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3" r:id="rId1"/>
    <p:sldMasterId id="2147483724" r:id="rId2"/>
  </p:sldMasterIdLst>
  <p:notesMasterIdLst>
    <p:notesMasterId r:id="rId74"/>
  </p:notesMasterIdLst>
  <p:sldIdLst>
    <p:sldId id="452" r:id="rId3"/>
    <p:sldId id="453" r:id="rId4"/>
    <p:sldId id="455" r:id="rId5"/>
    <p:sldId id="456" r:id="rId6"/>
    <p:sldId id="457" r:id="rId7"/>
    <p:sldId id="517" r:id="rId8"/>
    <p:sldId id="454" r:id="rId9"/>
    <p:sldId id="458" r:id="rId10"/>
    <p:sldId id="518" r:id="rId11"/>
    <p:sldId id="459" r:id="rId12"/>
    <p:sldId id="461" r:id="rId13"/>
    <p:sldId id="460" r:id="rId14"/>
    <p:sldId id="462" r:id="rId15"/>
    <p:sldId id="519" r:id="rId16"/>
    <p:sldId id="463" r:id="rId17"/>
    <p:sldId id="464" r:id="rId18"/>
    <p:sldId id="465" r:id="rId19"/>
    <p:sldId id="466" r:id="rId20"/>
    <p:sldId id="467" r:id="rId21"/>
    <p:sldId id="468" r:id="rId22"/>
    <p:sldId id="469" r:id="rId23"/>
    <p:sldId id="471" r:id="rId24"/>
    <p:sldId id="470" r:id="rId25"/>
    <p:sldId id="472" r:id="rId26"/>
    <p:sldId id="524" r:id="rId27"/>
    <p:sldId id="473" r:id="rId28"/>
    <p:sldId id="474" r:id="rId29"/>
    <p:sldId id="521" r:id="rId30"/>
    <p:sldId id="522" r:id="rId31"/>
    <p:sldId id="475" r:id="rId32"/>
    <p:sldId id="523" r:id="rId33"/>
    <p:sldId id="476" r:id="rId34"/>
    <p:sldId id="477" r:id="rId35"/>
    <p:sldId id="478" r:id="rId36"/>
    <p:sldId id="479" r:id="rId37"/>
    <p:sldId id="480" r:id="rId38"/>
    <p:sldId id="516" r:id="rId39"/>
    <p:sldId id="481" r:id="rId40"/>
    <p:sldId id="482" r:id="rId41"/>
    <p:sldId id="483" r:id="rId42"/>
    <p:sldId id="515" r:id="rId43"/>
    <p:sldId id="484" r:id="rId44"/>
    <p:sldId id="485" r:id="rId45"/>
    <p:sldId id="486" r:id="rId46"/>
    <p:sldId id="487" r:id="rId47"/>
    <p:sldId id="488" r:id="rId48"/>
    <p:sldId id="489" r:id="rId49"/>
    <p:sldId id="490" r:id="rId50"/>
    <p:sldId id="491" r:id="rId51"/>
    <p:sldId id="492" r:id="rId52"/>
    <p:sldId id="493" r:id="rId53"/>
    <p:sldId id="494" r:id="rId54"/>
    <p:sldId id="495" r:id="rId55"/>
    <p:sldId id="496" r:id="rId56"/>
    <p:sldId id="497" r:id="rId57"/>
    <p:sldId id="498" r:id="rId58"/>
    <p:sldId id="499" r:id="rId59"/>
    <p:sldId id="500" r:id="rId60"/>
    <p:sldId id="501" r:id="rId61"/>
    <p:sldId id="503" r:id="rId62"/>
    <p:sldId id="504" r:id="rId63"/>
    <p:sldId id="505" r:id="rId64"/>
    <p:sldId id="506" r:id="rId65"/>
    <p:sldId id="507" r:id="rId66"/>
    <p:sldId id="508" r:id="rId67"/>
    <p:sldId id="509" r:id="rId68"/>
    <p:sldId id="510" r:id="rId69"/>
    <p:sldId id="511" r:id="rId70"/>
    <p:sldId id="512" r:id="rId71"/>
    <p:sldId id="513" r:id="rId72"/>
    <p:sldId id="514" r:id="rId7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3622" autoAdjust="0"/>
    <p:restoredTop sz="94660"/>
  </p:normalViewPr>
  <p:slideViewPr>
    <p:cSldViewPr>
      <p:cViewPr>
        <p:scale>
          <a:sx n="70" d="100"/>
          <a:sy n="70" d="100"/>
        </p:scale>
        <p:origin x="-1344" y="-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78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3AA37B-F9C9-4AB9-8C1D-F67F42F4DF79}" type="doc">
      <dgm:prSet loTypeId="urn:microsoft.com/office/officeart/2005/8/layout/process2" loCatId="process" qsTypeId="urn:microsoft.com/office/officeart/2005/8/quickstyle/simple3" qsCatId="simple" csTypeId="urn:microsoft.com/office/officeart/2005/8/colors/accent1_2" csCatId="accent1" phldr="1"/>
      <dgm:spPr/>
    </dgm:pt>
    <dgm:pt modelId="{8613067A-7206-428F-9E08-1958D5492369}">
      <dgm:prSet custT="1"/>
      <dgm:spPr/>
      <dgm:t>
        <a:bodyPr/>
        <a:lstStyle/>
        <a:p>
          <a:pPr rtl="1"/>
          <a:r>
            <a:rPr lang="ar-SY" sz="3200" dirty="0" smtClean="0"/>
            <a:t>تتداخل البنسلينات في الخطوة الأخيرة من عملية اصطناع الجدار الخلوي الجرثومي ( الربط التصالبي)</a:t>
          </a:r>
          <a:endParaRPr lang="ar-SY" sz="3200" dirty="0"/>
        </a:p>
      </dgm:t>
    </dgm:pt>
    <dgm:pt modelId="{AA8EE23A-94D2-4947-A447-BF09A2569D95}" type="parTrans" cxnId="{CA9CA25A-A91D-4C35-9446-6463EBD24004}">
      <dgm:prSet/>
      <dgm:spPr/>
      <dgm:t>
        <a:bodyPr/>
        <a:lstStyle/>
        <a:p>
          <a:pPr rtl="1"/>
          <a:endParaRPr lang="ar-SY"/>
        </a:p>
      </dgm:t>
    </dgm:pt>
    <dgm:pt modelId="{B2217DD5-BA98-4504-9005-68BB1313EE40}" type="sibTrans" cxnId="{CA9CA25A-A91D-4C35-9446-6463EBD24004}">
      <dgm:prSet/>
      <dgm:spPr/>
      <dgm:t>
        <a:bodyPr/>
        <a:lstStyle/>
        <a:p>
          <a:pPr rtl="1"/>
          <a:endParaRPr lang="ar-SY" dirty="0"/>
        </a:p>
      </dgm:t>
    </dgm:pt>
    <dgm:pt modelId="{9577E1DE-8751-4E5D-BC95-0B3B4B20161E}">
      <dgm:prSet custT="1"/>
      <dgm:spPr/>
      <dgm:t>
        <a:bodyPr/>
        <a:lstStyle/>
        <a:p>
          <a:pPr rtl="1"/>
          <a:r>
            <a:rPr lang="ar-SY" sz="3200" dirty="0" smtClean="0"/>
            <a:t>انكشاف الغشاء الخلوي للوسط الخارجي</a:t>
          </a:r>
          <a:endParaRPr lang="ar-SY" sz="3200" dirty="0"/>
        </a:p>
      </dgm:t>
    </dgm:pt>
    <dgm:pt modelId="{0A8D59C3-7143-4EF0-AE8E-77735C17F4AD}" type="parTrans" cxnId="{9CC3D996-5B28-4D12-904E-CDBE88FBE389}">
      <dgm:prSet/>
      <dgm:spPr/>
      <dgm:t>
        <a:bodyPr/>
        <a:lstStyle/>
        <a:p>
          <a:pPr rtl="1"/>
          <a:endParaRPr lang="ar-SY"/>
        </a:p>
      </dgm:t>
    </dgm:pt>
    <dgm:pt modelId="{84FEACBB-5773-4B36-90B7-C1C39E05893B}" type="sibTrans" cxnId="{9CC3D996-5B28-4D12-904E-CDBE88FBE389}">
      <dgm:prSet/>
      <dgm:spPr/>
      <dgm:t>
        <a:bodyPr/>
        <a:lstStyle/>
        <a:p>
          <a:pPr rtl="1"/>
          <a:endParaRPr lang="ar-SY" dirty="0"/>
        </a:p>
      </dgm:t>
    </dgm:pt>
    <dgm:pt modelId="{B8613711-9450-411B-8038-37D8039DA776}">
      <dgm:prSet custT="1"/>
      <dgm:spPr/>
      <dgm:t>
        <a:bodyPr/>
        <a:lstStyle/>
        <a:p>
          <a:pPr rtl="1"/>
          <a:r>
            <a:rPr lang="ar-SY" sz="2800" dirty="0" smtClean="0"/>
            <a:t>خلل في التوازن الضغطي الحلولي داخل الخلية ( لأنّ الغشاء أقل مقاومة لتغيرات الضغط الحلولي من الجدار الخلوي.)</a:t>
          </a:r>
          <a:endParaRPr lang="ar-SY" sz="2800" dirty="0"/>
        </a:p>
      </dgm:t>
    </dgm:pt>
    <dgm:pt modelId="{25B2A4A1-D642-4DA6-B8C0-4F65611FA32A}" type="parTrans" cxnId="{FB72FF65-D02A-4725-B2A0-FD5BF29CFEFC}">
      <dgm:prSet/>
      <dgm:spPr/>
      <dgm:t>
        <a:bodyPr/>
        <a:lstStyle/>
        <a:p>
          <a:pPr rtl="1"/>
          <a:endParaRPr lang="ar-SY"/>
        </a:p>
      </dgm:t>
    </dgm:pt>
    <dgm:pt modelId="{89DDE861-B1A5-41C2-8678-B8C8F2C92D87}" type="sibTrans" cxnId="{FB72FF65-D02A-4725-B2A0-FD5BF29CFEFC}">
      <dgm:prSet/>
      <dgm:spPr/>
      <dgm:t>
        <a:bodyPr/>
        <a:lstStyle/>
        <a:p>
          <a:pPr rtl="1"/>
          <a:endParaRPr lang="ar-SY" dirty="0"/>
        </a:p>
      </dgm:t>
    </dgm:pt>
    <dgm:pt modelId="{80E2DDC9-B454-494A-9323-EF0A9C7142E2}">
      <dgm:prSet/>
      <dgm:spPr/>
      <dgm:t>
        <a:bodyPr/>
        <a:lstStyle/>
        <a:p>
          <a:pPr rtl="1"/>
          <a:r>
            <a:rPr lang="ar-SY" dirty="0" smtClean="0"/>
            <a:t>انفجار الخلية أو يُفعّل الانحلال الذاتي داخل الخلية</a:t>
          </a:r>
          <a:endParaRPr lang="ar-SY" dirty="0"/>
        </a:p>
      </dgm:t>
    </dgm:pt>
    <dgm:pt modelId="{30E619F7-EF1F-4668-AB91-E8076941A3BD}" type="parTrans" cxnId="{8C6C75BC-256F-4950-AE0F-173B634FE445}">
      <dgm:prSet/>
      <dgm:spPr/>
      <dgm:t>
        <a:bodyPr/>
        <a:lstStyle/>
        <a:p>
          <a:pPr rtl="1"/>
          <a:endParaRPr lang="ar-SY"/>
        </a:p>
      </dgm:t>
    </dgm:pt>
    <dgm:pt modelId="{6F0A7739-1A7B-4268-82B3-BBB48D41FCF3}" type="sibTrans" cxnId="{8C6C75BC-256F-4950-AE0F-173B634FE445}">
      <dgm:prSet/>
      <dgm:spPr/>
      <dgm:t>
        <a:bodyPr/>
        <a:lstStyle/>
        <a:p>
          <a:pPr rtl="1"/>
          <a:endParaRPr lang="ar-SY"/>
        </a:p>
      </dgm:t>
    </dgm:pt>
    <dgm:pt modelId="{4F012072-7613-4FF3-80CE-59069666B510}" type="pres">
      <dgm:prSet presAssocID="{C13AA37B-F9C9-4AB9-8C1D-F67F42F4DF79}" presName="linearFlow" presStyleCnt="0">
        <dgm:presLayoutVars>
          <dgm:resizeHandles val="exact"/>
        </dgm:presLayoutVars>
      </dgm:prSet>
      <dgm:spPr/>
    </dgm:pt>
    <dgm:pt modelId="{18678C4D-0A34-4BF4-A2F8-C89EB3BF8EA6}" type="pres">
      <dgm:prSet presAssocID="{8613067A-7206-428F-9E08-1958D5492369}" presName="node" presStyleLbl="node1" presStyleIdx="0" presStyleCnt="4" custScaleX="231773">
        <dgm:presLayoutVars>
          <dgm:bulletEnabled val="1"/>
        </dgm:presLayoutVars>
      </dgm:prSet>
      <dgm:spPr/>
      <dgm:t>
        <a:bodyPr/>
        <a:lstStyle/>
        <a:p>
          <a:pPr rtl="1"/>
          <a:endParaRPr lang="ar-SY"/>
        </a:p>
      </dgm:t>
    </dgm:pt>
    <dgm:pt modelId="{A3F1B4CF-3DF4-491A-8908-0012F0F11415}" type="pres">
      <dgm:prSet presAssocID="{B2217DD5-BA98-4504-9005-68BB1313EE40}" presName="sibTrans" presStyleLbl="sibTrans2D1" presStyleIdx="0" presStyleCnt="3"/>
      <dgm:spPr/>
      <dgm:t>
        <a:bodyPr/>
        <a:lstStyle/>
        <a:p>
          <a:pPr rtl="1"/>
          <a:endParaRPr lang="ar-SY"/>
        </a:p>
      </dgm:t>
    </dgm:pt>
    <dgm:pt modelId="{668A28C0-D403-47CC-8A94-5D380EDDCE8D}" type="pres">
      <dgm:prSet presAssocID="{B2217DD5-BA98-4504-9005-68BB1313EE40}" presName="connectorText" presStyleLbl="sibTrans2D1" presStyleIdx="0" presStyleCnt="3"/>
      <dgm:spPr/>
      <dgm:t>
        <a:bodyPr/>
        <a:lstStyle/>
        <a:p>
          <a:pPr rtl="1"/>
          <a:endParaRPr lang="ar-SY"/>
        </a:p>
      </dgm:t>
    </dgm:pt>
    <dgm:pt modelId="{30FA2B6F-26C0-4ECA-B251-CBAA8DFF733C}" type="pres">
      <dgm:prSet presAssocID="{9577E1DE-8751-4E5D-BC95-0B3B4B20161E}" presName="node" presStyleLbl="node1" presStyleIdx="1" presStyleCnt="4" custScaleX="231773">
        <dgm:presLayoutVars>
          <dgm:bulletEnabled val="1"/>
        </dgm:presLayoutVars>
      </dgm:prSet>
      <dgm:spPr/>
      <dgm:t>
        <a:bodyPr/>
        <a:lstStyle/>
        <a:p>
          <a:pPr rtl="1"/>
          <a:endParaRPr lang="ar-SY"/>
        </a:p>
      </dgm:t>
    </dgm:pt>
    <dgm:pt modelId="{7EA2F15F-75A1-40F6-8848-816E2CF3E235}" type="pres">
      <dgm:prSet presAssocID="{84FEACBB-5773-4B36-90B7-C1C39E05893B}" presName="sibTrans" presStyleLbl="sibTrans2D1" presStyleIdx="1" presStyleCnt="3"/>
      <dgm:spPr/>
      <dgm:t>
        <a:bodyPr/>
        <a:lstStyle/>
        <a:p>
          <a:pPr rtl="1"/>
          <a:endParaRPr lang="ar-SY"/>
        </a:p>
      </dgm:t>
    </dgm:pt>
    <dgm:pt modelId="{99AD8027-D8BF-485B-9BF9-3F71241C83E6}" type="pres">
      <dgm:prSet presAssocID="{84FEACBB-5773-4B36-90B7-C1C39E05893B}" presName="connectorText" presStyleLbl="sibTrans2D1" presStyleIdx="1" presStyleCnt="3"/>
      <dgm:spPr/>
      <dgm:t>
        <a:bodyPr/>
        <a:lstStyle/>
        <a:p>
          <a:pPr rtl="1"/>
          <a:endParaRPr lang="ar-SY"/>
        </a:p>
      </dgm:t>
    </dgm:pt>
    <dgm:pt modelId="{4E8B03BD-B017-4097-B907-C11A8318C323}" type="pres">
      <dgm:prSet presAssocID="{B8613711-9450-411B-8038-37D8039DA776}" presName="node" presStyleLbl="node1" presStyleIdx="2" presStyleCnt="4" custScaleX="234396">
        <dgm:presLayoutVars>
          <dgm:bulletEnabled val="1"/>
        </dgm:presLayoutVars>
      </dgm:prSet>
      <dgm:spPr/>
      <dgm:t>
        <a:bodyPr/>
        <a:lstStyle/>
        <a:p>
          <a:pPr rtl="1"/>
          <a:endParaRPr lang="ar-SY"/>
        </a:p>
      </dgm:t>
    </dgm:pt>
    <dgm:pt modelId="{12A666AA-3DA2-4CE8-A312-0E93E4C3E312}" type="pres">
      <dgm:prSet presAssocID="{89DDE861-B1A5-41C2-8678-B8C8F2C92D87}" presName="sibTrans" presStyleLbl="sibTrans2D1" presStyleIdx="2" presStyleCnt="3"/>
      <dgm:spPr/>
      <dgm:t>
        <a:bodyPr/>
        <a:lstStyle/>
        <a:p>
          <a:pPr rtl="1"/>
          <a:endParaRPr lang="ar-SY"/>
        </a:p>
      </dgm:t>
    </dgm:pt>
    <dgm:pt modelId="{54FFEA1B-1457-43DF-86FB-12CE0C79E7BF}" type="pres">
      <dgm:prSet presAssocID="{89DDE861-B1A5-41C2-8678-B8C8F2C92D87}" presName="connectorText" presStyleLbl="sibTrans2D1" presStyleIdx="2" presStyleCnt="3"/>
      <dgm:spPr/>
      <dgm:t>
        <a:bodyPr/>
        <a:lstStyle/>
        <a:p>
          <a:pPr rtl="1"/>
          <a:endParaRPr lang="ar-SY"/>
        </a:p>
      </dgm:t>
    </dgm:pt>
    <dgm:pt modelId="{99B9B6A0-53AE-4BC5-B8AE-5383DC1A52D4}" type="pres">
      <dgm:prSet presAssocID="{80E2DDC9-B454-494A-9323-EF0A9C7142E2}" presName="node" presStyleLbl="node1" presStyleIdx="3" presStyleCnt="4" custScaleX="231773">
        <dgm:presLayoutVars>
          <dgm:bulletEnabled val="1"/>
        </dgm:presLayoutVars>
      </dgm:prSet>
      <dgm:spPr/>
      <dgm:t>
        <a:bodyPr/>
        <a:lstStyle/>
        <a:p>
          <a:pPr rtl="1"/>
          <a:endParaRPr lang="ar-SY"/>
        </a:p>
      </dgm:t>
    </dgm:pt>
  </dgm:ptLst>
  <dgm:cxnLst>
    <dgm:cxn modelId="{EDE714E2-680E-474F-AC71-525FA561CAC5}" type="presOf" srcId="{B2217DD5-BA98-4504-9005-68BB1313EE40}" destId="{668A28C0-D403-47CC-8A94-5D380EDDCE8D}" srcOrd="1" destOrd="0" presId="urn:microsoft.com/office/officeart/2005/8/layout/process2"/>
    <dgm:cxn modelId="{8C6C75BC-256F-4950-AE0F-173B634FE445}" srcId="{C13AA37B-F9C9-4AB9-8C1D-F67F42F4DF79}" destId="{80E2DDC9-B454-494A-9323-EF0A9C7142E2}" srcOrd="3" destOrd="0" parTransId="{30E619F7-EF1F-4668-AB91-E8076941A3BD}" sibTransId="{6F0A7739-1A7B-4268-82B3-BBB48D41FCF3}"/>
    <dgm:cxn modelId="{FA26EE2A-1B72-4E8B-A31F-25408B21D1FA}" type="presOf" srcId="{84FEACBB-5773-4B36-90B7-C1C39E05893B}" destId="{99AD8027-D8BF-485B-9BF9-3F71241C83E6}" srcOrd="1" destOrd="0" presId="urn:microsoft.com/office/officeart/2005/8/layout/process2"/>
    <dgm:cxn modelId="{CA9CA25A-A91D-4C35-9446-6463EBD24004}" srcId="{C13AA37B-F9C9-4AB9-8C1D-F67F42F4DF79}" destId="{8613067A-7206-428F-9E08-1958D5492369}" srcOrd="0" destOrd="0" parTransId="{AA8EE23A-94D2-4947-A447-BF09A2569D95}" sibTransId="{B2217DD5-BA98-4504-9005-68BB1313EE40}"/>
    <dgm:cxn modelId="{C7F30E56-4027-4DE9-9955-E713B596673E}" type="presOf" srcId="{89DDE861-B1A5-41C2-8678-B8C8F2C92D87}" destId="{12A666AA-3DA2-4CE8-A312-0E93E4C3E312}" srcOrd="0" destOrd="0" presId="urn:microsoft.com/office/officeart/2005/8/layout/process2"/>
    <dgm:cxn modelId="{9CC3D996-5B28-4D12-904E-CDBE88FBE389}" srcId="{C13AA37B-F9C9-4AB9-8C1D-F67F42F4DF79}" destId="{9577E1DE-8751-4E5D-BC95-0B3B4B20161E}" srcOrd="1" destOrd="0" parTransId="{0A8D59C3-7143-4EF0-AE8E-77735C17F4AD}" sibTransId="{84FEACBB-5773-4B36-90B7-C1C39E05893B}"/>
    <dgm:cxn modelId="{5BD474AA-D7C9-4E3B-83AC-4218AED935F7}" type="presOf" srcId="{B8613711-9450-411B-8038-37D8039DA776}" destId="{4E8B03BD-B017-4097-B907-C11A8318C323}" srcOrd="0" destOrd="0" presId="urn:microsoft.com/office/officeart/2005/8/layout/process2"/>
    <dgm:cxn modelId="{9F564026-3C7E-4A08-9BA5-76702FB11D94}" type="presOf" srcId="{84FEACBB-5773-4B36-90B7-C1C39E05893B}" destId="{7EA2F15F-75A1-40F6-8848-816E2CF3E235}" srcOrd="0" destOrd="0" presId="urn:microsoft.com/office/officeart/2005/8/layout/process2"/>
    <dgm:cxn modelId="{2C8E62EF-BBEB-4F23-96A3-294EAAD1DE84}" type="presOf" srcId="{8613067A-7206-428F-9E08-1958D5492369}" destId="{18678C4D-0A34-4BF4-A2F8-C89EB3BF8EA6}" srcOrd="0" destOrd="0" presId="urn:microsoft.com/office/officeart/2005/8/layout/process2"/>
    <dgm:cxn modelId="{62CFCABA-5FF1-42B2-B852-15CEE9F01339}" type="presOf" srcId="{89DDE861-B1A5-41C2-8678-B8C8F2C92D87}" destId="{54FFEA1B-1457-43DF-86FB-12CE0C79E7BF}" srcOrd="1" destOrd="0" presId="urn:microsoft.com/office/officeart/2005/8/layout/process2"/>
    <dgm:cxn modelId="{E5FE18C1-C720-4789-94C3-008031B2C115}" type="presOf" srcId="{C13AA37B-F9C9-4AB9-8C1D-F67F42F4DF79}" destId="{4F012072-7613-4FF3-80CE-59069666B510}" srcOrd="0" destOrd="0" presId="urn:microsoft.com/office/officeart/2005/8/layout/process2"/>
    <dgm:cxn modelId="{4BD360B0-9AFD-41FC-99A3-E29B729DEBA7}" type="presOf" srcId="{9577E1DE-8751-4E5D-BC95-0B3B4B20161E}" destId="{30FA2B6F-26C0-4ECA-B251-CBAA8DFF733C}" srcOrd="0" destOrd="0" presId="urn:microsoft.com/office/officeart/2005/8/layout/process2"/>
    <dgm:cxn modelId="{D9A5DFDA-1926-48C9-8C99-2C5CC644ED54}" type="presOf" srcId="{B2217DD5-BA98-4504-9005-68BB1313EE40}" destId="{A3F1B4CF-3DF4-491A-8908-0012F0F11415}" srcOrd="0" destOrd="0" presId="urn:microsoft.com/office/officeart/2005/8/layout/process2"/>
    <dgm:cxn modelId="{FB72FF65-D02A-4725-B2A0-FD5BF29CFEFC}" srcId="{C13AA37B-F9C9-4AB9-8C1D-F67F42F4DF79}" destId="{B8613711-9450-411B-8038-37D8039DA776}" srcOrd="2" destOrd="0" parTransId="{25B2A4A1-D642-4DA6-B8C0-4F65611FA32A}" sibTransId="{89DDE861-B1A5-41C2-8678-B8C8F2C92D87}"/>
    <dgm:cxn modelId="{01626A6A-26F1-42ED-A72B-27581A5D1172}" type="presOf" srcId="{80E2DDC9-B454-494A-9323-EF0A9C7142E2}" destId="{99B9B6A0-53AE-4BC5-B8AE-5383DC1A52D4}" srcOrd="0" destOrd="0" presId="urn:microsoft.com/office/officeart/2005/8/layout/process2"/>
    <dgm:cxn modelId="{C3C5FE46-4C7C-4C8D-B0E5-8DF1ACB6602E}" type="presParOf" srcId="{4F012072-7613-4FF3-80CE-59069666B510}" destId="{18678C4D-0A34-4BF4-A2F8-C89EB3BF8EA6}" srcOrd="0" destOrd="0" presId="urn:microsoft.com/office/officeart/2005/8/layout/process2"/>
    <dgm:cxn modelId="{6BEF1ACE-CB84-473B-9FE3-3232AD9BAA5F}" type="presParOf" srcId="{4F012072-7613-4FF3-80CE-59069666B510}" destId="{A3F1B4CF-3DF4-491A-8908-0012F0F11415}" srcOrd="1" destOrd="0" presId="urn:microsoft.com/office/officeart/2005/8/layout/process2"/>
    <dgm:cxn modelId="{B55AC1EB-8480-4A7D-9018-12B1C5E8D8B7}" type="presParOf" srcId="{A3F1B4CF-3DF4-491A-8908-0012F0F11415}" destId="{668A28C0-D403-47CC-8A94-5D380EDDCE8D}" srcOrd="0" destOrd="0" presId="urn:microsoft.com/office/officeart/2005/8/layout/process2"/>
    <dgm:cxn modelId="{5C27EC33-D64A-4825-B744-A2097DCCF012}" type="presParOf" srcId="{4F012072-7613-4FF3-80CE-59069666B510}" destId="{30FA2B6F-26C0-4ECA-B251-CBAA8DFF733C}" srcOrd="2" destOrd="0" presId="urn:microsoft.com/office/officeart/2005/8/layout/process2"/>
    <dgm:cxn modelId="{3BFBA553-F69A-43D1-B357-3A95916EAC0C}" type="presParOf" srcId="{4F012072-7613-4FF3-80CE-59069666B510}" destId="{7EA2F15F-75A1-40F6-8848-816E2CF3E235}" srcOrd="3" destOrd="0" presId="urn:microsoft.com/office/officeart/2005/8/layout/process2"/>
    <dgm:cxn modelId="{66440576-FBB6-4187-BAD2-EE03AB244CE2}" type="presParOf" srcId="{7EA2F15F-75A1-40F6-8848-816E2CF3E235}" destId="{99AD8027-D8BF-485B-9BF9-3F71241C83E6}" srcOrd="0" destOrd="0" presId="urn:microsoft.com/office/officeart/2005/8/layout/process2"/>
    <dgm:cxn modelId="{403D662C-AB0A-452B-A8A9-670C969FD7F7}" type="presParOf" srcId="{4F012072-7613-4FF3-80CE-59069666B510}" destId="{4E8B03BD-B017-4097-B907-C11A8318C323}" srcOrd="4" destOrd="0" presId="urn:microsoft.com/office/officeart/2005/8/layout/process2"/>
    <dgm:cxn modelId="{CC319EE4-5DD0-45F3-BC09-BF068888504F}" type="presParOf" srcId="{4F012072-7613-4FF3-80CE-59069666B510}" destId="{12A666AA-3DA2-4CE8-A312-0E93E4C3E312}" srcOrd="5" destOrd="0" presId="urn:microsoft.com/office/officeart/2005/8/layout/process2"/>
    <dgm:cxn modelId="{803F1033-44B0-436C-9541-C44A7E35D780}" type="presParOf" srcId="{12A666AA-3DA2-4CE8-A312-0E93E4C3E312}" destId="{54FFEA1B-1457-43DF-86FB-12CE0C79E7BF}" srcOrd="0" destOrd="0" presId="urn:microsoft.com/office/officeart/2005/8/layout/process2"/>
    <dgm:cxn modelId="{625C7818-EBD8-43D4-9A03-3ECE8C793EE6}" type="presParOf" srcId="{4F012072-7613-4FF3-80CE-59069666B510}" destId="{99B9B6A0-53AE-4BC5-B8AE-5383DC1A52D4}" srcOrd="6" destOrd="0" presId="urn:microsoft.com/office/officeart/2005/8/layout/process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213E86-B70A-437F-974E-9F1A7AC0CD0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pPr rtl="1"/>
          <a:endParaRPr lang="ar-SY"/>
        </a:p>
      </dgm:t>
    </dgm:pt>
    <dgm:pt modelId="{F9F90E63-893F-446E-BBD2-52931BE667FF}">
      <dgm:prSet phldrT="[نص]" custT="1"/>
      <dgm:spPr/>
      <dgm:t>
        <a:bodyPr/>
        <a:lstStyle/>
        <a:p>
          <a:pPr rtl="1"/>
          <a:r>
            <a:rPr lang="ar-SY" sz="3200" b="1" dirty="0" smtClean="0"/>
            <a:t>الاستعمالات العلاجية</a:t>
          </a:r>
          <a:endParaRPr lang="ar-SY" sz="3200" b="1" dirty="0"/>
        </a:p>
      </dgm:t>
    </dgm:pt>
    <dgm:pt modelId="{8922F26C-5D8B-4B23-98A7-1CFA8F7DFD55}" type="parTrans" cxnId="{C221301F-6F93-432C-8E32-2C15AF166302}">
      <dgm:prSet/>
      <dgm:spPr/>
      <dgm:t>
        <a:bodyPr/>
        <a:lstStyle/>
        <a:p>
          <a:pPr rtl="1"/>
          <a:endParaRPr lang="ar-SY"/>
        </a:p>
      </dgm:t>
    </dgm:pt>
    <dgm:pt modelId="{9F5F6DF0-5E2E-4715-803F-13BC7D574696}" type="sibTrans" cxnId="{C221301F-6F93-432C-8E32-2C15AF166302}">
      <dgm:prSet/>
      <dgm:spPr/>
      <dgm:t>
        <a:bodyPr/>
        <a:lstStyle/>
        <a:p>
          <a:pPr rtl="1"/>
          <a:endParaRPr lang="ar-SY"/>
        </a:p>
      </dgm:t>
    </dgm:pt>
    <dgm:pt modelId="{6CE809D4-763D-4268-954E-F5E32E2605CC}">
      <dgm:prSet phldrT="[نص]" custT="1"/>
      <dgm:spPr/>
      <dgm:t>
        <a:bodyPr/>
        <a:lstStyle/>
        <a:p>
          <a:pPr rtl="1"/>
          <a:r>
            <a:rPr lang="ar-SY" sz="2400" dirty="0" smtClean="0"/>
            <a:t>بنسلينات مضادة للزوائف الزنجارية</a:t>
          </a:r>
          <a:endParaRPr lang="ar-SY" sz="2400" dirty="0"/>
        </a:p>
      </dgm:t>
    </dgm:pt>
    <dgm:pt modelId="{B8C6578A-FFD6-40E5-BBC4-BF6F11E5CA6C}" type="parTrans" cxnId="{D633DDDE-3597-4F74-9ED6-A5C2AD849F99}">
      <dgm:prSet/>
      <dgm:spPr/>
      <dgm:t>
        <a:bodyPr/>
        <a:lstStyle/>
        <a:p>
          <a:pPr rtl="1"/>
          <a:endParaRPr lang="ar-SY"/>
        </a:p>
      </dgm:t>
    </dgm:pt>
    <dgm:pt modelId="{3D171A4D-51EE-44A9-A710-61042A3914AA}" type="sibTrans" cxnId="{D633DDDE-3597-4F74-9ED6-A5C2AD849F99}">
      <dgm:prSet/>
      <dgm:spPr/>
      <dgm:t>
        <a:bodyPr/>
        <a:lstStyle/>
        <a:p>
          <a:pPr rtl="1"/>
          <a:endParaRPr lang="ar-SY"/>
        </a:p>
      </dgm:t>
    </dgm:pt>
    <dgm:pt modelId="{10456478-F0CA-4C2D-BE59-9A4F446C3F13}">
      <dgm:prSet phldrT="[نص]" custT="1"/>
      <dgm:spPr/>
      <dgm:t>
        <a:bodyPr/>
        <a:lstStyle/>
        <a:p>
          <a:pPr rtl="1"/>
          <a:r>
            <a:rPr lang="en-US" sz="2400" b="1" dirty="0" smtClean="0"/>
            <a:t>Carbenicillin</a:t>
          </a:r>
        </a:p>
        <a:p>
          <a:pPr rtl="1"/>
          <a:r>
            <a:rPr lang="en-US" sz="2400" b="1" dirty="0" smtClean="0"/>
            <a:t>Piperacillin</a:t>
          </a:r>
        </a:p>
        <a:p>
          <a:pPr rtl="1"/>
          <a:r>
            <a:rPr lang="en-US" sz="2400" b="1" dirty="0" smtClean="0"/>
            <a:t>ticarcillin</a:t>
          </a:r>
        </a:p>
      </dgm:t>
    </dgm:pt>
    <dgm:pt modelId="{446E0DBA-064E-437E-A6F4-91FAF186018D}" type="parTrans" cxnId="{6D3A4CF6-F38F-43C0-979A-DFF98DAE3261}">
      <dgm:prSet/>
      <dgm:spPr/>
      <dgm:t>
        <a:bodyPr/>
        <a:lstStyle/>
        <a:p>
          <a:pPr rtl="1"/>
          <a:endParaRPr lang="ar-SY"/>
        </a:p>
      </dgm:t>
    </dgm:pt>
    <dgm:pt modelId="{60619B74-3682-4D22-809F-775F71F43E08}" type="sibTrans" cxnId="{6D3A4CF6-F38F-43C0-979A-DFF98DAE3261}">
      <dgm:prSet/>
      <dgm:spPr/>
      <dgm:t>
        <a:bodyPr/>
        <a:lstStyle/>
        <a:p>
          <a:pPr rtl="1"/>
          <a:endParaRPr lang="ar-SY"/>
        </a:p>
      </dgm:t>
    </dgm:pt>
    <dgm:pt modelId="{4CB1DCE2-77B9-4992-B6CC-3ACCC4FE1F41}">
      <dgm:prSet phldrT="[نص]" custT="1"/>
      <dgm:spPr/>
      <dgm:t>
        <a:bodyPr/>
        <a:lstStyle/>
        <a:p>
          <a:pPr rtl="1"/>
          <a:r>
            <a:rPr lang="ar-SY" sz="2400" dirty="0" smtClean="0"/>
            <a:t>بنسلينات واسعة الطيف حساسة للبنسليناز</a:t>
          </a:r>
          <a:endParaRPr lang="ar-SY" sz="2400" dirty="0"/>
        </a:p>
      </dgm:t>
    </dgm:pt>
    <dgm:pt modelId="{39665505-90A7-4001-8A0A-49387B2AC35A}" type="parTrans" cxnId="{4690E251-0FE8-4B26-ACE2-12E0A7822A86}">
      <dgm:prSet/>
      <dgm:spPr/>
      <dgm:t>
        <a:bodyPr/>
        <a:lstStyle/>
        <a:p>
          <a:pPr rtl="1"/>
          <a:endParaRPr lang="ar-SY"/>
        </a:p>
      </dgm:t>
    </dgm:pt>
    <dgm:pt modelId="{2CB744B0-FE71-4A49-BE9D-D3C2D33A1106}" type="sibTrans" cxnId="{4690E251-0FE8-4B26-ACE2-12E0A7822A86}">
      <dgm:prSet/>
      <dgm:spPr/>
      <dgm:t>
        <a:bodyPr/>
        <a:lstStyle/>
        <a:p>
          <a:pPr rtl="1"/>
          <a:endParaRPr lang="ar-SY"/>
        </a:p>
      </dgm:t>
    </dgm:pt>
    <dgm:pt modelId="{B9817EE2-2F4E-43C7-B36D-77EFCF8990FC}">
      <dgm:prSet phldrT="[نص]" custT="1"/>
      <dgm:spPr/>
      <dgm:t>
        <a:bodyPr/>
        <a:lstStyle/>
        <a:p>
          <a:pPr rtl="1"/>
          <a:r>
            <a:rPr lang="en-US" sz="2400" b="1" dirty="0" smtClean="0"/>
            <a:t>Ampicillin</a:t>
          </a:r>
        </a:p>
        <a:p>
          <a:pPr rtl="1"/>
          <a:r>
            <a:rPr lang="en-US" sz="2400" b="1" dirty="0" smtClean="0"/>
            <a:t>Amoxicillin</a:t>
          </a:r>
          <a:endParaRPr lang="ar-SY" sz="2400" b="1" dirty="0"/>
        </a:p>
      </dgm:t>
    </dgm:pt>
    <dgm:pt modelId="{D95BB928-8092-48F6-B5AB-49BAAC3994D3}" type="parTrans" cxnId="{94D1C6BE-9A77-4081-A588-1DF9937EBAA0}">
      <dgm:prSet/>
      <dgm:spPr/>
      <dgm:t>
        <a:bodyPr/>
        <a:lstStyle/>
        <a:p>
          <a:pPr rtl="1"/>
          <a:endParaRPr lang="ar-SY"/>
        </a:p>
      </dgm:t>
    </dgm:pt>
    <dgm:pt modelId="{77BF156A-17BA-4953-959C-833E776E35AA}" type="sibTrans" cxnId="{94D1C6BE-9A77-4081-A588-1DF9937EBAA0}">
      <dgm:prSet/>
      <dgm:spPr/>
      <dgm:t>
        <a:bodyPr/>
        <a:lstStyle/>
        <a:p>
          <a:pPr rtl="1"/>
          <a:endParaRPr lang="ar-SY"/>
        </a:p>
      </dgm:t>
    </dgm:pt>
    <dgm:pt modelId="{3FDCD65D-7EFC-4EFC-A8F3-A267F83246E2}">
      <dgm:prSet custT="1"/>
      <dgm:spPr/>
      <dgm:t>
        <a:bodyPr/>
        <a:lstStyle/>
        <a:p>
          <a:pPr rtl="1"/>
          <a:r>
            <a:rPr lang="ar-SY" sz="2400" dirty="0" smtClean="0"/>
            <a:t>بنسلينات ضيقة الطيف جدا ومقاومة للبنسليناز</a:t>
          </a:r>
          <a:endParaRPr lang="ar-SY" sz="2400" dirty="0"/>
        </a:p>
      </dgm:t>
    </dgm:pt>
    <dgm:pt modelId="{04A635EA-F06E-4B4D-8434-A44106EFDF21}" type="parTrans" cxnId="{C7BF99F7-19C7-49F8-9D14-F5AEA8C2C6C3}">
      <dgm:prSet/>
      <dgm:spPr/>
      <dgm:t>
        <a:bodyPr/>
        <a:lstStyle/>
        <a:p>
          <a:pPr rtl="1"/>
          <a:endParaRPr lang="ar-SY"/>
        </a:p>
      </dgm:t>
    </dgm:pt>
    <dgm:pt modelId="{16EFAA9F-31C6-41FB-9E1E-B69C6BABDE5F}" type="sibTrans" cxnId="{C7BF99F7-19C7-49F8-9D14-F5AEA8C2C6C3}">
      <dgm:prSet/>
      <dgm:spPr/>
      <dgm:t>
        <a:bodyPr/>
        <a:lstStyle/>
        <a:p>
          <a:pPr rtl="1"/>
          <a:endParaRPr lang="ar-SY"/>
        </a:p>
      </dgm:t>
    </dgm:pt>
    <dgm:pt modelId="{E7336164-47B2-4AA2-9CA8-724E7F97CEDF}">
      <dgm:prSet custT="1"/>
      <dgm:spPr/>
      <dgm:t>
        <a:bodyPr/>
        <a:lstStyle/>
        <a:p>
          <a:pPr rtl="1"/>
          <a:r>
            <a:rPr lang="ar-SY" sz="2400" dirty="0" smtClean="0"/>
            <a:t>بنسلينات ضيقة الطيف حساسة للبنسليناز</a:t>
          </a:r>
          <a:endParaRPr lang="ar-SY" sz="2400" dirty="0"/>
        </a:p>
      </dgm:t>
    </dgm:pt>
    <dgm:pt modelId="{361B51B7-F95D-4B6D-B018-A538E41B39CC}" type="parTrans" cxnId="{5152E4FD-999E-4008-B28E-70C3804CF879}">
      <dgm:prSet/>
      <dgm:spPr/>
      <dgm:t>
        <a:bodyPr/>
        <a:lstStyle/>
        <a:p>
          <a:pPr rtl="1"/>
          <a:endParaRPr lang="ar-SY"/>
        </a:p>
      </dgm:t>
    </dgm:pt>
    <dgm:pt modelId="{330F13CD-50FE-41A1-AA2B-A83BC91BF39C}" type="sibTrans" cxnId="{5152E4FD-999E-4008-B28E-70C3804CF879}">
      <dgm:prSet/>
      <dgm:spPr/>
      <dgm:t>
        <a:bodyPr/>
        <a:lstStyle/>
        <a:p>
          <a:pPr rtl="1"/>
          <a:endParaRPr lang="ar-SY"/>
        </a:p>
      </dgm:t>
    </dgm:pt>
    <dgm:pt modelId="{DBCAFDBD-A624-48B5-B9D5-4D75551BC091}">
      <dgm:prSet custT="1"/>
      <dgm:spPr/>
      <dgm:t>
        <a:bodyPr/>
        <a:lstStyle/>
        <a:p>
          <a:pPr rtl="1"/>
          <a:r>
            <a:rPr lang="en-US" sz="2400" b="1" dirty="0" smtClean="0"/>
            <a:t>Methicillin</a:t>
          </a:r>
        </a:p>
        <a:p>
          <a:pPr rtl="1"/>
          <a:r>
            <a:rPr lang="en-US" sz="2400" b="1" dirty="0" smtClean="0"/>
            <a:t>Nafcillin</a:t>
          </a:r>
        </a:p>
        <a:p>
          <a:pPr rtl="1"/>
          <a:r>
            <a:rPr lang="en-US" sz="2400" b="1" dirty="0" smtClean="0"/>
            <a:t>Oxacillin</a:t>
          </a:r>
        </a:p>
        <a:p>
          <a:pPr rtl="1"/>
          <a:r>
            <a:rPr lang="en-US" sz="2400" b="1" dirty="0" smtClean="0"/>
            <a:t>Dicloxacillin</a:t>
          </a:r>
          <a:endParaRPr lang="ar-SY" sz="2400" b="1" dirty="0"/>
        </a:p>
      </dgm:t>
    </dgm:pt>
    <dgm:pt modelId="{DC208E1F-9D0F-452B-9B5C-68194D1A7A36}" type="parTrans" cxnId="{2A23FFDF-DE56-49CE-9EB1-1AA0A0AD6A88}">
      <dgm:prSet/>
      <dgm:spPr/>
      <dgm:t>
        <a:bodyPr/>
        <a:lstStyle/>
        <a:p>
          <a:pPr rtl="1"/>
          <a:endParaRPr lang="ar-SY"/>
        </a:p>
      </dgm:t>
    </dgm:pt>
    <dgm:pt modelId="{D7F282A5-68C0-4CBD-8B5B-F84063D97F4B}" type="sibTrans" cxnId="{2A23FFDF-DE56-49CE-9EB1-1AA0A0AD6A88}">
      <dgm:prSet/>
      <dgm:spPr/>
      <dgm:t>
        <a:bodyPr/>
        <a:lstStyle/>
        <a:p>
          <a:pPr rtl="1"/>
          <a:endParaRPr lang="ar-SY"/>
        </a:p>
      </dgm:t>
    </dgm:pt>
    <dgm:pt modelId="{46732D8D-CAED-4E80-B6D6-5DF3AC533D2B}">
      <dgm:prSet custT="1"/>
      <dgm:spPr/>
      <dgm:t>
        <a:bodyPr/>
        <a:lstStyle/>
        <a:p>
          <a:pPr rtl="1"/>
          <a:r>
            <a:rPr lang="en-US" sz="2400" b="1" dirty="0" smtClean="0"/>
            <a:t>Penicillin G</a:t>
          </a:r>
        </a:p>
        <a:p>
          <a:pPr rtl="1"/>
          <a:r>
            <a:rPr lang="en-US" sz="2400" b="1" dirty="0" smtClean="0"/>
            <a:t>Penicillin</a:t>
          </a:r>
          <a:r>
            <a:rPr lang="en-US" sz="2400" dirty="0" smtClean="0"/>
            <a:t>V</a:t>
          </a:r>
          <a:endParaRPr lang="ar-SY" sz="2400" dirty="0"/>
        </a:p>
      </dgm:t>
    </dgm:pt>
    <dgm:pt modelId="{9DB32066-045E-4ADB-855F-8F58BD81F916}" type="parTrans" cxnId="{42CB97E4-D029-4C6F-8EA1-BEC779093712}">
      <dgm:prSet/>
      <dgm:spPr/>
      <dgm:t>
        <a:bodyPr/>
        <a:lstStyle/>
        <a:p>
          <a:pPr rtl="1"/>
          <a:endParaRPr lang="ar-SY"/>
        </a:p>
      </dgm:t>
    </dgm:pt>
    <dgm:pt modelId="{BE9F5E9D-B394-4015-BF9E-F79B4D78E30B}" type="sibTrans" cxnId="{42CB97E4-D029-4C6F-8EA1-BEC779093712}">
      <dgm:prSet/>
      <dgm:spPr/>
      <dgm:t>
        <a:bodyPr/>
        <a:lstStyle/>
        <a:p>
          <a:pPr rtl="1"/>
          <a:endParaRPr lang="ar-SY"/>
        </a:p>
      </dgm:t>
    </dgm:pt>
    <dgm:pt modelId="{85EF1D9B-B11C-4768-9166-39F71D5523EA}" type="pres">
      <dgm:prSet presAssocID="{0B213E86-B70A-437F-974E-9F1A7AC0CD09}" presName="hierChild1" presStyleCnt="0">
        <dgm:presLayoutVars>
          <dgm:chPref val="1"/>
          <dgm:dir/>
          <dgm:animOne val="branch"/>
          <dgm:animLvl val="lvl"/>
          <dgm:resizeHandles/>
        </dgm:presLayoutVars>
      </dgm:prSet>
      <dgm:spPr/>
      <dgm:t>
        <a:bodyPr/>
        <a:lstStyle/>
        <a:p>
          <a:pPr rtl="1"/>
          <a:endParaRPr lang="ar-SY"/>
        </a:p>
      </dgm:t>
    </dgm:pt>
    <dgm:pt modelId="{32B50212-6E07-4A5B-834D-2EA3DB9EDF49}" type="pres">
      <dgm:prSet presAssocID="{F9F90E63-893F-446E-BBD2-52931BE667FF}" presName="hierRoot1" presStyleCnt="0"/>
      <dgm:spPr/>
    </dgm:pt>
    <dgm:pt modelId="{5982797B-7305-4282-AF70-AA37BF62901A}" type="pres">
      <dgm:prSet presAssocID="{F9F90E63-893F-446E-BBD2-52931BE667FF}" presName="composite" presStyleCnt="0"/>
      <dgm:spPr/>
    </dgm:pt>
    <dgm:pt modelId="{C28DB62D-69D6-497B-9D16-EBF4721CAF3A}" type="pres">
      <dgm:prSet presAssocID="{F9F90E63-893F-446E-BBD2-52931BE667FF}" presName="background" presStyleLbl="node0" presStyleIdx="0" presStyleCnt="1"/>
      <dgm:spPr/>
    </dgm:pt>
    <dgm:pt modelId="{BA265BB9-4414-4A81-A0E2-1D4B4E091867}" type="pres">
      <dgm:prSet presAssocID="{F9F90E63-893F-446E-BBD2-52931BE667FF}" presName="text" presStyleLbl="fgAcc0" presStyleIdx="0" presStyleCnt="1" custScaleX="161501" custLinFactNeighborX="-5606" custLinFactNeighborY="-43645">
        <dgm:presLayoutVars>
          <dgm:chPref val="3"/>
        </dgm:presLayoutVars>
      </dgm:prSet>
      <dgm:spPr/>
      <dgm:t>
        <a:bodyPr/>
        <a:lstStyle/>
        <a:p>
          <a:pPr rtl="1"/>
          <a:endParaRPr lang="ar-SY"/>
        </a:p>
      </dgm:t>
    </dgm:pt>
    <dgm:pt modelId="{28E611F2-29B5-4526-9E25-EE738978BD82}" type="pres">
      <dgm:prSet presAssocID="{F9F90E63-893F-446E-BBD2-52931BE667FF}" presName="hierChild2" presStyleCnt="0"/>
      <dgm:spPr/>
    </dgm:pt>
    <dgm:pt modelId="{DEB65DF8-94E9-40A2-A876-E9D4F2ED9902}" type="pres">
      <dgm:prSet presAssocID="{B8C6578A-FFD6-40E5-BBC4-BF6F11E5CA6C}" presName="Name10" presStyleLbl="parChTrans1D2" presStyleIdx="0" presStyleCnt="4"/>
      <dgm:spPr/>
      <dgm:t>
        <a:bodyPr/>
        <a:lstStyle/>
        <a:p>
          <a:pPr rtl="1"/>
          <a:endParaRPr lang="ar-SY"/>
        </a:p>
      </dgm:t>
    </dgm:pt>
    <dgm:pt modelId="{FCD1B676-3C7D-443B-8196-4983580C64B9}" type="pres">
      <dgm:prSet presAssocID="{6CE809D4-763D-4268-954E-F5E32E2605CC}" presName="hierRoot2" presStyleCnt="0"/>
      <dgm:spPr/>
    </dgm:pt>
    <dgm:pt modelId="{77369564-1081-448D-B49B-573343FBE708}" type="pres">
      <dgm:prSet presAssocID="{6CE809D4-763D-4268-954E-F5E32E2605CC}" presName="composite2" presStyleCnt="0"/>
      <dgm:spPr/>
    </dgm:pt>
    <dgm:pt modelId="{73860680-2775-4CE7-A734-ECC4216D6E1C}" type="pres">
      <dgm:prSet presAssocID="{6CE809D4-763D-4268-954E-F5E32E2605CC}" presName="background2" presStyleLbl="node2" presStyleIdx="0" presStyleCnt="4"/>
      <dgm:spPr/>
    </dgm:pt>
    <dgm:pt modelId="{E5F1F919-6861-43F5-A20E-F1DFB90308E0}" type="pres">
      <dgm:prSet presAssocID="{6CE809D4-763D-4268-954E-F5E32E2605CC}" presName="text2" presStyleLbl="fgAcc2" presStyleIdx="0" presStyleCnt="4" custScaleX="80163" custScaleY="175045" custLinFactNeighborX="-10970" custLinFactNeighborY="-76020">
        <dgm:presLayoutVars>
          <dgm:chPref val="3"/>
        </dgm:presLayoutVars>
      </dgm:prSet>
      <dgm:spPr/>
      <dgm:t>
        <a:bodyPr/>
        <a:lstStyle/>
        <a:p>
          <a:pPr rtl="1"/>
          <a:endParaRPr lang="ar-SY"/>
        </a:p>
      </dgm:t>
    </dgm:pt>
    <dgm:pt modelId="{6BFBA201-E449-435B-AB05-D8A8A06AF1EF}" type="pres">
      <dgm:prSet presAssocID="{6CE809D4-763D-4268-954E-F5E32E2605CC}" presName="hierChild3" presStyleCnt="0"/>
      <dgm:spPr/>
    </dgm:pt>
    <dgm:pt modelId="{99893131-8218-424C-BB95-69070460FC47}" type="pres">
      <dgm:prSet presAssocID="{446E0DBA-064E-437E-A6F4-91FAF186018D}" presName="Name17" presStyleLbl="parChTrans1D3" presStyleIdx="0" presStyleCnt="4"/>
      <dgm:spPr/>
      <dgm:t>
        <a:bodyPr/>
        <a:lstStyle/>
        <a:p>
          <a:pPr rtl="1"/>
          <a:endParaRPr lang="ar-SY"/>
        </a:p>
      </dgm:t>
    </dgm:pt>
    <dgm:pt modelId="{7702181C-A760-4460-83E1-BA5E280487A4}" type="pres">
      <dgm:prSet presAssocID="{10456478-F0CA-4C2D-BE59-9A4F446C3F13}" presName="hierRoot3" presStyleCnt="0"/>
      <dgm:spPr/>
    </dgm:pt>
    <dgm:pt modelId="{04BB02A8-9D43-4FB2-987F-AC4F526DFAAF}" type="pres">
      <dgm:prSet presAssocID="{10456478-F0CA-4C2D-BE59-9A4F446C3F13}" presName="composite3" presStyleCnt="0"/>
      <dgm:spPr/>
    </dgm:pt>
    <dgm:pt modelId="{6CBFF5EF-EBFB-407F-B648-DAD8C561CA9F}" type="pres">
      <dgm:prSet presAssocID="{10456478-F0CA-4C2D-BE59-9A4F446C3F13}" presName="background3" presStyleLbl="node3" presStyleIdx="0" presStyleCnt="4"/>
      <dgm:spPr/>
    </dgm:pt>
    <dgm:pt modelId="{CD5264F5-1794-4A9A-AE7D-87636E6BFCDC}" type="pres">
      <dgm:prSet presAssocID="{10456478-F0CA-4C2D-BE59-9A4F446C3F13}" presName="text3" presStyleLbl="fgAcc3" presStyleIdx="0" presStyleCnt="4" custScaleX="107528" custScaleY="186641" custLinFactNeighborX="-10607" custLinFactNeighborY="-20177">
        <dgm:presLayoutVars>
          <dgm:chPref val="3"/>
        </dgm:presLayoutVars>
      </dgm:prSet>
      <dgm:spPr/>
      <dgm:t>
        <a:bodyPr/>
        <a:lstStyle/>
        <a:p>
          <a:pPr rtl="1"/>
          <a:endParaRPr lang="ar-SY"/>
        </a:p>
      </dgm:t>
    </dgm:pt>
    <dgm:pt modelId="{F785903F-14F8-4022-B941-B5763774CC84}" type="pres">
      <dgm:prSet presAssocID="{10456478-F0CA-4C2D-BE59-9A4F446C3F13}" presName="hierChild4" presStyleCnt="0"/>
      <dgm:spPr/>
    </dgm:pt>
    <dgm:pt modelId="{15D43CD4-3071-4DAE-BCAE-1CB9532B6D17}" type="pres">
      <dgm:prSet presAssocID="{361B51B7-F95D-4B6D-B018-A538E41B39CC}" presName="Name10" presStyleLbl="parChTrans1D2" presStyleIdx="1" presStyleCnt="4"/>
      <dgm:spPr/>
      <dgm:t>
        <a:bodyPr/>
        <a:lstStyle/>
        <a:p>
          <a:pPr rtl="1"/>
          <a:endParaRPr lang="ar-SY"/>
        </a:p>
      </dgm:t>
    </dgm:pt>
    <dgm:pt modelId="{98B58680-BAC6-4C17-92D6-C19AB77FD6C6}" type="pres">
      <dgm:prSet presAssocID="{E7336164-47B2-4AA2-9CA8-724E7F97CEDF}" presName="hierRoot2" presStyleCnt="0"/>
      <dgm:spPr/>
    </dgm:pt>
    <dgm:pt modelId="{F83F86B8-8483-4584-BFFC-4E5C80B68C75}" type="pres">
      <dgm:prSet presAssocID="{E7336164-47B2-4AA2-9CA8-724E7F97CEDF}" presName="composite2" presStyleCnt="0"/>
      <dgm:spPr/>
    </dgm:pt>
    <dgm:pt modelId="{AD9B07CF-B92C-4BD5-8BA9-D9EE4E22AAB6}" type="pres">
      <dgm:prSet presAssocID="{E7336164-47B2-4AA2-9CA8-724E7F97CEDF}" presName="background2" presStyleLbl="node2" presStyleIdx="1" presStyleCnt="4"/>
      <dgm:spPr/>
    </dgm:pt>
    <dgm:pt modelId="{F9E675C6-F9E3-4A30-9FD2-3207F7116AF5}" type="pres">
      <dgm:prSet presAssocID="{E7336164-47B2-4AA2-9CA8-724E7F97CEDF}" presName="text2" presStyleLbl="fgAcc2" presStyleIdx="1" presStyleCnt="4" custScaleX="74331" custScaleY="155057" custLinFactNeighborX="-11340" custLinFactNeighborY="-42161">
        <dgm:presLayoutVars>
          <dgm:chPref val="3"/>
        </dgm:presLayoutVars>
      </dgm:prSet>
      <dgm:spPr/>
      <dgm:t>
        <a:bodyPr/>
        <a:lstStyle/>
        <a:p>
          <a:pPr rtl="1"/>
          <a:endParaRPr lang="ar-SY"/>
        </a:p>
      </dgm:t>
    </dgm:pt>
    <dgm:pt modelId="{443A87D0-3802-45A0-B628-9B2755FB0BEB}" type="pres">
      <dgm:prSet presAssocID="{E7336164-47B2-4AA2-9CA8-724E7F97CEDF}" presName="hierChild3" presStyleCnt="0"/>
      <dgm:spPr/>
    </dgm:pt>
    <dgm:pt modelId="{E01DC776-6033-4BA6-B63C-D7E85E272358}" type="pres">
      <dgm:prSet presAssocID="{9DB32066-045E-4ADB-855F-8F58BD81F916}" presName="Name17" presStyleLbl="parChTrans1D3" presStyleIdx="1" presStyleCnt="4"/>
      <dgm:spPr/>
      <dgm:t>
        <a:bodyPr/>
        <a:lstStyle/>
        <a:p>
          <a:pPr rtl="1"/>
          <a:endParaRPr lang="ar-SY"/>
        </a:p>
      </dgm:t>
    </dgm:pt>
    <dgm:pt modelId="{F1FD3C87-3C3E-4861-A3F9-BC03B690DEB2}" type="pres">
      <dgm:prSet presAssocID="{46732D8D-CAED-4E80-B6D6-5DF3AC533D2B}" presName="hierRoot3" presStyleCnt="0"/>
      <dgm:spPr/>
    </dgm:pt>
    <dgm:pt modelId="{19748C0B-2CD0-4182-9168-1BEDBC0C319D}" type="pres">
      <dgm:prSet presAssocID="{46732D8D-CAED-4E80-B6D6-5DF3AC533D2B}" presName="composite3" presStyleCnt="0"/>
      <dgm:spPr/>
    </dgm:pt>
    <dgm:pt modelId="{11FD7009-12A9-482D-B9CD-88E5913CD71B}" type="pres">
      <dgm:prSet presAssocID="{46732D8D-CAED-4E80-B6D6-5DF3AC533D2B}" presName="background3" presStyleLbl="node3" presStyleIdx="1" presStyleCnt="4"/>
      <dgm:spPr/>
    </dgm:pt>
    <dgm:pt modelId="{8B715A94-67CD-4279-846D-7704F2F61849}" type="pres">
      <dgm:prSet presAssocID="{46732D8D-CAED-4E80-B6D6-5DF3AC533D2B}" presName="text3" presStyleLbl="fgAcc3" presStyleIdx="1" presStyleCnt="4" custScaleX="89277" custScaleY="165495" custLinFactNeighborX="-11332" custLinFactNeighborY="5968">
        <dgm:presLayoutVars>
          <dgm:chPref val="3"/>
        </dgm:presLayoutVars>
      </dgm:prSet>
      <dgm:spPr/>
      <dgm:t>
        <a:bodyPr/>
        <a:lstStyle/>
        <a:p>
          <a:pPr rtl="1"/>
          <a:endParaRPr lang="ar-SY"/>
        </a:p>
      </dgm:t>
    </dgm:pt>
    <dgm:pt modelId="{CC1F56F7-E742-4ECB-86EB-6889F5D947D6}" type="pres">
      <dgm:prSet presAssocID="{46732D8D-CAED-4E80-B6D6-5DF3AC533D2B}" presName="hierChild4" presStyleCnt="0"/>
      <dgm:spPr/>
    </dgm:pt>
    <dgm:pt modelId="{EE699028-0494-429A-AB8A-F8CA6B5D7271}" type="pres">
      <dgm:prSet presAssocID="{04A635EA-F06E-4B4D-8434-A44106EFDF21}" presName="Name10" presStyleLbl="parChTrans1D2" presStyleIdx="2" presStyleCnt="4"/>
      <dgm:spPr/>
      <dgm:t>
        <a:bodyPr/>
        <a:lstStyle/>
        <a:p>
          <a:pPr rtl="1"/>
          <a:endParaRPr lang="ar-SY"/>
        </a:p>
      </dgm:t>
    </dgm:pt>
    <dgm:pt modelId="{1D3656AD-1D2D-40C7-AF56-F798CEF3049C}" type="pres">
      <dgm:prSet presAssocID="{3FDCD65D-7EFC-4EFC-A8F3-A267F83246E2}" presName="hierRoot2" presStyleCnt="0"/>
      <dgm:spPr/>
    </dgm:pt>
    <dgm:pt modelId="{5658B8A0-B60D-490D-8873-BDD9E49A89E7}" type="pres">
      <dgm:prSet presAssocID="{3FDCD65D-7EFC-4EFC-A8F3-A267F83246E2}" presName="composite2" presStyleCnt="0"/>
      <dgm:spPr/>
    </dgm:pt>
    <dgm:pt modelId="{291E824C-2E94-4566-BD57-347AA1E017B6}" type="pres">
      <dgm:prSet presAssocID="{3FDCD65D-7EFC-4EFC-A8F3-A267F83246E2}" presName="background2" presStyleLbl="node2" presStyleIdx="2" presStyleCnt="4"/>
      <dgm:spPr/>
    </dgm:pt>
    <dgm:pt modelId="{8D0C9BF6-FB4B-48AE-BDE4-32026D81E11C}" type="pres">
      <dgm:prSet presAssocID="{3FDCD65D-7EFC-4EFC-A8F3-A267F83246E2}" presName="text2" presStyleLbl="fgAcc2" presStyleIdx="2" presStyleCnt="4" custScaleX="77661" custScaleY="163951" custLinFactNeighborX="1674" custLinFactNeighborY="-35640">
        <dgm:presLayoutVars>
          <dgm:chPref val="3"/>
        </dgm:presLayoutVars>
      </dgm:prSet>
      <dgm:spPr/>
      <dgm:t>
        <a:bodyPr/>
        <a:lstStyle/>
        <a:p>
          <a:pPr rtl="1"/>
          <a:endParaRPr lang="ar-SY"/>
        </a:p>
      </dgm:t>
    </dgm:pt>
    <dgm:pt modelId="{75C3E4F2-25AB-42C1-A1C3-5595393E46E0}" type="pres">
      <dgm:prSet presAssocID="{3FDCD65D-7EFC-4EFC-A8F3-A267F83246E2}" presName="hierChild3" presStyleCnt="0"/>
      <dgm:spPr/>
    </dgm:pt>
    <dgm:pt modelId="{5C7DF9CA-425A-4F9B-BFC6-B12100F816E4}" type="pres">
      <dgm:prSet presAssocID="{DC208E1F-9D0F-452B-9B5C-68194D1A7A36}" presName="Name17" presStyleLbl="parChTrans1D3" presStyleIdx="2" presStyleCnt="4"/>
      <dgm:spPr/>
      <dgm:t>
        <a:bodyPr/>
        <a:lstStyle/>
        <a:p>
          <a:pPr rtl="1"/>
          <a:endParaRPr lang="ar-SY"/>
        </a:p>
      </dgm:t>
    </dgm:pt>
    <dgm:pt modelId="{D30D602A-99A3-4FC3-90A9-4C015B58AFD5}" type="pres">
      <dgm:prSet presAssocID="{DBCAFDBD-A624-48B5-B9D5-4D75551BC091}" presName="hierRoot3" presStyleCnt="0"/>
      <dgm:spPr/>
    </dgm:pt>
    <dgm:pt modelId="{1E17425A-19BB-4961-91EB-7EFD75AB7B88}" type="pres">
      <dgm:prSet presAssocID="{DBCAFDBD-A624-48B5-B9D5-4D75551BC091}" presName="composite3" presStyleCnt="0"/>
      <dgm:spPr/>
    </dgm:pt>
    <dgm:pt modelId="{A2D742AE-A94E-413A-A606-5BF4BC2A76E7}" type="pres">
      <dgm:prSet presAssocID="{DBCAFDBD-A624-48B5-B9D5-4D75551BC091}" presName="background3" presStyleLbl="node3" presStyleIdx="2" presStyleCnt="4"/>
      <dgm:spPr/>
    </dgm:pt>
    <dgm:pt modelId="{F02A4C9C-ACB7-4575-BE4C-F84B8293DCD1}" type="pres">
      <dgm:prSet presAssocID="{DBCAFDBD-A624-48B5-B9D5-4D75551BC091}" presName="text3" presStyleLbl="fgAcc3" presStyleIdx="2" presStyleCnt="4" custScaleX="94201" custScaleY="192957" custLinFactNeighborX="2320" custLinFactNeighborY="-12542">
        <dgm:presLayoutVars>
          <dgm:chPref val="3"/>
        </dgm:presLayoutVars>
      </dgm:prSet>
      <dgm:spPr/>
      <dgm:t>
        <a:bodyPr/>
        <a:lstStyle/>
        <a:p>
          <a:pPr rtl="1"/>
          <a:endParaRPr lang="ar-SY"/>
        </a:p>
      </dgm:t>
    </dgm:pt>
    <dgm:pt modelId="{059C1899-285D-490D-9AD1-4BA0955D43D1}" type="pres">
      <dgm:prSet presAssocID="{DBCAFDBD-A624-48B5-B9D5-4D75551BC091}" presName="hierChild4" presStyleCnt="0"/>
      <dgm:spPr/>
    </dgm:pt>
    <dgm:pt modelId="{678CD99F-3CA2-4432-A000-3A976F0E1978}" type="pres">
      <dgm:prSet presAssocID="{39665505-90A7-4001-8A0A-49387B2AC35A}" presName="Name10" presStyleLbl="parChTrans1D2" presStyleIdx="3" presStyleCnt="4"/>
      <dgm:spPr/>
      <dgm:t>
        <a:bodyPr/>
        <a:lstStyle/>
        <a:p>
          <a:pPr rtl="1"/>
          <a:endParaRPr lang="ar-SY"/>
        </a:p>
      </dgm:t>
    </dgm:pt>
    <dgm:pt modelId="{234FD651-BC3C-44C2-8992-BA9CC1B955D4}" type="pres">
      <dgm:prSet presAssocID="{4CB1DCE2-77B9-4992-B6CC-3ACCC4FE1F41}" presName="hierRoot2" presStyleCnt="0"/>
      <dgm:spPr/>
    </dgm:pt>
    <dgm:pt modelId="{2F1998EE-BB79-441F-8732-6C16D35C0C9F}" type="pres">
      <dgm:prSet presAssocID="{4CB1DCE2-77B9-4992-B6CC-3ACCC4FE1F41}" presName="composite2" presStyleCnt="0"/>
      <dgm:spPr/>
    </dgm:pt>
    <dgm:pt modelId="{4E9799F7-52D0-4917-946A-BD06D4477A03}" type="pres">
      <dgm:prSet presAssocID="{4CB1DCE2-77B9-4992-B6CC-3ACCC4FE1F41}" presName="background2" presStyleLbl="node2" presStyleIdx="3" presStyleCnt="4"/>
      <dgm:spPr/>
    </dgm:pt>
    <dgm:pt modelId="{4578A809-8B16-4D1C-B7A9-E3485A5A4C16}" type="pres">
      <dgm:prSet presAssocID="{4CB1DCE2-77B9-4992-B6CC-3ACCC4FE1F41}" presName="text2" presStyleLbl="fgAcc2" presStyleIdx="3" presStyleCnt="4" custScaleX="75439" custScaleY="172609" custLinFactNeighborX="-1659" custLinFactNeighborY="-70251">
        <dgm:presLayoutVars>
          <dgm:chPref val="3"/>
        </dgm:presLayoutVars>
      </dgm:prSet>
      <dgm:spPr/>
      <dgm:t>
        <a:bodyPr/>
        <a:lstStyle/>
        <a:p>
          <a:pPr rtl="1"/>
          <a:endParaRPr lang="ar-SY"/>
        </a:p>
      </dgm:t>
    </dgm:pt>
    <dgm:pt modelId="{4D893CF7-104A-49F5-9706-5981A18509C2}" type="pres">
      <dgm:prSet presAssocID="{4CB1DCE2-77B9-4992-B6CC-3ACCC4FE1F41}" presName="hierChild3" presStyleCnt="0"/>
      <dgm:spPr/>
    </dgm:pt>
    <dgm:pt modelId="{42300591-30EB-4F3C-95A0-04EE3871E03B}" type="pres">
      <dgm:prSet presAssocID="{D95BB928-8092-48F6-B5AB-49BAAC3994D3}" presName="Name17" presStyleLbl="parChTrans1D3" presStyleIdx="3" presStyleCnt="4"/>
      <dgm:spPr/>
      <dgm:t>
        <a:bodyPr/>
        <a:lstStyle/>
        <a:p>
          <a:pPr rtl="1"/>
          <a:endParaRPr lang="ar-SY"/>
        </a:p>
      </dgm:t>
    </dgm:pt>
    <dgm:pt modelId="{17BED05B-0217-473C-8F34-CD783DCE03B0}" type="pres">
      <dgm:prSet presAssocID="{B9817EE2-2F4E-43C7-B36D-77EFCF8990FC}" presName="hierRoot3" presStyleCnt="0"/>
      <dgm:spPr/>
    </dgm:pt>
    <dgm:pt modelId="{1CC51545-9034-473A-8243-9B95B72FA7FA}" type="pres">
      <dgm:prSet presAssocID="{B9817EE2-2F4E-43C7-B36D-77EFCF8990FC}" presName="composite3" presStyleCnt="0"/>
      <dgm:spPr/>
    </dgm:pt>
    <dgm:pt modelId="{34530D0A-B507-4093-A0DB-A8B87BD094EC}" type="pres">
      <dgm:prSet presAssocID="{B9817EE2-2F4E-43C7-B36D-77EFCF8990FC}" presName="background3" presStyleLbl="node3" presStyleIdx="3" presStyleCnt="4"/>
      <dgm:spPr/>
    </dgm:pt>
    <dgm:pt modelId="{38EC51A4-2A67-4844-8FB9-8F8E18FC1E0A}" type="pres">
      <dgm:prSet presAssocID="{B9817EE2-2F4E-43C7-B36D-77EFCF8990FC}" presName="text3" presStyleLbl="fgAcc3" presStyleIdx="3" presStyleCnt="4" custScaleX="87695" custScaleY="181791" custLinFactNeighborX="646" custLinFactNeighborY="-31517">
        <dgm:presLayoutVars>
          <dgm:chPref val="3"/>
        </dgm:presLayoutVars>
      </dgm:prSet>
      <dgm:spPr/>
      <dgm:t>
        <a:bodyPr/>
        <a:lstStyle/>
        <a:p>
          <a:pPr rtl="1"/>
          <a:endParaRPr lang="ar-SY"/>
        </a:p>
      </dgm:t>
    </dgm:pt>
    <dgm:pt modelId="{1A10C637-6F99-4E84-8DBC-CEE6BA75C15C}" type="pres">
      <dgm:prSet presAssocID="{B9817EE2-2F4E-43C7-B36D-77EFCF8990FC}" presName="hierChild4" presStyleCnt="0"/>
      <dgm:spPr/>
    </dgm:pt>
  </dgm:ptLst>
  <dgm:cxnLst>
    <dgm:cxn modelId="{4690E251-0FE8-4B26-ACE2-12E0A7822A86}" srcId="{F9F90E63-893F-446E-BBD2-52931BE667FF}" destId="{4CB1DCE2-77B9-4992-B6CC-3ACCC4FE1F41}" srcOrd="3" destOrd="0" parTransId="{39665505-90A7-4001-8A0A-49387B2AC35A}" sibTransId="{2CB744B0-FE71-4A49-BE9D-D3C2D33A1106}"/>
    <dgm:cxn modelId="{D59B0201-75B4-43F5-9A8F-2B80C2891C9A}" type="presOf" srcId="{DC208E1F-9D0F-452B-9B5C-68194D1A7A36}" destId="{5C7DF9CA-425A-4F9B-BFC6-B12100F816E4}" srcOrd="0" destOrd="0" presId="urn:microsoft.com/office/officeart/2005/8/layout/hierarchy1"/>
    <dgm:cxn modelId="{749A7628-90A6-46B9-B711-B5750D88202D}" type="presOf" srcId="{B9817EE2-2F4E-43C7-B36D-77EFCF8990FC}" destId="{38EC51A4-2A67-4844-8FB9-8F8E18FC1E0A}" srcOrd="0" destOrd="0" presId="urn:microsoft.com/office/officeart/2005/8/layout/hierarchy1"/>
    <dgm:cxn modelId="{D633DDDE-3597-4F74-9ED6-A5C2AD849F99}" srcId="{F9F90E63-893F-446E-BBD2-52931BE667FF}" destId="{6CE809D4-763D-4268-954E-F5E32E2605CC}" srcOrd="0" destOrd="0" parTransId="{B8C6578A-FFD6-40E5-BBC4-BF6F11E5CA6C}" sibTransId="{3D171A4D-51EE-44A9-A710-61042A3914AA}"/>
    <dgm:cxn modelId="{5D8A0DE1-F73E-4003-9A88-ECA1365DE306}" type="presOf" srcId="{4CB1DCE2-77B9-4992-B6CC-3ACCC4FE1F41}" destId="{4578A809-8B16-4D1C-B7A9-E3485A5A4C16}" srcOrd="0" destOrd="0" presId="urn:microsoft.com/office/officeart/2005/8/layout/hierarchy1"/>
    <dgm:cxn modelId="{A9D7C7D8-867E-4539-B818-6C7AC938015D}" type="presOf" srcId="{39665505-90A7-4001-8A0A-49387B2AC35A}" destId="{678CD99F-3CA2-4432-A000-3A976F0E1978}" srcOrd="0" destOrd="0" presId="urn:microsoft.com/office/officeart/2005/8/layout/hierarchy1"/>
    <dgm:cxn modelId="{6D3A4CF6-F38F-43C0-979A-DFF98DAE3261}" srcId="{6CE809D4-763D-4268-954E-F5E32E2605CC}" destId="{10456478-F0CA-4C2D-BE59-9A4F446C3F13}" srcOrd="0" destOrd="0" parTransId="{446E0DBA-064E-437E-A6F4-91FAF186018D}" sibTransId="{60619B74-3682-4D22-809F-775F71F43E08}"/>
    <dgm:cxn modelId="{42CB97E4-D029-4C6F-8EA1-BEC779093712}" srcId="{E7336164-47B2-4AA2-9CA8-724E7F97CEDF}" destId="{46732D8D-CAED-4E80-B6D6-5DF3AC533D2B}" srcOrd="0" destOrd="0" parTransId="{9DB32066-045E-4ADB-855F-8F58BD81F916}" sibTransId="{BE9F5E9D-B394-4015-BF9E-F79B4D78E30B}"/>
    <dgm:cxn modelId="{4CCD1E34-D772-4A25-B3B1-3A6EA573D496}" type="presOf" srcId="{04A635EA-F06E-4B4D-8434-A44106EFDF21}" destId="{EE699028-0494-429A-AB8A-F8CA6B5D7271}" srcOrd="0" destOrd="0" presId="urn:microsoft.com/office/officeart/2005/8/layout/hierarchy1"/>
    <dgm:cxn modelId="{F362CCBC-12E6-4B9F-AAD0-225082CF6BA9}" type="presOf" srcId="{3FDCD65D-7EFC-4EFC-A8F3-A267F83246E2}" destId="{8D0C9BF6-FB4B-48AE-BDE4-32026D81E11C}" srcOrd="0" destOrd="0" presId="urn:microsoft.com/office/officeart/2005/8/layout/hierarchy1"/>
    <dgm:cxn modelId="{C221301F-6F93-432C-8E32-2C15AF166302}" srcId="{0B213E86-B70A-437F-974E-9F1A7AC0CD09}" destId="{F9F90E63-893F-446E-BBD2-52931BE667FF}" srcOrd="0" destOrd="0" parTransId="{8922F26C-5D8B-4B23-98A7-1CFA8F7DFD55}" sibTransId="{9F5F6DF0-5E2E-4715-803F-13BC7D574696}"/>
    <dgm:cxn modelId="{BEADF3F1-B759-4F9B-8537-EFE94C6E8403}" type="presOf" srcId="{DBCAFDBD-A624-48B5-B9D5-4D75551BC091}" destId="{F02A4C9C-ACB7-4575-BE4C-F84B8293DCD1}" srcOrd="0" destOrd="0" presId="urn:microsoft.com/office/officeart/2005/8/layout/hierarchy1"/>
    <dgm:cxn modelId="{5152E4FD-999E-4008-B28E-70C3804CF879}" srcId="{F9F90E63-893F-446E-BBD2-52931BE667FF}" destId="{E7336164-47B2-4AA2-9CA8-724E7F97CEDF}" srcOrd="1" destOrd="0" parTransId="{361B51B7-F95D-4B6D-B018-A538E41B39CC}" sibTransId="{330F13CD-50FE-41A1-AA2B-A83BC91BF39C}"/>
    <dgm:cxn modelId="{296C942D-51E4-43A7-93FF-2D3E9A19BD66}" type="presOf" srcId="{D95BB928-8092-48F6-B5AB-49BAAC3994D3}" destId="{42300591-30EB-4F3C-95A0-04EE3871E03B}" srcOrd="0" destOrd="0" presId="urn:microsoft.com/office/officeart/2005/8/layout/hierarchy1"/>
    <dgm:cxn modelId="{4600E53D-6EE0-48B3-BCB4-89383E844ECE}" type="presOf" srcId="{F9F90E63-893F-446E-BBD2-52931BE667FF}" destId="{BA265BB9-4414-4A81-A0E2-1D4B4E091867}" srcOrd="0" destOrd="0" presId="urn:microsoft.com/office/officeart/2005/8/layout/hierarchy1"/>
    <dgm:cxn modelId="{C7BF99F7-19C7-49F8-9D14-F5AEA8C2C6C3}" srcId="{F9F90E63-893F-446E-BBD2-52931BE667FF}" destId="{3FDCD65D-7EFC-4EFC-A8F3-A267F83246E2}" srcOrd="2" destOrd="0" parTransId="{04A635EA-F06E-4B4D-8434-A44106EFDF21}" sibTransId="{16EFAA9F-31C6-41FB-9E1E-B69C6BABDE5F}"/>
    <dgm:cxn modelId="{52B8AD7D-36A8-4416-83FF-95046A18E3DC}" type="presOf" srcId="{B8C6578A-FFD6-40E5-BBC4-BF6F11E5CA6C}" destId="{DEB65DF8-94E9-40A2-A876-E9D4F2ED9902}" srcOrd="0" destOrd="0" presId="urn:microsoft.com/office/officeart/2005/8/layout/hierarchy1"/>
    <dgm:cxn modelId="{3E4D6D70-95A1-4458-918F-49DDBDA73D4A}" type="presOf" srcId="{446E0DBA-064E-437E-A6F4-91FAF186018D}" destId="{99893131-8218-424C-BB95-69070460FC47}" srcOrd="0" destOrd="0" presId="urn:microsoft.com/office/officeart/2005/8/layout/hierarchy1"/>
    <dgm:cxn modelId="{CFC85859-7AE7-48AF-A6B5-40E4E18D0307}" type="presOf" srcId="{0B213E86-B70A-437F-974E-9F1A7AC0CD09}" destId="{85EF1D9B-B11C-4768-9166-39F71D5523EA}" srcOrd="0" destOrd="0" presId="urn:microsoft.com/office/officeart/2005/8/layout/hierarchy1"/>
    <dgm:cxn modelId="{B41AEBF6-87C8-45FA-A17E-C49DD06D429F}" type="presOf" srcId="{6CE809D4-763D-4268-954E-F5E32E2605CC}" destId="{E5F1F919-6861-43F5-A20E-F1DFB90308E0}" srcOrd="0" destOrd="0" presId="urn:microsoft.com/office/officeart/2005/8/layout/hierarchy1"/>
    <dgm:cxn modelId="{3164AA21-87E6-49CB-8FD5-257377FE56AD}" type="presOf" srcId="{10456478-F0CA-4C2D-BE59-9A4F446C3F13}" destId="{CD5264F5-1794-4A9A-AE7D-87636E6BFCDC}" srcOrd="0" destOrd="0" presId="urn:microsoft.com/office/officeart/2005/8/layout/hierarchy1"/>
    <dgm:cxn modelId="{2A23FFDF-DE56-49CE-9EB1-1AA0A0AD6A88}" srcId="{3FDCD65D-7EFC-4EFC-A8F3-A267F83246E2}" destId="{DBCAFDBD-A624-48B5-B9D5-4D75551BC091}" srcOrd="0" destOrd="0" parTransId="{DC208E1F-9D0F-452B-9B5C-68194D1A7A36}" sibTransId="{D7F282A5-68C0-4CBD-8B5B-F84063D97F4B}"/>
    <dgm:cxn modelId="{72C50488-02B7-45F2-9D5D-415713C637B6}" type="presOf" srcId="{46732D8D-CAED-4E80-B6D6-5DF3AC533D2B}" destId="{8B715A94-67CD-4279-846D-7704F2F61849}" srcOrd="0" destOrd="0" presId="urn:microsoft.com/office/officeart/2005/8/layout/hierarchy1"/>
    <dgm:cxn modelId="{CC379BB2-6A8B-4660-8DFA-68A0EC00F40C}" type="presOf" srcId="{361B51B7-F95D-4B6D-B018-A538E41B39CC}" destId="{15D43CD4-3071-4DAE-BCAE-1CB9532B6D17}" srcOrd="0" destOrd="0" presId="urn:microsoft.com/office/officeart/2005/8/layout/hierarchy1"/>
    <dgm:cxn modelId="{94D1C6BE-9A77-4081-A588-1DF9937EBAA0}" srcId="{4CB1DCE2-77B9-4992-B6CC-3ACCC4FE1F41}" destId="{B9817EE2-2F4E-43C7-B36D-77EFCF8990FC}" srcOrd="0" destOrd="0" parTransId="{D95BB928-8092-48F6-B5AB-49BAAC3994D3}" sibTransId="{77BF156A-17BA-4953-959C-833E776E35AA}"/>
    <dgm:cxn modelId="{B42E1FA5-F083-43BE-93A0-9D585095C3A4}" type="presOf" srcId="{9DB32066-045E-4ADB-855F-8F58BD81F916}" destId="{E01DC776-6033-4BA6-B63C-D7E85E272358}" srcOrd="0" destOrd="0" presId="urn:microsoft.com/office/officeart/2005/8/layout/hierarchy1"/>
    <dgm:cxn modelId="{F6EAE734-8619-4058-A420-EB05DFBD8721}" type="presOf" srcId="{E7336164-47B2-4AA2-9CA8-724E7F97CEDF}" destId="{F9E675C6-F9E3-4A30-9FD2-3207F7116AF5}" srcOrd="0" destOrd="0" presId="urn:microsoft.com/office/officeart/2005/8/layout/hierarchy1"/>
    <dgm:cxn modelId="{EADF8354-A924-4D00-A0AA-B9CEA88F35F6}" type="presParOf" srcId="{85EF1D9B-B11C-4768-9166-39F71D5523EA}" destId="{32B50212-6E07-4A5B-834D-2EA3DB9EDF49}" srcOrd="0" destOrd="0" presId="urn:microsoft.com/office/officeart/2005/8/layout/hierarchy1"/>
    <dgm:cxn modelId="{FE8CD7B3-E1F4-47B2-8BE4-E8065C6C8E8E}" type="presParOf" srcId="{32B50212-6E07-4A5B-834D-2EA3DB9EDF49}" destId="{5982797B-7305-4282-AF70-AA37BF62901A}" srcOrd="0" destOrd="0" presId="urn:microsoft.com/office/officeart/2005/8/layout/hierarchy1"/>
    <dgm:cxn modelId="{710B4A45-7891-47B5-B585-4CF6D4906390}" type="presParOf" srcId="{5982797B-7305-4282-AF70-AA37BF62901A}" destId="{C28DB62D-69D6-497B-9D16-EBF4721CAF3A}" srcOrd="0" destOrd="0" presId="urn:microsoft.com/office/officeart/2005/8/layout/hierarchy1"/>
    <dgm:cxn modelId="{4E69A6B7-56CB-4143-B14E-9A09593C220C}" type="presParOf" srcId="{5982797B-7305-4282-AF70-AA37BF62901A}" destId="{BA265BB9-4414-4A81-A0E2-1D4B4E091867}" srcOrd="1" destOrd="0" presId="urn:microsoft.com/office/officeart/2005/8/layout/hierarchy1"/>
    <dgm:cxn modelId="{C2118002-FCC0-447F-B1C2-D8F6F4B53A8D}" type="presParOf" srcId="{32B50212-6E07-4A5B-834D-2EA3DB9EDF49}" destId="{28E611F2-29B5-4526-9E25-EE738978BD82}" srcOrd="1" destOrd="0" presId="urn:microsoft.com/office/officeart/2005/8/layout/hierarchy1"/>
    <dgm:cxn modelId="{850C5892-0DD5-4E3B-86EB-75D9A64600A0}" type="presParOf" srcId="{28E611F2-29B5-4526-9E25-EE738978BD82}" destId="{DEB65DF8-94E9-40A2-A876-E9D4F2ED9902}" srcOrd="0" destOrd="0" presId="urn:microsoft.com/office/officeart/2005/8/layout/hierarchy1"/>
    <dgm:cxn modelId="{6D956F96-DDC9-4443-A1BA-85D7867C4F7D}" type="presParOf" srcId="{28E611F2-29B5-4526-9E25-EE738978BD82}" destId="{FCD1B676-3C7D-443B-8196-4983580C64B9}" srcOrd="1" destOrd="0" presId="urn:microsoft.com/office/officeart/2005/8/layout/hierarchy1"/>
    <dgm:cxn modelId="{FE4BA59E-8017-4492-B209-D0180C05F068}" type="presParOf" srcId="{FCD1B676-3C7D-443B-8196-4983580C64B9}" destId="{77369564-1081-448D-B49B-573343FBE708}" srcOrd="0" destOrd="0" presId="urn:microsoft.com/office/officeart/2005/8/layout/hierarchy1"/>
    <dgm:cxn modelId="{FEF47579-A6C9-4579-9B4D-6278C348407B}" type="presParOf" srcId="{77369564-1081-448D-B49B-573343FBE708}" destId="{73860680-2775-4CE7-A734-ECC4216D6E1C}" srcOrd="0" destOrd="0" presId="urn:microsoft.com/office/officeart/2005/8/layout/hierarchy1"/>
    <dgm:cxn modelId="{9B094AA1-D33B-4F8B-B9B7-CF784E2DBD06}" type="presParOf" srcId="{77369564-1081-448D-B49B-573343FBE708}" destId="{E5F1F919-6861-43F5-A20E-F1DFB90308E0}" srcOrd="1" destOrd="0" presId="urn:microsoft.com/office/officeart/2005/8/layout/hierarchy1"/>
    <dgm:cxn modelId="{25E2822E-C81F-4C3B-9762-432510C6E531}" type="presParOf" srcId="{FCD1B676-3C7D-443B-8196-4983580C64B9}" destId="{6BFBA201-E449-435B-AB05-D8A8A06AF1EF}" srcOrd="1" destOrd="0" presId="urn:microsoft.com/office/officeart/2005/8/layout/hierarchy1"/>
    <dgm:cxn modelId="{EB65261C-44B4-498C-A85C-B9804411F5F6}" type="presParOf" srcId="{6BFBA201-E449-435B-AB05-D8A8A06AF1EF}" destId="{99893131-8218-424C-BB95-69070460FC47}" srcOrd="0" destOrd="0" presId="urn:microsoft.com/office/officeart/2005/8/layout/hierarchy1"/>
    <dgm:cxn modelId="{ADC6FB0F-B548-422E-B4F7-AAF04D2D8CA3}" type="presParOf" srcId="{6BFBA201-E449-435B-AB05-D8A8A06AF1EF}" destId="{7702181C-A760-4460-83E1-BA5E280487A4}" srcOrd="1" destOrd="0" presId="urn:microsoft.com/office/officeart/2005/8/layout/hierarchy1"/>
    <dgm:cxn modelId="{429961F8-A268-432C-B52F-8445ED96EB1E}" type="presParOf" srcId="{7702181C-A760-4460-83E1-BA5E280487A4}" destId="{04BB02A8-9D43-4FB2-987F-AC4F526DFAAF}" srcOrd="0" destOrd="0" presId="urn:microsoft.com/office/officeart/2005/8/layout/hierarchy1"/>
    <dgm:cxn modelId="{3725F4CE-6AAF-4148-85DA-A0E1F05CEBAE}" type="presParOf" srcId="{04BB02A8-9D43-4FB2-987F-AC4F526DFAAF}" destId="{6CBFF5EF-EBFB-407F-B648-DAD8C561CA9F}" srcOrd="0" destOrd="0" presId="urn:microsoft.com/office/officeart/2005/8/layout/hierarchy1"/>
    <dgm:cxn modelId="{46A64805-5A44-4F7F-B114-0A942DA9F54A}" type="presParOf" srcId="{04BB02A8-9D43-4FB2-987F-AC4F526DFAAF}" destId="{CD5264F5-1794-4A9A-AE7D-87636E6BFCDC}" srcOrd="1" destOrd="0" presId="urn:microsoft.com/office/officeart/2005/8/layout/hierarchy1"/>
    <dgm:cxn modelId="{37435AE9-E258-45BF-949B-F6EC72BE2BBA}" type="presParOf" srcId="{7702181C-A760-4460-83E1-BA5E280487A4}" destId="{F785903F-14F8-4022-B941-B5763774CC84}" srcOrd="1" destOrd="0" presId="urn:microsoft.com/office/officeart/2005/8/layout/hierarchy1"/>
    <dgm:cxn modelId="{81B5D5E2-E454-4F2B-853E-14C7B8154909}" type="presParOf" srcId="{28E611F2-29B5-4526-9E25-EE738978BD82}" destId="{15D43CD4-3071-4DAE-BCAE-1CB9532B6D17}" srcOrd="2" destOrd="0" presId="urn:microsoft.com/office/officeart/2005/8/layout/hierarchy1"/>
    <dgm:cxn modelId="{87252DFA-B952-4C4A-AD8E-771B4AAD6B84}" type="presParOf" srcId="{28E611F2-29B5-4526-9E25-EE738978BD82}" destId="{98B58680-BAC6-4C17-92D6-C19AB77FD6C6}" srcOrd="3" destOrd="0" presId="urn:microsoft.com/office/officeart/2005/8/layout/hierarchy1"/>
    <dgm:cxn modelId="{73D62C86-EAE5-41DD-81D9-9B83E65D444E}" type="presParOf" srcId="{98B58680-BAC6-4C17-92D6-C19AB77FD6C6}" destId="{F83F86B8-8483-4584-BFFC-4E5C80B68C75}" srcOrd="0" destOrd="0" presId="urn:microsoft.com/office/officeart/2005/8/layout/hierarchy1"/>
    <dgm:cxn modelId="{A57EEB9A-98F2-4E3D-9BA8-C752E0759BF8}" type="presParOf" srcId="{F83F86B8-8483-4584-BFFC-4E5C80B68C75}" destId="{AD9B07CF-B92C-4BD5-8BA9-D9EE4E22AAB6}" srcOrd="0" destOrd="0" presId="urn:microsoft.com/office/officeart/2005/8/layout/hierarchy1"/>
    <dgm:cxn modelId="{65DFD963-5F7E-415E-8191-02391E5AA8A7}" type="presParOf" srcId="{F83F86B8-8483-4584-BFFC-4E5C80B68C75}" destId="{F9E675C6-F9E3-4A30-9FD2-3207F7116AF5}" srcOrd="1" destOrd="0" presId="urn:microsoft.com/office/officeart/2005/8/layout/hierarchy1"/>
    <dgm:cxn modelId="{C968CE5E-C27C-42DB-BDED-1CA38DE83FDE}" type="presParOf" srcId="{98B58680-BAC6-4C17-92D6-C19AB77FD6C6}" destId="{443A87D0-3802-45A0-B628-9B2755FB0BEB}" srcOrd="1" destOrd="0" presId="urn:microsoft.com/office/officeart/2005/8/layout/hierarchy1"/>
    <dgm:cxn modelId="{3A0F93AC-29D1-4B35-A99A-1A67BEA78BA7}" type="presParOf" srcId="{443A87D0-3802-45A0-B628-9B2755FB0BEB}" destId="{E01DC776-6033-4BA6-B63C-D7E85E272358}" srcOrd="0" destOrd="0" presId="urn:microsoft.com/office/officeart/2005/8/layout/hierarchy1"/>
    <dgm:cxn modelId="{1A627D13-2621-42E0-B113-AAD90467DBD0}" type="presParOf" srcId="{443A87D0-3802-45A0-B628-9B2755FB0BEB}" destId="{F1FD3C87-3C3E-4861-A3F9-BC03B690DEB2}" srcOrd="1" destOrd="0" presId="urn:microsoft.com/office/officeart/2005/8/layout/hierarchy1"/>
    <dgm:cxn modelId="{192A9772-EC9D-431F-A136-CDB1CB00C47D}" type="presParOf" srcId="{F1FD3C87-3C3E-4861-A3F9-BC03B690DEB2}" destId="{19748C0B-2CD0-4182-9168-1BEDBC0C319D}" srcOrd="0" destOrd="0" presId="urn:microsoft.com/office/officeart/2005/8/layout/hierarchy1"/>
    <dgm:cxn modelId="{20421766-A96C-4AED-98F8-FA6F5C1D9D6E}" type="presParOf" srcId="{19748C0B-2CD0-4182-9168-1BEDBC0C319D}" destId="{11FD7009-12A9-482D-B9CD-88E5913CD71B}" srcOrd="0" destOrd="0" presId="urn:microsoft.com/office/officeart/2005/8/layout/hierarchy1"/>
    <dgm:cxn modelId="{51F3077A-6BD1-4C42-9577-71D1D6CD894B}" type="presParOf" srcId="{19748C0B-2CD0-4182-9168-1BEDBC0C319D}" destId="{8B715A94-67CD-4279-846D-7704F2F61849}" srcOrd="1" destOrd="0" presId="urn:microsoft.com/office/officeart/2005/8/layout/hierarchy1"/>
    <dgm:cxn modelId="{3B7C4FC9-330D-4F47-9D1F-91EEE71BDCCF}" type="presParOf" srcId="{F1FD3C87-3C3E-4861-A3F9-BC03B690DEB2}" destId="{CC1F56F7-E742-4ECB-86EB-6889F5D947D6}" srcOrd="1" destOrd="0" presId="urn:microsoft.com/office/officeart/2005/8/layout/hierarchy1"/>
    <dgm:cxn modelId="{E4DE7E0C-33A7-44BF-A0C3-9AAA6D9D15D8}" type="presParOf" srcId="{28E611F2-29B5-4526-9E25-EE738978BD82}" destId="{EE699028-0494-429A-AB8A-F8CA6B5D7271}" srcOrd="4" destOrd="0" presId="urn:microsoft.com/office/officeart/2005/8/layout/hierarchy1"/>
    <dgm:cxn modelId="{CD2F96F9-2CD8-459B-B280-E2693856FD11}" type="presParOf" srcId="{28E611F2-29B5-4526-9E25-EE738978BD82}" destId="{1D3656AD-1D2D-40C7-AF56-F798CEF3049C}" srcOrd="5" destOrd="0" presId="urn:microsoft.com/office/officeart/2005/8/layout/hierarchy1"/>
    <dgm:cxn modelId="{9CCAAFDA-B05E-4323-B801-CEA053E2FB11}" type="presParOf" srcId="{1D3656AD-1D2D-40C7-AF56-F798CEF3049C}" destId="{5658B8A0-B60D-490D-8873-BDD9E49A89E7}" srcOrd="0" destOrd="0" presId="urn:microsoft.com/office/officeart/2005/8/layout/hierarchy1"/>
    <dgm:cxn modelId="{B6CE373C-1E7B-4AD0-8FF0-28B543B64519}" type="presParOf" srcId="{5658B8A0-B60D-490D-8873-BDD9E49A89E7}" destId="{291E824C-2E94-4566-BD57-347AA1E017B6}" srcOrd="0" destOrd="0" presId="urn:microsoft.com/office/officeart/2005/8/layout/hierarchy1"/>
    <dgm:cxn modelId="{C90C83C2-2861-43FB-98B4-5E3E0F8D89E9}" type="presParOf" srcId="{5658B8A0-B60D-490D-8873-BDD9E49A89E7}" destId="{8D0C9BF6-FB4B-48AE-BDE4-32026D81E11C}" srcOrd="1" destOrd="0" presId="urn:microsoft.com/office/officeart/2005/8/layout/hierarchy1"/>
    <dgm:cxn modelId="{042C9F01-3B54-4B3E-AD35-05F53E41DCBE}" type="presParOf" srcId="{1D3656AD-1D2D-40C7-AF56-F798CEF3049C}" destId="{75C3E4F2-25AB-42C1-A1C3-5595393E46E0}" srcOrd="1" destOrd="0" presId="urn:microsoft.com/office/officeart/2005/8/layout/hierarchy1"/>
    <dgm:cxn modelId="{DA184040-01FB-4653-B5C8-104D3366C92D}" type="presParOf" srcId="{75C3E4F2-25AB-42C1-A1C3-5595393E46E0}" destId="{5C7DF9CA-425A-4F9B-BFC6-B12100F816E4}" srcOrd="0" destOrd="0" presId="urn:microsoft.com/office/officeart/2005/8/layout/hierarchy1"/>
    <dgm:cxn modelId="{0B351CF2-72C7-44DE-9B00-CB095189B97E}" type="presParOf" srcId="{75C3E4F2-25AB-42C1-A1C3-5595393E46E0}" destId="{D30D602A-99A3-4FC3-90A9-4C015B58AFD5}" srcOrd="1" destOrd="0" presId="urn:microsoft.com/office/officeart/2005/8/layout/hierarchy1"/>
    <dgm:cxn modelId="{B6E98E07-5512-4BE0-BFDF-1146B2C1056A}" type="presParOf" srcId="{D30D602A-99A3-4FC3-90A9-4C015B58AFD5}" destId="{1E17425A-19BB-4961-91EB-7EFD75AB7B88}" srcOrd="0" destOrd="0" presId="urn:microsoft.com/office/officeart/2005/8/layout/hierarchy1"/>
    <dgm:cxn modelId="{5FB2C9DA-6114-4299-80DB-C43365715010}" type="presParOf" srcId="{1E17425A-19BB-4961-91EB-7EFD75AB7B88}" destId="{A2D742AE-A94E-413A-A606-5BF4BC2A76E7}" srcOrd="0" destOrd="0" presId="urn:microsoft.com/office/officeart/2005/8/layout/hierarchy1"/>
    <dgm:cxn modelId="{04E16BC7-DDE5-4052-9DF2-DCF30B349806}" type="presParOf" srcId="{1E17425A-19BB-4961-91EB-7EFD75AB7B88}" destId="{F02A4C9C-ACB7-4575-BE4C-F84B8293DCD1}" srcOrd="1" destOrd="0" presId="urn:microsoft.com/office/officeart/2005/8/layout/hierarchy1"/>
    <dgm:cxn modelId="{C7453C92-31A1-4577-A037-0F5EF0039C84}" type="presParOf" srcId="{D30D602A-99A3-4FC3-90A9-4C015B58AFD5}" destId="{059C1899-285D-490D-9AD1-4BA0955D43D1}" srcOrd="1" destOrd="0" presId="urn:microsoft.com/office/officeart/2005/8/layout/hierarchy1"/>
    <dgm:cxn modelId="{595FB1C2-A2A7-4AFE-BAAE-B89B096DDFB7}" type="presParOf" srcId="{28E611F2-29B5-4526-9E25-EE738978BD82}" destId="{678CD99F-3CA2-4432-A000-3A976F0E1978}" srcOrd="6" destOrd="0" presId="urn:microsoft.com/office/officeart/2005/8/layout/hierarchy1"/>
    <dgm:cxn modelId="{20914F94-7123-43A4-8BD9-31023563DAF4}" type="presParOf" srcId="{28E611F2-29B5-4526-9E25-EE738978BD82}" destId="{234FD651-BC3C-44C2-8992-BA9CC1B955D4}" srcOrd="7" destOrd="0" presId="urn:microsoft.com/office/officeart/2005/8/layout/hierarchy1"/>
    <dgm:cxn modelId="{56326E80-A3FB-43C3-B673-D3A347AA6362}" type="presParOf" srcId="{234FD651-BC3C-44C2-8992-BA9CC1B955D4}" destId="{2F1998EE-BB79-441F-8732-6C16D35C0C9F}" srcOrd="0" destOrd="0" presId="urn:microsoft.com/office/officeart/2005/8/layout/hierarchy1"/>
    <dgm:cxn modelId="{0A3CE4FF-CBD7-4896-A119-E8F5BF087B81}" type="presParOf" srcId="{2F1998EE-BB79-441F-8732-6C16D35C0C9F}" destId="{4E9799F7-52D0-4917-946A-BD06D4477A03}" srcOrd="0" destOrd="0" presId="urn:microsoft.com/office/officeart/2005/8/layout/hierarchy1"/>
    <dgm:cxn modelId="{5B656079-AD72-4BDE-9768-C738FE1DB219}" type="presParOf" srcId="{2F1998EE-BB79-441F-8732-6C16D35C0C9F}" destId="{4578A809-8B16-4D1C-B7A9-E3485A5A4C16}" srcOrd="1" destOrd="0" presId="urn:microsoft.com/office/officeart/2005/8/layout/hierarchy1"/>
    <dgm:cxn modelId="{21A3095E-6B8A-4B5F-A7E1-8A6FA820CBB2}" type="presParOf" srcId="{234FD651-BC3C-44C2-8992-BA9CC1B955D4}" destId="{4D893CF7-104A-49F5-9706-5981A18509C2}" srcOrd="1" destOrd="0" presId="urn:microsoft.com/office/officeart/2005/8/layout/hierarchy1"/>
    <dgm:cxn modelId="{80E80E54-B7E6-4460-974D-6A28F1C9BC3A}" type="presParOf" srcId="{4D893CF7-104A-49F5-9706-5981A18509C2}" destId="{42300591-30EB-4F3C-95A0-04EE3871E03B}" srcOrd="0" destOrd="0" presId="urn:microsoft.com/office/officeart/2005/8/layout/hierarchy1"/>
    <dgm:cxn modelId="{ABB97AE8-EEEA-40C5-B145-E1CA59AF0DBD}" type="presParOf" srcId="{4D893CF7-104A-49F5-9706-5981A18509C2}" destId="{17BED05B-0217-473C-8F34-CD783DCE03B0}" srcOrd="1" destOrd="0" presId="urn:microsoft.com/office/officeart/2005/8/layout/hierarchy1"/>
    <dgm:cxn modelId="{2647CC83-50E3-4EFE-B8EE-C0EDD2A4D869}" type="presParOf" srcId="{17BED05B-0217-473C-8F34-CD783DCE03B0}" destId="{1CC51545-9034-473A-8243-9B95B72FA7FA}" srcOrd="0" destOrd="0" presId="urn:microsoft.com/office/officeart/2005/8/layout/hierarchy1"/>
    <dgm:cxn modelId="{A5211E05-8FD1-48BD-836A-E91E83ECC5D3}" type="presParOf" srcId="{1CC51545-9034-473A-8243-9B95B72FA7FA}" destId="{34530D0A-B507-4093-A0DB-A8B87BD094EC}" srcOrd="0" destOrd="0" presId="urn:microsoft.com/office/officeart/2005/8/layout/hierarchy1"/>
    <dgm:cxn modelId="{308C2809-5788-4459-A340-8F39EE8D7F39}" type="presParOf" srcId="{1CC51545-9034-473A-8243-9B95B72FA7FA}" destId="{38EC51A4-2A67-4844-8FB9-8F8E18FC1E0A}" srcOrd="1" destOrd="0" presId="urn:microsoft.com/office/officeart/2005/8/layout/hierarchy1"/>
    <dgm:cxn modelId="{04BFFA21-1E44-4C26-B684-A13498FE1B01}" type="presParOf" srcId="{17BED05B-0217-473C-8F34-CD783DCE03B0}" destId="{1A10C637-6F99-4E84-8DBC-CEE6BA75C15C}" srcOrd="1" destOrd="0" presId="urn:microsoft.com/office/officeart/2005/8/layout/hierarchy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CA7A8B-BFC6-41BE-950A-EC72239CCD36}" type="doc">
      <dgm:prSet loTypeId="urn:microsoft.com/office/officeart/2005/8/layout/hList3" loCatId="list" qsTypeId="urn:microsoft.com/office/officeart/2005/8/quickstyle/simple3" qsCatId="simple" csTypeId="urn:microsoft.com/office/officeart/2005/8/colors/accent1_2" csCatId="accent1" phldr="1"/>
      <dgm:spPr/>
      <dgm:t>
        <a:bodyPr/>
        <a:lstStyle/>
        <a:p>
          <a:pPr rtl="1"/>
          <a:endParaRPr lang="ar-SY"/>
        </a:p>
      </dgm:t>
    </dgm:pt>
    <dgm:pt modelId="{2E00629F-A1F9-4116-8297-4A8271CEAE9D}">
      <dgm:prSet phldrT="[نص]"/>
      <dgm:spPr/>
      <dgm:t>
        <a:bodyPr/>
        <a:lstStyle/>
        <a:p>
          <a:pPr rtl="1"/>
          <a:r>
            <a:rPr lang="ar-SY" dirty="0" smtClean="0"/>
            <a:t>تعتبر العدوى الخطيرة المكتسبة في المشافي</a:t>
          </a:r>
          <a:r>
            <a:rPr lang="en-US" dirty="0" smtClean="0"/>
            <a:t>nosocomial</a:t>
          </a:r>
          <a:endParaRPr lang="ar-SY" dirty="0"/>
        </a:p>
      </dgm:t>
    </dgm:pt>
    <dgm:pt modelId="{BF8D1E04-840B-4D57-A11A-F6F0C593EC3E}" type="parTrans" cxnId="{AF2291EE-B151-453D-B2CF-792ACE11FD62}">
      <dgm:prSet/>
      <dgm:spPr/>
      <dgm:t>
        <a:bodyPr/>
        <a:lstStyle/>
        <a:p>
          <a:pPr rtl="1"/>
          <a:endParaRPr lang="ar-SY"/>
        </a:p>
      </dgm:t>
    </dgm:pt>
    <dgm:pt modelId="{9147A54A-E17F-4EC9-9874-878E85ACA895}" type="sibTrans" cxnId="{AF2291EE-B151-453D-B2CF-792ACE11FD62}">
      <dgm:prSet/>
      <dgm:spPr/>
      <dgm:t>
        <a:bodyPr/>
        <a:lstStyle/>
        <a:p>
          <a:pPr rtl="1"/>
          <a:endParaRPr lang="ar-SY"/>
        </a:p>
      </dgm:t>
    </dgm:pt>
    <dgm:pt modelId="{BD302293-6CA1-4370-841E-67A182C3B7B9}">
      <dgm:prSet phldrT="[نص]"/>
      <dgm:spPr/>
      <dgm:t>
        <a:bodyPr/>
        <a:lstStyle/>
        <a:p>
          <a:pPr rtl="1"/>
          <a:r>
            <a:rPr lang="ar-SY" b="1" dirty="0" smtClean="0"/>
            <a:t>ونادراً ما تتحسس على السبيروفلوكساسين أو الريفامبين</a:t>
          </a:r>
          <a:endParaRPr lang="ar-SY" b="1" dirty="0"/>
        </a:p>
      </dgm:t>
    </dgm:pt>
    <dgm:pt modelId="{9AD21C13-541E-405A-B2F5-F7144670A9DA}" type="parTrans" cxnId="{FF91B794-2BFE-4D16-AEB1-D722841C6116}">
      <dgm:prSet/>
      <dgm:spPr/>
      <dgm:t>
        <a:bodyPr/>
        <a:lstStyle/>
        <a:p>
          <a:pPr rtl="1"/>
          <a:endParaRPr lang="ar-SY"/>
        </a:p>
      </dgm:t>
    </dgm:pt>
    <dgm:pt modelId="{63B29551-D0DC-454F-A353-1DEB15A6E2BE}" type="sibTrans" cxnId="{FF91B794-2BFE-4D16-AEB1-D722841C6116}">
      <dgm:prSet/>
      <dgm:spPr/>
      <dgm:t>
        <a:bodyPr/>
        <a:lstStyle/>
        <a:p>
          <a:pPr rtl="1"/>
          <a:endParaRPr lang="ar-SY"/>
        </a:p>
      </dgm:t>
    </dgm:pt>
    <dgm:pt modelId="{E4895BC6-BA03-441C-8B22-0F3564E197FF}">
      <dgm:prSet phldrT="[نص]"/>
      <dgm:spPr/>
      <dgm:t>
        <a:bodyPr/>
        <a:lstStyle/>
        <a:p>
          <a:pPr rtl="1"/>
          <a:r>
            <a:rPr lang="ar-SY" b="1" dirty="0" smtClean="0"/>
            <a:t>وحساسة للفانكومايسين</a:t>
          </a:r>
          <a:endParaRPr lang="ar-SY" b="1" dirty="0"/>
        </a:p>
      </dgm:t>
    </dgm:pt>
    <dgm:pt modelId="{F9909104-8C77-4D0E-B84C-8EB39142F5ED}" type="parTrans" cxnId="{FE2EAA0D-46EA-4685-8997-DA232C350A49}">
      <dgm:prSet/>
      <dgm:spPr/>
      <dgm:t>
        <a:bodyPr/>
        <a:lstStyle/>
        <a:p>
          <a:pPr rtl="1"/>
          <a:endParaRPr lang="ar-SY"/>
        </a:p>
      </dgm:t>
    </dgm:pt>
    <dgm:pt modelId="{4D1F1957-B4E0-4C3C-B08C-36278BB9B430}" type="sibTrans" cxnId="{FE2EAA0D-46EA-4685-8997-DA232C350A49}">
      <dgm:prSet/>
      <dgm:spPr/>
      <dgm:t>
        <a:bodyPr/>
        <a:lstStyle/>
        <a:p>
          <a:pPr rtl="1"/>
          <a:endParaRPr lang="ar-SY"/>
        </a:p>
      </dgm:t>
    </dgm:pt>
    <dgm:pt modelId="{32188D92-A554-4100-871E-3B510AA2C3BD}">
      <dgm:prSet phldrT="[نص]"/>
      <dgm:spPr/>
      <dgm:t>
        <a:bodyPr/>
        <a:lstStyle/>
        <a:p>
          <a:pPr rtl="1"/>
          <a:r>
            <a:rPr lang="ar-SY" b="1" dirty="0" smtClean="0"/>
            <a:t>مقاومة للميتسلين</a:t>
          </a:r>
          <a:endParaRPr lang="ar-SY" b="1" dirty="0"/>
        </a:p>
      </dgm:t>
    </dgm:pt>
    <dgm:pt modelId="{8DD3282B-82AB-4173-9568-5E859C252233}" type="parTrans" cxnId="{E1E5D236-2D1D-4360-8883-836111480BD9}">
      <dgm:prSet/>
      <dgm:spPr/>
      <dgm:t>
        <a:bodyPr/>
        <a:lstStyle/>
        <a:p>
          <a:pPr rtl="1"/>
          <a:endParaRPr lang="ar-SY"/>
        </a:p>
      </dgm:t>
    </dgm:pt>
    <dgm:pt modelId="{6DE67781-0DB9-40A1-AE14-8D4F458DC6C4}" type="sibTrans" cxnId="{E1E5D236-2D1D-4360-8883-836111480BD9}">
      <dgm:prSet/>
      <dgm:spPr/>
      <dgm:t>
        <a:bodyPr/>
        <a:lstStyle/>
        <a:p>
          <a:pPr rtl="1"/>
          <a:endParaRPr lang="ar-SY"/>
        </a:p>
      </dgm:t>
    </dgm:pt>
    <dgm:pt modelId="{A931EEE7-2151-4D8D-A83C-1202AE4CC7C4}" type="pres">
      <dgm:prSet presAssocID="{ECCA7A8B-BFC6-41BE-950A-EC72239CCD36}" presName="composite" presStyleCnt="0">
        <dgm:presLayoutVars>
          <dgm:chMax val="1"/>
          <dgm:dir/>
          <dgm:resizeHandles val="exact"/>
        </dgm:presLayoutVars>
      </dgm:prSet>
      <dgm:spPr/>
      <dgm:t>
        <a:bodyPr/>
        <a:lstStyle/>
        <a:p>
          <a:pPr rtl="1"/>
          <a:endParaRPr lang="ar-SY"/>
        </a:p>
      </dgm:t>
    </dgm:pt>
    <dgm:pt modelId="{94619EE4-E571-4E8B-A67C-3BBD5FF64720}" type="pres">
      <dgm:prSet presAssocID="{2E00629F-A1F9-4116-8297-4A8271CEAE9D}" presName="roof" presStyleLbl="dkBgShp" presStyleIdx="0" presStyleCnt="2"/>
      <dgm:spPr/>
      <dgm:t>
        <a:bodyPr/>
        <a:lstStyle/>
        <a:p>
          <a:pPr rtl="1"/>
          <a:endParaRPr lang="ar-SY"/>
        </a:p>
      </dgm:t>
    </dgm:pt>
    <dgm:pt modelId="{5653033C-ED74-4AA0-9A58-B288DB1198A9}" type="pres">
      <dgm:prSet presAssocID="{2E00629F-A1F9-4116-8297-4A8271CEAE9D}" presName="pillars" presStyleCnt="0"/>
      <dgm:spPr/>
      <dgm:t>
        <a:bodyPr/>
        <a:lstStyle/>
        <a:p>
          <a:pPr rtl="1"/>
          <a:endParaRPr lang="ar-SY"/>
        </a:p>
      </dgm:t>
    </dgm:pt>
    <dgm:pt modelId="{7A1C8DBB-0D4C-4DF3-A70B-068EA9AED876}" type="pres">
      <dgm:prSet presAssocID="{2E00629F-A1F9-4116-8297-4A8271CEAE9D}" presName="pillar1" presStyleLbl="node1" presStyleIdx="0" presStyleCnt="3">
        <dgm:presLayoutVars>
          <dgm:bulletEnabled val="1"/>
        </dgm:presLayoutVars>
      </dgm:prSet>
      <dgm:spPr/>
      <dgm:t>
        <a:bodyPr/>
        <a:lstStyle/>
        <a:p>
          <a:pPr rtl="1"/>
          <a:endParaRPr lang="ar-SY"/>
        </a:p>
      </dgm:t>
    </dgm:pt>
    <dgm:pt modelId="{3DD894E1-FB9B-410D-B14C-F6985CB52226}" type="pres">
      <dgm:prSet presAssocID="{E4895BC6-BA03-441C-8B22-0F3564E197FF}" presName="pillarX" presStyleLbl="node1" presStyleIdx="1" presStyleCnt="3">
        <dgm:presLayoutVars>
          <dgm:bulletEnabled val="1"/>
        </dgm:presLayoutVars>
      </dgm:prSet>
      <dgm:spPr/>
      <dgm:t>
        <a:bodyPr/>
        <a:lstStyle/>
        <a:p>
          <a:pPr rtl="1"/>
          <a:endParaRPr lang="ar-SY"/>
        </a:p>
      </dgm:t>
    </dgm:pt>
    <dgm:pt modelId="{20F5F50D-8C2A-42E0-92DA-4877337A7A68}" type="pres">
      <dgm:prSet presAssocID="{32188D92-A554-4100-871E-3B510AA2C3BD}" presName="pillarX" presStyleLbl="node1" presStyleIdx="2" presStyleCnt="3" custScaleX="96967">
        <dgm:presLayoutVars>
          <dgm:bulletEnabled val="1"/>
        </dgm:presLayoutVars>
      </dgm:prSet>
      <dgm:spPr/>
      <dgm:t>
        <a:bodyPr/>
        <a:lstStyle/>
        <a:p>
          <a:pPr rtl="1"/>
          <a:endParaRPr lang="ar-SY"/>
        </a:p>
      </dgm:t>
    </dgm:pt>
    <dgm:pt modelId="{61DBBEE8-649D-4EA8-9452-CDA49937140A}" type="pres">
      <dgm:prSet presAssocID="{2E00629F-A1F9-4116-8297-4A8271CEAE9D}" presName="base" presStyleLbl="dkBgShp" presStyleIdx="1" presStyleCnt="2"/>
      <dgm:spPr/>
      <dgm:t>
        <a:bodyPr/>
        <a:lstStyle/>
        <a:p>
          <a:pPr rtl="1"/>
          <a:endParaRPr lang="ar-SY"/>
        </a:p>
      </dgm:t>
    </dgm:pt>
  </dgm:ptLst>
  <dgm:cxnLst>
    <dgm:cxn modelId="{AF2291EE-B151-453D-B2CF-792ACE11FD62}" srcId="{ECCA7A8B-BFC6-41BE-950A-EC72239CCD36}" destId="{2E00629F-A1F9-4116-8297-4A8271CEAE9D}" srcOrd="0" destOrd="0" parTransId="{BF8D1E04-840B-4D57-A11A-F6F0C593EC3E}" sibTransId="{9147A54A-E17F-4EC9-9874-878E85ACA895}"/>
    <dgm:cxn modelId="{5C79F4B6-F9A7-4171-B6DC-DBD7B3CD0165}" type="presOf" srcId="{32188D92-A554-4100-871E-3B510AA2C3BD}" destId="{20F5F50D-8C2A-42E0-92DA-4877337A7A68}" srcOrd="0" destOrd="0" presId="urn:microsoft.com/office/officeart/2005/8/layout/hList3"/>
    <dgm:cxn modelId="{980F345F-4C2D-4BB3-98A3-4474B1E2B289}" type="presOf" srcId="{ECCA7A8B-BFC6-41BE-950A-EC72239CCD36}" destId="{A931EEE7-2151-4D8D-A83C-1202AE4CC7C4}" srcOrd="0" destOrd="0" presId="urn:microsoft.com/office/officeart/2005/8/layout/hList3"/>
    <dgm:cxn modelId="{FF91B794-2BFE-4D16-AEB1-D722841C6116}" srcId="{2E00629F-A1F9-4116-8297-4A8271CEAE9D}" destId="{BD302293-6CA1-4370-841E-67A182C3B7B9}" srcOrd="0" destOrd="0" parTransId="{9AD21C13-541E-405A-B2F5-F7144670A9DA}" sibTransId="{63B29551-D0DC-454F-A353-1DEB15A6E2BE}"/>
    <dgm:cxn modelId="{E1E5D236-2D1D-4360-8883-836111480BD9}" srcId="{2E00629F-A1F9-4116-8297-4A8271CEAE9D}" destId="{32188D92-A554-4100-871E-3B510AA2C3BD}" srcOrd="2" destOrd="0" parTransId="{8DD3282B-82AB-4173-9568-5E859C252233}" sibTransId="{6DE67781-0DB9-40A1-AE14-8D4F458DC6C4}"/>
    <dgm:cxn modelId="{559DA70C-45B7-4A40-AFE3-F9BE79A1B6C7}" type="presOf" srcId="{BD302293-6CA1-4370-841E-67A182C3B7B9}" destId="{7A1C8DBB-0D4C-4DF3-A70B-068EA9AED876}" srcOrd="0" destOrd="0" presId="urn:microsoft.com/office/officeart/2005/8/layout/hList3"/>
    <dgm:cxn modelId="{4637EF6C-E5D4-4266-A908-48E38507C753}" type="presOf" srcId="{2E00629F-A1F9-4116-8297-4A8271CEAE9D}" destId="{94619EE4-E571-4E8B-A67C-3BBD5FF64720}" srcOrd="0" destOrd="0" presId="urn:microsoft.com/office/officeart/2005/8/layout/hList3"/>
    <dgm:cxn modelId="{5D3AB087-910C-4803-B2DD-A2FE22403CC3}" type="presOf" srcId="{E4895BC6-BA03-441C-8B22-0F3564E197FF}" destId="{3DD894E1-FB9B-410D-B14C-F6985CB52226}" srcOrd="0" destOrd="0" presId="urn:microsoft.com/office/officeart/2005/8/layout/hList3"/>
    <dgm:cxn modelId="{FE2EAA0D-46EA-4685-8997-DA232C350A49}" srcId="{2E00629F-A1F9-4116-8297-4A8271CEAE9D}" destId="{E4895BC6-BA03-441C-8B22-0F3564E197FF}" srcOrd="1" destOrd="0" parTransId="{F9909104-8C77-4D0E-B84C-8EB39142F5ED}" sibTransId="{4D1F1957-B4E0-4C3C-B08C-36278BB9B430}"/>
    <dgm:cxn modelId="{B17AD8EC-357F-4D9D-9754-F39D66AF6D6C}" type="presParOf" srcId="{A931EEE7-2151-4D8D-A83C-1202AE4CC7C4}" destId="{94619EE4-E571-4E8B-A67C-3BBD5FF64720}" srcOrd="0" destOrd="0" presId="urn:microsoft.com/office/officeart/2005/8/layout/hList3"/>
    <dgm:cxn modelId="{EBCF5538-4671-4EF2-A976-BE9C954AC2DC}" type="presParOf" srcId="{A931EEE7-2151-4D8D-A83C-1202AE4CC7C4}" destId="{5653033C-ED74-4AA0-9A58-B288DB1198A9}" srcOrd="1" destOrd="0" presId="urn:microsoft.com/office/officeart/2005/8/layout/hList3"/>
    <dgm:cxn modelId="{83600BB4-B7CB-4B04-85F9-F0FFAB07FA3F}" type="presParOf" srcId="{5653033C-ED74-4AA0-9A58-B288DB1198A9}" destId="{7A1C8DBB-0D4C-4DF3-A70B-068EA9AED876}" srcOrd="0" destOrd="0" presId="urn:microsoft.com/office/officeart/2005/8/layout/hList3"/>
    <dgm:cxn modelId="{B77CC0E2-17E7-4683-8D10-F94CF761D8F2}" type="presParOf" srcId="{5653033C-ED74-4AA0-9A58-B288DB1198A9}" destId="{3DD894E1-FB9B-410D-B14C-F6985CB52226}" srcOrd="1" destOrd="0" presId="urn:microsoft.com/office/officeart/2005/8/layout/hList3"/>
    <dgm:cxn modelId="{5BBE16E7-76F3-428B-9A7B-E4A267CD2178}" type="presParOf" srcId="{5653033C-ED74-4AA0-9A58-B288DB1198A9}" destId="{20F5F50D-8C2A-42E0-92DA-4877337A7A68}" srcOrd="2" destOrd="0" presId="urn:microsoft.com/office/officeart/2005/8/layout/hList3"/>
    <dgm:cxn modelId="{0A7E4D32-846B-4D56-8367-5FCE5CFC96D1}" type="presParOf" srcId="{A931EEE7-2151-4D8D-A83C-1202AE4CC7C4}" destId="{61DBBEE8-649D-4EA8-9452-CDA49937140A}" srcOrd="2" destOrd="0" presId="urn:microsoft.com/office/officeart/2005/8/layout/hList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C0BCED-3482-426E-A268-853A251E8D74}"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pPr rtl="1"/>
          <a:endParaRPr lang="ar-SY"/>
        </a:p>
      </dgm:t>
    </dgm:pt>
    <dgm:pt modelId="{5F34038F-56FD-456C-9309-82738912D5E1}">
      <dgm:prSet phldrT="[نص]" custT="1"/>
      <dgm:spPr/>
      <dgm:t>
        <a:bodyPr/>
        <a:lstStyle/>
        <a:p>
          <a:pPr rtl="1"/>
          <a:r>
            <a:rPr lang="ar-SY" sz="2000" dirty="0" smtClean="0"/>
            <a:t>وتشمل :</a:t>
          </a:r>
          <a:r>
            <a:rPr lang="en-US" sz="2400" b="1" dirty="0" smtClean="0"/>
            <a:t>Ticarcillin, Carbenicillin, and Piperacillin.</a:t>
          </a:r>
          <a:endParaRPr lang="ar-SY" sz="2400" b="1" dirty="0"/>
        </a:p>
      </dgm:t>
    </dgm:pt>
    <dgm:pt modelId="{22DAB6E8-1ECB-4A77-9C83-4DB5F135C084}" type="parTrans" cxnId="{A317157F-D96B-462A-BB5E-4B67159A6F69}">
      <dgm:prSet/>
      <dgm:spPr/>
      <dgm:t>
        <a:bodyPr/>
        <a:lstStyle/>
        <a:p>
          <a:pPr rtl="1"/>
          <a:endParaRPr lang="ar-SY"/>
        </a:p>
      </dgm:t>
    </dgm:pt>
    <dgm:pt modelId="{249EFBF2-C8D7-4AF2-9D9E-97D8444CEAFE}" type="sibTrans" cxnId="{A317157F-D96B-462A-BB5E-4B67159A6F69}">
      <dgm:prSet/>
      <dgm:spPr/>
      <dgm:t>
        <a:bodyPr/>
        <a:lstStyle/>
        <a:p>
          <a:pPr rtl="1"/>
          <a:endParaRPr lang="ar-SY"/>
        </a:p>
      </dgm:t>
    </dgm:pt>
    <dgm:pt modelId="{94C521BB-9779-437E-9730-122F8B22050C}">
      <dgm:prSet phldrT="[نص]" custT="1"/>
      <dgm:spPr/>
      <dgm:t>
        <a:bodyPr/>
        <a:lstStyle/>
        <a:p>
          <a:pPr rtl="1"/>
          <a:r>
            <a:rPr lang="ar-SY" sz="3200" b="1" dirty="0" smtClean="0"/>
            <a:t>البيبراسيللين أكثرها فعالية</a:t>
          </a:r>
          <a:endParaRPr lang="ar-SY" sz="3200" b="1" dirty="0"/>
        </a:p>
      </dgm:t>
    </dgm:pt>
    <dgm:pt modelId="{68B28DBE-2E12-4247-932E-29FC8BDDA5E5}" type="parTrans" cxnId="{250C7F38-29F3-48C4-BDBB-2E951465E709}">
      <dgm:prSet/>
      <dgm:spPr/>
      <dgm:t>
        <a:bodyPr/>
        <a:lstStyle/>
        <a:p>
          <a:pPr rtl="1"/>
          <a:endParaRPr lang="ar-SY"/>
        </a:p>
      </dgm:t>
    </dgm:pt>
    <dgm:pt modelId="{0CA17C5C-5F0E-4058-9E4A-DDC969B682FB}" type="sibTrans" cxnId="{250C7F38-29F3-48C4-BDBB-2E951465E709}">
      <dgm:prSet/>
      <dgm:spPr/>
      <dgm:t>
        <a:bodyPr/>
        <a:lstStyle/>
        <a:p>
          <a:pPr rtl="1"/>
          <a:endParaRPr lang="ar-SY"/>
        </a:p>
      </dgm:t>
    </dgm:pt>
    <dgm:pt modelId="{73D9956C-AF4C-4437-94A1-BE85EE93DC7D}">
      <dgm:prSet phldrT="[نص]" custT="1"/>
      <dgm:spPr/>
      <dgm:t>
        <a:bodyPr/>
        <a:lstStyle/>
        <a:p>
          <a:pPr rtl="1"/>
          <a:r>
            <a:rPr lang="ar-SY" sz="2800" b="1" dirty="0" smtClean="0"/>
            <a:t>جميعها فعالة ضد العصيات سلبية الغرام</a:t>
          </a:r>
          <a:endParaRPr lang="ar-SY" sz="2800" b="1" dirty="0"/>
        </a:p>
      </dgm:t>
    </dgm:pt>
    <dgm:pt modelId="{9A154996-692E-4FFF-9DA2-3810B5B6273A}" type="parTrans" cxnId="{CA36DDC7-E3F4-4D4F-BC10-247B0E9A1288}">
      <dgm:prSet/>
      <dgm:spPr/>
      <dgm:t>
        <a:bodyPr/>
        <a:lstStyle/>
        <a:p>
          <a:pPr rtl="1"/>
          <a:endParaRPr lang="ar-SY"/>
        </a:p>
      </dgm:t>
    </dgm:pt>
    <dgm:pt modelId="{62B063F8-9A9C-489D-83DB-4103D0F2B3C2}" type="sibTrans" cxnId="{CA36DDC7-E3F4-4D4F-BC10-247B0E9A1288}">
      <dgm:prSet/>
      <dgm:spPr/>
      <dgm:t>
        <a:bodyPr/>
        <a:lstStyle/>
        <a:p>
          <a:pPr rtl="1"/>
          <a:endParaRPr lang="ar-SY"/>
        </a:p>
      </dgm:t>
    </dgm:pt>
    <dgm:pt modelId="{8DA85F97-9CB0-4F6E-ADAF-C3A12674DED5}">
      <dgm:prSet phldrT="[نص]" custT="1"/>
      <dgm:spPr/>
      <dgm:t>
        <a:bodyPr/>
        <a:lstStyle/>
        <a:p>
          <a:pPr rtl="1"/>
          <a:r>
            <a:rPr lang="ar-SY" sz="3200" b="1" dirty="0" smtClean="0"/>
            <a:t>تشارك مع مثبطات البنسليناز لإطالة طيفها</a:t>
          </a:r>
          <a:endParaRPr lang="ar-SY" sz="3200" b="1" dirty="0"/>
        </a:p>
      </dgm:t>
    </dgm:pt>
    <dgm:pt modelId="{785BF2D0-7C52-43D4-86A2-12DC79878D0E}" type="parTrans" cxnId="{65B9A413-F71A-4734-A188-3678B1BC430B}">
      <dgm:prSet/>
      <dgm:spPr/>
      <dgm:t>
        <a:bodyPr/>
        <a:lstStyle/>
        <a:p>
          <a:pPr rtl="1"/>
          <a:endParaRPr lang="ar-SY"/>
        </a:p>
      </dgm:t>
    </dgm:pt>
    <dgm:pt modelId="{5AAA1A6F-429A-487B-8140-6513C83EB0C1}" type="sibTrans" cxnId="{65B9A413-F71A-4734-A188-3678B1BC430B}">
      <dgm:prSet/>
      <dgm:spPr/>
      <dgm:t>
        <a:bodyPr/>
        <a:lstStyle/>
        <a:p>
          <a:pPr rtl="1"/>
          <a:endParaRPr lang="ar-SY"/>
        </a:p>
      </dgm:t>
    </dgm:pt>
    <dgm:pt modelId="{BA17A8A2-75F2-4973-9D40-7BB9DCABA9FD}">
      <dgm:prSet phldrT="[نص]" custT="1"/>
      <dgm:spPr/>
      <dgm:t>
        <a:bodyPr/>
        <a:lstStyle/>
        <a:p>
          <a:pPr rtl="1"/>
          <a:r>
            <a:rPr lang="ar-SY" sz="3200" b="1" dirty="0" smtClean="0"/>
            <a:t>غير فعالة ضد الكبسيلا بسبب تخربها بأنزيمات البنسليناز</a:t>
          </a:r>
          <a:endParaRPr lang="ar-SY" sz="3200" b="1" dirty="0"/>
        </a:p>
      </dgm:t>
    </dgm:pt>
    <dgm:pt modelId="{9C4A46D2-99A1-49B5-8B48-FC2C50EFB0AC}" type="parTrans" cxnId="{A711F7DD-29B4-4971-9EF2-E6EC287C9E3E}">
      <dgm:prSet/>
      <dgm:spPr/>
      <dgm:t>
        <a:bodyPr/>
        <a:lstStyle/>
        <a:p>
          <a:pPr rtl="1"/>
          <a:endParaRPr lang="ar-SY"/>
        </a:p>
      </dgm:t>
    </dgm:pt>
    <dgm:pt modelId="{89A24D62-325F-44D5-AC2D-CB69C4DF2375}" type="sibTrans" cxnId="{A711F7DD-29B4-4971-9EF2-E6EC287C9E3E}">
      <dgm:prSet/>
      <dgm:spPr/>
      <dgm:t>
        <a:bodyPr/>
        <a:lstStyle/>
        <a:p>
          <a:pPr rtl="1"/>
          <a:endParaRPr lang="ar-SY"/>
        </a:p>
      </dgm:t>
    </dgm:pt>
    <dgm:pt modelId="{4888F334-42B5-4C26-877F-1C6D730980E5}" type="pres">
      <dgm:prSet presAssocID="{74C0BCED-3482-426E-A268-853A251E8D74}" presName="diagram" presStyleCnt="0">
        <dgm:presLayoutVars>
          <dgm:chMax val="1"/>
          <dgm:dir/>
          <dgm:animLvl val="ctr"/>
          <dgm:resizeHandles val="exact"/>
        </dgm:presLayoutVars>
      </dgm:prSet>
      <dgm:spPr/>
      <dgm:t>
        <a:bodyPr/>
        <a:lstStyle/>
        <a:p>
          <a:pPr rtl="1"/>
          <a:endParaRPr lang="ar-SY"/>
        </a:p>
      </dgm:t>
    </dgm:pt>
    <dgm:pt modelId="{2BA29CDB-1B36-4046-AE62-F080876EBE92}" type="pres">
      <dgm:prSet presAssocID="{74C0BCED-3482-426E-A268-853A251E8D74}" presName="matrix" presStyleCnt="0"/>
      <dgm:spPr/>
    </dgm:pt>
    <dgm:pt modelId="{2891653E-CC08-4C51-A4A9-EB3722DC83AC}" type="pres">
      <dgm:prSet presAssocID="{74C0BCED-3482-426E-A268-853A251E8D74}" presName="tile1" presStyleLbl="node1" presStyleIdx="0" presStyleCnt="4"/>
      <dgm:spPr/>
      <dgm:t>
        <a:bodyPr/>
        <a:lstStyle/>
        <a:p>
          <a:pPr rtl="1"/>
          <a:endParaRPr lang="ar-SY"/>
        </a:p>
      </dgm:t>
    </dgm:pt>
    <dgm:pt modelId="{3D391D41-6E56-4963-BABD-50BB926A8140}" type="pres">
      <dgm:prSet presAssocID="{74C0BCED-3482-426E-A268-853A251E8D74}" presName="tile1text" presStyleLbl="node1" presStyleIdx="0" presStyleCnt="4">
        <dgm:presLayoutVars>
          <dgm:chMax val="0"/>
          <dgm:chPref val="0"/>
          <dgm:bulletEnabled val="1"/>
        </dgm:presLayoutVars>
      </dgm:prSet>
      <dgm:spPr/>
      <dgm:t>
        <a:bodyPr/>
        <a:lstStyle/>
        <a:p>
          <a:pPr rtl="1"/>
          <a:endParaRPr lang="ar-SY"/>
        </a:p>
      </dgm:t>
    </dgm:pt>
    <dgm:pt modelId="{359003F5-153F-4111-81D8-2C5B09E4AC65}" type="pres">
      <dgm:prSet presAssocID="{74C0BCED-3482-426E-A268-853A251E8D74}" presName="tile2" presStyleLbl="node1" presStyleIdx="1" presStyleCnt="4" custLinFactNeighborY="1264"/>
      <dgm:spPr/>
      <dgm:t>
        <a:bodyPr/>
        <a:lstStyle/>
        <a:p>
          <a:pPr rtl="1"/>
          <a:endParaRPr lang="ar-SY"/>
        </a:p>
      </dgm:t>
    </dgm:pt>
    <dgm:pt modelId="{D9EE21B0-7E47-42F0-9C00-773E419EE2C3}" type="pres">
      <dgm:prSet presAssocID="{74C0BCED-3482-426E-A268-853A251E8D74}" presName="tile2text" presStyleLbl="node1" presStyleIdx="1" presStyleCnt="4">
        <dgm:presLayoutVars>
          <dgm:chMax val="0"/>
          <dgm:chPref val="0"/>
          <dgm:bulletEnabled val="1"/>
        </dgm:presLayoutVars>
      </dgm:prSet>
      <dgm:spPr/>
      <dgm:t>
        <a:bodyPr/>
        <a:lstStyle/>
        <a:p>
          <a:pPr rtl="1"/>
          <a:endParaRPr lang="ar-SY"/>
        </a:p>
      </dgm:t>
    </dgm:pt>
    <dgm:pt modelId="{80D7F1CB-4C2E-4930-B2A9-AE7AA5EECAFB}" type="pres">
      <dgm:prSet presAssocID="{74C0BCED-3482-426E-A268-853A251E8D74}" presName="tile3" presStyleLbl="node1" presStyleIdx="2" presStyleCnt="4"/>
      <dgm:spPr/>
      <dgm:t>
        <a:bodyPr/>
        <a:lstStyle/>
        <a:p>
          <a:pPr rtl="1"/>
          <a:endParaRPr lang="ar-SY"/>
        </a:p>
      </dgm:t>
    </dgm:pt>
    <dgm:pt modelId="{6C582FC0-DAD0-4A54-BA77-BAC70A53ACB7}" type="pres">
      <dgm:prSet presAssocID="{74C0BCED-3482-426E-A268-853A251E8D74}" presName="tile3text" presStyleLbl="node1" presStyleIdx="2" presStyleCnt="4">
        <dgm:presLayoutVars>
          <dgm:chMax val="0"/>
          <dgm:chPref val="0"/>
          <dgm:bulletEnabled val="1"/>
        </dgm:presLayoutVars>
      </dgm:prSet>
      <dgm:spPr/>
      <dgm:t>
        <a:bodyPr/>
        <a:lstStyle/>
        <a:p>
          <a:pPr rtl="1"/>
          <a:endParaRPr lang="ar-SY"/>
        </a:p>
      </dgm:t>
    </dgm:pt>
    <dgm:pt modelId="{5EE7D28D-9425-424B-B544-DC4FD74197B0}" type="pres">
      <dgm:prSet presAssocID="{74C0BCED-3482-426E-A268-853A251E8D74}" presName="tile4" presStyleLbl="node1" presStyleIdx="3" presStyleCnt="4"/>
      <dgm:spPr/>
      <dgm:t>
        <a:bodyPr/>
        <a:lstStyle/>
        <a:p>
          <a:pPr rtl="1"/>
          <a:endParaRPr lang="ar-SY"/>
        </a:p>
      </dgm:t>
    </dgm:pt>
    <dgm:pt modelId="{0A0978D3-1E54-4BBC-B065-03D177F3DCDF}" type="pres">
      <dgm:prSet presAssocID="{74C0BCED-3482-426E-A268-853A251E8D74}" presName="tile4text" presStyleLbl="node1" presStyleIdx="3" presStyleCnt="4">
        <dgm:presLayoutVars>
          <dgm:chMax val="0"/>
          <dgm:chPref val="0"/>
          <dgm:bulletEnabled val="1"/>
        </dgm:presLayoutVars>
      </dgm:prSet>
      <dgm:spPr/>
      <dgm:t>
        <a:bodyPr/>
        <a:lstStyle/>
        <a:p>
          <a:pPr rtl="1"/>
          <a:endParaRPr lang="ar-SY"/>
        </a:p>
      </dgm:t>
    </dgm:pt>
    <dgm:pt modelId="{A1004952-9794-4716-B36B-335EF428D592}" type="pres">
      <dgm:prSet presAssocID="{74C0BCED-3482-426E-A268-853A251E8D74}" presName="centerTile" presStyleLbl="fgShp" presStyleIdx="0" presStyleCnt="1">
        <dgm:presLayoutVars>
          <dgm:chMax val="0"/>
          <dgm:chPref val="0"/>
        </dgm:presLayoutVars>
      </dgm:prSet>
      <dgm:spPr/>
      <dgm:t>
        <a:bodyPr/>
        <a:lstStyle/>
        <a:p>
          <a:pPr rtl="1"/>
          <a:endParaRPr lang="ar-SY"/>
        </a:p>
      </dgm:t>
    </dgm:pt>
  </dgm:ptLst>
  <dgm:cxnLst>
    <dgm:cxn modelId="{250C7F38-29F3-48C4-BDBB-2E951465E709}" srcId="{5F34038F-56FD-456C-9309-82738912D5E1}" destId="{94C521BB-9779-437E-9730-122F8B22050C}" srcOrd="0" destOrd="0" parTransId="{68B28DBE-2E12-4247-932E-29FC8BDDA5E5}" sibTransId="{0CA17C5C-5F0E-4058-9E4A-DDC969B682FB}"/>
    <dgm:cxn modelId="{65B9A413-F71A-4734-A188-3678B1BC430B}" srcId="{5F34038F-56FD-456C-9309-82738912D5E1}" destId="{8DA85F97-9CB0-4F6E-ADAF-C3A12674DED5}" srcOrd="2" destOrd="0" parTransId="{785BF2D0-7C52-43D4-86A2-12DC79878D0E}" sibTransId="{5AAA1A6F-429A-487B-8140-6513C83EB0C1}"/>
    <dgm:cxn modelId="{4C76AED9-B439-4E31-9DF2-77F7C9C2526F}" type="presOf" srcId="{94C521BB-9779-437E-9730-122F8B22050C}" destId="{3D391D41-6E56-4963-BABD-50BB926A8140}" srcOrd="1" destOrd="0" presId="urn:microsoft.com/office/officeart/2005/8/layout/matrix1"/>
    <dgm:cxn modelId="{A711F7DD-29B4-4971-9EF2-E6EC287C9E3E}" srcId="{5F34038F-56FD-456C-9309-82738912D5E1}" destId="{BA17A8A2-75F2-4973-9D40-7BB9DCABA9FD}" srcOrd="3" destOrd="0" parTransId="{9C4A46D2-99A1-49B5-8B48-FC2C50EFB0AC}" sibTransId="{89A24D62-325F-44D5-AC2D-CB69C4DF2375}"/>
    <dgm:cxn modelId="{CA36DDC7-E3F4-4D4F-BC10-247B0E9A1288}" srcId="{5F34038F-56FD-456C-9309-82738912D5E1}" destId="{73D9956C-AF4C-4437-94A1-BE85EE93DC7D}" srcOrd="1" destOrd="0" parTransId="{9A154996-692E-4FFF-9DA2-3810B5B6273A}" sibTransId="{62B063F8-9A9C-489D-83DB-4103D0F2B3C2}"/>
    <dgm:cxn modelId="{625CB51C-910E-4FFC-A02C-96CF2ABB27E8}" type="presOf" srcId="{94C521BB-9779-437E-9730-122F8B22050C}" destId="{2891653E-CC08-4C51-A4A9-EB3722DC83AC}" srcOrd="0" destOrd="0" presId="urn:microsoft.com/office/officeart/2005/8/layout/matrix1"/>
    <dgm:cxn modelId="{5EF074FC-E055-4ACD-B2FA-C42AF464244A}" type="presOf" srcId="{8DA85F97-9CB0-4F6E-ADAF-C3A12674DED5}" destId="{6C582FC0-DAD0-4A54-BA77-BAC70A53ACB7}" srcOrd="1" destOrd="0" presId="urn:microsoft.com/office/officeart/2005/8/layout/matrix1"/>
    <dgm:cxn modelId="{3167DEF8-4DDF-41D1-8CF5-F589AF9BD6FB}" type="presOf" srcId="{BA17A8A2-75F2-4973-9D40-7BB9DCABA9FD}" destId="{0A0978D3-1E54-4BBC-B065-03D177F3DCDF}" srcOrd="1" destOrd="0" presId="urn:microsoft.com/office/officeart/2005/8/layout/matrix1"/>
    <dgm:cxn modelId="{B3B9D6DC-C2D5-4019-BA9A-3129E7C03D77}" type="presOf" srcId="{8DA85F97-9CB0-4F6E-ADAF-C3A12674DED5}" destId="{80D7F1CB-4C2E-4930-B2A9-AE7AA5EECAFB}" srcOrd="0" destOrd="0" presId="urn:microsoft.com/office/officeart/2005/8/layout/matrix1"/>
    <dgm:cxn modelId="{952E9DF6-2097-4B52-ABD5-95F7C7040FFA}" type="presOf" srcId="{73D9956C-AF4C-4437-94A1-BE85EE93DC7D}" destId="{359003F5-153F-4111-81D8-2C5B09E4AC65}" srcOrd="0" destOrd="0" presId="urn:microsoft.com/office/officeart/2005/8/layout/matrix1"/>
    <dgm:cxn modelId="{94FD97A8-3407-4463-8D48-95AE2D67DCAB}" type="presOf" srcId="{BA17A8A2-75F2-4973-9D40-7BB9DCABA9FD}" destId="{5EE7D28D-9425-424B-B544-DC4FD74197B0}" srcOrd="0" destOrd="0" presId="urn:microsoft.com/office/officeart/2005/8/layout/matrix1"/>
    <dgm:cxn modelId="{B3E2FAEF-5FE5-4CD6-AF47-01A611D7DE05}" type="presOf" srcId="{5F34038F-56FD-456C-9309-82738912D5E1}" destId="{A1004952-9794-4716-B36B-335EF428D592}" srcOrd="0" destOrd="0" presId="urn:microsoft.com/office/officeart/2005/8/layout/matrix1"/>
    <dgm:cxn modelId="{A317157F-D96B-462A-BB5E-4B67159A6F69}" srcId="{74C0BCED-3482-426E-A268-853A251E8D74}" destId="{5F34038F-56FD-456C-9309-82738912D5E1}" srcOrd="0" destOrd="0" parTransId="{22DAB6E8-1ECB-4A77-9C83-4DB5F135C084}" sibTransId="{249EFBF2-C8D7-4AF2-9D9E-97D8444CEAFE}"/>
    <dgm:cxn modelId="{9315992B-8D79-4E1A-B101-6BEA51717D5C}" type="presOf" srcId="{74C0BCED-3482-426E-A268-853A251E8D74}" destId="{4888F334-42B5-4C26-877F-1C6D730980E5}" srcOrd="0" destOrd="0" presId="urn:microsoft.com/office/officeart/2005/8/layout/matrix1"/>
    <dgm:cxn modelId="{DDD13C0E-1FAC-4FDE-A9C2-F7F6A1C4500B}" type="presOf" srcId="{73D9956C-AF4C-4437-94A1-BE85EE93DC7D}" destId="{D9EE21B0-7E47-42F0-9C00-773E419EE2C3}" srcOrd="1" destOrd="0" presId="urn:microsoft.com/office/officeart/2005/8/layout/matrix1"/>
    <dgm:cxn modelId="{45F9B4D4-2364-469C-802F-EB15D992804E}" type="presParOf" srcId="{4888F334-42B5-4C26-877F-1C6D730980E5}" destId="{2BA29CDB-1B36-4046-AE62-F080876EBE92}" srcOrd="0" destOrd="0" presId="urn:microsoft.com/office/officeart/2005/8/layout/matrix1"/>
    <dgm:cxn modelId="{BFCD3E09-98FC-48D8-81BD-8BFAB3896735}" type="presParOf" srcId="{2BA29CDB-1B36-4046-AE62-F080876EBE92}" destId="{2891653E-CC08-4C51-A4A9-EB3722DC83AC}" srcOrd="0" destOrd="0" presId="urn:microsoft.com/office/officeart/2005/8/layout/matrix1"/>
    <dgm:cxn modelId="{FDDBACFA-D3D5-4ADF-A7EC-F69A66576B41}" type="presParOf" srcId="{2BA29CDB-1B36-4046-AE62-F080876EBE92}" destId="{3D391D41-6E56-4963-BABD-50BB926A8140}" srcOrd="1" destOrd="0" presId="urn:microsoft.com/office/officeart/2005/8/layout/matrix1"/>
    <dgm:cxn modelId="{E33AB6AC-DD32-44AA-AC5F-A7D908C67F74}" type="presParOf" srcId="{2BA29CDB-1B36-4046-AE62-F080876EBE92}" destId="{359003F5-153F-4111-81D8-2C5B09E4AC65}" srcOrd="2" destOrd="0" presId="urn:microsoft.com/office/officeart/2005/8/layout/matrix1"/>
    <dgm:cxn modelId="{774D78B3-AFF4-469E-94DB-E13BB1941431}" type="presParOf" srcId="{2BA29CDB-1B36-4046-AE62-F080876EBE92}" destId="{D9EE21B0-7E47-42F0-9C00-773E419EE2C3}" srcOrd="3" destOrd="0" presId="urn:microsoft.com/office/officeart/2005/8/layout/matrix1"/>
    <dgm:cxn modelId="{86638F39-BE3B-4321-AB1E-AD01B14F5E17}" type="presParOf" srcId="{2BA29CDB-1B36-4046-AE62-F080876EBE92}" destId="{80D7F1CB-4C2E-4930-B2A9-AE7AA5EECAFB}" srcOrd="4" destOrd="0" presId="urn:microsoft.com/office/officeart/2005/8/layout/matrix1"/>
    <dgm:cxn modelId="{4A5C021A-C1B2-4574-8842-6EAD005CCBC8}" type="presParOf" srcId="{2BA29CDB-1B36-4046-AE62-F080876EBE92}" destId="{6C582FC0-DAD0-4A54-BA77-BAC70A53ACB7}" srcOrd="5" destOrd="0" presId="urn:microsoft.com/office/officeart/2005/8/layout/matrix1"/>
    <dgm:cxn modelId="{0943421B-A54F-46AE-8CDA-A85190A474C7}" type="presParOf" srcId="{2BA29CDB-1B36-4046-AE62-F080876EBE92}" destId="{5EE7D28D-9425-424B-B544-DC4FD74197B0}" srcOrd="6" destOrd="0" presId="urn:microsoft.com/office/officeart/2005/8/layout/matrix1"/>
    <dgm:cxn modelId="{8373B251-6245-4DDA-A958-C406A6FABCA9}" type="presParOf" srcId="{2BA29CDB-1B36-4046-AE62-F080876EBE92}" destId="{0A0978D3-1E54-4BBC-B065-03D177F3DCDF}" srcOrd="7" destOrd="0" presId="urn:microsoft.com/office/officeart/2005/8/layout/matrix1"/>
    <dgm:cxn modelId="{BBDAB1F7-1754-4CC2-84F7-0032C71432D9}" type="presParOf" srcId="{4888F334-42B5-4C26-877F-1C6D730980E5}" destId="{A1004952-9794-4716-B36B-335EF428D592}" srcOrd="1" destOrd="0" presId="urn:microsoft.com/office/officeart/2005/8/layout/matrix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1A0C62-8671-4BA4-89FA-77691CD58BA9}" type="doc">
      <dgm:prSet loTypeId="urn:microsoft.com/office/officeart/2005/8/layout/process2" loCatId="process" qsTypeId="urn:microsoft.com/office/officeart/2005/8/quickstyle/simple1" qsCatId="simple" csTypeId="urn:microsoft.com/office/officeart/2005/8/colors/accent1_2" csCatId="accent1" phldr="1"/>
      <dgm:spPr/>
    </dgm:pt>
    <dgm:pt modelId="{874AE1D2-41C4-4501-A9F2-B8C2DA3C6C7A}">
      <dgm:prSet phldrT="[نص]" custT="1"/>
      <dgm:spPr/>
      <dgm:t>
        <a:bodyPr/>
        <a:lstStyle/>
        <a:p>
          <a:pPr rtl="1"/>
          <a:r>
            <a:rPr lang="ar-SY" sz="3200" dirty="0" smtClean="0"/>
            <a:t>مثبطات تركيب الجدار الخلوي (كالبنسلبنات) تبدل من نفوذية الخلايا الجرثومية</a:t>
          </a:r>
          <a:r>
            <a:rPr lang="ar-SY" sz="1800" dirty="0" smtClean="0"/>
            <a:t>.</a:t>
          </a:r>
          <a:endParaRPr lang="ar-SY" sz="1800" dirty="0"/>
        </a:p>
      </dgm:t>
    </dgm:pt>
    <dgm:pt modelId="{300E7727-919E-4331-88E7-DFDC7662BDB9}" type="parTrans" cxnId="{6F1177F3-57A1-4DFA-BB11-D0EF6931EC41}">
      <dgm:prSet/>
      <dgm:spPr/>
      <dgm:t>
        <a:bodyPr/>
        <a:lstStyle/>
        <a:p>
          <a:pPr rtl="1"/>
          <a:endParaRPr lang="ar-SY"/>
        </a:p>
      </dgm:t>
    </dgm:pt>
    <dgm:pt modelId="{688B3759-9BAC-43E4-BF7B-0504E21FDE6D}" type="sibTrans" cxnId="{6F1177F3-57A1-4DFA-BB11-D0EF6931EC41}">
      <dgm:prSet/>
      <dgm:spPr/>
      <dgm:t>
        <a:bodyPr/>
        <a:lstStyle/>
        <a:p>
          <a:pPr rtl="1"/>
          <a:endParaRPr lang="ar-SY" dirty="0"/>
        </a:p>
      </dgm:t>
    </dgm:pt>
    <dgm:pt modelId="{6EE81C1F-1119-4835-8D8B-C1F23D7A5448}">
      <dgm:prSet phldrT="[نص]" custT="1"/>
      <dgm:spPr/>
      <dgm:t>
        <a:bodyPr/>
        <a:lstStyle/>
        <a:p>
          <a:pPr rtl="1"/>
          <a:r>
            <a:rPr lang="ar-SY" sz="2400" dirty="0" smtClean="0"/>
            <a:t>مما يسهل من دخول المضادات الأخرى التي لا تستطيع الدخول في الحالة العادية (كالامينوغليكوزيدات التي تثبط اصطناع البروتين).</a:t>
          </a:r>
          <a:endParaRPr lang="ar-SY" sz="2400" dirty="0"/>
        </a:p>
      </dgm:t>
    </dgm:pt>
    <dgm:pt modelId="{1BEA8BF3-8EA6-49A5-A3B5-6146FE06DD2A}" type="parTrans" cxnId="{F8ECFD38-AAC7-4D68-B223-620E69626A2C}">
      <dgm:prSet/>
      <dgm:spPr/>
      <dgm:t>
        <a:bodyPr/>
        <a:lstStyle/>
        <a:p>
          <a:pPr rtl="1"/>
          <a:endParaRPr lang="ar-SY"/>
        </a:p>
      </dgm:t>
    </dgm:pt>
    <dgm:pt modelId="{EA43FC67-9CB9-41D5-A17A-538BE618E275}" type="sibTrans" cxnId="{F8ECFD38-AAC7-4D68-B223-620E69626A2C}">
      <dgm:prSet/>
      <dgm:spPr/>
      <dgm:t>
        <a:bodyPr/>
        <a:lstStyle/>
        <a:p>
          <a:pPr rtl="1"/>
          <a:endParaRPr lang="ar-SY" dirty="0"/>
        </a:p>
      </dgm:t>
    </dgm:pt>
    <dgm:pt modelId="{19C0FB2B-B0DC-4C21-A5C8-33AE8CE040D6}">
      <dgm:prSet phldrT="[نص]" custT="1"/>
      <dgm:spPr/>
      <dgm:t>
        <a:bodyPr/>
        <a:lstStyle/>
        <a:p>
          <a:pPr rtl="1"/>
          <a:r>
            <a:rPr lang="ar-SY" sz="3600" dirty="0" smtClean="0"/>
            <a:t>فتزداد الفعالية القاتلة للجراثيم</a:t>
          </a:r>
          <a:endParaRPr lang="ar-SY" sz="3600" dirty="0"/>
        </a:p>
      </dgm:t>
    </dgm:pt>
    <dgm:pt modelId="{B37407DA-E113-48CB-A6DE-86B59B26C2AB}" type="parTrans" cxnId="{A5FDCF4F-C685-4EB4-B4C6-B9C94C56EBAF}">
      <dgm:prSet/>
      <dgm:spPr/>
      <dgm:t>
        <a:bodyPr/>
        <a:lstStyle/>
        <a:p>
          <a:pPr rtl="1"/>
          <a:endParaRPr lang="ar-SY"/>
        </a:p>
      </dgm:t>
    </dgm:pt>
    <dgm:pt modelId="{64DEB9F5-7D99-408C-9B91-67FC0041CE08}" type="sibTrans" cxnId="{A5FDCF4F-C685-4EB4-B4C6-B9C94C56EBAF}">
      <dgm:prSet/>
      <dgm:spPr/>
      <dgm:t>
        <a:bodyPr/>
        <a:lstStyle/>
        <a:p>
          <a:pPr rtl="1"/>
          <a:endParaRPr lang="ar-SY"/>
        </a:p>
      </dgm:t>
    </dgm:pt>
    <dgm:pt modelId="{10F0E4AE-0260-48B9-909B-816713FABA2B}" type="pres">
      <dgm:prSet presAssocID="{531A0C62-8671-4BA4-89FA-77691CD58BA9}" presName="linearFlow" presStyleCnt="0">
        <dgm:presLayoutVars>
          <dgm:resizeHandles val="exact"/>
        </dgm:presLayoutVars>
      </dgm:prSet>
      <dgm:spPr/>
    </dgm:pt>
    <dgm:pt modelId="{3E834762-AC42-47CD-915D-52F61AD748F6}" type="pres">
      <dgm:prSet presAssocID="{874AE1D2-41C4-4501-A9F2-B8C2DA3C6C7A}" presName="node" presStyleLbl="node1" presStyleIdx="0" presStyleCnt="3" custScaleX="156296">
        <dgm:presLayoutVars>
          <dgm:bulletEnabled val="1"/>
        </dgm:presLayoutVars>
      </dgm:prSet>
      <dgm:spPr/>
      <dgm:t>
        <a:bodyPr/>
        <a:lstStyle/>
        <a:p>
          <a:pPr rtl="1"/>
          <a:endParaRPr lang="ar-SY"/>
        </a:p>
      </dgm:t>
    </dgm:pt>
    <dgm:pt modelId="{4785968E-60F6-4692-90FF-19BA0D1FE14E}" type="pres">
      <dgm:prSet presAssocID="{688B3759-9BAC-43E4-BF7B-0504E21FDE6D}" presName="sibTrans" presStyleLbl="sibTrans2D1" presStyleIdx="0" presStyleCnt="2"/>
      <dgm:spPr/>
      <dgm:t>
        <a:bodyPr/>
        <a:lstStyle/>
        <a:p>
          <a:pPr rtl="1"/>
          <a:endParaRPr lang="ar-SY"/>
        </a:p>
      </dgm:t>
    </dgm:pt>
    <dgm:pt modelId="{DD3EFFE8-8BB7-4CEB-ADEC-6D821D57D0CB}" type="pres">
      <dgm:prSet presAssocID="{688B3759-9BAC-43E4-BF7B-0504E21FDE6D}" presName="connectorText" presStyleLbl="sibTrans2D1" presStyleIdx="0" presStyleCnt="2"/>
      <dgm:spPr/>
      <dgm:t>
        <a:bodyPr/>
        <a:lstStyle/>
        <a:p>
          <a:pPr rtl="1"/>
          <a:endParaRPr lang="ar-SY"/>
        </a:p>
      </dgm:t>
    </dgm:pt>
    <dgm:pt modelId="{8549BD08-1968-4B38-B214-7695235C8D80}" type="pres">
      <dgm:prSet presAssocID="{6EE81C1F-1119-4835-8D8B-C1F23D7A5448}" presName="node" presStyleLbl="node1" presStyleIdx="1" presStyleCnt="3" custScaleX="156296">
        <dgm:presLayoutVars>
          <dgm:bulletEnabled val="1"/>
        </dgm:presLayoutVars>
      </dgm:prSet>
      <dgm:spPr/>
      <dgm:t>
        <a:bodyPr/>
        <a:lstStyle/>
        <a:p>
          <a:pPr rtl="1"/>
          <a:endParaRPr lang="ar-SY"/>
        </a:p>
      </dgm:t>
    </dgm:pt>
    <dgm:pt modelId="{EFDA5080-20A2-4C1D-B4C2-4C5C7092D272}" type="pres">
      <dgm:prSet presAssocID="{EA43FC67-9CB9-41D5-A17A-538BE618E275}" presName="sibTrans" presStyleLbl="sibTrans2D1" presStyleIdx="1" presStyleCnt="2"/>
      <dgm:spPr/>
      <dgm:t>
        <a:bodyPr/>
        <a:lstStyle/>
        <a:p>
          <a:pPr rtl="1"/>
          <a:endParaRPr lang="ar-SY"/>
        </a:p>
      </dgm:t>
    </dgm:pt>
    <dgm:pt modelId="{E7F461BC-B533-4FB5-BFB1-80DD135D0222}" type="pres">
      <dgm:prSet presAssocID="{EA43FC67-9CB9-41D5-A17A-538BE618E275}" presName="connectorText" presStyleLbl="sibTrans2D1" presStyleIdx="1" presStyleCnt="2"/>
      <dgm:spPr/>
      <dgm:t>
        <a:bodyPr/>
        <a:lstStyle/>
        <a:p>
          <a:pPr rtl="1"/>
          <a:endParaRPr lang="ar-SY"/>
        </a:p>
      </dgm:t>
    </dgm:pt>
    <dgm:pt modelId="{70690FD9-BF69-4DE8-8F98-798E74E437BE}" type="pres">
      <dgm:prSet presAssocID="{19C0FB2B-B0DC-4C21-A5C8-33AE8CE040D6}" presName="node" presStyleLbl="node1" presStyleIdx="2" presStyleCnt="3" custScaleX="156296">
        <dgm:presLayoutVars>
          <dgm:bulletEnabled val="1"/>
        </dgm:presLayoutVars>
      </dgm:prSet>
      <dgm:spPr/>
      <dgm:t>
        <a:bodyPr/>
        <a:lstStyle/>
        <a:p>
          <a:pPr rtl="1"/>
          <a:endParaRPr lang="ar-SY"/>
        </a:p>
      </dgm:t>
    </dgm:pt>
  </dgm:ptLst>
  <dgm:cxnLst>
    <dgm:cxn modelId="{EB396AD0-0524-4A93-91ED-62DA2FE9F956}" type="presOf" srcId="{19C0FB2B-B0DC-4C21-A5C8-33AE8CE040D6}" destId="{70690FD9-BF69-4DE8-8F98-798E74E437BE}" srcOrd="0" destOrd="0" presId="urn:microsoft.com/office/officeart/2005/8/layout/process2"/>
    <dgm:cxn modelId="{6F1177F3-57A1-4DFA-BB11-D0EF6931EC41}" srcId="{531A0C62-8671-4BA4-89FA-77691CD58BA9}" destId="{874AE1D2-41C4-4501-A9F2-B8C2DA3C6C7A}" srcOrd="0" destOrd="0" parTransId="{300E7727-919E-4331-88E7-DFDC7662BDB9}" sibTransId="{688B3759-9BAC-43E4-BF7B-0504E21FDE6D}"/>
    <dgm:cxn modelId="{A5FDCF4F-C685-4EB4-B4C6-B9C94C56EBAF}" srcId="{531A0C62-8671-4BA4-89FA-77691CD58BA9}" destId="{19C0FB2B-B0DC-4C21-A5C8-33AE8CE040D6}" srcOrd="2" destOrd="0" parTransId="{B37407DA-E113-48CB-A6DE-86B59B26C2AB}" sibTransId="{64DEB9F5-7D99-408C-9B91-67FC0041CE08}"/>
    <dgm:cxn modelId="{CCF570C0-01D4-48FC-8A48-8491449F325A}" type="presOf" srcId="{688B3759-9BAC-43E4-BF7B-0504E21FDE6D}" destId="{DD3EFFE8-8BB7-4CEB-ADEC-6D821D57D0CB}" srcOrd="1" destOrd="0" presId="urn:microsoft.com/office/officeart/2005/8/layout/process2"/>
    <dgm:cxn modelId="{8D9D906A-0517-4A69-8149-546C1B515AAA}" type="presOf" srcId="{EA43FC67-9CB9-41D5-A17A-538BE618E275}" destId="{EFDA5080-20A2-4C1D-B4C2-4C5C7092D272}" srcOrd="0" destOrd="0" presId="urn:microsoft.com/office/officeart/2005/8/layout/process2"/>
    <dgm:cxn modelId="{965A3EE7-CF8B-4935-AB97-F7F1BC70E6BD}" type="presOf" srcId="{EA43FC67-9CB9-41D5-A17A-538BE618E275}" destId="{E7F461BC-B533-4FB5-BFB1-80DD135D0222}" srcOrd="1" destOrd="0" presId="urn:microsoft.com/office/officeart/2005/8/layout/process2"/>
    <dgm:cxn modelId="{ED3AC7DD-C1AC-4BFB-BD7B-0A4A2FD8ED57}" type="presOf" srcId="{688B3759-9BAC-43E4-BF7B-0504E21FDE6D}" destId="{4785968E-60F6-4692-90FF-19BA0D1FE14E}" srcOrd="0" destOrd="0" presId="urn:microsoft.com/office/officeart/2005/8/layout/process2"/>
    <dgm:cxn modelId="{2DBA92B6-97AE-4F31-B8D0-0AE5A665DE7D}" type="presOf" srcId="{531A0C62-8671-4BA4-89FA-77691CD58BA9}" destId="{10F0E4AE-0260-48B9-909B-816713FABA2B}" srcOrd="0" destOrd="0" presId="urn:microsoft.com/office/officeart/2005/8/layout/process2"/>
    <dgm:cxn modelId="{67AF0948-8CC2-4856-AAB3-24A73FD750E8}" type="presOf" srcId="{6EE81C1F-1119-4835-8D8B-C1F23D7A5448}" destId="{8549BD08-1968-4B38-B214-7695235C8D80}" srcOrd="0" destOrd="0" presId="urn:microsoft.com/office/officeart/2005/8/layout/process2"/>
    <dgm:cxn modelId="{94C519CB-2FC3-4255-BCBB-B0955EF0E665}" type="presOf" srcId="{874AE1D2-41C4-4501-A9F2-B8C2DA3C6C7A}" destId="{3E834762-AC42-47CD-915D-52F61AD748F6}" srcOrd="0" destOrd="0" presId="urn:microsoft.com/office/officeart/2005/8/layout/process2"/>
    <dgm:cxn modelId="{F8ECFD38-AAC7-4D68-B223-620E69626A2C}" srcId="{531A0C62-8671-4BA4-89FA-77691CD58BA9}" destId="{6EE81C1F-1119-4835-8D8B-C1F23D7A5448}" srcOrd="1" destOrd="0" parTransId="{1BEA8BF3-8EA6-49A5-A3B5-6146FE06DD2A}" sibTransId="{EA43FC67-9CB9-41D5-A17A-538BE618E275}"/>
    <dgm:cxn modelId="{7DEB2586-2507-462E-A52C-A7C19AF5A5DF}" type="presParOf" srcId="{10F0E4AE-0260-48B9-909B-816713FABA2B}" destId="{3E834762-AC42-47CD-915D-52F61AD748F6}" srcOrd="0" destOrd="0" presId="urn:microsoft.com/office/officeart/2005/8/layout/process2"/>
    <dgm:cxn modelId="{D25A96A3-EF9C-4949-90AD-5C92A5C5E738}" type="presParOf" srcId="{10F0E4AE-0260-48B9-909B-816713FABA2B}" destId="{4785968E-60F6-4692-90FF-19BA0D1FE14E}" srcOrd="1" destOrd="0" presId="urn:microsoft.com/office/officeart/2005/8/layout/process2"/>
    <dgm:cxn modelId="{587AADD1-7635-4935-90E9-9AE8CC3C95E8}" type="presParOf" srcId="{4785968E-60F6-4692-90FF-19BA0D1FE14E}" destId="{DD3EFFE8-8BB7-4CEB-ADEC-6D821D57D0CB}" srcOrd="0" destOrd="0" presId="urn:microsoft.com/office/officeart/2005/8/layout/process2"/>
    <dgm:cxn modelId="{822E36F5-0F84-4C90-8AFA-2242930C7122}" type="presParOf" srcId="{10F0E4AE-0260-48B9-909B-816713FABA2B}" destId="{8549BD08-1968-4B38-B214-7695235C8D80}" srcOrd="2" destOrd="0" presId="urn:microsoft.com/office/officeart/2005/8/layout/process2"/>
    <dgm:cxn modelId="{65A3747B-EF4D-48CE-9A12-199EDCF486E2}" type="presParOf" srcId="{10F0E4AE-0260-48B9-909B-816713FABA2B}" destId="{EFDA5080-20A2-4C1D-B4C2-4C5C7092D272}" srcOrd="3" destOrd="0" presId="urn:microsoft.com/office/officeart/2005/8/layout/process2"/>
    <dgm:cxn modelId="{4A24CB93-2B52-4C35-A46A-A11431D6513E}" type="presParOf" srcId="{EFDA5080-20A2-4C1D-B4C2-4C5C7092D272}" destId="{E7F461BC-B533-4FB5-BFB1-80DD135D0222}" srcOrd="0" destOrd="0" presId="urn:microsoft.com/office/officeart/2005/8/layout/process2"/>
    <dgm:cxn modelId="{488A2843-4326-443D-AC8E-E6092BBEC480}" type="presParOf" srcId="{10F0E4AE-0260-48B9-909B-816713FABA2B}" destId="{70690FD9-BF69-4DE8-8F98-798E74E437BE}" srcOrd="4" destOrd="0" presId="urn:microsoft.com/office/officeart/2005/8/layout/process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678C4D-0A34-4BF4-A2F8-C89EB3BF8EA6}">
      <dsp:nvSpPr>
        <dsp:cNvPr id="0" name=""/>
        <dsp:cNvSpPr/>
      </dsp:nvSpPr>
      <dsp:spPr>
        <a:xfrm>
          <a:off x="154150" y="4595"/>
          <a:ext cx="7921298" cy="85442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Y" sz="3200" kern="1200" dirty="0" smtClean="0"/>
            <a:t>تتداخل البنسلينات في الخطوة الأخيرة من عملية اصطناع الجدار الخلوي الجرثومي ( الربط التصالبي)</a:t>
          </a:r>
          <a:endParaRPr lang="ar-SY" sz="3200" kern="1200" dirty="0"/>
        </a:p>
      </dsp:txBody>
      <dsp:txXfrm>
        <a:off x="179175" y="29620"/>
        <a:ext cx="7871248" cy="804374"/>
      </dsp:txXfrm>
    </dsp:sp>
    <dsp:sp modelId="{A3F1B4CF-3DF4-491A-8908-0012F0F11415}">
      <dsp:nvSpPr>
        <dsp:cNvPr id="0" name=""/>
        <dsp:cNvSpPr/>
      </dsp:nvSpPr>
      <dsp:spPr>
        <a:xfrm rot="5400000">
          <a:off x="3954595" y="880380"/>
          <a:ext cx="320409" cy="384490"/>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55650" rtl="1">
            <a:lnSpc>
              <a:spcPct val="90000"/>
            </a:lnSpc>
            <a:spcBef>
              <a:spcPct val="0"/>
            </a:spcBef>
            <a:spcAft>
              <a:spcPct val="35000"/>
            </a:spcAft>
          </a:pPr>
          <a:endParaRPr lang="ar-SY" sz="1700" kern="1200" dirty="0"/>
        </a:p>
      </dsp:txBody>
      <dsp:txXfrm rot="-5400000">
        <a:off x="3999453" y="912421"/>
        <a:ext cx="230694" cy="224286"/>
      </dsp:txXfrm>
    </dsp:sp>
    <dsp:sp modelId="{30FA2B6F-26C0-4ECA-B251-CBAA8DFF733C}">
      <dsp:nvSpPr>
        <dsp:cNvPr id="0" name=""/>
        <dsp:cNvSpPr/>
      </dsp:nvSpPr>
      <dsp:spPr>
        <a:xfrm>
          <a:off x="154150" y="1286232"/>
          <a:ext cx="7921298" cy="85442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Y" sz="3200" kern="1200" dirty="0" smtClean="0"/>
            <a:t>انكشاف الغشاء الخلوي للوسط الخارجي</a:t>
          </a:r>
          <a:endParaRPr lang="ar-SY" sz="3200" kern="1200" dirty="0"/>
        </a:p>
      </dsp:txBody>
      <dsp:txXfrm>
        <a:off x="179175" y="1311257"/>
        <a:ext cx="7871248" cy="804374"/>
      </dsp:txXfrm>
    </dsp:sp>
    <dsp:sp modelId="{7EA2F15F-75A1-40F6-8848-816E2CF3E235}">
      <dsp:nvSpPr>
        <dsp:cNvPr id="0" name=""/>
        <dsp:cNvSpPr/>
      </dsp:nvSpPr>
      <dsp:spPr>
        <a:xfrm rot="5400000">
          <a:off x="3954595" y="2162017"/>
          <a:ext cx="320409" cy="384490"/>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55650" rtl="1">
            <a:lnSpc>
              <a:spcPct val="90000"/>
            </a:lnSpc>
            <a:spcBef>
              <a:spcPct val="0"/>
            </a:spcBef>
            <a:spcAft>
              <a:spcPct val="35000"/>
            </a:spcAft>
          </a:pPr>
          <a:endParaRPr lang="ar-SY" sz="1700" kern="1200" dirty="0"/>
        </a:p>
      </dsp:txBody>
      <dsp:txXfrm rot="-5400000">
        <a:off x="3999453" y="2194058"/>
        <a:ext cx="230694" cy="224286"/>
      </dsp:txXfrm>
    </dsp:sp>
    <dsp:sp modelId="{4E8B03BD-B017-4097-B907-C11A8318C323}">
      <dsp:nvSpPr>
        <dsp:cNvPr id="0" name=""/>
        <dsp:cNvSpPr/>
      </dsp:nvSpPr>
      <dsp:spPr>
        <a:xfrm>
          <a:off x="109327" y="2567868"/>
          <a:ext cx="8010944" cy="85442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Y" sz="2800" kern="1200" dirty="0" smtClean="0"/>
            <a:t>خلل في التوازن الضغطي الحلولي داخل الخلية ( لأنّ الغشاء أقل مقاومة لتغيرات الضغط الحلولي من الجدار الخلوي.)</a:t>
          </a:r>
          <a:endParaRPr lang="ar-SY" sz="2800" kern="1200" dirty="0"/>
        </a:p>
      </dsp:txBody>
      <dsp:txXfrm>
        <a:off x="134352" y="2592893"/>
        <a:ext cx="7960894" cy="804374"/>
      </dsp:txXfrm>
    </dsp:sp>
    <dsp:sp modelId="{12A666AA-3DA2-4CE8-A312-0E93E4C3E312}">
      <dsp:nvSpPr>
        <dsp:cNvPr id="0" name=""/>
        <dsp:cNvSpPr/>
      </dsp:nvSpPr>
      <dsp:spPr>
        <a:xfrm rot="5400000">
          <a:off x="3954595" y="3443653"/>
          <a:ext cx="320409" cy="384490"/>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755650" rtl="1">
            <a:lnSpc>
              <a:spcPct val="90000"/>
            </a:lnSpc>
            <a:spcBef>
              <a:spcPct val="0"/>
            </a:spcBef>
            <a:spcAft>
              <a:spcPct val="35000"/>
            </a:spcAft>
          </a:pPr>
          <a:endParaRPr lang="ar-SY" sz="1700" kern="1200" dirty="0"/>
        </a:p>
      </dsp:txBody>
      <dsp:txXfrm rot="-5400000">
        <a:off x="3999453" y="3475694"/>
        <a:ext cx="230694" cy="224286"/>
      </dsp:txXfrm>
    </dsp:sp>
    <dsp:sp modelId="{99B9B6A0-53AE-4BC5-B8AE-5383DC1A52D4}">
      <dsp:nvSpPr>
        <dsp:cNvPr id="0" name=""/>
        <dsp:cNvSpPr/>
      </dsp:nvSpPr>
      <dsp:spPr>
        <a:xfrm>
          <a:off x="154150" y="3849504"/>
          <a:ext cx="7921298" cy="85442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140970" rIns="140970" bIns="140970" numCol="1" spcCol="1270" anchor="ctr" anchorCtr="0">
          <a:noAutofit/>
        </a:bodyPr>
        <a:lstStyle/>
        <a:p>
          <a:pPr lvl="0" algn="ctr" defTabSz="1644650" rtl="1">
            <a:lnSpc>
              <a:spcPct val="90000"/>
            </a:lnSpc>
            <a:spcBef>
              <a:spcPct val="0"/>
            </a:spcBef>
            <a:spcAft>
              <a:spcPct val="35000"/>
            </a:spcAft>
          </a:pPr>
          <a:r>
            <a:rPr lang="ar-SY" sz="3700" kern="1200" dirty="0" smtClean="0"/>
            <a:t>انفجار الخلية أو يُفعّل الانحلال الذاتي داخل الخلية</a:t>
          </a:r>
          <a:endParaRPr lang="ar-SY" sz="3700" kern="1200" dirty="0"/>
        </a:p>
      </dsp:txBody>
      <dsp:txXfrm>
        <a:off x="179175" y="3874529"/>
        <a:ext cx="7871248" cy="8043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00591-30EB-4F3C-95A0-04EE3871E03B}">
      <dsp:nvSpPr>
        <dsp:cNvPr id="0" name=""/>
        <dsp:cNvSpPr/>
      </dsp:nvSpPr>
      <dsp:spPr>
        <a:xfrm>
          <a:off x="7597287" y="2904352"/>
          <a:ext cx="91440" cy="988615"/>
        </a:xfrm>
        <a:custGeom>
          <a:avLst/>
          <a:gdLst/>
          <a:ahLst/>
          <a:cxnLst/>
          <a:rect l="0" t="0" r="0" b="0"/>
          <a:pathLst>
            <a:path>
              <a:moveTo>
                <a:pt x="45720" y="0"/>
              </a:moveTo>
              <a:lnTo>
                <a:pt x="45720" y="818002"/>
              </a:lnTo>
              <a:lnTo>
                <a:pt x="88171" y="818002"/>
              </a:lnTo>
              <a:lnTo>
                <a:pt x="88171" y="9886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8CD99F-3CA2-4432-A000-3A976F0E1978}">
      <dsp:nvSpPr>
        <dsp:cNvPr id="0" name=""/>
        <dsp:cNvSpPr/>
      </dsp:nvSpPr>
      <dsp:spPr>
        <a:xfrm>
          <a:off x="4346247" y="840001"/>
          <a:ext cx="3296760" cy="91440"/>
        </a:xfrm>
        <a:custGeom>
          <a:avLst/>
          <a:gdLst/>
          <a:ahLst/>
          <a:cxnLst/>
          <a:rect l="0" t="0" r="0" b="0"/>
          <a:pathLst>
            <a:path>
              <a:moveTo>
                <a:pt x="0" y="135077"/>
              </a:moveTo>
              <a:lnTo>
                <a:pt x="3296760"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7DF9CA-425A-4F9B-BFC6-B12100F816E4}">
      <dsp:nvSpPr>
        <dsp:cNvPr id="0" name=""/>
        <dsp:cNvSpPr/>
      </dsp:nvSpPr>
      <dsp:spPr>
        <a:xfrm>
          <a:off x="5574412" y="3207867"/>
          <a:ext cx="91440" cy="805755"/>
        </a:xfrm>
        <a:custGeom>
          <a:avLst/>
          <a:gdLst/>
          <a:ahLst/>
          <a:cxnLst/>
          <a:rect l="0" t="0" r="0" b="0"/>
          <a:pathLst>
            <a:path>
              <a:moveTo>
                <a:pt x="45720" y="0"/>
              </a:moveTo>
              <a:lnTo>
                <a:pt x="45720" y="635142"/>
              </a:lnTo>
              <a:lnTo>
                <a:pt x="57617" y="635142"/>
              </a:lnTo>
              <a:lnTo>
                <a:pt x="57617" y="8057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699028-0494-429A-AB8A-F8CA6B5D7271}">
      <dsp:nvSpPr>
        <dsp:cNvPr id="0" name=""/>
        <dsp:cNvSpPr/>
      </dsp:nvSpPr>
      <dsp:spPr>
        <a:xfrm>
          <a:off x="4346247" y="975079"/>
          <a:ext cx="1273885" cy="315411"/>
        </a:xfrm>
        <a:custGeom>
          <a:avLst/>
          <a:gdLst/>
          <a:ahLst/>
          <a:cxnLst/>
          <a:rect l="0" t="0" r="0" b="0"/>
          <a:pathLst>
            <a:path>
              <a:moveTo>
                <a:pt x="0" y="0"/>
              </a:moveTo>
              <a:lnTo>
                <a:pt x="0" y="144798"/>
              </a:lnTo>
              <a:lnTo>
                <a:pt x="1273885" y="144798"/>
              </a:lnTo>
              <a:lnTo>
                <a:pt x="1273885" y="3154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1DC776-6033-4BA6-B63C-D7E85E272358}">
      <dsp:nvSpPr>
        <dsp:cNvPr id="0" name=""/>
        <dsp:cNvSpPr/>
      </dsp:nvSpPr>
      <dsp:spPr>
        <a:xfrm>
          <a:off x="3235905" y="3027592"/>
          <a:ext cx="91440" cy="1098488"/>
        </a:xfrm>
        <a:custGeom>
          <a:avLst/>
          <a:gdLst/>
          <a:ahLst/>
          <a:cxnLst/>
          <a:rect l="0" t="0" r="0" b="0"/>
          <a:pathLst>
            <a:path>
              <a:moveTo>
                <a:pt x="45720" y="0"/>
              </a:moveTo>
              <a:lnTo>
                <a:pt x="45720" y="927875"/>
              </a:lnTo>
              <a:lnTo>
                <a:pt x="45867" y="927875"/>
              </a:lnTo>
              <a:lnTo>
                <a:pt x="45867" y="109848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D43CD4-3071-4DAE-BCAE-1CB9532B6D17}">
      <dsp:nvSpPr>
        <dsp:cNvPr id="0" name=""/>
        <dsp:cNvSpPr/>
      </dsp:nvSpPr>
      <dsp:spPr>
        <a:xfrm>
          <a:off x="3281625" y="975079"/>
          <a:ext cx="1064621" cy="239149"/>
        </a:xfrm>
        <a:custGeom>
          <a:avLst/>
          <a:gdLst/>
          <a:ahLst/>
          <a:cxnLst/>
          <a:rect l="0" t="0" r="0" b="0"/>
          <a:pathLst>
            <a:path>
              <a:moveTo>
                <a:pt x="1064621" y="0"/>
              </a:moveTo>
              <a:lnTo>
                <a:pt x="1064621" y="68536"/>
              </a:lnTo>
              <a:lnTo>
                <a:pt x="0" y="68536"/>
              </a:lnTo>
              <a:lnTo>
                <a:pt x="0" y="2391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893131-8218-424C-BB95-69070460FC47}">
      <dsp:nvSpPr>
        <dsp:cNvPr id="0" name=""/>
        <dsp:cNvSpPr/>
      </dsp:nvSpPr>
      <dsp:spPr>
        <a:xfrm>
          <a:off x="1021170" y="2865373"/>
          <a:ext cx="91440" cy="1188702"/>
        </a:xfrm>
        <a:custGeom>
          <a:avLst/>
          <a:gdLst/>
          <a:ahLst/>
          <a:cxnLst/>
          <a:rect l="0" t="0" r="0" b="0"/>
          <a:pathLst>
            <a:path>
              <a:moveTo>
                <a:pt x="45720" y="0"/>
              </a:moveTo>
              <a:lnTo>
                <a:pt x="45720" y="1018088"/>
              </a:lnTo>
              <a:lnTo>
                <a:pt x="52405" y="1018088"/>
              </a:lnTo>
              <a:lnTo>
                <a:pt x="52405" y="11887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B65DF8-94E9-40A2-A876-E9D4F2ED9902}">
      <dsp:nvSpPr>
        <dsp:cNvPr id="0" name=""/>
        <dsp:cNvSpPr/>
      </dsp:nvSpPr>
      <dsp:spPr>
        <a:xfrm>
          <a:off x="1066890" y="818254"/>
          <a:ext cx="3279356" cy="156825"/>
        </a:xfrm>
        <a:custGeom>
          <a:avLst/>
          <a:gdLst/>
          <a:ahLst/>
          <a:cxnLst/>
          <a:rect l="0" t="0" r="0" b="0"/>
          <a:pathLst>
            <a:path>
              <a:moveTo>
                <a:pt x="3279356" y="156825"/>
              </a:moveTo>
              <a:lnTo>
                <a:pt x="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8DB62D-69D6-497B-9D16-EBF4721CAF3A}">
      <dsp:nvSpPr>
        <dsp:cNvPr id="0" name=""/>
        <dsp:cNvSpPr/>
      </dsp:nvSpPr>
      <dsp:spPr>
        <a:xfrm>
          <a:off x="2859062" y="-194402"/>
          <a:ext cx="2974369" cy="11694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265BB9-4414-4A81-A0E2-1D4B4E091867}">
      <dsp:nvSpPr>
        <dsp:cNvPr id="0" name=""/>
        <dsp:cNvSpPr/>
      </dsp:nvSpPr>
      <dsp:spPr>
        <a:xfrm>
          <a:off x="3063696" y="0"/>
          <a:ext cx="2974369" cy="11694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Y" sz="3200" b="1" kern="1200" dirty="0" smtClean="0"/>
            <a:t>الاستعمالات العلاجية</a:t>
          </a:r>
          <a:endParaRPr lang="ar-SY" sz="3200" b="1" kern="1200" dirty="0"/>
        </a:p>
      </dsp:txBody>
      <dsp:txXfrm>
        <a:off x="3097949" y="34253"/>
        <a:ext cx="2905863" cy="1100975"/>
      </dsp:txXfrm>
    </dsp:sp>
    <dsp:sp modelId="{73860680-2775-4CE7-A734-ECC4216D6E1C}">
      <dsp:nvSpPr>
        <dsp:cNvPr id="0" name=""/>
        <dsp:cNvSpPr/>
      </dsp:nvSpPr>
      <dsp:spPr>
        <a:xfrm>
          <a:off x="328707" y="818254"/>
          <a:ext cx="1476364" cy="20471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F1F919-6861-43F5-A20E-F1DFB90308E0}">
      <dsp:nvSpPr>
        <dsp:cNvPr id="0" name=""/>
        <dsp:cNvSpPr/>
      </dsp:nvSpPr>
      <dsp:spPr>
        <a:xfrm>
          <a:off x="533341" y="1012656"/>
          <a:ext cx="1476364" cy="20471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Y" sz="2400" kern="1200" dirty="0" smtClean="0"/>
            <a:t>بنسلينات مضادة للزوائف الزنجارية</a:t>
          </a:r>
          <a:endParaRPr lang="ar-SY" sz="2400" kern="1200" dirty="0"/>
        </a:p>
      </dsp:txBody>
      <dsp:txXfrm>
        <a:off x="576582" y="1055897"/>
        <a:ext cx="1389882" cy="1960637"/>
      </dsp:txXfrm>
    </dsp:sp>
    <dsp:sp modelId="{6CBFF5EF-EBFB-407F-B648-DAD8C561CA9F}">
      <dsp:nvSpPr>
        <dsp:cNvPr id="0" name=""/>
        <dsp:cNvSpPr/>
      </dsp:nvSpPr>
      <dsp:spPr>
        <a:xfrm>
          <a:off x="83402" y="4054075"/>
          <a:ext cx="1980346" cy="21827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5264F5-1794-4A9A-AE7D-87636E6BFCDC}">
      <dsp:nvSpPr>
        <dsp:cNvPr id="0" name=""/>
        <dsp:cNvSpPr/>
      </dsp:nvSpPr>
      <dsp:spPr>
        <a:xfrm>
          <a:off x="288035" y="4248477"/>
          <a:ext cx="1980346" cy="21827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en-US" sz="2400" b="1" kern="1200" dirty="0" smtClean="0"/>
            <a:t>Carbenicillin</a:t>
          </a:r>
        </a:p>
        <a:p>
          <a:pPr lvl="0" algn="ctr" defTabSz="1066800" rtl="1">
            <a:lnSpc>
              <a:spcPct val="90000"/>
            </a:lnSpc>
            <a:spcBef>
              <a:spcPct val="0"/>
            </a:spcBef>
            <a:spcAft>
              <a:spcPct val="35000"/>
            </a:spcAft>
          </a:pPr>
          <a:r>
            <a:rPr lang="en-US" sz="2400" b="1" kern="1200" dirty="0" smtClean="0"/>
            <a:t>Piperacillin</a:t>
          </a:r>
        </a:p>
        <a:p>
          <a:pPr lvl="0" algn="ctr" defTabSz="1066800" rtl="1">
            <a:lnSpc>
              <a:spcPct val="90000"/>
            </a:lnSpc>
            <a:spcBef>
              <a:spcPct val="0"/>
            </a:spcBef>
            <a:spcAft>
              <a:spcPct val="35000"/>
            </a:spcAft>
          </a:pPr>
          <a:r>
            <a:rPr lang="en-US" sz="2400" b="1" kern="1200" dirty="0" smtClean="0"/>
            <a:t>ticarcillin</a:t>
          </a:r>
        </a:p>
      </dsp:txBody>
      <dsp:txXfrm>
        <a:off x="346037" y="4306479"/>
        <a:ext cx="1864342" cy="2066728"/>
      </dsp:txXfrm>
    </dsp:sp>
    <dsp:sp modelId="{AD9B07CF-B92C-4BD5-8BA9-D9EE4E22AAB6}">
      <dsp:nvSpPr>
        <dsp:cNvPr id="0" name=""/>
        <dsp:cNvSpPr/>
      </dsp:nvSpPr>
      <dsp:spPr>
        <a:xfrm>
          <a:off x="2597147" y="1214229"/>
          <a:ext cx="1368956" cy="18133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E675C6-F9E3-4A30-9FD2-3207F7116AF5}">
      <dsp:nvSpPr>
        <dsp:cNvPr id="0" name=""/>
        <dsp:cNvSpPr/>
      </dsp:nvSpPr>
      <dsp:spPr>
        <a:xfrm>
          <a:off x="2801780" y="1408631"/>
          <a:ext cx="1368956" cy="18133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Y" sz="2400" kern="1200" dirty="0" smtClean="0"/>
            <a:t>بنسلينات ضيقة الطيف حساسة للبنسليناز</a:t>
          </a:r>
          <a:endParaRPr lang="ar-SY" sz="2400" kern="1200" dirty="0"/>
        </a:p>
      </dsp:txBody>
      <dsp:txXfrm>
        <a:off x="2841875" y="1448726"/>
        <a:ext cx="1288766" cy="1733173"/>
      </dsp:txXfrm>
    </dsp:sp>
    <dsp:sp modelId="{11FD7009-12A9-482D-B9CD-88E5913CD71B}">
      <dsp:nvSpPr>
        <dsp:cNvPr id="0" name=""/>
        <dsp:cNvSpPr/>
      </dsp:nvSpPr>
      <dsp:spPr>
        <a:xfrm>
          <a:off x="2459663" y="4126080"/>
          <a:ext cx="1644217" cy="19354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715A94-67CD-4279-846D-7704F2F61849}">
      <dsp:nvSpPr>
        <dsp:cNvPr id="0" name=""/>
        <dsp:cNvSpPr/>
      </dsp:nvSpPr>
      <dsp:spPr>
        <a:xfrm>
          <a:off x="2664297" y="4320482"/>
          <a:ext cx="1644217" cy="193543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en-US" sz="2400" b="1" kern="1200" dirty="0" smtClean="0"/>
            <a:t>Penicillin G</a:t>
          </a:r>
        </a:p>
        <a:p>
          <a:pPr lvl="0" algn="ctr" defTabSz="1066800" rtl="1">
            <a:lnSpc>
              <a:spcPct val="90000"/>
            </a:lnSpc>
            <a:spcBef>
              <a:spcPct val="0"/>
            </a:spcBef>
            <a:spcAft>
              <a:spcPct val="35000"/>
            </a:spcAft>
          </a:pPr>
          <a:r>
            <a:rPr lang="en-US" sz="2400" b="1" kern="1200" dirty="0" smtClean="0"/>
            <a:t>Penicillin</a:t>
          </a:r>
          <a:r>
            <a:rPr lang="en-US" sz="2400" kern="1200" dirty="0" smtClean="0"/>
            <a:t>V</a:t>
          </a:r>
          <a:endParaRPr lang="ar-SY" sz="2400" kern="1200" dirty="0"/>
        </a:p>
      </dsp:txBody>
      <dsp:txXfrm>
        <a:off x="2712454" y="4368639"/>
        <a:ext cx="1547903" cy="1839119"/>
      </dsp:txXfrm>
    </dsp:sp>
    <dsp:sp modelId="{291E824C-2E94-4566-BD57-347AA1E017B6}">
      <dsp:nvSpPr>
        <dsp:cNvPr id="0" name=""/>
        <dsp:cNvSpPr/>
      </dsp:nvSpPr>
      <dsp:spPr>
        <a:xfrm>
          <a:off x="4904989" y="1290490"/>
          <a:ext cx="1430285" cy="19173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0C9BF6-FB4B-48AE-BDE4-32026D81E11C}">
      <dsp:nvSpPr>
        <dsp:cNvPr id="0" name=""/>
        <dsp:cNvSpPr/>
      </dsp:nvSpPr>
      <dsp:spPr>
        <a:xfrm>
          <a:off x="5109623" y="1484892"/>
          <a:ext cx="1430285" cy="191737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Y" sz="2400" kern="1200" dirty="0" smtClean="0"/>
            <a:t>بنسلينات ضيقة الطيف جدا ومقاومة للبنسليناز</a:t>
          </a:r>
          <a:endParaRPr lang="ar-SY" sz="2400" kern="1200" dirty="0"/>
        </a:p>
      </dsp:txBody>
      <dsp:txXfrm>
        <a:off x="5151515" y="1526784"/>
        <a:ext cx="1346501" cy="1833592"/>
      </dsp:txXfrm>
    </dsp:sp>
    <dsp:sp modelId="{A2D742AE-A94E-413A-A606-5BF4BC2A76E7}">
      <dsp:nvSpPr>
        <dsp:cNvPr id="0" name=""/>
        <dsp:cNvSpPr/>
      </dsp:nvSpPr>
      <dsp:spPr>
        <a:xfrm>
          <a:off x="4764578" y="4013623"/>
          <a:ext cx="1734902" cy="22565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2A4C9C-ACB7-4575-BE4C-F84B8293DCD1}">
      <dsp:nvSpPr>
        <dsp:cNvPr id="0" name=""/>
        <dsp:cNvSpPr/>
      </dsp:nvSpPr>
      <dsp:spPr>
        <a:xfrm>
          <a:off x="4969211" y="4208025"/>
          <a:ext cx="1734902" cy="22565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en-US" sz="2400" b="1" kern="1200" dirty="0" smtClean="0"/>
            <a:t>Methicillin</a:t>
          </a:r>
        </a:p>
        <a:p>
          <a:pPr lvl="0" algn="ctr" defTabSz="1066800" rtl="1">
            <a:lnSpc>
              <a:spcPct val="90000"/>
            </a:lnSpc>
            <a:spcBef>
              <a:spcPct val="0"/>
            </a:spcBef>
            <a:spcAft>
              <a:spcPct val="35000"/>
            </a:spcAft>
          </a:pPr>
          <a:r>
            <a:rPr lang="en-US" sz="2400" b="1" kern="1200" dirty="0" smtClean="0"/>
            <a:t>Nafcillin</a:t>
          </a:r>
        </a:p>
        <a:p>
          <a:pPr lvl="0" algn="ctr" defTabSz="1066800" rtl="1">
            <a:lnSpc>
              <a:spcPct val="90000"/>
            </a:lnSpc>
            <a:spcBef>
              <a:spcPct val="0"/>
            </a:spcBef>
            <a:spcAft>
              <a:spcPct val="35000"/>
            </a:spcAft>
          </a:pPr>
          <a:r>
            <a:rPr lang="en-US" sz="2400" b="1" kern="1200" dirty="0" smtClean="0"/>
            <a:t>Oxacillin</a:t>
          </a:r>
        </a:p>
        <a:p>
          <a:pPr lvl="0" algn="ctr" defTabSz="1066800" rtl="1">
            <a:lnSpc>
              <a:spcPct val="90000"/>
            </a:lnSpc>
            <a:spcBef>
              <a:spcPct val="0"/>
            </a:spcBef>
            <a:spcAft>
              <a:spcPct val="35000"/>
            </a:spcAft>
          </a:pPr>
          <a:r>
            <a:rPr lang="en-US" sz="2400" b="1" kern="1200" dirty="0" smtClean="0"/>
            <a:t>Dicloxacillin</a:t>
          </a:r>
          <a:endParaRPr lang="ar-SY" sz="2400" b="1" kern="1200" dirty="0"/>
        </a:p>
      </dsp:txBody>
      <dsp:txXfrm>
        <a:off x="5020025" y="4258839"/>
        <a:ext cx="1633274" cy="2154968"/>
      </dsp:txXfrm>
    </dsp:sp>
    <dsp:sp modelId="{4E9799F7-52D0-4917-946A-BD06D4477A03}">
      <dsp:nvSpPr>
        <dsp:cNvPr id="0" name=""/>
        <dsp:cNvSpPr/>
      </dsp:nvSpPr>
      <dsp:spPr>
        <a:xfrm>
          <a:off x="6948326" y="885721"/>
          <a:ext cx="1389362" cy="20186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78A809-8B16-4D1C-B7A9-E3485A5A4C16}">
      <dsp:nvSpPr>
        <dsp:cNvPr id="0" name=""/>
        <dsp:cNvSpPr/>
      </dsp:nvSpPr>
      <dsp:spPr>
        <a:xfrm>
          <a:off x="7152960" y="1080123"/>
          <a:ext cx="1389362" cy="201863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Y" sz="2400" kern="1200" dirty="0" smtClean="0"/>
            <a:t>بنسلينات واسعة الطيف حساسة للبنسليناز</a:t>
          </a:r>
          <a:endParaRPr lang="ar-SY" sz="2400" kern="1200" dirty="0"/>
        </a:p>
      </dsp:txBody>
      <dsp:txXfrm>
        <a:off x="7193653" y="1120816"/>
        <a:ext cx="1307976" cy="1937244"/>
      </dsp:txXfrm>
    </dsp:sp>
    <dsp:sp modelId="{34530D0A-B507-4093-A0DB-A8B87BD094EC}">
      <dsp:nvSpPr>
        <dsp:cNvPr id="0" name=""/>
        <dsp:cNvSpPr/>
      </dsp:nvSpPr>
      <dsp:spPr>
        <a:xfrm>
          <a:off x="6877918" y="3892967"/>
          <a:ext cx="1615081" cy="21260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EC51A4-2A67-4844-8FB9-8F8E18FC1E0A}">
      <dsp:nvSpPr>
        <dsp:cNvPr id="0" name=""/>
        <dsp:cNvSpPr/>
      </dsp:nvSpPr>
      <dsp:spPr>
        <a:xfrm>
          <a:off x="7082552" y="4087369"/>
          <a:ext cx="1615081" cy="212601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en-US" sz="2400" b="1" kern="1200" dirty="0" smtClean="0"/>
            <a:t>Ampicillin</a:t>
          </a:r>
        </a:p>
        <a:p>
          <a:pPr lvl="0" algn="ctr" defTabSz="1066800" rtl="1">
            <a:lnSpc>
              <a:spcPct val="90000"/>
            </a:lnSpc>
            <a:spcBef>
              <a:spcPct val="0"/>
            </a:spcBef>
            <a:spcAft>
              <a:spcPct val="35000"/>
            </a:spcAft>
          </a:pPr>
          <a:r>
            <a:rPr lang="en-US" sz="2400" b="1" kern="1200" dirty="0" smtClean="0"/>
            <a:t>Amoxicillin</a:t>
          </a:r>
          <a:endParaRPr lang="ar-SY" sz="2400" b="1" kern="1200" dirty="0"/>
        </a:p>
      </dsp:txBody>
      <dsp:txXfrm>
        <a:off x="7129856" y="4134673"/>
        <a:ext cx="1520473" cy="20314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19EE4-E571-4E8B-A67C-3BBD5FF64720}">
      <dsp:nvSpPr>
        <dsp:cNvPr id="0" name=""/>
        <dsp:cNvSpPr/>
      </dsp:nvSpPr>
      <dsp:spPr>
        <a:xfrm>
          <a:off x="0" y="0"/>
          <a:ext cx="8784976" cy="1944216"/>
        </a:xfrm>
        <a:prstGeom prst="rect">
          <a:avLst/>
        </a:prstGeom>
        <a:solidFill>
          <a:schemeClr val="accent1">
            <a:shade val="8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213360" tIns="213360" rIns="213360" bIns="213360" numCol="1" spcCol="1270" anchor="ctr" anchorCtr="0">
          <a:noAutofit/>
        </a:bodyPr>
        <a:lstStyle/>
        <a:p>
          <a:pPr lvl="0" algn="ctr" defTabSz="2489200" rtl="1">
            <a:lnSpc>
              <a:spcPct val="90000"/>
            </a:lnSpc>
            <a:spcBef>
              <a:spcPct val="0"/>
            </a:spcBef>
            <a:spcAft>
              <a:spcPct val="35000"/>
            </a:spcAft>
          </a:pPr>
          <a:r>
            <a:rPr lang="ar-SY" sz="5600" kern="1200" dirty="0" smtClean="0"/>
            <a:t>تعتبر العدوى الخطيرة المكتسبة في المشافي</a:t>
          </a:r>
          <a:r>
            <a:rPr lang="en-US" sz="5600" kern="1200" dirty="0" smtClean="0"/>
            <a:t>nosocomial</a:t>
          </a:r>
          <a:endParaRPr lang="ar-SY" sz="5600" kern="1200" dirty="0"/>
        </a:p>
      </dsp:txBody>
      <dsp:txXfrm>
        <a:off x="0" y="0"/>
        <a:ext cx="8784976" cy="1944216"/>
      </dsp:txXfrm>
    </dsp:sp>
    <dsp:sp modelId="{7A1C8DBB-0D4C-4DF3-A70B-068EA9AED876}">
      <dsp:nvSpPr>
        <dsp:cNvPr id="0" name=""/>
        <dsp:cNvSpPr/>
      </dsp:nvSpPr>
      <dsp:spPr>
        <a:xfrm>
          <a:off x="4069" y="1944216"/>
          <a:ext cx="2955492" cy="408285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ar-SY" sz="3400" b="1" kern="1200" dirty="0" smtClean="0"/>
            <a:t>ونادراً ما تتحسس على السبيروفلوكساسين أو الريفامبين</a:t>
          </a:r>
          <a:endParaRPr lang="ar-SY" sz="3400" b="1" kern="1200" dirty="0"/>
        </a:p>
      </dsp:txBody>
      <dsp:txXfrm>
        <a:off x="4069" y="1944216"/>
        <a:ext cx="2955492" cy="4082853"/>
      </dsp:txXfrm>
    </dsp:sp>
    <dsp:sp modelId="{3DD894E1-FB9B-410D-B14C-F6985CB52226}">
      <dsp:nvSpPr>
        <dsp:cNvPr id="0" name=""/>
        <dsp:cNvSpPr/>
      </dsp:nvSpPr>
      <dsp:spPr>
        <a:xfrm>
          <a:off x="2959561" y="1944216"/>
          <a:ext cx="2955492" cy="408285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ar-SY" sz="3400" b="1" kern="1200" dirty="0" smtClean="0"/>
            <a:t>وحساسة للفانكومايسين</a:t>
          </a:r>
          <a:endParaRPr lang="ar-SY" sz="3400" b="1" kern="1200" dirty="0"/>
        </a:p>
      </dsp:txBody>
      <dsp:txXfrm>
        <a:off x="2959561" y="1944216"/>
        <a:ext cx="2955492" cy="4082853"/>
      </dsp:txXfrm>
    </dsp:sp>
    <dsp:sp modelId="{20F5F50D-8C2A-42E0-92DA-4877337A7A68}">
      <dsp:nvSpPr>
        <dsp:cNvPr id="0" name=""/>
        <dsp:cNvSpPr/>
      </dsp:nvSpPr>
      <dsp:spPr>
        <a:xfrm>
          <a:off x="5915054" y="1944216"/>
          <a:ext cx="2865852" cy="4082853"/>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ar-SY" sz="3400" b="1" kern="1200" dirty="0" smtClean="0"/>
            <a:t>مقاومة للميتسلين</a:t>
          </a:r>
          <a:endParaRPr lang="ar-SY" sz="3400" b="1" kern="1200" dirty="0"/>
        </a:p>
      </dsp:txBody>
      <dsp:txXfrm>
        <a:off x="5915054" y="1944216"/>
        <a:ext cx="2865852" cy="4082853"/>
      </dsp:txXfrm>
    </dsp:sp>
    <dsp:sp modelId="{61DBBEE8-649D-4EA8-9452-CDA49937140A}">
      <dsp:nvSpPr>
        <dsp:cNvPr id="0" name=""/>
        <dsp:cNvSpPr/>
      </dsp:nvSpPr>
      <dsp:spPr>
        <a:xfrm>
          <a:off x="0" y="6027069"/>
          <a:ext cx="8784976" cy="453650"/>
        </a:xfrm>
        <a:prstGeom prst="rect">
          <a:avLst/>
        </a:prstGeom>
        <a:solidFill>
          <a:schemeClr val="accent1">
            <a:shade val="8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1653E-CC08-4C51-A4A9-EB3722DC83AC}">
      <dsp:nvSpPr>
        <dsp:cNvPr id="0" name=""/>
        <dsp:cNvSpPr/>
      </dsp:nvSpPr>
      <dsp:spPr>
        <a:xfrm rot="16200000">
          <a:off x="925909" y="-925909"/>
          <a:ext cx="2262981"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ar-SY" sz="3200" b="1" kern="1200" dirty="0" smtClean="0"/>
            <a:t>البيبراسيللين أكثرها فعالية</a:t>
          </a:r>
          <a:endParaRPr lang="ar-SY" sz="3200" b="1" kern="1200" dirty="0"/>
        </a:p>
      </dsp:txBody>
      <dsp:txXfrm rot="5400000">
        <a:off x="-1" y="1"/>
        <a:ext cx="4114800" cy="1697236"/>
      </dsp:txXfrm>
    </dsp:sp>
    <dsp:sp modelId="{359003F5-153F-4111-81D8-2C5B09E4AC65}">
      <dsp:nvSpPr>
        <dsp:cNvPr id="0" name=""/>
        <dsp:cNvSpPr/>
      </dsp:nvSpPr>
      <dsp:spPr>
        <a:xfrm>
          <a:off x="4114800" y="28604"/>
          <a:ext cx="4114800" cy="226298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1">
            <a:lnSpc>
              <a:spcPct val="90000"/>
            </a:lnSpc>
            <a:spcBef>
              <a:spcPct val="0"/>
            </a:spcBef>
            <a:spcAft>
              <a:spcPct val="35000"/>
            </a:spcAft>
          </a:pPr>
          <a:r>
            <a:rPr lang="ar-SY" sz="2800" b="1" kern="1200" dirty="0" smtClean="0"/>
            <a:t>جميعها فعالة ضد العصيات سلبية الغرام</a:t>
          </a:r>
          <a:endParaRPr lang="ar-SY" sz="2800" b="1" kern="1200" dirty="0"/>
        </a:p>
      </dsp:txBody>
      <dsp:txXfrm>
        <a:off x="4114800" y="28604"/>
        <a:ext cx="4114800" cy="1697236"/>
      </dsp:txXfrm>
    </dsp:sp>
    <dsp:sp modelId="{80D7F1CB-4C2E-4930-B2A9-AE7AA5EECAFB}">
      <dsp:nvSpPr>
        <dsp:cNvPr id="0" name=""/>
        <dsp:cNvSpPr/>
      </dsp:nvSpPr>
      <dsp:spPr>
        <a:xfrm rot="10800000">
          <a:off x="0" y="2262981"/>
          <a:ext cx="4114800" cy="226298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ar-SY" sz="3200" b="1" kern="1200" dirty="0" smtClean="0"/>
            <a:t>تشارك مع مثبطات البنسليناز لإطالة طيفها</a:t>
          </a:r>
          <a:endParaRPr lang="ar-SY" sz="3200" b="1" kern="1200" dirty="0"/>
        </a:p>
      </dsp:txBody>
      <dsp:txXfrm rot="10800000">
        <a:off x="0" y="2828726"/>
        <a:ext cx="4114800" cy="1697236"/>
      </dsp:txXfrm>
    </dsp:sp>
    <dsp:sp modelId="{5EE7D28D-9425-424B-B544-DC4FD74197B0}">
      <dsp:nvSpPr>
        <dsp:cNvPr id="0" name=""/>
        <dsp:cNvSpPr/>
      </dsp:nvSpPr>
      <dsp:spPr>
        <a:xfrm rot="5400000">
          <a:off x="5040709" y="1337072"/>
          <a:ext cx="2262981"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ar-SY" sz="3200" b="1" kern="1200" dirty="0" smtClean="0"/>
            <a:t>غير فعالة ضد الكبسيلا بسبب تخربها بأنزيمات البنسليناز</a:t>
          </a:r>
          <a:endParaRPr lang="ar-SY" sz="3200" b="1" kern="1200" dirty="0"/>
        </a:p>
      </dsp:txBody>
      <dsp:txXfrm rot="-5400000">
        <a:off x="4114799" y="2828726"/>
        <a:ext cx="4114800" cy="1697236"/>
      </dsp:txXfrm>
    </dsp:sp>
    <dsp:sp modelId="{A1004952-9794-4716-B36B-335EF428D592}">
      <dsp:nvSpPr>
        <dsp:cNvPr id="0" name=""/>
        <dsp:cNvSpPr/>
      </dsp:nvSpPr>
      <dsp:spPr>
        <a:xfrm>
          <a:off x="2880359" y="1697236"/>
          <a:ext cx="2468880" cy="113149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Y" sz="2000" kern="1200" dirty="0" smtClean="0"/>
            <a:t>وتشمل :</a:t>
          </a:r>
          <a:r>
            <a:rPr lang="en-US" sz="2400" b="1" kern="1200" dirty="0" smtClean="0"/>
            <a:t>Ticarcillin, Carbenicillin, and Piperacillin.</a:t>
          </a:r>
          <a:endParaRPr lang="ar-SY" sz="2400" b="1" kern="1200" dirty="0"/>
        </a:p>
      </dsp:txBody>
      <dsp:txXfrm>
        <a:off x="2935594" y="1752471"/>
        <a:ext cx="2358410" cy="10210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34762-AC42-47CD-915D-52F61AD748F6}">
      <dsp:nvSpPr>
        <dsp:cNvPr id="0" name=""/>
        <dsp:cNvSpPr/>
      </dsp:nvSpPr>
      <dsp:spPr>
        <a:xfrm>
          <a:off x="0" y="1984"/>
          <a:ext cx="6096000" cy="10150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Y" sz="3200" kern="1200" dirty="0" smtClean="0"/>
            <a:t>مثبطات تركيب الجدار الخلوي (كالبنسلبنات) تبدل من نفوذية الخلايا الجرثومية</a:t>
          </a:r>
          <a:r>
            <a:rPr lang="ar-SY" sz="1800" kern="1200" dirty="0" smtClean="0"/>
            <a:t>.</a:t>
          </a:r>
          <a:endParaRPr lang="ar-SY" sz="1800" kern="1200" dirty="0"/>
        </a:p>
      </dsp:txBody>
      <dsp:txXfrm>
        <a:off x="29729" y="31713"/>
        <a:ext cx="6036542" cy="955549"/>
      </dsp:txXfrm>
    </dsp:sp>
    <dsp:sp modelId="{4785968E-60F6-4692-90FF-19BA0D1FE14E}">
      <dsp:nvSpPr>
        <dsp:cNvPr id="0" name=""/>
        <dsp:cNvSpPr/>
      </dsp:nvSpPr>
      <dsp:spPr>
        <a:xfrm rot="5400000">
          <a:off x="2857686" y="1042367"/>
          <a:ext cx="380627" cy="4567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rtl="1">
            <a:lnSpc>
              <a:spcPct val="90000"/>
            </a:lnSpc>
            <a:spcBef>
              <a:spcPct val="0"/>
            </a:spcBef>
            <a:spcAft>
              <a:spcPct val="35000"/>
            </a:spcAft>
          </a:pPr>
          <a:endParaRPr lang="ar-SY" sz="2000" kern="1200" dirty="0"/>
        </a:p>
      </dsp:txBody>
      <dsp:txXfrm rot="-5400000">
        <a:off x="2910974" y="1080430"/>
        <a:ext cx="274051" cy="266439"/>
      </dsp:txXfrm>
    </dsp:sp>
    <dsp:sp modelId="{8549BD08-1968-4B38-B214-7695235C8D80}">
      <dsp:nvSpPr>
        <dsp:cNvPr id="0" name=""/>
        <dsp:cNvSpPr/>
      </dsp:nvSpPr>
      <dsp:spPr>
        <a:xfrm>
          <a:off x="0" y="1524496"/>
          <a:ext cx="6096000" cy="10150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Y" sz="2400" kern="1200" dirty="0" smtClean="0"/>
            <a:t>مما يسهل من دخول المضادات الأخرى التي لا تستطيع الدخول في الحالة العادية (كالامينوغليكوزيدات التي تثبط اصطناع البروتين).</a:t>
          </a:r>
          <a:endParaRPr lang="ar-SY" sz="2400" kern="1200" dirty="0"/>
        </a:p>
      </dsp:txBody>
      <dsp:txXfrm>
        <a:off x="29729" y="1554225"/>
        <a:ext cx="6036542" cy="955549"/>
      </dsp:txXfrm>
    </dsp:sp>
    <dsp:sp modelId="{EFDA5080-20A2-4C1D-B4C2-4C5C7092D272}">
      <dsp:nvSpPr>
        <dsp:cNvPr id="0" name=""/>
        <dsp:cNvSpPr/>
      </dsp:nvSpPr>
      <dsp:spPr>
        <a:xfrm rot="5400000">
          <a:off x="2857686" y="2564879"/>
          <a:ext cx="380627" cy="4567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rtl="1">
            <a:lnSpc>
              <a:spcPct val="90000"/>
            </a:lnSpc>
            <a:spcBef>
              <a:spcPct val="0"/>
            </a:spcBef>
            <a:spcAft>
              <a:spcPct val="35000"/>
            </a:spcAft>
          </a:pPr>
          <a:endParaRPr lang="ar-SY" sz="2000" kern="1200" dirty="0"/>
        </a:p>
      </dsp:txBody>
      <dsp:txXfrm rot="-5400000">
        <a:off x="2910974" y="2602942"/>
        <a:ext cx="274051" cy="266439"/>
      </dsp:txXfrm>
    </dsp:sp>
    <dsp:sp modelId="{70690FD9-BF69-4DE8-8F98-798E74E437BE}">
      <dsp:nvSpPr>
        <dsp:cNvPr id="0" name=""/>
        <dsp:cNvSpPr/>
      </dsp:nvSpPr>
      <dsp:spPr>
        <a:xfrm>
          <a:off x="0" y="3047007"/>
          <a:ext cx="6096000" cy="10150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SY" sz="3600" kern="1200" dirty="0" smtClean="0"/>
            <a:t>فتزداد الفعالية القاتلة للجراثيم</a:t>
          </a:r>
          <a:endParaRPr lang="ar-SY" sz="3600" kern="1200" dirty="0"/>
        </a:p>
      </dsp:txBody>
      <dsp:txXfrm>
        <a:off x="29729" y="3076736"/>
        <a:ext cx="6036542" cy="9555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803"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dirty="0"/>
          </a:p>
        </p:txBody>
      </p:sp>
      <p:sp>
        <p:nvSpPr>
          <p:cNvPr id="1048804"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dirty="0"/>
          </a:p>
        </p:txBody>
      </p:sp>
      <p:sp>
        <p:nvSpPr>
          <p:cNvPr id="1048805"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806"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807"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dirty="0"/>
          </a:p>
        </p:txBody>
      </p:sp>
      <p:sp>
        <p:nvSpPr>
          <p:cNvPr id="1048808"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pPr/>
              <a:t>‹#›</a:t>
            </a:fld>
            <a:endParaRPr lang="en-US" dirty="0"/>
          </a:p>
        </p:txBody>
      </p:sp>
    </p:spTree>
    <p:extLst>
      <p:ext uri="{BB962C8B-B14F-4D97-AF65-F5344CB8AC3E}">
        <p14:creationId xmlns="" xmlns:p14="http://schemas.microsoft.com/office/powerpoint/2010/main" val="391330337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Y" dirty="0"/>
          </a:p>
        </p:txBody>
      </p:sp>
      <p:sp>
        <p:nvSpPr>
          <p:cNvPr id="4" name="عنصر نائب لرقم الشريحة 3"/>
          <p:cNvSpPr>
            <a:spLocks noGrp="1"/>
          </p:cNvSpPr>
          <p:nvPr>
            <p:ph type="sldNum" sz="quarter" idx="10"/>
          </p:nvPr>
        </p:nvSpPr>
        <p:spPr/>
        <p:txBody>
          <a:bodyPr/>
          <a:lstStyle/>
          <a:p>
            <a:fld id="{A9A0EA98-5831-4853-B862-C702E6EB345C}" type="slidenum">
              <a:rPr lang="en-US" smtClean="0"/>
              <a:pPr/>
              <a:t>1</a:t>
            </a:fld>
            <a:endParaRPr lang="en-US" dirty="0"/>
          </a:p>
        </p:txBody>
      </p:sp>
    </p:spTree>
    <p:extLst>
      <p:ext uri="{BB962C8B-B14F-4D97-AF65-F5344CB8AC3E}">
        <p14:creationId xmlns="" xmlns:p14="http://schemas.microsoft.com/office/powerpoint/2010/main" val="3551685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048618"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Y"/>
          </a:p>
        </p:txBody>
      </p:sp>
      <p:sp>
        <p:nvSpPr>
          <p:cNvPr id="1048619"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Y"/>
          </a:p>
        </p:txBody>
      </p:sp>
      <p:sp>
        <p:nvSpPr>
          <p:cNvPr id="1048620" name="عنصر نائب للتاريخ 3"/>
          <p:cNvSpPr>
            <a:spLocks noGrp="1"/>
          </p:cNvSpPr>
          <p:nvPr>
            <p:ph type="dt" sz="half" idx="10"/>
          </p:nvPr>
        </p:nvSpPr>
        <p:spPr/>
        <p:txBody>
          <a:bodyPr/>
          <a:lstStyle/>
          <a:p>
            <a:fld id="{1B8ABB09-4A1D-463E-8065-109CC2B7EFAA}" type="datetimeFigureOut">
              <a:rPr lang="ar-SA" smtClean="0"/>
              <a:pPr/>
              <a:t>23/02/1441</a:t>
            </a:fld>
            <a:endParaRPr lang="ar-SA" dirty="0"/>
          </a:p>
        </p:txBody>
      </p:sp>
      <p:sp>
        <p:nvSpPr>
          <p:cNvPr id="1048621" name="عنصر نائب للتذييل 4"/>
          <p:cNvSpPr>
            <a:spLocks noGrp="1"/>
          </p:cNvSpPr>
          <p:nvPr>
            <p:ph type="ftr" sz="quarter" idx="11"/>
          </p:nvPr>
        </p:nvSpPr>
        <p:spPr/>
        <p:txBody>
          <a:bodyPr/>
          <a:lstStyle/>
          <a:p>
            <a:endParaRPr lang="ar-SA" dirty="0"/>
          </a:p>
        </p:txBody>
      </p:sp>
      <p:sp>
        <p:nvSpPr>
          <p:cNvPr id="1048622"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1048773" name="عنوان 1"/>
          <p:cNvSpPr>
            <a:spLocks noGrp="1"/>
          </p:cNvSpPr>
          <p:nvPr>
            <p:ph type="title"/>
          </p:nvPr>
        </p:nvSpPr>
        <p:spPr/>
        <p:txBody>
          <a:bodyPr/>
          <a:lstStyle/>
          <a:p>
            <a:r>
              <a:rPr lang="ar-SA" smtClean="0"/>
              <a:t>انقر لتحرير نمط العنوان الرئيسي</a:t>
            </a:r>
            <a:endParaRPr lang="ar-SY"/>
          </a:p>
        </p:txBody>
      </p:sp>
      <p:sp>
        <p:nvSpPr>
          <p:cNvPr id="1048774"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1048775" name="عنصر نائب للتاريخ 3"/>
          <p:cNvSpPr>
            <a:spLocks noGrp="1"/>
          </p:cNvSpPr>
          <p:nvPr>
            <p:ph type="dt" sz="half" idx="10"/>
          </p:nvPr>
        </p:nvSpPr>
        <p:spPr/>
        <p:txBody>
          <a:bodyPr/>
          <a:lstStyle/>
          <a:p>
            <a:fld id="{1B8ABB09-4A1D-463E-8065-109CC2B7EFAA}" type="datetimeFigureOut">
              <a:rPr lang="ar-SA" smtClean="0"/>
              <a:pPr/>
              <a:t>23/02/1441</a:t>
            </a:fld>
            <a:endParaRPr lang="ar-SA" dirty="0"/>
          </a:p>
        </p:txBody>
      </p:sp>
      <p:sp>
        <p:nvSpPr>
          <p:cNvPr id="1048776" name="عنصر نائب للتذييل 4"/>
          <p:cNvSpPr>
            <a:spLocks noGrp="1"/>
          </p:cNvSpPr>
          <p:nvPr>
            <p:ph type="ftr" sz="quarter" idx="11"/>
          </p:nvPr>
        </p:nvSpPr>
        <p:spPr/>
        <p:txBody>
          <a:bodyPr/>
          <a:lstStyle/>
          <a:p>
            <a:endParaRPr lang="ar-SA" dirty="0"/>
          </a:p>
        </p:txBody>
      </p:sp>
      <p:sp>
        <p:nvSpPr>
          <p:cNvPr id="1048777"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104876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Y"/>
          </a:p>
        </p:txBody>
      </p:sp>
      <p:sp>
        <p:nvSpPr>
          <p:cNvPr id="104876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1048764" name="عنصر نائب للتاريخ 3"/>
          <p:cNvSpPr>
            <a:spLocks noGrp="1"/>
          </p:cNvSpPr>
          <p:nvPr>
            <p:ph type="dt" sz="half" idx="10"/>
          </p:nvPr>
        </p:nvSpPr>
        <p:spPr/>
        <p:txBody>
          <a:bodyPr/>
          <a:lstStyle/>
          <a:p>
            <a:fld id="{1B8ABB09-4A1D-463E-8065-109CC2B7EFAA}" type="datetimeFigureOut">
              <a:rPr lang="ar-SA" smtClean="0"/>
              <a:pPr/>
              <a:t>23/02/1441</a:t>
            </a:fld>
            <a:endParaRPr lang="ar-SA" dirty="0"/>
          </a:p>
        </p:txBody>
      </p:sp>
      <p:sp>
        <p:nvSpPr>
          <p:cNvPr id="1048765" name="عنصر نائب للتذييل 4"/>
          <p:cNvSpPr>
            <a:spLocks noGrp="1"/>
          </p:cNvSpPr>
          <p:nvPr>
            <p:ph type="ftr" sz="quarter" idx="11"/>
          </p:nvPr>
        </p:nvSpPr>
        <p:spPr/>
        <p:txBody>
          <a:bodyPr/>
          <a:lstStyle/>
          <a:p>
            <a:endParaRPr lang="ar-SA" dirty="0"/>
          </a:p>
        </p:txBody>
      </p:sp>
      <p:sp>
        <p:nvSpPr>
          <p:cNvPr id="104876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عنوان ونص">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48696"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97"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98"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699"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700"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1048701" name="Date Placeholder 3"/>
          <p:cNvSpPr>
            <a:spLocks noGrp="1"/>
          </p:cNvSpPr>
          <p:nvPr>
            <p:ph type="dt" sz="half" idx="10"/>
          </p:nvPr>
        </p:nvSpPr>
        <p:spPr/>
        <p:txBody>
          <a:bodyPr/>
          <a:lstStyle/>
          <a:p>
            <a:fld id="{1B8ABB09-4A1D-463E-8065-109CC2B7EFAA}" type="datetimeFigureOut">
              <a:rPr lang="ar-SA" smtClean="0"/>
              <a:pPr/>
              <a:t>23/02/1441</a:t>
            </a:fld>
            <a:endParaRPr lang="ar-SA" dirty="0"/>
          </a:p>
        </p:txBody>
      </p:sp>
      <p:sp>
        <p:nvSpPr>
          <p:cNvPr id="1048702" name="Footer Placeholder 4"/>
          <p:cNvSpPr>
            <a:spLocks noGrp="1"/>
          </p:cNvSpPr>
          <p:nvPr>
            <p:ph type="ftr" sz="quarter" idx="11"/>
          </p:nvPr>
        </p:nvSpPr>
        <p:spPr/>
        <p:txBody>
          <a:bodyPr/>
          <a:lstStyle/>
          <a:p>
            <a:endParaRPr lang="ar-SA" dirty="0"/>
          </a:p>
        </p:txBody>
      </p:sp>
      <p:sp>
        <p:nvSpPr>
          <p:cNvPr id="1048703" name="Slide Number Placeholder 5"/>
          <p:cNvSpPr>
            <a:spLocks noGrp="1"/>
          </p:cNvSpPr>
          <p:nvPr>
            <p:ph type="sldNum" sz="quarter" idx="12"/>
          </p:nvPr>
        </p:nvSpPr>
        <p:spPr/>
        <p:txBody>
          <a:bodyPr/>
          <a:lstStyle/>
          <a:p>
            <a:fld id="{0B34F065-1154-456A-91E3-76DE8E75E17B}" type="slidenum">
              <a:rPr lang="ar-SA" smtClean="0"/>
              <a:pPr/>
              <a:t>‹#›</a:t>
            </a:fld>
            <a:endParaRPr lang="ar-SA" dirty="0"/>
          </a:p>
        </p:txBody>
      </p:sp>
      <p:sp>
        <p:nvSpPr>
          <p:cNvPr id="1048704"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ar-SA" smtClean="0"/>
              <a:t>انقر لتحرير نمط العنوان الرئيسي</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1048740" name="Date Placeholder 3"/>
          <p:cNvSpPr>
            <a:spLocks noGrp="1"/>
          </p:cNvSpPr>
          <p:nvPr>
            <p:ph type="dt" sz="half" idx="10"/>
          </p:nvPr>
        </p:nvSpPr>
        <p:spPr/>
        <p:txBody>
          <a:bodyPr/>
          <a:lstStyle/>
          <a:p>
            <a:fld id="{1B8ABB09-4A1D-463E-8065-109CC2B7EFAA}" type="datetimeFigureOut">
              <a:rPr lang="ar-SA" smtClean="0"/>
              <a:pPr/>
              <a:t>23/02/1441</a:t>
            </a:fld>
            <a:endParaRPr lang="ar-SA" dirty="0"/>
          </a:p>
        </p:txBody>
      </p:sp>
      <p:sp>
        <p:nvSpPr>
          <p:cNvPr id="1048741" name="Footer Placeholder 4"/>
          <p:cNvSpPr>
            <a:spLocks noGrp="1"/>
          </p:cNvSpPr>
          <p:nvPr>
            <p:ph type="ftr" sz="quarter" idx="11"/>
          </p:nvPr>
        </p:nvSpPr>
        <p:spPr/>
        <p:txBody>
          <a:bodyPr/>
          <a:lstStyle/>
          <a:p>
            <a:endParaRPr lang="ar-SA" dirty="0"/>
          </a:p>
        </p:txBody>
      </p:sp>
      <p:sp>
        <p:nvSpPr>
          <p:cNvPr id="1048742" name="Slide Number Placeholder 5"/>
          <p:cNvSpPr>
            <a:spLocks noGrp="1"/>
          </p:cNvSpPr>
          <p:nvPr>
            <p:ph type="sldNum" sz="quarter" idx="12"/>
          </p:nvPr>
        </p:nvSpPr>
        <p:spPr/>
        <p:txBody>
          <a:bodyPr/>
          <a:lstStyle/>
          <a:p>
            <a:fld id="{0B34F065-1154-456A-91E3-76DE8E75E17B}" type="slidenum">
              <a:rPr lang="ar-SA" smtClean="0"/>
              <a:pPr/>
              <a:t>‹#›</a:t>
            </a:fld>
            <a:endParaRPr lang="ar-SA" dirty="0"/>
          </a:p>
        </p:txBody>
      </p:sp>
      <p:sp>
        <p:nvSpPr>
          <p:cNvPr id="1048743" name="Title 7"/>
          <p:cNvSpPr>
            <a:spLocks noGrp="1"/>
          </p:cNvSpPr>
          <p:nvPr>
            <p:ph type="title"/>
          </p:nvPr>
        </p:nvSpPr>
        <p:spPr/>
        <p:txBody>
          <a:bodyPr/>
          <a:lstStyle/>
          <a:p>
            <a:r>
              <a:rPr lang="ar-SA" smtClean="0"/>
              <a:t>انقر لتحرير نمط العنوان الرئيسي</a:t>
            </a:r>
            <a:endParaRPr lang="en-US"/>
          </a:p>
        </p:txBody>
      </p:sp>
      <p:sp>
        <p:nvSpPr>
          <p:cNvPr id="1048744" name="Content Placeholder 9"/>
          <p:cNvSpPr>
            <a:spLocks noGrp="1"/>
          </p:cNvSpPr>
          <p:nvPr>
            <p:ph sz="quarter" idx="13"/>
          </p:nvPr>
        </p:nvSpPr>
        <p:spPr>
          <a:xfrm>
            <a:off x="1143000" y="731520"/>
            <a:ext cx="6400800"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1048731"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732"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733"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734"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735"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ar-SA" smtClean="0"/>
              <a:t>انقر لتحرير نمط العنوان الرئيسي</a:t>
            </a:r>
            <a:endParaRPr lang="en-US" dirty="0"/>
          </a:p>
        </p:txBody>
      </p:sp>
      <p:sp>
        <p:nvSpPr>
          <p:cNvPr id="1048736"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1048737" name="Date Placeholder 3"/>
          <p:cNvSpPr>
            <a:spLocks noGrp="1"/>
          </p:cNvSpPr>
          <p:nvPr>
            <p:ph type="dt" sz="half" idx="10"/>
          </p:nvPr>
        </p:nvSpPr>
        <p:spPr/>
        <p:txBody>
          <a:bodyPr/>
          <a:lstStyle/>
          <a:p>
            <a:fld id="{1B8ABB09-4A1D-463E-8065-109CC2B7EFAA}" type="datetimeFigureOut">
              <a:rPr lang="ar-SA" smtClean="0"/>
              <a:pPr/>
              <a:t>23/02/1441</a:t>
            </a:fld>
            <a:endParaRPr lang="ar-SA" dirty="0"/>
          </a:p>
        </p:txBody>
      </p:sp>
      <p:sp>
        <p:nvSpPr>
          <p:cNvPr id="1048738" name="Footer Placeholder 4"/>
          <p:cNvSpPr>
            <a:spLocks noGrp="1"/>
          </p:cNvSpPr>
          <p:nvPr>
            <p:ph type="ftr" sz="quarter" idx="11"/>
          </p:nvPr>
        </p:nvSpPr>
        <p:spPr/>
        <p:txBody>
          <a:bodyPr/>
          <a:lstStyle/>
          <a:p>
            <a:endParaRPr lang="ar-SA" dirty="0"/>
          </a:p>
        </p:txBody>
      </p:sp>
      <p:sp>
        <p:nvSpPr>
          <p:cNvPr id="1048739" name="Slide Number Placeholder 5"/>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048756" name="Date Placeholder 4"/>
          <p:cNvSpPr>
            <a:spLocks noGrp="1"/>
          </p:cNvSpPr>
          <p:nvPr>
            <p:ph type="dt" sz="half" idx="10"/>
          </p:nvPr>
        </p:nvSpPr>
        <p:spPr/>
        <p:txBody>
          <a:bodyPr/>
          <a:lstStyle/>
          <a:p>
            <a:fld id="{1B8ABB09-4A1D-463E-8065-109CC2B7EFAA}" type="datetimeFigureOut">
              <a:rPr lang="ar-SA" smtClean="0"/>
              <a:pPr/>
              <a:t>23/02/1441</a:t>
            </a:fld>
            <a:endParaRPr lang="ar-SA" dirty="0"/>
          </a:p>
        </p:txBody>
      </p:sp>
      <p:sp>
        <p:nvSpPr>
          <p:cNvPr id="1048757" name="Footer Placeholder 5"/>
          <p:cNvSpPr>
            <a:spLocks noGrp="1"/>
          </p:cNvSpPr>
          <p:nvPr>
            <p:ph type="ftr" sz="quarter" idx="11"/>
          </p:nvPr>
        </p:nvSpPr>
        <p:spPr/>
        <p:txBody>
          <a:bodyPr/>
          <a:lstStyle/>
          <a:p>
            <a:endParaRPr lang="ar-SA" dirty="0"/>
          </a:p>
        </p:txBody>
      </p:sp>
      <p:sp>
        <p:nvSpPr>
          <p:cNvPr id="1048758" name="Slide Number Placeholder 6"/>
          <p:cNvSpPr>
            <a:spLocks noGrp="1"/>
          </p:cNvSpPr>
          <p:nvPr>
            <p:ph type="sldNum" sz="quarter" idx="12"/>
          </p:nvPr>
        </p:nvSpPr>
        <p:spPr/>
        <p:txBody>
          <a:bodyPr/>
          <a:lstStyle/>
          <a:p>
            <a:fld id="{0B34F065-1154-456A-91E3-76DE8E75E17B}" type="slidenum">
              <a:rPr lang="ar-SA" smtClean="0"/>
              <a:pPr/>
              <a:t>‹#›</a:t>
            </a:fld>
            <a:endParaRPr lang="ar-SA" dirty="0"/>
          </a:p>
        </p:txBody>
      </p:sp>
      <p:sp>
        <p:nvSpPr>
          <p:cNvPr id="1048759" name="Title 7"/>
          <p:cNvSpPr>
            <a:spLocks noGrp="1"/>
          </p:cNvSpPr>
          <p:nvPr>
            <p:ph type="title"/>
          </p:nvPr>
        </p:nvSpPr>
        <p:spPr/>
        <p:txBody>
          <a:bodyPr/>
          <a:lstStyle/>
          <a:p>
            <a:r>
              <a:rPr lang="ar-SA" smtClean="0"/>
              <a:t>انقر لتحرير نمط العنوان الرئيسي</a:t>
            </a:r>
            <a:endParaRPr lang="en-US"/>
          </a:p>
        </p:txBody>
      </p:sp>
      <p:sp>
        <p:nvSpPr>
          <p:cNvPr id="1048760" name="Content Placeholder 8"/>
          <p:cNvSpPr>
            <a:spLocks noGrp="1"/>
          </p:cNvSpPr>
          <p:nvPr>
            <p:ph sz="quarter" idx="13"/>
          </p:nvPr>
        </p:nvSpPr>
        <p:spPr>
          <a:xfrm>
            <a:off x="1142999" y="731519"/>
            <a:ext cx="3346704"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48761" name="Content Placeholder 10"/>
          <p:cNvSpPr>
            <a:spLocks noGrp="1"/>
          </p:cNvSpPr>
          <p:nvPr>
            <p:ph sz="quarter" idx="14"/>
          </p:nvPr>
        </p:nvSpPr>
        <p:spPr>
          <a:xfrm>
            <a:off x="4645152" y="731520"/>
            <a:ext cx="3346704"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48748"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048749"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048750"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ar-SA" smtClean="0"/>
              <a:t>انقر لتحرير أنماط النص الرئيسي</a:t>
            </a:r>
          </a:p>
        </p:txBody>
      </p:sp>
      <p:sp>
        <p:nvSpPr>
          <p:cNvPr id="1048751"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048752" name="Date Placeholder 6"/>
          <p:cNvSpPr>
            <a:spLocks noGrp="1"/>
          </p:cNvSpPr>
          <p:nvPr>
            <p:ph type="dt" sz="half" idx="10"/>
          </p:nvPr>
        </p:nvSpPr>
        <p:spPr/>
        <p:txBody>
          <a:bodyPr/>
          <a:lstStyle/>
          <a:p>
            <a:fld id="{1B8ABB09-4A1D-463E-8065-109CC2B7EFAA}" type="datetimeFigureOut">
              <a:rPr lang="ar-SA" smtClean="0"/>
              <a:pPr/>
              <a:t>23/02/1441</a:t>
            </a:fld>
            <a:endParaRPr lang="ar-SA" dirty="0"/>
          </a:p>
        </p:txBody>
      </p:sp>
      <p:sp>
        <p:nvSpPr>
          <p:cNvPr id="1048753" name="Footer Placeholder 7"/>
          <p:cNvSpPr>
            <a:spLocks noGrp="1"/>
          </p:cNvSpPr>
          <p:nvPr>
            <p:ph type="ftr" sz="quarter" idx="11"/>
          </p:nvPr>
        </p:nvSpPr>
        <p:spPr/>
        <p:txBody>
          <a:bodyPr/>
          <a:lstStyle/>
          <a:p>
            <a:endParaRPr lang="ar-SA" dirty="0"/>
          </a:p>
        </p:txBody>
      </p:sp>
      <p:sp>
        <p:nvSpPr>
          <p:cNvPr id="1048754" name="Slide Number Placeholder 8"/>
          <p:cNvSpPr>
            <a:spLocks noGrp="1"/>
          </p:cNvSpPr>
          <p:nvPr>
            <p:ph type="sldNum" sz="quarter" idx="12"/>
          </p:nvPr>
        </p:nvSpPr>
        <p:spPr/>
        <p:txBody>
          <a:bodyPr/>
          <a:lstStyle/>
          <a:p>
            <a:fld id="{0B34F065-1154-456A-91E3-76DE8E75E17B}" type="slidenum">
              <a:rPr lang="ar-SA" smtClean="0"/>
              <a:pPr/>
              <a:t>‹#›</a:t>
            </a:fld>
            <a:endParaRPr lang="ar-SA" dirty="0"/>
          </a:p>
        </p:txBody>
      </p:sp>
      <p:sp>
        <p:nvSpPr>
          <p:cNvPr id="1048755" name="Title 9"/>
          <p:cNvSpPr>
            <a:spLocks noGrp="1"/>
          </p:cNvSpPr>
          <p:nvPr>
            <p:ph type="title"/>
          </p:nvPr>
        </p:nvSpPr>
        <p:spPr/>
        <p:txBody>
          <a:bodyPr/>
          <a:lstStyle/>
          <a:p>
            <a:r>
              <a:rPr lang="ar-SA" smtClean="0"/>
              <a:t>انقر لتحرير نمط العنوان الرئيسي</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1048603" name="Title 1"/>
          <p:cNvSpPr>
            <a:spLocks noGrp="1"/>
          </p:cNvSpPr>
          <p:nvPr>
            <p:ph type="title"/>
          </p:nvPr>
        </p:nvSpPr>
        <p:spPr/>
        <p:txBody>
          <a:bodyPr/>
          <a:lstStyle/>
          <a:p>
            <a:r>
              <a:rPr lang="ar-SA" smtClean="0"/>
              <a:t>انقر لتحرير نمط العنوان الرئيسي</a:t>
            </a:r>
            <a:endParaRPr lang="en-US" dirty="0"/>
          </a:p>
        </p:txBody>
      </p:sp>
      <p:sp>
        <p:nvSpPr>
          <p:cNvPr id="1048604" name="Date Placeholder 2"/>
          <p:cNvSpPr>
            <a:spLocks noGrp="1"/>
          </p:cNvSpPr>
          <p:nvPr>
            <p:ph type="dt" sz="half" idx="10"/>
          </p:nvPr>
        </p:nvSpPr>
        <p:spPr/>
        <p:txBody>
          <a:bodyPr/>
          <a:lstStyle/>
          <a:p>
            <a:fld id="{1B8ABB09-4A1D-463E-8065-109CC2B7EFAA}" type="datetimeFigureOut">
              <a:rPr lang="ar-SA" smtClean="0"/>
              <a:pPr/>
              <a:t>23/02/1441</a:t>
            </a:fld>
            <a:endParaRPr lang="ar-SA" dirty="0"/>
          </a:p>
        </p:txBody>
      </p:sp>
      <p:sp>
        <p:nvSpPr>
          <p:cNvPr id="1048605" name="Footer Placeholder 3"/>
          <p:cNvSpPr>
            <a:spLocks noGrp="1"/>
          </p:cNvSpPr>
          <p:nvPr>
            <p:ph type="ftr" sz="quarter" idx="11"/>
          </p:nvPr>
        </p:nvSpPr>
        <p:spPr/>
        <p:txBody>
          <a:bodyPr/>
          <a:lstStyle/>
          <a:p>
            <a:endParaRPr lang="ar-SA" dirty="0"/>
          </a:p>
        </p:txBody>
      </p:sp>
      <p:sp>
        <p:nvSpPr>
          <p:cNvPr id="1048606" name="Slide Number Placeholder 4"/>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1048745" name="Date Placeholder 1"/>
          <p:cNvSpPr>
            <a:spLocks noGrp="1"/>
          </p:cNvSpPr>
          <p:nvPr>
            <p:ph type="dt" sz="half" idx="10"/>
          </p:nvPr>
        </p:nvSpPr>
        <p:spPr/>
        <p:txBody>
          <a:bodyPr/>
          <a:lstStyle/>
          <a:p>
            <a:fld id="{1B8ABB09-4A1D-463E-8065-109CC2B7EFAA}" type="datetimeFigureOut">
              <a:rPr lang="ar-SA" smtClean="0"/>
              <a:pPr/>
              <a:t>23/02/1441</a:t>
            </a:fld>
            <a:endParaRPr lang="ar-SA" dirty="0"/>
          </a:p>
        </p:txBody>
      </p:sp>
      <p:sp>
        <p:nvSpPr>
          <p:cNvPr id="1048746" name="Footer Placeholder 2"/>
          <p:cNvSpPr>
            <a:spLocks noGrp="1"/>
          </p:cNvSpPr>
          <p:nvPr>
            <p:ph type="ftr" sz="quarter" idx="11"/>
          </p:nvPr>
        </p:nvSpPr>
        <p:spPr/>
        <p:txBody>
          <a:bodyPr/>
          <a:lstStyle/>
          <a:p>
            <a:endParaRPr lang="ar-SA" dirty="0"/>
          </a:p>
        </p:txBody>
      </p:sp>
      <p:sp>
        <p:nvSpPr>
          <p:cNvPr id="1048747" name="Slide Number Placeholder 3"/>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1048608" name="عنوان 1"/>
          <p:cNvSpPr>
            <a:spLocks noGrp="1"/>
          </p:cNvSpPr>
          <p:nvPr>
            <p:ph type="title"/>
          </p:nvPr>
        </p:nvSpPr>
        <p:spPr/>
        <p:txBody>
          <a:bodyPr/>
          <a:lstStyle/>
          <a:p>
            <a:r>
              <a:rPr lang="ar-SA" smtClean="0"/>
              <a:t>انقر لتحرير نمط العنوان الرئيسي</a:t>
            </a:r>
            <a:endParaRPr lang="ar-SY"/>
          </a:p>
        </p:txBody>
      </p:sp>
      <p:sp>
        <p:nvSpPr>
          <p:cNvPr id="1048609"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1048610" name="عنصر نائب للتاريخ 3"/>
          <p:cNvSpPr>
            <a:spLocks noGrp="1"/>
          </p:cNvSpPr>
          <p:nvPr>
            <p:ph type="dt" sz="half" idx="10"/>
          </p:nvPr>
        </p:nvSpPr>
        <p:spPr/>
        <p:txBody>
          <a:bodyPr/>
          <a:lstStyle/>
          <a:p>
            <a:fld id="{1B8ABB09-4A1D-463E-8065-109CC2B7EFAA}" type="datetimeFigureOut">
              <a:rPr lang="ar-SA" smtClean="0"/>
              <a:pPr/>
              <a:t>23/02/1441</a:t>
            </a:fld>
            <a:endParaRPr lang="ar-SA" dirty="0"/>
          </a:p>
        </p:txBody>
      </p:sp>
      <p:sp>
        <p:nvSpPr>
          <p:cNvPr id="1048611" name="عنصر نائب للتذييل 4"/>
          <p:cNvSpPr>
            <a:spLocks noGrp="1"/>
          </p:cNvSpPr>
          <p:nvPr>
            <p:ph type="ftr" sz="quarter" idx="11"/>
          </p:nvPr>
        </p:nvSpPr>
        <p:spPr/>
        <p:txBody>
          <a:bodyPr/>
          <a:lstStyle/>
          <a:p>
            <a:endParaRPr lang="ar-SA" dirty="0"/>
          </a:p>
        </p:txBody>
      </p:sp>
      <p:sp>
        <p:nvSpPr>
          <p:cNvPr id="1048612"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1048710"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ar-SA" smtClean="0"/>
              <a:t>انقر لتحرير نمط العنوان الرئيسي</a:t>
            </a:r>
            <a:endParaRPr lang="en-US" dirty="0"/>
          </a:p>
        </p:txBody>
      </p:sp>
      <p:sp>
        <p:nvSpPr>
          <p:cNvPr id="1048711"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048712"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048713" name="Date Placeholder 4"/>
          <p:cNvSpPr>
            <a:spLocks noGrp="1"/>
          </p:cNvSpPr>
          <p:nvPr>
            <p:ph type="dt" sz="half" idx="10"/>
          </p:nvPr>
        </p:nvSpPr>
        <p:spPr/>
        <p:txBody>
          <a:bodyPr/>
          <a:lstStyle/>
          <a:p>
            <a:fld id="{1B8ABB09-4A1D-463E-8065-109CC2B7EFAA}" type="datetimeFigureOut">
              <a:rPr lang="ar-SA" smtClean="0"/>
              <a:pPr/>
              <a:t>23/02/1441</a:t>
            </a:fld>
            <a:endParaRPr lang="ar-SA" dirty="0"/>
          </a:p>
        </p:txBody>
      </p:sp>
      <p:sp>
        <p:nvSpPr>
          <p:cNvPr id="1048714" name="Footer Placeholder 5"/>
          <p:cNvSpPr>
            <a:spLocks noGrp="1"/>
          </p:cNvSpPr>
          <p:nvPr>
            <p:ph type="ftr" sz="quarter" idx="11"/>
          </p:nvPr>
        </p:nvSpPr>
        <p:spPr/>
        <p:txBody>
          <a:bodyPr/>
          <a:lstStyle/>
          <a:p>
            <a:endParaRPr lang="ar-SA" dirty="0"/>
          </a:p>
        </p:txBody>
      </p:sp>
      <p:sp>
        <p:nvSpPr>
          <p:cNvPr id="1048715" name="Slide Number Placeholder 6"/>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048716"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717"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718"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719"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720"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dirty="0" smtClean="0"/>
              <a:t>انقر فوق الأيقونة لإضافة صورة</a:t>
            </a:r>
            <a:endParaRPr lang="en-US" dirty="0"/>
          </a:p>
        </p:txBody>
      </p:sp>
      <p:sp>
        <p:nvSpPr>
          <p:cNvPr id="1048721"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048722" name="Date Placeholder 4"/>
          <p:cNvSpPr>
            <a:spLocks noGrp="1"/>
          </p:cNvSpPr>
          <p:nvPr>
            <p:ph type="dt" sz="half" idx="10"/>
          </p:nvPr>
        </p:nvSpPr>
        <p:spPr/>
        <p:txBody>
          <a:bodyPr/>
          <a:lstStyle/>
          <a:p>
            <a:fld id="{1B8ABB09-4A1D-463E-8065-109CC2B7EFAA}" type="datetimeFigureOut">
              <a:rPr lang="ar-SA" smtClean="0"/>
              <a:pPr/>
              <a:t>23/02/1441</a:t>
            </a:fld>
            <a:endParaRPr lang="ar-SA" dirty="0"/>
          </a:p>
        </p:txBody>
      </p:sp>
      <p:sp>
        <p:nvSpPr>
          <p:cNvPr id="1048723" name="Footer Placeholder 5"/>
          <p:cNvSpPr>
            <a:spLocks noGrp="1"/>
          </p:cNvSpPr>
          <p:nvPr>
            <p:ph type="ftr" sz="quarter" idx="11"/>
          </p:nvPr>
        </p:nvSpPr>
        <p:spPr/>
        <p:txBody>
          <a:bodyPr/>
          <a:lstStyle/>
          <a:p>
            <a:endParaRPr lang="ar-SA" dirty="0"/>
          </a:p>
        </p:txBody>
      </p:sp>
      <p:sp>
        <p:nvSpPr>
          <p:cNvPr id="1048724" name="Slide Number Placeholder 6"/>
          <p:cNvSpPr>
            <a:spLocks noGrp="1"/>
          </p:cNvSpPr>
          <p:nvPr>
            <p:ph type="sldNum" sz="quarter" idx="12"/>
          </p:nvPr>
        </p:nvSpPr>
        <p:spPr/>
        <p:txBody>
          <a:bodyPr/>
          <a:lstStyle/>
          <a:p>
            <a:fld id="{0B34F065-1154-456A-91E3-76DE8E75E17B}" type="slidenum">
              <a:rPr lang="ar-SA" smtClean="0"/>
              <a:pPr/>
              <a:t>‹#›</a:t>
            </a:fld>
            <a:endParaRPr lang="ar-SA" dirty="0"/>
          </a:p>
        </p:txBody>
      </p:sp>
      <p:sp>
        <p:nvSpPr>
          <p:cNvPr id="1048725" name="Title 1"/>
          <p:cNvSpPr>
            <a:spLocks noGrp="1"/>
          </p:cNvSpPr>
          <p:nvPr>
            <p:ph type="title"/>
          </p:nvPr>
        </p:nvSpPr>
        <p:spPr>
          <a:xfrm>
            <a:off x="727268" y="4464421"/>
            <a:ext cx="6383538" cy="1143000"/>
          </a:xfrm>
        </p:spPr>
        <p:txBody>
          <a:bodyPr anchor="b">
            <a:noAutofit/>
          </a:bodyPr>
          <a:lstStyle>
            <a:lvl1pPr algn="l">
              <a:defRPr sz="4600" b="1"/>
            </a:lvl1pPr>
          </a:lstStyle>
          <a:p>
            <a:r>
              <a:rPr lang="ar-SA" smtClean="0"/>
              <a:t>انقر لتحرير نمط العنوان الرئيسي</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1048726" name="Title 1"/>
          <p:cNvSpPr>
            <a:spLocks noGrp="1"/>
          </p:cNvSpPr>
          <p:nvPr>
            <p:ph type="title"/>
          </p:nvPr>
        </p:nvSpPr>
        <p:spPr/>
        <p:txBody>
          <a:bodyPr/>
          <a:lstStyle/>
          <a:p>
            <a:r>
              <a:rPr lang="ar-SA" smtClean="0"/>
              <a:t>انقر لتحرير نمط العنوان الرئيسي</a:t>
            </a:r>
            <a:endParaRPr lang="en-US"/>
          </a:p>
        </p:txBody>
      </p:sp>
      <p:sp>
        <p:nvSpPr>
          <p:cNvPr id="1048727" name="Vertical Text Placeholder 2"/>
          <p:cNvSpPr>
            <a:spLocks noGrp="1"/>
          </p:cNvSpPr>
          <p:nvPr>
            <p:ph type="body" orient="vert" idx="1"/>
          </p:nvPr>
        </p:nvSpPr>
        <p:spPr>
          <a:xfrm>
            <a:off x="1905000" y="731519"/>
            <a:ext cx="6400800" cy="347472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48728" name="Date Placeholder 3"/>
          <p:cNvSpPr>
            <a:spLocks noGrp="1"/>
          </p:cNvSpPr>
          <p:nvPr>
            <p:ph type="dt" sz="half" idx="10"/>
          </p:nvPr>
        </p:nvSpPr>
        <p:spPr/>
        <p:txBody>
          <a:bodyPr/>
          <a:lstStyle/>
          <a:p>
            <a:fld id="{1B8ABB09-4A1D-463E-8065-109CC2B7EFAA}" type="datetimeFigureOut">
              <a:rPr lang="ar-SA" smtClean="0"/>
              <a:pPr/>
              <a:t>23/02/1441</a:t>
            </a:fld>
            <a:endParaRPr lang="ar-SA" dirty="0"/>
          </a:p>
        </p:txBody>
      </p:sp>
      <p:sp>
        <p:nvSpPr>
          <p:cNvPr id="1048729" name="Footer Placeholder 4"/>
          <p:cNvSpPr>
            <a:spLocks noGrp="1"/>
          </p:cNvSpPr>
          <p:nvPr>
            <p:ph type="ftr" sz="quarter" idx="11"/>
          </p:nvPr>
        </p:nvSpPr>
        <p:spPr/>
        <p:txBody>
          <a:bodyPr/>
          <a:lstStyle/>
          <a:p>
            <a:endParaRPr lang="ar-SA" dirty="0"/>
          </a:p>
        </p:txBody>
      </p:sp>
      <p:sp>
        <p:nvSpPr>
          <p:cNvPr id="1048730" name="Slide Number Placeholder 5"/>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1048705" name="Vertical Title 1"/>
          <p:cNvSpPr>
            <a:spLocks noGrp="1"/>
          </p:cNvSpPr>
          <p:nvPr>
            <p:ph type="title" orient="vert"/>
          </p:nvPr>
        </p:nvSpPr>
        <p:spPr>
          <a:xfrm>
            <a:off x="1153758" y="376517"/>
            <a:ext cx="2057400" cy="5238339"/>
          </a:xfrm>
          <a:effectLst/>
        </p:spPr>
        <p:txBody>
          <a:bodyPr vert="eaVert"/>
          <a:lstStyle>
            <a:lvl1pPr algn="l"/>
          </a:lstStyle>
          <a:p>
            <a:r>
              <a:rPr lang="ar-SA" smtClean="0"/>
              <a:t>انقر لتحرير نمط العنوان الرئيسي</a:t>
            </a:r>
            <a:endParaRPr lang="en-US"/>
          </a:p>
        </p:txBody>
      </p:sp>
      <p:sp>
        <p:nvSpPr>
          <p:cNvPr id="1048706" name="Vertical Text Placeholder 2"/>
          <p:cNvSpPr>
            <a:spLocks noGrp="1"/>
          </p:cNvSpPr>
          <p:nvPr>
            <p:ph type="body" orient="vert" idx="1"/>
          </p:nvPr>
        </p:nvSpPr>
        <p:spPr>
          <a:xfrm>
            <a:off x="3324113" y="731519"/>
            <a:ext cx="4829287" cy="4894729"/>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048707" name="Date Placeholder 3"/>
          <p:cNvSpPr>
            <a:spLocks noGrp="1"/>
          </p:cNvSpPr>
          <p:nvPr>
            <p:ph type="dt" sz="half" idx="10"/>
          </p:nvPr>
        </p:nvSpPr>
        <p:spPr/>
        <p:txBody>
          <a:bodyPr/>
          <a:lstStyle/>
          <a:p>
            <a:fld id="{1B8ABB09-4A1D-463E-8065-109CC2B7EFAA}" type="datetimeFigureOut">
              <a:rPr lang="ar-SA" smtClean="0"/>
              <a:pPr/>
              <a:t>23/02/1441</a:t>
            </a:fld>
            <a:endParaRPr lang="ar-SA" dirty="0"/>
          </a:p>
        </p:txBody>
      </p:sp>
      <p:sp>
        <p:nvSpPr>
          <p:cNvPr id="1048708" name="Footer Placeholder 4"/>
          <p:cNvSpPr>
            <a:spLocks noGrp="1"/>
          </p:cNvSpPr>
          <p:nvPr>
            <p:ph type="ftr" sz="quarter" idx="11"/>
          </p:nvPr>
        </p:nvSpPr>
        <p:spPr/>
        <p:txBody>
          <a:bodyPr/>
          <a:lstStyle/>
          <a:p>
            <a:endParaRPr lang="ar-SA" dirty="0"/>
          </a:p>
        </p:txBody>
      </p:sp>
      <p:sp>
        <p:nvSpPr>
          <p:cNvPr id="1048709" name="Slide Number Placeholder 5"/>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1048778"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Y"/>
          </a:p>
        </p:txBody>
      </p:sp>
      <p:sp>
        <p:nvSpPr>
          <p:cNvPr id="1048779"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1048780" name="عنصر نائب للتاريخ 3"/>
          <p:cNvSpPr>
            <a:spLocks noGrp="1"/>
          </p:cNvSpPr>
          <p:nvPr>
            <p:ph type="dt" sz="half" idx="10"/>
          </p:nvPr>
        </p:nvSpPr>
        <p:spPr/>
        <p:txBody>
          <a:bodyPr/>
          <a:lstStyle/>
          <a:p>
            <a:fld id="{1B8ABB09-4A1D-463E-8065-109CC2B7EFAA}" type="datetimeFigureOut">
              <a:rPr lang="ar-SA" smtClean="0"/>
              <a:pPr/>
              <a:t>23/02/1441</a:t>
            </a:fld>
            <a:endParaRPr lang="ar-SA" dirty="0"/>
          </a:p>
        </p:txBody>
      </p:sp>
      <p:sp>
        <p:nvSpPr>
          <p:cNvPr id="1048781" name="عنصر نائب للتذييل 4"/>
          <p:cNvSpPr>
            <a:spLocks noGrp="1"/>
          </p:cNvSpPr>
          <p:nvPr>
            <p:ph type="ftr" sz="quarter" idx="11"/>
          </p:nvPr>
        </p:nvSpPr>
        <p:spPr/>
        <p:txBody>
          <a:bodyPr/>
          <a:lstStyle/>
          <a:p>
            <a:endParaRPr lang="ar-SA" dirty="0"/>
          </a:p>
        </p:txBody>
      </p:sp>
      <p:sp>
        <p:nvSpPr>
          <p:cNvPr id="1048782"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048783" name="عنوان 1"/>
          <p:cNvSpPr>
            <a:spLocks noGrp="1"/>
          </p:cNvSpPr>
          <p:nvPr>
            <p:ph type="title"/>
          </p:nvPr>
        </p:nvSpPr>
        <p:spPr/>
        <p:txBody>
          <a:bodyPr/>
          <a:lstStyle/>
          <a:p>
            <a:r>
              <a:rPr lang="ar-SA" smtClean="0"/>
              <a:t>انقر لتحرير نمط العنوان الرئيسي</a:t>
            </a:r>
            <a:endParaRPr lang="ar-SY"/>
          </a:p>
        </p:txBody>
      </p:sp>
      <p:sp>
        <p:nvSpPr>
          <p:cNvPr id="1048784"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1048785"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1048786" name="عنصر نائب للتاريخ 4"/>
          <p:cNvSpPr>
            <a:spLocks noGrp="1"/>
          </p:cNvSpPr>
          <p:nvPr>
            <p:ph type="dt" sz="half" idx="10"/>
          </p:nvPr>
        </p:nvSpPr>
        <p:spPr/>
        <p:txBody>
          <a:bodyPr/>
          <a:lstStyle/>
          <a:p>
            <a:fld id="{1B8ABB09-4A1D-463E-8065-109CC2B7EFAA}" type="datetimeFigureOut">
              <a:rPr lang="ar-SA" smtClean="0"/>
              <a:pPr/>
              <a:t>23/02/1441</a:t>
            </a:fld>
            <a:endParaRPr lang="ar-SA" dirty="0"/>
          </a:p>
        </p:txBody>
      </p:sp>
      <p:sp>
        <p:nvSpPr>
          <p:cNvPr id="1048787" name="عنصر نائب للتذييل 5"/>
          <p:cNvSpPr>
            <a:spLocks noGrp="1"/>
          </p:cNvSpPr>
          <p:nvPr>
            <p:ph type="ftr" sz="quarter" idx="11"/>
          </p:nvPr>
        </p:nvSpPr>
        <p:spPr/>
        <p:txBody>
          <a:bodyPr/>
          <a:lstStyle/>
          <a:p>
            <a:endParaRPr lang="ar-SA" dirty="0"/>
          </a:p>
        </p:txBody>
      </p:sp>
      <p:sp>
        <p:nvSpPr>
          <p:cNvPr id="1048788"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48789" name="عنوان 1"/>
          <p:cNvSpPr>
            <a:spLocks noGrp="1"/>
          </p:cNvSpPr>
          <p:nvPr>
            <p:ph type="title"/>
          </p:nvPr>
        </p:nvSpPr>
        <p:spPr/>
        <p:txBody>
          <a:bodyPr/>
          <a:lstStyle/>
          <a:p>
            <a:r>
              <a:rPr lang="ar-SA" smtClean="0"/>
              <a:t>انقر لتحرير نمط العنوان الرئيسي</a:t>
            </a:r>
            <a:endParaRPr lang="ar-SY"/>
          </a:p>
        </p:txBody>
      </p:sp>
      <p:sp>
        <p:nvSpPr>
          <p:cNvPr id="1048790"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048791"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1048792"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048793"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1048794" name="عنصر نائب للتاريخ 6"/>
          <p:cNvSpPr>
            <a:spLocks noGrp="1"/>
          </p:cNvSpPr>
          <p:nvPr>
            <p:ph type="dt" sz="half" idx="10"/>
          </p:nvPr>
        </p:nvSpPr>
        <p:spPr/>
        <p:txBody>
          <a:bodyPr/>
          <a:lstStyle/>
          <a:p>
            <a:fld id="{1B8ABB09-4A1D-463E-8065-109CC2B7EFAA}" type="datetimeFigureOut">
              <a:rPr lang="ar-SA" smtClean="0"/>
              <a:pPr/>
              <a:t>23/02/1441</a:t>
            </a:fld>
            <a:endParaRPr lang="ar-SA" dirty="0"/>
          </a:p>
        </p:txBody>
      </p:sp>
      <p:sp>
        <p:nvSpPr>
          <p:cNvPr id="1048795" name="عنصر نائب للتذييل 7"/>
          <p:cNvSpPr>
            <a:spLocks noGrp="1"/>
          </p:cNvSpPr>
          <p:nvPr>
            <p:ph type="ftr" sz="quarter" idx="11"/>
          </p:nvPr>
        </p:nvSpPr>
        <p:spPr/>
        <p:txBody>
          <a:bodyPr/>
          <a:lstStyle/>
          <a:p>
            <a:endParaRPr lang="ar-SA" dirty="0"/>
          </a:p>
        </p:txBody>
      </p:sp>
      <p:sp>
        <p:nvSpPr>
          <p:cNvPr id="1048796"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1048634" name="عنوان 1"/>
          <p:cNvSpPr>
            <a:spLocks noGrp="1"/>
          </p:cNvSpPr>
          <p:nvPr>
            <p:ph type="title"/>
          </p:nvPr>
        </p:nvSpPr>
        <p:spPr/>
        <p:txBody>
          <a:bodyPr/>
          <a:lstStyle/>
          <a:p>
            <a:r>
              <a:rPr lang="ar-SA" smtClean="0"/>
              <a:t>انقر لتحرير نمط العنوان الرئيسي</a:t>
            </a:r>
            <a:endParaRPr lang="ar-SY"/>
          </a:p>
        </p:txBody>
      </p:sp>
      <p:sp>
        <p:nvSpPr>
          <p:cNvPr id="1048635" name="عنصر نائب للتاريخ 2"/>
          <p:cNvSpPr>
            <a:spLocks noGrp="1"/>
          </p:cNvSpPr>
          <p:nvPr>
            <p:ph type="dt" sz="half" idx="10"/>
          </p:nvPr>
        </p:nvSpPr>
        <p:spPr/>
        <p:txBody>
          <a:bodyPr/>
          <a:lstStyle/>
          <a:p>
            <a:fld id="{1B8ABB09-4A1D-463E-8065-109CC2B7EFAA}" type="datetimeFigureOut">
              <a:rPr lang="ar-SA" smtClean="0"/>
              <a:pPr/>
              <a:t>23/02/1441</a:t>
            </a:fld>
            <a:endParaRPr lang="ar-SA" dirty="0"/>
          </a:p>
        </p:txBody>
      </p:sp>
      <p:sp>
        <p:nvSpPr>
          <p:cNvPr id="1048636" name="عنصر نائب للتذييل 3"/>
          <p:cNvSpPr>
            <a:spLocks noGrp="1"/>
          </p:cNvSpPr>
          <p:nvPr>
            <p:ph type="ftr" sz="quarter" idx="11"/>
          </p:nvPr>
        </p:nvSpPr>
        <p:spPr/>
        <p:txBody>
          <a:bodyPr/>
          <a:lstStyle/>
          <a:p>
            <a:endParaRPr lang="ar-SA" dirty="0"/>
          </a:p>
        </p:txBody>
      </p:sp>
      <p:sp>
        <p:nvSpPr>
          <p:cNvPr id="1048637"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1048628" name="عنصر نائب للتاريخ 1"/>
          <p:cNvSpPr>
            <a:spLocks noGrp="1"/>
          </p:cNvSpPr>
          <p:nvPr>
            <p:ph type="dt" sz="half" idx="10"/>
          </p:nvPr>
        </p:nvSpPr>
        <p:spPr/>
        <p:txBody>
          <a:bodyPr/>
          <a:lstStyle/>
          <a:p>
            <a:fld id="{1B8ABB09-4A1D-463E-8065-109CC2B7EFAA}" type="datetimeFigureOut">
              <a:rPr lang="ar-SA" smtClean="0"/>
              <a:pPr/>
              <a:t>23/02/1441</a:t>
            </a:fld>
            <a:endParaRPr lang="ar-SA" dirty="0"/>
          </a:p>
        </p:txBody>
      </p:sp>
      <p:sp>
        <p:nvSpPr>
          <p:cNvPr id="1048629" name="عنصر نائب للتذييل 2"/>
          <p:cNvSpPr>
            <a:spLocks noGrp="1"/>
          </p:cNvSpPr>
          <p:nvPr>
            <p:ph type="ftr" sz="quarter" idx="11"/>
          </p:nvPr>
        </p:nvSpPr>
        <p:spPr/>
        <p:txBody>
          <a:bodyPr/>
          <a:lstStyle/>
          <a:p>
            <a:endParaRPr lang="ar-SA" dirty="0"/>
          </a:p>
        </p:txBody>
      </p:sp>
      <p:sp>
        <p:nvSpPr>
          <p:cNvPr id="1048630"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1048797"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Y"/>
          </a:p>
        </p:txBody>
      </p:sp>
      <p:sp>
        <p:nvSpPr>
          <p:cNvPr id="1048798"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1048799"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048800" name="عنصر نائب للتاريخ 4"/>
          <p:cNvSpPr>
            <a:spLocks noGrp="1"/>
          </p:cNvSpPr>
          <p:nvPr>
            <p:ph type="dt" sz="half" idx="10"/>
          </p:nvPr>
        </p:nvSpPr>
        <p:spPr/>
        <p:txBody>
          <a:bodyPr/>
          <a:lstStyle/>
          <a:p>
            <a:fld id="{1B8ABB09-4A1D-463E-8065-109CC2B7EFAA}" type="datetimeFigureOut">
              <a:rPr lang="ar-SA" smtClean="0"/>
              <a:pPr/>
              <a:t>23/02/1441</a:t>
            </a:fld>
            <a:endParaRPr lang="ar-SA" dirty="0"/>
          </a:p>
        </p:txBody>
      </p:sp>
      <p:sp>
        <p:nvSpPr>
          <p:cNvPr id="1048801" name="عنصر نائب للتذييل 5"/>
          <p:cNvSpPr>
            <a:spLocks noGrp="1"/>
          </p:cNvSpPr>
          <p:nvPr>
            <p:ph type="ftr" sz="quarter" idx="11"/>
          </p:nvPr>
        </p:nvSpPr>
        <p:spPr/>
        <p:txBody>
          <a:bodyPr/>
          <a:lstStyle/>
          <a:p>
            <a:endParaRPr lang="ar-SA" dirty="0"/>
          </a:p>
        </p:txBody>
      </p:sp>
      <p:sp>
        <p:nvSpPr>
          <p:cNvPr id="1048802"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1048767"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Y"/>
          </a:p>
        </p:txBody>
      </p:sp>
      <p:sp>
        <p:nvSpPr>
          <p:cNvPr id="1048768"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dirty="0"/>
          </a:p>
        </p:txBody>
      </p:sp>
      <p:sp>
        <p:nvSpPr>
          <p:cNvPr id="1048769"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048770" name="عنصر نائب للتاريخ 4"/>
          <p:cNvSpPr>
            <a:spLocks noGrp="1"/>
          </p:cNvSpPr>
          <p:nvPr>
            <p:ph type="dt" sz="half" idx="10"/>
          </p:nvPr>
        </p:nvSpPr>
        <p:spPr/>
        <p:txBody>
          <a:bodyPr/>
          <a:lstStyle/>
          <a:p>
            <a:fld id="{1B8ABB09-4A1D-463E-8065-109CC2B7EFAA}" type="datetimeFigureOut">
              <a:rPr lang="ar-SA" smtClean="0"/>
              <a:pPr/>
              <a:t>23/02/1441</a:t>
            </a:fld>
            <a:endParaRPr lang="ar-SA" dirty="0"/>
          </a:p>
        </p:txBody>
      </p:sp>
      <p:sp>
        <p:nvSpPr>
          <p:cNvPr id="1048771" name="عنصر نائب للتذييل 5"/>
          <p:cNvSpPr>
            <a:spLocks noGrp="1"/>
          </p:cNvSpPr>
          <p:nvPr>
            <p:ph type="ftr" sz="quarter" idx="11"/>
          </p:nvPr>
        </p:nvSpPr>
        <p:spPr/>
        <p:txBody>
          <a:bodyPr/>
          <a:lstStyle/>
          <a:p>
            <a:endParaRPr lang="ar-SA" dirty="0"/>
          </a:p>
        </p:txBody>
      </p:sp>
      <p:sp>
        <p:nvSpPr>
          <p:cNvPr id="1048772"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Y"/>
          </a:p>
        </p:txBody>
      </p:sp>
      <p:sp>
        <p:nvSpPr>
          <p:cNvPr id="1048577"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1048578"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23/02/1441</a:t>
            </a:fld>
            <a:endParaRPr lang="ar-SA" dirty="0"/>
          </a:p>
        </p:txBody>
      </p:sp>
      <p:sp>
        <p:nvSpPr>
          <p:cNvPr id="1048579"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dirty="0"/>
          </a:p>
        </p:txBody>
      </p:sp>
      <p:sp>
        <p:nvSpPr>
          <p:cNvPr id="1048580"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dirty="0"/>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48594"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595"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596"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597"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8598"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ar-SA" smtClean="0"/>
              <a:t>انقر لتحرير نمط العنوان الرئيسي</a:t>
            </a:r>
            <a:endParaRPr lang="en-US" dirty="0"/>
          </a:p>
        </p:txBody>
      </p:sp>
      <p:sp>
        <p:nvSpPr>
          <p:cNvPr id="1048599"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048600"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B8ABB09-4A1D-463E-8065-109CC2B7EFAA}" type="datetimeFigureOut">
              <a:rPr lang="ar-SA" smtClean="0"/>
              <a:pPr/>
              <a:t>23/02/1441</a:t>
            </a:fld>
            <a:endParaRPr lang="ar-SA" dirty="0"/>
          </a:p>
        </p:txBody>
      </p:sp>
      <p:sp>
        <p:nvSpPr>
          <p:cNvPr id="1048601"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ar-SA" dirty="0"/>
          </a:p>
        </p:txBody>
      </p:sp>
      <p:sp>
        <p:nvSpPr>
          <p:cNvPr id="1048602"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B34F065-1154-456A-91E3-76DE8E75E17B}" type="slidenum">
              <a:rPr lang="ar-SA" smtClean="0"/>
              <a:pPr/>
              <a:t>‹#›</a:t>
            </a:fld>
            <a:endParaRPr lang="ar-SA" dirty="0"/>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48607" name="مربع نص 3"/>
          <p:cNvSpPr txBox="1"/>
          <p:nvPr/>
        </p:nvSpPr>
        <p:spPr>
          <a:xfrm>
            <a:off x="251520" y="332656"/>
            <a:ext cx="8316416" cy="2585323"/>
          </a:xfrm>
          <a:prstGeom prst="rect">
            <a:avLst/>
          </a:prstGeom>
          <a:noFill/>
        </p:spPr>
        <p:txBody>
          <a:bodyPr wrap="square" rtlCol="1">
            <a:spAutoFit/>
          </a:bodyPr>
          <a:lstStyle/>
          <a:p>
            <a:pPr algn="ctr"/>
            <a:r>
              <a:rPr lang="ar-SY" sz="5400" b="1" smtClean="0">
                <a:solidFill>
                  <a:schemeClr val="accent6"/>
                </a:solidFill>
                <a:effectLst>
                  <a:outerShdw blurRad="38100" dist="38100" dir="2700000" algn="tl">
                    <a:srgbClr val="000000">
                      <a:alpha val="43137"/>
                    </a:srgbClr>
                  </a:outerShdw>
                </a:effectLst>
              </a:rPr>
              <a:t>الصادات الحيوية</a:t>
            </a:r>
          </a:p>
          <a:p>
            <a:pPr algn="ctr"/>
            <a:r>
              <a:rPr lang="ar-SA" sz="5400" b="1" smtClean="0">
                <a:solidFill>
                  <a:schemeClr val="accent6"/>
                </a:solidFill>
                <a:effectLst>
                  <a:outerShdw blurRad="38100" dist="38100" dir="2700000" algn="tl">
                    <a:srgbClr val="000000">
                      <a:alpha val="43137"/>
                    </a:srgbClr>
                  </a:outerShdw>
                </a:effectLst>
              </a:rPr>
              <a:t>مثبطات </a:t>
            </a:r>
            <a:r>
              <a:rPr lang="ar-SA" sz="5400" b="1" dirty="0" smtClean="0">
                <a:solidFill>
                  <a:schemeClr val="accent6"/>
                </a:solidFill>
                <a:effectLst>
                  <a:outerShdw blurRad="38100" dist="38100" dir="2700000" algn="tl">
                    <a:srgbClr val="000000">
                      <a:alpha val="43137"/>
                    </a:srgbClr>
                  </a:outerShdw>
                </a:effectLst>
              </a:rPr>
              <a:t>تركيب جدار الخلية</a:t>
            </a:r>
            <a:endParaRPr lang="ar-SA" sz="5400" b="1" dirty="0">
              <a:solidFill>
                <a:schemeClr val="accent6"/>
              </a:solidFill>
              <a:effectLst>
                <a:outerShdw blurRad="38100" dist="38100" dir="2700000" algn="tl">
                  <a:srgbClr val="000000">
                    <a:alpha val="43137"/>
                  </a:srgbClr>
                </a:outerShdw>
              </a:effectLst>
            </a:endParaRPr>
          </a:p>
        </p:txBody>
      </p:sp>
      <p:pic>
        <p:nvPicPr>
          <p:cNvPr id="2097164" name="صورة 2097163"/>
          <p:cNvPicPr>
            <a:picLocks/>
          </p:cNvPicPr>
          <p:nvPr/>
        </p:nvPicPr>
        <p:blipFill>
          <a:blip r:embed="rId3"/>
          <a:stretch>
            <a:fillRect/>
          </a:stretch>
        </p:blipFill>
        <p:spPr>
          <a:xfrm>
            <a:off x="1763688" y="2132856"/>
            <a:ext cx="5544616" cy="472514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عنوان 1"/>
          <p:cNvSpPr>
            <a:spLocks noGrp="1"/>
          </p:cNvSpPr>
          <p:nvPr>
            <p:ph type="title"/>
          </p:nvPr>
        </p:nvSpPr>
        <p:spPr/>
        <p:txBody>
          <a:bodyPr>
            <a:normAutofit/>
          </a:bodyPr>
          <a:lstStyle/>
          <a:p>
            <a:pPr algn="ctr"/>
            <a:r>
              <a:rPr lang="ar-SY" sz="4800" b="1" dirty="0">
                <a:solidFill>
                  <a:schemeClr val="tx2">
                    <a:lumMod val="75000"/>
                  </a:schemeClr>
                </a:solidFill>
                <a:effectLst>
                  <a:outerShdw blurRad="38100" dist="38100" dir="2700000" algn="tl">
                    <a:srgbClr val="000000">
                      <a:alpha val="43137"/>
                    </a:srgbClr>
                  </a:outerShdw>
                </a:effectLst>
              </a:rPr>
              <a:t>آلية تأثير البنسلينات</a:t>
            </a:r>
          </a:p>
        </p:txBody>
      </p:sp>
      <p:graphicFrame>
        <p:nvGraphicFramePr>
          <p:cNvPr id="4194304" name="عنصر نائب للمحتوى 3"/>
          <p:cNvGraphicFramePr>
            <a:graphicFrameLocks noGrp="1"/>
          </p:cNvGraphicFramePr>
          <p:nvPr>
            <p:ph idx="1"/>
            <p:extLst>
              <p:ext uri="{D42A27DB-BD31-4B8C-83A1-F6EECF244321}">
                <p14:modId xmlns="" xmlns:p14="http://schemas.microsoft.com/office/powerpoint/2010/main" val="2791022420"/>
              </p:ext>
            </p:extLst>
          </p:nvPr>
        </p:nvGraphicFramePr>
        <p:xfrm>
          <a:off x="457200" y="1417638"/>
          <a:ext cx="8229600"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مربع نص 1"/>
          <p:cNvSpPr txBox="1"/>
          <p:nvPr/>
        </p:nvSpPr>
        <p:spPr>
          <a:xfrm>
            <a:off x="-6515" y="4077072"/>
            <a:ext cx="9015164" cy="2246769"/>
          </a:xfrm>
          <a:prstGeom prst="rect">
            <a:avLst/>
          </a:prstGeom>
          <a:noFill/>
        </p:spPr>
        <p:txBody>
          <a:bodyPr wrap="square" rtlCol="1">
            <a:spAutoFit/>
          </a:bodyPr>
          <a:lstStyle/>
          <a:p>
            <a:r>
              <a:rPr lang="ar-SY" sz="2800" dirty="0"/>
              <a:t>بعض المتعضيات لا تستجيب للمعالجة بالبنسلين، مثل :</a:t>
            </a:r>
          </a:p>
          <a:p>
            <a:r>
              <a:rPr lang="ar-SY" sz="2800" dirty="0"/>
              <a:t>1_ </a:t>
            </a:r>
            <a:r>
              <a:rPr lang="ar-SY" sz="2800" b="1" dirty="0" smtClean="0">
                <a:solidFill>
                  <a:schemeClr val="accent1">
                    <a:lumMod val="50000"/>
                  </a:schemeClr>
                </a:solidFill>
              </a:rPr>
              <a:t>المفطورات: </a:t>
            </a:r>
            <a:r>
              <a:rPr lang="ar-SY" sz="2800" dirty="0"/>
              <a:t>لأنها لا تملك جدار خلوي. </a:t>
            </a:r>
          </a:p>
          <a:p>
            <a:r>
              <a:rPr lang="ar-SY" sz="2800" dirty="0"/>
              <a:t>2_ </a:t>
            </a:r>
            <a:r>
              <a:rPr lang="ar-SY" sz="2800" b="1" dirty="0">
                <a:solidFill>
                  <a:schemeClr val="accent1">
                    <a:lumMod val="50000"/>
                  </a:schemeClr>
                </a:solidFill>
              </a:rPr>
              <a:t>الأوالي: </a:t>
            </a:r>
            <a:r>
              <a:rPr lang="ar-SY" sz="2800" dirty="0"/>
              <a:t>لأنها لا تملك جدار خلوي. </a:t>
            </a:r>
          </a:p>
          <a:p>
            <a:r>
              <a:rPr lang="ar-SY" sz="2800" dirty="0"/>
              <a:t>3_ </a:t>
            </a:r>
            <a:r>
              <a:rPr lang="ar-SY" sz="2800" b="1" dirty="0">
                <a:solidFill>
                  <a:schemeClr val="accent1">
                    <a:lumMod val="50000"/>
                  </a:schemeClr>
                </a:solidFill>
              </a:rPr>
              <a:t>الفطور: </a:t>
            </a:r>
            <a:r>
              <a:rPr lang="ar-SY" sz="2800" dirty="0"/>
              <a:t>لأنّ جدارها الخلوي لا يتركب من الببتيدوغليكان . </a:t>
            </a:r>
          </a:p>
          <a:p>
            <a:r>
              <a:rPr lang="ar-SY" sz="2800" dirty="0"/>
              <a:t>4_ </a:t>
            </a:r>
            <a:r>
              <a:rPr lang="ar-SY" sz="2800" b="1" dirty="0">
                <a:solidFill>
                  <a:schemeClr val="accent1">
                    <a:lumMod val="50000"/>
                  </a:schemeClr>
                </a:solidFill>
              </a:rPr>
              <a:t>الفيروسات: </a:t>
            </a:r>
            <a:r>
              <a:rPr lang="ar-SY" sz="2800" dirty="0"/>
              <a:t>لأنها لا تملك جدار خلوي. </a:t>
            </a:r>
          </a:p>
        </p:txBody>
      </p:sp>
      <p:pic>
        <p:nvPicPr>
          <p:cNvPr id="2097158" name="صورة 2"/>
          <p:cNvPicPr>
            <a:picLocks noChangeAspect="1"/>
          </p:cNvPicPr>
          <p:nvPr/>
        </p:nvPicPr>
        <p:blipFill rotWithShape="1">
          <a:blip r:embed="rId2"/>
          <a:srcRect l="3527"/>
          <a:stretch/>
        </p:blipFill>
        <p:spPr>
          <a:xfrm>
            <a:off x="322453" y="0"/>
            <a:ext cx="8821547" cy="383925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1" name="عنصر نائب للمحتوى 8"/>
          <p:cNvSpPr>
            <a:spLocks noGrp="1"/>
          </p:cNvSpPr>
          <p:nvPr>
            <p:ph idx="4294967295"/>
          </p:nvPr>
        </p:nvSpPr>
        <p:spPr>
          <a:xfrm>
            <a:off x="0" y="0"/>
            <a:ext cx="9067800" cy="6858000"/>
          </a:xfrm>
        </p:spPr>
        <p:txBody>
          <a:bodyPr>
            <a:normAutofit fontScale="96875"/>
          </a:bodyPr>
          <a:lstStyle/>
          <a:p>
            <a:pPr algn="just"/>
            <a:r>
              <a:rPr lang="ar-SY" b="1" u="sng" dirty="0">
                <a:solidFill>
                  <a:schemeClr val="tx2">
                    <a:lumMod val="75000"/>
                  </a:schemeClr>
                </a:solidFill>
              </a:rPr>
              <a:t>سؤال: </a:t>
            </a:r>
            <a:r>
              <a:rPr lang="ar-SY" dirty="0"/>
              <a:t>كيف تستطيع البنسلينات تثبيط الربط التصالبي في غشاء الخلية الجرثومية؟ </a:t>
            </a:r>
          </a:p>
          <a:p>
            <a:pPr algn="just"/>
            <a:r>
              <a:rPr lang="ar-SY" b="1" u="sng" dirty="0">
                <a:solidFill>
                  <a:schemeClr val="tx2">
                    <a:lumMod val="75000"/>
                  </a:schemeClr>
                </a:solidFill>
              </a:rPr>
              <a:t>الجواب: </a:t>
            </a:r>
            <a:r>
              <a:rPr lang="ar-SY" dirty="0"/>
              <a:t>يتم ذلك </a:t>
            </a:r>
            <a:r>
              <a:rPr lang="ar-SY" dirty="0" smtClean="0"/>
              <a:t>بطريقتين:</a:t>
            </a:r>
            <a:endParaRPr lang="ar-SY" dirty="0"/>
          </a:p>
          <a:p>
            <a:pPr algn="just"/>
            <a:r>
              <a:rPr lang="ar-SY" dirty="0"/>
              <a:t>1. الارتباط بالبروتينات الرابطة </a:t>
            </a:r>
            <a:r>
              <a:rPr lang="ar-SY" dirty="0" smtClean="0"/>
              <a:t>للبنسلين(</a:t>
            </a:r>
            <a:r>
              <a:rPr lang="en-US" dirty="0" smtClean="0"/>
              <a:t>PBPs</a:t>
            </a:r>
            <a:r>
              <a:rPr lang="ar-SY" dirty="0" smtClean="0"/>
              <a:t>)</a:t>
            </a:r>
            <a:r>
              <a:rPr lang="en-US" dirty="0" smtClean="0"/>
              <a:t> </a:t>
            </a:r>
            <a:r>
              <a:rPr lang="ar-SY" dirty="0" smtClean="0"/>
              <a:t>فتصبح </a:t>
            </a:r>
            <a:r>
              <a:rPr lang="ar-SY" dirty="0"/>
              <a:t>هذه البروتينات غير فعّالة.</a:t>
            </a:r>
          </a:p>
          <a:p>
            <a:pPr algn="just"/>
            <a:r>
              <a:rPr lang="ar-SY" dirty="0" smtClean="0"/>
              <a:t>2. عن طريق تثبيط انزيم الترانس ببتيداز الذي يتواسط عملية الربط التصالبي </a:t>
            </a:r>
          </a:p>
          <a:p>
            <a:pPr algn="just"/>
            <a:r>
              <a:rPr lang="ar-SY" b="1" u="sng" dirty="0" smtClean="0">
                <a:solidFill>
                  <a:schemeClr val="accent5">
                    <a:lumMod val="50000"/>
                  </a:schemeClr>
                </a:solidFill>
              </a:rPr>
              <a:t>ملاحظة : </a:t>
            </a:r>
          </a:p>
          <a:p>
            <a:pPr algn="just"/>
            <a:r>
              <a:rPr lang="ar-SY" dirty="0" smtClean="0"/>
              <a:t>هناك انواع من الجراثيم تطور المقاومة عن طريق تغير نمط وعدد البروتينات الرابطة للبنسللين.</a:t>
            </a:r>
          </a:p>
          <a:p>
            <a:pPr algn="just"/>
            <a:r>
              <a:rPr lang="ar-SY" b="1" dirty="0" smtClean="0"/>
              <a:t>من اشهر هذه الجراثيم: </a:t>
            </a:r>
            <a:r>
              <a:rPr lang="ar-SY" dirty="0" smtClean="0"/>
              <a:t>المكورات العنقودية المذهبة حيث يستخدم الفانكومايسين في علاج السلالات المقاومة منها بدلا من البنسلين.</a:t>
            </a:r>
            <a:endParaRPr lang="ar-SY"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3" name="مربع نص 2"/>
          <p:cNvSpPr txBox="1"/>
          <p:nvPr/>
        </p:nvSpPr>
        <p:spPr>
          <a:xfrm>
            <a:off x="0" y="548680"/>
            <a:ext cx="9036496" cy="4524315"/>
          </a:xfrm>
          <a:prstGeom prst="rect">
            <a:avLst/>
          </a:prstGeom>
          <a:noFill/>
        </p:spPr>
        <p:txBody>
          <a:bodyPr wrap="square" rtlCol="1">
            <a:spAutoFit/>
          </a:bodyPr>
          <a:lstStyle/>
          <a:p>
            <a:pPr algn="just"/>
            <a:r>
              <a:rPr lang="ar-SY" sz="3200" b="1" dirty="0">
                <a:solidFill>
                  <a:schemeClr val="accent1">
                    <a:lumMod val="50000"/>
                  </a:schemeClr>
                </a:solidFill>
                <a:effectLst>
                  <a:outerShdw blurRad="38100" dist="38100" dir="2700000" algn="tl">
                    <a:srgbClr val="000000">
                      <a:alpha val="43137"/>
                    </a:srgbClr>
                  </a:outerShdw>
                </a:effectLst>
              </a:rPr>
              <a:t>سؤال: </a:t>
            </a:r>
            <a:r>
              <a:rPr lang="ar-SY" sz="2800" dirty="0"/>
              <a:t>مالفرق بين الجراثيم إيجابية وسلبية الغرام من حيث </a:t>
            </a:r>
            <a:r>
              <a:rPr lang="ar-SY" sz="2800" dirty="0">
                <a:solidFill>
                  <a:schemeClr val="accent6">
                    <a:lumMod val="75000"/>
                  </a:schemeClr>
                </a:solidFill>
              </a:rPr>
              <a:t>التأثر بالبنسلينات</a:t>
            </a:r>
            <a:r>
              <a:rPr lang="ar-SY" sz="2800" dirty="0"/>
              <a:t>؟ </a:t>
            </a:r>
            <a:endParaRPr lang="ar-SY" sz="2800" dirty="0" smtClean="0"/>
          </a:p>
          <a:p>
            <a:pPr algn="just"/>
            <a:endParaRPr lang="ar-SY" sz="2800" dirty="0"/>
          </a:p>
          <a:p>
            <a:pPr algn="just"/>
            <a:r>
              <a:rPr lang="ar-SY" sz="3200" b="1" dirty="0">
                <a:solidFill>
                  <a:schemeClr val="accent1">
                    <a:lumMod val="50000"/>
                  </a:schemeClr>
                </a:solidFill>
                <a:effectLst>
                  <a:outerShdw blurRad="38100" dist="38100" dir="2700000" algn="tl">
                    <a:srgbClr val="000000">
                      <a:alpha val="43137"/>
                    </a:srgbClr>
                  </a:outerShdw>
                </a:effectLst>
              </a:rPr>
              <a:t>الجواب: </a:t>
            </a:r>
            <a:r>
              <a:rPr lang="ar-SY" sz="2800" dirty="0"/>
              <a:t>تمتلك المكروبات إيجابية الغرام جداراً خلوياً سهل الاختراق بواسطة البنسلينات، بينما تملك الميكروبات سلبية الغرام غشاءاً خارجياً مكون من عديد سكاكر شحمي يحيط بالجدار الخلوي مشكلاً حاجزاً ضد البنسلينات المنحلّة في </a:t>
            </a:r>
            <a:r>
              <a:rPr lang="ar-SY" sz="2800" dirty="0" smtClean="0"/>
              <a:t>الماء.</a:t>
            </a:r>
          </a:p>
          <a:p>
            <a:pPr algn="just"/>
            <a:r>
              <a:rPr lang="ar-SY" sz="2800" dirty="0" smtClean="0"/>
              <a:t>ولكن </a:t>
            </a:r>
            <a:r>
              <a:rPr lang="ar-SY" sz="2800" dirty="0"/>
              <a:t>بسبب وجود البورينات يستطيع الصّاد الحيوي المنحلّ في الماء عبور العشاء والوصول إلى الجدار. </a:t>
            </a:r>
            <a:endParaRPr lang="ar-SY" sz="2800" dirty="0" smtClean="0"/>
          </a:p>
          <a:p>
            <a:pPr algn="just"/>
            <a:endParaRPr lang="ar-SY" sz="2800" dirty="0"/>
          </a:p>
          <a:p>
            <a:pPr algn="just"/>
            <a:endParaRPr lang="ar-SY"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extLst>
              <a:ext uri="{28A0092B-C50C-407E-A947-70E740481C1C}">
                <a14:useLocalDpi xmlns="" xmlns:a14="http://schemas.microsoft.com/office/drawing/2010/main" val="0"/>
              </a:ext>
            </a:extLst>
          </a:blip>
          <a:srcRect t="16799" b="18101"/>
          <a:stretch/>
        </p:blipFill>
        <p:spPr>
          <a:xfrm>
            <a:off x="1331640" y="1107809"/>
            <a:ext cx="6624736" cy="5750191"/>
          </a:xfrm>
          <a:prstGeom prst="rect">
            <a:avLst/>
          </a:prstGeom>
        </p:spPr>
      </p:pic>
      <p:sp>
        <p:nvSpPr>
          <p:cNvPr id="3" name="الرمز &quot;ممنوع&quot; 2"/>
          <p:cNvSpPr/>
          <p:nvPr/>
        </p:nvSpPr>
        <p:spPr>
          <a:xfrm>
            <a:off x="5796136" y="4581128"/>
            <a:ext cx="1008112" cy="1008112"/>
          </a:xfrm>
          <a:prstGeom prst="noSmoking">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مربع نص 4"/>
          <p:cNvSpPr txBox="1"/>
          <p:nvPr/>
        </p:nvSpPr>
        <p:spPr>
          <a:xfrm>
            <a:off x="0" y="0"/>
            <a:ext cx="9144000" cy="1723549"/>
          </a:xfrm>
          <a:prstGeom prst="rect">
            <a:avLst/>
          </a:prstGeom>
          <a:noFill/>
        </p:spPr>
        <p:txBody>
          <a:bodyPr wrap="square" rtlCol="0">
            <a:spAutoFit/>
          </a:bodyPr>
          <a:lstStyle/>
          <a:p>
            <a:pPr lvl="0" algn="just"/>
            <a:r>
              <a:rPr lang="ar-SY" sz="3200" b="1" u="sng" dirty="0">
                <a:solidFill>
                  <a:prstClr val="black"/>
                </a:solidFill>
              </a:rPr>
              <a:t>ملاحظة: </a:t>
            </a:r>
          </a:p>
          <a:p>
            <a:pPr lvl="0" algn="just"/>
            <a:r>
              <a:rPr lang="ar-SY" sz="2800" dirty="0">
                <a:solidFill>
                  <a:prstClr val="black"/>
                </a:solidFill>
              </a:rPr>
              <a:t> لا تمتلك الزوائف الزنجارية (العصيّات الزرقاء)  هذه القنوات لذلك تكون مقاومة للعديد من الصّاد.</a:t>
            </a:r>
          </a:p>
          <a:p>
            <a:endParaRPr lang="en-US" dirty="0"/>
          </a:p>
        </p:txBody>
      </p:sp>
    </p:spTree>
    <p:extLst>
      <p:ext uri="{BB962C8B-B14F-4D97-AF65-F5344CB8AC3E}">
        <p14:creationId xmlns="" xmlns:p14="http://schemas.microsoft.com/office/powerpoint/2010/main" val="1330345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5" name="رسم تخطيطي 2"/>
          <p:cNvGraphicFramePr>
            <a:graphicFrameLocks/>
          </p:cNvGraphicFramePr>
          <p:nvPr/>
        </p:nvGraphicFramePr>
        <p:xfrm>
          <a:off x="179512" y="188640"/>
          <a:ext cx="8964488" cy="66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عنوان 1"/>
          <p:cNvSpPr>
            <a:spLocks noGrp="1"/>
          </p:cNvSpPr>
          <p:nvPr>
            <p:ph type="title"/>
          </p:nvPr>
        </p:nvSpPr>
        <p:spPr/>
        <p:txBody>
          <a:bodyPr>
            <a:normAutofit/>
          </a:bodyPr>
          <a:lstStyle/>
          <a:p>
            <a:r>
              <a:rPr lang="ar-SY" b="1" dirty="0" smtClean="0">
                <a:solidFill>
                  <a:schemeClr val="tx2">
                    <a:lumMod val="50000"/>
                  </a:schemeClr>
                </a:solidFill>
                <a:effectLst>
                  <a:outerShdw blurRad="38100" dist="38100" dir="2700000" algn="tl">
                    <a:srgbClr val="000000">
                      <a:alpha val="43137"/>
                    </a:srgbClr>
                  </a:outerShdw>
                </a:effectLst>
              </a:rPr>
              <a:t>البنسلينات ضيقة الطيف الحساسة للبنسليناز</a:t>
            </a:r>
            <a:endParaRPr lang="ar-SY" b="1" dirty="0">
              <a:solidFill>
                <a:schemeClr val="tx2">
                  <a:lumMod val="50000"/>
                </a:schemeClr>
              </a:solidFill>
              <a:effectLst>
                <a:outerShdw blurRad="38100" dist="38100" dir="2700000" algn="tl">
                  <a:srgbClr val="000000">
                    <a:alpha val="43137"/>
                  </a:srgbClr>
                </a:outerShdw>
              </a:effectLst>
            </a:endParaRPr>
          </a:p>
        </p:txBody>
      </p:sp>
      <p:sp>
        <p:nvSpPr>
          <p:cNvPr id="1048639" name="مربع نص 2"/>
          <p:cNvSpPr txBox="1"/>
          <p:nvPr/>
        </p:nvSpPr>
        <p:spPr>
          <a:xfrm>
            <a:off x="132732" y="1680531"/>
            <a:ext cx="9036496" cy="6863417"/>
          </a:xfrm>
          <a:prstGeom prst="rect">
            <a:avLst/>
          </a:prstGeom>
          <a:noFill/>
        </p:spPr>
        <p:txBody>
          <a:bodyPr wrap="square" rtlCol="1">
            <a:spAutoFit/>
          </a:bodyPr>
          <a:lstStyle/>
          <a:p>
            <a:pPr marL="514350" indent="-514350">
              <a:buFont typeface="+mj-lt"/>
              <a:buAutoNum type="arabicPeriod"/>
            </a:pPr>
            <a:r>
              <a:rPr lang="en-US" sz="3200" b="1" u="sng" dirty="0" smtClean="0"/>
              <a:t>Penicillin G</a:t>
            </a:r>
          </a:p>
          <a:p>
            <a:pPr marL="457200" indent="-457200">
              <a:buFont typeface="Wingdings" pitchFamily="2" charset="2"/>
              <a:buChar char="§"/>
            </a:pPr>
            <a:r>
              <a:rPr lang="ar-SY" sz="3200" dirty="0" smtClean="0"/>
              <a:t>يعد الدواء الرئيسي في المجموعة</a:t>
            </a:r>
          </a:p>
          <a:p>
            <a:endParaRPr lang="ar-SY" sz="3200" dirty="0" smtClean="0"/>
          </a:p>
          <a:p>
            <a:pPr marL="457200" indent="-457200">
              <a:buFont typeface="Wingdings" pitchFamily="2" charset="2"/>
              <a:buChar char="§"/>
            </a:pPr>
            <a:r>
              <a:rPr lang="ar-SY" sz="3200" dirty="0" smtClean="0"/>
              <a:t>يستخدم لمعالجة الاخماج الناجمة عن:</a:t>
            </a:r>
          </a:p>
          <a:p>
            <a:r>
              <a:rPr lang="ar-SY" sz="3200" dirty="0" smtClean="0"/>
              <a:t>المكورات الايجابية والسلبية مثل : المكورات العنقودية المذهبة , النيسرية</a:t>
            </a:r>
            <a:r>
              <a:rPr lang="ar-SY" sz="3200" dirty="0"/>
              <a:t> </a:t>
            </a:r>
            <a:r>
              <a:rPr lang="ar-SY" sz="3200" dirty="0" smtClean="0"/>
              <a:t>السحائية (تسبب التهاب السحايا) , العصيات الايجابية </a:t>
            </a:r>
          </a:p>
          <a:p>
            <a:r>
              <a:rPr lang="ar-SY" sz="3200" dirty="0" smtClean="0"/>
              <a:t>(الجمرة الخبيثة المميتة ) ,الوتديات الخناقية (تسبب الخناق),البوغيات</a:t>
            </a:r>
          </a:p>
          <a:p>
            <a:endParaRPr lang="ar-SY" sz="3200" dirty="0" smtClean="0"/>
          </a:p>
          <a:p>
            <a:pPr marL="457200" indent="-457200">
              <a:buFont typeface="Wingdings" pitchFamily="2" charset="2"/>
              <a:buChar char="§"/>
            </a:pPr>
            <a:r>
              <a:rPr lang="ar-SY" sz="3200" dirty="0" smtClean="0"/>
              <a:t>يتعطل بأنزيمات البيتالاكتاماز</a:t>
            </a:r>
          </a:p>
          <a:p>
            <a:pPr marL="457200" indent="-457200">
              <a:buFont typeface="Wingdings" pitchFamily="2" charset="2"/>
              <a:buChar char="§"/>
            </a:pPr>
            <a:r>
              <a:rPr lang="ar-SY" sz="3200" dirty="0" smtClean="0"/>
              <a:t>لا يتحمل حموضة المعدة ويعطى بشكل حقني فقط</a:t>
            </a:r>
          </a:p>
          <a:p>
            <a:r>
              <a:rPr lang="ar-SY" sz="3200" dirty="0" smtClean="0"/>
              <a:t>       </a:t>
            </a:r>
          </a:p>
          <a:p>
            <a:endParaRPr lang="en-US" sz="2400" b="1" u="sng" dirty="0"/>
          </a:p>
          <a:p>
            <a:endParaRPr lang="en-US" sz="3200" dirty="0"/>
          </a:p>
          <a:p>
            <a:endParaRPr lang="en-US" sz="32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عنوان 4"/>
          <p:cNvSpPr>
            <a:spLocks noGrp="1"/>
          </p:cNvSpPr>
          <p:nvPr>
            <p:ph type="title"/>
          </p:nvPr>
        </p:nvSpPr>
        <p:spPr/>
        <p:txBody>
          <a:bodyPr>
            <a:normAutofit/>
          </a:bodyPr>
          <a:lstStyle/>
          <a:p>
            <a:r>
              <a:rPr lang="ar-SY" b="1" dirty="0">
                <a:solidFill>
                  <a:schemeClr val="tx2">
                    <a:lumMod val="50000"/>
                  </a:schemeClr>
                </a:solidFill>
                <a:effectLst>
                  <a:outerShdw blurRad="38100" dist="38100" dir="2700000" algn="tl">
                    <a:srgbClr val="000000">
                      <a:alpha val="43137"/>
                    </a:srgbClr>
                  </a:outerShdw>
                </a:effectLst>
              </a:rPr>
              <a:t>البنسلينات ضيقة الطيف الحساسة للبنسليناز</a:t>
            </a:r>
          </a:p>
        </p:txBody>
      </p:sp>
      <p:sp>
        <p:nvSpPr>
          <p:cNvPr id="1048641" name="عنصر نائب للمحتوى 5"/>
          <p:cNvSpPr>
            <a:spLocks noGrp="1"/>
          </p:cNvSpPr>
          <p:nvPr>
            <p:ph idx="1"/>
          </p:nvPr>
        </p:nvSpPr>
        <p:spPr>
          <a:xfrm>
            <a:off x="467544" y="1412776"/>
            <a:ext cx="8507288" cy="5257800"/>
          </a:xfrm>
        </p:spPr>
        <p:txBody>
          <a:bodyPr>
            <a:normAutofit/>
          </a:bodyPr>
          <a:lstStyle/>
          <a:p>
            <a:pPr marL="514350" indent="-514350">
              <a:buFont typeface="+mj-lt"/>
              <a:buAutoNum type="arabicPeriod"/>
            </a:pPr>
            <a:r>
              <a:rPr lang="en-US" b="1" u="sng" dirty="0"/>
              <a:t>Penicillin V</a:t>
            </a:r>
          </a:p>
          <a:p>
            <a:pPr marL="457200" indent="-457200">
              <a:buFont typeface="Wingdings" pitchFamily="2" charset="2"/>
              <a:buChar char="§"/>
            </a:pPr>
            <a:r>
              <a:rPr lang="ar-SY" dirty="0" smtClean="0"/>
              <a:t>يستعمل البنسلين </a:t>
            </a:r>
            <a:r>
              <a:rPr lang="en-US" dirty="0" smtClean="0"/>
              <a:t>V</a:t>
            </a:r>
            <a:r>
              <a:rPr lang="ar-SY" dirty="0" smtClean="0"/>
              <a:t> غالباً ضد الميكروبات اللاهوائية في أخماج الفم والبلعوم بشكل رئيسي.</a:t>
            </a:r>
          </a:p>
          <a:p>
            <a:pPr marL="0" indent="0">
              <a:buNone/>
            </a:pPr>
            <a:endParaRPr lang="ar-SY" dirty="0"/>
          </a:p>
          <a:p>
            <a:pPr marL="457200" indent="-457200">
              <a:buFont typeface="Wingdings" pitchFamily="2" charset="2"/>
              <a:buChar char="§"/>
            </a:pPr>
            <a:r>
              <a:rPr lang="ar-SY" dirty="0" smtClean="0"/>
              <a:t>يعطى البنسلين </a:t>
            </a:r>
            <a:r>
              <a:rPr lang="en-US" dirty="0" smtClean="0"/>
              <a:t>V</a:t>
            </a:r>
            <a:r>
              <a:rPr lang="ar-SY" dirty="0" smtClean="0"/>
              <a:t> عن طريق الفم لأنه أكثر ثباتاً في حمض المعدة.</a:t>
            </a:r>
          </a:p>
          <a:p>
            <a:pPr marL="0" indent="0">
              <a:buNone/>
            </a:pPr>
            <a:endParaRPr lang="ar-SY" dirty="0"/>
          </a:p>
          <a:p>
            <a:pPr marL="457200" indent="-457200">
              <a:buFont typeface="Wingdings" pitchFamily="2" charset="2"/>
              <a:buChar char="§"/>
            </a:pPr>
            <a:r>
              <a:rPr lang="ar-SY" dirty="0" smtClean="0">
                <a:solidFill>
                  <a:schemeClr val="accent6">
                    <a:lumMod val="50000"/>
                  </a:schemeClr>
                </a:solidFill>
              </a:rPr>
              <a:t>البنسلين </a:t>
            </a:r>
            <a:r>
              <a:rPr lang="en-US" dirty="0" smtClean="0">
                <a:solidFill>
                  <a:schemeClr val="accent6">
                    <a:lumMod val="50000"/>
                  </a:schemeClr>
                </a:solidFill>
              </a:rPr>
              <a:t>V</a:t>
            </a:r>
            <a:r>
              <a:rPr lang="ar-SY" dirty="0" smtClean="0">
                <a:solidFill>
                  <a:schemeClr val="accent6">
                    <a:lumMod val="50000"/>
                  </a:schemeClr>
                </a:solidFill>
              </a:rPr>
              <a:t> أكثر ثبات في الحموضة من البنسلين </a:t>
            </a:r>
            <a:r>
              <a:rPr lang="en-US" dirty="0" smtClean="0">
                <a:solidFill>
                  <a:schemeClr val="accent6">
                    <a:lumMod val="50000"/>
                  </a:schemeClr>
                </a:solidFill>
              </a:rPr>
              <a:t>G</a:t>
            </a:r>
            <a:r>
              <a:rPr lang="ar-SY" dirty="0" smtClean="0">
                <a:solidFill>
                  <a:schemeClr val="accent6">
                    <a:lumMod val="50000"/>
                  </a:schemeClr>
                </a:solidFill>
              </a:rPr>
              <a:t>.</a:t>
            </a:r>
            <a:endParaRPr lang="ar-SY" dirty="0">
              <a:solidFill>
                <a:schemeClr val="accent6">
                  <a:lumMod val="50000"/>
                </a:schemeClr>
              </a:solidFill>
            </a:endParaRPr>
          </a:p>
          <a:p>
            <a:pPr marL="457200" indent="-457200">
              <a:buFont typeface="Wingdings" pitchFamily="2" charset="2"/>
              <a:buChar char="§"/>
            </a:pPr>
            <a:r>
              <a:rPr lang="ar-SY" dirty="0" smtClean="0"/>
              <a:t>يملك البنسلين </a:t>
            </a:r>
            <a:r>
              <a:rPr lang="en-US" dirty="0" smtClean="0"/>
              <a:t>V</a:t>
            </a:r>
            <a:r>
              <a:rPr lang="ar-SY" dirty="0" smtClean="0"/>
              <a:t> طيفاً مشابهاً للبنسلين </a:t>
            </a:r>
            <a:r>
              <a:rPr lang="en-US" dirty="0"/>
              <a:t>G</a:t>
            </a:r>
            <a:endParaRPr lang="ar-SY" dirty="0"/>
          </a:p>
          <a:p>
            <a:pPr marL="0" indent="0">
              <a:buNone/>
            </a:pPr>
            <a:endParaRPr lang="ar-SY"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2" name="عنوان 3"/>
          <p:cNvSpPr>
            <a:spLocks noGrp="1"/>
          </p:cNvSpPr>
          <p:nvPr>
            <p:ph type="title"/>
          </p:nvPr>
        </p:nvSpPr>
        <p:spPr>
          <a:xfrm>
            <a:off x="467544" y="260648"/>
            <a:ext cx="8229600" cy="1143000"/>
          </a:xfrm>
        </p:spPr>
        <p:txBody>
          <a:bodyPr>
            <a:normAutofit fontScale="90000"/>
          </a:bodyPr>
          <a:lstStyle/>
          <a:p>
            <a:r>
              <a:rPr lang="ar-SY" b="1" dirty="0">
                <a:solidFill>
                  <a:schemeClr val="accent1">
                    <a:lumMod val="50000"/>
                  </a:schemeClr>
                </a:solidFill>
                <a:effectLst>
                  <a:outerShdw blurRad="38100" dist="38100" dir="2700000" algn="tl">
                    <a:srgbClr val="000000">
                      <a:alpha val="43137"/>
                    </a:srgbClr>
                  </a:outerShdw>
                </a:effectLst>
              </a:rPr>
              <a:t>البنسلينات ضيقة الطيف </a:t>
            </a:r>
            <a:r>
              <a:rPr lang="ar-SY" b="1" dirty="0" smtClean="0">
                <a:solidFill>
                  <a:schemeClr val="accent1">
                    <a:lumMod val="50000"/>
                  </a:schemeClr>
                </a:solidFill>
                <a:effectLst>
                  <a:outerShdw blurRad="38100" dist="38100" dir="2700000" algn="tl">
                    <a:srgbClr val="000000">
                      <a:alpha val="43137"/>
                    </a:srgbClr>
                  </a:outerShdw>
                </a:effectLst>
              </a:rPr>
              <a:t>جداً والمقاومة للبنسليناز</a:t>
            </a:r>
            <a:endParaRPr lang="ar-SY" b="1" dirty="0">
              <a:solidFill>
                <a:schemeClr val="accent1">
                  <a:lumMod val="50000"/>
                </a:schemeClr>
              </a:solidFill>
              <a:effectLst>
                <a:outerShdw blurRad="38100" dist="38100" dir="2700000" algn="tl">
                  <a:srgbClr val="000000">
                    <a:alpha val="43137"/>
                  </a:srgbClr>
                </a:outerShdw>
              </a:effectLst>
            </a:endParaRPr>
          </a:p>
        </p:txBody>
      </p:sp>
      <p:sp>
        <p:nvSpPr>
          <p:cNvPr id="1048643" name="مربع نص 5"/>
          <p:cNvSpPr txBox="1"/>
          <p:nvPr/>
        </p:nvSpPr>
        <p:spPr>
          <a:xfrm>
            <a:off x="-16648" y="1556792"/>
            <a:ext cx="9160647" cy="4824984"/>
          </a:xfrm>
          <a:prstGeom prst="rect">
            <a:avLst/>
          </a:prstGeom>
          <a:noFill/>
        </p:spPr>
        <p:txBody>
          <a:bodyPr wrap="square" rtlCol="1">
            <a:spAutoFit/>
          </a:bodyPr>
          <a:lstStyle/>
          <a:p>
            <a:pPr marL="457200" lvl="0" indent="-457200">
              <a:spcBef>
                <a:spcPct val="20000"/>
              </a:spcBef>
              <a:buFont typeface="Wingdings" pitchFamily="2" charset="2"/>
              <a:buChar char="§"/>
            </a:pPr>
            <a:r>
              <a:rPr lang="ar-SY" sz="3200" dirty="0" smtClean="0">
                <a:solidFill>
                  <a:prstClr val="black"/>
                </a:solidFill>
              </a:rPr>
              <a:t>تسمى أيضاً في بعض المراجع بالبنسلينات المضادة للمكورات العنقودية </a:t>
            </a:r>
            <a:r>
              <a:rPr lang="en-US" sz="3200" dirty="0" smtClean="0">
                <a:solidFill>
                  <a:prstClr val="black"/>
                </a:solidFill>
              </a:rPr>
              <a:t>AntiStaphylococcal Penicillins</a:t>
            </a:r>
            <a:endParaRPr lang="ar-SY" sz="3200" dirty="0">
              <a:solidFill>
                <a:prstClr val="black"/>
              </a:solidFill>
            </a:endParaRPr>
          </a:p>
          <a:p>
            <a:pPr marL="457200" lvl="0" indent="-457200">
              <a:spcBef>
                <a:spcPct val="20000"/>
              </a:spcBef>
              <a:buFont typeface="Wingdings" pitchFamily="2" charset="2"/>
              <a:buChar char="§"/>
            </a:pPr>
            <a:r>
              <a:rPr lang="ar-SY" sz="3200" dirty="0" smtClean="0">
                <a:solidFill>
                  <a:prstClr val="black"/>
                </a:solidFill>
              </a:rPr>
              <a:t>وتضم : </a:t>
            </a:r>
            <a:r>
              <a:rPr lang="en-US" sz="3200" dirty="0" smtClean="0">
                <a:solidFill>
                  <a:prstClr val="black"/>
                </a:solidFill>
              </a:rPr>
              <a:t>Methicillin, Nafcillin, Oxacillin</a:t>
            </a:r>
            <a:r>
              <a:rPr lang="en-US" sz="3200" dirty="0">
                <a:solidFill>
                  <a:prstClr val="black"/>
                </a:solidFill>
              </a:rPr>
              <a:t> </a:t>
            </a:r>
            <a:r>
              <a:rPr lang="en-US" sz="3200" dirty="0" smtClean="0">
                <a:solidFill>
                  <a:prstClr val="black"/>
                </a:solidFill>
              </a:rPr>
              <a:t>and Dicloxacillin</a:t>
            </a:r>
            <a:endParaRPr lang="ar-SY" sz="3200" dirty="0" smtClean="0">
              <a:solidFill>
                <a:prstClr val="black"/>
              </a:solidFill>
            </a:endParaRPr>
          </a:p>
          <a:p>
            <a:pPr lvl="0">
              <a:spcBef>
                <a:spcPct val="20000"/>
              </a:spcBef>
            </a:pPr>
            <a:endParaRPr lang="ar-SY" sz="3200" dirty="0">
              <a:solidFill>
                <a:prstClr val="black"/>
              </a:solidFill>
            </a:endParaRPr>
          </a:p>
          <a:p>
            <a:pPr marL="457200" lvl="0" indent="-457200">
              <a:spcBef>
                <a:spcPct val="20000"/>
              </a:spcBef>
              <a:buFont typeface="Wingdings" pitchFamily="2" charset="2"/>
              <a:buChar char="§"/>
            </a:pPr>
            <a:r>
              <a:rPr lang="ar-SY" sz="3200" dirty="0" smtClean="0">
                <a:solidFill>
                  <a:prstClr val="black"/>
                </a:solidFill>
              </a:rPr>
              <a:t>ينحصر استعمالها على العدوى الناجمة عن العنقوديات المكورة المنتجة للبنسليناز, لذلك تسمى بالضيقة جداً.</a:t>
            </a:r>
            <a:endParaRPr lang="ar-SY" sz="3200" dirty="0">
              <a:solidFill>
                <a:prstClr val="black"/>
              </a:solidFill>
            </a:endParaRPr>
          </a:p>
          <a:p>
            <a:pPr marL="457200" lvl="0" indent="-457200">
              <a:spcBef>
                <a:spcPct val="20000"/>
              </a:spcBef>
              <a:buFont typeface="Wingdings" pitchFamily="2" charset="2"/>
              <a:buChar char="§"/>
            </a:pPr>
            <a:r>
              <a:rPr lang="ar-SY" sz="3200" dirty="0" smtClean="0">
                <a:solidFill>
                  <a:prstClr val="black"/>
                </a:solidFill>
              </a:rPr>
              <a:t>نادراً ما يستعمل الميتسللين بسبب سميته, ماعدا لمعالجة السلالات العنقودية الذهبية المقاومة.</a:t>
            </a:r>
            <a:endParaRPr lang="ar-SY" sz="3200" dirty="0">
              <a:solidFill>
                <a:prstClr val="black"/>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6" name="رسم تخطيطي 1"/>
          <p:cNvGraphicFramePr>
            <a:graphicFrameLocks/>
          </p:cNvGraphicFramePr>
          <p:nvPr>
            <p:extLst>
              <p:ext uri="{D42A27DB-BD31-4B8C-83A1-F6EECF244321}">
                <p14:modId xmlns="" xmlns:p14="http://schemas.microsoft.com/office/powerpoint/2010/main" val="2836124435"/>
              </p:ext>
            </p:extLst>
          </p:nvPr>
        </p:nvGraphicFramePr>
        <p:xfrm>
          <a:off x="179512" y="188640"/>
          <a:ext cx="8784976" cy="6480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عنصر نائب للمحتوى 6"/>
          <p:cNvSpPr>
            <a:spLocks noGrp="1"/>
          </p:cNvSpPr>
          <p:nvPr>
            <p:ph idx="1"/>
          </p:nvPr>
        </p:nvSpPr>
        <p:spPr>
          <a:xfrm>
            <a:off x="0" y="116632"/>
            <a:ext cx="9144000" cy="6741368"/>
          </a:xfrm>
        </p:spPr>
        <p:txBody>
          <a:bodyPr>
            <a:normAutofit/>
          </a:bodyPr>
          <a:lstStyle/>
          <a:p>
            <a:pPr algn="just"/>
            <a:r>
              <a:rPr lang="ar-SY" dirty="0"/>
              <a:t>تُعتبر </a:t>
            </a:r>
            <a:r>
              <a:rPr lang="ar-SY" b="1" dirty="0">
                <a:solidFill>
                  <a:schemeClr val="accent4">
                    <a:lumMod val="50000"/>
                  </a:schemeClr>
                </a:solidFill>
              </a:rPr>
              <a:t>مثبّطات الجدار الخلوي </a:t>
            </a:r>
            <a:r>
              <a:rPr lang="ar-SY" dirty="0"/>
              <a:t>من أهمّ الصّادات الحيوية وذلك كون سمّيتها </a:t>
            </a:r>
            <a:r>
              <a:rPr lang="ar-SY" dirty="0">
                <a:solidFill>
                  <a:schemeClr val="accent6">
                    <a:lumMod val="75000"/>
                  </a:schemeClr>
                </a:solidFill>
              </a:rPr>
              <a:t>خفيفة </a:t>
            </a:r>
            <a:r>
              <a:rPr lang="ar-SY" dirty="0"/>
              <a:t>على الإنسان، وطيفها </a:t>
            </a:r>
            <a:r>
              <a:rPr lang="ar-SY" dirty="0">
                <a:solidFill>
                  <a:schemeClr val="accent6">
                    <a:lumMod val="75000"/>
                  </a:schemeClr>
                </a:solidFill>
              </a:rPr>
              <a:t>واسع</a:t>
            </a:r>
            <a:r>
              <a:rPr lang="ar-SY" dirty="0"/>
              <a:t> جداً في القضاء على الجراثيم، وقد أحدث اكتشافها ثورة في عالم معالجة الأمراض. </a:t>
            </a:r>
            <a:endParaRPr lang="ar-SY" dirty="0" smtClean="0"/>
          </a:p>
          <a:p>
            <a:pPr algn="just"/>
            <a:endParaRPr lang="ar-SY" dirty="0" smtClean="0"/>
          </a:p>
          <a:p>
            <a:pPr algn="just"/>
            <a:r>
              <a:rPr lang="ar-SY" dirty="0">
                <a:solidFill>
                  <a:schemeClr val="accent6">
                    <a:lumMod val="75000"/>
                  </a:schemeClr>
                </a:solidFill>
              </a:rPr>
              <a:t>ل</a:t>
            </a:r>
            <a:r>
              <a:rPr lang="ar-SY" dirty="0"/>
              <a:t>ا يؤثر على الجراثيم غير المنقسمة بينما يؤثر بشكل فعّال على الجراثيم المتكاثرة والنشطة، يعود السبب في ذلك إلى أنّ هذه المثبّطات </a:t>
            </a:r>
            <a:r>
              <a:rPr lang="ar-SY" dirty="0">
                <a:solidFill>
                  <a:schemeClr val="accent6">
                    <a:lumMod val="75000"/>
                  </a:schemeClr>
                </a:solidFill>
              </a:rPr>
              <a:t>لا</a:t>
            </a:r>
            <a:r>
              <a:rPr lang="ar-SY" dirty="0"/>
              <a:t> تقوم بتخريب الجدار إنما تقوم بإيقاف اصطناعه، والجراثيم تقوم باصطناع جدارها أثناء الانقسام فقط، </a:t>
            </a:r>
            <a:r>
              <a:rPr lang="ar-SY" dirty="0" smtClean="0"/>
              <a:t>بحيث لا </a:t>
            </a:r>
            <a:r>
              <a:rPr lang="ar-SY" dirty="0"/>
              <a:t>يكون  في طور الخمول </a:t>
            </a:r>
            <a:r>
              <a:rPr lang="ar-SY" dirty="0" smtClean="0"/>
              <a:t>أو عدم </a:t>
            </a:r>
            <a:r>
              <a:rPr lang="ar-SY" dirty="0"/>
              <a:t>الانقسام </a:t>
            </a:r>
            <a:r>
              <a:rPr lang="ar-SY" dirty="0" smtClean="0"/>
              <a:t>اصطناع </a:t>
            </a:r>
            <a:r>
              <a:rPr lang="ar-SY" dirty="0"/>
              <a:t>للجدار الخلوي.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عنوان 1"/>
          <p:cNvSpPr>
            <a:spLocks noGrp="1"/>
          </p:cNvSpPr>
          <p:nvPr>
            <p:ph type="title"/>
          </p:nvPr>
        </p:nvSpPr>
        <p:spPr/>
        <p:txBody>
          <a:bodyPr>
            <a:normAutofit/>
          </a:bodyPr>
          <a:lstStyle/>
          <a:p>
            <a:r>
              <a:rPr lang="ar-SY" b="1" dirty="0">
                <a:solidFill>
                  <a:schemeClr val="accent1">
                    <a:lumMod val="50000"/>
                  </a:schemeClr>
                </a:solidFill>
                <a:effectLst>
                  <a:outerShdw blurRad="38100" dist="38100" dir="2700000" algn="tl">
                    <a:srgbClr val="000000">
                      <a:alpha val="43137"/>
                    </a:srgbClr>
                  </a:outerShdw>
                </a:effectLst>
              </a:rPr>
              <a:t>البنسلينات </a:t>
            </a:r>
            <a:r>
              <a:rPr lang="ar-SY" b="1" dirty="0" smtClean="0">
                <a:solidFill>
                  <a:schemeClr val="accent1">
                    <a:lumMod val="50000"/>
                  </a:schemeClr>
                </a:solidFill>
                <a:effectLst>
                  <a:outerShdw blurRad="38100" dist="38100" dir="2700000" algn="tl">
                    <a:srgbClr val="000000">
                      <a:alpha val="43137"/>
                    </a:srgbClr>
                  </a:outerShdw>
                </a:effectLst>
              </a:rPr>
              <a:t>واسعة </a:t>
            </a:r>
            <a:r>
              <a:rPr lang="ar-SY" b="1" dirty="0">
                <a:solidFill>
                  <a:schemeClr val="accent1">
                    <a:lumMod val="50000"/>
                  </a:schemeClr>
                </a:solidFill>
                <a:effectLst>
                  <a:outerShdw blurRad="38100" dist="38100" dir="2700000" algn="tl">
                    <a:srgbClr val="000000">
                      <a:alpha val="43137"/>
                    </a:srgbClr>
                  </a:outerShdw>
                </a:effectLst>
              </a:rPr>
              <a:t>الطيف </a:t>
            </a:r>
            <a:r>
              <a:rPr lang="ar-SY" b="1" dirty="0" smtClean="0">
                <a:solidFill>
                  <a:schemeClr val="accent1">
                    <a:lumMod val="50000"/>
                  </a:schemeClr>
                </a:solidFill>
                <a:effectLst>
                  <a:outerShdw blurRad="38100" dist="38100" dir="2700000" algn="tl">
                    <a:srgbClr val="000000">
                      <a:alpha val="43137"/>
                    </a:srgbClr>
                  </a:outerShdw>
                </a:effectLst>
              </a:rPr>
              <a:t>الحساسة </a:t>
            </a:r>
            <a:r>
              <a:rPr lang="ar-SY" b="1" dirty="0">
                <a:solidFill>
                  <a:schemeClr val="accent1">
                    <a:lumMod val="50000"/>
                  </a:schemeClr>
                </a:solidFill>
                <a:effectLst>
                  <a:outerShdw blurRad="38100" dist="38100" dir="2700000" algn="tl">
                    <a:srgbClr val="000000">
                      <a:alpha val="43137"/>
                    </a:srgbClr>
                  </a:outerShdw>
                </a:effectLst>
              </a:rPr>
              <a:t>للبنسليناز</a:t>
            </a:r>
          </a:p>
        </p:txBody>
      </p:sp>
      <p:sp>
        <p:nvSpPr>
          <p:cNvPr id="1048645" name="عنصر نائب للمحتوى 2"/>
          <p:cNvSpPr>
            <a:spLocks noGrp="1"/>
          </p:cNvSpPr>
          <p:nvPr>
            <p:ph idx="1"/>
          </p:nvPr>
        </p:nvSpPr>
        <p:spPr>
          <a:xfrm>
            <a:off x="0" y="1600200"/>
            <a:ext cx="9036496" cy="5141168"/>
          </a:xfrm>
        </p:spPr>
        <p:txBody>
          <a:bodyPr>
            <a:normAutofit fontScale="92500" lnSpcReduction="10000"/>
          </a:bodyPr>
          <a:lstStyle/>
          <a:p>
            <a:pPr marL="0" indent="0">
              <a:buNone/>
            </a:pPr>
            <a:r>
              <a:rPr lang="ar-SY" dirty="0" smtClean="0"/>
              <a:t>تشمل : </a:t>
            </a:r>
            <a:r>
              <a:rPr lang="en-US" b="1" i="1" dirty="0" smtClean="0">
                <a:solidFill>
                  <a:schemeClr val="accent1">
                    <a:lumMod val="50000"/>
                  </a:schemeClr>
                </a:solidFill>
              </a:rPr>
              <a:t>Amoxicillin, Ampicillin</a:t>
            </a:r>
            <a:r>
              <a:rPr lang="ar-SY" b="1" i="1" dirty="0" smtClean="0">
                <a:solidFill>
                  <a:schemeClr val="accent1">
                    <a:lumMod val="50000"/>
                  </a:schemeClr>
                </a:solidFill>
              </a:rPr>
              <a:t> </a:t>
            </a:r>
            <a:r>
              <a:rPr lang="ar-SY" dirty="0" smtClean="0"/>
              <a:t>(تتواجد بشكل حب)</a:t>
            </a:r>
          </a:p>
          <a:p>
            <a:pPr marL="0" indent="0">
              <a:buNone/>
            </a:pPr>
            <a:endParaRPr lang="ar-SY" dirty="0" smtClean="0"/>
          </a:p>
          <a:p>
            <a:pPr marL="457200" lvl="0" indent="-457200">
              <a:buFont typeface="Wingdings" pitchFamily="2" charset="2"/>
              <a:buChar char="§"/>
            </a:pPr>
            <a:r>
              <a:rPr lang="ar-SY" dirty="0" smtClean="0">
                <a:solidFill>
                  <a:prstClr val="black"/>
                </a:solidFill>
              </a:rPr>
              <a:t>تملك طيفاً مضاداً للجراثيم مشابهاً للبنسلين </a:t>
            </a:r>
            <a:r>
              <a:rPr lang="en-US" dirty="0" smtClean="0">
                <a:solidFill>
                  <a:prstClr val="black"/>
                </a:solidFill>
              </a:rPr>
              <a:t>G</a:t>
            </a:r>
            <a:r>
              <a:rPr lang="ar-SY" dirty="0" smtClean="0">
                <a:solidFill>
                  <a:prstClr val="black"/>
                </a:solidFill>
              </a:rPr>
              <a:t>, وأكثر فعالية ضد العصيات سلبية الغرام (لذلك تسمى ممتدة الطيف)</a:t>
            </a:r>
          </a:p>
          <a:p>
            <a:pPr marL="0" lvl="0" indent="0">
              <a:buNone/>
            </a:pPr>
            <a:r>
              <a:rPr lang="ar-SY" dirty="0" smtClean="0">
                <a:solidFill>
                  <a:prstClr val="black"/>
                </a:solidFill>
              </a:rPr>
              <a:t>  الامعائيات ,</a:t>
            </a:r>
          </a:p>
          <a:p>
            <a:pPr marL="457200" lvl="0" indent="-457200">
              <a:buFont typeface="Wingdings" pitchFamily="2" charset="2"/>
              <a:buChar char="§"/>
            </a:pPr>
            <a:endParaRPr lang="ar-SY" dirty="0">
              <a:solidFill>
                <a:prstClr val="black"/>
              </a:solidFill>
            </a:endParaRPr>
          </a:p>
          <a:p>
            <a:pPr marL="457200" lvl="0" indent="-457200">
              <a:buFont typeface="Wingdings" pitchFamily="2" charset="2"/>
              <a:buChar char="§"/>
            </a:pPr>
            <a:r>
              <a:rPr lang="ar-SY" dirty="0" smtClean="0">
                <a:solidFill>
                  <a:prstClr val="black"/>
                </a:solidFill>
              </a:rPr>
              <a:t>يعد الأمبيسلين الدواء المفضل في معالجة إحدى العصيات إيجابية الغرام الهامة وهي: الليستريا وحيدة الخلية.</a:t>
            </a:r>
          </a:p>
          <a:p>
            <a:pPr marL="457200" lvl="0" indent="-457200">
              <a:buFont typeface="Wingdings" pitchFamily="2" charset="2"/>
              <a:buChar char="§"/>
            </a:pPr>
            <a:endParaRPr lang="ar-SY" dirty="0">
              <a:solidFill>
                <a:prstClr val="black"/>
              </a:solidFill>
            </a:endParaRPr>
          </a:p>
          <a:p>
            <a:pPr marL="457200" lvl="0" indent="-457200">
              <a:buFont typeface="Wingdings" pitchFamily="2" charset="2"/>
              <a:buChar char="§"/>
            </a:pPr>
            <a:r>
              <a:rPr lang="ar-SY" dirty="0" smtClean="0">
                <a:solidFill>
                  <a:prstClr val="black"/>
                </a:solidFill>
              </a:rPr>
              <a:t>تستعمل بشكل واسع في العدوى التنفسية. </a:t>
            </a:r>
            <a:endParaRPr lang="ar-SY" dirty="0">
              <a:solidFill>
                <a:prstClr val="black"/>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6" name="عنوان 4"/>
          <p:cNvSpPr>
            <a:spLocks noGrp="1"/>
          </p:cNvSpPr>
          <p:nvPr>
            <p:ph type="title"/>
          </p:nvPr>
        </p:nvSpPr>
        <p:spPr>
          <a:xfrm>
            <a:off x="467544" y="-387424"/>
            <a:ext cx="8229600" cy="1143000"/>
          </a:xfrm>
        </p:spPr>
        <p:txBody>
          <a:bodyPr/>
          <a:lstStyle/>
          <a:p>
            <a:r>
              <a:rPr lang="ar-SY" dirty="0" smtClean="0"/>
              <a:t>   </a:t>
            </a:r>
            <a:endParaRPr lang="ar-SY" dirty="0"/>
          </a:p>
        </p:txBody>
      </p:sp>
      <p:sp>
        <p:nvSpPr>
          <p:cNvPr id="1048647" name="عنصر نائب للمحتوى 5"/>
          <p:cNvSpPr>
            <a:spLocks noGrp="1"/>
          </p:cNvSpPr>
          <p:nvPr>
            <p:ph idx="1"/>
          </p:nvPr>
        </p:nvSpPr>
        <p:spPr>
          <a:xfrm>
            <a:off x="179512" y="1140"/>
            <a:ext cx="8964488" cy="6668220"/>
          </a:xfrm>
        </p:spPr>
        <p:txBody>
          <a:bodyPr/>
          <a:lstStyle/>
          <a:p>
            <a:pPr marL="0" indent="0">
              <a:buNone/>
            </a:pPr>
            <a:endParaRPr lang="ar-SY" dirty="0"/>
          </a:p>
          <a:p>
            <a:pPr marL="457200" lvl="0" indent="-457200">
              <a:buFont typeface="Wingdings" pitchFamily="2" charset="2"/>
              <a:buChar char="§"/>
            </a:pPr>
            <a:r>
              <a:rPr lang="ar-SY" dirty="0" smtClean="0">
                <a:solidFill>
                  <a:prstClr val="black"/>
                </a:solidFill>
              </a:rPr>
              <a:t>يستعمل ا</a:t>
            </a:r>
            <a:r>
              <a:rPr lang="ar-SY" b="1" dirty="0" smtClean="0">
                <a:solidFill>
                  <a:schemeClr val="accent1">
                    <a:lumMod val="50000"/>
                  </a:schemeClr>
                </a:solidFill>
                <a:effectLst>
                  <a:outerShdw blurRad="38100" dist="38100" dir="2700000" algn="tl">
                    <a:srgbClr val="000000">
                      <a:alpha val="43137"/>
                    </a:srgbClr>
                  </a:outerShdw>
                </a:effectLst>
              </a:rPr>
              <a:t>لأموكسيسيللين</a:t>
            </a:r>
            <a:r>
              <a:rPr lang="ar-SY" dirty="0" smtClean="0">
                <a:solidFill>
                  <a:prstClr val="black"/>
                </a:solidFill>
              </a:rPr>
              <a:t> وقائياً في طب الأسنان لمعالجة المرضى ذوي الصمامات القلبية الشاذة</a:t>
            </a:r>
            <a:r>
              <a:rPr lang="ar-SY" dirty="0">
                <a:solidFill>
                  <a:prstClr val="black"/>
                </a:solidFill>
              </a:rPr>
              <a:t> </a:t>
            </a:r>
            <a:r>
              <a:rPr lang="ar-SY" dirty="0" smtClean="0">
                <a:solidFill>
                  <a:prstClr val="black"/>
                </a:solidFill>
              </a:rPr>
              <a:t>الخاضعين لجراحة فموية كبيرة </a:t>
            </a:r>
          </a:p>
          <a:p>
            <a:pPr marL="0" lvl="0" indent="0">
              <a:buNone/>
            </a:pPr>
            <a:endParaRPr lang="ar-SY" dirty="0">
              <a:solidFill>
                <a:prstClr val="black"/>
              </a:solidFill>
            </a:endParaRPr>
          </a:p>
          <a:p>
            <a:pPr marL="0" lvl="0" indent="0">
              <a:buNone/>
            </a:pPr>
            <a:endParaRPr lang="ar-SY" dirty="0">
              <a:solidFill>
                <a:prstClr val="black"/>
              </a:solidFill>
            </a:endParaRPr>
          </a:p>
          <a:p>
            <a:pPr marL="457200" lvl="0" indent="-457200">
              <a:buFont typeface="Wingdings" pitchFamily="2" charset="2"/>
              <a:buChar char="§"/>
            </a:pPr>
            <a:r>
              <a:rPr lang="ar-SY" dirty="0" smtClean="0">
                <a:solidFill>
                  <a:prstClr val="black"/>
                </a:solidFill>
              </a:rPr>
              <a:t>تشارك هذه الصادات مع مثبطات البنسليناز:</a:t>
            </a:r>
          </a:p>
          <a:p>
            <a:pPr marL="1087438" indent="-457200">
              <a:buFont typeface="Wingdings" pitchFamily="2" charset="2"/>
              <a:buChar char="v"/>
            </a:pPr>
            <a:r>
              <a:rPr lang="ar-SY" dirty="0" smtClean="0"/>
              <a:t> يشارك </a:t>
            </a:r>
            <a:r>
              <a:rPr lang="ar-SY" b="1" dirty="0" smtClean="0">
                <a:solidFill>
                  <a:schemeClr val="accent1">
                    <a:lumMod val="50000"/>
                  </a:schemeClr>
                </a:solidFill>
                <a:effectLst>
                  <a:outerShdw blurRad="38100" dist="38100" dir="2700000" algn="tl">
                    <a:srgbClr val="000000">
                      <a:alpha val="43137"/>
                    </a:srgbClr>
                  </a:outerShdw>
                </a:effectLst>
              </a:rPr>
              <a:t>الأموكسيسيللين</a:t>
            </a:r>
            <a:r>
              <a:rPr lang="ar-SY" dirty="0" smtClean="0"/>
              <a:t> مع </a:t>
            </a:r>
            <a:r>
              <a:rPr lang="ar-SY" b="1" dirty="0" smtClean="0">
                <a:solidFill>
                  <a:schemeClr val="accent1">
                    <a:lumMod val="50000"/>
                  </a:schemeClr>
                </a:solidFill>
                <a:effectLst>
                  <a:outerShdw blurRad="38100" dist="38100" dir="2700000" algn="tl">
                    <a:srgbClr val="000000">
                      <a:alpha val="43137"/>
                    </a:srgbClr>
                  </a:outerShdw>
                </a:effectLst>
              </a:rPr>
              <a:t>حمض الكلافولانيك.</a:t>
            </a:r>
          </a:p>
          <a:p>
            <a:pPr marL="630238" indent="0">
              <a:buNone/>
            </a:pPr>
            <a:endParaRPr lang="ar-SY" dirty="0" smtClean="0"/>
          </a:p>
          <a:p>
            <a:pPr marL="1087438" indent="-457200">
              <a:buFont typeface="Wingdings" pitchFamily="2" charset="2"/>
              <a:buChar char="v"/>
            </a:pPr>
            <a:r>
              <a:rPr lang="ar-SY" b="1" dirty="0" smtClean="0">
                <a:solidFill>
                  <a:schemeClr val="accent1">
                    <a:lumMod val="50000"/>
                  </a:schemeClr>
                </a:solidFill>
              </a:rPr>
              <a:t>والأمبيسللين</a:t>
            </a:r>
            <a:r>
              <a:rPr lang="ar-SY" dirty="0" smtClean="0"/>
              <a:t> مع </a:t>
            </a:r>
            <a:r>
              <a:rPr lang="ar-SY" b="1" dirty="0" smtClean="0">
                <a:solidFill>
                  <a:schemeClr val="accent1">
                    <a:lumMod val="50000"/>
                  </a:schemeClr>
                </a:solidFill>
                <a:effectLst>
                  <a:outerShdw blurRad="38100" dist="38100" dir="2700000" algn="tl">
                    <a:srgbClr val="000000">
                      <a:alpha val="43137"/>
                    </a:srgbClr>
                  </a:outerShdw>
                </a:effectLst>
              </a:rPr>
              <a:t>السولباكتام</a:t>
            </a:r>
            <a:r>
              <a:rPr lang="ar-SY" dirty="0" smtClean="0"/>
              <a:t> لحمايتها من الحلمة الأنزيمية وإطالة طيفها المضاد نتيجة المقاومة الناجمة من البنسليناز (ولكن ليس لها تأثير مضاد للجراثيم).</a:t>
            </a:r>
            <a:endParaRPr lang="ar-SY"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9" name="عنوان 1"/>
          <p:cNvSpPr>
            <a:spLocks noGrp="1"/>
          </p:cNvSpPr>
          <p:nvPr>
            <p:ph type="title"/>
          </p:nvPr>
        </p:nvSpPr>
        <p:spPr>
          <a:xfrm>
            <a:off x="457200" y="274638"/>
            <a:ext cx="8686800" cy="1143000"/>
          </a:xfrm>
        </p:spPr>
        <p:txBody>
          <a:bodyPr>
            <a:normAutofit fontScale="90000"/>
          </a:bodyPr>
          <a:lstStyle/>
          <a:p>
            <a:r>
              <a:rPr lang="en-US" b="1" dirty="0" smtClean="0">
                <a:solidFill>
                  <a:schemeClr val="accent1">
                    <a:lumMod val="50000"/>
                  </a:schemeClr>
                </a:solidFill>
                <a:effectLst>
                  <a:outerShdw blurRad="38100" dist="38100" dir="2700000" algn="tl">
                    <a:srgbClr val="000000">
                      <a:alpha val="43137"/>
                    </a:srgbClr>
                  </a:outerShdw>
                </a:effectLst>
              </a:rPr>
              <a:t>Clavulanic acid, Sulbactam, Tazobactam</a:t>
            </a:r>
            <a:endParaRPr lang="ar-SY" b="1" dirty="0">
              <a:solidFill>
                <a:schemeClr val="accent1">
                  <a:lumMod val="50000"/>
                </a:schemeClr>
              </a:solidFill>
              <a:effectLst>
                <a:outerShdw blurRad="38100" dist="38100" dir="2700000" algn="tl">
                  <a:srgbClr val="000000">
                    <a:alpha val="43137"/>
                  </a:srgbClr>
                </a:outerShdw>
              </a:effectLst>
            </a:endParaRPr>
          </a:p>
        </p:txBody>
      </p:sp>
      <p:sp>
        <p:nvSpPr>
          <p:cNvPr id="1048650" name="عنصر نائب للمحتوى 2"/>
          <p:cNvSpPr>
            <a:spLocks noGrp="1"/>
          </p:cNvSpPr>
          <p:nvPr>
            <p:ph idx="1"/>
          </p:nvPr>
        </p:nvSpPr>
        <p:spPr/>
        <p:txBody>
          <a:bodyPr>
            <a:normAutofit fontScale="96875"/>
          </a:bodyPr>
          <a:lstStyle/>
          <a:p>
            <a:pPr marL="0" indent="0">
              <a:buNone/>
            </a:pPr>
            <a:endParaRPr lang="ar-SY" dirty="0" smtClean="0"/>
          </a:p>
          <a:p>
            <a:pPr>
              <a:buFont typeface="Wingdings" pitchFamily="2" charset="2"/>
              <a:buChar char="§"/>
            </a:pPr>
            <a:r>
              <a:rPr lang="ar-SY" sz="3600" dirty="0" smtClean="0"/>
              <a:t>هي مركبات تحتوي حلقة بيتا ولكن لا تملك فعالية مضادة للجراثيم بل تشارك مع الصاد الحيوي.</a:t>
            </a:r>
          </a:p>
          <a:p>
            <a:pPr marL="0" indent="0">
              <a:buNone/>
            </a:pPr>
            <a:endParaRPr lang="ar-SY" sz="3600" dirty="0" smtClean="0"/>
          </a:p>
          <a:p>
            <a:pPr>
              <a:buFont typeface="Wingdings" pitchFamily="2" charset="2"/>
              <a:buChar char="§"/>
            </a:pPr>
            <a:r>
              <a:rPr lang="ar-SY" sz="3600" dirty="0" smtClean="0"/>
              <a:t>تقوم بربط أو إزالة فعالية أنزيم البيتا لاكتاماز لوقاية الصادات من التخريب (توقف عمل أنزيم البيتالاكتاماز).</a:t>
            </a:r>
            <a:endParaRPr lang="ar-SY" sz="3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عنوان 1"/>
          <p:cNvSpPr>
            <a:spLocks noGrp="1"/>
          </p:cNvSpPr>
          <p:nvPr>
            <p:ph type="title"/>
          </p:nvPr>
        </p:nvSpPr>
        <p:spPr/>
        <p:txBody>
          <a:bodyPr>
            <a:normAutofit fontScale="90000"/>
          </a:bodyPr>
          <a:lstStyle/>
          <a:p>
            <a:r>
              <a:rPr lang="ar-SY" dirty="0" smtClean="0"/>
              <a:t>البنسلينات المضادة للزوائف الزنجارية (العصيات الزرق) </a:t>
            </a:r>
            <a:r>
              <a:rPr lang="en-US" dirty="0" smtClean="0"/>
              <a:t>Antipseudomonal penicillins</a:t>
            </a:r>
            <a:endParaRPr lang="ar-SY" dirty="0"/>
          </a:p>
        </p:txBody>
      </p:sp>
      <p:graphicFrame>
        <p:nvGraphicFramePr>
          <p:cNvPr id="4194307" name="عنصر نائب للمحتوى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عنوان 1"/>
          <p:cNvSpPr>
            <a:spLocks noGrp="1"/>
          </p:cNvSpPr>
          <p:nvPr>
            <p:ph type="title"/>
          </p:nvPr>
        </p:nvSpPr>
        <p:spPr/>
        <p:txBody>
          <a:bodyPr>
            <a:normAutofit/>
          </a:bodyPr>
          <a:lstStyle/>
          <a:p>
            <a:r>
              <a:rPr lang="ar-SY" b="1" dirty="0" smtClean="0">
                <a:solidFill>
                  <a:schemeClr val="accent1">
                    <a:lumMod val="50000"/>
                  </a:schemeClr>
                </a:solidFill>
                <a:effectLst>
                  <a:outerShdw blurRad="38100" dist="38100" dir="2700000" algn="tl">
                    <a:srgbClr val="000000">
                      <a:alpha val="43137"/>
                    </a:srgbClr>
                  </a:outerShdw>
                </a:effectLst>
              </a:rPr>
              <a:t>مشاركة البنسلينات مع الأمينوغليكوزيدات</a:t>
            </a:r>
            <a:endParaRPr lang="ar-SY" b="1" dirty="0">
              <a:solidFill>
                <a:schemeClr val="accent1">
                  <a:lumMod val="50000"/>
                </a:schemeClr>
              </a:solidFill>
              <a:effectLst>
                <a:outerShdw blurRad="38100" dist="38100" dir="2700000" algn="tl">
                  <a:srgbClr val="000000">
                    <a:alpha val="43137"/>
                  </a:srgbClr>
                </a:outerShdw>
              </a:effectLst>
            </a:endParaRPr>
          </a:p>
        </p:txBody>
      </p:sp>
      <p:sp>
        <p:nvSpPr>
          <p:cNvPr id="1048652" name="عنصر نائب للمحتوى 2"/>
          <p:cNvSpPr>
            <a:spLocks noGrp="1"/>
          </p:cNvSpPr>
          <p:nvPr>
            <p:ph idx="1"/>
          </p:nvPr>
        </p:nvSpPr>
        <p:spPr>
          <a:xfrm>
            <a:off x="0" y="1600200"/>
            <a:ext cx="9144000" cy="5257800"/>
          </a:xfrm>
        </p:spPr>
        <p:txBody>
          <a:bodyPr/>
          <a:lstStyle/>
          <a:p>
            <a:r>
              <a:rPr lang="ar-SY" dirty="0" smtClean="0"/>
              <a:t>تتآزر الفعالية لدى مشاركة صادات البيتالاكتام مع الأمينوعليكوزيدات لأن:</a:t>
            </a:r>
          </a:p>
          <a:p>
            <a:pPr marL="0" indent="0">
              <a:buNone/>
            </a:pPr>
            <a:endParaRPr lang="ar-SY" dirty="0"/>
          </a:p>
        </p:txBody>
      </p:sp>
      <p:graphicFrame>
        <p:nvGraphicFramePr>
          <p:cNvPr id="4194308" name="رسم تخطيطي 3"/>
          <p:cNvGraphicFramePr>
            <a:graphicFrameLocks/>
          </p:cNvGraphicFramePr>
          <p:nvPr/>
        </p:nvGraphicFramePr>
        <p:xfrm>
          <a:off x="1403648" y="263691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0" y="2060848"/>
            <a:ext cx="9144000" cy="1938992"/>
          </a:xfrm>
          <a:prstGeom prst="rect">
            <a:avLst/>
          </a:prstGeom>
          <a:noFill/>
        </p:spPr>
        <p:txBody>
          <a:bodyPr wrap="square" rtlCol="1">
            <a:spAutoFit/>
          </a:bodyPr>
          <a:lstStyle/>
          <a:p>
            <a:r>
              <a:rPr lang="ar-SY" sz="4000" dirty="0" smtClean="0"/>
              <a:t>-وتستخدم هذه المشاركة لعلاج الزوائف الزنجارية التي تتواجد بكثره بالمشافي </a:t>
            </a:r>
          </a:p>
          <a:p>
            <a:r>
              <a:rPr lang="ar-SY" sz="4000" dirty="0" smtClean="0"/>
              <a:t>-لكن حديثا ظهرت سلالات مقاومة ايضا لهذه المشاركة</a:t>
            </a:r>
            <a:endParaRPr lang="ar-SY" sz="4000" dirty="0"/>
          </a:p>
        </p:txBody>
      </p:sp>
    </p:spTree>
    <p:extLst>
      <p:ext uri="{BB962C8B-B14F-4D97-AF65-F5344CB8AC3E}">
        <p14:creationId xmlns="" xmlns:p14="http://schemas.microsoft.com/office/powerpoint/2010/main" val="7217227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3" name="مربع نص 1"/>
          <p:cNvSpPr txBox="1"/>
          <p:nvPr/>
        </p:nvSpPr>
        <p:spPr>
          <a:xfrm>
            <a:off x="107504" y="692696"/>
            <a:ext cx="9036496" cy="4434840"/>
          </a:xfrm>
          <a:prstGeom prst="rect">
            <a:avLst/>
          </a:prstGeom>
          <a:noFill/>
        </p:spPr>
        <p:txBody>
          <a:bodyPr wrap="square" rtlCol="1">
            <a:spAutoFit/>
          </a:bodyPr>
          <a:lstStyle/>
          <a:p>
            <a:pPr marL="285750" indent="-285750">
              <a:buFont typeface="Wingdings" pitchFamily="2" charset="2"/>
              <a:buChar char="§"/>
            </a:pPr>
            <a:r>
              <a:rPr lang="ar-SY" sz="3200" dirty="0" smtClean="0"/>
              <a:t>لا تشارك هذه الصادات معاً في التسريب الوريدي (بل يجب أن تعطى الحقنتان بفاصل زمني محدد) </a:t>
            </a:r>
          </a:p>
          <a:p>
            <a:r>
              <a:rPr lang="ar-SY" sz="3200" dirty="0"/>
              <a:t> </a:t>
            </a:r>
            <a:r>
              <a:rPr lang="ar-SY" sz="3200" dirty="0" smtClean="0"/>
              <a:t>لأن التماس المديد بين شحنتين مختلفتين يشكل مركب عاطل (الأمينوغليكوزيدات إيجابية بينما البنسلينات سلبية).</a:t>
            </a:r>
          </a:p>
          <a:p>
            <a:endParaRPr lang="ar-SY" sz="3200" dirty="0"/>
          </a:p>
          <a:p>
            <a:pPr marL="285750" indent="-285750">
              <a:buFont typeface="Wingdings" pitchFamily="2" charset="2"/>
              <a:buChar char="§"/>
            </a:pPr>
            <a:endParaRPr lang="ar-SY" sz="3200" dirty="0" smtClean="0"/>
          </a:p>
          <a:p>
            <a:pPr marL="285750" indent="-285750">
              <a:buFont typeface="Wingdings" pitchFamily="2" charset="2"/>
              <a:buChar char="§"/>
            </a:pPr>
            <a:r>
              <a:rPr lang="ar-SY" sz="3200" dirty="0" smtClean="0"/>
              <a:t>تذكر : لا تشارك صاد مثبط للجراثيم مع صاد قاتل للجراثيم (مبيد) لأن الشرط الأساسي لعمل الصاد القاتل أن يكون الجرثوم فعال ونشط.</a:t>
            </a:r>
            <a:endParaRPr lang="ar-SY" sz="3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4" name="عنوان 1"/>
          <p:cNvSpPr>
            <a:spLocks noGrp="1"/>
          </p:cNvSpPr>
          <p:nvPr>
            <p:ph type="title"/>
          </p:nvPr>
        </p:nvSpPr>
        <p:spPr>
          <a:xfrm>
            <a:off x="395536" y="260648"/>
            <a:ext cx="8229600" cy="1143000"/>
          </a:xfrm>
        </p:spPr>
        <p:txBody>
          <a:bodyPr>
            <a:normAutofit fontScale="90000"/>
          </a:bodyPr>
          <a:lstStyle/>
          <a:p>
            <a:r>
              <a:rPr lang="ar-SA" b="1" spc="300" dirty="0">
                <a:solidFill>
                  <a:srgbClr val="002060"/>
                </a:solidFill>
                <a:effectLst>
                  <a:outerShdw blurRad="38100" dist="38100" dir="2700000" algn="tl">
                    <a:srgbClr val="000000">
                      <a:alpha val="43137"/>
                    </a:srgbClr>
                  </a:outerShdw>
                </a:effectLst>
              </a:rPr>
              <a:t>المقاومة </a:t>
            </a:r>
            <a:r>
              <a:rPr lang="en-US" b="1" spc="300" dirty="0">
                <a:solidFill>
                  <a:srgbClr val="002060"/>
                </a:solidFill>
                <a:effectLst>
                  <a:outerShdw blurRad="38100" dist="38100" dir="2700000" algn="tl">
                    <a:srgbClr val="000000">
                      <a:alpha val="43137"/>
                    </a:srgbClr>
                  </a:outerShdw>
                </a:effectLst>
              </a:rPr>
              <a:t/>
            </a:r>
            <a:br>
              <a:rPr lang="en-US" b="1" spc="300" dirty="0">
                <a:solidFill>
                  <a:srgbClr val="002060"/>
                </a:solidFill>
                <a:effectLst>
                  <a:outerShdw blurRad="38100" dist="38100" dir="2700000" algn="tl">
                    <a:srgbClr val="000000">
                      <a:alpha val="43137"/>
                    </a:srgbClr>
                  </a:outerShdw>
                </a:effectLst>
              </a:rPr>
            </a:br>
            <a:endParaRPr lang="ar-SA" spc="300" dirty="0">
              <a:solidFill>
                <a:srgbClr val="002060"/>
              </a:solidFill>
              <a:effectLst>
                <a:outerShdw blurRad="38100" dist="38100" dir="2700000" algn="tl">
                  <a:srgbClr val="000000">
                    <a:alpha val="43137"/>
                  </a:srgbClr>
                </a:outerShdw>
              </a:effectLst>
            </a:endParaRPr>
          </a:p>
        </p:txBody>
      </p:sp>
      <p:sp>
        <p:nvSpPr>
          <p:cNvPr id="1048655" name="عنصر نائب للمحتوى 2"/>
          <p:cNvSpPr>
            <a:spLocks noGrp="1"/>
          </p:cNvSpPr>
          <p:nvPr>
            <p:ph idx="1"/>
          </p:nvPr>
        </p:nvSpPr>
        <p:spPr>
          <a:xfrm>
            <a:off x="457200" y="980728"/>
            <a:ext cx="8229600" cy="5616624"/>
          </a:xfrm>
        </p:spPr>
        <p:txBody>
          <a:bodyPr>
            <a:normAutofit fontScale="93750" lnSpcReduction="10000"/>
          </a:bodyPr>
          <a:lstStyle/>
          <a:p>
            <a:r>
              <a:rPr lang="ar-SA" dirty="0"/>
              <a:t>يوجد نوعين للمقاومة </a:t>
            </a:r>
            <a:endParaRPr lang="en-US" dirty="0"/>
          </a:p>
          <a:p>
            <a:r>
              <a:rPr lang="ar-SA" dirty="0">
                <a:solidFill>
                  <a:schemeClr val="accent2"/>
                </a:solidFill>
              </a:rPr>
              <a:t>1-مقاومة متأصلة في المتعضية تجاه </a:t>
            </a:r>
            <a:r>
              <a:rPr lang="ar-SA" dirty="0" smtClean="0">
                <a:solidFill>
                  <a:schemeClr val="accent2"/>
                </a:solidFill>
              </a:rPr>
              <a:t>البنسيلينات</a:t>
            </a:r>
            <a:r>
              <a:rPr lang="ar-SY" dirty="0" smtClean="0">
                <a:solidFill>
                  <a:schemeClr val="accent2"/>
                </a:solidFill>
              </a:rPr>
              <a:t>:</a:t>
            </a:r>
            <a:r>
              <a:rPr lang="ar-SA" dirty="0" smtClean="0">
                <a:solidFill>
                  <a:schemeClr val="accent2"/>
                </a:solidFill>
              </a:rPr>
              <a:t> </a:t>
            </a:r>
            <a:endParaRPr lang="en-US" dirty="0">
              <a:solidFill>
                <a:schemeClr val="accent2"/>
              </a:solidFill>
            </a:endParaRPr>
          </a:p>
          <a:p>
            <a:r>
              <a:rPr lang="ar-SA" dirty="0"/>
              <a:t>وتشمل :</a:t>
            </a:r>
            <a:endParaRPr lang="en-US" dirty="0"/>
          </a:p>
          <a:p>
            <a:r>
              <a:rPr lang="ar-SA" dirty="0"/>
              <a:t>-المتعضيات التي لا تملك الببتيدوغليكان في جدارها الخلوي مثل: </a:t>
            </a:r>
            <a:r>
              <a:rPr lang="ar-SA" dirty="0" smtClean="0"/>
              <a:t>المتفطرات</a:t>
            </a:r>
            <a:r>
              <a:rPr lang="ar-SY" dirty="0"/>
              <a:t>.</a:t>
            </a:r>
            <a:endParaRPr lang="en-US" dirty="0"/>
          </a:p>
          <a:p>
            <a:r>
              <a:rPr lang="ar-SA" dirty="0"/>
              <a:t>-المتعضيات التي تملك جدار خلوي غير نفوذ للبنسيلينات مثل :الزوائف الزنجارية </a:t>
            </a:r>
            <a:endParaRPr lang="en-US" dirty="0"/>
          </a:p>
          <a:p>
            <a:r>
              <a:rPr lang="ar-SA" dirty="0">
                <a:solidFill>
                  <a:schemeClr val="accent2"/>
                </a:solidFill>
              </a:rPr>
              <a:t>2- مقاومة مكتسبة تجاه البنسيلينات :</a:t>
            </a:r>
            <a:endParaRPr lang="en-US" dirty="0">
              <a:solidFill>
                <a:schemeClr val="accent2"/>
              </a:solidFill>
            </a:endParaRPr>
          </a:p>
          <a:p>
            <a:r>
              <a:rPr lang="ar-SA" dirty="0"/>
              <a:t>تحدث بتواسط  من البلازميد حيث يحتوي البلازميد على الجينات المرمزة للمقاومة للعديد من الادوية ويمكن ان يصبح البلازميد مقاوماً للعديد من المضادات الحيوية في آن واحد .</a:t>
            </a:r>
            <a:endParaRPr lang="en-US" dirty="0"/>
          </a:p>
          <a:p>
            <a:endParaRPr lang="ar-S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619672" y="332656"/>
            <a:ext cx="6237312" cy="6237312"/>
          </a:xfrm>
          <a:prstGeom prst="rect">
            <a:avLst/>
          </a:prstGeom>
        </p:spPr>
      </p:pic>
      <p:sp>
        <p:nvSpPr>
          <p:cNvPr id="6" name="انفجار 2 5"/>
          <p:cNvSpPr/>
          <p:nvPr/>
        </p:nvSpPr>
        <p:spPr>
          <a:xfrm>
            <a:off x="1403648" y="1700808"/>
            <a:ext cx="2592288" cy="1368152"/>
          </a:xfrm>
          <a:prstGeom prst="irregularSeal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مربع نص 6"/>
          <p:cNvSpPr txBox="1"/>
          <p:nvPr/>
        </p:nvSpPr>
        <p:spPr>
          <a:xfrm>
            <a:off x="3491880" y="1412776"/>
            <a:ext cx="2376264" cy="553998"/>
          </a:xfrm>
          <a:prstGeom prst="rect">
            <a:avLst/>
          </a:prstGeom>
          <a:noFill/>
        </p:spPr>
        <p:txBody>
          <a:bodyPr wrap="square" rtlCol="0">
            <a:spAutoFit/>
          </a:bodyPr>
          <a:lstStyle/>
          <a:p>
            <a:pPr algn="ctr"/>
            <a:r>
              <a:rPr lang="ar-SY" sz="3000" b="1" dirty="0" smtClean="0"/>
              <a:t>المتفطرات</a:t>
            </a:r>
            <a:endParaRPr lang="en-US" sz="3000" b="1" dirty="0"/>
          </a:p>
        </p:txBody>
      </p:sp>
    </p:spTree>
    <p:extLst>
      <p:ext uri="{BB962C8B-B14F-4D97-AF65-F5344CB8AC3E}">
        <p14:creationId xmlns="" xmlns:p14="http://schemas.microsoft.com/office/powerpoint/2010/main" val="39623218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43608" y="908720"/>
            <a:ext cx="6840760" cy="4581236"/>
          </a:xfrm>
          <a:prstGeom prst="rect">
            <a:avLst/>
          </a:prstGeom>
        </p:spPr>
      </p:pic>
      <p:sp>
        <p:nvSpPr>
          <p:cNvPr id="5" name="شكل بيضاوي 4"/>
          <p:cNvSpPr/>
          <p:nvPr/>
        </p:nvSpPr>
        <p:spPr>
          <a:xfrm>
            <a:off x="2555776" y="4941168"/>
            <a:ext cx="4104456"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1638542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عنوان 1"/>
          <p:cNvSpPr>
            <a:spLocks noGrp="1"/>
          </p:cNvSpPr>
          <p:nvPr>
            <p:ph type="title"/>
          </p:nvPr>
        </p:nvSpPr>
        <p:spPr/>
        <p:txBody>
          <a:bodyPr>
            <a:normAutofit/>
          </a:bodyPr>
          <a:lstStyle/>
          <a:p>
            <a:pPr algn="ctr"/>
            <a:r>
              <a:rPr lang="ar-SY" sz="4800" b="1" i="1" dirty="0" smtClean="0"/>
              <a:t>بنية الجدار الخلوي الجرثومي</a:t>
            </a:r>
            <a:endParaRPr lang="ar-SY" sz="4800" b="1" i="1" dirty="0"/>
          </a:p>
        </p:txBody>
      </p:sp>
      <p:sp>
        <p:nvSpPr>
          <p:cNvPr id="1048615" name="عنصر نائب للمحتوى 2"/>
          <p:cNvSpPr>
            <a:spLocks noGrp="1"/>
          </p:cNvSpPr>
          <p:nvPr>
            <p:ph idx="1"/>
          </p:nvPr>
        </p:nvSpPr>
        <p:spPr/>
        <p:txBody>
          <a:bodyPr/>
          <a:lstStyle/>
          <a:p>
            <a:pPr algn="just"/>
            <a:r>
              <a:rPr lang="ar-SY" dirty="0" smtClean="0"/>
              <a:t>يتألف من بوليمير </a:t>
            </a:r>
            <a:r>
              <a:rPr lang="ar-SY" dirty="0"/>
              <a:t>يُسمّى </a:t>
            </a:r>
            <a:r>
              <a:rPr lang="ar-SY" dirty="0">
                <a:solidFill>
                  <a:schemeClr val="accent6">
                    <a:lumMod val="75000"/>
                  </a:schemeClr>
                </a:solidFill>
              </a:rPr>
              <a:t>الببتيدوغليكان</a:t>
            </a:r>
            <a:r>
              <a:rPr lang="ar-SY" dirty="0"/>
              <a:t> يتألف من وحدات ا</a:t>
            </a:r>
            <a:r>
              <a:rPr lang="ar-SY" dirty="0">
                <a:solidFill>
                  <a:schemeClr val="accent6">
                    <a:lumMod val="75000"/>
                  </a:schemeClr>
                </a:solidFill>
              </a:rPr>
              <a:t>لغليكان</a:t>
            </a:r>
            <a:r>
              <a:rPr lang="ar-SY" dirty="0"/>
              <a:t> التي تربط بينها </a:t>
            </a:r>
            <a:r>
              <a:rPr lang="ar-SY" dirty="0">
                <a:solidFill>
                  <a:schemeClr val="accent6">
                    <a:lumMod val="75000"/>
                  </a:schemeClr>
                </a:solidFill>
              </a:rPr>
              <a:t>روابط </a:t>
            </a:r>
            <a:r>
              <a:rPr lang="ar-SY" dirty="0" smtClean="0">
                <a:solidFill>
                  <a:schemeClr val="accent6">
                    <a:lumMod val="75000"/>
                  </a:schemeClr>
                </a:solidFill>
              </a:rPr>
              <a:t>تصالبية </a:t>
            </a:r>
            <a:r>
              <a:rPr lang="ar-SY" dirty="0"/>
              <a:t>يتم اصطناعها بواسطة بروتينات تُسمّى البروتينات الرابطة </a:t>
            </a:r>
            <a:r>
              <a:rPr lang="ar-SY" dirty="0" smtClean="0"/>
              <a:t>للبنسلين </a:t>
            </a:r>
            <a:r>
              <a:rPr lang="en-US" dirty="0" smtClean="0"/>
              <a:t>(PBPs</a:t>
            </a:r>
            <a:r>
              <a:rPr lang="en-US" dirty="0"/>
              <a:t>)،  </a:t>
            </a:r>
            <a:r>
              <a:rPr lang="ar-SY" dirty="0"/>
              <a:t>ويحدث الاصطناع بوجود أنزيم </a:t>
            </a:r>
            <a:r>
              <a:rPr lang="ar-SY" dirty="0" smtClean="0"/>
              <a:t>الترنسببتيداز.</a:t>
            </a:r>
            <a:endParaRPr lang="ar-SY" dirty="0"/>
          </a:p>
        </p:txBody>
      </p:sp>
      <p:pic>
        <p:nvPicPr>
          <p:cNvPr id="2097155" name="صورة 4"/>
          <p:cNvPicPr>
            <a:picLocks noChangeAspect="1"/>
          </p:cNvPicPr>
          <p:nvPr/>
        </p:nvPicPr>
        <p:blipFill>
          <a:blip r:embed="rId2"/>
          <a:stretch>
            <a:fillRect/>
          </a:stretch>
        </p:blipFill>
        <p:spPr>
          <a:xfrm>
            <a:off x="1187624" y="4005064"/>
            <a:ext cx="7776864" cy="2852936"/>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6" name="عنصر نائب للمحتوى 2"/>
          <p:cNvSpPr>
            <a:spLocks noGrp="1"/>
          </p:cNvSpPr>
          <p:nvPr>
            <p:ph idx="1"/>
          </p:nvPr>
        </p:nvSpPr>
        <p:spPr>
          <a:xfrm>
            <a:off x="0" y="188640"/>
            <a:ext cx="8963472" cy="6480720"/>
          </a:xfrm>
        </p:spPr>
        <p:txBody>
          <a:bodyPr>
            <a:normAutofit/>
          </a:bodyPr>
          <a:lstStyle/>
          <a:p>
            <a:pPr algn="just"/>
            <a:r>
              <a:rPr lang="ar-SA" sz="3600" dirty="0"/>
              <a:t>ان تطور بلاسميد وحيد في جرثومة وحيدة كافي  لاحداث مقاومة لان البلازميد يتضاعف اثناء انقسام الخلية وينتقل الى الخليتين البنتين فتورثان المقاومة للصادات من الخلية </a:t>
            </a:r>
            <a:r>
              <a:rPr lang="ar-SA" sz="3600" dirty="0" smtClean="0"/>
              <a:t>الام</a:t>
            </a:r>
          </a:p>
          <a:p>
            <a:pPr marL="0" indent="0" algn="just">
              <a:buNone/>
            </a:pPr>
            <a:r>
              <a:rPr lang="ar-SA" sz="3600" dirty="0" smtClean="0"/>
              <a:t> </a:t>
            </a:r>
          </a:p>
          <a:p>
            <a:pPr algn="just"/>
            <a:r>
              <a:rPr lang="ar-SA" sz="3600" b="1" u="sng" dirty="0"/>
              <a:t>ملاحظة</a:t>
            </a:r>
            <a:r>
              <a:rPr lang="ar-SA" sz="3600" dirty="0"/>
              <a:t> :أثناء التكاثر الجنسي بين الجراثيم  يتم انتقال البلاسميد من الخلية المقاومة الى الخلية غير المقاومة </a:t>
            </a:r>
            <a:endParaRPr lang="en-US" sz="3600" dirty="0" smtClean="0"/>
          </a:p>
          <a:p>
            <a:pPr marL="0" indent="0" algn="just">
              <a:buNone/>
            </a:pPr>
            <a:endParaRPr lang="en-US" sz="3600" dirty="0"/>
          </a:p>
          <a:p>
            <a:pPr algn="just"/>
            <a:r>
              <a:rPr lang="ar-SA" sz="3600" dirty="0"/>
              <a:t>ومن الممكن ان يحدث التكاثر الجنسي بين جنسين مختلفين من الجراثيم</a:t>
            </a:r>
            <a:r>
              <a:rPr lang="en-US" sz="3600" dirty="0"/>
              <a:t>      </a:t>
            </a:r>
          </a:p>
          <a:p>
            <a:endParaRPr lang="en-US" sz="4000" dirty="0"/>
          </a:p>
          <a:p>
            <a:endParaRPr lang="ar-S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43608" y="476672"/>
            <a:ext cx="6360328" cy="5760640"/>
          </a:xfrm>
          <a:prstGeom prst="rect">
            <a:avLst/>
          </a:prstGeom>
        </p:spPr>
      </p:pic>
    </p:spTree>
    <p:extLst>
      <p:ext uri="{BB962C8B-B14F-4D97-AF65-F5344CB8AC3E}">
        <p14:creationId xmlns="" xmlns:p14="http://schemas.microsoft.com/office/powerpoint/2010/main" val="10151325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7" name="عنصر نائب للمحتوى 2"/>
          <p:cNvSpPr>
            <a:spLocks noGrp="1"/>
          </p:cNvSpPr>
          <p:nvPr>
            <p:ph idx="1"/>
          </p:nvPr>
        </p:nvSpPr>
        <p:spPr>
          <a:xfrm>
            <a:off x="179512" y="116632"/>
            <a:ext cx="8856984" cy="6741368"/>
          </a:xfrm>
        </p:spPr>
        <p:txBody>
          <a:bodyPr>
            <a:normAutofit fontScale="96875"/>
          </a:bodyPr>
          <a:lstStyle/>
          <a:p>
            <a:pPr algn="just"/>
            <a:r>
              <a:rPr lang="ar-SA" b="1" u="sng" dirty="0"/>
              <a:t>نستنتج </a:t>
            </a:r>
            <a:r>
              <a:rPr lang="ar-SA" dirty="0"/>
              <a:t>:يمكن لجنس معين من الجراثيم الذي قد طور مقاومته للصادات نتيجة التعرض لها </a:t>
            </a:r>
            <a:endParaRPr lang="en-US" dirty="0"/>
          </a:p>
          <a:p>
            <a:pPr algn="just"/>
            <a:r>
              <a:rPr lang="ar-SA" dirty="0"/>
              <a:t>ينقل المقاومة الى جنس اخر من الجراثيم التي لم يسبق لها ان تعرضت للصاد الحيوي من قبل </a:t>
            </a:r>
            <a:endParaRPr lang="en-US" dirty="0"/>
          </a:p>
          <a:p>
            <a:pPr algn="just"/>
            <a:r>
              <a:rPr lang="ar-SA" dirty="0">
                <a:solidFill>
                  <a:schemeClr val="accent1"/>
                </a:solidFill>
              </a:rPr>
              <a:t>● انواع المقاومة التي يمكن ان تطور على البلاسميدات :</a:t>
            </a:r>
            <a:endParaRPr lang="en-US" dirty="0">
              <a:solidFill>
                <a:schemeClr val="accent1"/>
              </a:solidFill>
            </a:endParaRPr>
          </a:p>
          <a:p>
            <a:pPr algn="just"/>
            <a:r>
              <a:rPr lang="ar-SA" dirty="0">
                <a:solidFill>
                  <a:schemeClr val="accent2"/>
                </a:solidFill>
              </a:rPr>
              <a:t>1-زيادة فعالية انزيم بيتا-لاكتاماز:</a:t>
            </a:r>
            <a:endParaRPr lang="en-US" dirty="0">
              <a:solidFill>
                <a:schemeClr val="accent2"/>
              </a:solidFill>
            </a:endParaRPr>
          </a:p>
          <a:p>
            <a:pPr algn="just"/>
            <a:r>
              <a:rPr lang="ar-SA" dirty="0"/>
              <a:t>يقوم هذا الإنزيم بتخريب حلقة البيتا-لاكتام الموجودة في الدواء وبالتالي نحصل على مركبات غير فعالة دوائياً </a:t>
            </a:r>
            <a:endParaRPr lang="en-US" dirty="0" smtClean="0"/>
          </a:p>
          <a:p>
            <a:pPr marL="0" indent="0" algn="just">
              <a:buNone/>
            </a:pPr>
            <a:endParaRPr lang="en-US" dirty="0"/>
          </a:p>
          <a:p>
            <a:pPr algn="just"/>
            <a:r>
              <a:rPr lang="ar-SA" dirty="0"/>
              <a:t>ان المورثات المسؤولة عن التعبير عن البيتا-لاكتاماز محمولة على البلازميد ويحرض التعبير عنها بواسطة المركبات الحاوية على حلقة البيتا-لاكتام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8" name="عنصر نائب للمحتوى 2"/>
          <p:cNvSpPr>
            <a:spLocks noGrp="1"/>
          </p:cNvSpPr>
          <p:nvPr>
            <p:ph idx="1"/>
          </p:nvPr>
        </p:nvSpPr>
        <p:spPr>
          <a:xfrm>
            <a:off x="0" y="332656"/>
            <a:ext cx="9144000" cy="6336704"/>
          </a:xfrm>
        </p:spPr>
        <p:txBody>
          <a:bodyPr>
            <a:normAutofit fontScale="96875"/>
          </a:bodyPr>
          <a:lstStyle/>
          <a:p>
            <a:pPr marL="0" indent="0" algn="just">
              <a:buNone/>
            </a:pPr>
            <a:r>
              <a:rPr lang="ar-SA" dirty="0">
                <a:solidFill>
                  <a:schemeClr val="accent2"/>
                </a:solidFill>
              </a:rPr>
              <a:t>٢-نقص نفوذية الدواء : </a:t>
            </a:r>
            <a:r>
              <a:rPr lang="ar-SA" dirty="0"/>
              <a:t>وذلك عن طريق زيادة التعبير عن المضخات التي تقوم بضخ الصاد الحيوي الى خارج الخلية </a:t>
            </a:r>
            <a:r>
              <a:rPr lang="ar-SA" dirty="0" smtClean="0"/>
              <a:t>4</a:t>
            </a:r>
          </a:p>
          <a:p>
            <a:pPr marL="0" indent="0" algn="just">
              <a:buNone/>
            </a:pPr>
            <a:endParaRPr lang="en-US" dirty="0"/>
          </a:p>
          <a:p>
            <a:pPr marL="0" indent="0" algn="just">
              <a:buNone/>
            </a:pPr>
            <a:r>
              <a:rPr lang="ar-SA" dirty="0">
                <a:solidFill>
                  <a:schemeClr val="accent2"/>
                </a:solidFill>
              </a:rPr>
              <a:t>٣- تبدل البروتينات الرابطة للبينسيلين </a:t>
            </a:r>
            <a:r>
              <a:rPr lang="ar-SA" dirty="0" smtClean="0">
                <a:solidFill>
                  <a:schemeClr val="accent2"/>
                </a:solidFill>
              </a:rPr>
              <a:t>:</a:t>
            </a:r>
            <a:endParaRPr lang="en-US" dirty="0" smtClean="0">
              <a:solidFill>
                <a:schemeClr val="accent2"/>
              </a:solidFill>
            </a:endParaRPr>
          </a:p>
          <a:p>
            <a:pPr marL="0" indent="0" algn="just">
              <a:buNone/>
            </a:pPr>
            <a:endParaRPr lang="en-US" dirty="0">
              <a:solidFill>
                <a:schemeClr val="accent2"/>
              </a:solidFill>
            </a:endParaRPr>
          </a:p>
          <a:p>
            <a:pPr marL="0" indent="0" algn="just">
              <a:buNone/>
            </a:pPr>
            <a:r>
              <a:rPr lang="ar-SA" dirty="0"/>
              <a:t>يؤدي ذلك الى نقصان إلفة البنسيلينات للبروتينات الرابطة معها ولاسترجاع هذه الإلفة لابد من تقديم جرعات عالية من الدواء وهذا غير مقبول علمياً لأن الجرعات العالية ستسبب سمية للإنسان </a:t>
            </a:r>
            <a:endParaRPr lang="en-US" dirty="0" smtClean="0"/>
          </a:p>
          <a:p>
            <a:pPr marL="0" indent="0" algn="just">
              <a:buNone/>
            </a:pPr>
            <a:endParaRPr lang="en-US" dirty="0"/>
          </a:p>
          <a:p>
            <a:pPr marL="0" indent="0" algn="just">
              <a:buNone/>
            </a:pPr>
            <a:r>
              <a:rPr lang="ar-SA" dirty="0"/>
              <a:t>إن من أشهر الجراثيم التي تستعمل هذه الطريقة المقاومة هي </a:t>
            </a:r>
            <a:r>
              <a:rPr lang="ar-SA" dirty="0">
                <a:solidFill>
                  <a:schemeClr val="accent6">
                    <a:lumMod val="50000"/>
                  </a:schemeClr>
                </a:solidFill>
              </a:rPr>
              <a:t>المكورات العنقودية المذهبة</a:t>
            </a:r>
            <a:endParaRPr lang="en-US" dirty="0">
              <a:solidFill>
                <a:schemeClr val="accent6">
                  <a:lumMod val="50000"/>
                </a:schemeClr>
              </a:solidFill>
            </a:endParaRPr>
          </a:p>
          <a:p>
            <a:endParaRPr lang="ar-SA"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9" name="عنصر نائب للمحتوى 2"/>
          <p:cNvSpPr>
            <a:spLocks noGrp="1"/>
          </p:cNvSpPr>
          <p:nvPr>
            <p:ph idx="1"/>
          </p:nvPr>
        </p:nvSpPr>
        <p:spPr>
          <a:xfrm>
            <a:off x="457200" y="188640"/>
            <a:ext cx="8229600" cy="5937523"/>
          </a:xfrm>
        </p:spPr>
        <p:txBody>
          <a:bodyPr/>
          <a:lstStyle/>
          <a:p>
            <a:pPr marL="0" indent="0" algn="ctr">
              <a:buNone/>
            </a:pPr>
            <a:r>
              <a:rPr lang="ar-SY" sz="4400" dirty="0">
                <a:solidFill>
                  <a:schemeClr val="accent1"/>
                </a:solidFill>
                <a:effectLst>
                  <a:outerShdw blurRad="38100" dist="38100" dir="2700000" algn="tl">
                    <a:srgbClr val="000000">
                      <a:alpha val="43137"/>
                    </a:srgbClr>
                  </a:outerShdw>
                </a:effectLst>
              </a:rPr>
              <a:t>الحرائك </a:t>
            </a:r>
            <a:r>
              <a:rPr lang="ar-SY" sz="4400" dirty="0" smtClean="0">
                <a:solidFill>
                  <a:schemeClr val="accent1"/>
                </a:solidFill>
                <a:effectLst>
                  <a:outerShdw blurRad="38100" dist="38100" dir="2700000" algn="tl">
                    <a:srgbClr val="000000">
                      <a:alpha val="43137"/>
                    </a:srgbClr>
                  </a:outerShdw>
                </a:effectLst>
              </a:rPr>
              <a:t>الدوائية</a:t>
            </a:r>
          </a:p>
          <a:p>
            <a:pPr marL="0" indent="0" algn="ctr">
              <a:buNone/>
            </a:pPr>
            <a:endParaRPr lang="en-US" sz="4400" dirty="0">
              <a:solidFill>
                <a:schemeClr val="accent1"/>
              </a:solidFill>
              <a:effectLst>
                <a:outerShdw blurRad="38100" dist="38100" dir="2700000" algn="tl">
                  <a:srgbClr val="000000">
                    <a:alpha val="43137"/>
                  </a:srgbClr>
                </a:outerShdw>
              </a:effectLst>
            </a:endParaRPr>
          </a:p>
          <a:p>
            <a:pPr marL="0" indent="0">
              <a:buNone/>
            </a:pPr>
            <a:r>
              <a:rPr lang="ar-SY" b="1" u="sng" dirty="0">
                <a:solidFill>
                  <a:schemeClr val="accent6">
                    <a:lumMod val="75000"/>
                  </a:schemeClr>
                </a:solidFill>
                <a:effectLst>
                  <a:outerShdw blurRad="38100" dist="38100" dir="2700000" algn="tl">
                    <a:srgbClr val="000000">
                      <a:alpha val="43137"/>
                    </a:srgbClr>
                  </a:outerShdw>
                </a:effectLst>
              </a:rPr>
              <a:t>الامتصاص </a:t>
            </a:r>
            <a:r>
              <a:rPr lang="en-US" b="1" u="sng" dirty="0">
                <a:solidFill>
                  <a:schemeClr val="accent6">
                    <a:lumMod val="75000"/>
                  </a:schemeClr>
                </a:solidFill>
                <a:effectLst>
                  <a:outerShdw blurRad="38100" dist="38100" dir="2700000" algn="tl">
                    <a:srgbClr val="000000">
                      <a:alpha val="43137"/>
                    </a:srgbClr>
                  </a:outerShdw>
                </a:effectLst>
              </a:rPr>
              <a:t>Absorption </a:t>
            </a:r>
            <a:endParaRPr lang="ar-SY" b="1" u="sng" dirty="0" smtClean="0">
              <a:solidFill>
                <a:schemeClr val="accent6">
                  <a:lumMod val="75000"/>
                </a:schemeClr>
              </a:solidFill>
              <a:effectLst>
                <a:outerShdw blurRad="38100" dist="38100" dir="2700000" algn="tl">
                  <a:srgbClr val="000000">
                    <a:alpha val="43137"/>
                  </a:srgbClr>
                </a:outerShdw>
              </a:effectLst>
            </a:endParaRPr>
          </a:p>
          <a:p>
            <a:pPr marL="0" indent="0">
              <a:buNone/>
            </a:pPr>
            <a:endParaRPr lang="en-US" dirty="0">
              <a:solidFill>
                <a:schemeClr val="accent6">
                  <a:lumMod val="75000"/>
                </a:schemeClr>
              </a:solidFill>
            </a:endParaRPr>
          </a:p>
          <a:p>
            <a:pPr marL="0" indent="0">
              <a:buNone/>
            </a:pPr>
            <a:r>
              <a:rPr lang="ar-SY" dirty="0"/>
              <a:t>تمتص البنسلينات بشكل غير كامل بعد الإعطاء الفموي , لذلك تتواجد بشكل </a:t>
            </a:r>
            <a:r>
              <a:rPr lang="ar-SY" dirty="0">
                <a:solidFill>
                  <a:schemeClr val="accent6">
                    <a:lumMod val="50000"/>
                  </a:schemeClr>
                </a:solidFill>
              </a:rPr>
              <a:t>حقن عضلية ووريدية</a:t>
            </a:r>
            <a:endParaRPr lang="en-US" dirty="0">
              <a:solidFill>
                <a:schemeClr val="accent6">
                  <a:lumMod val="50000"/>
                </a:schemeClr>
              </a:solidFill>
            </a:endParaRPr>
          </a:p>
          <a:p>
            <a:pPr marL="0" indent="0">
              <a:buNone/>
            </a:pPr>
            <a:r>
              <a:rPr lang="ar-SY" dirty="0"/>
              <a:t>تؤثر على النبيت الجرثومي المعوي ,  وتسبب خلل في نسبة الجراثيم الى الفطور في المعدة ( إذا تم قتل الجراثيم تزداد نسبة الفطور وتحدث إصابات فطرية )</a:t>
            </a:r>
            <a:endParaRPr lang="en-US" dirty="0"/>
          </a:p>
          <a:p>
            <a:endParaRPr lang="ar-SA"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0" name="عنصر نائب للمحتوى 2"/>
          <p:cNvSpPr>
            <a:spLocks noGrp="1"/>
          </p:cNvSpPr>
          <p:nvPr>
            <p:ph idx="1"/>
          </p:nvPr>
        </p:nvSpPr>
        <p:spPr>
          <a:xfrm>
            <a:off x="107504" y="18591"/>
            <a:ext cx="9036496" cy="6839409"/>
          </a:xfrm>
        </p:spPr>
        <p:txBody>
          <a:bodyPr/>
          <a:lstStyle/>
          <a:p>
            <a:pPr marL="0" indent="0">
              <a:buNone/>
            </a:pPr>
            <a:r>
              <a:rPr lang="ar-SY" dirty="0" smtClean="0"/>
              <a:t>يمتص </a:t>
            </a:r>
            <a:r>
              <a:rPr lang="ar-SY" dirty="0" smtClean="0">
                <a:solidFill>
                  <a:schemeClr val="accent6">
                    <a:lumMod val="50000"/>
                  </a:schemeClr>
                </a:solidFill>
              </a:rPr>
              <a:t>الاموكسيسللين</a:t>
            </a:r>
            <a:r>
              <a:rPr lang="ar-SY" dirty="0" smtClean="0"/>
              <a:t> بشكل كامل عن طريق الفم , ولكن لاتصل تراكيز مؤثرة علاجية منه الى الجراثيم في تجاويف الامعاء </a:t>
            </a:r>
            <a:r>
              <a:rPr lang="ar-SY" dirty="0" smtClean="0">
                <a:solidFill>
                  <a:schemeClr val="accent6">
                    <a:lumMod val="50000"/>
                  </a:schemeClr>
                </a:solidFill>
              </a:rPr>
              <a:t>فهو لا ينفع </a:t>
            </a:r>
            <a:r>
              <a:rPr lang="ar-SY" dirty="0" smtClean="0"/>
              <a:t>في علاج التهاب الامعاء بالشيغلا او السالمونيلا</a:t>
            </a:r>
            <a:endParaRPr lang="ar-SA" dirty="0" smtClean="0"/>
          </a:p>
          <a:p>
            <a:pPr marL="0" indent="0">
              <a:buNone/>
            </a:pPr>
            <a:endParaRPr lang="en-US" dirty="0"/>
          </a:p>
          <a:p>
            <a:pPr marL="0" indent="0">
              <a:buNone/>
            </a:pPr>
            <a:r>
              <a:rPr lang="ar-SY" dirty="0"/>
              <a:t>ينخفض امتصاص البنسلينات (</a:t>
            </a:r>
            <a:r>
              <a:rPr lang="en-US" b="1" dirty="0"/>
              <a:t>Oxacillin   Nafcillin   Methicillin   </a:t>
            </a:r>
            <a:r>
              <a:rPr lang="en-US" b="1" dirty="0" smtClean="0"/>
              <a:t>Dicloxacillin </a:t>
            </a:r>
            <a:r>
              <a:rPr lang="ar-SY" b="1" dirty="0" smtClean="0"/>
              <a:t> </a:t>
            </a:r>
            <a:r>
              <a:rPr lang="ar-SY" dirty="0" smtClean="0"/>
              <a:t>)عند </a:t>
            </a:r>
            <a:r>
              <a:rPr lang="ar-SY" dirty="0"/>
              <a:t>وجود الطعام في المعدة لان زمن إفراغ المعدة يطول مما يؤدي الى تخرب الصادات في البيئة الحمضية </a:t>
            </a:r>
            <a:endParaRPr lang="en-US" dirty="0"/>
          </a:p>
          <a:p>
            <a:pPr marL="0" indent="0">
              <a:buNone/>
            </a:pPr>
            <a:r>
              <a:rPr lang="ar-SY" dirty="0"/>
              <a:t>اي انه يجب اعطاء هذه الادوية قبل الطعام بنصف ساعة او ساعة </a:t>
            </a:r>
            <a:r>
              <a:rPr lang="ar-SY" dirty="0" smtClean="0"/>
              <a:t>, او </a:t>
            </a:r>
            <a:r>
              <a:rPr lang="ar-SY" dirty="0"/>
              <a:t>بعد الطعام ب 2-3 </a:t>
            </a:r>
            <a:r>
              <a:rPr lang="ar-SY" dirty="0" smtClean="0"/>
              <a:t>ساعه</a:t>
            </a:r>
          </a:p>
          <a:p>
            <a:pPr marL="0" indent="0">
              <a:buNone/>
            </a:pPr>
            <a:endParaRPr lang="en-US" dirty="0"/>
          </a:p>
          <a:p>
            <a:pPr marL="0" indent="0">
              <a:buNone/>
            </a:pPr>
            <a:r>
              <a:rPr lang="ar-SY" dirty="0"/>
              <a:t>البنسلينات الاخرى اقل تأثر بالطعام</a:t>
            </a:r>
            <a:endParaRPr lang="en-US" dirty="0"/>
          </a:p>
          <a:p>
            <a:pPr marL="0" indent="0">
              <a:buNone/>
            </a:pPr>
            <a:endParaRPr lang="ar-SA"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1" name="عنصر نائب للمحتوى 2"/>
          <p:cNvSpPr>
            <a:spLocks noGrp="1"/>
          </p:cNvSpPr>
          <p:nvPr>
            <p:ph idx="1"/>
          </p:nvPr>
        </p:nvSpPr>
        <p:spPr>
          <a:xfrm>
            <a:off x="0" y="260648"/>
            <a:ext cx="9144000" cy="4680520"/>
          </a:xfrm>
        </p:spPr>
        <p:txBody>
          <a:bodyPr>
            <a:normAutofit/>
          </a:bodyPr>
          <a:lstStyle/>
          <a:p>
            <a:pPr marL="0" indent="0">
              <a:buNone/>
            </a:pPr>
            <a:r>
              <a:rPr lang="ar-SY" dirty="0"/>
              <a:t> </a:t>
            </a:r>
            <a:r>
              <a:rPr lang="ar-SY" b="1" dirty="0">
                <a:solidFill>
                  <a:srgbClr val="7030A0"/>
                </a:solidFill>
              </a:rPr>
              <a:t>الاعطاء </a:t>
            </a:r>
            <a:r>
              <a:rPr lang="en-US" b="1" dirty="0">
                <a:solidFill>
                  <a:srgbClr val="7030A0"/>
                </a:solidFill>
              </a:rPr>
              <a:t>Administration </a:t>
            </a:r>
            <a:endParaRPr lang="ar-SY" b="1" dirty="0" smtClean="0">
              <a:solidFill>
                <a:srgbClr val="7030A0"/>
              </a:solidFill>
            </a:endParaRPr>
          </a:p>
          <a:p>
            <a:pPr marL="0" indent="0">
              <a:buNone/>
            </a:pPr>
            <a:endParaRPr lang="ar-SY" b="1" dirty="0" smtClean="0">
              <a:solidFill>
                <a:srgbClr val="7030A0"/>
              </a:solidFill>
            </a:endParaRPr>
          </a:p>
          <a:p>
            <a:pPr marL="0" indent="0">
              <a:buNone/>
            </a:pPr>
            <a:r>
              <a:rPr lang="ar-SY" dirty="0" smtClean="0"/>
              <a:t>يتحدد </a:t>
            </a:r>
            <a:r>
              <a:rPr lang="ar-SY" dirty="0"/>
              <a:t>طريق الاعطاء على </a:t>
            </a:r>
            <a:r>
              <a:rPr lang="ar-SY" dirty="0" smtClean="0"/>
              <a:t>اساس :</a:t>
            </a:r>
          </a:p>
          <a:p>
            <a:pPr marL="0" indent="0">
              <a:buNone/>
            </a:pPr>
            <a:endParaRPr lang="ar-SA" dirty="0" smtClean="0"/>
          </a:p>
          <a:p>
            <a:pPr marL="0" indent="0">
              <a:buNone/>
            </a:pPr>
            <a:r>
              <a:rPr lang="ar-SY" dirty="0" smtClean="0"/>
              <a:t> -ثبات </a:t>
            </a:r>
            <a:r>
              <a:rPr lang="ar-SY" dirty="0"/>
              <a:t>الدواء في الحمض </a:t>
            </a:r>
            <a:r>
              <a:rPr lang="ar-SY" dirty="0" smtClean="0"/>
              <a:t>المعدي</a:t>
            </a:r>
            <a:endParaRPr lang="ar-SA" dirty="0" smtClean="0"/>
          </a:p>
          <a:p>
            <a:pPr marL="0" indent="0">
              <a:buNone/>
            </a:pPr>
            <a:r>
              <a:rPr lang="ar-SY" dirty="0"/>
              <a:t>-</a:t>
            </a:r>
            <a:r>
              <a:rPr lang="ar-SY" dirty="0" smtClean="0"/>
              <a:t>وشدة الخمج</a:t>
            </a:r>
          </a:p>
          <a:p>
            <a:pPr marL="0" indent="0">
              <a:buNone/>
            </a:pPr>
            <a:endParaRPr lang="ar-SY" dirty="0" smtClean="0"/>
          </a:p>
          <a:p>
            <a:pPr marL="0" indent="0">
              <a:buNone/>
            </a:pPr>
            <a:r>
              <a:rPr lang="ar-SY" dirty="0"/>
              <a:t> </a:t>
            </a:r>
            <a:r>
              <a:rPr lang="ar-SY" dirty="0" smtClean="0"/>
              <a:t>  </a:t>
            </a:r>
            <a:r>
              <a:rPr lang="ar-SY" dirty="0"/>
              <a:t>وفيما يلي طرق الاعطاء </a:t>
            </a:r>
            <a:r>
              <a:rPr lang="ar-SY" dirty="0" smtClean="0"/>
              <a:t> مع </a:t>
            </a:r>
            <a:r>
              <a:rPr lang="ar-SY" dirty="0"/>
              <a:t>امثلة على كل منها </a:t>
            </a:r>
            <a:r>
              <a:rPr lang="ar-SY" dirty="0" smtClean="0"/>
              <a:t>:</a:t>
            </a:r>
            <a:endParaRPr lang="en-US" dirty="0"/>
          </a:p>
          <a:p>
            <a:endParaRPr lang="ar-SA"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52536" y="0"/>
            <a:ext cx="9396536" cy="6858000"/>
          </a:xfrm>
          <a:prstGeom prst="rect">
            <a:avLst/>
          </a:prstGeom>
        </p:spPr>
      </p:pic>
    </p:spTree>
    <p:extLst>
      <p:ext uri="{BB962C8B-B14F-4D97-AF65-F5344CB8AC3E}">
        <p14:creationId xmlns="" xmlns:p14="http://schemas.microsoft.com/office/powerpoint/2010/main" val="10524030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2" name="عنصر نائب للمحتوى 2"/>
          <p:cNvSpPr>
            <a:spLocks noGrp="1"/>
          </p:cNvSpPr>
          <p:nvPr>
            <p:ph idx="1"/>
          </p:nvPr>
        </p:nvSpPr>
        <p:spPr>
          <a:xfrm>
            <a:off x="107504" y="116632"/>
            <a:ext cx="9036496" cy="6741368"/>
          </a:xfrm>
        </p:spPr>
        <p:txBody>
          <a:bodyPr/>
          <a:lstStyle/>
          <a:p>
            <a:pPr marL="0" indent="0">
              <a:buNone/>
            </a:pPr>
            <a:r>
              <a:rPr lang="ar-SY" b="1" u="sng" dirty="0">
                <a:solidFill>
                  <a:srgbClr val="7030A0"/>
                </a:solidFill>
              </a:rPr>
              <a:t>التوزع </a:t>
            </a:r>
            <a:r>
              <a:rPr lang="en-US" b="1" u="sng" dirty="0">
                <a:solidFill>
                  <a:srgbClr val="7030A0"/>
                </a:solidFill>
              </a:rPr>
              <a:t>Distribution </a:t>
            </a:r>
            <a:endParaRPr lang="ar-SY" b="1" u="sng" dirty="0" smtClean="0">
              <a:solidFill>
                <a:srgbClr val="7030A0"/>
              </a:solidFill>
            </a:endParaRPr>
          </a:p>
          <a:p>
            <a:pPr marL="0" indent="0">
              <a:buNone/>
            </a:pPr>
            <a:endParaRPr lang="en-US" dirty="0">
              <a:solidFill>
                <a:srgbClr val="7030A0"/>
              </a:solidFill>
              <a:effectLst>
                <a:outerShdw blurRad="38100" dist="38100" dir="2700000" algn="tl">
                  <a:srgbClr val="000000">
                    <a:alpha val="43137"/>
                  </a:srgbClr>
                </a:outerShdw>
              </a:effectLst>
            </a:endParaRPr>
          </a:p>
          <a:p>
            <a:pPr marL="0" indent="0">
              <a:buNone/>
            </a:pPr>
            <a:r>
              <a:rPr lang="ar-SA" dirty="0"/>
              <a:t>-</a:t>
            </a:r>
            <a:r>
              <a:rPr lang="ar-SY" dirty="0" smtClean="0"/>
              <a:t>توزعها </a:t>
            </a:r>
            <a:r>
              <a:rPr lang="ar-SY" dirty="0"/>
              <a:t>جيد في الجسم</a:t>
            </a:r>
            <a:endParaRPr lang="en-US" dirty="0"/>
          </a:p>
          <a:p>
            <a:pPr marL="0" indent="0">
              <a:buNone/>
            </a:pPr>
            <a:r>
              <a:rPr lang="ar-SA" dirty="0" smtClean="0"/>
              <a:t>-</a:t>
            </a:r>
            <a:r>
              <a:rPr lang="ar-SY" dirty="0" smtClean="0"/>
              <a:t>تعبر </a:t>
            </a:r>
            <a:r>
              <a:rPr lang="ar-SY" dirty="0"/>
              <a:t>الحاجز المشيمي , ولكنها غير مشوهه للجنين</a:t>
            </a:r>
            <a:endParaRPr lang="en-US" dirty="0"/>
          </a:p>
          <a:p>
            <a:pPr marL="0" indent="0">
              <a:buNone/>
            </a:pPr>
            <a:r>
              <a:rPr lang="ar-SY" dirty="0"/>
              <a:t>تنفذ بصعوبة الى العظام ( اي لا تنفع في لجراحة العظمية او المعالجة السنية ) و الى السائل الدماغي الشوكي , الا في حاله الالتهاب فقط مثل : التهاب </a:t>
            </a:r>
            <a:r>
              <a:rPr lang="ar-SY" dirty="0" smtClean="0"/>
              <a:t>السحايا</a:t>
            </a:r>
          </a:p>
          <a:p>
            <a:pPr marL="0" indent="0">
              <a:buNone/>
            </a:pPr>
            <a:endParaRPr lang="en-US" dirty="0"/>
          </a:p>
          <a:p>
            <a:pPr marL="0" indent="0">
              <a:buNone/>
            </a:pPr>
            <a:r>
              <a:rPr lang="ar-SY" dirty="0"/>
              <a:t>حيث يكون الحاجز الدماغي الدموي في هذه الحالة مخلخل و ضعيف فيسمح بمرور الدواء ( اي تنفع في حالة السحايا لكنها غير مستخدمة بسبب وجود ادوية اخرى اقوى منها تأثيرا )</a:t>
            </a:r>
            <a:endParaRPr lang="en-US" dirty="0"/>
          </a:p>
          <a:p>
            <a:endParaRPr lang="ar-SA"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3" name="عنصر نائب للمحتوى 2"/>
          <p:cNvSpPr>
            <a:spLocks noGrp="1"/>
          </p:cNvSpPr>
          <p:nvPr>
            <p:ph idx="1"/>
          </p:nvPr>
        </p:nvSpPr>
        <p:spPr>
          <a:xfrm>
            <a:off x="0" y="0"/>
            <a:ext cx="9144000" cy="6858000"/>
          </a:xfrm>
        </p:spPr>
        <p:txBody>
          <a:bodyPr>
            <a:normAutofit fontScale="93750" lnSpcReduction="10000"/>
          </a:bodyPr>
          <a:lstStyle/>
          <a:p>
            <a:pPr marL="0" indent="0">
              <a:buNone/>
            </a:pPr>
            <a:r>
              <a:rPr lang="ar-SY" dirty="0"/>
              <a:t> </a:t>
            </a:r>
            <a:r>
              <a:rPr lang="ar-SY" sz="3600" b="1" u="sng" dirty="0">
                <a:solidFill>
                  <a:srgbClr val="FF0000"/>
                </a:solidFill>
              </a:rPr>
              <a:t>الاطراح </a:t>
            </a:r>
            <a:r>
              <a:rPr lang="en-US" sz="3600" b="1" u="sng" dirty="0">
                <a:solidFill>
                  <a:srgbClr val="FF0000"/>
                </a:solidFill>
              </a:rPr>
              <a:t>Excretion </a:t>
            </a:r>
          </a:p>
          <a:p>
            <a:pPr marL="0" indent="0">
              <a:buNone/>
            </a:pPr>
            <a:r>
              <a:rPr lang="ar-SY" dirty="0"/>
              <a:t>تطرح من الجهاز الافرازي (الانبوبي) للحموض العضوية في الكلية بالإضافة الى الارتشاح </a:t>
            </a:r>
            <a:r>
              <a:rPr lang="ar-SY" dirty="0" smtClean="0"/>
              <a:t>الكبيبي</a:t>
            </a:r>
            <a:endParaRPr lang="en-US" dirty="0"/>
          </a:p>
          <a:p>
            <a:pPr marL="0" indent="0">
              <a:buNone/>
            </a:pPr>
            <a:r>
              <a:rPr lang="ar-SY" dirty="0"/>
              <a:t>لذلك يجب ضبط الجرعة لدى المصابين بخلل في وظيفة الكلية </a:t>
            </a:r>
            <a:endParaRPr lang="en-US" dirty="0"/>
          </a:p>
          <a:p>
            <a:pPr marL="0" indent="0">
              <a:buNone/>
            </a:pPr>
            <a:r>
              <a:rPr lang="ar-SY" dirty="0"/>
              <a:t>يزداد العمر النصفي من 1-10 ساعات عند الفشل الكلوي </a:t>
            </a:r>
            <a:endParaRPr lang="en-US" dirty="0"/>
          </a:p>
          <a:p>
            <a:pPr marL="0" indent="0">
              <a:buNone/>
            </a:pPr>
            <a:r>
              <a:rPr lang="ar-SY" dirty="0"/>
              <a:t>ينافس ال </a:t>
            </a:r>
            <a:r>
              <a:rPr lang="en-US" b="1" dirty="0"/>
              <a:t>probenecid </a:t>
            </a:r>
            <a:r>
              <a:rPr lang="ar-SY" dirty="0"/>
              <a:t> (حمض عضوي ) البنسلينات على الافراز الانبوبي فيثبط الافراز ويزيد من مستويات البنسللين الدموية ويدعى مثبط افراز انبوبي </a:t>
            </a:r>
            <a:r>
              <a:rPr lang="ar-SY" dirty="0" smtClean="0"/>
              <a:t>عام</a:t>
            </a:r>
            <a:endParaRPr lang="en-US" dirty="0" smtClean="0"/>
          </a:p>
          <a:p>
            <a:pPr marL="0" indent="0">
              <a:buNone/>
            </a:pPr>
            <a:r>
              <a:rPr lang="ar-SY" dirty="0"/>
              <a:t>ففي هذه الحالة نقوم بتخفيض جرعة البنسلين</a:t>
            </a:r>
            <a:endParaRPr lang="en-US" dirty="0"/>
          </a:p>
          <a:p>
            <a:pPr marL="0" indent="0">
              <a:buNone/>
            </a:pPr>
            <a:r>
              <a:rPr lang="ar-SY" b="1" dirty="0" smtClean="0"/>
              <a:t>البروبينسيد</a:t>
            </a:r>
            <a:r>
              <a:rPr lang="ar-SY" dirty="0" smtClean="0"/>
              <a:t> </a:t>
            </a:r>
            <a:r>
              <a:rPr lang="ar-SY" dirty="0"/>
              <a:t>مثبط افراز انبوبي عام يستخدم في علاج النقرس</a:t>
            </a:r>
            <a:endParaRPr lang="en-US" dirty="0"/>
          </a:p>
          <a:p>
            <a:pPr marL="0" indent="0">
              <a:buNone/>
            </a:pPr>
            <a:r>
              <a:rPr lang="ar-SY" dirty="0"/>
              <a:t>يطرح ال </a:t>
            </a:r>
            <a:r>
              <a:rPr lang="en-US" b="1" dirty="0"/>
              <a:t>nafcillin</a:t>
            </a:r>
            <a:r>
              <a:rPr lang="en-US" dirty="0"/>
              <a:t> </a:t>
            </a:r>
            <a:r>
              <a:rPr lang="ar-SY" dirty="0"/>
              <a:t> عبر الطرق </a:t>
            </a:r>
            <a:r>
              <a:rPr lang="ar-SY" dirty="0" smtClean="0"/>
              <a:t>الصفراوي</a:t>
            </a:r>
            <a:r>
              <a:rPr lang="en-US" dirty="0"/>
              <a:t> </a:t>
            </a:r>
            <a:endParaRPr lang="en-US" dirty="0" smtClean="0"/>
          </a:p>
          <a:p>
            <a:pPr marL="0" indent="0">
              <a:buNone/>
            </a:pPr>
            <a:r>
              <a:rPr lang="ar-SY" dirty="0" smtClean="0"/>
              <a:t>تطرح </a:t>
            </a:r>
            <a:r>
              <a:rPr lang="ar-SY" dirty="0"/>
              <a:t>البنلسينات في حليب الثدي </a:t>
            </a:r>
            <a:endParaRPr lang="en-US" dirty="0"/>
          </a:p>
          <a:p>
            <a:pPr marL="0" indent="0">
              <a:buNone/>
            </a:pPr>
            <a:r>
              <a:rPr lang="ar-SY" dirty="0"/>
              <a:t>لا تعطى البنسلينات للمرضع </a:t>
            </a:r>
            <a:endParaRPr lang="en-US" dirty="0"/>
          </a:p>
          <a:p>
            <a:endParaRPr lang="en-US" dirty="0"/>
          </a:p>
          <a:p>
            <a:pPr marL="0" indent="0">
              <a:buNone/>
            </a:pPr>
            <a:endParaRPr lang="en-US" dirty="0"/>
          </a:p>
          <a:p>
            <a:pPr marL="0" indent="0">
              <a:buNone/>
            </a:pPr>
            <a:endParaRPr lang="ar-S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عنوان 1"/>
          <p:cNvSpPr>
            <a:spLocks noGrp="1"/>
          </p:cNvSpPr>
          <p:nvPr>
            <p:ph type="title"/>
          </p:nvPr>
        </p:nvSpPr>
        <p:spPr>
          <a:xfrm>
            <a:off x="1403648" y="-16312"/>
            <a:ext cx="7498080" cy="1143000"/>
          </a:xfrm>
        </p:spPr>
        <p:txBody>
          <a:bodyPr>
            <a:normAutofit/>
          </a:bodyPr>
          <a:lstStyle/>
          <a:p>
            <a:pPr algn="ctr"/>
            <a:r>
              <a:rPr lang="ar-SY" sz="4800" b="1" i="1" dirty="0" smtClean="0">
                <a:effectLst>
                  <a:outerShdw blurRad="38100" dist="38100" dir="2700000" algn="tl">
                    <a:srgbClr val="000000">
                      <a:alpha val="43137"/>
                    </a:srgbClr>
                  </a:outerShdw>
                </a:effectLst>
              </a:rPr>
              <a:t>وظائف الجدار الخلوي</a:t>
            </a:r>
            <a:endParaRPr lang="ar-SY" sz="4800" b="1" i="1" dirty="0">
              <a:effectLst>
                <a:outerShdw blurRad="38100" dist="38100" dir="2700000" algn="tl">
                  <a:srgbClr val="000000">
                    <a:alpha val="43137"/>
                  </a:srgbClr>
                </a:outerShdw>
              </a:effectLst>
            </a:endParaRPr>
          </a:p>
        </p:txBody>
      </p:sp>
      <p:sp>
        <p:nvSpPr>
          <p:cNvPr id="1048617" name="عنصر نائب للمحتوى 2"/>
          <p:cNvSpPr>
            <a:spLocks noGrp="1"/>
          </p:cNvSpPr>
          <p:nvPr>
            <p:ph idx="1"/>
          </p:nvPr>
        </p:nvSpPr>
        <p:spPr/>
        <p:txBody>
          <a:bodyPr>
            <a:normAutofit/>
          </a:bodyPr>
          <a:lstStyle/>
          <a:p>
            <a:pPr algn="just"/>
            <a:r>
              <a:rPr lang="ar-SY" dirty="0" smtClean="0"/>
              <a:t>1_يؤمن </a:t>
            </a:r>
            <a:r>
              <a:rPr lang="ar-SY" dirty="0"/>
              <a:t>حماية الخلية من الأخطار الخارجية. </a:t>
            </a:r>
            <a:endParaRPr lang="ar-SY" dirty="0" smtClean="0"/>
          </a:p>
          <a:p>
            <a:pPr marL="0" indent="0" algn="just">
              <a:buNone/>
            </a:pPr>
            <a:endParaRPr lang="ar-SY" dirty="0"/>
          </a:p>
          <a:p>
            <a:pPr algn="just"/>
            <a:r>
              <a:rPr lang="ar-SY" dirty="0"/>
              <a:t>2_يعمل على اتصال الخلية بالبيئة المحيطة. </a:t>
            </a:r>
            <a:endParaRPr lang="ar-SY" dirty="0" smtClean="0"/>
          </a:p>
          <a:p>
            <a:pPr marL="0" indent="0" algn="just">
              <a:buNone/>
            </a:pPr>
            <a:endParaRPr lang="ar-SY" dirty="0"/>
          </a:p>
          <a:p>
            <a:pPr algn="just"/>
            <a:r>
              <a:rPr lang="ar-SY" dirty="0"/>
              <a:t>3_يحافظ على منسوب الضغط الحلولي بين داخل وخارج </a:t>
            </a:r>
            <a:r>
              <a:rPr lang="ar-SY" dirty="0" smtClean="0"/>
              <a:t>الخلية</a:t>
            </a:r>
          </a:p>
          <a:p>
            <a:pPr algn="just"/>
            <a:endParaRPr lang="ar-SY"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4" name="عنصر نائب للمحتوى 2"/>
          <p:cNvSpPr>
            <a:spLocks noGrp="1"/>
          </p:cNvSpPr>
          <p:nvPr>
            <p:ph idx="1"/>
          </p:nvPr>
        </p:nvSpPr>
        <p:spPr>
          <a:xfrm>
            <a:off x="179512" y="72008"/>
            <a:ext cx="8856984" cy="6785992"/>
          </a:xfrm>
        </p:spPr>
        <p:txBody>
          <a:bodyPr>
            <a:normAutofit fontScale="90625" lnSpcReduction="20000"/>
          </a:bodyPr>
          <a:lstStyle/>
          <a:p>
            <a:r>
              <a:rPr lang="ar-SY" dirty="0"/>
              <a:t> </a:t>
            </a:r>
            <a:endParaRPr lang="en-US" dirty="0"/>
          </a:p>
          <a:p>
            <a:pPr marL="0" indent="0">
              <a:buNone/>
            </a:pPr>
            <a:r>
              <a:rPr lang="ar-SY" sz="5300" u="sng" dirty="0">
                <a:solidFill>
                  <a:srgbClr val="FF0000"/>
                </a:solidFill>
                <a:effectLst>
                  <a:outerShdw blurRad="38100" dist="38100" dir="2700000" algn="tl">
                    <a:srgbClr val="000000">
                      <a:alpha val="43137"/>
                    </a:srgbClr>
                  </a:outerShdw>
                </a:effectLst>
              </a:rPr>
              <a:t>التأثيرات الجانبية </a:t>
            </a:r>
            <a:endParaRPr lang="en-US" sz="5300" u="sng" dirty="0">
              <a:solidFill>
                <a:srgbClr val="FF0000"/>
              </a:solidFill>
              <a:effectLst>
                <a:outerShdw blurRad="38100" dist="38100" dir="2700000" algn="tl">
                  <a:srgbClr val="000000">
                    <a:alpha val="43137"/>
                  </a:srgbClr>
                </a:outerShdw>
              </a:effectLst>
            </a:endParaRPr>
          </a:p>
          <a:p>
            <a:pPr marL="0" indent="0">
              <a:buNone/>
            </a:pPr>
            <a:r>
              <a:rPr lang="ar-SY" sz="4100" dirty="0"/>
              <a:t>البنسلينات من اكثر الادوية امانا , ولكن ممكن ان تسبب</a:t>
            </a:r>
            <a:endParaRPr lang="en-US" sz="4100" dirty="0"/>
          </a:p>
          <a:p>
            <a:pPr marL="0" indent="0">
              <a:buNone/>
            </a:pPr>
            <a:r>
              <a:rPr lang="ar-SY" sz="4100" dirty="0"/>
              <a:t> -</a:t>
            </a:r>
            <a:r>
              <a:rPr lang="ar-SY" sz="4100" b="1" dirty="0"/>
              <a:t>فرط الحساسية </a:t>
            </a:r>
            <a:r>
              <a:rPr lang="ar-SY" sz="4100" dirty="0"/>
              <a:t>: وهو اهم التاثيرات الضارة ,يحدث عند 5% من المرضى تقريبا , من مظاهره :</a:t>
            </a:r>
            <a:endParaRPr lang="en-US" sz="4100" dirty="0"/>
          </a:p>
          <a:p>
            <a:pPr marL="0" indent="0">
              <a:buNone/>
            </a:pPr>
            <a:r>
              <a:rPr lang="ar-SY" sz="4100" dirty="0"/>
              <a:t>الطفح الحطاطي البقعي </a:t>
            </a:r>
            <a:endParaRPr lang="en-US" sz="4100" dirty="0"/>
          </a:p>
          <a:p>
            <a:pPr marL="0" indent="0">
              <a:buNone/>
            </a:pPr>
            <a:r>
              <a:rPr lang="ar-SY" sz="4100" b="1" dirty="0"/>
              <a:t>-وزمة </a:t>
            </a:r>
            <a:r>
              <a:rPr lang="ar-SY" sz="4100" dirty="0"/>
              <a:t>وعائية تؤدي الى تورم الشفاه و اللسان والباحة حول الحجاج</a:t>
            </a:r>
            <a:endParaRPr lang="en-US" sz="4100" dirty="0"/>
          </a:p>
          <a:p>
            <a:pPr marL="0" indent="0">
              <a:buNone/>
            </a:pPr>
            <a:r>
              <a:rPr lang="ar-SY" sz="4100" dirty="0"/>
              <a:t>- </a:t>
            </a:r>
            <a:r>
              <a:rPr lang="ar-SY" sz="4100" b="1" dirty="0"/>
              <a:t>تأق</a:t>
            </a:r>
            <a:r>
              <a:rPr lang="ar-SY" sz="4100" dirty="0"/>
              <a:t> </a:t>
            </a:r>
            <a:endParaRPr lang="en-US" sz="4100" dirty="0"/>
          </a:p>
          <a:p>
            <a:pPr marL="0" indent="0">
              <a:buNone/>
            </a:pPr>
            <a:r>
              <a:rPr lang="ar-SA" sz="4100" b="1" dirty="0" smtClean="0">
                <a:solidFill>
                  <a:schemeClr val="tx2">
                    <a:lumMod val="40000"/>
                    <a:lumOff val="60000"/>
                  </a:schemeClr>
                </a:solidFill>
                <a:effectLst>
                  <a:outerShdw blurRad="38100" dist="38100" dir="2700000" algn="tl">
                    <a:srgbClr val="000000">
                      <a:alpha val="43137"/>
                    </a:srgbClr>
                  </a:outerShdw>
                </a:effectLst>
              </a:rPr>
              <a:t>-</a:t>
            </a:r>
            <a:r>
              <a:rPr lang="ar-SY" sz="4100" b="1" dirty="0" smtClean="0">
                <a:solidFill>
                  <a:schemeClr val="tx2">
                    <a:lumMod val="40000"/>
                    <a:lumOff val="60000"/>
                  </a:schemeClr>
                </a:solidFill>
                <a:effectLst>
                  <a:outerShdw blurRad="38100" dist="38100" dir="2700000" algn="tl">
                    <a:srgbClr val="000000">
                      <a:alpha val="43137"/>
                    </a:srgbClr>
                  </a:outerShdw>
                </a:effectLst>
              </a:rPr>
              <a:t>ملاحظة</a:t>
            </a:r>
            <a:r>
              <a:rPr lang="ar-SY" sz="4100" b="1" dirty="0">
                <a:solidFill>
                  <a:schemeClr val="tx2">
                    <a:lumMod val="40000"/>
                    <a:lumOff val="60000"/>
                  </a:schemeClr>
                </a:solidFill>
                <a:effectLst>
                  <a:outerShdw blurRad="38100" dist="38100" dir="2700000" algn="tl">
                    <a:srgbClr val="000000">
                      <a:alpha val="43137"/>
                    </a:srgbClr>
                  </a:outerShdw>
                </a:effectLst>
              </a:rPr>
              <a:t>: </a:t>
            </a:r>
            <a:r>
              <a:rPr lang="ar-SY" sz="4100" dirty="0"/>
              <a:t>ان معدل وقوع الطفح الحطاطي البقعي عند المصابين بكثرة الوحيدات المعالجين بالامبسللين يصل الى </a:t>
            </a:r>
            <a:r>
              <a:rPr lang="ar-SY" sz="4100" dirty="0" smtClean="0"/>
              <a:t>10%</a:t>
            </a:r>
            <a:endParaRPr lang="ar-SA" sz="4100" dirty="0"/>
          </a:p>
          <a:p>
            <a:pPr marL="0" indent="0">
              <a:buNone/>
            </a:pPr>
            <a:endParaRPr lang="en-US" sz="4100" dirty="0"/>
          </a:p>
          <a:p>
            <a:pPr marL="0" indent="0">
              <a:buNone/>
            </a:pPr>
            <a:endParaRPr lang="ar-SA"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rot="5400000">
            <a:off x="-1736812" y="1736812"/>
            <a:ext cx="6858000" cy="3384376"/>
          </a:xfrm>
          <a:prstGeom prst="rect">
            <a:avLst/>
          </a:prstGeom>
        </p:spPr>
      </p:pic>
      <p:sp>
        <p:nvSpPr>
          <p:cNvPr id="5" name="مربع نص 4"/>
          <p:cNvSpPr txBox="1"/>
          <p:nvPr/>
        </p:nvSpPr>
        <p:spPr>
          <a:xfrm>
            <a:off x="3635896" y="21754"/>
            <a:ext cx="5508104" cy="5909310"/>
          </a:xfrm>
          <a:prstGeom prst="rect">
            <a:avLst/>
          </a:prstGeom>
          <a:noFill/>
        </p:spPr>
        <p:txBody>
          <a:bodyPr wrap="square" rtlCol="1">
            <a:spAutoFit/>
          </a:bodyPr>
          <a:lstStyle/>
          <a:p>
            <a:r>
              <a:rPr lang="ar-SY" sz="2400" b="1" dirty="0"/>
              <a:t>- الاسهال </a:t>
            </a:r>
            <a:r>
              <a:rPr lang="ar-SA" sz="2400" b="1" dirty="0"/>
              <a:t>:</a:t>
            </a:r>
            <a:endParaRPr lang="en-US" sz="2400" b="1" dirty="0"/>
          </a:p>
          <a:p>
            <a:r>
              <a:rPr lang="ar-SY" sz="2400" dirty="0"/>
              <a:t>ينجم الاسهال عن اضطراب التوازن الطبيعي للاحياء الدقيقة المعوية من البنسلينات الممتدة التي لاتمتص بشكل </a:t>
            </a:r>
            <a:r>
              <a:rPr lang="ar-SY" sz="2400" dirty="0" smtClean="0"/>
              <a:t>كامل</a:t>
            </a:r>
          </a:p>
          <a:p>
            <a:endParaRPr lang="en-US" sz="2400" dirty="0"/>
          </a:p>
          <a:p>
            <a:r>
              <a:rPr lang="ar-SY" sz="2400" dirty="0"/>
              <a:t>-تحدث البنسلينات التهاب قولون غشائي كاذب </a:t>
            </a:r>
            <a:endParaRPr lang="en-US" sz="2400" dirty="0"/>
          </a:p>
          <a:p>
            <a:r>
              <a:rPr lang="ar-SY" sz="2400" dirty="0"/>
              <a:t>- كل البنسلينات وخاصة ال </a:t>
            </a:r>
            <a:r>
              <a:rPr lang="en-US" sz="2400" b="1" dirty="0"/>
              <a:t>methicillin</a:t>
            </a:r>
            <a:r>
              <a:rPr lang="ar-SY" sz="2400" dirty="0"/>
              <a:t> تسبب التهاب كلية خلالي حاد</a:t>
            </a:r>
            <a:endParaRPr lang="en-US" sz="2400" dirty="0"/>
          </a:p>
          <a:p>
            <a:r>
              <a:rPr lang="ar-SY" sz="2400" dirty="0"/>
              <a:t>-سمية عصبية </a:t>
            </a:r>
            <a:endParaRPr lang="en-US" sz="2400" dirty="0"/>
          </a:p>
          <a:p>
            <a:r>
              <a:rPr lang="ar-SY" sz="2400" dirty="0"/>
              <a:t>تحدث تهيج في النسيج العصبي ويمكن ان تسبب الصرع لذلك يعتبر مضاد استطباب </a:t>
            </a:r>
            <a:r>
              <a:rPr lang="ar-SY" sz="2400" dirty="0" smtClean="0"/>
              <a:t>للصرع</a:t>
            </a:r>
          </a:p>
          <a:p>
            <a:endParaRPr lang="en-US" sz="2400" dirty="0"/>
          </a:p>
          <a:p>
            <a:r>
              <a:rPr lang="ar-SY" sz="2400" b="1" dirty="0"/>
              <a:t>3-سمية دموية </a:t>
            </a:r>
            <a:endParaRPr lang="en-US" sz="2400" b="1" dirty="0"/>
          </a:p>
          <a:p>
            <a:r>
              <a:rPr lang="ar-SY" sz="2400" dirty="0"/>
              <a:t>بعض البنسلينات المضادة للعصيات الزرق تسبب نقص تخثر دموي مثل: </a:t>
            </a:r>
            <a:r>
              <a:rPr lang="en-US" sz="2400" b="1" dirty="0"/>
              <a:t>carbenicillin</a:t>
            </a:r>
            <a:r>
              <a:rPr lang="en-US" sz="2400" dirty="0"/>
              <a:t>  </a:t>
            </a:r>
            <a:r>
              <a:rPr lang="en-US" sz="2400" b="1" dirty="0"/>
              <a:t>ticarcillin </a:t>
            </a:r>
          </a:p>
          <a:p>
            <a:endParaRPr lang="ar-SY" dirty="0"/>
          </a:p>
        </p:txBody>
      </p:sp>
    </p:spTree>
    <p:extLst>
      <p:ext uri="{BB962C8B-B14F-4D97-AF65-F5344CB8AC3E}">
        <p14:creationId xmlns="" xmlns:p14="http://schemas.microsoft.com/office/powerpoint/2010/main" val="10207763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5" name="عنوان 2"/>
          <p:cNvSpPr>
            <a:spLocks noGrp="1"/>
          </p:cNvSpPr>
          <p:nvPr>
            <p:ph type="title"/>
          </p:nvPr>
        </p:nvSpPr>
        <p:spPr>
          <a:xfrm>
            <a:off x="539552" y="-315416"/>
            <a:ext cx="8229600" cy="1417638"/>
          </a:xfrm>
        </p:spPr>
        <p:txBody>
          <a:bodyPr/>
          <a:lstStyle/>
          <a:p>
            <a:r>
              <a:rPr lang="ar-SY" b="1" dirty="0" smtClean="0">
                <a:solidFill>
                  <a:schemeClr val="accent1">
                    <a:lumMod val="50000"/>
                  </a:schemeClr>
                </a:solidFill>
                <a:effectLst>
                  <a:outerShdw blurRad="38100" dist="38100" dir="2700000" algn="tl">
                    <a:srgbClr val="000000">
                      <a:alpha val="43137"/>
                    </a:srgbClr>
                  </a:outerShdw>
                </a:effectLst>
              </a:rPr>
              <a:t>السيفالوسبورينات</a:t>
            </a:r>
            <a:endParaRPr lang="ar-SY" b="1" dirty="0">
              <a:solidFill>
                <a:schemeClr val="accent1">
                  <a:lumMod val="50000"/>
                </a:schemeClr>
              </a:solidFill>
              <a:effectLst>
                <a:outerShdw blurRad="38100" dist="38100" dir="2700000" algn="tl">
                  <a:srgbClr val="000000">
                    <a:alpha val="43137"/>
                  </a:srgbClr>
                </a:outerShdw>
              </a:effectLst>
            </a:endParaRPr>
          </a:p>
        </p:txBody>
      </p:sp>
      <p:sp>
        <p:nvSpPr>
          <p:cNvPr id="1048666" name="عنصر نائب للمحتوى 3"/>
          <p:cNvSpPr>
            <a:spLocks noGrp="1"/>
          </p:cNvSpPr>
          <p:nvPr>
            <p:ph idx="1"/>
          </p:nvPr>
        </p:nvSpPr>
        <p:spPr>
          <a:xfrm>
            <a:off x="1547664" y="1052736"/>
            <a:ext cx="7596336" cy="5445224"/>
          </a:xfrm>
        </p:spPr>
        <p:txBody>
          <a:bodyPr>
            <a:normAutofit/>
          </a:bodyPr>
          <a:lstStyle/>
          <a:p>
            <a:pPr>
              <a:buFont typeface="Wingdings" pitchFamily="2" charset="2"/>
              <a:buChar char="Ø"/>
            </a:pPr>
            <a:r>
              <a:rPr lang="ar-SY" dirty="0"/>
              <a:t>مضادّات حيوية واسعة </a:t>
            </a:r>
            <a:r>
              <a:rPr lang="ar-SY" dirty="0" smtClean="0"/>
              <a:t>الطيف</a:t>
            </a:r>
          </a:p>
          <a:p>
            <a:pPr>
              <a:buFont typeface="Wingdings" pitchFamily="2" charset="2"/>
              <a:buChar char="Ø"/>
            </a:pPr>
            <a:r>
              <a:rPr lang="ar-SY" dirty="0"/>
              <a:t>تعمل بنفس آلية عمل البنسيلينات ولكنها مقاومة بشكل أكبر من البنسيلينات لأنزيمات </a:t>
            </a:r>
            <a:r>
              <a:rPr lang="ar-SY" dirty="0" smtClean="0"/>
              <a:t>البيتالاكتاماز</a:t>
            </a:r>
          </a:p>
          <a:p>
            <a:pPr>
              <a:buFont typeface="Wingdings" pitchFamily="2" charset="2"/>
              <a:buChar char="Ø"/>
            </a:pPr>
            <a:r>
              <a:rPr lang="ar-SY" dirty="0"/>
              <a:t>يمكن إنتاج معظمها بشكل كيميائي نصف تركيبي بإلصاق سلاسل جانبية إلى حمض 7_ أمينو سيفالوسبورانيك</a:t>
            </a:r>
            <a:r>
              <a:rPr lang="ar-SY" dirty="0" smtClean="0"/>
              <a:t>.</a:t>
            </a:r>
          </a:p>
          <a:p>
            <a:pPr>
              <a:buFont typeface="Wingdings" pitchFamily="2" charset="2"/>
              <a:buChar char="Ø"/>
            </a:pPr>
            <a:r>
              <a:rPr lang="ar-SY" dirty="0"/>
              <a:t>يمكن مشاركتها مع الماكروليدات في الإنتانات التنفسية الشديدة، وتدخل ضمن المشاركة الثلاثية (سيفالوسبورين +ميترونيدازول +أمينوغليكوزيد) لعلاج إنتانات البطن.</a:t>
            </a:r>
          </a:p>
        </p:txBody>
      </p:sp>
      <p:pic>
        <p:nvPicPr>
          <p:cNvPr id="2097160" name="صورة 4"/>
          <p:cNvPicPr>
            <a:picLocks noChangeAspect="1"/>
          </p:cNvPicPr>
          <p:nvPr/>
        </p:nvPicPr>
        <p:blipFill>
          <a:blip r:embed="rId2"/>
          <a:stretch>
            <a:fillRect/>
          </a:stretch>
        </p:blipFill>
        <p:spPr>
          <a:xfrm>
            <a:off x="18728" y="2276872"/>
            <a:ext cx="2737878" cy="2016224"/>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7" name="مربع نص 5"/>
          <p:cNvSpPr txBox="1"/>
          <p:nvPr/>
        </p:nvSpPr>
        <p:spPr>
          <a:xfrm>
            <a:off x="1" y="116632"/>
            <a:ext cx="9143999" cy="5786199"/>
          </a:xfrm>
          <a:prstGeom prst="rect">
            <a:avLst/>
          </a:prstGeom>
          <a:noFill/>
        </p:spPr>
        <p:txBody>
          <a:bodyPr wrap="square" rtlCol="1">
            <a:spAutoFit/>
          </a:bodyPr>
          <a:lstStyle/>
          <a:p>
            <a:r>
              <a:rPr lang="ar-SY" sz="3600" b="1" dirty="0" smtClean="0">
                <a:solidFill>
                  <a:schemeClr val="accent1">
                    <a:lumMod val="50000"/>
                  </a:schemeClr>
                </a:solidFill>
                <a:effectLst>
                  <a:outerShdw blurRad="38100" dist="38100" dir="2700000" algn="tl">
                    <a:srgbClr val="000000">
                      <a:alpha val="43137"/>
                    </a:srgbClr>
                  </a:outerShdw>
                </a:effectLst>
              </a:rPr>
              <a:t>الجيل الاول</a:t>
            </a:r>
          </a:p>
          <a:p>
            <a:endParaRPr lang="ar-SY" sz="3600" b="1" dirty="0" smtClean="0">
              <a:solidFill>
                <a:schemeClr val="accent1">
                  <a:lumMod val="50000"/>
                </a:schemeClr>
              </a:solidFill>
              <a:effectLst>
                <a:outerShdw blurRad="38100" dist="38100" dir="2700000" algn="tl">
                  <a:srgbClr val="000000">
                    <a:alpha val="43137"/>
                  </a:srgbClr>
                </a:outerShdw>
              </a:effectLst>
            </a:endParaRPr>
          </a:p>
          <a:p>
            <a:pPr marL="285750" indent="-285750">
              <a:buFont typeface="Wingdings" pitchFamily="2" charset="2"/>
              <a:buChar char="Ø"/>
            </a:pPr>
            <a:r>
              <a:rPr lang="ar-SY" sz="2800" b="1" dirty="0" smtClean="0">
                <a:solidFill>
                  <a:schemeClr val="tx1">
                    <a:lumMod val="95000"/>
                    <a:lumOff val="5000"/>
                  </a:schemeClr>
                </a:solidFill>
              </a:rPr>
              <a:t>سيفادروكسيل  ,سيفاليكسين , سيفازولين</a:t>
            </a:r>
          </a:p>
          <a:p>
            <a:endParaRPr lang="ar-SY" sz="2800" b="1" dirty="0" smtClean="0">
              <a:solidFill>
                <a:schemeClr val="tx1">
                  <a:lumMod val="95000"/>
                  <a:lumOff val="5000"/>
                </a:schemeClr>
              </a:solidFill>
            </a:endParaRPr>
          </a:p>
          <a:p>
            <a:pPr marL="285750" indent="-285750">
              <a:buFont typeface="Wingdings" pitchFamily="2" charset="2"/>
              <a:buChar char="Ø"/>
            </a:pPr>
            <a:r>
              <a:rPr lang="ar-SY" sz="2800" b="1" dirty="0" smtClean="0">
                <a:solidFill>
                  <a:schemeClr val="tx1">
                    <a:lumMod val="95000"/>
                    <a:lumOff val="5000"/>
                  </a:schemeClr>
                </a:solidFill>
              </a:rPr>
              <a:t>بدائل </a:t>
            </a:r>
            <a:r>
              <a:rPr lang="ar-SY" sz="2800" b="1" dirty="0">
                <a:solidFill>
                  <a:schemeClr val="tx1">
                    <a:lumMod val="95000"/>
                    <a:lumOff val="5000"/>
                  </a:schemeClr>
                </a:solidFill>
              </a:rPr>
              <a:t>للبنسلين </a:t>
            </a:r>
            <a:r>
              <a:rPr lang="en-US" sz="2800" b="1" dirty="0">
                <a:solidFill>
                  <a:schemeClr val="tx1">
                    <a:lumMod val="95000"/>
                    <a:lumOff val="5000"/>
                  </a:schemeClr>
                </a:solidFill>
              </a:rPr>
              <a:t>G</a:t>
            </a:r>
            <a:r>
              <a:rPr lang="en-US" sz="2800" b="1" dirty="0" smtClean="0">
                <a:solidFill>
                  <a:schemeClr val="tx1">
                    <a:lumMod val="95000"/>
                    <a:lumOff val="5000"/>
                  </a:schemeClr>
                </a:solidFill>
              </a:rPr>
              <a:t>.</a:t>
            </a:r>
            <a:endParaRPr lang="ar-SY" sz="2800" b="1" dirty="0" smtClean="0">
              <a:solidFill>
                <a:schemeClr val="tx1">
                  <a:lumMod val="95000"/>
                  <a:lumOff val="5000"/>
                </a:schemeClr>
              </a:solidFill>
            </a:endParaRPr>
          </a:p>
          <a:p>
            <a:pPr marL="285750" indent="-285750">
              <a:buFont typeface="Wingdings" pitchFamily="2" charset="2"/>
              <a:buChar char="Ø"/>
            </a:pPr>
            <a:r>
              <a:rPr lang="ar-SY" sz="2800" b="1" dirty="0" smtClean="0">
                <a:solidFill>
                  <a:schemeClr val="tx1">
                    <a:lumMod val="95000"/>
                    <a:lumOff val="5000"/>
                  </a:schemeClr>
                </a:solidFill>
              </a:rPr>
              <a:t>يؤثر على الجراثيم ايجابية الغرام اكثر</a:t>
            </a:r>
          </a:p>
          <a:p>
            <a:pPr marL="285750" indent="-285750">
              <a:buFont typeface="Wingdings" pitchFamily="2" charset="2"/>
              <a:buChar char="Ø"/>
            </a:pPr>
            <a:r>
              <a:rPr lang="ar-SY" sz="2800" b="1" dirty="0" smtClean="0">
                <a:solidFill>
                  <a:schemeClr val="tx1">
                    <a:lumMod val="95000"/>
                    <a:lumOff val="5000"/>
                  </a:schemeClr>
                </a:solidFill>
              </a:rPr>
              <a:t>تقاوم البنسليناز المفرز من المكورات العنقودية</a:t>
            </a:r>
          </a:p>
          <a:p>
            <a:pPr marL="285750" indent="-285750">
              <a:buFont typeface="Wingdings" pitchFamily="2" charset="2"/>
              <a:buChar char="Ø"/>
            </a:pPr>
            <a:endParaRPr lang="ar-SY" sz="2800" b="1" dirty="0" smtClean="0">
              <a:solidFill>
                <a:schemeClr val="tx1">
                  <a:lumMod val="95000"/>
                  <a:lumOff val="5000"/>
                </a:schemeClr>
              </a:solidFill>
            </a:endParaRPr>
          </a:p>
          <a:p>
            <a:pPr marL="285750" indent="-285750">
              <a:buFont typeface="Wingdings" pitchFamily="2" charset="2"/>
              <a:buChar char="Ø"/>
            </a:pPr>
            <a:r>
              <a:rPr lang="ar-SY" sz="2800" b="1" dirty="0" smtClean="0">
                <a:solidFill>
                  <a:schemeClr val="accent1">
                    <a:lumMod val="50000"/>
                  </a:schemeClr>
                </a:solidFill>
                <a:effectLst>
                  <a:outerShdw blurRad="38100" dist="38100" dir="2700000" algn="tl">
                    <a:srgbClr val="000000">
                      <a:alpha val="43137"/>
                    </a:srgbClr>
                  </a:outerShdw>
                </a:effectLst>
              </a:rPr>
              <a:t>السيفازولين </a:t>
            </a:r>
            <a:r>
              <a:rPr lang="ar-SY" sz="2800" b="1" dirty="0" smtClean="0">
                <a:solidFill>
                  <a:schemeClr val="tx1">
                    <a:lumMod val="95000"/>
                    <a:lumOff val="5000"/>
                  </a:schemeClr>
                </a:solidFill>
              </a:rPr>
              <a:t>:</a:t>
            </a:r>
          </a:p>
          <a:p>
            <a:r>
              <a:rPr lang="ar-SY" sz="2800" b="1" dirty="0" smtClean="0">
                <a:solidFill>
                  <a:schemeClr val="tx1">
                    <a:lumMod val="95000"/>
                    <a:lumOff val="5000"/>
                  </a:schemeClr>
                </a:solidFill>
              </a:rPr>
              <a:t> </a:t>
            </a:r>
            <a:r>
              <a:rPr lang="ar-SY" sz="2800" b="1" dirty="0">
                <a:solidFill>
                  <a:schemeClr val="tx1">
                    <a:lumMod val="95000"/>
                    <a:lumOff val="5000"/>
                  </a:schemeClr>
                </a:solidFill>
              </a:rPr>
              <a:t> </a:t>
            </a:r>
            <a:r>
              <a:rPr lang="ar-SY" sz="2800" b="1" dirty="0" smtClean="0">
                <a:solidFill>
                  <a:schemeClr val="tx1">
                    <a:lumMod val="95000"/>
                    <a:lumOff val="5000"/>
                  </a:schemeClr>
                </a:solidFill>
              </a:rPr>
              <a:t>يعطى بعد العمليات الجراحية كوقاء  </a:t>
            </a:r>
          </a:p>
          <a:p>
            <a:r>
              <a:rPr lang="ar-SY" sz="2800" b="1" dirty="0">
                <a:solidFill>
                  <a:schemeClr val="tx1">
                    <a:lumMod val="95000"/>
                    <a:lumOff val="5000"/>
                  </a:schemeClr>
                </a:solidFill>
              </a:rPr>
              <a:t> </a:t>
            </a:r>
            <a:r>
              <a:rPr lang="ar-SY" sz="2800" b="1" dirty="0" smtClean="0">
                <a:solidFill>
                  <a:schemeClr val="tx1">
                    <a:lumMod val="95000"/>
                    <a:lumOff val="5000"/>
                  </a:schemeClr>
                </a:solidFill>
              </a:rPr>
              <a:t> يستعمل في الجراحات السنية و العظمية</a:t>
            </a:r>
          </a:p>
          <a:p>
            <a:endParaRPr lang="ar-SY" sz="2800" b="1" dirty="0" smtClean="0">
              <a:solidFill>
                <a:schemeClr val="tx1">
                  <a:lumMod val="95000"/>
                  <a:lumOff val="5000"/>
                </a:schemeClr>
              </a:solidFill>
            </a:endParaRPr>
          </a:p>
          <a:p>
            <a:endParaRPr lang="ar-SY"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8" name="مربع نص 1"/>
          <p:cNvSpPr txBox="1"/>
          <p:nvPr/>
        </p:nvSpPr>
        <p:spPr>
          <a:xfrm>
            <a:off x="107504" y="188640"/>
            <a:ext cx="9036496" cy="7109639"/>
          </a:xfrm>
          <a:prstGeom prst="rect">
            <a:avLst/>
          </a:prstGeom>
          <a:noFill/>
        </p:spPr>
        <p:txBody>
          <a:bodyPr wrap="square" rtlCol="1">
            <a:spAutoFit/>
          </a:bodyPr>
          <a:lstStyle/>
          <a:p>
            <a:r>
              <a:rPr lang="ar-SY" sz="2800" b="1" dirty="0" smtClean="0">
                <a:solidFill>
                  <a:schemeClr val="accent1">
                    <a:lumMod val="50000"/>
                  </a:schemeClr>
                </a:solidFill>
                <a:effectLst>
                  <a:outerShdw blurRad="38100" dist="38100" dir="2700000" algn="tl">
                    <a:srgbClr val="000000">
                      <a:alpha val="43137"/>
                    </a:srgbClr>
                  </a:outerShdw>
                </a:effectLst>
              </a:rPr>
              <a:t>الجيل الثاني</a:t>
            </a:r>
          </a:p>
          <a:p>
            <a:endParaRPr lang="ar-SY" sz="2800" b="1" dirty="0" smtClean="0">
              <a:solidFill>
                <a:schemeClr val="accent1">
                  <a:lumMod val="50000"/>
                </a:schemeClr>
              </a:solidFill>
              <a:effectLst>
                <a:outerShdw blurRad="38100" dist="38100" dir="2700000" algn="tl">
                  <a:srgbClr val="000000">
                    <a:alpha val="43137"/>
                  </a:srgbClr>
                </a:outerShdw>
              </a:effectLst>
            </a:endParaRPr>
          </a:p>
          <a:p>
            <a:r>
              <a:rPr lang="ar-SY" sz="2800" dirty="0" smtClean="0"/>
              <a:t>سيفاكلور ,سيفوروكسيم ,سيفيروزيل , سيفوكسيتين</a:t>
            </a:r>
          </a:p>
          <a:p>
            <a:endParaRPr lang="ar-SY" sz="2800" dirty="0" smtClean="0"/>
          </a:p>
          <a:p>
            <a:r>
              <a:rPr lang="ar-SY" sz="2800" dirty="0"/>
              <a:t>يزيد طيفه ليشمل سلبيات الغرام </a:t>
            </a:r>
            <a:r>
              <a:rPr lang="ar-SY" sz="2800" dirty="0" smtClean="0"/>
              <a:t>أكثر من ايجابيات الغرام</a:t>
            </a:r>
          </a:p>
          <a:p>
            <a:endParaRPr lang="ar-SY" sz="2800" dirty="0">
              <a:solidFill>
                <a:schemeClr val="accent1">
                  <a:lumMod val="50000"/>
                </a:schemeClr>
              </a:solidFill>
            </a:endParaRPr>
          </a:p>
          <a:p>
            <a:r>
              <a:rPr lang="ar-SY" sz="2800" b="1" dirty="0" smtClean="0">
                <a:solidFill>
                  <a:schemeClr val="accent1">
                    <a:lumMod val="50000"/>
                  </a:schemeClr>
                </a:solidFill>
                <a:effectLst>
                  <a:outerShdw blurRad="38100" dist="38100" dir="2700000" algn="tl">
                    <a:srgbClr val="000000">
                      <a:alpha val="43137"/>
                    </a:srgbClr>
                  </a:outerShdw>
                </a:effectLst>
              </a:rPr>
              <a:t>الجيل الثالث </a:t>
            </a:r>
          </a:p>
          <a:p>
            <a:endParaRPr lang="ar-SY" sz="2800" b="1" dirty="0" smtClean="0">
              <a:effectLst>
                <a:outerShdw blurRad="38100" dist="38100" dir="2700000" algn="tl">
                  <a:srgbClr val="000000">
                    <a:alpha val="43137"/>
                  </a:srgbClr>
                </a:outerShdw>
              </a:effectLst>
            </a:endParaRPr>
          </a:p>
          <a:p>
            <a:r>
              <a:rPr lang="ar-SY" sz="2800" dirty="0" smtClean="0"/>
              <a:t>سيفدينير , سيفوتاكسيم , سيفتازيديم</a:t>
            </a:r>
            <a:r>
              <a:rPr lang="ar-SY" sz="2800" dirty="0"/>
              <a:t> </a:t>
            </a:r>
            <a:r>
              <a:rPr lang="ar-SY" sz="2800" dirty="0" smtClean="0"/>
              <a:t>, سيفتيبيوتين , سفترياكسون , سيفيكسيم , سيفتيزوكسيم </a:t>
            </a:r>
            <a:endParaRPr lang="en-US" sz="2800" dirty="0" smtClean="0"/>
          </a:p>
          <a:p>
            <a:r>
              <a:rPr lang="ar-SY" sz="2800" dirty="0"/>
              <a:t>أقل فعّالية من الجيل الأول ضد المكورات إيجابية الغرام، لكنه أكثر فعّالية ضد سلبية الغرام </a:t>
            </a:r>
            <a:endParaRPr lang="en-US" sz="2800" dirty="0" smtClean="0"/>
          </a:p>
          <a:p>
            <a:r>
              <a:rPr lang="ar-SY" sz="2800" dirty="0"/>
              <a:t>أصبح ال </a:t>
            </a:r>
            <a:r>
              <a:rPr lang="en-US" sz="2800" b="1" dirty="0">
                <a:solidFill>
                  <a:schemeClr val="accent1">
                    <a:lumMod val="50000"/>
                  </a:schemeClr>
                </a:solidFill>
              </a:rPr>
              <a:t>Ceftriaxone </a:t>
            </a:r>
            <a:r>
              <a:rPr lang="ar-SY" sz="2800" b="1" dirty="0">
                <a:solidFill>
                  <a:schemeClr val="accent1">
                    <a:lumMod val="50000"/>
                  </a:schemeClr>
                </a:solidFill>
              </a:rPr>
              <a:t>و </a:t>
            </a:r>
            <a:r>
              <a:rPr lang="en-US" sz="2800" b="1" dirty="0" err="1" smtClean="0">
                <a:solidFill>
                  <a:schemeClr val="accent1">
                    <a:lumMod val="50000"/>
                  </a:schemeClr>
                </a:solidFill>
              </a:rPr>
              <a:t>Cefotaxime</a:t>
            </a:r>
            <a:r>
              <a:rPr lang="en-US" sz="2800" dirty="0" smtClean="0"/>
              <a:t> </a:t>
            </a:r>
            <a:r>
              <a:rPr lang="ar-SY" sz="2800" dirty="0"/>
              <a:t>من الأدوية المختارة في معالجة التهاب السحايا.</a:t>
            </a:r>
          </a:p>
          <a:p>
            <a:r>
              <a:rPr lang="ar-SY" sz="2800" dirty="0"/>
              <a:t>يمتلك </a:t>
            </a:r>
            <a:r>
              <a:rPr lang="en-US" sz="2800" b="1" dirty="0">
                <a:solidFill>
                  <a:schemeClr val="accent1">
                    <a:lumMod val="50000"/>
                  </a:schemeClr>
                </a:solidFill>
              </a:rPr>
              <a:t>Ceftazidime</a:t>
            </a:r>
            <a:r>
              <a:rPr lang="en-US" sz="2800" dirty="0"/>
              <a:t> </a:t>
            </a:r>
            <a:r>
              <a:rPr lang="ar-SY" sz="2800" dirty="0"/>
              <a:t>فعّالية ضد الزوائف الزنجارية.</a:t>
            </a:r>
          </a:p>
          <a:p>
            <a:endParaRPr lang="ar-SY" dirty="0" smtClean="0"/>
          </a:p>
          <a:p>
            <a:endParaRPr lang="ar-SY"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9" name="مربع نص 1"/>
          <p:cNvSpPr txBox="1"/>
          <p:nvPr/>
        </p:nvSpPr>
        <p:spPr>
          <a:xfrm>
            <a:off x="467544" y="332656"/>
            <a:ext cx="8537659" cy="5755422"/>
          </a:xfrm>
          <a:prstGeom prst="rect">
            <a:avLst/>
          </a:prstGeom>
          <a:noFill/>
        </p:spPr>
        <p:txBody>
          <a:bodyPr wrap="square" rtlCol="1">
            <a:spAutoFit/>
          </a:bodyPr>
          <a:lstStyle/>
          <a:p>
            <a:r>
              <a:rPr lang="ar-SY" sz="2800" b="1" dirty="0">
                <a:solidFill>
                  <a:schemeClr val="accent1">
                    <a:lumMod val="50000"/>
                  </a:schemeClr>
                </a:solidFill>
                <a:effectLst>
                  <a:outerShdw blurRad="38100" dist="38100" dir="2700000" algn="tl">
                    <a:srgbClr val="000000">
                      <a:alpha val="43137"/>
                    </a:srgbClr>
                  </a:outerShdw>
                </a:effectLst>
              </a:rPr>
              <a:t>_ الجيل الرابع </a:t>
            </a:r>
            <a:r>
              <a:rPr lang="ar-SY" sz="2800" b="1" dirty="0" smtClean="0">
                <a:solidFill>
                  <a:schemeClr val="accent1">
                    <a:lumMod val="50000"/>
                  </a:schemeClr>
                </a:solidFill>
                <a:effectLst>
                  <a:outerShdw blurRad="38100" dist="38100" dir="2700000" algn="tl">
                    <a:srgbClr val="000000">
                      <a:alpha val="43137"/>
                    </a:srgbClr>
                  </a:outerShdw>
                </a:effectLst>
              </a:rPr>
              <a:t>:</a:t>
            </a:r>
          </a:p>
          <a:p>
            <a:endParaRPr lang="ar-SY" sz="2800" b="1" dirty="0">
              <a:solidFill>
                <a:schemeClr val="accent1">
                  <a:lumMod val="50000"/>
                </a:schemeClr>
              </a:solidFill>
              <a:effectLst>
                <a:outerShdw blurRad="38100" dist="38100" dir="2700000" algn="tl">
                  <a:srgbClr val="000000">
                    <a:alpha val="43137"/>
                  </a:srgbClr>
                </a:outerShdw>
              </a:effectLst>
            </a:endParaRPr>
          </a:p>
          <a:p>
            <a:r>
              <a:rPr lang="ar-SY" sz="3200" dirty="0" smtClean="0"/>
              <a:t>يشمل مركب واحد هو</a:t>
            </a:r>
            <a:r>
              <a:rPr lang="en-US" sz="3200" b="1" dirty="0" smtClean="0">
                <a:solidFill>
                  <a:schemeClr val="accent1">
                    <a:lumMod val="50000"/>
                  </a:schemeClr>
                </a:solidFill>
                <a:effectLst>
                  <a:outerShdw blurRad="38100" dist="38100" dir="2700000" algn="tl">
                    <a:srgbClr val="000000">
                      <a:alpha val="43137"/>
                    </a:srgbClr>
                  </a:outerShdw>
                </a:effectLst>
              </a:rPr>
              <a:t>Cefepime</a:t>
            </a:r>
            <a:endParaRPr lang="en-US" sz="3200" dirty="0" smtClean="0"/>
          </a:p>
          <a:p>
            <a:r>
              <a:rPr lang="ar-SY" sz="3200" dirty="0" smtClean="0"/>
              <a:t>يعطى حقناً ( وريدي /عضلي ).</a:t>
            </a:r>
          </a:p>
          <a:p>
            <a:endParaRPr lang="ar-SY" sz="3200" dirty="0" smtClean="0"/>
          </a:p>
          <a:p>
            <a:r>
              <a:rPr lang="ar-SY" sz="3200" dirty="0" smtClean="0"/>
              <a:t>له طيف واسع ضد العقديات والعنقوديات (فقط المتحسسة على الميثيسلين).</a:t>
            </a:r>
          </a:p>
          <a:p>
            <a:endParaRPr lang="ar-SY" sz="3200" dirty="0" smtClean="0"/>
          </a:p>
          <a:p>
            <a:r>
              <a:rPr lang="ar-SY" sz="3200" dirty="0" smtClean="0"/>
              <a:t>فعّال ضد سلبيات الغرام الهوائية (كالجراثيم المعوية والإشيريكية الكولونية والكلبسلات الرئوية والمتقلبات </a:t>
            </a:r>
            <a:r>
              <a:rPr lang="en-US" sz="3200" dirty="0" smtClean="0"/>
              <a:t>mirabit </a:t>
            </a:r>
            <a:r>
              <a:rPr lang="ar-SY" sz="3200" dirty="0" smtClean="0"/>
              <a:t>والمتقلبات المولدة للغاز).</a:t>
            </a:r>
          </a:p>
          <a:p>
            <a:endParaRPr lang="ar-SY" sz="2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0" name="مربع نص 2"/>
          <p:cNvSpPr txBox="1"/>
          <p:nvPr/>
        </p:nvSpPr>
        <p:spPr>
          <a:xfrm>
            <a:off x="107504" y="404664"/>
            <a:ext cx="8928992" cy="6124754"/>
          </a:xfrm>
          <a:prstGeom prst="rect">
            <a:avLst/>
          </a:prstGeom>
          <a:noFill/>
        </p:spPr>
        <p:txBody>
          <a:bodyPr wrap="square" rtlCol="1">
            <a:spAutoFit/>
          </a:bodyPr>
          <a:lstStyle/>
          <a:p>
            <a:r>
              <a:rPr lang="ar-SY" sz="2800" dirty="0"/>
              <a:t>يجب أن تُعطى جميع السيفالوسبوينات </a:t>
            </a:r>
            <a:r>
              <a:rPr lang="ar-SY" sz="2800" dirty="0">
                <a:solidFill>
                  <a:schemeClr val="accent6">
                    <a:lumMod val="50000"/>
                  </a:schemeClr>
                </a:solidFill>
              </a:rPr>
              <a:t>وريدياً أو عضلياً </a:t>
            </a:r>
            <a:r>
              <a:rPr lang="ar-SY" sz="2800" dirty="0"/>
              <a:t>بسبب صعوبة امتصاصيتها بالطريق </a:t>
            </a:r>
            <a:r>
              <a:rPr lang="ar-SY" sz="2800" dirty="0" smtClean="0"/>
              <a:t>الفموي</a:t>
            </a:r>
          </a:p>
          <a:p>
            <a:endParaRPr lang="ar-SY" sz="2800" dirty="0" smtClean="0"/>
          </a:p>
          <a:p>
            <a:pPr marL="285750" indent="-285750">
              <a:buFont typeface="Wingdings" pitchFamily="2" charset="2"/>
              <a:buChar char="Ø"/>
            </a:pPr>
            <a:r>
              <a:rPr lang="ar-SY" sz="2800" dirty="0"/>
              <a:t>تتوزع جميع السيفالوسبوينات بشكل جيد جداً في سوائل الجسم، والجيل الثالث هو الجيل الوحيد القادر على تحقيق مستويات علاجية كافية في السائل الدماغي الشوكي في حال عدم وجود التهابات سحايا</a:t>
            </a:r>
            <a:r>
              <a:rPr lang="ar-SY" sz="2800" dirty="0" smtClean="0"/>
              <a:t>.</a:t>
            </a:r>
          </a:p>
          <a:p>
            <a:pPr marL="285750" indent="-285750">
              <a:buFont typeface="Wingdings" pitchFamily="2" charset="2"/>
              <a:buChar char="Ø"/>
            </a:pPr>
            <a:r>
              <a:rPr lang="ar-SY" sz="2800" dirty="0"/>
              <a:t>مثلا ً: </a:t>
            </a:r>
            <a:r>
              <a:rPr lang="en-US" sz="2800" b="1" dirty="0" smtClean="0"/>
              <a:t>Ceftriaxone</a:t>
            </a:r>
            <a:r>
              <a:rPr lang="en-US" sz="2800" dirty="0" smtClean="0"/>
              <a:t> </a:t>
            </a:r>
            <a:r>
              <a:rPr lang="ar-SY" sz="2800" dirty="0"/>
              <a:t>أو </a:t>
            </a:r>
            <a:r>
              <a:rPr lang="en-US" sz="2800" b="1" dirty="0"/>
              <a:t>Cefotaxime</a:t>
            </a:r>
            <a:r>
              <a:rPr lang="en-US" sz="2800" dirty="0"/>
              <a:t> </a:t>
            </a:r>
            <a:r>
              <a:rPr lang="ar-SY" sz="2800" dirty="0"/>
              <a:t>فعّالان في التهاب السحايا الناجم عن المستدمية النزلية عند الولدان والأطفال</a:t>
            </a:r>
            <a:r>
              <a:rPr lang="ar-SY" sz="2800" dirty="0" smtClean="0"/>
              <a:t>.</a:t>
            </a:r>
          </a:p>
          <a:p>
            <a:pPr marL="285750" indent="-285750">
              <a:buFont typeface="Wingdings" pitchFamily="2" charset="2"/>
              <a:buChar char="Ø"/>
            </a:pPr>
            <a:r>
              <a:rPr lang="ar-SY" sz="2800" dirty="0"/>
              <a:t>الاطراح: يتم من خلال الإفراز النبيبي والرشاحة </a:t>
            </a:r>
            <a:r>
              <a:rPr lang="ar-SY" sz="2800" dirty="0" err="1" smtClean="0"/>
              <a:t>الكبيبية</a:t>
            </a:r>
            <a:r>
              <a:rPr lang="ar-SY" sz="2800" smtClean="0"/>
              <a:t> ، </a:t>
            </a:r>
            <a:r>
              <a:rPr lang="ar-SY" sz="2800" dirty="0"/>
              <a:t>لذلك يجب ضبط الجرعات في حالات الفشل الكلوي الشديد للوقاية من التراكم والسمّيّة.</a:t>
            </a:r>
          </a:p>
          <a:p>
            <a:pPr marL="285750" indent="-285750">
              <a:buFont typeface="Wingdings" pitchFamily="2" charset="2"/>
              <a:buChar char="Ø"/>
            </a:pPr>
            <a:r>
              <a:rPr lang="ar-SY" sz="2800" dirty="0"/>
              <a:t>يُطرح </a:t>
            </a:r>
            <a:r>
              <a:rPr lang="en-US" sz="2800" b="1" dirty="0"/>
              <a:t>Ceftriaxone</a:t>
            </a:r>
            <a:r>
              <a:rPr lang="en-US" sz="2800" dirty="0"/>
              <a:t> </a:t>
            </a:r>
            <a:r>
              <a:rPr lang="ar-SY" sz="2800" dirty="0"/>
              <a:t>عبر الصفراء في البراز، لذلك فهو كثيراً ما يُستعمل في القصور </a:t>
            </a:r>
            <a:r>
              <a:rPr lang="ar-SY" sz="2800" dirty="0" smtClean="0"/>
              <a:t>الكلوي</a:t>
            </a:r>
          </a:p>
          <a:p>
            <a:pPr marL="285750" indent="-285750">
              <a:buFont typeface="Wingdings" pitchFamily="2" charset="2"/>
              <a:buChar char="Ø"/>
            </a:pPr>
            <a:r>
              <a:rPr lang="ar-SY" sz="2800" dirty="0"/>
              <a:t>( %15_5 ) من الذين لديهم حساسية للبنسلينات يملكون حساسية </a:t>
            </a:r>
            <a:r>
              <a:rPr lang="ar-SY" sz="2800" dirty="0" smtClean="0"/>
              <a:t>للسيفالوسبورينات</a:t>
            </a:r>
            <a:endParaRPr lang="ar-SY" sz="2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1" name="صورة 4"/>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2" name="صورة 1"/>
          <p:cNvPicPr>
            <a:picLocks noChangeAspect="1"/>
          </p:cNvPicPr>
          <p:nvPr/>
        </p:nvPicPr>
        <p:blipFill>
          <a:blip r:embed="rId2" cstate="print"/>
          <a:stretch>
            <a:fillRect/>
          </a:stretch>
        </p:blipFill>
        <p:spPr>
          <a:xfrm>
            <a:off x="0" y="0"/>
            <a:ext cx="9324528" cy="6857999"/>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1" name="مربع نص 2"/>
          <p:cNvSpPr txBox="1"/>
          <p:nvPr/>
        </p:nvSpPr>
        <p:spPr>
          <a:xfrm>
            <a:off x="0" y="0"/>
            <a:ext cx="9144000" cy="6035040"/>
          </a:xfrm>
          <a:prstGeom prst="rect">
            <a:avLst/>
          </a:prstGeom>
          <a:noFill/>
        </p:spPr>
        <p:txBody>
          <a:bodyPr wrap="square" rtlCol="1">
            <a:spAutoFit/>
          </a:bodyPr>
          <a:lstStyle/>
          <a:p>
            <a:r>
              <a:rPr lang="ar-SY" sz="2400" dirty="0"/>
              <a:t>مضّادات أخرى من البيتالاكتام :</a:t>
            </a:r>
          </a:p>
          <a:p>
            <a:r>
              <a:rPr lang="ar-SY" sz="2400" b="1" dirty="0">
                <a:solidFill>
                  <a:schemeClr val="accent1">
                    <a:lumMod val="50000"/>
                  </a:schemeClr>
                </a:solidFill>
              </a:rPr>
              <a:t>الكاربابينيمات </a:t>
            </a:r>
            <a:r>
              <a:rPr lang="en-US" sz="2400" b="1" dirty="0" smtClean="0">
                <a:solidFill>
                  <a:schemeClr val="accent1">
                    <a:lumMod val="50000"/>
                  </a:schemeClr>
                </a:solidFill>
              </a:rPr>
              <a:t>Carbapenems</a:t>
            </a:r>
            <a:endParaRPr lang="ar-SY" sz="2400" b="1" dirty="0" smtClean="0">
              <a:solidFill>
                <a:schemeClr val="accent1">
                  <a:lumMod val="50000"/>
                </a:schemeClr>
              </a:solidFill>
            </a:endParaRPr>
          </a:p>
          <a:p>
            <a:endParaRPr lang="en-US" sz="2400" b="1" dirty="0">
              <a:solidFill>
                <a:schemeClr val="accent1">
                  <a:lumMod val="50000"/>
                </a:schemeClr>
              </a:solidFill>
            </a:endParaRPr>
          </a:p>
          <a:p>
            <a:r>
              <a:rPr lang="ar-SY" sz="2400" dirty="0"/>
              <a:t>مضّادات تركيبية حيوية من البيتالاكتام،،تختلف بنيوياً عن البنسلينات بأنّ ذرة السلفا الموجودة في حلقة الثيازوليدين قد استُبدل بها ذرة كربون.</a:t>
            </a:r>
          </a:p>
          <a:p>
            <a:r>
              <a:rPr lang="ar-SY" sz="2400" dirty="0" smtClean="0"/>
              <a:t>ا تشمل </a:t>
            </a:r>
            <a:r>
              <a:rPr lang="ar-SY" sz="2400" dirty="0"/>
              <a:t>هذه المجموعة على :</a:t>
            </a:r>
          </a:p>
          <a:p>
            <a:r>
              <a:rPr lang="en-US" sz="2800" b="1" dirty="0">
                <a:solidFill>
                  <a:schemeClr val="accent1">
                    <a:lumMod val="50000"/>
                  </a:schemeClr>
                </a:solidFill>
                <a:effectLst>
                  <a:outerShdw blurRad="38100" dist="38100" dir="2700000" algn="tl">
                    <a:srgbClr val="000000">
                      <a:alpha val="43137"/>
                    </a:srgbClr>
                  </a:outerShdw>
                </a:effectLst>
              </a:rPr>
              <a:t>Imipenem, Meropenem,Ertapenem</a:t>
            </a:r>
          </a:p>
          <a:p>
            <a:r>
              <a:rPr lang="ar-SY" sz="2400" dirty="0"/>
              <a:t>تُستعمل مركباتها </a:t>
            </a:r>
            <a:r>
              <a:rPr lang="ar-SY" sz="2400" b="1" dirty="0"/>
              <a:t>حقناً فقط.</a:t>
            </a:r>
          </a:p>
          <a:p>
            <a:r>
              <a:rPr lang="ar-SY" sz="2400" dirty="0"/>
              <a:t>يمتلك </a:t>
            </a:r>
            <a:r>
              <a:rPr lang="en-US" sz="2800" b="1" dirty="0"/>
              <a:t>Imipenem</a:t>
            </a:r>
            <a:r>
              <a:rPr lang="en-US" sz="2400" dirty="0"/>
              <a:t> </a:t>
            </a:r>
            <a:r>
              <a:rPr lang="ar-SY" sz="2400" dirty="0"/>
              <a:t>سمّية عصبية وكلوية ولا يُعطى لمرضى الصرع.</a:t>
            </a:r>
          </a:p>
          <a:p>
            <a:r>
              <a:rPr lang="ar-SY" sz="2400" dirty="0"/>
              <a:t>يقوم </a:t>
            </a:r>
            <a:r>
              <a:rPr lang="en-US" sz="2800" b="1" dirty="0"/>
              <a:t>Cilastatin </a:t>
            </a:r>
            <a:r>
              <a:rPr lang="ar-SY" sz="2400" dirty="0"/>
              <a:t>بمنع الاستقلاب الكلوي </a:t>
            </a:r>
            <a:r>
              <a:rPr lang="ar-SY" sz="2400" dirty="0" smtClean="0"/>
              <a:t>ل </a:t>
            </a:r>
            <a:r>
              <a:rPr lang="en-US" sz="2400" b="1" dirty="0"/>
              <a:t>Imipenem</a:t>
            </a:r>
            <a:r>
              <a:rPr lang="en-US" sz="2400" dirty="0"/>
              <a:t> </a:t>
            </a:r>
            <a:r>
              <a:rPr lang="ar-SY" sz="2400" dirty="0"/>
              <a:t>وتحويله لمركب شديد السمّية عن طريق تثبيط الأنزيم الكلوي ديهيدروببتيداز.</a:t>
            </a:r>
          </a:p>
          <a:p>
            <a:endParaRPr lang="ar-SY" sz="2400" dirty="0"/>
          </a:p>
          <a:p>
            <a:r>
              <a:rPr lang="ar-SY" sz="2400" dirty="0"/>
              <a:t>تُستعمل المشاركة :</a:t>
            </a:r>
          </a:p>
          <a:p>
            <a:r>
              <a:rPr lang="ar-SY" sz="2400" dirty="0" smtClean="0"/>
              <a:t>(</a:t>
            </a:r>
            <a:r>
              <a:rPr lang="en-US" sz="2400" dirty="0" smtClean="0"/>
              <a:t>(</a:t>
            </a:r>
            <a:r>
              <a:rPr lang="en-US" sz="2800" b="1" dirty="0" smtClean="0"/>
              <a:t>Imipenem </a:t>
            </a:r>
            <a:r>
              <a:rPr lang="en-US" sz="2800" b="1" dirty="0"/>
              <a:t>+</a:t>
            </a:r>
            <a:r>
              <a:rPr lang="en-US" sz="2800" b="1" dirty="0" smtClean="0"/>
              <a:t>Cilastatin</a:t>
            </a:r>
            <a:endParaRPr lang="en-US" sz="2800" b="1" dirty="0"/>
          </a:p>
          <a:p>
            <a:r>
              <a:rPr lang="ar-SY" sz="2400" dirty="0"/>
              <a:t>في الإنتانات متعددة الجراثيم كإنتانات </a:t>
            </a:r>
            <a:r>
              <a:rPr lang="ar-SY" sz="2400" dirty="0" smtClean="0"/>
              <a:t>البطن </a:t>
            </a:r>
          </a:p>
          <a:p>
            <a:r>
              <a:rPr lang="ar-SY" sz="2400" dirty="0"/>
              <a:t> </a:t>
            </a:r>
            <a:r>
              <a:rPr lang="ar-SY" sz="2400" dirty="0" smtClean="0"/>
              <a:t>عمره </a:t>
            </a:r>
            <a:r>
              <a:rPr lang="ar-SY" sz="2400" dirty="0"/>
              <a:t>النصفي قصير حوالي ساعة.</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عنوان 5"/>
          <p:cNvSpPr>
            <a:spLocks noGrp="1"/>
          </p:cNvSpPr>
          <p:nvPr>
            <p:ph type="ctrTitle"/>
          </p:nvPr>
        </p:nvSpPr>
        <p:spPr>
          <a:xfrm>
            <a:off x="1431424" y="0"/>
            <a:ext cx="7406640" cy="1472184"/>
          </a:xfrm>
        </p:spPr>
        <p:txBody>
          <a:bodyPr>
            <a:normAutofit/>
          </a:bodyPr>
          <a:lstStyle/>
          <a:p>
            <a:pPr algn="r"/>
            <a:r>
              <a:rPr lang="ar-SY" sz="3600" dirty="0"/>
              <a:t>*يختلف تركيب الجدار الخلوي في الجراثيم إيجابية الغرام عنه في الجراثيم سلبية الغرام، حيث :</a:t>
            </a:r>
          </a:p>
        </p:txBody>
      </p:sp>
      <p:sp>
        <p:nvSpPr>
          <p:cNvPr id="1048624" name="عنوان فرعي 6"/>
          <p:cNvSpPr>
            <a:spLocks noGrp="1"/>
          </p:cNvSpPr>
          <p:nvPr>
            <p:ph type="subTitle" idx="1"/>
          </p:nvPr>
        </p:nvSpPr>
        <p:spPr>
          <a:xfrm>
            <a:off x="1" y="1472184"/>
            <a:ext cx="9140968" cy="4189064"/>
          </a:xfrm>
        </p:spPr>
        <p:txBody>
          <a:bodyPr>
            <a:normAutofit fontScale="95000"/>
          </a:bodyPr>
          <a:lstStyle/>
          <a:p>
            <a:pPr algn="r">
              <a:tabLst>
                <a:tab pos="0" algn="l"/>
                <a:tab pos="3590925" algn="l"/>
                <a:tab pos="6010275" algn="l"/>
                <a:tab pos="6548438" algn="l"/>
              </a:tabLst>
            </a:pPr>
            <a:r>
              <a:rPr lang="ar-SY" sz="3600" dirty="0" smtClean="0">
                <a:solidFill>
                  <a:schemeClr val="tx1"/>
                </a:solidFill>
              </a:rPr>
              <a:t>في </a:t>
            </a:r>
            <a:r>
              <a:rPr lang="ar-SY" sz="3600" dirty="0">
                <a:solidFill>
                  <a:schemeClr val="accent6">
                    <a:lumMod val="75000"/>
                  </a:schemeClr>
                </a:solidFill>
              </a:rPr>
              <a:t>إيجابيات الغرام</a:t>
            </a:r>
            <a:r>
              <a:rPr lang="ar-SY" sz="3600" dirty="0">
                <a:solidFill>
                  <a:schemeClr val="tx1"/>
                </a:solidFill>
              </a:rPr>
              <a:t> تكون طبقة </a:t>
            </a:r>
            <a:r>
              <a:rPr lang="ar-SY" sz="3600" dirty="0">
                <a:solidFill>
                  <a:srgbClr val="FF0000"/>
                </a:solidFill>
              </a:rPr>
              <a:t>الببتيدوغليكان</a:t>
            </a:r>
            <a:r>
              <a:rPr lang="ar-SY" sz="3600" dirty="0">
                <a:solidFill>
                  <a:schemeClr val="tx1"/>
                </a:solidFill>
              </a:rPr>
              <a:t> </a:t>
            </a:r>
            <a:r>
              <a:rPr lang="ar-SY" sz="3600" dirty="0">
                <a:solidFill>
                  <a:srgbClr val="FF0000"/>
                </a:solidFill>
              </a:rPr>
              <a:t>سميكة</a:t>
            </a:r>
            <a:r>
              <a:rPr lang="ar-SY" sz="3600" dirty="0">
                <a:solidFill>
                  <a:schemeClr val="tx1"/>
                </a:solidFill>
              </a:rPr>
              <a:t> وعلى تماس مباشر مع الوسط الخارجي. </a:t>
            </a:r>
          </a:p>
          <a:p>
            <a:pPr algn="r">
              <a:tabLst>
                <a:tab pos="0" algn="l"/>
                <a:tab pos="3590925" algn="l"/>
                <a:tab pos="6010275" algn="l"/>
                <a:tab pos="6548438" algn="l"/>
              </a:tabLst>
            </a:pPr>
            <a:r>
              <a:rPr lang="ar-SY" sz="3600" dirty="0">
                <a:solidFill>
                  <a:schemeClr val="tx1"/>
                </a:solidFill>
              </a:rPr>
              <a:t>في </a:t>
            </a:r>
            <a:r>
              <a:rPr lang="ar-SY" sz="3600" dirty="0">
                <a:solidFill>
                  <a:schemeClr val="accent6">
                    <a:lumMod val="75000"/>
                  </a:schemeClr>
                </a:solidFill>
              </a:rPr>
              <a:t>سلبيات الغرام </a:t>
            </a:r>
            <a:r>
              <a:rPr lang="ar-SY" sz="3600" dirty="0">
                <a:solidFill>
                  <a:schemeClr val="tx1"/>
                </a:solidFill>
              </a:rPr>
              <a:t>تكون طبقة </a:t>
            </a:r>
            <a:r>
              <a:rPr lang="ar-SY" sz="3600" dirty="0">
                <a:solidFill>
                  <a:srgbClr val="FF0000"/>
                </a:solidFill>
              </a:rPr>
              <a:t>الببتيدوغليكان</a:t>
            </a:r>
            <a:r>
              <a:rPr lang="ar-SY" sz="3600" dirty="0">
                <a:solidFill>
                  <a:schemeClr val="tx1"/>
                </a:solidFill>
              </a:rPr>
              <a:t> </a:t>
            </a:r>
            <a:r>
              <a:rPr lang="ar-SY" sz="3600" dirty="0">
                <a:solidFill>
                  <a:srgbClr val="FF0000"/>
                </a:solidFill>
              </a:rPr>
              <a:t>رقيقة</a:t>
            </a:r>
            <a:r>
              <a:rPr lang="ar-SY" sz="3600" dirty="0">
                <a:solidFill>
                  <a:schemeClr val="tx1"/>
                </a:solidFill>
              </a:rPr>
              <a:t> ويحيط بها من الخارج طبقة من عديد السكاكر الشحمي يتخلله بروتينات تُسمّى </a:t>
            </a:r>
            <a:r>
              <a:rPr lang="ar-SY" sz="3600" dirty="0">
                <a:solidFill>
                  <a:srgbClr val="00B050"/>
                </a:solidFill>
              </a:rPr>
              <a:t>البورينات</a:t>
            </a:r>
            <a:r>
              <a:rPr lang="ar-SY" sz="3600" dirty="0">
                <a:solidFill>
                  <a:schemeClr val="tx1"/>
                </a:solidFill>
              </a:rPr>
              <a:t>، تعمل كقنوات مائية تسمح بالعبور عبر الغشاء. </a:t>
            </a:r>
          </a:p>
          <a:p>
            <a:pPr algn="r">
              <a:tabLst>
                <a:tab pos="3590925" algn="l"/>
                <a:tab pos="6010275" algn="l"/>
              </a:tabLst>
            </a:pPr>
            <a:endParaRPr lang="ar-SY" dirty="0">
              <a:solidFill>
                <a:schemeClr val="tx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2" name="مربع نص 1"/>
          <p:cNvSpPr txBox="1"/>
          <p:nvPr/>
        </p:nvSpPr>
        <p:spPr>
          <a:xfrm>
            <a:off x="0" y="116632"/>
            <a:ext cx="9144000" cy="6720839"/>
          </a:xfrm>
          <a:prstGeom prst="rect">
            <a:avLst/>
          </a:prstGeom>
          <a:noFill/>
        </p:spPr>
        <p:txBody>
          <a:bodyPr wrap="square" rtlCol="1">
            <a:spAutoFit/>
          </a:bodyPr>
          <a:lstStyle/>
          <a:p>
            <a:pPr marL="342900" indent="-342900">
              <a:buFont typeface="Wingdings" pitchFamily="2" charset="2"/>
              <a:buChar char="ü"/>
            </a:pPr>
            <a:r>
              <a:rPr lang="ar-SY" sz="3200" dirty="0"/>
              <a:t>يُعتبر </a:t>
            </a:r>
            <a:r>
              <a:rPr lang="en-US" sz="3200" b="1" dirty="0"/>
              <a:t>lmipenem,  Meropenem </a:t>
            </a:r>
            <a:r>
              <a:rPr lang="ar-SY" sz="3200" dirty="0"/>
              <a:t>من مستحضرات البيتالاكتام الأوسع طيفاً المتوفرة حالياً</a:t>
            </a:r>
            <a:r>
              <a:rPr lang="ar-SY" sz="3200" dirty="0" smtClean="0"/>
              <a:t>.</a:t>
            </a:r>
          </a:p>
          <a:p>
            <a:pPr marL="342900" indent="-342900">
              <a:buFont typeface="Wingdings" pitchFamily="2" charset="2"/>
              <a:buChar char="ü"/>
            </a:pPr>
            <a:r>
              <a:rPr lang="ar-SY" sz="3200" dirty="0"/>
              <a:t>يقاوم </a:t>
            </a:r>
            <a:r>
              <a:rPr lang="en-US" sz="3200" b="1" dirty="0"/>
              <a:t>Imipenem </a:t>
            </a:r>
            <a:r>
              <a:rPr lang="ar-SY" sz="3200" dirty="0"/>
              <a:t>الحلمهة التي تقوم بها أنزيمات البيتالاكتاماز ولكنه لا يقاوم أنزيمات ميتالو_بيتالاكتاماز</a:t>
            </a:r>
            <a:r>
              <a:rPr lang="ar-SY" sz="3200" dirty="0" smtClean="0"/>
              <a:t>.</a:t>
            </a:r>
          </a:p>
          <a:p>
            <a:endParaRPr lang="ar-SY" sz="3200" dirty="0" smtClean="0"/>
          </a:p>
          <a:p>
            <a:pPr marL="342900" indent="-342900">
              <a:buFont typeface="Wingdings" pitchFamily="2" charset="2"/>
              <a:buChar char="ü"/>
            </a:pPr>
            <a:r>
              <a:rPr lang="ar-SA" sz="3200" dirty="0"/>
              <a:t>يلعب </a:t>
            </a:r>
            <a:r>
              <a:rPr lang="en-US" sz="3200" b="1" dirty="0"/>
              <a:t>Imipenem</a:t>
            </a:r>
            <a:r>
              <a:rPr lang="en-US" sz="3200" dirty="0"/>
              <a:t> </a:t>
            </a:r>
            <a:r>
              <a:rPr lang="ar-SA" sz="3200" dirty="0"/>
              <a:t>دوراً في المعالجة التجريبية للأخماج ضد المتعضّيات إيجابية وسلبية الغرام المنتجة للبنسيليناز وضد اللاهوائيات والزوائف المنتجة للغاز</a:t>
            </a:r>
            <a:r>
              <a:rPr lang="ar-SA" sz="3200" dirty="0" smtClean="0"/>
              <a:t>.</a:t>
            </a:r>
            <a:endParaRPr lang="ar-SY" sz="3200" dirty="0" smtClean="0"/>
          </a:p>
          <a:p>
            <a:endParaRPr lang="en-US" sz="3200" dirty="0"/>
          </a:p>
          <a:p>
            <a:pPr marL="342900" indent="-342900">
              <a:buFont typeface="Wingdings" pitchFamily="2" charset="2"/>
              <a:buChar char="ü"/>
            </a:pPr>
            <a:r>
              <a:rPr lang="ar-SA" sz="3200" dirty="0"/>
              <a:t>يمتلك </a:t>
            </a:r>
            <a:r>
              <a:rPr lang="en-US" sz="3200" b="1" dirty="0"/>
              <a:t>Meropenem</a:t>
            </a:r>
            <a:r>
              <a:rPr lang="en-US" sz="3200" dirty="0"/>
              <a:t> </a:t>
            </a:r>
            <a:r>
              <a:rPr lang="ar-SA" sz="3200" dirty="0"/>
              <a:t>فعّالية مضادّة للجراثيم شبيهة ب </a:t>
            </a:r>
            <a:r>
              <a:rPr lang="en-US" sz="3200" b="1" dirty="0" smtClean="0"/>
              <a:t>Imipenem</a:t>
            </a:r>
          </a:p>
          <a:p>
            <a:pPr marL="342900" indent="-342900">
              <a:buFont typeface="Wingdings" pitchFamily="2" charset="2"/>
              <a:buChar char="ü"/>
            </a:pPr>
            <a:r>
              <a:rPr lang="ar-SA" sz="3200" dirty="0" smtClean="0"/>
              <a:t> </a:t>
            </a:r>
            <a:r>
              <a:rPr lang="ar-SA" sz="3200" dirty="0"/>
              <a:t>أما </a:t>
            </a:r>
            <a:r>
              <a:rPr lang="en-US" sz="3200" b="1" u="sng" dirty="0"/>
              <a:t>Ertapenem</a:t>
            </a:r>
            <a:r>
              <a:rPr lang="en-US" sz="3200" dirty="0"/>
              <a:t> </a:t>
            </a:r>
            <a:r>
              <a:rPr lang="ar-SA" sz="3200" dirty="0"/>
              <a:t>فهو ليس بديل لعلاج الزوائف المنتجة للغاز لأنّ معظم الذراري تقاومه.</a:t>
            </a:r>
            <a:endParaRPr lang="en-US" sz="3200" dirty="0"/>
          </a:p>
          <a:p>
            <a:pPr marL="342900" indent="-342900">
              <a:buFont typeface="Wingdings" pitchFamily="2" charset="2"/>
              <a:buChar char="ü"/>
            </a:pPr>
            <a:endParaRPr lang="ar-SY" sz="2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3" name="مربع نص 1"/>
          <p:cNvSpPr txBox="1"/>
          <p:nvPr/>
        </p:nvSpPr>
        <p:spPr>
          <a:xfrm>
            <a:off x="0" y="78014"/>
            <a:ext cx="9144000" cy="6250941"/>
          </a:xfrm>
          <a:prstGeom prst="rect">
            <a:avLst/>
          </a:prstGeom>
          <a:noFill/>
        </p:spPr>
        <p:txBody>
          <a:bodyPr wrap="square" rtlCol="1">
            <a:spAutoFit/>
          </a:bodyPr>
          <a:lstStyle/>
          <a:p>
            <a:pPr marL="285750" indent="-285750">
              <a:buFont typeface="Wingdings" pitchFamily="2" charset="2"/>
              <a:buChar char="ü"/>
            </a:pPr>
            <a:r>
              <a:rPr lang="ar-SA" sz="2800" dirty="0"/>
              <a:t>: يُعطى كل من </a:t>
            </a:r>
            <a:r>
              <a:rPr lang="en-US" sz="2800" dirty="0"/>
              <a:t>I</a:t>
            </a:r>
            <a:r>
              <a:rPr lang="en-US" sz="2800" b="1" dirty="0"/>
              <a:t>mipenem</a:t>
            </a:r>
            <a:r>
              <a:rPr lang="en-US" sz="2800" dirty="0"/>
              <a:t> </a:t>
            </a:r>
            <a:r>
              <a:rPr lang="ar-SA" sz="2800" dirty="0"/>
              <a:t>و </a:t>
            </a:r>
            <a:r>
              <a:rPr lang="en-US" sz="2800" b="1" dirty="0"/>
              <a:t>Meropenem</a:t>
            </a:r>
            <a:r>
              <a:rPr lang="en-US" sz="2800" dirty="0"/>
              <a:t> </a:t>
            </a:r>
            <a:r>
              <a:rPr lang="ar-SA" sz="2800" dirty="0"/>
              <a:t>وريدياً وينفذان جيداً إلى أنسجة الجسم وسوائله، بما فيها السائل الدماغي الشوكي عندما تكون السحايا ملتهبة.</a:t>
            </a:r>
            <a:endParaRPr lang="en-US" sz="2800" dirty="0"/>
          </a:p>
          <a:p>
            <a:pPr marL="285750" indent="-285750">
              <a:buFont typeface="Wingdings" pitchFamily="2" charset="2"/>
              <a:buChar char="ü"/>
            </a:pPr>
            <a:r>
              <a:rPr lang="en-US" sz="2800" dirty="0" smtClean="0"/>
              <a:t> </a:t>
            </a:r>
            <a:r>
              <a:rPr lang="en-US" sz="2800" b="1" dirty="0" smtClean="0"/>
              <a:t>Ertapenem</a:t>
            </a:r>
            <a:r>
              <a:rPr lang="en-US" sz="2800" dirty="0" smtClean="0"/>
              <a:t> </a:t>
            </a:r>
            <a:r>
              <a:rPr lang="ar-SA" sz="2800" dirty="0"/>
              <a:t>يمكن أن يُعطى وريدياً أو </a:t>
            </a:r>
            <a:r>
              <a:rPr lang="ar-SA" sz="2800" dirty="0" smtClean="0"/>
              <a:t>عضلياً</a:t>
            </a:r>
            <a:endParaRPr lang="ar-SY" sz="2800" dirty="0" smtClean="0"/>
          </a:p>
          <a:p>
            <a:r>
              <a:rPr lang="ar-SA" sz="2800" dirty="0"/>
              <a:t>يُطرح عن طريق الارتشاح الكبيبي.</a:t>
            </a:r>
            <a:endParaRPr lang="en-US" sz="2800" dirty="0"/>
          </a:p>
          <a:p>
            <a:r>
              <a:rPr lang="ar-SA" sz="2800" dirty="0"/>
              <a:t>يخضع </a:t>
            </a:r>
            <a:r>
              <a:rPr lang="en-US" sz="2800" dirty="0" smtClean="0"/>
              <a:t> </a:t>
            </a:r>
            <a:r>
              <a:rPr lang="en-US" sz="2800" b="1" dirty="0" smtClean="0"/>
              <a:t>Imipenem</a:t>
            </a:r>
            <a:r>
              <a:rPr lang="en-US" sz="2800" dirty="0" smtClean="0"/>
              <a:t> </a:t>
            </a:r>
            <a:r>
              <a:rPr lang="ar-SA" sz="2800" dirty="0"/>
              <a:t>للشطر بالديهيدروببتيداز السامّ كلويّاً الموجود في الحافة الفرجونية للنبيب الكلوي الداني.</a:t>
            </a:r>
            <a:endParaRPr lang="en-US" sz="2800" dirty="0"/>
          </a:p>
          <a:p>
            <a:r>
              <a:rPr lang="ar-SA" sz="2800" dirty="0"/>
              <a:t>يجب ضبط جرعات هذه الأدوية عند المصابين بالقصور الكلوي.</a:t>
            </a:r>
            <a:endParaRPr lang="en-US" sz="2800" dirty="0"/>
          </a:p>
          <a:p>
            <a:pPr marL="285750" indent="-285750">
              <a:buFont typeface="Wingdings" pitchFamily="2" charset="2"/>
              <a:buChar char="ü"/>
            </a:pPr>
            <a:r>
              <a:rPr lang="ar-SA" sz="2800" dirty="0"/>
              <a:t>لا يخضع </a:t>
            </a:r>
            <a:r>
              <a:rPr lang="en-US" sz="2800" dirty="0" smtClean="0"/>
              <a:t> </a:t>
            </a:r>
            <a:r>
              <a:rPr lang="en-US" sz="2800" b="1" dirty="0" smtClean="0"/>
              <a:t>Meropenem </a:t>
            </a:r>
            <a:r>
              <a:rPr lang="ar-SA" sz="2800" dirty="0" smtClean="0"/>
              <a:t>للاستقلاب</a:t>
            </a:r>
            <a:endParaRPr lang="ar-SY" sz="2800" dirty="0" smtClean="0"/>
          </a:p>
          <a:p>
            <a:pPr marL="342900" indent="-342900">
              <a:buFont typeface="Wingdings" pitchFamily="2" charset="2"/>
              <a:buChar char="ü"/>
            </a:pPr>
            <a:r>
              <a:rPr lang="ar-SA" sz="2800" dirty="0"/>
              <a:t>يسبب </a:t>
            </a:r>
            <a:r>
              <a:rPr lang="en-US" sz="2800" dirty="0" smtClean="0"/>
              <a:t> </a:t>
            </a:r>
            <a:r>
              <a:rPr lang="en-US" sz="2800" b="1" dirty="0" smtClean="0"/>
              <a:t>Imipenem </a:t>
            </a:r>
            <a:r>
              <a:rPr lang="en-US" sz="2800" b="1" dirty="0"/>
              <a:t>/Cilastatin </a:t>
            </a:r>
            <a:r>
              <a:rPr lang="ar-SA" sz="2800" dirty="0"/>
              <a:t>الغثيان والإقياء والإسهال، نقص الحمضات والعدلات أقل شيوعاً من بقية مركبات البيتالاكتام.</a:t>
            </a:r>
            <a:endParaRPr lang="en-US" sz="2800" dirty="0"/>
          </a:p>
          <a:p>
            <a:pPr marL="342900" indent="-342900">
              <a:buFont typeface="Wingdings" pitchFamily="2" charset="2"/>
              <a:buChar char="ü"/>
            </a:pPr>
            <a:r>
              <a:rPr lang="ar-SA" sz="2800" dirty="0"/>
              <a:t>المستويات العالية من </a:t>
            </a:r>
            <a:r>
              <a:rPr lang="en-US" sz="2800" b="1" dirty="0"/>
              <a:t>Imipenem</a:t>
            </a:r>
            <a:r>
              <a:rPr lang="en-US" sz="2800" dirty="0"/>
              <a:t> </a:t>
            </a:r>
            <a:r>
              <a:rPr lang="en-US" sz="2800" dirty="0" smtClean="0"/>
              <a:t> </a:t>
            </a:r>
            <a:r>
              <a:rPr lang="ar-SA" sz="2800" dirty="0" smtClean="0"/>
              <a:t>قد </a:t>
            </a:r>
            <a:r>
              <a:rPr lang="ar-SA" sz="2800" dirty="0"/>
              <a:t>تحرض اختلاجات،  أما </a:t>
            </a:r>
            <a:r>
              <a:rPr lang="en-US" sz="2800" dirty="0"/>
              <a:t>Meropenem </a:t>
            </a:r>
            <a:r>
              <a:rPr lang="ar-SA" sz="2800" dirty="0"/>
              <a:t>فهو أقل احتمالاً لأن يسبب ذلك</a:t>
            </a:r>
            <a:endParaRPr lang="ar-SY" sz="2800" dirty="0"/>
          </a:p>
          <a:p>
            <a:pPr marL="285750" indent="-285750">
              <a:buFont typeface="Wingdings" pitchFamily="2" charset="2"/>
              <a:buChar char="ü"/>
            </a:pPr>
            <a:endParaRPr lang="ar-SY" sz="2400" dirty="0" smtClean="0"/>
          </a:p>
          <a:p>
            <a:pPr marL="285750" indent="-285750">
              <a:buFont typeface="Wingdings" pitchFamily="2" charset="2"/>
              <a:buChar char="ü"/>
            </a:pPr>
            <a:endParaRPr lang="ar-SY" sz="2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4" name="مربع نص 1"/>
          <p:cNvSpPr txBox="1"/>
          <p:nvPr/>
        </p:nvSpPr>
        <p:spPr>
          <a:xfrm>
            <a:off x="0" y="332656"/>
            <a:ext cx="9144000" cy="5908040"/>
          </a:xfrm>
          <a:prstGeom prst="rect">
            <a:avLst/>
          </a:prstGeom>
          <a:noFill/>
        </p:spPr>
        <p:txBody>
          <a:bodyPr wrap="square" rtlCol="1">
            <a:spAutoFit/>
          </a:bodyPr>
          <a:lstStyle/>
          <a:p>
            <a:pPr algn="ctr"/>
            <a:r>
              <a:rPr lang="ar-SA" sz="3600" b="1" dirty="0">
                <a:solidFill>
                  <a:schemeClr val="accent1">
                    <a:lumMod val="50000"/>
                  </a:schemeClr>
                </a:solidFill>
                <a:effectLst>
                  <a:outerShdw blurRad="38100" dist="38100" dir="2700000" algn="tl">
                    <a:srgbClr val="000000">
                      <a:alpha val="43137"/>
                    </a:srgbClr>
                  </a:outerShdw>
                </a:effectLst>
              </a:rPr>
              <a:t>المونوباكتامات </a:t>
            </a:r>
            <a:r>
              <a:rPr lang="en-US" sz="3600" b="1" dirty="0">
                <a:solidFill>
                  <a:schemeClr val="accent1">
                    <a:lumMod val="50000"/>
                  </a:schemeClr>
                </a:solidFill>
                <a:effectLst>
                  <a:outerShdw blurRad="38100" dist="38100" dir="2700000" algn="tl">
                    <a:srgbClr val="000000">
                      <a:alpha val="43137"/>
                    </a:srgbClr>
                  </a:outerShdw>
                </a:effectLst>
              </a:rPr>
              <a:t>Monobactamas</a:t>
            </a:r>
          </a:p>
          <a:p>
            <a:pPr marL="342900" indent="-342900">
              <a:buFont typeface="Wingdings" pitchFamily="2" charset="2"/>
              <a:buChar char="ü"/>
            </a:pPr>
            <a:endParaRPr lang="ar-SY" sz="3600" b="1" dirty="0" smtClean="0"/>
          </a:p>
          <a:p>
            <a:pPr marL="342900" indent="-342900">
              <a:buFont typeface="Wingdings" pitchFamily="2" charset="2"/>
              <a:buChar char="ü"/>
            </a:pPr>
            <a:r>
              <a:rPr lang="ar-SA" sz="3600" dirty="0"/>
              <a:t>تمزق جدار الخلية، ولكن تتميز عن غيرها بأنّ حلقة البيتالاكتام غير ملتحمة بحلقة </a:t>
            </a:r>
            <a:r>
              <a:rPr lang="ar-SA" sz="3600" dirty="0" smtClean="0"/>
              <a:t>أخرى</a:t>
            </a:r>
            <a:endParaRPr lang="ar-SY" sz="3600" dirty="0" smtClean="0"/>
          </a:p>
          <a:p>
            <a:pPr marL="342900" indent="-342900">
              <a:buFont typeface="Wingdings" pitchFamily="2" charset="2"/>
              <a:buChar char="ü"/>
            </a:pPr>
            <a:r>
              <a:rPr lang="ar-SA" sz="3600" dirty="0"/>
              <a:t>تمتلك فعّالية ضد الجراثيم المعويّة والعضيّات سلبية الغرام بما فيها المنتجة للغاز، ليس لها فعّالية ضد المتعضّيات إيجابية الغرام واللاهوائيات، طيفها الجرثومي ضيق لذلك لا يمكن استعمالها لوحدها في المعالجة التجريبية.</a:t>
            </a:r>
            <a:endParaRPr lang="en-US" sz="3600" dirty="0"/>
          </a:p>
          <a:p>
            <a:pPr marL="342900" indent="-342900">
              <a:buFont typeface="Wingdings" pitchFamily="2" charset="2"/>
              <a:buChar char="ü"/>
            </a:pPr>
            <a:r>
              <a:rPr lang="ar-SA" sz="3600" dirty="0"/>
              <a:t>المركب الوحيد هو </a:t>
            </a:r>
            <a:r>
              <a:rPr lang="en-US" sz="4400" b="1" dirty="0">
                <a:solidFill>
                  <a:schemeClr val="accent1">
                    <a:lumMod val="50000"/>
                  </a:schemeClr>
                </a:solidFill>
              </a:rPr>
              <a:t>Aztreonam</a:t>
            </a:r>
            <a:r>
              <a:rPr lang="en-US" sz="3600" dirty="0"/>
              <a:t> </a:t>
            </a:r>
          </a:p>
          <a:p>
            <a:pPr marL="342900" indent="-342900">
              <a:buFont typeface="Wingdings" pitchFamily="2" charset="2"/>
              <a:buChar char="ü"/>
            </a:pPr>
            <a:endParaRPr lang="en-US" sz="2400" b="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5" name="مربع نص 1"/>
          <p:cNvSpPr txBox="1"/>
          <p:nvPr/>
        </p:nvSpPr>
        <p:spPr>
          <a:xfrm>
            <a:off x="0" y="7959"/>
            <a:ext cx="9144000" cy="7343139"/>
          </a:xfrm>
          <a:prstGeom prst="rect">
            <a:avLst/>
          </a:prstGeom>
          <a:noFill/>
        </p:spPr>
        <p:txBody>
          <a:bodyPr wrap="square" rtlCol="1">
            <a:spAutoFit/>
          </a:bodyPr>
          <a:lstStyle/>
          <a:p>
            <a:r>
              <a:rPr lang="ar-SA" sz="2800" dirty="0" smtClean="0"/>
              <a:t> </a:t>
            </a:r>
            <a:r>
              <a:rPr lang="en-US" sz="3200" b="1" dirty="0">
                <a:effectLst>
                  <a:outerShdw blurRad="38100" dist="38100" dir="2700000" algn="tl">
                    <a:srgbClr val="000000">
                      <a:alpha val="43137"/>
                    </a:srgbClr>
                  </a:outerShdw>
                </a:effectLst>
              </a:rPr>
              <a:t>Aztreonam </a:t>
            </a:r>
            <a:r>
              <a:rPr lang="ar-SA" sz="3200" b="1" dirty="0" smtClean="0">
                <a:effectLst>
                  <a:outerShdw blurRad="38100" dist="38100" dir="2700000" algn="tl">
                    <a:srgbClr val="000000">
                      <a:alpha val="43137"/>
                    </a:srgbClr>
                  </a:outerShdw>
                </a:effectLst>
              </a:rPr>
              <a:t>:</a:t>
            </a:r>
            <a:endParaRPr lang="en-US" sz="3200" b="1" dirty="0" smtClean="0">
              <a:effectLst>
                <a:outerShdw blurRad="38100" dist="38100" dir="2700000" algn="tl">
                  <a:srgbClr val="000000">
                    <a:alpha val="43137"/>
                  </a:srgbClr>
                </a:outerShdw>
              </a:effectLst>
            </a:endParaRPr>
          </a:p>
          <a:p>
            <a:endParaRPr lang="ar-SY" sz="3200" b="1" dirty="0">
              <a:effectLst>
                <a:outerShdw blurRad="38100" dist="38100" dir="2700000" algn="tl">
                  <a:srgbClr val="000000">
                    <a:alpha val="43137"/>
                  </a:srgbClr>
                </a:outerShdw>
              </a:effectLst>
            </a:endParaRPr>
          </a:p>
          <a:p>
            <a:r>
              <a:rPr lang="ar-SY" sz="2800" dirty="0" smtClean="0"/>
              <a:t>_</a:t>
            </a:r>
            <a:r>
              <a:rPr lang="ar-SA" sz="2800" dirty="0" smtClean="0"/>
              <a:t>يقاوم </a:t>
            </a:r>
            <a:r>
              <a:rPr lang="ar-SA" sz="2800" dirty="0"/>
              <a:t>فعل البيتالاكتاماز</a:t>
            </a:r>
            <a:r>
              <a:rPr lang="ar-SA" sz="2800" dirty="0" smtClean="0"/>
              <a:t>.</a:t>
            </a:r>
            <a:endParaRPr lang="en-US" sz="2800" dirty="0"/>
          </a:p>
          <a:p>
            <a:r>
              <a:rPr lang="ar-SA" sz="2800" dirty="0"/>
              <a:t>_ يُعطى وريدياً أو </a:t>
            </a:r>
            <a:r>
              <a:rPr lang="ar-SA" sz="2800" dirty="0" smtClean="0"/>
              <a:t>عضلياً</a:t>
            </a:r>
            <a:endParaRPr lang="en-US" sz="2800" dirty="0"/>
          </a:p>
          <a:p>
            <a:r>
              <a:rPr lang="ar-SA" sz="2800" dirty="0"/>
              <a:t>_ يُطرح في البول.</a:t>
            </a:r>
            <a:endParaRPr lang="en-US" sz="2800" dirty="0"/>
          </a:p>
          <a:p>
            <a:r>
              <a:rPr lang="ar-SA" sz="2800" dirty="0"/>
              <a:t>_ يمكن أن يتراكم عند المصابين بالفشل الكلوي</a:t>
            </a:r>
            <a:r>
              <a:rPr lang="ar-SA" sz="2800" dirty="0" smtClean="0"/>
              <a:t>.</a:t>
            </a:r>
            <a:endParaRPr lang="en-US" sz="2800" dirty="0" smtClean="0"/>
          </a:p>
          <a:p>
            <a:endParaRPr lang="en-US" sz="2800" dirty="0"/>
          </a:p>
          <a:p>
            <a:r>
              <a:rPr lang="ar-SA" sz="2800" dirty="0"/>
              <a:t>_ قد يسبب التهاباً وريدياً وطفحاً جلدياً وأحياناً اضطراب في وظيفة الكبد</a:t>
            </a:r>
            <a:r>
              <a:rPr lang="ar-SA" sz="2800" dirty="0" smtClean="0"/>
              <a:t>.</a:t>
            </a:r>
            <a:endParaRPr lang="en-US" sz="2800" dirty="0" smtClean="0"/>
          </a:p>
          <a:p>
            <a:endParaRPr lang="ar-SY" sz="2800" dirty="0" smtClean="0"/>
          </a:p>
          <a:p>
            <a:r>
              <a:rPr lang="ar-SA" sz="2800" dirty="0"/>
              <a:t>_ يمتلك مناعة وارتكاساً متصالباً ضعيفين مع الأضداد المحرضة بمركبات البيتالاكتاماز الأخرى</a:t>
            </a:r>
            <a:r>
              <a:rPr lang="ar-SA" sz="2800" dirty="0" smtClean="0"/>
              <a:t>.</a:t>
            </a:r>
            <a:endParaRPr lang="en-US" sz="2800" dirty="0" smtClean="0"/>
          </a:p>
          <a:p>
            <a:endParaRPr lang="en-US" sz="2800" dirty="0"/>
          </a:p>
          <a:p>
            <a:r>
              <a:rPr lang="ar-SA" sz="2800" dirty="0"/>
              <a:t>_ قد يكون الدواء البديل المأمون في معالجة المرضى الذين لديهم أرجيّة تجاه البنسلينات أو السيفالوسبورينات.</a:t>
            </a:r>
            <a:endParaRPr lang="en-US" sz="2800" dirty="0"/>
          </a:p>
          <a:p>
            <a:endParaRPr lang="en-US" sz="2800" dirty="0"/>
          </a:p>
          <a:p>
            <a:endParaRPr lang="ar-SY" sz="2800" b="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6" name="مربع نص 2"/>
          <p:cNvSpPr txBox="1"/>
          <p:nvPr/>
        </p:nvSpPr>
        <p:spPr>
          <a:xfrm>
            <a:off x="0" y="10526"/>
            <a:ext cx="9144000" cy="7152639"/>
          </a:xfrm>
          <a:prstGeom prst="rect">
            <a:avLst/>
          </a:prstGeom>
          <a:noFill/>
        </p:spPr>
        <p:txBody>
          <a:bodyPr wrap="square" rtlCol="1">
            <a:spAutoFit/>
          </a:bodyPr>
          <a:lstStyle/>
          <a:p>
            <a:r>
              <a:rPr lang="ar-SA" sz="2800" b="1" u="sng" dirty="0">
                <a:solidFill>
                  <a:schemeClr val="accent1">
                    <a:lumMod val="50000"/>
                  </a:schemeClr>
                </a:solidFill>
                <a:effectLst>
                  <a:outerShdw blurRad="38100" dist="38100" dir="2700000" algn="tl">
                    <a:srgbClr val="000000">
                      <a:alpha val="43137"/>
                    </a:srgbClr>
                  </a:outerShdw>
                </a:effectLst>
              </a:rPr>
              <a:t>مثبطات البيتالاكتاماز </a:t>
            </a:r>
            <a:r>
              <a:rPr lang="ar-SA" sz="2800" b="1" u="sng" dirty="0" smtClean="0">
                <a:solidFill>
                  <a:schemeClr val="accent1">
                    <a:lumMod val="50000"/>
                  </a:schemeClr>
                </a:solidFill>
                <a:effectLst>
                  <a:outerShdw blurRad="38100" dist="38100" dir="2700000" algn="tl">
                    <a:srgbClr val="000000">
                      <a:alpha val="43137"/>
                    </a:srgbClr>
                  </a:outerShdw>
                </a:effectLst>
              </a:rPr>
              <a:t>:</a:t>
            </a:r>
            <a:endParaRPr lang="ar-SY" sz="2800" b="1" u="sng" dirty="0" smtClean="0">
              <a:solidFill>
                <a:schemeClr val="accent1">
                  <a:lumMod val="50000"/>
                </a:schemeClr>
              </a:solidFill>
              <a:effectLst>
                <a:outerShdw blurRad="38100" dist="38100" dir="2700000" algn="tl">
                  <a:srgbClr val="000000">
                    <a:alpha val="43137"/>
                  </a:srgbClr>
                </a:outerShdw>
              </a:effectLst>
            </a:endParaRPr>
          </a:p>
          <a:p>
            <a:endParaRPr lang="ar-SY" sz="2800" b="1" dirty="0"/>
          </a:p>
          <a:p>
            <a:r>
              <a:rPr lang="ar-SA" sz="2800" dirty="0"/>
              <a:t>يتم حلمهة حلقة البيتالاكتام إما بالانشطار الأنزيمي بالبيتالاكتاماز أو </a:t>
            </a:r>
            <a:r>
              <a:rPr lang="ar-SA" sz="2800" dirty="0" smtClean="0"/>
              <a:t>بالحم</a:t>
            </a:r>
            <a:r>
              <a:rPr lang="ar-SY" sz="2800" dirty="0" smtClean="0"/>
              <a:t>ض</a:t>
            </a:r>
          </a:p>
          <a:p>
            <a:endParaRPr lang="en-US" sz="2800" dirty="0"/>
          </a:p>
          <a:p>
            <a:r>
              <a:rPr lang="ar-SA" sz="2800" dirty="0"/>
              <a:t>تؤدي إلى تخريب الفعّالية الأنزيمية للصّادات الحيوية البيتاالاكتامية.</a:t>
            </a:r>
            <a:endParaRPr lang="en-US" sz="2800" dirty="0"/>
          </a:p>
          <a:p>
            <a:r>
              <a:rPr lang="ar-SA" sz="2800" dirty="0"/>
              <a:t>تحوي مثبّطات البيتالاكتاماز مثل </a:t>
            </a:r>
            <a:r>
              <a:rPr lang="en-US" sz="2800" b="1" dirty="0">
                <a:effectLst>
                  <a:outerShdw blurRad="38100" dist="38100" dir="2700000" algn="tl">
                    <a:srgbClr val="000000">
                      <a:alpha val="43137"/>
                    </a:srgbClr>
                  </a:outerShdw>
                </a:effectLst>
              </a:rPr>
              <a:t>Clovulanic Acid, Sulbactam</a:t>
            </a:r>
            <a:r>
              <a:rPr lang="en-US" sz="2800" dirty="0"/>
              <a:t>, </a:t>
            </a:r>
            <a:r>
              <a:rPr lang="en-US" sz="2800" b="1" dirty="0">
                <a:effectLst>
                  <a:outerShdw blurRad="38100" dist="38100" dir="2700000" algn="tl">
                    <a:srgbClr val="000000">
                      <a:alpha val="43137"/>
                    </a:srgbClr>
                  </a:outerShdw>
                </a:effectLst>
              </a:rPr>
              <a:t>Tazobactam</a:t>
            </a:r>
            <a:r>
              <a:rPr lang="en-US" sz="2800" dirty="0"/>
              <a:t> </a:t>
            </a:r>
            <a:r>
              <a:rPr lang="ar-SA" sz="2800" dirty="0"/>
              <a:t>على حلقة بيتالاكتام، </a:t>
            </a:r>
            <a:endParaRPr lang="ar-SY" sz="2800" dirty="0" smtClean="0"/>
          </a:p>
          <a:p>
            <a:r>
              <a:rPr lang="ar-SA" sz="2800" dirty="0" smtClean="0"/>
              <a:t>ولكنها </a:t>
            </a:r>
            <a:r>
              <a:rPr lang="ar-SA" sz="2800" dirty="0"/>
              <a:t>لا تملك بحد ذاتها فعّالية مضادّة للجراثيم، إنما ترتبط بالبيتالاكتاماز وتعطله وبذلك فهي تحمي المضادات الحيوية التي هي ركائز لهذه الأنزيمات، لذلك تتم مشاركة مثبّطات البيتالاكتاماز مع المضادّات الحيوية الحساسة على البيتالاكتاماز في نفس المستحضر.</a:t>
            </a:r>
            <a:endParaRPr lang="en-US" sz="2800" dirty="0"/>
          </a:p>
          <a:p>
            <a:r>
              <a:rPr lang="ar-SA" sz="2800" dirty="0"/>
              <a:t>على سبيل المثال :</a:t>
            </a:r>
            <a:endParaRPr lang="en-US" sz="2800" dirty="0"/>
          </a:p>
          <a:p>
            <a:r>
              <a:rPr lang="ar-SA" sz="2800" dirty="0" smtClean="0"/>
              <a:t>تأثير  </a:t>
            </a:r>
            <a:r>
              <a:rPr lang="en-US" sz="2800" b="1" dirty="0" smtClean="0">
                <a:effectLst>
                  <a:outerShdw blurRad="38100" dist="38100" dir="2700000" algn="tl">
                    <a:srgbClr val="000000">
                      <a:alpha val="43137"/>
                    </a:srgbClr>
                  </a:outerShdw>
                </a:effectLst>
              </a:rPr>
              <a:t>Clovulanic </a:t>
            </a:r>
            <a:r>
              <a:rPr lang="en-US" sz="2800" b="1" dirty="0">
                <a:effectLst>
                  <a:outerShdw blurRad="38100" dist="38100" dir="2700000" algn="tl">
                    <a:srgbClr val="000000">
                      <a:alpha val="43137"/>
                    </a:srgbClr>
                  </a:outerShdw>
                </a:effectLst>
              </a:rPr>
              <a:t>Acid </a:t>
            </a:r>
            <a:r>
              <a:rPr lang="ar-SA" sz="2800" b="1" dirty="0">
                <a:effectLst>
                  <a:outerShdw blurRad="38100" dist="38100" dir="2700000" algn="tl">
                    <a:srgbClr val="000000">
                      <a:alpha val="43137"/>
                    </a:srgbClr>
                  </a:outerShdw>
                </a:effectLst>
              </a:rPr>
              <a:t>والأموكسيسيللين</a:t>
            </a:r>
            <a:r>
              <a:rPr lang="ar-SA" sz="2800" dirty="0"/>
              <a:t> على نمو الإشيركية الكولونية المنتجة للبيتالاكتاماز.</a:t>
            </a:r>
            <a:endParaRPr lang="en-US" sz="2800" dirty="0"/>
          </a:p>
          <a:p>
            <a:r>
              <a:rPr lang="ar-SA" sz="2800" dirty="0"/>
              <a:t>لا يمتلك حمض الكلافولانيك لوحده فعّالية ضد الجراثيم.</a:t>
            </a:r>
            <a:endParaRPr lang="ar-SY" sz="2800" b="1" dirty="0" smtClean="0"/>
          </a:p>
          <a:p>
            <a:endParaRPr lang="en-US" sz="24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3" name="صورة 1"/>
          <p:cNvPicPr>
            <a:picLocks noChangeAspect="1"/>
          </p:cNvPicPr>
          <p:nvPr/>
        </p:nvPicPr>
        <p:blipFill>
          <a:blip r:embed="rId2"/>
          <a:stretch>
            <a:fillRect/>
          </a:stretch>
        </p:blipFill>
        <p:spPr>
          <a:xfrm>
            <a:off x="34386" y="169245"/>
            <a:ext cx="9144000" cy="6669359"/>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7" name="عنوان 1"/>
          <p:cNvSpPr>
            <a:spLocks noGrp="1"/>
          </p:cNvSpPr>
          <p:nvPr>
            <p:ph type="title" idx="4294967295"/>
          </p:nvPr>
        </p:nvSpPr>
        <p:spPr>
          <a:xfrm>
            <a:off x="457200" y="274638"/>
            <a:ext cx="8229600" cy="1143000"/>
          </a:xfrm>
        </p:spPr>
        <p:txBody>
          <a:bodyPr/>
          <a:lstStyle/>
          <a:p>
            <a:pPr marR="0" rtl="1"/>
            <a:r>
              <a:rPr lang="ar-SA" b="1" i="0" u="none" strike="noStrike" baseline="0" dirty="0" smtClean="0">
                <a:solidFill>
                  <a:srgbClr val="002060"/>
                </a:solidFill>
                <a:effectLst>
                  <a:outerShdw blurRad="38100" dist="38100" dir="2700000" algn="tl">
                    <a:srgbClr val="000000">
                      <a:alpha val="43137"/>
                    </a:srgbClr>
                  </a:outerShdw>
                </a:effectLst>
                <a:latin typeface="Times New Roman"/>
                <a:cs typeface="Times New Roman"/>
              </a:rPr>
              <a:t>فانكومايسين </a:t>
            </a:r>
            <a:r>
              <a:rPr lang="en-US" b="1" i="0" u="none" strike="noStrike" baseline="0" dirty="0" smtClean="0">
                <a:solidFill>
                  <a:srgbClr val="002060"/>
                </a:solidFill>
                <a:effectLst>
                  <a:outerShdw blurRad="38100" dist="38100" dir="2700000" algn="tl">
                    <a:srgbClr val="000000">
                      <a:alpha val="43137"/>
                    </a:srgbClr>
                  </a:outerShdw>
                </a:effectLst>
                <a:latin typeface="Calibri Light"/>
                <a:cs typeface="Times New Roman"/>
              </a:rPr>
              <a:t>Vancomycin</a:t>
            </a:r>
            <a:r>
              <a:rPr lang="ar-SA" b="1" i="0" u="none" strike="noStrike" baseline="0" dirty="0" smtClean="0">
                <a:solidFill>
                  <a:srgbClr val="002060"/>
                </a:solidFill>
                <a:effectLst>
                  <a:outerShdw blurRad="38100" dist="38100" dir="2700000" algn="tl">
                    <a:srgbClr val="000000">
                      <a:alpha val="43137"/>
                    </a:srgbClr>
                  </a:outerShdw>
                </a:effectLst>
                <a:latin typeface="Times New Roman"/>
                <a:cs typeface="Times New Roman"/>
              </a:rPr>
              <a:t> </a:t>
            </a:r>
          </a:p>
        </p:txBody>
      </p:sp>
      <p:sp>
        <p:nvSpPr>
          <p:cNvPr id="1048678" name="عنصر نائب للنص 2"/>
          <p:cNvSpPr>
            <a:spLocks noGrp="1"/>
          </p:cNvSpPr>
          <p:nvPr>
            <p:ph type="body" idx="4294967295"/>
          </p:nvPr>
        </p:nvSpPr>
        <p:spPr>
          <a:xfrm>
            <a:off x="457200" y="1600200"/>
            <a:ext cx="8229600" cy="4525963"/>
          </a:xfrm>
        </p:spPr>
        <p:txBody>
          <a:bodyPr/>
          <a:lstStyle/>
          <a:p>
            <a:pPr marR="0" lvl="0" rtl="1"/>
            <a:r>
              <a:rPr lang="ar-SA" b="1" i="0" u="none" strike="noStrike" baseline="0" dirty="0" smtClean="0">
                <a:solidFill>
                  <a:srgbClr val="4472C4"/>
                </a:solidFill>
                <a:latin typeface="Times New Roman"/>
              </a:rPr>
              <a:t> </a:t>
            </a:r>
            <a:r>
              <a:rPr lang="ar-SA" i="0" u="none" strike="noStrike" baseline="0" dirty="0" smtClean="0">
                <a:latin typeface="Times New Roman"/>
                <a:cs typeface="Times New Roman"/>
              </a:rPr>
              <a:t>هو ببتيد سكري ثلاثي الحلقات </a:t>
            </a:r>
            <a:endParaRPr lang="ar-SY" i="0" u="none" strike="noStrike" baseline="0" dirty="0" smtClean="0">
              <a:latin typeface="Times New Roman"/>
              <a:cs typeface="Times New Roman"/>
            </a:endParaRPr>
          </a:p>
          <a:p>
            <a:pPr marL="0" marR="0" lvl="0" indent="0" rtl="1">
              <a:buNone/>
            </a:pPr>
            <a:endParaRPr lang="ar-SA" i="0" u="none" strike="noStrike" baseline="0" dirty="0" smtClean="0">
              <a:latin typeface="Times New Roman"/>
              <a:cs typeface="Times New Roman"/>
            </a:endParaRPr>
          </a:p>
          <a:p>
            <a:pPr marR="0" lvl="0" rtl="1"/>
            <a:r>
              <a:rPr lang="ar-SA" i="0" u="none" strike="noStrike" baseline="0" dirty="0" smtClean="0">
                <a:latin typeface="Times New Roman"/>
              </a:rPr>
              <a:t> </a:t>
            </a:r>
            <a:r>
              <a:rPr lang="ar-SA" i="0" u="none" strike="noStrike" baseline="0" dirty="0" smtClean="0">
                <a:latin typeface="Times New Roman"/>
                <a:cs typeface="Times New Roman"/>
              </a:rPr>
              <a:t>أهميته تتجلى بفعاليته اتجاه جراثيم مقاومة لأدوية متعددة </a:t>
            </a:r>
          </a:p>
          <a:p>
            <a:pPr marR="0" lvl="0" rtl="1"/>
            <a:r>
              <a:rPr lang="ar-SA" i="0" u="none" strike="noStrike" baseline="0" dirty="0" smtClean="0">
                <a:latin typeface="Times New Roman"/>
                <a:cs typeface="Times New Roman"/>
              </a:rPr>
              <a:t>مثال: </a:t>
            </a:r>
            <a:r>
              <a:rPr lang="en-US" i="0" u="none" strike="noStrike" baseline="0" dirty="0" smtClean="0">
                <a:latin typeface="Calibri Light"/>
                <a:cs typeface="Times New Roman"/>
              </a:rPr>
              <a:t>MRSA</a:t>
            </a:r>
            <a:r>
              <a:rPr lang="ar-SA" i="0" u="none" strike="noStrike" baseline="0" dirty="0" smtClean="0">
                <a:latin typeface="Times New Roman"/>
                <a:cs typeface="Times New Roman"/>
              </a:rPr>
              <a:t>  و المكورات المعوية </a:t>
            </a:r>
            <a:endParaRPr lang="ar-SY" i="0" u="none" strike="noStrike" baseline="0" dirty="0" smtClean="0">
              <a:latin typeface="Times New Roman"/>
              <a:cs typeface="Times New Roman"/>
            </a:endParaRPr>
          </a:p>
          <a:p>
            <a:pPr marL="0" marR="0" lvl="0" indent="0" rtl="1">
              <a:buNone/>
            </a:pPr>
            <a:endParaRPr lang="ar-SA" i="0" u="none" strike="noStrike" baseline="0" dirty="0" smtClean="0">
              <a:latin typeface="Times New Roman"/>
              <a:cs typeface="Times New Roman"/>
            </a:endParaRPr>
          </a:p>
          <a:p>
            <a:pPr marR="0" lvl="0" rtl="1"/>
            <a:r>
              <a:rPr lang="ar-SA" i="0" u="none" strike="noStrike" baseline="0" dirty="0" smtClean="0">
                <a:latin typeface="Times New Roman"/>
              </a:rPr>
              <a:t> </a:t>
            </a:r>
            <a:r>
              <a:rPr lang="ar-SA" i="0" u="none" strike="noStrike" baseline="0" dirty="0" smtClean="0">
                <a:latin typeface="Times New Roman"/>
                <a:cs typeface="Times New Roman"/>
              </a:rPr>
              <a:t>يؤثر على عدد كبير من المتعضيات إيجابيات وسلبيات الغرام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9" name="عنوان 1"/>
          <p:cNvSpPr>
            <a:spLocks noGrp="1"/>
          </p:cNvSpPr>
          <p:nvPr>
            <p:ph type="title" idx="4294967295"/>
          </p:nvPr>
        </p:nvSpPr>
        <p:spPr>
          <a:xfrm>
            <a:off x="457200" y="274638"/>
            <a:ext cx="8229600" cy="1143000"/>
          </a:xfrm>
        </p:spPr>
        <p:txBody>
          <a:bodyPr>
            <a:normAutofit/>
          </a:bodyPr>
          <a:lstStyle/>
          <a:p>
            <a:pPr algn="r"/>
            <a:r>
              <a:rPr lang="ar-SA" sz="4800" b="1" dirty="0">
                <a:solidFill>
                  <a:srgbClr val="002060"/>
                </a:solidFill>
                <a:effectLst>
                  <a:outerShdw blurRad="38100" dist="38100" dir="2700000" algn="tl">
                    <a:srgbClr val="000000">
                      <a:alpha val="43137"/>
                    </a:srgbClr>
                  </a:outerShdw>
                </a:effectLst>
                <a:latin typeface="Times New Roman"/>
                <a:cs typeface="Times New Roman"/>
              </a:rPr>
              <a:t>آلية العمل:  </a:t>
            </a:r>
          </a:p>
        </p:txBody>
      </p:sp>
      <p:sp>
        <p:nvSpPr>
          <p:cNvPr id="1048680" name="عنصر نائب للنص 2"/>
          <p:cNvSpPr>
            <a:spLocks noGrp="1"/>
          </p:cNvSpPr>
          <p:nvPr>
            <p:ph type="body" idx="4294967295"/>
          </p:nvPr>
        </p:nvSpPr>
        <p:spPr>
          <a:xfrm>
            <a:off x="107504" y="1600200"/>
            <a:ext cx="8928992" cy="4997152"/>
          </a:xfrm>
        </p:spPr>
        <p:txBody>
          <a:bodyPr>
            <a:normAutofit/>
          </a:bodyPr>
          <a:lstStyle/>
          <a:p>
            <a:pPr marL="0" marR="0" lvl="0" indent="0" rtl="1">
              <a:buNone/>
            </a:pPr>
            <a:r>
              <a:rPr lang="ar-SA" b="1" i="0" u="none" strike="noStrike" baseline="0" dirty="0" smtClean="0">
                <a:solidFill>
                  <a:srgbClr val="FF0000"/>
                </a:solidFill>
                <a:latin typeface="Times New Roman"/>
                <a:cs typeface="Times New Roman"/>
              </a:rPr>
              <a:t>الفانكومايسين</a:t>
            </a:r>
            <a:r>
              <a:rPr lang="ar-SA" b="1" i="0" u="none" strike="noStrike" baseline="0" dirty="0" smtClean="0">
                <a:latin typeface="Times New Roman"/>
                <a:cs typeface="Times New Roman"/>
              </a:rPr>
              <a:t> </a:t>
            </a:r>
          </a:p>
          <a:p>
            <a:pPr marR="0" lvl="0" rtl="1">
              <a:buFontTx/>
              <a:buChar char="-"/>
            </a:pPr>
            <a:r>
              <a:rPr lang="ar-SA" i="0" u="none" strike="noStrike" baseline="0" dirty="0" smtClean="0">
                <a:latin typeface="Times New Roman"/>
                <a:cs typeface="Times New Roman"/>
              </a:rPr>
              <a:t>يثبط جدار الخلية الجرثومي </a:t>
            </a:r>
            <a:endParaRPr lang="ar-SY" i="0" u="none" strike="noStrike" baseline="0" dirty="0" smtClean="0">
              <a:latin typeface="Times New Roman"/>
              <a:cs typeface="Times New Roman"/>
            </a:endParaRPr>
          </a:p>
          <a:p>
            <a:pPr marR="0" lvl="0" rtl="1">
              <a:buFontTx/>
              <a:buChar char="-"/>
            </a:pPr>
            <a:r>
              <a:rPr lang="ar-SY" dirty="0" smtClean="0">
                <a:latin typeface="Times New Roman"/>
                <a:cs typeface="Times New Roman"/>
              </a:rPr>
              <a:t>ي</a:t>
            </a:r>
            <a:r>
              <a:rPr lang="ar-SA" i="0" u="none" strike="noStrike" baseline="0" dirty="0" smtClean="0">
                <a:latin typeface="Times New Roman"/>
                <a:cs typeface="Times New Roman"/>
              </a:rPr>
              <a:t>ثبط البلمرة المتعددة للببتيدوغليكان  </a:t>
            </a:r>
          </a:p>
          <a:p>
            <a:pPr marL="0" marR="0" lvl="0" indent="0" rtl="1">
              <a:buNone/>
            </a:pPr>
            <a:r>
              <a:rPr lang="ar-SA" dirty="0">
                <a:latin typeface="Times New Roman"/>
              </a:rPr>
              <a:t>-</a:t>
            </a:r>
            <a:r>
              <a:rPr lang="ar-SA" i="0" u="none" strike="noStrike" baseline="0" dirty="0" smtClean="0">
                <a:latin typeface="Times New Roman"/>
                <a:cs typeface="Times New Roman"/>
              </a:rPr>
              <a:t>يرتبط مع السلسلة الجانبية  -</a:t>
            </a:r>
            <a:r>
              <a:rPr lang="en-US" i="0" u="none" strike="noStrike" baseline="0" dirty="0" smtClean="0">
                <a:latin typeface="Calibri Light"/>
                <a:cs typeface="Times New Roman"/>
              </a:rPr>
              <a:t>D</a:t>
            </a:r>
            <a:r>
              <a:rPr lang="ar-SA" i="0" u="none" strike="noStrike" baseline="0" dirty="0" smtClean="0">
                <a:latin typeface="Times New Roman"/>
                <a:cs typeface="Times New Roman"/>
              </a:rPr>
              <a:t>آلانين-</a:t>
            </a:r>
            <a:r>
              <a:rPr lang="en-US" i="0" u="none" strike="noStrike" baseline="0" dirty="0" smtClean="0">
                <a:latin typeface="Calibri Light"/>
                <a:cs typeface="Times New Roman"/>
              </a:rPr>
              <a:t>D</a:t>
            </a:r>
            <a:r>
              <a:rPr lang="ar-SA" i="0" u="none" strike="noStrike" baseline="0" dirty="0" smtClean="0">
                <a:latin typeface="Times New Roman"/>
                <a:cs typeface="Times New Roman"/>
              </a:rPr>
              <a:t>-آلانين لطلائع </a:t>
            </a:r>
          </a:p>
          <a:p>
            <a:pPr marL="0" marR="0" lvl="0" indent="0" rtl="1">
              <a:buNone/>
            </a:pPr>
            <a:r>
              <a:rPr lang="ar-SA" i="0" u="none" strike="noStrike" baseline="0" dirty="0" smtClean="0">
                <a:latin typeface="Times New Roman"/>
                <a:cs typeface="Times New Roman"/>
              </a:rPr>
              <a:t>  الببتيد</a:t>
            </a:r>
          </a:p>
          <a:p>
            <a:pPr marL="0" marR="0" lvl="0" indent="0" rtl="1">
              <a:buNone/>
            </a:pPr>
            <a:r>
              <a:rPr lang="ar-SA" dirty="0" smtClean="0">
                <a:latin typeface="Times New Roman"/>
              </a:rPr>
              <a:t>-</a:t>
            </a:r>
            <a:r>
              <a:rPr lang="ar-SA" i="0" u="none" strike="noStrike" baseline="0" dirty="0" smtClean="0">
                <a:latin typeface="Times New Roman"/>
                <a:cs typeface="Times New Roman"/>
              </a:rPr>
              <a:t>يمنع ذلك خطوة نقل الغلكوز في الببتيدوغليكان المبلمر </a:t>
            </a:r>
          </a:p>
          <a:p>
            <a:pPr marL="0" marR="0" lvl="0" indent="0" rtl="1">
              <a:buNone/>
            </a:pPr>
            <a:r>
              <a:rPr lang="ar-SA" dirty="0">
                <a:latin typeface="Times New Roman"/>
              </a:rPr>
              <a:t>-</a:t>
            </a:r>
            <a:r>
              <a:rPr lang="ar-SA" i="0" u="none" strike="noStrike" baseline="0" dirty="0" smtClean="0">
                <a:latin typeface="Times New Roman"/>
                <a:cs typeface="Times New Roman"/>
              </a:rPr>
              <a:t>يضعف ذلك جدار الخلية ويتضرر الغشاء الخلوي تحته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1" name="عنوان 1"/>
          <p:cNvSpPr>
            <a:spLocks noGrp="1"/>
          </p:cNvSpPr>
          <p:nvPr>
            <p:ph type="title" idx="4294967295"/>
          </p:nvPr>
        </p:nvSpPr>
        <p:spPr>
          <a:xfrm>
            <a:off x="457200" y="274638"/>
            <a:ext cx="8229600" cy="1143000"/>
          </a:xfrm>
        </p:spPr>
        <p:txBody>
          <a:bodyPr/>
          <a:lstStyle/>
          <a:p>
            <a:pPr marR="0" rtl="1"/>
            <a:r>
              <a:rPr lang="ar-SA" b="1" i="0" u="none" strike="noStrike" baseline="0" dirty="0" smtClean="0">
                <a:solidFill>
                  <a:srgbClr val="2F5496"/>
                </a:solidFill>
                <a:effectLst>
                  <a:outerShdw blurRad="38100" dist="38100" dir="2700000" algn="tl">
                    <a:srgbClr val="000000">
                      <a:alpha val="43137"/>
                    </a:srgbClr>
                  </a:outerShdw>
                </a:effectLst>
                <a:latin typeface="Times New Roman"/>
                <a:cs typeface="Times New Roman"/>
              </a:rPr>
              <a:t>طيف المضاد للجراثيم: </a:t>
            </a:r>
          </a:p>
        </p:txBody>
      </p:sp>
      <p:sp>
        <p:nvSpPr>
          <p:cNvPr id="1048682" name="عنصر نائب للنص 2"/>
          <p:cNvSpPr>
            <a:spLocks noGrp="1"/>
          </p:cNvSpPr>
          <p:nvPr>
            <p:ph type="body" idx="4294967295"/>
          </p:nvPr>
        </p:nvSpPr>
        <p:spPr>
          <a:xfrm>
            <a:off x="0" y="1600200"/>
            <a:ext cx="9036496" cy="4997152"/>
          </a:xfrm>
        </p:spPr>
        <p:txBody>
          <a:bodyPr>
            <a:normAutofit/>
          </a:bodyPr>
          <a:lstStyle/>
          <a:p>
            <a:pPr marL="0" marR="0" lvl="0" indent="0" rtl="1">
              <a:buNone/>
            </a:pPr>
            <a:r>
              <a:rPr lang="ar-SA" i="0" u="none" strike="noStrike" baseline="0" dirty="0" smtClean="0">
                <a:solidFill>
                  <a:srgbClr val="4472C4"/>
                </a:solidFill>
                <a:latin typeface="Times New Roman"/>
              </a:rPr>
              <a:t> </a:t>
            </a:r>
            <a:r>
              <a:rPr lang="ar-SA" i="0" u="none" strike="noStrike" baseline="0" dirty="0" smtClean="0">
                <a:solidFill>
                  <a:srgbClr val="FF0000"/>
                </a:solidFill>
                <a:latin typeface="Times New Roman"/>
                <a:cs typeface="Times New Roman"/>
              </a:rPr>
              <a:t>الفانكومايسين</a:t>
            </a:r>
          </a:p>
          <a:p>
            <a:pPr marL="0" marR="0" lvl="0" indent="0" rtl="1">
              <a:buNone/>
            </a:pPr>
            <a:r>
              <a:rPr lang="ar-SA" i="0" u="none" strike="noStrike" baseline="0" dirty="0" smtClean="0">
                <a:latin typeface="Times New Roman"/>
                <a:cs typeface="Times New Roman"/>
              </a:rPr>
              <a:t> -فعال بشكل رئيسي ضد المتعضيات إيجابية الغرام </a:t>
            </a:r>
          </a:p>
          <a:p>
            <a:pPr marL="0" marR="0" lvl="0" indent="0" rtl="1">
              <a:buNone/>
            </a:pPr>
            <a:r>
              <a:rPr lang="ar-SA" i="0" u="none" strike="noStrike" baseline="0" dirty="0" smtClean="0">
                <a:latin typeface="Times New Roman"/>
              </a:rPr>
              <a:t> -</a:t>
            </a:r>
            <a:r>
              <a:rPr lang="ar-SA" i="0" u="none" strike="noStrike" baseline="0" dirty="0" smtClean="0">
                <a:latin typeface="Times New Roman"/>
                <a:cs typeface="Times New Roman"/>
              </a:rPr>
              <a:t>يعد منقذا للحياة في علاج:</a:t>
            </a:r>
            <a:endParaRPr lang="ar-SY" i="0" u="none" strike="noStrike" baseline="0" dirty="0" smtClean="0">
              <a:latin typeface="Times New Roman"/>
              <a:cs typeface="Times New Roman"/>
            </a:endParaRPr>
          </a:p>
          <a:p>
            <a:pPr marL="0" marR="0" lvl="0" indent="0" rtl="1">
              <a:buNone/>
            </a:pPr>
            <a:endParaRPr lang="ar-SA" i="0" u="none" strike="noStrike" baseline="0" dirty="0" smtClean="0">
              <a:latin typeface="Times New Roman"/>
              <a:cs typeface="Times New Roman"/>
            </a:endParaRPr>
          </a:p>
          <a:p>
            <a:pPr marL="0" marR="0" lvl="0" indent="0" rtl="1">
              <a:buNone/>
            </a:pPr>
            <a:r>
              <a:rPr lang="ar-SA" i="0" u="none" strike="noStrike" baseline="0" dirty="0" smtClean="0">
                <a:latin typeface="Times New Roman"/>
                <a:cs typeface="Times New Roman"/>
              </a:rPr>
              <a:t> ١- </a:t>
            </a:r>
            <a:r>
              <a:rPr lang="en-US" i="0" u="none" strike="noStrike" baseline="0" dirty="0" smtClean="0">
                <a:latin typeface="Calibri Light"/>
                <a:cs typeface="Times New Roman"/>
              </a:rPr>
              <a:t>MRSA</a:t>
            </a:r>
            <a:r>
              <a:rPr lang="ar-SA" i="0" u="none" strike="noStrike" baseline="0" dirty="0" smtClean="0">
                <a:latin typeface="Times New Roman"/>
                <a:cs typeface="Times New Roman"/>
              </a:rPr>
              <a:t> </a:t>
            </a:r>
          </a:p>
          <a:p>
            <a:pPr marL="0" marR="0" lvl="0" indent="0" rtl="1">
              <a:buNone/>
            </a:pPr>
            <a:r>
              <a:rPr lang="ar-SA" i="0" u="none" strike="noStrike" baseline="0" dirty="0" smtClean="0">
                <a:latin typeface="Times New Roman"/>
                <a:cs typeface="Times New Roman"/>
              </a:rPr>
              <a:t>2-أخماج المكورات العنقودية  البشروية المقاومة على الميثيسلين  </a:t>
            </a:r>
            <a:r>
              <a:rPr lang="en-US" i="0" u="none" strike="noStrike" baseline="0" dirty="0" smtClean="0">
                <a:latin typeface="Calibri Light"/>
                <a:cs typeface="Times New Roman"/>
              </a:rPr>
              <a:t>MRSE</a:t>
            </a:r>
            <a:r>
              <a:rPr lang="ar-SA" i="0" u="none" strike="noStrike" baseline="0" dirty="0" smtClean="0">
                <a:latin typeface="Times New Roman"/>
                <a:cs typeface="Times New Roman"/>
              </a:rPr>
              <a:t> </a:t>
            </a:r>
          </a:p>
          <a:p>
            <a:pPr marL="0" marR="0" lvl="0" indent="0" rtl="1">
              <a:buNone/>
            </a:pPr>
            <a:r>
              <a:rPr lang="ar-SA" i="0" u="none" strike="noStrike" baseline="0" dirty="0" smtClean="0">
                <a:latin typeface="Times New Roman"/>
              </a:rPr>
              <a:t> ٣- </a:t>
            </a:r>
            <a:r>
              <a:rPr lang="ar-SA" i="0" u="none" strike="noStrike" baseline="0" dirty="0" smtClean="0">
                <a:latin typeface="Times New Roman"/>
                <a:cs typeface="Times New Roman"/>
              </a:rPr>
              <a:t>أخماج المكورات المعوية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3" name="عنوان 1"/>
          <p:cNvSpPr>
            <a:spLocks noGrp="1"/>
          </p:cNvSpPr>
          <p:nvPr>
            <p:ph type="title" idx="4294967295"/>
          </p:nvPr>
        </p:nvSpPr>
        <p:spPr>
          <a:xfrm>
            <a:off x="0" y="2073"/>
            <a:ext cx="9036496" cy="6855927"/>
          </a:xfrm>
        </p:spPr>
        <p:txBody>
          <a:bodyPr>
            <a:normAutofit/>
          </a:bodyPr>
          <a:lstStyle/>
          <a:p>
            <a:pPr algn="r"/>
            <a:r>
              <a:rPr lang="ar-SA" sz="3200" b="1" i="0" u="sng" strike="noStrike" baseline="0" dirty="0" smtClean="0">
                <a:latin typeface="Times New Roman"/>
                <a:cs typeface="Times New Roman"/>
              </a:rPr>
              <a:t>من المهم في حال ظهور أنواع الجراثيم </a:t>
            </a:r>
            <a:r>
              <a:rPr lang="ar-SA" sz="3200" b="1" i="0" u="sng" strike="noStrike" baseline="0" dirty="0" smtClean="0">
                <a:solidFill>
                  <a:schemeClr val="accent6">
                    <a:lumMod val="50000"/>
                  </a:schemeClr>
                </a:solidFill>
                <a:latin typeface="Times New Roman"/>
                <a:cs typeface="Times New Roman"/>
              </a:rPr>
              <a:t>المقاومة للفانكومايسين</a:t>
            </a:r>
            <a:r>
              <a:rPr lang="ar-SY" sz="3200" dirty="0">
                <a:latin typeface="Times New Roman"/>
                <a:cs typeface="Times New Roman"/>
              </a:rPr>
              <a:t/>
            </a:r>
            <a:br>
              <a:rPr lang="ar-SY" sz="3200" dirty="0">
                <a:latin typeface="Times New Roman"/>
                <a:cs typeface="Times New Roman"/>
              </a:rPr>
            </a:br>
            <a:r>
              <a:rPr lang="ar-SY" sz="3200" dirty="0">
                <a:latin typeface="Times New Roman"/>
                <a:cs typeface="Times New Roman"/>
              </a:rPr>
              <a:t/>
            </a:r>
            <a:br>
              <a:rPr lang="ar-SY" sz="3200" dirty="0">
                <a:latin typeface="Times New Roman"/>
                <a:cs typeface="Times New Roman"/>
              </a:rPr>
            </a:br>
            <a:r>
              <a:rPr lang="ar-SY" sz="3200" dirty="0" smtClean="0">
                <a:latin typeface="Times New Roman"/>
                <a:cs typeface="Times New Roman"/>
              </a:rPr>
              <a:t>-</a:t>
            </a:r>
            <a:r>
              <a:rPr lang="ar-SA" sz="3200" i="0" u="none" strike="noStrike" baseline="0" dirty="0" smtClean="0">
                <a:latin typeface="Times New Roman"/>
                <a:cs typeface="Times New Roman"/>
              </a:rPr>
              <a:t> أن نحد من استخدامه كمضاد حيوي واسع الطيف </a:t>
            </a:r>
            <a:r>
              <a:rPr lang="ar-SY" sz="3200" i="0" u="none" strike="noStrike" baseline="0" dirty="0" smtClean="0">
                <a:latin typeface="Times New Roman"/>
                <a:cs typeface="Times New Roman"/>
              </a:rPr>
              <a:t/>
            </a:r>
            <a:br>
              <a:rPr lang="ar-SY" sz="3200" i="0" u="none" strike="noStrike" baseline="0" dirty="0" smtClean="0">
                <a:latin typeface="Times New Roman"/>
                <a:cs typeface="Times New Roman"/>
              </a:rPr>
            </a:br>
            <a:r>
              <a:rPr lang="ar-SY" sz="3200" i="0" u="none" strike="noStrike" baseline="0" dirty="0" smtClean="0">
                <a:latin typeface="Times New Roman"/>
                <a:cs typeface="Times New Roman"/>
              </a:rPr>
              <a:t/>
            </a:r>
            <a:br>
              <a:rPr lang="ar-SY" sz="3200" i="0" u="none" strike="noStrike" baseline="0" dirty="0" smtClean="0">
                <a:latin typeface="Times New Roman"/>
                <a:cs typeface="Times New Roman"/>
              </a:rPr>
            </a:br>
            <a:r>
              <a:rPr lang="ar-SY" sz="3200" i="0" u="none" strike="noStrike" baseline="0" dirty="0" smtClean="0">
                <a:latin typeface="Times New Roman"/>
                <a:cs typeface="Times New Roman"/>
              </a:rPr>
              <a:t> -</a:t>
            </a:r>
            <a:r>
              <a:rPr lang="ar-SA" sz="3200" i="0" u="none" strike="noStrike" baseline="0" dirty="0" smtClean="0">
                <a:latin typeface="Times New Roman"/>
                <a:cs typeface="Times New Roman"/>
              </a:rPr>
              <a:t>وأن يستخدم فقط في علاج أخماج ناجمة عن جراثيم إيجابية</a:t>
            </a:r>
            <a:r>
              <a:rPr lang="ar-SY" sz="3200" i="0" u="none" strike="noStrike" baseline="0" dirty="0" smtClean="0">
                <a:latin typeface="Times New Roman"/>
                <a:cs typeface="Times New Roman"/>
              </a:rPr>
              <a:t> </a:t>
            </a:r>
            <a:r>
              <a:rPr lang="ar-SA" sz="3200" i="0" u="none" strike="noStrike" baseline="0" dirty="0" smtClean="0">
                <a:latin typeface="Times New Roman"/>
                <a:cs typeface="Times New Roman"/>
              </a:rPr>
              <a:t>الغرام مقاومة على البيتا لاكتام</a:t>
            </a:r>
            <a:r>
              <a:rPr lang="ar-SY" sz="3200" i="0" u="none" strike="noStrike" baseline="0" dirty="0" smtClean="0">
                <a:latin typeface="Times New Roman"/>
                <a:cs typeface="Times New Roman"/>
              </a:rPr>
              <a:t/>
            </a:r>
            <a:br>
              <a:rPr lang="ar-SY" sz="3200" i="0" u="none" strike="noStrike" baseline="0" dirty="0" smtClean="0">
                <a:latin typeface="Times New Roman"/>
                <a:cs typeface="Times New Roman"/>
              </a:rPr>
            </a:br>
            <a:r>
              <a:rPr lang="ar-SA" sz="3200" i="0" u="none" strike="noStrike" baseline="0" dirty="0" smtClean="0">
                <a:latin typeface="Times New Roman"/>
                <a:cs typeface="Times New Roman"/>
              </a:rPr>
              <a:t> </a:t>
            </a:r>
            <a:r>
              <a:rPr lang="ar-SY" sz="3200" i="0" u="none" strike="noStrike" baseline="0" dirty="0" smtClean="0">
                <a:latin typeface="Times New Roman"/>
                <a:cs typeface="Times New Roman"/>
              </a:rPr>
              <a:t/>
            </a:r>
            <a:br>
              <a:rPr lang="ar-SY" sz="3200" i="0" u="none" strike="noStrike" baseline="0" dirty="0" smtClean="0">
                <a:latin typeface="Times New Roman"/>
                <a:cs typeface="Times New Roman"/>
              </a:rPr>
            </a:br>
            <a:r>
              <a:rPr lang="ar-SY" sz="3200" i="0" u="none" strike="noStrike" baseline="0" dirty="0" smtClean="0">
                <a:latin typeface="Times New Roman"/>
                <a:cs typeface="Times New Roman"/>
              </a:rPr>
              <a:t>- </a:t>
            </a:r>
            <a:r>
              <a:rPr lang="ar-SA" sz="3200" i="0" u="none" strike="noStrike" baseline="0" dirty="0" smtClean="0">
                <a:latin typeface="Times New Roman"/>
                <a:cs typeface="Times New Roman"/>
              </a:rPr>
              <a:t>أو الاخماج إيجابية الغرام التي لها أرجية خطيرة  تجاه </a:t>
            </a:r>
            <a:r>
              <a:rPr lang="ar-SY" sz="3200" i="0" u="none" strike="noStrike" baseline="0" dirty="0" smtClean="0">
                <a:latin typeface="Times New Roman"/>
                <a:cs typeface="Times New Roman"/>
              </a:rPr>
              <a:t>                                           </a:t>
            </a:r>
            <a:r>
              <a:rPr lang="ar-SA" sz="3200" i="0" u="none" strike="noStrike" baseline="0" dirty="0" smtClean="0">
                <a:latin typeface="Times New Roman"/>
                <a:cs typeface="Times New Roman"/>
              </a:rPr>
              <a:t>مركبات البيتا -لاكتام </a:t>
            </a:r>
            <a:r>
              <a:rPr lang="ar-SY" sz="3200" i="0" u="none" strike="noStrike" baseline="0" dirty="0" smtClean="0">
                <a:latin typeface="Times New Roman"/>
                <a:cs typeface="Times New Roman"/>
              </a:rPr>
              <a:t/>
            </a:r>
            <a:br>
              <a:rPr lang="ar-SY" sz="3200" i="0" u="none" strike="noStrike" baseline="0" dirty="0" smtClean="0">
                <a:latin typeface="Times New Roman"/>
                <a:cs typeface="Times New Roman"/>
              </a:rPr>
            </a:br>
            <a:r>
              <a:rPr lang="ar-SY" sz="3200" dirty="0" smtClean="0">
                <a:latin typeface="Times New Roman"/>
                <a:cs typeface="Times New Roman"/>
              </a:rPr>
              <a:t/>
            </a:r>
            <a:br>
              <a:rPr lang="ar-SY" sz="3200" dirty="0" smtClean="0">
                <a:latin typeface="Times New Roman"/>
                <a:cs typeface="Times New Roman"/>
              </a:rPr>
            </a:br>
            <a:r>
              <a:rPr lang="ar-SY" sz="3200" dirty="0" smtClean="0">
                <a:latin typeface="Times New Roman"/>
                <a:cs typeface="Times New Roman"/>
              </a:rPr>
              <a:t/>
            </a:r>
            <a:br>
              <a:rPr lang="ar-SY" sz="3200" dirty="0" smtClean="0">
                <a:latin typeface="Times New Roman"/>
                <a:cs typeface="Times New Roman"/>
              </a:rPr>
            </a:br>
            <a:r>
              <a:rPr lang="ar-SY" sz="3200" dirty="0" smtClean="0">
                <a:latin typeface="Times New Roman"/>
                <a:cs typeface="Times New Roman"/>
              </a:rPr>
              <a:t>-</a:t>
            </a:r>
            <a:r>
              <a:rPr lang="ar-SA" sz="3200" dirty="0" smtClean="0">
                <a:latin typeface="Times New Roman"/>
              </a:rPr>
              <a:t>ومن </a:t>
            </a:r>
            <a:r>
              <a:rPr lang="ar-SA" sz="3200" dirty="0">
                <a:latin typeface="Times New Roman"/>
              </a:rPr>
              <a:t>الجراثيم المقاومة للفانكومايسين (المكورات المعوية البرازية/المكورات المعدية </a:t>
            </a:r>
            <a:r>
              <a:rPr lang="en-US" sz="3200" dirty="0">
                <a:latin typeface="Calibri Light"/>
                <a:cs typeface="Times New Roman"/>
              </a:rPr>
              <a:t>Faecalis </a:t>
            </a:r>
            <a:r>
              <a:rPr lang="ar-SA" sz="3200" dirty="0">
                <a:latin typeface="Times New Roman"/>
              </a:rPr>
              <a:t> ) </a:t>
            </a:r>
            <a:endParaRPr lang="ar-SA" sz="3200" i="0" u="none" strike="noStrike" baseline="0" dirty="0" smtClean="0">
              <a:latin typeface="Times New Roman"/>
              <a:cs typeface="Times New Roman"/>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a:extLst>
              <a:ext uri="{28A0092B-C50C-407E-A947-70E740481C1C}">
                <a14:useLocalDpi xmlns="" xmlns:a14="http://schemas.microsoft.com/office/drawing/2010/main" val="0"/>
              </a:ext>
            </a:extLst>
          </a:blip>
          <a:srcRect t="16799" b="18101"/>
          <a:stretch/>
        </p:blipFill>
        <p:spPr>
          <a:xfrm>
            <a:off x="539552" y="45274"/>
            <a:ext cx="7848872" cy="6812726"/>
          </a:xfrm>
          <a:prstGeom prst="rect">
            <a:avLst/>
          </a:prstGeom>
        </p:spPr>
      </p:pic>
      <p:sp>
        <p:nvSpPr>
          <p:cNvPr id="5" name="شكل بيضاوي 4"/>
          <p:cNvSpPr/>
          <p:nvPr/>
        </p:nvSpPr>
        <p:spPr>
          <a:xfrm>
            <a:off x="6156176" y="3429000"/>
            <a:ext cx="504056" cy="4320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شكل بيضاوي 5"/>
          <p:cNvSpPr/>
          <p:nvPr/>
        </p:nvSpPr>
        <p:spPr>
          <a:xfrm>
            <a:off x="3491880" y="1556792"/>
            <a:ext cx="1008112"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شكل بيضاوي 6"/>
          <p:cNvSpPr/>
          <p:nvPr/>
        </p:nvSpPr>
        <p:spPr>
          <a:xfrm>
            <a:off x="3491880" y="5229200"/>
            <a:ext cx="100811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20450881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5" name="عنوان 1"/>
          <p:cNvSpPr>
            <a:spLocks noGrp="1"/>
          </p:cNvSpPr>
          <p:nvPr>
            <p:ph type="title" idx="4294967295"/>
          </p:nvPr>
        </p:nvSpPr>
        <p:spPr>
          <a:xfrm>
            <a:off x="457200" y="274638"/>
            <a:ext cx="8229600" cy="1143000"/>
          </a:xfrm>
        </p:spPr>
        <p:txBody>
          <a:bodyPr/>
          <a:lstStyle/>
          <a:p>
            <a:pPr marR="0" rtl="1"/>
            <a:r>
              <a:rPr lang="ar-SA" b="1" i="0" u="none" strike="noStrike" baseline="0" dirty="0" smtClean="0">
                <a:solidFill>
                  <a:srgbClr val="2F5496"/>
                </a:solidFill>
                <a:effectLst>
                  <a:outerShdw blurRad="38100" dist="38100" dir="2700000" algn="tl">
                    <a:srgbClr val="000000">
                      <a:alpha val="43137"/>
                    </a:srgbClr>
                  </a:outerShdw>
                </a:effectLst>
                <a:latin typeface="Times New Roman"/>
                <a:cs typeface="Times New Roman"/>
              </a:rPr>
              <a:t>استعمال الفانكومايسين</a:t>
            </a:r>
          </a:p>
        </p:txBody>
      </p:sp>
      <p:sp>
        <p:nvSpPr>
          <p:cNvPr id="1048686" name="عنصر نائب للنص 2"/>
          <p:cNvSpPr>
            <a:spLocks noGrp="1"/>
          </p:cNvSpPr>
          <p:nvPr>
            <p:ph type="body" idx="4294967295"/>
          </p:nvPr>
        </p:nvSpPr>
        <p:spPr>
          <a:xfrm>
            <a:off x="457200" y="1600200"/>
            <a:ext cx="8229600" cy="4525963"/>
          </a:xfrm>
        </p:spPr>
        <p:txBody>
          <a:bodyPr/>
          <a:lstStyle/>
          <a:p>
            <a:pPr marR="0" lvl="0" rtl="1"/>
            <a:r>
              <a:rPr lang="ar-SA" b="1" i="0" u="none" strike="noStrike" baseline="0" dirty="0" smtClean="0">
                <a:latin typeface="Times New Roman"/>
                <a:cs typeface="Times New Roman"/>
              </a:rPr>
              <a:t>فموياً </a:t>
            </a:r>
            <a:r>
              <a:rPr lang="ar-SA" i="0" u="none" strike="noStrike" baseline="0" dirty="0" smtClean="0">
                <a:latin typeface="Times New Roman"/>
                <a:cs typeface="Times New Roman"/>
              </a:rPr>
              <a:t>:معالجة التهاب القولون الناتج عن (المطثيات الصعبة – المكورات العنقودية) </a:t>
            </a:r>
            <a:endParaRPr lang="ar-SY" i="0" u="none" strike="noStrike" baseline="0" dirty="0" smtClean="0">
              <a:latin typeface="Times New Roman"/>
              <a:cs typeface="Times New Roman"/>
            </a:endParaRPr>
          </a:p>
          <a:p>
            <a:pPr marR="0" lvl="0" rtl="1"/>
            <a:endParaRPr lang="ar-SA" i="0" u="none" strike="noStrike" baseline="0" dirty="0" smtClean="0">
              <a:latin typeface="Times New Roman"/>
              <a:cs typeface="Times New Roman"/>
            </a:endParaRPr>
          </a:p>
          <a:p>
            <a:pPr marR="0" lvl="0" rtl="1"/>
            <a:r>
              <a:rPr lang="ar-SA" i="0" u="none" strike="noStrike" baseline="0" dirty="0" smtClean="0">
                <a:latin typeface="Times New Roman"/>
                <a:cs typeface="Times New Roman"/>
              </a:rPr>
              <a:t>يستعمل عند مرضى ذوي البدائل الصمامية القلبية والمرضى الخاضعين لزرع بدائل صنعية</a:t>
            </a:r>
            <a:endParaRPr lang="ar-SY" i="0" u="none" strike="noStrike" baseline="0" dirty="0" smtClean="0">
              <a:latin typeface="Times New Roman"/>
              <a:cs typeface="Times New Roman"/>
            </a:endParaRPr>
          </a:p>
          <a:p>
            <a:pPr marR="0" lvl="0" rtl="1"/>
            <a:endParaRPr lang="ar-SA" i="0" u="none" strike="noStrike" baseline="0" dirty="0" smtClean="0">
              <a:latin typeface="Times New Roman"/>
              <a:cs typeface="Times New Roman"/>
            </a:endParaRPr>
          </a:p>
          <a:p>
            <a:pPr marR="0" lvl="0" rtl="1"/>
            <a:r>
              <a:rPr lang="ar-SA" i="0" u="none" strike="noStrike" baseline="0" dirty="0" smtClean="0">
                <a:latin typeface="Times New Roman"/>
                <a:cs typeface="Times New Roman"/>
              </a:rPr>
              <a:t>له خاصية في المشافي التي لديها مشاكل مع </a:t>
            </a:r>
            <a:r>
              <a:rPr lang="en-US" i="0" u="none" strike="noStrike" baseline="0" dirty="0" smtClean="0">
                <a:latin typeface="Calibri Light"/>
                <a:cs typeface="Times New Roman"/>
              </a:rPr>
              <a:t>MRSE </a:t>
            </a:r>
            <a:r>
              <a:rPr lang="ar-SA" i="0" u="none" strike="noStrike" baseline="0" dirty="0" smtClean="0">
                <a:latin typeface="Times New Roman"/>
                <a:cs typeface="Times New Roman"/>
              </a:rPr>
              <a:t> و </a:t>
            </a:r>
            <a:r>
              <a:rPr lang="en-US" i="0" u="none" strike="noStrike" baseline="0" dirty="0" smtClean="0">
                <a:latin typeface="Calibri Light"/>
                <a:cs typeface="Times New Roman"/>
              </a:rPr>
              <a:t>MRSA </a:t>
            </a:r>
            <a:endParaRPr lang="en-US" i="0" u="none" strike="noStrike" baseline="0" dirty="0" smtClean="0">
              <a:latin typeface="Times New Roman"/>
              <a:cs typeface="Times New Roman"/>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7" name="عنوان 1"/>
          <p:cNvSpPr>
            <a:spLocks noGrp="1"/>
          </p:cNvSpPr>
          <p:nvPr>
            <p:ph type="title" idx="4294967295"/>
          </p:nvPr>
        </p:nvSpPr>
        <p:spPr>
          <a:xfrm>
            <a:off x="457200" y="274638"/>
            <a:ext cx="8229600" cy="1143000"/>
          </a:xfrm>
        </p:spPr>
        <p:txBody>
          <a:bodyPr>
            <a:normAutofit fontScale="90000"/>
          </a:bodyPr>
          <a:lstStyle/>
          <a:p>
            <a:pPr marR="0" rtl="1"/>
            <a:r>
              <a:rPr lang="ar-SA" b="1" i="0" u="none" strike="noStrike" baseline="0" dirty="0" smtClean="0">
                <a:solidFill>
                  <a:srgbClr val="2F5496"/>
                </a:solidFill>
                <a:latin typeface="Times New Roman"/>
                <a:cs typeface="Times New Roman"/>
              </a:rPr>
              <a:t> في حال كان لدينا جراثيم مقاومة للفانكومايسين يتم علاجها عن طريق:</a:t>
            </a:r>
          </a:p>
        </p:txBody>
      </p:sp>
      <p:sp>
        <p:nvSpPr>
          <p:cNvPr id="1048688" name="عنصر نائب للنص 2"/>
          <p:cNvSpPr>
            <a:spLocks noGrp="1"/>
          </p:cNvSpPr>
          <p:nvPr>
            <p:ph type="body" idx="4294967295"/>
          </p:nvPr>
        </p:nvSpPr>
        <p:spPr>
          <a:xfrm>
            <a:off x="179512" y="1628800"/>
            <a:ext cx="8784976" cy="4968552"/>
          </a:xfrm>
        </p:spPr>
        <p:txBody>
          <a:bodyPr>
            <a:normAutofit fontScale="96875"/>
          </a:bodyPr>
          <a:lstStyle/>
          <a:p>
            <a:pPr marL="0" indent="0">
              <a:buNone/>
            </a:pPr>
            <a:r>
              <a:rPr lang="en-US" b="1" dirty="0" smtClean="0">
                <a:latin typeface="Calibri Light"/>
              </a:rPr>
              <a:t>Daptomycin</a:t>
            </a:r>
            <a:r>
              <a:rPr lang="en-US" dirty="0" smtClean="0">
                <a:latin typeface="Calibri Light"/>
              </a:rPr>
              <a:t> </a:t>
            </a:r>
            <a:r>
              <a:rPr lang="ar-SA" dirty="0" smtClean="0">
                <a:latin typeface="Times New Roman"/>
                <a:cs typeface="Times New Roman"/>
              </a:rPr>
              <a:t> </a:t>
            </a:r>
            <a:r>
              <a:rPr lang="ar-SA" dirty="0">
                <a:latin typeface="Times New Roman"/>
                <a:cs typeface="Times New Roman"/>
              </a:rPr>
              <a:t>(مضاد حيوي ببتيدي شحمي ) مع اثنين من مثبطات تركيب </a:t>
            </a:r>
            <a:r>
              <a:rPr lang="ar-SA" dirty="0" smtClean="0">
                <a:latin typeface="Times New Roman"/>
                <a:cs typeface="Times New Roman"/>
              </a:rPr>
              <a:t>البروتين </a:t>
            </a:r>
            <a:r>
              <a:rPr lang="en-US" dirty="0" smtClean="0">
                <a:solidFill>
                  <a:schemeClr val="tx2"/>
                </a:solidFill>
                <a:latin typeface="Times New Roman"/>
                <a:cs typeface="Times New Roman"/>
              </a:rPr>
              <a:t>(</a:t>
            </a:r>
            <a:r>
              <a:rPr lang="en-US" dirty="0" smtClean="0">
                <a:solidFill>
                  <a:schemeClr val="tx2"/>
                </a:solidFill>
                <a:latin typeface="Calibri Light"/>
              </a:rPr>
              <a:t>Linezolid,Quinopristin/Dalfopristin</a:t>
            </a:r>
            <a:r>
              <a:rPr lang="en-US" b="1" dirty="0" smtClean="0">
                <a:solidFill>
                  <a:schemeClr val="tx2"/>
                </a:solidFill>
                <a:latin typeface="Calibri Light"/>
              </a:rPr>
              <a:t>)</a:t>
            </a:r>
            <a:endParaRPr lang="ar-SY" b="1" dirty="0" smtClean="0">
              <a:solidFill>
                <a:schemeClr val="tx2"/>
              </a:solidFill>
              <a:latin typeface="Calibri Light"/>
            </a:endParaRPr>
          </a:p>
          <a:p>
            <a:pPr marL="0" indent="0">
              <a:buNone/>
            </a:pPr>
            <a:endParaRPr lang="ar-SA" b="1" dirty="0" smtClean="0">
              <a:solidFill>
                <a:schemeClr val="tx2"/>
              </a:solidFill>
              <a:latin typeface="Calibri Light"/>
            </a:endParaRPr>
          </a:p>
          <a:p>
            <a:pPr marL="0" indent="0">
              <a:buNone/>
            </a:pPr>
            <a:r>
              <a:rPr lang="ar-SA" b="1" dirty="0">
                <a:solidFill>
                  <a:srgbClr val="2F5496"/>
                </a:solidFill>
                <a:latin typeface="Times New Roman"/>
                <a:cs typeface="Times New Roman"/>
              </a:rPr>
              <a:t> -</a:t>
            </a:r>
            <a:r>
              <a:rPr lang="ar-SA" dirty="0" smtClean="0">
                <a:latin typeface="Times New Roman"/>
                <a:cs typeface="Times New Roman"/>
              </a:rPr>
              <a:t>يعمل الفانكومايسين بشكل</a:t>
            </a:r>
            <a:r>
              <a:rPr lang="ar-SA" dirty="0" smtClean="0">
                <a:solidFill>
                  <a:schemeClr val="accent6">
                    <a:lumMod val="50000"/>
                  </a:schemeClr>
                </a:solidFill>
                <a:latin typeface="Times New Roman"/>
                <a:cs typeface="Times New Roman"/>
              </a:rPr>
              <a:t> </a:t>
            </a:r>
            <a:r>
              <a:rPr lang="ar-SA" dirty="0">
                <a:solidFill>
                  <a:schemeClr val="accent6">
                    <a:lumMod val="50000"/>
                  </a:schemeClr>
                </a:solidFill>
                <a:latin typeface="Times New Roman"/>
                <a:cs typeface="Times New Roman"/>
              </a:rPr>
              <a:t>تآزري </a:t>
            </a:r>
            <a:r>
              <a:rPr lang="ar-SA" dirty="0">
                <a:latin typeface="Times New Roman"/>
                <a:cs typeface="Times New Roman"/>
              </a:rPr>
              <a:t>مع الأمينوغليكوزيدات وتستعمل في معالجة التهاب الشغاف بالمكورات </a:t>
            </a:r>
            <a:r>
              <a:rPr lang="ar-SA" dirty="0" smtClean="0">
                <a:latin typeface="Times New Roman"/>
                <a:cs typeface="Times New Roman"/>
              </a:rPr>
              <a:t>المعوية</a:t>
            </a:r>
            <a:endParaRPr lang="ar-SY" dirty="0" smtClean="0">
              <a:latin typeface="Times New Roman"/>
              <a:cs typeface="Times New Roman"/>
            </a:endParaRPr>
          </a:p>
          <a:p>
            <a:pPr marL="0" indent="0">
              <a:buNone/>
            </a:pPr>
            <a:endParaRPr lang="ar-SA" dirty="0" smtClean="0">
              <a:latin typeface="Times New Roman"/>
              <a:cs typeface="Times New Roman"/>
            </a:endParaRPr>
          </a:p>
          <a:p>
            <a:pPr marL="0" indent="0">
              <a:buNone/>
            </a:pPr>
            <a:r>
              <a:rPr lang="ar-SA" dirty="0">
                <a:latin typeface="Times New Roman"/>
                <a:cs typeface="Times New Roman"/>
              </a:rPr>
              <a:t> يتم وصفه عند المرضى الذين فشلت معالجتهم في </a:t>
            </a:r>
            <a:r>
              <a:rPr lang="ar-SA" dirty="0" smtClean="0">
                <a:latin typeface="Times New Roman"/>
                <a:cs typeface="Times New Roman"/>
              </a:rPr>
              <a:t>:</a:t>
            </a:r>
          </a:p>
          <a:p>
            <a:pPr marL="0" indent="0">
              <a:buNone/>
            </a:pPr>
            <a:r>
              <a:rPr lang="ar-SA" dirty="0">
                <a:latin typeface="Times New Roman"/>
                <a:cs typeface="Times New Roman"/>
              </a:rPr>
              <a:t>-البنسلينات أو </a:t>
            </a:r>
            <a:r>
              <a:rPr lang="ar-SA" dirty="0" smtClean="0">
                <a:latin typeface="Times New Roman"/>
                <a:cs typeface="Times New Roman"/>
              </a:rPr>
              <a:t>السيفالوسبورينات </a:t>
            </a:r>
            <a:r>
              <a:rPr lang="ar-SA" dirty="0">
                <a:latin typeface="Times New Roman"/>
                <a:cs typeface="Times New Roman"/>
              </a:rPr>
              <a:t>أو الذين يعانون من حساسة لهذه الأدوية </a:t>
            </a:r>
            <a:endParaRPr lang="ar-SA"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9" name="عنوان 1"/>
          <p:cNvSpPr>
            <a:spLocks noGrp="1"/>
          </p:cNvSpPr>
          <p:nvPr>
            <p:ph type="title" idx="4294967295"/>
          </p:nvPr>
        </p:nvSpPr>
        <p:spPr>
          <a:xfrm>
            <a:off x="457200" y="274638"/>
            <a:ext cx="8229600" cy="1143000"/>
          </a:xfrm>
        </p:spPr>
        <p:txBody>
          <a:bodyPr/>
          <a:lstStyle/>
          <a:p>
            <a:pPr marR="0" rtl="1"/>
            <a:r>
              <a:rPr lang="ar-SA" b="1" u="none" strike="noStrike" baseline="0" dirty="0" smtClean="0">
                <a:solidFill>
                  <a:schemeClr val="tx2"/>
                </a:solidFill>
                <a:effectLst>
                  <a:outerShdw blurRad="38100" dist="38100" dir="2700000" algn="tl">
                    <a:srgbClr val="000000">
                      <a:alpha val="43137"/>
                    </a:srgbClr>
                  </a:outerShdw>
                </a:effectLst>
                <a:latin typeface="Stencil Std" pitchFamily="82" charset="0"/>
                <a:cs typeface="Times New Roman"/>
              </a:rPr>
              <a:t>المقاومة</a:t>
            </a:r>
          </a:p>
        </p:txBody>
      </p:sp>
      <p:sp>
        <p:nvSpPr>
          <p:cNvPr id="1048690" name="عنصر نائب للنص 2"/>
          <p:cNvSpPr>
            <a:spLocks noGrp="1"/>
          </p:cNvSpPr>
          <p:nvPr>
            <p:ph type="body" idx="4294967295"/>
          </p:nvPr>
        </p:nvSpPr>
        <p:spPr>
          <a:xfrm>
            <a:off x="179512" y="1412776"/>
            <a:ext cx="8964488" cy="5256584"/>
          </a:xfrm>
        </p:spPr>
        <p:txBody>
          <a:bodyPr>
            <a:normAutofit/>
          </a:bodyPr>
          <a:lstStyle/>
          <a:p>
            <a:pPr marL="0" marR="0" lvl="0" indent="0" rtl="1">
              <a:buNone/>
            </a:pPr>
            <a:r>
              <a:rPr lang="ar-SY" sz="3600" i="0" u="none" strike="noStrike" baseline="0" dirty="0" smtClean="0">
                <a:latin typeface="Times New Roman"/>
                <a:cs typeface="Times New Roman"/>
              </a:rPr>
              <a:t>    </a:t>
            </a:r>
            <a:r>
              <a:rPr lang="ar-SA" sz="3600" i="0" u="none" strike="noStrike" baseline="0" dirty="0" smtClean="0">
                <a:latin typeface="Times New Roman"/>
                <a:cs typeface="Times New Roman"/>
              </a:rPr>
              <a:t>قد تنجم المقاومة عن :</a:t>
            </a:r>
          </a:p>
          <a:p>
            <a:pPr marR="0" lvl="0" rtl="1"/>
            <a:r>
              <a:rPr lang="ar-SA" sz="3600" i="0" u="none" strike="noStrike" baseline="0" dirty="0" smtClean="0">
                <a:latin typeface="Times New Roman"/>
                <a:cs typeface="Times New Roman"/>
              </a:rPr>
              <a:t>تبدلات في نفوذية الدواء  (يتواسطها البلاسميد) </a:t>
            </a:r>
            <a:endParaRPr lang="ar-SY" sz="3600" i="0" u="none" strike="noStrike" baseline="0" dirty="0" smtClean="0">
              <a:latin typeface="Times New Roman"/>
              <a:cs typeface="Times New Roman"/>
            </a:endParaRPr>
          </a:p>
          <a:p>
            <a:pPr marL="0" marR="0" lvl="0" indent="0" rtl="1">
              <a:buNone/>
            </a:pPr>
            <a:endParaRPr lang="ar-SA" sz="3600" i="0" u="none" strike="noStrike" baseline="0" dirty="0" smtClean="0">
              <a:latin typeface="Times New Roman"/>
              <a:cs typeface="Times New Roman"/>
            </a:endParaRPr>
          </a:p>
          <a:p>
            <a:pPr marR="0" lvl="0" rtl="1"/>
            <a:r>
              <a:rPr lang="ar-SA" sz="3600" i="0" u="none" strike="noStrike" baseline="0" dirty="0" smtClean="0">
                <a:latin typeface="Times New Roman"/>
                <a:cs typeface="Times New Roman"/>
              </a:rPr>
              <a:t>نقص ارتباط الفانكومايسين مع الجزيئات المستقبلة </a:t>
            </a:r>
            <a:endParaRPr lang="ar-SY" sz="3600" i="0" u="none" strike="noStrike" baseline="0" dirty="0" smtClean="0">
              <a:latin typeface="Times New Roman"/>
              <a:cs typeface="Times New Roman"/>
            </a:endParaRPr>
          </a:p>
          <a:p>
            <a:pPr marL="0" marR="0" lvl="0" indent="0" rtl="1">
              <a:buNone/>
            </a:pPr>
            <a:endParaRPr lang="ar-SY" sz="3600" i="0" u="none" strike="noStrike" baseline="0" dirty="0" smtClean="0">
              <a:latin typeface="Times New Roman"/>
              <a:cs typeface="Times New Roman"/>
            </a:endParaRPr>
          </a:p>
          <a:p>
            <a:pPr marL="0" marR="0" lvl="0" indent="0" rtl="1">
              <a:buNone/>
            </a:pPr>
            <a:r>
              <a:rPr lang="ar-SY" sz="3600" b="1" i="1" dirty="0">
                <a:latin typeface="Times New Roman"/>
                <a:cs typeface="Times New Roman"/>
              </a:rPr>
              <a:t> </a:t>
            </a:r>
            <a:r>
              <a:rPr lang="ar-SY" sz="3600" b="1" i="1" dirty="0" smtClean="0">
                <a:latin typeface="Times New Roman"/>
                <a:cs typeface="Times New Roman"/>
              </a:rPr>
              <a:t> </a:t>
            </a:r>
            <a:r>
              <a:rPr lang="ar-SA" sz="3600" b="1" i="1" strike="noStrike" baseline="0" dirty="0" smtClean="0">
                <a:latin typeface="Times New Roman"/>
                <a:cs typeface="Times New Roman"/>
              </a:rPr>
              <a:t>مثال :</a:t>
            </a:r>
          </a:p>
          <a:p>
            <a:pPr marR="0" lvl="0" rtl="1"/>
            <a:r>
              <a:rPr lang="ar-SA" sz="3600" i="0" u="none" strike="noStrike" baseline="0" dirty="0" smtClean="0">
                <a:latin typeface="Times New Roman"/>
                <a:cs typeface="Times New Roman"/>
              </a:rPr>
              <a:t>استبدال </a:t>
            </a:r>
            <a:r>
              <a:rPr lang="en-US" sz="3600" i="0" u="none" strike="noStrike" baseline="0" dirty="0" smtClean="0">
                <a:latin typeface="Calibri Light"/>
                <a:cs typeface="Times New Roman"/>
              </a:rPr>
              <a:t>D</a:t>
            </a:r>
            <a:r>
              <a:rPr lang="ar-SA" sz="3600" i="0" u="none" strike="noStrike" baseline="0" dirty="0" smtClean="0">
                <a:latin typeface="Times New Roman"/>
                <a:cs typeface="Times New Roman"/>
              </a:rPr>
              <a:t> –الانين</a:t>
            </a:r>
            <a:r>
              <a:rPr lang="ar-SA" sz="3600" i="0" u="none" strike="noStrike" dirty="0" smtClean="0">
                <a:latin typeface="Times New Roman"/>
                <a:cs typeface="Times New Roman"/>
              </a:rPr>
              <a:t> ب </a:t>
            </a:r>
            <a:r>
              <a:rPr lang="en-US" sz="3600" dirty="0" smtClean="0">
                <a:latin typeface="Times New Roman"/>
                <a:cs typeface="Times New Roman"/>
              </a:rPr>
              <a:t>D</a:t>
            </a:r>
            <a:r>
              <a:rPr lang="ar-SA" sz="3600" dirty="0" smtClean="0">
                <a:latin typeface="Times New Roman"/>
                <a:cs typeface="Times New Roman"/>
              </a:rPr>
              <a:t>-</a:t>
            </a:r>
            <a:r>
              <a:rPr lang="ar-SA" sz="3600" i="0" u="none" strike="noStrike" baseline="0" dirty="0" smtClean="0">
                <a:latin typeface="Times New Roman"/>
                <a:cs typeface="Times New Roman"/>
              </a:rPr>
              <a:t>لاكتات في المتعيات المقاومة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عنوان 1"/>
          <p:cNvSpPr>
            <a:spLocks noGrp="1"/>
          </p:cNvSpPr>
          <p:nvPr>
            <p:ph type="title" idx="4294967295"/>
          </p:nvPr>
        </p:nvSpPr>
        <p:spPr>
          <a:xfrm>
            <a:off x="457200" y="274638"/>
            <a:ext cx="8229600" cy="1143000"/>
          </a:xfrm>
        </p:spPr>
        <p:txBody>
          <a:bodyPr/>
          <a:lstStyle/>
          <a:p>
            <a:r>
              <a:rPr lang="ar-SA" b="1" i="0" u="none" strike="noStrike" baseline="0" dirty="0" smtClean="0">
                <a:solidFill>
                  <a:srgbClr val="2F5496"/>
                </a:solidFill>
                <a:effectLst>
                  <a:outerShdw blurRad="38100" dist="38100" dir="2700000" algn="tl">
                    <a:srgbClr val="000000">
                      <a:alpha val="43137"/>
                    </a:srgbClr>
                  </a:outerShdw>
                </a:effectLst>
                <a:latin typeface="Times New Roman"/>
                <a:cs typeface="Times New Roman"/>
              </a:rPr>
              <a:t>الحرائك الدوائية </a:t>
            </a:r>
            <a:r>
              <a:rPr lang="ar-SA" b="1" dirty="0" smtClean="0">
                <a:solidFill>
                  <a:srgbClr val="2F5496"/>
                </a:solidFill>
                <a:effectLst>
                  <a:outerShdw blurRad="38100" dist="38100" dir="2700000" algn="tl">
                    <a:srgbClr val="000000">
                      <a:alpha val="43137"/>
                    </a:srgbClr>
                  </a:outerShdw>
                </a:effectLst>
                <a:latin typeface="Times New Roman"/>
              </a:rPr>
              <a:t>للفانكومايسين</a:t>
            </a:r>
            <a:endParaRPr lang="ar-SA" b="1" i="0" u="none" strike="noStrike" baseline="0" dirty="0" smtClean="0">
              <a:solidFill>
                <a:srgbClr val="2F5496"/>
              </a:solidFill>
              <a:effectLst>
                <a:outerShdw blurRad="38100" dist="38100" dir="2700000" algn="tl">
                  <a:srgbClr val="000000">
                    <a:alpha val="43137"/>
                  </a:srgbClr>
                </a:outerShdw>
              </a:effectLst>
              <a:latin typeface="Times New Roman"/>
              <a:cs typeface="Times New Roman"/>
            </a:endParaRPr>
          </a:p>
        </p:txBody>
      </p:sp>
      <p:sp>
        <p:nvSpPr>
          <p:cNvPr id="1048593" name="عنصر نائب للنص 2"/>
          <p:cNvSpPr>
            <a:spLocks noGrp="1"/>
          </p:cNvSpPr>
          <p:nvPr>
            <p:ph type="body" idx="4294967295"/>
          </p:nvPr>
        </p:nvSpPr>
        <p:spPr>
          <a:xfrm>
            <a:off x="0" y="1600200"/>
            <a:ext cx="9144000" cy="5257800"/>
          </a:xfrm>
        </p:spPr>
        <p:txBody>
          <a:bodyPr>
            <a:normAutofit fontScale="87500" lnSpcReduction="10000"/>
          </a:bodyPr>
          <a:lstStyle/>
          <a:p>
            <a:pPr lvl="0"/>
            <a:r>
              <a:rPr lang="ar-SA" dirty="0">
                <a:latin typeface="Times New Roman"/>
                <a:cs typeface="Times New Roman"/>
              </a:rPr>
              <a:t>يستخدم في تسريب الوريد خلال </a:t>
            </a:r>
            <a:r>
              <a:rPr lang="ar-SA" dirty="0" smtClean="0">
                <a:solidFill>
                  <a:schemeClr val="accent6">
                    <a:lumMod val="50000"/>
                  </a:schemeClr>
                </a:solidFill>
                <a:latin typeface="Times New Roman"/>
                <a:cs typeface="Times New Roman"/>
              </a:rPr>
              <a:t>60_90 </a:t>
            </a:r>
            <a:r>
              <a:rPr lang="ar-SA" dirty="0">
                <a:solidFill>
                  <a:schemeClr val="accent6">
                    <a:lumMod val="50000"/>
                  </a:schemeClr>
                </a:solidFill>
                <a:latin typeface="Times New Roman"/>
                <a:cs typeface="Times New Roman"/>
              </a:rPr>
              <a:t>ساعه </a:t>
            </a:r>
            <a:r>
              <a:rPr lang="ar-SY" dirty="0" smtClean="0">
                <a:solidFill>
                  <a:schemeClr val="accent6">
                    <a:lumMod val="50000"/>
                  </a:schemeClr>
                </a:solidFill>
                <a:latin typeface="Times New Roman"/>
                <a:cs typeface="Times New Roman"/>
              </a:rPr>
              <a:t> </a:t>
            </a:r>
            <a:r>
              <a:rPr lang="ar-SA" dirty="0" smtClean="0">
                <a:latin typeface="Times New Roman"/>
                <a:cs typeface="Times New Roman"/>
              </a:rPr>
              <a:t>لمعالجة </a:t>
            </a:r>
            <a:r>
              <a:rPr lang="ar-SA" dirty="0">
                <a:latin typeface="Times New Roman"/>
                <a:cs typeface="Times New Roman"/>
              </a:rPr>
              <a:t>الأخماج </a:t>
            </a:r>
            <a:r>
              <a:rPr lang="ar-SA" dirty="0" smtClean="0">
                <a:latin typeface="Times New Roman"/>
                <a:cs typeface="Times New Roman"/>
              </a:rPr>
              <a:t>الجهازية </a:t>
            </a:r>
            <a:r>
              <a:rPr lang="ar-SA" dirty="0">
                <a:latin typeface="Times New Roman"/>
                <a:cs typeface="Times New Roman"/>
              </a:rPr>
              <a:t>أو الوقاية منها </a:t>
            </a:r>
            <a:endParaRPr lang="ar-SY" dirty="0" smtClean="0">
              <a:latin typeface="Times New Roman"/>
              <a:cs typeface="Times New Roman"/>
            </a:endParaRPr>
          </a:p>
          <a:p>
            <a:pPr lvl="0"/>
            <a:endParaRPr lang="ar-SA" dirty="0">
              <a:latin typeface="Times New Roman"/>
              <a:cs typeface="Times New Roman"/>
            </a:endParaRPr>
          </a:p>
          <a:p>
            <a:pPr lvl="0"/>
            <a:r>
              <a:rPr lang="ar-SA" b="1" dirty="0">
                <a:latin typeface="Times New Roman"/>
                <a:cs typeface="Times New Roman"/>
              </a:rPr>
              <a:t>لا</a:t>
            </a:r>
            <a:r>
              <a:rPr lang="ar-SA" dirty="0">
                <a:latin typeface="Times New Roman"/>
                <a:cs typeface="Times New Roman"/>
              </a:rPr>
              <a:t> يمتص فموياً وإنما يستخدم لمعالجة التهاب القولون بالمضادات الحيوية الناجمة عن </a:t>
            </a:r>
            <a:r>
              <a:rPr lang="ar-SA" dirty="0" smtClean="0">
                <a:latin typeface="Times New Roman"/>
                <a:cs typeface="Times New Roman"/>
              </a:rPr>
              <a:t>المطثيات العسيرة </a:t>
            </a:r>
            <a:r>
              <a:rPr lang="ar-SA" dirty="0">
                <a:latin typeface="Times New Roman"/>
                <a:cs typeface="Times New Roman"/>
              </a:rPr>
              <a:t>وذلك بعد </a:t>
            </a:r>
            <a:r>
              <a:rPr lang="ar-SA" dirty="0" smtClean="0">
                <a:latin typeface="Times New Roman"/>
                <a:cs typeface="Times New Roman"/>
              </a:rPr>
              <a:t>فشل  الميترونيدازول </a:t>
            </a:r>
            <a:endParaRPr lang="ar-SY" dirty="0" smtClean="0">
              <a:latin typeface="Times New Roman"/>
              <a:cs typeface="Times New Roman"/>
            </a:endParaRPr>
          </a:p>
          <a:p>
            <a:pPr marL="0" lvl="0" indent="0">
              <a:buNone/>
            </a:pPr>
            <a:endParaRPr lang="ar-SA" dirty="0">
              <a:latin typeface="Times New Roman"/>
              <a:cs typeface="Times New Roman"/>
            </a:endParaRPr>
          </a:p>
          <a:p>
            <a:pPr lvl="0"/>
            <a:r>
              <a:rPr lang="ar-SA" dirty="0">
                <a:latin typeface="Times New Roman"/>
                <a:cs typeface="Times New Roman"/>
              </a:rPr>
              <a:t>يستخدم في معالجة </a:t>
            </a:r>
            <a:r>
              <a:rPr lang="ar-SA" b="1" dirty="0">
                <a:latin typeface="Times New Roman"/>
                <a:cs typeface="Times New Roman"/>
              </a:rPr>
              <a:t>التهاب السحايا </a:t>
            </a:r>
            <a:r>
              <a:rPr lang="ar-SA" dirty="0">
                <a:latin typeface="Times New Roman"/>
                <a:cs typeface="Times New Roman"/>
              </a:rPr>
              <a:t>بالمشاركة مع </a:t>
            </a:r>
            <a:r>
              <a:rPr lang="en-US" b="1" dirty="0">
                <a:latin typeface="Calibri Light"/>
                <a:cs typeface="Times New Roman"/>
              </a:rPr>
              <a:t>Ceftriaxone</a:t>
            </a:r>
          </a:p>
          <a:p>
            <a:pPr lvl="0"/>
            <a:r>
              <a:rPr lang="ar-SA" dirty="0">
                <a:latin typeface="Times New Roman"/>
              </a:rPr>
              <a:t> </a:t>
            </a:r>
            <a:r>
              <a:rPr lang="ar-SA" dirty="0">
                <a:latin typeface="Times New Roman"/>
                <a:cs typeface="Times New Roman"/>
              </a:rPr>
              <a:t>يطرح ٩٠% إلى ١٠٠% </a:t>
            </a:r>
            <a:r>
              <a:rPr lang="ar-SA" b="1" dirty="0">
                <a:latin typeface="Times New Roman"/>
                <a:cs typeface="Times New Roman"/>
              </a:rPr>
              <a:t>عبر الكلى </a:t>
            </a:r>
            <a:r>
              <a:rPr lang="ar-SA" dirty="0">
                <a:latin typeface="Times New Roman"/>
                <a:cs typeface="Times New Roman"/>
              </a:rPr>
              <a:t>واستقلابه ضئيل يجب ضبط الجرعة في القصور الكلوي لأن في حال عدم ضبط الجرعة </a:t>
            </a:r>
            <a:r>
              <a:rPr lang="ar-SA" dirty="0" smtClean="0">
                <a:latin typeface="Times New Roman"/>
                <a:cs typeface="Times New Roman"/>
              </a:rPr>
              <a:t>سيتراكم الدواء</a:t>
            </a:r>
          </a:p>
          <a:p>
            <a:pPr lvl="0"/>
            <a:r>
              <a:rPr lang="ar-SA" b="1" dirty="0" smtClean="0">
                <a:latin typeface="Times New Roman"/>
                <a:cs typeface="Times New Roman"/>
              </a:rPr>
              <a:t>عمر </a:t>
            </a:r>
            <a:r>
              <a:rPr lang="ar-SA" b="1" dirty="0">
                <a:latin typeface="Times New Roman"/>
                <a:cs typeface="Times New Roman"/>
              </a:rPr>
              <a:t>النصف </a:t>
            </a:r>
            <a:r>
              <a:rPr lang="ar-SA" dirty="0">
                <a:latin typeface="Times New Roman"/>
                <a:cs typeface="Times New Roman"/>
              </a:rPr>
              <a:t>من ٦_١٠ وقد يصل إلى ٢٠٠ ساعة في المرحلة النهائية من داء الكلوي</a:t>
            </a:r>
            <a:endParaRPr lang="en-US" dirty="0">
              <a:latin typeface="Times New Roman"/>
              <a:cs typeface="Times New Roman"/>
            </a:endParaRPr>
          </a:p>
          <a:p>
            <a:pPr marL="0" indent="0">
              <a:buNone/>
            </a:pPr>
            <a:endParaRPr lang="ar-SA"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عنوان 1"/>
          <p:cNvSpPr>
            <a:spLocks noGrp="1"/>
          </p:cNvSpPr>
          <p:nvPr>
            <p:ph type="title" idx="4294967295"/>
          </p:nvPr>
        </p:nvSpPr>
        <p:spPr>
          <a:xfrm>
            <a:off x="457200" y="274638"/>
            <a:ext cx="8229600" cy="1143000"/>
          </a:xfrm>
        </p:spPr>
        <p:txBody>
          <a:bodyPr/>
          <a:lstStyle/>
          <a:p>
            <a:pPr marR="0" rtl="1"/>
            <a:r>
              <a:rPr lang="ar-SA" b="1" i="0" u="none" strike="noStrike" baseline="0" dirty="0" smtClean="0">
                <a:solidFill>
                  <a:srgbClr val="2F5496"/>
                </a:solidFill>
                <a:effectLst>
                  <a:outerShdw blurRad="38100" dist="38100" dir="2700000" algn="tl">
                    <a:srgbClr val="000000">
                      <a:alpha val="43137"/>
                    </a:srgbClr>
                  </a:outerShdw>
                </a:effectLst>
                <a:latin typeface="Times New Roman"/>
                <a:cs typeface="Times New Roman"/>
              </a:rPr>
              <a:t>التأثيرات الضارة</a:t>
            </a:r>
          </a:p>
        </p:txBody>
      </p:sp>
      <p:sp>
        <p:nvSpPr>
          <p:cNvPr id="1048590" name="عنصر نائب للنص 2"/>
          <p:cNvSpPr>
            <a:spLocks noGrp="1"/>
          </p:cNvSpPr>
          <p:nvPr>
            <p:ph type="body" idx="4294967295"/>
          </p:nvPr>
        </p:nvSpPr>
        <p:spPr>
          <a:xfrm>
            <a:off x="457200" y="1600200"/>
            <a:ext cx="8229600" cy="4525963"/>
          </a:xfrm>
        </p:spPr>
        <p:txBody>
          <a:bodyPr>
            <a:normAutofit fontScale="96875"/>
          </a:bodyPr>
          <a:lstStyle/>
          <a:p>
            <a:pPr marR="0" lvl="0" rtl="1"/>
            <a:r>
              <a:rPr lang="ar-SA" i="0" u="none" strike="noStrike" baseline="0" dirty="0" smtClean="0">
                <a:latin typeface="Times New Roman"/>
                <a:cs typeface="Times New Roman"/>
              </a:rPr>
              <a:t>حمى </a:t>
            </a:r>
          </a:p>
          <a:p>
            <a:pPr marR="0" lvl="0" rtl="1"/>
            <a:r>
              <a:rPr lang="ar-SA" i="0" u="none" strike="noStrike" baseline="0" dirty="0" smtClean="0">
                <a:latin typeface="Times New Roman"/>
                <a:cs typeface="Times New Roman"/>
              </a:rPr>
              <a:t>قشعريرة</a:t>
            </a:r>
          </a:p>
          <a:p>
            <a:pPr marR="0" lvl="0" rtl="1"/>
            <a:r>
              <a:rPr lang="ar-SA" i="0" u="none" strike="noStrike" baseline="0" dirty="0" smtClean="0">
                <a:latin typeface="Times New Roman"/>
                <a:cs typeface="Times New Roman"/>
              </a:rPr>
              <a:t>توهج أو تبيغ أو تسمى متلازمة الرجل الأحمر </a:t>
            </a:r>
          </a:p>
          <a:p>
            <a:pPr marR="0" lvl="0" rtl="1"/>
            <a:r>
              <a:rPr lang="ar-SA" i="0" u="none" strike="noStrike" baseline="0" dirty="0" smtClean="0">
                <a:latin typeface="Times New Roman"/>
                <a:cs typeface="Times New Roman"/>
              </a:rPr>
              <a:t>التهاب وريد</a:t>
            </a:r>
          </a:p>
          <a:p>
            <a:pPr marR="0" lvl="0" rtl="1"/>
            <a:r>
              <a:rPr lang="ar-SA" i="0" u="none" strike="noStrike" baseline="0" dirty="0" smtClean="0">
                <a:latin typeface="Times New Roman"/>
                <a:cs typeface="Times New Roman"/>
              </a:rPr>
              <a:t>صدمة ناتجة عن اطلاق الهستامين في حال تسريب سريع </a:t>
            </a:r>
          </a:p>
          <a:p>
            <a:pPr marR="0" lvl="0" rtl="1"/>
            <a:r>
              <a:rPr lang="ar-SA" i="0" u="none" strike="noStrike" baseline="0" dirty="0" smtClean="0">
                <a:latin typeface="Times New Roman"/>
                <a:cs typeface="Times New Roman"/>
              </a:rPr>
              <a:t>قد يحدث فقد سمع مرتبط بجرعة عند مرضى القصور الكلوي و يكون مائع في حال المشاركة مع الأمينوغليكوزيدات</a:t>
            </a:r>
            <a:endParaRPr lang="en-US" i="0" u="none" strike="noStrike" baseline="0" dirty="0" smtClean="0">
              <a:latin typeface="Times New Roman"/>
              <a:cs typeface="Times New Roman"/>
            </a:endParaRPr>
          </a:p>
        </p:txBody>
      </p:sp>
      <p:pic>
        <p:nvPicPr>
          <p:cNvPr id="2097152" name="صورة 4"/>
          <p:cNvPicPr>
            <a:picLocks noChangeAspect="1"/>
          </p:cNvPicPr>
          <p:nvPr/>
        </p:nvPicPr>
        <p:blipFill>
          <a:blip r:embed="rId2"/>
          <a:stretch>
            <a:fillRect/>
          </a:stretch>
        </p:blipFill>
        <p:spPr>
          <a:xfrm>
            <a:off x="179512" y="332657"/>
            <a:ext cx="2448272" cy="3672408"/>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5" name="عنوان 1"/>
          <p:cNvSpPr>
            <a:spLocks noGrp="1"/>
          </p:cNvSpPr>
          <p:nvPr>
            <p:ph type="title" idx="4294967295"/>
          </p:nvPr>
        </p:nvSpPr>
        <p:spPr>
          <a:xfrm>
            <a:off x="457200" y="274638"/>
            <a:ext cx="8229600" cy="1143000"/>
          </a:xfrm>
        </p:spPr>
        <p:txBody>
          <a:bodyPr/>
          <a:lstStyle/>
          <a:p>
            <a:pPr marR="0" rtl="1"/>
            <a:r>
              <a:rPr lang="ar-SA" b="1" i="0" u="none" strike="noStrike" baseline="0" dirty="0" smtClean="0">
                <a:solidFill>
                  <a:schemeClr val="accent2"/>
                </a:solidFill>
                <a:latin typeface="Times New Roman"/>
                <a:cs typeface="Times New Roman"/>
              </a:rPr>
              <a:t>سؤال؟؟؟؟؟ </a:t>
            </a:r>
          </a:p>
        </p:txBody>
      </p:sp>
      <p:sp>
        <p:nvSpPr>
          <p:cNvPr id="1048586" name="عنصر نائب للنص 2"/>
          <p:cNvSpPr>
            <a:spLocks noGrp="1"/>
          </p:cNvSpPr>
          <p:nvPr>
            <p:ph type="body" idx="4294967295"/>
          </p:nvPr>
        </p:nvSpPr>
        <p:spPr>
          <a:xfrm>
            <a:off x="539552" y="1628800"/>
            <a:ext cx="8229600" cy="4525963"/>
          </a:xfrm>
        </p:spPr>
        <p:txBody>
          <a:bodyPr>
            <a:normAutofit fontScale="86250"/>
          </a:bodyPr>
          <a:lstStyle/>
          <a:p>
            <a:r>
              <a:rPr lang="ar-SA" sz="3500" b="1" dirty="0">
                <a:solidFill>
                  <a:srgbClr val="2F5496"/>
                </a:solidFill>
                <a:latin typeface="Times New Roman"/>
                <a:cs typeface="Times New Roman"/>
              </a:rPr>
              <a:t>كيف نعالج الصدمة</a:t>
            </a:r>
            <a:r>
              <a:rPr lang="en-US" sz="3500" b="1" dirty="0">
                <a:solidFill>
                  <a:srgbClr val="2F5496"/>
                </a:solidFill>
                <a:latin typeface="Calibri Light"/>
                <a:cs typeface="Times New Roman"/>
              </a:rPr>
              <a:t> </a:t>
            </a:r>
            <a:r>
              <a:rPr lang="ar-SA" sz="3500" b="1" dirty="0" smtClean="0">
                <a:solidFill>
                  <a:srgbClr val="2F5496"/>
                </a:solidFill>
                <a:latin typeface="Calibri Light"/>
                <a:cs typeface="Times New Roman"/>
              </a:rPr>
              <a:t>الناتجة عن اطلاق الهيستامين</a:t>
            </a:r>
            <a:r>
              <a:rPr lang="en-US" sz="3500" b="1" dirty="0" smtClean="0">
                <a:solidFill>
                  <a:srgbClr val="2F5496"/>
                </a:solidFill>
                <a:latin typeface="Calibri Light"/>
                <a:cs typeface="Times New Roman"/>
              </a:rPr>
              <a:t> </a:t>
            </a:r>
            <a:r>
              <a:rPr lang="en-US" sz="3500" b="1" dirty="0">
                <a:solidFill>
                  <a:srgbClr val="2F5496"/>
                </a:solidFill>
                <a:latin typeface="Times New Roman"/>
                <a:cs typeface="Times New Roman"/>
              </a:rPr>
              <a:t> </a:t>
            </a:r>
            <a:r>
              <a:rPr lang="ar-SA" sz="3500" b="1" dirty="0" smtClean="0">
                <a:solidFill>
                  <a:srgbClr val="2F5496"/>
                </a:solidFill>
                <a:latin typeface="Times New Roman"/>
                <a:cs typeface="Times New Roman"/>
              </a:rPr>
              <a:t>في حال التسريب السريع للفانكومايسين </a:t>
            </a:r>
            <a:r>
              <a:rPr lang="ar-SA" b="1" dirty="0" smtClean="0">
                <a:solidFill>
                  <a:srgbClr val="2F5496"/>
                </a:solidFill>
                <a:latin typeface="Times New Roman"/>
                <a:cs typeface="Times New Roman"/>
              </a:rPr>
              <a:t>؟؟؟</a:t>
            </a:r>
          </a:p>
          <a:p>
            <a:pPr lvl="0"/>
            <a:r>
              <a:rPr lang="ar-SA" dirty="0">
                <a:latin typeface="Times New Roman"/>
                <a:cs typeface="Times New Roman"/>
              </a:rPr>
              <a:t>إما بإنقاص معدل التسريب بحيث يتم خلال ساعتين</a:t>
            </a:r>
          </a:p>
          <a:p>
            <a:pPr lvl="0"/>
            <a:r>
              <a:rPr lang="ar-SA" dirty="0">
                <a:latin typeface="Times New Roman"/>
                <a:cs typeface="Times New Roman"/>
              </a:rPr>
              <a:t>أو زيادة حجم التمديد</a:t>
            </a:r>
          </a:p>
          <a:p>
            <a:pPr lvl="0"/>
            <a:r>
              <a:rPr lang="ar-SA" dirty="0">
                <a:latin typeface="Times New Roman"/>
                <a:cs typeface="Times New Roman"/>
              </a:rPr>
              <a:t>إعطاء الهستامين قبل التسريب بساعتين </a:t>
            </a:r>
            <a:r>
              <a:rPr lang="en-US" dirty="0">
                <a:latin typeface="Calibri Light"/>
                <a:cs typeface="Times New Roman"/>
              </a:rPr>
              <a:t>)</a:t>
            </a:r>
            <a:r>
              <a:rPr lang="ar-SA" dirty="0">
                <a:latin typeface="Times New Roman"/>
                <a:cs typeface="Times New Roman"/>
              </a:rPr>
              <a:t>للوقاية)</a:t>
            </a:r>
          </a:p>
          <a:p>
            <a:pPr lvl="0"/>
            <a:r>
              <a:rPr lang="ar-SA" dirty="0">
                <a:latin typeface="Times New Roman"/>
                <a:cs typeface="Times New Roman"/>
              </a:rPr>
              <a:t>إعطاء مضادات الهستامين أو الستيروئيدات</a:t>
            </a:r>
          </a:p>
          <a:p>
            <a:pPr lvl="0"/>
            <a:r>
              <a:rPr lang="en-US" dirty="0">
                <a:latin typeface="Calibri Light"/>
              </a:rPr>
              <a:t>MRSA</a:t>
            </a:r>
            <a:r>
              <a:rPr lang="ar-SA" dirty="0">
                <a:latin typeface="MS Gothic"/>
              </a:rPr>
              <a:t>》》》</a:t>
            </a:r>
            <a:r>
              <a:rPr lang="ar-SA" dirty="0">
                <a:latin typeface="Times New Roman"/>
                <a:cs typeface="Times New Roman"/>
              </a:rPr>
              <a:t>هي المكورات العنقودية الذهبية المقاومة للميثيسيلين</a:t>
            </a:r>
          </a:p>
          <a:p>
            <a:pPr lvl="0"/>
            <a:r>
              <a:rPr lang="en-US" dirty="0">
                <a:latin typeface="Calibri Light"/>
              </a:rPr>
              <a:t>MRSE</a:t>
            </a:r>
            <a:r>
              <a:rPr lang="ar-SA" dirty="0">
                <a:latin typeface="MS Gothic"/>
              </a:rPr>
              <a:t>》》》</a:t>
            </a:r>
            <a:r>
              <a:rPr lang="ar-SA" dirty="0">
                <a:latin typeface="Times New Roman"/>
                <a:cs typeface="Times New Roman"/>
              </a:rPr>
              <a:t>المكورات العنقودية البشراوية المقاومة على الميثيسيلين</a:t>
            </a:r>
          </a:p>
          <a:p>
            <a:endParaRPr lang="ar-SA"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1" name="عنوان 1"/>
          <p:cNvSpPr>
            <a:spLocks noGrp="1"/>
          </p:cNvSpPr>
          <p:nvPr>
            <p:ph type="title" idx="4294967295"/>
          </p:nvPr>
        </p:nvSpPr>
        <p:spPr>
          <a:xfrm>
            <a:off x="457200" y="274638"/>
            <a:ext cx="8229600" cy="1143000"/>
          </a:xfrm>
        </p:spPr>
        <p:txBody>
          <a:bodyPr/>
          <a:lstStyle/>
          <a:p>
            <a:pPr marR="0" rtl="1"/>
            <a:r>
              <a:rPr lang="ar-SA" b="1" i="0" u="none" strike="noStrike" baseline="0" dirty="0" smtClean="0">
                <a:solidFill>
                  <a:schemeClr val="accent4"/>
                </a:solidFill>
                <a:latin typeface="Times New Roman"/>
                <a:cs typeface="Times New Roman"/>
              </a:rPr>
              <a:t>من التأثيرات أيضاً</a:t>
            </a:r>
          </a:p>
        </p:txBody>
      </p:sp>
      <p:sp>
        <p:nvSpPr>
          <p:cNvPr id="1048582" name="عنصر نائب للنص 2"/>
          <p:cNvSpPr>
            <a:spLocks noGrp="1"/>
          </p:cNvSpPr>
          <p:nvPr>
            <p:ph type="body" idx="4294967295"/>
          </p:nvPr>
        </p:nvSpPr>
        <p:spPr>
          <a:xfrm>
            <a:off x="457200" y="1600200"/>
            <a:ext cx="8229600" cy="4525963"/>
          </a:xfrm>
        </p:spPr>
        <p:txBody>
          <a:bodyPr>
            <a:normAutofit/>
          </a:bodyPr>
          <a:lstStyle/>
          <a:p>
            <a:pPr marR="0" lvl="0" rtl="1"/>
            <a:r>
              <a:rPr lang="ar-SA" sz="4000" i="0" u="none" strike="noStrike" baseline="0" dirty="0" smtClean="0">
                <a:latin typeface="Times New Roman"/>
                <a:cs typeface="Times New Roman"/>
              </a:rPr>
              <a:t>ينصح بعدم استخدام الفانكومايسين للمرأة الحامل</a:t>
            </a:r>
            <a:r>
              <a:rPr lang="en-US" altLang="ar-SA" sz="4000" i="0" u="none" strike="noStrike" baseline="0" dirty="0" smtClean="0">
                <a:latin typeface="Calibri Light"/>
                <a:cs typeface="Times New Roman"/>
              </a:rPr>
              <a:t> </a:t>
            </a:r>
            <a:r>
              <a:rPr lang="ar-SA" altLang="en-US" sz="4000" i="0" u="none" strike="noStrike" baseline="0" dirty="0" smtClean="0">
                <a:latin typeface="Calibri Light"/>
                <a:cs typeface="Times New Roman"/>
              </a:rPr>
              <a:t>الأمان</a:t>
            </a:r>
            <a:r>
              <a:rPr lang="en-US" altLang="ar-SA" sz="4000" i="0" u="none" strike="noStrike" baseline="0" dirty="0" smtClean="0">
                <a:latin typeface="Calibri Light"/>
                <a:cs typeface="Times New Roman"/>
              </a:rPr>
              <a:t> C )</a:t>
            </a:r>
            <a:r>
              <a:rPr lang="ar-SY" altLang="ar-SA" sz="4000" i="0" u="none" strike="noStrike" baseline="0" dirty="0" smtClean="0">
                <a:latin typeface="Calibri Light"/>
                <a:cs typeface="Times New Roman"/>
              </a:rPr>
              <a:t>)</a:t>
            </a:r>
          </a:p>
          <a:p>
            <a:pPr marR="0" lvl="0" rtl="1"/>
            <a:endParaRPr lang="zh-CN" altLang="en-US" dirty="0"/>
          </a:p>
          <a:p>
            <a:pPr marR="0" lvl="0" rtl="1"/>
            <a:r>
              <a:rPr lang="ar-SA" sz="4000" i="0" u="none" strike="noStrike" baseline="0" dirty="0" smtClean="0">
                <a:latin typeface="Times New Roman"/>
                <a:cs typeface="Times New Roman"/>
              </a:rPr>
              <a:t>أما بالنسبة للرضاعة فالدواء</a:t>
            </a:r>
            <a:r>
              <a:rPr lang="en-US" altLang="ar-SA" sz="4000" i="0" u="none" strike="noStrike" baseline="0" dirty="0" smtClean="0">
                <a:latin typeface="Times New Roman"/>
                <a:cs typeface="Times New Roman"/>
              </a:rPr>
              <a:t> </a:t>
            </a:r>
            <a:r>
              <a:rPr lang="ar-SA" altLang="en-US" sz="4000" i="0" u="none" strike="noStrike" baseline="0" dirty="0" smtClean="0">
                <a:latin typeface="Times New Roman"/>
                <a:cs typeface="Times New Roman"/>
              </a:rPr>
              <a:t>ينتقل</a:t>
            </a:r>
            <a:r>
              <a:rPr lang="ar-SA" sz="4000" i="0" u="none" strike="noStrike" baseline="0" dirty="0" smtClean="0">
                <a:latin typeface="Times New Roman"/>
                <a:cs typeface="Times New Roman"/>
              </a:rPr>
              <a:t> عن طريق حليب الأم إلى الطفل لذلك يجب استشارة الطبيب</a:t>
            </a:r>
            <a:endParaRPr lang="zh-CN" alt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3" name="عنوان 1"/>
          <p:cNvSpPr>
            <a:spLocks noGrp="1"/>
          </p:cNvSpPr>
          <p:nvPr>
            <p:ph type="title" idx="4294967295"/>
          </p:nvPr>
        </p:nvSpPr>
        <p:spPr>
          <a:xfrm>
            <a:off x="457200" y="274638"/>
            <a:ext cx="8229600" cy="1143000"/>
          </a:xfrm>
        </p:spPr>
        <p:txBody>
          <a:bodyPr/>
          <a:lstStyle/>
          <a:p>
            <a:pPr marR="0" algn="r" rtl="1"/>
            <a:r>
              <a:rPr lang="ar-SA" b="1" i="0" u="none" strike="noStrike" baseline="0" dirty="0" smtClean="0">
                <a:solidFill>
                  <a:schemeClr val="accent4"/>
                </a:solidFill>
                <a:latin typeface="Times New Roman"/>
              </a:rPr>
              <a:t> </a:t>
            </a:r>
            <a:r>
              <a:rPr lang="en-US" b="1" i="0" u="none" strike="noStrike" baseline="0" dirty="0" smtClean="0">
                <a:solidFill>
                  <a:schemeClr val="accent4"/>
                </a:solidFill>
                <a:latin typeface="Calibri Light"/>
              </a:rPr>
              <a:t>Daptomycin</a:t>
            </a:r>
            <a:r>
              <a:rPr lang="ar-SA" b="1" i="0" u="none" strike="noStrike" baseline="0" dirty="0" smtClean="0">
                <a:solidFill>
                  <a:schemeClr val="accent4"/>
                </a:solidFill>
                <a:latin typeface="Times New Roman"/>
                <a:cs typeface="Times New Roman"/>
              </a:rPr>
              <a:t> دابتومايسين :</a:t>
            </a:r>
          </a:p>
        </p:txBody>
      </p:sp>
      <p:sp>
        <p:nvSpPr>
          <p:cNvPr id="1048584" name="عنصر نائب للنص 2"/>
          <p:cNvSpPr>
            <a:spLocks noGrp="1"/>
          </p:cNvSpPr>
          <p:nvPr>
            <p:ph type="body" idx="4294967295"/>
          </p:nvPr>
        </p:nvSpPr>
        <p:spPr>
          <a:xfrm>
            <a:off x="107504" y="1600200"/>
            <a:ext cx="8856984" cy="4525963"/>
          </a:xfrm>
        </p:spPr>
        <p:txBody>
          <a:bodyPr/>
          <a:lstStyle/>
          <a:p>
            <a:pPr marL="0" marR="0" lvl="0" indent="0" rtl="1">
              <a:buNone/>
            </a:pPr>
            <a:r>
              <a:rPr lang="ar-SA" i="0" u="none" strike="noStrike" baseline="0" dirty="0" smtClean="0">
                <a:latin typeface="Times New Roman"/>
                <a:cs typeface="Times New Roman"/>
              </a:rPr>
              <a:t>مضاد حيوي ببتيد سكري شحمي حلقي</a:t>
            </a:r>
            <a:endParaRPr lang="ar-SY" i="0" u="none" strike="noStrike" baseline="0" dirty="0" smtClean="0">
              <a:latin typeface="Times New Roman"/>
              <a:cs typeface="Times New Roman"/>
            </a:endParaRPr>
          </a:p>
          <a:p>
            <a:pPr marL="0" marR="0" lvl="0" indent="0" rtl="1">
              <a:buNone/>
            </a:pPr>
            <a:endParaRPr lang="ar-SA" i="0" u="none" strike="noStrike" baseline="0" dirty="0" smtClean="0">
              <a:latin typeface="Times New Roman"/>
              <a:cs typeface="Times New Roman"/>
            </a:endParaRPr>
          </a:p>
          <a:p>
            <a:pPr marL="0" marR="0" lvl="0" indent="0" rtl="1">
              <a:buNone/>
            </a:pPr>
            <a:r>
              <a:rPr lang="ar-SA" i="0" u="none" strike="noStrike" baseline="0" dirty="0" smtClean="0">
                <a:latin typeface="Times New Roman"/>
                <a:cs typeface="Times New Roman"/>
              </a:rPr>
              <a:t>يستخدم في الأخماج إيجابية الغرام التي تكون مقاومة للفانكومايسين مثل </a:t>
            </a:r>
            <a:r>
              <a:rPr lang="en-US" i="0" u="none" strike="noStrike" baseline="0" dirty="0" smtClean="0">
                <a:latin typeface="Calibri Light"/>
                <a:cs typeface="Times New Roman"/>
              </a:rPr>
              <a:t>MRSA</a:t>
            </a:r>
            <a:r>
              <a:rPr lang="ar-SA" i="0" u="none" strike="noStrike" baseline="0" dirty="0" smtClean="0">
                <a:latin typeface="Times New Roman"/>
                <a:cs typeface="Times New Roman"/>
              </a:rPr>
              <a:t> والمكورات المعوية</a:t>
            </a:r>
            <a:endParaRPr lang="ar-SY" i="0" u="none" strike="noStrike" baseline="0" dirty="0" smtClean="0">
              <a:latin typeface="Times New Roman"/>
              <a:cs typeface="Times New Roman"/>
            </a:endParaRPr>
          </a:p>
          <a:p>
            <a:pPr marL="0" marR="0" lvl="0" indent="0" rtl="1">
              <a:buNone/>
            </a:pPr>
            <a:endParaRPr lang="ar-SA" i="0" u="none" strike="noStrike" baseline="0" dirty="0" smtClean="0">
              <a:latin typeface="Times New Roman"/>
              <a:cs typeface="Times New Roman"/>
            </a:endParaRPr>
          </a:p>
          <a:p>
            <a:pPr marL="0" marR="0" lvl="0" indent="0" rtl="1">
              <a:buNone/>
            </a:pPr>
            <a:r>
              <a:rPr lang="ar-SA" i="0" u="none" strike="noStrike" baseline="0" dirty="0" smtClean="0">
                <a:latin typeface="Times New Roman"/>
                <a:cs typeface="Times New Roman"/>
              </a:rPr>
              <a:t>يستخدم كبديل عن الأدوية الآتية في علاج الأخماج إيجابية الغرام :</a:t>
            </a:r>
          </a:p>
          <a:p>
            <a:pPr marL="0" marR="0" lvl="0" indent="0" rtl="1">
              <a:buNone/>
            </a:pPr>
            <a:r>
              <a:rPr lang="en-US" i="0" u="none" strike="noStrike" baseline="0" dirty="0" smtClean="0">
                <a:solidFill>
                  <a:schemeClr val="tx2"/>
                </a:solidFill>
                <a:latin typeface="Calibri Light"/>
              </a:rPr>
              <a:t>(</a:t>
            </a:r>
            <a:r>
              <a:rPr lang="en-US" b="1" i="0" u="none" strike="noStrike" baseline="0" dirty="0" smtClean="0">
                <a:solidFill>
                  <a:schemeClr val="tx2"/>
                </a:solidFill>
                <a:latin typeface="Calibri Light"/>
              </a:rPr>
              <a:t>Linezolid,Quinopristin/Dalfopristin)   </a:t>
            </a:r>
            <a:r>
              <a:rPr lang="en-US" b="1" i="0" u="none" strike="noStrike" baseline="0" dirty="0" smtClean="0">
                <a:latin typeface="Calibri Light"/>
              </a:rPr>
              <a:t>          </a:t>
            </a:r>
            <a:endParaRPr lang="ar-SA" b="1" i="0" u="none" strike="noStrike" baseline="0" dirty="0" smtClean="0">
              <a:latin typeface="Times New Roman"/>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7" name="عنوان 1"/>
          <p:cNvSpPr>
            <a:spLocks noGrp="1"/>
          </p:cNvSpPr>
          <p:nvPr>
            <p:ph type="title" idx="4294967295"/>
          </p:nvPr>
        </p:nvSpPr>
        <p:spPr>
          <a:xfrm>
            <a:off x="457200" y="274638"/>
            <a:ext cx="8229600" cy="1143000"/>
          </a:xfrm>
        </p:spPr>
        <p:txBody>
          <a:bodyPr/>
          <a:lstStyle/>
          <a:p>
            <a:pPr marR="0" algn="r" rtl="1"/>
            <a:r>
              <a:rPr lang="ar-SA" b="1" i="0" u="none" strike="noStrike" baseline="0" dirty="0" smtClean="0">
                <a:solidFill>
                  <a:srgbClr val="2F5496"/>
                </a:solidFill>
                <a:effectLst>
                  <a:outerShdw blurRad="38100" dist="38100" dir="2700000" algn="tl">
                    <a:srgbClr val="000000">
                      <a:alpha val="43137"/>
                    </a:srgbClr>
                  </a:outerShdw>
                </a:effectLst>
                <a:latin typeface="Times New Roman"/>
                <a:cs typeface="Times New Roman"/>
              </a:rPr>
              <a:t>آلية عمله :</a:t>
            </a:r>
          </a:p>
        </p:txBody>
      </p:sp>
      <p:sp>
        <p:nvSpPr>
          <p:cNvPr id="1048588" name="عنصر نائب للنص 2"/>
          <p:cNvSpPr>
            <a:spLocks noGrp="1"/>
          </p:cNvSpPr>
          <p:nvPr>
            <p:ph type="body" idx="4294967295"/>
          </p:nvPr>
        </p:nvSpPr>
        <p:spPr>
          <a:xfrm>
            <a:off x="0" y="1600200"/>
            <a:ext cx="9036496" cy="5069160"/>
          </a:xfrm>
        </p:spPr>
        <p:txBody>
          <a:bodyPr>
            <a:normAutofit/>
          </a:bodyPr>
          <a:lstStyle/>
          <a:p>
            <a:pPr marR="0" lvl="0" rtl="1"/>
            <a:r>
              <a:rPr lang="ar-SA" i="0" u="none" strike="noStrike" baseline="0" dirty="0" smtClean="0">
                <a:latin typeface="Times New Roman"/>
                <a:cs typeface="Times New Roman"/>
              </a:rPr>
              <a:t>يرتبط بالغشاء البلازمي للجرثوم</a:t>
            </a:r>
            <a:endParaRPr lang="en-US" i="0" u="none" strike="noStrike" baseline="0" dirty="0" smtClean="0">
              <a:latin typeface="Times New Roman"/>
              <a:cs typeface="Times New Roman"/>
            </a:endParaRPr>
          </a:p>
          <a:p>
            <a:pPr marL="0" marR="0" lvl="0" indent="0" rtl="1">
              <a:buNone/>
            </a:pPr>
            <a:endParaRPr lang="ar-SA" i="0" u="none" strike="noStrike" baseline="0" dirty="0" smtClean="0">
              <a:latin typeface="Times New Roman"/>
              <a:cs typeface="Times New Roman"/>
            </a:endParaRPr>
          </a:p>
          <a:p>
            <a:pPr marR="0" lvl="0" rtl="1"/>
            <a:r>
              <a:rPr lang="ar-SA" i="0" u="none" strike="noStrike" baseline="0" dirty="0" smtClean="0">
                <a:latin typeface="Times New Roman"/>
                <a:cs typeface="Times New Roman"/>
              </a:rPr>
              <a:t>يحرض زوال الاستقطاب السريع للغشاء</a:t>
            </a:r>
            <a:endParaRPr lang="ar-SY" i="0" u="none" strike="noStrike" baseline="0" dirty="0" smtClean="0">
              <a:latin typeface="Times New Roman"/>
              <a:cs typeface="Times New Roman"/>
            </a:endParaRPr>
          </a:p>
          <a:p>
            <a:pPr marL="0" marR="0" lvl="0" indent="0" rtl="1">
              <a:buNone/>
            </a:pPr>
            <a:endParaRPr lang="ar-SA" i="0" u="none" strike="noStrike" baseline="0" dirty="0" smtClean="0">
              <a:latin typeface="Times New Roman"/>
              <a:cs typeface="Times New Roman"/>
            </a:endParaRPr>
          </a:p>
          <a:p>
            <a:pPr marR="0" lvl="0" rtl="1"/>
            <a:r>
              <a:rPr lang="ar-SA" i="0" u="none" strike="noStrike" baseline="0" dirty="0" smtClean="0">
                <a:latin typeface="Times New Roman"/>
                <a:cs typeface="Times New Roman"/>
              </a:rPr>
              <a:t>يعطل وظائف متعددة للغشاء ويثبط تركيب الداخل الخلوي ل </a:t>
            </a:r>
            <a:r>
              <a:rPr lang="en-US" i="0" u="none" strike="noStrike" baseline="0" dirty="0" smtClean="0">
                <a:latin typeface="Calibri Light"/>
                <a:cs typeface="Times New Roman"/>
              </a:rPr>
              <a:t>DNA</a:t>
            </a:r>
            <a:r>
              <a:rPr lang="ar-SA" i="0" u="none" strike="noStrike" baseline="0" dirty="0" smtClean="0">
                <a:latin typeface="Times New Roman"/>
                <a:cs typeface="Times New Roman"/>
              </a:rPr>
              <a:t> و </a:t>
            </a:r>
            <a:r>
              <a:rPr lang="en-US" i="0" u="none" strike="noStrike" baseline="0" dirty="0" smtClean="0">
                <a:latin typeface="Calibri Light"/>
                <a:cs typeface="Times New Roman"/>
              </a:rPr>
              <a:t>RNA</a:t>
            </a:r>
            <a:r>
              <a:rPr lang="ar-SA" i="0" u="none" strike="noStrike" baseline="0" dirty="0" smtClean="0">
                <a:latin typeface="Times New Roman"/>
                <a:cs typeface="Times New Roman"/>
              </a:rPr>
              <a:t> والبروتين </a:t>
            </a:r>
            <a:endParaRPr lang="ar-SY" i="0" u="none" strike="noStrike" baseline="0" dirty="0" smtClean="0">
              <a:latin typeface="Times New Roman"/>
              <a:cs typeface="Times New Roman"/>
            </a:endParaRPr>
          </a:p>
          <a:p>
            <a:pPr marL="0" marR="0" lvl="0" indent="0" rtl="1">
              <a:buNone/>
            </a:pPr>
            <a:endParaRPr lang="ar-SA" i="0" u="none" strike="noStrike" baseline="0" dirty="0" smtClean="0">
              <a:latin typeface="Times New Roman"/>
              <a:cs typeface="Times New Roman"/>
            </a:endParaRPr>
          </a:p>
          <a:p>
            <a:pPr marR="0" lvl="0" rtl="1"/>
            <a:r>
              <a:rPr lang="en-US" i="0" u="none" strike="noStrike" baseline="0" dirty="0" smtClean="0">
                <a:latin typeface="Calibri Light"/>
              </a:rPr>
              <a:t>_</a:t>
            </a:r>
            <a:r>
              <a:rPr lang="ar-SA" i="0" u="none" strike="noStrike" baseline="0" dirty="0" smtClean="0">
                <a:latin typeface="Times New Roman"/>
                <a:cs typeface="Times New Roman"/>
              </a:rPr>
              <a:t> يعتبر قاتل للجراثيم ويعتمد القتل الجرثومي على التركيز</a:t>
            </a:r>
          </a:p>
          <a:p>
            <a:pPr marR="0" lvl="0" rtl="1"/>
            <a:endParaRPr lang="en-US" b="1" i="0" u="none" strike="noStrike" baseline="0" dirty="0" smtClean="0">
              <a:solidFill>
                <a:srgbClr val="4472C4"/>
              </a:solidFill>
              <a:latin typeface="Times New Roman"/>
              <a:cs typeface="Times New Roman"/>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1" name="عنصر نائب للنص 2"/>
          <p:cNvSpPr>
            <a:spLocks noGrp="1"/>
          </p:cNvSpPr>
          <p:nvPr>
            <p:ph type="body" idx="4294967295"/>
          </p:nvPr>
        </p:nvSpPr>
        <p:spPr>
          <a:xfrm>
            <a:off x="179512" y="43542"/>
            <a:ext cx="8748464" cy="6697825"/>
          </a:xfrm>
        </p:spPr>
        <p:txBody>
          <a:bodyPr>
            <a:normAutofit fontScale="96875" lnSpcReduction="10000"/>
          </a:bodyPr>
          <a:lstStyle/>
          <a:p>
            <a:pPr marL="0" lvl="0" indent="0">
              <a:buNone/>
            </a:pPr>
            <a:r>
              <a:rPr lang="ar-SA" sz="4800" b="1" dirty="0" smtClean="0">
                <a:solidFill>
                  <a:schemeClr val="tx2"/>
                </a:solidFill>
                <a:effectLst>
                  <a:outerShdw blurRad="38100" dist="38100" dir="2700000" algn="tl">
                    <a:srgbClr val="000000">
                      <a:alpha val="43137"/>
                    </a:srgbClr>
                  </a:outerShdw>
                </a:effectLst>
                <a:latin typeface="Times New Roman"/>
                <a:ea typeface="Segoe UI Emoji"/>
              </a:rPr>
              <a:t> </a:t>
            </a:r>
            <a:r>
              <a:rPr lang="ar-SA" sz="4800" dirty="0" smtClean="0">
                <a:solidFill>
                  <a:schemeClr val="tx2"/>
                </a:solidFill>
                <a:effectLst>
                  <a:outerShdw blurRad="38100" dist="38100" dir="2700000" algn="tl">
                    <a:srgbClr val="000000">
                      <a:alpha val="43137"/>
                    </a:srgbClr>
                  </a:outerShdw>
                </a:effectLst>
                <a:latin typeface="Times New Roman"/>
                <a:ea typeface="Segoe UI Emoji"/>
                <a:cs typeface="Times New Roman"/>
              </a:rPr>
              <a:t>الطيف المضاد للجراثيم :</a:t>
            </a:r>
            <a:endParaRPr lang="ar-SY" sz="4800" dirty="0" smtClean="0">
              <a:solidFill>
                <a:schemeClr val="tx2"/>
              </a:solidFill>
              <a:effectLst>
                <a:outerShdw blurRad="38100" dist="38100" dir="2700000" algn="tl">
                  <a:srgbClr val="000000">
                    <a:alpha val="43137"/>
                  </a:srgbClr>
                </a:outerShdw>
              </a:effectLst>
              <a:latin typeface="Times New Roman"/>
              <a:ea typeface="Segoe UI Emoji"/>
              <a:cs typeface="Times New Roman"/>
            </a:endParaRPr>
          </a:p>
          <a:p>
            <a:pPr marL="0" lvl="0" indent="0">
              <a:buNone/>
            </a:pPr>
            <a:endParaRPr lang="ar-SA" sz="4800" dirty="0">
              <a:solidFill>
                <a:schemeClr val="tx2"/>
              </a:solidFill>
              <a:effectLst>
                <a:outerShdw blurRad="38100" dist="38100" dir="2700000" algn="tl">
                  <a:srgbClr val="000000">
                    <a:alpha val="43137"/>
                  </a:srgbClr>
                </a:outerShdw>
              </a:effectLst>
              <a:latin typeface="Times New Roman"/>
              <a:ea typeface="Segoe UI Emoji"/>
              <a:cs typeface="Times New Roman"/>
            </a:endParaRPr>
          </a:p>
          <a:p>
            <a:pPr lvl="0">
              <a:buFont typeface="Wingdings" pitchFamily="2" charset="2"/>
              <a:buChar char="q"/>
            </a:pPr>
            <a:r>
              <a:rPr lang="ar-SA" dirty="0">
                <a:latin typeface="Times New Roman"/>
                <a:cs typeface="Times New Roman"/>
              </a:rPr>
              <a:t>يقتصر </a:t>
            </a:r>
            <a:r>
              <a:rPr lang="ar-SA" dirty="0" smtClean="0">
                <a:latin typeface="Times New Roman"/>
                <a:cs typeface="Times New Roman"/>
              </a:rPr>
              <a:t>طيف فعالية دابتومايسين </a:t>
            </a:r>
            <a:r>
              <a:rPr lang="ar-SA" dirty="0">
                <a:latin typeface="Times New Roman"/>
                <a:cs typeface="Times New Roman"/>
              </a:rPr>
              <a:t>في الجراثيم إيجابية الغرام </a:t>
            </a:r>
            <a:r>
              <a:rPr lang="ar-SY" dirty="0" smtClean="0">
                <a:latin typeface="Times New Roman"/>
                <a:cs typeface="Times New Roman"/>
              </a:rPr>
              <a:t>:</a:t>
            </a:r>
            <a:endParaRPr lang="ar-SA" dirty="0">
              <a:latin typeface="Times New Roman"/>
              <a:cs typeface="Times New Roman"/>
            </a:endParaRPr>
          </a:p>
          <a:p>
            <a:pPr marL="0" lvl="0" indent="0">
              <a:buNone/>
            </a:pPr>
            <a:r>
              <a:rPr lang="ar-SY" dirty="0" smtClean="0">
                <a:latin typeface="Times New Roman"/>
                <a:cs typeface="Times New Roman"/>
              </a:rPr>
              <a:t>-ا</a:t>
            </a:r>
            <a:r>
              <a:rPr lang="ar-SA" dirty="0" smtClean="0">
                <a:latin typeface="Times New Roman"/>
                <a:cs typeface="Times New Roman"/>
              </a:rPr>
              <a:t>لمكورات </a:t>
            </a:r>
            <a:r>
              <a:rPr lang="ar-SA" dirty="0">
                <a:latin typeface="Times New Roman"/>
                <a:cs typeface="Times New Roman"/>
              </a:rPr>
              <a:t>العنقودية الحساسة والمقاومة للميثيسيلين</a:t>
            </a:r>
          </a:p>
          <a:p>
            <a:pPr marL="0" lvl="0" indent="0">
              <a:buNone/>
            </a:pPr>
            <a:r>
              <a:rPr lang="ar-SY" dirty="0" smtClean="0">
                <a:latin typeface="Times New Roman"/>
                <a:cs typeface="Times New Roman"/>
              </a:rPr>
              <a:t>-</a:t>
            </a:r>
            <a:r>
              <a:rPr lang="ar-SA" dirty="0" smtClean="0">
                <a:latin typeface="Times New Roman"/>
                <a:cs typeface="Times New Roman"/>
              </a:rPr>
              <a:t>المكورات </a:t>
            </a:r>
            <a:r>
              <a:rPr lang="ar-SA" dirty="0">
                <a:latin typeface="Times New Roman"/>
                <a:cs typeface="Times New Roman"/>
              </a:rPr>
              <a:t>العقدية الرئوية</a:t>
            </a:r>
          </a:p>
          <a:p>
            <a:pPr marL="0" lvl="0" indent="0">
              <a:buNone/>
            </a:pPr>
            <a:r>
              <a:rPr lang="ar-SY" dirty="0" smtClean="0">
                <a:latin typeface="Times New Roman"/>
                <a:cs typeface="Times New Roman"/>
              </a:rPr>
              <a:t>-ا</a:t>
            </a:r>
            <a:r>
              <a:rPr lang="ar-SA" dirty="0" smtClean="0">
                <a:latin typeface="Times New Roman"/>
                <a:cs typeface="Times New Roman"/>
              </a:rPr>
              <a:t>لمكورات المعوية البرازية و</a:t>
            </a:r>
            <a:r>
              <a:rPr lang="en-US" dirty="0" smtClean="0">
                <a:latin typeface="Times New Roman"/>
                <a:cs typeface="Times New Roman"/>
              </a:rPr>
              <a:t>faecium   </a:t>
            </a:r>
            <a:r>
              <a:rPr lang="ar-SA" dirty="0" smtClean="0">
                <a:latin typeface="Times New Roman"/>
                <a:cs typeface="Times New Roman"/>
              </a:rPr>
              <a:t> </a:t>
            </a:r>
            <a:r>
              <a:rPr lang="en-US" dirty="0" smtClean="0">
                <a:latin typeface="Times New Roman"/>
                <a:cs typeface="Times New Roman"/>
              </a:rPr>
              <a:t>E.</a:t>
            </a:r>
            <a:r>
              <a:rPr lang="ar-SA" dirty="0" smtClean="0">
                <a:latin typeface="Times New Roman"/>
                <a:cs typeface="Times New Roman"/>
              </a:rPr>
              <a:t> </a:t>
            </a:r>
          </a:p>
          <a:p>
            <a:pPr marL="0" lvl="0" indent="0">
              <a:buNone/>
            </a:pPr>
            <a:endParaRPr lang="ar-SY" dirty="0" smtClean="0">
              <a:latin typeface="Times New Roman"/>
              <a:cs typeface="Times New Roman"/>
            </a:endParaRPr>
          </a:p>
          <a:p>
            <a:pPr>
              <a:buFont typeface="Wingdings" pitchFamily="2" charset="2"/>
              <a:buChar char="q"/>
            </a:pPr>
            <a:r>
              <a:rPr lang="ar-SA" dirty="0" smtClean="0">
                <a:latin typeface="Times New Roman"/>
                <a:cs typeface="Times New Roman"/>
              </a:rPr>
              <a:t>يستطب </a:t>
            </a:r>
            <a:r>
              <a:rPr lang="ar-SA" dirty="0">
                <a:latin typeface="Times New Roman"/>
                <a:cs typeface="Times New Roman"/>
              </a:rPr>
              <a:t>في معالجة الأخماج </a:t>
            </a:r>
            <a:r>
              <a:rPr lang="ar-SA" dirty="0" smtClean="0">
                <a:latin typeface="Times New Roman"/>
                <a:cs typeface="Times New Roman"/>
              </a:rPr>
              <a:t>المختلطة في </a:t>
            </a:r>
            <a:r>
              <a:rPr lang="ar-SA" dirty="0">
                <a:latin typeface="Times New Roman"/>
                <a:cs typeface="Times New Roman"/>
              </a:rPr>
              <a:t>الجلد وملحقاته</a:t>
            </a:r>
          </a:p>
          <a:p>
            <a:pPr lvl="0">
              <a:buFont typeface="Wingdings" pitchFamily="2" charset="2"/>
              <a:buChar char="q"/>
            </a:pPr>
            <a:r>
              <a:rPr lang="ar-SA" dirty="0">
                <a:latin typeface="Times New Roman"/>
                <a:cs typeface="Times New Roman"/>
              </a:rPr>
              <a:t>يتم تعطيله بالعوامل الفعالة سطحياً</a:t>
            </a:r>
          </a:p>
          <a:p>
            <a:pPr lvl="0">
              <a:buFont typeface="Wingdings" pitchFamily="2" charset="2"/>
              <a:buChar char="q"/>
            </a:pPr>
            <a:r>
              <a:rPr lang="ar-SA" dirty="0">
                <a:latin typeface="Times New Roman"/>
                <a:cs typeface="Times New Roman"/>
              </a:rPr>
              <a:t>يرتبط بالبروتين بنسبة ٩٠_٩٥% </a:t>
            </a:r>
          </a:p>
          <a:p>
            <a:pPr lvl="0">
              <a:buFont typeface="Wingdings" pitchFamily="2" charset="2"/>
              <a:buChar char="q"/>
            </a:pPr>
            <a:r>
              <a:rPr lang="ar-SA" dirty="0">
                <a:latin typeface="Times New Roman"/>
                <a:cs typeface="Times New Roman"/>
              </a:rPr>
              <a:t>لا يتعرض للاستقلاب الكبدي </a:t>
            </a:r>
            <a:endParaRPr lang="en-US" dirty="0">
              <a:latin typeface="Times New Roman"/>
              <a:cs typeface="Times New Roman"/>
            </a:endParaRPr>
          </a:p>
          <a:p>
            <a:endParaRPr lang="ar-S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4" name="صورة 2"/>
          <p:cNvPicPr>
            <a:picLocks noChangeAspect="1"/>
          </p:cNvPicPr>
          <p:nvPr/>
        </p:nvPicPr>
        <p:blipFill>
          <a:blip r:embed="rId2"/>
          <a:stretch>
            <a:fillRect/>
          </a:stretch>
        </p:blipFill>
        <p:spPr>
          <a:xfrm>
            <a:off x="-57690" y="0"/>
            <a:ext cx="8882815" cy="6741368"/>
          </a:xfrm>
          <a:prstGeom prst="rect">
            <a:avLst/>
          </a:prstGeom>
        </p:spPr>
      </p:pic>
      <p:sp>
        <p:nvSpPr>
          <p:cNvPr id="2" name="وسيلة شرح على شكل سحابة 1"/>
          <p:cNvSpPr/>
          <p:nvPr/>
        </p:nvSpPr>
        <p:spPr>
          <a:xfrm>
            <a:off x="7740352" y="188640"/>
            <a:ext cx="1403648" cy="2088232"/>
          </a:xfrm>
          <a:prstGeom prst="cloudCallout">
            <a:avLst>
              <a:gd name="adj1" fmla="val -94599"/>
              <a:gd name="adj2" fmla="val -10910"/>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SY" dirty="0" smtClean="0"/>
              <a:t>هذه ليست بصادات</a:t>
            </a:r>
            <a:endParaRPr lang="en-US" dirty="0"/>
          </a:p>
        </p:txBody>
      </p:sp>
      <p:cxnSp>
        <p:nvCxnSpPr>
          <p:cNvPr id="4" name="رابط مستقيم 3"/>
          <p:cNvCxnSpPr/>
          <p:nvPr/>
        </p:nvCxnSpPr>
        <p:spPr>
          <a:xfrm>
            <a:off x="7596336" y="4581128"/>
            <a:ext cx="1368152"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7" name="رابط مستقيم 6"/>
          <p:cNvCxnSpPr/>
          <p:nvPr/>
        </p:nvCxnSpPr>
        <p:spPr>
          <a:xfrm>
            <a:off x="8964488" y="4581128"/>
            <a:ext cx="0" cy="432048"/>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مستطيل مستدير الزوايا 7"/>
          <p:cNvSpPr/>
          <p:nvPr/>
        </p:nvSpPr>
        <p:spPr>
          <a:xfrm>
            <a:off x="7812360" y="4869160"/>
            <a:ext cx="1331640" cy="720080"/>
          </a:xfrm>
          <a:prstGeom prst="roundRect">
            <a:avLst/>
          </a:prstGeom>
          <a:solidFill>
            <a:schemeClr val="tx1">
              <a:lumMod val="65000"/>
              <a:lumOff val="35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5</a:t>
            </a:r>
            <a:r>
              <a:rPr lang="en-US" baseline="30000" dirty="0" smtClean="0"/>
              <a:t>th</a:t>
            </a:r>
            <a:r>
              <a:rPr lang="en-US" dirty="0" smtClean="0"/>
              <a:t> Generation</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1" name="عنوان 1"/>
          <p:cNvSpPr>
            <a:spLocks noGrp="1"/>
          </p:cNvSpPr>
          <p:nvPr>
            <p:ph type="title" idx="4294967295"/>
          </p:nvPr>
        </p:nvSpPr>
        <p:spPr>
          <a:xfrm>
            <a:off x="323528" y="260648"/>
            <a:ext cx="8820472" cy="6408712"/>
          </a:xfrm>
        </p:spPr>
        <p:txBody>
          <a:bodyPr>
            <a:normAutofit/>
          </a:bodyPr>
          <a:lstStyle/>
          <a:p>
            <a:pPr algn="r"/>
            <a:r>
              <a:rPr lang="ar-SA" sz="4000" i="0" u="none" strike="noStrike" baseline="0" dirty="0" smtClean="0">
                <a:latin typeface="Times New Roman"/>
                <a:cs typeface="Times New Roman"/>
              </a:rPr>
              <a:t>-يجب ضبط الجرعة في حال وجد للمريض مشاكل بالكلى  (تصفية الكرياتين أقل من ٣٠مل/د )</a:t>
            </a:r>
            <a:br>
              <a:rPr lang="ar-SA" sz="4000" i="0" u="none" strike="noStrike" baseline="0" dirty="0" smtClean="0">
                <a:latin typeface="Times New Roman"/>
                <a:cs typeface="Times New Roman"/>
              </a:rPr>
            </a:br>
            <a:r>
              <a:rPr lang="ar-SA" sz="4000" i="0" u="none" strike="noStrike" baseline="0" dirty="0" smtClean="0">
                <a:latin typeface="Times New Roman"/>
                <a:cs typeface="Times New Roman"/>
              </a:rPr>
              <a:t/>
            </a:r>
            <a:br>
              <a:rPr lang="ar-SA" sz="4000" i="0" u="none" strike="noStrike" baseline="0" dirty="0" smtClean="0">
                <a:latin typeface="Times New Roman"/>
                <a:cs typeface="Times New Roman"/>
              </a:rPr>
            </a:br>
            <a:r>
              <a:rPr lang="ar-SA" sz="4000" i="0" u="none" strike="noStrike" baseline="0" dirty="0" smtClean="0">
                <a:latin typeface="Times New Roman"/>
                <a:cs typeface="Times New Roman"/>
              </a:rPr>
              <a:t>-</a:t>
            </a:r>
            <a:r>
              <a:rPr lang="ar-SA" sz="4000" dirty="0" smtClean="0">
                <a:latin typeface="Times New Roman"/>
              </a:rPr>
              <a:t> </a:t>
            </a:r>
            <a:r>
              <a:rPr lang="ar-SA" sz="4000" dirty="0">
                <a:latin typeface="Times New Roman"/>
              </a:rPr>
              <a:t>يعطى في أخماج الجلد والأنسجة الرخوة بجرعة 4ملغ/كغ  بتسريب الوريد في نصف ساعة </a:t>
            </a:r>
            <a:r>
              <a:rPr lang="ar-SY" sz="4000" dirty="0" smtClean="0">
                <a:latin typeface="Times New Roman"/>
              </a:rPr>
              <a:t/>
            </a:r>
            <a:br>
              <a:rPr lang="ar-SY" sz="4000" dirty="0" smtClean="0">
                <a:latin typeface="Times New Roman"/>
              </a:rPr>
            </a:br>
            <a:r>
              <a:rPr lang="ar-SA" sz="4000" dirty="0" smtClean="0">
                <a:latin typeface="Times New Roman"/>
              </a:rPr>
              <a:t>وتزداد </a:t>
            </a:r>
            <a:r>
              <a:rPr lang="ar-SA" sz="4000" dirty="0">
                <a:latin typeface="Times New Roman"/>
              </a:rPr>
              <a:t>الجرعة إلى ٦ملغ/كغ في حال </a:t>
            </a:r>
            <a:r>
              <a:rPr lang="ar-SA" sz="4000" dirty="0" smtClean="0">
                <a:latin typeface="Times New Roman"/>
              </a:rPr>
              <a:t>ت</a:t>
            </a:r>
            <a:r>
              <a:rPr lang="ar-SY" sz="4000" dirty="0" smtClean="0">
                <a:latin typeface="Times New Roman"/>
              </a:rPr>
              <a:t>ج</a:t>
            </a:r>
            <a:r>
              <a:rPr lang="ar-SA" sz="4000" dirty="0" err="1" smtClean="0">
                <a:latin typeface="Times New Roman"/>
              </a:rPr>
              <a:t>رثم</a:t>
            </a:r>
            <a:r>
              <a:rPr lang="ar-SA" sz="4000" dirty="0" smtClean="0">
                <a:latin typeface="Times New Roman"/>
              </a:rPr>
              <a:t> </a:t>
            </a:r>
            <a:r>
              <a:rPr lang="ar-SA" sz="4000" dirty="0">
                <a:latin typeface="Times New Roman"/>
              </a:rPr>
              <a:t>الدم والتهاب الشتاء</a:t>
            </a:r>
            <a:endParaRPr lang="en-US" sz="4000" i="0" u="none" strike="noStrike" baseline="0" dirty="0" smtClean="0">
              <a:latin typeface="Times New Roman"/>
              <a:cs typeface="Times New Roman"/>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2" name="عنوان 1"/>
          <p:cNvSpPr>
            <a:spLocks noGrp="1"/>
          </p:cNvSpPr>
          <p:nvPr>
            <p:ph type="title" idx="4294967295"/>
          </p:nvPr>
        </p:nvSpPr>
        <p:spPr>
          <a:xfrm>
            <a:off x="457200" y="274638"/>
            <a:ext cx="8229600" cy="1143000"/>
          </a:xfrm>
        </p:spPr>
        <p:txBody>
          <a:bodyPr/>
          <a:lstStyle/>
          <a:p>
            <a:pPr marR="0" algn="r" rtl="1"/>
            <a:r>
              <a:rPr lang="ar-SA" b="1" i="0" u="none" strike="noStrike" baseline="0" dirty="0" smtClean="0">
                <a:solidFill>
                  <a:srgbClr val="2F5496"/>
                </a:solidFill>
                <a:effectLst>
                  <a:outerShdw blurRad="38100" dist="38100" dir="2700000" algn="tl">
                    <a:srgbClr val="000000">
                      <a:alpha val="43137"/>
                    </a:srgbClr>
                  </a:outerShdw>
                </a:effectLst>
                <a:latin typeface="Times New Roman"/>
                <a:cs typeface="Times New Roman"/>
              </a:rPr>
              <a:t>التأثيرات الضارة</a:t>
            </a:r>
          </a:p>
        </p:txBody>
      </p:sp>
      <p:sp>
        <p:nvSpPr>
          <p:cNvPr id="1048693" name="عنصر نائب للنص 2"/>
          <p:cNvSpPr>
            <a:spLocks noGrp="1"/>
          </p:cNvSpPr>
          <p:nvPr>
            <p:ph type="body" idx="4294967295"/>
          </p:nvPr>
        </p:nvSpPr>
        <p:spPr>
          <a:xfrm>
            <a:off x="107504" y="1340768"/>
            <a:ext cx="9036496" cy="5400600"/>
          </a:xfrm>
        </p:spPr>
        <p:txBody>
          <a:bodyPr>
            <a:normAutofit/>
          </a:bodyPr>
          <a:lstStyle/>
          <a:p>
            <a:pPr marR="0" lvl="0" rtl="1"/>
            <a:r>
              <a:rPr lang="ar-SA" i="0" u="none" strike="noStrike" baseline="0" dirty="0" smtClean="0">
                <a:latin typeface="Times New Roman"/>
                <a:cs typeface="Times New Roman"/>
              </a:rPr>
              <a:t>الإمساك </a:t>
            </a:r>
          </a:p>
          <a:p>
            <a:pPr marR="0" lvl="0" rtl="1"/>
            <a:r>
              <a:rPr lang="ar-SA" i="0" u="none" strike="noStrike" baseline="0" dirty="0" smtClean="0">
                <a:latin typeface="Times New Roman"/>
                <a:cs typeface="Times New Roman"/>
              </a:rPr>
              <a:t>الغثيان</a:t>
            </a:r>
          </a:p>
          <a:p>
            <a:pPr marR="0" lvl="0" rtl="1"/>
            <a:r>
              <a:rPr lang="ar-SA" i="0" u="none" strike="noStrike" baseline="0" dirty="0" smtClean="0">
                <a:latin typeface="Times New Roman"/>
                <a:cs typeface="Times New Roman"/>
              </a:rPr>
              <a:t>الصداع</a:t>
            </a:r>
          </a:p>
          <a:p>
            <a:pPr marR="0" lvl="0" rtl="1"/>
            <a:r>
              <a:rPr lang="ar-SA" i="0" u="none" strike="noStrike" baseline="0" dirty="0" smtClean="0">
                <a:latin typeface="Times New Roman"/>
                <a:cs typeface="Times New Roman"/>
              </a:rPr>
              <a:t>الأرق</a:t>
            </a:r>
          </a:p>
          <a:p>
            <a:pPr marR="0" lvl="0" rtl="1"/>
            <a:r>
              <a:rPr lang="ar-SA" i="0" u="none" strike="noStrike" baseline="0" dirty="0" smtClean="0">
                <a:latin typeface="Times New Roman"/>
                <a:cs typeface="Times New Roman"/>
              </a:rPr>
              <a:t>ارتفاع مستويات ناقلات الأمين الكبدي وبعض انزيمات الفوسفوكيناز</a:t>
            </a:r>
            <a:endParaRPr lang="ar-SY" i="0" u="none" strike="noStrike" baseline="0" dirty="0" smtClean="0">
              <a:latin typeface="Times New Roman"/>
              <a:cs typeface="Times New Roman"/>
            </a:endParaRPr>
          </a:p>
          <a:p>
            <a:pPr marL="0" lvl="0" indent="0">
              <a:buNone/>
            </a:pPr>
            <a:r>
              <a:rPr lang="ar-SY" b="1" dirty="0" smtClean="0">
                <a:solidFill>
                  <a:srgbClr val="2F5496"/>
                </a:solidFill>
                <a:latin typeface="Times New Roman"/>
                <a:cs typeface="Times New Roman"/>
              </a:rPr>
              <a:t> -</a:t>
            </a:r>
            <a:r>
              <a:rPr lang="ar-SA" dirty="0" smtClean="0">
                <a:latin typeface="Times New Roman"/>
                <a:cs typeface="Times New Roman"/>
              </a:rPr>
              <a:t>يجب </a:t>
            </a:r>
            <a:r>
              <a:rPr lang="ar-SY" dirty="0" smtClean="0">
                <a:latin typeface="Times New Roman"/>
                <a:cs typeface="Times New Roman"/>
              </a:rPr>
              <a:t>اجراء </a:t>
            </a:r>
            <a:r>
              <a:rPr lang="ar-SA" dirty="0" smtClean="0">
                <a:latin typeface="Times New Roman"/>
                <a:cs typeface="Times New Roman"/>
              </a:rPr>
              <a:t>مراقبة </a:t>
            </a:r>
            <a:r>
              <a:rPr lang="ar-SA" dirty="0">
                <a:latin typeface="Times New Roman"/>
                <a:cs typeface="Times New Roman"/>
              </a:rPr>
              <a:t>اسبوعية للمريض الذي يتناول هذا الدواء </a:t>
            </a:r>
            <a:endParaRPr lang="ar-SY" dirty="0" smtClean="0">
              <a:latin typeface="Times New Roman"/>
              <a:cs typeface="Times New Roman"/>
            </a:endParaRPr>
          </a:p>
          <a:p>
            <a:pPr marL="0" indent="0">
              <a:buNone/>
            </a:pPr>
            <a:r>
              <a:rPr lang="ar-SY" dirty="0" smtClean="0">
                <a:latin typeface="Times New Roman"/>
                <a:cs typeface="Times New Roman"/>
              </a:rPr>
              <a:t> -</a:t>
            </a:r>
            <a:r>
              <a:rPr lang="ar-SA" dirty="0" smtClean="0">
                <a:latin typeface="Times New Roman"/>
                <a:cs typeface="Times New Roman"/>
              </a:rPr>
              <a:t>لا </a:t>
            </a:r>
            <a:r>
              <a:rPr lang="ar-SA" dirty="0">
                <a:latin typeface="Times New Roman"/>
                <a:cs typeface="Times New Roman"/>
              </a:rPr>
              <a:t>يوجد تداخلات سريرية ولكن ينصح بإيقافه في حال المعالجة </a:t>
            </a:r>
            <a:endParaRPr lang="ar-SY" dirty="0" smtClean="0">
              <a:latin typeface="Times New Roman"/>
              <a:cs typeface="Times New Roman"/>
            </a:endParaRPr>
          </a:p>
          <a:p>
            <a:pPr marL="0" indent="0">
              <a:buNone/>
            </a:pPr>
            <a:r>
              <a:rPr lang="ar-SY" dirty="0">
                <a:latin typeface="Times New Roman"/>
                <a:cs typeface="Times New Roman"/>
              </a:rPr>
              <a:t> </a:t>
            </a:r>
            <a:r>
              <a:rPr lang="ar-SY" dirty="0" smtClean="0">
                <a:latin typeface="Times New Roman"/>
                <a:cs typeface="Times New Roman"/>
              </a:rPr>
              <a:t>  بالستاتينات </a:t>
            </a:r>
            <a:r>
              <a:rPr lang="ar-SA" dirty="0" smtClean="0">
                <a:latin typeface="Times New Roman"/>
                <a:cs typeface="Times New Roman"/>
              </a:rPr>
              <a:t>مؤقتاً </a:t>
            </a:r>
            <a:r>
              <a:rPr lang="ar-SA" dirty="0">
                <a:latin typeface="Times New Roman"/>
                <a:cs typeface="Times New Roman"/>
              </a:rPr>
              <a:t>وذلك تجنياً لحدوث </a:t>
            </a:r>
            <a:r>
              <a:rPr lang="ar-SA" dirty="0">
                <a:latin typeface="Calibri Light"/>
                <a:cs typeface="Times New Roman"/>
              </a:rPr>
              <a:t>سمية</a:t>
            </a:r>
            <a:r>
              <a:rPr lang="en-US" dirty="0">
                <a:latin typeface="Calibri Light"/>
                <a:cs typeface="Times New Roman"/>
              </a:rPr>
              <a:t> </a:t>
            </a:r>
            <a:r>
              <a:rPr lang="ar-SA" dirty="0">
                <a:latin typeface="Times New Roman"/>
                <a:cs typeface="Times New Roman"/>
              </a:rPr>
              <a:t>عضلية</a:t>
            </a:r>
            <a:endParaRPr lang="ar-SA" dirty="0"/>
          </a:p>
          <a:p>
            <a:pPr marL="0" lvl="0" indent="0">
              <a:buNone/>
            </a:pPr>
            <a:endParaRPr lang="ar-SA" i="0" u="none" strike="noStrike" baseline="0" dirty="0" smtClean="0">
              <a:latin typeface="Times New Roman"/>
              <a:cs typeface="Times New Roman"/>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5" name="عنوان 1"/>
          <p:cNvSpPr>
            <a:spLocks noGrp="1"/>
          </p:cNvSpPr>
          <p:nvPr>
            <p:ph type="title"/>
          </p:nvPr>
        </p:nvSpPr>
        <p:spPr>
          <a:xfrm>
            <a:off x="755576" y="8400"/>
            <a:ext cx="8229600" cy="1143000"/>
          </a:xfrm>
        </p:spPr>
        <p:txBody>
          <a:bodyPr>
            <a:normAutofit/>
          </a:bodyPr>
          <a:lstStyle/>
          <a:p>
            <a:pPr algn="ctr"/>
            <a:r>
              <a:rPr lang="ar-SY" sz="5400" dirty="0" smtClean="0">
                <a:effectLst>
                  <a:outerShdw blurRad="38100" dist="38100" dir="2700000" algn="tl">
                    <a:srgbClr val="000000">
                      <a:alpha val="43137"/>
                    </a:srgbClr>
                  </a:outerShdw>
                </a:effectLst>
              </a:rPr>
              <a:t>البنسلينات</a:t>
            </a:r>
            <a:endParaRPr lang="ar-SY" sz="5400" dirty="0">
              <a:effectLst>
                <a:outerShdw blurRad="38100" dist="38100" dir="2700000" algn="tl">
                  <a:srgbClr val="000000">
                    <a:alpha val="43137"/>
                  </a:srgbClr>
                </a:outerShdw>
              </a:effectLst>
            </a:endParaRPr>
          </a:p>
        </p:txBody>
      </p:sp>
      <p:sp>
        <p:nvSpPr>
          <p:cNvPr id="1048626" name="مربع نص 4"/>
          <p:cNvSpPr txBox="1"/>
          <p:nvPr/>
        </p:nvSpPr>
        <p:spPr>
          <a:xfrm>
            <a:off x="0" y="1124744"/>
            <a:ext cx="8964488" cy="3046988"/>
          </a:xfrm>
          <a:prstGeom prst="rect">
            <a:avLst/>
          </a:prstGeom>
          <a:noFill/>
        </p:spPr>
        <p:txBody>
          <a:bodyPr wrap="square" rtlCol="1">
            <a:spAutoFit/>
          </a:bodyPr>
          <a:lstStyle/>
          <a:p>
            <a:pPr marL="285750" indent="-285750" algn="just">
              <a:buFont typeface="Wingdings" pitchFamily="2" charset="2"/>
              <a:buChar char="Ø"/>
            </a:pPr>
            <a:r>
              <a:rPr lang="ar-SY" sz="3200" dirty="0"/>
              <a:t>تتألف من حمض 6_أمينو البنسلينيك </a:t>
            </a:r>
            <a:r>
              <a:rPr lang="ar-SY" sz="3200" dirty="0" smtClean="0"/>
              <a:t>و</a:t>
            </a:r>
            <a:r>
              <a:rPr lang="ar-SY" sz="3200" dirty="0"/>
              <a:t>ج</a:t>
            </a:r>
            <a:r>
              <a:rPr lang="ar-SY" sz="3200" dirty="0" smtClean="0"/>
              <a:t>ذر </a:t>
            </a:r>
            <a:r>
              <a:rPr lang="en-US" sz="3200" dirty="0" smtClean="0"/>
              <a:t>R</a:t>
            </a:r>
            <a:endParaRPr lang="ar-SY" sz="3200" dirty="0" smtClean="0"/>
          </a:p>
          <a:p>
            <a:pPr marL="285750" indent="-285750" algn="just">
              <a:buFont typeface="Wingdings" pitchFamily="2" charset="2"/>
              <a:buChar char="Ø"/>
            </a:pPr>
            <a:r>
              <a:rPr lang="ar-SY" sz="3200" dirty="0">
                <a:solidFill>
                  <a:srgbClr val="FF0000"/>
                </a:solidFill>
              </a:rPr>
              <a:t>تختلف</a:t>
            </a:r>
            <a:r>
              <a:rPr lang="ar-SY" sz="3200" dirty="0"/>
              <a:t> عناصر العائلة عن بعضها باختلاف </a:t>
            </a:r>
            <a:r>
              <a:rPr lang="ar-SY" sz="3200" dirty="0" smtClean="0"/>
              <a:t>الجذر </a:t>
            </a:r>
            <a:r>
              <a:rPr lang="en-US" sz="3200" dirty="0" smtClean="0">
                <a:solidFill>
                  <a:srgbClr val="FF0000"/>
                </a:solidFill>
              </a:rPr>
              <a:t>R</a:t>
            </a:r>
          </a:p>
          <a:p>
            <a:pPr marL="285750" indent="-285750" algn="just">
              <a:buFont typeface="Wingdings" pitchFamily="2" charset="2"/>
              <a:buChar char="Ø"/>
            </a:pPr>
            <a:r>
              <a:rPr lang="ar-SY" sz="3200" dirty="0"/>
              <a:t>تغيير هذا الجذر يؤثر على طيف الصادّات </a:t>
            </a:r>
            <a:r>
              <a:rPr lang="ar-SY" sz="3200" dirty="0" smtClean="0"/>
              <a:t>وثباتها </a:t>
            </a:r>
            <a:r>
              <a:rPr lang="ar-SY" sz="3200" dirty="0"/>
              <a:t>في الحمض المعدي وتأثرها بالأنزيمات </a:t>
            </a:r>
            <a:r>
              <a:rPr lang="ar-SY" sz="3200" dirty="0" smtClean="0"/>
              <a:t>المقوضة (البيتالاكتاماز </a:t>
            </a:r>
            <a:r>
              <a:rPr lang="ar-SY" sz="3200" dirty="0"/>
              <a:t>). </a:t>
            </a:r>
            <a:endParaRPr lang="en-US" sz="3200" dirty="0" smtClean="0"/>
          </a:p>
          <a:p>
            <a:pPr marL="285750" indent="-285750" algn="just">
              <a:buFont typeface="Wingdings" pitchFamily="2" charset="2"/>
              <a:buChar char="Ø"/>
            </a:pPr>
            <a:r>
              <a:rPr lang="ar-SY" sz="3200" dirty="0"/>
              <a:t>تُعد حلقة </a:t>
            </a:r>
            <a:r>
              <a:rPr lang="ar-SY" sz="3200" dirty="0">
                <a:solidFill>
                  <a:srgbClr val="FF0000"/>
                </a:solidFill>
              </a:rPr>
              <a:t>البيتالاكتام هي الموقع الفعّال </a:t>
            </a:r>
            <a:r>
              <a:rPr lang="ar-SY" sz="3200" dirty="0"/>
              <a:t>الذي يُعطي البنسلينات فعّاليتها المثبّطة لاصطناع الجدار</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1763688" y="188640"/>
            <a:ext cx="5426587" cy="6405301"/>
          </a:xfrm>
          <a:prstGeom prst="rect">
            <a:avLst/>
          </a:prstGeom>
        </p:spPr>
      </p:pic>
    </p:spTree>
    <p:extLst>
      <p:ext uri="{BB962C8B-B14F-4D97-AF65-F5344CB8AC3E}">
        <p14:creationId xmlns="" xmlns:p14="http://schemas.microsoft.com/office/powerpoint/2010/main" val="4151284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دفق الهواء">
  <a:themeElements>
    <a:clrScheme name="دفق الهواء">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دفق الهواء">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فق الهواء">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TotalTime>
  <Words>3229</Words>
  <Application>Microsoft Office PowerPoint</Application>
  <PresentationFormat>عرض على الشاشة (3:4)‏</PresentationFormat>
  <Paragraphs>425</Paragraphs>
  <Slides>71</Slides>
  <Notes>1</Notes>
  <HiddenSlides>0</HiddenSlides>
  <MMClips>0</MMClips>
  <ScaleCrop>false</ScaleCrop>
  <HeadingPairs>
    <vt:vector size="4" baseType="variant">
      <vt:variant>
        <vt:lpstr>سمة</vt:lpstr>
      </vt:variant>
      <vt:variant>
        <vt:i4>2</vt:i4>
      </vt:variant>
      <vt:variant>
        <vt:lpstr>عناوين الشرائح</vt:lpstr>
      </vt:variant>
      <vt:variant>
        <vt:i4>71</vt:i4>
      </vt:variant>
    </vt:vector>
  </HeadingPairs>
  <TitlesOfParts>
    <vt:vector size="73" baseType="lpstr">
      <vt:lpstr>نسق Office</vt:lpstr>
      <vt:lpstr>دفق الهواء</vt:lpstr>
      <vt:lpstr>الشريحة 1</vt:lpstr>
      <vt:lpstr>الشريحة 2</vt:lpstr>
      <vt:lpstr>بنية الجدار الخلوي الجرثومي</vt:lpstr>
      <vt:lpstr>وظائف الجدار الخلوي</vt:lpstr>
      <vt:lpstr>*يختلف تركيب الجدار الخلوي في الجراثيم إيجابية الغرام عنه في الجراثيم سلبية الغرام، حيث :</vt:lpstr>
      <vt:lpstr>الشريحة 6</vt:lpstr>
      <vt:lpstr>الشريحة 7</vt:lpstr>
      <vt:lpstr>البنسلينات</vt:lpstr>
      <vt:lpstr>الشريحة 9</vt:lpstr>
      <vt:lpstr>آلية تأثير البنسلينات</vt:lpstr>
      <vt:lpstr>الشريحة 11</vt:lpstr>
      <vt:lpstr>الشريحة 12</vt:lpstr>
      <vt:lpstr>الشريحة 13</vt:lpstr>
      <vt:lpstr>الشريحة 14</vt:lpstr>
      <vt:lpstr>الشريحة 15</vt:lpstr>
      <vt:lpstr>البنسلينات ضيقة الطيف الحساسة للبنسليناز</vt:lpstr>
      <vt:lpstr>البنسلينات ضيقة الطيف الحساسة للبنسليناز</vt:lpstr>
      <vt:lpstr>البنسلينات ضيقة الطيف جداً والمقاومة للبنسليناز</vt:lpstr>
      <vt:lpstr>الشريحة 19</vt:lpstr>
      <vt:lpstr>البنسلينات واسعة الطيف الحساسة للبنسليناز</vt:lpstr>
      <vt:lpstr>   </vt:lpstr>
      <vt:lpstr>Clavulanic acid, Sulbactam, Tazobactam</vt:lpstr>
      <vt:lpstr>البنسلينات المضادة للزوائف الزنجارية (العصيات الزرق) Antipseudomonal penicillins</vt:lpstr>
      <vt:lpstr>مشاركة البنسلينات مع الأمينوغليكوزيدات</vt:lpstr>
      <vt:lpstr>الشريحة 25</vt:lpstr>
      <vt:lpstr>الشريحة 26</vt:lpstr>
      <vt:lpstr>المقاومة  </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السيفالوسبورينات</vt:lpstr>
      <vt:lpstr>الشريحة 43</vt:lpstr>
      <vt:lpstr>الشريحة 44</vt:lpstr>
      <vt:lpstr>الشريحة 45</vt:lpstr>
      <vt:lpstr>الشريحة 46</vt:lpstr>
      <vt:lpstr>الشريحة 47</vt:lpstr>
      <vt:lpstr>الشريحة 48</vt:lpstr>
      <vt:lpstr>الشريحة 49</vt:lpstr>
      <vt:lpstr>الشريحة 50</vt:lpstr>
      <vt:lpstr>الشريحة 51</vt:lpstr>
      <vt:lpstr>الشريحة 52</vt:lpstr>
      <vt:lpstr>الشريحة 53</vt:lpstr>
      <vt:lpstr>الشريحة 54</vt:lpstr>
      <vt:lpstr>الشريحة 55</vt:lpstr>
      <vt:lpstr>فانكومايسين Vancomycin </vt:lpstr>
      <vt:lpstr>آلية العمل:  </vt:lpstr>
      <vt:lpstr>طيف المضاد للجراثيم: </vt:lpstr>
      <vt:lpstr>من المهم في حال ظهور أنواع الجراثيم المقاومة للفانكومايسين  - أن نحد من استخدامه كمضاد حيوي واسع الطيف    -وأن يستخدم فقط في علاج أخماج ناجمة عن جراثيم إيجابية الغرام مقاومة على البيتا لاكتام   - أو الاخماج إيجابية الغرام التي لها أرجية خطيرة  تجاه                                            مركبات البيتا -لاكتام    -ومن الجراثيم المقاومة للفانكومايسين (المكورات المعوية البرازية/المكورات المعدية Faecalis  ) </vt:lpstr>
      <vt:lpstr>استعمال الفانكومايسين</vt:lpstr>
      <vt:lpstr> في حال كان لدينا جراثيم مقاومة للفانكومايسين يتم علاجها عن طريق:</vt:lpstr>
      <vt:lpstr>المقاومة</vt:lpstr>
      <vt:lpstr>الحرائك الدوائية للفانكومايسين</vt:lpstr>
      <vt:lpstr>التأثيرات الضارة</vt:lpstr>
      <vt:lpstr>سؤال؟؟؟؟؟ </vt:lpstr>
      <vt:lpstr>من التأثيرات أيضاً</vt:lpstr>
      <vt:lpstr> Daptomycin دابتومايسين :</vt:lpstr>
      <vt:lpstr>آلية عمله :</vt:lpstr>
      <vt:lpstr>الشريحة 69</vt:lpstr>
      <vt:lpstr>-يجب ضبط الجرعة في حال وجد للمريض مشاكل بالكلى  (تصفية الكرياتين أقل من ٣٠مل/د )  - يعطى في أخماج الجلد والأنسجة الرخوة بجرعة 4ملغ/كغ  بتسريب الوريد في نصف ساعة  وتزداد الجرعة إلى ٦ملغ/كغ في حال تجرثم الدم والتهاب الشتاء</vt:lpstr>
      <vt:lpstr>التأثيرات الضارة</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مثبطات تركيب الجدار الخلوي</dc:title>
  <dc:creator>Nour</dc:creator>
  <cp:lastModifiedBy>LENOVO</cp:lastModifiedBy>
  <cp:revision>41</cp:revision>
  <dcterms:created xsi:type="dcterms:W3CDTF">2019-10-18T07:01:23Z</dcterms:created>
  <dcterms:modified xsi:type="dcterms:W3CDTF">2019-10-22T10:44:31Z</dcterms:modified>
</cp:coreProperties>
</file>