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280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57" r:id="rId57"/>
    <p:sldId id="349" r:id="rId58"/>
    <p:sldId id="350" r:id="rId59"/>
    <p:sldId id="351" r:id="rId60"/>
    <p:sldId id="352" r:id="rId61"/>
    <p:sldId id="353" r:id="rId62"/>
    <p:sldId id="354" r:id="rId63"/>
    <p:sldId id="355" r:id="rId64"/>
    <p:sldId id="356" r:id="rId65"/>
    <p:sldId id="284" r:id="rId66"/>
    <p:sldId id="285" r:id="rId67"/>
    <p:sldId id="286" r:id="rId68"/>
    <p:sldId id="287" r:id="rId69"/>
    <p:sldId id="288" r:id="rId70"/>
    <p:sldId id="289" r:id="rId71"/>
    <p:sldId id="290" r:id="rId72"/>
    <p:sldId id="291" r:id="rId73"/>
    <p:sldId id="292" r:id="rId74"/>
    <p:sldId id="293" r:id="rId75"/>
    <p:sldId id="294" r:id="rId76"/>
    <p:sldId id="295" r:id="rId77"/>
    <p:sldId id="296" r:id="rId78"/>
    <p:sldId id="297" r:id="rId79"/>
    <p:sldId id="298" r:id="rId80"/>
    <p:sldId id="299" r:id="rId81"/>
    <p:sldId id="300" r:id="rId82"/>
    <p:sldId id="301" r:id="rId83"/>
    <p:sldId id="302" r:id="rId84"/>
    <p:sldId id="303" r:id="rId85"/>
    <p:sldId id="304" r:id="rId86"/>
    <p:sldId id="305" r:id="rId87"/>
    <p:sldId id="306" r:id="rId88"/>
    <p:sldId id="307" r:id="rId89"/>
    <p:sldId id="308" r:id="rId90"/>
    <p:sldId id="309" r:id="rId91"/>
    <p:sldId id="310" r:id="rId92"/>
    <p:sldId id="311" r:id="rId93"/>
    <p:sldId id="312" r:id="rId94"/>
    <p:sldId id="313" r:id="rId95"/>
    <p:sldId id="314" r:id="rId96"/>
    <p:sldId id="315" r:id="rId97"/>
    <p:sldId id="316" r:id="rId98"/>
    <p:sldId id="317" r:id="rId99"/>
    <p:sldId id="318" r:id="rId10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F89-CA57-4314-982E-478B02F0432A}" type="datetimeFigureOut">
              <a:rPr lang="ar-SY" smtClean="0"/>
              <a:t>05/05/1442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6CCE-8266-4727-AB00-CA1ABCBDF8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7826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F89-CA57-4314-982E-478B02F0432A}" type="datetimeFigureOut">
              <a:rPr lang="ar-SY" smtClean="0"/>
              <a:t>05/05/1442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6CCE-8266-4727-AB00-CA1ABCBDF8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9628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F89-CA57-4314-982E-478B02F0432A}" type="datetimeFigureOut">
              <a:rPr lang="ar-SY" smtClean="0"/>
              <a:t>05/05/1442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6CCE-8266-4727-AB00-CA1ABCBDF8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1425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F89-CA57-4314-982E-478B02F0432A}" type="datetimeFigureOut">
              <a:rPr lang="ar-SY" smtClean="0"/>
              <a:t>05/05/1442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6CCE-8266-4727-AB00-CA1ABCBDF8D9}" type="slidenum">
              <a:rPr lang="ar-SY" smtClean="0"/>
              <a:t>‹#›</a:t>
            </a:fld>
            <a:endParaRPr lang="ar-SY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7763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F89-CA57-4314-982E-478B02F0432A}" type="datetimeFigureOut">
              <a:rPr lang="ar-SY" smtClean="0"/>
              <a:t>05/05/1442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6CCE-8266-4727-AB00-CA1ABCBDF8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67524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F89-CA57-4314-982E-478B02F0432A}" type="datetimeFigureOut">
              <a:rPr lang="ar-SY" smtClean="0"/>
              <a:t>05/05/1442</a:t>
            </a:fld>
            <a:endParaRPr lang="ar-S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6CCE-8266-4727-AB00-CA1ABCBDF8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60095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F89-CA57-4314-982E-478B02F0432A}" type="datetimeFigureOut">
              <a:rPr lang="ar-SY" smtClean="0"/>
              <a:t>05/05/1442</a:t>
            </a:fld>
            <a:endParaRPr lang="ar-S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6CCE-8266-4727-AB00-CA1ABCBDF8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31387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F89-CA57-4314-982E-478B02F0432A}" type="datetimeFigureOut">
              <a:rPr lang="ar-SY" smtClean="0"/>
              <a:t>05/05/1442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6CCE-8266-4727-AB00-CA1ABCBDF8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87408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F89-CA57-4314-982E-478B02F0432A}" type="datetimeFigureOut">
              <a:rPr lang="ar-SY" smtClean="0"/>
              <a:t>05/05/1442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6CCE-8266-4727-AB00-CA1ABCBDF8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0346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F89-CA57-4314-982E-478B02F0432A}" type="datetimeFigureOut">
              <a:rPr lang="ar-SY" smtClean="0"/>
              <a:t>05/05/1442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6CCE-8266-4727-AB00-CA1ABCBDF8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5953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F89-CA57-4314-982E-478B02F0432A}" type="datetimeFigureOut">
              <a:rPr lang="ar-SY" smtClean="0"/>
              <a:t>05/05/1442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6CCE-8266-4727-AB00-CA1ABCBDF8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6671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F89-CA57-4314-982E-478B02F0432A}" type="datetimeFigureOut">
              <a:rPr lang="ar-SY" smtClean="0"/>
              <a:t>05/05/1442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6CCE-8266-4727-AB00-CA1ABCBDF8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3248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F89-CA57-4314-982E-478B02F0432A}" type="datetimeFigureOut">
              <a:rPr lang="ar-SY" smtClean="0"/>
              <a:t>05/05/1442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6CCE-8266-4727-AB00-CA1ABCBDF8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3911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F89-CA57-4314-982E-478B02F0432A}" type="datetimeFigureOut">
              <a:rPr lang="ar-SY" smtClean="0"/>
              <a:t>05/05/1442</a:t>
            </a:fld>
            <a:endParaRPr lang="ar-SY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6CCE-8266-4727-AB00-CA1ABCBDF8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5591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F89-CA57-4314-982E-478B02F0432A}" type="datetimeFigureOut">
              <a:rPr lang="ar-SY" smtClean="0"/>
              <a:t>05/05/1442</a:t>
            </a:fld>
            <a:endParaRPr lang="ar-S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6CCE-8266-4727-AB00-CA1ABCBDF8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7351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F89-CA57-4314-982E-478B02F0432A}" type="datetimeFigureOut">
              <a:rPr lang="ar-SY" smtClean="0"/>
              <a:t>05/05/1442</a:t>
            </a:fld>
            <a:endParaRPr lang="ar-SY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6CCE-8266-4727-AB00-CA1ABCBDF8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6235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F89-CA57-4314-982E-478B02F0432A}" type="datetimeFigureOut">
              <a:rPr lang="ar-SY" smtClean="0"/>
              <a:t>05/05/1442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6CCE-8266-4727-AB00-CA1ABCBDF8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1517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8917F89-CA57-4314-982E-478B02F0432A}" type="datetimeFigureOut">
              <a:rPr lang="ar-SY" smtClean="0"/>
              <a:t>05/05/1442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46CCE-8266-4727-AB00-CA1ABCBDF8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99283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914AA7-FA7F-402C-8ABC-C95B3531C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94F0CE85-34F1-45A4-A3CE-5C40E42F1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2" y="0"/>
            <a:ext cx="12064408" cy="6783572"/>
          </a:xfr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DFF3BF0C-0190-4D07-A166-9185E9FDCBBF}"/>
              </a:ext>
            </a:extLst>
          </p:cNvPr>
          <p:cNvSpPr/>
          <p:nvPr/>
        </p:nvSpPr>
        <p:spPr>
          <a:xfrm>
            <a:off x="646111" y="452718"/>
            <a:ext cx="10996540" cy="451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4BEFA50-E18B-43B3-967C-12364EC7B2AD}"/>
              </a:ext>
            </a:extLst>
          </p:cNvPr>
          <p:cNvSpPr/>
          <p:nvPr/>
        </p:nvSpPr>
        <p:spPr>
          <a:xfrm>
            <a:off x="127593" y="5497032"/>
            <a:ext cx="2530548" cy="1286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963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C60564-0119-4FAC-8FB2-FA9E2EBA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87DA276-4FA1-4DAF-9BB2-B7F081206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9404F1E9-A243-4EEB-8F12-CFFA0180EB89}"/>
              </a:ext>
            </a:extLst>
          </p:cNvPr>
          <p:cNvSpPr/>
          <p:nvPr/>
        </p:nvSpPr>
        <p:spPr>
          <a:xfrm>
            <a:off x="0" y="1605280"/>
            <a:ext cx="4653280" cy="1249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12096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2C47A4-356C-46FB-80A8-3A6B3328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136B27C-AEE9-4120-9483-F4AB4FB7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3" y="85060"/>
            <a:ext cx="12287693" cy="6772940"/>
          </a:xfrm>
        </p:spPr>
      </p:pic>
    </p:spTree>
    <p:extLst>
      <p:ext uri="{BB962C8B-B14F-4D97-AF65-F5344CB8AC3E}">
        <p14:creationId xmlns:p14="http://schemas.microsoft.com/office/powerpoint/2010/main" val="336388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59A8AC-DD3C-45DF-9255-CE44B2CA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A4E2EE8-9D1C-4B9F-8AD4-D3C2EB225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783572"/>
          </a:xfrm>
        </p:spPr>
      </p:pic>
    </p:spTree>
    <p:extLst>
      <p:ext uri="{BB962C8B-B14F-4D97-AF65-F5344CB8AC3E}">
        <p14:creationId xmlns:p14="http://schemas.microsoft.com/office/powerpoint/2010/main" val="39136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8F8D14-ECBC-4C2C-8B56-920AC197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1E9F5F1-BDA2-4863-A2ED-9EF3FB952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" y="0"/>
            <a:ext cx="12064409" cy="6751674"/>
          </a:xfrm>
        </p:spPr>
      </p:pic>
    </p:spTree>
    <p:extLst>
      <p:ext uri="{BB962C8B-B14F-4D97-AF65-F5344CB8AC3E}">
        <p14:creationId xmlns:p14="http://schemas.microsoft.com/office/powerpoint/2010/main" val="16561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5EE7BF-567E-434C-BA34-EB09A2632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1F699C67-A5D2-4608-9270-56A3EA0DB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3" y="1"/>
            <a:ext cx="11919098" cy="6762306"/>
          </a:xfrm>
        </p:spPr>
      </p:pic>
    </p:spTree>
    <p:extLst>
      <p:ext uri="{BB962C8B-B14F-4D97-AF65-F5344CB8AC3E}">
        <p14:creationId xmlns:p14="http://schemas.microsoft.com/office/powerpoint/2010/main" val="155261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28B6F5-359C-44AA-92CF-093CD5D3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3583D8F-5287-4D23-BE95-CB163B2C2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25723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8FB73E-C167-4909-BC06-57BBD085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ACF0D75-F1F4-4F33-8A06-DCC435193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9036F3C3-509C-4B57-8485-7E28E80D0F97}"/>
              </a:ext>
            </a:extLst>
          </p:cNvPr>
          <p:cNvSpPr/>
          <p:nvPr/>
        </p:nvSpPr>
        <p:spPr>
          <a:xfrm>
            <a:off x="121920" y="1853248"/>
            <a:ext cx="3241040" cy="195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70540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777CF-B46C-4859-9E64-D93817CC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145CFD8-4D3E-4A6D-9E3A-5183EE427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49125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B82F5B-B23D-4B22-979D-EDD63971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2CCFCC59-66C1-4B5A-A4ED-6BBC82EB6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" y="0"/>
            <a:ext cx="11982893" cy="6858000"/>
          </a:xfrm>
        </p:spPr>
      </p:pic>
    </p:spTree>
    <p:extLst>
      <p:ext uri="{BB962C8B-B14F-4D97-AF65-F5344CB8AC3E}">
        <p14:creationId xmlns:p14="http://schemas.microsoft.com/office/powerpoint/2010/main" val="2453985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7EF30B-E42B-48C4-8FBA-1834C09F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24DDC9C7-1B86-46FB-9CE9-C494DD6BD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" y="74428"/>
            <a:ext cx="12117572" cy="6783572"/>
          </a:xfrm>
        </p:spPr>
      </p:pic>
    </p:spTree>
    <p:extLst>
      <p:ext uri="{BB962C8B-B14F-4D97-AF65-F5344CB8AC3E}">
        <p14:creationId xmlns:p14="http://schemas.microsoft.com/office/powerpoint/2010/main" val="424364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1DA872-4F84-4D85-AF41-D6BA9937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EA77266-91C6-4C52-8413-D13861808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22689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4E1549-1805-44B5-8D42-90C591ED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003C911-F9A1-4575-845F-F07ADE528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071E0498-71EB-4B28-A11E-62B83744315B}"/>
              </a:ext>
            </a:extLst>
          </p:cNvPr>
          <p:cNvSpPr/>
          <p:nvPr/>
        </p:nvSpPr>
        <p:spPr>
          <a:xfrm>
            <a:off x="193040" y="3429000"/>
            <a:ext cx="3972560" cy="1264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8022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374C62-3F89-4CEA-B64A-2F16B72A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B189A50-8DF4-47B3-A853-A0F1CD84B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78349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3177E5-555F-4300-98E2-B4B73180A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F03A936-19BB-4F6D-83E0-B9860F5B3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"/>
            <a:ext cx="12191999" cy="6783572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68D486E0-BFD0-4921-9E81-0723A907D732}"/>
              </a:ext>
            </a:extLst>
          </p:cNvPr>
          <p:cNvSpPr/>
          <p:nvPr/>
        </p:nvSpPr>
        <p:spPr>
          <a:xfrm>
            <a:off x="8879840" y="3627120"/>
            <a:ext cx="3037840" cy="185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01FE752-F69D-4D3C-B0A0-B92A64DA0A0E}"/>
              </a:ext>
            </a:extLst>
          </p:cNvPr>
          <p:cNvSpPr/>
          <p:nvPr/>
        </p:nvSpPr>
        <p:spPr>
          <a:xfrm>
            <a:off x="406400" y="3627120"/>
            <a:ext cx="3454400" cy="185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8780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D438FC-30CF-499C-9380-D0812269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1AF46EB-9F22-4139-B854-6756DA234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DF76950-7AA4-4338-8043-B6B665693907}"/>
              </a:ext>
            </a:extLst>
          </p:cNvPr>
          <p:cNvSpPr/>
          <p:nvPr/>
        </p:nvSpPr>
        <p:spPr>
          <a:xfrm>
            <a:off x="0" y="5435600"/>
            <a:ext cx="12192000" cy="142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28588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D8F0C1-5094-4DC8-AF95-65B7272B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2B07F7A-7A80-4466-8C90-38049E008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3572"/>
          </a:xfrm>
        </p:spPr>
      </p:pic>
    </p:spTree>
    <p:extLst>
      <p:ext uri="{BB962C8B-B14F-4D97-AF65-F5344CB8AC3E}">
        <p14:creationId xmlns:p14="http://schemas.microsoft.com/office/powerpoint/2010/main" val="1947726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rgbClr val="FFFF00"/>
                </a:solidFill>
              </a:rPr>
              <a:t>الإسعافات الورمية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endParaRPr lang="ar-SA" sz="2800" dirty="0"/>
          </a:p>
          <a:p>
            <a:pPr algn="r">
              <a:buNone/>
            </a:pPr>
            <a:r>
              <a:rPr lang="ar-SA" sz="2800" dirty="0"/>
              <a:t>* متلازمة الوريد الأجوف العلوي.</a:t>
            </a:r>
          </a:p>
          <a:p>
            <a:pPr algn="r">
              <a:buNone/>
            </a:pPr>
            <a:endParaRPr lang="ar-SA" sz="2800" dirty="0"/>
          </a:p>
          <a:p>
            <a:pPr algn="r">
              <a:buNone/>
            </a:pPr>
            <a:r>
              <a:rPr lang="ar-SA" sz="2800" dirty="0"/>
              <a:t>* انضغاط الحبل </a:t>
            </a:r>
            <a:r>
              <a:rPr lang="ar-SA" sz="2800" dirty="0" err="1"/>
              <a:t>الشوكي</a:t>
            </a:r>
            <a:r>
              <a:rPr lang="ar-SA" sz="2800" dirty="0"/>
              <a:t>.</a:t>
            </a:r>
          </a:p>
          <a:p>
            <a:pPr algn="r">
              <a:buFont typeface="Arial" charset="0"/>
              <a:buChar char="•"/>
            </a:pPr>
            <a:endParaRPr lang="ar-SA" sz="2800" dirty="0"/>
          </a:p>
          <a:p>
            <a:pPr algn="r">
              <a:buNone/>
            </a:pPr>
            <a:r>
              <a:rPr lang="ar-SA" sz="2800" dirty="0"/>
              <a:t> * فرط كلس الدم.</a:t>
            </a:r>
          </a:p>
          <a:p>
            <a:pPr algn="r">
              <a:buNone/>
            </a:pPr>
            <a:r>
              <a:rPr lang="ar-SA" sz="2800" dirty="0"/>
              <a:t> </a:t>
            </a:r>
          </a:p>
          <a:p>
            <a:pPr algn="r">
              <a:buNone/>
            </a:pPr>
            <a:r>
              <a:rPr lang="ar-SA" sz="2800" dirty="0"/>
              <a:t>* التخثر داخل الأوعية المنتشر. </a:t>
            </a:r>
          </a:p>
          <a:p>
            <a:pPr algn="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669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rgbClr val="FFFF00"/>
                </a:solidFill>
              </a:rPr>
              <a:t>متلازمة الوريد الأجوف العلوي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* ا</a:t>
            </a:r>
            <a:r>
              <a:rPr lang="ar-SA" sz="2800" dirty="0"/>
              <a:t>لوريد الأجوف العلوي هو المصب النهائي لدوران الرأس والعنق </a:t>
            </a:r>
          </a:p>
          <a:p>
            <a:pPr algn="r">
              <a:buNone/>
            </a:pPr>
            <a:r>
              <a:rPr lang="ar-SA" sz="2800" dirty="0"/>
              <a:t>والذراعين وأعلى الصدر .</a:t>
            </a:r>
          </a:p>
          <a:p>
            <a:pPr algn="r">
              <a:buNone/>
            </a:pPr>
            <a:endParaRPr lang="ar-SA" sz="2800" dirty="0"/>
          </a:p>
          <a:p>
            <a:pPr algn="r">
              <a:buNone/>
            </a:pPr>
            <a:r>
              <a:rPr lang="ar-SA" sz="2800" dirty="0"/>
              <a:t>* </a:t>
            </a:r>
            <a:r>
              <a:rPr lang="ar-SA" sz="2800" dirty="0" err="1"/>
              <a:t>يتوضع</a:t>
            </a:r>
            <a:r>
              <a:rPr lang="ar-SA" sz="2800" dirty="0"/>
              <a:t> في المنصف.</a:t>
            </a:r>
          </a:p>
          <a:p>
            <a:pPr algn="r">
              <a:buNone/>
            </a:pPr>
            <a:endParaRPr lang="ar-SA" sz="2800" dirty="0"/>
          </a:p>
          <a:p>
            <a:pPr algn="r">
              <a:buNone/>
            </a:pPr>
            <a:r>
              <a:rPr lang="ar-SA" sz="2800" dirty="0"/>
              <a:t>* </a:t>
            </a:r>
            <a:r>
              <a:rPr lang="ar-SA" sz="2800" dirty="0" err="1"/>
              <a:t>ينضغط</a:t>
            </a:r>
            <a:r>
              <a:rPr lang="ar-SA" sz="2800" dirty="0"/>
              <a:t> الوريد الأجوف العلوي </a:t>
            </a:r>
            <a:r>
              <a:rPr lang="ar-SA" sz="2800" dirty="0">
                <a:solidFill>
                  <a:srgbClr val="FFFF00"/>
                </a:solidFill>
              </a:rPr>
              <a:t>بالورم</a:t>
            </a:r>
            <a:r>
              <a:rPr lang="ar-SA" sz="2800" dirty="0"/>
              <a:t> </a:t>
            </a:r>
            <a:r>
              <a:rPr lang="ar-SA" sz="2800" dirty="0">
                <a:solidFill>
                  <a:srgbClr val="FFFF00"/>
                </a:solidFill>
              </a:rPr>
              <a:t>أو بعقدة لمفاوية </a:t>
            </a:r>
            <a:r>
              <a:rPr lang="ar-SA" sz="2800" dirty="0"/>
              <a:t>مسببا احتقانا </a:t>
            </a:r>
          </a:p>
          <a:p>
            <a:pPr algn="r">
              <a:buNone/>
            </a:pPr>
            <a:r>
              <a:rPr lang="ar-SA" sz="2800" dirty="0"/>
              <a:t>وريديا.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24439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* </a:t>
            </a:r>
            <a:r>
              <a:rPr lang="ar-SA" sz="3200" dirty="0"/>
              <a:t>تحدث عند مرضى سرطان الرئة ....المصابين باللمفوما </a:t>
            </a:r>
          </a:p>
          <a:p>
            <a:pPr algn="r">
              <a:buNone/>
            </a:pPr>
            <a:r>
              <a:rPr lang="ar-SA" sz="3200" dirty="0"/>
              <a:t>.....السرطانات </a:t>
            </a:r>
            <a:r>
              <a:rPr lang="ar-SA" sz="3200" dirty="0" err="1"/>
              <a:t>الإنتقالية</a:t>
            </a:r>
            <a:r>
              <a:rPr lang="ar-SA" sz="3200" dirty="0"/>
              <a:t> .</a:t>
            </a:r>
          </a:p>
          <a:p>
            <a:pPr algn="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520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الأعراض والعلامات </a:t>
            </a:r>
            <a:r>
              <a:rPr lang="ar-SA" dirty="0" err="1">
                <a:solidFill>
                  <a:srgbClr val="FFFF00"/>
                </a:solidFill>
              </a:rPr>
              <a:t>السريرية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* </a:t>
            </a:r>
            <a:r>
              <a:rPr lang="ar-SA" sz="2800" dirty="0"/>
              <a:t>زلة تنفسية.</a:t>
            </a:r>
          </a:p>
          <a:p>
            <a:pPr algn="r">
              <a:buNone/>
            </a:pPr>
            <a:r>
              <a:rPr lang="ar-SA" sz="2800" dirty="0"/>
              <a:t>* سعال. </a:t>
            </a:r>
          </a:p>
          <a:p>
            <a:pPr algn="r">
              <a:buNone/>
            </a:pPr>
            <a:r>
              <a:rPr lang="ar-SA" sz="2800" dirty="0"/>
              <a:t>* وذمة في العنق والذراعين والصدر .</a:t>
            </a:r>
          </a:p>
          <a:p>
            <a:pPr algn="r">
              <a:buNone/>
            </a:pPr>
            <a:r>
              <a:rPr lang="ar-SA" sz="2800" dirty="0"/>
              <a:t>* تورم في الوجه.</a:t>
            </a:r>
          </a:p>
          <a:p>
            <a:pPr algn="r">
              <a:buNone/>
            </a:pPr>
            <a:r>
              <a:rPr lang="ar-SA" sz="2800" dirty="0"/>
              <a:t>* </a:t>
            </a:r>
            <a:r>
              <a:rPr lang="ar-SA" sz="2800" dirty="0">
                <a:solidFill>
                  <a:srgbClr val="FF0000"/>
                </a:solidFill>
              </a:rPr>
              <a:t>توسع أوردة الصدر </a:t>
            </a:r>
            <a:r>
              <a:rPr lang="ar-SA" sz="2800" dirty="0"/>
              <a:t>يؤدي إلى رؤية الأوردة على جدار الصدر. </a:t>
            </a:r>
          </a:p>
          <a:p>
            <a:pPr algn="r">
              <a:buNone/>
            </a:pPr>
            <a:r>
              <a:rPr lang="ar-SA" sz="2800" dirty="0"/>
              <a:t>في المراحل المتقدمة : أعراض ارتفاع التوتر داخل القحف (صداع –إقياء اضطرابات الرؤية )- نقص أكسجة الدماغ –وذمة حنجرة </a:t>
            </a:r>
          </a:p>
          <a:p>
            <a:pPr algn="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917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التشخيص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SA" sz="4000" dirty="0"/>
              <a:t>سريري بحت ولابد من التشخيص الباكر والسريع.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0590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766A34-6F05-4C57-A439-DDA38D74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BFF3D26-7E3C-4E2E-865F-8BCCD6EDA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7321" cy="6751674"/>
          </a:xfrm>
        </p:spPr>
      </p:pic>
    </p:spTree>
    <p:extLst>
      <p:ext uri="{BB962C8B-B14F-4D97-AF65-F5344CB8AC3E}">
        <p14:creationId xmlns:p14="http://schemas.microsoft.com/office/powerpoint/2010/main" val="684299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العلاج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sz="3600" dirty="0"/>
              <a:t>* علاج السرطان المسبب :العلاج الكيميائي. </a:t>
            </a:r>
          </a:p>
          <a:p>
            <a:pPr algn="r">
              <a:buNone/>
            </a:pPr>
            <a:r>
              <a:rPr lang="ar-SA" sz="3600" dirty="0"/>
              <a:t>* العلاج </a:t>
            </a:r>
            <a:r>
              <a:rPr lang="ar-SA" sz="3600" dirty="0" err="1"/>
              <a:t>الشعاعي</a:t>
            </a:r>
            <a:r>
              <a:rPr lang="ar-SA" sz="3600" dirty="0"/>
              <a:t>:أساسي. </a:t>
            </a:r>
          </a:p>
          <a:p>
            <a:pPr algn="r">
              <a:buNone/>
            </a:pPr>
            <a:r>
              <a:rPr lang="ar-SA" sz="3600" dirty="0"/>
              <a:t>* العلاجات المساعدة :المدرات –الكورتيزون –أكسجة </a:t>
            </a:r>
          </a:p>
          <a:p>
            <a:pPr algn="r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8865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المداخلات</a:t>
            </a:r>
            <a:r>
              <a:rPr lang="ar-SY" dirty="0">
                <a:solidFill>
                  <a:srgbClr val="FFFF00"/>
                </a:solidFill>
              </a:rPr>
              <a:t> المساعدة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ar-SA" sz="3200" dirty="0"/>
          </a:p>
          <a:p>
            <a:pPr algn="r">
              <a:buNone/>
            </a:pPr>
            <a:r>
              <a:rPr lang="ar-SA" sz="3200" dirty="0"/>
              <a:t>* تمييز المرضى المعرضين لخطر حدوث متلازمة الوريد الأجوف العلوي .</a:t>
            </a:r>
          </a:p>
          <a:p>
            <a:pPr algn="r">
              <a:buNone/>
            </a:pPr>
            <a:r>
              <a:rPr lang="ar-SA" sz="3200" dirty="0"/>
              <a:t>* تبليغ الطبيب بالموجودات </a:t>
            </a:r>
            <a:r>
              <a:rPr lang="ar-SA" sz="3200" dirty="0" err="1"/>
              <a:t>السريرية</a:t>
            </a:r>
            <a:r>
              <a:rPr lang="ar-SA" sz="3200" dirty="0"/>
              <a:t> التي يكتشفها الكادر التمريضي. </a:t>
            </a:r>
          </a:p>
          <a:p>
            <a:pPr algn="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607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انضغاط الحبل </a:t>
            </a:r>
            <a:r>
              <a:rPr lang="ar-SA" dirty="0" err="1">
                <a:solidFill>
                  <a:srgbClr val="FFFF00"/>
                </a:solidFill>
              </a:rPr>
              <a:t>الشوكي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* </a:t>
            </a:r>
            <a:r>
              <a:rPr lang="ar-SA" sz="4000" dirty="0"/>
              <a:t>معظم </a:t>
            </a:r>
            <a:r>
              <a:rPr lang="ar-SA" sz="4000" dirty="0" err="1"/>
              <a:t>الإنتقالات</a:t>
            </a:r>
            <a:r>
              <a:rPr lang="ar-SA" sz="4000" dirty="0"/>
              <a:t> تكون خارج الجافية وقد تضغط هذه </a:t>
            </a:r>
            <a:r>
              <a:rPr lang="ar-SA" sz="4000" dirty="0" err="1"/>
              <a:t>النقائل</a:t>
            </a:r>
            <a:r>
              <a:rPr lang="ar-SA" sz="4000" dirty="0"/>
              <a:t> على </a:t>
            </a:r>
          </a:p>
          <a:p>
            <a:pPr algn="r">
              <a:buNone/>
            </a:pPr>
            <a:r>
              <a:rPr lang="ar-SA" sz="4000" dirty="0"/>
              <a:t>الحبل </a:t>
            </a:r>
            <a:r>
              <a:rPr lang="ar-SA" sz="4000" dirty="0" err="1"/>
              <a:t>الشوكي</a:t>
            </a:r>
            <a:r>
              <a:rPr lang="ar-SA" sz="4000" dirty="0"/>
              <a:t> .</a:t>
            </a:r>
          </a:p>
          <a:p>
            <a:pPr algn="r">
              <a:buNone/>
            </a:pPr>
            <a:endParaRPr lang="ar-SA" sz="4000" dirty="0"/>
          </a:p>
          <a:p>
            <a:pPr algn="r">
              <a:buNone/>
            </a:pPr>
            <a:r>
              <a:rPr lang="ar-SA" sz="4000" dirty="0"/>
              <a:t>* </a:t>
            </a:r>
            <a:r>
              <a:rPr lang="ar-SA" sz="4000" dirty="0" err="1"/>
              <a:t>خباثات</a:t>
            </a:r>
            <a:r>
              <a:rPr lang="ar-SA" sz="4000" dirty="0"/>
              <a:t> الثدي –الرئتين-البروستات-الكليتين-اللمفومات –الورم النقوي العديد .</a:t>
            </a:r>
          </a:p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268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الأعراض والعلامات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* </a:t>
            </a:r>
            <a:r>
              <a:rPr lang="ar-SA" sz="4400" dirty="0"/>
              <a:t>الألم ويتفاقم بالحركة والسعال </a:t>
            </a:r>
            <a:r>
              <a:rPr lang="ar-SA" sz="4400" dirty="0" err="1"/>
              <a:t>والعطاس</a:t>
            </a:r>
            <a:r>
              <a:rPr lang="ar-SA" sz="4400" dirty="0"/>
              <a:t>.</a:t>
            </a:r>
            <a:br>
              <a:rPr lang="ar-SA" sz="4400" dirty="0"/>
            </a:br>
            <a:endParaRPr lang="ar-SA" sz="4400" dirty="0"/>
          </a:p>
          <a:p>
            <a:pPr algn="r">
              <a:buNone/>
            </a:pPr>
            <a:r>
              <a:rPr lang="ar-SA" sz="4400" dirty="0"/>
              <a:t>* اضطرابات حسية وحركية.</a:t>
            </a:r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178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العلاج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sz="3200" dirty="0"/>
              <a:t>* العلاج </a:t>
            </a:r>
            <a:r>
              <a:rPr lang="ar-SA" sz="3200" dirty="0">
                <a:solidFill>
                  <a:srgbClr val="FF0000"/>
                </a:solidFill>
              </a:rPr>
              <a:t>الجراحي</a:t>
            </a:r>
            <a:r>
              <a:rPr lang="ar-SA" sz="3200" dirty="0"/>
              <a:t> : لتحرير الضغط.</a:t>
            </a:r>
          </a:p>
          <a:p>
            <a:pPr algn="r">
              <a:buNone/>
            </a:pPr>
            <a:endParaRPr lang="ar-SA" sz="3200" dirty="0"/>
          </a:p>
          <a:p>
            <a:pPr algn="r">
              <a:buNone/>
            </a:pPr>
            <a:r>
              <a:rPr lang="ar-SA" sz="3200" dirty="0"/>
              <a:t>* العلاج </a:t>
            </a:r>
            <a:r>
              <a:rPr lang="ar-SA" sz="3200" dirty="0" err="1">
                <a:solidFill>
                  <a:srgbClr val="FF0000"/>
                </a:solidFill>
              </a:rPr>
              <a:t>الشعاعي</a:t>
            </a:r>
            <a:r>
              <a:rPr lang="ar-SA" sz="3200" dirty="0"/>
              <a:t> : أشيع طريقة لإنقاص حجم الورم وإيقاف ترقيه.</a:t>
            </a:r>
          </a:p>
          <a:p>
            <a:pPr algn="r">
              <a:buNone/>
            </a:pPr>
            <a:endParaRPr lang="ar-SA" sz="3200" dirty="0"/>
          </a:p>
          <a:p>
            <a:pPr algn="r">
              <a:buNone/>
            </a:pPr>
            <a:r>
              <a:rPr lang="ar-SA" sz="3200" dirty="0"/>
              <a:t>* </a:t>
            </a:r>
            <a:r>
              <a:rPr lang="ar-SA" sz="3200" dirty="0" err="1"/>
              <a:t>الستيروئيدات</a:t>
            </a:r>
            <a:r>
              <a:rPr lang="ar-SA" sz="3200" dirty="0"/>
              <a:t> : لإنقاص </a:t>
            </a:r>
            <a:r>
              <a:rPr lang="ar-SA" sz="3200" dirty="0" err="1"/>
              <a:t>الوذمة</a:t>
            </a:r>
            <a:r>
              <a:rPr lang="ar-SA" sz="3200" dirty="0"/>
              <a:t> والتهاب في موضع التهاب.</a:t>
            </a:r>
          </a:p>
          <a:p>
            <a:pPr algn="r">
              <a:buNone/>
            </a:pPr>
            <a:r>
              <a:rPr lang="ar-SA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613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Font typeface="Arial" charset="0"/>
              <a:buChar char="•"/>
            </a:pPr>
            <a:r>
              <a:rPr lang="ar-SA" sz="4000" dirty="0"/>
              <a:t>* يتأثر الشفاء وعودة الوظيفة العصبية بسرعة التشخيص والمعالجة</a:t>
            </a:r>
          </a:p>
          <a:p>
            <a:pPr algn="r">
              <a:buNone/>
            </a:pPr>
            <a:endParaRPr lang="ar-SA" sz="4000" dirty="0"/>
          </a:p>
          <a:p>
            <a:pPr algn="r">
              <a:buNone/>
            </a:pPr>
            <a:r>
              <a:rPr lang="ar-SA" sz="4000" dirty="0"/>
              <a:t>* إذا أصيب المريض </a:t>
            </a:r>
            <a:r>
              <a:rPr lang="ar-SA" sz="4000" dirty="0">
                <a:solidFill>
                  <a:srgbClr val="FF0000"/>
                </a:solidFill>
              </a:rPr>
              <a:t>بشلل كامل </a:t>
            </a:r>
            <a:r>
              <a:rPr lang="ar-SA" sz="4000" dirty="0"/>
              <a:t>لن يستعيد وظيفته العصبية.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12703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التداخلات</a:t>
            </a:r>
            <a:r>
              <a:rPr lang="ar-SY" dirty="0">
                <a:solidFill>
                  <a:srgbClr val="FFFF00"/>
                </a:solidFill>
              </a:rPr>
              <a:t> المساعدة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sz="4000" dirty="0"/>
              <a:t>* التقييم المستمر للوظيفة العصبية .</a:t>
            </a:r>
          </a:p>
          <a:p>
            <a:pPr algn="r">
              <a:buNone/>
            </a:pPr>
            <a:r>
              <a:rPr lang="ar-SA" sz="4000" dirty="0"/>
              <a:t>* في مرضى السلس البولي ينصح بتركيب </a:t>
            </a:r>
            <a:r>
              <a:rPr lang="ar-SA" sz="4000" dirty="0" err="1"/>
              <a:t>قثطرة</a:t>
            </a:r>
            <a:r>
              <a:rPr lang="ar-SA" sz="4000" dirty="0"/>
              <a:t> بولية </a:t>
            </a:r>
            <a:r>
              <a:rPr lang="ar-SA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928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فرط كلس الدم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* </a:t>
            </a:r>
            <a:r>
              <a:rPr lang="ar-SA" sz="3600" dirty="0"/>
              <a:t>يحدث بنتيجة تحرر </a:t>
            </a:r>
            <a:r>
              <a:rPr lang="ar-SA" sz="3600" dirty="0" err="1"/>
              <a:t>الكلس</a:t>
            </a:r>
            <a:r>
              <a:rPr lang="ar-SA" sz="3600" dirty="0"/>
              <a:t> من العظام بمقادير تفوق طاقة الكليتين </a:t>
            </a:r>
            <a:r>
              <a:rPr lang="ar-SA" sz="3600" dirty="0" err="1"/>
              <a:t>الأفرازية</a:t>
            </a:r>
            <a:r>
              <a:rPr lang="ar-SA" sz="3600" dirty="0"/>
              <a:t> أو قدرة العظام </a:t>
            </a:r>
            <a:r>
              <a:rPr lang="ar-SA" sz="3600" dirty="0" err="1"/>
              <a:t>الإمتصاصية</a:t>
            </a:r>
            <a:r>
              <a:rPr lang="ar-SA" sz="3600" dirty="0"/>
              <a:t>. </a:t>
            </a:r>
            <a:endParaRPr lang="en-US" sz="3600" dirty="0"/>
          </a:p>
          <a:p>
            <a:pPr algn="r">
              <a:buNone/>
            </a:pPr>
            <a:endParaRPr lang="ar-SA" sz="3600" dirty="0"/>
          </a:p>
          <a:p>
            <a:pPr algn="r">
              <a:buNone/>
            </a:pPr>
            <a:r>
              <a:rPr lang="ar-SA" sz="3600" dirty="0"/>
              <a:t>* عادة ما يكون عيار كلس الدم &gt; 11 مع/ دل.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53784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أسباب </a:t>
            </a:r>
            <a:r>
              <a:rPr lang="ar-SA" dirty="0" err="1">
                <a:solidFill>
                  <a:srgbClr val="FFFF00"/>
                </a:solidFill>
              </a:rPr>
              <a:t>رتفاع</a:t>
            </a:r>
            <a:r>
              <a:rPr lang="ar-SA" dirty="0">
                <a:solidFill>
                  <a:srgbClr val="FFFF00"/>
                </a:solidFill>
              </a:rPr>
              <a:t> كلس الدم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sz="4000" dirty="0"/>
              <a:t>* </a:t>
            </a:r>
            <a:r>
              <a:rPr lang="ar-SA" sz="4000" dirty="0" err="1"/>
              <a:t>النقائل</a:t>
            </a:r>
            <a:r>
              <a:rPr lang="ar-SA" sz="4000" dirty="0"/>
              <a:t> العظمية.</a:t>
            </a:r>
          </a:p>
          <a:p>
            <a:pPr algn="r">
              <a:buNone/>
            </a:pPr>
            <a:r>
              <a:rPr lang="ar-SA" sz="4000" dirty="0"/>
              <a:t>* </a:t>
            </a:r>
            <a:r>
              <a:rPr lang="ar-SA" sz="4000" dirty="0" err="1"/>
              <a:t>انتاج</a:t>
            </a:r>
            <a:r>
              <a:rPr lang="ar-SA" sz="4000" dirty="0"/>
              <a:t> العامل </a:t>
            </a:r>
            <a:r>
              <a:rPr lang="ar-SA" sz="4000" dirty="0" err="1"/>
              <a:t>المفعل</a:t>
            </a:r>
            <a:r>
              <a:rPr lang="ar-SA" sz="4000" dirty="0"/>
              <a:t> لكاسرات العظم.</a:t>
            </a:r>
          </a:p>
          <a:p>
            <a:pPr algn="r">
              <a:buNone/>
            </a:pPr>
            <a:r>
              <a:rPr lang="ar-SA" sz="4000" dirty="0"/>
              <a:t>* نقص </a:t>
            </a:r>
            <a:r>
              <a:rPr lang="ar-SA" sz="4000" dirty="0" err="1"/>
              <a:t>الإماهة</a:t>
            </a:r>
            <a:r>
              <a:rPr lang="ar-SA" sz="4000" dirty="0"/>
              <a:t>.</a:t>
            </a:r>
          </a:p>
          <a:p>
            <a:pPr algn="r">
              <a:buNone/>
            </a:pPr>
            <a:r>
              <a:rPr lang="ar-SA" sz="4000" dirty="0"/>
              <a:t>* القصور الكلوي.</a:t>
            </a:r>
          </a:p>
          <a:p>
            <a:pPr algn="r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53883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الأعراض والعلامات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ar-SA" sz="2800" dirty="0"/>
              <a:t>* </a:t>
            </a:r>
            <a:r>
              <a:rPr lang="ar-SA" sz="2800" dirty="0" err="1"/>
              <a:t>الضغف</a:t>
            </a:r>
            <a:r>
              <a:rPr lang="ar-SA" sz="2800" dirty="0"/>
              <a:t>.</a:t>
            </a:r>
          </a:p>
          <a:p>
            <a:pPr algn="r">
              <a:buNone/>
            </a:pPr>
            <a:r>
              <a:rPr lang="ar-SA" sz="2800" dirty="0"/>
              <a:t>* التعب.</a:t>
            </a:r>
          </a:p>
          <a:p>
            <a:pPr algn="r">
              <a:buNone/>
            </a:pPr>
            <a:r>
              <a:rPr lang="ar-SA" sz="2800" dirty="0"/>
              <a:t>* التخليط.</a:t>
            </a:r>
          </a:p>
          <a:p>
            <a:pPr algn="r">
              <a:buNone/>
            </a:pPr>
            <a:r>
              <a:rPr lang="ar-SA" sz="2800" dirty="0"/>
              <a:t>* نقص مستوى </a:t>
            </a:r>
            <a:r>
              <a:rPr lang="ar-SA" sz="2800" dirty="0" err="1"/>
              <a:t>الإستجابة</a:t>
            </a:r>
            <a:r>
              <a:rPr lang="ar-SA" sz="2800" dirty="0"/>
              <a:t>.</a:t>
            </a:r>
          </a:p>
          <a:p>
            <a:pPr algn="r">
              <a:buNone/>
            </a:pPr>
            <a:r>
              <a:rPr lang="ar-SA" sz="2800" dirty="0"/>
              <a:t>* ضعف </a:t>
            </a:r>
            <a:r>
              <a:rPr lang="ar-SA" sz="2800" dirty="0" err="1"/>
              <a:t>المنعكسات</a:t>
            </a:r>
            <a:r>
              <a:rPr lang="ar-SA" sz="2800" dirty="0"/>
              <a:t>.</a:t>
            </a:r>
          </a:p>
          <a:p>
            <a:pPr algn="r">
              <a:buNone/>
            </a:pPr>
            <a:r>
              <a:rPr lang="ar-SA" sz="2800" dirty="0"/>
              <a:t>* الغثيان </a:t>
            </a:r>
            <a:r>
              <a:rPr lang="ar-SA" sz="2800" dirty="0" err="1"/>
              <a:t>والإقياءلات</a:t>
            </a:r>
            <a:r>
              <a:rPr lang="ar-SA" sz="2800" dirty="0"/>
              <a:t>. </a:t>
            </a:r>
          </a:p>
          <a:p>
            <a:pPr algn="r">
              <a:buNone/>
            </a:pPr>
            <a:r>
              <a:rPr lang="ar-SA" sz="2800" dirty="0"/>
              <a:t>* الإمساك.</a:t>
            </a:r>
          </a:p>
          <a:p>
            <a:pPr algn="r">
              <a:buNone/>
            </a:pPr>
            <a:r>
              <a:rPr lang="ar-SA" sz="2800" dirty="0"/>
              <a:t>* تعدد </a:t>
            </a:r>
            <a:r>
              <a:rPr lang="ar-SA" sz="2800" dirty="0" err="1"/>
              <a:t>بيلات</a:t>
            </a:r>
            <a:r>
              <a:rPr lang="ar-SA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8173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E14144-2F64-4068-A57F-883EDC19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E483527-EE0F-425D-8865-599D8E3F4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060"/>
            <a:ext cx="12192000" cy="6943060"/>
          </a:xfrm>
        </p:spPr>
      </p:pic>
    </p:spTree>
    <p:extLst>
      <p:ext uri="{BB962C8B-B14F-4D97-AF65-F5344CB8AC3E}">
        <p14:creationId xmlns:p14="http://schemas.microsoft.com/office/powerpoint/2010/main" val="3131329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sz="4400" dirty="0"/>
              <a:t> </a:t>
            </a:r>
            <a:r>
              <a:rPr lang="ar-SA" sz="4400" dirty="0"/>
              <a:t>يحدث </a:t>
            </a:r>
            <a:r>
              <a:rPr lang="ar-SA" sz="4400" dirty="0">
                <a:solidFill>
                  <a:srgbClr val="FFFF00"/>
                </a:solidFill>
              </a:rPr>
              <a:t>فرط الكلس </a:t>
            </a:r>
            <a:r>
              <a:rPr lang="ar-SA" sz="4400" dirty="0"/>
              <a:t>بشكل شائع عند مرضى: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SA" sz="4000" dirty="0"/>
              <a:t>* ورم </a:t>
            </a:r>
            <a:r>
              <a:rPr lang="ar-SA" sz="4000" dirty="0" err="1"/>
              <a:t>النقوي</a:t>
            </a:r>
            <a:r>
              <a:rPr lang="ar-SA" sz="4000" dirty="0"/>
              <a:t> العديد.</a:t>
            </a:r>
          </a:p>
          <a:p>
            <a:pPr algn="r">
              <a:buNone/>
            </a:pPr>
            <a:r>
              <a:rPr lang="ar-SA" sz="4000" dirty="0"/>
              <a:t>* سرطان الثدي. </a:t>
            </a:r>
          </a:p>
          <a:p>
            <a:pPr algn="r">
              <a:buNone/>
            </a:pPr>
            <a:r>
              <a:rPr lang="ar-SA" sz="4000" dirty="0"/>
              <a:t>* سرطان الرئة </a:t>
            </a:r>
            <a:r>
              <a:rPr lang="ar-SA" sz="4000" dirty="0" err="1"/>
              <a:t>صغيرالخلايا</a:t>
            </a:r>
            <a:r>
              <a:rPr lang="ar-SA" sz="4000" dirty="0"/>
              <a:t>.</a:t>
            </a:r>
          </a:p>
          <a:p>
            <a:pPr algn="r">
              <a:buNone/>
            </a:pPr>
            <a:r>
              <a:rPr lang="ar-SA" sz="4000" dirty="0"/>
              <a:t> * سرطان البروستات.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66901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العلاج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SA" sz="4400" dirty="0" err="1"/>
              <a:t>الإماهة</a:t>
            </a:r>
            <a:r>
              <a:rPr lang="ar-SA" sz="4400" dirty="0"/>
              <a:t> الكافية 3-6 </a:t>
            </a:r>
            <a:r>
              <a:rPr lang="ar-SA" sz="4400" dirty="0" err="1"/>
              <a:t>ليتر</a:t>
            </a:r>
            <a:r>
              <a:rPr lang="ar-SA" sz="4400" dirty="0"/>
              <a:t> في اليوم 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337300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التداخلات</a:t>
            </a:r>
            <a:r>
              <a:rPr lang="ar-SY" dirty="0">
                <a:solidFill>
                  <a:srgbClr val="FFFF00"/>
                </a:solidFill>
              </a:rPr>
              <a:t> المساعدة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sz="4400" dirty="0"/>
              <a:t>* تحديد المرضى المعرضين لخطر فرط </a:t>
            </a:r>
            <a:r>
              <a:rPr lang="ar-SA" sz="4400" dirty="0" err="1"/>
              <a:t>الكلس</a:t>
            </a:r>
            <a:r>
              <a:rPr lang="ar-SA" sz="4400" dirty="0"/>
              <a:t> .</a:t>
            </a:r>
          </a:p>
          <a:p>
            <a:pPr algn="r">
              <a:buNone/>
            </a:pPr>
            <a:r>
              <a:rPr lang="ar-SA" sz="4400" dirty="0"/>
              <a:t>* الكشف الباكر عن الأعراض والعلامات .</a:t>
            </a:r>
          </a:p>
          <a:p>
            <a:pPr algn="r">
              <a:buNone/>
            </a:pPr>
            <a:r>
              <a:rPr lang="ar-SA" sz="4400" dirty="0"/>
              <a:t>* تشجيع المريض على المحافظة على وارد جيد من السوائل 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232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( DIC )</a:t>
            </a:r>
            <a:r>
              <a:rPr lang="ar-SA" dirty="0">
                <a:solidFill>
                  <a:srgbClr val="FFFF00"/>
                </a:solidFill>
              </a:rPr>
              <a:t>التخثر داخل الأوعية المنتشر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 typeface="Wingdings" panose="05000000000000000000" pitchFamily="2" charset="2"/>
              <a:buChar char="q"/>
            </a:pPr>
            <a:r>
              <a:rPr lang="ar-SA" dirty="0"/>
              <a:t> * </a:t>
            </a:r>
            <a:r>
              <a:rPr lang="ar-SA" sz="3200" dirty="0" err="1"/>
              <a:t>تفعيل</a:t>
            </a:r>
            <a:r>
              <a:rPr lang="ar-SA" sz="3200" dirty="0"/>
              <a:t> غير طبيعي لكل </a:t>
            </a:r>
            <a:r>
              <a:rPr lang="ar-SA" sz="3200" dirty="0" err="1"/>
              <a:t>اليات</a:t>
            </a:r>
            <a:r>
              <a:rPr lang="ar-SA" sz="3200" dirty="0"/>
              <a:t> التخثر وانحلال </a:t>
            </a:r>
            <a:r>
              <a:rPr lang="ar-SA" sz="3200" dirty="0" err="1"/>
              <a:t>الفيبرين</a:t>
            </a:r>
            <a:r>
              <a:rPr lang="ar-SA" sz="3200" dirty="0"/>
              <a:t> مما يؤدي </a:t>
            </a:r>
          </a:p>
          <a:p>
            <a:pPr algn="r">
              <a:buNone/>
            </a:pPr>
            <a:r>
              <a:rPr lang="ar-SA" sz="3200" dirty="0"/>
              <a:t>لاستهلاك عوامل التخثر </a:t>
            </a:r>
            <a:r>
              <a:rPr lang="ar-SA" sz="3200" dirty="0" err="1"/>
              <a:t>والصفيحات</a:t>
            </a:r>
            <a:r>
              <a:rPr lang="ar-SA" sz="3200" dirty="0"/>
              <a:t> .</a:t>
            </a:r>
          </a:p>
          <a:p>
            <a:pPr algn="r">
              <a:buNone/>
            </a:pPr>
            <a:endParaRPr lang="ar-SA" sz="3200" dirty="0"/>
          </a:p>
          <a:p>
            <a:pPr algn="r">
              <a:buFont typeface="Arial" charset="0"/>
              <a:buChar char="•"/>
            </a:pPr>
            <a:r>
              <a:rPr lang="ar-SA" sz="3200" dirty="0"/>
              <a:t>* شائعة في سرطانات الجهاز الهضمي  </a:t>
            </a:r>
            <a:r>
              <a:rPr lang="ar-SA" sz="3200" dirty="0" err="1"/>
              <a:t>والبروستات</a:t>
            </a:r>
            <a:r>
              <a:rPr lang="ar-SA" sz="3200" dirty="0"/>
              <a:t> </a:t>
            </a:r>
            <a:r>
              <a:rPr lang="ar-SA" sz="3200" dirty="0" err="1"/>
              <a:t>والإبيضاض</a:t>
            </a:r>
            <a:r>
              <a:rPr lang="ar-SA" sz="3200" dirty="0"/>
              <a:t> </a:t>
            </a:r>
          </a:p>
          <a:p>
            <a:pPr algn="r">
              <a:buNone/>
            </a:pPr>
            <a:endParaRPr lang="ar-SA" sz="3200" dirty="0"/>
          </a:p>
          <a:p>
            <a:pPr algn="r">
              <a:buNone/>
            </a:pPr>
            <a:r>
              <a:rPr lang="ar-SA" sz="3200" dirty="0"/>
              <a:t>* قد تحدث في </a:t>
            </a:r>
            <a:r>
              <a:rPr lang="ar-SA" sz="3200" dirty="0" err="1"/>
              <a:t>الإنتانات</a:t>
            </a:r>
            <a:r>
              <a:rPr lang="ar-SA" sz="3200" dirty="0"/>
              <a:t> الشديدة 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08622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النتائج </a:t>
            </a:r>
            <a:r>
              <a:rPr lang="ar-SA" dirty="0" err="1">
                <a:solidFill>
                  <a:srgbClr val="FFFF00"/>
                </a:solidFill>
              </a:rPr>
              <a:t>المخبرية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en-US" sz="2400" dirty="0">
                <a:solidFill>
                  <a:srgbClr val="FFFF00"/>
                </a:solidFill>
              </a:rPr>
              <a:t>PT </a:t>
            </a:r>
            <a:r>
              <a:rPr lang="ar-SA" sz="2400" dirty="0"/>
              <a:t>* تطاول زمن </a:t>
            </a:r>
            <a:r>
              <a:rPr lang="ar-SA" sz="2400" dirty="0" err="1"/>
              <a:t>البروثرومبين</a:t>
            </a:r>
            <a:r>
              <a:rPr lang="ar-SA" sz="2400" dirty="0"/>
              <a:t>.</a:t>
            </a:r>
          </a:p>
          <a:p>
            <a:pPr algn="r">
              <a:buNone/>
            </a:pPr>
            <a:endParaRPr lang="ar-SA" sz="2400" dirty="0"/>
          </a:p>
          <a:p>
            <a:pPr algn="r">
              <a:buNone/>
            </a:pPr>
            <a:r>
              <a:rPr lang="en-US" sz="2400" dirty="0">
                <a:solidFill>
                  <a:srgbClr val="FFFF00"/>
                </a:solidFill>
              </a:rPr>
              <a:t>PTTK</a:t>
            </a:r>
            <a:r>
              <a:rPr lang="en-US" sz="2400" dirty="0"/>
              <a:t> </a:t>
            </a:r>
            <a:r>
              <a:rPr lang="ar-SA" sz="2400" dirty="0"/>
              <a:t>* تطاول زمن </a:t>
            </a:r>
            <a:r>
              <a:rPr lang="ar-SA" sz="2400" dirty="0" err="1"/>
              <a:t>الثرومبين</a:t>
            </a:r>
            <a:r>
              <a:rPr lang="ar-SA" sz="2400" dirty="0"/>
              <a:t> الجزئي.</a:t>
            </a:r>
          </a:p>
          <a:p>
            <a:pPr algn="r">
              <a:buNone/>
            </a:pPr>
            <a:endParaRPr lang="ar-SA" sz="2400" dirty="0"/>
          </a:p>
          <a:p>
            <a:pPr algn="r">
              <a:buNone/>
            </a:pPr>
            <a:r>
              <a:rPr lang="ar-SA" sz="2400" dirty="0"/>
              <a:t>* نقص عدد </a:t>
            </a:r>
            <a:r>
              <a:rPr lang="ar-SA" sz="2400" dirty="0" err="1"/>
              <a:t>الصفيحات</a:t>
            </a:r>
            <a:r>
              <a:rPr lang="ar-SA" sz="2400" dirty="0"/>
              <a:t>.</a:t>
            </a:r>
          </a:p>
          <a:p>
            <a:pPr algn="r">
              <a:buNone/>
            </a:pPr>
            <a:endParaRPr lang="ar-SA" sz="2400" dirty="0"/>
          </a:p>
          <a:p>
            <a:pPr algn="r">
              <a:buNone/>
            </a:pPr>
            <a:r>
              <a:rPr lang="ar-SA" sz="2400" dirty="0"/>
              <a:t>* نقص عيار </a:t>
            </a:r>
            <a:r>
              <a:rPr lang="ar-SA" sz="2400" dirty="0" err="1"/>
              <a:t>الفيبرينوجين</a:t>
            </a:r>
            <a:r>
              <a:rPr lang="ar-SA" sz="2400" dirty="0"/>
              <a:t>.</a:t>
            </a:r>
          </a:p>
          <a:p>
            <a:pPr algn="r">
              <a:buNone/>
            </a:pPr>
            <a:endParaRPr lang="ar-SA" sz="2400" dirty="0"/>
          </a:p>
          <a:p>
            <a:pPr algn="r">
              <a:buNone/>
            </a:pPr>
            <a:r>
              <a:rPr lang="en-US" sz="2400" dirty="0">
                <a:solidFill>
                  <a:srgbClr val="FFFF00"/>
                </a:solidFill>
              </a:rPr>
              <a:t>FDP</a:t>
            </a:r>
            <a:r>
              <a:rPr lang="en-US" sz="2400" dirty="0"/>
              <a:t> </a:t>
            </a:r>
            <a:r>
              <a:rPr lang="ar-SA" sz="2400" dirty="0"/>
              <a:t>* زيادة منتجات تقسيم </a:t>
            </a:r>
            <a:r>
              <a:rPr lang="ar-SA" sz="2400" dirty="0" err="1"/>
              <a:t>الفيبرين</a:t>
            </a:r>
            <a:r>
              <a:rPr lang="ar-SA" sz="2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26093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الأعراض والعلامات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SA" sz="4000" dirty="0" err="1"/>
              <a:t>اعراض</a:t>
            </a:r>
            <a:r>
              <a:rPr lang="ar-SA" sz="4000" dirty="0"/>
              <a:t> وعلامات </a:t>
            </a:r>
            <a:r>
              <a:rPr lang="ar-SA" sz="4000" dirty="0" err="1"/>
              <a:t>نزفية</a:t>
            </a:r>
            <a:r>
              <a:rPr lang="ar-SA" sz="4000" dirty="0"/>
              <a:t> من </a:t>
            </a:r>
            <a:r>
              <a:rPr lang="ar-SA" sz="4000" dirty="0">
                <a:solidFill>
                  <a:srgbClr val="FFFF00"/>
                </a:solidFill>
              </a:rPr>
              <a:t>اللثة</a:t>
            </a:r>
            <a:r>
              <a:rPr lang="ar-SA" sz="4000" dirty="0"/>
              <a:t> أو </a:t>
            </a:r>
            <a:r>
              <a:rPr lang="ar-SA" sz="4000" dirty="0">
                <a:solidFill>
                  <a:srgbClr val="FFFF00"/>
                </a:solidFill>
              </a:rPr>
              <a:t>الجهاز الهضمي </a:t>
            </a:r>
            <a:r>
              <a:rPr lang="ar-SA" sz="4000" dirty="0"/>
              <a:t>أو </a:t>
            </a:r>
            <a:r>
              <a:rPr lang="ar-SA" sz="4000" dirty="0">
                <a:solidFill>
                  <a:srgbClr val="FFFF00"/>
                </a:solidFill>
              </a:rPr>
              <a:t>ميل </a:t>
            </a:r>
            <a:r>
              <a:rPr lang="ar-SA" sz="4000" dirty="0" err="1">
                <a:solidFill>
                  <a:srgbClr val="FFFF00"/>
                </a:solidFill>
              </a:rPr>
              <a:t>للتكدم</a:t>
            </a:r>
            <a:r>
              <a:rPr lang="ar-SA" sz="4000" dirty="0">
                <a:solidFill>
                  <a:srgbClr val="FFFF00"/>
                </a:solidFill>
              </a:rPr>
              <a:t> </a:t>
            </a:r>
            <a:r>
              <a:rPr lang="ar-SA" sz="4000" dirty="0"/>
              <a:t>أو تغييم بسبب </a:t>
            </a:r>
            <a:r>
              <a:rPr lang="ar-SA" sz="4000" dirty="0">
                <a:solidFill>
                  <a:srgbClr val="FFFF00"/>
                </a:solidFill>
              </a:rPr>
              <a:t>النزف الدماغي </a:t>
            </a:r>
            <a:r>
              <a:rPr lang="ar-SA" sz="4000" dirty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42455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التدبير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SA" sz="3600" dirty="0"/>
              <a:t>* علاج </a:t>
            </a:r>
            <a:r>
              <a:rPr lang="ar-SA" sz="3600" dirty="0" err="1">
                <a:solidFill>
                  <a:srgbClr val="FFFF00"/>
                </a:solidFill>
              </a:rPr>
              <a:t>الإنتان</a:t>
            </a:r>
            <a:r>
              <a:rPr lang="ar-SA" sz="3600" dirty="0"/>
              <a:t> في حال وجوده.</a:t>
            </a:r>
          </a:p>
          <a:p>
            <a:pPr algn="r">
              <a:buNone/>
            </a:pPr>
            <a:r>
              <a:rPr lang="ar-SA" sz="3600" dirty="0"/>
              <a:t>* علاج </a:t>
            </a:r>
            <a:r>
              <a:rPr lang="ar-SA" sz="3600" dirty="0">
                <a:solidFill>
                  <a:srgbClr val="FFFF00"/>
                </a:solidFill>
              </a:rPr>
              <a:t>السرطان</a:t>
            </a:r>
            <a:r>
              <a:rPr lang="ar-SA" sz="3600" dirty="0"/>
              <a:t> المستبطن.</a:t>
            </a:r>
          </a:p>
          <a:p>
            <a:pPr algn="r">
              <a:buNone/>
            </a:pPr>
            <a:r>
              <a:rPr lang="ar-SA" sz="3600" dirty="0"/>
              <a:t>* المعالجة </a:t>
            </a:r>
            <a:r>
              <a:rPr lang="ar-SA" sz="3600" dirty="0">
                <a:solidFill>
                  <a:srgbClr val="FFFF00"/>
                </a:solidFill>
              </a:rPr>
              <a:t>العرضية</a:t>
            </a:r>
            <a:r>
              <a:rPr lang="ar-SA" sz="3600" dirty="0"/>
              <a:t> ( نقل دم – صفيحات – نقل بلازما طازجة –نقل الرسابة القرية التي تحتوي الفيبرينوجين وعوامل التخثر ).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46127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التداخلات</a:t>
            </a:r>
            <a:r>
              <a:rPr lang="ar-SY" dirty="0">
                <a:solidFill>
                  <a:srgbClr val="FFFF00"/>
                </a:solidFill>
              </a:rPr>
              <a:t> المساعدة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SA" sz="4000" dirty="0"/>
              <a:t>* العناية بالنظافة العامة للتقليل من </a:t>
            </a:r>
            <a:r>
              <a:rPr lang="ar-SA" sz="4000" dirty="0" err="1"/>
              <a:t>الإنتان</a:t>
            </a:r>
            <a:r>
              <a:rPr lang="ar-SA" sz="4000" dirty="0"/>
              <a:t>. </a:t>
            </a:r>
          </a:p>
          <a:p>
            <a:pPr algn="r">
              <a:buNone/>
            </a:pPr>
            <a:r>
              <a:rPr lang="ar-SA" sz="4000" dirty="0"/>
              <a:t>* تقليل الإجراءات الغازية. </a:t>
            </a:r>
          </a:p>
          <a:p>
            <a:pPr algn="r">
              <a:buNone/>
            </a:pPr>
            <a:r>
              <a:rPr lang="ar-SA" sz="4000" dirty="0"/>
              <a:t>* زيادة الضغط على كل مواضع بزل الوريد.</a:t>
            </a:r>
          </a:p>
          <a:p>
            <a:pPr algn="r">
              <a:buNone/>
            </a:pPr>
            <a:r>
              <a:rPr lang="ar-SA" sz="4000" dirty="0"/>
              <a:t>* تقليل النشاط الجسدي قدر الإمكان لإنقاص خطر الأذية واحتياج الأوكسجين 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188147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التدابير المتخذة عند الشك بتسريب خارج الأوعية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SA" sz="4000" dirty="0"/>
              <a:t>* يوقف حقن الدواء مباشرة.</a:t>
            </a:r>
          </a:p>
          <a:p>
            <a:pPr algn="r">
              <a:buNone/>
            </a:pPr>
            <a:r>
              <a:rPr lang="ar-SA" sz="4000" dirty="0"/>
              <a:t>* يطبق الضمادات الباردة على الموضع (باستثناء تسرب قلويدات العنقاء ) حيث تطبق ضمادات ساخنة.</a:t>
            </a:r>
          </a:p>
          <a:p>
            <a:pPr algn="r">
              <a:buNone/>
            </a:pPr>
            <a:r>
              <a:rPr lang="ar-SA" sz="4000" dirty="0"/>
              <a:t>* رشف الدواء </a:t>
            </a:r>
            <a:r>
              <a:rPr lang="ar-SA" sz="4000" dirty="0" err="1"/>
              <a:t>الراشح</a:t>
            </a:r>
            <a:r>
              <a:rPr lang="ar-SA" sz="4000" dirty="0"/>
              <a:t> من النسيج.</a:t>
            </a:r>
          </a:p>
          <a:p>
            <a:pPr algn="r">
              <a:buNone/>
            </a:pPr>
            <a:r>
              <a:rPr lang="ar-SA" sz="4000" dirty="0"/>
              <a:t>* حقن مادة معدلة في المنطقة لإنقاص أذية النسيج.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516950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أهم الإرشادات لضمان سلامة المتعاملين بأدوية المعالجة الكيميائية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SA" sz="2800" dirty="0"/>
              <a:t>استعمال </a:t>
            </a:r>
            <a:r>
              <a:rPr lang="ar-SA" sz="2800" dirty="0">
                <a:solidFill>
                  <a:srgbClr val="FFFF00"/>
                </a:solidFill>
              </a:rPr>
              <a:t>حجرة أمان </a:t>
            </a:r>
            <a:r>
              <a:rPr lang="ar-SA" sz="2800" dirty="0"/>
              <a:t>حيوي لتحضير أدوية المعالجة الكيميائية.  </a:t>
            </a:r>
            <a:r>
              <a:rPr lang="en-US" sz="2800" dirty="0"/>
              <a:t> *</a:t>
            </a:r>
            <a:endParaRPr lang="ar-SA" sz="2800" dirty="0"/>
          </a:p>
          <a:p>
            <a:pPr algn="r">
              <a:buNone/>
            </a:pPr>
            <a:r>
              <a:rPr lang="en-US" sz="2800" dirty="0"/>
              <a:t>  </a:t>
            </a:r>
            <a:r>
              <a:rPr lang="ar-SA" sz="2800" dirty="0"/>
              <a:t>* استعمال </a:t>
            </a:r>
            <a:r>
              <a:rPr lang="ar-SA" sz="2800" dirty="0">
                <a:solidFill>
                  <a:srgbClr val="FFFF00"/>
                </a:solidFill>
              </a:rPr>
              <a:t>قفازات جراحية </a:t>
            </a:r>
            <a:r>
              <a:rPr lang="ar-SA" sz="2800" dirty="0"/>
              <a:t>من </a:t>
            </a:r>
            <a:r>
              <a:rPr lang="ar-SA" sz="2800" dirty="0" err="1"/>
              <a:t>اللاتكس</a:t>
            </a:r>
            <a:r>
              <a:rPr lang="ar-SA" sz="2800" dirty="0"/>
              <a:t> مع </a:t>
            </a:r>
            <a:r>
              <a:rPr lang="ar-SA" sz="2800" dirty="0">
                <a:solidFill>
                  <a:srgbClr val="FFFF00"/>
                </a:solidFill>
              </a:rPr>
              <a:t>الكمامة</a:t>
            </a:r>
            <a:r>
              <a:rPr lang="ar-SA" sz="2800" dirty="0"/>
              <a:t> عند التعامل مع الأدوية الكيميائية  ومع مفرغات المريض التي يستعملها .</a:t>
            </a:r>
          </a:p>
          <a:p>
            <a:pPr algn="r">
              <a:buNone/>
            </a:pPr>
            <a:r>
              <a:rPr lang="ar-SA" sz="2800" dirty="0"/>
              <a:t>* ارتداء </a:t>
            </a:r>
            <a:r>
              <a:rPr lang="ar-SA" sz="2800" dirty="0">
                <a:solidFill>
                  <a:srgbClr val="FFFF00"/>
                </a:solidFill>
              </a:rPr>
              <a:t>رداء </a:t>
            </a:r>
            <a:r>
              <a:rPr lang="ar-SA" sz="2800" dirty="0" err="1">
                <a:solidFill>
                  <a:srgbClr val="FFFF00"/>
                </a:solidFill>
              </a:rPr>
              <a:t>نبوذ</a:t>
            </a:r>
            <a:r>
              <a:rPr lang="ar-SA" sz="2800" dirty="0">
                <a:solidFill>
                  <a:srgbClr val="FFFF00"/>
                </a:solidFill>
              </a:rPr>
              <a:t> </a:t>
            </a:r>
            <a:r>
              <a:rPr lang="ar-SA" sz="2800" dirty="0"/>
              <a:t>مقاوم عند تحضير أدوية المعالجة الكيميائية وتطبيقها.</a:t>
            </a:r>
          </a:p>
          <a:p>
            <a:pPr algn="r">
              <a:buNone/>
            </a:pPr>
            <a:r>
              <a:rPr lang="ar-SA" sz="2800" dirty="0"/>
              <a:t>* التخلص من كل الأدوات المستخدمة في تحضير أدوية المعالجة الكيميائية بالطريقة المناسبة وفي الحاويات المانعة للتسرب والمقاومة للوخز.</a:t>
            </a:r>
          </a:p>
          <a:p>
            <a:pPr algn="r">
              <a:buNone/>
            </a:pPr>
            <a:r>
              <a:rPr lang="ar-SA" sz="2800" dirty="0"/>
              <a:t>* التخلص من كل فوارغ وأدوات المعالجة الكيميائية </a:t>
            </a:r>
            <a:r>
              <a:rPr lang="ar-SY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3939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30E532-FE39-455D-A1D1-DEF7A73C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51AF1E6-1B36-47E8-9FC9-5D9BD6394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7DFDE61-73EB-4D52-A4A1-5800109F246F}"/>
              </a:ext>
            </a:extLst>
          </p:cNvPr>
          <p:cNvSpPr/>
          <p:nvPr/>
        </p:nvSpPr>
        <p:spPr>
          <a:xfrm>
            <a:off x="0" y="3088640"/>
            <a:ext cx="2590800" cy="111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57189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rgbClr val="FFFF00"/>
                </a:solidFill>
              </a:rPr>
              <a:t>سرطان الرئة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ar-SA" sz="3200" dirty="0">
                <a:solidFill>
                  <a:srgbClr val="FFFF00"/>
                </a:solidFill>
              </a:rPr>
              <a:t>عوامل الخطورة : </a:t>
            </a:r>
          </a:p>
          <a:p>
            <a:pPr algn="r">
              <a:buNone/>
            </a:pPr>
            <a:r>
              <a:rPr lang="ar-SA" sz="3200" dirty="0">
                <a:solidFill>
                  <a:srgbClr val="FFFF00"/>
                </a:solidFill>
              </a:rPr>
              <a:t>التدخين</a:t>
            </a:r>
          </a:p>
          <a:p>
            <a:pPr algn="r">
              <a:buNone/>
            </a:pPr>
            <a:r>
              <a:rPr lang="ar-SA" sz="3200" dirty="0">
                <a:solidFill>
                  <a:srgbClr val="FFFF00"/>
                </a:solidFill>
              </a:rPr>
              <a:t>التدخين السلبي </a:t>
            </a:r>
          </a:p>
          <a:p>
            <a:pPr algn="r">
              <a:buNone/>
            </a:pPr>
            <a:r>
              <a:rPr lang="ar-SA" sz="3200" dirty="0">
                <a:solidFill>
                  <a:srgbClr val="FFFF00"/>
                </a:solidFill>
              </a:rPr>
              <a:t>تلوث الهواء </a:t>
            </a:r>
          </a:p>
          <a:p>
            <a:pPr algn="r">
              <a:buNone/>
            </a:pPr>
            <a:r>
              <a:rPr lang="ar-SA" sz="3200" dirty="0">
                <a:solidFill>
                  <a:srgbClr val="FFFF00"/>
                </a:solidFill>
              </a:rPr>
              <a:t>التعرض </a:t>
            </a:r>
            <a:r>
              <a:rPr lang="ar-SA" sz="3200" dirty="0" err="1">
                <a:solidFill>
                  <a:srgbClr val="FFFF00"/>
                </a:solidFill>
              </a:rPr>
              <a:t>للأسبستوز</a:t>
            </a:r>
            <a:endParaRPr lang="ar-SA" sz="3200" dirty="0">
              <a:solidFill>
                <a:srgbClr val="FFFF00"/>
              </a:solidFill>
            </a:endParaRPr>
          </a:p>
          <a:p>
            <a:pPr algn="r">
              <a:buNone/>
            </a:pPr>
            <a:r>
              <a:rPr lang="ar-SA" sz="3200" dirty="0">
                <a:solidFill>
                  <a:srgbClr val="FFFF00"/>
                </a:solidFill>
              </a:rPr>
              <a:t>التعرض </a:t>
            </a:r>
            <a:r>
              <a:rPr lang="ar-SA" sz="3200" dirty="0" err="1">
                <a:solidFill>
                  <a:srgbClr val="FFFF00"/>
                </a:solidFill>
              </a:rPr>
              <a:t>الأشعاعي</a:t>
            </a:r>
            <a:r>
              <a:rPr lang="ar-SA" sz="3200" dirty="0">
                <a:solidFill>
                  <a:srgbClr val="FFFF00"/>
                </a:solidFill>
              </a:rPr>
              <a:t> </a:t>
            </a:r>
          </a:p>
          <a:p>
            <a:pPr algn="r">
              <a:buNone/>
            </a:pPr>
            <a:r>
              <a:rPr lang="ar-SA" sz="3200" dirty="0">
                <a:solidFill>
                  <a:srgbClr val="FFFF00"/>
                </a:solidFill>
              </a:rPr>
              <a:t>عوامل وراثية جينية </a:t>
            </a:r>
            <a:r>
              <a:rPr lang="ar-SA" sz="3200" dirty="0" err="1">
                <a:solidFill>
                  <a:srgbClr val="FFFF00"/>
                </a:solidFill>
              </a:rPr>
              <a:t>مؤهبة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271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التصنيف النسيجي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Font typeface="Wingdings" panose="05000000000000000000" pitchFamily="2" charset="2"/>
              <a:buChar char="q"/>
            </a:pPr>
            <a:r>
              <a:rPr lang="ar-SY" sz="4800" dirty="0"/>
              <a:t> </a:t>
            </a:r>
            <a:r>
              <a:rPr lang="ar-SA" sz="4800" dirty="0"/>
              <a:t>سرطان الرئة </a:t>
            </a:r>
            <a:r>
              <a:rPr lang="ar-SA" sz="4800" dirty="0">
                <a:solidFill>
                  <a:srgbClr val="FFFF00"/>
                </a:solidFill>
              </a:rPr>
              <a:t>غير صغير </a:t>
            </a:r>
            <a:r>
              <a:rPr lang="ar-SA" sz="4800" dirty="0"/>
              <a:t>الخلايا :</a:t>
            </a:r>
          </a:p>
          <a:p>
            <a:pPr marL="0" indent="0">
              <a:buNone/>
            </a:pPr>
            <a:r>
              <a:rPr lang="ar-SA" sz="4800" dirty="0"/>
              <a:t> ويشكل 80% من سرطانات الرئة</a:t>
            </a:r>
          </a:p>
          <a:p>
            <a:endParaRPr lang="ar-SA" sz="4800" dirty="0"/>
          </a:p>
          <a:p>
            <a:pPr algn="r">
              <a:buFont typeface="Wingdings" panose="05000000000000000000" pitchFamily="2" charset="2"/>
              <a:buChar char="q"/>
            </a:pPr>
            <a:r>
              <a:rPr lang="ar-SA" sz="4800" dirty="0"/>
              <a:t>سرطان الرئة </a:t>
            </a:r>
            <a:r>
              <a:rPr lang="ar-SA" sz="4800" dirty="0">
                <a:solidFill>
                  <a:srgbClr val="FFFF00"/>
                </a:solidFill>
              </a:rPr>
              <a:t>صغير</a:t>
            </a:r>
            <a:r>
              <a:rPr lang="ar-SA" sz="4800" dirty="0"/>
              <a:t> الخلايا :</a:t>
            </a:r>
          </a:p>
          <a:p>
            <a:pPr>
              <a:buNone/>
            </a:pPr>
            <a:r>
              <a:rPr lang="ar-SA" sz="4800" dirty="0"/>
              <a:t> يشكل 20 % من سرطانات الرئة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149222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1122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6" name="سهم للأسفل 5"/>
          <p:cNvSpPr/>
          <p:nvPr/>
        </p:nvSpPr>
        <p:spPr>
          <a:xfrm>
            <a:off x="6024562" y="1285861"/>
            <a:ext cx="71438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شكل بيضاوي 7"/>
          <p:cNvSpPr/>
          <p:nvPr/>
        </p:nvSpPr>
        <p:spPr>
          <a:xfrm>
            <a:off x="3524232" y="1643050"/>
            <a:ext cx="4714908" cy="15001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2">
                    <a:lumMod val="75000"/>
                  </a:schemeClr>
                </a:solidFill>
              </a:rPr>
              <a:t>سرطان الرئة غير صغير الخلايا</a:t>
            </a:r>
            <a:endParaRPr lang="en-GB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6381752" y="3071810"/>
            <a:ext cx="71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8" idx="4"/>
          </p:cNvCxnSpPr>
          <p:nvPr/>
        </p:nvCxnSpPr>
        <p:spPr>
          <a:xfrm rot="5400000">
            <a:off x="5059355" y="3964785"/>
            <a:ext cx="1643868" cy="7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>
            <a:stCxn id="8" idx="4"/>
          </p:cNvCxnSpPr>
          <p:nvPr/>
        </p:nvCxnSpPr>
        <p:spPr>
          <a:xfrm rot="5400000">
            <a:off x="3988579" y="2393149"/>
            <a:ext cx="1143008" cy="264320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>
            <a:stCxn id="8" idx="4"/>
          </p:cNvCxnSpPr>
          <p:nvPr/>
        </p:nvCxnSpPr>
        <p:spPr>
          <a:xfrm rot="16200000" flipH="1">
            <a:off x="6917537" y="2107397"/>
            <a:ext cx="928694" cy="300039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شكل بيضاوي 23"/>
          <p:cNvSpPr/>
          <p:nvPr/>
        </p:nvSpPr>
        <p:spPr>
          <a:xfrm>
            <a:off x="4881554" y="5143512"/>
            <a:ext cx="1928826" cy="1428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err="1">
                <a:solidFill>
                  <a:schemeClr val="bg2">
                    <a:lumMod val="75000"/>
                  </a:schemeClr>
                </a:solidFill>
              </a:rPr>
              <a:t>كارسينوما</a:t>
            </a:r>
            <a:r>
              <a:rPr lang="ar-SA" sz="2400" dirty="0">
                <a:solidFill>
                  <a:schemeClr val="bg2">
                    <a:lumMod val="75000"/>
                  </a:schemeClr>
                </a:solidFill>
              </a:rPr>
              <a:t> شائكة الخلايا 30%</a:t>
            </a:r>
            <a:endParaRPr lang="en-GB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8739206" y="4000504"/>
            <a:ext cx="1643074" cy="1785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err="1">
                <a:solidFill>
                  <a:schemeClr val="bg2">
                    <a:lumMod val="75000"/>
                  </a:schemeClr>
                </a:solidFill>
              </a:rPr>
              <a:t>كارسينوما</a:t>
            </a:r>
            <a:r>
              <a:rPr lang="ar-SA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ar-SA" sz="2400" dirty="0" err="1">
                <a:solidFill>
                  <a:schemeClr val="bg2">
                    <a:lumMod val="75000"/>
                  </a:schemeClr>
                </a:solidFill>
              </a:rPr>
              <a:t>غدية</a:t>
            </a:r>
            <a:r>
              <a:rPr lang="ar-SA" sz="2400" dirty="0">
                <a:solidFill>
                  <a:schemeClr val="bg2">
                    <a:lumMod val="75000"/>
                  </a:schemeClr>
                </a:solidFill>
              </a:rPr>
              <a:t> 30-50</a:t>
            </a:r>
            <a:r>
              <a:rPr lang="ar-SA" sz="2000" dirty="0">
                <a:solidFill>
                  <a:schemeClr val="bg2">
                    <a:lumMod val="75000"/>
                  </a:schemeClr>
                </a:solidFill>
              </a:rPr>
              <a:t> %</a:t>
            </a: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شكل بيضاوي 25"/>
          <p:cNvSpPr/>
          <p:nvPr/>
        </p:nvSpPr>
        <p:spPr>
          <a:xfrm>
            <a:off x="1524000" y="4000504"/>
            <a:ext cx="1714480" cy="20717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bg2">
                    <a:lumMod val="75000"/>
                  </a:schemeClr>
                </a:solidFill>
              </a:rPr>
              <a:t>كبير الخلايا 10-15 %</a:t>
            </a:r>
            <a:endParaRPr lang="en-GB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685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الأعراض والعلامات </a:t>
            </a:r>
            <a:r>
              <a:rPr lang="ar-SA" dirty="0" err="1">
                <a:solidFill>
                  <a:srgbClr val="FFFF00"/>
                </a:solidFill>
              </a:rPr>
              <a:t>السريرية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ar-SA" sz="2800" dirty="0"/>
              <a:t>السعال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SA" sz="2800" dirty="0"/>
              <a:t>نفث الدم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SA" sz="2800" dirty="0"/>
              <a:t>عسرة تنفس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SA" sz="2800" dirty="0" err="1"/>
              <a:t>وزيز</a:t>
            </a:r>
            <a:r>
              <a:rPr lang="ar-SA" sz="2800" dirty="0"/>
              <a:t>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SA" sz="2800" dirty="0"/>
              <a:t>نقص وزن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SA" sz="2800" dirty="0"/>
              <a:t>تعب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SA" sz="2800" dirty="0"/>
              <a:t>ذات رئة متكررة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SA" sz="2800" dirty="0"/>
              <a:t>ألم صدري أو كتفي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014851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المرحلة </a:t>
            </a:r>
            <a:r>
              <a:rPr lang="ar-SA" dirty="0" err="1">
                <a:solidFill>
                  <a:srgbClr val="FFFF00"/>
                </a:solidFill>
              </a:rPr>
              <a:t>السريرية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SA" sz="3600" dirty="0"/>
              <a:t>ورم الرئة غير صغير الخلايا: يصنف حسب نظام </a:t>
            </a:r>
            <a:endParaRPr lang="en-US" sz="3600" dirty="0"/>
          </a:p>
          <a:p>
            <a:pPr algn="ctr">
              <a:buNone/>
            </a:pPr>
            <a:r>
              <a:rPr lang="en-US" sz="3600" dirty="0">
                <a:solidFill>
                  <a:srgbClr val="FFFF00"/>
                </a:solidFill>
              </a:rPr>
              <a:t>      TNM</a:t>
            </a:r>
            <a:r>
              <a:rPr lang="ar-SA" sz="3600" dirty="0">
                <a:solidFill>
                  <a:srgbClr val="FFFF00"/>
                </a:solidFill>
              </a:rPr>
              <a:t> </a:t>
            </a:r>
            <a:r>
              <a:rPr lang="en-US" sz="3600" dirty="0"/>
              <a:t>  </a:t>
            </a:r>
            <a:endParaRPr lang="ar-SA" sz="3600" dirty="0"/>
          </a:p>
          <a:p>
            <a:pPr algn="r">
              <a:buNone/>
            </a:pPr>
            <a:r>
              <a:rPr lang="en-US" sz="3600" dirty="0"/>
              <a:t> </a:t>
            </a:r>
            <a:r>
              <a:rPr lang="ar-SA" sz="3600" dirty="0"/>
              <a:t>من 1-4</a:t>
            </a:r>
            <a:r>
              <a:rPr lang="en-US" sz="3600" dirty="0"/>
              <a:t>T</a:t>
            </a:r>
            <a:r>
              <a:rPr lang="ar-SA" sz="3600" dirty="0"/>
              <a:t>حجم الورم :</a:t>
            </a:r>
            <a:endParaRPr lang="en-US" sz="3600" dirty="0"/>
          </a:p>
          <a:p>
            <a:pPr algn="r">
              <a:buNone/>
            </a:pPr>
            <a:r>
              <a:rPr lang="ar-SA" sz="3600" dirty="0"/>
              <a:t>من 1-3</a:t>
            </a:r>
            <a:r>
              <a:rPr lang="en-US" sz="3600" dirty="0"/>
              <a:t>N </a:t>
            </a:r>
            <a:r>
              <a:rPr lang="ar-SA" sz="3600" dirty="0"/>
              <a:t>العقد اللمفاوية :</a:t>
            </a:r>
            <a:endParaRPr lang="en-US" sz="3600" dirty="0"/>
          </a:p>
          <a:p>
            <a:pPr algn="r">
              <a:buNone/>
            </a:pPr>
            <a:r>
              <a:rPr lang="ar-SA" sz="3600" dirty="0"/>
              <a:t> 0 أو 1</a:t>
            </a:r>
            <a:r>
              <a:rPr lang="en-US" sz="3600" dirty="0"/>
              <a:t>M </a:t>
            </a:r>
            <a:r>
              <a:rPr lang="ar-SA" sz="3600" dirty="0" err="1"/>
              <a:t>النقائل</a:t>
            </a:r>
            <a:r>
              <a:rPr lang="ar-SA" sz="3600" dirty="0"/>
              <a:t> الورمية :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830856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rgbClr val="FFFF00"/>
                </a:solidFill>
              </a:rPr>
              <a:t>ورم رئة صغير الخلايا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6" name="رابط كسهم مستقيم 5"/>
          <p:cNvCxnSpPr>
            <a:stCxn id="3" idx="0"/>
          </p:cNvCxnSpPr>
          <p:nvPr/>
        </p:nvCxnSpPr>
        <p:spPr>
          <a:xfrm rot="16200000" flipH="1">
            <a:off x="6538922" y="1157278"/>
            <a:ext cx="1757362" cy="264320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>
            <a:stCxn id="3" idx="0"/>
          </p:cNvCxnSpPr>
          <p:nvPr/>
        </p:nvCxnSpPr>
        <p:spPr>
          <a:xfrm rot="16200000" flipH="1" flipV="1">
            <a:off x="3788559" y="1121559"/>
            <a:ext cx="1828800" cy="278608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شكل بيضاوي 9"/>
          <p:cNvSpPr/>
          <p:nvPr/>
        </p:nvSpPr>
        <p:spPr>
          <a:xfrm>
            <a:off x="8524892" y="3143248"/>
            <a:ext cx="1357322" cy="28575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bg2">
                    <a:lumMod val="50000"/>
                  </a:schemeClr>
                </a:solidFill>
              </a:rPr>
              <a:t>محدود بنصف الصدر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2166910" y="3429000"/>
            <a:ext cx="1214446" cy="27146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chemeClr val="bg2">
                    <a:lumMod val="50000"/>
                  </a:schemeClr>
                </a:solidFill>
              </a:rPr>
              <a:t>ممتد </a:t>
            </a:r>
            <a:r>
              <a:rPr lang="ar-SA" sz="2400" dirty="0" err="1">
                <a:solidFill>
                  <a:schemeClr val="bg2">
                    <a:lumMod val="50000"/>
                  </a:schemeClr>
                </a:solidFill>
              </a:rPr>
              <a:t>او</a:t>
            </a:r>
            <a:r>
              <a:rPr lang="ar-SA" sz="2400" dirty="0">
                <a:solidFill>
                  <a:schemeClr val="bg2">
                    <a:lumMod val="50000"/>
                  </a:schemeClr>
                </a:solidFill>
              </a:rPr>
              <a:t> منتشر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978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831662-0A9E-4DC1-BC9C-14C8E668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117DDB55-F15F-4AE9-BADB-D9AA20033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027680"/>
          </a:xfr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82F0AB9-4B5B-4A69-AA9A-014F2C9AC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720" y="3129280"/>
            <a:ext cx="12535632" cy="35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642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 typeface="Wingdings" panose="05000000000000000000" pitchFamily="2" charset="2"/>
              <a:buChar char="q"/>
            </a:pPr>
            <a:r>
              <a:rPr lang="ar-SY" sz="3600" dirty="0"/>
              <a:t> </a:t>
            </a:r>
            <a:r>
              <a:rPr lang="ar-SA" sz="3600" dirty="0"/>
              <a:t>سرطان الرئة</a:t>
            </a:r>
            <a:r>
              <a:rPr lang="ar-SA" sz="3600" dirty="0">
                <a:solidFill>
                  <a:srgbClr val="FFFF00"/>
                </a:solidFill>
              </a:rPr>
              <a:t> هو السرطان الثاني </a:t>
            </a:r>
            <a:r>
              <a:rPr lang="ar-SA" sz="3600" dirty="0"/>
              <a:t>من حيث الشيوع بعد سرطان الثدي عند النساء وسرطان البروستات عند الذكور وهو سرطان عالي الخطورة ونسبة الوفيات فيه عالية .</a:t>
            </a:r>
          </a:p>
          <a:p>
            <a:pPr algn="r">
              <a:buNone/>
            </a:pPr>
            <a:endParaRPr lang="ar-SA" sz="3600" dirty="0"/>
          </a:p>
          <a:p>
            <a:pPr algn="r">
              <a:buFont typeface="Wingdings" panose="05000000000000000000" pitchFamily="2" charset="2"/>
              <a:buChar char="q"/>
            </a:pPr>
            <a:r>
              <a:rPr lang="ar-SY" sz="3600" dirty="0"/>
              <a:t> </a:t>
            </a:r>
            <a:r>
              <a:rPr lang="ar-SA" sz="3600" dirty="0"/>
              <a:t>فقط 14 % من مرضى سرطان الرئة يعيشون أكثر من 5 سنوات بعد التشخيص </a:t>
            </a:r>
            <a:r>
              <a:rPr lang="ar-SA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7925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التدخين وعلاقته بسرطان الرئة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 typeface="Wingdings" panose="05000000000000000000" pitchFamily="2" charset="2"/>
              <a:buChar char="q"/>
            </a:pPr>
            <a:r>
              <a:rPr lang="ar-SY" sz="3600" dirty="0"/>
              <a:t> </a:t>
            </a:r>
            <a:r>
              <a:rPr lang="ar-SA" sz="3600" dirty="0"/>
              <a:t>التدخين له ارتباط بشكل خاص مع </a:t>
            </a:r>
            <a:r>
              <a:rPr lang="ar-SA" sz="3600" dirty="0">
                <a:solidFill>
                  <a:srgbClr val="FFFF00"/>
                </a:solidFill>
              </a:rPr>
              <a:t>سرطان الرئة صغير الخلايا</a:t>
            </a:r>
            <a:r>
              <a:rPr lang="ar-SY" sz="3600" dirty="0">
                <a:solidFill>
                  <a:srgbClr val="FF0000"/>
                </a:solidFill>
              </a:rPr>
              <a:t>.</a:t>
            </a:r>
            <a:r>
              <a:rPr lang="ar-SA" sz="3600" dirty="0">
                <a:solidFill>
                  <a:srgbClr val="FF0000"/>
                </a:solidFill>
              </a:rPr>
              <a:t> </a:t>
            </a:r>
          </a:p>
          <a:p>
            <a:pPr algn="r">
              <a:buNone/>
            </a:pPr>
            <a:endParaRPr lang="ar-SA" sz="3600" dirty="0"/>
          </a:p>
          <a:p>
            <a:pPr algn="r">
              <a:buFont typeface="Wingdings" panose="05000000000000000000" pitchFamily="2" charset="2"/>
              <a:buChar char="q"/>
            </a:pPr>
            <a:r>
              <a:rPr lang="ar-SY" sz="3600" dirty="0"/>
              <a:t> </a:t>
            </a:r>
            <a:r>
              <a:rPr lang="ar-SA" sz="3600" dirty="0"/>
              <a:t>التدخين له ارتباط بشكل أقل مع سرطان الرئة غير صغير      </a:t>
            </a:r>
          </a:p>
          <a:p>
            <a:pPr algn="r">
              <a:buNone/>
            </a:pPr>
            <a:r>
              <a:rPr lang="ar-SA" sz="3600" dirty="0"/>
              <a:t> الخلايا( ارتباط بشكل أكبر مع </a:t>
            </a:r>
            <a:r>
              <a:rPr lang="ar-SA" sz="3600" dirty="0" err="1"/>
              <a:t>السرطانة</a:t>
            </a:r>
            <a:r>
              <a:rPr lang="ar-SA" sz="3600" dirty="0"/>
              <a:t> الشائكة وأقل مع </a:t>
            </a:r>
            <a:r>
              <a:rPr lang="ar-SA" sz="3600" dirty="0" err="1"/>
              <a:t>الغدية</a:t>
            </a:r>
            <a:r>
              <a:rPr lang="ar-SA" sz="3600" dirty="0"/>
              <a:t> )</a:t>
            </a:r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9988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SA" sz="4000" dirty="0" err="1"/>
              <a:t>باكيت</a:t>
            </a:r>
            <a:r>
              <a:rPr lang="ar-SA" sz="4000" dirty="0"/>
              <a:t> / يوم تزيد نسبة الإصابة 10 مرات</a:t>
            </a:r>
          </a:p>
          <a:p>
            <a:pPr algn="r">
              <a:buNone/>
            </a:pPr>
            <a:r>
              <a:rPr lang="ar-SA" sz="4000" dirty="0"/>
              <a:t>2 </a:t>
            </a:r>
            <a:r>
              <a:rPr lang="ar-SA" sz="4000" dirty="0" err="1"/>
              <a:t>باكيت</a:t>
            </a:r>
            <a:r>
              <a:rPr lang="ar-SA" sz="4000" dirty="0"/>
              <a:t> / يوم تزيد نسبة الإصابة 21 مرة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0290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CAC988-023D-4D66-A3E1-82500BB4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906E9FE-5EBF-4A13-92B7-5767071AD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" y="0"/>
            <a:ext cx="12117571" cy="6858000"/>
          </a:xfrm>
        </p:spPr>
      </p:pic>
    </p:spTree>
    <p:extLst>
      <p:ext uri="{BB962C8B-B14F-4D97-AF65-F5344CB8AC3E}">
        <p14:creationId xmlns:p14="http://schemas.microsoft.com/office/powerpoint/2010/main" val="6633751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rgbClr val="FFFF00"/>
                </a:solidFill>
              </a:rPr>
              <a:t>تشخيص سرطان الرئة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SA" sz="3600" dirty="0"/>
              <a:t>الفحص </a:t>
            </a:r>
            <a:r>
              <a:rPr lang="ar-SA" sz="3600" dirty="0" err="1"/>
              <a:t>السريري</a:t>
            </a:r>
            <a:endParaRPr lang="ar-SA" sz="3600" dirty="0"/>
          </a:p>
          <a:p>
            <a:pPr algn="r">
              <a:buNone/>
            </a:pPr>
            <a:r>
              <a:rPr lang="ar-SA" sz="3600" dirty="0"/>
              <a:t>صورة الصدر والطبقي المحوري للصدر</a:t>
            </a:r>
          </a:p>
          <a:p>
            <a:pPr algn="r">
              <a:buNone/>
            </a:pPr>
            <a:r>
              <a:rPr lang="ar-SA" sz="3600" dirty="0"/>
              <a:t>الدراسة الخلوية </a:t>
            </a:r>
            <a:r>
              <a:rPr lang="ar-SA" sz="3600" dirty="0" err="1"/>
              <a:t>للقشع</a:t>
            </a:r>
            <a:r>
              <a:rPr lang="ar-SA" sz="3600" dirty="0"/>
              <a:t> </a:t>
            </a:r>
          </a:p>
          <a:p>
            <a:pPr algn="r">
              <a:buNone/>
            </a:pPr>
            <a:r>
              <a:rPr lang="ar-SA" sz="3600" dirty="0"/>
              <a:t>تنظير القصبات </a:t>
            </a:r>
          </a:p>
          <a:p>
            <a:pPr algn="r">
              <a:buNone/>
            </a:pPr>
            <a:r>
              <a:rPr lang="ar-SA" sz="3600" dirty="0" err="1"/>
              <a:t>خزعة</a:t>
            </a:r>
            <a:r>
              <a:rPr lang="ar-SA" sz="3600" dirty="0"/>
              <a:t> الجنب</a:t>
            </a:r>
          </a:p>
          <a:p>
            <a:pPr algn="r">
              <a:buNone/>
            </a:pPr>
            <a:r>
              <a:rPr lang="ar-SA" sz="3600" dirty="0"/>
              <a:t>تنظير المنصف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687330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FF00"/>
                </a:solidFill>
              </a:rPr>
              <a:t>علاج سرطان الرئة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SA" sz="3200" dirty="0"/>
              <a:t>العلاج الجراحي.</a:t>
            </a:r>
          </a:p>
          <a:p>
            <a:pPr algn="r">
              <a:buNone/>
            </a:pPr>
            <a:endParaRPr lang="ar-SA" sz="3200" dirty="0"/>
          </a:p>
          <a:p>
            <a:pPr algn="r">
              <a:buNone/>
            </a:pPr>
            <a:r>
              <a:rPr lang="ar-SA" sz="3200" dirty="0"/>
              <a:t>العلاج الكيميائي. </a:t>
            </a:r>
          </a:p>
          <a:p>
            <a:pPr algn="r">
              <a:buNone/>
            </a:pPr>
            <a:endParaRPr lang="ar-SA" sz="3200" dirty="0"/>
          </a:p>
          <a:p>
            <a:pPr algn="r">
              <a:buNone/>
            </a:pPr>
            <a:r>
              <a:rPr lang="ar-SA" sz="3200" dirty="0"/>
              <a:t>العلاج </a:t>
            </a:r>
            <a:r>
              <a:rPr lang="ar-SA" sz="3200" dirty="0" err="1"/>
              <a:t>الشعاعي</a:t>
            </a:r>
            <a:r>
              <a:rPr lang="ar-SA" sz="3200" dirty="0"/>
              <a:t>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089436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rgbClr val="FFFF00"/>
                </a:solidFill>
              </a:rPr>
              <a:t>العلاج الجراحي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ar-SA" dirty="0"/>
          </a:p>
          <a:p>
            <a:pPr algn="r">
              <a:buNone/>
            </a:pPr>
            <a:r>
              <a:rPr lang="ar-SA" sz="3200" dirty="0"/>
              <a:t>له دور في علاج سرطان الرئة </a:t>
            </a:r>
            <a:r>
              <a:rPr lang="ar-SA" sz="3200" dirty="0">
                <a:solidFill>
                  <a:srgbClr val="FF0000"/>
                </a:solidFill>
              </a:rPr>
              <a:t>غير صغير </a:t>
            </a:r>
            <a:r>
              <a:rPr lang="ar-SA" sz="3200" dirty="0"/>
              <a:t>الخلايا في المراحل </a:t>
            </a:r>
          </a:p>
          <a:p>
            <a:pPr algn="r">
              <a:buNone/>
            </a:pPr>
            <a:r>
              <a:rPr lang="ar-SA" sz="3200" dirty="0"/>
              <a:t>الباكرة فقط .</a:t>
            </a:r>
          </a:p>
          <a:p>
            <a:pPr algn="r">
              <a:buNone/>
            </a:pPr>
            <a:r>
              <a:rPr lang="ar-SA" sz="3200" dirty="0"/>
              <a:t>15-20% من مرضى سرطان الرئة </a:t>
            </a:r>
            <a:r>
              <a:rPr lang="ar-SA" sz="3200" dirty="0" err="1"/>
              <a:t>قابليين</a:t>
            </a:r>
            <a:r>
              <a:rPr lang="ar-SA" sz="3200" dirty="0"/>
              <a:t> للعلاج الجراحي </a:t>
            </a:r>
          </a:p>
          <a:p>
            <a:pPr algn="r">
              <a:buNone/>
            </a:pPr>
            <a:r>
              <a:rPr lang="ar-SA" sz="3200" dirty="0"/>
              <a:t>معظم المرضى يكتشفون في مراحل متأخرة غير قابلة للجراحة</a:t>
            </a:r>
          </a:p>
          <a:p>
            <a:pPr algn="r">
              <a:buNone/>
            </a:pPr>
            <a:r>
              <a:rPr lang="ar-SA" sz="3200" dirty="0"/>
              <a:t>العلاج الجراحي </a:t>
            </a:r>
            <a:r>
              <a:rPr lang="ar-SA" sz="3200" dirty="0">
                <a:solidFill>
                  <a:srgbClr val="FF0000"/>
                </a:solidFill>
              </a:rPr>
              <a:t>ليس</a:t>
            </a:r>
            <a:r>
              <a:rPr lang="ar-SA" sz="3200" dirty="0"/>
              <a:t> له دور في علاج سرطان الرئة صغير الخلايا </a:t>
            </a:r>
            <a:r>
              <a:rPr lang="ar-SY" sz="3200"/>
              <a:t>ماعدا الحالات الباكرة جدا </a:t>
            </a:r>
            <a:r>
              <a:rPr lang="ar-SA" sz="320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786502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rgbClr val="FFFF00"/>
                </a:solidFill>
              </a:rPr>
              <a:t>العلاج </a:t>
            </a:r>
            <a:r>
              <a:rPr lang="ar-SA" dirty="0" err="1">
                <a:solidFill>
                  <a:srgbClr val="FFFF00"/>
                </a:solidFill>
              </a:rPr>
              <a:t>الشعاعي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ar-SA" dirty="0"/>
          </a:p>
          <a:p>
            <a:pPr algn="r">
              <a:buNone/>
            </a:pPr>
            <a:r>
              <a:rPr lang="ar-SA" sz="3200" dirty="0"/>
              <a:t>له دور في علاج نوعي سرطان الرئة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019669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rgbClr val="FFFF00"/>
                </a:solidFill>
              </a:rPr>
              <a:t>العلاج الكيميائي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SA" sz="4000" dirty="0"/>
              <a:t>معتمد على مركبات البلاتين وبشكل خاص </a:t>
            </a:r>
            <a:r>
              <a:rPr lang="ar-SA" sz="4000" dirty="0" err="1">
                <a:solidFill>
                  <a:srgbClr val="FFFF00"/>
                </a:solidFill>
              </a:rPr>
              <a:t>السيسبلاتين</a:t>
            </a:r>
            <a:r>
              <a:rPr lang="ar-SA" sz="4000" dirty="0"/>
              <a:t> </a:t>
            </a:r>
            <a:r>
              <a:rPr lang="ar-SA" sz="4000" dirty="0" err="1"/>
              <a:t>و</a:t>
            </a:r>
            <a:r>
              <a:rPr lang="ar-SA" sz="4000" dirty="0" err="1">
                <a:solidFill>
                  <a:srgbClr val="FFFF00"/>
                </a:solidFill>
              </a:rPr>
              <a:t>الكاربوبلاتين</a:t>
            </a:r>
            <a:r>
              <a:rPr lang="ar-SA" sz="4000" dirty="0"/>
              <a:t> مع المشاركة مع مركبات أخرى.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573623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745688-5D75-4D8B-88D6-B334EA7B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1E5D5B-AAF3-451C-9433-D40F6B3DD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060613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A5814A-961E-42AE-9CBC-32588AE7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F32780-BA29-4D0B-A5BF-716636D8D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021146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DF1213-B037-4420-9C32-4D97F226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C868232-B647-4AB3-9BAE-B05BD4359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076347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B63A32-BF31-47E3-AC82-F29B90F2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BF2E401-42BD-4166-89EF-B37F53416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419072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EF9EA7-173F-41AC-B5AE-CF82327A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2F6B5C-CA81-46B0-AF38-CEA53E8CA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1028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D0F104-7DF6-48F0-8E68-0C0FD4C0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1F959DF5-B38F-4F55-8599-D2489D09A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C3F5F57E-D45B-4EE6-AD55-049EEE02C1C9}"/>
              </a:ext>
            </a:extLst>
          </p:cNvPr>
          <p:cNvSpPr/>
          <p:nvPr/>
        </p:nvSpPr>
        <p:spPr>
          <a:xfrm>
            <a:off x="6339840" y="5151120"/>
            <a:ext cx="5852159" cy="170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80F29A1-DCDE-46A6-BEE9-31169FDA5AE0}"/>
              </a:ext>
            </a:extLst>
          </p:cNvPr>
          <p:cNvSpPr/>
          <p:nvPr/>
        </p:nvSpPr>
        <p:spPr>
          <a:xfrm>
            <a:off x="0" y="0"/>
            <a:ext cx="3007360" cy="125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756068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733505-6E19-4C37-AB09-BB7B460A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07565F4-51FB-4608-8FB5-5FB7343D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55592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EC972-BC2F-4155-AB33-AC3655F4D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9F3245-4455-4CA2-87C5-DFA885E15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897989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753886-FE2D-47E2-804F-75D812C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3EB2A9-27F6-472D-BFD6-9E41A8FCB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563120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2D5CE4-1C1F-4507-B14D-28A1AF521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B28E57-5542-46E3-BB72-90B27AA4F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028432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B04387-C0B9-4034-BFF2-62CDCBBA4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9E6685-FCC4-425F-92E0-768C63F45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924347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8CBB4F-2DA3-4BDC-81E4-C0D0F205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C65661-ADEF-4BC4-9377-D1CB9B886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484350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2BE764-65E6-4C0B-87D5-B028EF24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9557C4D-FBB5-4AE1-9FF2-C9158754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094729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D295DC-4FC2-4CEC-8949-40D31FF59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7510ED4-17E7-457B-BED3-44DD2FB5E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8942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ED5F32-4459-4B8C-9C6C-00529BA7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3CA135-0873-4599-A238-50C19734F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960553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C25338-80E5-48E9-A0E5-82C9173C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4D0444-B145-424A-B1F2-2207782F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0010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307690-2583-4821-81E5-82D23493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6B53867-607E-4821-9C32-A17C80C01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6" y="0"/>
            <a:ext cx="12043144" cy="6858000"/>
          </a:xfrm>
        </p:spPr>
      </p:pic>
    </p:spTree>
    <p:extLst>
      <p:ext uri="{BB962C8B-B14F-4D97-AF65-F5344CB8AC3E}">
        <p14:creationId xmlns:p14="http://schemas.microsoft.com/office/powerpoint/2010/main" val="15333371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4BE5E3-4C11-4435-B95B-313F3BDF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41D5DC4-FE32-44BA-A0B2-4D70EBA91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956650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2E8BEF-0A37-4205-9F6D-00C09FE9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AF4005A-EA91-4522-B2F4-42201001F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618410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2A02FB-DCF2-490C-9D34-3BE5EB596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337693-07C0-4A03-BD22-CE194456B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54387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2C98AA-CCAB-4BCE-9038-28DAFD38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26CD586-8EC2-4B21-879B-D45CB8B03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94985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8FD3E5-5443-4D0A-A359-7D225E1A9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13A766-B8F1-44EE-9F86-BFA225CBB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992092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9C9C7C-8562-45A3-A7EE-C97165976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753C74-7D3B-4AC7-9FD7-2F81B25A4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119083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402564-5433-41AD-8A9D-03049FA0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11993A-D88B-40A6-8383-19685DBC9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664719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E7B9D4-238C-4EA1-91A1-96D76DC5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2B9EE69-D28E-49E9-8D5F-5CFEDDAF0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120352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FBDA86-888F-4517-8544-D9E3E807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D0F97B-58F6-455C-932F-0D18A61BB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320475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60F29F-3EE1-4007-8088-02AA718D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67F752D-5B4E-48D3-A0CF-B92AAB106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8645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19912E-0B3D-4826-854A-B3FFE12E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3FEE2021-6F2A-409B-923F-07ADBFB7A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23016501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F04807-9CB4-457B-9CB2-48665EA5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A7737EE-AC5E-43A0-A285-02A3DD27D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772049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7F8A34-22A4-4F02-8026-B678C7712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09FFA94-08D5-495E-8266-E01328692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097308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E6359D-12C5-48CB-BD72-65AE4F00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093B4E-8CAC-4FB1-9DCD-320B93713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011924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A3D996-FAD9-4F58-90FB-04616353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C4C2652-3E1E-4C3C-82D2-3E6F9F711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313198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39C368-D9F2-4CD9-A722-8E43A590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BF59514-0C22-4FCC-B2D7-E8A9EEE5E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93165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301478-3D5A-4CCB-82B2-23E07FD0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A646168-7EE0-4C4A-9031-EEE90AF07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703533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E470E0-E3BE-413C-9C2A-01F0F28DD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62CC5AC-F53B-4528-A233-60B69A29E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7561257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E8A79C-D559-45FD-860B-D7B738EF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FA5FD27-AF74-4B53-BC2B-AAFD59992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681452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1AD068-7538-41CB-AEAB-25DE0507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8BD950-5EDA-4472-845B-023713047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6610234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B86025-ED02-40AD-8837-F89E9D50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C3CB946-53FF-4595-B947-DBEA7203A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89098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217</TotalTime>
  <Words>1069</Words>
  <Application>Microsoft Office PowerPoint</Application>
  <PresentationFormat>شاشة عريضة</PresentationFormat>
  <Paragraphs>197</Paragraphs>
  <Slides>99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99</vt:i4>
      </vt:variant>
    </vt:vector>
  </HeadingPairs>
  <TitlesOfParts>
    <vt:vector size="104" baseType="lpstr">
      <vt:lpstr>Arial</vt:lpstr>
      <vt:lpstr>Century Gothic</vt:lpstr>
      <vt:lpstr>Wingdings</vt:lpstr>
      <vt:lpstr>Wingdings 3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الإسعافات الورمية</vt:lpstr>
      <vt:lpstr>متلازمة الوريد الأجوف العلوي</vt:lpstr>
      <vt:lpstr>عرض تقديمي في PowerPoint</vt:lpstr>
      <vt:lpstr>الأعراض والعلامات السريرية</vt:lpstr>
      <vt:lpstr>التشخيص</vt:lpstr>
      <vt:lpstr>العلاج</vt:lpstr>
      <vt:lpstr>المداخلات المساعدة </vt:lpstr>
      <vt:lpstr>انضغاط الحبل الشوكي</vt:lpstr>
      <vt:lpstr>الأعراض والعلامات</vt:lpstr>
      <vt:lpstr>العلاج</vt:lpstr>
      <vt:lpstr>عرض تقديمي في PowerPoint</vt:lpstr>
      <vt:lpstr>التداخلات المساعدة </vt:lpstr>
      <vt:lpstr>فرط كلس الدم </vt:lpstr>
      <vt:lpstr>أسباب رتفاع كلس الدم</vt:lpstr>
      <vt:lpstr>الأعراض والعلامات</vt:lpstr>
      <vt:lpstr> يحدث فرط الكلس بشكل شائع عند مرضى:</vt:lpstr>
      <vt:lpstr>العلاج</vt:lpstr>
      <vt:lpstr>التداخلات المساعدة </vt:lpstr>
      <vt:lpstr>( DIC )التخثر داخل الأوعية المنتشر </vt:lpstr>
      <vt:lpstr>النتائج المخبرية</vt:lpstr>
      <vt:lpstr>الأعراض والعلامات</vt:lpstr>
      <vt:lpstr>التدبير</vt:lpstr>
      <vt:lpstr>التداخلات المساعدة </vt:lpstr>
      <vt:lpstr>التدابير المتخذة عند الشك بتسريب خارج الأوعية</vt:lpstr>
      <vt:lpstr>أهم الإرشادات لضمان سلامة المتعاملين بأدوية المعالجة الكيميائية </vt:lpstr>
      <vt:lpstr>سرطان الرئة</vt:lpstr>
      <vt:lpstr>التصنيف النسيجي</vt:lpstr>
      <vt:lpstr>عرض تقديمي في PowerPoint</vt:lpstr>
      <vt:lpstr>الأعراض والعلامات السريرية</vt:lpstr>
      <vt:lpstr>المرحلة السريرية</vt:lpstr>
      <vt:lpstr>ورم رئة صغير الخلايا</vt:lpstr>
      <vt:lpstr>عرض تقديمي في PowerPoint</vt:lpstr>
      <vt:lpstr>عرض تقديمي في PowerPoint</vt:lpstr>
      <vt:lpstr>التدخين وعلاقته بسرطان الرئة</vt:lpstr>
      <vt:lpstr>عرض تقديمي في PowerPoint</vt:lpstr>
      <vt:lpstr>تشخيص سرطان الرئة </vt:lpstr>
      <vt:lpstr>علاج سرطان الرئة </vt:lpstr>
      <vt:lpstr>العلاج الجراحي</vt:lpstr>
      <vt:lpstr>العلاج الشعاعي</vt:lpstr>
      <vt:lpstr>العلاج الكيميائي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Abd Alrazzaq Nweir</cp:lastModifiedBy>
  <cp:revision>18</cp:revision>
  <dcterms:created xsi:type="dcterms:W3CDTF">2018-05-08T21:02:36Z</dcterms:created>
  <dcterms:modified xsi:type="dcterms:W3CDTF">2020-12-19T22:34:22Z</dcterms:modified>
</cp:coreProperties>
</file>