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54"/>
  </p:notesMasterIdLst>
  <p:sldIdLst>
    <p:sldId id="256" r:id="rId2"/>
    <p:sldId id="257" r:id="rId3"/>
    <p:sldId id="312" r:id="rId4"/>
    <p:sldId id="258" r:id="rId5"/>
    <p:sldId id="259" r:id="rId6"/>
    <p:sldId id="264" r:id="rId7"/>
    <p:sldId id="306" r:id="rId8"/>
    <p:sldId id="309" r:id="rId9"/>
    <p:sldId id="307" r:id="rId10"/>
    <p:sldId id="308" r:id="rId11"/>
    <p:sldId id="265" r:id="rId12"/>
    <p:sldId id="260" r:id="rId13"/>
    <p:sldId id="261" r:id="rId14"/>
    <p:sldId id="311" r:id="rId15"/>
    <p:sldId id="310" r:id="rId16"/>
    <p:sldId id="268" r:id="rId17"/>
    <p:sldId id="269" r:id="rId18"/>
    <p:sldId id="270" r:id="rId19"/>
    <p:sldId id="272" r:id="rId20"/>
    <p:sldId id="273" r:id="rId21"/>
    <p:sldId id="271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97" r:id="rId34"/>
    <p:sldId id="285" r:id="rId35"/>
    <p:sldId id="286" r:id="rId36"/>
    <p:sldId id="287" r:id="rId37"/>
    <p:sldId id="288" r:id="rId38"/>
    <p:sldId id="289" r:id="rId39"/>
    <p:sldId id="301" r:id="rId40"/>
    <p:sldId id="290" r:id="rId41"/>
    <p:sldId id="298" r:id="rId42"/>
    <p:sldId id="299" r:id="rId43"/>
    <p:sldId id="291" r:id="rId44"/>
    <p:sldId id="300" r:id="rId45"/>
    <p:sldId id="292" r:id="rId46"/>
    <p:sldId id="302" r:id="rId47"/>
    <p:sldId id="293" r:id="rId48"/>
    <p:sldId id="294" r:id="rId49"/>
    <p:sldId id="303" r:id="rId50"/>
    <p:sldId id="304" r:id="rId51"/>
    <p:sldId id="305" r:id="rId52"/>
    <p:sldId id="296" r:id="rId53"/>
  </p:sldIdLst>
  <p:sldSz cx="9144000" cy="6858000" type="screen4x3"/>
  <p:notesSz cx="6858000" cy="9144000"/>
  <p:defaultTextStyle>
    <a:defPPr>
      <a:defRPr lang="ar-SY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B95E25B-0103-456F-A58F-698605ABC2A3}" type="datetimeFigureOut">
              <a:rPr lang="ar-SY" smtClean="0"/>
              <a:t>16/03/1444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C0FF565-1225-4A12-843E-6C470C168737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242816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Y" dirty="0"/>
              <a:t>الذُنان</a:t>
            </a:r>
            <a:r>
              <a:rPr lang="ar-SY" baseline="0" dirty="0"/>
              <a:t> </a:t>
            </a:r>
            <a:r>
              <a:rPr lang="en-US" baseline="0" dirty="0"/>
              <a:t>SNUFFLES</a:t>
            </a:r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FF565-1225-4A12-843E-6C470C168737}" type="slidenum">
              <a:rPr lang="ar-SY" smtClean="0"/>
              <a:t>48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082472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EA65-6036-4DFF-865F-A05C9BFEB79A}" type="datetimeFigureOut">
              <a:rPr lang="ar-SY" smtClean="0"/>
              <a:t>16/03/1444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9398-1A86-406C-A3B7-178004EFD802}" type="slidenum">
              <a:rPr lang="ar-SY" smtClean="0"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EA65-6036-4DFF-865F-A05C9BFEB79A}" type="datetimeFigureOut">
              <a:rPr lang="ar-SY" smtClean="0"/>
              <a:t>16/03/1444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9398-1A86-406C-A3B7-178004EFD802}" type="slidenum">
              <a:rPr lang="ar-SY" smtClean="0"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EA65-6036-4DFF-865F-A05C9BFEB79A}" type="datetimeFigureOut">
              <a:rPr lang="ar-SY" smtClean="0"/>
              <a:t>16/03/1444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9398-1A86-406C-A3B7-178004EFD802}" type="slidenum">
              <a:rPr lang="ar-SY" smtClean="0"/>
              <a:t>‹#›</a:t>
            </a:fld>
            <a:endParaRPr lang="ar-SY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EA65-6036-4DFF-865F-A05C9BFEB79A}" type="datetimeFigureOut">
              <a:rPr lang="ar-SY" smtClean="0"/>
              <a:t>16/03/1444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9398-1A86-406C-A3B7-178004EFD802}" type="slidenum">
              <a:rPr lang="ar-SY" smtClean="0"/>
              <a:t>‹#›</a:t>
            </a:fld>
            <a:endParaRPr lang="ar-SY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EA65-6036-4DFF-865F-A05C9BFEB79A}" type="datetimeFigureOut">
              <a:rPr lang="ar-SY" smtClean="0"/>
              <a:t>16/03/1444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9398-1A86-406C-A3B7-178004EFD802}" type="slidenum">
              <a:rPr lang="ar-SY" smtClean="0"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EA65-6036-4DFF-865F-A05C9BFEB79A}" type="datetimeFigureOut">
              <a:rPr lang="ar-SY" smtClean="0"/>
              <a:t>16/03/1444</a:t>
            </a:fld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9398-1A86-406C-A3B7-178004EFD802}" type="slidenum">
              <a:rPr lang="ar-SY" smtClean="0"/>
              <a:t>‹#›</a:t>
            </a:fld>
            <a:endParaRPr lang="ar-SY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EA65-6036-4DFF-865F-A05C9BFEB79A}" type="datetimeFigureOut">
              <a:rPr lang="ar-SY" smtClean="0"/>
              <a:t>16/03/1444</a:t>
            </a:fld>
            <a:endParaRPr lang="ar-S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9398-1A86-406C-A3B7-178004EFD802}" type="slidenum">
              <a:rPr lang="ar-SY" smtClean="0"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EA65-6036-4DFF-865F-A05C9BFEB79A}" type="datetimeFigureOut">
              <a:rPr lang="ar-SY" smtClean="0"/>
              <a:t>16/03/1444</a:t>
            </a:fld>
            <a:endParaRPr lang="ar-S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9398-1A86-406C-A3B7-178004EFD802}" type="slidenum">
              <a:rPr lang="ar-SY" smtClean="0"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EA65-6036-4DFF-865F-A05C9BFEB79A}" type="datetimeFigureOut">
              <a:rPr lang="ar-SY" smtClean="0"/>
              <a:t>16/03/1444</a:t>
            </a:fld>
            <a:endParaRPr lang="ar-S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9398-1A86-406C-A3B7-178004EFD802}" type="slidenum">
              <a:rPr lang="ar-SY" smtClean="0"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EA65-6036-4DFF-865F-A05C9BFEB79A}" type="datetimeFigureOut">
              <a:rPr lang="ar-SY" smtClean="0"/>
              <a:t>16/03/1444</a:t>
            </a:fld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9398-1A86-406C-A3B7-178004EFD802}" type="slidenum">
              <a:rPr lang="ar-SY" smtClean="0"/>
              <a:t>‹#›</a:t>
            </a:fld>
            <a:endParaRPr lang="ar-S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EA65-6036-4DFF-865F-A05C9BFEB79A}" type="datetimeFigureOut">
              <a:rPr lang="ar-SY" smtClean="0"/>
              <a:t>16/03/1444</a:t>
            </a:fld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9398-1A86-406C-A3B7-178004EFD802}" type="slidenum">
              <a:rPr lang="ar-SY" smtClean="0"/>
              <a:t>‹#›</a:t>
            </a:fld>
            <a:endParaRPr lang="ar-S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A91EA65-6036-4DFF-865F-A05C9BFEB79A}" type="datetimeFigureOut">
              <a:rPr lang="ar-SY" smtClean="0"/>
              <a:t>16/03/1444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A529398-1A86-406C-A3B7-178004EFD802}" type="slidenum">
              <a:rPr lang="ar-SY" smtClean="0"/>
              <a:t>‹#›</a:t>
            </a:fld>
            <a:endParaRPr lang="ar-S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/>
              <a:t>Gastrointestinal viral infections </a:t>
            </a:r>
            <a:endParaRPr lang="ar-SY" b="1" u="sng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SY" dirty="0" err="1">
                <a:solidFill>
                  <a:srgbClr val="FF0000"/>
                </a:solidFill>
              </a:rPr>
              <a:t>د.محمد</a:t>
            </a:r>
            <a:r>
              <a:rPr lang="ar-SY" dirty="0">
                <a:solidFill>
                  <a:srgbClr val="FF0000"/>
                </a:solidFill>
              </a:rPr>
              <a:t> يوسف حسن</a:t>
            </a:r>
          </a:p>
        </p:txBody>
      </p:sp>
    </p:spTree>
    <p:extLst>
      <p:ext uri="{BB962C8B-B14F-4D97-AF65-F5344CB8AC3E}">
        <p14:creationId xmlns:p14="http://schemas.microsoft.com/office/powerpoint/2010/main" val="3249983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b="1" dirty="0"/>
              <a:t>A variant of CJD has been described in a few patients, mostly in the UK.</a:t>
            </a:r>
          </a:p>
          <a:p>
            <a:pPr algn="l" rtl="0"/>
            <a:r>
              <a:rPr lang="en-US" b="1" dirty="0"/>
              <a:t> The causative agent appears identical to that causing BSE in cows, and the disease may have appeared as a result of the BSE epidemic in the UK in the 1980s. Affected patients are typically </a:t>
            </a:r>
            <a:r>
              <a:rPr lang="en-US" b="1" dirty="0">
                <a:solidFill>
                  <a:srgbClr val="FF0000"/>
                </a:solidFill>
              </a:rPr>
              <a:t>younger</a:t>
            </a:r>
            <a:r>
              <a:rPr lang="en-US" b="1" dirty="0"/>
              <a:t> than those with sporadic CJD and present with </a:t>
            </a:r>
            <a:r>
              <a:rPr lang="en-US" b="1" u="sng" dirty="0"/>
              <a:t>neuropsychiatric </a:t>
            </a:r>
            <a:r>
              <a:rPr lang="en-US" b="1" dirty="0"/>
              <a:t>changes and </a:t>
            </a:r>
            <a:r>
              <a:rPr lang="en-US" b="1" u="sng" dirty="0"/>
              <a:t>sensory</a:t>
            </a:r>
            <a:r>
              <a:rPr lang="en-US" b="1" dirty="0"/>
              <a:t> symptoms in the limbs, followed by </a:t>
            </a:r>
            <a:r>
              <a:rPr lang="en-US" b="1" u="sng" dirty="0"/>
              <a:t>ataxia</a:t>
            </a:r>
            <a:r>
              <a:rPr lang="en-US" b="1" dirty="0"/>
              <a:t>, dementia and death (mean time to death is over a year). </a:t>
            </a:r>
          </a:p>
          <a:p>
            <a:pPr algn="l" rtl="0"/>
            <a:r>
              <a:rPr lang="en-US" b="1" dirty="0"/>
              <a:t>Characteristic EEG changes are not present but MRI scans show typical changes.</a:t>
            </a:r>
          </a:p>
          <a:p>
            <a:pPr algn="l" rtl="0"/>
            <a:endParaRPr lang="ar-SY" b="1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Variant CJD 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393003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BACTERIAL INFECTIONS 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72015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Bacterial infections of the skin, soft tissues  and bones </a:t>
            </a:r>
            <a:endParaRPr lang="ar-SY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632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b="1" dirty="0">
                <a:solidFill>
                  <a:srgbClr val="FF0000"/>
                </a:solidFill>
              </a:rPr>
              <a:t>Staphylococci</a:t>
            </a:r>
            <a:r>
              <a:rPr lang="en-US" b="1" dirty="0"/>
              <a:t> are normal commensals of human skin and anterior nares.</a:t>
            </a:r>
          </a:p>
          <a:p>
            <a:pPr algn="l" rtl="0"/>
            <a:r>
              <a:rPr lang="en-US" b="1" dirty="0"/>
              <a:t> </a:t>
            </a:r>
            <a:r>
              <a:rPr lang="en-US" b="1" u="sng" dirty="0" err="1"/>
              <a:t>Ecthyma</a:t>
            </a:r>
            <a:r>
              <a:rPr lang="en-US" b="1" dirty="0"/>
              <a:t>, </a:t>
            </a:r>
            <a:r>
              <a:rPr lang="en-US" b="1" u="sng" dirty="0"/>
              <a:t>folliculitis</a:t>
            </a:r>
            <a:r>
              <a:rPr lang="en-US" b="1" dirty="0"/>
              <a:t>, </a:t>
            </a:r>
            <a:r>
              <a:rPr lang="en-US" b="1" u="sng" dirty="0"/>
              <a:t>furuncles</a:t>
            </a:r>
            <a:r>
              <a:rPr lang="en-US" b="1" dirty="0"/>
              <a:t> and </a:t>
            </a:r>
            <a:r>
              <a:rPr lang="en-US" b="1" u="sng" dirty="0"/>
              <a:t>carbuncles</a:t>
            </a:r>
            <a:r>
              <a:rPr lang="en-US" b="1" dirty="0"/>
              <a:t>.</a:t>
            </a:r>
          </a:p>
          <a:p>
            <a:pPr algn="l" rtl="0"/>
            <a:r>
              <a:rPr lang="en-US" b="1" dirty="0"/>
              <a:t> Wound and cannula-related infections caused by Staph. </a:t>
            </a:r>
            <a:r>
              <a:rPr lang="en-US" b="1" dirty="0" err="1"/>
              <a:t>aureus</a:t>
            </a:r>
            <a:r>
              <a:rPr lang="en-US" b="1" dirty="0"/>
              <a:t> are important causes of inpatient morbidity.</a:t>
            </a:r>
          </a:p>
          <a:p>
            <a:pPr algn="l" rtl="0"/>
            <a:r>
              <a:rPr lang="en-US" b="1" dirty="0" err="1"/>
              <a:t>flucloxacillin</a:t>
            </a:r>
            <a:r>
              <a:rPr lang="en-US" b="1" dirty="0"/>
              <a:t> and </a:t>
            </a:r>
            <a:r>
              <a:rPr lang="en-US" b="1" dirty="0" err="1"/>
              <a:t>benzylpenicillin</a:t>
            </a:r>
            <a:r>
              <a:rPr lang="en-US" b="1" dirty="0"/>
              <a:t>. </a:t>
            </a:r>
          </a:p>
          <a:p>
            <a:pPr algn="l" rtl="0"/>
            <a:r>
              <a:rPr lang="en-US" b="1" dirty="0"/>
              <a:t>IV drug-users .</a:t>
            </a: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Staphylococcal infections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00545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21" y="2348880"/>
            <a:ext cx="8542557" cy="3495440"/>
          </a:xfrm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121345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/>
              <a:t> If staphylococcal infection reaches the blood stream (staphylococcal </a:t>
            </a:r>
            <a:r>
              <a:rPr lang="en-US" b="1" dirty="0" err="1"/>
              <a:t>septicaemia</a:t>
            </a:r>
            <a:r>
              <a:rPr lang="en-US" b="1" dirty="0"/>
              <a:t>), this may cause </a:t>
            </a:r>
            <a:r>
              <a:rPr lang="en-US" b="1" u="sng" dirty="0"/>
              <a:t>severe</a:t>
            </a:r>
            <a:r>
              <a:rPr lang="en-US" b="1" dirty="0"/>
              <a:t> </a:t>
            </a:r>
            <a:r>
              <a:rPr lang="en-US" b="1" u="sng" dirty="0"/>
              <a:t>sepsis</a:t>
            </a:r>
            <a:r>
              <a:rPr lang="en-US" b="1" dirty="0"/>
              <a:t> and needs to be treated aggressively.</a:t>
            </a:r>
          </a:p>
          <a:p>
            <a:pPr algn="l" rtl="0"/>
            <a:r>
              <a:rPr lang="en-US" b="1" dirty="0"/>
              <a:t>blood cultures.</a:t>
            </a:r>
          </a:p>
          <a:p>
            <a:pPr algn="l" rtl="0"/>
            <a:r>
              <a:rPr lang="en-US" b="1" dirty="0"/>
              <a:t>Endocarditis.</a:t>
            </a:r>
            <a:endParaRPr lang="ar-SY" b="1" dirty="0"/>
          </a:p>
          <a:p>
            <a:endParaRPr lang="ar-SY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266870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toxic shock syndrome toxin 1 (TSST1).</a:t>
            </a:r>
          </a:p>
          <a:p>
            <a:pPr algn="l" rtl="0"/>
            <a:r>
              <a:rPr lang="en-US" dirty="0"/>
              <a:t> Staphylococcal toxic shock syndrome (TSS) is most commonly seen in young women in association with the use of highly </a:t>
            </a:r>
            <a:r>
              <a:rPr lang="en-US" dirty="0">
                <a:solidFill>
                  <a:srgbClr val="FF0000"/>
                </a:solidFill>
              </a:rPr>
              <a:t>absorbent tampons</a:t>
            </a:r>
            <a:r>
              <a:rPr lang="en-US" dirty="0"/>
              <a:t>. </a:t>
            </a:r>
          </a:p>
          <a:p>
            <a:pPr algn="l" rtl="0"/>
            <a:r>
              <a:rPr lang="en-US" dirty="0"/>
              <a:t>The toxin acts as a ‘super-antigen’, triggering significant T-helper cell activation and very high peripheral </a:t>
            </a:r>
            <a:r>
              <a:rPr lang="en-US" dirty="0" err="1"/>
              <a:t>polymorphonuclear</a:t>
            </a:r>
            <a:r>
              <a:rPr lang="en-US" dirty="0"/>
              <a:t> leucocyte numbers. </a:t>
            </a:r>
            <a:endParaRPr lang="ar-SY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Staphylococcal toxic shock syndrome</a:t>
            </a:r>
            <a:endParaRPr lang="ar-SY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908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en-US" b="1" dirty="0"/>
              <a:t>TSS has an abrupt onset with high </a:t>
            </a:r>
            <a:r>
              <a:rPr lang="en-US" b="1" u="sng" dirty="0"/>
              <a:t>fever</a:t>
            </a:r>
            <a:r>
              <a:rPr lang="en-US" b="1" dirty="0"/>
              <a:t>, </a:t>
            </a:r>
            <a:r>
              <a:rPr lang="en-US" b="1" dirty="0" err="1"/>
              <a:t>generalised</a:t>
            </a:r>
            <a:r>
              <a:rPr lang="en-US" b="1" dirty="0"/>
              <a:t> systemic upset (myalgia, headache, sore throat and vomiting), a </a:t>
            </a:r>
            <a:r>
              <a:rPr lang="en-US" b="1" dirty="0" err="1"/>
              <a:t>generalised</a:t>
            </a:r>
            <a:r>
              <a:rPr lang="en-US" b="1" dirty="0"/>
              <a:t> erythematous blanching rash resembling scarlet fever, and hypotension. </a:t>
            </a:r>
          </a:p>
          <a:p>
            <a:pPr algn="l" rtl="0"/>
            <a:r>
              <a:rPr lang="en-US" b="1" dirty="0"/>
              <a:t>It rapidly progresses over a matter of hours to multisystem involvement with cardiac, renal and hepatic compromise, leading to </a:t>
            </a:r>
            <a:r>
              <a:rPr lang="en-US" b="1" dirty="0">
                <a:solidFill>
                  <a:srgbClr val="FF0000"/>
                </a:solidFill>
              </a:rPr>
              <a:t>death in 10–20%. </a:t>
            </a:r>
          </a:p>
          <a:p>
            <a:pPr algn="l" rtl="0"/>
            <a:r>
              <a:rPr lang="en-US" b="1" dirty="0"/>
              <a:t>The diagnosis is clinical, supported by Gram stain of menstrual fluid demonstrating typical staphylococci.</a:t>
            </a:r>
          </a:p>
          <a:p>
            <a:pPr algn="l" rtl="0"/>
            <a:r>
              <a:rPr lang="en-US" b="1" dirty="0"/>
              <a:t> Treatment is with </a:t>
            </a:r>
            <a:r>
              <a:rPr lang="en-US" b="1" dirty="0">
                <a:solidFill>
                  <a:srgbClr val="FF0000"/>
                </a:solidFill>
              </a:rPr>
              <a:t>IV fluid resuscitation </a:t>
            </a:r>
            <a:r>
              <a:rPr lang="en-US" b="1" dirty="0"/>
              <a:t>and </a:t>
            </a:r>
            <a:r>
              <a:rPr lang="en-US" b="1" dirty="0" err="1">
                <a:solidFill>
                  <a:srgbClr val="FF0000"/>
                </a:solidFill>
              </a:rPr>
              <a:t>antistaphylococca</a:t>
            </a:r>
            <a:r>
              <a:rPr lang="en-US" b="1" dirty="0" err="1"/>
              <a:t>l</a:t>
            </a:r>
            <a:r>
              <a:rPr lang="en-US" b="1" dirty="0"/>
              <a:t> antibiotics such as </a:t>
            </a:r>
            <a:r>
              <a:rPr lang="en-US" b="1" dirty="0" err="1"/>
              <a:t>flucloxacillin</a:t>
            </a:r>
            <a:r>
              <a:rPr lang="en-US" b="1" dirty="0"/>
              <a:t> or </a:t>
            </a:r>
            <a:r>
              <a:rPr lang="en-US" b="1" dirty="0" err="1"/>
              <a:t>vancomycin</a:t>
            </a:r>
            <a:r>
              <a:rPr lang="en-US" b="1" dirty="0"/>
              <a:t>.</a:t>
            </a:r>
          </a:p>
          <a:p>
            <a:pPr algn="l" rtl="0"/>
            <a:r>
              <a:rPr lang="en-US" b="1" dirty="0"/>
              <a:t> Recovery is accompanied at 7–10 days by desquamation.</a:t>
            </a:r>
          </a:p>
          <a:p>
            <a:pPr algn="l" rtl="0"/>
            <a:endParaRPr lang="ar-SY" b="1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468932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1" t="22585" r="41079" b="10967"/>
          <a:stretch/>
        </p:blipFill>
        <p:spPr>
          <a:xfrm>
            <a:off x="1644193" y="116632"/>
            <a:ext cx="5880135" cy="6732323"/>
          </a:xfrm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094956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Streptococcal infections 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209003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en-US" b="1" dirty="0"/>
              <a:t>Norovirus ( RNA ) is the most common cause of infectious gastroenteritis in the UK</a:t>
            </a:r>
          </a:p>
          <a:p>
            <a:pPr algn="l" rtl="0"/>
            <a:r>
              <a:rPr lang="en-US" b="1" dirty="0"/>
              <a:t> outbreaks in closed communities , hospital wards, cruise ships and military camps.</a:t>
            </a:r>
          </a:p>
          <a:p>
            <a:pPr algn="l" rtl="0"/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Food handlers .</a:t>
            </a:r>
          </a:p>
          <a:p>
            <a:pPr algn="l" rtl="0"/>
            <a:r>
              <a:rPr lang="en-US" b="1" dirty="0"/>
              <a:t>infectious by the </a:t>
            </a:r>
            <a:r>
              <a:rPr lang="en-US" b="1" dirty="0" err="1"/>
              <a:t>faecal</a:t>
            </a:r>
            <a:r>
              <a:rPr lang="en-US" b="1" dirty="0"/>
              <a:t>-oral route .</a:t>
            </a:r>
          </a:p>
          <a:p>
            <a:pPr algn="l" rtl="0"/>
            <a:r>
              <a:rPr lang="en-US" b="1" dirty="0"/>
              <a:t>prominent vomiting with </a:t>
            </a:r>
            <a:r>
              <a:rPr lang="en-US" b="1" dirty="0" err="1"/>
              <a:t>diarrhoea</a:t>
            </a:r>
            <a:r>
              <a:rPr lang="en-US" b="1" dirty="0"/>
              <a:t> .</a:t>
            </a:r>
          </a:p>
          <a:p>
            <a:pPr algn="l" rtl="0"/>
            <a:r>
              <a:rPr lang="en-US" b="1" dirty="0"/>
              <a:t>Incubation period of 24–48 hrs.</a:t>
            </a:r>
          </a:p>
          <a:p>
            <a:pPr algn="l" rtl="0"/>
            <a:r>
              <a:rPr lang="en-US" b="1" dirty="0"/>
              <a:t> </a:t>
            </a:r>
            <a:r>
              <a:rPr lang="en-US" b="1" u="sng" dirty="0"/>
              <a:t>Diagnosis</a:t>
            </a:r>
            <a:r>
              <a:rPr lang="en-US" b="1" dirty="0"/>
              <a:t> is by electron microscopy or PCR of </a:t>
            </a:r>
            <a:r>
              <a:rPr lang="en-US" b="1" u="sng" dirty="0"/>
              <a:t>stool samples</a:t>
            </a:r>
            <a:r>
              <a:rPr lang="en-US" b="1" dirty="0"/>
              <a:t>.</a:t>
            </a:r>
          </a:p>
          <a:p>
            <a:pPr algn="l" rtl="0"/>
            <a:r>
              <a:rPr lang="en-US" b="1" dirty="0"/>
              <a:t> Case isolation and scrupulous cleaning are required to control outbreaks. </a:t>
            </a:r>
            <a:endParaRPr lang="ar-SY" b="1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Norovirus</a:t>
            </a:r>
            <a:r>
              <a:rPr lang="en-US" dirty="0">
                <a:solidFill>
                  <a:srgbClr val="FF0000"/>
                </a:solidFill>
              </a:rPr>
              <a:t> (Norwalk agent) </a:t>
            </a:r>
            <a:endParaRPr lang="ar-SY" dirty="0">
              <a:solidFill>
                <a:srgbClr val="FF0000"/>
              </a:solidFill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6684A05-2008-4AA6-9239-C97E873163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080" y="1287778"/>
            <a:ext cx="2051720" cy="138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764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Group A and occasionally group C and G streptococci. </a:t>
            </a:r>
          </a:p>
          <a:p>
            <a:pPr algn="l" rtl="0"/>
            <a:r>
              <a:rPr lang="en-US" dirty="0"/>
              <a:t>Pharyngitis or tonsillitis may lead to scarlet fever if the organism produces </a:t>
            </a:r>
            <a:r>
              <a:rPr lang="en-US" dirty="0">
                <a:solidFill>
                  <a:srgbClr val="FF0000"/>
                </a:solidFill>
              </a:rPr>
              <a:t>pyogenic exotoxin</a:t>
            </a:r>
            <a:r>
              <a:rPr lang="en-US" dirty="0"/>
              <a:t>. </a:t>
            </a:r>
          </a:p>
          <a:p>
            <a:pPr algn="l" rtl="0"/>
            <a:r>
              <a:rPr lang="en-US" dirty="0"/>
              <a:t>Common in </a:t>
            </a:r>
            <a:r>
              <a:rPr lang="en-US" dirty="0">
                <a:solidFill>
                  <a:srgbClr val="FF0000"/>
                </a:solidFill>
              </a:rPr>
              <a:t>school-age children</a:t>
            </a:r>
            <a:r>
              <a:rPr lang="en-US" dirty="0"/>
              <a:t>, scarlet fever can occur in young adults in contact with young children. </a:t>
            </a:r>
            <a:endParaRPr lang="ar-SY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Streptococcal scarlet fever </a:t>
            </a:r>
            <a:endParaRPr lang="ar-SY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283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5" t="16697" r="39897" b="5921"/>
          <a:stretch/>
        </p:blipFill>
        <p:spPr>
          <a:xfrm>
            <a:off x="2339752" y="276627"/>
            <a:ext cx="4808766" cy="6652730"/>
          </a:xfrm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830945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b="1" i="1" dirty="0"/>
              <a:t>A diffuse erythematous rash occurs, which blanches on pressure , classically with </a:t>
            </a:r>
            <a:r>
              <a:rPr lang="en-US" b="1" i="1" dirty="0" err="1">
                <a:solidFill>
                  <a:srgbClr val="FF0000"/>
                </a:solidFill>
              </a:rPr>
              <a:t>circumoral</a:t>
            </a:r>
            <a:r>
              <a:rPr lang="en-US" b="1" i="1" dirty="0">
                <a:solidFill>
                  <a:srgbClr val="FF0000"/>
                </a:solidFill>
              </a:rPr>
              <a:t> pallor</a:t>
            </a:r>
            <a:r>
              <a:rPr lang="en-US" b="1" i="1" dirty="0"/>
              <a:t>. </a:t>
            </a:r>
          </a:p>
          <a:p>
            <a:pPr algn="l" rtl="0"/>
            <a:r>
              <a:rPr lang="en-US" b="1" i="1" dirty="0"/>
              <a:t>The tongue, initially coated, becomes red and swollen (‘</a:t>
            </a:r>
            <a:r>
              <a:rPr lang="en-US" b="1" i="1" dirty="0">
                <a:solidFill>
                  <a:srgbClr val="FF0000"/>
                </a:solidFill>
              </a:rPr>
              <a:t>strawberry</a:t>
            </a:r>
            <a:r>
              <a:rPr lang="en-US" b="1" i="1" dirty="0"/>
              <a:t> tongue’). </a:t>
            </a:r>
          </a:p>
          <a:p>
            <a:pPr algn="l" rtl="0"/>
            <a:r>
              <a:rPr lang="en-US" b="1" i="1" dirty="0"/>
              <a:t>The disease lasts ~</a:t>
            </a:r>
            <a:r>
              <a:rPr lang="en-US" b="1" i="1" dirty="0">
                <a:solidFill>
                  <a:srgbClr val="FF0000"/>
                </a:solidFill>
              </a:rPr>
              <a:t>7</a:t>
            </a:r>
            <a:r>
              <a:rPr lang="en-US" b="1" i="1" dirty="0"/>
              <a:t> days; the rash disappears in </a:t>
            </a:r>
            <a:r>
              <a:rPr lang="en-US" b="1" i="1" dirty="0">
                <a:solidFill>
                  <a:srgbClr val="FF0000"/>
                </a:solidFill>
              </a:rPr>
              <a:t>7–10</a:t>
            </a:r>
            <a:r>
              <a:rPr lang="en-US" b="1" i="1" dirty="0"/>
              <a:t> days, followed by a fine desquamation.</a:t>
            </a:r>
          </a:p>
          <a:p>
            <a:pPr algn="l" rtl="0"/>
            <a:r>
              <a:rPr lang="en-US" b="1" i="1" dirty="0"/>
              <a:t> Residual </a:t>
            </a:r>
            <a:r>
              <a:rPr lang="en-US" b="1" i="1" dirty="0">
                <a:solidFill>
                  <a:srgbClr val="FF0000"/>
                </a:solidFill>
              </a:rPr>
              <a:t>petechial lesions </a:t>
            </a:r>
            <a:r>
              <a:rPr lang="en-US" b="1" i="1" dirty="0"/>
              <a:t>in the </a:t>
            </a:r>
            <a:r>
              <a:rPr lang="en-US" b="1" i="1" dirty="0" err="1"/>
              <a:t>antecubital</a:t>
            </a:r>
            <a:r>
              <a:rPr lang="en-US" b="1" i="1" dirty="0"/>
              <a:t> fossa may be seen. </a:t>
            </a:r>
          </a:p>
          <a:p>
            <a:pPr algn="l" rtl="0"/>
            <a:r>
              <a:rPr lang="en-US" b="1" i="1" dirty="0"/>
              <a:t>Treatment involves active therapy for the underlying infection (</a:t>
            </a:r>
            <a:r>
              <a:rPr lang="en-US" b="1" i="1" dirty="0" err="1"/>
              <a:t>benzylpenicillin</a:t>
            </a:r>
            <a:r>
              <a:rPr lang="en-US" b="1" i="1" dirty="0"/>
              <a:t> or orally available penicillin) plus symptomatic measures. </a:t>
            </a:r>
            <a:endParaRPr lang="ar-SY" b="1" i="1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6246353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/>
              <a:t>This is associated with severe group A, C or G streptococcal skin infections producing </a:t>
            </a:r>
            <a:r>
              <a:rPr lang="en-US" b="1" dirty="0">
                <a:solidFill>
                  <a:srgbClr val="FF0000"/>
                </a:solidFill>
              </a:rPr>
              <a:t>pyogenic exotoxin A</a:t>
            </a:r>
            <a:r>
              <a:rPr lang="en-US" b="1" dirty="0"/>
              <a:t>.</a:t>
            </a:r>
          </a:p>
          <a:p>
            <a:pPr algn="l" rtl="0"/>
            <a:r>
              <a:rPr lang="en-US" b="1" dirty="0"/>
              <a:t>A faint erythematous </a:t>
            </a:r>
            <a:r>
              <a:rPr lang="en-US" b="1" dirty="0">
                <a:solidFill>
                  <a:srgbClr val="FF0000"/>
                </a:solidFill>
              </a:rPr>
              <a:t>rash</a:t>
            </a:r>
            <a:r>
              <a:rPr lang="en-US" b="1" dirty="0"/>
              <a:t>, mainly on the chest, rapidly progresses to circulatory </a:t>
            </a:r>
            <a:r>
              <a:rPr lang="en-US" b="1" dirty="0">
                <a:solidFill>
                  <a:srgbClr val="FF0000"/>
                </a:solidFill>
              </a:rPr>
              <a:t>shock</a:t>
            </a:r>
            <a:r>
              <a:rPr lang="en-US" b="1" dirty="0"/>
              <a:t> then </a:t>
            </a:r>
            <a:r>
              <a:rPr lang="en-US" b="1" dirty="0">
                <a:solidFill>
                  <a:srgbClr val="FF0000"/>
                </a:solidFill>
              </a:rPr>
              <a:t>multi-organ failure. </a:t>
            </a:r>
            <a:endParaRPr lang="ar-SY" b="1" dirty="0">
              <a:solidFill>
                <a:srgbClr val="FF0000"/>
              </a:solidFill>
            </a:endParaRP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Streptococcal toxic shock syndrome </a:t>
            </a:r>
            <a:endParaRPr lang="ar-SY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7220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>
                <a:solidFill>
                  <a:srgbClr val="FF0000"/>
                </a:solidFill>
              </a:rPr>
              <a:t>Fluid</a:t>
            </a:r>
            <a:r>
              <a:rPr lang="en-US" b="1" dirty="0"/>
              <a:t> resuscitation is essential.</a:t>
            </a:r>
          </a:p>
          <a:p>
            <a:pPr algn="l" rtl="0"/>
            <a:r>
              <a:rPr lang="en-US" b="1" dirty="0"/>
              <a:t>with parenteral </a:t>
            </a:r>
            <a:r>
              <a:rPr lang="en-US" b="1" dirty="0">
                <a:solidFill>
                  <a:srgbClr val="FF0000"/>
                </a:solidFill>
              </a:rPr>
              <a:t>antistreptococcal </a:t>
            </a:r>
            <a:r>
              <a:rPr lang="en-US" b="1" dirty="0"/>
              <a:t>antibiotics, usually benzylpenicillin with clindamycin. </a:t>
            </a:r>
          </a:p>
          <a:p>
            <a:pPr algn="l" rtl="0"/>
            <a:r>
              <a:rPr lang="en-US" b="1" dirty="0"/>
              <a:t>If </a:t>
            </a:r>
            <a:r>
              <a:rPr lang="en-US" b="1" dirty="0" err="1"/>
              <a:t>necrotising</a:t>
            </a:r>
            <a:r>
              <a:rPr lang="en-US" b="1" dirty="0"/>
              <a:t> fasciitis is present urgent surgical </a:t>
            </a:r>
            <a:r>
              <a:rPr lang="en-US" b="1" dirty="0" err="1">
                <a:solidFill>
                  <a:srgbClr val="FF0000"/>
                </a:solidFill>
              </a:rPr>
              <a:t>débridement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is required. </a:t>
            </a:r>
            <a:endParaRPr lang="ar-SY" b="1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485577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Cellulitis, erysipelas and impetigo 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8744301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en-US" b="1" dirty="0"/>
              <a:t>Impetigo is a common, highly contagious, superficial bacterial skin infection. </a:t>
            </a:r>
          </a:p>
          <a:p>
            <a:pPr algn="l" rtl="0"/>
            <a:r>
              <a:rPr lang="en-US" b="1" dirty="0"/>
              <a:t>There are two main presentations: </a:t>
            </a:r>
            <a:r>
              <a:rPr lang="en-US" b="1" dirty="0">
                <a:solidFill>
                  <a:srgbClr val="FF0000"/>
                </a:solidFill>
              </a:rPr>
              <a:t>bullous</a:t>
            </a:r>
            <a:r>
              <a:rPr lang="en-US" b="1" dirty="0"/>
              <a:t> impetigo, caused by a staphylococcal </a:t>
            </a:r>
            <a:r>
              <a:rPr lang="en-US" b="1" dirty="0" err="1"/>
              <a:t>epidermolytic</a:t>
            </a:r>
            <a:r>
              <a:rPr lang="en-US" b="1" dirty="0"/>
              <a:t> toxin, and </a:t>
            </a:r>
            <a:r>
              <a:rPr lang="en-US" b="1" dirty="0">
                <a:solidFill>
                  <a:srgbClr val="FF0000"/>
                </a:solidFill>
              </a:rPr>
              <a:t>non-bullous</a:t>
            </a:r>
            <a:r>
              <a:rPr lang="en-US" b="1" dirty="0"/>
              <a:t> impetigo , which can be caused by either Staph. </a:t>
            </a:r>
            <a:r>
              <a:rPr lang="en-US" b="1" dirty="0" err="1"/>
              <a:t>aureus</a:t>
            </a:r>
            <a:r>
              <a:rPr lang="en-US" b="1" dirty="0"/>
              <a:t> or streptococcus, or both. </a:t>
            </a:r>
          </a:p>
          <a:p>
            <a:pPr algn="l" rtl="0"/>
            <a:r>
              <a:rPr lang="en-US" b="1" dirty="0"/>
              <a:t>Staphylococcus is the most common agent in temperate climates; streptococcal impetigo is seen in hot, humid areas.</a:t>
            </a:r>
          </a:p>
          <a:p>
            <a:pPr algn="l" rtl="0"/>
            <a:r>
              <a:rPr lang="en-US" b="1" dirty="0"/>
              <a:t> Non-bullous disease particularly affects young children, often in late summer. It can be sporadic, although outbreaks can arise with </a:t>
            </a:r>
            <a:r>
              <a:rPr lang="en-US" b="1" u="sng" dirty="0"/>
              <a:t>overcrowding or poor hygiene</a:t>
            </a:r>
            <a:r>
              <a:rPr lang="en-US" b="1" dirty="0"/>
              <a:t>, or in institutions. Coexisting </a:t>
            </a:r>
            <a:r>
              <a:rPr lang="en-US" b="1" u="sng" dirty="0"/>
              <a:t>skin conditions</a:t>
            </a:r>
            <a:r>
              <a:rPr lang="en-US" b="1" dirty="0"/>
              <a:t>, such as abrasions, infestations or eczema, predispose to impetigo.</a:t>
            </a:r>
            <a:endParaRPr lang="ar-SY" b="1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Impetigo</a:t>
            </a:r>
            <a:endParaRPr lang="ar-SY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6900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1" t="15856" r="40607" b="16014"/>
          <a:stretch/>
        </p:blipFill>
        <p:spPr>
          <a:xfrm>
            <a:off x="2119221" y="548680"/>
            <a:ext cx="4829043" cy="6064381"/>
          </a:xfrm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8809987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 rtl="0"/>
            <a:r>
              <a:rPr lang="en-US" b="1" dirty="0"/>
              <a:t>In non-bullous impetigo, a thin-walled vesicle develops, ruptures rapidly and is rarely seen intact.</a:t>
            </a:r>
          </a:p>
          <a:p>
            <a:pPr algn="l" rtl="0"/>
            <a:r>
              <a:rPr lang="en-US" b="1" dirty="0"/>
              <a:t> Dried exudate, forming </a:t>
            </a:r>
            <a:r>
              <a:rPr lang="en-US" b="1" dirty="0">
                <a:solidFill>
                  <a:srgbClr val="FFC000"/>
                </a:solidFill>
              </a:rPr>
              <a:t>golden</a:t>
            </a:r>
            <a:r>
              <a:rPr lang="en-US" b="1" dirty="0"/>
              <a:t> crusting, arises on an erythematous base.</a:t>
            </a:r>
          </a:p>
          <a:p>
            <a:pPr marL="0" indent="0" algn="l" rtl="0">
              <a:buNone/>
            </a:pPr>
            <a:r>
              <a:rPr lang="en-US" b="1" dirty="0"/>
              <a:t> </a:t>
            </a:r>
          </a:p>
          <a:p>
            <a:pPr algn="l" rtl="0"/>
            <a:r>
              <a:rPr lang="en-US" b="1" dirty="0"/>
              <a:t>In bullous disease, the toxins cleave the superficial epidermis, causing intact blisters containing clear to cloudy fluid; these last 2–3 days.</a:t>
            </a:r>
          </a:p>
          <a:p>
            <a:pPr algn="l" rtl="0"/>
            <a:r>
              <a:rPr lang="en-US" b="1" dirty="0"/>
              <a:t> The face, scalp and limbs are commonly affected but sites of eczema can also be involved. </a:t>
            </a:r>
          </a:p>
          <a:p>
            <a:pPr algn="l" rtl="0"/>
            <a:r>
              <a:rPr lang="en-US" i="1" dirty="0"/>
              <a:t>Constitutional symptoms </a:t>
            </a:r>
            <a:r>
              <a:rPr lang="en-US" b="1" dirty="0"/>
              <a:t>are </a:t>
            </a:r>
            <a:r>
              <a:rPr lang="en-US" b="1" u="sng" dirty="0"/>
              <a:t>un</a:t>
            </a:r>
            <a:r>
              <a:rPr lang="en-US" b="1" dirty="0"/>
              <a:t>common.</a:t>
            </a:r>
          </a:p>
          <a:p>
            <a:pPr algn="l" rtl="0"/>
            <a:r>
              <a:rPr lang="en-US" b="1" dirty="0"/>
              <a:t> A bacterial swab should be taken from blister fluid or active lesions before treatment. </a:t>
            </a:r>
          </a:p>
          <a:p>
            <a:pPr algn="l" rtl="0"/>
            <a:r>
              <a:rPr lang="en-US" b="1" dirty="0"/>
              <a:t>Around </a:t>
            </a:r>
            <a:r>
              <a:rPr lang="en-US" dirty="0"/>
              <a:t>one-third</a:t>
            </a:r>
            <a:r>
              <a:rPr lang="en-US" b="1" dirty="0"/>
              <a:t> of the population are nasal carriers of Staphylococcus, so nasal swabs should also be obtained. </a:t>
            </a:r>
            <a:endParaRPr lang="ar-SY" b="1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0096509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b="1" dirty="0"/>
              <a:t>In mild, </a:t>
            </a:r>
            <a:r>
              <a:rPr lang="en-US" b="1" dirty="0" err="1"/>
              <a:t>localised</a:t>
            </a:r>
            <a:r>
              <a:rPr lang="en-US" b="1" dirty="0"/>
              <a:t> disease, topical treatment with </a:t>
            </a:r>
            <a:r>
              <a:rPr lang="en-US" b="1" dirty="0" err="1"/>
              <a:t>mupirocin</a:t>
            </a:r>
            <a:r>
              <a:rPr lang="en-US" b="1" dirty="0"/>
              <a:t> or </a:t>
            </a:r>
            <a:r>
              <a:rPr lang="en-US" b="1" dirty="0" err="1"/>
              <a:t>fusidic</a:t>
            </a:r>
            <a:r>
              <a:rPr lang="en-US" b="1" dirty="0"/>
              <a:t> acid usually suffices and limits spread.</a:t>
            </a:r>
          </a:p>
          <a:p>
            <a:pPr algn="l" rtl="0"/>
            <a:r>
              <a:rPr lang="en-US" b="1" dirty="0"/>
              <a:t> Staphylococcal nasal carriage should be treated with topical </a:t>
            </a:r>
            <a:r>
              <a:rPr lang="en-US" b="1" dirty="0" err="1"/>
              <a:t>mupirocin</a:t>
            </a:r>
            <a:r>
              <a:rPr lang="en-US" b="1" dirty="0"/>
              <a:t>. </a:t>
            </a:r>
          </a:p>
          <a:p>
            <a:pPr algn="l" rtl="0"/>
            <a:r>
              <a:rPr lang="en-US" b="1" dirty="0"/>
              <a:t>In severe cases, oral </a:t>
            </a:r>
            <a:r>
              <a:rPr lang="en-US" b="1" dirty="0" err="1"/>
              <a:t>flucloxacillin</a:t>
            </a:r>
            <a:r>
              <a:rPr lang="en-US" b="1" dirty="0"/>
              <a:t> or erythromycin is indicated. </a:t>
            </a:r>
          </a:p>
          <a:p>
            <a:pPr algn="l" rtl="0"/>
            <a:r>
              <a:rPr lang="en-US" b="1" dirty="0"/>
              <a:t>If a </a:t>
            </a:r>
            <a:r>
              <a:rPr lang="en-US" b="1" dirty="0" err="1"/>
              <a:t>nephritogenic</a:t>
            </a:r>
            <a:r>
              <a:rPr lang="en-US" b="1" dirty="0"/>
              <a:t> streptococcus is suspected, systemic antibiotics should be given, as post-streptococcal </a:t>
            </a:r>
            <a:r>
              <a:rPr lang="en-US" b="1" dirty="0">
                <a:solidFill>
                  <a:srgbClr val="FF0000"/>
                </a:solidFill>
              </a:rPr>
              <a:t>glomerulonephritis</a:t>
            </a:r>
            <a:r>
              <a:rPr lang="en-US" b="1" dirty="0"/>
              <a:t> can occur .</a:t>
            </a:r>
            <a:endParaRPr lang="ar-SY" b="1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771067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F4E022C2-A474-44C8-8EFD-CE25CF6191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49837"/>
            <a:ext cx="6192688" cy="6192688"/>
          </a:xfrm>
        </p:spPr>
      </p:pic>
      <p:sp>
        <p:nvSpPr>
          <p:cNvPr id="3" name="عنوان 2">
            <a:extLst>
              <a:ext uri="{FF2B5EF4-FFF2-40B4-BE49-F238E27FC236}">
                <a16:creationId xmlns:a16="http://schemas.microsoft.com/office/drawing/2014/main" id="{CE7C4D05-9180-4075-BD8B-C5E3AE860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0492296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>
                <a:solidFill>
                  <a:srgbClr val="FF0000"/>
                </a:solidFill>
              </a:rPr>
              <a:t>Cellulitis</a:t>
            </a:r>
            <a:r>
              <a:rPr lang="en-US" b="1" dirty="0"/>
              <a:t> is inflammation of </a:t>
            </a:r>
            <a:r>
              <a:rPr lang="en-US" b="1" u="sng" dirty="0"/>
              <a:t>subcutaneous</a:t>
            </a:r>
            <a:r>
              <a:rPr lang="en-US" b="1" dirty="0"/>
              <a:t> tissue, due to bacterial infection.</a:t>
            </a:r>
          </a:p>
          <a:p>
            <a:pPr algn="l" rtl="0"/>
            <a:r>
              <a:rPr lang="en-US" b="1" dirty="0"/>
              <a:t> In contrast, </a:t>
            </a:r>
            <a:r>
              <a:rPr lang="en-US" b="1" dirty="0">
                <a:solidFill>
                  <a:srgbClr val="FF0000"/>
                </a:solidFill>
              </a:rPr>
              <a:t>erysipelas</a:t>
            </a:r>
            <a:r>
              <a:rPr lang="en-US" b="1" dirty="0"/>
              <a:t> is bacterial infection of the </a:t>
            </a:r>
            <a:r>
              <a:rPr lang="en-US" b="1" u="sng" dirty="0"/>
              <a:t>dermis</a:t>
            </a:r>
            <a:r>
              <a:rPr lang="en-US" b="1" dirty="0"/>
              <a:t> and upper subcutaneous tissue, although in practice it may be difficult to distinguish between them.</a:t>
            </a:r>
          </a:p>
          <a:p>
            <a:pPr algn="l" rtl="0"/>
            <a:r>
              <a:rPr lang="en-US" b="1" dirty="0"/>
              <a:t> The most common organism causing both conditions is </a:t>
            </a:r>
            <a:r>
              <a:rPr lang="en-US" b="1" u="sng" dirty="0"/>
              <a:t>group A streptococcus</a:t>
            </a:r>
            <a:r>
              <a:rPr lang="en-US" b="1" dirty="0"/>
              <a:t>. </a:t>
            </a:r>
            <a:endParaRPr lang="ar-SY" b="1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Cellulitis and erysipelas </a:t>
            </a:r>
            <a:endParaRPr lang="ar-SY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2613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b="1" dirty="0"/>
              <a:t>Diagnosis is based on clinical findings of erythema, heat, swelling, pain and sometimes fever, with a </a:t>
            </a:r>
            <a:r>
              <a:rPr lang="en-US" b="1" dirty="0" err="1"/>
              <a:t>leucocytosis</a:t>
            </a:r>
            <a:r>
              <a:rPr lang="en-US" b="1" dirty="0"/>
              <a:t>, raised inflammatory markers and a swab isolating a causative organism. </a:t>
            </a:r>
          </a:p>
          <a:p>
            <a:pPr algn="l" rtl="0"/>
            <a:r>
              <a:rPr lang="en-US" b="1" dirty="0"/>
              <a:t>Erysipelas typically has well-defined edge, indicating involvement of the dermis.</a:t>
            </a:r>
          </a:p>
          <a:p>
            <a:pPr algn="l" rtl="0"/>
            <a:r>
              <a:rPr lang="en-US" b="1" dirty="0"/>
              <a:t> It usually affects the face.</a:t>
            </a: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5167046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5" t="19221" r="30912" b="29472"/>
          <a:stretch/>
        </p:blipFill>
        <p:spPr>
          <a:xfrm>
            <a:off x="867368" y="1272299"/>
            <a:ext cx="7161016" cy="5109029"/>
          </a:xfrm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5293596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b="1" dirty="0"/>
              <a:t> Cellulitis most commonly involves the legs. </a:t>
            </a:r>
          </a:p>
          <a:p>
            <a:pPr algn="l" rtl="0"/>
            <a:r>
              <a:rPr lang="en-US" b="1" dirty="0"/>
              <a:t>Blistering and regional lymphadenopathy may occur in both conditions. </a:t>
            </a:r>
          </a:p>
          <a:p>
            <a:pPr algn="l" rtl="0"/>
            <a:r>
              <a:rPr lang="en-US" b="1" dirty="0"/>
              <a:t>There is often </a:t>
            </a:r>
            <a:r>
              <a:rPr lang="en-US" b="1" dirty="0">
                <a:solidFill>
                  <a:srgbClr val="FF0000"/>
                </a:solidFill>
              </a:rPr>
              <a:t>a predisposing cause</a:t>
            </a:r>
            <a:r>
              <a:rPr lang="en-US" b="1" dirty="0"/>
              <a:t>, such as a portal of entry for infection, e.g. </a:t>
            </a:r>
            <a:r>
              <a:rPr lang="en-US" b="1" dirty="0" err="1"/>
              <a:t>tinea</a:t>
            </a:r>
            <a:r>
              <a:rPr lang="en-US" b="1" dirty="0"/>
              <a:t> </a:t>
            </a:r>
            <a:r>
              <a:rPr lang="en-US" b="1" dirty="0" err="1"/>
              <a:t>pedis</a:t>
            </a:r>
            <a:r>
              <a:rPr lang="en-US" b="1" dirty="0"/>
              <a:t>, or an underlying predisposition to infection such as varicose leg ulcer or diabetes. </a:t>
            </a:r>
          </a:p>
          <a:p>
            <a:pPr algn="l" rtl="0"/>
            <a:r>
              <a:rPr lang="en-US" b="1" dirty="0"/>
              <a:t>Treatment is usually with an IV </a:t>
            </a:r>
            <a:r>
              <a:rPr lang="en-US" b="1" dirty="0" err="1"/>
              <a:t>antistreptococcal</a:t>
            </a:r>
            <a:r>
              <a:rPr lang="en-US" b="1" dirty="0"/>
              <a:t> agent such as </a:t>
            </a:r>
            <a:r>
              <a:rPr lang="en-US" b="1" dirty="0" err="1"/>
              <a:t>benzylpenicillin</a:t>
            </a:r>
            <a:r>
              <a:rPr lang="en-US" b="1" dirty="0"/>
              <a:t>, or in cases of penicillin sensitivity, erythromycin or ciprofloxacin.</a:t>
            </a:r>
          </a:p>
          <a:p>
            <a:pPr algn="l" rtl="0"/>
            <a:r>
              <a:rPr lang="en-US" b="1" dirty="0"/>
              <a:t> In mild cases, oral antibiotics are indicated.</a:t>
            </a:r>
            <a:endParaRPr lang="ar-SY" b="1" dirty="0"/>
          </a:p>
          <a:p>
            <a:pPr algn="l" rtl="0"/>
            <a:endParaRPr lang="ar-SY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1006701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streptococcal infections 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7749393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8" t="27211" r="38952" b="5500"/>
          <a:stretch/>
        </p:blipFill>
        <p:spPr>
          <a:xfrm>
            <a:off x="179512" y="-99392"/>
            <a:ext cx="7776864" cy="6998908"/>
          </a:xfrm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5406225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Treponematoses</a:t>
            </a:r>
            <a:endParaRPr lang="ar-SY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435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Syphilis is caused by infection, through abrasions in the skin or mucous membranes, with the </a:t>
            </a:r>
            <a:r>
              <a:rPr lang="en-US" dirty="0" err="1">
                <a:solidFill>
                  <a:srgbClr val="FF0000"/>
                </a:solidFill>
              </a:rPr>
              <a:t>spirochaete</a:t>
            </a:r>
            <a:r>
              <a:rPr lang="en-US" dirty="0">
                <a:solidFill>
                  <a:srgbClr val="FF0000"/>
                </a:solidFill>
              </a:rPr>
              <a:t> Treponema pallidum</a:t>
            </a:r>
            <a:r>
              <a:rPr lang="en-US" dirty="0"/>
              <a:t>.</a:t>
            </a:r>
          </a:p>
          <a:p>
            <a:pPr algn="l" rtl="0"/>
            <a:r>
              <a:rPr lang="en-US" dirty="0"/>
              <a:t> In adults the infection is usually sexually acquired; however, transmission by kissing, blood transfusion and percutaneous injury has been reported. </a:t>
            </a:r>
          </a:p>
          <a:p>
            <a:pPr algn="l" rtl="0"/>
            <a:r>
              <a:rPr lang="en-US" dirty="0" err="1"/>
              <a:t>Transplacental</a:t>
            </a:r>
            <a:r>
              <a:rPr lang="en-US" dirty="0"/>
              <a:t> infection of the fetus can occur. </a:t>
            </a:r>
            <a:endParaRPr lang="ar-SY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Syphilis</a:t>
            </a:r>
            <a:endParaRPr lang="ar-SY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6948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/>
              <a:t> The incubation period is usually between 14 and 28 days, with a range of 9–90 days. </a:t>
            </a:r>
          </a:p>
          <a:p>
            <a:pPr algn="l" rtl="0"/>
            <a:r>
              <a:rPr lang="en-US" dirty="0"/>
              <a:t>The primary lesion or </a:t>
            </a:r>
            <a:r>
              <a:rPr lang="en-US" dirty="0">
                <a:solidFill>
                  <a:srgbClr val="FF0000"/>
                </a:solidFill>
              </a:rPr>
              <a:t>chancre</a:t>
            </a:r>
            <a:r>
              <a:rPr lang="en-US" dirty="0"/>
              <a:t> develops at the site of infection, usually in the genital area.</a:t>
            </a:r>
          </a:p>
          <a:p>
            <a:pPr algn="l" rtl="0"/>
            <a:r>
              <a:rPr lang="en-US" dirty="0"/>
              <a:t> A dull red macule develops, becomes </a:t>
            </a:r>
            <a:r>
              <a:rPr lang="en-US" dirty="0" err="1"/>
              <a:t>papular</a:t>
            </a:r>
            <a:r>
              <a:rPr lang="en-US" dirty="0"/>
              <a:t> and then erodes to form an indurated, </a:t>
            </a:r>
            <a:r>
              <a:rPr lang="en-US" u="sng" dirty="0"/>
              <a:t>painless</a:t>
            </a:r>
            <a:r>
              <a:rPr lang="en-US" dirty="0"/>
              <a:t> ulcer (chancre) with associated inguinal lymphadenopathy. Without treatment, the chancre will resolve within 2–6 </a:t>
            </a:r>
            <a:r>
              <a:rPr lang="en-US" dirty="0" err="1"/>
              <a:t>wks</a:t>
            </a:r>
            <a:r>
              <a:rPr lang="en-US" dirty="0"/>
              <a:t> to leave a </a:t>
            </a:r>
            <a:r>
              <a:rPr lang="en-US" u="sng" dirty="0"/>
              <a:t>thin</a:t>
            </a:r>
            <a:r>
              <a:rPr lang="en-US" dirty="0"/>
              <a:t> </a:t>
            </a:r>
            <a:r>
              <a:rPr lang="en-US" u="sng" dirty="0"/>
              <a:t>atrophic</a:t>
            </a:r>
            <a:r>
              <a:rPr lang="en-US" dirty="0"/>
              <a:t> </a:t>
            </a:r>
            <a:r>
              <a:rPr lang="en-US" u="sng" dirty="0"/>
              <a:t>scar</a:t>
            </a:r>
            <a:r>
              <a:rPr lang="en-US" dirty="0"/>
              <a:t>. </a:t>
            </a:r>
            <a:endParaRPr lang="ar-SY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syphilis: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2583810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415" y="1628800"/>
            <a:ext cx="6050929" cy="4137323"/>
          </a:xfrm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071248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 rtl="0"/>
            <a:r>
              <a:rPr lang="en-US" b="1" dirty="0" err="1"/>
              <a:t>diarrhoeal</a:t>
            </a:r>
            <a:r>
              <a:rPr lang="en-US" b="1" dirty="0"/>
              <a:t> illness in young children worldwide and are responsible for 10–20% of deaths due to gastroenteritis in developing countries. </a:t>
            </a:r>
          </a:p>
          <a:p>
            <a:pPr algn="l" rtl="0"/>
            <a:r>
              <a:rPr lang="en-US" b="1" dirty="0"/>
              <a:t>The virus infects </a:t>
            </a:r>
            <a:r>
              <a:rPr lang="en-US" b="1" dirty="0">
                <a:solidFill>
                  <a:srgbClr val="FF0000"/>
                </a:solidFill>
              </a:rPr>
              <a:t>enterocytes, </a:t>
            </a:r>
            <a:r>
              <a:rPr lang="en-US" b="1" dirty="0"/>
              <a:t>causing decreased surface absorption and loss of enzymes on the </a:t>
            </a:r>
            <a:r>
              <a:rPr lang="en-US" b="1" dirty="0">
                <a:solidFill>
                  <a:srgbClr val="FF0000"/>
                </a:solidFill>
              </a:rPr>
              <a:t>brush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border</a:t>
            </a:r>
            <a:r>
              <a:rPr lang="en-US" b="1" dirty="0"/>
              <a:t>. </a:t>
            </a:r>
          </a:p>
          <a:p>
            <a:pPr algn="l" rtl="0"/>
            <a:r>
              <a:rPr lang="en-US" b="1" dirty="0"/>
              <a:t>The incubation period is 48 </a:t>
            </a:r>
            <a:r>
              <a:rPr lang="en-US" b="1" dirty="0" err="1"/>
              <a:t>hrs</a:t>
            </a:r>
            <a:r>
              <a:rPr lang="en-US" b="1" dirty="0"/>
              <a:t> and patients present with watery </a:t>
            </a:r>
            <a:r>
              <a:rPr lang="en-US" b="1" dirty="0" err="1"/>
              <a:t>diarrhoea</a:t>
            </a:r>
            <a:r>
              <a:rPr lang="en-US" b="1" dirty="0"/>
              <a:t>, vomiting, fever and abdominal pain. </a:t>
            </a:r>
          </a:p>
          <a:p>
            <a:pPr algn="l" rtl="0"/>
            <a:r>
              <a:rPr lang="en-US" b="1" dirty="0"/>
              <a:t>Diagnosis is aided by commercially available enzyme immunoassay </a:t>
            </a:r>
            <a:r>
              <a:rPr lang="en-US" b="1" u="sng" dirty="0"/>
              <a:t>kits</a:t>
            </a:r>
            <a:r>
              <a:rPr lang="en-US" b="1" dirty="0"/>
              <a:t>, which simply require fresh or refrigerated </a:t>
            </a:r>
            <a:r>
              <a:rPr lang="en-US" b="1" u="sng" dirty="0"/>
              <a:t>stool</a:t>
            </a:r>
            <a:r>
              <a:rPr lang="en-US" b="1" dirty="0"/>
              <a:t> for effective demonstration of the pathogens. </a:t>
            </a:r>
          </a:p>
          <a:p>
            <a:pPr algn="l" rtl="0"/>
            <a:r>
              <a:rPr lang="en-US" b="1" dirty="0"/>
              <a:t>The disease is self-limiting but dehydration needs appropriate management. </a:t>
            </a:r>
          </a:p>
          <a:p>
            <a:pPr algn="l" rtl="0"/>
            <a:r>
              <a:rPr lang="en-US" b="1" dirty="0"/>
              <a:t>Effective vaccines have been developed.</a:t>
            </a:r>
            <a:endParaRPr lang="ar-SY" b="1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Rotavirus</a:t>
            </a:r>
            <a:endParaRPr lang="ar-SY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8179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872067" y="2714608"/>
            <a:ext cx="7408333" cy="3450696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b="1" dirty="0"/>
              <a:t> This occurs 6–8 </a:t>
            </a:r>
            <a:r>
              <a:rPr lang="en-US" b="1" dirty="0" err="1"/>
              <a:t>wks</a:t>
            </a:r>
            <a:r>
              <a:rPr lang="en-US" b="1" dirty="0"/>
              <a:t> after the development of the chancre when </a:t>
            </a:r>
            <a:r>
              <a:rPr lang="en-US" b="1" dirty="0" err="1"/>
              <a:t>treponemes</a:t>
            </a:r>
            <a:r>
              <a:rPr lang="en-US" b="1" dirty="0"/>
              <a:t> disseminate to produce a </a:t>
            </a:r>
            <a:r>
              <a:rPr lang="en-US" b="1" dirty="0">
                <a:solidFill>
                  <a:srgbClr val="FF0000"/>
                </a:solidFill>
              </a:rPr>
              <a:t>multisystem</a:t>
            </a:r>
            <a:r>
              <a:rPr lang="en-US" b="1" dirty="0"/>
              <a:t> disease.</a:t>
            </a:r>
          </a:p>
          <a:p>
            <a:pPr algn="l" rtl="0"/>
            <a:r>
              <a:rPr lang="en-US" b="1" dirty="0"/>
              <a:t> Constitutional features such as mild </a:t>
            </a:r>
            <a:r>
              <a:rPr lang="en-US" b="1" u="sng" dirty="0"/>
              <a:t>fever</a:t>
            </a:r>
            <a:r>
              <a:rPr lang="en-US" b="1" dirty="0"/>
              <a:t>, </a:t>
            </a:r>
            <a:r>
              <a:rPr lang="en-US" b="1" u="sng" dirty="0"/>
              <a:t>malaise</a:t>
            </a:r>
            <a:r>
              <a:rPr lang="en-US" b="1" dirty="0"/>
              <a:t> and </a:t>
            </a:r>
            <a:r>
              <a:rPr lang="en-US" b="1" u="sng" dirty="0"/>
              <a:t>headache</a:t>
            </a:r>
            <a:r>
              <a:rPr lang="en-US" b="1" dirty="0"/>
              <a:t> are common. </a:t>
            </a:r>
          </a:p>
          <a:p>
            <a:pPr algn="l" rtl="0"/>
            <a:r>
              <a:rPr lang="en-US" b="1" dirty="0"/>
              <a:t>Over 75% of patients present with a </a:t>
            </a:r>
            <a:r>
              <a:rPr lang="en-US" b="1" dirty="0" err="1">
                <a:solidFill>
                  <a:srgbClr val="FF0000"/>
                </a:solidFill>
              </a:rPr>
              <a:t>maculopapular</a:t>
            </a:r>
            <a:r>
              <a:rPr lang="en-US" b="1" dirty="0"/>
              <a:t> rash on the trunk and limbs that may later involve the palms and soles. </a:t>
            </a:r>
          </a:p>
          <a:p>
            <a:pPr algn="l" rtl="0"/>
            <a:r>
              <a:rPr lang="en-US" b="1" dirty="0" err="1"/>
              <a:t>Generalised</a:t>
            </a:r>
            <a:r>
              <a:rPr lang="en-US" b="1" dirty="0"/>
              <a:t> non-tender lymphadenopathy is present in &gt; 50% of patients.</a:t>
            </a: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syphilis: 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0261811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/>
              <a:t> Mucosal lesions, known as mucous patches, may affect the genitalia, mouth, pharynx or larynx and are essentially modified papules, which become eroded. Rarely, confluence produces characteristic ‘</a:t>
            </a:r>
            <a:r>
              <a:rPr lang="en-US" b="1" dirty="0">
                <a:solidFill>
                  <a:srgbClr val="FF0000"/>
                </a:solidFill>
              </a:rPr>
              <a:t>snail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track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ulcers</a:t>
            </a:r>
            <a:r>
              <a:rPr lang="en-US" b="1" dirty="0"/>
              <a:t>’ in the mouth. </a:t>
            </a:r>
            <a:endParaRPr lang="ar-SY" b="1" dirty="0"/>
          </a:p>
          <a:p>
            <a:pPr algn="l" rtl="0"/>
            <a:endParaRPr lang="ar-SY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1971269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607" y="589852"/>
            <a:ext cx="5798713" cy="5215412"/>
          </a:xfrm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613478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b="1" dirty="0"/>
              <a:t>This may develop between 3 and 10 </a:t>
            </a:r>
            <a:r>
              <a:rPr lang="en-US" b="1" dirty="0" err="1"/>
              <a:t>yrs</a:t>
            </a:r>
            <a:r>
              <a:rPr lang="en-US" b="1" dirty="0"/>
              <a:t> after infection. </a:t>
            </a:r>
          </a:p>
          <a:p>
            <a:pPr algn="l" rtl="0"/>
            <a:r>
              <a:rPr lang="en-US" b="1" dirty="0"/>
              <a:t>The characteristic feature is a chronic granulomatous lesion called a </a:t>
            </a:r>
            <a:r>
              <a:rPr lang="en-US" b="1" dirty="0" err="1">
                <a:solidFill>
                  <a:srgbClr val="FF0000"/>
                </a:solidFill>
              </a:rPr>
              <a:t>gumma</a:t>
            </a:r>
            <a:r>
              <a:rPr lang="en-US" b="1" dirty="0"/>
              <a:t>, which may be single or multiple and can affect skin, mucosa, bone, muscles or viscera. </a:t>
            </a:r>
          </a:p>
          <a:p>
            <a:pPr algn="l" rtl="0"/>
            <a:r>
              <a:rPr lang="en-US" b="1" dirty="0"/>
              <a:t>Resolution of active disease should follow treatment, though some tissue damage may be permanent.</a:t>
            </a:r>
            <a:endParaRPr lang="ar-SY" b="1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Tertiary syphilis: 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149155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69461"/>
            <a:ext cx="6406976" cy="4783875"/>
          </a:xfrm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6335379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/>
              <a:t>After several years, cardiovascular syphilis, particularly </a:t>
            </a:r>
            <a:r>
              <a:rPr lang="en-US" b="1" dirty="0" err="1">
                <a:solidFill>
                  <a:srgbClr val="FF0000"/>
                </a:solidFill>
              </a:rPr>
              <a:t>aortitis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with </a:t>
            </a:r>
            <a:r>
              <a:rPr lang="en-US" b="1" u="sng" dirty="0"/>
              <a:t>aortic</a:t>
            </a:r>
            <a:r>
              <a:rPr lang="en-US" b="1" dirty="0"/>
              <a:t> </a:t>
            </a:r>
            <a:r>
              <a:rPr lang="en-US" b="1" u="sng" dirty="0"/>
              <a:t>incompetence</a:t>
            </a:r>
            <a:r>
              <a:rPr lang="en-US" b="1" dirty="0"/>
              <a:t>, </a:t>
            </a:r>
            <a:r>
              <a:rPr lang="en-US" b="1" u="sng" dirty="0"/>
              <a:t>angina</a:t>
            </a:r>
            <a:r>
              <a:rPr lang="en-US" b="1" dirty="0"/>
              <a:t> and </a:t>
            </a:r>
            <a:r>
              <a:rPr lang="en-US" b="1" u="sng" dirty="0"/>
              <a:t>aneurysm</a:t>
            </a:r>
            <a:r>
              <a:rPr lang="en-US" b="1" dirty="0"/>
              <a:t>, and </a:t>
            </a:r>
            <a:r>
              <a:rPr lang="en-US" b="1" u="sng" dirty="0" err="1"/>
              <a:t>neurosyphilis</a:t>
            </a:r>
            <a:r>
              <a:rPr lang="en-US" b="1" dirty="0"/>
              <a:t>, with </a:t>
            </a:r>
            <a:r>
              <a:rPr lang="en-US" b="1" dirty="0" err="1"/>
              <a:t>meningovascular</a:t>
            </a:r>
            <a:r>
              <a:rPr lang="en-US" b="1" dirty="0"/>
              <a:t> disease, </a:t>
            </a:r>
            <a:r>
              <a:rPr lang="en-US" b="1" u="sng" dirty="0" err="1"/>
              <a:t>tabes</a:t>
            </a:r>
            <a:r>
              <a:rPr lang="en-US" b="1" dirty="0"/>
              <a:t> </a:t>
            </a:r>
            <a:r>
              <a:rPr lang="en-US" b="1" u="sng" dirty="0" err="1"/>
              <a:t>dorsalis</a:t>
            </a:r>
            <a:r>
              <a:rPr lang="en-US" b="1" dirty="0"/>
              <a:t> or general paralysis of the insane, may develop.</a:t>
            </a:r>
            <a:endParaRPr lang="ar-SY" b="1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7522333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343" y="2674938"/>
            <a:ext cx="4519251" cy="3451225"/>
          </a:xfrm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9939234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This is</a:t>
            </a:r>
            <a:r>
              <a:rPr lang="en-US" b="1" dirty="0"/>
              <a:t> rare </a:t>
            </a:r>
            <a:r>
              <a:rPr lang="en-US" dirty="0"/>
              <a:t>where antenatal serological screening is </a:t>
            </a:r>
            <a:r>
              <a:rPr lang="en-US" dirty="0" err="1"/>
              <a:t>practised</a:t>
            </a:r>
            <a:r>
              <a:rPr lang="en-US" dirty="0"/>
              <a:t>. </a:t>
            </a:r>
          </a:p>
          <a:p>
            <a:pPr algn="l" rtl="0"/>
            <a:r>
              <a:rPr lang="en-US" dirty="0" err="1"/>
              <a:t>Antisyphilitic</a:t>
            </a:r>
            <a:r>
              <a:rPr lang="en-US" dirty="0"/>
              <a:t> treatment in pregnancy treats the fetus, if infected, as well as the mother</a:t>
            </a:r>
            <a:endParaRPr lang="ar-SY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Congenital syphilis: 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318162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● Miscarriage or stillbirth.</a:t>
            </a:r>
          </a:p>
          <a:p>
            <a:pPr algn="l" rtl="0"/>
            <a:r>
              <a:rPr lang="en-US" dirty="0"/>
              <a:t> ● A syphilitic baby (a very sick baby with </a:t>
            </a:r>
            <a:r>
              <a:rPr lang="en-US" dirty="0" err="1"/>
              <a:t>hepatosplenomegaly</a:t>
            </a:r>
            <a:r>
              <a:rPr lang="en-US" dirty="0"/>
              <a:t> and a bullous rash). </a:t>
            </a:r>
          </a:p>
          <a:p>
            <a:pPr algn="l" rtl="0"/>
            <a:r>
              <a:rPr lang="en-US" dirty="0"/>
              <a:t>● A baby who develops signs of congenital syphilis (</a:t>
            </a:r>
            <a:r>
              <a:rPr lang="en-US" dirty="0" err="1"/>
              <a:t>condylomata</a:t>
            </a:r>
            <a:r>
              <a:rPr lang="en-US" dirty="0"/>
              <a:t> </a:t>
            </a:r>
            <a:r>
              <a:rPr lang="en-US" dirty="0" err="1"/>
              <a:t>lata</a:t>
            </a:r>
            <a:r>
              <a:rPr lang="en-US" dirty="0"/>
              <a:t>, oral/anal/genital fissures, ‘snuffles’, lymphadenopathy and </a:t>
            </a:r>
            <a:r>
              <a:rPr lang="en-US" dirty="0" err="1"/>
              <a:t>hepatosplenomegaly</a:t>
            </a:r>
            <a:r>
              <a:rPr lang="en-US" dirty="0"/>
              <a:t>).</a:t>
            </a:r>
          </a:p>
          <a:p>
            <a:pPr algn="l" rtl="0"/>
            <a:endParaRPr lang="ar-SY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dirty="0" err="1"/>
              <a:t>Treponemal</a:t>
            </a:r>
            <a:r>
              <a:rPr lang="en-US" dirty="0"/>
              <a:t> infection in pregnancy may result in: 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459796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en-US" b="1" dirty="0"/>
              <a:t> Adults with congenital syphilis may display the following classic features: </a:t>
            </a:r>
          </a:p>
          <a:p>
            <a:pPr marL="301943" lvl="1" indent="0" algn="l" rtl="0">
              <a:buNone/>
            </a:pPr>
            <a:r>
              <a:rPr lang="en-US" dirty="0"/>
              <a:t>● Hutchinson’s incisors (anterior–posterior thickening with notch on narrowed cutting edge). </a:t>
            </a:r>
          </a:p>
          <a:p>
            <a:pPr marL="301943" lvl="1" indent="0" algn="l" rtl="0">
              <a:buNone/>
            </a:pPr>
            <a:r>
              <a:rPr lang="en-US" dirty="0"/>
              <a:t>● Mulberry molars (imperfectly formed cusps/deficient dental enamel). </a:t>
            </a:r>
          </a:p>
          <a:p>
            <a:pPr marL="301943" lvl="1" indent="0" algn="l" rtl="0">
              <a:buNone/>
            </a:pPr>
            <a:r>
              <a:rPr lang="en-US" dirty="0"/>
              <a:t>● High arched palate. </a:t>
            </a:r>
          </a:p>
          <a:p>
            <a:pPr marL="301943" lvl="1" indent="0" algn="l" rtl="0">
              <a:buNone/>
            </a:pPr>
            <a:r>
              <a:rPr lang="en-US" dirty="0"/>
              <a:t>● Maxillary hypoplasia. </a:t>
            </a:r>
          </a:p>
          <a:p>
            <a:pPr marL="301943" lvl="1" indent="0" algn="l" rtl="0">
              <a:buNone/>
            </a:pPr>
            <a:r>
              <a:rPr lang="en-US" dirty="0"/>
              <a:t>● </a:t>
            </a:r>
            <a:r>
              <a:rPr lang="en-US" dirty="0" err="1"/>
              <a:t>Rhagades</a:t>
            </a:r>
            <a:r>
              <a:rPr lang="en-US" dirty="0"/>
              <a:t> (radiating scars around mouth, nose and anus). </a:t>
            </a:r>
          </a:p>
          <a:p>
            <a:pPr marL="301943" lvl="1" indent="0" algn="l" rtl="0">
              <a:buNone/>
            </a:pPr>
            <a:r>
              <a:rPr lang="en-US" dirty="0"/>
              <a:t>● Sabre tibia (from </a:t>
            </a:r>
            <a:r>
              <a:rPr lang="en-US" dirty="0" err="1"/>
              <a:t>periostitis</a:t>
            </a:r>
            <a:r>
              <a:rPr lang="en-US" dirty="0"/>
              <a:t>). </a:t>
            </a:r>
          </a:p>
          <a:p>
            <a:pPr marL="301943" lvl="1" indent="0" algn="l" rtl="0">
              <a:buNone/>
            </a:pPr>
            <a:r>
              <a:rPr lang="en-US" dirty="0"/>
              <a:t>● Bossing of frontal and parietal bones.</a:t>
            </a:r>
          </a:p>
          <a:p>
            <a:pPr lvl="1" algn="l" rtl="0"/>
            <a:r>
              <a:rPr lang="en-US" b="1" dirty="0">
                <a:solidFill>
                  <a:srgbClr val="FF0000"/>
                </a:solidFill>
              </a:rPr>
              <a:t> The treatment of choice is penicillin by injection</a:t>
            </a:r>
            <a:r>
              <a:rPr lang="en-US" dirty="0"/>
              <a:t>.</a:t>
            </a:r>
          </a:p>
          <a:p>
            <a:pPr algn="l" rtl="0"/>
            <a:endParaRPr lang="ar-SY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586229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>
                <a:solidFill>
                  <a:srgbClr val="FF0000"/>
                </a:solidFill>
              </a:rPr>
              <a:t>Adenoviruses</a:t>
            </a:r>
            <a:r>
              <a:rPr lang="en-US" b="1" dirty="0"/>
              <a:t> are frequently identified from stool culture and implicated as a cause of </a:t>
            </a:r>
            <a:r>
              <a:rPr lang="en-US" b="1" dirty="0" err="1"/>
              <a:t>diarrhoea</a:t>
            </a:r>
            <a:r>
              <a:rPr lang="en-US" b="1" dirty="0"/>
              <a:t>. </a:t>
            </a:r>
          </a:p>
          <a:p>
            <a:pPr algn="l" rtl="0"/>
            <a:r>
              <a:rPr lang="en-US" b="1" dirty="0"/>
              <a:t>Two serotypes (</a:t>
            </a:r>
            <a:r>
              <a:rPr lang="en-US" b="1" dirty="0">
                <a:solidFill>
                  <a:srgbClr val="FF0000"/>
                </a:solidFill>
              </a:rPr>
              <a:t>40 and 41</a:t>
            </a:r>
            <a:r>
              <a:rPr lang="en-US" b="1" dirty="0"/>
              <a:t>) appear to be more frequently found in association with </a:t>
            </a:r>
            <a:r>
              <a:rPr lang="en-US" b="1" dirty="0" err="1"/>
              <a:t>diarrhoea</a:t>
            </a:r>
            <a:r>
              <a:rPr lang="en-US" b="1" dirty="0"/>
              <a:t> than the more common upper </a:t>
            </a:r>
            <a:r>
              <a:rPr lang="en-US" b="1" dirty="0">
                <a:solidFill>
                  <a:srgbClr val="FF0000"/>
                </a:solidFill>
              </a:rPr>
              <a:t>respiratory types 1–7</a:t>
            </a:r>
            <a:r>
              <a:rPr lang="en-US" b="1" dirty="0"/>
              <a:t>.</a:t>
            </a:r>
          </a:p>
          <a:p>
            <a:pPr algn="l" rtl="0"/>
            <a:endParaRPr lang="ar-SY" b="1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Other viruses </a:t>
            </a:r>
            <a:endParaRPr lang="ar-SY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11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846" y="2674938"/>
            <a:ext cx="4968246" cy="3451225"/>
          </a:xfrm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7455181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669" y="2819400"/>
            <a:ext cx="4800600" cy="3162300"/>
          </a:xfrm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8559156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27" y="964692"/>
            <a:ext cx="8064896" cy="5040560"/>
          </a:xfrm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								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38730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ar-SY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PRION DISEASES 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42356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b="1" dirty="0"/>
              <a:t>Transmissible spongiform </a:t>
            </a:r>
            <a:r>
              <a:rPr lang="en-US" b="1" dirty="0" err="1"/>
              <a:t>encephalopathies</a:t>
            </a:r>
            <a:r>
              <a:rPr lang="en-US" b="1" dirty="0"/>
              <a:t> (TSEs) are </a:t>
            </a:r>
            <a:r>
              <a:rPr lang="en-US" b="1" dirty="0" err="1"/>
              <a:t>characterised</a:t>
            </a:r>
            <a:r>
              <a:rPr lang="en-US" b="1" dirty="0"/>
              <a:t> by the </a:t>
            </a:r>
            <a:r>
              <a:rPr lang="en-US" b="1" dirty="0" err="1"/>
              <a:t>histopathological</a:t>
            </a:r>
            <a:r>
              <a:rPr lang="en-US" b="1" dirty="0"/>
              <a:t> triad of </a:t>
            </a:r>
            <a:r>
              <a:rPr lang="en-US" b="1" u="sng" dirty="0"/>
              <a:t>cortical</a:t>
            </a:r>
            <a:r>
              <a:rPr lang="en-US" b="1" dirty="0"/>
              <a:t> </a:t>
            </a:r>
            <a:r>
              <a:rPr lang="en-US" b="1" u="sng" dirty="0"/>
              <a:t>spongiform</a:t>
            </a:r>
            <a:r>
              <a:rPr lang="en-US" b="1" dirty="0"/>
              <a:t> change, </a:t>
            </a:r>
            <a:r>
              <a:rPr lang="en-US" b="1" u="sng" dirty="0"/>
              <a:t>neuronal</a:t>
            </a:r>
            <a:r>
              <a:rPr lang="en-US" b="1" dirty="0"/>
              <a:t> </a:t>
            </a:r>
            <a:r>
              <a:rPr lang="en-US" b="1" u="sng" dirty="0"/>
              <a:t>cell loss </a:t>
            </a:r>
            <a:r>
              <a:rPr lang="en-US" b="1" dirty="0"/>
              <a:t>and </a:t>
            </a:r>
            <a:r>
              <a:rPr lang="en-US" b="1" u="sng" dirty="0"/>
              <a:t>gliosis</a:t>
            </a:r>
            <a:r>
              <a:rPr lang="en-US" b="1" dirty="0"/>
              <a:t>. </a:t>
            </a:r>
          </a:p>
          <a:p>
            <a:pPr algn="l" rtl="0"/>
            <a:r>
              <a:rPr lang="en-US" b="1" dirty="0"/>
              <a:t>There is also deposition of an abnormal prion protein. These diseases can be transmitted by inoculation; they may also occur spontaneously or as an inherited disorder.</a:t>
            </a:r>
          </a:p>
          <a:p>
            <a:pPr algn="l" rtl="0"/>
            <a:r>
              <a:rPr lang="en-US" b="1" dirty="0"/>
              <a:t> Diseases affecting animals include bovine spongiform </a:t>
            </a:r>
            <a:r>
              <a:rPr lang="en-US" b="1" dirty="0" err="1"/>
              <a:t>encephalopathies</a:t>
            </a:r>
            <a:r>
              <a:rPr lang="en-US" b="1" dirty="0"/>
              <a:t> (</a:t>
            </a:r>
            <a:r>
              <a:rPr lang="en-US" b="1" dirty="0">
                <a:solidFill>
                  <a:srgbClr val="FF0000"/>
                </a:solidFill>
              </a:rPr>
              <a:t>BSE</a:t>
            </a:r>
            <a:r>
              <a:rPr lang="en-US" b="1" dirty="0"/>
              <a:t>). </a:t>
            </a:r>
          </a:p>
          <a:p>
            <a:pPr algn="l" rtl="0"/>
            <a:r>
              <a:rPr lang="en-US" b="1" dirty="0"/>
              <a:t>These diseases achieved media prominence in the </a:t>
            </a:r>
            <a:r>
              <a:rPr lang="en-US" b="1" dirty="0">
                <a:solidFill>
                  <a:srgbClr val="FF0000"/>
                </a:solidFill>
              </a:rPr>
              <a:t>1990s</a:t>
            </a:r>
            <a:r>
              <a:rPr lang="en-US" b="1" dirty="0"/>
              <a:t>, when a form of </a:t>
            </a:r>
            <a:r>
              <a:rPr lang="en-US" b="1" dirty="0" err="1"/>
              <a:t>Creutzfeldt</a:t>
            </a:r>
            <a:r>
              <a:rPr lang="en-US" b="1" dirty="0"/>
              <a:t>–</a:t>
            </a:r>
            <a:r>
              <a:rPr lang="en-US" b="1" dirty="0" err="1"/>
              <a:t>Jakob</a:t>
            </a:r>
            <a:r>
              <a:rPr lang="en-US" b="1" dirty="0"/>
              <a:t> disease emerged that was associated with prion protein ingestion. </a:t>
            </a:r>
            <a:endParaRPr lang="ar-SY" b="1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Transmissible spongiform </a:t>
            </a:r>
            <a:r>
              <a:rPr lang="en-US" dirty="0" err="1"/>
              <a:t>encephalopathies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212879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19869"/>
            <a:ext cx="7483152" cy="5361459"/>
          </a:xfrm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424294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872067" y="2276872"/>
            <a:ext cx="7408333" cy="3450696"/>
          </a:xfrm>
        </p:spPr>
        <p:txBody>
          <a:bodyPr>
            <a:normAutofit fontScale="92500" lnSpcReduction="10000"/>
          </a:bodyPr>
          <a:lstStyle/>
          <a:p>
            <a:pPr marL="0" indent="0" algn="l" rtl="0">
              <a:buNone/>
            </a:pPr>
            <a:r>
              <a:rPr lang="en-US" b="1" dirty="0" err="1"/>
              <a:t>Creutzfeldt</a:t>
            </a:r>
            <a:r>
              <a:rPr lang="en-US" b="1" dirty="0"/>
              <a:t>–</a:t>
            </a:r>
            <a:r>
              <a:rPr lang="en-US" b="1" dirty="0" err="1"/>
              <a:t>Jakob</a:t>
            </a:r>
            <a:r>
              <a:rPr lang="en-US" b="1" dirty="0"/>
              <a:t> disease (CJD) is the best-</a:t>
            </a:r>
            <a:r>
              <a:rPr lang="en-US" b="1" dirty="0" err="1"/>
              <a:t>characterised</a:t>
            </a:r>
            <a:r>
              <a:rPr lang="en-US" b="1" dirty="0"/>
              <a:t> human TSE. </a:t>
            </a:r>
          </a:p>
          <a:p>
            <a:pPr marL="0" indent="0" algn="l" rtl="0">
              <a:buNone/>
            </a:pPr>
            <a:r>
              <a:rPr lang="en-US" b="1" dirty="0"/>
              <a:t>Some </a:t>
            </a:r>
            <a:r>
              <a:rPr lang="en-US" b="1" dirty="0">
                <a:solidFill>
                  <a:srgbClr val="FF0000"/>
                </a:solidFill>
              </a:rPr>
              <a:t>10</a:t>
            </a:r>
            <a:r>
              <a:rPr lang="en-US" b="1" dirty="0"/>
              <a:t>% of cases arise from a </a:t>
            </a:r>
            <a:r>
              <a:rPr lang="en-US" b="1" u="sng" dirty="0"/>
              <a:t>mutation</a:t>
            </a:r>
            <a:r>
              <a:rPr lang="en-US" b="1" dirty="0"/>
              <a:t> in the </a:t>
            </a:r>
            <a:r>
              <a:rPr lang="en-US" b="1" u="sng" dirty="0"/>
              <a:t>gene</a:t>
            </a:r>
            <a:r>
              <a:rPr lang="en-US" b="1" dirty="0"/>
              <a:t> coding for the prion protein.</a:t>
            </a:r>
          </a:p>
          <a:p>
            <a:pPr marL="0" indent="0" algn="l" rtl="0">
              <a:buNone/>
            </a:pPr>
            <a:r>
              <a:rPr lang="en-US" b="1" dirty="0"/>
              <a:t> The sporadic form is the most common, presenting in middle-aged to elderly patients with rapidly progressive </a:t>
            </a:r>
            <a:r>
              <a:rPr lang="en-US" b="1" u="sng" dirty="0"/>
              <a:t>dementia</a:t>
            </a:r>
            <a:r>
              <a:rPr lang="en-US" b="1" dirty="0"/>
              <a:t>, </a:t>
            </a:r>
            <a:r>
              <a:rPr lang="en-US" b="1" u="sng" dirty="0"/>
              <a:t>myoclonus</a:t>
            </a:r>
            <a:r>
              <a:rPr lang="en-US" b="1" dirty="0"/>
              <a:t> and a characteristic EEG pattern (repetitive slow wave complexes). </a:t>
            </a:r>
          </a:p>
          <a:p>
            <a:pPr marL="0" indent="0" algn="l" rtl="0">
              <a:buNone/>
            </a:pPr>
            <a:r>
              <a:rPr lang="en-US" b="1" dirty="0"/>
              <a:t>Death occurs after a mean of 4–6 </a:t>
            </a:r>
            <a:r>
              <a:rPr lang="en-US" b="1" dirty="0" err="1"/>
              <a:t>mths</a:t>
            </a:r>
            <a:r>
              <a:rPr lang="en-US" b="1" dirty="0"/>
              <a:t>.</a:t>
            </a:r>
          </a:p>
          <a:p>
            <a:pPr marL="0" indent="0" algn="l" rtl="0">
              <a:buNone/>
            </a:pPr>
            <a:r>
              <a:rPr lang="en-US" b="1" dirty="0">
                <a:solidFill>
                  <a:srgbClr val="FF0000"/>
                </a:solidFill>
              </a:rPr>
              <a:t> There is no known treatment. </a:t>
            </a:r>
            <a:endParaRPr lang="ar-SY" b="1" dirty="0">
              <a:solidFill>
                <a:srgbClr val="FF0000"/>
              </a:solidFill>
            </a:endParaRP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Creutzfeldt</a:t>
            </a:r>
            <a:r>
              <a:rPr lang="en-US" dirty="0">
                <a:solidFill>
                  <a:srgbClr val="FF0000"/>
                </a:solidFill>
              </a:rPr>
              <a:t>–</a:t>
            </a:r>
            <a:r>
              <a:rPr lang="en-US" dirty="0" err="1">
                <a:solidFill>
                  <a:srgbClr val="FF0000"/>
                </a:solidFill>
              </a:rPr>
              <a:t>Jakob</a:t>
            </a:r>
            <a:r>
              <a:rPr lang="en-US" dirty="0">
                <a:solidFill>
                  <a:srgbClr val="FF0000"/>
                </a:solidFill>
              </a:rPr>
              <a:t> disease </a:t>
            </a:r>
            <a:endParaRPr lang="ar-SY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7057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شكل موجة">
  <a:themeElements>
    <a:clrScheme name="شكل موجة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شكل موجة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شكل موجة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3315</TotalTime>
  <Words>1989</Words>
  <Application>Microsoft Office PowerPoint</Application>
  <PresentationFormat>عرض على الشاشة (4:3)</PresentationFormat>
  <Paragraphs>144</Paragraphs>
  <Slides>52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52</vt:i4>
      </vt:variant>
    </vt:vector>
  </HeadingPairs>
  <TitlesOfParts>
    <vt:vector size="56" baseType="lpstr">
      <vt:lpstr>Calibri</vt:lpstr>
      <vt:lpstr>Candara</vt:lpstr>
      <vt:lpstr>Symbol</vt:lpstr>
      <vt:lpstr>شكل موجة</vt:lpstr>
      <vt:lpstr>Gastrointestinal viral infections </vt:lpstr>
      <vt:lpstr>Norovirus (Norwalk agent) </vt:lpstr>
      <vt:lpstr>عرض تقديمي في PowerPoint</vt:lpstr>
      <vt:lpstr>Rotavirus</vt:lpstr>
      <vt:lpstr>Other viruses </vt:lpstr>
      <vt:lpstr>PRION DISEASES </vt:lpstr>
      <vt:lpstr>Transmissible spongiform encephalopathies</vt:lpstr>
      <vt:lpstr>عرض تقديمي في PowerPoint</vt:lpstr>
      <vt:lpstr>Creutzfeldt–Jakob disease </vt:lpstr>
      <vt:lpstr>Variant CJD </vt:lpstr>
      <vt:lpstr>BACTERIAL INFECTIONS </vt:lpstr>
      <vt:lpstr>Bacterial infections of the skin, soft tissues  and bones </vt:lpstr>
      <vt:lpstr>Staphylococcal infections</vt:lpstr>
      <vt:lpstr>عرض تقديمي في PowerPoint</vt:lpstr>
      <vt:lpstr>عرض تقديمي في PowerPoint</vt:lpstr>
      <vt:lpstr>Staphylococcal toxic shock syndrome</vt:lpstr>
      <vt:lpstr>عرض تقديمي في PowerPoint</vt:lpstr>
      <vt:lpstr>عرض تقديمي في PowerPoint</vt:lpstr>
      <vt:lpstr>Streptococcal infections </vt:lpstr>
      <vt:lpstr>Streptococcal scarlet fever </vt:lpstr>
      <vt:lpstr>عرض تقديمي في PowerPoint</vt:lpstr>
      <vt:lpstr>عرض تقديمي في PowerPoint</vt:lpstr>
      <vt:lpstr>Streptococcal toxic shock syndrome </vt:lpstr>
      <vt:lpstr>عرض تقديمي في PowerPoint</vt:lpstr>
      <vt:lpstr>Cellulitis, erysipelas and impetigo </vt:lpstr>
      <vt:lpstr>Impetigo</vt:lpstr>
      <vt:lpstr>عرض تقديمي في PowerPoint</vt:lpstr>
      <vt:lpstr>عرض تقديمي في PowerPoint</vt:lpstr>
      <vt:lpstr> </vt:lpstr>
      <vt:lpstr>Cellulitis and erysipelas </vt:lpstr>
      <vt:lpstr>عرض تقديمي في PowerPoint</vt:lpstr>
      <vt:lpstr>عرض تقديمي في PowerPoint</vt:lpstr>
      <vt:lpstr>عرض تقديمي في PowerPoint</vt:lpstr>
      <vt:lpstr>Other streptococcal infections </vt:lpstr>
      <vt:lpstr>عرض تقديمي في PowerPoint</vt:lpstr>
      <vt:lpstr>Treponematoses</vt:lpstr>
      <vt:lpstr>Syphilis</vt:lpstr>
      <vt:lpstr>Primary syphilis:</vt:lpstr>
      <vt:lpstr>عرض تقديمي في PowerPoint</vt:lpstr>
      <vt:lpstr>Secondary syphilis: </vt:lpstr>
      <vt:lpstr>عرض تقديمي في PowerPoint</vt:lpstr>
      <vt:lpstr>عرض تقديمي في PowerPoint</vt:lpstr>
      <vt:lpstr>Tertiary syphilis: </vt:lpstr>
      <vt:lpstr>عرض تقديمي في PowerPoint</vt:lpstr>
      <vt:lpstr>عرض تقديمي في PowerPoint</vt:lpstr>
      <vt:lpstr>عرض تقديمي في PowerPoint</vt:lpstr>
      <vt:lpstr>Congenital syphilis: </vt:lpstr>
      <vt:lpstr> Treponemal infection in pregnancy may result in: </vt:lpstr>
      <vt:lpstr>عرض تقديمي في PowerPoint</vt:lpstr>
      <vt:lpstr>عرض تقديمي في PowerPoint</vt:lpstr>
      <vt:lpstr>عرض تقديمي في PowerPoint</vt:lpstr>
      <vt:lpstr>        </vt:lpstr>
    </vt:vector>
  </TitlesOfParts>
  <Company>فراس الصعيو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Gastrointestinal viral infections </dc:title>
  <dc:creator>Acer</dc:creator>
  <cp:lastModifiedBy>SEB</cp:lastModifiedBy>
  <cp:revision>69</cp:revision>
  <dcterms:created xsi:type="dcterms:W3CDTF">2020-10-18T07:42:29Z</dcterms:created>
  <dcterms:modified xsi:type="dcterms:W3CDTF">2022-10-11T13:29:11Z</dcterms:modified>
</cp:coreProperties>
</file>