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notesMasterIdLst>
    <p:notesMasterId r:id="rId19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72" r:id="rId10"/>
    <p:sldId id="264" r:id="rId11"/>
    <p:sldId id="265" r:id="rId12"/>
    <p:sldId id="266" r:id="rId13"/>
    <p:sldId id="270" r:id="rId14"/>
    <p:sldId id="271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ar-SY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1D65E12-B2BB-42DA-88EA-6E200E7923AB}" type="datetimeFigureOut">
              <a:rPr lang="ar-SY" smtClean="0"/>
              <a:t>09/03/1444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994A18B-A4ED-49F4-83F2-7E1876F044D8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034833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VZIG for immunocompromised or pregnant.</a:t>
            </a:r>
            <a:endParaRPr lang="ar-SY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4A18B-A4ED-49F4-83F2-7E1876F044D8}" type="slidenum">
              <a:rPr lang="ar-SY" smtClean="0"/>
              <a:t>6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840170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BC40-98FE-4BC3-9ECF-8875D5220010}" type="datetimeFigureOut">
              <a:rPr lang="ar-SY" smtClean="0"/>
              <a:t>09/03/1444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8F04-755A-454E-AFBD-AF2E4E62E4E4}" type="slidenum">
              <a:rPr lang="ar-SY" smtClean="0"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BC40-98FE-4BC3-9ECF-8875D5220010}" type="datetimeFigureOut">
              <a:rPr lang="ar-SY" smtClean="0"/>
              <a:t>09/03/1444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8F04-755A-454E-AFBD-AF2E4E62E4E4}" type="slidenum">
              <a:rPr lang="ar-SY" smtClean="0"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BC40-98FE-4BC3-9ECF-8875D5220010}" type="datetimeFigureOut">
              <a:rPr lang="ar-SY" smtClean="0"/>
              <a:t>09/03/1444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8F04-755A-454E-AFBD-AF2E4E62E4E4}" type="slidenum">
              <a:rPr lang="ar-SY" smtClean="0"/>
              <a:t>‹#›</a:t>
            </a:fld>
            <a:endParaRPr lang="ar-SY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BC40-98FE-4BC3-9ECF-8875D5220010}" type="datetimeFigureOut">
              <a:rPr lang="ar-SY" smtClean="0"/>
              <a:t>09/03/1444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8F04-755A-454E-AFBD-AF2E4E62E4E4}" type="slidenum">
              <a:rPr lang="ar-SY" smtClean="0"/>
              <a:t>‹#›</a:t>
            </a:fld>
            <a:endParaRPr lang="ar-SY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BC40-98FE-4BC3-9ECF-8875D5220010}" type="datetimeFigureOut">
              <a:rPr lang="ar-SY" smtClean="0"/>
              <a:t>09/03/1444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8F04-755A-454E-AFBD-AF2E4E62E4E4}" type="slidenum">
              <a:rPr lang="ar-SY" smtClean="0"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BC40-98FE-4BC3-9ECF-8875D5220010}" type="datetimeFigureOut">
              <a:rPr lang="ar-SY" smtClean="0"/>
              <a:t>09/03/1444</a:t>
            </a:fld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8F04-755A-454E-AFBD-AF2E4E62E4E4}" type="slidenum">
              <a:rPr lang="ar-SY" smtClean="0"/>
              <a:t>‹#›</a:t>
            </a:fld>
            <a:endParaRPr lang="ar-SY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BC40-98FE-4BC3-9ECF-8875D5220010}" type="datetimeFigureOut">
              <a:rPr lang="ar-SY" smtClean="0"/>
              <a:t>09/03/1444</a:t>
            </a:fld>
            <a:endParaRPr lang="ar-S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8F04-755A-454E-AFBD-AF2E4E62E4E4}" type="slidenum">
              <a:rPr lang="ar-SY" smtClean="0"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BC40-98FE-4BC3-9ECF-8875D5220010}" type="datetimeFigureOut">
              <a:rPr lang="ar-SY" smtClean="0"/>
              <a:t>09/03/1444</a:t>
            </a:fld>
            <a:endParaRPr lang="ar-S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8F04-755A-454E-AFBD-AF2E4E62E4E4}" type="slidenum">
              <a:rPr lang="ar-SY" smtClean="0"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BC40-98FE-4BC3-9ECF-8875D5220010}" type="datetimeFigureOut">
              <a:rPr lang="ar-SY" smtClean="0"/>
              <a:t>09/03/1444</a:t>
            </a:fld>
            <a:endParaRPr lang="ar-S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8F04-755A-454E-AFBD-AF2E4E62E4E4}" type="slidenum">
              <a:rPr lang="ar-SY" smtClean="0"/>
              <a:t>‹#›</a:t>
            </a:fld>
            <a:endParaRPr lang="ar-S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BC40-98FE-4BC3-9ECF-8875D5220010}" type="datetimeFigureOut">
              <a:rPr lang="ar-SY" smtClean="0"/>
              <a:t>09/03/1444</a:t>
            </a:fld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8F04-755A-454E-AFBD-AF2E4E62E4E4}" type="slidenum">
              <a:rPr lang="ar-SY" smtClean="0"/>
              <a:t>‹#›</a:t>
            </a:fld>
            <a:endParaRPr lang="ar-S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BC40-98FE-4BC3-9ECF-8875D5220010}" type="datetimeFigureOut">
              <a:rPr lang="ar-SY" smtClean="0"/>
              <a:t>09/03/1444</a:t>
            </a:fld>
            <a:endParaRPr lang="ar-S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8F04-755A-454E-AFBD-AF2E4E62E4E4}" type="slidenum">
              <a:rPr lang="ar-SY" smtClean="0"/>
              <a:t>‹#›</a:t>
            </a:fld>
            <a:endParaRPr lang="ar-S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2D1BC40-98FE-4BC3-9ECF-8875D5220010}" type="datetimeFigureOut">
              <a:rPr lang="ar-SY" smtClean="0"/>
              <a:t>09/03/1444</a:t>
            </a:fld>
            <a:endParaRPr lang="ar-S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8A18F04-755A-454E-AFBD-AF2E4E62E4E4}" type="slidenum">
              <a:rPr lang="ar-SY" smtClean="0"/>
              <a:t>‹#›</a:t>
            </a:fld>
            <a:endParaRPr lang="ar-S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Y"/>
              <a:t>المحاضرة 4 </a:t>
            </a:r>
            <a:r>
              <a:rPr lang="ar-SY" dirty="0" err="1"/>
              <a:t>خمجية</a:t>
            </a:r>
            <a:r>
              <a:rPr lang="ar-SY" dirty="0"/>
              <a:t> / حماة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ar-SY" sz="2400" dirty="0" err="1">
                <a:latin typeface="Algerian" pitchFamily="82" charset="0"/>
              </a:rPr>
              <a:t>د.محمد</a:t>
            </a:r>
            <a:r>
              <a:rPr lang="ar-SY" sz="2400" dirty="0">
                <a:latin typeface="Algerian" pitchFamily="82" charset="0"/>
              </a:rPr>
              <a:t> يوسف حسن</a:t>
            </a:r>
          </a:p>
        </p:txBody>
      </p:sp>
    </p:spTree>
    <p:extLst>
      <p:ext uri="{BB962C8B-B14F-4D97-AF65-F5344CB8AC3E}">
        <p14:creationId xmlns:p14="http://schemas.microsoft.com/office/powerpoint/2010/main" val="3134033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1" t="24688" r="30913" b="13491"/>
          <a:stretch/>
        </p:blipFill>
        <p:spPr>
          <a:xfrm>
            <a:off x="523931" y="543703"/>
            <a:ext cx="8080517" cy="5909633"/>
          </a:xfrm>
        </p:spPr>
      </p:pic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162467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dirty="0"/>
              <a:t>● Ophthalmic trigeminal involvement: may lead to </a:t>
            </a:r>
            <a:r>
              <a:rPr lang="en-US" dirty="0">
                <a:solidFill>
                  <a:srgbClr val="FF0000"/>
                </a:solidFill>
              </a:rPr>
              <a:t>cornea</a:t>
            </a:r>
            <a:r>
              <a:rPr lang="en-US" dirty="0"/>
              <a:t>l ulceration .</a:t>
            </a:r>
          </a:p>
          <a:p>
            <a:pPr algn="l" rtl="0"/>
            <a:r>
              <a:rPr lang="en-US" dirty="0"/>
              <a:t> ● </a:t>
            </a:r>
            <a:r>
              <a:rPr lang="en-US" dirty="0">
                <a:solidFill>
                  <a:srgbClr val="FF0000"/>
                </a:solidFill>
              </a:rPr>
              <a:t>Ramsay Hunt syndrome</a:t>
            </a:r>
            <a:r>
              <a:rPr lang="en-US" dirty="0"/>
              <a:t>: facial palsy, </a:t>
            </a:r>
            <a:r>
              <a:rPr lang="en-US" dirty="0" err="1"/>
              <a:t>ipsilateral</a:t>
            </a:r>
            <a:r>
              <a:rPr lang="en-US" dirty="0"/>
              <a:t> loss of taste and </a:t>
            </a:r>
            <a:r>
              <a:rPr lang="en-US" dirty="0" err="1"/>
              <a:t>buccal</a:t>
            </a:r>
            <a:r>
              <a:rPr lang="en-US" dirty="0"/>
              <a:t> ulceration, and a  rash in the external auditory canal.</a:t>
            </a:r>
          </a:p>
          <a:p>
            <a:pPr algn="l" rtl="0"/>
            <a:r>
              <a:rPr lang="en-US" dirty="0"/>
              <a:t> ● </a:t>
            </a:r>
            <a:r>
              <a:rPr lang="en-US" dirty="0">
                <a:solidFill>
                  <a:srgbClr val="FF0000"/>
                </a:solidFill>
              </a:rPr>
              <a:t>Post-herpetic neuralgia</a:t>
            </a:r>
            <a:r>
              <a:rPr lang="en-US" dirty="0"/>
              <a:t>: can be difficult to treat but may respond to amitriptyline or gabapentin. </a:t>
            </a:r>
          </a:p>
          <a:p>
            <a:pPr algn="l" rtl="0"/>
            <a:r>
              <a:rPr lang="en-US" dirty="0"/>
              <a:t>● Myelitis/encephalitis: rare.</a:t>
            </a:r>
          </a:p>
          <a:p>
            <a:pPr algn="l" rtl="0"/>
            <a:r>
              <a:rPr lang="en-US" dirty="0"/>
              <a:t> Early therapy with </a:t>
            </a:r>
            <a:r>
              <a:rPr lang="en-US" dirty="0" err="1">
                <a:solidFill>
                  <a:srgbClr val="FF0000"/>
                </a:solidFill>
              </a:rPr>
              <a:t>aciclovir</a:t>
            </a:r>
            <a:r>
              <a:rPr lang="en-US" dirty="0"/>
              <a:t> helps to limit early- and late-onset pain and to prevent the development of post-herpetic neuralgia. </a:t>
            </a:r>
            <a:endParaRPr lang="ar-SY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Complications: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95494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Dengue </a:t>
            </a:r>
            <a:r>
              <a:rPr lang="en-US" dirty="0" err="1"/>
              <a:t>flavivirus</a:t>
            </a:r>
            <a:r>
              <a:rPr lang="en-US" dirty="0"/>
              <a:t> .</a:t>
            </a:r>
          </a:p>
          <a:p>
            <a:pPr algn="l" rtl="0"/>
            <a:r>
              <a:rPr lang="en-US" dirty="0"/>
              <a:t> </a:t>
            </a:r>
            <a:r>
              <a:rPr lang="en-US" dirty="0" err="1"/>
              <a:t>Aedes</a:t>
            </a:r>
            <a:r>
              <a:rPr lang="en-US" dirty="0"/>
              <a:t> </a:t>
            </a:r>
            <a:r>
              <a:rPr lang="en-US" dirty="0" err="1"/>
              <a:t>aegypti</a:t>
            </a:r>
            <a:r>
              <a:rPr lang="en-US" dirty="0"/>
              <a:t> .</a:t>
            </a:r>
          </a:p>
          <a:p>
            <a:pPr algn="l" rtl="0"/>
            <a:r>
              <a:rPr lang="en-US" dirty="0"/>
              <a:t> Endemic in South-east Asia, India, Africa and the Americas. </a:t>
            </a:r>
          </a:p>
          <a:p>
            <a:pPr algn="l" rtl="0"/>
            <a:r>
              <a:rPr lang="en-US" dirty="0"/>
              <a:t>The incubation period following a mosquito bite is 2–7 days.</a:t>
            </a:r>
          </a:p>
          <a:p>
            <a:pPr algn="l" rtl="0"/>
            <a:r>
              <a:rPr lang="en-US" dirty="0"/>
              <a:t>Dengue </a:t>
            </a:r>
            <a:r>
              <a:rPr lang="en-US" dirty="0" err="1"/>
              <a:t>haemorrhagic</a:t>
            </a:r>
            <a:r>
              <a:rPr lang="en-US" dirty="0"/>
              <a:t> fever and dengue shock syndrome</a:t>
            </a:r>
            <a:endParaRPr lang="ar-SY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Dengue :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768629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32"/>
          <a:stretch/>
        </p:blipFill>
        <p:spPr>
          <a:xfrm>
            <a:off x="827584" y="1621536"/>
            <a:ext cx="7056784" cy="5237141"/>
          </a:xfrm>
        </p:spPr>
      </p:pic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398231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16" y="332656"/>
            <a:ext cx="8343556" cy="6264207"/>
          </a:xfrm>
        </p:spPr>
      </p:pic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788358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● Detection of a 4 × rise in anti-dengue IgG antibody </a:t>
            </a:r>
            <a:r>
              <a:rPr lang="en-US" dirty="0" err="1"/>
              <a:t>titres</a:t>
            </a:r>
            <a:r>
              <a:rPr lang="en-US" dirty="0"/>
              <a:t>.</a:t>
            </a:r>
          </a:p>
          <a:p>
            <a:pPr algn="l" rtl="0"/>
            <a:r>
              <a:rPr lang="en-US" dirty="0"/>
              <a:t> ● Amplification of dengue RNA by PCR. </a:t>
            </a:r>
            <a:endParaRPr lang="ar-SY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Investigations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948648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Management is supportive, with treatment of </a:t>
            </a:r>
            <a:r>
              <a:rPr lang="en-US" dirty="0" err="1"/>
              <a:t>haemorrhage</a:t>
            </a:r>
            <a:r>
              <a:rPr lang="en-US" dirty="0"/>
              <a:t>, shock and pain as required. </a:t>
            </a:r>
            <a:r>
              <a:rPr lang="en-US" b="1" dirty="0"/>
              <a:t>Insecticides</a:t>
            </a:r>
            <a:r>
              <a:rPr lang="en-US" dirty="0"/>
              <a:t> that control mosquito levels help to limit transmission.</a:t>
            </a:r>
          </a:p>
          <a:p>
            <a:pPr algn="l" rtl="0"/>
            <a:r>
              <a:rPr lang="en-US"/>
              <a:t> </a:t>
            </a:r>
            <a:r>
              <a:rPr lang="en-US" dirty="0"/>
              <a:t>Aspirin should be avoided and steroids are ineffective</a:t>
            </a:r>
            <a:r>
              <a:rPr lang="en-US"/>
              <a:t>. </a:t>
            </a:r>
          </a:p>
          <a:p>
            <a:pPr algn="l" rtl="0"/>
            <a:r>
              <a:rPr lang="en-US"/>
              <a:t>There </a:t>
            </a:r>
            <a:r>
              <a:rPr lang="en-US" dirty="0"/>
              <a:t>is currently no licensed vaccine. </a:t>
            </a:r>
            <a:endParaRPr lang="ar-SY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and prevention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71063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21" y="956270"/>
            <a:ext cx="7681627" cy="5353050"/>
          </a:xfrm>
        </p:spPr>
      </p:pic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575552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/>
              <a:t>VZV ( one of the herpesviruses).</a:t>
            </a:r>
          </a:p>
          <a:p>
            <a:pPr algn="l" rtl="0"/>
            <a:r>
              <a:rPr lang="en-US" dirty="0"/>
              <a:t>D0uble stranded DNA virus.</a:t>
            </a:r>
          </a:p>
          <a:p>
            <a:pPr algn="l" rtl="0"/>
            <a:r>
              <a:rPr lang="en-US" dirty="0"/>
              <a:t> aerosol and direct contact.</a:t>
            </a:r>
          </a:p>
          <a:p>
            <a:pPr algn="l" rtl="0"/>
            <a:r>
              <a:rPr lang="en-US" dirty="0"/>
              <a:t> Disease in children is usually better tolerated than in adults, pregnant women and the </a:t>
            </a:r>
            <a:r>
              <a:rPr lang="en-US" dirty="0" err="1"/>
              <a:t>immunocompromised</a:t>
            </a:r>
            <a:r>
              <a:rPr lang="en-US" dirty="0"/>
              <a:t>. </a:t>
            </a:r>
          </a:p>
          <a:p>
            <a:pPr algn="l" rtl="0"/>
            <a:r>
              <a:rPr lang="en-US" dirty="0"/>
              <a:t>The incubation period is 11–20 days.</a:t>
            </a:r>
          </a:p>
          <a:p>
            <a:pPr algn="l" rtl="0"/>
            <a:r>
              <a:rPr lang="en-US" dirty="0"/>
              <a:t>Infectivity lasts from 2 to 4 days before the rash appears until the last crusts separate.</a:t>
            </a:r>
          </a:p>
          <a:p>
            <a:pPr algn="l" rtl="0"/>
            <a:endParaRPr lang="ar-SY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Chickenpox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804713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5" t="7445" r="6513" b="8864"/>
          <a:stretch/>
        </p:blipFill>
        <p:spPr>
          <a:xfrm>
            <a:off x="467544" y="652871"/>
            <a:ext cx="8277370" cy="5946561"/>
          </a:xfrm>
        </p:spPr>
      </p:pic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829078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9" t="9550" r="2724" b="21901"/>
          <a:stretch/>
        </p:blipFill>
        <p:spPr>
          <a:xfrm>
            <a:off x="270022" y="476673"/>
            <a:ext cx="8766474" cy="4893614"/>
          </a:xfrm>
        </p:spPr>
      </p:pic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614500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Diagnosis</a:t>
            </a:r>
            <a:r>
              <a:rPr lang="en-US" dirty="0"/>
              <a:t> is clinical but may be confirmed by PCR of vesicular fluid. </a:t>
            </a:r>
          </a:p>
          <a:p>
            <a:pPr algn="l" rtl="0"/>
            <a:r>
              <a:rPr lang="en-US" dirty="0">
                <a:solidFill>
                  <a:srgbClr val="FF0000"/>
                </a:solidFill>
              </a:rPr>
              <a:t>Complications</a:t>
            </a:r>
            <a:r>
              <a:rPr lang="en-US" dirty="0"/>
              <a:t> include: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/>
              <a:t>● Secondary bacterial infection of rash (due to scratching).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/>
              <a:t>● </a:t>
            </a:r>
            <a:r>
              <a:rPr lang="en-US" dirty="0" err="1"/>
              <a:t>Selflimiting</a:t>
            </a:r>
            <a:r>
              <a:rPr lang="en-US" dirty="0"/>
              <a:t> cerebellar ataxia.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/>
              <a:t>● Congenital abnormalities if maternal disease is contracted in the first trimester.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dirty="0"/>
              <a:t>● Pneumonitis, which may be fatal. </a:t>
            </a:r>
            <a:endParaRPr lang="ar-SY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474436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5" t="5763" r="4619" b="6341"/>
          <a:stretch/>
        </p:blipFill>
        <p:spPr>
          <a:xfrm>
            <a:off x="945415" y="692696"/>
            <a:ext cx="7659033" cy="5616623"/>
          </a:xfrm>
        </p:spPr>
      </p:pic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62413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0" t="5763" r="3987" b="8023"/>
          <a:stretch/>
        </p:blipFill>
        <p:spPr>
          <a:xfrm>
            <a:off x="536483" y="360671"/>
            <a:ext cx="8500013" cy="6092665"/>
          </a:xfrm>
        </p:spPr>
      </p:pic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136304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 reactivation of latent VZV .</a:t>
            </a:r>
          </a:p>
          <a:p>
            <a:pPr algn="l" rtl="0"/>
            <a:r>
              <a:rPr lang="en-US" dirty="0"/>
              <a:t>most commonly involves thoracic dermatomes .</a:t>
            </a:r>
          </a:p>
          <a:p>
            <a:pPr algn="l" rtl="0"/>
            <a:r>
              <a:rPr lang="en-US" dirty="0"/>
              <a:t>ophthalmic division of the trigeminal nerve. </a:t>
            </a:r>
            <a:endParaRPr lang="ar-SY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Shingles (herpes zoster) :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84590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3B4AEBBA-88FE-454A-84CB-BC1D22C277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38328"/>
            <a:ext cx="4968552" cy="6288556"/>
          </a:xfrm>
        </p:spPr>
      </p:pic>
      <p:sp>
        <p:nvSpPr>
          <p:cNvPr id="3" name="عنوان 2">
            <a:extLst>
              <a:ext uri="{FF2B5EF4-FFF2-40B4-BE49-F238E27FC236}">
                <a16:creationId xmlns:a16="http://schemas.microsoft.com/office/drawing/2014/main" id="{AA3AB76A-6D6A-442A-85CF-CAAAA311B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4377139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شكل موجة">
  <a:themeElements>
    <a:clrScheme name="حيوية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شكل موجة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شكل موجة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186</TotalTime>
  <Words>350</Words>
  <Application>Microsoft Office PowerPoint</Application>
  <PresentationFormat>عرض على الشاشة (4:3)</PresentationFormat>
  <Paragraphs>40</Paragraphs>
  <Slides>17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3" baseType="lpstr">
      <vt:lpstr>Algerian</vt:lpstr>
      <vt:lpstr>Calibri</vt:lpstr>
      <vt:lpstr>Candara</vt:lpstr>
      <vt:lpstr>Symbol</vt:lpstr>
      <vt:lpstr>Wingdings</vt:lpstr>
      <vt:lpstr>شكل موجة</vt:lpstr>
      <vt:lpstr>المحاضرة 4 خمجية / حماة</vt:lpstr>
      <vt:lpstr>Chickenpox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Shingles (herpes zoster) :</vt:lpstr>
      <vt:lpstr>عرض تقديمي في PowerPoint</vt:lpstr>
      <vt:lpstr>عرض تقديمي في PowerPoint</vt:lpstr>
      <vt:lpstr>Complications:</vt:lpstr>
      <vt:lpstr>Dengue :</vt:lpstr>
      <vt:lpstr>عرض تقديمي في PowerPoint</vt:lpstr>
      <vt:lpstr>عرض تقديمي في PowerPoint</vt:lpstr>
      <vt:lpstr>Investigations</vt:lpstr>
      <vt:lpstr>Management and prevention</vt:lpstr>
      <vt:lpstr>عرض تقديمي في PowerPoint</vt:lpstr>
    </vt:vector>
  </TitlesOfParts>
  <Company>فراس الصعيو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Acer</dc:creator>
  <cp:lastModifiedBy>SEB</cp:lastModifiedBy>
  <cp:revision>23</cp:revision>
  <dcterms:created xsi:type="dcterms:W3CDTF">2020-10-12T04:43:19Z</dcterms:created>
  <dcterms:modified xsi:type="dcterms:W3CDTF">2022-10-04T14:15:30Z</dcterms:modified>
</cp:coreProperties>
</file>