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86" r:id="rId4"/>
    <p:sldId id="287" r:id="rId5"/>
    <p:sldId id="258" r:id="rId6"/>
    <p:sldId id="259" r:id="rId7"/>
    <p:sldId id="260" r:id="rId8"/>
    <p:sldId id="301" r:id="rId9"/>
    <p:sldId id="288" r:id="rId10"/>
    <p:sldId id="290" r:id="rId11"/>
    <p:sldId id="291" r:id="rId12"/>
    <p:sldId id="262" r:id="rId13"/>
    <p:sldId id="292" r:id="rId14"/>
    <p:sldId id="289" r:id="rId15"/>
    <p:sldId id="263" r:id="rId16"/>
    <p:sldId id="294" r:id="rId17"/>
    <p:sldId id="293" r:id="rId18"/>
    <p:sldId id="264" r:id="rId19"/>
    <p:sldId id="295" r:id="rId20"/>
    <p:sldId id="265" r:id="rId21"/>
    <p:sldId id="266" r:id="rId22"/>
    <p:sldId id="298" r:id="rId23"/>
    <p:sldId id="267" r:id="rId24"/>
    <p:sldId id="268" r:id="rId25"/>
    <p:sldId id="296" r:id="rId26"/>
    <p:sldId id="269" r:id="rId27"/>
    <p:sldId id="270" r:id="rId28"/>
    <p:sldId id="273" r:id="rId29"/>
    <p:sldId id="271" r:id="rId30"/>
    <p:sldId id="272" r:id="rId31"/>
    <p:sldId id="274" r:id="rId32"/>
    <p:sldId id="275" r:id="rId33"/>
    <p:sldId id="276" r:id="rId34"/>
    <p:sldId id="277" r:id="rId35"/>
    <p:sldId id="297" r:id="rId36"/>
    <p:sldId id="278" r:id="rId37"/>
    <p:sldId id="279" r:id="rId38"/>
    <p:sldId id="280" r:id="rId39"/>
    <p:sldId id="281" r:id="rId40"/>
    <p:sldId id="299" r:id="rId41"/>
    <p:sldId id="282" r:id="rId42"/>
    <p:sldId id="300" r:id="rId43"/>
    <p:sldId id="285" r:id="rId44"/>
    <p:sldId id="283" r:id="rId45"/>
  </p:sldIdLst>
  <p:sldSz cx="9144000" cy="6858000" type="screen4x3"/>
  <p:notesSz cx="6858000" cy="9144000"/>
  <p:defaultTextStyle>
    <a:defPPr>
      <a:defRPr lang="ar-SY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884DA-F710-4A8A-BE37-D68D8B71ABD2}" type="datetimeFigureOut">
              <a:rPr lang="ar-SY" smtClean="0"/>
              <a:t>09/03/1444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08E2E-3AC3-4B5C-808C-BE39D44BA44B}" type="slidenum">
              <a:rPr lang="ar-SY" smtClean="0"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884DA-F710-4A8A-BE37-D68D8B71ABD2}" type="datetimeFigureOut">
              <a:rPr lang="ar-SY" smtClean="0"/>
              <a:t>09/03/1444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08E2E-3AC3-4B5C-808C-BE39D44BA44B}" type="slidenum">
              <a:rPr lang="ar-SY" smtClean="0"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884DA-F710-4A8A-BE37-D68D8B71ABD2}" type="datetimeFigureOut">
              <a:rPr lang="ar-SY" smtClean="0"/>
              <a:t>09/03/1444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08E2E-3AC3-4B5C-808C-BE39D44BA44B}" type="slidenum">
              <a:rPr lang="ar-SY" smtClean="0"/>
              <a:t>‹#›</a:t>
            </a:fld>
            <a:endParaRPr lang="ar-SY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884DA-F710-4A8A-BE37-D68D8B71ABD2}" type="datetimeFigureOut">
              <a:rPr lang="ar-SY" smtClean="0"/>
              <a:t>09/03/1444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08E2E-3AC3-4B5C-808C-BE39D44BA44B}" type="slidenum">
              <a:rPr lang="ar-SY" smtClean="0"/>
              <a:t>‹#›</a:t>
            </a:fld>
            <a:endParaRPr lang="ar-SY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884DA-F710-4A8A-BE37-D68D8B71ABD2}" type="datetimeFigureOut">
              <a:rPr lang="ar-SY" smtClean="0"/>
              <a:t>09/03/1444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08E2E-3AC3-4B5C-808C-BE39D44BA44B}" type="slidenum">
              <a:rPr lang="ar-SY" smtClean="0"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884DA-F710-4A8A-BE37-D68D8B71ABD2}" type="datetimeFigureOut">
              <a:rPr lang="ar-SY" smtClean="0"/>
              <a:t>09/03/1444</a:t>
            </a:fld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08E2E-3AC3-4B5C-808C-BE39D44BA44B}" type="slidenum">
              <a:rPr lang="ar-SY" smtClean="0"/>
              <a:t>‹#›</a:t>
            </a:fld>
            <a:endParaRPr lang="ar-SY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884DA-F710-4A8A-BE37-D68D8B71ABD2}" type="datetimeFigureOut">
              <a:rPr lang="ar-SY" smtClean="0"/>
              <a:t>09/03/1444</a:t>
            </a:fld>
            <a:endParaRPr lang="ar-S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08E2E-3AC3-4B5C-808C-BE39D44BA44B}" type="slidenum">
              <a:rPr lang="ar-SY" smtClean="0"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884DA-F710-4A8A-BE37-D68D8B71ABD2}" type="datetimeFigureOut">
              <a:rPr lang="ar-SY" smtClean="0"/>
              <a:t>09/03/1444</a:t>
            </a:fld>
            <a:endParaRPr lang="ar-S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08E2E-3AC3-4B5C-808C-BE39D44BA44B}" type="slidenum">
              <a:rPr lang="ar-SY" smtClean="0"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884DA-F710-4A8A-BE37-D68D8B71ABD2}" type="datetimeFigureOut">
              <a:rPr lang="ar-SY" smtClean="0"/>
              <a:t>09/03/1444</a:t>
            </a:fld>
            <a:endParaRPr lang="ar-S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08E2E-3AC3-4B5C-808C-BE39D44BA44B}" type="slidenum">
              <a:rPr lang="ar-SY" smtClean="0"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884DA-F710-4A8A-BE37-D68D8B71ABD2}" type="datetimeFigureOut">
              <a:rPr lang="ar-SY" smtClean="0"/>
              <a:t>09/03/1444</a:t>
            </a:fld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08E2E-3AC3-4B5C-808C-BE39D44BA44B}" type="slidenum">
              <a:rPr lang="ar-SY" smtClean="0"/>
              <a:t>‹#›</a:t>
            </a:fld>
            <a:endParaRPr lang="ar-S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884DA-F710-4A8A-BE37-D68D8B71ABD2}" type="datetimeFigureOut">
              <a:rPr lang="ar-SY" smtClean="0"/>
              <a:t>09/03/1444</a:t>
            </a:fld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08E2E-3AC3-4B5C-808C-BE39D44BA44B}" type="slidenum">
              <a:rPr lang="ar-SY" smtClean="0"/>
              <a:t>‹#›</a:t>
            </a:fld>
            <a:endParaRPr lang="ar-S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ED884DA-F710-4A8A-BE37-D68D8B71ABD2}" type="datetimeFigureOut">
              <a:rPr lang="ar-SY" smtClean="0"/>
              <a:t>09/03/1444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1608E2E-3AC3-4B5C-808C-BE39D44BA44B}" type="slidenum">
              <a:rPr lang="ar-SY" smtClean="0"/>
              <a:t>‹#›</a:t>
            </a:fld>
            <a:endParaRPr lang="ar-S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eb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Systemic viral infections without </a:t>
            </a:r>
            <a:r>
              <a:rPr lang="en-US" dirty="0" err="1"/>
              <a:t>exanthem</a:t>
            </a:r>
            <a:r>
              <a:rPr lang="en-US" dirty="0"/>
              <a:t> </a:t>
            </a:r>
            <a:endParaRPr lang="ar-SY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ar-SY" sz="2400" dirty="0">
                <a:solidFill>
                  <a:srgbClr val="FF0000"/>
                </a:solidFill>
              </a:rPr>
              <a:t>د. محمد يوسف حسن</a:t>
            </a:r>
          </a:p>
        </p:txBody>
      </p:sp>
    </p:spTree>
    <p:extLst>
      <p:ext uri="{BB962C8B-B14F-4D97-AF65-F5344CB8AC3E}">
        <p14:creationId xmlns:p14="http://schemas.microsoft.com/office/powerpoint/2010/main" val="34061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b="1" dirty="0"/>
              <a:t>infectious by </a:t>
            </a:r>
            <a:r>
              <a:rPr lang="en-US" b="1" dirty="0">
                <a:solidFill>
                  <a:srgbClr val="FF0000"/>
                </a:solidFill>
              </a:rPr>
              <a:t>respiratory droplet</a:t>
            </a:r>
            <a:r>
              <a:rPr lang="en-US" b="1" dirty="0"/>
              <a:t>.</a:t>
            </a:r>
          </a:p>
          <a:p>
            <a:pPr algn="l" rtl="0"/>
            <a:r>
              <a:rPr lang="en-US" b="1" dirty="0"/>
              <a:t> Incubation is </a:t>
            </a:r>
            <a:r>
              <a:rPr lang="en-US" b="1" dirty="0">
                <a:solidFill>
                  <a:srgbClr val="FF0000"/>
                </a:solidFill>
              </a:rPr>
              <a:t>1–3 </a:t>
            </a:r>
            <a:r>
              <a:rPr lang="en-US" b="1" dirty="0"/>
              <a:t>days and onset is with fever, malaise, myalgia and cough.</a:t>
            </a:r>
          </a:p>
          <a:p>
            <a:pPr algn="l" rtl="0"/>
            <a:r>
              <a:rPr lang="en-US" b="1" dirty="0"/>
              <a:t> Viral or </a:t>
            </a:r>
            <a:r>
              <a:rPr lang="en-US" b="1" dirty="0">
                <a:solidFill>
                  <a:srgbClr val="FF0000"/>
                </a:solidFill>
              </a:rPr>
              <a:t>superadded</a:t>
            </a:r>
            <a:r>
              <a:rPr lang="en-US" b="1" dirty="0"/>
              <a:t> bacterial </a:t>
            </a:r>
            <a:r>
              <a:rPr lang="en-US" b="1" dirty="0">
                <a:solidFill>
                  <a:srgbClr val="FF0000"/>
                </a:solidFill>
              </a:rPr>
              <a:t>pneumonia</a:t>
            </a:r>
            <a:r>
              <a:rPr lang="en-US" b="1" dirty="0"/>
              <a:t> is an important complication. </a:t>
            </a:r>
          </a:p>
          <a:p>
            <a:pPr algn="l" rtl="0"/>
            <a:r>
              <a:rPr lang="en-US" b="1" dirty="0"/>
              <a:t>Myositis, myocarditis, pericarditis and encephalitis are </a:t>
            </a:r>
            <a:r>
              <a:rPr lang="en-US" b="1" dirty="0">
                <a:solidFill>
                  <a:srgbClr val="FF0000"/>
                </a:solidFill>
              </a:rPr>
              <a:t>rare</a:t>
            </a:r>
            <a:r>
              <a:rPr lang="en-US" b="1" dirty="0"/>
              <a:t> complications. </a:t>
            </a: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features 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010443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/>
              <a:t>Management involves early diagnosis, scrupulous </a:t>
            </a:r>
            <a:r>
              <a:rPr lang="en-US" b="1" dirty="0">
                <a:solidFill>
                  <a:srgbClr val="FF0000"/>
                </a:solidFill>
              </a:rPr>
              <a:t>hand hygiene </a:t>
            </a:r>
            <a:r>
              <a:rPr lang="en-US" b="1" dirty="0"/>
              <a:t>and </a:t>
            </a:r>
            <a:r>
              <a:rPr lang="en-US" b="1" dirty="0">
                <a:solidFill>
                  <a:srgbClr val="FF0000"/>
                </a:solidFill>
              </a:rPr>
              <a:t>infection control </a:t>
            </a:r>
            <a:r>
              <a:rPr lang="en-US" b="1" dirty="0"/>
              <a:t>to limit spread by coughing and sneezing. </a:t>
            </a:r>
          </a:p>
          <a:p>
            <a:pPr algn="l" rtl="0"/>
            <a:r>
              <a:rPr lang="en-US" b="1" dirty="0">
                <a:solidFill>
                  <a:srgbClr val="FF0000"/>
                </a:solidFill>
              </a:rPr>
              <a:t>Neuraminidase inhibitors </a:t>
            </a:r>
            <a:r>
              <a:rPr lang="en-US" b="1" dirty="0"/>
              <a:t>such as </a:t>
            </a:r>
            <a:r>
              <a:rPr lang="en-US" b="1" dirty="0" err="1"/>
              <a:t>oseltamivir</a:t>
            </a:r>
            <a:r>
              <a:rPr lang="en-US" b="1" dirty="0"/>
              <a:t> (75 mg twice daily for 5 days) can reduce the severity of symptoms if started within 48 </a:t>
            </a:r>
            <a:r>
              <a:rPr lang="en-US" b="1" dirty="0" err="1"/>
              <a:t>hrs</a:t>
            </a:r>
            <a:r>
              <a:rPr lang="en-US" b="1" dirty="0"/>
              <a:t> of symptom onset. </a:t>
            </a:r>
            <a:endParaRPr lang="ar-SY" b="1" dirty="0"/>
          </a:p>
          <a:p>
            <a:pPr algn="l" rtl="0"/>
            <a:endParaRPr lang="ar-SY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545867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>
                <a:solidFill>
                  <a:srgbClr val="FF0000"/>
                </a:solidFill>
              </a:rPr>
              <a:t>Prevention</a:t>
            </a:r>
            <a:r>
              <a:rPr lang="en-US" b="1" dirty="0"/>
              <a:t> involves seasonal vaccination of vulnerable groups, e.g. people over 65, the immunosuppressed and those with chronic illnesses. </a:t>
            </a:r>
          </a:p>
          <a:p>
            <a:pPr algn="l" rtl="0"/>
            <a:endParaRPr lang="ar-SY" b="1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429451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>
                <a:solidFill>
                  <a:srgbClr val="FF0000"/>
                </a:solidFill>
              </a:rPr>
              <a:t>Avian</a:t>
            </a:r>
            <a:r>
              <a:rPr lang="en-US" b="1" dirty="0"/>
              <a:t> influenza ( h5n1)  is the transmission of avian influenza A from </a:t>
            </a:r>
            <a:r>
              <a:rPr lang="en-US" b="1" dirty="0">
                <a:solidFill>
                  <a:srgbClr val="FF0000"/>
                </a:solidFill>
              </a:rPr>
              <a:t>sick poultry</a:t>
            </a:r>
            <a:r>
              <a:rPr lang="en-US" b="1" dirty="0"/>
              <a:t> to humans, causing severe disease. Human–human spread is rare. </a:t>
            </a:r>
          </a:p>
          <a:p>
            <a:pPr algn="l" rtl="0"/>
            <a:r>
              <a:rPr lang="en-US" b="1" dirty="0">
                <a:solidFill>
                  <a:srgbClr val="FF0000"/>
                </a:solidFill>
              </a:rPr>
              <a:t>Swine</a:t>
            </a:r>
            <a:r>
              <a:rPr lang="en-US" b="1" dirty="0"/>
              <a:t> influenza, caused by a H1N1 strain infecting humans, spread around the world from Mexico in 2009.</a:t>
            </a:r>
          </a:p>
          <a:p>
            <a:pPr algn="l" rtl="0"/>
            <a:endParaRPr lang="ar-SY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370100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60648"/>
            <a:ext cx="6408712" cy="6408712"/>
          </a:xfrm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236472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b="1" dirty="0">
                <a:solidFill>
                  <a:srgbClr val="0070C0"/>
                </a:solidFill>
              </a:rPr>
              <a:t>Infectious mononucleosis (IM) is a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syndrome </a:t>
            </a:r>
            <a:r>
              <a:rPr lang="en-US" b="1" dirty="0">
                <a:solidFill>
                  <a:srgbClr val="0070C0"/>
                </a:solidFill>
              </a:rPr>
              <a:t>of pharyngitis, cervical lymphadenopathy, fever and lymphocytosis, most often caused by the Epstein–Barr virus (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EBV</a:t>
            </a:r>
            <a:r>
              <a:rPr lang="en-US" b="1" dirty="0">
                <a:solidFill>
                  <a:srgbClr val="0070C0"/>
                </a:solidFill>
              </a:rPr>
              <a:t>)= a gamma </a:t>
            </a:r>
            <a:r>
              <a:rPr lang="en-US" b="1" dirty="0" err="1">
                <a:solidFill>
                  <a:srgbClr val="0070C0"/>
                </a:solidFill>
              </a:rPr>
              <a:t>herpesvirus</a:t>
            </a:r>
            <a:r>
              <a:rPr lang="en-US" b="1" dirty="0">
                <a:solidFill>
                  <a:srgbClr val="0070C0"/>
                </a:solidFill>
              </a:rPr>
              <a:t>. </a:t>
            </a:r>
          </a:p>
          <a:p>
            <a:pPr algn="l" rtl="0"/>
            <a:r>
              <a:rPr lang="en-US" b="1" dirty="0">
                <a:solidFill>
                  <a:srgbClr val="0070C0"/>
                </a:solidFill>
              </a:rPr>
              <a:t>In developing countries,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subclinical</a:t>
            </a:r>
            <a:r>
              <a:rPr lang="en-US" b="1" dirty="0">
                <a:solidFill>
                  <a:srgbClr val="0070C0"/>
                </a:solidFill>
              </a:rPr>
              <a:t> infection in childhood is virtually universal. </a:t>
            </a:r>
          </a:p>
          <a:p>
            <a:pPr algn="l" rtl="0"/>
            <a:r>
              <a:rPr lang="en-US" b="1" dirty="0">
                <a:solidFill>
                  <a:srgbClr val="0070C0"/>
                </a:solidFill>
              </a:rPr>
              <a:t>In developed countries, primary infection often occurs in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adolescence or later</a:t>
            </a:r>
            <a:r>
              <a:rPr lang="en-US" b="1" dirty="0">
                <a:solidFill>
                  <a:srgbClr val="0070C0"/>
                </a:solidFill>
              </a:rPr>
              <a:t>, from asymptomatic </a:t>
            </a:r>
            <a:r>
              <a:rPr lang="en-US" b="1" dirty="0" err="1">
                <a:solidFill>
                  <a:srgbClr val="0070C0"/>
                </a:solidFill>
              </a:rPr>
              <a:t>excreters</a:t>
            </a:r>
            <a:r>
              <a:rPr lang="en-US" b="1" dirty="0">
                <a:solidFill>
                  <a:srgbClr val="0070C0"/>
                </a:solidFill>
              </a:rPr>
              <a:t>. </a:t>
            </a: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Infectious mononucleosis </a:t>
            </a:r>
            <a:endParaRPr lang="ar-SY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794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b="1" dirty="0">
                <a:solidFill>
                  <a:srgbClr val="0070C0"/>
                </a:solidFill>
              </a:rPr>
              <a:t>Saliva is the main means of spread, either by droplet infection or environmental contamination in childhood, or by kissing among adolescents and young adults (kissing dis ). </a:t>
            </a:r>
          </a:p>
          <a:p>
            <a:pPr algn="l" rtl="0"/>
            <a:r>
              <a:rPr lang="en-US" b="1" dirty="0">
                <a:solidFill>
                  <a:srgbClr val="0070C0"/>
                </a:solidFill>
              </a:rPr>
              <a:t>IM is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not highly contagious</a:t>
            </a:r>
            <a:r>
              <a:rPr lang="en-US" b="1" dirty="0">
                <a:solidFill>
                  <a:srgbClr val="0070C0"/>
                </a:solidFill>
              </a:rPr>
              <a:t>, so case isolation is unnecessary. </a:t>
            </a:r>
          </a:p>
          <a:p>
            <a:pPr algn="l" rtl="0"/>
            <a:r>
              <a:rPr lang="en-US" b="1" dirty="0">
                <a:solidFill>
                  <a:srgbClr val="0070C0"/>
                </a:solidFill>
              </a:rPr>
              <a:t>In addition to EBV, an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IM syndrome </a:t>
            </a:r>
            <a:r>
              <a:rPr lang="en-US" b="1" dirty="0">
                <a:solidFill>
                  <a:srgbClr val="0070C0"/>
                </a:solidFill>
              </a:rPr>
              <a:t>may result from infection with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CMV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herpesvirus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6 or 7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HIV-1</a:t>
            </a:r>
            <a:r>
              <a:rPr lang="en-US" b="1" dirty="0">
                <a:solidFill>
                  <a:srgbClr val="0070C0"/>
                </a:solidFill>
              </a:rPr>
              <a:t> or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toxoplasmosis</a:t>
            </a:r>
            <a:r>
              <a:rPr lang="en-US" b="1" dirty="0">
                <a:solidFill>
                  <a:srgbClr val="0070C0"/>
                </a:solidFill>
              </a:rPr>
              <a:t>. </a:t>
            </a:r>
            <a:endParaRPr lang="ar-SY" b="1" dirty="0">
              <a:solidFill>
                <a:srgbClr val="0070C0"/>
              </a:solidFill>
            </a:endParaRPr>
          </a:p>
          <a:p>
            <a:endParaRPr lang="ar-SY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84171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052736"/>
            <a:ext cx="5834639" cy="4386039"/>
          </a:xfrm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933071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b="1" dirty="0"/>
              <a:t>●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Prolonged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prodrome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/>
              <a:t>of fever, malaise and headache. </a:t>
            </a:r>
          </a:p>
          <a:p>
            <a:pPr algn="l" rtl="0"/>
            <a:r>
              <a:rPr lang="en-US" b="1" dirty="0"/>
              <a:t>●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Lymphadenopathy</a:t>
            </a:r>
            <a:r>
              <a:rPr lang="en-US" b="1" dirty="0"/>
              <a:t>, especially posterior cervical.</a:t>
            </a:r>
          </a:p>
          <a:p>
            <a:pPr algn="l" rtl="0"/>
            <a:r>
              <a:rPr lang="en-US" b="1" dirty="0"/>
              <a:t> ● Pharyngeal inflammation or exudates. </a:t>
            </a:r>
          </a:p>
          <a:p>
            <a:pPr algn="l" rtl="0"/>
            <a:r>
              <a:rPr lang="en-US" b="1" dirty="0"/>
              <a:t>● Persisting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fever</a:t>
            </a:r>
            <a:r>
              <a:rPr lang="en-US" b="1" dirty="0"/>
              <a:t> and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fatigue</a:t>
            </a:r>
            <a:r>
              <a:rPr lang="en-US" b="1" dirty="0"/>
              <a:t>.</a:t>
            </a:r>
          </a:p>
          <a:p>
            <a:pPr algn="l" rtl="0"/>
            <a:r>
              <a:rPr lang="en-US" b="1" dirty="0"/>
              <a:t> ●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Splenomegaly</a:t>
            </a:r>
            <a:r>
              <a:rPr lang="en-US" b="1" dirty="0"/>
              <a:t>.</a:t>
            </a:r>
          </a:p>
          <a:p>
            <a:pPr algn="l" rtl="0"/>
            <a:r>
              <a:rPr lang="en-US" b="1" dirty="0"/>
              <a:t> ● Palatal </a:t>
            </a:r>
            <a:r>
              <a:rPr lang="en-US" b="1" dirty="0" err="1">
                <a:solidFill>
                  <a:srgbClr val="FF0000"/>
                </a:solidFill>
              </a:rPr>
              <a:t>petechiae</a:t>
            </a:r>
            <a:r>
              <a:rPr lang="en-US" b="1" dirty="0"/>
              <a:t>.</a:t>
            </a:r>
          </a:p>
          <a:p>
            <a:pPr algn="l" rtl="0"/>
            <a:r>
              <a:rPr lang="en-US" b="1" dirty="0"/>
              <a:t> ● </a:t>
            </a:r>
            <a:r>
              <a:rPr lang="en-US" b="1" dirty="0" err="1"/>
              <a:t>Periorbital</a:t>
            </a:r>
            <a:r>
              <a:rPr lang="en-US" b="1" dirty="0"/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oedema</a:t>
            </a:r>
            <a:r>
              <a:rPr lang="en-US" b="1" dirty="0"/>
              <a:t>. </a:t>
            </a:r>
          </a:p>
          <a:p>
            <a:pPr algn="l" rtl="0"/>
            <a:r>
              <a:rPr lang="en-US" b="1" dirty="0"/>
              <a:t>● Clinical or biochemical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hepatitis</a:t>
            </a:r>
            <a:r>
              <a:rPr lang="en-US" b="1" dirty="0"/>
              <a:t>. </a:t>
            </a:r>
          </a:p>
          <a:p>
            <a:pPr algn="l" rtl="0"/>
            <a:r>
              <a:rPr lang="en-US" b="1" dirty="0"/>
              <a:t>● A non-specific </a:t>
            </a:r>
            <a:r>
              <a:rPr lang="en-US" b="1" dirty="0">
                <a:solidFill>
                  <a:srgbClr val="C00000"/>
                </a:solidFill>
              </a:rPr>
              <a:t>rash</a:t>
            </a:r>
            <a:r>
              <a:rPr lang="en-US" b="1" dirty="0"/>
              <a:t>. </a:t>
            </a:r>
            <a:endParaRPr lang="ar-SY" b="1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features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7143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64" y="620688"/>
            <a:ext cx="8150200" cy="5433467"/>
          </a:xfrm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528815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b="1" dirty="0" err="1"/>
              <a:t>Mumpus</a:t>
            </a:r>
            <a:r>
              <a:rPr lang="en-US" b="1" dirty="0"/>
              <a:t> virus( paramyxoviruses ).</a:t>
            </a:r>
          </a:p>
          <a:p>
            <a:pPr algn="l" rtl="0"/>
            <a:r>
              <a:rPr lang="en-US" b="1" dirty="0"/>
              <a:t>parotid glands.</a:t>
            </a:r>
          </a:p>
          <a:p>
            <a:pPr algn="l" rtl="0"/>
            <a:r>
              <a:rPr lang="en-US" b="1" dirty="0"/>
              <a:t> It is endemic worldwide and peaks at </a:t>
            </a:r>
            <a:r>
              <a:rPr lang="en-US" b="1" dirty="0">
                <a:solidFill>
                  <a:srgbClr val="FF0000"/>
                </a:solidFill>
              </a:rPr>
              <a:t>5–9 </a:t>
            </a:r>
            <a:r>
              <a:rPr lang="en-US" b="1" dirty="0" err="1">
                <a:solidFill>
                  <a:srgbClr val="FF0000"/>
                </a:solidFill>
              </a:rPr>
              <a:t>yrs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of age.</a:t>
            </a:r>
          </a:p>
          <a:p>
            <a:pPr algn="l" rtl="0"/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Vaccination</a:t>
            </a:r>
            <a:r>
              <a:rPr lang="en-US" b="1" dirty="0"/>
              <a:t> has reduced childhood </a:t>
            </a:r>
            <a:r>
              <a:rPr lang="en-US" b="1" dirty="0">
                <a:solidFill>
                  <a:srgbClr val="FF0000"/>
                </a:solidFill>
              </a:rPr>
              <a:t>incidence </a:t>
            </a:r>
            <a:r>
              <a:rPr lang="en-US" b="1" dirty="0"/>
              <a:t>but, if incomplete, leads to outbreaks in young adults.</a:t>
            </a:r>
          </a:p>
          <a:p>
            <a:pPr algn="l" rtl="0"/>
            <a:r>
              <a:rPr lang="en-US" b="1" dirty="0"/>
              <a:t> Infection is by respiratory droplets.</a:t>
            </a:r>
          </a:p>
          <a:p>
            <a:pPr algn="l" rtl="0"/>
            <a:r>
              <a:rPr lang="en-US" b="1" dirty="0">
                <a:solidFill>
                  <a:srgbClr val="FF0000"/>
                </a:solidFill>
              </a:rPr>
              <a:t> Incubation </a:t>
            </a:r>
            <a:r>
              <a:rPr lang="en-US" b="1" dirty="0"/>
              <a:t>lasts </a:t>
            </a:r>
            <a:r>
              <a:rPr lang="en-US" b="1" dirty="0">
                <a:solidFill>
                  <a:srgbClr val="FF0000"/>
                </a:solidFill>
              </a:rPr>
              <a:t>15–24</a:t>
            </a:r>
            <a:r>
              <a:rPr lang="en-US" b="1" dirty="0"/>
              <a:t> days, and tender parotid swelling (bilateral in 75%) develops after a </a:t>
            </a:r>
            <a:r>
              <a:rPr lang="en-US" b="1" dirty="0" err="1"/>
              <a:t>prodrome</a:t>
            </a:r>
            <a:r>
              <a:rPr lang="en-US" b="1" dirty="0"/>
              <a:t> of pyrexia and headache.</a:t>
            </a:r>
          </a:p>
          <a:p>
            <a:pPr algn="l" rtl="0"/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Diagnosis is clinical</a:t>
            </a:r>
            <a:r>
              <a:rPr lang="en-US" b="1" dirty="0"/>
              <a:t>. </a:t>
            </a:r>
            <a:endParaRPr lang="ar-SY" b="1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Mumps</a:t>
            </a:r>
            <a:endParaRPr lang="ar-SY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901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b="1" dirty="0">
                <a:solidFill>
                  <a:srgbClr val="FF0000"/>
                </a:solidFill>
              </a:rPr>
              <a:t>Common</a:t>
            </a:r>
            <a:r>
              <a:rPr lang="en-US" b="1" dirty="0"/>
              <a:t>: Include an antibiotic-induced </a:t>
            </a:r>
            <a:r>
              <a:rPr lang="en-US" b="1" dirty="0">
                <a:solidFill>
                  <a:srgbClr val="C00000"/>
                </a:solidFill>
              </a:rPr>
              <a:t>rash</a:t>
            </a:r>
            <a:r>
              <a:rPr lang="en-US" b="1" dirty="0"/>
              <a:t> (classically amoxicillin), severe </a:t>
            </a:r>
            <a:r>
              <a:rPr lang="en-US" b="1" u="sng" dirty="0">
                <a:solidFill>
                  <a:srgbClr val="C00000"/>
                </a:solidFill>
              </a:rPr>
              <a:t>laryngeal </a:t>
            </a:r>
            <a:r>
              <a:rPr lang="en-US" b="1" u="sng" dirty="0" err="1">
                <a:solidFill>
                  <a:srgbClr val="C00000"/>
                </a:solidFill>
              </a:rPr>
              <a:t>oedema</a:t>
            </a:r>
            <a:r>
              <a:rPr lang="en-US" b="1" u="sng" dirty="0">
                <a:solidFill>
                  <a:srgbClr val="C00000"/>
                </a:solidFill>
              </a:rPr>
              <a:t> </a:t>
            </a:r>
            <a:r>
              <a:rPr lang="en-US" b="1" dirty="0"/>
              <a:t>and post-viral fatigue.</a:t>
            </a:r>
          </a:p>
          <a:p>
            <a:pPr algn="l" rtl="0"/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Less common: </a:t>
            </a:r>
            <a:r>
              <a:rPr lang="en-US" b="1" dirty="0"/>
              <a:t>Cranial nerve palsies, </a:t>
            </a:r>
            <a:r>
              <a:rPr lang="en-US" b="1" dirty="0" err="1"/>
              <a:t>meningoencephalitis</a:t>
            </a:r>
            <a:r>
              <a:rPr lang="en-US" b="1" dirty="0"/>
              <a:t>, </a:t>
            </a:r>
            <a:r>
              <a:rPr lang="en-US" b="1" dirty="0" err="1"/>
              <a:t>haemolytic</a:t>
            </a:r>
            <a:r>
              <a:rPr lang="en-US" b="1" dirty="0"/>
              <a:t> </a:t>
            </a:r>
            <a:r>
              <a:rPr lang="en-US" b="1" dirty="0" err="1"/>
              <a:t>anaemia</a:t>
            </a:r>
            <a:r>
              <a:rPr lang="en-US" b="1" dirty="0"/>
              <a:t>, glomerulonephritis, pericarditis, pneumonitis and </a:t>
            </a:r>
            <a:r>
              <a:rPr lang="en-US" b="1" dirty="0" err="1"/>
              <a:t>haemorrhage</a:t>
            </a:r>
            <a:r>
              <a:rPr lang="en-US" b="1" dirty="0"/>
              <a:t> from splenic rupture or thrombocytopenia. </a:t>
            </a:r>
          </a:p>
          <a:p>
            <a:pPr algn="l" rtl="0"/>
            <a:r>
              <a:rPr lang="en-US" b="1" dirty="0">
                <a:solidFill>
                  <a:srgbClr val="FF0000"/>
                </a:solidFill>
              </a:rPr>
              <a:t>Long-term:</a:t>
            </a:r>
            <a:r>
              <a:rPr lang="en-US" b="1" dirty="0"/>
              <a:t> Include </a:t>
            </a:r>
            <a:r>
              <a:rPr lang="en-US" b="1" dirty="0">
                <a:solidFill>
                  <a:srgbClr val="C00000"/>
                </a:solidFill>
              </a:rPr>
              <a:t>lymphoma</a:t>
            </a:r>
            <a:r>
              <a:rPr lang="en-US" b="1" dirty="0"/>
              <a:t> in the immunosuppressed. EBV is also implicated in some forms of Hodgkin’s lymphoma, </a:t>
            </a:r>
            <a:r>
              <a:rPr lang="en-US" b="1" dirty="0" err="1"/>
              <a:t>Burkitt’s</a:t>
            </a:r>
            <a:r>
              <a:rPr lang="en-US" b="1" dirty="0"/>
              <a:t> lymphoma, and </a:t>
            </a:r>
            <a:r>
              <a:rPr lang="en-US" b="1" dirty="0">
                <a:solidFill>
                  <a:srgbClr val="C00000"/>
                </a:solidFill>
              </a:rPr>
              <a:t>nasopharyngeal</a:t>
            </a:r>
            <a:r>
              <a:rPr lang="en-US" b="1" dirty="0"/>
              <a:t> </a:t>
            </a:r>
            <a:r>
              <a:rPr lang="en-US" b="1" dirty="0">
                <a:solidFill>
                  <a:srgbClr val="C00000"/>
                </a:solidFill>
              </a:rPr>
              <a:t>carcinoma</a:t>
            </a:r>
            <a:r>
              <a:rPr lang="en-US" b="1" dirty="0"/>
              <a:t> in China and Alaska. </a:t>
            </a:r>
            <a:endParaRPr lang="ar-SY" b="1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Complications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8395563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/>
              <a:t>● </a:t>
            </a:r>
            <a:r>
              <a:rPr lang="en-US" b="1" dirty="0" err="1"/>
              <a:t>Monospot</a:t>
            </a:r>
            <a:r>
              <a:rPr lang="en-US" b="1" dirty="0"/>
              <a:t> test (</a:t>
            </a:r>
            <a:r>
              <a:rPr lang="en-US" b="1" dirty="0" err="1"/>
              <a:t>heterophile</a:t>
            </a:r>
            <a:r>
              <a:rPr lang="en-US" b="1" dirty="0"/>
              <a:t> antibody absorption test): may initially be negative so should be repeated if clinical suspicion is high. </a:t>
            </a:r>
          </a:p>
          <a:p>
            <a:pPr algn="l" rtl="0"/>
            <a:r>
              <a:rPr lang="en-US" b="1" dirty="0">
                <a:solidFill>
                  <a:srgbClr val="C00000"/>
                </a:solidFill>
              </a:rPr>
              <a:t> ● Atypical lymphocytes on blood film. </a:t>
            </a:r>
          </a:p>
          <a:p>
            <a:pPr algn="l" rtl="0"/>
            <a:r>
              <a:rPr lang="en-US" b="1" dirty="0"/>
              <a:t>● EBV </a:t>
            </a:r>
            <a:r>
              <a:rPr lang="en-US" b="1" dirty="0" err="1"/>
              <a:t>IgM</a:t>
            </a:r>
            <a:r>
              <a:rPr lang="en-US" b="1" dirty="0"/>
              <a:t> antibodies.</a:t>
            </a:r>
            <a:endParaRPr lang="ar-SY" b="1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Investigations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65494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249807FE-EC51-4ECB-AE18-1BD423AA88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19" y="971632"/>
            <a:ext cx="7869561" cy="5548040"/>
          </a:xfrm>
        </p:spPr>
      </p:pic>
      <p:sp>
        <p:nvSpPr>
          <p:cNvPr id="3" name="عنوان 2">
            <a:extLst>
              <a:ext uri="{FF2B5EF4-FFF2-40B4-BE49-F238E27FC236}">
                <a16:creationId xmlns:a16="http://schemas.microsoft.com/office/drawing/2014/main" id="{CFB77F01-70F4-44B3-BFC3-7ABAF1B72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3205412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/>
              <a:t>Treatment is </a:t>
            </a:r>
            <a:r>
              <a:rPr lang="en-US" b="1" dirty="0">
                <a:solidFill>
                  <a:srgbClr val="FF0000"/>
                </a:solidFill>
              </a:rPr>
              <a:t>symptomatic</a:t>
            </a:r>
            <a:r>
              <a:rPr lang="en-US" b="1" dirty="0"/>
              <a:t>, e.g. aspirin gargles to relieve a sore throat.</a:t>
            </a:r>
          </a:p>
          <a:p>
            <a:pPr algn="l" rtl="0"/>
            <a:r>
              <a:rPr lang="en-US" b="1" dirty="0"/>
              <a:t> Oral prednisolone may be required to relieve laryngeal </a:t>
            </a:r>
            <a:r>
              <a:rPr lang="en-US" b="1" dirty="0" err="1"/>
              <a:t>oedema</a:t>
            </a:r>
            <a:r>
              <a:rPr lang="en-US" b="1" dirty="0"/>
              <a:t>. </a:t>
            </a:r>
          </a:p>
          <a:p>
            <a:pPr algn="l" rtl="0"/>
            <a:r>
              <a:rPr lang="en-US" b="1" dirty="0"/>
              <a:t>Chronic fatigue may respond to graded exercise </a:t>
            </a:r>
            <a:r>
              <a:rPr lang="en-US" b="1" dirty="0" err="1"/>
              <a:t>programmes</a:t>
            </a:r>
            <a:r>
              <a:rPr lang="en-US" b="1" dirty="0"/>
              <a:t>. </a:t>
            </a:r>
          </a:p>
          <a:p>
            <a:pPr algn="l" rtl="0"/>
            <a:r>
              <a:rPr lang="en-US" b="1" dirty="0"/>
              <a:t>Contact sports should be avoided until splenomegaly has resolved to avoid splenic rupture. </a:t>
            </a:r>
            <a:endParaRPr lang="ar-SY" b="1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4517408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b="1" dirty="0"/>
              <a:t>Cytomegalovirus (CMV) usually has </a:t>
            </a:r>
            <a:r>
              <a:rPr lang="en-US" b="1" dirty="0">
                <a:solidFill>
                  <a:srgbClr val="FF0000"/>
                </a:solidFill>
              </a:rPr>
              <a:t>no symptoms</a:t>
            </a:r>
            <a:r>
              <a:rPr lang="en-US" b="1" dirty="0"/>
              <a:t>. </a:t>
            </a:r>
          </a:p>
          <a:p>
            <a:pPr algn="l" rtl="0"/>
            <a:r>
              <a:rPr lang="en-US" b="1" dirty="0">
                <a:solidFill>
                  <a:srgbClr val="FF0000"/>
                </a:solidFill>
              </a:rPr>
              <a:t>saliva</a:t>
            </a:r>
            <a:r>
              <a:rPr lang="en-US" b="1" dirty="0"/>
              <a:t>, </a:t>
            </a:r>
            <a:r>
              <a:rPr lang="en-US" b="1" dirty="0">
                <a:solidFill>
                  <a:srgbClr val="FF0000"/>
                </a:solidFill>
              </a:rPr>
              <a:t>urine</a:t>
            </a:r>
            <a:r>
              <a:rPr lang="en-US" b="1" dirty="0"/>
              <a:t> and </a:t>
            </a:r>
            <a:r>
              <a:rPr lang="en-US" b="1" dirty="0">
                <a:solidFill>
                  <a:srgbClr val="FF0000"/>
                </a:solidFill>
              </a:rPr>
              <a:t>genital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secretions</a:t>
            </a:r>
            <a:r>
              <a:rPr lang="en-US" b="1" dirty="0"/>
              <a:t>.</a:t>
            </a:r>
          </a:p>
          <a:p>
            <a:pPr algn="l" rtl="0"/>
            <a:r>
              <a:rPr lang="en-US" b="1" dirty="0"/>
              <a:t> There is a second period of virus acquisition in teenagers and adults up to 35, with significant </a:t>
            </a:r>
            <a:r>
              <a:rPr lang="en-US" b="1" dirty="0">
                <a:solidFill>
                  <a:srgbClr val="FF0000"/>
                </a:solidFill>
              </a:rPr>
              <a:t>sexual</a:t>
            </a:r>
            <a:r>
              <a:rPr lang="en-US" b="1" dirty="0"/>
              <a:t> and oral spread.</a:t>
            </a: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Cytomegalovirus</a:t>
            </a:r>
            <a:endParaRPr lang="ar-SY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1083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en-US" b="1" dirty="0"/>
              <a:t> Most CMV infections are </a:t>
            </a:r>
            <a:r>
              <a:rPr lang="en-US" b="1" dirty="0">
                <a:solidFill>
                  <a:srgbClr val="FF0000"/>
                </a:solidFill>
              </a:rPr>
              <a:t>asymptomatic</a:t>
            </a:r>
            <a:r>
              <a:rPr lang="en-US" b="1" dirty="0"/>
              <a:t>, but in adults may produce an illness resembling IM.</a:t>
            </a:r>
          </a:p>
          <a:p>
            <a:pPr algn="l" rtl="0"/>
            <a:r>
              <a:rPr lang="en-US" b="1" dirty="0"/>
              <a:t> Lymphadenopathy, pharyngitis and tonsillitis are found less often than in IM, while </a:t>
            </a:r>
            <a:r>
              <a:rPr lang="en-US" b="1" dirty="0">
                <a:solidFill>
                  <a:srgbClr val="FF0000"/>
                </a:solidFill>
              </a:rPr>
              <a:t>hepatomegaly</a:t>
            </a:r>
            <a:r>
              <a:rPr lang="en-US" b="1" dirty="0"/>
              <a:t> is more common. Unusual complications include neurological involvement, autoimmune </a:t>
            </a:r>
            <a:r>
              <a:rPr lang="en-US" b="1" dirty="0" err="1"/>
              <a:t>haemolytic</a:t>
            </a:r>
            <a:r>
              <a:rPr lang="en-US" b="1" dirty="0"/>
              <a:t> </a:t>
            </a:r>
            <a:r>
              <a:rPr lang="en-US" b="1" dirty="0" err="1"/>
              <a:t>anaemia</a:t>
            </a:r>
            <a:r>
              <a:rPr lang="en-US" b="1" dirty="0"/>
              <a:t>, pericarditis, pneumonitis and </a:t>
            </a:r>
            <a:r>
              <a:rPr lang="en-US" b="1" dirty="0" err="1"/>
              <a:t>arthropathy</a:t>
            </a:r>
            <a:r>
              <a:rPr lang="en-US" b="1" dirty="0"/>
              <a:t>.</a:t>
            </a:r>
          </a:p>
          <a:p>
            <a:pPr algn="l" rtl="0"/>
            <a:r>
              <a:rPr lang="en-US" b="1" dirty="0"/>
              <a:t> Hepatitis, retinitis, colitis and encephalitis are among serious complications in immunosuppressed patients.</a:t>
            </a:r>
          </a:p>
          <a:p>
            <a:pPr algn="l" rtl="0"/>
            <a:r>
              <a:rPr lang="en-US" b="1" dirty="0"/>
              <a:t> CMV infection during pregnancy carries a </a:t>
            </a:r>
            <a:r>
              <a:rPr lang="en-US" b="1" dirty="0">
                <a:solidFill>
                  <a:srgbClr val="FF0000"/>
                </a:solidFill>
              </a:rPr>
              <a:t>40% risk of fetal </a:t>
            </a:r>
            <a:r>
              <a:rPr lang="en-US" b="1" dirty="0"/>
              <a:t>infection, causing rashes, </a:t>
            </a:r>
            <a:r>
              <a:rPr lang="en-US" b="1" dirty="0" err="1"/>
              <a:t>hepatosplenomegaly</a:t>
            </a:r>
            <a:r>
              <a:rPr lang="en-US" b="1" dirty="0"/>
              <a:t> and a </a:t>
            </a:r>
            <a:r>
              <a:rPr lang="en-US" b="1" dirty="0">
                <a:solidFill>
                  <a:srgbClr val="FF0000"/>
                </a:solidFill>
              </a:rPr>
              <a:t>10%</a:t>
            </a:r>
            <a:r>
              <a:rPr lang="en-US" b="1" dirty="0"/>
              <a:t> risk of neurological damage to the fetus.</a:t>
            </a:r>
            <a:endParaRPr lang="ar-SY" b="1" dirty="0"/>
          </a:p>
          <a:p>
            <a:endParaRPr lang="ar-SY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5954863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>
                <a:solidFill>
                  <a:srgbClr val="FF0000"/>
                </a:solidFill>
              </a:rPr>
              <a:t>Atypical lymphocytes </a:t>
            </a:r>
            <a:r>
              <a:rPr lang="en-US" b="1" dirty="0"/>
              <a:t>are seen less commonly than in IM, and the </a:t>
            </a:r>
            <a:r>
              <a:rPr lang="en-US" b="1" dirty="0" err="1"/>
              <a:t>Monospot</a:t>
            </a:r>
            <a:r>
              <a:rPr lang="en-US" b="1" dirty="0"/>
              <a:t> test is negative.</a:t>
            </a:r>
          </a:p>
          <a:p>
            <a:pPr algn="l" rtl="0"/>
            <a:r>
              <a:rPr lang="en-US" b="1" dirty="0"/>
              <a:t> Detection of CMV-specific </a:t>
            </a:r>
            <a:r>
              <a:rPr lang="en-US" b="1" dirty="0" err="1"/>
              <a:t>IgM</a:t>
            </a:r>
            <a:r>
              <a:rPr lang="en-US" b="1" dirty="0"/>
              <a:t> antibody confirms the diagnosis and </a:t>
            </a:r>
            <a:r>
              <a:rPr lang="en-US" b="1" u="sng" dirty="0">
                <a:solidFill>
                  <a:srgbClr val="FF0000"/>
                </a:solidFill>
              </a:rPr>
              <a:t>treatment is symptomatic </a:t>
            </a:r>
            <a:r>
              <a:rPr lang="en-US" b="1" dirty="0"/>
              <a:t>in the </a:t>
            </a:r>
            <a:r>
              <a:rPr lang="en-US" b="1" dirty="0" err="1"/>
              <a:t>immunocompetent</a:t>
            </a:r>
            <a:r>
              <a:rPr lang="en-US" b="1" dirty="0"/>
              <a:t>. </a:t>
            </a:r>
          </a:p>
          <a:p>
            <a:pPr algn="l" rtl="0"/>
            <a:r>
              <a:rPr lang="en-US" b="1" dirty="0"/>
              <a:t>In immunosuppressed patients, IV </a:t>
            </a:r>
            <a:r>
              <a:rPr lang="en-US" b="1" dirty="0" err="1"/>
              <a:t>ganciclovir</a:t>
            </a:r>
            <a:r>
              <a:rPr lang="en-US" b="1" dirty="0"/>
              <a:t> or oral </a:t>
            </a:r>
            <a:r>
              <a:rPr lang="en-US" b="1" dirty="0" err="1"/>
              <a:t>valganciclovir</a:t>
            </a:r>
            <a:r>
              <a:rPr lang="en-US" b="1" dirty="0"/>
              <a:t> is useful. </a:t>
            </a:r>
            <a:endParaRPr lang="ar-SY" b="1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8754179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Yellow fever is a </a:t>
            </a:r>
            <a:r>
              <a:rPr lang="en-US" b="1" dirty="0" err="1">
                <a:solidFill>
                  <a:srgbClr val="FF0000"/>
                </a:solidFill>
              </a:rPr>
              <a:t>flavivirus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infection </a:t>
            </a:r>
          </a:p>
          <a:p>
            <a:pPr algn="l" rtl="0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monkeys in the tropical rainforests of West and Central Africa and South and  Central America. </a:t>
            </a:r>
          </a:p>
          <a:p>
            <a:pPr algn="l" rtl="0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It is transferred to humans by infected </a:t>
            </a:r>
            <a:r>
              <a:rPr lang="en-US" b="1" dirty="0" err="1">
                <a:solidFill>
                  <a:srgbClr val="FF0000"/>
                </a:solidFill>
              </a:rPr>
              <a:t>Aedes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or </a:t>
            </a:r>
            <a:r>
              <a:rPr lang="en-US" b="1" dirty="0" err="1">
                <a:solidFill>
                  <a:srgbClr val="FF0000"/>
                </a:solidFill>
              </a:rPr>
              <a:t>Haemagogus</a:t>
            </a:r>
            <a:r>
              <a:rPr lang="en-US" b="1" dirty="0">
                <a:solidFill>
                  <a:srgbClr val="FF0000"/>
                </a:solidFill>
              </a:rPr>
              <a:t> mosquitoes </a:t>
            </a:r>
          </a:p>
          <a:p>
            <a:pPr algn="l" rtl="0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200 000 infections/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yr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, mainly in sub-Saharan Africa, with a </a:t>
            </a:r>
            <a:r>
              <a:rPr lang="en-US" b="1" dirty="0">
                <a:solidFill>
                  <a:srgbClr val="FF0000"/>
                </a:solidFill>
              </a:rPr>
              <a:t>mortality of ~15%. </a:t>
            </a:r>
            <a:endParaRPr lang="ar-SY" b="1" dirty="0">
              <a:solidFill>
                <a:srgbClr val="FF0000"/>
              </a:solidFill>
            </a:endParaRP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Yellow fever </a:t>
            </a:r>
            <a:endParaRPr lang="ar-SY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2188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b="1" dirty="0"/>
              <a:t>The incubation period is 3–6 days, and the acute phase is usually </a:t>
            </a:r>
            <a:r>
              <a:rPr lang="en-US" b="1" dirty="0" err="1"/>
              <a:t>characterised</a:t>
            </a:r>
            <a:r>
              <a:rPr lang="en-US" b="1" dirty="0"/>
              <a:t> by a mild </a:t>
            </a:r>
            <a:r>
              <a:rPr lang="en-US" b="1" dirty="0">
                <a:solidFill>
                  <a:srgbClr val="FF0000"/>
                </a:solidFill>
              </a:rPr>
              <a:t>febrile illness </a:t>
            </a:r>
            <a:r>
              <a:rPr lang="en-US" b="1" dirty="0"/>
              <a:t>lasting less than a week. Fever remits, then recurs in some cases after a few hours to days.</a:t>
            </a:r>
          </a:p>
          <a:p>
            <a:pPr algn="l" rtl="0"/>
            <a:r>
              <a:rPr lang="en-US" b="1" dirty="0"/>
              <a:t> In severe cases: rigors and high fever, severe backache, abdominal pain, nausea, vomiting, </a:t>
            </a:r>
            <a:r>
              <a:rPr lang="en-US" b="1" dirty="0" err="1"/>
              <a:t>bradycardia</a:t>
            </a:r>
            <a:r>
              <a:rPr lang="en-US" b="1" dirty="0"/>
              <a:t> and j</a:t>
            </a:r>
            <a:r>
              <a:rPr lang="en-US" b="1" u="sng" dirty="0"/>
              <a:t>aundice</a:t>
            </a:r>
            <a:r>
              <a:rPr lang="en-US" b="1" dirty="0"/>
              <a:t>.</a:t>
            </a:r>
          </a:p>
          <a:p>
            <a:pPr algn="l" rtl="0"/>
            <a:r>
              <a:rPr lang="en-US" b="1" dirty="0"/>
              <a:t> This may progress to shock, DIC, hepatic and renal failure with jaundice, </a:t>
            </a:r>
            <a:r>
              <a:rPr lang="en-US" b="1" dirty="0" err="1"/>
              <a:t>petechiae</a:t>
            </a:r>
            <a:r>
              <a:rPr lang="en-US" b="1" dirty="0"/>
              <a:t>, mucosal </a:t>
            </a:r>
            <a:r>
              <a:rPr lang="en-US" b="1" dirty="0" err="1"/>
              <a:t>haemorrhages</a:t>
            </a:r>
            <a:r>
              <a:rPr lang="en-US" b="1" dirty="0"/>
              <a:t>, GI bleeding, seizures and coma. </a:t>
            </a:r>
            <a:endParaRPr lang="ar-SY" b="1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218425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/>
              <a:t>Diagnosis is by virus isolation from blood or the identification of </a:t>
            </a:r>
            <a:r>
              <a:rPr lang="en-US" b="1" dirty="0" err="1"/>
              <a:t>IgM</a:t>
            </a:r>
            <a:r>
              <a:rPr lang="en-US" b="1" dirty="0"/>
              <a:t> antibodies. </a:t>
            </a:r>
            <a:endParaRPr lang="ar-SY" b="1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521037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169" y="1916832"/>
            <a:ext cx="6107159" cy="4592584"/>
          </a:xfrm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0915653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/>
              <a:t>Treatment is </a:t>
            </a:r>
            <a:r>
              <a:rPr lang="en-US" b="1" dirty="0">
                <a:solidFill>
                  <a:srgbClr val="FF0000"/>
                </a:solidFill>
              </a:rPr>
              <a:t>supportive,</a:t>
            </a:r>
            <a:r>
              <a:rPr lang="en-US" b="1" dirty="0"/>
              <a:t> with meticulous attention to </a:t>
            </a:r>
            <a:r>
              <a:rPr lang="en-US" b="1" dirty="0">
                <a:solidFill>
                  <a:srgbClr val="FF0000"/>
                </a:solidFill>
              </a:rPr>
              <a:t>fluid and electrolyte balance</a:t>
            </a:r>
            <a:r>
              <a:rPr lang="en-US" b="1" dirty="0"/>
              <a:t>, urine output and BP. </a:t>
            </a:r>
            <a:r>
              <a:rPr lang="en-US" b="1" dirty="0">
                <a:solidFill>
                  <a:srgbClr val="FF0000"/>
                </a:solidFill>
              </a:rPr>
              <a:t>Blood transfusions</a:t>
            </a:r>
            <a:r>
              <a:rPr lang="en-US" b="1" dirty="0"/>
              <a:t>, plasma expanders and peritoneal dialysis may be necessary. </a:t>
            </a:r>
          </a:p>
          <a:p>
            <a:pPr algn="l" rtl="0"/>
            <a:r>
              <a:rPr lang="en-US" b="1" dirty="0"/>
              <a:t>A </a:t>
            </a:r>
            <a:r>
              <a:rPr lang="en-US" b="1" dirty="0">
                <a:solidFill>
                  <a:srgbClr val="FF0000"/>
                </a:solidFill>
              </a:rPr>
              <a:t>vaccine</a:t>
            </a:r>
            <a:r>
              <a:rPr lang="en-US" b="1" dirty="0"/>
              <a:t> effective for at least 10 </a:t>
            </a:r>
            <a:r>
              <a:rPr lang="en-US" b="1" dirty="0" err="1"/>
              <a:t>yrs</a:t>
            </a:r>
            <a:r>
              <a:rPr lang="en-US" b="1" dirty="0"/>
              <a:t> is available. </a:t>
            </a:r>
            <a:endParaRPr lang="ar-SY" b="1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147200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Viral </a:t>
            </a:r>
            <a:r>
              <a:rPr lang="en-US" dirty="0" err="1">
                <a:solidFill>
                  <a:srgbClr val="FF0000"/>
                </a:solidFill>
              </a:rPr>
              <a:t>haemorrhagic</a:t>
            </a:r>
            <a:r>
              <a:rPr lang="en-US" dirty="0">
                <a:solidFill>
                  <a:srgbClr val="FF0000"/>
                </a:solidFill>
              </a:rPr>
              <a:t>  fevers</a:t>
            </a:r>
            <a:endParaRPr lang="ar-SY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630" y="188640"/>
            <a:ext cx="5551682" cy="6533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292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b="1" dirty="0"/>
              <a:t>The viral </a:t>
            </a:r>
            <a:r>
              <a:rPr lang="en-US" b="1" dirty="0" err="1"/>
              <a:t>haemorrhagic</a:t>
            </a:r>
            <a:r>
              <a:rPr lang="en-US" b="1" dirty="0"/>
              <a:t> fevers are </a:t>
            </a:r>
            <a:r>
              <a:rPr lang="en-US" b="1" dirty="0" err="1"/>
              <a:t>zoonoses</a:t>
            </a:r>
            <a:r>
              <a:rPr lang="en-US" b="1" dirty="0"/>
              <a:t> caused by several different viruses, and occur in rural and health-care settings in defined regions</a:t>
            </a:r>
          </a:p>
          <a:p>
            <a:pPr algn="l" rtl="0"/>
            <a:r>
              <a:rPr lang="en-US" b="1" dirty="0"/>
              <a:t>Management is supportive; </a:t>
            </a:r>
            <a:r>
              <a:rPr lang="en-US" b="1" u="sng" dirty="0" err="1"/>
              <a:t>ribavarin</a:t>
            </a:r>
            <a:r>
              <a:rPr lang="en-US" b="1" dirty="0"/>
              <a:t> is effective in some viral </a:t>
            </a:r>
            <a:r>
              <a:rPr lang="en-US" b="1" dirty="0" err="1"/>
              <a:t>haemorrhagic</a:t>
            </a:r>
            <a:r>
              <a:rPr lang="en-US" b="1" dirty="0"/>
              <a:t> fevers.</a:t>
            </a:r>
          </a:p>
          <a:p>
            <a:pPr algn="l" rtl="0"/>
            <a:r>
              <a:rPr lang="en-US" b="1" dirty="0"/>
              <a:t> Transmission by infected secretions can cause major outbreaks, e.g. Ebola in West Africa in 2014.</a:t>
            </a:r>
          </a:p>
          <a:p>
            <a:pPr algn="l" rtl="0"/>
            <a:r>
              <a:rPr lang="en-US" b="1" dirty="0"/>
              <a:t> Case isolation and scrupulous infection control are essential. </a:t>
            </a:r>
            <a:endParaRPr lang="ar-SY" b="1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910670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ar-SY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457200" y="376072"/>
            <a:ext cx="8229600" cy="1252728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Viral infections of the skin </a:t>
            </a:r>
            <a:endParaRPr lang="ar-SY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005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b="1" dirty="0"/>
              <a:t>Type 1 herpes simplex virus (HSV) typically produces </a:t>
            </a:r>
            <a:r>
              <a:rPr lang="en-US" b="1" dirty="0" err="1"/>
              <a:t>mucocutaneous</a:t>
            </a:r>
            <a:r>
              <a:rPr lang="en-US" b="1" dirty="0"/>
              <a:t> lesions of the head and neck, while type 2 predominantly affects the genital tract. </a:t>
            </a:r>
          </a:p>
          <a:p>
            <a:pPr algn="l" rtl="0"/>
            <a:r>
              <a:rPr lang="en-US" b="1" dirty="0"/>
              <a:t>Seroprevalence is 30–100% for HSV-1 and 20–60% for HSV-2. </a:t>
            </a:r>
          </a:p>
          <a:p>
            <a:pPr algn="l" rtl="0"/>
            <a:r>
              <a:rPr lang="en-US" b="1" dirty="0"/>
              <a:t>Virus shed by an infected individual infects via a mucosal surface of a susceptible person. </a:t>
            </a:r>
          </a:p>
          <a:p>
            <a:pPr algn="l" rtl="0"/>
            <a:r>
              <a:rPr lang="en-US" b="1" dirty="0"/>
              <a:t>HSV infects ganglia.</a:t>
            </a:r>
            <a:endParaRPr lang="ar-SY" b="1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Herpes simplex virus 1 and 2</a:t>
            </a:r>
            <a:endParaRPr lang="ar-SY" b="1" dirty="0"/>
          </a:p>
        </p:txBody>
      </p:sp>
    </p:spTree>
    <p:extLst>
      <p:ext uri="{BB962C8B-B14F-4D97-AF65-F5344CB8AC3E}">
        <p14:creationId xmlns:p14="http://schemas.microsoft.com/office/powerpoint/2010/main" val="29257977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/>
              <a:t>Primary infection normally occurs as a </a:t>
            </a:r>
            <a:r>
              <a:rPr lang="en-US" b="1" dirty="0" err="1"/>
              <a:t>vesiculating</a:t>
            </a:r>
            <a:r>
              <a:rPr lang="en-US" b="1" dirty="0"/>
              <a:t> </a:t>
            </a:r>
            <a:r>
              <a:rPr lang="en-US" b="1" dirty="0" err="1"/>
              <a:t>gingivostomatitis</a:t>
            </a:r>
            <a:r>
              <a:rPr lang="en-US" b="1" dirty="0"/>
              <a:t>. </a:t>
            </a:r>
          </a:p>
          <a:p>
            <a:pPr algn="l" rtl="0"/>
            <a:r>
              <a:rPr lang="en-US" b="1" dirty="0"/>
              <a:t>It may also present as a keratitis (</a:t>
            </a:r>
            <a:r>
              <a:rPr lang="en-US" b="1" dirty="0">
                <a:solidFill>
                  <a:srgbClr val="FF0000"/>
                </a:solidFill>
              </a:rPr>
              <a:t>dendritic ulcer</a:t>
            </a:r>
            <a:r>
              <a:rPr lang="en-US" b="1" dirty="0"/>
              <a:t>), viral paronychia, </a:t>
            </a:r>
            <a:r>
              <a:rPr lang="en-US" b="1" dirty="0" err="1"/>
              <a:t>vulvovaginitis</a:t>
            </a:r>
            <a:r>
              <a:rPr lang="en-US" b="1" dirty="0"/>
              <a:t>, cervicitis (often </a:t>
            </a:r>
            <a:r>
              <a:rPr lang="en-US" b="1" dirty="0" err="1"/>
              <a:t>unrecognised</a:t>
            </a:r>
            <a:r>
              <a:rPr lang="en-US" b="1" dirty="0"/>
              <a:t>), </a:t>
            </a:r>
            <a:r>
              <a:rPr lang="en-US" b="1" dirty="0" err="1"/>
              <a:t>balanitis</a:t>
            </a:r>
            <a:r>
              <a:rPr lang="en-US" b="1" dirty="0"/>
              <a:t> or rarely as encephalitis. </a:t>
            </a:r>
          </a:p>
          <a:p>
            <a:pPr algn="l" rtl="0"/>
            <a:r>
              <a:rPr lang="en-US" b="1" dirty="0"/>
              <a:t>Diagnosis is by PCR, electron microscopy or culture of vesicular fluid. </a:t>
            </a:r>
            <a:endParaRPr lang="ar-SY" b="1" dirty="0"/>
          </a:p>
          <a:p>
            <a:pPr algn="l" rtl="0"/>
            <a:endParaRPr lang="ar-SY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2564484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/>
              <a:t>● Corneal dendritic ulcers: may produce scarring.</a:t>
            </a:r>
          </a:p>
          <a:p>
            <a:pPr algn="l" rtl="0"/>
            <a:r>
              <a:rPr lang="en-US" b="1" dirty="0"/>
              <a:t> ● </a:t>
            </a:r>
            <a:r>
              <a:rPr lang="en-US" b="1" dirty="0">
                <a:solidFill>
                  <a:srgbClr val="FF0000"/>
                </a:solidFill>
              </a:rPr>
              <a:t>Encephalitis</a:t>
            </a:r>
            <a:r>
              <a:rPr lang="en-US" b="1" dirty="0"/>
              <a:t>: preferentially affects the </a:t>
            </a:r>
            <a:r>
              <a:rPr lang="en-US" b="1" dirty="0">
                <a:solidFill>
                  <a:srgbClr val="FF0000"/>
                </a:solidFill>
              </a:rPr>
              <a:t>temporal</a:t>
            </a:r>
            <a:r>
              <a:rPr lang="en-US" b="1" dirty="0"/>
              <a:t> lobe. </a:t>
            </a:r>
          </a:p>
          <a:p>
            <a:pPr algn="l" rtl="0"/>
            <a:r>
              <a:rPr lang="en-US" b="1" dirty="0"/>
              <a:t>● HSV infection in patients with </a:t>
            </a:r>
            <a:r>
              <a:rPr lang="en-US" b="1" dirty="0">
                <a:solidFill>
                  <a:srgbClr val="FF0000"/>
                </a:solidFill>
              </a:rPr>
              <a:t>eczema</a:t>
            </a:r>
            <a:r>
              <a:rPr lang="en-US" b="1" dirty="0"/>
              <a:t>: can result in disseminated skin lesions (eczema </a:t>
            </a:r>
            <a:r>
              <a:rPr lang="en-US" b="1" dirty="0" err="1"/>
              <a:t>herpeticum</a:t>
            </a:r>
            <a:r>
              <a:rPr lang="en-US" b="1" dirty="0"/>
              <a:t>. </a:t>
            </a:r>
          </a:p>
          <a:p>
            <a:pPr algn="l" rtl="0"/>
            <a:r>
              <a:rPr lang="en-US" b="1" dirty="0"/>
              <a:t>● Neonatal HSV infection: may be disseminated and potentially</a:t>
            </a:r>
            <a:r>
              <a:rPr lang="en-US" b="1" dirty="0">
                <a:solidFill>
                  <a:srgbClr val="FF0000"/>
                </a:solidFill>
              </a:rPr>
              <a:t> fatal</a:t>
            </a:r>
            <a:r>
              <a:rPr lang="en-US" b="1" dirty="0"/>
              <a:t>. </a:t>
            </a:r>
            <a:endParaRPr lang="ar-SY" b="1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Complications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6279889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/>
              <a:t>Treatment is with antiviral agents such as </a:t>
            </a:r>
            <a:r>
              <a:rPr lang="en-US" b="1" dirty="0" err="1">
                <a:solidFill>
                  <a:srgbClr val="FF0000"/>
                </a:solidFill>
              </a:rPr>
              <a:t>aciclovir</a:t>
            </a:r>
            <a:r>
              <a:rPr lang="en-US" b="1" dirty="0"/>
              <a:t>; best results are achieved with early treatment.</a:t>
            </a:r>
          </a:p>
          <a:p>
            <a:pPr algn="l" rtl="0"/>
            <a:endParaRPr lang="ar-SY" b="1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1370606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9" t="18380" r="29494" b="14753"/>
          <a:stretch/>
        </p:blipFill>
        <p:spPr>
          <a:xfrm>
            <a:off x="1547664" y="476672"/>
            <a:ext cx="6408712" cy="6101706"/>
          </a:xfrm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4314036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/>
              <a:t>This virus, which spreads via </a:t>
            </a:r>
            <a:r>
              <a:rPr lang="en-US" b="1" dirty="0">
                <a:solidFill>
                  <a:srgbClr val="FF0000"/>
                </a:solidFill>
              </a:rPr>
              <a:t>saliva</a:t>
            </a:r>
            <a:r>
              <a:rPr lang="en-US" b="1" dirty="0"/>
              <a:t>, causes </a:t>
            </a:r>
            <a:r>
              <a:rPr lang="en-US" b="1" dirty="0">
                <a:solidFill>
                  <a:srgbClr val="FF0000"/>
                </a:solidFill>
              </a:rPr>
              <a:t>Kaposi’s</a:t>
            </a:r>
            <a:r>
              <a:rPr lang="en-US" b="1" dirty="0"/>
              <a:t> sarcoma in both AIDS-related and endemic non-AIDS-related forms. </a:t>
            </a:r>
            <a:endParaRPr lang="ar-SY" b="1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Human </a:t>
            </a:r>
            <a:r>
              <a:rPr lang="en-US" dirty="0" err="1">
                <a:solidFill>
                  <a:srgbClr val="FF0000"/>
                </a:solidFill>
              </a:rPr>
              <a:t>herpesvirus</a:t>
            </a:r>
            <a:r>
              <a:rPr lang="en-US" dirty="0">
                <a:solidFill>
                  <a:srgbClr val="FF0000"/>
                </a:solidFill>
              </a:rPr>
              <a:t> 8 </a:t>
            </a:r>
            <a:endParaRPr lang="ar-SY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823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90" y="188640"/>
            <a:ext cx="8985613" cy="5256584"/>
          </a:xfrm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4475855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0D6DC9BF-6C90-424E-84F6-03515CC810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542" y="1691136"/>
            <a:ext cx="3909889" cy="4036961"/>
          </a:xfrm>
        </p:spPr>
      </p:pic>
      <p:sp>
        <p:nvSpPr>
          <p:cNvPr id="3" name="عنوان 2">
            <a:extLst>
              <a:ext uri="{FF2B5EF4-FFF2-40B4-BE49-F238E27FC236}">
                <a16:creationId xmlns:a16="http://schemas.microsoft.com/office/drawing/2014/main" id="{3E18BBE9-897B-43A4-99EF-60D101122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54429223-5A0E-4636-9CB5-C0105F8206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45" y="1624805"/>
            <a:ext cx="3909889" cy="4120522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D0436C27-EA8F-4C3A-AEA5-643E85A5631A}"/>
              </a:ext>
            </a:extLst>
          </p:cNvPr>
          <p:cNvSpPr txBox="1"/>
          <p:nvPr/>
        </p:nvSpPr>
        <p:spPr>
          <a:xfrm>
            <a:off x="3563888" y="5877272"/>
            <a:ext cx="22322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Kaposi sarcoma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262088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/>
            <a:r>
              <a:rPr lang="en-US" b="1" dirty="0">
                <a:solidFill>
                  <a:srgbClr val="FF0000"/>
                </a:solidFill>
              </a:rPr>
              <a:t>Hand, foot and mouth disease</a:t>
            </a:r>
            <a:r>
              <a:rPr lang="en-US" b="1" dirty="0"/>
              <a:t>: A mild febrile illness affecting children, mainly in the summer months, and caused by </a:t>
            </a:r>
            <a:r>
              <a:rPr lang="en-US" b="1" u="sng" dirty="0"/>
              <a:t>Coxsackie viruses </a:t>
            </a:r>
            <a:r>
              <a:rPr lang="en-US" b="1" dirty="0"/>
              <a:t>or echoviruses. </a:t>
            </a:r>
          </a:p>
          <a:p>
            <a:pPr algn="l" rtl="0"/>
            <a:r>
              <a:rPr lang="en-US" b="1" dirty="0"/>
              <a:t>There is fever, lymphadenopathy, mouth ulceration and a vesicular eruption on the hands and feet. </a:t>
            </a:r>
            <a:r>
              <a:rPr lang="en-US" b="1" dirty="0">
                <a:solidFill>
                  <a:srgbClr val="FF0000"/>
                </a:solidFill>
              </a:rPr>
              <a:t>Herpangina</a:t>
            </a:r>
            <a:r>
              <a:rPr lang="en-US" b="1" dirty="0"/>
              <a:t>: Causes discrete vesicles on the palate associated with high fever, sore throat and headache.</a:t>
            </a:r>
          </a:p>
          <a:p>
            <a:pPr algn="l" rtl="0"/>
            <a:r>
              <a:rPr lang="en-US" b="1" dirty="0"/>
              <a:t> Both of these conditions are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self-limiting</a:t>
            </a:r>
            <a:r>
              <a:rPr lang="en-US" b="1" dirty="0"/>
              <a:t> without treatment. </a:t>
            </a:r>
            <a:endParaRPr lang="ar-SY" b="1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Enterovirus</a:t>
            </a:r>
            <a:r>
              <a:rPr lang="en-US" dirty="0">
                <a:solidFill>
                  <a:srgbClr val="FF0000"/>
                </a:solidFill>
              </a:rPr>
              <a:t> infections</a:t>
            </a:r>
            <a:endParaRPr lang="ar-SY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6150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5B7540EA-C3E7-4D30-8FA9-08E32EB7DA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348880"/>
            <a:ext cx="2800906" cy="3451225"/>
          </a:xfrm>
        </p:spPr>
      </p:pic>
      <p:sp>
        <p:nvSpPr>
          <p:cNvPr id="3" name="عنوان 2">
            <a:extLst>
              <a:ext uri="{FF2B5EF4-FFF2-40B4-BE49-F238E27FC236}">
                <a16:creationId xmlns:a16="http://schemas.microsoft.com/office/drawing/2014/main" id="{C1CFEF0E-36C6-482D-87C7-B13CF5536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6DD6222-7057-4F4E-AC77-DA8333CBAE38}"/>
              </a:ext>
            </a:extLst>
          </p:cNvPr>
          <p:cNvSpPr txBox="1"/>
          <p:nvPr/>
        </p:nvSpPr>
        <p:spPr>
          <a:xfrm>
            <a:off x="5436096" y="6093296"/>
            <a:ext cx="27363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Hand-foot -mouth</a:t>
            </a:r>
            <a:endParaRPr lang="ar-SY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10DA740A-F103-4666-AC44-A2E61A4A04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66" y="2171436"/>
            <a:ext cx="4210134" cy="3451226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A6C72870-6F57-47B9-9077-D939BBDB68A2}"/>
              </a:ext>
            </a:extLst>
          </p:cNvPr>
          <p:cNvSpPr txBox="1"/>
          <p:nvPr/>
        </p:nvSpPr>
        <p:spPr>
          <a:xfrm>
            <a:off x="1403648" y="6093296"/>
            <a:ext cx="24482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Herpangina.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4916772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/>
            <a:r>
              <a:rPr lang="en-US" b="1" dirty="0"/>
              <a:t>These DNA viruses are potentially important pathogens but nowadays </a:t>
            </a:r>
            <a:r>
              <a:rPr lang="en-US" b="1" dirty="0">
                <a:solidFill>
                  <a:srgbClr val="FF0000"/>
                </a:solidFill>
              </a:rPr>
              <a:t>rarely</a:t>
            </a:r>
            <a:r>
              <a:rPr lang="en-US" b="1" dirty="0"/>
              <a:t> cause significant human disease. They include smallpox, monkey pox and cow pox, as well as </a:t>
            </a:r>
            <a:r>
              <a:rPr lang="en-US" b="1" dirty="0" err="1"/>
              <a:t>orf</a:t>
            </a:r>
            <a:r>
              <a:rPr lang="en-US" b="1" dirty="0"/>
              <a:t> and </a:t>
            </a:r>
            <a:r>
              <a:rPr lang="en-US" b="1" dirty="0" err="1"/>
              <a:t>molluscum</a:t>
            </a:r>
            <a:r>
              <a:rPr lang="en-US" b="1" dirty="0"/>
              <a:t> </a:t>
            </a:r>
            <a:r>
              <a:rPr lang="en-US" b="1" dirty="0" err="1"/>
              <a:t>contagiosum</a:t>
            </a:r>
            <a:r>
              <a:rPr lang="en-US" b="1" dirty="0"/>
              <a:t> .</a:t>
            </a:r>
          </a:p>
          <a:p>
            <a:pPr algn="l" rtl="0"/>
            <a:r>
              <a:rPr lang="en-US" b="1" dirty="0"/>
              <a:t>Smallpox (</a:t>
            </a:r>
            <a:r>
              <a:rPr lang="en-US" b="1" dirty="0" err="1"/>
              <a:t>variola</a:t>
            </a:r>
            <a:r>
              <a:rPr lang="en-US" b="1" dirty="0"/>
              <a:t>): was eradicated worldwide in 1980.</a:t>
            </a:r>
          </a:p>
          <a:p>
            <a:pPr algn="l" rtl="0"/>
            <a:r>
              <a:rPr lang="en-US" b="1" dirty="0"/>
              <a:t> The classical form is </a:t>
            </a:r>
            <a:r>
              <a:rPr lang="en-US" b="1" dirty="0" err="1"/>
              <a:t>characterised</a:t>
            </a:r>
            <a:r>
              <a:rPr lang="en-US" b="1" dirty="0"/>
              <a:t> by a typical centrifugal vesicular/</a:t>
            </a:r>
            <a:r>
              <a:rPr lang="en-US" b="1" dirty="0" err="1"/>
              <a:t>pustular</a:t>
            </a:r>
            <a:r>
              <a:rPr lang="en-US" b="1" dirty="0"/>
              <a:t> rash, worst on the face and extremities, with no cropping (i.e. unlike chickenpox), and accompanied by fever, severe myalgia and odynophagia. </a:t>
            </a:r>
            <a:endParaRPr lang="ar-SY" b="1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Poxvirus infections </a:t>
            </a:r>
            <a:endParaRPr lang="ar-SY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56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5" name="عنصر نائب للمحتوى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10" y="1556792"/>
            <a:ext cx="7944822" cy="4965514"/>
          </a:xfrm>
        </p:spPr>
      </p:pic>
    </p:spTree>
    <p:extLst>
      <p:ext uri="{BB962C8B-B14F-4D97-AF65-F5344CB8AC3E}">
        <p14:creationId xmlns:p14="http://schemas.microsoft.com/office/powerpoint/2010/main" val="1526794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/>
            <a:r>
              <a:rPr lang="en-US" b="1" dirty="0"/>
              <a:t>● </a:t>
            </a:r>
            <a:r>
              <a:rPr lang="en-US" b="1" dirty="0" err="1">
                <a:solidFill>
                  <a:srgbClr val="FF0000"/>
                </a:solidFill>
              </a:rPr>
              <a:t>Epididymo-orchitis</a:t>
            </a:r>
            <a:r>
              <a:rPr lang="en-US" b="1" dirty="0"/>
              <a:t>: occurs in 25% of post-pubertal males, with testicular atrophy, although </a:t>
            </a:r>
            <a:r>
              <a:rPr lang="en-US" b="1" dirty="0">
                <a:solidFill>
                  <a:srgbClr val="FF0000"/>
                </a:solidFill>
              </a:rPr>
              <a:t>sterility</a:t>
            </a:r>
            <a:r>
              <a:rPr lang="en-US" b="1" dirty="0"/>
              <a:t> is unlikely. </a:t>
            </a:r>
          </a:p>
          <a:p>
            <a:pPr algn="l" rtl="0"/>
            <a:r>
              <a:rPr lang="en-US" b="1" dirty="0" err="1">
                <a:solidFill>
                  <a:srgbClr val="FF0000"/>
                </a:solidFill>
              </a:rPr>
              <a:t>Oophoritis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is less common. </a:t>
            </a:r>
          </a:p>
          <a:p>
            <a:pPr algn="l" rtl="0"/>
            <a:r>
              <a:rPr lang="en-US" b="1" dirty="0"/>
              <a:t>● Mumps </a:t>
            </a:r>
            <a:r>
              <a:rPr lang="en-US" b="1" dirty="0">
                <a:solidFill>
                  <a:srgbClr val="FF0000"/>
                </a:solidFill>
              </a:rPr>
              <a:t>meningitis</a:t>
            </a:r>
            <a:r>
              <a:rPr lang="en-US" b="1" dirty="0"/>
              <a:t>: complicates 10% of cases, with lymphocytes in CSF.</a:t>
            </a:r>
          </a:p>
          <a:p>
            <a:pPr algn="l" rtl="0"/>
            <a:r>
              <a:rPr lang="en-US" b="1" dirty="0"/>
              <a:t> ● </a:t>
            </a:r>
            <a:r>
              <a:rPr lang="en-US" b="1" dirty="0">
                <a:solidFill>
                  <a:srgbClr val="FF0000"/>
                </a:solidFill>
              </a:rPr>
              <a:t>Encephalitis.</a:t>
            </a:r>
          </a:p>
          <a:p>
            <a:pPr algn="l" rtl="0"/>
            <a:r>
              <a:rPr lang="en-US" b="1" dirty="0"/>
              <a:t> ● Transient </a:t>
            </a:r>
            <a:r>
              <a:rPr lang="en-US" b="1" dirty="0">
                <a:solidFill>
                  <a:srgbClr val="FF0000"/>
                </a:solidFill>
              </a:rPr>
              <a:t>hearing loss </a:t>
            </a:r>
            <a:r>
              <a:rPr lang="en-US" b="1" dirty="0"/>
              <a:t>and </a:t>
            </a:r>
            <a:r>
              <a:rPr lang="en-US" b="1" dirty="0" err="1">
                <a:solidFill>
                  <a:srgbClr val="FF0000"/>
                </a:solidFill>
              </a:rPr>
              <a:t>labyrinthitis</a:t>
            </a:r>
            <a:r>
              <a:rPr lang="en-US" b="1" dirty="0"/>
              <a:t>: uncommon.</a:t>
            </a:r>
          </a:p>
          <a:p>
            <a:pPr algn="l" rtl="0"/>
            <a:r>
              <a:rPr lang="en-US" b="1" dirty="0"/>
              <a:t> ● Spontaneous </a:t>
            </a:r>
            <a:r>
              <a:rPr lang="en-US" b="1" dirty="0">
                <a:solidFill>
                  <a:srgbClr val="FF0000"/>
                </a:solidFill>
              </a:rPr>
              <a:t>abortion.</a:t>
            </a:r>
            <a:r>
              <a:rPr lang="en-US" b="1" dirty="0"/>
              <a:t> </a:t>
            </a:r>
            <a:endParaRPr lang="ar-SY" b="1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Complications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954784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/>
              <a:t>Analgesia for symptoms is sufficient.</a:t>
            </a:r>
          </a:p>
          <a:p>
            <a:pPr algn="l" rtl="0"/>
            <a:r>
              <a:rPr lang="en-US" b="1" dirty="0"/>
              <a:t> There is no evidence that </a:t>
            </a:r>
            <a:r>
              <a:rPr lang="en-US" b="1" dirty="0">
                <a:solidFill>
                  <a:srgbClr val="FF0000"/>
                </a:solidFill>
              </a:rPr>
              <a:t>corticosteroids</a:t>
            </a:r>
            <a:r>
              <a:rPr lang="en-US" b="1" dirty="0"/>
              <a:t> are of value in </a:t>
            </a:r>
            <a:r>
              <a:rPr lang="en-US" b="1" dirty="0" err="1"/>
              <a:t>orchitis</a:t>
            </a:r>
            <a:r>
              <a:rPr lang="en-US" b="1" dirty="0"/>
              <a:t>. </a:t>
            </a:r>
          </a:p>
          <a:p>
            <a:pPr algn="l" rtl="0"/>
            <a:r>
              <a:rPr lang="en-US" b="1" dirty="0"/>
              <a:t>Mumps vaccine, given as part of MMR vaccine (15mon) , has markedly reduced incidence and, if used </a:t>
            </a:r>
            <a:r>
              <a:rPr lang="en-US" b="1" dirty="0">
                <a:solidFill>
                  <a:srgbClr val="FF0000"/>
                </a:solidFill>
              </a:rPr>
              <a:t>widely</a:t>
            </a:r>
            <a:r>
              <a:rPr lang="en-US" b="1" dirty="0"/>
              <a:t>, abolishes the </a:t>
            </a:r>
            <a:r>
              <a:rPr lang="en-US" b="1" dirty="0">
                <a:solidFill>
                  <a:srgbClr val="FF0000"/>
                </a:solidFill>
              </a:rPr>
              <a:t>epidemic pattern </a:t>
            </a:r>
            <a:r>
              <a:rPr lang="en-US" b="1" dirty="0"/>
              <a:t>of disease. </a:t>
            </a:r>
            <a:endParaRPr lang="ar-SY" b="1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69939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/>
              <a:t>acute systemic viral illness caused by influenza A or B viruses.</a:t>
            </a:r>
          </a:p>
          <a:p>
            <a:pPr algn="l" rtl="0"/>
            <a:r>
              <a:rPr lang="en-US" b="1" dirty="0"/>
              <a:t> Seasonal changes in </a:t>
            </a:r>
            <a:r>
              <a:rPr lang="en-US" b="1" dirty="0" err="1"/>
              <a:t>haemagglutinin</a:t>
            </a:r>
            <a:r>
              <a:rPr lang="en-US" b="1" dirty="0"/>
              <a:t> (H) and neuraminidase (N) glycoproteins .</a:t>
            </a:r>
            <a:endParaRPr lang="ar-SY" b="1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Influenza</a:t>
            </a:r>
            <a:endParaRPr lang="ar-SY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540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C18EF064-A36A-4953-AF3E-A5FAFEA4DE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" t="28108" r="1984" b="17644"/>
          <a:stretch/>
        </p:blipFill>
        <p:spPr>
          <a:xfrm>
            <a:off x="1691680" y="520544"/>
            <a:ext cx="5760640" cy="5760640"/>
          </a:xfrm>
        </p:spPr>
      </p:pic>
      <p:sp>
        <p:nvSpPr>
          <p:cNvPr id="3" name="عنوان 2">
            <a:extLst>
              <a:ext uri="{FF2B5EF4-FFF2-40B4-BE49-F238E27FC236}">
                <a16:creationId xmlns:a16="http://schemas.microsoft.com/office/drawing/2014/main" id="{44C1848C-DF1C-408E-8F50-6EABA3FC6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006132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6632"/>
            <a:ext cx="6696744" cy="6696744"/>
          </a:xfrm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9564787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شكل موجة">
  <a:themeElements>
    <a:clrScheme name="شكل موجة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شكل موجة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شكل موجة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520</TotalTime>
  <Words>1580</Words>
  <Application>Microsoft Office PowerPoint</Application>
  <PresentationFormat>عرض على الشاشة (4:3)</PresentationFormat>
  <Paragraphs>123</Paragraphs>
  <Slides>44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44</vt:i4>
      </vt:variant>
    </vt:vector>
  </HeadingPairs>
  <TitlesOfParts>
    <vt:vector size="47" baseType="lpstr">
      <vt:lpstr>Candara</vt:lpstr>
      <vt:lpstr>Symbol</vt:lpstr>
      <vt:lpstr>شكل موجة</vt:lpstr>
      <vt:lpstr>Systemic viral infections without exanthem </vt:lpstr>
      <vt:lpstr>Mumps</vt:lpstr>
      <vt:lpstr>عرض تقديمي في PowerPoint</vt:lpstr>
      <vt:lpstr>عرض تقديمي في PowerPoint</vt:lpstr>
      <vt:lpstr>Complications</vt:lpstr>
      <vt:lpstr>Management</vt:lpstr>
      <vt:lpstr>Influenza</vt:lpstr>
      <vt:lpstr>عرض تقديمي في PowerPoint</vt:lpstr>
      <vt:lpstr>عرض تقديمي في PowerPoint</vt:lpstr>
      <vt:lpstr>Clinical features </vt:lpstr>
      <vt:lpstr>عرض تقديمي في PowerPoint</vt:lpstr>
      <vt:lpstr>عرض تقديمي في PowerPoint</vt:lpstr>
      <vt:lpstr> </vt:lpstr>
      <vt:lpstr>عرض تقديمي في PowerPoint</vt:lpstr>
      <vt:lpstr>Infectious mononucleosis </vt:lpstr>
      <vt:lpstr>عرض تقديمي في PowerPoint</vt:lpstr>
      <vt:lpstr>عرض تقديمي في PowerPoint</vt:lpstr>
      <vt:lpstr>Clinical features</vt:lpstr>
      <vt:lpstr>عرض تقديمي في PowerPoint</vt:lpstr>
      <vt:lpstr>Complications</vt:lpstr>
      <vt:lpstr>Investigations</vt:lpstr>
      <vt:lpstr>عرض تقديمي في PowerPoint</vt:lpstr>
      <vt:lpstr>Management</vt:lpstr>
      <vt:lpstr>Cytomegalovirus</vt:lpstr>
      <vt:lpstr> </vt:lpstr>
      <vt:lpstr>عرض تقديمي في PowerPoint</vt:lpstr>
      <vt:lpstr>Yellow fever </vt:lpstr>
      <vt:lpstr>عرض تقديمي في PowerPoint</vt:lpstr>
      <vt:lpstr>عرض تقديمي في PowerPoint</vt:lpstr>
      <vt:lpstr>Management</vt:lpstr>
      <vt:lpstr>Viral haemorrhagic  fevers</vt:lpstr>
      <vt:lpstr>عرض تقديمي في PowerPoint</vt:lpstr>
      <vt:lpstr>Viral infections of the skin </vt:lpstr>
      <vt:lpstr>Herpes simplex virus 1 and 2</vt:lpstr>
      <vt:lpstr>عرض تقديمي في PowerPoint</vt:lpstr>
      <vt:lpstr>Complications</vt:lpstr>
      <vt:lpstr>Management</vt:lpstr>
      <vt:lpstr>عرض تقديمي في PowerPoint</vt:lpstr>
      <vt:lpstr>Human herpesvirus 8 </vt:lpstr>
      <vt:lpstr>عرض تقديمي في PowerPoint</vt:lpstr>
      <vt:lpstr>Enterovirus infections</vt:lpstr>
      <vt:lpstr>عرض تقديمي في PowerPoint</vt:lpstr>
      <vt:lpstr>Poxvirus infections </vt:lpstr>
      <vt:lpstr>عرض تقديمي في PowerPoint</vt:lpstr>
    </vt:vector>
  </TitlesOfParts>
  <Company>فراس الصعيو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Systemic viral infections without exanthem </dc:title>
  <dc:creator>Acer</dc:creator>
  <cp:lastModifiedBy>SEB</cp:lastModifiedBy>
  <cp:revision>70</cp:revision>
  <dcterms:created xsi:type="dcterms:W3CDTF">2020-10-18T06:20:45Z</dcterms:created>
  <dcterms:modified xsi:type="dcterms:W3CDTF">2022-10-04T18:35:46Z</dcterms:modified>
</cp:coreProperties>
</file>