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49"/>
  </p:notesMasterIdLst>
  <p:sldIdLst>
    <p:sldId id="256" r:id="rId2"/>
    <p:sldId id="257" r:id="rId3"/>
    <p:sldId id="295" r:id="rId4"/>
    <p:sldId id="294" r:id="rId5"/>
    <p:sldId id="296" r:id="rId6"/>
    <p:sldId id="258" r:id="rId7"/>
    <p:sldId id="259" r:id="rId8"/>
    <p:sldId id="260" r:id="rId9"/>
    <p:sldId id="261" r:id="rId10"/>
    <p:sldId id="262" r:id="rId11"/>
    <p:sldId id="29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8" r:id="rId20"/>
    <p:sldId id="270" r:id="rId21"/>
    <p:sldId id="299" r:id="rId22"/>
    <p:sldId id="271" r:id="rId23"/>
    <p:sldId id="272" r:id="rId24"/>
    <p:sldId id="300" r:id="rId25"/>
    <p:sldId id="273" r:id="rId26"/>
    <p:sldId id="274" r:id="rId27"/>
    <p:sldId id="275" r:id="rId28"/>
    <p:sldId id="276" r:id="rId29"/>
    <p:sldId id="277" r:id="rId30"/>
    <p:sldId id="278" r:id="rId31"/>
    <p:sldId id="303" r:id="rId32"/>
    <p:sldId id="283" r:id="rId33"/>
    <p:sldId id="301" r:id="rId34"/>
    <p:sldId id="302" r:id="rId35"/>
    <p:sldId id="285" r:id="rId36"/>
    <p:sldId id="309" r:id="rId37"/>
    <p:sldId id="286" r:id="rId38"/>
    <p:sldId id="282" r:id="rId39"/>
    <p:sldId id="308" r:id="rId40"/>
    <p:sldId id="287" r:id="rId41"/>
    <p:sldId id="288" r:id="rId42"/>
    <p:sldId id="305" r:id="rId43"/>
    <p:sldId id="304" r:id="rId44"/>
    <p:sldId id="289" r:id="rId45"/>
    <p:sldId id="307" r:id="rId46"/>
    <p:sldId id="306" r:id="rId47"/>
    <p:sldId id="293" r:id="rId48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BEED29-C6EF-4F94-BD60-399AC2A8EBAC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19C9C6-ACBA-4268-B359-3A81F007CD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9502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Mackrel</a:t>
            </a:r>
            <a:r>
              <a:rPr lang="en-US" dirty="0"/>
              <a:t>=</a:t>
            </a:r>
            <a:r>
              <a:rPr lang="ar-SY" dirty="0" err="1"/>
              <a:t>الاسقمري</a:t>
            </a:r>
            <a:r>
              <a:rPr lang="ar-SY" dirty="0"/>
              <a:t> سمك بحري.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504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شكل </a:t>
            </a:r>
            <a:r>
              <a:rPr lang="ar-SY" dirty="0" err="1"/>
              <a:t>فيلاري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19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3042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Ascaris</a:t>
            </a:r>
            <a:r>
              <a:rPr lang="en-US" baseline="0" dirty="0"/>
              <a:t> </a:t>
            </a:r>
            <a:r>
              <a:rPr lang="en-US" baseline="0" dirty="0" err="1"/>
              <a:t>lumbricoides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21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9093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Chromoblastomycosis=</a:t>
            </a:r>
            <a:r>
              <a:rPr lang="ar-SY" dirty="0"/>
              <a:t>الفطار </a:t>
            </a:r>
            <a:r>
              <a:rPr lang="ar-SY" dirty="0" err="1"/>
              <a:t>الاصطباغي</a:t>
            </a:r>
            <a:r>
              <a:rPr lang="ar-SY" dirty="0"/>
              <a:t>-حصف شائك=</a:t>
            </a:r>
            <a:r>
              <a:rPr lang="en-US" dirty="0"/>
              <a:t>prickly heat</a:t>
            </a:r>
            <a:r>
              <a:rPr lang="ar-SY" dirty="0"/>
              <a:t>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24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9662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Viruses are simple infectious agents consisting of a portion of genetic material, RNA or DNA, enclosed in a protein coat that is </a:t>
            </a:r>
            <a:r>
              <a:rPr lang="en-US" dirty="0" err="1"/>
              <a:t>antigenically</a:t>
            </a:r>
            <a:r>
              <a:rPr lang="en-US" dirty="0"/>
              <a:t> unique for that species. They cannot exist in a free-living state, needing to infect host cells to survive. Once inside cells, they </a:t>
            </a:r>
            <a:r>
              <a:rPr lang="en-US" dirty="0" err="1"/>
              <a:t>utilise</a:t>
            </a:r>
            <a:r>
              <a:rPr lang="en-US" dirty="0"/>
              <a:t> host material for protein synthesis and genetic reproduction. All viral infections must therefore originate from an infected source by either direct or vector-mediated spread. 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28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80441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Maternal antibodies protect for the first 6–12 </a:t>
            </a:r>
            <a:r>
              <a:rPr lang="en-US" dirty="0" err="1"/>
              <a:t>mths</a:t>
            </a:r>
            <a:r>
              <a:rPr lang="en-US" dirty="0"/>
              <a:t> . Although the incidence of </a:t>
            </a:r>
            <a:r>
              <a:rPr lang="en-US" dirty="0" err="1"/>
              <a:t>exanthems</a:t>
            </a:r>
            <a:r>
              <a:rPr lang="en-US" dirty="0"/>
              <a:t> has diminished as a result of vaccination </a:t>
            </a:r>
            <a:r>
              <a:rPr lang="en-US" dirty="0" err="1"/>
              <a:t>programmes</a:t>
            </a:r>
            <a:r>
              <a:rPr lang="en-US" dirty="0"/>
              <a:t>, incomplete uptake can increase infection in later life. 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29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57496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Infection is by respiratory droplets with an incubation period of  6–19 days to onset of rash. </a:t>
            </a:r>
          </a:p>
          <a:p>
            <a:pPr algn="l" rtl="0"/>
            <a:r>
              <a:rPr lang="en-US" dirty="0"/>
              <a:t>A prodromal illness 1–3 days before  the rash appears heralds the most infectious stage with upper respiratory symptoms, conjunctivitis and the presence of ‘</a:t>
            </a:r>
            <a:r>
              <a:rPr lang="en-US" dirty="0" err="1"/>
              <a:t>Koplik’s</a:t>
            </a:r>
            <a:r>
              <a:rPr lang="en-US" dirty="0"/>
              <a:t> spots’ (small white spots surrounded by erythema) on the internal </a:t>
            </a:r>
            <a:r>
              <a:rPr lang="en-US" dirty="0" err="1"/>
              <a:t>buccal</a:t>
            </a:r>
            <a:r>
              <a:rPr lang="en-US" dirty="0"/>
              <a:t> mucosa (Fig. 5.2). As natural antibody develops, the </a:t>
            </a:r>
            <a:r>
              <a:rPr lang="en-US" dirty="0" err="1"/>
              <a:t>maculopapular</a:t>
            </a:r>
            <a:r>
              <a:rPr lang="en-US" dirty="0"/>
              <a:t> rash appears (Fig. 5.3), spreading from face to extremities. Lymphadenopathy and </a:t>
            </a:r>
            <a:r>
              <a:rPr lang="en-US" dirty="0" err="1"/>
              <a:t>diarrhoea</a:t>
            </a:r>
            <a:r>
              <a:rPr lang="en-US" dirty="0"/>
              <a:t> are common.</a:t>
            </a:r>
          </a:p>
          <a:p>
            <a:pPr algn="l" rtl="0"/>
            <a:r>
              <a:rPr lang="en-US" dirty="0"/>
              <a:t>Complications include: ● Otitis media. ● Bacterial pneumonia. ● Encephalitis/convulsions. ● </a:t>
            </a:r>
            <a:r>
              <a:rPr lang="en-US" dirty="0" err="1"/>
              <a:t>Subacute</a:t>
            </a:r>
            <a:r>
              <a:rPr lang="en-US" dirty="0"/>
              <a:t> </a:t>
            </a:r>
            <a:r>
              <a:rPr lang="en-US" dirty="0" err="1"/>
              <a:t>sclerosing</a:t>
            </a:r>
            <a:r>
              <a:rPr lang="en-US" dirty="0"/>
              <a:t> </a:t>
            </a:r>
            <a:r>
              <a:rPr lang="en-US" dirty="0" err="1"/>
              <a:t>panencephalitis</a:t>
            </a:r>
            <a:r>
              <a:rPr lang="en-US" dirty="0"/>
              <a:t> (rare, late and serious). 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32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70951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</a:t>
            </a:r>
            <a:r>
              <a:rPr lang="en-US" dirty="0" err="1"/>
              <a:t>immunocompetent</a:t>
            </a:r>
            <a:r>
              <a:rPr lang="en-US" dirty="0"/>
              <a:t>, the disease is self-limiting; however, severity and complications are increased in the malnourished and immunosuppressed. Pregnant women should be considered for treatment with immunoglobulin. All children aged 12–15 </a:t>
            </a:r>
            <a:r>
              <a:rPr lang="en-US" dirty="0" err="1"/>
              <a:t>mths</a:t>
            </a:r>
            <a:r>
              <a:rPr lang="en-US" dirty="0"/>
              <a:t> should be vaccinated against measles as a combined vaccine with mumps and rubella (MMR), with a further dose at age 4 yrs. Antibiotics are only indicated for </a:t>
            </a:r>
            <a:r>
              <a:rPr lang="en-US" dirty="0" err="1"/>
              <a:t>superinfection</a:t>
            </a:r>
            <a:r>
              <a:rPr lang="en-US" dirty="0"/>
              <a:t>. 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37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33740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Rubella is a viral </a:t>
            </a:r>
            <a:r>
              <a:rPr lang="en-US" dirty="0" err="1"/>
              <a:t>exanthem</a:t>
            </a:r>
            <a:r>
              <a:rPr lang="en-US" dirty="0"/>
              <a:t> transmitted by aerosol, with infectivity from up to 10 days before to 2 </a:t>
            </a:r>
            <a:r>
              <a:rPr lang="en-US" dirty="0" err="1"/>
              <a:t>wks</a:t>
            </a:r>
            <a:r>
              <a:rPr lang="en-US" dirty="0"/>
              <a:t> after the onset of the rash. The incubation period is 15–20 days. Most childhood cases are subclinical, although disease can present with lymphadenopathy and a </a:t>
            </a:r>
            <a:r>
              <a:rPr lang="en-US" dirty="0" err="1"/>
              <a:t>maculopapular</a:t>
            </a:r>
            <a:r>
              <a:rPr lang="en-US" dirty="0"/>
              <a:t> rash that starts on the face and moves to the trunk. Complications include arthralgia, thrombocytopenia, hepatitis and rarely encephalitis. The greatest significance of rubella is for pregnant women, as </a:t>
            </a:r>
            <a:r>
              <a:rPr lang="en-US" dirty="0" err="1"/>
              <a:t>transplacental</a:t>
            </a:r>
            <a:r>
              <a:rPr lang="en-US" dirty="0"/>
              <a:t> infection may result in severe congenital disease. If rubella is suspected in a pregnant woman, confirmation is provided either by rubella </a:t>
            </a:r>
            <a:r>
              <a:rPr lang="en-US" dirty="0" err="1"/>
              <a:t>IgM</a:t>
            </a:r>
            <a:r>
              <a:rPr lang="en-US" dirty="0"/>
              <a:t> antibodies in serum or by </a:t>
            </a:r>
            <a:r>
              <a:rPr lang="en-US" dirty="0" err="1"/>
              <a:t>IgG</a:t>
            </a:r>
            <a:r>
              <a:rPr lang="en-US" dirty="0"/>
              <a:t> </a:t>
            </a:r>
            <a:r>
              <a:rPr lang="en-US" dirty="0" err="1"/>
              <a:t>seroconversion</a:t>
            </a:r>
            <a:r>
              <a:rPr lang="en-US" dirty="0"/>
              <a:t>. In the exposed pregnant woman, the absence of rubella </a:t>
            </a:r>
            <a:r>
              <a:rPr lang="en-US" dirty="0" err="1"/>
              <a:t>IgG</a:t>
            </a:r>
            <a:r>
              <a:rPr lang="en-US" dirty="0"/>
              <a:t> indicates potential for infection. Children should be </a:t>
            </a:r>
            <a:r>
              <a:rPr lang="en-US" dirty="0" err="1"/>
              <a:t>immunised</a:t>
            </a:r>
            <a:r>
              <a:rPr lang="en-US" dirty="0"/>
              <a:t> against rubella as part of standard vaccination </a:t>
            </a:r>
            <a:r>
              <a:rPr lang="en-US" dirty="0" err="1"/>
              <a:t>programmes</a:t>
            </a:r>
            <a:r>
              <a:rPr lang="en-US" dirty="0"/>
              <a:t> using MMR (see above). Women of child-bearing age should be tested and vaccinated if </a:t>
            </a:r>
            <a:r>
              <a:rPr lang="en-US" dirty="0" err="1"/>
              <a:t>seronegative</a:t>
            </a:r>
            <a:r>
              <a:rPr lang="en-US" dirty="0"/>
              <a:t>. </a:t>
            </a:r>
            <a:endParaRPr lang="ar-SY" dirty="0"/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38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40818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This air-borne virus causes mild or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subclinical infection </a:t>
            </a:r>
            <a:r>
              <a:rPr lang="en-US" dirty="0"/>
              <a:t>in normal hosts. </a:t>
            </a:r>
          </a:p>
          <a:p>
            <a:pPr algn="l" rtl="0"/>
            <a:r>
              <a:rPr lang="en-US" dirty="0"/>
              <a:t>Around 50% of children and 60–90% of adults are seropositive. </a:t>
            </a:r>
          </a:p>
          <a:p>
            <a:pPr algn="l" rtl="0"/>
            <a:r>
              <a:rPr lang="en-US" dirty="0"/>
              <a:t>clinical manifestations.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transient block in erythropoiesis</a:t>
            </a:r>
            <a:r>
              <a:rPr lang="en-US" dirty="0"/>
              <a:t>, which  is insignificant unless </a:t>
            </a:r>
            <a:r>
              <a:rPr lang="en-US" dirty="0" err="1"/>
              <a:t>haemoglobinopathy</a:t>
            </a:r>
            <a:r>
              <a:rPr lang="en-US" dirty="0"/>
              <a:t> or </a:t>
            </a:r>
            <a:r>
              <a:rPr lang="en-US" dirty="0" err="1"/>
              <a:t>haemolysis</a:t>
            </a:r>
            <a:r>
              <a:rPr lang="en-US" dirty="0"/>
              <a:t> is also present.</a:t>
            </a:r>
          </a:p>
          <a:p>
            <a:pPr algn="l" rtl="0"/>
            <a:r>
              <a:rPr lang="en-US" dirty="0"/>
              <a:t> Parvovirus B19 DNA may be detected in the serum by PCR; however, as illness is usually mild or subclinical and self-limiting, confirmatory blood tests are not always required. </a:t>
            </a:r>
          </a:p>
          <a:p>
            <a:pPr algn="l" rtl="0"/>
            <a:r>
              <a:rPr lang="en-US" dirty="0"/>
              <a:t>If infection occurs during pregnancy, the fetus should be monitored closely for signs of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hydrops</a:t>
            </a:r>
            <a:r>
              <a:rPr lang="en-US" dirty="0"/>
              <a:t>.</a:t>
            </a:r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41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0625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shellfish</a:t>
            </a:r>
            <a:r>
              <a:rPr lang="ar-SY" dirty="0"/>
              <a:t>محار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175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Glycoalkaloids</a:t>
            </a:r>
            <a:r>
              <a:rPr lang="ar-SY" dirty="0" err="1"/>
              <a:t>قلويدات</a:t>
            </a:r>
            <a:r>
              <a:rPr lang="ar-SY" dirty="0"/>
              <a:t> سكرية سامة =اسهال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4876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Scombroid</a:t>
            </a:r>
            <a:r>
              <a:rPr lang="en-US" baseline="0" dirty="0"/>
              <a:t> fish poisoning </a:t>
            </a:r>
            <a:r>
              <a:rPr lang="ar-SY" baseline="0" dirty="0"/>
              <a:t>لاحتوائه تراكيز عالية من </a:t>
            </a:r>
            <a:r>
              <a:rPr lang="ar-SY" baseline="0" dirty="0" err="1"/>
              <a:t>الهيستامين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659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 err="1"/>
              <a:t>إششار</a:t>
            </a:r>
            <a:r>
              <a:rPr lang="ar-SY" dirty="0"/>
              <a:t>   خشارة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11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65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 err="1"/>
              <a:t>تشانكر</a:t>
            </a:r>
            <a:r>
              <a:rPr lang="ar-SY" dirty="0"/>
              <a:t>=قرح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13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1129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COVID 19 cause lymphopenia !</a:t>
            </a:r>
          </a:p>
          <a:p>
            <a:r>
              <a:rPr lang="en-US" dirty="0"/>
              <a:t>Arboviral =</a:t>
            </a:r>
            <a:r>
              <a:rPr lang="ar-SY" dirty="0"/>
              <a:t>متعلق </a:t>
            </a:r>
            <a:r>
              <a:rPr lang="ar-SY" dirty="0" err="1"/>
              <a:t>بالفيروسة</a:t>
            </a:r>
            <a:r>
              <a:rPr lang="ar-SY" dirty="0"/>
              <a:t> </a:t>
            </a:r>
            <a:r>
              <a:rPr lang="ar-SY"/>
              <a:t>المنقولة بالمفصليات.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14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2279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ووكي </a:t>
            </a:r>
            <a:r>
              <a:rPr lang="ar-SY" dirty="0" err="1"/>
              <a:t>ريريا</a:t>
            </a:r>
            <a:endParaRPr lang="ar-SY" dirty="0"/>
          </a:p>
          <a:p>
            <a:r>
              <a:rPr lang="ar-SY" dirty="0" err="1"/>
              <a:t>اونشوسيركا</a:t>
            </a:r>
            <a:endParaRPr lang="ar-SY" dirty="0"/>
          </a:p>
          <a:p>
            <a:r>
              <a:rPr lang="ar-SY" dirty="0"/>
              <a:t>تراي </a:t>
            </a:r>
            <a:r>
              <a:rPr lang="ar-SY" dirty="0" err="1"/>
              <a:t>شينيلا</a:t>
            </a:r>
            <a:r>
              <a:rPr lang="ar-SY" dirty="0"/>
              <a:t> </a:t>
            </a:r>
            <a:r>
              <a:rPr lang="ar-SY" dirty="0" err="1"/>
              <a:t>شعرينة</a:t>
            </a:r>
            <a:endParaRPr lang="ar-SY" dirty="0"/>
          </a:p>
          <a:p>
            <a:r>
              <a:rPr lang="ar-SY" dirty="0"/>
              <a:t>ديدان مثقوبة= فلوك</a:t>
            </a:r>
          </a:p>
          <a:p>
            <a:r>
              <a:rPr lang="ar-SY" dirty="0" err="1"/>
              <a:t>فاشيولا</a:t>
            </a:r>
            <a:r>
              <a:rPr lang="ar-SY" dirty="0"/>
              <a:t>=</a:t>
            </a:r>
            <a:r>
              <a:rPr lang="ar-SY" dirty="0" err="1"/>
              <a:t>المتورقة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15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518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/>
              <a:t>داء الكيسات المذنَّبة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9C9C6-ACBA-4268-B359-3A81F007CD7B}" type="slidenum">
              <a:rPr lang="ar-SY" smtClean="0"/>
              <a:t>17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37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  <p:sp>
        <p:nvSpPr>
          <p:cNvPr id="10" name="مستطيل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  <p:sp>
        <p:nvSpPr>
          <p:cNvPr id="12" name="مستطيل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11" name="مستطيل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0AAB96A-B255-46E9-8F76-E02D16331A5B}" type="datetimeFigureOut">
              <a:rPr lang="ar-SY" smtClean="0"/>
              <a:t>03/03/1444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87D549-734C-47F6-897E-9249B32CAD4D}" type="slidenum">
              <a:rPr lang="ar-SY" smtClean="0"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3200" dirty="0" err="1"/>
              <a:t>د.محمد</a:t>
            </a:r>
            <a:r>
              <a:rPr lang="ar-SY" sz="3200" dirty="0"/>
              <a:t> يوسف حسن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8000" dirty="0"/>
              <a:t>أمراض </a:t>
            </a:r>
            <a:r>
              <a:rPr lang="ar-SY" sz="8000" dirty="0" err="1"/>
              <a:t>خمجية</a:t>
            </a:r>
            <a:r>
              <a:rPr lang="ar-SY" sz="8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11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8697" r="39768" b="7844"/>
          <a:stretch/>
        </p:blipFill>
        <p:spPr>
          <a:xfrm>
            <a:off x="1489660" y="128611"/>
            <a:ext cx="5818644" cy="6729389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BA69020-8379-48AD-BAC4-E34366512927}"/>
              </a:ext>
            </a:extLst>
          </p:cNvPr>
          <p:cNvSpPr/>
          <p:nvPr/>
        </p:nvSpPr>
        <p:spPr>
          <a:xfrm>
            <a:off x="1547664" y="155448"/>
            <a:ext cx="3024336" cy="897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3900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2249487"/>
            <a:ext cx="6372225" cy="3676650"/>
          </a:xfrm>
        </p:spPr>
      </p:pic>
    </p:spTree>
    <p:extLst>
      <p:ext uri="{BB962C8B-B14F-4D97-AF65-F5344CB8AC3E}">
        <p14:creationId xmlns:p14="http://schemas.microsoft.com/office/powerpoint/2010/main" val="50911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22188" r="19307" b="9727"/>
          <a:stretch/>
        </p:blipFill>
        <p:spPr>
          <a:xfrm>
            <a:off x="251520" y="764704"/>
            <a:ext cx="8586209" cy="5400600"/>
          </a:xfrm>
        </p:spPr>
      </p:pic>
    </p:spTree>
    <p:extLst>
      <p:ext uri="{BB962C8B-B14F-4D97-AF65-F5344CB8AC3E}">
        <p14:creationId xmlns:p14="http://schemas.microsoft.com/office/powerpoint/2010/main" val="344844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22502" r="13838" b="10668"/>
          <a:stretch/>
        </p:blipFill>
        <p:spPr>
          <a:xfrm>
            <a:off x="13197" y="1408177"/>
            <a:ext cx="8375227" cy="4757128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F60C0E3-7477-4991-A16D-AD4D0E488295}"/>
              </a:ext>
            </a:extLst>
          </p:cNvPr>
          <p:cNvSpPr/>
          <p:nvPr/>
        </p:nvSpPr>
        <p:spPr>
          <a:xfrm>
            <a:off x="13197" y="1408177"/>
            <a:ext cx="3334667" cy="4757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306375D-6025-4469-A6B0-DCA6BEA2852F}"/>
              </a:ext>
            </a:extLst>
          </p:cNvPr>
          <p:cNvSpPr/>
          <p:nvPr/>
        </p:nvSpPr>
        <p:spPr>
          <a:xfrm>
            <a:off x="5652120" y="1480184"/>
            <a:ext cx="2304254" cy="223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0774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t="18109" r="15426" b="13805"/>
          <a:stretch/>
        </p:blipFill>
        <p:spPr>
          <a:xfrm>
            <a:off x="395536" y="1671892"/>
            <a:ext cx="8405879" cy="4997468"/>
          </a:xfrm>
        </p:spPr>
      </p:pic>
    </p:spTree>
    <p:extLst>
      <p:ext uri="{BB962C8B-B14F-4D97-AF65-F5344CB8AC3E}">
        <p14:creationId xmlns:p14="http://schemas.microsoft.com/office/powerpoint/2010/main" val="66877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 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9" t="14344" r="21423" b="10668"/>
          <a:stretch/>
        </p:blipFill>
        <p:spPr>
          <a:xfrm>
            <a:off x="351849" y="908720"/>
            <a:ext cx="8251695" cy="5904656"/>
          </a:xfrm>
        </p:spPr>
      </p:pic>
    </p:spTree>
    <p:extLst>
      <p:ext uri="{BB962C8B-B14F-4D97-AF65-F5344CB8AC3E}">
        <p14:creationId xmlns:p14="http://schemas.microsoft.com/office/powerpoint/2010/main" val="136884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Diarrhoea</a:t>
            </a:r>
            <a:r>
              <a:rPr lang="en-US" dirty="0"/>
              <a:t> acquired in the tropics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Common causes include Salmonella, Campylobacter and </a:t>
            </a:r>
            <a:r>
              <a:rPr lang="en-US" dirty="0" err="1"/>
              <a:t>Cryptosporidia</a:t>
            </a:r>
            <a:r>
              <a:rPr lang="en-US" dirty="0"/>
              <a:t> infections. </a:t>
            </a:r>
          </a:p>
          <a:p>
            <a:pPr algn="l" rtl="0"/>
            <a:r>
              <a:rPr lang="en-US" dirty="0"/>
              <a:t>Typhoid, paratyphoid, shigellosis and amoebiasis usually occur in visitors to the Indian subcontinent and sub-Saharan Africa. Other causes to be considered are tropical </a:t>
            </a:r>
            <a:r>
              <a:rPr lang="en-US" dirty="0" err="1"/>
              <a:t>sprue</a:t>
            </a:r>
            <a:r>
              <a:rPr lang="en-US" dirty="0"/>
              <a:t> , giardiasis and HIV </a:t>
            </a:r>
            <a:r>
              <a:rPr lang="en-US" dirty="0" err="1"/>
              <a:t>enteropathy</a:t>
            </a:r>
            <a:r>
              <a:rPr lang="en-US" dirty="0"/>
              <a:t>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678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Eosinophilia acquired in the tropics </a:t>
            </a:r>
            <a:endParaRPr lang="ar-SY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Non-parasitic causes: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dirty="0" err="1"/>
              <a:t>haematological</a:t>
            </a:r>
            <a:r>
              <a:rPr lang="en-US" dirty="0"/>
              <a:t> conditions.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dirty="0"/>
              <a:t>allergic reactions .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dirty="0"/>
              <a:t> HIV-1. 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dirty="0"/>
              <a:t>human T-cell </a:t>
            </a:r>
            <a:r>
              <a:rPr lang="en-US" dirty="0" err="1"/>
              <a:t>lymphotropic</a:t>
            </a:r>
            <a:r>
              <a:rPr lang="en-US" dirty="0"/>
              <a:t> virus (HTLV)-1 infection.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In travellers or tropical residents</a:t>
            </a:r>
            <a:r>
              <a:rPr lang="en-US" dirty="0"/>
              <a:t>, however, eosinophilia is associated with parasite infections (particularly </a:t>
            </a:r>
            <a:r>
              <a:rPr lang="en-US" dirty="0" err="1"/>
              <a:t>helminths</a:t>
            </a:r>
            <a:r>
              <a:rPr lang="en-US" dirty="0"/>
              <a:t>).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/>
              <a:t>Anybody with an eosinophil count &gt; 0.4 × 109/L should be investigated for both parasitic and non-parasitic causes 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/>
              <a:t>Eosinophilia is not a typical feature in malaria, </a:t>
            </a:r>
            <a:r>
              <a:rPr lang="en-US" dirty="0" err="1"/>
              <a:t>amoebiasis</a:t>
            </a:r>
            <a:r>
              <a:rPr lang="en-US" dirty="0"/>
              <a:t>, </a:t>
            </a:r>
            <a:r>
              <a:rPr lang="en-US" dirty="0" err="1"/>
              <a:t>leishmaniasis</a:t>
            </a:r>
            <a:r>
              <a:rPr lang="en-US" dirty="0"/>
              <a:t>, leprosy or tapeworm infections other than </a:t>
            </a:r>
            <a:r>
              <a:rPr lang="en-US" dirty="0" err="1">
                <a:solidFill>
                  <a:srgbClr val="7030A0"/>
                </a:solidFill>
              </a:rPr>
              <a:t>cysticercosis</a:t>
            </a:r>
            <a:r>
              <a:rPr lang="en-US" dirty="0"/>
              <a:t>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4213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assessment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 algn="l" rtl="0">
              <a:buNone/>
            </a:pPr>
            <a:r>
              <a:rPr lang="en-US" dirty="0"/>
              <a:t>● </a:t>
            </a:r>
            <a:r>
              <a:rPr lang="en-US" dirty="0">
                <a:solidFill>
                  <a:srgbClr val="FF0000"/>
                </a:solidFill>
              </a:rPr>
              <a:t>Travel</a:t>
            </a:r>
            <a:r>
              <a:rPr lang="en-US" dirty="0"/>
              <a:t> history, e.g. freshwater bathing in sub-Saharan Africa. </a:t>
            </a:r>
          </a:p>
          <a:p>
            <a:pPr marL="118872" indent="0" algn="l" rtl="0">
              <a:buNone/>
            </a:pPr>
            <a:r>
              <a:rPr lang="en-US" dirty="0"/>
              <a:t>● Any </a:t>
            </a:r>
            <a:r>
              <a:rPr lang="en-US" dirty="0">
                <a:solidFill>
                  <a:srgbClr val="7030A0"/>
                </a:solidFill>
              </a:rPr>
              <a:t>rashes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itching</a:t>
            </a:r>
            <a:r>
              <a:rPr lang="en-US" dirty="0"/>
              <a:t> (</a:t>
            </a:r>
            <a:r>
              <a:rPr lang="en-US" dirty="0" err="1"/>
              <a:t>schistosomiasis</a:t>
            </a:r>
            <a:r>
              <a:rPr lang="en-US" dirty="0"/>
              <a:t>, </a:t>
            </a:r>
            <a:r>
              <a:rPr lang="en-US" dirty="0" err="1"/>
              <a:t>strongyloidiasis</a:t>
            </a:r>
            <a:r>
              <a:rPr lang="en-US" dirty="0"/>
              <a:t>). </a:t>
            </a:r>
          </a:p>
          <a:p>
            <a:pPr marL="118872" indent="0" algn="l" rtl="0">
              <a:buNone/>
            </a:pPr>
            <a:r>
              <a:rPr lang="en-US" dirty="0"/>
              <a:t>● </a:t>
            </a:r>
            <a:r>
              <a:rPr lang="en-US" dirty="0" err="1">
                <a:solidFill>
                  <a:srgbClr val="7030A0"/>
                </a:solidFill>
              </a:rPr>
              <a:t>Haematuria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schistosomiasis</a:t>
            </a:r>
            <a:r>
              <a:rPr lang="en-US" dirty="0"/>
              <a:t>). </a:t>
            </a:r>
          </a:p>
          <a:p>
            <a:pPr marL="118872" indent="0" algn="l" rtl="0">
              <a:buNone/>
            </a:pPr>
            <a:r>
              <a:rPr lang="en-US" dirty="0"/>
              <a:t>● Subcutaneous </a:t>
            </a:r>
            <a:r>
              <a:rPr lang="en-US" dirty="0">
                <a:solidFill>
                  <a:srgbClr val="7030A0"/>
                </a:solidFill>
              </a:rPr>
              <a:t>swellings</a:t>
            </a:r>
            <a:r>
              <a:rPr lang="en-US" dirty="0"/>
              <a:t> (</a:t>
            </a:r>
            <a:r>
              <a:rPr lang="en-US" dirty="0" err="1"/>
              <a:t>loiasis</a:t>
            </a:r>
            <a:r>
              <a:rPr lang="en-US" dirty="0"/>
              <a:t>, cutaneous larva </a:t>
            </a:r>
            <a:r>
              <a:rPr lang="en-US" dirty="0" err="1"/>
              <a:t>migrans</a:t>
            </a:r>
            <a:r>
              <a:rPr lang="en-US" dirty="0"/>
              <a:t>). </a:t>
            </a:r>
          </a:p>
          <a:p>
            <a:pPr marL="118872" indent="0" algn="l" rtl="0">
              <a:buNone/>
            </a:pPr>
            <a:r>
              <a:rPr lang="en-US" dirty="0"/>
              <a:t>● Febrile </a:t>
            </a:r>
            <a:r>
              <a:rPr lang="en-US" dirty="0" err="1">
                <a:solidFill>
                  <a:srgbClr val="7030A0"/>
                </a:solidFill>
              </a:rPr>
              <a:t>hepatosplenomegaly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schistosomiasis</a:t>
            </a:r>
            <a:r>
              <a:rPr lang="en-US" dirty="0"/>
              <a:t>, </a:t>
            </a:r>
            <a:r>
              <a:rPr lang="en-US" dirty="0" err="1"/>
              <a:t>toxocariasis</a:t>
            </a:r>
            <a:r>
              <a:rPr lang="en-US" dirty="0"/>
              <a:t>). </a:t>
            </a:r>
          </a:p>
          <a:p>
            <a:pPr marL="118872" indent="0" algn="l" rtl="0">
              <a:buNone/>
            </a:pPr>
            <a:r>
              <a:rPr lang="en-US" dirty="0"/>
              <a:t>● </a:t>
            </a:r>
            <a:r>
              <a:rPr lang="en-US" dirty="0">
                <a:solidFill>
                  <a:srgbClr val="7030A0"/>
                </a:solidFill>
              </a:rPr>
              <a:t>Myositis</a:t>
            </a:r>
            <a:r>
              <a:rPr lang="en-US" dirty="0"/>
              <a:t> (trichinosis, </a:t>
            </a:r>
            <a:r>
              <a:rPr lang="en-US" dirty="0" err="1"/>
              <a:t>cysticercosis</a:t>
            </a:r>
            <a:r>
              <a:rPr lang="en-US" dirty="0"/>
              <a:t>).</a:t>
            </a:r>
          </a:p>
          <a:p>
            <a:pPr marL="118872" indent="0" algn="l" rtl="0">
              <a:buNone/>
            </a:pPr>
            <a:r>
              <a:rPr lang="en-US" dirty="0"/>
              <a:t>● </a:t>
            </a:r>
            <a:r>
              <a:rPr lang="en-US" dirty="0">
                <a:solidFill>
                  <a:srgbClr val="7030A0"/>
                </a:solidFill>
              </a:rPr>
              <a:t>Pneumonitis</a:t>
            </a:r>
            <a:r>
              <a:rPr lang="en-US" dirty="0"/>
              <a:t> (</a:t>
            </a:r>
            <a:r>
              <a:rPr lang="en-US" dirty="0" err="1"/>
              <a:t>helminth</a:t>
            </a:r>
            <a:r>
              <a:rPr lang="en-US" dirty="0"/>
              <a:t> infection, </a:t>
            </a:r>
            <a:r>
              <a:rPr lang="en-US" dirty="0" err="1"/>
              <a:t>filariasis</a:t>
            </a:r>
            <a:r>
              <a:rPr lang="en-US" dirty="0"/>
              <a:t>, </a:t>
            </a:r>
            <a:r>
              <a:rPr lang="en-US" dirty="0" err="1"/>
              <a:t>strongyloidiasis</a:t>
            </a:r>
            <a:r>
              <a:rPr lang="en-US" dirty="0"/>
              <a:t>). Loffler syn.</a:t>
            </a:r>
          </a:p>
          <a:p>
            <a:pPr marL="118872" indent="0" algn="l" rtl="0">
              <a:buNone/>
            </a:pPr>
            <a:r>
              <a:rPr lang="en-US" dirty="0"/>
              <a:t>● </a:t>
            </a:r>
            <a:r>
              <a:rPr lang="en-US" dirty="0">
                <a:solidFill>
                  <a:srgbClr val="7030A0"/>
                </a:solidFill>
              </a:rPr>
              <a:t>Meningitis</a:t>
            </a:r>
            <a:r>
              <a:rPr lang="en-US" dirty="0"/>
              <a:t> (</a:t>
            </a:r>
            <a:r>
              <a:rPr lang="en-US" dirty="0" err="1"/>
              <a:t>strongyloidiasis</a:t>
            </a:r>
            <a:r>
              <a:rPr lang="en-US" dirty="0"/>
              <a:t>).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902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strongyloids</a:t>
            </a:r>
            <a:endParaRPr lang="ar-SY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64" y="136356"/>
            <a:ext cx="6233480" cy="6605012"/>
          </a:xfrm>
        </p:spPr>
      </p:pic>
    </p:spTree>
    <p:extLst>
      <p:ext uri="{BB962C8B-B14F-4D97-AF65-F5344CB8AC3E}">
        <p14:creationId xmlns:p14="http://schemas.microsoft.com/office/powerpoint/2010/main" val="231309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Non-infectious food poisoning </a:t>
            </a:r>
            <a:endParaRPr lang="ar-SY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 algn="r" rtl="0">
              <a:buNone/>
            </a:pPr>
            <a:r>
              <a:rPr lang="en-US" dirty="0">
                <a:solidFill>
                  <a:srgbClr val="FF0000"/>
                </a:solidFill>
              </a:rPr>
              <a:t>Plant toxins:   </a:t>
            </a:r>
            <a:r>
              <a:rPr lang="en-US" dirty="0"/>
              <a:t>Those causing </a:t>
            </a:r>
            <a:r>
              <a:rPr lang="en-US" dirty="0" err="1"/>
              <a:t>diarrhoea</a:t>
            </a:r>
            <a:r>
              <a:rPr lang="en-US" dirty="0"/>
              <a:t> or vomiting occur in undercooked red kidney beans, in potatoes </a:t>
            </a:r>
            <a:r>
              <a:rPr lang="en-US" dirty="0" err="1"/>
              <a:t>discoloured</a:t>
            </a:r>
            <a:r>
              <a:rPr lang="en-US" dirty="0"/>
              <a:t> green by light and in many fungi.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Chemical toxins: </a:t>
            </a:r>
            <a:r>
              <a:rPr lang="en-US" dirty="0"/>
              <a:t>Originating in </a:t>
            </a:r>
            <a:r>
              <a:rPr lang="en-US" b="1" dirty="0" err="1"/>
              <a:t>dinoflagellates</a:t>
            </a:r>
            <a:r>
              <a:rPr lang="en-US" dirty="0"/>
              <a:t> and concentrated by shellfish or fish, these can cause gastrointestinal symptoms and paralysis. </a:t>
            </a:r>
            <a:r>
              <a:rPr lang="en-US" dirty="0" err="1"/>
              <a:t>Scombrotoxic</a:t>
            </a:r>
            <a:r>
              <a:rPr lang="en-US" dirty="0"/>
              <a:t> food poisoning results from eating contaminated tuna, mackerel or sardines.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Antimicrobial-associated </a:t>
            </a:r>
            <a:r>
              <a:rPr lang="en-US" dirty="0" err="1">
                <a:solidFill>
                  <a:srgbClr val="FF0000"/>
                </a:solidFill>
              </a:rPr>
              <a:t>diarrhoea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This is common in the elderly. Between 20 and 25% of cases are caused by C. </a:t>
            </a:r>
            <a:r>
              <a:rPr lang="en-US" dirty="0" err="1"/>
              <a:t>difficile</a:t>
            </a:r>
            <a:r>
              <a:rPr lang="en-US" dirty="0"/>
              <a:t>; if this toxin is detected, treatment with metronidazole or </a:t>
            </a:r>
            <a:r>
              <a:rPr lang="en-US" dirty="0" err="1"/>
              <a:t>vancomycin</a:t>
            </a:r>
            <a:r>
              <a:rPr lang="en-US" dirty="0"/>
              <a:t> is effective.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50030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Direct </a:t>
            </a:r>
            <a:r>
              <a:rPr lang="en-US" dirty="0" err="1"/>
              <a:t>visualisation</a:t>
            </a:r>
            <a:r>
              <a:rPr lang="en-US" dirty="0"/>
              <a:t> of adult worms, larvae or ova provides the best evidence. </a:t>
            </a:r>
          </a:p>
          <a:p>
            <a:pPr algn="l" rtl="0"/>
            <a:r>
              <a:rPr lang="en-US" dirty="0"/>
              <a:t>The following box lists the initial investigations for eosinophilia.</a:t>
            </a:r>
          </a:p>
          <a:p>
            <a:pPr algn="l" rtl="0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4231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06" y="2732518"/>
            <a:ext cx="2710588" cy="2710588"/>
          </a:xfrm>
        </p:spPr>
      </p:pic>
    </p:spTree>
    <p:extLst>
      <p:ext uri="{BB962C8B-B14F-4D97-AF65-F5344CB8AC3E}">
        <p14:creationId xmlns:p14="http://schemas.microsoft.com/office/powerpoint/2010/main" val="158183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19365" r="18777" b="33258"/>
          <a:stretch/>
        </p:blipFill>
        <p:spPr>
          <a:xfrm>
            <a:off x="95129" y="1700808"/>
            <a:ext cx="8869359" cy="4070739"/>
          </a:xfrm>
        </p:spPr>
      </p:pic>
    </p:spTree>
    <p:extLst>
      <p:ext uri="{BB962C8B-B14F-4D97-AF65-F5344CB8AC3E}">
        <p14:creationId xmlns:p14="http://schemas.microsoft.com/office/powerpoint/2010/main" val="685215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Skin conditions acquired in the tropics 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The most common skin problems in the tropics are </a:t>
            </a:r>
            <a:r>
              <a:rPr lang="en-US" dirty="0">
                <a:solidFill>
                  <a:srgbClr val="FF0000"/>
                </a:solidFill>
              </a:rPr>
              <a:t>bacterial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funga</a:t>
            </a:r>
            <a:r>
              <a:rPr lang="en-US" dirty="0"/>
              <a:t>l skin infections, </a:t>
            </a:r>
            <a:r>
              <a:rPr lang="en-US" dirty="0">
                <a:solidFill>
                  <a:srgbClr val="FF0000"/>
                </a:solidFill>
              </a:rPr>
              <a:t>scabies and eczema</a:t>
            </a:r>
          </a:p>
          <a:p>
            <a:pPr algn="l" rtl="0"/>
            <a:r>
              <a:rPr lang="en-US" dirty="0"/>
              <a:t> In travellers, infected insect bites and cutaneous larva </a:t>
            </a:r>
            <a:r>
              <a:rPr lang="en-US" dirty="0" err="1"/>
              <a:t>migrans</a:t>
            </a:r>
            <a:r>
              <a:rPr lang="en-US" dirty="0"/>
              <a:t> are common. </a:t>
            </a:r>
          </a:p>
          <a:p>
            <a:pPr algn="l" rtl="0"/>
            <a:r>
              <a:rPr lang="en-US" dirty="0"/>
              <a:t>The next Box </a:t>
            </a:r>
            <a:r>
              <a:rPr lang="en-US" dirty="0" err="1"/>
              <a:t>summarises</a:t>
            </a:r>
            <a:r>
              <a:rPr lang="en-US" dirty="0"/>
              <a:t> the types of rash commonly seen in tropical travellers/residents.</a:t>
            </a:r>
          </a:p>
          <a:p>
            <a:pPr algn="l" rtl="0"/>
            <a:r>
              <a:rPr lang="en-US" dirty="0"/>
              <a:t> Skin biopsy and culture may be required to achieve a firm diagnosis.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48490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7" t="18573" r="34408" b="12391"/>
          <a:stretch/>
        </p:blipFill>
        <p:spPr>
          <a:xfrm>
            <a:off x="1763688" y="59028"/>
            <a:ext cx="5688632" cy="6826356"/>
          </a:xfrm>
        </p:spPr>
      </p:pic>
    </p:spTree>
    <p:extLst>
      <p:ext uri="{BB962C8B-B14F-4D97-AF65-F5344CB8AC3E}">
        <p14:creationId xmlns:p14="http://schemas.microsoft.com/office/powerpoint/2010/main" val="312530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issues in adolescence </a:t>
            </a:r>
            <a:endParaRPr lang="ar-SY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5" t="32180" r="28348" b="18744"/>
          <a:stretch/>
        </p:blipFill>
        <p:spPr>
          <a:xfrm>
            <a:off x="467544" y="1556792"/>
            <a:ext cx="8128348" cy="5002062"/>
          </a:xfrm>
        </p:spPr>
      </p:pic>
    </p:spTree>
    <p:extLst>
      <p:ext uri="{BB962C8B-B14F-4D97-AF65-F5344CB8AC3E}">
        <p14:creationId xmlns:p14="http://schemas.microsoft.com/office/powerpoint/2010/main" val="1531911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issues in pregnancy </a:t>
            </a:r>
            <a:endParaRPr lang="ar-SY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8" t="14117" r="32563" b="9543"/>
          <a:stretch/>
        </p:blipFill>
        <p:spPr>
          <a:xfrm>
            <a:off x="1403648" y="0"/>
            <a:ext cx="6912768" cy="7085922"/>
          </a:xfrm>
        </p:spPr>
      </p:pic>
    </p:spTree>
    <p:extLst>
      <p:ext uri="{BB962C8B-B14F-4D97-AF65-F5344CB8AC3E}">
        <p14:creationId xmlns:p14="http://schemas.microsoft.com/office/powerpoint/2010/main" val="2706432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VIRAL INFECTIONS </a:t>
            </a:r>
            <a:endParaRPr lang="ar-SY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1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Viruses (RNA or DNA).</a:t>
            </a:r>
          </a:p>
          <a:p>
            <a:pPr algn="l" rtl="0"/>
            <a:r>
              <a:rPr lang="en-US" dirty="0"/>
              <a:t> how to survive.</a:t>
            </a:r>
          </a:p>
          <a:p>
            <a:pPr algn="l" rtl="0"/>
            <a:r>
              <a:rPr lang="en-US" dirty="0"/>
              <a:t>Inside cells. </a:t>
            </a:r>
          </a:p>
          <a:p>
            <a:pPr algn="l" rtl="0"/>
            <a:r>
              <a:rPr lang="en-US" dirty="0"/>
              <a:t>Need for infected source 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87051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Systemic viral infections with </a:t>
            </a:r>
            <a:r>
              <a:rPr lang="en-US" dirty="0" err="1"/>
              <a:t>exanthem</a:t>
            </a:r>
            <a:r>
              <a:rPr lang="en-US" dirty="0"/>
              <a:t>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Maternal antibodies protect for the first 6–12 </a:t>
            </a:r>
            <a:r>
              <a:rPr lang="en-US" dirty="0" err="1"/>
              <a:t>mths</a:t>
            </a:r>
            <a:r>
              <a:rPr lang="en-US" dirty="0"/>
              <a:t> .</a:t>
            </a:r>
          </a:p>
          <a:p>
            <a:pPr algn="l" rtl="0"/>
            <a:r>
              <a:rPr lang="en-US" dirty="0"/>
              <a:t> Role of vaccines.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8474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1734"/>
            <a:ext cx="3657600" cy="2734056"/>
          </a:xfrm>
        </p:spPr>
      </p:pic>
    </p:spTree>
    <p:extLst>
      <p:ext uri="{BB962C8B-B14F-4D97-AF65-F5344CB8AC3E}">
        <p14:creationId xmlns:p14="http://schemas.microsoft.com/office/powerpoint/2010/main" val="2549781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Measles</a:t>
            </a:r>
            <a:endParaRPr lang="ar-SY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WHO has set the objective of eradicating measles but vaccination of 95% of a population is required to prevent outbreaks. Natural illness produces lifelong immunity.</a:t>
            </a:r>
          </a:p>
          <a:p>
            <a:pPr algn="l" rtl="0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19121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Leading cause of childhood deaths.</a:t>
            </a:r>
          </a:p>
          <a:p>
            <a:pPr algn="l" rtl="0"/>
            <a:r>
              <a:rPr lang="en-US" dirty="0"/>
              <a:t>30 million new cases annually.</a:t>
            </a:r>
          </a:p>
          <a:p>
            <a:pPr algn="l" rtl="0"/>
            <a:r>
              <a:rPr lang="en-US" dirty="0"/>
              <a:t>1 million deaths.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13185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Incubation period .</a:t>
            </a:r>
          </a:p>
          <a:p>
            <a:pPr algn="l" rtl="0"/>
            <a:r>
              <a:rPr lang="en-US" dirty="0"/>
              <a:t>A prodromal illness .</a:t>
            </a:r>
          </a:p>
          <a:p>
            <a:pPr algn="l" rtl="0"/>
            <a:r>
              <a:rPr lang="en-US" dirty="0"/>
              <a:t>  ‘</a:t>
            </a:r>
            <a:r>
              <a:rPr lang="en-US" dirty="0" err="1"/>
              <a:t>Koplik’s</a:t>
            </a:r>
            <a:r>
              <a:rPr lang="en-US" dirty="0"/>
              <a:t> spots’ </a:t>
            </a:r>
          </a:p>
          <a:p>
            <a:pPr algn="l" rtl="0"/>
            <a:r>
              <a:rPr lang="en-US" dirty="0" err="1"/>
              <a:t>maculopapular</a:t>
            </a:r>
            <a:r>
              <a:rPr lang="en-US" dirty="0"/>
              <a:t> rash. </a:t>
            </a:r>
          </a:p>
          <a:p>
            <a:pPr algn="l" rtl="0"/>
            <a:r>
              <a:rPr lang="en-US" dirty="0"/>
              <a:t>Lymphadenopathy and </a:t>
            </a:r>
            <a:r>
              <a:rPr lang="en-US" dirty="0" err="1"/>
              <a:t>diarrhoea</a:t>
            </a:r>
            <a:r>
              <a:rPr lang="en-US" dirty="0"/>
              <a:t> are common.</a:t>
            </a:r>
          </a:p>
          <a:p>
            <a:pPr algn="l" rtl="0"/>
            <a:r>
              <a:rPr lang="en-US" dirty="0"/>
              <a:t>Complications include: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● Otitis media.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● Bacterial pneumonia.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● Encephalitis/convulsions.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 ● Subacute sclerosing panencephalitis (rare, late and serious).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33923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8435" r="5637" b="9670"/>
          <a:stretch/>
        </p:blipFill>
        <p:spPr>
          <a:xfrm>
            <a:off x="475800" y="332656"/>
            <a:ext cx="8272664" cy="5716094"/>
          </a:xfrm>
        </p:spPr>
      </p:pic>
    </p:spTree>
    <p:extLst>
      <p:ext uri="{BB962C8B-B14F-4D97-AF65-F5344CB8AC3E}">
        <p14:creationId xmlns:p14="http://schemas.microsoft.com/office/powerpoint/2010/main" val="1187092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5325" r="9270" b="12781"/>
          <a:stretch/>
        </p:blipFill>
        <p:spPr>
          <a:xfrm>
            <a:off x="1267101" y="260648"/>
            <a:ext cx="7049315" cy="5237265"/>
          </a:xfrm>
        </p:spPr>
      </p:pic>
    </p:spTree>
    <p:extLst>
      <p:ext uri="{BB962C8B-B14F-4D97-AF65-F5344CB8AC3E}">
        <p14:creationId xmlns:p14="http://schemas.microsoft.com/office/powerpoint/2010/main" val="701928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t="21819" r="39053" b="11211"/>
          <a:stretch/>
        </p:blipFill>
        <p:spPr>
          <a:xfrm>
            <a:off x="2663136" y="1211762"/>
            <a:ext cx="4141112" cy="5529606"/>
          </a:xfrm>
        </p:spPr>
      </p:pic>
    </p:spTree>
    <p:extLst>
      <p:ext uri="{BB962C8B-B14F-4D97-AF65-F5344CB8AC3E}">
        <p14:creationId xmlns:p14="http://schemas.microsoft.com/office/powerpoint/2010/main" val="2395469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C5D640-EB41-49E2-ACB0-5F181EF4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564BE4F-2AF8-4ACE-838C-B602CD289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0" y="1408176"/>
            <a:ext cx="7868034" cy="5203727"/>
          </a:xfrm>
        </p:spPr>
      </p:pic>
    </p:spTree>
    <p:extLst>
      <p:ext uri="{BB962C8B-B14F-4D97-AF65-F5344CB8AC3E}">
        <p14:creationId xmlns:p14="http://schemas.microsoft.com/office/powerpoint/2010/main" val="3511952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In the immunocompetent, the disease is </a:t>
            </a:r>
            <a:r>
              <a:rPr lang="en-US" dirty="0">
                <a:solidFill>
                  <a:srgbClr val="FF0000"/>
                </a:solidFill>
              </a:rPr>
              <a:t>self-limiting</a:t>
            </a:r>
            <a:r>
              <a:rPr lang="en-US" dirty="0"/>
              <a:t>; however, severity and complications are increased in the malnourished and immunosuppressed.</a:t>
            </a:r>
          </a:p>
          <a:p>
            <a:pPr algn="l" rtl="0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Pregnant women </a:t>
            </a:r>
            <a:r>
              <a:rPr lang="en-US" dirty="0"/>
              <a:t>should be considered for treatment with immunoglobulin.</a:t>
            </a:r>
          </a:p>
          <a:p>
            <a:pPr algn="l" rtl="0"/>
            <a:r>
              <a:rPr lang="en-US" dirty="0"/>
              <a:t> All children </a:t>
            </a:r>
            <a:r>
              <a:rPr lang="en-US" dirty="0">
                <a:solidFill>
                  <a:srgbClr val="FF0000"/>
                </a:solidFill>
              </a:rPr>
              <a:t>aged 12–15 </a:t>
            </a:r>
            <a:r>
              <a:rPr lang="en-US" dirty="0" err="1">
                <a:solidFill>
                  <a:srgbClr val="FF0000"/>
                </a:solidFill>
              </a:rPr>
              <a:t>mths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should be vaccinated against measles as a combined vaccine with mumps and rubella (</a:t>
            </a:r>
            <a:r>
              <a:rPr lang="en-US" dirty="0">
                <a:solidFill>
                  <a:srgbClr val="FF0000"/>
                </a:solidFill>
              </a:rPr>
              <a:t>MMR</a:t>
            </a:r>
            <a:r>
              <a:rPr lang="en-US" dirty="0"/>
              <a:t>), with a further dose at age 4 yrs. </a:t>
            </a:r>
          </a:p>
          <a:p>
            <a:pPr algn="l" rtl="0"/>
            <a:r>
              <a:rPr lang="en-US" dirty="0"/>
              <a:t>Antibiotics are only indicated for </a:t>
            </a:r>
            <a:r>
              <a:rPr lang="en-US" dirty="0" err="1"/>
              <a:t>superinfection</a:t>
            </a:r>
            <a:r>
              <a:rPr lang="en-US" dirty="0"/>
              <a:t>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01914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Rubella (German measles)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Transmitted by aerosol.</a:t>
            </a:r>
          </a:p>
          <a:p>
            <a:pPr algn="l" rtl="0"/>
            <a:r>
              <a:rPr lang="en-US" dirty="0"/>
              <a:t> infectivity from up to </a:t>
            </a:r>
            <a:r>
              <a:rPr lang="en-US" dirty="0">
                <a:solidFill>
                  <a:srgbClr val="FF0000"/>
                </a:solidFill>
              </a:rPr>
              <a:t>10 days before to 2 </a:t>
            </a:r>
            <a:r>
              <a:rPr lang="en-US" dirty="0" err="1"/>
              <a:t>wks</a:t>
            </a:r>
            <a:r>
              <a:rPr lang="en-US" dirty="0"/>
              <a:t> after the onset of the rash. </a:t>
            </a:r>
          </a:p>
          <a:p>
            <a:pPr algn="l" rtl="0"/>
            <a:r>
              <a:rPr lang="en-US" dirty="0"/>
              <a:t>The incubation period is </a:t>
            </a:r>
            <a:r>
              <a:rPr lang="en-US" dirty="0">
                <a:solidFill>
                  <a:srgbClr val="FF0000"/>
                </a:solidFill>
              </a:rPr>
              <a:t>15–20</a:t>
            </a:r>
            <a:r>
              <a:rPr lang="en-US" dirty="0"/>
              <a:t> days. </a:t>
            </a:r>
          </a:p>
          <a:p>
            <a:pPr algn="l" rtl="0"/>
            <a:r>
              <a:rPr lang="en-US" dirty="0"/>
              <a:t>Most childhood cases are </a:t>
            </a:r>
            <a:r>
              <a:rPr lang="en-US" dirty="0">
                <a:solidFill>
                  <a:srgbClr val="FF0000"/>
                </a:solidFill>
              </a:rPr>
              <a:t>subclinical</a:t>
            </a:r>
            <a:r>
              <a:rPr lang="en-US" dirty="0"/>
              <a:t>, although disease can present with lymphadenopathy and a </a:t>
            </a:r>
            <a:r>
              <a:rPr lang="en-US" dirty="0" err="1"/>
              <a:t>maculopapular</a:t>
            </a:r>
            <a:r>
              <a:rPr lang="en-US" dirty="0"/>
              <a:t> rash that starts on the face and moves to the trunk. </a:t>
            </a:r>
          </a:p>
          <a:p>
            <a:pPr algn="l" rtl="0"/>
            <a:r>
              <a:rPr lang="en-US" dirty="0"/>
              <a:t>Complications include arthralgia, thrombocytopenia, hepatitis and rarely encephalitis. </a:t>
            </a:r>
          </a:p>
        </p:txBody>
      </p:sp>
    </p:spTree>
    <p:extLst>
      <p:ext uri="{BB962C8B-B14F-4D97-AF65-F5344CB8AC3E}">
        <p14:creationId xmlns:p14="http://schemas.microsoft.com/office/powerpoint/2010/main" val="1977247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01022C-95F6-494C-BB84-1A152A01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8599179-82A3-4C93-9369-992C810DA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9" b="31553"/>
          <a:stretch/>
        </p:blipFill>
        <p:spPr>
          <a:xfrm>
            <a:off x="539552" y="1050412"/>
            <a:ext cx="8229600" cy="5465691"/>
          </a:xfrm>
        </p:spPr>
      </p:pic>
    </p:spTree>
    <p:extLst>
      <p:ext uri="{BB962C8B-B14F-4D97-AF65-F5344CB8AC3E}">
        <p14:creationId xmlns:p14="http://schemas.microsoft.com/office/powerpoint/2010/main" val="228631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8" y="1774825"/>
            <a:ext cx="7091803" cy="4625975"/>
          </a:xfrm>
        </p:spPr>
      </p:pic>
    </p:spTree>
    <p:extLst>
      <p:ext uri="{BB962C8B-B14F-4D97-AF65-F5344CB8AC3E}">
        <p14:creationId xmlns:p14="http://schemas.microsoft.com/office/powerpoint/2010/main" val="2741392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Transplacental infection may result in severe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congenital disease= CRS( heart 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defects –PDA-,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deafness, eye problems, learning disability &amp;</a:t>
            </a: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microcephaly ..).</a:t>
            </a:r>
            <a:endParaRPr lang="en-US" dirty="0"/>
          </a:p>
          <a:p>
            <a:pPr algn="l" rtl="0"/>
            <a:r>
              <a:rPr lang="en-US" dirty="0"/>
              <a:t> If rubella is suspected in a pregnant woman, confirmation is provided either by rubella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IgM</a:t>
            </a:r>
            <a:r>
              <a:rPr lang="en-US" dirty="0"/>
              <a:t> antibodies in serum or by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IgG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seroconversion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In the exposed pregnant woman, the absence of rubella </a:t>
            </a:r>
            <a:r>
              <a:rPr lang="en-US" dirty="0" err="1"/>
              <a:t>IgG</a:t>
            </a:r>
            <a:r>
              <a:rPr lang="en-US" dirty="0"/>
              <a:t> indicates potential for infection. </a:t>
            </a:r>
          </a:p>
          <a:p>
            <a:pPr algn="l" rtl="0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Children should be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immunised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against rubella as part of standard vaccination </a:t>
            </a:r>
            <a:r>
              <a:rPr lang="en-US" dirty="0" err="1"/>
              <a:t>programmes</a:t>
            </a:r>
            <a:r>
              <a:rPr lang="en-US" dirty="0"/>
              <a:t> using MMR.</a:t>
            </a:r>
          </a:p>
          <a:p>
            <a:pPr algn="l" rtl="0"/>
            <a:r>
              <a:rPr lang="en-US" dirty="0"/>
              <a:t> Women of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child-bearing</a:t>
            </a:r>
            <a:r>
              <a:rPr lang="en-US" dirty="0"/>
              <a:t> age should be tested and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vaccinated</a:t>
            </a:r>
            <a:r>
              <a:rPr lang="en-US" dirty="0"/>
              <a:t> if </a:t>
            </a:r>
            <a:r>
              <a:rPr lang="en-US" dirty="0" err="1"/>
              <a:t>seronegative</a:t>
            </a:r>
            <a:r>
              <a:rPr lang="en-US" dirty="0"/>
              <a:t>. </a:t>
            </a:r>
            <a:endParaRPr lang="ar-SY" dirty="0"/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83163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Parvovirus B19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This air-borne virus causes mild or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subclinical infection </a:t>
            </a:r>
            <a:r>
              <a:rPr lang="en-US" dirty="0"/>
              <a:t>in normal hosts. </a:t>
            </a:r>
          </a:p>
          <a:p>
            <a:pPr algn="l" rtl="0"/>
            <a:r>
              <a:rPr lang="en-US" dirty="0"/>
              <a:t>Around 50% of children and 60–90% of adults are seropositive. </a:t>
            </a:r>
          </a:p>
          <a:p>
            <a:pPr algn="l" rtl="0"/>
            <a:r>
              <a:rPr lang="en-US" dirty="0"/>
              <a:t>clinical manifestations.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transient block in erythropoiesis.</a:t>
            </a:r>
          </a:p>
          <a:p>
            <a:pPr algn="l" rtl="0"/>
            <a:r>
              <a:rPr lang="en-US" dirty="0"/>
              <a:t> Parvovirus B19 DNA may be detected in the serum by PCR.</a:t>
            </a:r>
          </a:p>
          <a:p>
            <a:pPr algn="l" rtl="0"/>
            <a:r>
              <a:rPr lang="en-US" dirty="0"/>
              <a:t>If infection occurs during pregnancy, the fetus should be monitored closely for signs of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hydrops</a:t>
            </a:r>
            <a:r>
              <a:rPr lang="en-US" dirty="0"/>
              <a:t>.</a:t>
            </a:r>
          </a:p>
          <a:p>
            <a:pPr algn="l" rtl="0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763177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7" t="17098" r="30427" b="8851"/>
          <a:stretch/>
        </p:blipFill>
        <p:spPr>
          <a:xfrm>
            <a:off x="2397200" y="1774825"/>
            <a:ext cx="4349599" cy="4625975"/>
          </a:xfrm>
        </p:spPr>
      </p:pic>
    </p:spTree>
    <p:extLst>
      <p:ext uri="{BB962C8B-B14F-4D97-AF65-F5344CB8AC3E}">
        <p14:creationId xmlns:p14="http://schemas.microsoft.com/office/powerpoint/2010/main" val="1194442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17098" r="25949" b="17997"/>
          <a:stretch/>
        </p:blipFill>
        <p:spPr>
          <a:xfrm>
            <a:off x="755576" y="188640"/>
            <a:ext cx="8007770" cy="6453336"/>
          </a:xfrm>
        </p:spPr>
      </p:pic>
    </p:spTree>
    <p:extLst>
      <p:ext uri="{BB962C8B-B14F-4D97-AF65-F5344CB8AC3E}">
        <p14:creationId xmlns:p14="http://schemas.microsoft.com/office/powerpoint/2010/main" val="2909442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</a:t>
            </a:r>
            <a:r>
              <a:rPr lang="en-US" dirty="0" err="1"/>
              <a:t>herpesvirus</a:t>
            </a:r>
            <a:r>
              <a:rPr lang="en-US" dirty="0"/>
              <a:t> 6 and 7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l" rtl="0">
              <a:buNone/>
            </a:pPr>
            <a:r>
              <a:rPr lang="en-US" dirty="0"/>
              <a:t>Sixth disease.=roseola</a:t>
            </a:r>
          </a:p>
          <a:p>
            <a:pPr marL="118872" indent="0" algn="l" rtl="0">
              <a:buNone/>
            </a:pPr>
            <a:r>
              <a:rPr lang="en-US" dirty="0"/>
              <a:t>These viruses are associated with a benign </a:t>
            </a:r>
            <a:r>
              <a:rPr lang="en-US" u="sng" dirty="0"/>
              <a:t>febrile illness </a:t>
            </a:r>
            <a:r>
              <a:rPr lang="en-US" dirty="0"/>
              <a:t>of  children with a maculopapular erythematous rash: ‘</a:t>
            </a:r>
            <a:r>
              <a:rPr lang="en-US" dirty="0">
                <a:solidFill>
                  <a:srgbClr val="FF0000"/>
                </a:solidFill>
              </a:rPr>
              <a:t>exanthem </a:t>
            </a:r>
            <a:r>
              <a:rPr lang="en-US" dirty="0" err="1">
                <a:solidFill>
                  <a:srgbClr val="FF0000"/>
                </a:solidFill>
              </a:rPr>
              <a:t>subitum</a:t>
            </a:r>
            <a:r>
              <a:rPr lang="en-US" dirty="0"/>
              <a:t>’. </a:t>
            </a:r>
          </a:p>
          <a:p>
            <a:pPr marL="118872" indent="0" algn="l" rtl="0">
              <a:buNone/>
            </a:pPr>
            <a:r>
              <a:rPr lang="en-US" dirty="0"/>
              <a:t>In the immunocompromised they cause an infectious mononucleosis-like syndrome. </a:t>
            </a:r>
          </a:p>
          <a:p>
            <a:pPr marL="118872" indent="0" algn="l" rtl="0">
              <a:buNone/>
            </a:pPr>
            <a:r>
              <a:rPr lang="en-US" dirty="0"/>
              <a:t>Around 95% of children are infected by age 2.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46033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6CA106-9396-4BA3-951A-58D495B8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BB4092D-BE6A-4EA9-94C5-ECE69A042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4" t="6182" r="11085" b="6648"/>
          <a:stretch/>
        </p:blipFill>
        <p:spPr>
          <a:xfrm>
            <a:off x="2699791" y="404664"/>
            <a:ext cx="3744417" cy="6552730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C088AC5-7605-43F8-89CD-6E3321C05EE8}"/>
              </a:ext>
            </a:extLst>
          </p:cNvPr>
          <p:cNvSpPr txBox="1"/>
          <p:nvPr/>
        </p:nvSpPr>
        <p:spPr>
          <a:xfrm>
            <a:off x="457199" y="2411596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Roseola.</a:t>
            </a:r>
            <a:endParaRPr lang="ar-SY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656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58" y="1774825"/>
            <a:ext cx="5234483" cy="4625975"/>
          </a:xfrm>
        </p:spPr>
      </p:pic>
    </p:spTree>
    <p:extLst>
      <p:ext uri="{BB962C8B-B14F-4D97-AF65-F5344CB8AC3E}">
        <p14:creationId xmlns:p14="http://schemas.microsoft.com/office/powerpoint/2010/main" val="3517592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60" y="1916832"/>
            <a:ext cx="6445492" cy="4491632"/>
          </a:xfrm>
        </p:spPr>
      </p:pic>
    </p:spTree>
    <p:extLst>
      <p:ext uri="{BB962C8B-B14F-4D97-AF65-F5344CB8AC3E}">
        <p14:creationId xmlns:p14="http://schemas.microsoft.com/office/powerpoint/2010/main" val="25750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425700"/>
            <a:ext cx="5905500" cy="3324225"/>
          </a:xfrm>
        </p:spPr>
      </p:pic>
    </p:spTree>
    <p:extLst>
      <p:ext uri="{BB962C8B-B14F-4D97-AF65-F5344CB8AC3E}">
        <p14:creationId xmlns:p14="http://schemas.microsoft.com/office/powerpoint/2010/main" val="265263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Infections acquired in the tropics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132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Fever in travellers recently returned from the tropics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Both tropical and non-tropical infection may present with fever after tropical travel. Frequent final diagnoses are: </a:t>
            </a:r>
          </a:p>
          <a:p>
            <a:pPr algn="l" rtl="0"/>
            <a:r>
              <a:rPr lang="en-US" dirty="0"/>
              <a:t>● </a:t>
            </a:r>
            <a:r>
              <a:rPr lang="en-US" dirty="0">
                <a:solidFill>
                  <a:srgbClr val="FF0000"/>
                </a:solidFill>
              </a:rPr>
              <a:t>Malaria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 ● </a:t>
            </a:r>
            <a:r>
              <a:rPr lang="en-US" dirty="0">
                <a:solidFill>
                  <a:srgbClr val="FF0000"/>
                </a:solidFill>
              </a:rPr>
              <a:t>Typhoid fever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● </a:t>
            </a:r>
            <a:r>
              <a:rPr lang="en-US" dirty="0">
                <a:solidFill>
                  <a:srgbClr val="FF0000"/>
                </a:solidFill>
              </a:rPr>
              <a:t>Viral hepatitis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● </a:t>
            </a:r>
            <a:r>
              <a:rPr lang="en-US" dirty="0">
                <a:solidFill>
                  <a:srgbClr val="FF0000"/>
                </a:solidFill>
              </a:rPr>
              <a:t>Dengue</a:t>
            </a:r>
            <a:r>
              <a:rPr lang="en-US" dirty="0"/>
              <a:t> fever. </a:t>
            </a:r>
          </a:p>
          <a:p>
            <a:pPr algn="l" rtl="0"/>
            <a:r>
              <a:rPr lang="en-US" dirty="0"/>
              <a:t>● Travellers to West Africa may have viral </a:t>
            </a:r>
            <a:r>
              <a:rPr lang="en-US" dirty="0" err="1">
                <a:solidFill>
                  <a:srgbClr val="FF0000"/>
                </a:solidFill>
              </a:rPr>
              <a:t>haemorrhagic</a:t>
            </a:r>
            <a:r>
              <a:rPr lang="en-US" dirty="0">
                <a:solidFill>
                  <a:srgbClr val="FF0000"/>
                </a:solidFill>
              </a:rPr>
              <a:t> fevers </a:t>
            </a:r>
            <a:r>
              <a:rPr lang="en-US" dirty="0"/>
              <a:t>(e.g. Marburg, Lassa or Ebola) while those in South-east Asia may have avian influenza (</a:t>
            </a:r>
            <a:r>
              <a:rPr lang="en-US" dirty="0">
                <a:solidFill>
                  <a:srgbClr val="FF0000"/>
                </a:solidFill>
              </a:rPr>
              <a:t>H5N1</a:t>
            </a:r>
            <a:r>
              <a:rPr lang="en-US" dirty="0"/>
              <a:t>); all these require special isolation.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8038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assessment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History: </a:t>
            </a:r>
          </a:p>
          <a:p>
            <a:pPr algn="l" rtl="0"/>
            <a:r>
              <a:rPr lang="en-US" dirty="0"/>
              <a:t>● Countries and environments visited. </a:t>
            </a:r>
          </a:p>
          <a:p>
            <a:pPr algn="l" rtl="0"/>
            <a:r>
              <a:rPr lang="en-US" dirty="0"/>
              <a:t>● Travel dates. </a:t>
            </a:r>
          </a:p>
          <a:p>
            <a:pPr algn="l" rtl="0"/>
            <a:r>
              <a:rPr lang="en-US" dirty="0"/>
              <a:t>● Exposures: ill people, animals, insect bites, freshwater swimming. </a:t>
            </a:r>
          </a:p>
          <a:p>
            <a:pPr algn="l" rtl="0"/>
            <a:r>
              <a:rPr lang="en-US" dirty="0"/>
              <a:t>● Dietary history. </a:t>
            </a:r>
          </a:p>
          <a:p>
            <a:pPr algn="l" rtl="0"/>
            <a:r>
              <a:rPr lang="en-US" dirty="0"/>
              <a:t>● Sexual history.</a:t>
            </a:r>
          </a:p>
          <a:p>
            <a:pPr algn="l" rtl="0"/>
            <a:r>
              <a:rPr lang="en-US" dirty="0"/>
              <a:t> ● Malaria prophylaxis – what taken and local resistance. </a:t>
            </a:r>
          </a:p>
          <a:p>
            <a:pPr algn="l" rtl="0"/>
            <a:r>
              <a:rPr lang="en-US" dirty="0"/>
              <a:t>● Any local medicines/remedies taken. </a:t>
            </a:r>
          </a:p>
          <a:p>
            <a:pPr algn="l" rtl="0"/>
            <a:r>
              <a:rPr lang="en-US" dirty="0"/>
              <a:t>● Vaccination history – if the patient was vaccinated against yellow fever and hepatitis A and B, this virtually rules out these infections. Oral and injectable typhoid vaccinations are 70–90% effective.</a:t>
            </a:r>
          </a:p>
          <a:p>
            <a:pPr algn="l" rtl="0"/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Examination: </a:t>
            </a:r>
            <a:r>
              <a:rPr lang="en-US" dirty="0"/>
              <a:t>Careful, repeated examination is vital, paying particular attention to rashes or lesions, throat, eyes, nail beds, lymph nodes and abdomen 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62537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Initial investigations in all settings should start with thick and  thin </a:t>
            </a:r>
            <a:r>
              <a:rPr lang="en-US" dirty="0">
                <a:solidFill>
                  <a:srgbClr val="FF0000"/>
                </a:solidFill>
              </a:rPr>
              <a:t>blood films </a:t>
            </a:r>
            <a:r>
              <a:rPr lang="en-US" dirty="0"/>
              <a:t>for malaria parasites, </a:t>
            </a:r>
            <a:r>
              <a:rPr lang="en-US" dirty="0">
                <a:solidFill>
                  <a:srgbClr val="FF0000"/>
                </a:solidFill>
              </a:rPr>
              <a:t>FBC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urinalysis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CXR</a:t>
            </a:r>
            <a:r>
              <a:rPr lang="en-US" dirty="0"/>
              <a:t> if indicated.</a:t>
            </a:r>
          </a:p>
          <a:p>
            <a:pPr marL="118872" indent="0" algn="l" rtl="0">
              <a:buNone/>
            </a:pP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694664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حدة نمطية">
  <a:themeElements>
    <a:clrScheme name="وحدة نمطية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وحدة نمطية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حدة نمطي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760</TotalTime>
  <Words>1784</Words>
  <Application>Microsoft Office PowerPoint</Application>
  <PresentationFormat>عرض على الشاشة (4:3)</PresentationFormat>
  <Paragraphs>161</Paragraphs>
  <Slides>47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5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وحدة نمطية</vt:lpstr>
      <vt:lpstr>د.محمد يوسف حسن</vt:lpstr>
      <vt:lpstr>Non-infectious food poisoning </vt:lpstr>
      <vt:lpstr>عرض تقديمي في PowerPoint</vt:lpstr>
      <vt:lpstr>عرض تقديمي في PowerPoint</vt:lpstr>
      <vt:lpstr>عرض تقديمي في PowerPoint</vt:lpstr>
      <vt:lpstr>Infections acquired in the tropics </vt:lpstr>
      <vt:lpstr>Fever in travellers recently returned from the tropics </vt:lpstr>
      <vt:lpstr>Clinical assessment </vt:lpstr>
      <vt:lpstr>Investigations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</vt:lpstr>
      <vt:lpstr>Diarrhoea acquired in the tropics </vt:lpstr>
      <vt:lpstr>Eosinophilia acquired in the tropics </vt:lpstr>
      <vt:lpstr>Clinical assessment</vt:lpstr>
      <vt:lpstr>strongyloids</vt:lpstr>
      <vt:lpstr>Investigations</vt:lpstr>
      <vt:lpstr>عرض تقديمي في PowerPoint</vt:lpstr>
      <vt:lpstr>عرض تقديمي في PowerPoint</vt:lpstr>
      <vt:lpstr>Skin conditions acquired in the tropics </vt:lpstr>
      <vt:lpstr>عرض تقديمي في PowerPoint</vt:lpstr>
      <vt:lpstr>Infection issues in adolescence </vt:lpstr>
      <vt:lpstr>Infection issues in pregnancy </vt:lpstr>
      <vt:lpstr>عرض تقديمي في PowerPoint</vt:lpstr>
      <vt:lpstr>عرض تقديمي في PowerPoint</vt:lpstr>
      <vt:lpstr>Systemic viral infections with exanthem </vt:lpstr>
      <vt:lpstr>Measles</vt:lpstr>
      <vt:lpstr>عرض تقديمي في PowerPoint</vt:lpstr>
      <vt:lpstr>Clinical features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Management</vt:lpstr>
      <vt:lpstr>Rubella (German measles) </vt:lpstr>
      <vt:lpstr>عرض تقديمي في PowerPoint</vt:lpstr>
      <vt:lpstr>عرض تقديمي في PowerPoint</vt:lpstr>
      <vt:lpstr>Parvovirus B19 </vt:lpstr>
      <vt:lpstr>عرض تقديمي في PowerPoint</vt:lpstr>
      <vt:lpstr>عرض تقديمي في PowerPoint</vt:lpstr>
      <vt:lpstr>Human herpesvirus 6 and 7 </vt:lpstr>
      <vt:lpstr>عرض تقديمي في PowerPoint</vt:lpstr>
      <vt:lpstr>عرض تقديمي في PowerPoint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د.محمد يوسف حسن</dc:title>
  <dc:creator>Acer</dc:creator>
  <cp:lastModifiedBy>SEB</cp:lastModifiedBy>
  <cp:revision>92</cp:revision>
  <dcterms:created xsi:type="dcterms:W3CDTF">2020-10-04T08:30:09Z</dcterms:created>
  <dcterms:modified xsi:type="dcterms:W3CDTF">2022-09-28T03:44:34Z</dcterms:modified>
</cp:coreProperties>
</file>