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8" r:id="rId1"/>
  </p:sldMasterIdLst>
  <p:notesMasterIdLst>
    <p:notesMasterId r:id="rId70"/>
  </p:notesMasterIdLst>
  <p:sldIdLst>
    <p:sldId id="330" r:id="rId2"/>
    <p:sldId id="308" r:id="rId3"/>
    <p:sldId id="309" r:id="rId4"/>
    <p:sldId id="310" r:id="rId5"/>
    <p:sldId id="311" r:id="rId6"/>
    <p:sldId id="314" r:id="rId7"/>
    <p:sldId id="312" r:id="rId8"/>
    <p:sldId id="313" r:id="rId9"/>
    <p:sldId id="318" r:id="rId10"/>
    <p:sldId id="259" r:id="rId11"/>
    <p:sldId id="335" r:id="rId12"/>
    <p:sldId id="336" r:id="rId13"/>
    <p:sldId id="334" r:id="rId14"/>
    <p:sldId id="298" r:id="rId15"/>
    <p:sldId id="260" r:id="rId16"/>
    <p:sldId id="261" r:id="rId17"/>
    <p:sldId id="322" r:id="rId18"/>
    <p:sldId id="262" r:id="rId19"/>
    <p:sldId id="315" r:id="rId20"/>
    <p:sldId id="323" r:id="rId21"/>
    <p:sldId id="264" r:id="rId22"/>
    <p:sldId id="265" r:id="rId23"/>
    <p:sldId id="316" r:id="rId24"/>
    <p:sldId id="266" r:id="rId25"/>
    <p:sldId id="267" r:id="rId26"/>
    <p:sldId id="268" r:id="rId27"/>
    <p:sldId id="269" r:id="rId28"/>
    <p:sldId id="324" r:id="rId29"/>
    <p:sldId id="270" r:id="rId30"/>
    <p:sldId id="271" r:id="rId31"/>
    <p:sldId id="272" r:id="rId32"/>
    <p:sldId id="273" r:id="rId33"/>
    <p:sldId id="274" r:id="rId34"/>
    <p:sldId id="296" r:id="rId35"/>
    <p:sldId id="325" r:id="rId36"/>
    <p:sldId id="275" r:id="rId37"/>
    <p:sldId id="284" r:id="rId38"/>
    <p:sldId id="305" r:id="rId39"/>
    <p:sldId id="276" r:id="rId40"/>
    <p:sldId id="326" r:id="rId41"/>
    <p:sldId id="277" r:id="rId42"/>
    <p:sldId id="333" r:id="rId43"/>
    <p:sldId id="332" r:id="rId44"/>
    <p:sldId id="278" r:id="rId45"/>
    <p:sldId id="317" r:id="rId46"/>
    <p:sldId id="327" r:id="rId47"/>
    <p:sldId id="279" r:id="rId48"/>
    <p:sldId id="294" r:id="rId49"/>
    <p:sldId id="280" r:id="rId50"/>
    <p:sldId id="292" r:id="rId51"/>
    <p:sldId id="291" r:id="rId52"/>
    <p:sldId id="281" r:id="rId53"/>
    <p:sldId id="293" r:id="rId54"/>
    <p:sldId id="328" r:id="rId55"/>
    <p:sldId id="282" r:id="rId56"/>
    <p:sldId id="283" r:id="rId57"/>
    <p:sldId id="285" r:id="rId58"/>
    <p:sldId id="329" r:id="rId59"/>
    <p:sldId id="286" r:id="rId60"/>
    <p:sldId id="288" r:id="rId61"/>
    <p:sldId id="289" r:id="rId62"/>
    <p:sldId id="290" r:id="rId63"/>
    <p:sldId id="287" r:id="rId64"/>
    <p:sldId id="299" r:id="rId65"/>
    <p:sldId id="319" r:id="rId66"/>
    <p:sldId id="320" r:id="rId67"/>
    <p:sldId id="321" r:id="rId68"/>
    <p:sldId id="331" r:id="rId6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51" d="100"/>
          <a:sy n="51" d="100"/>
        </p:scale>
        <p:origin x="-1066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7AD14A89-BD6D-4919-8E02-D40B282988A5}" type="datetimeFigureOut">
              <a:rPr lang="ar-SA" smtClean="0"/>
              <a:pPr/>
              <a:t>30/11/1441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9FB58B5F-4AC7-4D87-84AC-D2609B52C411}" type="slidenum">
              <a:rPr lang="ar-SA" smtClean="0"/>
              <a:pPr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عنوان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17" name="عنوان فرعي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ar-SA" smtClean="0"/>
              <a:t>انقر لتحرير نمط العنوان الثانوي الرئيسي</a:t>
            </a:r>
            <a:endParaRPr kumimoji="0" lang="en-US"/>
          </a:p>
        </p:txBody>
      </p:sp>
      <p:sp>
        <p:nvSpPr>
          <p:cNvPr id="30" name="عنصر نائب للتاريخ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27D6C-BAEE-40A2-BA2C-D26E241EA45E}" type="datetime8">
              <a:rPr lang="en-US" smtClean="0"/>
              <a:pPr/>
              <a:t>7/20/2020 1:15 PM</a:t>
            </a:fld>
            <a:endParaRPr lang="en-US"/>
          </a:p>
        </p:txBody>
      </p:sp>
      <p:sp>
        <p:nvSpPr>
          <p:cNvPr id="19" name="عنصر نائب للتذييل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عنصر نائب لرقم الشريحة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4A92C-C314-4EB5-90A7-EF11AB92F6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45993-75AE-4EC6-BD47-A68BDFBA6C17}" type="datetime8">
              <a:rPr lang="en-US" smtClean="0"/>
              <a:pPr/>
              <a:t>7/20/2020 1:15 PM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4A92C-C314-4EB5-90A7-EF11AB92F6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764C2-02F7-4D68-B0B3-D69D20270B10}" type="datetime8">
              <a:rPr lang="en-US" smtClean="0"/>
              <a:pPr/>
              <a:t>7/20/2020 1:15 PM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4A92C-C314-4EB5-90A7-EF11AB92F6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2C535-7E83-4AA4-9717-7A3C4F5AB51E}" type="datetime8">
              <a:rPr lang="en-US" smtClean="0"/>
              <a:pPr/>
              <a:t>7/20/2020 1:15 PM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4A92C-C314-4EB5-90A7-EF11AB92F6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97D6A-82A9-4674-9FCF-C5F51DBBB1C7}" type="datetime8">
              <a:rPr lang="en-US" smtClean="0"/>
              <a:pPr/>
              <a:t>7/20/2020 1:15 PM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4A92C-C314-4EB5-90A7-EF11AB92F6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2C51F-BF99-4BB7-B764-FB0694EF7616}" type="datetime8">
              <a:rPr lang="en-US" smtClean="0"/>
              <a:pPr/>
              <a:t>7/20/2020 1:15 PM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4A92C-C314-4EB5-90A7-EF11AB92F6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5" name="عنصر نائب للمحتوى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EFB41-456C-42EE-A40E-2565A1259C80}" type="datetime8">
              <a:rPr lang="en-US" smtClean="0"/>
              <a:pPr/>
              <a:t>7/20/2020 1:15 PM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4A92C-C314-4EB5-90A7-EF11AB92F6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B25C5-E558-4F1F-B97E-300EAE294DBF}" type="datetime8">
              <a:rPr lang="en-US" smtClean="0"/>
              <a:pPr/>
              <a:t>7/20/2020 1:15 PM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4A92C-C314-4EB5-90A7-EF11AB92F6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23211-A45C-4B21-A3D4-C6D6291C04D6}" type="datetime8">
              <a:rPr lang="en-US" smtClean="0"/>
              <a:pPr/>
              <a:t>7/20/2020 1:15 PM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4A92C-C314-4EB5-90A7-EF11AB92F6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BE0FB-CFA6-4A72-A534-3CCDA8A01B3E}" type="datetime8">
              <a:rPr lang="en-US" smtClean="0"/>
              <a:pPr/>
              <a:t>7/20/2020 1:15 PM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4A92C-C314-4EB5-90A7-EF11AB92F6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ذو زاوية واحدة مخدوشة ودائرية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مثلث قائم الزاوية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84FAC-54A9-4A81-B9FF-55993FFB11D8}" type="datetime8">
              <a:rPr lang="en-US" smtClean="0"/>
              <a:pPr/>
              <a:t>7/20/2020 1:15 PM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464A92C-C314-4EB5-90A7-EF11AB92F6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ar-SA" smtClean="0"/>
              <a:t>انقر فوق الرمز لإضافة صورة</a:t>
            </a:r>
            <a:endParaRPr kumimoji="0" lang="en-US" dirty="0"/>
          </a:p>
        </p:txBody>
      </p:sp>
      <p:sp>
        <p:nvSpPr>
          <p:cNvPr id="10" name="شكل حر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شكل حر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شكل حر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شكل حر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عنصر نائب للعنوان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0" name="عنصر نائب للنص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  <a:p>
            <a:pPr lvl="1" eaLnBrk="1" latinLnBrk="0" hangingPunct="1"/>
            <a:r>
              <a:rPr kumimoji="0" lang="ar-SA" smtClean="0"/>
              <a:t>المستوى الثاني</a:t>
            </a:r>
          </a:p>
          <a:p>
            <a:pPr lvl="2" eaLnBrk="1" latinLnBrk="0" hangingPunct="1"/>
            <a:r>
              <a:rPr kumimoji="0" lang="ar-SA" smtClean="0"/>
              <a:t>المستوى الثالث</a:t>
            </a:r>
          </a:p>
          <a:p>
            <a:pPr lvl="3" eaLnBrk="1" latinLnBrk="0" hangingPunct="1"/>
            <a:r>
              <a:rPr kumimoji="0" lang="ar-SA" smtClean="0"/>
              <a:t>المستوى الرابع</a:t>
            </a:r>
          </a:p>
          <a:p>
            <a:pPr lvl="4" eaLnBrk="1" latinLnBrk="0" hangingPunct="1"/>
            <a:r>
              <a:rPr kumimoji="0" lang="ar-SA" smtClean="0"/>
              <a:t>المستوى الخامس</a:t>
            </a:r>
            <a:endParaRPr kumimoji="0" lang="en-US"/>
          </a:p>
        </p:txBody>
      </p:sp>
      <p:sp>
        <p:nvSpPr>
          <p:cNvPr id="10" name="عنصر نائب للتاريخ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12A8459-79D1-4869-A9E5-D5235B091D8C}" type="datetime8">
              <a:rPr lang="en-US" smtClean="0"/>
              <a:pPr/>
              <a:t>7/20/2020 1:15 PM</a:t>
            </a:fld>
            <a:endParaRPr lang="en-US"/>
          </a:p>
        </p:txBody>
      </p:sp>
      <p:sp>
        <p:nvSpPr>
          <p:cNvPr id="22" name="عنصر نائب للتذييل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عنصر نائب لرقم الشريحة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464A92C-C314-4EB5-90A7-EF11AB92F63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مجموعة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شكل حر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شكل حر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>
    <p:wedge/>
  </p:transition>
  <p:hf hdr="0" ftr="0"/>
  <p:txStyles>
    <p:titleStyle>
      <a:lvl1pPr algn="l" rtl="1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r" rtl="1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r" rtl="1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r" rtl="1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r" rtl="1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r" rtl="1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r" rtl="1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r" rtl="1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r" rtl="1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r" rtl="1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&#1575;&#1604;&#1575;&#1587;&#1593;&#1575;&#1601;&#1575;&#1578;%20&#1575;&#1604;&#1575;&#1608;&#1604;&#1610;&#1577;%20&#1604;&#1585;&#1590;&#1610;&#1593;%20&#1604;&#1575;%20&#1610;&#1578;&#1606;&#1601;&#1587;%20(&#1575;&#1604;&#1575;&#1606;&#1593;&#1575;&#1588;%20&#1575;&#1604;&#1602;&#1604;&#1576;&#1610;%20&#1575;&#1604;&#1585;&#1574;&#1608;&#1610;)%20CPR%20baby.mp4" TargetMode="Externa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&#1575;&#1604;&#1573;&#1606;&#1593;&#1575;&#1588;%20&#1575;&#1604;&#1602;&#1604;&#1576;&#1610;%20&#1575;&#1604;&#1585;&#1574;&#1608;&#1610;%20&#1604;&#1604;&#1585;&#1590;&#1593;.mp4" TargetMode="Externa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&#1578;&#1593;&#1604;&#1605;%20&#1575;&#1604;&#1575;&#1587;&#1593;&#1575;&#1601;&#1575;&#1578;%20&#1575;&#1604;&#1575;&#1608;&#1604;&#1610;&#1577;%20&#1593;&#1606;&#1583;%20&#1575;&#1582;&#1578;&#1606;&#1575;&#1602;%20&#1575;&#1604;&#1585;&#1590;&#1610;&#1593;%20&#1576;&#1575;&#1604;&#1591;&#1593;&#1575;&#1605;%20&#1575;&#1608;%20&#1576;&#1575;&#1604;&#1604;&#1593;&#1576;.mp4" TargetMode="Externa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05400"/>
          </a:xfrm>
          <a:blipFill>
            <a:blip r:embed="rId2" cstate="print"/>
            <a:tile tx="0" ty="0" sx="100000" sy="100000" flip="none" algn="tl"/>
          </a:blipFill>
        </p:spPr>
        <p:txBody>
          <a:bodyPr>
            <a:noAutofit/>
          </a:bodyPr>
          <a:lstStyle/>
          <a:p>
            <a:pPr algn="ctr"/>
            <a:r>
              <a:rPr lang="ar-SY" sz="13800" dirty="0" smtClean="0">
                <a:solidFill>
                  <a:srgbClr val="FF0000"/>
                </a:solidFill>
              </a:rPr>
              <a:t>الحالات </a:t>
            </a:r>
            <a:r>
              <a:rPr lang="ar-SY" sz="13800" dirty="0" err="1" smtClean="0">
                <a:solidFill>
                  <a:srgbClr val="FF0000"/>
                </a:solidFill>
              </a:rPr>
              <a:t>الاسعافيه</a:t>
            </a:r>
            <a:r>
              <a:rPr lang="ar-SY" sz="13800" dirty="0" smtClean="0">
                <a:solidFill>
                  <a:srgbClr val="FF0000"/>
                </a:solidFill>
              </a:rPr>
              <a:t> عند </a:t>
            </a:r>
            <a:r>
              <a:rPr lang="ar-SY" sz="13800" dirty="0" err="1" smtClean="0">
                <a:solidFill>
                  <a:srgbClr val="FF0000"/>
                </a:solidFill>
              </a:rPr>
              <a:t>الاطفال</a:t>
            </a:r>
            <a:endParaRPr lang="ar-SY" sz="13800" dirty="0">
              <a:solidFill>
                <a:srgbClr val="FF0000"/>
              </a:solidFill>
            </a:endParaRPr>
          </a:p>
        </p:txBody>
      </p:sp>
      <p:sp>
        <p:nvSpPr>
          <p:cNvPr id="4" name="عنوان فرعي 3"/>
          <p:cNvSpPr>
            <a:spLocks noGrp="1"/>
          </p:cNvSpPr>
          <p:nvPr>
            <p:ph type="subTitle" idx="1"/>
          </p:nvPr>
        </p:nvSpPr>
        <p:spPr>
          <a:xfrm>
            <a:off x="0" y="5105400"/>
            <a:ext cx="9144000" cy="1752600"/>
          </a:xfrm>
          <a:blipFill>
            <a:blip r:embed="rId3" cstate="print"/>
            <a:tile tx="0" ty="0" sx="100000" sy="100000" flip="none" algn="tl"/>
          </a:blipFill>
        </p:spPr>
        <p:txBody>
          <a:bodyPr>
            <a:normAutofit/>
          </a:bodyPr>
          <a:lstStyle/>
          <a:p>
            <a:pPr algn="ctr"/>
            <a:r>
              <a:rPr lang="ar-SY" sz="4400" b="1" dirty="0" smtClean="0">
                <a:solidFill>
                  <a:srgbClr val="002060"/>
                </a:solidFill>
              </a:rPr>
              <a:t>د.يحيى كنعان...</a:t>
            </a:r>
            <a:r>
              <a:rPr lang="ar-SY" sz="4400" b="1" dirty="0" err="1" smtClean="0">
                <a:solidFill>
                  <a:srgbClr val="002060"/>
                </a:solidFill>
              </a:rPr>
              <a:t>اخصائي</a:t>
            </a:r>
            <a:r>
              <a:rPr lang="ar-SY" sz="4400" b="1" dirty="0" smtClean="0">
                <a:solidFill>
                  <a:srgbClr val="002060"/>
                </a:solidFill>
              </a:rPr>
              <a:t> </a:t>
            </a:r>
            <a:r>
              <a:rPr lang="ar-SY" sz="4400" b="1" dirty="0" err="1" smtClean="0">
                <a:solidFill>
                  <a:srgbClr val="002060"/>
                </a:solidFill>
              </a:rPr>
              <a:t>اطفال</a:t>
            </a:r>
            <a:endParaRPr lang="ar-SA" sz="4400" b="1" dirty="0" smtClean="0">
              <a:solidFill>
                <a:srgbClr val="002060"/>
              </a:solidFill>
            </a:endParaRPr>
          </a:p>
          <a:p>
            <a:pPr algn="ctr"/>
            <a:endParaRPr lang="ar-SY" sz="4400" b="1" dirty="0" smtClean="0">
              <a:solidFill>
                <a:srgbClr val="002060"/>
              </a:solidFill>
            </a:endParaRPr>
          </a:p>
        </p:txBody>
      </p:sp>
      <p:sp>
        <p:nvSpPr>
          <p:cNvPr id="5" name="شكل بيضاوي 4"/>
          <p:cNvSpPr/>
          <p:nvPr/>
        </p:nvSpPr>
        <p:spPr>
          <a:xfrm>
            <a:off x="6324600" y="152400"/>
            <a:ext cx="2286000" cy="990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 smtClean="0"/>
              <a:t>جامعة حماه</a:t>
            </a:r>
            <a:endParaRPr lang="ar-SA" dirty="0"/>
          </a:p>
        </p:txBody>
      </p:sp>
      <p:sp>
        <p:nvSpPr>
          <p:cNvPr id="6" name="شكل بيضاوي 5"/>
          <p:cNvSpPr/>
          <p:nvPr/>
        </p:nvSpPr>
        <p:spPr>
          <a:xfrm>
            <a:off x="304800" y="228600"/>
            <a:ext cx="2438400" cy="990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 smtClean="0"/>
              <a:t>كلية الطب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xmlns="" val="1255225440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ar-SY" dirty="0" err="1" smtClean="0"/>
              <a:t>الانعاش</a:t>
            </a:r>
            <a:r>
              <a:rPr lang="ar-SY" dirty="0" smtClean="0"/>
              <a:t> القلبي الرئوي</a:t>
            </a: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ar-SY" dirty="0" err="1" smtClean="0"/>
              <a:t>الاطفال</a:t>
            </a:r>
            <a:r>
              <a:rPr lang="ar-SY" dirty="0" smtClean="0"/>
              <a:t> الذين يتمتعون بقلوب معافاة والسليمين سابقا غالبا ما يكون التوقف القلبي الرئوي ثانوي </a:t>
            </a:r>
            <a:r>
              <a:rPr lang="ar-SY" b="1" dirty="0" smtClean="0">
                <a:solidFill>
                  <a:srgbClr val="FF0000"/>
                </a:solidFill>
              </a:rPr>
              <a:t>لنقص </a:t>
            </a:r>
            <a:r>
              <a:rPr lang="ar-SY" b="1" dirty="0" err="1" smtClean="0">
                <a:solidFill>
                  <a:srgbClr val="FF0000"/>
                </a:solidFill>
              </a:rPr>
              <a:t>الاكسجه</a:t>
            </a:r>
            <a:r>
              <a:rPr lang="ar-SY" b="1" dirty="0" smtClean="0">
                <a:solidFill>
                  <a:srgbClr val="FF0000"/>
                </a:solidFill>
              </a:rPr>
              <a:t> </a:t>
            </a:r>
            <a:r>
              <a:rPr lang="ar-SY" dirty="0" smtClean="0"/>
              <a:t>من </a:t>
            </a:r>
            <a:r>
              <a:rPr lang="ar-SY" b="1" dirty="0" smtClean="0">
                <a:solidFill>
                  <a:srgbClr val="00B050"/>
                </a:solidFill>
              </a:rPr>
              <a:t>قصور تنفسي </a:t>
            </a:r>
            <a:r>
              <a:rPr lang="ar-SY" b="1" dirty="0" err="1" smtClean="0">
                <a:solidFill>
                  <a:srgbClr val="00B050"/>
                </a:solidFill>
              </a:rPr>
              <a:t>او</a:t>
            </a:r>
            <a:r>
              <a:rPr lang="ar-SY" b="1" dirty="0" smtClean="0">
                <a:solidFill>
                  <a:srgbClr val="00B050"/>
                </a:solidFill>
              </a:rPr>
              <a:t> عصبي </a:t>
            </a:r>
            <a:r>
              <a:rPr lang="ar-SY" b="1" dirty="0" err="1" smtClean="0">
                <a:solidFill>
                  <a:srgbClr val="00B050"/>
                </a:solidFill>
              </a:rPr>
              <a:t>او</a:t>
            </a:r>
            <a:r>
              <a:rPr lang="ar-SY" b="1" dirty="0" smtClean="0">
                <a:solidFill>
                  <a:srgbClr val="00B050"/>
                </a:solidFill>
              </a:rPr>
              <a:t> صدمه</a:t>
            </a:r>
          </a:p>
          <a:p>
            <a:pPr algn="r" rtl="1"/>
            <a:r>
              <a:rPr lang="ar-SY" dirty="0" smtClean="0"/>
              <a:t>يجب </a:t>
            </a:r>
            <a:r>
              <a:rPr lang="ar-SY" dirty="0" err="1" smtClean="0"/>
              <a:t>ان</a:t>
            </a:r>
            <a:r>
              <a:rPr lang="ar-SY" dirty="0" smtClean="0"/>
              <a:t> </a:t>
            </a:r>
            <a:r>
              <a:rPr lang="ar-SY" dirty="0" err="1" smtClean="0">
                <a:solidFill>
                  <a:srgbClr val="FF0000"/>
                </a:solidFill>
              </a:rPr>
              <a:t>يبدا</a:t>
            </a:r>
            <a:r>
              <a:rPr lang="ar-SY" dirty="0" smtClean="0">
                <a:solidFill>
                  <a:srgbClr val="FF0000"/>
                </a:solidFill>
              </a:rPr>
              <a:t> </a:t>
            </a:r>
            <a:r>
              <a:rPr lang="ar-SY" sz="3600" b="1" u="sng" dirty="0" smtClean="0">
                <a:solidFill>
                  <a:srgbClr val="FF0000"/>
                </a:solidFill>
              </a:rPr>
              <a:t>فورا</a:t>
            </a:r>
            <a:r>
              <a:rPr lang="ar-SY" dirty="0" smtClean="0">
                <a:solidFill>
                  <a:srgbClr val="FF0000"/>
                </a:solidFill>
              </a:rPr>
              <a:t> </a:t>
            </a:r>
            <a:r>
              <a:rPr lang="ar-SY" dirty="0" smtClean="0"/>
              <a:t>دعم الحياة </a:t>
            </a:r>
            <a:r>
              <a:rPr lang="ar-SY" dirty="0" err="1" smtClean="0"/>
              <a:t>الاساسي</a:t>
            </a:r>
            <a:endParaRPr lang="ar-SY" dirty="0" smtClean="0"/>
          </a:p>
          <a:p>
            <a:pPr algn="r" rtl="1"/>
            <a:r>
              <a:rPr lang="ar-SY" dirty="0" err="1" smtClean="0"/>
              <a:t>الاطباء</a:t>
            </a:r>
            <a:r>
              <a:rPr lang="ar-SY" dirty="0" smtClean="0"/>
              <a:t> يجب </a:t>
            </a:r>
            <a:r>
              <a:rPr lang="ar-SY" dirty="0" err="1" smtClean="0"/>
              <a:t>ان</a:t>
            </a:r>
            <a:r>
              <a:rPr lang="ar-SY" dirty="0" smtClean="0"/>
              <a:t> يكونوا قادرين على </a:t>
            </a:r>
            <a:r>
              <a:rPr lang="ar-SY" dirty="0" smtClean="0">
                <a:solidFill>
                  <a:srgbClr val="00B050"/>
                </a:solidFill>
              </a:rPr>
              <a:t>تقديم دعم الحياة </a:t>
            </a:r>
            <a:r>
              <a:rPr lang="ar-SY" dirty="0" err="1" smtClean="0">
                <a:solidFill>
                  <a:srgbClr val="00B050"/>
                </a:solidFill>
              </a:rPr>
              <a:t>للاطفال</a:t>
            </a:r>
            <a:r>
              <a:rPr lang="ar-SY" dirty="0" smtClean="0">
                <a:solidFill>
                  <a:srgbClr val="00B050"/>
                </a:solidFill>
              </a:rPr>
              <a:t> بكل </a:t>
            </a:r>
            <a:r>
              <a:rPr lang="ar-SY" dirty="0" err="1" smtClean="0">
                <a:solidFill>
                  <a:srgbClr val="00B050"/>
                </a:solidFill>
              </a:rPr>
              <a:t>الاعمار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4A92C-C314-4EB5-90A7-EF11AB92F634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458D1-DE32-4870-85BF-3967D34B9913}" type="datetime8">
              <a:rPr lang="en-US" smtClean="0"/>
              <a:pPr/>
              <a:t>7/20/2020 1:15 PM</a:t>
            </a:fld>
            <a:endParaRPr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95400"/>
          </a:xfrm>
          <a:solidFill>
            <a:srgbClr val="0070C0"/>
          </a:solidFill>
        </p:spPr>
        <p:txBody>
          <a:bodyPr>
            <a:noAutofit/>
          </a:bodyPr>
          <a:lstStyle/>
          <a:p>
            <a:pPr algn="r"/>
            <a:r>
              <a:rPr lang="ar-SA" sz="3600" b="1" dirty="0" smtClean="0">
                <a:solidFill>
                  <a:srgbClr val="FF0000"/>
                </a:solidFill>
              </a:rPr>
              <a:t>دعم الحياة الاساسي-منعش مدرب-دون ادوات</a:t>
            </a:r>
            <a:br>
              <a:rPr lang="ar-SA" sz="3600" b="1" dirty="0" smtClean="0">
                <a:solidFill>
                  <a:srgbClr val="FF0000"/>
                </a:solidFill>
              </a:rPr>
            </a:br>
            <a:r>
              <a:rPr lang="ar-SA" sz="3600" b="1" dirty="0" smtClean="0">
                <a:solidFill>
                  <a:srgbClr val="FF0000"/>
                </a:solidFill>
              </a:rPr>
              <a:t>عند حدوث تثبيط تنفسي مفاجئ ماذا </a:t>
            </a:r>
            <a:r>
              <a:rPr lang="ar-SA" sz="3600" b="1" dirty="0" err="1" smtClean="0">
                <a:solidFill>
                  <a:srgbClr val="FF0000"/>
                </a:solidFill>
              </a:rPr>
              <a:t>نفعل؟</a:t>
            </a:r>
            <a:r>
              <a:rPr lang="ar-SA" sz="3600" b="1" dirty="0" smtClean="0">
                <a:solidFill>
                  <a:srgbClr val="FF0000"/>
                </a:solidFill>
              </a:rPr>
              <a:t>				</a:t>
            </a:r>
            <a:endParaRPr lang="ar-SA" sz="3600" b="1" dirty="0">
              <a:solidFill>
                <a:srgbClr val="FF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953000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 lnSpcReduction="10000"/>
          </a:bodyPr>
          <a:lstStyle/>
          <a:p>
            <a:r>
              <a:rPr lang="ar-SA" b="1" u="sng" dirty="0" smtClean="0"/>
              <a:t>افحص </a:t>
            </a:r>
            <a:r>
              <a:rPr lang="ar-SA" b="1" u="sng" dirty="0" err="1" smtClean="0"/>
              <a:t>الاستجابه</a:t>
            </a:r>
            <a:r>
              <a:rPr lang="ar-SA" dirty="0" smtClean="0"/>
              <a:t>: </a:t>
            </a:r>
            <a:r>
              <a:rPr lang="ar-SA" dirty="0" err="1" smtClean="0"/>
              <a:t>1 </a:t>
            </a:r>
            <a:r>
              <a:rPr lang="ar-SA" dirty="0" smtClean="0"/>
              <a:t>- </a:t>
            </a:r>
            <a:r>
              <a:rPr lang="ar-SA" dirty="0" smtClean="0">
                <a:solidFill>
                  <a:srgbClr val="FF0000"/>
                </a:solidFill>
              </a:rPr>
              <a:t>اسأ ل هل انت على ما يرام</a:t>
            </a:r>
          </a:p>
          <a:p>
            <a:r>
              <a:rPr lang="ar-SA" dirty="0" smtClean="0"/>
              <a:t>                     2-نبه بلطف</a:t>
            </a:r>
          </a:p>
          <a:p>
            <a:r>
              <a:rPr lang="ar-SA" dirty="0" smtClean="0"/>
              <a:t>                     3-لا ترج الطفل بعنف</a:t>
            </a:r>
          </a:p>
          <a:p>
            <a:r>
              <a:rPr lang="ar-SA" b="1" u="sng" dirty="0" smtClean="0"/>
              <a:t>اذا لم تحدث </a:t>
            </a:r>
            <a:r>
              <a:rPr lang="ar-SA" b="1" u="sng" dirty="0" err="1" smtClean="0"/>
              <a:t>استجابه</a:t>
            </a:r>
            <a:r>
              <a:rPr lang="ar-SA" b="1" u="sng" dirty="0" smtClean="0"/>
              <a:t>: </a:t>
            </a:r>
            <a:r>
              <a:rPr lang="ar-SA" dirty="0" smtClean="0">
                <a:solidFill>
                  <a:srgbClr val="FF0000"/>
                </a:solidFill>
              </a:rPr>
              <a:t>اصرخ </a:t>
            </a:r>
            <a:r>
              <a:rPr lang="ar-SA" dirty="0" err="1" smtClean="0">
                <a:solidFill>
                  <a:srgbClr val="FF0000"/>
                </a:solidFill>
              </a:rPr>
              <a:t>للمساعده</a:t>
            </a:r>
            <a:endParaRPr lang="ar-SA" dirty="0" smtClean="0">
              <a:solidFill>
                <a:srgbClr val="FF0000"/>
              </a:solidFill>
            </a:endParaRPr>
          </a:p>
          <a:p>
            <a:r>
              <a:rPr lang="ar-SA" b="1" u="sng" dirty="0" smtClean="0"/>
              <a:t>افتح المسالك الهوائيه</a:t>
            </a:r>
            <a:r>
              <a:rPr lang="ar-SA" dirty="0" smtClean="0"/>
              <a:t>: امالة </a:t>
            </a:r>
            <a:r>
              <a:rPr lang="ar-SA" dirty="0" err="1" smtClean="0"/>
              <a:t>الراس </a:t>
            </a:r>
            <a:r>
              <a:rPr lang="ar-SA" dirty="0" smtClean="0"/>
              <a:t>–</a:t>
            </a:r>
            <a:r>
              <a:rPr lang="ar-SA" dirty="0" smtClean="0">
                <a:solidFill>
                  <a:srgbClr val="FF0000"/>
                </a:solidFill>
              </a:rPr>
              <a:t>رفع الذقن(رضع</a:t>
            </a:r>
            <a:r>
              <a:rPr lang="ar-SA" dirty="0" smtClean="0"/>
              <a:t>)- دفع الفك عند </a:t>
            </a:r>
            <a:r>
              <a:rPr lang="ar-SA" dirty="0" err="1" smtClean="0"/>
              <a:t>الضروره</a:t>
            </a:r>
            <a:r>
              <a:rPr lang="ar-SA" dirty="0" smtClean="0"/>
              <a:t>(اطفال اكبر</a:t>
            </a:r>
            <a:r>
              <a:rPr lang="ar-SA" dirty="0" err="1" smtClean="0"/>
              <a:t>)</a:t>
            </a:r>
            <a:endParaRPr lang="ar-SA" dirty="0" smtClean="0"/>
          </a:p>
          <a:p>
            <a:r>
              <a:rPr lang="ar-SA" b="1" u="sng" dirty="0" smtClean="0"/>
              <a:t>افحص </a:t>
            </a:r>
            <a:r>
              <a:rPr lang="ar-SA" b="1" u="sng" dirty="0" err="1" smtClean="0"/>
              <a:t>التنفس </a:t>
            </a:r>
            <a:r>
              <a:rPr lang="ar-SA" dirty="0" smtClean="0"/>
              <a:t>: خلال 10 ثوان على الاكثر(انظر-استمع-اشعر</a:t>
            </a:r>
            <a:r>
              <a:rPr lang="ar-SA" dirty="0" err="1" smtClean="0"/>
              <a:t>)</a:t>
            </a:r>
            <a:endParaRPr lang="ar-SA" dirty="0" smtClean="0"/>
          </a:p>
          <a:p>
            <a:r>
              <a:rPr lang="ar-SA" b="1" u="sng" dirty="0" err="1" smtClean="0"/>
              <a:t>لايوجد</a:t>
            </a:r>
            <a:r>
              <a:rPr lang="ar-SA" b="1" u="sng" dirty="0" smtClean="0"/>
              <a:t> تنفس: </a:t>
            </a:r>
            <a:r>
              <a:rPr lang="ar-SA" dirty="0" smtClean="0"/>
              <a:t>تنفس </a:t>
            </a:r>
            <a:r>
              <a:rPr lang="ar-SA" dirty="0" err="1" smtClean="0"/>
              <a:t>اصطناعي </a:t>
            </a:r>
            <a:r>
              <a:rPr lang="ar-SA" dirty="0" smtClean="0"/>
              <a:t>(بعد ازالة أي انسداد</a:t>
            </a:r>
            <a:r>
              <a:rPr lang="ar-SA" dirty="0" err="1" smtClean="0"/>
              <a:t>)</a:t>
            </a:r>
            <a:endParaRPr lang="ar-SA" dirty="0" smtClean="0"/>
          </a:p>
          <a:p>
            <a:r>
              <a:rPr lang="ar-SA" b="1" u="sng" dirty="0" smtClean="0"/>
              <a:t>اعطاء خمس نفخات انقاذ اوليه</a:t>
            </a:r>
            <a:r>
              <a:rPr lang="ar-SA" dirty="0" smtClean="0"/>
              <a:t>:ا</a:t>
            </a:r>
            <a:r>
              <a:rPr lang="ar-SA" dirty="0" smtClean="0">
                <a:solidFill>
                  <a:srgbClr val="FF0000"/>
                </a:solidFill>
              </a:rPr>
              <a:t>لرضع</a:t>
            </a:r>
            <a:r>
              <a:rPr lang="ar-SA" dirty="0" smtClean="0"/>
              <a:t>(الفم يغطي فم وانف الرضيع)...الطفل(اضغط الانف والفم على الفم)...الصدر يجب ان يرتفع مع كل تنفس...النفخ لمدة 1 ثانيه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4A92C-C314-4EB5-90A7-EF11AB92F634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ar-SA" b="1" u="sng" dirty="0" smtClean="0"/>
              <a:t>قيم علامات </a:t>
            </a:r>
            <a:r>
              <a:rPr lang="ar-SA" b="1" u="sng" dirty="0" err="1" smtClean="0"/>
              <a:t>الحياة </a:t>
            </a:r>
            <a:r>
              <a:rPr lang="ar-SA" dirty="0" smtClean="0"/>
              <a:t>(الحركات-السعال-التنفس الطبيعي)...</a:t>
            </a:r>
            <a:r>
              <a:rPr lang="ar-SA" b="1" dirty="0" smtClean="0">
                <a:solidFill>
                  <a:srgbClr val="FF0000"/>
                </a:solidFill>
              </a:rPr>
              <a:t>افحص النبض </a:t>
            </a:r>
            <a:r>
              <a:rPr lang="ar-SA" dirty="0" smtClean="0"/>
              <a:t>10 ثواني على الاكثر(اكثر من </a:t>
            </a:r>
            <a:r>
              <a:rPr lang="ar-SA" dirty="0" err="1" smtClean="0"/>
              <a:t>1سنه</a:t>
            </a:r>
            <a:r>
              <a:rPr lang="ar-SA" dirty="0" smtClean="0"/>
              <a:t>:سباتي فخذي...اقل من 1 سنه </a:t>
            </a:r>
            <a:r>
              <a:rPr lang="ar-SA" dirty="0" err="1" smtClean="0"/>
              <a:t>عضدي </a:t>
            </a:r>
            <a:r>
              <a:rPr lang="ar-SA" dirty="0" smtClean="0"/>
              <a:t>..فخذي</a:t>
            </a:r>
            <a:r>
              <a:rPr lang="ar-SA" dirty="0" err="1" smtClean="0"/>
              <a:t>)</a:t>
            </a:r>
            <a:endParaRPr lang="ar-SA" dirty="0" smtClean="0"/>
          </a:p>
          <a:p>
            <a:r>
              <a:rPr lang="ar-SA" b="1" u="sng" dirty="0" smtClean="0"/>
              <a:t>اذا لم توجد علامات </a:t>
            </a:r>
            <a:r>
              <a:rPr lang="ar-SA" b="1" u="sng" dirty="0" err="1" smtClean="0"/>
              <a:t>حياة </a:t>
            </a:r>
            <a:r>
              <a:rPr lang="ar-SA" dirty="0" err="1" smtClean="0"/>
              <a:t>.....</a:t>
            </a:r>
            <a:r>
              <a:rPr lang="ar-SA" dirty="0" smtClean="0"/>
              <a:t>         (النبض اقل </a:t>
            </a:r>
            <a:r>
              <a:rPr lang="ar-SA" dirty="0" err="1" smtClean="0"/>
              <a:t>من60</a:t>
            </a:r>
            <a:r>
              <a:rPr lang="ar-SA" dirty="0" smtClean="0"/>
              <a:t>).............</a:t>
            </a:r>
            <a:r>
              <a:rPr lang="ar-SA" dirty="0" err="1" smtClean="0">
                <a:solidFill>
                  <a:srgbClr val="FF0000"/>
                </a:solidFill>
              </a:rPr>
              <a:t>تمسيد</a:t>
            </a:r>
            <a:r>
              <a:rPr lang="ar-SA" dirty="0" smtClean="0">
                <a:solidFill>
                  <a:srgbClr val="FF0000"/>
                </a:solidFill>
              </a:rPr>
              <a:t> الصدر</a:t>
            </a:r>
            <a:r>
              <a:rPr lang="ar-SA" dirty="0" err="1" smtClean="0">
                <a:solidFill>
                  <a:srgbClr val="FF0000"/>
                </a:solidFill>
              </a:rPr>
              <a:t>(100-120 </a:t>
            </a:r>
            <a:r>
              <a:rPr lang="ar-SA" dirty="0" smtClean="0">
                <a:solidFill>
                  <a:srgbClr val="FF0000"/>
                </a:solidFill>
              </a:rPr>
              <a:t>\دقيقه</a:t>
            </a:r>
            <a:r>
              <a:rPr lang="ar-SA" dirty="0" smtClean="0"/>
              <a:t>)</a:t>
            </a:r>
            <a:r>
              <a:rPr lang="ar-SA" b="1" dirty="0" smtClean="0">
                <a:solidFill>
                  <a:srgbClr val="FF0000"/>
                </a:solidFill>
              </a:rPr>
              <a:t> بعمق </a:t>
            </a:r>
            <a:r>
              <a:rPr lang="ar-SA" dirty="0" smtClean="0"/>
              <a:t>ثلث ارتفاع الصدر(او 4 سم رضع..5 سم اطفال).....</a:t>
            </a:r>
            <a:r>
              <a:rPr lang="ar-SA" dirty="0" smtClean="0">
                <a:solidFill>
                  <a:srgbClr val="FF0000"/>
                </a:solidFill>
              </a:rPr>
              <a:t>معدل </a:t>
            </a:r>
            <a:r>
              <a:rPr lang="ar-SA" dirty="0" err="1" smtClean="0">
                <a:solidFill>
                  <a:srgbClr val="FF0000"/>
                </a:solidFill>
              </a:rPr>
              <a:t>التهويه</a:t>
            </a:r>
            <a:r>
              <a:rPr lang="ar-SA" dirty="0" smtClean="0">
                <a:solidFill>
                  <a:srgbClr val="FF0000"/>
                </a:solidFill>
              </a:rPr>
              <a:t> </a:t>
            </a:r>
            <a:r>
              <a:rPr lang="ar-SA" dirty="0" err="1" smtClean="0"/>
              <a:t>10-12 </a:t>
            </a:r>
            <a:r>
              <a:rPr lang="ar-SA" dirty="0" smtClean="0"/>
              <a:t>\دقيقه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4A92C-C314-4EB5-90A7-EF11AB92F634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4A92C-C314-4EB5-90A7-EF11AB92F634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967" y="152400"/>
            <a:ext cx="8635999" cy="64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عنصر نائب للتاريخ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FA458-F03B-4D58-9B84-B77B5C609CC6}" type="datetime8">
              <a:rPr lang="en-US" smtClean="0"/>
              <a:pPr/>
              <a:t>7/20/2020 1:15 PM</a:t>
            </a:fld>
            <a:endParaRPr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12290" name="Picture 2" descr="D:\مجلد جديد\٢٠١٩٠٢١١_١٢٠٦١٦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28600" y="0"/>
            <a:ext cx="9372600" cy="6941900"/>
          </a:xfrm>
          <a:prstGeom prst="rect">
            <a:avLst/>
          </a:prstGeom>
          <a:noFill/>
        </p:spPr>
      </p:pic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4A92C-C314-4EB5-90A7-EF11AB92F634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D7F27-757C-4D1F-A47A-B6BA93A99CFA}" type="datetime8">
              <a:rPr lang="en-US" smtClean="0"/>
              <a:pPr/>
              <a:t>7/20/2020 1:15 PM</a:t>
            </a:fld>
            <a:endParaRPr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Y" dirty="0" smtClean="0"/>
              <a:t>مخطط دعم الحياة </a:t>
            </a:r>
            <a:r>
              <a:rPr lang="ar-SY" dirty="0" err="1" smtClean="0"/>
              <a:t>الاساسي</a:t>
            </a:r>
            <a:endParaRPr lang="en-US" dirty="0"/>
          </a:p>
        </p:txBody>
      </p:sp>
      <p:pic>
        <p:nvPicPr>
          <p:cNvPr id="11266" name="Picture 2" descr="D:\مجلد جديد\٢٠١٩٠٢١١_١٢٠٥٤٢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0"/>
            <a:ext cx="7924800" cy="6864499"/>
          </a:xfrm>
          <a:prstGeom prst="rect">
            <a:avLst/>
          </a:prstGeom>
          <a:noFill/>
        </p:spPr>
      </p:pic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4A92C-C314-4EB5-90A7-EF11AB92F634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E440C-B9DE-4172-9E12-60787F567A2C}" type="datetime8">
              <a:rPr lang="en-US" smtClean="0"/>
              <a:pPr/>
              <a:t>7/20/2020 1:15 PM</a:t>
            </a:fld>
            <a:endParaRPr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Y" dirty="0" smtClean="0"/>
              <a:t>دعم الحياة المتقدم  </a:t>
            </a: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solidFill>
            <a:schemeClr val="accent5">
              <a:lumMod val="75000"/>
            </a:schemeClr>
          </a:solidFill>
        </p:spPr>
        <p:txBody>
          <a:bodyPr/>
          <a:lstStyle/>
          <a:p>
            <a:r>
              <a:rPr lang="ar-SY" dirty="0" err="1" smtClean="0"/>
              <a:t>الاطفال</a:t>
            </a:r>
            <a:r>
              <a:rPr lang="ar-SY" dirty="0" smtClean="0"/>
              <a:t> الذين تم </a:t>
            </a:r>
            <a:r>
              <a:rPr lang="ar-SY" dirty="0" err="1" smtClean="0"/>
              <a:t>انعاشهم</a:t>
            </a:r>
            <a:r>
              <a:rPr lang="ar-SY" dirty="0" smtClean="0"/>
              <a:t> بشكل ناجح يجب نقلهم لوحدة </a:t>
            </a:r>
            <a:r>
              <a:rPr lang="ar-SY" dirty="0" err="1" smtClean="0"/>
              <a:t>العنايه</a:t>
            </a:r>
            <a:r>
              <a:rPr lang="ar-SY" dirty="0" smtClean="0"/>
              <a:t> </a:t>
            </a:r>
            <a:r>
              <a:rPr lang="ar-SY" dirty="0" err="1" smtClean="0"/>
              <a:t>المركزه</a:t>
            </a:r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4A92C-C314-4EB5-90A7-EF11AB92F634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7BE02-F9DC-4023-BD7D-59874E67D8BE}" type="datetime8">
              <a:rPr lang="en-US" smtClean="0"/>
              <a:pPr/>
              <a:t>7/20/2020 1:15 PM</a:t>
            </a:fld>
            <a:endParaRPr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ar-SA" dirty="0" smtClean="0"/>
              <a:t>تتضمن الحالات </a:t>
            </a:r>
            <a:r>
              <a:rPr lang="ar-SA" dirty="0" err="1" smtClean="0"/>
              <a:t>الاسعافيه</a:t>
            </a:r>
            <a:r>
              <a:rPr lang="ar-SA" dirty="0" smtClean="0"/>
              <a:t> عند </a:t>
            </a:r>
            <a:r>
              <a:rPr lang="ar-SA" dirty="0" err="1" smtClean="0"/>
              <a:t>الاطفال</a:t>
            </a:r>
            <a:r>
              <a:rPr lang="ar-SA" dirty="0" smtClean="0"/>
              <a:t>: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ar-SA" b="1" dirty="0" smtClean="0"/>
              <a:t>الطفل المريض بشده</a:t>
            </a:r>
          </a:p>
          <a:p>
            <a:pPr marL="514350" indent="-514350">
              <a:buFont typeface="+mj-lt"/>
              <a:buAutoNum type="arabicPeriod"/>
            </a:pPr>
            <a:r>
              <a:rPr lang="ar-SA" sz="3000" b="1" dirty="0" err="1" smtClean="0"/>
              <a:t>الانعاش</a:t>
            </a:r>
            <a:r>
              <a:rPr lang="ar-SA" sz="3000" b="1" dirty="0" smtClean="0"/>
              <a:t> القلبي الرئوي</a:t>
            </a:r>
          </a:p>
          <a:p>
            <a:pPr marL="514350" indent="-514350">
              <a:buFont typeface="+mj-lt"/>
              <a:buAutoNum type="arabicPeriod"/>
            </a:pPr>
            <a:r>
              <a:rPr lang="ar-SA" b="1" u="sng" dirty="0" smtClean="0">
                <a:solidFill>
                  <a:srgbClr val="FF0000"/>
                </a:solidFill>
              </a:rPr>
              <a:t>الطفل المصاب </a:t>
            </a:r>
            <a:r>
              <a:rPr lang="ar-SA" b="1" u="sng" dirty="0" err="1" smtClean="0">
                <a:solidFill>
                  <a:srgbClr val="FF0000"/>
                </a:solidFill>
              </a:rPr>
              <a:t>برضوض</a:t>
            </a:r>
            <a:r>
              <a:rPr lang="ar-SA" b="1" u="sng" dirty="0" smtClean="0">
                <a:solidFill>
                  <a:srgbClr val="FF0000"/>
                </a:solidFill>
              </a:rPr>
              <a:t> </a:t>
            </a:r>
            <a:r>
              <a:rPr lang="ar-SA" b="1" u="sng" dirty="0" err="1" smtClean="0">
                <a:solidFill>
                  <a:srgbClr val="FF0000"/>
                </a:solidFill>
              </a:rPr>
              <a:t>خطيره</a:t>
            </a:r>
            <a:endParaRPr lang="ar-SA" b="1" u="sng" dirty="0" smtClean="0">
              <a:solidFill>
                <a:srgbClr val="FF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ar-SA" dirty="0" smtClean="0"/>
              <a:t>القصور التنفسي</a:t>
            </a:r>
          </a:p>
          <a:p>
            <a:pPr marL="514350" indent="-514350">
              <a:buFont typeface="+mj-lt"/>
              <a:buAutoNum type="arabicPeriod"/>
            </a:pPr>
            <a:r>
              <a:rPr lang="ar-SA" dirty="0" err="1" smtClean="0"/>
              <a:t>الصدمه</a:t>
            </a:r>
            <a:endParaRPr lang="ar-SA" dirty="0" smtClean="0"/>
          </a:p>
          <a:p>
            <a:pPr marL="514350" indent="-514350">
              <a:buFont typeface="+mj-lt"/>
              <a:buAutoNum type="arabicPeriod"/>
            </a:pPr>
            <a:r>
              <a:rPr lang="ar-SA" dirty="0" err="1" smtClean="0"/>
              <a:t>انتان</a:t>
            </a:r>
            <a:r>
              <a:rPr lang="ar-SA" dirty="0" smtClean="0"/>
              <a:t> الدم</a:t>
            </a:r>
          </a:p>
          <a:p>
            <a:pPr marL="514350" indent="-514350">
              <a:buFont typeface="+mj-lt"/>
              <a:buAutoNum type="arabicPeriod"/>
            </a:pPr>
            <a:r>
              <a:rPr lang="ar-SA" dirty="0" err="1" smtClean="0"/>
              <a:t>التاق</a:t>
            </a:r>
            <a:endParaRPr lang="ar-SA" dirty="0" smtClean="0"/>
          </a:p>
          <a:p>
            <a:pPr marL="514350" indent="-514350">
              <a:buFont typeface="+mj-lt"/>
              <a:buAutoNum type="arabicPeriod"/>
            </a:pPr>
            <a:r>
              <a:rPr lang="ar-SA" dirty="0" smtClean="0"/>
              <a:t>الحالات </a:t>
            </a:r>
            <a:r>
              <a:rPr lang="ar-SA" dirty="0" err="1" smtClean="0"/>
              <a:t>الاسعافيه</a:t>
            </a:r>
            <a:r>
              <a:rPr lang="ar-SA" dirty="0" smtClean="0"/>
              <a:t> </a:t>
            </a:r>
            <a:r>
              <a:rPr lang="ar-SA" dirty="0" err="1" smtClean="0"/>
              <a:t>العصبيه</a:t>
            </a:r>
            <a:endParaRPr lang="ar-SA" dirty="0" smtClean="0"/>
          </a:p>
          <a:p>
            <a:pPr marL="514350" indent="-514350">
              <a:buFont typeface="+mj-lt"/>
              <a:buAutoNum type="arabicPeriod"/>
            </a:pPr>
            <a:r>
              <a:rPr lang="ar-SA" dirty="0" smtClean="0"/>
              <a:t>الحالات </a:t>
            </a:r>
            <a:r>
              <a:rPr lang="ar-SA" dirty="0" err="1" smtClean="0"/>
              <a:t>المهدده</a:t>
            </a:r>
            <a:r>
              <a:rPr lang="ar-SA" dirty="0" smtClean="0"/>
              <a:t> للحياة غير </a:t>
            </a:r>
            <a:r>
              <a:rPr lang="ar-SA" dirty="0" err="1" smtClean="0"/>
              <a:t>المفسره</a:t>
            </a:r>
            <a:endParaRPr lang="ar-SA" dirty="0" smtClean="0"/>
          </a:p>
          <a:p>
            <a:pPr marL="514350" indent="-514350">
              <a:buFont typeface="+mj-lt"/>
              <a:buAutoNum type="arabicPeriod"/>
            </a:pPr>
            <a:r>
              <a:rPr lang="ar-SA" dirty="0" smtClean="0"/>
              <a:t>موت الطفل المفاجئ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4A92C-C314-4EB5-90A7-EF11AB92F634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05589-92CC-45E1-87F8-69BCE8D818C1}" type="datetime8">
              <a:rPr lang="en-US" smtClean="0"/>
              <a:pPr/>
              <a:t>7/20/2020 1:15 PM</a:t>
            </a:fld>
            <a:endParaRPr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ar-SY" dirty="0" smtClean="0"/>
              <a:t>تدبير المصاب </a:t>
            </a:r>
            <a:r>
              <a:rPr lang="ar-SY" dirty="0" err="1" smtClean="0"/>
              <a:t>برضوض</a:t>
            </a:r>
            <a:r>
              <a:rPr lang="ar-SY" dirty="0" smtClean="0"/>
              <a:t> </a:t>
            </a:r>
            <a:r>
              <a:rPr lang="ar-SY" dirty="0" err="1" smtClean="0"/>
              <a:t>خطيره</a:t>
            </a: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solidFill>
            <a:schemeClr val="accent5">
              <a:lumMod val="75000"/>
            </a:schemeClr>
          </a:solidFill>
        </p:spPr>
        <p:txBody>
          <a:bodyPr/>
          <a:lstStyle/>
          <a:p>
            <a:pPr algn="r" rtl="1"/>
            <a:r>
              <a:rPr lang="ar-SY" dirty="0" smtClean="0"/>
              <a:t>ينبغي </a:t>
            </a:r>
            <a:r>
              <a:rPr lang="ar-SY" b="1" dirty="0" smtClean="0">
                <a:solidFill>
                  <a:srgbClr val="FF0000"/>
                </a:solidFill>
              </a:rPr>
              <a:t>افتراض </a:t>
            </a:r>
            <a:r>
              <a:rPr lang="ar-SY" b="1" dirty="0" err="1" smtClean="0">
                <a:solidFill>
                  <a:srgbClr val="FF0000"/>
                </a:solidFill>
              </a:rPr>
              <a:t>اصابة</a:t>
            </a:r>
            <a:r>
              <a:rPr lang="ar-SY" b="1" dirty="0" smtClean="0">
                <a:solidFill>
                  <a:srgbClr val="FF0000"/>
                </a:solidFill>
              </a:rPr>
              <a:t> العمود </a:t>
            </a:r>
            <a:r>
              <a:rPr lang="ar-SY" b="1" dirty="0" err="1" smtClean="0">
                <a:solidFill>
                  <a:srgbClr val="FF0000"/>
                </a:solidFill>
              </a:rPr>
              <a:t>الرقبي</a:t>
            </a:r>
            <a:r>
              <a:rPr lang="ar-SY" b="1" dirty="0" smtClean="0">
                <a:solidFill>
                  <a:srgbClr val="FF0000"/>
                </a:solidFill>
              </a:rPr>
              <a:t> </a:t>
            </a:r>
            <a:r>
              <a:rPr lang="ar-SY" dirty="0" smtClean="0"/>
              <a:t>حيث يثبت العنق على الخط </a:t>
            </a:r>
            <a:r>
              <a:rPr lang="ar-SY" dirty="0" err="1" smtClean="0"/>
              <a:t>الناصف</a:t>
            </a:r>
            <a:r>
              <a:rPr lang="en-US" dirty="0" smtClean="0"/>
              <a:t> </a:t>
            </a:r>
            <a:r>
              <a:rPr lang="ar-SA" dirty="0" smtClean="0"/>
              <a:t>متبوعا </a:t>
            </a:r>
            <a:r>
              <a:rPr lang="ar-SA" dirty="0" err="1" smtClean="0"/>
              <a:t>اذا</a:t>
            </a:r>
            <a:r>
              <a:rPr lang="ar-SA" dirty="0" smtClean="0"/>
              <a:t> كان ضروريا بحاصرات </a:t>
            </a:r>
            <a:r>
              <a:rPr lang="ar-SA" dirty="0" err="1" smtClean="0"/>
              <a:t>الراس</a:t>
            </a:r>
            <a:r>
              <a:rPr lang="ar-SA" dirty="0" smtClean="0"/>
              <a:t> </a:t>
            </a:r>
            <a:r>
              <a:rPr lang="ar-SA" dirty="0" err="1" smtClean="0"/>
              <a:t>والاطواق</a:t>
            </a:r>
            <a:endParaRPr lang="ar-SA" dirty="0" smtClean="0"/>
          </a:p>
          <a:p>
            <a:pPr algn="r" rtl="1"/>
            <a:r>
              <a:rPr lang="ar-SA" dirty="0" smtClean="0"/>
              <a:t>الاستخدام الروتيني لطوق العنق لم يعد موصى </a:t>
            </a:r>
            <a:r>
              <a:rPr lang="ar-SA" dirty="0" err="1" smtClean="0"/>
              <a:t>به</a:t>
            </a:r>
            <a:endParaRPr lang="ar-SY" dirty="0" smtClean="0"/>
          </a:p>
          <a:p>
            <a:pPr algn="r" rtl="1"/>
            <a:r>
              <a:rPr lang="ar-SY" b="1" dirty="0" smtClean="0">
                <a:solidFill>
                  <a:srgbClr val="FF0000"/>
                </a:solidFill>
              </a:rPr>
              <a:t>النزف الكتلي </a:t>
            </a:r>
            <a:r>
              <a:rPr lang="ar-SY" dirty="0" smtClean="0"/>
              <a:t>يجب </a:t>
            </a:r>
            <a:r>
              <a:rPr lang="ar-SY" dirty="0" err="1" smtClean="0"/>
              <a:t>ان</a:t>
            </a:r>
            <a:r>
              <a:rPr lang="ar-SY" dirty="0" smtClean="0"/>
              <a:t> يعالج فورا قبل </a:t>
            </a:r>
            <a:r>
              <a:rPr lang="ar-SY" dirty="0" err="1" smtClean="0"/>
              <a:t>المقاربه</a:t>
            </a:r>
            <a:r>
              <a:rPr lang="ar-SY" dirty="0" smtClean="0"/>
              <a:t> </a:t>
            </a:r>
            <a:r>
              <a:rPr lang="ar-SY" dirty="0" err="1" smtClean="0"/>
              <a:t>الاعتياديه</a:t>
            </a:r>
            <a:r>
              <a:rPr lang="ar-SY" dirty="0" smtClean="0"/>
              <a:t> الطرق </a:t>
            </a:r>
            <a:r>
              <a:rPr lang="ar-SY" dirty="0" err="1" smtClean="0"/>
              <a:t>الهوائيه</a:t>
            </a:r>
            <a:r>
              <a:rPr lang="ar-SY" dirty="0" smtClean="0"/>
              <a:t> التنفس والدوران</a:t>
            </a:r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4A92C-C314-4EB5-90A7-EF11AB92F634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B5C90-0A0F-4193-813A-430475E7C634}" type="datetime8">
              <a:rPr lang="en-US" smtClean="0"/>
              <a:pPr/>
              <a:t>7/20/2020 1:15 PM</a:t>
            </a:fld>
            <a:endParaRPr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4A92C-C314-4EB5-90A7-EF11AB92F634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25602" name="Picture 2" descr="E:\٢٠١٩٠٣٠٨_٢٣٣٢٢٠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4076" t="10328" r="7611" b="3057"/>
          <a:stretch>
            <a:fillRect/>
          </a:stretch>
        </p:blipFill>
        <p:spPr bwMode="auto">
          <a:xfrm>
            <a:off x="721659" y="0"/>
            <a:ext cx="6898341" cy="6629400"/>
          </a:xfrm>
          <a:prstGeom prst="rect">
            <a:avLst/>
          </a:prstGeom>
          <a:noFill/>
        </p:spPr>
      </p:pic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A7220-D99B-4349-A9EC-CCB682776B20}" type="datetime8">
              <a:rPr lang="en-US" smtClean="0"/>
              <a:pPr/>
              <a:t>7/20/2020 1:15 PM</a:t>
            </a:fld>
            <a:endParaRPr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ar-SA" dirty="0" smtClean="0"/>
              <a:t>تتضمن الحالات </a:t>
            </a:r>
            <a:r>
              <a:rPr lang="ar-SA" dirty="0" err="1" smtClean="0"/>
              <a:t>الاسعافيه</a:t>
            </a:r>
            <a:r>
              <a:rPr lang="ar-SA" dirty="0" smtClean="0"/>
              <a:t> عند </a:t>
            </a:r>
            <a:r>
              <a:rPr lang="ar-SA" dirty="0" err="1" smtClean="0"/>
              <a:t>الاطفال</a:t>
            </a:r>
            <a:r>
              <a:rPr lang="ar-SA" dirty="0" smtClean="0"/>
              <a:t>: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ar-SA" b="1" dirty="0" smtClean="0">
                <a:solidFill>
                  <a:srgbClr val="FF0000"/>
                </a:solidFill>
              </a:rPr>
              <a:t>الطفل المريض بشده</a:t>
            </a:r>
          </a:p>
          <a:p>
            <a:pPr marL="514350" indent="-514350">
              <a:buFont typeface="+mj-lt"/>
              <a:buAutoNum type="arabicPeriod"/>
            </a:pPr>
            <a:r>
              <a:rPr lang="ar-SA" dirty="0" err="1" smtClean="0"/>
              <a:t>الانعاش</a:t>
            </a:r>
            <a:r>
              <a:rPr lang="ar-SA" dirty="0" smtClean="0"/>
              <a:t> القلبي الرئوي</a:t>
            </a:r>
          </a:p>
          <a:p>
            <a:pPr marL="514350" indent="-514350">
              <a:buFont typeface="+mj-lt"/>
              <a:buAutoNum type="arabicPeriod"/>
            </a:pPr>
            <a:r>
              <a:rPr lang="ar-SA" dirty="0" smtClean="0"/>
              <a:t>الطفل المصاب </a:t>
            </a:r>
            <a:r>
              <a:rPr lang="ar-SA" dirty="0" err="1" smtClean="0"/>
              <a:t>برضوض</a:t>
            </a:r>
            <a:r>
              <a:rPr lang="ar-SA" dirty="0" smtClean="0"/>
              <a:t> </a:t>
            </a:r>
            <a:r>
              <a:rPr lang="ar-SA" dirty="0" err="1" smtClean="0"/>
              <a:t>خطيره</a:t>
            </a:r>
            <a:endParaRPr lang="ar-SA" dirty="0" smtClean="0"/>
          </a:p>
          <a:p>
            <a:pPr marL="514350" indent="-514350">
              <a:buFont typeface="+mj-lt"/>
              <a:buAutoNum type="arabicPeriod"/>
            </a:pPr>
            <a:r>
              <a:rPr lang="ar-SA" dirty="0" smtClean="0"/>
              <a:t>القصور التنفسي</a:t>
            </a:r>
          </a:p>
          <a:p>
            <a:pPr marL="514350" indent="-514350">
              <a:buFont typeface="+mj-lt"/>
              <a:buAutoNum type="arabicPeriod"/>
            </a:pPr>
            <a:r>
              <a:rPr lang="ar-SA" dirty="0" err="1" smtClean="0"/>
              <a:t>الصدمه</a:t>
            </a:r>
            <a:endParaRPr lang="ar-SA" dirty="0" smtClean="0"/>
          </a:p>
          <a:p>
            <a:pPr marL="514350" indent="-514350">
              <a:buFont typeface="+mj-lt"/>
              <a:buAutoNum type="arabicPeriod"/>
            </a:pPr>
            <a:r>
              <a:rPr lang="ar-SA" dirty="0" err="1" smtClean="0"/>
              <a:t>انتان</a:t>
            </a:r>
            <a:r>
              <a:rPr lang="ar-SA" dirty="0" smtClean="0"/>
              <a:t> الدم</a:t>
            </a:r>
          </a:p>
          <a:p>
            <a:pPr marL="514350" indent="-514350">
              <a:buFont typeface="+mj-lt"/>
              <a:buAutoNum type="arabicPeriod"/>
            </a:pPr>
            <a:r>
              <a:rPr lang="ar-SA" dirty="0" err="1" smtClean="0"/>
              <a:t>التاق</a:t>
            </a:r>
            <a:endParaRPr lang="ar-SA" dirty="0" smtClean="0"/>
          </a:p>
          <a:p>
            <a:pPr marL="514350" indent="-514350">
              <a:buFont typeface="+mj-lt"/>
              <a:buAutoNum type="arabicPeriod"/>
            </a:pPr>
            <a:r>
              <a:rPr lang="ar-SA" dirty="0" smtClean="0"/>
              <a:t>الحالات </a:t>
            </a:r>
            <a:r>
              <a:rPr lang="ar-SA" dirty="0" err="1" smtClean="0"/>
              <a:t>الاسعافيه</a:t>
            </a:r>
            <a:r>
              <a:rPr lang="ar-SA" dirty="0" smtClean="0"/>
              <a:t> </a:t>
            </a:r>
            <a:r>
              <a:rPr lang="ar-SA" dirty="0" err="1" smtClean="0"/>
              <a:t>العصبيه</a:t>
            </a:r>
            <a:endParaRPr lang="ar-SA" dirty="0" smtClean="0"/>
          </a:p>
          <a:p>
            <a:pPr marL="514350" indent="-514350">
              <a:buFont typeface="+mj-lt"/>
              <a:buAutoNum type="arabicPeriod"/>
            </a:pPr>
            <a:r>
              <a:rPr lang="ar-SA" dirty="0" smtClean="0"/>
              <a:t>الحالات </a:t>
            </a:r>
            <a:r>
              <a:rPr lang="ar-SA" dirty="0" err="1" smtClean="0"/>
              <a:t>المهدده</a:t>
            </a:r>
            <a:r>
              <a:rPr lang="ar-SA" dirty="0" smtClean="0"/>
              <a:t> للحياة غير </a:t>
            </a:r>
            <a:r>
              <a:rPr lang="ar-SA" dirty="0" err="1" smtClean="0"/>
              <a:t>المفسره</a:t>
            </a:r>
            <a:endParaRPr lang="ar-SA" dirty="0" smtClean="0"/>
          </a:p>
          <a:p>
            <a:pPr marL="514350" indent="-514350">
              <a:buFont typeface="+mj-lt"/>
              <a:buAutoNum type="arabicPeriod"/>
            </a:pPr>
            <a:r>
              <a:rPr lang="ar-SA" dirty="0" smtClean="0"/>
              <a:t>موت الطفل المفاجئ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4A92C-C314-4EB5-90A7-EF11AB92F634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6C8E7-DB39-477B-ACE3-3F6F5C502204}" type="datetime8">
              <a:rPr lang="en-US" smtClean="0"/>
              <a:pPr/>
              <a:t>7/20/2020 1:15 PM</a:t>
            </a:fld>
            <a:endParaRPr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ar-SA" dirty="0" smtClean="0"/>
              <a:t>تتضمن الحالات </a:t>
            </a:r>
            <a:r>
              <a:rPr lang="ar-SA" dirty="0" err="1" smtClean="0"/>
              <a:t>الاسعافيه</a:t>
            </a:r>
            <a:r>
              <a:rPr lang="ar-SA" dirty="0" smtClean="0"/>
              <a:t> عند </a:t>
            </a:r>
            <a:r>
              <a:rPr lang="ar-SA" dirty="0" err="1" smtClean="0"/>
              <a:t>الاطفال</a:t>
            </a:r>
            <a:r>
              <a:rPr lang="ar-SA" dirty="0" smtClean="0"/>
              <a:t>: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ar-SA" b="1" dirty="0" smtClean="0"/>
              <a:t>الطفل المريض بشده</a:t>
            </a:r>
          </a:p>
          <a:p>
            <a:pPr marL="514350" indent="-514350">
              <a:buFont typeface="+mj-lt"/>
              <a:buAutoNum type="arabicPeriod"/>
            </a:pPr>
            <a:r>
              <a:rPr lang="ar-SA" sz="3000" b="1" dirty="0" err="1" smtClean="0"/>
              <a:t>الانعاش</a:t>
            </a:r>
            <a:r>
              <a:rPr lang="ar-SA" sz="3000" b="1" dirty="0" smtClean="0"/>
              <a:t> القلبي الرئوي</a:t>
            </a:r>
          </a:p>
          <a:p>
            <a:pPr marL="514350" indent="-514350">
              <a:buFont typeface="+mj-lt"/>
              <a:buAutoNum type="arabicPeriod"/>
            </a:pPr>
            <a:r>
              <a:rPr lang="ar-SA" dirty="0" smtClean="0"/>
              <a:t>الطفل المصاب </a:t>
            </a:r>
            <a:r>
              <a:rPr lang="ar-SA" dirty="0" err="1" smtClean="0"/>
              <a:t>برضوض</a:t>
            </a:r>
            <a:r>
              <a:rPr lang="ar-SA" dirty="0" smtClean="0"/>
              <a:t> </a:t>
            </a:r>
            <a:r>
              <a:rPr lang="ar-SA" dirty="0" err="1" smtClean="0"/>
              <a:t>خطيره</a:t>
            </a:r>
            <a:endParaRPr lang="ar-SA" dirty="0" smtClean="0"/>
          </a:p>
          <a:p>
            <a:pPr marL="514350" indent="-514350">
              <a:buFont typeface="+mj-lt"/>
              <a:buAutoNum type="arabicPeriod"/>
            </a:pPr>
            <a:r>
              <a:rPr lang="ar-SA" sz="3900" b="1" u="sng" dirty="0" smtClean="0">
                <a:solidFill>
                  <a:srgbClr val="FF0000"/>
                </a:solidFill>
              </a:rPr>
              <a:t>القصور التنفسي</a:t>
            </a:r>
          </a:p>
          <a:p>
            <a:pPr marL="514350" indent="-514350">
              <a:buFont typeface="+mj-lt"/>
              <a:buAutoNum type="arabicPeriod"/>
            </a:pPr>
            <a:r>
              <a:rPr lang="ar-SA" dirty="0" err="1" smtClean="0"/>
              <a:t>الصدمه</a:t>
            </a:r>
            <a:endParaRPr lang="ar-SA" dirty="0" smtClean="0"/>
          </a:p>
          <a:p>
            <a:pPr marL="514350" indent="-514350">
              <a:buFont typeface="+mj-lt"/>
              <a:buAutoNum type="arabicPeriod"/>
            </a:pPr>
            <a:r>
              <a:rPr lang="ar-SA" dirty="0" err="1" smtClean="0"/>
              <a:t>انتان</a:t>
            </a:r>
            <a:r>
              <a:rPr lang="ar-SA" dirty="0" smtClean="0"/>
              <a:t> الدم</a:t>
            </a:r>
          </a:p>
          <a:p>
            <a:pPr marL="514350" indent="-514350">
              <a:buFont typeface="+mj-lt"/>
              <a:buAutoNum type="arabicPeriod"/>
            </a:pPr>
            <a:r>
              <a:rPr lang="ar-SA" dirty="0" err="1" smtClean="0"/>
              <a:t>التاق</a:t>
            </a:r>
            <a:endParaRPr lang="ar-SA" dirty="0" smtClean="0"/>
          </a:p>
          <a:p>
            <a:pPr marL="514350" indent="-514350">
              <a:buFont typeface="+mj-lt"/>
              <a:buAutoNum type="arabicPeriod"/>
            </a:pPr>
            <a:r>
              <a:rPr lang="ar-SA" dirty="0" smtClean="0"/>
              <a:t>الحالات </a:t>
            </a:r>
            <a:r>
              <a:rPr lang="ar-SA" dirty="0" err="1" smtClean="0"/>
              <a:t>الاسعافيه</a:t>
            </a:r>
            <a:r>
              <a:rPr lang="ar-SA" dirty="0" smtClean="0"/>
              <a:t> </a:t>
            </a:r>
            <a:r>
              <a:rPr lang="ar-SA" dirty="0" err="1" smtClean="0"/>
              <a:t>العصبيه</a:t>
            </a:r>
            <a:endParaRPr lang="ar-SA" dirty="0" smtClean="0"/>
          </a:p>
          <a:p>
            <a:pPr marL="514350" indent="-514350">
              <a:buFont typeface="+mj-lt"/>
              <a:buAutoNum type="arabicPeriod"/>
            </a:pPr>
            <a:r>
              <a:rPr lang="ar-SA" dirty="0" smtClean="0"/>
              <a:t>الحالات </a:t>
            </a:r>
            <a:r>
              <a:rPr lang="ar-SA" dirty="0" err="1" smtClean="0"/>
              <a:t>المهدده</a:t>
            </a:r>
            <a:r>
              <a:rPr lang="ar-SA" dirty="0" smtClean="0"/>
              <a:t> للحياة غير </a:t>
            </a:r>
            <a:r>
              <a:rPr lang="ar-SA" dirty="0" err="1" smtClean="0"/>
              <a:t>المفسره</a:t>
            </a:r>
            <a:endParaRPr lang="ar-SA" dirty="0" smtClean="0"/>
          </a:p>
          <a:p>
            <a:pPr marL="514350" indent="-514350">
              <a:buFont typeface="+mj-lt"/>
              <a:buAutoNum type="arabicPeriod"/>
            </a:pPr>
            <a:r>
              <a:rPr lang="ar-SA" dirty="0" smtClean="0"/>
              <a:t>موت الطفل المفاجئ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4A92C-C314-4EB5-90A7-EF11AB92F634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13386-5CCC-4CDB-BDE3-BA2C4054C57D}" type="datetime8">
              <a:rPr lang="en-US" smtClean="0"/>
              <a:pPr/>
              <a:t>7/20/2020 1:15 PM</a:t>
            </a:fld>
            <a:endParaRPr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lang="ar-SY" sz="7200" b="1" dirty="0" smtClean="0">
                <a:solidFill>
                  <a:srgbClr val="FF0000"/>
                </a:solidFill>
              </a:rPr>
              <a:t>القصور التنفسي</a:t>
            </a:r>
            <a:endParaRPr lang="en-US" sz="7200" b="1" dirty="0">
              <a:solidFill>
                <a:srgbClr val="FF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solidFill>
            <a:srgbClr val="FFC000"/>
          </a:solidFill>
        </p:spPr>
        <p:txBody>
          <a:bodyPr>
            <a:normAutofit/>
          </a:bodyPr>
          <a:lstStyle/>
          <a:p>
            <a:pPr algn="r" rtl="1"/>
            <a:r>
              <a:rPr lang="ar-SY" dirty="0" smtClean="0"/>
              <a:t>هو فشل الرئتين في الحفاظ على </a:t>
            </a:r>
            <a:r>
              <a:rPr lang="ar-SY" b="1" dirty="0" smtClean="0">
                <a:solidFill>
                  <a:srgbClr val="FF0000"/>
                </a:solidFill>
              </a:rPr>
              <a:t>تبادل غازي كاف</a:t>
            </a:r>
          </a:p>
          <a:p>
            <a:pPr algn="r" rtl="1"/>
            <a:r>
              <a:rPr lang="ar-SY" sz="3200" b="1" u="sng" dirty="0" smtClean="0"/>
              <a:t>بسبب</a:t>
            </a:r>
            <a:r>
              <a:rPr lang="ar-SY" dirty="0" smtClean="0"/>
              <a:t> نقص تهويه </a:t>
            </a:r>
            <a:r>
              <a:rPr lang="ar-SY" dirty="0" err="1" smtClean="0"/>
              <a:t>سنخيه</a:t>
            </a:r>
            <a:r>
              <a:rPr lang="ar-SY" dirty="0" smtClean="0"/>
              <a:t> </a:t>
            </a:r>
            <a:r>
              <a:rPr lang="ar-SY" dirty="0" err="1" smtClean="0"/>
              <a:t>او</a:t>
            </a:r>
            <a:r>
              <a:rPr lang="ar-SY" dirty="0" smtClean="0"/>
              <a:t> نقص الانتشار </a:t>
            </a:r>
            <a:r>
              <a:rPr lang="ar-SY" dirty="0" err="1" smtClean="0"/>
              <a:t>او</a:t>
            </a:r>
            <a:r>
              <a:rPr lang="ar-SY" dirty="0" smtClean="0"/>
              <a:t> التحويل داخل الرئوي </a:t>
            </a:r>
            <a:r>
              <a:rPr lang="ar-SY" dirty="0" err="1" smtClean="0"/>
              <a:t>او</a:t>
            </a:r>
            <a:r>
              <a:rPr lang="ar-SY" dirty="0" smtClean="0"/>
              <a:t> افتراق تهويه ترويه</a:t>
            </a:r>
          </a:p>
          <a:p>
            <a:pPr algn="r" rtl="1"/>
            <a:r>
              <a:rPr lang="ar-SY" dirty="0" smtClean="0"/>
              <a:t>هذه </a:t>
            </a:r>
            <a:r>
              <a:rPr lang="ar-SY" dirty="0" err="1" smtClean="0"/>
              <a:t>الاسباب</a:t>
            </a:r>
            <a:r>
              <a:rPr lang="ar-SY" dirty="0" smtClean="0"/>
              <a:t> قد تكون </a:t>
            </a:r>
            <a:r>
              <a:rPr lang="ar-SY" dirty="0" smtClean="0">
                <a:solidFill>
                  <a:srgbClr val="FF0000"/>
                </a:solidFill>
              </a:rPr>
              <a:t>مفرده </a:t>
            </a:r>
            <a:r>
              <a:rPr lang="ar-SY" dirty="0" err="1" smtClean="0">
                <a:solidFill>
                  <a:srgbClr val="FF0000"/>
                </a:solidFill>
              </a:rPr>
              <a:t>او</a:t>
            </a:r>
            <a:r>
              <a:rPr lang="ar-SY" dirty="0" smtClean="0">
                <a:solidFill>
                  <a:srgbClr val="FF0000"/>
                </a:solidFill>
              </a:rPr>
              <a:t> مجتمعه </a:t>
            </a:r>
            <a:r>
              <a:rPr lang="ar-SY" dirty="0" smtClean="0"/>
              <a:t>حسب </a:t>
            </a:r>
            <a:r>
              <a:rPr lang="ar-SY" dirty="0" err="1" smtClean="0"/>
              <a:t>الحاله</a:t>
            </a:r>
            <a:r>
              <a:rPr lang="ar-SY" dirty="0" smtClean="0"/>
              <a:t> </a:t>
            </a:r>
            <a:r>
              <a:rPr lang="ar-SY" dirty="0" err="1" smtClean="0"/>
              <a:t>السريريه</a:t>
            </a:r>
            <a:endParaRPr lang="ar-SY" dirty="0" smtClean="0"/>
          </a:p>
          <a:p>
            <a:pPr algn="r" rtl="1"/>
            <a:r>
              <a:rPr lang="ar-SY" dirty="0" smtClean="0"/>
              <a:t>مثلا </a:t>
            </a:r>
            <a:r>
              <a:rPr lang="ar-SY" dirty="0" smtClean="0">
                <a:solidFill>
                  <a:srgbClr val="FF0000"/>
                </a:solidFill>
              </a:rPr>
              <a:t>ذات الر</a:t>
            </a:r>
            <a:r>
              <a:rPr lang="ar-SA" dirty="0" err="1" smtClean="0">
                <a:solidFill>
                  <a:srgbClr val="FF0000"/>
                </a:solidFill>
              </a:rPr>
              <a:t>ئه</a:t>
            </a:r>
            <a:r>
              <a:rPr lang="ar-SY" dirty="0" smtClean="0">
                <a:solidFill>
                  <a:srgbClr val="FF0000"/>
                </a:solidFill>
              </a:rPr>
              <a:t> </a:t>
            </a:r>
            <a:r>
              <a:rPr lang="ar-SY" dirty="0" smtClean="0"/>
              <a:t>فيها نقص انتشار وافتراق تهويه ترويه</a:t>
            </a:r>
          </a:p>
          <a:p>
            <a:pPr algn="r" rtl="1"/>
            <a:r>
              <a:rPr lang="ar-SY" dirty="0" smtClean="0">
                <a:solidFill>
                  <a:srgbClr val="FF0000"/>
                </a:solidFill>
              </a:rPr>
              <a:t>القصور التنفسي بسبب نقص </a:t>
            </a:r>
            <a:r>
              <a:rPr lang="ar-SY" dirty="0" err="1" smtClean="0">
                <a:solidFill>
                  <a:srgbClr val="FF0000"/>
                </a:solidFill>
              </a:rPr>
              <a:t>الاكسجه</a:t>
            </a:r>
            <a:r>
              <a:rPr lang="ar-SY" dirty="0" smtClean="0">
                <a:solidFill>
                  <a:srgbClr val="FF0000"/>
                </a:solidFill>
              </a:rPr>
              <a:t>  </a:t>
            </a:r>
            <a:r>
              <a:rPr lang="ar-SA" dirty="0" smtClean="0"/>
              <a:t>ي</a:t>
            </a:r>
            <a:r>
              <a:rPr lang="ar-SY" dirty="0" err="1" smtClean="0"/>
              <a:t>ؤدي</a:t>
            </a:r>
            <a:r>
              <a:rPr lang="ar-SY" dirty="0" smtClean="0"/>
              <a:t> لنقص </a:t>
            </a:r>
            <a:r>
              <a:rPr lang="ar-SY" dirty="0" err="1" smtClean="0"/>
              <a:t>اكسجة</a:t>
            </a:r>
            <a:r>
              <a:rPr lang="ar-SY" dirty="0" smtClean="0"/>
              <a:t> النسيج </a:t>
            </a:r>
            <a:r>
              <a:rPr lang="ar-SY" dirty="0" err="1" smtClean="0"/>
              <a:t>او</a:t>
            </a:r>
            <a:r>
              <a:rPr lang="ar-SY" dirty="0" smtClean="0"/>
              <a:t> فرط كربون الدم 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4A92C-C314-4EB5-90A7-EF11AB92F634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C74A4-0B4D-4F72-AABB-99F0380CD515}" type="datetime8">
              <a:rPr lang="en-US" smtClean="0"/>
              <a:pPr/>
              <a:t>7/20/2020 1:15 PM</a:t>
            </a:fld>
            <a:endParaRPr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solidFill>
            <a:schemeClr val="accent5">
              <a:lumMod val="75000"/>
            </a:schemeClr>
          </a:solidFill>
        </p:spPr>
        <p:txBody>
          <a:bodyPr/>
          <a:lstStyle/>
          <a:p>
            <a:pPr algn="r" rtl="1"/>
            <a:r>
              <a:rPr lang="ar-SY" noProof="1" smtClean="0"/>
              <a:t>عندما </a:t>
            </a:r>
            <a:r>
              <a:rPr lang="ar-SY" u="sng" noProof="1" smtClean="0">
                <a:solidFill>
                  <a:srgbClr val="FF0000"/>
                </a:solidFill>
              </a:rPr>
              <a:t>تطول الشده التنفسيه </a:t>
            </a:r>
            <a:r>
              <a:rPr lang="ar-SY" noProof="1" smtClean="0"/>
              <a:t>فان الطفل معرض لخطر ان يصبح مجهدا وحصول التوقف التنفسي</a:t>
            </a:r>
          </a:p>
          <a:p>
            <a:pPr algn="r" rtl="1"/>
            <a:r>
              <a:rPr lang="ar-SY" noProof="1" smtClean="0"/>
              <a:t>لذلك يجب </a:t>
            </a:r>
            <a:r>
              <a:rPr lang="ar-SY" noProof="1" smtClean="0">
                <a:solidFill>
                  <a:srgbClr val="FF0000"/>
                </a:solidFill>
              </a:rPr>
              <a:t>تمييز القصور التنفسي </a:t>
            </a:r>
            <a:r>
              <a:rPr lang="ar-SY" noProof="1" smtClean="0"/>
              <a:t>وعلاجه فورا لابقاء التبادل الغازي ومنع الاختلاطات</a:t>
            </a:r>
            <a:endParaRPr lang="ar-SA" noProof="1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4A92C-C314-4EB5-90A7-EF11AB92F634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176EB-B7B6-4FFC-879E-BAA23E3AE7BF}" type="datetime8">
              <a:rPr lang="en-US" smtClean="0"/>
              <a:pPr/>
              <a:t>7/20/2020 1:15 PM</a:t>
            </a:fld>
            <a:endParaRPr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ar-SA" b="1" u="sng" dirty="0" smtClean="0">
                <a:solidFill>
                  <a:srgbClr val="FF0000"/>
                </a:solidFill>
              </a:rPr>
              <a:t>العلاج الداعم </a:t>
            </a:r>
            <a:r>
              <a:rPr lang="ar-SA" dirty="0" smtClean="0"/>
              <a:t>يتصاعد من </a:t>
            </a:r>
            <a:r>
              <a:rPr lang="ar-SA" dirty="0" err="1" smtClean="0">
                <a:solidFill>
                  <a:srgbClr val="FF0000"/>
                </a:solidFill>
              </a:rPr>
              <a:t>الاكسجين</a:t>
            </a:r>
            <a:r>
              <a:rPr lang="ar-SA" dirty="0" smtClean="0"/>
              <a:t> عبر قناع الوجه </a:t>
            </a:r>
            <a:r>
              <a:rPr lang="ar-SA" dirty="0" err="1" smtClean="0"/>
              <a:t>او</a:t>
            </a:r>
            <a:r>
              <a:rPr lang="ar-SA" dirty="0" smtClean="0"/>
              <a:t> </a:t>
            </a:r>
            <a:r>
              <a:rPr lang="ar-SA" dirty="0" err="1" smtClean="0"/>
              <a:t>القنيه</a:t>
            </a:r>
            <a:r>
              <a:rPr lang="ar-SA" dirty="0" smtClean="0"/>
              <a:t> </a:t>
            </a:r>
            <a:r>
              <a:rPr lang="ar-SA" dirty="0" err="1" smtClean="0"/>
              <a:t>الى</a:t>
            </a:r>
            <a:r>
              <a:rPr lang="ar-SA" dirty="0" smtClean="0"/>
              <a:t> </a:t>
            </a:r>
            <a:r>
              <a:rPr lang="ar-SA" dirty="0" err="1" smtClean="0"/>
              <a:t>التهويه</a:t>
            </a:r>
            <a:r>
              <a:rPr lang="ar-SA" dirty="0" smtClean="0"/>
              <a:t> غير </a:t>
            </a:r>
            <a:r>
              <a:rPr lang="ar-SA" dirty="0" err="1" smtClean="0"/>
              <a:t>الغازيه</a:t>
            </a:r>
            <a:r>
              <a:rPr lang="ar-SA" dirty="0" smtClean="0"/>
              <a:t> </a:t>
            </a:r>
            <a:r>
              <a:rPr lang="ar-SA" dirty="0" err="1" smtClean="0"/>
              <a:t>الى</a:t>
            </a:r>
            <a:r>
              <a:rPr lang="ar-SA" dirty="0" smtClean="0"/>
              <a:t> </a:t>
            </a:r>
            <a:r>
              <a:rPr lang="ar-SA" dirty="0" err="1" smtClean="0"/>
              <a:t>التنبيب</a:t>
            </a:r>
            <a:r>
              <a:rPr lang="ar-SA" dirty="0" smtClean="0"/>
              <a:t> </a:t>
            </a:r>
            <a:r>
              <a:rPr lang="ar-SA" dirty="0" err="1" smtClean="0"/>
              <a:t>الرغامي</a:t>
            </a:r>
            <a:r>
              <a:rPr lang="ar-SA" dirty="0" smtClean="0"/>
              <a:t> </a:t>
            </a:r>
            <a:r>
              <a:rPr lang="ar-SA" dirty="0" err="1" smtClean="0"/>
              <a:t>والتهويه</a:t>
            </a:r>
            <a:r>
              <a:rPr lang="ar-SA" dirty="0" smtClean="0"/>
              <a:t> </a:t>
            </a:r>
            <a:r>
              <a:rPr lang="ar-SA" dirty="0" err="1" smtClean="0"/>
              <a:t>الاليه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4A92C-C314-4EB5-90A7-EF11AB92F634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C7A69-192D-41D5-B840-CE7B321E77F4}" type="datetime8">
              <a:rPr lang="en-US" smtClean="0"/>
              <a:pPr/>
              <a:t>7/20/2020 1:15 PM</a:t>
            </a:fld>
            <a:endParaRPr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pPr algn="ctr"/>
            <a:r>
              <a:rPr lang="ar-SY" dirty="0" err="1" smtClean="0"/>
              <a:t>الاكسجين</a:t>
            </a: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pPr algn="r" rtl="1"/>
            <a:r>
              <a:rPr lang="ar-SY" dirty="0" err="1" smtClean="0"/>
              <a:t>الاطفال</a:t>
            </a:r>
            <a:r>
              <a:rPr lang="ar-SY" dirty="0" smtClean="0"/>
              <a:t> الذين لديهم نسبة </a:t>
            </a:r>
            <a:r>
              <a:rPr lang="ar-SY" dirty="0" err="1" smtClean="0"/>
              <a:t>الاشباع</a:t>
            </a:r>
            <a:r>
              <a:rPr lang="ar-SY" dirty="0" smtClean="0"/>
              <a:t> </a:t>
            </a:r>
            <a:r>
              <a:rPr lang="ar-SY" dirty="0" err="1" smtClean="0"/>
              <a:t>بالاكسجين</a:t>
            </a:r>
            <a:r>
              <a:rPr lang="ar-SY" dirty="0" smtClean="0"/>
              <a:t> شعري محيطي (</a:t>
            </a:r>
            <a:r>
              <a:rPr lang="en-US" dirty="0" smtClean="0"/>
              <a:t>SPO2</a:t>
            </a:r>
            <a:r>
              <a:rPr lang="ar-SY" dirty="0" smtClean="0"/>
              <a:t> ) اقل من </a:t>
            </a:r>
            <a:r>
              <a:rPr lang="ar-SY" sz="4400" dirty="0" smtClean="0">
                <a:solidFill>
                  <a:srgbClr val="FF0000"/>
                </a:solidFill>
              </a:rPr>
              <a:t>92% </a:t>
            </a:r>
            <a:r>
              <a:rPr lang="ar-SY" dirty="0" smtClean="0"/>
              <a:t>يجب </a:t>
            </a:r>
            <a:r>
              <a:rPr lang="ar-SY" dirty="0" err="1" smtClean="0"/>
              <a:t>ان</a:t>
            </a:r>
            <a:r>
              <a:rPr lang="ar-SY" dirty="0" smtClean="0"/>
              <a:t> يتلقوا </a:t>
            </a:r>
            <a:r>
              <a:rPr lang="ar-SY" dirty="0" err="1" smtClean="0"/>
              <a:t>اوكسجين</a:t>
            </a:r>
            <a:r>
              <a:rPr lang="ar-SY" dirty="0" smtClean="0"/>
              <a:t> لتحقيق نسبة </a:t>
            </a:r>
            <a:r>
              <a:rPr lang="ar-SY" dirty="0" err="1" smtClean="0"/>
              <a:t>اشباع</a:t>
            </a:r>
            <a:r>
              <a:rPr lang="ar-SY" dirty="0" smtClean="0"/>
              <a:t> طبيعيه</a:t>
            </a:r>
          </a:p>
          <a:p>
            <a:pPr algn="r" rtl="1"/>
            <a:r>
              <a:rPr lang="ar-SY" dirty="0" smtClean="0"/>
              <a:t>نسبة </a:t>
            </a:r>
            <a:r>
              <a:rPr lang="ar-SY" dirty="0" err="1" smtClean="0"/>
              <a:t>الاكسجين</a:t>
            </a:r>
            <a:r>
              <a:rPr lang="ar-SY" dirty="0" smtClean="0"/>
              <a:t> المستنشق(</a:t>
            </a:r>
            <a:r>
              <a:rPr lang="en-US" dirty="0" smtClean="0"/>
              <a:t>FiO2</a:t>
            </a:r>
            <a:r>
              <a:rPr lang="ar-SY" dirty="0" smtClean="0"/>
              <a:t> ) يمكن </a:t>
            </a:r>
            <a:r>
              <a:rPr lang="ar-SY" dirty="0" err="1" smtClean="0"/>
              <a:t>ان</a:t>
            </a:r>
            <a:r>
              <a:rPr lang="ar-SY" dirty="0" smtClean="0"/>
              <a:t> يعاير تبعا لمقياس </a:t>
            </a:r>
            <a:r>
              <a:rPr lang="ar-SY" dirty="0" err="1" smtClean="0"/>
              <a:t>الاكسجه</a:t>
            </a:r>
            <a:endParaRPr lang="ar-SY" dirty="0" smtClean="0"/>
          </a:p>
          <a:p>
            <a:pPr algn="r" rtl="1"/>
            <a:r>
              <a:rPr lang="ar-SY" dirty="0" err="1" smtClean="0"/>
              <a:t>اقصى</a:t>
            </a:r>
            <a:r>
              <a:rPr lang="ar-SY" dirty="0" smtClean="0"/>
              <a:t> تركيز كسري </a:t>
            </a:r>
            <a:r>
              <a:rPr lang="ar-SY" dirty="0" err="1" smtClean="0"/>
              <a:t>لل</a:t>
            </a:r>
            <a:r>
              <a:rPr lang="en-US" dirty="0" smtClean="0"/>
              <a:t>O2</a:t>
            </a:r>
            <a:r>
              <a:rPr lang="ar-SY" dirty="0" smtClean="0"/>
              <a:t> يتم </a:t>
            </a:r>
            <a:r>
              <a:rPr lang="ar-SY" dirty="0" err="1" smtClean="0"/>
              <a:t>تامينه</a:t>
            </a:r>
            <a:r>
              <a:rPr lang="ar-SY" dirty="0" smtClean="0"/>
              <a:t> عن طريق القناع </a:t>
            </a:r>
            <a:r>
              <a:rPr lang="ar-SY" sz="3600" dirty="0" smtClean="0">
                <a:solidFill>
                  <a:srgbClr val="FF0000"/>
                </a:solidFill>
              </a:rPr>
              <a:t>0.60</a:t>
            </a:r>
            <a:r>
              <a:rPr lang="ar-SY" dirty="0" smtClean="0"/>
              <a:t> </a:t>
            </a:r>
            <a:r>
              <a:rPr lang="ar-SY" dirty="0" err="1" smtClean="0"/>
              <a:t>الا</a:t>
            </a:r>
            <a:r>
              <a:rPr lang="ar-SY" dirty="0" smtClean="0"/>
              <a:t> </a:t>
            </a:r>
            <a:r>
              <a:rPr lang="ar-SY" dirty="0" err="1" smtClean="0"/>
              <a:t>اذا</a:t>
            </a:r>
            <a:r>
              <a:rPr lang="ar-SY" dirty="0" smtClean="0"/>
              <a:t> </a:t>
            </a:r>
            <a:r>
              <a:rPr lang="ar-SY" dirty="0" err="1" smtClean="0"/>
              <a:t>اضيف</a:t>
            </a:r>
            <a:r>
              <a:rPr lang="ar-SY" dirty="0" smtClean="0"/>
              <a:t> كيس احتياطي</a:t>
            </a:r>
            <a:endParaRPr lang="ar-SA" dirty="0" smtClean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4A92C-C314-4EB5-90A7-EF11AB92F634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C7599-042F-46A7-8A17-827CAD459E49}" type="datetime8">
              <a:rPr lang="en-US" smtClean="0"/>
              <a:pPr/>
              <a:t>7/20/2020 1:15 PM</a:t>
            </a:fld>
            <a:endParaRPr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ar-SY" dirty="0" smtClean="0"/>
              <a:t>مؤشرات </a:t>
            </a:r>
            <a:r>
              <a:rPr lang="ar-SY" dirty="0" err="1" smtClean="0"/>
              <a:t>الشده</a:t>
            </a:r>
            <a:r>
              <a:rPr lang="ar-SY" dirty="0" smtClean="0"/>
              <a:t> </a:t>
            </a:r>
            <a:r>
              <a:rPr lang="ar-SY" dirty="0" err="1" smtClean="0"/>
              <a:t>التنفسيه</a:t>
            </a:r>
            <a:r>
              <a:rPr lang="ar-SY" dirty="0" smtClean="0"/>
              <a:t> في </a:t>
            </a:r>
            <a:r>
              <a:rPr lang="ar-SY" dirty="0" err="1" smtClean="0"/>
              <a:t>الطفوله</a:t>
            </a:r>
            <a:endParaRPr lang="en-US" dirty="0"/>
          </a:p>
        </p:txBody>
      </p:sp>
      <p:sp>
        <p:nvSpPr>
          <p:cNvPr id="12" name="عنصر نائب للنص 11"/>
          <p:cNvSpPr>
            <a:spLocks noGrp="1"/>
          </p:cNvSpPr>
          <p:nvPr>
            <p:ph type="body" idx="1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pPr algn="r" rtl="1"/>
            <a:r>
              <a:rPr lang="ar-SY" dirty="0" err="1" smtClean="0"/>
              <a:t>شديده</a:t>
            </a:r>
            <a:endParaRPr lang="ar-SA" dirty="0"/>
          </a:p>
        </p:txBody>
      </p:sp>
      <p:sp>
        <p:nvSpPr>
          <p:cNvPr id="14" name="عنصر نائب للنص 13"/>
          <p:cNvSpPr>
            <a:spLocks noGrp="1"/>
          </p:cNvSpPr>
          <p:nvPr>
            <p:ph type="body" sz="half" idx="3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pPr algn="r" rtl="1"/>
            <a:r>
              <a:rPr lang="ar-SY" dirty="0" smtClean="0"/>
              <a:t>متوسطه</a:t>
            </a:r>
            <a:endParaRPr lang="ar-SA" dirty="0"/>
          </a:p>
        </p:txBody>
      </p:sp>
      <p:sp>
        <p:nvSpPr>
          <p:cNvPr id="13" name="عنصر نائب للمحتوى 12"/>
          <p:cNvSpPr>
            <a:spLocks noGrp="1"/>
          </p:cNvSpPr>
          <p:nvPr>
            <p:ph sz="quarter" idx="2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pPr algn="r" rtl="1"/>
            <a:r>
              <a:rPr lang="ar-SY" dirty="0" err="1" smtClean="0"/>
              <a:t>الزرقه</a:t>
            </a:r>
            <a:endParaRPr lang="ar-SY" dirty="0" smtClean="0"/>
          </a:p>
          <a:p>
            <a:pPr algn="r" rtl="1"/>
            <a:r>
              <a:rPr lang="ar-SY" dirty="0" smtClean="0"/>
              <a:t>التعب</a:t>
            </a:r>
          </a:p>
          <a:p>
            <a:pPr algn="r" rtl="1"/>
            <a:r>
              <a:rPr lang="ar-SY" dirty="0" smtClean="0"/>
              <a:t>مستوى الوعي المنخفض </a:t>
            </a:r>
          </a:p>
          <a:p>
            <a:pPr algn="r" rtl="1"/>
            <a:r>
              <a:rPr lang="ar-SY" dirty="0" err="1" smtClean="0"/>
              <a:t>اشباع</a:t>
            </a:r>
            <a:r>
              <a:rPr lang="ar-SY" dirty="0" smtClean="0"/>
              <a:t> </a:t>
            </a:r>
            <a:r>
              <a:rPr lang="ar-SY" dirty="0" err="1" smtClean="0"/>
              <a:t>الاكسجين</a:t>
            </a:r>
            <a:r>
              <a:rPr lang="ar-SY" dirty="0" smtClean="0"/>
              <a:t> اقل من 92% على الرغم من </a:t>
            </a:r>
            <a:r>
              <a:rPr lang="ar-SY" dirty="0" err="1" smtClean="0"/>
              <a:t>المعالجه</a:t>
            </a:r>
            <a:r>
              <a:rPr lang="ar-SY" dirty="0" smtClean="0"/>
              <a:t> </a:t>
            </a:r>
            <a:r>
              <a:rPr lang="ar-SY" dirty="0" err="1" smtClean="0"/>
              <a:t>بالاكسجين</a:t>
            </a:r>
            <a:endParaRPr lang="ar-SY" dirty="0" smtClean="0"/>
          </a:p>
          <a:p>
            <a:pPr algn="r" rtl="1"/>
            <a:r>
              <a:rPr lang="ar-SY" dirty="0" smtClean="0"/>
              <a:t>ارتفاع الضغط الجزئي لثاني </a:t>
            </a:r>
            <a:r>
              <a:rPr lang="ar-SY" dirty="0" err="1" smtClean="0"/>
              <a:t>اوك</a:t>
            </a:r>
            <a:r>
              <a:rPr lang="ar-SA" dirty="0" smtClean="0"/>
              <a:t>س</a:t>
            </a:r>
            <a:r>
              <a:rPr lang="ar-SY" dirty="0" smtClean="0"/>
              <a:t>يد الكربون(</a:t>
            </a:r>
            <a:r>
              <a:rPr lang="en-US" dirty="0" smtClean="0"/>
              <a:t>PCO2 </a:t>
            </a:r>
            <a:r>
              <a:rPr lang="ar-SY" dirty="0" smtClean="0"/>
              <a:t> )</a:t>
            </a:r>
            <a:endParaRPr lang="ar-SA" dirty="0"/>
          </a:p>
        </p:txBody>
      </p:sp>
      <p:sp>
        <p:nvSpPr>
          <p:cNvPr id="15" name="عنصر نائب للمحتوى 14"/>
          <p:cNvSpPr>
            <a:spLocks noGrp="1"/>
          </p:cNvSpPr>
          <p:nvPr>
            <p:ph sz="quarter" idx="4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pPr algn="r" rtl="1"/>
            <a:r>
              <a:rPr lang="ar-SY" dirty="0" smtClean="0"/>
              <a:t>تسرع تنفس</a:t>
            </a:r>
          </a:p>
          <a:p>
            <a:pPr algn="r" rtl="1"/>
            <a:r>
              <a:rPr lang="ar-SY" dirty="0" smtClean="0"/>
              <a:t>عدد مرات التنفس </a:t>
            </a:r>
            <a:r>
              <a:rPr lang="ar-SY" dirty="0" err="1" smtClean="0"/>
              <a:t>اكثر</a:t>
            </a:r>
            <a:r>
              <a:rPr lang="ar-SY" dirty="0" smtClean="0"/>
              <a:t> من 50 مره </a:t>
            </a:r>
            <a:r>
              <a:rPr lang="ar-SY" dirty="0" err="1" smtClean="0"/>
              <a:t>بالدقيقه</a:t>
            </a:r>
            <a:endParaRPr lang="ar-SY" dirty="0" smtClean="0"/>
          </a:p>
          <a:p>
            <a:pPr algn="r" rtl="1"/>
            <a:r>
              <a:rPr lang="ar-SY" dirty="0" smtClean="0"/>
              <a:t>رقص </a:t>
            </a:r>
            <a:r>
              <a:rPr lang="ar-SY" dirty="0" err="1" smtClean="0"/>
              <a:t>خنابتي</a:t>
            </a:r>
            <a:r>
              <a:rPr lang="ar-SY" dirty="0" smtClean="0"/>
              <a:t> </a:t>
            </a:r>
            <a:r>
              <a:rPr lang="ar-SY" dirty="0" err="1" smtClean="0"/>
              <a:t>الانف</a:t>
            </a:r>
            <a:endParaRPr lang="ar-SY" dirty="0" smtClean="0"/>
          </a:p>
          <a:p>
            <a:pPr algn="r" rtl="1"/>
            <a:r>
              <a:rPr lang="ar-SY" dirty="0" smtClean="0"/>
              <a:t>استعمال العضلات </a:t>
            </a:r>
            <a:r>
              <a:rPr lang="ar-SY" dirty="0" err="1" smtClean="0"/>
              <a:t>المساعده</a:t>
            </a:r>
            <a:endParaRPr lang="ar-SY" dirty="0" smtClean="0"/>
          </a:p>
          <a:p>
            <a:pPr algn="r" rtl="1"/>
            <a:r>
              <a:rPr lang="ar-SY" dirty="0" smtClean="0"/>
              <a:t>السحب بين </a:t>
            </a:r>
            <a:r>
              <a:rPr lang="ar-SY" dirty="0" err="1" smtClean="0"/>
              <a:t>الاضلاع</a:t>
            </a:r>
            <a:r>
              <a:rPr lang="ar-SY" dirty="0" smtClean="0"/>
              <a:t> وتحت القص</a:t>
            </a:r>
          </a:p>
          <a:p>
            <a:pPr algn="r" rtl="1"/>
            <a:r>
              <a:rPr lang="ar-SY" dirty="0" smtClean="0"/>
              <a:t>تراجع </a:t>
            </a:r>
            <a:r>
              <a:rPr lang="ar-SY" dirty="0" err="1" smtClean="0"/>
              <a:t>الراس</a:t>
            </a:r>
            <a:endParaRPr lang="ar-SY" dirty="0" smtClean="0"/>
          </a:p>
          <a:p>
            <a:pPr algn="r" rtl="1"/>
            <a:r>
              <a:rPr lang="ar-SY" dirty="0" smtClean="0"/>
              <a:t>غير قادر على تناول الطعام</a:t>
            </a:r>
            <a:endParaRPr lang="ar-SA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4A92C-C314-4EB5-90A7-EF11AB92F634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8" name="عنصر نائب للتاريخ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26811-397B-44A5-8B39-1406E84811B1}" type="datetime8">
              <a:rPr lang="en-US" smtClean="0"/>
              <a:pPr/>
              <a:t>7/20/2020 1:15 PM</a:t>
            </a:fld>
            <a:endParaRPr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4" dur="20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9" dur="20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4" dur="20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9" dur="20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4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9" dur="20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4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9" dur="2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4" dur="2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9" dur="2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4" dur="20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 animBg="1"/>
      <p:bldP spid="14" grpId="0" build="p" animBg="1"/>
      <p:bldP spid="13" grpId="0" build="p" animBg="1"/>
      <p:bldP spid="15" grpId="0" build="p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ar-SY" dirty="0" err="1" smtClean="0"/>
              <a:t>استطبابات</a:t>
            </a:r>
            <a:r>
              <a:rPr lang="ar-SY" dirty="0" smtClean="0"/>
              <a:t> </a:t>
            </a:r>
            <a:r>
              <a:rPr lang="ar-SY" dirty="0" err="1" smtClean="0"/>
              <a:t>التنبيب</a:t>
            </a:r>
            <a:r>
              <a:rPr lang="ar-SY" dirty="0" smtClean="0"/>
              <a:t> </a:t>
            </a:r>
            <a:r>
              <a:rPr lang="ar-SY" dirty="0" err="1" smtClean="0"/>
              <a:t>والتهويه</a:t>
            </a: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solidFill>
            <a:srgbClr val="00B050"/>
          </a:solidFill>
        </p:spPr>
        <p:txBody>
          <a:bodyPr/>
          <a:lstStyle/>
          <a:p>
            <a:pPr algn="r" rtl="1"/>
            <a:r>
              <a:rPr lang="ar-SY" dirty="0" err="1" smtClean="0"/>
              <a:t>الشده</a:t>
            </a:r>
            <a:r>
              <a:rPr lang="ar-SY" dirty="0" smtClean="0"/>
              <a:t> </a:t>
            </a:r>
            <a:r>
              <a:rPr lang="ar-SY" dirty="0" err="1" smtClean="0"/>
              <a:t>التنفسيه</a:t>
            </a:r>
            <a:r>
              <a:rPr lang="ar-SY" dirty="0" smtClean="0"/>
              <a:t> </a:t>
            </a:r>
            <a:r>
              <a:rPr lang="ar-SY" dirty="0" err="1" smtClean="0"/>
              <a:t>الشديده</a:t>
            </a:r>
            <a:endParaRPr lang="ar-SY" dirty="0" smtClean="0"/>
          </a:p>
          <a:p>
            <a:pPr algn="r" rtl="1"/>
            <a:r>
              <a:rPr lang="ar-SY" dirty="0" smtClean="0"/>
              <a:t>التعب بسبب العمل التنفسي المفرط(فرط الكربون)</a:t>
            </a:r>
          </a:p>
          <a:p>
            <a:pPr algn="r" rtl="1"/>
            <a:r>
              <a:rPr lang="ar-SY" dirty="0" smtClean="0"/>
              <a:t>انخفاض مستوى الوعي</a:t>
            </a:r>
          </a:p>
          <a:p>
            <a:pPr algn="r" rtl="1"/>
            <a:r>
              <a:rPr lang="ar-SY" dirty="0" smtClean="0"/>
              <a:t>الضعف العضلي العصبي(غيلان باريه)</a:t>
            </a:r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4A92C-C314-4EB5-90A7-EF11AB92F634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BCE0F-169A-48AE-B3A1-56802CCDA0A2}" type="datetime8">
              <a:rPr lang="en-US" smtClean="0"/>
              <a:pPr/>
              <a:t>7/20/2020 1:15 PM</a:t>
            </a:fld>
            <a:endParaRPr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ar-SY" dirty="0" smtClean="0"/>
              <a:t>الدعم الهوائي نوعان</a:t>
            </a: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solidFill>
            <a:srgbClr val="92D050"/>
          </a:solidFill>
        </p:spPr>
        <p:txBody>
          <a:bodyPr/>
          <a:lstStyle/>
          <a:p>
            <a:pPr algn="r" rtl="1"/>
            <a:r>
              <a:rPr lang="ar-SY" dirty="0" smtClean="0"/>
              <a:t>دعم هوائي </a:t>
            </a:r>
            <a:r>
              <a:rPr lang="ar-SY" dirty="0" smtClean="0">
                <a:solidFill>
                  <a:srgbClr val="FF0000"/>
                </a:solidFill>
              </a:rPr>
              <a:t>غازي</a:t>
            </a:r>
            <a:r>
              <a:rPr lang="ar-SY" dirty="0" smtClean="0"/>
              <a:t>(</a:t>
            </a:r>
            <a:r>
              <a:rPr lang="ar-SY" dirty="0" err="1" smtClean="0"/>
              <a:t>تنبيب</a:t>
            </a:r>
            <a:r>
              <a:rPr lang="ar-SY" dirty="0" smtClean="0"/>
              <a:t> رغامي ثم تهويه </a:t>
            </a:r>
            <a:r>
              <a:rPr lang="ar-SY" dirty="0" err="1" smtClean="0"/>
              <a:t>اليه</a:t>
            </a:r>
            <a:r>
              <a:rPr lang="ar-SY" dirty="0" smtClean="0"/>
              <a:t>)</a:t>
            </a:r>
          </a:p>
          <a:p>
            <a:pPr algn="r" rtl="1"/>
            <a:r>
              <a:rPr lang="ar-SY" dirty="0" smtClean="0"/>
              <a:t>دعم هوائي </a:t>
            </a:r>
            <a:r>
              <a:rPr lang="ar-SY" dirty="0" smtClean="0">
                <a:solidFill>
                  <a:srgbClr val="FF0000"/>
                </a:solidFill>
              </a:rPr>
              <a:t>غير غازي</a:t>
            </a:r>
            <a:r>
              <a:rPr lang="en-US" dirty="0" smtClean="0">
                <a:solidFill>
                  <a:srgbClr val="FF0000"/>
                </a:solidFill>
              </a:rPr>
              <a:t>  </a:t>
            </a:r>
            <a:r>
              <a:rPr lang="ar-SY" dirty="0" smtClean="0"/>
              <a:t>(بدون </a:t>
            </a:r>
            <a:r>
              <a:rPr lang="ar-SY" dirty="0" err="1" smtClean="0"/>
              <a:t>تنبيب</a:t>
            </a:r>
            <a:r>
              <a:rPr lang="ar-SY" dirty="0" smtClean="0"/>
              <a:t>):</a:t>
            </a:r>
          </a:p>
          <a:p>
            <a:pPr algn="r" rtl="1"/>
            <a:r>
              <a:rPr lang="ar-SY" dirty="0" smtClean="0"/>
              <a:t>    </a:t>
            </a:r>
            <a:r>
              <a:rPr lang="ar-SA" dirty="0" smtClean="0"/>
              <a:t>     1</a:t>
            </a:r>
            <a:r>
              <a:rPr lang="ar-SY" dirty="0" smtClean="0"/>
              <a:t>-ضغط المسالك </a:t>
            </a:r>
            <a:r>
              <a:rPr lang="ar-SY" dirty="0" err="1" smtClean="0"/>
              <a:t>الهوائيه</a:t>
            </a:r>
            <a:r>
              <a:rPr lang="ar-SY" dirty="0" smtClean="0"/>
              <a:t> الايجابي المستمر</a:t>
            </a:r>
            <a:r>
              <a:rPr lang="en-US" dirty="0" smtClean="0">
                <a:solidFill>
                  <a:srgbClr val="FF0000"/>
                </a:solidFill>
              </a:rPr>
              <a:t>CPAP</a:t>
            </a:r>
            <a:endParaRPr lang="ar-SY" dirty="0" smtClean="0">
              <a:solidFill>
                <a:srgbClr val="FF0000"/>
              </a:solidFill>
            </a:endParaRPr>
          </a:p>
          <a:p>
            <a:pPr algn="r" rtl="1"/>
            <a:r>
              <a:rPr lang="ar-SY" dirty="0" smtClean="0"/>
              <a:t>      </a:t>
            </a:r>
            <a:r>
              <a:rPr lang="ar-SA" dirty="0" smtClean="0"/>
              <a:t>   </a:t>
            </a:r>
            <a:r>
              <a:rPr lang="ar-SY" dirty="0" smtClean="0"/>
              <a:t>2-ضغط المسالك </a:t>
            </a:r>
            <a:r>
              <a:rPr lang="ar-SY" dirty="0" err="1" smtClean="0"/>
              <a:t>الهوائيه</a:t>
            </a:r>
            <a:r>
              <a:rPr lang="ar-SY" dirty="0" smtClean="0"/>
              <a:t> ثنائي الطور</a:t>
            </a:r>
            <a:r>
              <a:rPr lang="en-US" dirty="0" err="1" smtClean="0">
                <a:solidFill>
                  <a:srgbClr val="FF0000"/>
                </a:solidFill>
              </a:rPr>
              <a:t>BiPAP</a:t>
            </a:r>
            <a:endParaRPr lang="en-US" dirty="0" smtClean="0">
              <a:solidFill>
                <a:srgbClr val="FF0000"/>
              </a:solidFill>
            </a:endParaRPr>
          </a:p>
          <a:p>
            <a:pPr algn="r" rtl="1"/>
            <a:r>
              <a:rPr lang="en-US" dirty="0" smtClean="0"/>
              <a:t>      </a:t>
            </a:r>
            <a:r>
              <a:rPr lang="ar-SY" dirty="0" smtClean="0"/>
              <a:t>   </a:t>
            </a:r>
            <a:r>
              <a:rPr lang="ar-SA" dirty="0" smtClean="0"/>
              <a:t>    </a:t>
            </a:r>
            <a:r>
              <a:rPr lang="ar-SY" dirty="0" smtClean="0"/>
              <a:t>يتم ذلك عبر </a:t>
            </a:r>
            <a:r>
              <a:rPr lang="ar-SY" dirty="0" smtClean="0">
                <a:solidFill>
                  <a:srgbClr val="FF0000"/>
                </a:solidFill>
              </a:rPr>
              <a:t>قناع الوجه </a:t>
            </a:r>
            <a:r>
              <a:rPr lang="ar-SY" dirty="0" err="1" smtClean="0">
                <a:solidFill>
                  <a:srgbClr val="FF0000"/>
                </a:solidFill>
              </a:rPr>
              <a:t>او</a:t>
            </a:r>
            <a:r>
              <a:rPr lang="ar-SY" dirty="0" smtClean="0">
                <a:solidFill>
                  <a:srgbClr val="FF0000"/>
                </a:solidFill>
              </a:rPr>
              <a:t> قناع انفي</a:t>
            </a:r>
            <a:endParaRPr lang="ar-SA" dirty="0">
              <a:solidFill>
                <a:srgbClr val="FF0000"/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4A92C-C314-4EB5-90A7-EF11AB92F634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C3E24-42D6-4F4A-A8B5-7FC85238F24B}" type="datetime8">
              <a:rPr lang="en-US" smtClean="0"/>
              <a:pPr/>
              <a:t>7/20/2020 1:15 PM</a:t>
            </a:fld>
            <a:endParaRPr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ar-SA" dirty="0" smtClean="0"/>
              <a:t>تتضمن الحالات </a:t>
            </a:r>
            <a:r>
              <a:rPr lang="ar-SA" dirty="0" err="1" smtClean="0"/>
              <a:t>الاسعافيه</a:t>
            </a:r>
            <a:r>
              <a:rPr lang="ar-SA" dirty="0" smtClean="0"/>
              <a:t> عند </a:t>
            </a:r>
            <a:r>
              <a:rPr lang="ar-SA" dirty="0" err="1" smtClean="0"/>
              <a:t>الاطفال</a:t>
            </a:r>
            <a:r>
              <a:rPr lang="ar-SA" dirty="0" smtClean="0"/>
              <a:t>: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ar-SA" b="1" dirty="0" smtClean="0"/>
              <a:t>الطفل المريض بشده</a:t>
            </a:r>
          </a:p>
          <a:p>
            <a:pPr marL="514350" indent="-514350">
              <a:buFont typeface="+mj-lt"/>
              <a:buAutoNum type="arabicPeriod"/>
            </a:pPr>
            <a:r>
              <a:rPr lang="ar-SA" sz="3000" b="1" dirty="0" err="1" smtClean="0"/>
              <a:t>الانعاش</a:t>
            </a:r>
            <a:r>
              <a:rPr lang="ar-SA" sz="3000" b="1" dirty="0" smtClean="0"/>
              <a:t> القلبي الرئوي</a:t>
            </a:r>
          </a:p>
          <a:p>
            <a:pPr marL="514350" indent="-514350">
              <a:buFont typeface="+mj-lt"/>
              <a:buAutoNum type="arabicPeriod"/>
            </a:pPr>
            <a:r>
              <a:rPr lang="ar-SA" sz="2200" b="1" dirty="0" smtClean="0"/>
              <a:t>الطفل المصاب </a:t>
            </a:r>
            <a:r>
              <a:rPr lang="ar-SA" sz="2200" b="1" dirty="0" err="1" smtClean="0"/>
              <a:t>برضوض</a:t>
            </a:r>
            <a:r>
              <a:rPr lang="ar-SA" sz="2200" b="1" dirty="0" smtClean="0"/>
              <a:t> </a:t>
            </a:r>
            <a:r>
              <a:rPr lang="ar-SA" sz="2200" b="1" dirty="0" err="1" smtClean="0"/>
              <a:t>خطيره</a:t>
            </a:r>
            <a:endParaRPr lang="ar-SA" sz="2200" b="1" dirty="0" smtClean="0"/>
          </a:p>
          <a:p>
            <a:pPr marL="514350" indent="-514350">
              <a:buFont typeface="+mj-lt"/>
              <a:buAutoNum type="arabicPeriod"/>
            </a:pPr>
            <a:r>
              <a:rPr lang="ar-SA" dirty="0" smtClean="0"/>
              <a:t>القصور التنفسي</a:t>
            </a:r>
          </a:p>
          <a:p>
            <a:pPr marL="514350" indent="-514350">
              <a:buFont typeface="+mj-lt"/>
              <a:buAutoNum type="arabicPeriod"/>
            </a:pPr>
            <a:r>
              <a:rPr lang="ar-SA" sz="4300" b="1" u="sng" dirty="0" err="1" smtClean="0">
                <a:solidFill>
                  <a:srgbClr val="FF0000"/>
                </a:solidFill>
              </a:rPr>
              <a:t>الصدمه</a:t>
            </a:r>
            <a:endParaRPr lang="ar-SA" sz="4300" b="1" u="sng" dirty="0" smtClean="0">
              <a:solidFill>
                <a:srgbClr val="FF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ar-SA" dirty="0" err="1" smtClean="0"/>
              <a:t>انتان</a:t>
            </a:r>
            <a:r>
              <a:rPr lang="ar-SA" dirty="0" smtClean="0"/>
              <a:t> الدم</a:t>
            </a:r>
          </a:p>
          <a:p>
            <a:pPr marL="514350" indent="-514350">
              <a:buFont typeface="+mj-lt"/>
              <a:buAutoNum type="arabicPeriod"/>
            </a:pPr>
            <a:r>
              <a:rPr lang="ar-SA" dirty="0" err="1" smtClean="0"/>
              <a:t>التاق</a:t>
            </a:r>
            <a:endParaRPr lang="ar-SA" dirty="0" smtClean="0"/>
          </a:p>
          <a:p>
            <a:pPr marL="514350" indent="-514350">
              <a:buFont typeface="+mj-lt"/>
              <a:buAutoNum type="arabicPeriod"/>
            </a:pPr>
            <a:r>
              <a:rPr lang="ar-SA" dirty="0" smtClean="0"/>
              <a:t>الحالات </a:t>
            </a:r>
            <a:r>
              <a:rPr lang="ar-SA" dirty="0" err="1" smtClean="0"/>
              <a:t>الاسعافيه</a:t>
            </a:r>
            <a:r>
              <a:rPr lang="ar-SA" dirty="0" smtClean="0"/>
              <a:t> </a:t>
            </a:r>
            <a:r>
              <a:rPr lang="ar-SA" dirty="0" err="1" smtClean="0"/>
              <a:t>العصبيه</a:t>
            </a:r>
            <a:endParaRPr lang="ar-SA" dirty="0" smtClean="0"/>
          </a:p>
          <a:p>
            <a:pPr marL="514350" indent="-514350">
              <a:buFont typeface="+mj-lt"/>
              <a:buAutoNum type="arabicPeriod"/>
            </a:pPr>
            <a:r>
              <a:rPr lang="ar-SA" dirty="0" smtClean="0"/>
              <a:t>الحالات </a:t>
            </a:r>
            <a:r>
              <a:rPr lang="ar-SA" dirty="0" err="1" smtClean="0"/>
              <a:t>المهدده</a:t>
            </a:r>
            <a:r>
              <a:rPr lang="ar-SA" dirty="0" smtClean="0"/>
              <a:t> للحياة غير </a:t>
            </a:r>
            <a:r>
              <a:rPr lang="ar-SA" dirty="0" err="1" smtClean="0"/>
              <a:t>المفسره</a:t>
            </a:r>
            <a:endParaRPr lang="ar-SA" dirty="0" smtClean="0"/>
          </a:p>
          <a:p>
            <a:pPr marL="514350" indent="-514350">
              <a:buFont typeface="+mj-lt"/>
              <a:buAutoNum type="arabicPeriod"/>
            </a:pPr>
            <a:r>
              <a:rPr lang="ar-SA" dirty="0" smtClean="0"/>
              <a:t>موت الطفل المفاجئ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4A92C-C314-4EB5-90A7-EF11AB92F634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4DC49-D00C-4F50-884D-633539447070}" type="datetime8">
              <a:rPr lang="en-US" smtClean="0"/>
              <a:pPr/>
              <a:t>7/20/2020 1:15 PM</a:t>
            </a:fld>
            <a:endParaRPr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ar-SY" sz="8000" dirty="0" err="1" smtClean="0"/>
              <a:t>الصدمه</a:t>
            </a:r>
            <a:endParaRPr lang="ar-SA" sz="8000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2103120"/>
          </a:xfrm>
          <a:solidFill>
            <a:srgbClr val="FFC000"/>
          </a:solidFill>
        </p:spPr>
        <p:txBody>
          <a:bodyPr>
            <a:normAutofit/>
          </a:bodyPr>
          <a:lstStyle/>
          <a:p>
            <a:pPr algn="r" rtl="1"/>
            <a:r>
              <a:rPr lang="ar-SY" dirty="0" smtClean="0"/>
              <a:t>تحصل عند عجز الدوران عن تامين الاحتياجات </a:t>
            </a:r>
            <a:r>
              <a:rPr lang="ar-SY" dirty="0" err="1" smtClean="0"/>
              <a:t>الاستقلابيه</a:t>
            </a:r>
            <a:r>
              <a:rPr lang="ar-SY" dirty="0" smtClean="0"/>
              <a:t> للنسج</a:t>
            </a:r>
          </a:p>
          <a:p>
            <a:pPr algn="r" rtl="1"/>
            <a:r>
              <a:rPr lang="ar-SY" dirty="0" smtClean="0"/>
              <a:t>تحدث عند المريضين بشده</a:t>
            </a:r>
          </a:p>
          <a:p>
            <a:pPr algn="r" rtl="1"/>
            <a:r>
              <a:rPr lang="ar-SY" dirty="0" err="1" smtClean="0"/>
              <a:t>الاسباب</a:t>
            </a:r>
            <a:r>
              <a:rPr lang="ar-SY" dirty="0" smtClean="0"/>
              <a:t>: </a:t>
            </a:r>
            <a:endParaRPr lang="ar-SA" dirty="0"/>
          </a:p>
        </p:txBody>
      </p:sp>
      <p:sp>
        <p:nvSpPr>
          <p:cNvPr id="4" name="سهم إلى اليسار 3"/>
          <p:cNvSpPr/>
          <p:nvPr/>
        </p:nvSpPr>
        <p:spPr>
          <a:xfrm>
            <a:off x="5410200" y="3352800"/>
            <a:ext cx="1447800" cy="2286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5" name="Picture 2" descr="D:\٢٠١٩٠١٢٩_١٣٠٠٠٤.jpg"/>
          <p:cNvPicPr>
            <a:picLocks noChangeAspect="1" noChangeArrowheads="1"/>
          </p:cNvPicPr>
          <p:nvPr/>
        </p:nvPicPr>
        <p:blipFill>
          <a:blip r:embed="rId2" cstate="print"/>
          <a:srcRect t="21951" b="31707"/>
          <a:stretch>
            <a:fillRect/>
          </a:stretch>
        </p:blipFill>
        <p:spPr bwMode="auto">
          <a:xfrm>
            <a:off x="914400" y="3657600"/>
            <a:ext cx="7620000" cy="2895600"/>
          </a:xfrm>
          <a:prstGeom prst="rect">
            <a:avLst/>
          </a:prstGeom>
          <a:noFill/>
        </p:spPr>
      </p:pic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4A92C-C314-4EB5-90A7-EF11AB92F634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71A65-DC7C-4AA6-8F44-294E88868345}" type="datetime8">
              <a:rPr lang="en-US" smtClean="0"/>
              <a:pPr/>
              <a:t>7/20/2020 1:15 PM</a:t>
            </a:fld>
            <a:endParaRPr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ar-SA" dirty="0" smtClean="0"/>
              <a:t>1-الطفل المريض </a:t>
            </a:r>
            <a:r>
              <a:rPr lang="ar-SA" dirty="0" err="1" smtClean="0"/>
              <a:t>للغايه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ar-SA" dirty="0" smtClean="0"/>
              <a:t>التقييم </a:t>
            </a:r>
            <a:r>
              <a:rPr lang="ar-SA" dirty="0" err="1" smtClean="0"/>
              <a:t>السريري</a:t>
            </a:r>
            <a:r>
              <a:rPr lang="ar-SA" dirty="0" smtClean="0"/>
              <a:t> للطفل المريض </a:t>
            </a:r>
            <a:r>
              <a:rPr lang="ar-SA" dirty="0" err="1" smtClean="0"/>
              <a:t>للغايه</a:t>
            </a:r>
            <a:r>
              <a:rPr lang="ar-SA" dirty="0" smtClean="0"/>
              <a:t> سوف يميز القصور المحتمل التنفسي </a:t>
            </a:r>
            <a:r>
              <a:rPr lang="ar-SA" dirty="0" err="1" smtClean="0"/>
              <a:t>او</a:t>
            </a:r>
            <a:r>
              <a:rPr lang="ar-SA" dirty="0" smtClean="0"/>
              <a:t> </a:t>
            </a:r>
            <a:r>
              <a:rPr lang="ar-SA" dirty="0" err="1" smtClean="0"/>
              <a:t>الدوراني</a:t>
            </a:r>
            <a:r>
              <a:rPr lang="ar-SA" dirty="0" smtClean="0"/>
              <a:t> </a:t>
            </a:r>
            <a:r>
              <a:rPr lang="ar-SA" dirty="0" err="1" smtClean="0"/>
              <a:t>او</a:t>
            </a:r>
            <a:r>
              <a:rPr lang="ar-SA" dirty="0" smtClean="0"/>
              <a:t> العصبي وهذا </a:t>
            </a:r>
            <a:r>
              <a:rPr lang="ar-SA" b="1" dirty="0" smtClean="0">
                <a:solidFill>
                  <a:srgbClr val="FF0000"/>
                </a:solidFill>
              </a:rPr>
              <a:t>خلال اقل من دقيقه</a:t>
            </a:r>
            <a:endParaRPr lang="ar-SA" dirty="0" smtClean="0"/>
          </a:p>
          <a:p>
            <a:r>
              <a:rPr lang="ar-SA" dirty="0" smtClean="0"/>
              <a:t>الطفل المريض بشده قد </a:t>
            </a:r>
            <a:r>
              <a:rPr lang="ar-SA" dirty="0" smtClean="0">
                <a:solidFill>
                  <a:srgbClr val="FF0000"/>
                </a:solidFill>
              </a:rPr>
              <a:t>يتظاهر</a:t>
            </a:r>
            <a:r>
              <a:rPr lang="ar-SA" dirty="0" smtClean="0"/>
              <a:t> </a:t>
            </a:r>
            <a:r>
              <a:rPr lang="ar-SA" dirty="0" err="1" smtClean="0"/>
              <a:t>بصدمه</a:t>
            </a:r>
            <a:r>
              <a:rPr lang="ar-SA" dirty="0" smtClean="0"/>
              <a:t> </a:t>
            </a:r>
            <a:r>
              <a:rPr lang="ar-SA" dirty="0" err="1" smtClean="0"/>
              <a:t>او</a:t>
            </a:r>
            <a:r>
              <a:rPr lang="ar-SA" dirty="0" smtClean="0"/>
              <a:t> شده تنفسيه </a:t>
            </a:r>
            <a:r>
              <a:rPr lang="ar-SA" dirty="0" err="1" smtClean="0"/>
              <a:t>او</a:t>
            </a:r>
            <a:r>
              <a:rPr lang="ar-SA" dirty="0" smtClean="0"/>
              <a:t> طفل غائب عن الوعي (وسنان) او حاله اسعافيه جراحيه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التقدير المبكر </a:t>
            </a:r>
            <a:r>
              <a:rPr lang="ar-SA" dirty="0" smtClean="0"/>
              <a:t>للطفل المتدهور هو </a:t>
            </a:r>
            <a:r>
              <a:rPr lang="ar-SA" dirty="0" err="1" smtClean="0"/>
              <a:t>اساس</a:t>
            </a:r>
            <a:r>
              <a:rPr lang="ar-SA" dirty="0" smtClean="0"/>
              <a:t> </a:t>
            </a:r>
            <a:r>
              <a:rPr lang="ar-SA" dirty="0" err="1" smtClean="0"/>
              <a:t>النتيجه</a:t>
            </a:r>
            <a:r>
              <a:rPr lang="ar-SA" dirty="0" smtClean="0"/>
              <a:t> </a:t>
            </a:r>
            <a:r>
              <a:rPr lang="ar-SA" dirty="0" err="1" smtClean="0"/>
              <a:t>الناجحه</a:t>
            </a:r>
            <a:endParaRPr lang="ar-SA" dirty="0" smtClean="0"/>
          </a:p>
          <a:p>
            <a:r>
              <a:rPr lang="ar-SA" b="1" dirty="0" smtClean="0">
                <a:solidFill>
                  <a:srgbClr val="FF0000"/>
                </a:solidFill>
              </a:rPr>
              <a:t>مقياس </a:t>
            </a:r>
            <a:r>
              <a:rPr lang="ar-SA" b="1" dirty="0" err="1" smtClean="0">
                <a:solidFill>
                  <a:srgbClr val="FF0000"/>
                </a:solidFill>
              </a:rPr>
              <a:t>ال</a:t>
            </a:r>
            <a:r>
              <a:rPr lang="ar-SY" b="1" dirty="0" smtClean="0">
                <a:solidFill>
                  <a:srgbClr val="FF0000"/>
                </a:solidFill>
              </a:rPr>
              <a:t>ا</a:t>
            </a:r>
            <a:r>
              <a:rPr lang="ar-SA" b="1" dirty="0" err="1" smtClean="0">
                <a:solidFill>
                  <a:srgbClr val="FF0000"/>
                </a:solidFill>
              </a:rPr>
              <a:t>نذار</a:t>
            </a:r>
            <a:r>
              <a:rPr lang="ar-SA" b="1" dirty="0" smtClean="0">
                <a:solidFill>
                  <a:srgbClr val="FF0000"/>
                </a:solidFill>
              </a:rPr>
              <a:t> المبكر </a:t>
            </a:r>
            <a:r>
              <a:rPr lang="ar-SA" b="1" dirty="0" err="1" smtClean="0">
                <a:solidFill>
                  <a:srgbClr val="FF0000"/>
                </a:solidFill>
              </a:rPr>
              <a:t>للاطفال</a:t>
            </a:r>
            <a:r>
              <a:rPr lang="ar-SA" b="1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pediatric early </a:t>
            </a:r>
            <a:r>
              <a:rPr lang="en-US" dirty="0" err="1" smtClean="0"/>
              <a:t>waring</a:t>
            </a:r>
            <a:r>
              <a:rPr lang="en-US" dirty="0" smtClean="0"/>
              <a:t> scores</a:t>
            </a:r>
            <a:r>
              <a:rPr lang="ar-SA" dirty="0" smtClean="0"/>
              <a:t> موصى </a:t>
            </a:r>
            <a:r>
              <a:rPr lang="ar-SA" dirty="0" err="1" smtClean="0"/>
              <a:t>به</a:t>
            </a:r>
            <a:r>
              <a:rPr lang="ar-SA" dirty="0" smtClean="0"/>
              <a:t> لكي يتم التعرف على </a:t>
            </a:r>
            <a:r>
              <a:rPr lang="ar-SA" dirty="0" err="1" smtClean="0"/>
              <a:t>الاطفال</a:t>
            </a:r>
            <a:r>
              <a:rPr lang="ar-SA" dirty="0" smtClean="0"/>
              <a:t> المرضى بشده ويتضمن </a:t>
            </a:r>
            <a:r>
              <a:rPr lang="ar-SA" b="1" dirty="0" smtClean="0">
                <a:solidFill>
                  <a:schemeClr val="accent4">
                    <a:lumMod val="75000"/>
                  </a:schemeClr>
                </a:solidFill>
              </a:rPr>
              <a:t>قياس عدد ضربات القلب وعدد مرات التنفس </a:t>
            </a:r>
            <a:r>
              <a:rPr lang="ar-SA" b="1" dirty="0" err="1" smtClean="0">
                <a:solidFill>
                  <a:schemeClr val="accent4">
                    <a:lumMod val="75000"/>
                  </a:schemeClr>
                </a:solidFill>
              </a:rPr>
              <a:t>واشباع</a:t>
            </a:r>
            <a:r>
              <a:rPr lang="ar-SA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ar-SA" b="1" dirty="0" err="1" smtClean="0">
                <a:solidFill>
                  <a:schemeClr val="accent4">
                    <a:lumMod val="75000"/>
                  </a:schemeClr>
                </a:solidFill>
              </a:rPr>
              <a:t>الاكسجين</a:t>
            </a:r>
            <a:r>
              <a:rPr lang="ar-SA" b="1" dirty="0" smtClean="0">
                <a:solidFill>
                  <a:schemeClr val="accent4">
                    <a:lumMod val="75000"/>
                  </a:schemeClr>
                </a:solidFill>
              </a:rPr>
              <a:t> ودرجة </a:t>
            </a:r>
            <a:r>
              <a:rPr lang="ar-SA" b="1" dirty="0" err="1" smtClean="0">
                <a:solidFill>
                  <a:schemeClr val="accent4">
                    <a:lumMod val="75000"/>
                  </a:schemeClr>
                </a:solidFill>
              </a:rPr>
              <a:t>الحراره</a:t>
            </a:r>
            <a:r>
              <a:rPr lang="ar-SA" b="1" dirty="0" smtClean="0">
                <a:solidFill>
                  <a:schemeClr val="accent4">
                    <a:lumMod val="75000"/>
                  </a:schemeClr>
                </a:solidFill>
              </a:rPr>
              <a:t> والمجموع </a:t>
            </a:r>
            <a:r>
              <a:rPr lang="ar-SA" b="1" dirty="0" err="1" smtClean="0">
                <a:solidFill>
                  <a:schemeClr val="accent4">
                    <a:lumMod val="75000"/>
                  </a:schemeClr>
                </a:solidFill>
              </a:rPr>
              <a:t>الاعلى</a:t>
            </a:r>
            <a:r>
              <a:rPr lang="ar-SA" b="1" dirty="0" smtClean="0">
                <a:solidFill>
                  <a:schemeClr val="accent4">
                    <a:lumMod val="75000"/>
                  </a:schemeClr>
                </a:solidFill>
              </a:rPr>
              <a:t> من الطبيعي يقترح تدهورا في </a:t>
            </a:r>
            <a:r>
              <a:rPr lang="ar-SA" b="1" dirty="0" err="1" smtClean="0">
                <a:solidFill>
                  <a:schemeClr val="accent4">
                    <a:lumMod val="75000"/>
                  </a:schemeClr>
                </a:solidFill>
              </a:rPr>
              <a:t>الحاله</a:t>
            </a:r>
            <a:r>
              <a:rPr lang="ar-SA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ar-SA" b="1" dirty="0" err="1" smtClean="0">
                <a:solidFill>
                  <a:schemeClr val="accent4">
                    <a:lumMod val="75000"/>
                  </a:schemeClr>
                </a:solidFill>
              </a:rPr>
              <a:t>السريريه</a:t>
            </a:r>
            <a:r>
              <a:rPr lang="ar-SA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ar-SY" b="1" dirty="0" smtClean="0">
                <a:solidFill>
                  <a:schemeClr val="accent4">
                    <a:lumMod val="75000"/>
                  </a:schemeClr>
                </a:solidFill>
              </a:rPr>
              <a:t>و</a:t>
            </a:r>
            <a:r>
              <a:rPr lang="ar-SA" b="1" dirty="0" smtClean="0">
                <a:solidFill>
                  <a:schemeClr val="accent4">
                    <a:lumMod val="75000"/>
                  </a:schemeClr>
                </a:solidFill>
              </a:rPr>
              <a:t>يستلزم تدخلا</a:t>
            </a:r>
            <a:endParaRPr lang="ar-SA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4A92C-C314-4EB5-90A7-EF11AB92F634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29196-1FE6-49E9-B633-00692681E695}" type="datetime8">
              <a:rPr lang="en-US" smtClean="0"/>
              <a:pPr/>
              <a:t>7/20/2020 1:15 PM</a:t>
            </a:fld>
            <a:endParaRPr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ar-SY" sz="7200" b="1" dirty="0" smtClean="0">
                <a:solidFill>
                  <a:srgbClr val="FF0000"/>
                </a:solidFill>
              </a:rPr>
              <a:t>المظاهر </a:t>
            </a:r>
            <a:r>
              <a:rPr lang="ar-SY" sz="7200" b="1" dirty="0" err="1" smtClean="0">
                <a:solidFill>
                  <a:srgbClr val="FF0000"/>
                </a:solidFill>
              </a:rPr>
              <a:t>السريريه</a:t>
            </a:r>
            <a:r>
              <a:rPr lang="ar-SY" sz="7200" b="1" dirty="0" smtClean="0">
                <a:solidFill>
                  <a:srgbClr val="FF0000"/>
                </a:solidFill>
              </a:rPr>
              <a:t> </a:t>
            </a:r>
            <a:r>
              <a:rPr lang="ar-SY" sz="7200" b="1" dirty="0" err="1" smtClean="0">
                <a:solidFill>
                  <a:srgbClr val="FF0000"/>
                </a:solidFill>
              </a:rPr>
              <a:t>للصدمه</a:t>
            </a:r>
            <a:endParaRPr lang="ar-SA" sz="7200" b="1" dirty="0">
              <a:solidFill>
                <a:srgbClr val="FF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solidFill>
            <a:srgbClr val="FFFF00"/>
          </a:solidFill>
        </p:spPr>
        <p:txBody>
          <a:bodyPr/>
          <a:lstStyle/>
          <a:p>
            <a:pPr algn="r" rtl="1"/>
            <a:r>
              <a:rPr lang="ar-SY" u="sng" dirty="0" err="1" smtClean="0"/>
              <a:t>الصدمه</a:t>
            </a:r>
            <a:r>
              <a:rPr lang="ar-SY" u="sng" dirty="0" smtClean="0"/>
              <a:t> </a:t>
            </a:r>
            <a:r>
              <a:rPr lang="ar-SY" u="sng" dirty="0" err="1" smtClean="0"/>
              <a:t>ا</a:t>
            </a:r>
            <a:r>
              <a:rPr lang="ar-SY" b="1" u="sng" dirty="0" err="1" smtClean="0">
                <a:solidFill>
                  <a:srgbClr val="FF0000"/>
                </a:solidFill>
              </a:rPr>
              <a:t>لمعاوضه</a:t>
            </a:r>
            <a:r>
              <a:rPr lang="ar-SY" u="sng" dirty="0" smtClean="0"/>
              <a:t>: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ar-SY" dirty="0" smtClean="0"/>
              <a:t>يحافظ على </a:t>
            </a:r>
            <a:r>
              <a:rPr lang="ar-SY" dirty="0" smtClean="0">
                <a:solidFill>
                  <a:srgbClr val="FF0000"/>
                </a:solidFill>
              </a:rPr>
              <a:t>الضغط الشرياني </a:t>
            </a:r>
            <a:r>
              <a:rPr lang="ar-SY" dirty="0" smtClean="0"/>
              <a:t>بزيادة ضربات القلب والتنفس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ar-SY" dirty="0" err="1" smtClean="0"/>
              <a:t>اعادة</a:t>
            </a:r>
            <a:r>
              <a:rPr lang="ar-SY" dirty="0" smtClean="0"/>
              <a:t> توزيع الدم من الحجم الاحتياطي الوريدي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ar-SY" dirty="0" smtClean="0"/>
              <a:t>تحويل جريان الدم من </a:t>
            </a:r>
            <a:r>
              <a:rPr lang="ar-SY" dirty="0" err="1" smtClean="0"/>
              <a:t>الاعضاء</a:t>
            </a:r>
            <a:r>
              <a:rPr lang="ar-SY" dirty="0" smtClean="0"/>
              <a:t> غير </a:t>
            </a:r>
            <a:r>
              <a:rPr lang="ar-SY" dirty="0" err="1" smtClean="0"/>
              <a:t>المهمه</a:t>
            </a:r>
            <a:r>
              <a:rPr lang="ar-SY" dirty="0" smtClean="0"/>
              <a:t> مثل جلد </a:t>
            </a:r>
            <a:r>
              <a:rPr lang="ar-SY" dirty="0" err="1" smtClean="0"/>
              <a:t>الاطراف</a:t>
            </a:r>
            <a:r>
              <a:rPr lang="ar-SY" dirty="0" smtClean="0"/>
              <a:t> والتي تصبح </a:t>
            </a:r>
            <a:r>
              <a:rPr lang="ar-SY" dirty="0" err="1" smtClean="0"/>
              <a:t>بارده</a:t>
            </a:r>
            <a:r>
              <a:rPr lang="ar-SY" dirty="0" smtClean="0"/>
              <a:t> </a:t>
            </a:r>
            <a:r>
              <a:rPr lang="ar-SY" dirty="0" err="1" smtClean="0"/>
              <a:t>الى</a:t>
            </a:r>
            <a:r>
              <a:rPr lang="ar-SY" dirty="0" smtClean="0"/>
              <a:t> </a:t>
            </a:r>
            <a:r>
              <a:rPr lang="ar-SY" dirty="0" err="1" smtClean="0"/>
              <a:t>الاعضاء</a:t>
            </a:r>
            <a:r>
              <a:rPr lang="ar-SY" dirty="0" smtClean="0"/>
              <a:t> </a:t>
            </a:r>
            <a:r>
              <a:rPr lang="ar-SY" dirty="0" err="1" smtClean="0"/>
              <a:t>الحيويه</a:t>
            </a:r>
            <a:r>
              <a:rPr lang="ar-SY" dirty="0" smtClean="0"/>
              <a:t> مثل الدماغ والقلب</a:t>
            </a:r>
          </a:p>
          <a:p>
            <a:pPr algn="r" rtl="1"/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4A92C-C314-4EB5-90A7-EF11AB92F634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B6BC5-E524-41F9-A7CC-E500B05FBA3C}" type="datetime8">
              <a:rPr lang="en-US" smtClean="0"/>
              <a:pPr/>
              <a:t>7/20/2020 1:15 PM</a:t>
            </a:fld>
            <a:endParaRPr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solidFill>
            <a:srgbClr val="FFC000"/>
          </a:solidFill>
        </p:spPr>
        <p:txBody>
          <a:bodyPr/>
          <a:lstStyle/>
          <a:p>
            <a:pPr algn="r" rtl="1"/>
            <a:r>
              <a:rPr lang="ar-SY" sz="4400" b="1" u="sng" dirty="0" smtClean="0">
                <a:solidFill>
                  <a:srgbClr val="FF0000"/>
                </a:solidFill>
              </a:rPr>
              <a:t>في </a:t>
            </a:r>
            <a:r>
              <a:rPr lang="ar-SY" sz="4400" b="1" u="sng" dirty="0" err="1" smtClean="0">
                <a:solidFill>
                  <a:srgbClr val="FF0000"/>
                </a:solidFill>
              </a:rPr>
              <a:t>الصدمه</a:t>
            </a:r>
            <a:r>
              <a:rPr lang="ar-SY" sz="4400" b="1" u="sng" dirty="0" smtClean="0">
                <a:solidFill>
                  <a:srgbClr val="FF0000"/>
                </a:solidFill>
              </a:rPr>
              <a:t> بسبب </a:t>
            </a:r>
            <a:r>
              <a:rPr lang="ar-SY" sz="4400" b="1" u="sng" dirty="0" err="1" smtClean="0">
                <a:solidFill>
                  <a:srgbClr val="FF0000"/>
                </a:solidFill>
              </a:rPr>
              <a:t>التجفاف</a:t>
            </a:r>
            <a:r>
              <a:rPr lang="ar-SY" sz="4400" b="1" u="sng" dirty="0" smtClean="0">
                <a:solidFill>
                  <a:srgbClr val="FF0000"/>
                </a:solidFill>
              </a:rPr>
              <a:t>: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ar-SY" dirty="0" smtClean="0"/>
              <a:t>هناك غالبا </a:t>
            </a:r>
            <a:r>
              <a:rPr lang="ar-SY" dirty="0" err="1" smtClean="0"/>
              <a:t>خساره</a:t>
            </a:r>
            <a:r>
              <a:rPr lang="ar-SY" dirty="0" smtClean="0"/>
              <a:t> فوق 10% من وزن الجسم </a:t>
            </a:r>
            <a:r>
              <a:rPr lang="ar-SY" dirty="0" err="1" smtClean="0"/>
              <a:t>وحماض</a:t>
            </a:r>
            <a:r>
              <a:rPr lang="ar-SY" dirty="0" smtClean="0"/>
              <a:t> </a:t>
            </a:r>
            <a:r>
              <a:rPr lang="ar-SY" dirty="0" err="1" smtClean="0"/>
              <a:t>استقلابي</a:t>
            </a:r>
            <a:r>
              <a:rPr lang="ar-SY" dirty="0" smtClean="0"/>
              <a:t> والذي يتضاعف خلال العجز عن الطعام والشراب خلال المرض الشديد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ar-SY" dirty="0" smtClean="0">
                <a:solidFill>
                  <a:srgbClr val="FF0000"/>
                </a:solidFill>
              </a:rPr>
              <a:t>هبوط الضغط الشرياني هو مظهر </a:t>
            </a:r>
            <a:r>
              <a:rPr lang="ar-SY" dirty="0" err="1" smtClean="0">
                <a:solidFill>
                  <a:srgbClr val="FF0000"/>
                </a:solidFill>
              </a:rPr>
              <a:t>متاخر</a:t>
            </a:r>
            <a:r>
              <a:rPr lang="ar-SY" dirty="0" smtClean="0">
                <a:solidFill>
                  <a:srgbClr val="FF0000"/>
                </a:solidFill>
              </a:rPr>
              <a:t> بعد خسارة الدم </a:t>
            </a:r>
            <a:r>
              <a:rPr lang="ar-SY" dirty="0" err="1" smtClean="0">
                <a:solidFill>
                  <a:srgbClr val="FF0000"/>
                </a:solidFill>
              </a:rPr>
              <a:t>الحاده</a:t>
            </a:r>
            <a:r>
              <a:rPr lang="ar-SY" dirty="0" smtClean="0">
                <a:solidFill>
                  <a:srgbClr val="FF0000"/>
                </a:solidFill>
              </a:rPr>
              <a:t> </a:t>
            </a:r>
            <a:r>
              <a:rPr lang="ar-SY" dirty="0" err="1" smtClean="0">
                <a:solidFill>
                  <a:srgbClr val="FF0000"/>
                </a:solidFill>
              </a:rPr>
              <a:t>او</a:t>
            </a:r>
            <a:r>
              <a:rPr lang="ar-SY" dirty="0" smtClean="0">
                <a:solidFill>
                  <a:srgbClr val="FF0000"/>
                </a:solidFill>
              </a:rPr>
              <a:t> </a:t>
            </a:r>
            <a:r>
              <a:rPr lang="ar-SY" dirty="0" err="1" smtClean="0">
                <a:solidFill>
                  <a:srgbClr val="FF0000"/>
                </a:solidFill>
              </a:rPr>
              <a:t>اعادة</a:t>
            </a:r>
            <a:r>
              <a:rPr lang="ar-SY" dirty="0" smtClean="0">
                <a:solidFill>
                  <a:srgbClr val="FF0000"/>
                </a:solidFill>
              </a:rPr>
              <a:t> توزيع الحجم الدموي بسبب </a:t>
            </a:r>
            <a:r>
              <a:rPr lang="ar-SY" dirty="0" err="1" smtClean="0">
                <a:solidFill>
                  <a:srgbClr val="FF0000"/>
                </a:solidFill>
              </a:rPr>
              <a:t>الانتان</a:t>
            </a:r>
            <a:r>
              <a:rPr lang="ar-SY" dirty="0" smtClean="0">
                <a:solidFill>
                  <a:srgbClr val="FF0000"/>
                </a:solidFill>
              </a:rPr>
              <a:t> وهذا يدل على فشل الاستجابات </a:t>
            </a:r>
            <a:r>
              <a:rPr lang="ar-SY" dirty="0" err="1" smtClean="0">
                <a:solidFill>
                  <a:srgbClr val="FF0000"/>
                </a:solidFill>
              </a:rPr>
              <a:t>المعاوضه</a:t>
            </a:r>
            <a:endParaRPr lang="ar-SA" dirty="0">
              <a:solidFill>
                <a:srgbClr val="FF0000"/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4A92C-C314-4EB5-90A7-EF11AB92F634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9FF3E-1593-47D4-A13A-0D33E0662B94}" type="datetime8">
              <a:rPr lang="en-US" smtClean="0"/>
              <a:pPr/>
              <a:t>7/20/2020 1:15 PM</a:t>
            </a:fld>
            <a:endParaRPr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solidFill>
            <a:srgbClr val="FFC000"/>
          </a:solidFill>
        </p:spPr>
        <p:txBody>
          <a:bodyPr/>
          <a:lstStyle/>
          <a:p>
            <a:pPr algn="r" rtl="1"/>
            <a:r>
              <a:rPr lang="ar-SY" dirty="0" smtClean="0"/>
              <a:t>في </a:t>
            </a:r>
            <a:r>
              <a:rPr lang="ar-SY" u="sng" dirty="0" err="1" smtClean="0">
                <a:solidFill>
                  <a:srgbClr val="FF0000"/>
                </a:solidFill>
              </a:rPr>
              <a:t>الصدمه</a:t>
            </a:r>
            <a:r>
              <a:rPr lang="ar-SY" u="sng" dirty="0" smtClean="0">
                <a:solidFill>
                  <a:srgbClr val="FF0000"/>
                </a:solidFill>
              </a:rPr>
              <a:t> </a:t>
            </a:r>
            <a:r>
              <a:rPr lang="ar-SY" u="sng" dirty="0" err="1" smtClean="0">
                <a:solidFill>
                  <a:srgbClr val="FF0000"/>
                </a:solidFill>
              </a:rPr>
              <a:t>المتاخره</a:t>
            </a:r>
            <a:r>
              <a:rPr lang="ar-SY" u="sng" dirty="0" smtClean="0">
                <a:solidFill>
                  <a:srgbClr val="FF0000"/>
                </a:solidFill>
              </a:rPr>
              <a:t> </a:t>
            </a:r>
            <a:r>
              <a:rPr lang="ar-SY" u="sng" dirty="0" err="1" smtClean="0">
                <a:solidFill>
                  <a:srgbClr val="FF0000"/>
                </a:solidFill>
              </a:rPr>
              <a:t>او</a:t>
            </a:r>
            <a:r>
              <a:rPr lang="ar-SY" u="sng" dirty="0" smtClean="0">
                <a:solidFill>
                  <a:srgbClr val="FF0000"/>
                </a:solidFill>
              </a:rPr>
              <a:t> </a:t>
            </a:r>
            <a:r>
              <a:rPr lang="ar-SY" u="sng" dirty="0" err="1" smtClean="0">
                <a:solidFill>
                  <a:srgbClr val="FF0000"/>
                </a:solidFill>
              </a:rPr>
              <a:t>اللامعاوضه</a:t>
            </a:r>
            <a:r>
              <a:rPr lang="ar-SY" u="sng" dirty="0" smtClean="0">
                <a:solidFill>
                  <a:srgbClr val="FF0000"/>
                </a:solidFill>
              </a:rPr>
              <a:t> </a:t>
            </a:r>
            <a:r>
              <a:rPr lang="ar-SY" dirty="0" smtClean="0"/>
              <a:t>تفشل </a:t>
            </a:r>
            <a:r>
              <a:rPr lang="ar-SY" dirty="0" err="1" smtClean="0"/>
              <a:t>اليات</a:t>
            </a:r>
            <a:r>
              <a:rPr lang="ar-SY" dirty="0" smtClean="0"/>
              <a:t> </a:t>
            </a:r>
            <a:r>
              <a:rPr lang="ar-SY" dirty="0" err="1" smtClean="0"/>
              <a:t>المعاوضه</a:t>
            </a:r>
            <a:r>
              <a:rPr lang="ar-SY" dirty="0" smtClean="0"/>
              <a:t> </a:t>
            </a:r>
            <a:r>
              <a:rPr lang="ar-SA" dirty="0" smtClean="0"/>
              <a:t>ف</a:t>
            </a:r>
            <a:r>
              <a:rPr lang="ar-SY" dirty="0" smtClean="0">
                <a:solidFill>
                  <a:srgbClr val="FF0000"/>
                </a:solidFill>
              </a:rPr>
              <a:t>يهبط الضغط </a:t>
            </a:r>
            <a:r>
              <a:rPr lang="ar-SY" dirty="0" smtClean="0"/>
              <a:t>الشرياني ويزداد </a:t>
            </a:r>
            <a:r>
              <a:rPr lang="ar-SY" dirty="0" err="1" smtClean="0"/>
              <a:t>الحماض</a:t>
            </a:r>
            <a:r>
              <a:rPr lang="ar-SY" dirty="0" smtClean="0"/>
              <a:t> اللبني</a:t>
            </a:r>
          </a:p>
          <a:p>
            <a:pPr algn="r" rtl="1"/>
            <a:r>
              <a:rPr lang="ar-SY" sz="6000" b="1" dirty="0" smtClean="0"/>
              <a:t>من المهم تمييز </a:t>
            </a:r>
            <a:r>
              <a:rPr lang="ar-SY" sz="6000" b="1" dirty="0" err="1" smtClean="0"/>
              <a:t>الصدمه</a:t>
            </a:r>
            <a:r>
              <a:rPr lang="ar-SY" sz="6000" b="1" dirty="0" smtClean="0"/>
              <a:t> </a:t>
            </a:r>
            <a:r>
              <a:rPr lang="ar-SY" sz="6000" b="1" dirty="0" err="1" smtClean="0"/>
              <a:t>المبكره</a:t>
            </a:r>
            <a:r>
              <a:rPr lang="ar-SY" sz="6000" b="1" dirty="0" smtClean="0"/>
              <a:t> </a:t>
            </a:r>
            <a:r>
              <a:rPr lang="ar-SY" sz="6000" b="1" dirty="0" err="1" smtClean="0"/>
              <a:t>المعاوضه</a:t>
            </a:r>
            <a:r>
              <a:rPr lang="ar-SY" sz="6000" b="1" dirty="0" smtClean="0"/>
              <a:t> بما </a:t>
            </a:r>
            <a:r>
              <a:rPr lang="ar-SY" sz="6000" b="1" dirty="0" err="1" smtClean="0"/>
              <a:t>انها</a:t>
            </a:r>
            <a:r>
              <a:rPr lang="ar-SY" sz="6000" b="1" dirty="0" smtClean="0"/>
              <a:t> </a:t>
            </a:r>
            <a:r>
              <a:rPr lang="ar-SY" sz="6000" b="1" dirty="0" err="1" smtClean="0"/>
              <a:t>عكوسه</a:t>
            </a:r>
            <a:endParaRPr lang="ar-SY" sz="6000" b="1" dirty="0" smtClean="0"/>
          </a:p>
          <a:p>
            <a:pPr algn="r" rtl="1"/>
            <a:r>
              <a:rPr lang="ar-SY" dirty="0" smtClean="0"/>
              <a:t>على العكس من </a:t>
            </a:r>
            <a:r>
              <a:rPr lang="ar-SY" dirty="0" err="1" smtClean="0"/>
              <a:t>الصدمه</a:t>
            </a:r>
            <a:r>
              <a:rPr lang="ar-SY" dirty="0" smtClean="0"/>
              <a:t> </a:t>
            </a:r>
            <a:r>
              <a:rPr lang="ar-SY" dirty="0" err="1" smtClean="0"/>
              <a:t>اللامعاوضه</a:t>
            </a:r>
            <a:r>
              <a:rPr lang="ar-SY" dirty="0" smtClean="0"/>
              <a:t> والتي قد تكون غير قابله للعكس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4A92C-C314-4EB5-90A7-EF11AB92F634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6E6D6-7D8B-4139-AAA1-84CF2545D43C}" type="datetime8">
              <a:rPr lang="en-US" smtClean="0"/>
              <a:pPr/>
              <a:t>7/20/2020 1:15 PM</a:t>
            </a:fld>
            <a:endParaRPr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>
            <a:noAutofit/>
          </a:bodyPr>
          <a:lstStyle/>
          <a:p>
            <a:pPr algn="ctr"/>
            <a:r>
              <a:rPr lang="ar-SY" sz="8800" b="1" dirty="0" smtClean="0"/>
              <a:t>التدبير</a:t>
            </a:r>
            <a:endParaRPr lang="ar-SA" sz="8800" b="1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solidFill>
            <a:srgbClr val="92D050"/>
          </a:solidFill>
        </p:spPr>
        <p:txBody>
          <a:bodyPr/>
          <a:lstStyle/>
          <a:p>
            <a:pPr algn="r" rtl="1"/>
            <a:r>
              <a:rPr lang="ar-SY" sz="4400" b="1" dirty="0" smtClean="0">
                <a:solidFill>
                  <a:srgbClr val="FF0000"/>
                </a:solidFill>
              </a:rPr>
              <a:t>التعويض السريع للحجم </a:t>
            </a:r>
            <a:r>
              <a:rPr lang="ar-SY" sz="4400" b="1" dirty="0" err="1" smtClean="0">
                <a:solidFill>
                  <a:srgbClr val="FF0000"/>
                </a:solidFill>
              </a:rPr>
              <a:t>الدوراني</a:t>
            </a:r>
            <a:r>
              <a:rPr lang="ar-SY" sz="4400" b="1" dirty="0" smtClean="0">
                <a:solidFill>
                  <a:srgbClr val="FF0000"/>
                </a:solidFill>
              </a:rPr>
              <a:t> داخل </a:t>
            </a:r>
            <a:r>
              <a:rPr lang="ar-SY" sz="4400" b="1" dirty="0" err="1" smtClean="0">
                <a:solidFill>
                  <a:srgbClr val="FF0000"/>
                </a:solidFill>
              </a:rPr>
              <a:t>الاوعيه</a:t>
            </a:r>
            <a:r>
              <a:rPr lang="ar-SY" sz="4400" b="1" dirty="0" smtClean="0">
                <a:solidFill>
                  <a:srgbClr val="FF0000"/>
                </a:solidFill>
              </a:rPr>
              <a:t> هو </a:t>
            </a:r>
            <a:r>
              <a:rPr lang="ar-SY" sz="4400" b="1" dirty="0" err="1" smtClean="0">
                <a:solidFill>
                  <a:srgbClr val="FF0000"/>
                </a:solidFill>
              </a:rPr>
              <a:t>الاولويه</a:t>
            </a:r>
            <a:endParaRPr lang="ar-SY" sz="4400" b="1" dirty="0" smtClean="0">
              <a:solidFill>
                <a:srgbClr val="FF0000"/>
              </a:solidFill>
            </a:endParaRPr>
          </a:p>
          <a:p>
            <a:pPr algn="r" rtl="1"/>
            <a:r>
              <a:rPr lang="ar-SY" dirty="0" smtClean="0"/>
              <a:t>وهذا عادة </a:t>
            </a:r>
            <a:r>
              <a:rPr lang="ar-SY" sz="4800" b="1" dirty="0" smtClean="0">
                <a:solidFill>
                  <a:srgbClr val="FF0000"/>
                </a:solidFill>
              </a:rPr>
              <a:t>ملحي </a:t>
            </a:r>
            <a:r>
              <a:rPr lang="ar-SY" dirty="0" smtClean="0"/>
              <a:t>0.9% </a:t>
            </a:r>
            <a:r>
              <a:rPr lang="ar-SY" dirty="0" err="1" smtClean="0"/>
              <a:t>او</a:t>
            </a:r>
            <a:r>
              <a:rPr lang="ar-SY" dirty="0" smtClean="0"/>
              <a:t> </a:t>
            </a:r>
            <a:r>
              <a:rPr lang="ar-SY" sz="4800" b="1" dirty="0" smtClean="0">
                <a:solidFill>
                  <a:srgbClr val="FF0000"/>
                </a:solidFill>
              </a:rPr>
              <a:t>الدم</a:t>
            </a:r>
            <a:r>
              <a:rPr lang="ar-SY" dirty="0" smtClean="0"/>
              <a:t> </a:t>
            </a:r>
            <a:r>
              <a:rPr lang="ar-SY" dirty="0" err="1" smtClean="0"/>
              <a:t>اذا</a:t>
            </a:r>
            <a:r>
              <a:rPr lang="ar-SY" dirty="0" smtClean="0"/>
              <a:t> كان بعد </a:t>
            </a:r>
            <a:r>
              <a:rPr lang="ar-SY" dirty="0" err="1" smtClean="0"/>
              <a:t>الرض</a:t>
            </a:r>
            <a:endParaRPr lang="ar-SY" dirty="0" smtClean="0"/>
          </a:p>
          <a:p>
            <a:pPr algn="r" rtl="1"/>
            <a:r>
              <a:rPr lang="ar-SY" dirty="0" smtClean="0"/>
              <a:t>يجب تعويض نقص السوائل </a:t>
            </a:r>
            <a:r>
              <a:rPr lang="ar-SY" dirty="0" err="1" smtClean="0"/>
              <a:t>والصيانه</a:t>
            </a:r>
            <a:r>
              <a:rPr lang="ar-SY" dirty="0" smtClean="0"/>
              <a:t> وخسارة السوائل </a:t>
            </a:r>
            <a:r>
              <a:rPr lang="ar-SY" dirty="0" err="1" smtClean="0"/>
              <a:t>المستمره</a:t>
            </a:r>
            <a:r>
              <a:rPr lang="ar-SY" dirty="0" smtClean="0"/>
              <a:t> في حالات </a:t>
            </a:r>
            <a:r>
              <a:rPr lang="ar-SY" dirty="0" err="1" smtClean="0"/>
              <a:t>الصدمه</a:t>
            </a:r>
            <a:r>
              <a:rPr lang="ar-SY" dirty="0" smtClean="0"/>
              <a:t> بسبب </a:t>
            </a:r>
            <a:r>
              <a:rPr lang="ar-SY" dirty="0" err="1" smtClean="0"/>
              <a:t>التجفاف</a:t>
            </a:r>
            <a:endParaRPr lang="ar-SY" dirty="0" smtClean="0"/>
          </a:p>
          <a:p>
            <a:pPr algn="r" rtl="1"/>
            <a:r>
              <a:rPr lang="ar-SY" dirty="0" smtClean="0"/>
              <a:t>في حال عدم التحسن بعد </a:t>
            </a:r>
            <a:r>
              <a:rPr lang="ar-SY" dirty="0" err="1" smtClean="0"/>
              <a:t>الانعاش</a:t>
            </a:r>
            <a:r>
              <a:rPr lang="ar-SY" dirty="0" smtClean="0"/>
              <a:t> </a:t>
            </a:r>
            <a:r>
              <a:rPr lang="ar-SY" dirty="0" err="1" smtClean="0"/>
              <a:t>الاولي</a:t>
            </a:r>
            <a:r>
              <a:rPr lang="ar-SY" dirty="0" smtClean="0"/>
              <a:t> بالسوائل </a:t>
            </a:r>
            <a:r>
              <a:rPr lang="ar-SY" dirty="0" err="1" smtClean="0"/>
              <a:t>او</a:t>
            </a:r>
            <a:r>
              <a:rPr lang="ar-SY" dirty="0" smtClean="0"/>
              <a:t> هناك تفاقم </a:t>
            </a:r>
            <a:r>
              <a:rPr lang="ar-SY" dirty="0" err="1" smtClean="0"/>
              <a:t>للصدمه</a:t>
            </a:r>
            <a:r>
              <a:rPr lang="ar-SY" dirty="0" smtClean="0"/>
              <a:t> والقصور التنفسي يجب نقل الطفل </a:t>
            </a:r>
            <a:r>
              <a:rPr lang="ar-SY" dirty="0" err="1" smtClean="0"/>
              <a:t>للعنايه</a:t>
            </a:r>
            <a:r>
              <a:rPr lang="ar-SY" dirty="0" smtClean="0"/>
              <a:t> </a:t>
            </a:r>
            <a:r>
              <a:rPr lang="ar-SY" dirty="0" err="1" smtClean="0"/>
              <a:t>المشدده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4A92C-C314-4EB5-90A7-EF11AB92F634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51AC2-DB73-4F89-B331-311A6F127DFF}" type="datetime8">
              <a:rPr lang="en-US" smtClean="0"/>
              <a:pPr/>
              <a:t>7/20/2020 1:15 PM</a:t>
            </a:fld>
            <a:endParaRPr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9218" name="Picture 2" descr="D:\مجلد جديد\٢٠١٩٠٢١١_١٢٠٣١٤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0"/>
            <a:ext cx="7545887" cy="6785979"/>
          </a:xfrm>
          <a:prstGeom prst="rect">
            <a:avLst/>
          </a:prstGeom>
          <a:noFill/>
        </p:spPr>
      </p:pic>
      <p:cxnSp>
        <p:nvCxnSpPr>
          <p:cNvPr id="5" name="رابط مستقيم 4"/>
          <p:cNvCxnSpPr/>
          <p:nvPr/>
        </p:nvCxnSpPr>
        <p:spPr>
          <a:xfrm rot="10800000">
            <a:off x="3962400" y="685800"/>
            <a:ext cx="373380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رابط مستقيم 7"/>
          <p:cNvCxnSpPr/>
          <p:nvPr/>
        </p:nvCxnSpPr>
        <p:spPr>
          <a:xfrm rot="16200000" flipH="1">
            <a:off x="2171700" y="2476500"/>
            <a:ext cx="365760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رابط مستقيم 9"/>
          <p:cNvCxnSpPr/>
          <p:nvPr/>
        </p:nvCxnSpPr>
        <p:spPr>
          <a:xfrm>
            <a:off x="4953000" y="1371600"/>
            <a:ext cx="106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رابط مستقيم 11"/>
          <p:cNvCxnSpPr/>
          <p:nvPr/>
        </p:nvCxnSpPr>
        <p:spPr>
          <a:xfrm>
            <a:off x="6934200" y="1371600"/>
            <a:ext cx="762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شكل حر 12"/>
          <p:cNvSpPr/>
          <p:nvPr/>
        </p:nvSpPr>
        <p:spPr>
          <a:xfrm>
            <a:off x="5953698" y="941696"/>
            <a:ext cx="217937" cy="3302758"/>
          </a:xfrm>
          <a:custGeom>
            <a:avLst/>
            <a:gdLst>
              <a:gd name="connsiteX0" fmla="*/ 119556 w 217937"/>
              <a:gd name="connsiteY0" fmla="*/ 0 h 3302758"/>
              <a:gd name="connsiteX1" fmla="*/ 146851 w 217937"/>
              <a:gd name="connsiteY1" fmla="*/ 259307 h 3302758"/>
              <a:gd name="connsiteX2" fmla="*/ 174147 w 217937"/>
              <a:gd name="connsiteY2" fmla="*/ 395785 h 3302758"/>
              <a:gd name="connsiteX3" fmla="*/ 174147 w 217937"/>
              <a:gd name="connsiteY3" fmla="*/ 1405719 h 3302758"/>
              <a:gd name="connsiteX4" fmla="*/ 119556 w 217937"/>
              <a:gd name="connsiteY4" fmla="*/ 1528549 h 3302758"/>
              <a:gd name="connsiteX5" fmla="*/ 92260 w 217937"/>
              <a:gd name="connsiteY5" fmla="*/ 1610435 h 3302758"/>
              <a:gd name="connsiteX6" fmla="*/ 105908 w 217937"/>
              <a:gd name="connsiteY6" fmla="*/ 1828800 h 3302758"/>
              <a:gd name="connsiteX7" fmla="*/ 133203 w 217937"/>
              <a:gd name="connsiteY7" fmla="*/ 1869743 h 3302758"/>
              <a:gd name="connsiteX8" fmla="*/ 160499 w 217937"/>
              <a:gd name="connsiteY8" fmla="*/ 1951629 h 3302758"/>
              <a:gd name="connsiteX9" fmla="*/ 174147 w 217937"/>
              <a:gd name="connsiteY9" fmla="*/ 1992573 h 3302758"/>
              <a:gd name="connsiteX10" fmla="*/ 160499 w 217937"/>
              <a:gd name="connsiteY10" fmla="*/ 2101755 h 3302758"/>
              <a:gd name="connsiteX11" fmla="*/ 146851 w 217937"/>
              <a:gd name="connsiteY11" fmla="*/ 2142698 h 3302758"/>
              <a:gd name="connsiteX12" fmla="*/ 119556 w 217937"/>
              <a:gd name="connsiteY12" fmla="*/ 2238232 h 3302758"/>
              <a:gd name="connsiteX13" fmla="*/ 92260 w 217937"/>
              <a:gd name="connsiteY13" fmla="*/ 2429301 h 3302758"/>
              <a:gd name="connsiteX14" fmla="*/ 64965 w 217937"/>
              <a:gd name="connsiteY14" fmla="*/ 2470244 h 3302758"/>
              <a:gd name="connsiteX15" fmla="*/ 10374 w 217937"/>
              <a:gd name="connsiteY15" fmla="*/ 2593074 h 3302758"/>
              <a:gd name="connsiteX16" fmla="*/ 24021 w 217937"/>
              <a:gd name="connsiteY16" fmla="*/ 2770495 h 3302758"/>
              <a:gd name="connsiteX17" fmla="*/ 37669 w 217937"/>
              <a:gd name="connsiteY17" fmla="*/ 2811438 h 3302758"/>
              <a:gd name="connsiteX18" fmla="*/ 51317 w 217937"/>
              <a:gd name="connsiteY18" fmla="*/ 2866029 h 3302758"/>
              <a:gd name="connsiteX19" fmla="*/ 92260 w 217937"/>
              <a:gd name="connsiteY19" fmla="*/ 2988859 h 3302758"/>
              <a:gd name="connsiteX20" fmla="*/ 105908 w 217937"/>
              <a:gd name="connsiteY20" fmla="*/ 3029803 h 3302758"/>
              <a:gd name="connsiteX21" fmla="*/ 119556 w 217937"/>
              <a:gd name="connsiteY21" fmla="*/ 3084394 h 3302758"/>
              <a:gd name="connsiteX22" fmla="*/ 133203 w 217937"/>
              <a:gd name="connsiteY22" fmla="*/ 3302758 h 3302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17937" h="3302758">
                <a:moveTo>
                  <a:pt x="119556" y="0"/>
                </a:moveTo>
                <a:cubicBezTo>
                  <a:pt x="157783" y="114688"/>
                  <a:pt x="124605" y="3482"/>
                  <a:pt x="146851" y="259307"/>
                </a:cubicBezTo>
                <a:cubicBezTo>
                  <a:pt x="154231" y="344175"/>
                  <a:pt x="154040" y="335463"/>
                  <a:pt x="174147" y="395785"/>
                </a:cubicBezTo>
                <a:cubicBezTo>
                  <a:pt x="217937" y="789888"/>
                  <a:pt x="206499" y="640057"/>
                  <a:pt x="174147" y="1405719"/>
                </a:cubicBezTo>
                <a:cubicBezTo>
                  <a:pt x="170353" y="1495516"/>
                  <a:pt x="146455" y="1468026"/>
                  <a:pt x="119556" y="1528549"/>
                </a:cubicBezTo>
                <a:cubicBezTo>
                  <a:pt x="107871" y="1554841"/>
                  <a:pt x="92260" y="1610435"/>
                  <a:pt x="92260" y="1610435"/>
                </a:cubicBezTo>
                <a:cubicBezTo>
                  <a:pt x="96809" y="1683223"/>
                  <a:pt x="94534" y="1756762"/>
                  <a:pt x="105908" y="1828800"/>
                </a:cubicBezTo>
                <a:cubicBezTo>
                  <a:pt x="108466" y="1845002"/>
                  <a:pt x="126541" y="1854754"/>
                  <a:pt x="133203" y="1869743"/>
                </a:cubicBezTo>
                <a:cubicBezTo>
                  <a:pt x="144888" y="1896035"/>
                  <a:pt x="151400" y="1924334"/>
                  <a:pt x="160499" y="1951629"/>
                </a:cubicBezTo>
                <a:lnTo>
                  <a:pt x="174147" y="1992573"/>
                </a:lnTo>
                <a:cubicBezTo>
                  <a:pt x="169598" y="2028967"/>
                  <a:pt x="167060" y="2065669"/>
                  <a:pt x="160499" y="2101755"/>
                </a:cubicBezTo>
                <a:cubicBezTo>
                  <a:pt x="157926" y="2115909"/>
                  <a:pt x="150803" y="2128866"/>
                  <a:pt x="146851" y="2142698"/>
                </a:cubicBezTo>
                <a:cubicBezTo>
                  <a:pt x="112569" y="2262682"/>
                  <a:pt x="152283" y="2140045"/>
                  <a:pt x="119556" y="2238232"/>
                </a:cubicBezTo>
                <a:cubicBezTo>
                  <a:pt x="117149" y="2262304"/>
                  <a:pt x="111619" y="2384129"/>
                  <a:pt x="92260" y="2429301"/>
                </a:cubicBezTo>
                <a:cubicBezTo>
                  <a:pt x="85799" y="2444377"/>
                  <a:pt x="71627" y="2455255"/>
                  <a:pt x="64965" y="2470244"/>
                </a:cubicBezTo>
                <a:cubicBezTo>
                  <a:pt x="0" y="2616415"/>
                  <a:pt x="72146" y="2500415"/>
                  <a:pt x="10374" y="2593074"/>
                </a:cubicBezTo>
                <a:cubicBezTo>
                  <a:pt x="14923" y="2652214"/>
                  <a:pt x="16664" y="2711638"/>
                  <a:pt x="24021" y="2770495"/>
                </a:cubicBezTo>
                <a:cubicBezTo>
                  <a:pt x="25805" y="2784770"/>
                  <a:pt x="33717" y="2797606"/>
                  <a:pt x="37669" y="2811438"/>
                </a:cubicBezTo>
                <a:cubicBezTo>
                  <a:pt x="42822" y="2829473"/>
                  <a:pt x="45927" y="2848063"/>
                  <a:pt x="51317" y="2866029"/>
                </a:cubicBezTo>
                <a:cubicBezTo>
                  <a:pt x="51332" y="2866081"/>
                  <a:pt x="85427" y="2968362"/>
                  <a:pt x="92260" y="2988859"/>
                </a:cubicBezTo>
                <a:cubicBezTo>
                  <a:pt x="96809" y="3002507"/>
                  <a:pt x="102419" y="3015846"/>
                  <a:pt x="105908" y="3029803"/>
                </a:cubicBezTo>
                <a:lnTo>
                  <a:pt x="119556" y="3084394"/>
                </a:lnTo>
                <a:cubicBezTo>
                  <a:pt x="134250" y="3275422"/>
                  <a:pt x="133203" y="3202499"/>
                  <a:pt x="133203" y="3302758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rgbClr val="FF0000"/>
              </a:solidFill>
            </a:endParaRPr>
          </a:p>
        </p:txBody>
      </p:sp>
      <p:sp>
        <p:nvSpPr>
          <p:cNvPr id="14" name="شكل حر 13"/>
          <p:cNvSpPr/>
          <p:nvPr/>
        </p:nvSpPr>
        <p:spPr>
          <a:xfrm>
            <a:off x="4953139" y="785390"/>
            <a:ext cx="1147410" cy="646595"/>
          </a:xfrm>
          <a:custGeom>
            <a:avLst/>
            <a:gdLst>
              <a:gd name="connsiteX0" fmla="*/ 1147410 w 1147410"/>
              <a:gd name="connsiteY0" fmla="*/ 169953 h 646595"/>
              <a:gd name="connsiteX1" fmla="*/ 1051876 w 1147410"/>
              <a:gd name="connsiteY1" fmla="*/ 142658 h 646595"/>
              <a:gd name="connsiteX2" fmla="*/ 1010933 w 1147410"/>
              <a:gd name="connsiteY2" fmla="*/ 115362 h 646595"/>
              <a:gd name="connsiteX3" fmla="*/ 969989 w 1147410"/>
              <a:gd name="connsiteY3" fmla="*/ 101714 h 646595"/>
              <a:gd name="connsiteX4" fmla="*/ 888103 w 1147410"/>
              <a:gd name="connsiteY4" fmla="*/ 47123 h 646595"/>
              <a:gd name="connsiteX5" fmla="*/ 806216 w 1147410"/>
              <a:gd name="connsiteY5" fmla="*/ 19828 h 646595"/>
              <a:gd name="connsiteX6" fmla="*/ 642443 w 1147410"/>
              <a:gd name="connsiteY6" fmla="*/ 33476 h 646595"/>
              <a:gd name="connsiteX7" fmla="*/ 560557 w 1147410"/>
              <a:gd name="connsiteY7" fmla="*/ 74419 h 646595"/>
              <a:gd name="connsiteX8" fmla="*/ 519613 w 1147410"/>
              <a:gd name="connsiteY8" fmla="*/ 88067 h 646595"/>
              <a:gd name="connsiteX9" fmla="*/ 478670 w 1147410"/>
              <a:gd name="connsiteY9" fmla="*/ 115362 h 646595"/>
              <a:gd name="connsiteX10" fmla="*/ 396783 w 1147410"/>
              <a:gd name="connsiteY10" fmla="*/ 142658 h 646595"/>
              <a:gd name="connsiteX11" fmla="*/ 314897 w 1147410"/>
              <a:gd name="connsiteY11" fmla="*/ 169953 h 646595"/>
              <a:gd name="connsiteX12" fmla="*/ 260306 w 1147410"/>
              <a:gd name="connsiteY12" fmla="*/ 183601 h 646595"/>
              <a:gd name="connsiteX13" fmla="*/ 164771 w 1147410"/>
              <a:gd name="connsiteY13" fmla="*/ 210897 h 646595"/>
              <a:gd name="connsiteX14" fmla="*/ 82885 w 1147410"/>
              <a:gd name="connsiteY14" fmla="*/ 292783 h 646595"/>
              <a:gd name="connsiteX15" fmla="*/ 28294 w 1147410"/>
              <a:gd name="connsiteY15" fmla="*/ 374670 h 646595"/>
              <a:gd name="connsiteX16" fmla="*/ 41942 w 1147410"/>
              <a:gd name="connsiteY16" fmla="*/ 552091 h 646595"/>
              <a:gd name="connsiteX17" fmla="*/ 219362 w 1147410"/>
              <a:gd name="connsiteY17" fmla="*/ 565738 h 646595"/>
              <a:gd name="connsiteX18" fmla="*/ 301249 w 1147410"/>
              <a:gd name="connsiteY18" fmla="*/ 593034 h 646595"/>
              <a:gd name="connsiteX19" fmla="*/ 465022 w 1147410"/>
              <a:gd name="connsiteY19" fmla="*/ 579386 h 646595"/>
              <a:gd name="connsiteX20" fmla="*/ 505965 w 1147410"/>
              <a:gd name="connsiteY20" fmla="*/ 565738 h 646595"/>
              <a:gd name="connsiteX21" fmla="*/ 560557 w 1147410"/>
              <a:gd name="connsiteY21" fmla="*/ 552091 h 646595"/>
              <a:gd name="connsiteX22" fmla="*/ 669739 w 1147410"/>
              <a:gd name="connsiteY22" fmla="*/ 524795 h 646595"/>
              <a:gd name="connsiteX23" fmla="*/ 915398 w 1147410"/>
              <a:gd name="connsiteY23" fmla="*/ 538443 h 646595"/>
              <a:gd name="connsiteX24" fmla="*/ 997285 w 1147410"/>
              <a:gd name="connsiteY24" fmla="*/ 593034 h 646595"/>
              <a:gd name="connsiteX25" fmla="*/ 833512 w 1147410"/>
              <a:gd name="connsiteY25" fmla="*/ 606682 h 646595"/>
              <a:gd name="connsiteX26" fmla="*/ 642443 w 1147410"/>
              <a:gd name="connsiteY26" fmla="*/ 633977 h 646595"/>
              <a:gd name="connsiteX27" fmla="*/ 710682 w 1147410"/>
              <a:gd name="connsiteY27" fmla="*/ 620329 h 646595"/>
              <a:gd name="connsiteX28" fmla="*/ 942694 w 1147410"/>
              <a:gd name="connsiteY28" fmla="*/ 606682 h 646595"/>
              <a:gd name="connsiteX29" fmla="*/ 1051876 w 1147410"/>
              <a:gd name="connsiteY29" fmla="*/ 579386 h 646595"/>
              <a:gd name="connsiteX30" fmla="*/ 1092819 w 1147410"/>
              <a:gd name="connsiteY30" fmla="*/ 565738 h 646595"/>
              <a:gd name="connsiteX31" fmla="*/ 1092819 w 1147410"/>
              <a:gd name="connsiteY31" fmla="*/ 224544 h 646595"/>
              <a:gd name="connsiteX32" fmla="*/ 1079171 w 1147410"/>
              <a:gd name="connsiteY32" fmla="*/ 142658 h 646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147410" h="646595">
                <a:moveTo>
                  <a:pt x="1147410" y="169953"/>
                </a:moveTo>
                <a:cubicBezTo>
                  <a:pt x="1129915" y="165579"/>
                  <a:pt x="1071458" y="152449"/>
                  <a:pt x="1051876" y="142658"/>
                </a:cubicBezTo>
                <a:cubicBezTo>
                  <a:pt x="1037205" y="135322"/>
                  <a:pt x="1025604" y="122698"/>
                  <a:pt x="1010933" y="115362"/>
                </a:cubicBezTo>
                <a:cubicBezTo>
                  <a:pt x="998066" y="108928"/>
                  <a:pt x="982565" y="108701"/>
                  <a:pt x="969989" y="101714"/>
                </a:cubicBezTo>
                <a:cubicBezTo>
                  <a:pt x="941312" y="85782"/>
                  <a:pt x="919225" y="57497"/>
                  <a:pt x="888103" y="47123"/>
                </a:cubicBezTo>
                <a:lnTo>
                  <a:pt x="806216" y="19828"/>
                </a:lnTo>
                <a:cubicBezTo>
                  <a:pt x="751625" y="24377"/>
                  <a:pt x="696743" y="26236"/>
                  <a:pt x="642443" y="33476"/>
                </a:cubicBezTo>
                <a:cubicBezTo>
                  <a:pt x="595662" y="39713"/>
                  <a:pt x="602384" y="53505"/>
                  <a:pt x="560557" y="74419"/>
                </a:cubicBezTo>
                <a:cubicBezTo>
                  <a:pt x="547690" y="80853"/>
                  <a:pt x="532480" y="81633"/>
                  <a:pt x="519613" y="88067"/>
                </a:cubicBezTo>
                <a:cubicBezTo>
                  <a:pt x="504942" y="95402"/>
                  <a:pt x="493659" y="108700"/>
                  <a:pt x="478670" y="115362"/>
                </a:cubicBezTo>
                <a:cubicBezTo>
                  <a:pt x="452378" y="127047"/>
                  <a:pt x="424079" y="133559"/>
                  <a:pt x="396783" y="142658"/>
                </a:cubicBezTo>
                <a:lnTo>
                  <a:pt x="314897" y="169953"/>
                </a:lnTo>
                <a:cubicBezTo>
                  <a:pt x="296700" y="174502"/>
                  <a:pt x="278341" y="178448"/>
                  <a:pt x="260306" y="183601"/>
                </a:cubicBezTo>
                <a:cubicBezTo>
                  <a:pt x="123251" y="222760"/>
                  <a:pt x="335429" y="168232"/>
                  <a:pt x="164771" y="210897"/>
                </a:cubicBezTo>
                <a:cubicBezTo>
                  <a:pt x="137476" y="238192"/>
                  <a:pt x="104297" y="260665"/>
                  <a:pt x="82885" y="292783"/>
                </a:cubicBezTo>
                <a:lnTo>
                  <a:pt x="28294" y="374670"/>
                </a:lnTo>
                <a:cubicBezTo>
                  <a:pt x="32843" y="433810"/>
                  <a:pt x="0" y="510149"/>
                  <a:pt x="41942" y="552091"/>
                </a:cubicBezTo>
                <a:cubicBezTo>
                  <a:pt x="83884" y="594033"/>
                  <a:pt x="160773" y="556487"/>
                  <a:pt x="219362" y="565738"/>
                </a:cubicBezTo>
                <a:cubicBezTo>
                  <a:pt x="247782" y="570225"/>
                  <a:pt x="301249" y="593034"/>
                  <a:pt x="301249" y="593034"/>
                </a:cubicBezTo>
                <a:cubicBezTo>
                  <a:pt x="355840" y="588485"/>
                  <a:pt x="410722" y="586626"/>
                  <a:pt x="465022" y="579386"/>
                </a:cubicBezTo>
                <a:cubicBezTo>
                  <a:pt x="479282" y="577485"/>
                  <a:pt x="492133" y="569690"/>
                  <a:pt x="505965" y="565738"/>
                </a:cubicBezTo>
                <a:cubicBezTo>
                  <a:pt x="524001" y="560585"/>
                  <a:pt x="542246" y="556160"/>
                  <a:pt x="560557" y="552091"/>
                </a:cubicBezTo>
                <a:cubicBezTo>
                  <a:pt x="659362" y="530135"/>
                  <a:pt x="596580" y="549181"/>
                  <a:pt x="669739" y="524795"/>
                </a:cubicBezTo>
                <a:cubicBezTo>
                  <a:pt x="751625" y="529344"/>
                  <a:pt x="835109" y="521716"/>
                  <a:pt x="915398" y="538443"/>
                </a:cubicBezTo>
                <a:cubicBezTo>
                  <a:pt x="947514" y="545134"/>
                  <a:pt x="997285" y="593034"/>
                  <a:pt x="997285" y="593034"/>
                </a:cubicBezTo>
                <a:cubicBezTo>
                  <a:pt x="942694" y="597583"/>
                  <a:pt x="887931" y="600403"/>
                  <a:pt x="833512" y="606682"/>
                </a:cubicBezTo>
                <a:cubicBezTo>
                  <a:pt x="769600" y="614056"/>
                  <a:pt x="579356" y="646595"/>
                  <a:pt x="642443" y="633977"/>
                </a:cubicBezTo>
                <a:cubicBezTo>
                  <a:pt x="665189" y="629428"/>
                  <a:pt x="687580" y="622429"/>
                  <a:pt x="710682" y="620329"/>
                </a:cubicBezTo>
                <a:cubicBezTo>
                  <a:pt x="787835" y="613315"/>
                  <a:pt x="865357" y="611231"/>
                  <a:pt x="942694" y="606682"/>
                </a:cubicBezTo>
                <a:cubicBezTo>
                  <a:pt x="1036284" y="575485"/>
                  <a:pt x="920124" y="612325"/>
                  <a:pt x="1051876" y="579386"/>
                </a:cubicBezTo>
                <a:cubicBezTo>
                  <a:pt x="1065832" y="575897"/>
                  <a:pt x="1079171" y="570287"/>
                  <a:pt x="1092819" y="565738"/>
                </a:cubicBezTo>
                <a:cubicBezTo>
                  <a:pt x="1136891" y="433525"/>
                  <a:pt x="1115886" y="512871"/>
                  <a:pt x="1092819" y="224544"/>
                </a:cubicBezTo>
                <a:cubicBezTo>
                  <a:pt x="1074855" y="0"/>
                  <a:pt x="1079171" y="359883"/>
                  <a:pt x="1079171" y="142658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شكل حر 14"/>
          <p:cNvSpPr/>
          <p:nvPr/>
        </p:nvSpPr>
        <p:spPr>
          <a:xfrm>
            <a:off x="6821638" y="818866"/>
            <a:ext cx="889347" cy="545910"/>
          </a:xfrm>
          <a:custGeom>
            <a:avLst/>
            <a:gdLst>
              <a:gd name="connsiteX0" fmla="*/ 343437 w 889347"/>
              <a:gd name="connsiteY0" fmla="*/ 13647 h 545910"/>
              <a:gd name="connsiteX1" fmla="*/ 247902 w 889347"/>
              <a:gd name="connsiteY1" fmla="*/ 54591 h 545910"/>
              <a:gd name="connsiteX2" fmla="*/ 166016 w 889347"/>
              <a:gd name="connsiteY2" fmla="*/ 109182 h 545910"/>
              <a:gd name="connsiteX3" fmla="*/ 70481 w 889347"/>
              <a:gd name="connsiteY3" fmla="*/ 204716 h 545910"/>
              <a:gd name="connsiteX4" fmla="*/ 29538 w 889347"/>
              <a:gd name="connsiteY4" fmla="*/ 286603 h 545910"/>
              <a:gd name="connsiteX5" fmla="*/ 2243 w 889347"/>
              <a:gd name="connsiteY5" fmla="*/ 382137 h 545910"/>
              <a:gd name="connsiteX6" fmla="*/ 15890 w 889347"/>
              <a:gd name="connsiteY6" fmla="*/ 532262 h 545910"/>
              <a:gd name="connsiteX7" fmla="*/ 56834 w 889347"/>
              <a:gd name="connsiteY7" fmla="*/ 545910 h 545910"/>
              <a:gd name="connsiteX8" fmla="*/ 602744 w 889347"/>
              <a:gd name="connsiteY8" fmla="*/ 532262 h 545910"/>
              <a:gd name="connsiteX9" fmla="*/ 711926 w 889347"/>
              <a:gd name="connsiteY9" fmla="*/ 518615 h 545910"/>
              <a:gd name="connsiteX10" fmla="*/ 862052 w 889347"/>
              <a:gd name="connsiteY10" fmla="*/ 504967 h 545910"/>
              <a:gd name="connsiteX11" fmla="*/ 875699 w 889347"/>
              <a:gd name="connsiteY11" fmla="*/ 450376 h 545910"/>
              <a:gd name="connsiteX12" fmla="*/ 889347 w 889347"/>
              <a:gd name="connsiteY12" fmla="*/ 409433 h 545910"/>
              <a:gd name="connsiteX13" fmla="*/ 875699 w 889347"/>
              <a:gd name="connsiteY13" fmla="*/ 109182 h 545910"/>
              <a:gd name="connsiteX14" fmla="*/ 862052 w 889347"/>
              <a:gd name="connsiteY14" fmla="*/ 68238 h 545910"/>
              <a:gd name="connsiteX15" fmla="*/ 821108 w 889347"/>
              <a:gd name="connsiteY15" fmla="*/ 27295 h 545910"/>
              <a:gd name="connsiteX16" fmla="*/ 739222 w 889347"/>
              <a:gd name="connsiteY16" fmla="*/ 0 h 545910"/>
              <a:gd name="connsiteX17" fmla="*/ 616392 w 889347"/>
              <a:gd name="connsiteY17" fmla="*/ 13647 h 545910"/>
              <a:gd name="connsiteX18" fmla="*/ 534505 w 889347"/>
              <a:gd name="connsiteY18" fmla="*/ 40943 h 545910"/>
              <a:gd name="connsiteX19" fmla="*/ 493562 w 889347"/>
              <a:gd name="connsiteY19" fmla="*/ 54591 h 545910"/>
              <a:gd name="connsiteX20" fmla="*/ 288846 w 889347"/>
              <a:gd name="connsiteY20" fmla="*/ 40943 h 545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89347" h="545910">
                <a:moveTo>
                  <a:pt x="343437" y="13647"/>
                </a:moveTo>
                <a:cubicBezTo>
                  <a:pt x="301079" y="27766"/>
                  <a:pt x="290065" y="29293"/>
                  <a:pt x="247902" y="54591"/>
                </a:cubicBezTo>
                <a:cubicBezTo>
                  <a:pt x="219772" y="71469"/>
                  <a:pt x="185699" y="82938"/>
                  <a:pt x="166016" y="109182"/>
                </a:cubicBezTo>
                <a:cubicBezTo>
                  <a:pt x="111424" y="181970"/>
                  <a:pt x="143269" y="150125"/>
                  <a:pt x="70481" y="204716"/>
                </a:cubicBezTo>
                <a:cubicBezTo>
                  <a:pt x="36182" y="307619"/>
                  <a:pt x="82448" y="180785"/>
                  <a:pt x="29538" y="286603"/>
                </a:cubicBezTo>
                <a:cubicBezTo>
                  <a:pt x="19747" y="306186"/>
                  <a:pt x="6617" y="364641"/>
                  <a:pt x="2243" y="382137"/>
                </a:cubicBezTo>
                <a:cubicBezTo>
                  <a:pt x="6792" y="432179"/>
                  <a:pt x="0" y="484593"/>
                  <a:pt x="15890" y="532262"/>
                </a:cubicBezTo>
                <a:cubicBezTo>
                  <a:pt x="20439" y="545910"/>
                  <a:pt x="42448" y="545910"/>
                  <a:pt x="56834" y="545910"/>
                </a:cubicBezTo>
                <a:cubicBezTo>
                  <a:pt x="238861" y="545910"/>
                  <a:pt x="420774" y="536811"/>
                  <a:pt x="602744" y="532262"/>
                </a:cubicBezTo>
                <a:lnTo>
                  <a:pt x="711926" y="518615"/>
                </a:lnTo>
                <a:cubicBezTo>
                  <a:pt x="761898" y="513355"/>
                  <a:pt x="815669" y="524293"/>
                  <a:pt x="862052" y="504967"/>
                </a:cubicBezTo>
                <a:cubicBezTo>
                  <a:pt x="879366" y="497753"/>
                  <a:pt x="870546" y="468411"/>
                  <a:pt x="875699" y="450376"/>
                </a:cubicBezTo>
                <a:cubicBezTo>
                  <a:pt x="879651" y="436544"/>
                  <a:pt x="884798" y="423081"/>
                  <a:pt x="889347" y="409433"/>
                </a:cubicBezTo>
                <a:cubicBezTo>
                  <a:pt x="884798" y="309349"/>
                  <a:pt x="883688" y="209050"/>
                  <a:pt x="875699" y="109182"/>
                </a:cubicBezTo>
                <a:cubicBezTo>
                  <a:pt x="874552" y="94842"/>
                  <a:pt x="870032" y="80208"/>
                  <a:pt x="862052" y="68238"/>
                </a:cubicBezTo>
                <a:cubicBezTo>
                  <a:pt x="851346" y="52179"/>
                  <a:pt x="837980" y="36668"/>
                  <a:pt x="821108" y="27295"/>
                </a:cubicBezTo>
                <a:cubicBezTo>
                  <a:pt x="795957" y="13322"/>
                  <a:pt x="739222" y="0"/>
                  <a:pt x="739222" y="0"/>
                </a:cubicBezTo>
                <a:cubicBezTo>
                  <a:pt x="698279" y="4549"/>
                  <a:pt x="656787" y="5568"/>
                  <a:pt x="616392" y="13647"/>
                </a:cubicBezTo>
                <a:cubicBezTo>
                  <a:pt x="588179" y="19290"/>
                  <a:pt x="561801" y="31844"/>
                  <a:pt x="534505" y="40943"/>
                </a:cubicBezTo>
                <a:lnTo>
                  <a:pt x="493562" y="54591"/>
                </a:lnTo>
                <a:cubicBezTo>
                  <a:pt x="297956" y="40619"/>
                  <a:pt x="366345" y="40943"/>
                  <a:pt x="288846" y="40943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عنصر نائب لرقم الشريحة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4A92C-C314-4EB5-90A7-EF11AB92F634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16" name="عنصر نائب للتاريخ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B4CB1-16B2-45F6-873B-520A34569217}" type="datetime8">
              <a:rPr lang="en-US" smtClean="0"/>
              <a:pPr/>
              <a:t>7/20/2020 1:15 PM</a:t>
            </a:fld>
            <a:endParaRPr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ar-SA" dirty="0" smtClean="0"/>
              <a:t>تتضمن الحالات </a:t>
            </a:r>
            <a:r>
              <a:rPr lang="ar-SA" dirty="0" err="1" smtClean="0"/>
              <a:t>الاسعافيه</a:t>
            </a:r>
            <a:r>
              <a:rPr lang="ar-SA" dirty="0" smtClean="0"/>
              <a:t> عند </a:t>
            </a:r>
            <a:r>
              <a:rPr lang="ar-SA" dirty="0" err="1" smtClean="0"/>
              <a:t>الاطفال</a:t>
            </a:r>
            <a:r>
              <a:rPr lang="ar-SA" dirty="0" smtClean="0"/>
              <a:t>: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ar-SA" b="1" dirty="0" smtClean="0"/>
              <a:t>الطفل المريض بشده</a:t>
            </a:r>
          </a:p>
          <a:p>
            <a:pPr marL="514350" indent="-514350">
              <a:buFont typeface="+mj-lt"/>
              <a:buAutoNum type="arabicPeriod"/>
            </a:pPr>
            <a:r>
              <a:rPr lang="ar-SA" sz="3000" b="1" dirty="0" err="1" smtClean="0"/>
              <a:t>الانعاش</a:t>
            </a:r>
            <a:r>
              <a:rPr lang="ar-SA" sz="3000" b="1" dirty="0" smtClean="0"/>
              <a:t> القلبي الرئوي</a:t>
            </a:r>
          </a:p>
          <a:p>
            <a:pPr marL="514350" indent="-514350">
              <a:buFont typeface="+mj-lt"/>
              <a:buAutoNum type="arabicPeriod"/>
            </a:pPr>
            <a:r>
              <a:rPr lang="ar-SA" dirty="0" smtClean="0"/>
              <a:t>الطفل المصاب </a:t>
            </a:r>
            <a:r>
              <a:rPr lang="ar-SA" dirty="0" err="1" smtClean="0"/>
              <a:t>برضوض</a:t>
            </a:r>
            <a:r>
              <a:rPr lang="ar-SA" dirty="0" smtClean="0"/>
              <a:t> </a:t>
            </a:r>
            <a:r>
              <a:rPr lang="ar-SA" dirty="0" err="1" smtClean="0"/>
              <a:t>خطيره</a:t>
            </a:r>
            <a:endParaRPr lang="ar-SA" dirty="0" smtClean="0"/>
          </a:p>
          <a:p>
            <a:pPr marL="514350" indent="-514350">
              <a:buFont typeface="+mj-lt"/>
              <a:buAutoNum type="arabicPeriod"/>
            </a:pPr>
            <a:r>
              <a:rPr lang="ar-SA" dirty="0" smtClean="0"/>
              <a:t>القصور التنفسي</a:t>
            </a:r>
          </a:p>
          <a:p>
            <a:pPr marL="514350" indent="-514350">
              <a:buFont typeface="+mj-lt"/>
              <a:buAutoNum type="arabicPeriod"/>
            </a:pPr>
            <a:r>
              <a:rPr lang="ar-SA" dirty="0" err="1" smtClean="0"/>
              <a:t>الصدمه</a:t>
            </a:r>
            <a:endParaRPr lang="ar-SA" dirty="0" smtClean="0"/>
          </a:p>
          <a:p>
            <a:pPr marL="514350" indent="-514350">
              <a:buFont typeface="+mj-lt"/>
              <a:buAutoNum type="arabicPeriod"/>
            </a:pPr>
            <a:r>
              <a:rPr lang="ar-SA" sz="3900" b="1" u="sng" dirty="0" err="1" smtClean="0">
                <a:solidFill>
                  <a:srgbClr val="FF0000"/>
                </a:solidFill>
              </a:rPr>
              <a:t>انتان</a:t>
            </a:r>
            <a:r>
              <a:rPr lang="ar-SA" sz="3900" b="1" u="sng" dirty="0" smtClean="0">
                <a:solidFill>
                  <a:srgbClr val="FF0000"/>
                </a:solidFill>
              </a:rPr>
              <a:t> الدم</a:t>
            </a:r>
          </a:p>
          <a:p>
            <a:pPr marL="514350" indent="-514350">
              <a:buFont typeface="+mj-lt"/>
              <a:buAutoNum type="arabicPeriod"/>
            </a:pPr>
            <a:r>
              <a:rPr lang="ar-SA" dirty="0" err="1" smtClean="0"/>
              <a:t>التاق</a:t>
            </a:r>
            <a:endParaRPr lang="ar-SA" dirty="0" smtClean="0"/>
          </a:p>
          <a:p>
            <a:pPr marL="514350" indent="-514350">
              <a:buFont typeface="+mj-lt"/>
              <a:buAutoNum type="arabicPeriod"/>
            </a:pPr>
            <a:r>
              <a:rPr lang="ar-SA" dirty="0" smtClean="0"/>
              <a:t>الحالات </a:t>
            </a:r>
            <a:r>
              <a:rPr lang="ar-SA" dirty="0" err="1" smtClean="0"/>
              <a:t>الاسعافيه</a:t>
            </a:r>
            <a:r>
              <a:rPr lang="ar-SA" dirty="0" smtClean="0"/>
              <a:t> </a:t>
            </a:r>
            <a:r>
              <a:rPr lang="ar-SA" dirty="0" err="1" smtClean="0"/>
              <a:t>العصبيه</a:t>
            </a:r>
            <a:endParaRPr lang="ar-SA" dirty="0" smtClean="0"/>
          </a:p>
          <a:p>
            <a:pPr marL="514350" indent="-514350">
              <a:buFont typeface="+mj-lt"/>
              <a:buAutoNum type="arabicPeriod"/>
            </a:pPr>
            <a:r>
              <a:rPr lang="ar-SA" dirty="0" smtClean="0"/>
              <a:t>الحالات </a:t>
            </a:r>
            <a:r>
              <a:rPr lang="ar-SA" dirty="0" err="1" smtClean="0"/>
              <a:t>المهدده</a:t>
            </a:r>
            <a:r>
              <a:rPr lang="ar-SA" dirty="0" smtClean="0"/>
              <a:t> للحياة غير </a:t>
            </a:r>
            <a:r>
              <a:rPr lang="ar-SA" dirty="0" err="1" smtClean="0"/>
              <a:t>المفسره</a:t>
            </a:r>
            <a:endParaRPr lang="ar-SA" dirty="0" smtClean="0"/>
          </a:p>
          <a:p>
            <a:pPr marL="514350" indent="-514350">
              <a:buFont typeface="+mj-lt"/>
              <a:buAutoNum type="arabicPeriod"/>
            </a:pPr>
            <a:r>
              <a:rPr lang="ar-SA" dirty="0" smtClean="0"/>
              <a:t>موت الطفل المفاجئ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4A92C-C314-4EB5-90A7-EF11AB92F634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B527B-4EC2-4375-A984-6DF10D895680}" type="datetime8">
              <a:rPr lang="en-US" smtClean="0"/>
              <a:pPr/>
              <a:t>7/20/2020 1:15 PM</a:t>
            </a:fld>
            <a:endParaRPr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8229600" cy="1143000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ar-SY" sz="8800" b="1" dirty="0" err="1" smtClean="0"/>
              <a:t>خمج</a:t>
            </a:r>
            <a:r>
              <a:rPr lang="ar-SY" sz="8800" b="1" dirty="0" smtClean="0"/>
              <a:t> الدم</a:t>
            </a:r>
            <a:endParaRPr lang="ar-SA" sz="8800" b="1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r" rtl="1"/>
            <a:r>
              <a:rPr lang="ar-SY" dirty="0" smtClean="0"/>
              <a:t>يمكن </a:t>
            </a:r>
            <a:r>
              <a:rPr lang="ar-SY" dirty="0" err="1" smtClean="0"/>
              <a:t>ان</a:t>
            </a:r>
            <a:r>
              <a:rPr lang="ar-SY" dirty="0" smtClean="0"/>
              <a:t> تسبب الجراثيم </a:t>
            </a:r>
            <a:r>
              <a:rPr lang="ar-SY" dirty="0" err="1" smtClean="0"/>
              <a:t>خمجا</a:t>
            </a:r>
            <a:r>
              <a:rPr lang="ar-SY" dirty="0" smtClean="0"/>
              <a:t> موضعيا </a:t>
            </a:r>
            <a:r>
              <a:rPr lang="ar-SY" dirty="0" err="1" smtClean="0"/>
              <a:t>او</a:t>
            </a:r>
            <a:r>
              <a:rPr lang="ar-SY" dirty="0" smtClean="0"/>
              <a:t> تتكاثر في تيار الدم حيث يرد الطفل </a:t>
            </a:r>
            <a:r>
              <a:rPr lang="ar-SA" dirty="0" smtClean="0"/>
              <a:t>ب</a:t>
            </a:r>
            <a:r>
              <a:rPr lang="ar-SY" dirty="0" smtClean="0"/>
              <a:t>تحرير </a:t>
            </a:r>
            <a:r>
              <a:rPr lang="ar-SY" dirty="0" err="1" smtClean="0"/>
              <a:t>سيتوكينات</a:t>
            </a:r>
            <a:r>
              <a:rPr lang="ar-SY" dirty="0" smtClean="0"/>
              <a:t> التهابيه </a:t>
            </a:r>
            <a:r>
              <a:rPr lang="ar-SY" dirty="0" err="1" smtClean="0"/>
              <a:t>وتفعيل</a:t>
            </a:r>
            <a:r>
              <a:rPr lang="ar-SY" dirty="0" smtClean="0"/>
              <a:t> الخلايا </a:t>
            </a:r>
            <a:r>
              <a:rPr lang="ar-SY" dirty="0" err="1" smtClean="0"/>
              <a:t>البطانيه</a:t>
            </a:r>
            <a:endParaRPr lang="ar-SY" dirty="0" smtClean="0"/>
          </a:p>
          <a:p>
            <a:pPr algn="r" rtl="1"/>
            <a:r>
              <a:rPr lang="ar-SY" b="1" dirty="0" err="1" smtClean="0">
                <a:solidFill>
                  <a:srgbClr val="FF0000"/>
                </a:solidFill>
              </a:rPr>
              <a:t>انتان</a:t>
            </a:r>
            <a:r>
              <a:rPr lang="ar-SY" b="1" dirty="0" smtClean="0">
                <a:solidFill>
                  <a:srgbClr val="FF0000"/>
                </a:solidFill>
              </a:rPr>
              <a:t> الدم المبكر</a:t>
            </a:r>
            <a:r>
              <a:rPr lang="ar-SY" dirty="0" smtClean="0"/>
              <a:t>: </a:t>
            </a:r>
            <a:r>
              <a:rPr lang="ar-SY" dirty="0" err="1" smtClean="0"/>
              <a:t>عقديات</a:t>
            </a:r>
            <a:r>
              <a:rPr lang="ar-SY" dirty="0" smtClean="0"/>
              <a:t> زمره </a:t>
            </a:r>
            <a:r>
              <a:rPr lang="en-US" dirty="0" smtClean="0"/>
              <a:t>B</a:t>
            </a:r>
            <a:r>
              <a:rPr lang="ar-SY" dirty="0" smtClean="0"/>
              <a:t> –</a:t>
            </a:r>
            <a:r>
              <a:rPr lang="ar-SY" dirty="0" err="1" smtClean="0"/>
              <a:t>الايشرشيا</a:t>
            </a:r>
            <a:r>
              <a:rPr lang="ar-SY" dirty="0" smtClean="0"/>
              <a:t> </a:t>
            </a:r>
            <a:r>
              <a:rPr lang="ar-SY" dirty="0" err="1" smtClean="0"/>
              <a:t>الكولونيه</a:t>
            </a:r>
            <a:endParaRPr lang="ar-SY" dirty="0" smtClean="0"/>
          </a:p>
          <a:p>
            <a:pPr algn="r" rtl="1"/>
            <a:r>
              <a:rPr lang="ar-SY" b="1" dirty="0" err="1" smtClean="0">
                <a:solidFill>
                  <a:srgbClr val="FF0000"/>
                </a:solidFill>
              </a:rPr>
              <a:t>انتان</a:t>
            </a:r>
            <a:r>
              <a:rPr lang="ar-SY" b="1" dirty="0" smtClean="0">
                <a:solidFill>
                  <a:srgbClr val="FF0000"/>
                </a:solidFill>
              </a:rPr>
              <a:t> الدم </a:t>
            </a:r>
            <a:r>
              <a:rPr lang="ar-SY" b="1" dirty="0" err="1" smtClean="0">
                <a:solidFill>
                  <a:srgbClr val="FF0000"/>
                </a:solidFill>
              </a:rPr>
              <a:t>المتاخر</a:t>
            </a:r>
            <a:r>
              <a:rPr lang="ar-SY" dirty="0" smtClean="0"/>
              <a:t>:</a:t>
            </a:r>
            <a:r>
              <a:rPr lang="ar-SA" dirty="0" smtClean="0"/>
              <a:t> </a:t>
            </a:r>
            <a:r>
              <a:rPr lang="ar-SY" dirty="0" smtClean="0"/>
              <a:t>تسيطر </a:t>
            </a:r>
            <a:r>
              <a:rPr lang="en-US" dirty="0" smtClean="0"/>
              <a:t>CONS </a:t>
            </a:r>
            <a:r>
              <a:rPr lang="ar-SY" dirty="0" smtClean="0"/>
              <a:t>(العنقوديات سلبية </a:t>
            </a:r>
            <a:r>
              <a:rPr lang="ar-SY" dirty="0" err="1" smtClean="0"/>
              <a:t>الكواغولاز</a:t>
            </a:r>
            <a:r>
              <a:rPr lang="ar-SY" dirty="0" smtClean="0"/>
              <a:t>) وهي تعزل عادة من زرع الدم بوجود </a:t>
            </a:r>
            <a:r>
              <a:rPr lang="ar-SY" dirty="0" err="1" smtClean="0"/>
              <a:t>الاجهزه</a:t>
            </a:r>
            <a:r>
              <a:rPr lang="ar-SY" dirty="0" smtClean="0"/>
              <a:t> الثابت</a:t>
            </a:r>
            <a:r>
              <a:rPr lang="en-US" dirty="0" smtClean="0"/>
              <a:t> </a:t>
            </a:r>
            <a:r>
              <a:rPr lang="ar-SA" dirty="0" smtClean="0"/>
              <a:t> وهي ملوث جلدي شائع</a:t>
            </a:r>
            <a:r>
              <a:rPr lang="ar-SY" dirty="0" smtClean="0"/>
              <a:t>)</a:t>
            </a:r>
          </a:p>
          <a:p>
            <a:pPr algn="r" rtl="1"/>
            <a:r>
              <a:rPr lang="ar-SY" b="1" u="sng" dirty="0" smtClean="0"/>
              <a:t> </a:t>
            </a:r>
            <a:r>
              <a:rPr lang="ar-SY" b="1" u="sng" dirty="0" err="1" smtClean="0"/>
              <a:t>المستدميات</a:t>
            </a:r>
            <a:r>
              <a:rPr lang="ar-SY" b="1" u="sng" dirty="0" smtClean="0"/>
              <a:t> </a:t>
            </a:r>
            <a:r>
              <a:rPr lang="ar-SY" b="1" u="sng" dirty="0" err="1" smtClean="0"/>
              <a:t>النزليه</a:t>
            </a:r>
            <a:r>
              <a:rPr lang="ar-SY" b="1" u="sng" dirty="0" smtClean="0"/>
              <a:t> والمكورات </a:t>
            </a:r>
            <a:r>
              <a:rPr lang="ar-SY" b="1" u="sng" dirty="0" err="1" smtClean="0"/>
              <a:t>السحائيه</a:t>
            </a:r>
            <a:r>
              <a:rPr lang="ar-SY" b="1" u="sng" dirty="0" smtClean="0"/>
              <a:t> والمكورات </a:t>
            </a:r>
            <a:r>
              <a:rPr lang="ar-SY" b="1" u="sng" dirty="0" err="1" smtClean="0"/>
              <a:t>الرئويه</a:t>
            </a:r>
            <a:r>
              <a:rPr lang="ar-SY" b="1" u="sng" dirty="0" smtClean="0"/>
              <a:t> </a:t>
            </a:r>
            <a:r>
              <a:rPr lang="ar-SA" b="1" u="sng" dirty="0" smtClean="0"/>
              <a:t>انخفض تواترها </a:t>
            </a:r>
            <a:r>
              <a:rPr lang="ar-SY" b="1" u="sng" dirty="0" smtClean="0"/>
              <a:t>منذ </a:t>
            </a:r>
            <a:r>
              <a:rPr lang="ar-SY" b="1" u="sng" dirty="0" err="1" smtClean="0"/>
              <a:t>ان</a:t>
            </a:r>
            <a:r>
              <a:rPr lang="ar-SY" b="1" u="sng" dirty="0" smtClean="0"/>
              <a:t> </a:t>
            </a:r>
            <a:r>
              <a:rPr lang="ar-SY" b="1" u="sng" dirty="0" err="1" smtClean="0"/>
              <a:t>ادرجت</a:t>
            </a:r>
            <a:r>
              <a:rPr lang="ar-SY" b="1" u="sng" dirty="0" smtClean="0"/>
              <a:t> في جدول التلقيح</a:t>
            </a:r>
            <a:endParaRPr lang="ar-SA" b="1" u="sn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4A92C-C314-4EB5-90A7-EF11AB92F634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6A25F-0823-410C-A3C7-EC4E1DC028AB}" type="datetime8">
              <a:rPr lang="en-US" smtClean="0"/>
              <a:pPr/>
              <a:t>7/20/2020 1:15 PM</a:t>
            </a:fld>
            <a:endParaRPr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وان 3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ar-SY" sz="8000" b="1" dirty="0" err="1" smtClean="0">
                <a:solidFill>
                  <a:srgbClr val="FF0000"/>
                </a:solidFill>
              </a:rPr>
              <a:t>سريريا</a:t>
            </a:r>
            <a:endParaRPr lang="ar-SA" sz="8000" b="1" dirty="0">
              <a:solidFill>
                <a:srgbClr val="FF0000"/>
              </a:solidFill>
            </a:endParaRPr>
          </a:p>
        </p:txBody>
      </p:sp>
      <p:sp>
        <p:nvSpPr>
          <p:cNvPr id="5" name="عنصر نائب للنص 4"/>
          <p:cNvSpPr>
            <a:spLocks noGrp="1"/>
          </p:cNvSpPr>
          <p:nvPr>
            <p:ph type="body" idx="1"/>
          </p:nvPr>
        </p:nvSpPr>
        <p:spPr>
          <a:solidFill>
            <a:schemeClr val="bg2">
              <a:lumMod val="75000"/>
            </a:schemeClr>
          </a:solidFill>
        </p:spPr>
        <p:txBody>
          <a:bodyPr/>
          <a:lstStyle/>
          <a:p>
            <a:r>
              <a:rPr lang="ar-SY" dirty="0" smtClean="0"/>
              <a:t>الفحص</a:t>
            </a:r>
            <a:endParaRPr lang="ar-SA" dirty="0"/>
          </a:p>
        </p:txBody>
      </p:sp>
      <p:sp>
        <p:nvSpPr>
          <p:cNvPr id="7" name="عنصر نائب للنص 6"/>
          <p:cNvSpPr>
            <a:spLocks noGrp="1"/>
          </p:cNvSpPr>
          <p:nvPr>
            <p:ph type="body" sz="half" idx="3"/>
          </p:nvPr>
        </p:nvSpPr>
        <p:spPr>
          <a:solidFill>
            <a:schemeClr val="bg2">
              <a:lumMod val="75000"/>
            </a:schemeClr>
          </a:solidFill>
        </p:spPr>
        <p:txBody>
          <a:bodyPr/>
          <a:lstStyle/>
          <a:p>
            <a:r>
              <a:rPr lang="ar-SY" dirty="0" err="1" smtClean="0"/>
              <a:t>الاعراض</a:t>
            </a:r>
            <a:endParaRPr lang="ar-SA" dirty="0"/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2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ar-SY" dirty="0" smtClean="0"/>
              <a:t>حمى</a:t>
            </a:r>
          </a:p>
          <a:p>
            <a:r>
              <a:rPr lang="ar-SY" dirty="0" smtClean="0"/>
              <a:t>تسرع قلب</a:t>
            </a:r>
          </a:p>
          <a:p>
            <a:r>
              <a:rPr lang="ar-SY" dirty="0" smtClean="0"/>
              <a:t>تسرع تنفس</a:t>
            </a:r>
            <a:r>
              <a:rPr lang="ar-SA" dirty="0" smtClean="0"/>
              <a:t>-</a:t>
            </a:r>
            <a:r>
              <a:rPr lang="ar-SY" dirty="0" smtClean="0"/>
              <a:t> انخفاض ضغط شرياني طفح نزفي(</a:t>
            </a:r>
            <a:r>
              <a:rPr lang="ar-SY" b="1" dirty="0" smtClean="0">
                <a:solidFill>
                  <a:srgbClr val="FF0000"/>
                </a:solidFill>
              </a:rPr>
              <a:t>تجرثم الدم </a:t>
            </a:r>
            <a:r>
              <a:rPr lang="ar-SY" b="1" dirty="0" err="1" smtClean="0">
                <a:solidFill>
                  <a:srgbClr val="FF0000"/>
                </a:solidFill>
              </a:rPr>
              <a:t>بالسحائيات</a:t>
            </a:r>
            <a:r>
              <a:rPr lang="ar-SY" dirty="0" smtClean="0"/>
              <a:t>)</a:t>
            </a:r>
          </a:p>
          <a:p>
            <a:r>
              <a:rPr lang="ar-SY" dirty="0" smtClean="0"/>
              <a:t>قصور </a:t>
            </a:r>
            <a:r>
              <a:rPr lang="ar-SY" dirty="0" err="1" smtClean="0"/>
              <a:t>اعضاء</a:t>
            </a:r>
            <a:r>
              <a:rPr lang="ar-SY" dirty="0" smtClean="0"/>
              <a:t> متعدد</a:t>
            </a:r>
            <a:endParaRPr lang="ar-SA" dirty="0"/>
          </a:p>
        </p:txBody>
      </p:sp>
      <p:sp>
        <p:nvSpPr>
          <p:cNvPr id="8" name="عنصر نائب للمحتوى 7"/>
          <p:cNvSpPr>
            <a:spLocks noGrp="1"/>
          </p:cNvSpPr>
          <p:nvPr>
            <p:ph sz="quarter" idx="4"/>
          </p:nvPr>
        </p:nvSpPr>
        <p:spPr>
          <a:solidFill>
            <a:srgbClr val="FFC000"/>
          </a:solidFill>
        </p:spPr>
        <p:txBody>
          <a:bodyPr/>
          <a:lstStyle/>
          <a:p>
            <a:pPr algn="r" rtl="1"/>
            <a:r>
              <a:rPr lang="ar-SY" dirty="0" smtClean="0"/>
              <a:t>حمى</a:t>
            </a:r>
          </a:p>
          <a:p>
            <a:pPr algn="r" rtl="1"/>
            <a:r>
              <a:rPr lang="ar-SY" dirty="0" smtClean="0"/>
              <a:t>ضعف تغذيه </a:t>
            </a:r>
          </a:p>
          <a:p>
            <a:pPr algn="r" rtl="1"/>
            <a:r>
              <a:rPr lang="ar-SY" dirty="0" smtClean="0"/>
              <a:t>سيئ </a:t>
            </a:r>
            <a:r>
              <a:rPr lang="ar-SY" dirty="0" err="1" smtClean="0"/>
              <a:t>الحاله</a:t>
            </a:r>
            <a:r>
              <a:rPr lang="ar-SY" dirty="0" smtClean="0"/>
              <a:t>-متهيج</a:t>
            </a:r>
          </a:p>
          <a:p>
            <a:pPr algn="r" rtl="1"/>
            <a:r>
              <a:rPr lang="ar-SY" dirty="0" smtClean="0"/>
              <a:t>خمول</a:t>
            </a:r>
          </a:p>
          <a:p>
            <a:pPr algn="r" rtl="1"/>
            <a:r>
              <a:rPr lang="ar-SY" dirty="0" smtClean="0"/>
              <a:t>قصة </a:t>
            </a:r>
            <a:r>
              <a:rPr lang="ar-SY" dirty="0" err="1" smtClean="0"/>
              <a:t>خمج</a:t>
            </a:r>
            <a:r>
              <a:rPr lang="ar-SY" dirty="0" smtClean="0"/>
              <a:t> موضعي مثل التهاب </a:t>
            </a:r>
            <a:r>
              <a:rPr lang="ar-SY" dirty="0" err="1" smtClean="0"/>
              <a:t>سحايا</a:t>
            </a:r>
            <a:r>
              <a:rPr lang="ar-SY" dirty="0" smtClean="0"/>
              <a:t> ذات عظم ونقي التهاب </a:t>
            </a:r>
            <a:r>
              <a:rPr lang="ar-SY" dirty="0" err="1" smtClean="0"/>
              <a:t>امعاء</a:t>
            </a:r>
            <a:r>
              <a:rPr lang="ar-SY" dirty="0" smtClean="0"/>
              <a:t> التهاب نسيج خلوي</a:t>
            </a:r>
          </a:p>
          <a:p>
            <a:pPr algn="r" rtl="1"/>
            <a:r>
              <a:rPr lang="ar-SY" dirty="0" smtClean="0"/>
              <a:t>حالات </a:t>
            </a:r>
            <a:r>
              <a:rPr lang="ar-SY" dirty="0" err="1" smtClean="0"/>
              <a:t>مؤهبه</a:t>
            </a:r>
            <a:r>
              <a:rPr lang="ar-SY" dirty="0" smtClean="0"/>
              <a:t> مثل فقر الدم </a:t>
            </a:r>
            <a:r>
              <a:rPr lang="ar-SY" dirty="0" err="1" smtClean="0"/>
              <a:t>المنجلي</a:t>
            </a:r>
            <a:r>
              <a:rPr lang="ar-SY" dirty="0" smtClean="0"/>
              <a:t> عوز مناعي</a:t>
            </a:r>
            <a:endParaRPr lang="ar-SA" dirty="0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4A92C-C314-4EB5-90A7-EF11AB92F634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10" name="عنصر نائب للتاريخ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D0A75-A522-47D9-A498-E6EDC4AA9196}" type="datetime8">
              <a:rPr lang="en-US" smtClean="0"/>
              <a:pPr/>
              <a:t>7/20/2020 1:15 PM</a:t>
            </a:fld>
            <a:endParaRPr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5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2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9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3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4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1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 animBg="1"/>
      <p:bldP spid="7" grpId="0" build="p" animBg="1"/>
      <p:bldP spid="6" grpId="0" build="p" animBg="1"/>
      <p:bldP spid="8" grpId="0" build="p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8194" name="Picture 2" descr="D:\مجلد جديد\٢٠١٩٠٢١١_١٢٠٢٤٣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94444" y="1935163"/>
            <a:ext cx="4555111" cy="4389437"/>
          </a:xfrm>
          <a:prstGeom prst="rect">
            <a:avLst/>
          </a:prstGeom>
          <a:noFill/>
        </p:spPr>
      </p:pic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4A92C-C314-4EB5-90A7-EF11AB92F634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9D913-BFE4-4ABB-8F5E-8773D4FC45B6}" type="datetime8">
              <a:rPr lang="en-US" smtClean="0"/>
              <a:pPr/>
              <a:t>7/20/2020 1:15 PM</a:t>
            </a:fld>
            <a:endParaRPr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>
            <a:noAutofit/>
          </a:bodyPr>
          <a:lstStyle/>
          <a:p>
            <a:pPr algn="ctr"/>
            <a:r>
              <a:rPr lang="ar-SY" sz="8000" b="1" dirty="0" smtClean="0">
                <a:solidFill>
                  <a:srgbClr val="FF0000"/>
                </a:solidFill>
              </a:rPr>
              <a:t>التدبير</a:t>
            </a:r>
            <a:endParaRPr lang="ar-SA" sz="8000" b="1" dirty="0">
              <a:solidFill>
                <a:srgbClr val="FF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solidFill>
            <a:srgbClr val="92D050"/>
          </a:solidFill>
        </p:spPr>
        <p:txBody>
          <a:bodyPr>
            <a:normAutofit/>
          </a:bodyPr>
          <a:lstStyle/>
          <a:p>
            <a:pPr algn="r" rtl="1"/>
            <a:r>
              <a:rPr lang="ar-SY" dirty="0" err="1" smtClean="0"/>
              <a:t>الاطفال</a:t>
            </a:r>
            <a:r>
              <a:rPr lang="ar-SY" dirty="0" smtClean="0"/>
              <a:t> المصابون </a:t>
            </a:r>
            <a:r>
              <a:rPr lang="ar-SY" b="1" u="sng" dirty="0" err="1" smtClean="0">
                <a:solidFill>
                  <a:srgbClr val="FF0000"/>
                </a:solidFill>
              </a:rPr>
              <a:t>بالصدمه</a:t>
            </a:r>
            <a:r>
              <a:rPr lang="ar-SY" b="1" u="sng" dirty="0" smtClean="0">
                <a:solidFill>
                  <a:srgbClr val="FF0000"/>
                </a:solidFill>
              </a:rPr>
              <a:t> </a:t>
            </a:r>
            <a:r>
              <a:rPr lang="ar-SY" b="1" u="sng" dirty="0" err="1" smtClean="0">
                <a:solidFill>
                  <a:srgbClr val="FF0000"/>
                </a:solidFill>
              </a:rPr>
              <a:t>الخمجيه</a:t>
            </a:r>
            <a:r>
              <a:rPr lang="ar-SY" b="1" u="sng" dirty="0" smtClean="0">
                <a:solidFill>
                  <a:srgbClr val="FF0000"/>
                </a:solidFill>
              </a:rPr>
              <a:t> </a:t>
            </a:r>
            <a:r>
              <a:rPr lang="ar-SY" u="sng" dirty="0" smtClean="0"/>
              <a:t>بمعنى قصور عضو </a:t>
            </a:r>
            <a:r>
              <a:rPr lang="ar-SY" dirty="0" smtClean="0"/>
              <a:t>يجب </a:t>
            </a:r>
            <a:r>
              <a:rPr lang="ar-SY" dirty="0" err="1" smtClean="0"/>
              <a:t>ان</a:t>
            </a:r>
            <a:r>
              <a:rPr lang="ar-SY" dirty="0" smtClean="0"/>
              <a:t> يكونوا مستقرين </a:t>
            </a:r>
            <a:r>
              <a:rPr lang="ar-SY" dirty="0" err="1" smtClean="0"/>
              <a:t>بسرعه</a:t>
            </a:r>
            <a:r>
              <a:rPr lang="ar-SY" dirty="0" smtClean="0"/>
              <a:t> ويجب نقلهم </a:t>
            </a:r>
            <a:r>
              <a:rPr lang="ar-SY" dirty="0" err="1" smtClean="0"/>
              <a:t>للعنايه</a:t>
            </a:r>
            <a:endParaRPr lang="ar-SY" dirty="0" smtClean="0"/>
          </a:p>
          <a:p>
            <a:pPr algn="r" rtl="1"/>
            <a:r>
              <a:rPr lang="ar-SY" b="1" u="sng" dirty="0" err="1" smtClean="0">
                <a:solidFill>
                  <a:srgbClr val="FF0000"/>
                </a:solidFill>
              </a:rPr>
              <a:t>البدأ</a:t>
            </a:r>
            <a:r>
              <a:rPr lang="ar-SY" b="1" u="sng" dirty="0" smtClean="0">
                <a:solidFill>
                  <a:srgbClr val="FF0000"/>
                </a:solidFill>
              </a:rPr>
              <a:t> بالصادات دون تأخير وذلك تبعا لعمر الطفل والتأهب </a:t>
            </a:r>
            <a:r>
              <a:rPr lang="ar-SY" b="1" u="sng" dirty="0" err="1" smtClean="0">
                <a:solidFill>
                  <a:srgbClr val="FF0000"/>
                </a:solidFill>
              </a:rPr>
              <a:t>للانتان</a:t>
            </a:r>
            <a:endParaRPr lang="ar-SY" b="1" u="sng" dirty="0" smtClean="0">
              <a:solidFill>
                <a:srgbClr val="FF0000"/>
              </a:solidFill>
            </a:endParaRPr>
          </a:p>
          <a:p>
            <a:pPr algn="r" rtl="1"/>
            <a:r>
              <a:rPr lang="ar-SY" b="1" u="sng" dirty="0" smtClean="0">
                <a:solidFill>
                  <a:srgbClr val="FF0000"/>
                </a:solidFill>
              </a:rPr>
              <a:t>السوائل</a:t>
            </a:r>
            <a:r>
              <a:rPr lang="ar-SY" dirty="0" smtClean="0"/>
              <a:t>:عادة ما يكون </a:t>
            </a:r>
            <a:r>
              <a:rPr lang="ar-SY" dirty="0" smtClean="0">
                <a:solidFill>
                  <a:srgbClr val="FF0000"/>
                </a:solidFill>
              </a:rPr>
              <a:t>نقص الحجم موجودا </a:t>
            </a:r>
            <a:r>
              <a:rPr lang="ar-SY" dirty="0" smtClean="0"/>
              <a:t>بسبب سوء توزع السوائل</a:t>
            </a:r>
          </a:p>
          <a:p>
            <a:pPr algn="r" rtl="1"/>
            <a:r>
              <a:rPr lang="ar-SY" dirty="0" err="1" smtClean="0"/>
              <a:t>احيانا</a:t>
            </a:r>
            <a:r>
              <a:rPr lang="ar-SY" dirty="0" smtClean="0"/>
              <a:t> تحدث سوء وظيفة </a:t>
            </a:r>
            <a:r>
              <a:rPr lang="ar-SY" dirty="0" err="1" smtClean="0"/>
              <a:t>العضله</a:t>
            </a:r>
            <a:r>
              <a:rPr lang="ar-SY" dirty="0" smtClean="0"/>
              <a:t> </a:t>
            </a:r>
            <a:r>
              <a:rPr lang="ar-SY" dirty="0" err="1" smtClean="0"/>
              <a:t>القلبيه</a:t>
            </a:r>
            <a:r>
              <a:rPr lang="ar-SY" dirty="0" smtClean="0"/>
              <a:t> مما يحتاج </a:t>
            </a:r>
            <a:r>
              <a:rPr lang="ar-SY" b="1" u="sng" dirty="0" smtClean="0">
                <a:solidFill>
                  <a:srgbClr val="FF0000"/>
                </a:solidFill>
              </a:rPr>
              <a:t>لدعم قلبي</a:t>
            </a:r>
          </a:p>
          <a:p>
            <a:pPr algn="r" rtl="1"/>
            <a:r>
              <a:rPr lang="ar-SY" dirty="0" smtClean="0"/>
              <a:t>قد يحدث </a:t>
            </a:r>
            <a:r>
              <a:rPr lang="ar-SY" b="1" dirty="0" smtClean="0">
                <a:solidFill>
                  <a:srgbClr val="FF0000"/>
                </a:solidFill>
              </a:rPr>
              <a:t>تخثر منتشر للاوعيه </a:t>
            </a:r>
            <a:r>
              <a:rPr lang="ar-SY" b="1" dirty="0" err="1" smtClean="0">
                <a:solidFill>
                  <a:srgbClr val="FF0000"/>
                </a:solidFill>
              </a:rPr>
              <a:t>الدقيقه</a:t>
            </a:r>
            <a:r>
              <a:rPr lang="ar-SY" b="1" dirty="0" smtClean="0">
                <a:solidFill>
                  <a:srgbClr val="FF0000"/>
                </a:solidFill>
              </a:rPr>
              <a:t> </a:t>
            </a:r>
            <a:r>
              <a:rPr lang="ar-SY" dirty="0" smtClean="0"/>
              <a:t>واستهلاك لعوامل التخثر حيث يعالج النزف بنقل البلازما </a:t>
            </a:r>
            <a:r>
              <a:rPr lang="ar-SY" dirty="0" err="1" smtClean="0"/>
              <a:t>الطازجه</a:t>
            </a:r>
            <a:r>
              <a:rPr lang="ar-SY" dirty="0" smtClean="0"/>
              <a:t> </a:t>
            </a:r>
            <a:r>
              <a:rPr lang="ar-SY" dirty="0" err="1" smtClean="0"/>
              <a:t>المجمده</a:t>
            </a:r>
            <a:r>
              <a:rPr lang="ar-SY" dirty="0" smtClean="0"/>
              <a:t> </a:t>
            </a:r>
            <a:r>
              <a:rPr lang="ar-SY" dirty="0" err="1" smtClean="0"/>
              <a:t>والرسابه</a:t>
            </a:r>
            <a:r>
              <a:rPr lang="ar-SY" dirty="0" smtClean="0"/>
              <a:t> </a:t>
            </a:r>
            <a:r>
              <a:rPr lang="ar-SY" dirty="0" err="1" smtClean="0"/>
              <a:t>القريه</a:t>
            </a:r>
            <a:r>
              <a:rPr lang="ar-SY" dirty="0" smtClean="0"/>
              <a:t> </a:t>
            </a:r>
            <a:r>
              <a:rPr lang="ar-SY" dirty="0" err="1" smtClean="0"/>
              <a:t>والصفيحات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4A92C-C314-4EB5-90A7-EF11AB92F634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C26EA-B008-4523-823E-8D7F1FBB6078}" type="datetime8">
              <a:rPr lang="en-US" smtClean="0"/>
              <a:pPr/>
              <a:t>7/20/2020 1:15 PM</a:t>
            </a:fld>
            <a:endParaRPr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عنوان 8"/>
          <p:cNvSpPr>
            <a:spLocks noGrp="1"/>
          </p:cNvSpPr>
          <p:nvPr>
            <p:ph type="title"/>
          </p:nvPr>
        </p:nvSpPr>
        <p:spPr>
          <a:xfrm>
            <a:off x="304800" y="381000"/>
            <a:ext cx="8229600" cy="838200"/>
          </a:xfrm>
          <a:solidFill>
            <a:srgbClr val="FFC000"/>
          </a:solidFill>
        </p:spPr>
        <p:txBody>
          <a:bodyPr/>
          <a:lstStyle/>
          <a:p>
            <a:r>
              <a:rPr lang="ar-SA" dirty="0" smtClean="0"/>
              <a:t>تظاهرات </a:t>
            </a:r>
            <a:r>
              <a:rPr lang="ar-SA" dirty="0" err="1" smtClean="0"/>
              <a:t>واسباب</a:t>
            </a:r>
            <a:r>
              <a:rPr lang="ar-SA" dirty="0" smtClean="0"/>
              <a:t> </a:t>
            </a:r>
            <a:r>
              <a:rPr lang="ar-SA" dirty="0" err="1" smtClean="0"/>
              <a:t>الامراض</a:t>
            </a:r>
            <a:r>
              <a:rPr lang="ar-SA" dirty="0" smtClean="0"/>
              <a:t> </a:t>
            </a:r>
            <a:r>
              <a:rPr lang="ar-SA" dirty="0" err="1" smtClean="0"/>
              <a:t>الخطيره</a:t>
            </a:r>
            <a:r>
              <a:rPr lang="ar-SA" dirty="0" smtClean="0"/>
              <a:t> عند </a:t>
            </a:r>
            <a:r>
              <a:rPr lang="ar-SA" dirty="0" err="1" smtClean="0"/>
              <a:t>الاطفال</a:t>
            </a:r>
            <a:endParaRPr lang="ar-SA" dirty="0"/>
          </a:p>
        </p:txBody>
      </p:sp>
      <p:sp>
        <p:nvSpPr>
          <p:cNvPr id="10" name="عنصر نائب للمحتوى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4A92C-C314-4EB5-90A7-EF11AB92F634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6" name="Picture 2" descr="D:\٢٠١٩٠١٢٩_١٣٠٠٠٤.jpg"/>
          <p:cNvPicPr>
            <a:picLocks noChangeAspect="1" noChangeArrowheads="1"/>
          </p:cNvPicPr>
          <p:nvPr/>
        </p:nvPicPr>
        <p:blipFill>
          <a:blip r:embed="rId2" cstate="print"/>
          <a:srcRect t="68293"/>
          <a:stretch>
            <a:fillRect/>
          </a:stretch>
        </p:blipFill>
        <p:spPr bwMode="auto">
          <a:xfrm>
            <a:off x="762000" y="3886200"/>
            <a:ext cx="7162800" cy="2804160"/>
          </a:xfrm>
          <a:prstGeom prst="rect">
            <a:avLst/>
          </a:prstGeom>
          <a:noFill/>
        </p:spPr>
      </p:pic>
      <p:pic>
        <p:nvPicPr>
          <p:cNvPr id="7" name="Picture 2" descr="D:\٢٠١٩٠١٢٩_١٣٠٠٠٤.jpg"/>
          <p:cNvPicPr>
            <a:picLocks noChangeAspect="1" noChangeArrowheads="1"/>
          </p:cNvPicPr>
          <p:nvPr/>
        </p:nvPicPr>
        <p:blipFill>
          <a:blip r:embed="rId3" cstate="print"/>
          <a:srcRect t="21951" b="31707"/>
          <a:stretch>
            <a:fillRect/>
          </a:stretch>
        </p:blipFill>
        <p:spPr bwMode="auto">
          <a:xfrm>
            <a:off x="838200" y="1295400"/>
            <a:ext cx="7162800" cy="2721864"/>
          </a:xfrm>
          <a:prstGeom prst="rect">
            <a:avLst/>
          </a:prstGeom>
          <a:noFill/>
        </p:spPr>
      </p:pic>
      <p:sp>
        <p:nvSpPr>
          <p:cNvPr id="8" name="عنصر نائب للتاريخ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92C25-5A09-4183-889E-02F2A61324AF}" type="datetime8">
              <a:rPr lang="en-US" smtClean="0"/>
              <a:pPr/>
              <a:t>7/20/2020 1:15 PM</a:t>
            </a:fld>
            <a:endParaRPr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ar-SA" dirty="0" smtClean="0"/>
              <a:t>تتضمن الحالات </a:t>
            </a:r>
            <a:r>
              <a:rPr lang="ar-SA" dirty="0" err="1" smtClean="0"/>
              <a:t>الاسعافيه</a:t>
            </a:r>
            <a:r>
              <a:rPr lang="ar-SA" dirty="0" smtClean="0"/>
              <a:t> عند </a:t>
            </a:r>
            <a:r>
              <a:rPr lang="ar-SA" dirty="0" err="1" smtClean="0"/>
              <a:t>الاطفال</a:t>
            </a:r>
            <a:r>
              <a:rPr lang="ar-SA" dirty="0" smtClean="0"/>
              <a:t>: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ar-SA" b="1" dirty="0" smtClean="0"/>
              <a:t>الطفل المريض بشده</a:t>
            </a:r>
          </a:p>
          <a:p>
            <a:pPr marL="514350" indent="-514350">
              <a:buFont typeface="+mj-lt"/>
              <a:buAutoNum type="arabicPeriod"/>
            </a:pPr>
            <a:r>
              <a:rPr lang="ar-SA" sz="3000" b="1" dirty="0" err="1" smtClean="0"/>
              <a:t>الانعاش</a:t>
            </a:r>
            <a:r>
              <a:rPr lang="ar-SA" sz="3000" b="1" dirty="0" smtClean="0"/>
              <a:t> القلبي الرئوي</a:t>
            </a:r>
          </a:p>
          <a:p>
            <a:pPr marL="514350" indent="-514350">
              <a:buFont typeface="+mj-lt"/>
              <a:buAutoNum type="arabicPeriod"/>
            </a:pPr>
            <a:r>
              <a:rPr lang="ar-SA" dirty="0" smtClean="0"/>
              <a:t>الطفل المصاب </a:t>
            </a:r>
            <a:r>
              <a:rPr lang="ar-SA" dirty="0" err="1" smtClean="0"/>
              <a:t>برضوض</a:t>
            </a:r>
            <a:r>
              <a:rPr lang="ar-SA" dirty="0" smtClean="0"/>
              <a:t> </a:t>
            </a:r>
            <a:r>
              <a:rPr lang="ar-SA" dirty="0" err="1" smtClean="0"/>
              <a:t>خطيره</a:t>
            </a:r>
            <a:endParaRPr lang="ar-SA" dirty="0" smtClean="0"/>
          </a:p>
          <a:p>
            <a:pPr marL="514350" indent="-514350">
              <a:buFont typeface="+mj-lt"/>
              <a:buAutoNum type="arabicPeriod"/>
            </a:pPr>
            <a:r>
              <a:rPr lang="ar-SA" dirty="0" smtClean="0"/>
              <a:t>القصور التنفسي</a:t>
            </a:r>
          </a:p>
          <a:p>
            <a:pPr marL="514350" indent="-514350">
              <a:buFont typeface="+mj-lt"/>
              <a:buAutoNum type="arabicPeriod"/>
            </a:pPr>
            <a:r>
              <a:rPr lang="ar-SA" dirty="0" err="1" smtClean="0"/>
              <a:t>الصدمه</a:t>
            </a:r>
            <a:endParaRPr lang="ar-SA" dirty="0" smtClean="0"/>
          </a:p>
          <a:p>
            <a:pPr marL="514350" indent="-514350">
              <a:buFont typeface="+mj-lt"/>
              <a:buAutoNum type="arabicPeriod"/>
            </a:pPr>
            <a:r>
              <a:rPr lang="ar-SA" dirty="0" err="1" smtClean="0"/>
              <a:t>انتان</a:t>
            </a:r>
            <a:r>
              <a:rPr lang="ar-SA" dirty="0" smtClean="0"/>
              <a:t> الدم</a:t>
            </a:r>
          </a:p>
          <a:p>
            <a:pPr marL="514350" indent="-514350">
              <a:buFont typeface="+mj-lt"/>
              <a:buAutoNum type="arabicPeriod"/>
            </a:pPr>
            <a:r>
              <a:rPr lang="ar-SA" sz="3500" b="1" u="sng" dirty="0" err="1" smtClean="0">
                <a:solidFill>
                  <a:srgbClr val="FF0000"/>
                </a:solidFill>
              </a:rPr>
              <a:t>التاق</a:t>
            </a:r>
            <a:endParaRPr lang="ar-SA" sz="3500" b="1" u="sng" dirty="0" smtClean="0">
              <a:solidFill>
                <a:srgbClr val="FF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ar-SA" dirty="0" smtClean="0"/>
              <a:t>الحالات </a:t>
            </a:r>
            <a:r>
              <a:rPr lang="ar-SA" dirty="0" err="1" smtClean="0"/>
              <a:t>الاسعافيه</a:t>
            </a:r>
            <a:r>
              <a:rPr lang="ar-SA" dirty="0" smtClean="0"/>
              <a:t> </a:t>
            </a:r>
            <a:r>
              <a:rPr lang="ar-SA" dirty="0" err="1" smtClean="0"/>
              <a:t>العصبيه</a:t>
            </a:r>
            <a:endParaRPr lang="ar-SA" dirty="0" smtClean="0"/>
          </a:p>
          <a:p>
            <a:pPr marL="514350" indent="-514350">
              <a:buFont typeface="+mj-lt"/>
              <a:buAutoNum type="arabicPeriod"/>
            </a:pPr>
            <a:r>
              <a:rPr lang="ar-SA" dirty="0" smtClean="0"/>
              <a:t>الحالات </a:t>
            </a:r>
            <a:r>
              <a:rPr lang="ar-SA" dirty="0" err="1" smtClean="0"/>
              <a:t>المهدده</a:t>
            </a:r>
            <a:r>
              <a:rPr lang="ar-SA" dirty="0" smtClean="0"/>
              <a:t> للحياة غير </a:t>
            </a:r>
            <a:r>
              <a:rPr lang="ar-SA" dirty="0" err="1" smtClean="0"/>
              <a:t>المفسره</a:t>
            </a:r>
            <a:endParaRPr lang="ar-SA" dirty="0" smtClean="0"/>
          </a:p>
          <a:p>
            <a:pPr marL="514350" indent="-514350">
              <a:buFont typeface="+mj-lt"/>
              <a:buAutoNum type="arabicPeriod"/>
            </a:pPr>
            <a:r>
              <a:rPr lang="ar-SA" dirty="0" smtClean="0"/>
              <a:t>موت الطفل المفاجئ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4A92C-C314-4EB5-90A7-EF11AB92F634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771B5-67C2-4575-A657-1A9B735163F3}" type="datetime8">
              <a:rPr lang="en-US" smtClean="0"/>
              <a:pPr/>
              <a:t>7/20/2020 1:15 PM</a:t>
            </a:fld>
            <a:endParaRPr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>
            <a:normAutofit/>
          </a:bodyPr>
          <a:lstStyle/>
          <a:p>
            <a:pPr algn="ctr"/>
            <a:r>
              <a:rPr lang="ar-SY" sz="6600" b="1" dirty="0" err="1" smtClean="0">
                <a:solidFill>
                  <a:srgbClr val="FF0000"/>
                </a:solidFill>
              </a:rPr>
              <a:t>التاق</a:t>
            </a:r>
            <a:endParaRPr lang="ar-SA" sz="6600" b="1" dirty="0">
              <a:solidFill>
                <a:srgbClr val="FF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ar-SY" dirty="0" err="1" smtClean="0"/>
              <a:t>التاق</a:t>
            </a:r>
            <a:r>
              <a:rPr lang="ar-SY" dirty="0" smtClean="0"/>
              <a:t> هو </a:t>
            </a:r>
            <a:r>
              <a:rPr lang="ar-SY" dirty="0" err="1" smtClean="0"/>
              <a:t>ارتكاس</a:t>
            </a:r>
            <a:r>
              <a:rPr lang="ar-SY" dirty="0" smtClean="0"/>
              <a:t> فرط تحسسي شديد مهدد للحياة معمم </a:t>
            </a:r>
            <a:r>
              <a:rPr lang="ar-SY" dirty="0" err="1" smtClean="0"/>
              <a:t>او</a:t>
            </a:r>
            <a:r>
              <a:rPr lang="ar-SY" dirty="0" smtClean="0"/>
              <a:t> جهازي يحدث بشكل مفاجئ</a:t>
            </a:r>
          </a:p>
          <a:p>
            <a:pPr algn="r" rtl="1"/>
            <a:r>
              <a:rPr lang="ar-SY" dirty="0" smtClean="0"/>
              <a:t>يتطور </a:t>
            </a:r>
            <a:r>
              <a:rPr lang="ar-SY" dirty="0" err="1" smtClean="0"/>
              <a:t>بسرعه</a:t>
            </a:r>
            <a:r>
              <a:rPr lang="ar-SY" dirty="0" smtClean="0"/>
              <a:t> مع </a:t>
            </a:r>
            <a:r>
              <a:rPr lang="ar-SY" dirty="0" smtClean="0">
                <a:solidFill>
                  <a:srgbClr val="FF0000"/>
                </a:solidFill>
              </a:rPr>
              <a:t>مشكلة مسالك هوائيه </a:t>
            </a:r>
            <a:r>
              <a:rPr lang="ar-SY" dirty="0" smtClean="0"/>
              <a:t>مهدده للحياة</a:t>
            </a:r>
          </a:p>
          <a:p>
            <a:pPr algn="r" rtl="1"/>
            <a:r>
              <a:rPr lang="ar-SY" dirty="0" smtClean="0"/>
              <a:t>يحدث </a:t>
            </a:r>
            <a:r>
              <a:rPr lang="ar-SY" b="1" dirty="0" smtClean="0">
                <a:solidFill>
                  <a:srgbClr val="FF0000"/>
                </a:solidFill>
              </a:rPr>
              <a:t>شرى </a:t>
            </a:r>
            <a:r>
              <a:rPr lang="ar-SY" b="1" dirty="0" err="1" smtClean="0">
                <a:solidFill>
                  <a:srgbClr val="FF0000"/>
                </a:solidFill>
              </a:rPr>
              <a:t>او</a:t>
            </a:r>
            <a:r>
              <a:rPr lang="ar-SY" b="1" dirty="0" smtClean="0">
                <a:solidFill>
                  <a:srgbClr val="FF0000"/>
                </a:solidFill>
              </a:rPr>
              <a:t> وذمه </a:t>
            </a:r>
            <a:r>
              <a:rPr lang="ar-SY" b="1" dirty="0" err="1" smtClean="0">
                <a:solidFill>
                  <a:srgbClr val="FF0000"/>
                </a:solidFill>
              </a:rPr>
              <a:t>وعائيه</a:t>
            </a:r>
            <a:r>
              <a:rPr lang="ar-SY" b="1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/>
              <a:t>Angioedema</a:t>
            </a:r>
            <a:r>
              <a:rPr lang="ar-SY" dirty="0" smtClean="0"/>
              <a:t> وهي </a:t>
            </a:r>
            <a:r>
              <a:rPr lang="ar-SY" sz="2800" b="1" u="sng" dirty="0" smtClean="0"/>
              <a:t>غالبا </a:t>
            </a:r>
            <a:r>
              <a:rPr lang="ar-SY" dirty="0" err="1" smtClean="0"/>
              <a:t>موجوده</a:t>
            </a:r>
            <a:r>
              <a:rPr lang="ar-SY" dirty="0" smtClean="0"/>
              <a:t> وليس دائما</a:t>
            </a:r>
          </a:p>
          <a:p>
            <a:pPr algn="r" rtl="1"/>
            <a:r>
              <a:rPr lang="ar-SY" dirty="0" smtClean="0"/>
              <a:t> 85% من </a:t>
            </a:r>
            <a:r>
              <a:rPr lang="ar-SY" dirty="0" err="1" smtClean="0"/>
              <a:t>التاق</a:t>
            </a:r>
            <a:r>
              <a:rPr lang="ar-SY" dirty="0" smtClean="0"/>
              <a:t> سببه </a:t>
            </a:r>
            <a:r>
              <a:rPr lang="ar-SY" dirty="0" err="1" smtClean="0">
                <a:solidFill>
                  <a:srgbClr val="FF0000"/>
                </a:solidFill>
              </a:rPr>
              <a:t>حساسيه</a:t>
            </a:r>
            <a:r>
              <a:rPr lang="ar-SY" dirty="0" smtClean="0">
                <a:solidFill>
                  <a:srgbClr val="FF0000"/>
                </a:solidFill>
              </a:rPr>
              <a:t> </a:t>
            </a:r>
            <a:r>
              <a:rPr lang="ar-SY" dirty="0" err="1" smtClean="0">
                <a:solidFill>
                  <a:srgbClr val="FF0000"/>
                </a:solidFill>
              </a:rPr>
              <a:t>غذائيه</a:t>
            </a:r>
            <a:r>
              <a:rPr lang="ar-SY" dirty="0" smtClean="0">
                <a:solidFill>
                  <a:srgbClr val="FF0000"/>
                </a:solidFill>
              </a:rPr>
              <a:t> </a:t>
            </a:r>
            <a:r>
              <a:rPr lang="ar-SY" dirty="0" smtClean="0"/>
              <a:t>ومعظمها </a:t>
            </a:r>
            <a:r>
              <a:rPr lang="ar-SY" dirty="0" err="1" smtClean="0"/>
              <a:t>ارتكاسات</a:t>
            </a:r>
            <a:r>
              <a:rPr lang="ar-SY" dirty="0" smtClean="0"/>
              <a:t> </a:t>
            </a:r>
            <a:r>
              <a:rPr lang="ar-SY" dirty="0" err="1" smtClean="0"/>
              <a:t>متواسطه</a:t>
            </a:r>
            <a:r>
              <a:rPr lang="ar-SY" dirty="0" smtClean="0"/>
              <a:t> ب</a:t>
            </a:r>
            <a:r>
              <a:rPr lang="en-US" dirty="0" smtClean="0"/>
              <a:t>  IGE </a:t>
            </a:r>
            <a:r>
              <a:rPr lang="ar-SY" dirty="0" smtClean="0"/>
              <a:t>  مع </a:t>
            </a:r>
            <a:r>
              <a:rPr lang="ar-SY" dirty="0" err="1" smtClean="0"/>
              <a:t>وهط</a:t>
            </a:r>
            <a:r>
              <a:rPr lang="ar-SY" dirty="0" smtClean="0"/>
              <a:t> تنفسي </a:t>
            </a:r>
            <a:r>
              <a:rPr lang="ar-SY" dirty="0" err="1" smtClean="0"/>
              <a:t>او</a:t>
            </a:r>
            <a:r>
              <a:rPr lang="ar-SY" dirty="0" smtClean="0"/>
              <a:t> قلبي وعائي</a:t>
            </a:r>
          </a:p>
          <a:p>
            <a:pPr algn="r" rtl="1"/>
            <a:r>
              <a:rPr lang="ar-SY" dirty="0" smtClean="0">
                <a:solidFill>
                  <a:srgbClr val="FF0000"/>
                </a:solidFill>
              </a:rPr>
              <a:t>تتضمن </a:t>
            </a:r>
            <a:r>
              <a:rPr lang="ar-SY" dirty="0" err="1" smtClean="0">
                <a:solidFill>
                  <a:srgbClr val="FF0000"/>
                </a:solidFill>
              </a:rPr>
              <a:t>الاسباب</a:t>
            </a:r>
            <a:r>
              <a:rPr lang="ar-SY" dirty="0" smtClean="0">
                <a:solidFill>
                  <a:srgbClr val="FF0000"/>
                </a:solidFill>
              </a:rPr>
              <a:t> </a:t>
            </a:r>
            <a:r>
              <a:rPr lang="ar-SY" dirty="0" err="1" smtClean="0">
                <a:solidFill>
                  <a:srgbClr val="FF0000"/>
                </a:solidFill>
              </a:rPr>
              <a:t>الاخرى</a:t>
            </a:r>
            <a:r>
              <a:rPr lang="ar-SY" dirty="0" smtClean="0">
                <a:solidFill>
                  <a:srgbClr val="FF0000"/>
                </a:solidFill>
              </a:rPr>
              <a:t> </a:t>
            </a:r>
            <a:r>
              <a:rPr lang="ar-SY" dirty="0" smtClean="0"/>
              <a:t>لدغ الحشرات ,الادويه, اللاتكس </a:t>
            </a:r>
            <a:r>
              <a:rPr lang="en-US" dirty="0" smtClean="0"/>
              <a:t>-</a:t>
            </a:r>
            <a:r>
              <a:rPr lang="ar-SY" dirty="0" smtClean="0"/>
              <a:t>التمرين المؤرجات </a:t>
            </a:r>
            <a:r>
              <a:rPr lang="ar-SY" dirty="0" err="1" smtClean="0"/>
              <a:t>الاستنشاقيه</a:t>
            </a:r>
            <a:r>
              <a:rPr lang="ar-SY" dirty="0" smtClean="0"/>
              <a:t> </a:t>
            </a:r>
            <a:r>
              <a:rPr lang="en-US" dirty="0" smtClean="0"/>
              <a:t>-</a:t>
            </a:r>
            <a:r>
              <a:rPr lang="ar-SY" dirty="0" err="1" smtClean="0"/>
              <a:t>واسبابا</a:t>
            </a:r>
            <a:r>
              <a:rPr lang="ar-SY" dirty="0" smtClean="0"/>
              <a:t> مجهوله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4A92C-C314-4EB5-90A7-EF11AB92F634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D5EF0-F14D-47C2-B3CE-7ECDB3794440}" type="datetime8">
              <a:rPr lang="en-US" smtClean="0"/>
              <a:pPr/>
              <a:t>7/20/2020 1:15 PM</a:t>
            </a:fld>
            <a:endParaRPr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" y="762000"/>
            <a:ext cx="8854440" cy="5591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FDFAF-E03C-4DC4-8835-064BB08F57EF}" type="datetime8">
              <a:rPr lang="en-US" smtClean="0"/>
              <a:pPr/>
              <a:t>7/20/2020 1:15 PM</a:t>
            </a:fld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4A92C-C314-4EB5-90A7-EF11AB92F634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89888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en-US" sz="2400" dirty="0" smtClean="0"/>
              <a:t>Young black woman with </a:t>
            </a:r>
            <a:r>
              <a:rPr lang="en-US" sz="2400" dirty="0" err="1" smtClean="0"/>
              <a:t>angioedema</a:t>
            </a:r>
            <a:r>
              <a:rPr lang="en-US" sz="2400" dirty="0" smtClean="0"/>
              <a:t> after being started on an </a:t>
            </a:r>
            <a:r>
              <a:rPr lang="en-US" sz="2400" dirty="0" err="1" smtClean="0"/>
              <a:t>angiotensinconverting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enzyme </a:t>
            </a:r>
            <a:r>
              <a:rPr lang="en-US" sz="2400" dirty="0" smtClean="0">
                <a:solidFill>
                  <a:srgbClr val="FF0000"/>
                </a:solidFill>
              </a:rPr>
              <a:t>(ACE) </a:t>
            </a:r>
            <a:r>
              <a:rPr lang="en-US" sz="2400" dirty="0" smtClean="0"/>
              <a:t>inhibitor for essential hypertension.</a:t>
            </a:r>
            <a:endParaRPr lang="ar-SA" sz="24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7139" t="2677" r="24151" b="19747"/>
          <a:stretch>
            <a:fillRect/>
          </a:stretch>
        </p:blipFill>
        <p:spPr bwMode="auto">
          <a:xfrm>
            <a:off x="533400" y="1828800"/>
            <a:ext cx="64008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17B3C-C9D2-4E75-95A1-320087D13268}" type="datetime8">
              <a:rPr lang="en-US" smtClean="0"/>
              <a:pPr/>
              <a:t>7/20/2020 1:15 PM</a:t>
            </a:fld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4A92C-C314-4EB5-90A7-EF11AB92F634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105400"/>
          </a:xfrm>
          <a:solidFill>
            <a:srgbClr val="FFC000"/>
          </a:solidFill>
        </p:spPr>
        <p:txBody>
          <a:bodyPr>
            <a:normAutofit/>
          </a:bodyPr>
          <a:lstStyle/>
          <a:p>
            <a:pPr algn="r" rtl="1"/>
            <a:r>
              <a:rPr lang="ar-SY" dirty="0" smtClean="0"/>
              <a:t>يحدث معظم </a:t>
            </a:r>
            <a:r>
              <a:rPr lang="ar-SY" dirty="0" err="1" smtClean="0"/>
              <a:t>التاق</a:t>
            </a:r>
            <a:r>
              <a:rPr lang="ar-SY" dirty="0" smtClean="0"/>
              <a:t> عند </a:t>
            </a:r>
            <a:r>
              <a:rPr lang="ar-SY" dirty="0" err="1" smtClean="0"/>
              <a:t>الاطفال</a:t>
            </a:r>
            <a:r>
              <a:rPr lang="ar-SY" dirty="0" smtClean="0"/>
              <a:t> في </a:t>
            </a:r>
            <a:r>
              <a:rPr lang="ar-SY" dirty="0" err="1" smtClean="0">
                <a:solidFill>
                  <a:srgbClr val="FF0000"/>
                </a:solidFill>
              </a:rPr>
              <a:t>الاطفال</a:t>
            </a:r>
            <a:r>
              <a:rPr lang="ar-SY" dirty="0" smtClean="0">
                <a:solidFill>
                  <a:srgbClr val="FF0000"/>
                </a:solidFill>
              </a:rPr>
              <a:t> تحت عمر 5 سنوات </a:t>
            </a:r>
            <a:r>
              <a:rPr lang="ar-SY" dirty="0" smtClean="0"/>
              <a:t>حيث التحسس الغذائي </a:t>
            </a:r>
            <a:r>
              <a:rPr lang="ar-SY" dirty="0" err="1" smtClean="0"/>
              <a:t>اكثر</a:t>
            </a:r>
            <a:r>
              <a:rPr lang="ar-SY" dirty="0" smtClean="0"/>
              <a:t> شيوعا</a:t>
            </a:r>
          </a:p>
          <a:p>
            <a:pPr algn="r" rtl="1"/>
            <a:r>
              <a:rPr lang="ar-SY" dirty="0" smtClean="0"/>
              <a:t>بينما يحدث اغلب </a:t>
            </a:r>
            <a:r>
              <a:rPr lang="ar-SY" dirty="0" err="1" smtClean="0"/>
              <a:t>التاق</a:t>
            </a:r>
            <a:r>
              <a:rPr lang="ar-SY" dirty="0" smtClean="0"/>
              <a:t> المميت في المراهقين بسبب </a:t>
            </a:r>
            <a:r>
              <a:rPr lang="ar-SY" b="1" u="sng" dirty="0" smtClean="0"/>
              <a:t>التحسس </a:t>
            </a:r>
            <a:r>
              <a:rPr lang="ar-SY" b="1" u="sng" dirty="0" err="1" smtClean="0"/>
              <a:t>للجوز</a:t>
            </a:r>
            <a:r>
              <a:rPr lang="ar-SY" dirty="0" smtClean="0"/>
              <a:t> </a:t>
            </a:r>
            <a:r>
              <a:rPr lang="ar-SY" dirty="0" smtClean="0">
                <a:solidFill>
                  <a:srgbClr val="FF0000"/>
                </a:solidFill>
              </a:rPr>
              <a:t>والربو هو عامل </a:t>
            </a:r>
            <a:r>
              <a:rPr lang="ar-SY" dirty="0" err="1" smtClean="0">
                <a:solidFill>
                  <a:srgbClr val="FF0000"/>
                </a:solidFill>
              </a:rPr>
              <a:t>خطوره</a:t>
            </a:r>
            <a:r>
              <a:rPr lang="ar-SY" dirty="0" smtClean="0">
                <a:solidFill>
                  <a:srgbClr val="FF0000"/>
                </a:solidFill>
              </a:rPr>
              <a:t> </a:t>
            </a:r>
            <a:r>
              <a:rPr lang="ar-SY" dirty="0" err="1" smtClean="0">
                <a:solidFill>
                  <a:srgbClr val="FF0000"/>
                </a:solidFill>
              </a:rPr>
              <a:t>اضافي</a:t>
            </a:r>
            <a:endParaRPr lang="ar-SY" dirty="0" smtClean="0">
              <a:solidFill>
                <a:srgbClr val="FF0000"/>
              </a:solidFill>
            </a:endParaRPr>
          </a:p>
          <a:p>
            <a:pPr algn="r" rtl="1"/>
            <a:r>
              <a:rPr lang="ar-SY" dirty="0" smtClean="0"/>
              <a:t>التدبير:</a:t>
            </a:r>
            <a:r>
              <a:rPr lang="en-US" dirty="0" smtClean="0"/>
              <a:t>ABCDE</a:t>
            </a:r>
            <a:endParaRPr lang="ar-SY" dirty="0" smtClean="0"/>
          </a:p>
          <a:p>
            <a:pPr algn="r" rtl="1"/>
            <a:r>
              <a:rPr lang="ar-SY" dirty="0" err="1" smtClean="0"/>
              <a:t>اعطاء</a:t>
            </a:r>
            <a:r>
              <a:rPr lang="ar-SY" dirty="0" smtClean="0"/>
              <a:t> مبكر </a:t>
            </a:r>
            <a:r>
              <a:rPr lang="ar-SY" dirty="0" err="1" smtClean="0"/>
              <a:t>للادرينالين</a:t>
            </a:r>
            <a:endParaRPr lang="ar-SY" dirty="0" smtClean="0"/>
          </a:p>
          <a:p>
            <a:pPr algn="r" rtl="1"/>
            <a:r>
              <a:rPr lang="ar-SY" dirty="0" smtClean="0"/>
              <a:t>تجنب </a:t>
            </a:r>
            <a:r>
              <a:rPr lang="ar-SY" dirty="0" err="1" smtClean="0"/>
              <a:t>المؤرج</a:t>
            </a:r>
            <a:endParaRPr lang="ar-SY" dirty="0" smtClean="0"/>
          </a:p>
          <a:p>
            <a:pPr algn="r" rtl="1"/>
            <a:r>
              <a:rPr lang="ar-SY" dirty="0" smtClean="0"/>
              <a:t>نزع التحسس </a:t>
            </a:r>
            <a:r>
              <a:rPr lang="en-US" dirty="0" smtClean="0"/>
              <a:t> Allergen Immunotherapy</a:t>
            </a:r>
            <a:r>
              <a:rPr lang="ar-SY" dirty="0" smtClean="0"/>
              <a:t>قد يكون فعالا في منع النوبات </a:t>
            </a:r>
            <a:r>
              <a:rPr lang="ar-SY" dirty="0" err="1" smtClean="0"/>
              <a:t>المستقبليه</a:t>
            </a:r>
            <a:endParaRPr lang="ar-SY" dirty="0" smtClean="0"/>
          </a:p>
          <a:p>
            <a:pPr algn="r" rtl="1"/>
            <a:r>
              <a:rPr lang="ar-SY" sz="2800" b="1" dirty="0" smtClean="0">
                <a:solidFill>
                  <a:srgbClr val="FF0000"/>
                </a:solidFill>
              </a:rPr>
              <a:t>حوالي 1 من 1000 حاله </a:t>
            </a:r>
            <a:r>
              <a:rPr lang="ar-SY" sz="2800" b="1" dirty="0" err="1" smtClean="0">
                <a:solidFill>
                  <a:srgbClr val="FF0000"/>
                </a:solidFill>
              </a:rPr>
              <a:t>مميته</a:t>
            </a:r>
            <a:endParaRPr lang="ar-SY" sz="2800" b="1" dirty="0" smtClean="0">
              <a:solidFill>
                <a:srgbClr val="FF0000"/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4A92C-C314-4EB5-90A7-EF11AB92F634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8F853-3618-411A-8547-0DCE7DAB0810}" type="datetime8">
              <a:rPr lang="en-US" smtClean="0"/>
              <a:pPr/>
              <a:t>7/20/2020 1:15 PM</a:t>
            </a:fld>
            <a:endParaRPr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4A92C-C314-4EB5-90A7-EF11AB92F634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26626" name="Picture 2" descr="E:\٢٠١٩٠٣٠٩_٠٠٣٥٢٧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6022" t="4521" r="19910"/>
          <a:stretch>
            <a:fillRect/>
          </a:stretch>
        </p:blipFill>
        <p:spPr bwMode="auto">
          <a:xfrm>
            <a:off x="1676400" y="178594"/>
            <a:ext cx="5562600" cy="6679406"/>
          </a:xfrm>
          <a:prstGeom prst="rect">
            <a:avLst/>
          </a:prstGeom>
          <a:noFill/>
        </p:spPr>
      </p:pic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953DC-A48D-47F2-AA0D-244F8A3F7C78}" type="datetime8">
              <a:rPr lang="en-US" smtClean="0"/>
              <a:pPr/>
              <a:t>7/20/2020 1:15 PM</a:t>
            </a:fld>
            <a:endParaRPr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ar-SA" dirty="0" smtClean="0"/>
              <a:t>تتضمن الحالات </a:t>
            </a:r>
            <a:r>
              <a:rPr lang="ar-SA" dirty="0" err="1" smtClean="0"/>
              <a:t>الاسعافيه</a:t>
            </a:r>
            <a:r>
              <a:rPr lang="ar-SA" dirty="0" smtClean="0"/>
              <a:t> عند </a:t>
            </a:r>
            <a:r>
              <a:rPr lang="ar-SA" dirty="0" err="1" smtClean="0"/>
              <a:t>الاطفال</a:t>
            </a:r>
            <a:r>
              <a:rPr lang="ar-SA" dirty="0" smtClean="0"/>
              <a:t>: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ar-SA" b="1" dirty="0" smtClean="0"/>
              <a:t>الطفل المريض بشده</a:t>
            </a:r>
          </a:p>
          <a:p>
            <a:pPr marL="514350" indent="-514350">
              <a:buFont typeface="+mj-lt"/>
              <a:buAutoNum type="arabicPeriod"/>
            </a:pPr>
            <a:r>
              <a:rPr lang="ar-SA" sz="3000" b="1" dirty="0" err="1" smtClean="0"/>
              <a:t>الانعاش</a:t>
            </a:r>
            <a:r>
              <a:rPr lang="ar-SA" sz="3000" b="1" dirty="0" smtClean="0"/>
              <a:t> القلبي الرئوي</a:t>
            </a:r>
          </a:p>
          <a:p>
            <a:pPr marL="514350" indent="-514350">
              <a:buFont typeface="+mj-lt"/>
              <a:buAutoNum type="arabicPeriod"/>
            </a:pPr>
            <a:r>
              <a:rPr lang="ar-SA" dirty="0" smtClean="0"/>
              <a:t>الطفل المصاب </a:t>
            </a:r>
            <a:r>
              <a:rPr lang="ar-SA" dirty="0" err="1" smtClean="0"/>
              <a:t>برضوض</a:t>
            </a:r>
            <a:r>
              <a:rPr lang="ar-SA" dirty="0" smtClean="0"/>
              <a:t> </a:t>
            </a:r>
            <a:r>
              <a:rPr lang="ar-SA" dirty="0" err="1" smtClean="0"/>
              <a:t>خطيره</a:t>
            </a:r>
            <a:endParaRPr lang="ar-SA" dirty="0" smtClean="0"/>
          </a:p>
          <a:p>
            <a:pPr marL="514350" indent="-514350">
              <a:buFont typeface="+mj-lt"/>
              <a:buAutoNum type="arabicPeriod"/>
            </a:pPr>
            <a:r>
              <a:rPr lang="ar-SA" dirty="0" smtClean="0"/>
              <a:t>القصور التنفسي</a:t>
            </a:r>
          </a:p>
          <a:p>
            <a:pPr marL="514350" indent="-514350">
              <a:buFont typeface="+mj-lt"/>
              <a:buAutoNum type="arabicPeriod"/>
            </a:pPr>
            <a:r>
              <a:rPr lang="ar-SA" dirty="0" err="1" smtClean="0"/>
              <a:t>الصدمه</a:t>
            </a:r>
            <a:endParaRPr lang="ar-SA" dirty="0" smtClean="0"/>
          </a:p>
          <a:p>
            <a:pPr marL="514350" indent="-514350">
              <a:buFont typeface="+mj-lt"/>
              <a:buAutoNum type="arabicPeriod"/>
            </a:pPr>
            <a:r>
              <a:rPr lang="ar-SA" dirty="0" err="1" smtClean="0"/>
              <a:t>انتان</a:t>
            </a:r>
            <a:r>
              <a:rPr lang="ar-SA" dirty="0" smtClean="0"/>
              <a:t> الدم</a:t>
            </a:r>
          </a:p>
          <a:p>
            <a:pPr marL="514350" indent="-514350">
              <a:buFont typeface="+mj-lt"/>
              <a:buAutoNum type="arabicPeriod"/>
            </a:pPr>
            <a:r>
              <a:rPr lang="ar-SA" dirty="0" err="1" smtClean="0"/>
              <a:t>التاق</a:t>
            </a:r>
            <a:endParaRPr lang="ar-SA" dirty="0" smtClean="0"/>
          </a:p>
          <a:p>
            <a:pPr marL="514350" indent="-514350">
              <a:buFont typeface="+mj-lt"/>
              <a:buAutoNum type="arabicPeriod"/>
            </a:pPr>
            <a:r>
              <a:rPr lang="ar-SA" sz="3000" b="1" dirty="0" smtClean="0">
                <a:solidFill>
                  <a:srgbClr val="FF0000"/>
                </a:solidFill>
              </a:rPr>
              <a:t>الحالات </a:t>
            </a:r>
            <a:r>
              <a:rPr lang="ar-SA" sz="3000" b="1" dirty="0" err="1" smtClean="0">
                <a:solidFill>
                  <a:srgbClr val="FF0000"/>
                </a:solidFill>
              </a:rPr>
              <a:t>الاسعافيه</a:t>
            </a:r>
            <a:r>
              <a:rPr lang="ar-SA" sz="3000" b="1" dirty="0" smtClean="0">
                <a:solidFill>
                  <a:srgbClr val="FF0000"/>
                </a:solidFill>
              </a:rPr>
              <a:t> </a:t>
            </a:r>
            <a:r>
              <a:rPr lang="ar-SA" sz="3000" b="1" dirty="0" err="1" smtClean="0">
                <a:solidFill>
                  <a:srgbClr val="FF0000"/>
                </a:solidFill>
              </a:rPr>
              <a:t>العصبيه</a:t>
            </a:r>
            <a:endParaRPr lang="ar-SA" sz="3000" b="1" dirty="0" smtClean="0">
              <a:solidFill>
                <a:srgbClr val="FF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ar-SA" dirty="0" smtClean="0"/>
              <a:t>الحالات </a:t>
            </a:r>
            <a:r>
              <a:rPr lang="ar-SA" dirty="0" err="1" smtClean="0"/>
              <a:t>المهدده</a:t>
            </a:r>
            <a:r>
              <a:rPr lang="ar-SA" dirty="0" smtClean="0"/>
              <a:t> للحياة غير </a:t>
            </a:r>
            <a:r>
              <a:rPr lang="ar-SA" dirty="0" err="1" smtClean="0"/>
              <a:t>المفسره</a:t>
            </a:r>
            <a:endParaRPr lang="ar-SA" dirty="0" smtClean="0"/>
          </a:p>
          <a:p>
            <a:pPr marL="514350" indent="-514350">
              <a:buFont typeface="+mj-lt"/>
              <a:buAutoNum type="arabicPeriod"/>
            </a:pPr>
            <a:r>
              <a:rPr lang="ar-SA" dirty="0" smtClean="0"/>
              <a:t>موت الطفل المفاجئ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4A92C-C314-4EB5-90A7-EF11AB92F634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002CE-EF89-4210-9CE3-BE016DCF605A}" type="datetime8">
              <a:rPr lang="en-US" smtClean="0"/>
              <a:pPr/>
              <a:t>7/20/2020 1:15 PM</a:t>
            </a:fld>
            <a:endParaRPr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>
            <a:normAutofit/>
          </a:bodyPr>
          <a:lstStyle/>
          <a:p>
            <a:pPr algn="ctr"/>
            <a:r>
              <a:rPr lang="ar-SY" sz="6000" b="1" dirty="0" err="1" smtClean="0"/>
              <a:t>الحاله</a:t>
            </a:r>
            <a:r>
              <a:rPr lang="ar-SY" sz="6000" b="1" dirty="0" smtClean="0"/>
              <a:t> </a:t>
            </a:r>
            <a:r>
              <a:rPr lang="ar-SY" sz="6000" b="1" dirty="0" err="1" smtClean="0"/>
              <a:t>الصرعيه</a:t>
            </a:r>
            <a:r>
              <a:rPr lang="ar-SY" sz="6000" b="1" dirty="0" smtClean="0"/>
              <a:t> </a:t>
            </a:r>
            <a:r>
              <a:rPr lang="ar-SY" sz="6000" b="1" dirty="0" err="1" smtClean="0"/>
              <a:t>الاختلاجيه</a:t>
            </a:r>
            <a:endParaRPr lang="ar-SA" sz="6000" b="1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ar-SY" dirty="0" smtClean="0"/>
              <a:t>اختلاجات </a:t>
            </a:r>
            <a:r>
              <a:rPr lang="ar-SY" dirty="0" err="1" smtClean="0"/>
              <a:t>مستمره</a:t>
            </a:r>
            <a:r>
              <a:rPr lang="ar-SY" dirty="0" smtClean="0"/>
              <a:t> </a:t>
            </a:r>
            <a:r>
              <a:rPr lang="ar-SY" dirty="0" err="1" smtClean="0"/>
              <a:t>لاكثر</a:t>
            </a:r>
            <a:r>
              <a:rPr lang="ar-SY" dirty="0" smtClean="0"/>
              <a:t> من </a:t>
            </a:r>
            <a:r>
              <a:rPr lang="ar-SY" dirty="0" smtClean="0">
                <a:solidFill>
                  <a:srgbClr val="FF0000"/>
                </a:solidFill>
              </a:rPr>
              <a:t>ثلاثين دقيقه </a:t>
            </a:r>
            <a:r>
              <a:rPr lang="ar-SY" dirty="0" err="1" smtClean="0"/>
              <a:t>او</a:t>
            </a:r>
            <a:r>
              <a:rPr lang="ar-SY" dirty="0" smtClean="0"/>
              <a:t> </a:t>
            </a:r>
            <a:r>
              <a:rPr lang="ar-SY" dirty="0" err="1" smtClean="0"/>
              <a:t>متقطعه</a:t>
            </a:r>
            <a:r>
              <a:rPr lang="ar-SY" dirty="0" smtClean="0"/>
              <a:t> </a:t>
            </a:r>
            <a:r>
              <a:rPr lang="ar-SY" dirty="0" err="1" smtClean="0"/>
              <a:t>سريريا</a:t>
            </a:r>
            <a:endParaRPr lang="ar-SY" dirty="0" smtClean="0"/>
          </a:p>
          <a:p>
            <a:pPr algn="r" rtl="1"/>
            <a:r>
              <a:rPr lang="ar-SY" dirty="0" err="1" smtClean="0"/>
              <a:t>او</a:t>
            </a:r>
            <a:r>
              <a:rPr lang="ar-SY" dirty="0" smtClean="0"/>
              <a:t> اختلاجات </a:t>
            </a:r>
            <a:r>
              <a:rPr lang="ar-SY" dirty="0" err="1" smtClean="0"/>
              <a:t>تخطيطيه</a:t>
            </a:r>
            <a:r>
              <a:rPr lang="ar-SY" dirty="0" smtClean="0"/>
              <a:t> </a:t>
            </a:r>
            <a:r>
              <a:rPr lang="ar-SY" dirty="0" err="1" smtClean="0"/>
              <a:t>كهربائيه</a:t>
            </a:r>
            <a:r>
              <a:rPr lang="ar-SY" dirty="0" smtClean="0"/>
              <a:t> تستمر </a:t>
            </a:r>
            <a:r>
              <a:rPr lang="ar-SY" dirty="0" err="1" smtClean="0"/>
              <a:t>اكثر</a:t>
            </a:r>
            <a:r>
              <a:rPr lang="ar-SY" dirty="0" smtClean="0"/>
              <a:t> من 30 دقيقه بدون استعاده </a:t>
            </a:r>
            <a:r>
              <a:rPr lang="ar-SY" dirty="0" err="1" smtClean="0"/>
              <a:t>كامله</a:t>
            </a:r>
            <a:r>
              <a:rPr lang="ar-SY" dirty="0" smtClean="0"/>
              <a:t> للوعي بين </a:t>
            </a:r>
            <a:r>
              <a:rPr lang="ar-SY" dirty="0" err="1" smtClean="0"/>
              <a:t>النوب</a:t>
            </a:r>
            <a:endParaRPr lang="ar-SY" dirty="0" smtClean="0"/>
          </a:p>
          <a:p>
            <a:pPr algn="r" rtl="1"/>
            <a:r>
              <a:rPr lang="ar-SY" u="sng" dirty="0" err="1" smtClean="0">
                <a:solidFill>
                  <a:srgbClr val="FF0000"/>
                </a:solidFill>
              </a:rPr>
              <a:t>الاولويه</a:t>
            </a:r>
            <a:r>
              <a:rPr lang="ar-SY" u="sng" dirty="0" smtClean="0">
                <a:solidFill>
                  <a:srgbClr val="FF0000"/>
                </a:solidFill>
              </a:rPr>
              <a:t> </a:t>
            </a:r>
            <a:r>
              <a:rPr lang="ar-SY" u="sng" dirty="0" err="1" smtClean="0">
                <a:solidFill>
                  <a:srgbClr val="FF0000"/>
                </a:solidFill>
              </a:rPr>
              <a:t>ايقاف</a:t>
            </a:r>
            <a:r>
              <a:rPr lang="ar-SY" u="sng" dirty="0" smtClean="0">
                <a:solidFill>
                  <a:srgbClr val="FF0000"/>
                </a:solidFill>
              </a:rPr>
              <a:t> الاختلاج بعلاج </a:t>
            </a:r>
            <a:r>
              <a:rPr lang="ar-SY" u="sng" dirty="0" err="1" smtClean="0">
                <a:solidFill>
                  <a:srgbClr val="FF0000"/>
                </a:solidFill>
              </a:rPr>
              <a:t>اي</a:t>
            </a:r>
            <a:r>
              <a:rPr lang="ar-SY" u="sng" dirty="0" smtClean="0">
                <a:solidFill>
                  <a:srgbClr val="FF0000"/>
                </a:solidFill>
              </a:rPr>
              <a:t> </a:t>
            </a:r>
            <a:r>
              <a:rPr lang="ar-SY" u="sng" dirty="0" err="1" smtClean="0">
                <a:solidFill>
                  <a:srgbClr val="FF0000"/>
                </a:solidFill>
              </a:rPr>
              <a:t>اسباب</a:t>
            </a:r>
            <a:r>
              <a:rPr lang="ar-SY" u="sng" dirty="0" smtClean="0">
                <a:solidFill>
                  <a:srgbClr val="FF0000"/>
                </a:solidFill>
              </a:rPr>
              <a:t> </a:t>
            </a:r>
            <a:r>
              <a:rPr lang="ar-SY" u="sng" dirty="0" err="1" smtClean="0">
                <a:solidFill>
                  <a:srgbClr val="FF0000"/>
                </a:solidFill>
              </a:rPr>
              <a:t>عكوسه</a:t>
            </a:r>
            <a:r>
              <a:rPr lang="ar-SY" u="sng" dirty="0" smtClean="0">
                <a:solidFill>
                  <a:srgbClr val="FF0000"/>
                </a:solidFill>
              </a:rPr>
              <a:t> </a:t>
            </a:r>
            <a:r>
              <a:rPr lang="ar-SY" dirty="0" smtClean="0"/>
              <a:t>مثل نقص السكر </a:t>
            </a:r>
            <a:r>
              <a:rPr lang="ar-SY" dirty="0" err="1" smtClean="0"/>
              <a:t>او</a:t>
            </a:r>
            <a:r>
              <a:rPr lang="ar-SY" dirty="0" smtClean="0"/>
              <a:t> اضطراب </a:t>
            </a:r>
            <a:r>
              <a:rPr lang="ar-SY" dirty="0" err="1" smtClean="0"/>
              <a:t>الشوارد</a:t>
            </a:r>
            <a:endParaRPr lang="ar-SY" dirty="0" smtClean="0"/>
          </a:p>
          <a:p>
            <a:pPr algn="r" rtl="1"/>
            <a:r>
              <a:rPr lang="ar-SY" sz="3600" b="1" dirty="0" smtClean="0"/>
              <a:t>والهدف منع </a:t>
            </a:r>
            <a:r>
              <a:rPr lang="ar-SY" sz="3600" b="1" dirty="0" err="1" smtClean="0"/>
              <a:t>اي</a:t>
            </a:r>
            <a:r>
              <a:rPr lang="ar-SY" sz="3600" b="1" dirty="0" smtClean="0"/>
              <a:t> اختلاج لان يدوم 5 دقيقه </a:t>
            </a:r>
            <a:r>
              <a:rPr lang="ar-SY" sz="3600" b="1" dirty="0" err="1" smtClean="0"/>
              <a:t>او</a:t>
            </a:r>
            <a:r>
              <a:rPr lang="ar-SY" sz="3600" b="1" dirty="0" smtClean="0"/>
              <a:t> </a:t>
            </a:r>
            <a:r>
              <a:rPr lang="ar-SY" sz="3600" b="1" dirty="0" err="1" smtClean="0"/>
              <a:t>اكثر</a:t>
            </a:r>
            <a:r>
              <a:rPr lang="ar-SY" sz="3600" b="1" dirty="0" smtClean="0"/>
              <a:t> من التطور </a:t>
            </a:r>
            <a:r>
              <a:rPr lang="ar-SY" sz="3600" b="1" dirty="0" err="1" smtClean="0"/>
              <a:t>الى</a:t>
            </a:r>
            <a:r>
              <a:rPr lang="ar-SY" sz="3600" b="1" dirty="0" smtClean="0"/>
              <a:t> حاله </a:t>
            </a:r>
            <a:r>
              <a:rPr lang="ar-SY" sz="3600" b="1" dirty="0" err="1" smtClean="0"/>
              <a:t>اختلاجيه</a:t>
            </a:r>
            <a:r>
              <a:rPr lang="ar-SY" sz="3600" b="1" dirty="0" smtClean="0"/>
              <a:t> </a:t>
            </a:r>
            <a:r>
              <a:rPr lang="ar-SY" sz="3600" b="1" dirty="0" err="1" smtClean="0"/>
              <a:t>صرعيه</a:t>
            </a:r>
            <a:endParaRPr lang="ar-SA" sz="3600" b="1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4A92C-C314-4EB5-90A7-EF11AB92F634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3E8DF-6C54-474F-832F-48448A8BED0C}" type="datetime8">
              <a:rPr lang="en-US" smtClean="0"/>
              <a:pPr/>
              <a:t>7/20/2020 1:15 PM</a:t>
            </a:fld>
            <a:endParaRPr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7170" name="Picture 2" descr="D:\مجلد جديد\٢٠١٩٠٢١١_١٢٠٢٠١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25771"/>
            <a:ext cx="8534400" cy="6632229"/>
          </a:xfrm>
          <a:prstGeom prst="rect">
            <a:avLst/>
          </a:prstGeom>
          <a:noFill/>
        </p:spPr>
      </p:pic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4A92C-C314-4EB5-90A7-EF11AB92F634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5EC2C-AC04-4209-8C5B-321E8BB2EB26}" type="datetime8">
              <a:rPr lang="en-US" smtClean="0"/>
              <a:pPr/>
              <a:t>7/20/2020 1:15 PM</a:t>
            </a:fld>
            <a:endParaRPr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lang="ar-SY" sz="6000" b="1" dirty="0" err="1" smtClean="0">
                <a:solidFill>
                  <a:srgbClr val="FF0000"/>
                </a:solidFill>
              </a:rPr>
              <a:t>الاعتلالات</a:t>
            </a:r>
            <a:r>
              <a:rPr lang="ar-SY" sz="6000" b="1" dirty="0" smtClean="0">
                <a:solidFill>
                  <a:srgbClr val="FF0000"/>
                </a:solidFill>
              </a:rPr>
              <a:t> </a:t>
            </a:r>
            <a:r>
              <a:rPr lang="ar-SY" sz="6000" b="1" dirty="0" err="1" smtClean="0">
                <a:solidFill>
                  <a:srgbClr val="FF0000"/>
                </a:solidFill>
              </a:rPr>
              <a:t>الدماغيه</a:t>
            </a:r>
            <a:endParaRPr lang="ar-SA" sz="6000" b="1" dirty="0">
              <a:solidFill>
                <a:srgbClr val="FF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solidFill>
            <a:srgbClr val="FFC000"/>
          </a:solidFill>
        </p:spPr>
        <p:txBody>
          <a:bodyPr>
            <a:normAutofit lnSpcReduction="10000"/>
          </a:bodyPr>
          <a:lstStyle/>
          <a:p>
            <a:pPr algn="r" rtl="1"/>
            <a:r>
              <a:rPr lang="ar-SY" dirty="0" smtClean="0"/>
              <a:t>هناك حالات يحدث فيها</a:t>
            </a:r>
            <a:r>
              <a:rPr lang="ar-SY" b="1" u="sng" dirty="0" smtClean="0">
                <a:solidFill>
                  <a:srgbClr val="FF0000"/>
                </a:solidFill>
              </a:rPr>
              <a:t> تغير بمستوى الوعي </a:t>
            </a:r>
            <a:r>
              <a:rPr lang="ar-SY" dirty="0" smtClean="0"/>
              <a:t>مثل: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ar-SY" dirty="0" smtClean="0"/>
              <a:t>السبات</a:t>
            </a:r>
            <a:r>
              <a:rPr lang="en-US" dirty="0" smtClean="0"/>
              <a:t>COMA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ar-SY" dirty="0" smtClean="0"/>
              <a:t>ذهان </a:t>
            </a:r>
            <a:r>
              <a:rPr lang="en-US" dirty="0" smtClean="0"/>
              <a:t>PSYCHOSIS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ar-SY" dirty="0" smtClean="0"/>
              <a:t>حاله </a:t>
            </a:r>
            <a:r>
              <a:rPr lang="ar-SY" dirty="0" err="1" smtClean="0"/>
              <a:t>صرعيه</a:t>
            </a:r>
            <a:r>
              <a:rPr lang="ar-SY" dirty="0" smtClean="0"/>
              <a:t> لا </a:t>
            </a:r>
            <a:r>
              <a:rPr lang="ar-SY" dirty="0" err="1" smtClean="0"/>
              <a:t>اختلاجيه</a:t>
            </a:r>
            <a:endParaRPr lang="ar-SY" dirty="0" smtClean="0"/>
          </a:p>
          <a:p>
            <a:pPr algn="r" rtl="1"/>
            <a:endParaRPr lang="ar-SY" dirty="0" smtClean="0"/>
          </a:p>
          <a:p>
            <a:pPr algn="r" rtl="1"/>
            <a:r>
              <a:rPr lang="ar-SY" b="1" u="sng" dirty="0" smtClean="0">
                <a:solidFill>
                  <a:srgbClr val="FF0000"/>
                </a:solidFill>
              </a:rPr>
              <a:t>تقييم هذه الحالات باستخدام </a:t>
            </a:r>
            <a:r>
              <a:rPr lang="ar-SY" b="1" u="sng" dirty="0" err="1" smtClean="0">
                <a:solidFill>
                  <a:srgbClr val="FF0000"/>
                </a:solidFill>
              </a:rPr>
              <a:t>ام</a:t>
            </a:r>
            <a:r>
              <a:rPr lang="ar-SY" b="1" u="sng" dirty="0" smtClean="0">
                <a:solidFill>
                  <a:srgbClr val="FF0000"/>
                </a:solidFill>
              </a:rPr>
              <a:t>:</a:t>
            </a:r>
          </a:p>
          <a:p>
            <a:pPr algn="r" rtl="1"/>
            <a:r>
              <a:rPr lang="ar-SY" dirty="0" smtClean="0"/>
              <a:t>1- التقييم السريع لمستوى الوعي</a:t>
            </a:r>
          </a:p>
          <a:p>
            <a:pPr algn="r" rtl="1"/>
            <a:r>
              <a:rPr lang="ar-SY" dirty="0" smtClean="0"/>
              <a:t>2- </a:t>
            </a:r>
            <a:r>
              <a:rPr lang="ar-SY" dirty="0" err="1" smtClean="0"/>
              <a:t>او</a:t>
            </a:r>
            <a:r>
              <a:rPr lang="ar-SY" dirty="0" smtClean="0"/>
              <a:t> سلم </a:t>
            </a:r>
            <a:r>
              <a:rPr lang="ar-SY" dirty="0" err="1" smtClean="0"/>
              <a:t>غلاسكو</a:t>
            </a:r>
            <a:r>
              <a:rPr lang="ar-SY" dirty="0" smtClean="0"/>
              <a:t> للسبات</a:t>
            </a:r>
          </a:p>
          <a:p>
            <a:pPr algn="r" rtl="1"/>
            <a:r>
              <a:rPr lang="ar-SY" dirty="0" smtClean="0"/>
              <a:t>وفي كل الحالات التقييم </a:t>
            </a:r>
            <a:r>
              <a:rPr lang="ar-SY" dirty="0" err="1" smtClean="0"/>
              <a:t>المبد</a:t>
            </a:r>
            <a:r>
              <a:rPr lang="ar-SA" dirty="0" smtClean="0"/>
              <a:t>أ</a:t>
            </a:r>
            <a:r>
              <a:rPr lang="ar-SY" dirty="0" smtClean="0"/>
              <a:t>ي يتبع مقاربة المسالك </a:t>
            </a:r>
            <a:r>
              <a:rPr lang="ar-SY" dirty="0" err="1" smtClean="0"/>
              <a:t>الهوائيه</a:t>
            </a:r>
            <a:r>
              <a:rPr lang="ar-SY" dirty="0" smtClean="0"/>
              <a:t>-التنفس-الدوران-العجز </a:t>
            </a:r>
            <a:r>
              <a:rPr lang="en-US" dirty="0" smtClean="0"/>
              <a:t>-</a:t>
            </a:r>
            <a:r>
              <a:rPr lang="ar-SY" dirty="0" smtClean="0"/>
              <a:t>التعرض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4A92C-C314-4EB5-90A7-EF11AB92F634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ADCC-852E-4E20-A564-C3CECF0F79E4}" type="datetime8">
              <a:rPr lang="en-US" smtClean="0"/>
              <a:pPr/>
              <a:t>7/20/2020 1:15 PM</a:t>
            </a:fld>
            <a:endParaRPr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4A92C-C314-4EB5-90A7-EF11AB92F634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Picture 2" descr="D:\٢٠١٩٠١٢٩_١٣٠٠٤٦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28600"/>
            <a:ext cx="7934888" cy="5867400"/>
          </a:xfrm>
          <a:prstGeom prst="rect">
            <a:avLst/>
          </a:prstGeom>
          <a:noFill/>
        </p:spPr>
      </p:pic>
      <p:sp>
        <p:nvSpPr>
          <p:cNvPr id="6" name="عنصر نائب للتاريخ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9CE01-AB09-49B6-8CC7-95A0A2D92AE4}" type="datetime8">
              <a:rPr lang="en-US" smtClean="0"/>
              <a:pPr/>
              <a:t>7/20/2020 1:15 PM</a:t>
            </a:fld>
            <a:endParaRPr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122" name="Picture 2" descr="D:\مجلد جديد\٢٠١٩٠٢١١_١٢٠٠٤٤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076" y="381000"/>
            <a:ext cx="9084924" cy="6172200"/>
          </a:xfrm>
          <a:prstGeom prst="rect">
            <a:avLst/>
          </a:prstGeom>
          <a:noFill/>
        </p:spPr>
      </p:pic>
      <p:sp>
        <p:nvSpPr>
          <p:cNvPr id="4" name="سهم إلى اليسار 3"/>
          <p:cNvSpPr/>
          <p:nvPr/>
        </p:nvSpPr>
        <p:spPr>
          <a:xfrm>
            <a:off x="4953000" y="2438400"/>
            <a:ext cx="1524000" cy="762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شكل حر 5"/>
          <p:cNvSpPr/>
          <p:nvPr/>
        </p:nvSpPr>
        <p:spPr>
          <a:xfrm>
            <a:off x="600501" y="2934187"/>
            <a:ext cx="395786" cy="309433"/>
          </a:xfrm>
          <a:custGeom>
            <a:avLst/>
            <a:gdLst>
              <a:gd name="connsiteX0" fmla="*/ 395786 w 395786"/>
              <a:gd name="connsiteY0" fmla="*/ 81968 h 309433"/>
              <a:gd name="connsiteX1" fmla="*/ 354842 w 395786"/>
              <a:gd name="connsiteY1" fmla="*/ 68320 h 309433"/>
              <a:gd name="connsiteX2" fmla="*/ 218365 w 395786"/>
              <a:gd name="connsiteY2" fmla="*/ 41025 h 309433"/>
              <a:gd name="connsiteX3" fmla="*/ 136478 w 395786"/>
              <a:gd name="connsiteY3" fmla="*/ 13729 h 309433"/>
              <a:gd name="connsiteX4" fmla="*/ 95535 w 395786"/>
              <a:gd name="connsiteY4" fmla="*/ 82 h 309433"/>
              <a:gd name="connsiteX5" fmla="*/ 13648 w 395786"/>
              <a:gd name="connsiteY5" fmla="*/ 13729 h 309433"/>
              <a:gd name="connsiteX6" fmla="*/ 0 w 395786"/>
              <a:gd name="connsiteY6" fmla="*/ 54673 h 309433"/>
              <a:gd name="connsiteX7" fmla="*/ 13648 w 395786"/>
              <a:gd name="connsiteY7" fmla="*/ 191150 h 309433"/>
              <a:gd name="connsiteX8" fmla="*/ 40944 w 395786"/>
              <a:gd name="connsiteY8" fmla="*/ 232094 h 309433"/>
              <a:gd name="connsiteX9" fmla="*/ 122830 w 395786"/>
              <a:gd name="connsiteY9" fmla="*/ 259389 h 309433"/>
              <a:gd name="connsiteX10" fmla="*/ 341195 w 395786"/>
              <a:gd name="connsiteY10" fmla="*/ 204798 h 309433"/>
              <a:gd name="connsiteX11" fmla="*/ 341195 w 395786"/>
              <a:gd name="connsiteY11" fmla="*/ 163855 h 309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5786" h="309433">
                <a:moveTo>
                  <a:pt x="395786" y="81968"/>
                </a:moveTo>
                <a:cubicBezTo>
                  <a:pt x="382138" y="77419"/>
                  <a:pt x="368860" y="71555"/>
                  <a:pt x="354842" y="68320"/>
                </a:cubicBezTo>
                <a:cubicBezTo>
                  <a:pt x="309637" y="57888"/>
                  <a:pt x="262377" y="55696"/>
                  <a:pt x="218365" y="41025"/>
                </a:cubicBezTo>
                <a:lnTo>
                  <a:pt x="136478" y="13729"/>
                </a:lnTo>
                <a:lnTo>
                  <a:pt x="95535" y="82"/>
                </a:lnTo>
                <a:cubicBezTo>
                  <a:pt x="68239" y="4631"/>
                  <a:pt x="37674" y="0"/>
                  <a:pt x="13648" y="13729"/>
                </a:cubicBezTo>
                <a:cubicBezTo>
                  <a:pt x="1157" y="20867"/>
                  <a:pt x="0" y="40287"/>
                  <a:pt x="0" y="54673"/>
                </a:cubicBezTo>
                <a:cubicBezTo>
                  <a:pt x="0" y="100392"/>
                  <a:pt x="3367" y="146602"/>
                  <a:pt x="13648" y="191150"/>
                </a:cubicBezTo>
                <a:cubicBezTo>
                  <a:pt x="17336" y="207133"/>
                  <a:pt x="27034" y="223400"/>
                  <a:pt x="40944" y="232094"/>
                </a:cubicBezTo>
                <a:cubicBezTo>
                  <a:pt x="65342" y="247343"/>
                  <a:pt x="122830" y="259389"/>
                  <a:pt x="122830" y="259389"/>
                </a:cubicBezTo>
                <a:cubicBezTo>
                  <a:pt x="257110" y="250437"/>
                  <a:pt x="323755" y="309433"/>
                  <a:pt x="341195" y="204798"/>
                </a:cubicBezTo>
                <a:cubicBezTo>
                  <a:pt x="343439" y="191336"/>
                  <a:pt x="341195" y="177503"/>
                  <a:pt x="341195" y="163855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شكل حر 6"/>
          <p:cNvSpPr/>
          <p:nvPr/>
        </p:nvSpPr>
        <p:spPr>
          <a:xfrm>
            <a:off x="652630" y="1757806"/>
            <a:ext cx="302713" cy="275813"/>
          </a:xfrm>
          <a:custGeom>
            <a:avLst/>
            <a:gdLst>
              <a:gd name="connsiteX0" fmla="*/ 302713 w 302713"/>
              <a:gd name="connsiteY0" fmla="*/ 84642 h 275813"/>
              <a:gd name="connsiteX1" fmla="*/ 220827 w 302713"/>
              <a:gd name="connsiteY1" fmla="*/ 57346 h 275813"/>
              <a:gd name="connsiteX2" fmla="*/ 179883 w 302713"/>
              <a:gd name="connsiteY2" fmla="*/ 43698 h 275813"/>
              <a:gd name="connsiteX3" fmla="*/ 97997 w 302713"/>
              <a:gd name="connsiteY3" fmla="*/ 2755 h 275813"/>
              <a:gd name="connsiteX4" fmla="*/ 29758 w 302713"/>
              <a:gd name="connsiteY4" fmla="*/ 16403 h 275813"/>
              <a:gd name="connsiteX5" fmla="*/ 2463 w 302713"/>
              <a:gd name="connsiteY5" fmla="*/ 98290 h 275813"/>
              <a:gd name="connsiteX6" fmla="*/ 16110 w 302713"/>
              <a:gd name="connsiteY6" fmla="*/ 262063 h 275813"/>
              <a:gd name="connsiteX7" fmla="*/ 57054 w 302713"/>
              <a:gd name="connsiteY7" fmla="*/ 275710 h 275813"/>
              <a:gd name="connsiteX8" fmla="*/ 234474 w 302713"/>
              <a:gd name="connsiteY8" fmla="*/ 262063 h 275813"/>
              <a:gd name="connsiteX9" fmla="*/ 248122 w 302713"/>
              <a:gd name="connsiteY9" fmla="*/ 193824 h 275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2713" h="275813">
                <a:moveTo>
                  <a:pt x="302713" y="84642"/>
                </a:moveTo>
                <a:lnTo>
                  <a:pt x="220827" y="57346"/>
                </a:lnTo>
                <a:cubicBezTo>
                  <a:pt x="207179" y="52797"/>
                  <a:pt x="191853" y="51678"/>
                  <a:pt x="179883" y="43698"/>
                </a:cubicBezTo>
                <a:cubicBezTo>
                  <a:pt x="126970" y="8423"/>
                  <a:pt x="154501" y="21590"/>
                  <a:pt x="97997" y="2755"/>
                </a:cubicBezTo>
                <a:cubicBezTo>
                  <a:pt x="75251" y="7304"/>
                  <a:pt x="46161" y="0"/>
                  <a:pt x="29758" y="16403"/>
                </a:cubicBezTo>
                <a:cubicBezTo>
                  <a:pt x="9413" y="36748"/>
                  <a:pt x="2463" y="98290"/>
                  <a:pt x="2463" y="98290"/>
                </a:cubicBezTo>
                <a:cubicBezTo>
                  <a:pt x="7012" y="152881"/>
                  <a:pt x="0" y="209705"/>
                  <a:pt x="16110" y="262063"/>
                </a:cubicBezTo>
                <a:cubicBezTo>
                  <a:pt x="20341" y="275813"/>
                  <a:pt x="42668" y="275710"/>
                  <a:pt x="57054" y="275710"/>
                </a:cubicBezTo>
                <a:cubicBezTo>
                  <a:pt x="116369" y="275710"/>
                  <a:pt x="175334" y="266612"/>
                  <a:pt x="234474" y="262063"/>
                </a:cubicBezTo>
                <a:cubicBezTo>
                  <a:pt x="250999" y="212488"/>
                  <a:pt x="248122" y="235505"/>
                  <a:pt x="248122" y="193824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شكل حر 7"/>
          <p:cNvSpPr/>
          <p:nvPr/>
        </p:nvSpPr>
        <p:spPr>
          <a:xfrm>
            <a:off x="693794" y="4288195"/>
            <a:ext cx="357084" cy="270157"/>
          </a:xfrm>
          <a:custGeom>
            <a:avLst/>
            <a:gdLst>
              <a:gd name="connsiteX0" fmla="*/ 357084 w 357084"/>
              <a:gd name="connsiteY0" fmla="*/ 160975 h 270157"/>
              <a:gd name="connsiteX1" fmla="*/ 316140 w 357084"/>
              <a:gd name="connsiteY1" fmla="*/ 65441 h 270157"/>
              <a:gd name="connsiteX2" fmla="*/ 234254 w 357084"/>
              <a:gd name="connsiteY2" fmla="*/ 38145 h 270157"/>
              <a:gd name="connsiteX3" fmla="*/ 193310 w 357084"/>
              <a:gd name="connsiteY3" fmla="*/ 10850 h 270157"/>
              <a:gd name="connsiteX4" fmla="*/ 29537 w 357084"/>
              <a:gd name="connsiteY4" fmla="*/ 24498 h 270157"/>
              <a:gd name="connsiteX5" fmla="*/ 2242 w 357084"/>
              <a:gd name="connsiteY5" fmla="*/ 106384 h 270157"/>
              <a:gd name="connsiteX6" fmla="*/ 15890 w 357084"/>
              <a:gd name="connsiteY6" fmla="*/ 256509 h 270157"/>
              <a:gd name="connsiteX7" fmla="*/ 56833 w 357084"/>
              <a:gd name="connsiteY7" fmla="*/ 270157 h 270157"/>
              <a:gd name="connsiteX8" fmla="*/ 220606 w 357084"/>
              <a:gd name="connsiteY8" fmla="*/ 256509 h 270157"/>
              <a:gd name="connsiteX9" fmla="*/ 302493 w 357084"/>
              <a:gd name="connsiteY9" fmla="*/ 160975 h 270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7084" h="270157">
                <a:moveTo>
                  <a:pt x="357084" y="160975"/>
                </a:moveTo>
                <a:cubicBezTo>
                  <a:pt x="350635" y="135179"/>
                  <a:pt x="344067" y="82895"/>
                  <a:pt x="316140" y="65441"/>
                </a:cubicBezTo>
                <a:cubicBezTo>
                  <a:pt x="291742" y="50192"/>
                  <a:pt x="258194" y="54104"/>
                  <a:pt x="234254" y="38145"/>
                </a:cubicBezTo>
                <a:lnTo>
                  <a:pt x="193310" y="10850"/>
                </a:lnTo>
                <a:cubicBezTo>
                  <a:pt x="138719" y="15399"/>
                  <a:pt x="78534" y="0"/>
                  <a:pt x="29537" y="24498"/>
                </a:cubicBezTo>
                <a:cubicBezTo>
                  <a:pt x="3803" y="37365"/>
                  <a:pt x="2242" y="106384"/>
                  <a:pt x="2242" y="106384"/>
                </a:cubicBezTo>
                <a:cubicBezTo>
                  <a:pt x="6791" y="156426"/>
                  <a:pt x="0" y="208840"/>
                  <a:pt x="15890" y="256509"/>
                </a:cubicBezTo>
                <a:cubicBezTo>
                  <a:pt x="20439" y="270157"/>
                  <a:pt x="42447" y="270157"/>
                  <a:pt x="56833" y="270157"/>
                </a:cubicBezTo>
                <a:cubicBezTo>
                  <a:pt x="111613" y="270157"/>
                  <a:pt x="166015" y="261058"/>
                  <a:pt x="220606" y="256509"/>
                </a:cubicBezTo>
                <a:cubicBezTo>
                  <a:pt x="324072" y="222021"/>
                  <a:pt x="302493" y="257986"/>
                  <a:pt x="302493" y="160975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4A92C-C314-4EB5-90A7-EF11AB92F634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10" name="عنصر نائب للتاريخ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F87B7-4D88-4CAB-8D24-33E55E37CD46}" type="datetime8">
              <a:rPr lang="en-US" smtClean="0"/>
              <a:pPr/>
              <a:t>7/20/2020 1:15 PM</a:t>
            </a:fld>
            <a:endParaRPr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098" name="Picture 2" descr="D:\مجلد جديد\٢٠١٩٠٢١١_١١٥٧١٨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0"/>
            <a:ext cx="8229600" cy="6858000"/>
          </a:xfrm>
          <a:prstGeom prst="rect">
            <a:avLst/>
          </a:prstGeom>
          <a:noFill/>
        </p:spPr>
      </p:pic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4A92C-C314-4EB5-90A7-EF11AB92F634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C1004-C545-47F6-BE5F-BD04454724C7}" type="datetime8">
              <a:rPr lang="en-US" smtClean="0"/>
              <a:pPr/>
              <a:t>7/20/2020 1:15 PM</a:t>
            </a:fld>
            <a:endParaRPr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6019800"/>
          </a:xfrm>
          <a:solidFill>
            <a:srgbClr val="FFFF00"/>
          </a:solidFill>
        </p:spPr>
        <p:txBody>
          <a:bodyPr>
            <a:normAutofit fontScale="92500"/>
          </a:bodyPr>
          <a:lstStyle/>
          <a:p>
            <a:pPr algn="r" rtl="1"/>
            <a:r>
              <a:rPr lang="ar-SY" dirty="0" smtClean="0"/>
              <a:t>يتضمن العلاج </a:t>
            </a:r>
            <a:r>
              <a:rPr lang="ar-SY" sz="3000" b="1" u="sng" dirty="0" smtClean="0">
                <a:solidFill>
                  <a:srgbClr val="FF0000"/>
                </a:solidFill>
              </a:rPr>
              <a:t>للحالات </a:t>
            </a:r>
            <a:r>
              <a:rPr lang="ar-SY" sz="3000" b="1" u="sng" dirty="0" err="1" smtClean="0">
                <a:solidFill>
                  <a:srgbClr val="FF0000"/>
                </a:solidFill>
              </a:rPr>
              <a:t>العصبيه</a:t>
            </a:r>
            <a:r>
              <a:rPr lang="ar-SY" sz="3000" b="1" u="sng" dirty="0" smtClean="0">
                <a:solidFill>
                  <a:srgbClr val="FF0000"/>
                </a:solidFill>
              </a:rPr>
              <a:t> </a:t>
            </a:r>
            <a:r>
              <a:rPr lang="ar-SY" sz="3000" b="1" u="sng" dirty="0" err="1" smtClean="0">
                <a:solidFill>
                  <a:srgbClr val="FF0000"/>
                </a:solidFill>
              </a:rPr>
              <a:t>الطارئه</a:t>
            </a:r>
            <a:r>
              <a:rPr lang="ar-SY" sz="3000" b="1" u="sng" dirty="0" smtClean="0">
                <a:solidFill>
                  <a:srgbClr val="FF0000"/>
                </a:solidFill>
              </a:rPr>
              <a:t> </a:t>
            </a:r>
            <a:r>
              <a:rPr lang="ar-SY" dirty="0" smtClean="0"/>
              <a:t>خاصة عندما يكون هناك ارتفاع توتر داخل القحف استخدام </a:t>
            </a:r>
            <a:r>
              <a:rPr lang="ar-SY" b="1" dirty="0" smtClean="0">
                <a:solidFill>
                  <a:srgbClr val="FF0000"/>
                </a:solidFill>
              </a:rPr>
              <a:t>تدابير </a:t>
            </a:r>
            <a:r>
              <a:rPr lang="ar-SY" b="1" dirty="0" err="1" smtClean="0">
                <a:solidFill>
                  <a:srgbClr val="FF0000"/>
                </a:solidFill>
              </a:rPr>
              <a:t>الحمايه</a:t>
            </a:r>
            <a:r>
              <a:rPr lang="ar-SY" b="1" dirty="0" smtClean="0">
                <a:solidFill>
                  <a:srgbClr val="FF0000"/>
                </a:solidFill>
              </a:rPr>
              <a:t> </a:t>
            </a:r>
            <a:r>
              <a:rPr lang="ar-SY" b="1" dirty="0" err="1" smtClean="0">
                <a:solidFill>
                  <a:srgbClr val="FF0000"/>
                </a:solidFill>
              </a:rPr>
              <a:t>العصبيه</a:t>
            </a:r>
            <a:r>
              <a:rPr lang="ar-SY" b="1" dirty="0" smtClean="0">
                <a:solidFill>
                  <a:srgbClr val="FF0000"/>
                </a:solidFill>
              </a:rPr>
              <a:t> </a:t>
            </a:r>
            <a:r>
              <a:rPr lang="ar-SY" dirty="0" smtClean="0"/>
              <a:t>لتقليل </a:t>
            </a:r>
            <a:r>
              <a:rPr lang="ar-SY" dirty="0" err="1" smtClean="0"/>
              <a:t>اذية</a:t>
            </a:r>
            <a:r>
              <a:rPr lang="ar-SY" dirty="0" smtClean="0"/>
              <a:t> الدماغ </a:t>
            </a:r>
            <a:r>
              <a:rPr lang="ar-SY" dirty="0" err="1" smtClean="0"/>
              <a:t>الثانويه</a:t>
            </a:r>
            <a:r>
              <a:rPr lang="ar-SY" dirty="0" smtClean="0"/>
              <a:t> يتم معالجتها كالتالي: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ar-SY" sz="3000" dirty="0" smtClean="0"/>
              <a:t>وضعية </a:t>
            </a:r>
            <a:r>
              <a:rPr lang="ar-SY" sz="3000" dirty="0" err="1" smtClean="0"/>
              <a:t>الراس</a:t>
            </a:r>
            <a:r>
              <a:rPr lang="ar-SY" sz="3000" dirty="0" smtClean="0"/>
              <a:t> على الخط </a:t>
            </a:r>
            <a:r>
              <a:rPr lang="ar-SY" sz="3000" dirty="0" err="1" smtClean="0"/>
              <a:t>الناصف</a:t>
            </a:r>
            <a:r>
              <a:rPr lang="ar-SY" sz="3000" dirty="0" smtClean="0"/>
              <a:t> مع رفع 20-30 درجه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ar-SY" sz="3000" dirty="0" smtClean="0"/>
              <a:t>تحديد السوائل مع سوائل سوية التوتر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ar-SY" sz="3000" b="1" dirty="0" err="1" smtClean="0">
                <a:solidFill>
                  <a:srgbClr val="FF0000"/>
                </a:solidFill>
              </a:rPr>
              <a:t>التنبيب</a:t>
            </a:r>
            <a:r>
              <a:rPr lang="ar-SY" sz="3000" b="1" dirty="0" smtClean="0">
                <a:solidFill>
                  <a:srgbClr val="FF0000"/>
                </a:solidFill>
              </a:rPr>
              <a:t> </a:t>
            </a:r>
            <a:r>
              <a:rPr lang="ar-SY" sz="3000" b="1" dirty="0" err="1" smtClean="0">
                <a:solidFill>
                  <a:srgbClr val="FF0000"/>
                </a:solidFill>
              </a:rPr>
              <a:t>والتهويه</a:t>
            </a:r>
            <a:r>
              <a:rPr lang="ar-SY" sz="3000" b="1" dirty="0" smtClean="0">
                <a:solidFill>
                  <a:srgbClr val="FF0000"/>
                </a:solidFill>
              </a:rPr>
              <a:t> </a:t>
            </a:r>
            <a:r>
              <a:rPr lang="ar-SY" sz="3000" dirty="0" err="1" smtClean="0"/>
              <a:t>اذا</a:t>
            </a:r>
            <a:r>
              <a:rPr lang="ar-SY" sz="3000" dirty="0" smtClean="0"/>
              <a:t> كان مجموع سلم </a:t>
            </a:r>
            <a:r>
              <a:rPr lang="ar-SY" sz="3000" dirty="0" err="1" smtClean="0"/>
              <a:t>غلاسكو</a:t>
            </a:r>
            <a:r>
              <a:rPr lang="ar-SY" sz="3000" dirty="0" smtClean="0"/>
              <a:t> للوعي اقل من 9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ar-SY" sz="3000" dirty="0" smtClean="0"/>
              <a:t>في حالة </a:t>
            </a:r>
            <a:r>
              <a:rPr lang="ar-SY" sz="3000" dirty="0" err="1" smtClean="0">
                <a:solidFill>
                  <a:srgbClr val="FF0000"/>
                </a:solidFill>
              </a:rPr>
              <a:t>التنبيب</a:t>
            </a:r>
            <a:r>
              <a:rPr lang="ar-SY" sz="3000" dirty="0" smtClean="0">
                <a:solidFill>
                  <a:srgbClr val="FF0000"/>
                </a:solidFill>
              </a:rPr>
              <a:t> </a:t>
            </a:r>
            <a:r>
              <a:rPr lang="ar-SY" sz="3000" dirty="0" err="1" smtClean="0">
                <a:solidFill>
                  <a:srgbClr val="FF0000"/>
                </a:solidFill>
              </a:rPr>
              <a:t>المحافظه</a:t>
            </a:r>
            <a:r>
              <a:rPr lang="ar-SY" sz="3000" dirty="0" smtClean="0">
                <a:solidFill>
                  <a:srgbClr val="FF0000"/>
                </a:solidFill>
              </a:rPr>
              <a:t> على سوية </a:t>
            </a:r>
            <a:r>
              <a:rPr lang="en-US" sz="3000" dirty="0" smtClean="0">
                <a:solidFill>
                  <a:srgbClr val="FF0000"/>
                </a:solidFill>
              </a:rPr>
              <a:t>PCO2 </a:t>
            </a:r>
            <a:r>
              <a:rPr lang="ar-SY" sz="3000" dirty="0" smtClean="0"/>
              <a:t> 4.5 -5.3 </a:t>
            </a:r>
            <a:r>
              <a:rPr lang="en-US" sz="3000" dirty="0" err="1" smtClean="0"/>
              <a:t>Kpa</a:t>
            </a:r>
            <a:endParaRPr lang="en-US" sz="3000" dirty="0" smtClean="0"/>
          </a:p>
          <a:p>
            <a:pPr marL="514350" indent="-514350" algn="r" rtl="1">
              <a:buFont typeface="+mj-lt"/>
              <a:buAutoNum type="arabicPeriod"/>
            </a:pPr>
            <a:r>
              <a:rPr lang="ar-SY" sz="3000" dirty="0" smtClean="0"/>
              <a:t>المدرات </a:t>
            </a:r>
            <a:r>
              <a:rPr lang="ar-SY" sz="3000" dirty="0" err="1" smtClean="0"/>
              <a:t>الحلوليه</a:t>
            </a:r>
            <a:r>
              <a:rPr lang="ar-SY" sz="3000" dirty="0" smtClean="0"/>
              <a:t>(</a:t>
            </a:r>
            <a:r>
              <a:rPr lang="ar-SY" sz="3000" dirty="0" err="1" smtClean="0"/>
              <a:t>مانيتول</a:t>
            </a:r>
            <a:r>
              <a:rPr lang="ar-SY" sz="3000" dirty="0" smtClean="0"/>
              <a:t>)لخفض الضغط المرتفع داخل القحف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ar-SY" sz="3000" dirty="0" err="1" smtClean="0"/>
              <a:t>المحافظه</a:t>
            </a:r>
            <a:r>
              <a:rPr lang="ar-SY" sz="3000" dirty="0" smtClean="0"/>
              <a:t> على </a:t>
            </a:r>
            <a:r>
              <a:rPr lang="ar-SY" sz="3000" dirty="0" smtClean="0">
                <a:solidFill>
                  <a:srgbClr val="FF0000"/>
                </a:solidFill>
              </a:rPr>
              <a:t>ضغط شرياني </a:t>
            </a:r>
            <a:r>
              <a:rPr lang="ar-SY" sz="3000" dirty="0" err="1" smtClean="0">
                <a:solidFill>
                  <a:srgbClr val="FF0000"/>
                </a:solidFill>
              </a:rPr>
              <a:t>اعلى</a:t>
            </a:r>
            <a:r>
              <a:rPr lang="ar-SY" sz="3000" dirty="0" smtClean="0">
                <a:solidFill>
                  <a:srgbClr val="FF0000"/>
                </a:solidFill>
              </a:rPr>
              <a:t> من الطبيعي </a:t>
            </a:r>
            <a:r>
              <a:rPr lang="ar-SY" sz="3000" dirty="0" err="1" smtClean="0"/>
              <a:t>للمحافظه</a:t>
            </a:r>
            <a:r>
              <a:rPr lang="ar-SY" sz="3000" dirty="0" smtClean="0"/>
              <a:t> على ضغط </a:t>
            </a:r>
            <a:r>
              <a:rPr lang="ar-SY" sz="3000" dirty="0" err="1" smtClean="0"/>
              <a:t>الترويه</a:t>
            </a:r>
            <a:r>
              <a:rPr lang="ar-SY" sz="3000" dirty="0" smtClean="0"/>
              <a:t> </a:t>
            </a:r>
            <a:r>
              <a:rPr lang="ar-SY" sz="3000" dirty="0" err="1" smtClean="0"/>
              <a:t>الدماغيه</a:t>
            </a:r>
            <a:endParaRPr lang="ar-SY" sz="3000" dirty="0" smtClean="0"/>
          </a:p>
          <a:p>
            <a:pPr marL="514350" indent="-514350" algn="r" rtl="1">
              <a:buFont typeface="+mj-lt"/>
              <a:buAutoNum type="arabicPeriod"/>
            </a:pPr>
            <a:r>
              <a:rPr lang="ar-SY" sz="3000" dirty="0" err="1" smtClean="0"/>
              <a:t>المحافظه</a:t>
            </a:r>
            <a:r>
              <a:rPr lang="ar-SY" sz="3000" dirty="0" smtClean="0"/>
              <a:t> </a:t>
            </a:r>
            <a:r>
              <a:rPr lang="ar-SY" sz="3000" dirty="0" smtClean="0">
                <a:solidFill>
                  <a:srgbClr val="FF0000"/>
                </a:solidFill>
              </a:rPr>
              <a:t>على درجة </a:t>
            </a:r>
            <a:r>
              <a:rPr lang="ar-SY" sz="3000" dirty="0" err="1" smtClean="0">
                <a:solidFill>
                  <a:srgbClr val="FF0000"/>
                </a:solidFill>
              </a:rPr>
              <a:t>حراره</a:t>
            </a:r>
            <a:r>
              <a:rPr lang="ar-SY" sz="3000" dirty="0" smtClean="0">
                <a:solidFill>
                  <a:srgbClr val="FF0000"/>
                </a:solidFill>
              </a:rPr>
              <a:t> سويه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ar-SY" sz="3000" dirty="0" smtClean="0"/>
              <a:t>يجب </a:t>
            </a:r>
            <a:r>
              <a:rPr lang="ar-SY" sz="3000" dirty="0" smtClean="0">
                <a:solidFill>
                  <a:srgbClr val="FF0000"/>
                </a:solidFill>
              </a:rPr>
              <a:t>تجنب هبوط الضغط </a:t>
            </a:r>
            <a:r>
              <a:rPr lang="ar-SY" sz="3000" dirty="0" err="1" smtClean="0">
                <a:solidFill>
                  <a:srgbClr val="FF0000"/>
                </a:solidFill>
              </a:rPr>
              <a:t>او</a:t>
            </a:r>
            <a:r>
              <a:rPr lang="ar-SY" sz="3000" dirty="0" smtClean="0">
                <a:solidFill>
                  <a:srgbClr val="FF0000"/>
                </a:solidFill>
              </a:rPr>
              <a:t> نقص </a:t>
            </a:r>
            <a:r>
              <a:rPr lang="ar-SY" sz="3000" dirty="0" err="1" smtClean="0">
                <a:solidFill>
                  <a:srgbClr val="FF0000"/>
                </a:solidFill>
              </a:rPr>
              <a:t>الاكسجه</a:t>
            </a:r>
            <a:r>
              <a:rPr lang="ar-SY" sz="3000" dirty="0" smtClean="0">
                <a:solidFill>
                  <a:srgbClr val="FF0000"/>
                </a:solidFill>
              </a:rPr>
              <a:t> خلال </a:t>
            </a:r>
            <a:r>
              <a:rPr lang="ar-SY" sz="3000" dirty="0" err="1" smtClean="0">
                <a:solidFill>
                  <a:srgbClr val="FF0000"/>
                </a:solidFill>
              </a:rPr>
              <a:t>المعالجه</a:t>
            </a:r>
            <a:endParaRPr lang="ar-SA" sz="3000" dirty="0">
              <a:solidFill>
                <a:srgbClr val="FF0000"/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4A92C-C314-4EB5-90A7-EF11AB92F634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C0E8B-3F98-4DCD-9374-A2521D778FDC}" type="datetime8">
              <a:rPr lang="en-US" smtClean="0"/>
              <a:pPr/>
              <a:t>7/20/2020 1:15 PM</a:t>
            </a:fld>
            <a:endParaRPr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2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6146" name="Picture 2" descr="D:\مجلد جديد\٢٠١٩٠٢١١_١٢٠١٣٠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0"/>
            <a:ext cx="7924800" cy="6914038"/>
          </a:xfrm>
          <a:prstGeom prst="rect">
            <a:avLst/>
          </a:prstGeom>
          <a:noFill/>
        </p:spPr>
      </p:pic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4A92C-C314-4EB5-90A7-EF11AB92F634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AB9F8-EF74-4924-B593-C66AAB41DA0D}" type="datetime8">
              <a:rPr lang="en-US" smtClean="0"/>
              <a:pPr/>
              <a:t>7/20/2020 1:15 PM</a:t>
            </a:fld>
            <a:endParaRPr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ar-SA" dirty="0" smtClean="0"/>
              <a:t>تتضمن الحالات </a:t>
            </a:r>
            <a:r>
              <a:rPr lang="ar-SA" dirty="0" err="1" smtClean="0"/>
              <a:t>الاسعافيه</a:t>
            </a:r>
            <a:r>
              <a:rPr lang="ar-SA" dirty="0" smtClean="0"/>
              <a:t> عند </a:t>
            </a:r>
            <a:r>
              <a:rPr lang="ar-SA" dirty="0" err="1" smtClean="0"/>
              <a:t>الاطفال</a:t>
            </a:r>
            <a:r>
              <a:rPr lang="ar-SA" dirty="0" smtClean="0"/>
              <a:t>: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ar-SA" b="1" dirty="0" smtClean="0"/>
              <a:t>الطفل المريض بشده</a:t>
            </a:r>
          </a:p>
          <a:p>
            <a:pPr marL="514350" indent="-514350">
              <a:buFont typeface="+mj-lt"/>
              <a:buAutoNum type="arabicPeriod"/>
            </a:pPr>
            <a:r>
              <a:rPr lang="ar-SA" sz="3000" b="1" dirty="0" err="1" smtClean="0"/>
              <a:t>الانعاش</a:t>
            </a:r>
            <a:r>
              <a:rPr lang="ar-SA" sz="3000" b="1" dirty="0" smtClean="0"/>
              <a:t> القلبي الرئوي</a:t>
            </a:r>
          </a:p>
          <a:p>
            <a:pPr marL="514350" indent="-514350">
              <a:buFont typeface="+mj-lt"/>
              <a:buAutoNum type="arabicPeriod"/>
            </a:pPr>
            <a:r>
              <a:rPr lang="ar-SA" dirty="0" smtClean="0"/>
              <a:t>الطفل المصاب </a:t>
            </a:r>
            <a:r>
              <a:rPr lang="ar-SA" dirty="0" err="1" smtClean="0"/>
              <a:t>برضوض</a:t>
            </a:r>
            <a:r>
              <a:rPr lang="ar-SA" dirty="0" smtClean="0"/>
              <a:t> </a:t>
            </a:r>
            <a:r>
              <a:rPr lang="ar-SA" dirty="0" err="1" smtClean="0"/>
              <a:t>خطيره</a:t>
            </a:r>
            <a:endParaRPr lang="ar-SA" dirty="0" smtClean="0"/>
          </a:p>
          <a:p>
            <a:pPr marL="514350" indent="-514350">
              <a:buFont typeface="+mj-lt"/>
              <a:buAutoNum type="arabicPeriod"/>
            </a:pPr>
            <a:r>
              <a:rPr lang="ar-SA" dirty="0" smtClean="0"/>
              <a:t>القصور التنفسي</a:t>
            </a:r>
          </a:p>
          <a:p>
            <a:pPr marL="514350" indent="-514350">
              <a:buFont typeface="+mj-lt"/>
              <a:buAutoNum type="arabicPeriod"/>
            </a:pPr>
            <a:r>
              <a:rPr lang="ar-SA" dirty="0" err="1" smtClean="0"/>
              <a:t>الصدمه</a:t>
            </a:r>
            <a:endParaRPr lang="ar-SA" dirty="0" smtClean="0"/>
          </a:p>
          <a:p>
            <a:pPr marL="514350" indent="-514350">
              <a:buFont typeface="+mj-lt"/>
              <a:buAutoNum type="arabicPeriod"/>
            </a:pPr>
            <a:r>
              <a:rPr lang="ar-SA" dirty="0" err="1" smtClean="0"/>
              <a:t>انتان</a:t>
            </a:r>
            <a:r>
              <a:rPr lang="ar-SA" dirty="0" smtClean="0"/>
              <a:t> الدم</a:t>
            </a:r>
          </a:p>
          <a:p>
            <a:pPr marL="514350" indent="-514350">
              <a:buFont typeface="+mj-lt"/>
              <a:buAutoNum type="arabicPeriod"/>
            </a:pPr>
            <a:r>
              <a:rPr lang="ar-SA" dirty="0" err="1" smtClean="0"/>
              <a:t>التاق</a:t>
            </a:r>
            <a:endParaRPr lang="ar-SA" dirty="0" smtClean="0"/>
          </a:p>
          <a:p>
            <a:pPr marL="514350" indent="-514350">
              <a:buFont typeface="+mj-lt"/>
              <a:buAutoNum type="arabicPeriod"/>
            </a:pPr>
            <a:r>
              <a:rPr lang="ar-SA" dirty="0" smtClean="0"/>
              <a:t>الحالات </a:t>
            </a:r>
            <a:r>
              <a:rPr lang="ar-SA" dirty="0" err="1" smtClean="0"/>
              <a:t>الاسعافيه</a:t>
            </a:r>
            <a:r>
              <a:rPr lang="ar-SA" dirty="0" smtClean="0"/>
              <a:t> </a:t>
            </a:r>
            <a:r>
              <a:rPr lang="ar-SA" dirty="0" err="1" smtClean="0"/>
              <a:t>العصبيه</a:t>
            </a:r>
            <a:endParaRPr lang="ar-SA" dirty="0" smtClean="0"/>
          </a:p>
          <a:p>
            <a:pPr marL="514350" indent="-514350">
              <a:buFont typeface="+mj-lt"/>
              <a:buAutoNum type="arabicPeriod"/>
            </a:pPr>
            <a:r>
              <a:rPr lang="ar-SA" b="1" u="sng" dirty="0" smtClean="0">
                <a:solidFill>
                  <a:srgbClr val="FF0000"/>
                </a:solidFill>
              </a:rPr>
              <a:t>الحالات </a:t>
            </a:r>
            <a:r>
              <a:rPr lang="ar-SA" b="1" u="sng" dirty="0" err="1" smtClean="0">
                <a:solidFill>
                  <a:srgbClr val="FF0000"/>
                </a:solidFill>
              </a:rPr>
              <a:t>المهدده</a:t>
            </a:r>
            <a:r>
              <a:rPr lang="ar-SA" b="1" u="sng" dirty="0" smtClean="0">
                <a:solidFill>
                  <a:srgbClr val="FF0000"/>
                </a:solidFill>
              </a:rPr>
              <a:t> للحياة غير </a:t>
            </a:r>
            <a:r>
              <a:rPr lang="ar-SA" b="1" u="sng" dirty="0" err="1" smtClean="0">
                <a:solidFill>
                  <a:srgbClr val="FF0000"/>
                </a:solidFill>
              </a:rPr>
              <a:t>المفسره</a:t>
            </a:r>
            <a:endParaRPr lang="ar-SA" b="1" u="sng" dirty="0" smtClean="0">
              <a:solidFill>
                <a:srgbClr val="FF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ar-SA" dirty="0" smtClean="0"/>
              <a:t>موت الطفل المفاجئ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4A92C-C314-4EB5-90A7-EF11AB92F634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F6C13-8488-46A9-A8CA-AF6599106E14}" type="datetime8">
              <a:rPr lang="en-US" smtClean="0"/>
              <a:pPr/>
              <a:t>7/20/2020 1:15 PM</a:t>
            </a:fld>
            <a:endParaRPr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1447800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r"/>
            <a:r>
              <a:rPr lang="ar-SY" sz="4800" b="1" dirty="0" smtClean="0">
                <a:solidFill>
                  <a:srgbClr val="FF0000"/>
                </a:solidFill>
              </a:rPr>
              <a:t>الحالات </a:t>
            </a:r>
            <a:r>
              <a:rPr lang="ar-SY" sz="4800" b="1" dirty="0" err="1" smtClean="0">
                <a:solidFill>
                  <a:srgbClr val="FF0000"/>
                </a:solidFill>
              </a:rPr>
              <a:t>الوجيزه</a:t>
            </a:r>
            <a:r>
              <a:rPr lang="ar-SY" sz="4800" b="1" dirty="0" smtClean="0">
                <a:solidFill>
                  <a:srgbClr val="FF0000"/>
                </a:solidFill>
              </a:rPr>
              <a:t> </a:t>
            </a:r>
            <a:r>
              <a:rPr lang="ar-SY" sz="4800" b="1" dirty="0" err="1" smtClean="0">
                <a:solidFill>
                  <a:srgbClr val="FF0000"/>
                </a:solidFill>
              </a:rPr>
              <a:t>العابره</a:t>
            </a:r>
            <a:r>
              <a:rPr lang="ar-SY" sz="4800" b="1" dirty="0" smtClean="0">
                <a:solidFill>
                  <a:srgbClr val="FF0000"/>
                </a:solidFill>
              </a:rPr>
              <a:t> غير </a:t>
            </a:r>
            <a:r>
              <a:rPr lang="ar-SY" sz="4800" b="1" dirty="0" err="1" smtClean="0">
                <a:solidFill>
                  <a:srgbClr val="FF0000"/>
                </a:solidFill>
              </a:rPr>
              <a:t>المفسره</a:t>
            </a:r>
            <a:r>
              <a:rPr lang="ar-SY" sz="4800" b="1" dirty="0" smtClean="0">
                <a:solidFill>
                  <a:srgbClr val="FF0000"/>
                </a:solidFill>
              </a:rPr>
              <a:t> في الرضيع</a:t>
            </a:r>
            <a:r>
              <a:rPr lang="ar-SY" sz="4000" dirty="0" smtClean="0"/>
              <a:t/>
            </a:r>
            <a:br>
              <a:rPr lang="ar-SY" sz="4000" dirty="0" smtClean="0"/>
            </a:br>
            <a:r>
              <a:rPr lang="en-US" sz="3600" b="1" dirty="0" smtClean="0"/>
              <a:t>Brief Resolved Unexplained Events(BRUE</a:t>
            </a:r>
            <a:endParaRPr lang="ar-SA" sz="4000" b="1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267200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r" rtl="1"/>
            <a:r>
              <a:rPr lang="ar-SY" dirty="0" smtClean="0"/>
              <a:t>حيث </a:t>
            </a:r>
            <a:r>
              <a:rPr lang="ar-SY" b="1" u="sng" dirty="0" err="1" smtClean="0">
                <a:solidFill>
                  <a:srgbClr val="FF0000"/>
                </a:solidFill>
              </a:rPr>
              <a:t>فجاة</a:t>
            </a:r>
            <a:r>
              <a:rPr lang="ar-SY" b="1" u="sng" dirty="0" smtClean="0">
                <a:solidFill>
                  <a:srgbClr val="FF0000"/>
                </a:solidFill>
              </a:rPr>
              <a:t> تحدث </a:t>
            </a:r>
            <a:r>
              <a:rPr lang="ar-SY" b="1" u="sng" dirty="0" err="1" smtClean="0">
                <a:solidFill>
                  <a:srgbClr val="FF0000"/>
                </a:solidFill>
              </a:rPr>
              <a:t>نوبه</a:t>
            </a:r>
            <a:r>
              <a:rPr lang="ar-SY" b="1" u="sng" dirty="0" smtClean="0">
                <a:solidFill>
                  <a:srgbClr val="FF0000"/>
                </a:solidFill>
              </a:rPr>
              <a:t> عابره </a:t>
            </a:r>
            <a:r>
              <a:rPr lang="ar-SY" b="1" u="sng" dirty="0" err="1" smtClean="0">
                <a:solidFill>
                  <a:srgbClr val="FF0000"/>
                </a:solidFill>
              </a:rPr>
              <a:t>وجيزه</a:t>
            </a:r>
            <a:r>
              <a:rPr lang="ar-SY" b="1" u="sng" dirty="0" smtClean="0">
                <a:solidFill>
                  <a:srgbClr val="FF0000"/>
                </a:solidFill>
              </a:rPr>
              <a:t> يلاحظ فيها واحد </a:t>
            </a:r>
            <a:r>
              <a:rPr lang="ar-SY" b="1" u="sng" dirty="0" err="1" smtClean="0">
                <a:solidFill>
                  <a:srgbClr val="FF0000"/>
                </a:solidFill>
              </a:rPr>
              <a:t>او</a:t>
            </a:r>
            <a:r>
              <a:rPr lang="ar-SY" b="1" u="sng" dirty="0" smtClean="0">
                <a:solidFill>
                  <a:srgbClr val="FF0000"/>
                </a:solidFill>
              </a:rPr>
              <a:t> </a:t>
            </a:r>
            <a:r>
              <a:rPr lang="ar-SY" b="1" u="sng" dirty="0" err="1" smtClean="0">
                <a:solidFill>
                  <a:srgbClr val="FF0000"/>
                </a:solidFill>
              </a:rPr>
              <a:t>اكثر</a:t>
            </a:r>
            <a:r>
              <a:rPr lang="ar-SY" dirty="0" smtClean="0"/>
              <a:t>: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ar-SY" dirty="0" err="1" smtClean="0"/>
              <a:t>زرقه</a:t>
            </a:r>
            <a:r>
              <a:rPr lang="ar-SY" dirty="0" smtClean="0"/>
              <a:t> </a:t>
            </a:r>
            <a:r>
              <a:rPr lang="ar-SY" dirty="0" err="1" smtClean="0"/>
              <a:t>او</a:t>
            </a:r>
            <a:r>
              <a:rPr lang="ar-SY" dirty="0" smtClean="0"/>
              <a:t> شحوب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ar-SY" dirty="0" smtClean="0"/>
              <a:t>غياب </a:t>
            </a:r>
            <a:r>
              <a:rPr lang="ar-SY" dirty="0" err="1" smtClean="0"/>
              <a:t>او</a:t>
            </a:r>
            <a:r>
              <a:rPr lang="ar-SY" dirty="0" smtClean="0"/>
              <a:t> تناقص </a:t>
            </a:r>
            <a:r>
              <a:rPr lang="ar-SY" dirty="0" err="1" smtClean="0"/>
              <a:t>او</a:t>
            </a:r>
            <a:r>
              <a:rPr lang="ar-SY" dirty="0" smtClean="0"/>
              <a:t> عدم انتظام التنفس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ar-SY" dirty="0" smtClean="0"/>
              <a:t>تغير في </a:t>
            </a:r>
            <a:r>
              <a:rPr lang="ar-SY" dirty="0" err="1" smtClean="0"/>
              <a:t>المقويه</a:t>
            </a:r>
            <a:r>
              <a:rPr lang="ar-SY" dirty="0" smtClean="0"/>
              <a:t>(</a:t>
            </a:r>
            <a:r>
              <a:rPr lang="ar-SY" dirty="0" err="1" smtClean="0"/>
              <a:t>زياده</a:t>
            </a:r>
            <a:r>
              <a:rPr lang="ar-SY" dirty="0" smtClean="0"/>
              <a:t> </a:t>
            </a:r>
            <a:r>
              <a:rPr lang="ar-SY" dirty="0" err="1" smtClean="0"/>
              <a:t>او</a:t>
            </a:r>
            <a:r>
              <a:rPr lang="ar-SY" dirty="0" smtClean="0"/>
              <a:t> نقص)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ar-SY" dirty="0" smtClean="0"/>
              <a:t>تغير مستوى </a:t>
            </a:r>
            <a:r>
              <a:rPr lang="ar-SY" dirty="0" err="1" smtClean="0"/>
              <a:t>الاستجابه</a:t>
            </a:r>
            <a:endParaRPr lang="ar-SY" dirty="0" smtClean="0"/>
          </a:p>
          <a:p>
            <a:pPr algn="r" rtl="1"/>
            <a:r>
              <a:rPr lang="ar-SY" sz="2800" b="1" u="sng" dirty="0" smtClean="0">
                <a:solidFill>
                  <a:srgbClr val="FF0000"/>
                </a:solidFill>
              </a:rPr>
              <a:t>المظاهر </a:t>
            </a:r>
            <a:r>
              <a:rPr lang="ar-SY" sz="2800" b="1" u="sng" dirty="0" err="1" smtClean="0">
                <a:solidFill>
                  <a:srgbClr val="FF0000"/>
                </a:solidFill>
              </a:rPr>
              <a:t>الاضافيه</a:t>
            </a:r>
            <a:r>
              <a:rPr lang="ar-SY" sz="2800" b="1" u="sng" dirty="0" smtClean="0">
                <a:solidFill>
                  <a:srgbClr val="FF0000"/>
                </a:solidFill>
              </a:rPr>
              <a:t> هي:</a:t>
            </a:r>
          </a:p>
          <a:p>
            <a:pPr algn="r" rtl="1"/>
            <a:r>
              <a:rPr lang="ar-SY" dirty="0" smtClean="0"/>
              <a:t>1-عدم وجود مظاهر </a:t>
            </a:r>
            <a:r>
              <a:rPr lang="ar-SY" dirty="0" err="1" smtClean="0"/>
              <a:t>مهمه</a:t>
            </a:r>
            <a:r>
              <a:rPr lang="ar-SY" dirty="0" smtClean="0"/>
              <a:t> في </a:t>
            </a:r>
            <a:r>
              <a:rPr lang="ar-SY" dirty="0" err="1" smtClean="0"/>
              <a:t>القصه</a:t>
            </a:r>
            <a:r>
              <a:rPr lang="ar-SY" dirty="0" smtClean="0"/>
              <a:t> </a:t>
            </a:r>
            <a:r>
              <a:rPr lang="ar-SY" dirty="0" err="1" smtClean="0"/>
              <a:t>المفصله</a:t>
            </a:r>
            <a:r>
              <a:rPr lang="ar-SY" dirty="0" smtClean="0"/>
              <a:t> بما فيها </a:t>
            </a:r>
            <a:r>
              <a:rPr lang="ar-SY" dirty="0" err="1" smtClean="0"/>
              <a:t>القصه</a:t>
            </a:r>
            <a:r>
              <a:rPr lang="ar-SY" dirty="0" smtClean="0"/>
              <a:t> </a:t>
            </a:r>
            <a:r>
              <a:rPr lang="ar-SY" dirty="0" err="1" smtClean="0"/>
              <a:t>الاجتماعيه</a:t>
            </a:r>
            <a:endParaRPr lang="ar-SY" dirty="0" smtClean="0"/>
          </a:p>
          <a:p>
            <a:pPr algn="r" rtl="1"/>
            <a:r>
              <a:rPr lang="ar-SY" dirty="0" smtClean="0"/>
              <a:t>2-فحص سريري طبيعي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4A92C-C314-4EB5-90A7-EF11AB92F634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39F84-23DB-41DD-A99A-82A5B4F6D2AF}" type="datetime8">
              <a:rPr lang="en-US" smtClean="0"/>
              <a:pPr/>
              <a:t>7/20/2020 1:15 PM</a:t>
            </a:fld>
            <a:endParaRPr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solidFill>
            <a:srgbClr val="92D050"/>
          </a:solidFill>
        </p:spPr>
        <p:txBody>
          <a:bodyPr/>
          <a:lstStyle/>
          <a:p>
            <a:pPr algn="r" rtl="1"/>
            <a:r>
              <a:rPr lang="ar-SY" sz="2800" b="1" u="sng" dirty="0" smtClean="0">
                <a:solidFill>
                  <a:srgbClr val="FF0000"/>
                </a:solidFill>
              </a:rPr>
              <a:t>يحتاج هؤلاء </a:t>
            </a:r>
            <a:r>
              <a:rPr lang="ar-SY" sz="2800" b="1" u="sng" dirty="0" err="1" smtClean="0">
                <a:solidFill>
                  <a:srgbClr val="FF0000"/>
                </a:solidFill>
              </a:rPr>
              <a:t>الاطفال</a:t>
            </a:r>
            <a:r>
              <a:rPr lang="ar-SY" sz="2800" b="1" u="sng" dirty="0" smtClean="0">
                <a:solidFill>
                  <a:srgbClr val="FF0000"/>
                </a:solidFill>
              </a:rPr>
              <a:t>: 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ar-SY" dirty="0" smtClean="0"/>
              <a:t>فتره من </a:t>
            </a:r>
            <a:r>
              <a:rPr lang="ar-SY" dirty="0" err="1" smtClean="0"/>
              <a:t>التامل</a:t>
            </a:r>
            <a:endParaRPr lang="ar-SY" dirty="0" smtClean="0"/>
          </a:p>
          <a:p>
            <a:pPr marL="514350" indent="-514350" algn="r" rtl="1">
              <a:buFont typeface="+mj-lt"/>
              <a:buAutoNum type="arabicPeriod"/>
            </a:pPr>
            <a:r>
              <a:rPr lang="ar-SY" dirty="0" smtClean="0"/>
              <a:t>مراقبة العلامات </a:t>
            </a:r>
            <a:r>
              <a:rPr lang="ar-SY" dirty="0" err="1" smtClean="0"/>
              <a:t>الحيويه</a:t>
            </a:r>
            <a:endParaRPr lang="ar-SY" dirty="0" smtClean="0"/>
          </a:p>
          <a:p>
            <a:pPr marL="514350" indent="-514350" algn="r" rtl="1">
              <a:buFont typeface="+mj-lt"/>
              <a:buAutoNum type="arabicPeriod"/>
            </a:pPr>
            <a:r>
              <a:rPr lang="en-US" dirty="0" smtClean="0"/>
              <a:t>EEG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ar-SY" dirty="0" smtClean="0"/>
              <a:t>مسحه انفيه لتحري سعال ديكي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ar-SY" dirty="0" smtClean="0"/>
              <a:t>مراقبه </a:t>
            </a:r>
            <a:r>
              <a:rPr lang="ar-SY" dirty="0" err="1" smtClean="0"/>
              <a:t>وجيزه</a:t>
            </a:r>
            <a:r>
              <a:rPr lang="ar-SY" dirty="0" smtClean="0"/>
              <a:t> بمقياس </a:t>
            </a:r>
            <a:r>
              <a:rPr lang="ar-SY" dirty="0" err="1" smtClean="0"/>
              <a:t>الاكسجه</a:t>
            </a:r>
            <a:r>
              <a:rPr lang="ar-SY" dirty="0" smtClean="0"/>
              <a:t> المستمر</a:t>
            </a:r>
          </a:p>
          <a:p>
            <a:pPr algn="r" rtl="1"/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4A92C-C314-4EB5-90A7-EF11AB92F634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8895F-9AA0-4D2D-957A-5604F4E503E7}" type="datetime8">
              <a:rPr lang="en-US" smtClean="0"/>
              <a:pPr/>
              <a:t>7/20/2020 1:15 PM</a:t>
            </a:fld>
            <a:endParaRPr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410200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r" rtl="1"/>
            <a:r>
              <a:rPr lang="ar-SY" dirty="0" err="1" smtClean="0"/>
              <a:t>اذا</a:t>
            </a:r>
            <a:r>
              <a:rPr lang="ar-SY" dirty="0" smtClean="0"/>
              <a:t> كانت المظاهر </a:t>
            </a:r>
            <a:r>
              <a:rPr lang="ar-SY" dirty="0" err="1" smtClean="0"/>
              <a:t>السريريه</a:t>
            </a:r>
            <a:r>
              <a:rPr lang="ar-SY" dirty="0" smtClean="0"/>
              <a:t> </a:t>
            </a:r>
            <a:r>
              <a:rPr lang="ar-SY" dirty="0" smtClean="0">
                <a:solidFill>
                  <a:srgbClr val="FF0000"/>
                </a:solidFill>
              </a:rPr>
              <a:t>غير وصفيه </a:t>
            </a:r>
            <a:r>
              <a:rPr lang="ar-SY" dirty="0" smtClean="0"/>
              <a:t>فانه يتطلب تقييما واستقصاءا </a:t>
            </a:r>
            <a:r>
              <a:rPr lang="ar-SY" dirty="0" err="1" smtClean="0"/>
              <a:t>اكثر</a:t>
            </a:r>
            <a:r>
              <a:rPr lang="ar-SY" dirty="0" smtClean="0"/>
              <a:t> تفصيلا للتعرف على الاضطراب الكامن وتشمل </a:t>
            </a:r>
            <a:r>
              <a:rPr lang="ar-SY" b="1" u="sng" dirty="0" smtClean="0">
                <a:solidFill>
                  <a:srgbClr val="FF0000"/>
                </a:solidFill>
              </a:rPr>
              <a:t>عوامل </a:t>
            </a:r>
            <a:r>
              <a:rPr lang="ar-SY" b="1" u="sng" dirty="0" err="1" smtClean="0">
                <a:solidFill>
                  <a:srgbClr val="FF0000"/>
                </a:solidFill>
              </a:rPr>
              <a:t>خطوره</a:t>
            </a:r>
            <a:r>
              <a:rPr lang="ar-SY" b="1" u="sng" dirty="0" smtClean="0">
                <a:solidFill>
                  <a:srgbClr val="FF0000"/>
                </a:solidFill>
              </a:rPr>
              <a:t> للاضطراب الكامن :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ar-SY" dirty="0" smtClean="0"/>
              <a:t>عمر اقل من 60 يوم </a:t>
            </a:r>
            <a:r>
              <a:rPr lang="ar-SY" dirty="0" err="1" smtClean="0"/>
              <a:t>او</a:t>
            </a:r>
            <a:r>
              <a:rPr lang="ar-SY" dirty="0" smtClean="0"/>
              <a:t> حمل اقل من 32 </a:t>
            </a:r>
            <a:r>
              <a:rPr lang="ar-SY" dirty="0" err="1" smtClean="0"/>
              <a:t>اسبوع</a:t>
            </a:r>
            <a:endParaRPr lang="ar-SY" dirty="0" smtClean="0"/>
          </a:p>
          <a:p>
            <a:pPr marL="514350" indent="-514350" algn="r" rtl="1">
              <a:buFont typeface="+mj-lt"/>
              <a:buAutoNum type="arabicPeriod"/>
            </a:pPr>
            <a:r>
              <a:rPr lang="ar-SY" dirty="0" smtClean="0"/>
              <a:t>مدة </a:t>
            </a:r>
            <a:r>
              <a:rPr lang="ar-SY" dirty="0" err="1" smtClean="0"/>
              <a:t>الحاله</a:t>
            </a:r>
            <a:r>
              <a:rPr lang="ar-SY" dirty="0" smtClean="0"/>
              <a:t> </a:t>
            </a:r>
            <a:r>
              <a:rPr lang="ar-SA" dirty="0" err="1" smtClean="0"/>
              <a:t>اكثر</a:t>
            </a:r>
            <a:r>
              <a:rPr lang="ar-SY" dirty="0" smtClean="0"/>
              <a:t> من دقيقه 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ar-SY" dirty="0" smtClean="0"/>
              <a:t>تكرر </a:t>
            </a:r>
            <a:r>
              <a:rPr lang="ar-SY" dirty="0" err="1" smtClean="0"/>
              <a:t>الحاله</a:t>
            </a:r>
            <a:endParaRPr lang="ar-SY" dirty="0" smtClean="0"/>
          </a:p>
          <a:p>
            <a:pPr marL="514350" indent="-514350" algn="r" rtl="1">
              <a:buFont typeface="+mj-lt"/>
              <a:buAutoNum type="arabicPeriod"/>
            </a:pPr>
            <a:r>
              <a:rPr lang="ar-SY" dirty="0" err="1" smtClean="0"/>
              <a:t>اجراء</a:t>
            </a:r>
            <a:r>
              <a:rPr lang="ar-SY" dirty="0" smtClean="0"/>
              <a:t> </a:t>
            </a:r>
            <a:r>
              <a:rPr lang="ar-SY" dirty="0" err="1" smtClean="0">
                <a:solidFill>
                  <a:srgbClr val="FF0000"/>
                </a:solidFill>
              </a:rPr>
              <a:t>انعاش</a:t>
            </a:r>
            <a:r>
              <a:rPr lang="ar-SY" dirty="0" smtClean="0">
                <a:solidFill>
                  <a:srgbClr val="FF0000"/>
                </a:solidFill>
              </a:rPr>
              <a:t> قلبي رئوي </a:t>
            </a:r>
            <a:r>
              <a:rPr lang="ar-SY" dirty="0" smtClean="0"/>
              <a:t>من قبل مقدم خدمات </a:t>
            </a:r>
            <a:r>
              <a:rPr lang="ar-SY" dirty="0" err="1" smtClean="0"/>
              <a:t>طبيه</a:t>
            </a:r>
            <a:r>
              <a:rPr lang="ar-SY" dirty="0" smtClean="0"/>
              <a:t> مدرب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ar-SY" dirty="0" smtClean="0"/>
              <a:t>مظاهر </a:t>
            </a:r>
            <a:r>
              <a:rPr lang="ar-SY" dirty="0" err="1" smtClean="0"/>
              <a:t>مهمه</a:t>
            </a:r>
            <a:r>
              <a:rPr lang="ar-SY" dirty="0" smtClean="0"/>
              <a:t> في </a:t>
            </a:r>
            <a:r>
              <a:rPr lang="ar-SY" dirty="0" err="1" smtClean="0"/>
              <a:t>القصه</a:t>
            </a:r>
            <a:r>
              <a:rPr lang="ar-SY" dirty="0" smtClean="0"/>
              <a:t> مثل قصه عائليه لوفاة بسبب قلبي-قلق حول حماية الطفل-سعال </a:t>
            </a:r>
            <a:r>
              <a:rPr lang="ar-SY" dirty="0" err="1" smtClean="0"/>
              <a:t>او</a:t>
            </a:r>
            <a:r>
              <a:rPr lang="ar-SY" dirty="0" smtClean="0"/>
              <a:t> مشاكل تنفسيه توحي </a:t>
            </a:r>
            <a:r>
              <a:rPr lang="ar-SY" dirty="0" err="1" smtClean="0"/>
              <a:t>بانتان</a:t>
            </a:r>
            <a:r>
              <a:rPr lang="ar-SY" dirty="0" smtClean="0"/>
              <a:t> تنفسي </a:t>
            </a:r>
            <a:r>
              <a:rPr lang="ar-SY" dirty="0" err="1" smtClean="0"/>
              <a:t>او</a:t>
            </a:r>
            <a:r>
              <a:rPr lang="ar-SY" dirty="0" smtClean="0"/>
              <a:t> تشوه-</a:t>
            </a:r>
            <a:r>
              <a:rPr lang="ar-SY" dirty="0" err="1" smtClean="0"/>
              <a:t>اقياء</a:t>
            </a:r>
            <a:r>
              <a:rPr lang="ar-SY" dirty="0" smtClean="0"/>
              <a:t> يوحي </a:t>
            </a:r>
            <a:r>
              <a:rPr lang="ar-SY" dirty="0" err="1" smtClean="0"/>
              <a:t>بقلس</a:t>
            </a:r>
            <a:r>
              <a:rPr lang="ar-SY" dirty="0" smtClean="0"/>
              <a:t> معدي مريئي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ar-SY" dirty="0" smtClean="0"/>
              <a:t>كشف اضطرابات في الفحص </a:t>
            </a:r>
            <a:r>
              <a:rPr lang="ar-SY" dirty="0" err="1" smtClean="0"/>
              <a:t>السريري</a:t>
            </a:r>
            <a:r>
              <a:rPr lang="ar-SY" dirty="0" smtClean="0"/>
              <a:t> مثل حمى </a:t>
            </a:r>
            <a:r>
              <a:rPr lang="ar-SY" dirty="0" err="1" smtClean="0"/>
              <a:t>او</a:t>
            </a:r>
            <a:r>
              <a:rPr lang="ar-SY" dirty="0" smtClean="0"/>
              <a:t> شده تنفسيه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4A92C-C314-4EB5-90A7-EF11AB92F634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CF8E8-7C01-43FD-B580-B062CDE46A4C}" type="datetime8">
              <a:rPr lang="en-US" smtClean="0"/>
              <a:pPr/>
              <a:t>7/20/2020 1:15 PM</a:t>
            </a:fld>
            <a:endParaRPr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ar-SA" dirty="0" smtClean="0"/>
              <a:t>تتضمن الحالات </a:t>
            </a:r>
            <a:r>
              <a:rPr lang="ar-SA" dirty="0" err="1" smtClean="0"/>
              <a:t>الاسعافيه</a:t>
            </a:r>
            <a:r>
              <a:rPr lang="ar-SA" dirty="0" smtClean="0"/>
              <a:t> عند </a:t>
            </a:r>
            <a:r>
              <a:rPr lang="ar-SA" dirty="0" err="1" smtClean="0"/>
              <a:t>الاطفال</a:t>
            </a:r>
            <a:r>
              <a:rPr lang="ar-SA" dirty="0" smtClean="0"/>
              <a:t>: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ar-SA" b="1" dirty="0" smtClean="0"/>
              <a:t>الطفل المريض بشده</a:t>
            </a:r>
          </a:p>
          <a:p>
            <a:pPr marL="514350" indent="-514350">
              <a:buFont typeface="+mj-lt"/>
              <a:buAutoNum type="arabicPeriod"/>
            </a:pPr>
            <a:r>
              <a:rPr lang="ar-SA" sz="3000" b="1" dirty="0" err="1" smtClean="0"/>
              <a:t>الانعاش</a:t>
            </a:r>
            <a:r>
              <a:rPr lang="ar-SA" sz="3000" b="1" dirty="0" smtClean="0"/>
              <a:t> القلبي الرئوي</a:t>
            </a:r>
          </a:p>
          <a:p>
            <a:pPr marL="514350" indent="-514350">
              <a:buFont typeface="+mj-lt"/>
              <a:buAutoNum type="arabicPeriod"/>
            </a:pPr>
            <a:r>
              <a:rPr lang="ar-SA" dirty="0" smtClean="0"/>
              <a:t>الطفل المصاب </a:t>
            </a:r>
            <a:r>
              <a:rPr lang="ar-SA" dirty="0" err="1" smtClean="0"/>
              <a:t>برضوض</a:t>
            </a:r>
            <a:r>
              <a:rPr lang="ar-SA" dirty="0" smtClean="0"/>
              <a:t> </a:t>
            </a:r>
            <a:r>
              <a:rPr lang="ar-SA" dirty="0" err="1" smtClean="0"/>
              <a:t>خطيره</a:t>
            </a:r>
            <a:endParaRPr lang="ar-SA" dirty="0" smtClean="0"/>
          </a:p>
          <a:p>
            <a:pPr marL="514350" indent="-514350">
              <a:buFont typeface="+mj-lt"/>
              <a:buAutoNum type="arabicPeriod"/>
            </a:pPr>
            <a:r>
              <a:rPr lang="ar-SA" dirty="0" smtClean="0"/>
              <a:t>القصور التنفسي</a:t>
            </a:r>
          </a:p>
          <a:p>
            <a:pPr marL="514350" indent="-514350">
              <a:buFont typeface="+mj-lt"/>
              <a:buAutoNum type="arabicPeriod"/>
            </a:pPr>
            <a:r>
              <a:rPr lang="ar-SA" dirty="0" err="1" smtClean="0"/>
              <a:t>الصدمه</a:t>
            </a:r>
            <a:endParaRPr lang="ar-SA" dirty="0" smtClean="0"/>
          </a:p>
          <a:p>
            <a:pPr marL="514350" indent="-514350">
              <a:buFont typeface="+mj-lt"/>
              <a:buAutoNum type="arabicPeriod"/>
            </a:pPr>
            <a:r>
              <a:rPr lang="ar-SA" dirty="0" err="1" smtClean="0"/>
              <a:t>انتان</a:t>
            </a:r>
            <a:r>
              <a:rPr lang="ar-SA" dirty="0" smtClean="0"/>
              <a:t> الدم</a:t>
            </a:r>
          </a:p>
          <a:p>
            <a:pPr marL="514350" indent="-514350">
              <a:buFont typeface="+mj-lt"/>
              <a:buAutoNum type="arabicPeriod"/>
            </a:pPr>
            <a:r>
              <a:rPr lang="ar-SA" dirty="0" err="1" smtClean="0"/>
              <a:t>التاق</a:t>
            </a:r>
            <a:endParaRPr lang="ar-SA" dirty="0" smtClean="0"/>
          </a:p>
          <a:p>
            <a:pPr marL="514350" indent="-514350">
              <a:buFont typeface="+mj-lt"/>
              <a:buAutoNum type="arabicPeriod"/>
            </a:pPr>
            <a:r>
              <a:rPr lang="ar-SA" dirty="0" smtClean="0"/>
              <a:t>الحالات </a:t>
            </a:r>
            <a:r>
              <a:rPr lang="ar-SA" dirty="0" err="1" smtClean="0"/>
              <a:t>الاسعافيه</a:t>
            </a:r>
            <a:r>
              <a:rPr lang="ar-SA" dirty="0" smtClean="0"/>
              <a:t> </a:t>
            </a:r>
            <a:r>
              <a:rPr lang="ar-SA" dirty="0" err="1" smtClean="0"/>
              <a:t>العصبيه</a:t>
            </a:r>
            <a:endParaRPr lang="ar-SA" dirty="0" smtClean="0"/>
          </a:p>
          <a:p>
            <a:pPr marL="514350" indent="-514350">
              <a:buFont typeface="+mj-lt"/>
              <a:buAutoNum type="arabicPeriod"/>
            </a:pPr>
            <a:r>
              <a:rPr lang="ar-SA" dirty="0" smtClean="0"/>
              <a:t>الحالات </a:t>
            </a:r>
            <a:r>
              <a:rPr lang="ar-SA" dirty="0" err="1" smtClean="0"/>
              <a:t>المهدده</a:t>
            </a:r>
            <a:r>
              <a:rPr lang="ar-SA" dirty="0" smtClean="0"/>
              <a:t> للحياة غير </a:t>
            </a:r>
            <a:r>
              <a:rPr lang="ar-SA" dirty="0" err="1" smtClean="0"/>
              <a:t>المفسره</a:t>
            </a:r>
            <a:endParaRPr lang="ar-SA" dirty="0" smtClean="0"/>
          </a:p>
          <a:p>
            <a:pPr marL="514350" indent="-514350">
              <a:buFont typeface="+mj-lt"/>
              <a:buAutoNum type="arabicPeriod"/>
            </a:pPr>
            <a:r>
              <a:rPr lang="ar-SA" sz="3500" b="1" u="sng" dirty="0" smtClean="0">
                <a:solidFill>
                  <a:srgbClr val="FF0000"/>
                </a:solidFill>
              </a:rPr>
              <a:t>موت الطفل المفاجئ</a:t>
            </a:r>
            <a:endParaRPr lang="ar-SA" sz="3500" b="1" u="sng" dirty="0">
              <a:solidFill>
                <a:srgbClr val="FF0000"/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4A92C-C314-4EB5-90A7-EF11AB92F634}" type="slidenum">
              <a:rPr lang="en-US" smtClean="0"/>
              <a:pPr/>
              <a:t>58</a:t>
            </a:fld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D6503-16F5-4B6F-BE0D-D0C470D6AA47}" type="datetime8">
              <a:rPr lang="en-US" smtClean="0"/>
              <a:pPr/>
              <a:t>7/20/2020 1:15 PM</a:t>
            </a:fld>
            <a:endParaRPr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Autofit/>
          </a:bodyPr>
          <a:lstStyle/>
          <a:p>
            <a:pPr algn="ctr"/>
            <a:r>
              <a:rPr lang="ar-SY" sz="8000" b="1" dirty="0" smtClean="0"/>
              <a:t>موت الطفل المفاجئ</a:t>
            </a:r>
            <a:endParaRPr lang="ar-SA" sz="8000" b="1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solidFill>
            <a:srgbClr val="92D050"/>
          </a:solidFill>
        </p:spPr>
        <p:txBody>
          <a:bodyPr>
            <a:normAutofit/>
          </a:bodyPr>
          <a:lstStyle/>
          <a:p>
            <a:pPr algn="r" rtl="1"/>
            <a:r>
              <a:rPr lang="ar-SY" dirty="0" smtClean="0"/>
              <a:t>هو الوفيات التي تحدث </a:t>
            </a:r>
            <a:r>
              <a:rPr lang="ar-SY" b="1" dirty="0" smtClean="0">
                <a:solidFill>
                  <a:srgbClr val="FF0000"/>
                </a:solidFill>
              </a:rPr>
              <a:t>بشكل مفاجئ وغير متوقع في عمر الرضيع</a:t>
            </a:r>
          </a:p>
          <a:p>
            <a:pPr algn="r" rtl="1"/>
            <a:r>
              <a:rPr lang="ar-SY" dirty="0" smtClean="0"/>
              <a:t>قد يكون بسبب الحوادث </a:t>
            </a:r>
            <a:r>
              <a:rPr lang="ar-SY" dirty="0" err="1" smtClean="0"/>
              <a:t>اوافة</a:t>
            </a:r>
            <a:r>
              <a:rPr lang="ar-SY" dirty="0" smtClean="0"/>
              <a:t> قلب خلقيه </a:t>
            </a:r>
            <a:r>
              <a:rPr lang="ar-SY" dirty="0" err="1" smtClean="0"/>
              <a:t>او</a:t>
            </a:r>
            <a:r>
              <a:rPr lang="ar-SY" dirty="0" smtClean="0"/>
              <a:t> مرض </a:t>
            </a:r>
            <a:r>
              <a:rPr lang="ar-SY" dirty="0" err="1" smtClean="0"/>
              <a:t>استقلابي</a:t>
            </a:r>
            <a:endParaRPr lang="ar-SY" dirty="0" smtClean="0"/>
          </a:p>
          <a:p>
            <a:pPr algn="r" rtl="1"/>
            <a:r>
              <a:rPr lang="ar-SY" dirty="0" smtClean="0"/>
              <a:t>بعد عمر الشهر معظم الحالات لن يتم التعرف على سبب حتى بعد تشريح الجثة</a:t>
            </a:r>
          </a:p>
          <a:p>
            <a:pPr algn="r" rtl="1"/>
            <a:r>
              <a:rPr lang="ar-SY" dirty="0" smtClean="0"/>
              <a:t>سن </a:t>
            </a:r>
            <a:r>
              <a:rPr lang="ar-SY" b="1" dirty="0" err="1" smtClean="0">
                <a:solidFill>
                  <a:srgbClr val="FF0000"/>
                </a:solidFill>
              </a:rPr>
              <a:t>الذروه</a:t>
            </a:r>
            <a:r>
              <a:rPr lang="ar-SY" b="1" dirty="0" smtClean="0">
                <a:solidFill>
                  <a:srgbClr val="FF0000"/>
                </a:solidFill>
              </a:rPr>
              <a:t> 2-4 اشهر</a:t>
            </a:r>
          </a:p>
          <a:p>
            <a:pPr algn="r" rtl="1"/>
            <a:r>
              <a:rPr lang="ar-SY" dirty="0" smtClean="0"/>
              <a:t>هناك عوامل </a:t>
            </a:r>
            <a:r>
              <a:rPr lang="ar-SY" dirty="0" err="1" smtClean="0"/>
              <a:t>خطوره</a:t>
            </a:r>
            <a:r>
              <a:rPr lang="ar-SY" dirty="0" smtClean="0"/>
              <a:t> في الرضيع والوالدين </a:t>
            </a:r>
            <a:r>
              <a:rPr lang="ar-SY" dirty="0" err="1" smtClean="0"/>
              <a:t>والبيئه</a:t>
            </a:r>
            <a:r>
              <a:rPr lang="ar-SY" dirty="0" smtClean="0"/>
              <a:t> </a:t>
            </a:r>
            <a:r>
              <a:rPr lang="ar-SY" dirty="0" err="1" smtClean="0"/>
              <a:t>المحيطه</a:t>
            </a:r>
            <a:endParaRPr lang="ar-SY" dirty="0" smtClean="0"/>
          </a:p>
          <a:p>
            <a:pPr algn="r" rtl="1"/>
            <a:r>
              <a:rPr lang="ar-SY" dirty="0" smtClean="0"/>
              <a:t>ومع ذلك </a:t>
            </a:r>
            <a:r>
              <a:rPr lang="ar-SY" dirty="0" smtClean="0">
                <a:solidFill>
                  <a:srgbClr val="FF0000"/>
                </a:solidFill>
              </a:rPr>
              <a:t>عامل </a:t>
            </a:r>
            <a:r>
              <a:rPr lang="ar-SY" dirty="0" err="1" smtClean="0">
                <a:solidFill>
                  <a:srgbClr val="FF0000"/>
                </a:solidFill>
              </a:rPr>
              <a:t>الخطوره</a:t>
            </a:r>
            <a:r>
              <a:rPr lang="ar-SY" dirty="0" smtClean="0">
                <a:solidFill>
                  <a:srgbClr val="FF0000"/>
                </a:solidFill>
              </a:rPr>
              <a:t> الرئيسي هو وضع الطفل بوضعية الاستلقاء </a:t>
            </a:r>
            <a:r>
              <a:rPr lang="ar-SY" dirty="0" err="1" smtClean="0">
                <a:solidFill>
                  <a:srgbClr val="FF0000"/>
                </a:solidFill>
              </a:rPr>
              <a:t>البطني</a:t>
            </a:r>
            <a:endParaRPr lang="ar-SA" dirty="0">
              <a:solidFill>
                <a:srgbClr val="FF0000"/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4A92C-C314-4EB5-90A7-EF11AB92F634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5F9C1-16E4-44B7-807A-114706CA1B6D}" type="datetime8">
              <a:rPr lang="en-US" smtClean="0"/>
              <a:pPr/>
              <a:t>7/20/2020 1:15 PM</a:t>
            </a:fld>
            <a:endParaRPr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4A92C-C314-4EB5-90A7-EF11AB92F634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24578" name="Picture 2" descr="E:\٢٠١٩٠٣٠٨_٢٣٢٥٤٨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23617" b="15624"/>
          <a:stretch>
            <a:fillRect/>
          </a:stretch>
        </p:blipFill>
        <p:spPr bwMode="auto">
          <a:xfrm>
            <a:off x="-1" y="0"/>
            <a:ext cx="8465343" cy="6858000"/>
          </a:xfrm>
          <a:prstGeom prst="rect">
            <a:avLst/>
          </a:prstGeom>
          <a:noFill/>
        </p:spPr>
      </p:pic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65140-9A86-418A-B400-FF042D1D7756}" type="datetime8">
              <a:rPr lang="en-US" smtClean="0"/>
              <a:pPr/>
              <a:t>7/20/2020 1:15 PM</a:t>
            </a:fld>
            <a:endParaRPr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1026" name="Picture 2" descr="D:\مجلد جديد\٢٠١٩٠٢١١_١١٥٤٠٤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32689" y="0"/>
            <a:ext cx="9276689" cy="6629400"/>
          </a:xfrm>
          <a:prstGeom prst="rect">
            <a:avLst/>
          </a:prstGeom>
          <a:noFill/>
        </p:spPr>
      </p:pic>
      <p:cxnSp>
        <p:nvCxnSpPr>
          <p:cNvPr id="6" name="رابط مستقيم 5"/>
          <p:cNvCxnSpPr/>
          <p:nvPr/>
        </p:nvCxnSpPr>
        <p:spPr>
          <a:xfrm rot="5400000">
            <a:off x="1981200" y="1752600"/>
            <a:ext cx="27432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شكل حر 4"/>
          <p:cNvSpPr/>
          <p:nvPr/>
        </p:nvSpPr>
        <p:spPr>
          <a:xfrm>
            <a:off x="2238233" y="710558"/>
            <a:ext cx="1064525" cy="612371"/>
          </a:xfrm>
          <a:custGeom>
            <a:avLst/>
            <a:gdLst>
              <a:gd name="connsiteX0" fmla="*/ 1064525 w 1064525"/>
              <a:gd name="connsiteY0" fmla="*/ 162899 h 612371"/>
              <a:gd name="connsiteX1" fmla="*/ 941695 w 1064525"/>
              <a:gd name="connsiteY1" fmla="*/ 121955 h 612371"/>
              <a:gd name="connsiteX2" fmla="*/ 818866 w 1064525"/>
              <a:gd name="connsiteY2" fmla="*/ 81012 h 612371"/>
              <a:gd name="connsiteX3" fmla="*/ 777922 w 1064525"/>
              <a:gd name="connsiteY3" fmla="*/ 67364 h 612371"/>
              <a:gd name="connsiteX4" fmla="*/ 696036 w 1064525"/>
              <a:gd name="connsiteY4" fmla="*/ 53717 h 612371"/>
              <a:gd name="connsiteX5" fmla="*/ 259307 w 1064525"/>
              <a:gd name="connsiteY5" fmla="*/ 53717 h 612371"/>
              <a:gd name="connsiteX6" fmla="*/ 150125 w 1064525"/>
              <a:gd name="connsiteY6" fmla="*/ 81012 h 612371"/>
              <a:gd name="connsiteX7" fmla="*/ 68239 w 1064525"/>
              <a:gd name="connsiteY7" fmla="*/ 108308 h 612371"/>
              <a:gd name="connsiteX8" fmla="*/ 0 w 1064525"/>
              <a:gd name="connsiteY8" fmla="*/ 231138 h 612371"/>
              <a:gd name="connsiteX9" fmla="*/ 13648 w 1064525"/>
              <a:gd name="connsiteY9" fmla="*/ 422206 h 612371"/>
              <a:gd name="connsiteX10" fmla="*/ 40943 w 1064525"/>
              <a:gd name="connsiteY10" fmla="*/ 463149 h 612371"/>
              <a:gd name="connsiteX11" fmla="*/ 54591 w 1064525"/>
              <a:gd name="connsiteY11" fmla="*/ 504093 h 612371"/>
              <a:gd name="connsiteX12" fmla="*/ 95534 w 1064525"/>
              <a:gd name="connsiteY12" fmla="*/ 517741 h 612371"/>
              <a:gd name="connsiteX13" fmla="*/ 382137 w 1064525"/>
              <a:gd name="connsiteY13" fmla="*/ 585979 h 612371"/>
              <a:gd name="connsiteX14" fmla="*/ 682388 w 1064525"/>
              <a:gd name="connsiteY14" fmla="*/ 572332 h 612371"/>
              <a:gd name="connsiteX15" fmla="*/ 764274 w 1064525"/>
              <a:gd name="connsiteY15" fmla="*/ 545036 h 612371"/>
              <a:gd name="connsiteX16" fmla="*/ 887104 w 1064525"/>
              <a:gd name="connsiteY16" fmla="*/ 476797 h 612371"/>
              <a:gd name="connsiteX17" fmla="*/ 968991 w 1064525"/>
              <a:gd name="connsiteY17" fmla="*/ 408558 h 612371"/>
              <a:gd name="connsiteX18" fmla="*/ 982639 w 1064525"/>
              <a:gd name="connsiteY18" fmla="*/ 353967 h 612371"/>
              <a:gd name="connsiteX19" fmla="*/ 996286 w 1064525"/>
              <a:gd name="connsiteY19" fmla="*/ 313024 h 612371"/>
              <a:gd name="connsiteX20" fmla="*/ 968991 w 1064525"/>
              <a:gd name="connsiteY20" fmla="*/ 217490 h 61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64525" h="612371">
                <a:moveTo>
                  <a:pt x="1064525" y="162899"/>
                </a:moveTo>
                <a:cubicBezTo>
                  <a:pt x="988933" y="112503"/>
                  <a:pt x="1059373" y="151374"/>
                  <a:pt x="941695" y="121955"/>
                </a:cubicBezTo>
                <a:cubicBezTo>
                  <a:pt x="941679" y="121951"/>
                  <a:pt x="839345" y="87838"/>
                  <a:pt x="818866" y="81012"/>
                </a:cubicBezTo>
                <a:cubicBezTo>
                  <a:pt x="805218" y="76463"/>
                  <a:pt x="792113" y="69729"/>
                  <a:pt x="777922" y="67364"/>
                </a:cubicBezTo>
                <a:lnTo>
                  <a:pt x="696036" y="53717"/>
                </a:lnTo>
                <a:cubicBezTo>
                  <a:pt x="534886" y="0"/>
                  <a:pt x="623351" y="24200"/>
                  <a:pt x="259307" y="53717"/>
                </a:cubicBezTo>
                <a:cubicBezTo>
                  <a:pt x="221916" y="56749"/>
                  <a:pt x="185714" y="69149"/>
                  <a:pt x="150125" y="81012"/>
                </a:cubicBezTo>
                <a:lnTo>
                  <a:pt x="68239" y="108308"/>
                </a:lnTo>
                <a:cubicBezTo>
                  <a:pt x="5668" y="202164"/>
                  <a:pt x="24022" y="159072"/>
                  <a:pt x="0" y="231138"/>
                </a:cubicBezTo>
                <a:cubicBezTo>
                  <a:pt x="4549" y="294827"/>
                  <a:pt x="2552" y="359326"/>
                  <a:pt x="13648" y="422206"/>
                </a:cubicBezTo>
                <a:cubicBezTo>
                  <a:pt x="16498" y="438359"/>
                  <a:pt x="33608" y="448478"/>
                  <a:pt x="40943" y="463149"/>
                </a:cubicBezTo>
                <a:cubicBezTo>
                  <a:pt x="47377" y="476016"/>
                  <a:pt x="44418" y="493920"/>
                  <a:pt x="54591" y="504093"/>
                </a:cubicBezTo>
                <a:cubicBezTo>
                  <a:pt x="64763" y="514265"/>
                  <a:pt x="82958" y="510755"/>
                  <a:pt x="95534" y="517741"/>
                </a:cubicBezTo>
                <a:cubicBezTo>
                  <a:pt x="265867" y="612371"/>
                  <a:pt x="78932" y="565766"/>
                  <a:pt x="382137" y="585979"/>
                </a:cubicBezTo>
                <a:cubicBezTo>
                  <a:pt x="482221" y="581430"/>
                  <a:pt x="582771" y="583005"/>
                  <a:pt x="682388" y="572332"/>
                </a:cubicBezTo>
                <a:cubicBezTo>
                  <a:pt x="710996" y="569267"/>
                  <a:pt x="736979" y="554135"/>
                  <a:pt x="764274" y="545036"/>
                </a:cubicBezTo>
                <a:cubicBezTo>
                  <a:pt x="836342" y="521013"/>
                  <a:pt x="793243" y="539371"/>
                  <a:pt x="887104" y="476797"/>
                </a:cubicBezTo>
                <a:cubicBezTo>
                  <a:pt x="944111" y="438793"/>
                  <a:pt x="916446" y="461104"/>
                  <a:pt x="968991" y="408558"/>
                </a:cubicBezTo>
                <a:cubicBezTo>
                  <a:pt x="973540" y="390361"/>
                  <a:pt x="977486" y="372002"/>
                  <a:pt x="982639" y="353967"/>
                </a:cubicBezTo>
                <a:cubicBezTo>
                  <a:pt x="986591" y="340135"/>
                  <a:pt x="996286" y="327410"/>
                  <a:pt x="996286" y="313024"/>
                </a:cubicBezTo>
                <a:cubicBezTo>
                  <a:pt x="996286" y="212986"/>
                  <a:pt x="1012786" y="217490"/>
                  <a:pt x="968991" y="21749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شكل حر 6"/>
          <p:cNvSpPr/>
          <p:nvPr/>
        </p:nvSpPr>
        <p:spPr>
          <a:xfrm>
            <a:off x="6606039" y="506645"/>
            <a:ext cx="1050355" cy="475994"/>
          </a:xfrm>
          <a:custGeom>
            <a:avLst/>
            <a:gdLst>
              <a:gd name="connsiteX0" fmla="*/ 1050355 w 1050355"/>
              <a:gd name="connsiteY0" fmla="*/ 271277 h 475994"/>
              <a:gd name="connsiteX1" fmla="*/ 968468 w 1050355"/>
              <a:gd name="connsiteY1" fmla="*/ 243982 h 475994"/>
              <a:gd name="connsiteX2" fmla="*/ 872934 w 1050355"/>
              <a:gd name="connsiteY2" fmla="*/ 175743 h 475994"/>
              <a:gd name="connsiteX3" fmla="*/ 831991 w 1050355"/>
              <a:gd name="connsiteY3" fmla="*/ 162095 h 475994"/>
              <a:gd name="connsiteX4" fmla="*/ 777400 w 1050355"/>
              <a:gd name="connsiteY4" fmla="*/ 134800 h 475994"/>
              <a:gd name="connsiteX5" fmla="*/ 681865 w 1050355"/>
              <a:gd name="connsiteY5" fmla="*/ 80209 h 475994"/>
              <a:gd name="connsiteX6" fmla="*/ 586331 w 1050355"/>
              <a:gd name="connsiteY6" fmla="*/ 52913 h 475994"/>
              <a:gd name="connsiteX7" fmla="*/ 504445 w 1050355"/>
              <a:gd name="connsiteY7" fmla="*/ 11970 h 475994"/>
              <a:gd name="connsiteX8" fmla="*/ 340671 w 1050355"/>
              <a:gd name="connsiteY8" fmla="*/ 25618 h 475994"/>
              <a:gd name="connsiteX9" fmla="*/ 258785 w 1050355"/>
              <a:gd name="connsiteY9" fmla="*/ 66561 h 475994"/>
              <a:gd name="connsiteX10" fmla="*/ 135955 w 1050355"/>
              <a:gd name="connsiteY10" fmla="*/ 134800 h 475994"/>
              <a:gd name="connsiteX11" fmla="*/ 95012 w 1050355"/>
              <a:gd name="connsiteY11" fmla="*/ 175743 h 475994"/>
              <a:gd name="connsiteX12" fmla="*/ 26773 w 1050355"/>
              <a:gd name="connsiteY12" fmla="*/ 257630 h 475994"/>
              <a:gd name="connsiteX13" fmla="*/ 26773 w 1050355"/>
              <a:gd name="connsiteY13" fmla="*/ 407755 h 475994"/>
              <a:gd name="connsiteX14" fmla="*/ 54068 w 1050355"/>
              <a:gd name="connsiteY14" fmla="*/ 448698 h 475994"/>
              <a:gd name="connsiteX15" fmla="*/ 135955 w 1050355"/>
              <a:gd name="connsiteY15" fmla="*/ 475994 h 475994"/>
              <a:gd name="connsiteX16" fmla="*/ 313376 w 1050355"/>
              <a:gd name="connsiteY16" fmla="*/ 462346 h 475994"/>
              <a:gd name="connsiteX17" fmla="*/ 395262 w 1050355"/>
              <a:gd name="connsiteY17" fmla="*/ 435051 h 475994"/>
              <a:gd name="connsiteX18" fmla="*/ 927525 w 1050355"/>
              <a:gd name="connsiteY18" fmla="*/ 421403 h 475994"/>
              <a:gd name="connsiteX19" fmla="*/ 941173 w 1050355"/>
              <a:gd name="connsiteY19" fmla="*/ 298573 h 475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50355" h="475994">
                <a:moveTo>
                  <a:pt x="1050355" y="271277"/>
                </a:moveTo>
                <a:cubicBezTo>
                  <a:pt x="1023059" y="262179"/>
                  <a:pt x="991486" y="261245"/>
                  <a:pt x="968468" y="243982"/>
                </a:cubicBezTo>
                <a:cubicBezTo>
                  <a:pt x="956109" y="234712"/>
                  <a:pt x="892887" y="185720"/>
                  <a:pt x="872934" y="175743"/>
                </a:cubicBezTo>
                <a:cubicBezTo>
                  <a:pt x="860067" y="169309"/>
                  <a:pt x="845214" y="167762"/>
                  <a:pt x="831991" y="162095"/>
                </a:cubicBezTo>
                <a:cubicBezTo>
                  <a:pt x="813291" y="154081"/>
                  <a:pt x="795064" y="144894"/>
                  <a:pt x="777400" y="134800"/>
                </a:cubicBezTo>
                <a:cubicBezTo>
                  <a:pt x="726997" y="105998"/>
                  <a:pt x="741865" y="102708"/>
                  <a:pt x="681865" y="80209"/>
                </a:cubicBezTo>
                <a:cubicBezTo>
                  <a:pt x="646882" y="67091"/>
                  <a:pt x="619326" y="69410"/>
                  <a:pt x="586331" y="52913"/>
                </a:cubicBezTo>
                <a:cubicBezTo>
                  <a:pt x="480505" y="0"/>
                  <a:pt x="607357" y="46275"/>
                  <a:pt x="504445" y="11970"/>
                </a:cubicBezTo>
                <a:cubicBezTo>
                  <a:pt x="449854" y="16519"/>
                  <a:pt x="394971" y="18378"/>
                  <a:pt x="340671" y="25618"/>
                </a:cubicBezTo>
                <a:cubicBezTo>
                  <a:pt x="293890" y="31855"/>
                  <a:pt x="300611" y="45647"/>
                  <a:pt x="258785" y="66561"/>
                </a:cubicBezTo>
                <a:cubicBezTo>
                  <a:pt x="190138" y="100886"/>
                  <a:pt x="222019" y="48736"/>
                  <a:pt x="135955" y="134800"/>
                </a:cubicBezTo>
                <a:cubicBezTo>
                  <a:pt x="122307" y="148448"/>
                  <a:pt x="107368" y="160916"/>
                  <a:pt x="95012" y="175743"/>
                </a:cubicBezTo>
                <a:cubicBezTo>
                  <a:pt x="0" y="289756"/>
                  <a:pt x="146397" y="138003"/>
                  <a:pt x="26773" y="257630"/>
                </a:cubicBezTo>
                <a:cubicBezTo>
                  <a:pt x="5461" y="321565"/>
                  <a:pt x="1310" y="314390"/>
                  <a:pt x="26773" y="407755"/>
                </a:cubicBezTo>
                <a:cubicBezTo>
                  <a:pt x="31089" y="423579"/>
                  <a:pt x="40159" y="440005"/>
                  <a:pt x="54068" y="448698"/>
                </a:cubicBezTo>
                <a:cubicBezTo>
                  <a:pt x="78467" y="463947"/>
                  <a:pt x="135955" y="475994"/>
                  <a:pt x="135955" y="475994"/>
                </a:cubicBezTo>
                <a:cubicBezTo>
                  <a:pt x="195095" y="471445"/>
                  <a:pt x="254787" y="471597"/>
                  <a:pt x="313376" y="462346"/>
                </a:cubicBezTo>
                <a:cubicBezTo>
                  <a:pt x="341796" y="457859"/>
                  <a:pt x="366500" y="435789"/>
                  <a:pt x="395262" y="435051"/>
                </a:cubicBezTo>
                <a:lnTo>
                  <a:pt x="927525" y="421403"/>
                </a:lnTo>
                <a:cubicBezTo>
                  <a:pt x="949805" y="354564"/>
                  <a:pt x="941173" y="394845"/>
                  <a:pt x="941173" y="298573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شكل حر 8"/>
          <p:cNvSpPr/>
          <p:nvPr/>
        </p:nvSpPr>
        <p:spPr>
          <a:xfrm>
            <a:off x="4857537" y="3204650"/>
            <a:ext cx="738045" cy="357416"/>
          </a:xfrm>
          <a:custGeom>
            <a:avLst/>
            <a:gdLst>
              <a:gd name="connsiteX0" fmla="*/ 738045 w 738045"/>
              <a:gd name="connsiteY0" fmla="*/ 84460 h 357416"/>
              <a:gd name="connsiteX1" fmla="*/ 601567 w 738045"/>
              <a:gd name="connsiteY1" fmla="*/ 29869 h 357416"/>
              <a:gd name="connsiteX2" fmla="*/ 560624 w 738045"/>
              <a:gd name="connsiteY2" fmla="*/ 16222 h 357416"/>
              <a:gd name="connsiteX3" fmla="*/ 28362 w 738045"/>
              <a:gd name="connsiteY3" fmla="*/ 29869 h 357416"/>
              <a:gd name="connsiteX4" fmla="*/ 1066 w 738045"/>
              <a:gd name="connsiteY4" fmla="*/ 111756 h 357416"/>
              <a:gd name="connsiteX5" fmla="*/ 14714 w 738045"/>
              <a:gd name="connsiteY5" fmla="*/ 289177 h 357416"/>
              <a:gd name="connsiteX6" fmla="*/ 42009 w 738045"/>
              <a:gd name="connsiteY6" fmla="*/ 330120 h 357416"/>
              <a:gd name="connsiteX7" fmla="*/ 123896 w 738045"/>
              <a:gd name="connsiteY7" fmla="*/ 357416 h 357416"/>
              <a:gd name="connsiteX8" fmla="*/ 205782 w 738045"/>
              <a:gd name="connsiteY8" fmla="*/ 343768 h 357416"/>
              <a:gd name="connsiteX9" fmla="*/ 246726 w 738045"/>
              <a:gd name="connsiteY9" fmla="*/ 316472 h 357416"/>
              <a:gd name="connsiteX10" fmla="*/ 287669 w 738045"/>
              <a:gd name="connsiteY10" fmla="*/ 302825 h 357416"/>
              <a:gd name="connsiteX11" fmla="*/ 328612 w 738045"/>
              <a:gd name="connsiteY11" fmla="*/ 275529 h 357416"/>
              <a:gd name="connsiteX12" fmla="*/ 437794 w 738045"/>
              <a:gd name="connsiteY12" fmla="*/ 289177 h 357416"/>
              <a:gd name="connsiteX13" fmla="*/ 478738 w 738045"/>
              <a:gd name="connsiteY13" fmla="*/ 316472 h 357416"/>
              <a:gd name="connsiteX14" fmla="*/ 519681 w 738045"/>
              <a:gd name="connsiteY14" fmla="*/ 330120 h 357416"/>
              <a:gd name="connsiteX15" fmla="*/ 601567 w 738045"/>
              <a:gd name="connsiteY15" fmla="*/ 316472 h 357416"/>
              <a:gd name="connsiteX16" fmla="*/ 628863 w 738045"/>
              <a:gd name="connsiteY16" fmla="*/ 275529 h 357416"/>
              <a:gd name="connsiteX17" fmla="*/ 656159 w 738045"/>
              <a:gd name="connsiteY17" fmla="*/ 98108 h 357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38045" h="357416">
                <a:moveTo>
                  <a:pt x="738045" y="84460"/>
                </a:moveTo>
                <a:cubicBezTo>
                  <a:pt x="657722" y="44299"/>
                  <a:pt x="702751" y="63597"/>
                  <a:pt x="601567" y="29869"/>
                </a:cubicBezTo>
                <a:lnTo>
                  <a:pt x="560624" y="16222"/>
                </a:lnTo>
                <a:cubicBezTo>
                  <a:pt x="383203" y="20771"/>
                  <a:pt x="203310" y="0"/>
                  <a:pt x="28362" y="29869"/>
                </a:cubicBezTo>
                <a:cubicBezTo>
                  <a:pt x="0" y="34711"/>
                  <a:pt x="1066" y="111756"/>
                  <a:pt x="1066" y="111756"/>
                </a:cubicBezTo>
                <a:cubicBezTo>
                  <a:pt x="5615" y="170896"/>
                  <a:pt x="3783" y="230878"/>
                  <a:pt x="14714" y="289177"/>
                </a:cubicBezTo>
                <a:cubicBezTo>
                  <a:pt x="17737" y="305298"/>
                  <a:pt x="28100" y="321427"/>
                  <a:pt x="42009" y="330120"/>
                </a:cubicBezTo>
                <a:cubicBezTo>
                  <a:pt x="66408" y="345369"/>
                  <a:pt x="123896" y="357416"/>
                  <a:pt x="123896" y="357416"/>
                </a:cubicBezTo>
                <a:cubicBezTo>
                  <a:pt x="151191" y="352867"/>
                  <a:pt x="179530" y="352519"/>
                  <a:pt x="205782" y="343768"/>
                </a:cubicBezTo>
                <a:cubicBezTo>
                  <a:pt x="221343" y="338581"/>
                  <a:pt x="232055" y="323808"/>
                  <a:pt x="246726" y="316472"/>
                </a:cubicBezTo>
                <a:cubicBezTo>
                  <a:pt x="259593" y="310039"/>
                  <a:pt x="274021" y="307374"/>
                  <a:pt x="287669" y="302825"/>
                </a:cubicBezTo>
                <a:cubicBezTo>
                  <a:pt x="301317" y="293726"/>
                  <a:pt x="312277" y="277014"/>
                  <a:pt x="328612" y="275529"/>
                </a:cubicBezTo>
                <a:cubicBezTo>
                  <a:pt x="365139" y="272208"/>
                  <a:pt x="402409" y="279527"/>
                  <a:pt x="437794" y="289177"/>
                </a:cubicBezTo>
                <a:cubicBezTo>
                  <a:pt x="453619" y="293493"/>
                  <a:pt x="464067" y="309137"/>
                  <a:pt x="478738" y="316472"/>
                </a:cubicBezTo>
                <a:cubicBezTo>
                  <a:pt x="491605" y="322906"/>
                  <a:pt x="506033" y="325571"/>
                  <a:pt x="519681" y="330120"/>
                </a:cubicBezTo>
                <a:cubicBezTo>
                  <a:pt x="546976" y="325571"/>
                  <a:pt x="576817" y="328847"/>
                  <a:pt x="601567" y="316472"/>
                </a:cubicBezTo>
                <a:cubicBezTo>
                  <a:pt x="616238" y="309137"/>
                  <a:pt x="622201" y="290518"/>
                  <a:pt x="628863" y="275529"/>
                </a:cubicBezTo>
                <a:cubicBezTo>
                  <a:pt x="666229" y="191456"/>
                  <a:pt x="656159" y="191397"/>
                  <a:pt x="656159" y="98108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سهم إلى اليسار 9"/>
          <p:cNvSpPr/>
          <p:nvPr/>
        </p:nvSpPr>
        <p:spPr>
          <a:xfrm>
            <a:off x="5562600" y="3581400"/>
            <a:ext cx="2057400" cy="2286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عنصر نائب لرقم الشريحة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4A92C-C314-4EB5-90A7-EF11AB92F634}" type="slidenum">
              <a:rPr lang="en-US" smtClean="0"/>
              <a:pPr/>
              <a:t>60</a:t>
            </a:fld>
            <a:endParaRPr lang="en-US"/>
          </a:p>
        </p:txBody>
      </p:sp>
      <p:sp>
        <p:nvSpPr>
          <p:cNvPr id="12" name="عنصر نائب للتاريخ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93551-52B0-4024-8F8E-3B1FEF6C7074}" type="datetime8">
              <a:rPr lang="en-US" smtClean="0"/>
              <a:pPr/>
              <a:t>7/20/2020 1:15 PM</a:t>
            </a:fld>
            <a:endParaRPr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2050" name="Picture 2" descr="D:\مجلد جديد\٢٠١٩٠٢١١_١١٥٤٤٦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04800"/>
            <a:ext cx="9144000" cy="6248400"/>
          </a:xfrm>
          <a:prstGeom prst="rect">
            <a:avLst/>
          </a:prstGeom>
          <a:noFill/>
        </p:spPr>
      </p:pic>
      <p:sp>
        <p:nvSpPr>
          <p:cNvPr id="4" name="شكل حر 3"/>
          <p:cNvSpPr/>
          <p:nvPr/>
        </p:nvSpPr>
        <p:spPr>
          <a:xfrm>
            <a:off x="4941189" y="5732060"/>
            <a:ext cx="3138286" cy="167311"/>
          </a:xfrm>
          <a:custGeom>
            <a:avLst/>
            <a:gdLst>
              <a:gd name="connsiteX0" fmla="*/ 3138286 w 3138286"/>
              <a:gd name="connsiteY0" fmla="*/ 0 h 167311"/>
              <a:gd name="connsiteX1" fmla="*/ 2237533 w 3138286"/>
              <a:gd name="connsiteY1" fmla="*/ 13647 h 167311"/>
              <a:gd name="connsiteX2" fmla="*/ 1869044 w 3138286"/>
              <a:gd name="connsiteY2" fmla="*/ 40943 h 167311"/>
              <a:gd name="connsiteX3" fmla="*/ 1418668 w 3138286"/>
              <a:gd name="connsiteY3" fmla="*/ 54591 h 167311"/>
              <a:gd name="connsiteX4" fmla="*/ 1282190 w 3138286"/>
              <a:gd name="connsiteY4" fmla="*/ 68239 h 167311"/>
              <a:gd name="connsiteX5" fmla="*/ 1213951 w 3138286"/>
              <a:gd name="connsiteY5" fmla="*/ 81886 h 167311"/>
              <a:gd name="connsiteX6" fmla="*/ 1077474 w 3138286"/>
              <a:gd name="connsiteY6" fmla="*/ 95534 h 167311"/>
              <a:gd name="connsiteX7" fmla="*/ 995587 w 3138286"/>
              <a:gd name="connsiteY7" fmla="*/ 109182 h 167311"/>
              <a:gd name="connsiteX8" fmla="*/ 790871 w 3138286"/>
              <a:gd name="connsiteY8" fmla="*/ 122830 h 167311"/>
              <a:gd name="connsiteX9" fmla="*/ 231312 w 3138286"/>
              <a:gd name="connsiteY9" fmla="*/ 122830 h 167311"/>
              <a:gd name="connsiteX10" fmla="*/ 94835 w 3138286"/>
              <a:gd name="connsiteY10" fmla="*/ 81886 h 167311"/>
              <a:gd name="connsiteX11" fmla="*/ 53892 w 3138286"/>
              <a:gd name="connsiteY11" fmla="*/ 68239 h 167311"/>
              <a:gd name="connsiteX12" fmla="*/ 12948 w 3138286"/>
              <a:gd name="connsiteY12" fmla="*/ 122830 h 167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38286" h="167311">
                <a:moveTo>
                  <a:pt x="3138286" y="0"/>
                </a:moveTo>
                <a:lnTo>
                  <a:pt x="2237533" y="13647"/>
                </a:lnTo>
                <a:cubicBezTo>
                  <a:pt x="1248352" y="37198"/>
                  <a:pt x="2426199" y="14411"/>
                  <a:pt x="1869044" y="40943"/>
                </a:cubicBezTo>
                <a:cubicBezTo>
                  <a:pt x="1719020" y="48087"/>
                  <a:pt x="1568793" y="50042"/>
                  <a:pt x="1418668" y="54591"/>
                </a:cubicBezTo>
                <a:cubicBezTo>
                  <a:pt x="1373175" y="59140"/>
                  <a:pt x="1327509" y="62197"/>
                  <a:pt x="1282190" y="68239"/>
                </a:cubicBezTo>
                <a:cubicBezTo>
                  <a:pt x="1259197" y="71305"/>
                  <a:pt x="1236944" y="78820"/>
                  <a:pt x="1213951" y="81886"/>
                </a:cubicBezTo>
                <a:cubicBezTo>
                  <a:pt x="1168633" y="87928"/>
                  <a:pt x="1122840" y="89863"/>
                  <a:pt x="1077474" y="95534"/>
                </a:cubicBezTo>
                <a:cubicBezTo>
                  <a:pt x="1050016" y="98966"/>
                  <a:pt x="1023135" y="106558"/>
                  <a:pt x="995587" y="109182"/>
                </a:cubicBezTo>
                <a:cubicBezTo>
                  <a:pt x="927505" y="115666"/>
                  <a:pt x="859110" y="118281"/>
                  <a:pt x="790871" y="122830"/>
                </a:cubicBezTo>
                <a:cubicBezTo>
                  <a:pt x="568452" y="167311"/>
                  <a:pt x="700082" y="146268"/>
                  <a:pt x="231312" y="122830"/>
                </a:cubicBezTo>
                <a:cubicBezTo>
                  <a:pt x="207046" y="121617"/>
                  <a:pt x="105184" y="85336"/>
                  <a:pt x="94835" y="81886"/>
                </a:cubicBezTo>
                <a:lnTo>
                  <a:pt x="53892" y="68239"/>
                </a:lnTo>
                <a:cubicBezTo>
                  <a:pt x="0" y="86202"/>
                  <a:pt x="12948" y="67500"/>
                  <a:pt x="12948" y="12283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4A92C-C314-4EB5-90A7-EF11AB92F634}" type="slidenum">
              <a:rPr lang="en-US" smtClean="0"/>
              <a:pPr/>
              <a:t>61</a:t>
            </a:fld>
            <a:endParaRPr lang="en-US"/>
          </a:p>
        </p:txBody>
      </p:sp>
      <p:sp>
        <p:nvSpPr>
          <p:cNvPr id="6" name="عنصر نائب للتاريخ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F650F-D3F9-4915-B21A-AED9E4626C44}" type="datetime8">
              <a:rPr lang="en-US" smtClean="0"/>
              <a:pPr/>
              <a:t>7/20/2020 1:15 PM</a:t>
            </a:fld>
            <a:endParaRPr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074" name="Picture 2" descr="D:\مجلد جديد\٢٠١٩٠٢١١_١١٥٥١٩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0"/>
            <a:ext cx="7267530" cy="6324600"/>
          </a:xfrm>
          <a:prstGeom prst="rect">
            <a:avLst/>
          </a:prstGeom>
          <a:noFill/>
        </p:spPr>
      </p:pic>
      <p:cxnSp>
        <p:nvCxnSpPr>
          <p:cNvPr id="5" name="رابط كسهم مستقيم 4"/>
          <p:cNvCxnSpPr/>
          <p:nvPr/>
        </p:nvCxnSpPr>
        <p:spPr>
          <a:xfrm rot="16200000" flipV="1">
            <a:off x="1714500" y="2705100"/>
            <a:ext cx="1676400" cy="76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رابط كسهم مستقيم 6"/>
          <p:cNvCxnSpPr/>
          <p:nvPr/>
        </p:nvCxnSpPr>
        <p:spPr>
          <a:xfrm rot="16200000" flipV="1">
            <a:off x="2742406" y="2591594"/>
            <a:ext cx="1753394" cy="7540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رابط كسهم مستقيم 10"/>
          <p:cNvCxnSpPr/>
          <p:nvPr/>
        </p:nvCxnSpPr>
        <p:spPr>
          <a:xfrm flipV="1">
            <a:off x="2667000" y="4038600"/>
            <a:ext cx="990600" cy="762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عنصر نائب لرقم الشريحة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4A92C-C314-4EB5-90A7-EF11AB92F634}" type="slidenum">
              <a:rPr lang="en-US" smtClean="0"/>
              <a:pPr/>
              <a:t>62</a:t>
            </a:fld>
            <a:endParaRPr lang="en-US"/>
          </a:p>
        </p:txBody>
      </p:sp>
      <p:sp>
        <p:nvSpPr>
          <p:cNvPr id="9" name="عنصر نائب للتاريخ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F3392-E99F-4FC9-AEE5-3377ABB8F178}" type="datetime8">
              <a:rPr lang="en-US" smtClean="0"/>
              <a:pPr/>
              <a:t>7/20/2020 1:15 PM</a:t>
            </a:fld>
            <a:endParaRPr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>
            <a:noAutofit/>
          </a:bodyPr>
          <a:lstStyle/>
          <a:p>
            <a:pPr algn="ctr"/>
            <a:r>
              <a:rPr lang="ar-SY" sz="8000" b="1" dirty="0" smtClean="0"/>
              <a:t>ينصح الوالدين حاليا</a:t>
            </a:r>
            <a:endParaRPr lang="ar-SA" sz="8000" b="1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solidFill>
            <a:schemeClr val="tx2">
              <a:lumMod val="20000"/>
              <a:lumOff val="80000"/>
            </a:schemeClr>
          </a:solidFill>
        </p:spPr>
        <p:txBody>
          <a:bodyPr>
            <a:normAutofit fontScale="92500" lnSpcReduction="10000"/>
          </a:bodyPr>
          <a:lstStyle/>
          <a:p>
            <a:pPr algn="r" rtl="1"/>
            <a:r>
              <a:rPr lang="ar-SY" dirty="0" smtClean="0"/>
              <a:t>وضع الرضع للنوم </a:t>
            </a:r>
            <a:r>
              <a:rPr lang="ar-SY" b="1" dirty="0" smtClean="0">
                <a:solidFill>
                  <a:srgbClr val="FF0000"/>
                </a:solidFill>
              </a:rPr>
              <a:t>على ظهورهم </a:t>
            </a:r>
            <a:r>
              <a:rPr lang="ar-SY" dirty="0" smtClean="0"/>
              <a:t>وليس على بطونهم </a:t>
            </a:r>
            <a:r>
              <a:rPr lang="ar-SY" dirty="0" err="1" smtClean="0"/>
              <a:t>او</a:t>
            </a:r>
            <a:r>
              <a:rPr lang="ar-SY" dirty="0" smtClean="0"/>
              <a:t> جانبهم</a:t>
            </a:r>
          </a:p>
          <a:p>
            <a:pPr algn="r" rtl="1"/>
            <a:r>
              <a:rPr lang="ar-SY" b="1" dirty="0" smtClean="0">
                <a:solidFill>
                  <a:srgbClr val="FF0000"/>
                </a:solidFill>
              </a:rPr>
              <a:t>تجنب فرط </a:t>
            </a:r>
            <a:r>
              <a:rPr lang="ar-SY" b="1" dirty="0" err="1" smtClean="0">
                <a:solidFill>
                  <a:srgbClr val="FF0000"/>
                </a:solidFill>
              </a:rPr>
              <a:t>التدفئه</a:t>
            </a:r>
            <a:r>
              <a:rPr lang="ar-SY" b="1" dirty="0" smtClean="0">
                <a:solidFill>
                  <a:srgbClr val="FF0000"/>
                </a:solidFill>
              </a:rPr>
              <a:t> </a:t>
            </a:r>
            <a:r>
              <a:rPr lang="ar-SY" b="1" dirty="0" err="1" smtClean="0">
                <a:solidFill>
                  <a:srgbClr val="FF0000"/>
                </a:solidFill>
              </a:rPr>
              <a:t>بالاغطيه</a:t>
            </a:r>
            <a:r>
              <a:rPr lang="ar-SY" b="1" dirty="0" smtClean="0">
                <a:solidFill>
                  <a:srgbClr val="FF0000"/>
                </a:solidFill>
              </a:rPr>
              <a:t> </a:t>
            </a:r>
            <a:r>
              <a:rPr lang="ar-SY" b="1" dirty="0" err="1" smtClean="0">
                <a:solidFill>
                  <a:srgbClr val="FF0000"/>
                </a:solidFill>
              </a:rPr>
              <a:t>الثقيله</a:t>
            </a:r>
            <a:r>
              <a:rPr lang="ar-SY" b="1" dirty="0" smtClean="0">
                <a:solidFill>
                  <a:srgbClr val="FF0000"/>
                </a:solidFill>
              </a:rPr>
              <a:t> </a:t>
            </a:r>
            <a:r>
              <a:rPr lang="ar-SY" b="1" dirty="0" err="1" smtClean="0">
                <a:solidFill>
                  <a:srgbClr val="FF0000"/>
                </a:solidFill>
              </a:rPr>
              <a:t>او</a:t>
            </a:r>
            <a:r>
              <a:rPr lang="ar-SY" b="1" dirty="0" smtClean="0">
                <a:solidFill>
                  <a:srgbClr val="FF0000"/>
                </a:solidFill>
              </a:rPr>
              <a:t> حرارة </a:t>
            </a:r>
            <a:r>
              <a:rPr lang="ar-SY" b="1" dirty="0" err="1" smtClean="0">
                <a:solidFill>
                  <a:srgbClr val="FF0000"/>
                </a:solidFill>
              </a:rPr>
              <a:t>الغرفه</a:t>
            </a:r>
            <a:r>
              <a:rPr lang="ar-SY" b="1" dirty="0" smtClean="0">
                <a:solidFill>
                  <a:srgbClr val="FF0000"/>
                </a:solidFill>
              </a:rPr>
              <a:t> </a:t>
            </a:r>
            <a:r>
              <a:rPr lang="ar-SY" b="1" dirty="0" err="1" smtClean="0">
                <a:solidFill>
                  <a:srgbClr val="FF0000"/>
                </a:solidFill>
              </a:rPr>
              <a:t>العاليه</a:t>
            </a:r>
            <a:r>
              <a:rPr lang="ar-SY" b="1" dirty="0" smtClean="0">
                <a:solidFill>
                  <a:srgbClr val="FF0000"/>
                </a:solidFill>
              </a:rPr>
              <a:t> </a:t>
            </a:r>
            <a:r>
              <a:rPr lang="ar-SY" dirty="0" smtClean="0"/>
              <a:t>وينبغي عدم تغطية </a:t>
            </a:r>
            <a:r>
              <a:rPr lang="ar-SY" dirty="0" err="1" smtClean="0"/>
              <a:t>الراس</a:t>
            </a:r>
            <a:r>
              <a:rPr lang="ar-SY" dirty="0" smtClean="0"/>
              <a:t> </a:t>
            </a:r>
            <a:r>
              <a:rPr lang="ar-SY" dirty="0" err="1" smtClean="0"/>
              <a:t>والتغطيه</a:t>
            </a:r>
            <a:r>
              <a:rPr lang="ar-SY" dirty="0" smtClean="0"/>
              <a:t> لا تكون </a:t>
            </a:r>
            <a:r>
              <a:rPr lang="ar-SY" dirty="0" err="1" smtClean="0"/>
              <a:t>اعلى</a:t>
            </a:r>
            <a:r>
              <a:rPr lang="ar-SY" dirty="0" smtClean="0"/>
              <a:t> من </a:t>
            </a:r>
            <a:r>
              <a:rPr lang="ar-SY" dirty="0" err="1" smtClean="0"/>
              <a:t>الاكتاف</a:t>
            </a:r>
            <a:endParaRPr lang="ar-SY" dirty="0" smtClean="0"/>
          </a:p>
          <a:p>
            <a:pPr algn="r" rtl="1"/>
            <a:r>
              <a:rPr lang="ar-SY" dirty="0" smtClean="0"/>
              <a:t>يجب وضع الرضيع بحيث تكون القدمين على نهاية السرير</a:t>
            </a:r>
          </a:p>
          <a:p>
            <a:pPr algn="r" rtl="1"/>
            <a:r>
              <a:rPr lang="ar-SY" dirty="0" smtClean="0"/>
              <a:t>ممنوع </a:t>
            </a:r>
            <a:r>
              <a:rPr lang="ar-SY" b="1" dirty="0" smtClean="0">
                <a:solidFill>
                  <a:srgbClr val="FF0000"/>
                </a:solidFill>
              </a:rPr>
              <a:t>التدخين</a:t>
            </a:r>
            <a:r>
              <a:rPr lang="ar-SY" dirty="0" smtClean="0"/>
              <a:t> بجوار الرضيع</a:t>
            </a:r>
          </a:p>
          <a:p>
            <a:pPr algn="r" rtl="1"/>
            <a:r>
              <a:rPr lang="ar-SY" dirty="0" smtClean="0"/>
              <a:t>طلب </a:t>
            </a:r>
            <a:r>
              <a:rPr lang="ar-SY" dirty="0" err="1" smtClean="0"/>
              <a:t>المشوره</a:t>
            </a:r>
            <a:r>
              <a:rPr lang="ar-SY" dirty="0" smtClean="0"/>
              <a:t> </a:t>
            </a:r>
            <a:r>
              <a:rPr lang="ar-SY" dirty="0" err="1" smtClean="0"/>
              <a:t>الطبيه</a:t>
            </a:r>
            <a:r>
              <a:rPr lang="ar-SY" dirty="0" smtClean="0"/>
              <a:t> عند مرض الرضيع</a:t>
            </a:r>
          </a:p>
          <a:p>
            <a:pPr algn="r" rtl="1"/>
            <a:r>
              <a:rPr lang="ar-SY" dirty="0" err="1" smtClean="0"/>
              <a:t>ابقاء</a:t>
            </a:r>
            <a:r>
              <a:rPr lang="ar-SY" dirty="0" smtClean="0"/>
              <a:t> الطفل في </a:t>
            </a:r>
            <a:r>
              <a:rPr lang="ar-SY" b="1" dirty="0" smtClean="0">
                <a:solidFill>
                  <a:srgbClr val="FF0000"/>
                </a:solidFill>
              </a:rPr>
              <a:t>غرفة نوم الوالدين </a:t>
            </a:r>
            <a:r>
              <a:rPr lang="ar-SY" dirty="0" err="1" smtClean="0"/>
              <a:t>اول</a:t>
            </a:r>
            <a:r>
              <a:rPr lang="ar-SY" dirty="0" smtClean="0"/>
              <a:t> ست اشهر</a:t>
            </a:r>
          </a:p>
          <a:p>
            <a:pPr algn="r" rtl="1"/>
            <a:r>
              <a:rPr lang="ar-SY" dirty="0" smtClean="0"/>
              <a:t>يجب على الوالدين تجنب جلب الطفل </a:t>
            </a:r>
            <a:r>
              <a:rPr lang="ar-SY" dirty="0" err="1" smtClean="0"/>
              <a:t>الى</a:t>
            </a:r>
            <a:r>
              <a:rPr lang="ar-SY" dirty="0" smtClean="0"/>
              <a:t> سريرهم عندما يكونوا متعبين </a:t>
            </a:r>
            <a:r>
              <a:rPr lang="ar-SY" dirty="0" err="1" smtClean="0"/>
              <a:t>او</a:t>
            </a:r>
            <a:r>
              <a:rPr lang="ar-SY" dirty="0" smtClean="0"/>
              <a:t> قد تناولوا الكحول </a:t>
            </a:r>
            <a:r>
              <a:rPr lang="ar-SY" dirty="0" err="1" smtClean="0"/>
              <a:t>او</a:t>
            </a:r>
            <a:r>
              <a:rPr lang="ar-SY" dirty="0" smtClean="0"/>
              <a:t> حبوب مهدئه </a:t>
            </a:r>
            <a:r>
              <a:rPr lang="ar-SY" dirty="0" err="1" smtClean="0"/>
              <a:t>او</a:t>
            </a:r>
            <a:r>
              <a:rPr lang="ar-SY" dirty="0" smtClean="0"/>
              <a:t> </a:t>
            </a:r>
            <a:r>
              <a:rPr lang="ar-SY" dirty="0" err="1" smtClean="0"/>
              <a:t>ادويه</a:t>
            </a:r>
            <a:endParaRPr lang="ar-SY" dirty="0" smtClean="0"/>
          </a:p>
          <a:p>
            <a:pPr algn="r" rtl="1"/>
            <a:r>
              <a:rPr lang="ar-SY" dirty="0" smtClean="0"/>
              <a:t>يجب على الوالدين </a:t>
            </a:r>
            <a:r>
              <a:rPr lang="ar-SY" dirty="0" smtClean="0">
                <a:solidFill>
                  <a:srgbClr val="FF0000"/>
                </a:solidFill>
              </a:rPr>
              <a:t>تجنب النوم مع </a:t>
            </a:r>
            <a:r>
              <a:rPr lang="ar-SY" dirty="0" err="1" smtClean="0">
                <a:solidFill>
                  <a:srgbClr val="FF0000"/>
                </a:solidFill>
              </a:rPr>
              <a:t>اطفالهم</a:t>
            </a:r>
            <a:r>
              <a:rPr lang="ar-SY" dirty="0" smtClean="0">
                <a:solidFill>
                  <a:srgbClr val="FF0000"/>
                </a:solidFill>
              </a:rPr>
              <a:t> </a:t>
            </a:r>
            <a:r>
              <a:rPr lang="ar-SY" dirty="0" smtClean="0"/>
              <a:t>على </a:t>
            </a:r>
            <a:r>
              <a:rPr lang="ar-SY" dirty="0" err="1" smtClean="0"/>
              <a:t>الكنبه</a:t>
            </a:r>
            <a:r>
              <a:rPr lang="ar-SY" dirty="0" smtClean="0"/>
              <a:t> </a:t>
            </a:r>
            <a:r>
              <a:rPr lang="ar-SY" dirty="0" err="1" smtClean="0"/>
              <a:t>او</a:t>
            </a:r>
            <a:r>
              <a:rPr lang="ar-SY" dirty="0" smtClean="0"/>
              <a:t> </a:t>
            </a:r>
            <a:r>
              <a:rPr lang="ar-SY" dirty="0" err="1" smtClean="0"/>
              <a:t>الاريكه</a:t>
            </a:r>
            <a:r>
              <a:rPr lang="ar-SY" dirty="0" smtClean="0"/>
              <a:t> </a:t>
            </a:r>
            <a:r>
              <a:rPr lang="ar-SY" dirty="0" err="1" smtClean="0"/>
              <a:t>او</a:t>
            </a:r>
            <a:r>
              <a:rPr lang="ar-SY" dirty="0" smtClean="0"/>
              <a:t> الكرسي</a:t>
            </a:r>
          </a:p>
          <a:p>
            <a:pPr algn="r" rtl="1"/>
            <a:r>
              <a:rPr lang="ar-SY" dirty="0" smtClean="0"/>
              <a:t>يجب </a:t>
            </a:r>
            <a:r>
              <a:rPr lang="ar-SY" b="1" dirty="0" smtClean="0">
                <a:solidFill>
                  <a:srgbClr val="FF0000"/>
                </a:solidFill>
              </a:rPr>
              <a:t>تشجيع </a:t>
            </a:r>
            <a:r>
              <a:rPr lang="ar-SY" b="1" dirty="0" err="1" smtClean="0">
                <a:solidFill>
                  <a:srgbClr val="FF0000"/>
                </a:solidFill>
              </a:rPr>
              <a:t>الرضاعه</a:t>
            </a:r>
            <a:r>
              <a:rPr lang="ar-SY" b="1" dirty="0" smtClean="0">
                <a:solidFill>
                  <a:srgbClr val="FF0000"/>
                </a:solidFill>
              </a:rPr>
              <a:t> </a:t>
            </a:r>
            <a:r>
              <a:rPr lang="ar-SY" b="1" dirty="0" err="1" smtClean="0">
                <a:solidFill>
                  <a:srgbClr val="FF0000"/>
                </a:solidFill>
              </a:rPr>
              <a:t>الوالديه</a:t>
            </a:r>
            <a:r>
              <a:rPr lang="ar-SY" b="1" dirty="0" smtClean="0">
                <a:solidFill>
                  <a:srgbClr val="FF0000"/>
                </a:solidFill>
              </a:rPr>
              <a:t> </a:t>
            </a:r>
            <a:r>
              <a:rPr lang="ar-SY" dirty="0" smtClean="0"/>
              <a:t>ما </a:t>
            </a:r>
            <a:r>
              <a:rPr lang="ar-SY" dirty="0" err="1" smtClean="0"/>
              <a:t>امكن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4A92C-C314-4EB5-90A7-EF11AB92F634}" type="slidenum">
              <a:rPr lang="en-US" smtClean="0"/>
              <a:pPr/>
              <a:t>63</a:t>
            </a:fld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9AEE8-D27B-44A2-9588-BAD0D5D6995D}" type="datetime8">
              <a:rPr lang="en-US" smtClean="0"/>
              <a:pPr/>
              <a:t>7/20/2020 1:15 PM</a:t>
            </a:fld>
            <a:endParaRPr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13314" name="Picture 2" descr="D:\مجلد جديد\٢٠١٩٠٢١١_١١٥٢٤٩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875" y="0"/>
            <a:ext cx="8948125" cy="6858000"/>
          </a:xfrm>
          <a:prstGeom prst="rect">
            <a:avLst/>
          </a:prstGeom>
          <a:noFill/>
        </p:spPr>
      </p:pic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4A92C-C314-4EB5-90A7-EF11AB92F634}" type="slidenum">
              <a:rPr lang="en-US" smtClean="0"/>
              <a:pPr/>
              <a:t>64</a:t>
            </a:fld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54868-642A-42A1-AB52-428A073B2A0F}" type="datetime8">
              <a:rPr lang="en-US" smtClean="0"/>
              <a:pPr/>
              <a:t>7/20/2020 1:15 PM</a:t>
            </a:fld>
            <a:endParaRPr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عنوان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4A92C-C314-4EB5-90A7-EF11AB92F634}" type="slidenum">
              <a:rPr lang="en-US" smtClean="0"/>
              <a:pPr/>
              <a:t>65</a:t>
            </a:fld>
            <a:endParaRPr lang="en-US"/>
          </a:p>
        </p:txBody>
      </p:sp>
      <p:pic>
        <p:nvPicPr>
          <p:cNvPr id="8" name="الاسعافات الاولية لرضيع لا يتنفس (الانعاش القلبي الرئوي) CPR baby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387349" y="990600"/>
            <a:ext cx="7416800" cy="5562600"/>
          </a:xfrm>
          <a:prstGeom prst="rect">
            <a:avLst/>
          </a:prstGeom>
        </p:spPr>
      </p:pic>
      <p:sp>
        <p:nvSpPr>
          <p:cNvPr id="6" name="عنصر نائب للتاريخ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573D1-0694-41F2-BDC3-9D0B44B543A1}" type="datetime8">
              <a:rPr lang="en-US" smtClean="0"/>
              <a:pPr/>
              <a:t>7/20/2020 1:15 PM</a:t>
            </a:fld>
            <a:endParaRPr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4A92C-C314-4EB5-90A7-EF11AB92F634}" type="slidenum">
              <a:rPr lang="en-US" smtClean="0"/>
              <a:pPr/>
              <a:t>66</a:t>
            </a:fld>
            <a:endParaRPr lang="en-US"/>
          </a:p>
        </p:txBody>
      </p:sp>
      <p:pic>
        <p:nvPicPr>
          <p:cNvPr id="5" name="الإنعاش القلبي الرئوي للرضع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761999" y="609600"/>
            <a:ext cx="7823200" cy="5867400"/>
          </a:xfrm>
          <a:prstGeom prst="rect">
            <a:avLst/>
          </a:prstGeom>
        </p:spPr>
      </p:pic>
      <p:sp>
        <p:nvSpPr>
          <p:cNvPr id="6" name="عنصر نائب للتاريخ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33199-364B-4283-85AA-CFB77E982D7E}" type="datetime8">
              <a:rPr lang="en-US" smtClean="0"/>
              <a:pPr/>
              <a:t>7/20/2020 1:15 PM</a:t>
            </a:fld>
            <a:endParaRPr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4A92C-C314-4EB5-90A7-EF11AB92F634}" type="slidenum">
              <a:rPr lang="en-US" smtClean="0"/>
              <a:pPr/>
              <a:t>67</a:t>
            </a:fld>
            <a:endParaRPr lang="en-US"/>
          </a:p>
        </p:txBody>
      </p:sp>
      <p:pic>
        <p:nvPicPr>
          <p:cNvPr id="5" name="تعلم الاسعافات الاولية عند اختناق الرضيع بالطعام او باللعب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838199" y="1328738"/>
            <a:ext cx="6661149" cy="4995862"/>
          </a:xfrm>
          <a:prstGeom prst="rect">
            <a:avLst/>
          </a:prstGeom>
        </p:spPr>
      </p:pic>
      <p:sp>
        <p:nvSpPr>
          <p:cNvPr id="6" name="عنصر نائب للتاريخ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9F8FA-B312-48C7-8238-5918FE18F428}" type="datetime8">
              <a:rPr lang="en-US" smtClean="0"/>
              <a:pPr/>
              <a:t>7/20/2020 1:15 PM</a:t>
            </a:fld>
            <a:endParaRPr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5" name="عنصر نائب للمحتوى 4" descr="Penguin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28600"/>
            <a:ext cx="9144000" cy="6324600"/>
          </a:xfrm>
        </p:spPr>
      </p:pic>
      <p:sp>
        <p:nvSpPr>
          <p:cNvPr id="6" name="تمرير عمودي 5"/>
          <p:cNvSpPr/>
          <p:nvPr/>
        </p:nvSpPr>
        <p:spPr>
          <a:xfrm>
            <a:off x="5257800" y="304800"/>
            <a:ext cx="3886200" cy="4419600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Y" sz="6000" dirty="0" smtClean="0">
                <a:solidFill>
                  <a:srgbClr val="FF0000"/>
                </a:solidFill>
              </a:rPr>
              <a:t>شكرا </a:t>
            </a:r>
            <a:r>
              <a:rPr lang="ar-SY" sz="6000" dirty="0" err="1" smtClean="0">
                <a:solidFill>
                  <a:srgbClr val="FF0000"/>
                </a:solidFill>
              </a:rPr>
              <a:t>لاصغائكم</a:t>
            </a:r>
            <a:endParaRPr lang="ar-SA" sz="6000" dirty="0">
              <a:solidFill>
                <a:srgbClr val="FF0000"/>
              </a:solidFill>
            </a:endParaRP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751FB-8225-4668-A98A-C4F766AF8C29}" type="datetime8">
              <a:rPr lang="en-US" smtClean="0"/>
              <a:pPr/>
              <a:t>7/20/2020 1:15 PM</a:t>
            </a:fld>
            <a:endParaRPr lang="en-US"/>
          </a:p>
        </p:txBody>
      </p:sp>
      <p:sp>
        <p:nvSpPr>
          <p:cNvPr id="8" name="عنصر نائب لرقم الشريحة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4A92C-C314-4EB5-90A7-EF11AB92F634}" type="slidenum">
              <a:rPr lang="en-US" smtClean="0"/>
              <a:pPr/>
              <a:t>68</a:t>
            </a:fld>
            <a:endParaRPr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4A92C-C314-4EB5-90A7-EF11AB92F634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22530" name="Picture 2" descr="E:\٢٠١٩٠٣٠٨_٢٣٢٤٤٩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3663" t="16211" r="4765"/>
          <a:stretch>
            <a:fillRect/>
          </a:stretch>
        </p:blipFill>
        <p:spPr bwMode="auto">
          <a:xfrm>
            <a:off x="685800" y="0"/>
            <a:ext cx="5638800" cy="6879337"/>
          </a:xfrm>
          <a:prstGeom prst="rect">
            <a:avLst/>
          </a:prstGeom>
          <a:noFill/>
        </p:spPr>
      </p:pic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4CDDC-521F-481F-A0F2-38A1DC3D36C5}" type="datetime8">
              <a:rPr lang="en-US" smtClean="0"/>
              <a:pPr/>
              <a:t>7/20/2020 1:15 PM</a:t>
            </a:fld>
            <a:endParaRPr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4A92C-C314-4EB5-90A7-EF11AB92F634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23554" name="Picture 2" descr="E:\٢٠١٩٠٣٠٨_٢٣٢٥٠٧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294482"/>
            <a:ext cx="4922639" cy="6563518"/>
          </a:xfrm>
          <a:prstGeom prst="rect">
            <a:avLst/>
          </a:prstGeom>
          <a:noFill/>
        </p:spPr>
      </p:pic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5ED4D-2BB9-45E3-8E76-4B6B783F25B7}" type="datetime8">
              <a:rPr lang="en-US" smtClean="0"/>
              <a:pPr/>
              <a:t>7/20/2020 1:15 PM</a:t>
            </a:fld>
            <a:endParaRPr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ar-SA" dirty="0" smtClean="0"/>
              <a:t>تتضمن الحالات </a:t>
            </a:r>
            <a:r>
              <a:rPr lang="ar-SA" dirty="0" err="1" smtClean="0"/>
              <a:t>الاسعافيه</a:t>
            </a:r>
            <a:r>
              <a:rPr lang="ar-SA" dirty="0" smtClean="0"/>
              <a:t> عند </a:t>
            </a:r>
            <a:r>
              <a:rPr lang="ar-SA" dirty="0" err="1" smtClean="0"/>
              <a:t>الاطفال</a:t>
            </a:r>
            <a:r>
              <a:rPr lang="ar-SA" dirty="0" smtClean="0"/>
              <a:t>: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ar-SA" b="1" dirty="0" smtClean="0">
                <a:solidFill>
                  <a:srgbClr val="FF0000"/>
                </a:solidFill>
              </a:rPr>
              <a:t>الطفل المريض بشده</a:t>
            </a:r>
          </a:p>
          <a:p>
            <a:pPr marL="514350" indent="-514350">
              <a:buFont typeface="+mj-lt"/>
              <a:buAutoNum type="arabicPeriod"/>
            </a:pPr>
            <a:r>
              <a:rPr lang="ar-SA" sz="3000" b="1" dirty="0" err="1" smtClean="0">
                <a:solidFill>
                  <a:srgbClr val="FF0000"/>
                </a:solidFill>
              </a:rPr>
              <a:t>الانعاش</a:t>
            </a:r>
            <a:r>
              <a:rPr lang="ar-SA" sz="3000" b="1" dirty="0" smtClean="0">
                <a:solidFill>
                  <a:srgbClr val="FF0000"/>
                </a:solidFill>
              </a:rPr>
              <a:t> القلبي الرئوي</a:t>
            </a:r>
          </a:p>
          <a:p>
            <a:pPr marL="514350" indent="-514350">
              <a:buFont typeface="+mj-lt"/>
              <a:buAutoNum type="arabicPeriod"/>
            </a:pPr>
            <a:r>
              <a:rPr lang="ar-SA" dirty="0" smtClean="0"/>
              <a:t>الطفل المصاب </a:t>
            </a:r>
            <a:r>
              <a:rPr lang="ar-SA" dirty="0" err="1" smtClean="0"/>
              <a:t>برضوض</a:t>
            </a:r>
            <a:r>
              <a:rPr lang="ar-SA" dirty="0" smtClean="0"/>
              <a:t> </a:t>
            </a:r>
            <a:r>
              <a:rPr lang="ar-SA" dirty="0" err="1" smtClean="0"/>
              <a:t>خطيره</a:t>
            </a:r>
            <a:endParaRPr lang="ar-SA" dirty="0" smtClean="0"/>
          </a:p>
          <a:p>
            <a:pPr marL="514350" indent="-514350">
              <a:buFont typeface="+mj-lt"/>
              <a:buAutoNum type="arabicPeriod"/>
            </a:pPr>
            <a:r>
              <a:rPr lang="ar-SA" dirty="0" smtClean="0"/>
              <a:t>القصور التنفسي</a:t>
            </a:r>
          </a:p>
          <a:p>
            <a:pPr marL="514350" indent="-514350">
              <a:buFont typeface="+mj-lt"/>
              <a:buAutoNum type="arabicPeriod"/>
            </a:pPr>
            <a:r>
              <a:rPr lang="ar-SA" dirty="0" err="1" smtClean="0"/>
              <a:t>الصدمه</a:t>
            </a:r>
            <a:endParaRPr lang="ar-SA" dirty="0" smtClean="0"/>
          </a:p>
          <a:p>
            <a:pPr marL="514350" indent="-514350">
              <a:buFont typeface="+mj-lt"/>
              <a:buAutoNum type="arabicPeriod"/>
            </a:pPr>
            <a:r>
              <a:rPr lang="ar-SA" dirty="0" err="1" smtClean="0"/>
              <a:t>انتان</a:t>
            </a:r>
            <a:r>
              <a:rPr lang="ar-SA" dirty="0" smtClean="0"/>
              <a:t> الدم</a:t>
            </a:r>
          </a:p>
          <a:p>
            <a:pPr marL="514350" indent="-514350">
              <a:buFont typeface="+mj-lt"/>
              <a:buAutoNum type="arabicPeriod"/>
            </a:pPr>
            <a:r>
              <a:rPr lang="ar-SA" dirty="0" err="1" smtClean="0"/>
              <a:t>التاق</a:t>
            </a:r>
            <a:endParaRPr lang="ar-SA" dirty="0" smtClean="0"/>
          </a:p>
          <a:p>
            <a:pPr marL="514350" indent="-514350">
              <a:buFont typeface="+mj-lt"/>
              <a:buAutoNum type="arabicPeriod"/>
            </a:pPr>
            <a:r>
              <a:rPr lang="ar-SA" dirty="0" smtClean="0"/>
              <a:t>الحالات </a:t>
            </a:r>
            <a:r>
              <a:rPr lang="ar-SA" dirty="0" err="1" smtClean="0"/>
              <a:t>الاسعافيه</a:t>
            </a:r>
            <a:r>
              <a:rPr lang="ar-SA" dirty="0" smtClean="0"/>
              <a:t> </a:t>
            </a:r>
            <a:r>
              <a:rPr lang="ar-SA" dirty="0" err="1" smtClean="0"/>
              <a:t>العصبيه</a:t>
            </a:r>
            <a:endParaRPr lang="ar-SA" dirty="0" smtClean="0"/>
          </a:p>
          <a:p>
            <a:pPr marL="514350" indent="-514350">
              <a:buFont typeface="+mj-lt"/>
              <a:buAutoNum type="arabicPeriod"/>
            </a:pPr>
            <a:r>
              <a:rPr lang="ar-SA" dirty="0" smtClean="0"/>
              <a:t>الحالات </a:t>
            </a:r>
            <a:r>
              <a:rPr lang="ar-SA" dirty="0" err="1" smtClean="0"/>
              <a:t>المهدده</a:t>
            </a:r>
            <a:r>
              <a:rPr lang="ar-SA" dirty="0" smtClean="0"/>
              <a:t> للحياة غير </a:t>
            </a:r>
            <a:r>
              <a:rPr lang="ar-SA" dirty="0" err="1" smtClean="0"/>
              <a:t>المفسره</a:t>
            </a:r>
            <a:endParaRPr lang="ar-SA" dirty="0" smtClean="0"/>
          </a:p>
          <a:p>
            <a:pPr marL="514350" indent="-514350">
              <a:buFont typeface="+mj-lt"/>
              <a:buAutoNum type="arabicPeriod"/>
            </a:pPr>
            <a:r>
              <a:rPr lang="ar-SA" dirty="0" smtClean="0"/>
              <a:t>موت الطفل المفاجئ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4A92C-C314-4EB5-90A7-EF11AB92F634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383A1-D2E1-4057-8C73-D2F52485AD27}" type="datetime8">
              <a:rPr lang="en-US" smtClean="0"/>
              <a:pPr/>
              <a:t>7/20/2020 1:15 PM</a:t>
            </a:fld>
            <a:endParaRPr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تدفق">
  <a:themeElements>
    <a:clrScheme name="تدفق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تدفق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تدفق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6818</TotalTime>
  <Words>2151</Words>
  <Application>Microsoft Office PowerPoint</Application>
  <PresentationFormat>عرض على الشاشة (3:4)‏</PresentationFormat>
  <Paragraphs>435</Paragraphs>
  <Slides>68</Slides>
  <Notes>0</Notes>
  <HiddenSlides>0</HiddenSlides>
  <MMClips>3</MMClips>
  <ScaleCrop>false</ScaleCrop>
  <HeadingPairs>
    <vt:vector size="4" baseType="variant">
      <vt:variant>
        <vt:lpstr>سمة</vt:lpstr>
      </vt:variant>
      <vt:variant>
        <vt:i4>1</vt:i4>
      </vt:variant>
      <vt:variant>
        <vt:lpstr>عناوين الشرائح</vt:lpstr>
      </vt:variant>
      <vt:variant>
        <vt:i4>68</vt:i4>
      </vt:variant>
    </vt:vector>
  </HeadingPairs>
  <TitlesOfParts>
    <vt:vector size="69" baseType="lpstr">
      <vt:lpstr>تدفق</vt:lpstr>
      <vt:lpstr>الحالات الاسعافيه عند الاطفال</vt:lpstr>
      <vt:lpstr>تتضمن الحالات الاسعافيه عند الاطفال:</vt:lpstr>
      <vt:lpstr>1-الطفل المريض للغايه</vt:lpstr>
      <vt:lpstr>تظاهرات واسباب الامراض الخطيره عند الاطفال</vt:lpstr>
      <vt:lpstr>الشريحة 5</vt:lpstr>
      <vt:lpstr>الشريحة 6</vt:lpstr>
      <vt:lpstr>الشريحة 7</vt:lpstr>
      <vt:lpstr>الشريحة 8</vt:lpstr>
      <vt:lpstr>تتضمن الحالات الاسعافيه عند الاطفال:</vt:lpstr>
      <vt:lpstr>الانعاش القلبي الرئوي</vt:lpstr>
      <vt:lpstr>دعم الحياة الاساسي-منعش مدرب-دون ادوات عند حدوث تثبيط تنفسي مفاجئ ماذا نفعل؟    </vt:lpstr>
      <vt:lpstr>الشريحة 12</vt:lpstr>
      <vt:lpstr>الشريحة 13</vt:lpstr>
      <vt:lpstr>الشريحة 14</vt:lpstr>
      <vt:lpstr>مخطط دعم الحياة الاساسي</vt:lpstr>
      <vt:lpstr>دعم الحياة المتقدم  </vt:lpstr>
      <vt:lpstr>تتضمن الحالات الاسعافيه عند الاطفال:</vt:lpstr>
      <vt:lpstr>تدبير المصاب برضوض خطيره</vt:lpstr>
      <vt:lpstr>الشريحة 19</vt:lpstr>
      <vt:lpstr>تتضمن الحالات الاسعافيه عند الاطفال:</vt:lpstr>
      <vt:lpstr>القصور التنفسي</vt:lpstr>
      <vt:lpstr>الشريحة 22</vt:lpstr>
      <vt:lpstr>الشريحة 23</vt:lpstr>
      <vt:lpstr>الاكسجين</vt:lpstr>
      <vt:lpstr>مؤشرات الشده التنفسيه في الطفوله</vt:lpstr>
      <vt:lpstr>استطبابات التنبيب والتهويه</vt:lpstr>
      <vt:lpstr>الدعم الهوائي نوعان</vt:lpstr>
      <vt:lpstr>تتضمن الحالات الاسعافيه عند الاطفال:</vt:lpstr>
      <vt:lpstr>الصدمه</vt:lpstr>
      <vt:lpstr>المظاهر السريريه للصدمه</vt:lpstr>
      <vt:lpstr>الشريحة 31</vt:lpstr>
      <vt:lpstr>الشريحة 32</vt:lpstr>
      <vt:lpstr>التدبير</vt:lpstr>
      <vt:lpstr>الشريحة 34</vt:lpstr>
      <vt:lpstr>تتضمن الحالات الاسعافيه عند الاطفال:</vt:lpstr>
      <vt:lpstr>خمج الدم</vt:lpstr>
      <vt:lpstr>سريريا</vt:lpstr>
      <vt:lpstr>الشريحة 38</vt:lpstr>
      <vt:lpstr>التدبير</vt:lpstr>
      <vt:lpstr>تتضمن الحالات الاسعافيه عند الاطفال:</vt:lpstr>
      <vt:lpstr>التاق</vt:lpstr>
      <vt:lpstr>الشريحة 42</vt:lpstr>
      <vt:lpstr>Young black woman with angioedema after being started on an angiotensinconverting enzyme (ACE) inhibitor for essential hypertension.</vt:lpstr>
      <vt:lpstr>الشريحة 44</vt:lpstr>
      <vt:lpstr>الشريحة 45</vt:lpstr>
      <vt:lpstr>تتضمن الحالات الاسعافيه عند الاطفال:</vt:lpstr>
      <vt:lpstr>الحاله الصرعيه الاختلاجيه</vt:lpstr>
      <vt:lpstr>الشريحة 48</vt:lpstr>
      <vt:lpstr>الاعتلالات الدماغيه</vt:lpstr>
      <vt:lpstr>الشريحة 50</vt:lpstr>
      <vt:lpstr>الشريحة 51</vt:lpstr>
      <vt:lpstr>الشريحة 52</vt:lpstr>
      <vt:lpstr>الشريحة 53</vt:lpstr>
      <vt:lpstr>تتضمن الحالات الاسعافيه عند الاطفال:</vt:lpstr>
      <vt:lpstr>الحالات الوجيزه العابره غير المفسره في الرضيع Brief Resolved Unexplained Events(BRUE</vt:lpstr>
      <vt:lpstr>الشريحة 56</vt:lpstr>
      <vt:lpstr>الشريحة 57</vt:lpstr>
      <vt:lpstr>تتضمن الحالات الاسعافيه عند الاطفال:</vt:lpstr>
      <vt:lpstr>موت الطفل المفاجئ</vt:lpstr>
      <vt:lpstr>الشريحة 60</vt:lpstr>
      <vt:lpstr>الشريحة 61</vt:lpstr>
      <vt:lpstr>الشريحة 62</vt:lpstr>
      <vt:lpstr>ينصح الوالدين حاليا</vt:lpstr>
      <vt:lpstr>الشريحة 64</vt:lpstr>
      <vt:lpstr>الشريحة 65</vt:lpstr>
      <vt:lpstr>الشريحة 66</vt:lpstr>
      <vt:lpstr>الشريحة 67</vt:lpstr>
      <vt:lpstr>الشريحة 68</vt:lpstr>
    </vt:vector>
  </TitlesOfParts>
  <Company>LARA PC 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الشريحة 1</dc:title>
  <dc:creator>ALI SAHIUNY</dc:creator>
  <cp:lastModifiedBy>ALI SAHIUNY</cp:lastModifiedBy>
  <cp:revision>129</cp:revision>
  <dcterms:created xsi:type="dcterms:W3CDTF">2019-01-29T11:06:31Z</dcterms:created>
  <dcterms:modified xsi:type="dcterms:W3CDTF">2020-07-20T10:15:32Z</dcterms:modified>
</cp:coreProperties>
</file>