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84" r:id="rId1"/>
  </p:sldMasterIdLst>
  <p:notesMasterIdLst>
    <p:notesMasterId r:id="rId61"/>
  </p:notesMasterIdLst>
  <p:sldIdLst>
    <p:sldId id="304" r:id="rId2"/>
    <p:sldId id="282" r:id="rId3"/>
    <p:sldId id="316" r:id="rId4"/>
    <p:sldId id="283" r:id="rId5"/>
    <p:sldId id="284" r:id="rId6"/>
    <p:sldId id="285" r:id="rId7"/>
    <p:sldId id="315" r:id="rId8"/>
    <p:sldId id="286" r:id="rId9"/>
    <p:sldId id="287" r:id="rId10"/>
    <p:sldId id="288" r:id="rId11"/>
    <p:sldId id="289" r:id="rId12"/>
    <p:sldId id="290" r:id="rId13"/>
    <p:sldId id="291" r:id="rId14"/>
    <p:sldId id="312" r:id="rId15"/>
    <p:sldId id="292" r:id="rId16"/>
    <p:sldId id="293" r:id="rId17"/>
    <p:sldId id="294" r:id="rId18"/>
    <p:sldId id="310" r:id="rId19"/>
    <p:sldId id="311" r:id="rId20"/>
    <p:sldId id="295" r:id="rId21"/>
    <p:sldId id="296" r:id="rId22"/>
    <p:sldId id="297" r:id="rId23"/>
    <p:sldId id="298" r:id="rId24"/>
    <p:sldId id="313" r:id="rId25"/>
    <p:sldId id="309" r:id="rId26"/>
    <p:sldId id="299" r:id="rId27"/>
    <p:sldId id="301" r:id="rId28"/>
    <p:sldId id="300" r:id="rId29"/>
    <p:sldId id="302" r:id="rId30"/>
    <p:sldId id="303" r:id="rId31"/>
    <p:sldId id="306" r:id="rId32"/>
    <p:sldId id="257" r:id="rId33"/>
    <p:sldId id="258" r:id="rId34"/>
    <p:sldId id="259" r:id="rId35"/>
    <p:sldId id="260" r:id="rId36"/>
    <p:sldId id="261" r:id="rId37"/>
    <p:sldId id="262" r:id="rId38"/>
    <p:sldId id="264" r:id="rId39"/>
    <p:sldId id="265" r:id="rId40"/>
    <p:sldId id="266" r:id="rId41"/>
    <p:sldId id="307" r:id="rId42"/>
    <p:sldId id="267" r:id="rId43"/>
    <p:sldId id="268" r:id="rId44"/>
    <p:sldId id="269" r:id="rId45"/>
    <p:sldId id="270" r:id="rId46"/>
    <p:sldId id="271" r:id="rId47"/>
    <p:sldId id="314" r:id="rId48"/>
    <p:sldId id="27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308" r:id="rId59"/>
    <p:sldId id="305" r:id="rId6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4" d="100"/>
          <a:sy n="64" d="100"/>
        </p:scale>
        <p:origin x="9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7:27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0,'0'0,"24"0,-24 0,24 0,-24 0,23 0,1 0,-24 0,24 0,-24 0,24 0,0 11,-24-11,23 0,-23 0,24 0,-24 0,48 0,-24 0,-1 0,25 0,0 0,-24 0,-24 0,23 0,1 0,-24 0,24 0,-24 0,24 0,0 0,-24 0,23 0,-23 0,24 0,-24 0,24 0,0 0,-24 0,24 0,-24 0,23 0,1 0,-24 0,24 0,-24 0,24 0,-24 0,24 0,0 0,-24 0,23 0,-23 0,24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9:23.4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3901 215,'-24'-24,"24"24,-24 0,0 0,1-24,23 24,-48 0,24-24,0 24,-23-24,23 24,-24-23,-23 23,0 0,-1 0,-23-24,24 24,-25 0,1 0,0 71,24-47,-48 0,23-24,25 0,23 0,1 0,-25 0,49 0,-1 0,-24 0,1 0,47 0,-24 0,0 0,-24 0,48 0,-23 0,-25 0,24 0,0 0,-23 0,23 0,1 0,-1 0,-23 0,23 0,0 0,0 0,1 0,23 0,-24 0,24 0,-24 0,0 0,24 0,-24 0,1 0,-1 0,0 0,0-24,0 24,1 0,-25 0,24-24,-23 0,23 24,0 0,0 0,0 0,24 0,-23-23,-49 23,72-24,-24 24,-23 0,23 0,0 0,-47 0,23 0,1 0,-1 0,0 0,1 0,-1-24,24 24,-23 0,-25 0,25 0,23-24,-24 24,1 0,-1 0,24 0,-23 0,-1 0,1 0,47 0,-24 0,0 0,24 0,-24 0,24 0,-47 0,47 0,-24 0,24 0,-48-24,48 24,-24 0,24 0,-23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9:27.3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3165 260,'0'0,"-24"0,0-23,24 23,-24 0,24 0,-47 0,23 0,0 0,0 0,-23 0,23 0,-24 0,1 0,-1 0,24 0,0 0,-23 0,-1 0,25 0,-25 0,-23 0,47 0,-24 0,1 0,-1 0,0 0,1 0,-1 0,-23 0,0 0,-25 0,-23 0,24 0,-24 0,-23 0,-1-22,-24-1,25 0,23 0,0 0,47 0,1 0,0 23,-1-23,25 23,-1 0,24-23,0 23,1-23,-1 23,24 0,-24 0,0 0,24 0,-23 0,23 0,-24 0,24 0,-24 0,0 0,0 0,24 0,-23 0,-1 0,24 0,-24 0,24 0,-24 0,0 0,24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9:31.9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1309 48,'-24'0,"0"-18,-23 1,47 17,-24 0,24 0,-24 0,-23 0,-1 0,24 0,-23 0,47 0,-48 0,24 0,24 0,-47 0,23 0,24 0,-48 0,25 0,-1 0,24 0,-24 0,24 0,-24 0,24 0,-24 0,1 0,23 0,-24 0,24 0,-48 0,48 0,-24 0,24 0,-47 0,-25 0,25 0,47 0,-48 0,-23 0,47 0,-23 0,23 0,-24 0,24 0,1 0,-25 0,48 0,-24 0,24 0,-24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9:38.2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2569 91,'0'0,"-23"0,-1 0,24 0,-24 0,24 0,-24 0,1 0,23 0,-48 0,1 0,-1 0,1 0,-1 0,1 0,-1 0,-23 0,0 0,0 0,0 0,-24 0,0 0,0 0,0 0,-24 0,24 0,0 0,0 0,24 0,-24 0,48 0,-1 0,1 0,23 0,-23 0,23 0,0 0,-23 0,23 0,-24 0,25 0,23 0,-48 0,25 0,-1 0,0 0,24 0,-24 0,24 0,-23 0,-1 22,0-22,0 22,1 0,-1-22,0 22,0-22,1 22,-25 0,48-22,-23 22,23-1,-24 1,0-22,24 22,0 0,0-22,0 22,0-22,0 22,0 0,0 0,0-1,24 1,-24 0,0 0,0 22,0 0,0-44,0 21,0-21,0 22,0 0,0-22,0 22,0 22,24 0,-24-23,0 23,23-44,-23 22,0 0,0 0,0 0,0-22,0 22,0-1,0-21,24 22,-24-22,24 44,-24-44,23 22,1-22,0 22,23 0,-23-22,0 22,47-1,-23 1,-1-22,0 22,25-22,-25 22,1-22,23 0,-24 0,1 0,23 0,-24 0,1 0,-1 0,1 0,-1 0,1 0,-24 0,-1 0,25 0,-25 0,1 0,-24 0,24 0,-24 0,24 0,-1 0,-23 0,48 0,-1 0,-23 0,0 0,23 0,1 0,-1 0,1-22,-1 22,24 0,-23 0,-1 0,-23 0,24 0,-25 0,1 0,0 0,-1 0,1 0,-24 0,24 0,-24 0,47 0,1 0,-24 0,-1 0,25 0,23 0,-47 0,-1 0,25 0,-48 0,24 0,-24 0,23 0,25 0,-48 0,24 0,-1 0,-23 0,24 0,-24 0,24 0,23 0,-47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9:42.6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1714 32,'0'0,"25"0,-50 0,1 0,-48 0,48 0,-25 0,1 0,0 0,-25 0,25 0,0 0,-1 0,1-23,-24 23,47 0,1 0,-24 0,24 0,0 0,-25 0,25 0,0 0,0 0,-49 0,49 0,-24 0,0 0,24 23,-1-23,25 0,-24 0,0 23,0-23,0 0,24 0,-48 0,23 22,1-22,0 22,0-22,0 0,0 0,24 23,-25 0,1-23,-24 0,24 0,24 0,-48 23,-1-1,25-22,0 0,24 22,-24-22,24 0,-24 23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9:46.1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2548 16,'0'0,"-24"0,0 15,0-15,24 17,-47-17,23 0,0 15,-24 1,25-16,-1 0,-48 0,25 0,-25 0,1 0,-1 0,1 0,-24 0,23 0,1 0,-1 0,1 0,0 0,23 0,24 0,0 0,24 0,-24 0,24 0,-23 0,-1 0,24 0,-24 0,24 0,-24 0,24 0,-24 0,1 0,-25 0,48 0,-24 0,24 0,-47 0,-1 0,24 0,-24 0,25 0,-25 0,48 0,-48-16,1 16,-1 0,24 0,-23 0,23 0,-24 0,1 0,23 0,-24 0,1 0,47-15,-48 15,24-17,0 17,-23 0,23 0,0 0,0 0,0-15,1 15,23 0,-24 0,0 0,24 0,-24 0,24 0,-24 0,1 0,23 0,-24-16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9:56.0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2310-1,'0'0,"0"0,-24 23,0-23,-24 0,25 0,-1 24,-24-2,-23 2,23-24,-23 0,23 23,-23 1,-48-1,23-23,25 0,-24 23,-24-23,23 24,-23-1,48 1,-1-1,1 0,0-23,-1 0,24 23,1-23,23 0,-24 0,25 24,-1-24,24 0,-24 0,24 0,-24 0,24 0,-24 0,1 0,23 0,-24 0,0 0,0 0,24-47,-24 47,24-23,-24 23,1 0,-1-23,0-1,0 24,-23 0,47-23,-48 23,48-24,-48 24,25 0,23-23,-24 23,0-23,48 23,0 0,23 0,25 0,-25 0,1 0,-1 0,25 0,-1 0,-23 0,23 0,-47 0,0 0,0 0,-24 0,24 0,23 0,-23 0,0 0,24 0,-48-24,47 24,-23 0,0 0,23 0,-23-23,0-1,0 24,-24 0,47-22,-23 22,0 0,0-24,0 24,0-23,-1 23,1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50:04.0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2980 166,'0'0,"-24"23,24-23,-24 0,24 0,-24 0,-23 0,23 0,-24 0,48-23,-24 23,-23 0,-1 0,24 0,-24 0,25 0,-25 0,24 0,-47 0,23 0,0 0,0 0,1 0,-25 0,25 0,23 0,0 0,-48-23,49 23,-25 0,0-24,24 24,1 0,-25-23,24 23,0 0,-23 0,23 0,-24-23,24 23,-23-23,23 23,-24 0,24 0,0 0,1 0,-25 0,24 0,-24 0,1 0,23 0,0 0,-47-24,47 24,24 0,-48-23,0 23,48 0,-47 0,-1 0,24 0,0 0,24 0,-24 0,-23 0,47 0,-24 0,-24 0,48 0,-24 0,1 0,23 0,-24 0,0 0,-24 0,1 0,47 0,-24 0,24 0,-24 0,0 0,0 23,24-23,-24 0,1 0,-25 0,24 0,0 0,-23 0,23 0,0 0,-24 24,24-24,-23 23,23-23,24 0,-24 0,24 0,-24 0,24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50:07.4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5379 113,'-23'0,"-25"0,24 0,0 0,-23 0,-25 0,1 0,-24 0,23 0,1 0,-1 0,25 0,-1 0,1 0,-1 0,-23 0,23 0,24 0,-23 0,-25 0,48 0,-23 0,-1 0,0 0,-23 0,23 0,1 0,23 0,-24 0,1 0,-1 0,0 0,1 0,-25 0,25 0,-1 0,1 0,-1 0,0 0,-23 0,23 0,1 0,-1 0,0 0,-23 0,23 0,25 0,-25 0,0 0,-23 0,23 0,-23 0,24 0,-24 0,-1 0,25 0,-25 0,-23 0,48 0,-1 0,0 0,-23 0,23 0,-23 0,-1-16,25 0,-25 0,1 16,0 0,-1-15,1 15,23-16,0 1,1 15,-1 0,-23 0,23 0,24 0,1 0,-25 0,24 0,-23 0,-1 0,0 0,1 0,23 0,-24 0,24 0,1 0,-1 0,24 0,-24 0,0 0,24 0,-24 0,24 0,-47 0,-25 0,49 0,-1 0,0 0,-24 0,1-17,23 17,24 0,-24 0,24 0,-24 0,1 0,23 0,-24 0,-24 0,48 0,-48 0,1 0,47 0,-24 0,0 0,0 0,24 0,-23 0,23 0,-24 0,24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7:54:00.8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2358 520,'0'23,"0"-23,0-23,0-1,0-22,0 23,0 23,0-23,0 0,0 23,0-23,0 23,0-24,0 24,0 0,-24-23,24 0,0 0,-24 23,24 0,-23 0,-1 0,0 0,24 0,0 0,0-47,0 0,0 24,0 1,0-25,0 24,0 0,-24 0,0 23,1 0,-1 0,0 0,0 0,24 0,-24 0,24 0,-24 0,24 0,-23 0,-1 0,-24 23,48 0,-24 24,24 45,0 1,0 0,-24-47,24-23,-23 0,-1-23,0 23,0-23,0 0,24 0,-47 24,47-24,-24 23,0-23,0 0,0 0,1 23,-1-23,24 0,-24 0,24 0,-24 0,0 0,24 0,-23 0,23 0,-24 0,0 0,24 0,-24 0,0 0,0-23,1 23,-1 0,0-23,24 23,-24 0,0 0,24 0,-24 0,24 0,-47-24,47 24,-24 0,24 0,-48-23,48 23,-47-23,23 23,24-23,-48 23,48-23,-47 23,23 0,0-23,0 23,0 0,-23-23,23-1,0 1,-24 23,25 0,-1-23,0 23,0 23,24 24,0-1,0 0,-24-23,0 0,1-23,-25-23,24 0,-24 23,25 0,-25-23,48 23,-48 0,25-23,23 23,-48 0,24-23,0 23,-23 0,47 0,-48 0,24-23,0 23,1 0,23 0,-24-24,24 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7:32.1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2023 25,'0'0,"-23"0,23-24,-24 24,0 0,24 0,-24 0,-23 0,47 0,-48 0,0 0,25 0,-1 0,-24 24,24-24,1 0,-25 0,24 0,-24 0,25 0,-49 24,48-24,-23 23,-1-23,24 0,-23 0,-1 48,24 47,-47-72,23 25,1-48,-1 24,1-24,23 0,0 71,0 0,24-47,-24-1,24-23,-23 24,23 0,0-1,0 25,0-48,0 47,-24-23,24-24,-24 0,-24 0,48 0,-23 0,-1 0,24 0,-48 0,24 0,-23 0,23 0,24 0,-48 0,25 0,-1 0,24 0,-24 0,24 0,-24 0,0 0,24 24,-23-24,23 0,0 0,23 0,25 0,-24 0,0 0,23 0,1 0,23 0,1-24,47 0,-48 24,0-23,-23-1,0 24,-1 0,-23 0,0 0,47 0,-47 0,0-24,-24 24,24-47,-24 23,-48 24,-23 0,-1 0,-23 0,-48 0,48 0,24 0,-1 0,25 0,-1 0,24 0,0 0,24 0,-23 0,23 0,-48 0,24 0,0 0,1 0,-25 0,0 0,25 0,23 0,-48 0,24 0,24 0,-24 0,24 0,-47 0,23 0,0-24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7:54:34.5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2546 374,'24'-23,"-24"23,0 0,-24 0,24 0,-24 0,24 0,-24 0,0 0,24 0,-23 0,-1 0,0 0,-24 0,48 23,-23-23,23 0,-24 0,0 0,0 0,24 0,-47 23,47-23,-48 0,24 0,24 0,-24 0,1 0,23 0,-24 0,24 0,-24 0,0 0,24 0,-24 0,24 0,-23 0,23 0,-24 0,0 0,24 0,-24 0,24 0,-24 0,1 0,-25 0,24 0,1 0,-25 0,24-23,-23 0,23 23,0-24,0 1,0 23,1-24,-1 24,24 0,-48-23,48 23,-24 0,1 0,23-24,-24 24,24 0,-24 0,0-23,0 23,24-22,-23 22,-1-24,0 24,24-23,-48-1,48 24,-23-23,-1 23,0-23,-24 23,25 0,-1-24,0 24,0 0,-23-23,47 23,-48 0,24-24,-23 24,47 0,-24 0,-24 0,1 0,23 0,-47 0,47 0,-24 24,24-24,1 0,-1 0,0 0,24 0,-24 0,0 23,1-23,-1 24,0-24,0 0,0 23,-23 0,23-23,0 24,1-1,-25-23,48 24,-24-2,0-22,1 23,-1-23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7:54:38.2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2645 258,'0'23,"-24"-23,24 0,-24 0,24 0,-23 0,-1 0,24 0,-24 0,24 0,-24 0,0 0,24 0,-24 0,24 0,-47 0,47 0,-24 0,24 0,-24-23,24 23,-24 0,0 0,24 0,-47 0,23 0,24 0,-48 0,-23 0,47 23,0-23,-47 0,71 23,-24-23,24 0,-24 0,24 0,-24 0,0 0,24 0,-24 0,1 0,-1-23,24 23,-24 0,24 0,-48 0,25-23,-1 0,-24 1,24 22,0 0,1-23,-1 23,-24 0,0 0,25-23,-49 23,48-24,-23 24,-1-23,0 23,24 0,1 0,-25-23,48 23,-24 0,0 0,24 0,-24-22,-23 22,47 0,-48-23,48 23,-24 0,24 0,-47-23,47 23,-24 0,24 0,-24 0,0 0,24 0,-24 0,24 0,-24 0,1 0,23 0,-24-23,0 23,-24 0,24 0,24 0,-23 0,-25 0,48 0,-24 0,-24 0,48 0,-23 0,-1 0,24 0,-24 0,0 0,0 0,24 0,-23 0,23 0,-24 0,0 23,0-23,24 0,-48 0,48 0,-23 0,23 23,-24-23,0 0,24 0,-24 23,-24-1,25-22,-1 23,24 0,0 1,-24-24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7:54:53.4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3928 425,'0'-23,"0"0,-23 0,23 23,-24-21,-24-2,48 23,-24 0,1-23,-1 23,-24 0,1 0,-1 0,24 0,-47 0,47 0,0 0,0 0,-23 0,23 0,0 0,-24-23,25 23,-1 0,-24 0,24 0,1 0,23 0,-24 0,24 0,-48-23,48 23,-24 0,24 0,-47 0,47 0,-24 0,0-23,0 23,24 0,-47-22,-1 22,24 0,0-23,-23 23,-1 0,1 0,23 0,-24-23,24 23,-23-23,23 23,0 0,0 0,-23 0,23 0,0 0,-23 0,23 0,0 0,-24 0,1 0,-1 0,24 0,24 0,-47 0,23 0,-24 0,24 0,1 0,-1-45,0 23,-24 22,25-23,-25 23,24 0,0 0,-23 0,23 0,0 0,0 0,24 0,-23-23,-1 23,0 0,-24 0,25 0,-1 0,-24 0,24 0,0 0,-47 0,47 0,-23 0,-1 0,0 0,25 0,-1 0,-24 0,48 0,-47 0,23 0,-24 0,24 0,1 0,-25 0,24 0,-23 0,23 0,-24 0,24 0,-23 0,-25 0,25 0,23 23,0-23,-24 0,25 23,-1-23,-24 0,48 0,-47 0,23 0,0 22,0-22,24 0,-24 0,24 0,-23 0,-1 0,24 0,-24 0,24 22,-24-22,0 23,24-23,24 0,-24 0,24 0,-24 0,24 0,0 0,-24 0,23 0,-23 0,24 0,0 0,0-23,-24 23,24 0,-24 0,23 0,1 0,-24-22,24 22,-24 0,24 0,0 0,-24 0,47 0,-23 0,47 22,-47 1,24-23,-48 23,24-23,-1 23,1 0,24-1,-48-22,24 23,0-23,23 23,-23 0,0-23,0 23,-1 0,-23-23,0 0,24 0,-24 0,24 0,0 0,-24 0,24 21,47-21,-23 23,-25-23,25 0,-48 0,0-23,0 2,24 21,0 0,-1 0,-23 0,24 0,-24 0,48 0,-1 0,-23 0,0 0,24 0,-48 0,24 0,-1 21,1-21,-24 0,24 0,-24 0,48 0,-1 0,-23 23,24-23,-25 0,1 0,-24 0,0-23,0-21,0 44,0-23,24 23,-24 0,24 0,23 0,-23 0,24 0,-24 0,-1 0,25 0,-24 23,0-23,23 0,-47 0,24-23,-24-23,0 1,0-1,0 0,24 46,-24 0,24 0,-24-22,47 22,-47 0,48 0,-24 0,0 0,-1 22,25 1,-48-23,24 0,0 0,-24 0,23 0,25 23,-24 0,-24-23,0 23,0-1,0-22,0 23,0-23,0 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7:35.1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7:38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0 285,'24'24,"0"-24,24 0,0 0,0 0,-24 0,47 0,1 0,0 0,-24 0,0 0,-1 0,1 0,0 0,-24 0,0 0,24 0,0-24,-25 24,1 0,48 0,-48 0,0 0,48 0,-72 0,24 0,-24 0,24 0,-24 0,23 0,1 0,-24 0,24 0,24 0,-24 0,0 0,24 0,-24-24,0 24,47-24,-47 24,24 0,0 0,0 0,-24 0,0 0,23 0,-23 0,24 0,-24 0,24 0,-24 0,0 0,24-23,-1 23,-23 0,0 0,0 23,-24 1,24 0,-24-24,24 0,-24 0,24 0,0 0,24 0,-24 0,0 0,-1 0,1 0,0 0,-24 0,24 0,24 0,-24 0,24 0,24-24,-25 24,-23-24,24 24,0 0,0 0,-24-23,24 23,-25 0,1 0,-24 0,48 0,-24 0,24 0,-24 0,0 0,-24 0,24 0,-24 0,24 0,0 0,-24 0,23 0,-23 0,24 0,-24 0,24 0,0 0,0 0,-24 0,24-24,0 24,-24 0,24 0,-24 0,24-24,-24 1,0-25,0 24,24 24,-24 0,24 0,0 0,-1 0,-23 0,24 0,-24 0,24 0,0 0,-24 0,24 0,-24 0,24 0,-24 0,48 0,-24 0,0 0,-24 0,24 0,-24 0,24 0,-1 0,-23 0,24 0,-24 0,24 0,-24 0,48 0,-48 0,24 0,-24 0,24 0,0 0,-24 0,24 0,24 24,-24-24,23 24,-47-24,24 0,-24 24,24-24,0 23,-24-23,24 0,-24 0,0-47,0 23,0 0,0-47,24 95,-24-24,0 47,24-47,-24 24,24-24,0 0,0 0,-24 24,24 0,23-24,-23 0,24 0,-24 23,0-23,24 24,-24-24,24 24,23-24,-23 23,0 1,0-24,24 24,-49 0,1-24,24 23,-24-23,0 0,0 24,0-24,-24 0,24 0,-24 0,24 24,0 0,23-24,-23 23,0 1,0-24,-24 0,24 0,0 0,-24 0,24 0,-24 0,24 0,-24 0,0 0,-72 0,48 0,-48 0,1 0,-1 0,0 0,0 0,1 0,23 0,24 0,-24 0,0 0,0 0,1 0,-1 0,-24 0,24 0,0 0,1 0,23 0,-24 0,0 0,24 0,-24 0,24 0,0 24,-23-24,23 0,0 0,-24 23,0-23,24 0,-24 0,0 0,-23 0,23 0,24 0,-24 0,0 24,24 0,0-24,24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7:47.5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3928-1,'0'0,"0"0,-24 0,24 0,-24 0,24 0,-47 0,-1 0,1 23,-1-23,0 0,1 0,-1 23,1 0,-1-23,0 22,1-22,23 0,-48 23,25-23,23 0,-24 23,1-23,-1 0,24 0,-23 0,23 0,0 0,0 0,-47 0,23 0,1 23,23-23,24 0,-24 0,24 0,-24 0,-23 0,-1 0,0 0,-23 0,23 0,1 0,23 0,0 0,24 0,-24 0,1 0,23 0,-24 0,24 0,-24 0,24 0,-24 0,-23 0,23 0,-24 0,24 0,24-23,-23 23,-25 0,24 0,-23 0,-1 0,24-23,-24 23,48-23,-23 23,-49 0,25 0,47 0,-48 0,0 0,1 0,-1 0,24 0,-23 0,-1 0,48 0,-47 0,23 0,-24 0,24 0,1 0,-25 0,48 0,-24 0,0 0,24 0,-24 0,24 0,-23 0,-25 0,48 0,-48 0,1 0,23-22,24 22,-24 0,24-23,-24 23,24 0,-23 0,-1 0,24 0,-24 0,-24 0,48 0,-47 0,-1 0,48 0,-24 0,1-23,-1 23,24 0,-48 0,1 0,-1 0,48 0,-48 0,1 0,47 0,-48 0,24 0,24 0,-47 0,23 0,24 0,-24 0,0 0,24 0,-47 0,23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7:55.9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2645 194,'-24'0,"24"0,-48 23,48-23,-24 0,24 0,-24 0,24 0,-23 0,-1 24,0-24,24 0,-48 23,24-23,1 0,-25 0,24 0,0 23,-23-23,-1 24,0-24,1 0,-25 23,1-23,23 24,-23-1,23-23,-23 0,23 0,0 24,1-24,-1 0,24 0,0 0,1 0,-25 0,0 0,24 0,-23 0,-1 0,24 0,1 0,-25 0,24 0,0 0,-23 0,47 0,-48 23,24-23,-23 0,-1 0,24 0,0 0,-23 0,47 0,-24 0,0 0,24 0,-24 0,24 0,-24 0,0 0,24 0,-23 0,23 0,-24 0,24 0,-24 0,24 0,-24-23,24 23,-24-24,24 1,0-24,0-70,0 22,0 73,-23-2,-1 24,-24 0,24 0,0-23,1 23,-1-24,0 24,24 0,-24 0,24 0,-24 0,1 0,-1 0,0 71,24-25,0-23,0 1,0-24,-24 47,0-23,24 22,-24-22,1-1,23-23,-24 24,24-24,-24 23,0 1,0-24,24 0,48 0,-48-24,24 24,23 0,1-23,0 23,-24 0,-1 0,1 0,24 0,-1 0,1 0,0 0,23 0,-47 0,-24-24,48 24,-48 0,47 0,-23 71,-24 22,0 2,0 21,0-21,0-25,24-47,-24 1,24-24,-24 0,24 0,-1 0,-23 0,24 0,-24 0,24 0,0 0,-24 0,24 0,23 0,-47 0,24 0,0 0,0 0,-24 0,47-24,-70 24,23 0,-24-23,24 23,-24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8:07.2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6261 145,'0'0,"-23"0,-25 0,24 0,-24 0,25 0,-1 0,-24 0,24 0,1 0,-1 0,-24 0,24 0,1 0,-49 0,48 0,-23 0,-1 0,0 0,1 0,23 0,0 0,-23 0,23 0,0 0,-24 0,1 0,23 0,-24 0,1 0,23 0,0 0,-24 0,25 0,-1 0,-24 0,1 0,47 0,-48 0,0 0,25 0,-1 0,0 0,-24 0,48 0,-23 0,23 0,-48-20,24 20,0-21,24 21,-47 0,-1 0,48 0,-24-19,24-2,-47 21,-1 0,24 0,0 0,-47 0,23 0,25 0,-1 0,-24 0,24 0,1 0,-25-20,24 20,-24 0,25 0,-25 0,24 0,0 0,1 0,-1-21,-24 21,24 0,1 0,-1 0,-24 0,24 0,-23 0,-25 21,25-21,-1 0,24 0,-23 0,-25 0,48 0,-23 0,-1 0,24 0,1 0,-1 0,-24 0,24 0,-23 0,-1 0,0 0,25 0,-25 0,0 0,1 0,-1 0,24 0,-23 0,23-21,-24 21,25 0,-25 0,0 0,24 0,-23 0,23 0,-24 0,25 0,-1 0,0 0,-24 0,1 0,23 0,0 0,-23 0,23 0,0 0,-24 0,25 0,-25 0,24 0,-24 0,1 0,23 0,-24 0,1 0,23 0,-24 0,1 0,23 0,0 0,0 0,-47 0,47 0,-24 0,1 0,-25 41,49-41,-1 0,-24 21,24-21,-23 19,-25-19,25 0,-1 0,1 0,-1 21,-24-21,49 0,23 0,-24 0,0 0,0 20,0-20,24 0,-23 0,23 0,-48 21,0-21,1 0,47 0,-24 0,24 0,-24 0,0 0,24 0,-47 0,23 0,24 0,-24 0,0 0,24 0,-24 0,24 0,-23 0,23 0,-24 0,0 0,24 0,-24 0,0 0,1 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8:14.3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3073 83,'0'0,"-24"0,24 0,-24 0,0 0,24 0,-47 0,-1 20,24-20,0 0,0 20,1-20,-1 0,-24 0,24 0,1 0,-25 0,24 0,-24 0,25 0,-25 21,24-21,0 0,-23 21,23-21,-24 0,1 0,23 0,0 0,-24 0,-23 0,47 0,0 0,-23 0,-25 0,24 0,25 0,-25 0,24 0,24 0,-24 0,1 0,23 0,-24 0,-24 0,48 0,-48 0,1 0,47 0,-24 0,24 0,-24 0,0 0,24 0,-23 0,23 0,-48 0,0 0,24 0,1 0,-25 0,0 0,1 0,47 0,-24 0,-24 0,24 0,1 0,-1-21,-24 21,24 0,24 0,-47 0,23 0,0-21,-24 21,48 0,-47-20,23 20,0 0,-24-20,25 20,46-21,-23 21,0 0,-23 0,23-20,-48 20,24 0,-23 0,-1-21,-24 21,1 0,47-21,-23 21,-1 0,0 0,24 0,1 0,-25 0,0 0,48 0,-47 0,23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20-06-09T16:48:20.3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1260 48,'-24'-23,"24"23,-47 0,-1 0,25 0,-1 0,-24 0,24 0,1 0,-1 0,-24 0,48 0,-23 0,-1 0,24 0,-24 0,24 0,-24 0,0 0,1 0,23 0,-24 0,24 0,-24 0,0 0,24 0,-47 0,-1 0,1 0,23 0,0 0,-23 0,23 0,0 0,-23 0,23 0,0-22,-24 22,25 0,-1 0,-47 22,23-22,0 0,25 0,23 0,-24 0,24 0,-24 0,24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C77F0F6-BEB1-4BA4-9446-B8E9CE704D2E}" type="datetimeFigureOut">
              <a:rPr lang="ar-SA" smtClean="0"/>
              <a:pPr/>
              <a:t>17/08/1443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7F50D89-AA32-4C6F-A919-A38D224892F4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1912-3C80-4C99-B558-B2E2D4BAF9C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مستطيل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793F-E3B9-4EF8-8061-CA2D42AF73C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6F5B-8886-41AD-845C-60081415BE6A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A485-9F8E-4EF7-92A5-8334C0E1A43E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8A900-B843-44CA-A534-4E5E4DA98CA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4ECE-5021-4F71-B7FD-BED2450B95ED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09ED4-48CE-46B7-AEC0-F40E921B2580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E876B-C07A-455F-90D0-50E15D5DD27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794-3B2B-4580-9BB9-3083415C8CD6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2" name="مستطيل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7A8E6B6-BA3B-4EC7-8044-AFD2EBAD02CF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مستطيل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DDF541E-3ACB-461D-8E77-6B47FBAF7FB4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1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r" rtl="1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r" rtl="1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r" rtl="1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r" rtl="1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r" rtl="1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r" rtl="1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r" rtl="1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r" rtl="1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customXml" Target="../ink/ink6.xml"/><Relationship Id="rId18" Type="http://schemas.openxmlformats.org/officeDocument/2006/relationships/image" Target="../media/image10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emf"/><Relationship Id="rId17" Type="http://schemas.openxmlformats.org/officeDocument/2006/relationships/customXml" Target="../ink/ink8.xml"/><Relationship Id="rId2" Type="http://schemas.openxmlformats.org/officeDocument/2006/relationships/image" Target="../media/image2.jpeg"/><Relationship Id="rId16" Type="http://schemas.openxmlformats.org/officeDocument/2006/relationships/image" Target="../media/image9.emf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6.emf"/><Relationship Id="rId19" Type="http://schemas.openxmlformats.org/officeDocument/2006/relationships/customXml" Target="../ink/ink9.xml"/><Relationship Id="rId4" Type="http://schemas.openxmlformats.org/officeDocument/2006/relationships/image" Target="../media/image3.emf"/><Relationship Id="rId9" Type="http://schemas.openxmlformats.org/officeDocument/2006/relationships/customXml" Target="../ink/ink4.xml"/><Relationship Id="rId1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customXml" Target="../ink/ink15.xml"/><Relationship Id="rId18" Type="http://schemas.openxmlformats.org/officeDocument/2006/relationships/image" Target="../media/image20.emf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17.emf"/><Relationship Id="rId17" Type="http://schemas.openxmlformats.org/officeDocument/2006/relationships/customXml" Target="../ink/ink17.xml"/><Relationship Id="rId2" Type="http://schemas.openxmlformats.org/officeDocument/2006/relationships/image" Target="../media/image3.jpe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16.emf"/><Relationship Id="rId19" Type="http://schemas.openxmlformats.org/officeDocument/2006/relationships/customXml" Target="../ink/ink18.xml"/><Relationship Id="rId4" Type="http://schemas.openxmlformats.org/officeDocument/2006/relationships/image" Target="../media/image13.emf"/><Relationship Id="rId9" Type="http://schemas.openxmlformats.org/officeDocument/2006/relationships/customXml" Target="../ink/ink13.xml"/><Relationship Id="rId1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customXml" Target="../ink/ink20.xml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customXml" Target="../ink/ink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8686800" cy="2667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ar-SA" sz="9600" b="1" dirty="0" smtClean="0"/>
              <a:t>التغذيه </a:t>
            </a:r>
            <a:endParaRPr lang="ar-SA" sz="8800" b="1" dirty="0"/>
          </a:p>
        </p:txBody>
      </p:sp>
      <p:sp>
        <p:nvSpPr>
          <p:cNvPr id="3" name="عنوان فرعي 2"/>
          <p:cNvSpPr>
            <a:spLocks noGrp="1"/>
          </p:cNvSpPr>
          <p:nvPr>
            <p:ph idx="1"/>
          </p:nvPr>
        </p:nvSpPr>
        <p:spPr>
          <a:xfrm>
            <a:off x="304800" y="4495800"/>
            <a:ext cx="8686800" cy="1584325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ar-SY" sz="4000" b="1" dirty="0" smtClean="0"/>
              <a:t>د.يحيى كنعان..</a:t>
            </a:r>
            <a:r>
              <a:rPr lang="ar-SY" sz="4000" b="1" dirty="0" err="1" smtClean="0"/>
              <a:t>اخصائي</a:t>
            </a:r>
            <a:r>
              <a:rPr lang="ar-SY" sz="4000" b="1" dirty="0" smtClean="0"/>
              <a:t> </a:t>
            </a:r>
            <a:r>
              <a:rPr lang="ar-SY" sz="4000" b="1" smtClean="0"/>
              <a:t>اطفال</a:t>
            </a:r>
            <a:endParaRPr lang="ar-SY" sz="4000" b="1" dirty="0" smtClean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A9311DF-9292-4ED6-B023-0971FD4F8D84}" type="slidenum">
              <a:rPr lang="ar-SA" smtClean="0"/>
              <a:pPr/>
              <a:t>1</a:t>
            </a:fld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6934200" y="533400"/>
            <a:ext cx="15240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جامعة حماه</a:t>
            </a:r>
            <a:endParaRPr lang="ar-SA" dirty="0"/>
          </a:p>
        </p:txBody>
      </p:sp>
      <p:sp>
        <p:nvSpPr>
          <p:cNvPr id="5" name="شكل بيضاوي 4"/>
          <p:cNvSpPr/>
          <p:nvPr/>
        </p:nvSpPr>
        <p:spPr>
          <a:xfrm>
            <a:off x="381000" y="609600"/>
            <a:ext cx="16002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كلية الطب</a:t>
            </a:r>
            <a:endParaRPr lang="ar-SA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2387-1E87-4AFC-8E35-FBFB8FC4E4AE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فوائد حليب الأم على الطفل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dirty="0" smtClean="0">
                <a:solidFill>
                  <a:srgbClr val="0070C0"/>
                </a:solidFill>
              </a:rPr>
              <a:t>يؤمن الحاجة </a:t>
            </a:r>
            <a:r>
              <a:rPr lang="ar-SA" b="1" dirty="0" err="1" smtClean="0">
                <a:solidFill>
                  <a:srgbClr val="0070C0"/>
                </a:solidFill>
              </a:rPr>
              <a:t>التغذوية</a:t>
            </a:r>
            <a:r>
              <a:rPr lang="ar-SA" b="1" dirty="0" smtClean="0">
                <a:solidFill>
                  <a:srgbClr val="0070C0"/>
                </a:solidFill>
              </a:rPr>
              <a:t> المثالية للطفل خلال الفترة بين 4-6 أشهر من العمر</a:t>
            </a:r>
          </a:p>
          <a:p>
            <a:r>
              <a:rPr lang="ar-SA" dirty="0" smtClean="0"/>
              <a:t>منقذ للحياة في البلدان النامية</a:t>
            </a:r>
          </a:p>
          <a:p>
            <a:r>
              <a:rPr lang="ar-SA" dirty="0" smtClean="0"/>
              <a:t>ينق</a:t>
            </a:r>
            <a:r>
              <a:rPr lang="ar-SY" dirty="0" smtClean="0"/>
              <a:t>ص</a:t>
            </a:r>
            <a:r>
              <a:rPr lang="ar-SA" dirty="0" smtClean="0"/>
              <a:t> معدلات الإصابات </a:t>
            </a:r>
            <a:r>
              <a:rPr lang="ar-SY" dirty="0" err="1" smtClean="0"/>
              <a:t>با</a:t>
            </a:r>
            <a:r>
              <a:rPr lang="ar-SA" dirty="0" err="1" smtClean="0"/>
              <a:t>لأخماج</a:t>
            </a:r>
            <a:r>
              <a:rPr lang="ar-SA" dirty="0" smtClean="0"/>
              <a:t> المعوية والتنفسية والتهاب الأذن والأنف</a:t>
            </a:r>
          </a:p>
          <a:p>
            <a:r>
              <a:rPr lang="ar-SA" dirty="0" smtClean="0"/>
              <a:t>يحسن العلاقة بين الأم ورضيعها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ينق</a:t>
            </a:r>
            <a:r>
              <a:rPr lang="ar-SY" b="1" dirty="0" smtClean="0">
                <a:solidFill>
                  <a:srgbClr val="0070C0"/>
                </a:solidFill>
              </a:rPr>
              <a:t>ص</a:t>
            </a:r>
            <a:r>
              <a:rPr lang="ar-SA" b="1" dirty="0" smtClean="0">
                <a:solidFill>
                  <a:srgbClr val="0070C0"/>
                </a:solidFill>
              </a:rPr>
              <a:t> خطر الإصابة بداء السكري نمط 2 وفرط التوتر الشرياني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5120-B7B4-480C-BACA-A283AC64916F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فوائد الإرضاع الوالدي على الأم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يحفز على العلاقة الحميمة بين الأم وطفلها</a:t>
            </a:r>
          </a:p>
          <a:p>
            <a:r>
              <a:rPr lang="ar-SA" dirty="0" smtClean="0"/>
              <a:t>يباعد المسافة بين </a:t>
            </a:r>
            <a:r>
              <a:rPr lang="ar-SA" dirty="0" err="1" smtClean="0"/>
              <a:t>الحمول</a:t>
            </a:r>
            <a:r>
              <a:rPr lang="ar-SY" dirty="0" smtClean="0"/>
              <a:t>,</a:t>
            </a:r>
            <a:r>
              <a:rPr lang="ar-SA" dirty="0" smtClean="0"/>
              <a:t> ويقلل معدل الولادات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ينقص معدل حدوث سرطان الثدي والمبيض والداء السكري نمط 2</a:t>
            </a:r>
          </a:p>
          <a:p>
            <a:r>
              <a:rPr lang="ar-SA" dirty="0" smtClean="0"/>
              <a:t>تنصح منظمة الصحة العالمية بالاستمرار بالإرضاع الوالدي حتى عمر السنتين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F805-462F-4E96-B0E1-309E72C7D026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الإرضاع الصناعي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dirty="0" smtClean="0">
                <a:solidFill>
                  <a:srgbClr val="0070C0"/>
                </a:solidFill>
              </a:rPr>
              <a:t>حليب </a:t>
            </a:r>
            <a:r>
              <a:rPr lang="ar-SA" b="1" dirty="0" smtClean="0">
                <a:solidFill>
                  <a:srgbClr val="FF0000"/>
                </a:solidFill>
              </a:rPr>
              <a:t>البقر</a:t>
            </a:r>
            <a:r>
              <a:rPr lang="ar-SA" b="1" dirty="0" smtClean="0">
                <a:solidFill>
                  <a:srgbClr val="0070C0"/>
                </a:solidFill>
              </a:rPr>
              <a:t> الخام أو غير المعدل غير مناسب للرضع حيث يحتوي كميات كبيرة من البروتين </a:t>
            </a:r>
            <a:r>
              <a:rPr lang="ar-SA" b="1" dirty="0" err="1" smtClean="0">
                <a:solidFill>
                  <a:srgbClr val="0070C0"/>
                </a:solidFill>
              </a:rPr>
              <a:t>والكهارل</a:t>
            </a:r>
            <a:r>
              <a:rPr lang="ar-SA" dirty="0" smtClean="0"/>
              <a:t> كما أنه </a:t>
            </a:r>
            <a:r>
              <a:rPr lang="ar-SA" b="1" dirty="0" smtClean="0">
                <a:solidFill>
                  <a:srgbClr val="0070C0"/>
                </a:solidFill>
              </a:rPr>
              <a:t>فقير بالحديد </a:t>
            </a:r>
            <a:r>
              <a:rPr lang="ar-SA" dirty="0" smtClean="0"/>
              <a:t>والعديد من الفيتامينات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يجب عدم إعطاء الرضع الحليب البقري غير المعدل حتى </a:t>
            </a:r>
            <a:r>
              <a:rPr lang="ar-SA" b="1" u="sng" dirty="0" smtClean="0">
                <a:solidFill>
                  <a:srgbClr val="0070C0"/>
                </a:solidFill>
              </a:rPr>
              <a:t>يبلغوا عمر السنة</a:t>
            </a:r>
            <a:endParaRPr lang="ar-SA" b="1" u="sng" dirty="0">
              <a:solidFill>
                <a:srgbClr val="0070C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3B5-A903-40F1-A420-3992A79AD6BC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الفطام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A" b="1" dirty="0" smtClean="0">
                <a:solidFill>
                  <a:srgbClr val="0070C0"/>
                </a:solidFill>
              </a:rPr>
              <a:t>ينصح بإدخال الأغذية الصلبة عند بلوغ الطفل </a:t>
            </a:r>
            <a:r>
              <a:rPr lang="ar-SA" b="1" dirty="0" smtClean="0">
                <a:solidFill>
                  <a:srgbClr val="FF0000"/>
                </a:solidFill>
              </a:rPr>
              <a:t>الستة أشهر </a:t>
            </a:r>
            <a:r>
              <a:rPr lang="ar-SA" b="1" dirty="0" smtClean="0">
                <a:solidFill>
                  <a:srgbClr val="0070C0"/>
                </a:solidFill>
              </a:rPr>
              <a:t>على نحو </a:t>
            </a:r>
            <a:r>
              <a:rPr lang="ar-SA" b="1" dirty="0" smtClean="0">
                <a:solidFill>
                  <a:srgbClr val="FF0000"/>
                </a:solidFill>
              </a:rPr>
              <a:t>تدريجي</a:t>
            </a:r>
            <a:r>
              <a:rPr lang="ar-SA" b="1" dirty="0" smtClean="0">
                <a:solidFill>
                  <a:srgbClr val="0070C0"/>
                </a:solidFill>
              </a:rPr>
              <a:t> </a:t>
            </a:r>
            <a:r>
              <a:rPr lang="ar-SA" dirty="0" smtClean="0"/>
              <a:t>حيث أن حليب الأم يصبح غير كافي مما يقدمه من الطاقة ومن الفيتامينات والحديد  </a:t>
            </a:r>
          </a:p>
          <a:p>
            <a:r>
              <a:rPr lang="ar-SA" dirty="0" smtClean="0"/>
              <a:t>يتم البدء بكميات من الفاكهة </a:t>
            </a:r>
            <a:r>
              <a:rPr lang="ar-SA" dirty="0" err="1" smtClean="0"/>
              <a:t>والبطاطا</a:t>
            </a:r>
            <a:r>
              <a:rPr lang="ar-SA" dirty="0" smtClean="0"/>
              <a:t> المهروسة والخضار والجزر والرز يجب </a:t>
            </a:r>
            <a:r>
              <a:rPr lang="ar-SA" b="1" dirty="0" smtClean="0">
                <a:solidFill>
                  <a:srgbClr val="0070C0"/>
                </a:solidFill>
              </a:rPr>
              <a:t>تجنب إدخال الأغذية الحاوية على نسبة عالية من </a:t>
            </a:r>
            <a:r>
              <a:rPr lang="ar-SA" b="1" dirty="0" smtClean="0">
                <a:solidFill>
                  <a:srgbClr val="FF0000"/>
                </a:solidFill>
              </a:rPr>
              <a:t>الملح والسكريات </a:t>
            </a:r>
          </a:p>
          <a:p>
            <a:r>
              <a:rPr lang="ar-SA" dirty="0" smtClean="0"/>
              <a:t>يجب </a:t>
            </a:r>
            <a:r>
              <a:rPr lang="ar-SA" b="1" u="sng" dirty="0" smtClean="0">
                <a:solidFill>
                  <a:srgbClr val="0070C0"/>
                </a:solidFill>
              </a:rPr>
              <a:t>عدم إدخال العسل قبل عمر السنة </a:t>
            </a:r>
            <a:r>
              <a:rPr lang="ar-SA" dirty="0" smtClean="0"/>
              <a:t>بسبب خطر الإصابة بالتسمم </a:t>
            </a:r>
            <a:r>
              <a:rPr lang="ar-SA" dirty="0" err="1" smtClean="0"/>
              <a:t>الوشيقي</a:t>
            </a:r>
            <a:r>
              <a:rPr lang="ar-SA" dirty="0" smtClean="0"/>
              <a:t> عند الرضع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0FF2-6312-452C-B5FB-BE11E28128DE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14</a:t>
            </a:fld>
            <a:endParaRPr lang="ar-SA"/>
          </a:p>
        </p:txBody>
      </p:sp>
      <p:sp>
        <p:nvSpPr>
          <p:cNvPr id="9" name="مستطيل ذو زاويتين مستديرتين في نفس الجانب 8"/>
          <p:cNvSpPr/>
          <p:nvPr/>
        </p:nvSpPr>
        <p:spPr>
          <a:xfrm>
            <a:off x="2000232" y="2714620"/>
            <a:ext cx="5272118" cy="257176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7200" b="1" dirty="0" smtClean="0">
                <a:solidFill>
                  <a:srgbClr val="FF0000"/>
                </a:solidFill>
              </a:rPr>
              <a:t>ترنح الوزن</a:t>
            </a:r>
            <a:endParaRPr lang="ar-SA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ترنح الوزن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A" dirty="0" smtClean="0"/>
              <a:t>هو </a:t>
            </a:r>
            <a:r>
              <a:rPr lang="ar-SA" b="1" dirty="0" smtClean="0">
                <a:solidFill>
                  <a:srgbClr val="0070C0"/>
                </a:solidFill>
              </a:rPr>
              <a:t>كسب وزن أدنى من المطلوب خلال مراحل الطفولة </a:t>
            </a:r>
            <a:r>
              <a:rPr lang="ar-SA" dirty="0" smtClean="0"/>
              <a:t>وفي حال طال أمده سيؤدي إلى اضطراب </a:t>
            </a:r>
            <a:r>
              <a:rPr lang="ar-SA" dirty="0" smtClean="0">
                <a:solidFill>
                  <a:srgbClr val="FF0000"/>
                </a:solidFill>
              </a:rPr>
              <a:t>بالطول أو القامة </a:t>
            </a:r>
            <a:r>
              <a:rPr lang="ar-SA" dirty="0" smtClean="0"/>
              <a:t>ثم </a:t>
            </a:r>
            <a:r>
              <a:rPr lang="ar-SA" dirty="0" smtClean="0">
                <a:solidFill>
                  <a:srgbClr val="FF0000"/>
                </a:solidFill>
              </a:rPr>
              <a:t>نقص في نمو الرأس</a:t>
            </a:r>
            <a:r>
              <a:rPr lang="ar-SA" dirty="0" smtClean="0"/>
              <a:t> </a:t>
            </a:r>
            <a:r>
              <a:rPr lang="ar-SA" dirty="0" smtClean="0">
                <a:solidFill>
                  <a:srgbClr val="FF0000"/>
                </a:solidFill>
              </a:rPr>
              <a:t>وتأخر في التطور </a:t>
            </a:r>
            <a:r>
              <a:rPr lang="ar-SA" dirty="0" smtClean="0"/>
              <a:t>هذا ما عبر عنه سابقا </a:t>
            </a:r>
            <a:r>
              <a:rPr lang="ar-SA" b="1" dirty="0" smtClean="0">
                <a:solidFill>
                  <a:srgbClr val="0070C0"/>
                </a:solidFill>
              </a:rPr>
              <a:t>بفشل النمو</a:t>
            </a:r>
          </a:p>
          <a:p>
            <a:r>
              <a:rPr lang="ar-SA" dirty="0" smtClean="0"/>
              <a:t>يتحدد النمو عبر </a:t>
            </a:r>
            <a:r>
              <a:rPr lang="ar-SA" b="1" dirty="0" smtClean="0">
                <a:solidFill>
                  <a:srgbClr val="FF0000"/>
                </a:solidFill>
              </a:rPr>
              <a:t>القياسات المتسلسلة </a:t>
            </a:r>
            <a:r>
              <a:rPr lang="ar-SA" dirty="0" smtClean="0"/>
              <a:t>للوزن والطول أو الارتفاع ومحيط الرأس وإسقاطها على مخططات النمو للذكور والإناث التي أصدرتها منظمة الصحة العالمية.</a:t>
            </a:r>
          </a:p>
          <a:p>
            <a:r>
              <a:rPr lang="ar-SA" dirty="0" smtClean="0"/>
              <a:t>يفقد الطفل المريض </a:t>
            </a:r>
            <a:r>
              <a:rPr lang="ar-SA" dirty="0" smtClean="0">
                <a:solidFill>
                  <a:srgbClr val="FF0000"/>
                </a:solidFill>
              </a:rPr>
              <a:t>جزءاً من وزنه خلال المرض </a:t>
            </a:r>
            <a:r>
              <a:rPr lang="ar-SA" dirty="0" smtClean="0"/>
              <a:t>ثم لا يلبث أن يستعيد ما خسره خلال أسبوعين إلى ثلاثة أسابيع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9702-D826-4D5F-8791-E1C2114DE210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تحديد ترنح الوزن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يوصف </a:t>
            </a:r>
            <a:r>
              <a:rPr lang="ar-SA" b="1" dirty="0" smtClean="0">
                <a:solidFill>
                  <a:srgbClr val="0070C0"/>
                </a:solidFill>
              </a:rPr>
              <a:t>ترنح الوزن بحالة من الهبوط المستمر في الوزن متجاوزا أكثر من </a:t>
            </a:r>
            <a:r>
              <a:rPr lang="ar-SY" b="1" dirty="0" smtClean="0">
                <a:solidFill>
                  <a:srgbClr val="0070C0"/>
                </a:solidFill>
              </a:rPr>
              <a:t>خطين</a:t>
            </a:r>
            <a:r>
              <a:rPr lang="ar-SA" b="1" dirty="0" smtClean="0">
                <a:solidFill>
                  <a:srgbClr val="0070C0"/>
                </a:solidFill>
              </a:rPr>
              <a:t> م</a:t>
            </a:r>
            <a:r>
              <a:rPr lang="ar-SY" b="1" dirty="0" smtClean="0">
                <a:solidFill>
                  <a:srgbClr val="0070C0"/>
                </a:solidFill>
              </a:rPr>
              <a:t>ئ</a:t>
            </a:r>
            <a:r>
              <a:rPr lang="ar-SA" b="1" dirty="0" smtClean="0">
                <a:solidFill>
                  <a:srgbClr val="0070C0"/>
                </a:solidFill>
              </a:rPr>
              <a:t>ويين</a:t>
            </a:r>
            <a:r>
              <a:rPr lang="ar-SY" b="1" dirty="0" smtClean="0">
                <a:solidFill>
                  <a:srgbClr val="0070C0"/>
                </a:solidFill>
              </a:rPr>
              <a:t>،</a:t>
            </a:r>
            <a:r>
              <a:rPr lang="ar-SA" b="1" dirty="0" smtClean="0">
                <a:solidFill>
                  <a:srgbClr val="0070C0"/>
                </a:solidFill>
              </a:rPr>
              <a:t> </a:t>
            </a:r>
            <a:r>
              <a:rPr lang="ar-SA" dirty="0" smtClean="0"/>
              <a:t>يشكل قياس واحد للوزن صعوبة في تقدير الحالة ما لم تكن مرافقة لقياس محيط الرأس والطول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يجب قياس الرضع </a:t>
            </a:r>
            <a:r>
              <a:rPr lang="ar-SA" b="1" dirty="0" smtClean="0">
                <a:solidFill>
                  <a:srgbClr val="FF0000"/>
                </a:solidFill>
              </a:rPr>
              <a:t>كلهم</a:t>
            </a:r>
            <a:r>
              <a:rPr lang="ar-SA" b="1" dirty="0" smtClean="0">
                <a:solidFill>
                  <a:srgbClr val="0070C0"/>
                </a:solidFill>
              </a:rPr>
              <a:t> في الأسبوع الأول لتقدير </a:t>
            </a:r>
            <a:r>
              <a:rPr lang="ar-SA" b="1" dirty="0" smtClean="0">
                <a:solidFill>
                  <a:srgbClr val="FF0000"/>
                </a:solidFill>
              </a:rPr>
              <a:t>كفاية الإرضاع </a:t>
            </a:r>
            <a:r>
              <a:rPr lang="ar-SA" b="1" dirty="0" smtClean="0">
                <a:solidFill>
                  <a:srgbClr val="0070C0"/>
                </a:solidFill>
              </a:rPr>
              <a:t>ثم نحو الأسابيع </a:t>
            </a:r>
            <a:r>
              <a:rPr lang="ar-SA" b="1" dirty="0" err="1" smtClean="0">
                <a:solidFill>
                  <a:srgbClr val="0070C0"/>
                </a:solidFill>
              </a:rPr>
              <a:t>8و12و16</a:t>
            </a:r>
            <a:r>
              <a:rPr lang="ar-SA" b="1" dirty="0" smtClean="0">
                <a:solidFill>
                  <a:srgbClr val="0070C0"/>
                </a:solidFill>
              </a:rPr>
              <a:t> ثم بعمر السنة أو بأي وقت تستدعي الحالة</a:t>
            </a:r>
          </a:p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A740-43CA-4244-A602-45FB0959EB86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أسباب ترنح الوزن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السبب الرئيسي هو </a:t>
            </a:r>
            <a:r>
              <a:rPr lang="ar-SA" b="1" dirty="0" smtClean="0">
                <a:solidFill>
                  <a:srgbClr val="0070C0"/>
                </a:solidFill>
              </a:rPr>
              <a:t>نقص الوارد </a:t>
            </a:r>
            <a:r>
              <a:rPr lang="ar-SA" b="1" dirty="0" err="1" smtClean="0">
                <a:solidFill>
                  <a:srgbClr val="0070C0"/>
                </a:solidFill>
              </a:rPr>
              <a:t>الحروري</a:t>
            </a:r>
            <a:r>
              <a:rPr lang="ar-SA" b="1" dirty="0" smtClean="0">
                <a:solidFill>
                  <a:srgbClr val="0070C0"/>
                </a:solidFill>
              </a:rPr>
              <a:t> </a:t>
            </a:r>
            <a:r>
              <a:rPr lang="ar-SA" dirty="0" smtClean="0"/>
              <a:t>من الأغذية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C36-45B3-4B12-8505-2FC66A87CA2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18</a:t>
            </a:fld>
            <a:endParaRPr lang="ar-SA"/>
          </a:p>
        </p:txBody>
      </p:sp>
      <p:pic>
        <p:nvPicPr>
          <p:cNvPr id="63490" name="Picture 2" descr="I:\ \سنه خامسه\تغذيه خامس\٢٠٢٠٠٥١١_٠٨٥٧٢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3000" contrast="65000"/>
          </a:blip>
          <a:srcRect t="14138" r="14996" b="37989"/>
          <a:stretch>
            <a:fillRect/>
          </a:stretch>
        </p:blipFill>
        <p:spPr bwMode="auto">
          <a:xfrm>
            <a:off x="-111896" y="214290"/>
            <a:ext cx="8847529" cy="664371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3009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1838" y="1311275"/>
              <a:ext cx="317500" cy="9525"/>
            </p14:xfrm>
          </p:contentPart>
        </mc:Choice>
        <mc:Fallback xmlns="">
          <p:pic>
            <p:nvPicPr>
              <p:cNvPr id="43009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5999" y="1255395"/>
                <a:ext cx="349178" cy="1212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301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83213" y="2820988"/>
              <a:ext cx="728662" cy="257175"/>
            </p14:xfrm>
          </p:contentPart>
        </mc:Choice>
        <mc:Fallback xmlns="">
          <p:pic>
            <p:nvPicPr>
              <p:cNvPr id="4301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7373" y="2757595"/>
                <a:ext cx="760343" cy="383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301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862163" y="29460825"/>
              <a:ext cx="0" cy="0"/>
            </p14:xfrm>
          </p:contentPart>
        </mc:Choice>
        <mc:Fallback xmlns="">
          <p:pic>
            <p:nvPicPr>
              <p:cNvPr id="4301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62163" y="29460825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01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0813" y="2735263"/>
              <a:ext cx="1903412" cy="196850"/>
            </p14:xfrm>
          </p:contentPart>
        </mc:Choice>
        <mc:Fallback xmlns="">
          <p:pic>
            <p:nvPicPr>
              <p:cNvPr id="4301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44972" y="2671926"/>
                <a:ext cx="1935094" cy="323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301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64075" y="3582988"/>
              <a:ext cx="1414463" cy="60325"/>
            </p14:xfrm>
          </p:contentPart>
        </mc:Choice>
        <mc:Fallback xmlns="">
          <p:pic>
            <p:nvPicPr>
              <p:cNvPr id="4301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8235" y="3520179"/>
                <a:ext cx="1446144" cy="1855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01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51438" y="4525963"/>
              <a:ext cx="952500" cy="334962"/>
            </p14:xfrm>
          </p:contentPart>
        </mc:Choice>
        <mc:Fallback xmlns="">
          <p:pic>
            <p:nvPicPr>
              <p:cNvPr id="4301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5599" y="4462911"/>
                <a:ext cx="984178" cy="461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301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57625" y="5264150"/>
              <a:ext cx="2254250" cy="68263"/>
            </p14:xfrm>
          </p:contentPart>
        </mc:Choice>
        <mc:Fallback xmlns="">
          <p:pic>
            <p:nvPicPr>
              <p:cNvPr id="4301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41785" y="5201900"/>
                <a:ext cx="2285929" cy="193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01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14875" y="5872163"/>
              <a:ext cx="1106488" cy="68262"/>
            </p14:xfrm>
          </p:contentPart>
        </mc:Choice>
        <mc:Fallback xmlns="">
          <p:pic>
            <p:nvPicPr>
              <p:cNvPr id="4301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99037" y="5809914"/>
                <a:ext cx="1138164" cy="192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01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60963" y="6164263"/>
              <a:ext cx="454025" cy="17462"/>
            </p14:xfrm>
          </p:contentPart>
        </mc:Choice>
        <mc:Fallback xmlns="">
          <p:pic>
            <p:nvPicPr>
              <p:cNvPr id="4301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45121" y="6101542"/>
                <a:ext cx="485710" cy="14290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19</a:t>
            </a:fld>
            <a:endParaRPr lang="ar-SA"/>
          </a:p>
        </p:txBody>
      </p:sp>
      <p:pic>
        <p:nvPicPr>
          <p:cNvPr id="64514" name="Picture 2" descr="I:\ \سنه خامسه\تغذيه خامس\٢٠٢٠٠٥١١_٠٨٥٧٢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32" t="61523" r="15914" b="13847"/>
          <a:stretch>
            <a:fillRect/>
          </a:stretch>
        </p:blipFill>
        <p:spPr bwMode="auto">
          <a:xfrm>
            <a:off x="0" y="1357298"/>
            <a:ext cx="8643960" cy="5500702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1985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64375" y="1739900"/>
              <a:ext cx="1404938" cy="77788"/>
            </p14:xfrm>
          </p:contentPart>
        </mc:Choice>
        <mc:Fallback xmlns="">
          <p:pic>
            <p:nvPicPr>
              <p:cNvPr id="41985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8177" y="1676517"/>
                <a:ext cx="1436975" cy="204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98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21513" y="2632075"/>
              <a:ext cx="1139825" cy="93663"/>
            </p14:xfrm>
          </p:contentPart>
        </mc:Choice>
        <mc:Fallback xmlns="">
          <p:pic>
            <p:nvPicPr>
              <p:cNvPr id="4198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5672" y="2568428"/>
                <a:ext cx="1171507" cy="2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98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07050" y="2478088"/>
              <a:ext cx="471488" cy="17462"/>
            </p14:xfrm>
          </p:contentPart>
        </mc:Choice>
        <mc:Fallback xmlns="">
          <p:pic>
            <p:nvPicPr>
              <p:cNvPr id="4198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91214" y="2413697"/>
                <a:ext cx="503160" cy="1462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98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75500" y="3986213"/>
              <a:ext cx="993775" cy="438150"/>
            </p14:xfrm>
          </p:contentPart>
        </mc:Choice>
        <mc:Fallback xmlns="">
          <p:pic>
            <p:nvPicPr>
              <p:cNvPr id="4198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59657" y="3923160"/>
                <a:ext cx="1025461" cy="564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98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51213" y="3617913"/>
              <a:ext cx="617537" cy="85725"/>
            </p14:xfrm>
          </p:contentPart>
        </mc:Choice>
        <mc:Fallback xmlns="">
          <p:pic>
            <p:nvPicPr>
              <p:cNvPr id="4198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35369" y="3555048"/>
                <a:ext cx="649224" cy="211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99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8988" y="3600450"/>
              <a:ext cx="917575" cy="42863"/>
            </p14:xfrm>
          </p:contentPart>
        </mc:Choice>
        <mc:Fallback xmlns="">
          <p:pic>
            <p:nvPicPr>
              <p:cNvPr id="4199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3149" y="3540099"/>
                <a:ext cx="949253" cy="1635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99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21550" y="5597525"/>
              <a:ext cx="831850" cy="128588"/>
            </p14:xfrm>
          </p:contentPart>
        </mc:Choice>
        <mc:Fallback xmlns="">
          <p:pic>
            <p:nvPicPr>
              <p:cNvPr id="4199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05712" y="5534126"/>
                <a:ext cx="863526" cy="255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99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79913" y="5743575"/>
              <a:ext cx="1073150" cy="68263"/>
            </p14:xfrm>
          </p:contentPart>
        </mc:Choice>
        <mc:Fallback xmlns="">
          <p:pic>
            <p:nvPicPr>
              <p:cNvPr id="4199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64073" y="5680007"/>
                <a:ext cx="1104830" cy="195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99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32450" y="6592888"/>
              <a:ext cx="1936750" cy="60325"/>
            </p14:xfrm>
          </p:contentPart>
        </mc:Choice>
        <mc:Fallback xmlns="">
          <p:pic>
            <p:nvPicPr>
              <p:cNvPr id="4199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616610" y="6523945"/>
                <a:ext cx="1968789" cy="19821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المتطلبات الغذائية عند الرضع والأطفال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تغذية الرضيع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ترنح الوزن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سوء التغذية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نقص فيتامين د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أعواز</a:t>
            </a:r>
            <a:r>
              <a:rPr lang="ar-SA" dirty="0" smtClean="0"/>
              <a:t> الفيتامينات الأخرى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البدانة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نخور الطفولة المبكرة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FFC6-D98B-431E-85A6-698BF75789F8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المظاهر </a:t>
            </a:r>
            <a:r>
              <a:rPr lang="ar-SA" dirty="0" err="1" smtClean="0"/>
              <a:t>السريرية</a:t>
            </a:r>
            <a:r>
              <a:rPr lang="ar-SA" dirty="0" smtClean="0"/>
              <a:t> والاستقصاءات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يجب أخذ </a:t>
            </a:r>
            <a:r>
              <a:rPr lang="ar-SA" b="1" u="sng" dirty="0" smtClean="0">
                <a:solidFill>
                  <a:srgbClr val="0070C0"/>
                </a:solidFill>
              </a:rPr>
              <a:t>قصة </a:t>
            </a:r>
            <a:r>
              <a:rPr lang="ar-SA" b="1" u="sng" dirty="0" err="1" smtClean="0">
                <a:solidFill>
                  <a:srgbClr val="0070C0"/>
                </a:solidFill>
              </a:rPr>
              <a:t>سريرية</a:t>
            </a:r>
            <a:r>
              <a:rPr lang="ar-SA" b="1" u="sng" dirty="0" smtClean="0">
                <a:solidFill>
                  <a:srgbClr val="0070C0"/>
                </a:solidFill>
              </a:rPr>
              <a:t> مفصلة </a:t>
            </a:r>
            <a:r>
              <a:rPr lang="ar-SA" dirty="0" smtClean="0"/>
              <a:t>في حال ثبت ترنح </a:t>
            </a:r>
            <a:r>
              <a:rPr lang="ar-SA" dirty="0" err="1" smtClean="0"/>
              <a:t>الوزن: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قصة الإرضاع بالحليب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سن الفطام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أنماط وأنواع الأغذية المتناولة حاليا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أوقات الوجبات الاعتيادية والسل</a:t>
            </a:r>
            <a:r>
              <a:rPr lang="ar-SY" dirty="0" smtClean="0"/>
              <a:t>و</a:t>
            </a:r>
            <a:r>
              <a:rPr lang="ar-SA" dirty="0" smtClean="0"/>
              <a:t>ك </a:t>
            </a:r>
            <a:r>
              <a:rPr lang="ar-SA" dirty="0" err="1" smtClean="0"/>
              <a:t>التغذوي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محتوى الوجبات لثلاث أيام متتالية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مراقية</a:t>
            </a:r>
            <a:r>
              <a:rPr lang="ar-SA" dirty="0" smtClean="0"/>
              <a:t> تناول الطفل لوجبة ما إن أمكن </a:t>
            </a:r>
            <a:r>
              <a:rPr lang="ar-SY" dirty="0" smtClean="0"/>
              <a:t>.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A703-7E2B-464C-A2B6-F2D322C79EC0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يجب أخذ الحسبان أيضاً ل: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هل الطفل </a:t>
            </a:r>
            <a:r>
              <a:rPr lang="ar-SA" b="1" dirty="0" err="1" smtClean="0">
                <a:solidFill>
                  <a:srgbClr val="0070C0"/>
                </a:solidFill>
              </a:rPr>
              <a:t>خديج</a:t>
            </a:r>
            <a:r>
              <a:rPr lang="ar-SA" b="1" dirty="0" smtClean="0">
                <a:solidFill>
                  <a:srgbClr val="0070C0"/>
                </a:solidFill>
              </a:rPr>
              <a:t> أو ناقص النمو داخل الرحم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هل تبدو حالة الطفل جيدة مع توفر كميات معتبرة من مصادر الطاقة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>
                <a:solidFill>
                  <a:srgbClr val="FF0000"/>
                </a:solidFill>
              </a:rPr>
              <a:t>معدل نمو أفراد الأسرة </a:t>
            </a:r>
            <a:r>
              <a:rPr lang="ar-SA" dirty="0" smtClean="0"/>
              <a:t>وهل هناك أمراض أسرية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هل يعد تطور الطفل طبيعيا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هل </a:t>
            </a:r>
            <a:r>
              <a:rPr lang="ar-SA" dirty="0" smtClean="0">
                <a:solidFill>
                  <a:srgbClr val="FF0000"/>
                </a:solidFill>
              </a:rPr>
              <a:t>هناك مشكلات نفسية </a:t>
            </a:r>
            <a:r>
              <a:rPr lang="ar-SA" dirty="0" smtClean="0"/>
              <a:t>بيئية في المنزل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6A95C-CCA0-40FF-9DF3-1307C54FD29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ar-SA" dirty="0" smtClean="0"/>
              <a:t>تكون </a:t>
            </a:r>
            <a:r>
              <a:rPr lang="ar-SA" b="1" dirty="0" smtClean="0">
                <a:solidFill>
                  <a:srgbClr val="0070C0"/>
                </a:solidFill>
              </a:rPr>
              <a:t>العلامات والأعراض الموجهة </a:t>
            </a:r>
            <a:r>
              <a:rPr lang="ar-SA" b="1" dirty="0" smtClean="0">
                <a:solidFill>
                  <a:srgbClr val="FF0000"/>
                </a:solidFill>
              </a:rPr>
              <a:t>لمرض عضوي </a:t>
            </a:r>
            <a:r>
              <a:rPr lang="ar-SA" b="1" dirty="0" smtClean="0">
                <a:solidFill>
                  <a:srgbClr val="0070C0"/>
                </a:solidFill>
              </a:rPr>
              <a:t>موجودة في حال الشبهة بفشل النمو العضوي وعندها يجري الفحص السريري بحثا عن ملامح شكلية غير طبيعية أو </a:t>
            </a:r>
            <a:r>
              <a:rPr lang="ar-SA" b="1" u="sng" dirty="0" smtClean="0">
                <a:solidFill>
                  <a:srgbClr val="FF0000"/>
                </a:solidFill>
              </a:rPr>
              <a:t>علامات </a:t>
            </a:r>
            <a:r>
              <a:rPr lang="ar-SA" b="1" u="sng" dirty="0" err="1" smtClean="0">
                <a:solidFill>
                  <a:srgbClr val="FF0000"/>
                </a:solidFill>
              </a:rPr>
              <a:t>موجهة</a:t>
            </a:r>
            <a:r>
              <a:rPr lang="ar-SA" b="1" dirty="0" err="1" smtClean="0">
                <a:solidFill>
                  <a:srgbClr val="0070C0"/>
                </a:solidFill>
              </a:rPr>
              <a:t>:</a:t>
            </a:r>
            <a:r>
              <a:rPr lang="ar-SA" b="1" dirty="0" smtClean="0">
                <a:solidFill>
                  <a:srgbClr val="0070C0"/>
                </a:solidFill>
              </a:rPr>
              <a:t> </a:t>
            </a:r>
            <a:endParaRPr lang="ar-SY" b="1" dirty="0" smtClean="0">
              <a:solidFill>
                <a:srgbClr val="0070C0"/>
              </a:solidFill>
            </a:endParaRPr>
          </a:p>
          <a:p>
            <a:r>
              <a:rPr lang="ar-SA" dirty="0" smtClean="0"/>
              <a:t>لسوء امتصاص (انتفاخ البطن _نحول الأرداف والمؤخرة _التعاسة) أو </a:t>
            </a:r>
            <a:endParaRPr lang="ar-SY" dirty="0" smtClean="0"/>
          </a:p>
          <a:p>
            <a:r>
              <a:rPr lang="ar-SA" dirty="0" smtClean="0"/>
              <a:t>علامات مرض تن</a:t>
            </a:r>
            <a:r>
              <a:rPr lang="ar-SY" dirty="0" smtClean="0"/>
              <a:t>ف</a:t>
            </a:r>
            <a:r>
              <a:rPr lang="ar-SA" dirty="0" err="1" smtClean="0"/>
              <a:t>سي</a:t>
            </a:r>
            <a:r>
              <a:rPr lang="ar-SA" dirty="0" smtClean="0"/>
              <a:t> مزمن أو علامات تدل على </a:t>
            </a:r>
            <a:endParaRPr lang="ar-SY" dirty="0" smtClean="0"/>
          </a:p>
          <a:p>
            <a:r>
              <a:rPr lang="ar-SA" dirty="0" smtClean="0"/>
              <a:t>قصور القلب أو </a:t>
            </a:r>
            <a:endParaRPr lang="ar-SY" dirty="0" smtClean="0"/>
          </a:p>
          <a:p>
            <a:r>
              <a:rPr lang="ar-SA" dirty="0" smtClean="0"/>
              <a:t>أي دليل على نقص بعض العناصر الغذائية مثل التهاب زوايا الفم وتقعر الأظافر </a:t>
            </a:r>
            <a:endParaRPr lang="ar-SY" dirty="0" smtClean="0"/>
          </a:p>
          <a:p>
            <a:r>
              <a:rPr lang="ar-SA" dirty="0" smtClean="0"/>
              <a:t>ويمكن </a:t>
            </a:r>
            <a:r>
              <a:rPr lang="ar-SA" dirty="0" smtClean="0">
                <a:solidFill>
                  <a:srgbClr val="FF0000"/>
                </a:solidFill>
              </a:rPr>
              <a:t>إجراء تعداد دم كامل مع </a:t>
            </a:r>
            <a:r>
              <a:rPr lang="ar-SA" dirty="0" err="1" smtClean="0">
                <a:solidFill>
                  <a:srgbClr val="FF0000"/>
                </a:solidFill>
              </a:rPr>
              <a:t>فيرتين</a:t>
            </a:r>
            <a:r>
              <a:rPr lang="ar-SA" dirty="0" smtClean="0">
                <a:solidFill>
                  <a:srgbClr val="FF0000"/>
                </a:solidFill>
              </a:rPr>
              <a:t> المصل عند بعض الأطفال لتأكيد الإصابة بفقر الدم بعوز الحديد </a:t>
            </a:r>
            <a:r>
              <a:rPr lang="ar-SA" dirty="0" smtClean="0"/>
              <a:t>الذي ينتج عن نقص المتناول من الحديد والذي يقود علاجه وتدبيره لتحسين شهية الطفل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314-80C9-4FDA-A157-2C0A815D4B7A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التدبير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يمكن تدبير معظم حالات ترنح الوزن في مراكز الرعاية الصحية الأولية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DF4A-5851-4C99-932A-0FB4CA21DDD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24</a:t>
            </a:fld>
            <a:endParaRPr lang="ar-SA"/>
          </a:p>
        </p:txBody>
      </p:sp>
      <p:pic>
        <p:nvPicPr>
          <p:cNvPr id="65538" name="Picture 2" descr="I:\ \سنه خامسه\تغذيه خامس\٢٠٢٠٠٥١١_٠٨٥٨٠٠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30" t="6417" b="14825"/>
          <a:stretch>
            <a:fillRect/>
          </a:stretch>
        </p:blipFill>
        <p:spPr bwMode="auto">
          <a:xfrm>
            <a:off x="179512" y="188640"/>
            <a:ext cx="8652240" cy="6286544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865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18325" y="377825"/>
              <a:ext cx="849313" cy="204788"/>
            </p14:xfrm>
          </p:contentPart>
        </mc:Choice>
        <mc:Fallback xmlns="">
          <p:pic>
            <p:nvPicPr>
              <p:cNvPr id="36865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2484" y="314121"/>
                <a:ext cx="880996" cy="332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86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46988" y="5607050"/>
              <a:ext cx="925512" cy="146050"/>
            </p14:xfrm>
          </p:contentPart>
        </mc:Choice>
        <mc:Fallback xmlns="">
          <p:pic>
            <p:nvPicPr>
              <p:cNvPr id="3686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31149" y="5543738"/>
                <a:ext cx="957190" cy="2730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86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58075" y="6000750"/>
              <a:ext cx="952500" cy="111125"/>
            </p14:xfrm>
          </p:contentPart>
        </mc:Choice>
        <mc:Fallback xmlns="">
          <p:pic>
            <p:nvPicPr>
              <p:cNvPr id="3686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42236" y="5937096"/>
                <a:ext cx="984178" cy="238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86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72313" y="2400300"/>
              <a:ext cx="1414462" cy="153988"/>
            </p14:xfrm>
          </p:contentPart>
        </mc:Choice>
        <mc:Fallback xmlns="">
          <p:pic>
            <p:nvPicPr>
              <p:cNvPr id="3686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56473" y="2336766"/>
                <a:ext cx="1446142" cy="2810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ar-SY" sz="11500" dirty="0" smtClean="0">
                <a:solidFill>
                  <a:srgbClr val="FF0000"/>
                </a:solidFill>
              </a:rPr>
              <a:t>سوء </a:t>
            </a:r>
            <a:r>
              <a:rPr lang="ar-SY" sz="11500" dirty="0" err="1" smtClean="0">
                <a:solidFill>
                  <a:srgbClr val="FF0000"/>
                </a:solidFill>
              </a:rPr>
              <a:t>التغذيه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25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سوء التغذية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A" dirty="0" smtClean="0"/>
              <a:t>يتسبب سوء التغذية عالميا على نحو مباشر أو غير مباشر بوفيات </a:t>
            </a:r>
            <a:r>
              <a:rPr lang="ar-SA" b="1" dirty="0" smtClean="0">
                <a:solidFill>
                  <a:srgbClr val="0070C0"/>
                </a:solidFill>
              </a:rPr>
              <a:t>ثلث الأطفال دون 5 سنوات</a:t>
            </a:r>
          </a:p>
          <a:p>
            <a:r>
              <a:rPr lang="ar-SA" dirty="0" smtClean="0"/>
              <a:t>يحدث </a:t>
            </a:r>
            <a:r>
              <a:rPr lang="ar-SA" dirty="0" smtClean="0">
                <a:solidFill>
                  <a:srgbClr val="0070C0"/>
                </a:solidFill>
              </a:rPr>
              <a:t>سوء التغذية الخفيف أو المتوسط </a:t>
            </a:r>
            <a:r>
              <a:rPr lang="ar-SA" dirty="0" smtClean="0"/>
              <a:t>الشدة </a:t>
            </a:r>
            <a:r>
              <a:rPr lang="ar-SA" dirty="0" smtClean="0">
                <a:solidFill>
                  <a:srgbClr val="FF0000"/>
                </a:solidFill>
              </a:rPr>
              <a:t>لدى 20% إلى 40% </a:t>
            </a:r>
            <a:r>
              <a:rPr lang="ar-SA" dirty="0" smtClean="0"/>
              <a:t>من الأطفال في مستشفيات  الأطفال التخصصية ولاسيما المصابين </a:t>
            </a:r>
            <a:r>
              <a:rPr lang="ar-SA" dirty="0" smtClean="0">
                <a:solidFill>
                  <a:srgbClr val="FF0000"/>
                </a:solidFill>
              </a:rPr>
              <a:t>بالأمراض المديدة </a:t>
            </a:r>
            <a:r>
              <a:rPr lang="ar-SA" dirty="0" smtClean="0"/>
              <a:t>مثل </a:t>
            </a:r>
            <a:r>
              <a:rPr lang="ar-SA" dirty="0" err="1" smtClean="0"/>
              <a:t>الخدج</a:t>
            </a:r>
            <a:r>
              <a:rPr lang="ar-SA" dirty="0" smtClean="0"/>
              <a:t> والمصابين بأمراض القلب </a:t>
            </a:r>
            <a:r>
              <a:rPr lang="ar-SA" dirty="0" err="1" smtClean="0"/>
              <a:t>الولادية</a:t>
            </a:r>
            <a:r>
              <a:rPr lang="ar-SA" dirty="0" smtClean="0"/>
              <a:t> أو المصابين بأمراض خبيثة خلال تلقيهم العلاج الكيميائي أو خلال إجراء زرع نقي العظم </a:t>
            </a:r>
            <a:endParaRPr lang="ar-SY" dirty="0" smtClean="0"/>
          </a:p>
          <a:p>
            <a:r>
              <a:rPr lang="ar-SA" dirty="0" smtClean="0"/>
              <a:t>كما يصاب الأطفال المجرى لهم </a:t>
            </a:r>
            <a:r>
              <a:rPr lang="ar-SA" dirty="0" smtClean="0">
                <a:solidFill>
                  <a:srgbClr val="FF0000"/>
                </a:solidFill>
              </a:rPr>
              <a:t>استئصال جزء من الأمعاء أو المصابين بحالات الداء المعوي الالتهابي  أو الداء الكلوي المزمن أو الشلل الدماغي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AB70-690C-41C0-A0F2-789C0893E425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419872" y="260648"/>
            <a:ext cx="5544616" cy="978408"/>
          </a:xfrm>
        </p:spPr>
        <p:txBody>
          <a:bodyPr>
            <a:noAutofit/>
          </a:bodyPr>
          <a:lstStyle/>
          <a:p>
            <a:r>
              <a:rPr lang="ar-SA" sz="4000" dirty="0" smtClean="0"/>
              <a:t>تقييم الحالة </a:t>
            </a:r>
            <a:r>
              <a:rPr lang="ar-SA" sz="4000" dirty="0" err="1" smtClean="0"/>
              <a:t>التغذوية</a:t>
            </a:r>
            <a:endParaRPr lang="ar-SA" sz="4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0" y="1743133"/>
            <a:ext cx="4368018" cy="455888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u="sng" dirty="0" smtClean="0">
                <a:solidFill>
                  <a:srgbClr val="0070C0"/>
                </a:solidFill>
              </a:rPr>
              <a:t>المقاسات </a:t>
            </a:r>
            <a:r>
              <a:rPr lang="ar-SA" b="1" u="sng" dirty="0" err="1" smtClean="0">
                <a:solidFill>
                  <a:srgbClr val="0070C0"/>
                </a:solidFill>
              </a:rPr>
              <a:t>الجسدية </a:t>
            </a:r>
            <a:r>
              <a:rPr lang="ar-SA" dirty="0" smtClean="0"/>
              <a:t>: الوزن الطول محيط منتصف الذراع </a:t>
            </a:r>
            <a:r>
              <a:rPr lang="ar-SA" dirty="0" err="1" smtClean="0"/>
              <a:t>ثخانة</a:t>
            </a:r>
            <a:r>
              <a:rPr lang="ar-SA" dirty="0" smtClean="0"/>
              <a:t> الثنية الجلدية</a:t>
            </a:r>
          </a:p>
          <a:p>
            <a:pPr marL="514350" indent="-514350">
              <a:buFont typeface="+mj-lt"/>
              <a:buAutoNum type="arabicPeriod"/>
            </a:pPr>
            <a:r>
              <a:rPr lang="ar-SA" b="1" dirty="0" err="1" smtClean="0">
                <a:solidFill>
                  <a:srgbClr val="0070C0"/>
                </a:solidFill>
              </a:rPr>
              <a:t>مخبريا</a:t>
            </a:r>
            <a:r>
              <a:rPr lang="ar-SA" b="1" dirty="0" smtClean="0">
                <a:solidFill>
                  <a:srgbClr val="0070C0"/>
                </a:solidFill>
              </a:rPr>
              <a:t> </a:t>
            </a:r>
            <a:r>
              <a:rPr lang="ar-SA" dirty="0" smtClean="0"/>
              <a:t>: نقص ألبومين </a:t>
            </a:r>
            <a:r>
              <a:rPr lang="ar-SA" dirty="0" err="1" smtClean="0"/>
              <a:t>المصل </a:t>
            </a:r>
            <a:r>
              <a:rPr lang="ar-SA" dirty="0" smtClean="0"/>
              <a:t>– نقص مستوى بعض العناصر الغذائية والفيتامينات</a:t>
            </a:r>
          </a:p>
          <a:p>
            <a:pPr marL="514350" indent="-514350">
              <a:buFont typeface="+mj-lt"/>
              <a:buAutoNum type="arabicPeriod"/>
            </a:pPr>
            <a:r>
              <a:rPr lang="ar-SA" b="1" u="sng" dirty="0" smtClean="0">
                <a:solidFill>
                  <a:srgbClr val="0070C0"/>
                </a:solidFill>
              </a:rPr>
              <a:t>الوارد </a:t>
            </a:r>
            <a:r>
              <a:rPr lang="ar-SA" b="1" u="sng" dirty="0" err="1" smtClean="0">
                <a:solidFill>
                  <a:srgbClr val="0070C0"/>
                </a:solidFill>
              </a:rPr>
              <a:t>الحروري</a:t>
            </a:r>
            <a:r>
              <a:rPr lang="ar-SA" b="1" u="sng" dirty="0" smtClean="0">
                <a:solidFill>
                  <a:srgbClr val="0070C0"/>
                </a:solidFill>
              </a:rPr>
              <a:t> </a:t>
            </a:r>
            <a:r>
              <a:rPr lang="ar-SA" dirty="0" smtClean="0"/>
              <a:t>: طلب السجل </a:t>
            </a:r>
            <a:r>
              <a:rPr lang="ar-SA" dirty="0" err="1" smtClean="0"/>
              <a:t>التغذوي</a:t>
            </a:r>
            <a:r>
              <a:rPr lang="ar-SA" dirty="0" smtClean="0"/>
              <a:t> – المفكرة </a:t>
            </a:r>
            <a:r>
              <a:rPr lang="ar-SA" dirty="0" err="1" smtClean="0"/>
              <a:t>التغذوية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b="1" u="sng" dirty="0" smtClean="0">
                <a:solidFill>
                  <a:srgbClr val="0070C0"/>
                </a:solidFill>
              </a:rPr>
              <a:t>تقصي المناعة</a:t>
            </a:r>
            <a:r>
              <a:rPr lang="ar-SA" dirty="0" smtClean="0"/>
              <a:t>: نقص عدد </a:t>
            </a:r>
            <a:r>
              <a:rPr lang="ar-SA" dirty="0" err="1" smtClean="0"/>
              <a:t>اللمفاويات </a:t>
            </a:r>
            <a:r>
              <a:rPr lang="ar-SA" dirty="0" smtClean="0"/>
              <a:t>– تعطل المناعة الخلوية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A7D5-6EF8-4AE2-8884-83137AAA2CE6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27</a:t>
            </a:fld>
            <a:endParaRPr lang="ar-SA"/>
          </a:p>
        </p:txBody>
      </p:sp>
      <p:pic>
        <p:nvPicPr>
          <p:cNvPr id="29697" name="Picture 1" descr="I:\ \سنه خامسه\تغذيه خامس\٢٠٢٠٠٥١١_٠٨٥٨١٦.jpg"/>
          <p:cNvPicPr>
            <a:picLocks noChangeAspect="1" noChangeArrowheads="1"/>
          </p:cNvPicPr>
          <p:nvPr/>
        </p:nvPicPr>
        <p:blipFill>
          <a:blip r:embed="rId2" cstate="print"/>
          <a:srcRect l="56250" t="10416" r="4687" b="13541"/>
          <a:stretch>
            <a:fillRect/>
          </a:stretch>
        </p:blipFill>
        <p:spPr bwMode="auto">
          <a:xfrm>
            <a:off x="0" y="1643026"/>
            <a:ext cx="357190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المقاسات الجسدية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ar-SA" dirty="0" smtClean="0"/>
              <a:t>يعد </a:t>
            </a:r>
            <a:r>
              <a:rPr lang="ar-SA" dirty="0" smtClean="0">
                <a:solidFill>
                  <a:srgbClr val="0070C0"/>
                </a:solidFill>
              </a:rPr>
              <a:t>الوزن والطول </a:t>
            </a:r>
            <a:r>
              <a:rPr lang="ar-SA" dirty="0" smtClean="0"/>
              <a:t>أساسين وقياس سماكة الثنية الجلدية فوق العضلة مثلثة الرؤوس العضدية حيث تع</a:t>
            </a:r>
            <a:r>
              <a:rPr lang="ar-SA" dirty="0" smtClean="0">
                <a:solidFill>
                  <a:srgbClr val="FF0000"/>
                </a:solidFill>
              </a:rPr>
              <a:t>كس حالة المخازن </a:t>
            </a:r>
            <a:r>
              <a:rPr lang="ar-SA" dirty="0" err="1" smtClean="0">
                <a:solidFill>
                  <a:srgbClr val="FF0000"/>
                </a:solidFill>
              </a:rPr>
              <a:t>الشحمية</a:t>
            </a:r>
            <a:r>
              <a:rPr lang="ar-SA" dirty="0" smtClean="0">
                <a:solidFill>
                  <a:srgbClr val="FF0000"/>
                </a:solidFill>
              </a:rPr>
              <a:t> تحت الجلد </a:t>
            </a:r>
            <a:r>
              <a:rPr lang="ar-SA" dirty="0" smtClean="0"/>
              <a:t>مع أن قياسها عند الأطفال الصغار صعبا</a:t>
            </a:r>
          </a:p>
          <a:p>
            <a:r>
              <a:rPr lang="ar-SA" dirty="0" smtClean="0">
                <a:solidFill>
                  <a:srgbClr val="0070C0"/>
                </a:solidFill>
              </a:rPr>
              <a:t>قياس محيط منتصف الذراع </a:t>
            </a:r>
            <a:r>
              <a:rPr lang="ar-SY" dirty="0" smtClean="0">
                <a:solidFill>
                  <a:srgbClr val="0070C0"/>
                </a:solidFill>
              </a:rPr>
              <a:t>(</a:t>
            </a:r>
            <a:r>
              <a:rPr lang="ar-SY" dirty="0" err="1" smtClean="0">
                <a:solidFill>
                  <a:srgbClr val="0070C0"/>
                </a:solidFill>
              </a:rPr>
              <a:t>مواك</a:t>
            </a:r>
            <a:r>
              <a:rPr lang="ar-SY" dirty="0" smtClean="0">
                <a:solidFill>
                  <a:srgbClr val="0070C0"/>
                </a:solidFill>
              </a:rPr>
              <a:t>)(</a:t>
            </a:r>
            <a:r>
              <a:rPr lang="en-US" dirty="0" smtClean="0">
                <a:solidFill>
                  <a:srgbClr val="0070C0"/>
                </a:solidFill>
              </a:rPr>
              <a:t> (MUAK </a:t>
            </a:r>
            <a:r>
              <a:rPr lang="ar-SA" dirty="0" smtClean="0"/>
              <a:t>حيث له علاقة بكتلة العضلات الهيكلية ويمكن قياسه على نحو متكرر بين 6 أشهر وخمس سنوات حيث يستعمل </a:t>
            </a:r>
            <a:r>
              <a:rPr lang="ar-SA" dirty="0" smtClean="0">
                <a:solidFill>
                  <a:srgbClr val="FF0000"/>
                </a:solidFill>
              </a:rPr>
              <a:t>لمسح سوء التغذية </a:t>
            </a:r>
            <a:r>
              <a:rPr lang="ar-SA" dirty="0" smtClean="0"/>
              <a:t>في  المجتمع بشكل عام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3964-092B-45D8-A5A0-AECA63F8FBAB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التغذية المعوية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يستطب هذا النوع من التغذية عندما يكون الجهاز الهضمي سليما حيث أنها آمنة </a:t>
            </a:r>
            <a:r>
              <a:rPr lang="ar-SA" dirty="0" smtClean="0">
                <a:solidFill>
                  <a:srgbClr val="0070C0"/>
                </a:solidFill>
              </a:rPr>
              <a:t>وتحافظ على وظيفة الأمعاء </a:t>
            </a:r>
            <a:r>
              <a:rPr lang="ar-SA" dirty="0" smtClean="0"/>
              <a:t>حيث تعطى الأغذية </a:t>
            </a:r>
            <a:r>
              <a:rPr lang="ar-SA" b="1" dirty="0" smtClean="0">
                <a:solidFill>
                  <a:srgbClr val="FF0000"/>
                </a:solidFill>
              </a:rPr>
              <a:t>عبر أنبوب أنفي معدي أو عبر فغر المعدة أو عبر أنبوب موضوع في الصائم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F34A-613E-4773-BBB4-310C86F36BB2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29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ar-SA" sz="8800" dirty="0" smtClean="0"/>
              <a:t>المتطلبات الغذائية عند الرضع والأطفال</a:t>
            </a:r>
          </a:p>
          <a:p>
            <a:pPr algn="ctr">
              <a:buNone/>
            </a:pPr>
            <a:endParaRPr lang="ar-SA" sz="8800" b="1" dirty="0" smtClean="0"/>
          </a:p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التغذية الوريدية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ar-SA" dirty="0" smtClean="0"/>
              <a:t>يمكن تطبيقها </a:t>
            </a:r>
            <a:r>
              <a:rPr lang="ar-SA" dirty="0" smtClean="0">
                <a:solidFill>
                  <a:srgbClr val="FF0000"/>
                </a:solidFill>
              </a:rPr>
              <a:t>لوحدها أو بالاشتراك مع التغذية المعوية </a:t>
            </a:r>
            <a:r>
              <a:rPr lang="ar-SA" dirty="0" smtClean="0"/>
              <a:t>للمحافظة على الوضع </a:t>
            </a:r>
            <a:r>
              <a:rPr lang="ar-SA" dirty="0" err="1" smtClean="0"/>
              <a:t>التغذوي</a:t>
            </a:r>
            <a:r>
              <a:rPr lang="ar-SA" dirty="0" smtClean="0"/>
              <a:t> أو تحسينه </a:t>
            </a:r>
            <a:r>
              <a:rPr lang="ar-SA" b="1" dirty="0" smtClean="0">
                <a:solidFill>
                  <a:srgbClr val="0070C0"/>
                </a:solidFill>
              </a:rPr>
              <a:t>وتهدف إلى الحصول على غذاء كامل بحجم مناسب مع السوائل الوريدية</a:t>
            </a:r>
          </a:p>
          <a:p>
            <a:pPr>
              <a:buFont typeface="Wingdings" pitchFamily="2" charset="2"/>
              <a:buChar char="q"/>
            </a:pPr>
            <a:r>
              <a:rPr lang="ar-SA" dirty="0" smtClean="0"/>
              <a:t>تعطى </a:t>
            </a:r>
            <a:r>
              <a:rPr lang="ar-SA" dirty="0" err="1" smtClean="0"/>
              <a:t>الحريرات</a:t>
            </a:r>
            <a:r>
              <a:rPr lang="ar-SA" dirty="0" smtClean="0"/>
              <a:t> على </a:t>
            </a:r>
            <a:r>
              <a:rPr lang="ar-SY" dirty="0" smtClean="0"/>
              <a:t>شكل </a:t>
            </a:r>
            <a:r>
              <a:rPr lang="ar-SA" b="1" dirty="0" smtClean="0">
                <a:solidFill>
                  <a:srgbClr val="0070C0"/>
                </a:solidFill>
              </a:rPr>
              <a:t>غلوكوز مع مستحلب الدسم</a:t>
            </a:r>
            <a:r>
              <a:rPr lang="ar-SA" dirty="0" smtClean="0"/>
              <a:t> المستخلص من (زيت فول الصويا وأحيانا بالتشارك مع زيت السمك وتري غليسريد متوسط السلسلة وزيت الزيتون) بينما يؤمن الوارد البروتيني عبر </a:t>
            </a:r>
            <a:r>
              <a:rPr lang="ar-SA" b="1" dirty="0" smtClean="0">
                <a:solidFill>
                  <a:srgbClr val="0070C0"/>
                </a:solidFill>
              </a:rPr>
              <a:t>حموض أمينية تركيبية تشبه بروتين البيض </a:t>
            </a:r>
            <a:r>
              <a:rPr lang="ar-SA" dirty="0" smtClean="0"/>
              <a:t>كما تعطى </a:t>
            </a:r>
            <a:r>
              <a:rPr lang="ar-SA" b="1" dirty="0" smtClean="0">
                <a:solidFill>
                  <a:srgbClr val="0070C0"/>
                </a:solidFill>
              </a:rPr>
              <a:t>الفيتامينات والعناصر الزهيدة </a:t>
            </a:r>
            <a:endParaRPr lang="ar-SY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ar-SA" dirty="0" smtClean="0"/>
              <a:t>وقد يحدث </a:t>
            </a:r>
            <a:r>
              <a:rPr lang="ar-SA" b="1" dirty="0" smtClean="0">
                <a:solidFill>
                  <a:srgbClr val="0070C0"/>
                </a:solidFill>
              </a:rPr>
              <a:t>نقص سريري مثل نقص الزنك</a:t>
            </a:r>
            <a:r>
              <a:rPr lang="ar-SA" dirty="0" smtClean="0"/>
              <a:t> الذي يسبب الطفح الحمامي الحطاطي حول الفم والشرج ويحتاج لمراقبة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F0A1-7433-4ABC-AAA0-F949B8C5C8B1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31</a:t>
            </a:fld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1285852" y="1428736"/>
            <a:ext cx="5822428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ar-SA" sz="9600" dirty="0" smtClean="0">
                <a:solidFill>
                  <a:srgbClr val="0070C0"/>
                </a:solidFill>
              </a:rPr>
              <a:t>سوء التغذية الشديد</a:t>
            </a:r>
            <a:endParaRPr lang="ar-SA" sz="9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سوء التغذية الشديد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A" dirty="0" smtClean="0"/>
              <a:t>تعرف منظمة الصحة العالمية </a:t>
            </a:r>
            <a:r>
              <a:rPr lang="en-US" dirty="0" smtClean="0"/>
              <a:t>WHO </a:t>
            </a:r>
            <a:r>
              <a:rPr lang="ar-SA" dirty="0" smtClean="0"/>
              <a:t>الحالة </a:t>
            </a:r>
            <a:r>
              <a:rPr lang="ar-SA" dirty="0" err="1" smtClean="0"/>
              <a:t>التغذوية: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>
                <a:solidFill>
                  <a:srgbClr val="0070C0"/>
                </a:solidFill>
              </a:rPr>
              <a:t>الوزن نسبة للطول</a:t>
            </a:r>
            <a:r>
              <a:rPr lang="ar-SA" dirty="0" smtClean="0"/>
              <a:t>: هو مشعر لسوء التغذية الحاد ويقيس الخسارة </a:t>
            </a:r>
            <a:r>
              <a:rPr lang="en-US" dirty="0" smtClean="0"/>
              <a:t>  wasting</a:t>
            </a:r>
            <a:r>
              <a:rPr lang="ar-SY" dirty="0" smtClean="0"/>
              <a:t>و</a:t>
            </a:r>
            <a:r>
              <a:rPr lang="ar-SA" dirty="0" smtClean="0"/>
              <a:t>الضمور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>
                <a:solidFill>
                  <a:srgbClr val="0070C0"/>
                </a:solidFill>
              </a:rPr>
              <a:t>محيط منتصف </a:t>
            </a:r>
            <a:r>
              <a:rPr lang="ar-SA" dirty="0" err="1" smtClean="0">
                <a:solidFill>
                  <a:srgbClr val="0070C0"/>
                </a:solidFill>
              </a:rPr>
              <a:t>الذراع </a:t>
            </a:r>
            <a:r>
              <a:rPr lang="ar-SA" dirty="0" smtClean="0"/>
              <a:t>: ويشير اللون الأحمر إلى خطورة سوء التغذية</a:t>
            </a:r>
          </a:p>
          <a:p>
            <a:pPr marL="514350" indent="-514350"/>
            <a:r>
              <a:rPr lang="ar-SA" dirty="0" smtClean="0">
                <a:solidFill>
                  <a:srgbClr val="0070C0"/>
                </a:solidFill>
              </a:rPr>
              <a:t>الطول نسبة للعمر</a:t>
            </a:r>
            <a:r>
              <a:rPr lang="ar-SA" dirty="0" smtClean="0"/>
              <a:t>: هو مشعر لسوء التغذية المديد </a:t>
            </a:r>
            <a:endParaRPr lang="ar-SY" dirty="0" smtClean="0"/>
          </a:p>
          <a:p>
            <a:pPr marL="514350" indent="-514350"/>
            <a:r>
              <a:rPr lang="ar-SA" b="1" u="sng" dirty="0" smtClean="0"/>
              <a:t>أمَا </a:t>
            </a:r>
            <a:r>
              <a:rPr lang="ar-SA" b="1" u="sng" dirty="0" smtClean="0">
                <a:solidFill>
                  <a:srgbClr val="FF0000"/>
                </a:solidFill>
              </a:rPr>
              <a:t>سوء التغذية </a:t>
            </a:r>
            <a:r>
              <a:rPr lang="ar-SA" b="1" u="sng" dirty="0" err="1" smtClean="0">
                <a:solidFill>
                  <a:srgbClr val="FF0000"/>
                </a:solidFill>
              </a:rPr>
              <a:t>الحروري</a:t>
            </a:r>
            <a:r>
              <a:rPr lang="ar-SA" b="1" u="sng" dirty="0" smtClean="0">
                <a:solidFill>
                  <a:srgbClr val="FF0000"/>
                </a:solidFill>
              </a:rPr>
              <a:t> البروتيني الشديد فيصنف إلى </a:t>
            </a:r>
            <a:r>
              <a:rPr lang="ar-SA" b="1" dirty="0" smtClean="0">
                <a:solidFill>
                  <a:srgbClr val="0070C0"/>
                </a:solidFill>
              </a:rPr>
              <a:t>: السغل والكواشيركور والكواشيركور السغلي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C6D8-A7F8-46BA-92CE-6474D98D0C4F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Y" b="1" u="sng" dirty="0" err="1" smtClean="0">
                <a:solidFill>
                  <a:srgbClr val="0070C0"/>
                </a:solidFill>
              </a:rPr>
              <a:t>السغل</a:t>
            </a:r>
            <a:r>
              <a:rPr lang="ar-SY" dirty="0" smtClean="0"/>
              <a:t> :</a:t>
            </a:r>
            <a:r>
              <a:rPr lang="ar-SA" dirty="0" smtClean="0"/>
              <a:t>يكون الطفل المصاب </a:t>
            </a:r>
            <a:r>
              <a:rPr lang="ar-SA" dirty="0" err="1" smtClean="0"/>
              <a:t>بالسغل</a:t>
            </a:r>
            <a:r>
              <a:rPr lang="ar-SA" dirty="0" smtClean="0"/>
              <a:t> ضعيفا ضامرا وذا مظهر هزيل ولا توجد </a:t>
            </a:r>
            <a:r>
              <a:rPr lang="ar-SA" dirty="0" err="1" smtClean="0"/>
              <a:t>و</a:t>
            </a:r>
            <a:r>
              <a:rPr lang="ar-SY" dirty="0" smtClean="0"/>
              <a:t>ذ</a:t>
            </a:r>
            <a:r>
              <a:rPr lang="ar-SA" dirty="0" smtClean="0"/>
              <a:t>مات على جسمه وقليل الاكتراث بما حوله ومنسحب من محيطه </a:t>
            </a:r>
            <a:r>
              <a:rPr lang="ar-SA" b="1" u="sng" dirty="0" smtClean="0"/>
              <a:t>بينما</a:t>
            </a:r>
            <a:endParaRPr lang="ar-SY" b="1" u="sng" dirty="0" smtClean="0"/>
          </a:p>
          <a:p>
            <a:r>
              <a:rPr lang="ar-SY" b="1" u="sng" dirty="0" err="1" smtClean="0">
                <a:solidFill>
                  <a:srgbClr val="0070C0"/>
                </a:solidFill>
              </a:rPr>
              <a:t>الكواشيركور</a:t>
            </a:r>
            <a:r>
              <a:rPr lang="ar-SY" b="1" u="sng" dirty="0" smtClean="0">
                <a:solidFill>
                  <a:srgbClr val="0070C0"/>
                </a:solidFill>
              </a:rPr>
              <a:t>:</a:t>
            </a:r>
            <a:r>
              <a:rPr lang="ar-SA" b="1" u="sng" dirty="0" smtClean="0">
                <a:solidFill>
                  <a:srgbClr val="0070C0"/>
                </a:solidFill>
              </a:rPr>
              <a:t> </a:t>
            </a:r>
            <a:r>
              <a:rPr lang="ar-SA" dirty="0" smtClean="0"/>
              <a:t>تكون الو</a:t>
            </a:r>
            <a:r>
              <a:rPr lang="ar-SY" dirty="0" smtClean="0"/>
              <a:t>ذ</a:t>
            </a:r>
            <a:r>
              <a:rPr lang="ar-SA" dirty="0" smtClean="0"/>
              <a:t>مات </a:t>
            </a:r>
            <a:r>
              <a:rPr lang="ar-SA" dirty="0" smtClean="0">
                <a:solidFill>
                  <a:srgbClr val="0070C0"/>
                </a:solidFill>
              </a:rPr>
              <a:t>معممة</a:t>
            </a:r>
            <a:r>
              <a:rPr lang="ar-SA" dirty="0" smtClean="0"/>
              <a:t> في </a:t>
            </a:r>
            <a:r>
              <a:rPr lang="ar-SA" dirty="0" err="1" smtClean="0"/>
              <a:t>الكواشيركور</a:t>
            </a:r>
            <a:r>
              <a:rPr lang="ar-SA" dirty="0" smtClean="0"/>
              <a:t> بالإضافة إلى الضمور </a:t>
            </a:r>
            <a:r>
              <a:rPr lang="ar-SA" dirty="0" smtClean="0">
                <a:solidFill>
                  <a:srgbClr val="0070C0"/>
                </a:solidFill>
              </a:rPr>
              <a:t>ولكن الوزن قد لا </a:t>
            </a:r>
            <a:r>
              <a:rPr lang="ar-SA" dirty="0" err="1" smtClean="0">
                <a:solidFill>
                  <a:srgbClr val="0070C0"/>
                </a:solidFill>
              </a:rPr>
              <a:t>يتاثر</a:t>
            </a:r>
            <a:r>
              <a:rPr lang="ar-SA" dirty="0" smtClean="0">
                <a:solidFill>
                  <a:srgbClr val="0070C0"/>
                </a:solidFill>
              </a:rPr>
              <a:t> كثيرا. 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مرضى </a:t>
            </a:r>
            <a:r>
              <a:rPr lang="ar-SA" dirty="0" err="1" smtClean="0">
                <a:solidFill>
                  <a:srgbClr val="FF0000"/>
                </a:solidFill>
              </a:rPr>
              <a:t>الكواشيركور</a:t>
            </a:r>
            <a:r>
              <a:rPr lang="ar-SA" dirty="0" smtClean="0">
                <a:solidFill>
                  <a:srgbClr val="FF0000"/>
                </a:solidFill>
              </a:rPr>
              <a:t> لديهم عوز في الوارد البروتيني على حساب بقية مصادر الطاقة.</a:t>
            </a:r>
          </a:p>
          <a:p>
            <a:pPr>
              <a:buNone/>
            </a:pPr>
            <a:endParaRPr lang="ar-SA" dirty="0"/>
          </a:p>
        </p:txBody>
      </p:sp>
      <p:sp>
        <p:nvSpPr>
          <p:cNvPr id="8" name="عنصر نائب للنص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2A17-8399-4E51-B212-DFE6CAE54ED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33</a:t>
            </a:fld>
            <a:endParaRPr lang="ar-SA"/>
          </a:p>
        </p:txBody>
      </p:sp>
      <p:pic>
        <p:nvPicPr>
          <p:cNvPr id="24577" name="Picture 1" descr="I:\ \سنه خامسه\تغذيه خامس\٢٠٢٠٠٥١١_٠٨٥٨٣٢.jpg"/>
          <p:cNvPicPr>
            <a:picLocks noChangeAspect="1" noChangeArrowheads="1"/>
          </p:cNvPicPr>
          <p:nvPr/>
        </p:nvPicPr>
        <p:blipFill>
          <a:blip r:embed="rId2" cstate="print"/>
          <a:srcRect l="18055" t="7291" r="36111" b="17708"/>
          <a:stretch>
            <a:fillRect/>
          </a:stretch>
        </p:blipFill>
        <p:spPr bwMode="auto">
          <a:xfrm>
            <a:off x="357158" y="1428736"/>
            <a:ext cx="235745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u="sng" dirty="0" smtClean="0">
                <a:solidFill>
                  <a:srgbClr val="FF0000"/>
                </a:solidFill>
              </a:rPr>
              <a:t>يتصف الطفل المصاب </a:t>
            </a:r>
            <a:r>
              <a:rPr lang="ar-SA" u="sng" dirty="0" err="1" smtClean="0">
                <a:solidFill>
                  <a:srgbClr val="FF0000"/>
                </a:solidFill>
              </a:rPr>
              <a:t>بالكواشيركور</a:t>
            </a:r>
            <a:r>
              <a:rPr lang="ar-SA" u="sng" dirty="0" smtClean="0">
                <a:solidFill>
                  <a:srgbClr val="FF0000"/>
                </a:solidFill>
              </a:rPr>
              <a:t> </a:t>
            </a:r>
            <a:r>
              <a:rPr lang="ar-SA" u="sng" dirty="0" err="1" smtClean="0">
                <a:solidFill>
                  <a:srgbClr val="FF0000"/>
                </a:solidFill>
              </a:rPr>
              <a:t>بالآتي</a:t>
            </a:r>
            <a:r>
              <a:rPr lang="ar-SA" dirty="0" err="1" smtClean="0"/>
              <a:t>:</a:t>
            </a:r>
            <a:endParaRPr lang="ar-SA" dirty="0" smtClean="0"/>
          </a:p>
          <a:p>
            <a:pPr marL="514350" indent="-514350">
              <a:buFont typeface="+mj-cs"/>
              <a:buAutoNum type="arabic2Minus"/>
            </a:pPr>
            <a:r>
              <a:rPr lang="ar-SA" dirty="0" smtClean="0"/>
              <a:t>طفح جلدي تقشري مع فرط تقرن وتقشر</a:t>
            </a:r>
          </a:p>
          <a:p>
            <a:pPr marL="514350" indent="-514350">
              <a:buFont typeface="+mj-cs"/>
              <a:buAutoNum type="arabic2Minus"/>
            </a:pPr>
            <a:r>
              <a:rPr lang="ar-SA" dirty="0" smtClean="0"/>
              <a:t>انتفاخ بطن مع ضخامة كبدية بسبب </a:t>
            </a:r>
            <a:r>
              <a:rPr lang="ar-SA" dirty="0" err="1" smtClean="0"/>
              <a:t>الارتشاح</a:t>
            </a:r>
            <a:r>
              <a:rPr lang="ar-SA" dirty="0" smtClean="0"/>
              <a:t> الدهني</a:t>
            </a:r>
          </a:p>
          <a:p>
            <a:pPr marL="514350" indent="-514350">
              <a:buFont typeface="+mj-cs"/>
              <a:buAutoNum type="arabic2Minus"/>
            </a:pPr>
            <a:r>
              <a:rPr lang="ar-SA" dirty="0" smtClean="0"/>
              <a:t>شعر خفيف فاقد للونه وضعيف</a:t>
            </a:r>
          </a:p>
          <a:p>
            <a:pPr marL="514350" indent="-514350">
              <a:buFont typeface="+mj-cs"/>
              <a:buAutoNum type="arabic2Minus"/>
            </a:pPr>
            <a:r>
              <a:rPr lang="ar-SA" dirty="0" smtClean="0"/>
              <a:t>إسهال مع انخفاض حرارة الجسم وبطء القلب مع انخفاض ضغطه</a:t>
            </a:r>
          </a:p>
          <a:p>
            <a:pPr marL="514350" indent="-514350">
              <a:buFont typeface="+mj-cs"/>
              <a:buAutoNum type="arabic2Minus"/>
            </a:pPr>
            <a:r>
              <a:rPr lang="ar-SA" dirty="0" smtClean="0"/>
              <a:t>انخفاض الألبومين والغلوكوز </a:t>
            </a:r>
            <a:r>
              <a:rPr lang="ar-SA" dirty="0" err="1" smtClean="0"/>
              <a:t>والبوتاسيوم</a:t>
            </a:r>
            <a:r>
              <a:rPr lang="ar-SA" dirty="0" smtClean="0"/>
              <a:t> </a:t>
            </a:r>
            <a:r>
              <a:rPr lang="ar-SA" dirty="0" err="1" smtClean="0"/>
              <a:t>والمغنزيوم</a:t>
            </a:r>
            <a:r>
              <a:rPr lang="ar-SA" dirty="0" smtClean="0"/>
              <a:t> في المصل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1DC4-46B9-44AA-8D58-E0D1DDB1043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43438" y="1743133"/>
            <a:ext cx="4296580" cy="4558885"/>
          </a:xfrm>
        </p:spPr>
        <p:txBody>
          <a:bodyPr>
            <a:normAutofit fontScale="77500" lnSpcReduction="20000"/>
          </a:bodyPr>
          <a:lstStyle/>
          <a:p>
            <a:r>
              <a:rPr lang="ar-SA" dirty="0" smtClean="0"/>
              <a:t>يعرف </a:t>
            </a:r>
            <a:r>
              <a:rPr lang="ar-SA" b="1" u="sng" dirty="0" smtClean="0">
                <a:solidFill>
                  <a:srgbClr val="FF0000"/>
                </a:solidFill>
              </a:rPr>
              <a:t>سوء التغذية الشديد الحاد بأحد مما </a:t>
            </a:r>
            <a:r>
              <a:rPr lang="ar-SA" b="1" u="sng" dirty="0" err="1" smtClean="0">
                <a:solidFill>
                  <a:srgbClr val="FF0000"/>
                </a:solidFill>
              </a:rPr>
              <a:t>يأتي:</a:t>
            </a:r>
            <a:endParaRPr lang="ar-SA" b="1" u="sng" dirty="0" smtClean="0">
              <a:solidFill>
                <a:srgbClr val="FF0000"/>
              </a:solidFill>
            </a:endParaRPr>
          </a:p>
          <a:p>
            <a:pPr marL="633222" indent="-514350">
              <a:buFont typeface="+mj-lt"/>
              <a:buAutoNum type="arabicPeriod"/>
            </a:pPr>
            <a:r>
              <a:rPr lang="ar-SA" dirty="0" smtClean="0"/>
              <a:t>الوزن بالنسبة للطول بأكثر من ثلاث انحرافات معيارية تحت المنحني المتوسط </a:t>
            </a:r>
            <a:r>
              <a:rPr lang="ar-SA" dirty="0" err="1" smtClean="0"/>
              <a:t>او</a:t>
            </a:r>
            <a:r>
              <a:rPr lang="ar-SA" dirty="0" smtClean="0"/>
              <a:t> </a:t>
            </a:r>
            <a:r>
              <a:rPr lang="ar-SY" smtClean="0"/>
              <a:t>أقل</a:t>
            </a:r>
            <a:r>
              <a:rPr lang="ar-SA" smtClean="0"/>
              <a:t> </a:t>
            </a:r>
            <a:r>
              <a:rPr lang="ar-SA" dirty="0" smtClean="0"/>
              <a:t>من -3 </a:t>
            </a:r>
            <a:r>
              <a:rPr lang="ar-SY" dirty="0" smtClean="0"/>
              <a:t>على </a:t>
            </a:r>
            <a:r>
              <a:rPr lang="ar-SA" dirty="0" smtClean="0"/>
              <a:t>مشعر </a:t>
            </a:r>
            <a:r>
              <a:rPr lang="en-US" dirty="0" smtClean="0"/>
              <a:t>Z </a:t>
            </a:r>
            <a:r>
              <a:rPr lang="ar-SA" dirty="0" smtClean="0"/>
              <a:t>على خطوط منظمة الصحة العالمية.</a:t>
            </a:r>
          </a:p>
          <a:p>
            <a:pPr marL="633222" indent="-514350">
              <a:buFont typeface="+mj-lt"/>
              <a:buAutoNum type="arabicPeriod"/>
            </a:pPr>
            <a:r>
              <a:rPr lang="ar-SA" b="1" dirty="0" smtClean="0">
                <a:solidFill>
                  <a:srgbClr val="FF0000"/>
                </a:solidFill>
              </a:rPr>
              <a:t>محيط منتصف الذراع العلوي أقل من 115 مم لطفل بين 6 </a:t>
            </a:r>
            <a:r>
              <a:rPr lang="ar-SA" b="1" dirty="0" err="1" smtClean="0">
                <a:solidFill>
                  <a:srgbClr val="FF0000"/>
                </a:solidFill>
              </a:rPr>
              <a:t>أشهر </a:t>
            </a:r>
            <a:r>
              <a:rPr lang="ar-SA" b="1" dirty="0" smtClean="0">
                <a:solidFill>
                  <a:srgbClr val="FF0000"/>
                </a:solidFill>
              </a:rPr>
              <a:t>_ 5 سنوات</a:t>
            </a:r>
          </a:p>
          <a:p>
            <a:pPr marL="633222" indent="-514350">
              <a:buFont typeface="+mj-lt"/>
              <a:buAutoNum type="arabicPeriod"/>
            </a:pPr>
            <a:r>
              <a:rPr lang="ar-SA" b="1" dirty="0" smtClean="0"/>
              <a:t>و</a:t>
            </a:r>
            <a:r>
              <a:rPr lang="ar-SY" b="1" dirty="0" smtClean="0"/>
              <a:t>ذ</a:t>
            </a:r>
            <a:r>
              <a:rPr lang="ar-SA" b="1" dirty="0" err="1" smtClean="0"/>
              <a:t>مة</a:t>
            </a:r>
            <a:r>
              <a:rPr lang="ar-SA" b="1" dirty="0" smtClean="0"/>
              <a:t> ثنائية الجانب</a:t>
            </a:r>
            <a:endParaRPr lang="ar-SA" b="1" dirty="0"/>
          </a:p>
        </p:txBody>
      </p:sp>
      <p:sp>
        <p:nvSpPr>
          <p:cNvPr id="8" name="عنصر نائب للنص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1309-FE5B-46DC-ADDC-6FD1C61CA99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35</a:t>
            </a:fld>
            <a:endParaRPr lang="ar-SA"/>
          </a:p>
        </p:txBody>
      </p:sp>
      <p:pic>
        <p:nvPicPr>
          <p:cNvPr id="22529" name="Picture 1" descr="I:\ \سنه خامسه\تغذيه خامس\٢٠٢٠٠٥١١_٠٨٥٨١٦.jpg"/>
          <p:cNvPicPr>
            <a:picLocks noChangeAspect="1" noChangeArrowheads="1"/>
          </p:cNvPicPr>
          <p:nvPr/>
        </p:nvPicPr>
        <p:blipFill>
          <a:blip r:embed="rId2" cstate="print"/>
          <a:srcRect l="4687" t="17708" r="46875" b="38542"/>
          <a:stretch>
            <a:fillRect/>
          </a:stretch>
        </p:blipFill>
        <p:spPr bwMode="auto">
          <a:xfrm>
            <a:off x="214282" y="1643050"/>
            <a:ext cx="442915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 smtClean="0"/>
              <a:t>التدبير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ar-SA" dirty="0" smtClean="0"/>
              <a:t>يملك معظم الأطفال المصابين بسوء التغذية الشديد الحاد شهية ويقظة كافية للتدبير عبر استعمال مستحضرات جاهزة </a:t>
            </a:r>
            <a:r>
              <a:rPr lang="en-US" dirty="0" smtClean="0"/>
              <a:t>ready –to- use </a:t>
            </a:r>
            <a:r>
              <a:rPr lang="en-US" dirty="0" err="1" smtClean="0"/>
              <a:t>theraputic</a:t>
            </a:r>
            <a:r>
              <a:rPr lang="en-US" dirty="0" smtClean="0"/>
              <a:t> food RUTF</a:t>
            </a:r>
            <a:r>
              <a:rPr lang="ar-SA" dirty="0" smtClean="0"/>
              <a:t> مثل: </a:t>
            </a:r>
            <a:r>
              <a:rPr lang="ar-SA" b="1" u="sng" spc="300" dirty="0" err="1" smtClean="0">
                <a:solidFill>
                  <a:srgbClr val="FF0000"/>
                </a:solidFill>
              </a:rPr>
              <a:t>زبدة</a:t>
            </a:r>
            <a:r>
              <a:rPr lang="ar-SA" b="1" u="sng" spc="300" dirty="0" smtClean="0">
                <a:solidFill>
                  <a:srgbClr val="FF0000"/>
                </a:solidFill>
              </a:rPr>
              <a:t> الفستق الممزوجة بالحليب </a:t>
            </a:r>
            <a:r>
              <a:rPr lang="ar-SA" b="1" u="sng" spc="300" dirty="0" err="1" smtClean="0">
                <a:solidFill>
                  <a:srgbClr val="FF0000"/>
                </a:solidFill>
              </a:rPr>
              <a:t>المقشود</a:t>
            </a:r>
            <a:r>
              <a:rPr lang="ar-SA" b="1" u="sng" spc="300" dirty="0" smtClean="0">
                <a:solidFill>
                  <a:srgbClr val="FF0000"/>
                </a:solidFill>
              </a:rPr>
              <a:t> المجفف والفيتامينات والمعادن </a:t>
            </a:r>
            <a:r>
              <a:rPr lang="ar-SA" dirty="0" smtClean="0"/>
              <a:t>والتي تستهلك فورا من قبل الطفل</a:t>
            </a:r>
          </a:p>
          <a:p>
            <a:r>
              <a:rPr lang="ar-SA" dirty="0" smtClean="0"/>
              <a:t>أما </a:t>
            </a:r>
            <a:r>
              <a:rPr lang="ar-SA" b="1" dirty="0" smtClean="0"/>
              <a:t>الأطفال المصابين بسوء التغذية الشديد الحاد فاقدي الشهية أو المصابين </a:t>
            </a:r>
            <a:r>
              <a:rPr lang="ar-SA" b="1" dirty="0" err="1" smtClean="0"/>
              <a:t>بالوذمات</a:t>
            </a:r>
            <a:r>
              <a:rPr lang="ar-SA" b="1" dirty="0" smtClean="0"/>
              <a:t> الشديدة أو لديهم </a:t>
            </a:r>
            <a:r>
              <a:rPr lang="ar-SA" b="1" dirty="0" err="1" smtClean="0"/>
              <a:t>اختلاطات</a:t>
            </a:r>
            <a:r>
              <a:rPr lang="ar-SA" b="1" dirty="0" smtClean="0"/>
              <a:t> طبية أو أعمارهم تحت 6 أشهر فلابد من </a:t>
            </a:r>
            <a:r>
              <a:rPr lang="ar-SA" b="1" dirty="0" smtClean="0">
                <a:solidFill>
                  <a:srgbClr val="FF0000"/>
                </a:solidFill>
              </a:rPr>
              <a:t>إدخالهم المستشفى حيث تصل نسبة الوفيات إلى 30% </a:t>
            </a:r>
            <a:r>
              <a:rPr lang="ar-SA" dirty="0" smtClean="0"/>
              <a:t>ويكون هؤلاء ناقصي البروتين </a:t>
            </a:r>
            <a:r>
              <a:rPr lang="ar-SA" dirty="0" err="1" smtClean="0"/>
              <a:t>والحريرات</a:t>
            </a:r>
            <a:r>
              <a:rPr lang="ar-SA" dirty="0" smtClean="0"/>
              <a:t> ولديهم اضطراب شاردي ونقص في العناصر المعدنية </a:t>
            </a:r>
            <a:r>
              <a:rPr lang="ar-SA" dirty="0" err="1" smtClean="0"/>
              <a:t>كالبوتاسيوم</a:t>
            </a:r>
            <a:r>
              <a:rPr lang="ar-SA" dirty="0" smtClean="0"/>
              <a:t> والزنك </a:t>
            </a:r>
            <a:r>
              <a:rPr lang="ar-SA" dirty="0" err="1" smtClean="0"/>
              <a:t>والمغنزيوم</a:t>
            </a:r>
            <a:r>
              <a:rPr lang="ar-SA" dirty="0" smtClean="0"/>
              <a:t> مع نقص العناصر الغذائية الدقيقة والفيتامينات</a:t>
            </a:r>
            <a:endParaRPr lang="en-US" dirty="0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FF39-6354-49F2-98E2-ED29A271ABDC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/>
            <a:r>
              <a:rPr lang="ar-SA" b="1" u="sng" dirty="0" smtClean="0">
                <a:solidFill>
                  <a:srgbClr val="FF0000"/>
                </a:solidFill>
              </a:rPr>
              <a:t>يتضمن التدابير:</a:t>
            </a:r>
            <a:endParaRPr lang="ar-SY" b="1" u="sng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عالج نقص السكر على نحو إسعافي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عالج أو امنع </a:t>
            </a:r>
            <a:r>
              <a:rPr lang="ar-SA" dirty="0" err="1" smtClean="0"/>
              <a:t>انخف</a:t>
            </a:r>
            <a:r>
              <a:rPr lang="ar-SY" dirty="0" smtClean="0"/>
              <a:t>ا</a:t>
            </a:r>
            <a:r>
              <a:rPr lang="ar-SA" dirty="0" smtClean="0"/>
              <a:t>ض الحرارة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عالج أو امنع حدوث </a:t>
            </a:r>
            <a:r>
              <a:rPr lang="ar-SA" dirty="0" err="1" smtClean="0"/>
              <a:t>التجفاف</a:t>
            </a:r>
            <a:r>
              <a:rPr lang="ar-SA" dirty="0" smtClean="0"/>
              <a:t> مع تجنب فرط </a:t>
            </a:r>
            <a:r>
              <a:rPr lang="ar-SA" dirty="0" err="1" smtClean="0"/>
              <a:t>الإماهة</a:t>
            </a:r>
            <a:r>
              <a:rPr lang="ar-SA" dirty="0" smtClean="0"/>
              <a:t> حيث تسبب قصور القلب مع الانتباه إلى أن محاليل منظمة الصحة العالمية الفموية </a:t>
            </a:r>
            <a:r>
              <a:rPr lang="ar-SA" dirty="0" err="1" smtClean="0"/>
              <a:t>لإعاضة</a:t>
            </a:r>
            <a:r>
              <a:rPr lang="ar-SA" dirty="0" smtClean="0"/>
              <a:t> </a:t>
            </a:r>
            <a:r>
              <a:rPr lang="ar-SA" dirty="0" err="1" smtClean="0"/>
              <a:t>التجفاف</a:t>
            </a:r>
            <a:r>
              <a:rPr lang="ar-SA" dirty="0" smtClean="0"/>
              <a:t> تحوي </a:t>
            </a:r>
            <a:r>
              <a:rPr lang="ar-SA" dirty="0" smtClean="0">
                <a:solidFill>
                  <a:srgbClr val="FF0000"/>
                </a:solidFill>
              </a:rPr>
              <a:t>مقادير عالية من الصوديوم 75 مل مول/ل وقليلا من </a:t>
            </a:r>
            <a:r>
              <a:rPr lang="ar-SA" dirty="0" err="1" smtClean="0">
                <a:solidFill>
                  <a:srgbClr val="FF0000"/>
                </a:solidFill>
              </a:rPr>
              <a:t>البوتاسيوم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ar-SA" dirty="0" smtClean="0"/>
              <a:t>وبالتالي يجب إعطاء محاليل </a:t>
            </a:r>
            <a:r>
              <a:rPr lang="ar-SA" dirty="0" err="1" smtClean="0"/>
              <a:t>خاصة (</a:t>
            </a:r>
            <a:r>
              <a:rPr lang="en-US" b="1" dirty="0" smtClean="0">
                <a:solidFill>
                  <a:srgbClr val="FF0000"/>
                </a:solidFill>
              </a:rPr>
              <a:t>(RESO MAL</a:t>
            </a:r>
          </a:p>
          <a:p>
            <a:pPr marL="514350" indent="-514350">
              <a:buNone/>
            </a:pPr>
            <a:r>
              <a:rPr lang="en-US" dirty="0" smtClean="0"/>
              <a:t>       </a:t>
            </a:r>
            <a:r>
              <a:rPr lang="ar-SA" dirty="0" smtClean="0"/>
              <a:t>ويمكن تدبير </a:t>
            </a:r>
            <a:r>
              <a:rPr lang="ar-SA" dirty="0" err="1" smtClean="0"/>
              <a:t>التجفاف</a:t>
            </a:r>
            <a:r>
              <a:rPr lang="ar-SA" dirty="0" smtClean="0"/>
              <a:t> فمويا عبر انبوب أنفي معدي وتعطى </a:t>
            </a:r>
            <a:r>
              <a:rPr lang="ar-SA" dirty="0" smtClean="0">
                <a:solidFill>
                  <a:srgbClr val="FF0000"/>
                </a:solidFill>
              </a:rPr>
              <a:t>السوائل الوريدية في حالات الصدمة فقط.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F6BA-D6EC-4711-8075-3B6C355768BB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أصلح </a:t>
            </a:r>
            <a:r>
              <a:rPr lang="ar-SA" b="1" dirty="0" smtClean="0">
                <a:solidFill>
                  <a:srgbClr val="FF0000"/>
                </a:solidFill>
              </a:rPr>
              <a:t>اضطراب الشاردي </a:t>
            </a:r>
            <a:r>
              <a:rPr lang="ar-SA" dirty="0" smtClean="0"/>
              <a:t>ولاسيما </a:t>
            </a:r>
            <a:r>
              <a:rPr lang="ar-SA" dirty="0" err="1" smtClean="0"/>
              <a:t>المنغنيزيوم</a:t>
            </a:r>
            <a:r>
              <a:rPr lang="ar-SA" dirty="0" smtClean="0"/>
              <a:t> </a:t>
            </a:r>
            <a:r>
              <a:rPr lang="ar-SA" dirty="0" err="1" smtClean="0"/>
              <a:t>والبوتاسيوم</a:t>
            </a:r>
            <a:r>
              <a:rPr lang="ar-SA" dirty="0" smtClean="0"/>
              <a:t> </a:t>
            </a:r>
          </a:p>
          <a:p>
            <a:r>
              <a:rPr lang="ar-SA" dirty="0" smtClean="0"/>
              <a:t>عالج </a:t>
            </a:r>
            <a:r>
              <a:rPr lang="ar-SA" dirty="0" err="1" smtClean="0">
                <a:solidFill>
                  <a:srgbClr val="FF0000"/>
                </a:solidFill>
              </a:rPr>
              <a:t>الخمج</a:t>
            </a:r>
            <a:r>
              <a:rPr lang="ar-SA" dirty="0" smtClean="0">
                <a:solidFill>
                  <a:srgbClr val="FF0000"/>
                </a:solidFill>
              </a:rPr>
              <a:t> بالصادات واسعة الطيف </a:t>
            </a:r>
            <a:r>
              <a:rPr lang="ar-SA" dirty="0" smtClean="0"/>
              <a:t>مع العلم أن الحرارة والعلامات الأخرى </a:t>
            </a:r>
            <a:r>
              <a:rPr lang="ar-SA" dirty="0" err="1" smtClean="0"/>
              <a:t>للخمج</a:t>
            </a:r>
            <a:r>
              <a:rPr lang="ar-SA" dirty="0" smtClean="0"/>
              <a:t> تكون غائبة ولا </a:t>
            </a:r>
            <a:r>
              <a:rPr lang="ar-SA" b="1" dirty="0" smtClean="0">
                <a:solidFill>
                  <a:srgbClr val="FF0000"/>
                </a:solidFill>
              </a:rPr>
              <a:t>ننسى علاج المبيضات البيض </a:t>
            </a:r>
            <a:r>
              <a:rPr lang="ar-SA" dirty="0" smtClean="0"/>
              <a:t>إن وجدت</a:t>
            </a:r>
          </a:p>
          <a:p>
            <a:r>
              <a:rPr lang="ar-SA" dirty="0" smtClean="0"/>
              <a:t>أصلح نقص العناصر الغذائية </a:t>
            </a:r>
            <a:r>
              <a:rPr lang="ar-SA" dirty="0" err="1" smtClean="0"/>
              <a:t>الصغرية</a:t>
            </a:r>
            <a:r>
              <a:rPr lang="ar-SA" dirty="0" smtClean="0"/>
              <a:t> (الفيتامين </a:t>
            </a:r>
            <a:r>
              <a:rPr lang="en-US" dirty="0" smtClean="0"/>
              <a:t>A</a:t>
            </a:r>
            <a:r>
              <a:rPr lang="ar-SA" dirty="0" smtClean="0"/>
              <a:t> موجود ضمن الأغذية المعدة للتدبير) </a:t>
            </a:r>
            <a:r>
              <a:rPr lang="ar-SA" dirty="0" smtClean="0">
                <a:solidFill>
                  <a:srgbClr val="FF0000"/>
                </a:solidFill>
              </a:rPr>
              <a:t>ويؤجل إعطاء الحديد لمدة </a:t>
            </a:r>
            <a:r>
              <a:rPr lang="ar-SA" u="sng" dirty="0" smtClean="0">
                <a:solidFill>
                  <a:srgbClr val="FF0000"/>
                </a:solidFill>
              </a:rPr>
              <a:t>أسبوع</a:t>
            </a:r>
            <a:endParaRPr lang="ar-SA" u="sng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4BC70-C87B-4FA2-95AB-EAF0E2B17E61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A" dirty="0" smtClean="0"/>
              <a:t>ابدأ التغذية بكميات صغيرة وحتى بفترة الليل حيث أن التغذية السريعة تسبب الإسهال وإن الأغذية المخصصة لذلك هي </a:t>
            </a:r>
            <a:r>
              <a:rPr lang="en-US" dirty="0" smtClean="0"/>
              <a:t>formula75</a:t>
            </a:r>
            <a:r>
              <a:rPr lang="ar-SA" dirty="0" smtClean="0">
                <a:solidFill>
                  <a:srgbClr val="FF0000"/>
                </a:solidFill>
              </a:rPr>
              <a:t> حيث يحتوي كل 100 مل على 75 كيلو </a:t>
            </a:r>
            <a:r>
              <a:rPr lang="ar-SA" dirty="0" err="1" smtClean="0">
                <a:solidFill>
                  <a:srgbClr val="FF0000"/>
                </a:solidFill>
              </a:rPr>
              <a:t>كالوري</a:t>
            </a:r>
            <a:r>
              <a:rPr lang="ar-SA" dirty="0" smtClean="0">
                <a:solidFill>
                  <a:srgbClr val="FF0000"/>
                </a:solidFill>
              </a:rPr>
              <a:t> وهي منخفضة البروتين والصوديوم وغنية بالسكريات </a:t>
            </a:r>
          </a:p>
          <a:p>
            <a:r>
              <a:rPr lang="ar-SA" dirty="0" smtClean="0"/>
              <a:t>استعمل </a:t>
            </a:r>
            <a:r>
              <a:rPr lang="en-US" b="1" u="sng" dirty="0" smtClean="0"/>
              <a:t>formal100</a:t>
            </a:r>
            <a:r>
              <a:rPr lang="ar-SA" dirty="0" smtClean="0"/>
              <a:t> حيث تحتوي كل 100 مل على 100 كيلو </a:t>
            </a:r>
            <a:r>
              <a:rPr lang="ar-SA" dirty="0" err="1" smtClean="0"/>
              <a:t>كالوري</a:t>
            </a:r>
            <a:r>
              <a:rPr lang="ar-SA" dirty="0" smtClean="0"/>
              <a:t> أو استعمل أغذية علاجية جاهزة</a:t>
            </a:r>
            <a:endParaRPr lang="ar-SA" dirty="0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B130-DECF-4B12-972C-06CC5201E03C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39</a:t>
            </a:fld>
            <a:endParaRPr lang="ar-SA"/>
          </a:p>
        </p:txBody>
      </p:sp>
      <p:pic>
        <p:nvPicPr>
          <p:cNvPr id="7" name="صورة 6" descr="f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86190"/>
            <a:ext cx="2857488" cy="2494470"/>
          </a:xfrm>
          <a:prstGeom prst="rect">
            <a:avLst/>
          </a:prstGeom>
        </p:spPr>
      </p:pic>
      <p:pic>
        <p:nvPicPr>
          <p:cNvPr id="10" name="صورة 9" descr="f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3148719" cy="221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err="1" smtClean="0"/>
              <a:t>الهشاشية</a:t>
            </a:r>
            <a:r>
              <a:rPr lang="ar-SA" dirty="0" smtClean="0"/>
              <a:t> </a:t>
            </a:r>
            <a:r>
              <a:rPr lang="ar-SA" dirty="0" err="1" smtClean="0"/>
              <a:t>التغذوية</a:t>
            </a:r>
            <a:r>
              <a:rPr lang="ar-SA" dirty="0" smtClean="0"/>
              <a:t> عند الرضع والأطفال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SA" dirty="0" smtClean="0"/>
              <a:t>يعد الأطفال الرضع الأكثر عرضة للمعاناة من </a:t>
            </a:r>
            <a:r>
              <a:rPr lang="ar-SA" dirty="0" err="1" smtClean="0"/>
              <a:t>عقابيل</a:t>
            </a:r>
            <a:r>
              <a:rPr lang="ar-SA" dirty="0" smtClean="0"/>
              <a:t> سوء التغذية مما هو عليه الحال عند الكهول </a:t>
            </a:r>
            <a:r>
              <a:rPr lang="ar-SA" b="1" dirty="0" smtClean="0">
                <a:solidFill>
                  <a:srgbClr val="00B050"/>
                </a:solidFill>
              </a:rPr>
              <a:t>ويعود هذا لعدة أسباب </a:t>
            </a:r>
            <a:r>
              <a:rPr lang="ar-SA" dirty="0" err="1" smtClean="0"/>
              <a:t>منها: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b="1" dirty="0" smtClean="0">
                <a:solidFill>
                  <a:srgbClr val="FF0000"/>
                </a:solidFill>
              </a:rPr>
              <a:t>نقص المخازن </a:t>
            </a:r>
            <a:r>
              <a:rPr lang="ar-SA" b="1" dirty="0" err="1" smtClean="0">
                <a:solidFill>
                  <a:srgbClr val="FF0000"/>
                </a:solidFill>
              </a:rPr>
              <a:t>التغذوية</a:t>
            </a:r>
            <a:r>
              <a:rPr lang="ar-SA" dirty="0" smtClean="0"/>
              <a:t>: تنقص مخازن الدسم والبروتين عند الرضع حديثي الولادة وخصوصا </a:t>
            </a:r>
            <a:r>
              <a:rPr lang="ar-SA" dirty="0" err="1" smtClean="0"/>
              <a:t>الخدج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b="1" dirty="0" smtClean="0">
                <a:solidFill>
                  <a:srgbClr val="FF0000"/>
                </a:solidFill>
              </a:rPr>
              <a:t>المتطلبات </a:t>
            </a:r>
            <a:r>
              <a:rPr lang="ar-SA" b="1" dirty="0" err="1" smtClean="0">
                <a:solidFill>
                  <a:srgbClr val="FF0000"/>
                </a:solidFill>
              </a:rPr>
              <a:t>التغذوية</a:t>
            </a:r>
            <a:r>
              <a:rPr lang="ar-SA" b="1" dirty="0" smtClean="0">
                <a:solidFill>
                  <a:srgbClr val="FF0000"/>
                </a:solidFill>
              </a:rPr>
              <a:t> العالية للنمو</a:t>
            </a:r>
            <a:r>
              <a:rPr lang="ar-SA" dirty="0" smtClean="0"/>
              <a:t>: يتطلب النمو السريع خلال فترة الرضيع حاجة غذائية أعلى ويؤدي النقص الوارد </a:t>
            </a:r>
            <a:r>
              <a:rPr lang="ar-SA" dirty="0" err="1" smtClean="0"/>
              <a:t>الحروري</a:t>
            </a:r>
            <a:r>
              <a:rPr lang="ar-SA" dirty="0" smtClean="0"/>
              <a:t> المتكرر حتى لو كان بسيطا لتراجع تراكمي في الوزن والطول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5415-2204-4588-B4A2-EB4DB9659A6D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أما المراحل الثلاثة الباقية فتطبق خلال إعادة </a:t>
            </a:r>
            <a:r>
              <a:rPr lang="ar-SA" dirty="0" err="1" smtClean="0"/>
              <a:t>التأهيل:</a:t>
            </a:r>
            <a:r>
              <a:rPr lang="ar-SA" dirty="0" smtClean="0"/>
              <a:t> 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الحصول على </a:t>
            </a:r>
            <a:r>
              <a:rPr lang="ar-SY" b="1" dirty="0" smtClean="0">
                <a:solidFill>
                  <a:srgbClr val="FF0000"/>
                </a:solidFill>
              </a:rPr>
              <a:t>قفزة</a:t>
            </a:r>
            <a:r>
              <a:rPr lang="ar-SA" b="1" dirty="0" smtClean="0">
                <a:solidFill>
                  <a:srgbClr val="FF0000"/>
                </a:solidFill>
              </a:rPr>
              <a:t> نمو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الدعم العاطفي </a:t>
            </a:r>
            <a:r>
              <a:rPr lang="ar-SY" b="1" dirty="0" err="1" smtClean="0">
                <a:solidFill>
                  <a:srgbClr val="FF0000"/>
                </a:solidFill>
              </a:rPr>
              <a:t>و</a:t>
            </a:r>
            <a:r>
              <a:rPr lang="ar-SA" b="1" dirty="0" smtClean="0">
                <a:solidFill>
                  <a:srgbClr val="FF0000"/>
                </a:solidFill>
              </a:rPr>
              <a:t>التحفيز الحسي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المتابعة بعد الشفاء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15DE-9865-4800-9E1E-6A486334A353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41</a:t>
            </a:fld>
            <a:endParaRPr lang="ar-SA"/>
          </a:p>
        </p:txBody>
      </p:sp>
      <p:sp>
        <p:nvSpPr>
          <p:cNvPr id="7" name="دبوس زينة 6"/>
          <p:cNvSpPr/>
          <p:nvPr/>
        </p:nvSpPr>
        <p:spPr>
          <a:xfrm>
            <a:off x="2714612" y="2285992"/>
            <a:ext cx="4000528" cy="35719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6600" b="1" dirty="0" err="1" smtClean="0">
                <a:solidFill>
                  <a:srgbClr val="FF0000"/>
                </a:solidFill>
              </a:rPr>
              <a:t>الرخد</a:t>
            </a:r>
            <a:r>
              <a:rPr lang="ar-SY" sz="6600" b="1" dirty="0" smtClean="0">
                <a:solidFill>
                  <a:srgbClr val="FF0000"/>
                </a:solidFill>
              </a:rPr>
              <a:t> أو الكساح</a:t>
            </a:r>
            <a:endParaRPr lang="ar-SA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err="1" smtClean="0"/>
              <a:t>الرخد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هو </a:t>
            </a:r>
            <a:r>
              <a:rPr lang="ar-SA" dirty="0" smtClean="0">
                <a:solidFill>
                  <a:srgbClr val="FF0000"/>
                </a:solidFill>
              </a:rPr>
              <a:t>فشل </a:t>
            </a:r>
            <a:r>
              <a:rPr lang="ar-SA" dirty="0" err="1" smtClean="0">
                <a:solidFill>
                  <a:srgbClr val="FF0000"/>
                </a:solidFill>
              </a:rPr>
              <a:t>تمعدن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A" dirty="0" smtClean="0">
                <a:solidFill>
                  <a:srgbClr val="FF0000"/>
                </a:solidFill>
              </a:rPr>
              <a:t>العظم النامي أو النسيج العظمي </a:t>
            </a:r>
            <a:endParaRPr lang="ar-SY" dirty="0" smtClean="0">
              <a:solidFill>
                <a:srgbClr val="FF0000"/>
              </a:solidFill>
            </a:endParaRPr>
          </a:p>
          <a:p>
            <a:r>
              <a:rPr lang="ar-SA" dirty="0" smtClean="0"/>
              <a:t>بينما فشل العظم الناضج يطلق عليه تخلخل العظم</a:t>
            </a:r>
          </a:p>
          <a:p>
            <a:r>
              <a:rPr lang="ar-SA" dirty="0" err="1" smtClean="0"/>
              <a:t>اسباب</a:t>
            </a:r>
            <a:r>
              <a:rPr lang="ar-SA" dirty="0" smtClean="0"/>
              <a:t> </a:t>
            </a:r>
            <a:r>
              <a:rPr lang="ar-SA" dirty="0" err="1" smtClean="0"/>
              <a:t>الرخد</a:t>
            </a:r>
            <a:r>
              <a:rPr lang="ar-SA" dirty="0" smtClean="0"/>
              <a:t> موضحة في....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0493-5315-4432-9D8E-10523D46D02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000496" y="1743133"/>
            <a:ext cx="4939522" cy="4558885"/>
          </a:xfrm>
        </p:spPr>
        <p:txBody>
          <a:bodyPr>
            <a:normAutofit fontScale="70000" lnSpcReduction="20000"/>
          </a:bodyPr>
          <a:lstStyle/>
          <a:p>
            <a:r>
              <a:rPr lang="ar-SA" dirty="0" smtClean="0"/>
              <a:t>إن الأطفال المصابين </a:t>
            </a:r>
            <a:r>
              <a:rPr lang="ar-SA" b="1" dirty="0" smtClean="0">
                <a:solidFill>
                  <a:srgbClr val="FF0000"/>
                </a:solidFill>
              </a:rPr>
              <a:t>بسوء الامتصاص </a:t>
            </a:r>
            <a:r>
              <a:rPr lang="ar-SA" dirty="0" smtClean="0"/>
              <a:t>مثل الداء الكيسي الليفي أو الداء </a:t>
            </a:r>
            <a:r>
              <a:rPr lang="ar-SA" dirty="0" err="1" smtClean="0"/>
              <a:t>الزلاقي</a:t>
            </a:r>
            <a:r>
              <a:rPr lang="ar-SA" dirty="0" smtClean="0"/>
              <a:t> أو قصور البنكرياس يتطور لديهم </a:t>
            </a:r>
            <a:r>
              <a:rPr lang="ar-SA" dirty="0" err="1" smtClean="0"/>
              <a:t>الرخد</a:t>
            </a:r>
            <a:r>
              <a:rPr lang="ar-SA" dirty="0" smtClean="0"/>
              <a:t> نتيجة نقص امتصاص الفيتامين </a:t>
            </a:r>
            <a:r>
              <a:rPr lang="en-US" dirty="0" smtClean="0"/>
              <a:t>D</a:t>
            </a:r>
            <a:r>
              <a:rPr lang="ar-SA" dirty="0" smtClean="0"/>
              <a:t> أو الكالسيوم أو كليهما</a:t>
            </a:r>
          </a:p>
          <a:p>
            <a:r>
              <a:rPr lang="ar-SA" dirty="0" smtClean="0"/>
              <a:t>الأطفال الذين يتناولون</a:t>
            </a:r>
            <a:r>
              <a:rPr lang="ar-SA" b="1" dirty="0" smtClean="0">
                <a:solidFill>
                  <a:srgbClr val="FF0000"/>
                </a:solidFill>
              </a:rPr>
              <a:t> الأدوية </a:t>
            </a:r>
            <a:r>
              <a:rPr lang="ar-SA" dirty="0" smtClean="0"/>
              <a:t>لاسيما مضادات الاختلاج مثل </a:t>
            </a:r>
            <a:r>
              <a:rPr lang="ar-SA" b="1" dirty="0" err="1" smtClean="0">
                <a:solidFill>
                  <a:srgbClr val="00B050"/>
                </a:solidFill>
              </a:rPr>
              <a:t>الفينوتوئين</a:t>
            </a:r>
            <a:r>
              <a:rPr lang="ar-SA" b="1" dirty="0" smtClean="0">
                <a:solidFill>
                  <a:srgbClr val="00B050"/>
                </a:solidFill>
              </a:rPr>
              <a:t> أو </a:t>
            </a:r>
            <a:r>
              <a:rPr lang="ar-SA" b="1" dirty="0" err="1" smtClean="0">
                <a:solidFill>
                  <a:srgbClr val="00B050"/>
                </a:solidFill>
              </a:rPr>
              <a:t>الفينوباربيتال</a:t>
            </a:r>
            <a:r>
              <a:rPr lang="ar-SA" dirty="0" smtClean="0"/>
              <a:t> حيث يتداخلان في </a:t>
            </a:r>
            <a:r>
              <a:rPr lang="ar-SA" dirty="0" err="1" smtClean="0"/>
              <a:t>استقلاب</a:t>
            </a:r>
            <a:r>
              <a:rPr lang="ar-SA" dirty="0" smtClean="0"/>
              <a:t> فيتامين </a:t>
            </a:r>
            <a:r>
              <a:rPr lang="en-US" dirty="0" smtClean="0"/>
              <a:t>D</a:t>
            </a:r>
            <a:r>
              <a:rPr lang="ar-SA" dirty="0" smtClean="0"/>
              <a:t> ويسببان الخرع</a:t>
            </a:r>
          </a:p>
          <a:p>
            <a:r>
              <a:rPr lang="ar-SA" dirty="0" smtClean="0"/>
              <a:t>وينتج </a:t>
            </a:r>
            <a:r>
              <a:rPr lang="ar-SA" dirty="0" err="1" smtClean="0"/>
              <a:t>الرخد</a:t>
            </a:r>
            <a:r>
              <a:rPr lang="ar-SA" dirty="0" smtClean="0"/>
              <a:t> عن خلل في </a:t>
            </a:r>
            <a:r>
              <a:rPr lang="ar-SA" dirty="0" err="1" smtClean="0"/>
              <a:t>استقلاب</a:t>
            </a:r>
            <a:r>
              <a:rPr lang="ar-SA" dirty="0" smtClean="0"/>
              <a:t> الفيتامين</a:t>
            </a:r>
            <a:r>
              <a:rPr lang="en-US" dirty="0" smtClean="0"/>
              <a:t>D</a:t>
            </a:r>
            <a:r>
              <a:rPr lang="ar-SA" dirty="0" smtClean="0"/>
              <a:t> أو </a:t>
            </a:r>
            <a:r>
              <a:rPr lang="ar-SA" dirty="0" err="1" smtClean="0"/>
              <a:t>تفعيله</a:t>
            </a:r>
            <a:r>
              <a:rPr lang="ar-SA" dirty="0" smtClean="0"/>
              <a:t> كما في أمراض </a:t>
            </a:r>
            <a:r>
              <a:rPr lang="ar-SA" sz="3400" dirty="0" smtClean="0">
                <a:solidFill>
                  <a:srgbClr val="FF0000"/>
                </a:solidFill>
              </a:rPr>
              <a:t>الكبد والكلية </a:t>
            </a:r>
            <a:r>
              <a:rPr lang="ar-SA" dirty="0" smtClean="0"/>
              <a:t>في بعض الاضطرابات الموروثة</a:t>
            </a:r>
            <a:endParaRPr lang="ar-SA" dirty="0"/>
          </a:p>
        </p:txBody>
      </p:sp>
      <p:sp>
        <p:nvSpPr>
          <p:cNvPr id="8" name="عنصر نائب للنص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6D62-BFC2-48DF-B15B-FD1F6B603FA1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43</a:t>
            </a:fld>
            <a:endParaRPr lang="ar-SA"/>
          </a:p>
        </p:txBody>
      </p:sp>
      <p:pic>
        <p:nvPicPr>
          <p:cNvPr id="15361" name="Picture 1" descr="I:\ \سنه خامسه\تغذيه خامس\٢٠٢٠٠٥١١_٠٨٥٨٤٤.jpg"/>
          <p:cNvPicPr>
            <a:picLocks noChangeAspect="1" noChangeArrowheads="1"/>
          </p:cNvPicPr>
          <p:nvPr/>
        </p:nvPicPr>
        <p:blipFill>
          <a:blip r:embed="rId2" cstate="print"/>
          <a:srcRect l="50000" t="17708" r="6250" b="23958"/>
          <a:stretch>
            <a:fillRect/>
          </a:stretch>
        </p:blipFill>
        <p:spPr bwMode="auto">
          <a:xfrm>
            <a:off x="0" y="1500174"/>
            <a:ext cx="4000528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786182" y="285728"/>
            <a:ext cx="2523744" cy="978408"/>
          </a:xfrm>
        </p:spPr>
        <p:txBody>
          <a:bodyPr>
            <a:noAutofit/>
          </a:bodyPr>
          <a:lstStyle/>
          <a:p>
            <a:pPr algn="ctr"/>
            <a:r>
              <a:rPr lang="ar-SA" sz="3600" b="1" dirty="0" smtClean="0"/>
              <a:t>التظاهرات </a:t>
            </a:r>
            <a:r>
              <a:rPr lang="ar-SA" sz="3600" b="1" dirty="0" err="1" smtClean="0"/>
              <a:t>السريرية</a:t>
            </a:r>
            <a:endParaRPr lang="ar-SA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57620" y="1743133"/>
            <a:ext cx="5082398" cy="4558885"/>
          </a:xfrm>
        </p:spPr>
        <p:txBody>
          <a:bodyPr>
            <a:normAutofit fontScale="70000" lnSpcReduction="20000"/>
          </a:bodyPr>
          <a:lstStyle/>
          <a:p>
            <a:r>
              <a:rPr lang="ar-SA" dirty="0" smtClean="0"/>
              <a:t>إن </a:t>
            </a:r>
            <a:r>
              <a:rPr lang="ar-SA" dirty="0" smtClean="0">
                <a:solidFill>
                  <a:srgbClr val="FF0000"/>
                </a:solidFill>
              </a:rPr>
              <a:t>العلامات </a:t>
            </a:r>
            <a:r>
              <a:rPr lang="ar-SA" dirty="0" err="1" smtClean="0">
                <a:solidFill>
                  <a:srgbClr val="FF0000"/>
                </a:solidFill>
              </a:rPr>
              <a:t>الأبكر</a:t>
            </a:r>
            <a:r>
              <a:rPr lang="ar-SA" dirty="0" smtClean="0">
                <a:solidFill>
                  <a:srgbClr val="FF0000"/>
                </a:solidFill>
              </a:rPr>
              <a:t> للخرع هي </a:t>
            </a:r>
            <a:r>
              <a:rPr lang="ar-SA" sz="3400" dirty="0" err="1" smtClean="0">
                <a:solidFill>
                  <a:srgbClr val="FF0000"/>
                </a:solidFill>
              </a:rPr>
              <a:t>التابس</a:t>
            </a:r>
            <a:r>
              <a:rPr lang="ar-SA" sz="3400" dirty="0" smtClean="0">
                <a:solidFill>
                  <a:srgbClr val="FF0000"/>
                </a:solidFill>
              </a:rPr>
              <a:t> </a:t>
            </a:r>
            <a:r>
              <a:rPr lang="ar-SA" sz="3400" dirty="0" err="1" smtClean="0">
                <a:solidFill>
                  <a:srgbClr val="FF0000"/>
                </a:solidFill>
              </a:rPr>
              <a:t>القحفي</a:t>
            </a:r>
            <a:r>
              <a:rPr lang="ar-SA" dirty="0" smtClean="0"/>
              <a:t> وهو الإحساس المشابه لضغط كرة </a:t>
            </a:r>
            <a:r>
              <a:rPr lang="ar-SA" dirty="0" err="1" smtClean="0"/>
              <a:t>البينغ</a:t>
            </a:r>
            <a:r>
              <a:rPr lang="ar-SA" dirty="0" smtClean="0"/>
              <a:t> </a:t>
            </a:r>
            <a:r>
              <a:rPr lang="ar-SA" dirty="0" err="1" smtClean="0"/>
              <a:t>بونغ</a:t>
            </a:r>
            <a:r>
              <a:rPr lang="ar-SA" dirty="0" smtClean="0"/>
              <a:t> حيث أن الضغط القاسي على </a:t>
            </a:r>
            <a:r>
              <a:rPr lang="ar-SA" dirty="0" err="1" smtClean="0"/>
              <a:t>الناح</a:t>
            </a:r>
            <a:r>
              <a:rPr lang="ar-SY" dirty="0" smtClean="0"/>
              <a:t>ي</a:t>
            </a:r>
            <a:r>
              <a:rPr lang="ar-SA" dirty="0" smtClean="0"/>
              <a:t>ة </a:t>
            </a:r>
            <a:r>
              <a:rPr lang="ar-SA" dirty="0" err="1" smtClean="0"/>
              <a:t>القذالية</a:t>
            </a:r>
            <a:r>
              <a:rPr lang="ar-SA" dirty="0" smtClean="0"/>
              <a:t> أو </a:t>
            </a:r>
            <a:r>
              <a:rPr lang="ar-SA" dirty="0" err="1" smtClean="0"/>
              <a:t>الجدارية</a:t>
            </a:r>
            <a:r>
              <a:rPr lang="ar-SA" dirty="0" smtClean="0"/>
              <a:t> الخلفية يظهر هذا الإحساس</a:t>
            </a:r>
          </a:p>
          <a:p>
            <a:r>
              <a:rPr lang="ar-SA" dirty="0" smtClean="0"/>
              <a:t>يمكن </a:t>
            </a:r>
            <a:r>
              <a:rPr lang="ar-SA" dirty="0" smtClean="0">
                <a:solidFill>
                  <a:srgbClr val="FF0000"/>
                </a:solidFill>
              </a:rPr>
              <a:t>جس الوصل الضلعي الغضروفي وهو ما يسمى السبحة </a:t>
            </a:r>
            <a:r>
              <a:rPr lang="ar-SA" dirty="0" err="1" smtClean="0">
                <a:solidFill>
                  <a:srgbClr val="FF0000"/>
                </a:solidFill>
              </a:rPr>
              <a:t>الرخدية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</a:p>
          <a:p>
            <a:r>
              <a:rPr lang="ar-SA" b="1" dirty="0" smtClean="0">
                <a:solidFill>
                  <a:srgbClr val="00B050"/>
                </a:solidFill>
              </a:rPr>
              <a:t>ضخامة </a:t>
            </a:r>
            <a:r>
              <a:rPr lang="ar-SA" b="1" dirty="0" err="1" smtClean="0">
                <a:solidFill>
                  <a:srgbClr val="00B050"/>
                </a:solidFill>
              </a:rPr>
              <a:t>المشاش</a:t>
            </a:r>
            <a:r>
              <a:rPr lang="ar-SA" b="1" dirty="0" smtClean="0">
                <a:solidFill>
                  <a:srgbClr val="00B050"/>
                </a:solidFill>
              </a:rPr>
              <a:t> </a:t>
            </a:r>
            <a:r>
              <a:rPr lang="ar-SA" dirty="0" smtClean="0"/>
              <a:t>في المعصم عند الطفل الذي </a:t>
            </a:r>
            <a:r>
              <a:rPr lang="ar-SA" dirty="0" err="1" smtClean="0"/>
              <a:t>يحبو</a:t>
            </a:r>
            <a:r>
              <a:rPr lang="ar-SA" dirty="0" smtClean="0"/>
              <a:t> وضخامة </a:t>
            </a:r>
            <a:r>
              <a:rPr lang="ar-SA" dirty="0" err="1" smtClean="0"/>
              <a:t>الكاحلين </a:t>
            </a:r>
            <a:r>
              <a:rPr lang="ar-SA" dirty="0" smtClean="0"/>
              <a:t>(عند الطفل الذي يمشي) كما يمكن أن نلاحظ انخفاضا أفقيا في أسفل الصدر يتفق مع ارتكاز الأضلاع الطرية مع الحجاب </a:t>
            </a:r>
            <a:r>
              <a:rPr lang="ar-SA" dirty="0" err="1" smtClean="0"/>
              <a:t>الحاجز </a:t>
            </a:r>
            <a:r>
              <a:rPr lang="ar-SA" dirty="0" smtClean="0">
                <a:solidFill>
                  <a:srgbClr val="00B050"/>
                </a:solidFill>
              </a:rPr>
              <a:t>(ثلم هاريسون) </a:t>
            </a:r>
            <a:r>
              <a:rPr lang="ar-SA" dirty="0" smtClean="0"/>
              <a:t>وقد </a:t>
            </a:r>
            <a:r>
              <a:rPr lang="ar-SA" b="1" dirty="0" smtClean="0">
                <a:solidFill>
                  <a:srgbClr val="00B050"/>
                </a:solidFill>
              </a:rPr>
              <a:t>تصبح الساقان مقوستان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7" name="عنصر نائب للنص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447C-0A88-497F-83E8-2B1B3BDF1D95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44</a:t>
            </a:fld>
            <a:endParaRPr lang="ar-SA"/>
          </a:p>
        </p:txBody>
      </p:sp>
      <p:pic>
        <p:nvPicPr>
          <p:cNvPr id="14337" name="Picture 1" descr="I:\ \سنه خامسه\تغذيه خامس\٢٠٢٠٠٥١١_٠٨٥٨٤٤.jpg"/>
          <p:cNvPicPr>
            <a:picLocks noChangeAspect="1" noChangeArrowheads="1"/>
          </p:cNvPicPr>
          <p:nvPr/>
        </p:nvPicPr>
        <p:blipFill>
          <a:blip r:embed="rId2" cstate="print"/>
          <a:srcRect l="3906" t="17708" r="54688" b="4166"/>
          <a:stretch>
            <a:fillRect/>
          </a:stretch>
        </p:blipFill>
        <p:spPr bwMode="auto">
          <a:xfrm>
            <a:off x="0" y="1500150"/>
            <a:ext cx="3786214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57554" y="285728"/>
            <a:ext cx="3595314" cy="978408"/>
          </a:xfrm>
        </p:spPr>
        <p:txBody>
          <a:bodyPr>
            <a:noAutofit/>
          </a:bodyPr>
          <a:lstStyle/>
          <a:p>
            <a:r>
              <a:rPr lang="ar-SA" sz="4800" b="1" dirty="0" smtClean="0"/>
              <a:t>التشخيص</a:t>
            </a:r>
            <a:endParaRPr lang="ar-SA" sz="48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868" y="1743133"/>
            <a:ext cx="5368150" cy="4558885"/>
          </a:xfrm>
        </p:spPr>
        <p:txBody>
          <a:bodyPr>
            <a:normAutofit fontScale="85000" lnSpcReduction="20000"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القصة الغذائية </a:t>
            </a:r>
            <a:r>
              <a:rPr lang="ar-SA" dirty="0" smtClean="0"/>
              <a:t>ولاسيما الاعتماد على حليب الثدي فترة طويلة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الاختبارات الدموية </a:t>
            </a:r>
            <a:r>
              <a:rPr lang="ar-SA" dirty="0" smtClean="0"/>
              <a:t>(مستوى </a:t>
            </a:r>
            <a:r>
              <a:rPr lang="ar-SA" b="1" dirty="0" smtClean="0">
                <a:solidFill>
                  <a:srgbClr val="00B050"/>
                </a:solidFill>
              </a:rPr>
              <a:t>كالسيوم</a:t>
            </a:r>
            <a:r>
              <a:rPr lang="ar-SA" dirty="0" smtClean="0"/>
              <a:t> المصل</a:t>
            </a:r>
            <a:r>
              <a:rPr lang="en-US" dirty="0" smtClean="0"/>
              <a:t> </a:t>
            </a:r>
            <a:r>
              <a:rPr lang="ar-SA" dirty="0" smtClean="0"/>
              <a:t>ويكون طبيعيا أو منخفضا أما </a:t>
            </a:r>
            <a:r>
              <a:rPr lang="ar-SA" b="1" dirty="0" err="1" smtClean="0">
                <a:solidFill>
                  <a:srgbClr val="00B050"/>
                </a:solidFill>
              </a:rPr>
              <a:t>الفوسفور</a:t>
            </a:r>
            <a:r>
              <a:rPr lang="ar-SA" dirty="0" smtClean="0"/>
              <a:t> فمستواه منخفض وتكون فعالية </a:t>
            </a:r>
            <a:r>
              <a:rPr lang="ar-SA" dirty="0" err="1" smtClean="0">
                <a:solidFill>
                  <a:srgbClr val="00B050"/>
                </a:solidFill>
              </a:rPr>
              <a:t>الفوسفاتاز</a:t>
            </a:r>
            <a:r>
              <a:rPr lang="ar-SA" dirty="0" smtClean="0">
                <a:solidFill>
                  <a:srgbClr val="00B050"/>
                </a:solidFill>
              </a:rPr>
              <a:t> القلوية مرتفعة</a:t>
            </a:r>
            <a:r>
              <a:rPr lang="ar-SA" dirty="0" smtClean="0"/>
              <a:t> ويكون 25 </a:t>
            </a:r>
            <a:r>
              <a:rPr lang="ar-SA" dirty="0" err="1" smtClean="0"/>
              <a:t>هيدروكسي</a:t>
            </a:r>
            <a:r>
              <a:rPr lang="ar-SA" dirty="0" smtClean="0"/>
              <a:t> ف</a:t>
            </a:r>
            <a:r>
              <a:rPr lang="ar-SY" dirty="0" smtClean="0"/>
              <a:t>ي</a:t>
            </a:r>
            <a:r>
              <a:rPr lang="ar-SA" dirty="0" smtClean="0"/>
              <a:t>تامين </a:t>
            </a:r>
            <a:r>
              <a:rPr lang="en-US" dirty="0" smtClean="0"/>
              <a:t>D</a:t>
            </a:r>
            <a:r>
              <a:rPr lang="ar-SA" dirty="0" smtClean="0"/>
              <a:t> منخفضا ويرتفع مستوى </a:t>
            </a:r>
            <a:r>
              <a:rPr lang="ar-SA" dirty="0" err="1" smtClean="0"/>
              <a:t>هرمونات</a:t>
            </a:r>
            <a:r>
              <a:rPr lang="ar-SA" dirty="0" smtClean="0"/>
              <a:t> جارات </a:t>
            </a:r>
            <a:r>
              <a:rPr lang="ar-SA" dirty="0" err="1" smtClean="0"/>
              <a:t>الدرق)</a:t>
            </a:r>
            <a:endParaRPr lang="ar-SA" dirty="0" smtClean="0"/>
          </a:p>
          <a:p>
            <a:r>
              <a:rPr lang="ar-SA" dirty="0" smtClean="0"/>
              <a:t>يبدي التصوير الشعاعي لمفصل الرسغ </a:t>
            </a:r>
            <a:r>
              <a:rPr lang="ar-SA" b="1" dirty="0" smtClean="0">
                <a:solidFill>
                  <a:srgbClr val="FF0000"/>
                </a:solidFill>
              </a:rPr>
              <a:t>علامة الفنجان </a:t>
            </a:r>
            <a:r>
              <a:rPr lang="ar-SA" dirty="0" smtClean="0"/>
              <a:t>مع </a:t>
            </a:r>
            <a:r>
              <a:rPr lang="ar-SA" dirty="0" err="1" smtClean="0"/>
              <a:t>اهتراء</a:t>
            </a:r>
            <a:r>
              <a:rPr lang="ar-SA" dirty="0" smtClean="0"/>
              <a:t> وعرض الصفيحة </a:t>
            </a:r>
            <a:r>
              <a:rPr lang="ar-SA" dirty="0" err="1" smtClean="0"/>
              <a:t>المشاشية</a:t>
            </a:r>
            <a:endParaRPr lang="ar-SA" dirty="0"/>
          </a:p>
        </p:txBody>
      </p:sp>
      <p:sp>
        <p:nvSpPr>
          <p:cNvPr id="7" name="عنصر نائب للنص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5EFB-D294-44B8-969D-7D30244F8314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45</a:t>
            </a:fld>
            <a:endParaRPr lang="ar-SA"/>
          </a:p>
        </p:txBody>
      </p:sp>
      <p:pic>
        <p:nvPicPr>
          <p:cNvPr id="13313" name="Picture 1" descr="I:\ \سنه خامسه\تغذيه خامس\٢٠٢٠٠٥١١_٠٨٥٨٥٤.jpg"/>
          <p:cNvPicPr>
            <a:picLocks noChangeAspect="1" noChangeArrowheads="1"/>
          </p:cNvPicPr>
          <p:nvPr/>
        </p:nvPicPr>
        <p:blipFill>
          <a:blip r:embed="rId2" cstate="print"/>
          <a:srcRect l="50782" t="22916" r="8593" b="25000"/>
          <a:stretch>
            <a:fillRect/>
          </a:stretch>
        </p:blipFill>
        <p:spPr bwMode="auto">
          <a:xfrm>
            <a:off x="0" y="0"/>
            <a:ext cx="3286116" cy="3159727"/>
          </a:xfrm>
          <a:prstGeom prst="rect">
            <a:avLst/>
          </a:prstGeom>
          <a:noFill/>
        </p:spPr>
      </p:pic>
      <p:pic>
        <p:nvPicPr>
          <p:cNvPr id="13314" name="Picture 2" descr="I:\ \سنه خامسه\تغذيه خامس\٢٠٢٠٠٥١١_٠٨٥٨٥٤.jpg"/>
          <p:cNvPicPr>
            <a:picLocks noChangeAspect="1" noChangeArrowheads="1"/>
          </p:cNvPicPr>
          <p:nvPr/>
        </p:nvPicPr>
        <p:blipFill>
          <a:blip r:embed="rId3" cstate="print"/>
          <a:srcRect l="3125" t="22916" r="52344" b="23958"/>
          <a:stretch>
            <a:fillRect/>
          </a:stretch>
        </p:blipFill>
        <p:spPr bwMode="auto">
          <a:xfrm>
            <a:off x="0" y="3643314"/>
            <a:ext cx="3286148" cy="2940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التدبير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ar-SA" b="1" u="sng" spc="300" dirty="0" smtClean="0"/>
              <a:t>يتم تدبير </a:t>
            </a:r>
            <a:r>
              <a:rPr lang="ar-SA" b="1" u="sng" spc="300" dirty="0" err="1" smtClean="0"/>
              <a:t>الرخد</a:t>
            </a:r>
            <a:r>
              <a:rPr lang="ar-SA" b="1" u="sng" spc="300" dirty="0" smtClean="0"/>
              <a:t> الغذائي</a:t>
            </a:r>
            <a:r>
              <a:rPr lang="ar-SA" dirty="0" smtClean="0"/>
              <a:t> 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بالحمية المتوازنة </a:t>
            </a:r>
            <a:r>
              <a:rPr lang="ar-SA" dirty="0" smtClean="0"/>
              <a:t>مع</a:t>
            </a:r>
          </a:p>
          <a:p>
            <a:r>
              <a:rPr lang="ar-SA" dirty="0" smtClean="0"/>
              <a:t> </a:t>
            </a:r>
            <a:r>
              <a:rPr lang="ar-SA" dirty="0" smtClean="0">
                <a:solidFill>
                  <a:srgbClr val="FF0000"/>
                </a:solidFill>
              </a:rPr>
              <a:t>إصلاح العامل </a:t>
            </a:r>
            <a:r>
              <a:rPr lang="ar-SA" dirty="0" err="1" smtClean="0">
                <a:solidFill>
                  <a:srgbClr val="FF0000"/>
                </a:solidFill>
              </a:rPr>
              <a:t>المؤهب</a:t>
            </a:r>
            <a:endParaRPr lang="ar-SA" dirty="0" smtClean="0">
              <a:solidFill>
                <a:srgbClr val="FF0000"/>
              </a:solidFill>
            </a:endParaRPr>
          </a:p>
          <a:p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ar-SA" b="1" dirty="0" smtClean="0">
                <a:solidFill>
                  <a:srgbClr val="00B050"/>
                </a:solidFill>
              </a:rPr>
              <a:t>والإضافة اليومية للفيتامين </a:t>
            </a:r>
            <a:r>
              <a:rPr lang="en-US" dirty="0" smtClean="0"/>
              <a:t>D3</a:t>
            </a:r>
            <a:r>
              <a:rPr lang="ar-SA" dirty="0" smtClean="0"/>
              <a:t> </a:t>
            </a:r>
            <a:r>
              <a:rPr lang="ar-SA" dirty="0" err="1" smtClean="0"/>
              <a:t>الكولي</a:t>
            </a:r>
            <a:r>
              <a:rPr lang="ar-SY" dirty="0" smtClean="0"/>
              <a:t> </a:t>
            </a:r>
            <a:r>
              <a:rPr lang="ar-SA" dirty="0" err="1" smtClean="0"/>
              <a:t>كالسيفيرول</a:t>
            </a:r>
            <a:r>
              <a:rPr lang="ar-SA" dirty="0" smtClean="0"/>
              <a:t> وإن كانت هناك مشكلة في تقبل الدواء فيمكن إعطاء جرع فموية عالية من الفيتامين </a:t>
            </a:r>
            <a:r>
              <a:rPr lang="en-US" dirty="0" smtClean="0"/>
              <a:t>D3</a:t>
            </a:r>
            <a:r>
              <a:rPr lang="ar-SA" dirty="0" smtClean="0"/>
              <a:t> يتبعها إعطاء الحاجة اليومية </a:t>
            </a:r>
          </a:p>
          <a:p>
            <a:r>
              <a:rPr lang="ar-SA" dirty="0" smtClean="0"/>
              <a:t>كما يجب تشجيع على </a:t>
            </a:r>
            <a:r>
              <a:rPr lang="ar-SA" b="1" dirty="0" smtClean="0">
                <a:solidFill>
                  <a:srgbClr val="FF0000"/>
                </a:solidFill>
              </a:rPr>
              <a:t>الأغذية الغنية بالفيتامين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ar-SA" dirty="0" smtClean="0"/>
              <a:t>وهي: صفار البيض والسمك الحاوي على الزيت.</a:t>
            </a:r>
          </a:p>
          <a:p>
            <a:r>
              <a:rPr lang="ar-SA" dirty="0" smtClean="0"/>
              <a:t>يحدث </a:t>
            </a:r>
            <a:r>
              <a:rPr lang="ar-SA" b="1" dirty="0" smtClean="0">
                <a:solidFill>
                  <a:srgbClr val="FF0000"/>
                </a:solidFill>
              </a:rPr>
              <a:t>الشفاء خلال 2-4 اسابيع </a:t>
            </a:r>
            <a:r>
              <a:rPr lang="ar-SA" dirty="0" smtClean="0"/>
              <a:t>ويمكن مراقبة المريض عبر ملاحظة انخفاض مستوى </a:t>
            </a:r>
            <a:r>
              <a:rPr lang="ar-SA" dirty="0" err="1" smtClean="0"/>
              <a:t>الفوسفاتاز</a:t>
            </a:r>
            <a:r>
              <a:rPr lang="ar-SA" dirty="0" smtClean="0"/>
              <a:t> القلوية وزيادة مستوى الفيتامين </a:t>
            </a:r>
            <a:r>
              <a:rPr lang="en-US" dirty="0" smtClean="0"/>
              <a:t>D</a:t>
            </a:r>
            <a:r>
              <a:rPr lang="ar-SA" dirty="0" smtClean="0"/>
              <a:t> وعلامات الشفاء الشعاعي ولكن عودة العظام لوضعها الطبيعي الكامل قد </a:t>
            </a:r>
            <a:r>
              <a:rPr lang="ar-SA" b="1" dirty="0" smtClean="0">
                <a:solidFill>
                  <a:srgbClr val="00B050"/>
                </a:solidFill>
              </a:rPr>
              <a:t>تأخذ أعوام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F5F85-A310-49F4-A2E8-9067A84ED503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47</a:t>
            </a:fld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2357422" y="2214554"/>
            <a:ext cx="5429288" cy="1862048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Y" sz="115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البدانه</a:t>
            </a:r>
            <a:endParaRPr lang="ar-SA" sz="11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البدانة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ar-SA" dirty="0" smtClean="0"/>
              <a:t>التعريف: إن </a:t>
            </a:r>
            <a:r>
              <a:rPr lang="ar-SA" b="1" dirty="0" smtClean="0">
                <a:solidFill>
                  <a:srgbClr val="FF0000"/>
                </a:solidFill>
              </a:rPr>
              <a:t>منسب كتلة الجسم </a:t>
            </a:r>
            <a:r>
              <a:rPr lang="ar-SA" dirty="0" smtClean="0"/>
              <a:t>عند الأطفال هو حاصل قسمة الوزن بالكيلوغرام على </a:t>
            </a:r>
            <a:r>
              <a:rPr lang="ar-SY" dirty="0" smtClean="0"/>
              <a:t>مربع </a:t>
            </a:r>
            <a:r>
              <a:rPr lang="ar-SA" dirty="0" smtClean="0"/>
              <a:t>الطول بالمتر المربع</a:t>
            </a:r>
            <a:r>
              <a:rPr lang="en-US" dirty="0" smtClean="0"/>
              <a:t> ,</a:t>
            </a:r>
            <a:r>
              <a:rPr lang="ar-SY" dirty="0" smtClean="0"/>
              <a:t>ويفسر </a:t>
            </a:r>
            <a:r>
              <a:rPr lang="ar-SA" dirty="0" smtClean="0"/>
              <a:t>وفق الفئة العمرية ووفق الجنس</a:t>
            </a:r>
          </a:p>
          <a:p>
            <a:r>
              <a:rPr lang="ar-SA" dirty="0" smtClean="0"/>
              <a:t>يعرف </a:t>
            </a:r>
            <a:r>
              <a:rPr lang="ar-SA" b="1" u="sng" dirty="0" smtClean="0">
                <a:solidFill>
                  <a:srgbClr val="00B050"/>
                </a:solidFill>
              </a:rPr>
              <a:t>فرط الوزن </a:t>
            </a:r>
            <a:r>
              <a:rPr lang="ar-SA" dirty="0" smtClean="0">
                <a:solidFill>
                  <a:srgbClr val="FF0000"/>
                </a:solidFill>
              </a:rPr>
              <a:t>بأنه قيمة منسب كتلة الجسم </a:t>
            </a:r>
            <a:r>
              <a:rPr lang="en-US" dirty="0" smtClean="0">
                <a:solidFill>
                  <a:srgbClr val="FF0000"/>
                </a:solidFill>
              </a:rPr>
              <a:t>BMI</a:t>
            </a:r>
            <a:r>
              <a:rPr lang="ar-SA" dirty="0" smtClean="0">
                <a:solidFill>
                  <a:srgbClr val="FF0000"/>
                </a:solidFill>
              </a:rPr>
              <a:t> أعلى من الخط 91% مئوي على المنحنيات الخاصة بمنسب كتلة الجسم وعلاقتها مع العمر والجنس</a:t>
            </a:r>
            <a:r>
              <a:rPr lang="ar-SA" dirty="0" smtClean="0"/>
              <a:t> </a:t>
            </a:r>
          </a:p>
          <a:p>
            <a:r>
              <a:rPr lang="ar-SA" dirty="0" smtClean="0"/>
              <a:t>بينما تعرف</a:t>
            </a:r>
            <a:r>
              <a:rPr lang="ar-SA" b="1" u="sng" dirty="0" smtClean="0">
                <a:solidFill>
                  <a:srgbClr val="00B050"/>
                </a:solidFill>
              </a:rPr>
              <a:t> البدانة </a:t>
            </a:r>
            <a:r>
              <a:rPr lang="ar-SA" b="1" dirty="0" smtClean="0">
                <a:solidFill>
                  <a:srgbClr val="FF0000"/>
                </a:solidFill>
              </a:rPr>
              <a:t>بأنه منسب لكتلة الجسم أعلى من الخط 98% مئوي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8269-6783-4E25-B9D5-3D97CF0B38BC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إن منسب كتلة الجسم </a:t>
            </a:r>
            <a:r>
              <a:rPr lang="en-US" dirty="0" smtClean="0"/>
              <a:t>BMI</a:t>
            </a:r>
            <a:r>
              <a:rPr lang="ar-SA" dirty="0" smtClean="0"/>
              <a:t> ليس قياسا نوعيا </a:t>
            </a:r>
            <a:r>
              <a:rPr lang="ar-SA" b="1" dirty="0" smtClean="0">
                <a:solidFill>
                  <a:srgbClr val="FF0000"/>
                </a:solidFill>
              </a:rPr>
              <a:t>للنسيج الشحمي </a:t>
            </a:r>
            <a:r>
              <a:rPr lang="ar-SA" dirty="0" smtClean="0"/>
              <a:t>ولا يمكننا من التمييز بواسطته بين الكتلة </a:t>
            </a:r>
            <a:r>
              <a:rPr lang="ar-SA" dirty="0" err="1" smtClean="0"/>
              <a:t>الشحمية</a:t>
            </a:r>
            <a:r>
              <a:rPr lang="ar-SA" dirty="0" smtClean="0"/>
              <a:t> ومن غير </a:t>
            </a:r>
            <a:r>
              <a:rPr lang="ar-SA" dirty="0" err="1" smtClean="0"/>
              <a:t>الشحمية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B343-C0A5-4F1A-8C12-C31EFAB8270D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49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3"/>
            </a:pPr>
            <a:r>
              <a:rPr lang="ar-SA" b="1" dirty="0" smtClean="0">
                <a:solidFill>
                  <a:srgbClr val="FF0000"/>
                </a:solidFill>
              </a:rPr>
              <a:t>نمو الدماغ السريع والتطور</a:t>
            </a:r>
            <a:r>
              <a:rPr lang="ar-SA" dirty="0" smtClean="0"/>
              <a:t>: ينمو الدماغ سريعا جدا خلال الثلث الأخير من الحمل وخلال العامين الأولين</a:t>
            </a:r>
          </a:p>
          <a:p>
            <a:pPr marL="514350" indent="-514350">
              <a:buAutoNum type="arabicPeriod" startAt="3"/>
            </a:pPr>
            <a:r>
              <a:rPr lang="ar-SA" b="1" dirty="0" smtClean="0">
                <a:solidFill>
                  <a:srgbClr val="FF0000"/>
                </a:solidFill>
              </a:rPr>
              <a:t>تأثير الأمراض الحادة والجراحة</a:t>
            </a:r>
            <a:r>
              <a:rPr lang="ar-SA" dirty="0" smtClean="0"/>
              <a:t>: ت</a:t>
            </a:r>
            <a:r>
              <a:rPr lang="ar-SA" b="1" dirty="0" smtClean="0">
                <a:solidFill>
                  <a:srgbClr val="00B050"/>
                </a:solidFill>
              </a:rPr>
              <a:t>نقص</a:t>
            </a:r>
            <a:r>
              <a:rPr lang="ar-SA" dirty="0" smtClean="0"/>
              <a:t> </a:t>
            </a:r>
            <a:r>
              <a:rPr lang="ar-SA" dirty="0" err="1" smtClean="0"/>
              <a:t>الأخماج</a:t>
            </a:r>
            <a:r>
              <a:rPr lang="ar-SA" dirty="0" smtClean="0"/>
              <a:t> المتكررة والتي تكثر في فترة الرضيع المتناول في الغذاء خلال فترة تزداد فيها حاجة الطفل للعناصر الغذائية أكثر.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78E6-F01E-4A84-A5A6-1C98CB691628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err="1" smtClean="0"/>
              <a:t>الإمراضية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dirty="0" smtClean="0">
                <a:solidFill>
                  <a:srgbClr val="FF0000"/>
                </a:solidFill>
              </a:rPr>
              <a:t>انخفض استهلاك الطاقة عند الأطفال </a:t>
            </a:r>
            <a:r>
              <a:rPr lang="ar-SA" dirty="0" smtClean="0"/>
              <a:t>بشكل كبير حيث أن قلة من الأطفال يذهبون </a:t>
            </a:r>
            <a:r>
              <a:rPr lang="ar-SA" b="1" dirty="0" smtClean="0">
                <a:solidFill>
                  <a:srgbClr val="00B050"/>
                </a:solidFill>
              </a:rPr>
              <a:t>مشيا إلى مدارسهم </a:t>
            </a:r>
            <a:r>
              <a:rPr lang="ar-SA" dirty="0" smtClean="0"/>
              <a:t>وازداد التنقل </a:t>
            </a:r>
            <a:r>
              <a:rPr lang="ar-SA" dirty="0" smtClean="0"/>
              <a:t>ب</a:t>
            </a:r>
            <a:r>
              <a:rPr lang="ar-SY" dirty="0" smtClean="0"/>
              <a:t>و</a:t>
            </a:r>
            <a:r>
              <a:rPr lang="ar-SA" dirty="0" smtClean="0"/>
              <a:t>اسطة </a:t>
            </a:r>
            <a:r>
              <a:rPr lang="ar-SA" dirty="0" smtClean="0"/>
              <a:t>السيارات كما أن زمن النشاط الفيزيائي داخل المدرسة قد تقلص ويقضي معظم الأطفال جل وقتهم أمام </a:t>
            </a:r>
            <a:r>
              <a:rPr lang="ar-SA" b="1" dirty="0" smtClean="0">
                <a:solidFill>
                  <a:srgbClr val="00B050"/>
                </a:solidFill>
              </a:rPr>
              <a:t>شاشات صغيرة </a:t>
            </a:r>
            <a:r>
              <a:rPr lang="ar-SA" dirty="0" smtClean="0"/>
              <a:t>بدلا من اللعب بالخارج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23C-5A66-4881-8ECC-71D6370BA5DC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الوقاية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الإقلال من تناول الدسم </a:t>
            </a:r>
            <a:endParaRPr lang="ar-SY" dirty="0" smtClean="0"/>
          </a:p>
          <a:p>
            <a:r>
              <a:rPr lang="ar-SA" dirty="0" smtClean="0"/>
              <a:t>وزيادة استهلاك الفاكهة والخضار </a:t>
            </a:r>
            <a:endParaRPr lang="ar-SY" dirty="0" smtClean="0"/>
          </a:p>
          <a:p>
            <a:r>
              <a:rPr lang="ar-SA" dirty="0" smtClean="0"/>
              <a:t>والتقليل من الزمن المنقضي أمام الشاشات الصغيرة </a:t>
            </a:r>
            <a:endParaRPr lang="ar-SY" dirty="0" smtClean="0"/>
          </a:p>
          <a:p>
            <a:r>
              <a:rPr lang="ar-SA" dirty="0" smtClean="0"/>
              <a:t>وزيادة النشاط الفيزيائي والتثقيف</a:t>
            </a:r>
          </a:p>
          <a:p>
            <a:r>
              <a:rPr lang="ar-SA" sz="4000" b="1" dirty="0" smtClean="0">
                <a:solidFill>
                  <a:srgbClr val="FF0000"/>
                </a:solidFill>
              </a:rPr>
              <a:t>إن الإقلال من الزمن المنقضي أمام الشاشات الصغير</a:t>
            </a:r>
            <a:r>
              <a:rPr lang="ar-SY" sz="4000" b="1" dirty="0" smtClean="0">
                <a:solidFill>
                  <a:srgbClr val="FF0000"/>
                </a:solidFill>
              </a:rPr>
              <a:t>ه </a:t>
            </a:r>
            <a:r>
              <a:rPr lang="ar-SA" sz="4000" b="1" dirty="0" smtClean="0">
                <a:solidFill>
                  <a:srgbClr val="FF0000"/>
                </a:solidFill>
              </a:rPr>
              <a:t>هو الأجدى كعامل وحيد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ECF6-8E12-4EC9-A9B4-1464BF29E682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الأسباب الداخلية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ar-SA" dirty="0" smtClean="0"/>
              <a:t>إن </a:t>
            </a:r>
            <a:r>
              <a:rPr lang="ar-SA" b="1" dirty="0" smtClean="0">
                <a:solidFill>
                  <a:srgbClr val="00B050"/>
                </a:solidFill>
              </a:rPr>
              <a:t>فرط التغذية </a:t>
            </a:r>
            <a:r>
              <a:rPr lang="ar-SA" dirty="0" smtClean="0"/>
              <a:t>يحفز تسارع خط النمو والبلوغ بالتالي فإن الأطفال البدينين هم </a:t>
            </a:r>
            <a:r>
              <a:rPr lang="ar-SA" b="1" dirty="0" smtClean="0">
                <a:solidFill>
                  <a:srgbClr val="FF0000"/>
                </a:solidFill>
              </a:rPr>
              <a:t>طوال نسبيا </a:t>
            </a:r>
            <a:r>
              <a:rPr lang="ar-SA" dirty="0" smtClean="0"/>
              <a:t>وحالتهم جيدة وعادة ما يكونون على خط أعلى من الخط 50 مئوي بالنسبة للطول </a:t>
            </a:r>
            <a:endParaRPr lang="ar-SY" dirty="0" smtClean="0"/>
          </a:p>
          <a:p>
            <a:r>
              <a:rPr lang="ar-SA" dirty="0" smtClean="0"/>
              <a:t>ولهذا عندما يكون الطفل </a:t>
            </a:r>
            <a:r>
              <a:rPr lang="ar-SA" b="1" dirty="0" smtClean="0">
                <a:solidFill>
                  <a:srgbClr val="FF0000"/>
                </a:solidFill>
              </a:rPr>
              <a:t>بد</a:t>
            </a:r>
            <a:r>
              <a:rPr lang="ar-SY" b="1" dirty="0" smtClean="0">
                <a:solidFill>
                  <a:srgbClr val="FF0000"/>
                </a:solidFill>
              </a:rPr>
              <a:t>ي</a:t>
            </a:r>
            <a:r>
              <a:rPr lang="ar-SA" b="1" dirty="0" err="1" smtClean="0">
                <a:solidFill>
                  <a:srgbClr val="FF0000"/>
                </a:solidFill>
              </a:rPr>
              <a:t>نا</a:t>
            </a:r>
            <a:r>
              <a:rPr lang="ar-SA" b="1" dirty="0" smtClean="0">
                <a:solidFill>
                  <a:srgbClr val="FF0000"/>
                </a:solidFill>
              </a:rPr>
              <a:t> وقصيرا يجب أخذ العوامل الداخلية في الحسبان مثل قصور </a:t>
            </a:r>
            <a:r>
              <a:rPr lang="ar-SA" b="1" dirty="0" err="1" smtClean="0">
                <a:solidFill>
                  <a:srgbClr val="FF0000"/>
                </a:solidFill>
              </a:rPr>
              <a:t>الدرق</a:t>
            </a:r>
            <a:r>
              <a:rPr lang="ar-SA" b="1" dirty="0" smtClean="0">
                <a:solidFill>
                  <a:srgbClr val="FF0000"/>
                </a:solidFill>
              </a:rPr>
              <a:t> وداء </a:t>
            </a:r>
            <a:r>
              <a:rPr lang="ar-SA" b="1" dirty="0" err="1" smtClean="0">
                <a:solidFill>
                  <a:srgbClr val="FF0000"/>
                </a:solidFill>
              </a:rPr>
              <a:t>كوشينغ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Y" b="1" dirty="0" smtClean="0">
              <a:solidFill>
                <a:srgbClr val="FF0000"/>
              </a:solidFill>
            </a:endParaRPr>
          </a:p>
          <a:p>
            <a:r>
              <a:rPr lang="ar-SA" dirty="0" smtClean="0"/>
              <a:t>كما أنه يجب </a:t>
            </a:r>
            <a:r>
              <a:rPr lang="ar-SA" b="1" dirty="0" smtClean="0">
                <a:solidFill>
                  <a:srgbClr val="FF0000"/>
                </a:solidFill>
              </a:rPr>
              <a:t>نفي بعض المتلازمات </a:t>
            </a:r>
            <a:r>
              <a:rPr lang="ar-SA" dirty="0" smtClean="0"/>
              <a:t>بحالات البدانة المترقية مع اضطراب تعلم وإعاقات مع مظاهر شكلية غير طبيعية والأكثر شيوعا من بين هذه المتلازمات </a:t>
            </a:r>
            <a:r>
              <a:rPr lang="ar-SA" b="1" dirty="0" err="1" smtClean="0">
                <a:solidFill>
                  <a:srgbClr val="00B050"/>
                </a:solidFill>
              </a:rPr>
              <a:t>برادر</a:t>
            </a:r>
            <a:r>
              <a:rPr lang="ar-SA" b="1" dirty="0" smtClean="0">
                <a:solidFill>
                  <a:srgbClr val="00B050"/>
                </a:solidFill>
              </a:rPr>
              <a:t>-</a:t>
            </a:r>
            <a:r>
              <a:rPr lang="ar-SA" b="1" dirty="0" err="1" smtClean="0">
                <a:solidFill>
                  <a:srgbClr val="00B050"/>
                </a:solidFill>
              </a:rPr>
              <a:t>ويللي</a:t>
            </a:r>
            <a:r>
              <a:rPr lang="ar-SA" dirty="0" smtClean="0"/>
              <a:t> </a:t>
            </a:r>
            <a:r>
              <a:rPr lang="en-US" dirty="0" smtClean="0"/>
              <a:t>PRADER WILLI</a:t>
            </a:r>
            <a:r>
              <a:rPr lang="ar-SA" dirty="0" smtClean="0"/>
              <a:t> والتي تترافق مع بدانة وفشل نمو </a:t>
            </a:r>
            <a:r>
              <a:rPr lang="ar-SY" dirty="0" smtClean="0"/>
              <a:t>و</a:t>
            </a:r>
            <a:r>
              <a:rPr lang="ar-SA" dirty="0" smtClean="0"/>
              <a:t>مظاهر </a:t>
            </a:r>
            <a:r>
              <a:rPr lang="ar-SA" dirty="0" err="1" smtClean="0"/>
              <a:t>وجهية</a:t>
            </a:r>
            <a:r>
              <a:rPr lang="ar-SA" dirty="0" smtClean="0"/>
              <a:t> غير طبيعية وضعف مقوية خصية غير نازلة عند الذكور وفرط بلع </a:t>
            </a:r>
            <a:r>
              <a:rPr lang="en-US" dirty="0" smtClean="0"/>
              <a:t>HYPER PHAGIA 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D6619-BDAB-4065-9647-578DBCE571A6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كما أن </a:t>
            </a:r>
            <a:r>
              <a:rPr lang="ar-SA" b="1" dirty="0" smtClean="0">
                <a:solidFill>
                  <a:srgbClr val="FF0000"/>
                </a:solidFill>
              </a:rPr>
              <a:t>نقص </a:t>
            </a:r>
            <a:r>
              <a:rPr lang="ar-SA" b="1" dirty="0" err="1" smtClean="0">
                <a:solidFill>
                  <a:srgbClr val="FF0000"/>
                </a:solidFill>
              </a:rPr>
              <a:t>الليبتين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LIPTIN</a:t>
            </a:r>
            <a:r>
              <a:rPr lang="ar-SA" dirty="0" smtClean="0"/>
              <a:t> الناتج عن اضطراب مورثي قد يكون السبب في حالات البدانة الشديدة تحت عمر 3 سنوات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21B8-2446-49F1-B048-5ED566FCE913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التدبير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A" dirty="0" smtClean="0"/>
              <a:t>إن </a:t>
            </a:r>
            <a:r>
              <a:rPr lang="ar-SA" b="1" dirty="0" smtClean="0">
                <a:solidFill>
                  <a:srgbClr val="FF0000"/>
                </a:solidFill>
              </a:rPr>
              <a:t>المحافظة على الوزن </a:t>
            </a:r>
            <a:r>
              <a:rPr lang="ar-SA" dirty="0" smtClean="0"/>
              <a:t>هي </a:t>
            </a:r>
            <a:r>
              <a:rPr lang="ar-SA" b="1" dirty="0" smtClean="0">
                <a:solidFill>
                  <a:srgbClr val="00B050"/>
                </a:solidFill>
              </a:rPr>
              <a:t>هدف أكثر واقعية من خفض الوزن </a:t>
            </a:r>
            <a:r>
              <a:rPr lang="ar-SA" dirty="0" smtClean="0"/>
              <a:t>لأنها تؤدي الى انخفاض قيم </a:t>
            </a:r>
            <a:r>
              <a:rPr lang="en-US" dirty="0" smtClean="0"/>
              <a:t>BMI</a:t>
            </a:r>
            <a:r>
              <a:rPr lang="ar-SA" dirty="0" smtClean="0"/>
              <a:t> على المنحنيات الخاصة اذ ان الطول يزداد مع الزمن ويمكن الحصول عليه عبر </a:t>
            </a:r>
            <a:r>
              <a:rPr lang="ar-SA" b="1" u="sng" dirty="0" smtClean="0"/>
              <a:t>تغيير نمط الحياة </a:t>
            </a:r>
            <a:r>
              <a:rPr lang="ar-SA" b="1" u="sng" dirty="0" err="1" smtClean="0"/>
              <a:t>فقط </a:t>
            </a:r>
            <a:r>
              <a:rPr lang="ar-SA" dirty="0" err="1" smtClean="0"/>
              <a:t>:</a:t>
            </a:r>
            <a:endParaRPr lang="ar-SA" dirty="0" smtClean="0"/>
          </a:p>
          <a:p>
            <a:r>
              <a:rPr lang="ar-SA" dirty="0" smtClean="0"/>
              <a:t>1- </a:t>
            </a:r>
            <a:r>
              <a:rPr lang="ar-SA" b="1" dirty="0" smtClean="0">
                <a:solidFill>
                  <a:srgbClr val="FF0000"/>
                </a:solidFill>
              </a:rPr>
              <a:t>الأكل الصحي</a:t>
            </a:r>
            <a:r>
              <a:rPr lang="ar-SA" dirty="0" smtClean="0"/>
              <a:t>: تناول وجبات منظمة مع الأسرة عبر انتقاء وجبات غنية بالعناصر الغذائية ومنخفضة المحتوى من الطاقة ومشعرها </a:t>
            </a:r>
            <a:r>
              <a:rPr lang="ar-SA" dirty="0" err="1" smtClean="0"/>
              <a:t>الغلوكوزي</a:t>
            </a:r>
            <a:r>
              <a:rPr lang="ar-SA" dirty="0" smtClean="0"/>
              <a:t> </a:t>
            </a:r>
            <a:r>
              <a:rPr lang="ar-SA" dirty="0" err="1" smtClean="0"/>
              <a:t>منخفض </a:t>
            </a:r>
            <a:r>
              <a:rPr lang="ar-SA" dirty="0" smtClean="0"/>
              <a:t>(المشعر </a:t>
            </a:r>
            <a:r>
              <a:rPr lang="ar-SA" dirty="0" err="1" smtClean="0"/>
              <a:t>الغلوكوزي</a:t>
            </a:r>
            <a:r>
              <a:rPr lang="ar-SA" dirty="0" smtClean="0"/>
              <a:t> لغذاء ما هي مقدرته على رفع غلوكوز الدم للمقارنة بالغلوكوز</a:t>
            </a:r>
            <a:r>
              <a:rPr lang="ar-SA" dirty="0" err="1" smtClean="0"/>
              <a:t>)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71D8-4FBB-4827-8BE8-102095A6F95B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ar-SY" dirty="0"/>
              <a:t>(</a:t>
            </a:r>
            <a:r>
              <a:rPr lang="ar-SA" dirty="0" smtClean="0"/>
              <a:t>حيث </a:t>
            </a:r>
            <a:r>
              <a:rPr lang="ar-SA" dirty="0" smtClean="0"/>
              <a:t>تمتلك الأغذية ذات الامتصاص السريع مشعرا </a:t>
            </a:r>
            <a:r>
              <a:rPr lang="ar-SA" dirty="0" err="1" smtClean="0"/>
              <a:t>غلوكوزيا</a:t>
            </a:r>
            <a:r>
              <a:rPr lang="ar-SA" dirty="0" smtClean="0"/>
              <a:t> مرتفعا </a:t>
            </a:r>
            <a:r>
              <a:rPr lang="ar-SY" dirty="0" smtClean="0"/>
              <a:t>)وذلك ب</a:t>
            </a:r>
            <a:r>
              <a:rPr lang="ar-SA" b="1" dirty="0" smtClean="0">
                <a:solidFill>
                  <a:srgbClr val="FF0000"/>
                </a:solidFill>
              </a:rPr>
              <a:t>زيادة </a:t>
            </a:r>
            <a:r>
              <a:rPr lang="ar-SA" b="1" dirty="0" smtClean="0">
                <a:solidFill>
                  <a:srgbClr val="FF0000"/>
                </a:solidFill>
              </a:rPr>
              <a:t>الخضار والفاكهة مع تامين خيارات لوجبات صغيرة صحية  وتقليل حجم الوجبة</a:t>
            </a:r>
            <a:r>
              <a:rPr lang="ar-SA" dirty="0" smtClean="0"/>
              <a:t> والتركيز على </a:t>
            </a:r>
            <a:r>
              <a:rPr lang="ar-SA" b="1" dirty="0" smtClean="0">
                <a:solidFill>
                  <a:srgbClr val="FF0000"/>
                </a:solidFill>
              </a:rPr>
              <a:t>الماء</a:t>
            </a:r>
            <a:r>
              <a:rPr lang="ar-SA" dirty="0" smtClean="0"/>
              <a:t> كمشروب أساسي بدلا من المشروبات المحلاة</a:t>
            </a:r>
          </a:p>
          <a:p>
            <a:pPr>
              <a:buNone/>
            </a:pPr>
            <a:r>
              <a:rPr lang="ar-SA" dirty="0" smtClean="0"/>
              <a:t>2- </a:t>
            </a:r>
            <a:r>
              <a:rPr lang="ar-SA" b="1" dirty="0" smtClean="0">
                <a:solidFill>
                  <a:srgbClr val="FF0000"/>
                </a:solidFill>
              </a:rPr>
              <a:t>زيادة النشاط الفيزيائي</a:t>
            </a:r>
            <a:r>
              <a:rPr lang="ar-SA" dirty="0" smtClean="0"/>
              <a:t>: عبر المشي واستعمال الدراجات للتنقل وإتباع برنامج نشاط رياضي</a:t>
            </a:r>
          </a:p>
          <a:p>
            <a:pPr>
              <a:buNone/>
            </a:pPr>
            <a:r>
              <a:rPr lang="ar-SA" dirty="0" smtClean="0"/>
              <a:t>3- </a:t>
            </a:r>
            <a:r>
              <a:rPr lang="ar-SA" b="1" dirty="0" smtClean="0">
                <a:solidFill>
                  <a:srgbClr val="FF0000"/>
                </a:solidFill>
              </a:rPr>
              <a:t>تحديد الوقت المنقضي أمام التلفاز والشاشة الصغيرة حيث لا يتجاوز ساعتين يوميا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81F-FA26-4D02-B6F8-5D2A9A3B1368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العلاج الدوائي للبدانة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ar-SA" dirty="0" smtClean="0"/>
              <a:t>الذين يتجاوز عمرهم 12 سنة أي الذين لديهم منسب كتلة أكبر من 40 </a:t>
            </a:r>
            <a:r>
              <a:rPr lang="ar-SA" dirty="0" err="1" smtClean="0"/>
              <a:t>كغ</a:t>
            </a:r>
            <a:r>
              <a:rPr lang="ar-SA" dirty="0" smtClean="0"/>
              <a:t>/م </a:t>
            </a:r>
            <a:r>
              <a:rPr lang="ar-SA" dirty="0" err="1" smtClean="0"/>
              <a:t>مربع.</a:t>
            </a:r>
            <a:r>
              <a:rPr lang="ar-SA" dirty="0" smtClean="0"/>
              <a:t> أو لديهم منسب كتلة أكبر من 35 كغ/م مربع ومصابين باختلاطات البدانة </a:t>
            </a:r>
            <a:r>
              <a:rPr lang="ar-SY" dirty="0" smtClean="0"/>
              <a:t>يمكن استخدام </a:t>
            </a:r>
            <a:r>
              <a:rPr lang="ar-SA" b="1" dirty="0" err="1" smtClean="0">
                <a:solidFill>
                  <a:srgbClr val="FF0000"/>
                </a:solidFill>
              </a:rPr>
              <a:t>أورليستات</a:t>
            </a:r>
            <a:r>
              <a:rPr lang="ar-SA" dirty="0" smtClean="0"/>
              <a:t> </a:t>
            </a:r>
            <a:r>
              <a:rPr lang="ar-SY" smtClean="0"/>
              <a:t>وهو </a:t>
            </a:r>
            <a:r>
              <a:rPr lang="ar-SA" smtClean="0"/>
              <a:t>دواء </a:t>
            </a:r>
            <a:r>
              <a:rPr lang="ar-SA" dirty="0" smtClean="0"/>
              <a:t>مثبط </a:t>
            </a:r>
            <a:r>
              <a:rPr lang="ar-SA" dirty="0" err="1" smtClean="0"/>
              <a:t>لانزيم</a:t>
            </a:r>
            <a:r>
              <a:rPr lang="ar-SA" dirty="0" smtClean="0"/>
              <a:t> </a:t>
            </a:r>
            <a:r>
              <a:rPr lang="ar-SA" dirty="0" err="1" smtClean="0"/>
              <a:t>الليباز</a:t>
            </a:r>
            <a:r>
              <a:rPr lang="ar-SA" dirty="0" smtClean="0"/>
              <a:t> ينقص امتصاص الدسم الغذائية ويحدث اسهالا دهنيا 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يجب عدم استعماله تحت 12 سنة</a:t>
            </a:r>
            <a:r>
              <a:rPr lang="ar-SA" dirty="0" smtClean="0"/>
              <a:t> يمكن استعماله في </a:t>
            </a:r>
            <a:r>
              <a:rPr lang="ar-SA" b="1" dirty="0" smtClean="0">
                <a:solidFill>
                  <a:schemeClr val="accent4">
                    <a:lumMod val="50000"/>
                  </a:schemeClr>
                </a:solidFill>
              </a:rPr>
              <a:t>حالات المشكلات المفصلية الشديدة </a:t>
            </a:r>
            <a:r>
              <a:rPr lang="ar-SA" b="1" dirty="0" err="1" smtClean="0">
                <a:solidFill>
                  <a:schemeClr val="accent4">
                    <a:lumMod val="50000"/>
                  </a:schemeClr>
                </a:solidFill>
              </a:rPr>
              <a:t>ونوب</a:t>
            </a:r>
            <a:r>
              <a:rPr lang="ar-SA" b="1" dirty="0" smtClean="0">
                <a:solidFill>
                  <a:schemeClr val="accent4">
                    <a:lumMod val="50000"/>
                  </a:schemeClr>
                </a:solidFill>
              </a:rPr>
              <a:t> توقف التنفس الليلية وبعض الاضطرابات السلوكية الشديدة</a:t>
            </a:r>
            <a:endParaRPr lang="ar-SA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0330-69A9-42EB-975F-200AF397B4E7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لا تعد </a:t>
            </a:r>
            <a:r>
              <a:rPr lang="ar-SA" dirty="0" smtClean="0">
                <a:solidFill>
                  <a:srgbClr val="FF0000"/>
                </a:solidFill>
              </a:rPr>
              <a:t>جراحة البدانة </a:t>
            </a:r>
            <a:r>
              <a:rPr lang="ar-SA" dirty="0" smtClean="0"/>
              <a:t>ضمن الخطة </a:t>
            </a:r>
            <a:r>
              <a:rPr lang="ar-SA" dirty="0" err="1" smtClean="0"/>
              <a:t>التدبيرية</a:t>
            </a:r>
            <a:r>
              <a:rPr lang="ar-SA" dirty="0" smtClean="0"/>
              <a:t> للأطفال أو صغار السن الذين لم يكتمل نموهم</a:t>
            </a:r>
          </a:p>
          <a:p>
            <a:r>
              <a:rPr lang="ar-SA" dirty="0" smtClean="0"/>
              <a:t>وتقترح التوصيات الأمريكية بأن </a:t>
            </a:r>
            <a:r>
              <a:rPr lang="ar-SA" dirty="0" smtClean="0">
                <a:solidFill>
                  <a:srgbClr val="FF0000"/>
                </a:solidFill>
              </a:rPr>
              <a:t>ربط المعدة عبر تنظير البطن هو الوسيلة المناسبة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0407-3C83-45FF-BF83-34EA150EA545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2843808" y="0"/>
            <a:ext cx="4035912" cy="978408"/>
          </a:xfrm>
        </p:spPr>
        <p:txBody>
          <a:bodyPr>
            <a:normAutofit/>
          </a:bodyPr>
          <a:lstStyle/>
          <a:p>
            <a:r>
              <a:rPr lang="ar-SA" sz="5400" dirty="0" err="1" smtClean="0"/>
              <a:t>النخور</a:t>
            </a:r>
            <a:r>
              <a:rPr lang="ar-SA" sz="5400" dirty="0" smtClean="0"/>
              <a:t> السنيه</a:t>
            </a:r>
            <a:endParaRPr lang="ar-SA" sz="5400" dirty="0"/>
          </a:p>
        </p:txBody>
      </p:sp>
      <p:pic>
        <p:nvPicPr>
          <p:cNvPr id="62466" name="Picture 2" descr="I:\ \سنه خامسه\تغذيه خامس\٢٠٢٠٠٥١١_٠٨٥٩١٢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510" t="14477" r="23994" b="14745"/>
          <a:stretch>
            <a:fillRect/>
          </a:stretch>
        </p:blipFill>
        <p:spPr bwMode="auto">
          <a:xfrm>
            <a:off x="285720" y="2000240"/>
            <a:ext cx="3286148" cy="3143272"/>
          </a:xfrm>
          <a:prstGeom prst="rect">
            <a:avLst/>
          </a:prstGeom>
          <a:noFill/>
        </p:spPr>
      </p:pic>
      <p:sp>
        <p:nvSpPr>
          <p:cNvPr id="9" name="عنصر نائب للنص 8"/>
          <p:cNvSpPr>
            <a:spLocks noGrp="1"/>
          </p:cNvSpPr>
          <p:nvPr>
            <p:ph type="body" sz="half" idx="2"/>
          </p:nvPr>
        </p:nvSpPr>
        <p:spPr>
          <a:xfrm>
            <a:off x="3786182" y="1785926"/>
            <a:ext cx="5072098" cy="4643438"/>
          </a:xfrm>
        </p:spPr>
        <p:txBody>
          <a:bodyPr>
            <a:normAutofit/>
          </a:bodyPr>
          <a:lstStyle/>
          <a:p>
            <a:r>
              <a:rPr lang="ar-SA" sz="5400" b="1" dirty="0" err="1" smtClean="0"/>
              <a:t>للمطالعه</a:t>
            </a:r>
            <a:endParaRPr lang="ar-SA" sz="5400" b="1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58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صورة فوتوغرافية من Photo Editor" r:id="rId3" imgW="7621064" imgH="5714286" progId="">
                  <p:embed/>
                </p:oleObj>
              </mc:Choice>
              <mc:Fallback>
                <p:oleObj name="صورة فوتوغرافية من Photo Editor" r:id="rId3" imgW="7621064" imgH="57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1763713" y="260350"/>
            <a:ext cx="3600450" cy="633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ar-SA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شكراً لإصغائكم</a:t>
            </a:r>
          </a:p>
        </p:txBody>
      </p:sp>
      <p:sp>
        <p:nvSpPr>
          <p:cNvPr id="1029" name="WordArt 5" descr="عمودي ضيق"/>
          <p:cNvSpPr>
            <a:spLocks noChangeArrowheads="1" noChangeShapeType="1" noTextEdit="1"/>
          </p:cNvSpPr>
          <p:nvPr/>
        </p:nvSpPr>
        <p:spPr bwMode="auto">
          <a:xfrm>
            <a:off x="4643438" y="4365625"/>
            <a:ext cx="3960812" cy="24923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ar-SA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د.يحيى كنعان</a:t>
            </a:r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D43A-7521-49F4-9344-957369E250A3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59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err="1" smtClean="0"/>
              <a:t>عقابيل</a:t>
            </a:r>
            <a:r>
              <a:rPr lang="ar-SA" dirty="0" smtClean="0"/>
              <a:t> نقص التغذية المبكر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خط النمو عند </a:t>
            </a:r>
            <a:r>
              <a:rPr lang="ar-SA" b="1" dirty="0" err="1" smtClean="0">
                <a:solidFill>
                  <a:srgbClr val="FF0000"/>
                </a:solidFill>
              </a:rPr>
              <a:t>السكان:</a:t>
            </a:r>
            <a:endParaRPr lang="ar-SA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ar-SA" dirty="0" smtClean="0"/>
              <a:t>   يرتبط كل من معدل النمو والتغذية ارتباطا وثيقا بمعنى ان متوسط طول الشخص يعكس حالتهم الغذائية </a:t>
            </a:r>
            <a:r>
              <a:rPr lang="ar-SA" dirty="0" err="1" smtClean="0"/>
              <a:t>مثلا..</a:t>
            </a:r>
            <a:endParaRPr lang="ar-SA" dirty="0" smtClean="0"/>
          </a:p>
          <a:p>
            <a:pPr>
              <a:buNone/>
            </a:pPr>
            <a:r>
              <a:rPr lang="ar-SA" b="1" dirty="0" smtClean="0">
                <a:solidFill>
                  <a:srgbClr val="00B050"/>
                </a:solidFill>
              </a:rPr>
              <a:t>   أصبح الناس أكثر طولا في البلدان ذات الدخل العالي </a:t>
            </a:r>
            <a:r>
              <a:rPr lang="ar-SA" b="1" dirty="0" err="1" smtClean="0">
                <a:solidFill>
                  <a:srgbClr val="00B050"/>
                </a:solidFill>
              </a:rPr>
              <a:t>مثال </a:t>
            </a:r>
            <a:r>
              <a:rPr lang="ar-SA" b="1" dirty="0" smtClean="0">
                <a:solidFill>
                  <a:srgbClr val="00B050"/>
                </a:solidFill>
              </a:rPr>
              <a:t>(</a:t>
            </a:r>
            <a:r>
              <a:rPr lang="ar-SA" b="1" dirty="0" err="1" smtClean="0">
                <a:solidFill>
                  <a:srgbClr val="00B050"/>
                </a:solidFill>
              </a:rPr>
              <a:t>هولاندا</a:t>
            </a:r>
            <a:r>
              <a:rPr lang="ar-SA" dirty="0" err="1" smtClean="0"/>
              <a:t>)</a:t>
            </a:r>
            <a:endParaRPr lang="ar-SA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الأمراض في الكهولة</a:t>
            </a:r>
            <a:r>
              <a:rPr lang="ar-SA" dirty="0" smtClean="0"/>
              <a:t>: هناك دليل وبائي مهم على أن التغذية المبكرة ونمط الحياة يتركان </a:t>
            </a:r>
            <a:r>
              <a:rPr lang="ar-SA" dirty="0" err="1" smtClean="0"/>
              <a:t>تاثيراً</a:t>
            </a:r>
            <a:r>
              <a:rPr lang="ar-SA" dirty="0" smtClean="0"/>
              <a:t> في الصحة وفي </a:t>
            </a:r>
            <a:r>
              <a:rPr lang="ar-SA" b="1" dirty="0" smtClean="0">
                <a:solidFill>
                  <a:srgbClr val="00B050"/>
                </a:solidFill>
              </a:rPr>
              <a:t>معدل حدوث الأمراض في المراحل المتأخرة من العمر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5E38-0478-4191-9FF8-6DA79EA094CC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9600" b="1" dirty="0" smtClean="0">
                <a:solidFill>
                  <a:srgbClr val="00B050"/>
                </a:solidFill>
              </a:rPr>
              <a:t>تغذية الرضيع</a:t>
            </a:r>
            <a:endParaRPr lang="ar-SA" sz="9600" b="1" dirty="0">
              <a:solidFill>
                <a:srgbClr val="00B05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C451-B0D4-4ED2-A2D0-8593B86E1539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7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تغذية الرضيع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u="sng" dirty="0" smtClean="0">
                <a:solidFill>
                  <a:srgbClr val="FF0000"/>
                </a:solidFill>
              </a:rPr>
              <a:t>الإرضاع الوالدي</a:t>
            </a:r>
            <a:r>
              <a:rPr lang="ar-SA" dirty="0" smtClean="0"/>
              <a:t>: ترتكز التوصيات الحالية لمنظمة الصحة العالمية بخصوص الإرضاع الوالدي على أن </a:t>
            </a:r>
            <a:r>
              <a:rPr lang="ar-SA" dirty="0" smtClean="0">
                <a:solidFill>
                  <a:srgbClr val="00B050"/>
                </a:solidFill>
              </a:rPr>
              <a:t>وجوب الاقتصار على حليب الأم خلال الأشهر الست الأولى من العمر</a:t>
            </a:r>
            <a:r>
              <a:rPr lang="ar-SA" dirty="0" smtClean="0"/>
              <a:t>.</a:t>
            </a:r>
          </a:p>
          <a:p>
            <a:r>
              <a:rPr lang="ar-SA" b="1" u="sng" dirty="0" smtClean="0">
                <a:solidFill>
                  <a:srgbClr val="FF0000"/>
                </a:solidFill>
              </a:rPr>
              <a:t>ميزات حليب الأم: </a:t>
            </a:r>
            <a:r>
              <a:rPr lang="ar-SA" dirty="0" smtClean="0"/>
              <a:t>يساهم في تقليص نسبة </a:t>
            </a:r>
            <a:r>
              <a:rPr lang="ar-SA" dirty="0" err="1" smtClean="0"/>
              <a:t>الأخماج</a:t>
            </a:r>
            <a:r>
              <a:rPr lang="ar-SA" dirty="0" smtClean="0"/>
              <a:t> </a:t>
            </a:r>
            <a:r>
              <a:rPr lang="ar-SA" dirty="0" smtClean="0">
                <a:solidFill>
                  <a:srgbClr val="00B050"/>
                </a:solidFill>
              </a:rPr>
              <a:t>المعوية</a:t>
            </a:r>
            <a:r>
              <a:rPr lang="ar-SA" dirty="0" smtClean="0"/>
              <a:t> </a:t>
            </a:r>
            <a:r>
              <a:rPr lang="ar-SA" dirty="0" err="1" smtClean="0"/>
              <a:t>والأخماج</a:t>
            </a:r>
            <a:r>
              <a:rPr lang="ar-SA" dirty="0" smtClean="0"/>
              <a:t> </a:t>
            </a:r>
            <a:r>
              <a:rPr lang="ar-SA" dirty="0" smtClean="0">
                <a:solidFill>
                  <a:srgbClr val="00B050"/>
                </a:solidFill>
              </a:rPr>
              <a:t>التنفسية السفلية والتهاب الأذن الوسطى </a:t>
            </a:r>
            <a:r>
              <a:rPr lang="ar-SA" dirty="0" smtClean="0"/>
              <a:t>كما ويساهم في تخفيف نسبة حدوث التهاب </a:t>
            </a:r>
            <a:r>
              <a:rPr lang="ar-SA" dirty="0" err="1" smtClean="0"/>
              <a:t>ا</a:t>
            </a:r>
            <a:r>
              <a:rPr lang="ar-SA" dirty="0" err="1" smtClean="0">
                <a:solidFill>
                  <a:srgbClr val="00B050"/>
                </a:solidFill>
              </a:rPr>
              <a:t>لكولون</a:t>
            </a:r>
            <a:r>
              <a:rPr lang="ar-SA" dirty="0" smtClean="0">
                <a:solidFill>
                  <a:srgbClr val="00B050"/>
                </a:solidFill>
              </a:rPr>
              <a:t> </a:t>
            </a:r>
            <a:r>
              <a:rPr lang="ar-SA" dirty="0" smtClean="0"/>
              <a:t>والأمعاء النخري عند </a:t>
            </a:r>
            <a:r>
              <a:rPr lang="ar-SA" dirty="0" err="1" smtClean="0"/>
              <a:t>الخدج.</a:t>
            </a:r>
            <a:endParaRPr lang="ar-SA" dirty="0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D28B7-F190-4F38-BEA2-679061AD94DD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ar-SA" dirty="0" smtClean="0"/>
              <a:t>إن تطبيق الإرضاع الوالدي على نحو انتقائي خلال فترة الرضاعة المبكرة </a:t>
            </a:r>
            <a:r>
              <a:rPr lang="ar-SA" dirty="0" smtClean="0">
                <a:solidFill>
                  <a:srgbClr val="FF0000"/>
                </a:solidFill>
              </a:rPr>
              <a:t>منقذ للحياة </a:t>
            </a:r>
            <a:r>
              <a:rPr lang="ar-SA" dirty="0" smtClean="0"/>
              <a:t>في البلدان النامية</a:t>
            </a:r>
          </a:p>
          <a:p>
            <a:r>
              <a:rPr lang="ar-SA" b="1" u="sng" dirty="0" smtClean="0"/>
              <a:t>ترسيخ الإرضاع الوالدي</a:t>
            </a:r>
            <a:r>
              <a:rPr lang="ar-SA" dirty="0" smtClean="0"/>
              <a:t>: يسمى </a:t>
            </a:r>
            <a:r>
              <a:rPr lang="ar-SA" b="1" dirty="0" smtClean="0">
                <a:solidFill>
                  <a:srgbClr val="0070C0"/>
                </a:solidFill>
              </a:rPr>
              <a:t>الحليب </a:t>
            </a:r>
            <a:r>
              <a:rPr lang="ar-SA" b="1" dirty="0" err="1" smtClean="0">
                <a:solidFill>
                  <a:srgbClr val="0070C0"/>
                </a:solidFill>
              </a:rPr>
              <a:t>المفرز</a:t>
            </a:r>
            <a:r>
              <a:rPr lang="ar-SA" b="1" dirty="0" smtClean="0">
                <a:solidFill>
                  <a:srgbClr val="0070C0"/>
                </a:solidFill>
              </a:rPr>
              <a:t> خلال الأيام الأولى </a:t>
            </a:r>
            <a:r>
              <a:rPr lang="ar-SA" b="1" dirty="0" err="1" smtClean="0">
                <a:solidFill>
                  <a:srgbClr val="FF0000"/>
                </a:solidFill>
              </a:rPr>
              <a:t>باللبأ</a:t>
            </a:r>
            <a:r>
              <a:rPr lang="ar-SA" b="1" dirty="0" smtClean="0">
                <a:solidFill>
                  <a:srgbClr val="0070C0"/>
                </a:solidFill>
              </a:rPr>
              <a:t> ويختلف محتواه عن الحليب الناضج بارتفاع نسبة البروتين </a:t>
            </a:r>
            <a:r>
              <a:rPr lang="ar-SA" b="1" dirty="0" err="1" smtClean="0">
                <a:solidFill>
                  <a:srgbClr val="0070C0"/>
                </a:solidFill>
              </a:rPr>
              <a:t>والغلوبيولينات</a:t>
            </a:r>
            <a:r>
              <a:rPr lang="ar-SA" b="1" dirty="0" smtClean="0">
                <a:solidFill>
                  <a:srgbClr val="0070C0"/>
                </a:solidFill>
              </a:rPr>
              <a:t> المناعية </a:t>
            </a:r>
            <a:r>
              <a:rPr lang="ar-SA" dirty="0" smtClean="0"/>
              <a:t>وبالرغم من أن حجمه قليل فلا يوجد مبرر لإعطاء الماء أو الحليب المكمل خلال فترة ترسيخ الإرضاع </a:t>
            </a:r>
            <a:r>
              <a:rPr lang="ar-SA" dirty="0" err="1" smtClean="0"/>
              <a:t>الوالدي</a:t>
            </a:r>
            <a:r>
              <a:rPr lang="ar-SA" dirty="0" smtClean="0"/>
              <a:t> </a:t>
            </a:r>
            <a:r>
              <a:rPr lang="ar-SA" dirty="0" err="1" smtClean="0"/>
              <a:t>ويج</a:t>
            </a:r>
            <a:r>
              <a:rPr lang="ar-SY" dirty="0" smtClean="0"/>
              <a:t>ب</a:t>
            </a:r>
            <a:r>
              <a:rPr lang="ar-SA" dirty="0" smtClean="0"/>
              <a:t> </a:t>
            </a:r>
            <a:r>
              <a:rPr lang="ar-SA" b="1" dirty="0" smtClean="0">
                <a:solidFill>
                  <a:srgbClr val="0070C0"/>
                </a:solidFill>
              </a:rPr>
              <a:t>أن تبدأ الرضعة الوالدية الأولى بأسرع ما يمكن </a:t>
            </a:r>
            <a:r>
              <a:rPr lang="ar-SA" dirty="0" smtClean="0"/>
              <a:t>بعد الولادة </a:t>
            </a:r>
            <a:endParaRPr lang="ar-SY" dirty="0" smtClean="0"/>
          </a:p>
          <a:p>
            <a:r>
              <a:rPr lang="ar-SA" dirty="0" smtClean="0">
                <a:solidFill>
                  <a:srgbClr val="FF0000"/>
                </a:solidFill>
              </a:rPr>
              <a:t>فالرضاعة المتكررة </a:t>
            </a:r>
            <a:r>
              <a:rPr lang="ar-SA" dirty="0" smtClean="0"/>
              <a:t>مفيدة في تحفيز إفراز الهرمونات المحفزة على بدء واستمرار </a:t>
            </a:r>
            <a:r>
              <a:rPr lang="ar-SA" dirty="0" smtClean="0">
                <a:solidFill>
                  <a:srgbClr val="FF0000"/>
                </a:solidFill>
              </a:rPr>
              <a:t>إدرار الحليب</a:t>
            </a:r>
            <a:r>
              <a:rPr lang="ar-SA" dirty="0" smtClean="0"/>
              <a:t>.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F210B-CFA6-4B4F-99FB-C854DD09FCA0}" type="datetime12">
              <a:rPr lang="ar-SA" smtClean="0"/>
              <a:pPr/>
              <a:t>20/03/2022 05:55 م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yok</a:t>
            </a: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وحدة نمطية">
  <a:themeElements>
    <a:clrScheme name="وحدة نمطية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وحدة نمطية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وحدة نمطي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1010</TotalTime>
  <Words>2718</Words>
  <Application>Microsoft Office PowerPoint</Application>
  <PresentationFormat>عرض على الشاشة (4:3)</PresentationFormat>
  <Paragraphs>371</Paragraphs>
  <Slides>59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8" baseType="lpstr">
      <vt:lpstr>Arial</vt:lpstr>
      <vt:lpstr>Calibri</vt:lpstr>
      <vt:lpstr>Corbel</vt:lpstr>
      <vt:lpstr>Tahoma</vt:lpstr>
      <vt:lpstr>Wingdings</vt:lpstr>
      <vt:lpstr>Wingdings 2</vt:lpstr>
      <vt:lpstr>Wingdings 3</vt:lpstr>
      <vt:lpstr>وحدة نمطية</vt:lpstr>
      <vt:lpstr>صورة فوتوغرافية من Photo Editor</vt:lpstr>
      <vt:lpstr>التغذيه </vt:lpstr>
      <vt:lpstr>عرض تقديمي في PowerPoint</vt:lpstr>
      <vt:lpstr>عرض تقديمي في PowerPoint</vt:lpstr>
      <vt:lpstr>الهشاشية التغذوية عند الرضع والأطفال</vt:lpstr>
      <vt:lpstr>عرض تقديمي في PowerPoint</vt:lpstr>
      <vt:lpstr>عقابيل نقص التغذية المبكر</vt:lpstr>
      <vt:lpstr>عرض تقديمي في PowerPoint</vt:lpstr>
      <vt:lpstr>تغذية الرضيع</vt:lpstr>
      <vt:lpstr>عرض تقديمي في PowerPoint</vt:lpstr>
      <vt:lpstr>فوائد حليب الأم على الطفل</vt:lpstr>
      <vt:lpstr>فوائد الإرضاع الوالدي على الأم</vt:lpstr>
      <vt:lpstr>الإرضاع الصناعي</vt:lpstr>
      <vt:lpstr>الفطام</vt:lpstr>
      <vt:lpstr>عرض تقديمي في PowerPoint</vt:lpstr>
      <vt:lpstr>ترنح الوزن</vt:lpstr>
      <vt:lpstr>تحديد ترنح الوزن</vt:lpstr>
      <vt:lpstr>أسباب ترنح الوزن </vt:lpstr>
      <vt:lpstr>عرض تقديمي في PowerPoint</vt:lpstr>
      <vt:lpstr>عرض تقديمي في PowerPoint</vt:lpstr>
      <vt:lpstr>المظاهر السريرية والاستقصاءات</vt:lpstr>
      <vt:lpstr>عرض تقديمي في PowerPoint</vt:lpstr>
      <vt:lpstr>عرض تقديمي في PowerPoint</vt:lpstr>
      <vt:lpstr>التدبير</vt:lpstr>
      <vt:lpstr>عرض تقديمي في PowerPoint</vt:lpstr>
      <vt:lpstr>عرض تقديمي في PowerPoint</vt:lpstr>
      <vt:lpstr>سوء التغذية</vt:lpstr>
      <vt:lpstr>تقييم الحالة التغذوية</vt:lpstr>
      <vt:lpstr>المقاسات الجسدية </vt:lpstr>
      <vt:lpstr>التغذية المعوية</vt:lpstr>
      <vt:lpstr>التغذية الوريدية</vt:lpstr>
      <vt:lpstr>عرض تقديمي في PowerPoint</vt:lpstr>
      <vt:lpstr>سوء التغذية الشديد</vt:lpstr>
      <vt:lpstr>عرض تقديمي في PowerPoint</vt:lpstr>
      <vt:lpstr>عرض تقديمي في PowerPoint</vt:lpstr>
      <vt:lpstr>عرض تقديمي في PowerPoint</vt:lpstr>
      <vt:lpstr>التدبير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الرخد</vt:lpstr>
      <vt:lpstr>عرض تقديمي في PowerPoint</vt:lpstr>
      <vt:lpstr>التظاهرات السريرية</vt:lpstr>
      <vt:lpstr>التشخيص</vt:lpstr>
      <vt:lpstr>التدبير</vt:lpstr>
      <vt:lpstr>عرض تقديمي في PowerPoint</vt:lpstr>
      <vt:lpstr>البدانة</vt:lpstr>
      <vt:lpstr>عرض تقديمي في PowerPoint</vt:lpstr>
      <vt:lpstr>الإمراضية</vt:lpstr>
      <vt:lpstr>الوقاية</vt:lpstr>
      <vt:lpstr>الأسباب الداخلية</vt:lpstr>
      <vt:lpstr>عرض تقديمي في PowerPoint</vt:lpstr>
      <vt:lpstr>التدبير</vt:lpstr>
      <vt:lpstr>عرض تقديمي في PowerPoint</vt:lpstr>
      <vt:lpstr>العلاج الدوائي للبدانة</vt:lpstr>
      <vt:lpstr>عرض تقديمي في PowerPoint</vt:lpstr>
      <vt:lpstr>النخور السنيه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التغذيه</dc:title>
  <dc:creator>yahia</dc:creator>
  <cp:lastModifiedBy>ASUS</cp:lastModifiedBy>
  <cp:revision>102</cp:revision>
  <dcterms:created xsi:type="dcterms:W3CDTF">2020-03-21T07:57:41Z</dcterms:created>
  <dcterms:modified xsi:type="dcterms:W3CDTF">2022-03-20T16:57:03Z</dcterms:modified>
</cp:coreProperties>
</file>