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1"/>
  </p:notesMasterIdLst>
  <p:sldIdLst>
    <p:sldId id="407" r:id="rId2"/>
    <p:sldId id="409" r:id="rId3"/>
    <p:sldId id="455" r:id="rId4"/>
    <p:sldId id="464" r:id="rId5"/>
    <p:sldId id="463" r:id="rId6"/>
    <p:sldId id="465" r:id="rId7"/>
    <p:sldId id="467" r:id="rId8"/>
    <p:sldId id="468" r:id="rId9"/>
    <p:sldId id="472" r:id="rId10"/>
    <p:sldId id="473" r:id="rId11"/>
    <p:sldId id="469" r:id="rId12"/>
    <p:sldId id="470" r:id="rId13"/>
    <p:sldId id="410" r:id="rId14"/>
    <p:sldId id="450" r:id="rId15"/>
    <p:sldId id="414" r:id="rId16"/>
    <p:sldId id="456" r:id="rId17"/>
    <p:sldId id="459" r:id="rId18"/>
    <p:sldId id="416" r:id="rId19"/>
    <p:sldId id="451" r:id="rId20"/>
    <p:sldId id="417" r:id="rId21"/>
    <p:sldId id="418" r:id="rId22"/>
    <p:sldId id="457" r:id="rId23"/>
    <p:sldId id="458" r:id="rId24"/>
    <p:sldId id="466" r:id="rId25"/>
    <p:sldId id="474" r:id="rId26"/>
    <p:sldId id="475" r:id="rId27"/>
    <p:sldId id="476" r:id="rId28"/>
    <p:sldId id="477" r:id="rId29"/>
    <p:sldId id="420" r:id="rId30"/>
    <p:sldId id="421" r:id="rId31"/>
    <p:sldId id="422" r:id="rId32"/>
    <p:sldId id="423" r:id="rId33"/>
    <p:sldId id="424" r:id="rId34"/>
    <p:sldId id="425" r:id="rId35"/>
    <p:sldId id="478" r:id="rId36"/>
    <p:sldId id="431" r:id="rId37"/>
    <p:sldId id="433" r:id="rId38"/>
    <p:sldId id="434" r:id="rId39"/>
    <p:sldId id="435" r:id="rId40"/>
    <p:sldId id="436" r:id="rId41"/>
    <p:sldId id="437" r:id="rId42"/>
    <p:sldId id="438" r:id="rId43"/>
    <p:sldId id="452" r:id="rId44"/>
    <p:sldId id="445" r:id="rId45"/>
    <p:sldId id="453" r:id="rId46"/>
    <p:sldId id="402" r:id="rId47"/>
    <p:sldId id="454" r:id="rId48"/>
    <p:sldId id="391" r:id="rId49"/>
    <p:sldId id="360" r:id="rId50"/>
    <p:sldId id="361" r:id="rId51"/>
    <p:sldId id="364" r:id="rId52"/>
    <p:sldId id="366" r:id="rId53"/>
    <p:sldId id="370" r:id="rId54"/>
    <p:sldId id="328" r:id="rId55"/>
    <p:sldId id="330" r:id="rId56"/>
    <p:sldId id="288" r:id="rId57"/>
    <p:sldId id="289" r:id="rId58"/>
    <p:sldId id="460" r:id="rId59"/>
    <p:sldId id="461" r:id="rId60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C69E6E-C14E-4202-8FF3-CEC193015971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C58B1D-8945-440D-9AB4-58785CE25A5F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96211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23D89-71D2-48BD-BA1A-BF676B86D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75E1D-506A-4451-95A4-606DD49C0D1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CB89-502B-4F2D-B138-2B98EA56921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A317A-2470-48F2-A1F5-93803697FF3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E0D28-0CDD-4100-B389-A07DDC899FC4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104F7-A592-4268-823E-AAE3612FA13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9C7BA-4C68-4BC1-A1CA-4074E364C81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94F9A-9B27-428F-94AE-F42A3715A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335EB-CD95-4A1C-A3BA-62FF239310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4FD1A-DC3A-4F04-85B0-93015789528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86A1A-A58A-433F-982B-CD1BC58B47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58B1D-8945-440D-9AB4-58785CE25A5F}" type="slidenum">
              <a:rPr lang="ar-SY" smtClean="0"/>
              <a:pPr/>
              <a:t>8</a:t>
            </a:fld>
            <a:endParaRPr lang="ar-S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C3B43-CE16-4078-A134-ECDF4ABB0D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91F7D-4BA8-495E-8A2C-CB284B4425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D185D-541C-4AA2-84E8-59C4A82EEE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DCFB3-5973-434F-BEA6-58B13252AD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08CD1-858C-4991-901B-182D5C86765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42C8C-D7FB-4D11-AF58-065B9BF6C69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62A09-0E60-425C-95D8-372403A9467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D654D-5EB1-4AF2-8822-57566DCE3AD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C7079-3942-4FDE-A0F4-397F160EA2E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70CAC-6424-41B4-AC74-E62FB61D39F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0020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08522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416580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328A3D-2456-4535-9A98-F6B73838C1B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692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E61682-801B-4264-AFA6-EE922EFB3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10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92146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2541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29327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42373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87085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70623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73583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64416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8832-1F05-4E55-80DA-BEC3AC00E8EA}" type="datetimeFigureOut">
              <a:rPr lang="ar-SY" smtClean="0"/>
              <a:pPr/>
              <a:t>28/02/1438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1206-D44E-4ADF-9A6B-A548512FAA25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1989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Biliary tract anatomy</a:t>
            </a:r>
          </a:p>
        </p:txBody>
      </p:sp>
      <p:pic>
        <p:nvPicPr>
          <p:cNvPr id="4099" name="Picture 2" descr="C:\Users\toshiba\Desktop\bil tra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6985000" cy="5040312"/>
          </a:xfrm>
          <a:noFill/>
        </p:spPr>
      </p:pic>
      <p:sp>
        <p:nvSpPr>
          <p:cNvPr id="4" name="مثلث متساوي الساقين 3"/>
          <p:cNvSpPr/>
          <p:nvPr/>
        </p:nvSpPr>
        <p:spPr>
          <a:xfrm rot="3445374">
            <a:off x="4143372" y="3429000"/>
            <a:ext cx="428628" cy="428628"/>
          </a:xfrm>
          <a:prstGeom prst="triangle">
            <a:avLst>
              <a:gd name="adj" fmla="val 4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2241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286750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0" dirty="0">
                <a:latin typeface="Times New Roman" charset="0"/>
              </a:rPr>
              <a:t>Endoscopic retrograde </a:t>
            </a:r>
            <a:r>
              <a:rPr lang="en-US" sz="2000" b="0" dirty="0" err="1">
                <a:latin typeface="Times New Roman" charset="0"/>
              </a:rPr>
              <a:t>pancreatography</a:t>
            </a:r>
            <a:r>
              <a:rPr lang="en-US" sz="2000" b="0" dirty="0">
                <a:latin typeface="Times New Roman" charset="0"/>
              </a:rPr>
              <a:t>. </a:t>
            </a:r>
            <a:r>
              <a:rPr lang="en-US" sz="2700" b="0" dirty="0">
                <a:solidFill>
                  <a:srgbClr val="C00000"/>
                </a:solidFill>
                <a:latin typeface="Times New Roman" charset="0"/>
              </a:rPr>
              <a:t>The pancreatic duct </a:t>
            </a:r>
            <a:r>
              <a:rPr lang="en-US" sz="2000" b="0" dirty="0">
                <a:latin typeface="Times New Roman" charset="0"/>
              </a:rPr>
              <a:t>has been </a:t>
            </a:r>
            <a:r>
              <a:rPr lang="en-US" sz="2000" b="0" dirty="0" err="1">
                <a:latin typeface="Times New Roman" charset="0"/>
              </a:rPr>
              <a:t>cannulated</a:t>
            </a:r>
            <a:r>
              <a:rPr lang="en-US" sz="2000" b="0" dirty="0">
                <a:latin typeface="Times New Roman" charset="0"/>
              </a:rPr>
              <a:t> from the endoscope in the duodenum. Contrast has been injected to demonstrate a normal duct system.</a:t>
            </a:r>
            <a:endParaRPr lang="ru-RU" sz="2000" b="0" dirty="0">
              <a:latin typeface="Times New Roman" charset="0"/>
            </a:endParaRPr>
          </a:p>
        </p:txBody>
      </p:sp>
      <p:pic>
        <p:nvPicPr>
          <p:cNvPr id="1013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54" y="1357298"/>
            <a:ext cx="5281621" cy="538322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32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כותרת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043362" cy="928694"/>
          </a:xfrm>
        </p:spPr>
        <p:txBody>
          <a:bodyPr/>
          <a:lstStyle/>
          <a:p>
            <a:pPr eaLnBrk="1" hangingPunct="1"/>
            <a:r>
              <a:rPr lang="en-CA" sz="4800" b="1" dirty="0" smtClean="0">
                <a:solidFill>
                  <a:srgbClr val="C00000"/>
                </a:solidFill>
                <a:latin typeface="Comic Sans MS" pitchFamily="66" charset="0"/>
              </a:rPr>
              <a:t>PCC</a:t>
            </a:r>
            <a:endParaRPr lang="en-US" sz="4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4995" name="מציין מיקום תוכן 4"/>
          <p:cNvSpPr>
            <a:spLocks noGrp="1"/>
          </p:cNvSpPr>
          <p:nvPr>
            <p:ph idx="1"/>
          </p:nvPr>
        </p:nvSpPr>
        <p:spPr>
          <a:xfrm>
            <a:off x="0" y="1600200"/>
            <a:ext cx="5786446" cy="4525963"/>
          </a:xfrm>
        </p:spPr>
        <p:txBody>
          <a:bodyPr/>
          <a:lstStyle/>
          <a:p>
            <a:pPr eaLnBrk="1" hangingPunct="1"/>
            <a:r>
              <a:rPr lang="en-CA" b="1" dirty="0" err="1" smtClean="0">
                <a:solidFill>
                  <a:srgbClr val="C00000"/>
                </a:solidFill>
              </a:rPr>
              <a:t>P</a:t>
            </a:r>
            <a:r>
              <a:rPr lang="en-CA" dirty="0" err="1" smtClean="0"/>
              <a:t>er</a:t>
            </a:r>
            <a:r>
              <a:rPr lang="en-CA" b="1" dirty="0" err="1" smtClean="0">
                <a:solidFill>
                  <a:srgbClr val="C00000"/>
                </a:solidFill>
              </a:rPr>
              <a:t>C</a:t>
            </a:r>
            <a:r>
              <a:rPr lang="en-CA" dirty="0" err="1" smtClean="0"/>
              <a:t>utaneous</a:t>
            </a:r>
            <a:r>
              <a:rPr lang="en-CA" dirty="0" smtClean="0"/>
              <a:t> </a:t>
            </a:r>
            <a:r>
              <a:rPr lang="en-CA" b="1" dirty="0" err="1" smtClean="0">
                <a:solidFill>
                  <a:srgbClr val="C00000"/>
                </a:solidFill>
              </a:rPr>
              <a:t>C</a:t>
            </a:r>
            <a:r>
              <a:rPr lang="en-CA" dirty="0" err="1" smtClean="0"/>
              <a:t>holecystostomy</a:t>
            </a:r>
            <a:endParaRPr lang="en-CA" dirty="0" smtClean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169"/>
            <a:ext cx="46609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072066" y="2428868"/>
            <a:ext cx="4071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C00000"/>
                </a:solidFill>
              </a:rPr>
              <a:t>تصوير الطرق الصفراوية عبر الجلد من خلال الكبد ( </a:t>
            </a:r>
            <a:r>
              <a:rPr lang="en-US" sz="2400" b="1" dirty="0" err="1" smtClean="0">
                <a:solidFill>
                  <a:srgbClr val="C00000"/>
                </a:solidFill>
              </a:rPr>
              <a:t>Percutaneous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Cholangiography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r-EG" sz="2400" b="1" dirty="0" smtClean="0">
                <a:solidFill>
                  <a:srgbClr val="C00000"/>
                </a:solidFill>
              </a:rPr>
              <a:t> ) : (</a:t>
            </a:r>
            <a:r>
              <a:rPr lang="en-US" sz="2400" b="1" dirty="0" smtClean="0">
                <a:solidFill>
                  <a:srgbClr val="C00000"/>
                </a:solidFill>
              </a:rPr>
              <a:t> PTC </a:t>
            </a:r>
            <a:r>
              <a:rPr lang="ar-EG" sz="2400" b="1" dirty="0" smtClean="0">
                <a:solidFill>
                  <a:srgbClr val="C00000"/>
                </a:solidFill>
              </a:rPr>
              <a:t> ) : </a:t>
            </a:r>
            <a:r>
              <a:rPr lang="ar-EG" sz="2400" b="1" dirty="0" err="1" smtClean="0"/>
              <a:t>و</a:t>
            </a:r>
            <a:r>
              <a:rPr lang="ar-EG" sz="2400" b="1" dirty="0" smtClean="0"/>
              <a:t> يعتبر مفيداً في حالات </a:t>
            </a:r>
            <a:r>
              <a:rPr lang="ar-EG" sz="2400" b="1" dirty="0" err="1" smtClean="0"/>
              <a:t>تضيقات</a:t>
            </a:r>
            <a:r>
              <a:rPr lang="ar-EG" sz="2400" b="1" dirty="0" smtClean="0"/>
              <a:t> و أورام القناة الجامعة  , </a:t>
            </a:r>
            <a:r>
              <a:rPr lang="ar-EG" sz="2400" b="1" dirty="0" err="1" smtClean="0"/>
              <a:t>و</a:t>
            </a:r>
            <a:r>
              <a:rPr lang="ar-EG" sz="2400" b="1" dirty="0" smtClean="0"/>
              <a:t> يمكن إجراء صورة للطرق الصفراوية عبر </a:t>
            </a:r>
            <a:r>
              <a:rPr lang="ar-EG" sz="2400" b="1" dirty="0" err="1" smtClean="0"/>
              <a:t>القثطرة</a:t>
            </a:r>
            <a:r>
              <a:rPr lang="ar-EG" sz="2400" b="1" dirty="0" smtClean="0"/>
              <a:t> , كما يمكن </a:t>
            </a:r>
            <a:endParaRPr lang="ar-SY" sz="2400" dirty="0"/>
          </a:p>
        </p:txBody>
      </p:sp>
    </p:spTree>
    <p:extLst>
      <p:ext uri="{BB962C8B-B14F-4D97-AF65-F5344CB8AC3E}">
        <p14:creationId xmlns="" xmlns:p14="http://schemas.microsoft.com/office/powerpoint/2010/main" val="589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اليرقان </a:t>
            </a:r>
            <a:r>
              <a:rPr lang="ar-EG" sz="36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الإنسدادي</a:t>
            </a:r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lang="ar-EG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هو فرط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بيلليروبين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الدم &gt;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2,5 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ملغ/د.ل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هو ناتج عن انسداد الجريان الصفراوي إلى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الإثنى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عشر</a:t>
            </a:r>
            <a:endParaRPr lang="ar-SY" sz="22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EG" sz="2200" b="1" dirty="0" err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الإيكو</a:t>
            </a:r>
            <a:r>
              <a:rPr lang="ar-EG" sz="2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هو الدراسة الأولية المفضلة في اليرقان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الإنسدادي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يصنف إلى قبل كبدي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انحلال الدم هو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الأشيع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و كذلك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جلبرت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أو تناذر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ناجار</a:t>
            </a:r>
            <a:endParaRPr lang="ar-SY" sz="22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اليرقان الكبدي 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 التهاب الكبد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تشمع الكبد الكحولي ,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أثناء الحمل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بعد العمليات ) </a:t>
            </a:r>
            <a:endParaRPr lang="ar-SY" sz="22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اليرقان بعد الكبدي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الإنسدادي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أعراض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علامات اليرقان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الإنسدادي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اليرقان – بول غامق – براز شاحب عديم اللون –غثيان – فقد الشهية- حكة  بسبب  ترسب الأملاح الصفراوية في الأدمة 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بالفحص نجد ضخامة كبد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تكون شائعة في اليرقان الكبدي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بعد الكبدي ,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كذلك ضخامة الطحال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الحبن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مع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التشمع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علامة </a:t>
            </a:r>
            <a:r>
              <a:rPr lang="ar-EG" sz="22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كورفوازييه</a:t>
            </a:r>
            <a:r>
              <a:rPr lang="ar-EG" sz="2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Courvoisier Law </a:t>
            </a:r>
            <a:r>
              <a:rPr lang="ar-EG" sz="2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) :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مرارة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مجسوسة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غير محصاة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قادرة على التمدد لأنها غير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متندبة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بسبب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الحصيات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, </a:t>
            </a:r>
            <a:r>
              <a:rPr lang="ar-EG" sz="2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مريض اليرقان يقترح ورم خبيث يسد  القناة الجامعة  </a:t>
            </a:r>
            <a:r>
              <a:rPr lang="ar-EG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ar-SY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EG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EG" sz="29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التشخيص التفريقي </a:t>
            </a:r>
            <a:r>
              <a:rPr lang="ar-EG" sz="29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لإنسداد</a:t>
            </a:r>
            <a:r>
              <a:rPr lang="ar-EG" sz="29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القناة الصفراوية : </a:t>
            </a:r>
            <a:r>
              <a:rPr lang="ar-EG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1- سرطان المرارة </a:t>
            </a:r>
            <a:r>
              <a:rPr lang="ar-EG" sz="20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EG" sz="20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الأقنية</a:t>
            </a:r>
            <a:r>
              <a:rPr lang="ar-EG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الصفراوية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2-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الحصيات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3- التهاب الطرق الصفراوية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المصلب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4- ورم القناة الصفراوية السليم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5- الطفيليات     6- تضيق بعد الجراحة   7- سرطان البنكرياس </a:t>
            </a:r>
            <a:r>
              <a:rPr lang="ar-SY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المجل    </a:t>
            </a:r>
            <a:r>
              <a:rPr lang="ar-SY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- التهاب البنكرياس </a:t>
            </a:r>
            <a:r>
              <a:rPr lang="ar-EG" sz="2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EG" sz="2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الكيسة الكاذبة  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ar-EG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7857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4800" dirty="0" smtClean="0">
                <a:solidFill>
                  <a:srgbClr val="FF0000"/>
                </a:solidFill>
                <a:latin typeface="Comic Sans MS" pitchFamily="66" charset="0"/>
              </a:rPr>
              <a:t>Gallstones</a:t>
            </a:r>
            <a:r>
              <a:rPr lang="en-IE" sz="4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00232" y="928670"/>
            <a:ext cx="7143768" cy="519749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IE" sz="3600" b="1" dirty="0" smtClean="0">
                <a:solidFill>
                  <a:srgbClr val="C00000"/>
                </a:solidFill>
              </a:rPr>
              <a:t>Risk factors:</a:t>
            </a:r>
          </a:p>
          <a:p>
            <a:pPr eaLnBrk="1" hangingPunct="1"/>
            <a:r>
              <a:rPr lang="en-IE" dirty="0" smtClean="0"/>
              <a:t>Obesity</a:t>
            </a:r>
          </a:p>
          <a:p>
            <a:pPr eaLnBrk="1" hangingPunct="1"/>
            <a:r>
              <a:rPr lang="en-IE" dirty="0" smtClean="0"/>
              <a:t>Female gender  </a:t>
            </a:r>
          </a:p>
          <a:p>
            <a:pPr eaLnBrk="1" hangingPunct="1"/>
            <a:r>
              <a:rPr lang="en-IE" dirty="0" smtClean="0"/>
              <a:t>Parity</a:t>
            </a:r>
          </a:p>
          <a:p>
            <a:pPr eaLnBrk="1" hangingPunct="1"/>
            <a:r>
              <a:rPr lang="en-IE" dirty="0" smtClean="0"/>
              <a:t>Ethnic predilection (Hispanic, Native </a:t>
            </a:r>
            <a:r>
              <a:rPr lang="en-IE" dirty="0" err="1" smtClean="0"/>
              <a:t>americans</a:t>
            </a:r>
            <a:r>
              <a:rPr lang="en-IE" dirty="0" smtClean="0"/>
              <a:t>)</a:t>
            </a:r>
          </a:p>
          <a:p>
            <a:pPr eaLnBrk="1" hangingPunct="1"/>
            <a:r>
              <a:rPr lang="en-IE" b="1" dirty="0" smtClean="0">
                <a:solidFill>
                  <a:srgbClr val="00B050"/>
                </a:solidFill>
              </a:rPr>
              <a:t>Increasing age</a:t>
            </a:r>
          </a:p>
          <a:p>
            <a:pPr>
              <a:buNone/>
            </a:pPr>
            <a:r>
              <a:rPr lang="en-IE" b="1" dirty="0" smtClean="0">
                <a:solidFill>
                  <a:srgbClr val="00B050"/>
                </a:solidFill>
              </a:rPr>
              <a:t>Rapid weight loss</a:t>
            </a:r>
            <a:r>
              <a:rPr lang="ar-SY" b="1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Ileal</a:t>
            </a:r>
            <a:r>
              <a:rPr lang="en-US" dirty="0" smtClean="0">
                <a:solidFill>
                  <a:srgbClr val="0070C0"/>
                </a:solidFill>
              </a:rPr>
              <a:t> disease</a:t>
            </a:r>
          </a:p>
          <a:p>
            <a:pPr>
              <a:buNone/>
            </a:pPr>
            <a:r>
              <a:rPr lang="en-US" dirty="0" smtClean="0"/>
              <a:t>Lipid abnormalities (high TG, low LDL)</a:t>
            </a:r>
          </a:p>
          <a:p>
            <a:pPr>
              <a:buNone/>
            </a:pPr>
            <a:r>
              <a:rPr lang="en-US" dirty="0" smtClean="0"/>
              <a:t>Medications  (contraceptives, postmenopausal</a:t>
            </a:r>
          </a:p>
          <a:p>
            <a:pPr>
              <a:buNone/>
            </a:pPr>
            <a:r>
              <a:rPr lang="en-US" dirty="0" smtClean="0"/>
              <a:t>                         estrogens, lipid lowering agents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fibric</a:t>
            </a:r>
            <a:r>
              <a:rPr lang="en-US" dirty="0" smtClean="0"/>
              <a:t> acid </a:t>
            </a:r>
            <a:r>
              <a:rPr lang="en-US" dirty="0" err="1" smtClean="0"/>
              <a:t>derivated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TPN</a:t>
            </a:r>
          </a:p>
          <a:p>
            <a:pPr eaLnBrk="1" hangingPunct="1"/>
            <a:endParaRPr lang="ar-SY" dirty="0" smtClean="0"/>
          </a:p>
          <a:p>
            <a:pPr eaLnBrk="1" hangingPunct="1"/>
            <a:endParaRPr lang="en-IE" dirty="0" smtClean="0"/>
          </a:p>
          <a:p>
            <a:pPr eaLnBrk="1" hangingPunct="1"/>
            <a:endParaRPr lang="en-IE" dirty="0" smtClean="0"/>
          </a:p>
          <a:p>
            <a:pPr eaLnBrk="1" hangingPunct="1">
              <a:buFont typeface="Arial" pitchFamily="34" charset="0"/>
              <a:buNone/>
            </a:pPr>
            <a:endParaRPr lang="en-IE" dirty="0" smtClean="0"/>
          </a:p>
          <a:p>
            <a:pPr eaLnBrk="1" hangingPunct="1"/>
            <a:endParaRPr lang="en-IE" dirty="0" smtClean="0"/>
          </a:p>
        </p:txBody>
      </p:sp>
      <p:pic>
        <p:nvPicPr>
          <p:cNvPr id="4" name="Picture 4" descr="gall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08"/>
            <a:ext cx="2428860" cy="264320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19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Those who are most at risk</a:t>
            </a:r>
            <a:r>
              <a:rPr lang="en-US" dirty="0"/>
              <a:t>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58138" cy="132873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These are all adjectives to describe the person most at  risk of developing symptomatic gallstones.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he-IL" sz="2800" b="1" dirty="0" smtClean="0">
                <a:solidFill>
                  <a:srgbClr val="FF0000"/>
                </a:solidFill>
              </a:rPr>
              <a:t>5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  <a:r>
              <a:rPr lang="he-IL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F’</a:t>
            </a:r>
            <a:r>
              <a:rPr lang="en-CA" sz="2800" b="1" dirty="0" smtClean="0">
                <a:solidFill>
                  <a:srgbClr val="FF0000"/>
                </a:solidFill>
              </a:rPr>
              <a:t>s</a:t>
            </a:r>
            <a:endParaRPr lang="en-US" sz="2800" dirty="0"/>
          </a:p>
        </p:txBody>
      </p:sp>
      <p:pic>
        <p:nvPicPr>
          <p:cNvPr id="56324" name="Picture 4" descr="fair ski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2133600" cy="3124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6" name="Picture 6" descr="fatwo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08" y="3786190"/>
            <a:ext cx="2352692" cy="30718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" name="Picture 8" descr="Fo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786190"/>
            <a:ext cx="2281238" cy="307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female symb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810000"/>
            <a:ext cx="2357422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3400" y="2971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 FAIR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048000" y="2971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FAT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105400" y="2971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FORTY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315200" y="2971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/>
              <a:t>FEMALE</a:t>
            </a:r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6929454" y="3270735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Fertile</a:t>
            </a:r>
          </a:p>
        </p:txBody>
      </p:sp>
    </p:spTree>
    <p:extLst>
      <p:ext uri="{BB962C8B-B14F-4D97-AF65-F5344CB8AC3E}">
        <p14:creationId xmlns="" xmlns:p14="http://schemas.microsoft.com/office/powerpoint/2010/main" val="6634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082660"/>
          </a:xfrm>
        </p:spPr>
        <p:txBody>
          <a:bodyPr/>
          <a:lstStyle/>
          <a:p>
            <a:pPr eaLnBrk="1" hangingPunct="1"/>
            <a:r>
              <a:rPr lang="en-IE" sz="4800" dirty="0" smtClean="0">
                <a:solidFill>
                  <a:srgbClr val="FF0000"/>
                </a:solidFill>
                <a:latin typeface="Comic Sans MS" pitchFamily="66" charset="0"/>
              </a:rPr>
              <a:t>Gallstones – Types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071670" y="1500175"/>
            <a:ext cx="6858048" cy="421484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IE" dirty="0" smtClean="0"/>
              <a:t>Two main types:</a:t>
            </a:r>
          </a:p>
          <a:p>
            <a:pPr lvl="1" eaLnBrk="1" hangingPunct="1"/>
            <a:r>
              <a:rPr lang="en-IE" dirty="0" smtClean="0">
                <a:solidFill>
                  <a:srgbClr val="C00000"/>
                </a:solidFill>
              </a:rPr>
              <a:t>Cholesterol stones  (85%)</a:t>
            </a:r>
          </a:p>
          <a:p>
            <a:pPr lvl="1" eaLnBrk="1" hangingPunct="1"/>
            <a:r>
              <a:rPr lang="en-IE" dirty="0" smtClean="0">
                <a:solidFill>
                  <a:srgbClr val="C00000"/>
                </a:solidFill>
              </a:rPr>
              <a:t>Pigment  stones (15%) </a:t>
            </a:r>
            <a:r>
              <a:rPr lang="en-IE" dirty="0" smtClean="0"/>
              <a:t>occur in 2 subtypes</a:t>
            </a:r>
            <a:r>
              <a:rPr lang="ar-SY" dirty="0" smtClean="0"/>
              <a:t>          </a:t>
            </a:r>
            <a:endParaRPr lang="en-IE" dirty="0" smtClean="0"/>
          </a:p>
          <a:p>
            <a:pPr lvl="1" eaLnBrk="1" hangingPunct="1">
              <a:buFont typeface="Arial" pitchFamily="34" charset="0"/>
              <a:buNone/>
            </a:pPr>
            <a:r>
              <a:rPr lang="en-IE" dirty="0" smtClean="0"/>
              <a:t>    brown and black.  </a:t>
            </a:r>
          </a:p>
          <a:p>
            <a:r>
              <a:rPr lang="en-IE" b="1" dirty="0" smtClean="0">
                <a:solidFill>
                  <a:srgbClr val="C00000"/>
                </a:solidFill>
              </a:rPr>
              <a:t>80% </a:t>
            </a:r>
            <a:r>
              <a:rPr lang="en-IE" dirty="0" smtClean="0"/>
              <a:t>of patients, gallstones are clinically silent</a:t>
            </a:r>
          </a:p>
          <a:p>
            <a:r>
              <a:rPr lang="en-IE" dirty="0" smtClean="0"/>
              <a:t>20% of patients develop symptoms over 15-20 years </a:t>
            </a:r>
            <a:r>
              <a:rPr lang="en-IE" b="1" dirty="0" smtClean="0">
                <a:solidFill>
                  <a:srgbClr val="00B050"/>
                </a:solidFill>
              </a:rPr>
              <a:t>(1-2% per year)</a:t>
            </a:r>
          </a:p>
          <a:p>
            <a:pPr lvl="2" eaLnBrk="1" hangingPunct="1"/>
            <a:endParaRPr lang="en-IE" dirty="0" smtClean="0"/>
          </a:p>
          <a:p>
            <a:pPr eaLnBrk="1" hangingPunct="1"/>
            <a:endParaRPr lang="en-IE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92" t="42773" r="42769" b="40596"/>
          <a:stretch>
            <a:fillRect/>
          </a:stretch>
        </p:blipFill>
        <p:spPr bwMode="auto">
          <a:xfrm>
            <a:off x="7248525" y="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65" t="28963" r="42078" b="19144"/>
          <a:stretch>
            <a:fillRect/>
          </a:stretch>
        </p:blipFill>
        <p:spPr bwMode="auto">
          <a:xfrm>
            <a:off x="1" y="1628775"/>
            <a:ext cx="2001838" cy="50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83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Biliary Colic</a:t>
            </a:r>
          </a:p>
          <a:p>
            <a:pPr eaLnBrk="1" hangingPunct="1"/>
            <a:r>
              <a:rPr lang="en-GB" smtClean="0"/>
              <a:t>Acute Cholecystitis</a:t>
            </a:r>
          </a:p>
          <a:p>
            <a:pPr lvl="2" eaLnBrk="1" hangingPunct="1"/>
            <a:r>
              <a:rPr lang="en-GB" smtClean="0"/>
              <a:t>Gallbladder Empyema</a:t>
            </a:r>
          </a:p>
          <a:p>
            <a:pPr lvl="2" eaLnBrk="1" hangingPunct="1"/>
            <a:r>
              <a:rPr lang="en-GB" smtClean="0"/>
              <a:t>Gallbladder gangrene</a:t>
            </a:r>
          </a:p>
          <a:p>
            <a:pPr lvl="2" eaLnBrk="1" hangingPunct="1"/>
            <a:r>
              <a:rPr lang="en-GB" smtClean="0"/>
              <a:t>Gallbladder perforation</a:t>
            </a:r>
          </a:p>
          <a:p>
            <a:pPr eaLnBrk="1" hangingPunct="1"/>
            <a:r>
              <a:rPr lang="en-GB" smtClean="0"/>
              <a:t>Obstructive Jaundice</a:t>
            </a:r>
          </a:p>
          <a:p>
            <a:pPr eaLnBrk="1" hangingPunct="1"/>
            <a:r>
              <a:rPr lang="en-GB" smtClean="0"/>
              <a:t>Ascending Cholangitis</a:t>
            </a:r>
          </a:p>
          <a:p>
            <a:pPr eaLnBrk="1" hangingPunct="1"/>
            <a:r>
              <a:rPr lang="en-GB" smtClean="0"/>
              <a:t>Pancreatitis</a:t>
            </a:r>
          </a:p>
          <a:p>
            <a:pPr eaLnBrk="1" hangingPunct="1"/>
            <a:r>
              <a:rPr lang="en-GB" smtClean="0"/>
              <a:t>Gallstone Ileus (rare)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Complications of Gallstones</a:t>
            </a:r>
            <a:endParaRPr lang="en-GB" dirty="0"/>
          </a:p>
        </p:txBody>
      </p:sp>
      <p:pic>
        <p:nvPicPr>
          <p:cNvPr id="19459" name="Content Placeholder 3" descr="Biliary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37560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763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gallstones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In the gall bladder</a:t>
            </a:r>
            <a:r>
              <a:rPr lang="en-US" sz="2800" dirty="0"/>
              <a:t>:	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sz="1800" dirty="0" err="1"/>
              <a:t>biliary</a:t>
            </a:r>
            <a:r>
              <a:rPr lang="en-US" sz="1800" dirty="0"/>
              <a:t> colic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sz="1800" dirty="0"/>
              <a:t>Acute and chronic </a:t>
            </a:r>
            <a:r>
              <a:rPr lang="en-US" sz="1800" dirty="0" err="1"/>
              <a:t>cholecystitis</a:t>
            </a:r>
            <a:endParaRPr lang="en-US" sz="1800" dirty="0"/>
          </a:p>
          <a:p>
            <a:pPr marL="2209800" lvl="4" indent="-381000">
              <a:lnSpc>
                <a:spcPct val="80000"/>
              </a:lnSpc>
            </a:pPr>
            <a:r>
              <a:rPr lang="en-US" sz="1800" dirty="0" err="1"/>
              <a:t>Empyema</a:t>
            </a:r>
            <a:r>
              <a:rPr lang="en-US" sz="1800" dirty="0"/>
              <a:t>, </a:t>
            </a:r>
            <a:r>
              <a:rPr lang="en-US" sz="1800" dirty="0" err="1"/>
              <a:t>mucocele</a:t>
            </a:r>
            <a:endParaRPr lang="en-US" sz="1800" dirty="0"/>
          </a:p>
          <a:p>
            <a:pPr marL="2209800" lvl="4" indent="-381000">
              <a:lnSpc>
                <a:spcPct val="80000"/>
              </a:lnSpc>
            </a:pPr>
            <a:r>
              <a:rPr lang="en-US" sz="1800" dirty="0"/>
              <a:t>Carcinoma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In the bile ducts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sz="1800" dirty="0"/>
              <a:t>Obstructive Jaundice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sz="1800" dirty="0"/>
              <a:t>Pancreatitis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sz="1800" dirty="0" err="1"/>
              <a:t>Cholangitis</a:t>
            </a: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In the Gut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sz="1800" dirty="0"/>
              <a:t>Gallstone </a:t>
            </a:r>
            <a:r>
              <a:rPr lang="en-US" sz="1800" dirty="0" err="1"/>
              <a:t>ileus</a:t>
            </a: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770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4800" b="1" dirty="0" err="1" smtClean="0">
                <a:solidFill>
                  <a:srgbClr val="FF0000"/>
                </a:solidFill>
                <a:latin typeface="Comic Sans MS" pitchFamily="66" charset="0"/>
              </a:rPr>
              <a:t>Biliary</a:t>
            </a:r>
            <a:r>
              <a:rPr lang="en-IE" sz="4800" b="1" dirty="0" smtClean="0">
                <a:solidFill>
                  <a:srgbClr val="FF0000"/>
                </a:solidFill>
                <a:latin typeface="Comic Sans MS" pitchFamily="66" charset="0"/>
              </a:rPr>
              <a:t> Colic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578645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50"/>
                </a:solidFill>
                <a:cs typeface="+mn-cs"/>
              </a:rPr>
              <a:t>Intermittent obstruction of the cystic duct, no inflammation of GB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Severe </a:t>
            </a:r>
            <a:r>
              <a:rPr lang="en-IE" dirty="0" err="1" smtClean="0">
                <a:cs typeface="+mn-cs"/>
              </a:rPr>
              <a:t>epigastric</a:t>
            </a:r>
            <a:r>
              <a:rPr lang="en-IE" dirty="0" smtClean="0">
                <a:cs typeface="+mn-cs"/>
              </a:rPr>
              <a:t>/ RUQ pain growing over </a:t>
            </a:r>
            <a:r>
              <a:rPr lang="en-IE" dirty="0" smtClean="0">
                <a:solidFill>
                  <a:srgbClr val="C00000"/>
                </a:solidFill>
                <a:cs typeface="+mn-cs"/>
              </a:rPr>
              <a:t>15 min </a:t>
            </a:r>
            <a:r>
              <a:rPr lang="en-IE" dirty="0" smtClean="0">
                <a:cs typeface="+mn-cs"/>
              </a:rPr>
              <a:t>and remaining constant up to 3h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Frequency of attacks varies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00B050"/>
                </a:solidFill>
                <a:cs typeface="+mn-cs"/>
              </a:rPr>
              <a:t>Normal examination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Lab tests usually normal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  <a:cs typeface="+mn-cs"/>
              </a:rPr>
              <a:t>DS</a:t>
            </a:r>
            <a:r>
              <a:rPr lang="en-IE" dirty="0" smtClean="0">
                <a:cs typeface="+mn-cs"/>
              </a:rPr>
              <a:t>: US, EUS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F0"/>
                </a:solidFill>
                <a:cs typeface="+mn-cs"/>
              </a:rPr>
              <a:t>Natural history: </a:t>
            </a:r>
            <a:r>
              <a:rPr lang="en-IE" dirty="0" smtClean="0">
                <a:solidFill>
                  <a:srgbClr val="C00000"/>
                </a:solidFill>
                <a:cs typeface="+mn-cs"/>
              </a:rPr>
              <a:t>30%</a:t>
            </a:r>
            <a:r>
              <a:rPr lang="en-IE" dirty="0" smtClean="0">
                <a:cs typeface="+mn-cs"/>
              </a:rPr>
              <a:t> have no further symptoms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cs typeface="+mn-cs"/>
              </a:rPr>
              <a:t>                                 50%  continue symptoms in 2y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41787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Signs and Symptoms.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Complaints of indigestion after eating high fat foods.</a:t>
            </a:r>
          </a:p>
          <a:p>
            <a:r>
              <a:rPr lang="en-US" sz="2000"/>
              <a:t>Localized pain in the right-upper quadrant epigastric region.</a:t>
            </a:r>
          </a:p>
          <a:p>
            <a:r>
              <a:rPr lang="en-US" sz="2000"/>
              <a:t>Anorexia, nausea, vomiting and flatulence.</a:t>
            </a:r>
          </a:p>
        </p:txBody>
      </p:sp>
      <p:pic>
        <p:nvPicPr>
          <p:cNvPr id="29701" name="Picture 5" descr="ab_quadra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4422"/>
            <a:ext cx="4267200" cy="3657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 rot="755599">
            <a:off x="3810000" y="27432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pic>
        <p:nvPicPr>
          <p:cNvPr id="29704" name="Picture 8" descr="far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3643314"/>
            <a:ext cx="3671918" cy="321468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071934" y="4857760"/>
            <a:ext cx="4929222" cy="20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 dirty="0"/>
              <a:t>Increased heart and respiratory rate – causing patient to become diaphoretic which in turn makes them think they are having a heart attack</a:t>
            </a:r>
            <a:r>
              <a:rPr lang="en-US" sz="2000" dirty="0" smtClean="0"/>
              <a:t>.</a:t>
            </a:r>
            <a:r>
              <a:rPr lang="ar-SY" sz="2000" dirty="0" smtClean="0"/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C00000"/>
                </a:solidFill>
              </a:rPr>
              <a:t>DD</a:t>
            </a:r>
            <a:r>
              <a:rPr lang="ar-SY" sz="2000" b="1" dirty="0" smtClean="0">
                <a:solidFill>
                  <a:srgbClr val="C00000"/>
                </a:solidFill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096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100010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+mj-cs"/>
              </a:rPr>
              <a:t>Principal pathways of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metabolischolesterol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+mj-cs"/>
              </a:rPr>
              <a:t>in liver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  <a:cs typeface="+mj-cs"/>
            </a:endParaRPr>
          </a:p>
        </p:txBody>
      </p:sp>
      <p:pic>
        <p:nvPicPr>
          <p:cNvPr id="10243" name="Picture 2" descr="C:\Users\toshiba\Desktop\CHOL 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142984"/>
            <a:ext cx="9001156" cy="5715016"/>
          </a:xfrm>
        </p:spPr>
      </p:pic>
    </p:spTree>
    <p:extLst>
      <p:ext uri="{BB962C8B-B14F-4D97-AF65-F5344CB8AC3E}">
        <p14:creationId xmlns="" xmlns:p14="http://schemas.microsoft.com/office/powerpoint/2010/main" val="30190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SnnFlBRtxaIAQ51gb7nSEQWUwzNI3noEGKAebzx3L_zarLZIIX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540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s://encrypted-tbn0.gstatic.com/images?q=tbn:ANd9GcSh_O5ObVURaUbi97lgnN8y5-q-9hnMpnSL14TjYPTB01LUQc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33131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s://encrypted-tbn3.gstatic.com/images?q=tbn:ANd9GcRU9t-RJz4QryAc1_sLWDZbp-rceztUEUGC3EPz1Nac-ovYW468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33813"/>
            <a:ext cx="33131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43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15262" cy="9286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b="1" dirty="0" smtClean="0">
                <a:solidFill>
                  <a:srgbClr val="FF0000"/>
                </a:solidFill>
                <a:latin typeface="Comic Sans MS" pitchFamily="66" charset="0"/>
              </a:rPr>
              <a:t>Acute </a:t>
            </a:r>
            <a:r>
              <a:rPr lang="en-IE" b="1" dirty="0" err="1" smtClean="0">
                <a:solidFill>
                  <a:srgbClr val="FF0000"/>
                </a:solidFill>
                <a:latin typeface="Comic Sans MS" pitchFamily="66" charset="0"/>
              </a:rPr>
              <a:t>Calculous</a:t>
            </a:r>
            <a:r>
              <a:rPr lang="en-IE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  <a:latin typeface="Comic Sans MS" pitchFamily="66" charset="0"/>
              </a:rPr>
              <a:t>Cholecystitis</a:t>
            </a:r>
            <a:r>
              <a:rPr lang="en-IE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428860" y="785794"/>
            <a:ext cx="6715140" cy="534036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E" sz="2400" b="1" dirty="0" smtClean="0">
                <a:solidFill>
                  <a:srgbClr val="00B050"/>
                </a:solidFill>
              </a:rPr>
              <a:t>Impacted stone in the cystic duct</a:t>
            </a:r>
          </a:p>
          <a:p>
            <a:pPr eaLnBrk="1" hangingPunct="1"/>
            <a:r>
              <a:rPr lang="en-IE" sz="2400" dirty="0" smtClean="0"/>
              <a:t>75% are preceded by attacks of </a:t>
            </a:r>
            <a:r>
              <a:rPr lang="en-IE" sz="2400" dirty="0" err="1" smtClean="0"/>
              <a:t>biliary</a:t>
            </a:r>
            <a:r>
              <a:rPr lang="en-IE" sz="2400" dirty="0" smtClean="0"/>
              <a:t>  colic</a:t>
            </a:r>
          </a:p>
          <a:p>
            <a:pPr eaLnBrk="1" hangingPunct="1"/>
            <a:r>
              <a:rPr lang="en-IE" sz="2400" dirty="0" smtClean="0"/>
              <a:t>Visceral </a:t>
            </a:r>
            <a:r>
              <a:rPr lang="en-IE" sz="2400" dirty="0" err="1" smtClean="0"/>
              <a:t>epigastric</a:t>
            </a:r>
            <a:r>
              <a:rPr lang="en-IE" sz="2400" dirty="0" smtClean="0"/>
              <a:t>  pain  – mod to severe, irradiated to RUQ, back, shoulder, chest and  </a:t>
            </a:r>
            <a:r>
              <a:rPr lang="en-IE" sz="2400" b="1" dirty="0" smtClean="0">
                <a:solidFill>
                  <a:srgbClr val="C00000"/>
                </a:solidFill>
              </a:rPr>
              <a:t>lasting &gt; 6 h</a:t>
            </a:r>
          </a:p>
          <a:p>
            <a:pPr eaLnBrk="1" hangingPunct="1"/>
            <a:r>
              <a:rPr lang="en-IE" sz="2400" dirty="0" smtClean="0">
                <a:solidFill>
                  <a:srgbClr val="C00000"/>
                </a:solidFill>
              </a:rPr>
              <a:t>Fever, </a:t>
            </a:r>
            <a:r>
              <a:rPr lang="en-IE" sz="2400" dirty="0" smtClean="0"/>
              <a:t>Right </a:t>
            </a:r>
            <a:r>
              <a:rPr lang="en-IE" sz="2400" dirty="0" err="1" smtClean="0"/>
              <a:t>subcostal</a:t>
            </a:r>
            <a:r>
              <a:rPr lang="en-IE" sz="2400" dirty="0" smtClean="0"/>
              <a:t> tenderness with </a:t>
            </a:r>
            <a:r>
              <a:rPr lang="en-IE" sz="2400" dirty="0" err="1" smtClean="0"/>
              <a:t>inspiratory</a:t>
            </a:r>
            <a:r>
              <a:rPr lang="en-IE" sz="2400" dirty="0" smtClean="0"/>
              <a:t> arrest</a:t>
            </a:r>
          </a:p>
          <a:p>
            <a:pPr eaLnBrk="1" hangingPunct="1">
              <a:buFont typeface="Arial" pitchFamily="34" charset="0"/>
              <a:buNone/>
            </a:pPr>
            <a:r>
              <a:rPr lang="en-IE" sz="2400" dirty="0" smtClean="0"/>
              <a:t>     </a:t>
            </a:r>
            <a:r>
              <a:rPr lang="en-IE" sz="2400" b="1" dirty="0" smtClean="0">
                <a:solidFill>
                  <a:srgbClr val="C00000"/>
                </a:solidFill>
              </a:rPr>
              <a:t>( Murphy’s sign) </a:t>
            </a:r>
            <a:r>
              <a:rPr lang="en-IE" sz="2400" dirty="0" smtClean="0"/>
              <a:t>,  </a:t>
            </a:r>
            <a:r>
              <a:rPr lang="en-IE" sz="2400" b="1" dirty="0" smtClean="0">
                <a:solidFill>
                  <a:srgbClr val="C00000"/>
                </a:solidFill>
              </a:rPr>
              <a:t>palpable GB</a:t>
            </a:r>
          </a:p>
          <a:p>
            <a:pPr eaLnBrk="1" hangingPunct="1"/>
            <a:r>
              <a:rPr lang="en-IE" sz="2400" dirty="0" err="1" smtClean="0"/>
              <a:t>Leucocytosis</a:t>
            </a:r>
            <a:r>
              <a:rPr lang="en-IE" sz="2400" dirty="0" smtClean="0"/>
              <a:t>, mild  elevation of BIL, Amylase</a:t>
            </a:r>
          </a:p>
          <a:p>
            <a:pPr eaLnBrk="1" hangingPunct="1"/>
            <a:r>
              <a:rPr lang="en-IE" sz="2400" b="1" dirty="0" smtClean="0">
                <a:solidFill>
                  <a:srgbClr val="00B050"/>
                </a:solidFill>
              </a:rPr>
              <a:t>50% </a:t>
            </a:r>
            <a:r>
              <a:rPr lang="en-IE" sz="2400" dirty="0" smtClean="0"/>
              <a:t>resolve spontaneously in 7-10 days without surgery</a:t>
            </a:r>
          </a:p>
          <a:p>
            <a:pPr eaLnBrk="1" hangingPunct="1"/>
            <a:r>
              <a:rPr lang="en-IE" sz="2400" b="1" dirty="0" smtClean="0">
                <a:solidFill>
                  <a:schemeClr val="accent1"/>
                </a:solidFill>
              </a:rPr>
              <a:t>DS:  </a:t>
            </a:r>
            <a:r>
              <a:rPr lang="en-IE" sz="2400" dirty="0" smtClean="0"/>
              <a:t>US, EUS, CT</a:t>
            </a:r>
          </a:p>
          <a:p>
            <a:pPr eaLnBrk="1" hangingPunct="1"/>
            <a:r>
              <a:rPr lang="en-IE" sz="2400" dirty="0" smtClean="0"/>
              <a:t>10% are complicated by  perforation.</a:t>
            </a:r>
          </a:p>
          <a:p>
            <a:pPr eaLnBrk="1" hangingPunct="1">
              <a:buFont typeface="Arial" pitchFamily="34" charset="0"/>
              <a:buNone/>
            </a:pPr>
            <a:endParaRPr lang="en-IE" dirty="0" smtClean="0"/>
          </a:p>
        </p:txBody>
      </p:sp>
      <p:pic>
        <p:nvPicPr>
          <p:cNvPr id="5" name="Picture 5" descr="C:\Users\toshiba\Desktop\CH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2357422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toshiba\Desktop\CHO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2357421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31" t="43156" r="38499" b="27028"/>
          <a:stretch>
            <a:fillRect/>
          </a:stretch>
        </p:blipFill>
        <p:spPr bwMode="auto">
          <a:xfrm>
            <a:off x="0" y="4857760"/>
            <a:ext cx="3286115" cy="20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3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IE" sz="3600" b="1" u="sng" dirty="0">
                <a:solidFill>
                  <a:srgbClr val="C00000"/>
                </a:solidFill>
              </a:rPr>
              <a:t>Pathogenesis</a:t>
            </a:r>
            <a:endParaRPr lang="en-GB" sz="3600" b="1" u="sng" dirty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IE" sz="2800" dirty="0"/>
              <a:t>Impaction of gallstones in the cystic duct (&gt;90% cases)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b="1" dirty="0">
                <a:solidFill>
                  <a:srgbClr val="FF0000"/>
                </a:solidFill>
                <a:sym typeface="Symbol" pitchFamily="18" charset="2"/>
              </a:rPr>
              <a:t>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dirty="0"/>
              <a:t>Obstruction and dilatation of gallbladder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b="1" dirty="0">
                <a:solidFill>
                  <a:srgbClr val="FF0000"/>
                </a:solidFill>
                <a:sym typeface="Symbol" pitchFamily="18" charset="2"/>
              </a:rPr>
              <a:t>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dirty="0">
                <a:sym typeface="Symbol" pitchFamily="18" charset="2"/>
              </a:rPr>
              <a:t>Vascular congestion and oedema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b="1" dirty="0">
                <a:solidFill>
                  <a:srgbClr val="FF0000"/>
                </a:solidFill>
                <a:sym typeface="Symbol" pitchFamily="18" charset="2"/>
              </a:rPr>
              <a:t>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dirty="0">
                <a:sym typeface="Symbol" pitchFamily="18" charset="2"/>
              </a:rPr>
              <a:t>Necrosis of wall, bacterial proliferation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b="1" dirty="0">
                <a:solidFill>
                  <a:srgbClr val="FF0000"/>
                </a:solidFill>
                <a:sym typeface="Symbol" pitchFamily="18" charset="2"/>
              </a:rPr>
              <a:t>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IE" sz="2800" dirty="0">
                <a:sym typeface="Symbol" pitchFamily="18" charset="2"/>
              </a:rPr>
              <a:t>Complications </a:t>
            </a:r>
            <a:r>
              <a:rPr lang="en-IE" sz="2800" dirty="0" err="1">
                <a:sym typeface="Symbol" pitchFamily="18" charset="2"/>
              </a:rPr>
              <a:t>eg</a:t>
            </a:r>
            <a:r>
              <a:rPr lang="en-IE" sz="2800" dirty="0">
                <a:sym typeface="Symbol" pitchFamily="18" charset="2"/>
              </a:rPr>
              <a:t>. gangrene, perforation, liver abscess, </a:t>
            </a:r>
            <a:r>
              <a:rPr lang="en-IE" sz="2800" dirty="0" err="1">
                <a:sym typeface="Symbol" pitchFamily="18" charset="2"/>
              </a:rPr>
              <a:t>cholangitis</a:t>
            </a:r>
            <a:r>
              <a:rPr lang="en-IE" sz="2800" dirty="0">
                <a:sym typeface="Symbol" pitchFamily="18" charset="2"/>
              </a:rPr>
              <a:t>, bacteraemia etc.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5785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IE" sz="3600" b="1" u="sng" dirty="0">
                <a:solidFill>
                  <a:srgbClr val="00B0F0"/>
                </a:solidFill>
              </a:rPr>
              <a:t>Complications</a:t>
            </a:r>
            <a:endParaRPr lang="en-GB" sz="3600" b="1" u="sng" dirty="0">
              <a:solidFill>
                <a:srgbClr val="00B0F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IE" dirty="0"/>
              <a:t>Infection – develops in &gt;50% cases</a:t>
            </a:r>
          </a:p>
          <a:p>
            <a:r>
              <a:rPr lang="en-IE" dirty="0"/>
              <a:t>Gangrene/</a:t>
            </a:r>
            <a:r>
              <a:rPr lang="en-IE" dirty="0" err="1"/>
              <a:t>empyema</a:t>
            </a:r>
            <a:endParaRPr lang="en-IE" dirty="0"/>
          </a:p>
          <a:p>
            <a:r>
              <a:rPr lang="en-IE" dirty="0"/>
              <a:t>Perforation (10-15%)</a:t>
            </a:r>
          </a:p>
          <a:p>
            <a:r>
              <a:rPr lang="en-IE" dirty="0"/>
              <a:t>Obstruction of bile duct; </a:t>
            </a:r>
            <a:r>
              <a:rPr lang="en-IE" dirty="0" err="1"/>
              <a:t>cholangitis</a:t>
            </a:r>
            <a:r>
              <a:rPr lang="en-IE" dirty="0"/>
              <a:t>; pancreatitis</a:t>
            </a:r>
          </a:p>
          <a:p>
            <a:r>
              <a:rPr lang="en-IE" dirty="0"/>
              <a:t>Liver abscess</a:t>
            </a:r>
          </a:p>
          <a:p>
            <a:r>
              <a:rPr lang="en-IE" dirty="0"/>
              <a:t>Peritonitis</a:t>
            </a:r>
          </a:p>
          <a:p>
            <a:r>
              <a:rPr lang="en-IE" dirty="0"/>
              <a:t>Bacteraemia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6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4065587" cy="1431925"/>
          </a:xfrm>
        </p:spPr>
        <p:txBody>
          <a:bodyPr/>
          <a:lstStyle/>
          <a:p>
            <a:r>
              <a:rPr lang="en-US" sz="2000" b="0">
                <a:latin typeface="Times New Roman" charset="0"/>
              </a:rPr>
              <a:t>Gallstone. Ultrasound shows a stone (S) in the gall bladder. The arrows, point to the acoustic shadow behind the stone.</a:t>
            </a:r>
            <a:endParaRPr lang="ru-RU" sz="2000" b="0">
              <a:latin typeface="Times New Roman" charset="0"/>
            </a:endParaRPr>
          </a:p>
        </p:txBody>
      </p:sp>
      <p:pic>
        <p:nvPicPr>
          <p:cNvPr id="819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73250"/>
            <a:ext cx="4248150" cy="3679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05038"/>
            <a:ext cx="4116387" cy="43926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356100" y="188913"/>
            <a:ext cx="47879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charset="0"/>
              </a:rPr>
              <a:t>Acute </a:t>
            </a:r>
            <a:r>
              <a:rPr lang="en-US" sz="2400" dirty="0" err="1">
                <a:solidFill>
                  <a:srgbClr val="C00000"/>
                </a:solidFill>
                <a:latin typeface="Times New Roman" charset="0"/>
              </a:rPr>
              <a:t>cholecystitis</a:t>
            </a:r>
            <a:r>
              <a:rPr lang="en-US" sz="2400" dirty="0">
                <a:solidFill>
                  <a:srgbClr val="C00000"/>
                </a:solidFill>
                <a:latin typeface="Times New Roman" charset="0"/>
              </a:rPr>
              <a:t>. </a:t>
            </a:r>
            <a:r>
              <a:rPr lang="en-US" sz="2000" dirty="0">
                <a:latin typeface="Times New Roman" charset="0"/>
              </a:rPr>
              <a:t>Ultrasound showing a thick </a:t>
            </a:r>
            <a:r>
              <a:rPr lang="en-US" sz="2000" dirty="0" err="1">
                <a:latin typeface="Times New Roman" charset="0"/>
              </a:rPr>
              <a:t>oedematous</a:t>
            </a:r>
            <a:r>
              <a:rPr lang="en-US" sz="2000" dirty="0">
                <a:latin typeface="Times New Roman" charset="0"/>
              </a:rPr>
              <a:t> gall bladder wall indicated by the arrows. The gall bladder contains a gall stone (arrow head) and inflammatory debris.</a:t>
            </a:r>
            <a:r>
              <a:rPr lang="ru-RU" sz="2000" dirty="0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709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7472386" cy="1142984"/>
          </a:xfrm>
        </p:spPr>
        <p:txBody>
          <a:bodyPr/>
          <a:lstStyle/>
          <a:p>
            <a:pPr eaLnBrk="1" hangingPunct="1"/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Mirizzi’s</a:t>
            </a: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 Syndrome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929058" y="1000108"/>
            <a:ext cx="5214942" cy="512605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+mn-cs"/>
              </a:rPr>
              <a:t>Inflammatory phenomenon secondary to a pressure ulcer caused by an impacted gallstone at the gallbladder </a:t>
            </a:r>
            <a:r>
              <a:rPr lang="en-US" dirty="0" err="1" smtClean="0">
                <a:cs typeface="+mn-cs"/>
              </a:rPr>
              <a:t>infundibulum</a:t>
            </a:r>
            <a:r>
              <a:rPr lang="en-US" dirty="0" smtClean="0">
                <a:cs typeface="+mn-cs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92D050"/>
              </a:solidFill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92D050"/>
                </a:solidFill>
                <a:cs typeface="+mn-cs"/>
              </a:rPr>
              <a:t>The impacted gallstone causes first external obstruction of the CBD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92D050"/>
                </a:solidFill>
                <a:cs typeface="+mn-cs"/>
              </a:rPr>
              <a:t>                     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+mn-cs"/>
              </a:rPr>
              <a:t>Eventually erodes into the bile duct evolving into a </a:t>
            </a:r>
            <a:r>
              <a:rPr lang="en-US" dirty="0" err="1" smtClean="0">
                <a:cs typeface="+mn-cs"/>
              </a:rPr>
              <a:t>cholecystocholedochal</a:t>
            </a:r>
            <a:r>
              <a:rPr lang="en-US" dirty="0" smtClean="0">
                <a:cs typeface="+mn-cs"/>
              </a:rPr>
              <a:t> fistula with different degrees of communication between the GB and CBD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cs typeface="+mn-cs"/>
            </a:endParaRPr>
          </a:p>
        </p:txBody>
      </p:sp>
      <p:pic>
        <p:nvPicPr>
          <p:cNvPr id="4" name="Picture 6" descr=" Object name is WJG-18-4639-g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670"/>
            <a:ext cx="4071934" cy="5715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2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mir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4" y="188913"/>
            <a:ext cx="5464183" cy="4429125"/>
          </a:xfrm>
        </p:spPr>
      </p:pic>
      <p:pic>
        <p:nvPicPr>
          <p:cNvPr id="31747" name="Picture 2" descr="C:\Users\toshiba\Desktop\mirizz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500306"/>
            <a:ext cx="4857752" cy="435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E" b="1" dirty="0" smtClean="0">
                <a:solidFill>
                  <a:srgbClr val="FF0000"/>
                </a:solidFill>
                <a:latin typeface="Comic Sans MS" pitchFamily="66" charset="0"/>
              </a:rPr>
              <a:t>Acute </a:t>
            </a:r>
            <a:r>
              <a:rPr lang="en-IE" b="1" dirty="0" err="1" smtClean="0">
                <a:solidFill>
                  <a:srgbClr val="FF0000"/>
                </a:solidFill>
                <a:latin typeface="Comic Sans MS" pitchFamily="66" charset="0"/>
              </a:rPr>
              <a:t>Acalculous</a:t>
            </a:r>
            <a:r>
              <a:rPr lang="en-IE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  <a:latin typeface="Comic Sans MS" pitchFamily="66" charset="0"/>
              </a:rPr>
              <a:t>Cholecystitis</a:t>
            </a:r>
            <a:r>
              <a:rPr lang="en-IE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40303"/>
          </a:xfrm>
        </p:spPr>
        <p:txBody>
          <a:bodyPr rtlCol="0">
            <a:normAutofit fontScale="850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Presence </a:t>
            </a:r>
            <a:r>
              <a:rPr lang="en-IE" dirty="0">
                <a:cs typeface="+mn-cs"/>
              </a:rPr>
              <a:t>of an inflamed gallbladder in the absence of an obstructed cystic or common bile </a:t>
            </a:r>
            <a:r>
              <a:rPr lang="en-IE" dirty="0" smtClean="0">
                <a:cs typeface="+mn-cs"/>
              </a:rPr>
              <a:t>duct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Typically </a:t>
            </a:r>
            <a:r>
              <a:rPr lang="en-IE" dirty="0">
                <a:cs typeface="+mn-cs"/>
              </a:rPr>
              <a:t>occurs in the setting of a critically ill patient</a:t>
            </a:r>
            <a:r>
              <a:rPr lang="en-IE" b="1" dirty="0">
                <a:solidFill>
                  <a:srgbClr val="00B050"/>
                </a:solidFill>
                <a:cs typeface="+mn-cs"/>
              </a:rPr>
              <a:t> (</a:t>
            </a:r>
            <a:r>
              <a:rPr lang="en-IE" b="1" dirty="0" err="1">
                <a:solidFill>
                  <a:srgbClr val="00B050"/>
                </a:solidFill>
                <a:cs typeface="+mn-cs"/>
              </a:rPr>
              <a:t>eg</a:t>
            </a:r>
            <a:r>
              <a:rPr lang="en-IE" b="1" dirty="0">
                <a:solidFill>
                  <a:srgbClr val="00B050"/>
                </a:solidFill>
                <a:cs typeface="+mn-cs"/>
              </a:rPr>
              <a:t>, severe burns, multiple traumas, lengthy postoperative care, prolonged intensive care) </a:t>
            </a:r>
            <a:endParaRPr lang="en-IE" b="1" dirty="0" smtClean="0">
              <a:solidFill>
                <a:srgbClr val="00B050"/>
              </a:solidFill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Accounts </a:t>
            </a:r>
            <a:r>
              <a:rPr lang="en-IE" dirty="0">
                <a:cs typeface="+mn-cs"/>
              </a:rPr>
              <a:t>for 5% of </a:t>
            </a:r>
            <a:r>
              <a:rPr lang="en-IE" dirty="0" smtClean="0">
                <a:cs typeface="+mn-cs"/>
              </a:rPr>
              <a:t>cholecystectomies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b="1" dirty="0" err="1" smtClean="0">
                <a:solidFill>
                  <a:srgbClr val="00B0F0"/>
                </a:solidFill>
                <a:cs typeface="+mn-cs"/>
              </a:rPr>
              <a:t>Etiology</a:t>
            </a:r>
            <a:r>
              <a:rPr lang="en-IE" dirty="0" smtClean="0">
                <a:cs typeface="+mn-cs"/>
              </a:rPr>
              <a:t> </a:t>
            </a:r>
            <a:r>
              <a:rPr lang="en-IE" dirty="0">
                <a:cs typeface="+mn-cs"/>
              </a:rPr>
              <a:t>is thought to have </a:t>
            </a:r>
            <a:r>
              <a:rPr lang="en-IE" dirty="0" smtClean="0">
                <a:cs typeface="+mn-cs"/>
              </a:rPr>
              <a:t>ischemic </a:t>
            </a:r>
            <a:r>
              <a:rPr lang="en-IE" dirty="0">
                <a:cs typeface="+mn-cs"/>
              </a:rPr>
              <a:t>basis, </a:t>
            </a:r>
            <a:r>
              <a:rPr lang="en-IE" dirty="0" smtClean="0">
                <a:cs typeface="+mn-cs"/>
              </a:rPr>
              <a:t>and gangrenous </a:t>
            </a:r>
            <a:r>
              <a:rPr lang="en-IE" dirty="0">
                <a:cs typeface="+mn-cs"/>
              </a:rPr>
              <a:t>gallbladder may </a:t>
            </a:r>
            <a:r>
              <a:rPr lang="en-IE" dirty="0" smtClean="0">
                <a:cs typeface="+mn-cs"/>
              </a:rPr>
              <a:t>result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Increased </a:t>
            </a:r>
            <a:r>
              <a:rPr lang="en-IE" dirty="0">
                <a:cs typeface="+mn-cs"/>
              </a:rPr>
              <a:t>rate of complications and </a:t>
            </a:r>
            <a:r>
              <a:rPr lang="en-IE" dirty="0" smtClean="0">
                <a:cs typeface="+mn-cs"/>
              </a:rPr>
              <a:t>mortality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An </a:t>
            </a:r>
            <a:r>
              <a:rPr lang="en-IE" dirty="0">
                <a:cs typeface="+mn-cs"/>
              </a:rPr>
              <a:t>uncommon subtype known as acute emphysematous </a:t>
            </a:r>
            <a:r>
              <a:rPr lang="en-IE" dirty="0" err="1">
                <a:cs typeface="+mn-cs"/>
              </a:rPr>
              <a:t>cholecystitis</a:t>
            </a:r>
            <a:r>
              <a:rPr lang="en-IE" dirty="0">
                <a:cs typeface="+mn-cs"/>
              </a:rPr>
              <a:t> generally is caused by infection with </a:t>
            </a:r>
            <a:r>
              <a:rPr lang="en-IE" dirty="0" err="1">
                <a:cs typeface="+mn-cs"/>
              </a:rPr>
              <a:t>clostridial</a:t>
            </a:r>
            <a:r>
              <a:rPr lang="en-IE" dirty="0">
                <a:cs typeface="+mn-cs"/>
              </a:rPr>
              <a:t> organisms and </a:t>
            </a:r>
            <a:r>
              <a:rPr lang="en-IE" b="1" dirty="0">
                <a:solidFill>
                  <a:srgbClr val="C00000"/>
                </a:solidFill>
                <a:cs typeface="+mn-cs"/>
              </a:rPr>
              <a:t>occlusion of the cystic artery </a:t>
            </a:r>
            <a:r>
              <a:rPr lang="en-IE" dirty="0">
                <a:cs typeface="+mn-cs"/>
              </a:rPr>
              <a:t>associated with atherosclerotic vascular disease and, often</a:t>
            </a:r>
            <a:r>
              <a:rPr lang="en-IE" b="1" dirty="0">
                <a:solidFill>
                  <a:srgbClr val="C00000"/>
                </a:solidFill>
                <a:cs typeface="+mn-cs"/>
              </a:rPr>
              <a:t>, diabetes</a:t>
            </a:r>
            <a:r>
              <a:rPr lang="en-IE" dirty="0">
                <a:cs typeface="+mn-cs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IE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9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rgbClr val="FFFF00"/>
                </a:solidFill>
                <a:latin typeface="Comic Sans MS" pitchFamily="66" charset="0"/>
              </a:rPr>
              <a:t>Cholecystectomy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Laparoscopic cholecystectomy standard of care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Timing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Early vs interval operation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Patient consent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Conversion to open procedure 10%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Bleeding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Bile duct injury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mtClean="0">
                <a:cs typeface="+mn-cs"/>
              </a:rPr>
              <a:t>Damage to other organs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25894" r="35500" b="4111"/>
          <a:stretch>
            <a:fillRect/>
          </a:stretch>
        </p:blipFill>
        <p:spPr bwMode="auto">
          <a:xfrm>
            <a:off x="107950" y="1628775"/>
            <a:ext cx="40830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75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Empyema</a:t>
            </a: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 / </a:t>
            </a:r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Mucocoele</a:t>
            </a: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876800"/>
          </a:xfrm>
        </p:spPr>
        <p:txBody>
          <a:bodyPr/>
          <a:lstStyle/>
          <a:p>
            <a:pPr eaLnBrk="1" hangingPunct="1"/>
            <a:r>
              <a:rPr lang="en-IE" dirty="0" err="1" smtClean="0"/>
              <a:t>Mucocele</a:t>
            </a:r>
            <a:r>
              <a:rPr lang="en-IE" dirty="0" smtClean="0"/>
              <a:t> refers to an </a:t>
            </a:r>
            <a:r>
              <a:rPr lang="en-IE" dirty="0" err="1" smtClean="0"/>
              <a:t>overdistended</a:t>
            </a:r>
            <a:r>
              <a:rPr lang="en-IE" dirty="0" smtClean="0"/>
              <a:t> gallbladder filled with </a:t>
            </a:r>
            <a:r>
              <a:rPr lang="en-IE" dirty="0" err="1" smtClean="0">
                <a:solidFill>
                  <a:srgbClr val="00B050"/>
                </a:solidFill>
              </a:rPr>
              <a:t>mucoid</a:t>
            </a:r>
            <a:r>
              <a:rPr lang="en-IE" dirty="0" smtClean="0">
                <a:solidFill>
                  <a:srgbClr val="00B050"/>
                </a:solidFill>
              </a:rPr>
              <a:t> or clear and watery content. </a:t>
            </a:r>
          </a:p>
          <a:p>
            <a:pPr eaLnBrk="1" hangingPunct="1"/>
            <a:endParaRPr lang="en-IE" dirty="0" smtClean="0"/>
          </a:p>
          <a:p>
            <a:pPr eaLnBrk="1" hangingPunct="1"/>
            <a:r>
              <a:rPr lang="en-IE" dirty="0" err="1" smtClean="0"/>
              <a:t>Empyema</a:t>
            </a:r>
            <a:r>
              <a:rPr lang="en-IE" dirty="0" smtClean="0"/>
              <a:t> refers to a gallbladder filled with </a:t>
            </a:r>
            <a:r>
              <a:rPr lang="en-IE" b="1" dirty="0" smtClean="0">
                <a:solidFill>
                  <a:srgbClr val="00B050"/>
                </a:solidFill>
              </a:rPr>
              <a:t>pus </a:t>
            </a:r>
            <a:r>
              <a:rPr lang="en-IE" dirty="0" smtClean="0"/>
              <a:t>due to acute </a:t>
            </a:r>
            <a:r>
              <a:rPr lang="en-IE" dirty="0" err="1" smtClean="0"/>
              <a:t>cholecystitis</a:t>
            </a:r>
            <a:endParaRPr lang="en-IE" dirty="0" smtClean="0"/>
          </a:p>
          <a:p>
            <a:pPr eaLnBrk="1" hangingPunct="1"/>
            <a:endParaRPr lang="en-IE" dirty="0" smtClean="0"/>
          </a:p>
          <a:p>
            <a:pPr eaLnBrk="1" hangingPunct="1"/>
            <a:endParaRPr lang="en-IE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65" t="44154" r="16760" b="7721"/>
          <a:stretch>
            <a:fillRect/>
          </a:stretch>
        </p:blipFill>
        <p:spPr bwMode="auto">
          <a:xfrm>
            <a:off x="6588125" y="1628775"/>
            <a:ext cx="235267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98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Composition of bile:</a:t>
            </a:r>
          </a:p>
          <a:p>
            <a:pPr lvl="2"/>
            <a:r>
              <a:rPr lang="en-GB" b="1" dirty="0" err="1" smtClean="0">
                <a:solidFill>
                  <a:srgbClr val="C00000"/>
                </a:solidFill>
              </a:rPr>
              <a:t>Bilirubin</a:t>
            </a:r>
            <a:r>
              <a:rPr lang="en-GB" dirty="0" smtClean="0"/>
              <a:t> (by-product of </a:t>
            </a:r>
            <a:r>
              <a:rPr lang="en-GB" dirty="0" err="1" smtClean="0"/>
              <a:t>haem</a:t>
            </a:r>
            <a:r>
              <a:rPr lang="en-GB" dirty="0" smtClean="0"/>
              <a:t> degradation)</a:t>
            </a:r>
          </a:p>
          <a:p>
            <a:pPr lvl="2"/>
            <a:r>
              <a:rPr lang="en-GB" b="1" dirty="0" smtClean="0">
                <a:solidFill>
                  <a:srgbClr val="C00000"/>
                </a:solidFill>
              </a:rPr>
              <a:t>Cholesterol</a:t>
            </a:r>
            <a:r>
              <a:rPr lang="en-GB" dirty="0" smtClean="0"/>
              <a:t> (kept soluble by bile salts and lecithin)</a:t>
            </a:r>
          </a:p>
          <a:p>
            <a:pPr lvl="2"/>
            <a:r>
              <a:rPr lang="en-GB" dirty="0" smtClean="0"/>
              <a:t>Bile salts/acids (</a:t>
            </a:r>
            <a:r>
              <a:rPr lang="en-GB" dirty="0" err="1" smtClean="0"/>
              <a:t>cholic</a:t>
            </a:r>
            <a:r>
              <a:rPr lang="en-GB" dirty="0" smtClean="0"/>
              <a:t> acid/</a:t>
            </a:r>
            <a:r>
              <a:rPr lang="en-GB" dirty="0" err="1" smtClean="0"/>
              <a:t>chenodeoxycholic</a:t>
            </a:r>
            <a:r>
              <a:rPr lang="en-GB" dirty="0" smtClean="0"/>
              <a:t> acid): mostly reabsorbed in terminal ileum(</a:t>
            </a:r>
            <a:r>
              <a:rPr lang="en-GB" dirty="0" err="1" smtClean="0"/>
              <a:t>entero</a:t>
            </a:r>
            <a:r>
              <a:rPr lang="en-GB" dirty="0" smtClean="0"/>
              <a:t>-hepatic circulation).</a:t>
            </a:r>
          </a:p>
          <a:p>
            <a:pPr lvl="2"/>
            <a:r>
              <a:rPr lang="en-GB" b="1" dirty="0" smtClean="0">
                <a:solidFill>
                  <a:srgbClr val="C00000"/>
                </a:solidFill>
              </a:rPr>
              <a:t>Lecithin</a:t>
            </a:r>
            <a:r>
              <a:rPr lang="en-GB" b="1" dirty="0" smtClean="0"/>
              <a:t> </a:t>
            </a:r>
            <a:r>
              <a:rPr lang="en-GB" dirty="0" smtClean="0"/>
              <a:t>(increases solubility of cholesterol)</a:t>
            </a:r>
          </a:p>
          <a:p>
            <a:pPr lvl="2"/>
            <a:r>
              <a:rPr lang="en-GB" b="1" dirty="0" smtClean="0">
                <a:solidFill>
                  <a:srgbClr val="C00000"/>
                </a:solidFill>
              </a:rPr>
              <a:t>Water</a:t>
            </a:r>
            <a:r>
              <a:rPr lang="en-GB" dirty="0" smtClean="0"/>
              <a:t> (makes up 97% of bile)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300" dirty="0" err="1" smtClean="0">
                <a:solidFill>
                  <a:srgbClr val="FF0000"/>
                </a:solidFill>
                <a:latin typeface="Comic Sans MS" pitchFamily="66" charset="0"/>
                <a:cs typeface="+mj-cs"/>
              </a:rPr>
              <a:t>Choledocholithiasis</a:t>
            </a:r>
            <a:r>
              <a:rPr lang="en-IE" dirty="0" smtClean="0">
                <a:solidFill>
                  <a:srgbClr val="FFFF00"/>
                </a:solidFill>
                <a:latin typeface="Comic Sans MS" pitchFamily="66" charset="0"/>
                <a:cs typeface="+mj-cs"/>
              </a:rPr>
              <a:t/>
            </a:r>
            <a:br>
              <a:rPr lang="en-IE" dirty="0" smtClean="0">
                <a:solidFill>
                  <a:srgbClr val="FFFF00"/>
                </a:solidFill>
                <a:latin typeface="Comic Sans MS" pitchFamily="66" charset="0"/>
                <a:cs typeface="+mj-cs"/>
              </a:rPr>
            </a:br>
            <a:endParaRPr lang="en-IE" dirty="0">
              <a:solidFill>
                <a:srgbClr val="FFFF00"/>
              </a:solidFill>
              <a:latin typeface="Comic Sans MS" pitchFamily="66" charset="0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buNone/>
              <a:defRPr/>
            </a:pPr>
            <a:r>
              <a:rPr lang="en-IE" b="1" dirty="0" smtClean="0">
                <a:solidFill>
                  <a:srgbClr val="00B0F0"/>
                </a:solidFill>
              </a:rPr>
              <a:t>Intermittent obstruction of CBD</a:t>
            </a:r>
            <a:r>
              <a:rPr lang="ar-SY" b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  <a:defRPr/>
            </a:pPr>
            <a:r>
              <a:rPr lang="en-IE" dirty="0" smtClean="0">
                <a:solidFill>
                  <a:srgbClr val="C00000"/>
                </a:solidFill>
              </a:rPr>
              <a:t>Often symptomatic –</a:t>
            </a:r>
            <a:endParaRPr lang="en-IE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 indistinguishable from </a:t>
            </a:r>
            <a:r>
              <a:rPr lang="en-IE" dirty="0" err="1" smtClean="0">
                <a:cs typeface="+mn-cs"/>
              </a:rPr>
              <a:t>biliary</a:t>
            </a:r>
            <a:r>
              <a:rPr lang="en-IE" dirty="0" smtClean="0">
                <a:cs typeface="+mn-cs"/>
              </a:rPr>
              <a:t> colic</a:t>
            </a:r>
            <a:r>
              <a:rPr lang="ar-SY" dirty="0" smtClean="0">
                <a:cs typeface="+mn-cs"/>
              </a:rPr>
              <a:t>  </a:t>
            </a:r>
            <a:endParaRPr lang="en-IE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Predisposed to acute </a:t>
            </a:r>
            <a:r>
              <a:rPr lang="en-IE" dirty="0" err="1" smtClean="0">
                <a:cs typeface="+mn-cs"/>
              </a:rPr>
              <a:t>cholangitis</a:t>
            </a:r>
            <a:r>
              <a:rPr lang="en-IE" dirty="0" smtClean="0">
                <a:cs typeface="+mn-cs"/>
              </a:rPr>
              <a:t> and pancreatitis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50"/>
                </a:solidFill>
                <a:cs typeface="+mn-cs"/>
              </a:rPr>
              <a:t>Signs :  </a:t>
            </a:r>
            <a:r>
              <a:rPr lang="en-IE" dirty="0" smtClean="0">
                <a:cs typeface="+mn-cs"/>
              </a:rPr>
              <a:t>jaundice with pain.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50"/>
                </a:solidFill>
                <a:cs typeface="+mn-cs"/>
              </a:rPr>
              <a:t>Investigations</a:t>
            </a:r>
            <a:r>
              <a:rPr lang="ar-SY" b="1" dirty="0" smtClean="0">
                <a:solidFill>
                  <a:srgbClr val="00B050"/>
                </a:solidFill>
                <a:cs typeface="+mn-cs"/>
              </a:rPr>
              <a:t> :</a:t>
            </a:r>
            <a:endParaRPr lang="en-IE" b="1" dirty="0" smtClean="0">
              <a:solidFill>
                <a:srgbClr val="00B050"/>
              </a:solidFill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Elevated BIL, transient  spike in Tran</a:t>
            </a:r>
            <a:r>
              <a:rPr lang="en-US" dirty="0" smtClean="0"/>
              <a:t>S</a:t>
            </a:r>
            <a:r>
              <a:rPr lang="en-IE" dirty="0" err="1" smtClean="0">
                <a:cs typeface="+mn-cs"/>
              </a:rPr>
              <a:t>aminases</a:t>
            </a:r>
            <a:r>
              <a:rPr lang="en-IE" dirty="0" smtClean="0">
                <a:cs typeface="+mn-cs"/>
              </a:rPr>
              <a:t> / Amylase,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US, EUS, 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50"/>
                </a:solidFill>
                <a:cs typeface="+mn-cs"/>
              </a:rPr>
              <a:t>Treatment </a:t>
            </a:r>
            <a:r>
              <a:rPr lang="ar-SY" b="1" dirty="0" smtClean="0">
                <a:solidFill>
                  <a:srgbClr val="00B050"/>
                </a:solidFill>
                <a:cs typeface="+mn-cs"/>
              </a:rPr>
              <a:t> :</a:t>
            </a:r>
            <a:endParaRPr lang="en-IE" b="1" dirty="0" smtClean="0">
              <a:solidFill>
                <a:srgbClr val="00B050"/>
              </a:solidFill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C00000"/>
                </a:solidFill>
                <a:cs typeface="+mn-cs"/>
              </a:rPr>
              <a:t>ERCP</a:t>
            </a:r>
            <a:r>
              <a:rPr lang="en-IE" dirty="0" smtClean="0">
                <a:cs typeface="+mn-cs"/>
              </a:rPr>
              <a:t>  - Endoscopic Retrograde </a:t>
            </a:r>
            <a:r>
              <a:rPr lang="en-IE" dirty="0" err="1" smtClean="0">
                <a:cs typeface="+mn-cs"/>
              </a:rPr>
              <a:t>CholangioPancreatography</a:t>
            </a:r>
            <a:endParaRPr lang="en-IE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0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QVBwFWr9k8ESZEE6bPMkM9t1Ol9RpmaLLkUokInuNG652z1k6B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997200"/>
            <a:ext cx="36433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s://encrypted-tbn0.gstatic.com/images?q=tbn:ANd9GcTGRICUAFX3ZuWFRxsmbBE0Uxoh-xj7ufp-HxNa11avsoQsoGX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3131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6" descr="data:image/jpeg;base64,/9j/4AAQSkZJRgABAQAAAQABAAD/2wCEAAkGBxQTEhUUEhQWFhUXGRwXFxgXGBUXGhocGBcXFxgdGBwYHyggHBolHBUUITEhJSkrLi4uFx8zODMsNygtLiwBCgoKDgsOGQ8QGjchHyQsNC8uODcsODQ3Nyw0LCwsNzQ0LDc3NzcrMjQ0LzQ0KzM3MjU3LDg0NDc0NCs3LzQ3N//AABEIAKgBCAMBIgACEQEDEQH/xAAcAAABBQEBAQAAAAAAAAAAAAAGAAECBAUDBwj/xABIEAACAAQDBQUEBgcFBwUAAAABAgADBBESITEFQVFhcQYTIoGRMkKhsQcUI1JiwXJ0grPR4fAkJTQ1khYzVHOywvEVQ1Nj0v/EABgBAQADAQAAAAAAAAAAAAAAAAACAwUB/8QAJBEBAAICAQMDBQAAAAAAAAAAAAECAxEEIUFhBRJRBiIjMVL/2gAMAwEAAhEDEQA/AAz6XP8ANqnqvygOw8oMfpd/zap6r/0wHj+jANeHAhoe8BGEsSvCEAxiJESiMA+kK0dp9FMTAXRlDjEuIEYhpdSdRziExbHpAPPC3+zDAfiIJ55gCOcPaGtwgNWi2kLd3OGNNx95enEcolO2LiGOUQy/hz9RqIyLR2pZ7SzilsVbiIBT6R19pT+UcI2v9oGYWmor31YeFvhlD/XKYg3lkHcDY/EEQGIxhBSTkCTyjZlNTHXEp34VDehY/OGWtko11RnscsTBb9QogKUrZ7HI3BO6xLegzi99WSSftbjL2QRjPU+7844ztsTM+7tKvkQmXqdTGWzEm51gLNTXMww6IDcKNOp4nnFWEYeAdJhAKg5Na4sN2Yz1HlEAYlDKIBGGEW5kuV3SlXczSxDKVAQLuKte5PK0VrQDQrxIQxEAoV4QEMFgJqIkDEFhxL5wGz2RH9vo/wBZkfvkhQuyH+Po/wBZkfvkhQGz9Lv+a1PVf+mA4wY/S4P72qeq/KA8rAR6Q94YCEBAK8PDkQrQEYUdEK4T7WO+WmG2+41vHNoDpNnM2EM7HCLKCScI4LfQchFiexcBrG4FiYpiL+y5lw0treIZE7jugKFolaO9VTNLbC2scDAKEOkI/GHtAKGhWhwIBaQzQ94g0AoiViQEMBARhCJER1p5OIwHNUJjp3Jte0alNRlAWwkg3Aa2XO0IqxTQjyMBjMIcCLU2QBvud/KOHdnhAReUwAJBAOhINjbWx3w26OpF9SbfLpHabQsBdfELXNt0BVAhYYmFhYYBgsTwwkWJkQGl2PNq+jI/4mT8ZyD84UP2T/x9H+syP3yQoDX+lz/NqnqvygPYQY/S5/mtT1X/AKYDYCUMsNeHEB0SWxBYKxVdWCkgX0uRkPOOREd5VY6qyK7BGtiUMQrW0uNDHEm/lAQhNDwhAJYlLa2Y1iJhvOANafZc6upTNZy5l+GwS5HDEVzt1gSqacoxU6g2ygt+jzbHdz1Sy+I2bExAIOVst8eibf8Ao7p6xWajmFXGeEkd2xOeRtkdd8B4URfdEbQSbV7IV1I15lNMUDLEFxIfNb/GL1FOlCyVkhkJ3lCpsdDmIAOMMYL9q9l5JXHSzS34DApOp2QlWBHIwHNTnCaHURLumIvaAjaJIl4vUmy2Pt5LoTv9NY2l2cuMKks4ALBrEMx5kn4QGHI2RNLAd2wvvKmwHG/CN2m2YEsWGNdWtlmNwO/ygl2Xst+7w1E0jvDZVvc5cczYRemdn5aAtMqkRV1A1twAgBamLzJglomJQPCtig4/1eOIlXxJNYAITZU8VzfS/wCcGFNs3Zyq5M13ci4s9mtvuNB5xYqHpzLXuQspcgLWJ03k6mA812xQ4LELhJ93fnyjOSQztaxJtpvygzq5qNNsLFVv43yxG+62ZidLspixMvxGYt8gcl4tw6QA4NjEIrN7xyUC5tFmg2XMeYBmiHecvDxg2o6Yypahl8RyLWuQpNrLwY/ARX2yQ0wqo0FrLkqgD3jxgArbFFK7zBIFiq2Yly2Nt5FwMPSMabJK5G4POCqbsxZYZ2Pit4QdTfeeEZKU3ek4iMze/ADXrAZAEOYs1lC8uxYZHQ7s9PPlFW1/5QGr2UP9uo/1mR++SFC7Jj+3Uf6zI/fJCgCrtuKb/wBdnfXcXcXGPASG9jK1s9YCNsrT9631UzTK93vcIbzwwS/SwpO16gKCSSoAAJJNsrAQHzUKkqwKsMiCLEHnffAPIVcQx4gu/DYnla+Uc4V4iYCVuMOYa8R3QEoYmEoyhjAPeEOcMYdTAdZUwg3GRG+PRuw/aB5ZEyZNBQ+AriNzzsN/OPOJIBz3x1acQDY2vrYwH07Kq6OuliXMfMi1sRRvIjWBTtD9FLOLyqouAPCs/MgbgHEeJydrTVFgxtBHsrtLV4RiMx0ByHiYQGiOytfTvYyZgUX8V2ZT5rfKOs3ZAny2M0BXGQBxAnpcRtbH7TORlKcZWbEzqeRGto0Ju1dp5GWqMhyGLAx8jkfWA89p+y1mzQnfhv8AmNII9i7JKkuwC2yVSUYDhk2/nG2ux65wXfEk062VbW5AXvHGR2MnTT45i4j984Qd+ltYDGFSy94pR8TZYUUEcyDa/pDbKp5y5LjlY8lDLibP7oOnpBFS7BlU5Zqh/CosCgmYieAsbnPfF+n7gOMKzVmBSwxMG011JItllbOACKyRguoxiZndmIW/W+ggN2jWzGNmN7HKxyj1jaWy/rOSEqC9nvYscObbtOV4ztqfR5LLEpN8umu75QAH2dp5k2cBdgNThGI+hgzm7K+zwlJmEm5ewudwAtmTyygq2FsGnp0W2FmY+ILfERwuNOkX58gL3uAFV9xWGEc8IGcACytlSZahZWKZNbJzNOFJY4DiY6UVVUCeO8H2S+Hw+FSOGWZMENfTyb2BKMq2IA4i5F/vGK0qlDKEu6yw2Jmtn0DHMseWQAgK+2J5mksWKMPZVdEAyFwMyx4c4p7VnS0lpL8Qcj2NDnvf+cadX3cqWy00piTdizEkgcbneYEq1A5LNdeQ9ojfc65wGNtKW7Mbm9zuudPnHGlUXUZkk5gcBxjfmU8xlLCXhuLKPuroPM+sY/1Qy74xhysM87njAa1ZtHwENhZnyFrEKu8/pG3oIFZ1Fq0vNRu3/wDiNCfTkAkaLlYa8yecVpNYyWKgXBvmARloLbxAP2U/x1H+syP3yQot7DmmbtGmmsFUtVSGsihVuZ8vRRoOUKAt/SxNK7XqGUkMCpBGRBAyIgPnzmdizEsxN2JNySdSYLvpcH97VPVflAdbOAeE3KGDQzCAlEb7ofOHMBHdDQ5iNoCZ0hojEznATSwzvnDTGvw8o59Icg9YDT2Ps5pzgKFJ4HK8ek7F7OKiglnlzRqnunpHnuw6Vu8XxYL6NmLedoP5tK6ove1BYD2SCLefvQG3TU8iXhmO+d9CxL34hTFr7NWxLMV5ZzPeNZhfgGI9IGknTZS94vjbXRWFvxYs/SBPa3aVpjln9q+7wgW4CA9w2Z2plC15iBRlktr2z1va0NM7d0Js+JCblbb8t9rR861O0pjt4nJ6mJ0tLNm2WWMXDMD52gPeq/t9RXwFHAb3lFm03ZX84yhtCjcFpcyZjsQQxUkK2Rvl4st2cec0nZCsYgOVv93vATbmRcCK9TSTJMwozeybZEG3K8B6ysymw2lmZMcjEACwzNgcgM78AQI4bb28EC4ks+huBpwzMAlFtfu8LNmQeLXPobRr1HaH6wSyWWwAJfCbWy8IOV+ZgC2jrKYkEPhyzEthizHPIeUNMkmawKlVlA3xTMe46Xv4zGDKcGTdAe8vv7s35k8OkX6Hawli80GYy+62PD5DTzMA+0nRcTKztiJw4EJFveNtPMxjttIoArliDuA9gDS/Extba21NOGZhRSRYKCCAPLKMisxEDH4FPtYRx4kjMwFJNqzZmIroxJOl8C8Toq6aRSpdpANaxLnfa5J5FslHONCrMskqjO4AzFsCDhe+vyjCnUI8IDe0c8JxMfPdAXZu1irYVbEb3bDnnuAPLjHGq9kM9gx8QU68r8ByiEqkYHCgFhe3M8t5jMrpMwtZ2Bcn2VzsOLnQdICvW1DCWE3MbsTqYrSk0GpOp4co0VCs4xXYjJVGnUxUqsIeyeZGnlAdtgD+30n6zI6D7dNIeI9nXH16k/WpHp36Q8BtfSLRLN23MRmwK7orNl4bjXOBbtLsqVTzTLk1MuoA9+WDYG+hvlfoTBP9K9P/AHnUG+RIuP2RAPPk2PLdAcTDXhysNAIw6LeIiHD53gJGWRECsbOyJCTSFmNhN8jBTVdhS8vGjAsM7ZZwHnt4cGNGp2PMW/hORzG8RnlDARi1RJ4gc9d0c5MsMbXtz3Rt7I2U+MXQMDzGfMG8ITpWLWiszrfd6F2eCmV4pKTV+8hwv+0p384qzNoO00KUmGWDnlKuBzbhFGXMaWbWsRqCPgd8EtNtWiNi8sg2GIWJBO++eYiy2K0eWtyfQuVhiLVj3xP89XLtcyimPdtLsdwDY7cjax9Y8kWkZ3CjU6YiF+Jj0ztdtNJ4CSEVZYGS+Jc4EjscEBr4Zg3g3G/WEYrT2VYvRuZl39kxqN9em/EeWxsXsCqFHq5qFT/7cpgzc7kZWgun7W2fSS2WllrfS7gYr8ic4GtmBlVTilO/4lVSvU2ufKHm7E7xu8mzZaAH2RMF26WuREJjTOyY74rTS8amFz/aYvYqcBOTMfZP6JAjCrZ8ti2RxbiCCD1vF6qq5ygju5TKPZaYQbZ5YAQN3GB+bJeUMZfNjmLAf15RxBTrKSahVpiMFbNb2sbk55aHI5Gxg97PbL7ySoWRiCq+IlEsSbd22P2jhz8IjN2Xsio2gEUOCq55nPqc8znqYI9o7TkUEsSwzPMUZi+XUgZQF87MqJUkFTJpvCoMxwpbJbH2LkedjA/tTasmVgR6rvrZk4dT+FbfFoD+1XbCdVGxc4BoosB5hcoGGmk5wHoDdpaZZhZTMLEakaHkNAIu1Ha2XPCS8RABv4hf4DUx5eZph5Uw3uMucB6HX7TGAy5YsWPi0vbnbfFGqJDDCQLe7vPkIwNm1LKwwkYjvtcj1gknOBaz4physova+643wFallT5ky4xX0FteduEWZMsAFUQix8bakngOXExapjMl3WY+C+WEakfiI0HIZmNzZ8tJ7CXLGSjM2sP0j+QgBKsmqEfPANMvabkN/UxiTJihCzG24Lv/AJCCftFTyVYhdAbDnbXrAhtGzMbZn4f+IDQ7Jj+2Ul8z9ZkfvkhR37JgJV0lhcmpkC55zkvaFAaf0pzLbTqQcrkWP7MCAyyYZbj/AAg1+lNR/wCpVF81uL21XwiBEAG6E81aAqTZQvmfOKmHjFru9xNjHF+B1gOQENeJMOEQMB0lTSpvBZ2Z7UvJNs3TepOY6XgPhwYD2KfS09WneSfBNGeE3F+o/OBja2xFI8Upkb765j9r+MD+ye0cyVYG7D4+sHeye0UuaubHPUHKAD27Iz8HeIuNOKm5HUQth94j4bkAe0rafHO8ehTqJh9pSHDxGI2PUXtGdtDYk5h3jywW4gDLrCE6Witom0bj4ZjvxPxi6shMCsSTfUXt+UUdmUkt5pWari3C5EFlRUSpcvCkvFbgVVh8LmLZzWn9dG1yPqDk5K1ri/HEfChK2CZlmk+JTpmosd9451PZycrOLABfeJyOV8iNfKLex581mxKhBGhUEk9VNgYPNn7VVJaiaha/tEAgg8wT8o5GW0KsXrvNx73b3bjv28vD5rTFcibLLrfIKGA/1ZRt1M2RMC2VJBXcFu3nhFyfOPTNs9paaSfHLcgjIJ73UWt8YyJ/0gbPlgCVJzPtAoot5gZmITMz1ll5s2TPeb5J3MgKdSTp7BUE2YF9kFCvn4tOsPSbEZZoSoCSxvJzfkL5+kFNd25kOfsqbG+4m4A/1H8oFu1PaieRlKlycreAAnPnHFavtztI0nFJlOwXQFGw5c7AGAydVFibsT53jnUzWbMmOSNygOoQnQeccmFo6vPNrCOrbIn2DdzMs2YOBrEEYvkCYClcERLDE50hktjUriAZbi1wcwRyPGIObDrAdFmEco3NlbRwkag/hBxHpA8pvBN2UoS7HM24Lmx5X3CAJpeIqSQoGp4jkW48bRw2btZpKNYYi2SIozJ4nlF8UzqhQS7fhAy82OpitLYy5gsyq1tVW9v0RxgMivoZrH7TJ9/4b7usZs6j7pgLajIHU8zwjcrnKMXxa39vMk7zbjGNMLu+O5PG+vUwGlsGTaqpCbEmpkYVtoO+S5POHiPZ6YxraVR/xEkm2ZsJyE34QoDU+lSn/vGe4tqAbfojJhAe0kWuDlwI0MG30kSC20qi2RuM9xyGsDX1FxkbC/HSAyWo2YYgA3HjFZ0B3WIjRmynlG4BH9bjEaiVjGIizcePnAZGGIlItTJR3jzGccGW/SA5EQxiYEOwgIRJJhByNoSm0QEBuUHaKdL9l2twufhBj2f7azQLNZ77mjzmWnPPdGvs6Wb2DqONybfCA9Jn7ULYX7pRf7rC46Yc4TVTsA2BnYeTD9k2vGDsulmXvLayg+KxGXMEm8a7Ng8Qm4jwLG/xMAV9mamUFMyzNMGoYFcPLLKCWRtGXNtiCNuthBgG7O7XOJVFnvrdm+Whgqk1yLiVkYDQd0hB8zAd67YVHUeF6fTLK4+WkZa/RrQ4rguBwuPgSIUyUjXaX3nTGb87qxsY1qPaqsMPjTdiNgR6Ej1gMyd2Wo5C4lR3txIa/mwv6R5z22BYELIEsDgAPUx6xVS5pBsGncCZtl5XVRAnt+nxSWSaLTDnhAFvXX1gPDKqQVMVzG/2hoShF1w+YN/QwPlc+EAsXCCGb2yqC0vCQqIqLgAWzYJfd3Y2ubgnfleB784UBc2ttBqhwzAKFUIijRUQWVRxy3xUC3yAhwt8hnBL2X7N1FVMCS5TYfeYC1hzY6QGXsXY82omBJaFjy/rKPdthdlVoZCmaFxnVEGIk23tv+Uc6enkbOQBAvhtiIBa7dcozKjblVPm4lz3XAFwPwg5Ac4B9p0YY/aM0vGb4MVsuds7chGbXLJlksllt4VyFxzz0MXZx7u8xmUMcsTHFbjh3u3TIRj1KjLDLYu2Zd9QOS6AwFKayFsKYcVs3bQeZzJjIraMAHC1xfXiY00oBiZ52QAyRc2PNiYzTRM9zmB7qrn0gOvZCURV04OQ7+Sb31+1TLp84UaWxKLDWUikgYZ0oneSRMUgdIUAQ9tRevn+EmxF+lhpxEDFVQtckf7s7xu6jdBL21qP7dPHiUhhhYaeyIz6OrYtmMzlewF+o0MAIVBZThZzbpkfLjEqfZzMpwWdd67xBHtLYImsVl2lvrgbJWv92/snlA/PpJ0hrMGR10On8iIDHq6FkPI6f+YrrL8JJX0OYjam1oYnvls3EZX6jSOa0APskn9HP1EBiAC3Hl/COb/DnGhV0Nrk58CMvURmuttYCLCGVbmJNuiUu184C3TyxfON+i7oixAB+9bLzjIpZwBuBbpmPONZHxC9gemXygNSnWwNmUcMOQIjkZrFSWtlvWw9QY4UTAnDcAcCb26RpUNJifABjG+wOXmRAPQVTOQcxbeV8Pnhg02bXMEzDFtxTJfiIhTUiLZR3QP6IVrfsxYqqJkAzTut5JYfnAcqDbBeY15JZ9BZDf1uB8I02pXtim0wmfpTStvIjOMSmdVm3lIWB1sDcc73MaFVthZbrZ2Y8HCkDpfMQE6+pxJhTHJt7qGYw8yoGUUZcyoZCgXvBvUjuwepPiME8mpxriuRleyth+GIRh1VT4/HNVcWga7k9Lb4DKq9giamEUspX3l2088zAjtHsG4JsAbaCWGa59NOcegvXtL8KsgvoWClm9dB1jvTVpzxzCP+WysLdCABAeRSuw899AABlYkYjyCjONGh+jiobVCBzGf8o9d2XStcsAVXUEqlz5jP4x3qNsy85bKpAybEf+0awAN2d+i+T7c9mNtyYfjbIQcPU09PJwSyZajh+Z3+UYsmuvMPdLMWVwAVEjvUt3rBFIw7wg7w+e4QGUNnTamZ3pv3K6d6QEH4sO8+UdFp0F1kku3Qot/0Rm3mbRdWncHAiueJZsRsOAHhWOG1mnIMCskonXB9pNtzOQWAzqahmU7YpiiZMO+wZlH4QclivtiezMpEghjpif4ud8bgVxKUzCJchcySCXmHcOcZ21FxnGxwhRkABkOZ+9yAvADdVNEskTPG2uFd53XO4coqKZpIJATcAvE8OLc90TqaLD4gGGI5E5uegPsjmY5l5soBlXI5KzZ3/Rv84CxszwVlMtszUSsxmx+1W97+7ChbEnD6zTAeKYZ8nG3Ad6mV/wAoUAQdtqUrWT5oPvaW4KN8Dy1BbUheYzHmN3UQfbSp3eqqe7sftPZJyPhX0MD9dRpmCmB94Yf0CIDKqahrATAHA9l1N2X+UXaaoxqBO+0TcxFyPOMmqoWT3AOYJI/lDUk5M7v3b8DmjecBqV3ZGXMW8ohl4aEQJ1ex5lO2asLaMMv5GC+i2+8k+KUGXfY3y/CfyME9FV0lSvgmiUx917Wv5/xgPNpdfJmDDPRW56N66/OIVfZuTO8UiaAfuuAfiM/UQadoOwTscShTwKjX1/jAhXdjqhLlVy4XKnyv/GAw63shPTMIWHFPEPhn8Iy/qJBs2XUEfOCJKutpxo9h99bxZPa1nX7WSrHlkfiIDATZwy8WXP8AiIu0sh0t7JHUflHZ9pyj7jLyIW3wiY7llPtBjoRa3nAasuYxUYgmn3SD62jnQy1MwWxX4q2Ej0ihKqJgFmmMV3A5j0MdqZUJuykj8PhgDNSLgPMmONbME+BveOtSuOxBmsB7uBSPW8ZlKZRGSuRuDG//AHRpydlrhu0l1XgrMCfQwFeXhDFkkzBbLISx62bOLbTA6ksygfhHj6EARznJTqmAAqToCLn1J+cZVRsp7YiVCjiwDH/TAV6vaDg4EGH8Tywp9TrHSTWoFtP8Z3Wy9DeEUlBLs8q40DPMY/E2ipUVc4jLCq7iAnzgLklAPF3ahdzFST6m4idIB3gKYTnqbAD0EQ2fWIi2d5jufuMW+GkdabFjBLW4ByhI/KA3KqWDYS2Z3P3ThUdLw8qlWV7TqG96wBPTEwzPQR0k18iUpN2LHVjoT+G2ZivOrCbOqAjdjvi9B+cAqucJhwhXy4hmHW5AHpGlR1suUg72YVUe7Y5/srYesYU3azFWID35AkebNYW6QOVG0JhbHZi2iqgHxMB6rL7U0y+GUjOx3DK/mdIkjliWVFJ33sqLyY7zHk6bRZWu64XOrOW9LDWC3ZnaOUqAuASNC4sPKWPzMBtbSqixxXDkaWBEpTyJ9rrAfX1q3w48cwm5bIKv6I/OL20tqzanOzMi7z4UHTd6QOV1db2EVBvOrE84DVExJS4yuK4yx5s3W/uwL7U2i81mx+1oOCjgo0EaAp5jWmTXJY+yoBJtGe08d5/uiTzt/V4C32elLKqaVmILGokqBckC81B5nnCinszagNfSJhAAqZIAGdvtkFyd5hQBB21O0ZO1aiZSyKlkYqfDJmujWXcVW3mII9kbTmVahaqiqpbjRzImix6lbEQ0KAsV2wZ97ojZfgaxHTUGBmr7IVNy8uS+ftKUYg9Li/whQoDMl7IqxcfU6gG//wAc23kQLRoJsyp3SKgdaeYR5+GFCgNjZVVW0x/w9Rh/+uXNI80IMFcnbRmL46Sfz+ymyz6FbGFCgIzaOXPQr3c9OTyH+aiBLav0fMTeSh6gOPgRDwoAXq+wlYCT9XdhyUn8orS9gVSGxo6jLhJmm/mFIhQoCb7CqyLilqRyMmZ/+YlTbLqgfFR1Sjismcb+WG0NCgN3ZWypqviNLPtzp5gP9eUaFTRVEzSTPUDS8hj+QMKFAUl2LPJv3c1T+qTPiRHab2ZmX+0Sc55SpuH0wwoUBdlbBmBAGkzbDeJGIjoDFOb2bBNxJqjfUGSyfIQoUBqnZcxEAl0ZHVXJ87CMWtoKp28ciYV3BaeZl54YUKA7y9lVQsUkuv4jKmEjoMMcKnZlVe3d1Uwbz3cxAf8ASsKFAUKnYVVMy+rzwBoMM23xWK8yirkWy089V4LTzSx9FhQoDIq9m1zHxUtW3Snn/Hwx12XsWpVrvR1RO7+zzyB6raFCgDtaWoKA/V5l9AXlzHI6IFAWMyZsef3gLU0+/wDynPpZcK/GGhQHbaey6mXLLJImqDuWVNnTGPOwOEQDVNDtAghaOrAOp+rzrnzwZCFCgF2X7OVi1tIzUlSqrUSWYmROAAE1CSSVsAACbwoU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Y"/>
          </a:p>
        </p:txBody>
      </p:sp>
      <p:pic>
        <p:nvPicPr>
          <p:cNvPr id="25605" name="Picture 7" descr="C:\Users\toshiba\Desktop\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0259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data:image/jpeg;base64,/9j/4AAQSkZJRgABAQAAAQABAAD/2wCEAAkGBhQSERUUExQWFRQVFBoYGBcYGRgYGBgdGBYaGBYXFxoXHCYfHRokHBcXHy8gIycpLCwsFyAxNTAqNSYrLCkBCQoKBQUFDQUFDSkYEhgpKSkpKSkpKSkpKSkpKSkpKSkpKSkpKSkpKSkpKSkpKSkpKSkpKSkpKSkpKSkpKSkpKf/AABEIAPYAzQMBIgACEQEDEQH/xAAcAAABBQEBAQAAAAAAAAAAAAAEAAIDBQYHAQj/xABKEAABAgMGAgcGAwMJBgcAAAABAhEAAyEEBRIxQVFhcQYTIoGRofAHMrHB0eEjQvEUUrMWJCUzYnKCo7IVNUNzwuNEVHSDorTS/8QAFAEBAAAAAAAAAAAAAAAAAAAAAP/EABQRAQAAAAAAAAAAAAAAAAAAAAD/2gAMAwEAAhEDEQA/AOfSbEwqzNpXT6ROiwvpBliSpIoc9GpTd4skyhsx9ZCAphYQNB8fGD7BdiJiVFZKQipKQKvplQ/WClWblBtmsR6lQH5lZ6MIAJd32dSCUdYFJqSTQuWyisXLTtnwi6xJQCkAF2dRrUFxTuzgdcyg7T7s4A4NAUv7K7s8Rrs4fR/nFktByz8og/Zi/Lx8oCrVK9CPFWctlFquxEceREMVL4a7v4QFPMskA2i7jo/f8I0Zkd8RKsb6QGQnWcpziGNfMu8HOvBnEUt4XIpDqSCUip4V+EBVCPQY8aEDASNDsZAMRqVHoOn0gEtbwhCZ6Q5qwFhdkp1D18Y6p7PU4bVIqoOojM6pO0c3uiW0dI6JS2tEgmgExPnT5wHcJPuiJQqsMk5UiQqaAAvpDo8fhHyb0+T/AEla/wD1M3+IqPrO/P6rv+Rj5P8AaMGvS2Af+YmeaifnAbSTJcPU/pBKUNyhWRbZeADPBaZQKksGrrAEWa7sQBWQlLeniC8pwICUOEjz+0EXjO7TDIDSAsLjWADMnlHhl+mgsS+UMWPGAAmyeB+VY9MrXWCjKG0OUikACmUTRi584jnWIgmgb4wb1OIhLR5NlV2GkACLPv45fGJE2IEZgecHJs77mHlDcN/1gK8WFPExBbZQAyptFhMXt5BoEWgPUU3P6c6wGKve7WLpYJ1A0+0U6hG+tUgOw9eqxmbxunC5ALd1M9oCmj0GPVpaPAIAyyWQqqKwYLtND5ZwTYJLIEXdilBQr8Of0gBrrsjlI/SOnXBYAFy1Y0OFJNK68Iyl33Q5DV4RsLJIIKMgxFBzBgOryhSHAiGycoc8ABfygJJJDx8p+0wj/a1sbIz1H4R9U9JD/N1MW4x8q+0dT3pai7/imu9BAbiWOZizsye2l9oZYrrxpxJVVPvA/EHWCpFn7YZqQDbUntn6RH1POCLUl1nPbKPAOHjAQKRyiGZLff18oMWOPhEWB9CYAQSm08YSpZ58htx0g0SGzb4xKmyYg5fDQvyrrxbxgAUSGTxUNdBDChtu4QdOTXJufDKBZo59wgGJAarn1ziCb5emiUDh4+cJVNu6ADmpcV1iFaKQaZbxGZcBVrlc4hm2XEKjxiznSX3iIIAOne3fAZG8rhNSkg8KeUVdksJftA0MdBnWZxtFRa7uaADRL2EXdzyBAFnl5inCL257LAX91JLhg0aqzgFIahGrO8UV2Wdq+EaCwo+OnqsBvkQieEJIaGzEk0YNq+o1gKnphNKbIsjOkfKnTtT3haCc+s/6RH1L05U1kVxI+cfK/TUNbp/9/wD6RAdZkqwygDnrUV8IJs0xiTTIcYqys4q1BA14RMJzBngCFzHGZNeUNf0YiCufwiRKeUBKgPrEokjjCljs03aHhPDxgPESnOw1jyfMB/e4bQRNUEpZ+0doCbn8IBEd0DzJfP4QUO7wiNQ5/CAEmS208TDEjjBWCI1o2r5QEJl+vtER9eu+CVIPDviP9nJPM6CAEUkcSWhfs3ZJ2Ieu7xPNllyGr94ktEvAjACHJBUfgIAJIp9IgtFjcZevW0GSZXfBKZIb6wGfslhPWNrmBw0jVXbY3hWGwFaksA6VBuWrxf8AUiWSAlPEneAJslgBFPXlFrZ7OXSDuNtTpFbJvEjIA91O5j8d4srttImTEUL4h5V+UBsBHjcY9THiSPTwGe6dK/m4DZr+Rj5f6fEG8LQwYYhT/AmPpX2gK7EsMT72VP3dY+Z+nB/n8/P3hnn7iYDoazXIUA1ieWX1PdEtrlpJSUAAKT5tHqZTUU9NqQDkgbeJieUl8qCjmoGuuRbNhWg4Q2WuWA+En+8aeUSKtL5nkBlz9foE2LIByBTPzy35R71gSNHgc2g8YZj5d0AUpbh9eERD0THlmVVi5fuhKDFqeLwD34+AiJZjwzIdKk4nP1rARYoSg+58oLl3XNV7qD5D4wWOis1nOHk5f4NAVctOzP4wbJsxAfuHP08EybBhcUHPxz5Q1wzOW4F+bQEEmxjEA1RXwMK8rCMRr4Z90EItQSOylNKuqp4awTNnCcgsO0kOzc/Kh8IDP/srb+f1iWVIr9okVM/sjzguyWdS8kMktUA+QgDLpYYlaAfCIxNLvk5330pEloQpCTLCVk6liRuwIgQFsw3MV84CzkSFKGdM/Xrxi5uGwfjJLggAnPg2+5jPWRZJYAqOTAOeVI2HRuyEYlKDGgG+5ygNAIQhQhAYnp3OPWAA5I3AzJ79vCPnLp2T+3z3zxJ/0Jj6Q6SKKpilBKiBT8pFKPqdI+cvaD/vG0adof6EwHTLsU6WJokUpwjxUxzrXcw2bNZIFeQivnzm/WANmrbaJEzXGp5RWWe0lWfwg+UNWPe0BIk8PGJA/wCgiLiwHnFrd1hMxgl8g50EBXpSSWALweqwzFMWS7b1PlGjslxy0igruTWCJVmCaF65UzfSAyAuybohR5ERqLvuYIRQV3Ob6/OLezWMDTmYktCglJUSEhIc8B6+IgKdN7S0KKF4kkbih1BBS9ObRYJtqFJBSXBHHjuIxd5W/rVlTNsHyGj+hFncNvBThNCn4aH1tAMvtJCn0VsNfpFXi9E+t409ulFaCACSRTZ9M4qEdG5hUAopSNauYCtM1vt9osrPJUJJKXKlPQ0bR/CDbJcyJVakjXaugj21LS3aIA2Km+deUBVXddofFNZndiyvdqCQHJqHyghdrnKI6pK0Aa9kE1zY5DhBtkvaWkKAU4SMkDnlkI8F5BdZbO1cXzAIbxOUAGLBOUXUSCN1k58E03gyz2Lq3K5p2qSkHI5E9rz1bWAbTb5lQVYW0SG83fziIqJbMkjvgL9F8AMEhwN2SOLNUxqrmfqkks6nURzyHg0Yi6bJjmJRniPaPAZt61joMnKhgJxEVrn4EKV+6knyh6YpOllrwygj941roPjVoDKTbfMC3Cz3l33cGOFe0db3naTusHxQkx25Jq/DhHD/AGh/7ytH95P8NMBtF2l2FST3RHPtQTRID6k1gGVMI5tqTTekIHl3AwEotK3fEfBos7PNdI1B9MYq01Bz04R7ZJhCwzDgS7/eA09nDtvsBGtuGzAIHrlGXuFGInPPZm5xtbDKCU6d8A22TjLGJnAZ2Dlt4NscwTAFJLpIccXhwUD+kQSMMtJCAwclsg71gJbytfUy1LoWyc6mgEZaXfU2cpWNXYb3Uhkj60eprEd7Xqu0LwuBLSaADuKjuT4RWT7ZQpQ4TqaB+cAxao8st4mWsENsRo3MZQHNtPKIEqJNHJ4DOA39j6RylJGJTHZTgvsKVg2dayzoYHiCoeCVD4xirNZ0y6zi1PdcvyZNYba7zBpLGFD6OH5t94DQW61TJiDjoU17LhJ8yfF4z6lM5pl3xY3LeBCJhWMeQBVUB3HeNe6Ky1SSmhFOUA6y2nCXHeNxE4RXFKJLaajg20V2Nt4fZpmrsdM3zgLwfjAZJUInl2NQFabkln3yrAlnt1Aa4nqRz7JqGNKc40F22cTiN37T7BnNKawFl0Yu3CDMOaqDcAZkPGlSfWXKBpCcIAAoBRth3enidCwqoOR8/R84CVAajvzjHdILT1k1TGgLJz0zObZ1eNHfFu6mUTmT2RWvExibRbdge4fOsBFNQyW4uc/OOGe0Qf0laP7yf4aY7PNvJYNHbi/hHGPaHNxXjPO5Rw/4SIC+kimmUSA8/hDJeQbbQQ4pPHvgPSKZa6kQpY9CHJpoPnCCSWZy7sB8oDQdGr5/FShQqaYqVYPUd0dKsZcDfaOUXPYpiFJXgbCsGpq2ShXnHUrBkHgDFS33iK0oCZZLgBIcvsM4JxcO8w2ZkdX+ecBzqbPYqV+UuxydzpFZNm+jF90osKkEKGIoIbRk7BwMozCzy84BqzWngA/dEwtHVg54jmduAiOSpnOwppU7ecRFfp4AlayVHIVNT6MSyVCuai3EDyz72ygUTGMSoMAUq0ksC2EZDIDjzgpVoxS07opTUaRX4+Q5ViaTMdK06hldwzHnAeLW44+qhodZVPAijTSC7KqAubJZwWY1pStXy743lx3T1KKtjNVHXcJB2ij6J3S34i/e/KkvQEO5ejkGjGNYgt69VgJjOws4JcsG+hyETJQnPZ6v4vA8pRNSPt69bxVX9fYltLSQDQr1IGeFtyKkbNvAVd+Xl1q6Fkgslqlt2bWKVUvEffL94gm0WlOM+8oZjJiPDKBlzEk+54q+0AJaLIWpM8Fxxzp6gi3zgouexX/2kN5NHcEplEEl6VoQfOOJ+0Mp/wBoz8Lt+Hnn/UofzgL6QX3iZEpy2JIJ3xH4CBJIJYAEk6PXwEXFhsYlnHNLMKIGfNTZcoCY3cD7sxJyxUUMO+dIabZLlf1YClZFajT477Uge2XqZhwp7KDQAU41ivK+W28AVNvFajVZ7nbuYxteid+4wJaycYFHJ7Q3FYwUpyQA/IBvVIt7HOTJHWJPaTkSfzN+WA61JmgCrQhMLmMf0f6S9ekBRZYzAFD/AGgNo1CJ7p+8ADe9Rk/DxjM3ncqCEqQcCiHwkdk8to0t42/AmgBOTEevW0C9YJzCa3DIfKAxM+QpCWUCO09cjTMEGsBY22jW3vKwgJmMUhWQo3JqvxjO2+wYFMC40IGYNQ8AOFPu42yh6FbfWIurI18YQX6Z4AgLgmy0xPqMIc6vAYHPhEsqc6kjssCN9SCcyYByVDdvXGNh0T6MFTTpoZOaEHWlFKY04CPOjfRAuJtoTuUyzpkylhs8+y9NX02aUBOTBy7bk1J5kuYCYEalm8ofLJOeVdXB4njELuRUvsPnDbyvRNml4lMasA7FRAyFC7UfZ88gQV9Xymzy6MZigQhJqOKjwDh9zTlhZ1uDlSjiJLnck1JMC3nfS5qypR7Su8AAUCQTQD1nFQVK419aCAuReQKVJOlUk1wnbevCGS0hYJMx20AIGe5FPvFb1CjRwBR3JqSNvCDrPISke9SmRJemkA6VO7TB3yo/GOSdOJZTbpwLuCnP/lpjrVmKSQynGh3o7irHxjlHT8f0hO7QV/VlxTOUgwGrkrEhKQGKikEtx3OrZMIjRPKsRVV+DQIi0JKEAO4Gw1yFInsqq1fLlARHl4n7w9BFGqTsPmYjWRiLNnziKdamoHPcK84CwISlJxHtKowqw+sDC0YsKEgJCXbU8SeMAJW9W8TEqFsS3lAWMvGhYWFlKhkRpw5cI2l2dN0KThWwmZEF68RwjnM1SiBn3wBNtdRkDR83gOzTLemchgodYA4AfLhTT5xTpu04wZimTmA/0yjOdGJMwrQsFSpde1oKFxzB0i/ve9wlHZZVefdzgL212JM1mWMTV4+qQDbLrBYOWAZyw+MR3bNVMKQOyoJDpoCMtH8oJvhJUGA8YDK2qRgUUlqcq8R60gcjn5CLK1Xcvq31B7IDkkajjWLG5Ogs+ay5xMpBqACDMUC1WqlIbdzlQQFJY7vmTlYJaCtRzqAAN1E0A9Vyjf8ARvogiQy19ud+9klFckDw7Rrs0WlksUqzICJaEpGyQ5PFSjUnnvE0wElySxyTRoCVM6rMaanLv3iZI2qdvvpA0oF9ANPm+0D3tfkuyjC4K2cS6hgcioj3RwoTpvAF2+9JchGJbk5BIHaUc2GydzkObCMPedtVaFgrOQws7gBycIeuzk5mI7wti58wrWXJZmfCA1AkPQffWIpZbby/WA8nSWyYvAKpWufDeLRSnBDH5N3fNoDnmmhpzgHyvdocgfvvEdoUlIAUo9zfKmUeItJGQPa3G+UeTruUs1HiW4UYGAmsSpRNCdMyPPv+Mct6fy8NvmgF+zKNOMmWY6vZbvAp5u+p/s+njlvtGlgXhNA/ck//AF5cAdIJIzOWggsTwA1K6kxWyF0BrlrTSI59pGjfGAIm26rBXh65wH1+7nyERKmh/ePdSB5ivjqX1gDBOYjIaxLOtwauLuEVYngajuHzhWic4GfeQNoAmdeBIZhzJiBM3JvIeuMAqmttDpdqP6UgNXcF9LkmjlBbEk5EDVt42N2XiAstgAVkEpc1GZKtW2jnN2KUtYQhBUtRolLqUonRKUuSeQjqHRLoNaCkqnPIdsIYGcM3dJojT3u1/ZEB7ZLQJUztJLCr0z4AUJjW2W7utqtBlh/zMCriE5jvaD7uuaXJAKQVKAbrFnFMO/aYNySAINK2P09d8ANZ7DLlVAOJve/MdKbDgKQ5ZoRRI+TcNuEPDlwxA3+fxgeVIwqzzNCSSXpRI9aQEdlmlSWAKdMTV4ECJ0S8KSo0ADqUoth3JJLJHgIqr76TybKohRxzGrLSRiBq2M1CMtieEc7v/pVNtR7ZAQDiTLHuJOhrVShniNa6ZQGtv/2gAHBZSC2c0jOn/CDjgcau4axl0Tyou5JzJr4kvUxRpm1/WLGz2ilR3184C3kz2pVufqkeTbeBr3frAcqaK/eAbVaC5zbl9oAuZeawXr674HVeRcFwK5etYq1A+jESZupbupwgNZJvQswCqjMEOOArERtkxJJch8gSc4o7NedQGO2fKsSXhaXoKHDqXOdcuYpAXdg6QLxYVHE+RZ61YZRz3p7Px26YpmdErPhIliJZt4rCqBzi46Z1EVF92grnqUrMhPHJCQM+AgDFzewKh+J4bQMqad/AREmZlkKc/W0SH/F8IBhJOp7y0NKuIHe8ekNt3n9YiVOr9IBOdyYU1dG47w3rBx8YiJgHJSSWGZjSdH+h6p6pfWzUyUzF4UguZkzCoBZlpFGS/vKID0DsWN9nnRXr5yVz5ZVJwqKXVhSogsCfzKS7hgzkZ0IjpV5olWSSRZpacacRGI41AEuoBSqsGBYnCGGsBe9F7hkWOV1cgBIOamBmTKmq1hIxcqJDUG96Jganr6Rg+id+zrSlSlgslWEliATrhcOdC/DR428hOVHJpVzyAEAQlT6Nv9oZNlg7liCG3HLOK+39JLPJxYpqSpAcy0FKpg5pB7P+IiMRentBnzULMs9SkGmFyoglu0s1290JFTAb+03nKlnCtaAsN2MQxdp2cPR2ObRhul/SeeQQgiVLfD2ffU+eKZmBRmS3e8UlktKZkkBKMJBOIge+SPeploO6DulsgJlkB+zhI37QB+flAZFU0neI8XKIl5/WGLmjIN3DlAEoW5b5RMFlPdEFgqtO1fgYlmihy9GAOlz6FjXasQTTU+tf0gFVpw5Gu4H1zgWfbyrMD13wBM60AawNMtR/KPn8YCmz2By8PXow6RaAc8uWe0BZSxiD6jPyrD5JKhherHz+8KxoCX4jZyKP9ImsUsFYzzegPhyaApjIIXUnOsUt4n8RXrQRuryu8YqCjgh/BoxF7oacocv9IgHykNrpoIepPAnmW9ax5LmBhU5aDhDZpbQ5an4wEE5fACICYcs8oZAKD7juz9onolkhKVKGJRIDAkA561YDUkCAI6J7MOjiVgzlu6SFywlndGJLkHRyW4oEBr70s8my2cBEtCUhICnST1jDChBWS7PmWaulXqujqjabQUL7BSHmISXBDskS1B6A+LExXXytShLwTFCYlGIoXMQHKy4IBpTtU4RqrDNFhsMtapaUYEfi0SlXaSSUjVSyQlIZ27RoBAHXnf1nu9IQokrIcJChQbqSk4q6BqtmM4xt6+0q0zkEJKJCC4OBwog6FaiVdySl3q8YK+r+XaJy5i/eWrEeHDkMhyivFpMBrbDfhlFeEj3GYAkVUNByiyu20ddid0gJfLxGVQYx12WkdYMVQ2Q7j8o0d02sKmhHVkBRbEdC+oaoyEBr/wBr6tCQFIloGWT8xR3JLwuks/rLMFuT+HLS5/MUgJevARW21Mpc4SlKU79opA7LaAnu0iLpVbUJQiSl2oc9EhhU8SfCAzc1e7QxEwHI+EDTLSBqB5mB1WzJia/WAuZM3AQo6H0IjtV47ENFSm0GvHOsMC318PrAGftL7nx9bQ9SDwoG8Ihkoprwdh6+0EKl00zOnh84AWagvmIIsdnwgk1L0JyFPOIhLI+wgqzWjDnUHPccYAiVPO7Z79+cEWWf2xXXWK+dMc0Php94ksa6h3fn84DWJUmZjSSmjENXKh+cc+6UywLUsAuGRXnLTGyu0stwCcQbdvX1jG9KUtaVv+6j+GloAdDtqafKIZ3L5x513OEVONICGPIcRHkB5HTvZhImFLAL6taC66sCJhAloOTlyojjHMo6L7M76QmUuUsOpM0Kll6PMDHl7gr/AGoAu97mlFchJTZzNIwvMXMClmWWc4WFRXLWLH2tgqsstSXCUTS6kPgUlfZZ9CCmgOYUdoq7/wCjczq5hlSVDBOVNlrUQrEmYAZiEV95J3jSXTdZn3f+yzSpKptmqZinwlvwnSxJAKZZLZAEM8BxKfUvvlEUWF5XTMkzerWE4tClSVpUMnSpLgih8CDWACIB8pbEGNbcFtOJKkJRRTl64QNtu6MgIJsdsMpWJJYiA6Hb5ZKlrfs54sm3xd3wjDW+9TMmFXcCc2EPvLpNOnIwqIA2SGfdznFTigJjPMeJmPvETx48BP10SItDwI8SSzAXFktemEM3f3RYpWCMwPWcU1mlk0EX92XUSHqOQ86j00AALIVZVHx+cESLoU1UsO7P18I0cixITxOTnPnEibOc6DueAzQuxT5HlQRZ2K7E0xUOxNYsFXf2cYOIVBGqTXTYxa3TKQQxPxc8m4QEdks6GcODvzyjn3T6Vhtqv+XKP+UjyjoCLRhUoDJ6a14DKOedOJxVaySX/DlD/KRAUEKFCgFHseQoBRddEr3TZ7SkzKyV9iaGd0KIL80qCVBqumKWFAdwsN4y7TJUELBwlkdoZDJ9W0MB2qQpfWdSsGaFoxyQORqVZpGwNBUVjFdELzlmWLOT1U3rQUzGSQtJ96USr3S4DHUEjZ+x3QSJaQlABx4piTQpdTqoBVRNaivwCv8A5PSrbIUmagg4gRMSMMyXMTXFLJYHOuiqOxAKeQdLOis2yTSiYBiLqSoPgnJf30Pkp6FFCDpH0klXGKrpHdMifJKLQgLl51zSW99CgxSpgKg1Zi4pAfMSpJAfTJ+MerlsEl/eryqR8j5RdWO7ZlpHVSpWKYVUyCgBkVk7g5lnimnU7JDFJLvm+RfwygIyY8hQoBQoUKAUSyZZJYRHDkTCIDV3NZG7RYefrWNRZ7RJBABL7cTGGst9BmIr+89e+DLPeDl6+mgNhaFsqgPPg9dYCm2kkVJAOw1y0j27LyxpKVM6Q/Ma94iC0TRpnSkAZYJbllVBNXev6Uix/Z8CklKqOz7xX2A129V14GDUqZJY0f5eUA+3SXlqzoaHwjmfSk/zlX9yX/DTHVp1ply5UxU5QTLCQSo8R7oAqVPkBXkASOR39eSZ84rSnClkpALOQkBIKmo5bLTKucBXQoUKAUKFCgFChQoBR0K4/bBOlS0onS+vUigmGYUrUnRMw4VY20NC2bwoUBaj26qH/hP87/tRHafbb1iFIXYkqQtJSpKprgghiD+HtHsKAp7r9o0qzgiXYmfUznIGzmU573MY28rb1s2ZMw4ccxS2d2xKJZ2D55tChQAsKFCgFChQoBQoUKA9CmieVbFJLho8hQB1k6RTJZcBBo1Qr5KETfyrmVOCX/8AMtydcKFAOldL5qckS89leHvRL/Lid+5KzdsKv/1ChQFdfV/TbUoKmqokMlIohA2SOOpzOpMV0K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Y"/>
          </a:p>
        </p:txBody>
      </p:sp>
      <p:pic>
        <p:nvPicPr>
          <p:cNvPr id="25607" name="Picture 10" descr="C:\Users\toshiba\Desktop\g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997200"/>
            <a:ext cx="313213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20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Ascending </a:t>
            </a:r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Cholangitis</a:t>
            </a:r>
            <a:endParaRPr lang="en-IE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225"/>
            <a:ext cx="8686800" cy="5184775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50"/>
                </a:solidFill>
                <a:cs typeface="+mn-cs"/>
              </a:rPr>
              <a:t>Impacted stone in CBD causing bile stasis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Bacterial </a:t>
            </a:r>
            <a:r>
              <a:rPr lang="en-IE" dirty="0" err="1" smtClean="0">
                <a:cs typeface="+mn-cs"/>
              </a:rPr>
              <a:t>superinfection</a:t>
            </a:r>
            <a:endParaRPr lang="en-IE" dirty="0" smtClean="0"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C00000"/>
                </a:solidFill>
                <a:cs typeface="+mn-cs"/>
              </a:rPr>
              <a:t>Charcot’s triad </a:t>
            </a:r>
            <a:r>
              <a:rPr lang="en-IE" dirty="0" smtClean="0">
                <a:cs typeface="+mn-cs"/>
              </a:rPr>
              <a:t>: pain, jaundice, fever – 70%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/>
                </a:solidFill>
                <a:cs typeface="+mn-cs"/>
              </a:rPr>
              <a:t>Mental confusion, hypotension</a:t>
            </a:r>
            <a:r>
              <a:rPr lang="en-IE" dirty="0" smtClean="0">
                <a:cs typeface="+mn-cs"/>
              </a:rPr>
              <a:t>, RUQ tenderness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Jaundice (&gt;80%)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Peritoneal signs (15%)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Elevated WBC, BIL, APH (blood cult usually pos)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00B050"/>
                </a:solidFill>
                <a:cs typeface="+mn-cs"/>
              </a:rPr>
              <a:t>Emergent decompression of the CBD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solidFill>
                  <a:srgbClr val="00B050"/>
                </a:solidFill>
                <a:cs typeface="+mn-cs"/>
              </a:rPr>
              <a:t> </a:t>
            </a:r>
            <a:r>
              <a:rPr lang="en-IE" dirty="0" smtClean="0">
                <a:cs typeface="+mn-cs"/>
              </a:rPr>
              <a:t>  </a:t>
            </a:r>
            <a:r>
              <a:rPr lang="en-IE" dirty="0" smtClean="0">
                <a:solidFill>
                  <a:srgbClr val="00B050"/>
                </a:solidFill>
                <a:cs typeface="+mn-cs"/>
              </a:rPr>
              <a:t>(ERCP, PTC</a:t>
            </a:r>
            <a:r>
              <a:rPr lang="en-IE" dirty="0" smtClean="0">
                <a:cs typeface="+mn-cs"/>
              </a:rPr>
              <a:t>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IE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2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Acute </a:t>
            </a:r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biliary</a:t>
            </a: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 pancreatitis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Autofit/>
          </a:bodyPr>
          <a:lstStyle/>
          <a:p>
            <a:pPr marL="107442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cs typeface="+mn-cs"/>
              </a:rPr>
              <a:t>Pancreatic duct obstruction or chemical  inflammation 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cs typeface="+mn-cs"/>
              </a:rPr>
              <a:t>Signs  - Variable – None to Sepsis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dirty="0" smtClean="0">
                <a:cs typeface="+mn-cs"/>
              </a:rPr>
              <a:t>         </a:t>
            </a:r>
            <a:r>
              <a:rPr lang="en-IE" sz="2800" dirty="0" smtClean="0">
                <a:solidFill>
                  <a:srgbClr val="00B050"/>
                </a:solidFill>
                <a:cs typeface="+mn-cs"/>
              </a:rPr>
              <a:t>(Severe pain, fever, tachycardia, low BP),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dirty="0" smtClean="0">
                <a:solidFill>
                  <a:srgbClr val="00B050"/>
                </a:solidFill>
                <a:cs typeface="+mn-cs"/>
              </a:rPr>
              <a:t>          Jaundice, acute abdomen</a:t>
            </a:r>
            <a:endParaRPr lang="en-IE" sz="2800" dirty="0">
              <a:solidFill>
                <a:srgbClr val="00B050"/>
              </a:solidFill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sz="2800" b="1" dirty="0" smtClean="0">
                <a:solidFill>
                  <a:srgbClr val="00B0F0"/>
                </a:solidFill>
                <a:cs typeface="+mn-cs"/>
              </a:rPr>
              <a:t>      Investigations</a:t>
            </a:r>
            <a:endParaRPr lang="en-IE" sz="2800" b="1" dirty="0">
              <a:solidFill>
                <a:srgbClr val="00B0F0"/>
              </a:solidFill>
              <a:cs typeface="+mn-cs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>
                <a:cs typeface="+mn-cs"/>
              </a:rPr>
              <a:t>Bloods – U&amp;E, FBC, LFT, Amylase, </a:t>
            </a:r>
            <a:r>
              <a:rPr lang="en-IE" dirty="0" smtClean="0">
                <a:cs typeface="+mn-cs"/>
              </a:rPr>
              <a:t>CRP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cs typeface="+mn-cs"/>
              </a:rPr>
              <a:t>Ultrasound </a:t>
            </a:r>
            <a:r>
              <a:rPr lang="en-IE" dirty="0">
                <a:cs typeface="+mn-cs"/>
              </a:rPr>
              <a:t>of </a:t>
            </a:r>
            <a:r>
              <a:rPr lang="en-IE" dirty="0" smtClean="0">
                <a:cs typeface="+mn-cs"/>
              </a:rPr>
              <a:t>abdomen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cs typeface="+mn-cs"/>
              </a:rPr>
              <a:t>MRCP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cs typeface="+mn-cs"/>
              </a:rPr>
              <a:t>CT Pancreas</a:t>
            </a:r>
            <a:endParaRPr lang="en-IE" dirty="0"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IE" sz="2800" b="1" dirty="0" smtClean="0">
                <a:solidFill>
                  <a:srgbClr val="00B0F0"/>
                </a:solidFill>
                <a:cs typeface="+mn-cs"/>
              </a:rPr>
              <a:t>Treatment</a:t>
            </a:r>
            <a:r>
              <a:rPr lang="en-IE" sz="2800" dirty="0" smtClean="0">
                <a:cs typeface="+mn-cs"/>
              </a:rPr>
              <a:t>  </a:t>
            </a:r>
            <a:r>
              <a:rPr lang="en-IE" dirty="0" smtClean="0">
                <a:cs typeface="+mn-cs"/>
              </a:rPr>
              <a:t>Supportive /  ERCP</a:t>
            </a:r>
            <a:endParaRPr lang="en-IE" sz="2800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Gallstone </a:t>
            </a:r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ileus</a:t>
            </a:r>
            <a:endParaRPr lang="en-IE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 eaLnBrk="1" hangingPunct="1"/>
            <a:r>
              <a:rPr lang="en-IE" sz="2800" b="1" dirty="0" smtClean="0">
                <a:solidFill>
                  <a:srgbClr val="00B050"/>
                </a:solidFill>
              </a:rPr>
              <a:t>Obstruction of the small bowel by a large gallstone</a:t>
            </a:r>
          </a:p>
          <a:p>
            <a:pPr lvl="1" indent="-182563" eaLnBrk="1" hangingPunct="1"/>
            <a:r>
              <a:rPr lang="en-IE" dirty="0" smtClean="0"/>
              <a:t>A stone ulcerates through the gallbladder into the </a:t>
            </a:r>
            <a:r>
              <a:rPr lang="en-IE" dirty="0" smtClean="0">
                <a:solidFill>
                  <a:srgbClr val="00B050"/>
                </a:solidFill>
              </a:rPr>
              <a:t>duodenum</a:t>
            </a:r>
            <a:r>
              <a:rPr lang="en-IE" dirty="0" smtClean="0"/>
              <a:t> and causes obstruction at the terminal ileum/</a:t>
            </a:r>
            <a:r>
              <a:rPr lang="en-IE" dirty="0" err="1" smtClean="0"/>
              <a:t>rt</a:t>
            </a:r>
            <a:r>
              <a:rPr lang="en-IE" dirty="0" smtClean="0"/>
              <a:t> colon</a:t>
            </a:r>
          </a:p>
          <a:p>
            <a:pPr marL="182563" indent="-182563" eaLnBrk="1" hangingPunct="1"/>
            <a:r>
              <a:rPr lang="en-IE" sz="2800" b="1" dirty="0" smtClean="0">
                <a:solidFill>
                  <a:srgbClr val="00B0F0"/>
                </a:solidFill>
              </a:rPr>
              <a:t>Symptoms :  </a:t>
            </a:r>
            <a:r>
              <a:rPr lang="en-IE" sz="2800" dirty="0" smtClean="0"/>
              <a:t>SBO  - vomiting, abdominal pain, distension, obstructive bowel sounds</a:t>
            </a:r>
          </a:p>
          <a:p>
            <a:pPr marL="182563" indent="-182563" eaLnBrk="1" hangingPunct="1"/>
            <a:r>
              <a:rPr lang="en-IE" sz="2800" b="1" dirty="0" smtClean="0">
                <a:solidFill>
                  <a:srgbClr val="00B0F0"/>
                </a:solidFill>
              </a:rPr>
              <a:t>Investigations:   </a:t>
            </a:r>
            <a:r>
              <a:rPr lang="en-IE" sz="2800" dirty="0" smtClean="0"/>
              <a:t>X-ray,  US/CT </a:t>
            </a:r>
            <a:r>
              <a:rPr lang="en-IE" sz="2800" dirty="0" smtClean="0">
                <a:solidFill>
                  <a:srgbClr val="C00000"/>
                </a:solidFill>
              </a:rPr>
              <a:t>- air in CBD</a:t>
            </a:r>
          </a:p>
          <a:p>
            <a:pPr marL="182563" indent="-182563" eaLnBrk="1" hangingPunct="1"/>
            <a:r>
              <a:rPr lang="en-IE" sz="2800" b="1" dirty="0" smtClean="0">
                <a:solidFill>
                  <a:srgbClr val="00B0F0"/>
                </a:solidFill>
              </a:rPr>
              <a:t>Treatment  :  </a:t>
            </a:r>
            <a:r>
              <a:rPr lang="en-IE" sz="2800" dirty="0" err="1" smtClean="0"/>
              <a:t>Laparotomy</a:t>
            </a:r>
            <a:r>
              <a:rPr lang="en-IE" sz="2800" dirty="0" smtClean="0"/>
              <a:t> and removal of stone from small bowel and </a:t>
            </a:r>
            <a:r>
              <a:rPr lang="en-IE" sz="2800" dirty="0" err="1" smtClean="0"/>
              <a:t>cholecystectomy</a:t>
            </a:r>
            <a:r>
              <a:rPr lang="en-IE" sz="2800" dirty="0" smtClean="0"/>
              <a:t>.</a:t>
            </a:r>
          </a:p>
          <a:p>
            <a:pPr marL="182563" indent="-182563" eaLnBrk="1" hangingPunct="1"/>
            <a:endParaRPr lang="en-I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2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126163"/>
          </a:xfrm>
        </p:spPr>
        <p:txBody>
          <a:bodyPr>
            <a:normAutofit fontScale="92500" lnSpcReduction="20000"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الكيسات الصفراوية : </a:t>
            </a:r>
            <a:r>
              <a:rPr lang="ar-EG" sz="2600" b="1" dirty="0" smtClean="0"/>
              <a:t>توسعات كيسية خلقية في الشجرة الصفراوية خارج أو داخل الكبد ,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هي نادرة الحدوث </a:t>
            </a:r>
            <a:endParaRPr lang="en-US" sz="2600" dirty="0" smtClean="0"/>
          </a:p>
          <a:p>
            <a:r>
              <a:rPr lang="ar-EG" sz="2600" b="1" dirty="0" smtClean="0"/>
              <a:t>و تحدث كيسات القناة الجامعة في الإناث أكثر من الذكور ,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رغم أنها كثيراً ما تشخص عند الرضع أو الأطفال , فإن حوالي نصف الحالات لا تشخص إلا عند البلوغ </a:t>
            </a:r>
            <a:endParaRPr lang="en-US" sz="2600" dirty="0" smtClean="0"/>
          </a:p>
          <a:p>
            <a:r>
              <a:rPr lang="ar-EG" sz="2600" b="1" dirty="0" smtClean="0"/>
              <a:t>لا يعرف سبب تشكل هذه الكيسات ,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</a:t>
            </a:r>
            <a:r>
              <a:rPr lang="ar-EG" sz="2600" b="1" dirty="0" smtClean="0">
                <a:solidFill>
                  <a:srgbClr val="C00000"/>
                </a:solidFill>
              </a:rPr>
              <a:t>لكن ضعف جدار </a:t>
            </a:r>
            <a:r>
              <a:rPr lang="ar-EG" sz="2600" b="1" dirty="0" err="1" smtClean="0">
                <a:solidFill>
                  <a:srgbClr val="C00000"/>
                </a:solidFill>
              </a:rPr>
              <a:t>الأقنية</a:t>
            </a:r>
            <a:r>
              <a:rPr lang="ar-EG" sz="2600" b="1" dirty="0" smtClean="0">
                <a:solidFill>
                  <a:srgbClr val="C00000"/>
                </a:solidFill>
              </a:rPr>
              <a:t> الصفراوية </a:t>
            </a:r>
            <a:r>
              <a:rPr lang="ar-EG" sz="2600" b="1" dirty="0" err="1" smtClean="0">
                <a:solidFill>
                  <a:srgbClr val="C00000"/>
                </a:solidFill>
              </a:rPr>
              <a:t>و</a:t>
            </a:r>
            <a:r>
              <a:rPr lang="ar-EG" sz="2600" b="1" dirty="0" smtClean="0">
                <a:solidFill>
                  <a:srgbClr val="C00000"/>
                </a:solidFill>
              </a:rPr>
              <a:t> زيادة الضغط الثانوي </a:t>
            </a:r>
            <a:r>
              <a:rPr lang="ar-EG" sz="2600" b="1" dirty="0" err="1" smtClean="0">
                <a:solidFill>
                  <a:srgbClr val="C00000"/>
                </a:solidFill>
              </a:rPr>
              <a:t>للإنسداد</a:t>
            </a:r>
            <a:r>
              <a:rPr lang="ar-EG" sz="2600" b="1" dirty="0" smtClean="0">
                <a:solidFill>
                  <a:srgbClr val="C00000"/>
                </a:solidFill>
              </a:rPr>
              <a:t> الصفراوي الجزئي تعتبر عوامل هامة لتشكل الكيسة </a:t>
            </a:r>
            <a:r>
              <a:rPr lang="ar-EG" sz="2600" b="1" dirty="0" smtClean="0"/>
              <a:t>الصفراوية ,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تكون الكيسات مبطنة </a:t>
            </a:r>
            <a:r>
              <a:rPr lang="ar-EG" sz="2600" b="1" dirty="0" err="1" smtClean="0"/>
              <a:t>بظهارة</a:t>
            </a:r>
            <a:r>
              <a:rPr lang="ar-EG" sz="2600" b="1" dirty="0" smtClean="0"/>
              <a:t> مكعبة , حيث يتراوح حجمها من </a:t>
            </a:r>
            <a:r>
              <a:rPr lang="en-US" sz="2600" b="1" dirty="0" smtClean="0"/>
              <a:t>2 </a:t>
            </a:r>
            <a:r>
              <a:rPr lang="ar-EG" sz="2600" b="1" dirty="0" smtClean="0"/>
              <a:t> سم إلى الكيسات </a:t>
            </a:r>
            <a:r>
              <a:rPr lang="ar-EG" sz="2600" b="1" dirty="0" err="1" smtClean="0"/>
              <a:t>العرطلة</a:t>
            </a:r>
            <a:r>
              <a:rPr lang="ar-EG" sz="2600" b="1" dirty="0" smtClean="0"/>
              <a:t> </a:t>
            </a:r>
            <a:endParaRPr lang="ar-SY" sz="2600" b="1" dirty="0" smtClean="0"/>
          </a:p>
          <a:p>
            <a:r>
              <a:rPr lang="ar-EG" sz="2600" b="1" dirty="0" smtClean="0"/>
              <a:t>الشكل المغزلي الكيسي في الشجرة الصفراوية خارج الكبد هو الشكل </a:t>
            </a:r>
            <a:r>
              <a:rPr lang="ar-EG" sz="2600" b="1" dirty="0" err="1" smtClean="0"/>
              <a:t>الأشيع</a:t>
            </a:r>
            <a:r>
              <a:rPr lang="ar-EG" sz="2600" b="1" dirty="0" smtClean="0"/>
              <a:t> ,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إن نسبة تطور </a:t>
            </a:r>
            <a:r>
              <a:rPr lang="ar-EG" sz="2600" b="1" dirty="0" err="1" smtClean="0"/>
              <a:t>كارسينوما</a:t>
            </a:r>
            <a:r>
              <a:rPr lang="ar-EG" sz="2600" b="1" dirty="0" smtClean="0"/>
              <a:t> الطرق الصفراوية في المرضى الذين يعانون من كيسات القناة الجامعة تصل إلى </a:t>
            </a:r>
            <a:r>
              <a:rPr lang="en-US" sz="2600" b="1" dirty="0" smtClean="0">
                <a:solidFill>
                  <a:srgbClr val="C00000"/>
                </a:solidFill>
              </a:rPr>
              <a:t>15 </a:t>
            </a:r>
            <a:r>
              <a:rPr lang="ar-EG" sz="2600" b="1" dirty="0" smtClean="0">
                <a:solidFill>
                  <a:srgbClr val="C00000"/>
                </a:solidFill>
              </a:rPr>
              <a:t>% </a:t>
            </a:r>
            <a:r>
              <a:rPr lang="ar-EG" sz="2600" b="1" dirty="0" smtClean="0"/>
              <a:t>في البالغين . </a:t>
            </a:r>
            <a:endParaRPr lang="en-US" sz="2600" dirty="0" smtClean="0"/>
          </a:p>
          <a:p>
            <a:r>
              <a:rPr lang="ar-EG" sz="2600" b="1" dirty="0" smtClean="0">
                <a:solidFill>
                  <a:srgbClr val="00B050"/>
                </a:solidFill>
              </a:rPr>
              <a:t>الأعراض </a:t>
            </a:r>
            <a:r>
              <a:rPr lang="ar-EG" sz="2600" b="1" dirty="0" err="1" smtClean="0">
                <a:solidFill>
                  <a:srgbClr val="00B050"/>
                </a:solidFill>
              </a:rPr>
              <a:t>و</a:t>
            </a:r>
            <a:r>
              <a:rPr lang="ar-EG" sz="2600" b="1" dirty="0" smtClean="0">
                <a:solidFill>
                  <a:srgbClr val="00B050"/>
                </a:solidFill>
              </a:rPr>
              <a:t> العلامات : </a:t>
            </a:r>
            <a:r>
              <a:rPr lang="ar-EG" sz="2600" b="1" dirty="0" smtClean="0">
                <a:solidFill>
                  <a:srgbClr val="00B0F0"/>
                </a:solidFill>
              </a:rPr>
              <a:t>ألم بطني , يرقان , </a:t>
            </a:r>
            <a:r>
              <a:rPr lang="ar-EG" sz="2600" b="1" dirty="0" err="1" smtClean="0">
                <a:solidFill>
                  <a:srgbClr val="00B0F0"/>
                </a:solidFill>
              </a:rPr>
              <a:t>و</a:t>
            </a:r>
            <a:r>
              <a:rPr lang="ar-EG" sz="2600" b="1" dirty="0" smtClean="0">
                <a:solidFill>
                  <a:srgbClr val="00B0F0"/>
                </a:solidFill>
              </a:rPr>
              <a:t> كتلة 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يؤكد التشخيص </a:t>
            </a:r>
            <a:r>
              <a:rPr lang="ar-EG" sz="2600" b="1" dirty="0" err="1" smtClean="0"/>
              <a:t>بالإيكو</a:t>
            </a:r>
            <a:r>
              <a:rPr lang="ar-EG" sz="2600" b="1" dirty="0" smtClean="0"/>
              <a:t> أو </a:t>
            </a:r>
            <a:r>
              <a:rPr lang="en-US" sz="2600" b="1" dirty="0" smtClean="0"/>
              <a:t>CT Scan </a:t>
            </a:r>
            <a:r>
              <a:rPr lang="ar-EG" sz="2600" b="1" dirty="0" smtClean="0"/>
              <a:t>,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لكن تقييم التشريح الصفراوي </a:t>
            </a:r>
            <a:r>
              <a:rPr lang="ar-EG" sz="2600" b="1" dirty="0" err="1" smtClean="0"/>
              <a:t>و</a:t>
            </a:r>
            <a:r>
              <a:rPr lang="ar-EG" sz="2600" b="1" dirty="0" smtClean="0"/>
              <a:t> التخطيط للمعالجة الجراحية يتطلب تصوير الطرق الصفراوية بواسطة </a:t>
            </a:r>
            <a:r>
              <a:rPr lang="en-US" sz="2600" b="1" dirty="0" smtClean="0"/>
              <a:t>ERCP , MRCP </a:t>
            </a:r>
            <a:r>
              <a:rPr lang="ar-EG" sz="2600" b="1" dirty="0" smtClean="0"/>
              <a:t> أو </a:t>
            </a:r>
            <a:r>
              <a:rPr lang="en-US" sz="2600" b="1" dirty="0" smtClean="0"/>
              <a:t>PTC </a:t>
            </a:r>
            <a:endParaRPr lang="en-US" sz="2600" dirty="0" smtClean="0"/>
          </a:p>
          <a:p>
            <a:r>
              <a:rPr lang="ar-EG" sz="2600" b="1" dirty="0" smtClean="0">
                <a:solidFill>
                  <a:srgbClr val="00B050"/>
                </a:solidFill>
              </a:rPr>
              <a:t>العلاج : </a:t>
            </a:r>
            <a:r>
              <a:rPr lang="ar-EG" sz="2600" b="1" dirty="0" smtClean="0"/>
              <a:t>استئصال الشجرة الصفراوية خارج الكبد بما في ذلك المرارة مع </a:t>
            </a:r>
            <a:r>
              <a:rPr lang="ar-EG" sz="2600" b="1" dirty="0" err="1" smtClean="0"/>
              <a:t>مفاغرة</a:t>
            </a:r>
            <a:r>
              <a:rPr lang="ar-EG" sz="2600" b="1" dirty="0" smtClean="0"/>
              <a:t> كبدية </a:t>
            </a:r>
            <a:r>
              <a:rPr lang="ar-EG" sz="2600" b="1" dirty="0" err="1" smtClean="0"/>
              <a:t>صائمية</a:t>
            </a:r>
            <a:endParaRPr lang="en-US" sz="2600" dirty="0" smtClean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7829576" cy="857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4800" b="1" dirty="0" err="1" smtClean="0">
                <a:solidFill>
                  <a:srgbClr val="FF0000"/>
                </a:solidFill>
                <a:latin typeface="Comic Sans MS" pitchFamily="66" charset="0"/>
              </a:rPr>
              <a:t>Choledochal</a:t>
            </a:r>
            <a:r>
              <a:rPr lang="en-IE" sz="4800" b="1" dirty="0" smtClean="0">
                <a:solidFill>
                  <a:srgbClr val="FF0000"/>
                </a:solidFill>
                <a:latin typeface="Comic Sans MS" pitchFamily="66" charset="0"/>
              </a:rPr>
              <a:t> cysts</a:t>
            </a:r>
            <a:r>
              <a:rPr lang="en-IE" sz="48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IE" sz="48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sz="4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915" name="מציין מיקום תוכן 2"/>
          <p:cNvSpPr>
            <a:spLocks noGrp="1"/>
          </p:cNvSpPr>
          <p:nvPr>
            <p:ph idx="1"/>
          </p:nvPr>
        </p:nvSpPr>
        <p:spPr>
          <a:xfrm>
            <a:off x="5429256" y="785794"/>
            <a:ext cx="3714744" cy="534036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IE" dirty="0" smtClean="0"/>
              <a:t>Classified into 5 types</a:t>
            </a:r>
          </a:p>
          <a:p>
            <a:pPr eaLnBrk="1" hangingPunct="1"/>
            <a:r>
              <a:rPr lang="en-IE" dirty="0" smtClean="0"/>
              <a:t>Can occur in the presence of </a:t>
            </a:r>
            <a:r>
              <a:rPr lang="en-IE" dirty="0" err="1" smtClean="0"/>
              <a:t>pancreatico-biliary</a:t>
            </a:r>
            <a:r>
              <a:rPr lang="en-IE" dirty="0" smtClean="0"/>
              <a:t> </a:t>
            </a:r>
            <a:r>
              <a:rPr lang="en-IE" dirty="0" err="1" smtClean="0"/>
              <a:t>maljunction</a:t>
            </a:r>
            <a:r>
              <a:rPr lang="en-IE" dirty="0" smtClean="0"/>
              <a:t> (PBM) </a:t>
            </a:r>
          </a:p>
          <a:p>
            <a:pPr eaLnBrk="1" hangingPunct="1"/>
            <a:r>
              <a:rPr lang="en-IE" dirty="0" smtClean="0">
                <a:solidFill>
                  <a:srgbClr val="00B050"/>
                </a:solidFill>
              </a:rPr>
              <a:t>Treatment for </a:t>
            </a:r>
            <a:r>
              <a:rPr lang="en-IE" dirty="0" err="1" smtClean="0">
                <a:solidFill>
                  <a:srgbClr val="00B050"/>
                </a:solidFill>
              </a:rPr>
              <a:t>choledochal</a:t>
            </a:r>
            <a:r>
              <a:rPr lang="en-IE" dirty="0" smtClean="0">
                <a:solidFill>
                  <a:srgbClr val="00B050"/>
                </a:solidFill>
              </a:rPr>
              <a:t> cysts is surgical excision</a:t>
            </a:r>
            <a:r>
              <a:rPr lang="en-IE" dirty="0" smtClean="0"/>
              <a:t> of the cyst with construction</a:t>
            </a:r>
          </a:p>
          <a:p>
            <a:r>
              <a:rPr lang="en-IE" dirty="0" smtClean="0"/>
              <a:t>Most ominous complication is  </a:t>
            </a:r>
            <a:r>
              <a:rPr lang="en-IE" b="1" dirty="0" smtClean="0">
                <a:solidFill>
                  <a:srgbClr val="C00000"/>
                </a:solidFill>
              </a:rPr>
              <a:t>malignancy</a:t>
            </a:r>
            <a:r>
              <a:rPr lang="en-US" b="1" dirty="0" smtClean="0">
                <a:solidFill>
                  <a:srgbClr val="C00000"/>
                </a:solidFill>
              </a:rPr>
              <a:t>  15 %</a:t>
            </a:r>
            <a:endParaRPr lang="en-US" dirty="0" smtClean="0"/>
          </a:p>
        </p:txBody>
      </p:sp>
      <p:pic>
        <p:nvPicPr>
          <p:cNvPr id="4" name="Picture 2" descr="C:\Users\toshiba\Desktop\chol c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36"/>
            <a:ext cx="5500694" cy="4176712"/>
          </a:xfrm>
          <a:prstGeom prst="rect">
            <a:avLst/>
          </a:prstGeom>
          <a:noFill/>
        </p:spPr>
      </p:pic>
      <p:sp>
        <p:nvSpPr>
          <p:cNvPr id="5" name="מלבן 5"/>
          <p:cNvSpPr/>
          <p:nvPr/>
        </p:nvSpPr>
        <p:spPr>
          <a:xfrm>
            <a:off x="1" y="3357562"/>
            <a:ext cx="1428727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</a:rPr>
              <a:t>PBM</a:t>
            </a:r>
          </a:p>
        </p:txBody>
      </p:sp>
      <p:sp>
        <p:nvSpPr>
          <p:cNvPr id="6" name="מלבן 4"/>
          <p:cNvSpPr/>
          <p:nvPr/>
        </p:nvSpPr>
        <p:spPr>
          <a:xfrm>
            <a:off x="3929058" y="5500702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FF00"/>
                </a:solidFill>
              </a:rPr>
              <a:t>C</a:t>
            </a:r>
            <a:r>
              <a:rPr lang="en-US" sz="2800" dirty="0" err="1">
                <a:solidFill>
                  <a:srgbClr val="FFFF00"/>
                </a:solidFill>
              </a:rPr>
              <a:t>aroli</a:t>
            </a:r>
            <a:r>
              <a:rPr lang="en-US" sz="2800" dirty="0">
                <a:solidFill>
                  <a:srgbClr val="FFFF00"/>
                </a:solidFill>
              </a:rPr>
              <a:t> disease</a:t>
            </a:r>
          </a:p>
        </p:txBody>
      </p:sp>
    </p:spTree>
    <p:extLst>
      <p:ext uri="{BB962C8B-B14F-4D97-AF65-F5344CB8AC3E}">
        <p14:creationId xmlns="" xmlns:p14="http://schemas.microsoft.com/office/powerpoint/2010/main" val="21542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2967038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Biliary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Tract Tumor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Cholangiocarcinoma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	     Cancer of the Gall Bladder</a:t>
            </a:r>
          </a:p>
        </p:txBody>
      </p:sp>
    </p:spTree>
    <p:extLst>
      <p:ext uri="{BB962C8B-B14F-4D97-AF65-F5344CB8AC3E}">
        <p14:creationId xmlns="" xmlns:p14="http://schemas.microsoft.com/office/powerpoint/2010/main" val="1103085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Cholangiocarcinoma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en-US" dirty="0" smtClean="0"/>
              <a:t>Slow growing malignancy of </a:t>
            </a:r>
            <a:r>
              <a:rPr lang="en-US" dirty="0" err="1" smtClean="0"/>
              <a:t>biliary</a:t>
            </a:r>
            <a:r>
              <a:rPr lang="en-US" dirty="0" smtClean="0"/>
              <a:t> tract which tend to infiltrate locally and metastasize late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90% </a:t>
            </a:r>
            <a:r>
              <a:rPr lang="en-US" dirty="0" err="1" smtClean="0">
                <a:solidFill>
                  <a:srgbClr val="C00000"/>
                </a:solidFill>
              </a:rPr>
              <a:t>adenocarcinoma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smtClean="0"/>
              <a:t>60-70% at the bifurcation </a:t>
            </a:r>
            <a:r>
              <a:rPr lang="en-US" dirty="0" err="1" smtClean="0"/>
              <a:t>ofhepatic</a:t>
            </a:r>
            <a:r>
              <a:rPr lang="en-US" dirty="0" smtClean="0"/>
              <a:t> ducts</a:t>
            </a:r>
          </a:p>
          <a:p>
            <a:pPr eaLnBrk="1" hangingPunct="1"/>
            <a:r>
              <a:rPr lang="en-US" dirty="0" smtClean="0"/>
              <a:t>20-30% - in the distal CBD</a:t>
            </a:r>
          </a:p>
          <a:p>
            <a:pPr eaLnBrk="1" hangingPunct="1"/>
            <a:r>
              <a:rPr lang="en-US" dirty="0" smtClean="0"/>
              <a:t>5-10% - arise within the liver (peripheral)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82257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Biliary</a:t>
            </a:r>
            <a:r>
              <a:rPr lang="en-IE" dirty="0" smtClean="0">
                <a:solidFill>
                  <a:srgbClr val="FF0000"/>
                </a:solidFill>
                <a:latin typeface="Comic Sans MS" pitchFamily="66" charset="0"/>
              </a:rPr>
              <a:t> Tree </a:t>
            </a:r>
            <a:r>
              <a:rPr lang="en-IE" dirty="0" err="1" smtClean="0">
                <a:solidFill>
                  <a:srgbClr val="FF0000"/>
                </a:solidFill>
                <a:latin typeface="Comic Sans MS" pitchFamily="66" charset="0"/>
              </a:rPr>
              <a:t>Neoplasms</a:t>
            </a:r>
            <a:endParaRPr lang="en-IE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B0F0"/>
                </a:solidFill>
                <a:cs typeface="+mn-cs"/>
              </a:rPr>
              <a:t>Clinical symptoms: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Weight loss (77%)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Nausea (60%)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Anorexia (56%)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Abdominal pain (56%)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Fatigue (63%)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err="1" smtClean="0">
                <a:cs typeface="+mn-cs"/>
              </a:rPr>
              <a:t>Pruritus</a:t>
            </a:r>
            <a:r>
              <a:rPr lang="en-IE" dirty="0" smtClean="0">
                <a:cs typeface="+mn-cs"/>
              </a:rPr>
              <a:t> (51%)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Symptomatic patients usually have advanced disease, with spread to </a:t>
            </a:r>
            <a:r>
              <a:rPr lang="en-IE" dirty="0" err="1" smtClean="0">
                <a:cs typeface="+mn-cs"/>
              </a:rPr>
              <a:t>hilar</a:t>
            </a:r>
            <a:r>
              <a:rPr lang="en-IE" dirty="0" smtClean="0">
                <a:cs typeface="+mn-cs"/>
              </a:rPr>
              <a:t> lymph nodes before obstructive jaundice occurs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Associated with a poor prognosis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>
              <a:cs typeface="+mn-cs"/>
            </a:endParaRPr>
          </a:p>
        </p:txBody>
      </p:sp>
      <p:sp>
        <p:nvSpPr>
          <p:cNvPr id="47108" name="Content Placeholder 2"/>
          <p:cNvSpPr txBox="1">
            <a:spLocks/>
          </p:cNvSpPr>
          <p:nvPr/>
        </p:nvSpPr>
        <p:spPr bwMode="auto">
          <a:xfrm>
            <a:off x="1571604" y="1357299"/>
            <a:ext cx="3500462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en-IE" sz="2000" dirty="0"/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IE" sz="2000" dirty="0"/>
              <a:t>Fever (21%)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IE" sz="2000" dirty="0"/>
              <a:t>Malaise (19%)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IE" sz="2000" dirty="0" err="1"/>
              <a:t>Diarrheoa</a:t>
            </a:r>
            <a:r>
              <a:rPr lang="en-IE" sz="2000" dirty="0"/>
              <a:t> (19%)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IE" sz="2000" dirty="0"/>
              <a:t>Constipation (16%)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IE" sz="2000" dirty="0"/>
              <a:t>Abdominal fullness (16%).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en-IE" sz="2400" dirty="0"/>
          </a:p>
        </p:txBody>
      </p:sp>
    </p:spTree>
    <p:extLst>
      <p:ext uri="{BB962C8B-B14F-4D97-AF65-F5344CB8AC3E}">
        <p14:creationId xmlns="" xmlns:p14="http://schemas.microsoft.com/office/powerpoint/2010/main" val="33653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59775" cy="12525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b="0" dirty="0">
              <a:latin typeface="Times New Roman" charset="0"/>
            </a:endParaRP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28868"/>
            <a:ext cx="4103688" cy="33575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28868"/>
            <a:ext cx="3741738" cy="328614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928794" y="5857891"/>
            <a:ext cx="6643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Times New Roman" charset="0"/>
              </a:rPr>
              <a:t>Radio-opaque gall stones. Plain </a:t>
            </a:r>
            <a:r>
              <a:rPr lang="en-US" sz="2000" b="1" dirty="0">
                <a:latin typeface="Times New Roman" charset="0"/>
              </a:rPr>
              <a:t>film </a:t>
            </a:r>
            <a:r>
              <a:rPr lang="en-US" sz="2000" dirty="0">
                <a:latin typeface="Times New Roman" charset="0"/>
              </a:rPr>
              <a:t>showing multiple faceted stones with lucent </a:t>
            </a:r>
            <a:r>
              <a:rPr lang="en-US" sz="2000" dirty="0" err="1">
                <a:latin typeface="Times New Roman" charset="0"/>
              </a:rPr>
              <a:t>centres</a:t>
            </a:r>
            <a:r>
              <a:rPr lang="en-US" sz="2000" dirty="0" smtClean="0">
                <a:latin typeface="Times New Roman" charset="0"/>
              </a:rPr>
              <a:t>. Calculi in the gallbladder. </a:t>
            </a:r>
            <a:r>
              <a:rPr lang="ru-RU" sz="2000" dirty="0" smtClean="0">
                <a:latin typeface="Times New Roman" charset="0"/>
              </a:rPr>
              <a:t> </a:t>
            </a:r>
            <a:endParaRPr lang="ru-RU" sz="2000" dirty="0">
              <a:latin typeface="Times New Roman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الوسائل التشخيصية :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ar-EG" sz="2000" b="1" dirty="0" smtClean="0">
                <a:solidFill>
                  <a:srgbClr val="C00000"/>
                </a:solidFill>
              </a:rPr>
              <a:t>1-الصورة </a:t>
            </a:r>
            <a:r>
              <a:rPr lang="ar-EG" sz="2000" b="1" dirty="0" err="1" smtClean="0">
                <a:solidFill>
                  <a:srgbClr val="C00000"/>
                </a:solidFill>
              </a:rPr>
              <a:t>الشعاعية</a:t>
            </a:r>
            <a:r>
              <a:rPr lang="ar-EG" sz="2000" b="1" dirty="0" smtClean="0">
                <a:solidFill>
                  <a:srgbClr val="C00000"/>
                </a:solidFill>
              </a:rPr>
              <a:t> البسيطة للبطن :  </a:t>
            </a:r>
            <a:r>
              <a:rPr lang="ar-EG" b="1" dirty="0" smtClean="0"/>
              <a:t>تظهر </a:t>
            </a:r>
            <a:r>
              <a:rPr lang="ar-EG" b="1" dirty="0" err="1" smtClean="0"/>
              <a:t>الحصيات</a:t>
            </a:r>
            <a:r>
              <a:rPr lang="ar-EG" b="1" dirty="0" smtClean="0"/>
              <a:t> بنسبة </a:t>
            </a:r>
            <a:r>
              <a:rPr lang="en-US" b="1" dirty="0" smtClean="0"/>
              <a:t>15-10 </a:t>
            </a:r>
            <a:r>
              <a:rPr lang="ar-EG" b="1" dirty="0" smtClean="0"/>
              <a:t>%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EG" b="1" dirty="0" smtClean="0"/>
              <a:t>بعض أمراض الطرق الصفراوية فإن وجود الهواء في الطرق الصفراوية على الصورة البسيطة يدل على: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EG" b="1" dirty="0" smtClean="0"/>
              <a:t>1- </a:t>
            </a:r>
            <a:r>
              <a:rPr lang="ar-EG" b="1" dirty="0" err="1" smtClean="0"/>
              <a:t>ناسور</a:t>
            </a:r>
            <a:r>
              <a:rPr lang="ar-EG" b="1" dirty="0" smtClean="0"/>
              <a:t> معوي صفراوي ( من مرض أو جراحة )    </a:t>
            </a:r>
            <a:r>
              <a:rPr lang="ar-SY" b="1" dirty="0" smtClean="0"/>
              <a:t>         </a:t>
            </a:r>
            <a:r>
              <a:rPr lang="ar-EG" b="1" dirty="0" smtClean="0"/>
              <a:t>    2- التهاب طرق صفراوية   </a:t>
            </a:r>
            <a:endParaRPr lang="ar-SY" b="1" dirty="0" smtClean="0"/>
          </a:p>
          <a:p>
            <a:r>
              <a:rPr lang="ar-EG" b="1" dirty="0" smtClean="0"/>
              <a:t>  3- التهاب مرارة </a:t>
            </a:r>
            <a:r>
              <a:rPr lang="ar-EG" b="1" dirty="0" err="1" smtClean="0"/>
              <a:t>نفاخي</a:t>
            </a:r>
            <a:r>
              <a:rPr lang="ar-EG" b="1" dirty="0" smtClean="0"/>
              <a:t>    </a:t>
            </a:r>
            <a:r>
              <a:rPr lang="ar-SY" b="1" dirty="0" smtClean="0"/>
              <a:t>                                          </a:t>
            </a:r>
            <a:r>
              <a:rPr lang="ar-EG" b="1" dirty="0" smtClean="0"/>
              <a:t> 4- </a:t>
            </a:r>
            <a:r>
              <a:rPr lang="ar-EG" b="1" dirty="0" err="1" smtClean="0"/>
              <a:t>أسكاريس</a:t>
            </a:r>
            <a:r>
              <a:rPr lang="ar-EG" b="1" dirty="0" smtClean="0"/>
              <a:t> الطرق الصفراوية 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2457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074738"/>
            <a:ext cx="55562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971550" y="161925"/>
            <a:ext cx="79406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MRCP: </a:t>
            </a:r>
            <a:r>
              <a:rPr lang="en-US" sz="2400" b="1" dirty="0" err="1">
                <a:solidFill>
                  <a:srgbClr val="00B0F0"/>
                </a:solidFill>
                <a:latin typeface="Comic Sans MS" pitchFamily="66" charset="0"/>
              </a:rPr>
              <a:t>Cholangiocarcinoma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 at the Bifurcation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00113" y="6126163"/>
            <a:ext cx="78406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000"/>
              <a:t>Klatskin tumour - Cholangiocarcinoma of junction of right &amp; left hepatic ducts </a:t>
            </a:r>
          </a:p>
        </p:txBody>
      </p:sp>
    </p:spTree>
    <p:extLst>
      <p:ext uri="{BB962C8B-B14F-4D97-AF65-F5344CB8AC3E}">
        <p14:creationId xmlns="" xmlns:p14="http://schemas.microsoft.com/office/powerpoint/2010/main" val="2350320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554163"/>
            <a:ext cx="4929189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483149" y="539750"/>
            <a:ext cx="3744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ERCP: Distal CBD Cancer</a:t>
            </a:r>
          </a:p>
        </p:txBody>
      </p:sp>
      <p:pic>
        <p:nvPicPr>
          <p:cNvPr id="5120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360" y="1437361"/>
            <a:ext cx="4214168" cy="54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9305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00948" cy="85723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 dirty="0" smtClean="0">
                <a:solidFill>
                  <a:srgbClr val="FF0000"/>
                </a:solidFill>
                <a:latin typeface="Comic Sans MS" pitchFamily="66" charset="0"/>
              </a:rPr>
              <a:t>Gallbladder Cancer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idx="1"/>
          </p:nvPr>
        </p:nvSpPr>
        <p:spPr>
          <a:xfrm>
            <a:off x="1785918" y="785794"/>
            <a:ext cx="7358082" cy="538640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/>
              <a:t>6th </a:t>
            </a:r>
            <a:r>
              <a:rPr lang="en-US" dirty="0" smtClean="0"/>
              <a:t>decade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1:3, </a:t>
            </a:r>
            <a:r>
              <a:rPr lang="en-US" sz="2800" dirty="0" err="1" smtClean="0"/>
              <a:t>Male:Female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Highest prevalence in, Mexico, Chile, Japan, and Native American women.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Risk Factors: </a:t>
            </a:r>
            <a:r>
              <a:rPr lang="en-US" sz="2800" dirty="0" smtClean="0">
                <a:solidFill>
                  <a:srgbClr val="C00000"/>
                </a:solidFill>
              </a:rPr>
              <a:t>90% have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gallstones</a:t>
            </a:r>
            <a:r>
              <a:rPr lang="en-US" sz="2800" dirty="0" smtClean="0"/>
              <a:t>, porcelain gallbladder</a:t>
            </a:r>
            <a:r>
              <a:rPr lang="ar-SY" sz="2800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polyps </a:t>
            </a:r>
            <a:r>
              <a:rPr lang="en-US" sz="2800" dirty="0" err="1" smtClean="0">
                <a:solidFill>
                  <a:srgbClr val="C00000"/>
                </a:solidFill>
              </a:rPr>
              <a:t>particulary</a:t>
            </a:r>
            <a:r>
              <a:rPr lang="en-US" sz="2800" dirty="0" smtClean="0">
                <a:solidFill>
                  <a:srgbClr val="C00000"/>
                </a:solidFill>
              </a:rPr>
              <a:t> larger than 10 mm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Choledochal</a:t>
            </a:r>
            <a:r>
              <a:rPr lang="en-US" sz="2800" dirty="0" smtClean="0">
                <a:solidFill>
                  <a:srgbClr val="C00000"/>
                </a:solidFill>
              </a:rPr>
              <a:t> cysts</a:t>
            </a:r>
            <a:r>
              <a:rPr lang="en-US" sz="2800" dirty="0" smtClean="0"/>
              <a:t>      </a:t>
            </a:r>
          </a:p>
          <a:p>
            <a:r>
              <a:rPr lang="en-US" sz="2800" dirty="0" smtClean="0"/>
              <a:t>Uncommonly diagnosed preoperatively</a:t>
            </a:r>
          </a:p>
          <a:p>
            <a:r>
              <a:rPr lang="en-US" sz="2800" dirty="0" smtClean="0"/>
              <a:t>&gt;80% with gallstones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Clinical manifestation </a:t>
            </a:r>
            <a:r>
              <a:rPr lang="en-US" sz="2800" dirty="0" smtClean="0"/>
              <a:t>from abdominal pain to unexplained weight loss and jaundice</a:t>
            </a:r>
          </a:p>
          <a:p>
            <a:r>
              <a:rPr lang="en-US" sz="2800" dirty="0" smtClean="0"/>
              <a:t>Palpable RUQ mass</a:t>
            </a:r>
          </a:p>
          <a:p>
            <a:r>
              <a:rPr lang="en-US" sz="2800" dirty="0" smtClean="0"/>
              <a:t>Jaundice suggests local </a:t>
            </a:r>
            <a:r>
              <a:rPr lang="en-US" sz="2800" dirty="0" err="1" smtClean="0"/>
              <a:t>extention</a:t>
            </a:r>
            <a:r>
              <a:rPr lang="en-US" sz="2800" dirty="0" smtClean="0"/>
              <a:t> with </a:t>
            </a:r>
            <a:r>
              <a:rPr lang="en-US" sz="2800" dirty="0" err="1" smtClean="0"/>
              <a:t>ductal</a:t>
            </a:r>
            <a:r>
              <a:rPr lang="en-US" sz="2800" dirty="0" smtClean="0"/>
              <a:t> obstruction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DS: </a:t>
            </a:r>
            <a:r>
              <a:rPr lang="en-US" sz="2800" dirty="0" smtClean="0"/>
              <a:t>US, EUS, CT</a:t>
            </a:r>
            <a:endParaRPr lang="en-US" sz="2600" dirty="0" smtClean="0"/>
          </a:p>
          <a:p>
            <a:r>
              <a:rPr lang="en-US" sz="2600" dirty="0" smtClean="0"/>
              <a:t>Surgery is the only curative option</a:t>
            </a:r>
            <a:r>
              <a:rPr lang="ar-SY" sz="2600" dirty="0" smtClean="0"/>
              <a:t>   </a:t>
            </a:r>
            <a:r>
              <a:rPr lang="ar-SY" sz="3400" dirty="0" smtClean="0">
                <a:solidFill>
                  <a:srgbClr val="0070C0"/>
                </a:solidFill>
              </a:rPr>
              <a:t>:</a:t>
            </a:r>
            <a:r>
              <a:rPr lang="en-US" sz="3400" b="1" dirty="0" smtClean="0">
                <a:solidFill>
                  <a:srgbClr val="0070C0"/>
                </a:solidFill>
              </a:rPr>
              <a:t>Treatment</a:t>
            </a:r>
            <a:r>
              <a:rPr lang="ar-SY" sz="2000" b="1" dirty="0" smtClean="0">
                <a:solidFill>
                  <a:srgbClr val="FFFF00"/>
                </a:solidFill>
              </a:rPr>
              <a:t>  </a:t>
            </a:r>
            <a:endParaRPr lang="en-US" sz="2600" dirty="0" smtClean="0"/>
          </a:p>
          <a:p>
            <a:r>
              <a:rPr lang="en-US" sz="2600" dirty="0" smtClean="0"/>
              <a:t>Tumors limited to the muscular layer (T1) need simple  </a:t>
            </a:r>
            <a:r>
              <a:rPr lang="en-US" sz="2600" dirty="0" err="1" smtClean="0"/>
              <a:t>cholecystectomy</a:t>
            </a:r>
            <a:endParaRPr lang="en-US" sz="26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427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2000232" cy="61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785786" y="928670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012861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768997"/>
          </a:xfrm>
        </p:spPr>
        <p:txBody>
          <a:bodyPr>
            <a:normAutofit/>
          </a:bodyPr>
          <a:lstStyle/>
          <a:p>
            <a:r>
              <a:rPr lang="en-US" dirty="0" err="1" smtClean="0"/>
              <a:t>Adenocarcinomas</a:t>
            </a:r>
            <a:r>
              <a:rPr lang="en-US" dirty="0" smtClean="0"/>
              <a:t> is 80-90%</a:t>
            </a:r>
          </a:p>
          <a:p>
            <a:r>
              <a:rPr lang="en-US" dirty="0" smtClean="0"/>
              <a:t>Cancer spreads through the </a:t>
            </a:r>
            <a:r>
              <a:rPr lang="en-US" dirty="0" err="1" smtClean="0"/>
              <a:t>lymphatics</a:t>
            </a:r>
            <a:r>
              <a:rPr lang="en-US" dirty="0" smtClean="0"/>
              <a:t>, venous drainage, and with direct invasion</a:t>
            </a:r>
            <a:r>
              <a:rPr lang="ar-SY" dirty="0" smtClean="0"/>
              <a:t>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Clinical Manifestations :                                            </a:t>
            </a:r>
            <a:endParaRPr lang="en-US" dirty="0" smtClean="0"/>
          </a:p>
          <a:p>
            <a:r>
              <a:rPr lang="ar-SY" sz="2400" dirty="0" smtClean="0"/>
              <a:t> </a:t>
            </a:r>
            <a:r>
              <a:rPr lang="en-US" sz="2400" dirty="0" smtClean="0"/>
              <a:t>vomiting.</a:t>
            </a:r>
            <a:r>
              <a:rPr lang="ar-SY" sz="2400" dirty="0" smtClean="0"/>
              <a:t> </a:t>
            </a:r>
            <a:r>
              <a:rPr lang="en-US" sz="2200" dirty="0" smtClean="0"/>
              <a:t>abdominal discomfort, right upper quadrant pain, nausea, and</a:t>
            </a:r>
          </a:p>
          <a:p>
            <a:r>
              <a:rPr lang="en-US" sz="2000" dirty="0" smtClean="0"/>
              <a:t>less common: Jaundice, weight loss, anorexia, </a:t>
            </a:r>
            <a:r>
              <a:rPr lang="en-US" sz="2000" dirty="0" err="1" smtClean="0"/>
              <a:t>ascites</a:t>
            </a:r>
            <a:r>
              <a:rPr lang="en-US" sz="2000" dirty="0" smtClean="0"/>
              <a:t>, and abdominal mass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>
          <a:xfrm>
            <a:off x="169863" y="163513"/>
            <a:ext cx="9144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 dirty="0" smtClean="0">
                <a:solidFill>
                  <a:srgbClr val="FFFF00"/>
                </a:solidFill>
                <a:latin typeface="Comic Sans MS" pitchFamily="66" charset="0"/>
                <a:cs typeface="+mj-cs"/>
              </a:rPr>
              <a:t>Stent Placement -Endoscopic Approach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4794250" cy="5184775"/>
          </a:xfrm>
        </p:spPr>
        <p:txBody>
          <a:bodyPr rtlCol="0">
            <a:normAutofit fontScale="85000" lnSpcReduction="10000"/>
          </a:bodyPr>
          <a:lstStyle/>
          <a:p>
            <a:pPr marL="338138" indent="-338138" eaLnBrk="1" fontAlgn="auto" hangingPunct="1">
              <a:spcBef>
                <a:spcPts val="625"/>
              </a:spcBef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A catheter is inserted through the endoscope into the </a:t>
            </a:r>
            <a:r>
              <a:rPr dirty="0" err="1" smtClean="0">
                <a:cs typeface="+mn-cs"/>
              </a:rPr>
              <a:t>ostium</a:t>
            </a:r>
            <a:r>
              <a:rPr dirty="0" smtClean="0">
                <a:cs typeface="+mn-cs"/>
              </a:rPr>
              <a:t> of the common bile duct. </a:t>
            </a:r>
          </a:p>
          <a:p>
            <a:pPr marL="338138" indent="-338138" eaLnBrk="1" fontAlgn="auto" hangingPunct="1">
              <a:spcBef>
                <a:spcPts val="625"/>
              </a:spcBef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While maintaining the endoscope position in the duodenum, a wire is inserted through the catheter into the bile duct. </a:t>
            </a:r>
          </a:p>
          <a:p>
            <a:pPr marL="338138" indent="-338138" eaLnBrk="1" fontAlgn="auto" hangingPunct="1">
              <a:spcBef>
                <a:spcPts val="625"/>
              </a:spcBef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The stent delivery system is then inserted over the wire </a:t>
            </a:r>
            <a:br>
              <a:rPr dirty="0" smtClean="0">
                <a:cs typeface="+mn-cs"/>
              </a:rPr>
            </a:br>
            <a:r>
              <a:rPr dirty="0" smtClean="0">
                <a:cs typeface="+mn-cs"/>
              </a:rPr>
              <a:t>to the site of obstruction, where the stent is deployed. </a:t>
            </a:r>
          </a:p>
        </p:txBody>
      </p:sp>
      <p:pic>
        <p:nvPicPr>
          <p:cNvPr id="54276" name="Picture 4" descr="ERCP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08050"/>
            <a:ext cx="3503613" cy="2665413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54277" name="Picture 5" descr="ERCP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716338"/>
            <a:ext cx="3422650" cy="273685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756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Bile Duct Carcinoma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Etiology :</a:t>
            </a:r>
            <a:r>
              <a:rPr lang="ar-SY" b="1" dirty="0" smtClean="0">
                <a:solidFill>
                  <a:srgbClr val="C00000"/>
                </a:solidFill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ar-SY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Primary </a:t>
            </a: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ar-SY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choledochal</a:t>
            </a:r>
            <a:r>
              <a:rPr lang="en-US" dirty="0" smtClean="0"/>
              <a:t> cysts                                   ulcerative colitis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hepatolithiasis</a:t>
            </a:r>
            <a:r>
              <a:rPr lang="en-US" dirty="0" smtClean="0"/>
              <a:t>                                             </a:t>
            </a:r>
            <a:r>
              <a:rPr lang="en-US" dirty="0" err="1" smtClean="0"/>
              <a:t>biliary</a:t>
            </a:r>
            <a:r>
              <a:rPr lang="en-US" dirty="0" smtClean="0"/>
              <a:t>-enteric </a:t>
            </a:r>
            <a:r>
              <a:rPr lang="en-US" dirty="0" err="1" smtClean="0"/>
              <a:t>anastomosis</a:t>
            </a:r>
            <a:r>
              <a:rPr lang="en-US" dirty="0" smtClean="0"/>
              <a:t>                           infection with </a:t>
            </a:r>
            <a:r>
              <a:rPr lang="en-US" i="1" dirty="0" err="1" smtClean="0"/>
              <a:t>Clonorchis</a:t>
            </a:r>
            <a:r>
              <a:rPr lang="en-US" i="1" dirty="0" smtClean="0"/>
              <a:t> </a:t>
            </a:r>
            <a:r>
              <a:rPr lang="en-US" dirty="0" smtClean="0"/>
              <a:t>or in chronic typhoid carriers</a:t>
            </a:r>
            <a:endParaRPr lang="ar-SY" b="1" dirty="0" smtClean="0"/>
          </a:p>
          <a:p>
            <a:r>
              <a:rPr lang="en-US" dirty="0" err="1" smtClean="0"/>
              <a:t>Adenocarcinomas</a:t>
            </a:r>
            <a:r>
              <a:rPr lang="en-US" dirty="0" smtClean="0"/>
              <a:t> is Over 95%</a:t>
            </a:r>
          </a:p>
          <a:p>
            <a:r>
              <a:rPr lang="en-US" dirty="0" smtClean="0"/>
              <a:t>Anatomically divided into distal, proximal, or </a:t>
            </a:r>
            <a:r>
              <a:rPr lang="en-US" dirty="0" err="1" smtClean="0"/>
              <a:t>perihilar</a:t>
            </a:r>
            <a:r>
              <a:rPr lang="en-US" dirty="0" smtClean="0"/>
              <a:t> tumors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16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1261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Clinical Manifestations : </a:t>
            </a:r>
            <a:r>
              <a:rPr lang="ar-SY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ar-SY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Painless jaundice</a:t>
            </a:r>
          </a:p>
          <a:p>
            <a:r>
              <a:rPr lang="en-US" dirty="0" err="1" smtClean="0"/>
              <a:t>Pruritus</a:t>
            </a:r>
            <a:r>
              <a:rPr lang="en-US" dirty="0" smtClean="0"/>
              <a:t>,</a:t>
            </a:r>
          </a:p>
          <a:p>
            <a:r>
              <a:rPr lang="en-US" dirty="0" smtClean="0"/>
              <a:t>mild right upper quadrant pain,</a:t>
            </a:r>
          </a:p>
          <a:p>
            <a:r>
              <a:rPr lang="en-US" dirty="0" smtClean="0"/>
              <a:t>anorexia,</a:t>
            </a:r>
          </a:p>
          <a:p>
            <a:r>
              <a:rPr lang="en-US" dirty="0" smtClean="0"/>
              <a:t>fatigue,</a:t>
            </a:r>
          </a:p>
          <a:p>
            <a:r>
              <a:rPr lang="en-US" dirty="0" smtClean="0"/>
              <a:t>weight loss</a:t>
            </a:r>
          </a:p>
          <a:p>
            <a:r>
              <a:rPr lang="ar-SY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Diagnosis</a:t>
            </a:r>
            <a:endParaRPr lang="ar-SY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ultrasound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err="1" smtClean="0"/>
              <a:t>Cholangiography</a:t>
            </a:r>
            <a:r>
              <a:rPr lang="en-US" dirty="0" smtClean="0"/>
              <a:t>( PTC, ERC )</a:t>
            </a:r>
          </a:p>
          <a:p>
            <a:r>
              <a:rPr lang="en-US" dirty="0" smtClean="0"/>
              <a:t>celiac angiography</a:t>
            </a:r>
          </a:p>
          <a:p>
            <a:r>
              <a:rPr lang="en-US" dirty="0" smtClean="0"/>
              <a:t>MRI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Treatment :</a:t>
            </a:r>
            <a:r>
              <a:rPr lang="ar-SY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dirty="0" smtClean="0"/>
              <a:t>Surgical excision is the only potentially curative treatment</a:t>
            </a:r>
          </a:p>
          <a:p>
            <a:r>
              <a:rPr lang="en-US" dirty="0" err="1" smtClean="0"/>
              <a:t>unresectable</a:t>
            </a:r>
            <a:r>
              <a:rPr lang="en-US" dirty="0" smtClean="0"/>
              <a:t> </a:t>
            </a:r>
            <a:r>
              <a:rPr lang="en-US" dirty="0" err="1" smtClean="0"/>
              <a:t>perihilar</a:t>
            </a:r>
            <a:r>
              <a:rPr lang="en-US" dirty="0" smtClean="0"/>
              <a:t> </a:t>
            </a:r>
            <a:r>
              <a:rPr lang="en-US" dirty="0" err="1" smtClean="0"/>
              <a:t>cholangiocarcinoma</a:t>
            </a:r>
            <a:r>
              <a:rPr lang="en-US" dirty="0" smtClean="0"/>
              <a:t> need Roux-en- Y </a:t>
            </a:r>
            <a:r>
              <a:rPr lang="en-US" dirty="0" err="1" smtClean="0"/>
              <a:t>cholangiojejunostomy</a:t>
            </a:r>
            <a:r>
              <a:rPr lang="en-US" dirty="0" smtClean="0"/>
              <a:t> to segment II or III bile ducts or to the right hepatic duct</a:t>
            </a:r>
          </a:p>
          <a:p>
            <a:endParaRPr lang="ar-SY" b="1" dirty="0" smtClean="0">
              <a:solidFill>
                <a:srgbClr val="C00000"/>
              </a:solidFill>
            </a:endParaRPr>
          </a:p>
          <a:p>
            <a:endParaRPr lang="ar-SY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8913"/>
          <a:ext cx="9143999" cy="649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400266"/>
                <a:gridCol w="2171733"/>
              </a:tblGrid>
              <a:tr h="37085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Complication</a:t>
                      </a:r>
                      <a:endParaRPr lang="en-GB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History</a:t>
                      </a:r>
                      <a:endParaRPr lang="en-GB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Examination</a:t>
                      </a:r>
                      <a:endParaRPr lang="en-GB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Blood tests</a:t>
                      </a:r>
                      <a:endParaRPr lang="en-GB" sz="1800" dirty="0"/>
                    </a:p>
                  </a:txBody>
                  <a:tcPr marT="45722" marB="45722"/>
                </a:tc>
              </a:tr>
              <a:tr h="701074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Biliary</a:t>
                      </a:r>
                      <a:r>
                        <a:rPr lang="en-GB" sz="1000" dirty="0" smtClean="0"/>
                        <a:t> Colic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 Intermittent</a:t>
                      </a:r>
                      <a:r>
                        <a:rPr lang="en-GB" sz="1000" baseline="0" dirty="0" smtClean="0"/>
                        <a:t> RUQ/</a:t>
                      </a:r>
                      <a:r>
                        <a:rPr lang="en-GB" sz="1000" baseline="0" dirty="0" err="1" smtClean="0"/>
                        <a:t>epigastric</a:t>
                      </a:r>
                      <a:r>
                        <a:rPr lang="en-GB" sz="1000" baseline="0" dirty="0" smtClean="0"/>
                        <a:t> pain (minutes/hours) into back or right shoulder</a:t>
                      </a:r>
                    </a:p>
                    <a:p>
                      <a:r>
                        <a:rPr lang="en-GB" sz="1000" baseline="0" dirty="0" smtClean="0"/>
                        <a:t>- N&amp;V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-Tender RUQ</a:t>
                      </a:r>
                    </a:p>
                    <a:p>
                      <a:r>
                        <a:rPr lang="en-GB" sz="1000" dirty="0" smtClean="0"/>
                        <a:t>-No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peritonism</a:t>
                      </a:r>
                      <a:endParaRPr lang="en-GB" sz="1000" baseline="0" dirty="0" smtClean="0"/>
                    </a:p>
                    <a:p>
                      <a:r>
                        <a:rPr lang="en-GB" sz="1000" baseline="0" dirty="0" smtClean="0"/>
                        <a:t>-Murphy’s –</a:t>
                      </a:r>
                    </a:p>
                    <a:p>
                      <a:r>
                        <a:rPr lang="en-GB" sz="1000" baseline="0" dirty="0" smtClean="0"/>
                        <a:t>-</a:t>
                      </a:r>
                      <a:r>
                        <a:rPr lang="en-GB" sz="1000" baseline="0" dirty="0" err="1" smtClean="0"/>
                        <a:t>Apyrexial</a:t>
                      </a:r>
                      <a:r>
                        <a:rPr lang="en-GB" sz="1000" baseline="0" dirty="0" smtClean="0"/>
                        <a:t>, HR and BP (N)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-WCC (N)</a:t>
                      </a:r>
                      <a:r>
                        <a:rPr lang="en-GB" sz="1000" baseline="0" dirty="0" smtClean="0"/>
                        <a:t> CRP (N)</a:t>
                      </a:r>
                    </a:p>
                    <a:p>
                      <a:r>
                        <a:rPr lang="en-GB" sz="1000" baseline="0" dirty="0" smtClean="0"/>
                        <a:t>- LFT (N)</a:t>
                      </a:r>
                      <a:endParaRPr lang="en-GB" sz="1000" dirty="0"/>
                    </a:p>
                  </a:txBody>
                  <a:tcPr marT="45722" marB="45722"/>
                </a:tc>
              </a:tr>
              <a:tr h="85348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Acute </a:t>
                      </a:r>
                      <a:r>
                        <a:rPr lang="en-GB" sz="1000" dirty="0" err="1" smtClean="0"/>
                        <a:t>Cholecystitis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-Constant RUQ</a:t>
                      </a:r>
                      <a:r>
                        <a:rPr lang="en-GB" sz="1000" baseline="0" dirty="0" smtClean="0"/>
                        <a:t> pain into back or right shoulder</a:t>
                      </a:r>
                    </a:p>
                    <a:p>
                      <a:r>
                        <a:rPr lang="en-GB" sz="1000" baseline="0" dirty="0" smtClean="0"/>
                        <a:t>-N&amp;V</a:t>
                      </a:r>
                    </a:p>
                    <a:p>
                      <a:r>
                        <a:rPr lang="en-GB" sz="1000" baseline="0" dirty="0" smtClean="0"/>
                        <a:t>-Feverish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Tender</a:t>
                      </a:r>
                      <a:r>
                        <a:rPr lang="en-GB" sz="1000" baseline="0" dirty="0" smtClean="0"/>
                        <a:t> RUQ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err="1" smtClean="0"/>
                        <a:t>Periotnism</a:t>
                      </a:r>
                      <a:r>
                        <a:rPr lang="en-GB" sz="1000" baseline="0" dirty="0" smtClean="0"/>
                        <a:t> RUQ (guarding/rebound)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Murphy’s +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Pyrexia, HR (↑)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WCC and CRP (↑)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LFT (N or mildly (↑)</a:t>
                      </a:r>
                      <a:endParaRPr lang="en-GB" sz="1000" dirty="0"/>
                    </a:p>
                  </a:txBody>
                  <a:tcPr marT="45722" marB="45722"/>
                </a:tc>
              </a:tr>
              <a:tr h="1005889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Empyema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-Constant</a:t>
                      </a:r>
                      <a:r>
                        <a:rPr lang="en-GB" sz="1000" baseline="0" dirty="0" smtClean="0"/>
                        <a:t> RUQ pain into back or right shoulder</a:t>
                      </a:r>
                    </a:p>
                    <a:p>
                      <a:r>
                        <a:rPr lang="en-GB" sz="1000" baseline="0" dirty="0" smtClean="0"/>
                        <a:t>-N&amp;V</a:t>
                      </a:r>
                    </a:p>
                    <a:p>
                      <a:r>
                        <a:rPr lang="en-GB" sz="1000" baseline="0" dirty="0" smtClean="0"/>
                        <a:t>-Feverish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Tender RUQ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err="1" smtClean="0"/>
                        <a:t>Peritonism</a:t>
                      </a:r>
                      <a:r>
                        <a:rPr lang="en-GB" sz="1000" baseline="0" dirty="0" smtClean="0"/>
                        <a:t> RUQ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Murphy’s +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Pyrexia, HR (↑), BP (↔ or ↓)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More septic than acute </a:t>
                      </a:r>
                      <a:r>
                        <a:rPr lang="en-GB" sz="1000" baseline="0" dirty="0" err="1" smtClean="0"/>
                        <a:t>cholecystitis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WCC and CRP (↑)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LFT (N or mildly (↑)</a:t>
                      </a:r>
                    </a:p>
                    <a:p>
                      <a:pPr>
                        <a:buFontTx/>
                        <a:buChar char="-"/>
                      </a:pPr>
                      <a:endParaRPr lang="en-GB" sz="1000" dirty="0"/>
                    </a:p>
                  </a:txBody>
                  <a:tcPr marT="45722" marB="45722"/>
                </a:tc>
              </a:tr>
              <a:tr h="1005889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Obstructive Jaundice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Yellow discolouration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Pale stool, dark urine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painless</a:t>
                      </a:r>
                      <a:r>
                        <a:rPr lang="en-GB" sz="1000" baseline="0" dirty="0" smtClean="0"/>
                        <a:t> or </a:t>
                      </a:r>
                      <a:r>
                        <a:rPr lang="en-GB" sz="1000" baseline="0" dirty="0" err="1" smtClean="0"/>
                        <a:t>assocaited</a:t>
                      </a:r>
                      <a:r>
                        <a:rPr lang="en-GB" sz="1000" baseline="0" dirty="0" smtClean="0"/>
                        <a:t> with mild RUQ pain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Jaundiced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Non-tender or minimally tender RUQ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No </a:t>
                      </a:r>
                      <a:r>
                        <a:rPr lang="en-GB" sz="1000" dirty="0" err="1" smtClean="0"/>
                        <a:t>peritonism</a:t>
                      </a:r>
                      <a:endParaRPr lang="en-GB" sz="10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Murphy’s –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err="1" smtClean="0"/>
                        <a:t>Apyrexial</a:t>
                      </a:r>
                      <a:r>
                        <a:rPr lang="en-GB" sz="1000" dirty="0" smtClean="0"/>
                        <a:t>,</a:t>
                      </a:r>
                      <a:r>
                        <a:rPr lang="en-GB" sz="1000" baseline="0" dirty="0" smtClean="0"/>
                        <a:t> HR and BP (N)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WCC and CRP (N)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LFT: obstructive pattern </a:t>
                      </a:r>
                      <a:r>
                        <a:rPr lang="en-GB" sz="1000" dirty="0" err="1" smtClean="0"/>
                        <a:t>bili</a:t>
                      </a:r>
                      <a:r>
                        <a:rPr lang="en-GB" sz="1000" baseline="0" dirty="0" smtClean="0"/>
                        <a:t> (↑), ALP (↑), GGT (↑), ALT/AST (↔)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INR (↔ or ↑)</a:t>
                      </a:r>
                      <a:endParaRPr lang="en-GB" sz="1000" dirty="0"/>
                    </a:p>
                  </a:txBody>
                  <a:tcPr marT="45722" marB="45722"/>
                </a:tc>
              </a:tr>
              <a:tr h="1005889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Ascending </a:t>
                      </a:r>
                      <a:r>
                        <a:rPr lang="en-GB" sz="1000" dirty="0" err="1" smtClean="0"/>
                        <a:t>Cholangitis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Becks</a:t>
                      </a:r>
                      <a:r>
                        <a:rPr lang="en-GB" sz="1000" baseline="0" dirty="0" smtClean="0"/>
                        <a:t> triad</a:t>
                      </a:r>
                    </a:p>
                    <a:p>
                      <a:r>
                        <a:rPr lang="en-GB" sz="1000" baseline="0" dirty="0" smtClean="0"/>
                        <a:t>-RUQ pain (constant)</a:t>
                      </a:r>
                    </a:p>
                    <a:p>
                      <a:r>
                        <a:rPr lang="en-GB" sz="1000" baseline="0" dirty="0" smtClean="0"/>
                        <a:t>-Jaundice </a:t>
                      </a:r>
                    </a:p>
                    <a:p>
                      <a:r>
                        <a:rPr lang="en-GB" sz="1000" baseline="0" dirty="0" smtClean="0"/>
                        <a:t>-Rigors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-Jaundiced</a:t>
                      </a:r>
                    </a:p>
                    <a:p>
                      <a:r>
                        <a:rPr lang="en-GB" sz="1000" dirty="0" smtClean="0"/>
                        <a:t>-Tender RUQ </a:t>
                      </a:r>
                    </a:p>
                    <a:p>
                      <a:r>
                        <a:rPr lang="en-GB" sz="1000" dirty="0" smtClean="0"/>
                        <a:t>-</a:t>
                      </a:r>
                      <a:r>
                        <a:rPr lang="en-GB" sz="1000" dirty="0" err="1" smtClean="0"/>
                        <a:t>Peritonism</a:t>
                      </a:r>
                      <a:r>
                        <a:rPr lang="en-GB" sz="1000" dirty="0" smtClean="0"/>
                        <a:t> RUQ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Spiking high pyrexia (38-39)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HR (↑), BP (↔ or ↓)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Can</a:t>
                      </a:r>
                      <a:r>
                        <a:rPr lang="en-GB" sz="1000" baseline="0" dirty="0" smtClean="0"/>
                        <a:t> develop septic shock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WCC and CRP (↑)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LFT : obstructive pattern </a:t>
                      </a:r>
                      <a:r>
                        <a:rPr lang="en-GB" sz="1000" dirty="0" err="1" smtClean="0"/>
                        <a:t>bili</a:t>
                      </a:r>
                      <a:r>
                        <a:rPr lang="en-GB" sz="1000" baseline="0" dirty="0" smtClean="0"/>
                        <a:t> (↑), ALP (↑), GGT (↑), ALT/AST (↔)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aseline="0" dirty="0" smtClean="0"/>
                        <a:t>INR (↔ or ↑)</a:t>
                      </a:r>
                      <a:endParaRPr lang="en-GB" sz="1000" dirty="0" smtClean="0"/>
                    </a:p>
                    <a:p>
                      <a:pPr>
                        <a:buFontTx/>
                        <a:buChar char="-"/>
                      </a:pPr>
                      <a:endParaRPr lang="en-GB" sz="1000" dirty="0"/>
                    </a:p>
                  </a:txBody>
                  <a:tcPr marT="45722" marB="45722"/>
                </a:tc>
              </a:tr>
              <a:tr h="1005889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Acute Pancreatitis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Severe upper abdominal pain (constant) into back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dirty="0" smtClean="0"/>
                        <a:t>Profuse</a:t>
                      </a:r>
                      <a:r>
                        <a:rPr lang="en-GB" sz="1000" baseline="0" dirty="0" smtClean="0"/>
                        <a:t> vomiting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-Tender upper abdomen</a:t>
                      </a:r>
                    </a:p>
                    <a:p>
                      <a:r>
                        <a:rPr lang="en-GB" sz="1000" dirty="0" smtClean="0"/>
                        <a:t>-Upper</a:t>
                      </a:r>
                      <a:r>
                        <a:rPr lang="en-GB" sz="1000" baseline="0" dirty="0" smtClean="0"/>
                        <a:t> abdominal or generalised </a:t>
                      </a:r>
                      <a:r>
                        <a:rPr lang="en-GB" sz="1000" baseline="0" dirty="0" err="1" smtClean="0"/>
                        <a:t>peritonism</a:t>
                      </a:r>
                      <a:endParaRPr lang="en-GB" sz="1000" baseline="0" dirty="0" smtClean="0"/>
                    </a:p>
                    <a:p>
                      <a:r>
                        <a:rPr lang="en-GB" sz="1000" baseline="0" dirty="0" smtClean="0"/>
                        <a:t>-Usually </a:t>
                      </a:r>
                      <a:r>
                        <a:rPr lang="en-GB" sz="1000" baseline="0" dirty="0" err="1" smtClean="0"/>
                        <a:t>apyrexial</a:t>
                      </a:r>
                      <a:r>
                        <a:rPr lang="en-GB" sz="1000" baseline="0" dirty="0" smtClean="0"/>
                        <a:t>, HR (↑), BP (↔ or ↓)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-WCC and CRP </a:t>
                      </a:r>
                      <a:r>
                        <a:rPr lang="en-GB" sz="1000" baseline="0" dirty="0" smtClean="0"/>
                        <a:t> (↑)</a:t>
                      </a:r>
                    </a:p>
                    <a:p>
                      <a:r>
                        <a:rPr lang="en-GB" sz="1000" baseline="0" dirty="0" smtClean="0"/>
                        <a:t>-LFT: (N) if passed stone or obstructive pattern </a:t>
                      </a:r>
                      <a:r>
                        <a:rPr lang="en-GB" sz="1000" baseline="0" dirty="0" err="1" smtClean="0"/>
                        <a:t>ifstone</a:t>
                      </a:r>
                      <a:r>
                        <a:rPr lang="en-GB" sz="1000" baseline="0" dirty="0" smtClean="0"/>
                        <a:t> still in CBD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="1" baseline="0" dirty="0" smtClean="0"/>
                        <a:t>Amylase (↑)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000" b="0" baseline="0" dirty="0" smtClean="0"/>
                        <a:t>INR/APTT (N) or (↑) if DIC</a:t>
                      </a:r>
                      <a:endParaRPr lang="en-GB" sz="1000" b="0" dirty="0"/>
                    </a:p>
                  </a:txBody>
                  <a:tcPr marT="45722" marB="45722"/>
                </a:tc>
              </a:tr>
              <a:tr h="548667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Gallstone </a:t>
                      </a:r>
                      <a:r>
                        <a:rPr lang="en-GB" sz="1000" dirty="0" err="1" smtClean="0"/>
                        <a:t>Ileus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- 4 cardinal features of SBO</a:t>
                      </a:r>
                      <a:endParaRPr lang="en-GB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-distended</a:t>
                      </a:r>
                      <a:r>
                        <a:rPr lang="en-GB" sz="1000" baseline="0" dirty="0" smtClean="0"/>
                        <a:t> tympanic abdomen</a:t>
                      </a:r>
                    </a:p>
                    <a:p>
                      <a:r>
                        <a:rPr lang="en-GB" sz="1000" baseline="0" dirty="0" smtClean="0"/>
                        <a:t>-hyperactive/tinkling bowel sounds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40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7108" name="Picture 4" descr="abscess-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1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ar-EG" sz="2400" b="1" dirty="0" smtClean="0">
                <a:solidFill>
                  <a:srgbClr val="C00000"/>
                </a:solidFill>
              </a:rPr>
              <a:t>2- تصوير المرارة بإعطاء المادة الظليلة عن طريق الفم ( </a:t>
            </a:r>
            <a:r>
              <a:rPr lang="en-US" sz="2400" b="1" dirty="0" smtClean="0">
                <a:solidFill>
                  <a:srgbClr val="C00000"/>
                </a:solidFill>
              </a:rPr>
              <a:t>Oral </a:t>
            </a:r>
            <a:r>
              <a:rPr lang="en-US" sz="2400" b="1" dirty="0" err="1" smtClean="0">
                <a:solidFill>
                  <a:srgbClr val="C00000"/>
                </a:solidFill>
              </a:rPr>
              <a:t>Cholecystography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ar-EG" sz="2000" b="1" dirty="0" smtClean="0"/>
              <a:t>تؤخذ مادة ظليلة فموياً ليلاَ قبل الفحص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التي تمتص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تفرز عبر الصفراء لتعبر إلى المرارة ,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تؤخذ صور </a:t>
            </a:r>
            <a:r>
              <a:rPr lang="ar-EG" sz="2000" b="1" dirty="0" err="1" smtClean="0"/>
              <a:t>شعاعية</a:t>
            </a:r>
            <a:r>
              <a:rPr lang="ar-EG" sz="2000" b="1" dirty="0" smtClean="0"/>
              <a:t> ,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تشاهد </a:t>
            </a:r>
            <a:r>
              <a:rPr lang="ar-EG" sz="2000" b="1" dirty="0" err="1" smtClean="0"/>
              <a:t>الحصيات</a:t>
            </a:r>
            <a:r>
              <a:rPr lang="ar-EG" sz="2000" b="1" dirty="0" smtClean="0"/>
              <a:t> بشكل عيوب </a:t>
            </a:r>
            <a:r>
              <a:rPr lang="ar-EG" sz="2000" b="1" dirty="0" err="1" smtClean="0"/>
              <a:t>إمتلاء</a:t>
            </a:r>
            <a:r>
              <a:rPr lang="ar-EG" sz="2000" b="1" dirty="0" smtClean="0"/>
              <a:t> في المرارة , أو عدم ارتسام المرارة يدل على أمراض فيها ,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لقد أستبدل هذا الإجراء بالتصوير بالأمواج فوق الصوتية على نطاق واسع </a:t>
            </a:r>
            <a:endParaRPr lang="ar-SY" sz="2000" dirty="0" smtClean="0"/>
          </a:p>
          <a:p>
            <a:endParaRPr lang="ar-SY" dirty="0"/>
          </a:p>
        </p:txBody>
      </p:sp>
      <p:pic>
        <p:nvPicPr>
          <p:cNvPr id="4" name="Picture 4" descr="https://encrypted-tbn0.gstatic.com/images?q=tbn:ANd9GcSh_O5ObVURaUbi97lgnN8y5-q-9hnMpnSL14TjYPTB01LUQck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33131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toshiba\Desktop\CHOL1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785926"/>
            <a:ext cx="2838450" cy="28575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4" descr="https://encrypted-tbn0.gstatic.com/images?q=tbn:ANd9GcTGRICUAFX3ZuWFRxsmbBE0Uxoh-xj7ufp-HxNa11avsoQsoGX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1785926"/>
            <a:ext cx="3313113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0570"/>
            <a:ext cx="4427538" cy="257174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 rot="10800000" flipV="1">
            <a:off x="2928926" y="5657060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charset="0"/>
              </a:rPr>
              <a:t>Polyps</a:t>
            </a:r>
            <a:r>
              <a:rPr lang="en-US" dirty="0" smtClean="0">
                <a:latin typeface="Times New Roman" charset="0"/>
              </a:rPr>
              <a:t>. These tiny polyps (arrows) in the gall bladder are aggregations of cholesterol and do not cause acoustic shadowing.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58072" cy="9286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Acute </a:t>
            </a:r>
            <a:r>
              <a:rPr lang="en-US" b="1" dirty="0" err="1">
                <a:solidFill>
                  <a:srgbClr val="FF0000"/>
                </a:solidFill>
              </a:rPr>
              <a:t>Cholangitis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Pus under pressure</a:t>
            </a:r>
          </a:p>
          <a:p>
            <a:r>
              <a:rPr lang="en-US" sz="8000" dirty="0"/>
              <a:t>May be difficult to distinguish from acute </a:t>
            </a:r>
            <a:r>
              <a:rPr lang="en-US" sz="8000" dirty="0" err="1"/>
              <a:t>cholecystitis</a:t>
            </a:r>
            <a:endParaRPr lang="en-US" sz="8000" dirty="0"/>
          </a:p>
          <a:p>
            <a:r>
              <a:rPr lang="en-US" sz="8000" dirty="0"/>
              <a:t>Managed medically with support, antibiotics</a:t>
            </a:r>
          </a:p>
          <a:p>
            <a:r>
              <a:rPr lang="en-US" sz="8000" dirty="0"/>
              <a:t>Drainage is </a:t>
            </a:r>
            <a:r>
              <a:rPr lang="en-US" sz="8000" dirty="0" smtClean="0"/>
              <a:t>key</a:t>
            </a:r>
            <a:r>
              <a:rPr lang="ar-SY" sz="8000" dirty="0" smtClean="0"/>
              <a:t> </a:t>
            </a:r>
          </a:p>
          <a:p>
            <a:r>
              <a:rPr lang="en-US" sz="8000" b="1" dirty="0" smtClean="0">
                <a:solidFill>
                  <a:srgbClr val="00B0F0"/>
                </a:solidFill>
              </a:rPr>
              <a:t>Etiology</a:t>
            </a:r>
            <a:endParaRPr lang="ar-SY" sz="8000" b="1" dirty="0" smtClean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8000" b="1" dirty="0" smtClean="0">
                <a:solidFill>
                  <a:schemeClr val="bg2"/>
                </a:solidFill>
              </a:rPr>
              <a:t> </a:t>
            </a:r>
            <a:r>
              <a:rPr lang="en-US" sz="8000" dirty="0" smtClean="0"/>
              <a:t>Stone disease</a:t>
            </a:r>
          </a:p>
          <a:p>
            <a:pPr>
              <a:lnSpc>
                <a:spcPct val="90000"/>
              </a:lnSpc>
            </a:pPr>
            <a:r>
              <a:rPr lang="en-US" sz="8000" dirty="0" smtClean="0"/>
              <a:t>Anomalous PBJ</a:t>
            </a:r>
          </a:p>
          <a:p>
            <a:pPr>
              <a:lnSpc>
                <a:spcPct val="90000"/>
              </a:lnSpc>
            </a:pPr>
            <a:r>
              <a:rPr lang="en-US" sz="8000" dirty="0" smtClean="0"/>
              <a:t>Malignant </a:t>
            </a:r>
            <a:r>
              <a:rPr lang="en-US" sz="8000" dirty="0" err="1" smtClean="0"/>
              <a:t>biliary</a:t>
            </a:r>
            <a:r>
              <a:rPr lang="en-US" sz="8000" dirty="0" smtClean="0"/>
              <a:t> obstruction</a:t>
            </a:r>
          </a:p>
          <a:p>
            <a:pPr>
              <a:lnSpc>
                <a:spcPct val="90000"/>
              </a:lnSpc>
            </a:pPr>
            <a:r>
              <a:rPr lang="en-US" sz="8000" dirty="0" smtClean="0"/>
              <a:t>Primary </a:t>
            </a:r>
            <a:r>
              <a:rPr lang="en-US" sz="8000" dirty="0" err="1" smtClean="0"/>
              <a:t>sclerosing</a:t>
            </a:r>
            <a:r>
              <a:rPr lang="en-US" sz="8000" dirty="0" smtClean="0"/>
              <a:t> </a:t>
            </a:r>
            <a:r>
              <a:rPr lang="en-US" sz="8000" dirty="0" err="1" smtClean="0"/>
              <a:t>cholangitis</a:t>
            </a:r>
            <a:endParaRPr lang="en-US" sz="8000" dirty="0" smtClean="0"/>
          </a:p>
          <a:p>
            <a:pPr>
              <a:lnSpc>
                <a:spcPct val="90000"/>
              </a:lnSpc>
            </a:pPr>
            <a:r>
              <a:rPr lang="en-US" sz="8000" dirty="0" smtClean="0"/>
              <a:t>Post instrumentation</a:t>
            </a:r>
          </a:p>
          <a:p>
            <a:pPr lvl="1">
              <a:lnSpc>
                <a:spcPct val="90000"/>
              </a:lnSpc>
            </a:pPr>
            <a:r>
              <a:rPr lang="en-US" sz="8000" dirty="0" err="1" smtClean="0"/>
              <a:t>Cholangiography</a:t>
            </a:r>
            <a:endParaRPr lang="en-US" sz="8000" dirty="0" smtClean="0"/>
          </a:p>
          <a:p>
            <a:pPr lvl="1">
              <a:lnSpc>
                <a:spcPct val="90000"/>
              </a:lnSpc>
            </a:pPr>
            <a:r>
              <a:rPr lang="en-US" sz="8000" dirty="0" smtClean="0"/>
              <a:t>Surgery</a:t>
            </a:r>
          </a:p>
          <a:p>
            <a:pPr lvl="1">
              <a:lnSpc>
                <a:spcPct val="90000"/>
              </a:lnSpc>
            </a:pPr>
            <a:r>
              <a:rPr lang="en-US" sz="8000" dirty="0" err="1" smtClean="0"/>
              <a:t>Sphincterotomy</a:t>
            </a:r>
            <a:endParaRPr lang="en-US" sz="8000" dirty="0" smtClean="0"/>
          </a:p>
          <a:p>
            <a:pPr lvl="1">
              <a:lnSpc>
                <a:spcPct val="90000"/>
              </a:lnSpc>
            </a:pPr>
            <a:r>
              <a:rPr lang="en-US" sz="8000" dirty="0" smtClean="0"/>
              <a:t>Stents</a:t>
            </a:r>
          </a:p>
          <a:p>
            <a:endParaRPr lang="en-US" sz="8000" b="1" dirty="0" smtClean="0">
              <a:solidFill>
                <a:schemeClr val="bg2"/>
              </a:solidFill>
            </a:endParaRPr>
          </a:p>
          <a:p>
            <a:r>
              <a:rPr lang="en-US" sz="8000" b="1" dirty="0" smtClean="0">
                <a:solidFill>
                  <a:schemeClr val="bg2"/>
                </a:solidFill>
              </a:rPr>
              <a:t>  </a:t>
            </a:r>
            <a:r>
              <a:rPr lang="ar-SY" sz="8000" b="1" dirty="0" smtClean="0">
                <a:solidFill>
                  <a:schemeClr val="bg2"/>
                </a:solidFill>
              </a:rPr>
              <a:t> </a:t>
            </a:r>
            <a:r>
              <a:rPr lang="en-US" sz="8000" dirty="0" smtClean="0"/>
              <a:t>Charcot’s triad</a:t>
            </a:r>
          </a:p>
          <a:p>
            <a:pPr lvl="1"/>
            <a:r>
              <a:rPr lang="en-US" sz="8000" dirty="0" smtClean="0"/>
              <a:t>Pyrexia, Pain, Jaundice</a:t>
            </a:r>
          </a:p>
          <a:p>
            <a:r>
              <a:rPr lang="en-US" sz="8000" dirty="0" smtClean="0"/>
              <a:t>Elevated liver enzymes</a:t>
            </a:r>
          </a:p>
          <a:p>
            <a:r>
              <a:rPr lang="en-US" sz="8000" dirty="0" err="1" smtClean="0"/>
              <a:t>Leukocystosis</a:t>
            </a:r>
            <a:endParaRPr lang="en-US" sz="8000" dirty="0" smtClean="0"/>
          </a:p>
          <a:p>
            <a:endParaRPr lang="ar-SY" dirty="0" smtClean="0"/>
          </a:p>
          <a:p>
            <a:endParaRPr lang="en-US" b="1" dirty="0" smtClean="0">
              <a:solidFill>
                <a:schemeClr val="bg2"/>
              </a:solidFill>
            </a:endParaRPr>
          </a:p>
          <a:p>
            <a:endParaRPr lang="ar-SY" b="1" dirty="0" smtClean="0">
              <a:solidFill>
                <a:schemeClr val="bg2"/>
              </a:solidFill>
            </a:endParaRPr>
          </a:p>
          <a:p>
            <a:r>
              <a:rPr lang="ar-SY" dirty="0" smtClean="0"/>
              <a:t> </a:t>
            </a:r>
            <a:endParaRPr lang="en-US" b="1" dirty="0" smtClean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27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Diagnosis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8" y="1071546"/>
            <a:ext cx="4643470" cy="5054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Clinical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Ultrasound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Duct dilation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Presence of gallbladder or CBD stones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Duct dilation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R/O other causes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MRCP (especially for </a:t>
            </a:r>
            <a:r>
              <a:rPr lang="en-US" sz="2800" dirty="0" err="1"/>
              <a:t>hilar</a:t>
            </a:r>
            <a:r>
              <a:rPr lang="en-US" sz="2800" dirty="0"/>
              <a:t> obstruction, if stable pt.)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ERCP (generally for therapy)</a:t>
            </a:r>
          </a:p>
        </p:txBody>
      </p:sp>
      <p:pic>
        <p:nvPicPr>
          <p:cNvPr id="4" name="Picture 5" descr="fig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4143372" cy="3224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ncreatic ca unresectab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86190"/>
            <a:ext cx="4143372" cy="307181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05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15262" cy="796908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Biliary</a:t>
            </a:r>
            <a:r>
              <a:rPr lang="en-US" b="1" dirty="0">
                <a:solidFill>
                  <a:srgbClr val="00B050"/>
                </a:solidFill>
              </a:rPr>
              <a:t> Drainage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686800" cy="5054617"/>
          </a:xfrm>
        </p:spPr>
        <p:txBody>
          <a:bodyPr/>
          <a:lstStyle/>
          <a:p>
            <a:r>
              <a:rPr lang="en-US" dirty="0"/>
              <a:t>Endoscopic</a:t>
            </a:r>
          </a:p>
          <a:p>
            <a:r>
              <a:rPr lang="en-US" dirty="0"/>
              <a:t>Surgical</a:t>
            </a:r>
          </a:p>
          <a:p>
            <a:r>
              <a:rPr lang="en-US" dirty="0" err="1"/>
              <a:t>Percutaneous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575"/>
            <a:ext cx="33686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54" y="3433762"/>
            <a:ext cx="3657600" cy="3424238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72708" name="Picture 4" descr="336139-365322-9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86600" cy="614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41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029472" cy="928670"/>
          </a:xfrm>
        </p:spPr>
        <p:txBody>
          <a:bodyPr>
            <a:normAutofit/>
          </a:bodyPr>
          <a:lstStyle/>
          <a:p>
            <a:r>
              <a:rPr lang="en-IE" sz="3600" b="1" u="sng" dirty="0" err="1">
                <a:solidFill>
                  <a:srgbClr val="FF0000"/>
                </a:solidFill>
              </a:rPr>
              <a:t>Cholangitis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58340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IE" dirty="0"/>
              <a:t>Inflammation involving the hepatic and common bile ducts</a:t>
            </a:r>
          </a:p>
          <a:p>
            <a:pPr>
              <a:lnSpc>
                <a:spcPct val="90000"/>
              </a:lnSpc>
            </a:pPr>
            <a:r>
              <a:rPr lang="en-IE" dirty="0"/>
              <a:t>Pathogenesis similar to that of </a:t>
            </a:r>
            <a:r>
              <a:rPr lang="en-IE" dirty="0" err="1"/>
              <a:t>cholecystitis</a:t>
            </a:r>
            <a:r>
              <a:rPr lang="en-IE" dirty="0"/>
              <a:t>: obstruction of common bile duct </a:t>
            </a:r>
            <a:r>
              <a:rPr lang="en-IE" dirty="0">
                <a:sym typeface="Wingdings" pitchFamily="2" charset="2"/>
              </a:rPr>
              <a:t> oedema, congestion, necrosis of walls  bacterial proliferation within </a:t>
            </a:r>
            <a:r>
              <a:rPr lang="en-IE" dirty="0" err="1">
                <a:sym typeface="Wingdings" pitchFamily="2" charset="2"/>
              </a:rPr>
              <a:t>biliary</a:t>
            </a:r>
            <a:r>
              <a:rPr lang="en-IE" dirty="0">
                <a:sym typeface="Wingdings" pitchFamily="2" charset="2"/>
              </a:rPr>
              <a:t> tree.</a:t>
            </a:r>
          </a:p>
          <a:p>
            <a:pPr>
              <a:lnSpc>
                <a:spcPct val="90000"/>
              </a:lnSpc>
            </a:pPr>
            <a:r>
              <a:rPr lang="en-IE" dirty="0">
                <a:sym typeface="Wingdings" pitchFamily="2" charset="2"/>
              </a:rPr>
              <a:t>Causes of obstruction: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/>
              <a:t>	- gallstones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/>
              <a:t>	- </a:t>
            </a:r>
            <a:r>
              <a:rPr lang="en-IE" dirty="0" err="1"/>
              <a:t>biliary</a:t>
            </a:r>
            <a:r>
              <a:rPr lang="en-IE" dirty="0"/>
              <a:t> tract surgery, tumour, parasitic infection, </a:t>
            </a:r>
            <a:r>
              <a:rPr lang="en-IE" dirty="0" err="1"/>
              <a:t>calcific</a:t>
            </a:r>
            <a:r>
              <a:rPr lang="en-IE" dirty="0"/>
              <a:t> pancreatitis etc</a:t>
            </a:r>
            <a:r>
              <a:rPr lang="en-IE" dirty="0" smtClean="0"/>
              <a:t>.</a:t>
            </a:r>
            <a:r>
              <a:rPr lang="ar-SY" dirty="0" smtClean="0"/>
              <a:t> </a:t>
            </a:r>
          </a:p>
          <a:p>
            <a:r>
              <a:rPr lang="en-IE" b="1" u="sng" dirty="0" smtClean="0"/>
              <a:t>Clinical features</a:t>
            </a:r>
            <a:r>
              <a:rPr lang="ar-SY" b="1" u="sng" dirty="0" smtClean="0"/>
              <a:t> </a:t>
            </a:r>
            <a:r>
              <a:rPr lang="ar-SY" dirty="0" smtClean="0"/>
              <a:t>    </a:t>
            </a:r>
          </a:p>
          <a:p>
            <a:r>
              <a:rPr lang="en-IE" dirty="0" smtClean="0"/>
              <a:t>High fever</a:t>
            </a:r>
          </a:p>
          <a:p>
            <a:r>
              <a:rPr lang="en-IE" dirty="0" smtClean="0"/>
              <a:t>RUQ pain</a:t>
            </a:r>
          </a:p>
          <a:p>
            <a:r>
              <a:rPr lang="en-IE" dirty="0" smtClean="0"/>
              <a:t>Jaundice (usually prominent)</a:t>
            </a:r>
          </a:p>
          <a:p>
            <a:r>
              <a:rPr lang="en-IE" dirty="0" smtClean="0"/>
              <a:t>(Charcot’s triad: present in 85% cases)</a:t>
            </a:r>
          </a:p>
          <a:p>
            <a:r>
              <a:rPr lang="en-IE" dirty="0" smtClean="0"/>
              <a:t>Chills, rigors</a:t>
            </a:r>
          </a:p>
          <a:p>
            <a:r>
              <a:rPr lang="en-IE" dirty="0" smtClean="0"/>
              <a:t>RUQ tenderness, pale stools</a:t>
            </a:r>
          </a:p>
          <a:p>
            <a:r>
              <a:rPr lang="en-IE" dirty="0" smtClean="0"/>
              <a:t>Sepsis,  septic shock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SY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ar-SY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82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29538" cy="857232"/>
          </a:xfrm>
        </p:spPr>
        <p:txBody>
          <a:bodyPr>
            <a:normAutofit/>
          </a:bodyPr>
          <a:lstStyle/>
          <a:p>
            <a:r>
              <a:rPr lang="en-IE" sz="3600" b="1" u="sng" dirty="0"/>
              <a:t>Complications</a:t>
            </a:r>
            <a:endParaRPr lang="en-GB" sz="3600" b="1" u="sng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480"/>
            <a:ext cx="8686800" cy="5554683"/>
          </a:xfrm>
        </p:spPr>
        <p:txBody>
          <a:bodyPr>
            <a:normAutofit fontScale="62500" lnSpcReduction="20000"/>
          </a:bodyPr>
          <a:lstStyle/>
          <a:p>
            <a:r>
              <a:rPr lang="en-IE" dirty="0"/>
              <a:t>Bacteraemia (about 50% cases)</a:t>
            </a:r>
          </a:p>
          <a:p>
            <a:r>
              <a:rPr lang="en-IE" dirty="0"/>
              <a:t>Liver abscesses</a:t>
            </a:r>
          </a:p>
          <a:p>
            <a:r>
              <a:rPr lang="en-IE" dirty="0"/>
              <a:t>Septic </a:t>
            </a:r>
            <a:r>
              <a:rPr lang="en-IE" dirty="0" smtClean="0"/>
              <a:t>shock</a:t>
            </a:r>
            <a:r>
              <a:rPr lang="ar-SY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IE" b="1" u="sng" dirty="0" smtClean="0"/>
              <a:t>Diagnosis</a:t>
            </a:r>
            <a:r>
              <a:rPr lang="ar-SY" b="1" u="sng" dirty="0" smtClean="0"/>
              <a:t> </a:t>
            </a:r>
            <a:r>
              <a:rPr lang="ar-SY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IE" dirty="0" smtClean="0"/>
              <a:t>Marked </a:t>
            </a:r>
            <a:r>
              <a:rPr lang="en-IE" dirty="0" err="1" smtClean="0"/>
              <a:t>leukocytosis</a:t>
            </a:r>
            <a:endParaRPr lang="en-IE" dirty="0" smtClean="0"/>
          </a:p>
          <a:p>
            <a:pPr>
              <a:lnSpc>
                <a:spcPct val="90000"/>
              </a:lnSpc>
            </a:pPr>
            <a:r>
              <a:rPr lang="en-IE" dirty="0" smtClean="0"/>
              <a:t>Marked </a:t>
            </a:r>
            <a:r>
              <a:rPr lang="en-IE" dirty="0" smtClean="0">
                <a:sym typeface="Symbol" pitchFamily="18" charset="2"/>
              </a:rPr>
              <a:t> </a:t>
            </a:r>
            <a:r>
              <a:rPr lang="en-IE" dirty="0" err="1" smtClean="0">
                <a:sym typeface="Symbol" pitchFamily="18" charset="2"/>
              </a:rPr>
              <a:t>bilirubin</a:t>
            </a:r>
            <a:r>
              <a:rPr lang="en-IE" dirty="0" smtClean="0">
                <a:sym typeface="Symbol" pitchFamily="18" charset="2"/>
              </a:rPr>
              <a:t>, </a:t>
            </a:r>
            <a:r>
              <a:rPr lang="en-IE" dirty="0" err="1" smtClean="0">
                <a:sym typeface="Symbol" pitchFamily="18" charset="2"/>
              </a:rPr>
              <a:t>alk</a:t>
            </a:r>
            <a:r>
              <a:rPr lang="en-IE" dirty="0" smtClean="0">
                <a:sym typeface="Symbol" pitchFamily="18" charset="2"/>
              </a:rPr>
              <a:t> </a:t>
            </a:r>
            <a:r>
              <a:rPr lang="en-IE" dirty="0" err="1" smtClean="0">
                <a:sym typeface="Symbol" pitchFamily="18" charset="2"/>
              </a:rPr>
              <a:t>phosphatase</a:t>
            </a:r>
            <a:r>
              <a:rPr lang="en-IE" dirty="0" smtClean="0">
                <a:sym typeface="Symbol" pitchFamily="18" charset="2"/>
              </a:rPr>
              <a:t>; moderate  </a:t>
            </a:r>
            <a:r>
              <a:rPr lang="en-IE" dirty="0" err="1" smtClean="0">
                <a:sym typeface="Symbol" pitchFamily="18" charset="2"/>
              </a:rPr>
              <a:t>transaminases</a:t>
            </a:r>
            <a:endParaRPr lang="en-IE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IE" dirty="0" smtClean="0">
                <a:sym typeface="Symbol" pitchFamily="18" charset="2"/>
              </a:rPr>
              <a:t>Blood cultures: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enteric GNB and anaerobes most frequently isolated.</a:t>
            </a:r>
          </a:p>
          <a:p>
            <a:pPr>
              <a:lnSpc>
                <a:spcPct val="90000"/>
              </a:lnSpc>
            </a:pPr>
            <a:r>
              <a:rPr lang="en-IE" dirty="0" smtClean="0"/>
              <a:t>Imaging studies: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ultrasound; CT scan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ERCP (endoscopic retrograde </a:t>
            </a:r>
            <a:r>
              <a:rPr lang="en-IE" dirty="0" err="1" smtClean="0"/>
              <a:t>cholangio-pancreatography</a:t>
            </a:r>
            <a:r>
              <a:rPr lang="en-IE" dirty="0" smtClean="0"/>
              <a:t>), PTC (</a:t>
            </a:r>
            <a:r>
              <a:rPr lang="en-IE" dirty="0" err="1" smtClean="0"/>
              <a:t>percutaneous</a:t>
            </a:r>
            <a:r>
              <a:rPr lang="en-IE" dirty="0" smtClean="0"/>
              <a:t> </a:t>
            </a:r>
            <a:r>
              <a:rPr lang="en-IE" dirty="0" err="1" smtClean="0"/>
              <a:t>transhepatic</a:t>
            </a:r>
            <a:r>
              <a:rPr lang="en-IE" dirty="0" smtClean="0"/>
              <a:t> </a:t>
            </a:r>
            <a:r>
              <a:rPr lang="en-IE" dirty="0" err="1" smtClean="0"/>
              <a:t>cholangiography</a:t>
            </a:r>
            <a:r>
              <a:rPr lang="en-IE" dirty="0" smtClean="0"/>
              <a:t>)</a:t>
            </a:r>
            <a:endParaRPr lang="en-GB" dirty="0" smtClean="0"/>
          </a:p>
          <a:p>
            <a:r>
              <a:rPr lang="en-IE" b="1" u="sng" dirty="0" smtClean="0"/>
              <a:t>Treatment</a:t>
            </a:r>
            <a:endParaRPr lang="ar-SY" dirty="0" smtClean="0"/>
          </a:p>
          <a:p>
            <a:pPr>
              <a:lnSpc>
                <a:spcPct val="90000"/>
              </a:lnSpc>
            </a:pPr>
            <a:r>
              <a:rPr lang="en-IE" dirty="0" smtClean="0"/>
              <a:t>Prompt institution of appropriate antimicrobial therapy essential: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initial choice usually empirical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</a:t>
            </a:r>
            <a:r>
              <a:rPr lang="en-IE" dirty="0" err="1" smtClean="0"/>
              <a:t>eg</a:t>
            </a:r>
            <a:r>
              <a:rPr lang="en-IE" dirty="0" smtClean="0"/>
              <a:t>. 3</a:t>
            </a:r>
            <a:r>
              <a:rPr lang="en-IE" baseline="30000" dirty="0" smtClean="0"/>
              <a:t>rd</a:t>
            </a:r>
            <a:r>
              <a:rPr lang="en-IE" dirty="0" smtClean="0"/>
              <a:t> gen cephalosporin/</a:t>
            </a:r>
            <a:r>
              <a:rPr lang="en-IE" dirty="0" err="1" smtClean="0"/>
              <a:t>quinolones</a:t>
            </a:r>
            <a:r>
              <a:rPr lang="en-IE" dirty="0" smtClean="0"/>
              <a:t>/co-</a:t>
            </a:r>
            <a:r>
              <a:rPr lang="en-IE" dirty="0" err="1" smtClean="0"/>
              <a:t>amoxiclav</a:t>
            </a:r>
            <a:r>
              <a:rPr lang="en-IE" dirty="0" smtClean="0"/>
              <a:t> + </a:t>
            </a:r>
            <a:r>
              <a:rPr lang="en-IE" dirty="0" err="1" smtClean="0"/>
              <a:t>metronidazole</a:t>
            </a:r>
            <a:r>
              <a:rPr lang="en-IE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IE" dirty="0" smtClean="0"/>
              <a:t>Surgery: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usually necessary in most patients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IE" dirty="0" smtClean="0"/>
              <a:t>	- decompression &amp; exploration of </a:t>
            </a:r>
            <a:r>
              <a:rPr lang="en-IE" dirty="0" err="1" smtClean="0"/>
              <a:t>cbd</a:t>
            </a:r>
            <a:r>
              <a:rPr lang="en-IE" dirty="0" smtClean="0"/>
              <a:t>, T-tube drainage, +/- </a:t>
            </a:r>
            <a:r>
              <a:rPr lang="en-IE" dirty="0" err="1" smtClean="0"/>
              <a:t>cholecystectomy</a:t>
            </a:r>
            <a:r>
              <a:rPr lang="en-IE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996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547812"/>
          </a:xfrm>
        </p:spPr>
        <p:txBody>
          <a:bodyPr/>
          <a:lstStyle/>
          <a:p>
            <a:r>
              <a:rPr lang="en-US" sz="1900" b="0">
                <a:latin typeface="Times New Roman" charset="0"/>
              </a:rPr>
              <a:t>Dilated intrahepatic ducts, (a) Longitudinal scan through the liver showing dilatation of the biliary system. Dilated intrahepatic ducts are arrowed. GB, gall bladder, (b) Double-channel sign. A dilated biliary duct lies in front of a portal vein. Normally the duct is much smaller than the accompanying portal vein, (c) CT scan showing dilated intrahepatic ducts (arrows) in the liver.</a:t>
            </a:r>
            <a:endParaRPr lang="ru-RU" sz="1900" b="0">
              <a:latin typeface="Times New Roman" charset="0"/>
            </a:endParaRPr>
          </a:p>
        </p:txBody>
      </p: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179388" y="1989138"/>
            <a:ext cx="4248150" cy="3960812"/>
            <a:chOff x="113" y="1253"/>
            <a:chExt cx="2676" cy="2495"/>
          </a:xfrm>
        </p:grpSpPr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253"/>
              <a:ext cx="2676" cy="2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249" y="347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</a:t>
              </a:r>
              <a:endParaRPr lang="ru-RU">
                <a:latin typeface="Arial" charset="0"/>
              </a:endParaRPr>
            </a:p>
          </p:txBody>
        </p:sp>
      </p:grpSp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5580063" y="1628775"/>
            <a:ext cx="3241675" cy="2474913"/>
            <a:chOff x="3560" y="890"/>
            <a:chExt cx="2042" cy="1559"/>
          </a:xfrm>
        </p:grpSpPr>
        <p:pic>
          <p:nvPicPr>
            <p:cNvPr id="901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890"/>
              <a:ext cx="2042" cy="1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27" name="Text Box 15"/>
            <p:cNvSpPr txBox="1">
              <a:spLocks noChangeArrowheads="1"/>
            </p:cNvSpPr>
            <p:nvPr/>
          </p:nvSpPr>
          <p:spPr bwMode="auto">
            <a:xfrm>
              <a:off x="3820" y="221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</a:t>
              </a:r>
              <a:endParaRPr lang="ru-RU">
                <a:latin typeface="Arial" charset="0"/>
              </a:endParaRPr>
            </a:p>
          </p:txBody>
        </p:sp>
      </p:grpSp>
      <p:grpSp>
        <p:nvGrpSpPr>
          <p:cNvPr id="90130" name="Group 18"/>
          <p:cNvGrpSpPr>
            <a:grpSpLocks/>
          </p:cNvGrpSpPr>
          <p:nvPr/>
        </p:nvGrpSpPr>
        <p:grpSpPr bwMode="auto">
          <a:xfrm>
            <a:off x="4643438" y="4076700"/>
            <a:ext cx="3529012" cy="2781300"/>
            <a:chOff x="2925" y="2481"/>
            <a:chExt cx="2087" cy="1675"/>
          </a:xfrm>
        </p:grpSpPr>
        <p:pic>
          <p:nvPicPr>
            <p:cNvPr id="9012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481"/>
              <a:ext cx="2087" cy="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3049" y="3896"/>
              <a:ext cx="18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</a:t>
              </a: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62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4594225" cy="1431925"/>
          </a:xfrm>
        </p:spPr>
        <p:txBody>
          <a:bodyPr>
            <a:normAutofit fontScale="90000"/>
          </a:bodyPr>
          <a:lstStyle/>
          <a:p>
            <a:r>
              <a:rPr lang="en-US" sz="2000" b="0">
                <a:latin typeface="Times New Roman" charset="0"/>
              </a:rPr>
              <a:t>Stones in the common bile duct (CBD). The common bile duct is dilated measuring 2 cm in diameter and a large stone (arrow) is seen in its lower portion. PV, section through portal vein.</a:t>
            </a:r>
            <a:endParaRPr lang="ru-RU" sz="2000" b="0">
              <a:latin typeface="Times New Roman" charset="0"/>
            </a:endParaRPr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52650"/>
            <a:ext cx="4392613" cy="3868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2171700"/>
            <a:ext cx="3886200" cy="3778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859338" y="184150"/>
            <a:ext cx="4003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latin typeface="Times New Roman" charset="0"/>
              </a:rPr>
              <a:t>Percutaneous cholangiogram. Carcinoma of the pancreas. There is complete obstruction of the common bile duct (arrow). Note the dilated intrahepatic ducts.</a:t>
            </a:r>
            <a:r>
              <a:rPr lang="ru-RU" sz="2000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002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ERCP show?</a:t>
            </a:r>
          </a:p>
        </p:txBody>
      </p:sp>
      <p:pic>
        <p:nvPicPr>
          <p:cNvPr id="150534" name="Picture 6" descr="PSC Beaded biliary 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291" y="1600200"/>
            <a:ext cx="6500858" cy="45339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34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 descr="C:\Users\OFFICE\Pictures\BBuId7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357166"/>
            <a:ext cx="3892546" cy="2071702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Times New Roman" charset="0"/>
              </a:rPr>
              <a:t>Ultrasound of normal gall bladder. Note the thin wall and absence of echoes from within the gall bladder. GB, gall bladder; IVC, inferior vena cava; PV, portal vein.</a:t>
            </a:r>
            <a:endParaRPr lang="ru-RU" sz="2400" b="0" dirty="0">
              <a:latin typeface="Times New Roman" charset="0"/>
            </a:endParaRP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496"/>
            <a:ext cx="4286248" cy="3816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48" y="2857496"/>
            <a:ext cx="4857752" cy="400050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000496" y="214290"/>
            <a:ext cx="514350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Normal common bile duct. Longitudinal ultrasound sum showing the common bile duct, situated between the arrows, lying anterior to the portal vein. The common bile duct measures 4 mm in diameter (crosses). D, diaphragm; PV, portal vein; IVC, inferior vena cava.</a:t>
            </a:r>
            <a:endParaRPr lang="ru-RU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9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91528" cy="6238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ERCP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idx="1"/>
          </p:nvPr>
        </p:nvSpPr>
        <p:spPr>
          <a:xfrm>
            <a:off x="0" y="785795"/>
            <a:ext cx="5643570" cy="400052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Bef>
                <a:spcPts val="627"/>
              </a:spcBef>
              <a:spcAft>
                <a:spcPts val="0"/>
              </a:spcAft>
              <a:buFontTx/>
              <a:buNone/>
              <a:defRPr/>
            </a:pPr>
            <a:r>
              <a:rPr dirty="0">
                <a:cs typeface="+mn-cs"/>
              </a:rPr>
              <a:t>Endoscopic retrograde</a:t>
            </a:r>
          </a:p>
          <a:p>
            <a:pPr marL="0" indent="0" eaLnBrk="1" fontAlgn="auto" hangingPunct="1">
              <a:spcBef>
                <a:spcPts val="627"/>
              </a:spcBef>
              <a:spcAft>
                <a:spcPts val="0"/>
              </a:spcAft>
              <a:buFontTx/>
              <a:buNone/>
              <a:defRPr/>
            </a:pPr>
            <a:r>
              <a:rPr dirty="0" err="1">
                <a:cs typeface="+mn-cs"/>
              </a:rPr>
              <a:t>cholangiopancreatography</a:t>
            </a:r>
            <a:r>
              <a:rPr dirty="0">
                <a:cs typeface="+mn-cs"/>
              </a:rPr>
              <a:t> (ERCP) </a:t>
            </a:r>
          </a:p>
          <a:p>
            <a:pPr marL="395288" indent="-39528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lang="en-IE" dirty="0" smtClean="0">
                <a:cs typeface="+mn-cs"/>
              </a:rPr>
              <a:t>E</a:t>
            </a:r>
            <a:r>
              <a:rPr dirty="0" err="1" smtClean="0">
                <a:cs typeface="+mn-cs"/>
              </a:rPr>
              <a:t>ndoscopic</a:t>
            </a:r>
            <a:r>
              <a:rPr dirty="0" smtClean="0">
                <a:cs typeface="+mn-cs"/>
              </a:rPr>
              <a:t> </a:t>
            </a:r>
            <a:r>
              <a:rPr dirty="0">
                <a:cs typeface="+mn-cs"/>
              </a:rPr>
              <a:t>tube is placed into the patient’s mouth, through the stomach, and into the duodenal portion of the small intestine. </a:t>
            </a:r>
            <a:endParaRPr lang="en-IE" dirty="0" smtClean="0">
              <a:cs typeface="+mn-cs"/>
            </a:endParaRPr>
          </a:p>
          <a:p>
            <a:pPr marL="395288" indent="-39528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Contrast </a:t>
            </a:r>
            <a:r>
              <a:rPr dirty="0">
                <a:cs typeface="+mn-cs"/>
              </a:rPr>
              <a:t>is introduced into the biliary tract through the endoscope, in a retrograde manner. </a:t>
            </a:r>
            <a:endParaRPr lang="en-IE" dirty="0" smtClean="0">
              <a:cs typeface="+mn-cs"/>
            </a:endParaRPr>
          </a:p>
          <a:p>
            <a:pPr marL="395288" indent="-39528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X-rays taken</a:t>
            </a:r>
            <a:endParaRPr dirty="0">
              <a:cs typeface="+mn-cs"/>
            </a:endParaRP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0"/>
            <a:ext cx="33131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4105275" cy="24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00438"/>
            <a:ext cx="3714744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7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329114" cy="785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ERCP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4" y="285728"/>
            <a:ext cx="3286116" cy="65722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Indications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Jaundice</a:t>
            </a:r>
            <a:r>
              <a:rPr lang="en-US" sz="2000" dirty="0"/>
              <a:t> with dilated ducts on USS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Recurrent pancreatitis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Post </a:t>
            </a:r>
            <a:r>
              <a:rPr lang="en-US" sz="2000" dirty="0" err="1">
                <a:solidFill>
                  <a:srgbClr val="C00000"/>
                </a:solidFill>
              </a:rPr>
              <a:t>cholecystectomy</a:t>
            </a:r>
            <a:r>
              <a:rPr lang="en-US" sz="2000" dirty="0"/>
              <a:t> pain (check for retained stone)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Complications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Acute pancreatitis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Bleeding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Infection – </a:t>
            </a:r>
            <a:r>
              <a:rPr lang="en-US" sz="2000" dirty="0" err="1"/>
              <a:t>cholangitis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Perforation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5929322" cy="60007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49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876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 dirty="0" smtClean="0">
                <a:solidFill>
                  <a:srgbClr val="00B050"/>
                </a:solidFill>
                <a:latin typeface="Comic Sans MS" pitchFamily="66" charset="0"/>
                <a:cs typeface="+mj-cs"/>
              </a:rPr>
              <a:t>Indications For </a:t>
            </a:r>
            <a:r>
              <a:rPr sz="4000" b="1" dirty="0" err="1" smtClean="0">
                <a:solidFill>
                  <a:srgbClr val="00B050"/>
                </a:solidFill>
                <a:latin typeface="Comic Sans MS" pitchFamily="66" charset="0"/>
                <a:cs typeface="+mj-cs"/>
              </a:rPr>
              <a:t>Biliary</a:t>
            </a:r>
            <a:r>
              <a:rPr sz="4000" b="1" dirty="0" smtClean="0">
                <a:solidFill>
                  <a:srgbClr val="00B050"/>
                </a:solidFill>
                <a:latin typeface="Comic Sans MS" pitchFamily="66" charset="0"/>
                <a:cs typeface="+mj-cs"/>
              </a:rPr>
              <a:t> </a:t>
            </a:r>
            <a:r>
              <a:rPr sz="4000" b="1" dirty="0" err="1" smtClean="0">
                <a:solidFill>
                  <a:srgbClr val="00B050"/>
                </a:solidFill>
                <a:latin typeface="Comic Sans MS" pitchFamily="66" charset="0"/>
                <a:cs typeface="+mj-cs"/>
              </a:rPr>
              <a:t>Stenting</a:t>
            </a:r>
            <a:endParaRPr sz="4000" b="1" dirty="0" smtClean="0">
              <a:solidFill>
                <a:srgbClr val="00B050"/>
              </a:solidFill>
              <a:latin typeface="Comic Sans MS" pitchFamily="66" charset="0"/>
              <a:cs typeface="+mj-cs"/>
            </a:endParaRPr>
          </a:p>
        </p:txBody>
      </p:sp>
      <p:sp>
        <p:nvSpPr>
          <p:cNvPr id="109577" name="Rectangle 9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4895850"/>
          </a:xfrm>
        </p:spPr>
        <p:txBody>
          <a:bodyPr rtlCol="0">
            <a:normAutofit/>
          </a:bodyPr>
          <a:lstStyle/>
          <a:p>
            <a:pPr marL="0" indent="282575" eaLnBrk="1" fontAlgn="auto" hangingPunct="1">
              <a:spcBef>
                <a:spcPts val="627"/>
              </a:spcBef>
              <a:spcAft>
                <a:spcPts val="0"/>
              </a:spcAft>
              <a:buFontTx/>
              <a:buNone/>
              <a:defRPr/>
            </a:pPr>
            <a:r>
              <a:rPr u="sng" dirty="0">
                <a:solidFill>
                  <a:srgbClr val="0070C0"/>
                </a:solidFill>
                <a:cs typeface="+mn-cs"/>
              </a:rPr>
              <a:t>Indications for stent insertion include</a:t>
            </a:r>
            <a:r>
              <a:rPr dirty="0">
                <a:cs typeface="+mn-cs"/>
              </a:rPr>
              <a:t>:</a:t>
            </a:r>
          </a:p>
          <a:p>
            <a:pPr marL="576263" indent="28098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dirty="0" err="1">
                <a:solidFill>
                  <a:srgbClr val="C00000"/>
                </a:solidFill>
                <a:cs typeface="+mn-cs"/>
              </a:rPr>
              <a:t>Ampullary</a:t>
            </a:r>
            <a:r>
              <a:rPr dirty="0">
                <a:solidFill>
                  <a:srgbClr val="C00000"/>
                </a:solidFill>
                <a:cs typeface="+mn-cs"/>
              </a:rPr>
              <a:t> </a:t>
            </a:r>
            <a:r>
              <a:rPr dirty="0" smtClean="0">
                <a:solidFill>
                  <a:srgbClr val="C00000"/>
                </a:solidFill>
                <a:cs typeface="+mn-cs"/>
              </a:rPr>
              <a:t>Stenosis</a:t>
            </a:r>
            <a:endParaRPr dirty="0">
              <a:solidFill>
                <a:srgbClr val="C00000"/>
              </a:solidFill>
              <a:cs typeface="+mn-cs"/>
            </a:endParaRPr>
          </a:p>
          <a:p>
            <a:pPr marL="576263" indent="28098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cs typeface="+mn-cs"/>
              </a:rPr>
              <a:t>B</a:t>
            </a:r>
            <a:r>
              <a:rPr dirty="0" smtClean="0">
                <a:solidFill>
                  <a:srgbClr val="C00000"/>
                </a:solidFill>
                <a:cs typeface="+mn-cs"/>
              </a:rPr>
              <a:t>ile </a:t>
            </a:r>
            <a:r>
              <a:rPr dirty="0">
                <a:solidFill>
                  <a:srgbClr val="C00000"/>
                </a:solidFill>
                <a:cs typeface="+mn-cs"/>
              </a:rPr>
              <a:t>duct </a:t>
            </a:r>
            <a:r>
              <a:rPr dirty="0" smtClean="0">
                <a:solidFill>
                  <a:srgbClr val="C00000"/>
                </a:solidFill>
                <a:cs typeface="+mn-cs"/>
              </a:rPr>
              <a:t>injury</a:t>
            </a:r>
            <a:endParaRPr lang="en-US" dirty="0" smtClean="0">
              <a:solidFill>
                <a:srgbClr val="C00000"/>
              </a:solidFill>
              <a:cs typeface="+mn-cs"/>
            </a:endParaRPr>
          </a:p>
          <a:p>
            <a:pPr marL="914400" indent="-33813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B</a:t>
            </a:r>
            <a:r>
              <a:rPr dirty="0" smtClean="0">
                <a:cs typeface="+mn-cs"/>
              </a:rPr>
              <a:t>enign or malignant </a:t>
            </a:r>
            <a:r>
              <a:rPr dirty="0" err="1" smtClean="0">
                <a:cs typeface="+mn-cs"/>
              </a:rPr>
              <a:t>biliary</a:t>
            </a:r>
            <a:r>
              <a:rPr dirty="0" smtClean="0">
                <a:cs typeface="+mn-cs"/>
              </a:rPr>
              <a:t> </a:t>
            </a:r>
            <a:r>
              <a:rPr dirty="0" smtClean="0">
                <a:solidFill>
                  <a:srgbClr val="C00000"/>
                </a:solidFill>
                <a:cs typeface="+mn-cs"/>
              </a:rPr>
              <a:t>obstruction</a:t>
            </a:r>
          </a:p>
          <a:p>
            <a:pPr marL="857250" indent="-28098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Prevention </a:t>
            </a:r>
            <a:r>
              <a:rPr dirty="0">
                <a:cs typeface="+mn-cs"/>
              </a:rPr>
              <a:t>of obstruction where stone extraction is not possible at that time</a:t>
            </a:r>
          </a:p>
          <a:p>
            <a:pPr marL="914400" indent="-338138" eaLnBrk="1" fontAlgn="auto" hangingPunct="1">
              <a:spcBef>
                <a:spcPts val="627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cs typeface="+mn-cs"/>
              </a:rPr>
              <a:t>P</a:t>
            </a:r>
            <a:r>
              <a:rPr dirty="0" smtClean="0">
                <a:solidFill>
                  <a:srgbClr val="C00000"/>
                </a:solidFill>
                <a:cs typeface="+mn-cs"/>
              </a:rPr>
              <a:t>ancreatic </a:t>
            </a:r>
            <a:r>
              <a:rPr dirty="0">
                <a:solidFill>
                  <a:srgbClr val="C00000"/>
                </a:solidFill>
                <a:cs typeface="+mn-cs"/>
              </a:rPr>
              <a:t>duct strictures</a:t>
            </a:r>
            <a:r>
              <a:rPr dirty="0">
                <a:cs typeface="+mn-cs"/>
              </a:rPr>
              <a:t>, stones and sphincter of </a:t>
            </a:r>
            <a:r>
              <a:rPr dirty="0" err="1">
                <a:cs typeface="+mn-cs"/>
              </a:rPr>
              <a:t>Oddi</a:t>
            </a:r>
            <a:r>
              <a:rPr dirty="0">
                <a:cs typeface="+mn-cs"/>
              </a:rPr>
              <a:t> dysfunction</a:t>
            </a:r>
          </a:p>
          <a:p>
            <a:pPr marL="169863" indent="-169863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endParaRPr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1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2961</Words>
  <Application>Microsoft Office PowerPoint</Application>
  <PresentationFormat>عرض على الشاشة (3:4)‏</PresentationFormat>
  <Paragraphs>481</Paragraphs>
  <Slides>59</Slides>
  <Notes>22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0" baseType="lpstr">
      <vt:lpstr>نسق Office</vt:lpstr>
      <vt:lpstr>Biliary tract anatomy</vt:lpstr>
      <vt:lpstr>Principal pathways of metabolischolesterol  in liver</vt:lpstr>
      <vt:lpstr>الشريحة 3</vt:lpstr>
      <vt:lpstr> </vt:lpstr>
      <vt:lpstr>الشريحة 5</vt:lpstr>
      <vt:lpstr>Ultrasound of normal gall bladder. Note the thin wall and absence of echoes from within the gall bladder. GB, gall bladder; IVC, inferior vena cava; PV, portal vein.</vt:lpstr>
      <vt:lpstr>ERCP</vt:lpstr>
      <vt:lpstr>ERCP</vt:lpstr>
      <vt:lpstr>Indications For Biliary Stenting</vt:lpstr>
      <vt:lpstr>Endoscopic retrograde pancreatography. The pancreatic duct has been cannulated from the endoscope in the duodenum. Contrast has been injected to demonstrate a normal duct system.</vt:lpstr>
      <vt:lpstr>PCC</vt:lpstr>
      <vt:lpstr>الشريحة 12</vt:lpstr>
      <vt:lpstr>Gallstones </vt:lpstr>
      <vt:lpstr>Those who are most at risk.</vt:lpstr>
      <vt:lpstr>Gallstones – Types </vt:lpstr>
      <vt:lpstr>Complications of Gallstones</vt:lpstr>
      <vt:lpstr>Complications of gallstones</vt:lpstr>
      <vt:lpstr>Biliary Colic</vt:lpstr>
      <vt:lpstr>Signs and Symptoms.</vt:lpstr>
      <vt:lpstr>الشريحة 20</vt:lpstr>
      <vt:lpstr>Acute Calculous Cholecystitis </vt:lpstr>
      <vt:lpstr>Pathogenesis</vt:lpstr>
      <vt:lpstr>Complications</vt:lpstr>
      <vt:lpstr>Gallstone. Ultrasound shows a stone (S) in the gall bladder. The arrows, point to the acoustic shadow behind the stone.</vt:lpstr>
      <vt:lpstr>Mirizzi’s Syndrome </vt:lpstr>
      <vt:lpstr>الشريحة 26</vt:lpstr>
      <vt:lpstr>Acute Acalculous Cholecystitis </vt:lpstr>
      <vt:lpstr>Cholecystectomy</vt:lpstr>
      <vt:lpstr>Empyema / Mucocoele </vt:lpstr>
      <vt:lpstr>Choledocholithiasis </vt:lpstr>
      <vt:lpstr>الشريحة 31</vt:lpstr>
      <vt:lpstr>Ascending Cholangitis</vt:lpstr>
      <vt:lpstr>Acute biliary pancreatitis</vt:lpstr>
      <vt:lpstr>Gallstone ileus</vt:lpstr>
      <vt:lpstr>الشريحة 35</vt:lpstr>
      <vt:lpstr>Choledochal cysts </vt:lpstr>
      <vt:lpstr>Biliary Tract Tumor  Cholangiocarcinoma       Cancer of the Gall Bladder</vt:lpstr>
      <vt:lpstr>Cholangiocarcinoma</vt:lpstr>
      <vt:lpstr>Biliary Tree Neoplasms</vt:lpstr>
      <vt:lpstr>الشريحة 40</vt:lpstr>
      <vt:lpstr>الشريحة 41</vt:lpstr>
      <vt:lpstr>Gallbladder Cancer</vt:lpstr>
      <vt:lpstr>الشريحة 43</vt:lpstr>
      <vt:lpstr>Stent Placement -Endoscopic Approach</vt:lpstr>
      <vt:lpstr>Bile Duct Carcinoma</vt:lpstr>
      <vt:lpstr>الشريحة 46</vt:lpstr>
      <vt:lpstr>الشريحة 47</vt:lpstr>
      <vt:lpstr>الشريحة 48</vt:lpstr>
      <vt:lpstr>الشريحة 49</vt:lpstr>
      <vt:lpstr>Acute Cholangitis</vt:lpstr>
      <vt:lpstr>Diagnosis</vt:lpstr>
      <vt:lpstr>Biliary Drainage</vt:lpstr>
      <vt:lpstr>الشريحة 53</vt:lpstr>
      <vt:lpstr>Cholangitis</vt:lpstr>
      <vt:lpstr>Complications</vt:lpstr>
      <vt:lpstr>Dilated intrahepatic ducts, (a) Longitudinal scan through the liver showing dilatation of the biliary system. Dilated intrahepatic ducts are arrowed. GB, gall bladder, (b) Double-channel sign. A dilated biliary duct lies in front of a portal vein. Normally the duct is much smaller than the accompanying portal vein, (c) CT scan showing dilated intrahepatic ducts (arrows) in the liver.</vt:lpstr>
      <vt:lpstr>Stones in the common bile duct (CBD). The common bile duct is dilated measuring 2 cm in diameter and a large stone (arrow) is seen in its lower portion. PV, section through portal vein.</vt:lpstr>
      <vt:lpstr>What does this ERCP show?</vt:lpstr>
      <vt:lpstr>الشريحة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OFFICE</cp:lastModifiedBy>
  <cp:revision>57</cp:revision>
  <dcterms:created xsi:type="dcterms:W3CDTF">2015-12-05T15:45:07Z</dcterms:created>
  <dcterms:modified xsi:type="dcterms:W3CDTF">2016-11-27T23:00:06Z</dcterms:modified>
</cp:coreProperties>
</file>