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sldIdLst>
    <p:sldId id="321" r:id="rId2"/>
    <p:sldId id="322" r:id="rId3"/>
    <p:sldId id="323" r:id="rId4"/>
    <p:sldId id="324" r:id="rId5"/>
    <p:sldId id="325" r:id="rId6"/>
    <p:sldId id="326" r:id="rId7"/>
    <p:sldId id="327" r:id="rId8"/>
    <p:sldId id="328" r:id="rId9"/>
    <p:sldId id="320" r:id="rId10"/>
    <p:sldId id="264" r:id="rId11"/>
    <p:sldId id="265" r:id="rId12"/>
    <p:sldId id="259" r:id="rId13"/>
    <p:sldId id="261" r:id="rId14"/>
    <p:sldId id="266" r:id="rId15"/>
    <p:sldId id="267" r:id="rId16"/>
    <p:sldId id="268" r:id="rId17"/>
    <p:sldId id="269" r:id="rId18"/>
    <p:sldId id="270" r:id="rId19"/>
    <p:sldId id="303" r:id="rId20"/>
    <p:sldId id="272" r:id="rId21"/>
    <p:sldId id="273" r:id="rId22"/>
    <p:sldId id="274" r:id="rId23"/>
    <p:sldId id="275" r:id="rId24"/>
    <p:sldId id="276" r:id="rId25"/>
    <p:sldId id="277" r:id="rId26"/>
    <p:sldId id="278" r:id="rId27"/>
    <p:sldId id="279" r:id="rId28"/>
    <p:sldId id="282" r:id="rId29"/>
    <p:sldId id="329" r:id="rId30"/>
    <p:sldId id="318" r:id="rId31"/>
  </p:sldIdLst>
  <p:sldSz cx="9144000" cy="6858000" type="screen4x3"/>
  <p:notesSz cx="6858000" cy="9144000"/>
  <p:defaultTextStyle>
    <a:defPPr>
      <a:defRPr lang="ar-SY"/>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snapToGrid="0">
      <p:cViewPr varScale="1">
        <p:scale>
          <a:sx n="76" d="100"/>
          <a:sy n="76" d="100"/>
        </p:scale>
        <p:origin x="98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FF628C-5884-4DBD-A52D-34C67B612070}"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pPr rtl="1"/>
          <a:endParaRPr lang="ar-SY"/>
        </a:p>
      </dgm:t>
    </dgm:pt>
    <dgm:pt modelId="{7A7B1639-F0C1-4052-B990-CA8A08ADC169}">
      <dgm:prSet phldrT="[نص]" custT="1"/>
      <dgm:spPr/>
      <dgm:t>
        <a:bodyPr/>
        <a:lstStyle/>
        <a:p>
          <a:pPr rtl="1"/>
          <a:r>
            <a:rPr lang="ar-SY" sz="3200" b="1" dirty="0" smtClean="0">
              <a:solidFill>
                <a:srgbClr val="FF0000"/>
              </a:solidFill>
              <a:latin typeface="Arial" panose="020B0604020202020204" pitchFamily="34" charset="0"/>
              <a:cs typeface="Arial" panose="020B0604020202020204" pitchFamily="34" charset="0"/>
            </a:rPr>
            <a:t>الهيئة العامة لفرع النقابة</a:t>
          </a:r>
          <a:endParaRPr lang="ar-SY" sz="3200" b="1" dirty="0">
            <a:solidFill>
              <a:srgbClr val="FF0000"/>
            </a:solidFill>
            <a:latin typeface="Arial" panose="020B0604020202020204" pitchFamily="34" charset="0"/>
            <a:cs typeface="Arial" panose="020B0604020202020204" pitchFamily="34" charset="0"/>
          </a:endParaRPr>
        </a:p>
      </dgm:t>
    </dgm:pt>
    <dgm:pt modelId="{4F956E96-46B1-4691-8BFD-667171EDD331}" type="parTrans" cxnId="{E703E008-8533-4C75-BDE4-0ADBA5264ECE}">
      <dgm:prSet/>
      <dgm:spPr/>
      <dgm:t>
        <a:bodyPr/>
        <a:lstStyle/>
        <a:p>
          <a:pPr rtl="1"/>
          <a:endParaRPr lang="ar-SY"/>
        </a:p>
      </dgm:t>
    </dgm:pt>
    <dgm:pt modelId="{801A8DDC-7951-4B72-9904-076897A0FAA8}" type="sibTrans" cxnId="{E703E008-8533-4C75-BDE4-0ADBA5264ECE}">
      <dgm:prSet/>
      <dgm:spPr/>
      <dgm:t>
        <a:bodyPr/>
        <a:lstStyle/>
        <a:p>
          <a:pPr rtl="1"/>
          <a:endParaRPr lang="ar-SY"/>
        </a:p>
      </dgm:t>
    </dgm:pt>
    <dgm:pt modelId="{16B5ED8F-F739-4068-8D39-6EAA0A259027}">
      <dgm:prSet phldrT="[نص]" custT="1"/>
      <dgm:spPr/>
      <dgm:t>
        <a:bodyPr/>
        <a:lstStyle/>
        <a:p>
          <a:pPr rtl="1"/>
          <a:r>
            <a:rPr lang="ar-SY" sz="3200" b="1" dirty="0" smtClean="0">
              <a:solidFill>
                <a:srgbClr val="FF0000"/>
              </a:solidFill>
              <a:latin typeface="Arial" panose="020B0604020202020204" pitchFamily="34" charset="0"/>
              <a:cs typeface="Arial" panose="020B0604020202020204" pitchFamily="34" charset="0"/>
            </a:rPr>
            <a:t>مجلس فرع النقابة </a:t>
          </a:r>
          <a:endParaRPr lang="ar-SY" sz="3200" b="1" dirty="0">
            <a:solidFill>
              <a:srgbClr val="FF0000"/>
            </a:solidFill>
            <a:latin typeface="Arial" panose="020B0604020202020204" pitchFamily="34" charset="0"/>
            <a:cs typeface="Arial" panose="020B0604020202020204" pitchFamily="34" charset="0"/>
          </a:endParaRPr>
        </a:p>
      </dgm:t>
    </dgm:pt>
    <dgm:pt modelId="{CBD37503-31C7-484E-B337-A899CBA50137}" type="parTrans" cxnId="{23AF6C5C-FEF1-43EB-A164-6C415D14F4DD}">
      <dgm:prSet/>
      <dgm:spPr/>
      <dgm:t>
        <a:bodyPr/>
        <a:lstStyle/>
        <a:p>
          <a:pPr rtl="1"/>
          <a:endParaRPr lang="ar-SY"/>
        </a:p>
      </dgm:t>
    </dgm:pt>
    <dgm:pt modelId="{77EF50E8-B46E-45C4-8D8B-B2684D57D422}" type="sibTrans" cxnId="{23AF6C5C-FEF1-43EB-A164-6C415D14F4DD}">
      <dgm:prSet/>
      <dgm:spPr/>
      <dgm:t>
        <a:bodyPr/>
        <a:lstStyle/>
        <a:p>
          <a:pPr rtl="1"/>
          <a:endParaRPr lang="ar-SY"/>
        </a:p>
      </dgm:t>
    </dgm:pt>
    <dgm:pt modelId="{0F39DEB9-8BE7-49FF-B44D-D18B48539CC3}">
      <dgm:prSet phldrT="[نص]" custT="1"/>
      <dgm:spPr/>
      <dgm:t>
        <a:bodyPr/>
        <a:lstStyle/>
        <a:p>
          <a:pPr rtl="1"/>
          <a:r>
            <a:rPr lang="ar-SY" sz="3200" b="1" dirty="0" smtClean="0">
              <a:solidFill>
                <a:srgbClr val="FF0000"/>
              </a:solidFill>
              <a:latin typeface="Arial" panose="020B0604020202020204" pitchFamily="34" charset="0"/>
              <a:cs typeface="Arial" panose="020B0604020202020204" pitchFamily="34" charset="0"/>
            </a:rPr>
            <a:t>المجلس المسلكي الفرعي</a:t>
          </a:r>
          <a:endParaRPr lang="ar-SY" sz="3200" b="1" dirty="0">
            <a:solidFill>
              <a:srgbClr val="FF0000"/>
            </a:solidFill>
            <a:latin typeface="Arial" panose="020B0604020202020204" pitchFamily="34" charset="0"/>
            <a:cs typeface="Arial" panose="020B0604020202020204" pitchFamily="34" charset="0"/>
          </a:endParaRPr>
        </a:p>
      </dgm:t>
    </dgm:pt>
    <dgm:pt modelId="{6328A5B1-05D3-4348-AC36-4A42A6D160A2}" type="parTrans" cxnId="{40599B65-7A3C-403E-A859-119947511BD7}">
      <dgm:prSet/>
      <dgm:spPr/>
      <dgm:t>
        <a:bodyPr/>
        <a:lstStyle/>
        <a:p>
          <a:pPr rtl="1"/>
          <a:endParaRPr lang="ar-SY"/>
        </a:p>
      </dgm:t>
    </dgm:pt>
    <dgm:pt modelId="{C6F711DF-E60A-4C9C-93FD-B1F1652B791C}" type="sibTrans" cxnId="{40599B65-7A3C-403E-A859-119947511BD7}">
      <dgm:prSet/>
      <dgm:spPr/>
      <dgm:t>
        <a:bodyPr/>
        <a:lstStyle/>
        <a:p>
          <a:pPr rtl="1"/>
          <a:endParaRPr lang="ar-SY"/>
        </a:p>
      </dgm:t>
    </dgm:pt>
    <dgm:pt modelId="{E2AD3B32-B7AB-4453-9A78-0752EB62110D}">
      <dgm:prSet phldrT="[نص]" custT="1"/>
      <dgm:spPr/>
      <dgm:t>
        <a:bodyPr/>
        <a:lstStyle/>
        <a:p>
          <a:pPr rtl="1"/>
          <a:r>
            <a:rPr lang="ar-SY" sz="3200" b="1" dirty="0" smtClean="0">
              <a:solidFill>
                <a:srgbClr val="FF0000"/>
              </a:solidFill>
              <a:latin typeface="Arial" panose="020B0604020202020204" pitchFamily="34" charset="0"/>
              <a:cs typeface="Arial" panose="020B0604020202020204" pitchFamily="34" charset="0"/>
            </a:rPr>
            <a:t>المؤتمر العام المركزي</a:t>
          </a:r>
          <a:endParaRPr lang="ar-SY" sz="3200" b="1" dirty="0">
            <a:solidFill>
              <a:srgbClr val="FF0000"/>
            </a:solidFill>
            <a:latin typeface="Arial" panose="020B0604020202020204" pitchFamily="34" charset="0"/>
            <a:cs typeface="Arial" panose="020B0604020202020204" pitchFamily="34" charset="0"/>
          </a:endParaRPr>
        </a:p>
      </dgm:t>
    </dgm:pt>
    <dgm:pt modelId="{660E5E06-6D43-434D-8516-68EB45BBD275}" type="parTrans" cxnId="{D8030C05-F7BC-4B6F-8C1D-955390054CD3}">
      <dgm:prSet/>
      <dgm:spPr/>
      <dgm:t>
        <a:bodyPr/>
        <a:lstStyle/>
        <a:p>
          <a:pPr rtl="1"/>
          <a:endParaRPr lang="ar-SY"/>
        </a:p>
      </dgm:t>
    </dgm:pt>
    <dgm:pt modelId="{ABD850B5-CC1C-42C6-834D-112B6F47EF54}" type="sibTrans" cxnId="{D8030C05-F7BC-4B6F-8C1D-955390054CD3}">
      <dgm:prSet/>
      <dgm:spPr/>
      <dgm:t>
        <a:bodyPr/>
        <a:lstStyle/>
        <a:p>
          <a:pPr rtl="1"/>
          <a:endParaRPr lang="ar-SY"/>
        </a:p>
      </dgm:t>
    </dgm:pt>
    <dgm:pt modelId="{3BF29F52-DFC5-4DEC-BDA6-A3499DFF8ECE}">
      <dgm:prSet phldrT="[نص]" custT="1"/>
      <dgm:spPr/>
      <dgm:t>
        <a:bodyPr/>
        <a:lstStyle/>
        <a:p>
          <a:pPr rtl="1"/>
          <a:r>
            <a:rPr lang="ar-SY" sz="3200" b="1" dirty="0" smtClean="0">
              <a:solidFill>
                <a:srgbClr val="FF0000"/>
              </a:solidFill>
              <a:latin typeface="Arial" panose="020B0604020202020204" pitchFamily="34" charset="0"/>
              <a:cs typeface="Arial" panose="020B0604020202020204" pitchFamily="34" charset="0"/>
            </a:rPr>
            <a:t>مجلس النقابة المركزي</a:t>
          </a:r>
          <a:endParaRPr lang="ar-SY" sz="3200" b="1" dirty="0">
            <a:solidFill>
              <a:srgbClr val="FF0000"/>
            </a:solidFill>
            <a:latin typeface="Arial" panose="020B0604020202020204" pitchFamily="34" charset="0"/>
            <a:cs typeface="Arial" panose="020B0604020202020204" pitchFamily="34" charset="0"/>
          </a:endParaRPr>
        </a:p>
      </dgm:t>
    </dgm:pt>
    <dgm:pt modelId="{E06504AC-A50B-4973-8365-4DD74EBF412D}" type="parTrans" cxnId="{305CF8AA-79F2-457D-8155-DBA902705564}">
      <dgm:prSet/>
      <dgm:spPr/>
      <dgm:t>
        <a:bodyPr/>
        <a:lstStyle/>
        <a:p>
          <a:pPr rtl="1"/>
          <a:endParaRPr lang="ar-SY"/>
        </a:p>
      </dgm:t>
    </dgm:pt>
    <dgm:pt modelId="{C8A8ECAA-9533-4327-B142-3D17AEF46009}" type="sibTrans" cxnId="{305CF8AA-79F2-457D-8155-DBA902705564}">
      <dgm:prSet/>
      <dgm:spPr/>
      <dgm:t>
        <a:bodyPr/>
        <a:lstStyle/>
        <a:p>
          <a:pPr rtl="1"/>
          <a:endParaRPr lang="ar-SY"/>
        </a:p>
      </dgm:t>
    </dgm:pt>
    <dgm:pt modelId="{FB2FC2C3-67A6-4AA7-A17B-1C4D4277A74A}">
      <dgm:prSet phldrT="[نص]" custT="1"/>
      <dgm:spPr/>
      <dgm:t>
        <a:bodyPr/>
        <a:lstStyle/>
        <a:p>
          <a:pPr rtl="1"/>
          <a:r>
            <a:rPr lang="ar-SY" sz="3200" b="1" dirty="0" smtClean="0">
              <a:solidFill>
                <a:srgbClr val="FF0000"/>
              </a:solidFill>
              <a:latin typeface="Arial" panose="020B0604020202020204" pitchFamily="34" charset="0"/>
              <a:cs typeface="Arial" panose="020B0604020202020204" pitchFamily="34" charset="0"/>
            </a:rPr>
            <a:t>المجلس المسلكي المركزي </a:t>
          </a:r>
          <a:endParaRPr lang="ar-SY" sz="3200" b="1" dirty="0">
            <a:solidFill>
              <a:srgbClr val="FF0000"/>
            </a:solidFill>
            <a:latin typeface="Arial" panose="020B0604020202020204" pitchFamily="34" charset="0"/>
            <a:cs typeface="Arial" panose="020B0604020202020204" pitchFamily="34" charset="0"/>
          </a:endParaRPr>
        </a:p>
      </dgm:t>
    </dgm:pt>
    <dgm:pt modelId="{D2D0826E-9271-43AF-BC14-528DCF176DAB}" type="parTrans" cxnId="{FC8836C9-BD95-4432-A9D1-7E85F203DBCA}">
      <dgm:prSet/>
      <dgm:spPr/>
      <dgm:t>
        <a:bodyPr/>
        <a:lstStyle/>
        <a:p>
          <a:pPr rtl="1"/>
          <a:endParaRPr lang="ar-SY"/>
        </a:p>
      </dgm:t>
    </dgm:pt>
    <dgm:pt modelId="{5ECA2849-BB58-49FD-A841-6B34BF748009}" type="sibTrans" cxnId="{FC8836C9-BD95-4432-A9D1-7E85F203DBCA}">
      <dgm:prSet/>
      <dgm:spPr/>
      <dgm:t>
        <a:bodyPr/>
        <a:lstStyle/>
        <a:p>
          <a:pPr rtl="1"/>
          <a:endParaRPr lang="ar-SY"/>
        </a:p>
      </dgm:t>
    </dgm:pt>
    <dgm:pt modelId="{D3657181-1957-4466-99EB-C41898973382}" type="pres">
      <dgm:prSet presAssocID="{92FF628C-5884-4DBD-A52D-34C67B612070}" presName="Name0" presStyleCnt="0">
        <dgm:presLayoutVars>
          <dgm:dir/>
          <dgm:animLvl val="lvl"/>
          <dgm:resizeHandles val="exact"/>
        </dgm:presLayoutVars>
      </dgm:prSet>
      <dgm:spPr/>
      <dgm:t>
        <a:bodyPr/>
        <a:lstStyle/>
        <a:p>
          <a:pPr rtl="1"/>
          <a:endParaRPr lang="ar-SY"/>
        </a:p>
      </dgm:t>
    </dgm:pt>
    <dgm:pt modelId="{C6CD23E5-9561-42AC-9AB8-2B86B3E5836F}" type="pres">
      <dgm:prSet presAssocID="{7A7B1639-F0C1-4052-B990-CA8A08ADC169}" presName="vertFlow" presStyleCnt="0"/>
      <dgm:spPr/>
    </dgm:pt>
    <dgm:pt modelId="{3048B077-C39B-4C3C-99FB-9AB8FD87875F}" type="pres">
      <dgm:prSet presAssocID="{7A7B1639-F0C1-4052-B990-CA8A08ADC169}" presName="header" presStyleLbl="node1" presStyleIdx="0" presStyleCnt="2"/>
      <dgm:spPr/>
      <dgm:t>
        <a:bodyPr/>
        <a:lstStyle/>
        <a:p>
          <a:pPr rtl="1"/>
          <a:endParaRPr lang="ar-SY"/>
        </a:p>
      </dgm:t>
    </dgm:pt>
    <dgm:pt modelId="{193CEC50-0AB3-4FF6-80EC-531807C6FD8C}" type="pres">
      <dgm:prSet presAssocID="{CBD37503-31C7-484E-B337-A899CBA50137}" presName="parTrans" presStyleLbl="sibTrans2D1" presStyleIdx="0" presStyleCnt="4"/>
      <dgm:spPr/>
      <dgm:t>
        <a:bodyPr/>
        <a:lstStyle/>
        <a:p>
          <a:pPr rtl="1"/>
          <a:endParaRPr lang="ar-SY"/>
        </a:p>
      </dgm:t>
    </dgm:pt>
    <dgm:pt modelId="{51DDE24F-0CF6-4519-826E-8B302DE59101}" type="pres">
      <dgm:prSet presAssocID="{16B5ED8F-F739-4068-8D39-6EAA0A259027}" presName="child" presStyleLbl="alignAccFollowNode1" presStyleIdx="0" presStyleCnt="4">
        <dgm:presLayoutVars>
          <dgm:chMax val="0"/>
          <dgm:bulletEnabled val="1"/>
        </dgm:presLayoutVars>
      </dgm:prSet>
      <dgm:spPr/>
      <dgm:t>
        <a:bodyPr/>
        <a:lstStyle/>
        <a:p>
          <a:pPr rtl="1"/>
          <a:endParaRPr lang="ar-SY"/>
        </a:p>
      </dgm:t>
    </dgm:pt>
    <dgm:pt modelId="{3D3AE885-A23C-429A-8A51-3DB1EA522385}" type="pres">
      <dgm:prSet presAssocID="{77EF50E8-B46E-45C4-8D8B-B2684D57D422}" presName="sibTrans" presStyleLbl="sibTrans2D1" presStyleIdx="1" presStyleCnt="4"/>
      <dgm:spPr/>
      <dgm:t>
        <a:bodyPr/>
        <a:lstStyle/>
        <a:p>
          <a:pPr rtl="1"/>
          <a:endParaRPr lang="ar-SY"/>
        </a:p>
      </dgm:t>
    </dgm:pt>
    <dgm:pt modelId="{94D1A9D4-15D5-4739-8D8E-03BAC3AB040D}" type="pres">
      <dgm:prSet presAssocID="{0F39DEB9-8BE7-49FF-B44D-D18B48539CC3}" presName="child" presStyleLbl="alignAccFollowNode1" presStyleIdx="1" presStyleCnt="4">
        <dgm:presLayoutVars>
          <dgm:chMax val="0"/>
          <dgm:bulletEnabled val="1"/>
        </dgm:presLayoutVars>
      </dgm:prSet>
      <dgm:spPr/>
      <dgm:t>
        <a:bodyPr/>
        <a:lstStyle/>
        <a:p>
          <a:pPr rtl="1"/>
          <a:endParaRPr lang="ar-SY"/>
        </a:p>
      </dgm:t>
    </dgm:pt>
    <dgm:pt modelId="{6EC05F01-0B43-4FC6-BC88-590540F646AA}" type="pres">
      <dgm:prSet presAssocID="{7A7B1639-F0C1-4052-B990-CA8A08ADC169}" presName="hSp" presStyleCnt="0"/>
      <dgm:spPr/>
    </dgm:pt>
    <dgm:pt modelId="{241AACEC-3179-44C2-A0CE-EBD0188C1A5E}" type="pres">
      <dgm:prSet presAssocID="{E2AD3B32-B7AB-4453-9A78-0752EB62110D}" presName="vertFlow" presStyleCnt="0"/>
      <dgm:spPr/>
    </dgm:pt>
    <dgm:pt modelId="{CCEF6601-6DB2-4849-B680-D3C521C6E614}" type="pres">
      <dgm:prSet presAssocID="{E2AD3B32-B7AB-4453-9A78-0752EB62110D}" presName="header" presStyleLbl="node1" presStyleIdx="1" presStyleCnt="2"/>
      <dgm:spPr/>
      <dgm:t>
        <a:bodyPr/>
        <a:lstStyle/>
        <a:p>
          <a:pPr rtl="1"/>
          <a:endParaRPr lang="ar-SY"/>
        </a:p>
      </dgm:t>
    </dgm:pt>
    <dgm:pt modelId="{5E8AD741-7391-4F24-82FC-B1C2D74645ED}" type="pres">
      <dgm:prSet presAssocID="{E06504AC-A50B-4973-8365-4DD74EBF412D}" presName="parTrans" presStyleLbl="sibTrans2D1" presStyleIdx="2" presStyleCnt="4"/>
      <dgm:spPr/>
      <dgm:t>
        <a:bodyPr/>
        <a:lstStyle/>
        <a:p>
          <a:pPr rtl="1"/>
          <a:endParaRPr lang="ar-SY"/>
        </a:p>
      </dgm:t>
    </dgm:pt>
    <dgm:pt modelId="{66DDEAE1-32FD-4205-B682-94F3A01D889D}" type="pres">
      <dgm:prSet presAssocID="{3BF29F52-DFC5-4DEC-BDA6-A3499DFF8ECE}" presName="child" presStyleLbl="alignAccFollowNode1" presStyleIdx="2" presStyleCnt="4">
        <dgm:presLayoutVars>
          <dgm:chMax val="0"/>
          <dgm:bulletEnabled val="1"/>
        </dgm:presLayoutVars>
      </dgm:prSet>
      <dgm:spPr/>
      <dgm:t>
        <a:bodyPr/>
        <a:lstStyle/>
        <a:p>
          <a:pPr rtl="1"/>
          <a:endParaRPr lang="ar-SY"/>
        </a:p>
      </dgm:t>
    </dgm:pt>
    <dgm:pt modelId="{FA6CCB27-E249-426A-BD4E-371A84CEF7D7}" type="pres">
      <dgm:prSet presAssocID="{C8A8ECAA-9533-4327-B142-3D17AEF46009}" presName="sibTrans" presStyleLbl="sibTrans2D1" presStyleIdx="3" presStyleCnt="4"/>
      <dgm:spPr/>
      <dgm:t>
        <a:bodyPr/>
        <a:lstStyle/>
        <a:p>
          <a:pPr rtl="1"/>
          <a:endParaRPr lang="ar-SY"/>
        </a:p>
      </dgm:t>
    </dgm:pt>
    <dgm:pt modelId="{81EC1D8F-CDD2-4371-944C-A194E86BFB9D}" type="pres">
      <dgm:prSet presAssocID="{FB2FC2C3-67A6-4AA7-A17B-1C4D4277A74A}" presName="child" presStyleLbl="alignAccFollowNode1" presStyleIdx="3" presStyleCnt="4">
        <dgm:presLayoutVars>
          <dgm:chMax val="0"/>
          <dgm:bulletEnabled val="1"/>
        </dgm:presLayoutVars>
      </dgm:prSet>
      <dgm:spPr/>
      <dgm:t>
        <a:bodyPr/>
        <a:lstStyle/>
        <a:p>
          <a:pPr rtl="1"/>
          <a:endParaRPr lang="ar-SY"/>
        </a:p>
      </dgm:t>
    </dgm:pt>
  </dgm:ptLst>
  <dgm:cxnLst>
    <dgm:cxn modelId="{DD98BC4E-826A-49F0-9D3B-7B4AC933F6DA}" type="presOf" srcId="{0F39DEB9-8BE7-49FF-B44D-D18B48539CC3}" destId="{94D1A9D4-15D5-4739-8D8E-03BAC3AB040D}" srcOrd="0" destOrd="0" presId="urn:microsoft.com/office/officeart/2005/8/layout/lProcess1"/>
    <dgm:cxn modelId="{C0C46D01-B5D4-4EB4-8A27-58C814CF074A}" type="presOf" srcId="{77EF50E8-B46E-45C4-8D8B-B2684D57D422}" destId="{3D3AE885-A23C-429A-8A51-3DB1EA522385}" srcOrd="0" destOrd="0" presId="urn:microsoft.com/office/officeart/2005/8/layout/lProcess1"/>
    <dgm:cxn modelId="{8CB41860-D6F4-4F8A-A349-778B9D54180D}" type="presOf" srcId="{92FF628C-5884-4DBD-A52D-34C67B612070}" destId="{D3657181-1957-4466-99EB-C41898973382}" srcOrd="0" destOrd="0" presId="urn:microsoft.com/office/officeart/2005/8/layout/lProcess1"/>
    <dgm:cxn modelId="{FC8836C9-BD95-4432-A9D1-7E85F203DBCA}" srcId="{E2AD3B32-B7AB-4453-9A78-0752EB62110D}" destId="{FB2FC2C3-67A6-4AA7-A17B-1C4D4277A74A}" srcOrd="1" destOrd="0" parTransId="{D2D0826E-9271-43AF-BC14-528DCF176DAB}" sibTransId="{5ECA2849-BB58-49FD-A841-6B34BF748009}"/>
    <dgm:cxn modelId="{40599B65-7A3C-403E-A859-119947511BD7}" srcId="{7A7B1639-F0C1-4052-B990-CA8A08ADC169}" destId="{0F39DEB9-8BE7-49FF-B44D-D18B48539CC3}" srcOrd="1" destOrd="0" parTransId="{6328A5B1-05D3-4348-AC36-4A42A6D160A2}" sibTransId="{C6F711DF-E60A-4C9C-93FD-B1F1652B791C}"/>
    <dgm:cxn modelId="{D5B8228C-33EE-4A2E-8399-005D25FBCECE}" type="presOf" srcId="{7A7B1639-F0C1-4052-B990-CA8A08ADC169}" destId="{3048B077-C39B-4C3C-99FB-9AB8FD87875F}" srcOrd="0" destOrd="0" presId="urn:microsoft.com/office/officeart/2005/8/layout/lProcess1"/>
    <dgm:cxn modelId="{E703E008-8533-4C75-BDE4-0ADBA5264ECE}" srcId="{92FF628C-5884-4DBD-A52D-34C67B612070}" destId="{7A7B1639-F0C1-4052-B990-CA8A08ADC169}" srcOrd="0" destOrd="0" parTransId="{4F956E96-46B1-4691-8BFD-667171EDD331}" sibTransId="{801A8DDC-7951-4B72-9904-076897A0FAA8}"/>
    <dgm:cxn modelId="{4F9B9370-B792-43F4-9C27-6D6C789B4013}" type="presOf" srcId="{16B5ED8F-F739-4068-8D39-6EAA0A259027}" destId="{51DDE24F-0CF6-4519-826E-8B302DE59101}" srcOrd="0" destOrd="0" presId="urn:microsoft.com/office/officeart/2005/8/layout/lProcess1"/>
    <dgm:cxn modelId="{23AF6C5C-FEF1-43EB-A164-6C415D14F4DD}" srcId="{7A7B1639-F0C1-4052-B990-CA8A08ADC169}" destId="{16B5ED8F-F739-4068-8D39-6EAA0A259027}" srcOrd="0" destOrd="0" parTransId="{CBD37503-31C7-484E-B337-A899CBA50137}" sibTransId="{77EF50E8-B46E-45C4-8D8B-B2684D57D422}"/>
    <dgm:cxn modelId="{305CF8AA-79F2-457D-8155-DBA902705564}" srcId="{E2AD3B32-B7AB-4453-9A78-0752EB62110D}" destId="{3BF29F52-DFC5-4DEC-BDA6-A3499DFF8ECE}" srcOrd="0" destOrd="0" parTransId="{E06504AC-A50B-4973-8365-4DD74EBF412D}" sibTransId="{C8A8ECAA-9533-4327-B142-3D17AEF46009}"/>
    <dgm:cxn modelId="{2866C2C5-A604-4C9F-A019-34413365A98A}" type="presOf" srcId="{FB2FC2C3-67A6-4AA7-A17B-1C4D4277A74A}" destId="{81EC1D8F-CDD2-4371-944C-A194E86BFB9D}" srcOrd="0" destOrd="0" presId="urn:microsoft.com/office/officeart/2005/8/layout/lProcess1"/>
    <dgm:cxn modelId="{9171A6E9-A177-4BD6-BE7D-F4F00EB054FE}" type="presOf" srcId="{E06504AC-A50B-4973-8365-4DD74EBF412D}" destId="{5E8AD741-7391-4F24-82FC-B1C2D74645ED}" srcOrd="0" destOrd="0" presId="urn:microsoft.com/office/officeart/2005/8/layout/lProcess1"/>
    <dgm:cxn modelId="{82D4FECB-3536-4A83-BA65-4ADF1229924C}" type="presOf" srcId="{CBD37503-31C7-484E-B337-A899CBA50137}" destId="{193CEC50-0AB3-4FF6-80EC-531807C6FD8C}" srcOrd="0" destOrd="0" presId="urn:microsoft.com/office/officeart/2005/8/layout/lProcess1"/>
    <dgm:cxn modelId="{D8030C05-F7BC-4B6F-8C1D-955390054CD3}" srcId="{92FF628C-5884-4DBD-A52D-34C67B612070}" destId="{E2AD3B32-B7AB-4453-9A78-0752EB62110D}" srcOrd="1" destOrd="0" parTransId="{660E5E06-6D43-434D-8516-68EB45BBD275}" sibTransId="{ABD850B5-CC1C-42C6-834D-112B6F47EF54}"/>
    <dgm:cxn modelId="{DF3C97D2-31DA-4128-A7B9-E714B32BA498}" type="presOf" srcId="{E2AD3B32-B7AB-4453-9A78-0752EB62110D}" destId="{CCEF6601-6DB2-4849-B680-D3C521C6E614}" srcOrd="0" destOrd="0" presId="urn:microsoft.com/office/officeart/2005/8/layout/lProcess1"/>
    <dgm:cxn modelId="{EDFD36AC-8CE3-4980-A5BE-F8F4DCD316F3}" type="presOf" srcId="{C8A8ECAA-9533-4327-B142-3D17AEF46009}" destId="{FA6CCB27-E249-426A-BD4E-371A84CEF7D7}" srcOrd="0" destOrd="0" presId="urn:microsoft.com/office/officeart/2005/8/layout/lProcess1"/>
    <dgm:cxn modelId="{EC4F8E4E-01CA-4037-BFEE-2514A0696366}" type="presOf" srcId="{3BF29F52-DFC5-4DEC-BDA6-A3499DFF8ECE}" destId="{66DDEAE1-32FD-4205-B682-94F3A01D889D}" srcOrd="0" destOrd="0" presId="urn:microsoft.com/office/officeart/2005/8/layout/lProcess1"/>
    <dgm:cxn modelId="{64AE1B8B-0981-422B-86C0-74BA2E8C3EE4}" type="presParOf" srcId="{D3657181-1957-4466-99EB-C41898973382}" destId="{C6CD23E5-9561-42AC-9AB8-2B86B3E5836F}" srcOrd="0" destOrd="0" presId="urn:microsoft.com/office/officeart/2005/8/layout/lProcess1"/>
    <dgm:cxn modelId="{56848ED1-FE35-4E98-BFE5-8A4F314878C4}" type="presParOf" srcId="{C6CD23E5-9561-42AC-9AB8-2B86B3E5836F}" destId="{3048B077-C39B-4C3C-99FB-9AB8FD87875F}" srcOrd="0" destOrd="0" presId="urn:microsoft.com/office/officeart/2005/8/layout/lProcess1"/>
    <dgm:cxn modelId="{78F3398F-2D07-43C0-A768-E7DB15D7F046}" type="presParOf" srcId="{C6CD23E5-9561-42AC-9AB8-2B86B3E5836F}" destId="{193CEC50-0AB3-4FF6-80EC-531807C6FD8C}" srcOrd="1" destOrd="0" presId="urn:microsoft.com/office/officeart/2005/8/layout/lProcess1"/>
    <dgm:cxn modelId="{2E9B8A6D-0B59-46E8-92BF-7D7C711CB721}" type="presParOf" srcId="{C6CD23E5-9561-42AC-9AB8-2B86B3E5836F}" destId="{51DDE24F-0CF6-4519-826E-8B302DE59101}" srcOrd="2" destOrd="0" presId="urn:microsoft.com/office/officeart/2005/8/layout/lProcess1"/>
    <dgm:cxn modelId="{22AC937A-4CAC-454E-AF4E-F9D12A89194B}" type="presParOf" srcId="{C6CD23E5-9561-42AC-9AB8-2B86B3E5836F}" destId="{3D3AE885-A23C-429A-8A51-3DB1EA522385}" srcOrd="3" destOrd="0" presId="urn:microsoft.com/office/officeart/2005/8/layout/lProcess1"/>
    <dgm:cxn modelId="{D9766382-5EED-4898-8977-FDB3510A6327}" type="presParOf" srcId="{C6CD23E5-9561-42AC-9AB8-2B86B3E5836F}" destId="{94D1A9D4-15D5-4739-8D8E-03BAC3AB040D}" srcOrd="4" destOrd="0" presId="urn:microsoft.com/office/officeart/2005/8/layout/lProcess1"/>
    <dgm:cxn modelId="{B6A8659A-8249-495F-B893-97068A379411}" type="presParOf" srcId="{D3657181-1957-4466-99EB-C41898973382}" destId="{6EC05F01-0B43-4FC6-BC88-590540F646AA}" srcOrd="1" destOrd="0" presId="urn:microsoft.com/office/officeart/2005/8/layout/lProcess1"/>
    <dgm:cxn modelId="{00051AB8-8FB9-41F5-BECD-86E07C019714}" type="presParOf" srcId="{D3657181-1957-4466-99EB-C41898973382}" destId="{241AACEC-3179-44C2-A0CE-EBD0188C1A5E}" srcOrd="2" destOrd="0" presId="urn:microsoft.com/office/officeart/2005/8/layout/lProcess1"/>
    <dgm:cxn modelId="{F72F9937-4DDD-4D4B-8ED3-CA64D92A93E4}" type="presParOf" srcId="{241AACEC-3179-44C2-A0CE-EBD0188C1A5E}" destId="{CCEF6601-6DB2-4849-B680-D3C521C6E614}" srcOrd="0" destOrd="0" presId="urn:microsoft.com/office/officeart/2005/8/layout/lProcess1"/>
    <dgm:cxn modelId="{63D9B7E2-4F1C-4D1A-9062-E8FB12759244}" type="presParOf" srcId="{241AACEC-3179-44C2-A0CE-EBD0188C1A5E}" destId="{5E8AD741-7391-4F24-82FC-B1C2D74645ED}" srcOrd="1" destOrd="0" presId="urn:microsoft.com/office/officeart/2005/8/layout/lProcess1"/>
    <dgm:cxn modelId="{A97CE101-D460-4089-A810-EBF05A04CB03}" type="presParOf" srcId="{241AACEC-3179-44C2-A0CE-EBD0188C1A5E}" destId="{66DDEAE1-32FD-4205-B682-94F3A01D889D}" srcOrd="2" destOrd="0" presId="urn:microsoft.com/office/officeart/2005/8/layout/lProcess1"/>
    <dgm:cxn modelId="{A7B42E35-704C-477F-B452-E2C026D268B6}" type="presParOf" srcId="{241AACEC-3179-44C2-A0CE-EBD0188C1A5E}" destId="{FA6CCB27-E249-426A-BD4E-371A84CEF7D7}" srcOrd="3" destOrd="0" presId="urn:microsoft.com/office/officeart/2005/8/layout/lProcess1"/>
    <dgm:cxn modelId="{FC0EEDB2-4F7D-462C-B693-F8A1C2EEA791}" type="presParOf" srcId="{241AACEC-3179-44C2-A0CE-EBD0188C1A5E}" destId="{81EC1D8F-CDD2-4371-944C-A194E86BFB9D}" srcOrd="4"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48B077-C39B-4C3C-99FB-9AB8FD87875F}">
      <dsp:nvSpPr>
        <dsp:cNvPr id="0" name=""/>
        <dsp:cNvSpPr/>
      </dsp:nvSpPr>
      <dsp:spPr>
        <a:xfrm>
          <a:off x="1473" y="508043"/>
          <a:ext cx="3844230" cy="9610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rtl="1">
            <a:lnSpc>
              <a:spcPct val="90000"/>
            </a:lnSpc>
            <a:spcBef>
              <a:spcPct val="0"/>
            </a:spcBef>
            <a:spcAft>
              <a:spcPct val="35000"/>
            </a:spcAft>
          </a:pPr>
          <a:r>
            <a:rPr lang="ar-SY" sz="3200" b="1" kern="1200" dirty="0" smtClean="0">
              <a:solidFill>
                <a:srgbClr val="FF0000"/>
              </a:solidFill>
              <a:latin typeface="Arial" panose="020B0604020202020204" pitchFamily="34" charset="0"/>
              <a:cs typeface="Arial" panose="020B0604020202020204" pitchFamily="34" charset="0"/>
            </a:rPr>
            <a:t>الهيئة العامة لفرع النقابة</a:t>
          </a:r>
          <a:endParaRPr lang="ar-SY" sz="3200" b="1" kern="1200" dirty="0">
            <a:solidFill>
              <a:srgbClr val="FF0000"/>
            </a:solidFill>
            <a:latin typeface="Arial" panose="020B0604020202020204" pitchFamily="34" charset="0"/>
            <a:cs typeface="Arial" panose="020B0604020202020204" pitchFamily="34" charset="0"/>
          </a:endParaRPr>
        </a:p>
      </dsp:txBody>
      <dsp:txXfrm>
        <a:off x="29621" y="536191"/>
        <a:ext cx="3787934" cy="904761"/>
      </dsp:txXfrm>
    </dsp:sp>
    <dsp:sp modelId="{193CEC50-0AB3-4FF6-80EC-531807C6FD8C}">
      <dsp:nvSpPr>
        <dsp:cNvPr id="0" name=""/>
        <dsp:cNvSpPr/>
      </dsp:nvSpPr>
      <dsp:spPr>
        <a:xfrm rot="5400000">
          <a:off x="1839496" y="1553193"/>
          <a:ext cx="168185" cy="168185"/>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1DDE24F-0CF6-4519-826E-8B302DE59101}">
      <dsp:nvSpPr>
        <dsp:cNvPr id="0" name=""/>
        <dsp:cNvSpPr/>
      </dsp:nvSpPr>
      <dsp:spPr>
        <a:xfrm>
          <a:off x="1473" y="1805471"/>
          <a:ext cx="3844230" cy="961057"/>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rtl="1">
            <a:lnSpc>
              <a:spcPct val="90000"/>
            </a:lnSpc>
            <a:spcBef>
              <a:spcPct val="0"/>
            </a:spcBef>
            <a:spcAft>
              <a:spcPct val="35000"/>
            </a:spcAft>
          </a:pPr>
          <a:r>
            <a:rPr lang="ar-SY" sz="3200" b="1" kern="1200" dirty="0" smtClean="0">
              <a:solidFill>
                <a:srgbClr val="FF0000"/>
              </a:solidFill>
              <a:latin typeface="Arial" panose="020B0604020202020204" pitchFamily="34" charset="0"/>
              <a:cs typeface="Arial" panose="020B0604020202020204" pitchFamily="34" charset="0"/>
            </a:rPr>
            <a:t>مجلس فرع النقابة </a:t>
          </a:r>
          <a:endParaRPr lang="ar-SY" sz="3200" b="1" kern="1200" dirty="0">
            <a:solidFill>
              <a:srgbClr val="FF0000"/>
            </a:solidFill>
            <a:latin typeface="Arial" panose="020B0604020202020204" pitchFamily="34" charset="0"/>
            <a:cs typeface="Arial" panose="020B0604020202020204" pitchFamily="34" charset="0"/>
          </a:endParaRPr>
        </a:p>
      </dsp:txBody>
      <dsp:txXfrm>
        <a:off x="29621" y="1833619"/>
        <a:ext cx="3787934" cy="904761"/>
      </dsp:txXfrm>
    </dsp:sp>
    <dsp:sp modelId="{3D3AE885-A23C-429A-8A51-3DB1EA522385}">
      <dsp:nvSpPr>
        <dsp:cNvPr id="0" name=""/>
        <dsp:cNvSpPr/>
      </dsp:nvSpPr>
      <dsp:spPr>
        <a:xfrm rot="5400000">
          <a:off x="1839496" y="2850621"/>
          <a:ext cx="168185" cy="168185"/>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4D1A9D4-15D5-4739-8D8E-03BAC3AB040D}">
      <dsp:nvSpPr>
        <dsp:cNvPr id="0" name=""/>
        <dsp:cNvSpPr/>
      </dsp:nvSpPr>
      <dsp:spPr>
        <a:xfrm>
          <a:off x="1473" y="3102898"/>
          <a:ext cx="3844230" cy="961057"/>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rtl="1">
            <a:lnSpc>
              <a:spcPct val="90000"/>
            </a:lnSpc>
            <a:spcBef>
              <a:spcPct val="0"/>
            </a:spcBef>
            <a:spcAft>
              <a:spcPct val="35000"/>
            </a:spcAft>
          </a:pPr>
          <a:r>
            <a:rPr lang="ar-SY" sz="3200" b="1" kern="1200" dirty="0" smtClean="0">
              <a:solidFill>
                <a:srgbClr val="FF0000"/>
              </a:solidFill>
              <a:latin typeface="Arial" panose="020B0604020202020204" pitchFamily="34" charset="0"/>
              <a:cs typeface="Arial" panose="020B0604020202020204" pitchFamily="34" charset="0"/>
            </a:rPr>
            <a:t>المجلس المسلكي الفرعي</a:t>
          </a:r>
          <a:endParaRPr lang="ar-SY" sz="3200" b="1" kern="1200" dirty="0">
            <a:solidFill>
              <a:srgbClr val="FF0000"/>
            </a:solidFill>
            <a:latin typeface="Arial" panose="020B0604020202020204" pitchFamily="34" charset="0"/>
            <a:cs typeface="Arial" panose="020B0604020202020204" pitchFamily="34" charset="0"/>
          </a:endParaRPr>
        </a:p>
      </dsp:txBody>
      <dsp:txXfrm>
        <a:off x="29621" y="3131046"/>
        <a:ext cx="3787934" cy="904761"/>
      </dsp:txXfrm>
    </dsp:sp>
    <dsp:sp modelId="{CCEF6601-6DB2-4849-B680-D3C521C6E614}">
      <dsp:nvSpPr>
        <dsp:cNvPr id="0" name=""/>
        <dsp:cNvSpPr/>
      </dsp:nvSpPr>
      <dsp:spPr>
        <a:xfrm>
          <a:off x="4383896" y="508043"/>
          <a:ext cx="3844230" cy="9610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rtl="1">
            <a:lnSpc>
              <a:spcPct val="90000"/>
            </a:lnSpc>
            <a:spcBef>
              <a:spcPct val="0"/>
            </a:spcBef>
            <a:spcAft>
              <a:spcPct val="35000"/>
            </a:spcAft>
          </a:pPr>
          <a:r>
            <a:rPr lang="ar-SY" sz="3200" b="1" kern="1200" dirty="0" smtClean="0">
              <a:solidFill>
                <a:srgbClr val="FF0000"/>
              </a:solidFill>
              <a:latin typeface="Arial" panose="020B0604020202020204" pitchFamily="34" charset="0"/>
              <a:cs typeface="Arial" panose="020B0604020202020204" pitchFamily="34" charset="0"/>
            </a:rPr>
            <a:t>المؤتمر العام المركزي</a:t>
          </a:r>
          <a:endParaRPr lang="ar-SY" sz="3200" b="1" kern="1200" dirty="0">
            <a:solidFill>
              <a:srgbClr val="FF0000"/>
            </a:solidFill>
            <a:latin typeface="Arial" panose="020B0604020202020204" pitchFamily="34" charset="0"/>
            <a:cs typeface="Arial" panose="020B0604020202020204" pitchFamily="34" charset="0"/>
          </a:endParaRPr>
        </a:p>
      </dsp:txBody>
      <dsp:txXfrm>
        <a:off x="4412044" y="536191"/>
        <a:ext cx="3787934" cy="904761"/>
      </dsp:txXfrm>
    </dsp:sp>
    <dsp:sp modelId="{5E8AD741-7391-4F24-82FC-B1C2D74645ED}">
      <dsp:nvSpPr>
        <dsp:cNvPr id="0" name=""/>
        <dsp:cNvSpPr/>
      </dsp:nvSpPr>
      <dsp:spPr>
        <a:xfrm rot="5400000">
          <a:off x="6221918" y="1553193"/>
          <a:ext cx="168185" cy="168185"/>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6DDEAE1-32FD-4205-B682-94F3A01D889D}">
      <dsp:nvSpPr>
        <dsp:cNvPr id="0" name=""/>
        <dsp:cNvSpPr/>
      </dsp:nvSpPr>
      <dsp:spPr>
        <a:xfrm>
          <a:off x="4383896" y="1805471"/>
          <a:ext cx="3844230" cy="961057"/>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rtl="1">
            <a:lnSpc>
              <a:spcPct val="90000"/>
            </a:lnSpc>
            <a:spcBef>
              <a:spcPct val="0"/>
            </a:spcBef>
            <a:spcAft>
              <a:spcPct val="35000"/>
            </a:spcAft>
          </a:pPr>
          <a:r>
            <a:rPr lang="ar-SY" sz="3200" b="1" kern="1200" dirty="0" smtClean="0">
              <a:solidFill>
                <a:srgbClr val="FF0000"/>
              </a:solidFill>
              <a:latin typeface="Arial" panose="020B0604020202020204" pitchFamily="34" charset="0"/>
              <a:cs typeface="Arial" panose="020B0604020202020204" pitchFamily="34" charset="0"/>
            </a:rPr>
            <a:t>مجلس النقابة المركزي</a:t>
          </a:r>
          <a:endParaRPr lang="ar-SY" sz="3200" b="1" kern="1200" dirty="0">
            <a:solidFill>
              <a:srgbClr val="FF0000"/>
            </a:solidFill>
            <a:latin typeface="Arial" panose="020B0604020202020204" pitchFamily="34" charset="0"/>
            <a:cs typeface="Arial" panose="020B0604020202020204" pitchFamily="34" charset="0"/>
          </a:endParaRPr>
        </a:p>
      </dsp:txBody>
      <dsp:txXfrm>
        <a:off x="4412044" y="1833619"/>
        <a:ext cx="3787934" cy="904761"/>
      </dsp:txXfrm>
    </dsp:sp>
    <dsp:sp modelId="{FA6CCB27-E249-426A-BD4E-371A84CEF7D7}">
      <dsp:nvSpPr>
        <dsp:cNvPr id="0" name=""/>
        <dsp:cNvSpPr/>
      </dsp:nvSpPr>
      <dsp:spPr>
        <a:xfrm rot="5400000">
          <a:off x="6221918" y="2850621"/>
          <a:ext cx="168185" cy="168185"/>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1EC1D8F-CDD2-4371-944C-A194E86BFB9D}">
      <dsp:nvSpPr>
        <dsp:cNvPr id="0" name=""/>
        <dsp:cNvSpPr/>
      </dsp:nvSpPr>
      <dsp:spPr>
        <a:xfrm>
          <a:off x="4383896" y="3102898"/>
          <a:ext cx="3844230" cy="961057"/>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rtl="1">
            <a:lnSpc>
              <a:spcPct val="90000"/>
            </a:lnSpc>
            <a:spcBef>
              <a:spcPct val="0"/>
            </a:spcBef>
            <a:spcAft>
              <a:spcPct val="35000"/>
            </a:spcAft>
          </a:pPr>
          <a:r>
            <a:rPr lang="ar-SY" sz="3200" b="1" kern="1200" dirty="0" smtClean="0">
              <a:solidFill>
                <a:srgbClr val="FF0000"/>
              </a:solidFill>
              <a:latin typeface="Arial" panose="020B0604020202020204" pitchFamily="34" charset="0"/>
              <a:cs typeface="Arial" panose="020B0604020202020204" pitchFamily="34" charset="0"/>
            </a:rPr>
            <a:t>المجلس المسلكي المركزي </a:t>
          </a:r>
          <a:endParaRPr lang="ar-SY" sz="3200" b="1" kern="1200" dirty="0">
            <a:solidFill>
              <a:srgbClr val="FF0000"/>
            </a:solidFill>
            <a:latin typeface="Arial" panose="020B0604020202020204" pitchFamily="34" charset="0"/>
            <a:cs typeface="Arial" panose="020B0604020202020204" pitchFamily="34" charset="0"/>
          </a:endParaRPr>
        </a:p>
      </dsp:txBody>
      <dsp:txXfrm>
        <a:off x="4412044" y="3131046"/>
        <a:ext cx="3787934" cy="904761"/>
      </dsp:txXfrm>
    </dsp:sp>
  </dsp:spTree>
</dsp:drawing>
</file>

<file path=ppt/diagrams/layout1.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7" name="مثلث متساوي الساقين 6"/>
          <p:cNvSpPr/>
          <p:nvPr/>
        </p:nvSpPr>
        <p:spPr>
          <a:xfrm rot="16200000">
            <a:off x="7554354" y="5254284"/>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srgbClr val="000047"/>
              </a:solidFill>
            </a:endParaRPr>
          </a:p>
        </p:txBody>
      </p:sp>
      <p:sp>
        <p:nvSpPr>
          <p:cNvPr id="8" name="عنوان 7"/>
          <p:cNvSpPr>
            <a:spLocks noGrp="1"/>
          </p:cNvSpPr>
          <p:nvPr>
            <p:ph type="ctrTitle"/>
          </p:nvPr>
        </p:nvSpPr>
        <p:spPr>
          <a:xfrm>
            <a:off x="540545" y="776290"/>
            <a:ext cx="8062912" cy="1470025"/>
          </a:xfrm>
        </p:spPr>
        <p:txBody>
          <a:bodyPr anchor="b">
            <a:normAutofit/>
          </a:bodyPr>
          <a:lstStyle>
            <a:lvl1pPr algn="r">
              <a:defRPr sz="3300"/>
            </a:lvl1pPr>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540545" y="2250280"/>
            <a:ext cx="8062912" cy="1752600"/>
          </a:xfrm>
        </p:spPr>
        <p:txBody>
          <a:bodyPr/>
          <a:lstStyle>
            <a:lvl1pPr marL="0" marR="27432" indent="0" algn="r">
              <a:spcBef>
                <a:spcPts val="0"/>
              </a:spcBef>
              <a:buNone/>
              <a:defRPr>
                <a:ln>
                  <a:solidFill>
                    <a:schemeClr val="bg2"/>
                  </a:solidFill>
                </a:ln>
                <a:solidFill>
                  <a:schemeClr val="tx1">
                    <a:tint val="75000"/>
                  </a:schemeClr>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kumimoji="0" lang="ar-SA" smtClean="0"/>
              <a:t>انقر لتحرير نمط العنوان الثانوي الرئيسي</a:t>
            </a:r>
            <a:endParaRPr kumimoji="0" lang="en-US"/>
          </a:p>
        </p:txBody>
      </p:sp>
      <p:sp>
        <p:nvSpPr>
          <p:cNvPr id="28" name="عنصر نائب للتاريخ 27"/>
          <p:cNvSpPr>
            <a:spLocks noGrp="1"/>
          </p:cNvSpPr>
          <p:nvPr>
            <p:ph type="dt" sz="half" idx="10"/>
          </p:nvPr>
        </p:nvSpPr>
        <p:spPr>
          <a:xfrm>
            <a:off x="1371600" y="6012658"/>
            <a:ext cx="5791200" cy="365125"/>
          </a:xfrm>
        </p:spPr>
        <p:txBody>
          <a:bodyPr tIns="0" bIns="0" anchor="t"/>
          <a:lstStyle>
            <a:lvl1pPr algn="r">
              <a:defRPr sz="750"/>
            </a:lvl1pPr>
          </a:lstStyle>
          <a:p>
            <a:fld id="{1B8ABB09-4A1D-463E-8065-109CC2B7EFAA}" type="datetimeFigureOut">
              <a:rPr lang="ar-SA" smtClean="0">
                <a:solidFill>
                  <a:srgbClr val="000047"/>
                </a:solidFill>
              </a:rPr>
              <a:pPr/>
              <a:t>06/04/1441</a:t>
            </a:fld>
            <a:endParaRPr lang="ar-SA">
              <a:solidFill>
                <a:srgbClr val="000047"/>
              </a:solidFill>
            </a:endParaRPr>
          </a:p>
        </p:txBody>
      </p:sp>
      <p:sp>
        <p:nvSpPr>
          <p:cNvPr id="17" name="عنصر نائب للتذييل 16"/>
          <p:cNvSpPr>
            <a:spLocks noGrp="1"/>
          </p:cNvSpPr>
          <p:nvPr>
            <p:ph type="ftr" sz="quarter" idx="11"/>
          </p:nvPr>
        </p:nvSpPr>
        <p:spPr>
          <a:xfrm>
            <a:off x="1371600" y="5650706"/>
            <a:ext cx="5791200" cy="365125"/>
          </a:xfrm>
        </p:spPr>
        <p:txBody>
          <a:bodyPr tIns="0" bIns="0" anchor="b"/>
          <a:lstStyle>
            <a:lvl1pPr algn="r">
              <a:defRPr sz="825"/>
            </a:lvl1pPr>
          </a:lstStyle>
          <a:p>
            <a:endParaRPr lang="ar-SA">
              <a:solidFill>
                <a:srgbClr val="000047"/>
              </a:solidFill>
            </a:endParaRPr>
          </a:p>
        </p:txBody>
      </p:sp>
      <p:sp>
        <p:nvSpPr>
          <p:cNvPr id="29" name="عنصر نائب لرقم الشريحة 28"/>
          <p:cNvSpPr>
            <a:spLocks noGrp="1"/>
          </p:cNvSpPr>
          <p:nvPr>
            <p:ph type="sldNum" sz="quarter" idx="12"/>
          </p:nvPr>
        </p:nvSpPr>
        <p:spPr>
          <a:xfrm>
            <a:off x="8392247" y="5752309"/>
            <a:ext cx="502920" cy="365125"/>
          </a:xfrm>
        </p:spPr>
        <p:txBody>
          <a:bodyPr anchor="ctr"/>
          <a:lstStyle>
            <a:lvl1pPr algn="ctr">
              <a:defRPr sz="975">
                <a:solidFill>
                  <a:srgbClr val="FFFFFF"/>
                </a:solidFill>
              </a:defRPr>
            </a:lvl1pPr>
          </a:lstStyle>
          <a:p>
            <a:fld id="{0B34F065-1154-456A-91E3-76DE8E75E17B}" type="slidenum">
              <a:rPr lang="ar-SA" smtClean="0"/>
              <a:pPr/>
              <a:t>‹#›</a:t>
            </a:fld>
            <a:endParaRPr lang="ar-SA"/>
          </a:p>
        </p:txBody>
      </p:sp>
    </p:spTree>
    <p:extLst>
      <p:ext uri="{BB962C8B-B14F-4D97-AF65-F5344CB8AC3E}">
        <p14:creationId xmlns:p14="http://schemas.microsoft.com/office/powerpoint/2010/main" val="2741560749"/>
      </p:ext>
    </p:extLst>
  </p:cSld>
  <p:clrMapOvr>
    <a:masterClrMapping/>
  </p:clrMapOvr>
  <p:transition spd="slow">
    <p:cover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srgbClr val="000047"/>
                </a:solidFill>
              </a:rPr>
              <a:pPr/>
              <a:t>06/04/1441</a:t>
            </a:fld>
            <a:endParaRPr lang="ar-SA">
              <a:solidFill>
                <a:srgbClr val="000047"/>
              </a:solidFill>
            </a:endParaRPr>
          </a:p>
        </p:txBody>
      </p:sp>
      <p:sp>
        <p:nvSpPr>
          <p:cNvPr id="5" name="عنصر نائب للتذييل 4"/>
          <p:cNvSpPr>
            <a:spLocks noGrp="1"/>
          </p:cNvSpPr>
          <p:nvPr>
            <p:ph type="ftr" sz="quarter" idx="11"/>
          </p:nvPr>
        </p:nvSpPr>
        <p:spPr/>
        <p:txBody>
          <a:bodyPr/>
          <a:lstStyle/>
          <a:p>
            <a:endParaRPr lang="ar-SA">
              <a:solidFill>
                <a:srgbClr val="000047"/>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0047"/>
                </a:solidFill>
              </a:rPr>
              <a:pPr/>
              <a:t>‹#›</a:t>
            </a:fld>
            <a:endParaRPr lang="ar-SA">
              <a:solidFill>
                <a:srgbClr val="000047"/>
              </a:solidFill>
            </a:endParaRPr>
          </a:p>
        </p:txBody>
      </p:sp>
    </p:spTree>
    <p:extLst>
      <p:ext uri="{BB962C8B-B14F-4D97-AF65-F5344CB8AC3E}">
        <p14:creationId xmlns:p14="http://schemas.microsoft.com/office/powerpoint/2010/main" val="3848753822"/>
      </p:ext>
    </p:extLst>
  </p:cSld>
  <p:clrMapOvr>
    <a:masterClrMapping/>
  </p:clrMapOvr>
  <p:transition spd="slow">
    <p:cover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781800" y="381000"/>
            <a:ext cx="1905000" cy="5486400"/>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381000"/>
            <a:ext cx="6248400" cy="5486400"/>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srgbClr val="000047"/>
                </a:solidFill>
              </a:rPr>
              <a:pPr/>
              <a:t>06/04/1441</a:t>
            </a:fld>
            <a:endParaRPr lang="ar-SA">
              <a:solidFill>
                <a:srgbClr val="000047"/>
              </a:solidFill>
            </a:endParaRPr>
          </a:p>
        </p:txBody>
      </p:sp>
      <p:sp>
        <p:nvSpPr>
          <p:cNvPr id="5" name="عنصر نائب للتذييل 4"/>
          <p:cNvSpPr>
            <a:spLocks noGrp="1"/>
          </p:cNvSpPr>
          <p:nvPr>
            <p:ph type="ftr" sz="quarter" idx="11"/>
          </p:nvPr>
        </p:nvSpPr>
        <p:spPr/>
        <p:txBody>
          <a:bodyPr/>
          <a:lstStyle/>
          <a:p>
            <a:endParaRPr lang="ar-SA">
              <a:solidFill>
                <a:srgbClr val="000047"/>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0047"/>
                </a:solidFill>
              </a:rPr>
              <a:pPr/>
              <a:t>‹#›</a:t>
            </a:fld>
            <a:endParaRPr lang="ar-SA">
              <a:solidFill>
                <a:srgbClr val="000047"/>
              </a:solidFill>
            </a:endParaRPr>
          </a:p>
        </p:txBody>
      </p:sp>
    </p:spTree>
    <p:extLst>
      <p:ext uri="{BB962C8B-B14F-4D97-AF65-F5344CB8AC3E}">
        <p14:creationId xmlns:p14="http://schemas.microsoft.com/office/powerpoint/2010/main" val="3765554918"/>
      </p:ext>
    </p:extLst>
  </p:cSld>
  <p:clrMapOvr>
    <a:masterClrMapping/>
  </p:clrMapOvr>
  <p:transition spd="slow">
    <p:cover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67494"/>
            <a:ext cx="8229600" cy="1399032"/>
          </a:xfrm>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a:xfrm>
            <a:off x="457200" y="1882808"/>
            <a:ext cx="82296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a:xfrm>
            <a:off x="4791456" y="6480048"/>
            <a:ext cx="2133600" cy="301752"/>
          </a:xfrm>
        </p:spPr>
        <p:txBody>
          <a:bodyPr/>
          <a:lstStyle/>
          <a:p>
            <a:fld id="{1B8ABB09-4A1D-463E-8065-109CC2B7EFAA}" type="datetimeFigureOut">
              <a:rPr lang="ar-SA" smtClean="0">
                <a:solidFill>
                  <a:srgbClr val="000047"/>
                </a:solidFill>
              </a:rPr>
              <a:pPr/>
              <a:t>06/04/1441</a:t>
            </a:fld>
            <a:endParaRPr lang="ar-SA">
              <a:solidFill>
                <a:srgbClr val="000047"/>
              </a:solidFill>
            </a:endParaRPr>
          </a:p>
        </p:txBody>
      </p:sp>
      <p:sp>
        <p:nvSpPr>
          <p:cNvPr id="5" name="عنصر نائب للتذييل 4"/>
          <p:cNvSpPr>
            <a:spLocks noGrp="1"/>
          </p:cNvSpPr>
          <p:nvPr>
            <p:ph type="ftr" sz="quarter" idx="11"/>
          </p:nvPr>
        </p:nvSpPr>
        <p:spPr>
          <a:xfrm>
            <a:off x="457201" y="6480971"/>
            <a:ext cx="4260056" cy="300831"/>
          </a:xfrm>
        </p:spPr>
        <p:txBody>
          <a:bodyPr/>
          <a:lstStyle/>
          <a:p>
            <a:endParaRPr lang="ar-SA">
              <a:solidFill>
                <a:srgbClr val="000047"/>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0047"/>
                </a:solidFill>
              </a:rPr>
              <a:pPr/>
              <a:t>‹#›</a:t>
            </a:fld>
            <a:endParaRPr lang="ar-SA">
              <a:solidFill>
                <a:srgbClr val="000047"/>
              </a:solidFill>
            </a:endParaRPr>
          </a:p>
        </p:txBody>
      </p:sp>
    </p:spTree>
    <p:extLst>
      <p:ext uri="{BB962C8B-B14F-4D97-AF65-F5344CB8AC3E}">
        <p14:creationId xmlns:p14="http://schemas.microsoft.com/office/powerpoint/2010/main" val="3659391793"/>
      </p:ext>
    </p:extLst>
  </p:cSld>
  <p:clrMapOvr>
    <a:masterClrMapping/>
  </p:clrMapOvr>
  <p:transition spd="slow">
    <p:cover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9" name="مثلث قائم الزاوية 8"/>
          <p:cNvSpPr/>
          <p:nvPr/>
        </p:nvSpPr>
        <p:spPr>
          <a:xfrm flipV="1">
            <a:off x="7035" y="7036"/>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endParaRPr lang="en-US" sz="1350">
              <a:solidFill>
                <a:srgbClr val="000047"/>
              </a:solidFill>
            </a:endParaRPr>
          </a:p>
        </p:txBody>
      </p:sp>
      <p:sp>
        <p:nvSpPr>
          <p:cNvPr id="8" name="مثلث متساوي الساقين 7"/>
          <p:cNvSpPr/>
          <p:nvPr/>
        </p:nvSpPr>
        <p:spPr>
          <a:xfrm rot="5400000" flipV="1">
            <a:off x="7554354" y="309491"/>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srgbClr val="000047"/>
              </a:solidFill>
            </a:endParaRPr>
          </a:p>
        </p:txBody>
      </p:sp>
      <p:sp>
        <p:nvSpPr>
          <p:cNvPr id="4" name="عنصر نائب للتاريخ 3"/>
          <p:cNvSpPr>
            <a:spLocks noGrp="1"/>
          </p:cNvSpPr>
          <p:nvPr>
            <p:ph type="dt" sz="half" idx="10"/>
          </p:nvPr>
        </p:nvSpPr>
        <p:spPr>
          <a:xfrm>
            <a:off x="6955632" y="6477000"/>
            <a:ext cx="2133600" cy="304800"/>
          </a:xfrm>
        </p:spPr>
        <p:txBody>
          <a:bodyPr/>
          <a:lstStyle/>
          <a:p>
            <a:fld id="{1B8ABB09-4A1D-463E-8065-109CC2B7EFAA}" type="datetimeFigureOut">
              <a:rPr lang="ar-SA" smtClean="0">
                <a:solidFill>
                  <a:srgbClr val="000047"/>
                </a:solidFill>
              </a:rPr>
              <a:pPr/>
              <a:t>06/04/1441</a:t>
            </a:fld>
            <a:endParaRPr lang="ar-SA">
              <a:solidFill>
                <a:srgbClr val="000047"/>
              </a:solidFill>
            </a:endParaRPr>
          </a:p>
        </p:txBody>
      </p:sp>
      <p:sp>
        <p:nvSpPr>
          <p:cNvPr id="5" name="عنصر نائب للتذييل 4"/>
          <p:cNvSpPr>
            <a:spLocks noGrp="1"/>
          </p:cNvSpPr>
          <p:nvPr>
            <p:ph type="ftr" sz="quarter" idx="11"/>
          </p:nvPr>
        </p:nvSpPr>
        <p:spPr>
          <a:xfrm>
            <a:off x="2619376" y="6480971"/>
            <a:ext cx="4260056" cy="300831"/>
          </a:xfrm>
        </p:spPr>
        <p:txBody>
          <a:bodyPr/>
          <a:lstStyle/>
          <a:p>
            <a:endParaRPr lang="ar-SA">
              <a:solidFill>
                <a:srgbClr val="000047"/>
              </a:solidFill>
            </a:endParaRPr>
          </a:p>
        </p:txBody>
      </p:sp>
      <p:sp>
        <p:nvSpPr>
          <p:cNvPr id="6" name="عنصر نائب لرقم الشريحة 5"/>
          <p:cNvSpPr>
            <a:spLocks noGrp="1"/>
          </p:cNvSpPr>
          <p:nvPr>
            <p:ph type="sldNum" sz="quarter" idx="12"/>
          </p:nvPr>
        </p:nvSpPr>
        <p:spPr>
          <a:xfrm>
            <a:off x="8451056" y="809625"/>
            <a:ext cx="502920" cy="300831"/>
          </a:xfrm>
        </p:spPr>
        <p:txBody>
          <a:bodyPr/>
          <a:lstStyle/>
          <a:p>
            <a:fld id="{0B34F065-1154-456A-91E3-76DE8E75E17B}" type="slidenum">
              <a:rPr lang="ar-SA" smtClean="0">
                <a:solidFill>
                  <a:srgbClr val="000047"/>
                </a:solidFill>
              </a:rPr>
              <a:pPr/>
              <a:t>‹#›</a:t>
            </a:fld>
            <a:endParaRPr lang="ar-SA">
              <a:solidFill>
                <a:srgbClr val="000047"/>
              </a:solidFill>
            </a:endParaRPr>
          </a:p>
        </p:txBody>
      </p:sp>
      <p:cxnSp>
        <p:nvCxnSpPr>
          <p:cNvPr id="11" name="رابط مستقيم 10"/>
          <p:cNvCxnSpPr/>
          <p:nvPr/>
        </p:nvCxnSpPr>
        <p:spPr>
          <a:xfrm rot="10800000">
            <a:off x="6468795"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رابط مستقيم 9"/>
          <p:cNvCxnSpPr/>
          <p:nvPr/>
        </p:nvCxnSpPr>
        <p:spPr>
          <a:xfrm flipV="1">
            <a:off x="0" y="7036"/>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عنوان 1"/>
          <p:cNvSpPr>
            <a:spLocks noGrp="1"/>
          </p:cNvSpPr>
          <p:nvPr>
            <p:ph type="title"/>
          </p:nvPr>
        </p:nvSpPr>
        <p:spPr>
          <a:xfrm>
            <a:off x="381000" y="271466"/>
            <a:ext cx="7239000" cy="1362075"/>
          </a:xfrm>
        </p:spPr>
        <p:txBody>
          <a:bodyPr anchor="ctr"/>
          <a:lstStyle>
            <a:lvl1pPr marL="0" algn="l">
              <a:buNone/>
              <a:defRPr sz="2700" b="1" cap="none"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381000" y="1633536"/>
            <a:ext cx="3886200" cy="2286000"/>
          </a:xfrm>
        </p:spPr>
        <p:txBody>
          <a:bodyPr anchor="t"/>
          <a:lstStyle>
            <a:lvl1pPr marL="41148" indent="0" algn="l">
              <a:buNone/>
              <a:defRPr sz="1500">
                <a:solidFill>
                  <a:schemeClr val="tx1">
                    <a:tint val="75000"/>
                  </a:schemeClr>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eaLnBrk="1" latinLnBrk="0" hangingPunct="1"/>
            <a:r>
              <a:rPr kumimoji="0" lang="ar-SA" smtClean="0"/>
              <a:t>انقر لتحرير أنماط النص الرئيسي</a:t>
            </a:r>
          </a:p>
        </p:txBody>
      </p:sp>
    </p:spTree>
    <p:extLst>
      <p:ext uri="{BB962C8B-B14F-4D97-AF65-F5344CB8AC3E}">
        <p14:creationId xmlns:p14="http://schemas.microsoft.com/office/powerpoint/2010/main" val="3975395372"/>
      </p:ext>
    </p:extLst>
  </p:cSld>
  <p:clrMapOvr>
    <a:overrideClrMapping bg1="dk1" tx1="lt1" bg2="dk2" tx2="lt2" accent1="accent1" accent2="accent2" accent3="accent3" accent4="accent4" accent5="accent5" accent6="accent6" hlink="hlink" folHlink="folHlink"/>
  </p:clrMapOvr>
  <p:transition spd="slow">
    <p:cover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marL="0" algn="l">
              <a:defRPr/>
            </a:lvl1pPr>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1722439"/>
            <a:ext cx="4038600" cy="4525963"/>
          </a:xfrm>
        </p:spPr>
        <p:txBody>
          <a:bodyPr/>
          <a:lstStyle>
            <a:lvl1pPr>
              <a:defRPr sz="1950"/>
            </a:lvl1pPr>
            <a:lvl2pPr>
              <a:defRPr sz="1800"/>
            </a:lvl2pPr>
            <a:lvl3pPr>
              <a:defRPr sz="1500"/>
            </a:lvl3pPr>
            <a:lvl4pPr>
              <a:defRPr sz="1350"/>
            </a:lvl4pPr>
            <a:lvl5pPr>
              <a:defRPr sz="135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1722439"/>
            <a:ext cx="4038600" cy="4525963"/>
          </a:xfrm>
        </p:spPr>
        <p:txBody>
          <a:bodyPr/>
          <a:lstStyle>
            <a:lvl1pPr>
              <a:defRPr sz="1950"/>
            </a:lvl1pPr>
            <a:lvl2pPr>
              <a:defRPr sz="1800"/>
            </a:lvl2pPr>
            <a:lvl3pPr>
              <a:defRPr sz="1500"/>
            </a:lvl3pPr>
            <a:lvl4pPr>
              <a:defRPr sz="1350"/>
            </a:lvl4pPr>
            <a:lvl5pPr>
              <a:defRPr sz="135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a:xfrm>
            <a:off x="4791456" y="6480969"/>
            <a:ext cx="2133600" cy="301752"/>
          </a:xfrm>
        </p:spPr>
        <p:txBody>
          <a:bodyPr/>
          <a:lstStyle/>
          <a:p>
            <a:fld id="{1B8ABB09-4A1D-463E-8065-109CC2B7EFAA}" type="datetimeFigureOut">
              <a:rPr lang="ar-SA" smtClean="0">
                <a:solidFill>
                  <a:srgbClr val="000047"/>
                </a:solidFill>
              </a:rPr>
              <a:pPr/>
              <a:t>06/04/1441</a:t>
            </a:fld>
            <a:endParaRPr lang="ar-SA">
              <a:solidFill>
                <a:srgbClr val="000047"/>
              </a:solidFill>
            </a:endParaRPr>
          </a:p>
        </p:txBody>
      </p:sp>
      <p:sp>
        <p:nvSpPr>
          <p:cNvPr id="6" name="عنصر نائب للتذييل 5"/>
          <p:cNvSpPr>
            <a:spLocks noGrp="1"/>
          </p:cNvSpPr>
          <p:nvPr>
            <p:ph type="ftr" sz="quarter" idx="11"/>
          </p:nvPr>
        </p:nvSpPr>
        <p:spPr>
          <a:xfrm>
            <a:off x="457201" y="6480969"/>
            <a:ext cx="4260056" cy="301752"/>
          </a:xfrm>
        </p:spPr>
        <p:txBody>
          <a:bodyPr/>
          <a:lstStyle/>
          <a:p>
            <a:endParaRPr lang="ar-SA">
              <a:solidFill>
                <a:srgbClr val="000047"/>
              </a:solidFill>
            </a:endParaRPr>
          </a:p>
        </p:txBody>
      </p:sp>
      <p:sp>
        <p:nvSpPr>
          <p:cNvPr id="7" name="عنصر نائب لرقم الشريحة 6"/>
          <p:cNvSpPr>
            <a:spLocks noGrp="1"/>
          </p:cNvSpPr>
          <p:nvPr>
            <p:ph type="sldNum" sz="quarter" idx="12"/>
          </p:nvPr>
        </p:nvSpPr>
        <p:spPr>
          <a:xfrm>
            <a:off x="7589520" y="6480969"/>
            <a:ext cx="502920" cy="301752"/>
          </a:xfrm>
        </p:spPr>
        <p:txBody>
          <a:bodyPr/>
          <a:lstStyle/>
          <a:p>
            <a:fld id="{0B34F065-1154-456A-91E3-76DE8E75E17B}" type="slidenum">
              <a:rPr lang="ar-SA" smtClean="0">
                <a:solidFill>
                  <a:srgbClr val="000047"/>
                </a:solidFill>
              </a:rPr>
              <a:pPr/>
              <a:t>‹#›</a:t>
            </a:fld>
            <a:endParaRPr lang="ar-SA">
              <a:solidFill>
                <a:srgbClr val="000047"/>
              </a:solidFill>
            </a:endParaRPr>
          </a:p>
        </p:txBody>
      </p:sp>
    </p:spTree>
    <p:extLst>
      <p:ext uri="{BB962C8B-B14F-4D97-AF65-F5344CB8AC3E}">
        <p14:creationId xmlns:p14="http://schemas.microsoft.com/office/powerpoint/2010/main" val="165379669"/>
      </p:ext>
    </p:extLst>
  </p:cSld>
  <p:clrMapOvr>
    <a:masterClrMapping/>
  </p:clrMapOvr>
  <p:transition spd="slow">
    <p:cover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248198" y="290732"/>
            <a:ext cx="1066800" cy="6153912"/>
          </a:xfrm>
        </p:spPr>
        <p:txBody>
          <a:bodyPr vert="vert270" anchor="b"/>
          <a:lstStyle>
            <a:lvl1pPr marL="0" algn="ctr">
              <a:defRPr sz="2475" b="1">
                <a:ln w="6350">
                  <a:solidFill>
                    <a:schemeClr val="tx1"/>
                  </a:solidFill>
                </a:ln>
                <a:solidFill>
                  <a:schemeClr val="tx1"/>
                </a:solidFill>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1365007" y="290732"/>
            <a:ext cx="581024" cy="3017520"/>
          </a:xfrm>
          <a:solidFill>
            <a:schemeClr val="bg1"/>
          </a:solidFill>
          <a:ln w="12700">
            <a:noFill/>
          </a:ln>
        </p:spPr>
        <p:txBody>
          <a:bodyPr vert="vert270" anchor="ctr"/>
          <a:lstStyle>
            <a:lvl1pPr marL="0" indent="0" algn="ctr">
              <a:buNone/>
              <a:defRPr sz="1200" b="0">
                <a:solidFill>
                  <a:schemeClr val="tx1"/>
                </a:solidFill>
              </a:defRPr>
            </a:lvl1pPr>
            <a:lvl2pPr>
              <a:buNone/>
              <a:defRPr sz="1500" b="1"/>
            </a:lvl2pPr>
            <a:lvl3pPr>
              <a:buNone/>
              <a:defRPr sz="1350" b="1"/>
            </a:lvl3pPr>
            <a:lvl4pPr>
              <a:buNone/>
              <a:defRPr sz="1200" b="1"/>
            </a:lvl4pPr>
            <a:lvl5pPr>
              <a:buNone/>
              <a:defRPr sz="12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1365007" y="3427124"/>
            <a:ext cx="581024" cy="3017520"/>
          </a:xfrm>
          <a:solidFill>
            <a:schemeClr val="bg1"/>
          </a:solidFill>
          <a:ln w="12700">
            <a:noFill/>
          </a:ln>
        </p:spPr>
        <p:txBody>
          <a:bodyPr vert="vert270" anchor="ctr"/>
          <a:lstStyle>
            <a:lvl1pPr marL="0" indent="0" algn="ctr">
              <a:buNone/>
              <a:defRPr sz="1200" b="0">
                <a:solidFill>
                  <a:schemeClr val="tx1"/>
                </a:solidFill>
              </a:defRPr>
            </a:lvl1pPr>
            <a:lvl2pPr>
              <a:buNone/>
              <a:defRPr sz="1500" b="1"/>
            </a:lvl2pPr>
            <a:lvl3pPr>
              <a:buNone/>
              <a:defRPr sz="1350" b="1"/>
            </a:lvl3pPr>
            <a:lvl4pPr>
              <a:buNone/>
              <a:defRPr sz="1200" b="1"/>
            </a:lvl4pPr>
            <a:lvl5pPr>
              <a:buNone/>
              <a:defRPr sz="1200" b="1"/>
            </a:lvl5pPr>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2022230" y="290732"/>
            <a:ext cx="6858000" cy="3017520"/>
          </a:xfrm>
        </p:spPr>
        <p:txBody>
          <a:bodyPr/>
          <a:lstStyle>
            <a:lvl1pPr algn="l">
              <a:defRPr sz="1800"/>
            </a:lvl1pPr>
            <a:lvl2pPr algn="l">
              <a:defRPr sz="1500"/>
            </a:lvl2pPr>
            <a:lvl3pPr algn="l">
              <a:defRPr sz="1350"/>
            </a:lvl3pPr>
            <a:lvl4pPr algn="l">
              <a:defRPr sz="1200"/>
            </a:lvl4pPr>
            <a:lvl5pPr algn="l">
              <a:defRPr sz="12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2022230" y="3427124"/>
            <a:ext cx="6858000" cy="3017520"/>
          </a:xfrm>
        </p:spPr>
        <p:txBody>
          <a:bodyPr/>
          <a:lstStyle>
            <a:lvl1pPr>
              <a:defRPr sz="1800"/>
            </a:lvl1pPr>
            <a:lvl2pPr>
              <a:defRPr sz="1500"/>
            </a:lvl2pPr>
            <a:lvl3pPr>
              <a:defRPr sz="1350"/>
            </a:lvl3pPr>
            <a:lvl4pPr>
              <a:defRPr sz="1200"/>
            </a:lvl4pPr>
            <a:lvl5pPr>
              <a:defRPr sz="12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a:xfrm>
            <a:off x="4791456" y="6480969"/>
            <a:ext cx="2130552" cy="301752"/>
          </a:xfrm>
        </p:spPr>
        <p:txBody>
          <a:bodyPr/>
          <a:lstStyle/>
          <a:p>
            <a:fld id="{1B8ABB09-4A1D-463E-8065-109CC2B7EFAA}" type="datetimeFigureOut">
              <a:rPr lang="ar-SA" smtClean="0">
                <a:solidFill>
                  <a:srgbClr val="000047"/>
                </a:solidFill>
              </a:rPr>
              <a:pPr/>
              <a:t>06/04/1441</a:t>
            </a:fld>
            <a:endParaRPr lang="ar-SA">
              <a:solidFill>
                <a:srgbClr val="000047"/>
              </a:solidFill>
            </a:endParaRPr>
          </a:p>
        </p:txBody>
      </p:sp>
      <p:sp>
        <p:nvSpPr>
          <p:cNvPr id="8" name="عنصر نائب للتذييل 7"/>
          <p:cNvSpPr>
            <a:spLocks noGrp="1"/>
          </p:cNvSpPr>
          <p:nvPr>
            <p:ph type="ftr" sz="quarter" idx="11"/>
          </p:nvPr>
        </p:nvSpPr>
        <p:spPr>
          <a:xfrm>
            <a:off x="457200" y="6480969"/>
            <a:ext cx="4261104" cy="301752"/>
          </a:xfrm>
        </p:spPr>
        <p:txBody>
          <a:bodyPr/>
          <a:lstStyle/>
          <a:p>
            <a:endParaRPr lang="ar-SA">
              <a:solidFill>
                <a:srgbClr val="000047"/>
              </a:solidFill>
            </a:endParaRPr>
          </a:p>
        </p:txBody>
      </p:sp>
      <p:sp>
        <p:nvSpPr>
          <p:cNvPr id="9" name="عنصر نائب لرقم الشريحة 8"/>
          <p:cNvSpPr>
            <a:spLocks noGrp="1"/>
          </p:cNvSpPr>
          <p:nvPr>
            <p:ph type="sldNum" sz="quarter" idx="12"/>
          </p:nvPr>
        </p:nvSpPr>
        <p:spPr>
          <a:xfrm>
            <a:off x="7589520" y="6483096"/>
            <a:ext cx="502920" cy="301752"/>
          </a:xfrm>
        </p:spPr>
        <p:txBody>
          <a:bodyPr/>
          <a:lstStyle>
            <a:lvl1pPr algn="ctr">
              <a:defRPr/>
            </a:lvl1pPr>
          </a:lstStyle>
          <a:p>
            <a:fld id="{0B34F065-1154-456A-91E3-76DE8E75E17B}" type="slidenum">
              <a:rPr lang="ar-SA" smtClean="0">
                <a:solidFill>
                  <a:srgbClr val="000047"/>
                </a:solidFill>
              </a:rPr>
              <a:pPr/>
              <a:t>‹#›</a:t>
            </a:fld>
            <a:endParaRPr lang="ar-SA">
              <a:solidFill>
                <a:srgbClr val="000047"/>
              </a:solidFill>
            </a:endParaRPr>
          </a:p>
        </p:txBody>
      </p:sp>
    </p:spTree>
    <p:extLst>
      <p:ext uri="{BB962C8B-B14F-4D97-AF65-F5344CB8AC3E}">
        <p14:creationId xmlns:p14="http://schemas.microsoft.com/office/powerpoint/2010/main" val="3180748930"/>
      </p:ext>
    </p:extLst>
  </p:cSld>
  <p:clrMapOvr>
    <a:overrideClrMapping bg1="dk1" tx1="lt1" bg2="dk2" tx2="lt2" accent1="accent1" accent2="accent2" accent3="accent3" accent4="accent4" accent5="accent5" accent6="accent6" hlink="hlink" folHlink="folHlink"/>
  </p:clrMapOvr>
  <p:transition spd="slow">
    <p:cover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b="0"/>
            </a:lvl1p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srgbClr val="000047"/>
                </a:solidFill>
              </a:rPr>
              <a:pPr/>
              <a:t>06/04/1441</a:t>
            </a:fld>
            <a:endParaRPr lang="ar-SA">
              <a:solidFill>
                <a:srgbClr val="000047"/>
              </a:solidFill>
            </a:endParaRPr>
          </a:p>
        </p:txBody>
      </p:sp>
      <p:sp>
        <p:nvSpPr>
          <p:cNvPr id="4" name="عنصر نائب للتذييل 3"/>
          <p:cNvSpPr>
            <a:spLocks noGrp="1"/>
          </p:cNvSpPr>
          <p:nvPr>
            <p:ph type="ftr" sz="quarter" idx="11"/>
          </p:nvPr>
        </p:nvSpPr>
        <p:spPr/>
        <p:txBody>
          <a:bodyPr/>
          <a:lstStyle/>
          <a:p>
            <a:endParaRPr lang="ar-SA">
              <a:solidFill>
                <a:srgbClr val="000047"/>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srgbClr val="000047"/>
                </a:solidFill>
              </a:rPr>
              <a:pPr/>
              <a:t>‹#›</a:t>
            </a:fld>
            <a:endParaRPr lang="ar-SA">
              <a:solidFill>
                <a:srgbClr val="000047"/>
              </a:solidFill>
            </a:endParaRPr>
          </a:p>
        </p:txBody>
      </p:sp>
    </p:spTree>
    <p:extLst>
      <p:ext uri="{BB962C8B-B14F-4D97-AF65-F5344CB8AC3E}">
        <p14:creationId xmlns:p14="http://schemas.microsoft.com/office/powerpoint/2010/main" val="1849226950"/>
      </p:ext>
    </p:extLst>
  </p:cSld>
  <p:clrMapOvr>
    <a:masterClrMapping/>
  </p:clrMapOvr>
  <p:transition spd="slow">
    <p:cover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a:xfrm>
            <a:off x="4791456" y="6480969"/>
            <a:ext cx="2133600" cy="301752"/>
          </a:xfrm>
        </p:spPr>
        <p:txBody>
          <a:bodyPr/>
          <a:lstStyle/>
          <a:p>
            <a:fld id="{1B8ABB09-4A1D-463E-8065-109CC2B7EFAA}" type="datetimeFigureOut">
              <a:rPr lang="ar-SA" smtClean="0">
                <a:solidFill>
                  <a:srgbClr val="000047"/>
                </a:solidFill>
              </a:rPr>
              <a:pPr/>
              <a:t>06/04/1441</a:t>
            </a:fld>
            <a:endParaRPr lang="ar-SA">
              <a:solidFill>
                <a:srgbClr val="000047"/>
              </a:solidFill>
            </a:endParaRPr>
          </a:p>
        </p:txBody>
      </p:sp>
      <p:sp>
        <p:nvSpPr>
          <p:cNvPr id="3" name="عنصر نائب للتذييل 2"/>
          <p:cNvSpPr>
            <a:spLocks noGrp="1"/>
          </p:cNvSpPr>
          <p:nvPr>
            <p:ph type="ftr" sz="quarter" idx="11"/>
          </p:nvPr>
        </p:nvSpPr>
        <p:spPr>
          <a:xfrm>
            <a:off x="457201" y="6481892"/>
            <a:ext cx="4260056" cy="300831"/>
          </a:xfrm>
        </p:spPr>
        <p:txBody>
          <a:bodyPr/>
          <a:lstStyle/>
          <a:p>
            <a:endParaRPr lang="ar-SA">
              <a:solidFill>
                <a:srgbClr val="000047"/>
              </a:solidFill>
            </a:endParaRPr>
          </a:p>
        </p:txBody>
      </p:sp>
      <p:sp>
        <p:nvSpPr>
          <p:cNvPr id="4" name="عنصر نائب لرقم الشريحة 3"/>
          <p:cNvSpPr>
            <a:spLocks noGrp="1"/>
          </p:cNvSpPr>
          <p:nvPr>
            <p:ph type="sldNum" sz="quarter" idx="12"/>
          </p:nvPr>
        </p:nvSpPr>
        <p:spPr>
          <a:xfrm>
            <a:off x="7589520" y="6480969"/>
            <a:ext cx="502920" cy="301752"/>
          </a:xfrm>
        </p:spPr>
        <p:txBody>
          <a:bodyPr/>
          <a:lstStyle/>
          <a:p>
            <a:fld id="{0B34F065-1154-456A-91E3-76DE8E75E17B}" type="slidenum">
              <a:rPr lang="ar-SA" smtClean="0">
                <a:solidFill>
                  <a:srgbClr val="000047"/>
                </a:solidFill>
              </a:rPr>
              <a:pPr/>
              <a:t>‹#›</a:t>
            </a:fld>
            <a:endParaRPr lang="ar-SA">
              <a:solidFill>
                <a:srgbClr val="000047"/>
              </a:solidFill>
            </a:endParaRPr>
          </a:p>
        </p:txBody>
      </p:sp>
    </p:spTree>
    <p:extLst>
      <p:ext uri="{BB962C8B-B14F-4D97-AF65-F5344CB8AC3E}">
        <p14:creationId xmlns:p14="http://schemas.microsoft.com/office/powerpoint/2010/main" val="550274958"/>
      </p:ext>
    </p:extLst>
  </p:cSld>
  <p:clrMapOvr>
    <a:masterClrMapping/>
  </p:clrMapOvr>
  <p:transition spd="slow">
    <p:cover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219456" y="367664"/>
            <a:ext cx="914400" cy="5943600"/>
          </a:xfrm>
        </p:spPr>
        <p:txBody>
          <a:bodyPr vert="vert270" anchor="b"/>
          <a:lstStyle>
            <a:lvl1pPr marL="0" marR="13716" algn="r">
              <a:spcBef>
                <a:spcPts val="0"/>
              </a:spcBef>
              <a:buNone/>
              <a:defRPr sz="2175" b="0" cap="all"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1135856" y="367664"/>
            <a:ext cx="2438400" cy="5943600"/>
          </a:xfrm>
        </p:spPr>
        <p:txBody>
          <a:bodyPr anchor="t"/>
          <a:lstStyle>
            <a:lvl1pPr marL="0" indent="0">
              <a:spcBef>
                <a:spcPts val="0"/>
              </a:spcBef>
              <a:buNone/>
              <a:defRPr sz="1050"/>
            </a:lvl1pPr>
            <a:lvl2pPr>
              <a:buNone/>
              <a:defRPr sz="900"/>
            </a:lvl2pPr>
            <a:lvl3pPr>
              <a:buNone/>
              <a:defRPr sz="750"/>
            </a:lvl3pPr>
            <a:lvl4pPr>
              <a:buNone/>
              <a:defRPr sz="675"/>
            </a:lvl4pPr>
            <a:lvl5pPr>
              <a:buNone/>
              <a:defRPr sz="675"/>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3651250" y="320040"/>
            <a:ext cx="5276088" cy="5989320"/>
          </a:xfrm>
        </p:spPr>
        <p:txBody>
          <a:bodyPr/>
          <a:lstStyle>
            <a:lvl1pPr>
              <a:spcBef>
                <a:spcPts val="0"/>
              </a:spcBef>
              <a:defRPr sz="2250"/>
            </a:lvl1pPr>
            <a:lvl2pPr>
              <a:defRPr sz="1950"/>
            </a:lvl2pPr>
            <a:lvl3pPr>
              <a:defRPr sz="1800"/>
            </a:lvl3pPr>
            <a:lvl4pPr>
              <a:defRPr sz="1500"/>
            </a:lvl4pPr>
            <a:lvl5pPr>
              <a:defRPr sz="15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a:xfrm>
            <a:off x="6278976" y="6556248"/>
            <a:ext cx="2133600" cy="301752"/>
          </a:xfrm>
        </p:spPr>
        <p:txBody>
          <a:bodyPr/>
          <a:lstStyle>
            <a:lvl1pPr>
              <a:defRPr sz="675"/>
            </a:lvl1pPr>
          </a:lstStyle>
          <a:p>
            <a:fld id="{1B8ABB09-4A1D-463E-8065-109CC2B7EFAA}" type="datetimeFigureOut">
              <a:rPr lang="ar-SA" smtClean="0">
                <a:solidFill>
                  <a:srgbClr val="000047"/>
                </a:solidFill>
              </a:rPr>
              <a:pPr/>
              <a:t>06/04/1441</a:t>
            </a:fld>
            <a:endParaRPr lang="ar-SA">
              <a:solidFill>
                <a:srgbClr val="000047"/>
              </a:solidFill>
            </a:endParaRPr>
          </a:p>
        </p:txBody>
      </p:sp>
      <p:sp>
        <p:nvSpPr>
          <p:cNvPr id="6" name="عنصر نائب للتذييل 5"/>
          <p:cNvSpPr>
            <a:spLocks noGrp="1"/>
          </p:cNvSpPr>
          <p:nvPr>
            <p:ph type="ftr" sz="quarter" idx="11"/>
          </p:nvPr>
        </p:nvSpPr>
        <p:spPr>
          <a:xfrm>
            <a:off x="1135857" y="6556248"/>
            <a:ext cx="5143120" cy="301752"/>
          </a:xfrm>
        </p:spPr>
        <p:txBody>
          <a:bodyPr/>
          <a:lstStyle>
            <a:lvl1pPr>
              <a:defRPr sz="675"/>
            </a:lvl1pPr>
          </a:lstStyle>
          <a:p>
            <a:endParaRPr lang="ar-SA">
              <a:solidFill>
                <a:srgbClr val="000047"/>
              </a:solidFill>
            </a:endParaRPr>
          </a:p>
        </p:txBody>
      </p:sp>
      <p:sp>
        <p:nvSpPr>
          <p:cNvPr id="7" name="عنصر نائب لرقم الشريحة 6"/>
          <p:cNvSpPr>
            <a:spLocks noGrp="1"/>
          </p:cNvSpPr>
          <p:nvPr>
            <p:ph type="sldNum" sz="quarter" idx="12"/>
          </p:nvPr>
        </p:nvSpPr>
        <p:spPr>
          <a:xfrm>
            <a:off x="8410576" y="6556248"/>
            <a:ext cx="502920" cy="301752"/>
          </a:xfrm>
        </p:spPr>
        <p:txBody>
          <a:bodyPr/>
          <a:lstStyle>
            <a:lvl1pPr>
              <a:defRPr sz="675"/>
            </a:lvl1pPr>
          </a:lstStyle>
          <a:p>
            <a:fld id="{0B34F065-1154-456A-91E3-76DE8E75E17B}" type="slidenum">
              <a:rPr lang="ar-SA" smtClean="0">
                <a:solidFill>
                  <a:srgbClr val="000047"/>
                </a:solidFill>
              </a:rPr>
              <a:pPr/>
              <a:t>‹#›</a:t>
            </a:fld>
            <a:endParaRPr lang="ar-SA">
              <a:solidFill>
                <a:srgbClr val="000047"/>
              </a:solidFill>
            </a:endParaRPr>
          </a:p>
        </p:txBody>
      </p:sp>
    </p:spTree>
    <p:extLst>
      <p:ext uri="{BB962C8B-B14F-4D97-AF65-F5344CB8AC3E}">
        <p14:creationId xmlns:p14="http://schemas.microsoft.com/office/powerpoint/2010/main" val="283068127"/>
      </p:ext>
    </p:extLst>
  </p:cSld>
  <p:clrMapOvr>
    <a:overrideClrMapping bg1="dk1" tx1="lt1" bg2="dk2" tx2="lt2" accent1="accent1" accent2="accent2" accent3="accent3" accent4="accent4" accent5="accent5" accent6="accent6" hlink="hlink" folHlink="folHlink"/>
  </p:clrMapOvr>
  <p:transition spd="slow">
    <p:cover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219456" y="150896"/>
            <a:ext cx="914400" cy="6400800"/>
          </a:xfrm>
        </p:spPr>
        <p:txBody>
          <a:bodyPr vert="vert270" anchor="b"/>
          <a:lstStyle>
            <a:lvl1pPr marL="0" algn="l">
              <a:buNone/>
              <a:defRPr sz="2250" b="0" cap="all" baseline="0"/>
            </a:lvl1pPr>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1138237" y="373966"/>
            <a:ext cx="7333488" cy="5486400"/>
          </a:xfrm>
          <a:solidFill>
            <a:schemeClr val="bg2">
              <a:shade val="50000"/>
            </a:schemeClr>
          </a:solidFill>
        </p:spPr>
        <p:txBody>
          <a:bodyPr/>
          <a:lstStyle>
            <a:lvl1pPr marL="0" indent="0">
              <a:buNone/>
              <a:defRPr sz="2400"/>
            </a:lvl1pPr>
          </a:lstStyle>
          <a:p>
            <a:r>
              <a:rPr kumimoji="0" lang="ar-SA" smtClean="0"/>
              <a:t>انقر فوق الرمز لإضافة صورة</a:t>
            </a:r>
            <a:endParaRPr kumimoji="0" lang="en-US" dirty="0"/>
          </a:p>
        </p:txBody>
      </p:sp>
      <p:sp>
        <p:nvSpPr>
          <p:cNvPr id="4" name="عنصر نائب للنص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050"/>
            </a:lvl1pPr>
            <a:lvl2pPr>
              <a:defRPr sz="900"/>
            </a:lvl2pPr>
            <a:lvl3pPr>
              <a:defRPr sz="750"/>
            </a:lvl3pPr>
            <a:lvl4pPr>
              <a:defRPr sz="675"/>
            </a:lvl4pPr>
            <a:lvl5pPr>
              <a:defRPr sz="675"/>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a:xfrm>
            <a:off x="6108192" y="6556248"/>
            <a:ext cx="2103120" cy="301752"/>
          </a:xfrm>
        </p:spPr>
        <p:txBody>
          <a:bodyPr/>
          <a:lstStyle>
            <a:lvl1pPr>
              <a:defRPr sz="675"/>
            </a:lvl1pPr>
          </a:lstStyle>
          <a:p>
            <a:fld id="{1B8ABB09-4A1D-463E-8065-109CC2B7EFAA}" type="datetimeFigureOut">
              <a:rPr lang="ar-SA" smtClean="0">
                <a:solidFill>
                  <a:srgbClr val="000047"/>
                </a:solidFill>
              </a:rPr>
              <a:pPr/>
              <a:t>06/04/1441</a:t>
            </a:fld>
            <a:endParaRPr lang="ar-SA">
              <a:solidFill>
                <a:srgbClr val="000047"/>
              </a:solidFill>
            </a:endParaRPr>
          </a:p>
        </p:txBody>
      </p:sp>
      <p:sp>
        <p:nvSpPr>
          <p:cNvPr id="6" name="عنصر نائب للتذييل 5"/>
          <p:cNvSpPr>
            <a:spLocks noGrp="1"/>
          </p:cNvSpPr>
          <p:nvPr>
            <p:ph type="ftr" sz="quarter" idx="11"/>
          </p:nvPr>
        </p:nvSpPr>
        <p:spPr>
          <a:xfrm>
            <a:off x="1170432" y="6557169"/>
            <a:ext cx="4948072" cy="301752"/>
          </a:xfrm>
        </p:spPr>
        <p:txBody>
          <a:bodyPr/>
          <a:lstStyle>
            <a:lvl1pPr>
              <a:defRPr sz="675"/>
            </a:lvl1pPr>
          </a:lstStyle>
          <a:p>
            <a:endParaRPr lang="ar-SA">
              <a:solidFill>
                <a:srgbClr val="000047"/>
              </a:solidFill>
            </a:endParaRPr>
          </a:p>
        </p:txBody>
      </p:sp>
      <p:sp>
        <p:nvSpPr>
          <p:cNvPr id="7" name="عنصر نائب لرقم الشريحة 6"/>
          <p:cNvSpPr>
            <a:spLocks noGrp="1"/>
          </p:cNvSpPr>
          <p:nvPr>
            <p:ph type="sldNum" sz="quarter" idx="12"/>
          </p:nvPr>
        </p:nvSpPr>
        <p:spPr>
          <a:xfrm>
            <a:off x="8217192" y="6556248"/>
            <a:ext cx="365760" cy="301752"/>
          </a:xfrm>
        </p:spPr>
        <p:txBody>
          <a:bodyPr/>
          <a:lstStyle>
            <a:lvl1pPr algn="ctr">
              <a:defRPr sz="675"/>
            </a:lvl1pPr>
          </a:lstStyle>
          <a:p>
            <a:fld id="{0B34F065-1154-456A-91E3-76DE8E75E17B}" type="slidenum">
              <a:rPr lang="ar-SA" smtClean="0">
                <a:solidFill>
                  <a:srgbClr val="000047"/>
                </a:solidFill>
              </a:rPr>
              <a:pPr/>
              <a:t>‹#›</a:t>
            </a:fld>
            <a:endParaRPr lang="ar-SA">
              <a:solidFill>
                <a:srgbClr val="000047"/>
              </a:solidFill>
            </a:endParaRPr>
          </a:p>
        </p:txBody>
      </p:sp>
    </p:spTree>
    <p:extLst>
      <p:ext uri="{BB962C8B-B14F-4D97-AF65-F5344CB8AC3E}">
        <p14:creationId xmlns:p14="http://schemas.microsoft.com/office/powerpoint/2010/main" val="1061238430"/>
      </p:ext>
    </p:extLst>
  </p:cSld>
  <p:clrMapOvr>
    <a:overrideClrMapping bg1="dk1" tx1="lt1" bg2="dk2" tx2="lt2" accent1="accent1" accent2="accent2" accent3="accent3" accent4="accent4" accent5="accent5" accent6="accent6" hlink="hlink" folHlink="folHlink"/>
  </p:clrMapOvr>
  <p:transition spd="slow">
    <p:cover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0">
              <a:schemeClr val="accent3">
                <a:lumMod val="50000"/>
              </a:schemeClr>
            </a:gs>
            <a:gs pos="98000">
              <a:schemeClr val="bg2">
                <a:tint val="85000"/>
                <a:satMod val="40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11" name="مثلث قائم الزاوية 10"/>
          <p:cNvSpPr/>
          <p:nvPr/>
        </p:nvSpPr>
        <p:spPr>
          <a:xfrm>
            <a:off x="7035" y="14070"/>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srgbClr val="000047"/>
              </a:solidFill>
            </a:endParaRPr>
          </a:p>
        </p:txBody>
      </p:sp>
      <p:cxnSp>
        <p:nvCxnSpPr>
          <p:cNvPr id="8" name="رابط مستقيم 7"/>
          <p:cNvCxnSpPr/>
          <p:nvPr/>
        </p:nvCxnSpPr>
        <p:spPr>
          <a:xfrm>
            <a:off x="0" y="7036"/>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رابط مستقيم 8"/>
          <p:cNvCxnSpPr/>
          <p:nvPr/>
        </p:nvCxnSpPr>
        <p:spPr>
          <a:xfrm rot="10800000" flipV="1">
            <a:off x="6468795"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عنصر نائب للعنوان 21"/>
          <p:cNvSpPr>
            <a:spLocks noGrp="1"/>
          </p:cNvSpPr>
          <p:nvPr>
            <p:ph type="title"/>
          </p:nvPr>
        </p:nvSpPr>
        <p:spPr>
          <a:xfrm>
            <a:off x="457200" y="267494"/>
            <a:ext cx="8229600" cy="1399032"/>
          </a:xfrm>
          <a:prstGeom prst="rect">
            <a:avLst/>
          </a:prstGeom>
        </p:spPr>
        <p:txBody>
          <a:bodyPr vert="horz" anchor="ctr">
            <a:normAutofit/>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4" name="عنصر نائب للتاريخ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750" b="0">
                <a:solidFill>
                  <a:schemeClr val="tx1"/>
                </a:solidFill>
              </a:defRPr>
            </a:lvl1pPr>
          </a:lstStyle>
          <a:p>
            <a:fld id="{1B8ABB09-4A1D-463E-8065-109CC2B7EFAA}" type="datetimeFigureOut">
              <a:rPr lang="ar-SA" smtClean="0">
                <a:solidFill>
                  <a:srgbClr val="000047"/>
                </a:solidFill>
              </a:rPr>
              <a:pPr/>
              <a:t>06/04/1441</a:t>
            </a:fld>
            <a:endParaRPr lang="ar-SA">
              <a:solidFill>
                <a:srgbClr val="000047"/>
              </a:solidFill>
            </a:endParaRPr>
          </a:p>
        </p:txBody>
      </p:sp>
      <p:sp>
        <p:nvSpPr>
          <p:cNvPr id="3" name="عنصر نائب للتذييل 2"/>
          <p:cNvSpPr>
            <a:spLocks noGrp="1"/>
          </p:cNvSpPr>
          <p:nvPr>
            <p:ph type="ftr" sz="quarter" idx="3"/>
          </p:nvPr>
        </p:nvSpPr>
        <p:spPr>
          <a:xfrm>
            <a:off x="457201" y="6481892"/>
            <a:ext cx="4260056" cy="300831"/>
          </a:xfrm>
          <a:prstGeom prst="rect">
            <a:avLst/>
          </a:prstGeom>
        </p:spPr>
        <p:txBody>
          <a:bodyPr vert="horz" anchor="b"/>
          <a:lstStyle>
            <a:lvl1pPr algn="r" eaLnBrk="1" latinLnBrk="0" hangingPunct="1">
              <a:defRPr kumimoji="0" sz="750">
                <a:solidFill>
                  <a:schemeClr val="tx1"/>
                </a:solidFill>
              </a:defRPr>
            </a:lvl1pPr>
          </a:lstStyle>
          <a:p>
            <a:endParaRPr lang="ar-SA">
              <a:solidFill>
                <a:srgbClr val="000047"/>
              </a:solidFill>
            </a:endParaRPr>
          </a:p>
        </p:txBody>
      </p:sp>
      <p:sp>
        <p:nvSpPr>
          <p:cNvPr id="23" name="عنصر نائب لرقم الشريحة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900">
                <a:solidFill>
                  <a:schemeClr val="tx1"/>
                </a:solidFill>
              </a:defRPr>
            </a:lvl1pPr>
          </a:lstStyle>
          <a:p>
            <a:fld id="{0B34F065-1154-456A-91E3-76DE8E75E17B}" type="slidenum">
              <a:rPr lang="ar-SA" smtClean="0">
                <a:solidFill>
                  <a:srgbClr val="000047"/>
                </a:solidFill>
              </a:rPr>
              <a:pPr/>
              <a:t>‹#›</a:t>
            </a:fld>
            <a:endParaRPr lang="ar-SA">
              <a:solidFill>
                <a:srgbClr val="000047"/>
              </a:solidFill>
            </a:endParaRPr>
          </a:p>
        </p:txBody>
      </p:sp>
    </p:spTree>
    <p:extLst>
      <p:ext uri="{BB962C8B-B14F-4D97-AF65-F5344CB8AC3E}">
        <p14:creationId xmlns:p14="http://schemas.microsoft.com/office/powerpoint/2010/main" val="3681057448"/>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cover dir="d"/>
  </p:transition>
  <p:txStyles>
    <p:titleStyle>
      <a:lvl1pPr marL="363474" algn="l" rtl="1" eaLnBrk="1" latinLnBrk="0" hangingPunct="1">
        <a:spcBef>
          <a:spcPct val="0"/>
        </a:spcBef>
        <a:buNone/>
        <a:defRPr kumimoji="0" sz="315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336042" indent="-288036" algn="r" rtl="1" eaLnBrk="1" latinLnBrk="0" hangingPunct="1">
        <a:spcBef>
          <a:spcPct val="20000"/>
        </a:spcBef>
        <a:buClr>
          <a:schemeClr val="accent1"/>
        </a:buClr>
        <a:buSzPct val="80000"/>
        <a:buFont typeface="Wingdings 2"/>
        <a:buChar char=""/>
        <a:defRPr kumimoji="0" sz="2250" kern="1200">
          <a:solidFill>
            <a:schemeClr val="tx1"/>
          </a:solidFill>
          <a:latin typeface="+mn-lt"/>
          <a:ea typeface="+mn-ea"/>
          <a:cs typeface="+mn-cs"/>
        </a:defRPr>
      </a:lvl1pPr>
      <a:lvl2pPr marL="617220" indent="-214313" algn="r" rtl="1" eaLnBrk="1" latinLnBrk="0" hangingPunct="1">
        <a:spcBef>
          <a:spcPct val="20000"/>
        </a:spcBef>
        <a:buClr>
          <a:schemeClr val="accent1"/>
        </a:buClr>
        <a:buSzPct val="95000"/>
        <a:buFont typeface="Verdana"/>
        <a:buChar char="›"/>
        <a:defRPr kumimoji="0" sz="1950" kern="1200">
          <a:solidFill>
            <a:schemeClr val="tx1"/>
          </a:solidFill>
          <a:latin typeface="+mn-lt"/>
          <a:ea typeface="+mn-ea"/>
          <a:cs typeface="+mn-cs"/>
        </a:defRPr>
      </a:lvl2pPr>
      <a:lvl3pPr marL="829818" indent="-171450" algn="r" rtl="1" eaLnBrk="1" latinLnBrk="0" hangingPunct="1">
        <a:spcBef>
          <a:spcPct val="20000"/>
        </a:spcBef>
        <a:buClr>
          <a:schemeClr val="accent1"/>
        </a:buClr>
        <a:buFont typeface="Wingdings 2"/>
        <a:buChar char=""/>
        <a:defRPr kumimoji="0" sz="1800" kern="1200">
          <a:solidFill>
            <a:schemeClr val="tx1"/>
          </a:solidFill>
          <a:latin typeface="+mn-lt"/>
          <a:ea typeface="+mn-ea"/>
          <a:cs typeface="+mn-cs"/>
        </a:defRPr>
      </a:lvl3pPr>
      <a:lvl4pPr marL="1028700" indent="-157734" algn="r" rtl="1" eaLnBrk="1" latinLnBrk="0" hangingPunct="1">
        <a:spcBef>
          <a:spcPct val="20000"/>
        </a:spcBef>
        <a:buClr>
          <a:schemeClr val="accent1"/>
        </a:buClr>
        <a:buFont typeface="Wingdings 2"/>
        <a:buChar char=""/>
        <a:defRPr kumimoji="0" sz="1500" kern="1200">
          <a:solidFill>
            <a:schemeClr val="tx1"/>
          </a:solidFill>
          <a:latin typeface="+mn-lt"/>
          <a:ea typeface="+mn-ea"/>
          <a:cs typeface="+mn-cs"/>
        </a:defRPr>
      </a:lvl4pPr>
      <a:lvl5pPr marL="1200150" indent="-157734" algn="r" rtl="1" eaLnBrk="1" latinLnBrk="0" hangingPunct="1">
        <a:spcBef>
          <a:spcPct val="20000"/>
        </a:spcBef>
        <a:buClr>
          <a:schemeClr val="accent1">
            <a:tint val="75000"/>
          </a:schemeClr>
        </a:buClr>
        <a:buFont typeface="Wingdings 2"/>
        <a:buChar char=""/>
        <a:defRPr kumimoji="0" sz="1425" kern="1200">
          <a:solidFill>
            <a:schemeClr val="tx1"/>
          </a:solidFill>
          <a:latin typeface="+mn-lt"/>
          <a:ea typeface="+mn-ea"/>
          <a:cs typeface="+mn-cs"/>
        </a:defRPr>
      </a:lvl5pPr>
      <a:lvl6pPr marL="1371600" indent="-157734" algn="r" rtl="1" eaLnBrk="1" latinLnBrk="0" hangingPunct="1">
        <a:spcBef>
          <a:spcPct val="20000"/>
        </a:spcBef>
        <a:buClr>
          <a:schemeClr val="accent1">
            <a:tint val="75000"/>
          </a:schemeClr>
        </a:buClr>
        <a:buFont typeface="Wingdings 2"/>
        <a:buChar char=""/>
        <a:defRPr kumimoji="0" sz="1350" kern="1200">
          <a:solidFill>
            <a:schemeClr val="tx1"/>
          </a:solidFill>
          <a:latin typeface="+mn-lt"/>
          <a:ea typeface="+mn-ea"/>
          <a:cs typeface="+mn-cs"/>
        </a:defRPr>
      </a:lvl6pPr>
      <a:lvl7pPr marL="1563624" indent="-157734" algn="r" rtl="1" eaLnBrk="1" latinLnBrk="0" hangingPunct="1">
        <a:spcBef>
          <a:spcPct val="20000"/>
        </a:spcBef>
        <a:buClr>
          <a:schemeClr val="accent1">
            <a:tint val="75000"/>
          </a:schemeClr>
        </a:buClr>
        <a:buFont typeface="Wingdings 2"/>
        <a:buChar char=""/>
        <a:defRPr kumimoji="0" sz="1200" kern="1200">
          <a:solidFill>
            <a:schemeClr val="tx1"/>
          </a:solidFill>
          <a:latin typeface="+mn-lt"/>
          <a:ea typeface="+mn-ea"/>
          <a:cs typeface="+mn-cs"/>
        </a:defRPr>
      </a:lvl7pPr>
      <a:lvl8pPr marL="1714500" indent="-137160" algn="r" rtl="1" eaLnBrk="1" latinLnBrk="0" hangingPunct="1">
        <a:spcBef>
          <a:spcPct val="20000"/>
        </a:spcBef>
        <a:buClr>
          <a:schemeClr val="accent1">
            <a:tint val="75000"/>
          </a:schemeClr>
        </a:buClr>
        <a:buFont typeface="Wingdings 2"/>
        <a:buChar char=""/>
        <a:defRPr kumimoji="0" sz="1200" kern="1200">
          <a:solidFill>
            <a:schemeClr val="tx1"/>
          </a:solidFill>
          <a:latin typeface="+mn-lt"/>
          <a:ea typeface="+mn-ea"/>
          <a:cs typeface="+mn-cs"/>
        </a:defRPr>
      </a:lvl8pPr>
      <a:lvl9pPr marL="1885950" indent="-137160" algn="r" rtl="1" eaLnBrk="1" latinLnBrk="0" hangingPunct="1">
        <a:spcBef>
          <a:spcPct val="20000"/>
        </a:spcBef>
        <a:buClr>
          <a:schemeClr val="accent1">
            <a:tint val="75000"/>
          </a:schemeClr>
        </a:buClr>
        <a:buFont typeface="Wingdings 2"/>
        <a:buChar char=""/>
        <a:defRPr kumimoji="0" sz="12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342900" algn="r" rtl="1" eaLnBrk="1" latinLnBrk="0" hangingPunct="1">
        <a:defRPr kumimoji="0" kern="1200">
          <a:solidFill>
            <a:schemeClr val="tx1"/>
          </a:solidFill>
          <a:latin typeface="+mn-lt"/>
          <a:ea typeface="+mn-ea"/>
          <a:cs typeface="+mn-cs"/>
        </a:defRPr>
      </a:lvl2pPr>
      <a:lvl3pPr marL="685800" algn="r" rtl="1" eaLnBrk="1" latinLnBrk="0" hangingPunct="1">
        <a:defRPr kumimoji="0" kern="1200">
          <a:solidFill>
            <a:schemeClr val="tx1"/>
          </a:solidFill>
          <a:latin typeface="+mn-lt"/>
          <a:ea typeface="+mn-ea"/>
          <a:cs typeface="+mn-cs"/>
        </a:defRPr>
      </a:lvl3pPr>
      <a:lvl4pPr marL="1028700" algn="r" rtl="1" eaLnBrk="1" latinLnBrk="0" hangingPunct="1">
        <a:defRPr kumimoji="0" kern="1200">
          <a:solidFill>
            <a:schemeClr val="tx1"/>
          </a:solidFill>
          <a:latin typeface="+mn-lt"/>
          <a:ea typeface="+mn-ea"/>
          <a:cs typeface="+mn-cs"/>
        </a:defRPr>
      </a:lvl4pPr>
      <a:lvl5pPr marL="1371600" algn="r" rtl="1" eaLnBrk="1" latinLnBrk="0" hangingPunct="1">
        <a:defRPr kumimoji="0" kern="1200">
          <a:solidFill>
            <a:schemeClr val="tx1"/>
          </a:solidFill>
          <a:latin typeface="+mn-lt"/>
          <a:ea typeface="+mn-ea"/>
          <a:cs typeface="+mn-cs"/>
        </a:defRPr>
      </a:lvl5pPr>
      <a:lvl6pPr marL="1714500" algn="r" rtl="1" eaLnBrk="1" latinLnBrk="0" hangingPunct="1">
        <a:defRPr kumimoji="0" kern="1200">
          <a:solidFill>
            <a:schemeClr val="tx1"/>
          </a:solidFill>
          <a:latin typeface="+mn-lt"/>
          <a:ea typeface="+mn-ea"/>
          <a:cs typeface="+mn-cs"/>
        </a:defRPr>
      </a:lvl6pPr>
      <a:lvl7pPr marL="2057400" algn="r" rtl="1" eaLnBrk="1" latinLnBrk="0" hangingPunct="1">
        <a:defRPr kumimoji="0" kern="1200">
          <a:solidFill>
            <a:schemeClr val="tx1"/>
          </a:solidFill>
          <a:latin typeface="+mn-lt"/>
          <a:ea typeface="+mn-ea"/>
          <a:cs typeface="+mn-cs"/>
        </a:defRPr>
      </a:lvl7pPr>
      <a:lvl8pPr marL="2400300" algn="r" rtl="1" eaLnBrk="1" latinLnBrk="0" hangingPunct="1">
        <a:defRPr kumimoji="0" kern="1200">
          <a:solidFill>
            <a:schemeClr val="tx1"/>
          </a:solidFill>
          <a:latin typeface="+mn-lt"/>
          <a:ea typeface="+mn-ea"/>
          <a:cs typeface="+mn-cs"/>
        </a:defRPr>
      </a:lvl8pPr>
      <a:lvl9pPr marL="27432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59632" y="592554"/>
            <a:ext cx="6858048" cy="714380"/>
          </a:xfrm>
        </p:spPr>
        <p:txBody>
          <a:bodyPr>
            <a:noAutofit/>
          </a:bodyPr>
          <a:lstStyle/>
          <a:p>
            <a:pPr algn="ctr"/>
            <a:r>
              <a:rPr lang="ar-SY" sz="6000" b="1" dirty="0" smtClean="0">
                <a:ln w="18415" cmpd="sng">
                  <a:noFill/>
                  <a:prstDash val="solid"/>
                </a:ln>
                <a:solidFill>
                  <a:srgbClr val="FFFF00"/>
                </a:solidFill>
                <a:effectLst>
                  <a:outerShdw blurRad="63500" dir="3600000" algn="tl" rotWithShape="0">
                    <a:srgbClr val="000000">
                      <a:alpha val="70000"/>
                    </a:srgbClr>
                  </a:outerShdw>
                </a:effectLst>
                <a:latin typeface="Arial" pitchFamily="34" charset="0"/>
                <a:cs typeface="Arial" pitchFamily="34" charset="0"/>
              </a:rPr>
              <a:t> نقابة الأطباء </a:t>
            </a:r>
            <a:endParaRPr lang="ar-SY" sz="6000" b="1" dirty="0">
              <a:ln w="18415" cmpd="sng">
                <a:noFill/>
                <a:prstDash val="solid"/>
              </a:ln>
              <a:solidFill>
                <a:srgbClr val="FFFF00"/>
              </a:solidFill>
              <a:effectLst>
                <a:outerShdw blurRad="63500" dir="3600000" algn="tl" rotWithShape="0">
                  <a:srgbClr val="000000">
                    <a:alpha val="70000"/>
                  </a:srgbClr>
                </a:outerShdw>
              </a:effectLst>
              <a:latin typeface="Arial" pitchFamily="34" charset="0"/>
              <a:cs typeface="Arial" pitchFamily="34" charset="0"/>
            </a:endParaRPr>
          </a:p>
        </p:txBody>
      </p:sp>
      <p:pic>
        <p:nvPicPr>
          <p:cNvPr id="5" name="عنصر نائب للمحتوى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52252" y="2107614"/>
            <a:ext cx="7272808" cy="3595000"/>
          </a:xfrm>
          <a:prstGeom prst="ellipse">
            <a:avLst/>
          </a:prstGeom>
          <a:solidFill>
            <a:srgbClr val="FFFFFF"/>
          </a:solidFill>
          <a:ln w="63500" cap="rnd">
            <a:solidFill>
              <a:srgbClr val="333333"/>
            </a:solidFill>
          </a:ln>
          <a:effectLst>
            <a:outerShdw blurRad="381000" dist="292100" dir="5400000" sx="-80000" sy="-18000" rotWithShape="0">
              <a:srgbClr val="000000">
                <a:alpha val="22000"/>
              </a:srgbClr>
            </a:outerShdw>
            <a:softEdge rad="0"/>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486462250"/>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anim calcmode="lin" valueType="num">
                                      <p:cBhvr>
                                        <p:cTn id="14" dur="2000" fill="hold"/>
                                        <p:tgtEl>
                                          <p:spTgt spid="5"/>
                                        </p:tgtEl>
                                        <p:attrNameLst>
                                          <p:attrName>ppt_w</p:attrName>
                                        </p:attrNameLst>
                                      </p:cBhvr>
                                      <p:tavLst>
                                        <p:tav tm="0" fmla="#ppt_w*sin(2.5*pi*$)">
                                          <p:val>
                                            <p:fltVal val="0"/>
                                          </p:val>
                                        </p:tav>
                                        <p:tav tm="100000">
                                          <p:val>
                                            <p:fltVal val="1"/>
                                          </p:val>
                                        </p:tav>
                                      </p:tavLst>
                                    </p:anim>
                                    <p:anim calcmode="lin" valueType="num">
                                      <p:cBhvr>
                                        <p:cTn id="15"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44672" y="341194"/>
            <a:ext cx="8229600" cy="680914"/>
          </a:xfrm>
        </p:spPr>
        <p:txBody>
          <a:bodyPr>
            <a:noAutofit/>
          </a:bodyPr>
          <a:lstStyle/>
          <a:p>
            <a:pPr algn="ctr"/>
            <a:r>
              <a:rPr lang="ar-SY" sz="4800" b="1" dirty="0" smtClean="0">
                <a:ln w="18415" cmpd="sng">
                  <a:no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تشكيل مجلس النقابة المركزي</a:t>
            </a:r>
            <a:endParaRPr lang="ar-SY" sz="4800" b="1" dirty="0">
              <a:ln w="18415" cmpd="sng">
                <a:no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endParaRPr>
          </a:p>
        </p:txBody>
      </p:sp>
      <p:sp>
        <p:nvSpPr>
          <p:cNvPr id="6" name="عنصر نائب للمحتوى 5"/>
          <p:cNvSpPr>
            <a:spLocks noGrp="1"/>
          </p:cNvSpPr>
          <p:nvPr>
            <p:ph idx="1"/>
          </p:nvPr>
        </p:nvSpPr>
        <p:spPr>
          <a:xfrm>
            <a:off x="267251" y="1022108"/>
            <a:ext cx="8407021" cy="5569761"/>
          </a:xfrm>
        </p:spPr>
        <p:txBody>
          <a:bodyPr>
            <a:normAutofit/>
          </a:bodyPr>
          <a:lstStyle/>
          <a:p>
            <a:pPr marL="48006" indent="0">
              <a:buClr>
                <a:srgbClr val="FF0000"/>
              </a:buClr>
              <a:buSzPct val="100000"/>
              <a:buNone/>
            </a:pPr>
            <a:endParaRPr lang="ar-SY" dirty="0" smtClean="0">
              <a:solidFill>
                <a:srgbClr val="FFFF00"/>
              </a:solidFill>
              <a:latin typeface="Arial" panose="020B0604020202020204" pitchFamily="34" charset="0"/>
              <a:cs typeface="Arial" panose="020B0604020202020204" pitchFamily="34" charset="0"/>
            </a:endParaRPr>
          </a:p>
          <a:p>
            <a:pPr>
              <a:buClr>
                <a:srgbClr val="FF0000"/>
              </a:buClr>
              <a:buSzPct val="100000"/>
              <a:buFont typeface="Wingdings" panose="05000000000000000000" pitchFamily="2" charset="2"/>
              <a:buChar char="q"/>
            </a:pPr>
            <a:r>
              <a:rPr lang="ar-SY" sz="2800" b="1" dirty="0" smtClean="0">
                <a:solidFill>
                  <a:srgbClr val="92D050"/>
                </a:solidFill>
                <a:latin typeface="Arial" panose="020B0604020202020204" pitchFamily="34" charset="0"/>
                <a:cs typeface="Arial" panose="020B0604020202020204" pitchFamily="34" charset="0"/>
              </a:rPr>
              <a:t> المؤتمر العام للنقابة وهو أعلى سلطة فيها</a:t>
            </a:r>
          </a:p>
          <a:p>
            <a:pPr>
              <a:buClr>
                <a:srgbClr val="FF0000"/>
              </a:buClr>
              <a:buSzPct val="100000"/>
              <a:buFont typeface="Wingdings" panose="05000000000000000000" pitchFamily="2" charset="2"/>
              <a:buChar char="q"/>
            </a:pPr>
            <a:r>
              <a:rPr lang="ar-SY" sz="2800" b="1" dirty="0" smtClean="0">
                <a:solidFill>
                  <a:srgbClr val="92D050"/>
                </a:solidFill>
                <a:latin typeface="Arial" panose="020B0604020202020204" pitchFamily="34" charset="0"/>
                <a:cs typeface="Arial" panose="020B0604020202020204" pitchFamily="34" charset="0"/>
              </a:rPr>
              <a:t> يشكل الأطباء المنتسبون لنقابة الأطباء بجميع قطاعاتهم ( الصحة </a:t>
            </a:r>
            <a:r>
              <a:rPr lang="ar-SY" sz="2800" b="1" dirty="0">
                <a:solidFill>
                  <a:srgbClr val="92D050"/>
                </a:solidFill>
                <a:latin typeface="Arial" panose="020B0604020202020204" pitchFamily="34" charset="0"/>
                <a:cs typeface="Arial" panose="020B0604020202020204" pitchFamily="34" charset="0"/>
              </a:rPr>
              <a:t>-</a:t>
            </a:r>
            <a:r>
              <a:rPr lang="ar-SY" sz="2800" b="1" dirty="0" smtClean="0">
                <a:solidFill>
                  <a:srgbClr val="92D050"/>
                </a:solidFill>
                <a:latin typeface="Arial" panose="020B0604020202020204" pitchFamily="34" charset="0"/>
                <a:cs typeface="Arial" panose="020B0604020202020204" pitchFamily="34" charset="0"/>
              </a:rPr>
              <a:t> التعليم العالي – الخدمات الطبية العسكرية- القطاع الخاص )المؤتمر العام ويتألف من:</a:t>
            </a:r>
          </a:p>
          <a:p>
            <a:pPr marL="953262" lvl="1" indent="-514350">
              <a:buClr>
                <a:srgbClr val="FF0000"/>
              </a:buClr>
              <a:buSzPct val="100000"/>
              <a:buFont typeface="+mj-lt"/>
              <a:buAutoNum type="arabicParenR"/>
            </a:pPr>
            <a:r>
              <a:rPr lang="ar-SY" sz="2400" b="1" dirty="0" smtClean="0">
                <a:solidFill>
                  <a:srgbClr val="92D050"/>
                </a:solidFill>
                <a:latin typeface="Arial" panose="020B0604020202020204" pitchFamily="34" charset="0"/>
                <a:cs typeface="Arial" panose="020B0604020202020204" pitchFamily="34" charset="0"/>
              </a:rPr>
              <a:t> أعضاء مجلس النقابة الحالي .</a:t>
            </a:r>
          </a:p>
          <a:p>
            <a:pPr marL="953262" lvl="1" indent="-514350">
              <a:buClr>
                <a:srgbClr val="FF0000"/>
              </a:buClr>
              <a:buSzPct val="100000"/>
              <a:buFont typeface="+mj-lt"/>
              <a:buAutoNum type="arabicParenR"/>
            </a:pPr>
            <a:r>
              <a:rPr lang="ar-SY" sz="2400" b="1" dirty="0" smtClean="0">
                <a:solidFill>
                  <a:srgbClr val="92D050"/>
                </a:solidFill>
                <a:latin typeface="Arial" panose="020B0604020202020204" pitchFamily="34" charset="0"/>
                <a:cs typeface="Arial" panose="020B0604020202020204" pitchFamily="34" charset="0"/>
              </a:rPr>
              <a:t>أعضاء مجالس الفروع (في المحافظات السورية) . </a:t>
            </a:r>
          </a:p>
          <a:p>
            <a:pPr marL="953262" lvl="1" indent="-514350">
              <a:buClr>
                <a:srgbClr val="FF0000"/>
              </a:buClr>
              <a:buSzPct val="100000"/>
              <a:buFont typeface="+mj-lt"/>
              <a:buAutoNum type="arabicParenR"/>
            </a:pPr>
            <a:r>
              <a:rPr lang="ar-SY" sz="2400" b="1" dirty="0" smtClean="0">
                <a:solidFill>
                  <a:srgbClr val="92D050"/>
                </a:solidFill>
                <a:latin typeface="Arial" panose="020B0604020202020204" pitchFamily="34" charset="0"/>
                <a:cs typeface="Arial" panose="020B0604020202020204" pitchFamily="34" charset="0"/>
              </a:rPr>
              <a:t>الأعضاء المتممين في المجلس المركزي و مجالس الفروع . </a:t>
            </a:r>
          </a:p>
          <a:p>
            <a:pPr>
              <a:buClr>
                <a:srgbClr val="FF0000"/>
              </a:buClr>
              <a:buFont typeface="Wingdings" panose="05000000000000000000" pitchFamily="2" charset="2"/>
              <a:buChar char="q"/>
            </a:pPr>
            <a:r>
              <a:rPr lang="ar-SY" sz="3200" b="1" dirty="0" smtClean="0">
                <a:solidFill>
                  <a:srgbClr val="92D050"/>
                </a:solidFill>
                <a:latin typeface="Arial" panose="020B0604020202020204" pitchFamily="34" charset="0"/>
                <a:cs typeface="Arial" panose="020B0604020202020204" pitchFamily="34" charset="0"/>
              </a:rPr>
              <a:t> و يتم اختيار مجلس النقابة المركزي بالاقتراع السري من قبل أعضاء المؤتمر العام . </a:t>
            </a:r>
          </a:p>
        </p:txBody>
      </p:sp>
    </p:spTree>
    <p:extLst>
      <p:ext uri="{BB962C8B-B14F-4D97-AF65-F5344CB8AC3E}">
        <p14:creationId xmlns:p14="http://schemas.microsoft.com/office/powerpoint/2010/main" val="1110678558"/>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10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10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10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10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1000" fill="hold"/>
                                        <p:tgtEl>
                                          <p:spTgt spid="6">
                                            <p:txEl>
                                              <p:pRg st="5" end="5"/>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6">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additive="base">
                                        <p:cTn id="43" dur="1000" fill="hold"/>
                                        <p:tgtEl>
                                          <p:spTgt spid="6">
                                            <p:txEl>
                                              <p:pRg st="6" end="6"/>
                                            </p:txEl>
                                          </p:spTgt>
                                        </p:tgtEl>
                                        <p:attrNameLst>
                                          <p:attrName>ppt_x</p:attrName>
                                        </p:attrNameLst>
                                      </p:cBhvr>
                                      <p:tavLst>
                                        <p:tav tm="0">
                                          <p:val>
                                            <p:strVal val="0-#ppt_w/2"/>
                                          </p:val>
                                        </p:tav>
                                        <p:tav tm="100000">
                                          <p:val>
                                            <p:strVal val="#ppt_x"/>
                                          </p:val>
                                        </p:tav>
                                      </p:tavLst>
                                    </p:anim>
                                    <p:anim calcmode="lin" valueType="num">
                                      <p:cBhvr additive="base">
                                        <p:cTn id="44" dur="1000" fill="hold"/>
                                        <p:tgtEl>
                                          <p:spTgt spid="6">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44672" y="341194"/>
            <a:ext cx="8229600" cy="680914"/>
          </a:xfrm>
        </p:spPr>
        <p:txBody>
          <a:bodyPr>
            <a:noAutofit/>
          </a:bodyPr>
          <a:lstStyle/>
          <a:p>
            <a:pPr algn="ctr"/>
            <a:r>
              <a:rPr lang="ar-SY" sz="4800" b="1" dirty="0" smtClean="0">
                <a:ln w="18415" cmpd="sng">
                  <a:no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مجلس النقابة المركزي</a:t>
            </a:r>
            <a:endParaRPr lang="ar-SY" sz="4800" b="1" dirty="0">
              <a:ln w="18415" cmpd="sng">
                <a:no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endParaRPr>
          </a:p>
        </p:txBody>
      </p:sp>
      <p:sp>
        <p:nvSpPr>
          <p:cNvPr id="6" name="عنصر نائب للمحتوى 5"/>
          <p:cNvSpPr>
            <a:spLocks noGrp="1"/>
          </p:cNvSpPr>
          <p:nvPr>
            <p:ph idx="1"/>
          </p:nvPr>
        </p:nvSpPr>
        <p:spPr>
          <a:xfrm>
            <a:off x="267251" y="1022108"/>
            <a:ext cx="8407021" cy="5569761"/>
          </a:xfrm>
        </p:spPr>
        <p:txBody>
          <a:bodyPr>
            <a:normAutofit/>
          </a:bodyPr>
          <a:lstStyle/>
          <a:p>
            <a:pPr>
              <a:buClr>
                <a:srgbClr val="FF0000"/>
              </a:buClr>
              <a:buFont typeface="Wingdings" panose="05000000000000000000" pitchFamily="2" charset="2"/>
              <a:buChar char="q"/>
            </a:pPr>
            <a:r>
              <a:rPr lang="ar-SY" sz="3200" b="1" dirty="0" smtClean="0">
                <a:solidFill>
                  <a:srgbClr val="92D050"/>
                </a:solidFill>
                <a:latin typeface="Arial" panose="020B0604020202020204" pitchFamily="34" charset="0"/>
                <a:cs typeface="Arial" panose="020B0604020202020204" pitchFamily="34" charset="0"/>
              </a:rPr>
              <a:t>يتشكل مجلس النقابة المركزي  من 11عضو يمثلون القطاعات الطبية بمعدل عضو عن كل قطاع  وينتَخب المجلس من بين أعضائه:</a:t>
            </a:r>
          </a:p>
          <a:p>
            <a:pPr lvl="1">
              <a:buClr>
                <a:srgbClr val="FF0000"/>
              </a:buClr>
              <a:buFont typeface="Arial" panose="020B0604020202020204" pitchFamily="34" charset="0"/>
              <a:buChar char="•"/>
            </a:pPr>
            <a:r>
              <a:rPr lang="ar-SY" sz="2800" b="1" dirty="0" smtClean="0">
                <a:solidFill>
                  <a:srgbClr val="92D050"/>
                </a:solidFill>
                <a:latin typeface="Arial" panose="020B0604020202020204" pitchFamily="34" charset="0"/>
                <a:cs typeface="Arial" panose="020B0604020202020204" pitchFamily="34" charset="0"/>
              </a:rPr>
              <a:t>النقيب . </a:t>
            </a:r>
          </a:p>
          <a:p>
            <a:pPr lvl="1">
              <a:buClr>
                <a:srgbClr val="FF0000"/>
              </a:buClr>
              <a:buFont typeface="Arial" panose="020B0604020202020204" pitchFamily="34" charset="0"/>
              <a:buChar char="•"/>
            </a:pPr>
            <a:r>
              <a:rPr lang="ar-SY" sz="2800" b="1" dirty="0" smtClean="0">
                <a:solidFill>
                  <a:srgbClr val="92D050"/>
                </a:solidFill>
                <a:latin typeface="Arial" panose="020B0604020202020204" pitchFamily="34" charset="0"/>
                <a:cs typeface="Arial" panose="020B0604020202020204" pitchFamily="34" charset="0"/>
              </a:rPr>
              <a:t>نائباً للنقيب . </a:t>
            </a:r>
          </a:p>
          <a:p>
            <a:pPr lvl="1">
              <a:buClr>
                <a:srgbClr val="FF0000"/>
              </a:buClr>
              <a:buFont typeface="Arial" panose="020B0604020202020204" pitchFamily="34" charset="0"/>
              <a:buChar char="•"/>
            </a:pPr>
            <a:r>
              <a:rPr lang="ar-SY" sz="2800" b="1" dirty="0" smtClean="0">
                <a:solidFill>
                  <a:srgbClr val="92D050"/>
                </a:solidFill>
                <a:latin typeface="Arial" panose="020B0604020202020204" pitchFamily="34" charset="0"/>
                <a:cs typeface="Arial" panose="020B0604020202020204" pitchFamily="34" charset="0"/>
              </a:rPr>
              <a:t>أمينا للسر . </a:t>
            </a:r>
          </a:p>
          <a:p>
            <a:pPr lvl="1">
              <a:buClr>
                <a:srgbClr val="FF0000"/>
              </a:buClr>
              <a:buFont typeface="Arial" panose="020B0604020202020204" pitchFamily="34" charset="0"/>
              <a:buChar char="•"/>
            </a:pPr>
            <a:r>
              <a:rPr lang="ar-SY" sz="2800" b="1" dirty="0" smtClean="0">
                <a:solidFill>
                  <a:srgbClr val="92D050"/>
                </a:solidFill>
                <a:latin typeface="Arial" panose="020B0604020202020204" pitchFamily="34" charset="0"/>
                <a:cs typeface="Arial" panose="020B0604020202020204" pitchFamily="34" charset="0"/>
              </a:rPr>
              <a:t>خازناً.</a:t>
            </a:r>
          </a:p>
          <a:p>
            <a:pPr>
              <a:buClr>
                <a:srgbClr val="FF0000"/>
              </a:buClr>
              <a:buFont typeface="Wingdings" panose="05000000000000000000" pitchFamily="2" charset="2"/>
              <a:buChar char="q"/>
            </a:pPr>
            <a:r>
              <a:rPr lang="ar-SY" sz="3200" b="1" dirty="0" smtClean="0">
                <a:solidFill>
                  <a:srgbClr val="92D050"/>
                </a:solidFill>
                <a:latin typeface="Arial" panose="020B0604020202020204" pitchFamily="34" charset="0"/>
                <a:cs typeface="Arial" panose="020B0604020202020204" pitchFamily="34" charset="0"/>
              </a:rPr>
              <a:t>وذلك في أول جلسة له ويستلم بعد ذلك من قبل المجلس السابق جميع سجلات ومحفوظات  النقابة وذلك خلال 48 ساعة على الأكثر من صدور نتائج الانتخاب .</a:t>
            </a:r>
            <a:endParaRPr lang="ar-SY" sz="3200" b="1" dirty="0">
              <a:solidFill>
                <a:srgbClr val="92D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934846"/>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10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10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10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additive="base">
                                        <p:cTn id="31" dur="10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 calcmode="lin" valueType="num">
                                      <p:cBhvr additive="base">
                                        <p:cTn id="37" dur="10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6">
                                            <p:txEl>
                                              <p:pRg st="5" end="5"/>
                                            </p:txEl>
                                          </p:spTgt>
                                        </p:tgtEl>
                                        <p:attrNameLst>
                                          <p:attrName>style.visibility</p:attrName>
                                        </p:attrNameLst>
                                      </p:cBhvr>
                                      <p:to>
                                        <p:strVal val="visible"/>
                                      </p:to>
                                    </p:set>
                                    <p:anim calcmode="lin" valueType="num">
                                      <p:cBhvr additive="base">
                                        <p:cTn id="43" dur="1000" fill="hold"/>
                                        <p:tgtEl>
                                          <p:spTgt spid="6">
                                            <p:txEl>
                                              <p:pRg st="5" end="5"/>
                                            </p:txEl>
                                          </p:spTgt>
                                        </p:tgtEl>
                                        <p:attrNameLst>
                                          <p:attrName>ppt_x</p:attrName>
                                        </p:attrNameLst>
                                      </p:cBhvr>
                                      <p:tavLst>
                                        <p:tav tm="0">
                                          <p:val>
                                            <p:strVal val="0-#ppt_w/2"/>
                                          </p:val>
                                        </p:tav>
                                        <p:tav tm="100000">
                                          <p:val>
                                            <p:strVal val="#ppt_x"/>
                                          </p:val>
                                        </p:tav>
                                      </p:tavLst>
                                    </p:anim>
                                    <p:anim calcmode="lin" valueType="num">
                                      <p:cBhvr additive="base">
                                        <p:cTn id="44" dur="1000" fill="hold"/>
                                        <p:tgtEl>
                                          <p:spTgt spid="6">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44673" y="307728"/>
            <a:ext cx="8229600" cy="714380"/>
          </a:xfrm>
        </p:spPr>
        <p:txBody>
          <a:bodyPr>
            <a:noAutofit/>
          </a:bodyPr>
          <a:lstStyle/>
          <a:p>
            <a:pPr algn="ctr"/>
            <a:endParaRPr lang="ar-SY" sz="4800" b="1" dirty="0">
              <a:ln w="18415" cmpd="sng">
                <a:noFill/>
                <a:prstDash val="solid"/>
              </a:ln>
              <a:solidFill>
                <a:srgbClr val="FFFF00"/>
              </a:solidFill>
              <a:effectLst>
                <a:outerShdw blurRad="63500" dir="3600000" algn="tl" rotWithShape="0">
                  <a:srgbClr val="000000">
                    <a:alpha val="70000"/>
                  </a:srgbClr>
                </a:outerShdw>
              </a:effectLst>
              <a:latin typeface="Arial" pitchFamily="34" charset="0"/>
              <a:cs typeface="Arial" pitchFamily="34" charset="0"/>
            </a:endParaRPr>
          </a:p>
        </p:txBody>
      </p:sp>
      <p:sp>
        <p:nvSpPr>
          <p:cNvPr id="6" name="عنصر نائب للمحتوى 5"/>
          <p:cNvSpPr>
            <a:spLocks noGrp="1"/>
          </p:cNvSpPr>
          <p:nvPr>
            <p:ph idx="1"/>
          </p:nvPr>
        </p:nvSpPr>
        <p:spPr>
          <a:xfrm>
            <a:off x="444673" y="1132764"/>
            <a:ext cx="8229600" cy="5459105"/>
          </a:xfrm>
        </p:spPr>
        <p:txBody>
          <a:bodyPr>
            <a:normAutofit/>
          </a:bodyPr>
          <a:lstStyle/>
          <a:p>
            <a:pPr>
              <a:buClr>
                <a:srgbClr val="FF0000"/>
              </a:buClr>
              <a:buSzPct val="100000"/>
              <a:buFont typeface="Wingdings" panose="05000000000000000000" pitchFamily="2" charset="2"/>
              <a:buChar char="q"/>
            </a:pPr>
            <a:r>
              <a:rPr lang="ar-SY" sz="3200" b="1" dirty="0" smtClean="0">
                <a:solidFill>
                  <a:srgbClr val="92D050"/>
                </a:solidFill>
                <a:latin typeface="Arial" panose="020B0604020202020204" pitchFamily="34" charset="0"/>
                <a:cs typeface="Arial" panose="020B0604020202020204" pitchFamily="34" charset="0"/>
              </a:rPr>
              <a:t> يُشترط في المرشح لعضوية مجلس النقابة أن يكون سوري الجنسية وألا تقل مدة مزاولته المهنة عن 10 سنوات .</a:t>
            </a:r>
          </a:p>
          <a:p>
            <a:pPr>
              <a:buClr>
                <a:srgbClr val="FF0000"/>
              </a:buClr>
              <a:buSzPct val="100000"/>
              <a:buFont typeface="Wingdings" panose="05000000000000000000" pitchFamily="2" charset="2"/>
              <a:buChar char="q"/>
            </a:pPr>
            <a:r>
              <a:rPr lang="ar-SY" sz="3200" b="1" dirty="0">
                <a:solidFill>
                  <a:srgbClr val="92D050"/>
                </a:solidFill>
                <a:latin typeface="Arial" panose="020B0604020202020204" pitchFamily="34" charset="0"/>
                <a:cs typeface="Arial" panose="020B0604020202020204" pitchFamily="34" charset="0"/>
              </a:rPr>
              <a:t> </a:t>
            </a:r>
            <a:r>
              <a:rPr lang="ar-SY" sz="3200" b="1" dirty="0" smtClean="0">
                <a:solidFill>
                  <a:srgbClr val="92D050"/>
                </a:solidFill>
                <a:latin typeface="Arial" panose="020B0604020202020204" pitchFamily="34" charset="0"/>
                <a:cs typeface="Arial" panose="020B0604020202020204" pitchFamily="34" charset="0"/>
              </a:rPr>
              <a:t>تستمر ولاية مجلس النقابة مدة 5 سنوات . </a:t>
            </a:r>
          </a:p>
          <a:p>
            <a:pPr>
              <a:buClr>
                <a:srgbClr val="FF0000"/>
              </a:buClr>
              <a:buSzPct val="100000"/>
              <a:buFont typeface="Wingdings" panose="05000000000000000000" pitchFamily="2" charset="2"/>
              <a:buChar char="q"/>
            </a:pPr>
            <a:r>
              <a:rPr lang="ar-SY" sz="3200" b="1" dirty="0">
                <a:solidFill>
                  <a:srgbClr val="92D050"/>
                </a:solidFill>
                <a:latin typeface="Arial" panose="020B0604020202020204" pitchFamily="34" charset="0"/>
                <a:cs typeface="Arial" panose="020B0604020202020204" pitchFamily="34" charset="0"/>
              </a:rPr>
              <a:t> </a:t>
            </a:r>
            <a:r>
              <a:rPr lang="ar-SY" sz="3200" b="1" dirty="0" smtClean="0">
                <a:solidFill>
                  <a:srgbClr val="92D050"/>
                </a:solidFill>
                <a:latin typeface="Arial" panose="020B0604020202020204" pitchFamily="34" charset="0"/>
                <a:cs typeface="Arial" panose="020B0604020202020204" pitchFamily="34" charset="0"/>
              </a:rPr>
              <a:t>يُلزم النقيب وأمين السر بالتفرغ ويجوز تفرغ أكثر من عضو ويحدد هذا التفرغ ورواتب وتعويضات المتفرغين من قبل المؤتمر العام .</a:t>
            </a:r>
          </a:p>
          <a:p>
            <a:pPr>
              <a:buClr>
                <a:srgbClr val="FF0000"/>
              </a:buClr>
              <a:buSzPct val="100000"/>
              <a:buFont typeface="Wingdings" panose="05000000000000000000" pitchFamily="2" charset="2"/>
              <a:buChar char="q"/>
            </a:pPr>
            <a:endParaRPr lang="ar-SY" sz="3200" b="1" dirty="0">
              <a:solidFill>
                <a:srgbClr val="92D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5889758"/>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10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10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10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44673" y="307728"/>
            <a:ext cx="8229600" cy="714380"/>
          </a:xfrm>
        </p:spPr>
        <p:txBody>
          <a:bodyPr>
            <a:noAutofit/>
          </a:bodyPr>
          <a:lstStyle/>
          <a:p>
            <a:pPr algn="ctr"/>
            <a:r>
              <a:rPr lang="ar-SY" sz="4800" b="1" dirty="0" smtClean="0">
                <a:ln w="18415" cmpd="sng">
                  <a:noFill/>
                  <a:prstDash val="solid"/>
                </a:ln>
                <a:solidFill>
                  <a:srgbClr val="FFFF00"/>
                </a:solidFill>
                <a:effectLst>
                  <a:outerShdw blurRad="63500" dir="3600000" algn="tl" rotWithShape="0">
                    <a:srgbClr val="000000">
                      <a:alpha val="70000"/>
                    </a:srgbClr>
                  </a:outerShdw>
                </a:effectLst>
                <a:latin typeface="Arial" pitchFamily="34" charset="0"/>
                <a:cs typeface="Arial" pitchFamily="34" charset="0"/>
              </a:rPr>
              <a:t>مهام مجلس النقابة المركزي </a:t>
            </a:r>
            <a:endParaRPr lang="ar-SY" sz="4800" b="1" dirty="0">
              <a:ln w="18415" cmpd="sng">
                <a:noFill/>
                <a:prstDash val="solid"/>
              </a:ln>
              <a:solidFill>
                <a:srgbClr val="FFFF00"/>
              </a:solidFill>
              <a:effectLst>
                <a:outerShdw blurRad="63500" dir="3600000" algn="tl" rotWithShape="0">
                  <a:srgbClr val="000000">
                    <a:alpha val="70000"/>
                  </a:srgbClr>
                </a:outerShdw>
              </a:effectLst>
              <a:latin typeface="Arial" pitchFamily="34" charset="0"/>
              <a:cs typeface="Arial" pitchFamily="34" charset="0"/>
            </a:endParaRPr>
          </a:p>
        </p:txBody>
      </p:sp>
      <p:sp>
        <p:nvSpPr>
          <p:cNvPr id="6" name="عنصر نائب للمحتوى 5"/>
          <p:cNvSpPr>
            <a:spLocks noGrp="1"/>
          </p:cNvSpPr>
          <p:nvPr>
            <p:ph idx="1"/>
          </p:nvPr>
        </p:nvSpPr>
        <p:spPr>
          <a:xfrm>
            <a:off x="444673" y="1132764"/>
            <a:ext cx="8229600" cy="5459105"/>
          </a:xfrm>
        </p:spPr>
        <p:txBody>
          <a:bodyPr>
            <a:normAutofit/>
          </a:bodyPr>
          <a:lstStyle/>
          <a:p>
            <a:pPr>
              <a:buClr>
                <a:srgbClr val="FF0000"/>
              </a:buClr>
              <a:buSzPct val="100000"/>
              <a:buFont typeface="Wingdings" panose="05000000000000000000" pitchFamily="2" charset="2"/>
              <a:buChar char="q"/>
            </a:pPr>
            <a:r>
              <a:rPr lang="ar-SY" sz="3200" b="1" dirty="0" smtClean="0">
                <a:solidFill>
                  <a:srgbClr val="92D050"/>
                </a:solidFill>
                <a:latin typeface="Arial" panose="020B0604020202020204" pitchFamily="34" charset="0"/>
                <a:cs typeface="Arial" panose="020B0604020202020204" pitchFamily="34" charset="0"/>
              </a:rPr>
              <a:t> يُشرف مجلس النقابة على تنظيم مجالس الفروع وينسق نشاطاتها ويصدر القرارات اللازمة بشأنها ويبلغ الفروع بها . </a:t>
            </a:r>
          </a:p>
          <a:p>
            <a:pPr>
              <a:buClr>
                <a:srgbClr val="FF0000"/>
              </a:buClr>
              <a:buSzPct val="100000"/>
              <a:buFont typeface="Wingdings" panose="05000000000000000000" pitchFamily="2" charset="2"/>
              <a:buChar char="q"/>
            </a:pPr>
            <a:r>
              <a:rPr lang="ar-SY" sz="3200" b="1" dirty="0">
                <a:solidFill>
                  <a:srgbClr val="92D050"/>
                </a:solidFill>
                <a:latin typeface="Arial" panose="020B0604020202020204" pitchFamily="34" charset="0"/>
                <a:cs typeface="Arial" panose="020B0604020202020204" pitchFamily="34" charset="0"/>
              </a:rPr>
              <a:t> </a:t>
            </a:r>
            <a:r>
              <a:rPr lang="ar-SY" sz="3200" b="1" dirty="0" smtClean="0">
                <a:solidFill>
                  <a:srgbClr val="92D050"/>
                </a:solidFill>
                <a:latin typeface="Arial" panose="020B0604020202020204" pitchFamily="34" charset="0"/>
                <a:cs typeface="Arial" panose="020B0604020202020204" pitchFamily="34" charset="0"/>
              </a:rPr>
              <a:t>يَنظر مجلس النقابة في قرارات مجلس الفروع وهيئاتها العامة وله أن يوقف تنفيذ أي قرار إذا وجد فيه ما يخالف الأنظمة والقوانين وذلك خلال شهر من تبلغه القرار . </a:t>
            </a:r>
          </a:p>
          <a:p>
            <a:pPr>
              <a:buClr>
                <a:srgbClr val="FF0000"/>
              </a:buClr>
              <a:buSzPct val="100000"/>
              <a:buFont typeface="Wingdings" panose="05000000000000000000" pitchFamily="2" charset="2"/>
              <a:buChar char="q"/>
            </a:pPr>
            <a:r>
              <a:rPr lang="ar-SY" sz="3200" b="1" dirty="0" smtClean="0">
                <a:solidFill>
                  <a:srgbClr val="92D050"/>
                </a:solidFill>
                <a:latin typeface="Arial" panose="020B0604020202020204" pitchFamily="34" charset="0"/>
                <a:cs typeface="Arial" panose="020B0604020202020204" pitchFamily="34" charset="0"/>
              </a:rPr>
              <a:t> إذا أصر مجلس الفرع على رأيه بالمخالفة عُرض الموضوع على الهيئة الاستشارية خلال مدة أقصاها شهر.</a:t>
            </a:r>
          </a:p>
          <a:p>
            <a:pPr>
              <a:buClr>
                <a:srgbClr val="FF0000"/>
              </a:buClr>
              <a:buSzPct val="100000"/>
              <a:buFont typeface="Wingdings" panose="05000000000000000000" pitchFamily="2" charset="2"/>
              <a:buChar char="q"/>
            </a:pPr>
            <a:endParaRPr lang="ar-SY" sz="3200" b="1" dirty="0" smtClean="0">
              <a:solidFill>
                <a:srgbClr val="92D050"/>
              </a:solidFill>
              <a:latin typeface="Arial" panose="020B0604020202020204" pitchFamily="34" charset="0"/>
              <a:cs typeface="Arial" panose="020B0604020202020204" pitchFamily="34" charset="0"/>
            </a:endParaRPr>
          </a:p>
          <a:p>
            <a:pPr>
              <a:buClr>
                <a:srgbClr val="FF0000"/>
              </a:buClr>
              <a:buSzPct val="100000"/>
              <a:buFont typeface="Wingdings" panose="05000000000000000000" pitchFamily="2" charset="2"/>
              <a:buChar char="q"/>
            </a:pPr>
            <a:endParaRPr lang="ar-SY" sz="3200" b="1" dirty="0">
              <a:solidFill>
                <a:srgbClr val="92D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2360396"/>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10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10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10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44673" y="307728"/>
            <a:ext cx="8229600" cy="714380"/>
          </a:xfrm>
        </p:spPr>
        <p:txBody>
          <a:bodyPr>
            <a:noAutofit/>
          </a:bodyPr>
          <a:lstStyle/>
          <a:p>
            <a:pPr algn="ctr"/>
            <a:r>
              <a:rPr lang="ar-SY" sz="4400" b="1" dirty="0" smtClean="0">
                <a:ln w="6350">
                  <a:noFill/>
                </a:ln>
                <a:solidFill>
                  <a:srgbClr val="FF0000"/>
                </a:solidFill>
                <a:effectLst/>
                <a:latin typeface="Arial" panose="020B0604020202020204" pitchFamily="34" charset="0"/>
                <a:cs typeface="Arial" panose="020B0604020202020204" pitchFamily="34" charset="0"/>
              </a:rPr>
              <a:t/>
            </a:r>
            <a:br>
              <a:rPr lang="ar-SY" sz="4400" b="1" dirty="0" smtClean="0">
                <a:ln w="6350">
                  <a:noFill/>
                </a:ln>
                <a:solidFill>
                  <a:srgbClr val="FF0000"/>
                </a:solidFill>
                <a:effectLst/>
                <a:latin typeface="Arial" panose="020B0604020202020204" pitchFamily="34" charset="0"/>
                <a:cs typeface="Arial" panose="020B0604020202020204" pitchFamily="34" charset="0"/>
              </a:rPr>
            </a:br>
            <a:r>
              <a:rPr lang="ar-SY" sz="4400" b="1" dirty="0" smtClean="0">
                <a:ln w="6350">
                  <a:noFill/>
                </a:ln>
                <a:solidFill>
                  <a:srgbClr val="FF0000"/>
                </a:solidFill>
                <a:effectLst/>
                <a:latin typeface="Arial" panose="020B0604020202020204" pitchFamily="34" charset="0"/>
                <a:cs typeface="Arial" panose="020B0604020202020204" pitchFamily="34" charset="0"/>
              </a:rPr>
              <a:t>الهيئة </a:t>
            </a:r>
            <a:r>
              <a:rPr lang="ar-SY" sz="4400" b="1" dirty="0">
                <a:ln w="6350">
                  <a:noFill/>
                </a:ln>
                <a:solidFill>
                  <a:srgbClr val="FF0000"/>
                </a:solidFill>
                <a:effectLst/>
                <a:latin typeface="Arial" panose="020B0604020202020204" pitchFamily="34" charset="0"/>
                <a:cs typeface="Arial" panose="020B0604020202020204" pitchFamily="34" charset="0"/>
              </a:rPr>
              <a:t>العامة </a:t>
            </a:r>
            <a:r>
              <a:rPr lang="ar-SY" sz="4400" b="1" dirty="0" smtClean="0">
                <a:ln w="6350">
                  <a:noFill/>
                </a:ln>
                <a:solidFill>
                  <a:srgbClr val="FF0000"/>
                </a:solidFill>
                <a:effectLst/>
                <a:latin typeface="Arial" panose="020B0604020202020204" pitchFamily="34" charset="0"/>
                <a:cs typeface="Arial" panose="020B0604020202020204" pitchFamily="34" charset="0"/>
              </a:rPr>
              <a:t>لفرع النقابة ( بالمحافظات)</a:t>
            </a:r>
            <a:r>
              <a:rPr lang="ar-SY" sz="4400" b="1" dirty="0">
                <a:ln w="6350">
                  <a:noFill/>
                </a:ln>
                <a:solidFill>
                  <a:srgbClr val="FF0000"/>
                </a:solidFill>
                <a:effectLst/>
                <a:latin typeface="Arial" panose="020B0604020202020204" pitchFamily="34" charset="0"/>
                <a:cs typeface="Arial" panose="020B0604020202020204" pitchFamily="34" charset="0"/>
              </a:rPr>
              <a:t/>
            </a:r>
            <a:br>
              <a:rPr lang="ar-SY" sz="4400" b="1" dirty="0">
                <a:ln w="6350">
                  <a:noFill/>
                </a:ln>
                <a:solidFill>
                  <a:srgbClr val="FF0000"/>
                </a:solidFill>
                <a:effectLst/>
                <a:latin typeface="Arial" panose="020B0604020202020204" pitchFamily="34" charset="0"/>
                <a:cs typeface="Arial" panose="020B0604020202020204" pitchFamily="34" charset="0"/>
              </a:rPr>
            </a:br>
            <a:endParaRPr lang="ar-SY" sz="4400" b="1" dirty="0">
              <a:ln w="6350">
                <a:noFill/>
              </a:ln>
              <a:solidFill>
                <a:srgbClr val="FF0000"/>
              </a:solidFill>
              <a:effectLst/>
              <a:latin typeface="Arial" panose="020B0604020202020204" pitchFamily="34" charset="0"/>
              <a:cs typeface="Arial" panose="020B0604020202020204" pitchFamily="34" charset="0"/>
            </a:endParaRPr>
          </a:p>
        </p:txBody>
      </p:sp>
      <p:sp>
        <p:nvSpPr>
          <p:cNvPr id="6" name="عنصر نائب للمحتوى 5"/>
          <p:cNvSpPr>
            <a:spLocks noGrp="1"/>
          </p:cNvSpPr>
          <p:nvPr>
            <p:ph idx="1"/>
          </p:nvPr>
        </p:nvSpPr>
        <p:spPr>
          <a:xfrm>
            <a:off x="444673" y="1132764"/>
            <a:ext cx="8229600" cy="5459105"/>
          </a:xfrm>
        </p:spPr>
        <p:txBody>
          <a:bodyPr>
            <a:normAutofit/>
          </a:bodyPr>
          <a:lstStyle/>
          <a:p>
            <a:pPr>
              <a:buClr>
                <a:srgbClr val="FF0000"/>
              </a:buClr>
              <a:buSzPct val="100000"/>
              <a:buFont typeface="Wingdings" panose="05000000000000000000" pitchFamily="2" charset="2"/>
              <a:buChar char="q"/>
            </a:pPr>
            <a:r>
              <a:rPr lang="ar-SY" sz="3200" b="1" dirty="0" smtClean="0">
                <a:solidFill>
                  <a:srgbClr val="92D050"/>
                </a:solidFill>
                <a:latin typeface="Arial" panose="020B0604020202020204" pitchFamily="34" charset="0"/>
                <a:cs typeface="Arial" panose="020B0604020202020204" pitchFamily="34" charset="0"/>
              </a:rPr>
              <a:t>وتتكون من الأطباء المسجلين في الفرع وأعضاء مجلس الفرع الحالي المنتخب والأعضاء المتممين للمؤتمر العام وأعضاء مجلس الفرع السابق ويشترط في المرشح للهيئة العامة ألا تقل مدة مزاولته للمهنة عن 5 سنوات . </a:t>
            </a:r>
          </a:p>
          <a:p>
            <a:pPr>
              <a:buClr>
                <a:srgbClr val="FF0000"/>
              </a:buClr>
              <a:buSzPct val="100000"/>
              <a:buFont typeface="Wingdings" panose="05000000000000000000" pitchFamily="2" charset="2"/>
              <a:buChar char="q"/>
            </a:pPr>
            <a:r>
              <a:rPr lang="ar-SY" sz="3200" b="1" dirty="0">
                <a:solidFill>
                  <a:srgbClr val="92D050"/>
                </a:solidFill>
                <a:latin typeface="Arial" panose="020B0604020202020204" pitchFamily="34" charset="0"/>
                <a:cs typeface="Arial" panose="020B0604020202020204" pitchFamily="34" charset="0"/>
              </a:rPr>
              <a:t> </a:t>
            </a:r>
            <a:r>
              <a:rPr lang="ar-SY" sz="3200" b="1" dirty="0" smtClean="0">
                <a:solidFill>
                  <a:srgbClr val="92D050"/>
                </a:solidFill>
                <a:latin typeface="Arial" panose="020B0604020202020204" pitchFamily="34" charset="0"/>
                <a:cs typeface="Arial" panose="020B0604020202020204" pitchFamily="34" charset="0"/>
              </a:rPr>
              <a:t>ومن صلاحيات الهيئة انتخاب أعضاء مجلس الفرع ولايجوز انتخاب رئيس الفرع أو عضو مجلس الفرع لأكثر من دورتين متتاليتين . </a:t>
            </a:r>
          </a:p>
          <a:p>
            <a:pPr marL="64008" indent="0">
              <a:buClr>
                <a:srgbClr val="FF0000"/>
              </a:buClr>
              <a:buSzPct val="100000"/>
              <a:buNone/>
            </a:pPr>
            <a:endParaRPr lang="ar-SY" sz="3200" b="1" dirty="0">
              <a:solidFill>
                <a:srgbClr val="92D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3481029"/>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10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10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44673" y="307728"/>
            <a:ext cx="8229600" cy="714380"/>
          </a:xfrm>
        </p:spPr>
        <p:txBody>
          <a:bodyPr>
            <a:noAutofit/>
          </a:bodyPr>
          <a:lstStyle/>
          <a:p>
            <a:pPr algn="ctr"/>
            <a:r>
              <a:rPr lang="ar-SY" sz="4800" b="1" dirty="0" smtClean="0">
                <a:ln w="18415" cmpd="sng">
                  <a:no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مجلس فرع النقابة</a:t>
            </a:r>
            <a:endParaRPr lang="ar-SY" sz="4800" b="1" dirty="0">
              <a:ln w="18415" cmpd="sng">
                <a:no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endParaRPr>
          </a:p>
        </p:txBody>
      </p:sp>
      <p:sp>
        <p:nvSpPr>
          <p:cNvPr id="6" name="عنصر نائب للمحتوى 5"/>
          <p:cNvSpPr>
            <a:spLocks noGrp="1"/>
          </p:cNvSpPr>
          <p:nvPr>
            <p:ph idx="1"/>
          </p:nvPr>
        </p:nvSpPr>
        <p:spPr>
          <a:xfrm>
            <a:off x="444673" y="1132764"/>
            <a:ext cx="8229600" cy="5459105"/>
          </a:xfrm>
        </p:spPr>
        <p:txBody>
          <a:bodyPr>
            <a:normAutofit/>
          </a:bodyPr>
          <a:lstStyle/>
          <a:p>
            <a:pPr>
              <a:buClr>
                <a:srgbClr val="FF0000"/>
              </a:buClr>
              <a:buSzPct val="100000"/>
              <a:buFont typeface="Wingdings" panose="05000000000000000000" pitchFamily="2" charset="2"/>
              <a:buChar char="q"/>
            </a:pPr>
            <a:r>
              <a:rPr lang="ar-SY" sz="3200" b="1" dirty="0" smtClean="0">
                <a:solidFill>
                  <a:srgbClr val="92D050"/>
                </a:solidFill>
                <a:latin typeface="Arial" panose="020B0604020202020204" pitchFamily="34" charset="0"/>
                <a:cs typeface="Arial" panose="020B0604020202020204" pitchFamily="34" charset="0"/>
              </a:rPr>
              <a:t> يتكون مجلس الفرع من سبعة أعضاء يمثلون جميع القطاعات بمعدل عضو عن كل قطاع وتستمر ولاية المجلس خمس سنوات ميلادية  .</a:t>
            </a:r>
          </a:p>
          <a:p>
            <a:pPr>
              <a:buClr>
                <a:srgbClr val="FF0000"/>
              </a:buClr>
              <a:buSzPct val="100000"/>
              <a:buFont typeface="Wingdings" panose="05000000000000000000" pitchFamily="2" charset="2"/>
              <a:buChar char="q"/>
            </a:pPr>
            <a:r>
              <a:rPr lang="ar-SY" sz="3200" b="1" dirty="0">
                <a:solidFill>
                  <a:srgbClr val="92D050"/>
                </a:solidFill>
                <a:latin typeface="Arial" panose="020B0604020202020204" pitchFamily="34" charset="0"/>
                <a:cs typeface="Arial" panose="020B0604020202020204" pitchFamily="34" charset="0"/>
              </a:rPr>
              <a:t> </a:t>
            </a:r>
            <a:r>
              <a:rPr lang="ar-SY" sz="3200" b="1" dirty="0" smtClean="0">
                <a:solidFill>
                  <a:srgbClr val="92D050"/>
                </a:solidFill>
                <a:latin typeface="Arial" panose="020B0604020202020204" pitchFamily="34" charset="0"/>
                <a:cs typeface="Arial" panose="020B0604020202020204" pitchFamily="34" charset="0"/>
              </a:rPr>
              <a:t>يشترط في المرشح لعضوية مجلس الفرع ألا تقل مدة مزاولته للمهنة عن عشر سنوات . </a:t>
            </a:r>
          </a:p>
          <a:p>
            <a:pPr>
              <a:buClr>
                <a:srgbClr val="FF0000"/>
              </a:buClr>
              <a:buSzPct val="100000"/>
              <a:buFont typeface="Wingdings" panose="05000000000000000000" pitchFamily="2" charset="2"/>
              <a:buChar char="q"/>
            </a:pPr>
            <a:r>
              <a:rPr lang="ar-SY" sz="3200" b="1" dirty="0">
                <a:solidFill>
                  <a:srgbClr val="92D050"/>
                </a:solidFill>
                <a:latin typeface="Arial" panose="020B0604020202020204" pitchFamily="34" charset="0"/>
                <a:cs typeface="Arial" panose="020B0604020202020204" pitchFamily="34" charset="0"/>
              </a:rPr>
              <a:t> </a:t>
            </a:r>
            <a:r>
              <a:rPr lang="ar-SY" sz="3200" b="1" dirty="0" smtClean="0">
                <a:solidFill>
                  <a:srgbClr val="92D050"/>
                </a:solidFill>
                <a:latin typeface="Arial" panose="020B0604020202020204" pitchFamily="34" charset="0"/>
                <a:cs typeface="Arial" panose="020B0604020202020204" pitchFamily="34" charset="0"/>
              </a:rPr>
              <a:t>ينتخب مجلس الفرع من بين أعضائه رئيساً وأميناً للسر وخازناً.</a:t>
            </a:r>
          </a:p>
          <a:p>
            <a:pPr>
              <a:buClr>
                <a:srgbClr val="FF0000"/>
              </a:buClr>
              <a:buSzPct val="100000"/>
              <a:buFont typeface="Wingdings" panose="05000000000000000000" pitchFamily="2" charset="2"/>
              <a:buChar char="q"/>
            </a:pPr>
            <a:r>
              <a:rPr lang="ar-SY" sz="3200" b="1" dirty="0">
                <a:solidFill>
                  <a:srgbClr val="92D050"/>
                </a:solidFill>
                <a:latin typeface="Arial" panose="020B0604020202020204" pitchFamily="34" charset="0"/>
                <a:cs typeface="Arial" panose="020B0604020202020204" pitchFamily="34" charset="0"/>
              </a:rPr>
              <a:t> </a:t>
            </a:r>
            <a:r>
              <a:rPr lang="ar-SY" sz="3200" b="1" dirty="0" smtClean="0">
                <a:solidFill>
                  <a:srgbClr val="92D050"/>
                </a:solidFill>
                <a:latin typeface="Arial" panose="020B0604020202020204" pitchFamily="34" charset="0"/>
                <a:cs typeface="Arial" panose="020B0604020202020204" pitchFamily="34" charset="0"/>
              </a:rPr>
              <a:t>يُلزم الرئيس أو أمين السر بالتفرغ بقرار من مجلس النقابة بناء على اقتراح مجلس الفرع ويحدد المؤتمر العام قواعد التفرغ ورواتب المتفرغين . </a:t>
            </a:r>
          </a:p>
          <a:p>
            <a:pPr marL="64008" indent="0">
              <a:buClr>
                <a:srgbClr val="FF0000"/>
              </a:buClr>
              <a:buSzPct val="100000"/>
              <a:buNone/>
            </a:pPr>
            <a:endParaRPr lang="ar-SY" sz="3200" b="1" dirty="0" smtClean="0">
              <a:solidFill>
                <a:srgbClr val="92D050"/>
              </a:solidFill>
              <a:latin typeface="Arial" panose="020B0604020202020204" pitchFamily="34" charset="0"/>
              <a:cs typeface="Arial" panose="020B0604020202020204" pitchFamily="34" charset="0"/>
            </a:endParaRPr>
          </a:p>
          <a:p>
            <a:pPr>
              <a:buClr>
                <a:srgbClr val="FF0000"/>
              </a:buClr>
              <a:buSzPct val="100000"/>
              <a:buFont typeface="Wingdings" panose="05000000000000000000" pitchFamily="2" charset="2"/>
              <a:buChar char="q"/>
            </a:pPr>
            <a:endParaRPr lang="ar-SY" sz="3200" b="1" dirty="0">
              <a:solidFill>
                <a:srgbClr val="92D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4395436"/>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10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10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10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additive="base">
                                        <p:cTn id="31" dur="10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44673" y="307728"/>
            <a:ext cx="8229600" cy="714380"/>
          </a:xfrm>
        </p:spPr>
        <p:txBody>
          <a:bodyPr>
            <a:noAutofit/>
          </a:bodyPr>
          <a:lstStyle/>
          <a:p>
            <a:pPr algn="ctr"/>
            <a:r>
              <a:rPr lang="ar-SY" sz="4800" b="1" dirty="0" smtClean="0">
                <a:ln w="18415" cmpd="sng">
                  <a:noFill/>
                  <a:prstDash val="solid"/>
                </a:ln>
                <a:solidFill>
                  <a:srgbClr val="FFFF00"/>
                </a:solidFill>
                <a:effectLst>
                  <a:outerShdw blurRad="63500" dir="3600000" algn="tl" rotWithShape="0">
                    <a:srgbClr val="000000">
                      <a:alpha val="70000"/>
                    </a:srgbClr>
                  </a:outerShdw>
                </a:effectLst>
                <a:latin typeface="Arial" pitchFamily="34" charset="0"/>
                <a:cs typeface="Arial" pitchFamily="34" charset="0"/>
              </a:rPr>
              <a:t> مهام مجلس فرع النقابة</a:t>
            </a:r>
            <a:endParaRPr lang="ar-SY" sz="4800" b="1" dirty="0">
              <a:ln w="18415" cmpd="sng">
                <a:noFill/>
                <a:prstDash val="solid"/>
              </a:ln>
              <a:solidFill>
                <a:srgbClr val="FFFF00"/>
              </a:solidFill>
              <a:effectLst>
                <a:outerShdw blurRad="63500" dir="3600000" algn="tl" rotWithShape="0">
                  <a:srgbClr val="000000">
                    <a:alpha val="70000"/>
                  </a:srgbClr>
                </a:outerShdw>
              </a:effectLst>
              <a:latin typeface="Arial" pitchFamily="34" charset="0"/>
              <a:cs typeface="Arial" pitchFamily="34" charset="0"/>
            </a:endParaRPr>
          </a:p>
        </p:txBody>
      </p:sp>
      <p:sp>
        <p:nvSpPr>
          <p:cNvPr id="6" name="عنصر نائب للمحتوى 5"/>
          <p:cNvSpPr>
            <a:spLocks noGrp="1"/>
          </p:cNvSpPr>
          <p:nvPr>
            <p:ph idx="1"/>
          </p:nvPr>
        </p:nvSpPr>
        <p:spPr>
          <a:xfrm>
            <a:off x="444673" y="1132764"/>
            <a:ext cx="8229600" cy="5459105"/>
          </a:xfrm>
        </p:spPr>
        <p:txBody>
          <a:bodyPr>
            <a:normAutofit/>
          </a:bodyPr>
          <a:lstStyle/>
          <a:p>
            <a:pPr marL="578358" indent="-514350">
              <a:buClr>
                <a:srgbClr val="FF0000"/>
              </a:buClr>
              <a:buSzPct val="100000"/>
              <a:buFont typeface="+mj-lt"/>
              <a:buAutoNum type="arabicParenR"/>
            </a:pPr>
            <a:r>
              <a:rPr lang="ar-SY" sz="3200" b="1" dirty="0" smtClean="0">
                <a:solidFill>
                  <a:srgbClr val="92D050"/>
                </a:solidFill>
                <a:latin typeface="Arial" panose="020B0604020202020204" pitchFamily="34" charset="0"/>
                <a:cs typeface="Arial" panose="020B0604020202020204" pitchFamily="34" charset="0"/>
              </a:rPr>
              <a:t> تنفيذ قرارات المؤتمر العام ومجلس النقابة وتعليماته . </a:t>
            </a:r>
          </a:p>
          <a:p>
            <a:pPr marL="578358" indent="-514350">
              <a:buClr>
                <a:srgbClr val="FF0000"/>
              </a:buClr>
              <a:buSzPct val="100000"/>
              <a:buFont typeface="+mj-lt"/>
              <a:buAutoNum type="arabicParenR"/>
            </a:pPr>
            <a:r>
              <a:rPr lang="ar-SY" sz="3200" b="1" dirty="0" smtClean="0">
                <a:solidFill>
                  <a:srgbClr val="92D050"/>
                </a:solidFill>
                <a:latin typeface="Arial" panose="020B0604020202020204" pitchFamily="34" charset="0"/>
                <a:cs typeface="Arial" panose="020B0604020202020204" pitchFamily="34" charset="0"/>
              </a:rPr>
              <a:t>تنفيذ قرارات هيئته العامة . </a:t>
            </a:r>
          </a:p>
          <a:p>
            <a:pPr marL="578358" indent="-514350">
              <a:buClr>
                <a:srgbClr val="FF0000"/>
              </a:buClr>
              <a:buSzPct val="100000"/>
              <a:buFont typeface="+mj-lt"/>
              <a:buAutoNum type="arabicParenR"/>
            </a:pPr>
            <a:r>
              <a:rPr lang="ar-SY" sz="3200" b="1" dirty="0" smtClean="0">
                <a:solidFill>
                  <a:srgbClr val="92D050"/>
                </a:solidFill>
                <a:latin typeface="Arial" panose="020B0604020202020204" pitchFamily="34" charset="0"/>
                <a:cs typeface="Arial" panose="020B0604020202020204" pitchFamily="34" charset="0"/>
              </a:rPr>
              <a:t>إدارة الأعمال في الفرع . </a:t>
            </a:r>
          </a:p>
          <a:p>
            <a:pPr marL="578358" indent="-514350">
              <a:buClr>
                <a:srgbClr val="FF0000"/>
              </a:buClr>
              <a:buSzPct val="100000"/>
              <a:buFont typeface="+mj-lt"/>
              <a:buAutoNum type="arabicParenR"/>
            </a:pPr>
            <a:r>
              <a:rPr lang="ar-SY" sz="3200" b="1" dirty="0" smtClean="0">
                <a:solidFill>
                  <a:srgbClr val="92D050"/>
                </a:solidFill>
                <a:latin typeface="Arial" panose="020B0604020202020204" pitchFamily="34" charset="0"/>
                <a:cs typeface="Arial" panose="020B0604020202020204" pitchFamily="34" charset="0"/>
              </a:rPr>
              <a:t>تزويد مجلس النقابة بالمعلومات اللازمة عن الوضع المهني والنقابي في منطقة عمل الفرع واقتراح ما يحدد أهداف النقابة . </a:t>
            </a:r>
            <a:endParaRPr lang="ar-SY" sz="3200" b="1" dirty="0">
              <a:solidFill>
                <a:srgbClr val="92D050"/>
              </a:solidFill>
              <a:latin typeface="Arial" panose="020B0604020202020204" pitchFamily="34" charset="0"/>
              <a:cs typeface="Arial" panose="020B0604020202020204" pitchFamily="34" charset="0"/>
            </a:endParaRPr>
          </a:p>
          <a:p>
            <a:pPr marL="578358" indent="-514350">
              <a:buClr>
                <a:srgbClr val="FF0000"/>
              </a:buClr>
              <a:buSzPct val="100000"/>
              <a:buFont typeface="+mj-lt"/>
              <a:buAutoNum type="arabicParenR"/>
            </a:pPr>
            <a:r>
              <a:rPr lang="ar-SY" sz="3200" b="1" dirty="0" smtClean="0">
                <a:solidFill>
                  <a:srgbClr val="92D050"/>
                </a:solidFill>
                <a:latin typeface="Arial" panose="020B0604020202020204" pitchFamily="34" charset="0"/>
                <a:cs typeface="Arial" panose="020B0604020202020204" pitchFamily="34" charset="0"/>
              </a:rPr>
              <a:t>إدارة أموال الفرع واستثمارها وجباية الأموال وتحصيل الرسوم . </a:t>
            </a:r>
          </a:p>
          <a:p>
            <a:pPr marL="578358" indent="-514350">
              <a:buClr>
                <a:srgbClr val="FF0000"/>
              </a:buClr>
              <a:buSzPct val="100000"/>
              <a:buFont typeface="+mj-lt"/>
              <a:buAutoNum type="arabicParenR"/>
            </a:pPr>
            <a:r>
              <a:rPr lang="ar-SY" sz="3200" b="1" dirty="0" smtClean="0">
                <a:solidFill>
                  <a:srgbClr val="92D050"/>
                </a:solidFill>
                <a:latin typeface="Arial" panose="020B0604020202020204" pitchFamily="34" charset="0"/>
                <a:cs typeface="Arial" panose="020B0604020202020204" pitchFamily="34" charset="0"/>
              </a:rPr>
              <a:t>اقتراح موازنة الفرع السنوية وإعداد الحساب الختامي للسنة المنقضية . </a:t>
            </a:r>
          </a:p>
          <a:p>
            <a:pPr marL="64008" indent="0">
              <a:buClr>
                <a:srgbClr val="FF0000"/>
              </a:buClr>
              <a:buSzPct val="100000"/>
              <a:buNone/>
            </a:pPr>
            <a:endParaRPr lang="ar-SY" sz="3200" b="1" dirty="0" smtClean="0">
              <a:solidFill>
                <a:srgbClr val="92D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9649293"/>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10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10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10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additive="base">
                                        <p:cTn id="31" dur="10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 calcmode="lin" valueType="num">
                                      <p:cBhvr additive="base">
                                        <p:cTn id="37" dur="10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6">
                                            <p:txEl>
                                              <p:pRg st="5" end="5"/>
                                            </p:txEl>
                                          </p:spTgt>
                                        </p:tgtEl>
                                        <p:attrNameLst>
                                          <p:attrName>style.visibility</p:attrName>
                                        </p:attrNameLst>
                                      </p:cBhvr>
                                      <p:to>
                                        <p:strVal val="visible"/>
                                      </p:to>
                                    </p:set>
                                    <p:anim calcmode="lin" valueType="num">
                                      <p:cBhvr additive="base">
                                        <p:cTn id="43" dur="1000" fill="hold"/>
                                        <p:tgtEl>
                                          <p:spTgt spid="6">
                                            <p:txEl>
                                              <p:pRg st="5" end="5"/>
                                            </p:txEl>
                                          </p:spTgt>
                                        </p:tgtEl>
                                        <p:attrNameLst>
                                          <p:attrName>ppt_x</p:attrName>
                                        </p:attrNameLst>
                                      </p:cBhvr>
                                      <p:tavLst>
                                        <p:tav tm="0">
                                          <p:val>
                                            <p:strVal val="0-#ppt_w/2"/>
                                          </p:val>
                                        </p:tav>
                                        <p:tav tm="100000">
                                          <p:val>
                                            <p:strVal val="#ppt_x"/>
                                          </p:val>
                                        </p:tav>
                                      </p:tavLst>
                                    </p:anim>
                                    <p:anim calcmode="lin" valueType="num">
                                      <p:cBhvr additive="base">
                                        <p:cTn id="44" dur="1000" fill="hold"/>
                                        <p:tgtEl>
                                          <p:spTgt spid="6">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67495"/>
            <a:ext cx="8229600" cy="442190"/>
          </a:xfrm>
        </p:spPr>
        <p:txBody>
          <a:bodyPr>
            <a:normAutofit fontScale="90000"/>
          </a:bodyPr>
          <a:lstStyle/>
          <a:p>
            <a:endParaRPr lang="ar-SY" dirty="0"/>
          </a:p>
        </p:txBody>
      </p:sp>
      <p:sp>
        <p:nvSpPr>
          <p:cNvPr id="3" name="عنصر نائب للمحتوى 2"/>
          <p:cNvSpPr>
            <a:spLocks noGrp="1"/>
          </p:cNvSpPr>
          <p:nvPr>
            <p:ph idx="1"/>
          </p:nvPr>
        </p:nvSpPr>
        <p:spPr>
          <a:xfrm>
            <a:off x="457200" y="750629"/>
            <a:ext cx="8229600" cy="5745123"/>
          </a:xfrm>
        </p:spPr>
        <p:txBody>
          <a:bodyPr>
            <a:noAutofit/>
          </a:bodyPr>
          <a:lstStyle/>
          <a:p>
            <a:pPr marL="578358" indent="-514350">
              <a:buClr>
                <a:srgbClr val="FF0000"/>
              </a:buClr>
              <a:buFont typeface="+mj-lt"/>
              <a:buAutoNum type="arabicParenR" startAt="7"/>
            </a:pPr>
            <a:r>
              <a:rPr lang="ar-SY" sz="2800" b="1" dirty="0" smtClean="0">
                <a:solidFill>
                  <a:srgbClr val="92D050"/>
                </a:solidFill>
                <a:latin typeface="Arial" panose="020B0604020202020204" pitchFamily="34" charset="0"/>
                <a:cs typeface="Arial" panose="020B0604020202020204" pitchFamily="34" charset="0"/>
              </a:rPr>
              <a:t>دعوة اجتماع الهيئة العامة للفرع . </a:t>
            </a:r>
          </a:p>
          <a:p>
            <a:pPr marL="578358" indent="-514350">
              <a:buClr>
                <a:srgbClr val="FF0000"/>
              </a:buClr>
              <a:buFont typeface="+mj-lt"/>
              <a:buAutoNum type="arabicParenR" startAt="7"/>
            </a:pPr>
            <a:r>
              <a:rPr lang="ar-SY" sz="2800" b="1" dirty="0" smtClean="0">
                <a:solidFill>
                  <a:srgbClr val="92D050"/>
                </a:solidFill>
                <a:latin typeface="Arial" panose="020B0604020202020204" pitchFamily="34" charset="0"/>
                <a:cs typeface="Arial" panose="020B0604020202020204" pitchFamily="34" charset="0"/>
              </a:rPr>
              <a:t>تعيين ممثلي مجلس الفرع في كافة مناطق الفرع وفي أحكام هذا القانون . </a:t>
            </a:r>
          </a:p>
          <a:p>
            <a:pPr marL="578358" indent="-514350">
              <a:buClr>
                <a:srgbClr val="FF0000"/>
              </a:buClr>
              <a:buFont typeface="+mj-lt"/>
              <a:buAutoNum type="arabicParenR" startAt="7"/>
            </a:pPr>
            <a:r>
              <a:rPr lang="ar-SY" sz="2800" b="1" dirty="0" smtClean="0">
                <a:solidFill>
                  <a:srgbClr val="92D050"/>
                </a:solidFill>
                <a:latin typeface="Arial" panose="020B0604020202020204" pitchFamily="34" charset="0"/>
                <a:cs typeface="Arial" panose="020B0604020202020204" pitchFamily="34" charset="0"/>
              </a:rPr>
              <a:t>إنشاء صناديق التعاون والادخار وإسكان الأطباء وفقاً للأنظمة المقررة للنقابة . </a:t>
            </a:r>
          </a:p>
          <a:p>
            <a:pPr marL="578358" indent="-514350">
              <a:buClr>
                <a:srgbClr val="FF0000"/>
              </a:buClr>
              <a:buFont typeface="+mj-lt"/>
              <a:buAutoNum type="arabicParenR" startAt="7"/>
            </a:pPr>
            <a:r>
              <a:rPr lang="ar-SY" sz="2800" b="1" dirty="0" smtClean="0">
                <a:solidFill>
                  <a:srgbClr val="92D050"/>
                </a:solidFill>
                <a:latin typeface="Arial" panose="020B0604020202020204" pitchFamily="34" charset="0"/>
                <a:cs typeface="Arial" panose="020B0604020202020204" pitchFamily="34" charset="0"/>
              </a:rPr>
              <a:t>قيد وقبول الأطباء وإعلام مجلس الفرع بذلك . </a:t>
            </a:r>
          </a:p>
          <a:p>
            <a:pPr marL="578358" indent="-514350">
              <a:buClr>
                <a:srgbClr val="FF0000"/>
              </a:buClr>
              <a:buFont typeface="+mj-lt"/>
              <a:buAutoNum type="arabicParenR" startAt="7"/>
            </a:pPr>
            <a:r>
              <a:rPr lang="ar-SY" sz="2800" b="1" dirty="0" smtClean="0">
                <a:solidFill>
                  <a:srgbClr val="92D050"/>
                </a:solidFill>
                <a:latin typeface="Arial" panose="020B0604020202020204" pitchFamily="34" charset="0"/>
                <a:cs typeface="Arial" panose="020B0604020202020204" pitchFamily="34" charset="0"/>
              </a:rPr>
              <a:t>رعاية حقوق الأعضاء المهنية وحمايتها والحرص على قيامهم بواجباتهم ومراقبة سلوكهم .</a:t>
            </a:r>
          </a:p>
          <a:p>
            <a:pPr marL="578358" indent="-514350">
              <a:buClr>
                <a:srgbClr val="FF0000"/>
              </a:buClr>
              <a:buFont typeface="+mj-lt"/>
              <a:buAutoNum type="arabicParenR" startAt="7"/>
            </a:pPr>
            <a:r>
              <a:rPr lang="ar-SY" sz="2800" b="1" dirty="0" smtClean="0">
                <a:solidFill>
                  <a:srgbClr val="92D050"/>
                </a:solidFill>
                <a:latin typeface="Arial" panose="020B0604020202020204" pitchFamily="34" charset="0"/>
                <a:cs typeface="Arial" panose="020B0604020202020204" pitchFamily="34" charset="0"/>
              </a:rPr>
              <a:t>الفصل في منازعات تقرير الأجور . </a:t>
            </a:r>
          </a:p>
          <a:p>
            <a:pPr marL="578358" indent="-514350">
              <a:buClr>
                <a:srgbClr val="FF0000"/>
              </a:buClr>
              <a:buFont typeface="+mj-lt"/>
              <a:buAutoNum type="arabicParenR" startAt="7"/>
            </a:pPr>
            <a:r>
              <a:rPr lang="ar-SY" sz="2800" b="1" dirty="0" smtClean="0">
                <a:solidFill>
                  <a:srgbClr val="92D050"/>
                </a:solidFill>
                <a:latin typeface="Arial" panose="020B0604020202020204" pitchFamily="34" charset="0"/>
                <a:cs typeface="Arial" panose="020B0604020202020204" pitchFamily="34" charset="0"/>
              </a:rPr>
              <a:t>تسمية رئيس وأعضاء اللجان المحدثة في الفرع وإبلاغ مجلس النقابة بذلك </a:t>
            </a:r>
            <a:endParaRPr lang="ar-SY" sz="2800" b="1" dirty="0">
              <a:solidFill>
                <a:srgbClr val="92D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4279241"/>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1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10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4" dur="10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67494"/>
            <a:ext cx="8229600" cy="524076"/>
          </a:xfrm>
        </p:spPr>
        <p:txBody>
          <a:bodyPr>
            <a:normAutofit fontScale="90000"/>
          </a:bodyPr>
          <a:lstStyle/>
          <a:p>
            <a:endParaRPr lang="ar-SY" dirty="0"/>
          </a:p>
        </p:txBody>
      </p:sp>
      <p:sp>
        <p:nvSpPr>
          <p:cNvPr id="3" name="عنصر نائب للمحتوى 2"/>
          <p:cNvSpPr>
            <a:spLocks noGrp="1"/>
          </p:cNvSpPr>
          <p:nvPr>
            <p:ph idx="1"/>
          </p:nvPr>
        </p:nvSpPr>
        <p:spPr>
          <a:xfrm>
            <a:off x="457200" y="791570"/>
            <a:ext cx="8229600" cy="5663238"/>
          </a:xfrm>
        </p:spPr>
        <p:txBody>
          <a:bodyPr>
            <a:normAutofit/>
          </a:bodyPr>
          <a:lstStyle/>
          <a:p>
            <a:pPr marL="578358" indent="-514350">
              <a:buClr>
                <a:srgbClr val="FF0000"/>
              </a:buClr>
              <a:buFont typeface="+mj-lt"/>
              <a:buAutoNum type="arabicParenR" startAt="14"/>
            </a:pPr>
            <a:r>
              <a:rPr lang="ar-SY" sz="3200" b="1" dirty="0" smtClean="0">
                <a:solidFill>
                  <a:srgbClr val="92D050"/>
                </a:solidFill>
                <a:latin typeface="Arial" panose="020B0604020202020204" pitchFamily="34" charset="0"/>
                <a:cs typeface="Arial" panose="020B0604020202020204" pitchFamily="34" charset="0"/>
              </a:rPr>
              <a:t>الفصل في كل خلاف ينشأ بين الأطباء .</a:t>
            </a:r>
          </a:p>
          <a:p>
            <a:pPr marL="578358" indent="-514350">
              <a:buClr>
                <a:srgbClr val="FF0000"/>
              </a:buClr>
              <a:buFont typeface="+mj-lt"/>
              <a:buAutoNum type="arabicParenR" startAt="14"/>
            </a:pPr>
            <a:r>
              <a:rPr lang="ar-SY" sz="3200" b="1" dirty="0" smtClean="0">
                <a:solidFill>
                  <a:srgbClr val="92D050"/>
                </a:solidFill>
                <a:latin typeface="Arial" panose="020B0604020202020204" pitchFamily="34" charset="0"/>
                <a:cs typeface="Arial" panose="020B0604020202020204" pitchFamily="34" charset="0"/>
              </a:rPr>
              <a:t>تقديم الاقتراحات التي من شأنها رفع مستوى الطب . </a:t>
            </a:r>
          </a:p>
          <a:p>
            <a:pPr marL="578358" indent="-514350">
              <a:buClr>
                <a:srgbClr val="FF0000"/>
              </a:buClr>
              <a:buFont typeface="+mj-lt"/>
              <a:buAutoNum type="arabicParenR" startAt="14"/>
            </a:pPr>
            <a:r>
              <a:rPr lang="ar-SY" sz="3200" b="1" dirty="0" smtClean="0">
                <a:solidFill>
                  <a:srgbClr val="92D050"/>
                </a:solidFill>
                <a:latin typeface="Arial" panose="020B0604020202020204" pitchFamily="34" charset="0"/>
                <a:cs typeface="Arial" panose="020B0604020202020204" pitchFamily="34" charset="0"/>
              </a:rPr>
              <a:t>تدعيم الروابط الاجتماعية والثقافية بين أعضاء الفرع وفق أحكام هذا القانون . </a:t>
            </a:r>
          </a:p>
          <a:p>
            <a:pPr marL="578358" indent="-514350">
              <a:buClr>
                <a:srgbClr val="FF0000"/>
              </a:buClr>
              <a:buFont typeface="+mj-lt"/>
              <a:buAutoNum type="arabicParenR" startAt="14"/>
            </a:pPr>
            <a:r>
              <a:rPr lang="ar-SY" sz="3200" b="1" dirty="0" smtClean="0">
                <a:solidFill>
                  <a:srgbClr val="92D050"/>
                </a:solidFill>
                <a:latin typeface="Arial" panose="020B0604020202020204" pitchFamily="34" charset="0"/>
                <a:cs typeface="Arial" panose="020B0604020202020204" pitchFamily="34" charset="0"/>
              </a:rPr>
              <a:t>يسمي مجلس الفرع بقرار منه من بين أعضاء الهيئة العامة ممثلا عنه في كل مشفى عام . </a:t>
            </a:r>
          </a:p>
        </p:txBody>
      </p:sp>
    </p:spTree>
    <p:extLst>
      <p:ext uri="{BB962C8B-B14F-4D97-AF65-F5344CB8AC3E}">
        <p14:creationId xmlns:p14="http://schemas.microsoft.com/office/powerpoint/2010/main" val="2361123853"/>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45660"/>
            <a:ext cx="8229600" cy="805218"/>
          </a:xfrm>
        </p:spPr>
        <p:txBody>
          <a:bodyPr>
            <a:normAutofit/>
          </a:bodyPr>
          <a:lstStyle/>
          <a:p>
            <a:pPr algn="ctr"/>
            <a:r>
              <a:rPr lang="ar-SY" sz="4400" b="1" dirty="0" smtClean="0">
                <a:ln w="6350">
                  <a:noFill/>
                </a:ln>
                <a:solidFill>
                  <a:srgbClr val="FF0000"/>
                </a:solidFill>
                <a:effectLst/>
                <a:latin typeface="Arial" panose="020B0604020202020204" pitchFamily="34" charset="0"/>
                <a:cs typeface="Arial" panose="020B0604020202020204" pitchFamily="34" charset="0"/>
              </a:rPr>
              <a:t>المجلس المسلكي</a:t>
            </a:r>
            <a:endParaRPr lang="ar-SY" sz="4400" b="1" dirty="0">
              <a:ln w="6350">
                <a:noFill/>
              </a:ln>
              <a:solidFill>
                <a:srgbClr val="FF0000"/>
              </a:solidFill>
              <a:effectLst/>
              <a:latin typeface="Arial" panose="020B0604020202020204" pitchFamily="34" charset="0"/>
              <a:cs typeface="Arial" panose="020B0604020202020204" pitchFamily="34" charset="0"/>
            </a:endParaRPr>
          </a:p>
        </p:txBody>
      </p:sp>
      <p:sp>
        <p:nvSpPr>
          <p:cNvPr id="3" name="عنصر نائب للمحتوى 2"/>
          <p:cNvSpPr>
            <a:spLocks noGrp="1"/>
          </p:cNvSpPr>
          <p:nvPr>
            <p:ph idx="1"/>
          </p:nvPr>
        </p:nvSpPr>
        <p:spPr>
          <a:xfrm>
            <a:off x="457200" y="1160060"/>
            <a:ext cx="8229600" cy="4572000"/>
          </a:xfrm>
        </p:spPr>
        <p:txBody>
          <a:bodyPr>
            <a:normAutofit/>
          </a:bodyPr>
          <a:lstStyle/>
          <a:p>
            <a:pPr>
              <a:buClr>
                <a:srgbClr val="FF0000"/>
              </a:buClr>
              <a:buFont typeface="Wingdings" panose="05000000000000000000" pitchFamily="2" charset="2"/>
              <a:buChar char="q"/>
            </a:pPr>
            <a:r>
              <a:rPr lang="ar-SY" sz="3200" b="1" dirty="0" smtClean="0">
                <a:solidFill>
                  <a:srgbClr val="92D050"/>
                </a:solidFill>
                <a:latin typeface="Arial" panose="020B0604020202020204" pitchFamily="34" charset="0"/>
                <a:cs typeface="Arial" panose="020B0604020202020204" pitchFamily="34" charset="0"/>
              </a:rPr>
              <a:t> يؤلف في كل فرع من فروع النقابة مجلس مسلكي </a:t>
            </a:r>
          </a:p>
          <a:p>
            <a:pPr>
              <a:buClr>
                <a:srgbClr val="FF0000"/>
              </a:buClr>
              <a:buFont typeface="Wingdings" panose="05000000000000000000" pitchFamily="2" charset="2"/>
              <a:buChar char="q"/>
            </a:pPr>
            <a:r>
              <a:rPr lang="ar-SY" sz="3200" b="1" dirty="0" smtClean="0">
                <a:solidFill>
                  <a:srgbClr val="92D050"/>
                </a:solidFill>
                <a:latin typeface="Arial" panose="020B0604020202020204" pitchFamily="34" charset="0"/>
                <a:cs typeface="Arial" panose="020B0604020202020204" pitchFamily="34" charset="0"/>
              </a:rPr>
              <a:t> </a:t>
            </a:r>
            <a:r>
              <a:rPr lang="ar-SY" sz="3200" b="1" dirty="0" smtClean="0">
                <a:solidFill>
                  <a:srgbClr val="FF0000"/>
                </a:solidFill>
                <a:latin typeface="Arial" panose="020B0604020202020204" pitchFamily="34" charset="0"/>
                <a:cs typeface="Arial" panose="020B0604020202020204" pitchFamily="34" charset="0"/>
              </a:rPr>
              <a:t>تعريف المجلس المسلكي : </a:t>
            </a:r>
            <a:r>
              <a:rPr lang="ar-SY" sz="3200" b="1" dirty="0" smtClean="0">
                <a:solidFill>
                  <a:srgbClr val="92D050"/>
                </a:solidFill>
                <a:latin typeface="Arial" panose="020B0604020202020204" pitchFamily="34" charset="0"/>
                <a:cs typeface="Arial" panose="020B0604020202020204" pitchFamily="34" charset="0"/>
              </a:rPr>
              <a:t>وهو مجلس يؤسس لمحاسبة الأعضاء بسبب إخلالهم بواجباتهم المهنية أو المسلكية أو مخالفتهم أحكـام هذا القانون أو النظام الداخلي المنبثق عنه أو قانون مزاولة المهنة أو ارتكابهم فعلاً ينال من كرامة وشرف المهنة أو في حال الحكم عليه بحكـم قضائي مبرم أو جنحة شائنة عن أعمال أو تصرفات غير متعلقة بواجباتهم المهنية أو المسلكية </a:t>
            </a:r>
            <a:r>
              <a:rPr lang="ar-SY" sz="3200" b="1" dirty="0">
                <a:solidFill>
                  <a:srgbClr val="92D050"/>
                </a:solidFill>
                <a:latin typeface="Arial" panose="020B0604020202020204" pitchFamily="34" charset="0"/>
                <a:cs typeface="Arial" panose="020B0604020202020204" pitchFamily="34" charset="0"/>
              </a:rPr>
              <a:t>.</a:t>
            </a:r>
            <a:endParaRPr lang="ar-SY" sz="3200" b="1" dirty="0">
              <a:solidFill>
                <a:srgbClr val="92D050"/>
              </a:solidFill>
            </a:endParaRPr>
          </a:p>
        </p:txBody>
      </p:sp>
    </p:spTree>
    <p:extLst>
      <p:ext uri="{BB962C8B-B14F-4D97-AF65-F5344CB8AC3E}">
        <p14:creationId xmlns:p14="http://schemas.microsoft.com/office/powerpoint/2010/main" val="3010775245"/>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187624" y="188640"/>
            <a:ext cx="6858048" cy="714380"/>
          </a:xfrm>
        </p:spPr>
        <p:txBody>
          <a:bodyPr>
            <a:normAutofit/>
          </a:bodyPr>
          <a:lstStyle/>
          <a:p>
            <a:pPr algn="ctr"/>
            <a:r>
              <a:rPr lang="ar-SY" sz="4000" b="1" dirty="0" smtClean="0">
                <a:ln w="18415" cmpd="sng">
                  <a:noFill/>
                  <a:prstDash val="solid"/>
                </a:ln>
                <a:solidFill>
                  <a:srgbClr val="FFFF00"/>
                </a:solidFill>
                <a:effectLst>
                  <a:outerShdw blurRad="63500" dir="3600000" algn="tl" rotWithShape="0">
                    <a:srgbClr val="000000">
                      <a:alpha val="70000"/>
                    </a:srgbClr>
                  </a:outerShdw>
                </a:effectLst>
                <a:latin typeface="Arial" pitchFamily="34" charset="0"/>
                <a:cs typeface="Arial" pitchFamily="34" charset="0"/>
              </a:rPr>
              <a:t>تعريف نقابة الأطباء </a:t>
            </a:r>
            <a:endParaRPr lang="ar-SY" sz="4000" b="1" dirty="0">
              <a:ln w="18415" cmpd="sng">
                <a:noFill/>
                <a:prstDash val="solid"/>
              </a:ln>
              <a:solidFill>
                <a:srgbClr val="FFFF00"/>
              </a:solidFill>
              <a:effectLst>
                <a:outerShdw blurRad="63500" dir="3600000" algn="tl" rotWithShape="0">
                  <a:srgbClr val="000000">
                    <a:alpha val="70000"/>
                  </a:srgbClr>
                </a:outerShdw>
              </a:effectLst>
              <a:latin typeface="Arial" pitchFamily="34" charset="0"/>
              <a:cs typeface="Arial" pitchFamily="34" charset="0"/>
            </a:endParaRPr>
          </a:p>
        </p:txBody>
      </p:sp>
      <p:sp>
        <p:nvSpPr>
          <p:cNvPr id="3" name="عنصر نائب للمحتوى 2"/>
          <p:cNvSpPr>
            <a:spLocks noGrp="1"/>
          </p:cNvSpPr>
          <p:nvPr>
            <p:ph idx="1"/>
          </p:nvPr>
        </p:nvSpPr>
        <p:spPr>
          <a:xfrm>
            <a:off x="395536" y="903020"/>
            <a:ext cx="8352928" cy="5694332"/>
          </a:xfrm>
        </p:spPr>
        <p:txBody>
          <a:bodyPr>
            <a:normAutofit fontScale="92500"/>
          </a:bodyPr>
          <a:lstStyle/>
          <a:p>
            <a:pPr>
              <a:buClr>
                <a:srgbClr val="FF0000"/>
              </a:buClr>
              <a:buFont typeface="Wingdings" panose="05000000000000000000" pitchFamily="2" charset="2"/>
              <a:buChar char="q"/>
            </a:pPr>
            <a:r>
              <a:rPr lang="ar-SY" b="1" dirty="0">
                <a:ln w="18415" cmpd="sng">
                  <a:noFill/>
                  <a:prstDash val="solid"/>
                </a:ln>
                <a:solidFill>
                  <a:srgbClr val="92D050"/>
                </a:solidFill>
                <a:latin typeface="Arial" pitchFamily="34" charset="0"/>
                <a:cs typeface="Arial" pitchFamily="34" charset="0"/>
              </a:rPr>
              <a:t> </a:t>
            </a:r>
            <a:r>
              <a:rPr lang="ar-SY" sz="2800" b="1" dirty="0" smtClean="0">
                <a:ln w="18415" cmpd="sng">
                  <a:noFill/>
                  <a:prstDash val="solid"/>
                </a:ln>
                <a:solidFill>
                  <a:srgbClr val="92D050"/>
                </a:solidFill>
                <a:latin typeface="Arial" pitchFamily="34" charset="0"/>
                <a:cs typeface="Arial" pitchFamily="34" charset="0"/>
              </a:rPr>
              <a:t>هي تنظيم مهني اجتماعي علمي مؤسس وفق أحكام دستور الجمهورية العربية السورية . </a:t>
            </a:r>
          </a:p>
          <a:p>
            <a:pPr marL="64008" indent="0">
              <a:buClr>
                <a:srgbClr val="FF0000"/>
              </a:buClr>
              <a:buNone/>
            </a:pPr>
            <a:endParaRPr lang="ar-SY" sz="2800" b="1" dirty="0" smtClean="0">
              <a:ln w="18415" cmpd="sng">
                <a:noFill/>
                <a:prstDash val="solid"/>
              </a:ln>
              <a:solidFill>
                <a:srgbClr val="92D050"/>
              </a:solidFill>
              <a:latin typeface="Arial" pitchFamily="34" charset="0"/>
              <a:cs typeface="Arial" pitchFamily="34" charset="0"/>
            </a:endParaRPr>
          </a:p>
          <a:p>
            <a:pPr>
              <a:buClr>
                <a:srgbClr val="FF0000"/>
              </a:buClr>
              <a:buFont typeface="Wingdings" panose="05000000000000000000" pitchFamily="2" charset="2"/>
              <a:buChar char="q"/>
            </a:pPr>
            <a:r>
              <a:rPr lang="ar-SY" sz="2800" b="1" dirty="0">
                <a:ln w="18415" cmpd="sng">
                  <a:noFill/>
                  <a:prstDash val="solid"/>
                </a:ln>
                <a:solidFill>
                  <a:srgbClr val="92D050"/>
                </a:solidFill>
                <a:latin typeface="Arial" pitchFamily="34" charset="0"/>
                <a:cs typeface="Arial" pitchFamily="34" charset="0"/>
              </a:rPr>
              <a:t>حددت المادة (4) من الأنظمة النقابية أهداف نقابة الأطباء بما يلي : </a:t>
            </a:r>
          </a:p>
          <a:p>
            <a:pPr marL="578358" indent="-514350">
              <a:buClr>
                <a:srgbClr val="FF0000"/>
              </a:buClr>
              <a:buFont typeface="+mj-cs"/>
              <a:buAutoNum type="arabic1Minus"/>
            </a:pPr>
            <a:r>
              <a:rPr lang="ar-SY" sz="2800" b="1" dirty="0">
                <a:ln w="18415" cmpd="sng">
                  <a:noFill/>
                  <a:prstDash val="solid"/>
                </a:ln>
                <a:solidFill>
                  <a:srgbClr val="92D050"/>
                </a:solidFill>
                <a:latin typeface="Arial" pitchFamily="34" charset="0"/>
                <a:cs typeface="Arial" pitchFamily="34" charset="0"/>
              </a:rPr>
              <a:t>مهنة الطب مهنة إنسانية علمية تهدف إلى تحقيق خدمة إنسانية اجتماعية غايتها وقاية أفراد المجتمع من الأمراض ومعالجتهم وإعادة تأهيلهم الوظيفي . </a:t>
            </a:r>
          </a:p>
          <a:p>
            <a:pPr marL="578358" indent="-514350">
              <a:buClr>
                <a:srgbClr val="FF0000"/>
              </a:buClr>
              <a:buFont typeface="+mj-cs"/>
              <a:buAutoNum type="arabic1Minus"/>
            </a:pPr>
            <a:r>
              <a:rPr lang="ar-SY" sz="2800" b="1" dirty="0">
                <a:ln w="18415" cmpd="sng">
                  <a:noFill/>
                  <a:prstDash val="solid"/>
                </a:ln>
                <a:solidFill>
                  <a:srgbClr val="92D050"/>
                </a:solidFill>
                <a:latin typeface="Arial" pitchFamily="34" charset="0"/>
                <a:cs typeface="Arial" pitchFamily="34" charset="0"/>
              </a:rPr>
              <a:t>تمارس النقابة الرقابة على عمل الأطباء وتشرف على تطبيق القانون وتنظيم الخدمات الطبية لمؤسسات القطاع العام والخاص والمشترك والمعامل والنقابات والمنظمات الشعبية والمؤسسات والصناديق الصحية والدوائر الرسمية والجمعيات الخيرية بشكل يضمن أداء هذه الخدمات على أكمل وجه وتحرص على توزيع أعمال هذه الخدمات على الأطباء بشكل عادل في ضوء نظام الصندوق المشترك ونظام التأمين الصحي </a:t>
            </a:r>
          </a:p>
          <a:p>
            <a:pPr marL="64008" indent="0">
              <a:buClr>
                <a:srgbClr val="FF0000"/>
              </a:buClr>
              <a:buNone/>
            </a:pPr>
            <a:endParaRPr lang="ar-SY" sz="2800" b="1" dirty="0">
              <a:ln w="18415" cmpd="sng">
                <a:noFill/>
                <a:prstDash val="solid"/>
              </a:ln>
              <a:solidFill>
                <a:srgbClr val="92D050"/>
              </a:solidFill>
              <a:latin typeface="Arial" pitchFamily="34" charset="0"/>
              <a:cs typeface="Arial" pitchFamily="34" charset="0"/>
            </a:endParaRPr>
          </a:p>
        </p:txBody>
      </p:sp>
    </p:spTree>
    <p:extLst>
      <p:ext uri="{BB962C8B-B14F-4D97-AF65-F5344CB8AC3E}">
        <p14:creationId xmlns:p14="http://schemas.microsoft.com/office/powerpoint/2010/main" val="251858544"/>
      </p:ext>
    </p:extLst>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45660"/>
            <a:ext cx="8229600" cy="805218"/>
          </a:xfrm>
        </p:spPr>
        <p:txBody>
          <a:bodyPr>
            <a:normAutofit/>
          </a:bodyPr>
          <a:lstStyle/>
          <a:p>
            <a:pPr algn="ctr"/>
            <a:r>
              <a:rPr lang="ar-SY" sz="4000" b="1" dirty="0" smtClean="0">
                <a:ln w="6350">
                  <a:noFill/>
                </a:ln>
                <a:solidFill>
                  <a:srgbClr val="FFFF00"/>
                </a:solidFill>
                <a:effectLst/>
                <a:latin typeface="Arial" panose="020B0604020202020204" pitchFamily="34" charset="0"/>
                <a:cs typeface="Arial" panose="020B0604020202020204" pitchFamily="34" charset="0"/>
              </a:rPr>
              <a:t>المجلس المسلكي المركزي</a:t>
            </a:r>
            <a:endParaRPr lang="ar-SY" sz="4000" b="1" dirty="0">
              <a:ln w="6350">
                <a:noFill/>
              </a:ln>
              <a:solidFill>
                <a:srgbClr val="FFFF00"/>
              </a:solidFill>
              <a:effectLst/>
              <a:latin typeface="Arial" panose="020B0604020202020204" pitchFamily="34" charset="0"/>
              <a:cs typeface="Arial" panose="020B0604020202020204" pitchFamily="34" charset="0"/>
            </a:endParaRPr>
          </a:p>
        </p:txBody>
      </p:sp>
      <p:sp>
        <p:nvSpPr>
          <p:cNvPr id="3" name="عنصر نائب للمحتوى 2"/>
          <p:cNvSpPr>
            <a:spLocks noGrp="1"/>
          </p:cNvSpPr>
          <p:nvPr>
            <p:ph idx="1"/>
          </p:nvPr>
        </p:nvSpPr>
        <p:spPr>
          <a:xfrm>
            <a:off x="457200" y="859809"/>
            <a:ext cx="8229600" cy="5281684"/>
          </a:xfrm>
        </p:spPr>
        <p:txBody>
          <a:bodyPr>
            <a:noAutofit/>
          </a:bodyPr>
          <a:lstStyle/>
          <a:p>
            <a:pPr>
              <a:buClr>
                <a:srgbClr val="FF0000"/>
              </a:buClr>
              <a:buFont typeface="Wingdings" panose="05000000000000000000" pitchFamily="2" charset="2"/>
              <a:buChar char="q"/>
            </a:pPr>
            <a:r>
              <a:rPr lang="ar-SY" sz="3200" b="1" dirty="0" smtClean="0">
                <a:solidFill>
                  <a:srgbClr val="92D050"/>
                </a:solidFill>
                <a:latin typeface="Arial" panose="020B0604020202020204" pitchFamily="34" charset="0"/>
                <a:cs typeface="Arial" panose="020B0604020202020204" pitchFamily="34" charset="0"/>
              </a:rPr>
              <a:t> يُؤلف المجلس المسلكي المركزي بقرار من الوزير وفقاً لما يلي: </a:t>
            </a:r>
          </a:p>
          <a:p>
            <a:pPr marL="953262" lvl="1" indent="-514350">
              <a:buClr>
                <a:srgbClr val="FF0000"/>
              </a:buClr>
              <a:buFont typeface="+mj-lt"/>
              <a:buAutoNum type="arabicParenR"/>
            </a:pPr>
            <a:r>
              <a:rPr lang="ar-SY" sz="2800" b="1" dirty="0" smtClean="0">
                <a:solidFill>
                  <a:srgbClr val="92D050"/>
                </a:solidFill>
                <a:latin typeface="Arial" panose="020B0604020202020204" pitchFamily="34" charset="0"/>
                <a:cs typeface="Arial" panose="020B0604020202020204" pitchFamily="34" charset="0"/>
              </a:rPr>
              <a:t>قاض لا تقل مرتبته عن رئيس محكمة بداية يسميه وزير العدل رئيساً. </a:t>
            </a:r>
          </a:p>
          <a:p>
            <a:pPr marL="953262" lvl="1" indent="-514350">
              <a:buClr>
                <a:srgbClr val="FF0000"/>
              </a:buClr>
              <a:buFont typeface="+mj-lt"/>
              <a:buAutoNum type="arabicParenR"/>
            </a:pPr>
            <a:r>
              <a:rPr lang="ar-SY" sz="2800" b="1" dirty="0" smtClean="0">
                <a:solidFill>
                  <a:srgbClr val="92D050"/>
                </a:solidFill>
                <a:latin typeface="Arial" panose="020B0604020202020204" pitchFamily="34" charset="0"/>
                <a:cs typeface="Arial" panose="020B0604020202020204" pitchFamily="34" charset="0"/>
              </a:rPr>
              <a:t>طبيب من الوزارة لا تقل مدة مزاولته للمهنة  عن عشر سنوات يسميه الوزير عضواً.</a:t>
            </a:r>
          </a:p>
          <a:p>
            <a:pPr marL="953262" lvl="1" indent="-514350">
              <a:buClr>
                <a:srgbClr val="FF0000"/>
              </a:buClr>
              <a:buFont typeface="+mj-lt"/>
              <a:buAutoNum type="arabicParenR"/>
            </a:pPr>
            <a:r>
              <a:rPr lang="ar-SY" sz="2800" b="1" dirty="0" smtClean="0">
                <a:solidFill>
                  <a:srgbClr val="92D050"/>
                </a:solidFill>
                <a:latin typeface="Arial" panose="020B0604020202020204" pitchFamily="34" charset="0"/>
                <a:cs typeface="Arial" panose="020B0604020202020204" pitchFamily="34" charset="0"/>
              </a:rPr>
              <a:t>ثلاث أطباء يسميهم مجلس النقابة المركزي على أن يكون واحد منهم على الأقل من مجلس الفرع على أن لا تقل مدة مزاولتهم للمهنة عن عشر سنوات .</a:t>
            </a:r>
          </a:p>
          <a:p>
            <a:pPr>
              <a:buClr>
                <a:srgbClr val="FF0000"/>
              </a:buClr>
              <a:buFont typeface="Wingdings" panose="05000000000000000000" pitchFamily="2" charset="2"/>
              <a:buChar char="q"/>
            </a:pPr>
            <a:r>
              <a:rPr lang="ar-SY" sz="3200" b="1" dirty="0" smtClean="0">
                <a:solidFill>
                  <a:srgbClr val="92D050"/>
                </a:solidFill>
                <a:latin typeface="Arial" panose="020B0604020202020204" pitchFamily="34" charset="0"/>
                <a:cs typeface="Arial" panose="020B0604020202020204" pitchFamily="34" charset="0"/>
              </a:rPr>
              <a:t>على المشكو منه أن يحضر بنفسه او يستعين بمحام أستاذ أو طبيب للدفاع عنه </a:t>
            </a:r>
            <a:endParaRPr lang="ar-SY" sz="3200" b="1" dirty="0">
              <a:solidFill>
                <a:srgbClr val="92D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9655909"/>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0" end="0"/>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3">
                                            <p:txEl>
                                              <p:pRg st="1" end="1"/>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2" dur="1000" fill="hold"/>
                                        <p:tgtEl>
                                          <p:spTgt spid="3">
                                            <p:txEl>
                                              <p:pRg st="2" end="2"/>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45660"/>
            <a:ext cx="8229600" cy="805218"/>
          </a:xfrm>
        </p:spPr>
        <p:txBody>
          <a:bodyPr>
            <a:noAutofit/>
          </a:bodyPr>
          <a:lstStyle/>
          <a:p>
            <a:pPr algn="ctr"/>
            <a:r>
              <a:rPr lang="ar-SY" sz="4400" b="1" dirty="0" smtClean="0">
                <a:ln w="6350">
                  <a:noFill/>
                </a:ln>
                <a:solidFill>
                  <a:srgbClr val="FFFF00"/>
                </a:solidFill>
                <a:effectLst/>
                <a:latin typeface="Arial" panose="020B0604020202020204" pitchFamily="34" charset="0"/>
                <a:cs typeface="Arial" panose="020B0604020202020204" pitchFamily="34" charset="0"/>
              </a:rPr>
              <a:t>اجتماع المجلس المسلكي</a:t>
            </a:r>
            <a:endParaRPr lang="ar-SY" sz="4400" b="1" dirty="0">
              <a:ln w="6350">
                <a:noFill/>
              </a:ln>
              <a:solidFill>
                <a:srgbClr val="FFFF00"/>
              </a:solidFill>
              <a:effectLst/>
              <a:latin typeface="Arial" panose="020B0604020202020204" pitchFamily="34" charset="0"/>
              <a:cs typeface="Arial" panose="020B0604020202020204" pitchFamily="34" charset="0"/>
            </a:endParaRPr>
          </a:p>
        </p:txBody>
      </p:sp>
      <p:sp>
        <p:nvSpPr>
          <p:cNvPr id="3" name="عنصر نائب للمحتوى 2"/>
          <p:cNvSpPr>
            <a:spLocks noGrp="1"/>
          </p:cNvSpPr>
          <p:nvPr>
            <p:ph idx="1"/>
          </p:nvPr>
        </p:nvSpPr>
        <p:spPr>
          <a:xfrm>
            <a:off x="457200" y="1146411"/>
            <a:ext cx="8229600" cy="5459105"/>
          </a:xfrm>
        </p:spPr>
        <p:txBody>
          <a:bodyPr>
            <a:normAutofit/>
          </a:bodyPr>
          <a:lstStyle/>
          <a:p>
            <a:pPr>
              <a:buClr>
                <a:srgbClr val="FF0000"/>
              </a:buClr>
              <a:buFont typeface="Wingdings" panose="05000000000000000000" pitchFamily="2" charset="2"/>
              <a:buChar char="q"/>
            </a:pPr>
            <a:r>
              <a:rPr lang="ar-SY" sz="2800" b="1" dirty="0" smtClean="0">
                <a:solidFill>
                  <a:srgbClr val="92D050"/>
                </a:solidFill>
                <a:latin typeface="Arial" panose="020B0604020202020204" pitchFamily="34" charset="0"/>
                <a:cs typeface="Arial" panose="020B0604020202020204" pitchFamily="34" charset="0"/>
              </a:rPr>
              <a:t>يجتمع المجلس المسلكي في أوقات يحددها للنظر في القضايا المحالة إليه من قبل النقيب أو رئيس الفرع بعد موافقة المجلس أو مجلس الفرع و يجتمع في الأحوال العاجلة والضرورية بطلب من المجلس أو مجلس الفرع .</a:t>
            </a:r>
          </a:p>
          <a:p>
            <a:pPr>
              <a:buClr>
                <a:srgbClr val="FF0000"/>
              </a:buClr>
              <a:buFont typeface="Wingdings" panose="05000000000000000000" pitchFamily="2" charset="2"/>
              <a:buChar char="q"/>
            </a:pPr>
            <a:r>
              <a:rPr lang="ar-SY" sz="2800" b="1" dirty="0" smtClean="0">
                <a:solidFill>
                  <a:srgbClr val="92D050"/>
                </a:solidFill>
                <a:latin typeface="Arial" panose="020B0604020202020204" pitchFamily="34" charset="0"/>
                <a:cs typeface="Arial" panose="020B0604020202020204" pitchFamily="34" charset="0"/>
              </a:rPr>
              <a:t>تقام الدعوة أمام المجلس المسلكي من قبل النقيب أو رئيس الفرع إما تلقائيا أو بناءً على شكوى أو إخبار خطي أو بناء على طلب الطبيب الذي يرى نفسه موضع تهمة غير محقة فيرغب في وضع هذه التهمة تحت تقدير المجلس المسلكي وعلى المجلس أن يباشر النظر في الدعوى خلال شهرين من إقامتها ولا تحول الدعوى المسلكية دون حق المشتكي في تقديم شكواه إلى السلطة القضائية في حال ما إذا كان موضوع الشكوى يؤلف جرماً معاقباً عليه في هذا القانون </a:t>
            </a:r>
          </a:p>
        </p:txBody>
      </p:sp>
    </p:spTree>
    <p:extLst>
      <p:ext uri="{BB962C8B-B14F-4D97-AF65-F5344CB8AC3E}">
        <p14:creationId xmlns:p14="http://schemas.microsoft.com/office/powerpoint/2010/main" val="2521356530"/>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45660"/>
            <a:ext cx="8229600" cy="573206"/>
          </a:xfrm>
        </p:spPr>
        <p:txBody>
          <a:bodyPr>
            <a:noAutofit/>
          </a:bodyPr>
          <a:lstStyle/>
          <a:p>
            <a:pPr algn="ctr"/>
            <a:endParaRPr lang="ar-SY" sz="4800" b="1" dirty="0">
              <a:ln w="6350">
                <a:noFill/>
              </a:ln>
              <a:solidFill>
                <a:srgbClr val="FFFF00"/>
              </a:solidFill>
              <a:effectLst/>
              <a:latin typeface="Arial" panose="020B0604020202020204" pitchFamily="34" charset="0"/>
              <a:cs typeface="Arial" panose="020B0604020202020204" pitchFamily="34" charset="0"/>
            </a:endParaRPr>
          </a:p>
        </p:txBody>
      </p:sp>
      <p:sp>
        <p:nvSpPr>
          <p:cNvPr id="3" name="عنصر نائب للمحتوى 2"/>
          <p:cNvSpPr>
            <a:spLocks noGrp="1"/>
          </p:cNvSpPr>
          <p:nvPr>
            <p:ph idx="1"/>
          </p:nvPr>
        </p:nvSpPr>
        <p:spPr>
          <a:xfrm>
            <a:off x="457200" y="1146411"/>
            <a:ext cx="8229600" cy="5295331"/>
          </a:xfrm>
        </p:spPr>
        <p:txBody>
          <a:bodyPr>
            <a:noAutofit/>
          </a:bodyPr>
          <a:lstStyle/>
          <a:p>
            <a:pPr>
              <a:buClr>
                <a:srgbClr val="FF0000"/>
              </a:buClr>
              <a:buFont typeface="Wingdings" panose="05000000000000000000" pitchFamily="2" charset="2"/>
              <a:buChar char="q"/>
            </a:pPr>
            <a:r>
              <a:rPr lang="ar-SY" sz="3200" b="1" dirty="0" smtClean="0">
                <a:solidFill>
                  <a:srgbClr val="92D050"/>
                </a:solidFill>
                <a:latin typeface="Arial" panose="020B0604020202020204" pitchFamily="34" charset="0"/>
                <a:cs typeface="Arial" panose="020B0604020202020204" pitchFamily="34" charset="0"/>
              </a:rPr>
              <a:t>لا تجوز إحالة الطبيب على المجلس المسلكي إلا بعد استماع أقواله من قبل النقيب أو رئيس الفرع أو من ينتدبه أحدهما فإذا تخلف الطبيب المدعو عن الحضور يحال على المجلس المسلكي دون سماع أقواله .</a:t>
            </a:r>
          </a:p>
          <a:p>
            <a:pPr>
              <a:buClr>
                <a:srgbClr val="FF0000"/>
              </a:buClr>
              <a:buFont typeface="Wingdings" panose="05000000000000000000" pitchFamily="2" charset="2"/>
              <a:buChar char="q"/>
            </a:pPr>
            <a:r>
              <a:rPr lang="ar-SY" sz="3200" b="1" dirty="0" smtClean="0">
                <a:solidFill>
                  <a:srgbClr val="92D050"/>
                </a:solidFill>
                <a:latin typeface="Arial" panose="020B0604020202020204" pitchFamily="34" charset="0"/>
                <a:cs typeface="Arial" panose="020B0604020202020204" pitchFamily="34" charset="0"/>
              </a:rPr>
              <a:t>يحال حتماً على المجلس المسلكي ليحاكم لديه من الناحية المسلكية كل طبيب حكم عليه نهائياً بعقوبة أو بتعويض في محكمة جزائية أو مدنية لأمور تمس استقامته أو شرفه أو كفاءته أو لارتكابه مخالفة لقانون مزاولة المهنة وعلى كل محكمة تصدر حكماً جزائياً بحق طبيب أن تبلغ نسخة من هذا الحكم إلى رئيس مجلس الفرع الذي يتبع له الطبيب . </a:t>
            </a:r>
          </a:p>
        </p:txBody>
      </p:sp>
    </p:spTree>
    <p:extLst>
      <p:ext uri="{BB962C8B-B14F-4D97-AF65-F5344CB8AC3E}">
        <p14:creationId xmlns:p14="http://schemas.microsoft.com/office/powerpoint/2010/main" val="820449489"/>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45660"/>
            <a:ext cx="8229600" cy="518615"/>
          </a:xfrm>
        </p:spPr>
        <p:txBody>
          <a:bodyPr>
            <a:noAutofit/>
          </a:bodyPr>
          <a:lstStyle/>
          <a:p>
            <a:pPr algn="ctr"/>
            <a:endParaRPr lang="ar-SY" sz="4800" b="1" dirty="0">
              <a:ln w="6350">
                <a:noFill/>
              </a:ln>
              <a:solidFill>
                <a:srgbClr val="FFFF00"/>
              </a:solidFill>
              <a:effectLst/>
              <a:latin typeface="Arial" panose="020B0604020202020204" pitchFamily="34" charset="0"/>
              <a:cs typeface="Arial" panose="020B0604020202020204" pitchFamily="34" charset="0"/>
            </a:endParaRPr>
          </a:p>
        </p:txBody>
      </p:sp>
      <p:sp>
        <p:nvSpPr>
          <p:cNvPr id="3" name="عنصر نائب للمحتوى 2"/>
          <p:cNvSpPr>
            <a:spLocks noGrp="1"/>
          </p:cNvSpPr>
          <p:nvPr>
            <p:ph idx="1"/>
          </p:nvPr>
        </p:nvSpPr>
        <p:spPr>
          <a:xfrm>
            <a:off x="457200" y="859809"/>
            <a:ext cx="8229600" cy="5390866"/>
          </a:xfrm>
        </p:spPr>
        <p:txBody>
          <a:bodyPr>
            <a:noAutofit/>
          </a:bodyPr>
          <a:lstStyle/>
          <a:p>
            <a:pPr>
              <a:buClr>
                <a:srgbClr val="FF0000"/>
              </a:buClr>
              <a:buFont typeface="Wingdings" panose="05000000000000000000" pitchFamily="2" charset="2"/>
              <a:buChar char="q"/>
            </a:pPr>
            <a:r>
              <a:rPr lang="ar-SY" sz="3200" b="1" dirty="0" smtClean="0">
                <a:solidFill>
                  <a:srgbClr val="92D050"/>
                </a:solidFill>
                <a:latin typeface="Arial" panose="020B0604020202020204" pitchFamily="34" charset="0"/>
                <a:cs typeface="Arial" panose="020B0604020202020204" pitchFamily="34" charset="0"/>
              </a:rPr>
              <a:t>يحق للمحـامي أو الطبيب الموكل بشكل قانوني من قبل الطبيب المحال على المجلس المسلكي للدفاع عنه الاطلاع على إضبارة الدعوى العائدة لموكله وذلك في مركز الفرع وتحت إشراف أمين السر أو من ينيبه . </a:t>
            </a:r>
          </a:p>
          <a:p>
            <a:pPr>
              <a:buClr>
                <a:srgbClr val="FF0000"/>
              </a:buClr>
              <a:buFont typeface="Wingdings" panose="05000000000000000000" pitchFamily="2" charset="2"/>
              <a:buChar char="q"/>
            </a:pPr>
            <a:r>
              <a:rPr lang="ar-SY" sz="3200" b="1" dirty="0" smtClean="0">
                <a:solidFill>
                  <a:srgbClr val="92D050"/>
                </a:solidFill>
                <a:latin typeface="Arial" panose="020B0604020202020204" pitchFamily="34" charset="0"/>
                <a:cs typeface="Arial" panose="020B0604020202020204" pitchFamily="34" charset="0"/>
              </a:rPr>
              <a:t>يضع مجلس الفرع تحت تصرف رئيس المجلس المسلكي عند الاقتضاء موظفاً أو أكثر ليقوم بكتابة الضبط والأعمال القلمية اللازمة . </a:t>
            </a:r>
          </a:p>
          <a:p>
            <a:pPr>
              <a:buClr>
                <a:srgbClr val="FF0000"/>
              </a:buClr>
              <a:buFont typeface="Wingdings" panose="05000000000000000000" pitchFamily="2" charset="2"/>
              <a:buChar char="q"/>
            </a:pPr>
            <a:r>
              <a:rPr lang="ar-SY" sz="3200" b="1" dirty="0" smtClean="0">
                <a:solidFill>
                  <a:srgbClr val="92D050"/>
                </a:solidFill>
                <a:latin typeface="Arial" panose="020B0604020202020204" pitchFamily="34" charset="0"/>
                <a:cs typeface="Arial" panose="020B0604020202020204" pitchFamily="34" charset="0"/>
              </a:rPr>
              <a:t>تجري المحاكمة في مجلس الفرع ولها صفة السرية .</a:t>
            </a:r>
          </a:p>
          <a:p>
            <a:pPr>
              <a:buClr>
                <a:srgbClr val="FF0000"/>
              </a:buClr>
              <a:buFont typeface="Wingdings" panose="05000000000000000000" pitchFamily="2" charset="2"/>
              <a:buChar char="q"/>
            </a:pPr>
            <a:endParaRPr lang="ar-SY" sz="3200" b="1" dirty="0" smtClean="0">
              <a:solidFill>
                <a:srgbClr val="92D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0358453"/>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45660"/>
            <a:ext cx="8229600" cy="354841"/>
          </a:xfrm>
        </p:spPr>
        <p:txBody>
          <a:bodyPr>
            <a:normAutofit fontScale="90000"/>
          </a:bodyPr>
          <a:lstStyle/>
          <a:p>
            <a:pPr algn="ctr"/>
            <a:endParaRPr lang="ar-SY" b="1" dirty="0">
              <a:ln w="6350">
                <a:noFill/>
              </a:ln>
              <a:solidFill>
                <a:srgbClr val="FFFF00"/>
              </a:solidFill>
              <a:effectLst/>
              <a:latin typeface="Arial" panose="020B0604020202020204" pitchFamily="34" charset="0"/>
              <a:cs typeface="Arial" panose="020B0604020202020204" pitchFamily="34" charset="0"/>
            </a:endParaRPr>
          </a:p>
        </p:txBody>
      </p:sp>
      <p:sp>
        <p:nvSpPr>
          <p:cNvPr id="3" name="عنصر نائب للمحتوى 2"/>
          <p:cNvSpPr>
            <a:spLocks noGrp="1"/>
          </p:cNvSpPr>
          <p:nvPr>
            <p:ph idx="1"/>
          </p:nvPr>
        </p:nvSpPr>
        <p:spPr>
          <a:xfrm>
            <a:off x="457200" y="600501"/>
            <a:ext cx="8229600" cy="5923129"/>
          </a:xfrm>
        </p:spPr>
        <p:txBody>
          <a:bodyPr>
            <a:noAutofit/>
          </a:bodyPr>
          <a:lstStyle/>
          <a:p>
            <a:pPr>
              <a:buClr>
                <a:srgbClr val="FF0000"/>
              </a:buClr>
              <a:buFont typeface="Wingdings" panose="05000000000000000000" pitchFamily="2" charset="2"/>
              <a:buChar char="q"/>
            </a:pPr>
            <a:r>
              <a:rPr lang="ar-SY" sz="2800" b="1" dirty="0" smtClean="0">
                <a:solidFill>
                  <a:srgbClr val="92D050"/>
                </a:solidFill>
                <a:latin typeface="Arial" panose="020B0604020202020204" pitchFamily="34" charset="0"/>
                <a:cs typeface="Arial" panose="020B0604020202020204" pitchFamily="34" charset="0"/>
              </a:rPr>
              <a:t>يحال إلى المجلس المسلكي في الفرع المختص الأطباء الذين يرتكبون أعمالاً ماسّة بكرامة أي من أعضاء مجلس النقابة أو مجلس الفرع خلال ممارستهم للعمل النقابي . </a:t>
            </a:r>
          </a:p>
          <a:p>
            <a:pPr>
              <a:buClr>
                <a:srgbClr val="FF0000"/>
              </a:buClr>
              <a:buFont typeface="Wingdings" panose="05000000000000000000" pitchFamily="2" charset="2"/>
              <a:buChar char="q"/>
            </a:pPr>
            <a:r>
              <a:rPr lang="ar-SY" sz="2800" b="1" dirty="0" smtClean="0">
                <a:solidFill>
                  <a:srgbClr val="92D050"/>
                </a:solidFill>
                <a:latin typeface="Arial" panose="020B0604020202020204" pitchFamily="34" charset="0"/>
                <a:cs typeface="Arial" panose="020B0604020202020204" pitchFamily="34" charset="0"/>
              </a:rPr>
              <a:t>إذا ارتكب الطبيب مخالفة خارج حدود منطقة الفرع المسجل فيه جاز للفرع الذي وقعت فيه المخالفة في منطقة اختصاصه إحالته إلى المجلس المسلكي . </a:t>
            </a:r>
          </a:p>
          <a:p>
            <a:pPr>
              <a:buClr>
                <a:srgbClr val="FF0000"/>
              </a:buClr>
              <a:buFont typeface="Wingdings" panose="05000000000000000000" pitchFamily="2" charset="2"/>
              <a:buChar char="q"/>
            </a:pPr>
            <a:r>
              <a:rPr lang="ar-SY" sz="2800" b="1" dirty="0" smtClean="0">
                <a:solidFill>
                  <a:srgbClr val="92D050"/>
                </a:solidFill>
                <a:latin typeface="Arial" panose="020B0604020202020204" pitchFamily="34" charset="0"/>
                <a:cs typeface="Arial" panose="020B0604020202020204" pitchFamily="34" charset="0"/>
              </a:rPr>
              <a:t>لا يجوز إحالة النقيب أو أحد أعضاء مجلس النقابة أو رئيس الفرع أو أحد أعضاء مجلس الفرع إلى المجلس المسلكي إلا بعد موافقة مجلس النقابة .</a:t>
            </a:r>
          </a:p>
          <a:p>
            <a:pPr>
              <a:buClr>
                <a:srgbClr val="FF0000"/>
              </a:buClr>
              <a:buFont typeface="Wingdings" panose="05000000000000000000" pitchFamily="2" charset="2"/>
              <a:buChar char="q"/>
            </a:pPr>
            <a:r>
              <a:rPr lang="ar-SY" sz="2800" b="1" dirty="0" smtClean="0">
                <a:solidFill>
                  <a:srgbClr val="92D050"/>
                </a:solidFill>
                <a:latin typeface="Arial" panose="020B0604020202020204" pitchFamily="34" charset="0"/>
                <a:cs typeface="Arial" panose="020B0604020202020204" pitchFamily="34" charset="0"/>
              </a:rPr>
              <a:t>تعتبر مخالفة مسلكية كل مخالفة لقرارات النقابة وفروعها والأنظمة الصادرة عنها تعرض مرتكبها للإحالة إلى المجلس المسلكي للفرع الذي ينتسب إليه بقرار يتخذه مجلس الفرع . </a:t>
            </a:r>
          </a:p>
          <a:p>
            <a:pPr>
              <a:buClr>
                <a:srgbClr val="FF0000"/>
              </a:buClr>
              <a:buFont typeface="Wingdings" panose="05000000000000000000" pitchFamily="2" charset="2"/>
              <a:buChar char="q"/>
            </a:pPr>
            <a:endParaRPr lang="ar-SY" sz="2800" b="1" dirty="0" smtClean="0">
              <a:solidFill>
                <a:srgbClr val="92D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9665312"/>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45660"/>
            <a:ext cx="8229600" cy="805218"/>
          </a:xfrm>
        </p:spPr>
        <p:txBody>
          <a:bodyPr>
            <a:normAutofit/>
          </a:bodyPr>
          <a:lstStyle/>
          <a:p>
            <a:pPr algn="ctr"/>
            <a:r>
              <a:rPr lang="ar-SY" sz="4000" b="1" dirty="0" smtClean="0">
                <a:ln w="6350">
                  <a:noFill/>
                </a:ln>
                <a:solidFill>
                  <a:srgbClr val="FFFF00"/>
                </a:solidFill>
                <a:effectLst/>
                <a:latin typeface="Arial" panose="020B0604020202020204" pitchFamily="34" charset="0"/>
                <a:cs typeface="Arial" panose="020B0604020202020204" pitchFamily="34" charset="0"/>
              </a:rPr>
              <a:t>عقوبات المجلس المسلكي</a:t>
            </a:r>
            <a:endParaRPr lang="ar-SY" sz="4000" b="1" dirty="0">
              <a:ln w="6350">
                <a:noFill/>
              </a:ln>
              <a:solidFill>
                <a:srgbClr val="FFFF00"/>
              </a:solidFill>
              <a:effectLst/>
              <a:latin typeface="Arial" panose="020B0604020202020204" pitchFamily="34" charset="0"/>
              <a:cs typeface="Arial" panose="020B0604020202020204" pitchFamily="34" charset="0"/>
            </a:endParaRPr>
          </a:p>
        </p:txBody>
      </p:sp>
      <p:sp>
        <p:nvSpPr>
          <p:cNvPr id="3" name="عنصر نائب للمحتوى 2"/>
          <p:cNvSpPr>
            <a:spLocks noGrp="1"/>
          </p:cNvSpPr>
          <p:nvPr>
            <p:ph idx="1"/>
          </p:nvPr>
        </p:nvSpPr>
        <p:spPr>
          <a:xfrm>
            <a:off x="457200" y="1146412"/>
            <a:ext cx="8229600" cy="3357350"/>
          </a:xfrm>
        </p:spPr>
        <p:txBody>
          <a:bodyPr>
            <a:noAutofit/>
          </a:bodyPr>
          <a:lstStyle/>
          <a:p>
            <a:pPr>
              <a:buClr>
                <a:srgbClr val="FF0000"/>
              </a:buClr>
              <a:buFont typeface="Wingdings" panose="05000000000000000000" pitchFamily="2" charset="2"/>
              <a:buChar char="q"/>
            </a:pPr>
            <a:r>
              <a:rPr lang="ar-SY" sz="3200" b="1" dirty="0" smtClean="0">
                <a:solidFill>
                  <a:srgbClr val="92D050"/>
                </a:solidFill>
                <a:latin typeface="Arial" panose="020B0604020202020204" pitchFamily="34" charset="0"/>
                <a:cs typeface="Arial" panose="020B0604020202020204" pitchFamily="34" charset="0"/>
              </a:rPr>
              <a:t>العقوبات المسلكية التي يحق للمجلس التأديبي الحكم بإحداها : </a:t>
            </a:r>
          </a:p>
          <a:p>
            <a:pPr marL="953262" lvl="1" indent="-514350">
              <a:buClr>
                <a:srgbClr val="FF0000"/>
              </a:buClr>
              <a:buFont typeface="+mj-lt"/>
              <a:buAutoNum type="arabicParenR"/>
            </a:pPr>
            <a:r>
              <a:rPr lang="ar-SY" sz="2800" b="1" dirty="0" smtClean="0">
                <a:solidFill>
                  <a:srgbClr val="92D050"/>
                </a:solidFill>
                <a:latin typeface="Arial" panose="020B0604020202020204" pitchFamily="34" charset="0"/>
                <a:cs typeface="Arial" panose="020B0604020202020204" pitchFamily="34" charset="0"/>
              </a:rPr>
              <a:t>التنبيه دون تسجيل أو مع التسجيل بكتاب يرسل إلى الطبيب المشكو </a:t>
            </a:r>
          </a:p>
          <a:p>
            <a:pPr marL="953262" lvl="1" indent="-514350">
              <a:buClr>
                <a:srgbClr val="FF0000"/>
              </a:buClr>
              <a:buFont typeface="+mj-lt"/>
              <a:buAutoNum type="arabicParenR"/>
            </a:pPr>
            <a:r>
              <a:rPr lang="ar-SY" sz="2800" b="1" dirty="0" smtClean="0">
                <a:solidFill>
                  <a:srgbClr val="92D050"/>
                </a:solidFill>
                <a:latin typeface="Arial" panose="020B0604020202020204" pitchFamily="34" charset="0"/>
                <a:cs typeface="Arial" panose="020B0604020202020204" pitchFamily="34" charset="0"/>
              </a:rPr>
              <a:t>التأنيب أمام المجلس المسلكي . </a:t>
            </a:r>
          </a:p>
          <a:p>
            <a:pPr marL="953262" lvl="1" indent="-514350">
              <a:buClr>
                <a:srgbClr val="FF0000"/>
              </a:buClr>
              <a:buFont typeface="+mj-lt"/>
              <a:buAutoNum type="arabicParenR"/>
            </a:pPr>
            <a:r>
              <a:rPr lang="ar-SY" sz="2800" b="1" dirty="0" smtClean="0">
                <a:solidFill>
                  <a:srgbClr val="92D050"/>
                </a:solidFill>
                <a:latin typeface="Arial" panose="020B0604020202020204" pitchFamily="34" charset="0"/>
                <a:cs typeface="Arial" panose="020B0604020202020204" pitchFamily="34" charset="0"/>
              </a:rPr>
              <a:t>غرامة نقدية تتراوح بين 3000-5000 ليرة سورية ويكون لها صفة التعويض المدني وتدفع إلى صندوق الفرع  . </a:t>
            </a:r>
          </a:p>
          <a:p>
            <a:pPr marL="953262" lvl="1" indent="-514350">
              <a:buClr>
                <a:srgbClr val="FF0000"/>
              </a:buClr>
              <a:buFont typeface="+mj-lt"/>
              <a:buAutoNum type="arabicParenR"/>
            </a:pPr>
            <a:r>
              <a:rPr lang="ar-SY" sz="2800" b="1" dirty="0" smtClean="0">
                <a:solidFill>
                  <a:srgbClr val="92D050"/>
                </a:solidFill>
                <a:latin typeface="Arial" panose="020B0604020202020204" pitchFamily="34" charset="0"/>
                <a:cs typeface="Arial" panose="020B0604020202020204" pitchFamily="34" charset="0"/>
              </a:rPr>
              <a:t>المنع من مزاولة المهنة مؤقتاً لمدة لا تزيد عن ثلاث سنوات . </a:t>
            </a:r>
          </a:p>
          <a:p>
            <a:pPr marL="953262" lvl="1" indent="-514350">
              <a:buClr>
                <a:srgbClr val="FF0000"/>
              </a:buClr>
              <a:buFont typeface="+mj-lt"/>
              <a:buAutoNum type="arabicParenR"/>
            </a:pPr>
            <a:r>
              <a:rPr lang="ar-SY" sz="2800" b="1" dirty="0" smtClean="0">
                <a:solidFill>
                  <a:srgbClr val="92D050"/>
                </a:solidFill>
                <a:latin typeface="Arial" panose="020B0604020202020204" pitchFamily="34" charset="0"/>
                <a:cs typeface="Arial" panose="020B0604020202020204" pitchFamily="34" charset="0"/>
              </a:rPr>
              <a:t>المنع من مزاولة المهنة نهائياً وشطب قيده من النقابة ومن سجل الأطباء . </a:t>
            </a:r>
          </a:p>
        </p:txBody>
      </p:sp>
    </p:spTree>
    <p:extLst>
      <p:ext uri="{BB962C8B-B14F-4D97-AF65-F5344CB8AC3E}">
        <p14:creationId xmlns:p14="http://schemas.microsoft.com/office/powerpoint/2010/main" val="2026381702"/>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1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44" dur="1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45660"/>
            <a:ext cx="8229600" cy="805218"/>
          </a:xfrm>
        </p:spPr>
        <p:txBody>
          <a:bodyPr>
            <a:normAutofit/>
          </a:bodyPr>
          <a:lstStyle/>
          <a:p>
            <a:pPr algn="ctr"/>
            <a:r>
              <a:rPr lang="ar-SY" sz="4400" b="1" dirty="0" smtClean="0">
                <a:ln w="6350">
                  <a:noFill/>
                </a:ln>
                <a:solidFill>
                  <a:srgbClr val="FFFF00"/>
                </a:solidFill>
                <a:effectLst/>
                <a:latin typeface="Arial" panose="020B0604020202020204" pitchFamily="34" charset="0"/>
                <a:cs typeface="Arial" panose="020B0604020202020204" pitchFamily="34" charset="0"/>
              </a:rPr>
              <a:t>قرارات المجلس المسلكي</a:t>
            </a:r>
            <a:endParaRPr lang="ar-SY" sz="4400" b="1" dirty="0">
              <a:ln w="6350">
                <a:noFill/>
              </a:ln>
              <a:solidFill>
                <a:srgbClr val="FFFF00"/>
              </a:solidFill>
              <a:effectLst/>
              <a:latin typeface="Arial" panose="020B0604020202020204" pitchFamily="34" charset="0"/>
              <a:cs typeface="Arial" panose="020B0604020202020204" pitchFamily="34" charset="0"/>
            </a:endParaRPr>
          </a:p>
        </p:txBody>
      </p:sp>
      <p:sp>
        <p:nvSpPr>
          <p:cNvPr id="3" name="عنصر نائب للمحتوى 2"/>
          <p:cNvSpPr>
            <a:spLocks noGrp="1"/>
          </p:cNvSpPr>
          <p:nvPr>
            <p:ph idx="1"/>
          </p:nvPr>
        </p:nvSpPr>
        <p:spPr>
          <a:xfrm>
            <a:off x="457200" y="1146411"/>
            <a:ext cx="8229600" cy="5459105"/>
          </a:xfrm>
        </p:spPr>
        <p:txBody>
          <a:bodyPr>
            <a:normAutofit/>
          </a:bodyPr>
          <a:lstStyle/>
          <a:p>
            <a:pPr>
              <a:buClr>
                <a:srgbClr val="FF0000"/>
              </a:buClr>
              <a:buFont typeface="Wingdings" panose="05000000000000000000" pitchFamily="2" charset="2"/>
              <a:buChar char="q"/>
            </a:pPr>
            <a:r>
              <a:rPr lang="ar-SY" b="1" dirty="0" smtClean="0">
                <a:solidFill>
                  <a:srgbClr val="92D050"/>
                </a:solidFill>
                <a:latin typeface="Arial" panose="020B0604020202020204" pitchFamily="34" charset="0"/>
                <a:cs typeface="Arial" panose="020B0604020202020204" pitchFamily="34" charset="0"/>
              </a:rPr>
              <a:t> </a:t>
            </a:r>
            <a:r>
              <a:rPr lang="ar-SY" sz="3200" b="1" dirty="0" smtClean="0">
                <a:solidFill>
                  <a:srgbClr val="92D050"/>
                </a:solidFill>
                <a:latin typeface="Arial" panose="020B0604020202020204" pitchFamily="34" charset="0"/>
                <a:cs typeface="Arial" panose="020B0604020202020204" pitchFamily="34" charset="0"/>
              </a:rPr>
              <a:t>تصدر قرارات المجلس المسلكي وجاهية أو بمثابة الوجاهية . </a:t>
            </a:r>
          </a:p>
          <a:p>
            <a:pPr>
              <a:buClr>
                <a:srgbClr val="FF0000"/>
              </a:buClr>
              <a:buFont typeface="Wingdings" panose="05000000000000000000" pitchFamily="2" charset="2"/>
              <a:buChar char="q"/>
            </a:pPr>
            <a:r>
              <a:rPr lang="ar-SY" sz="3200" b="1" dirty="0" smtClean="0">
                <a:solidFill>
                  <a:srgbClr val="92D050"/>
                </a:solidFill>
                <a:latin typeface="Arial" panose="020B0604020202020204" pitchFamily="34" charset="0"/>
                <a:cs typeface="Arial" panose="020B0604020202020204" pitchFamily="34" charset="0"/>
              </a:rPr>
              <a:t>مدة الاستئناف عشرة أيام تبدأ من اليوم الذي يلي تفهيم القرار الوجاهي أو اليوم الذي يلي تبليغه للحكم الذي يصدر بمثابة الوجاهي . </a:t>
            </a:r>
          </a:p>
          <a:p>
            <a:pPr>
              <a:buClr>
                <a:srgbClr val="FF0000"/>
              </a:buClr>
              <a:buFont typeface="Wingdings" panose="05000000000000000000" pitchFamily="2" charset="2"/>
              <a:buChar char="q"/>
            </a:pPr>
            <a:r>
              <a:rPr lang="ar-SY" sz="3200" b="1" dirty="0" smtClean="0">
                <a:solidFill>
                  <a:srgbClr val="92D050"/>
                </a:solidFill>
                <a:latin typeface="Arial" panose="020B0604020202020204" pitchFamily="34" charset="0"/>
                <a:cs typeface="Arial" panose="020B0604020202020204" pitchFamily="34" charset="0"/>
              </a:rPr>
              <a:t>تستأنف قرارات المجلس المسلكي في الفرع إلى المجلس المسلكي المركزي للنقابة ومقره دمشق .</a:t>
            </a:r>
          </a:p>
        </p:txBody>
      </p:sp>
    </p:spTree>
    <p:extLst>
      <p:ext uri="{BB962C8B-B14F-4D97-AF65-F5344CB8AC3E}">
        <p14:creationId xmlns:p14="http://schemas.microsoft.com/office/powerpoint/2010/main" val="2822352768"/>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45660"/>
            <a:ext cx="8229600" cy="805218"/>
          </a:xfrm>
        </p:spPr>
        <p:txBody>
          <a:bodyPr>
            <a:normAutofit/>
          </a:bodyPr>
          <a:lstStyle/>
          <a:p>
            <a:pPr algn="ctr"/>
            <a:r>
              <a:rPr lang="ar-SY" sz="4000" b="1" dirty="0" smtClean="0">
                <a:ln w="6350">
                  <a:noFill/>
                </a:ln>
                <a:solidFill>
                  <a:srgbClr val="FFFF00"/>
                </a:solidFill>
                <a:effectLst/>
                <a:latin typeface="Arial" panose="020B0604020202020204" pitchFamily="34" charset="0"/>
                <a:cs typeface="Arial" panose="020B0604020202020204" pitchFamily="34" charset="0"/>
              </a:rPr>
              <a:t>المجلس المسلكي الفرعي</a:t>
            </a:r>
            <a:endParaRPr lang="ar-SY" sz="4000" b="1" dirty="0">
              <a:ln w="6350">
                <a:noFill/>
              </a:ln>
              <a:solidFill>
                <a:srgbClr val="FFFF00"/>
              </a:solidFill>
              <a:effectLst/>
              <a:latin typeface="Arial" panose="020B0604020202020204" pitchFamily="34" charset="0"/>
              <a:cs typeface="Arial" panose="020B0604020202020204" pitchFamily="34" charset="0"/>
            </a:endParaRPr>
          </a:p>
        </p:txBody>
      </p:sp>
      <p:sp>
        <p:nvSpPr>
          <p:cNvPr id="3" name="عنصر نائب للمحتوى 2"/>
          <p:cNvSpPr>
            <a:spLocks noGrp="1"/>
          </p:cNvSpPr>
          <p:nvPr>
            <p:ph idx="1"/>
          </p:nvPr>
        </p:nvSpPr>
        <p:spPr>
          <a:xfrm>
            <a:off x="457200" y="1050879"/>
            <a:ext cx="8229600" cy="5554638"/>
          </a:xfrm>
        </p:spPr>
        <p:txBody>
          <a:bodyPr>
            <a:normAutofit/>
          </a:bodyPr>
          <a:lstStyle/>
          <a:p>
            <a:pPr>
              <a:buClr>
                <a:srgbClr val="FF0000"/>
              </a:buClr>
              <a:buFont typeface="Wingdings" panose="05000000000000000000" pitchFamily="2" charset="2"/>
              <a:buChar char="q"/>
            </a:pPr>
            <a:r>
              <a:rPr lang="ar-SY" sz="2800" b="1" dirty="0" smtClean="0">
                <a:solidFill>
                  <a:srgbClr val="92D050"/>
                </a:solidFill>
                <a:latin typeface="Arial" panose="020B0604020202020204" pitchFamily="34" charset="0"/>
                <a:cs typeface="Arial" panose="020B0604020202020204" pitchFamily="34" charset="0"/>
              </a:rPr>
              <a:t> يؤلف المجلس المسلكي في الفرع بقرار من الوزًير وفقاً لما يلي :</a:t>
            </a:r>
          </a:p>
          <a:p>
            <a:pPr marL="953262" lvl="1" indent="-514350">
              <a:buClr>
                <a:srgbClr val="FF0000"/>
              </a:buClr>
              <a:buFont typeface="+mj-lt"/>
              <a:buAutoNum type="arabicParenR"/>
            </a:pPr>
            <a:r>
              <a:rPr lang="ar-SY" sz="2400" b="1" dirty="0" smtClean="0">
                <a:solidFill>
                  <a:srgbClr val="92D050"/>
                </a:solidFill>
                <a:latin typeface="Arial" panose="020B0604020202020204" pitchFamily="34" charset="0"/>
                <a:cs typeface="Arial" panose="020B0604020202020204" pitchFamily="34" charset="0"/>
              </a:rPr>
              <a:t>قاض بدرجة مستشار يسميه وزير العدل رئيساً.</a:t>
            </a:r>
          </a:p>
          <a:p>
            <a:pPr marL="953262" lvl="1" indent="-514350">
              <a:buClr>
                <a:srgbClr val="FF0000"/>
              </a:buClr>
              <a:buFont typeface="+mj-lt"/>
              <a:buAutoNum type="arabicParenR"/>
            </a:pPr>
            <a:r>
              <a:rPr lang="ar-SY" sz="2400" b="1" dirty="0" smtClean="0">
                <a:solidFill>
                  <a:srgbClr val="92D050"/>
                </a:solidFill>
                <a:latin typeface="Arial" panose="020B0604020202020204" pitchFamily="34" charset="0"/>
                <a:cs typeface="Arial" panose="020B0604020202020204" pitchFamily="34" charset="0"/>
              </a:rPr>
              <a:t>طبيب من الوزارة لا تقل مدة مزاولته المهنة عن عشر سنوات يسميه الوزير عضواً . </a:t>
            </a:r>
          </a:p>
          <a:p>
            <a:pPr marL="953262" lvl="1" indent="-514350">
              <a:buClr>
                <a:srgbClr val="FF0000"/>
              </a:buClr>
              <a:buFont typeface="+mj-lt"/>
              <a:buAutoNum type="arabicParenR"/>
            </a:pPr>
            <a:r>
              <a:rPr lang="ar-SY" sz="2400" b="1" dirty="0" smtClean="0">
                <a:solidFill>
                  <a:srgbClr val="92D050"/>
                </a:solidFill>
                <a:latin typeface="Arial" panose="020B0604020202020204" pitchFamily="34" charset="0"/>
                <a:cs typeface="Arial" panose="020B0604020202020204" pitchFamily="34" charset="0"/>
              </a:rPr>
              <a:t>ثلاث أطباء أعضاء يسميهم مجلس النقابة على أن يكون واحداً منهم على الأقل من مجلس النقابة على أن لا تقل مدة مزاولتهم المهنة عن عشر سنوات. </a:t>
            </a:r>
          </a:p>
          <a:p>
            <a:pPr marL="521208" indent="-457200">
              <a:buClr>
                <a:srgbClr val="FF0000"/>
              </a:buClr>
              <a:buFont typeface="Wingdings" panose="05000000000000000000" pitchFamily="2" charset="2"/>
              <a:buChar char="q"/>
            </a:pPr>
            <a:r>
              <a:rPr lang="ar-SY" sz="2800" b="1" dirty="0" smtClean="0">
                <a:solidFill>
                  <a:srgbClr val="92D050"/>
                </a:solidFill>
                <a:latin typeface="Arial" panose="020B0604020202020204" pitchFamily="34" charset="0"/>
                <a:cs typeface="Arial" panose="020B0604020202020204" pitchFamily="34" charset="0"/>
              </a:rPr>
              <a:t>تنفذ الأحكام التي تصدرها المجالس المسلكية بعد أن تصبح مبرمة بواسطة الوزارة والنيابة العامة .</a:t>
            </a:r>
          </a:p>
          <a:p>
            <a:pPr marL="521208" indent="-457200">
              <a:buClr>
                <a:srgbClr val="FF0000"/>
              </a:buClr>
              <a:buFont typeface="Wingdings" panose="05000000000000000000" pitchFamily="2" charset="2"/>
              <a:buChar char="q"/>
            </a:pPr>
            <a:r>
              <a:rPr lang="ar-SY" sz="2800" b="1" dirty="0" smtClean="0">
                <a:solidFill>
                  <a:srgbClr val="92D050"/>
                </a:solidFill>
                <a:latin typeface="Arial" panose="020B0604020202020204" pitchFamily="34" charset="0"/>
                <a:cs typeface="Arial" panose="020B0604020202020204" pitchFamily="34" charset="0"/>
              </a:rPr>
              <a:t>تسجل قرارات المجلس المسلكي في سجل خاص بالفرع ويشار إليها في الملف الخاص بالطبيب وتخطر النيابة بذلك . </a:t>
            </a:r>
          </a:p>
          <a:p>
            <a:pPr marL="521208" indent="-457200">
              <a:buClr>
                <a:srgbClr val="FF0000"/>
              </a:buClr>
              <a:buFont typeface="Wingdings" panose="05000000000000000000" pitchFamily="2" charset="2"/>
              <a:buChar char="q"/>
            </a:pPr>
            <a:endParaRPr lang="ar-SY" b="1" dirty="0" smtClean="0">
              <a:solidFill>
                <a:srgbClr val="92D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691973"/>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0" end="0"/>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3">
                                            <p:txEl>
                                              <p:pRg st="1" end="1"/>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2" dur="1000" fill="hold"/>
                                        <p:tgtEl>
                                          <p:spTgt spid="3">
                                            <p:txEl>
                                              <p:pRg st="2" end="2"/>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1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45660"/>
            <a:ext cx="8229600" cy="805218"/>
          </a:xfrm>
        </p:spPr>
        <p:txBody>
          <a:bodyPr>
            <a:normAutofit/>
          </a:bodyPr>
          <a:lstStyle/>
          <a:p>
            <a:pPr algn="ctr"/>
            <a:endParaRPr lang="ar-SY" b="1" dirty="0">
              <a:ln w="6350">
                <a:noFill/>
              </a:ln>
              <a:solidFill>
                <a:srgbClr val="FFFF00"/>
              </a:solidFill>
              <a:effectLst/>
              <a:latin typeface="Arial" panose="020B0604020202020204" pitchFamily="34" charset="0"/>
              <a:cs typeface="Arial" panose="020B0604020202020204" pitchFamily="34" charset="0"/>
            </a:endParaRPr>
          </a:p>
        </p:txBody>
      </p:sp>
      <p:sp>
        <p:nvSpPr>
          <p:cNvPr id="3" name="عنصر نائب للمحتوى 2"/>
          <p:cNvSpPr>
            <a:spLocks noGrp="1"/>
          </p:cNvSpPr>
          <p:nvPr>
            <p:ph idx="1"/>
          </p:nvPr>
        </p:nvSpPr>
        <p:spPr>
          <a:xfrm>
            <a:off x="457200" y="1146411"/>
            <a:ext cx="8229600" cy="5459105"/>
          </a:xfrm>
        </p:spPr>
        <p:txBody>
          <a:bodyPr>
            <a:normAutofit/>
          </a:bodyPr>
          <a:lstStyle/>
          <a:p>
            <a:pPr marL="521208" indent="-457200">
              <a:buClr>
                <a:srgbClr val="FF0000"/>
              </a:buClr>
              <a:buFont typeface="Wingdings" panose="05000000000000000000" pitchFamily="2" charset="2"/>
              <a:buChar char="q"/>
            </a:pPr>
            <a:r>
              <a:rPr lang="ar-SY" sz="3200" b="1" dirty="0" smtClean="0">
                <a:solidFill>
                  <a:srgbClr val="92D050"/>
                </a:solidFill>
                <a:latin typeface="Arial" panose="020B0604020202020204" pitchFamily="34" charset="0"/>
                <a:cs typeface="Arial" panose="020B0604020202020204" pitchFamily="34" charset="0"/>
              </a:rPr>
              <a:t>تنفذ الأحكام التي تصدرها المجالس المسلكية بعد أن تصبح مبرمة بواسطة الوزارة والنيابة العامة .</a:t>
            </a:r>
          </a:p>
          <a:p>
            <a:pPr marL="521208" indent="-457200">
              <a:buClr>
                <a:srgbClr val="FF0000"/>
              </a:buClr>
              <a:buFont typeface="Wingdings" panose="05000000000000000000" pitchFamily="2" charset="2"/>
              <a:buChar char="q"/>
            </a:pPr>
            <a:r>
              <a:rPr lang="ar-SY" sz="3200" b="1" dirty="0" smtClean="0">
                <a:solidFill>
                  <a:srgbClr val="92D050"/>
                </a:solidFill>
                <a:latin typeface="Arial" panose="020B0604020202020204" pitchFamily="34" charset="0"/>
                <a:cs typeface="Arial" panose="020B0604020202020204" pitchFamily="34" charset="0"/>
              </a:rPr>
              <a:t>إذا كان الحكم متعلقاً بمنع الطبيب من مزاولة المهنة أو شطب قيده فهي تقبل الطعن بطريق النقد لدى الغرفة الجزائية في محكمة النقض ضمن الحدود والأصول المرعية لدى هذه المحكمة .  </a:t>
            </a:r>
          </a:p>
          <a:p>
            <a:pPr marL="521208" indent="-457200">
              <a:buClr>
                <a:srgbClr val="FF0000"/>
              </a:buClr>
              <a:buFont typeface="Wingdings" panose="05000000000000000000" pitchFamily="2" charset="2"/>
              <a:buChar char="q"/>
            </a:pPr>
            <a:r>
              <a:rPr lang="ar-SY" sz="3200" b="1" dirty="0" smtClean="0">
                <a:solidFill>
                  <a:srgbClr val="92D050"/>
                </a:solidFill>
                <a:latin typeface="Arial" panose="020B0604020202020204" pitchFamily="34" charset="0"/>
                <a:cs typeface="Arial" panose="020B0604020202020204" pitchFamily="34" charset="0"/>
              </a:rPr>
              <a:t>تسجل قرارات المجلس المسلكي في سجل خاص بالفرع ويشار إليها في الملف الخاص بالطبيب وتخطر النيابة بذلك . </a:t>
            </a:r>
          </a:p>
          <a:p>
            <a:pPr marL="521208" indent="-457200">
              <a:buClr>
                <a:srgbClr val="FF0000"/>
              </a:buClr>
              <a:buFont typeface="Wingdings" panose="05000000000000000000" pitchFamily="2" charset="2"/>
              <a:buChar char="q"/>
            </a:pPr>
            <a:endParaRPr lang="ar-SY" b="1" dirty="0" smtClean="0">
              <a:solidFill>
                <a:srgbClr val="92D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5373234"/>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80228"/>
            <a:ext cx="8229600" cy="1260681"/>
          </a:xfrm>
        </p:spPr>
        <p:txBody>
          <a:bodyPr>
            <a:normAutofit fontScale="90000"/>
          </a:bodyPr>
          <a:lstStyle/>
          <a:p>
            <a:pPr algn="ctr"/>
            <a:r>
              <a:rPr lang="ar-SY" sz="4800" b="1" dirty="0" smtClean="0">
                <a:ln w="6350">
                  <a:noFill/>
                </a:ln>
                <a:solidFill>
                  <a:srgbClr val="FFFF00"/>
                </a:solidFill>
                <a:effectLst/>
                <a:latin typeface="Arial" panose="020B0604020202020204" pitchFamily="34" charset="0"/>
                <a:cs typeface="Arial" panose="020B0604020202020204" pitchFamily="34" charset="0"/>
              </a:rPr>
              <a:t>في المحاضرة القادمة </a:t>
            </a:r>
            <a:br>
              <a:rPr lang="ar-SY" sz="4800" b="1" dirty="0" smtClean="0">
                <a:ln w="6350">
                  <a:noFill/>
                </a:ln>
                <a:solidFill>
                  <a:srgbClr val="FFFF00"/>
                </a:solidFill>
                <a:effectLst/>
                <a:latin typeface="Arial" panose="020B0604020202020204" pitchFamily="34" charset="0"/>
                <a:cs typeface="Arial" panose="020B0604020202020204" pitchFamily="34" charset="0"/>
              </a:rPr>
            </a:br>
            <a:r>
              <a:rPr lang="ar-SY" sz="4800" b="1" dirty="0" smtClean="0">
                <a:ln w="6350">
                  <a:noFill/>
                </a:ln>
                <a:solidFill>
                  <a:srgbClr val="FFFF00"/>
                </a:solidFill>
                <a:effectLst/>
                <a:latin typeface="Arial" panose="020B0604020202020204" pitchFamily="34" charset="0"/>
                <a:cs typeface="Arial" panose="020B0604020202020204" pitchFamily="34" charset="0"/>
              </a:rPr>
              <a:t>القانون </a:t>
            </a:r>
            <a:r>
              <a:rPr lang="ar-SY" sz="4800" b="1" dirty="0" smtClean="0">
                <a:ln w="6350">
                  <a:noFill/>
                </a:ln>
                <a:solidFill>
                  <a:srgbClr val="FFFF00"/>
                </a:solidFill>
                <a:effectLst/>
                <a:latin typeface="Arial" panose="020B0604020202020204" pitchFamily="34" charset="0"/>
                <a:cs typeface="Arial" panose="020B0604020202020204" pitchFamily="34" charset="0"/>
              </a:rPr>
              <a:t>الدولي الإنساني </a:t>
            </a:r>
            <a:endParaRPr lang="ar-SY" sz="4800" b="1" dirty="0">
              <a:ln w="6350">
                <a:noFill/>
              </a:ln>
              <a:solidFill>
                <a:srgbClr val="FFFF00"/>
              </a:solidFill>
              <a:effectLst/>
              <a:latin typeface="Arial" panose="020B0604020202020204" pitchFamily="34" charset="0"/>
              <a:cs typeface="Arial" panose="020B0604020202020204" pitchFamily="34" charset="0"/>
            </a:endParaRPr>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8642" y="1929572"/>
            <a:ext cx="7366716" cy="4036387"/>
          </a:xfrm>
        </p:spPr>
      </p:pic>
    </p:spTree>
    <p:extLst>
      <p:ext uri="{BB962C8B-B14F-4D97-AF65-F5344CB8AC3E}">
        <p14:creationId xmlns:p14="http://schemas.microsoft.com/office/powerpoint/2010/main" val="2366436628"/>
      </p:ext>
    </p:extLst>
  </p:cSld>
  <p:clrMapOvr>
    <a:masterClrMapping/>
  </p:clrMapOvr>
  <p:transition spd="slow">
    <p:cover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142976" y="285728"/>
            <a:ext cx="6858048" cy="714380"/>
          </a:xfrm>
        </p:spPr>
        <p:txBody>
          <a:bodyPr>
            <a:normAutofit/>
          </a:bodyPr>
          <a:lstStyle/>
          <a:p>
            <a:pPr algn="ctr"/>
            <a:r>
              <a:rPr lang="ar-SY" sz="4000" b="1" dirty="0" smtClean="0">
                <a:ln w="18415" cmpd="sng">
                  <a:noFill/>
                  <a:prstDash val="solid"/>
                </a:ln>
                <a:solidFill>
                  <a:srgbClr val="FFFF00"/>
                </a:solidFill>
                <a:effectLst>
                  <a:outerShdw blurRad="63500" dir="3600000" algn="tl" rotWithShape="0">
                    <a:srgbClr val="000000">
                      <a:alpha val="70000"/>
                    </a:srgbClr>
                  </a:outerShdw>
                </a:effectLst>
                <a:latin typeface="Arial" pitchFamily="34" charset="0"/>
                <a:cs typeface="Arial" pitchFamily="34" charset="0"/>
              </a:rPr>
              <a:t>أهداف نقابة الأطباء </a:t>
            </a:r>
            <a:endParaRPr lang="ar-SY" sz="4000" b="1" dirty="0">
              <a:ln w="18415" cmpd="sng">
                <a:noFill/>
                <a:prstDash val="solid"/>
              </a:ln>
              <a:solidFill>
                <a:srgbClr val="FFFF00"/>
              </a:solidFill>
              <a:effectLst>
                <a:outerShdw blurRad="63500" dir="3600000" algn="tl" rotWithShape="0">
                  <a:srgbClr val="000000">
                    <a:alpha val="70000"/>
                  </a:srgbClr>
                </a:outerShdw>
              </a:effectLst>
              <a:latin typeface="Arial" pitchFamily="34" charset="0"/>
              <a:cs typeface="Arial" pitchFamily="34" charset="0"/>
            </a:endParaRPr>
          </a:p>
        </p:txBody>
      </p:sp>
      <p:sp>
        <p:nvSpPr>
          <p:cNvPr id="3" name="عنصر نائب للمحتوى 2"/>
          <p:cNvSpPr>
            <a:spLocks noGrp="1"/>
          </p:cNvSpPr>
          <p:nvPr>
            <p:ph idx="1"/>
          </p:nvPr>
        </p:nvSpPr>
        <p:spPr>
          <a:xfrm>
            <a:off x="323528" y="1000108"/>
            <a:ext cx="8229600" cy="5453228"/>
          </a:xfrm>
        </p:spPr>
        <p:txBody>
          <a:bodyPr>
            <a:noAutofit/>
          </a:bodyPr>
          <a:lstStyle/>
          <a:p>
            <a:pPr marL="578358" indent="-514350">
              <a:buClr>
                <a:srgbClr val="FF0000"/>
              </a:buClr>
              <a:buFont typeface="+mj-lt"/>
              <a:buAutoNum type="arabicParenR"/>
            </a:pPr>
            <a:r>
              <a:rPr lang="ar-SY" sz="2400" b="1" dirty="0" smtClean="0">
                <a:ln w="18415" cmpd="sng">
                  <a:noFill/>
                  <a:prstDash val="solid"/>
                </a:ln>
                <a:solidFill>
                  <a:srgbClr val="92D050"/>
                </a:solidFill>
                <a:latin typeface="Arial" pitchFamily="34" charset="0"/>
                <a:cs typeface="Arial" pitchFamily="34" charset="0"/>
              </a:rPr>
              <a:t>السعي لتحقيق التنمية الصحية في الجمهورية العربية السورية والمشاركة في وضع المشاريع الصحية التي تؤدي إلى تحقيق التنمية الشاملة . </a:t>
            </a:r>
          </a:p>
          <a:p>
            <a:pPr marL="578358" indent="-514350">
              <a:buClr>
                <a:srgbClr val="FF0000"/>
              </a:buClr>
              <a:buFont typeface="+mj-lt"/>
              <a:buAutoNum type="arabicParenR"/>
            </a:pPr>
            <a:r>
              <a:rPr lang="ar-SY" sz="2400" b="1" dirty="0" smtClean="0">
                <a:ln w="18415" cmpd="sng">
                  <a:noFill/>
                  <a:prstDash val="solid"/>
                </a:ln>
                <a:solidFill>
                  <a:srgbClr val="92D050"/>
                </a:solidFill>
                <a:latin typeface="Arial" pitchFamily="34" charset="0"/>
                <a:cs typeface="Arial" pitchFamily="34" charset="0"/>
              </a:rPr>
              <a:t>دعم القطاع الصحي وتعزيز دوره بما يكفل تحقيق الضمان الصحي لمجموع أفراد المجتمع . </a:t>
            </a:r>
          </a:p>
          <a:p>
            <a:pPr marL="578358" indent="-514350">
              <a:buClr>
                <a:srgbClr val="FF0000"/>
              </a:buClr>
              <a:buFont typeface="+mj-lt"/>
              <a:buAutoNum type="arabicParenR"/>
            </a:pPr>
            <a:r>
              <a:rPr lang="ar-SY" sz="2400" b="1" dirty="0" smtClean="0">
                <a:ln w="18415" cmpd="sng">
                  <a:noFill/>
                  <a:prstDash val="solid"/>
                </a:ln>
                <a:solidFill>
                  <a:srgbClr val="92D050"/>
                </a:solidFill>
                <a:latin typeface="Arial" pitchFamily="34" charset="0"/>
                <a:cs typeface="Arial" pitchFamily="34" charset="0"/>
              </a:rPr>
              <a:t>رفع شأن مهنة الطب والنهوض بمستواها العلمي لتفي بمتطلبات التنمية وتحقيق العدالة الاجتماعية . </a:t>
            </a:r>
          </a:p>
          <a:p>
            <a:pPr marL="578358" indent="-514350">
              <a:buClr>
                <a:srgbClr val="FF0000"/>
              </a:buClr>
              <a:buFont typeface="+mj-lt"/>
              <a:buAutoNum type="arabicParenR"/>
            </a:pPr>
            <a:r>
              <a:rPr lang="ar-SY" sz="2400" b="1" dirty="0" smtClean="0">
                <a:ln w="18415" cmpd="sng">
                  <a:noFill/>
                  <a:prstDash val="solid"/>
                </a:ln>
                <a:solidFill>
                  <a:srgbClr val="92D050"/>
                </a:solidFill>
                <a:latin typeface="Arial" pitchFamily="34" charset="0"/>
                <a:cs typeface="Arial" pitchFamily="34" charset="0"/>
              </a:rPr>
              <a:t>المساهمة في دراسة الأنظمة الخاصة بمزاولة المهنة وكذلك التشريعات المتعلقة بالخدمات الصحية والطبية العامة وبخطط التنمية في المجال الصحي . </a:t>
            </a:r>
          </a:p>
          <a:p>
            <a:pPr marL="578358" indent="-514350">
              <a:buClr>
                <a:srgbClr val="FF0000"/>
              </a:buClr>
              <a:buFont typeface="+mj-lt"/>
              <a:buAutoNum type="arabicParenR"/>
            </a:pPr>
            <a:r>
              <a:rPr lang="ar-SY" sz="2400" b="1" dirty="0" smtClean="0">
                <a:ln w="18415" cmpd="sng">
                  <a:noFill/>
                  <a:prstDash val="solid"/>
                </a:ln>
                <a:solidFill>
                  <a:srgbClr val="92D050"/>
                </a:solidFill>
                <a:latin typeface="Arial" pitchFamily="34" charset="0"/>
                <a:cs typeface="Arial" pitchFamily="34" charset="0"/>
              </a:rPr>
              <a:t>المساهمة في تخطيط مناهج الدراسة في كليات الطب والكليات الأخرى ذات العلاقة والمعاهد الطبية والصحية في الجمهورية العربية السورية ورفع مستواها بما يخدم الحاجات الأساسية للتطور الصحي والاجتماعي والعلمي . </a:t>
            </a:r>
          </a:p>
          <a:p>
            <a:pPr marL="64008" indent="0">
              <a:buClr>
                <a:srgbClr val="FF0000"/>
              </a:buClr>
              <a:buNone/>
            </a:pPr>
            <a:endParaRPr lang="ar-SY" sz="2400" b="1" dirty="0">
              <a:ln w="18415" cmpd="sng">
                <a:noFill/>
                <a:prstDash val="solid"/>
              </a:ln>
              <a:solidFill>
                <a:srgbClr val="92D050"/>
              </a:solidFill>
              <a:latin typeface="Arial" pitchFamily="34" charset="0"/>
              <a:cs typeface="Arial" pitchFamily="34" charset="0"/>
            </a:endParaRPr>
          </a:p>
        </p:txBody>
      </p:sp>
    </p:spTree>
    <p:extLst>
      <p:ext uri="{BB962C8B-B14F-4D97-AF65-F5344CB8AC3E}">
        <p14:creationId xmlns:p14="http://schemas.microsoft.com/office/powerpoint/2010/main" val="1801960763"/>
      </p:ext>
    </p:extLst>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صورة 4" descr="Heart-Failure-Clinic.jpg"/>
          <p:cNvPicPr>
            <a:picLocks noChangeAspect="1"/>
          </p:cNvPicPr>
          <p:nvPr/>
        </p:nvPicPr>
        <p:blipFill>
          <a:blip r:embed="rId2"/>
          <a:stretch>
            <a:fillRect/>
          </a:stretch>
        </p:blipFill>
        <p:spPr>
          <a:xfrm>
            <a:off x="321439" y="942137"/>
            <a:ext cx="8501122" cy="5240299"/>
          </a:xfrm>
          <a:prstGeom prst="ellipse">
            <a:avLst/>
          </a:prstGeom>
          <a:ln>
            <a:noFill/>
          </a:ln>
          <a:effectLst>
            <a:softEdge rad="112500"/>
          </a:effectLst>
        </p:spPr>
      </p:pic>
      <p:sp>
        <p:nvSpPr>
          <p:cNvPr id="2" name="عنوان 1"/>
          <p:cNvSpPr>
            <a:spLocks noGrp="1"/>
          </p:cNvSpPr>
          <p:nvPr>
            <p:ph type="ctrTitle"/>
          </p:nvPr>
        </p:nvSpPr>
        <p:spPr>
          <a:xfrm>
            <a:off x="892943" y="326943"/>
            <a:ext cx="7358114" cy="828693"/>
          </a:xfrm>
        </p:spPr>
        <p:txBody>
          <a:bodyPr>
            <a:noAutofit/>
          </a:bodyPr>
          <a:lstStyle/>
          <a:p>
            <a:pPr algn="ctr"/>
            <a:r>
              <a:rPr lang="ar-SY" sz="6600" b="1" dirty="0" smtClean="0">
                <a:solidFill>
                  <a:srgbClr val="FF0000"/>
                </a:solidFill>
                <a:effectLst/>
                <a:latin typeface="Arial" pitchFamily="34" charset="0"/>
                <a:cs typeface="Arial" pitchFamily="34" charset="0"/>
              </a:rPr>
              <a:t>شكراً</a:t>
            </a:r>
            <a:r>
              <a:rPr lang="ar-SY" sz="6600" b="1" dirty="0" smtClean="0">
                <a:solidFill>
                  <a:srgbClr val="FF0000"/>
                </a:solidFill>
                <a:latin typeface="Arial" pitchFamily="34" charset="0"/>
                <a:cs typeface="Arial" pitchFamily="34" charset="0"/>
              </a:rPr>
              <a:t> لإصغائكم </a:t>
            </a:r>
            <a:endParaRPr lang="ar-SY" sz="6600" b="1" dirty="0">
              <a:solidFill>
                <a:srgbClr val="FF0000"/>
              </a:solidFill>
              <a:latin typeface="Arial" pitchFamily="34" charset="0"/>
              <a:cs typeface="Arial" pitchFamily="34" charset="0"/>
            </a:endParaRPr>
          </a:p>
        </p:txBody>
      </p:sp>
      <p:sp>
        <p:nvSpPr>
          <p:cNvPr id="3" name="عنوان فرعي 2"/>
          <p:cNvSpPr>
            <a:spLocks noGrp="1"/>
          </p:cNvSpPr>
          <p:nvPr>
            <p:ph type="subTitle" idx="1"/>
          </p:nvPr>
        </p:nvSpPr>
        <p:spPr>
          <a:xfrm>
            <a:off x="1857356" y="6085673"/>
            <a:ext cx="5429288" cy="857256"/>
          </a:xfrm>
        </p:spPr>
        <p:txBody>
          <a:bodyPr>
            <a:noAutofit/>
          </a:bodyPr>
          <a:lstStyle/>
          <a:p>
            <a:pPr algn="ctr"/>
            <a:r>
              <a:rPr lang="ar-SY" sz="4000" b="1" dirty="0" smtClean="0">
                <a:ln w="18415" cmpd="sng">
                  <a:noFill/>
                  <a:prstDash val="solid"/>
                </a:ln>
                <a:solidFill>
                  <a:srgbClr val="FFC000"/>
                </a:solidFill>
                <a:effectLst>
                  <a:outerShdw blurRad="63500" dir="3600000" algn="tl" rotWithShape="0">
                    <a:srgbClr val="000000">
                      <a:alpha val="70000"/>
                    </a:srgbClr>
                  </a:outerShdw>
                </a:effectLst>
                <a:latin typeface="Arial" pitchFamily="34" charset="0"/>
                <a:cs typeface="Arial" pitchFamily="34" charset="0"/>
              </a:rPr>
              <a:t>إعداد: الدكتور غزوان المرعي </a:t>
            </a:r>
            <a:endParaRPr lang="ar-SY" sz="4000" b="1" dirty="0">
              <a:ln w="18415" cmpd="sng">
                <a:noFill/>
                <a:prstDash val="solid"/>
              </a:ln>
              <a:solidFill>
                <a:srgbClr val="FFC000"/>
              </a:solidFill>
              <a:effectLst>
                <a:outerShdw blurRad="63500" dir="3600000" algn="tl" rotWithShape="0">
                  <a:srgbClr val="000000">
                    <a:alpha val="70000"/>
                  </a:srgbClr>
                </a:outerShdw>
              </a:effectLst>
              <a:latin typeface="Arial" pitchFamily="34" charset="0"/>
              <a:cs typeface="Arial" pitchFamily="34" charset="0"/>
            </a:endParaRPr>
          </a:p>
        </p:txBody>
      </p:sp>
    </p:spTree>
    <p:extLst>
      <p:ext uri="{BB962C8B-B14F-4D97-AF65-F5344CB8AC3E}">
        <p14:creationId xmlns:p14="http://schemas.microsoft.com/office/powerpoint/2010/main" val="2340745139"/>
      </p:ext>
    </p:extLst>
  </p:cSld>
  <p:clrMapOvr>
    <a:masterClrMapping/>
  </p:clrMapOvr>
  <p:transition spd="slow">
    <p:cover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142976" y="285728"/>
            <a:ext cx="6858048" cy="406968"/>
          </a:xfrm>
        </p:spPr>
        <p:txBody>
          <a:bodyPr>
            <a:normAutofit fontScale="90000"/>
          </a:bodyPr>
          <a:lstStyle/>
          <a:p>
            <a:pPr algn="ctr"/>
            <a:endParaRPr lang="ar-SY" b="1" dirty="0">
              <a:ln w="18415" cmpd="sng">
                <a:noFill/>
                <a:prstDash val="solid"/>
              </a:ln>
              <a:solidFill>
                <a:srgbClr val="FFFF00"/>
              </a:solidFill>
              <a:effectLst>
                <a:outerShdw blurRad="63500" dir="3600000" algn="tl" rotWithShape="0">
                  <a:srgbClr val="000000">
                    <a:alpha val="70000"/>
                  </a:srgbClr>
                </a:outerShdw>
              </a:effectLst>
              <a:latin typeface="Arial" pitchFamily="34" charset="0"/>
              <a:cs typeface="Arial" pitchFamily="34" charset="0"/>
            </a:endParaRPr>
          </a:p>
        </p:txBody>
      </p:sp>
      <p:sp>
        <p:nvSpPr>
          <p:cNvPr id="3" name="عنصر نائب للمحتوى 2"/>
          <p:cNvSpPr>
            <a:spLocks noGrp="1"/>
          </p:cNvSpPr>
          <p:nvPr>
            <p:ph idx="1"/>
          </p:nvPr>
        </p:nvSpPr>
        <p:spPr>
          <a:xfrm>
            <a:off x="323528" y="620688"/>
            <a:ext cx="8229600" cy="5832648"/>
          </a:xfrm>
        </p:spPr>
        <p:txBody>
          <a:bodyPr>
            <a:normAutofit/>
          </a:bodyPr>
          <a:lstStyle/>
          <a:p>
            <a:pPr marL="578358" indent="-514350">
              <a:buClr>
                <a:srgbClr val="FF0000"/>
              </a:buClr>
              <a:buFont typeface="+mj-lt"/>
              <a:buAutoNum type="arabicParenR" startAt="6"/>
            </a:pPr>
            <a:r>
              <a:rPr lang="ar-SY" sz="2800" b="1" dirty="0" smtClean="0">
                <a:ln w="18415" cmpd="sng">
                  <a:noFill/>
                  <a:prstDash val="solid"/>
                </a:ln>
                <a:solidFill>
                  <a:srgbClr val="92D050"/>
                </a:solidFill>
                <a:latin typeface="Arial" pitchFamily="34" charset="0"/>
                <a:cs typeface="Arial" pitchFamily="34" charset="0"/>
              </a:rPr>
              <a:t>إقامة دورات تعليمية وتدريبية للأطباء . </a:t>
            </a:r>
          </a:p>
          <a:p>
            <a:pPr marL="578358" indent="-514350">
              <a:buClr>
                <a:srgbClr val="FF0000"/>
              </a:buClr>
              <a:buFont typeface="+mj-lt"/>
              <a:buAutoNum type="arabicParenR" startAt="6"/>
            </a:pPr>
            <a:r>
              <a:rPr lang="ar-SY" sz="2800" b="1" dirty="0" smtClean="0">
                <a:ln w="18415" cmpd="sng">
                  <a:noFill/>
                  <a:prstDash val="solid"/>
                </a:ln>
                <a:solidFill>
                  <a:srgbClr val="92D050"/>
                </a:solidFill>
                <a:latin typeface="Arial" pitchFamily="34" charset="0"/>
                <a:cs typeface="Arial" pitchFamily="34" charset="0"/>
              </a:rPr>
              <a:t>إقامة المكتبات العلمية في مركز النقابة وفروعها . </a:t>
            </a:r>
          </a:p>
          <a:p>
            <a:pPr marL="578358" indent="-514350">
              <a:buClr>
                <a:srgbClr val="FF0000"/>
              </a:buClr>
              <a:buFont typeface="+mj-lt"/>
              <a:buAutoNum type="arabicParenR" startAt="6"/>
            </a:pPr>
            <a:r>
              <a:rPr lang="ar-SY" sz="2800" b="1" dirty="0" smtClean="0">
                <a:ln w="18415" cmpd="sng">
                  <a:noFill/>
                  <a:prstDash val="solid"/>
                </a:ln>
                <a:solidFill>
                  <a:srgbClr val="92D050"/>
                </a:solidFill>
                <a:latin typeface="Arial" pitchFamily="34" charset="0"/>
                <a:cs typeface="Arial" pitchFamily="34" charset="0"/>
              </a:rPr>
              <a:t>تنشيط البحث العلمي وترجمة الكتب والدراسات الطبية ونشرها وإصدار المجلات والنشرات لرفع المستوى العلمي والمهني للأعضاء . </a:t>
            </a:r>
          </a:p>
          <a:p>
            <a:pPr marL="578358" indent="-514350">
              <a:buClr>
                <a:srgbClr val="FF0000"/>
              </a:buClr>
              <a:buFont typeface="+mj-lt"/>
              <a:buAutoNum type="arabicParenR" startAt="6"/>
            </a:pPr>
            <a:r>
              <a:rPr lang="ar-SY" sz="2800" b="1" dirty="0" smtClean="0">
                <a:ln w="18415" cmpd="sng">
                  <a:noFill/>
                  <a:prstDash val="solid"/>
                </a:ln>
                <a:solidFill>
                  <a:srgbClr val="92D050"/>
                </a:solidFill>
                <a:latin typeface="Arial" pitchFamily="34" charset="0"/>
                <a:cs typeface="Arial" pitchFamily="34" charset="0"/>
              </a:rPr>
              <a:t>تمثيل النقابة في فحوصات شهادة الطب العام والاختصاص وامتحان تعادل الشهادات . </a:t>
            </a:r>
          </a:p>
          <a:p>
            <a:pPr marL="578358" indent="-514350">
              <a:buClr>
                <a:srgbClr val="FF0000"/>
              </a:buClr>
              <a:buFont typeface="+mj-lt"/>
              <a:buAutoNum type="arabicParenR" startAt="6"/>
            </a:pPr>
            <a:r>
              <a:rPr lang="ar-SY" sz="2800" b="1" dirty="0" smtClean="0">
                <a:ln w="18415" cmpd="sng">
                  <a:noFill/>
                  <a:prstDash val="solid"/>
                </a:ln>
                <a:solidFill>
                  <a:srgbClr val="92D050"/>
                </a:solidFill>
                <a:latin typeface="Arial" pitchFamily="34" charset="0"/>
                <a:cs typeface="Arial" pitchFamily="34" charset="0"/>
              </a:rPr>
              <a:t> المشاركة في التخطيط والإشراف عليها. </a:t>
            </a:r>
          </a:p>
          <a:p>
            <a:pPr marL="578358" indent="-514350">
              <a:buClr>
                <a:srgbClr val="FF0000"/>
              </a:buClr>
              <a:buFont typeface="+mj-lt"/>
              <a:buAutoNum type="arabicParenR" startAt="6"/>
            </a:pPr>
            <a:r>
              <a:rPr lang="ar-SY" sz="2800" b="1" dirty="0" smtClean="0">
                <a:ln w="18415" cmpd="sng">
                  <a:noFill/>
                  <a:prstDash val="solid"/>
                </a:ln>
                <a:solidFill>
                  <a:srgbClr val="92D050"/>
                </a:solidFill>
                <a:latin typeface="Arial" pitchFamily="34" charset="0"/>
                <a:cs typeface="Arial" pitchFamily="34" charset="0"/>
              </a:rPr>
              <a:t>تدعيم الروابط الاجتماعية والثقافية بينم الأعضاء . </a:t>
            </a:r>
          </a:p>
          <a:p>
            <a:pPr marL="578358" indent="-514350">
              <a:buClr>
                <a:srgbClr val="FF0000"/>
              </a:buClr>
              <a:buFont typeface="+mj-lt"/>
              <a:buAutoNum type="arabicParenR" startAt="6"/>
            </a:pPr>
            <a:r>
              <a:rPr lang="ar-SY" sz="2800" b="1" dirty="0" smtClean="0">
                <a:ln w="18415" cmpd="sng">
                  <a:noFill/>
                  <a:prstDash val="solid"/>
                </a:ln>
                <a:solidFill>
                  <a:srgbClr val="92D050"/>
                </a:solidFill>
                <a:latin typeface="Arial" pitchFamily="34" charset="0"/>
                <a:cs typeface="Arial" pitchFamily="34" charset="0"/>
              </a:rPr>
              <a:t>تشجيع العمل الطبي التعاوني والسعي لتوفير سبل العمل للأطباء . </a:t>
            </a:r>
            <a:endParaRPr lang="ar-SY" sz="2800" b="1" dirty="0">
              <a:ln w="18415" cmpd="sng">
                <a:noFill/>
                <a:prstDash val="solid"/>
              </a:ln>
              <a:solidFill>
                <a:srgbClr val="92D050"/>
              </a:solidFill>
              <a:latin typeface="Arial" pitchFamily="34" charset="0"/>
              <a:cs typeface="Arial" pitchFamily="34" charset="0"/>
            </a:endParaRPr>
          </a:p>
          <a:p>
            <a:pPr marL="578358" indent="-514350">
              <a:buClr>
                <a:srgbClr val="FF0000"/>
              </a:buClr>
              <a:buFont typeface="+mj-lt"/>
              <a:buAutoNum type="arabicParenR" startAt="6"/>
            </a:pPr>
            <a:r>
              <a:rPr lang="ar-SY" sz="2800" b="1" dirty="0" smtClean="0">
                <a:ln w="18415" cmpd="sng">
                  <a:noFill/>
                  <a:prstDash val="solid"/>
                </a:ln>
                <a:solidFill>
                  <a:srgbClr val="92D050"/>
                </a:solidFill>
                <a:latin typeface="Arial" pitchFamily="34" charset="0"/>
                <a:cs typeface="Arial" pitchFamily="34" charset="0"/>
              </a:rPr>
              <a:t>إنشاء الروابط الطبية التخصصية والإشراف عليها . </a:t>
            </a:r>
          </a:p>
        </p:txBody>
      </p:sp>
    </p:spTree>
    <p:extLst>
      <p:ext uri="{BB962C8B-B14F-4D97-AF65-F5344CB8AC3E}">
        <p14:creationId xmlns:p14="http://schemas.microsoft.com/office/powerpoint/2010/main" val="3249765055"/>
      </p:ext>
    </p:extLst>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1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10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4" dur="10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10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50" dur="10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142976" y="285728"/>
            <a:ext cx="6858048" cy="334960"/>
          </a:xfrm>
        </p:spPr>
        <p:txBody>
          <a:bodyPr>
            <a:normAutofit fontScale="90000"/>
          </a:bodyPr>
          <a:lstStyle/>
          <a:p>
            <a:pPr algn="ctr"/>
            <a:endParaRPr lang="ar-SY" b="1" dirty="0">
              <a:ln w="18415" cmpd="sng">
                <a:noFill/>
                <a:prstDash val="solid"/>
              </a:ln>
              <a:solidFill>
                <a:srgbClr val="FFFF00"/>
              </a:solidFill>
              <a:effectLst>
                <a:outerShdw blurRad="63500" dir="3600000" algn="tl" rotWithShape="0">
                  <a:srgbClr val="000000">
                    <a:alpha val="70000"/>
                  </a:srgbClr>
                </a:outerShdw>
              </a:effectLst>
              <a:latin typeface="Arial" pitchFamily="34" charset="0"/>
              <a:cs typeface="Arial" pitchFamily="34" charset="0"/>
            </a:endParaRPr>
          </a:p>
        </p:txBody>
      </p:sp>
      <p:sp>
        <p:nvSpPr>
          <p:cNvPr id="3" name="عنصر نائب للمحتوى 2"/>
          <p:cNvSpPr>
            <a:spLocks noGrp="1"/>
          </p:cNvSpPr>
          <p:nvPr>
            <p:ph idx="1"/>
          </p:nvPr>
        </p:nvSpPr>
        <p:spPr>
          <a:xfrm>
            <a:off x="457200" y="692696"/>
            <a:ext cx="8229600" cy="6362997"/>
          </a:xfrm>
        </p:spPr>
        <p:txBody>
          <a:bodyPr>
            <a:normAutofit/>
          </a:bodyPr>
          <a:lstStyle/>
          <a:p>
            <a:pPr marL="578358" indent="-514350">
              <a:buClr>
                <a:srgbClr val="FF0000"/>
              </a:buClr>
              <a:buFont typeface="+mj-lt"/>
              <a:buAutoNum type="arabicParenR" startAt="14"/>
            </a:pPr>
            <a:r>
              <a:rPr lang="ar-SY" b="1" dirty="0" smtClean="0">
                <a:ln w="18415" cmpd="sng">
                  <a:noFill/>
                  <a:prstDash val="solid"/>
                </a:ln>
                <a:solidFill>
                  <a:srgbClr val="92D050"/>
                </a:solidFill>
                <a:latin typeface="Arial" pitchFamily="34" charset="0"/>
                <a:cs typeface="Arial" pitchFamily="34" charset="0"/>
              </a:rPr>
              <a:t> </a:t>
            </a:r>
            <a:r>
              <a:rPr lang="ar-SY" sz="2800" b="1" dirty="0" smtClean="0">
                <a:ln w="18415" cmpd="sng">
                  <a:noFill/>
                  <a:prstDash val="solid"/>
                </a:ln>
                <a:solidFill>
                  <a:srgbClr val="92D050"/>
                </a:solidFill>
                <a:latin typeface="Arial" pitchFamily="34" charset="0"/>
                <a:cs typeface="Arial" pitchFamily="34" charset="0"/>
              </a:rPr>
              <a:t>رفع سوية الأطباء المعنوية والمادية والدفاع عن حقوقهم المتعلقة بمزاولة المهنة وتقديم الخدمات الاقتصادية والاجتماعية لهم بما يضمن استفادتهم من معاش الشيخوخة والعجز وتعويض الوفاة ومكافأة نهاية الخدمة وتقديم المساعدة في حالة المرض والحوادث الطارئة وإنشاء الأندية والجمعيات السكنية والتعاونية وصناديق الضمان وفق القوانين والأنظمة النافذة .</a:t>
            </a:r>
          </a:p>
          <a:p>
            <a:pPr marL="578358" indent="-514350">
              <a:buClr>
                <a:srgbClr val="FF0000"/>
              </a:buClr>
              <a:buFont typeface="+mj-lt"/>
              <a:buAutoNum type="arabicParenR" startAt="14"/>
            </a:pPr>
            <a:r>
              <a:rPr lang="ar-SY" sz="2800" b="1" dirty="0" smtClean="0">
                <a:ln w="18415" cmpd="sng">
                  <a:noFill/>
                  <a:prstDash val="solid"/>
                </a:ln>
                <a:solidFill>
                  <a:srgbClr val="92D050"/>
                </a:solidFill>
                <a:latin typeface="Arial" pitchFamily="34" charset="0"/>
                <a:cs typeface="Arial" pitchFamily="34" charset="0"/>
              </a:rPr>
              <a:t>الحفاظ على التراث الطبي العربي وإبراز أثره في تقدم الحضارة وتعريف العالم به . </a:t>
            </a:r>
          </a:p>
          <a:p>
            <a:pPr marL="578358" indent="-514350">
              <a:buClr>
                <a:srgbClr val="FF0000"/>
              </a:buClr>
              <a:buFont typeface="+mj-lt"/>
              <a:buAutoNum type="arabicParenR" startAt="14"/>
            </a:pPr>
            <a:r>
              <a:rPr lang="ar-SY" sz="2800" b="1" dirty="0" smtClean="0">
                <a:ln w="18415" cmpd="sng">
                  <a:noFill/>
                  <a:prstDash val="solid"/>
                </a:ln>
                <a:solidFill>
                  <a:srgbClr val="92D050"/>
                </a:solidFill>
                <a:latin typeface="Arial" pitchFamily="34" charset="0"/>
                <a:cs typeface="Arial" pitchFamily="34" charset="0"/>
              </a:rPr>
              <a:t>عقد الاجتماعات وإقامة الندوات والمؤتمرات والمشاركة فيها داخل الجمهورية العربية السورية وخارجها والانتساب إلى الاتحادات الطبية العربية والدولية وإقامة صلات التعارف والتعاون من المنظمات الصحية العالمية ونقابات الأطباء العربية والدولية والعمل معها لنصرة قضايا الأمة العربية وقضايا التحرر في العالم.</a:t>
            </a:r>
          </a:p>
        </p:txBody>
      </p:sp>
    </p:spTree>
    <p:extLst>
      <p:ext uri="{BB962C8B-B14F-4D97-AF65-F5344CB8AC3E}">
        <p14:creationId xmlns:p14="http://schemas.microsoft.com/office/powerpoint/2010/main" val="3843003554"/>
      </p:ext>
    </p:extLst>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59632" y="404664"/>
            <a:ext cx="6858048" cy="714380"/>
          </a:xfrm>
        </p:spPr>
        <p:txBody>
          <a:bodyPr>
            <a:noAutofit/>
          </a:bodyPr>
          <a:lstStyle/>
          <a:p>
            <a:pPr algn="ctr"/>
            <a:r>
              <a:rPr lang="ar-SY" sz="4400" b="1" dirty="0" smtClean="0">
                <a:ln w="18415" cmpd="sng">
                  <a:noFill/>
                  <a:prstDash val="solid"/>
                </a:ln>
                <a:solidFill>
                  <a:srgbClr val="FFFF00"/>
                </a:solidFill>
                <a:effectLst>
                  <a:outerShdw blurRad="63500" dir="3600000" algn="tl" rotWithShape="0">
                    <a:srgbClr val="000000">
                      <a:alpha val="70000"/>
                    </a:srgbClr>
                  </a:outerShdw>
                </a:effectLst>
                <a:latin typeface="Arial" pitchFamily="34" charset="0"/>
                <a:cs typeface="Arial" pitchFamily="34" charset="0"/>
              </a:rPr>
              <a:t>القسم النقابي </a:t>
            </a:r>
            <a:endParaRPr lang="ar-SY" sz="4400" b="1" dirty="0">
              <a:ln w="18415" cmpd="sng">
                <a:noFill/>
                <a:prstDash val="solid"/>
              </a:ln>
              <a:solidFill>
                <a:srgbClr val="FFFF00"/>
              </a:solidFill>
              <a:effectLst>
                <a:outerShdw blurRad="63500" dir="3600000" algn="tl" rotWithShape="0">
                  <a:srgbClr val="000000">
                    <a:alpha val="70000"/>
                  </a:srgbClr>
                </a:outerShdw>
              </a:effectLst>
              <a:latin typeface="Arial" pitchFamily="34" charset="0"/>
              <a:cs typeface="Arial" pitchFamily="34" charset="0"/>
            </a:endParaRPr>
          </a:p>
        </p:txBody>
      </p:sp>
      <p:sp>
        <p:nvSpPr>
          <p:cNvPr id="3" name="عنصر نائب للمحتوى 2"/>
          <p:cNvSpPr>
            <a:spLocks noGrp="1"/>
          </p:cNvSpPr>
          <p:nvPr>
            <p:ph idx="1"/>
          </p:nvPr>
        </p:nvSpPr>
        <p:spPr>
          <a:xfrm>
            <a:off x="457200" y="1119044"/>
            <a:ext cx="8229600" cy="5335764"/>
          </a:xfrm>
        </p:spPr>
        <p:txBody>
          <a:bodyPr>
            <a:normAutofit/>
          </a:bodyPr>
          <a:lstStyle/>
          <a:p>
            <a:pPr marL="843534" lvl="1" indent="-514350">
              <a:buClr>
                <a:srgbClr val="FF0000"/>
              </a:buClr>
              <a:buFont typeface="Wingdings" panose="05000000000000000000" pitchFamily="2" charset="2"/>
              <a:buChar char="q"/>
            </a:pPr>
            <a:r>
              <a:rPr lang="ar-SY" sz="2900" b="1" dirty="0" smtClean="0">
                <a:solidFill>
                  <a:srgbClr val="92D050"/>
                </a:solidFill>
                <a:latin typeface="Arial" panose="020B0604020202020204" pitchFamily="34" charset="0"/>
                <a:cs typeface="Arial" panose="020B0604020202020204" pitchFamily="34" charset="0"/>
              </a:rPr>
              <a:t>يقسم الطبيب المقبول أمام رئيس الفرع اليمين التالي : </a:t>
            </a:r>
          </a:p>
          <a:p>
            <a:pPr marL="843534" lvl="1" indent="-514350">
              <a:buClr>
                <a:srgbClr val="FF0000"/>
              </a:buClr>
              <a:buFont typeface="Wingdings" panose="05000000000000000000" pitchFamily="2" charset="2"/>
              <a:buChar char="q"/>
            </a:pPr>
            <a:endParaRPr lang="ar-SY" sz="2900" dirty="0" smtClean="0">
              <a:solidFill>
                <a:srgbClr val="92D050"/>
              </a:solidFill>
              <a:latin typeface="Arial" panose="020B0604020202020204" pitchFamily="34" charset="0"/>
              <a:cs typeface="Arial" panose="020B0604020202020204" pitchFamily="34" charset="0"/>
            </a:endParaRPr>
          </a:p>
          <a:p>
            <a:pPr marL="329184" lvl="1" indent="0">
              <a:buClr>
                <a:srgbClr val="FF0000"/>
              </a:buClr>
              <a:buNone/>
            </a:pPr>
            <a:r>
              <a:rPr lang="ar-SY" sz="4800" b="1" dirty="0" smtClean="0">
                <a:solidFill>
                  <a:srgbClr val="FFFF00"/>
                </a:solidFill>
                <a:latin typeface="Arial" panose="020B0604020202020204" pitchFamily="34" charset="0"/>
                <a:cs typeface="DecoType Naskh Extensions" panose="02010400000000000000" pitchFamily="2" charset="-78"/>
              </a:rPr>
              <a:t>(( أقسم بالله العظيم أن أؤدي عملي بأمانة وشرف وأن أحافظ على سر المهنة وأحترم قوانينها وأنظمتها ))</a:t>
            </a:r>
          </a:p>
        </p:txBody>
      </p:sp>
    </p:spTree>
    <p:extLst>
      <p:ext uri="{BB962C8B-B14F-4D97-AF65-F5344CB8AC3E}">
        <p14:creationId xmlns:p14="http://schemas.microsoft.com/office/powerpoint/2010/main" val="960153754"/>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3" presetClass="entr" presetSubtype="32"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plus(out)">
                                      <p:cBhvr>
                                        <p:cTn id="19" dur="1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44673" y="526093"/>
            <a:ext cx="8229600" cy="714380"/>
          </a:xfrm>
        </p:spPr>
        <p:txBody>
          <a:bodyPr>
            <a:noAutofit/>
          </a:bodyPr>
          <a:lstStyle/>
          <a:p>
            <a:pPr algn="ctr"/>
            <a:r>
              <a:rPr lang="ar-SY" sz="4800" b="1" dirty="0" smtClean="0">
                <a:ln w="18415" cmpd="sng">
                  <a:noFill/>
                  <a:prstDash val="solid"/>
                </a:ln>
                <a:solidFill>
                  <a:srgbClr val="FFFF00"/>
                </a:solidFill>
                <a:effectLst>
                  <a:outerShdw blurRad="63500" dir="3600000" algn="tl" rotWithShape="0">
                    <a:srgbClr val="000000">
                      <a:alpha val="70000"/>
                    </a:srgbClr>
                  </a:outerShdw>
                </a:effectLst>
                <a:latin typeface="Arial" pitchFamily="34" charset="0"/>
                <a:cs typeface="Arial" pitchFamily="34" charset="0"/>
              </a:rPr>
              <a:t>أداء القسم النقابي </a:t>
            </a:r>
            <a:endParaRPr lang="ar-SY" sz="4800" b="1" dirty="0">
              <a:ln w="18415" cmpd="sng">
                <a:noFill/>
                <a:prstDash val="solid"/>
              </a:ln>
              <a:solidFill>
                <a:srgbClr val="FFFF00"/>
              </a:solidFill>
              <a:effectLst>
                <a:outerShdw blurRad="63500" dir="3600000" algn="tl" rotWithShape="0">
                  <a:srgbClr val="000000">
                    <a:alpha val="70000"/>
                  </a:srgbClr>
                </a:outerShdw>
              </a:effectLst>
              <a:latin typeface="Arial" pitchFamily="34" charset="0"/>
              <a:cs typeface="Arial" pitchFamily="34" charset="0"/>
            </a:endParaRPr>
          </a:p>
        </p:txBody>
      </p:sp>
      <p:pic>
        <p:nvPicPr>
          <p:cNvPr id="3" name="1508070177023">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rot="16200000">
            <a:off x="2219325" y="-2867"/>
            <a:ext cx="4679950" cy="7799388"/>
          </a:xfrm>
        </p:spPr>
      </p:pic>
    </p:spTree>
    <p:extLst>
      <p:ext uri="{BB962C8B-B14F-4D97-AF65-F5344CB8AC3E}">
        <p14:creationId xmlns:p14="http://schemas.microsoft.com/office/powerpoint/2010/main" val="3068283140"/>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1" presetClass="mediacall" presetSubtype="0" fill="hold" nodeType="afterEffect">
                                  <p:stCondLst>
                                    <p:cond delay="0"/>
                                  </p:stCondLst>
                                  <p:childTnLst>
                                    <p:cmd type="call" cmd="playFrom(0.0)">
                                      <p:cBhvr>
                                        <p:cTn id="11" dur="2160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100000">
                <p:cTn id="12" fill="hold" display="0">
                  <p:stCondLst>
                    <p:cond delay="indefinite"/>
                  </p:stCondLst>
                </p:cTn>
                <p:tgtEl>
                  <p:spTgt spid="3"/>
                </p:tgtEl>
              </p:cMediaNode>
            </p:video>
            <p:seq concurrent="1" nextAc="seek">
              <p:cTn id="13" restart="whenNotActive" fill="hold" evtFilter="cancelBubble" nodeType="interactiveSeq">
                <p:stCondLst>
                  <p:cond evt="onClick" delay="0">
                    <p:tgtEl>
                      <p:spTgt spid="3"/>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59632" y="404664"/>
            <a:ext cx="6858048" cy="714380"/>
          </a:xfrm>
        </p:spPr>
        <p:txBody>
          <a:bodyPr>
            <a:noAutofit/>
          </a:bodyPr>
          <a:lstStyle/>
          <a:p>
            <a:pPr algn="ctr"/>
            <a:r>
              <a:rPr lang="ar-SY" sz="4400" b="1" dirty="0" smtClean="0">
                <a:ln w="18415" cmpd="sng">
                  <a:noFill/>
                  <a:prstDash val="solid"/>
                </a:ln>
                <a:solidFill>
                  <a:srgbClr val="FFFF00"/>
                </a:solidFill>
                <a:effectLst>
                  <a:outerShdw blurRad="63500" dir="3600000" algn="tl" rotWithShape="0">
                    <a:srgbClr val="000000">
                      <a:alpha val="70000"/>
                    </a:srgbClr>
                  </a:outerShdw>
                </a:effectLst>
                <a:latin typeface="Arial" pitchFamily="34" charset="0"/>
                <a:cs typeface="Arial" pitchFamily="34" charset="0"/>
              </a:rPr>
              <a:t>التسجيل في النقابة </a:t>
            </a:r>
            <a:endParaRPr lang="ar-SY" sz="4400" b="1" dirty="0">
              <a:ln w="18415" cmpd="sng">
                <a:noFill/>
                <a:prstDash val="solid"/>
              </a:ln>
              <a:solidFill>
                <a:srgbClr val="FFFF00"/>
              </a:solidFill>
              <a:effectLst>
                <a:outerShdw blurRad="63500" dir="3600000" algn="tl" rotWithShape="0">
                  <a:srgbClr val="000000">
                    <a:alpha val="70000"/>
                  </a:srgbClr>
                </a:outerShdw>
              </a:effectLst>
              <a:latin typeface="Arial" pitchFamily="34" charset="0"/>
              <a:cs typeface="Arial" pitchFamily="34" charset="0"/>
            </a:endParaRPr>
          </a:p>
        </p:txBody>
      </p:sp>
      <p:sp>
        <p:nvSpPr>
          <p:cNvPr id="3" name="عنصر نائب للمحتوى 2"/>
          <p:cNvSpPr>
            <a:spLocks noGrp="1"/>
          </p:cNvSpPr>
          <p:nvPr>
            <p:ph idx="1"/>
          </p:nvPr>
        </p:nvSpPr>
        <p:spPr>
          <a:xfrm>
            <a:off x="457200" y="1119044"/>
            <a:ext cx="8229600" cy="5335764"/>
          </a:xfrm>
        </p:spPr>
        <p:txBody>
          <a:bodyPr>
            <a:normAutofit/>
          </a:bodyPr>
          <a:lstStyle/>
          <a:p>
            <a:pPr>
              <a:buClr>
                <a:srgbClr val="FF0000"/>
              </a:buClr>
              <a:buFont typeface="Wingdings" panose="05000000000000000000" pitchFamily="2" charset="2"/>
              <a:buChar char="q"/>
            </a:pPr>
            <a:r>
              <a:rPr lang="ar-SY" sz="3600" b="1" dirty="0">
                <a:solidFill>
                  <a:srgbClr val="92D050"/>
                </a:solidFill>
                <a:latin typeface="Arial" panose="020B0604020202020204" pitchFamily="34" charset="0"/>
                <a:cs typeface="Arial" panose="020B0604020202020204" pitchFamily="34" charset="0"/>
              </a:rPr>
              <a:t> </a:t>
            </a:r>
            <a:r>
              <a:rPr lang="ar-SY" sz="3600" b="1" dirty="0" smtClean="0">
                <a:solidFill>
                  <a:srgbClr val="92D050"/>
                </a:solidFill>
                <a:latin typeface="Arial" panose="020B0604020202020204" pitchFamily="34" charset="0"/>
                <a:cs typeface="Arial" panose="020B0604020202020204" pitchFamily="34" charset="0"/>
              </a:rPr>
              <a:t>يشترط في العضو طالب التسجيل في النقابة أن يكون : </a:t>
            </a:r>
          </a:p>
          <a:p>
            <a:pPr marL="843534" lvl="1" indent="-514350">
              <a:buClr>
                <a:srgbClr val="FF0000"/>
              </a:buClr>
              <a:buFont typeface="+mj-lt"/>
              <a:buAutoNum type="arabicParenR"/>
            </a:pPr>
            <a:r>
              <a:rPr lang="ar-SY" sz="3200" b="1" dirty="0" smtClean="0">
                <a:solidFill>
                  <a:srgbClr val="92D050"/>
                </a:solidFill>
                <a:latin typeface="Arial" panose="020B0604020202020204" pitchFamily="34" charset="0"/>
                <a:cs typeface="Arial" panose="020B0604020202020204" pitchFamily="34" charset="0"/>
              </a:rPr>
              <a:t>متمتعاً باللياقة الطبية المؤهلة لممارسة المهنة . </a:t>
            </a:r>
          </a:p>
          <a:p>
            <a:pPr marL="843534" lvl="1" indent="-514350">
              <a:buClr>
                <a:srgbClr val="FF0000"/>
              </a:buClr>
              <a:buFont typeface="+mj-lt"/>
              <a:buAutoNum type="arabicParenR"/>
            </a:pPr>
            <a:r>
              <a:rPr lang="ar-SY" sz="3200" b="1" dirty="0" smtClean="0">
                <a:solidFill>
                  <a:srgbClr val="92D050"/>
                </a:solidFill>
                <a:latin typeface="Arial" panose="020B0604020202020204" pitchFamily="34" charset="0"/>
                <a:cs typeface="Arial" panose="020B0604020202020204" pitchFamily="34" charset="0"/>
              </a:rPr>
              <a:t>متمتعا بالجنسية العربية السورية . </a:t>
            </a:r>
          </a:p>
          <a:p>
            <a:pPr marL="843534" lvl="1" indent="-514350">
              <a:buClr>
                <a:srgbClr val="FF0000"/>
              </a:buClr>
              <a:buFont typeface="+mj-lt"/>
              <a:buAutoNum type="arabicParenR"/>
            </a:pPr>
            <a:r>
              <a:rPr lang="ar-SY" sz="3200" b="1" dirty="0" smtClean="0">
                <a:solidFill>
                  <a:srgbClr val="92D050"/>
                </a:solidFill>
                <a:latin typeface="Arial" panose="020B0604020202020204" pitchFamily="34" charset="0"/>
                <a:cs typeface="Arial" panose="020B0604020202020204" pitchFamily="34" charset="0"/>
              </a:rPr>
              <a:t>حاملاً لقب طبيب بموجب هذا القانون ومسجلاً في الوزارة.</a:t>
            </a:r>
          </a:p>
          <a:p>
            <a:pPr marL="843534" lvl="1" indent="-514350">
              <a:buClr>
                <a:srgbClr val="FF0000"/>
              </a:buClr>
              <a:buFont typeface="+mj-lt"/>
              <a:buAutoNum type="arabicParenR"/>
            </a:pPr>
            <a:r>
              <a:rPr lang="ar-SY" sz="3200" b="1" dirty="0" smtClean="0">
                <a:solidFill>
                  <a:srgbClr val="92D050"/>
                </a:solidFill>
                <a:latin typeface="Arial" panose="020B0604020202020204" pitchFamily="34" charset="0"/>
                <a:cs typeface="Arial" panose="020B0604020202020204" pitchFamily="34" charset="0"/>
              </a:rPr>
              <a:t>غير محكوم بجناية أو جنحة شائنة تتنافى مع واجبات المهنة . </a:t>
            </a:r>
          </a:p>
          <a:p>
            <a:pPr marL="843534" lvl="1" indent="-514350">
              <a:buClr>
                <a:srgbClr val="FF0000"/>
              </a:buClr>
              <a:buFont typeface="+mj-lt"/>
              <a:buAutoNum type="arabicParenR"/>
            </a:pPr>
            <a:r>
              <a:rPr lang="ar-SY" sz="3200" b="1" dirty="0" smtClean="0">
                <a:solidFill>
                  <a:srgbClr val="92D050"/>
                </a:solidFill>
                <a:latin typeface="Arial" panose="020B0604020202020204" pitchFamily="34" charset="0"/>
                <a:cs typeface="Arial" panose="020B0604020202020204" pitchFamily="34" charset="0"/>
              </a:rPr>
              <a:t>غير مشطوب اسمه من النقابة لسبب مسلكي . </a:t>
            </a:r>
          </a:p>
          <a:p>
            <a:pPr marL="843534" lvl="1" indent="-514350">
              <a:buClr>
                <a:srgbClr val="FF0000"/>
              </a:buClr>
              <a:buFont typeface="+mj-lt"/>
              <a:buAutoNum type="arabicParenR"/>
            </a:pPr>
            <a:endParaRPr lang="ar-SY" sz="3200" b="1" dirty="0" smtClean="0">
              <a:solidFill>
                <a:srgbClr val="92D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4028585"/>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1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44" dur="1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47106" y="467294"/>
            <a:ext cx="6858048" cy="714380"/>
          </a:xfrm>
        </p:spPr>
        <p:txBody>
          <a:bodyPr>
            <a:noAutofit/>
          </a:bodyPr>
          <a:lstStyle/>
          <a:p>
            <a:pPr algn="ctr"/>
            <a:r>
              <a:rPr lang="ar-SY" sz="6000" b="1" dirty="0" smtClean="0">
                <a:ln w="18415" cmpd="sng">
                  <a:noFill/>
                  <a:prstDash val="solid"/>
                </a:ln>
                <a:solidFill>
                  <a:srgbClr val="FFFF00"/>
                </a:solidFill>
                <a:effectLst>
                  <a:outerShdw blurRad="63500" dir="3600000" algn="tl" rotWithShape="0">
                    <a:srgbClr val="000000">
                      <a:alpha val="70000"/>
                    </a:srgbClr>
                  </a:outerShdw>
                </a:effectLst>
                <a:latin typeface="Arial" pitchFamily="34" charset="0"/>
                <a:cs typeface="Arial" pitchFamily="34" charset="0"/>
              </a:rPr>
              <a:t>التشكيل النقابي </a:t>
            </a:r>
            <a:endParaRPr lang="ar-SY" sz="6000" b="1" dirty="0">
              <a:ln w="18415" cmpd="sng">
                <a:noFill/>
                <a:prstDash val="solid"/>
              </a:ln>
              <a:solidFill>
                <a:srgbClr val="FFFF00"/>
              </a:solidFill>
              <a:effectLst>
                <a:outerShdw blurRad="63500" dir="3600000" algn="tl" rotWithShape="0">
                  <a:srgbClr val="000000">
                    <a:alpha val="70000"/>
                  </a:srgbClr>
                </a:outerShdw>
              </a:effectLst>
              <a:latin typeface="Arial" pitchFamily="34" charset="0"/>
              <a:cs typeface="Arial" pitchFamily="34" charset="0"/>
            </a:endParaRPr>
          </a:p>
        </p:txBody>
      </p:sp>
      <p:graphicFrame>
        <p:nvGraphicFramePr>
          <p:cNvPr id="6" name="عنصر نائب للمحتوى 5"/>
          <p:cNvGraphicFramePr>
            <a:graphicFrameLocks noGrp="1"/>
          </p:cNvGraphicFramePr>
          <p:nvPr>
            <p:ph idx="1"/>
            <p:extLst>
              <p:ext uri="{D42A27DB-BD31-4B8C-83A1-F6EECF244321}">
                <p14:modId xmlns:p14="http://schemas.microsoft.com/office/powerpoint/2010/main" val="2514029241"/>
              </p:ext>
            </p:extLst>
          </p:nvPr>
        </p:nvGraphicFramePr>
        <p:xfrm>
          <a:off x="369517" y="1970908"/>
          <a:ext cx="82296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سهم إلى اليسار واليمين 6"/>
          <p:cNvSpPr/>
          <p:nvPr/>
        </p:nvSpPr>
        <p:spPr>
          <a:xfrm>
            <a:off x="4049830" y="1728592"/>
            <a:ext cx="1053313" cy="484632"/>
          </a:xfrm>
          <a:prstGeom prst="lef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solidFill>
                <a:srgbClr val="FFFF00"/>
              </a:solidFill>
            </a:endParaRPr>
          </a:p>
        </p:txBody>
      </p:sp>
      <p:sp>
        <p:nvSpPr>
          <p:cNvPr id="8" name="مربع نص 7"/>
          <p:cNvSpPr txBox="1"/>
          <p:nvPr/>
        </p:nvSpPr>
        <p:spPr>
          <a:xfrm>
            <a:off x="5049117" y="1566893"/>
            <a:ext cx="3643946" cy="646331"/>
          </a:xfrm>
          <a:prstGeom prst="rect">
            <a:avLst/>
          </a:prstGeom>
          <a:noFill/>
        </p:spPr>
        <p:txBody>
          <a:bodyPr wrap="square" rtlCol="1">
            <a:spAutoFit/>
          </a:bodyPr>
          <a:lstStyle/>
          <a:p>
            <a:pPr algn="ctr"/>
            <a:r>
              <a:rPr lang="ar-SY" sz="3600" b="1" dirty="0" smtClean="0">
                <a:solidFill>
                  <a:srgbClr val="FF0000"/>
                </a:solidFill>
                <a:latin typeface="Arial" panose="020B0604020202020204" pitchFamily="34" charset="0"/>
                <a:cs typeface="Arial" panose="020B0604020202020204" pitchFamily="34" charset="0"/>
              </a:rPr>
              <a:t>تشكيل النقابة المركزية </a:t>
            </a:r>
            <a:endParaRPr lang="ar-SY" sz="3600" b="1" dirty="0">
              <a:solidFill>
                <a:srgbClr val="FF0000"/>
              </a:solidFill>
              <a:latin typeface="Arial" panose="020B0604020202020204" pitchFamily="34" charset="0"/>
              <a:cs typeface="Arial" panose="020B0604020202020204" pitchFamily="34" charset="0"/>
            </a:endParaRPr>
          </a:p>
        </p:txBody>
      </p:sp>
      <p:sp>
        <p:nvSpPr>
          <p:cNvPr id="9" name="مربع نص 8"/>
          <p:cNvSpPr txBox="1"/>
          <p:nvPr/>
        </p:nvSpPr>
        <p:spPr>
          <a:xfrm>
            <a:off x="-162838" y="1566893"/>
            <a:ext cx="4409161" cy="646331"/>
          </a:xfrm>
          <a:prstGeom prst="rect">
            <a:avLst/>
          </a:prstGeom>
          <a:noFill/>
        </p:spPr>
        <p:txBody>
          <a:bodyPr wrap="square" rtlCol="1">
            <a:spAutoFit/>
          </a:bodyPr>
          <a:lstStyle/>
          <a:p>
            <a:pPr algn="ctr"/>
            <a:r>
              <a:rPr lang="ar-SY" sz="3600" b="1" dirty="0" smtClean="0">
                <a:solidFill>
                  <a:srgbClr val="FF0000"/>
                </a:solidFill>
                <a:latin typeface="Arial" panose="020B0604020202020204" pitchFamily="34" charset="0"/>
                <a:cs typeface="Arial" panose="020B0604020202020204" pitchFamily="34" charset="0"/>
              </a:rPr>
              <a:t>فرع </a:t>
            </a:r>
            <a:r>
              <a:rPr lang="ar-SY" sz="3600" b="1" dirty="0" smtClean="0">
                <a:solidFill>
                  <a:srgbClr val="FF0000"/>
                </a:solidFill>
                <a:latin typeface="Arial" panose="020B0604020202020204" pitchFamily="34" charset="0"/>
                <a:cs typeface="Arial" panose="020B0604020202020204" pitchFamily="34" charset="0"/>
              </a:rPr>
              <a:t>النقابة في المحافظات </a:t>
            </a:r>
            <a:endParaRPr lang="ar-SY" sz="36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4760584"/>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10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 calcmode="lin" valueType="num">
                                      <p:cBhvr additive="base">
                                        <p:cTn id="25" dur="10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1000" fill="hold"/>
                                        <p:tgtEl>
                                          <p:spTgt spid="6"/>
                                        </p:tgtEl>
                                        <p:attrNameLst>
                                          <p:attrName>ppt_x</p:attrName>
                                        </p:attrNameLst>
                                      </p:cBhvr>
                                      <p:tavLst>
                                        <p:tav tm="0">
                                          <p:val>
                                            <p:strVal val="#ppt_x"/>
                                          </p:val>
                                        </p:tav>
                                        <p:tav tm="100000">
                                          <p:val>
                                            <p:strVal val="#ppt_x"/>
                                          </p:val>
                                        </p:tav>
                                      </p:tavLst>
                                    </p:anim>
                                    <p:anim calcmode="lin" valueType="num">
                                      <p:cBhvr additive="base">
                                        <p:cTn id="32"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6" grpId="0">
        <p:bldAsOne/>
      </p:bldGraphic>
      <p:bldP spid="7"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حيوية">
  <a:themeElements>
    <a:clrScheme name="مخصص 19">
      <a:dk1>
        <a:srgbClr val="0000C6"/>
      </a:dk1>
      <a:lt1>
        <a:srgbClr val="000047"/>
      </a:lt1>
      <a:dk2>
        <a:srgbClr val="00008F"/>
      </a:dk2>
      <a:lt2>
        <a:srgbClr val="0000EE"/>
      </a:lt2>
      <a:accent1>
        <a:srgbClr val="000047"/>
      </a:accent1>
      <a:accent2>
        <a:srgbClr val="0000BF"/>
      </a:accent2>
      <a:accent3>
        <a:srgbClr val="00007F"/>
      </a:accent3>
      <a:accent4>
        <a:srgbClr val="000047"/>
      </a:accent4>
      <a:accent5>
        <a:srgbClr val="00008F"/>
      </a:accent5>
      <a:accent6>
        <a:srgbClr val="00008F"/>
      </a:accent6>
      <a:hlink>
        <a:srgbClr val="00005F"/>
      </a:hlink>
      <a:folHlink>
        <a:srgbClr val="800080"/>
      </a:folHlink>
    </a:clrScheme>
    <a:fontScheme name="حيوية">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حيوية">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2186</TotalTime>
  <Words>1893</Words>
  <Application>Microsoft Office PowerPoint</Application>
  <PresentationFormat>عرض على الشاشة (3:4)‏</PresentationFormat>
  <Paragraphs>138</Paragraphs>
  <Slides>30</Slides>
  <Notes>0</Notes>
  <HiddenSlides>0</HiddenSlides>
  <MMClips>1</MMClips>
  <ScaleCrop>false</ScaleCrop>
  <HeadingPairs>
    <vt:vector size="6" baseType="variant">
      <vt:variant>
        <vt:lpstr>الخطوط المستخدمة</vt:lpstr>
      </vt:variant>
      <vt:variant>
        <vt:i4>7</vt:i4>
      </vt:variant>
      <vt:variant>
        <vt:lpstr>نسق</vt:lpstr>
      </vt:variant>
      <vt:variant>
        <vt:i4>1</vt:i4>
      </vt:variant>
      <vt:variant>
        <vt:lpstr>عناوين الشرائح</vt:lpstr>
      </vt:variant>
      <vt:variant>
        <vt:i4>30</vt:i4>
      </vt:variant>
    </vt:vector>
  </HeadingPairs>
  <TitlesOfParts>
    <vt:vector size="38" baseType="lpstr">
      <vt:lpstr>Arial</vt:lpstr>
      <vt:lpstr>Century Gothic</vt:lpstr>
      <vt:lpstr>DecoType Naskh Extensions</vt:lpstr>
      <vt:lpstr>Tahoma</vt:lpstr>
      <vt:lpstr>Verdana</vt:lpstr>
      <vt:lpstr>Wingdings</vt:lpstr>
      <vt:lpstr>Wingdings 2</vt:lpstr>
      <vt:lpstr>حيوية</vt:lpstr>
      <vt:lpstr> نقابة الأطباء </vt:lpstr>
      <vt:lpstr>تعريف نقابة الأطباء </vt:lpstr>
      <vt:lpstr>أهداف نقابة الأطباء </vt:lpstr>
      <vt:lpstr>عرض تقديمي في PowerPoint</vt:lpstr>
      <vt:lpstr>عرض تقديمي في PowerPoint</vt:lpstr>
      <vt:lpstr>القسم النقابي </vt:lpstr>
      <vt:lpstr>أداء القسم النقابي </vt:lpstr>
      <vt:lpstr>التسجيل في النقابة </vt:lpstr>
      <vt:lpstr>التشكيل النقابي </vt:lpstr>
      <vt:lpstr>تشكيل مجلس النقابة المركزي</vt:lpstr>
      <vt:lpstr>مجلس النقابة المركزي</vt:lpstr>
      <vt:lpstr>عرض تقديمي في PowerPoint</vt:lpstr>
      <vt:lpstr>مهام مجلس النقابة المركزي </vt:lpstr>
      <vt:lpstr> الهيئة العامة لفرع النقابة ( بالمحافظات) </vt:lpstr>
      <vt:lpstr>مجلس فرع النقابة</vt:lpstr>
      <vt:lpstr> مهام مجلس فرع النقابة</vt:lpstr>
      <vt:lpstr>عرض تقديمي في PowerPoint</vt:lpstr>
      <vt:lpstr>عرض تقديمي في PowerPoint</vt:lpstr>
      <vt:lpstr>المجلس المسلكي</vt:lpstr>
      <vt:lpstr>المجلس المسلكي المركزي</vt:lpstr>
      <vt:lpstr>اجتماع المجلس المسلكي</vt:lpstr>
      <vt:lpstr>عرض تقديمي في PowerPoint</vt:lpstr>
      <vt:lpstr>عرض تقديمي في PowerPoint</vt:lpstr>
      <vt:lpstr>عرض تقديمي في PowerPoint</vt:lpstr>
      <vt:lpstr>عقوبات المجلس المسلكي</vt:lpstr>
      <vt:lpstr>قرارات المجلس المسلكي</vt:lpstr>
      <vt:lpstr>المجلس المسلكي الفرعي</vt:lpstr>
      <vt:lpstr>عرض تقديمي في PowerPoint</vt:lpstr>
      <vt:lpstr>في المحاضرة القادمة  القانون الدولي الإنساني </vt:lpstr>
      <vt:lpstr>شكراً لإصغائكم </vt:lpstr>
    </vt:vector>
  </TitlesOfParts>
  <Company>Enjoy My Fine Releases.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نقابة الأطباء </dc:title>
  <dc:creator>PC</dc:creator>
  <cp:lastModifiedBy>PC</cp:lastModifiedBy>
  <cp:revision>71</cp:revision>
  <dcterms:created xsi:type="dcterms:W3CDTF">2017-11-12T12:44:23Z</dcterms:created>
  <dcterms:modified xsi:type="dcterms:W3CDTF">2019-12-03T10:11:39Z</dcterms:modified>
</cp:coreProperties>
</file>