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312" r:id="rId2"/>
    <p:sldId id="256" r:id="rId3"/>
    <p:sldId id="258" r:id="rId4"/>
    <p:sldId id="257" r:id="rId5"/>
    <p:sldId id="275" r:id="rId6"/>
    <p:sldId id="304" r:id="rId7"/>
    <p:sldId id="307" r:id="rId8"/>
    <p:sldId id="261" r:id="rId9"/>
    <p:sldId id="281" r:id="rId10"/>
    <p:sldId id="282" r:id="rId11"/>
    <p:sldId id="283" r:id="rId12"/>
    <p:sldId id="284" r:id="rId13"/>
    <p:sldId id="264" r:id="rId14"/>
    <p:sldId id="310" r:id="rId15"/>
    <p:sldId id="301" r:id="rId16"/>
    <p:sldId id="265" r:id="rId17"/>
    <p:sldId id="305" r:id="rId18"/>
    <p:sldId id="266" r:id="rId19"/>
    <p:sldId id="287" r:id="rId20"/>
    <p:sldId id="277" r:id="rId21"/>
    <p:sldId id="278" r:id="rId22"/>
    <p:sldId id="285" r:id="rId23"/>
    <p:sldId id="279" r:id="rId24"/>
    <p:sldId id="280" r:id="rId25"/>
    <p:sldId id="302" r:id="rId26"/>
    <p:sldId id="271" r:id="rId27"/>
    <p:sldId id="276" r:id="rId28"/>
    <p:sldId id="273" r:id="rId29"/>
    <p:sldId id="308" r:id="rId30"/>
    <p:sldId id="309" r:id="rId31"/>
    <p:sldId id="288" r:id="rId32"/>
    <p:sldId id="290" r:id="rId33"/>
    <p:sldId id="291" r:id="rId34"/>
    <p:sldId id="289" r:id="rId35"/>
    <p:sldId id="300" r:id="rId36"/>
    <p:sldId id="293" r:id="rId37"/>
    <p:sldId id="294" r:id="rId38"/>
    <p:sldId id="295" r:id="rId39"/>
    <p:sldId id="296" r:id="rId40"/>
    <p:sldId id="297" r:id="rId41"/>
    <p:sldId id="299" r:id="rId42"/>
    <p:sldId id="311" r:id="rId43"/>
    <p:sldId id="303" r:id="rId4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0CA8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6" d="100"/>
          <a:sy n="76" d="100"/>
        </p:scale>
        <p:origin x="98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1B8ABB09-4A1D-463E-8065-109CC2B7EFAA}" type="datetimeFigureOut">
              <a:rPr lang="ar-SA" smtClean="0"/>
              <a:pPr/>
              <a:t>28/04/1444</a:t>
            </a:fld>
            <a:endParaRPr lang="ar-SA"/>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ar-SA"/>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B34F065-1154-456A-91E3-76DE8E75E17B}" type="slidenum">
              <a:rPr lang="ar-SA" smtClean="0"/>
              <a:pPr/>
              <a:t>‹#›</a:t>
            </a:fld>
            <a:endParaRPr lang="ar-SA"/>
          </a:p>
        </p:txBody>
      </p:sp>
    </p:spTree>
  </p:cSld>
  <p:clrMapOvr>
    <a:masterClrMapping/>
  </p:clrMapOvr>
  <p:transition spd="med">
    <p:cover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28/04/1444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spd="med">
    <p:cover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28/04/1444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spd="med">
    <p:cover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1B8ABB09-4A1D-463E-8065-109CC2B7EFAA}" type="datetimeFigureOut">
              <a:rPr lang="ar-SA" smtClean="0"/>
              <a:pPr/>
              <a:t>28/04/1444</a:t>
            </a:fld>
            <a:endParaRPr lang="ar-SA"/>
          </a:p>
        </p:txBody>
      </p:sp>
      <p:sp>
        <p:nvSpPr>
          <p:cNvPr id="5" name="عنصر نائب للتذييل 4"/>
          <p:cNvSpPr>
            <a:spLocks noGrp="1"/>
          </p:cNvSpPr>
          <p:nvPr>
            <p:ph type="ftr" sz="quarter" idx="11"/>
          </p:nvPr>
        </p:nvSpPr>
        <p:spPr>
          <a:xfrm>
            <a:off x="457200" y="6480969"/>
            <a:ext cx="4260056" cy="300831"/>
          </a:xfrm>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spd="med">
    <p:cover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عنصر نائب للتاريخ 3"/>
          <p:cNvSpPr>
            <a:spLocks noGrp="1"/>
          </p:cNvSpPr>
          <p:nvPr>
            <p:ph type="dt" sz="half" idx="10"/>
          </p:nvPr>
        </p:nvSpPr>
        <p:spPr>
          <a:xfrm>
            <a:off x="6955632" y="6477000"/>
            <a:ext cx="2133600" cy="304800"/>
          </a:xfrm>
        </p:spPr>
        <p:txBody>
          <a:bodyPr/>
          <a:lstStyle/>
          <a:p>
            <a:fld id="{1B8ABB09-4A1D-463E-8065-109CC2B7EFAA}" type="datetimeFigureOut">
              <a:rPr lang="ar-SA" smtClean="0"/>
              <a:pPr/>
              <a:t>28/04/1444</a:t>
            </a:fld>
            <a:endParaRPr lang="ar-SA"/>
          </a:p>
        </p:txBody>
      </p:sp>
      <p:sp>
        <p:nvSpPr>
          <p:cNvPr id="5" name="عنصر نائب للتذييل 4"/>
          <p:cNvSpPr>
            <a:spLocks noGrp="1"/>
          </p:cNvSpPr>
          <p:nvPr>
            <p:ph type="ftr" sz="quarter" idx="11"/>
          </p:nvPr>
        </p:nvSpPr>
        <p:spPr>
          <a:xfrm>
            <a:off x="2619376" y="6480969"/>
            <a:ext cx="4260056" cy="300831"/>
          </a:xfrm>
        </p:spPr>
        <p:txBody>
          <a:bodyPr/>
          <a:lstStyle/>
          <a:p>
            <a:endParaRPr lang="ar-SA"/>
          </a:p>
        </p:txBody>
      </p:sp>
      <p:sp>
        <p:nvSpPr>
          <p:cNvPr id="6" name="عنصر نائب لرقم الشريحة 5"/>
          <p:cNvSpPr>
            <a:spLocks noGrp="1"/>
          </p:cNvSpPr>
          <p:nvPr>
            <p:ph type="sldNum" sz="quarter" idx="12"/>
          </p:nvPr>
        </p:nvSpPr>
        <p:spPr>
          <a:xfrm>
            <a:off x="8451056" y="809624"/>
            <a:ext cx="502920" cy="300831"/>
          </a:xfrm>
        </p:spPr>
        <p:txBody>
          <a:bodyPr/>
          <a:lstStyle/>
          <a:p>
            <a:fld id="{0B34F065-1154-456A-91E3-76DE8E75E17B}" type="slidenum">
              <a:rPr lang="ar-SA" smtClean="0"/>
              <a:pPr/>
              <a:t>‹#›</a:t>
            </a:fld>
            <a:endParaRPr lang="ar-SA"/>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cSld>
  <p:clrMapOvr>
    <a:overrideClrMapping bg1="dk1" tx1="lt1" bg2="dk2" tx2="lt2" accent1="accent1" accent2="accent2" accent3="accent3" accent4="accent4" accent5="accent5" accent6="accent6" hlink="hlink" folHlink="folHlink"/>
  </p:clrMapOvr>
  <p:transition spd="med">
    <p:cover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1B8ABB09-4A1D-463E-8065-109CC2B7EFAA}" type="datetimeFigureOut">
              <a:rPr lang="ar-SA" smtClean="0"/>
              <a:pPr/>
              <a:t>28/04/1444</a:t>
            </a:fld>
            <a:endParaRPr lang="ar-SA"/>
          </a:p>
        </p:txBody>
      </p:sp>
      <p:sp>
        <p:nvSpPr>
          <p:cNvPr id="6" name="عنصر نائب للتذييل 5"/>
          <p:cNvSpPr>
            <a:spLocks noGrp="1"/>
          </p:cNvSpPr>
          <p:nvPr>
            <p:ph type="ftr" sz="quarter" idx="11"/>
          </p:nvPr>
        </p:nvSpPr>
        <p:spPr>
          <a:xfrm>
            <a:off x="457200" y="6480969"/>
            <a:ext cx="4260056" cy="301752"/>
          </a:xfrm>
        </p:spPr>
        <p:txBody>
          <a:bodyPr/>
          <a:lstStyle/>
          <a:p>
            <a:endParaRPr lang="ar-SA"/>
          </a:p>
        </p:txBody>
      </p:sp>
      <p:sp>
        <p:nvSpPr>
          <p:cNvPr id="7" name="عنصر نائب لرقم الشريحة 6"/>
          <p:cNvSpPr>
            <a:spLocks noGrp="1"/>
          </p:cNvSpPr>
          <p:nvPr>
            <p:ph type="sldNum" sz="quarter" idx="12"/>
          </p:nvPr>
        </p:nvSpPr>
        <p:spPr>
          <a:xfrm>
            <a:off x="7589520" y="6480969"/>
            <a:ext cx="502920" cy="301752"/>
          </a:xfrm>
        </p:spPr>
        <p:txBody>
          <a:bodyPr/>
          <a:lstStyle/>
          <a:p>
            <a:fld id="{0B34F065-1154-456A-91E3-76DE8E75E17B}" type="slidenum">
              <a:rPr lang="ar-SA" smtClean="0"/>
              <a:pPr/>
              <a:t>‹#›</a:t>
            </a:fld>
            <a:endParaRPr lang="ar-SA"/>
          </a:p>
        </p:txBody>
      </p:sp>
    </p:spTree>
  </p:cSld>
  <p:clrMapOvr>
    <a:masterClrMapping/>
  </p:clrMapOvr>
  <p:transition spd="med">
    <p:cover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1B8ABB09-4A1D-463E-8065-109CC2B7EFAA}" type="datetimeFigureOut">
              <a:rPr lang="ar-SA" smtClean="0"/>
              <a:pPr/>
              <a:t>28/04/1444</a:t>
            </a:fld>
            <a:endParaRPr lang="ar-SA"/>
          </a:p>
        </p:txBody>
      </p:sp>
      <p:sp>
        <p:nvSpPr>
          <p:cNvPr id="8" name="عنصر نائب للتذييل 7"/>
          <p:cNvSpPr>
            <a:spLocks noGrp="1"/>
          </p:cNvSpPr>
          <p:nvPr>
            <p:ph type="ftr" sz="quarter" idx="11"/>
          </p:nvPr>
        </p:nvSpPr>
        <p:spPr>
          <a:xfrm>
            <a:off x="457200" y="6480969"/>
            <a:ext cx="4261104" cy="301752"/>
          </a:xfrm>
        </p:spPr>
        <p:txBody>
          <a:bodyPr/>
          <a:lstStyle/>
          <a:p>
            <a:endParaRPr lang="ar-SA"/>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spd="med">
    <p:cover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28/04/1444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spd="med">
    <p:cover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1B8ABB09-4A1D-463E-8065-109CC2B7EFAA}" type="datetimeFigureOut">
              <a:rPr lang="ar-SA" smtClean="0"/>
              <a:pPr/>
              <a:t>28/04/1444</a:t>
            </a:fld>
            <a:endParaRPr lang="ar-SA"/>
          </a:p>
        </p:txBody>
      </p:sp>
      <p:sp>
        <p:nvSpPr>
          <p:cNvPr id="3" name="عنصر نائب للتذييل 2"/>
          <p:cNvSpPr>
            <a:spLocks noGrp="1"/>
          </p:cNvSpPr>
          <p:nvPr>
            <p:ph type="ftr" sz="quarter" idx="11"/>
          </p:nvPr>
        </p:nvSpPr>
        <p:spPr>
          <a:xfrm>
            <a:off x="457200" y="6481890"/>
            <a:ext cx="4260056" cy="300831"/>
          </a:xfrm>
        </p:spPr>
        <p:txBody>
          <a:bodyPr/>
          <a:lstStyle/>
          <a:p>
            <a:endParaRPr lang="ar-SA"/>
          </a:p>
        </p:txBody>
      </p:sp>
      <p:sp>
        <p:nvSpPr>
          <p:cNvPr id="4" name="عنصر نائب لرقم الشريحة 3"/>
          <p:cNvSpPr>
            <a:spLocks noGrp="1"/>
          </p:cNvSpPr>
          <p:nvPr>
            <p:ph type="sldNum" sz="quarter" idx="12"/>
          </p:nvPr>
        </p:nvSpPr>
        <p:spPr>
          <a:xfrm>
            <a:off x="7589520" y="6480969"/>
            <a:ext cx="502920" cy="301752"/>
          </a:xfrm>
        </p:spPr>
        <p:txBody>
          <a:bodyPr/>
          <a:lstStyle/>
          <a:p>
            <a:fld id="{0B34F065-1154-456A-91E3-76DE8E75E17B}" type="slidenum">
              <a:rPr lang="ar-SA" smtClean="0"/>
              <a:pPr/>
              <a:t>‹#›</a:t>
            </a:fld>
            <a:endParaRPr lang="ar-SA"/>
          </a:p>
        </p:txBody>
      </p:sp>
    </p:spTree>
  </p:cSld>
  <p:clrMapOvr>
    <a:masterClrMapping/>
  </p:clrMapOvr>
  <p:transition spd="med">
    <p:cover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1B8ABB09-4A1D-463E-8065-109CC2B7EFAA}" type="datetimeFigureOut">
              <a:rPr lang="ar-SA" smtClean="0"/>
              <a:pPr/>
              <a:t>28/04/1444</a:t>
            </a:fld>
            <a:endParaRPr lang="ar-SA"/>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spd="med">
    <p:cover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1B8ABB09-4A1D-463E-8065-109CC2B7EFAA}" type="datetimeFigureOut">
              <a:rPr lang="ar-SA" smtClean="0"/>
              <a:pPr/>
              <a:t>28/04/1444</a:t>
            </a:fld>
            <a:endParaRPr lang="ar-SA"/>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spd="med">
    <p:cover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bg1"/>
            </a:gs>
            <a:gs pos="60000">
              <a:schemeClr val="bg2">
                <a:shade val="92000"/>
                <a:satMod val="230000"/>
              </a:schemeClr>
            </a:gs>
            <a:gs pos="100000">
              <a:schemeClr val="bg2">
                <a:tint val="85000"/>
                <a:satMod val="4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B8ABB09-4A1D-463E-8065-109CC2B7EFAA}" type="datetimeFigureOut">
              <a:rPr lang="ar-SA" smtClean="0"/>
              <a:pPr/>
              <a:t>28/04/1444</a:t>
            </a:fld>
            <a:endParaRPr lang="ar-SA"/>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SA"/>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B34F065-1154-456A-91E3-76DE8E75E17B}"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cover dir="d"/>
  </p:transition>
  <p:timing>
    <p:tnLst>
      <p:par>
        <p:cTn id="1" dur="indefinite" restart="never" nodeType="tmRoot"/>
      </p:par>
    </p:tnLst>
  </p:timing>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5580" y="5373216"/>
            <a:ext cx="7173999" cy="1008112"/>
          </a:xfrm>
        </p:spPr>
        <p:txBody>
          <a:bodyPr>
            <a:noAutofit/>
          </a:bodyPr>
          <a:lstStyle/>
          <a:p>
            <a:pPr algn="ctr"/>
            <a:r>
              <a:rPr lang="ar-SY" sz="3200" b="1" dirty="0" smtClean="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إعداد</a:t>
            </a:r>
            <a:br>
              <a:rPr lang="ar-SY" sz="3200" b="1" dirty="0" smtClean="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br>
            <a:r>
              <a:rPr lang="ar-SY" sz="3200" b="1" dirty="0" smtClean="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الدكتــــور غــــزوان المـــر</a:t>
            </a:r>
            <a:r>
              <a:rPr lang="ar-SY" sz="2800" b="1" dirty="0" smtClean="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عي</a:t>
            </a:r>
            <a:endParaRPr lang="ar-SY" sz="3200" b="1" dirty="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6176" y="1268760"/>
            <a:ext cx="7272808" cy="3595000"/>
          </a:xfrm>
          <a:prstGeom prst="ellipse">
            <a:avLst/>
          </a:prstGeom>
          <a:solidFill>
            <a:srgbClr val="FFFFFF"/>
          </a:solidFill>
          <a:ln w="63500" cap="rnd">
            <a:solidFill>
              <a:srgbClr val="333333"/>
            </a:solidFill>
          </a:ln>
          <a:effectLst>
            <a:outerShdw blurRad="381000" dist="292100" dir="5400000" sx="-80000" sy="-18000" rotWithShape="0">
              <a:srgbClr val="000000">
                <a:alpha val="22000"/>
              </a:srgbClr>
            </a:outerShdw>
            <a:softEdge rad="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3522702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10800000" flipV="1">
            <a:off x="785786" y="142852"/>
            <a:ext cx="7715304" cy="428628"/>
          </a:xfrm>
        </p:spPr>
        <p:txBody>
          <a:bodyPr>
            <a:noAutofit/>
          </a:bodyPr>
          <a:lstStyle/>
          <a:p>
            <a:pPr algn="ctr"/>
            <a:endParaRPr lang="ar-SY" sz="4000" dirty="0">
              <a:solidFill>
                <a:srgbClr val="FFFF00"/>
              </a:solidFill>
            </a:endParaRPr>
          </a:p>
        </p:txBody>
      </p:sp>
      <p:sp>
        <p:nvSpPr>
          <p:cNvPr id="3" name="عنصر نائب للمحتوى 2"/>
          <p:cNvSpPr>
            <a:spLocks noGrp="1"/>
          </p:cNvSpPr>
          <p:nvPr>
            <p:ph idx="1"/>
          </p:nvPr>
        </p:nvSpPr>
        <p:spPr>
          <a:xfrm>
            <a:off x="428596" y="1500174"/>
            <a:ext cx="8229600" cy="4929222"/>
          </a:xfrm>
        </p:spPr>
        <p:txBody>
          <a:bodyPr>
            <a:normAutofit/>
          </a:bodyPr>
          <a:lstStyle/>
          <a:p>
            <a:pPr marL="514350" indent="-514350">
              <a:buNone/>
            </a:pPr>
            <a:endParaRPr lang="ar-SY" sz="2800" b="1" dirty="0" smtClean="0">
              <a:solidFill>
                <a:schemeClr val="bg2">
                  <a:lumMod val="50000"/>
                </a:schemeClr>
              </a:solidFill>
            </a:endParaRPr>
          </a:p>
          <a:p>
            <a:pPr marL="514350" indent="-514350">
              <a:buFont typeface="+mj-lt"/>
              <a:buAutoNum type="arabic2Minus"/>
            </a:pPr>
            <a:endParaRPr lang="ar-SY" b="1" dirty="0" smtClean="0">
              <a:solidFill>
                <a:schemeClr val="bg2">
                  <a:lumMod val="50000"/>
                </a:schemeClr>
              </a:solidFill>
            </a:endParaRPr>
          </a:p>
        </p:txBody>
      </p:sp>
      <p:sp>
        <p:nvSpPr>
          <p:cNvPr id="4" name="مستطيل 3"/>
          <p:cNvSpPr/>
          <p:nvPr/>
        </p:nvSpPr>
        <p:spPr>
          <a:xfrm>
            <a:off x="585702" y="571481"/>
            <a:ext cx="8072494" cy="5262979"/>
          </a:xfrm>
          <a:prstGeom prst="rect">
            <a:avLst/>
          </a:prstGeom>
        </p:spPr>
        <p:txBody>
          <a:bodyPr wrap="square">
            <a:spAutoFit/>
          </a:bodyPr>
          <a:lstStyle/>
          <a:p>
            <a:pPr>
              <a:buClr>
                <a:srgbClr val="FF0000"/>
              </a:buClr>
              <a:buFont typeface="Wingdings" pitchFamily="2" charset="2"/>
              <a:buChar char="q"/>
            </a:pPr>
            <a:r>
              <a:rPr lang="ar-SY" sz="2800" b="1" dirty="0" smtClean="0">
                <a:solidFill>
                  <a:srgbClr val="92D050"/>
                </a:solidFill>
              </a:rPr>
              <a:t> لا يجوز للطبيب تطبيق طريقة جديدة للتشخيص أو العلاج إذا لم يكن قد اكتمل اختبارها بالأسلوب العلمي والأخلاقي السليم  ونشرت في المجلات الطبية المعتمدة وثبتت صلاحيتها وتم الترخيص بها من الجهات الصحية المختصة. </a:t>
            </a:r>
          </a:p>
          <a:p>
            <a:pPr>
              <a:buClr>
                <a:srgbClr val="FF0000"/>
              </a:buClr>
            </a:pPr>
            <a:endParaRPr lang="ar-SY" sz="2800" b="1" dirty="0" smtClean="0">
              <a:solidFill>
                <a:srgbClr val="92D050"/>
              </a:solidFill>
            </a:endParaRPr>
          </a:p>
          <a:p>
            <a:pPr>
              <a:buClr>
                <a:srgbClr val="FF0000"/>
              </a:buClr>
              <a:buFont typeface="Wingdings" pitchFamily="2" charset="2"/>
              <a:buChar char="q"/>
            </a:pPr>
            <a:r>
              <a:rPr lang="ar-SY" sz="2800" b="1" dirty="0" smtClean="0">
                <a:solidFill>
                  <a:srgbClr val="92D050"/>
                </a:solidFill>
              </a:rPr>
              <a:t>لا يجوز للطبيب أن يقوم بالدعاية لنفسه على أية صورة من الصور سواء كان ذلك بطريق النشر أو الإذاعة المسموعة أو المرئية أو عبر وسائل الانترنت أو أي طريقة أخرى من طرق الإعلان</a:t>
            </a:r>
          </a:p>
          <a:p>
            <a:pPr>
              <a:buFont typeface="Wingdings" pitchFamily="2" charset="2"/>
              <a:buChar char="q"/>
            </a:pPr>
            <a:endParaRPr lang="ar-SY" sz="2800" b="1" dirty="0" smtClean="0">
              <a:solidFill>
                <a:srgbClr val="92D050"/>
              </a:solidFill>
            </a:endParaRPr>
          </a:p>
          <a:p>
            <a:pPr>
              <a:buClr>
                <a:srgbClr val="FF0000"/>
              </a:buClr>
              <a:buFont typeface="Wingdings" pitchFamily="2" charset="2"/>
              <a:buChar char="q"/>
            </a:pPr>
            <a:r>
              <a:rPr lang="ar-SY" sz="2800" b="1" dirty="0" smtClean="0">
                <a:solidFill>
                  <a:srgbClr val="92D050"/>
                </a:solidFill>
              </a:rPr>
              <a:t> يجوز للطبيب عند فتح عيادة أو نقلها أن يعلن عن ذلك بالصحف في حدود ثلاث مرات كما يجوز له إذا غاب عن عيادته أكثر من أسبوعين أن ينشر إعلانين أحدهما قبل غيابه والثاني بعد عودته</a:t>
            </a:r>
            <a:r>
              <a:rPr lang="ar-SY" sz="2400" b="1" dirty="0" smtClean="0">
                <a:solidFill>
                  <a:srgbClr val="92D050"/>
                </a:solidFill>
              </a:rPr>
              <a:t>.</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10800000" flipV="1">
            <a:off x="785786" y="500042"/>
            <a:ext cx="7715304" cy="408678"/>
          </a:xfrm>
        </p:spPr>
        <p:txBody>
          <a:bodyPr>
            <a:noAutofit/>
          </a:bodyPr>
          <a:lstStyle/>
          <a:p>
            <a:pPr algn="ctr"/>
            <a:endParaRPr lang="ar-SY" sz="4000" dirty="0">
              <a:solidFill>
                <a:srgbClr val="FFFF00"/>
              </a:solidFill>
            </a:endParaRPr>
          </a:p>
        </p:txBody>
      </p:sp>
      <p:sp>
        <p:nvSpPr>
          <p:cNvPr id="3" name="عنصر نائب للمحتوى 2"/>
          <p:cNvSpPr>
            <a:spLocks noGrp="1"/>
          </p:cNvSpPr>
          <p:nvPr>
            <p:ph idx="1"/>
          </p:nvPr>
        </p:nvSpPr>
        <p:spPr>
          <a:xfrm>
            <a:off x="428596" y="620688"/>
            <a:ext cx="8229600" cy="5808708"/>
          </a:xfrm>
        </p:spPr>
        <p:txBody>
          <a:bodyPr>
            <a:normAutofit fontScale="85000" lnSpcReduction="20000"/>
          </a:bodyPr>
          <a:lstStyle/>
          <a:p>
            <a:pPr>
              <a:buNone/>
            </a:pPr>
            <a:endParaRPr lang="en-US" b="1" dirty="0" smtClean="0">
              <a:solidFill>
                <a:schemeClr val="bg2">
                  <a:lumMod val="50000"/>
                </a:schemeClr>
              </a:solidFill>
            </a:endParaRPr>
          </a:p>
          <a:p>
            <a:pPr>
              <a:buClr>
                <a:srgbClr val="FF0000"/>
              </a:buClr>
              <a:buSzPct val="100000"/>
              <a:buFont typeface="Wingdings" pitchFamily="2" charset="2"/>
              <a:buChar char="q"/>
            </a:pPr>
            <a:r>
              <a:rPr lang="ar-SY" sz="3500" b="1" dirty="0" smtClean="0">
                <a:solidFill>
                  <a:srgbClr val="92D050"/>
                </a:solidFill>
              </a:rPr>
              <a:t> يجب على الطبيب أن يلتزم في اللافتة والمطبوعات والتذاكر الطبية وما في حكمها بالتشريعات و القوانين و اللوائح المنظمة لذلك. </a:t>
            </a:r>
          </a:p>
          <a:p>
            <a:pPr>
              <a:buClr>
                <a:srgbClr val="FF0000"/>
              </a:buClr>
              <a:buSzPct val="100000"/>
              <a:buFont typeface="Wingdings" pitchFamily="2" charset="2"/>
              <a:buChar char="q"/>
            </a:pPr>
            <a:endParaRPr lang="en-US" sz="3500" b="1" dirty="0" smtClean="0">
              <a:solidFill>
                <a:srgbClr val="92D050"/>
              </a:solidFill>
            </a:endParaRPr>
          </a:p>
          <a:p>
            <a:pPr>
              <a:buClr>
                <a:srgbClr val="FF0000"/>
              </a:buClr>
              <a:buSzPct val="100000"/>
              <a:buFont typeface="Wingdings" pitchFamily="2" charset="2"/>
              <a:buChar char="q"/>
            </a:pPr>
            <a:r>
              <a:rPr lang="ar-SY" sz="3500" b="1" dirty="0" smtClean="0">
                <a:solidFill>
                  <a:srgbClr val="92D050"/>
                </a:solidFill>
              </a:rPr>
              <a:t> لا يجوز للطبيب أن يستغل وظيفته بقصد تحقيق منفعة شخصية أو الحصول على كسب مادي من المريض، كما لا يجوز له أن يتقاضى من المريض أجراً عن عمل يدخل في اختصاص وظيفته الأصلية التي يؤجر عليها. </a:t>
            </a:r>
          </a:p>
          <a:p>
            <a:pPr>
              <a:buClr>
                <a:srgbClr val="FF0000"/>
              </a:buClr>
              <a:buSzPct val="100000"/>
              <a:buNone/>
            </a:pPr>
            <a:endParaRPr lang="ar-SY" sz="3500" b="1" dirty="0" smtClean="0">
              <a:solidFill>
                <a:srgbClr val="92D050"/>
              </a:solidFill>
            </a:endParaRPr>
          </a:p>
          <a:p>
            <a:pPr>
              <a:buClr>
                <a:srgbClr val="FF0000"/>
              </a:buClr>
              <a:buSzPct val="100000"/>
              <a:buFont typeface="Wingdings" pitchFamily="2" charset="2"/>
              <a:buChar char="q"/>
            </a:pPr>
            <a:r>
              <a:rPr lang="ar-SY" sz="3500" b="1" dirty="0" smtClean="0">
                <a:solidFill>
                  <a:srgbClr val="92D050"/>
                </a:solidFill>
              </a:rPr>
              <a:t>على الطبيب أن يغتنم كل مناسبة للقيام بالتثقيف الصحي لمريضه وتعريفه بأنماط الحياة الصحية وأن  يحرص على التعلم والتدريب الطبي بشكل دائم ومستمر وأن يحافظ على كفاءته العلمية والمهارية المؤهلة لممارسة المهنة</a:t>
            </a:r>
            <a:r>
              <a:rPr lang="ar-SY" sz="3500" dirty="0" smtClean="0">
                <a:solidFill>
                  <a:srgbClr val="92D050"/>
                </a:solidFill>
              </a:rPr>
              <a:t>. </a:t>
            </a:r>
            <a:endParaRPr lang="en-US" sz="3500" b="1" dirty="0" smtClean="0">
              <a:solidFill>
                <a:srgbClr val="92D050"/>
              </a:solidFill>
            </a:endParaRPr>
          </a:p>
          <a:p>
            <a:pPr marL="514350" indent="-514350">
              <a:buFont typeface="+mj-lt"/>
              <a:buAutoNum type="arabic2Minus"/>
            </a:pPr>
            <a:endParaRPr lang="ar-SY" b="1" dirty="0" smtClean="0">
              <a:solidFill>
                <a:schemeClr val="bg2">
                  <a:lumMod val="50000"/>
                </a:schemeClr>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518300"/>
          </a:xfrm>
        </p:spPr>
        <p:txBody>
          <a:bodyPr>
            <a:normAutofit fontScale="90000"/>
          </a:bodyPr>
          <a:lstStyle/>
          <a:p>
            <a:endParaRPr lang="ar-SY" dirty="0"/>
          </a:p>
        </p:txBody>
      </p:sp>
      <p:sp>
        <p:nvSpPr>
          <p:cNvPr id="3" name="عنصر نائب للمحتوى 2"/>
          <p:cNvSpPr>
            <a:spLocks noGrp="1"/>
          </p:cNvSpPr>
          <p:nvPr>
            <p:ph idx="1"/>
          </p:nvPr>
        </p:nvSpPr>
        <p:spPr>
          <a:xfrm>
            <a:off x="484620" y="267494"/>
            <a:ext cx="8229600" cy="5168948"/>
          </a:xfrm>
        </p:spPr>
        <p:txBody>
          <a:bodyPr>
            <a:noAutofit/>
          </a:bodyPr>
          <a:lstStyle/>
          <a:p>
            <a:pPr>
              <a:buClr>
                <a:srgbClr val="FF0000"/>
              </a:buClr>
              <a:buSzPct val="100000"/>
              <a:buFont typeface="Wingdings" pitchFamily="2" charset="2"/>
              <a:buChar char="q"/>
            </a:pPr>
            <a:r>
              <a:rPr lang="ar-SY" sz="2800" b="1" dirty="0" smtClean="0">
                <a:ln w="18415" cmpd="sng">
                  <a:noFill/>
                  <a:prstDash val="solid"/>
                </a:ln>
                <a:solidFill>
                  <a:srgbClr val="92D050"/>
                </a:solidFill>
              </a:rPr>
              <a:t>لا يجوز للطبيب الجزم بتشخيص مرض أو التوصية بعلاج من خلال بيانات شفهية أو كتابية أو مرئية دون مناظرة المريض وفحصه شخصياً. </a:t>
            </a:r>
          </a:p>
          <a:p>
            <a:pPr>
              <a:buClr>
                <a:srgbClr val="FF0000"/>
              </a:buClr>
              <a:buSzPct val="100000"/>
              <a:buFont typeface="Wingdings" pitchFamily="2" charset="2"/>
              <a:buChar char="q"/>
            </a:pPr>
            <a:r>
              <a:rPr lang="ar-SY" sz="2800" b="1" dirty="0" smtClean="0">
                <a:ln w="18415" cmpd="sng">
                  <a:noFill/>
                  <a:prstDash val="solid"/>
                </a:ln>
                <a:solidFill>
                  <a:srgbClr val="92D050"/>
                </a:solidFill>
              </a:rPr>
              <a:t>يجوز للطبيب الاشتراك في حلقات تبادل الرأي العلمي التي يكون أطرافها أطباء متخصصين كما يجوز له المشاركة في نقل معلومات طبية من زميل لآخر سواء كانت كتابة أو عبر وسائل الاتصال الأخرى.</a:t>
            </a:r>
          </a:p>
          <a:p>
            <a:pPr>
              <a:buClr>
                <a:srgbClr val="FF0000"/>
              </a:buClr>
              <a:buSzPct val="100000"/>
              <a:buFont typeface="Wingdings" pitchFamily="2" charset="2"/>
              <a:buChar char="q"/>
            </a:pPr>
            <a:r>
              <a:rPr lang="ar-SY" sz="2800" b="1" dirty="0" smtClean="0">
                <a:ln w="18415" cmpd="sng">
                  <a:noFill/>
                  <a:prstDash val="solid"/>
                </a:ln>
                <a:solidFill>
                  <a:srgbClr val="92D050"/>
                </a:solidFill>
              </a:rPr>
              <a:t>إذا تم الاتصال أو الاستشارة بين طبيب وطبيب آخر بخصوص أي علاج أو تشخيص لمريض تكون المسئولية الكاملة على الطبيب الذ</a:t>
            </a:r>
            <a:r>
              <a:rPr lang="ar-SY" sz="2800" b="1" dirty="0">
                <a:ln w="18415" cmpd="sng">
                  <a:noFill/>
                  <a:prstDash val="solid"/>
                </a:ln>
                <a:solidFill>
                  <a:srgbClr val="92D050"/>
                </a:solidFill>
              </a:rPr>
              <a:t>ي</a:t>
            </a:r>
            <a:r>
              <a:rPr lang="ar-SY" sz="2800" b="1" dirty="0" smtClean="0">
                <a:ln w="18415" cmpd="sng">
                  <a:noFill/>
                  <a:prstDash val="solid"/>
                </a:ln>
                <a:solidFill>
                  <a:srgbClr val="92D050"/>
                </a:solidFill>
              </a:rPr>
              <a:t> يباشر المريض في العلاج والتشخيص.</a:t>
            </a:r>
          </a:p>
          <a:p>
            <a:pPr>
              <a:buClr>
                <a:srgbClr val="FF0000"/>
              </a:buClr>
              <a:buSzPct val="100000"/>
              <a:buFont typeface="Wingdings" pitchFamily="2" charset="2"/>
              <a:buChar char="q"/>
            </a:pPr>
            <a:r>
              <a:rPr lang="ar-SY" sz="2800" b="1" dirty="0" smtClean="0">
                <a:ln w="18415" cmpd="sng">
                  <a:noFill/>
                  <a:prstDash val="solid"/>
                </a:ln>
                <a:solidFill>
                  <a:srgbClr val="92D050"/>
                </a:solidFill>
              </a:rPr>
              <a:t>يجب على الطبيب التنحي عن إبداء أي  نصح أو رأى طبي أو علمي كتابة أو شفاهه عند مناقشة أمر ينبني عليه مصلحة شخصية أو يعود عليه بنفع مادي خارج إطار ممارسته للمهنة الطبية.</a:t>
            </a:r>
            <a:endParaRPr lang="ar-SY" sz="2800" b="1" dirty="0">
              <a:solidFill>
                <a:srgbClr val="92D05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500042"/>
            <a:ext cx="8572560" cy="857256"/>
          </a:xfrm>
        </p:spPr>
        <p:txBody>
          <a:bodyPr>
            <a:noAutofit/>
          </a:bodyPr>
          <a:lstStyle/>
          <a:p>
            <a:pPr algn="ctr"/>
            <a:r>
              <a:rPr lang="ar-SY" sz="4000" b="1" dirty="0" smtClean="0">
                <a:solidFill>
                  <a:srgbClr val="FFFF00"/>
                </a:solidFill>
                <a:effectLst/>
              </a:rPr>
              <a:t>مخاطبة الجمهور في الموضوعات الطبية عبر وسائل الإعلام</a:t>
            </a:r>
            <a:endParaRPr lang="ar-SY" sz="4000" b="1" dirty="0">
              <a:solidFill>
                <a:srgbClr val="FFFF00"/>
              </a:solidFill>
              <a:effectLst/>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58" y="1628800"/>
            <a:ext cx="8463314" cy="4744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500042"/>
            <a:ext cx="8572560" cy="857256"/>
          </a:xfrm>
        </p:spPr>
        <p:txBody>
          <a:bodyPr>
            <a:noAutofit/>
          </a:bodyPr>
          <a:lstStyle/>
          <a:p>
            <a:pPr algn="r"/>
            <a:r>
              <a:rPr lang="ar-SY" sz="3600" b="1" dirty="0" smtClean="0">
                <a:solidFill>
                  <a:srgbClr val="FFFF00"/>
                </a:solidFill>
                <a:effectLst/>
              </a:rPr>
              <a:t>عند مخاطبة الجمهور في الموضوعات الطبية عبر وسائل الإعلام يلتزم الطبيب بالقواعد الآتية</a:t>
            </a:r>
            <a:endParaRPr lang="ar-SY" sz="3600" b="1" dirty="0">
              <a:solidFill>
                <a:srgbClr val="FFFF00"/>
              </a:solidFill>
              <a:effectLst/>
            </a:endParaRPr>
          </a:p>
        </p:txBody>
      </p:sp>
      <p:sp>
        <p:nvSpPr>
          <p:cNvPr id="3" name="عنصر نائب للمحتوى 2"/>
          <p:cNvSpPr>
            <a:spLocks noGrp="1"/>
          </p:cNvSpPr>
          <p:nvPr>
            <p:ph idx="1"/>
          </p:nvPr>
        </p:nvSpPr>
        <p:spPr>
          <a:xfrm>
            <a:off x="528638" y="1772816"/>
            <a:ext cx="8229600" cy="4536504"/>
          </a:xfrm>
        </p:spPr>
        <p:txBody>
          <a:bodyPr>
            <a:normAutofit fontScale="92500"/>
          </a:bodyPr>
          <a:lstStyle/>
          <a:p>
            <a:pPr marL="514350" indent="-514350">
              <a:buClr>
                <a:srgbClr val="FF0000"/>
              </a:buClr>
              <a:buSzPct val="100000"/>
              <a:buFont typeface="+mj-cs"/>
              <a:buAutoNum type="arabic2Minus"/>
            </a:pPr>
            <a:r>
              <a:rPr lang="ar-SY" b="1" dirty="0" smtClean="0">
                <a:solidFill>
                  <a:srgbClr val="92D050"/>
                </a:solidFill>
              </a:rPr>
              <a:t>تجنب ذكر مكان عمله و طرق الاتصال به و الإشادة بخبراته أو إنجازاته العلمية، ويكتفي فقط بذكر صفته المهنية ومجال تخصصه.</a:t>
            </a:r>
          </a:p>
          <a:p>
            <a:pPr marL="514350" indent="-514350">
              <a:buClr>
                <a:srgbClr val="FF0000"/>
              </a:buClr>
              <a:buSzPct val="100000"/>
              <a:buFont typeface="+mj-cs"/>
              <a:buAutoNum type="arabic2Minus"/>
            </a:pPr>
            <a:endParaRPr lang="en-US" b="1" dirty="0" smtClean="0">
              <a:solidFill>
                <a:srgbClr val="92D050"/>
              </a:solidFill>
            </a:endParaRPr>
          </a:p>
          <a:p>
            <a:pPr marL="514350" indent="-514350">
              <a:buClr>
                <a:srgbClr val="FF0000"/>
              </a:buClr>
              <a:buSzPct val="100000"/>
              <a:buFont typeface="+mj-cs"/>
              <a:buAutoNum type="arabic2Minus"/>
            </a:pPr>
            <a:r>
              <a:rPr lang="ar-SY" b="1" dirty="0" smtClean="0">
                <a:solidFill>
                  <a:srgbClr val="92D050"/>
                </a:solidFill>
              </a:rPr>
              <a:t>أن تكون المخاطبة بأسلوب مبسط يلاءم المستمع أو المشاهد غير المتخصص.</a:t>
            </a:r>
          </a:p>
          <a:p>
            <a:pPr marL="514350" indent="-514350">
              <a:buClr>
                <a:srgbClr val="FF0000"/>
              </a:buClr>
              <a:buSzPct val="100000"/>
              <a:buFont typeface="+mj-cs"/>
              <a:buAutoNum type="arabic2Minus"/>
            </a:pPr>
            <a:endParaRPr lang="en-US" b="1" dirty="0" smtClean="0">
              <a:solidFill>
                <a:srgbClr val="92D050"/>
              </a:solidFill>
            </a:endParaRPr>
          </a:p>
          <a:p>
            <a:pPr marL="514350" indent="-514350">
              <a:buClr>
                <a:srgbClr val="FF0000"/>
              </a:buClr>
              <a:buSzPct val="100000"/>
              <a:buFont typeface="+mj-cs"/>
              <a:buAutoNum type="arabic2Minus"/>
            </a:pPr>
            <a:r>
              <a:rPr lang="ar-SY" b="1" dirty="0" smtClean="0">
                <a:solidFill>
                  <a:srgbClr val="92D050"/>
                </a:solidFill>
              </a:rPr>
              <a:t>تجنب ذكر الآراء العلمية غير المؤكدة أو غير المقطوع بصحتها، أو تناول الموضوعات المختلف عليها والتي يكون مناقشتها فقط في الجلسات العلمية الخاصة غير الموجهة للعامة</a:t>
            </a:r>
            <a:r>
              <a:rPr lang="ar-SY" b="1" dirty="0" smtClean="0">
                <a:solidFill>
                  <a:schemeClr val="bg2">
                    <a:lumMod val="50000"/>
                  </a:schemeClr>
                </a:solidFill>
              </a:rPr>
              <a:t>.</a:t>
            </a:r>
            <a:endParaRPr lang="en-US" b="1" dirty="0">
              <a:solidFill>
                <a:schemeClr val="bg2">
                  <a:lumMod val="50000"/>
                </a:schemeClr>
              </a:solidFill>
            </a:endParaRPr>
          </a:p>
        </p:txBody>
      </p:sp>
    </p:spTree>
    <p:extLst>
      <p:ext uri="{BB962C8B-B14F-4D97-AF65-F5344CB8AC3E}">
        <p14:creationId xmlns:p14="http://schemas.microsoft.com/office/powerpoint/2010/main" val="3903889896"/>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2148" y="317598"/>
            <a:ext cx="8229600" cy="1636462"/>
          </a:xfrm>
        </p:spPr>
        <p:txBody>
          <a:bodyPr>
            <a:noAutofit/>
          </a:bodyPr>
          <a:lstStyle/>
          <a:p>
            <a:pPr marL="252032" lvl="0" indent="-216027" algn="ctr">
              <a:spcBef>
                <a:spcPct val="20000"/>
              </a:spcBef>
            </a:pPr>
            <a:r>
              <a:rPr lang="ar-SY" sz="4000" b="1" dirty="0" smtClean="0">
                <a:ln>
                  <a:noFill/>
                </a:ln>
                <a:solidFill>
                  <a:srgbClr val="FFFF00"/>
                </a:solidFill>
                <a:effectLst/>
                <a:latin typeface="Cambria"/>
              </a:rPr>
              <a:t>واجبات </a:t>
            </a:r>
            <a:r>
              <a:rPr lang="ar-SY" sz="4000" b="1" dirty="0">
                <a:ln>
                  <a:noFill/>
                </a:ln>
                <a:solidFill>
                  <a:srgbClr val="FFFF00"/>
                </a:solidFill>
                <a:effectLst/>
                <a:latin typeface="Cambria"/>
              </a:rPr>
              <a:t>الطبيب تجاه المرضى </a:t>
            </a:r>
            <a:br>
              <a:rPr lang="ar-SY" sz="4000" b="1" dirty="0">
                <a:ln>
                  <a:noFill/>
                </a:ln>
                <a:solidFill>
                  <a:srgbClr val="FFFF00"/>
                </a:solidFill>
                <a:effectLst/>
                <a:latin typeface="Cambria"/>
              </a:rPr>
            </a:br>
            <a:endParaRPr lang="ar-SY" sz="4400" b="1" dirty="0">
              <a:ln w="6350">
                <a:noFill/>
              </a:ln>
              <a:solidFill>
                <a:srgbClr val="FFFF00"/>
              </a:solidFill>
              <a:effectLst/>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77" y="1402914"/>
            <a:ext cx="8430016" cy="4997885"/>
          </a:xfrm>
          <a:prstGeom prst="rect">
            <a:avLst/>
          </a:prstGeom>
        </p:spPr>
      </p:pic>
    </p:spTree>
    <p:extLst>
      <p:ext uri="{BB962C8B-B14F-4D97-AF65-F5344CB8AC3E}">
        <p14:creationId xmlns:p14="http://schemas.microsoft.com/office/powerpoint/2010/main" val="4153828820"/>
      </p:ext>
    </p:extLst>
  </p:cSld>
  <p:clrMapOvr>
    <a:masterClrMapping/>
  </p:clrMapOvr>
  <p:transition spd="med">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4315" y="332656"/>
            <a:ext cx="8229600" cy="438896"/>
          </a:xfrm>
        </p:spPr>
        <p:txBody>
          <a:bodyPr>
            <a:normAutofit fontScale="90000"/>
          </a:bodyPr>
          <a:lstStyle/>
          <a:p>
            <a:pPr algn="ctr"/>
            <a:r>
              <a:rPr lang="ar-SY" b="1" dirty="0" smtClean="0">
                <a:solidFill>
                  <a:srgbClr val="FFFF00"/>
                </a:solidFill>
              </a:rPr>
              <a:t>ثالثاً : واجبات الطبيب نحو  المرضى</a:t>
            </a:r>
            <a:endParaRPr lang="en-US" b="1" dirty="0">
              <a:solidFill>
                <a:srgbClr val="FFFF00"/>
              </a:solidFill>
            </a:endParaRPr>
          </a:p>
        </p:txBody>
      </p:sp>
      <p:sp>
        <p:nvSpPr>
          <p:cNvPr id="3" name="عنصر نائب للمحتوى 2"/>
          <p:cNvSpPr>
            <a:spLocks noGrp="1"/>
          </p:cNvSpPr>
          <p:nvPr>
            <p:ph idx="1"/>
          </p:nvPr>
        </p:nvSpPr>
        <p:spPr>
          <a:xfrm>
            <a:off x="285720" y="908720"/>
            <a:ext cx="8586790" cy="5734990"/>
          </a:xfrm>
        </p:spPr>
        <p:txBody>
          <a:bodyPr>
            <a:normAutofit/>
          </a:bodyPr>
          <a:lstStyle/>
          <a:p>
            <a:pPr>
              <a:buClr>
                <a:srgbClr val="FF0000"/>
              </a:buClr>
              <a:buSzPct val="100000"/>
              <a:buFont typeface="Wingdings" pitchFamily="2" charset="2"/>
              <a:buChar char="q"/>
            </a:pPr>
            <a:r>
              <a:rPr lang="ar-SY" b="1" dirty="0" smtClean="0">
                <a:solidFill>
                  <a:srgbClr val="92D050"/>
                </a:solidFill>
              </a:rPr>
              <a:t>على الطبيب أن يبذل بحدود مهاراته علاج مرضاه وأن يعمل على تخفيف آلامهم وأن يحسن معاملتهم وأن يساوى بينهم في الرعاية دون تمييز. </a:t>
            </a:r>
          </a:p>
          <a:p>
            <a:pPr>
              <a:buClr>
                <a:srgbClr val="FF0000"/>
              </a:buClr>
              <a:buSzPct val="100000"/>
              <a:buFont typeface="Wingdings" pitchFamily="2" charset="2"/>
              <a:buChar char="q"/>
            </a:pPr>
            <a:endParaRPr lang="en-US" b="1" dirty="0" smtClean="0">
              <a:solidFill>
                <a:srgbClr val="92D050"/>
              </a:solidFill>
            </a:endParaRPr>
          </a:p>
          <a:p>
            <a:pPr>
              <a:buClr>
                <a:srgbClr val="FF0000"/>
              </a:buClr>
              <a:buSzPct val="100000"/>
              <a:buFont typeface="Wingdings" pitchFamily="2" charset="2"/>
              <a:buChar char="q"/>
            </a:pPr>
            <a:r>
              <a:rPr lang="ar-SY" b="1" dirty="0" smtClean="0">
                <a:solidFill>
                  <a:srgbClr val="92D050"/>
                </a:solidFill>
              </a:rPr>
              <a:t>على الطبيب أن يوفر لمريضه المعلومات المتعلقة بحالته المرضية بطريقة مبسطة ومفهومة.</a:t>
            </a:r>
          </a:p>
          <a:p>
            <a:pPr marL="64008" indent="0">
              <a:buClr>
                <a:srgbClr val="FF0000"/>
              </a:buClr>
              <a:buSzPct val="100000"/>
              <a:buNone/>
            </a:pPr>
            <a:endParaRPr lang="ar-SY" b="1" dirty="0" smtClean="0">
              <a:solidFill>
                <a:srgbClr val="92D050"/>
              </a:solidFill>
            </a:endParaRPr>
          </a:p>
          <a:p>
            <a:pPr>
              <a:buClr>
                <a:srgbClr val="FF0000"/>
              </a:buClr>
              <a:buSzPct val="100000"/>
              <a:buFont typeface="Wingdings" pitchFamily="2" charset="2"/>
              <a:buChar char="q"/>
            </a:pPr>
            <a:r>
              <a:rPr lang="ar-SY" b="1" dirty="0" smtClean="0">
                <a:solidFill>
                  <a:srgbClr val="92D050"/>
                </a:solidFill>
              </a:rPr>
              <a:t>على الطبيب أن يلتزم بحدود  مهاراته المهنية </a:t>
            </a:r>
            <a:r>
              <a:rPr lang="ar-SY" b="1" dirty="0" err="1" smtClean="0">
                <a:solidFill>
                  <a:srgbClr val="92D050"/>
                </a:solidFill>
              </a:rPr>
              <a:t>و</a:t>
            </a:r>
            <a:r>
              <a:rPr lang="ar-SY" b="1" dirty="0" smtClean="0">
                <a:solidFill>
                  <a:srgbClr val="92D050"/>
                </a:solidFill>
              </a:rPr>
              <a:t> أن يستعين بخبرة من هم أكفأ منه من الأطباء  في مناظرة وعلاج مريضه عند اللزوم.</a:t>
            </a:r>
            <a:endParaRPr lang="en-US" b="1" dirty="0" smtClean="0">
              <a:solidFill>
                <a:srgbClr val="92D050"/>
              </a:solidFill>
            </a:endParaRPr>
          </a:p>
          <a:p>
            <a:pPr>
              <a:buClr>
                <a:srgbClr val="FF0000"/>
              </a:buClr>
              <a:buSzPct val="100000"/>
              <a:buFont typeface="Wingdings" pitchFamily="2" charset="2"/>
              <a:buChar char="q"/>
            </a:pPr>
            <a:endParaRPr lang="en-US" b="1" dirty="0">
              <a:solidFill>
                <a:srgbClr val="92D05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3339"/>
          </a:xfrm>
        </p:spPr>
        <p:txBody>
          <a:bodyPr>
            <a:normAutofit fontScale="90000"/>
          </a:bodyPr>
          <a:lstStyle/>
          <a:p>
            <a:pPr algn="ctr"/>
            <a:endParaRPr lang="ar-SY" sz="2800" b="1" dirty="0">
              <a:ln w="6350">
                <a:noFill/>
              </a:ln>
              <a:solidFill>
                <a:srgbClr val="FFFF00"/>
              </a:solidFill>
              <a:effectLst/>
            </a:endParaRPr>
          </a:p>
        </p:txBody>
      </p:sp>
      <p:sp>
        <p:nvSpPr>
          <p:cNvPr id="4" name="عنصر نائب للمحتوى 3"/>
          <p:cNvSpPr>
            <a:spLocks noGrp="1"/>
          </p:cNvSpPr>
          <p:nvPr>
            <p:ph idx="1"/>
          </p:nvPr>
        </p:nvSpPr>
        <p:spPr>
          <a:xfrm>
            <a:off x="457200" y="334162"/>
            <a:ext cx="8229600" cy="6523838"/>
          </a:xfrm>
        </p:spPr>
        <p:txBody>
          <a:bodyPr>
            <a:normAutofit/>
          </a:bodyPr>
          <a:lstStyle/>
          <a:p>
            <a:pPr marL="36005" indent="0">
              <a:buClr>
                <a:srgbClr val="FF0000"/>
              </a:buClr>
              <a:buNone/>
            </a:pPr>
            <a:r>
              <a:rPr lang="ar-SY" sz="3200" b="1" dirty="0" smtClean="0">
                <a:solidFill>
                  <a:srgbClr val="92D050"/>
                </a:solidFill>
              </a:rPr>
              <a:t> </a:t>
            </a:r>
          </a:p>
          <a:p>
            <a:pPr marL="36005" indent="0">
              <a:buClr>
                <a:srgbClr val="FF0000"/>
              </a:buClr>
              <a:buNone/>
            </a:pPr>
            <a:endParaRPr lang="ar-SY" sz="2287" b="1" dirty="0" smtClean="0">
              <a:solidFill>
                <a:srgbClr val="92D050"/>
              </a:solidFill>
            </a:endParaRPr>
          </a:p>
          <a:p>
            <a:pPr marL="36005" indent="0">
              <a:buClr>
                <a:srgbClr val="FF0000"/>
              </a:buClr>
              <a:buNone/>
            </a:pPr>
            <a:endParaRPr lang="ar-SY" sz="2800" b="1" dirty="0" smtClean="0">
              <a:solidFill>
                <a:srgbClr val="92D050"/>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57098"/>
            <a:ext cx="8229600" cy="3670963"/>
          </a:xfrm>
          <a:prstGeom prst="rect">
            <a:avLst/>
          </a:prstGeom>
        </p:spPr>
      </p:pic>
      <p:sp>
        <p:nvSpPr>
          <p:cNvPr id="5" name="مربع نص 4"/>
          <p:cNvSpPr txBox="1"/>
          <p:nvPr/>
        </p:nvSpPr>
        <p:spPr>
          <a:xfrm>
            <a:off x="323528" y="633236"/>
            <a:ext cx="8259217" cy="2308324"/>
          </a:xfrm>
          <a:prstGeom prst="rect">
            <a:avLst/>
          </a:prstGeom>
          <a:noFill/>
        </p:spPr>
        <p:txBody>
          <a:bodyPr wrap="square" rtlCol="1">
            <a:spAutoFit/>
          </a:bodyPr>
          <a:lstStyle/>
          <a:p>
            <a:pPr marL="342900" indent="-342900">
              <a:buClr>
                <a:srgbClr val="FF0000"/>
              </a:buClr>
              <a:buFont typeface="Wingdings" panose="05000000000000000000" pitchFamily="2" charset="2"/>
              <a:buChar char="q"/>
            </a:pPr>
            <a:r>
              <a:rPr lang="ar-SY" sz="2400" b="1" dirty="0" smtClean="0">
                <a:solidFill>
                  <a:srgbClr val="92D050"/>
                </a:solidFill>
              </a:rPr>
              <a:t>و </a:t>
            </a:r>
            <a:r>
              <a:rPr lang="ar-SY" sz="2400" b="1" dirty="0">
                <a:solidFill>
                  <a:srgbClr val="92D050"/>
                </a:solidFill>
              </a:rPr>
              <a:t>يجوز للطبيب لأسباب إنسانية عدم اطلاع ا لمريض على عواقب المرض الخطيرة  وفى هذه الحالة عليه أن ينهى إلى أهل المريض بطريقة إنسانية لائقة  خطورة المرض وعواقبه الخطيرة إلا إذا أبدى المريض رغبته في عدم اطلاع أحد على حالته أو حدد أشخاصاً معينين  لاطلاعهم عليها ولم تكن هناك خطورة على من حوله. </a:t>
            </a:r>
          </a:p>
          <a:p>
            <a:endParaRPr lang="ar-SY" sz="2400" dirty="0"/>
          </a:p>
        </p:txBody>
      </p:sp>
    </p:spTree>
    <p:extLst>
      <p:ext uri="{BB962C8B-B14F-4D97-AF65-F5344CB8AC3E}">
        <p14:creationId xmlns:p14="http://schemas.microsoft.com/office/powerpoint/2010/main" val="4081002293"/>
      </p:ext>
    </p:extLst>
  </p:cSld>
  <p:clrMapOvr>
    <a:masterClrMapping/>
  </p:clrMapOvr>
  <p:transition spd="med">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7224" y="428604"/>
            <a:ext cx="7286676" cy="642942"/>
          </a:xfrm>
        </p:spPr>
        <p:txBody>
          <a:bodyPr>
            <a:noAutofit/>
          </a:bodyPr>
          <a:lstStyle/>
          <a:p>
            <a:pPr algn="ctr"/>
            <a:r>
              <a:rPr lang="ar-SY" sz="4000" b="1" dirty="0" smtClean="0">
                <a:ln w="6350">
                  <a:noFill/>
                </a:ln>
                <a:solidFill>
                  <a:srgbClr val="FFFF00"/>
                </a:solidFill>
              </a:rPr>
              <a:t>على الطبيب  أن يراعى ما يلي : </a:t>
            </a:r>
            <a:endParaRPr lang="en-US" sz="4000" b="1" dirty="0">
              <a:ln w="6350">
                <a:noFill/>
              </a:ln>
              <a:solidFill>
                <a:srgbClr val="FFFF00"/>
              </a:solidFill>
            </a:endParaRPr>
          </a:p>
        </p:txBody>
      </p:sp>
      <p:sp>
        <p:nvSpPr>
          <p:cNvPr id="3" name="عنصر نائب للمحتوى 2"/>
          <p:cNvSpPr>
            <a:spLocks noGrp="1"/>
          </p:cNvSpPr>
          <p:nvPr>
            <p:ph idx="1"/>
          </p:nvPr>
        </p:nvSpPr>
        <p:spPr>
          <a:xfrm>
            <a:off x="500034" y="1340768"/>
            <a:ext cx="8229600" cy="4680520"/>
          </a:xfrm>
        </p:spPr>
        <p:txBody>
          <a:bodyPr>
            <a:normAutofit fontScale="92500" lnSpcReduction="10000"/>
          </a:bodyPr>
          <a:lstStyle/>
          <a:p>
            <a:pPr marL="514350" indent="-514350">
              <a:buClr>
                <a:srgbClr val="FF0000"/>
              </a:buClr>
              <a:buFont typeface="+mj-cs"/>
              <a:buAutoNum type="arabic2Minus"/>
            </a:pPr>
            <a:r>
              <a:rPr lang="ar-SY" b="1" dirty="0" smtClean="0"/>
              <a:t> </a:t>
            </a:r>
            <a:r>
              <a:rPr lang="ar-SY" sz="3600" b="1" dirty="0" smtClean="0">
                <a:solidFill>
                  <a:srgbClr val="92D050"/>
                </a:solidFill>
              </a:rPr>
              <a:t>عدم المغالاة في تقدير أتعابه </a:t>
            </a:r>
            <a:r>
              <a:rPr lang="ar-SY" sz="3600" b="1" dirty="0" err="1" smtClean="0">
                <a:solidFill>
                  <a:srgbClr val="92D050"/>
                </a:solidFill>
              </a:rPr>
              <a:t>و</a:t>
            </a:r>
            <a:r>
              <a:rPr lang="ar-SY" sz="3600" b="1" dirty="0" smtClean="0">
                <a:solidFill>
                  <a:srgbClr val="92D050"/>
                </a:solidFill>
              </a:rPr>
              <a:t> أن يقدر حالة المريض المالية والاجتماعية.</a:t>
            </a:r>
          </a:p>
          <a:p>
            <a:pPr marL="514350" indent="-514350">
              <a:buClr>
                <a:srgbClr val="FF0000"/>
              </a:buClr>
              <a:buFont typeface="+mj-cs"/>
              <a:buAutoNum type="arabic2Minus"/>
            </a:pPr>
            <a:endParaRPr lang="en-US" sz="3600" b="1" dirty="0" smtClean="0">
              <a:solidFill>
                <a:srgbClr val="92D050"/>
              </a:solidFill>
            </a:endParaRPr>
          </a:p>
          <a:p>
            <a:pPr marL="514350" indent="-514350">
              <a:buClr>
                <a:srgbClr val="FF0000"/>
              </a:buClr>
              <a:buFont typeface="+mj-cs"/>
              <a:buAutoNum type="arabic2Minus"/>
            </a:pPr>
            <a:r>
              <a:rPr lang="ar-SY" sz="3600" b="1" dirty="0" smtClean="0">
                <a:solidFill>
                  <a:srgbClr val="92D050"/>
                </a:solidFill>
              </a:rPr>
              <a:t> أن يقتصر الأدوية الضرورية مع مراعاة أن تكون الأولوية للدواء الوطني والأقل سعراً بشرط الفاعلية والأمان .</a:t>
            </a:r>
          </a:p>
          <a:p>
            <a:pPr marL="514350" indent="-514350">
              <a:buClr>
                <a:srgbClr val="FF0000"/>
              </a:buClr>
              <a:buFont typeface="+mj-cs"/>
              <a:buAutoNum type="arabic2Minus"/>
            </a:pPr>
            <a:endParaRPr lang="en-US" sz="3600" b="1" dirty="0" smtClean="0">
              <a:solidFill>
                <a:srgbClr val="92D050"/>
              </a:solidFill>
            </a:endParaRPr>
          </a:p>
          <a:p>
            <a:pPr marL="514350" indent="-514350">
              <a:buClr>
                <a:srgbClr val="FF0000"/>
              </a:buClr>
              <a:buFont typeface="+mj-cs"/>
              <a:buAutoNum type="arabic2Minus"/>
            </a:pPr>
            <a:r>
              <a:rPr lang="ar-SY" sz="3600" b="1" dirty="0" smtClean="0">
                <a:solidFill>
                  <a:srgbClr val="92D050"/>
                </a:solidFill>
              </a:rPr>
              <a:t> أن  يقتصر على  طلب  التحاليل المعملية أو وسائل التشخيص الضرورية</a:t>
            </a:r>
            <a:r>
              <a:rPr lang="ar-SY" sz="2800" b="1" dirty="0" smtClean="0">
                <a:solidFill>
                  <a:srgbClr val="92D050"/>
                </a:solidFill>
              </a:rPr>
              <a:t>. 	</a:t>
            </a:r>
            <a:endParaRPr lang="ar-SY" sz="2800" b="1" dirty="0">
              <a:solidFill>
                <a:srgbClr val="92D05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7224" y="428604"/>
            <a:ext cx="7286676" cy="336100"/>
          </a:xfrm>
        </p:spPr>
        <p:txBody>
          <a:bodyPr>
            <a:noAutofit/>
          </a:bodyPr>
          <a:lstStyle/>
          <a:p>
            <a:pPr algn="ctr"/>
            <a:endParaRPr lang="en-US" sz="4000" b="1" dirty="0">
              <a:ln w="6350">
                <a:noFill/>
              </a:ln>
              <a:solidFill>
                <a:srgbClr val="FFFF00"/>
              </a:solidFill>
            </a:endParaRPr>
          </a:p>
        </p:txBody>
      </p:sp>
      <p:sp>
        <p:nvSpPr>
          <p:cNvPr id="3" name="عنصر نائب للمحتوى 2"/>
          <p:cNvSpPr>
            <a:spLocks noGrp="1"/>
          </p:cNvSpPr>
          <p:nvPr>
            <p:ph idx="1"/>
          </p:nvPr>
        </p:nvSpPr>
        <p:spPr>
          <a:xfrm>
            <a:off x="385762" y="908720"/>
            <a:ext cx="8229600" cy="3696442"/>
          </a:xfrm>
        </p:spPr>
        <p:txBody>
          <a:bodyPr>
            <a:noAutofit/>
          </a:bodyPr>
          <a:lstStyle/>
          <a:p>
            <a:pPr>
              <a:buClr>
                <a:srgbClr val="FF0000"/>
              </a:buClr>
              <a:buFont typeface="Wingdings" pitchFamily="2" charset="2"/>
              <a:buChar char="q"/>
            </a:pPr>
            <a:r>
              <a:rPr lang="ar-SY" sz="3200" b="1" dirty="0" smtClean="0">
                <a:solidFill>
                  <a:srgbClr val="92D050"/>
                </a:solidFill>
              </a:rPr>
              <a:t>في الحالات غير العاجلة (الباردة – غير الإسعافية) يجوز للطبيب الاعتذار عن علاج أي مريض في بدء المرض أو في أي مرحلة من مراحل المرض  لأسباب شخصية أو متعلقة بالمهنة، أما في الحالات العاجلة ( الإسعافية )  فلا يجوز للطبيب الاعتذار. </a:t>
            </a:r>
            <a:endParaRPr lang="en-US" sz="3200" b="1" dirty="0" smtClean="0">
              <a:solidFill>
                <a:srgbClr val="92D050"/>
              </a:solidFill>
            </a:endParaRPr>
          </a:p>
          <a:p>
            <a:pPr>
              <a:buClr>
                <a:srgbClr val="FF0000"/>
              </a:buClr>
              <a:buFont typeface="Wingdings" pitchFamily="2" charset="2"/>
              <a:buChar char="q"/>
            </a:pPr>
            <a:r>
              <a:rPr lang="ar-SY" sz="3200" b="1" dirty="0" smtClean="0">
                <a:solidFill>
                  <a:srgbClr val="92D050"/>
                </a:solidFill>
              </a:rPr>
              <a:t>لا يجوز للطبيب المتخصص رفض علاج مريض إذا استدعاه لذلك الطبيب الممارس العام ولم يتيسر وجود متخصص غيره. </a:t>
            </a:r>
            <a:endParaRPr lang="en-US" sz="3200" b="1" dirty="0" smtClean="0">
              <a:solidFill>
                <a:srgbClr val="92D050"/>
              </a:solidFill>
            </a:endParaRPr>
          </a:p>
        </p:txBody>
      </p:sp>
    </p:spTree>
    <p:extLst>
      <p:ext uri="{BB962C8B-B14F-4D97-AF65-F5344CB8AC3E}">
        <p14:creationId xmlns:p14="http://schemas.microsoft.com/office/powerpoint/2010/main" val="3178557618"/>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28596" y="500042"/>
            <a:ext cx="8229600" cy="714380"/>
          </a:xfrm>
        </p:spPr>
        <p:txBody>
          <a:bodyPr>
            <a:noAutofit/>
          </a:bodyPr>
          <a:lstStyle/>
          <a:p>
            <a:pPr algn="ctr"/>
            <a:r>
              <a:rPr lang="ar-SY" sz="6000" b="1" dirty="0" smtClean="0">
                <a:solidFill>
                  <a:srgbClr val="FFFF00"/>
                </a:solidFill>
                <a:latin typeface="Arial" pitchFamily="34" charset="0"/>
                <a:cs typeface="Arial" pitchFamily="34" charset="0"/>
              </a:rPr>
              <a:t>واجبات الطبيب</a:t>
            </a:r>
            <a:endParaRPr lang="en-US" sz="6000" dirty="0">
              <a:solidFill>
                <a:srgbClr val="FFFF00"/>
              </a:solidFill>
              <a:latin typeface="Arial" pitchFamily="34" charset="0"/>
              <a:cs typeface="Arial" pitchFamily="34" charset="0"/>
            </a:endParaRPr>
          </a:p>
        </p:txBody>
      </p:sp>
      <p:sp>
        <p:nvSpPr>
          <p:cNvPr id="5" name="عنصر نائب للمحتوى 4"/>
          <p:cNvSpPr>
            <a:spLocks noGrp="1"/>
          </p:cNvSpPr>
          <p:nvPr>
            <p:ph idx="1"/>
          </p:nvPr>
        </p:nvSpPr>
        <p:spPr>
          <a:xfrm>
            <a:off x="457200" y="1556792"/>
            <a:ext cx="8258204" cy="4767808"/>
          </a:xfrm>
        </p:spPr>
        <p:txBody>
          <a:bodyPr>
            <a:normAutofit/>
          </a:bodyPr>
          <a:lstStyle/>
          <a:p>
            <a:pPr marL="914400" indent="-914400">
              <a:buClr>
                <a:srgbClr val="FF0000"/>
              </a:buClr>
              <a:buFont typeface="+mj-lt"/>
              <a:buAutoNum type="arabicParenR"/>
            </a:pPr>
            <a:r>
              <a:rPr lang="ar-SY" sz="4400" b="1" dirty="0" smtClean="0">
                <a:solidFill>
                  <a:srgbClr val="FF0000"/>
                </a:solidFill>
              </a:rPr>
              <a:t>أولاً: </a:t>
            </a:r>
            <a:r>
              <a:rPr lang="ar-SY" sz="4400" b="1" dirty="0" smtClean="0">
                <a:solidFill>
                  <a:srgbClr val="92D050"/>
                </a:solidFill>
              </a:rPr>
              <a:t>واجبات الطبيب نحو المجتمع </a:t>
            </a:r>
            <a:r>
              <a:rPr lang="ar-SY" sz="4400" b="1" dirty="0">
                <a:solidFill>
                  <a:srgbClr val="92D050"/>
                </a:solidFill>
              </a:rPr>
              <a:t>.</a:t>
            </a:r>
            <a:endParaRPr lang="ar-SY" sz="4400" b="1" dirty="0" smtClean="0">
              <a:solidFill>
                <a:srgbClr val="92D050"/>
              </a:solidFill>
            </a:endParaRPr>
          </a:p>
          <a:p>
            <a:pPr marL="914400" indent="-914400">
              <a:buClr>
                <a:srgbClr val="FF0000"/>
              </a:buClr>
              <a:buFont typeface="+mj-lt"/>
              <a:buAutoNum type="arabicParenR"/>
            </a:pPr>
            <a:r>
              <a:rPr lang="ar-SY" sz="4400" b="1" dirty="0" smtClean="0">
                <a:solidFill>
                  <a:srgbClr val="FF0000"/>
                </a:solidFill>
              </a:rPr>
              <a:t>ثانياً: </a:t>
            </a:r>
            <a:r>
              <a:rPr lang="ar-SY" sz="4400" b="1" dirty="0" smtClean="0">
                <a:solidFill>
                  <a:srgbClr val="92D050"/>
                </a:solidFill>
              </a:rPr>
              <a:t>واجبات الطبيب نحو المهنة .</a:t>
            </a:r>
          </a:p>
          <a:p>
            <a:pPr marL="914400" indent="-914400">
              <a:buClr>
                <a:srgbClr val="FF0000"/>
              </a:buClr>
              <a:buFont typeface="+mj-lt"/>
              <a:buAutoNum type="arabicParenR"/>
            </a:pPr>
            <a:r>
              <a:rPr lang="ar-SY" sz="4400" b="1" dirty="0" smtClean="0">
                <a:solidFill>
                  <a:srgbClr val="FF0000"/>
                </a:solidFill>
              </a:rPr>
              <a:t>ثالثاً: </a:t>
            </a:r>
            <a:r>
              <a:rPr lang="ar-SY" sz="4400" b="1" dirty="0" smtClean="0">
                <a:solidFill>
                  <a:srgbClr val="92D050"/>
                </a:solidFill>
              </a:rPr>
              <a:t>واجبات الطبيب نحو  </a:t>
            </a:r>
            <a:r>
              <a:rPr lang="ar-SY" sz="4400" b="1" dirty="0">
                <a:solidFill>
                  <a:srgbClr val="92D050"/>
                </a:solidFill>
              </a:rPr>
              <a:t>المرضى</a:t>
            </a:r>
            <a:r>
              <a:rPr lang="ar-SY" sz="4400" b="1" dirty="0" smtClean="0">
                <a:solidFill>
                  <a:srgbClr val="92D050"/>
                </a:solidFill>
              </a:rPr>
              <a:t> .</a:t>
            </a:r>
          </a:p>
          <a:p>
            <a:pPr marL="914400" indent="-914400">
              <a:buClr>
                <a:srgbClr val="FF0000"/>
              </a:buClr>
              <a:buFont typeface="+mj-lt"/>
              <a:buAutoNum type="arabicParenR"/>
            </a:pPr>
            <a:r>
              <a:rPr lang="ar-SY" sz="4400" b="1" dirty="0" smtClean="0">
                <a:solidFill>
                  <a:srgbClr val="FF0000"/>
                </a:solidFill>
              </a:rPr>
              <a:t>رابعاً: </a:t>
            </a:r>
            <a:r>
              <a:rPr lang="ar-SY" sz="4400" b="1" dirty="0" smtClean="0">
                <a:solidFill>
                  <a:srgbClr val="92D050"/>
                </a:solidFill>
              </a:rPr>
              <a:t>واجبات الطبيب نحو  الزملاء .</a:t>
            </a:r>
          </a:p>
          <a:p>
            <a:pPr marL="914400" indent="-914400">
              <a:buClr>
                <a:srgbClr val="FF0000"/>
              </a:buClr>
              <a:buFont typeface="+mj-lt"/>
              <a:buAutoNum type="arabicParenR"/>
            </a:pPr>
            <a:r>
              <a:rPr lang="ar-SY" sz="4000" b="1" dirty="0" smtClean="0">
                <a:solidFill>
                  <a:srgbClr val="FF0000"/>
                </a:solidFill>
              </a:rPr>
              <a:t>خامساً: </a:t>
            </a:r>
            <a:r>
              <a:rPr lang="ar-SY" sz="4000" b="1" dirty="0" smtClean="0">
                <a:solidFill>
                  <a:srgbClr val="92D050"/>
                </a:solidFill>
              </a:rPr>
              <a:t>صلات </a:t>
            </a:r>
            <a:r>
              <a:rPr lang="ar-SY" sz="4000" b="1" dirty="0">
                <a:solidFill>
                  <a:srgbClr val="92D050"/>
                </a:solidFill>
              </a:rPr>
              <a:t>الأطباء بأعضاء المهن الطبية </a:t>
            </a:r>
            <a:r>
              <a:rPr lang="ar-SY" sz="4000" b="1" dirty="0" smtClean="0">
                <a:solidFill>
                  <a:srgbClr val="92D050"/>
                </a:solidFill>
              </a:rPr>
              <a:t>الأخرى.</a:t>
            </a:r>
          </a:p>
          <a:p>
            <a:pPr>
              <a:buNone/>
            </a:pPr>
            <a:endParaRPr lang="en-US" sz="1800" dirty="0" smtClean="0">
              <a:solidFill>
                <a:srgbClr val="92D050"/>
              </a:solidFill>
            </a:endParaRPr>
          </a:p>
          <a:p>
            <a:pPr>
              <a:buNone/>
            </a:pPr>
            <a:endParaRPr lang="en-US" sz="1800" dirty="0" smtClean="0">
              <a:solidFill>
                <a:srgbClr val="92D050"/>
              </a:solidFill>
            </a:endParaRPr>
          </a:p>
          <a:p>
            <a:pPr>
              <a:buNone/>
            </a:pPr>
            <a:endParaRPr lang="en-US" sz="1800" dirty="0" smtClean="0">
              <a:solidFill>
                <a:srgbClr val="92D050"/>
              </a:solidFill>
            </a:endParaRPr>
          </a:p>
          <a:p>
            <a:pPr>
              <a:buNone/>
            </a:pPr>
            <a:endParaRPr lang="en-US" sz="1800" dirty="0">
              <a:solidFill>
                <a:srgbClr val="92D050"/>
              </a:solidFill>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1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7224" y="428604"/>
            <a:ext cx="7286676" cy="336100"/>
          </a:xfrm>
        </p:spPr>
        <p:txBody>
          <a:bodyPr>
            <a:noAutofit/>
          </a:bodyPr>
          <a:lstStyle/>
          <a:p>
            <a:pPr algn="ctr"/>
            <a:endParaRPr lang="en-US" sz="4000" b="1" dirty="0">
              <a:ln w="6350">
                <a:noFill/>
              </a:ln>
              <a:solidFill>
                <a:srgbClr val="FFFF00"/>
              </a:solidFill>
            </a:endParaRPr>
          </a:p>
        </p:txBody>
      </p:sp>
      <p:sp>
        <p:nvSpPr>
          <p:cNvPr id="3" name="عنصر نائب للمحتوى 2"/>
          <p:cNvSpPr>
            <a:spLocks noGrp="1"/>
          </p:cNvSpPr>
          <p:nvPr>
            <p:ph idx="1"/>
          </p:nvPr>
        </p:nvSpPr>
        <p:spPr>
          <a:xfrm>
            <a:off x="385762" y="980728"/>
            <a:ext cx="8229600" cy="4752528"/>
          </a:xfrm>
        </p:spPr>
        <p:txBody>
          <a:bodyPr>
            <a:noAutofit/>
          </a:bodyPr>
          <a:lstStyle/>
          <a:p>
            <a:pPr>
              <a:buClr>
                <a:srgbClr val="FF0000"/>
              </a:buClr>
              <a:buFont typeface="Wingdings" pitchFamily="2" charset="2"/>
              <a:buChar char="q"/>
            </a:pPr>
            <a:r>
              <a:rPr lang="ar-SY" sz="3200" b="1" dirty="0" smtClean="0">
                <a:solidFill>
                  <a:srgbClr val="92D050"/>
                </a:solidFill>
              </a:rPr>
              <a:t>فإذا ما كف طبيب عن علاج أحد مرضاه لأي سبب من الأسباب فيجب عليه أن يدلى للطبيب الذي يحل محله بالمعلومات الصحيحة التي يعتقد أنها لازمة لاستمرار العلاج كتابة أو شفاهة. </a:t>
            </a:r>
            <a:endParaRPr lang="en-US" sz="3200" b="1" dirty="0" smtClean="0">
              <a:solidFill>
                <a:srgbClr val="92D050"/>
              </a:solidFill>
            </a:endParaRPr>
          </a:p>
          <a:p>
            <a:pPr>
              <a:buClr>
                <a:srgbClr val="FF0000"/>
              </a:buClr>
              <a:buFont typeface="Wingdings" pitchFamily="2" charset="2"/>
              <a:buChar char="q"/>
            </a:pPr>
            <a:r>
              <a:rPr lang="ar-SY" sz="3200" b="1" dirty="0" smtClean="0">
                <a:solidFill>
                  <a:srgbClr val="92D050"/>
                </a:solidFill>
              </a:rPr>
              <a:t>على الطبيب أن ينبه المريض ومرافقيه إلى اتخاذ أسباب الوقاية ويرشدهم إليها ويحذرهم مما يمكن أن يترتب على عدم مراعاتها، ويجوز له طلب توقيعهم على إقرار كتابي منهم بمعرفتهم بذلك في بعض الحالات التي تستدعى ذلك</a:t>
            </a:r>
            <a:r>
              <a:rPr lang="ar-SY" sz="2800" b="1" dirty="0" smtClean="0">
                <a:solidFill>
                  <a:srgbClr val="92D050"/>
                </a:solidFill>
              </a:rPr>
              <a:t>. </a:t>
            </a:r>
            <a:endParaRPr lang="en-US" sz="2800" b="1" dirty="0">
              <a:solidFill>
                <a:srgbClr val="92D05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8443" y="366740"/>
            <a:ext cx="7286676" cy="642942"/>
          </a:xfrm>
        </p:spPr>
        <p:txBody>
          <a:bodyPr>
            <a:noAutofit/>
          </a:bodyPr>
          <a:lstStyle/>
          <a:p>
            <a:pPr algn="ctr"/>
            <a:endParaRPr lang="en-US" sz="4000" b="1" dirty="0">
              <a:ln w="6350">
                <a:noFill/>
              </a:ln>
              <a:solidFill>
                <a:srgbClr val="FFFF00"/>
              </a:solidFill>
            </a:endParaRPr>
          </a:p>
        </p:txBody>
      </p:sp>
      <p:sp>
        <p:nvSpPr>
          <p:cNvPr id="3" name="عنصر نائب للمحتوى 2"/>
          <p:cNvSpPr>
            <a:spLocks noGrp="1"/>
          </p:cNvSpPr>
          <p:nvPr>
            <p:ph idx="1"/>
          </p:nvPr>
        </p:nvSpPr>
        <p:spPr>
          <a:xfrm>
            <a:off x="467544" y="1412776"/>
            <a:ext cx="8304458" cy="4071368"/>
          </a:xfrm>
        </p:spPr>
        <p:txBody>
          <a:bodyPr>
            <a:noAutofit/>
          </a:bodyPr>
          <a:lstStyle/>
          <a:p>
            <a:pPr>
              <a:buClr>
                <a:srgbClr val="FF0000"/>
              </a:buClr>
              <a:buFont typeface="Wingdings" pitchFamily="2" charset="2"/>
              <a:buChar char="q"/>
            </a:pPr>
            <a:r>
              <a:rPr lang="ar-SY" sz="2800" b="1" dirty="0" smtClean="0">
                <a:solidFill>
                  <a:srgbClr val="92D050"/>
                </a:solidFill>
              </a:rPr>
              <a:t>لا يجوز للطبيب إجراء الفحص الطبي للمريض أو علاجه دون موافقة من المريض أو من ينوب عنه قانوناً إذا لم يكن المريض أهلاً لذلك </a:t>
            </a:r>
          </a:p>
          <a:p>
            <a:pPr>
              <a:buClr>
                <a:srgbClr val="FF0000"/>
              </a:buClr>
              <a:buFont typeface="Wingdings" pitchFamily="2" charset="2"/>
              <a:buChar char="q"/>
            </a:pPr>
            <a:r>
              <a:rPr lang="ar-SY" sz="2800" b="1" dirty="0" smtClean="0">
                <a:solidFill>
                  <a:srgbClr val="92D050"/>
                </a:solidFill>
              </a:rPr>
              <a:t>على الطبيب الذي يدعى لعيادة قاصر أو ناقص الأهلية أو مريض فاقد الوعي في حالة خطرة أن يبذل ما في متناول يديه لإنقاذه ولو تعذر عليه الحصول في الوقت المناســــب على الموافقة ( المبنية على المعرفة ) من وليه أو الوصي أو القيم عليه.   كما يجب عليه ألا يتنحى عن علاجه إلا إذا زال الخطر أو إذا عهد بالمريض إلى طبيب آخر. </a:t>
            </a:r>
            <a:endParaRPr lang="en-US" sz="2800" b="1" dirty="0" smtClean="0">
              <a:solidFill>
                <a:srgbClr val="92D05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1538" y="285728"/>
            <a:ext cx="7286676" cy="478976"/>
          </a:xfrm>
        </p:spPr>
        <p:txBody>
          <a:bodyPr>
            <a:noAutofit/>
          </a:bodyPr>
          <a:lstStyle/>
          <a:p>
            <a:pPr algn="ctr"/>
            <a:endParaRPr lang="en-US" sz="4000" b="1" dirty="0">
              <a:ln w="6350">
                <a:noFill/>
              </a:ln>
              <a:solidFill>
                <a:srgbClr val="FFFF00"/>
              </a:solidFill>
            </a:endParaRPr>
          </a:p>
        </p:txBody>
      </p:sp>
      <p:sp>
        <p:nvSpPr>
          <p:cNvPr id="3" name="عنصر نائب للمحتوى 2"/>
          <p:cNvSpPr>
            <a:spLocks noGrp="1"/>
          </p:cNvSpPr>
          <p:nvPr>
            <p:ph idx="1"/>
          </p:nvPr>
        </p:nvSpPr>
        <p:spPr>
          <a:xfrm>
            <a:off x="598651" y="764704"/>
            <a:ext cx="8232450" cy="5472608"/>
          </a:xfrm>
        </p:spPr>
        <p:txBody>
          <a:bodyPr>
            <a:noAutofit/>
          </a:bodyPr>
          <a:lstStyle/>
          <a:p>
            <a:pPr>
              <a:buClr>
                <a:srgbClr val="FF0000"/>
              </a:buClr>
              <a:buFont typeface="Wingdings" pitchFamily="2" charset="2"/>
              <a:buChar char="q"/>
            </a:pPr>
            <a:r>
              <a:rPr lang="ar-SY" sz="3200" b="1" dirty="0" smtClean="0">
                <a:solidFill>
                  <a:srgbClr val="92D050"/>
                </a:solidFill>
              </a:rPr>
              <a:t>لا يجوز للطبيب إجراء عملية الإجهاض إلا لدواعي طبية تهدد صحة الأم ويكون ذلك بشهادة كتابية  ( تقرير طبي ) من ثلاثة أطباء متخصصين، وفى الحالات العاجلة التي تتم فيها العملية لدواعي إنقاذ الحياة يجب على الطبيب  المعالج تحرير تقرير مفصل عن الحالة يرفق بتذكرة العلا</a:t>
            </a:r>
            <a:r>
              <a:rPr lang="ar-SY" sz="3200" dirty="0" smtClean="0">
                <a:solidFill>
                  <a:srgbClr val="92D050"/>
                </a:solidFill>
              </a:rPr>
              <a:t>ج .</a:t>
            </a:r>
          </a:p>
          <a:p>
            <a:pPr marL="64008" indent="0">
              <a:buClr>
                <a:srgbClr val="FF0000"/>
              </a:buClr>
              <a:buNone/>
            </a:pPr>
            <a:endParaRPr lang="ar-SY" sz="3200" dirty="0" smtClean="0">
              <a:solidFill>
                <a:srgbClr val="92D050"/>
              </a:solidFill>
            </a:endParaRPr>
          </a:p>
          <a:p>
            <a:pPr>
              <a:buClr>
                <a:srgbClr val="FF0000"/>
              </a:buClr>
              <a:buFont typeface="Wingdings" pitchFamily="2" charset="2"/>
              <a:buChar char="q"/>
            </a:pPr>
            <a:r>
              <a:rPr lang="ar-SY" sz="3200" b="1" dirty="0">
                <a:solidFill>
                  <a:srgbClr val="92D050"/>
                </a:solidFill>
              </a:rPr>
              <a:t>لا يجوز للطبيب إفشاء أسرار مريضه التي اطلع عليها بحكم مهنته إلا إذا كان ذلك بناء على قرار قضائي أو في حالة إمكان  وقوع ضرر جسيم ومتيقن يصيب الغير أو في الحالات الأخرى  يحددها القانون  . </a:t>
            </a:r>
          </a:p>
          <a:p>
            <a:pPr>
              <a:buClr>
                <a:srgbClr val="FF0000"/>
              </a:buClr>
              <a:buFont typeface="Wingdings" pitchFamily="2" charset="2"/>
              <a:buChar char="q"/>
            </a:pPr>
            <a:endParaRPr lang="ar-SY" sz="2800" dirty="0">
              <a:solidFill>
                <a:srgbClr val="92D050"/>
              </a:solidFill>
            </a:endParaRPr>
          </a:p>
        </p:txBody>
      </p:sp>
    </p:spTree>
    <p:extLst>
      <p:ext uri="{BB962C8B-B14F-4D97-AF65-F5344CB8AC3E}">
        <p14:creationId xmlns:p14="http://schemas.microsoft.com/office/powerpoint/2010/main" val="1852630267"/>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1538" y="285728"/>
            <a:ext cx="7286676" cy="406968"/>
          </a:xfrm>
        </p:spPr>
        <p:txBody>
          <a:bodyPr>
            <a:noAutofit/>
          </a:bodyPr>
          <a:lstStyle/>
          <a:p>
            <a:pPr algn="ctr"/>
            <a:endParaRPr lang="en-US" sz="4000" b="1" dirty="0">
              <a:ln w="6350">
                <a:noFill/>
              </a:ln>
              <a:solidFill>
                <a:srgbClr val="FFFF00"/>
              </a:solidFill>
            </a:endParaRPr>
          </a:p>
        </p:txBody>
      </p:sp>
      <p:sp>
        <p:nvSpPr>
          <p:cNvPr id="3" name="عنصر نائب للمحتوى 2"/>
          <p:cNvSpPr>
            <a:spLocks noGrp="1"/>
          </p:cNvSpPr>
          <p:nvPr>
            <p:ph idx="1"/>
          </p:nvPr>
        </p:nvSpPr>
        <p:spPr>
          <a:xfrm>
            <a:off x="395536" y="312149"/>
            <a:ext cx="8327553" cy="5853156"/>
          </a:xfrm>
        </p:spPr>
        <p:txBody>
          <a:bodyPr>
            <a:noAutofit/>
          </a:bodyPr>
          <a:lstStyle/>
          <a:p>
            <a:pPr marL="64008" indent="0">
              <a:buClr>
                <a:srgbClr val="FF0000"/>
              </a:buClr>
              <a:buNone/>
            </a:pPr>
            <a:endParaRPr lang="en-US" sz="2400" b="1" dirty="0" smtClean="0">
              <a:solidFill>
                <a:srgbClr val="20CA89"/>
              </a:solidFill>
            </a:endParaRPr>
          </a:p>
          <a:p>
            <a:pPr>
              <a:buClr>
                <a:srgbClr val="FF0000"/>
              </a:buClr>
              <a:buFont typeface="Wingdings" pitchFamily="2" charset="2"/>
              <a:buChar char="q"/>
            </a:pPr>
            <a:r>
              <a:rPr lang="ar-SY" sz="3200" b="1" dirty="0" smtClean="0">
                <a:solidFill>
                  <a:srgbClr val="92D050"/>
                </a:solidFill>
              </a:rPr>
              <a:t>لا يجوز للطبيب استغلال صلته بالمريض وعائلته لأغراض تتنافى مع كرامة المهنة. </a:t>
            </a:r>
            <a:endParaRPr lang="en-US" sz="3200" b="1" dirty="0" smtClean="0">
              <a:solidFill>
                <a:srgbClr val="92D050"/>
              </a:solidFill>
            </a:endParaRPr>
          </a:p>
          <a:p>
            <a:pPr>
              <a:buClr>
                <a:srgbClr val="FF0000"/>
              </a:buClr>
              <a:buFont typeface="Wingdings" pitchFamily="2" charset="2"/>
              <a:buChar char="q"/>
            </a:pPr>
            <a:r>
              <a:rPr lang="ar-SY" sz="3200" b="1" dirty="0" smtClean="0">
                <a:solidFill>
                  <a:srgbClr val="92D050"/>
                </a:solidFill>
              </a:rPr>
              <a:t>إذا توفى المريض داخل المنشأة الطبية الخاصة يقوم الطبيب المسؤول بإبلاغ الجهات المختصة باعتباره مبلغاً عن الوفاة.</a:t>
            </a:r>
            <a:endParaRPr lang="en-US" sz="3200" b="1" dirty="0" smtClean="0">
              <a:solidFill>
                <a:srgbClr val="92D050"/>
              </a:solidFill>
            </a:endParaRPr>
          </a:p>
          <a:p>
            <a:pPr>
              <a:buClr>
                <a:srgbClr val="FF0000"/>
              </a:buClr>
              <a:buFont typeface="Wingdings" pitchFamily="2" charset="2"/>
              <a:buChar char="q"/>
            </a:pPr>
            <a:r>
              <a:rPr lang="ar-SY" sz="3200" b="1" dirty="0" smtClean="0">
                <a:solidFill>
                  <a:srgbClr val="92D050"/>
                </a:solidFill>
              </a:rPr>
              <a:t>يجب على الطبيب إبلاغ  الجهات المختصة عن الإصابات و الحوادث ذات الشبهة الجنائية مع كتابة تقرير طبي مفصل عن الحالة وقت عرضها عليه ويمكن للطبيب دعوة زميل آخر للمشاركة في مناظرة الحالة وكتابة التقرير.</a:t>
            </a:r>
            <a:endParaRPr lang="en-US" sz="3200" b="1" dirty="0" smtClean="0">
              <a:solidFill>
                <a:srgbClr val="92D05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1538" y="285728"/>
            <a:ext cx="7286676" cy="642942"/>
          </a:xfrm>
        </p:spPr>
        <p:txBody>
          <a:bodyPr>
            <a:noAutofit/>
          </a:bodyPr>
          <a:lstStyle/>
          <a:p>
            <a:pPr algn="ctr"/>
            <a:endParaRPr lang="en-US" sz="4000" b="1" dirty="0">
              <a:ln w="6350">
                <a:noFill/>
              </a:ln>
              <a:solidFill>
                <a:srgbClr val="FFFF00"/>
              </a:solidFill>
            </a:endParaRPr>
          </a:p>
        </p:txBody>
      </p:sp>
      <p:sp>
        <p:nvSpPr>
          <p:cNvPr id="3" name="عنصر نائب للمحتوى 2"/>
          <p:cNvSpPr>
            <a:spLocks noGrp="1"/>
          </p:cNvSpPr>
          <p:nvPr>
            <p:ph idx="1"/>
          </p:nvPr>
        </p:nvSpPr>
        <p:spPr>
          <a:xfrm>
            <a:off x="683568" y="1052736"/>
            <a:ext cx="7872410" cy="4320480"/>
          </a:xfrm>
        </p:spPr>
        <p:txBody>
          <a:bodyPr>
            <a:noAutofit/>
          </a:bodyPr>
          <a:lstStyle/>
          <a:p>
            <a:pPr>
              <a:buClr>
                <a:srgbClr val="FF0000"/>
              </a:buClr>
              <a:buFont typeface="Wingdings" pitchFamily="2" charset="2"/>
              <a:buChar char="q"/>
            </a:pPr>
            <a:r>
              <a:rPr lang="ar-SY" sz="3200" b="1" dirty="0" smtClean="0">
                <a:solidFill>
                  <a:srgbClr val="92D050"/>
                </a:solidFill>
              </a:rPr>
              <a:t>للطبيب إبلاغ النيابة العامة عن أي اعتداء يقع عليه  بسبب أداء رعاية صحية فعليه إبلاغ نقابته الفرعية في أقرب فرصة حتى يمكن لها التدخل في الأمر متضامنة مع الطبيب. </a:t>
            </a:r>
          </a:p>
          <a:p>
            <a:pPr marL="64008" indent="0">
              <a:buClr>
                <a:srgbClr val="FF0000"/>
              </a:buClr>
              <a:buNone/>
            </a:pPr>
            <a:endParaRPr lang="en-US" sz="3200" b="1" dirty="0" smtClean="0">
              <a:solidFill>
                <a:srgbClr val="92D050"/>
              </a:solidFill>
            </a:endParaRPr>
          </a:p>
          <a:p>
            <a:pPr>
              <a:buClr>
                <a:srgbClr val="FF0000"/>
              </a:buClr>
              <a:buFont typeface="Wingdings" pitchFamily="2" charset="2"/>
              <a:buChar char="q"/>
            </a:pPr>
            <a:r>
              <a:rPr lang="ar-SY" sz="3200" b="1" dirty="0" smtClean="0">
                <a:solidFill>
                  <a:srgbClr val="92D050"/>
                </a:solidFill>
              </a:rPr>
              <a:t>يحظر على الطبيب إهدار الحياة بدعوى الشفقة أو الرحمة( القتل الرحيم ) </a:t>
            </a:r>
          </a:p>
          <a:p>
            <a:pPr>
              <a:buClr>
                <a:srgbClr val="FF0000"/>
              </a:buClr>
              <a:buFont typeface="Wingdings" pitchFamily="2" charset="2"/>
              <a:buChar char="q"/>
            </a:pPr>
            <a:r>
              <a:rPr lang="ar-SY" sz="3200" b="1" dirty="0">
                <a:solidFill>
                  <a:srgbClr val="92D050"/>
                </a:solidFill>
              </a:rPr>
              <a:t>على الطبيب المكلف بالرعاية الطبية للمقيدة </a:t>
            </a:r>
            <a:r>
              <a:rPr lang="ar-SY" sz="3200" b="1" dirty="0" smtClean="0">
                <a:solidFill>
                  <a:srgbClr val="92D050"/>
                </a:solidFill>
              </a:rPr>
              <a:t>حريتهم (السجناء) </a:t>
            </a:r>
            <a:r>
              <a:rPr lang="ar-SY" sz="3200" b="1" dirty="0">
                <a:solidFill>
                  <a:srgbClr val="92D050"/>
                </a:solidFill>
              </a:rPr>
              <a:t>أن يوفر لهم رعاية  صحية من نفس النوعية والمستوى المتاحين لغير المقيدة حريتهم</a:t>
            </a:r>
            <a:endParaRPr lang="en-US" sz="3200" b="1" dirty="0">
              <a:solidFill>
                <a:srgbClr val="92D050"/>
              </a:solidFill>
            </a:endParaRPr>
          </a:p>
          <a:p>
            <a:pPr>
              <a:buClr>
                <a:srgbClr val="FF0000"/>
              </a:buClr>
              <a:buFont typeface="Wingdings" pitchFamily="2" charset="2"/>
              <a:buChar char="q"/>
            </a:pPr>
            <a:endParaRPr lang="ar-SY" sz="3200" b="1" dirty="0" smtClean="0">
              <a:solidFill>
                <a:srgbClr val="92D050"/>
              </a:solidFill>
            </a:endParaRPr>
          </a:p>
          <a:p>
            <a:pPr>
              <a:buClr>
                <a:srgbClr val="FF0000"/>
              </a:buClr>
              <a:buFont typeface="Wingdings" pitchFamily="2" charset="2"/>
              <a:buChar char="q"/>
            </a:pPr>
            <a:endParaRPr lang="en-US" sz="2800" b="1" dirty="0" smtClean="0">
              <a:solidFill>
                <a:srgbClr val="92D05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19622" y="543066"/>
            <a:ext cx="8229600" cy="1348364"/>
          </a:xfrm>
        </p:spPr>
        <p:txBody>
          <a:bodyPr>
            <a:normAutofit/>
          </a:bodyPr>
          <a:lstStyle/>
          <a:p>
            <a:pPr marL="252032" lvl="0" indent="-216027" algn="ctr">
              <a:spcBef>
                <a:spcPct val="20000"/>
              </a:spcBef>
            </a:pPr>
            <a:r>
              <a:rPr lang="ar-SY" sz="4400" b="1" dirty="0" smtClean="0">
                <a:ln>
                  <a:noFill/>
                </a:ln>
                <a:solidFill>
                  <a:srgbClr val="FFFF00"/>
                </a:solidFill>
                <a:effectLst/>
                <a:latin typeface="Cambria"/>
              </a:rPr>
              <a:t>حقوق الزمالة</a:t>
            </a:r>
            <a:endParaRPr lang="ar-SY" sz="4400" b="1" dirty="0">
              <a:ln w="6350">
                <a:noFill/>
              </a:ln>
              <a:solidFill>
                <a:srgbClr val="FFFF00"/>
              </a:solidFill>
              <a:effectLst/>
            </a:endParaRP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085" y="1891430"/>
            <a:ext cx="7302673" cy="4305638"/>
          </a:xfrm>
          <a:prstGeom prst="rect">
            <a:avLst/>
          </a:prstGeom>
        </p:spPr>
      </p:pic>
    </p:spTree>
    <p:extLst>
      <p:ext uri="{BB962C8B-B14F-4D97-AF65-F5344CB8AC3E}">
        <p14:creationId xmlns:p14="http://schemas.microsoft.com/office/powerpoint/2010/main" val="3202824648"/>
      </p:ext>
    </p:extLst>
  </p:cSld>
  <p:clrMapOvr>
    <a:masterClrMapping/>
  </p:clrMapOvr>
  <p:transition spd="med">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1465" y="404664"/>
            <a:ext cx="8229600" cy="704104"/>
          </a:xfrm>
        </p:spPr>
        <p:txBody>
          <a:bodyPr>
            <a:noAutofit/>
          </a:bodyPr>
          <a:lstStyle/>
          <a:p>
            <a:pPr algn="ctr"/>
            <a:r>
              <a:rPr lang="ar-SY" sz="4400" b="1" dirty="0" smtClean="0">
                <a:ln w="18415" cmpd="sng">
                  <a:noFill/>
                  <a:prstDash val="solid"/>
                </a:ln>
                <a:solidFill>
                  <a:srgbClr val="FFFF00"/>
                </a:solidFill>
                <a:effectLst>
                  <a:outerShdw blurRad="63500" dir="3600000" algn="tl" rotWithShape="0">
                    <a:srgbClr val="000000">
                      <a:alpha val="70000"/>
                    </a:srgbClr>
                  </a:outerShdw>
                </a:effectLst>
              </a:rPr>
              <a:t>رابعاً : واجبات الطبيب نحو  الزملاء :</a:t>
            </a:r>
            <a:endParaRPr lang="en-US" sz="4400" b="1" dirty="0">
              <a:ln w="18415" cmpd="sng">
                <a:noFill/>
                <a:prstDash val="solid"/>
              </a:ln>
              <a:solidFill>
                <a:srgbClr val="FFFF00"/>
              </a:solidFill>
              <a:effectLst>
                <a:outerShdw blurRad="63500" dir="3600000" algn="tl" rotWithShape="0">
                  <a:srgbClr val="000000">
                    <a:alpha val="70000"/>
                  </a:srgbClr>
                </a:outerShdw>
              </a:effectLst>
            </a:endParaRPr>
          </a:p>
        </p:txBody>
      </p:sp>
      <p:sp>
        <p:nvSpPr>
          <p:cNvPr id="3" name="عنصر نائب للمحتوى 2"/>
          <p:cNvSpPr>
            <a:spLocks noGrp="1"/>
          </p:cNvSpPr>
          <p:nvPr>
            <p:ph idx="1"/>
          </p:nvPr>
        </p:nvSpPr>
        <p:spPr>
          <a:xfrm>
            <a:off x="285720" y="1268760"/>
            <a:ext cx="8501090" cy="4357766"/>
          </a:xfrm>
        </p:spPr>
        <p:txBody>
          <a:bodyPr>
            <a:noAutofit/>
          </a:bodyPr>
          <a:lstStyle/>
          <a:p>
            <a:pPr marL="578358" indent="-514350">
              <a:buClr>
                <a:srgbClr val="FF0000"/>
              </a:buClr>
              <a:buFont typeface="+mj-lt"/>
              <a:buAutoNum type="arabicParenR"/>
            </a:pPr>
            <a:r>
              <a:rPr lang="ar-SY" sz="3600" b="1" dirty="0" smtClean="0">
                <a:solidFill>
                  <a:srgbClr val="92D050"/>
                </a:solidFill>
              </a:rPr>
              <a:t>على الطبيب تسوية أي خلاف قد ينشأ بينه وبين أحد زملائه بسبب المهنة بالطرق الودية فإذا لم يسو الخلاف يبلغ الأمر إلى مجلس النقابة الفرعية المختصة للفصل فيه بقرار يصدر من مجلس النقابة الفرعية ، وفى حالة تظلم أحد الطرفين من القرار يعرض الأمر على مجلس النقابة العامة. </a:t>
            </a:r>
          </a:p>
          <a:p>
            <a:pPr marL="578358" indent="-514350">
              <a:buClr>
                <a:srgbClr val="FF0000"/>
              </a:buClr>
              <a:buFont typeface="+mj-lt"/>
              <a:buAutoNum type="arabicParenR"/>
            </a:pPr>
            <a:r>
              <a:rPr lang="ar-SY" sz="3600" b="1" dirty="0" smtClean="0">
                <a:solidFill>
                  <a:srgbClr val="92D050"/>
                </a:solidFill>
              </a:rPr>
              <a:t>لا يجوز للطبيب أن يسعى لمزاحمة زميل له بطريقة غير كريمة في أي عمل متعلق بالمهنة أو علاج مريض. </a:t>
            </a:r>
          </a:p>
          <a:p>
            <a:pPr>
              <a:buNone/>
            </a:pPr>
            <a:endParaRPr lang="en-US" sz="3600" b="1" dirty="0" smtClean="0">
              <a:solidFill>
                <a:srgbClr val="92D050"/>
              </a:solidFill>
            </a:endParaRPr>
          </a:p>
          <a:p>
            <a:pPr>
              <a:buNone/>
            </a:pPr>
            <a:endParaRPr lang="en-US" sz="3600" b="1" dirty="0" smtClean="0">
              <a:solidFill>
                <a:srgbClr val="92D050"/>
              </a:solidFill>
            </a:endParaRPr>
          </a:p>
          <a:p>
            <a:endParaRPr lang="ar-SY" sz="3600" dirty="0">
              <a:solidFill>
                <a:srgbClr val="92D05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7210" y="404664"/>
            <a:ext cx="8229600" cy="481826"/>
          </a:xfrm>
        </p:spPr>
        <p:txBody>
          <a:bodyPr>
            <a:noAutofit/>
          </a:bodyPr>
          <a:lstStyle/>
          <a:p>
            <a:pPr algn="ctr"/>
            <a:endParaRPr lang="en-US" sz="4400" b="1" dirty="0">
              <a:ln w="18415" cmpd="sng">
                <a:noFill/>
                <a:prstDash val="solid"/>
              </a:ln>
              <a:solidFill>
                <a:srgbClr val="FFFF00"/>
              </a:solidFill>
              <a:effectLst>
                <a:outerShdw blurRad="63500" dir="3600000" algn="tl" rotWithShape="0">
                  <a:srgbClr val="000000">
                    <a:alpha val="70000"/>
                  </a:srgbClr>
                </a:outerShdw>
              </a:effectLst>
            </a:endParaRPr>
          </a:p>
        </p:txBody>
      </p:sp>
      <p:sp>
        <p:nvSpPr>
          <p:cNvPr id="3" name="عنصر نائب للمحتوى 2"/>
          <p:cNvSpPr>
            <a:spLocks noGrp="1"/>
          </p:cNvSpPr>
          <p:nvPr>
            <p:ph idx="1"/>
          </p:nvPr>
        </p:nvSpPr>
        <p:spPr>
          <a:xfrm>
            <a:off x="285720" y="692696"/>
            <a:ext cx="8501090" cy="5450948"/>
          </a:xfrm>
        </p:spPr>
        <p:txBody>
          <a:bodyPr>
            <a:normAutofit fontScale="92500" lnSpcReduction="20000"/>
          </a:bodyPr>
          <a:lstStyle/>
          <a:p>
            <a:pPr marL="578358" indent="-514350">
              <a:buClr>
                <a:srgbClr val="FF0000"/>
              </a:buClr>
              <a:buFont typeface="+mj-lt"/>
              <a:buAutoNum type="arabicParenR" startAt="3"/>
            </a:pPr>
            <a:r>
              <a:rPr lang="ar-SY" sz="3200" b="1" dirty="0" smtClean="0">
                <a:solidFill>
                  <a:srgbClr val="92D050"/>
                </a:solidFill>
              </a:rPr>
              <a:t>لا</a:t>
            </a:r>
            <a:r>
              <a:rPr lang="ar-SY" sz="3300" b="1" dirty="0" smtClean="0">
                <a:solidFill>
                  <a:srgbClr val="92D050"/>
                </a:solidFill>
              </a:rPr>
              <a:t> يجوز للطبيب أن يقلل من قدرات زملائه وإذا كان هناك ما يستدعى انتقاد زميل له مهنياً فيكون ذلك أمام لجنة علمية محايدة. </a:t>
            </a:r>
          </a:p>
          <a:p>
            <a:pPr marL="578358" indent="-514350">
              <a:buClr>
                <a:srgbClr val="FF0000"/>
              </a:buClr>
              <a:buFont typeface="+mj-lt"/>
              <a:buAutoNum type="arabicParenR" startAt="3"/>
            </a:pPr>
            <a:endParaRPr lang="ar-SY" sz="3300" b="1" dirty="0" smtClean="0">
              <a:solidFill>
                <a:srgbClr val="92D050"/>
              </a:solidFill>
            </a:endParaRPr>
          </a:p>
          <a:p>
            <a:pPr marL="578358" indent="-514350">
              <a:buClr>
                <a:srgbClr val="FF0000"/>
              </a:buClr>
              <a:buFont typeface="+mj-lt"/>
              <a:buAutoNum type="arabicParenR" startAt="3"/>
            </a:pPr>
            <a:r>
              <a:rPr lang="ar-SY" sz="3300" b="1" dirty="0" smtClean="0">
                <a:solidFill>
                  <a:srgbClr val="92D050"/>
                </a:solidFill>
              </a:rPr>
              <a:t>إذا حل طبيب محل زميل له في عيادته بصفة مؤقتة، فعليه ألا يحاول استغلال هذا الوضع لصالحه الشخصي كما يجب عليه إبلاغ المريض قبل بدء الفحص  بصفته وأنه يحل محل الطبيب صاحب العيادة بصفة مؤقتة. </a:t>
            </a:r>
          </a:p>
          <a:p>
            <a:pPr marL="578358" indent="-514350">
              <a:buClr>
                <a:srgbClr val="FF0000"/>
              </a:buClr>
              <a:buFont typeface="+mj-lt"/>
              <a:buAutoNum type="arabicParenR" startAt="3"/>
            </a:pPr>
            <a:endParaRPr lang="en-US" sz="3300" b="1" dirty="0" smtClean="0">
              <a:solidFill>
                <a:srgbClr val="92D050"/>
              </a:solidFill>
            </a:endParaRPr>
          </a:p>
          <a:p>
            <a:pPr marL="578358" indent="-514350">
              <a:buClr>
                <a:srgbClr val="FF0000"/>
              </a:buClr>
              <a:buFont typeface="+mj-lt"/>
              <a:buAutoNum type="arabicParenR" startAt="3"/>
            </a:pPr>
            <a:r>
              <a:rPr lang="ar-SY" sz="3300" b="1" dirty="0" smtClean="0">
                <a:solidFill>
                  <a:srgbClr val="92D050"/>
                </a:solidFill>
              </a:rPr>
              <a:t>إذا دعي طبيب لعيادة مريض يتولى علاجه طبيب آخر استحالت دعوته فعليه أن يترك إتمام العلاج لزميله بمجرد عودته وأن يبلغه بما أتخذه من إجراءات ما لم ير المريض أو أهله استمراره في العلاج</a:t>
            </a:r>
            <a:r>
              <a:rPr lang="ar-SY" sz="3200" b="1" dirty="0" smtClean="0">
                <a:solidFill>
                  <a:srgbClr val="20CA89"/>
                </a:solidFill>
              </a:rPr>
              <a:t>. </a:t>
            </a:r>
            <a:endParaRPr lang="en-US" sz="3200" b="1" dirty="0" smtClean="0">
              <a:solidFill>
                <a:srgbClr val="20CA89"/>
              </a:solidFill>
            </a:endParaRPr>
          </a:p>
          <a:p>
            <a:endParaRPr lang="ar-SY" dirty="0"/>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r>
              <a:rPr lang="ar-SY" sz="3600" b="1" dirty="0" smtClean="0">
                <a:ln w="18415" cmpd="sng">
                  <a:noFill/>
                  <a:prstDash val="solid"/>
                </a:ln>
                <a:solidFill>
                  <a:srgbClr val="FFFF00"/>
                </a:solidFill>
                <a:effectLst>
                  <a:outerShdw blurRad="63500" dir="3600000" algn="tl" rotWithShape="0">
                    <a:srgbClr val="000000">
                      <a:alpha val="70000"/>
                    </a:srgbClr>
                  </a:outerShdw>
                </a:effectLst>
              </a:rPr>
              <a:t>في حالة اشتراك أكثر من طبيب في علاج مريض</a:t>
            </a:r>
            <a:endParaRPr lang="ar-SY" sz="3600" b="1" dirty="0">
              <a:ln w="18415" cmpd="sng">
                <a:noFill/>
                <a:prstDash val="solid"/>
              </a:ln>
              <a:solidFill>
                <a:srgbClr val="FFFF00"/>
              </a:solidFill>
              <a:effectLst>
                <a:outerShdw blurRad="63500" dir="3600000" algn="tl" rotWithShape="0">
                  <a:srgbClr val="000000">
                    <a:alpha val="70000"/>
                  </a:srgbClr>
                </a:outerShdw>
              </a:effectLst>
            </a:endParaRPr>
          </a:p>
        </p:txBody>
      </p:sp>
      <p:sp>
        <p:nvSpPr>
          <p:cNvPr id="3" name="عنصر نائب للمحتوى 2"/>
          <p:cNvSpPr>
            <a:spLocks noGrp="1"/>
          </p:cNvSpPr>
          <p:nvPr>
            <p:ph idx="1"/>
          </p:nvPr>
        </p:nvSpPr>
        <p:spPr>
          <a:xfrm>
            <a:off x="428596" y="1500174"/>
            <a:ext cx="8229600" cy="4389120"/>
          </a:xfrm>
        </p:spPr>
        <p:txBody>
          <a:bodyPr>
            <a:normAutofit fontScale="92500" lnSpcReduction="20000"/>
          </a:bodyPr>
          <a:lstStyle/>
          <a:p>
            <a:pPr marL="514350" indent="-514350">
              <a:buClr>
                <a:srgbClr val="FF0000"/>
              </a:buClr>
              <a:buFont typeface="+mj-cs"/>
              <a:buAutoNum type="arabic2Minus"/>
            </a:pPr>
            <a:r>
              <a:rPr lang="ar-SY" b="1" dirty="0" smtClean="0">
                <a:solidFill>
                  <a:srgbClr val="92D050"/>
                </a:solidFill>
              </a:rPr>
              <a:t>لا يجوز للطبيب فحص أو علاج مريض يعالجه زميل له في مستشفى إلا إذا استدعاه لذلك الطبيب المعالج أو إدارة المستشفى.</a:t>
            </a:r>
          </a:p>
          <a:p>
            <a:pPr marL="514350" indent="-514350">
              <a:buClr>
                <a:srgbClr val="FF0000"/>
              </a:buClr>
              <a:buFont typeface="+mj-cs"/>
              <a:buAutoNum type="arabic2Minus"/>
            </a:pPr>
            <a:endParaRPr lang="en-US" b="1" dirty="0" smtClean="0">
              <a:solidFill>
                <a:srgbClr val="92D050"/>
              </a:solidFill>
            </a:endParaRPr>
          </a:p>
          <a:p>
            <a:pPr marL="514350" indent="-514350">
              <a:buClr>
                <a:srgbClr val="FF0000"/>
              </a:buClr>
              <a:buFont typeface="+mj-cs"/>
              <a:buAutoNum type="arabic2Minus"/>
            </a:pPr>
            <a:r>
              <a:rPr lang="ar-SY" b="1" dirty="0" smtClean="0">
                <a:solidFill>
                  <a:srgbClr val="92D050"/>
                </a:solidFill>
              </a:rPr>
              <a:t>يجوز للمريض أو أهله دعوة طبيب آخر أو أكثر على سبيل الاستشارة بعد إعلام الطبيب المعالج  ويجوز للطبيب الاعتذار عن استمرار علاج الحالة إذا أصر المريض أو أهله على استشارة من لا يقبله بدون إبداء الأسباب.</a:t>
            </a:r>
          </a:p>
          <a:p>
            <a:pPr marL="514350" indent="-514350">
              <a:buClr>
                <a:srgbClr val="FF0000"/>
              </a:buClr>
              <a:buFont typeface="+mj-cs"/>
              <a:buAutoNum type="arabic2Minus"/>
            </a:pPr>
            <a:endParaRPr lang="en-US" b="1" dirty="0" smtClean="0">
              <a:solidFill>
                <a:srgbClr val="92D050"/>
              </a:solidFill>
            </a:endParaRPr>
          </a:p>
          <a:p>
            <a:pPr marL="514350" indent="-514350">
              <a:buClr>
                <a:srgbClr val="FF0000"/>
              </a:buClr>
              <a:buFont typeface="+mj-cs"/>
              <a:buAutoNum type="arabic2Minus"/>
            </a:pPr>
            <a:r>
              <a:rPr lang="ar-SY" b="1" dirty="0" smtClean="0">
                <a:solidFill>
                  <a:srgbClr val="92D050"/>
                </a:solidFill>
              </a:rPr>
              <a:t>إذا رفض الطبيب المعالج القيام بعلاج المريض وفقا لما قرره الأطباء المستشارون فيجوز له أن ينسحب تاركاً مباشرة علاجه لأحد هؤلاء الأطباء المستشارين0</a:t>
            </a:r>
            <a:endParaRPr lang="en-US" b="1" dirty="0">
              <a:solidFill>
                <a:srgbClr val="92D05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5"/>
            <a:ext cx="8229600" cy="1661514"/>
          </a:xfrm>
        </p:spPr>
        <p:txBody>
          <a:bodyPr>
            <a:normAutofit/>
          </a:bodyPr>
          <a:lstStyle/>
          <a:p>
            <a:pPr marL="252032" lvl="0" indent="-216027" algn="ctr">
              <a:spcBef>
                <a:spcPct val="20000"/>
              </a:spcBef>
            </a:pPr>
            <a:r>
              <a:rPr lang="ar-SY" sz="4000" b="1" dirty="0" smtClean="0">
                <a:ln>
                  <a:noFill/>
                </a:ln>
                <a:solidFill>
                  <a:srgbClr val="FFFF00"/>
                </a:solidFill>
                <a:effectLst/>
                <a:latin typeface="Cambria"/>
              </a:rPr>
              <a:t>صلات </a:t>
            </a:r>
            <a:r>
              <a:rPr lang="ar-SY" sz="4000" b="1" dirty="0">
                <a:ln>
                  <a:noFill/>
                </a:ln>
                <a:solidFill>
                  <a:srgbClr val="FFFF00"/>
                </a:solidFill>
                <a:effectLst/>
                <a:latin typeface="Cambria"/>
              </a:rPr>
              <a:t>الأطباء بأعضاء المهن الطبية </a:t>
            </a:r>
            <a:r>
              <a:rPr lang="ar-SY" sz="4000" b="1" dirty="0" smtClean="0">
                <a:ln>
                  <a:noFill/>
                </a:ln>
                <a:solidFill>
                  <a:srgbClr val="FFFF00"/>
                </a:solidFill>
                <a:effectLst/>
                <a:latin typeface="Cambria"/>
              </a:rPr>
              <a:t>الأخرى</a:t>
            </a:r>
            <a:endParaRPr lang="ar-SY" sz="6600" dirty="0">
              <a:solidFill>
                <a:srgbClr val="FFFF00"/>
              </a:solidFill>
            </a:endParaRP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778695"/>
            <a:ext cx="8229600" cy="4700845"/>
          </a:xfrm>
          <a:prstGeom prst="rect">
            <a:avLst/>
          </a:prstGeom>
        </p:spPr>
      </p:pic>
    </p:spTree>
    <p:extLst>
      <p:ext uri="{BB962C8B-B14F-4D97-AF65-F5344CB8AC3E}">
        <p14:creationId xmlns:p14="http://schemas.microsoft.com/office/powerpoint/2010/main" val="1361714274"/>
      </p:ext>
    </p:extLst>
  </p:cSld>
  <p:clrMapOvr>
    <a:masterClrMapping/>
  </p:clrMapOvr>
  <p:transition spd="med">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08912" cy="864096"/>
          </a:xfrm>
        </p:spPr>
        <p:txBody>
          <a:bodyPr>
            <a:noAutofit/>
          </a:bodyPr>
          <a:lstStyle/>
          <a:p>
            <a:pPr algn="ctr"/>
            <a:r>
              <a:rPr lang="ar-SY" sz="4800" b="1" dirty="0" smtClean="0">
                <a:solidFill>
                  <a:srgbClr val="FFFF00"/>
                </a:solidFill>
              </a:rPr>
              <a:t>أولاً  : واجبات الطبيب نحو المجتمع</a:t>
            </a:r>
            <a:endParaRPr lang="ar-SY" sz="4800" b="1" dirty="0">
              <a:solidFill>
                <a:srgbClr val="FFFF00"/>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5442"/>
            <a:ext cx="8229600" cy="5272894"/>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108287"/>
          </a:xfrm>
        </p:spPr>
        <p:txBody>
          <a:bodyPr>
            <a:normAutofit fontScale="90000"/>
          </a:bodyPr>
          <a:lstStyle/>
          <a:p>
            <a:r>
              <a:rPr lang="en-US" dirty="0" smtClean="0"/>
              <a:t>a</a:t>
            </a:r>
            <a:endParaRPr lang="ar-SY" dirty="0"/>
          </a:p>
        </p:txBody>
      </p:sp>
      <p:sp>
        <p:nvSpPr>
          <p:cNvPr id="3" name="عنصر نائب للمحتوى 2"/>
          <p:cNvSpPr>
            <a:spLocks noGrp="1"/>
          </p:cNvSpPr>
          <p:nvPr>
            <p:ph idx="1"/>
          </p:nvPr>
        </p:nvSpPr>
        <p:spPr>
          <a:xfrm>
            <a:off x="484151" y="764704"/>
            <a:ext cx="8229600" cy="5507548"/>
          </a:xfrm>
        </p:spPr>
        <p:txBody>
          <a:bodyPr>
            <a:noAutofit/>
          </a:bodyPr>
          <a:lstStyle/>
          <a:p>
            <a:pPr marL="493205" indent="-457200">
              <a:buClr>
                <a:srgbClr val="FF0000"/>
              </a:buClr>
              <a:buFont typeface="Wingdings" panose="05000000000000000000" pitchFamily="2" charset="2"/>
              <a:buChar char="q"/>
            </a:pPr>
            <a:r>
              <a:rPr lang="ar-SY" sz="2800" b="1" dirty="0" smtClean="0">
                <a:solidFill>
                  <a:srgbClr val="92D050"/>
                </a:solidFill>
              </a:rPr>
              <a:t>يجب أن تسود علاقات الأطباء بأعضاء المهن الطبية الأخرى روابط التعاون والاحترام ومراعاة مصالح الجميع والحرص على عدم الإساءة إليهم ماديا أو معنوياً. </a:t>
            </a:r>
          </a:p>
          <a:p>
            <a:pPr marL="36005" indent="0">
              <a:buClr>
                <a:srgbClr val="FF0000"/>
              </a:buClr>
              <a:buNone/>
            </a:pPr>
            <a:endParaRPr lang="ar-SY" sz="2800" b="1" dirty="0" smtClean="0">
              <a:solidFill>
                <a:srgbClr val="92D050"/>
              </a:solidFill>
            </a:endParaRPr>
          </a:p>
          <a:p>
            <a:pPr marL="493205" indent="-457200">
              <a:buClr>
                <a:srgbClr val="FF0000"/>
              </a:buClr>
              <a:buFont typeface="Wingdings" panose="05000000000000000000" pitchFamily="2" charset="2"/>
              <a:buChar char="q"/>
            </a:pPr>
            <a:r>
              <a:rPr lang="ar-SY" sz="2800" b="1" dirty="0" smtClean="0">
                <a:solidFill>
                  <a:srgbClr val="92D050"/>
                </a:solidFill>
              </a:rPr>
              <a:t>لا يجوز للطبيب الذي له عيادة خاصة أن يشارك باسمه في أي مؤسسة مخبرية أو دوائية ماعدا الشركات المساهمة والمشافي .</a:t>
            </a:r>
          </a:p>
          <a:p>
            <a:pPr marL="36005" indent="0">
              <a:buClr>
                <a:srgbClr val="FF0000"/>
              </a:buClr>
              <a:buNone/>
            </a:pPr>
            <a:endParaRPr lang="ar-SY" sz="2800" b="1" dirty="0" smtClean="0">
              <a:solidFill>
                <a:srgbClr val="92D050"/>
              </a:solidFill>
            </a:endParaRPr>
          </a:p>
          <a:p>
            <a:pPr marL="493205" indent="-457200">
              <a:buClr>
                <a:srgbClr val="FF0000"/>
              </a:buClr>
              <a:buFont typeface="Wingdings" panose="05000000000000000000" pitchFamily="2" charset="2"/>
              <a:buChar char="q"/>
            </a:pPr>
            <a:r>
              <a:rPr lang="ar-SY" sz="2800" b="1" dirty="0" smtClean="0">
                <a:solidFill>
                  <a:srgbClr val="92D050"/>
                </a:solidFill>
              </a:rPr>
              <a:t>على الطبيب أن يمتنع عن إعطاء أي مستحضر شهادة خطية إلا بغرض علمي وأسلوب علمي دون ذكر اسم المنتج .</a:t>
            </a:r>
            <a:endParaRPr lang="ar-SY" sz="2400" b="1" dirty="0" smtClean="0">
              <a:solidFill>
                <a:srgbClr val="92D050"/>
              </a:solidFill>
            </a:endParaRPr>
          </a:p>
          <a:p>
            <a:pPr marL="36005" indent="0">
              <a:buClr>
                <a:srgbClr val="FF0000"/>
              </a:buClr>
              <a:buNone/>
            </a:pPr>
            <a:endParaRPr lang="ar-SY" sz="2800" b="1" dirty="0" smtClean="0">
              <a:solidFill>
                <a:srgbClr val="92D050"/>
              </a:solidFill>
            </a:endParaRPr>
          </a:p>
          <a:p>
            <a:pPr marL="36005" indent="0">
              <a:buClr>
                <a:srgbClr val="FF0000"/>
              </a:buClr>
              <a:buNone/>
            </a:pPr>
            <a:endParaRPr lang="ar-SY" sz="3200" b="1" dirty="0" smtClean="0">
              <a:solidFill>
                <a:srgbClr val="92D050"/>
              </a:solidFill>
            </a:endParaRPr>
          </a:p>
          <a:p>
            <a:pPr marL="36005" indent="0">
              <a:buClr>
                <a:srgbClr val="FF0000"/>
              </a:buClr>
              <a:buNone/>
            </a:pPr>
            <a:r>
              <a:rPr lang="ar-SY" sz="2800" b="1" dirty="0" smtClean="0">
                <a:solidFill>
                  <a:srgbClr val="92D050"/>
                </a:solidFill>
              </a:rPr>
              <a:t> </a:t>
            </a:r>
          </a:p>
          <a:p>
            <a:pPr>
              <a:buClr>
                <a:srgbClr val="FF0000"/>
              </a:buClr>
            </a:pPr>
            <a:endParaRPr lang="ar-SY" sz="3200" b="1" dirty="0" smtClean="0">
              <a:solidFill>
                <a:srgbClr val="92D050"/>
              </a:solidFill>
            </a:endParaRPr>
          </a:p>
          <a:p>
            <a:pPr marL="36005" indent="0">
              <a:buClr>
                <a:srgbClr val="FF0000"/>
              </a:buClr>
              <a:buNone/>
            </a:pPr>
            <a:endParaRPr lang="ar-SY" sz="3600" b="1" dirty="0">
              <a:solidFill>
                <a:srgbClr val="92D050"/>
              </a:solidFill>
            </a:endParaRPr>
          </a:p>
        </p:txBody>
      </p:sp>
    </p:spTree>
    <p:extLst>
      <p:ext uri="{BB962C8B-B14F-4D97-AF65-F5344CB8AC3E}">
        <p14:creationId xmlns:p14="http://schemas.microsoft.com/office/powerpoint/2010/main" val="1752919090"/>
      </p:ext>
    </p:extLst>
  </p:cSld>
  <p:clrMapOvr>
    <a:masterClrMapping/>
  </p:clrMapOvr>
  <p:transition spd="med">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endParaRPr lang="ar-SY" sz="3600" b="1" dirty="0">
              <a:ln w="18415" cmpd="sng">
                <a:noFill/>
                <a:prstDash val="solid"/>
              </a:ln>
              <a:solidFill>
                <a:srgbClr val="FFFF00"/>
              </a:solidFill>
              <a:effectLst>
                <a:outerShdw blurRad="63500" dir="3600000" algn="tl" rotWithShape="0">
                  <a:srgbClr val="000000">
                    <a:alpha val="70000"/>
                  </a:srgbClr>
                </a:outerShdw>
              </a:effectLst>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596" y="1495731"/>
            <a:ext cx="4104456" cy="4968552"/>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484784"/>
            <a:ext cx="4104456" cy="4968552"/>
          </a:xfrm>
          <a:prstGeom prst="rect">
            <a:avLst/>
          </a:prstGeom>
        </p:spPr>
      </p:pic>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شكل حر 8"/>
          <p:cNvSpPr/>
          <p:nvPr/>
        </p:nvSpPr>
        <p:spPr>
          <a:xfrm rot="3399629">
            <a:off x="2502558" y="257353"/>
            <a:ext cx="667293" cy="1956207"/>
          </a:xfrm>
          <a:custGeom>
            <a:avLst/>
            <a:gdLst>
              <a:gd name="connsiteX0" fmla="*/ 87626 w 333989"/>
              <a:gd name="connsiteY0" fmla="*/ 0 h 2414998"/>
              <a:gd name="connsiteX1" fmla="*/ 333286 w 333989"/>
              <a:gd name="connsiteY1" fmla="*/ 2374710 h 2414998"/>
              <a:gd name="connsiteX2" fmla="*/ 19387 w 333989"/>
              <a:gd name="connsiteY2" fmla="*/ 1501253 h 2414998"/>
              <a:gd name="connsiteX3" fmla="*/ 60331 w 333989"/>
              <a:gd name="connsiteY3" fmla="*/ 1583140 h 2414998"/>
            </a:gdLst>
            <a:ahLst/>
            <a:cxnLst>
              <a:cxn ang="0">
                <a:pos x="connsiteX0" y="connsiteY0"/>
              </a:cxn>
              <a:cxn ang="0">
                <a:pos x="connsiteX1" y="connsiteY1"/>
              </a:cxn>
              <a:cxn ang="0">
                <a:pos x="connsiteX2" y="connsiteY2"/>
              </a:cxn>
              <a:cxn ang="0">
                <a:pos x="connsiteX3" y="connsiteY3"/>
              </a:cxn>
            </a:cxnLst>
            <a:rect l="l" t="t" r="r" b="b"/>
            <a:pathLst>
              <a:path w="333989" h="2414998">
                <a:moveTo>
                  <a:pt x="87626" y="0"/>
                </a:moveTo>
                <a:cubicBezTo>
                  <a:pt x="216142" y="1062250"/>
                  <a:pt x="344659" y="2124501"/>
                  <a:pt x="333286" y="2374710"/>
                </a:cubicBezTo>
                <a:cubicBezTo>
                  <a:pt x="321913" y="2624919"/>
                  <a:pt x="64879" y="1633181"/>
                  <a:pt x="19387" y="1501253"/>
                </a:cubicBezTo>
                <a:cubicBezTo>
                  <a:pt x="-26105" y="1369325"/>
                  <a:pt x="17113" y="1476232"/>
                  <a:pt x="60331" y="1583140"/>
                </a:cubicBezTo>
              </a:path>
            </a:pathLst>
          </a:cu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ضرب 9"/>
          <p:cNvSpPr/>
          <p:nvPr/>
        </p:nvSpPr>
        <p:spPr>
          <a:xfrm>
            <a:off x="5471395" y="878236"/>
            <a:ext cx="2716254" cy="1100865"/>
          </a:xfrm>
          <a:prstGeom prst="mathMultiply">
            <a:avLst>
              <a:gd name="adj1" fmla="val 718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698937"/>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endParaRPr lang="ar-SY" sz="3600" b="1" dirty="0">
              <a:ln w="18415" cmpd="sng">
                <a:noFill/>
                <a:prstDash val="solid"/>
              </a:ln>
              <a:solidFill>
                <a:srgbClr val="FFFF00"/>
              </a:solidFill>
              <a:effectLst>
                <a:outerShdw blurRad="63500" dir="3600000" algn="tl" rotWithShape="0">
                  <a:srgbClr val="000000">
                    <a:alpha val="70000"/>
                  </a:srgbClr>
                </a:outerShdw>
              </a:effectLst>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596" y="1412776"/>
            <a:ext cx="8001056" cy="5184576"/>
          </a:xfrm>
        </p:spPr>
      </p:pic>
    </p:spTree>
    <p:extLst>
      <p:ext uri="{BB962C8B-B14F-4D97-AF65-F5344CB8AC3E}">
        <p14:creationId xmlns:p14="http://schemas.microsoft.com/office/powerpoint/2010/main" val="2157880393"/>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endParaRPr lang="ar-SY" sz="3600" b="1" dirty="0">
              <a:ln w="18415" cmpd="sng">
                <a:noFill/>
                <a:prstDash val="solid"/>
              </a:ln>
              <a:solidFill>
                <a:srgbClr val="FFFF00"/>
              </a:solidFill>
              <a:effectLst>
                <a:outerShdw blurRad="63500" dir="3600000" algn="tl" rotWithShape="0">
                  <a:srgbClr val="000000">
                    <a:alpha val="70000"/>
                  </a:srgbClr>
                </a:outerShdw>
              </a:effectLst>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597" y="1214422"/>
            <a:ext cx="8001056" cy="4878874"/>
          </a:xfrm>
        </p:spPr>
      </p:pic>
    </p:spTree>
    <p:extLst>
      <p:ext uri="{BB962C8B-B14F-4D97-AF65-F5344CB8AC3E}">
        <p14:creationId xmlns:p14="http://schemas.microsoft.com/office/powerpoint/2010/main" val="1121641731"/>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endParaRPr lang="ar-SY" sz="3600" b="1" dirty="0">
              <a:ln w="18415" cmpd="sng">
                <a:noFill/>
                <a:prstDash val="solid"/>
              </a:ln>
              <a:solidFill>
                <a:srgbClr val="FFFF00"/>
              </a:solidFill>
              <a:effectLst>
                <a:outerShdw blurRad="63500" dir="3600000" algn="tl" rotWithShape="0">
                  <a:srgbClr val="000000">
                    <a:alpha val="70000"/>
                  </a:srgbClr>
                </a:outerShdw>
              </a:effectLst>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596" y="1340768"/>
            <a:ext cx="8001055" cy="5040560"/>
          </a:xfrm>
        </p:spPr>
      </p:pic>
    </p:spTree>
    <p:extLst>
      <p:ext uri="{BB962C8B-B14F-4D97-AF65-F5344CB8AC3E}">
        <p14:creationId xmlns:p14="http://schemas.microsoft.com/office/powerpoint/2010/main" val="4291187183"/>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20813"/>
          </a:xfrm>
        </p:spPr>
        <p:txBody>
          <a:bodyPr>
            <a:normAutofit fontScale="90000"/>
          </a:bodyPr>
          <a:lstStyle/>
          <a:p>
            <a:endParaRPr lang="ar-SY" dirty="0"/>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189973"/>
            <a:ext cx="7620000" cy="5264802"/>
          </a:xfrm>
        </p:spPr>
      </p:pic>
    </p:spTree>
    <p:extLst>
      <p:ext uri="{BB962C8B-B14F-4D97-AF65-F5344CB8AC3E}">
        <p14:creationId xmlns:p14="http://schemas.microsoft.com/office/powerpoint/2010/main" val="1660779186"/>
      </p:ext>
    </p:extLst>
  </p:cSld>
  <p:clrMapOvr>
    <a:masterClrMapping/>
  </p:clrMapOvr>
  <p:transition spd="med">
    <p:cover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endParaRPr lang="ar-SY" sz="3600" b="1" dirty="0">
              <a:ln w="18415" cmpd="sng">
                <a:noFill/>
                <a:prstDash val="solid"/>
              </a:ln>
              <a:solidFill>
                <a:srgbClr val="FFFF00"/>
              </a:solidFill>
              <a:effectLst>
                <a:outerShdw blurRad="63500" dir="3600000" algn="tl" rotWithShape="0">
                  <a:srgbClr val="000000">
                    <a:alpha val="70000"/>
                  </a:srgbClr>
                </a:outerShdw>
              </a:effectLst>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972" y="1412776"/>
            <a:ext cx="7744906" cy="4824536"/>
          </a:xfrm>
        </p:spPr>
      </p:pic>
    </p:spTree>
    <p:extLst>
      <p:ext uri="{BB962C8B-B14F-4D97-AF65-F5344CB8AC3E}">
        <p14:creationId xmlns:p14="http://schemas.microsoft.com/office/powerpoint/2010/main" val="1952947210"/>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endParaRPr lang="ar-SY" sz="3600" b="1" dirty="0">
              <a:ln w="18415" cmpd="sng">
                <a:noFill/>
                <a:prstDash val="solid"/>
              </a:ln>
              <a:solidFill>
                <a:srgbClr val="FFFF00"/>
              </a:solidFill>
              <a:effectLst>
                <a:outerShdw blurRad="63500" dir="3600000" algn="tl" rotWithShape="0">
                  <a:srgbClr val="000000">
                    <a:alpha val="70000"/>
                  </a:srgbClr>
                </a:outerShdw>
              </a:effectLst>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596" y="1214422"/>
            <a:ext cx="8001056" cy="4916777"/>
          </a:xfrm>
        </p:spPr>
      </p:pic>
    </p:spTree>
    <p:extLst>
      <p:ext uri="{BB962C8B-B14F-4D97-AF65-F5344CB8AC3E}">
        <p14:creationId xmlns:p14="http://schemas.microsoft.com/office/powerpoint/2010/main" val="362798744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endParaRPr lang="ar-SY" sz="3600" b="1" dirty="0">
              <a:ln w="18415" cmpd="sng">
                <a:noFill/>
                <a:prstDash val="solid"/>
              </a:ln>
              <a:solidFill>
                <a:srgbClr val="FFFF00"/>
              </a:solidFill>
              <a:effectLst>
                <a:outerShdw blurRad="63500" dir="3600000" algn="tl" rotWithShape="0">
                  <a:srgbClr val="000000">
                    <a:alpha val="70000"/>
                  </a:srgbClr>
                </a:outerShdw>
              </a:effectLst>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596" y="1340768"/>
            <a:ext cx="8001056" cy="4968551"/>
          </a:xfrm>
        </p:spPr>
      </p:pic>
    </p:spTree>
    <p:extLst>
      <p:ext uri="{BB962C8B-B14F-4D97-AF65-F5344CB8AC3E}">
        <p14:creationId xmlns:p14="http://schemas.microsoft.com/office/powerpoint/2010/main" val="3190792793"/>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endParaRPr lang="ar-SY" sz="3600" b="1" dirty="0">
              <a:ln w="18415" cmpd="sng">
                <a:noFill/>
                <a:prstDash val="solid"/>
              </a:ln>
              <a:solidFill>
                <a:srgbClr val="FFFF00"/>
              </a:solidFill>
              <a:effectLst>
                <a:outerShdw blurRad="63500" dir="3600000" algn="tl" rotWithShape="0">
                  <a:srgbClr val="000000">
                    <a:alpha val="70000"/>
                  </a:srgbClr>
                </a:outerShdw>
              </a:effectLst>
            </a:endParaRPr>
          </a:p>
        </p:txBody>
      </p:sp>
      <p:pic>
        <p:nvPicPr>
          <p:cNvPr id="4" name="Doctor fight during Surgery in Operation Theater">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4324" y="1381348"/>
            <a:ext cx="8229600" cy="4279900"/>
          </a:xfrm>
        </p:spPr>
      </p:pic>
    </p:spTree>
    <p:extLst>
      <p:ext uri="{BB962C8B-B14F-4D97-AF65-F5344CB8AC3E}">
        <p14:creationId xmlns:p14="http://schemas.microsoft.com/office/powerpoint/2010/main" val="2812383618"/>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4"/>
                                        </p:tgtEl>
                                      </p:cBhvr>
                                    </p:cmd>
                                  </p:childTnLst>
                                </p:cTn>
                              </p:par>
                            </p:childTnLst>
                          </p:cTn>
                        </p:par>
                      </p:childTnLst>
                    </p:cTn>
                  </p:par>
                </p:childTnLst>
              </p:cTn>
              <p:nextCondLst>
                <p:cond evt="onClick" delay="0">
                  <p:tgtEl>
                    <p:spTgt spid="4"/>
                  </p:tgtEl>
                </p:cond>
              </p:nextCondLst>
            </p:seq>
            <p:video>
              <p:cMediaNode vol="80000">
                <p:cTn id="14" fill="hold" display="0">
                  <p:stCondLst>
                    <p:cond delay="indefinite"/>
                  </p:stCondLst>
                </p:cTn>
                <p:tgtEl>
                  <p:spTgt spid="4"/>
                </p:tgtEl>
              </p:cMediaNode>
            </p:vide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357166"/>
            <a:ext cx="8229600" cy="1000132"/>
          </a:xfrm>
        </p:spPr>
        <p:txBody>
          <a:bodyPr>
            <a:noAutofit/>
          </a:bodyPr>
          <a:lstStyle/>
          <a:p>
            <a:pPr algn="ctr"/>
            <a:endParaRPr lang="ar-SY" sz="4800" dirty="0">
              <a:solidFill>
                <a:srgbClr val="FFFF00"/>
              </a:solidFill>
            </a:endParaRPr>
          </a:p>
        </p:txBody>
      </p:sp>
      <p:sp>
        <p:nvSpPr>
          <p:cNvPr id="3" name="عنصر نائب للمحتوى 2"/>
          <p:cNvSpPr>
            <a:spLocks noGrp="1"/>
          </p:cNvSpPr>
          <p:nvPr>
            <p:ph idx="1"/>
          </p:nvPr>
        </p:nvSpPr>
        <p:spPr>
          <a:xfrm>
            <a:off x="428596" y="1196752"/>
            <a:ext cx="8229600" cy="5089768"/>
          </a:xfrm>
        </p:spPr>
        <p:txBody>
          <a:bodyPr>
            <a:normAutofit fontScale="92500" lnSpcReduction="10000"/>
          </a:bodyPr>
          <a:lstStyle/>
          <a:p>
            <a:pPr>
              <a:buClr>
                <a:srgbClr val="FF0000"/>
              </a:buClr>
              <a:buFont typeface="Wingdings" pitchFamily="2" charset="2"/>
              <a:buChar char="q"/>
            </a:pPr>
            <a:r>
              <a:rPr lang="ar-SY" sz="3900" b="1" dirty="0" smtClean="0">
                <a:solidFill>
                  <a:srgbClr val="92D050"/>
                </a:solidFill>
              </a:rPr>
              <a:t>يلتزم الطبيب في موقع عمله بأن يكون عمله خالصاً لمرضاة الله وخدمة المجتمع بكل إمكانياته وفي جميع الأحوال.</a:t>
            </a:r>
          </a:p>
          <a:p>
            <a:pPr>
              <a:buClr>
                <a:srgbClr val="FF0000"/>
              </a:buClr>
              <a:buNone/>
            </a:pPr>
            <a:r>
              <a:rPr lang="ar-SY" sz="3900" b="1" dirty="0" smtClean="0">
                <a:solidFill>
                  <a:srgbClr val="92D050"/>
                </a:solidFill>
              </a:rPr>
              <a:t> </a:t>
            </a:r>
          </a:p>
          <a:p>
            <a:pPr>
              <a:buClr>
                <a:srgbClr val="FF0000"/>
              </a:buClr>
              <a:buFont typeface="Wingdings" pitchFamily="2" charset="2"/>
              <a:buChar char="q"/>
            </a:pPr>
            <a:r>
              <a:rPr lang="ar-SY" sz="3900" b="1" dirty="0" smtClean="0">
                <a:solidFill>
                  <a:srgbClr val="92D050"/>
                </a:solidFill>
              </a:rPr>
              <a:t>على الطبيب أن يكون قدوة</a:t>
            </a:r>
            <a:r>
              <a:rPr lang="ar-SY" sz="3900" b="1" u="sng" dirty="0">
                <a:solidFill>
                  <a:srgbClr val="92D050"/>
                </a:solidFill>
              </a:rPr>
              <a:t> </a:t>
            </a:r>
            <a:r>
              <a:rPr lang="ar-SY" sz="3900" b="1" dirty="0" smtClean="0">
                <a:solidFill>
                  <a:srgbClr val="92D050"/>
                </a:solidFill>
              </a:rPr>
              <a:t>حسنة في المجتمع بالالتزام بالمبادئ والمثل العليا ، أميناً</a:t>
            </a:r>
            <a:r>
              <a:rPr lang="ar-SY" sz="3900" b="1" u="sng" dirty="0" smtClean="0">
                <a:solidFill>
                  <a:srgbClr val="92D050"/>
                </a:solidFill>
              </a:rPr>
              <a:t> </a:t>
            </a:r>
            <a:r>
              <a:rPr lang="ar-SY" sz="3900" b="1" dirty="0" smtClean="0">
                <a:solidFill>
                  <a:srgbClr val="92D050"/>
                </a:solidFill>
              </a:rPr>
              <a:t>على حقوق المواطنين في الحصول على الرعاية الصحية الواجبة، منزهاً عن الاستغلال لمرضاه أو زملائه أو تلاميذه. </a:t>
            </a:r>
            <a:endParaRPr lang="en-US" sz="3900" b="1" dirty="0" smtClean="0">
              <a:solidFill>
                <a:srgbClr val="92D050"/>
              </a:solidFill>
            </a:endParaRPr>
          </a:p>
          <a:p>
            <a:endParaRPr lang="en-US" dirty="0"/>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endParaRPr lang="ar-SY" sz="3600" b="1" dirty="0">
              <a:ln w="18415" cmpd="sng">
                <a:noFill/>
                <a:prstDash val="solid"/>
              </a:ln>
              <a:solidFill>
                <a:srgbClr val="FFFF00"/>
              </a:solidFill>
              <a:effectLst>
                <a:outerShdw blurRad="63500" dir="3600000" algn="tl" rotWithShape="0">
                  <a:srgbClr val="000000">
                    <a:alpha val="70000"/>
                  </a:srgbClr>
                </a:outerShdw>
              </a:effectLst>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214422"/>
            <a:ext cx="7890100" cy="5310922"/>
          </a:xfrm>
        </p:spPr>
      </p:pic>
    </p:spTree>
    <p:extLst>
      <p:ext uri="{BB962C8B-B14F-4D97-AF65-F5344CB8AC3E}">
        <p14:creationId xmlns:p14="http://schemas.microsoft.com/office/powerpoint/2010/main" val="3936052848"/>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endParaRPr lang="ar-SY" sz="3600" b="1" dirty="0">
              <a:ln w="18415" cmpd="sng">
                <a:noFill/>
                <a:prstDash val="solid"/>
              </a:ln>
              <a:solidFill>
                <a:srgbClr val="FFFF00"/>
              </a:solidFill>
              <a:effectLst>
                <a:outerShdw blurRad="63500" dir="3600000" algn="tl" rotWithShape="0">
                  <a:srgbClr val="000000">
                    <a:alpha val="70000"/>
                  </a:srgbClr>
                </a:outerShdw>
              </a:effectLst>
            </a:endParaRPr>
          </a:p>
        </p:txBody>
      </p:sp>
      <p:pic>
        <p:nvPicPr>
          <p:cNvPr id="5" name="Doc beat heart patient - who died after surgery">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2640" y="1628800"/>
            <a:ext cx="8128000" cy="4572000"/>
          </a:xfrm>
        </p:spPr>
      </p:pic>
    </p:spTree>
    <p:extLst>
      <p:ext uri="{BB962C8B-B14F-4D97-AF65-F5344CB8AC3E}">
        <p14:creationId xmlns:p14="http://schemas.microsoft.com/office/powerpoint/2010/main" val="1213078031"/>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5"/>
                                        </p:tgtEl>
                                      </p:cBhvr>
                                    </p:cmd>
                                  </p:childTnLst>
                                </p:cTn>
                              </p:par>
                            </p:childTnLst>
                          </p:cTn>
                        </p:par>
                      </p:childTnLst>
                    </p:cTn>
                  </p:par>
                </p:childTnLst>
              </p:cTn>
              <p:nextCondLst>
                <p:cond evt="onClick" delay="0">
                  <p:tgtEl>
                    <p:spTgt spid="5"/>
                  </p:tgtEl>
                </p:cond>
              </p:nextCondLst>
            </p:seq>
            <p:video>
              <p:cMediaNode vol="80000">
                <p:cTn id="14" fill="hold" display="0">
                  <p:stCondLst>
                    <p:cond delay="indefinite"/>
                  </p:stCondLst>
                </p:cTn>
                <p:tgtEl>
                  <p:spTgt spid="5"/>
                </p:tgtEl>
              </p:cMediaNode>
            </p:video>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7" y="2780928"/>
            <a:ext cx="7772400" cy="1152128"/>
          </a:xfrm>
        </p:spPr>
        <p:txBody>
          <a:bodyPr>
            <a:noAutofit/>
          </a:bodyPr>
          <a:lstStyle/>
          <a:p>
            <a:pPr algn="ctr"/>
            <a:r>
              <a:rPr lang="ar-SY" sz="5400" b="1" dirty="0" smtClean="0">
                <a:ln w="6350">
                  <a:noFill/>
                </a:ln>
                <a:solidFill>
                  <a:srgbClr val="FFFF00"/>
                </a:solidFill>
                <a:latin typeface="Arial" panose="020B0604020202020204" pitchFamily="34" charset="0"/>
                <a:cs typeface="Arial" panose="020B0604020202020204" pitchFamily="34" charset="0"/>
              </a:rPr>
              <a:t>الخطأ والاختلاط الطبي</a:t>
            </a:r>
            <a:endParaRPr lang="ar-SY" sz="5400" b="1" dirty="0">
              <a:ln w="6350">
                <a:noFill/>
              </a:ln>
              <a:solidFill>
                <a:srgbClr val="FFFF00"/>
              </a:solidFill>
              <a:latin typeface="Arial" panose="020B0604020202020204" pitchFamily="34" charset="0"/>
              <a:cs typeface="Arial" panose="020B0604020202020204" pitchFamily="34" charset="0"/>
            </a:endParaRPr>
          </a:p>
        </p:txBody>
      </p:sp>
      <p:sp>
        <p:nvSpPr>
          <p:cNvPr id="5" name="مربع نص 4"/>
          <p:cNvSpPr txBox="1"/>
          <p:nvPr/>
        </p:nvSpPr>
        <p:spPr>
          <a:xfrm>
            <a:off x="1907704" y="980728"/>
            <a:ext cx="5099293" cy="830997"/>
          </a:xfrm>
          <a:prstGeom prst="rect">
            <a:avLst/>
          </a:prstGeom>
          <a:noFill/>
        </p:spPr>
        <p:txBody>
          <a:bodyPr wrap="square" rtlCol="1">
            <a:spAutoFit/>
          </a:bodyPr>
          <a:lstStyle/>
          <a:p>
            <a:pPr algn="ctr"/>
            <a:r>
              <a:rPr lang="ar-SY" sz="4800" b="1" dirty="0" smtClean="0">
                <a:solidFill>
                  <a:srgbClr val="FF0000"/>
                </a:solidFill>
                <a:latin typeface="Arial" panose="020B0604020202020204" pitchFamily="34" charset="0"/>
                <a:cs typeface="Arial" panose="020B0604020202020204" pitchFamily="34" charset="0"/>
              </a:rPr>
              <a:t>في المحاضرة القادمة</a:t>
            </a:r>
            <a:endParaRPr lang="ar-SY" sz="4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405347"/>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1237922"/>
          </a:xfrm>
        </p:spPr>
        <p:txBody>
          <a:bodyPr>
            <a:normAutofit/>
          </a:bodyPr>
          <a:lstStyle/>
          <a:p>
            <a:pPr algn="ctr"/>
            <a:r>
              <a:rPr lang="ar-SY" sz="7200" b="1" dirty="0" smtClean="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شكراً لإصغائكم </a:t>
            </a:r>
            <a:endParaRPr lang="ar-SY" sz="7200" b="1" dirty="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4" name="عنصر نائب للمحتوى 3" descr="1485793259_5-5.jpg"/>
          <p:cNvPicPr>
            <a:picLocks noGrp="1" noChangeAspect="1"/>
          </p:cNvPicPr>
          <p:nvPr>
            <p:ph idx="1"/>
          </p:nvPr>
        </p:nvPicPr>
        <p:blipFill>
          <a:blip r:embed="rId2"/>
          <a:stretch>
            <a:fillRect/>
          </a:stretch>
        </p:blipFill>
        <p:spPr>
          <a:xfrm>
            <a:off x="1000100" y="1643050"/>
            <a:ext cx="7286676" cy="4000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ربع نص 4"/>
          <p:cNvSpPr txBox="1"/>
          <p:nvPr/>
        </p:nvSpPr>
        <p:spPr>
          <a:xfrm>
            <a:off x="1714480" y="5786454"/>
            <a:ext cx="5646097" cy="769441"/>
          </a:xfrm>
          <a:prstGeom prst="rect">
            <a:avLst/>
          </a:prstGeom>
          <a:noFill/>
        </p:spPr>
        <p:txBody>
          <a:bodyPr wrap="none" rtlCol="1">
            <a:spAutoFit/>
          </a:bodyPr>
          <a:lstStyle/>
          <a:p>
            <a:pPr algn="ctr"/>
            <a:r>
              <a:rPr lang="ar-SY" sz="4400" b="1" dirty="0" smtClean="0">
                <a:solidFill>
                  <a:srgbClr val="FF0000"/>
                </a:solidFill>
                <a:latin typeface="Arial" pitchFamily="34" charset="0"/>
                <a:cs typeface="Arial" pitchFamily="34" charset="0"/>
              </a:rPr>
              <a:t>إعداد الدكتور غزوان المرعي </a:t>
            </a:r>
            <a:endParaRPr lang="ar-SY" sz="4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99770808"/>
      </p:ext>
    </p:extLst>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332656"/>
            <a:ext cx="8229600" cy="928694"/>
          </a:xfrm>
        </p:spPr>
        <p:txBody>
          <a:bodyPr>
            <a:noAutofit/>
          </a:bodyPr>
          <a:lstStyle/>
          <a:p>
            <a:pPr algn="ctr"/>
            <a:endParaRPr lang="ar-SY" sz="4800" dirty="0">
              <a:solidFill>
                <a:srgbClr val="FFFF00"/>
              </a:solidFill>
            </a:endParaRPr>
          </a:p>
        </p:txBody>
      </p:sp>
      <p:sp>
        <p:nvSpPr>
          <p:cNvPr id="3" name="عنصر نائب للمحتوى 2"/>
          <p:cNvSpPr>
            <a:spLocks noGrp="1"/>
          </p:cNvSpPr>
          <p:nvPr>
            <p:ph idx="1"/>
          </p:nvPr>
        </p:nvSpPr>
        <p:spPr>
          <a:xfrm>
            <a:off x="428596" y="980728"/>
            <a:ext cx="8229600" cy="4500594"/>
          </a:xfrm>
        </p:spPr>
        <p:txBody>
          <a:bodyPr>
            <a:noAutofit/>
          </a:bodyPr>
          <a:lstStyle/>
          <a:p>
            <a:pPr>
              <a:buClr>
                <a:srgbClr val="FF0000"/>
              </a:buClr>
              <a:buFont typeface="Wingdings" pitchFamily="2" charset="2"/>
              <a:buChar char="q"/>
            </a:pPr>
            <a:r>
              <a:rPr lang="ar-SY" sz="3600" b="1" dirty="0" smtClean="0">
                <a:solidFill>
                  <a:srgbClr val="92D050"/>
                </a:solidFill>
              </a:rPr>
              <a:t>على الطبيب أن يسهم في دراسة سبل حل المشكلات الصحية للمجتمع وأن يدعم دور النقابة في تطوير السياسة الصحية والارتقاء بها للصالح العام وأن يكون متعاوناً مع أجهزة الدولة المعنية فيما يطلب من بيانات لازمة لوضع السياسات والخطط الصحية.</a:t>
            </a:r>
          </a:p>
          <a:p>
            <a:pPr marL="64008" indent="0">
              <a:buClr>
                <a:srgbClr val="FF0000"/>
              </a:buClr>
              <a:buNone/>
            </a:pPr>
            <a:endParaRPr lang="ar-SY" sz="3600" b="1" dirty="0" smtClean="0">
              <a:solidFill>
                <a:srgbClr val="92D050"/>
              </a:solidFill>
            </a:endParaRPr>
          </a:p>
          <a:p>
            <a:pPr>
              <a:buClr>
                <a:srgbClr val="FF0000"/>
              </a:buClr>
              <a:buFont typeface="Wingdings" pitchFamily="2" charset="2"/>
              <a:buChar char="q"/>
            </a:pPr>
            <a:r>
              <a:rPr lang="ar-SY" sz="3600" b="1" dirty="0" smtClean="0">
                <a:solidFill>
                  <a:srgbClr val="92D050"/>
                </a:solidFill>
              </a:rPr>
              <a:t>على الطبيب أن يبلغ السلطات الصحية المختصة عند الاشتباه في مرض وبائي حتى تتخذ الإجراءات الوقائية لحماية المجتمع </a:t>
            </a:r>
            <a:endParaRPr lang="en-US" sz="3600" b="1" dirty="0" smtClean="0">
              <a:solidFill>
                <a:srgbClr val="92D05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2148" y="518015"/>
            <a:ext cx="8229600" cy="1399032"/>
          </a:xfrm>
        </p:spPr>
        <p:txBody>
          <a:bodyPr>
            <a:normAutofit/>
          </a:bodyPr>
          <a:lstStyle/>
          <a:p>
            <a:pPr marL="252032" lvl="0" indent="-216027" algn="ctr">
              <a:spcBef>
                <a:spcPct val="20000"/>
              </a:spcBef>
            </a:pPr>
            <a:r>
              <a:rPr lang="ar-SY" sz="4800" b="1" dirty="0" smtClean="0">
                <a:ln>
                  <a:noFill/>
                </a:ln>
                <a:solidFill>
                  <a:srgbClr val="FFFF00"/>
                </a:solidFill>
                <a:effectLst/>
                <a:latin typeface="Cambria"/>
              </a:rPr>
              <a:t>ثانياً: واجبات </a:t>
            </a:r>
            <a:r>
              <a:rPr lang="ar-SY" sz="4800" b="1" dirty="0">
                <a:ln>
                  <a:noFill/>
                </a:ln>
                <a:solidFill>
                  <a:srgbClr val="FFFF00"/>
                </a:solidFill>
                <a:effectLst/>
                <a:latin typeface="Cambria"/>
              </a:rPr>
              <a:t>الطبيب </a:t>
            </a:r>
            <a:r>
              <a:rPr lang="ar-SY" sz="4800" b="1" dirty="0" smtClean="0">
                <a:ln>
                  <a:noFill/>
                </a:ln>
                <a:solidFill>
                  <a:srgbClr val="FFFF00"/>
                </a:solidFill>
                <a:effectLst/>
                <a:latin typeface="Cambria"/>
              </a:rPr>
              <a:t>نحو المهنة</a:t>
            </a:r>
            <a:endParaRPr lang="ar-SY" sz="28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030" y="2164000"/>
            <a:ext cx="7402881" cy="4286903"/>
          </a:xfrm>
          <a:prstGeom prst="rect">
            <a:avLst/>
          </a:prstGeom>
        </p:spPr>
      </p:pic>
    </p:spTree>
    <p:extLst>
      <p:ext uri="{BB962C8B-B14F-4D97-AF65-F5344CB8AC3E}">
        <p14:creationId xmlns:p14="http://schemas.microsoft.com/office/powerpoint/2010/main" val="2991830375"/>
      </p:ext>
    </p:extLst>
  </p:cSld>
  <p:clrMapOvr>
    <a:masterClrMapping/>
  </p:clrMapOvr>
  <p:transition spd="med">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08912" cy="864096"/>
          </a:xfrm>
        </p:spPr>
        <p:txBody>
          <a:bodyPr>
            <a:noAutofit/>
          </a:bodyPr>
          <a:lstStyle/>
          <a:p>
            <a:pPr algn="ctr"/>
            <a:endParaRPr lang="ar-SY" sz="4800" b="1" dirty="0">
              <a:solidFill>
                <a:srgbClr val="FFFF00"/>
              </a:solidFill>
            </a:endParaRPr>
          </a:p>
        </p:txBody>
      </p:sp>
      <p:sp>
        <p:nvSpPr>
          <p:cNvPr id="3" name="عنصر نائب للمحتوى 2"/>
          <p:cNvSpPr>
            <a:spLocks noGrp="1"/>
          </p:cNvSpPr>
          <p:nvPr>
            <p:ph idx="1"/>
          </p:nvPr>
        </p:nvSpPr>
        <p:spPr>
          <a:xfrm>
            <a:off x="357158" y="1268760"/>
            <a:ext cx="8229600" cy="4968552"/>
          </a:xfrm>
        </p:spPr>
        <p:txBody>
          <a:bodyPr>
            <a:normAutofit/>
          </a:bodyPr>
          <a:lstStyle/>
          <a:p>
            <a:pPr>
              <a:buClr>
                <a:srgbClr val="FF0000"/>
              </a:buClr>
              <a:buFont typeface="Wingdings" pitchFamily="2" charset="2"/>
              <a:buChar char="q"/>
            </a:pPr>
            <a:r>
              <a:rPr lang="ar-SY" sz="3600" b="1" dirty="0" smtClean="0">
                <a:solidFill>
                  <a:srgbClr val="92D050"/>
                </a:solidFill>
              </a:rPr>
              <a:t>على الطبيب أن يراعى الأمانة والدقة في جميع تصرفاته وأن يلتزم السلوك القويم  وأن يحافظ على كرامته وكرامة المهنة مما يشينها وفقاً لما ورد في قسم الأطباء  وفى لائحة آداب المهنة.</a:t>
            </a:r>
          </a:p>
          <a:p>
            <a:pPr>
              <a:buClr>
                <a:srgbClr val="FF0000"/>
              </a:buClr>
              <a:buFont typeface="Wingdings" pitchFamily="2" charset="2"/>
              <a:buChar char="q"/>
            </a:pPr>
            <a:endParaRPr lang="ar-SY" sz="3600" b="1" dirty="0" smtClean="0">
              <a:solidFill>
                <a:srgbClr val="92D050"/>
              </a:solidFill>
            </a:endParaRPr>
          </a:p>
          <a:p>
            <a:pPr>
              <a:buClr>
                <a:srgbClr val="FF0000"/>
              </a:buClr>
              <a:buFont typeface="Wingdings" pitchFamily="2" charset="2"/>
              <a:buChar char="q"/>
            </a:pPr>
            <a:r>
              <a:rPr lang="ar-SY" sz="3600" b="1" dirty="0" smtClean="0">
                <a:solidFill>
                  <a:srgbClr val="92D050"/>
                </a:solidFill>
              </a:rPr>
              <a:t>أن</a:t>
            </a:r>
            <a:r>
              <a:rPr lang="en-US" sz="3600" b="1" dirty="0" smtClean="0">
                <a:solidFill>
                  <a:srgbClr val="92D050"/>
                </a:solidFill>
              </a:rPr>
              <a:t> </a:t>
            </a:r>
            <a:r>
              <a:rPr lang="ar-SY" sz="3600" b="1" dirty="0" smtClean="0">
                <a:solidFill>
                  <a:srgbClr val="92D050"/>
                </a:solidFill>
              </a:rPr>
              <a:t>لا يحرر تقريراً طبياً أو يدلى بشهادة بعيداً عن تخصصه أو مخالفة للواقع الذي توصل إليه من خلال  فحصه الشخصي  للمريض.</a:t>
            </a:r>
          </a:p>
          <a:p>
            <a:pPr marL="514350" indent="-514350">
              <a:buClr>
                <a:srgbClr val="FF0000"/>
              </a:buClr>
              <a:buFont typeface="Wingdings" pitchFamily="2" charset="2"/>
              <a:buChar char="q"/>
            </a:pPr>
            <a:endParaRPr lang="en-US" b="1" dirty="0" smtClean="0">
              <a:solidFill>
                <a:srgbClr val="92D050"/>
              </a:solidFill>
            </a:endParaRPr>
          </a:p>
          <a:p>
            <a:pPr marL="514350" indent="-514350">
              <a:buClr>
                <a:srgbClr val="FF0000"/>
              </a:buClr>
              <a:buFont typeface="Wingdings" pitchFamily="2" charset="2"/>
              <a:buChar char="q"/>
            </a:pPr>
            <a:endParaRPr lang="en-US" b="1" dirty="0" smtClean="0"/>
          </a:p>
          <a:p>
            <a:endParaRPr lang="ar-SY" dirty="0"/>
          </a:p>
        </p:txBody>
      </p:sp>
    </p:spTree>
    <p:extLst>
      <p:ext uri="{BB962C8B-B14F-4D97-AF65-F5344CB8AC3E}">
        <p14:creationId xmlns:p14="http://schemas.microsoft.com/office/powerpoint/2010/main" val="3052320155"/>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rot="10800000" flipV="1">
            <a:off x="827584" y="188640"/>
            <a:ext cx="7715304" cy="857256"/>
          </a:xfrm>
        </p:spPr>
        <p:txBody>
          <a:bodyPr>
            <a:noAutofit/>
          </a:bodyPr>
          <a:lstStyle/>
          <a:p>
            <a:pPr algn="ctr"/>
            <a:r>
              <a:rPr lang="ar-SY" sz="3600" b="1" dirty="0" smtClean="0">
                <a:ln w="6350">
                  <a:noFill/>
                </a:ln>
                <a:solidFill>
                  <a:srgbClr val="FFFF00"/>
                </a:solidFill>
              </a:rPr>
              <a:t>لا يجوز للطبيب أن يأتي عملاً من الأعمال الآتية </a:t>
            </a:r>
            <a:endParaRPr lang="ar-SY" sz="4000" dirty="0">
              <a:ln w="6350">
                <a:noFill/>
              </a:ln>
              <a:solidFill>
                <a:srgbClr val="FFFF00"/>
              </a:solidFill>
            </a:endParaRPr>
          </a:p>
        </p:txBody>
      </p:sp>
      <p:sp>
        <p:nvSpPr>
          <p:cNvPr id="3" name="عنصر نائب للمحتوى 2"/>
          <p:cNvSpPr>
            <a:spLocks noGrp="1"/>
          </p:cNvSpPr>
          <p:nvPr>
            <p:ph idx="1"/>
          </p:nvPr>
        </p:nvSpPr>
        <p:spPr>
          <a:xfrm>
            <a:off x="570436" y="1340768"/>
            <a:ext cx="8229600" cy="5383499"/>
          </a:xfrm>
        </p:spPr>
        <p:txBody>
          <a:bodyPr>
            <a:normAutofit fontScale="85000" lnSpcReduction="20000"/>
          </a:bodyPr>
          <a:lstStyle/>
          <a:p>
            <a:pPr marL="514350" indent="-514350">
              <a:buClr>
                <a:srgbClr val="FF0000"/>
              </a:buClr>
              <a:buFont typeface="+mj-cs"/>
              <a:buAutoNum type="arabic2Minus"/>
            </a:pPr>
            <a:r>
              <a:rPr lang="ar-SY" sz="4100" b="1" dirty="0" smtClean="0">
                <a:solidFill>
                  <a:srgbClr val="92D050"/>
                </a:solidFill>
              </a:rPr>
              <a:t>الاستعانة بالوسطاء في مزاولة المهنة سواء كان ذلك بأجر أو بدون أجر .</a:t>
            </a:r>
            <a:endParaRPr lang="en-US" sz="4100" b="1" dirty="0" smtClean="0">
              <a:solidFill>
                <a:srgbClr val="92D050"/>
              </a:solidFill>
            </a:endParaRPr>
          </a:p>
          <a:p>
            <a:pPr marL="514350" indent="-514350">
              <a:buClr>
                <a:srgbClr val="FF0000"/>
              </a:buClr>
              <a:buFont typeface="+mj-lt"/>
              <a:buAutoNum type="arabic2Minus"/>
            </a:pPr>
            <a:r>
              <a:rPr lang="ar-SY" sz="4100" b="1" dirty="0" smtClean="0">
                <a:solidFill>
                  <a:srgbClr val="92D050"/>
                </a:solidFill>
              </a:rPr>
              <a:t>السماح باستعمال اسمه في ترويج الأدوية أو العقاقير أو مختلف أنواع العلاج أو لأي  أغراض تجارية على أي صورة من الصور.</a:t>
            </a:r>
          </a:p>
          <a:p>
            <a:pPr marL="514350" indent="-514350">
              <a:buClr>
                <a:srgbClr val="FF0000"/>
              </a:buClr>
              <a:buFont typeface="+mj-lt"/>
              <a:buAutoNum type="arabic2Minus"/>
            </a:pPr>
            <a:r>
              <a:rPr lang="ar-SY" sz="4100" b="1" dirty="0" smtClean="0">
                <a:solidFill>
                  <a:srgbClr val="92D050"/>
                </a:solidFill>
              </a:rPr>
              <a:t>طلب أو قبول مكافأة أو أجر من أي نوع كان نظير التعهد أو القيام بوصف أدوية أو أجهزة معينة للمرضى أو إرسالهم إلى مستشفى أو نصح علاجي أو دور للتمريض أو صيدلية أو أي مكان محدد لإجراء الفحوص والتحاليل الطبية أو لبيع المستلزمات أو المعدات الطبية.</a:t>
            </a:r>
          </a:p>
          <a:p>
            <a:pPr marL="514350" indent="-514350">
              <a:buNone/>
            </a:pPr>
            <a:endParaRPr lang="ar-SY" sz="4100" b="1" dirty="0" smtClean="0">
              <a:solidFill>
                <a:schemeClr val="bg2">
                  <a:lumMod val="50000"/>
                </a:schemeClr>
              </a:solidFill>
            </a:endParaRPr>
          </a:p>
          <a:p>
            <a:pPr marL="514350" indent="-514350">
              <a:buFont typeface="+mj-lt"/>
              <a:buAutoNum type="arabic2Minus"/>
            </a:pPr>
            <a:endParaRPr lang="ar-SY" b="1" dirty="0" smtClean="0">
              <a:solidFill>
                <a:schemeClr val="bg2">
                  <a:lumMod val="50000"/>
                </a:schemeClr>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10800000" flipV="1">
            <a:off x="935777" y="332656"/>
            <a:ext cx="7072362" cy="428628"/>
          </a:xfrm>
        </p:spPr>
        <p:txBody>
          <a:bodyPr>
            <a:noAutofit/>
          </a:bodyPr>
          <a:lstStyle/>
          <a:p>
            <a:pPr algn="ctr"/>
            <a:endParaRPr lang="ar-SY" sz="4000" dirty="0">
              <a:solidFill>
                <a:srgbClr val="FFFF00"/>
              </a:solidFill>
            </a:endParaRPr>
          </a:p>
        </p:txBody>
      </p:sp>
      <p:sp>
        <p:nvSpPr>
          <p:cNvPr id="3" name="عنصر نائب للمحتوى 2"/>
          <p:cNvSpPr>
            <a:spLocks noGrp="1"/>
          </p:cNvSpPr>
          <p:nvPr>
            <p:ph idx="1"/>
          </p:nvPr>
        </p:nvSpPr>
        <p:spPr>
          <a:xfrm>
            <a:off x="357158" y="928670"/>
            <a:ext cx="8229600" cy="5524666"/>
          </a:xfrm>
        </p:spPr>
        <p:txBody>
          <a:bodyPr>
            <a:normAutofit fontScale="92500"/>
          </a:bodyPr>
          <a:lstStyle/>
          <a:p>
            <a:pPr marL="514350" indent="-514350">
              <a:buClr>
                <a:srgbClr val="FF0000"/>
              </a:buClr>
              <a:buFont typeface="+mj-cs"/>
              <a:buAutoNum type="arabic2Minus" startAt="4"/>
            </a:pPr>
            <a:r>
              <a:rPr lang="ar-SY" sz="3500" b="1" dirty="0" smtClean="0">
                <a:solidFill>
                  <a:srgbClr val="92D050"/>
                </a:solidFill>
              </a:rPr>
              <a:t>القيام بإجراء استشارات طبية في محال تجارية أو ملحقاتها مما هو معد لبيع الأدوية أو الأجهزة أو التجهيزات الطبية سواء كان ذلك بالمجان أو نظير مرتب أو مكافأة.</a:t>
            </a:r>
          </a:p>
          <a:p>
            <a:pPr marL="514350" indent="-514350">
              <a:buClr>
                <a:srgbClr val="FF0000"/>
              </a:buClr>
              <a:buFont typeface="+mj-cs"/>
              <a:buAutoNum type="arabic2Minus" startAt="4"/>
            </a:pPr>
            <a:r>
              <a:rPr lang="ar-SY" sz="3500" b="1" dirty="0" smtClean="0">
                <a:solidFill>
                  <a:srgbClr val="92D050"/>
                </a:solidFill>
              </a:rPr>
              <a:t>القيام باستشارات طبية من خلال شركات الاتصالات. </a:t>
            </a:r>
            <a:endParaRPr lang="en-US" sz="3500" b="1" dirty="0" smtClean="0">
              <a:solidFill>
                <a:srgbClr val="92D050"/>
              </a:solidFill>
            </a:endParaRPr>
          </a:p>
          <a:p>
            <a:pPr marL="514350" indent="-514350">
              <a:buClr>
                <a:srgbClr val="FF0000"/>
              </a:buClr>
              <a:buFont typeface="+mj-cs"/>
              <a:buAutoNum type="arabic2Minus" startAt="4"/>
            </a:pPr>
            <a:r>
              <a:rPr lang="ar-SY" sz="3500" b="1" dirty="0" smtClean="0">
                <a:solidFill>
                  <a:srgbClr val="92D050"/>
                </a:solidFill>
              </a:rPr>
              <a:t>القيام ببيع أي أدوية أو وصفات أو أجهزة أو مستلزمات طبية في عيادته أو أثناء ممارسته للمهنة بغرض الاتجار.</a:t>
            </a:r>
          </a:p>
          <a:p>
            <a:pPr marL="514350" indent="-514350">
              <a:buClr>
                <a:srgbClr val="FF0000"/>
              </a:buClr>
              <a:buFont typeface="+mj-cs"/>
              <a:buAutoNum type="arabic2Minus" startAt="4"/>
            </a:pPr>
            <a:r>
              <a:rPr lang="ar-SY" sz="3500" b="1" dirty="0" smtClean="0">
                <a:solidFill>
                  <a:srgbClr val="92D050"/>
                </a:solidFill>
              </a:rPr>
              <a:t>أن يتقاسم أجره مع أي من زملائه إلا إذا أشترك معه في العلاج فعلاً . أو أن يعمل وسيطاً لطبيب آخر أو مستشفى بأي صورة من الصور. </a:t>
            </a:r>
          </a:p>
          <a:p>
            <a:pPr marL="514350" indent="-514350">
              <a:buNone/>
            </a:pPr>
            <a:endParaRPr lang="ar-SY" sz="3500" b="1" dirty="0" smtClean="0">
              <a:solidFill>
                <a:schemeClr val="bg2">
                  <a:lumMod val="50000"/>
                </a:schemeClr>
              </a:solidFill>
            </a:endParaRPr>
          </a:p>
          <a:p>
            <a:pPr marL="514350" indent="-514350">
              <a:buFont typeface="+mj-lt"/>
              <a:buAutoNum type="arabic2Minus"/>
            </a:pPr>
            <a:endParaRPr lang="ar-SY" b="1" dirty="0" smtClean="0">
              <a:solidFill>
                <a:schemeClr val="bg2">
                  <a:lumMod val="50000"/>
                </a:schemeClr>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يوية">
  <a:themeElements>
    <a:clrScheme name="مخصص 17">
      <a:dk1>
        <a:srgbClr val="000047"/>
      </a:dk1>
      <a:lt1>
        <a:srgbClr val="000047"/>
      </a:lt1>
      <a:dk2>
        <a:srgbClr val="00008F"/>
      </a:dk2>
      <a:lt2>
        <a:srgbClr val="00005F"/>
      </a:lt2>
      <a:accent1>
        <a:srgbClr val="00006B"/>
      </a:accent1>
      <a:accent2>
        <a:srgbClr val="0000BF"/>
      </a:accent2>
      <a:accent3>
        <a:srgbClr val="00007F"/>
      </a:accent3>
      <a:accent4>
        <a:srgbClr val="000047"/>
      </a:accent4>
      <a:accent5>
        <a:srgbClr val="00008F"/>
      </a:accent5>
      <a:accent6>
        <a:srgbClr val="00008F"/>
      </a:accent6>
      <a:hlink>
        <a:srgbClr val="00005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3339</TotalTime>
  <Words>1759</Words>
  <Application>Microsoft Office PowerPoint</Application>
  <PresentationFormat>عرض على الشاشة (3:4)‏</PresentationFormat>
  <Paragraphs>113</Paragraphs>
  <Slides>43</Slides>
  <Notes>0</Notes>
  <HiddenSlides>0</HiddenSlides>
  <MMClips>2</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43</vt:i4>
      </vt:variant>
    </vt:vector>
  </HeadingPairs>
  <TitlesOfParts>
    <vt:vector size="51" baseType="lpstr">
      <vt:lpstr>Arial</vt:lpstr>
      <vt:lpstr>Calibri</vt:lpstr>
      <vt:lpstr>Cambria</vt:lpstr>
      <vt:lpstr>Times New Roman</vt:lpstr>
      <vt:lpstr>Verdana</vt:lpstr>
      <vt:lpstr>Wingdings</vt:lpstr>
      <vt:lpstr>Wingdings 2</vt:lpstr>
      <vt:lpstr>حيوية</vt:lpstr>
      <vt:lpstr>إعداد الدكتــــور غــــزوان المـــرعي</vt:lpstr>
      <vt:lpstr>واجبات الطبيب</vt:lpstr>
      <vt:lpstr>أولاً  : واجبات الطبيب نحو المجتمع</vt:lpstr>
      <vt:lpstr>عرض تقديمي في PowerPoint</vt:lpstr>
      <vt:lpstr>عرض تقديمي في PowerPoint</vt:lpstr>
      <vt:lpstr>ثانياً: واجبات الطبيب نحو المهنة</vt:lpstr>
      <vt:lpstr>عرض تقديمي في PowerPoint</vt:lpstr>
      <vt:lpstr>لا يجوز للطبيب أن يأتي عملاً من الأعمال الآتية </vt:lpstr>
      <vt:lpstr>عرض تقديمي في PowerPoint</vt:lpstr>
      <vt:lpstr>عرض تقديمي في PowerPoint</vt:lpstr>
      <vt:lpstr>عرض تقديمي في PowerPoint</vt:lpstr>
      <vt:lpstr>عرض تقديمي في PowerPoint</vt:lpstr>
      <vt:lpstr>مخاطبة الجمهور في الموضوعات الطبية عبر وسائل الإعلام</vt:lpstr>
      <vt:lpstr>عند مخاطبة الجمهور في الموضوعات الطبية عبر وسائل الإعلام يلتزم الطبيب بالقواعد الآتية</vt:lpstr>
      <vt:lpstr>واجبات الطبيب تجاه المرضى  </vt:lpstr>
      <vt:lpstr>ثالثاً : واجبات الطبيب نحو  المرضى</vt:lpstr>
      <vt:lpstr>عرض تقديمي في PowerPoint</vt:lpstr>
      <vt:lpstr>على الطبيب  أن يراعى ما يلي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حقوق الزمالة</vt:lpstr>
      <vt:lpstr>رابعاً : واجبات الطبيب نحو  الزملاء :</vt:lpstr>
      <vt:lpstr>عرض تقديمي في PowerPoint</vt:lpstr>
      <vt:lpstr>في حالة اشتراك أكثر من طبيب في علاج مريض</vt:lpstr>
      <vt:lpstr>صلات الأطباء بأعضاء المهن الطبية الأخرى</vt:lpstr>
      <vt:lpstr>a</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الخطأ والاختلاط الطبي</vt:lpstr>
      <vt:lpstr>شكراً لإصغائكم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واجبات الطبيب</dc:title>
  <dc:creator>PC</dc:creator>
  <cp:lastModifiedBy>PC</cp:lastModifiedBy>
  <cp:revision>90</cp:revision>
  <dcterms:created xsi:type="dcterms:W3CDTF">2017-03-15T12:19:29Z</dcterms:created>
  <dcterms:modified xsi:type="dcterms:W3CDTF">2022-11-21T23:07:15Z</dcterms:modified>
</cp:coreProperties>
</file>