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106"/>
  </p:notesMasterIdLst>
  <p:sldIdLst>
    <p:sldId id="256" r:id="rId2"/>
    <p:sldId id="343" r:id="rId3"/>
    <p:sldId id="344" r:id="rId4"/>
    <p:sldId id="345" r:id="rId5"/>
    <p:sldId id="346" r:id="rId6"/>
    <p:sldId id="348" r:id="rId7"/>
    <p:sldId id="347" r:id="rId8"/>
    <p:sldId id="349" r:id="rId9"/>
    <p:sldId id="257" r:id="rId10"/>
    <p:sldId id="258" r:id="rId11"/>
    <p:sldId id="259" r:id="rId12"/>
    <p:sldId id="260" r:id="rId13"/>
    <p:sldId id="322" r:id="rId14"/>
    <p:sldId id="323" r:id="rId15"/>
    <p:sldId id="261" r:id="rId16"/>
    <p:sldId id="262" r:id="rId17"/>
    <p:sldId id="263" r:id="rId18"/>
    <p:sldId id="267" r:id="rId19"/>
    <p:sldId id="324" r:id="rId20"/>
    <p:sldId id="264" r:id="rId21"/>
    <p:sldId id="321" r:id="rId22"/>
    <p:sldId id="268" r:id="rId23"/>
    <p:sldId id="358" r:id="rId24"/>
    <p:sldId id="269" r:id="rId25"/>
    <p:sldId id="359" r:id="rId26"/>
    <p:sldId id="325" r:id="rId27"/>
    <p:sldId id="265" r:id="rId28"/>
    <p:sldId id="327" r:id="rId29"/>
    <p:sldId id="326" r:id="rId30"/>
    <p:sldId id="270" r:id="rId31"/>
    <p:sldId id="271" r:id="rId32"/>
    <p:sldId id="272" r:id="rId33"/>
    <p:sldId id="266" r:id="rId34"/>
    <p:sldId id="328" r:id="rId35"/>
    <p:sldId id="273" r:id="rId36"/>
    <p:sldId id="274" r:id="rId37"/>
    <p:sldId id="275" r:id="rId38"/>
    <p:sldId id="276" r:id="rId39"/>
    <p:sldId id="277" r:id="rId40"/>
    <p:sldId id="329" r:id="rId41"/>
    <p:sldId id="278" r:id="rId42"/>
    <p:sldId id="279" r:id="rId43"/>
    <p:sldId id="280" r:id="rId44"/>
    <p:sldId id="281" r:id="rId45"/>
    <p:sldId id="282" r:id="rId46"/>
    <p:sldId id="283" r:id="rId47"/>
    <p:sldId id="284" r:id="rId48"/>
    <p:sldId id="330" r:id="rId49"/>
    <p:sldId id="331" r:id="rId50"/>
    <p:sldId id="285" r:id="rId51"/>
    <p:sldId id="350" r:id="rId52"/>
    <p:sldId id="286" r:id="rId53"/>
    <p:sldId id="287" r:id="rId54"/>
    <p:sldId id="288" r:id="rId55"/>
    <p:sldId id="289" r:id="rId56"/>
    <p:sldId id="290" r:id="rId57"/>
    <p:sldId id="351" r:id="rId58"/>
    <p:sldId id="292" r:id="rId59"/>
    <p:sldId id="293" r:id="rId60"/>
    <p:sldId id="294" r:id="rId61"/>
    <p:sldId id="352" r:id="rId62"/>
    <p:sldId id="332" r:id="rId63"/>
    <p:sldId id="295" r:id="rId64"/>
    <p:sldId id="353" r:id="rId65"/>
    <p:sldId id="291" r:id="rId66"/>
    <p:sldId id="296" r:id="rId67"/>
    <p:sldId id="333" r:id="rId68"/>
    <p:sldId id="297" r:id="rId69"/>
    <p:sldId id="334" r:id="rId70"/>
    <p:sldId id="299" r:id="rId71"/>
    <p:sldId id="335" r:id="rId72"/>
    <p:sldId id="300" r:id="rId73"/>
    <p:sldId id="298" r:id="rId74"/>
    <p:sldId id="301" r:id="rId75"/>
    <p:sldId id="302" r:id="rId76"/>
    <p:sldId id="336" r:id="rId77"/>
    <p:sldId id="303" r:id="rId78"/>
    <p:sldId id="304" r:id="rId79"/>
    <p:sldId id="337" r:id="rId80"/>
    <p:sldId id="305" r:id="rId81"/>
    <p:sldId id="306" r:id="rId82"/>
    <p:sldId id="307" r:id="rId83"/>
    <p:sldId id="338" r:id="rId84"/>
    <p:sldId id="308" r:id="rId85"/>
    <p:sldId id="354" r:id="rId86"/>
    <p:sldId id="339" r:id="rId87"/>
    <p:sldId id="309" r:id="rId88"/>
    <p:sldId id="340" r:id="rId89"/>
    <p:sldId id="310" r:id="rId90"/>
    <p:sldId id="311" r:id="rId91"/>
    <p:sldId id="341" r:id="rId92"/>
    <p:sldId id="342" r:id="rId93"/>
    <p:sldId id="312" r:id="rId94"/>
    <p:sldId id="313" r:id="rId95"/>
    <p:sldId id="355" r:id="rId96"/>
    <p:sldId id="314" r:id="rId97"/>
    <p:sldId id="315" r:id="rId98"/>
    <p:sldId id="356" r:id="rId99"/>
    <p:sldId id="316" r:id="rId100"/>
    <p:sldId id="317" r:id="rId101"/>
    <p:sldId id="318" r:id="rId102"/>
    <p:sldId id="319" r:id="rId103"/>
    <p:sldId id="357" r:id="rId104"/>
    <p:sldId id="320" r:id="rId105"/>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D4F7692-3800-48C0-84F2-6B1F1926CB92}" type="datetimeFigureOut">
              <a:rPr lang="ar-SY" smtClean="0"/>
              <a:t>23/03/1444</a:t>
            </a:fld>
            <a:endParaRPr lang="ar-SY"/>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SY"/>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220ACDE-8EC5-4518-A86F-532EDD9B153A}" type="slidenum">
              <a:rPr lang="ar-SY" smtClean="0"/>
              <a:t>‹#›</a:t>
            </a:fld>
            <a:endParaRPr lang="ar-SY"/>
          </a:p>
        </p:txBody>
      </p:sp>
    </p:spTree>
    <p:extLst>
      <p:ext uri="{BB962C8B-B14F-4D97-AF65-F5344CB8AC3E}">
        <p14:creationId xmlns:p14="http://schemas.microsoft.com/office/powerpoint/2010/main" val="36085006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لادغ طيري</a:t>
            </a:r>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24</a:t>
            </a:fld>
            <a:endParaRPr lang="ar-SY"/>
          </a:p>
        </p:txBody>
      </p:sp>
    </p:spTree>
    <p:extLst>
      <p:ext uri="{BB962C8B-B14F-4D97-AF65-F5344CB8AC3E}">
        <p14:creationId xmlns:p14="http://schemas.microsoft.com/office/powerpoint/2010/main" val="2935564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83</a:t>
            </a:fld>
            <a:endParaRPr lang="ar-SY"/>
          </a:p>
        </p:txBody>
      </p:sp>
    </p:spTree>
    <p:extLst>
      <p:ext uri="{BB962C8B-B14F-4D97-AF65-F5344CB8AC3E}">
        <p14:creationId xmlns:p14="http://schemas.microsoft.com/office/powerpoint/2010/main" val="1917456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Herbivorous =herbs eaters</a:t>
            </a:r>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86</a:t>
            </a:fld>
            <a:endParaRPr lang="ar-SY"/>
          </a:p>
        </p:txBody>
      </p:sp>
    </p:spTree>
    <p:extLst>
      <p:ext uri="{BB962C8B-B14F-4D97-AF65-F5344CB8AC3E}">
        <p14:creationId xmlns:p14="http://schemas.microsoft.com/office/powerpoint/2010/main" val="555360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Averted =</a:t>
            </a:r>
            <a:r>
              <a:rPr lang="en-US" dirty="0" err="1"/>
              <a:t>totaganab</a:t>
            </a:r>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88</a:t>
            </a:fld>
            <a:endParaRPr lang="ar-SY"/>
          </a:p>
        </p:txBody>
      </p:sp>
    </p:spTree>
    <p:extLst>
      <p:ext uri="{BB962C8B-B14F-4D97-AF65-F5344CB8AC3E}">
        <p14:creationId xmlns:p14="http://schemas.microsoft.com/office/powerpoint/2010/main" val="238763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95</a:t>
            </a:fld>
            <a:endParaRPr lang="ar-SY"/>
          </a:p>
        </p:txBody>
      </p:sp>
    </p:spTree>
    <p:extLst>
      <p:ext uri="{BB962C8B-B14F-4D97-AF65-F5344CB8AC3E}">
        <p14:creationId xmlns:p14="http://schemas.microsoft.com/office/powerpoint/2010/main" val="1339134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a:t>Alshuhub</a:t>
            </a:r>
            <a:endParaRPr lang="ar-SY" dirty="0"/>
          </a:p>
          <a:p>
            <a:r>
              <a:rPr lang="en-US" dirty="0"/>
              <a:t>Paramount =very important</a:t>
            </a:r>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97</a:t>
            </a:fld>
            <a:endParaRPr lang="ar-SY"/>
          </a:p>
        </p:txBody>
      </p:sp>
    </p:spTree>
    <p:extLst>
      <p:ext uri="{BB962C8B-B14F-4D97-AF65-F5344CB8AC3E}">
        <p14:creationId xmlns:p14="http://schemas.microsoft.com/office/powerpoint/2010/main" val="2281374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غير مطلوبة في الامتحان</a:t>
            </a:r>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103</a:t>
            </a:fld>
            <a:endParaRPr lang="ar-SY"/>
          </a:p>
        </p:txBody>
      </p:sp>
    </p:spTree>
    <p:extLst>
      <p:ext uri="{BB962C8B-B14F-4D97-AF65-F5344CB8AC3E}">
        <p14:creationId xmlns:p14="http://schemas.microsoft.com/office/powerpoint/2010/main" val="33674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داء </a:t>
            </a:r>
            <a:r>
              <a:rPr lang="ar-SY" dirty="0" err="1"/>
              <a:t>البريميَّات</a:t>
            </a:r>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27</a:t>
            </a:fld>
            <a:endParaRPr lang="ar-SY"/>
          </a:p>
        </p:txBody>
      </p:sp>
    </p:spTree>
    <p:extLst>
      <p:ext uri="{BB962C8B-B14F-4D97-AF65-F5344CB8AC3E}">
        <p14:creationId xmlns:p14="http://schemas.microsoft.com/office/powerpoint/2010/main" val="20538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Y" dirty="0"/>
              <a:t>دوامي السباط(أوالي)</a:t>
            </a:r>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67</a:t>
            </a:fld>
            <a:endParaRPr lang="ar-SY"/>
          </a:p>
        </p:txBody>
      </p:sp>
    </p:spTree>
    <p:extLst>
      <p:ext uri="{BB962C8B-B14F-4D97-AF65-F5344CB8AC3E}">
        <p14:creationId xmlns:p14="http://schemas.microsoft.com/office/powerpoint/2010/main" val="244156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seller</a:t>
            </a:r>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69</a:t>
            </a:fld>
            <a:endParaRPr lang="ar-SY"/>
          </a:p>
        </p:txBody>
      </p:sp>
    </p:spTree>
    <p:extLst>
      <p:ext uri="{BB962C8B-B14F-4D97-AF65-F5344CB8AC3E}">
        <p14:creationId xmlns:p14="http://schemas.microsoft.com/office/powerpoint/2010/main" val="2066806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a:t>tastahek</a:t>
            </a:r>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76</a:t>
            </a:fld>
            <a:endParaRPr lang="ar-SY"/>
          </a:p>
        </p:txBody>
      </p:sp>
    </p:spTree>
    <p:extLst>
      <p:ext uri="{BB962C8B-B14F-4D97-AF65-F5344CB8AC3E}">
        <p14:creationId xmlns:p14="http://schemas.microsoft.com/office/powerpoint/2010/main" val="64428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Outset=beginning </a:t>
            </a:r>
            <a:r>
              <a:rPr lang="en-US" dirty="0" err="1"/>
              <a:t>mustahl</a:t>
            </a:r>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78</a:t>
            </a:fld>
            <a:endParaRPr lang="ar-SY"/>
          </a:p>
        </p:txBody>
      </p:sp>
    </p:spTree>
    <p:extLst>
      <p:ext uri="{BB962C8B-B14F-4D97-AF65-F5344CB8AC3E}">
        <p14:creationId xmlns:p14="http://schemas.microsoft.com/office/powerpoint/2010/main" val="222001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a:t>Saee</a:t>
            </a:r>
            <a:r>
              <a:rPr lang="en-US" dirty="0"/>
              <a:t> </a:t>
            </a:r>
            <a:r>
              <a:rPr lang="en-US" dirty="0" err="1"/>
              <a:t>alsomaa</a:t>
            </a:r>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79</a:t>
            </a:fld>
            <a:endParaRPr lang="ar-SY"/>
          </a:p>
        </p:txBody>
      </p:sp>
    </p:spTree>
    <p:extLst>
      <p:ext uri="{BB962C8B-B14F-4D97-AF65-F5344CB8AC3E}">
        <p14:creationId xmlns:p14="http://schemas.microsoft.com/office/powerpoint/2010/main" val="135169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err="1"/>
              <a:t>enterobacteriasee</a:t>
            </a:r>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80</a:t>
            </a:fld>
            <a:endParaRPr lang="ar-SY"/>
          </a:p>
        </p:txBody>
      </p:sp>
    </p:spTree>
    <p:extLst>
      <p:ext uri="{BB962C8B-B14F-4D97-AF65-F5344CB8AC3E}">
        <p14:creationId xmlns:p14="http://schemas.microsoft.com/office/powerpoint/2010/main" val="311343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en-US" dirty="0"/>
              <a:t>Quite=here ~very</a:t>
            </a:r>
            <a:endParaRPr lang="ar-SY" dirty="0"/>
          </a:p>
          <a:p>
            <a:endParaRPr lang="ar-SY" dirty="0"/>
          </a:p>
        </p:txBody>
      </p:sp>
      <p:sp>
        <p:nvSpPr>
          <p:cNvPr id="4" name="عنصر نائب لرقم الشريحة 3"/>
          <p:cNvSpPr>
            <a:spLocks noGrp="1"/>
          </p:cNvSpPr>
          <p:nvPr>
            <p:ph type="sldNum" sz="quarter" idx="5"/>
          </p:nvPr>
        </p:nvSpPr>
        <p:spPr/>
        <p:txBody>
          <a:bodyPr/>
          <a:lstStyle/>
          <a:p>
            <a:fld id="{9220ACDE-8EC5-4518-A86F-532EDD9B153A}" type="slidenum">
              <a:rPr lang="ar-SY" smtClean="0"/>
              <a:t>82</a:t>
            </a:fld>
            <a:endParaRPr lang="ar-SY"/>
          </a:p>
        </p:txBody>
      </p:sp>
    </p:spTree>
    <p:extLst>
      <p:ext uri="{BB962C8B-B14F-4D97-AF65-F5344CB8AC3E}">
        <p14:creationId xmlns:p14="http://schemas.microsoft.com/office/powerpoint/2010/main" val="3434310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7971448-DCB9-4090-9232-734D3EA8C1F3}" type="datetimeFigureOut">
              <a:rPr lang="ar-SY" smtClean="0"/>
              <a:t>23/03/1444</a:t>
            </a:fld>
            <a:endParaRPr lang="ar-SY"/>
          </a:p>
        </p:txBody>
      </p:sp>
      <p:sp>
        <p:nvSpPr>
          <p:cNvPr id="19" name="Footer Placeholder 18"/>
          <p:cNvSpPr>
            <a:spLocks noGrp="1"/>
          </p:cNvSpPr>
          <p:nvPr>
            <p:ph type="ftr" sz="quarter" idx="11"/>
          </p:nvPr>
        </p:nvSpPr>
        <p:spPr/>
        <p:txBody>
          <a:bodyPr/>
          <a:lstStyle/>
          <a:p>
            <a:endParaRPr lang="ar-SY"/>
          </a:p>
        </p:txBody>
      </p:sp>
      <p:sp>
        <p:nvSpPr>
          <p:cNvPr id="27" name="Slide Number Placeholder 26"/>
          <p:cNvSpPr>
            <a:spLocks noGrp="1"/>
          </p:cNvSpPr>
          <p:nvPr>
            <p:ph type="sldNum" sz="quarter" idx="12"/>
          </p:nvPr>
        </p:nvSpPr>
        <p:spPr/>
        <p:txBody>
          <a:bodyPr/>
          <a:lstStyle/>
          <a:p>
            <a:fld id="{9C9EBDB4-F56B-4BEC-8527-DE34E70D4EE5}" type="slidenum">
              <a:rPr lang="ar-SY" smtClean="0"/>
              <a:t>‹#›</a:t>
            </a:fld>
            <a:endParaRPr lang="ar-SY"/>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7971448-DCB9-4090-9232-734D3EA8C1F3}" type="datetimeFigureOut">
              <a:rPr lang="ar-SY" smtClean="0"/>
              <a:t>23/03/1444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C9EBDB4-F56B-4BEC-8527-DE34E70D4EE5}" type="slidenum">
              <a:rPr lang="ar-SY" smtClean="0"/>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7971448-DCB9-4090-9232-734D3EA8C1F3}" type="datetimeFigureOut">
              <a:rPr lang="ar-SY" smtClean="0"/>
              <a:t>23/03/1444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C9EBDB4-F56B-4BEC-8527-DE34E70D4EE5}" type="slidenum">
              <a:rPr lang="ar-SY" smtClean="0"/>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7971448-DCB9-4090-9232-734D3EA8C1F3}" type="datetimeFigureOut">
              <a:rPr lang="ar-SY" smtClean="0"/>
              <a:t>23/03/1444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C9EBDB4-F56B-4BEC-8527-DE34E70D4EE5}" type="slidenum">
              <a:rPr lang="ar-SY" smtClean="0"/>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17971448-DCB9-4090-9232-734D3EA8C1F3}" type="datetimeFigureOut">
              <a:rPr lang="ar-SY" smtClean="0"/>
              <a:t>23/03/1444</a:t>
            </a:fld>
            <a:endParaRPr lang="ar-SY"/>
          </a:p>
        </p:txBody>
      </p:sp>
      <p:sp>
        <p:nvSpPr>
          <p:cNvPr id="5" name="Footer Placeholder 4"/>
          <p:cNvSpPr>
            <a:spLocks noGrp="1"/>
          </p:cNvSpPr>
          <p:nvPr>
            <p:ph type="ftr" sz="quarter" idx="11"/>
          </p:nvPr>
        </p:nvSpPr>
        <p:spPr/>
        <p:txBody>
          <a:bodyPr/>
          <a:lstStyle/>
          <a:p>
            <a:endParaRPr lang="ar-SY"/>
          </a:p>
        </p:txBody>
      </p:sp>
      <p:sp>
        <p:nvSpPr>
          <p:cNvPr id="6" name="Slide Number Placeholder 5"/>
          <p:cNvSpPr>
            <a:spLocks noGrp="1"/>
          </p:cNvSpPr>
          <p:nvPr>
            <p:ph type="sldNum" sz="quarter" idx="12"/>
          </p:nvPr>
        </p:nvSpPr>
        <p:spPr/>
        <p:txBody>
          <a:bodyPr/>
          <a:lstStyle/>
          <a:p>
            <a:fld id="{9C9EBDB4-F56B-4BEC-8527-DE34E70D4EE5}" type="slidenum">
              <a:rPr lang="ar-SY" smtClean="0"/>
              <a:t>‹#›</a:t>
            </a:fld>
            <a:endParaRPr lang="ar-S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7971448-DCB9-4090-9232-734D3EA8C1F3}" type="datetimeFigureOut">
              <a:rPr lang="ar-SY" smtClean="0"/>
              <a:t>23/03/1444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9C9EBDB4-F56B-4BEC-8527-DE34E70D4EE5}" type="slidenum">
              <a:rPr lang="ar-SY" smtClean="0"/>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17971448-DCB9-4090-9232-734D3EA8C1F3}" type="datetimeFigureOut">
              <a:rPr lang="ar-SY" smtClean="0"/>
              <a:t>23/03/1444</a:t>
            </a:fld>
            <a:endParaRPr lang="ar-SY"/>
          </a:p>
        </p:txBody>
      </p:sp>
      <p:sp>
        <p:nvSpPr>
          <p:cNvPr id="8" name="Footer Placeholder 7"/>
          <p:cNvSpPr>
            <a:spLocks noGrp="1"/>
          </p:cNvSpPr>
          <p:nvPr>
            <p:ph type="ftr" sz="quarter" idx="11"/>
          </p:nvPr>
        </p:nvSpPr>
        <p:spPr/>
        <p:txBody>
          <a:bodyPr/>
          <a:lstStyle/>
          <a:p>
            <a:endParaRPr lang="ar-SY"/>
          </a:p>
        </p:txBody>
      </p:sp>
      <p:sp>
        <p:nvSpPr>
          <p:cNvPr id="9" name="Slide Number Placeholder 8"/>
          <p:cNvSpPr>
            <a:spLocks noGrp="1"/>
          </p:cNvSpPr>
          <p:nvPr>
            <p:ph type="sldNum" sz="quarter" idx="12"/>
          </p:nvPr>
        </p:nvSpPr>
        <p:spPr/>
        <p:txBody>
          <a:bodyPr/>
          <a:lstStyle/>
          <a:p>
            <a:fld id="{9C9EBDB4-F56B-4BEC-8527-DE34E70D4EE5}" type="slidenum">
              <a:rPr lang="ar-SY" smtClean="0"/>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7971448-DCB9-4090-9232-734D3EA8C1F3}" type="datetimeFigureOut">
              <a:rPr lang="ar-SY" smtClean="0"/>
              <a:t>23/03/1444</a:t>
            </a:fld>
            <a:endParaRPr lang="ar-SY"/>
          </a:p>
        </p:txBody>
      </p:sp>
      <p:sp>
        <p:nvSpPr>
          <p:cNvPr id="4" name="Footer Placeholder 3"/>
          <p:cNvSpPr>
            <a:spLocks noGrp="1"/>
          </p:cNvSpPr>
          <p:nvPr>
            <p:ph type="ftr" sz="quarter" idx="11"/>
          </p:nvPr>
        </p:nvSpPr>
        <p:spPr/>
        <p:txBody>
          <a:bodyPr/>
          <a:lstStyle/>
          <a:p>
            <a:endParaRPr lang="ar-SY"/>
          </a:p>
        </p:txBody>
      </p:sp>
      <p:sp>
        <p:nvSpPr>
          <p:cNvPr id="5" name="Slide Number Placeholder 4"/>
          <p:cNvSpPr>
            <a:spLocks noGrp="1"/>
          </p:cNvSpPr>
          <p:nvPr>
            <p:ph type="sldNum" sz="quarter" idx="12"/>
          </p:nvPr>
        </p:nvSpPr>
        <p:spPr/>
        <p:txBody>
          <a:bodyPr/>
          <a:lstStyle/>
          <a:p>
            <a:fld id="{9C9EBDB4-F56B-4BEC-8527-DE34E70D4EE5}" type="slidenum">
              <a:rPr lang="ar-SY" smtClean="0"/>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71448-DCB9-4090-9232-734D3EA8C1F3}" type="datetimeFigureOut">
              <a:rPr lang="ar-SY" smtClean="0"/>
              <a:t>23/03/1444</a:t>
            </a:fld>
            <a:endParaRPr lang="ar-SY"/>
          </a:p>
        </p:txBody>
      </p:sp>
      <p:sp>
        <p:nvSpPr>
          <p:cNvPr id="3" name="Footer Placeholder 2"/>
          <p:cNvSpPr>
            <a:spLocks noGrp="1"/>
          </p:cNvSpPr>
          <p:nvPr>
            <p:ph type="ftr" sz="quarter" idx="11"/>
          </p:nvPr>
        </p:nvSpPr>
        <p:spPr/>
        <p:txBody>
          <a:bodyPr/>
          <a:lstStyle/>
          <a:p>
            <a:endParaRPr lang="ar-SY"/>
          </a:p>
        </p:txBody>
      </p:sp>
      <p:sp>
        <p:nvSpPr>
          <p:cNvPr id="4" name="Slide Number Placeholder 3"/>
          <p:cNvSpPr>
            <a:spLocks noGrp="1"/>
          </p:cNvSpPr>
          <p:nvPr>
            <p:ph type="sldNum" sz="quarter" idx="12"/>
          </p:nvPr>
        </p:nvSpPr>
        <p:spPr/>
        <p:txBody>
          <a:bodyPr/>
          <a:lstStyle/>
          <a:p>
            <a:fld id="{9C9EBDB4-F56B-4BEC-8527-DE34E70D4EE5}" type="slidenum">
              <a:rPr lang="ar-SY" smtClean="0"/>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7971448-DCB9-4090-9232-734D3EA8C1F3}" type="datetimeFigureOut">
              <a:rPr lang="ar-SY" smtClean="0"/>
              <a:t>23/03/1444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p:txBody>
          <a:bodyPr/>
          <a:lstStyle/>
          <a:p>
            <a:fld id="{9C9EBDB4-F56B-4BEC-8527-DE34E70D4EE5}" type="slidenum">
              <a:rPr lang="ar-SY" smtClean="0"/>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17971448-DCB9-4090-9232-734D3EA8C1F3}" type="datetimeFigureOut">
              <a:rPr lang="ar-SY" smtClean="0"/>
              <a:t>23/03/1444</a:t>
            </a:fld>
            <a:endParaRPr lang="ar-SY"/>
          </a:p>
        </p:txBody>
      </p:sp>
      <p:sp>
        <p:nvSpPr>
          <p:cNvPr id="6" name="Footer Placeholder 5"/>
          <p:cNvSpPr>
            <a:spLocks noGrp="1"/>
          </p:cNvSpPr>
          <p:nvPr>
            <p:ph type="ftr" sz="quarter" idx="11"/>
          </p:nvPr>
        </p:nvSpPr>
        <p:spPr/>
        <p:txBody>
          <a:bodyPr/>
          <a:lstStyle/>
          <a:p>
            <a:endParaRPr lang="ar-SY"/>
          </a:p>
        </p:txBody>
      </p:sp>
      <p:sp>
        <p:nvSpPr>
          <p:cNvPr id="7" name="Slide Number Placeholder 6"/>
          <p:cNvSpPr>
            <a:spLocks noGrp="1"/>
          </p:cNvSpPr>
          <p:nvPr>
            <p:ph type="sldNum" sz="quarter" idx="12"/>
          </p:nvPr>
        </p:nvSpPr>
        <p:spPr>
          <a:xfrm>
            <a:off x="8077200" y="6356350"/>
            <a:ext cx="609600" cy="365125"/>
          </a:xfrm>
        </p:spPr>
        <p:txBody>
          <a:bodyPr/>
          <a:lstStyle/>
          <a:p>
            <a:fld id="{9C9EBDB4-F56B-4BEC-8527-DE34E70D4EE5}" type="slidenum">
              <a:rPr lang="ar-SY" smtClean="0"/>
              <a:t>‹#›</a:t>
            </a:fld>
            <a:endParaRPr lang="ar-SY"/>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7971448-DCB9-4090-9232-734D3EA8C1F3}" type="datetimeFigureOut">
              <a:rPr lang="ar-SY" smtClean="0"/>
              <a:t>23/03/1444</a:t>
            </a:fld>
            <a:endParaRPr lang="ar-SY"/>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Y"/>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9EBDB4-F56B-4BEC-8527-DE34E70D4EE5}" type="slidenum">
              <a:rPr lang="ar-SY" smtClean="0"/>
              <a:t>‹#›</a:t>
            </a:fld>
            <a:endParaRPr lang="ar-SY"/>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0.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pPr algn="ctr"/>
            <a:r>
              <a:rPr lang="ar-SY" sz="6600" dirty="0" err="1"/>
              <a:t>الاخماج</a:t>
            </a:r>
            <a:r>
              <a:rPr lang="ar-SY" sz="6600" dirty="0"/>
              <a:t> الجرثومية</a:t>
            </a:r>
          </a:p>
        </p:txBody>
      </p:sp>
      <p:sp>
        <p:nvSpPr>
          <p:cNvPr id="3" name="عنوان فرعي 2"/>
          <p:cNvSpPr>
            <a:spLocks noGrp="1"/>
          </p:cNvSpPr>
          <p:nvPr>
            <p:ph type="subTitle" idx="1"/>
          </p:nvPr>
        </p:nvSpPr>
        <p:spPr/>
        <p:txBody>
          <a:bodyPr/>
          <a:lstStyle/>
          <a:p>
            <a:pPr algn="ctr"/>
            <a:r>
              <a:rPr lang="ar-SY" dirty="0"/>
              <a:t>د. محمد يوسف حسن</a:t>
            </a:r>
          </a:p>
        </p:txBody>
      </p:sp>
    </p:spTree>
    <p:extLst>
      <p:ext uri="{BB962C8B-B14F-4D97-AF65-F5344CB8AC3E}">
        <p14:creationId xmlns:p14="http://schemas.microsoft.com/office/powerpoint/2010/main" val="335559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Lyme disease </a:t>
            </a:r>
            <a:endParaRPr lang="ar-SY" dirty="0">
              <a:solidFill>
                <a:srgbClr val="FF0000"/>
              </a:solidFill>
            </a:endParaRPr>
          </a:p>
        </p:txBody>
      </p:sp>
      <p:sp>
        <p:nvSpPr>
          <p:cNvPr id="3" name="عنصر نائب للمحتوى 2"/>
          <p:cNvSpPr>
            <a:spLocks noGrp="1"/>
          </p:cNvSpPr>
          <p:nvPr>
            <p:ph idx="1"/>
          </p:nvPr>
        </p:nvSpPr>
        <p:spPr/>
        <p:txBody>
          <a:bodyPr/>
          <a:lstStyle/>
          <a:p>
            <a:pPr algn="l" rtl="0"/>
            <a:r>
              <a:rPr lang="en-US" dirty="0"/>
              <a:t>Lyme disease (named after the town of Old Lyme in Connecticut, USA) is caused by </a:t>
            </a:r>
            <a:r>
              <a:rPr lang="en-US" dirty="0">
                <a:solidFill>
                  <a:srgbClr val="FF0000"/>
                </a:solidFill>
              </a:rPr>
              <a:t>Borrelia burgdorferi G-</a:t>
            </a:r>
            <a:r>
              <a:rPr lang="en-US" dirty="0"/>
              <a:t>.</a:t>
            </a:r>
          </a:p>
          <a:p>
            <a:pPr algn="l" rtl="0"/>
            <a:r>
              <a:rPr lang="en-US" dirty="0"/>
              <a:t> The reservoir of infection is maintained in </a:t>
            </a:r>
            <a:r>
              <a:rPr lang="en-US" dirty="0">
                <a:solidFill>
                  <a:srgbClr val="FF0000"/>
                </a:solidFill>
              </a:rPr>
              <a:t>ixodid </a:t>
            </a:r>
            <a:r>
              <a:rPr lang="en-US" dirty="0"/>
              <a:t>(hard) ticks that feed on a variety of large mammals, particularly deer. </a:t>
            </a:r>
          </a:p>
          <a:p>
            <a:pPr algn="l" rtl="0"/>
            <a:r>
              <a:rPr lang="en-US" dirty="0"/>
              <a:t>The organism is transmitted to humans via infected tick bites.</a:t>
            </a:r>
          </a:p>
          <a:p>
            <a:pPr algn="l" rtl="0"/>
            <a:r>
              <a:rPr lang="en-US" dirty="0"/>
              <a:t> Lyme disease is found in the USA, Europe, Russia, China, Japan and Australia. </a:t>
            </a:r>
            <a:endParaRPr lang="ar-SY" dirty="0"/>
          </a:p>
        </p:txBody>
      </p:sp>
    </p:spTree>
    <p:extLst>
      <p:ext uri="{BB962C8B-B14F-4D97-AF65-F5344CB8AC3E}">
        <p14:creationId xmlns:p14="http://schemas.microsoft.com/office/powerpoint/2010/main" val="169619412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Vibrio </a:t>
            </a:r>
            <a:r>
              <a:rPr lang="en-US" dirty="0" err="1"/>
              <a:t>parahaemolyticus</a:t>
            </a:r>
            <a:r>
              <a:rPr lang="en-US" dirty="0"/>
              <a:t> </a:t>
            </a:r>
            <a:endParaRPr lang="ar-SY" dirty="0"/>
          </a:p>
        </p:txBody>
      </p:sp>
      <p:sp>
        <p:nvSpPr>
          <p:cNvPr id="3" name="عنصر نائب للمحتوى 2"/>
          <p:cNvSpPr>
            <a:spLocks noGrp="1"/>
          </p:cNvSpPr>
          <p:nvPr>
            <p:ph idx="1"/>
          </p:nvPr>
        </p:nvSpPr>
        <p:spPr/>
        <p:txBody>
          <a:bodyPr/>
          <a:lstStyle/>
          <a:p>
            <a:pPr algn="l" rtl="0"/>
            <a:r>
              <a:rPr lang="en-US" dirty="0"/>
              <a:t>This marine organism produces a disease similar to </a:t>
            </a:r>
            <a:r>
              <a:rPr lang="en-US" dirty="0" err="1"/>
              <a:t>enterotoxigenic</a:t>
            </a:r>
            <a:r>
              <a:rPr lang="en-US" dirty="0"/>
              <a:t> E. coli. </a:t>
            </a:r>
          </a:p>
          <a:p>
            <a:pPr algn="l" rtl="0"/>
            <a:r>
              <a:rPr lang="en-US" dirty="0"/>
              <a:t>raw seafood and is very common where ingestion of such food is widespread (e.g. Japan).</a:t>
            </a:r>
          </a:p>
          <a:p>
            <a:pPr algn="l" rtl="0"/>
            <a:r>
              <a:rPr lang="en-US" dirty="0"/>
              <a:t> After an incubation period of ~20 </a:t>
            </a:r>
            <a:r>
              <a:rPr lang="en-US" dirty="0" err="1"/>
              <a:t>hrs</a:t>
            </a:r>
            <a:r>
              <a:rPr lang="en-US" dirty="0"/>
              <a:t>, </a:t>
            </a:r>
            <a:r>
              <a:rPr lang="en-US" b="1" dirty="0"/>
              <a:t>explosive </a:t>
            </a:r>
            <a:r>
              <a:rPr lang="en-US" dirty="0" err="1"/>
              <a:t>diarrhoea</a:t>
            </a:r>
            <a:r>
              <a:rPr lang="en-US" dirty="0"/>
              <a:t>, abdominal cramps and vomiting occur. </a:t>
            </a:r>
          </a:p>
          <a:p>
            <a:pPr algn="l" rtl="0"/>
            <a:r>
              <a:rPr lang="en-US" dirty="0"/>
              <a:t>Systemic symptoms of headache and fever are frequent but the illness is self-limiting, taking 4–7 days to resolve.</a:t>
            </a:r>
          </a:p>
          <a:p>
            <a:pPr algn="l" rtl="0"/>
            <a:endParaRPr lang="ar-SY" dirty="0"/>
          </a:p>
        </p:txBody>
      </p:sp>
    </p:spTree>
    <p:extLst>
      <p:ext uri="{BB962C8B-B14F-4D97-AF65-F5344CB8AC3E}">
        <p14:creationId xmlns:p14="http://schemas.microsoft.com/office/powerpoint/2010/main" val="444521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rPr>
              <a:t>Bacillary dysentery (shigellosis) </a:t>
            </a:r>
            <a:endParaRPr lang="ar-SY" dirty="0">
              <a:solidFill>
                <a:srgbClr val="FF0000"/>
              </a:solidFill>
            </a:endParaRPr>
          </a:p>
        </p:txBody>
      </p:sp>
      <p:sp>
        <p:nvSpPr>
          <p:cNvPr id="3" name="عنصر نائب للمحتوى 2"/>
          <p:cNvSpPr>
            <a:spLocks noGrp="1"/>
          </p:cNvSpPr>
          <p:nvPr>
            <p:ph idx="1"/>
          </p:nvPr>
        </p:nvSpPr>
        <p:spPr/>
        <p:txBody>
          <a:bodyPr/>
          <a:lstStyle/>
          <a:p>
            <a:pPr algn="l" rtl="0"/>
            <a:r>
              <a:rPr lang="en-US" dirty="0" err="1"/>
              <a:t>Shigellae</a:t>
            </a:r>
            <a:r>
              <a:rPr lang="en-US" dirty="0"/>
              <a:t> are Gram-negative rods</a:t>
            </a:r>
          </a:p>
          <a:p>
            <a:pPr algn="l" rtl="0"/>
            <a:r>
              <a:rPr lang="en-US" dirty="0"/>
              <a:t>invade the colonic mucosa.</a:t>
            </a:r>
          </a:p>
          <a:p>
            <a:pPr algn="l" rtl="0"/>
            <a:r>
              <a:rPr lang="en-US" dirty="0"/>
              <a:t> They are often</a:t>
            </a:r>
            <a:r>
              <a:rPr lang="en-US" b="1" dirty="0">
                <a:solidFill>
                  <a:srgbClr val="FF0000"/>
                </a:solidFill>
              </a:rPr>
              <a:t> multi-resistant </a:t>
            </a:r>
            <a:r>
              <a:rPr lang="en-US" dirty="0"/>
              <a:t>to antibiotics. </a:t>
            </a:r>
          </a:p>
          <a:p>
            <a:pPr algn="l" rtl="0"/>
            <a:r>
              <a:rPr lang="en-US" dirty="0"/>
              <a:t>The organism only infects humans and its spread is facilitated by its low infecting dose of </a:t>
            </a:r>
            <a:r>
              <a:rPr lang="en-US" u="sng" dirty="0"/>
              <a:t>~10 organisms</a:t>
            </a:r>
            <a:r>
              <a:rPr lang="en-US" dirty="0"/>
              <a:t>. </a:t>
            </a:r>
          </a:p>
          <a:p>
            <a:pPr algn="l" rtl="0"/>
            <a:r>
              <a:rPr lang="en-US" dirty="0"/>
              <a:t>unwashed hands after defecation .</a:t>
            </a:r>
          </a:p>
          <a:p>
            <a:pPr algn="l" rtl="0"/>
            <a:r>
              <a:rPr lang="en-US" dirty="0"/>
              <a:t>Outbreaks occur in </a:t>
            </a:r>
            <a:r>
              <a:rPr lang="en-US" b="1" dirty="0">
                <a:solidFill>
                  <a:srgbClr val="FF0000"/>
                </a:solidFill>
              </a:rPr>
              <a:t>mental hospitals</a:t>
            </a:r>
            <a:r>
              <a:rPr lang="en-US" dirty="0"/>
              <a:t>, residential schools and other closed institutions.</a:t>
            </a:r>
            <a:endParaRPr lang="ar-SY" dirty="0"/>
          </a:p>
        </p:txBody>
      </p:sp>
    </p:spTree>
    <p:extLst>
      <p:ext uri="{BB962C8B-B14F-4D97-AF65-F5344CB8AC3E}">
        <p14:creationId xmlns:p14="http://schemas.microsoft.com/office/powerpoint/2010/main" val="38708252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Disease severity varies with serotype; cases due to </a:t>
            </a:r>
            <a:r>
              <a:rPr lang="en-US" dirty="0" err="1"/>
              <a:t>Shigella</a:t>
            </a:r>
            <a:r>
              <a:rPr lang="en-US" dirty="0"/>
              <a:t> </a:t>
            </a:r>
            <a:r>
              <a:rPr lang="en-US" b="1" dirty="0" err="1"/>
              <a:t>sonnei</a:t>
            </a:r>
            <a:r>
              <a:rPr lang="en-US" b="1" dirty="0"/>
              <a:t> </a:t>
            </a:r>
            <a:r>
              <a:rPr lang="en-US" dirty="0"/>
              <a:t>are mild, while those due to Sh. </a:t>
            </a:r>
            <a:r>
              <a:rPr lang="en-US" b="1" dirty="0" err="1"/>
              <a:t>dysenteriae</a:t>
            </a:r>
            <a:r>
              <a:rPr lang="en-US" dirty="0"/>
              <a:t> may be fulminating and cause death within 48 hrs.</a:t>
            </a:r>
          </a:p>
          <a:p>
            <a:pPr algn="l" rtl="0"/>
            <a:r>
              <a:rPr lang="en-US" dirty="0"/>
              <a:t> Symptoms include </a:t>
            </a:r>
            <a:r>
              <a:rPr lang="en-US" dirty="0" err="1"/>
              <a:t>diarrhoea</a:t>
            </a:r>
            <a:r>
              <a:rPr lang="en-US" dirty="0"/>
              <a:t>, which may be </a:t>
            </a:r>
            <a:r>
              <a:rPr lang="en-US" u="sng" dirty="0">
                <a:solidFill>
                  <a:srgbClr val="FF0000"/>
                </a:solidFill>
              </a:rPr>
              <a:t>bloody</a:t>
            </a:r>
            <a:r>
              <a:rPr lang="en-US" dirty="0"/>
              <a:t>, colicky abdominal pain and </a:t>
            </a:r>
            <a:r>
              <a:rPr lang="en-US" dirty="0" err="1"/>
              <a:t>tenesmus</a:t>
            </a:r>
            <a:r>
              <a:rPr lang="en-US" dirty="0"/>
              <a:t>. </a:t>
            </a:r>
          </a:p>
          <a:p>
            <a:pPr algn="l" rtl="0"/>
            <a:r>
              <a:rPr lang="en-US" dirty="0"/>
              <a:t>Arthritis or </a:t>
            </a:r>
            <a:r>
              <a:rPr lang="en-US" dirty="0" err="1"/>
              <a:t>iritis</a:t>
            </a:r>
            <a:r>
              <a:rPr lang="en-US" dirty="0"/>
              <a:t> may occasionally complicate bacillary dysentery (</a:t>
            </a:r>
            <a:r>
              <a:rPr lang="en-US" b="1" dirty="0"/>
              <a:t>Reiter’s syndrome</a:t>
            </a:r>
            <a:r>
              <a:rPr lang="en-US" dirty="0"/>
              <a:t>), and may be associated with HLA-B27. </a:t>
            </a:r>
            <a:endParaRPr lang="ar-SY" dirty="0"/>
          </a:p>
        </p:txBody>
      </p:sp>
    </p:spTree>
    <p:extLst>
      <p:ext uri="{BB962C8B-B14F-4D97-AF65-F5344CB8AC3E}">
        <p14:creationId xmlns:p14="http://schemas.microsoft.com/office/powerpoint/2010/main" val="21695560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8766C8-F6A1-4E25-99BC-7E7B52B28508}"/>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4A89FB06-93F6-4AB8-B19D-D0ADFD326BA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8797" b="34798"/>
          <a:stretch/>
        </p:blipFill>
        <p:spPr>
          <a:xfrm>
            <a:off x="1115616" y="2456892"/>
            <a:ext cx="6666457" cy="1944216"/>
          </a:xfrm>
        </p:spPr>
      </p:pic>
    </p:spTree>
    <p:extLst>
      <p:ext uri="{BB962C8B-B14F-4D97-AF65-F5344CB8AC3E}">
        <p14:creationId xmlns:p14="http://schemas.microsoft.com/office/powerpoint/2010/main" val="16739654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Oral rehydration therapy is necessary to replace water and  electrolytes. </a:t>
            </a:r>
          </a:p>
          <a:p>
            <a:pPr algn="l" rtl="0"/>
            <a:r>
              <a:rPr lang="en-US" dirty="0"/>
              <a:t>Antibiotic therapy with </a:t>
            </a:r>
            <a:r>
              <a:rPr lang="en-US" b="1" dirty="0">
                <a:solidFill>
                  <a:srgbClr val="FF0000"/>
                </a:solidFill>
              </a:rPr>
              <a:t>ciprofloxacin</a:t>
            </a:r>
            <a:r>
              <a:rPr lang="en-US" dirty="0"/>
              <a:t> for 3 days </a:t>
            </a:r>
          </a:p>
          <a:p>
            <a:pPr algn="l" rtl="0"/>
            <a:r>
              <a:rPr lang="en-US" dirty="0"/>
              <a:t>Hand-washing is important to prevent </a:t>
            </a:r>
            <a:r>
              <a:rPr lang="en-US" dirty="0" err="1"/>
              <a:t>faecal</a:t>
            </a:r>
            <a:r>
              <a:rPr lang="en-US" dirty="0"/>
              <a:t> contamination of food and milk. </a:t>
            </a:r>
            <a:endParaRPr lang="ar-SY" dirty="0"/>
          </a:p>
        </p:txBody>
      </p:sp>
    </p:spTree>
    <p:extLst>
      <p:ext uri="{BB962C8B-B14F-4D97-AF65-F5344CB8AC3E}">
        <p14:creationId xmlns:p14="http://schemas.microsoft.com/office/powerpoint/2010/main" val="541598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Clinical features</a:t>
            </a:r>
            <a:endParaRPr lang="ar-SY" dirty="0"/>
          </a:p>
        </p:txBody>
      </p:sp>
      <p:sp>
        <p:nvSpPr>
          <p:cNvPr id="3" name="عنصر نائب للمحتوى 2"/>
          <p:cNvSpPr>
            <a:spLocks noGrp="1"/>
          </p:cNvSpPr>
          <p:nvPr>
            <p:ph idx="1"/>
          </p:nvPr>
        </p:nvSpPr>
        <p:spPr/>
        <p:txBody>
          <a:bodyPr/>
          <a:lstStyle/>
          <a:p>
            <a:pPr algn="l" rtl="0"/>
            <a:r>
              <a:rPr lang="en-US" dirty="0"/>
              <a:t> There are three stages: early </a:t>
            </a:r>
            <a:r>
              <a:rPr lang="en-US" u="sng" dirty="0" err="1"/>
              <a:t>localised</a:t>
            </a:r>
            <a:r>
              <a:rPr lang="en-US" dirty="0"/>
              <a:t>, early </a:t>
            </a:r>
            <a:r>
              <a:rPr lang="en-US" u="sng" dirty="0"/>
              <a:t>disseminated</a:t>
            </a:r>
            <a:r>
              <a:rPr lang="en-US" dirty="0"/>
              <a:t> and </a:t>
            </a:r>
            <a:r>
              <a:rPr lang="en-US" u="sng" dirty="0"/>
              <a:t>late</a:t>
            </a:r>
            <a:r>
              <a:rPr lang="en-US" dirty="0"/>
              <a:t> disease. </a:t>
            </a:r>
          </a:p>
          <a:p>
            <a:pPr algn="l" rtl="0"/>
            <a:r>
              <a:rPr lang="en-US" dirty="0"/>
              <a:t>Progression may be arrested at any stage. </a:t>
            </a:r>
            <a:endParaRPr lang="ar-SY" dirty="0"/>
          </a:p>
        </p:txBody>
      </p:sp>
    </p:spTree>
    <p:extLst>
      <p:ext uri="{BB962C8B-B14F-4D97-AF65-F5344CB8AC3E}">
        <p14:creationId xmlns:p14="http://schemas.microsoft.com/office/powerpoint/2010/main" val="225503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Early </a:t>
            </a:r>
            <a:r>
              <a:rPr lang="en-US" dirty="0" err="1"/>
              <a:t>localised</a:t>
            </a:r>
            <a:r>
              <a:rPr lang="en-US" dirty="0"/>
              <a:t> disease: </a:t>
            </a:r>
            <a:endParaRPr lang="ar-SY" dirty="0"/>
          </a:p>
        </p:txBody>
      </p:sp>
      <p:sp>
        <p:nvSpPr>
          <p:cNvPr id="3" name="عنصر نائب للمحتوى 2"/>
          <p:cNvSpPr>
            <a:spLocks noGrp="1"/>
          </p:cNvSpPr>
          <p:nvPr>
            <p:ph idx="1"/>
          </p:nvPr>
        </p:nvSpPr>
        <p:spPr/>
        <p:txBody>
          <a:bodyPr/>
          <a:lstStyle/>
          <a:p>
            <a:pPr algn="l" rtl="0"/>
            <a:r>
              <a:rPr lang="en-US" dirty="0"/>
              <a:t> The characteristic feature is a skin reaction around the site of the tick bite, known as </a:t>
            </a:r>
            <a:r>
              <a:rPr lang="en-US" dirty="0">
                <a:solidFill>
                  <a:srgbClr val="FF0000"/>
                </a:solidFill>
              </a:rPr>
              <a:t>erythema</a:t>
            </a:r>
            <a:r>
              <a:rPr lang="en-US" dirty="0"/>
              <a:t> </a:t>
            </a:r>
            <a:r>
              <a:rPr lang="en-US" dirty="0" err="1">
                <a:solidFill>
                  <a:srgbClr val="FF0000"/>
                </a:solidFill>
              </a:rPr>
              <a:t>migrans</a:t>
            </a:r>
            <a:r>
              <a:rPr lang="en-US" dirty="0"/>
              <a:t>. Initially, a red macule or papule appears 2–30 days after the bite.</a:t>
            </a:r>
          </a:p>
          <a:p>
            <a:pPr algn="l" rtl="0"/>
            <a:r>
              <a:rPr lang="en-US" dirty="0"/>
              <a:t> It then enlarges peripherally with central clearing (‘</a:t>
            </a:r>
            <a:r>
              <a:rPr lang="en-US" dirty="0">
                <a:solidFill>
                  <a:srgbClr val="FF0000"/>
                </a:solidFill>
              </a:rPr>
              <a:t>bull’s eye macule</a:t>
            </a:r>
            <a:r>
              <a:rPr lang="en-US" dirty="0"/>
              <a:t>’), and may persist for months. </a:t>
            </a:r>
          </a:p>
          <a:p>
            <a:pPr algn="l" rtl="0"/>
            <a:r>
              <a:rPr lang="en-US" dirty="0"/>
              <a:t>The rash may be accompanied by fever, headache and regional lymphadenopathy. </a:t>
            </a:r>
            <a:endParaRPr lang="ar-SY" dirty="0"/>
          </a:p>
        </p:txBody>
      </p:sp>
    </p:spTree>
    <p:extLst>
      <p:ext uri="{BB962C8B-B14F-4D97-AF65-F5344CB8AC3E}">
        <p14:creationId xmlns:p14="http://schemas.microsoft.com/office/powerpoint/2010/main" val="97372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699611"/>
            <a:ext cx="6120680" cy="4590511"/>
          </a:xfrm>
        </p:spPr>
      </p:pic>
    </p:spTree>
    <p:extLst>
      <p:ext uri="{BB962C8B-B14F-4D97-AF65-F5344CB8AC3E}">
        <p14:creationId xmlns:p14="http://schemas.microsoft.com/office/powerpoint/2010/main" val="2649319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6489" y="1935163"/>
            <a:ext cx="3731021" cy="4389437"/>
          </a:xfrm>
        </p:spPr>
      </p:pic>
    </p:spTree>
    <p:extLst>
      <p:ext uri="{BB962C8B-B14F-4D97-AF65-F5344CB8AC3E}">
        <p14:creationId xmlns:p14="http://schemas.microsoft.com/office/powerpoint/2010/main" val="1168952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Early disseminated disease: </a:t>
            </a:r>
            <a:endParaRPr lang="ar-SY" dirty="0"/>
          </a:p>
        </p:txBody>
      </p:sp>
      <p:sp>
        <p:nvSpPr>
          <p:cNvPr id="3" name="عنصر نائب للمحتوى 2"/>
          <p:cNvSpPr>
            <a:spLocks noGrp="1"/>
          </p:cNvSpPr>
          <p:nvPr>
            <p:ph idx="1"/>
          </p:nvPr>
        </p:nvSpPr>
        <p:spPr/>
        <p:txBody>
          <a:bodyPr>
            <a:normAutofit fontScale="92500" lnSpcReduction="10000"/>
          </a:bodyPr>
          <a:lstStyle/>
          <a:p>
            <a:pPr algn="l" rtl="0"/>
            <a:r>
              <a:rPr lang="en-US" dirty="0"/>
              <a:t> Dissemination occurs via the </a:t>
            </a:r>
            <a:r>
              <a:rPr lang="en-US" dirty="0">
                <a:solidFill>
                  <a:srgbClr val="FF0000"/>
                </a:solidFill>
              </a:rPr>
              <a:t>blood</a:t>
            </a:r>
            <a:r>
              <a:rPr lang="en-US" dirty="0"/>
              <a:t> </a:t>
            </a:r>
            <a:r>
              <a:rPr lang="en-US" dirty="0">
                <a:solidFill>
                  <a:srgbClr val="FF0000"/>
                </a:solidFill>
              </a:rPr>
              <a:t>stream</a:t>
            </a:r>
            <a:r>
              <a:rPr lang="en-US" dirty="0"/>
              <a:t> and </a:t>
            </a:r>
            <a:r>
              <a:rPr lang="en-US" dirty="0">
                <a:solidFill>
                  <a:srgbClr val="FF0000"/>
                </a:solidFill>
              </a:rPr>
              <a:t>lymphatics</a:t>
            </a:r>
            <a:r>
              <a:rPr lang="en-US" dirty="0"/>
              <a:t>. </a:t>
            </a:r>
          </a:p>
          <a:p>
            <a:pPr algn="l" rtl="0"/>
            <a:r>
              <a:rPr lang="en-US" dirty="0"/>
              <a:t>There may be a systemic reaction with malaise, arthralgia and occasionally </a:t>
            </a:r>
            <a:r>
              <a:rPr lang="en-US" u="sng" dirty="0"/>
              <a:t>metastatic</a:t>
            </a:r>
            <a:r>
              <a:rPr lang="en-US" dirty="0"/>
              <a:t> areas of </a:t>
            </a:r>
            <a:r>
              <a:rPr lang="en-US" u="sng" dirty="0"/>
              <a:t>erythema</a:t>
            </a:r>
            <a:r>
              <a:rPr lang="en-US" dirty="0"/>
              <a:t> </a:t>
            </a:r>
            <a:r>
              <a:rPr lang="en-US" dirty="0" err="1"/>
              <a:t>migrans</a:t>
            </a:r>
            <a:r>
              <a:rPr lang="en-US" dirty="0"/>
              <a:t>. </a:t>
            </a:r>
          </a:p>
          <a:p>
            <a:pPr algn="l" rtl="0"/>
            <a:r>
              <a:rPr lang="en-US" dirty="0"/>
              <a:t>Neurological involvement with lymphocytic </a:t>
            </a:r>
            <a:r>
              <a:rPr lang="en-US" dirty="0">
                <a:solidFill>
                  <a:srgbClr val="FF0000"/>
                </a:solidFill>
              </a:rPr>
              <a:t>meningitis</a:t>
            </a:r>
            <a:r>
              <a:rPr lang="en-US" dirty="0"/>
              <a:t>, </a:t>
            </a:r>
            <a:r>
              <a:rPr lang="en-US" dirty="0">
                <a:solidFill>
                  <a:srgbClr val="FF0000"/>
                </a:solidFill>
              </a:rPr>
              <a:t>cranial</a:t>
            </a:r>
            <a:r>
              <a:rPr lang="en-US" dirty="0"/>
              <a:t> nerve palsies (especially unilateral or bilateral facial palsy) and peripheral neuropathy. </a:t>
            </a:r>
          </a:p>
          <a:p>
            <a:pPr algn="l" rtl="0"/>
            <a:r>
              <a:rPr lang="en-US" dirty="0">
                <a:solidFill>
                  <a:srgbClr val="FF0000"/>
                </a:solidFill>
              </a:rPr>
              <a:t>Radiculopathy</a:t>
            </a:r>
            <a:r>
              <a:rPr lang="en-US" dirty="0"/>
              <a:t>, often painful, may present a year or more after initial infection. </a:t>
            </a:r>
          </a:p>
          <a:p>
            <a:pPr algn="l" rtl="0"/>
            <a:r>
              <a:rPr lang="en-US" dirty="0">
                <a:solidFill>
                  <a:srgbClr val="FF0000"/>
                </a:solidFill>
              </a:rPr>
              <a:t>Carditis</a:t>
            </a:r>
            <a:r>
              <a:rPr lang="en-US" dirty="0"/>
              <a:t>, sometimes accompanied by </a:t>
            </a:r>
            <a:r>
              <a:rPr lang="en-US" dirty="0">
                <a:solidFill>
                  <a:srgbClr val="FF0000"/>
                </a:solidFill>
              </a:rPr>
              <a:t>atrioventricular </a:t>
            </a:r>
            <a:r>
              <a:rPr lang="en-US" dirty="0"/>
              <a:t>conduction defects, is common in the USA but rarer in Europe.</a:t>
            </a:r>
          </a:p>
          <a:p>
            <a:pPr algn="l" rtl="0"/>
            <a:endParaRPr lang="ar-SY" dirty="0"/>
          </a:p>
        </p:txBody>
      </p:sp>
    </p:spTree>
    <p:extLst>
      <p:ext uri="{BB962C8B-B14F-4D97-AF65-F5344CB8AC3E}">
        <p14:creationId xmlns:p14="http://schemas.microsoft.com/office/powerpoint/2010/main" val="191866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Late disease: </a:t>
            </a:r>
            <a:endParaRPr lang="ar-SY" dirty="0"/>
          </a:p>
        </p:txBody>
      </p:sp>
      <p:sp>
        <p:nvSpPr>
          <p:cNvPr id="3" name="عنصر نائب للمحتوى 2"/>
          <p:cNvSpPr>
            <a:spLocks noGrp="1"/>
          </p:cNvSpPr>
          <p:nvPr>
            <p:ph idx="1"/>
          </p:nvPr>
        </p:nvSpPr>
        <p:spPr/>
        <p:txBody>
          <a:bodyPr>
            <a:normAutofit fontScale="92500" lnSpcReduction="20000"/>
          </a:bodyPr>
          <a:lstStyle/>
          <a:p>
            <a:pPr algn="l" rtl="0"/>
            <a:r>
              <a:rPr lang="en-US" dirty="0"/>
              <a:t> Late manifestations include </a:t>
            </a:r>
            <a:r>
              <a:rPr lang="en-US" dirty="0">
                <a:solidFill>
                  <a:srgbClr val="FF0000"/>
                </a:solidFill>
              </a:rPr>
              <a:t>arthritis</a:t>
            </a:r>
            <a:r>
              <a:rPr lang="en-US" dirty="0"/>
              <a:t>, </a:t>
            </a:r>
            <a:r>
              <a:rPr lang="en-US" dirty="0">
                <a:solidFill>
                  <a:srgbClr val="FF0000"/>
                </a:solidFill>
              </a:rPr>
              <a:t>polyneuritis</a:t>
            </a:r>
            <a:r>
              <a:rPr lang="en-US" dirty="0"/>
              <a:t> and </a:t>
            </a:r>
            <a:r>
              <a:rPr lang="en-US" dirty="0">
                <a:solidFill>
                  <a:srgbClr val="FF0000"/>
                </a:solidFill>
              </a:rPr>
              <a:t>encephalopathy</a:t>
            </a:r>
            <a:r>
              <a:rPr lang="en-US" dirty="0"/>
              <a:t>. </a:t>
            </a:r>
          </a:p>
          <a:p>
            <a:pPr algn="l" rtl="0"/>
            <a:r>
              <a:rPr lang="en-US" dirty="0">
                <a:solidFill>
                  <a:srgbClr val="FF0000"/>
                </a:solidFill>
              </a:rPr>
              <a:t>Prolonged arthritis</a:t>
            </a:r>
            <a:r>
              <a:rPr lang="en-US" dirty="0"/>
              <a:t>, particularly affecting large joints, is a well-described feature but is rare in the UK. </a:t>
            </a:r>
          </a:p>
          <a:p>
            <a:pPr algn="l" rtl="0"/>
            <a:r>
              <a:rPr lang="en-US" dirty="0"/>
              <a:t>Brain parenchymal involvement causing </a:t>
            </a:r>
            <a:r>
              <a:rPr lang="en-US" dirty="0">
                <a:solidFill>
                  <a:srgbClr val="FF0000"/>
                </a:solidFill>
              </a:rPr>
              <a:t>neuropsychiatric</a:t>
            </a:r>
            <a:r>
              <a:rPr lang="en-US" dirty="0"/>
              <a:t> abnormalities: is very rare in the UK. </a:t>
            </a:r>
          </a:p>
          <a:p>
            <a:pPr algn="l" rtl="0"/>
            <a:r>
              <a:rPr lang="en-US" dirty="0" err="1">
                <a:solidFill>
                  <a:srgbClr val="FF0000"/>
                </a:solidFill>
              </a:rPr>
              <a:t>Acrodermatitis</a:t>
            </a:r>
            <a:r>
              <a:rPr lang="en-US" dirty="0">
                <a:solidFill>
                  <a:srgbClr val="FF0000"/>
                </a:solidFill>
              </a:rPr>
              <a:t> </a:t>
            </a:r>
            <a:r>
              <a:rPr lang="en-US" dirty="0" err="1">
                <a:solidFill>
                  <a:srgbClr val="FF0000"/>
                </a:solidFill>
              </a:rPr>
              <a:t>chronica</a:t>
            </a:r>
            <a:r>
              <a:rPr lang="en-US" dirty="0">
                <a:solidFill>
                  <a:srgbClr val="FF0000"/>
                </a:solidFill>
              </a:rPr>
              <a:t> </a:t>
            </a:r>
            <a:r>
              <a:rPr lang="en-US" dirty="0" err="1">
                <a:solidFill>
                  <a:srgbClr val="FF0000"/>
                </a:solidFill>
              </a:rPr>
              <a:t>atrophicans</a:t>
            </a:r>
            <a:r>
              <a:rPr lang="en-US" dirty="0">
                <a:solidFill>
                  <a:srgbClr val="FF0000"/>
                </a:solidFill>
              </a:rPr>
              <a:t> </a:t>
            </a:r>
            <a:r>
              <a:rPr lang="en-US" dirty="0"/>
              <a:t>is an uncommon late complication seen more frequently in Europe than North America.</a:t>
            </a:r>
          </a:p>
          <a:p>
            <a:pPr algn="l" rtl="0"/>
            <a:r>
              <a:rPr lang="en-US" dirty="0"/>
              <a:t> Doughy, patchy discoloration occurs on the peripheries, eventually leading to </a:t>
            </a:r>
            <a:r>
              <a:rPr lang="en-US" dirty="0">
                <a:solidFill>
                  <a:srgbClr val="FF0000"/>
                </a:solidFill>
              </a:rPr>
              <a:t>shiny atrophic skin</a:t>
            </a:r>
            <a:r>
              <a:rPr lang="en-US" dirty="0"/>
              <a:t>. </a:t>
            </a:r>
          </a:p>
          <a:p>
            <a:pPr algn="l" rtl="0"/>
            <a:r>
              <a:rPr lang="en-US" dirty="0"/>
              <a:t>The lesions are easily mistaken for those of peripheral vascular disease. </a:t>
            </a:r>
            <a:endParaRPr lang="ar-SY" dirty="0"/>
          </a:p>
        </p:txBody>
      </p:sp>
    </p:spTree>
    <p:extLst>
      <p:ext uri="{BB962C8B-B14F-4D97-AF65-F5344CB8AC3E}">
        <p14:creationId xmlns:p14="http://schemas.microsoft.com/office/powerpoint/2010/main" val="1671848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Investigations</a:t>
            </a:r>
            <a:endParaRPr lang="ar-SY" dirty="0"/>
          </a:p>
        </p:txBody>
      </p:sp>
      <p:sp>
        <p:nvSpPr>
          <p:cNvPr id="3" name="عنصر نائب للمحتوى 2"/>
          <p:cNvSpPr>
            <a:spLocks noGrp="1"/>
          </p:cNvSpPr>
          <p:nvPr>
            <p:ph idx="1"/>
          </p:nvPr>
        </p:nvSpPr>
        <p:spPr/>
        <p:txBody>
          <a:bodyPr/>
          <a:lstStyle/>
          <a:p>
            <a:pPr algn="l" rtl="0"/>
            <a:r>
              <a:rPr lang="en-US" dirty="0"/>
              <a:t> The diagnosis of Lyme </a:t>
            </a:r>
            <a:r>
              <a:rPr lang="en-US" dirty="0" err="1"/>
              <a:t>borreliosis</a:t>
            </a:r>
            <a:r>
              <a:rPr lang="en-US" dirty="0"/>
              <a:t> is often </a:t>
            </a:r>
            <a:r>
              <a:rPr lang="en-US" dirty="0">
                <a:solidFill>
                  <a:srgbClr val="FF0000"/>
                </a:solidFill>
              </a:rPr>
              <a:t>clinical</a:t>
            </a:r>
            <a:r>
              <a:rPr lang="en-US" dirty="0"/>
              <a:t>. </a:t>
            </a:r>
            <a:r>
              <a:rPr lang="en-US" dirty="0">
                <a:solidFill>
                  <a:srgbClr val="FF0000"/>
                </a:solidFill>
              </a:rPr>
              <a:t>Anti-</a:t>
            </a:r>
            <a:r>
              <a:rPr lang="en-US" dirty="0" err="1">
                <a:solidFill>
                  <a:srgbClr val="FF0000"/>
                </a:solidFill>
              </a:rPr>
              <a:t>Borrelia</a:t>
            </a:r>
            <a:r>
              <a:rPr lang="en-US" dirty="0">
                <a:solidFill>
                  <a:srgbClr val="FF0000"/>
                </a:solidFill>
              </a:rPr>
              <a:t> antibody </a:t>
            </a:r>
            <a:r>
              <a:rPr lang="en-US" dirty="0"/>
              <a:t>detection is frequently negative in the early stages, but 90–100% sensitive in late disease. </a:t>
            </a:r>
          </a:p>
          <a:p>
            <a:pPr algn="l" rtl="0"/>
            <a:r>
              <a:rPr lang="en-US" dirty="0">
                <a:solidFill>
                  <a:srgbClr val="FF0000"/>
                </a:solidFill>
              </a:rPr>
              <a:t>Culture</a:t>
            </a:r>
            <a:r>
              <a:rPr lang="en-US" dirty="0"/>
              <a:t> from biopsies is slow and not generally available; it has a low yield.</a:t>
            </a:r>
          </a:p>
          <a:p>
            <a:pPr algn="l" rtl="0"/>
            <a:r>
              <a:rPr lang="en-US" dirty="0"/>
              <a:t> </a:t>
            </a:r>
            <a:r>
              <a:rPr lang="en-US" dirty="0">
                <a:solidFill>
                  <a:srgbClr val="FF0000"/>
                </a:solidFill>
              </a:rPr>
              <a:t>PCR</a:t>
            </a:r>
            <a:r>
              <a:rPr lang="en-US" dirty="0"/>
              <a:t> has been used to detect DNA in blood, urine and CSF. </a:t>
            </a:r>
            <a:endParaRPr lang="ar-SY" dirty="0"/>
          </a:p>
        </p:txBody>
      </p:sp>
    </p:spTree>
    <p:extLst>
      <p:ext uri="{BB962C8B-B14F-4D97-AF65-F5344CB8AC3E}">
        <p14:creationId xmlns:p14="http://schemas.microsoft.com/office/powerpoint/2010/main" val="2279917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Management</a:t>
            </a:r>
            <a:endParaRPr lang="ar-SY" dirty="0"/>
          </a:p>
        </p:txBody>
      </p:sp>
      <p:sp>
        <p:nvSpPr>
          <p:cNvPr id="3" name="عنصر نائب للمحتوى 2"/>
          <p:cNvSpPr>
            <a:spLocks noGrp="1"/>
          </p:cNvSpPr>
          <p:nvPr>
            <p:ph idx="1"/>
          </p:nvPr>
        </p:nvSpPr>
        <p:spPr/>
        <p:txBody>
          <a:bodyPr/>
          <a:lstStyle/>
          <a:p>
            <a:pPr algn="l" rtl="0"/>
            <a:r>
              <a:rPr lang="en-US" dirty="0"/>
              <a:t>Standard therapy consists of a 14-day course of </a:t>
            </a:r>
            <a:r>
              <a:rPr lang="en-US" dirty="0">
                <a:solidFill>
                  <a:srgbClr val="FF0000"/>
                </a:solidFill>
              </a:rPr>
              <a:t>doxycycline</a:t>
            </a:r>
            <a:r>
              <a:rPr lang="en-US" dirty="0"/>
              <a:t> </a:t>
            </a:r>
            <a:r>
              <a:rPr lang="en-US" u="sng" dirty="0"/>
              <a:t> </a:t>
            </a:r>
            <a:r>
              <a:rPr lang="en-US" dirty="0">
                <a:solidFill>
                  <a:srgbClr val="FF0000"/>
                </a:solidFill>
              </a:rPr>
              <a:t>amoxicillin</a:t>
            </a:r>
            <a:r>
              <a:rPr lang="en-US" dirty="0"/>
              <a:t>; disseminated disease will require more prolonged treatment.</a:t>
            </a:r>
          </a:p>
          <a:p>
            <a:pPr algn="l" rtl="0"/>
            <a:r>
              <a:rPr lang="en-US" dirty="0"/>
              <a:t> Some 15% of patients with early disease will develop a mild </a:t>
            </a:r>
            <a:r>
              <a:rPr lang="en-US" dirty="0" err="1">
                <a:solidFill>
                  <a:srgbClr val="FF0000"/>
                </a:solidFill>
              </a:rPr>
              <a:t>Jarisch</a:t>
            </a:r>
            <a:r>
              <a:rPr lang="en-US" dirty="0">
                <a:solidFill>
                  <a:srgbClr val="FF0000"/>
                </a:solidFill>
              </a:rPr>
              <a:t>–</a:t>
            </a:r>
            <a:r>
              <a:rPr lang="en-US" dirty="0" err="1">
                <a:solidFill>
                  <a:srgbClr val="FF0000"/>
                </a:solidFill>
              </a:rPr>
              <a:t>Herxheimer</a:t>
            </a:r>
            <a:r>
              <a:rPr lang="en-US" dirty="0">
                <a:solidFill>
                  <a:srgbClr val="FF0000"/>
                </a:solidFill>
              </a:rPr>
              <a:t> </a:t>
            </a:r>
            <a:r>
              <a:rPr lang="en-US" dirty="0"/>
              <a:t>reaction during the first 24 </a:t>
            </a:r>
            <a:r>
              <a:rPr lang="en-US" dirty="0" err="1"/>
              <a:t>hrs</a:t>
            </a:r>
            <a:r>
              <a:rPr lang="en-US" dirty="0"/>
              <a:t> of therapy. </a:t>
            </a:r>
          </a:p>
          <a:p>
            <a:pPr algn="l" rtl="0"/>
            <a:r>
              <a:rPr lang="en-US" dirty="0" err="1">
                <a:solidFill>
                  <a:srgbClr val="FF0000"/>
                </a:solidFill>
              </a:rPr>
              <a:t>Neuroborreliosis</a:t>
            </a:r>
            <a:r>
              <a:rPr lang="en-US" dirty="0">
                <a:solidFill>
                  <a:srgbClr val="FF0000"/>
                </a:solidFill>
              </a:rPr>
              <a:t> </a:t>
            </a:r>
            <a:r>
              <a:rPr lang="en-US" dirty="0"/>
              <a:t>is treated with parenteral </a:t>
            </a:r>
            <a:r>
              <a:rPr lang="en-US" dirty="0">
                <a:solidFill>
                  <a:srgbClr val="FF0000"/>
                </a:solidFill>
              </a:rPr>
              <a:t>β-lactam</a:t>
            </a:r>
            <a:r>
              <a:rPr lang="en-US" dirty="0"/>
              <a:t> antibiotics for 3–4 wks. </a:t>
            </a:r>
          </a:p>
          <a:p>
            <a:pPr algn="l" rtl="0"/>
            <a:r>
              <a:rPr lang="en-US" dirty="0"/>
              <a:t>Preventative measures (such as protective clothing and insect repellents) should be used in tick infested areas.</a:t>
            </a:r>
            <a:endParaRPr lang="ar-SY" dirty="0"/>
          </a:p>
        </p:txBody>
      </p:sp>
    </p:spTree>
    <p:extLst>
      <p:ext uri="{BB962C8B-B14F-4D97-AF65-F5344CB8AC3E}">
        <p14:creationId xmlns:p14="http://schemas.microsoft.com/office/powerpoint/2010/main" val="2595104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2596" y="281759"/>
            <a:ext cx="4193620" cy="6315593"/>
          </a:xfrm>
        </p:spPr>
      </p:pic>
    </p:spTree>
    <p:extLst>
      <p:ext uri="{BB962C8B-B14F-4D97-AF65-F5344CB8AC3E}">
        <p14:creationId xmlns:p14="http://schemas.microsoft.com/office/powerpoint/2010/main" val="2105220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D9CF60-40FB-471F-84BA-96C2A54364FC}"/>
              </a:ext>
            </a:extLst>
          </p:cNvPr>
          <p:cNvSpPr>
            <a:spLocks noGrp="1"/>
          </p:cNvSpPr>
          <p:nvPr>
            <p:ph type="title"/>
          </p:nvPr>
        </p:nvSpPr>
        <p:spPr/>
        <p:txBody>
          <a:bodyPr/>
          <a:lstStyle/>
          <a:p>
            <a:r>
              <a:rPr lang="en-US" dirty="0"/>
              <a:t>Systemic bacterial infections</a:t>
            </a:r>
            <a:endParaRPr lang="ar-SY" dirty="0"/>
          </a:p>
        </p:txBody>
      </p:sp>
      <p:pic>
        <p:nvPicPr>
          <p:cNvPr id="5" name="عنصر نائب للمحتوى 4">
            <a:extLst>
              <a:ext uri="{FF2B5EF4-FFF2-40B4-BE49-F238E27FC236}">
                <a16:creationId xmlns:a16="http://schemas.microsoft.com/office/drawing/2014/main" id="{6F3659D7-22A3-4D1C-928D-C588700118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118" y="1628800"/>
            <a:ext cx="6961764" cy="5090791"/>
          </a:xfrm>
        </p:spPr>
      </p:pic>
    </p:spTree>
    <p:extLst>
      <p:ext uri="{BB962C8B-B14F-4D97-AF65-F5344CB8AC3E}">
        <p14:creationId xmlns:p14="http://schemas.microsoft.com/office/powerpoint/2010/main" val="3707974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Louse-borne relapsing fever </a:t>
            </a:r>
            <a:endParaRPr lang="ar-SY" b="1"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a:t>The human body louse, Pediculus </a:t>
            </a:r>
            <a:r>
              <a:rPr lang="en-US" dirty="0" err="1"/>
              <a:t>humanus</a:t>
            </a:r>
            <a:r>
              <a:rPr lang="en-US" dirty="0"/>
              <a:t>, causes itching.</a:t>
            </a:r>
          </a:p>
          <a:p>
            <a:pPr algn="l" rtl="0"/>
            <a:r>
              <a:rPr lang="en-US" dirty="0"/>
              <a:t> </a:t>
            </a:r>
            <a:r>
              <a:rPr lang="en-US" dirty="0" err="1"/>
              <a:t>Borreliae</a:t>
            </a:r>
            <a:r>
              <a:rPr lang="en-US" dirty="0"/>
              <a:t> (</a:t>
            </a:r>
            <a:r>
              <a:rPr lang="en-US" dirty="0">
                <a:solidFill>
                  <a:srgbClr val="FF0000"/>
                </a:solidFill>
              </a:rPr>
              <a:t>B. </a:t>
            </a:r>
            <a:r>
              <a:rPr lang="en-US" dirty="0" err="1">
                <a:solidFill>
                  <a:srgbClr val="FF0000"/>
                </a:solidFill>
              </a:rPr>
              <a:t>recurrentis</a:t>
            </a:r>
            <a:r>
              <a:rPr lang="en-US" dirty="0"/>
              <a:t>) are liberated from the infected lice when they are crushed during scratching.</a:t>
            </a:r>
          </a:p>
          <a:p>
            <a:pPr algn="l" rtl="0"/>
            <a:r>
              <a:rPr lang="en-US" dirty="0"/>
              <a:t>The </a:t>
            </a:r>
            <a:r>
              <a:rPr lang="en-US" dirty="0" err="1"/>
              <a:t>borreliae</a:t>
            </a:r>
            <a:r>
              <a:rPr lang="en-US" dirty="0"/>
              <a:t> invade most tissues of the body, including </a:t>
            </a:r>
            <a:r>
              <a:rPr lang="en-US" dirty="0">
                <a:solidFill>
                  <a:srgbClr val="FF0000"/>
                </a:solidFill>
              </a:rPr>
              <a:t>liver</a:t>
            </a:r>
            <a:r>
              <a:rPr lang="en-US" dirty="0"/>
              <a:t>, </a:t>
            </a:r>
            <a:r>
              <a:rPr lang="en-US" dirty="0">
                <a:solidFill>
                  <a:srgbClr val="FF0000"/>
                </a:solidFill>
              </a:rPr>
              <a:t>spleen</a:t>
            </a:r>
            <a:r>
              <a:rPr lang="en-US" dirty="0"/>
              <a:t> and </a:t>
            </a:r>
            <a:r>
              <a:rPr lang="en-US" dirty="0">
                <a:solidFill>
                  <a:srgbClr val="FF0000"/>
                </a:solidFill>
              </a:rPr>
              <a:t>meninges</a:t>
            </a:r>
            <a:r>
              <a:rPr lang="en-US" dirty="0"/>
              <a:t>, causing </a:t>
            </a:r>
            <a:r>
              <a:rPr lang="en-US" dirty="0" err="1"/>
              <a:t>hepatosplenomegaly</a:t>
            </a:r>
            <a:r>
              <a:rPr lang="en-US" dirty="0"/>
              <a:t>, jaundice and </a:t>
            </a:r>
            <a:r>
              <a:rPr lang="en-US" dirty="0" err="1"/>
              <a:t>meningism</a:t>
            </a:r>
            <a:r>
              <a:rPr lang="en-US" dirty="0"/>
              <a:t>, accompanied by high fever, tachycardia and headache. </a:t>
            </a:r>
          </a:p>
        </p:txBody>
      </p:sp>
    </p:spTree>
    <p:extLst>
      <p:ext uri="{BB962C8B-B14F-4D97-AF65-F5344CB8AC3E}">
        <p14:creationId xmlns:p14="http://schemas.microsoft.com/office/powerpoint/2010/main" val="99563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Marked </a:t>
            </a:r>
            <a:r>
              <a:rPr lang="en-US" dirty="0">
                <a:solidFill>
                  <a:srgbClr val="FF0000"/>
                </a:solidFill>
              </a:rPr>
              <a:t>thrombocytopenia</a:t>
            </a:r>
            <a:r>
              <a:rPr lang="en-US" dirty="0"/>
              <a:t> results in </a:t>
            </a:r>
            <a:r>
              <a:rPr lang="en-US" dirty="0">
                <a:solidFill>
                  <a:srgbClr val="FF0000"/>
                </a:solidFill>
              </a:rPr>
              <a:t>petechial rash</a:t>
            </a:r>
            <a:r>
              <a:rPr lang="en-US" dirty="0"/>
              <a:t>, </a:t>
            </a:r>
            <a:r>
              <a:rPr lang="en-US" dirty="0" err="1">
                <a:solidFill>
                  <a:srgbClr val="FF0000"/>
                </a:solidFill>
              </a:rPr>
              <a:t>serosal</a:t>
            </a:r>
            <a:r>
              <a:rPr lang="en-US" dirty="0">
                <a:solidFill>
                  <a:srgbClr val="FF0000"/>
                </a:solidFill>
              </a:rPr>
              <a:t> </a:t>
            </a:r>
            <a:r>
              <a:rPr lang="en-US" dirty="0" err="1">
                <a:solidFill>
                  <a:srgbClr val="FF0000"/>
                </a:solidFill>
              </a:rPr>
              <a:t>haemorrhage</a:t>
            </a:r>
            <a:r>
              <a:rPr lang="en-US" dirty="0">
                <a:solidFill>
                  <a:srgbClr val="FF0000"/>
                </a:solidFill>
              </a:rPr>
              <a:t> </a:t>
            </a:r>
            <a:r>
              <a:rPr lang="en-US" dirty="0"/>
              <a:t>and </a:t>
            </a:r>
            <a:r>
              <a:rPr lang="en-US" dirty="0">
                <a:solidFill>
                  <a:srgbClr val="FF0000"/>
                </a:solidFill>
              </a:rPr>
              <a:t>epistaxis</a:t>
            </a:r>
            <a:r>
              <a:rPr lang="en-US" dirty="0"/>
              <a:t>.</a:t>
            </a:r>
          </a:p>
          <a:p>
            <a:pPr algn="l" rtl="0"/>
            <a:r>
              <a:rPr lang="en-US" dirty="0"/>
              <a:t> The acute illness lasts between 4 and 10 days. </a:t>
            </a:r>
          </a:p>
          <a:p>
            <a:pPr algn="l" rtl="0"/>
            <a:r>
              <a:rPr lang="en-US" dirty="0"/>
              <a:t>A proportion of patients may </a:t>
            </a:r>
            <a:r>
              <a:rPr lang="en-US" dirty="0">
                <a:solidFill>
                  <a:srgbClr val="FF0000"/>
                </a:solidFill>
              </a:rPr>
              <a:t>relapse</a:t>
            </a:r>
            <a:r>
              <a:rPr lang="en-US" dirty="0"/>
              <a:t>. </a:t>
            </a:r>
            <a:endParaRPr lang="ar-SY" dirty="0"/>
          </a:p>
          <a:p>
            <a:pPr algn="l" rtl="0"/>
            <a:endParaRPr lang="ar-SY" dirty="0"/>
          </a:p>
        </p:txBody>
      </p:sp>
    </p:spTree>
    <p:extLst>
      <p:ext uri="{BB962C8B-B14F-4D97-AF65-F5344CB8AC3E}">
        <p14:creationId xmlns:p14="http://schemas.microsoft.com/office/powerpoint/2010/main" val="4050305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Examination of </a:t>
            </a:r>
            <a:r>
              <a:rPr lang="en-US" dirty="0">
                <a:solidFill>
                  <a:srgbClr val="FF0000"/>
                </a:solidFill>
              </a:rPr>
              <a:t>thick</a:t>
            </a:r>
            <a:r>
              <a:rPr lang="en-US" dirty="0"/>
              <a:t> and thin </a:t>
            </a:r>
            <a:r>
              <a:rPr lang="en-US" dirty="0">
                <a:solidFill>
                  <a:srgbClr val="FF0000"/>
                </a:solidFill>
              </a:rPr>
              <a:t>blood</a:t>
            </a:r>
            <a:r>
              <a:rPr lang="en-US" dirty="0"/>
              <a:t> </a:t>
            </a:r>
            <a:r>
              <a:rPr lang="en-US" dirty="0">
                <a:solidFill>
                  <a:srgbClr val="FF0000"/>
                </a:solidFill>
              </a:rPr>
              <a:t>films</a:t>
            </a:r>
            <a:r>
              <a:rPr lang="en-US" dirty="0"/>
              <a:t> or dark-field microscopy  allows diagnosis. </a:t>
            </a:r>
          </a:p>
          <a:p>
            <a:pPr algn="l" rtl="0"/>
            <a:r>
              <a:rPr lang="en-US" dirty="0"/>
              <a:t>Treatment is with </a:t>
            </a:r>
            <a:r>
              <a:rPr lang="en-US" dirty="0">
                <a:solidFill>
                  <a:srgbClr val="FF0000"/>
                </a:solidFill>
              </a:rPr>
              <a:t>procaine penicillin </a:t>
            </a:r>
            <a:r>
              <a:rPr lang="en-US" dirty="0"/>
              <a:t>followed by </a:t>
            </a:r>
            <a:r>
              <a:rPr lang="en-US" dirty="0">
                <a:solidFill>
                  <a:srgbClr val="FF0000"/>
                </a:solidFill>
              </a:rPr>
              <a:t>tetracycline</a:t>
            </a:r>
            <a:r>
              <a:rPr lang="en-US" dirty="0"/>
              <a:t>. </a:t>
            </a:r>
          </a:p>
          <a:p>
            <a:pPr algn="l" rtl="0"/>
            <a:r>
              <a:rPr lang="en-US" dirty="0"/>
              <a:t>A </a:t>
            </a:r>
            <a:r>
              <a:rPr lang="en-US" dirty="0">
                <a:solidFill>
                  <a:srgbClr val="FF0000"/>
                </a:solidFill>
              </a:rPr>
              <a:t>severe</a:t>
            </a:r>
            <a:r>
              <a:rPr lang="en-US" dirty="0"/>
              <a:t> </a:t>
            </a:r>
            <a:r>
              <a:rPr lang="en-US" dirty="0" err="1"/>
              <a:t>Jarisch</a:t>
            </a:r>
            <a:r>
              <a:rPr lang="en-US" dirty="0"/>
              <a:t>–</a:t>
            </a:r>
            <a:r>
              <a:rPr lang="en-US" dirty="0" err="1"/>
              <a:t>Herxheimer</a:t>
            </a:r>
            <a:r>
              <a:rPr lang="en-US" dirty="0"/>
              <a:t> reaction is seen with </a:t>
            </a:r>
            <a:r>
              <a:rPr lang="en-US" dirty="0">
                <a:solidFill>
                  <a:srgbClr val="FF0000"/>
                </a:solidFill>
              </a:rPr>
              <a:t>successful</a:t>
            </a:r>
            <a:r>
              <a:rPr lang="en-US" dirty="0"/>
              <a:t> chemotherapy. </a:t>
            </a:r>
            <a:endParaRPr lang="ar-SY" dirty="0"/>
          </a:p>
        </p:txBody>
      </p:sp>
    </p:spTree>
    <p:extLst>
      <p:ext uri="{BB962C8B-B14F-4D97-AF65-F5344CB8AC3E}">
        <p14:creationId xmlns:p14="http://schemas.microsoft.com/office/powerpoint/2010/main" val="193239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F53A656-89B9-448E-8AE6-8921D4F3A2A3}"/>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4F011756-3E59-40B5-A34E-84214AAB20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087480"/>
            <a:ext cx="6768752" cy="5066432"/>
          </a:xfrm>
        </p:spPr>
      </p:pic>
    </p:spTree>
    <p:extLst>
      <p:ext uri="{BB962C8B-B14F-4D97-AF65-F5344CB8AC3E}">
        <p14:creationId xmlns:p14="http://schemas.microsoft.com/office/powerpoint/2010/main" val="3613416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a:solidFill>
                  <a:srgbClr val="FF0000"/>
                </a:solidFill>
              </a:rPr>
              <a:t>Tick-borne relapsing fever </a:t>
            </a:r>
            <a:endParaRPr lang="ar-SY" b="1" dirty="0">
              <a:solidFill>
                <a:srgbClr val="FF0000"/>
              </a:solidFill>
            </a:endParaRPr>
          </a:p>
        </p:txBody>
      </p:sp>
      <p:sp>
        <p:nvSpPr>
          <p:cNvPr id="3" name="عنصر نائب للمحتوى 2"/>
          <p:cNvSpPr>
            <a:spLocks noGrp="1"/>
          </p:cNvSpPr>
          <p:nvPr>
            <p:ph idx="1"/>
          </p:nvPr>
        </p:nvSpPr>
        <p:spPr/>
        <p:txBody>
          <a:bodyPr/>
          <a:lstStyle/>
          <a:p>
            <a:pPr algn="l" rtl="0"/>
            <a:r>
              <a:rPr lang="en-US" dirty="0">
                <a:solidFill>
                  <a:srgbClr val="FF0000"/>
                </a:solidFill>
              </a:rPr>
              <a:t>Soft ticks </a:t>
            </a:r>
            <a:r>
              <a:rPr lang="en-US" dirty="0"/>
              <a:t>(</a:t>
            </a:r>
            <a:r>
              <a:rPr lang="en-US" dirty="0" err="1"/>
              <a:t>Ornithodoros</a:t>
            </a:r>
            <a:r>
              <a:rPr lang="en-US" dirty="0"/>
              <a:t> spp.) transmit B. </a:t>
            </a:r>
            <a:r>
              <a:rPr lang="en-US" dirty="0" err="1"/>
              <a:t>duttonii</a:t>
            </a:r>
            <a:r>
              <a:rPr lang="en-US" dirty="0"/>
              <a:t> (and several other </a:t>
            </a:r>
            <a:r>
              <a:rPr lang="en-US" dirty="0" err="1"/>
              <a:t>Borrelia</a:t>
            </a:r>
            <a:r>
              <a:rPr lang="en-US" dirty="0"/>
              <a:t> species) through </a:t>
            </a:r>
            <a:r>
              <a:rPr lang="en-US" dirty="0">
                <a:solidFill>
                  <a:srgbClr val="FF0000"/>
                </a:solidFill>
              </a:rPr>
              <a:t>saliva</a:t>
            </a:r>
            <a:r>
              <a:rPr lang="en-US" dirty="0"/>
              <a:t> while feeding on their host. </a:t>
            </a:r>
          </a:p>
          <a:p>
            <a:pPr algn="l" rtl="0"/>
            <a:r>
              <a:rPr lang="en-US" dirty="0">
                <a:solidFill>
                  <a:srgbClr val="FF0000"/>
                </a:solidFill>
              </a:rPr>
              <a:t>Rodents</a:t>
            </a:r>
            <a:r>
              <a:rPr lang="en-US" dirty="0"/>
              <a:t> are the reservoir in all parts of the world, except in East Africa where </a:t>
            </a:r>
            <a:r>
              <a:rPr lang="en-US" dirty="0">
                <a:solidFill>
                  <a:srgbClr val="FF0000"/>
                </a:solidFill>
              </a:rPr>
              <a:t>humans</a:t>
            </a:r>
            <a:r>
              <a:rPr lang="en-US" dirty="0"/>
              <a:t> are the reservoir. </a:t>
            </a:r>
            <a:endParaRPr lang="ar-SY" dirty="0"/>
          </a:p>
        </p:txBody>
      </p:sp>
    </p:spTree>
    <p:extLst>
      <p:ext uri="{BB962C8B-B14F-4D97-AF65-F5344CB8AC3E}">
        <p14:creationId xmlns:p14="http://schemas.microsoft.com/office/powerpoint/2010/main" val="784895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D25427D-D4AD-463A-864D-813221C4683F}"/>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25F8088F-0E51-445D-A182-6642B411DF7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7471" b="26596"/>
          <a:stretch/>
        </p:blipFill>
        <p:spPr>
          <a:xfrm>
            <a:off x="1403648" y="704088"/>
            <a:ext cx="6336704" cy="5174530"/>
          </a:xfrm>
        </p:spPr>
      </p:pic>
    </p:spTree>
    <p:extLst>
      <p:ext uri="{BB962C8B-B14F-4D97-AF65-F5344CB8AC3E}">
        <p14:creationId xmlns:p14="http://schemas.microsoft.com/office/powerpoint/2010/main" val="1778415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solidFill>
                  <a:srgbClr val="FF0000"/>
                </a:solidFill>
              </a:rPr>
              <a:t>Clinical manifestations </a:t>
            </a:r>
            <a:r>
              <a:rPr lang="en-US" dirty="0"/>
              <a:t>are similar to the louse-borne disease but </a:t>
            </a:r>
            <a:r>
              <a:rPr lang="en-US" dirty="0" err="1"/>
              <a:t>spirochaetes</a:t>
            </a:r>
            <a:r>
              <a:rPr lang="en-US" dirty="0"/>
              <a:t> are detected in fewer patients on dark-field microscopy. </a:t>
            </a:r>
          </a:p>
          <a:p>
            <a:pPr algn="l" rtl="0"/>
            <a:r>
              <a:rPr lang="en-US" dirty="0"/>
              <a:t>A </a:t>
            </a:r>
            <a:r>
              <a:rPr lang="en-US" dirty="0">
                <a:solidFill>
                  <a:srgbClr val="FF0000"/>
                </a:solidFill>
              </a:rPr>
              <a:t>7-day</a:t>
            </a:r>
            <a:r>
              <a:rPr lang="en-US" dirty="0"/>
              <a:t> course of treatment with either </a:t>
            </a:r>
            <a:r>
              <a:rPr lang="en-US" dirty="0">
                <a:solidFill>
                  <a:srgbClr val="FF0000"/>
                </a:solidFill>
              </a:rPr>
              <a:t>tetracycline</a:t>
            </a:r>
            <a:r>
              <a:rPr lang="en-US" dirty="0"/>
              <a:t> or </a:t>
            </a:r>
            <a:r>
              <a:rPr lang="en-US" dirty="0">
                <a:solidFill>
                  <a:srgbClr val="FF0000"/>
                </a:solidFill>
              </a:rPr>
              <a:t>erythromycin</a:t>
            </a:r>
            <a:r>
              <a:rPr lang="en-US" dirty="0"/>
              <a:t> is needed.</a:t>
            </a:r>
            <a:endParaRPr lang="ar-SY" dirty="0"/>
          </a:p>
          <a:p>
            <a:endParaRPr lang="ar-SY" dirty="0"/>
          </a:p>
        </p:txBody>
      </p:sp>
    </p:spTree>
    <p:extLst>
      <p:ext uri="{BB962C8B-B14F-4D97-AF65-F5344CB8AC3E}">
        <p14:creationId xmlns:p14="http://schemas.microsoft.com/office/powerpoint/2010/main" val="4124125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Leptospirosis </a:t>
            </a:r>
            <a:endParaRPr lang="ar-SY" b="1"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err="1"/>
              <a:t>Leptospires</a:t>
            </a:r>
            <a:r>
              <a:rPr lang="en-US" dirty="0"/>
              <a:t> are tightly coiled, thread-like organisms, ~5–7 </a:t>
            </a:r>
            <a:r>
              <a:rPr lang="en-US" dirty="0" err="1"/>
              <a:t>μm</a:t>
            </a:r>
            <a:r>
              <a:rPr lang="en-US" dirty="0"/>
              <a:t> in length, which are actively motile by rotating and bending.</a:t>
            </a:r>
          </a:p>
          <a:p>
            <a:pPr algn="l" rtl="0"/>
            <a:r>
              <a:rPr lang="en-US" dirty="0"/>
              <a:t> In reservoir species they persist in the </a:t>
            </a:r>
            <a:r>
              <a:rPr lang="en-US" dirty="0">
                <a:solidFill>
                  <a:srgbClr val="FF0000"/>
                </a:solidFill>
              </a:rPr>
              <a:t>convoluted</a:t>
            </a:r>
            <a:r>
              <a:rPr lang="en-US" dirty="0"/>
              <a:t> </a:t>
            </a:r>
            <a:r>
              <a:rPr lang="en-US" dirty="0">
                <a:solidFill>
                  <a:srgbClr val="FF0000"/>
                </a:solidFill>
              </a:rPr>
              <a:t>tubules</a:t>
            </a:r>
            <a:r>
              <a:rPr lang="en-US" dirty="0"/>
              <a:t> of the kidney without causing apparent disease, and are shed into the </a:t>
            </a:r>
            <a:r>
              <a:rPr lang="en-US" b="1" dirty="0"/>
              <a:t>urine</a:t>
            </a:r>
            <a:r>
              <a:rPr lang="en-US" dirty="0"/>
              <a:t> in massive numbers.</a:t>
            </a:r>
          </a:p>
          <a:p>
            <a:pPr marL="0" indent="0" algn="l" rtl="0">
              <a:buNone/>
            </a:pPr>
            <a:endParaRPr lang="ar-SY" dirty="0"/>
          </a:p>
        </p:txBody>
      </p:sp>
    </p:spTree>
    <p:extLst>
      <p:ext uri="{BB962C8B-B14F-4D97-AF65-F5344CB8AC3E}">
        <p14:creationId xmlns:p14="http://schemas.microsoft.com/office/powerpoint/2010/main" val="120593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 </a:t>
            </a:r>
            <a:r>
              <a:rPr lang="en-US" dirty="0">
                <a:solidFill>
                  <a:srgbClr val="FF0000"/>
                </a:solidFill>
              </a:rPr>
              <a:t>Particular</a:t>
            </a:r>
            <a:r>
              <a:rPr lang="en-US" dirty="0"/>
              <a:t> </a:t>
            </a:r>
            <a:r>
              <a:rPr lang="en-US" dirty="0" err="1"/>
              <a:t>leptospiral</a:t>
            </a:r>
            <a:r>
              <a:rPr lang="en-US" dirty="0"/>
              <a:t> </a:t>
            </a:r>
            <a:r>
              <a:rPr lang="en-US" dirty="0" err="1"/>
              <a:t>serogroups</a:t>
            </a:r>
            <a:r>
              <a:rPr lang="en-US" dirty="0"/>
              <a:t> are associated with characteristic animal hosts; for example, </a:t>
            </a:r>
            <a:r>
              <a:rPr lang="en-US" dirty="0" err="1">
                <a:solidFill>
                  <a:srgbClr val="FF0000"/>
                </a:solidFill>
              </a:rPr>
              <a:t>Leptospira</a:t>
            </a:r>
            <a:r>
              <a:rPr lang="en-US" dirty="0">
                <a:solidFill>
                  <a:srgbClr val="FF0000"/>
                </a:solidFill>
              </a:rPr>
              <a:t> </a:t>
            </a:r>
            <a:r>
              <a:rPr lang="en-US" dirty="0" err="1">
                <a:solidFill>
                  <a:srgbClr val="FF0000"/>
                </a:solidFill>
              </a:rPr>
              <a:t>icterohaemorrhagica</a:t>
            </a:r>
            <a:r>
              <a:rPr lang="en-US" dirty="0">
                <a:solidFill>
                  <a:srgbClr val="FF0000"/>
                </a:solidFill>
              </a:rPr>
              <a:t> </a:t>
            </a:r>
            <a:r>
              <a:rPr lang="en-US" dirty="0"/>
              <a:t>is the classical parasite of rats, and L. </a:t>
            </a:r>
            <a:r>
              <a:rPr lang="en-US" dirty="0" err="1">
                <a:solidFill>
                  <a:srgbClr val="FF0000"/>
                </a:solidFill>
              </a:rPr>
              <a:t>canicola</a:t>
            </a:r>
            <a:r>
              <a:rPr lang="en-US" dirty="0">
                <a:solidFill>
                  <a:srgbClr val="FF0000"/>
                </a:solidFill>
              </a:rPr>
              <a:t> </a:t>
            </a:r>
            <a:r>
              <a:rPr lang="en-US" dirty="0"/>
              <a:t>of dogs.</a:t>
            </a:r>
          </a:p>
          <a:p>
            <a:pPr algn="l" rtl="0"/>
            <a:r>
              <a:rPr lang="en-US" dirty="0"/>
              <a:t> </a:t>
            </a:r>
            <a:r>
              <a:rPr lang="en-US" dirty="0" err="1"/>
              <a:t>Leptospires</a:t>
            </a:r>
            <a:r>
              <a:rPr lang="en-US" dirty="0"/>
              <a:t> can enter their human hosts through intact or </a:t>
            </a:r>
            <a:r>
              <a:rPr lang="en-US" dirty="0">
                <a:solidFill>
                  <a:srgbClr val="FF0000"/>
                </a:solidFill>
              </a:rPr>
              <a:t>injured</a:t>
            </a:r>
            <a:r>
              <a:rPr lang="en-US" dirty="0"/>
              <a:t> </a:t>
            </a:r>
            <a:r>
              <a:rPr lang="en-US" dirty="0">
                <a:solidFill>
                  <a:srgbClr val="FF0000"/>
                </a:solidFill>
              </a:rPr>
              <a:t>skin</a:t>
            </a:r>
            <a:r>
              <a:rPr lang="en-US" dirty="0"/>
              <a:t> or mucous </a:t>
            </a:r>
            <a:r>
              <a:rPr lang="en-US" dirty="0">
                <a:solidFill>
                  <a:srgbClr val="FF0000"/>
                </a:solidFill>
              </a:rPr>
              <a:t>membranes</a:t>
            </a:r>
            <a:r>
              <a:rPr lang="en-US" dirty="0"/>
              <a:t>, e.g. following immersion in contaminated water. </a:t>
            </a:r>
            <a:endParaRPr lang="ar-SY" dirty="0"/>
          </a:p>
          <a:p>
            <a:endParaRPr lang="ar-SY" dirty="0"/>
          </a:p>
        </p:txBody>
      </p:sp>
    </p:spTree>
    <p:extLst>
      <p:ext uri="{BB962C8B-B14F-4D97-AF65-F5344CB8AC3E}">
        <p14:creationId xmlns:p14="http://schemas.microsoft.com/office/powerpoint/2010/main" val="1854686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t>
            </a:r>
            <a:endParaRPr lang="ar-SY"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3582" y="1935163"/>
            <a:ext cx="6556835" cy="4389437"/>
          </a:xfrm>
        </p:spPr>
      </p:pic>
    </p:spTree>
    <p:extLst>
      <p:ext uri="{BB962C8B-B14F-4D97-AF65-F5344CB8AC3E}">
        <p14:creationId xmlns:p14="http://schemas.microsoft.com/office/powerpoint/2010/main" val="422822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E9143AE-D220-4EF6-B54A-5A1E24956EE3}"/>
              </a:ext>
            </a:extLst>
          </p:cNvPr>
          <p:cNvSpPr>
            <a:spLocks noGrp="1"/>
          </p:cNvSpPr>
          <p:nvPr>
            <p:ph type="title"/>
          </p:nvPr>
        </p:nvSpPr>
        <p:spPr/>
        <p:txBody>
          <a:bodyPr/>
          <a:lstStyle/>
          <a:p>
            <a:r>
              <a:rPr lang="en-US" i="1" dirty="0"/>
              <a:t>Brucellosis</a:t>
            </a:r>
            <a:endParaRPr lang="ar-SY" b="1" dirty="0"/>
          </a:p>
        </p:txBody>
      </p:sp>
      <p:sp>
        <p:nvSpPr>
          <p:cNvPr id="3" name="عنصر نائب للمحتوى 2">
            <a:extLst>
              <a:ext uri="{FF2B5EF4-FFF2-40B4-BE49-F238E27FC236}">
                <a16:creationId xmlns:a16="http://schemas.microsoft.com/office/drawing/2014/main" id="{25C0480E-38D7-4E13-96FF-2E53BA6DFE0A}"/>
              </a:ext>
            </a:extLst>
          </p:cNvPr>
          <p:cNvSpPr>
            <a:spLocks noGrp="1"/>
          </p:cNvSpPr>
          <p:nvPr>
            <p:ph idx="1"/>
          </p:nvPr>
        </p:nvSpPr>
        <p:spPr/>
        <p:txBody>
          <a:bodyPr>
            <a:normAutofit/>
          </a:bodyPr>
          <a:lstStyle/>
          <a:p>
            <a:pPr algn="l" rtl="0"/>
            <a:r>
              <a:rPr lang="en-US" dirty="0"/>
              <a:t>Brucellosis is caused by an intracellular organism endemic in animals.</a:t>
            </a:r>
          </a:p>
          <a:p>
            <a:pPr algn="l" rtl="0"/>
            <a:r>
              <a:rPr lang="en-US" dirty="0"/>
              <a:t> Although six species of </a:t>
            </a:r>
            <a:r>
              <a:rPr lang="en-US" i="1" dirty="0"/>
              <a:t>Brucella </a:t>
            </a:r>
            <a:r>
              <a:rPr lang="en-US" dirty="0"/>
              <a:t>are known, only four are important to humans:</a:t>
            </a:r>
          </a:p>
          <a:p>
            <a:pPr marL="365760" lvl="1" indent="0" algn="l" rtl="0">
              <a:buNone/>
            </a:pPr>
            <a:r>
              <a:rPr lang="en-US" dirty="0"/>
              <a:t>● </a:t>
            </a:r>
            <a:r>
              <a:rPr lang="en-US" i="1" dirty="0"/>
              <a:t>B. </a:t>
            </a:r>
            <a:r>
              <a:rPr lang="en-US" i="1" dirty="0" err="1"/>
              <a:t>melitensis</a:t>
            </a:r>
            <a:r>
              <a:rPr lang="en-US" i="1" dirty="0"/>
              <a:t> </a:t>
            </a:r>
            <a:r>
              <a:rPr lang="en-US" dirty="0"/>
              <a:t>(goats, sheep and camels).</a:t>
            </a:r>
          </a:p>
          <a:p>
            <a:pPr marL="365760" lvl="1" indent="0" algn="l" rtl="0">
              <a:buNone/>
            </a:pPr>
            <a:r>
              <a:rPr lang="en-US" dirty="0"/>
              <a:t> ● </a:t>
            </a:r>
            <a:r>
              <a:rPr lang="en-US" i="1" dirty="0"/>
              <a:t>B. abortus </a:t>
            </a:r>
            <a:r>
              <a:rPr lang="en-US" dirty="0"/>
              <a:t>(cattle).</a:t>
            </a:r>
          </a:p>
          <a:p>
            <a:pPr marL="365760" lvl="1" indent="0" algn="l" rtl="0">
              <a:buNone/>
            </a:pPr>
            <a:r>
              <a:rPr lang="en-US" dirty="0"/>
              <a:t> ● </a:t>
            </a:r>
            <a:r>
              <a:rPr lang="en-US" i="1" dirty="0"/>
              <a:t>B. </a:t>
            </a:r>
            <a:r>
              <a:rPr lang="en-US" i="1" dirty="0" err="1"/>
              <a:t>suis</a:t>
            </a:r>
            <a:r>
              <a:rPr lang="en-US" i="1" dirty="0"/>
              <a:t> </a:t>
            </a:r>
            <a:r>
              <a:rPr lang="en-US" dirty="0"/>
              <a:t>(pigs). </a:t>
            </a:r>
          </a:p>
          <a:p>
            <a:pPr marL="365760" lvl="1" indent="0" algn="l" rtl="0">
              <a:buNone/>
            </a:pPr>
            <a:r>
              <a:rPr lang="en-US" dirty="0"/>
              <a:t>● </a:t>
            </a:r>
            <a:r>
              <a:rPr lang="en-US" i="1" dirty="0"/>
              <a:t>B. </a:t>
            </a:r>
            <a:r>
              <a:rPr lang="en-US" i="1" dirty="0" err="1"/>
              <a:t>canis</a:t>
            </a:r>
            <a:r>
              <a:rPr lang="en-US" i="1" dirty="0"/>
              <a:t> </a:t>
            </a:r>
            <a:r>
              <a:rPr lang="en-US" dirty="0"/>
              <a:t>(dogs).</a:t>
            </a:r>
          </a:p>
          <a:p>
            <a:pPr algn="l" rtl="0"/>
            <a:r>
              <a:rPr lang="en-US" i="1" dirty="0"/>
              <a:t>B. </a:t>
            </a:r>
            <a:r>
              <a:rPr lang="en-US" i="1" dirty="0" err="1"/>
              <a:t>melitensis</a:t>
            </a:r>
            <a:r>
              <a:rPr lang="en-US" i="1" dirty="0"/>
              <a:t> </a:t>
            </a:r>
            <a:r>
              <a:rPr lang="en-US" dirty="0"/>
              <a:t>causes the most </a:t>
            </a:r>
            <a:r>
              <a:rPr lang="en-US" b="1" dirty="0"/>
              <a:t>severe disease.</a:t>
            </a:r>
            <a:endParaRPr lang="ar-SY" b="1" dirty="0"/>
          </a:p>
        </p:txBody>
      </p:sp>
    </p:spTree>
    <p:extLst>
      <p:ext uri="{BB962C8B-B14F-4D97-AF65-F5344CB8AC3E}">
        <p14:creationId xmlns:p14="http://schemas.microsoft.com/office/powerpoint/2010/main" val="2104062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Clinical features </a:t>
            </a:r>
            <a:endParaRPr lang="ar-SY" dirty="0"/>
          </a:p>
        </p:txBody>
      </p:sp>
      <p:sp>
        <p:nvSpPr>
          <p:cNvPr id="3" name="عنصر نائب للمحتوى 2"/>
          <p:cNvSpPr>
            <a:spLocks noGrp="1"/>
          </p:cNvSpPr>
          <p:nvPr>
            <p:ph idx="1"/>
          </p:nvPr>
        </p:nvSpPr>
        <p:spPr/>
        <p:txBody>
          <a:bodyPr/>
          <a:lstStyle/>
          <a:p>
            <a:pPr algn="l" rtl="0"/>
            <a:r>
              <a:rPr lang="en-US" dirty="0"/>
              <a:t>The incubation period averages 1–2 wks.</a:t>
            </a:r>
          </a:p>
          <a:p>
            <a:pPr algn="l" rtl="0"/>
            <a:r>
              <a:rPr lang="en-US" dirty="0"/>
              <a:t> Four main clinical syndromes can be discerned: </a:t>
            </a:r>
            <a:endParaRPr lang="ar-SY" dirty="0"/>
          </a:p>
        </p:txBody>
      </p:sp>
    </p:spTree>
    <p:extLst>
      <p:ext uri="{BB962C8B-B14F-4D97-AF65-F5344CB8AC3E}">
        <p14:creationId xmlns:p14="http://schemas.microsoft.com/office/powerpoint/2010/main" val="1862647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u="sng" dirty="0" err="1">
                <a:solidFill>
                  <a:srgbClr val="FF0000"/>
                </a:solidFill>
              </a:rPr>
              <a:t>Bacteraemic</a:t>
            </a:r>
            <a:r>
              <a:rPr lang="en-US" u="sng" dirty="0">
                <a:solidFill>
                  <a:srgbClr val="FF0000"/>
                </a:solidFill>
              </a:rPr>
              <a:t> leptospirosis</a:t>
            </a:r>
            <a:r>
              <a:rPr lang="en-US" dirty="0"/>
              <a:t>: A non-specific illness with high fever, weakness, muscle pain and tenderness (especially of the calf and back), intense headache and photophobia, and sometimes </a:t>
            </a:r>
            <a:r>
              <a:rPr lang="en-US" dirty="0" err="1"/>
              <a:t>diarrhoea</a:t>
            </a:r>
            <a:r>
              <a:rPr lang="en-US" dirty="0"/>
              <a:t> and vomiting. </a:t>
            </a:r>
            <a:r>
              <a:rPr lang="en-US" b="1" dirty="0" err="1"/>
              <a:t>Conjunctival</a:t>
            </a:r>
            <a:r>
              <a:rPr lang="en-US" dirty="0"/>
              <a:t> </a:t>
            </a:r>
            <a:r>
              <a:rPr lang="en-US" b="1" dirty="0"/>
              <a:t>congestion</a:t>
            </a:r>
            <a:r>
              <a:rPr lang="en-US" dirty="0"/>
              <a:t> is the only notable physical sign.</a:t>
            </a:r>
          </a:p>
          <a:p>
            <a:pPr algn="l" rtl="0"/>
            <a:r>
              <a:rPr lang="en-US" dirty="0"/>
              <a:t> The illness comes to an end after ~1 </a:t>
            </a:r>
            <a:r>
              <a:rPr lang="en-US" dirty="0" err="1"/>
              <a:t>wk</a:t>
            </a:r>
            <a:r>
              <a:rPr lang="en-US" dirty="0"/>
              <a:t>, or else merges into one of the other forms of infection. </a:t>
            </a:r>
            <a:endParaRPr lang="ar-SY" dirty="0"/>
          </a:p>
        </p:txBody>
      </p:sp>
    </p:spTree>
    <p:extLst>
      <p:ext uri="{BB962C8B-B14F-4D97-AF65-F5344CB8AC3E}">
        <p14:creationId xmlns:p14="http://schemas.microsoft.com/office/powerpoint/2010/main" val="2083923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u="sng" dirty="0">
                <a:solidFill>
                  <a:srgbClr val="FF0000"/>
                </a:solidFill>
              </a:rPr>
              <a:t>Aseptic meningitis</a:t>
            </a:r>
            <a:r>
              <a:rPr lang="en-US" dirty="0"/>
              <a:t>: Classically associated with L. </a:t>
            </a:r>
            <a:r>
              <a:rPr lang="en-US" dirty="0" err="1"/>
              <a:t>canicola</a:t>
            </a:r>
            <a:r>
              <a:rPr lang="en-US" dirty="0"/>
              <a:t>, this is very difficult to distinguish from viral meningitis. </a:t>
            </a:r>
          </a:p>
          <a:p>
            <a:pPr algn="l" rtl="0"/>
            <a:r>
              <a:rPr lang="en-US" dirty="0"/>
              <a:t>The conjunctivae may be congested but there are no other differentiating signs. </a:t>
            </a:r>
            <a:endParaRPr lang="ar-SY" dirty="0"/>
          </a:p>
        </p:txBody>
      </p:sp>
    </p:spTree>
    <p:extLst>
      <p:ext uri="{BB962C8B-B14F-4D97-AF65-F5344CB8AC3E}">
        <p14:creationId xmlns:p14="http://schemas.microsoft.com/office/powerpoint/2010/main" val="92045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lnSpcReduction="10000"/>
          </a:bodyPr>
          <a:lstStyle/>
          <a:p>
            <a:pPr algn="l" rtl="0"/>
            <a:r>
              <a:rPr lang="en-US" u="sng" dirty="0">
                <a:solidFill>
                  <a:srgbClr val="FF0000"/>
                </a:solidFill>
              </a:rPr>
              <a:t>Icteric leptospirosis (Weil’s disease): </a:t>
            </a:r>
            <a:r>
              <a:rPr lang="en-US" dirty="0"/>
              <a:t>A dramatic, life-threatening event, accounting for &lt; 10% of symptomatic infections.</a:t>
            </a:r>
          </a:p>
          <a:p>
            <a:pPr algn="l" rtl="0"/>
            <a:r>
              <a:rPr lang="en-US" dirty="0"/>
              <a:t> It is </a:t>
            </a:r>
            <a:r>
              <a:rPr lang="en-US" dirty="0" err="1"/>
              <a:t>characterised</a:t>
            </a:r>
            <a:r>
              <a:rPr lang="en-US" dirty="0"/>
              <a:t> by fever, </a:t>
            </a:r>
            <a:r>
              <a:rPr lang="en-US" dirty="0" err="1">
                <a:solidFill>
                  <a:srgbClr val="FF0000"/>
                </a:solidFill>
              </a:rPr>
              <a:t>haemorrhages</a:t>
            </a:r>
            <a:r>
              <a:rPr lang="en-US" dirty="0"/>
              <a:t>, </a:t>
            </a:r>
            <a:r>
              <a:rPr lang="en-US" dirty="0">
                <a:solidFill>
                  <a:srgbClr val="FF0000"/>
                </a:solidFill>
              </a:rPr>
              <a:t>jaundice</a:t>
            </a:r>
            <a:r>
              <a:rPr lang="en-US" dirty="0"/>
              <a:t> and </a:t>
            </a:r>
            <a:r>
              <a:rPr lang="en-US" u="sng" dirty="0"/>
              <a:t>renal impairment</a:t>
            </a:r>
            <a:r>
              <a:rPr lang="en-US" dirty="0"/>
              <a:t>. </a:t>
            </a:r>
          </a:p>
          <a:p>
            <a:pPr algn="l" rtl="0"/>
            <a:r>
              <a:rPr lang="en-US" dirty="0"/>
              <a:t>Conjunctival </a:t>
            </a:r>
            <a:r>
              <a:rPr lang="en-US" dirty="0" err="1"/>
              <a:t>hyperaemia</a:t>
            </a:r>
            <a:r>
              <a:rPr lang="en-US" dirty="0"/>
              <a:t> is a frequent feature. </a:t>
            </a:r>
          </a:p>
          <a:p>
            <a:pPr algn="l" rtl="0"/>
            <a:r>
              <a:rPr lang="en-US" dirty="0"/>
              <a:t>The patient may have a </a:t>
            </a:r>
            <a:r>
              <a:rPr lang="en-US" dirty="0">
                <a:solidFill>
                  <a:srgbClr val="FF0000"/>
                </a:solidFill>
              </a:rPr>
              <a:t>transient macular erythematous </a:t>
            </a:r>
            <a:r>
              <a:rPr lang="en-US" dirty="0"/>
              <a:t>rash, but the characteristic skin changes are those of </a:t>
            </a:r>
            <a:r>
              <a:rPr lang="en-US" dirty="0">
                <a:solidFill>
                  <a:srgbClr val="FF0000"/>
                </a:solidFill>
              </a:rPr>
              <a:t>purpura</a:t>
            </a:r>
            <a:r>
              <a:rPr lang="en-US" dirty="0"/>
              <a:t>, with large areas of </a:t>
            </a:r>
            <a:r>
              <a:rPr lang="en-US" dirty="0">
                <a:solidFill>
                  <a:srgbClr val="FF0000"/>
                </a:solidFill>
              </a:rPr>
              <a:t>bruising</a:t>
            </a:r>
            <a:r>
              <a:rPr lang="en-US" dirty="0"/>
              <a:t>. </a:t>
            </a:r>
          </a:p>
          <a:p>
            <a:pPr algn="l" rtl="0"/>
            <a:r>
              <a:rPr lang="en-US" dirty="0"/>
              <a:t>In severe cases there may be </a:t>
            </a:r>
            <a:r>
              <a:rPr lang="en-US" dirty="0">
                <a:solidFill>
                  <a:srgbClr val="FF0000"/>
                </a:solidFill>
              </a:rPr>
              <a:t>epistaxis</a:t>
            </a:r>
            <a:r>
              <a:rPr lang="en-US" dirty="0"/>
              <a:t>, </a:t>
            </a:r>
            <a:r>
              <a:rPr lang="en-US" dirty="0" err="1">
                <a:solidFill>
                  <a:srgbClr val="FF0000"/>
                </a:solidFill>
              </a:rPr>
              <a:t>haematemesis</a:t>
            </a:r>
            <a:r>
              <a:rPr lang="en-US" dirty="0">
                <a:solidFill>
                  <a:srgbClr val="FF0000"/>
                </a:solidFill>
              </a:rPr>
              <a:t> </a:t>
            </a:r>
            <a:r>
              <a:rPr lang="en-US" dirty="0"/>
              <a:t>and </a:t>
            </a:r>
            <a:r>
              <a:rPr lang="en-US" dirty="0">
                <a:solidFill>
                  <a:srgbClr val="FF0000"/>
                </a:solidFill>
              </a:rPr>
              <a:t>melaena</a:t>
            </a:r>
            <a:r>
              <a:rPr lang="en-US" dirty="0"/>
              <a:t>, or bleeding into the pleural, pericardial or subarachnoid spaces. </a:t>
            </a:r>
            <a:endParaRPr lang="ar-SY" dirty="0"/>
          </a:p>
        </p:txBody>
      </p:sp>
    </p:spTree>
    <p:extLst>
      <p:ext uri="{BB962C8B-B14F-4D97-AF65-F5344CB8AC3E}">
        <p14:creationId xmlns:p14="http://schemas.microsoft.com/office/powerpoint/2010/main" val="963480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a:bodyPr>
          <a:lstStyle/>
          <a:p>
            <a:pPr algn="l" rtl="0"/>
            <a:r>
              <a:rPr lang="en-US" dirty="0">
                <a:solidFill>
                  <a:srgbClr val="FF0000"/>
                </a:solidFill>
              </a:rPr>
              <a:t>Thrombocytopenia</a:t>
            </a:r>
            <a:r>
              <a:rPr lang="en-US" dirty="0"/>
              <a:t> is present in </a:t>
            </a:r>
            <a:r>
              <a:rPr lang="en-US" dirty="0">
                <a:solidFill>
                  <a:srgbClr val="FF0000"/>
                </a:solidFill>
              </a:rPr>
              <a:t>50%</a:t>
            </a:r>
            <a:r>
              <a:rPr lang="en-US" dirty="0"/>
              <a:t> of cases.</a:t>
            </a:r>
          </a:p>
          <a:p>
            <a:pPr algn="l" rtl="0"/>
            <a:r>
              <a:rPr lang="en-US" dirty="0"/>
              <a:t> </a:t>
            </a:r>
            <a:r>
              <a:rPr lang="en-US" dirty="0">
                <a:solidFill>
                  <a:srgbClr val="FF0000"/>
                </a:solidFill>
              </a:rPr>
              <a:t>Jaundice</a:t>
            </a:r>
            <a:r>
              <a:rPr lang="en-US" dirty="0"/>
              <a:t> is deep and the </a:t>
            </a:r>
            <a:r>
              <a:rPr lang="en-US" dirty="0">
                <a:solidFill>
                  <a:srgbClr val="FF0000"/>
                </a:solidFill>
              </a:rPr>
              <a:t>liver</a:t>
            </a:r>
            <a:r>
              <a:rPr lang="en-US" dirty="0"/>
              <a:t> is </a:t>
            </a:r>
            <a:r>
              <a:rPr lang="en-US" dirty="0">
                <a:solidFill>
                  <a:srgbClr val="FF0000"/>
                </a:solidFill>
              </a:rPr>
              <a:t>enlarged</a:t>
            </a:r>
            <a:r>
              <a:rPr lang="en-US" dirty="0"/>
              <a:t>, but there is usually little evidence of hepatic failure or encephalopathy. </a:t>
            </a:r>
          </a:p>
          <a:p>
            <a:pPr algn="l" rtl="0"/>
            <a:r>
              <a:rPr lang="en-US" dirty="0">
                <a:solidFill>
                  <a:srgbClr val="FF0000"/>
                </a:solidFill>
              </a:rPr>
              <a:t>Renal</a:t>
            </a:r>
            <a:r>
              <a:rPr lang="en-US" dirty="0"/>
              <a:t> </a:t>
            </a:r>
            <a:r>
              <a:rPr lang="en-US" dirty="0">
                <a:solidFill>
                  <a:srgbClr val="FF0000"/>
                </a:solidFill>
              </a:rPr>
              <a:t>failure</a:t>
            </a:r>
            <a:r>
              <a:rPr lang="en-US" dirty="0"/>
              <a:t>, primarily caused by impaired renal perfusion and acute tubular necrosis, results in oliguria or anuria, with the presence of albumin, blood and casts in the urine.</a:t>
            </a:r>
          </a:p>
          <a:p>
            <a:pPr algn="l" rtl="0"/>
            <a:r>
              <a:rPr lang="en-US" dirty="0"/>
              <a:t> </a:t>
            </a:r>
            <a:r>
              <a:rPr lang="en-US" dirty="0">
                <a:solidFill>
                  <a:srgbClr val="FF0000"/>
                </a:solidFill>
              </a:rPr>
              <a:t>Myocarditis</a:t>
            </a:r>
            <a:r>
              <a:rPr lang="en-US" dirty="0"/>
              <a:t>, </a:t>
            </a:r>
            <a:r>
              <a:rPr lang="en-US" dirty="0">
                <a:solidFill>
                  <a:srgbClr val="FF0000"/>
                </a:solidFill>
              </a:rPr>
              <a:t>encephalitis</a:t>
            </a:r>
            <a:r>
              <a:rPr lang="en-US" dirty="0"/>
              <a:t> and </a:t>
            </a:r>
            <a:r>
              <a:rPr lang="en-US" dirty="0">
                <a:solidFill>
                  <a:srgbClr val="FF0000"/>
                </a:solidFill>
              </a:rPr>
              <a:t>aseptic</a:t>
            </a:r>
            <a:r>
              <a:rPr lang="en-US" dirty="0"/>
              <a:t> </a:t>
            </a:r>
            <a:r>
              <a:rPr lang="en-US" dirty="0">
                <a:solidFill>
                  <a:srgbClr val="FF0000"/>
                </a:solidFill>
              </a:rPr>
              <a:t>meningitis</a:t>
            </a:r>
            <a:r>
              <a:rPr lang="en-US" dirty="0"/>
              <a:t> are other associated features. </a:t>
            </a:r>
          </a:p>
          <a:p>
            <a:pPr algn="l" rtl="0"/>
            <a:r>
              <a:rPr lang="en-US" dirty="0">
                <a:solidFill>
                  <a:srgbClr val="FF0000"/>
                </a:solidFill>
              </a:rPr>
              <a:t>Uveitis</a:t>
            </a:r>
            <a:r>
              <a:rPr lang="en-US" dirty="0"/>
              <a:t> and iritis may appear months after apparent clinical recovery. </a:t>
            </a:r>
            <a:endParaRPr lang="ar-SY" dirty="0"/>
          </a:p>
          <a:p>
            <a:pPr algn="l" rtl="0"/>
            <a:endParaRPr lang="ar-SY" dirty="0"/>
          </a:p>
        </p:txBody>
      </p:sp>
    </p:spTree>
    <p:extLst>
      <p:ext uri="{BB962C8B-B14F-4D97-AF65-F5344CB8AC3E}">
        <p14:creationId xmlns:p14="http://schemas.microsoft.com/office/powerpoint/2010/main" val="4060625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u="sng" dirty="0">
                <a:solidFill>
                  <a:srgbClr val="FF0000"/>
                </a:solidFill>
              </a:rPr>
              <a:t>Pulmonary syndrome</a:t>
            </a:r>
            <a:r>
              <a:rPr lang="en-US" dirty="0"/>
              <a:t>: This is particularly </a:t>
            </a:r>
            <a:r>
              <a:rPr lang="en-US" dirty="0" err="1"/>
              <a:t>recognised</a:t>
            </a:r>
            <a:r>
              <a:rPr lang="en-US" dirty="0"/>
              <a:t> in the Far East. </a:t>
            </a:r>
          </a:p>
          <a:p>
            <a:pPr algn="l" rtl="0"/>
            <a:r>
              <a:rPr lang="en-US" dirty="0"/>
              <a:t>It is </a:t>
            </a:r>
            <a:r>
              <a:rPr lang="en-US" dirty="0" err="1"/>
              <a:t>characterised</a:t>
            </a:r>
            <a:r>
              <a:rPr lang="en-US" dirty="0"/>
              <a:t> by </a:t>
            </a:r>
            <a:r>
              <a:rPr lang="en-US" dirty="0" err="1">
                <a:solidFill>
                  <a:srgbClr val="FF0000"/>
                </a:solidFill>
              </a:rPr>
              <a:t>haemoptysis</a:t>
            </a:r>
            <a:r>
              <a:rPr lang="en-US" dirty="0"/>
              <a:t>, </a:t>
            </a:r>
            <a:r>
              <a:rPr lang="en-US" dirty="0">
                <a:solidFill>
                  <a:srgbClr val="FF0000"/>
                </a:solidFill>
              </a:rPr>
              <a:t>patchy</a:t>
            </a:r>
            <a:r>
              <a:rPr lang="en-US" dirty="0"/>
              <a:t> lung </a:t>
            </a:r>
            <a:r>
              <a:rPr lang="en-US" dirty="0">
                <a:solidFill>
                  <a:srgbClr val="FF0000"/>
                </a:solidFill>
              </a:rPr>
              <a:t>infiltrates</a:t>
            </a:r>
            <a:r>
              <a:rPr lang="en-US" dirty="0"/>
              <a:t> on CXR and respiratory failure. </a:t>
            </a:r>
          </a:p>
          <a:p>
            <a:pPr algn="l" rtl="0"/>
            <a:r>
              <a:rPr lang="en-US" dirty="0"/>
              <a:t>Total bilateral lung consolidation and </a:t>
            </a:r>
            <a:r>
              <a:rPr lang="en-US" dirty="0">
                <a:solidFill>
                  <a:srgbClr val="FF0000"/>
                </a:solidFill>
              </a:rPr>
              <a:t>ARDS</a:t>
            </a:r>
            <a:r>
              <a:rPr lang="en-US" dirty="0"/>
              <a:t> develop in severe cases. </a:t>
            </a:r>
            <a:endParaRPr lang="ar-SY" dirty="0"/>
          </a:p>
        </p:txBody>
      </p:sp>
    </p:spTree>
    <p:extLst>
      <p:ext uri="{BB962C8B-B14F-4D97-AF65-F5344CB8AC3E}">
        <p14:creationId xmlns:p14="http://schemas.microsoft.com/office/powerpoint/2010/main" val="99025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a:t>Investigations</a:t>
            </a:r>
            <a:endParaRPr lang="ar-SY" dirty="0"/>
          </a:p>
        </p:txBody>
      </p:sp>
      <p:sp>
        <p:nvSpPr>
          <p:cNvPr id="3" name="عنصر نائب للمحتوى 2"/>
          <p:cNvSpPr>
            <a:spLocks noGrp="1"/>
          </p:cNvSpPr>
          <p:nvPr>
            <p:ph idx="1"/>
          </p:nvPr>
        </p:nvSpPr>
        <p:spPr/>
        <p:txBody>
          <a:bodyPr/>
          <a:lstStyle/>
          <a:p>
            <a:pPr algn="l" rtl="0"/>
            <a:r>
              <a:rPr lang="en-US" dirty="0"/>
              <a:t>Laboratory tests show </a:t>
            </a:r>
            <a:r>
              <a:rPr lang="en-US" dirty="0" err="1">
                <a:solidFill>
                  <a:srgbClr val="FF0000"/>
                </a:solidFill>
              </a:rPr>
              <a:t>polymorphonuclear</a:t>
            </a:r>
            <a:r>
              <a:rPr lang="en-US" dirty="0">
                <a:solidFill>
                  <a:srgbClr val="FF0000"/>
                </a:solidFill>
              </a:rPr>
              <a:t> </a:t>
            </a:r>
            <a:r>
              <a:rPr lang="en-US" dirty="0" err="1"/>
              <a:t>leucocytosis</a:t>
            </a:r>
            <a:r>
              <a:rPr lang="en-US" dirty="0"/>
              <a:t>, </a:t>
            </a:r>
            <a:r>
              <a:rPr lang="en-US" dirty="0">
                <a:solidFill>
                  <a:srgbClr val="FF0000"/>
                </a:solidFill>
              </a:rPr>
              <a:t>thrombocytopenia</a:t>
            </a:r>
            <a:r>
              <a:rPr lang="en-US" dirty="0"/>
              <a:t> and elevated </a:t>
            </a:r>
            <a:r>
              <a:rPr lang="en-US" dirty="0" err="1">
                <a:solidFill>
                  <a:srgbClr val="FF0000"/>
                </a:solidFill>
              </a:rPr>
              <a:t>creatine</a:t>
            </a:r>
            <a:r>
              <a:rPr lang="en-US" dirty="0">
                <a:solidFill>
                  <a:srgbClr val="FF0000"/>
                </a:solidFill>
              </a:rPr>
              <a:t> phosphokinase</a:t>
            </a:r>
            <a:r>
              <a:rPr lang="en-US" dirty="0"/>
              <a:t>.</a:t>
            </a:r>
          </a:p>
          <a:p>
            <a:pPr algn="l" rtl="0"/>
            <a:r>
              <a:rPr lang="en-US" dirty="0"/>
              <a:t> In jaundiced patients </a:t>
            </a:r>
            <a:r>
              <a:rPr lang="en-US" dirty="0">
                <a:solidFill>
                  <a:srgbClr val="FF0000"/>
                </a:solidFill>
              </a:rPr>
              <a:t>LFTs</a:t>
            </a:r>
            <a:r>
              <a:rPr lang="en-US" dirty="0"/>
              <a:t> are mildly </a:t>
            </a:r>
            <a:r>
              <a:rPr lang="en-US" dirty="0" err="1"/>
              <a:t>hepatitic</a:t>
            </a:r>
            <a:r>
              <a:rPr lang="en-US" dirty="0"/>
              <a:t> in pattern, with moderately raised transaminases; the </a:t>
            </a:r>
            <a:r>
              <a:rPr lang="en-US" dirty="0" err="1">
                <a:solidFill>
                  <a:srgbClr val="FF0000"/>
                </a:solidFill>
              </a:rPr>
              <a:t>prothrombin</a:t>
            </a:r>
            <a:r>
              <a:rPr lang="en-US" dirty="0">
                <a:solidFill>
                  <a:srgbClr val="FF0000"/>
                </a:solidFill>
              </a:rPr>
              <a:t> time</a:t>
            </a:r>
            <a:r>
              <a:rPr lang="en-US" dirty="0"/>
              <a:t> may be prolonged. </a:t>
            </a:r>
            <a:endParaRPr lang="ar-SY" dirty="0"/>
          </a:p>
        </p:txBody>
      </p:sp>
    </p:spTree>
    <p:extLst>
      <p:ext uri="{BB962C8B-B14F-4D97-AF65-F5344CB8AC3E}">
        <p14:creationId xmlns:p14="http://schemas.microsoft.com/office/powerpoint/2010/main" val="13374838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85000" lnSpcReduction="20000"/>
          </a:bodyPr>
          <a:lstStyle/>
          <a:p>
            <a:pPr algn="l" rtl="0"/>
            <a:r>
              <a:rPr lang="en-US" dirty="0"/>
              <a:t> A </a:t>
            </a:r>
            <a:r>
              <a:rPr lang="en-US" dirty="0">
                <a:solidFill>
                  <a:srgbClr val="FF0000"/>
                </a:solidFill>
              </a:rPr>
              <a:t>lumbar</a:t>
            </a:r>
            <a:r>
              <a:rPr lang="en-US" dirty="0"/>
              <a:t> </a:t>
            </a:r>
            <a:r>
              <a:rPr lang="en-US" dirty="0">
                <a:solidFill>
                  <a:srgbClr val="FF0000"/>
                </a:solidFill>
              </a:rPr>
              <a:t>puncture</a:t>
            </a:r>
            <a:r>
              <a:rPr lang="en-US" dirty="0"/>
              <a:t> may show moderately elevated protein level and a normal glucose content in the </a:t>
            </a:r>
            <a:r>
              <a:rPr lang="en-US" dirty="0">
                <a:solidFill>
                  <a:srgbClr val="FF0000"/>
                </a:solidFill>
              </a:rPr>
              <a:t>CSF</a:t>
            </a:r>
            <a:r>
              <a:rPr lang="en-US" dirty="0"/>
              <a:t>. </a:t>
            </a:r>
          </a:p>
          <a:p>
            <a:pPr algn="l" rtl="0"/>
            <a:r>
              <a:rPr lang="en-US" dirty="0"/>
              <a:t>Definitive diagnosis requires detection of the organism, its DNA, or a rising antibody </a:t>
            </a:r>
            <a:r>
              <a:rPr lang="en-US" dirty="0" err="1"/>
              <a:t>titre</a:t>
            </a:r>
            <a:r>
              <a:rPr lang="en-US" dirty="0"/>
              <a:t>.</a:t>
            </a:r>
          </a:p>
          <a:p>
            <a:pPr algn="l" rtl="0"/>
            <a:r>
              <a:rPr lang="en-US" dirty="0"/>
              <a:t> ● Blood culture: most likely to be positive if taken before the 10th day of illness. </a:t>
            </a:r>
          </a:p>
          <a:p>
            <a:pPr algn="l" rtl="0"/>
            <a:r>
              <a:rPr lang="en-US" dirty="0"/>
              <a:t>● Urine culture: </a:t>
            </a:r>
            <a:r>
              <a:rPr lang="en-US" dirty="0" err="1"/>
              <a:t>leptospires</a:t>
            </a:r>
            <a:r>
              <a:rPr lang="en-US" dirty="0"/>
              <a:t> are present in the urine from the 2nd </a:t>
            </a:r>
            <a:r>
              <a:rPr lang="en-US" dirty="0" err="1"/>
              <a:t>wk</a:t>
            </a:r>
            <a:r>
              <a:rPr lang="en-US" dirty="0"/>
              <a:t> of illness. </a:t>
            </a:r>
          </a:p>
          <a:p>
            <a:pPr algn="l" rtl="0"/>
            <a:r>
              <a:rPr lang="en-US" dirty="0"/>
              <a:t>● Microscopic agglutination test (MAT): </a:t>
            </a:r>
            <a:r>
              <a:rPr lang="en-US" dirty="0" err="1"/>
              <a:t>seroconversion</a:t>
            </a:r>
            <a:r>
              <a:rPr lang="en-US" dirty="0"/>
              <a:t> or a fourfold rise in </a:t>
            </a:r>
            <a:r>
              <a:rPr lang="en-US" dirty="0" err="1"/>
              <a:t>titre</a:t>
            </a:r>
            <a:r>
              <a:rPr lang="en-US" dirty="0"/>
              <a:t> between acute and convalescent sera is confirmatory. </a:t>
            </a:r>
          </a:p>
          <a:p>
            <a:pPr algn="l" rtl="0"/>
            <a:r>
              <a:rPr lang="en-US" dirty="0"/>
              <a:t>● </a:t>
            </a:r>
            <a:r>
              <a:rPr lang="en-US" dirty="0">
                <a:solidFill>
                  <a:srgbClr val="FF0000"/>
                </a:solidFill>
              </a:rPr>
              <a:t>PCR</a:t>
            </a:r>
            <a:r>
              <a:rPr lang="en-US" dirty="0"/>
              <a:t>: can detect </a:t>
            </a:r>
            <a:r>
              <a:rPr lang="en-US" dirty="0" err="1"/>
              <a:t>leptospiral</a:t>
            </a:r>
            <a:r>
              <a:rPr lang="en-US" dirty="0"/>
              <a:t> DNA in blood in early symptomatic disease, and is positive in urine from the 8th day and for many months afterwards. </a:t>
            </a:r>
            <a:endParaRPr lang="ar-SY" dirty="0"/>
          </a:p>
        </p:txBody>
      </p:sp>
    </p:spTree>
    <p:extLst>
      <p:ext uri="{BB962C8B-B14F-4D97-AF65-F5344CB8AC3E}">
        <p14:creationId xmlns:p14="http://schemas.microsoft.com/office/powerpoint/2010/main" val="34851109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Management and prevention</a:t>
            </a:r>
            <a:endParaRPr lang="ar-SY" dirty="0"/>
          </a:p>
        </p:txBody>
      </p:sp>
      <p:sp>
        <p:nvSpPr>
          <p:cNvPr id="3" name="عنصر نائب للمحتوى 2"/>
          <p:cNvSpPr>
            <a:spLocks noGrp="1"/>
          </p:cNvSpPr>
          <p:nvPr>
            <p:ph idx="1"/>
          </p:nvPr>
        </p:nvSpPr>
        <p:spPr/>
        <p:txBody>
          <a:bodyPr/>
          <a:lstStyle/>
          <a:p>
            <a:pPr algn="l" rtl="0"/>
            <a:r>
              <a:rPr lang="en-US" dirty="0"/>
              <a:t>Supportive management, including the </a:t>
            </a:r>
            <a:r>
              <a:rPr lang="en-US" dirty="0">
                <a:solidFill>
                  <a:srgbClr val="FF0000"/>
                </a:solidFill>
              </a:rPr>
              <a:t>transfusion</a:t>
            </a:r>
            <a:r>
              <a:rPr lang="en-US" dirty="0"/>
              <a:t> of blood and platelets, along with </a:t>
            </a:r>
            <a:r>
              <a:rPr lang="en-US" dirty="0">
                <a:solidFill>
                  <a:srgbClr val="FF0000"/>
                </a:solidFill>
              </a:rPr>
              <a:t>dialysis</a:t>
            </a:r>
            <a:r>
              <a:rPr lang="en-US" dirty="0"/>
              <a:t>, is critical. </a:t>
            </a:r>
          </a:p>
          <a:p>
            <a:pPr algn="l" rtl="0"/>
            <a:r>
              <a:rPr lang="en-US" dirty="0">
                <a:solidFill>
                  <a:srgbClr val="FF0000"/>
                </a:solidFill>
              </a:rPr>
              <a:t>Oral</a:t>
            </a:r>
            <a:r>
              <a:rPr lang="en-US" dirty="0"/>
              <a:t> </a:t>
            </a:r>
            <a:r>
              <a:rPr lang="en-US" dirty="0">
                <a:solidFill>
                  <a:srgbClr val="FF0000"/>
                </a:solidFill>
              </a:rPr>
              <a:t>doxycycline</a:t>
            </a:r>
            <a:r>
              <a:rPr lang="en-US" dirty="0"/>
              <a:t> or IV penicillin is effective but may not prevent renal failure. </a:t>
            </a:r>
          </a:p>
          <a:p>
            <a:pPr algn="l" rtl="0"/>
            <a:r>
              <a:rPr lang="en-US" dirty="0"/>
              <a:t>IV ceftriaxone is an effective alternative. </a:t>
            </a:r>
          </a:p>
          <a:p>
            <a:pPr algn="l" rtl="0"/>
            <a:r>
              <a:rPr lang="en-US" dirty="0"/>
              <a:t>A </a:t>
            </a:r>
            <a:r>
              <a:rPr lang="en-US" dirty="0" err="1">
                <a:solidFill>
                  <a:srgbClr val="FF0000"/>
                </a:solidFill>
              </a:rPr>
              <a:t>Jarisch</a:t>
            </a:r>
            <a:r>
              <a:rPr lang="en-US" dirty="0">
                <a:solidFill>
                  <a:srgbClr val="FF0000"/>
                </a:solidFill>
              </a:rPr>
              <a:t>–</a:t>
            </a:r>
            <a:r>
              <a:rPr lang="en-US" dirty="0" err="1">
                <a:solidFill>
                  <a:srgbClr val="FF0000"/>
                </a:solidFill>
              </a:rPr>
              <a:t>Herxheimer</a:t>
            </a:r>
            <a:r>
              <a:rPr lang="en-US" dirty="0">
                <a:solidFill>
                  <a:srgbClr val="FF0000"/>
                </a:solidFill>
              </a:rPr>
              <a:t> </a:t>
            </a:r>
            <a:r>
              <a:rPr lang="en-US" dirty="0"/>
              <a:t>reaction may occur during treatment but is usually mild.</a:t>
            </a:r>
          </a:p>
          <a:p>
            <a:pPr algn="l" rtl="0"/>
            <a:r>
              <a:rPr lang="en-US" dirty="0"/>
              <a:t> </a:t>
            </a:r>
            <a:r>
              <a:rPr lang="en-US" dirty="0">
                <a:solidFill>
                  <a:srgbClr val="FF0000"/>
                </a:solidFill>
              </a:rPr>
              <a:t>Prophylactic</a:t>
            </a:r>
            <a:r>
              <a:rPr lang="en-US" dirty="0"/>
              <a:t> </a:t>
            </a:r>
            <a:r>
              <a:rPr lang="en-US" dirty="0">
                <a:solidFill>
                  <a:srgbClr val="FF0000"/>
                </a:solidFill>
              </a:rPr>
              <a:t>doxycycline</a:t>
            </a:r>
            <a:r>
              <a:rPr lang="en-US" dirty="0"/>
              <a:t> 200 mg weekly can prevent infection. </a:t>
            </a:r>
            <a:endParaRPr lang="ar-SY" dirty="0"/>
          </a:p>
        </p:txBody>
      </p:sp>
    </p:spTree>
    <p:extLst>
      <p:ext uri="{BB962C8B-B14F-4D97-AF65-F5344CB8AC3E}">
        <p14:creationId xmlns:p14="http://schemas.microsoft.com/office/powerpoint/2010/main" val="1318022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a:solidFill>
                  <a:srgbClr val="FF0000"/>
                </a:solidFill>
              </a:rPr>
              <a:t>Plague </a:t>
            </a:r>
            <a:endParaRPr lang="ar-SY" b="1"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rtl="0"/>
            <a:r>
              <a:rPr lang="en-US" dirty="0"/>
              <a:t>Plague is caused by </a:t>
            </a:r>
            <a:r>
              <a:rPr lang="en-US" dirty="0">
                <a:solidFill>
                  <a:srgbClr val="FF0000"/>
                </a:solidFill>
              </a:rPr>
              <a:t>Yersinia</a:t>
            </a:r>
            <a:r>
              <a:rPr lang="en-US" dirty="0"/>
              <a:t> </a:t>
            </a:r>
            <a:r>
              <a:rPr lang="en-US" dirty="0" err="1">
                <a:solidFill>
                  <a:srgbClr val="FF0000"/>
                </a:solidFill>
              </a:rPr>
              <a:t>pestis</a:t>
            </a:r>
            <a:r>
              <a:rPr lang="en-US" dirty="0"/>
              <a:t>, a small Gram-negative bacillus .</a:t>
            </a:r>
          </a:p>
          <a:p>
            <a:pPr algn="l" rtl="0"/>
            <a:r>
              <a:rPr lang="en-US" dirty="0"/>
              <a:t>Fleas.</a:t>
            </a:r>
          </a:p>
          <a:p>
            <a:pPr algn="l" rtl="0"/>
            <a:r>
              <a:rPr lang="en-US" dirty="0"/>
              <a:t> which may also bite humans.</a:t>
            </a:r>
          </a:p>
          <a:p>
            <a:pPr algn="l" rtl="0"/>
            <a:r>
              <a:rPr lang="en-US" dirty="0"/>
              <a:t> In the late stages of human plague, Y. </a:t>
            </a:r>
            <a:r>
              <a:rPr lang="en-US" dirty="0" err="1"/>
              <a:t>pestis</a:t>
            </a:r>
            <a:r>
              <a:rPr lang="en-US" dirty="0"/>
              <a:t> may be expectorated and spread between humans by droplets.</a:t>
            </a:r>
          </a:p>
          <a:p>
            <a:pPr algn="l" rtl="0"/>
            <a:r>
              <a:rPr lang="en-US" dirty="0"/>
              <a:t> Epidemics of plague, such as the </a:t>
            </a:r>
            <a:r>
              <a:rPr lang="en-US" b="1" dirty="0"/>
              <a:t>‘Black Death’, </a:t>
            </a:r>
            <a:r>
              <a:rPr lang="en-US" dirty="0"/>
              <a:t>have attacked humans since ancient times, with a high fatality rate. </a:t>
            </a:r>
          </a:p>
          <a:p>
            <a:pPr algn="l" rtl="0"/>
            <a:r>
              <a:rPr lang="en-US" dirty="0"/>
              <a:t>bioweapon.</a:t>
            </a:r>
            <a:endParaRPr lang="ar-SY" dirty="0"/>
          </a:p>
        </p:txBody>
      </p:sp>
    </p:spTree>
    <p:extLst>
      <p:ext uri="{BB962C8B-B14F-4D97-AF65-F5344CB8AC3E}">
        <p14:creationId xmlns:p14="http://schemas.microsoft.com/office/powerpoint/2010/main" val="3903061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35DBF8-4AF8-4711-BF84-570D79555006}"/>
              </a:ext>
            </a:extLst>
          </p:cNvPr>
          <p:cNvSpPr>
            <a:spLocks noGrp="1"/>
          </p:cNvSpPr>
          <p:nvPr>
            <p:ph type="title"/>
          </p:nvPr>
        </p:nvSpPr>
        <p:spPr/>
        <p:txBody>
          <a:bodyPr/>
          <a:lstStyle/>
          <a:p>
            <a:endParaRPr lang="ar-SY"/>
          </a:p>
        </p:txBody>
      </p:sp>
      <p:sp>
        <p:nvSpPr>
          <p:cNvPr id="3" name="عنصر نائب للمحتوى 2">
            <a:extLst>
              <a:ext uri="{FF2B5EF4-FFF2-40B4-BE49-F238E27FC236}">
                <a16:creationId xmlns:a16="http://schemas.microsoft.com/office/drawing/2014/main" id="{6B7533D7-0C76-436F-89D9-5A3F8F01719E}"/>
              </a:ext>
            </a:extLst>
          </p:cNvPr>
          <p:cNvSpPr>
            <a:spLocks noGrp="1"/>
          </p:cNvSpPr>
          <p:nvPr>
            <p:ph idx="1"/>
          </p:nvPr>
        </p:nvSpPr>
        <p:spPr/>
        <p:txBody>
          <a:bodyPr/>
          <a:lstStyle/>
          <a:p>
            <a:pPr algn="l" rtl="0"/>
            <a:r>
              <a:rPr lang="en-US" dirty="0"/>
              <a:t>Infected animals may excrete brucellae in their milk for long periods and human infection is acquired by ingesting contaminated milk, cheese, yoghurt, butter and uncooked meat, or via the respiratory tract through splashes of infected secretions or excreta.</a:t>
            </a:r>
            <a:endParaRPr lang="ar-SY" dirty="0"/>
          </a:p>
        </p:txBody>
      </p:sp>
    </p:spTree>
    <p:extLst>
      <p:ext uri="{BB962C8B-B14F-4D97-AF65-F5344CB8AC3E}">
        <p14:creationId xmlns:p14="http://schemas.microsoft.com/office/powerpoint/2010/main" val="4195815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278" y="1935163"/>
            <a:ext cx="7803443" cy="4389437"/>
          </a:xfrm>
        </p:spPr>
      </p:pic>
    </p:spTree>
    <p:extLst>
      <p:ext uri="{BB962C8B-B14F-4D97-AF65-F5344CB8AC3E}">
        <p14:creationId xmlns:p14="http://schemas.microsoft.com/office/powerpoint/2010/main" val="822581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The incubation period is 3–6 days following access via the skin but is shorter after inhalation.</a:t>
            </a:r>
          </a:p>
          <a:p>
            <a:pPr algn="l" rtl="0"/>
            <a:r>
              <a:rPr lang="en-US" dirty="0"/>
              <a:t> Three distinct forms are </a:t>
            </a:r>
            <a:r>
              <a:rPr lang="en-US" dirty="0" err="1"/>
              <a:t>recognised</a:t>
            </a:r>
            <a:r>
              <a:rPr lang="en-US" dirty="0"/>
              <a:t>. </a:t>
            </a:r>
            <a:endParaRPr lang="ar-SY" dirty="0"/>
          </a:p>
        </p:txBody>
      </p:sp>
    </p:spTree>
    <p:extLst>
      <p:ext uri="{BB962C8B-B14F-4D97-AF65-F5344CB8AC3E}">
        <p14:creationId xmlns:p14="http://schemas.microsoft.com/office/powerpoint/2010/main" val="349725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lnSpcReduction="10000"/>
          </a:bodyPr>
          <a:lstStyle/>
          <a:p>
            <a:pPr algn="l" rtl="0"/>
            <a:r>
              <a:rPr lang="en-US" b="1" dirty="0">
                <a:solidFill>
                  <a:srgbClr val="FF0000"/>
                </a:solidFill>
              </a:rPr>
              <a:t>Bubonic plague: </a:t>
            </a:r>
            <a:endParaRPr lang="en-US" dirty="0"/>
          </a:p>
          <a:p>
            <a:pPr algn="l" rtl="0"/>
            <a:r>
              <a:rPr lang="en-US" dirty="0"/>
              <a:t>most common </a:t>
            </a:r>
          </a:p>
          <a:p>
            <a:pPr algn="l" rtl="0"/>
            <a:r>
              <a:rPr lang="en-US" dirty="0"/>
              <a:t>the onset is usually sudden with a rigor, high fever, dry skin  and severe headache. </a:t>
            </a:r>
          </a:p>
          <a:p>
            <a:pPr algn="l" rtl="0"/>
            <a:r>
              <a:rPr lang="en-US" dirty="0"/>
              <a:t>Soon, aching and swelling at the site of the affected lymph nodes begin.</a:t>
            </a:r>
          </a:p>
          <a:p>
            <a:pPr algn="l" rtl="0"/>
            <a:r>
              <a:rPr lang="en-US" dirty="0"/>
              <a:t> The groin is the most common site of the ‘</a:t>
            </a:r>
            <a:r>
              <a:rPr lang="en-US" dirty="0">
                <a:solidFill>
                  <a:srgbClr val="FF0000"/>
                </a:solidFill>
              </a:rPr>
              <a:t>bubo</a:t>
            </a:r>
            <a:r>
              <a:rPr lang="en-US" dirty="0"/>
              <a:t>’ (the swollen lymph nodes and surrounding tissue).</a:t>
            </a:r>
          </a:p>
          <a:p>
            <a:pPr algn="l" rtl="0"/>
            <a:r>
              <a:rPr lang="en-US" dirty="0"/>
              <a:t> A rapid pulse, hypotension, mental confusion and splenomegaly develop rapidly.</a:t>
            </a:r>
            <a:endParaRPr lang="ar-SY" dirty="0"/>
          </a:p>
        </p:txBody>
      </p:sp>
    </p:spTree>
    <p:extLst>
      <p:ext uri="{BB962C8B-B14F-4D97-AF65-F5344CB8AC3E}">
        <p14:creationId xmlns:p14="http://schemas.microsoft.com/office/powerpoint/2010/main" val="1018431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lnSpcReduction="10000"/>
          </a:bodyPr>
          <a:lstStyle/>
          <a:p>
            <a:pPr algn="l" rtl="0"/>
            <a:r>
              <a:rPr lang="en-US" b="1" dirty="0" err="1">
                <a:solidFill>
                  <a:srgbClr val="FF0000"/>
                </a:solidFill>
              </a:rPr>
              <a:t>Septicaemic</a:t>
            </a:r>
            <a:r>
              <a:rPr lang="en-US" b="1" dirty="0">
                <a:solidFill>
                  <a:srgbClr val="FF0000"/>
                </a:solidFill>
              </a:rPr>
              <a:t> plague: </a:t>
            </a:r>
            <a:r>
              <a:rPr lang="en-US" dirty="0"/>
              <a:t>In this form, common in the elderly, the patient is toxic and may have </a:t>
            </a:r>
            <a:r>
              <a:rPr lang="en-US" dirty="0">
                <a:solidFill>
                  <a:srgbClr val="FF0000"/>
                </a:solidFill>
              </a:rPr>
              <a:t>GI</a:t>
            </a:r>
            <a:r>
              <a:rPr lang="en-US" dirty="0"/>
              <a:t> symptoms such as nausea, vomiting, abdominal pain and </a:t>
            </a:r>
            <a:r>
              <a:rPr lang="en-US" dirty="0" err="1"/>
              <a:t>diarrhoea</a:t>
            </a:r>
            <a:r>
              <a:rPr lang="en-US" dirty="0"/>
              <a:t>.</a:t>
            </a:r>
          </a:p>
          <a:p>
            <a:pPr algn="l" rtl="0"/>
            <a:r>
              <a:rPr lang="en-US" dirty="0"/>
              <a:t> </a:t>
            </a:r>
            <a:r>
              <a:rPr lang="en-US" dirty="0">
                <a:solidFill>
                  <a:srgbClr val="FF0000"/>
                </a:solidFill>
              </a:rPr>
              <a:t>DIC</a:t>
            </a:r>
            <a:r>
              <a:rPr lang="en-US" dirty="0"/>
              <a:t> may occur, manifested by bleeding from various orifices or puncture sites, along with ecchymoses. </a:t>
            </a:r>
            <a:r>
              <a:rPr lang="en-US" dirty="0">
                <a:solidFill>
                  <a:srgbClr val="FF0000"/>
                </a:solidFill>
              </a:rPr>
              <a:t>Hypotension</a:t>
            </a:r>
            <a:r>
              <a:rPr lang="en-US" dirty="0"/>
              <a:t>, </a:t>
            </a:r>
            <a:r>
              <a:rPr lang="en-US" dirty="0">
                <a:solidFill>
                  <a:srgbClr val="FF0000"/>
                </a:solidFill>
              </a:rPr>
              <a:t>shock</a:t>
            </a:r>
            <a:r>
              <a:rPr lang="en-US" dirty="0"/>
              <a:t>, </a:t>
            </a:r>
            <a:r>
              <a:rPr lang="en-US" dirty="0">
                <a:solidFill>
                  <a:srgbClr val="FF0000"/>
                </a:solidFill>
              </a:rPr>
              <a:t>renal</a:t>
            </a:r>
            <a:r>
              <a:rPr lang="en-US" dirty="0"/>
              <a:t> </a:t>
            </a:r>
            <a:r>
              <a:rPr lang="en-US" dirty="0">
                <a:solidFill>
                  <a:srgbClr val="FF0000"/>
                </a:solidFill>
              </a:rPr>
              <a:t>failure</a:t>
            </a:r>
            <a:r>
              <a:rPr lang="en-US" dirty="0"/>
              <a:t> and </a:t>
            </a:r>
            <a:r>
              <a:rPr lang="en-US" dirty="0">
                <a:solidFill>
                  <a:srgbClr val="FF0000"/>
                </a:solidFill>
              </a:rPr>
              <a:t>ARDS</a:t>
            </a:r>
            <a:r>
              <a:rPr lang="en-US" dirty="0"/>
              <a:t> may lead to further deterioration. </a:t>
            </a:r>
          </a:p>
          <a:p>
            <a:pPr algn="l" rtl="0"/>
            <a:r>
              <a:rPr lang="en-US" dirty="0">
                <a:solidFill>
                  <a:srgbClr val="FF0000"/>
                </a:solidFill>
              </a:rPr>
              <a:t>Meningitis</a:t>
            </a:r>
            <a:r>
              <a:rPr lang="en-US" dirty="0"/>
              <a:t>, </a:t>
            </a:r>
            <a:r>
              <a:rPr lang="en-US" dirty="0">
                <a:solidFill>
                  <a:srgbClr val="FF0000"/>
                </a:solidFill>
              </a:rPr>
              <a:t>pneumonia</a:t>
            </a:r>
            <a:r>
              <a:rPr lang="en-US" dirty="0"/>
              <a:t> and expectoration of blood-stained sputum may complicate the picture. </a:t>
            </a:r>
          </a:p>
          <a:p>
            <a:pPr algn="l" rtl="0"/>
            <a:r>
              <a:rPr lang="en-US" dirty="0"/>
              <a:t>There is a high </a:t>
            </a:r>
            <a:r>
              <a:rPr lang="en-US" dirty="0">
                <a:solidFill>
                  <a:srgbClr val="FF0000"/>
                </a:solidFill>
              </a:rPr>
              <a:t>mortality</a:t>
            </a:r>
            <a:r>
              <a:rPr lang="en-US" dirty="0"/>
              <a:t>. </a:t>
            </a:r>
            <a:endParaRPr lang="ar-SY" dirty="0"/>
          </a:p>
        </p:txBody>
      </p:sp>
    </p:spTree>
    <p:extLst>
      <p:ext uri="{BB962C8B-B14F-4D97-AF65-F5344CB8AC3E}">
        <p14:creationId xmlns:p14="http://schemas.microsoft.com/office/powerpoint/2010/main" val="3400920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b="1" dirty="0">
                <a:solidFill>
                  <a:srgbClr val="FF0000"/>
                </a:solidFill>
              </a:rPr>
              <a:t>Pneumonic plague: </a:t>
            </a:r>
            <a:r>
              <a:rPr lang="en-US" dirty="0"/>
              <a:t>The onset is very sudden with cough and </a:t>
            </a:r>
            <a:r>
              <a:rPr lang="en-US" dirty="0" err="1"/>
              <a:t>dyspnoea</a:t>
            </a:r>
            <a:r>
              <a:rPr lang="en-US" dirty="0"/>
              <a:t>. </a:t>
            </a:r>
          </a:p>
          <a:p>
            <a:pPr algn="l" rtl="0"/>
            <a:r>
              <a:rPr lang="en-US" dirty="0"/>
              <a:t>The patient soon expectorates copious </a:t>
            </a:r>
            <a:r>
              <a:rPr lang="en-US" dirty="0">
                <a:solidFill>
                  <a:srgbClr val="FF0000"/>
                </a:solidFill>
              </a:rPr>
              <a:t>blood-stained</a:t>
            </a:r>
            <a:r>
              <a:rPr lang="en-US" dirty="0"/>
              <a:t>, frothy, highly infective </a:t>
            </a:r>
            <a:r>
              <a:rPr lang="en-US" dirty="0">
                <a:solidFill>
                  <a:srgbClr val="FF0000"/>
                </a:solidFill>
              </a:rPr>
              <a:t>sputum</a:t>
            </a:r>
            <a:r>
              <a:rPr lang="en-US" dirty="0"/>
              <a:t>, becomes cyanosed and dies. </a:t>
            </a:r>
          </a:p>
          <a:p>
            <a:pPr algn="l" rtl="0"/>
            <a:r>
              <a:rPr lang="en-US" dirty="0"/>
              <a:t> X-rays of the lung show bilateral nodular infiltrates progressing  to </a:t>
            </a:r>
            <a:r>
              <a:rPr lang="en-US" dirty="0">
                <a:solidFill>
                  <a:srgbClr val="FF0000"/>
                </a:solidFill>
              </a:rPr>
              <a:t>ARDS</a:t>
            </a:r>
            <a:r>
              <a:rPr lang="en-US" dirty="0"/>
              <a:t>. </a:t>
            </a:r>
            <a:endParaRPr lang="ar-SY" dirty="0"/>
          </a:p>
        </p:txBody>
      </p:sp>
    </p:spTree>
    <p:extLst>
      <p:ext uri="{BB962C8B-B14F-4D97-AF65-F5344CB8AC3E}">
        <p14:creationId xmlns:p14="http://schemas.microsoft.com/office/powerpoint/2010/main" val="3446635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Investigations </a:t>
            </a:r>
            <a:endParaRPr lang="ar-SY" dirty="0"/>
          </a:p>
        </p:txBody>
      </p:sp>
      <p:sp>
        <p:nvSpPr>
          <p:cNvPr id="3" name="عنصر نائب للمحتوى 2"/>
          <p:cNvSpPr>
            <a:spLocks noGrp="1"/>
          </p:cNvSpPr>
          <p:nvPr>
            <p:ph idx="1"/>
          </p:nvPr>
        </p:nvSpPr>
        <p:spPr/>
        <p:txBody>
          <a:bodyPr/>
          <a:lstStyle/>
          <a:p>
            <a:pPr algn="l" rtl="0"/>
            <a:r>
              <a:rPr lang="en-US" dirty="0"/>
              <a:t>The organism may be cultured from blood, sputum or bubo aspirates. </a:t>
            </a:r>
          </a:p>
          <a:p>
            <a:pPr algn="l" rtl="0"/>
            <a:r>
              <a:rPr lang="en-US" dirty="0">
                <a:solidFill>
                  <a:srgbClr val="FF0000"/>
                </a:solidFill>
              </a:rPr>
              <a:t>Characteristic bipolar </a:t>
            </a:r>
            <a:r>
              <a:rPr lang="en-US" dirty="0" err="1">
                <a:solidFill>
                  <a:srgbClr val="FF0000"/>
                </a:solidFill>
              </a:rPr>
              <a:t>coccobacilli</a:t>
            </a:r>
            <a:r>
              <a:rPr lang="en-US" dirty="0">
                <a:solidFill>
                  <a:srgbClr val="FF0000"/>
                </a:solidFill>
              </a:rPr>
              <a:t> </a:t>
            </a:r>
            <a:r>
              <a:rPr lang="en-US" dirty="0"/>
              <a:t>are seen in smears of these fluids after staining with </a:t>
            </a:r>
            <a:r>
              <a:rPr lang="en-US" dirty="0" err="1">
                <a:solidFill>
                  <a:srgbClr val="FF0000"/>
                </a:solidFill>
              </a:rPr>
              <a:t>Wayson’s</a:t>
            </a:r>
            <a:r>
              <a:rPr lang="en-US" dirty="0">
                <a:solidFill>
                  <a:srgbClr val="FF0000"/>
                </a:solidFill>
              </a:rPr>
              <a:t> </a:t>
            </a:r>
            <a:r>
              <a:rPr lang="en-US" dirty="0"/>
              <a:t>stain or by immunofluorescence. </a:t>
            </a:r>
          </a:p>
          <a:p>
            <a:pPr algn="l" rtl="0"/>
            <a:r>
              <a:rPr lang="en-US" dirty="0" err="1"/>
              <a:t>Seroconversion</a:t>
            </a:r>
            <a:r>
              <a:rPr lang="en-US" dirty="0"/>
              <a:t> or a single anti-F1 antibody </a:t>
            </a:r>
            <a:r>
              <a:rPr lang="en-US" dirty="0" err="1"/>
              <a:t>titre</a:t>
            </a:r>
            <a:r>
              <a:rPr lang="en-US" dirty="0"/>
              <a:t> &gt; 128 confirms the diagnosis. </a:t>
            </a:r>
          </a:p>
          <a:p>
            <a:pPr algn="l" rtl="0"/>
            <a:r>
              <a:rPr lang="en-US" dirty="0"/>
              <a:t>DNA diagnosis through PCR is under evaluation. </a:t>
            </a:r>
          </a:p>
          <a:p>
            <a:pPr algn="l" rtl="0"/>
            <a:r>
              <a:rPr lang="en-US" dirty="0"/>
              <a:t>Plague is a </a:t>
            </a:r>
            <a:r>
              <a:rPr lang="en-US" dirty="0" err="1">
                <a:solidFill>
                  <a:srgbClr val="FF0000"/>
                </a:solidFill>
              </a:rPr>
              <a:t>notifiable</a:t>
            </a:r>
            <a:r>
              <a:rPr lang="en-US" dirty="0">
                <a:solidFill>
                  <a:srgbClr val="FF0000"/>
                </a:solidFill>
              </a:rPr>
              <a:t> </a:t>
            </a:r>
            <a:r>
              <a:rPr lang="en-US" dirty="0"/>
              <a:t>disease. </a:t>
            </a:r>
            <a:endParaRPr lang="ar-SY" dirty="0"/>
          </a:p>
        </p:txBody>
      </p:sp>
    </p:spTree>
    <p:extLst>
      <p:ext uri="{BB962C8B-B14F-4D97-AF65-F5344CB8AC3E}">
        <p14:creationId xmlns:p14="http://schemas.microsoft.com/office/powerpoint/2010/main" val="685521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Management </a:t>
            </a:r>
            <a:endParaRPr lang="ar-SY" dirty="0"/>
          </a:p>
        </p:txBody>
      </p:sp>
      <p:sp>
        <p:nvSpPr>
          <p:cNvPr id="3" name="عنصر نائب للمحتوى 2"/>
          <p:cNvSpPr>
            <a:spLocks noGrp="1"/>
          </p:cNvSpPr>
          <p:nvPr>
            <p:ph idx="1"/>
          </p:nvPr>
        </p:nvSpPr>
        <p:spPr/>
        <p:txBody>
          <a:bodyPr/>
          <a:lstStyle/>
          <a:p>
            <a:pPr algn="l" rtl="0"/>
            <a:r>
              <a:rPr lang="en-US" dirty="0"/>
              <a:t>Immediate treatment is vital. </a:t>
            </a:r>
          </a:p>
          <a:p>
            <a:pPr algn="l" rtl="0"/>
            <a:r>
              <a:rPr lang="en-US" dirty="0">
                <a:solidFill>
                  <a:srgbClr val="FF0000"/>
                </a:solidFill>
              </a:rPr>
              <a:t>Streptomycin or gentamicin </a:t>
            </a:r>
            <a:r>
              <a:rPr lang="en-US" dirty="0"/>
              <a:t>is the  drug of choice. </a:t>
            </a:r>
          </a:p>
          <a:p>
            <a:pPr algn="l" rtl="0"/>
            <a:r>
              <a:rPr lang="en-US" dirty="0"/>
              <a:t>Tetracycline and chloramphenicol are alternatives. </a:t>
            </a:r>
          </a:p>
          <a:p>
            <a:pPr algn="l" rtl="0"/>
            <a:r>
              <a:rPr lang="en-US" dirty="0"/>
              <a:t>Treatment may also be needed for acute circulatory failure, DIC and hypoxia. </a:t>
            </a:r>
          </a:p>
          <a:p>
            <a:pPr algn="l" rtl="0"/>
            <a:r>
              <a:rPr lang="en-US" dirty="0"/>
              <a:t>The patient should be isolated for 48 </a:t>
            </a:r>
            <a:r>
              <a:rPr lang="en-US" dirty="0" err="1"/>
              <a:t>hrs</a:t>
            </a:r>
            <a:r>
              <a:rPr lang="en-US" dirty="0"/>
              <a:t>, </a:t>
            </a:r>
            <a:r>
              <a:rPr lang="en-US" dirty="0" err="1"/>
              <a:t>carers</a:t>
            </a:r>
            <a:r>
              <a:rPr lang="en-US" dirty="0"/>
              <a:t> should wear protective clothing, </a:t>
            </a:r>
          </a:p>
          <a:p>
            <a:pPr algn="l" rtl="0"/>
            <a:r>
              <a:rPr lang="en-US" dirty="0"/>
              <a:t> inadvertent exposure should prompt </a:t>
            </a:r>
            <a:r>
              <a:rPr lang="en-US" dirty="0">
                <a:solidFill>
                  <a:srgbClr val="FF0000"/>
                </a:solidFill>
              </a:rPr>
              <a:t>prophylactic</a:t>
            </a:r>
            <a:r>
              <a:rPr lang="en-US" dirty="0"/>
              <a:t> treatment with </a:t>
            </a:r>
            <a:r>
              <a:rPr lang="en-US" dirty="0">
                <a:solidFill>
                  <a:srgbClr val="FF0000"/>
                </a:solidFill>
              </a:rPr>
              <a:t>doxycycline</a:t>
            </a:r>
            <a:r>
              <a:rPr lang="en-US" dirty="0"/>
              <a:t>.</a:t>
            </a:r>
            <a:endParaRPr lang="ar-SY" dirty="0"/>
          </a:p>
        </p:txBody>
      </p:sp>
    </p:spTree>
    <p:extLst>
      <p:ext uri="{BB962C8B-B14F-4D97-AF65-F5344CB8AC3E}">
        <p14:creationId xmlns:p14="http://schemas.microsoft.com/office/powerpoint/2010/main" val="371110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err="1">
                <a:solidFill>
                  <a:srgbClr val="FF0000"/>
                </a:solidFill>
              </a:rPr>
              <a:t>Listeriosis</a:t>
            </a:r>
            <a:r>
              <a:rPr lang="en-US" b="1" dirty="0">
                <a:solidFill>
                  <a:srgbClr val="FF0000"/>
                </a:solidFill>
              </a:rPr>
              <a:t> </a:t>
            </a:r>
            <a:endParaRPr lang="ar-SY" b="1"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a:solidFill>
                  <a:srgbClr val="FF0000"/>
                </a:solidFill>
              </a:rPr>
              <a:t>Listeria </a:t>
            </a:r>
            <a:r>
              <a:rPr lang="en-US" dirty="0" err="1">
                <a:solidFill>
                  <a:srgbClr val="FF0000"/>
                </a:solidFill>
              </a:rPr>
              <a:t>monocytogenes</a:t>
            </a:r>
            <a:r>
              <a:rPr lang="en-US" dirty="0">
                <a:solidFill>
                  <a:srgbClr val="FF0000"/>
                </a:solidFill>
              </a:rPr>
              <a:t> </a:t>
            </a:r>
            <a:r>
              <a:rPr lang="en-US" dirty="0"/>
              <a:t>is an environmental bacterium that can contaminate food, including </a:t>
            </a:r>
            <a:r>
              <a:rPr lang="en-US" u="sng" dirty="0"/>
              <a:t>cheese</a:t>
            </a:r>
            <a:r>
              <a:rPr lang="en-US" dirty="0"/>
              <a:t> and </a:t>
            </a:r>
            <a:r>
              <a:rPr lang="en-US" u="sng" dirty="0"/>
              <a:t>undercooked meats</a:t>
            </a:r>
            <a:r>
              <a:rPr lang="en-US" dirty="0"/>
              <a:t>. </a:t>
            </a:r>
          </a:p>
          <a:p>
            <a:pPr algn="l" rtl="0"/>
            <a:r>
              <a:rPr lang="en-US" dirty="0"/>
              <a:t>It outgrows other pathogens during refrigeration. </a:t>
            </a:r>
          </a:p>
          <a:p>
            <a:pPr algn="l" rtl="0"/>
            <a:r>
              <a:rPr lang="en-US" dirty="0"/>
              <a:t>It causes gastroenteritis in </a:t>
            </a:r>
            <a:r>
              <a:rPr lang="en-US" dirty="0" err="1"/>
              <a:t>immunocompetent</a:t>
            </a:r>
            <a:r>
              <a:rPr lang="en-US" dirty="0"/>
              <a:t> patients, but more </a:t>
            </a:r>
            <a:r>
              <a:rPr lang="en-US" dirty="0">
                <a:solidFill>
                  <a:srgbClr val="FF0000"/>
                </a:solidFill>
              </a:rPr>
              <a:t>serious</a:t>
            </a:r>
            <a:r>
              <a:rPr lang="en-US" dirty="0"/>
              <a:t> invasive illness in the </a:t>
            </a:r>
            <a:r>
              <a:rPr lang="en-US" dirty="0">
                <a:solidFill>
                  <a:srgbClr val="FF0000"/>
                </a:solidFill>
              </a:rPr>
              <a:t>elderly</a:t>
            </a:r>
            <a:r>
              <a:rPr lang="en-US" dirty="0"/>
              <a:t>, </a:t>
            </a:r>
            <a:r>
              <a:rPr lang="en-US" dirty="0" err="1">
                <a:solidFill>
                  <a:srgbClr val="FF0000"/>
                </a:solidFill>
              </a:rPr>
              <a:t>immunocompromised</a:t>
            </a:r>
            <a:r>
              <a:rPr lang="en-US" dirty="0">
                <a:solidFill>
                  <a:srgbClr val="FF0000"/>
                </a:solidFill>
              </a:rPr>
              <a:t> </a:t>
            </a:r>
            <a:r>
              <a:rPr lang="en-US" dirty="0"/>
              <a:t>and </a:t>
            </a:r>
            <a:r>
              <a:rPr lang="en-US" dirty="0">
                <a:solidFill>
                  <a:srgbClr val="FF0000"/>
                </a:solidFill>
              </a:rPr>
              <a:t>pregnant</a:t>
            </a:r>
            <a:r>
              <a:rPr lang="en-US" dirty="0"/>
              <a:t> women. </a:t>
            </a:r>
            <a:endParaRPr lang="ar-SY" dirty="0"/>
          </a:p>
        </p:txBody>
      </p:sp>
    </p:spTree>
    <p:extLst>
      <p:ext uri="{BB962C8B-B14F-4D97-AF65-F5344CB8AC3E}">
        <p14:creationId xmlns:p14="http://schemas.microsoft.com/office/powerpoint/2010/main" val="2096906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dirty="0"/>
              <a:t>In pregnancy, in addition to systemic symptoms like fever and myalgia, </a:t>
            </a:r>
            <a:r>
              <a:rPr lang="en-US" dirty="0" err="1"/>
              <a:t>listeriosis</a:t>
            </a:r>
            <a:r>
              <a:rPr lang="en-US" dirty="0"/>
              <a:t> causes </a:t>
            </a:r>
            <a:r>
              <a:rPr lang="en-US" dirty="0" err="1"/>
              <a:t>chorioamnionitis</a:t>
            </a:r>
            <a:r>
              <a:rPr lang="en-US" dirty="0"/>
              <a:t>, fetal deaths, abortions and  neonatal infection. Meningitis is another common manifestation. </a:t>
            </a:r>
          </a:p>
          <a:p>
            <a:pPr algn="l" rtl="0"/>
            <a:r>
              <a:rPr lang="en-US" dirty="0">
                <a:solidFill>
                  <a:srgbClr val="FF0000"/>
                </a:solidFill>
              </a:rPr>
              <a:t>Diagnosis</a:t>
            </a:r>
            <a:r>
              <a:rPr lang="en-US" dirty="0"/>
              <a:t> is made by </a:t>
            </a:r>
            <a:r>
              <a:rPr lang="en-US" dirty="0">
                <a:solidFill>
                  <a:srgbClr val="FF0000"/>
                </a:solidFill>
              </a:rPr>
              <a:t>blood</a:t>
            </a:r>
            <a:r>
              <a:rPr lang="en-US" dirty="0"/>
              <a:t> and </a:t>
            </a:r>
            <a:r>
              <a:rPr lang="en-US" dirty="0">
                <a:solidFill>
                  <a:srgbClr val="FF0000"/>
                </a:solidFill>
              </a:rPr>
              <a:t>CSF</a:t>
            </a:r>
            <a:r>
              <a:rPr lang="en-US" dirty="0"/>
              <a:t> culture.</a:t>
            </a:r>
          </a:p>
          <a:p>
            <a:pPr algn="l" rtl="0"/>
            <a:r>
              <a:rPr lang="en-US" dirty="0"/>
              <a:t> The most effective treatment is a combination of IV </a:t>
            </a:r>
            <a:r>
              <a:rPr lang="en-US" dirty="0">
                <a:solidFill>
                  <a:srgbClr val="FF0000"/>
                </a:solidFill>
              </a:rPr>
              <a:t>ampicillin with an aminoglycoside</a:t>
            </a:r>
            <a:r>
              <a:rPr lang="en-US" dirty="0"/>
              <a:t>. </a:t>
            </a:r>
            <a:endParaRPr lang="ar-SY" dirty="0"/>
          </a:p>
        </p:txBody>
      </p:sp>
    </p:spTree>
    <p:extLst>
      <p:ext uri="{BB962C8B-B14F-4D97-AF65-F5344CB8AC3E}">
        <p14:creationId xmlns:p14="http://schemas.microsoft.com/office/powerpoint/2010/main" val="2957603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A </a:t>
            </a:r>
            <a:r>
              <a:rPr lang="en-US" dirty="0" err="1"/>
              <a:t>sulfamethoxazole</a:t>
            </a:r>
            <a:r>
              <a:rPr lang="en-US" dirty="0"/>
              <a:t>/trimethoprim combination can be used in those with penicillin sensitivity. </a:t>
            </a:r>
          </a:p>
          <a:p>
            <a:pPr algn="l" rtl="0"/>
            <a:r>
              <a:rPr lang="en-US" dirty="0"/>
              <a:t>Good food hygiene helps to prevent infection. </a:t>
            </a:r>
          </a:p>
          <a:p>
            <a:pPr algn="l" rtl="0"/>
            <a:r>
              <a:rPr lang="en-US" dirty="0"/>
              <a:t>Pregnant women should avoid high-risk foods.</a:t>
            </a:r>
            <a:endParaRPr lang="ar-SY" dirty="0"/>
          </a:p>
        </p:txBody>
      </p:sp>
    </p:spTree>
    <p:extLst>
      <p:ext uri="{BB962C8B-B14F-4D97-AF65-F5344CB8AC3E}">
        <p14:creationId xmlns:p14="http://schemas.microsoft.com/office/powerpoint/2010/main" val="3104129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FA4AC06-03D0-4A07-B817-07D6CE4421F7}"/>
              </a:ext>
            </a:extLst>
          </p:cNvPr>
          <p:cNvSpPr>
            <a:spLocks noGrp="1"/>
          </p:cNvSpPr>
          <p:nvPr>
            <p:ph type="title"/>
          </p:nvPr>
        </p:nvSpPr>
        <p:spPr/>
        <p:txBody>
          <a:bodyPr/>
          <a:lstStyle/>
          <a:p>
            <a:r>
              <a:rPr lang="en-US" b="1" i="1" dirty="0"/>
              <a:t>Clinical features</a:t>
            </a:r>
            <a:endParaRPr lang="ar-SY" dirty="0"/>
          </a:p>
        </p:txBody>
      </p:sp>
      <p:sp>
        <p:nvSpPr>
          <p:cNvPr id="3" name="عنصر نائب للمحتوى 2">
            <a:extLst>
              <a:ext uri="{FF2B5EF4-FFF2-40B4-BE49-F238E27FC236}">
                <a16:creationId xmlns:a16="http://schemas.microsoft.com/office/drawing/2014/main" id="{28B84E8E-AF68-4378-BC08-370043A8A1A3}"/>
              </a:ext>
            </a:extLst>
          </p:cNvPr>
          <p:cNvSpPr>
            <a:spLocks noGrp="1"/>
          </p:cNvSpPr>
          <p:nvPr>
            <p:ph idx="1"/>
          </p:nvPr>
        </p:nvSpPr>
        <p:spPr/>
        <p:txBody>
          <a:bodyPr>
            <a:normAutofit/>
          </a:bodyPr>
          <a:lstStyle/>
          <a:p>
            <a:pPr algn="l" rtl="0"/>
            <a:r>
              <a:rPr lang="en-US" dirty="0"/>
              <a:t>Acute illness is </a:t>
            </a:r>
            <a:r>
              <a:rPr lang="en-US" dirty="0" err="1"/>
              <a:t>characterised</a:t>
            </a:r>
            <a:r>
              <a:rPr lang="en-US" dirty="0"/>
              <a:t> by a high swinging temperature, rigors, sweating, lethargy, headache, and joint and muscle pains.</a:t>
            </a:r>
          </a:p>
          <a:p>
            <a:pPr algn="l" rtl="0"/>
            <a:r>
              <a:rPr lang="en-US" dirty="0"/>
              <a:t>Occasionally, there is delirium, abdominal pain and constipation.</a:t>
            </a:r>
          </a:p>
          <a:p>
            <a:pPr algn="l" rtl="0"/>
            <a:r>
              <a:rPr lang="en-US" dirty="0"/>
              <a:t>Physical signs are non-specific, e.g. enlarged lymph nodes or a palpable spleen that may lead to hypersplenism and thrombocytopenia.</a:t>
            </a:r>
          </a:p>
        </p:txBody>
      </p:sp>
    </p:spTree>
    <p:extLst>
      <p:ext uri="{BB962C8B-B14F-4D97-AF65-F5344CB8AC3E}">
        <p14:creationId xmlns:p14="http://schemas.microsoft.com/office/powerpoint/2010/main" val="830593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rtl="0"/>
            <a:r>
              <a:rPr lang="en-US" b="1" dirty="0">
                <a:solidFill>
                  <a:srgbClr val="FF0000"/>
                </a:solidFill>
              </a:rPr>
              <a:t>Typhoid and paratyphoid (enteric) fevers </a:t>
            </a:r>
            <a:endParaRPr lang="ar-SY" b="1" dirty="0">
              <a:solidFill>
                <a:srgbClr val="FF0000"/>
              </a:solidFill>
            </a:endParaRPr>
          </a:p>
        </p:txBody>
      </p:sp>
      <p:sp>
        <p:nvSpPr>
          <p:cNvPr id="3" name="عنصر نائب للمحتوى 2"/>
          <p:cNvSpPr>
            <a:spLocks noGrp="1"/>
          </p:cNvSpPr>
          <p:nvPr>
            <p:ph idx="1"/>
          </p:nvPr>
        </p:nvSpPr>
        <p:spPr/>
        <p:txBody>
          <a:bodyPr/>
          <a:lstStyle/>
          <a:p>
            <a:pPr algn="l" rtl="0"/>
            <a:r>
              <a:rPr lang="en-US" dirty="0"/>
              <a:t>These diseases, which are transmitted by the </a:t>
            </a:r>
            <a:r>
              <a:rPr lang="en-US" dirty="0" err="1"/>
              <a:t>faecal</a:t>
            </a:r>
            <a:r>
              <a:rPr lang="en-US" dirty="0"/>
              <a:t>–oral route, are important causes of fever in India, sub-Saharan Africa and Latin America. </a:t>
            </a:r>
          </a:p>
          <a:p>
            <a:pPr algn="l" rtl="0"/>
            <a:r>
              <a:rPr lang="en-US" dirty="0"/>
              <a:t>Elsewhere they are relatively rare. </a:t>
            </a:r>
          </a:p>
          <a:p>
            <a:pPr algn="l" rtl="0"/>
            <a:r>
              <a:rPr lang="en-US" dirty="0"/>
              <a:t> Salmonella typhi and S. </a:t>
            </a:r>
            <a:r>
              <a:rPr lang="en-US" dirty="0" err="1"/>
              <a:t>paratyphi</a:t>
            </a:r>
            <a:r>
              <a:rPr lang="en-US" dirty="0"/>
              <a:t> A and B. </a:t>
            </a:r>
            <a:endParaRPr lang="ar-SY" dirty="0"/>
          </a:p>
        </p:txBody>
      </p:sp>
    </p:spTree>
    <p:extLst>
      <p:ext uri="{BB962C8B-B14F-4D97-AF65-F5344CB8AC3E}">
        <p14:creationId xmlns:p14="http://schemas.microsoft.com/office/powerpoint/2010/main" val="908446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57A3EC4-B71F-416C-870C-D3398C681828}"/>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3763C5D7-A4EF-4497-B9FD-9048166431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80729"/>
            <a:ext cx="8050950" cy="5887258"/>
          </a:xfrm>
        </p:spPr>
      </p:pic>
    </p:spTree>
    <p:extLst>
      <p:ext uri="{BB962C8B-B14F-4D97-AF65-F5344CB8AC3E}">
        <p14:creationId xmlns:p14="http://schemas.microsoft.com/office/powerpoint/2010/main" val="655559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Clinical features </a:t>
            </a:r>
            <a:endParaRPr lang="ar-SY" dirty="0"/>
          </a:p>
        </p:txBody>
      </p:sp>
      <p:sp>
        <p:nvSpPr>
          <p:cNvPr id="3" name="عنصر نائب للمحتوى 2"/>
          <p:cNvSpPr>
            <a:spLocks noGrp="1"/>
          </p:cNvSpPr>
          <p:nvPr>
            <p:ph idx="1"/>
          </p:nvPr>
        </p:nvSpPr>
        <p:spPr/>
        <p:txBody>
          <a:bodyPr>
            <a:normAutofit lnSpcReduction="10000"/>
          </a:bodyPr>
          <a:lstStyle/>
          <a:p>
            <a:pPr marL="0" indent="0" algn="l" rtl="0">
              <a:buNone/>
            </a:pPr>
            <a:r>
              <a:rPr lang="en-US" dirty="0"/>
              <a:t>Typhoid fever: The incubation period of typhoid fever is ~</a:t>
            </a:r>
            <a:r>
              <a:rPr lang="en-US" dirty="0">
                <a:solidFill>
                  <a:srgbClr val="FF0000"/>
                </a:solidFill>
              </a:rPr>
              <a:t>10–14</a:t>
            </a:r>
            <a:r>
              <a:rPr lang="en-US" dirty="0"/>
              <a:t> days, and the onset may be </a:t>
            </a:r>
            <a:r>
              <a:rPr lang="en-US" dirty="0">
                <a:solidFill>
                  <a:srgbClr val="FF0000"/>
                </a:solidFill>
              </a:rPr>
              <a:t>insidious</a:t>
            </a:r>
            <a:r>
              <a:rPr lang="en-US" dirty="0"/>
              <a:t>. </a:t>
            </a:r>
          </a:p>
          <a:p>
            <a:pPr algn="l" rtl="0"/>
            <a:r>
              <a:rPr lang="en-US" dirty="0"/>
              <a:t>The temperature rises in a </a:t>
            </a:r>
            <a:r>
              <a:rPr lang="en-US" b="1" dirty="0"/>
              <a:t>stepladder</a:t>
            </a:r>
            <a:r>
              <a:rPr lang="en-US" dirty="0"/>
              <a:t> fashion for 4 or 5 days with malaise, increasing headache, drowsiness and aching in the limbs. </a:t>
            </a:r>
          </a:p>
          <a:p>
            <a:pPr algn="l" rtl="0"/>
            <a:r>
              <a:rPr lang="en-US" b="1" dirty="0"/>
              <a:t>Constipation</a:t>
            </a:r>
            <a:r>
              <a:rPr lang="en-US" dirty="0"/>
              <a:t> may be present, although in children </a:t>
            </a:r>
            <a:r>
              <a:rPr lang="en-US" dirty="0" err="1"/>
              <a:t>diarrhoea</a:t>
            </a:r>
            <a:r>
              <a:rPr lang="en-US" dirty="0"/>
              <a:t> and vomiting may be prominent early in the illness. </a:t>
            </a:r>
          </a:p>
          <a:p>
            <a:pPr algn="l" rtl="0"/>
            <a:r>
              <a:rPr lang="en-US" dirty="0"/>
              <a:t>There is a relative </a:t>
            </a:r>
            <a:r>
              <a:rPr lang="en-US" b="1" dirty="0"/>
              <a:t>bradycardia</a:t>
            </a:r>
            <a:r>
              <a:rPr lang="en-US" dirty="0"/>
              <a:t>. </a:t>
            </a:r>
          </a:p>
          <a:p>
            <a:pPr algn="l" rtl="0"/>
            <a:r>
              <a:rPr lang="en-US" dirty="0"/>
              <a:t>At the end of the 1st </a:t>
            </a:r>
            <a:r>
              <a:rPr lang="en-US" dirty="0" err="1"/>
              <a:t>wk</a:t>
            </a:r>
            <a:r>
              <a:rPr lang="en-US" dirty="0"/>
              <a:t> a rash may appear on the upper abdomen and on the back </a:t>
            </a:r>
            <a:endParaRPr lang="ar-SY" dirty="0"/>
          </a:p>
        </p:txBody>
      </p:sp>
    </p:spTree>
    <p:extLst>
      <p:ext uri="{BB962C8B-B14F-4D97-AF65-F5344CB8AC3E}">
        <p14:creationId xmlns:p14="http://schemas.microsoft.com/office/powerpoint/2010/main" val="36455565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lnSpcReduction="10000"/>
          </a:bodyPr>
          <a:lstStyle/>
          <a:p>
            <a:pPr algn="l" rtl="0"/>
            <a:r>
              <a:rPr lang="en-US" dirty="0"/>
              <a:t>as sparse, slightly raised, rose-red spots, which fade on pressure.</a:t>
            </a:r>
          </a:p>
          <a:p>
            <a:pPr algn="l" rtl="0"/>
            <a:r>
              <a:rPr lang="en-US" dirty="0"/>
              <a:t> </a:t>
            </a:r>
            <a:r>
              <a:rPr lang="en-US" b="1" dirty="0"/>
              <a:t>Cough and epistaxis </a:t>
            </a:r>
            <a:r>
              <a:rPr lang="en-US" dirty="0"/>
              <a:t>occur. </a:t>
            </a:r>
          </a:p>
          <a:p>
            <a:pPr algn="l" rtl="0"/>
            <a:r>
              <a:rPr lang="en-US" dirty="0"/>
              <a:t>Around the 7th–10th day the </a:t>
            </a:r>
            <a:r>
              <a:rPr lang="en-US" b="1" dirty="0"/>
              <a:t>spleen</a:t>
            </a:r>
            <a:r>
              <a:rPr lang="en-US" dirty="0"/>
              <a:t> becomes palpable. </a:t>
            </a:r>
          </a:p>
          <a:p>
            <a:pPr algn="l" rtl="0"/>
            <a:r>
              <a:rPr lang="en-US" b="1" dirty="0"/>
              <a:t>Constipation</a:t>
            </a:r>
            <a:r>
              <a:rPr lang="en-US" dirty="0"/>
              <a:t> is then succeeded by </a:t>
            </a:r>
            <a:r>
              <a:rPr lang="en-US" dirty="0" err="1"/>
              <a:t>diarrhoea</a:t>
            </a:r>
            <a:r>
              <a:rPr lang="en-US" dirty="0"/>
              <a:t> and abdominal distension with tenderness.</a:t>
            </a:r>
          </a:p>
          <a:p>
            <a:pPr algn="l" rtl="0"/>
            <a:r>
              <a:rPr lang="en-US" dirty="0"/>
              <a:t> Bronchitis and delirium may develop. </a:t>
            </a:r>
          </a:p>
          <a:p>
            <a:pPr algn="l" rtl="0"/>
            <a:r>
              <a:rPr lang="en-US" dirty="0"/>
              <a:t>If untreated, by the end of the 2nd </a:t>
            </a:r>
            <a:r>
              <a:rPr lang="en-US" dirty="0" err="1"/>
              <a:t>wk</a:t>
            </a:r>
            <a:r>
              <a:rPr lang="en-US" dirty="0"/>
              <a:t> the patient may be profoundly ill.</a:t>
            </a:r>
          </a:p>
          <a:p>
            <a:pPr algn="l" rtl="0"/>
            <a:r>
              <a:rPr lang="en-US" dirty="0"/>
              <a:t> Following recovery, up to </a:t>
            </a:r>
            <a:r>
              <a:rPr lang="en-US" b="1" dirty="0"/>
              <a:t>5% of patients </a:t>
            </a:r>
            <a:r>
              <a:rPr lang="en-US" dirty="0"/>
              <a:t>become chronic carriers of S. </a:t>
            </a:r>
            <a:r>
              <a:rPr lang="en-US" dirty="0" err="1"/>
              <a:t>typhi</a:t>
            </a:r>
            <a:r>
              <a:rPr lang="en-US" dirty="0"/>
              <a:t>.</a:t>
            </a:r>
            <a:endParaRPr lang="ar-SY" dirty="0"/>
          </a:p>
        </p:txBody>
      </p:sp>
    </p:spTree>
    <p:extLst>
      <p:ext uri="{BB962C8B-B14F-4D97-AF65-F5344CB8AC3E}">
        <p14:creationId xmlns:p14="http://schemas.microsoft.com/office/powerpoint/2010/main" val="23529713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solidFill>
                  <a:srgbClr val="FF0000"/>
                </a:solidFill>
              </a:rPr>
              <a:t>Paratyphoid fever: </a:t>
            </a:r>
            <a:r>
              <a:rPr lang="en-US" dirty="0"/>
              <a:t>The course tends to be shorter and milder than that of typhoid fever and the onset is often more abrupt, with acute enteritis. The rash may be more abundant and the intestinal complications less frequent. </a:t>
            </a:r>
            <a:endParaRPr lang="ar-SY" dirty="0"/>
          </a:p>
        </p:txBody>
      </p:sp>
    </p:spTree>
    <p:extLst>
      <p:ext uri="{BB962C8B-B14F-4D97-AF65-F5344CB8AC3E}">
        <p14:creationId xmlns:p14="http://schemas.microsoft.com/office/powerpoint/2010/main" val="4245459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Complications </a:t>
            </a:r>
            <a:endParaRPr lang="ar-SY" dirty="0"/>
          </a:p>
        </p:txBody>
      </p:sp>
      <p:sp>
        <p:nvSpPr>
          <p:cNvPr id="3" name="عنصر نائب للمحتوى 2"/>
          <p:cNvSpPr>
            <a:spLocks noGrp="1"/>
          </p:cNvSpPr>
          <p:nvPr>
            <p:ph idx="1"/>
          </p:nvPr>
        </p:nvSpPr>
        <p:spPr/>
        <p:txBody>
          <a:bodyPr/>
          <a:lstStyle/>
          <a:p>
            <a:pPr algn="l" rtl="0"/>
            <a:r>
              <a:rPr lang="en-US" dirty="0" err="1">
                <a:solidFill>
                  <a:srgbClr val="FF0000"/>
                </a:solidFill>
              </a:rPr>
              <a:t>Haemorrhage</a:t>
            </a:r>
            <a:r>
              <a:rPr lang="en-US" dirty="0"/>
              <a:t> from, or a perforation of, the ulcerated </a:t>
            </a:r>
            <a:r>
              <a:rPr lang="en-US" b="1" dirty="0" err="1"/>
              <a:t>Peyer’s</a:t>
            </a:r>
            <a:r>
              <a:rPr lang="en-US" b="1" dirty="0"/>
              <a:t> patches </a:t>
            </a:r>
            <a:r>
              <a:rPr lang="en-US" dirty="0"/>
              <a:t>(follicles where bacilli </a:t>
            </a:r>
            <a:r>
              <a:rPr lang="en-US" dirty="0" err="1"/>
              <a:t>localise</a:t>
            </a:r>
            <a:r>
              <a:rPr lang="en-US" dirty="0"/>
              <a:t>) in the small intestine may occur at 2–3 </a:t>
            </a:r>
            <a:r>
              <a:rPr lang="en-US" dirty="0" err="1"/>
              <a:t>wks</a:t>
            </a:r>
            <a:r>
              <a:rPr lang="en-US" dirty="0"/>
              <a:t> into the illness. Additional complications include cholecystitis, myocarditis, nephritis, arthritis and meningitis.</a:t>
            </a:r>
          </a:p>
          <a:p>
            <a:pPr algn="l" rtl="0"/>
            <a:r>
              <a:rPr lang="en-US" dirty="0"/>
              <a:t> Bone and joint infection is common in children with sickle-cell disease. </a:t>
            </a:r>
            <a:endParaRPr lang="ar-SY" dirty="0"/>
          </a:p>
        </p:txBody>
      </p:sp>
    </p:spTree>
    <p:extLst>
      <p:ext uri="{BB962C8B-B14F-4D97-AF65-F5344CB8AC3E}">
        <p14:creationId xmlns:p14="http://schemas.microsoft.com/office/powerpoint/2010/main" val="2818304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Investigations </a:t>
            </a:r>
            <a:endParaRPr lang="ar-SY" dirty="0"/>
          </a:p>
        </p:txBody>
      </p:sp>
      <p:sp>
        <p:nvSpPr>
          <p:cNvPr id="3" name="عنصر نائب للمحتوى 2"/>
          <p:cNvSpPr>
            <a:spLocks noGrp="1"/>
          </p:cNvSpPr>
          <p:nvPr>
            <p:ph idx="1"/>
          </p:nvPr>
        </p:nvSpPr>
        <p:spPr/>
        <p:txBody>
          <a:bodyPr/>
          <a:lstStyle/>
          <a:p>
            <a:pPr algn="l" rtl="0"/>
            <a:r>
              <a:rPr lang="en-US" dirty="0"/>
              <a:t>Blood culture is the most important diagnostic method in a suspected case.</a:t>
            </a:r>
          </a:p>
          <a:p>
            <a:pPr algn="l" rtl="0"/>
            <a:r>
              <a:rPr lang="en-US" dirty="0"/>
              <a:t> Blood count typically shows leucopenia. </a:t>
            </a:r>
          </a:p>
          <a:p>
            <a:pPr algn="l" rtl="0"/>
            <a:r>
              <a:rPr lang="en-US" dirty="0"/>
              <a:t>The </a:t>
            </a:r>
            <a:r>
              <a:rPr lang="en-US" dirty="0" err="1"/>
              <a:t>faeces</a:t>
            </a:r>
            <a:r>
              <a:rPr lang="en-US" dirty="0"/>
              <a:t>  will contain the organism more frequently during the 2nd and  3rd wks. </a:t>
            </a:r>
            <a:endParaRPr lang="ar-SY" dirty="0"/>
          </a:p>
        </p:txBody>
      </p:sp>
    </p:spTree>
    <p:extLst>
      <p:ext uri="{BB962C8B-B14F-4D97-AF65-F5344CB8AC3E}">
        <p14:creationId xmlns:p14="http://schemas.microsoft.com/office/powerpoint/2010/main" val="328209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B29E3E2-2904-4B3E-B3B0-9166B4C32BF7}"/>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AA22FC46-8CAB-4537-8E7C-BFE173C987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169" y="908720"/>
            <a:ext cx="7705661" cy="5532664"/>
          </a:xfrm>
        </p:spPr>
      </p:pic>
    </p:spTree>
    <p:extLst>
      <p:ext uri="{BB962C8B-B14F-4D97-AF65-F5344CB8AC3E}">
        <p14:creationId xmlns:p14="http://schemas.microsoft.com/office/powerpoint/2010/main" val="3793449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Management </a:t>
            </a:r>
            <a:endParaRPr lang="ar-SY" dirty="0"/>
          </a:p>
        </p:txBody>
      </p:sp>
      <p:sp>
        <p:nvSpPr>
          <p:cNvPr id="3" name="عنصر نائب للمحتوى 2"/>
          <p:cNvSpPr>
            <a:spLocks noGrp="1"/>
          </p:cNvSpPr>
          <p:nvPr>
            <p:ph idx="1"/>
          </p:nvPr>
        </p:nvSpPr>
        <p:spPr/>
        <p:txBody>
          <a:bodyPr/>
          <a:lstStyle/>
          <a:p>
            <a:pPr algn="l" rtl="0"/>
            <a:r>
              <a:rPr lang="en-US" b="1" dirty="0"/>
              <a:t>Ciprofloxacin</a:t>
            </a:r>
            <a:r>
              <a:rPr lang="en-US" dirty="0"/>
              <a:t> (500 mg 4 times daily) is the drug of choice, although resistance is rising in India and the UK.</a:t>
            </a:r>
          </a:p>
          <a:p>
            <a:pPr algn="l" rtl="0"/>
            <a:r>
              <a:rPr lang="en-US" dirty="0"/>
              <a:t> </a:t>
            </a:r>
            <a:r>
              <a:rPr lang="en-US" b="1" dirty="0"/>
              <a:t>Ceftriaxone or azithromycin </a:t>
            </a:r>
            <a:r>
              <a:rPr lang="en-US" dirty="0"/>
              <a:t>is an alternative. </a:t>
            </a:r>
          </a:p>
          <a:p>
            <a:pPr algn="l" rtl="0"/>
            <a:r>
              <a:rPr lang="en-US" dirty="0"/>
              <a:t>Treatment should be continued for 14 days; pyrexia may persist for up to 5 days after the start of specific therapy. </a:t>
            </a:r>
          </a:p>
          <a:p>
            <a:pPr algn="l" rtl="0"/>
            <a:r>
              <a:rPr lang="en-US" dirty="0"/>
              <a:t>Improved sanitation and living conditions, and vaccination of  travellers reduce the incidence of typhoid. </a:t>
            </a:r>
            <a:endParaRPr lang="ar-SY" dirty="0"/>
          </a:p>
        </p:txBody>
      </p:sp>
    </p:spTree>
    <p:extLst>
      <p:ext uri="{BB962C8B-B14F-4D97-AF65-F5344CB8AC3E}">
        <p14:creationId xmlns:p14="http://schemas.microsoft.com/office/powerpoint/2010/main" val="717750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err="1">
                <a:solidFill>
                  <a:srgbClr val="FF0000"/>
                </a:solidFill>
              </a:rPr>
              <a:t>Tularaemia</a:t>
            </a:r>
            <a:r>
              <a:rPr lang="en-US" b="1" dirty="0">
                <a:solidFill>
                  <a:srgbClr val="FF0000"/>
                </a:solidFill>
              </a:rPr>
              <a:t> </a:t>
            </a:r>
            <a:endParaRPr lang="ar-SY" b="1" dirty="0">
              <a:solidFill>
                <a:srgbClr val="FF0000"/>
              </a:solidFill>
            </a:endParaRPr>
          </a:p>
        </p:txBody>
      </p:sp>
      <p:sp>
        <p:nvSpPr>
          <p:cNvPr id="3" name="عنصر نائب للمحتوى 2"/>
          <p:cNvSpPr>
            <a:spLocks noGrp="1"/>
          </p:cNvSpPr>
          <p:nvPr>
            <p:ph idx="1"/>
          </p:nvPr>
        </p:nvSpPr>
        <p:spPr/>
        <p:txBody>
          <a:bodyPr/>
          <a:lstStyle/>
          <a:p>
            <a:pPr algn="l" rtl="0"/>
            <a:r>
              <a:rPr lang="en-US" dirty="0" err="1"/>
              <a:t>Tularaemia</a:t>
            </a:r>
            <a:r>
              <a:rPr lang="en-US" dirty="0"/>
              <a:t> is caused by a highly infectious Gram-negative bacillus, </a:t>
            </a:r>
            <a:r>
              <a:rPr lang="en-US" dirty="0" err="1">
                <a:solidFill>
                  <a:srgbClr val="FF0000"/>
                </a:solidFill>
              </a:rPr>
              <a:t>Francisella</a:t>
            </a:r>
            <a:r>
              <a:rPr lang="en-US" dirty="0">
                <a:solidFill>
                  <a:srgbClr val="FF0000"/>
                </a:solidFill>
              </a:rPr>
              <a:t> </a:t>
            </a:r>
            <a:r>
              <a:rPr lang="en-US" dirty="0" err="1">
                <a:solidFill>
                  <a:srgbClr val="FF0000"/>
                </a:solidFill>
              </a:rPr>
              <a:t>tularensis</a:t>
            </a:r>
            <a:r>
              <a:rPr lang="en-US" dirty="0"/>
              <a:t>, and is a zoonotic disease of the northern hemisphere. </a:t>
            </a:r>
          </a:p>
          <a:p>
            <a:pPr algn="l" rtl="0"/>
            <a:r>
              <a:rPr lang="en-US" dirty="0"/>
              <a:t>Wild rabbits and domestic dogs or cats are the reservoirs; </a:t>
            </a:r>
            <a:r>
              <a:rPr lang="en-US" dirty="0">
                <a:solidFill>
                  <a:srgbClr val="FF0000"/>
                </a:solidFill>
              </a:rPr>
              <a:t>ticks</a:t>
            </a:r>
            <a:r>
              <a:rPr lang="en-US" dirty="0"/>
              <a:t> and </a:t>
            </a:r>
            <a:r>
              <a:rPr lang="en-US" dirty="0">
                <a:solidFill>
                  <a:srgbClr val="FF0000"/>
                </a:solidFill>
              </a:rPr>
              <a:t>mosquitoes</a:t>
            </a:r>
            <a:r>
              <a:rPr lang="en-US" dirty="0"/>
              <a:t> are the vectors. </a:t>
            </a:r>
            <a:endParaRPr lang="ar-SY" dirty="0"/>
          </a:p>
        </p:txBody>
      </p:sp>
    </p:spTree>
    <p:extLst>
      <p:ext uri="{BB962C8B-B14F-4D97-AF65-F5344CB8AC3E}">
        <p14:creationId xmlns:p14="http://schemas.microsoft.com/office/powerpoint/2010/main" val="160167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030A77-BFF1-4192-84B5-6D570821C9D0}"/>
              </a:ext>
            </a:extLst>
          </p:cNvPr>
          <p:cNvSpPr>
            <a:spLocks noGrp="1"/>
          </p:cNvSpPr>
          <p:nvPr>
            <p:ph type="title"/>
          </p:nvPr>
        </p:nvSpPr>
        <p:spPr/>
        <p:txBody>
          <a:bodyPr/>
          <a:lstStyle/>
          <a:p>
            <a:endParaRPr lang="ar-SY"/>
          </a:p>
        </p:txBody>
      </p:sp>
      <p:pic>
        <p:nvPicPr>
          <p:cNvPr id="4" name="عنصر نائب للمحتوى 3">
            <a:extLst>
              <a:ext uri="{FF2B5EF4-FFF2-40B4-BE49-F238E27FC236}">
                <a16:creationId xmlns:a16="http://schemas.microsoft.com/office/drawing/2014/main" id="{4F67B45F-F3BD-4F3F-9511-A33E2D4C4BE5}"/>
              </a:ext>
            </a:extLst>
          </p:cNvPr>
          <p:cNvPicPr>
            <a:picLocks noGrp="1" noChangeAspect="1"/>
          </p:cNvPicPr>
          <p:nvPr>
            <p:ph idx="1"/>
          </p:nvPr>
        </p:nvPicPr>
        <p:blipFill>
          <a:blip r:embed="rId2"/>
          <a:stretch>
            <a:fillRect/>
          </a:stretch>
        </p:blipFill>
        <p:spPr>
          <a:xfrm>
            <a:off x="457200" y="2350124"/>
            <a:ext cx="8229600" cy="3559515"/>
          </a:xfrm>
          <a:prstGeom prst="rect">
            <a:avLst/>
          </a:prstGeom>
        </p:spPr>
      </p:pic>
    </p:spTree>
    <p:extLst>
      <p:ext uri="{BB962C8B-B14F-4D97-AF65-F5344CB8AC3E}">
        <p14:creationId xmlns:p14="http://schemas.microsoft.com/office/powerpoint/2010/main" val="583448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  </a:t>
            </a:r>
            <a:endParaRPr lang="ar-SY" dirty="0"/>
          </a:p>
        </p:txBody>
      </p:sp>
      <p:sp>
        <p:nvSpPr>
          <p:cNvPr id="3" name="عنصر نائب للمحتوى 2"/>
          <p:cNvSpPr>
            <a:spLocks noGrp="1"/>
          </p:cNvSpPr>
          <p:nvPr>
            <p:ph idx="1"/>
          </p:nvPr>
        </p:nvSpPr>
        <p:spPr/>
        <p:txBody>
          <a:bodyPr>
            <a:normAutofit/>
          </a:bodyPr>
          <a:lstStyle/>
          <a:p>
            <a:pPr algn="l" rtl="0"/>
            <a:r>
              <a:rPr lang="en-US" dirty="0"/>
              <a:t>Infection is introduced through insect bites, resulting in the  most common ‘</a:t>
            </a:r>
            <a:r>
              <a:rPr lang="en-US" b="1" dirty="0" err="1">
                <a:solidFill>
                  <a:srgbClr val="FF0000"/>
                </a:solidFill>
              </a:rPr>
              <a:t>ulceroglandular</a:t>
            </a:r>
            <a:r>
              <a:rPr lang="en-US" dirty="0"/>
              <a:t>’ variety of the disease (70–80%), </a:t>
            </a:r>
            <a:r>
              <a:rPr lang="en-US" dirty="0" err="1"/>
              <a:t>characterised</a:t>
            </a:r>
            <a:r>
              <a:rPr lang="en-US" dirty="0"/>
              <a:t> by skin ulceration with regional lymphadenopathy. </a:t>
            </a:r>
          </a:p>
          <a:p>
            <a:pPr algn="l" rtl="0"/>
            <a:r>
              <a:rPr lang="en-US" dirty="0"/>
              <a:t>Inhalation of the infected aerosols may result in pulmonary </a:t>
            </a:r>
            <a:r>
              <a:rPr lang="en-US" dirty="0" err="1"/>
              <a:t>tularaemia</a:t>
            </a:r>
            <a:r>
              <a:rPr lang="en-US" dirty="0"/>
              <a:t>, presenting as pneumonia.</a:t>
            </a:r>
          </a:p>
          <a:p>
            <a:pPr algn="l" rtl="0"/>
            <a:r>
              <a:rPr lang="en-US" dirty="0"/>
              <a:t> Rarely, the portal of entry of infection may be the conjunctiva, leading to a nodular, ulcerated conjunctivitis with regional lymphadenopathy (an ‘</a:t>
            </a:r>
            <a:r>
              <a:rPr lang="en-US" dirty="0" err="1">
                <a:solidFill>
                  <a:srgbClr val="FF0000"/>
                </a:solidFill>
              </a:rPr>
              <a:t>oculoglandular</a:t>
            </a:r>
            <a:r>
              <a:rPr lang="en-US" dirty="0"/>
              <a:t>’ form). </a:t>
            </a:r>
            <a:endParaRPr lang="ar-SY" dirty="0"/>
          </a:p>
        </p:txBody>
      </p:sp>
    </p:spTree>
    <p:extLst>
      <p:ext uri="{BB962C8B-B14F-4D97-AF65-F5344CB8AC3E}">
        <p14:creationId xmlns:p14="http://schemas.microsoft.com/office/powerpoint/2010/main" val="2248438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417274E-5C44-4425-988B-27ECD813171D}"/>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10F3E717-4CB7-4F89-942F-70501DE99B7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7471"/>
          <a:stretch/>
        </p:blipFill>
        <p:spPr>
          <a:xfrm>
            <a:off x="2329359" y="647474"/>
            <a:ext cx="4402881" cy="5677126"/>
          </a:xfrm>
        </p:spPr>
      </p:pic>
    </p:spTree>
    <p:extLst>
      <p:ext uri="{BB962C8B-B14F-4D97-AF65-F5344CB8AC3E}">
        <p14:creationId xmlns:p14="http://schemas.microsoft.com/office/powerpoint/2010/main" val="15182627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idx="1"/>
          </p:nvPr>
        </p:nvSpPr>
        <p:spPr/>
        <p:txBody>
          <a:bodyPr/>
          <a:lstStyle/>
          <a:p>
            <a:pPr algn="l" rtl="0"/>
            <a:r>
              <a:rPr lang="en-US" dirty="0"/>
              <a:t>Demonstration of a single high </a:t>
            </a:r>
            <a:r>
              <a:rPr lang="en-US" dirty="0" err="1"/>
              <a:t>titre</a:t>
            </a:r>
            <a:r>
              <a:rPr lang="en-US" dirty="0"/>
              <a:t> (</a:t>
            </a:r>
            <a:r>
              <a:rPr lang="en-US" dirty="0">
                <a:solidFill>
                  <a:srgbClr val="FF0000"/>
                </a:solidFill>
              </a:rPr>
              <a:t>≥ 1 : 160</a:t>
            </a:r>
            <a:r>
              <a:rPr lang="en-US" dirty="0"/>
              <a:t>) or a fourfold rise in 2–3 </a:t>
            </a:r>
            <a:r>
              <a:rPr lang="en-US" dirty="0" err="1"/>
              <a:t>wks</a:t>
            </a:r>
            <a:r>
              <a:rPr lang="en-US" dirty="0"/>
              <a:t> in the </a:t>
            </a:r>
            <a:r>
              <a:rPr lang="en-US" dirty="0" err="1"/>
              <a:t>tularaemia</a:t>
            </a:r>
            <a:r>
              <a:rPr lang="en-US" dirty="0"/>
              <a:t> tube agglutination test confirms  the diagnosis. </a:t>
            </a:r>
          </a:p>
          <a:p>
            <a:pPr algn="l" rtl="0"/>
            <a:r>
              <a:rPr lang="en-US" dirty="0">
                <a:solidFill>
                  <a:srgbClr val="FF0000"/>
                </a:solidFill>
              </a:rPr>
              <a:t>PCR</a:t>
            </a:r>
            <a:r>
              <a:rPr lang="en-US" dirty="0"/>
              <a:t> is being developed for rapid, reliable diagnosis. Treatment consists of a 7–10-day course of parenteral </a:t>
            </a:r>
            <a:r>
              <a:rPr lang="en-US" dirty="0">
                <a:solidFill>
                  <a:srgbClr val="FF0000"/>
                </a:solidFill>
              </a:rPr>
              <a:t>streptomycin or gentamicin</a:t>
            </a:r>
            <a:r>
              <a:rPr lang="en-US" dirty="0"/>
              <a:t>.</a:t>
            </a:r>
            <a:endParaRPr lang="ar-SY" dirty="0"/>
          </a:p>
          <a:p>
            <a:pPr algn="l" rtl="0"/>
            <a:endParaRPr lang="ar-SY" dirty="0"/>
          </a:p>
        </p:txBody>
      </p:sp>
    </p:spTree>
    <p:extLst>
      <p:ext uri="{BB962C8B-B14F-4D97-AF65-F5344CB8AC3E}">
        <p14:creationId xmlns:p14="http://schemas.microsoft.com/office/powerpoint/2010/main" val="24658565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err="1">
                <a:solidFill>
                  <a:srgbClr val="FF0000"/>
                </a:solidFill>
              </a:rPr>
              <a:t>Melioidosis</a:t>
            </a:r>
            <a:r>
              <a:rPr lang="en-US" b="1" dirty="0">
                <a:solidFill>
                  <a:srgbClr val="FF0000"/>
                </a:solidFill>
              </a:rPr>
              <a:t> </a:t>
            </a:r>
            <a:endParaRPr lang="ar-SY" b="1"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rtl="0"/>
            <a:r>
              <a:rPr lang="en-US" dirty="0" err="1"/>
              <a:t>Melioidosis</a:t>
            </a:r>
            <a:r>
              <a:rPr lang="en-US" dirty="0"/>
              <a:t> is a febrile illness with </a:t>
            </a:r>
            <a:r>
              <a:rPr lang="en-US" dirty="0">
                <a:solidFill>
                  <a:srgbClr val="FF0000"/>
                </a:solidFill>
              </a:rPr>
              <a:t>pneumonia</a:t>
            </a:r>
            <a:r>
              <a:rPr lang="en-US" dirty="0"/>
              <a:t> and </a:t>
            </a:r>
            <a:r>
              <a:rPr lang="en-US" dirty="0" err="1">
                <a:solidFill>
                  <a:srgbClr val="FF0000"/>
                </a:solidFill>
              </a:rPr>
              <a:t>hepatosplenomegaly</a:t>
            </a:r>
            <a:r>
              <a:rPr lang="en-US" dirty="0"/>
              <a:t>; it is found in South </a:t>
            </a:r>
            <a:r>
              <a:rPr lang="en-US" dirty="0">
                <a:solidFill>
                  <a:srgbClr val="FF0000"/>
                </a:solidFill>
              </a:rPr>
              <a:t>India</a:t>
            </a:r>
            <a:r>
              <a:rPr lang="en-US" dirty="0"/>
              <a:t>, East </a:t>
            </a:r>
            <a:r>
              <a:rPr lang="en-US" dirty="0">
                <a:solidFill>
                  <a:srgbClr val="FF0000"/>
                </a:solidFill>
              </a:rPr>
              <a:t>Asia</a:t>
            </a:r>
            <a:r>
              <a:rPr lang="en-US" dirty="0"/>
              <a:t> and northern </a:t>
            </a:r>
            <a:r>
              <a:rPr lang="en-US" dirty="0">
                <a:solidFill>
                  <a:srgbClr val="FF0000"/>
                </a:solidFill>
              </a:rPr>
              <a:t>Australia</a:t>
            </a:r>
            <a:r>
              <a:rPr lang="en-US" dirty="0"/>
              <a:t>. </a:t>
            </a:r>
          </a:p>
          <a:p>
            <a:pPr algn="l" rtl="0"/>
            <a:r>
              <a:rPr lang="en-US" dirty="0"/>
              <a:t>The </a:t>
            </a:r>
            <a:r>
              <a:rPr lang="en-US" dirty="0">
                <a:solidFill>
                  <a:srgbClr val="FF0000"/>
                </a:solidFill>
              </a:rPr>
              <a:t>CXR</a:t>
            </a:r>
            <a:r>
              <a:rPr lang="en-US" dirty="0"/>
              <a:t> may resemble that in </a:t>
            </a:r>
            <a:r>
              <a:rPr lang="en-US" dirty="0">
                <a:solidFill>
                  <a:srgbClr val="FF0000"/>
                </a:solidFill>
              </a:rPr>
              <a:t>TB</a:t>
            </a:r>
            <a:r>
              <a:rPr lang="en-US" dirty="0"/>
              <a:t>, and subcutaneous </a:t>
            </a:r>
            <a:r>
              <a:rPr lang="en-US" dirty="0">
                <a:solidFill>
                  <a:srgbClr val="FF0000"/>
                </a:solidFill>
              </a:rPr>
              <a:t>abscesses</a:t>
            </a:r>
            <a:r>
              <a:rPr lang="en-US" dirty="0"/>
              <a:t> are also a feature. </a:t>
            </a:r>
          </a:p>
          <a:p>
            <a:pPr algn="l" rtl="0"/>
            <a:r>
              <a:rPr lang="en-US" dirty="0"/>
              <a:t>Culture of blood, sputum or pus may reveal the causative organism, </a:t>
            </a:r>
            <a:r>
              <a:rPr lang="en-US" dirty="0" err="1">
                <a:solidFill>
                  <a:srgbClr val="FF0000"/>
                </a:solidFill>
              </a:rPr>
              <a:t>Burkholderia</a:t>
            </a:r>
            <a:r>
              <a:rPr lang="en-US" dirty="0">
                <a:solidFill>
                  <a:srgbClr val="FF0000"/>
                </a:solidFill>
              </a:rPr>
              <a:t> </a:t>
            </a:r>
            <a:r>
              <a:rPr lang="en-US" dirty="0" err="1">
                <a:solidFill>
                  <a:srgbClr val="FF0000"/>
                </a:solidFill>
              </a:rPr>
              <a:t>pseudomallei</a:t>
            </a:r>
            <a:r>
              <a:rPr lang="en-US" dirty="0"/>
              <a:t>. </a:t>
            </a:r>
          </a:p>
          <a:p>
            <a:pPr algn="l" rtl="0"/>
            <a:r>
              <a:rPr lang="en-US" dirty="0"/>
              <a:t>Treatment is with IV </a:t>
            </a:r>
            <a:r>
              <a:rPr lang="en-US" dirty="0" err="1">
                <a:solidFill>
                  <a:srgbClr val="FF0000"/>
                </a:solidFill>
              </a:rPr>
              <a:t>ceftazidime</a:t>
            </a:r>
            <a:r>
              <a:rPr lang="en-US" dirty="0">
                <a:solidFill>
                  <a:srgbClr val="FF0000"/>
                </a:solidFill>
              </a:rPr>
              <a:t> </a:t>
            </a:r>
            <a:r>
              <a:rPr lang="en-US" dirty="0"/>
              <a:t>or </a:t>
            </a:r>
            <a:r>
              <a:rPr lang="en-US" dirty="0" err="1">
                <a:solidFill>
                  <a:srgbClr val="FF0000"/>
                </a:solidFill>
              </a:rPr>
              <a:t>meropenem</a:t>
            </a:r>
            <a:r>
              <a:rPr lang="en-US" dirty="0"/>
              <a:t>, followed by oral </a:t>
            </a:r>
            <a:r>
              <a:rPr lang="en-US" dirty="0">
                <a:solidFill>
                  <a:srgbClr val="FF0000"/>
                </a:solidFill>
              </a:rPr>
              <a:t>doxycycline</a:t>
            </a:r>
            <a:r>
              <a:rPr lang="en-US" dirty="0"/>
              <a:t> and co-</a:t>
            </a:r>
            <a:r>
              <a:rPr lang="en-US" dirty="0" err="1"/>
              <a:t>trimoxazole</a:t>
            </a:r>
            <a:r>
              <a:rPr lang="en-US" dirty="0"/>
              <a:t> for at least 12 wks. </a:t>
            </a:r>
          </a:p>
          <a:p>
            <a:pPr algn="l" rtl="0"/>
            <a:r>
              <a:rPr lang="en-US" dirty="0"/>
              <a:t>Abscesses should be drained. </a:t>
            </a:r>
            <a:endParaRPr lang="ar-SY" dirty="0"/>
          </a:p>
        </p:txBody>
      </p:sp>
    </p:spTree>
    <p:extLst>
      <p:ext uri="{BB962C8B-B14F-4D97-AF65-F5344CB8AC3E}">
        <p14:creationId xmlns:p14="http://schemas.microsoft.com/office/powerpoint/2010/main" val="1036743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580CB98-6F58-4687-BAEE-CB8AC216FD73}"/>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21589759-EF0E-4049-A5D0-9DF38BA306C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785" b="33158"/>
          <a:stretch/>
        </p:blipFill>
        <p:spPr>
          <a:xfrm>
            <a:off x="1616125" y="404664"/>
            <a:ext cx="5911750" cy="6206804"/>
          </a:xfrm>
        </p:spPr>
      </p:pic>
    </p:spTree>
    <p:extLst>
      <p:ext uri="{BB962C8B-B14F-4D97-AF65-F5344CB8AC3E}">
        <p14:creationId xmlns:p14="http://schemas.microsoft.com/office/powerpoint/2010/main" val="31644200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b="1" dirty="0">
                <a:solidFill>
                  <a:srgbClr val="FF0000"/>
                </a:solidFill>
              </a:rPr>
              <a:t>Gastrointestinal bacterial infections </a:t>
            </a:r>
            <a:endParaRPr lang="ar-SY" b="1" dirty="0">
              <a:solidFill>
                <a:srgbClr val="FF0000"/>
              </a:solidFill>
            </a:endParaRPr>
          </a:p>
        </p:txBody>
      </p:sp>
      <p:sp>
        <p:nvSpPr>
          <p:cNvPr id="3" name="عنصر نائب للمحتوى 2"/>
          <p:cNvSpPr>
            <a:spLocks noGrp="1"/>
          </p:cNvSpPr>
          <p:nvPr>
            <p:ph idx="1"/>
          </p:nvPr>
        </p:nvSpPr>
        <p:spPr/>
        <p:txBody>
          <a:bodyPr/>
          <a:lstStyle/>
          <a:p>
            <a:endParaRPr lang="ar-SY" dirty="0"/>
          </a:p>
        </p:txBody>
      </p:sp>
    </p:spTree>
    <p:extLst>
      <p:ext uri="{BB962C8B-B14F-4D97-AF65-F5344CB8AC3E}">
        <p14:creationId xmlns:p14="http://schemas.microsoft.com/office/powerpoint/2010/main" val="2554125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Food poisoning </a:t>
            </a:r>
            <a:endParaRPr lang="ar-SY" dirty="0"/>
          </a:p>
        </p:txBody>
      </p:sp>
      <p:sp>
        <p:nvSpPr>
          <p:cNvPr id="3" name="عنصر نائب للمحتوى 2"/>
          <p:cNvSpPr>
            <a:spLocks noGrp="1"/>
          </p:cNvSpPr>
          <p:nvPr>
            <p:ph idx="1"/>
          </p:nvPr>
        </p:nvSpPr>
        <p:spPr/>
        <p:txBody>
          <a:bodyPr/>
          <a:lstStyle/>
          <a:p>
            <a:pPr algn="l" rtl="0"/>
            <a:r>
              <a:rPr lang="en-US" dirty="0"/>
              <a:t>Bacterial causes of acute gastroenteritis .</a:t>
            </a:r>
            <a:endParaRPr lang="ar-SY" dirty="0"/>
          </a:p>
        </p:txBody>
      </p:sp>
    </p:spTree>
    <p:extLst>
      <p:ext uri="{BB962C8B-B14F-4D97-AF65-F5344CB8AC3E}">
        <p14:creationId xmlns:p14="http://schemas.microsoft.com/office/powerpoint/2010/main" val="6464966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rotWithShape="1">
          <a:blip r:embed="rId3">
            <a:extLst>
              <a:ext uri="{28A0092B-C50C-407E-A947-70E740481C1C}">
                <a14:useLocalDpi xmlns:a14="http://schemas.microsoft.com/office/drawing/2010/main" val="0"/>
              </a:ext>
            </a:extLst>
          </a:blip>
          <a:srcRect l="18768" t="16093" r="23601" b="9176"/>
          <a:stretch/>
        </p:blipFill>
        <p:spPr>
          <a:xfrm>
            <a:off x="710771" y="823095"/>
            <a:ext cx="7821669" cy="5702249"/>
          </a:xfrm>
        </p:spPr>
      </p:pic>
    </p:spTree>
    <p:extLst>
      <p:ext uri="{BB962C8B-B14F-4D97-AF65-F5344CB8AC3E}">
        <p14:creationId xmlns:p14="http://schemas.microsoft.com/office/powerpoint/2010/main" val="15915315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rPr>
              <a:t>Staphylococcal food poisoning </a:t>
            </a:r>
            <a:endParaRPr lang="ar-SY"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a:t>Staph. </a:t>
            </a:r>
            <a:r>
              <a:rPr lang="en-US" dirty="0" err="1"/>
              <a:t>aureus</a:t>
            </a:r>
            <a:r>
              <a:rPr lang="en-US" dirty="0"/>
              <a:t> transmission occurs from the </a:t>
            </a:r>
            <a:r>
              <a:rPr lang="en-US" dirty="0">
                <a:solidFill>
                  <a:srgbClr val="FF0000"/>
                </a:solidFill>
              </a:rPr>
              <a:t>hands</a:t>
            </a:r>
            <a:r>
              <a:rPr lang="en-US" dirty="0"/>
              <a:t> of food handlers to </a:t>
            </a:r>
            <a:r>
              <a:rPr lang="en-US" dirty="0">
                <a:solidFill>
                  <a:srgbClr val="FF0000"/>
                </a:solidFill>
              </a:rPr>
              <a:t>foodstuf</a:t>
            </a:r>
            <a:r>
              <a:rPr lang="en-US" dirty="0"/>
              <a:t>fs such as dairy products, including cheese, and cooked meats.</a:t>
            </a:r>
          </a:p>
          <a:p>
            <a:pPr algn="l" rtl="0"/>
            <a:r>
              <a:rPr lang="en-US" dirty="0"/>
              <a:t> Inappropriate storage permits growth and production of </a:t>
            </a:r>
            <a:r>
              <a:rPr lang="en-US" u="sng" dirty="0"/>
              <a:t>heat-stable enterotoxins</a:t>
            </a:r>
            <a:r>
              <a:rPr lang="en-US" dirty="0"/>
              <a:t>. </a:t>
            </a:r>
          </a:p>
        </p:txBody>
      </p:sp>
    </p:spTree>
    <p:extLst>
      <p:ext uri="{BB962C8B-B14F-4D97-AF65-F5344CB8AC3E}">
        <p14:creationId xmlns:p14="http://schemas.microsoft.com/office/powerpoint/2010/main" val="2186490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Nausea and vomiting develop within 1–6 hrs. </a:t>
            </a:r>
            <a:r>
              <a:rPr lang="en-US" b="1" dirty="0" err="1">
                <a:solidFill>
                  <a:srgbClr val="FF0000"/>
                </a:solidFill>
              </a:rPr>
              <a:t>Diarrhoea</a:t>
            </a:r>
            <a:r>
              <a:rPr lang="en-US" b="1" dirty="0">
                <a:solidFill>
                  <a:srgbClr val="FF0000"/>
                </a:solidFill>
              </a:rPr>
              <a:t> may not be marked</a:t>
            </a:r>
            <a:r>
              <a:rPr lang="en-US" dirty="0"/>
              <a:t>. </a:t>
            </a:r>
          </a:p>
          <a:p>
            <a:pPr algn="l" rtl="0"/>
            <a:r>
              <a:rPr lang="en-US" dirty="0"/>
              <a:t>Most cases settle rapidly but severe dehydration can occasionally be life-threatening. </a:t>
            </a:r>
          </a:p>
          <a:p>
            <a:pPr algn="l" rtl="0"/>
            <a:r>
              <a:rPr lang="en-US" dirty="0"/>
              <a:t>The mainstays of treatment are </a:t>
            </a:r>
            <a:r>
              <a:rPr lang="en-US" b="1" dirty="0" err="1"/>
              <a:t>antiemetics</a:t>
            </a:r>
            <a:r>
              <a:rPr lang="en-US" dirty="0"/>
              <a:t> and </a:t>
            </a:r>
            <a:r>
              <a:rPr lang="en-US" b="1" dirty="0">
                <a:solidFill>
                  <a:srgbClr val="FF0000"/>
                </a:solidFill>
              </a:rPr>
              <a:t>fluid</a:t>
            </a:r>
            <a:r>
              <a:rPr lang="en-US" dirty="0">
                <a:solidFill>
                  <a:srgbClr val="FF0000"/>
                </a:solidFill>
              </a:rPr>
              <a:t> </a:t>
            </a:r>
            <a:r>
              <a:rPr lang="en-US" dirty="0"/>
              <a:t>replacement. </a:t>
            </a:r>
          </a:p>
          <a:p>
            <a:pPr algn="l" rtl="0"/>
            <a:r>
              <a:rPr lang="en-US" dirty="0"/>
              <a:t>Public health authorities should be notified if the source was a food vendor. </a:t>
            </a:r>
            <a:endParaRPr lang="ar-SY" dirty="0"/>
          </a:p>
          <a:p>
            <a:pPr algn="l" rtl="0"/>
            <a:endParaRPr lang="ar-SY" dirty="0"/>
          </a:p>
        </p:txBody>
      </p:sp>
    </p:spTree>
    <p:extLst>
      <p:ext uri="{BB962C8B-B14F-4D97-AF65-F5344CB8AC3E}">
        <p14:creationId xmlns:p14="http://schemas.microsoft.com/office/powerpoint/2010/main" val="2149874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4465FFD-7424-4A9F-B17F-538F0B4FEE76}"/>
              </a:ext>
            </a:extLst>
          </p:cNvPr>
          <p:cNvSpPr>
            <a:spLocks noGrp="1"/>
          </p:cNvSpPr>
          <p:nvPr>
            <p:ph type="title"/>
          </p:nvPr>
        </p:nvSpPr>
        <p:spPr/>
        <p:txBody>
          <a:bodyPr/>
          <a:lstStyle/>
          <a:p>
            <a:r>
              <a:rPr lang="en-US" b="1" i="1" dirty="0"/>
              <a:t>Investigations</a:t>
            </a:r>
            <a:endParaRPr lang="ar-SY" dirty="0"/>
          </a:p>
        </p:txBody>
      </p:sp>
      <p:sp>
        <p:nvSpPr>
          <p:cNvPr id="3" name="عنصر نائب للمحتوى 2">
            <a:extLst>
              <a:ext uri="{FF2B5EF4-FFF2-40B4-BE49-F238E27FC236}">
                <a16:creationId xmlns:a16="http://schemas.microsoft.com/office/drawing/2014/main" id="{56312031-0BE5-4133-A226-D6F8081C2A30}"/>
              </a:ext>
            </a:extLst>
          </p:cNvPr>
          <p:cNvSpPr>
            <a:spLocks noGrp="1"/>
          </p:cNvSpPr>
          <p:nvPr>
            <p:ph idx="1"/>
          </p:nvPr>
        </p:nvSpPr>
        <p:spPr/>
        <p:txBody>
          <a:bodyPr/>
          <a:lstStyle/>
          <a:p>
            <a:pPr algn="l" rtl="0"/>
            <a:r>
              <a:rPr lang="en-US" dirty="0"/>
              <a:t>● Blood cultures: prolonged incubation may be required.</a:t>
            </a:r>
          </a:p>
          <a:p>
            <a:pPr algn="l" rtl="0"/>
            <a:r>
              <a:rPr lang="en-US" dirty="0"/>
              <a:t> </a:t>
            </a:r>
            <a:r>
              <a:rPr lang="en-US" i="1" dirty="0"/>
              <a:t>B. </a:t>
            </a:r>
            <a:r>
              <a:rPr lang="en-US" i="1" dirty="0" err="1"/>
              <a:t>melitensis</a:t>
            </a:r>
            <a:r>
              <a:rPr lang="en-US" i="1" dirty="0"/>
              <a:t> </a:t>
            </a:r>
            <a:r>
              <a:rPr lang="en-US" dirty="0"/>
              <a:t>is the most readily cultured species.</a:t>
            </a:r>
          </a:p>
          <a:p>
            <a:pPr algn="l" rtl="0"/>
            <a:r>
              <a:rPr lang="en-US" dirty="0"/>
              <a:t> ● CSF culture in </a:t>
            </a:r>
            <a:r>
              <a:rPr lang="en-US" dirty="0" err="1"/>
              <a:t>neurobrucellosis</a:t>
            </a:r>
            <a:r>
              <a:rPr lang="en-US" dirty="0"/>
              <a:t>: positive in ~30% of cases.</a:t>
            </a:r>
          </a:p>
          <a:p>
            <a:pPr algn="l" rtl="0"/>
            <a:r>
              <a:rPr lang="en-US" dirty="0"/>
              <a:t> ● Serology: a single </a:t>
            </a:r>
            <a:r>
              <a:rPr lang="en-US" dirty="0" err="1"/>
              <a:t>titre</a:t>
            </a:r>
            <a:r>
              <a:rPr lang="en-US" dirty="0"/>
              <a:t> of &gt; 1/320 or a fourfold rise in  antibody supports the diagnosis but can take several weeks.</a:t>
            </a:r>
            <a:endParaRPr lang="ar-SY" dirty="0"/>
          </a:p>
        </p:txBody>
      </p:sp>
    </p:spTree>
    <p:extLst>
      <p:ext uri="{BB962C8B-B14F-4D97-AF65-F5344CB8AC3E}">
        <p14:creationId xmlns:p14="http://schemas.microsoft.com/office/powerpoint/2010/main" val="2439472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Bacillus cereus</a:t>
            </a:r>
            <a:endParaRPr lang="ar-SY" b="1" dirty="0">
              <a:solidFill>
                <a:srgbClr val="FF0000"/>
              </a:solidFill>
            </a:endParaRPr>
          </a:p>
        </p:txBody>
      </p:sp>
      <p:sp>
        <p:nvSpPr>
          <p:cNvPr id="3" name="عنصر نائب للمحتوى 2"/>
          <p:cNvSpPr>
            <a:spLocks noGrp="1"/>
          </p:cNvSpPr>
          <p:nvPr>
            <p:ph idx="1"/>
          </p:nvPr>
        </p:nvSpPr>
        <p:spPr/>
        <p:txBody>
          <a:bodyPr>
            <a:normAutofit/>
          </a:bodyPr>
          <a:lstStyle/>
          <a:p>
            <a:pPr algn="l" rtl="0"/>
            <a:r>
              <a:rPr lang="en-US" dirty="0"/>
              <a:t>Rapid onset of </a:t>
            </a:r>
            <a:r>
              <a:rPr lang="en-US" b="1" dirty="0"/>
              <a:t>vomiting</a:t>
            </a:r>
            <a:r>
              <a:rPr lang="en-US" dirty="0"/>
              <a:t> within hours of food consumption occurs after the ingestion of the pre-formed </a:t>
            </a:r>
            <a:r>
              <a:rPr lang="en-US" b="1" dirty="0"/>
              <a:t>enterotoxins</a:t>
            </a:r>
            <a:r>
              <a:rPr lang="en-US" dirty="0"/>
              <a:t> of B. cereus.</a:t>
            </a:r>
          </a:p>
          <a:p>
            <a:pPr algn="l" rtl="0"/>
            <a:r>
              <a:rPr lang="en-US" dirty="0"/>
              <a:t> Fried rice or sauces are frequent sources, and </a:t>
            </a:r>
            <a:r>
              <a:rPr lang="en-US" u="sng" dirty="0"/>
              <a:t>enterotoxin</a:t>
            </a:r>
            <a:r>
              <a:rPr lang="en-US" dirty="0"/>
              <a:t> is formed during storage. </a:t>
            </a:r>
          </a:p>
          <a:p>
            <a:pPr algn="l" rtl="0"/>
            <a:r>
              <a:rPr lang="en-US" dirty="0"/>
              <a:t>brisk vomiting and some </a:t>
            </a:r>
            <a:r>
              <a:rPr lang="en-US" dirty="0" err="1"/>
              <a:t>diarrhoea</a:t>
            </a:r>
            <a:r>
              <a:rPr lang="en-US" dirty="0"/>
              <a:t> occur.</a:t>
            </a:r>
          </a:p>
        </p:txBody>
      </p:sp>
    </p:spTree>
    <p:extLst>
      <p:ext uri="{BB962C8B-B14F-4D97-AF65-F5344CB8AC3E}">
        <p14:creationId xmlns:p14="http://schemas.microsoft.com/office/powerpoint/2010/main" val="10447312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If </a:t>
            </a:r>
            <a:r>
              <a:rPr lang="en-US" b="1" dirty="0"/>
              <a:t>viable organisms </a:t>
            </a:r>
            <a:r>
              <a:rPr lang="en-US" dirty="0"/>
              <a:t>are ingested, the toxin is produced within the gut, leading to a longer incubation period of 12–24 </a:t>
            </a:r>
            <a:r>
              <a:rPr lang="en-US" dirty="0" err="1"/>
              <a:t>hrs</a:t>
            </a:r>
            <a:r>
              <a:rPr lang="en-US" dirty="0"/>
              <a:t> and </a:t>
            </a:r>
            <a:r>
              <a:rPr lang="en-US" b="1" dirty="0"/>
              <a:t>watery </a:t>
            </a:r>
            <a:r>
              <a:rPr lang="en-US" b="1" dirty="0" err="1"/>
              <a:t>diarrhoea</a:t>
            </a:r>
            <a:r>
              <a:rPr lang="en-US" b="1" dirty="0"/>
              <a:t> </a:t>
            </a:r>
            <a:r>
              <a:rPr lang="en-US" dirty="0"/>
              <a:t>with abdominal </a:t>
            </a:r>
            <a:r>
              <a:rPr lang="en-US" b="1" dirty="0"/>
              <a:t>cramps. </a:t>
            </a:r>
          </a:p>
          <a:p>
            <a:pPr algn="l" rtl="0"/>
            <a:r>
              <a:rPr lang="en-US" dirty="0"/>
              <a:t>The disease is self-limiting. </a:t>
            </a:r>
          </a:p>
          <a:p>
            <a:pPr algn="l" rtl="0"/>
            <a:r>
              <a:rPr lang="en-US" dirty="0"/>
              <a:t>Management simply consists of </a:t>
            </a:r>
            <a:r>
              <a:rPr lang="en-US" b="1" dirty="0"/>
              <a:t>fluid</a:t>
            </a:r>
            <a:r>
              <a:rPr lang="en-US" dirty="0"/>
              <a:t> replacement and public health </a:t>
            </a:r>
            <a:r>
              <a:rPr lang="en-US" b="1" dirty="0"/>
              <a:t>notification</a:t>
            </a:r>
            <a:r>
              <a:rPr lang="en-US" dirty="0"/>
              <a:t>.</a:t>
            </a:r>
            <a:endParaRPr lang="ar-SY" dirty="0"/>
          </a:p>
          <a:p>
            <a:pPr algn="l" rtl="0"/>
            <a:endParaRPr lang="ar-SY" dirty="0"/>
          </a:p>
        </p:txBody>
      </p:sp>
    </p:spTree>
    <p:extLst>
      <p:ext uri="{BB962C8B-B14F-4D97-AF65-F5344CB8AC3E}">
        <p14:creationId xmlns:p14="http://schemas.microsoft.com/office/powerpoint/2010/main" val="22468990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Clostridium </a:t>
            </a:r>
            <a:r>
              <a:rPr lang="en-US" dirty="0" err="1">
                <a:solidFill>
                  <a:srgbClr val="FF0000"/>
                </a:solidFill>
              </a:rPr>
              <a:t>perfringens</a:t>
            </a:r>
            <a:r>
              <a:rPr lang="en-US" dirty="0">
                <a:solidFill>
                  <a:srgbClr val="FF0000"/>
                </a:solidFill>
              </a:rPr>
              <a:t> </a:t>
            </a:r>
            <a:endParaRPr lang="ar-SY" dirty="0">
              <a:solidFill>
                <a:srgbClr val="FF0000"/>
              </a:solidFill>
            </a:endParaRPr>
          </a:p>
        </p:txBody>
      </p:sp>
      <p:sp>
        <p:nvSpPr>
          <p:cNvPr id="3" name="عنصر نائب للمحتوى 2"/>
          <p:cNvSpPr>
            <a:spLocks noGrp="1"/>
          </p:cNvSpPr>
          <p:nvPr>
            <p:ph idx="1"/>
          </p:nvPr>
        </p:nvSpPr>
        <p:spPr/>
        <p:txBody>
          <a:bodyPr/>
          <a:lstStyle/>
          <a:p>
            <a:pPr algn="l" rtl="0"/>
            <a:r>
              <a:rPr lang="en-US" dirty="0"/>
              <a:t>Spores of C. </a:t>
            </a:r>
            <a:r>
              <a:rPr lang="en-US" dirty="0" err="1"/>
              <a:t>perfringens</a:t>
            </a:r>
            <a:r>
              <a:rPr lang="en-US" dirty="0"/>
              <a:t> are widespread in the </a:t>
            </a:r>
            <a:r>
              <a:rPr lang="en-US" b="1" dirty="0"/>
              <a:t>guts</a:t>
            </a:r>
            <a:r>
              <a:rPr lang="en-US" dirty="0"/>
              <a:t> of large animals and in </a:t>
            </a:r>
            <a:r>
              <a:rPr lang="en-US" b="1" dirty="0"/>
              <a:t>soil.</a:t>
            </a:r>
          </a:p>
          <a:p>
            <a:pPr algn="l" rtl="0"/>
            <a:r>
              <a:rPr lang="en-US" b="1" dirty="0"/>
              <a:t> </a:t>
            </a:r>
            <a:r>
              <a:rPr lang="en-US" dirty="0"/>
              <a:t> In anaerobic conditions, C. </a:t>
            </a:r>
            <a:r>
              <a:rPr lang="en-US" dirty="0" err="1"/>
              <a:t>perfringens</a:t>
            </a:r>
            <a:r>
              <a:rPr lang="en-US" dirty="0"/>
              <a:t> spores in incompletely cooked contaminated meat </a:t>
            </a:r>
            <a:r>
              <a:rPr lang="en-US" b="1" dirty="0"/>
              <a:t>germinate</a:t>
            </a:r>
            <a:r>
              <a:rPr lang="en-US" dirty="0"/>
              <a:t> and viable organisms multiply to give large numbers. </a:t>
            </a:r>
          </a:p>
          <a:p>
            <a:pPr algn="l" rtl="0"/>
            <a:r>
              <a:rPr lang="en-US" dirty="0"/>
              <a:t>Subsequent </a:t>
            </a:r>
            <a:r>
              <a:rPr lang="en-US" b="1" dirty="0"/>
              <a:t>reheating</a:t>
            </a:r>
            <a:r>
              <a:rPr lang="en-US" dirty="0"/>
              <a:t> of the food causes heat-shock sporulation of the organisms, during which they release an enterotoxin.</a:t>
            </a:r>
          </a:p>
          <a:p>
            <a:pPr algn="l" rtl="0"/>
            <a:r>
              <a:rPr lang="en-US" dirty="0"/>
              <a:t> Symptoms (</a:t>
            </a:r>
            <a:r>
              <a:rPr lang="en-US" dirty="0" err="1"/>
              <a:t>diarrhoea</a:t>
            </a:r>
            <a:r>
              <a:rPr lang="en-US" dirty="0"/>
              <a:t> and cramps) occur 6–12 </a:t>
            </a:r>
            <a:r>
              <a:rPr lang="en-US" dirty="0" err="1"/>
              <a:t>hrs</a:t>
            </a:r>
            <a:r>
              <a:rPr lang="en-US" dirty="0"/>
              <a:t> following ingestion. </a:t>
            </a:r>
            <a:endParaRPr lang="ar-SY" dirty="0"/>
          </a:p>
        </p:txBody>
      </p:sp>
    </p:spTree>
    <p:extLst>
      <p:ext uri="{BB962C8B-B14F-4D97-AF65-F5344CB8AC3E}">
        <p14:creationId xmlns:p14="http://schemas.microsoft.com/office/powerpoint/2010/main" val="41039075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dirty="0"/>
          </a:p>
        </p:txBody>
      </p:sp>
      <p:sp>
        <p:nvSpPr>
          <p:cNvPr id="3" name="عنصر نائب للمحتوى 2"/>
          <p:cNvSpPr>
            <a:spLocks noGrp="1"/>
          </p:cNvSpPr>
          <p:nvPr>
            <p:ph idx="1"/>
          </p:nvPr>
        </p:nvSpPr>
        <p:spPr/>
        <p:txBody>
          <a:bodyPr/>
          <a:lstStyle/>
          <a:p>
            <a:pPr algn="l" rtl="0"/>
            <a:r>
              <a:rPr lang="en-US" dirty="0"/>
              <a:t>‘Point source’ outbreaks, in which a number of cases all become symptomatic following ingestion, classically occur after school or canteen lunches where </a:t>
            </a:r>
            <a:r>
              <a:rPr lang="en-US" b="1" dirty="0"/>
              <a:t>meat</a:t>
            </a:r>
            <a:r>
              <a:rPr lang="en-US" dirty="0"/>
              <a:t> </a:t>
            </a:r>
            <a:r>
              <a:rPr lang="en-US" b="1" dirty="0"/>
              <a:t>stews</a:t>
            </a:r>
            <a:r>
              <a:rPr lang="en-US" dirty="0"/>
              <a:t> are served.</a:t>
            </a:r>
          </a:p>
          <a:p>
            <a:pPr algn="l" rtl="0"/>
            <a:r>
              <a:rPr lang="en-US" dirty="0"/>
              <a:t> </a:t>
            </a:r>
            <a:r>
              <a:rPr lang="en-US" dirty="0" err="1"/>
              <a:t>Clostridial</a:t>
            </a:r>
            <a:r>
              <a:rPr lang="en-US" dirty="0"/>
              <a:t> </a:t>
            </a:r>
            <a:r>
              <a:rPr lang="en-US" b="1" dirty="0"/>
              <a:t>enterotoxins</a:t>
            </a:r>
            <a:r>
              <a:rPr lang="en-US" dirty="0"/>
              <a:t> are </a:t>
            </a:r>
            <a:r>
              <a:rPr lang="en-US" b="1" dirty="0"/>
              <a:t>potent</a:t>
            </a:r>
            <a:r>
              <a:rPr lang="en-US" dirty="0"/>
              <a:t> and most people who ingest them will be symptomatic. </a:t>
            </a:r>
          </a:p>
          <a:p>
            <a:pPr algn="l" rtl="0"/>
            <a:r>
              <a:rPr lang="en-US" dirty="0"/>
              <a:t>The illness is usually self-limiting.</a:t>
            </a:r>
            <a:endParaRPr lang="ar-SY" dirty="0"/>
          </a:p>
        </p:txBody>
      </p:sp>
    </p:spTree>
    <p:extLst>
      <p:ext uri="{BB962C8B-B14F-4D97-AF65-F5344CB8AC3E}">
        <p14:creationId xmlns:p14="http://schemas.microsoft.com/office/powerpoint/2010/main" val="31892522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Campylobacter </a:t>
            </a:r>
            <a:r>
              <a:rPr lang="en-US" dirty="0" err="1">
                <a:solidFill>
                  <a:srgbClr val="FF0000"/>
                </a:solidFill>
              </a:rPr>
              <a:t>jejuni</a:t>
            </a:r>
            <a:r>
              <a:rPr lang="en-US" dirty="0">
                <a:solidFill>
                  <a:srgbClr val="FF0000"/>
                </a:solidFill>
              </a:rPr>
              <a:t> </a:t>
            </a:r>
            <a:endParaRPr lang="ar-SY" dirty="0">
              <a:solidFill>
                <a:srgbClr val="FF0000"/>
              </a:solidFill>
            </a:endParaRPr>
          </a:p>
        </p:txBody>
      </p:sp>
      <p:sp>
        <p:nvSpPr>
          <p:cNvPr id="3" name="عنصر نائب للمحتوى 2"/>
          <p:cNvSpPr>
            <a:spLocks noGrp="1"/>
          </p:cNvSpPr>
          <p:nvPr>
            <p:ph idx="1"/>
          </p:nvPr>
        </p:nvSpPr>
        <p:spPr/>
        <p:txBody>
          <a:bodyPr/>
          <a:lstStyle/>
          <a:p>
            <a:pPr algn="l" rtl="0"/>
            <a:r>
              <a:rPr lang="en-US" dirty="0"/>
              <a:t>This infection is a zoonosis carried in the </a:t>
            </a:r>
            <a:r>
              <a:rPr lang="en-US" b="1" dirty="0"/>
              <a:t>gut</a:t>
            </a:r>
            <a:r>
              <a:rPr lang="en-US" dirty="0"/>
              <a:t> of cattle and poultry, and is the most common cause of bacterial </a:t>
            </a:r>
            <a:r>
              <a:rPr lang="en-US" b="1" dirty="0"/>
              <a:t>gastroenteritis</a:t>
            </a:r>
            <a:r>
              <a:rPr lang="en-US" dirty="0"/>
              <a:t> in the UK.</a:t>
            </a:r>
          </a:p>
          <a:p>
            <a:pPr algn="l" rtl="0"/>
            <a:r>
              <a:rPr lang="en-US" dirty="0"/>
              <a:t> The most common source of the infection is </a:t>
            </a:r>
            <a:r>
              <a:rPr lang="en-US" b="1" dirty="0"/>
              <a:t>meat</a:t>
            </a:r>
            <a:r>
              <a:rPr lang="en-US" dirty="0"/>
              <a:t>, such as chicken, or contaminated </a:t>
            </a:r>
            <a:r>
              <a:rPr lang="en-US" b="1" dirty="0"/>
              <a:t>milk</a:t>
            </a:r>
            <a:r>
              <a:rPr lang="en-US" dirty="0"/>
              <a:t> </a:t>
            </a:r>
            <a:r>
              <a:rPr lang="en-US" dirty="0">
                <a:solidFill>
                  <a:srgbClr val="FF0000"/>
                </a:solidFill>
              </a:rPr>
              <a:t>products</a:t>
            </a:r>
            <a:r>
              <a:rPr lang="en-US" dirty="0"/>
              <a:t>, although the organism can also survive in </a:t>
            </a:r>
            <a:r>
              <a:rPr lang="en-US" u="sng" dirty="0"/>
              <a:t>fresh water</a:t>
            </a:r>
            <a:r>
              <a:rPr lang="en-US" dirty="0"/>
              <a:t>. </a:t>
            </a:r>
            <a:endParaRPr lang="ar-SY" dirty="0"/>
          </a:p>
        </p:txBody>
      </p:sp>
    </p:spTree>
    <p:extLst>
      <p:ext uri="{BB962C8B-B14F-4D97-AF65-F5344CB8AC3E}">
        <p14:creationId xmlns:p14="http://schemas.microsoft.com/office/powerpoint/2010/main" val="1154529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dirty="0"/>
              <a:t>The incubation period is 2–5 days. </a:t>
            </a:r>
          </a:p>
          <a:p>
            <a:pPr algn="l" rtl="0"/>
            <a:r>
              <a:rPr lang="en-US" dirty="0"/>
              <a:t>Colicky abdominal pain </a:t>
            </a:r>
          </a:p>
          <a:p>
            <a:pPr algn="l" rtl="0"/>
            <a:r>
              <a:rPr lang="en-US" dirty="0"/>
              <a:t>Nausea</a:t>
            </a:r>
          </a:p>
          <a:p>
            <a:pPr algn="l" rtl="0"/>
            <a:r>
              <a:rPr lang="en-US" dirty="0"/>
              <a:t> vomiting</a:t>
            </a:r>
          </a:p>
          <a:p>
            <a:pPr algn="l" rtl="0"/>
            <a:r>
              <a:rPr lang="en-US" dirty="0"/>
              <a:t>significant </a:t>
            </a:r>
            <a:r>
              <a:rPr lang="en-US" dirty="0" err="1"/>
              <a:t>diarrhoea</a:t>
            </a:r>
            <a:r>
              <a:rPr lang="en-US" dirty="0"/>
              <a:t>, frequently containing </a:t>
            </a:r>
            <a:r>
              <a:rPr lang="en-US" b="1" dirty="0">
                <a:solidFill>
                  <a:srgbClr val="FF0000"/>
                </a:solidFill>
              </a:rPr>
              <a:t>blood</a:t>
            </a:r>
            <a:r>
              <a:rPr lang="en-US" dirty="0"/>
              <a:t>.</a:t>
            </a:r>
          </a:p>
        </p:txBody>
      </p:sp>
    </p:spTree>
    <p:extLst>
      <p:ext uri="{BB962C8B-B14F-4D97-AF65-F5344CB8AC3E}">
        <p14:creationId xmlns:p14="http://schemas.microsoft.com/office/powerpoint/2010/main" val="29349115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 Most Campylobacter infections affect fit young adults and are self-limiting after 5–7 days.</a:t>
            </a:r>
          </a:p>
          <a:p>
            <a:pPr algn="l" rtl="0"/>
            <a:r>
              <a:rPr lang="en-US" dirty="0"/>
              <a:t> Between </a:t>
            </a:r>
            <a:r>
              <a:rPr lang="en-US" b="1" dirty="0"/>
              <a:t>10</a:t>
            </a:r>
            <a:r>
              <a:rPr lang="en-US" dirty="0"/>
              <a:t> and 20% have prolonged symptoms and merit treatment with antibiotics such as </a:t>
            </a:r>
            <a:r>
              <a:rPr lang="en-US" b="1" dirty="0"/>
              <a:t>erythromycin</a:t>
            </a:r>
            <a:r>
              <a:rPr lang="en-US" dirty="0"/>
              <a:t>, as ciprofloxacin resistance is common. </a:t>
            </a:r>
          </a:p>
          <a:p>
            <a:pPr algn="l" rtl="0"/>
            <a:r>
              <a:rPr lang="en-US" dirty="0"/>
              <a:t>Campylobacter spp. have been linked to </a:t>
            </a:r>
            <a:r>
              <a:rPr lang="en-US" b="1" dirty="0" err="1">
                <a:solidFill>
                  <a:srgbClr val="FF0000"/>
                </a:solidFill>
              </a:rPr>
              <a:t>Guillain</a:t>
            </a:r>
            <a:r>
              <a:rPr lang="en-US" b="1" dirty="0">
                <a:solidFill>
                  <a:srgbClr val="FF0000"/>
                </a:solidFill>
              </a:rPr>
              <a:t>–</a:t>
            </a:r>
            <a:r>
              <a:rPr lang="en-US" b="1" dirty="0" err="1">
                <a:solidFill>
                  <a:srgbClr val="FF0000"/>
                </a:solidFill>
              </a:rPr>
              <a:t>Barré</a:t>
            </a:r>
            <a:r>
              <a:rPr lang="en-US" dirty="0">
                <a:solidFill>
                  <a:srgbClr val="FF0000"/>
                </a:solidFill>
              </a:rPr>
              <a:t> </a:t>
            </a:r>
            <a:r>
              <a:rPr lang="en-US" dirty="0"/>
              <a:t>syndrome and post-infectious </a:t>
            </a:r>
            <a:r>
              <a:rPr lang="en-US" dirty="0">
                <a:solidFill>
                  <a:srgbClr val="FF0000"/>
                </a:solidFill>
              </a:rPr>
              <a:t>reactive arthritis</a:t>
            </a:r>
            <a:r>
              <a:rPr lang="en-US" dirty="0"/>
              <a:t>. </a:t>
            </a:r>
            <a:endParaRPr lang="ar-SY" dirty="0"/>
          </a:p>
          <a:p>
            <a:pPr algn="l" rtl="0"/>
            <a:endParaRPr lang="ar-SY" dirty="0"/>
          </a:p>
        </p:txBody>
      </p:sp>
    </p:spTree>
    <p:extLst>
      <p:ext uri="{BB962C8B-B14F-4D97-AF65-F5344CB8AC3E}">
        <p14:creationId xmlns:p14="http://schemas.microsoft.com/office/powerpoint/2010/main" val="9140278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dirty="0">
                <a:solidFill>
                  <a:srgbClr val="FF0000"/>
                </a:solidFill>
              </a:rPr>
              <a:t>Salmonella spp. </a:t>
            </a:r>
            <a:endParaRPr lang="ar-SY" dirty="0">
              <a:solidFill>
                <a:srgbClr val="FF0000"/>
              </a:solidFill>
            </a:endParaRPr>
          </a:p>
        </p:txBody>
      </p:sp>
      <p:sp>
        <p:nvSpPr>
          <p:cNvPr id="3" name="عنصر نائب للمحتوى 2"/>
          <p:cNvSpPr>
            <a:spLocks noGrp="1"/>
          </p:cNvSpPr>
          <p:nvPr>
            <p:ph idx="1"/>
          </p:nvPr>
        </p:nvSpPr>
        <p:spPr/>
        <p:txBody>
          <a:bodyPr/>
          <a:lstStyle/>
          <a:p>
            <a:pPr algn="l" rtl="0"/>
            <a:r>
              <a:rPr lang="en-US" dirty="0"/>
              <a:t>These Gram-negative organisms produce two distinct clinical entities: </a:t>
            </a:r>
          </a:p>
          <a:p>
            <a:pPr marL="0" indent="0" algn="l" rtl="0">
              <a:buNone/>
            </a:pPr>
            <a:r>
              <a:rPr lang="en-US" dirty="0"/>
              <a:t>● The serotypes S. </a:t>
            </a:r>
            <a:r>
              <a:rPr lang="en-US" dirty="0" err="1"/>
              <a:t>typhi</a:t>
            </a:r>
            <a:r>
              <a:rPr lang="en-US" dirty="0"/>
              <a:t> and S. </a:t>
            </a:r>
            <a:r>
              <a:rPr lang="en-US" dirty="0" err="1"/>
              <a:t>paratyphi</a:t>
            </a:r>
            <a:r>
              <a:rPr lang="en-US" dirty="0"/>
              <a:t> A, B, C have a purely human reservoir and produce the </a:t>
            </a:r>
            <a:r>
              <a:rPr lang="en-US" dirty="0" err="1"/>
              <a:t>septicaemic</a:t>
            </a:r>
            <a:r>
              <a:rPr lang="en-US" dirty="0"/>
              <a:t> illness ‘</a:t>
            </a:r>
            <a:r>
              <a:rPr lang="en-US" b="1" dirty="0"/>
              <a:t>enteric fever</a:t>
            </a:r>
            <a:r>
              <a:rPr lang="en-US" dirty="0"/>
              <a:t>’ </a:t>
            </a:r>
          </a:p>
          <a:p>
            <a:pPr marL="0" indent="0" algn="l" rtl="0">
              <a:buNone/>
            </a:pPr>
            <a:r>
              <a:rPr lang="en-US" dirty="0"/>
              <a:t>● Other Salmonella serotypes are subdivided into five distinct subgroups that produce gastroenteritis, of which </a:t>
            </a:r>
            <a:r>
              <a:rPr lang="en-US" b="1" dirty="0"/>
              <a:t>S. </a:t>
            </a:r>
            <a:r>
              <a:rPr lang="en-US" b="1" dirty="0" err="1"/>
              <a:t>enteritidis</a:t>
            </a:r>
            <a:r>
              <a:rPr lang="en-US" b="1" dirty="0"/>
              <a:t> </a:t>
            </a:r>
            <a:r>
              <a:rPr lang="en-US" dirty="0"/>
              <a:t>and </a:t>
            </a:r>
            <a:r>
              <a:rPr lang="en-US" b="1" dirty="0"/>
              <a:t>S. </a:t>
            </a:r>
            <a:r>
              <a:rPr lang="en-US" b="1" dirty="0" err="1"/>
              <a:t>typhimurium</a:t>
            </a:r>
            <a:r>
              <a:rPr lang="en-US" b="1" dirty="0"/>
              <a:t> </a:t>
            </a:r>
            <a:r>
              <a:rPr lang="en-US" dirty="0"/>
              <a:t>are the most important. </a:t>
            </a:r>
            <a:endParaRPr lang="ar-SY" dirty="0"/>
          </a:p>
        </p:txBody>
      </p:sp>
    </p:spTree>
    <p:extLst>
      <p:ext uri="{BB962C8B-B14F-4D97-AF65-F5344CB8AC3E}">
        <p14:creationId xmlns:p14="http://schemas.microsoft.com/office/powerpoint/2010/main" val="1337839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lnSpcReduction="10000"/>
          </a:bodyPr>
          <a:lstStyle/>
          <a:p>
            <a:pPr algn="l" rtl="0"/>
            <a:r>
              <a:rPr lang="en-US" dirty="0"/>
              <a:t>contaminated water</a:t>
            </a:r>
          </a:p>
          <a:p>
            <a:pPr algn="l" rtl="0"/>
            <a:r>
              <a:rPr lang="en-US" dirty="0"/>
              <a:t>food, particularly poultry, egg products and related fast foods. </a:t>
            </a:r>
          </a:p>
          <a:p>
            <a:pPr algn="l" rtl="0"/>
            <a:r>
              <a:rPr lang="en-US" dirty="0"/>
              <a:t>The incubation period of Salmonella gastroenteritis is 12–72 </a:t>
            </a:r>
            <a:r>
              <a:rPr lang="en-US" dirty="0" err="1"/>
              <a:t>hrs</a:t>
            </a:r>
            <a:r>
              <a:rPr lang="en-US" dirty="0"/>
              <a:t> and the predominant feature is </a:t>
            </a:r>
            <a:r>
              <a:rPr lang="en-US" dirty="0" err="1"/>
              <a:t>diarrhoea</a:t>
            </a:r>
            <a:r>
              <a:rPr lang="en-US" dirty="0"/>
              <a:t>, sometimes containing blood. </a:t>
            </a:r>
          </a:p>
          <a:p>
            <a:pPr algn="l" rtl="0"/>
            <a:r>
              <a:rPr lang="en-US" dirty="0"/>
              <a:t>Vomiting may be present at the outset.</a:t>
            </a:r>
          </a:p>
          <a:p>
            <a:pPr algn="l" rtl="0"/>
            <a:r>
              <a:rPr lang="en-US" dirty="0"/>
              <a:t> About 5% of cases will be </a:t>
            </a:r>
            <a:r>
              <a:rPr lang="en-US" dirty="0" err="1"/>
              <a:t>bacteraemic</a:t>
            </a:r>
            <a:r>
              <a:rPr lang="en-US" dirty="0"/>
              <a:t>.</a:t>
            </a:r>
          </a:p>
          <a:p>
            <a:pPr algn="l" rtl="0"/>
            <a:r>
              <a:rPr lang="en-US" dirty="0"/>
              <a:t> Reactive (post-infective) arthritis occurs in ~2% of cases. </a:t>
            </a:r>
          </a:p>
        </p:txBody>
      </p:sp>
    </p:spTree>
    <p:extLst>
      <p:ext uri="{BB962C8B-B14F-4D97-AF65-F5344CB8AC3E}">
        <p14:creationId xmlns:p14="http://schemas.microsoft.com/office/powerpoint/2010/main" val="39760594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Antibiotics are not indicated unless there is </a:t>
            </a:r>
            <a:r>
              <a:rPr lang="en-US" b="1" dirty="0" err="1"/>
              <a:t>bacteraemia</a:t>
            </a:r>
            <a:r>
              <a:rPr lang="en-US" dirty="0"/>
              <a:t>, which is a clear indication for antibiotic therapy, as salmonellae are </a:t>
            </a:r>
            <a:r>
              <a:rPr lang="en-US" b="1" dirty="0"/>
              <a:t>notorious</a:t>
            </a:r>
            <a:r>
              <a:rPr lang="en-US" dirty="0"/>
              <a:t> for persistent infection and often </a:t>
            </a:r>
            <a:r>
              <a:rPr lang="en-US" dirty="0" err="1"/>
              <a:t>colonise</a:t>
            </a:r>
            <a:r>
              <a:rPr lang="en-US" dirty="0"/>
              <a:t> endothelial surfaces such as an atherosclerotic aorta or a major blood vessel. </a:t>
            </a:r>
            <a:endParaRPr lang="ar-SY" dirty="0"/>
          </a:p>
          <a:p>
            <a:pPr algn="l" rtl="0"/>
            <a:endParaRPr lang="ar-SY" dirty="0"/>
          </a:p>
        </p:txBody>
      </p:sp>
    </p:spTree>
    <p:extLst>
      <p:ext uri="{BB962C8B-B14F-4D97-AF65-F5344CB8AC3E}">
        <p14:creationId xmlns:p14="http://schemas.microsoft.com/office/powerpoint/2010/main" val="2998398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DF14BC2-9EDD-4156-8FE6-FE65E4AB5790}"/>
              </a:ext>
            </a:extLst>
          </p:cNvPr>
          <p:cNvSpPr>
            <a:spLocks noGrp="1"/>
          </p:cNvSpPr>
          <p:nvPr>
            <p:ph type="title"/>
          </p:nvPr>
        </p:nvSpPr>
        <p:spPr/>
        <p:txBody>
          <a:bodyPr/>
          <a:lstStyle/>
          <a:p>
            <a:r>
              <a:rPr lang="en-US" b="1" i="1" dirty="0"/>
              <a:t>Management</a:t>
            </a:r>
            <a:endParaRPr lang="ar-SY" dirty="0"/>
          </a:p>
        </p:txBody>
      </p:sp>
      <p:sp>
        <p:nvSpPr>
          <p:cNvPr id="3" name="عنصر نائب للمحتوى 2">
            <a:extLst>
              <a:ext uri="{FF2B5EF4-FFF2-40B4-BE49-F238E27FC236}">
                <a16:creationId xmlns:a16="http://schemas.microsoft.com/office/drawing/2014/main" id="{0313CC16-CD52-46E7-944E-B5E442AA07CF}"/>
              </a:ext>
            </a:extLst>
          </p:cNvPr>
          <p:cNvSpPr>
            <a:spLocks noGrp="1"/>
          </p:cNvSpPr>
          <p:nvPr>
            <p:ph idx="1"/>
          </p:nvPr>
        </p:nvSpPr>
        <p:spPr/>
        <p:txBody>
          <a:bodyPr/>
          <a:lstStyle/>
          <a:p>
            <a:pPr algn="l" rtl="0"/>
            <a:r>
              <a:rPr lang="en-US" dirty="0"/>
              <a:t>Aminoglycosides show synergistic activity with tetracyclines when used against brucellae. </a:t>
            </a:r>
          </a:p>
          <a:p>
            <a:pPr algn="l" rtl="0"/>
            <a:r>
              <a:rPr lang="en-US" dirty="0"/>
              <a:t>Standard therapy therefore consists of 6 </a:t>
            </a:r>
            <a:r>
              <a:rPr lang="en-US" dirty="0" err="1"/>
              <a:t>wks</a:t>
            </a:r>
            <a:r>
              <a:rPr lang="en-US" dirty="0"/>
              <a:t> of doxycycline with IV gentamicin for the first 7 days. </a:t>
            </a:r>
          </a:p>
          <a:p>
            <a:pPr algn="l" rtl="0"/>
            <a:r>
              <a:rPr lang="en-US" dirty="0"/>
              <a:t>Rifampicin is added if there is bone involvement, and ceftriaxone if there is </a:t>
            </a:r>
            <a:r>
              <a:rPr lang="en-US" dirty="0" err="1"/>
              <a:t>neurobrucellosis</a:t>
            </a:r>
            <a:r>
              <a:rPr lang="en-US" dirty="0"/>
              <a:t>.</a:t>
            </a:r>
            <a:endParaRPr lang="ar-SY" dirty="0"/>
          </a:p>
        </p:txBody>
      </p:sp>
    </p:spTree>
    <p:extLst>
      <p:ext uri="{BB962C8B-B14F-4D97-AF65-F5344CB8AC3E}">
        <p14:creationId xmlns:p14="http://schemas.microsoft.com/office/powerpoint/2010/main" val="988158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Escherichia coli</a:t>
            </a:r>
            <a:endParaRPr lang="ar-SY" dirty="0">
              <a:solidFill>
                <a:srgbClr val="FF0000"/>
              </a:solidFill>
            </a:endParaRPr>
          </a:p>
        </p:txBody>
      </p:sp>
      <p:sp>
        <p:nvSpPr>
          <p:cNvPr id="3" name="عنصر نائب للمحتوى 2"/>
          <p:cNvSpPr>
            <a:spLocks noGrp="1"/>
          </p:cNvSpPr>
          <p:nvPr>
            <p:ph idx="1"/>
          </p:nvPr>
        </p:nvSpPr>
        <p:spPr/>
        <p:txBody>
          <a:bodyPr>
            <a:normAutofit fontScale="92500" lnSpcReduction="10000"/>
          </a:bodyPr>
          <a:lstStyle/>
          <a:p>
            <a:pPr algn="l" rtl="0"/>
            <a:r>
              <a:rPr lang="en-US" dirty="0"/>
              <a:t>E. coli is a major member of the </a:t>
            </a:r>
            <a:r>
              <a:rPr lang="en-US" dirty="0" err="1"/>
              <a:t>Enterobacteriaceae</a:t>
            </a:r>
            <a:r>
              <a:rPr lang="en-US" dirty="0"/>
              <a:t> and may be present without causing disease in the human gut at any given time. </a:t>
            </a:r>
          </a:p>
          <a:p>
            <a:pPr algn="l" rtl="0"/>
            <a:r>
              <a:rPr lang="en-US" dirty="0"/>
              <a:t>There are</a:t>
            </a:r>
            <a:r>
              <a:rPr lang="en-US" dirty="0">
                <a:solidFill>
                  <a:srgbClr val="FF0000"/>
                </a:solidFill>
              </a:rPr>
              <a:t> five </a:t>
            </a:r>
            <a:r>
              <a:rPr lang="en-US" dirty="0"/>
              <a:t>different </a:t>
            </a:r>
            <a:r>
              <a:rPr lang="en-US" dirty="0" err="1"/>
              <a:t>clinico</a:t>
            </a:r>
            <a:r>
              <a:rPr lang="en-US" dirty="0"/>
              <a:t>-pathological patterns of disease, all associated with </a:t>
            </a:r>
            <a:r>
              <a:rPr lang="en-US" dirty="0" err="1"/>
              <a:t>diarrhoea</a:t>
            </a:r>
            <a:r>
              <a:rPr lang="en-US" dirty="0"/>
              <a:t>. </a:t>
            </a:r>
          </a:p>
          <a:p>
            <a:pPr algn="l" rtl="0"/>
            <a:r>
              <a:rPr lang="en-US" b="1" u="sng" dirty="0" err="1"/>
              <a:t>Enterotoxigenic</a:t>
            </a:r>
            <a:r>
              <a:rPr lang="en-US" b="1" u="sng" dirty="0"/>
              <a:t> E. coli (ETEC): </a:t>
            </a:r>
            <a:r>
              <a:rPr lang="en-US" dirty="0"/>
              <a:t>These cause most cases of travellers’ </a:t>
            </a:r>
            <a:r>
              <a:rPr lang="en-US" dirty="0" err="1"/>
              <a:t>diarrhoea</a:t>
            </a:r>
            <a:r>
              <a:rPr lang="en-US" dirty="0"/>
              <a:t> in developing countries.</a:t>
            </a:r>
          </a:p>
          <a:p>
            <a:pPr algn="l" rtl="0"/>
            <a:r>
              <a:rPr lang="en-US" dirty="0"/>
              <a:t>enterotoxin. </a:t>
            </a:r>
          </a:p>
          <a:p>
            <a:pPr algn="l" rtl="0"/>
            <a:r>
              <a:rPr lang="en-US" dirty="0"/>
              <a:t>The illness is usually mild and self-limiting after 3–4 days. </a:t>
            </a:r>
          </a:p>
          <a:p>
            <a:pPr algn="l" rtl="0"/>
            <a:r>
              <a:rPr lang="en-US" b="1" dirty="0"/>
              <a:t>Ciprofloxacin</a:t>
            </a:r>
            <a:r>
              <a:rPr lang="en-US" dirty="0"/>
              <a:t> has been used to limit the duration of symptoms. </a:t>
            </a:r>
            <a:endParaRPr lang="ar-SY" dirty="0"/>
          </a:p>
        </p:txBody>
      </p:sp>
    </p:spTree>
    <p:extLst>
      <p:ext uri="{BB962C8B-B14F-4D97-AF65-F5344CB8AC3E}">
        <p14:creationId xmlns:p14="http://schemas.microsoft.com/office/powerpoint/2010/main" val="41107012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b="1" u="sng" dirty="0" err="1"/>
              <a:t>Enteroinvasive</a:t>
            </a:r>
            <a:r>
              <a:rPr lang="en-US" b="1" u="sng" dirty="0"/>
              <a:t> E. coli (EIEC): </a:t>
            </a:r>
            <a:r>
              <a:rPr lang="en-US" dirty="0"/>
              <a:t>This illness is very similar to </a:t>
            </a:r>
            <a:r>
              <a:rPr lang="en-US" b="1" dirty="0" err="1"/>
              <a:t>Shigella</a:t>
            </a:r>
            <a:r>
              <a:rPr lang="en-US" dirty="0"/>
              <a:t> </a:t>
            </a:r>
            <a:r>
              <a:rPr lang="en-US" b="1" dirty="0"/>
              <a:t>dysentery</a:t>
            </a:r>
            <a:r>
              <a:rPr lang="en-US" dirty="0"/>
              <a:t> and is caused by invasion and destruction of colonic mucosal cells.</a:t>
            </a:r>
          </a:p>
          <a:p>
            <a:pPr algn="l" rtl="0"/>
            <a:r>
              <a:rPr lang="en-US" dirty="0"/>
              <a:t> No enterotoxin is produced. Acute watery </a:t>
            </a:r>
            <a:r>
              <a:rPr lang="en-US" dirty="0" err="1"/>
              <a:t>diarrhoea</a:t>
            </a:r>
            <a:r>
              <a:rPr lang="en-US" dirty="0"/>
              <a:t>, abdominal cramps and some scanty </a:t>
            </a:r>
            <a:r>
              <a:rPr lang="en-US" u="sng" dirty="0"/>
              <a:t>blood-staining</a:t>
            </a:r>
            <a:r>
              <a:rPr lang="en-US" dirty="0"/>
              <a:t> of the stool are common. </a:t>
            </a:r>
          </a:p>
          <a:p>
            <a:pPr algn="l" rtl="0"/>
            <a:r>
              <a:rPr lang="en-US" dirty="0"/>
              <a:t>The symptoms are rarely severe and are usually self-limiting.</a:t>
            </a:r>
            <a:endParaRPr lang="ar-SY" dirty="0"/>
          </a:p>
        </p:txBody>
      </p:sp>
    </p:spTree>
    <p:extLst>
      <p:ext uri="{BB962C8B-B14F-4D97-AF65-F5344CB8AC3E}">
        <p14:creationId xmlns:p14="http://schemas.microsoft.com/office/powerpoint/2010/main" val="24754018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b="1" u="sng" dirty="0" err="1"/>
              <a:t>Enteropathogenic</a:t>
            </a:r>
            <a:r>
              <a:rPr lang="en-US" b="1" u="sng" dirty="0"/>
              <a:t> E. coli (EPEC): </a:t>
            </a:r>
            <a:r>
              <a:rPr lang="en-US" dirty="0"/>
              <a:t>These are very important in </a:t>
            </a:r>
            <a:r>
              <a:rPr lang="en-US" u="sng" dirty="0">
                <a:solidFill>
                  <a:srgbClr val="FF0000"/>
                </a:solidFill>
              </a:rPr>
              <a:t>infant</a:t>
            </a:r>
            <a:r>
              <a:rPr lang="en-US" dirty="0"/>
              <a:t> </a:t>
            </a:r>
            <a:r>
              <a:rPr lang="en-US" dirty="0" err="1"/>
              <a:t>diarrhoea</a:t>
            </a:r>
            <a:r>
              <a:rPr lang="en-US" dirty="0"/>
              <a:t>. </a:t>
            </a:r>
          </a:p>
          <a:p>
            <a:pPr algn="l" rtl="0"/>
            <a:r>
              <a:rPr lang="en-US" dirty="0"/>
              <a:t>Ability to attach to the gut mucosa is the basis of their pathogenicity. </a:t>
            </a:r>
          </a:p>
          <a:p>
            <a:pPr algn="l" rtl="0"/>
            <a:r>
              <a:rPr lang="en-US" dirty="0"/>
              <a:t>This causes destruction of microvilli and disruption of normal absorptive capacity.</a:t>
            </a:r>
          </a:p>
          <a:p>
            <a:pPr algn="l" rtl="0"/>
            <a:r>
              <a:rPr lang="en-US" dirty="0"/>
              <a:t> The symptoms vary from mild non-bloody </a:t>
            </a:r>
            <a:r>
              <a:rPr lang="en-US" dirty="0" err="1"/>
              <a:t>diarrhoea</a:t>
            </a:r>
            <a:r>
              <a:rPr lang="en-US" dirty="0"/>
              <a:t> to quite severe illness. </a:t>
            </a:r>
            <a:endParaRPr lang="ar-SY" dirty="0"/>
          </a:p>
        </p:txBody>
      </p:sp>
    </p:spTree>
    <p:extLst>
      <p:ext uri="{BB962C8B-B14F-4D97-AF65-F5344CB8AC3E}">
        <p14:creationId xmlns:p14="http://schemas.microsoft.com/office/powerpoint/2010/main" val="14401432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b="1" u="sng" dirty="0" err="1"/>
              <a:t>Enteroaggregative</a:t>
            </a:r>
            <a:r>
              <a:rPr lang="en-US" b="1" u="sng" dirty="0"/>
              <a:t> E. coli (EAEC): </a:t>
            </a:r>
            <a:r>
              <a:rPr lang="en-US" dirty="0"/>
              <a:t>These strains adhere to the mucosa and produce a locally active </a:t>
            </a:r>
            <a:r>
              <a:rPr lang="en-US" b="1" dirty="0"/>
              <a:t>enterotoxin</a:t>
            </a:r>
            <a:r>
              <a:rPr lang="en-US" dirty="0"/>
              <a:t>. </a:t>
            </a:r>
          </a:p>
          <a:p>
            <a:pPr algn="l" rtl="0"/>
            <a:r>
              <a:rPr lang="en-US" dirty="0"/>
              <a:t>A ‘stacked brick’ aggregation is seen in the small bowel. </a:t>
            </a:r>
            <a:endParaRPr lang="ar-SY" dirty="0"/>
          </a:p>
        </p:txBody>
      </p:sp>
      <p:pic>
        <p:nvPicPr>
          <p:cNvPr id="5" name="صورة 4">
            <a:extLst>
              <a:ext uri="{FF2B5EF4-FFF2-40B4-BE49-F238E27FC236}">
                <a16:creationId xmlns:a16="http://schemas.microsoft.com/office/drawing/2014/main" id="{F95DF887-D3AE-40E1-8126-3D63C73CA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3899701"/>
            <a:ext cx="4618856" cy="2424899"/>
          </a:xfrm>
          <a:prstGeom prst="rect">
            <a:avLst/>
          </a:prstGeom>
        </p:spPr>
      </p:pic>
    </p:spTree>
    <p:extLst>
      <p:ext uri="{BB962C8B-B14F-4D97-AF65-F5344CB8AC3E}">
        <p14:creationId xmlns:p14="http://schemas.microsoft.com/office/powerpoint/2010/main" val="16611394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b="1" u="sng" dirty="0" err="1"/>
              <a:t>Enterohaemorrhagic</a:t>
            </a:r>
            <a:r>
              <a:rPr lang="en-US" b="1" u="sng" dirty="0"/>
              <a:t> E. coli (EHEC): </a:t>
            </a:r>
            <a:r>
              <a:rPr lang="en-US" dirty="0"/>
              <a:t>A number of distinct ‘O’ serotypes of E. coli produce two distinct enterotoxins (</a:t>
            </a:r>
            <a:r>
              <a:rPr lang="en-US" dirty="0" err="1"/>
              <a:t>verocytotoxin</a:t>
            </a:r>
            <a:r>
              <a:rPr lang="en-US" dirty="0"/>
              <a:t>), which are identical to toxins produced by </a:t>
            </a:r>
            <a:r>
              <a:rPr lang="en-US" dirty="0" err="1"/>
              <a:t>Shigella</a:t>
            </a:r>
            <a:r>
              <a:rPr lang="en-US" dirty="0"/>
              <a:t> (‘</a:t>
            </a:r>
            <a:r>
              <a:rPr lang="en-US" dirty="0" err="1"/>
              <a:t>shiga</a:t>
            </a:r>
            <a:r>
              <a:rPr lang="en-US" dirty="0"/>
              <a:t> toxins 1 and 2’). </a:t>
            </a:r>
          </a:p>
          <a:p>
            <a:pPr algn="l" rtl="0"/>
            <a:r>
              <a:rPr lang="en-US" dirty="0"/>
              <a:t>E. coli O157:H7 is perhaps the best known of these </a:t>
            </a:r>
            <a:r>
              <a:rPr lang="en-US" dirty="0" err="1"/>
              <a:t>verocytotoxigenic</a:t>
            </a:r>
            <a:r>
              <a:rPr lang="en-US" dirty="0"/>
              <a:t> E. coli (VTEC), but others, including types O126 and O11, are also implicated.</a:t>
            </a:r>
          </a:p>
          <a:p>
            <a:pPr algn="l" rtl="0"/>
            <a:r>
              <a:rPr lang="en-US" dirty="0"/>
              <a:t> </a:t>
            </a:r>
            <a:endParaRPr lang="ar-SY" dirty="0"/>
          </a:p>
        </p:txBody>
      </p:sp>
    </p:spTree>
    <p:extLst>
      <p:ext uri="{BB962C8B-B14F-4D97-AF65-F5344CB8AC3E}">
        <p14:creationId xmlns:p14="http://schemas.microsoft.com/office/powerpoint/2010/main" val="20072067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B76F64-81C4-4ACB-9F43-B02D1F277EE7}"/>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7AD8E866-2D58-4FFD-AE5B-EAF274BF2D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254" t="19268" r="9170" b="24956"/>
          <a:stretch/>
        </p:blipFill>
        <p:spPr>
          <a:xfrm>
            <a:off x="1767051" y="232311"/>
            <a:ext cx="5613261" cy="6581065"/>
          </a:xfrm>
        </p:spPr>
      </p:pic>
    </p:spTree>
    <p:extLst>
      <p:ext uri="{BB962C8B-B14F-4D97-AF65-F5344CB8AC3E}">
        <p14:creationId xmlns:p14="http://schemas.microsoft.com/office/powerpoint/2010/main" val="931877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The organism has an extremely low infecting dose (10–100 organisms). </a:t>
            </a:r>
          </a:p>
          <a:p>
            <a:pPr algn="l" rtl="0"/>
            <a:r>
              <a:rPr lang="en-US" dirty="0"/>
              <a:t>The reservoir of infection is in the gut of herbivores. </a:t>
            </a:r>
            <a:r>
              <a:rPr lang="en-US" b="1" dirty="0"/>
              <a:t>Contaminated milk </a:t>
            </a:r>
            <a:r>
              <a:rPr lang="en-US" dirty="0"/>
              <a:t>and </a:t>
            </a:r>
            <a:r>
              <a:rPr lang="en-US" b="1" u="sng" dirty="0"/>
              <a:t>meat</a:t>
            </a:r>
            <a:r>
              <a:rPr lang="en-US" dirty="0"/>
              <a:t> products, such as hamburgers, have long been </a:t>
            </a:r>
            <a:r>
              <a:rPr lang="en-US" dirty="0" err="1"/>
              <a:t>recognised</a:t>
            </a:r>
            <a:r>
              <a:rPr lang="en-US" dirty="0"/>
              <a:t> as a source of this infection. </a:t>
            </a:r>
          </a:p>
          <a:p>
            <a:pPr algn="l" rtl="0"/>
            <a:r>
              <a:rPr lang="en-US" dirty="0"/>
              <a:t>The incubation period is between 1 and 7 days.</a:t>
            </a:r>
            <a:endParaRPr lang="ar-SY" dirty="0"/>
          </a:p>
          <a:p>
            <a:pPr algn="l" rtl="0"/>
            <a:endParaRPr lang="ar-SY" dirty="0"/>
          </a:p>
        </p:txBody>
      </p:sp>
    </p:spTree>
    <p:extLst>
      <p:ext uri="{BB962C8B-B14F-4D97-AF65-F5344CB8AC3E}">
        <p14:creationId xmlns:p14="http://schemas.microsoft.com/office/powerpoint/2010/main" val="1522153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dirty="0"/>
              <a:t> Initial watery </a:t>
            </a:r>
            <a:r>
              <a:rPr lang="en-US" dirty="0" err="1"/>
              <a:t>diarrhoea</a:t>
            </a:r>
            <a:r>
              <a:rPr lang="en-US" dirty="0"/>
              <a:t> becomes frankly and uniformly blood-stained in 70% of cases and is associated with severe and often constant abdominal pain. </a:t>
            </a:r>
          </a:p>
          <a:p>
            <a:pPr algn="l" rtl="0"/>
            <a:r>
              <a:rPr lang="en-US" dirty="0"/>
              <a:t>There is little systemic upset, vomiting or fever.</a:t>
            </a:r>
          </a:p>
          <a:p>
            <a:pPr algn="l" rtl="0"/>
            <a:r>
              <a:rPr lang="en-US" dirty="0">
                <a:solidFill>
                  <a:srgbClr val="FF0000"/>
                </a:solidFill>
              </a:rPr>
              <a:t>Enterotoxins</a:t>
            </a:r>
            <a:r>
              <a:rPr lang="en-US" dirty="0"/>
              <a:t>, if produced, have both a local effect on the bowel and a distant effect on particular body tissues such as </a:t>
            </a:r>
            <a:r>
              <a:rPr lang="en-US" u="sng" dirty="0"/>
              <a:t>glomerular</a:t>
            </a:r>
            <a:r>
              <a:rPr lang="en-US" dirty="0"/>
              <a:t> apparatus, </a:t>
            </a:r>
            <a:r>
              <a:rPr lang="en-US" u="sng" dirty="0"/>
              <a:t>heart and brain</a:t>
            </a:r>
            <a:r>
              <a:rPr lang="en-US" dirty="0"/>
              <a:t>. </a:t>
            </a:r>
            <a:endParaRPr lang="ar-SY" dirty="0"/>
          </a:p>
        </p:txBody>
      </p:sp>
    </p:spTree>
    <p:extLst>
      <p:ext uri="{BB962C8B-B14F-4D97-AF65-F5344CB8AC3E}">
        <p14:creationId xmlns:p14="http://schemas.microsoft.com/office/powerpoint/2010/main" val="422255574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The potentially life-threatening </a:t>
            </a:r>
            <a:r>
              <a:rPr lang="en-US" dirty="0" err="1"/>
              <a:t>haemolytic</a:t>
            </a:r>
            <a:r>
              <a:rPr lang="en-US" dirty="0"/>
              <a:t> </a:t>
            </a:r>
            <a:r>
              <a:rPr lang="en-US" dirty="0" err="1"/>
              <a:t>uraemic</a:t>
            </a:r>
            <a:r>
              <a:rPr lang="en-US" dirty="0"/>
              <a:t> syndrome (</a:t>
            </a:r>
            <a:r>
              <a:rPr lang="en-US" b="1" dirty="0">
                <a:solidFill>
                  <a:srgbClr val="FF0000"/>
                </a:solidFill>
              </a:rPr>
              <a:t>HUS</a:t>
            </a:r>
            <a:r>
              <a:rPr lang="en-US" dirty="0"/>
              <a:t> ) occurs in </a:t>
            </a:r>
            <a:r>
              <a:rPr lang="en-US" dirty="0">
                <a:solidFill>
                  <a:srgbClr val="FF0000"/>
                </a:solidFill>
              </a:rPr>
              <a:t>10</a:t>
            </a:r>
            <a:r>
              <a:rPr lang="en-US" dirty="0"/>
              <a:t>–15% of sufferers from this infection, arising 5–7 days after the onset of symptoms.</a:t>
            </a:r>
          </a:p>
          <a:p>
            <a:pPr algn="l" rtl="0"/>
            <a:r>
              <a:rPr lang="en-US" dirty="0"/>
              <a:t> It is most likely at the extremes of age, is heralded by a high peripheral leucocyte count and may be induced, particularly in children, by antibiotic therapy.</a:t>
            </a:r>
          </a:p>
          <a:p>
            <a:pPr algn="l" rtl="0"/>
            <a:r>
              <a:rPr lang="en-US" dirty="0"/>
              <a:t> HUS is treated by </a:t>
            </a:r>
            <a:r>
              <a:rPr lang="en-US" b="1" dirty="0"/>
              <a:t>dialysis</a:t>
            </a:r>
            <a:r>
              <a:rPr lang="en-US" dirty="0"/>
              <a:t> if necessary and may be averted by active intervention with processes such as </a:t>
            </a:r>
            <a:r>
              <a:rPr lang="en-US" b="1" dirty="0"/>
              <a:t>plasma exchange</a:t>
            </a:r>
            <a:r>
              <a:rPr lang="en-US" dirty="0"/>
              <a:t>.</a:t>
            </a:r>
          </a:p>
          <a:p>
            <a:pPr algn="l" rtl="0"/>
            <a:endParaRPr lang="ar-SY" dirty="0"/>
          </a:p>
        </p:txBody>
      </p:sp>
    </p:spTree>
    <p:extLst>
      <p:ext uri="{BB962C8B-B14F-4D97-AF65-F5344CB8AC3E}">
        <p14:creationId xmlns:p14="http://schemas.microsoft.com/office/powerpoint/2010/main" val="18909950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solidFill>
                  <a:srgbClr val="FF0000"/>
                </a:solidFill>
              </a:rPr>
              <a:t>Clostridium </a:t>
            </a:r>
            <a:r>
              <a:rPr lang="en-US" dirty="0" err="1">
                <a:solidFill>
                  <a:srgbClr val="FF0000"/>
                </a:solidFill>
              </a:rPr>
              <a:t>difficile</a:t>
            </a:r>
            <a:r>
              <a:rPr lang="en-US" dirty="0">
                <a:solidFill>
                  <a:srgbClr val="FF0000"/>
                </a:solidFill>
              </a:rPr>
              <a:t> infection </a:t>
            </a:r>
            <a:endParaRPr lang="ar-SY" dirty="0">
              <a:solidFill>
                <a:srgbClr val="FF0000"/>
              </a:solidFill>
            </a:endParaRPr>
          </a:p>
        </p:txBody>
      </p:sp>
      <p:sp>
        <p:nvSpPr>
          <p:cNvPr id="3" name="عنصر نائب للمحتوى 2"/>
          <p:cNvSpPr>
            <a:spLocks noGrp="1"/>
          </p:cNvSpPr>
          <p:nvPr>
            <p:ph idx="1"/>
          </p:nvPr>
        </p:nvSpPr>
        <p:spPr/>
        <p:txBody>
          <a:bodyPr/>
          <a:lstStyle/>
          <a:p>
            <a:pPr algn="l" rtl="0"/>
            <a:r>
              <a:rPr lang="en-US" dirty="0"/>
              <a:t>C. </a:t>
            </a:r>
            <a:r>
              <a:rPr lang="en-US" dirty="0" err="1"/>
              <a:t>difficile</a:t>
            </a:r>
            <a:r>
              <a:rPr lang="en-US" dirty="0"/>
              <a:t> is occasionally present in </a:t>
            </a:r>
            <a:r>
              <a:rPr lang="en-US" u="sng" dirty="0"/>
              <a:t>normal gut flora</a:t>
            </a:r>
            <a:r>
              <a:rPr lang="en-US" dirty="0"/>
              <a:t>. Clinical infection usually follows up to 6 </a:t>
            </a:r>
            <a:r>
              <a:rPr lang="en-US" dirty="0" err="1"/>
              <a:t>wks</a:t>
            </a:r>
            <a:r>
              <a:rPr lang="en-US" dirty="0"/>
              <a:t> after antibiotic therapy, which alters gut flora.</a:t>
            </a:r>
          </a:p>
          <a:p>
            <a:pPr algn="l" rtl="0"/>
            <a:r>
              <a:rPr lang="en-US" dirty="0"/>
              <a:t> Transmission is by </a:t>
            </a:r>
            <a:r>
              <a:rPr lang="en-US" b="1" dirty="0"/>
              <a:t>spores</a:t>
            </a:r>
            <a:r>
              <a:rPr lang="en-US" dirty="0"/>
              <a:t>, which are </a:t>
            </a:r>
            <a:r>
              <a:rPr lang="en-US" u="sng" dirty="0"/>
              <a:t>resistant to alcohol hand gels</a:t>
            </a:r>
            <a:r>
              <a:rPr lang="en-US" dirty="0"/>
              <a:t>, and disease results from the production of two toxins. </a:t>
            </a:r>
          </a:p>
          <a:p>
            <a:pPr algn="l" rtl="0"/>
            <a:r>
              <a:rPr lang="en-US" dirty="0"/>
              <a:t>A number of different </a:t>
            </a:r>
            <a:r>
              <a:rPr lang="en-US" dirty="0" err="1"/>
              <a:t>ribotypes</a:t>
            </a:r>
            <a:r>
              <a:rPr lang="en-US" dirty="0"/>
              <a:t> of the organism exist, </a:t>
            </a:r>
            <a:r>
              <a:rPr lang="en-US" b="1" u="sng" dirty="0"/>
              <a:t>the 027 </a:t>
            </a:r>
            <a:r>
              <a:rPr lang="en-US" dirty="0" err="1"/>
              <a:t>ribotype</a:t>
            </a:r>
            <a:r>
              <a:rPr lang="en-US" dirty="0"/>
              <a:t> producing particularly severe disease and </a:t>
            </a:r>
            <a:r>
              <a:rPr lang="en-US" b="1" u="sng" dirty="0"/>
              <a:t>significant mortality</a:t>
            </a:r>
            <a:r>
              <a:rPr lang="en-US" dirty="0"/>
              <a:t>. </a:t>
            </a:r>
            <a:endParaRPr lang="ar-SY" dirty="0"/>
          </a:p>
        </p:txBody>
      </p:sp>
    </p:spTree>
    <p:extLst>
      <p:ext uri="{BB962C8B-B14F-4D97-AF65-F5344CB8AC3E}">
        <p14:creationId xmlns:p14="http://schemas.microsoft.com/office/powerpoint/2010/main" val="3316167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err="1">
                <a:solidFill>
                  <a:srgbClr val="FF0000"/>
                </a:solidFill>
              </a:rPr>
              <a:t>Borrelia</a:t>
            </a:r>
            <a:r>
              <a:rPr lang="en-US" b="1" dirty="0">
                <a:solidFill>
                  <a:srgbClr val="FF0000"/>
                </a:solidFill>
              </a:rPr>
              <a:t> infections </a:t>
            </a:r>
            <a:endParaRPr lang="ar-SY" b="1" dirty="0">
              <a:solidFill>
                <a:srgbClr val="FF0000"/>
              </a:solidFill>
            </a:endParaRPr>
          </a:p>
        </p:txBody>
      </p:sp>
      <p:sp>
        <p:nvSpPr>
          <p:cNvPr id="3" name="عنصر نائب للمحتوى 2"/>
          <p:cNvSpPr>
            <a:spLocks noGrp="1"/>
          </p:cNvSpPr>
          <p:nvPr>
            <p:ph idx="1"/>
          </p:nvPr>
        </p:nvSpPr>
        <p:spPr/>
        <p:txBody>
          <a:bodyPr/>
          <a:lstStyle/>
          <a:p>
            <a:endParaRPr lang="ar-SY" dirty="0"/>
          </a:p>
        </p:txBody>
      </p:sp>
    </p:spTree>
    <p:extLst>
      <p:ext uri="{BB962C8B-B14F-4D97-AF65-F5344CB8AC3E}">
        <p14:creationId xmlns:p14="http://schemas.microsoft.com/office/powerpoint/2010/main" val="32905226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a:bodyPr>
          <a:lstStyle/>
          <a:p>
            <a:pPr algn="l" rtl="0"/>
            <a:r>
              <a:rPr lang="en-US" dirty="0"/>
              <a:t>Infection causes </a:t>
            </a:r>
            <a:r>
              <a:rPr lang="en-US" dirty="0" err="1"/>
              <a:t>diarrhoea</a:t>
            </a:r>
            <a:r>
              <a:rPr lang="en-US" dirty="0"/>
              <a:t>, which may be bloody, and may be complicated by </a:t>
            </a:r>
            <a:r>
              <a:rPr lang="en-US" b="1" dirty="0"/>
              <a:t>pseudomembranous colitis</a:t>
            </a:r>
            <a:r>
              <a:rPr lang="en-US" dirty="0"/>
              <a:t>. Around 80% of cases are over 65 </a:t>
            </a:r>
            <a:r>
              <a:rPr lang="en-US" dirty="0" err="1"/>
              <a:t>yrs</a:t>
            </a:r>
            <a:r>
              <a:rPr lang="en-US" dirty="0"/>
              <a:t> of age, and many have multiple comorbidities. </a:t>
            </a:r>
          </a:p>
          <a:p>
            <a:pPr algn="l" rtl="0"/>
            <a:r>
              <a:rPr lang="en-US" dirty="0"/>
              <a:t>C. </a:t>
            </a:r>
            <a:r>
              <a:rPr lang="en-US" dirty="0" err="1"/>
              <a:t>difficile</a:t>
            </a:r>
            <a:r>
              <a:rPr lang="en-US" dirty="0"/>
              <a:t> is found in the stool in 30% of cases of </a:t>
            </a:r>
            <a:r>
              <a:rPr lang="en-US" dirty="0" err="1"/>
              <a:t>antibioticassociated</a:t>
            </a:r>
            <a:r>
              <a:rPr lang="en-US" dirty="0"/>
              <a:t> </a:t>
            </a:r>
            <a:r>
              <a:rPr lang="en-US" dirty="0" err="1"/>
              <a:t>diarrhoea</a:t>
            </a:r>
            <a:r>
              <a:rPr lang="en-US" dirty="0"/>
              <a:t> and 90% of those with pseudomembranous colitis, but also in 20% of healthy elderly patients in care.</a:t>
            </a:r>
            <a:endParaRPr lang="ar-SY" dirty="0"/>
          </a:p>
        </p:txBody>
      </p:sp>
    </p:spTree>
    <p:extLst>
      <p:ext uri="{BB962C8B-B14F-4D97-AF65-F5344CB8AC3E}">
        <p14:creationId xmlns:p14="http://schemas.microsoft.com/office/powerpoint/2010/main" val="23385167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 Diagnosis therefore depends on finding C. difficile toxin in the stool.</a:t>
            </a:r>
          </a:p>
          <a:p>
            <a:pPr algn="l" rtl="0"/>
            <a:r>
              <a:rPr lang="en-US" dirty="0"/>
              <a:t> Precipitating antibiotics should be stopped.</a:t>
            </a:r>
          </a:p>
          <a:p>
            <a:pPr algn="l" rtl="0"/>
            <a:r>
              <a:rPr lang="en-US" dirty="0"/>
              <a:t> Treatment is with oral </a:t>
            </a:r>
            <a:r>
              <a:rPr lang="en-US" b="1" dirty="0"/>
              <a:t>metronidazole</a:t>
            </a:r>
            <a:r>
              <a:rPr lang="en-US" dirty="0"/>
              <a:t> for 10 days or, in severe cases, oral </a:t>
            </a:r>
            <a:r>
              <a:rPr lang="en-US" b="1" dirty="0" err="1"/>
              <a:t>vancomycin</a:t>
            </a:r>
            <a:r>
              <a:rPr lang="en-US" dirty="0"/>
              <a:t>. </a:t>
            </a:r>
          </a:p>
          <a:p>
            <a:pPr algn="l" rtl="0"/>
            <a:r>
              <a:rPr lang="en-US" dirty="0" err="1"/>
              <a:t>Faecal</a:t>
            </a:r>
            <a:r>
              <a:rPr lang="en-US" dirty="0"/>
              <a:t> transplantation is emerging as a treatment for relapses. </a:t>
            </a:r>
          </a:p>
          <a:p>
            <a:pPr algn="l" rtl="0"/>
            <a:r>
              <a:rPr lang="en-US" dirty="0"/>
              <a:t>Prevention requires careful infection control and </a:t>
            </a:r>
            <a:r>
              <a:rPr lang="en-US" b="1" dirty="0"/>
              <a:t>restriction of </a:t>
            </a:r>
            <a:r>
              <a:rPr lang="en-US" dirty="0"/>
              <a:t>antibiotic</a:t>
            </a:r>
            <a:r>
              <a:rPr lang="en-US" b="1" dirty="0"/>
              <a:t> prescription</a:t>
            </a:r>
            <a:r>
              <a:rPr lang="en-US" dirty="0"/>
              <a:t>.</a:t>
            </a:r>
            <a:endParaRPr lang="ar-SY" dirty="0"/>
          </a:p>
          <a:p>
            <a:pPr algn="l" rtl="0"/>
            <a:endParaRPr lang="ar-SY" dirty="0"/>
          </a:p>
        </p:txBody>
      </p:sp>
    </p:spTree>
    <p:extLst>
      <p:ext uri="{BB962C8B-B14F-4D97-AF65-F5344CB8AC3E}">
        <p14:creationId xmlns:p14="http://schemas.microsoft.com/office/powerpoint/2010/main" val="36749818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677392"/>
            <a:ext cx="8229600" cy="2904978"/>
          </a:xfrm>
        </p:spPr>
      </p:pic>
    </p:spTree>
    <p:extLst>
      <p:ext uri="{BB962C8B-B14F-4D97-AF65-F5344CB8AC3E}">
        <p14:creationId xmlns:p14="http://schemas.microsoft.com/office/powerpoint/2010/main" val="39476447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Yersinia </a:t>
            </a:r>
            <a:r>
              <a:rPr lang="en-US" dirty="0" err="1">
                <a:solidFill>
                  <a:srgbClr val="FF0000"/>
                </a:solidFill>
              </a:rPr>
              <a:t>enterocolitica</a:t>
            </a:r>
            <a:r>
              <a:rPr lang="en-US" dirty="0">
                <a:solidFill>
                  <a:srgbClr val="FF0000"/>
                </a:solidFill>
              </a:rPr>
              <a:t> </a:t>
            </a:r>
            <a:endParaRPr lang="ar-SY" dirty="0">
              <a:solidFill>
                <a:srgbClr val="FF0000"/>
              </a:solidFill>
            </a:endParaRPr>
          </a:p>
        </p:txBody>
      </p:sp>
      <p:sp>
        <p:nvSpPr>
          <p:cNvPr id="3" name="عنصر نائب للمحتوى 2"/>
          <p:cNvSpPr>
            <a:spLocks noGrp="1"/>
          </p:cNvSpPr>
          <p:nvPr>
            <p:ph idx="1"/>
          </p:nvPr>
        </p:nvSpPr>
        <p:spPr/>
        <p:txBody>
          <a:bodyPr/>
          <a:lstStyle/>
          <a:p>
            <a:pPr algn="l" rtl="0"/>
            <a:r>
              <a:rPr lang="en-US" dirty="0"/>
              <a:t>This organism, commonly found in </a:t>
            </a:r>
            <a:r>
              <a:rPr lang="en-US" b="1" dirty="0"/>
              <a:t>pork</a:t>
            </a:r>
            <a:r>
              <a:rPr lang="en-US" dirty="0"/>
              <a:t>.</a:t>
            </a:r>
          </a:p>
          <a:p>
            <a:pPr algn="l" rtl="0"/>
            <a:r>
              <a:rPr lang="en-US" dirty="0"/>
              <a:t>mild to moderate </a:t>
            </a:r>
            <a:r>
              <a:rPr lang="en-US" b="1" dirty="0"/>
              <a:t>gastroenteritis</a:t>
            </a:r>
            <a:r>
              <a:rPr lang="en-US" dirty="0"/>
              <a:t>.</a:t>
            </a:r>
          </a:p>
          <a:p>
            <a:pPr algn="l" rtl="0"/>
            <a:r>
              <a:rPr lang="en-US" dirty="0"/>
              <a:t>incubation period of 3–7 days. </a:t>
            </a:r>
          </a:p>
          <a:p>
            <a:pPr algn="l" rtl="0"/>
            <a:r>
              <a:rPr lang="en-US" dirty="0"/>
              <a:t>It predominantly causes disease in children but adults may also be affected. </a:t>
            </a:r>
          </a:p>
          <a:p>
            <a:pPr algn="l" rtl="0"/>
            <a:r>
              <a:rPr lang="en-US" dirty="0"/>
              <a:t>The illness resolves slowly, with 10–30% of cases complicated by </a:t>
            </a:r>
            <a:r>
              <a:rPr lang="en-US" b="1" dirty="0"/>
              <a:t>persistent arthritis </a:t>
            </a:r>
            <a:r>
              <a:rPr lang="en-US" dirty="0"/>
              <a:t>or </a:t>
            </a:r>
            <a:r>
              <a:rPr lang="en-US" b="1" dirty="0"/>
              <a:t>Reiter’s</a:t>
            </a:r>
            <a:r>
              <a:rPr lang="en-US" dirty="0"/>
              <a:t> syndrome.</a:t>
            </a:r>
            <a:endParaRPr lang="ar-SY" dirty="0"/>
          </a:p>
        </p:txBody>
      </p:sp>
    </p:spTree>
    <p:extLst>
      <p:ext uri="{BB962C8B-B14F-4D97-AF65-F5344CB8AC3E}">
        <p14:creationId xmlns:p14="http://schemas.microsoft.com/office/powerpoint/2010/main" val="8401765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b="1" dirty="0">
                <a:solidFill>
                  <a:srgbClr val="FF0000"/>
                </a:solidFill>
              </a:rPr>
              <a:t>Cholera </a:t>
            </a:r>
            <a:endParaRPr lang="ar-SY" b="1"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l" rtl="0"/>
            <a:r>
              <a:rPr lang="en-US" dirty="0"/>
              <a:t>Cholera,  caused by Vibrio cholerae serotype 01 (G- bacteria ).</a:t>
            </a:r>
          </a:p>
          <a:p>
            <a:pPr algn="l" rtl="0"/>
            <a:r>
              <a:rPr lang="en-US" dirty="0"/>
              <a:t>acute watery </a:t>
            </a:r>
            <a:r>
              <a:rPr lang="en-US" dirty="0" err="1"/>
              <a:t>diarrhoea</a:t>
            </a:r>
            <a:r>
              <a:rPr lang="en-US" dirty="0"/>
              <a:t>.</a:t>
            </a:r>
          </a:p>
          <a:p>
            <a:pPr algn="l" rtl="0"/>
            <a:r>
              <a:rPr lang="en-US" dirty="0"/>
              <a:t> Infection spreads via the stools or vomit of symptomatic patients or those of the much larger number of subclinical cases.</a:t>
            </a:r>
          </a:p>
          <a:p>
            <a:pPr algn="l" rtl="0"/>
            <a:r>
              <a:rPr lang="en-US" dirty="0"/>
              <a:t> It survives for up to 2 </a:t>
            </a:r>
            <a:r>
              <a:rPr lang="en-US" dirty="0" err="1"/>
              <a:t>wks</a:t>
            </a:r>
            <a:r>
              <a:rPr lang="en-US" dirty="0"/>
              <a:t> in </a:t>
            </a:r>
            <a:r>
              <a:rPr lang="en-US" b="1" u="sng" dirty="0"/>
              <a:t>fresh water </a:t>
            </a:r>
            <a:r>
              <a:rPr lang="en-US" dirty="0"/>
              <a:t>and 8 </a:t>
            </a:r>
            <a:r>
              <a:rPr lang="en-US" dirty="0" err="1"/>
              <a:t>wks</a:t>
            </a:r>
            <a:r>
              <a:rPr lang="en-US" dirty="0"/>
              <a:t> in </a:t>
            </a:r>
            <a:r>
              <a:rPr lang="en-US" b="1" dirty="0"/>
              <a:t>salt</a:t>
            </a:r>
            <a:r>
              <a:rPr lang="en-US" dirty="0"/>
              <a:t> water. </a:t>
            </a:r>
          </a:p>
          <a:p>
            <a:pPr algn="l" rtl="0"/>
            <a:r>
              <a:rPr lang="en-US" dirty="0"/>
              <a:t>Transmission is normally through infected drinking water, shellfish and food contaminated by flies, or on the hands of carriers. </a:t>
            </a:r>
            <a:endParaRPr lang="ar-SY" dirty="0"/>
          </a:p>
        </p:txBody>
      </p:sp>
    </p:spTree>
    <p:extLst>
      <p:ext uri="{BB962C8B-B14F-4D97-AF65-F5344CB8AC3E}">
        <p14:creationId xmlns:p14="http://schemas.microsoft.com/office/powerpoint/2010/main" val="22954885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5B0F900-A975-49B0-B41E-318CF9296E18}"/>
              </a:ext>
            </a:extLst>
          </p:cNvPr>
          <p:cNvSpPr>
            <a:spLocks noGrp="1"/>
          </p:cNvSpPr>
          <p:nvPr>
            <p:ph type="title"/>
          </p:nvPr>
        </p:nvSpPr>
        <p:spPr/>
        <p:txBody>
          <a:bodyPr/>
          <a:lstStyle/>
          <a:p>
            <a:endParaRPr lang="ar-SY"/>
          </a:p>
        </p:txBody>
      </p:sp>
      <p:pic>
        <p:nvPicPr>
          <p:cNvPr id="5" name="عنصر نائب للمحتوى 4">
            <a:extLst>
              <a:ext uri="{FF2B5EF4-FFF2-40B4-BE49-F238E27FC236}">
                <a16:creationId xmlns:a16="http://schemas.microsoft.com/office/drawing/2014/main" id="{138447F3-14F5-4844-B734-A4751C569F1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441" r="9246" b="6738"/>
          <a:stretch/>
        </p:blipFill>
        <p:spPr>
          <a:xfrm>
            <a:off x="4067944" y="1847088"/>
            <a:ext cx="4640814" cy="3382112"/>
          </a:xfrm>
        </p:spPr>
      </p:pic>
      <p:pic>
        <p:nvPicPr>
          <p:cNvPr id="7" name="صورة 6">
            <a:extLst>
              <a:ext uri="{FF2B5EF4-FFF2-40B4-BE49-F238E27FC236}">
                <a16:creationId xmlns:a16="http://schemas.microsoft.com/office/drawing/2014/main" id="{D23B466D-F338-439F-BC22-520053E5DA52}"/>
              </a:ext>
            </a:extLst>
          </p:cNvPr>
          <p:cNvPicPr>
            <a:picLocks noChangeAspect="1"/>
          </p:cNvPicPr>
          <p:nvPr/>
        </p:nvPicPr>
        <p:blipFill rotWithShape="1">
          <a:blip r:embed="rId4">
            <a:extLst>
              <a:ext uri="{28A0092B-C50C-407E-A947-70E740481C1C}">
                <a14:useLocalDpi xmlns:a14="http://schemas.microsoft.com/office/drawing/2010/main" val="0"/>
              </a:ext>
            </a:extLst>
          </a:blip>
          <a:srcRect l="17090" r="14193" b="6738"/>
          <a:stretch/>
        </p:blipFill>
        <p:spPr>
          <a:xfrm>
            <a:off x="323528" y="1831943"/>
            <a:ext cx="3754760" cy="3397256"/>
          </a:xfrm>
          <a:prstGeom prst="rect">
            <a:avLst/>
          </a:prstGeom>
        </p:spPr>
      </p:pic>
    </p:spTree>
    <p:extLst>
      <p:ext uri="{BB962C8B-B14F-4D97-AF65-F5344CB8AC3E}">
        <p14:creationId xmlns:p14="http://schemas.microsoft.com/office/powerpoint/2010/main" val="32916297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solidFill>
                  <a:srgbClr val="FF0000"/>
                </a:solidFill>
              </a:rPr>
              <a:t>Clinical features: </a:t>
            </a:r>
            <a:endParaRPr lang="ar-SY" dirty="0">
              <a:solidFill>
                <a:srgbClr val="FF0000"/>
              </a:solidFill>
            </a:endParaRPr>
          </a:p>
        </p:txBody>
      </p:sp>
      <p:sp>
        <p:nvSpPr>
          <p:cNvPr id="3" name="عنصر نائب للمحتوى 2"/>
          <p:cNvSpPr>
            <a:spLocks noGrp="1"/>
          </p:cNvSpPr>
          <p:nvPr>
            <p:ph idx="1"/>
          </p:nvPr>
        </p:nvSpPr>
        <p:spPr/>
        <p:txBody>
          <a:bodyPr/>
          <a:lstStyle/>
          <a:p>
            <a:pPr algn="l" rtl="0"/>
            <a:r>
              <a:rPr lang="en-US" dirty="0"/>
              <a:t> Severe </a:t>
            </a:r>
            <a:r>
              <a:rPr lang="en-US" dirty="0" err="1"/>
              <a:t>diarrhoea</a:t>
            </a:r>
            <a:r>
              <a:rPr lang="en-US" dirty="0"/>
              <a:t> without pain or colic begins suddenly and is followed by vomiting.</a:t>
            </a:r>
          </a:p>
          <a:p>
            <a:pPr algn="l" rtl="0"/>
            <a:r>
              <a:rPr lang="en-US" dirty="0"/>
              <a:t> Following the evacuation of normal gut </a:t>
            </a:r>
            <a:r>
              <a:rPr lang="en-US" dirty="0" err="1"/>
              <a:t>faecal</a:t>
            </a:r>
            <a:r>
              <a:rPr lang="en-US" dirty="0"/>
              <a:t> contents, typical ‘</a:t>
            </a:r>
            <a:r>
              <a:rPr lang="en-US" b="1" dirty="0"/>
              <a:t>rice-water’ </a:t>
            </a:r>
            <a:r>
              <a:rPr lang="en-US" dirty="0"/>
              <a:t>material is passed, consisting of clear fluid with flecks of mucus, resulting in enormous loss of fluid and electrolytes.</a:t>
            </a:r>
          </a:p>
          <a:p>
            <a:pPr algn="l" rtl="0"/>
            <a:r>
              <a:rPr lang="en-US" dirty="0"/>
              <a:t> Shock and oliguria ensue, necessitating fluid and electrolyte replacement. </a:t>
            </a:r>
            <a:endParaRPr lang="ar-SY" dirty="0"/>
          </a:p>
        </p:txBody>
      </p:sp>
    </p:spTree>
    <p:extLst>
      <p:ext uri="{BB962C8B-B14F-4D97-AF65-F5344CB8AC3E}">
        <p14:creationId xmlns:p14="http://schemas.microsoft.com/office/powerpoint/2010/main" val="27889021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normAutofit fontScale="92500" lnSpcReduction="10000"/>
          </a:bodyPr>
          <a:lstStyle/>
          <a:p>
            <a:pPr algn="l" rtl="0"/>
            <a:r>
              <a:rPr lang="en-US" dirty="0"/>
              <a:t>Investigations and management: The diagnosis should be </a:t>
            </a:r>
            <a:r>
              <a:rPr lang="en-US" u="sng" dirty="0"/>
              <a:t>confirmed</a:t>
            </a:r>
            <a:r>
              <a:rPr lang="en-US" dirty="0"/>
              <a:t> by </a:t>
            </a:r>
            <a:r>
              <a:rPr lang="en-US" b="1" dirty="0" err="1"/>
              <a:t>visualisation</a:t>
            </a:r>
            <a:r>
              <a:rPr lang="en-US" dirty="0"/>
              <a:t> of the organism on stool dark-field microscopy, which shows the ‘</a:t>
            </a:r>
            <a:r>
              <a:rPr lang="en-US" b="1" dirty="0"/>
              <a:t>shooting star</a:t>
            </a:r>
            <a:r>
              <a:rPr lang="en-US" dirty="0"/>
              <a:t>’ motility of V. cholerae.</a:t>
            </a:r>
          </a:p>
          <a:p>
            <a:pPr algn="l" rtl="0"/>
            <a:r>
              <a:rPr lang="en-US" dirty="0"/>
              <a:t> Rectal swab or stool cultures allow identification. </a:t>
            </a:r>
          </a:p>
          <a:p>
            <a:pPr algn="l" rtl="0"/>
            <a:r>
              <a:rPr lang="en-US" dirty="0"/>
              <a:t>Cholera is notifiable under international health regulations.</a:t>
            </a:r>
          </a:p>
          <a:p>
            <a:pPr algn="l" rtl="0"/>
            <a:r>
              <a:rPr lang="en-US" dirty="0"/>
              <a:t> Replacement of fluid and electrolyte losses is paramount. </a:t>
            </a:r>
          </a:p>
          <a:p>
            <a:pPr algn="l" rtl="0"/>
            <a:r>
              <a:rPr lang="en-US" dirty="0"/>
              <a:t>IV Ringer’s lactate is used until vomiting stops; thereafter, oral rehydration solution is ideal for this purpose.</a:t>
            </a:r>
          </a:p>
          <a:p>
            <a:pPr algn="l" rtl="0"/>
            <a:r>
              <a:rPr lang="en-US" dirty="0"/>
              <a:t> Up to 50 L may be needed in 2–5 days. </a:t>
            </a:r>
            <a:endParaRPr lang="ar-SY" dirty="0"/>
          </a:p>
        </p:txBody>
      </p:sp>
    </p:spTree>
    <p:extLst>
      <p:ext uri="{BB962C8B-B14F-4D97-AF65-F5344CB8AC3E}">
        <p14:creationId xmlns:p14="http://schemas.microsoft.com/office/powerpoint/2010/main" val="16055973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EC2860-007E-4A22-9AB5-DEDEC2C1646E}"/>
              </a:ext>
            </a:extLst>
          </p:cNvPr>
          <p:cNvSpPr>
            <a:spLocks noGrp="1"/>
          </p:cNvSpPr>
          <p:nvPr>
            <p:ph type="title"/>
          </p:nvPr>
        </p:nvSpPr>
        <p:spPr/>
        <p:txBody>
          <a:bodyPr/>
          <a:lstStyle/>
          <a:p>
            <a:endParaRPr lang="ar-SY"/>
          </a:p>
        </p:txBody>
      </p:sp>
      <p:pic>
        <p:nvPicPr>
          <p:cNvPr id="6" name="u5MNxQ">
            <a:hlinkClick r:id="" action="ppaction://media"/>
            <a:extLst>
              <a:ext uri="{FF2B5EF4-FFF2-40B4-BE49-F238E27FC236}">
                <a16:creationId xmlns:a16="http://schemas.microsoft.com/office/drawing/2014/main" id="{9AF8EB7F-40DC-4672-9E82-63E48BA216C6}"/>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987824" y="1275588"/>
            <a:ext cx="3960440" cy="5207448"/>
          </a:xfrm>
        </p:spPr>
      </p:pic>
    </p:spTree>
    <p:extLst>
      <p:ext uri="{BB962C8B-B14F-4D97-AF65-F5344CB8AC3E}">
        <p14:creationId xmlns:p14="http://schemas.microsoft.com/office/powerpoint/2010/main" val="52741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Y"/>
          </a:p>
        </p:txBody>
      </p:sp>
      <p:sp>
        <p:nvSpPr>
          <p:cNvPr id="3" name="عنصر نائب للمحتوى 2"/>
          <p:cNvSpPr>
            <a:spLocks noGrp="1"/>
          </p:cNvSpPr>
          <p:nvPr>
            <p:ph idx="1"/>
          </p:nvPr>
        </p:nvSpPr>
        <p:spPr/>
        <p:txBody>
          <a:bodyPr/>
          <a:lstStyle/>
          <a:p>
            <a:pPr algn="l" rtl="0"/>
            <a:r>
              <a:rPr lang="en-US" dirty="0"/>
              <a:t>Treatment with </a:t>
            </a:r>
            <a:r>
              <a:rPr lang="en-US" b="1" dirty="0"/>
              <a:t>tetracycline</a:t>
            </a:r>
            <a:r>
              <a:rPr lang="en-US" dirty="0"/>
              <a:t>, </a:t>
            </a:r>
            <a:r>
              <a:rPr lang="en-US" b="1" dirty="0"/>
              <a:t>doxycycline</a:t>
            </a:r>
            <a:r>
              <a:rPr lang="en-US" dirty="0"/>
              <a:t> or ciprofloxacin reduces the duration of excretion of Vibrio. </a:t>
            </a:r>
          </a:p>
          <a:p>
            <a:pPr algn="l" rtl="0"/>
            <a:r>
              <a:rPr lang="en-US" dirty="0"/>
              <a:t>Strict personal hygiene, a clean piped water supply and good food hygiene practices prevent the spread of disease.</a:t>
            </a:r>
            <a:endParaRPr lang="ar-SY" dirty="0"/>
          </a:p>
        </p:txBody>
      </p:sp>
    </p:spTree>
    <p:extLst>
      <p:ext uri="{BB962C8B-B14F-4D97-AF65-F5344CB8AC3E}">
        <p14:creationId xmlns:p14="http://schemas.microsoft.com/office/powerpoint/2010/main" val="2820541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1771</TotalTime>
  <Words>4850</Words>
  <Application>Microsoft Office PowerPoint</Application>
  <PresentationFormat>عرض على الشاشة (4:3)</PresentationFormat>
  <Paragraphs>363</Paragraphs>
  <Slides>104</Slides>
  <Notes>15</Notes>
  <HiddenSlides>0</HiddenSlides>
  <MMClips>1</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104</vt:i4>
      </vt:variant>
    </vt:vector>
  </HeadingPairs>
  <TitlesOfParts>
    <vt:vector size="108" baseType="lpstr">
      <vt:lpstr>Calibri</vt:lpstr>
      <vt:lpstr>Constantia</vt:lpstr>
      <vt:lpstr>Wingdings 2</vt:lpstr>
      <vt:lpstr>تدفق</vt:lpstr>
      <vt:lpstr>الاخماج الجرثومية</vt:lpstr>
      <vt:lpstr>Systemic bacterial infections</vt:lpstr>
      <vt:lpstr>Brucellosis</vt:lpstr>
      <vt:lpstr>عرض تقديمي في PowerPoint</vt:lpstr>
      <vt:lpstr>Clinical features</vt:lpstr>
      <vt:lpstr>عرض تقديمي في PowerPoint</vt:lpstr>
      <vt:lpstr>Investigations</vt:lpstr>
      <vt:lpstr>Management</vt:lpstr>
      <vt:lpstr>Borrelia infections </vt:lpstr>
      <vt:lpstr>Lyme disease </vt:lpstr>
      <vt:lpstr>Clinical features</vt:lpstr>
      <vt:lpstr>Early localised disease: </vt:lpstr>
      <vt:lpstr>عرض تقديمي في PowerPoint</vt:lpstr>
      <vt:lpstr>عرض تقديمي في PowerPoint</vt:lpstr>
      <vt:lpstr>Early disseminated disease: </vt:lpstr>
      <vt:lpstr>Late disease: </vt:lpstr>
      <vt:lpstr>Investigations</vt:lpstr>
      <vt:lpstr>Management</vt:lpstr>
      <vt:lpstr>عرض تقديمي في PowerPoint</vt:lpstr>
      <vt:lpstr>Louse-borne relapsing fever </vt:lpstr>
      <vt:lpstr>عرض تقديمي في PowerPoint</vt:lpstr>
      <vt:lpstr>عرض تقديمي في PowerPoint</vt:lpstr>
      <vt:lpstr>عرض تقديمي في PowerPoint</vt:lpstr>
      <vt:lpstr>Tick-borne relapsing fever </vt:lpstr>
      <vt:lpstr>عرض تقديمي في PowerPoint</vt:lpstr>
      <vt:lpstr>عرض تقديمي في PowerPoint</vt:lpstr>
      <vt:lpstr>Leptospirosis </vt:lpstr>
      <vt:lpstr>عرض تقديمي في PowerPoint</vt:lpstr>
      <vt:lpstr> </vt:lpstr>
      <vt:lpstr>Clinical features </vt:lpstr>
      <vt:lpstr>عرض تقديمي في PowerPoint</vt:lpstr>
      <vt:lpstr>عرض تقديمي في PowerPoint</vt:lpstr>
      <vt:lpstr>عرض تقديمي في PowerPoint</vt:lpstr>
      <vt:lpstr>عرض تقديمي في PowerPoint</vt:lpstr>
      <vt:lpstr>عرض تقديمي في PowerPoint</vt:lpstr>
      <vt:lpstr>Investigations</vt:lpstr>
      <vt:lpstr>عرض تقديمي في PowerPoint</vt:lpstr>
      <vt:lpstr>Management and prevention</vt:lpstr>
      <vt:lpstr>Plague </vt:lpstr>
      <vt:lpstr>عرض تقديمي في PowerPoint</vt:lpstr>
      <vt:lpstr>عرض تقديمي في PowerPoint</vt:lpstr>
      <vt:lpstr>عرض تقديمي في PowerPoint</vt:lpstr>
      <vt:lpstr>عرض تقديمي في PowerPoint</vt:lpstr>
      <vt:lpstr>عرض تقديمي في PowerPoint</vt:lpstr>
      <vt:lpstr>Investigations </vt:lpstr>
      <vt:lpstr>Management </vt:lpstr>
      <vt:lpstr>Listeriosis </vt:lpstr>
      <vt:lpstr>عرض تقديمي في PowerPoint</vt:lpstr>
      <vt:lpstr>عرض تقديمي في PowerPoint</vt:lpstr>
      <vt:lpstr>Typhoid and paratyphoid (enteric) fevers </vt:lpstr>
      <vt:lpstr>عرض تقديمي في PowerPoint</vt:lpstr>
      <vt:lpstr>Clinical features </vt:lpstr>
      <vt:lpstr>عرض تقديمي في PowerPoint</vt:lpstr>
      <vt:lpstr>عرض تقديمي في PowerPoint</vt:lpstr>
      <vt:lpstr>Complications </vt:lpstr>
      <vt:lpstr>Investigations </vt:lpstr>
      <vt:lpstr>عرض تقديمي في PowerPoint</vt:lpstr>
      <vt:lpstr>Management </vt:lpstr>
      <vt:lpstr>Tularaemia </vt:lpstr>
      <vt:lpstr>  </vt:lpstr>
      <vt:lpstr>عرض تقديمي في PowerPoint</vt:lpstr>
      <vt:lpstr>عرض تقديمي في PowerPoint</vt:lpstr>
      <vt:lpstr>Melioidosis </vt:lpstr>
      <vt:lpstr>عرض تقديمي في PowerPoint</vt:lpstr>
      <vt:lpstr>Gastrointestinal bacterial infections </vt:lpstr>
      <vt:lpstr>Food poisoning </vt:lpstr>
      <vt:lpstr>عرض تقديمي في PowerPoint</vt:lpstr>
      <vt:lpstr>Staphylococcal food poisoning </vt:lpstr>
      <vt:lpstr>عرض تقديمي في PowerPoint</vt:lpstr>
      <vt:lpstr>Bacillus cereus</vt:lpstr>
      <vt:lpstr>عرض تقديمي في PowerPoint</vt:lpstr>
      <vt:lpstr>Clostridium perfringens </vt:lpstr>
      <vt:lpstr>عرض تقديمي في PowerPoint</vt:lpstr>
      <vt:lpstr>Campylobacter jejuni </vt:lpstr>
      <vt:lpstr>عرض تقديمي في PowerPoint</vt:lpstr>
      <vt:lpstr>عرض تقديمي في PowerPoint</vt:lpstr>
      <vt:lpstr>Salmonella spp. </vt:lpstr>
      <vt:lpstr>عرض تقديمي في PowerPoint</vt:lpstr>
      <vt:lpstr>عرض تقديمي في PowerPoint</vt:lpstr>
      <vt:lpstr>Escherichia coli</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Clostridium difficile infection </vt:lpstr>
      <vt:lpstr>عرض تقديمي في PowerPoint</vt:lpstr>
      <vt:lpstr>عرض تقديمي في PowerPoint</vt:lpstr>
      <vt:lpstr>عرض تقديمي في PowerPoint</vt:lpstr>
      <vt:lpstr>Yersinia enterocolitica </vt:lpstr>
      <vt:lpstr>Cholera </vt:lpstr>
      <vt:lpstr>عرض تقديمي في PowerPoint</vt:lpstr>
      <vt:lpstr>Clinical features: </vt:lpstr>
      <vt:lpstr>عرض تقديمي في PowerPoint</vt:lpstr>
      <vt:lpstr>عرض تقديمي في PowerPoint</vt:lpstr>
      <vt:lpstr>عرض تقديمي في PowerPoint</vt:lpstr>
      <vt:lpstr>Vibrio parahaemolyticus </vt:lpstr>
      <vt:lpstr>Bacillary dysentery (shigellosis) </vt:lpstr>
      <vt:lpstr>عرض تقديمي في PowerPoint</vt:lpstr>
      <vt:lpstr>عرض تقديمي في PowerPoint</vt:lpstr>
      <vt:lpstr>عرض تقديمي في PowerPoint</vt:lpstr>
    </vt:vector>
  </TitlesOfParts>
  <Company>فراس الصعيو</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تتمة الاخماج الجرثومية</dc:title>
  <dc:creator>Acer</dc:creator>
  <cp:lastModifiedBy>SEB</cp:lastModifiedBy>
  <cp:revision>156</cp:revision>
  <dcterms:created xsi:type="dcterms:W3CDTF">2020-11-17T05:29:23Z</dcterms:created>
  <dcterms:modified xsi:type="dcterms:W3CDTF">2022-10-18T16:58:54Z</dcterms:modified>
</cp:coreProperties>
</file>