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75" r:id="rId3"/>
    <p:sldId id="276" r:id="rId4"/>
    <p:sldId id="279" r:id="rId5"/>
    <p:sldId id="277" r:id="rId6"/>
    <p:sldId id="278" r:id="rId7"/>
    <p:sldId id="280" r:id="rId8"/>
    <p:sldId id="281" r:id="rId9"/>
    <p:sldId id="270" r:id="rId10"/>
    <p:sldId id="256" r:id="rId11"/>
    <p:sldId id="257" r:id="rId12"/>
    <p:sldId id="282" r:id="rId13"/>
    <p:sldId id="258" r:id="rId14"/>
    <p:sldId id="259" r:id="rId15"/>
    <p:sldId id="260" r:id="rId16"/>
    <p:sldId id="261" r:id="rId17"/>
    <p:sldId id="271" r:id="rId18"/>
    <p:sldId id="272" r:id="rId19"/>
    <p:sldId id="284" r:id="rId20"/>
    <p:sldId id="285" r:id="rId21"/>
    <p:sldId id="273" r:id="rId22"/>
    <p:sldId id="274" r:id="rId23"/>
    <p:sldId id="283" r:id="rId24"/>
    <p:sldId id="269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7" d="100"/>
          <a:sy n="87" d="100"/>
        </p:scale>
        <p:origin x="6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5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25/03/1442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cover dir="d"/>
  </p:transition>
  <p:timing>
    <p:tnLst>
      <p:par>
        <p:cTn id="1" dur="indefinite" restart="never" nodeType="tmRoot"/>
      </p:par>
    </p:tnLst>
  </p:timing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9738"/>
          </a:xfrm>
        </p:spPr>
        <p:txBody>
          <a:bodyPr>
            <a:normAutofit fontScale="90000"/>
          </a:bodyPr>
          <a:lstStyle/>
          <a:p>
            <a:endParaRPr lang="ar-SY" dirty="0"/>
          </a:p>
        </p:txBody>
      </p:sp>
      <p:pic>
        <p:nvPicPr>
          <p:cNvPr id="8" name="عنصر نائب للمحتوى 7" descr="image0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142984"/>
            <a:ext cx="7358114" cy="4500594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85818"/>
          </a:xfrm>
        </p:spPr>
        <p:txBody>
          <a:bodyPr/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ما هو القانون ؟؟؟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تعريف القانون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((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مجموعة من القواعد التي وضعها الإنسان والتي تنظم السلوك الاجتماعي بطريقة منهجية رسمية وشرعية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))  </a:t>
            </a:r>
          </a:p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إن القوانين توضح حدود السلوك حيث يستطيع الإنسان أن يحيا بكرامة ودون خوف على نفسه وممتلكاته .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 descr="medical_dreamstime_17286710(small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429000"/>
            <a:ext cx="7429552" cy="32861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4867"/>
            <a:ext cx="8229600" cy="857256"/>
          </a:xfrm>
        </p:spPr>
        <p:txBody>
          <a:bodyPr/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أنواع القوانين 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5860" y="692696"/>
            <a:ext cx="8568952" cy="451758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تحكم القوانين العلاقات بين الأشخاص وبين الأشخاص والحكومة</a:t>
            </a:r>
            <a:endParaRPr lang="ar-SY" sz="2400" b="1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القانون العام : </a:t>
            </a: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هو فرع القانون الذي ينظم العلاقات بين الأشخاص حكومة والمؤسسات الحكومية . </a:t>
            </a:r>
          </a:p>
          <a:p>
            <a:pPr>
              <a:buNone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القانون الخاص : </a:t>
            </a: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هو فرع القانون الذي ينظم العلاقات بين الأشخاص , ويقسم هذا القانون إلى : </a:t>
            </a:r>
          </a:p>
          <a:p>
            <a:pPr marL="953262" lvl="1" indent="-514350">
              <a:buClr>
                <a:srgbClr val="FF0000"/>
              </a:buClr>
              <a:buFont typeface="+mj-lt"/>
              <a:buAutoNum type="arabicPeriod"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قانون مدني ينظم العلاقات بين الأفراد العاديين . </a:t>
            </a:r>
          </a:p>
          <a:p>
            <a:pPr marL="953262" lvl="1" indent="-514350">
              <a:buClr>
                <a:srgbClr val="FF0000"/>
              </a:buClr>
              <a:buFont typeface="+mj-lt"/>
              <a:buAutoNum type="arabicPeriod"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قانون تجاري ينظم العلاقات بين التجار وينظم الأعمال التجارية  </a:t>
            </a:r>
            <a:endParaRPr lang="ar-SY" sz="2400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ar-SY" sz="24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القانون الجنائي : </a:t>
            </a:r>
            <a:r>
              <a:rPr lang="ar-SY" sz="2400" b="1" dirty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هو فرع القانون الذي يتعامل مع الأعمال الموجهة ضد سلامة الفرد ورفاهية المجتمع  مثل ( القتل العمد – القتل غير المقصود – اللصوصية ) </a:t>
            </a:r>
          </a:p>
          <a:p>
            <a:pPr marL="953262" lvl="1" indent="-514350">
              <a:buClr>
                <a:srgbClr val="FF0000"/>
              </a:buClr>
              <a:buFont typeface="+mj-lt"/>
              <a:buAutoNum type="arabicPeriod"/>
            </a:pPr>
            <a:r>
              <a:rPr lang="ar-SY" sz="2400" b="1" dirty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    أنواع الجرائم : </a:t>
            </a:r>
            <a:endParaRPr lang="ar-SY" sz="2400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1444752" lvl="3" indent="-457200">
              <a:buClr>
                <a:srgbClr val="FF0000"/>
              </a:buClr>
              <a:buFont typeface="+mj-cs"/>
              <a:buAutoNum type="arabic2Minus"/>
            </a:pPr>
            <a:r>
              <a:rPr lang="ar-SY" sz="18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جنايات (جريمة يعاقب عليها القانون بالسجن المؤبد أو الإعدام )</a:t>
            </a:r>
          </a:p>
          <a:p>
            <a:pPr marL="1444752" lvl="3" indent="-457200">
              <a:buClr>
                <a:srgbClr val="FF0000"/>
              </a:buClr>
              <a:buFont typeface="+mj-cs"/>
              <a:buAutoNum type="arabic2Minus"/>
            </a:pPr>
            <a:r>
              <a:rPr lang="ar-SY" sz="18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جنح (عمل إجرامي مصغر عقوبته خفيفة وقد تكون غرامة مالية)</a:t>
            </a:r>
          </a:p>
          <a:p>
            <a:pPr marL="1444752" lvl="3" indent="-457200">
              <a:buClr>
                <a:srgbClr val="FF0000"/>
              </a:buClr>
              <a:buFont typeface="+mj-cs"/>
              <a:buAutoNum type="arabic2Minus"/>
            </a:pPr>
            <a:r>
              <a:rPr lang="ar-SY" sz="18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مخالفات (مخالفة للقانون عقوبته غرامة مالية ) </a:t>
            </a:r>
            <a:endParaRPr lang="ar-SY" sz="1800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953262" lvl="1" indent="-514350">
              <a:buClr>
                <a:srgbClr val="FF0000"/>
              </a:buClr>
              <a:buFont typeface="+mj-lt"/>
              <a:buAutoNum type="arabicPeriod"/>
            </a:pPr>
            <a:r>
              <a:rPr lang="ar-SY" sz="2400" b="1" dirty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    أمثلة من الجنايات في العمل الطبي ( الإهمال – سوء ممارسة المهنة – الاعتداء بالضرب )</a:t>
            </a:r>
          </a:p>
          <a:p>
            <a:pPr marL="438912" lvl="1" indent="0">
              <a:buClr>
                <a:srgbClr val="FF0000"/>
              </a:buClr>
              <a:buNone/>
            </a:pPr>
            <a:endParaRPr lang="ar-SY" sz="2400" b="1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ar-SY" sz="24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SY" sz="2400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ar-SY" sz="36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ما هي مصادر القانون ؟؟</a:t>
            </a:r>
            <a:endParaRPr lang="ar-SY" sz="36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3143272"/>
          </a:xfrm>
        </p:spPr>
        <p:txBody>
          <a:bodyPr/>
          <a:lstStyle/>
          <a:p>
            <a:pPr>
              <a:buNone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هناك أربع مصادر للقانون في سوريا وهي :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الدستور 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التشريعات (السلطة التشريعية ).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القرارات والأنظمة الصادرة ( السلطات التنفيذية) 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القضاء(الاجتهادات).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 descr="Medical-La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786190"/>
            <a:ext cx="5572164" cy="29146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pPr marL="578358" indent="-514350" algn="ctr"/>
            <a:r>
              <a:rPr lang="ar-SY" sz="54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1) الدستور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هو القانون الأسمى والأعلى في البلاد وهو الأساس لنظام العدل.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يحدد الدستور الحقوق الشرعية والمسؤوليات للمواطنين 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ينظم الدستور شكل الحكم في الدولة وتوزيع السلطات وحقوق المواطنين وحرياتهم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يضع الحدود التي تقف عندها أعمال الحكومات فأحكامه ملزمة للمؤسسات الحكومية ومنها المشافي العامة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أحكام الدستور تحمي المواطن من الأفعال التي تحرمه من حياته أو حريته أو ممتلكاته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يوفر الدستور الحماية المتكافئة والمتساوية بين الأشخاص في الظروف المتشابهة فهو يحقق المساواة والعدالة بين الأشخاص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/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2) التشريعات 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2714644"/>
          </a:xfrm>
        </p:spPr>
        <p:txBody>
          <a:bodyPr/>
          <a:lstStyle/>
          <a:p>
            <a:pPr algn="ctr">
              <a:buNone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 </a:t>
            </a: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هي القوانين التي تسنها السلطة التشريعية في الدولة </a:t>
            </a: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ar-SY" sz="3200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وتدعى التشريعات التي تنظم الشؤون الصحية بما فيها القوانين الطبية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(التشريعات الصحية )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بشكل عام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6858048" cy="928694"/>
          </a:xfrm>
        </p:spPr>
        <p:txBody>
          <a:bodyPr/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3) القرارات والأنظمة 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تمنح التشريعات المؤسسات الصلاحية والمؤيدات لتنفيذ القوانين لأنها تملك الوقت والخبرة في التعامل مع الواقع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مثال: وزارة الصحة تقوم بوضع قرارات تنظيمية ضمن حدود الدستور والتشريعات لتحدد وتنظم المهن الصحية بما فيها الطب , فتحدد مثلاُ الأعمال التي يجب أن يقوم بها الطبيب وشروط الدراسة وشروط التخرج وكيفية نيل الترخيص بممارسة المهنة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6858048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4) القضاء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3286148"/>
          </a:xfrm>
        </p:spPr>
        <p:txBody>
          <a:bodyPr>
            <a:normAutofit fontScale="625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يعمل القضاء على حل النزاعات بين الأفراد وفقاً للقوانين 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تُسمع في المحاكمة أقوال الطرفين وبيناتهم من شهود ووثائق </a:t>
            </a: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(أسرار طبية )</a:t>
            </a:r>
            <a:endParaRPr lang="ar-SY" sz="4000" b="1" dirty="0" smtClean="0">
              <a:ln w="18415" cmpd="sng">
                <a:noFill/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تعد الأحكام القضائية ملزمة للطرفين بعد إصدار الحكم 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إن لم يكن الحكم مرضياً لأحد الطرفين فيمكنه رفع القضية لمحكمة أعلى وهي محكمة الاستئناف 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وفي كثير من الحالات يمكن رفع القضية إلى جهة أعلى وهي محكمة النقض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يعد الحكم  الصادر من محكمة النقض حكماً مبرماُ واجب التنفيذ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صورة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143380"/>
            <a:ext cx="7286676" cy="2500330"/>
          </a:xfrm>
          <a:prstGeom prst="rect">
            <a:avLst/>
          </a:prstGeom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44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السر الطبي </a:t>
            </a:r>
            <a:endParaRPr lang="ar-SY" sz="44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تعريفه :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هو كل معلومة اطلع عليها الطبيب حول وضع المريض الصحي والاجتماعي أو ما قد يراه أو يفهمه الطبيب من المريض من خلال الاتصال المهني به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لا يجوز للطبيب إفشاء معلومات حصل عليها أثناء العلاقة المهنية بدون رضاء المريض إلا في الأحوال التي يتطلبها القانون 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لايُشترط في السر الطبي أن ينبه المريض طبيبه للحفاظ عليه .</a:t>
            </a:r>
          </a:p>
          <a:p>
            <a:pPr marL="953262" lvl="1" indent="-514350">
              <a:buClr>
                <a:srgbClr val="FF0000"/>
              </a:buClr>
              <a:buNone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44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السر الطبي </a:t>
            </a:r>
            <a:endParaRPr lang="ar-SY" sz="44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عنصر نائب للمحتوى 3" descr="shutterstock_1867222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00174"/>
            <a:ext cx="7786742" cy="4357718"/>
          </a:xfrm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44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السر الطبي </a:t>
            </a:r>
            <a:endParaRPr lang="ar-SY" sz="44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عنصر نائب للمحتوى 5" descr="السمنة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785926"/>
            <a:ext cx="4329114" cy="4527933"/>
          </a:xfrm>
        </p:spPr>
      </p:pic>
      <p:pic>
        <p:nvPicPr>
          <p:cNvPr id="7" name="صورة 6" descr="c4ps603k_77638_photo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785926"/>
            <a:ext cx="4071966" cy="4500594"/>
          </a:xfrm>
          <a:prstGeom prst="rect">
            <a:avLst/>
          </a:prstGeom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786742" cy="1857388"/>
          </a:xfrm>
        </p:spPr>
        <p:txBody>
          <a:bodyPr>
            <a:noAutofit/>
          </a:bodyPr>
          <a:lstStyle/>
          <a:p>
            <a:pPr algn="ctr"/>
            <a:r>
              <a:rPr lang="ar-SY" sz="66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آداب الطب وأخلاقياته</a:t>
            </a:r>
            <a:br>
              <a:rPr lang="ar-SY" sz="66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ar-SY" sz="66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5072074"/>
            <a:ext cx="8229600" cy="1214414"/>
          </a:xfrm>
        </p:spPr>
        <p:txBody>
          <a:bodyPr/>
          <a:lstStyle/>
          <a:p>
            <a:pPr algn="ctr"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إعداد الدكتور غزوان المرعي </a:t>
            </a:r>
          </a:p>
          <a:p>
            <a:pPr algn="ctr"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نقيب أطباء حماة </a:t>
            </a:r>
          </a:p>
          <a:p>
            <a:pPr>
              <a:buNone/>
            </a:pP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28662" y="2714620"/>
            <a:ext cx="7215238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21594000" rev="0"/>
              </a:camera>
              <a:lightRig rig="threePt" dir="t"/>
            </a:scene3d>
          </a:bodyPr>
          <a:lstStyle/>
          <a:p>
            <a:pPr algn="ctr"/>
            <a:r>
              <a:rPr lang="en-US" sz="7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Medical Ethics</a:t>
            </a:r>
            <a:endParaRPr lang="ar-SY" sz="2000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44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شروط إفشاء السر الطبي </a:t>
            </a:r>
            <a:endParaRPr lang="ar-SY" sz="44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>
            <a:normAutofit/>
          </a:bodyPr>
          <a:lstStyle/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للمريض فيما يتعلق بمرضه وطرق علاجه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لذوي المريض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أثناء خبيرة طبية قضائية أو طبابة شرعية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لأغراض عملية وأبحاث طبية دون ذكر أسمه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يمكن للطبيب أثناء تأدية الخبرة الطبية أن يذكر سوابق المريض الصحية إذا حصل على طلب خطي من القضاء يسمح له بذلك  </a:t>
            </a:r>
          </a:p>
          <a:p>
            <a:pPr>
              <a:buClr>
                <a:srgbClr val="FF0000"/>
              </a:buClr>
              <a:buNone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كما يجوز إفشاء السر الطبي في حالات خاصة منها </a:t>
            </a:r>
            <a:endParaRPr lang="ar-SY" sz="32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29222"/>
          </a:xfrm>
        </p:spPr>
        <p:txBody>
          <a:bodyPr>
            <a:normAutofit lnSpcReduction="10000"/>
          </a:bodyPr>
          <a:lstStyle/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إذا كانت القوانين النافذة تنص على إفشاء هذا السر .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أو صدر قرار بإفشائه من جهة قضائية .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إذا كان الغرض من إفشاء السر عدم وقوع جريمة وفي هذه الحالة يكون الإفشاء من حق السلطات الرسمية المختصة .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إذا كان إفشاء السر لرفع الضرر عن الزوج أو الزوجة على أن يبلغ في حضورهما معاً.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إذا كان الغرض من الإفشاء هو دفاع الطبيب عن نفسه أمام جهة قضائية وبناءً على طلبها حسب ما تقتضيه حاجة الدفاع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إذا </a:t>
            </a:r>
            <a:r>
              <a:rPr lang="ar-SY" b="1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كان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الغرض من إفشاء السر منع تفشي مرض مزمن أو وباء وهنا يكون الإفشاء للسلطة الصحية فقط .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marL="578358" indent="-514350">
              <a:buClr>
                <a:srgbClr val="FF0000"/>
              </a:buClr>
              <a:buNone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ar-SY" sz="6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واجبات الطبيب</a:t>
            </a:r>
            <a:endParaRPr lang="en-US" sz="6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4389120"/>
          </a:xfrm>
        </p:spPr>
        <p:txBody>
          <a:bodyPr>
            <a:normAutofit/>
          </a:bodyPr>
          <a:lstStyle/>
          <a:p>
            <a:pPr marL="914400" indent="-914400">
              <a:buClr>
                <a:srgbClr val="FF0000"/>
              </a:buClr>
              <a:buFont typeface="+mj-lt"/>
              <a:buAutoNum type="arabicParenR"/>
            </a:pPr>
            <a:r>
              <a:rPr lang="ar-SY" sz="4400" b="1" dirty="0" smtClean="0">
                <a:solidFill>
                  <a:srgbClr val="FF0000"/>
                </a:solidFill>
              </a:rPr>
              <a:t>أولاً: </a:t>
            </a:r>
            <a:r>
              <a:rPr lang="ar-SY" sz="4400" b="1" dirty="0" smtClean="0">
                <a:solidFill>
                  <a:srgbClr val="20CA89"/>
                </a:solidFill>
              </a:rPr>
              <a:t>واجبات الطبيب نحو المجتمع </a:t>
            </a:r>
          </a:p>
          <a:p>
            <a:pPr marL="914400" indent="-914400">
              <a:buClr>
                <a:srgbClr val="FF0000"/>
              </a:buClr>
              <a:buFont typeface="+mj-lt"/>
              <a:buAutoNum type="arabicParenR"/>
            </a:pPr>
            <a:r>
              <a:rPr lang="ar-SY" sz="4400" b="1" dirty="0" smtClean="0">
                <a:solidFill>
                  <a:srgbClr val="FF0000"/>
                </a:solidFill>
              </a:rPr>
              <a:t>ثانياً: </a:t>
            </a:r>
            <a:r>
              <a:rPr lang="ar-SY" sz="4400" b="1" dirty="0" smtClean="0">
                <a:solidFill>
                  <a:srgbClr val="20CA89"/>
                </a:solidFill>
              </a:rPr>
              <a:t>واجبات الطبيب نحو المهنة .</a:t>
            </a:r>
          </a:p>
          <a:p>
            <a:pPr marL="914400" indent="-914400">
              <a:buClr>
                <a:srgbClr val="FF0000"/>
              </a:buClr>
              <a:buFont typeface="+mj-lt"/>
              <a:buAutoNum type="arabicParenR"/>
            </a:pPr>
            <a:r>
              <a:rPr lang="ar-SY" sz="4400" b="1" dirty="0" smtClean="0">
                <a:solidFill>
                  <a:srgbClr val="FF0000"/>
                </a:solidFill>
              </a:rPr>
              <a:t>ثالثاً: </a:t>
            </a:r>
            <a:r>
              <a:rPr lang="ar-SY" sz="4400" b="1" dirty="0" smtClean="0">
                <a:solidFill>
                  <a:srgbClr val="20CA89"/>
                </a:solidFill>
              </a:rPr>
              <a:t>واجبات الطبيب نحو  المرضى .</a:t>
            </a:r>
          </a:p>
          <a:p>
            <a:pPr marL="914400" indent="-914400">
              <a:buClr>
                <a:srgbClr val="FF0000"/>
              </a:buClr>
              <a:buFont typeface="+mj-lt"/>
              <a:buAutoNum type="arabicParenR"/>
            </a:pPr>
            <a:r>
              <a:rPr lang="ar-SY" sz="4400" b="1" dirty="0" smtClean="0">
                <a:solidFill>
                  <a:srgbClr val="FF0000"/>
                </a:solidFill>
              </a:rPr>
              <a:t>رابعاً: </a:t>
            </a:r>
            <a:r>
              <a:rPr lang="ar-SY" sz="4400" b="1" dirty="0" smtClean="0">
                <a:solidFill>
                  <a:srgbClr val="20CA89"/>
                </a:solidFill>
              </a:rPr>
              <a:t>واجبات الطبيب نحو  الزملاء 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37922"/>
          </a:xfrm>
        </p:spPr>
        <p:txBody>
          <a:bodyPr>
            <a:normAutofit/>
          </a:bodyPr>
          <a:lstStyle/>
          <a:p>
            <a:pPr algn="ctr"/>
            <a:r>
              <a:rPr lang="ar-SY" sz="72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شكراً لإصغائكم </a:t>
            </a:r>
            <a:endParaRPr lang="ar-SY" sz="72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عنصر نائب للمحتوى 3" descr="1485793259_5-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7286676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مربع نص 4"/>
          <p:cNvSpPr txBox="1"/>
          <p:nvPr/>
        </p:nvSpPr>
        <p:spPr>
          <a:xfrm>
            <a:off x="1714480" y="5786454"/>
            <a:ext cx="5646097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Y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إعداد الدكتور غزوان المرعي </a:t>
            </a:r>
            <a:endParaRPr lang="ar-SY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86742" cy="1285884"/>
          </a:xfrm>
        </p:spPr>
        <p:txBody>
          <a:bodyPr>
            <a:noAutofit/>
          </a:bodyPr>
          <a:lstStyle/>
          <a:p>
            <a:pPr algn="ctr"/>
            <a:r>
              <a:rPr lang="ar-SY" sz="66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مهنة الطب</a:t>
            </a:r>
            <a:endParaRPr lang="ar-SY" sz="66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أهمية-الطبيب-ووجوده-في-المجتم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71612"/>
            <a:ext cx="7834314" cy="4714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86742" cy="785818"/>
          </a:xfrm>
        </p:spPr>
        <p:txBody>
          <a:bodyPr>
            <a:noAutofit/>
          </a:bodyPr>
          <a:lstStyle/>
          <a:p>
            <a:pPr algn="ctr"/>
            <a:r>
              <a:rPr lang="ar-SY" sz="66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ما هو تعريف مهنة  الطب </a:t>
            </a:r>
            <a:endParaRPr lang="ar-SY" sz="66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71472" y="1714488"/>
            <a:ext cx="8001056" cy="452431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21594000" rev="0"/>
              </a:camera>
              <a:lightRig rig="threePt" dir="t"/>
            </a:scene3d>
          </a:bodyPr>
          <a:lstStyle/>
          <a:p>
            <a:r>
              <a:rPr lang="ar-SY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الطب هو علم وفن يُعنى بدراسة الأمراض ومعالجتها والوقاية منها .</a:t>
            </a:r>
          </a:p>
          <a:p>
            <a:pPr>
              <a:buFont typeface="Wingdings" pitchFamily="2" charset="2"/>
              <a:buChar char="q"/>
            </a:pPr>
            <a:r>
              <a:rPr lang="ar-SY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فهو علم </a:t>
            </a:r>
            <a:r>
              <a:rPr lang="ar-SY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لأنه مبني على المعرفة المكتسبة من خلال الدراسة والتجارب الدقيقة </a:t>
            </a:r>
          </a:p>
          <a:p>
            <a:pPr>
              <a:buFont typeface="Wingdings" pitchFamily="2" charset="2"/>
              <a:buChar char="q"/>
            </a:pPr>
            <a:r>
              <a:rPr lang="ar-SY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وهو فن </a:t>
            </a:r>
            <a:r>
              <a:rPr lang="ar-SY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لأنه يعتمد على كيفية تطبيق الأطباء البارعين والعاملين في المجال الطبي هذه المعرفة </a:t>
            </a:r>
          </a:p>
          <a:p>
            <a:r>
              <a:rPr lang="ar-SY" sz="32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لذلك تعتبر مهنة الطب من أكثر المهن احتراماً ونبلاً في العالم ( على وجه الأرض ) لأنها تعتمد على التعامل مع المرضى وعلاجهم وإنقاذ </a:t>
            </a:r>
            <a:r>
              <a:rPr lang="ar-SY" sz="28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الأرواح .  </a:t>
            </a:r>
            <a:endParaRPr lang="ar-SY" sz="28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86742" cy="785818"/>
          </a:xfrm>
        </p:spPr>
        <p:txBody>
          <a:bodyPr>
            <a:noAutofit/>
          </a:bodyPr>
          <a:lstStyle/>
          <a:p>
            <a:pPr algn="ctr"/>
            <a:endParaRPr lang="ar-SY" sz="66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G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26324"/>
            <a:ext cx="8286808" cy="4488758"/>
          </a:xfrm>
          <a:prstGeom prst="rect">
            <a:avLst/>
          </a:prstGeom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تعاريف 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071546"/>
            <a:ext cx="8215370" cy="5429288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تعريف الصحة: </a:t>
            </a: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بحسب منظمة الصحة العالمية </a:t>
            </a:r>
            <a:r>
              <a:rPr lang="en-US" sz="8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WHO</a:t>
            </a: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هو تكامل الصحة النفسية والصحة الجسدية والصحة الاجتماعية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تعريف الطبيب: </a:t>
            </a: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بحسب الدستور السوري هو كل من حاز على شهادة في الطب العام من إحدى كليات الطب في القطر العربي أو ما يعادلها من شهادات الطب في الدول العربية أو الأجنبية . 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المساءلة (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Accountability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تحمل شخص مسؤولية قراراته الشخصية والتي لا يمكن تفويضها .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المسؤولية 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Responsibility)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هي أن تؤدي العمل المطلوب منك على أكمل وجه وفي الوقت المحدد وهذا لا يأتي صدفة بل نتيجة التربية والأيمان والاستعداد والشعور والممارسة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الأخلاقيات </a:t>
            </a:r>
            <a:r>
              <a:rPr lang="en-US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Ethics)</a:t>
            </a:r>
            <a:r>
              <a:rPr lang="ar-SY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المعايير للأشخاص أو الجماعات للممارسة ضمن هذه القواعد الأدبية والسلوكية . 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ولي الأمر 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Guardian)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الشخص  المسؤول في المال والنفس ومن له الولاية للقيام بالتصرفات القانونية عن الشخص المسؤول عنه .</a:t>
            </a: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معايير المهنة </a:t>
            </a:r>
            <a:r>
              <a:rPr lang="en-US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Standards of the profession) </a:t>
            </a:r>
            <a:r>
              <a:rPr lang="ar-SY" sz="8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هي أسس ومبادئ الرعاية التمريضية المعتمدة حسب الأنظمة والتعليمات الموضوعة .</a:t>
            </a: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النقيب 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هو رئيس القوم وسيدهم (نقيب الأطباء) رئيس الأطباء المنتخب </a:t>
            </a: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العميد: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وهو الشخص المعتمد عليه في الأمور الجسام (عميد كلية الطب )</a:t>
            </a: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الكرامة الإنسانية : </a:t>
            </a: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هي احترام المرء ذاته, وهي شعور بالاعتزاز والشرف والقيمة الشخصية </a:t>
            </a:r>
          </a:p>
          <a:p>
            <a:pPr marL="457200" indent="-457200">
              <a:buClr>
                <a:srgbClr val="FF0000"/>
              </a:buClr>
              <a:buSzPct val="100000"/>
              <a:buNone/>
            </a:pPr>
            <a:r>
              <a:rPr lang="ar-SY" sz="8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فكرامة الإنسان هي ما يستحقه من احترام واعتبار ولكل إنسان كرامته</a:t>
            </a:r>
          </a:p>
          <a:p>
            <a:pPr marL="457200" indent="-457200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ar-SY" sz="8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None/>
            </a:pPr>
            <a:endParaRPr lang="ar-SY" sz="40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ar-SY" b="1" dirty="0" smtClean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صفات الطبيب</a:t>
            </a:r>
            <a:endParaRPr lang="ar-SY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214942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Clr>
                <a:srgbClr val="FF0000"/>
              </a:buClr>
              <a:buNone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التطبيب</a:t>
            </a: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هي مهنة فريدة ورائدة في تعاملها مع جسم الإنسان وروحه ومشاعره دون وسيط وعليه يفترض بالطبيب التميز بالخصال التالية : 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يفترض بالطبيب أن يكون متواضعا بعلمه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مثابرا في طلب العلم لخدمة مرضاه ومجتمعه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غير متقوقع داخل ذاته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قدوة صحيحة في عمله ومسلكه لمرضاه وزملائه ومجتمعه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رؤوفاً بمرضاه معتنيا بهم مهما كانت منزلتهم أو جلدتهم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وبذلك فهو يؤدي </a:t>
            </a:r>
            <a:r>
              <a:rPr lang="ar-SY" sz="3200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واجباً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عليه و 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حقاً</a:t>
            </a: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للناس في علمه وعمله</a:t>
            </a:r>
          </a:p>
          <a:p>
            <a:pPr marL="578358" indent="-514350">
              <a:buClr>
                <a:srgbClr val="FF0000"/>
              </a:buClr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حنون ولكنه حازم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7143800" cy="928694"/>
          </a:xfrm>
        </p:spPr>
        <p:txBody>
          <a:bodyPr>
            <a:normAutofit/>
          </a:bodyPr>
          <a:lstStyle/>
          <a:p>
            <a:pPr algn="ctr"/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مهام القوانين في ممارسة مهنة الطب </a:t>
            </a:r>
            <a:endParaRPr lang="ar-SY" sz="40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  تؤدي القوانين عدداً من الأهداف في الطب :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فهي صيغة لتحديد الأعمال الشرعية التي يمكن للطبيب أن يقوم بها أثناء  عمله 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تفرق بين أعمال الطبيب ومسؤوليات عناصر الرعاية الصحية الآخرين 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تساعد على وضع الحدود للأعمال الطبية المستقلة . </a:t>
            </a:r>
          </a:p>
          <a:p>
            <a:pPr marL="578358" indent="-514350">
              <a:buClr>
                <a:srgbClr val="FF0000"/>
              </a:buClr>
              <a:buSzPct val="100000"/>
              <a:buFont typeface="+mj-lt"/>
              <a:buAutoNum type="arabicParenR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تساعد في المحافظة على ممارسة الطب  بمعيارية تجعل الطبيب مسؤول أمام القانون . </a:t>
            </a:r>
            <a:endParaRPr lang="ar-SY" b="1" dirty="0">
              <a:ln w="18415" cmpd="sng">
                <a:noFill/>
                <a:prstDash val="solid"/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286676" cy="928694"/>
          </a:xfrm>
        </p:spPr>
        <p:txBody>
          <a:bodyPr>
            <a:normAutofit fontScale="90000"/>
          </a:bodyPr>
          <a:lstStyle/>
          <a:p>
            <a:pPr algn="ctr" rtl="0"/>
            <a:r>
              <a:rPr lang="ar-SY" sz="40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لماذا نتعرف على المفاهيم القانونية العامة؟؟ </a:t>
            </a:r>
            <a:endParaRPr lang="ar-SY" sz="40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لمعرفة النصوص القانونية التي تنظم مهنة الطب 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يجب على كل طبيب معرفة المفاهيم القانونية العامة لأنه مسؤول عن قراراته المهنية . 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المسؤولية : مفهوم ضروري سواء في ممارسة مهنة الطب أو من وجهة نظر قانونية . 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يجب على الطبيب معرفة القوانين التي تنظم مهنته وتؤثر فيها لهدفين : </a:t>
            </a:r>
          </a:p>
          <a:p>
            <a:pPr marL="1236726" lvl="2" indent="-514350">
              <a:buClr>
                <a:srgbClr val="FF0000"/>
              </a:buClr>
              <a:buFont typeface="+mj-lt"/>
              <a:buAutoNum type="arabicPeriod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للتأكد من أن قراراته وأعماله متوافقة مع المبادئ القانونية السائدة .</a:t>
            </a:r>
          </a:p>
          <a:p>
            <a:pPr marL="1236726" lvl="2" indent="-514350">
              <a:buClr>
                <a:srgbClr val="FF0000"/>
              </a:buClr>
              <a:buFont typeface="+mj-lt"/>
              <a:buAutoNum type="arabicPeriod"/>
            </a:pPr>
            <a:r>
              <a:rPr lang="ar-SY" b="1" dirty="0" smtClean="0">
                <a:ln w="18415" cmpd="sng">
                  <a:noFill/>
                  <a:prstDash val="solid"/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لحماية الطبيب من المسائلة القانونية . </a:t>
            </a:r>
          </a:p>
          <a:p>
            <a:endParaRPr lang="ar-SY" dirty="0">
              <a:ln w="18415" cmpd="sng">
                <a:noFill/>
                <a:prstDash val="solid"/>
              </a:ln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مخصص 19">
      <a:dk1>
        <a:srgbClr val="0000C6"/>
      </a:dk1>
      <a:lt1>
        <a:srgbClr val="000047"/>
      </a:lt1>
      <a:dk2>
        <a:srgbClr val="00008F"/>
      </a:dk2>
      <a:lt2>
        <a:srgbClr val="0000EE"/>
      </a:lt2>
      <a:accent1>
        <a:srgbClr val="000047"/>
      </a:accent1>
      <a:accent2>
        <a:srgbClr val="0000BF"/>
      </a:accent2>
      <a:accent3>
        <a:srgbClr val="00007F"/>
      </a:accent3>
      <a:accent4>
        <a:srgbClr val="000047"/>
      </a:accent4>
      <a:accent5>
        <a:srgbClr val="00008F"/>
      </a:accent5>
      <a:accent6>
        <a:srgbClr val="00008F"/>
      </a:accent6>
      <a:hlink>
        <a:srgbClr val="00005F"/>
      </a:hlink>
      <a:folHlink>
        <a:srgbClr val="800080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حيوية">
  <a:themeElements>
    <a:clrScheme name="مخصص 17">
      <a:dk1>
        <a:srgbClr val="000047"/>
      </a:dk1>
      <a:lt1>
        <a:srgbClr val="000047"/>
      </a:lt1>
      <a:dk2>
        <a:srgbClr val="00008F"/>
      </a:dk2>
      <a:lt2>
        <a:srgbClr val="00005F"/>
      </a:lt2>
      <a:accent1>
        <a:srgbClr val="00006B"/>
      </a:accent1>
      <a:accent2>
        <a:srgbClr val="0000BF"/>
      </a:accent2>
      <a:accent3>
        <a:srgbClr val="00007F"/>
      </a:accent3>
      <a:accent4>
        <a:srgbClr val="000047"/>
      </a:accent4>
      <a:accent5>
        <a:srgbClr val="00008F"/>
      </a:accent5>
      <a:accent6>
        <a:srgbClr val="00008F"/>
      </a:accent6>
      <a:hlink>
        <a:srgbClr val="00005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674</TotalTime>
  <Words>1196</Words>
  <Application>Microsoft Office PowerPoint</Application>
  <PresentationFormat>عرض على الشاشة (3:4)‏</PresentationFormat>
  <Paragraphs>117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</vt:lpstr>
      <vt:lpstr>Century Gothic</vt:lpstr>
      <vt:lpstr>Tahoma</vt:lpstr>
      <vt:lpstr>Times New Roman</vt:lpstr>
      <vt:lpstr>Verdana</vt:lpstr>
      <vt:lpstr>Wingdings</vt:lpstr>
      <vt:lpstr>Wingdings 2</vt:lpstr>
      <vt:lpstr>حيوية</vt:lpstr>
      <vt:lpstr>1_حيوية</vt:lpstr>
      <vt:lpstr>عرض تقديمي في PowerPoint</vt:lpstr>
      <vt:lpstr>آداب الطب وأخلاقياته </vt:lpstr>
      <vt:lpstr>مهنة الطب</vt:lpstr>
      <vt:lpstr>ما هو تعريف مهنة  الطب </vt:lpstr>
      <vt:lpstr>عرض تقديمي في PowerPoint</vt:lpstr>
      <vt:lpstr>تعاريف </vt:lpstr>
      <vt:lpstr>صفات الطبيب</vt:lpstr>
      <vt:lpstr>مهام القوانين في ممارسة مهنة الطب </vt:lpstr>
      <vt:lpstr>لماذا نتعرف على المفاهيم القانونية العامة؟؟ </vt:lpstr>
      <vt:lpstr>ما هو القانون ؟؟؟</vt:lpstr>
      <vt:lpstr>أنواع القوانين </vt:lpstr>
      <vt:lpstr>ما هي مصادر القانون ؟؟</vt:lpstr>
      <vt:lpstr> 1) الدستور</vt:lpstr>
      <vt:lpstr>2) التشريعات </vt:lpstr>
      <vt:lpstr>3) القرارات والأنظمة </vt:lpstr>
      <vt:lpstr>4) القضاء</vt:lpstr>
      <vt:lpstr>السر الطبي </vt:lpstr>
      <vt:lpstr>السر الطبي </vt:lpstr>
      <vt:lpstr>السر الطبي </vt:lpstr>
      <vt:lpstr>شروط إفشاء السر الطبي </vt:lpstr>
      <vt:lpstr>كما يجوز إفشاء السر الطبي في حالات خاصة منها </vt:lpstr>
      <vt:lpstr>واجبات الطبيب</vt:lpstr>
      <vt:lpstr>شكراً لإصغائكم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المفاهيم القانونية العامة </dc:title>
  <dc:creator>PC</dc:creator>
  <cp:lastModifiedBy>PC</cp:lastModifiedBy>
  <cp:revision>63</cp:revision>
  <dcterms:created xsi:type="dcterms:W3CDTF">2017-03-26T12:35:29Z</dcterms:created>
  <dcterms:modified xsi:type="dcterms:W3CDTF">2020-11-10T09:28:56Z</dcterms:modified>
</cp:coreProperties>
</file>