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70" r:id="rId14"/>
    <p:sldId id="271" r:id="rId15"/>
    <p:sldId id="269" r:id="rId16"/>
    <p:sldId id="267" r:id="rId17"/>
    <p:sldId id="272" r:id="rId18"/>
    <p:sldId id="273" r:id="rId19"/>
    <p:sldId id="274" r:id="rId20"/>
    <p:sldId id="275" r:id="rId21"/>
    <p:sldId id="277" r:id="rId22"/>
    <p:sldId id="276" r:id="rId23"/>
    <p:sldId id="278" r:id="rId24"/>
    <p:sldId id="279" r:id="rId25"/>
    <p:sldId id="280" r:id="rId26"/>
    <p:sldId id="281" r:id="rId27"/>
    <p:sldId id="282" r:id="rId28"/>
    <p:sldId id="283" r:id="rId29"/>
    <p:sldId id="284" r:id="rId30"/>
    <p:sldId id="287" r:id="rId31"/>
    <p:sldId id="285"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6" r:id="rId50"/>
    <p:sldId id="305"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86736" autoAdjust="0"/>
  </p:normalViewPr>
  <p:slideViewPr>
    <p:cSldViewPr>
      <p:cViewPr varScale="1">
        <p:scale>
          <a:sx n="65" d="100"/>
          <a:sy n="65" d="100"/>
        </p:scale>
        <p:origin x="-153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17/01/1441</a:t>
            </a:fld>
            <a:endParaRPr lang="ar-SA" dirty="0"/>
          </a:p>
        </p:txBody>
      </p:sp>
      <p:sp>
        <p:nvSpPr>
          <p:cNvPr id="20" name="عنصر نائب للتذييل 19"/>
          <p:cNvSpPr>
            <a:spLocks noGrp="1"/>
          </p:cNvSpPr>
          <p:nvPr>
            <p:ph type="ftr" sz="quarter" idx="11"/>
          </p:nvPr>
        </p:nvSpPr>
        <p:spPr/>
        <p:txBody>
          <a:bodyPr/>
          <a:lstStyle>
            <a:extLst/>
          </a:lstStyle>
          <a:p>
            <a:endParaRPr lang="ar-SA" dirty="0"/>
          </a:p>
        </p:txBody>
      </p:sp>
      <p:sp>
        <p:nvSpPr>
          <p:cNvPr id="10" name="عنصر نائب لرقم الشريحة 9"/>
          <p:cNvSpPr>
            <a:spLocks noGrp="1"/>
          </p:cNvSpPr>
          <p:nvPr>
            <p:ph type="sldNum" sz="quarter" idx="12"/>
          </p:nvPr>
        </p:nvSpPr>
        <p:spPr/>
        <p:txBody>
          <a:bodyPr/>
          <a:lstStyle>
            <a:extLst/>
          </a:lstStyle>
          <a:p>
            <a:fld id="{0B34F065-1154-456A-91E3-76DE8E75E17B}" type="slidenum">
              <a:rPr lang="ar-SA" smtClean="0"/>
              <a:t>‹#›</a:t>
            </a:fld>
            <a:endParaRPr lang="ar-SA" dirty="0"/>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17/01/1441</a:t>
            </a:fld>
            <a:endParaRPr lang="ar-SA" dirty="0"/>
          </a:p>
        </p:txBody>
      </p:sp>
      <p:sp>
        <p:nvSpPr>
          <p:cNvPr id="5" name="عنصر نائب للتذييل 4"/>
          <p:cNvSpPr>
            <a:spLocks noGrp="1"/>
          </p:cNvSpPr>
          <p:nvPr>
            <p:ph type="ftr" sz="quarter" idx="11"/>
          </p:nvPr>
        </p:nvSpPr>
        <p:spPr/>
        <p:txBody>
          <a:bodyPr/>
          <a:lstStyle>
            <a:extLst/>
          </a:lstStyle>
          <a:p>
            <a:endParaRPr lang="ar-SA" dirty="0"/>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17/01/1441</a:t>
            </a:fld>
            <a:endParaRPr lang="ar-SA" dirty="0"/>
          </a:p>
        </p:txBody>
      </p:sp>
      <p:sp>
        <p:nvSpPr>
          <p:cNvPr id="5" name="عنصر نائب للتذييل 4"/>
          <p:cNvSpPr>
            <a:spLocks noGrp="1"/>
          </p:cNvSpPr>
          <p:nvPr>
            <p:ph type="ftr" sz="quarter" idx="11"/>
          </p:nvPr>
        </p:nvSpPr>
        <p:spPr/>
        <p:txBody>
          <a:bodyPr/>
          <a:lstStyle>
            <a:extLst/>
          </a:lstStyle>
          <a:p>
            <a:endParaRPr lang="ar-SA" dirty="0"/>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17/01/1441</a:t>
            </a:fld>
            <a:endParaRPr lang="ar-SA" dirty="0"/>
          </a:p>
        </p:txBody>
      </p:sp>
      <p:sp>
        <p:nvSpPr>
          <p:cNvPr id="5" name="عنصر نائب للتذييل 4"/>
          <p:cNvSpPr>
            <a:spLocks noGrp="1"/>
          </p:cNvSpPr>
          <p:nvPr>
            <p:ph type="ftr" sz="quarter" idx="11"/>
          </p:nvPr>
        </p:nvSpPr>
        <p:spPr/>
        <p:txBody>
          <a:bodyPr/>
          <a:lstStyle>
            <a:extLst/>
          </a:lstStyle>
          <a:p>
            <a:endParaRPr lang="ar-SA" dirty="0"/>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t>17/01/1441</a:t>
            </a:fld>
            <a:endParaRPr lang="ar-SA" dirty="0"/>
          </a:p>
        </p:txBody>
      </p:sp>
      <p:sp>
        <p:nvSpPr>
          <p:cNvPr id="5" name="عنصر نائب للتذييل 4"/>
          <p:cNvSpPr>
            <a:spLocks noGrp="1"/>
          </p:cNvSpPr>
          <p:nvPr>
            <p:ph type="ftr" sz="quarter" idx="11"/>
          </p:nvPr>
        </p:nvSpPr>
        <p:spPr/>
        <p:txBody>
          <a:bodyPr/>
          <a:lstStyle>
            <a:extLst/>
          </a:lstStyle>
          <a:p>
            <a:endParaRPr lang="ar-SA" dirty="0"/>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t>‹#›</a:t>
            </a:fld>
            <a:endParaRPr lang="ar-SA" dirty="0"/>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17/01/1441</a:t>
            </a:fld>
            <a:endParaRPr lang="ar-SA" dirty="0"/>
          </a:p>
        </p:txBody>
      </p:sp>
      <p:sp>
        <p:nvSpPr>
          <p:cNvPr id="6" name="عنصر نائب للتذييل 5"/>
          <p:cNvSpPr>
            <a:spLocks noGrp="1"/>
          </p:cNvSpPr>
          <p:nvPr>
            <p:ph type="ftr" sz="quarter" idx="11"/>
          </p:nvPr>
        </p:nvSpPr>
        <p:spPr/>
        <p:txBody>
          <a:bodyPr/>
          <a:lstStyle>
            <a:extLst/>
          </a:lstStyle>
          <a:p>
            <a:endParaRPr lang="ar-SA" dirty="0"/>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t>17/01/1441</a:t>
            </a:fld>
            <a:endParaRPr lang="ar-SA" dirty="0"/>
          </a:p>
        </p:txBody>
      </p:sp>
      <p:sp>
        <p:nvSpPr>
          <p:cNvPr id="8" name="عنصر نائب للتذييل 7"/>
          <p:cNvSpPr>
            <a:spLocks noGrp="1"/>
          </p:cNvSpPr>
          <p:nvPr>
            <p:ph type="ftr" sz="quarter" idx="11"/>
          </p:nvPr>
        </p:nvSpPr>
        <p:spPr/>
        <p:txBody>
          <a:bodyPr/>
          <a:lstStyle>
            <a:extLst/>
          </a:lstStyle>
          <a:p>
            <a:endParaRPr lang="ar-SA" dirty="0"/>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t>17/01/1441</a:t>
            </a:fld>
            <a:endParaRPr lang="ar-SA" dirty="0"/>
          </a:p>
        </p:txBody>
      </p:sp>
      <p:sp>
        <p:nvSpPr>
          <p:cNvPr id="4" name="عنصر نائب للتذييل 3"/>
          <p:cNvSpPr>
            <a:spLocks noGrp="1"/>
          </p:cNvSpPr>
          <p:nvPr>
            <p:ph type="ftr" sz="quarter" idx="11"/>
          </p:nvPr>
        </p:nvSpPr>
        <p:spPr/>
        <p:txBody>
          <a:bodyPr/>
          <a:lstStyle>
            <a:extLst/>
          </a:lstStyle>
          <a:p>
            <a:endParaRPr lang="ar-SA" dirty="0"/>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t>17/01/1441</a:t>
            </a:fld>
            <a:endParaRPr lang="ar-SA" dirty="0"/>
          </a:p>
        </p:txBody>
      </p:sp>
      <p:sp>
        <p:nvSpPr>
          <p:cNvPr id="3" name="عنصر نائب للتذييل 2"/>
          <p:cNvSpPr>
            <a:spLocks noGrp="1"/>
          </p:cNvSpPr>
          <p:nvPr>
            <p:ph type="ftr" sz="quarter" idx="11"/>
          </p:nvPr>
        </p:nvSpPr>
        <p:spPr/>
        <p:txBody>
          <a:bodyPr/>
          <a:lstStyle>
            <a:extLst/>
          </a:lstStyle>
          <a:p>
            <a:endParaRPr lang="ar-SA" dirty="0"/>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t>‹#›</a:t>
            </a:fld>
            <a:endParaRPr lang="ar-SA" dirty="0"/>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17/01/1441</a:t>
            </a:fld>
            <a:endParaRPr lang="ar-SA" dirty="0"/>
          </a:p>
        </p:txBody>
      </p:sp>
      <p:sp>
        <p:nvSpPr>
          <p:cNvPr id="6" name="عنصر نائب للتذييل 5"/>
          <p:cNvSpPr>
            <a:spLocks noGrp="1"/>
          </p:cNvSpPr>
          <p:nvPr>
            <p:ph type="ftr" sz="quarter" idx="11"/>
          </p:nvPr>
        </p:nvSpPr>
        <p:spPr/>
        <p:txBody>
          <a:bodyPr/>
          <a:lstStyle>
            <a:extLst/>
          </a:lstStyle>
          <a:p>
            <a:endParaRPr lang="ar-SA" dirty="0"/>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t>17/01/1441</a:t>
            </a:fld>
            <a:endParaRPr lang="ar-SA" dirty="0"/>
          </a:p>
        </p:txBody>
      </p:sp>
      <p:sp>
        <p:nvSpPr>
          <p:cNvPr id="6" name="عنصر نائب للتذييل 5"/>
          <p:cNvSpPr>
            <a:spLocks noGrp="1"/>
          </p:cNvSpPr>
          <p:nvPr>
            <p:ph type="ftr" sz="quarter" idx="11"/>
          </p:nvPr>
        </p:nvSpPr>
        <p:spPr/>
        <p:txBody>
          <a:bodyPr/>
          <a:lstStyle>
            <a:extLst/>
          </a:lstStyle>
          <a:p>
            <a:endParaRPr lang="ar-SA" dirty="0"/>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t>‹#›</a:t>
            </a:fld>
            <a:endParaRPr lang="ar-SA" dirty="0"/>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8ABB09-4A1D-463E-8065-109CC2B7EFAA}" type="datetimeFigureOut">
              <a:rPr lang="ar-SA" smtClean="0"/>
              <a:t>17/01/1441</a:t>
            </a:fld>
            <a:endParaRPr lang="ar-SA" dirty="0"/>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dirty="0"/>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B34F065-1154-456A-91E3-76DE8E75E17B}" type="slidenum">
              <a:rPr lang="ar-SA" smtClean="0"/>
              <a:t>‹#›</a:t>
            </a:fld>
            <a:endParaRPr lang="ar-SA" dirty="0"/>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1"/>
            <a:ext cx="9144000" cy="3068959"/>
          </a:xfrm>
        </p:spPr>
        <p:txBody>
          <a:bodyPr/>
          <a:lstStyle/>
          <a:p>
            <a:pPr algn="r"/>
            <a:r>
              <a:rPr lang="ar-SY" b="1" dirty="0" smtClean="0"/>
              <a:t>جامعة حماه - كلية الطب</a:t>
            </a:r>
            <a:br>
              <a:rPr lang="ar-SY" b="1" dirty="0" smtClean="0"/>
            </a:br>
            <a:r>
              <a:rPr lang="ar-SY" b="1" dirty="0" smtClean="0"/>
              <a:t>السنة الخامسة – مقرر أطفال </a:t>
            </a:r>
            <a:r>
              <a:rPr lang="ar-SY" dirty="0" smtClean="0"/>
              <a:t>1</a:t>
            </a:r>
            <a:br>
              <a:rPr lang="ar-SY" dirty="0" smtClean="0"/>
            </a:br>
            <a:endParaRPr lang="ar-SY" dirty="0"/>
          </a:p>
        </p:txBody>
      </p:sp>
      <p:sp>
        <p:nvSpPr>
          <p:cNvPr id="3" name="عنوان فرعي 2"/>
          <p:cNvSpPr>
            <a:spLocks noGrp="1"/>
          </p:cNvSpPr>
          <p:nvPr>
            <p:ph type="subTitle" idx="1"/>
          </p:nvPr>
        </p:nvSpPr>
        <p:spPr>
          <a:xfrm>
            <a:off x="0" y="3140968"/>
            <a:ext cx="9144000" cy="3717032"/>
          </a:xfrm>
        </p:spPr>
        <p:txBody>
          <a:bodyPr/>
          <a:lstStyle/>
          <a:p>
            <a:r>
              <a:rPr lang="ar-SY" sz="4400" b="1" dirty="0" smtClean="0">
                <a:solidFill>
                  <a:srgbClr val="FF0000"/>
                </a:solidFill>
              </a:rPr>
              <a:t>القصة والفحص السريري</a:t>
            </a:r>
          </a:p>
          <a:p>
            <a:r>
              <a:rPr lang="ar-SY" b="1" dirty="0" smtClean="0">
                <a:solidFill>
                  <a:schemeClr val="tx1"/>
                </a:solidFill>
              </a:rPr>
              <a:t>الدكتور مخلص شريف عدي</a:t>
            </a:r>
            <a:endParaRPr lang="ar-SY" b="1" dirty="0">
              <a:solidFill>
                <a:schemeClr val="tx1"/>
              </a:solidFill>
            </a:endParaRPr>
          </a:p>
        </p:txBody>
      </p:sp>
    </p:spTree>
    <p:extLst>
      <p:ext uri="{BB962C8B-B14F-4D97-AF65-F5344CB8AC3E}">
        <p14:creationId xmlns:p14="http://schemas.microsoft.com/office/powerpoint/2010/main" val="372119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8563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Y" sz="3200" b="1" dirty="0" smtClean="0"/>
              <a:t>الاستجواب العام واستعراض الأجهزة</a:t>
            </a:r>
            <a:endParaRPr lang="ar-SY" sz="3200" b="1" dirty="0"/>
          </a:p>
        </p:txBody>
      </p:sp>
      <p:sp>
        <p:nvSpPr>
          <p:cNvPr id="3" name="عنصر نائب للمحتوى 2"/>
          <p:cNvSpPr>
            <a:spLocks noGrp="1"/>
          </p:cNvSpPr>
          <p:nvPr>
            <p:ph idx="1"/>
          </p:nvPr>
        </p:nvSpPr>
        <p:spPr>
          <a:xfrm>
            <a:off x="0" y="1052736"/>
            <a:ext cx="9144000" cy="5805264"/>
          </a:xfrm>
        </p:spPr>
        <p:txBody>
          <a:bodyPr>
            <a:noAutofit/>
          </a:bodyPr>
          <a:lstStyle/>
          <a:p>
            <a:pPr marL="0" indent="0">
              <a:buNone/>
            </a:pPr>
            <a:r>
              <a:rPr lang="ar-SY" sz="2000" b="1" dirty="0" smtClean="0"/>
              <a:t>تحقق من :</a:t>
            </a:r>
          </a:p>
          <a:p>
            <a:pPr marL="0" indent="0">
              <a:buNone/>
            </a:pPr>
            <a:r>
              <a:rPr lang="ar-SY" sz="2000" dirty="0" smtClean="0"/>
              <a:t>-</a:t>
            </a:r>
            <a:r>
              <a:rPr lang="ar-SY" sz="2000" b="1" dirty="0" smtClean="0"/>
              <a:t>الصحة العامة </a:t>
            </a:r>
            <a:r>
              <a:rPr lang="ar-SY" sz="2000" dirty="0" smtClean="0"/>
              <a:t>–مدى نشاطه وحيويته؟ متى كانوا على طبيعتهم ؟</a:t>
            </a:r>
            <a:endParaRPr lang="ar-SY" sz="2000" dirty="0"/>
          </a:p>
          <a:p>
            <a:pPr marL="0" indent="0">
              <a:buNone/>
            </a:pPr>
            <a:r>
              <a:rPr lang="ar-SY" sz="2000" dirty="0" smtClean="0"/>
              <a:t>-</a:t>
            </a:r>
            <a:r>
              <a:rPr lang="ar-SY" sz="2000" b="1" dirty="0" smtClean="0"/>
              <a:t>النمو الطبيعي</a:t>
            </a:r>
            <a:r>
              <a:rPr lang="ar-SY" sz="2000" dirty="0" smtClean="0"/>
              <a:t>-هل يتبع الطفل خطه المئوي للوزن والطول؟</a:t>
            </a:r>
          </a:p>
          <a:p>
            <a:pPr marL="0" indent="0">
              <a:buNone/>
            </a:pPr>
            <a:r>
              <a:rPr lang="ar-SY" sz="2000" dirty="0" smtClean="0"/>
              <a:t>-</a:t>
            </a:r>
            <a:r>
              <a:rPr lang="ar-SY" sz="2000" b="1" dirty="0" smtClean="0"/>
              <a:t>التغذية/السوائل/الشهية.</a:t>
            </a:r>
          </a:p>
          <a:p>
            <a:pPr marL="0" indent="0">
              <a:buNone/>
            </a:pPr>
            <a:r>
              <a:rPr lang="ar-SY" sz="2000" dirty="0" smtClean="0"/>
              <a:t>-</a:t>
            </a:r>
            <a:r>
              <a:rPr lang="ar-SY" sz="2000" b="1" dirty="0" smtClean="0"/>
              <a:t>أي تغير جديد في السلوك أو الشخصية؟</a:t>
            </a:r>
          </a:p>
          <a:p>
            <a:pPr marL="0" indent="0">
              <a:buNone/>
            </a:pPr>
            <a:r>
              <a:rPr lang="ar-SY" sz="2000" b="1" dirty="0" smtClean="0">
                <a:solidFill>
                  <a:srgbClr val="FF0000"/>
                </a:solidFill>
              </a:rPr>
              <a:t>عناصر مختارة ، حسب المناسب:</a:t>
            </a:r>
          </a:p>
          <a:p>
            <a:pPr marL="0" indent="0">
              <a:buNone/>
            </a:pPr>
            <a:r>
              <a:rPr lang="ar-SY" sz="2000" dirty="0" smtClean="0"/>
              <a:t>-</a:t>
            </a:r>
            <a:r>
              <a:rPr lang="ar-SY" sz="2000" b="1" dirty="0" smtClean="0"/>
              <a:t>طفوح معممة </a:t>
            </a:r>
            <a:r>
              <a:rPr lang="ar-SY" sz="2000" dirty="0" smtClean="0"/>
              <a:t>، </a:t>
            </a:r>
            <a:r>
              <a:rPr lang="ar-SY" sz="2000" b="1" dirty="0" smtClean="0"/>
              <a:t>حمى</a:t>
            </a:r>
            <a:r>
              <a:rPr lang="ar-SY" sz="2000" dirty="0" smtClean="0"/>
              <a:t>(في حال قياسها)</a:t>
            </a:r>
          </a:p>
          <a:p>
            <a:pPr marL="0" indent="0">
              <a:buNone/>
            </a:pPr>
            <a:r>
              <a:rPr lang="ar-SY" sz="2000" dirty="0" smtClean="0"/>
              <a:t>-ا</a:t>
            </a:r>
            <a:r>
              <a:rPr lang="ar-SY" sz="2000" b="1" dirty="0" smtClean="0">
                <a:solidFill>
                  <a:srgbClr val="FF0000"/>
                </a:solidFill>
              </a:rPr>
              <a:t>لتنفسي</a:t>
            </a:r>
            <a:r>
              <a:rPr lang="ar-SY" sz="2000" dirty="0" smtClean="0"/>
              <a:t>- </a:t>
            </a:r>
            <a:r>
              <a:rPr lang="ar-SY" sz="2000" b="1" dirty="0" smtClean="0"/>
              <a:t>سعال ، وزيز، مشكلات تنفسية</a:t>
            </a:r>
            <a:r>
              <a:rPr lang="ar-SY" sz="2000" dirty="0" smtClean="0"/>
              <a:t>.</a:t>
            </a:r>
          </a:p>
          <a:p>
            <a:pPr marL="0" indent="0">
              <a:buNone/>
            </a:pPr>
            <a:r>
              <a:rPr lang="ar-SY" sz="2000" dirty="0" smtClean="0"/>
              <a:t>-</a:t>
            </a:r>
            <a:r>
              <a:rPr lang="ar-SY" sz="2000" b="1" dirty="0" smtClean="0">
                <a:solidFill>
                  <a:srgbClr val="FF0000"/>
                </a:solidFill>
              </a:rPr>
              <a:t>أذن ،أنف ، حنجرة</a:t>
            </a:r>
            <a:r>
              <a:rPr lang="ar-SY" sz="2000" b="1" dirty="0" smtClean="0"/>
              <a:t>-ألم أذن ، التهابات الحلق ،شخير ، تنفس مصيت</a:t>
            </a:r>
          </a:p>
          <a:p>
            <a:pPr marL="0" indent="0">
              <a:buNone/>
            </a:pPr>
            <a:r>
              <a:rPr lang="ar-SY" sz="2000" b="1" dirty="0" smtClean="0"/>
              <a:t>-</a:t>
            </a:r>
            <a:r>
              <a:rPr lang="ar-SY" sz="2000" b="1" dirty="0" smtClean="0">
                <a:solidFill>
                  <a:srgbClr val="FF0000"/>
                </a:solidFill>
              </a:rPr>
              <a:t>القلب الوعائي </a:t>
            </a:r>
            <a:r>
              <a:rPr lang="ar-SY" sz="2000" b="1" dirty="0" smtClean="0"/>
              <a:t>–الرزقة ، تحمل الجهد ، الاغماء.</a:t>
            </a:r>
          </a:p>
          <a:p>
            <a:pPr marL="0" indent="0">
              <a:buNone/>
            </a:pPr>
            <a:r>
              <a:rPr lang="ar-SY" sz="2000" b="1" dirty="0" smtClean="0"/>
              <a:t>-ا</a:t>
            </a:r>
            <a:r>
              <a:rPr lang="ar-SY" sz="2000" b="1" dirty="0" smtClean="0">
                <a:solidFill>
                  <a:srgbClr val="FF0000"/>
                </a:solidFill>
              </a:rPr>
              <a:t>لهضمي </a:t>
            </a:r>
            <a:r>
              <a:rPr lang="ar-SY" sz="2000" b="1" dirty="0" smtClean="0"/>
              <a:t>– إقياء ، إسهال/إمساك ، ألم بطني.</a:t>
            </a:r>
          </a:p>
          <a:p>
            <a:pPr marL="0" indent="0">
              <a:buNone/>
            </a:pPr>
            <a:r>
              <a:rPr lang="ar-SY" sz="2000" b="1" dirty="0" smtClean="0">
                <a:solidFill>
                  <a:srgbClr val="FF0000"/>
                </a:solidFill>
              </a:rPr>
              <a:t>البولي التناسلي</a:t>
            </a:r>
            <a:r>
              <a:rPr lang="ar-SY" sz="2000" b="1" dirty="0" smtClean="0"/>
              <a:t>-عسر التبول ، تعدد البيلات ،السلس ، التدريب على استعمال المرحاض.</a:t>
            </a:r>
          </a:p>
          <a:p>
            <a:pPr marL="0" indent="0">
              <a:buNone/>
            </a:pPr>
            <a:r>
              <a:rPr lang="ar-SY" sz="2000" b="1" dirty="0" smtClean="0"/>
              <a:t>-</a:t>
            </a:r>
            <a:r>
              <a:rPr lang="ar-SY" sz="2000" b="1" dirty="0" smtClean="0">
                <a:solidFill>
                  <a:srgbClr val="FF0000"/>
                </a:solidFill>
              </a:rPr>
              <a:t>العصبي</a:t>
            </a:r>
            <a:r>
              <a:rPr lang="ar-SY" sz="2000" b="1" dirty="0" smtClean="0"/>
              <a:t>- التطور, الرؤية,السمع, الاختلاجات, الصداع, الحركات غير الطبيعية أو الضعيفة, تبدلات السلوك .</a:t>
            </a:r>
          </a:p>
          <a:p>
            <a:pPr marL="0" indent="0">
              <a:buNone/>
            </a:pPr>
            <a:r>
              <a:rPr lang="ar-SY" sz="2000" b="1" dirty="0" smtClean="0"/>
              <a:t>-</a:t>
            </a:r>
            <a:r>
              <a:rPr lang="ar-SY" sz="2000" b="1" dirty="0" smtClean="0">
                <a:solidFill>
                  <a:srgbClr val="FF0000"/>
                </a:solidFill>
              </a:rPr>
              <a:t>العضلي الهيكلي- </a:t>
            </a:r>
            <a:r>
              <a:rPr lang="ar-SY" sz="2000" b="1" dirty="0" smtClean="0"/>
              <a:t>المشية, ألم أو تورم الطرف , الاضطرابات الوظيفية الأخرى.</a:t>
            </a:r>
          </a:p>
          <a:p>
            <a:pPr marL="0" indent="0">
              <a:buNone/>
            </a:pPr>
            <a:r>
              <a:rPr lang="ar-SY" sz="2000" b="1" dirty="0" smtClean="0">
                <a:solidFill>
                  <a:srgbClr val="FF0000"/>
                </a:solidFill>
              </a:rPr>
              <a:t>-تطور البلوغ. </a:t>
            </a:r>
            <a:r>
              <a:rPr lang="ar-SY" sz="2400" b="1" dirty="0" smtClean="0"/>
              <a:t>	</a:t>
            </a:r>
          </a:p>
          <a:p>
            <a:pPr marL="0" indent="0">
              <a:buNone/>
            </a:pPr>
            <a:endParaRPr lang="ar-SY" sz="2800" dirty="0" smtClean="0"/>
          </a:p>
          <a:p>
            <a:pPr marL="0" indent="0">
              <a:buNone/>
            </a:pPr>
            <a:endParaRPr lang="ar-SY" sz="2800" dirty="0"/>
          </a:p>
          <a:p>
            <a:pPr marL="0" indent="0" algn="l" rtl="0">
              <a:buNone/>
            </a:pPr>
            <a:endParaRPr lang="ar-SY" sz="2800" dirty="0" smtClean="0"/>
          </a:p>
          <a:p>
            <a:pPr marL="0" indent="0">
              <a:buNone/>
            </a:pPr>
            <a:endParaRPr lang="ar-SY" sz="2800" dirty="0"/>
          </a:p>
          <a:p>
            <a:pPr marL="0" indent="0">
              <a:buNone/>
            </a:pPr>
            <a:endParaRPr lang="ar-SY" sz="2800" dirty="0" smtClean="0"/>
          </a:p>
          <a:p>
            <a:pPr marL="0" indent="0">
              <a:buNone/>
            </a:pPr>
            <a:endParaRPr lang="ar-SY" sz="2800" dirty="0"/>
          </a:p>
          <a:p>
            <a:pPr marL="0" indent="0">
              <a:buNone/>
            </a:pPr>
            <a:endParaRPr lang="ar-SY" sz="2800" dirty="0" smtClean="0"/>
          </a:p>
          <a:p>
            <a:pPr marL="0" indent="0">
              <a:buNone/>
            </a:pPr>
            <a:endParaRPr lang="ar-SY" sz="2800" dirty="0"/>
          </a:p>
          <a:p>
            <a:pPr marL="0" indent="0">
              <a:buNone/>
            </a:pPr>
            <a:endParaRPr lang="ar-SY" sz="2800" dirty="0" smtClean="0"/>
          </a:p>
          <a:p>
            <a:pPr marL="0" indent="0">
              <a:buNone/>
            </a:pPr>
            <a:endParaRPr lang="ar-SY" sz="2800" dirty="0" smtClean="0"/>
          </a:p>
          <a:p>
            <a:pPr marL="0" indent="0">
              <a:buNone/>
            </a:pPr>
            <a:endParaRPr lang="ar-SY" sz="2800" dirty="0" smtClean="0"/>
          </a:p>
          <a:p>
            <a:pPr marL="0" indent="0">
              <a:buNone/>
            </a:pPr>
            <a:endParaRPr lang="ar-SY" sz="2800" dirty="0" smtClean="0"/>
          </a:p>
          <a:p>
            <a:pPr marL="0" indent="0">
              <a:buNone/>
            </a:pPr>
            <a:endParaRPr lang="ar-SY" sz="2800" dirty="0"/>
          </a:p>
          <a:p>
            <a:pPr marL="0" indent="0">
              <a:buNone/>
            </a:pPr>
            <a:endParaRPr lang="ar-SY" sz="2800" dirty="0" smtClean="0"/>
          </a:p>
          <a:p>
            <a:pPr marL="0" indent="0">
              <a:buNone/>
            </a:pPr>
            <a:endParaRPr lang="ar-SY" sz="2800" dirty="0"/>
          </a:p>
          <a:p>
            <a:pPr marL="0" indent="0">
              <a:buNone/>
            </a:pPr>
            <a:endParaRPr lang="ar-SY" sz="2800" dirty="0" smtClean="0"/>
          </a:p>
          <a:p>
            <a:pPr marL="0" indent="0">
              <a:buNone/>
            </a:pPr>
            <a:r>
              <a:rPr lang="ar-SY" sz="2800" dirty="0" smtClean="0"/>
              <a:t>  </a:t>
            </a:r>
          </a:p>
          <a:p>
            <a:pPr marL="0" indent="0">
              <a:buNone/>
            </a:pPr>
            <a:endParaRPr lang="ar-SY" sz="2800" dirty="0" smtClean="0"/>
          </a:p>
          <a:p>
            <a:pPr marL="0" indent="0">
              <a:buNone/>
            </a:pPr>
            <a:endParaRPr lang="ar-SY" sz="2800" dirty="0" smtClean="0"/>
          </a:p>
          <a:p>
            <a:pPr marL="0" indent="0">
              <a:buNone/>
            </a:pPr>
            <a:endParaRPr lang="ar-SY" sz="2800" dirty="0" smtClean="0"/>
          </a:p>
          <a:p>
            <a:pPr marL="0" indent="0">
              <a:buNone/>
            </a:pPr>
            <a:endParaRPr lang="ar-SY" sz="2800" dirty="0" smtClean="0"/>
          </a:p>
          <a:p>
            <a:pPr marL="0" indent="0">
              <a:buNone/>
            </a:pPr>
            <a:endParaRPr lang="ar-SY" sz="2800" dirty="0"/>
          </a:p>
          <a:p>
            <a:pPr marL="0" indent="0">
              <a:buNone/>
            </a:pPr>
            <a:endParaRPr lang="ar-SY" sz="2800" dirty="0" smtClean="0"/>
          </a:p>
          <a:p>
            <a:pPr marL="0" indent="0">
              <a:buNone/>
            </a:pPr>
            <a:endParaRPr lang="ar-SY" sz="2800" dirty="0"/>
          </a:p>
          <a:p>
            <a:pPr marL="0" indent="0">
              <a:buNone/>
            </a:pPr>
            <a:endParaRPr lang="ar-SY" sz="2800" dirty="0"/>
          </a:p>
        </p:txBody>
      </p:sp>
    </p:spTree>
    <p:extLst>
      <p:ext uri="{BB962C8B-B14F-4D97-AF65-F5344CB8AC3E}">
        <p14:creationId xmlns:p14="http://schemas.microsoft.com/office/powerpoint/2010/main" val="4173205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Y" sz="2800" b="1" dirty="0" smtClean="0">
                <a:solidFill>
                  <a:srgbClr val="FF0000"/>
                </a:solidFill>
              </a:rPr>
              <a:t>السوابق الطبية</a:t>
            </a:r>
            <a:endParaRPr lang="ar-SY" sz="2800" b="1" dirty="0">
              <a:solidFill>
                <a:srgbClr val="FF0000"/>
              </a:solidFill>
            </a:endParaRPr>
          </a:p>
        </p:txBody>
      </p:sp>
      <p:sp>
        <p:nvSpPr>
          <p:cNvPr id="3" name="عنصر نائب للمحتوى 2"/>
          <p:cNvSpPr>
            <a:spLocks noGrp="1"/>
          </p:cNvSpPr>
          <p:nvPr>
            <p:ph idx="1"/>
          </p:nvPr>
        </p:nvSpPr>
        <p:spPr/>
        <p:txBody>
          <a:bodyPr>
            <a:normAutofit fontScale="92500" lnSpcReduction="10000"/>
          </a:bodyPr>
          <a:lstStyle/>
          <a:p>
            <a:r>
              <a:rPr lang="ar-SY" sz="2400" b="1" dirty="0" smtClean="0"/>
              <a:t>الأسهل تتبعها حسب الترتيب الزمني عادة.</a:t>
            </a:r>
          </a:p>
          <a:p>
            <a:r>
              <a:rPr lang="ar-SY" sz="2400" b="1" dirty="0" smtClean="0"/>
              <a:t>المشكلات عند الأم أثناء الحمل وتتضمن الفحوص الشعاعية المجراة قبل الولادة والفحوصات الدموية , طريقة الولادة.</a:t>
            </a:r>
          </a:p>
          <a:p>
            <a:r>
              <a:rPr lang="ar-SY" sz="2400" b="1" dirty="0" smtClean="0"/>
              <a:t>وزن الولادة والحمل .</a:t>
            </a:r>
          </a:p>
          <a:p>
            <a:r>
              <a:rPr lang="ar-SY" sz="2400" b="1" dirty="0" smtClean="0"/>
              <a:t>مشكلات ما حول الولادة, في حال قبول الوليد في وحدة العناية الخاصة بحديثي الولادة, اليرقان, الخ.</a:t>
            </a:r>
          </a:p>
          <a:p>
            <a:r>
              <a:rPr lang="ar-SY" sz="2400" b="1" dirty="0" smtClean="0"/>
              <a:t>اللقاحات(على نحو نظامي من السجل الصحي الشخصي للطفل)</a:t>
            </a:r>
          </a:p>
          <a:p>
            <a:r>
              <a:rPr lang="ar-SY" sz="2400" b="1" dirty="0" smtClean="0"/>
              <a:t>الأمراض السابقة, قبولات المستشفيات, والعمليات ,الحوادث والاصابات</a:t>
            </a:r>
            <a:r>
              <a:rPr lang="ar-SY" sz="2400" dirty="0" smtClean="0"/>
              <a:t>.</a:t>
            </a:r>
          </a:p>
          <a:p>
            <a:r>
              <a:rPr lang="ar-SY" sz="2400" b="1" dirty="0" smtClean="0">
                <a:solidFill>
                  <a:srgbClr val="FF0000"/>
                </a:solidFill>
              </a:rPr>
              <a:t>الأدوية:</a:t>
            </a:r>
          </a:p>
          <a:p>
            <a:r>
              <a:rPr lang="ar-SY" sz="2400" dirty="0" smtClean="0"/>
              <a:t>تحقق من :</a:t>
            </a:r>
          </a:p>
          <a:p>
            <a:r>
              <a:rPr lang="ar-SY" sz="2400" dirty="0" smtClean="0"/>
              <a:t>الأدوية الحالية والقديمة, كلا الأدوية الموصوفة والتي بدون وصفة طبية.</a:t>
            </a:r>
          </a:p>
          <a:p>
            <a:r>
              <a:rPr lang="ar-SY" sz="2400" dirty="0" smtClean="0"/>
              <a:t>التحسسات المعروفة.</a:t>
            </a:r>
          </a:p>
          <a:p>
            <a:pPr marL="0" indent="0">
              <a:buNone/>
            </a:pPr>
            <a:r>
              <a:rPr lang="ar-SY" sz="2400" dirty="0" smtClean="0"/>
              <a:t> </a:t>
            </a:r>
            <a:endParaRPr lang="ar-SY" sz="2400" dirty="0"/>
          </a:p>
        </p:txBody>
      </p:sp>
    </p:spTree>
    <p:extLst>
      <p:ext uri="{BB962C8B-B14F-4D97-AF65-F5344CB8AC3E}">
        <p14:creationId xmlns:p14="http://schemas.microsoft.com/office/powerpoint/2010/main" val="3672965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Y" sz="2800" b="1" dirty="0" smtClean="0">
                <a:solidFill>
                  <a:srgbClr val="FF0000"/>
                </a:solidFill>
              </a:rPr>
              <a:t>القصة العائلية:</a:t>
            </a:r>
            <a:endParaRPr lang="ar-SY" sz="2800" b="1" dirty="0">
              <a:solidFill>
                <a:srgbClr val="FF0000"/>
              </a:solidFill>
            </a:endParaRPr>
          </a:p>
        </p:txBody>
      </p:sp>
      <p:sp>
        <p:nvSpPr>
          <p:cNvPr id="3" name="عنصر نائب للمحتوى 2"/>
          <p:cNvSpPr>
            <a:spLocks noGrp="1"/>
          </p:cNvSpPr>
          <p:nvPr>
            <p:ph idx="1"/>
          </p:nvPr>
        </p:nvSpPr>
        <p:spPr/>
        <p:txBody>
          <a:bodyPr>
            <a:normAutofit/>
          </a:bodyPr>
          <a:lstStyle/>
          <a:p>
            <a:r>
              <a:rPr lang="ar-SY" sz="2400" b="1" dirty="0" smtClean="0"/>
              <a:t>تتشارك الأسر المنازل والجينات والأمراض!</a:t>
            </a:r>
          </a:p>
          <a:p>
            <a:r>
              <a:rPr lang="ar-SY" sz="2400" b="1" dirty="0" smtClean="0"/>
              <a:t>هل لدى أحد أفراد الأسرة أو الأصدقاء مشكلة مشابهة أو أي اضطراب خطير؟</a:t>
            </a:r>
          </a:p>
          <a:p>
            <a:r>
              <a:rPr lang="ar-SY" sz="2400" b="1" dirty="0" smtClean="0"/>
              <a:t>هل هناك أي وفيات في فترة حديث الولادة أوالطفولة؟</a:t>
            </a:r>
          </a:p>
          <a:p>
            <a:r>
              <a:rPr lang="ar-SY" sz="2400" b="1" dirty="0" smtClean="0"/>
              <a:t>ارسم شجرة الأسرة</a:t>
            </a:r>
          </a:p>
          <a:p>
            <a:r>
              <a:rPr lang="ar-SY" sz="2400" b="1" dirty="0" smtClean="0"/>
              <a:t>هل هناك قرابة؟</a:t>
            </a:r>
            <a:endParaRPr lang="ar-SY" sz="2400" b="1" dirty="0"/>
          </a:p>
        </p:txBody>
      </p:sp>
    </p:spTree>
    <p:extLst>
      <p:ext uri="{BB962C8B-B14F-4D97-AF65-F5344CB8AC3E}">
        <p14:creationId xmlns:p14="http://schemas.microsoft.com/office/powerpoint/2010/main" val="2484578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Y" sz="2800" b="1" dirty="0" smtClean="0">
                <a:solidFill>
                  <a:srgbClr val="FF0000"/>
                </a:solidFill>
              </a:rPr>
              <a:t>القصة الاجتماعية</a:t>
            </a:r>
            <a:endParaRPr lang="ar-SY" sz="2800" b="1" dirty="0">
              <a:solidFill>
                <a:srgbClr val="FF0000"/>
              </a:solidFill>
            </a:endParaRPr>
          </a:p>
        </p:txBody>
      </p:sp>
      <p:sp>
        <p:nvSpPr>
          <p:cNvPr id="3" name="عنصر نائب للمحتوى 2"/>
          <p:cNvSpPr>
            <a:spLocks noGrp="1"/>
          </p:cNvSpPr>
          <p:nvPr>
            <p:ph idx="1"/>
          </p:nvPr>
        </p:nvSpPr>
        <p:spPr/>
        <p:txBody>
          <a:bodyPr>
            <a:normAutofit/>
          </a:bodyPr>
          <a:lstStyle/>
          <a:p>
            <a:r>
              <a:rPr lang="ar-SY" sz="2400" b="1" dirty="0" smtClean="0">
                <a:solidFill>
                  <a:srgbClr val="FF0000"/>
                </a:solidFill>
              </a:rPr>
              <a:t>تحقق من :</a:t>
            </a:r>
          </a:p>
          <a:p>
            <a:r>
              <a:rPr lang="ar-SY" sz="2400" b="1" dirty="0" smtClean="0"/>
              <a:t>المعلومات المتعلقة بالأسرة ومجتمعها- مهنة الوالدين , الوضع المادي , السكن, العلاقات, التدخين لدى الوالدين, الضغوط الأسرية .من يعيش معك بالمنزل؟</a:t>
            </a:r>
          </a:p>
          <a:p>
            <a:r>
              <a:rPr lang="ar-SY" sz="2400" b="1" dirty="0" smtClean="0"/>
              <a:t>إضافة هذه المعلومات لشجرة الأسرة يعد طريقة مناسبة لتوثيقها.</a:t>
            </a:r>
          </a:p>
          <a:p>
            <a:r>
              <a:rPr lang="ar-SY" sz="2400" b="1" dirty="0" smtClean="0"/>
              <a:t>هل الطفل سعيد بالمنزل؟</a:t>
            </a:r>
          </a:p>
          <a:p>
            <a:r>
              <a:rPr lang="ar-SY" sz="2400" b="1" dirty="0" smtClean="0"/>
              <a:t>هل الطفل سعيد بالحضانة/المدرسة؟</a:t>
            </a:r>
          </a:p>
          <a:p>
            <a:r>
              <a:rPr lang="ar-SY" sz="2400" b="1" dirty="0" smtClean="0"/>
              <a:t>ما تأثير هذا المرض في الطفل والأسرة؟</a:t>
            </a:r>
          </a:p>
          <a:p>
            <a:r>
              <a:rPr lang="ar-SY" sz="2400" b="1" dirty="0" smtClean="0"/>
              <a:t>هل الأسرة مؤهلة للمطالبة بأي مساعدة؟</a:t>
            </a:r>
          </a:p>
          <a:p>
            <a:r>
              <a:rPr lang="ar-SY" sz="2400" b="1" dirty="0" smtClean="0"/>
              <a:t>هل هناك اختصاصي اجتماعي مشارك؟</a:t>
            </a:r>
            <a:endParaRPr lang="ar-SY" sz="2400" b="1" dirty="0"/>
          </a:p>
        </p:txBody>
      </p:sp>
    </p:spTree>
    <p:extLst>
      <p:ext uri="{BB962C8B-B14F-4D97-AF65-F5344CB8AC3E}">
        <p14:creationId xmlns:p14="http://schemas.microsoft.com/office/powerpoint/2010/main" val="3895378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0803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4697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Y" sz="2800" b="1" dirty="0" smtClean="0">
                <a:solidFill>
                  <a:srgbClr val="FF0000"/>
                </a:solidFill>
              </a:rPr>
              <a:t>التطور الروحي الحركي</a:t>
            </a:r>
            <a:endParaRPr lang="ar-SY" sz="2800" b="1" dirty="0">
              <a:solidFill>
                <a:srgbClr val="FF0000"/>
              </a:solidFill>
            </a:endParaRPr>
          </a:p>
        </p:txBody>
      </p:sp>
      <p:sp>
        <p:nvSpPr>
          <p:cNvPr id="3" name="عنصر نائب للمحتوى 2"/>
          <p:cNvSpPr>
            <a:spLocks noGrp="1"/>
          </p:cNvSpPr>
          <p:nvPr>
            <p:ph idx="1"/>
          </p:nvPr>
        </p:nvSpPr>
        <p:spPr/>
        <p:txBody>
          <a:bodyPr>
            <a:normAutofit/>
          </a:bodyPr>
          <a:lstStyle/>
          <a:p>
            <a:r>
              <a:rPr lang="ar-SY" sz="2400" b="1" dirty="0" smtClean="0">
                <a:solidFill>
                  <a:srgbClr val="FF0000"/>
                </a:solidFill>
              </a:rPr>
              <a:t>تحقق من:</a:t>
            </a:r>
          </a:p>
          <a:p>
            <a:r>
              <a:rPr lang="ar-SY" sz="2400" b="1" dirty="0" smtClean="0"/>
              <a:t>مخاوف الوالدين حول التطور الروحي الحركي, الرؤية , السمع .</a:t>
            </a:r>
          </a:p>
          <a:p>
            <a:r>
              <a:rPr lang="ar-SY" sz="2400" b="1" dirty="0" smtClean="0"/>
              <a:t>معالم تطور الروحي الحركي الأساسية. </a:t>
            </a:r>
            <a:endParaRPr lang="ar-SY" sz="2400" b="1" dirty="0"/>
          </a:p>
          <a:p>
            <a:r>
              <a:rPr lang="ar-SY" sz="2400" b="1" dirty="0" smtClean="0"/>
              <a:t>مراقبات صحة الطفل التطورية السابقة.</a:t>
            </a:r>
          </a:p>
          <a:p>
            <a:r>
              <a:rPr lang="ar-SY" sz="2400" b="1" dirty="0" smtClean="0"/>
              <a:t>ضبط المعصرات عند الأطفال الصغار.</a:t>
            </a:r>
          </a:p>
          <a:p>
            <a:r>
              <a:rPr lang="ar-SY" sz="2400" b="1" dirty="0" smtClean="0"/>
              <a:t>مزاج الطفل , السلوك.</a:t>
            </a:r>
          </a:p>
          <a:p>
            <a:r>
              <a:rPr lang="ar-SY" sz="2400" b="1" dirty="0" smtClean="0"/>
              <a:t>مشكلات النوم .</a:t>
            </a:r>
          </a:p>
          <a:p>
            <a:r>
              <a:rPr lang="ar-SY" sz="2400" b="1" dirty="0" smtClean="0"/>
              <a:t>المخاوف والتقدم في الحضانة/المدرسة.</a:t>
            </a:r>
          </a:p>
          <a:p>
            <a:endParaRPr lang="ar-SY" sz="2400" dirty="0"/>
          </a:p>
        </p:txBody>
      </p:sp>
    </p:spTree>
    <p:extLst>
      <p:ext uri="{BB962C8B-B14F-4D97-AF65-F5344CB8AC3E}">
        <p14:creationId xmlns:p14="http://schemas.microsoft.com/office/powerpoint/2010/main" val="570203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Y" sz="2800" b="1" dirty="0" smtClean="0">
                <a:solidFill>
                  <a:srgbClr val="FF0000"/>
                </a:solidFill>
              </a:rPr>
              <a:t>مقاربة الفحص السريري للأطفال</a:t>
            </a:r>
            <a:endParaRPr lang="ar-SY" sz="2800" b="1" dirty="0">
              <a:solidFill>
                <a:srgbClr val="FF0000"/>
              </a:solidFill>
            </a:endParaRPr>
          </a:p>
        </p:txBody>
      </p:sp>
      <p:sp>
        <p:nvSpPr>
          <p:cNvPr id="3" name="عنصر نائب للمحتوى 2"/>
          <p:cNvSpPr>
            <a:spLocks noGrp="1"/>
          </p:cNvSpPr>
          <p:nvPr>
            <p:ph idx="1"/>
          </p:nvPr>
        </p:nvSpPr>
        <p:spPr/>
        <p:txBody>
          <a:bodyPr>
            <a:normAutofit fontScale="92500" lnSpcReduction="10000"/>
          </a:bodyPr>
          <a:lstStyle/>
          <a:p>
            <a:r>
              <a:rPr lang="ar-SY" sz="2400" b="1" dirty="0" smtClean="0"/>
              <a:t>التلاؤم مع سن الطفل:</a:t>
            </a:r>
          </a:p>
          <a:p>
            <a:r>
              <a:rPr lang="ar-SY" sz="2400" dirty="0" smtClean="0"/>
              <a:t>تكييف الفحص السريري ليلائم عمر الطفل. على الرغم من أن فحص بعض الدارجين الأطفال الصغار على نحو كامل قد يكون صعبا إلا أن يكون ممكنا مع سعة الحيلة وسرعة البديهة من جانب الطبيب .</a:t>
            </a:r>
          </a:p>
          <a:p>
            <a:r>
              <a:rPr lang="ar-SY" sz="2400" b="1" dirty="0" smtClean="0"/>
              <a:t>يفحص الأطفال في الأشهر القليلة الأولى على نحو أفضل على سرير الفحص مع وجود أحد الوالدين بقربهم.</a:t>
            </a:r>
          </a:p>
          <a:p>
            <a:r>
              <a:rPr lang="ar-SY" sz="2400" b="1" dirty="0" smtClean="0"/>
              <a:t>من الأفضل أن يفحص الدارج مبدئيا في حضن والدته وأحيانا وهو على كتف أحد والديه.</a:t>
            </a:r>
          </a:p>
          <a:p>
            <a:r>
              <a:rPr lang="ar-SY" sz="2400" dirty="0" smtClean="0"/>
              <a:t>الوالدان مصدر اطمئنان الطفل ومفيدان في تسهيل الفحص إذا تم توجيههم ماذا يفعلون.</a:t>
            </a:r>
          </a:p>
          <a:p>
            <a:r>
              <a:rPr lang="ar-SY" sz="2400" b="1" dirty="0" smtClean="0"/>
              <a:t>قد يفحص الأطفال قبل سن المدرسة مبدئيا في أثناء لعبهم </a:t>
            </a:r>
            <a:r>
              <a:rPr lang="ar-SY" sz="2400" dirty="0" smtClean="0"/>
              <a:t>.</a:t>
            </a:r>
          </a:p>
          <a:p>
            <a:r>
              <a:rPr lang="ar-SY" sz="2400" b="1" dirty="0" smtClean="0"/>
              <a:t>عادة الأطفال الأكبر سنا والمراهقون مهتمون بخصوصياتهم </a:t>
            </a:r>
            <a:r>
              <a:rPr lang="ar-SY" sz="2400" dirty="0" smtClean="0"/>
              <a:t>.</a:t>
            </a:r>
          </a:p>
          <a:p>
            <a:r>
              <a:rPr lang="ar-SY" sz="2400" b="1" dirty="0" smtClean="0"/>
              <a:t>ينبغي فحص الشباب (الذكور والإناث)بوجود أحد الوالدين أو ممرضة أو مرافق مناسب </a:t>
            </a:r>
            <a:r>
              <a:rPr lang="ar-SY" sz="2400" dirty="0" smtClean="0"/>
              <a:t>.</a:t>
            </a:r>
            <a:endParaRPr lang="ar-SY" sz="2400" dirty="0"/>
          </a:p>
        </p:txBody>
      </p:sp>
    </p:spTree>
    <p:extLst>
      <p:ext uri="{BB962C8B-B14F-4D97-AF65-F5344CB8AC3E}">
        <p14:creationId xmlns:p14="http://schemas.microsoft.com/office/powerpoint/2010/main" val="602951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7446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smtClean="0"/>
              <a:t>القصة والفحص السريري</a:t>
            </a:r>
            <a:endParaRPr lang="ar-SY" b="1" dirty="0"/>
          </a:p>
        </p:txBody>
      </p:sp>
      <p:sp>
        <p:nvSpPr>
          <p:cNvPr id="3" name="عنصر نائب للمحتوى 2"/>
          <p:cNvSpPr>
            <a:spLocks noGrp="1"/>
          </p:cNvSpPr>
          <p:nvPr>
            <p:ph idx="1"/>
          </p:nvPr>
        </p:nvSpPr>
        <p:spPr/>
        <p:txBody>
          <a:bodyPr>
            <a:normAutofit fontScale="77500" lnSpcReduction="20000"/>
          </a:bodyPr>
          <a:lstStyle/>
          <a:p>
            <a:r>
              <a:rPr lang="ar-SY" sz="2800" b="1" dirty="0" smtClean="0"/>
              <a:t>مميزات القصة والفحص السريري في ممارسة طب الأطفال:</a:t>
            </a:r>
          </a:p>
          <a:p>
            <a:r>
              <a:rPr lang="ar-SY" sz="2800" b="1" dirty="0" smtClean="0"/>
              <a:t>يجب أن تكون الأسئلة التي تسأل في القصة السريرية وطريقة الفحص السريري موجه حسب عمر الطفل وذلك على العكس من  طب البالغين </a:t>
            </a:r>
            <a:r>
              <a:rPr lang="ar-SY" sz="2800" dirty="0" smtClean="0"/>
              <a:t>. يجب انتهاز فرصة هدوء الطفل وتجاوبه , فمثلا يجرى الإصغاء للصدر والقلب عند رضيع أو طفل صغير عندما يكون هادئا , وقد يتطلب ذلك الهاء الطفل أو اللعب معه . </a:t>
            </a:r>
          </a:p>
          <a:p>
            <a:r>
              <a:rPr lang="ar-SY" sz="2800" dirty="0" smtClean="0"/>
              <a:t>غالبا ما تكون المهارة مطلوبة ,لتحقيق فحص ناجح وكامل للأطفال الصغار . الأهل معنيون وقلقون بشدة حول أطفالهم ,يميزون بسرعة ويقدرون الأطباء الذين يظهرون الاهتمام والتعاطف والمهارة. </a:t>
            </a:r>
          </a:p>
          <a:p>
            <a:r>
              <a:rPr lang="ar-SY" sz="2800" dirty="0" smtClean="0"/>
              <a:t>على الرغم من التقدم في التكنولوجيا وتوافر الاستقصاءات المتطورة أكثر من أي وقت مضى ,</a:t>
            </a:r>
            <a:r>
              <a:rPr lang="ar-SY" sz="2800" b="1" dirty="0" smtClean="0"/>
              <a:t> يبقى أخذ القصة والفحص السريري هوالأساس في الممارسة السريرية </a:t>
            </a:r>
            <a:r>
              <a:rPr lang="ar-SY" sz="2800" dirty="0" smtClean="0"/>
              <a:t>.تعد هذه المهارات حاسمة في طب الأطفال حيث توضع معظم التشاخيص اعتمادا على القصة الجيدة, مضافا اليها التأمل الدقيق للطفل والفحص الموجه. عند الأخذ بالحسبان القصة والفحص السريري من المفيد التفكير في بعض التظاهرات السريرية الشائعة المشاهدة من قبل الأطباء عند الأطفال وكذلك مع عمر الطفل .لكل ذلك تأثير في أخذ القصة والفحص السريري.</a:t>
            </a:r>
            <a:endParaRPr lang="ar-SY" sz="2800" dirty="0"/>
          </a:p>
        </p:txBody>
      </p:sp>
    </p:spTree>
    <p:extLst>
      <p:ext uri="{BB962C8B-B14F-4D97-AF65-F5344CB8AC3E}">
        <p14:creationId xmlns:p14="http://schemas.microsoft.com/office/powerpoint/2010/main" val="4261576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Y" sz="2800" b="1" dirty="0" smtClean="0">
                <a:solidFill>
                  <a:srgbClr val="FF0000"/>
                </a:solidFill>
              </a:rPr>
              <a:t>كسب تعاون الطفل</a:t>
            </a:r>
            <a:endParaRPr lang="ar-SY" sz="2800" b="1" dirty="0">
              <a:solidFill>
                <a:srgbClr val="FF0000"/>
              </a:solidFill>
            </a:endParaRPr>
          </a:p>
        </p:txBody>
      </p:sp>
      <p:sp>
        <p:nvSpPr>
          <p:cNvPr id="3" name="عنصر نائب للمحتوى 2"/>
          <p:cNvSpPr>
            <a:spLocks noGrp="1"/>
          </p:cNvSpPr>
          <p:nvPr>
            <p:ph idx="1"/>
          </p:nvPr>
        </p:nvSpPr>
        <p:spPr/>
        <p:txBody>
          <a:bodyPr>
            <a:normAutofit fontScale="92500" lnSpcReduction="20000"/>
          </a:bodyPr>
          <a:lstStyle/>
          <a:p>
            <a:r>
              <a:rPr lang="ar-SY" sz="2400" b="1" dirty="0" smtClean="0"/>
              <a:t>أنشىء تواصلا عينيا وابتسم </a:t>
            </a:r>
            <a:r>
              <a:rPr lang="ar-SY" sz="2400" dirty="0" smtClean="0"/>
              <a:t>. هذا يبني الثقة:حتى الطفل الصغير جدا يستطيع أن يحكم على ماتريد فعله من خلال تعابير وجهك وسلوكك .إذا كان الطفل لايزال يبدو خائفا لاتضغط عليه ولكن انتظر , مما يسمح للوالد بطمأنتهم.</a:t>
            </a:r>
          </a:p>
          <a:p>
            <a:r>
              <a:rPr lang="ar-SY" sz="2400" b="1" dirty="0" smtClean="0"/>
              <a:t>انزل الى مستوى الطفل وحاول أن تنخرط في اللعب أو المحادثة</a:t>
            </a:r>
            <a:r>
              <a:rPr lang="ar-SY" sz="2400" dirty="0" smtClean="0"/>
              <a:t>. حاول التأكد أن مستوى عينك على الارتفاع نفسه أو اخفض من اعينهم قدر الامكان .</a:t>
            </a:r>
          </a:p>
          <a:p>
            <a:r>
              <a:rPr lang="ar-SY" sz="2400" b="1" dirty="0" smtClean="0"/>
              <a:t>اشرح ما أنت على وشك أن تفعله وماذا تريد من الطفل أن يفعل </a:t>
            </a:r>
            <a:r>
              <a:rPr lang="ar-SY" sz="2400" dirty="0" smtClean="0"/>
              <a:t>, بلغة يستطيع /تستطيع أن تفهمها. إذا كان الفحص ضروريا من الأفضل ألا تطلب الإذن , بما أنه قد يرفض.</a:t>
            </a:r>
            <a:endParaRPr lang="ar-SY" sz="2400" b="1" dirty="0" smtClean="0"/>
          </a:p>
          <a:p>
            <a:r>
              <a:rPr lang="ar-SY" sz="2400" b="1" dirty="0" smtClean="0"/>
              <a:t>-كن واثقا ولطيفا</a:t>
            </a:r>
          </a:p>
          <a:p>
            <a:r>
              <a:rPr lang="ar-SY" sz="2400" dirty="0" smtClean="0"/>
              <a:t>-</a:t>
            </a:r>
            <a:r>
              <a:rPr lang="ar-SY" sz="2400" b="1" dirty="0" smtClean="0"/>
              <a:t>قد تهدىء فحوص وهمية قصيرة مخاوف الطفل الصغير, مثل الاصغاء لدمية أو يد أحد الوالدين.</a:t>
            </a:r>
          </a:p>
          <a:p>
            <a:r>
              <a:rPr lang="ar-SY" sz="2400" b="1" dirty="0" smtClean="0"/>
              <a:t>دع الاجراءات المزعجة كفحص الأذن أو الحلق للنهاية</a:t>
            </a:r>
            <a:r>
              <a:rPr lang="ar-SY" sz="2400" dirty="0" smtClean="0"/>
              <a:t>.</a:t>
            </a:r>
          </a:p>
          <a:p>
            <a:r>
              <a:rPr lang="ar-SY" sz="2400" b="1" dirty="0" smtClean="0"/>
              <a:t>خلع ملابس الأطفال بلطف وبيد الوالدين كما يجب المحافظة على نظافة ايدي الطبيب الفاحص</a:t>
            </a:r>
          </a:p>
          <a:p>
            <a:endParaRPr lang="ar-SY" sz="2400" dirty="0"/>
          </a:p>
        </p:txBody>
      </p:sp>
    </p:spTree>
    <p:extLst>
      <p:ext uri="{BB962C8B-B14F-4D97-AF65-F5344CB8AC3E}">
        <p14:creationId xmlns:p14="http://schemas.microsoft.com/office/powerpoint/2010/main" val="3888325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Y" sz="3200" b="1" dirty="0" smtClean="0"/>
              <a:t>الفحص</a:t>
            </a:r>
            <a:endParaRPr lang="ar-SY" sz="3200" b="1" dirty="0"/>
          </a:p>
        </p:txBody>
      </p:sp>
      <p:sp>
        <p:nvSpPr>
          <p:cNvPr id="3" name="عنصر نائب للمحتوى 2"/>
          <p:cNvSpPr>
            <a:spLocks noGrp="1"/>
          </p:cNvSpPr>
          <p:nvPr>
            <p:ph idx="1"/>
          </p:nvPr>
        </p:nvSpPr>
        <p:spPr/>
        <p:txBody>
          <a:bodyPr>
            <a:normAutofit fontScale="92500"/>
          </a:bodyPr>
          <a:lstStyle/>
          <a:p>
            <a:r>
              <a:rPr lang="ar-SY" sz="2400" b="1" dirty="0" smtClean="0"/>
              <a:t>المراقبات الأولية-تأمل قبل أن تفحص</a:t>
            </a:r>
            <a:endParaRPr lang="ar-SY" sz="2400" dirty="0" smtClean="0"/>
          </a:p>
          <a:p>
            <a:r>
              <a:rPr lang="ar-SY" sz="2400" b="1" dirty="0" smtClean="0"/>
              <a:t>التأمل الدقيق </a:t>
            </a:r>
            <a:r>
              <a:rPr lang="ar-SY" sz="2400" dirty="0" smtClean="0"/>
              <a:t>هو مفتاح نجاح الفحص السريري غالبا . شاهد قبل أن تلمس الطفل. </a:t>
            </a:r>
          </a:p>
          <a:p>
            <a:r>
              <a:rPr lang="ar-SY" sz="2400" b="1" dirty="0" smtClean="0"/>
              <a:t>التأمل يعطي معلومات عن</a:t>
            </a:r>
            <a:r>
              <a:rPr lang="ar-SY" sz="2400" dirty="0" smtClean="0"/>
              <a:t>:</a:t>
            </a:r>
          </a:p>
          <a:p>
            <a:r>
              <a:rPr lang="ar-SY" sz="2400" b="1" dirty="0" smtClean="0"/>
              <a:t>شدة المرض – النمو والتغذية –السلوك والإدراك الاجتماعي - مستوى النظافة والعناية</a:t>
            </a:r>
          </a:p>
          <a:p>
            <a:r>
              <a:rPr lang="ar-SY" sz="2400" b="1" dirty="0" smtClean="0">
                <a:solidFill>
                  <a:srgbClr val="FF0000"/>
                </a:solidFill>
              </a:rPr>
              <a:t>شدة المرض:</a:t>
            </a:r>
            <a:r>
              <a:rPr lang="ar-SY" sz="2400" dirty="0" smtClean="0">
                <a:solidFill>
                  <a:srgbClr val="FF0000"/>
                </a:solidFill>
              </a:rPr>
              <a:t> </a:t>
            </a:r>
            <a:r>
              <a:rPr lang="ar-SY" sz="2400" b="1" dirty="0" smtClean="0"/>
              <a:t>هل الطفل مريض أم سليم </a:t>
            </a:r>
            <a:r>
              <a:rPr lang="ar-SY" sz="2400" dirty="0" smtClean="0"/>
              <a:t>؟ إذا كان مريضا ,ما شدة مرضه؟ أجر التقييم السريع خلال 60ثانية وللرضيع أو الطفل المريض على نحو حاد.</a:t>
            </a:r>
          </a:p>
          <a:p>
            <a:r>
              <a:rPr lang="ar-SY" sz="2400" b="1" dirty="0" smtClean="0"/>
              <a:t>التنفس والمسلك الهوائي- </a:t>
            </a:r>
            <a:r>
              <a:rPr lang="ar-SY" sz="2400" dirty="0" smtClean="0"/>
              <a:t>عدد مرات التنفس والجهد التنفسي –وجود صرير أو وزيز, الزرقة.</a:t>
            </a:r>
          </a:p>
          <a:p>
            <a:r>
              <a:rPr lang="ar-SY" sz="2400" b="1" dirty="0" smtClean="0"/>
              <a:t>الدوران</a:t>
            </a:r>
            <a:r>
              <a:rPr lang="ar-SY" sz="2400" dirty="0" smtClean="0"/>
              <a:t>-عدد ضربات القلب, حجم النبض , الحرارة المحيطية , زمن الامتلاء الشعري</a:t>
            </a:r>
          </a:p>
          <a:p>
            <a:r>
              <a:rPr lang="ar-SY" sz="2400" b="1" dirty="0" smtClean="0"/>
              <a:t>العجز-مستوى الوعي</a:t>
            </a:r>
          </a:p>
          <a:p>
            <a:endParaRPr lang="ar-SY" sz="2400" dirty="0"/>
          </a:p>
        </p:txBody>
      </p:sp>
    </p:spTree>
    <p:extLst>
      <p:ext uri="{BB962C8B-B14F-4D97-AF65-F5344CB8AC3E}">
        <p14:creationId xmlns:p14="http://schemas.microsoft.com/office/powerpoint/2010/main" val="3137134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Y" sz="3200" b="1" dirty="0" smtClean="0"/>
              <a:t>القياسات</a:t>
            </a:r>
            <a:endParaRPr lang="ar-SY" sz="3200" b="1" dirty="0"/>
          </a:p>
        </p:txBody>
      </p:sp>
      <p:sp>
        <p:nvSpPr>
          <p:cNvPr id="3" name="عنصر نائب للمحتوى 2"/>
          <p:cNvSpPr>
            <a:spLocks noGrp="1"/>
          </p:cNvSpPr>
          <p:nvPr>
            <p:ph idx="1"/>
          </p:nvPr>
        </p:nvSpPr>
        <p:spPr/>
        <p:txBody>
          <a:bodyPr>
            <a:normAutofit/>
          </a:bodyPr>
          <a:lstStyle/>
          <a:p>
            <a:r>
              <a:rPr lang="ar-SY" sz="2400" dirty="0" smtClean="0"/>
              <a:t>النمو غير الطبيعي قد يكون التظاهر الأول للمرض عند الأطفال, وفشل النمو هو علامة تحذيرية</a:t>
            </a:r>
          </a:p>
          <a:p>
            <a:r>
              <a:rPr lang="ar-SY" sz="2400" b="1" dirty="0" smtClean="0"/>
              <a:t>الوزن</a:t>
            </a:r>
            <a:r>
              <a:rPr lang="ar-SY" sz="2400" dirty="0" smtClean="0"/>
              <a:t>, يجب ملاحظة القياسات السابقة من سجل الطفل الشخصي الصحي </a:t>
            </a:r>
          </a:p>
          <a:p>
            <a:r>
              <a:rPr lang="ar-SY" sz="2400" b="1" dirty="0" smtClean="0"/>
              <a:t>الطول</a:t>
            </a:r>
            <a:r>
              <a:rPr lang="ar-SY" sz="2400" dirty="0" smtClean="0"/>
              <a:t>(إذا كان مستطبا عند الرضع)أو الارتفاع في الأطفال الأكبر سنا.</a:t>
            </a:r>
          </a:p>
          <a:p>
            <a:r>
              <a:rPr lang="ar-SY" sz="2400" b="1" dirty="0" smtClean="0"/>
              <a:t>محيط الرأس </a:t>
            </a:r>
            <a:r>
              <a:rPr lang="ar-SY" sz="2400" dirty="0" smtClean="0"/>
              <a:t>عند الرضع أو الأطفال الأكبرسنا إذا كان هناك مشكلة عصبية/تطورية</a:t>
            </a:r>
          </a:p>
          <a:p>
            <a:r>
              <a:rPr lang="ar-SY" sz="2400" b="1" dirty="0" smtClean="0"/>
              <a:t>درجة الحرارة </a:t>
            </a:r>
          </a:p>
          <a:p>
            <a:r>
              <a:rPr lang="ar-SY" sz="2400" b="1" dirty="0" smtClean="0"/>
              <a:t>ضغط الدم الشرياني </a:t>
            </a:r>
            <a:endParaRPr lang="ar-SY" sz="2400" b="1" dirty="0"/>
          </a:p>
        </p:txBody>
      </p:sp>
    </p:spTree>
    <p:extLst>
      <p:ext uri="{BB962C8B-B14F-4D97-AF65-F5344CB8AC3E}">
        <p14:creationId xmlns:p14="http://schemas.microsoft.com/office/powerpoint/2010/main" val="2912938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Y" sz="2800" b="1" dirty="0" smtClean="0"/>
              <a:t>مقاربة الفحص السريري</a:t>
            </a:r>
            <a:endParaRPr lang="ar-SY" sz="2800" b="1" dirty="0"/>
          </a:p>
        </p:txBody>
      </p:sp>
      <p:sp>
        <p:nvSpPr>
          <p:cNvPr id="3" name="عنصر نائب للمحتوى 2"/>
          <p:cNvSpPr>
            <a:spLocks noGrp="1"/>
          </p:cNvSpPr>
          <p:nvPr>
            <p:ph idx="1"/>
          </p:nvPr>
        </p:nvSpPr>
        <p:spPr/>
        <p:txBody>
          <a:bodyPr>
            <a:normAutofit/>
          </a:bodyPr>
          <a:lstStyle/>
          <a:p>
            <a:r>
              <a:rPr lang="ar-SY" sz="2400" dirty="0" smtClean="0"/>
              <a:t>يجب انتهاز الفرص في أثناء الفحص السريري للأطفال الصغار, إذا الطفل هادئا قد نختار إصغاء الصدر قبل خلع ملابس الرضيع الذي قد يؤدي إلى بكائه.</a:t>
            </a:r>
          </a:p>
          <a:p>
            <a:r>
              <a:rPr lang="ar-SY" sz="2400" b="1" dirty="0" smtClean="0">
                <a:solidFill>
                  <a:srgbClr val="FF0000"/>
                </a:solidFill>
              </a:rPr>
              <a:t>المظهر العام</a:t>
            </a:r>
          </a:p>
          <a:p>
            <a:r>
              <a:rPr lang="ar-SY" sz="2400" dirty="0" smtClean="0"/>
              <a:t>يفحص الوجه , الرأس, العنق, اليدان. </a:t>
            </a:r>
          </a:p>
          <a:p>
            <a:r>
              <a:rPr lang="ar-SY" sz="2400" b="1" dirty="0" smtClean="0"/>
              <a:t>قد يوحي المظهر الشكلي العام بوجود تناذر صبغي أو تشوهات </a:t>
            </a:r>
            <a:r>
              <a:rPr lang="ar-SY" sz="2400" dirty="0" smtClean="0"/>
              <a:t>. هل الرأس كبير أم صغير ؟جس اليافوخ والدروز عند الرضيع .ابحث عن أي تشوه خلقي.</a:t>
            </a:r>
          </a:p>
          <a:p>
            <a:r>
              <a:rPr lang="ar-SY" sz="2400" dirty="0" smtClean="0"/>
              <a:t> </a:t>
            </a:r>
            <a:r>
              <a:rPr lang="ar-SY" sz="2400" b="1" dirty="0" smtClean="0"/>
              <a:t>هل الطفل متجفف , ذو لون يرقاني أو لديه فقر دم؟</a:t>
            </a:r>
            <a:endParaRPr lang="ar-SY" sz="2400" b="1" dirty="0"/>
          </a:p>
        </p:txBody>
      </p:sp>
    </p:spTree>
    <p:extLst>
      <p:ext uri="{BB962C8B-B14F-4D97-AF65-F5344CB8AC3E}">
        <p14:creationId xmlns:p14="http://schemas.microsoft.com/office/powerpoint/2010/main" val="2517086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Y" sz="2800" b="1" dirty="0" smtClean="0"/>
              <a:t>الجهاز التنفسي</a:t>
            </a:r>
            <a:endParaRPr lang="ar-SY" sz="2800" b="1" dirty="0"/>
          </a:p>
        </p:txBody>
      </p:sp>
      <p:sp>
        <p:nvSpPr>
          <p:cNvPr id="3" name="عنصر نائب للمحتوى 2"/>
          <p:cNvSpPr>
            <a:spLocks noGrp="1"/>
          </p:cNvSpPr>
          <p:nvPr>
            <p:ph idx="1"/>
          </p:nvPr>
        </p:nvSpPr>
        <p:spPr/>
        <p:txBody>
          <a:bodyPr>
            <a:normAutofit lnSpcReduction="10000"/>
          </a:bodyPr>
          <a:lstStyle/>
          <a:p>
            <a:r>
              <a:rPr lang="ar-SY" sz="2400" b="1" dirty="0" smtClean="0">
                <a:solidFill>
                  <a:srgbClr val="FF0000"/>
                </a:solidFill>
              </a:rPr>
              <a:t>الزرقة</a:t>
            </a:r>
          </a:p>
          <a:p>
            <a:r>
              <a:rPr lang="ar-SY" sz="2400" dirty="0" smtClean="0"/>
              <a:t>هل الطفل زهري أم أزرق ؟ هل تلاحظ الزرقة المركزية على نحو أدق في اللسان.</a:t>
            </a:r>
          </a:p>
          <a:p>
            <a:r>
              <a:rPr lang="ar-SY" sz="2400" b="1" dirty="0" smtClean="0">
                <a:solidFill>
                  <a:srgbClr val="FF0000"/>
                </a:solidFill>
              </a:rPr>
              <a:t>تبقرط الأصابع اليدين والقدمين</a:t>
            </a:r>
            <a:endParaRPr lang="ar-SY" sz="2400" dirty="0" smtClean="0">
              <a:solidFill>
                <a:srgbClr val="FF0000"/>
              </a:solidFill>
            </a:endParaRPr>
          </a:p>
          <a:p>
            <a:r>
              <a:rPr lang="ar-SY" sz="2400" dirty="0" smtClean="0"/>
              <a:t>يترافق التبقرط غالبا مع </a:t>
            </a:r>
            <a:r>
              <a:rPr lang="ar-SY" sz="2400" b="1" dirty="0" smtClean="0"/>
              <a:t>الداء الرئوي المزمن </a:t>
            </a:r>
            <a:r>
              <a:rPr lang="ar-SY" sz="2400" dirty="0" smtClean="0"/>
              <a:t>المقيح, مثل الداء الكيسي الليفي ,</a:t>
            </a:r>
          </a:p>
          <a:p>
            <a:r>
              <a:rPr lang="ar-SY" sz="2400" dirty="0" smtClean="0"/>
              <a:t>أو </a:t>
            </a:r>
            <a:r>
              <a:rPr lang="ar-SY" sz="2400" b="1" dirty="0" smtClean="0"/>
              <a:t>المرض القلبي الخلقي المزرق</a:t>
            </a:r>
            <a:r>
              <a:rPr lang="ar-SY" sz="2400" dirty="0" smtClean="0"/>
              <a:t>. ويشاهد أحيانا في </a:t>
            </a:r>
            <a:r>
              <a:rPr lang="ar-SY" sz="2400" b="1" dirty="0" smtClean="0"/>
              <a:t>أمراض الأمعاء الالتهابية </a:t>
            </a:r>
            <a:r>
              <a:rPr lang="ar-SY" sz="2400" dirty="0" smtClean="0"/>
              <a:t>أو </a:t>
            </a:r>
            <a:r>
              <a:rPr lang="ar-SY" sz="2400" b="1" dirty="0" smtClean="0"/>
              <a:t>التشمع الكبدي</a:t>
            </a:r>
            <a:r>
              <a:rPr lang="ar-SY" sz="2400" dirty="0" smtClean="0"/>
              <a:t>. يكون التبقرط واضحا عندما يكون شديدا ولكن قد يكون صعب الكشف عندما يكون خفيفا .</a:t>
            </a:r>
          </a:p>
          <a:p>
            <a:r>
              <a:rPr lang="ar-SY" sz="2400" b="1" dirty="0" smtClean="0">
                <a:solidFill>
                  <a:srgbClr val="FF0000"/>
                </a:solidFill>
              </a:rPr>
              <a:t>تسرع التنفس </a:t>
            </a:r>
            <a:r>
              <a:rPr lang="ar-SY" sz="2400" dirty="0" smtClean="0"/>
              <a:t>يكون عدد مرات التنفس متعلق بالعمر</a:t>
            </a:r>
          </a:p>
          <a:p>
            <a:r>
              <a:rPr lang="ar-SY" sz="2400" b="1" dirty="0" smtClean="0">
                <a:solidFill>
                  <a:srgbClr val="FF0000"/>
                </a:solidFill>
              </a:rPr>
              <a:t>الزلة التنفسية </a:t>
            </a:r>
            <a:r>
              <a:rPr lang="ar-SY" sz="2400" dirty="0" smtClean="0"/>
              <a:t>الإرهاق أو زيادة الجهد التنفسي بسبب زيادة مقاومة المسلك الهوائي. ازدياد الجهد التنفسي يقدر من:-رقص خنابتي الأنف- الطحة الزفيرية -السحب الضلعي – صعوبة التكلم أو التغذية.</a:t>
            </a:r>
            <a:endParaRPr lang="ar-SY" sz="2400" b="1" dirty="0" smtClean="0"/>
          </a:p>
          <a:p>
            <a:endParaRPr lang="ar-SY" sz="2400" dirty="0"/>
          </a:p>
        </p:txBody>
      </p:sp>
    </p:spTree>
    <p:extLst>
      <p:ext uri="{BB962C8B-B14F-4D97-AF65-F5344CB8AC3E}">
        <p14:creationId xmlns:p14="http://schemas.microsoft.com/office/powerpoint/2010/main" val="4227920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Y" sz="2800" b="1" dirty="0" smtClean="0"/>
              <a:t>شكل الصدر</a:t>
            </a:r>
            <a:endParaRPr lang="ar-SY" sz="2800" b="1" dirty="0"/>
          </a:p>
        </p:txBody>
      </p:sp>
      <p:sp>
        <p:nvSpPr>
          <p:cNvPr id="3" name="عنصر نائب للمحتوى 2"/>
          <p:cNvSpPr>
            <a:spLocks noGrp="1"/>
          </p:cNvSpPr>
          <p:nvPr>
            <p:ph idx="1"/>
          </p:nvPr>
        </p:nvSpPr>
        <p:spPr/>
        <p:txBody>
          <a:bodyPr>
            <a:normAutofit lnSpcReduction="10000"/>
          </a:bodyPr>
          <a:lstStyle/>
          <a:p>
            <a:r>
              <a:rPr lang="ar-SY" sz="2400" dirty="0" smtClean="0"/>
              <a:t>-فرط التمدد أو </a:t>
            </a:r>
            <a:r>
              <a:rPr lang="ar-SY" sz="2400" b="1" dirty="0" smtClean="0"/>
              <a:t>الصدر البرميلي </a:t>
            </a:r>
            <a:r>
              <a:rPr lang="ar-SY" sz="2400" dirty="0" smtClean="0"/>
              <a:t>مثل الربو</a:t>
            </a:r>
          </a:p>
          <a:p>
            <a:r>
              <a:rPr lang="ar-SY" sz="2400" b="1" dirty="0" smtClean="0"/>
              <a:t>الصدر القمعي </a:t>
            </a:r>
            <a:r>
              <a:rPr lang="ar-SY" sz="2400" dirty="0" smtClean="0"/>
              <a:t>أو صدر الحمام</a:t>
            </a:r>
          </a:p>
          <a:p>
            <a:r>
              <a:rPr lang="ar-SY" sz="2400" b="1" dirty="0" smtClean="0"/>
              <a:t>شقوق هاريسون</a:t>
            </a:r>
            <a:r>
              <a:rPr lang="ar-SY" sz="2400" dirty="0" smtClean="0"/>
              <a:t>(حركة جدار الصدر نحو الداخل بسبب السحب الحجابي طويل الأمد) مثل الربو سيء الضبط</a:t>
            </a:r>
          </a:p>
          <a:p>
            <a:pPr marL="0" indent="0">
              <a:buNone/>
            </a:pPr>
            <a:r>
              <a:rPr lang="ar-SY" sz="2400" b="1" dirty="0" smtClean="0"/>
              <a:t>الجس</a:t>
            </a:r>
          </a:p>
          <a:p>
            <a:pPr marL="0" indent="0">
              <a:buNone/>
            </a:pPr>
            <a:r>
              <a:rPr lang="ar-SY" sz="2400" b="1" dirty="0" smtClean="0"/>
              <a:t>تمدد الصدر </a:t>
            </a:r>
            <a:r>
              <a:rPr lang="ar-SY" sz="2400" dirty="0" smtClean="0"/>
              <a:t>: يفحص بشريط القياس إذا كان غير طبيعي , يكون عند الأطفال بسن المدرسة بين 3-5 سم . كما يجب فحص التناظر</a:t>
            </a:r>
          </a:p>
          <a:p>
            <a:pPr marL="0" indent="0">
              <a:buNone/>
            </a:pPr>
            <a:r>
              <a:rPr lang="ar-SY" sz="2400" b="1" dirty="0" smtClean="0"/>
              <a:t>الرغامى</a:t>
            </a:r>
            <a:r>
              <a:rPr lang="ar-SY" sz="2400" dirty="0" smtClean="0"/>
              <a:t> : نادرا ما يفيد التحري إذا كانت الرغامى في المنتصف وهو غير محبب عند الأطفال. يجرى على نحو انتقائي ,مثل في حال الشك انسحاب المنصف في الريح الصدرية. </a:t>
            </a:r>
          </a:p>
          <a:p>
            <a:pPr marL="0" indent="0">
              <a:buNone/>
            </a:pPr>
            <a:r>
              <a:rPr lang="ar-SY" sz="2400" b="1" dirty="0" smtClean="0"/>
              <a:t>موقع صدمة القمة </a:t>
            </a:r>
            <a:r>
              <a:rPr lang="ar-SY" sz="2400" dirty="0" smtClean="0"/>
              <a:t>: لتحري انسحاب المنصف</a:t>
            </a:r>
            <a:endParaRPr lang="ar-SY" sz="2400" dirty="0"/>
          </a:p>
        </p:txBody>
      </p:sp>
    </p:spTree>
    <p:extLst>
      <p:ext uri="{BB962C8B-B14F-4D97-AF65-F5344CB8AC3E}">
        <p14:creationId xmlns:p14="http://schemas.microsoft.com/office/powerpoint/2010/main" val="3606839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692696"/>
          </a:xfrm>
        </p:spPr>
        <p:txBody>
          <a:bodyPr>
            <a:normAutofit/>
          </a:bodyPr>
          <a:lstStyle/>
          <a:p>
            <a:pPr algn="r"/>
            <a:r>
              <a:rPr lang="ar-SY" sz="2400" b="1" dirty="0" smtClean="0">
                <a:solidFill>
                  <a:srgbClr val="FF0000"/>
                </a:solidFill>
              </a:rPr>
              <a:t>القرع</a:t>
            </a:r>
            <a:endParaRPr lang="ar-SY" sz="2400" b="1" dirty="0">
              <a:solidFill>
                <a:srgbClr val="FF0000"/>
              </a:solidFill>
            </a:endParaRPr>
          </a:p>
        </p:txBody>
      </p:sp>
      <p:sp>
        <p:nvSpPr>
          <p:cNvPr id="3" name="عنصر نائب للمحتوى 2"/>
          <p:cNvSpPr>
            <a:spLocks noGrp="1"/>
          </p:cNvSpPr>
          <p:nvPr>
            <p:ph idx="1"/>
          </p:nvPr>
        </p:nvSpPr>
        <p:spPr>
          <a:xfrm>
            <a:off x="457200" y="620688"/>
            <a:ext cx="8229600" cy="6048672"/>
          </a:xfrm>
        </p:spPr>
        <p:txBody>
          <a:bodyPr>
            <a:normAutofit fontScale="92500" lnSpcReduction="10000"/>
          </a:bodyPr>
          <a:lstStyle/>
          <a:p>
            <a:r>
              <a:rPr lang="ar-SY" sz="2400" dirty="0" smtClean="0"/>
              <a:t>يجب أن يجرى بشكل لطيف , مقارنة أحد الجانبين بالآخر, استعمال الأصابع الوسطى.</a:t>
            </a:r>
          </a:p>
          <a:p>
            <a:r>
              <a:rPr lang="ar-SY" sz="2400" dirty="0" smtClean="0"/>
              <a:t>في الرضع ,تفيد بمعلومات فقط عند وجود علامات واضحة .</a:t>
            </a:r>
          </a:p>
          <a:p>
            <a:r>
              <a:rPr lang="ar-SY" sz="2400" b="1" u="sng" dirty="0" smtClean="0"/>
              <a:t>الأصمية الموضعة: انخماص , تكثف , سائل</a:t>
            </a:r>
          </a:p>
          <a:p>
            <a:r>
              <a:rPr lang="ar-SY" sz="2400" b="1" dirty="0" smtClean="0">
                <a:solidFill>
                  <a:srgbClr val="FF0000"/>
                </a:solidFill>
              </a:rPr>
              <a:t>الإصغاء</a:t>
            </a:r>
            <a:r>
              <a:rPr lang="ar-SY" sz="2400" dirty="0" smtClean="0"/>
              <a:t> الأذنان والسماعة </a:t>
            </a:r>
          </a:p>
          <a:p>
            <a:r>
              <a:rPr lang="ar-SY" sz="2400" dirty="0" smtClean="0"/>
              <a:t>لاحظ </a:t>
            </a:r>
            <a:r>
              <a:rPr lang="ar-SY" sz="2400" b="1" dirty="0" smtClean="0"/>
              <a:t>نوعية التنفس وتناظر أصوات التنفس </a:t>
            </a:r>
            <a:r>
              <a:rPr lang="ar-SY" sz="2400" dirty="0" smtClean="0"/>
              <a:t>وأي وجود لأصوات إضافية.</a:t>
            </a:r>
          </a:p>
          <a:p>
            <a:r>
              <a:rPr lang="ar-SY" sz="2400" b="1" dirty="0" smtClean="0"/>
              <a:t>السعال</a:t>
            </a:r>
            <a:r>
              <a:rPr lang="ar-SY" sz="2400" dirty="0" smtClean="0"/>
              <a:t>- وتمييز صفاته .</a:t>
            </a:r>
          </a:p>
          <a:p>
            <a:r>
              <a:rPr lang="ar-SY" sz="2400" b="1" dirty="0" smtClean="0"/>
              <a:t>بحة الصوت- </a:t>
            </a:r>
            <a:r>
              <a:rPr lang="ar-SY" sz="2400" dirty="0" smtClean="0"/>
              <a:t>شذوذات الحبال الصوتية.</a:t>
            </a:r>
          </a:p>
          <a:p>
            <a:r>
              <a:rPr lang="ar-SY" sz="2400" b="1" dirty="0" smtClean="0"/>
              <a:t>الصرير</a:t>
            </a:r>
            <a:r>
              <a:rPr lang="ar-SY" sz="2400" dirty="0" smtClean="0"/>
              <a:t> –صوت خشن ,منخفض الطبقة غالبا شهيقي لانسداد المسالك التنفسية العلوية.</a:t>
            </a:r>
          </a:p>
          <a:p>
            <a:r>
              <a:rPr lang="ar-SY" sz="2400" dirty="0" smtClean="0"/>
              <a:t>تنتقل الأصوات التنفسية الخشنة من المسالك الهوائية العلوية بسهولة إلى أعلى الصدر عند الرضع</a:t>
            </a:r>
          </a:p>
          <a:p>
            <a:r>
              <a:rPr lang="ar-SY" sz="2400" b="1" dirty="0" smtClean="0"/>
              <a:t>الأصوات التنفسية </a:t>
            </a:r>
            <a:r>
              <a:rPr lang="ar-SY" sz="2400" dirty="0" smtClean="0"/>
              <a:t>–الطبيعية منها تكون حويصلية , يكون التنفس القصبي أعلى طبقة , ويكون طول الشهيق والزفير فيه متساويا . </a:t>
            </a:r>
            <a:r>
              <a:rPr lang="ar-SY" sz="2400" b="1" dirty="0" smtClean="0"/>
              <a:t>يشير تطاول مرحلة الزفير غالبا إلى احتباس الهواء كما في الربو</a:t>
            </a:r>
            <a:r>
              <a:rPr lang="ar-SY" sz="2400" dirty="0" smtClean="0"/>
              <a:t>.</a:t>
            </a:r>
          </a:p>
          <a:p>
            <a:r>
              <a:rPr lang="ar-SY" sz="2400" b="1" dirty="0" smtClean="0"/>
              <a:t>الوزيز</a:t>
            </a:r>
            <a:r>
              <a:rPr lang="ar-SY" sz="2400" dirty="0" smtClean="0"/>
              <a:t>-صوت عالي الطبقة , زفيري سببه انسداد المسالك التنفسية البعيدة .</a:t>
            </a:r>
          </a:p>
          <a:p>
            <a:r>
              <a:rPr lang="ar-SY" sz="2400" b="1" dirty="0" smtClean="0"/>
              <a:t>الخراخر</a:t>
            </a:r>
            <a:r>
              <a:rPr lang="ar-SY" sz="2400" dirty="0" smtClean="0"/>
              <a:t> –أصوات رطبة متقطعة ناجمة عن انفتاح القصيبات .</a:t>
            </a:r>
          </a:p>
          <a:p>
            <a:r>
              <a:rPr lang="ar-SY" sz="2400" dirty="0" smtClean="0"/>
              <a:t>يمكن أن لاتسمع الأصوات التنفسية غير الطبيعية في الطفل الذي يأخذ تنفسا سريعا , سطحيا ولكن ممكن أن تكتشف عندما يأخذ الطفل تنفسات عميقة.</a:t>
            </a:r>
          </a:p>
          <a:p>
            <a:pPr marL="0" indent="0">
              <a:buNone/>
            </a:pPr>
            <a:endParaRPr lang="ar-SY" sz="2400" dirty="0"/>
          </a:p>
        </p:txBody>
      </p:sp>
    </p:spTree>
    <p:extLst>
      <p:ext uri="{BB962C8B-B14F-4D97-AF65-F5344CB8AC3E}">
        <p14:creationId xmlns:p14="http://schemas.microsoft.com/office/powerpoint/2010/main" val="4215721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9294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3499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908720"/>
          </a:xfrm>
        </p:spPr>
        <p:txBody>
          <a:bodyPr>
            <a:normAutofit/>
          </a:bodyPr>
          <a:lstStyle/>
          <a:p>
            <a:pPr algn="r"/>
            <a:r>
              <a:rPr lang="ar-SY" sz="2800" b="1" dirty="0" smtClean="0"/>
              <a:t>الجهاز القلبي الوعائي</a:t>
            </a:r>
            <a:endParaRPr lang="ar-SY" sz="2800" b="1" dirty="0"/>
          </a:p>
        </p:txBody>
      </p:sp>
      <p:sp>
        <p:nvSpPr>
          <p:cNvPr id="3" name="عنصر نائب للمحتوى 2"/>
          <p:cNvSpPr>
            <a:spLocks noGrp="1"/>
          </p:cNvSpPr>
          <p:nvPr>
            <p:ph idx="1"/>
          </p:nvPr>
        </p:nvSpPr>
        <p:spPr>
          <a:xfrm>
            <a:off x="107504" y="908720"/>
            <a:ext cx="8856984" cy="5832648"/>
          </a:xfrm>
        </p:spPr>
        <p:txBody>
          <a:bodyPr>
            <a:normAutofit/>
          </a:bodyPr>
          <a:lstStyle/>
          <a:p>
            <a:r>
              <a:rPr lang="ar-SY" sz="2400" b="1" dirty="0" smtClean="0">
                <a:solidFill>
                  <a:srgbClr val="FF0000"/>
                </a:solidFill>
              </a:rPr>
              <a:t>الزرقة</a:t>
            </a:r>
            <a:endParaRPr lang="ar-SY" sz="2400" dirty="0" smtClean="0">
              <a:solidFill>
                <a:srgbClr val="FF0000"/>
              </a:solidFill>
            </a:endParaRPr>
          </a:p>
          <a:p>
            <a:r>
              <a:rPr lang="ar-SY" sz="2400" b="1" dirty="0" smtClean="0"/>
              <a:t>يجب تحري اللسان بحثا عن الزرقة المركزية.</a:t>
            </a:r>
          </a:p>
          <a:p>
            <a:r>
              <a:rPr lang="ar-SY" sz="2400" b="1" dirty="0" smtClean="0"/>
              <a:t>تبقرط أصابع اليدين أو القدمين تحري وجودها.</a:t>
            </a:r>
          </a:p>
          <a:p>
            <a:r>
              <a:rPr lang="ar-SY" sz="2400" b="1" dirty="0" smtClean="0">
                <a:solidFill>
                  <a:srgbClr val="FF0000"/>
                </a:solidFill>
              </a:rPr>
              <a:t>النبض</a:t>
            </a:r>
            <a:endParaRPr lang="ar-SY" sz="2400" dirty="0" smtClean="0">
              <a:solidFill>
                <a:srgbClr val="FF0000"/>
              </a:solidFill>
            </a:endParaRPr>
          </a:p>
          <a:p>
            <a:r>
              <a:rPr lang="ar-SY" sz="2400" dirty="0" smtClean="0"/>
              <a:t>تحرى:</a:t>
            </a:r>
          </a:p>
          <a:p>
            <a:r>
              <a:rPr lang="ar-SY" sz="2400" b="1" dirty="0" smtClean="0"/>
              <a:t>المعدل</a:t>
            </a:r>
            <a:r>
              <a:rPr lang="ar-SY" sz="2400" dirty="0" smtClean="0"/>
              <a:t>.</a:t>
            </a:r>
          </a:p>
          <a:p>
            <a:r>
              <a:rPr lang="ar-SY" sz="2400" b="1" dirty="0" smtClean="0"/>
              <a:t>النظم</a:t>
            </a:r>
            <a:r>
              <a:rPr lang="ar-SY" sz="2400" dirty="0" smtClean="0"/>
              <a:t>: عدم الانتظام الجيبي(تغير معدل النبض مع التنفس) طبيعي عند الأطفال.</a:t>
            </a:r>
          </a:p>
          <a:p>
            <a:r>
              <a:rPr lang="ar-SY" sz="2400" b="1" dirty="0" smtClean="0"/>
              <a:t>الحجم</a:t>
            </a:r>
            <a:r>
              <a:rPr lang="ar-SY" sz="2400" dirty="0" smtClean="0"/>
              <a:t>: صغير في القصور الدوراني أو تضيق الأبهري ، مزداد في حالات نتاج القلب العالي(الشدة ، فقرالدم )،منخمص في القناة الشريانية السالكة.</a:t>
            </a:r>
          </a:p>
          <a:p>
            <a:r>
              <a:rPr lang="ar-SY" sz="2400" b="1" dirty="0" smtClean="0"/>
              <a:t>التأمل </a:t>
            </a:r>
            <a:r>
              <a:rPr lang="ar-SY" sz="2400" dirty="0" smtClean="0"/>
              <a:t>: ابحث عن :العسرة التنفسية ,تبارز الصدر أمام القلب بسبب الضخامة القلبية </a:t>
            </a:r>
          </a:p>
          <a:p>
            <a:r>
              <a:rPr lang="ar-SY" sz="2400" dirty="0" smtClean="0"/>
              <a:t>صدمة القمة تشاهد عند الأطفال النحيلين, فرط الحركية الدورانية أو ضخامة البطين الأيسر.</a:t>
            </a:r>
          </a:p>
          <a:p>
            <a:r>
              <a:rPr lang="ar-SY" sz="2400" dirty="0" smtClean="0"/>
              <a:t>ندبات العمل الجراحي </a:t>
            </a:r>
            <a:endParaRPr lang="ar-SY" sz="2400" dirty="0"/>
          </a:p>
        </p:txBody>
      </p:sp>
    </p:spTree>
    <p:extLst>
      <p:ext uri="{BB962C8B-B14F-4D97-AF65-F5344CB8AC3E}">
        <p14:creationId xmlns:p14="http://schemas.microsoft.com/office/powerpoint/2010/main" val="1805167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Y" sz="3200" b="1" dirty="0" smtClean="0"/>
              <a:t>من أهم الصور السريرية الشائعة</a:t>
            </a:r>
            <a:endParaRPr lang="ar-SY" sz="3200" b="1" dirty="0"/>
          </a:p>
        </p:txBody>
      </p:sp>
      <p:sp>
        <p:nvSpPr>
          <p:cNvPr id="3" name="عنصر نائب للمحتوى 2"/>
          <p:cNvSpPr>
            <a:spLocks noGrp="1"/>
          </p:cNvSpPr>
          <p:nvPr>
            <p:ph idx="1"/>
          </p:nvPr>
        </p:nvSpPr>
        <p:spPr/>
        <p:txBody>
          <a:bodyPr>
            <a:normAutofit/>
          </a:bodyPr>
          <a:lstStyle/>
          <a:p>
            <a:r>
              <a:rPr lang="ar-SY" sz="2800" b="1" dirty="0" smtClean="0">
                <a:solidFill>
                  <a:srgbClr val="FF0000"/>
                </a:solidFill>
              </a:rPr>
              <a:t>المرض الحاد</a:t>
            </a:r>
            <a:r>
              <a:rPr lang="ar-SY" sz="2800" b="1" dirty="0" smtClean="0"/>
              <a:t>,مثل أخماج المسالك التنفسية , الترفع الحروري عند الطفل ,التهاب الزائدة الدودية.</a:t>
            </a:r>
          </a:p>
          <a:p>
            <a:r>
              <a:rPr lang="ar-SY" sz="2800" b="1" dirty="0" smtClean="0">
                <a:solidFill>
                  <a:srgbClr val="FF0000"/>
                </a:solidFill>
              </a:rPr>
              <a:t>مشكلة مزمنة </a:t>
            </a:r>
            <a:r>
              <a:rPr lang="ar-SY" sz="2800" b="1" dirty="0" smtClean="0"/>
              <a:t>,مثل فشل النمو ,إمساك .</a:t>
            </a:r>
          </a:p>
          <a:p>
            <a:r>
              <a:rPr lang="ar-SY" sz="2800" b="1" dirty="0" smtClean="0">
                <a:solidFill>
                  <a:srgbClr val="FF0000"/>
                </a:solidFill>
              </a:rPr>
              <a:t>طفل حديث الولادة مع تشوه أو شذوذ خلقي </a:t>
            </a:r>
            <a:r>
              <a:rPr lang="ar-SY" sz="2800" b="1" dirty="0" smtClean="0"/>
              <a:t>,مثل خلع الورك الولادي,متلازمة داون.</a:t>
            </a:r>
          </a:p>
          <a:p>
            <a:r>
              <a:rPr lang="ar-SY" sz="2800" b="1" dirty="0" smtClean="0">
                <a:solidFill>
                  <a:srgbClr val="FF0000"/>
                </a:solidFill>
              </a:rPr>
              <a:t>شك تأخر في التطور</a:t>
            </a:r>
            <a:r>
              <a:rPr lang="ar-SY" sz="2800" b="1" dirty="0" smtClean="0"/>
              <a:t>, مثل تأخر المشي والكلام .</a:t>
            </a:r>
          </a:p>
          <a:p>
            <a:r>
              <a:rPr lang="ar-SY" sz="2800" b="1" dirty="0" smtClean="0">
                <a:solidFill>
                  <a:srgbClr val="FF0000"/>
                </a:solidFill>
              </a:rPr>
              <a:t>مشكلات سلوكية </a:t>
            </a:r>
            <a:r>
              <a:rPr lang="ar-SY" sz="2800" b="1" dirty="0" smtClean="0"/>
              <a:t>,مثل نوبات الغضب,فرط النشاط,اضطرابات الأكل.</a:t>
            </a:r>
          </a:p>
          <a:p>
            <a:endParaRPr lang="ar-SY" sz="2800" dirty="0"/>
          </a:p>
        </p:txBody>
      </p:sp>
    </p:spTree>
    <p:extLst>
      <p:ext uri="{BB962C8B-B14F-4D97-AF65-F5344CB8AC3E}">
        <p14:creationId xmlns:p14="http://schemas.microsoft.com/office/powerpoint/2010/main" val="337207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18058"/>
          </a:xfrm>
        </p:spPr>
        <p:txBody>
          <a:bodyPr>
            <a:noAutofit/>
          </a:bodyPr>
          <a:lstStyle/>
          <a:p>
            <a:pPr algn="r"/>
            <a:r>
              <a:rPr lang="ar-SY" sz="2800" b="1" dirty="0" smtClean="0"/>
              <a:t>الجس</a:t>
            </a:r>
            <a:endParaRPr lang="ar-SY" sz="2800" b="1" dirty="0"/>
          </a:p>
        </p:txBody>
      </p:sp>
      <p:sp>
        <p:nvSpPr>
          <p:cNvPr id="3" name="عنصر نائب للمحتوى 2"/>
          <p:cNvSpPr>
            <a:spLocks noGrp="1"/>
          </p:cNvSpPr>
          <p:nvPr>
            <p:ph idx="1"/>
          </p:nvPr>
        </p:nvSpPr>
        <p:spPr>
          <a:xfrm>
            <a:off x="457200" y="692696"/>
            <a:ext cx="8229600" cy="5433467"/>
          </a:xfrm>
        </p:spPr>
        <p:txBody>
          <a:bodyPr>
            <a:normAutofit/>
          </a:bodyPr>
          <a:lstStyle/>
          <a:p>
            <a:r>
              <a:rPr lang="ar-SY" sz="2400" dirty="0" smtClean="0"/>
              <a:t>ميز:</a:t>
            </a:r>
          </a:p>
          <a:p>
            <a:r>
              <a:rPr lang="ar-SY" sz="2400" b="1" u="sng" dirty="0" smtClean="0"/>
              <a:t>تجس صدمة القمة في الورب الرابع والخامس الخط منتصف الترقوة </a:t>
            </a:r>
            <a:r>
              <a:rPr lang="ar-SY" sz="2400" dirty="0" smtClean="0"/>
              <a:t>, ولكن قد تكون </a:t>
            </a:r>
            <a:r>
              <a:rPr lang="ar-SY" sz="2400" b="1" dirty="0" smtClean="0"/>
              <a:t>غير مجسوسة عند بعض الأطفال الرضع الطبيعيين والأطفال البدينين </a:t>
            </a:r>
            <a:r>
              <a:rPr lang="ar-SY" sz="2400" dirty="0" smtClean="0"/>
              <a:t>, أو </a:t>
            </a:r>
            <a:r>
              <a:rPr lang="ar-SY" sz="2400" b="1" dirty="0" smtClean="0"/>
              <a:t>القلب الميمن</a:t>
            </a:r>
            <a:r>
              <a:rPr lang="ar-SY" sz="2400" dirty="0" smtClean="0"/>
              <a:t>.</a:t>
            </a:r>
          </a:p>
          <a:p>
            <a:r>
              <a:rPr lang="ar-SY" sz="2400" b="1" u="sng" dirty="0" smtClean="0"/>
              <a:t>الهرير</a:t>
            </a:r>
            <a:r>
              <a:rPr lang="ar-SY" sz="2400" dirty="0" smtClean="0"/>
              <a:t>, الذي يعبر عن </a:t>
            </a:r>
            <a:r>
              <a:rPr lang="ar-SY" sz="2400" b="1" dirty="0" smtClean="0"/>
              <a:t>نفخة مجسوسة.</a:t>
            </a:r>
          </a:p>
          <a:p>
            <a:r>
              <a:rPr lang="ar-SY" sz="2400" b="1" u="sng" dirty="0" smtClean="0"/>
              <a:t>الرفعة </a:t>
            </a:r>
            <a:r>
              <a:rPr lang="ar-SY" sz="2400" b="1" dirty="0" smtClean="0"/>
              <a:t>وهي تعبر عن ضخامة البطين كما في الرفعة المجسوسة على الحافة السفلية اليسرى للقص بضخامة البطين الأيمن</a:t>
            </a:r>
          </a:p>
          <a:p>
            <a:r>
              <a:rPr lang="ar-SY" sz="2400" b="1" dirty="0" smtClean="0"/>
              <a:t>القرع:</a:t>
            </a:r>
            <a:r>
              <a:rPr lang="ar-SY" sz="2400" dirty="0" smtClean="0"/>
              <a:t>نادرا مايكون قرع حدود القلب مفيدا عند الأطفال. </a:t>
            </a:r>
            <a:r>
              <a:rPr lang="ar-SY" sz="2400" b="1" dirty="0" smtClean="0"/>
              <a:t>قد ترغب بقرع الحافة العلوية للكبد </a:t>
            </a:r>
            <a:r>
              <a:rPr lang="ar-SY" sz="2400" dirty="0" smtClean="0"/>
              <a:t>لتحديدها بينما (تحدد الحافة السفلية للكبد لاحقا بالجس)</a:t>
            </a:r>
          </a:p>
          <a:p>
            <a:r>
              <a:rPr lang="ar-SY" sz="2400" b="1" dirty="0" smtClean="0"/>
              <a:t>الإصغاء:</a:t>
            </a:r>
            <a:r>
              <a:rPr lang="ar-SY" sz="2400" dirty="0" smtClean="0"/>
              <a:t>يسمع </a:t>
            </a:r>
            <a:r>
              <a:rPr lang="ar-SY" sz="2400" b="1" dirty="0" smtClean="0"/>
              <a:t>انقسام وظيفي للصوت الثاني </a:t>
            </a:r>
            <a:r>
              <a:rPr lang="ar-SY" sz="2400" dirty="0" smtClean="0"/>
              <a:t>عادة وبسهولة </a:t>
            </a:r>
            <a:r>
              <a:rPr lang="ar-SY" sz="2400" b="1" dirty="0" smtClean="0"/>
              <a:t>وعلى نحو طبيعي </a:t>
            </a:r>
          </a:p>
          <a:p>
            <a:r>
              <a:rPr lang="ar-SY" sz="2400" b="1" dirty="0" smtClean="0"/>
              <a:t>انقسام الصوت الثاني الثابت والواسع يسمع في العيوب الحاجزية الأذينية</a:t>
            </a:r>
          </a:p>
          <a:p>
            <a:r>
              <a:rPr lang="ar-SY" sz="2400" b="1" dirty="0" smtClean="0"/>
              <a:t>يكون الصوت الثالث طبيعيا عند الأطفال الصغار في المنطقة التاجية</a:t>
            </a:r>
            <a:endParaRPr lang="ar-SY" sz="2400" b="1" dirty="0"/>
          </a:p>
        </p:txBody>
      </p:sp>
    </p:spTree>
    <p:extLst>
      <p:ext uri="{BB962C8B-B14F-4D97-AF65-F5344CB8AC3E}">
        <p14:creationId xmlns:p14="http://schemas.microsoft.com/office/powerpoint/2010/main" val="3502955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5582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txBody>
          <a:bodyPr>
            <a:normAutofit/>
          </a:bodyPr>
          <a:lstStyle/>
          <a:p>
            <a:pPr algn="r"/>
            <a:r>
              <a:rPr lang="ar-SY" sz="2400" b="1" dirty="0" smtClean="0"/>
              <a:t>النفخات</a:t>
            </a:r>
            <a:endParaRPr lang="ar-SY" sz="2400" b="1" dirty="0"/>
          </a:p>
        </p:txBody>
      </p:sp>
      <p:sp>
        <p:nvSpPr>
          <p:cNvPr id="3" name="عنصر نائب للمحتوى 2"/>
          <p:cNvSpPr>
            <a:spLocks noGrp="1"/>
          </p:cNvSpPr>
          <p:nvPr>
            <p:ph idx="1"/>
          </p:nvPr>
        </p:nvSpPr>
        <p:spPr>
          <a:xfrm>
            <a:off x="457200" y="908720"/>
            <a:ext cx="8229600" cy="5217443"/>
          </a:xfrm>
        </p:spPr>
        <p:txBody>
          <a:bodyPr>
            <a:normAutofit/>
          </a:bodyPr>
          <a:lstStyle/>
          <a:p>
            <a:r>
              <a:rPr lang="ar-SY" sz="2400" b="1" dirty="0" smtClean="0"/>
              <a:t>التوقيت</a:t>
            </a:r>
            <a:r>
              <a:rPr lang="ar-SY" sz="2400" dirty="0" smtClean="0"/>
              <a:t> – انقباضية/انبساطية /مستمرة.</a:t>
            </a:r>
          </a:p>
          <a:p>
            <a:r>
              <a:rPr lang="ar-SY" sz="2400" b="1" dirty="0" smtClean="0"/>
              <a:t>المدة</a:t>
            </a:r>
            <a:r>
              <a:rPr lang="ar-SY" sz="2400" dirty="0" smtClean="0"/>
              <a:t> –منتصف الانقباض (قذفية)/شاملة للانقباض</a:t>
            </a:r>
          </a:p>
          <a:p>
            <a:r>
              <a:rPr lang="ar-SY" sz="2400" b="1" dirty="0" smtClean="0"/>
              <a:t>شدتها</a:t>
            </a:r>
            <a:r>
              <a:rPr lang="ar-SY" sz="2400" dirty="0" smtClean="0"/>
              <a:t>-النفخات الانقباضية مدرجة:</a:t>
            </a:r>
          </a:p>
          <a:p>
            <a:r>
              <a:rPr lang="ar-SY" sz="2400" b="1" dirty="0" smtClean="0"/>
              <a:t>1-2</a:t>
            </a:r>
            <a:r>
              <a:rPr lang="ar-SY" sz="2400" dirty="0" smtClean="0"/>
              <a:t>: ناعمة, صعبة السماع</a:t>
            </a:r>
          </a:p>
          <a:p>
            <a:r>
              <a:rPr lang="ar-SY" sz="2400" b="1" dirty="0" smtClean="0"/>
              <a:t>3</a:t>
            </a:r>
            <a:r>
              <a:rPr lang="ar-SY" sz="2400" dirty="0" smtClean="0"/>
              <a:t>: مسموعة بسهولة, دون هرير</a:t>
            </a:r>
          </a:p>
          <a:p>
            <a:r>
              <a:rPr lang="ar-SY" sz="2400" b="1" dirty="0" smtClean="0"/>
              <a:t>4-6</a:t>
            </a:r>
            <a:r>
              <a:rPr lang="ar-SY" sz="2400" dirty="0" smtClean="0"/>
              <a:t>: عالية مع هرير</a:t>
            </a:r>
          </a:p>
          <a:p>
            <a:r>
              <a:rPr lang="ar-SY" sz="2400" b="1" dirty="0" smtClean="0"/>
              <a:t>مكان الشدة القصوى </a:t>
            </a:r>
            <a:r>
              <a:rPr lang="ar-SY" sz="2400" dirty="0" smtClean="0"/>
              <a:t>– المناطق التاجية / الرئوية/ الأبهرية/ مثلث الشرف</a:t>
            </a:r>
          </a:p>
          <a:p>
            <a:r>
              <a:rPr lang="ar-SY" sz="2400" b="1" dirty="0" smtClean="0"/>
              <a:t>الانتشار :</a:t>
            </a:r>
          </a:p>
          <a:p>
            <a:r>
              <a:rPr lang="ar-SY" sz="2400" dirty="0" smtClean="0"/>
              <a:t>-إلى العنق في التضيق الابهري</a:t>
            </a:r>
          </a:p>
          <a:p>
            <a:r>
              <a:rPr lang="ar-SY" sz="2400" dirty="0" smtClean="0"/>
              <a:t>-إلى الظهر في تضيق برزخ الأبهر أو التضيق الرئوي </a:t>
            </a:r>
            <a:endParaRPr lang="ar-SY" sz="2400" dirty="0"/>
          </a:p>
        </p:txBody>
      </p:sp>
    </p:spTree>
    <p:extLst>
      <p:ext uri="{BB962C8B-B14F-4D97-AF65-F5344CB8AC3E}">
        <p14:creationId xmlns:p14="http://schemas.microsoft.com/office/powerpoint/2010/main" val="8511295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txBody>
          <a:bodyPr>
            <a:normAutofit/>
          </a:bodyPr>
          <a:lstStyle/>
          <a:p>
            <a:pPr algn="r"/>
            <a:r>
              <a:rPr lang="ar-SY" sz="2400" b="1" dirty="0" smtClean="0">
                <a:solidFill>
                  <a:srgbClr val="FF0000"/>
                </a:solidFill>
              </a:rPr>
              <a:t>الضخامة الكبدية</a:t>
            </a:r>
            <a:endParaRPr lang="ar-SY" sz="2400" b="1" dirty="0">
              <a:solidFill>
                <a:srgbClr val="FF0000"/>
              </a:solidFill>
            </a:endParaRPr>
          </a:p>
        </p:txBody>
      </p:sp>
      <p:sp>
        <p:nvSpPr>
          <p:cNvPr id="3" name="عنصر نائب للمحتوى 2"/>
          <p:cNvSpPr>
            <a:spLocks noGrp="1"/>
          </p:cNvSpPr>
          <p:nvPr>
            <p:ph idx="1"/>
          </p:nvPr>
        </p:nvSpPr>
        <p:spPr>
          <a:xfrm>
            <a:off x="457200" y="908720"/>
            <a:ext cx="8229600" cy="5217443"/>
          </a:xfrm>
        </p:spPr>
        <p:txBody>
          <a:bodyPr>
            <a:normAutofit/>
          </a:bodyPr>
          <a:lstStyle/>
          <a:p>
            <a:r>
              <a:rPr lang="ar-SY" sz="2400" dirty="0" smtClean="0"/>
              <a:t>علامة مهمة لقصور القلب في الرضع . يجس الكبد عند الرضيع على نحو </a:t>
            </a:r>
            <a:r>
              <a:rPr lang="ar-SY" sz="2400" b="1" dirty="0" smtClean="0"/>
              <a:t>طبيعي 1-2 سم تحت الحافة الضلعية</a:t>
            </a:r>
          </a:p>
          <a:p>
            <a:r>
              <a:rPr lang="ar-SY" sz="2400" b="1" dirty="0" smtClean="0">
                <a:solidFill>
                  <a:srgbClr val="FF0000"/>
                </a:solidFill>
              </a:rPr>
              <a:t>النبض الفخذي</a:t>
            </a:r>
          </a:p>
          <a:p>
            <a:r>
              <a:rPr lang="ar-SY" sz="2400" dirty="0" smtClean="0"/>
              <a:t>يجب جس النبض الفخذي دائما عند حديثي الولادة . </a:t>
            </a:r>
            <a:r>
              <a:rPr lang="ar-SY" sz="2400" b="1" dirty="0" smtClean="0"/>
              <a:t>يصعب جس النبض الفخذي عادة في تضيق برزخ الأبهر </a:t>
            </a:r>
            <a:r>
              <a:rPr lang="ar-SY" sz="2400" dirty="0" smtClean="0"/>
              <a:t>بينما يشعر بالنبض في الأطراف العلوية بسهولة. ويكون هناك تأخر عضدي – فخذي في الأطفال الأكبر سنا</a:t>
            </a:r>
          </a:p>
          <a:p>
            <a:r>
              <a:rPr lang="ar-SY" sz="2400" b="1" dirty="0" smtClean="0">
                <a:solidFill>
                  <a:srgbClr val="FF0000"/>
                </a:solidFill>
              </a:rPr>
              <a:t>البطن</a:t>
            </a:r>
          </a:p>
          <a:p>
            <a:r>
              <a:rPr lang="ar-SY" sz="2400" b="1" dirty="0" smtClean="0"/>
              <a:t>يجرى فحص البطن في ثلاث إطارات سريرية رئيسية:</a:t>
            </a:r>
          </a:p>
          <a:p>
            <a:r>
              <a:rPr lang="ar-SY" sz="2400" b="1" dirty="0" smtClean="0"/>
              <a:t>جزء من الفحص السريري الروتيني</a:t>
            </a:r>
          </a:p>
          <a:p>
            <a:r>
              <a:rPr lang="ar-SY" sz="2400" b="1" dirty="0" smtClean="0"/>
              <a:t>البطن الحاد</a:t>
            </a:r>
          </a:p>
          <a:p>
            <a:r>
              <a:rPr lang="ar-SY" sz="2400" b="1" dirty="0"/>
              <a:t> </a:t>
            </a:r>
            <a:r>
              <a:rPr lang="ar-SY" sz="2400" b="1" dirty="0" smtClean="0"/>
              <a:t>الألم البطني المتكرر/انتفاخ البطن/ الإمساك</a:t>
            </a:r>
            <a:endParaRPr lang="ar-SY" sz="2400" b="1" dirty="0"/>
          </a:p>
        </p:txBody>
      </p:sp>
    </p:spTree>
    <p:extLst>
      <p:ext uri="{BB962C8B-B14F-4D97-AF65-F5344CB8AC3E}">
        <p14:creationId xmlns:p14="http://schemas.microsoft.com/office/powerpoint/2010/main" val="26527160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txBody>
          <a:bodyPr>
            <a:normAutofit/>
          </a:bodyPr>
          <a:lstStyle/>
          <a:p>
            <a:pPr algn="r"/>
            <a:r>
              <a:rPr lang="ar-SY" sz="2400" b="1" dirty="0" smtClean="0"/>
              <a:t>العلامات المرافقة</a:t>
            </a:r>
            <a:endParaRPr lang="ar-SY" sz="2400" b="1" dirty="0"/>
          </a:p>
        </p:txBody>
      </p:sp>
      <p:sp>
        <p:nvSpPr>
          <p:cNvPr id="3" name="عنصر نائب للمحتوى 2"/>
          <p:cNvSpPr>
            <a:spLocks noGrp="1"/>
          </p:cNvSpPr>
          <p:nvPr>
            <p:ph idx="1"/>
          </p:nvPr>
        </p:nvSpPr>
        <p:spPr>
          <a:xfrm>
            <a:off x="457200" y="980728"/>
            <a:ext cx="8229600" cy="5145435"/>
          </a:xfrm>
        </p:spPr>
        <p:txBody>
          <a:bodyPr>
            <a:normAutofit lnSpcReduction="10000"/>
          </a:bodyPr>
          <a:lstStyle/>
          <a:p>
            <a:r>
              <a:rPr lang="ar-SY" sz="2400" dirty="0" smtClean="0"/>
              <a:t>افحص:</a:t>
            </a:r>
          </a:p>
          <a:p>
            <a:r>
              <a:rPr lang="ar-SY" sz="2400" b="1" dirty="0" smtClean="0"/>
              <a:t>العينين</a:t>
            </a:r>
            <a:r>
              <a:rPr lang="ar-SY" sz="2400" dirty="0" smtClean="0"/>
              <a:t> بحثا عن علامات اليرقان وفقر الدم</a:t>
            </a:r>
          </a:p>
          <a:p>
            <a:r>
              <a:rPr lang="ar-SY" sz="2400" b="1" dirty="0" smtClean="0"/>
              <a:t>اللسان</a:t>
            </a:r>
            <a:r>
              <a:rPr lang="ar-SY" sz="2400" dirty="0" smtClean="0"/>
              <a:t> بحثا عن الزرقة</a:t>
            </a:r>
          </a:p>
          <a:p>
            <a:r>
              <a:rPr lang="ar-SY" sz="2400" b="1" dirty="0" smtClean="0"/>
              <a:t>الفم </a:t>
            </a:r>
            <a:r>
              <a:rPr lang="ar-SY" sz="2400" dirty="0" smtClean="0"/>
              <a:t>بحثا عن الصحة الفموية والتقرحات</a:t>
            </a:r>
          </a:p>
          <a:p>
            <a:r>
              <a:rPr lang="ar-SY" sz="2400" b="1" dirty="0" smtClean="0"/>
              <a:t>الأصابع </a:t>
            </a:r>
            <a:r>
              <a:rPr lang="ar-SY" sz="2400" dirty="0" smtClean="0"/>
              <a:t>بحثا عن التبقرط</a:t>
            </a:r>
          </a:p>
          <a:p>
            <a:r>
              <a:rPr lang="ar-SY" sz="2400" b="1" dirty="0" smtClean="0"/>
              <a:t>التأمل</a:t>
            </a:r>
          </a:p>
          <a:p>
            <a:r>
              <a:rPr lang="ar-SY" sz="2400" b="1" dirty="0" smtClean="0"/>
              <a:t>البطن متبارز في الدارجين والأطفال الصغار الطبيعيين</a:t>
            </a:r>
          </a:p>
          <a:p>
            <a:r>
              <a:rPr lang="ar-SY" sz="2400" b="1" dirty="0" smtClean="0"/>
              <a:t>أحيانا, يكون انتفاخ البطن بسبب الكبد المتضخم بشدة و/أو الطحال أو الكلية أو كتلة</a:t>
            </a:r>
          </a:p>
          <a:p>
            <a:r>
              <a:rPr lang="ar-SY" sz="2400" b="1" u="sng" dirty="0" smtClean="0"/>
              <a:t>العلامات البطنية الأخرى هي</a:t>
            </a:r>
            <a:r>
              <a:rPr lang="ar-SY" sz="2400" b="1" dirty="0" smtClean="0"/>
              <a:t>: التوسعات الوريدية والعنكبوت الوعائي في الاصابة الكبدية- التشققات الجلدية البطنية- الندبات الجراحية- الحركات الحوية-كتضيق البواب ,انسداد الأمعاء. هل الأرداف مدورة على نحو طبيعي أو هزيل كما في سوء الامتصاص مثل الداء الزلاقي أو سوء التغذية.</a:t>
            </a:r>
            <a:endParaRPr lang="ar-SY" sz="2400" b="1" dirty="0"/>
          </a:p>
        </p:txBody>
      </p:sp>
    </p:spTree>
    <p:extLst>
      <p:ext uri="{BB962C8B-B14F-4D97-AF65-F5344CB8AC3E}">
        <p14:creationId xmlns:p14="http://schemas.microsoft.com/office/powerpoint/2010/main" val="1169463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90066"/>
          </a:xfrm>
        </p:spPr>
        <p:txBody>
          <a:bodyPr>
            <a:normAutofit/>
          </a:bodyPr>
          <a:lstStyle/>
          <a:p>
            <a:pPr algn="r"/>
            <a:r>
              <a:rPr lang="ar-SY" sz="2400" b="1" dirty="0" smtClean="0"/>
              <a:t>الجس</a:t>
            </a:r>
            <a:endParaRPr lang="ar-SY" sz="2400" b="1" dirty="0"/>
          </a:p>
        </p:txBody>
      </p:sp>
      <p:sp>
        <p:nvSpPr>
          <p:cNvPr id="3" name="عنصر نائب للمحتوى 2"/>
          <p:cNvSpPr>
            <a:spLocks noGrp="1"/>
          </p:cNvSpPr>
          <p:nvPr>
            <p:ph idx="1"/>
          </p:nvPr>
        </p:nvSpPr>
        <p:spPr>
          <a:xfrm>
            <a:off x="457200" y="764704"/>
            <a:ext cx="8229600" cy="5361459"/>
          </a:xfrm>
        </p:spPr>
        <p:txBody>
          <a:bodyPr>
            <a:normAutofit lnSpcReduction="10000"/>
          </a:bodyPr>
          <a:lstStyle/>
          <a:p>
            <a:r>
              <a:rPr lang="ar-SY" sz="2400" dirty="0" smtClean="0"/>
              <a:t>يجب أن تكون عضلات جدار البطن مرتخية لإجراء الجس</a:t>
            </a:r>
          </a:p>
          <a:p>
            <a:r>
              <a:rPr lang="ar-SY" sz="2400" dirty="0" smtClean="0"/>
              <a:t>استعل يدين دافئتين واسأل أولا ما إذا كان مؤلما</a:t>
            </a:r>
          </a:p>
          <a:p>
            <a:r>
              <a:rPr lang="ar-SY" sz="2400" dirty="0" smtClean="0"/>
              <a:t>جس البطن بطريقة منهجية- الكبد , الطحال ,الكليتين, المثانة.</a:t>
            </a:r>
          </a:p>
          <a:p>
            <a:r>
              <a:rPr lang="ar-SY" sz="2400" dirty="0" smtClean="0"/>
              <a:t>اسأل عن المضض راقب التقطيب في وجه الطفل خلال الجس</a:t>
            </a:r>
          </a:p>
          <a:p>
            <a:r>
              <a:rPr lang="ar-SY" sz="2400" b="1" dirty="0" smtClean="0"/>
              <a:t>المضض</a:t>
            </a:r>
          </a:p>
          <a:p>
            <a:r>
              <a:rPr lang="ar-SY" sz="2400" b="1" dirty="0" smtClean="0"/>
              <a:t>الموقع </a:t>
            </a:r>
            <a:r>
              <a:rPr lang="ar-SY" sz="2400" dirty="0" smtClean="0"/>
              <a:t>– موضع في التهاب الزائدة الدودية, التهاب الكبد, التهاب الحويضة والكلية. ومعمم في التهاب العقد المساريقية والتهاب البريتوان.</a:t>
            </a:r>
          </a:p>
          <a:p>
            <a:r>
              <a:rPr lang="ar-SY" sz="2400" b="1" dirty="0" smtClean="0"/>
              <a:t>الدفاع </a:t>
            </a:r>
            <a:r>
              <a:rPr lang="ar-SY" sz="2400" dirty="0" smtClean="0"/>
              <a:t>– غير ملحوظ عادة في الجس المباشر عند الأطفال . يقترح الألم عند السعال , الحركة /المشي/ المطبات خلال رحلة في السيارة تخريشا بريتوانيا . </a:t>
            </a:r>
          </a:p>
          <a:p>
            <a:r>
              <a:rPr lang="ar-SY" sz="2400" dirty="0" smtClean="0"/>
              <a:t>قد يكون حني الظهر في أثناء المشي بسبب التهاب عضلة البسواس في التهاب الزائدة الدودية. قد يظهر الدفاع البسيط بدمج اللعب مع الفحص السريري. وكمثال على ذلك , لن يكون الطفل قادرا على القفز في المكان إذا كان لديه دفاع موضع . يمكنك أن تطلب منهم أن ينفخوا بطونهم قدر استطاعتهم , ثم العودة لما سبق بأسرع ما يمكن فهذا سوف يثير الألم إذا كان هناك تخريش بريتواني. </a:t>
            </a:r>
            <a:endParaRPr lang="ar-SY" sz="2400" dirty="0"/>
          </a:p>
        </p:txBody>
      </p:sp>
    </p:spTree>
    <p:extLst>
      <p:ext uri="{BB962C8B-B14F-4D97-AF65-F5344CB8AC3E}">
        <p14:creationId xmlns:p14="http://schemas.microsoft.com/office/powerpoint/2010/main" val="5824600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64477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0"/>
            <a:ext cx="90364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17881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p:spPr>
        <p:txBody>
          <a:bodyPr>
            <a:normAutofit/>
          </a:bodyPr>
          <a:lstStyle/>
          <a:p>
            <a:pPr algn="r"/>
            <a:r>
              <a:rPr lang="ar-SY" sz="2400" b="1" dirty="0" smtClean="0"/>
              <a:t>الضخامة الكبدية</a:t>
            </a:r>
            <a:endParaRPr lang="ar-SY" sz="2400" b="1" dirty="0"/>
          </a:p>
        </p:txBody>
      </p:sp>
      <p:sp>
        <p:nvSpPr>
          <p:cNvPr id="3" name="عنصر نائب للمحتوى 2"/>
          <p:cNvSpPr>
            <a:spLocks noGrp="1"/>
          </p:cNvSpPr>
          <p:nvPr>
            <p:ph idx="1"/>
          </p:nvPr>
        </p:nvSpPr>
        <p:spPr>
          <a:xfrm>
            <a:off x="457200" y="1052736"/>
            <a:ext cx="8229600" cy="5073427"/>
          </a:xfrm>
        </p:spPr>
        <p:txBody>
          <a:bodyPr>
            <a:normAutofit/>
          </a:bodyPr>
          <a:lstStyle/>
          <a:p>
            <a:r>
              <a:rPr lang="ar-SY" sz="2400" b="1" dirty="0" smtClean="0"/>
              <a:t>لتمييز الضخامة الكبدية :</a:t>
            </a:r>
          </a:p>
          <a:p>
            <a:r>
              <a:rPr lang="ar-SY" sz="2400" dirty="0" smtClean="0"/>
              <a:t>جس من الحفرة الحرقفية اليمنى .- حدد الحافة برؤوس الأصابع أو جانب الإصبع</a:t>
            </a:r>
          </a:p>
          <a:p>
            <a:r>
              <a:rPr lang="ar-SY" sz="2400" dirty="0" smtClean="0"/>
              <a:t>قد تكون الحافة طرية أو قاسية .-لا يمكن الوصول إلى أعلاها </a:t>
            </a:r>
          </a:p>
          <a:p>
            <a:r>
              <a:rPr lang="ar-SY" sz="2400" dirty="0" smtClean="0"/>
              <a:t>تتحرك مع التنفس.</a:t>
            </a:r>
          </a:p>
          <a:p>
            <a:r>
              <a:rPr lang="ar-SY" sz="2400" dirty="0" smtClean="0"/>
              <a:t>قس (مقدارا بالسم ) الامتداد تحت الحافة الضلعية على الخط منتصف الترقوة .</a:t>
            </a:r>
          </a:p>
          <a:p>
            <a:r>
              <a:rPr lang="ar-SY" sz="2400" dirty="0" smtClean="0"/>
              <a:t>اقرع باتجاه الأسفل بدءا من الرئة اليمنى لنفي الهبوط بسبب فرط تمدد الرئة كما في التهاب القصيبات الشعرية.</a:t>
            </a:r>
          </a:p>
          <a:p>
            <a:r>
              <a:rPr lang="ar-SY" sz="2400" dirty="0" smtClean="0"/>
              <a:t>على الأرجح أن يكون مضض الكبد بسبب الالتهاب (التهاب الكبد).</a:t>
            </a:r>
          </a:p>
          <a:p>
            <a:r>
              <a:rPr lang="ar-SY" sz="2400" dirty="0" smtClean="0"/>
              <a:t>أسباب الضخامة الكبدية مدرجة في الجدول السابق</a:t>
            </a:r>
          </a:p>
          <a:p>
            <a:pPr marL="0" indent="0">
              <a:buNone/>
            </a:pPr>
            <a:endParaRPr lang="ar-SY" sz="2400" dirty="0" smtClean="0"/>
          </a:p>
          <a:p>
            <a:pPr marL="0" indent="0">
              <a:buNone/>
            </a:pPr>
            <a:endParaRPr lang="ar-SY" sz="2400" dirty="0"/>
          </a:p>
        </p:txBody>
      </p:sp>
    </p:spTree>
    <p:extLst>
      <p:ext uri="{BB962C8B-B14F-4D97-AF65-F5344CB8AC3E}">
        <p14:creationId xmlns:p14="http://schemas.microsoft.com/office/powerpoint/2010/main" val="19310473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90066"/>
          </a:xfrm>
        </p:spPr>
        <p:txBody>
          <a:bodyPr>
            <a:normAutofit/>
          </a:bodyPr>
          <a:lstStyle/>
          <a:p>
            <a:pPr algn="r"/>
            <a:r>
              <a:rPr lang="ar-SY" sz="2400" b="1" dirty="0" smtClean="0"/>
              <a:t>الضخامة الطحالية</a:t>
            </a:r>
            <a:endParaRPr lang="ar-SY" sz="2400" b="1" dirty="0"/>
          </a:p>
        </p:txBody>
      </p:sp>
      <p:sp>
        <p:nvSpPr>
          <p:cNvPr id="3" name="عنصر نائب للمحتوى 2"/>
          <p:cNvSpPr>
            <a:spLocks noGrp="1"/>
          </p:cNvSpPr>
          <p:nvPr>
            <p:ph idx="1"/>
          </p:nvPr>
        </p:nvSpPr>
        <p:spPr>
          <a:xfrm>
            <a:off x="457200" y="836712"/>
            <a:ext cx="8229600" cy="5289451"/>
          </a:xfrm>
        </p:spPr>
        <p:txBody>
          <a:bodyPr>
            <a:normAutofit/>
          </a:bodyPr>
          <a:lstStyle/>
          <a:p>
            <a:r>
              <a:rPr lang="ar-SY" sz="2400" dirty="0" smtClean="0"/>
              <a:t>لتمييز الضخامة الطحالية: ابدأ الجس من الحفرة الحرقفية اليمنى .</a:t>
            </a:r>
          </a:p>
          <a:p>
            <a:r>
              <a:rPr lang="ar-SY" sz="2400" dirty="0" smtClean="0"/>
              <a:t>الحافة غالبا طرية – لايمكن الوصول إلى أعلى من الحافة.</a:t>
            </a:r>
          </a:p>
          <a:p>
            <a:r>
              <a:rPr lang="ar-SY" sz="2400" dirty="0" smtClean="0"/>
              <a:t>تجس الثلمة الطحالية احيانا إذا كانت الضخامة واضحة .</a:t>
            </a:r>
          </a:p>
          <a:p>
            <a:r>
              <a:rPr lang="ar-SY" sz="2400" dirty="0" smtClean="0"/>
              <a:t>تتحرك مع التنفس (اطلب من الطفل أن يأخذ نفسا عميقا).</a:t>
            </a:r>
          </a:p>
          <a:p>
            <a:r>
              <a:rPr lang="ar-SY" sz="2400" dirty="0" smtClean="0"/>
              <a:t>قس الامتداد تحت الحافة الضلعية (بالسم) على الخط منتصف الترقوة .</a:t>
            </a:r>
          </a:p>
          <a:p>
            <a:r>
              <a:rPr lang="ar-SY" sz="2400" b="1" dirty="0" smtClean="0"/>
              <a:t>عند عدم التأكد فيما إذا كانت مجسوسة:</a:t>
            </a:r>
          </a:p>
          <a:p>
            <a:r>
              <a:rPr lang="ar-SY" sz="2400" dirty="0" smtClean="0"/>
              <a:t>مقاربة الطحال باليدين – قلب الطفل على الجانب الأيمن </a:t>
            </a:r>
          </a:p>
          <a:p>
            <a:r>
              <a:rPr lang="ar-SY" sz="2400" dirty="0" smtClean="0"/>
              <a:t>حجم الطحال المجسوس يكون على الأقل ضعفي الحجم الطبيعي ؟</a:t>
            </a:r>
          </a:p>
          <a:p>
            <a:r>
              <a:rPr lang="ar-SY" sz="2400" dirty="0" smtClean="0"/>
              <a:t>أسباب ضخامة الطحال مدرجة في الجدول السابق</a:t>
            </a:r>
          </a:p>
          <a:p>
            <a:pPr marL="0" indent="0">
              <a:buNone/>
            </a:pPr>
            <a:r>
              <a:rPr lang="ar-SY" sz="2400" dirty="0" smtClean="0"/>
              <a:t> </a:t>
            </a:r>
            <a:endParaRPr lang="ar-SY" sz="2400" dirty="0"/>
          </a:p>
        </p:txBody>
      </p:sp>
    </p:spTree>
    <p:extLst>
      <p:ext uri="{BB962C8B-B14F-4D97-AF65-F5344CB8AC3E}">
        <p14:creationId xmlns:p14="http://schemas.microsoft.com/office/powerpoint/2010/main" val="406848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Y" sz="3200" b="1" dirty="0" smtClean="0"/>
              <a:t>الأهداف والغايات من كل الجلسات السريرية:</a:t>
            </a:r>
            <a:endParaRPr lang="ar-SY" sz="3200" b="1" dirty="0"/>
          </a:p>
        </p:txBody>
      </p:sp>
      <p:sp>
        <p:nvSpPr>
          <p:cNvPr id="3" name="عنصر نائب للمحتوى 2"/>
          <p:cNvSpPr>
            <a:spLocks noGrp="1"/>
          </p:cNvSpPr>
          <p:nvPr>
            <p:ph idx="1"/>
          </p:nvPr>
        </p:nvSpPr>
        <p:spPr/>
        <p:txBody>
          <a:bodyPr>
            <a:normAutofit/>
          </a:bodyPr>
          <a:lstStyle/>
          <a:p>
            <a:r>
              <a:rPr lang="ar-SY" sz="2800" b="1" dirty="0" smtClean="0"/>
              <a:t>اظهار الوقائع ذات الصلة بالقصة,</a:t>
            </a:r>
            <a:r>
              <a:rPr lang="ar-SY" sz="2800" dirty="0" smtClean="0"/>
              <a:t>وهذا</a:t>
            </a:r>
            <a:r>
              <a:rPr lang="ar-SY" sz="2800" b="1" dirty="0" smtClean="0"/>
              <a:t> </a:t>
            </a:r>
            <a:r>
              <a:rPr lang="ar-SY" sz="2800" dirty="0" smtClean="0"/>
              <a:t>غالبا ما يشكل مصدرا مهما للمعلومات التشخيصية الأكثر فائدة حيث أن وصف الوالدين لحدث ما يوفر معلومات قيمة .</a:t>
            </a:r>
          </a:p>
          <a:p>
            <a:r>
              <a:rPr lang="ar-SY" sz="2800" b="1" dirty="0" smtClean="0"/>
              <a:t>استخراج كل الموجودات السريرية ذات الصلة </a:t>
            </a:r>
            <a:r>
              <a:rPr lang="ar-SY" sz="2800" dirty="0" smtClean="0"/>
              <a:t>.</a:t>
            </a:r>
          </a:p>
          <a:p>
            <a:r>
              <a:rPr lang="ar-SY" sz="2800" b="1" dirty="0" smtClean="0"/>
              <a:t>جمع الموجودات من القصة والفحص</a:t>
            </a:r>
            <a:r>
              <a:rPr lang="ar-SY" sz="2800" dirty="0" smtClean="0"/>
              <a:t>.</a:t>
            </a:r>
          </a:p>
          <a:p>
            <a:r>
              <a:rPr lang="ar-SY" sz="2800" b="1" dirty="0" smtClean="0"/>
              <a:t>وضع التشخيص الأرجح </a:t>
            </a:r>
            <a:r>
              <a:rPr lang="ar-SY" sz="2800" dirty="0" smtClean="0"/>
              <a:t>أو التشخيص التفريقي .</a:t>
            </a:r>
          </a:p>
          <a:p>
            <a:r>
              <a:rPr lang="ar-SY" sz="2800" b="1" dirty="0" smtClean="0"/>
              <a:t>تجميع قائمة المشكلات الصحية للمريض وخطة التدبير</a:t>
            </a:r>
            <a:r>
              <a:rPr lang="ar-SY" sz="2800" dirty="0" smtClean="0"/>
              <a:t>.</a:t>
            </a:r>
            <a:endParaRPr lang="ar-SY" sz="2800" dirty="0"/>
          </a:p>
        </p:txBody>
      </p:sp>
    </p:spTree>
    <p:extLst>
      <p:ext uri="{BB962C8B-B14F-4D97-AF65-F5344CB8AC3E}">
        <p14:creationId xmlns:p14="http://schemas.microsoft.com/office/powerpoint/2010/main" val="1020615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normAutofit/>
          </a:bodyPr>
          <a:lstStyle/>
          <a:p>
            <a:pPr algn="r"/>
            <a:r>
              <a:rPr lang="ar-SY" sz="2400" b="1" dirty="0" smtClean="0"/>
              <a:t>الكليتان</a:t>
            </a:r>
            <a:endParaRPr lang="ar-SY" sz="2400" b="1" dirty="0"/>
          </a:p>
        </p:txBody>
      </p:sp>
      <p:sp>
        <p:nvSpPr>
          <p:cNvPr id="3" name="عنصر نائب للمحتوى 2"/>
          <p:cNvSpPr>
            <a:spLocks noGrp="1"/>
          </p:cNvSpPr>
          <p:nvPr>
            <p:ph idx="1"/>
          </p:nvPr>
        </p:nvSpPr>
        <p:spPr>
          <a:xfrm>
            <a:off x="457200" y="908720"/>
            <a:ext cx="8229600" cy="5217443"/>
          </a:xfrm>
        </p:spPr>
        <p:txBody>
          <a:bodyPr>
            <a:normAutofit/>
          </a:bodyPr>
          <a:lstStyle/>
          <a:p>
            <a:r>
              <a:rPr lang="ar-SY" sz="2400" dirty="0" smtClean="0"/>
              <a:t>لا تجس غالبا بعد فترة الوليد إلا إذا تضخمتا أو كانت عضلات البطن رخوة </a:t>
            </a:r>
          </a:p>
          <a:p>
            <a:r>
              <a:rPr lang="ar-SY" sz="2400" dirty="0" smtClean="0"/>
              <a:t>في الفحص:</a:t>
            </a:r>
          </a:p>
          <a:p>
            <a:r>
              <a:rPr lang="ar-SY" sz="2400" dirty="0" smtClean="0"/>
              <a:t>تجس بكلتا اليدين.-تتحركان مع التنفس- يمكن جس أعلاهما(على عكس الكبد والطحال) حيث لايمكن جس الحافة العلوية . يقترح المضض التهابا .</a:t>
            </a:r>
          </a:p>
          <a:p>
            <a:r>
              <a:rPr lang="ar-SY" sz="2400" b="1" dirty="0" smtClean="0"/>
              <a:t>الكتل غير الطبيعية</a:t>
            </a:r>
          </a:p>
          <a:p>
            <a:r>
              <a:rPr lang="ar-SY" sz="2400" b="1" dirty="0" smtClean="0"/>
              <a:t>ورم ويلمز</a:t>
            </a:r>
            <a:r>
              <a:rPr lang="ar-SY" sz="2400" dirty="0" smtClean="0"/>
              <a:t>-كتلة كلوية, تكون مرئية في بعض الأحيان,لا تتجاوز الخط الناصف .</a:t>
            </a:r>
          </a:p>
          <a:p>
            <a:r>
              <a:rPr lang="ar-SY" sz="2400" b="1" dirty="0" smtClean="0"/>
              <a:t>نوروبلاستوما </a:t>
            </a:r>
            <a:r>
              <a:rPr lang="ar-SY" sz="2400" dirty="0" smtClean="0"/>
              <a:t>– كتلة قاسية غير منتظمة , يمكن أن تتجاوز الخط الناصف, غالبا ما تكون الحالة العامة للطفل سيئة.</a:t>
            </a:r>
          </a:p>
          <a:p>
            <a:r>
              <a:rPr lang="ar-SY" sz="2400" b="1" dirty="0" smtClean="0"/>
              <a:t>الكتل البرازية </a:t>
            </a:r>
            <a:r>
              <a:rPr lang="ar-SY" sz="2400" dirty="0" smtClean="0"/>
              <a:t>–متحركة , غير ممضة , كتل متعددة , غالبا في الحفرة الحرقفية اليسرى.</a:t>
            </a:r>
          </a:p>
          <a:p>
            <a:r>
              <a:rPr lang="ar-SY" sz="2400" b="1" dirty="0" smtClean="0"/>
              <a:t>أنغلاف الأمعاء- </a:t>
            </a:r>
            <a:r>
              <a:rPr lang="ar-SY" sz="2400" dirty="0" smtClean="0"/>
              <a:t>حالة حادة , الكتلة قد تكون مجسوسة , أغلب الأحيان في الربع العلوي الأيمن .</a:t>
            </a:r>
            <a:endParaRPr lang="ar-SY" sz="2400" dirty="0"/>
          </a:p>
        </p:txBody>
      </p:sp>
    </p:spTree>
    <p:extLst>
      <p:ext uri="{BB962C8B-B14F-4D97-AF65-F5344CB8AC3E}">
        <p14:creationId xmlns:p14="http://schemas.microsoft.com/office/powerpoint/2010/main" val="15836751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txBody>
          <a:bodyPr>
            <a:normAutofit/>
          </a:bodyPr>
          <a:lstStyle/>
          <a:p>
            <a:pPr algn="r"/>
            <a:r>
              <a:rPr lang="ar-SY" sz="2400" b="1" dirty="0" smtClean="0"/>
              <a:t>القرع</a:t>
            </a:r>
            <a:endParaRPr lang="ar-SY" sz="2400" b="1" dirty="0"/>
          </a:p>
        </p:txBody>
      </p:sp>
      <p:sp>
        <p:nvSpPr>
          <p:cNvPr id="3" name="عنصر نائب للمحتوى 2"/>
          <p:cNvSpPr>
            <a:spLocks noGrp="1"/>
          </p:cNvSpPr>
          <p:nvPr>
            <p:ph idx="1"/>
          </p:nvPr>
        </p:nvSpPr>
        <p:spPr>
          <a:xfrm>
            <a:off x="457200" y="1052736"/>
            <a:ext cx="8229600" cy="5073427"/>
          </a:xfrm>
        </p:spPr>
        <p:txBody>
          <a:bodyPr>
            <a:normAutofit/>
          </a:bodyPr>
          <a:lstStyle/>
          <a:p>
            <a:r>
              <a:rPr lang="ar-SY" sz="2400" b="1" dirty="0" smtClean="0"/>
              <a:t>الكبد</a:t>
            </a:r>
            <a:r>
              <a:rPr lang="ar-SY" sz="2400" dirty="0" smtClean="0"/>
              <a:t>: تحدد الأصمية الحافة العلوية والسفلية . سجل الامتداد</a:t>
            </a:r>
          </a:p>
          <a:p>
            <a:r>
              <a:rPr lang="ar-SY" sz="2400" b="1" dirty="0" smtClean="0"/>
              <a:t>الطحال</a:t>
            </a:r>
            <a:r>
              <a:rPr lang="ar-SY" sz="2400" dirty="0" smtClean="0"/>
              <a:t>: تحدد الأصمية الحافة السفلية فقط.</a:t>
            </a:r>
          </a:p>
          <a:p>
            <a:r>
              <a:rPr lang="ar-SY" sz="2400" b="1" dirty="0" smtClean="0"/>
              <a:t>الحبن</a:t>
            </a:r>
            <a:r>
              <a:rPr lang="ar-SY" sz="2400" dirty="0" smtClean="0"/>
              <a:t>: الأصمية المتنقلة –اقرع من النقطة الأكثر رنينا إلى النقطة الأكثر أصمية </a:t>
            </a:r>
          </a:p>
          <a:p>
            <a:r>
              <a:rPr lang="ar-SY" sz="2400" b="1" dirty="0" smtClean="0"/>
              <a:t>الإصغاء</a:t>
            </a:r>
          </a:p>
          <a:p>
            <a:r>
              <a:rPr lang="ar-SY" sz="2400" dirty="0" smtClean="0"/>
              <a:t>ليس مفيدا جدا في الفحص الروتيني ,ولكن </a:t>
            </a:r>
            <a:r>
              <a:rPr lang="ar-SY" sz="2400" b="1" dirty="0" smtClean="0"/>
              <a:t>مهم في البطن الحاد </a:t>
            </a:r>
            <a:r>
              <a:rPr lang="ar-SY" sz="2400" dirty="0" smtClean="0"/>
              <a:t>: أصوات الأمعاء المزدادة تتماشى مع انسداد الأمعاء والإسهال الحاد</a:t>
            </a:r>
          </a:p>
          <a:p>
            <a:r>
              <a:rPr lang="ar-SY" sz="2400" b="1" dirty="0" smtClean="0"/>
              <a:t>أصوات الأمعاء الخافتة أو الغائبة</a:t>
            </a:r>
            <a:r>
              <a:rPr lang="ar-SY" sz="2400" dirty="0" smtClean="0"/>
              <a:t>- تشاهد في العلوص(انسداد الأمعاء الشللي) والتهاب البريتوان </a:t>
            </a:r>
          </a:p>
          <a:p>
            <a:r>
              <a:rPr lang="ar-SY" sz="2400" b="1" dirty="0" smtClean="0"/>
              <a:t>المنطقة التناسلية</a:t>
            </a:r>
          </a:p>
          <a:p>
            <a:r>
              <a:rPr lang="ar-SY" sz="2400" dirty="0" smtClean="0"/>
              <a:t>تفحص المنطقة التناسلية روتينيا عند الرضع واأطفال الصغار, ولكن يجرى في الأطفال الأكبر سنا والمراهقين فقط إذا كان مستطبا , مثل المفرزات المهبلية, هل هناك فتق إربي أو طفح عجاني</a:t>
            </a:r>
            <a:endParaRPr lang="ar-SY" sz="2400" dirty="0"/>
          </a:p>
        </p:txBody>
      </p:sp>
    </p:spTree>
    <p:extLst>
      <p:ext uri="{BB962C8B-B14F-4D97-AF65-F5344CB8AC3E}">
        <p14:creationId xmlns:p14="http://schemas.microsoft.com/office/powerpoint/2010/main" val="4966699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txBody>
          <a:bodyPr>
            <a:normAutofit/>
          </a:bodyPr>
          <a:lstStyle/>
          <a:p>
            <a:pPr algn="r"/>
            <a:r>
              <a:rPr lang="ar-SY" sz="2400" b="1" dirty="0" smtClean="0"/>
              <a:t>في الذكور</a:t>
            </a:r>
            <a:endParaRPr lang="ar-SY" sz="2400" b="1" dirty="0"/>
          </a:p>
        </p:txBody>
      </p:sp>
      <p:sp>
        <p:nvSpPr>
          <p:cNvPr id="3" name="عنصر نائب للمحتوى 2"/>
          <p:cNvSpPr>
            <a:spLocks noGrp="1"/>
          </p:cNvSpPr>
          <p:nvPr>
            <p:ph idx="1"/>
          </p:nvPr>
        </p:nvSpPr>
        <p:spPr>
          <a:xfrm>
            <a:off x="457200" y="1052736"/>
            <a:ext cx="8229600" cy="5073427"/>
          </a:xfrm>
        </p:spPr>
        <p:txBody>
          <a:bodyPr>
            <a:normAutofit/>
          </a:bodyPr>
          <a:lstStyle/>
          <a:p>
            <a:r>
              <a:rPr lang="ar-SY" sz="2400" dirty="0" smtClean="0"/>
              <a:t>هل حجم القضيب طبيعي؟ هل يوجد احليل تحتي أو انحناء بالقضيب </a:t>
            </a:r>
          </a:p>
          <a:p>
            <a:r>
              <a:rPr lang="ar-SY" sz="2400" dirty="0" smtClean="0"/>
              <a:t>هل كيس الصفن مكتمل التطور على النحو الجيد؟ </a:t>
            </a:r>
          </a:p>
          <a:p>
            <a:r>
              <a:rPr lang="ar-SY" sz="2400" dirty="0" smtClean="0"/>
              <a:t>هل الخصيتان مجسوستان ؟ بوضع أحد اليدين فوق المنطقة الإربية جس باليد الثانية. سجل إذا كانت الخصيتان نازلتين , نطاطتين , أو غير مجسوستين</a:t>
            </a:r>
          </a:p>
          <a:p>
            <a:r>
              <a:rPr lang="ar-SY" sz="2400" dirty="0" smtClean="0"/>
              <a:t>هل يوجد تورم في الصفن (فتق أو قيلة مائية)؟</a:t>
            </a:r>
          </a:p>
          <a:p>
            <a:r>
              <a:rPr lang="ar-SY" sz="2400" b="1" dirty="0" smtClean="0"/>
              <a:t>في الإناث</a:t>
            </a:r>
          </a:p>
          <a:p>
            <a:r>
              <a:rPr lang="ar-SY" sz="2400" dirty="0" smtClean="0"/>
              <a:t>هل تبدو الأعضاء التناسلية طبيعية </a:t>
            </a:r>
          </a:p>
          <a:p>
            <a:r>
              <a:rPr lang="ar-SY" sz="2400" b="1" dirty="0" smtClean="0"/>
              <a:t>الفحص الشرجي</a:t>
            </a:r>
            <a:r>
              <a:rPr lang="ar-SY" sz="2400" dirty="0" smtClean="0"/>
              <a:t> لا يجرى على نحو روتيني – هل يبدو طبيعيا .</a:t>
            </a:r>
          </a:p>
          <a:p>
            <a:endParaRPr lang="ar-SY" sz="2400" b="1" dirty="0"/>
          </a:p>
        </p:txBody>
      </p:sp>
    </p:spTree>
    <p:extLst>
      <p:ext uri="{BB962C8B-B14F-4D97-AF65-F5344CB8AC3E}">
        <p14:creationId xmlns:p14="http://schemas.microsoft.com/office/powerpoint/2010/main" val="29020331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txBody>
          <a:bodyPr>
            <a:normAutofit/>
          </a:bodyPr>
          <a:lstStyle/>
          <a:p>
            <a:pPr algn="r"/>
            <a:r>
              <a:rPr lang="ar-SY" sz="2400" b="1" dirty="0" smtClean="0"/>
              <a:t>العصبية والتطور العصبي</a:t>
            </a:r>
            <a:endParaRPr lang="ar-SY" sz="2400" b="1" dirty="0"/>
          </a:p>
        </p:txBody>
      </p:sp>
      <p:sp>
        <p:nvSpPr>
          <p:cNvPr id="3" name="عنصر نائب للمحتوى 2"/>
          <p:cNvSpPr>
            <a:spLocks noGrp="1"/>
          </p:cNvSpPr>
          <p:nvPr>
            <p:ph idx="1"/>
          </p:nvPr>
        </p:nvSpPr>
        <p:spPr>
          <a:xfrm>
            <a:off x="457200" y="1052736"/>
            <a:ext cx="8229600" cy="5073427"/>
          </a:xfrm>
        </p:spPr>
        <p:txBody>
          <a:bodyPr>
            <a:normAutofit/>
          </a:bodyPr>
          <a:lstStyle/>
          <a:p>
            <a:r>
              <a:rPr lang="ar-SY" sz="2400" b="1" dirty="0" smtClean="0"/>
              <a:t>الناحية العصبية/التطور العصبي</a:t>
            </a:r>
          </a:p>
          <a:p>
            <a:r>
              <a:rPr lang="ar-SY" sz="2400" dirty="0" smtClean="0"/>
              <a:t>الفحص العصبي الموجز: نظرة عصبية وتطورية سريعة ينبغي أن تتم عند كل الأطفال .</a:t>
            </a:r>
          </a:p>
          <a:p>
            <a:r>
              <a:rPr lang="ar-SY" sz="2400" dirty="0" smtClean="0"/>
              <a:t>عند فعل ذلك:</a:t>
            </a:r>
          </a:p>
          <a:p>
            <a:r>
              <a:rPr lang="ar-SY" sz="2400" dirty="0" smtClean="0"/>
              <a:t>استعمل المنطقة السليمة لتجنب الفحص غير الضروري</a:t>
            </a:r>
          </a:p>
          <a:p>
            <a:r>
              <a:rPr lang="ar-SY" sz="2400" dirty="0" smtClean="0"/>
              <a:t>عدل الفحص بما يتلاءم مع سن الأطفال</a:t>
            </a:r>
          </a:p>
          <a:p>
            <a:r>
              <a:rPr lang="ar-SY" sz="2400" dirty="0" smtClean="0"/>
              <a:t>خذ بالحسبان اعتبارات الوالدين لمعالم التطور(الروحي الحركي).</a:t>
            </a:r>
          </a:p>
          <a:p>
            <a:r>
              <a:rPr lang="ar-SY" sz="2400" dirty="0" smtClean="0"/>
              <a:t>راقب وضعية الطفل وحركة الأطراف </a:t>
            </a:r>
          </a:p>
          <a:p>
            <a:r>
              <a:rPr lang="ar-SY" sz="2400" dirty="0" smtClean="0"/>
              <a:t>لاحظ مقوية الطفل عند التقاطه. فد تبدو الأطراف والجسم طبيعية, رخوة(ناقص المقوية)أو المتصلب . قد يكون التحكم بالراس ضعيفا , مع تراجع الراس غير الطبيعي عند السحب بالجلوس.</a:t>
            </a:r>
            <a:endParaRPr lang="ar-SY" sz="2400" dirty="0"/>
          </a:p>
        </p:txBody>
      </p:sp>
    </p:spTree>
    <p:extLst>
      <p:ext uri="{BB962C8B-B14F-4D97-AF65-F5344CB8AC3E}">
        <p14:creationId xmlns:p14="http://schemas.microsoft.com/office/powerpoint/2010/main" val="35360299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txBody>
          <a:bodyPr>
            <a:normAutofit/>
          </a:bodyPr>
          <a:lstStyle/>
          <a:p>
            <a:pPr algn="r"/>
            <a:r>
              <a:rPr lang="ar-SY" sz="2400" b="1" dirty="0" smtClean="0"/>
              <a:t>الفحص العصبي الأكثر تفصيلا</a:t>
            </a:r>
            <a:endParaRPr lang="ar-SY" sz="2400" b="1" dirty="0"/>
          </a:p>
        </p:txBody>
      </p:sp>
      <p:sp>
        <p:nvSpPr>
          <p:cNvPr id="3" name="عنصر نائب للمحتوى 2"/>
          <p:cNvSpPr>
            <a:spLocks noGrp="1"/>
          </p:cNvSpPr>
          <p:nvPr>
            <p:ph idx="1"/>
          </p:nvPr>
        </p:nvSpPr>
        <p:spPr>
          <a:xfrm>
            <a:off x="457200" y="980728"/>
            <a:ext cx="8229600" cy="5145435"/>
          </a:xfrm>
        </p:spPr>
        <p:txBody>
          <a:bodyPr>
            <a:normAutofit fontScale="92500" lnSpcReduction="20000"/>
          </a:bodyPr>
          <a:lstStyle/>
          <a:p>
            <a:r>
              <a:rPr lang="ar-SY" sz="2400" b="1" dirty="0" smtClean="0"/>
              <a:t>الأعصاب القحفية</a:t>
            </a:r>
          </a:p>
          <a:p>
            <a:r>
              <a:rPr lang="ar-SY" sz="2400" b="1" dirty="0" smtClean="0"/>
              <a:t>العصب الأول</a:t>
            </a:r>
            <a:r>
              <a:rPr lang="ar-SY" sz="2400" dirty="0" smtClean="0"/>
              <a:t>(الشم) يمكن أن يجرى تمييز الرائحة بقطعة مخبأة من حلوى النعناع أو منديل يد مرشوش بجل تنظيف اليدين</a:t>
            </a:r>
          </a:p>
          <a:p>
            <a:r>
              <a:rPr lang="ar-SY" sz="2400" b="1" dirty="0" smtClean="0"/>
              <a:t>العصب الثاني(</a:t>
            </a:r>
            <a:r>
              <a:rPr lang="ar-SY" sz="2400" dirty="0" smtClean="0"/>
              <a:t>العصب البصري) تقرر تبعا للعمر –استجابة الحدقة المباشرة والغير مباشرة للضوء والمطابقة. يمكن أن تختبر الساحة البصرية إذا كان الطفل واعيا كافيا كفاية ومتعاونا</a:t>
            </a:r>
          </a:p>
          <a:p>
            <a:r>
              <a:rPr lang="ar-SY" sz="2400" b="1" dirty="0" smtClean="0"/>
              <a:t>العصب الثالث والرابع والسادس(</a:t>
            </a:r>
            <a:r>
              <a:rPr lang="ar-SY" sz="2400" dirty="0" smtClean="0"/>
              <a:t>المحرك العيني والبكري و المبعد</a:t>
            </a:r>
            <a:r>
              <a:rPr lang="ar-SY" sz="2400" b="1" dirty="0" smtClean="0"/>
              <a:t>) </a:t>
            </a:r>
            <a:r>
              <a:rPr lang="ar-SY" sz="2400" dirty="0" smtClean="0"/>
              <a:t>حركة العين الكاملة وفق المحاور الأفقية والشاقولية .هل هناك حول ؟ قد تحتاج أن تثبت رأس أوذقن الطفل. رأرأة؟ ولكن تجنب النظرة المفرطة الوحشية لأنها قد تحرض رارأة عند الأطفال الطبيعيين</a:t>
            </a:r>
          </a:p>
          <a:p>
            <a:r>
              <a:rPr lang="ar-SY" sz="2400" b="1" dirty="0" smtClean="0"/>
              <a:t>العصب الخامس( </a:t>
            </a:r>
            <a:r>
              <a:rPr lang="ar-SY" sz="2400" dirty="0" smtClean="0"/>
              <a:t>مثلث التوائم</a:t>
            </a:r>
            <a:r>
              <a:rPr lang="ar-SY" sz="2400" b="1" dirty="0" smtClean="0"/>
              <a:t>)</a:t>
            </a:r>
            <a:r>
              <a:rPr lang="ar-SY" sz="2400" dirty="0" smtClean="0"/>
              <a:t> كشر الأسنان وحرك الفك من جانب إلى جانب مقابل مقاومة</a:t>
            </a:r>
          </a:p>
          <a:p>
            <a:r>
              <a:rPr lang="ar-SY" sz="2400" b="1" dirty="0" smtClean="0"/>
              <a:t>العصب السابع(</a:t>
            </a:r>
            <a:r>
              <a:rPr lang="ar-SY" sz="2400" dirty="0" smtClean="0"/>
              <a:t>الوجهي</a:t>
            </a:r>
            <a:r>
              <a:rPr lang="ar-SY" sz="2400" b="1" dirty="0" smtClean="0"/>
              <a:t>) </a:t>
            </a:r>
            <a:r>
              <a:rPr lang="ar-SY" sz="2400" dirty="0" smtClean="0"/>
              <a:t>أغلق العينين بقوة ,ابتسم, أظهر الأسنان</a:t>
            </a:r>
          </a:p>
          <a:p>
            <a:r>
              <a:rPr lang="ar-SY" sz="2400" b="1" dirty="0" smtClean="0"/>
              <a:t>العصب الثامن(</a:t>
            </a:r>
            <a:r>
              <a:rPr lang="ar-SY" sz="2400" dirty="0" smtClean="0"/>
              <a:t>السمعي أو الدهليزي الحلزوني</a:t>
            </a:r>
            <a:r>
              <a:rPr lang="ar-SY" sz="2400" b="1" dirty="0" smtClean="0"/>
              <a:t>) </a:t>
            </a:r>
            <a:r>
              <a:rPr lang="ar-SY" sz="2400" dirty="0" smtClean="0"/>
              <a:t>السمع اهمس في كل أذن في أثناء وضع ضوضاء بيضاء(إشارة عشوائية لها شدة متساوية عند ترددات مختلفة) للإصبع خارج الأذن المقابلة. اسأل الطفل ماذا همست. في حال الشك , اجراء تقييم نظامي في محيط مناسب</a:t>
            </a:r>
            <a:endParaRPr lang="ar-SY" sz="2400" b="1" dirty="0" smtClean="0"/>
          </a:p>
          <a:p>
            <a:endParaRPr lang="ar-SY" sz="2400" b="1" dirty="0"/>
          </a:p>
        </p:txBody>
      </p:sp>
    </p:spTree>
    <p:extLst>
      <p:ext uri="{BB962C8B-B14F-4D97-AF65-F5344CB8AC3E}">
        <p14:creationId xmlns:p14="http://schemas.microsoft.com/office/powerpoint/2010/main" val="41159741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sp>
        <p:nvSpPr>
          <p:cNvPr id="3" name="عنصر نائب للمحتوى 2"/>
          <p:cNvSpPr>
            <a:spLocks noGrp="1"/>
          </p:cNvSpPr>
          <p:nvPr>
            <p:ph idx="1"/>
          </p:nvPr>
        </p:nvSpPr>
        <p:spPr/>
        <p:txBody>
          <a:bodyPr>
            <a:normAutofit/>
          </a:bodyPr>
          <a:lstStyle/>
          <a:p>
            <a:r>
              <a:rPr lang="ar-SY" sz="2400" b="1" dirty="0" smtClean="0"/>
              <a:t>العصب التاسع</a:t>
            </a:r>
            <a:r>
              <a:rPr lang="ar-SY" sz="2400" dirty="0" smtClean="0"/>
              <a:t> (البلعومي اللساني)العضلة الرافعة لشراع الحنك – قول أأأ ه ابحث عن انحراف اللهاة.</a:t>
            </a:r>
          </a:p>
          <a:p>
            <a:r>
              <a:rPr lang="ar-SY" sz="2400" b="1" dirty="0" smtClean="0"/>
              <a:t>العصب العاشر(</a:t>
            </a:r>
            <a:r>
              <a:rPr lang="ar-SY" sz="2400" dirty="0" smtClean="0"/>
              <a:t>المبهم</a:t>
            </a:r>
            <a:r>
              <a:rPr lang="ar-SY" sz="2400" b="1" dirty="0" smtClean="0"/>
              <a:t>)</a:t>
            </a:r>
            <a:r>
              <a:rPr lang="ar-SY" sz="2400" dirty="0" smtClean="0"/>
              <a:t>العصب الحنجري الراجع استمع على البحة أو الصرير .</a:t>
            </a:r>
          </a:p>
          <a:p>
            <a:r>
              <a:rPr lang="ar-SY" sz="2400" b="1" dirty="0" smtClean="0"/>
              <a:t>العصب الحادي عشر(</a:t>
            </a:r>
            <a:r>
              <a:rPr lang="ar-SY" sz="2400" dirty="0" smtClean="0"/>
              <a:t>الشوكي الاضافي</a:t>
            </a:r>
            <a:r>
              <a:rPr lang="ar-SY" sz="2400" b="1" dirty="0" smtClean="0"/>
              <a:t>)</a:t>
            </a:r>
            <a:r>
              <a:rPr lang="ar-SY" sz="2400" dirty="0" smtClean="0"/>
              <a:t> قوة العضلة الشبه منحرفة والقصية الترقوية الخشائية - رفع الكتفين وتحرك الرأس مقابل المقاومة</a:t>
            </a:r>
          </a:p>
          <a:p>
            <a:r>
              <a:rPr lang="ar-SY" sz="2400" b="1" dirty="0" smtClean="0"/>
              <a:t>العصب الثاني عشر(</a:t>
            </a:r>
            <a:r>
              <a:rPr lang="ar-SY" sz="2400" dirty="0" smtClean="0"/>
              <a:t>تحت اللسان</a:t>
            </a:r>
            <a:r>
              <a:rPr lang="ar-SY" sz="2400" b="1" dirty="0" smtClean="0"/>
              <a:t>)</a:t>
            </a:r>
            <a:r>
              <a:rPr lang="ar-SY" sz="2400" dirty="0" smtClean="0"/>
              <a:t> مد اللسان وابحث عن ضمور أو انحراف </a:t>
            </a:r>
            <a:endParaRPr lang="ar-SY" sz="2400" b="1" dirty="0"/>
          </a:p>
        </p:txBody>
      </p:sp>
    </p:spTree>
    <p:extLst>
      <p:ext uri="{BB962C8B-B14F-4D97-AF65-F5344CB8AC3E}">
        <p14:creationId xmlns:p14="http://schemas.microsoft.com/office/powerpoint/2010/main" val="10100420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txBody>
          <a:bodyPr>
            <a:normAutofit/>
          </a:bodyPr>
          <a:lstStyle/>
          <a:p>
            <a:pPr algn="r"/>
            <a:r>
              <a:rPr lang="ar-SY" sz="2400" b="1" dirty="0" smtClean="0"/>
              <a:t>تأمل الوجه</a:t>
            </a:r>
            <a:endParaRPr lang="ar-SY" sz="2400" b="1" dirty="0"/>
          </a:p>
        </p:txBody>
      </p:sp>
      <p:sp>
        <p:nvSpPr>
          <p:cNvPr id="3" name="عنصر نائب للمحتوى 2"/>
          <p:cNvSpPr>
            <a:spLocks noGrp="1"/>
          </p:cNvSpPr>
          <p:nvPr>
            <p:ph idx="1"/>
          </p:nvPr>
        </p:nvSpPr>
        <p:spPr>
          <a:xfrm>
            <a:off x="457200" y="1052736"/>
            <a:ext cx="8229600" cy="5073427"/>
          </a:xfrm>
        </p:spPr>
        <p:txBody>
          <a:bodyPr>
            <a:normAutofit/>
          </a:bodyPr>
          <a:lstStyle/>
          <a:p>
            <a:r>
              <a:rPr lang="ar-SY" sz="2400" dirty="0" smtClean="0"/>
              <a:t>سحنة الاعتلال العضلي –غياب التعابير, غالبا مع اطراق وهبوط زوايا الفم, تقترح مرض عضلي عصبي مثل  الحثل الـتأثري</a:t>
            </a:r>
          </a:p>
          <a:p>
            <a:r>
              <a:rPr lang="ar-SY" sz="2400" dirty="0" smtClean="0"/>
              <a:t>الإطراق: يقترح الإطراق وحيد الجانب شلل العصب الثالث, إطراق ثنائي الجانب, مثال في الوهن العضلي الوخيم </a:t>
            </a:r>
          </a:p>
          <a:p>
            <a:r>
              <a:rPr lang="ar-SY" sz="2400" b="1" dirty="0" smtClean="0"/>
              <a:t>تأمل الأطراف </a:t>
            </a:r>
          </a:p>
          <a:p>
            <a:r>
              <a:rPr lang="ar-SY" sz="2400" dirty="0" smtClean="0"/>
              <a:t>الكتلة العضلية الضمور يمكن أن يكون ثانويا للشلل الدماغي , القيلة النخاعية السحائية , اضطرابات العضلات أو شلل اطفال سابق .</a:t>
            </a:r>
          </a:p>
          <a:p>
            <a:r>
              <a:rPr lang="ar-SY" sz="2400" dirty="0" smtClean="0"/>
              <a:t>ازدياد كتلة الربلتين –يمكن أن تدل على حثل دوشين أو الحالات التاثرية .</a:t>
            </a:r>
          </a:p>
          <a:p>
            <a:r>
              <a:rPr lang="ar-SY" sz="2400" dirty="0" smtClean="0"/>
              <a:t>تقترح التقلصات أو وضعية المعصوف زيادة في المقوية, أو طفل رخو مع تحدد حركات داخل الرحم </a:t>
            </a:r>
          </a:p>
          <a:p>
            <a:r>
              <a:rPr lang="ar-SY" sz="2400" dirty="0" smtClean="0"/>
              <a:t>التقلصات الحزمية للعضلات –اصابات النورون الحركي السفلي</a:t>
            </a:r>
            <a:endParaRPr lang="ar-SY" sz="2400" dirty="0"/>
          </a:p>
        </p:txBody>
      </p:sp>
    </p:spTree>
    <p:extLst>
      <p:ext uri="{BB962C8B-B14F-4D97-AF65-F5344CB8AC3E}">
        <p14:creationId xmlns:p14="http://schemas.microsoft.com/office/powerpoint/2010/main" val="34023636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txBody>
          <a:bodyPr>
            <a:normAutofit/>
          </a:bodyPr>
          <a:lstStyle/>
          <a:p>
            <a:pPr algn="r"/>
            <a:r>
              <a:rPr lang="ar-SY" sz="2400" b="1" dirty="0" smtClean="0"/>
              <a:t>المقوية العضلية</a:t>
            </a:r>
            <a:endParaRPr lang="ar-SY" sz="2400" b="1" dirty="0"/>
          </a:p>
        </p:txBody>
      </p:sp>
      <p:sp>
        <p:nvSpPr>
          <p:cNvPr id="3" name="عنصر نائب للمحتوى 2"/>
          <p:cNvSpPr>
            <a:spLocks noGrp="1"/>
          </p:cNvSpPr>
          <p:nvPr>
            <p:ph idx="1"/>
          </p:nvPr>
        </p:nvSpPr>
        <p:spPr>
          <a:xfrm>
            <a:off x="457200" y="980728"/>
            <a:ext cx="8229600" cy="5145435"/>
          </a:xfrm>
        </p:spPr>
        <p:txBody>
          <a:bodyPr>
            <a:normAutofit lnSpcReduction="10000"/>
          </a:bodyPr>
          <a:lstStyle/>
          <a:p>
            <a:r>
              <a:rPr lang="ar-SY" sz="2400" b="1" dirty="0" smtClean="0">
                <a:solidFill>
                  <a:srgbClr val="FF0000"/>
                </a:solidFill>
              </a:rPr>
              <a:t>المقوية في الأطراف</a:t>
            </a:r>
          </a:p>
          <a:p>
            <a:r>
              <a:rPr lang="ar-SY" sz="2400" dirty="0" smtClean="0"/>
              <a:t>قد تعطي وضعية الأطراف دليلا على طبيعة المقوية, وكمثال فإن وضعية المقص للساقين , الساعدين بوضعية الكب, قبض الراحتين , الساقين الممدودتين- </a:t>
            </a:r>
            <a:r>
              <a:rPr lang="ar-SY" sz="2400" b="1" dirty="0" smtClean="0"/>
              <a:t>توجه</a:t>
            </a:r>
            <a:r>
              <a:rPr lang="ar-SY" sz="2400" dirty="0" smtClean="0"/>
              <a:t> </a:t>
            </a:r>
            <a:r>
              <a:rPr lang="ar-SY" sz="2400" b="1" dirty="0" smtClean="0"/>
              <a:t>لزيادة المقوية العضلية</a:t>
            </a:r>
            <a:r>
              <a:rPr lang="ar-SY" sz="2400" dirty="0" smtClean="0"/>
              <a:t>. </a:t>
            </a:r>
          </a:p>
          <a:p>
            <a:r>
              <a:rPr lang="ar-SY" sz="2400" dirty="0" smtClean="0"/>
              <a:t>يشير الجلوس في وضعية الضفدع للساقين إلى </a:t>
            </a:r>
            <a:r>
              <a:rPr lang="ar-SY" sz="2400" b="1" dirty="0" smtClean="0"/>
              <a:t>رخاوة</a:t>
            </a:r>
            <a:r>
              <a:rPr lang="ar-SY" sz="2400" dirty="0" smtClean="0"/>
              <a:t>  </a:t>
            </a:r>
          </a:p>
          <a:p>
            <a:r>
              <a:rPr lang="ar-SY" sz="2400" dirty="0" smtClean="0"/>
              <a:t>بينما تشير الوضعيات الشاذة والبسط غلى مقوية متقلبة (</a:t>
            </a:r>
            <a:r>
              <a:rPr lang="ar-SY" sz="2400" b="1" dirty="0" smtClean="0"/>
              <a:t>خلل التوتر العضلي</a:t>
            </a:r>
            <a:r>
              <a:rPr lang="ar-SY" sz="2400" dirty="0" smtClean="0"/>
              <a:t>)</a:t>
            </a:r>
          </a:p>
          <a:p>
            <a:r>
              <a:rPr lang="ar-SY" sz="2400" dirty="0" smtClean="0"/>
              <a:t>قيم بأخذ وضع الطرف كاملا ثم عطف وبسط الطرف حول المفاصل.</a:t>
            </a:r>
          </a:p>
          <a:p>
            <a:r>
              <a:rPr lang="ar-SY" sz="2400" dirty="0" smtClean="0"/>
              <a:t>قيم المقاومة للحركة الفاعلة وكذلك مدى الحركة.</a:t>
            </a:r>
          </a:p>
          <a:p>
            <a:r>
              <a:rPr lang="ar-SY" sz="2400" dirty="0" smtClean="0"/>
              <a:t>فرط المقوية( التشنج) في العضلات المقربة والعضلات المدورة الداخلية للوركين</a:t>
            </a:r>
          </a:p>
          <a:p>
            <a:r>
              <a:rPr lang="ar-SY" sz="2400" dirty="0" smtClean="0"/>
              <a:t>الرمع في الكاحلين أو فرط المقوية في كب الساعدين في أثناء الراحة- غالبا من </a:t>
            </a:r>
            <a:r>
              <a:rPr lang="ar-SY" sz="2400" b="1" dirty="0" smtClean="0"/>
              <a:t>سوء الوظيفة الهرمية</a:t>
            </a:r>
            <a:r>
              <a:rPr lang="ar-SY" sz="2400" dirty="0" smtClean="0"/>
              <a:t>. </a:t>
            </a:r>
          </a:p>
          <a:p>
            <a:r>
              <a:rPr lang="ar-SY" sz="2400" dirty="0" smtClean="0"/>
              <a:t>هذا يختلف عن صمل انبوب الرصاص المشاهدة في </a:t>
            </a:r>
            <a:r>
              <a:rPr lang="ar-SY" sz="2400" b="1" dirty="0" smtClean="0"/>
              <a:t>الحالات خارج الهرمية </a:t>
            </a:r>
            <a:r>
              <a:rPr lang="ar-SY" sz="2400" dirty="0" smtClean="0"/>
              <a:t>والذي يدعى إذا ترافق مع الرجفان بصمل الدولاب المسنن</a:t>
            </a:r>
            <a:endParaRPr lang="ar-SY" sz="2400" dirty="0"/>
          </a:p>
        </p:txBody>
      </p:sp>
    </p:spTree>
    <p:extLst>
      <p:ext uri="{BB962C8B-B14F-4D97-AF65-F5344CB8AC3E}">
        <p14:creationId xmlns:p14="http://schemas.microsoft.com/office/powerpoint/2010/main" val="23360014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txBody>
          <a:bodyPr>
            <a:normAutofit/>
          </a:bodyPr>
          <a:lstStyle/>
          <a:p>
            <a:pPr algn="r"/>
            <a:r>
              <a:rPr lang="ar-SY" sz="2400" b="1" dirty="0" smtClean="0">
                <a:solidFill>
                  <a:srgbClr val="FF0000"/>
                </a:solidFill>
              </a:rPr>
              <a:t>مقوية الجذع</a:t>
            </a:r>
            <a:endParaRPr lang="ar-SY" sz="2400" b="1" dirty="0">
              <a:solidFill>
                <a:srgbClr val="FF0000"/>
              </a:solidFill>
            </a:endParaRPr>
          </a:p>
        </p:txBody>
      </p:sp>
      <p:sp>
        <p:nvSpPr>
          <p:cNvPr id="3" name="عنصر نائب للمحتوى 2"/>
          <p:cNvSpPr>
            <a:spLocks noGrp="1"/>
          </p:cNvSpPr>
          <p:nvPr>
            <p:ph idx="1"/>
          </p:nvPr>
        </p:nvSpPr>
        <p:spPr>
          <a:xfrm>
            <a:off x="457200" y="980728"/>
            <a:ext cx="8229600" cy="5145435"/>
          </a:xfrm>
        </p:spPr>
        <p:txBody>
          <a:bodyPr>
            <a:normAutofit/>
          </a:bodyPr>
          <a:lstStyle/>
          <a:p>
            <a:r>
              <a:rPr lang="ar-SY" sz="2400" dirty="0" smtClean="0"/>
              <a:t>في اضطرابات السبيل خارج الهرمي يميل الجذع والراس إلى التقوس للخلف(وضعية البسط) </a:t>
            </a:r>
          </a:p>
          <a:p>
            <a:r>
              <a:rPr lang="ar-SY" sz="2400" dirty="0" smtClean="0"/>
              <a:t>في المرض العضلي وبعض اضطرابات الدماغ المركزية, قد يكون الجذع رخوا. يشعر الطفل بالرخاوة (نقص المقوية) عند الحركة ولا يستطيع دعم الجذع في الجلوس.</a:t>
            </a:r>
          </a:p>
          <a:p>
            <a:r>
              <a:rPr lang="ar-SY" sz="2400" b="1" dirty="0" smtClean="0"/>
              <a:t>وضعية ثبات الرأس: </a:t>
            </a:r>
          </a:p>
          <a:p>
            <a:r>
              <a:rPr lang="ar-SY" sz="2400" dirty="0" smtClean="0"/>
              <a:t>الأفضل أن يفحص بسحب الطفل من ذراعيه بوضعية الاستلقاء الظهري</a:t>
            </a:r>
          </a:p>
          <a:p>
            <a:r>
              <a:rPr lang="ar-SY" sz="2400" b="1" dirty="0" smtClean="0"/>
              <a:t>القوة العضلية</a:t>
            </a:r>
          </a:p>
          <a:p>
            <a:r>
              <a:rPr lang="ar-SY" sz="2400" dirty="0" smtClean="0"/>
              <a:t>اطلب من الطفل أن يمد يديه على نحو مستقيم مع راحتي اليدين نحو الأعلى ويغلق عينيه . ثم راقب الانحراف أو الرجفان. </a:t>
            </a:r>
          </a:p>
          <a:p>
            <a:r>
              <a:rPr lang="ar-SY" sz="2400" dirty="0" smtClean="0"/>
              <a:t>القوة العضلية يمكن أن تدرج باستعمال مقياس مجلس البحوث الطبية للقوة العضلية:</a:t>
            </a:r>
            <a:endParaRPr lang="ar-SY" sz="2400" dirty="0"/>
          </a:p>
        </p:txBody>
      </p:sp>
    </p:spTree>
    <p:extLst>
      <p:ext uri="{BB962C8B-B14F-4D97-AF65-F5344CB8AC3E}">
        <p14:creationId xmlns:p14="http://schemas.microsoft.com/office/powerpoint/2010/main" val="5934080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0013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Y" sz="3200" b="1" dirty="0" smtClean="0"/>
              <a:t>المميزات الرئيسة للقصة والفحص السريري في طب الأطفال:</a:t>
            </a:r>
            <a:endParaRPr lang="ar-SY" sz="3200" b="1" dirty="0"/>
          </a:p>
        </p:txBody>
      </p:sp>
      <p:sp>
        <p:nvSpPr>
          <p:cNvPr id="3" name="عنصر نائب للمحتوى 2"/>
          <p:cNvSpPr>
            <a:spLocks noGrp="1"/>
          </p:cNvSpPr>
          <p:nvPr>
            <p:ph idx="1"/>
          </p:nvPr>
        </p:nvSpPr>
        <p:spPr/>
        <p:txBody>
          <a:bodyPr>
            <a:normAutofit fontScale="85000" lnSpcReduction="10000"/>
          </a:bodyPr>
          <a:lstStyle/>
          <a:p>
            <a:r>
              <a:rPr lang="ar-SY" sz="2800" b="1" dirty="0" smtClean="0">
                <a:solidFill>
                  <a:srgbClr val="FF0000"/>
                </a:solidFill>
              </a:rPr>
              <a:t>عمر الطفل</a:t>
            </a:r>
            <a:r>
              <a:rPr lang="ar-SY" sz="2800" dirty="0" smtClean="0"/>
              <a:t>: هو عامل حاسم في القصة والفحص السريري </a:t>
            </a:r>
            <a:r>
              <a:rPr lang="ar-SY" sz="2800" b="1" dirty="0" smtClean="0"/>
              <a:t>لأنه يقرر</a:t>
            </a:r>
            <a:r>
              <a:rPr lang="ar-SY" sz="2800" dirty="0" smtClean="0"/>
              <a:t>:</a:t>
            </a:r>
          </a:p>
          <a:p>
            <a:r>
              <a:rPr lang="ar-SY" sz="2800" b="1" dirty="0" smtClean="0"/>
              <a:t>- طبيعة وتظاهرات المرض,المشكلات التطورية أو السلوكية</a:t>
            </a:r>
          </a:p>
          <a:p>
            <a:r>
              <a:rPr lang="ar-SY" sz="2800" b="1" dirty="0" smtClean="0"/>
              <a:t>- الطريقة التي يجري فيها أخذ القصة والفحص .</a:t>
            </a:r>
          </a:p>
          <a:p>
            <a:r>
              <a:rPr lang="ar-SY" sz="2800" b="1" dirty="0" smtClean="0"/>
              <a:t>- الطريقة التي يقرر بها أي تدبير لاحق.</a:t>
            </a:r>
          </a:p>
          <a:p>
            <a:r>
              <a:rPr lang="ar-SY" sz="2800" b="1" dirty="0" smtClean="0">
                <a:solidFill>
                  <a:srgbClr val="FF0000"/>
                </a:solidFill>
              </a:rPr>
              <a:t>طبيعة المشكلة</a:t>
            </a:r>
            <a:r>
              <a:rPr lang="ar-SY" sz="2800" dirty="0" smtClean="0"/>
              <a:t>: </a:t>
            </a:r>
            <a:r>
              <a:rPr lang="ar-SY" sz="2800" b="1" dirty="0" smtClean="0"/>
              <a:t>يجب أن يكون تقييم الطفل المريض على نحو حاد أكثر تركيزا ومختصرا</a:t>
            </a:r>
            <a:r>
              <a:rPr lang="ar-SY" sz="2800" dirty="0" smtClean="0"/>
              <a:t>(إذ يركز على درجة مرض الطفل في هذه اللحظة؟), بينما يتطلب التقييم التطوري دراسة مفصلة .</a:t>
            </a:r>
          </a:p>
          <a:p>
            <a:r>
              <a:rPr lang="ar-SY" sz="2800" b="1" dirty="0" smtClean="0">
                <a:solidFill>
                  <a:srgbClr val="FF0000"/>
                </a:solidFill>
              </a:rPr>
              <a:t>تأمل الطفل</a:t>
            </a:r>
            <a:r>
              <a:rPr lang="ar-SY" sz="2800" dirty="0" smtClean="0"/>
              <a:t>: </a:t>
            </a:r>
            <a:r>
              <a:rPr lang="ar-SY" sz="2800" b="1" dirty="0" smtClean="0"/>
              <a:t>المظهر,السلوك ,اللعب ,والمشية </a:t>
            </a:r>
            <a:r>
              <a:rPr lang="ar-SY" sz="2800" dirty="0" smtClean="0"/>
              <a:t>.التأمل المستمر للطفل خلال المقابلة كلها يمكن أن تؤمن أدلة </a:t>
            </a:r>
            <a:r>
              <a:rPr lang="ar-SY" sz="2800" b="1" dirty="0" smtClean="0"/>
              <a:t>مهمة في التشخيص والتدبير</a:t>
            </a:r>
            <a:r>
              <a:rPr lang="ar-SY" sz="2800" dirty="0" smtClean="0"/>
              <a:t>.</a:t>
            </a:r>
          </a:p>
          <a:p>
            <a:r>
              <a:rPr lang="ar-SY" sz="2800" dirty="0" smtClean="0"/>
              <a:t>ومن المهم العناية بالبيئة المحيطة بالطفل لزيادة قيمة أي استشارة حيث يكون الطفل مرحبا فيه وغير خائف مع إمكان تأمين ألعاب أو نشاطات مناسبة.كما يجب تجنب وجود مكاتب أو أسرة بينك وبين الأسرة.</a:t>
            </a:r>
            <a:endParaRPr lang="ar-SY" sz="2800" dirty="0"/>
          </a:p>
        </p:txBody>
      </p:sp>
    </p:spTree>
    <p:extLst>
      <p:ext uri="{BB962C8B-B14F-4D97-AF65-F5344CB8AC3E}">
        <p14:creationId xmlns:p14="http://schemas.microsoft.com/office/powerpoint/2010/main" val="9123056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sp>
        <p:nvSpPr>
          <p:cNvPr id="3" name="عنصر نائب للمحتوى 2"/>
          <p:cNvSpPr>
            <a:spLocks noGrp="1"/>
          </p:cNvSpPr>
          <p:nvPr>
            <p:ph idx="1"/>
          </p:nvPr>
        </p:nvSpPr>
        <p:spPr/>
        <p:txBody>
          <a:bodyPr>
            <a:normAutofit lnSpcReduction="10000"/>
          </a:bodyPr>
          <a:lstStyle/>
          <a:p>
            <a:r>
              <a:rPr lang="ar-SY" sz="2400" dirty="0" smtClean="0"/>
              <a:t>5- طبيعي</a:t>
            </a:r>
          </a:p>
          <a:p>
            <a:r>
              <a:rPr lang="ar-SY" sz="2400" dirty="0" smtClean="0"/>
              <a:t>4- ضعيفة ولكن هناك حركات فاعلة عكس الجاذبية والمقاومة</a:t>
            </a:r>
          </a:p>
          <a:p>
            <a:r>
              <a:rPr lang="ar-SY" sz="2400" dirty="0" smtClean="0"/>
              <a:t>3- قادر على الحركة عكس الجاذبية ولكن ليس ضد المقاومة</a:t>
            </a:r>
          </a:p>
          <a:p>
            <a:r>
              <a:rPr lang="ar-SY" sz="2400" dirty="0" smtClean="0"/>
              <a:t>2- غير قادر على الحركة عكس الجاذبية </a:t>
            </a:r>
          </a:p>
          <a:p>
            <a:r>
              <a:rPr lang="ar-SY" sz="2400" dirty="0" smtClean="0"/>
              <a:t>1- حركة ضئيلة/ رجفة</a:t>
            </a:r>
          </a:p>
          <a:p>
            <a:r>
              <a:rPr lang="ar-SY" sz="2400" dirty="0" smtClean="0"/>
              <a:t>0- لا حركة</a:t>
            </a:r>
          </a:p>
          <a:p>
            <a:r>
              <a:rPr lang="ar-SY" sz="2400" b="1" dirty="0" smtClean="0"/>
              <a:t>التناسق </a:t>
            </a:r>
            <a:r>
              <a:rPr lang="ar-SY" sz="2400" dirty="0" smtClean="0"/>
              <a:t>قيم ذلك بالآتي:</a:t>
            </a:r>
          </a:p>
          <a:p>
            <a:r>
              <a:rPr lang="ar-SY" sz="2400" dirty="0" smtClean="0"/>
              <a:t> اختبار اصبع –أنف</a:t>
            </a:r>
          </a:p>
          <a:p>
            <a:r>
              <a:rPr lang="ar-SY" sz="2400" dirty="0" smtClean="0"/>
              <a:t>الطلب من الطفل أن يمشي كعب –رؤوس الأصابع , يقفز, والقفزعلى قدم واحدة</a:t>
            </a:r>
          </a:p>
          <a:p>
            <a:r>
              <a:rPr lang="ar-SY" sz="2400" dirty="0" smtClean="0"/>
              <a:t>الطلب من الطفل أن يبني مكعبا فوق آخر أو استعمال لوح الأوتاد, أو إغلاق الأزرار وفكها ,رسم ,والكتابة.</a:t>
            </a:r>
            <a:endParaRPr lang="ar-SY" sz="2400" dirty="0"/>
          </a:p>
        </p:txBody>
      </p:sp>
    </p:spTree>
    <p:extLst>
      <p:ext uri="{BB962C8B-B14F-4D97-AF65-F5344CB8AC3E}">
        <p14:creationId xmlns:p14="http://schemas.microsoft.com/office/powerpoint/2010/main" val="42197965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normAutofit/>
          </a:bodyPr>
          <a:lstStyle/>
          <a:p>
            <a:pPr algn="r"/>
            <a:r>
              <a:rPr lang="ar-SY" sz="2400" b="1" dirty="0" smtClean="0"/>
              <a:t>الجس</a:t>
            </a:r>
            <a:endParaRPr lang="ar-SY" sz="2400" b="1" dirty="0"/>
          </a:p>
        </p:txBody>
      </p:sp>
      <p:sp>
        <p:nvSpPr>
          <p:cNvPr id="3" name="عنصر نائب للمحتوى 2"/>
          <p:cNvSpPr>
            <a:spLocks noGrp="1"/>
          </p:cNvSpPr>
          <p:nvPr>
            <p:ph idx="1"/>
          </p:nvPr>
        </p:nvSpPr>
        <p:spPr>
          <a:xfrm>
            <a:off x="457200" y="908720"/>
            <a:ext cx="8229600" cy="5217443"/>
          </a:xfrm>
        </p:spPr>
        <p:txBody>
          <a:bodyPr>
            <a:normAutofit/>
          </a:bodyPr>
          <a:lstStyle/>
          <a:p>
            <a:r>
              <a:rPr lang="ar-SY" sz="2400" dirty="0" smtClean="0"/>
              <a:t>يمكن أن يستعمل إمكان الشعور المؤثرات اللمسية الخفيفة  كأختبار مسح . </a:t>
            </a:r>
          </a:p>
          <a:p>
            <a:r>
              <a:rPr lang="ar-SY" sz="2400" dirty="0" smtClean="0"/>
              <a:t>يجرى فحص حسي أكثر تفصيلا بعود خشبي أو بالقلم العصبي كما عند البالغين</a:t>
            </a:r>
          </a:p>
          <a:p>
            <a:r>
              <a:rPr lang="ar-SY" sz="2400" dirty="0" smtClean="0"/>
              <a:t>يمكن أن توجد مثانة مجسوسة أو فقد حس حول الشرج في آفات النخاع وذيل الفرس</a:t>
            </a:r>
          </a:p>
          <a:p>
            <a:r>
              <a:rPr lang="ar-SY" sz="2400" b="1" dirty="0" smtClean="0"/>
              <a:t>المنعكسات</a:t>
            </a:r>
          </a:p>
          <a:p>
            <a:r>
              <a:rPr lang="ar-SY" sz="2400" dirty="0" smtClean="0"/>
              <a:t>افحص الطفل بوضعية الراحة واشرح له ماذا تنوي أن تفعل قبل استعمال مطرقة الأوتاد, أو جرب أولا على أحد الوالدين أو على دمية . </a:t>
            </a:r>
          </a:p>
          <a:p>
            <a:r>
              <a:rPr lang="ar-SY" sz="2400" dirty="0" smtClean="0"/>
              <a:t>يمكن أن يعكس اشتداد المنعكسات القلق عند الطفل او اضطرابات في الجملة الهرمية </a:t>
            </a:r>
          </a:p>
          <a:p>
            <a:r>
              <a:rPr lang="ar-SY" sz="2400" dirty="0" smtClean="0"/>
              <a:t>كما يمكن أن يعكس غياب المنعكسات مشكلة عصبية عضلية أو آفة في الحبل الشوكي, ولكن قد تكون أيضا بسبب خطأ في طريقة الفحص.</a:t>
            </a:r>
          </a:p>
          <a:p>
            <a:r>
              <a:rPr lang="ar-SY" sz="2400" dirty="0" smtClean="0"/>
              <a:t> كما يمكن أن تشتد المنعكسات بسبب عض الطفل أو قبض اليدين بشدة</a:t>
            </a:r>
            <a:endParaRPr lang="ar-SY" sz="2400" dirty="0"/>
          </a:p>
        </p:txBody>
      </p:sp>
    </p:spTree>
    <p:extLst>
      <p:ext uri="{BB962C8B-B14F-4D97-AF65-F5344CB8AC3E}">
        <p14:creationId xmlns:p14="http://schemas.microsoft.com/office/powerpoint/2010/main" val="21703464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066130"/>
          </a:xfrm>
        </p:spPr>
        <p:txBody>
          <a:bodyPr>
            <a:normAutofit/>
          </a:bodyPr>
          <a:lstStyle/>
          <a:p>
            <a:pPr algn="r"/>
            <a:r>
              <a:rPr lang="ar-SY" sz="2400" b="1" dirty="0" smtClean="0"/>
              <a:t>الاستجابات الأخمصية </a:t>
            </a:r>
            <a:r>
              <a:rPr lang="ar-SY" sz="2400" dirty="0" smtClean="0"/>
              <a:t>: لا يمكن الاعتماد عليها تحت عمر السنة . </a:t>
            </a:r>
            <a:br>
              <a:rPr lang="ar-SY" sz="2400" dirty="0" smtClean="0"/>
            </a:br>
            <a:r>
              <a:rPr lang="ar-SY" sz="2400" dirty="0" smtClean="0"/>
              <a:t>بعد ذلك تعطي الاستجابات الأخمصية بالانبساط دليلا إضافيا على الخلل الهرمي</a:t>
            </a:r>
            <a:endParaRPr lang="ar-SY" sz="2400" b="1" dirty="0"/>
          </a:p>
        </p:txBody>
      </p:sp>
      <p:sp>
        <p:nvSpPr>
          <p:cNvPr id="3" name="عنصر نائب للمحتوى 2"/>
          <p:cNvSpPr>
            <a:spLocks noGrp="1"/>
          </p:cNvSpPr>
          <p:nvPr>
            <p:ph idx="1"/>
          </p:nvPr>
        </p:nvSpPr>
        <p:spPr>
          <a:xfrm>
            <a:off x="457200" y="1340768"/>
            <a:ext cx="8229600" cy="4785395"/>
          </a:xfrm>
        </p:spPr>
        <p:txBody>
          <a:bodyPr>
            <a:normAutofit lnSpcReduction="10000"/>
          </a:bodyPr>
          <a:lstStyle/>
          <a:p>
            <a:r>
              <a:rPr lang="ar-SY" sz="2400" b="1" dirty="0">
                <a:solidFill>
                  <a:prstClr val="black"/>
                </a:solidFill>
                <a:ea typeface="+mj-ea"/>
                <a:cs typeface="Times New Roman"/>
              </a:rPr>
              <a:t>نماذج </a:t>
            </a:r>
            <a:r>
              <a:rPr lang="ar-SY" sz="2400" b="1" dirty="0" smtClean="0">
                <a:solidFill>
                  <a:prstClr val="black"/>
                </a:solidFill>
                <a:ea typeface="+mj-ea"/>
                <a:cs typeface="Times New Roman"/>
              </a:rPr>
              <a:t>الحركة </a:t>
            </a:r>
            <a:r>
              <a:rPr lang="ar-SY" sz="2400" dirty="0" smtClean="0">
                <a:solidFill>
                  <a:prstClr val="black"/>
                </a:solidFill>
                <a:ea typeface="+mj-ea"/>
                <a:cs typeface="Times New Roman"/>
              </a:rPr>
              <a:t>: غالبا يستطيع الأطفال فوق خمس سنوات المشي كعب – أصابع . اطلب منهم أن يمشوا وفق خط مستقيم على الأرض كما لو كانوا يسيرون على حبل مشدود.</a:t>
            </a:r>
          </a:p>
          <a:p>
            <a:r>
              <a:rPr lang="ar-SY" sz="2400" dirty="0" smtClean="0">
                <a:solidFill>
                  <a:prstClr val="black"/>
                </a:solidFill>
                <a:ea typeface="+mj-ea"/>
                <a:cs typeface="Times New Roman"/>
              </a:rPr>
              <a:t>في مشية الإصبع – الكعب (المشي على الأصابع), على الرغم أنها عادة ما تكون مجهولة السبب . يمكن أن تقترح خلل السبيل الهرمي( القشري النخاعي) أو ضعف عضلي عصبي للزنار الحوضي. إذا كنت غير متأكد فيما إذا كانت المشية كعب –إصبع أو إصبع –كعب أنظر إلى نمط اهتراء الحذاء , فإن فحص اهتراء أسفل الحذاء يمكن أيضا أن يظهر لك انعدام التناظر.</a:t>
            </a:r>
          </a:p>
          <a:p>
            <a:r>
              <a:rPr lang="ar-SY" sz="2400" dirty="0" smtClean="0">
                <a:solidFill>
                  <a:prstClr val="black"/>
                </a:solidFill>
                <a:ea typeface="+mj-ea"/>
                <a:cs typeface="Times New Roman"/>
              </a:rPr>
              <a:t>في مشية الشلل الشقي يحمل الطفل يده معطوفة في أثناء جر الساق المصابة الجهة نفسها</a:t>
            </a:r>
          </a:p>
          <a:p>
            <a:r>
              <a:rPr lang="ar-SY" sz="2400" dirty="0" smtClean="0">
                <a:solidFill>
                  <a:prstClr val="black"/>
                </a:solidFill>
                <a:ea typeface="+mj-ea"/>
                <a:cs typeface="Times New Roman"/>
              </a:rPr>
              <a:t>يمكن أن تكون المشية على قاعدة عريضة بسبب عدم نضوج المشي أو ثانوية لاضطراب مخيخي أو علامة لضعف الطرف السفلي.</a:t>
            </a:r>
          </a:p>
          <a:p>
            <a:pPr marL="0" indent="0">
              <a:buNone/>
            </a:pPr>
            <a:r>
              <a:rPr lang="ar-SY" sz="2400" dirty="0" smtClean="0">
                <a:solidFill>
                  <a:prstClr val="black"/>
                </a:solidFill>
                <a:ea typeface="+mj-ea"/>
                <a:cs typeface="Times New Roman"/>
              </a:rPr>
              <a:t>  </a:t>
            </a:r>
            <a:endParaRPr lang="ar-SY" sz="2400" dirty="0"/>
          </a:p>
        </p:txBody>
      </p:sp>
    </p:spTree>
    <p:extLst>
      <p:ext uri="{BB962C8B-B14F-4D97-AF65-F5344CB8AC3E}">
        <p14:creationId xmlns:p14="http://schemas.microsoft.com/office/powerpoint/2010/main" val="13116645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sp>
        <p:nvSpPr>
          <p:cNvPr id="3" name="عنصر نائب للمحتوى 2"/>
          <p:cNvSpPr>
            <a:spLocks noGrp="1"/>
          </p:cNvSpPr>
          <p:nvPr>
            <p:ph idx="1"/>
          </p:nvPr>
        </p:nvSpPr>
        <p:spPr/>
        <p:txBody>
          <a:bodyPr>
            <a:normAutofit/>
          </a:bodyPr>
          <a:lstStyle/>
          <a:p>
            <a:r>
              <a:rPr lang="ar-SY" sz="2400" dirty="0" smtClean="0"/>
              <a:t>يمكن أن تكون المشية المتهادية بسبب ضعف عضلي داني حول الزنار الحوضي</a:t>
            </a:r>
          </a:p>
          <a:p>
            <a:r>
              <a:rPr lang="ar-SY" sz="2400" dirty="0" smtClean="0"/>
              <a:t>يمكن أن توحي صعوبة المشي على الكعبين بهبوط قدم مثلا في الاعتلال العصبي الحسي الحركي الوراثي</a:t>
            </a:r>
          </a:p>
          <a:p>
            <a:r>
              <a:rPr lang="ar-SY" sz="2400" dirty="0" smtClean="0"/>
              <a:t>يمكن أن يظهر وتر أشيل مشتدا عند الأطفال بسبب الضعف, مما يدل على شلل شقي أو اعتلال عضلي</a:t>
            </a:r>
          </a:p>
          <a:p>
            <a:r>
              <a:rPr lang="ar-SY" sz="2400" b="1" dirty="0" smtClean="0"/>
              <a:t>العظام والمفاصل</a:t>
            </a:r>
          </a:p>
          <a:p>
            <a:r>
              <a:rPr lang="ar-SY" sz="2400" dirty="0" smtClean="0"/>
              <a:t>يعتمد المسح السريع في تمييز الاضطرابات العضلية الهيكلية على مشية الطفل, اليدين , الرجلين , العمود الفقري</a:t>
            </a:r>
            <a:endParaRPr lang="ar-SY" sz="2400" dirty="0"/>
          </a:p>
        </p:txBody>
      </p:sp>
    </p:spTree>
    <p:extLst>
      <p:ext uri="{BB962C8B-B14F-4D97-AF65-F5344CB8AC3E}">
        <p14:creationId xmlns:p14="http://schemas.microsoft.com/office/powerpoint/2010/main" val="28434287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5753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3918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91415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02704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txBody>
          <a:bodyPr>
            <a:normAutofit/>
          </a:bodyPr>
          <a:lstStyle/>
          <a:p>
            <a:pPr algn="r"/>
            <a:r>
              <a:rPr lang="ar-SY" sz="2400" b="1" dirty="0" smtClean="0"/>
              <a:t>العنق</a:t>
            </a:r>
            <a:endParaRPr lang="ar-SY" sz="2400" b="1" dirty="0"/>
          </a:p>
        </p:txBody>
      </p:sp>
      <p:sp>
        <p:nvSpPr>
          <p:cNvPr id="3" name="عنصر نائب للمحتوى 2"/>
          <p:cNvSpPr>
            <a:spLocks noGrp="1"/>
          </p:cNvSpPr>
          <p:nvPr>
            <p:ph idx="1"/>
          </p:nvPr>
        </p:nvSpPr>
        <p:spPr>
          <a:xfrm>
            <a:off x="457200" y="908720"/>
            <a:ext cx="8229600" cy="5217443"/>
          </a:xfrm>
        </p:spPr>
        <p:txBody>
          <a:bodyPr>
            <a:normAutofit fontScale="92500" lnSpcReduction="20000"/>
          </a:bodyPr>
          <a:lstStyle/>
          <a:p>
            <a:r>
              <a:rPr lang="ar-SY" sz="2400" b="1" dirty="0" smtClean="0"/>
              <a:t>الدرق:</a:t>
            </a:r>
            <a:r>
              <a:rPr lang="ar-SY" sz="2400" dirty="0" smtClean="0"/>
              <a:t> تأمل –التورم غير شائع في فترة الطفولة , يشاهد أحيانا عند البلوغ</a:t>
            </a:r>
          </a:p>
          <a:p>
            <a:r>
              <a:rPr lang="ar-SY" sz="2400" dirty="0" smtClean="0"/>
              <a:t>جس من الخلف للأمام بحثا عن التورم, العقدة, الهرير.- اصغ في حال التضخم</a:t>
            </a:r>
          </a:p>
          <a:p>
            <a:r>
              <a:rPr lang="ar-SY" sz="2400" dirty="0" smtClean="0"/>
              <a:t>ابحث عن علامات قصور / فرط نشاط الدرق</a:t>
            </a:r>
          </a:p>
          <a:p>
            <a:r>
              <a:rPr lang="ar-SY" sz="2400" b="1" dirty="0" smtClean="0"/>
              <a:t>العقد اللمفاوية:</a:t>
            </a:r>
            <a:endParaRPr lang="ar-SY" sz="2400" dirty="0" smtClean="0"/>
          </a:p>
          <a:p>
            <a:r>
              <a:rPr lang="ar-SY" sz="2400" dirty="0" smtClean="0"/>
              <a:t>عادة ماتشاهد العقد اللمفاوية ثنائية الجانب أمام العنق, حتى قطر2سم . في الأطفال الكبار السليمين أو في أثناء المرض أو من إنتان تنفسي علوي</a:t>
            </a:r>
          </a:p>
          <a:p>
            <a:r>
              <a:rPr lang="ar-SY" sz="2400" dirty="0" smtClean="0"/>
              <a:t>توجد العقد الإبطية ثنائية الجانب حتى 1 سم والعقد المغبنية حتى قطر 1.5 سم ايضا في الأطفال الكبار. كما قد تصادف في الأطفال الأصغر المصابين بالأكزيما.</a:t>
            </a:r>
          </a:p>
          <a:p>
            <a:r>
              <a:rPr lang="ar-SY" sz="2400" dirty="0" smtClean="0"/>
              <a:t>قد يشاهد اعتلال العقد اللمفاوية المعمم في  الأخماج  القيروسية , مثل الطفوح أو داء وحيدات النوى الخمجي أو الأمراض الجهازية, مثل التهاب المفاصل الشبابي مجهول السبب أو داء كا وزاكي</a:t>
            </a:r>
          </a:p>
          <a:p>
            <a:r>
              <a:rPr lang="ar-SY" sz="2400" dirty="0" smtClean="0"/>
              <a:t>إن العقد فوق الترقوة بأي حجم وبأي عمر, أو العقد القاسية غير المؤلمة والملتصقة معا: تبرر استقصاءات  إضافية , بما أنها قد تكون مترافقة مع الخباثة</a:t>
            </a:r>
          </a:p>
          <a:p>
            <a:r>
              <a:rPr lang="ar-SY" sz="2400" dirty="0" smtClean="0"/>
              <a:t>يوحي احمرار , سخونة , ايلام وتموج العقدة , بالتهاب عقد لمفاوية من مصدر خمجي</a:t>
            </a:r>
          </a:p>
          <a:p>
            <a:r>
              <a:rPr lang="ar-SY" sz="2400" dirty="0" smtClean="0"/>
              <a:t>العقد بحجم وكثافة مختلفة- قد توجه للإصابة بالتدرن؟ </a:t>
            </a:r>
          </a:p>
          <a:p>
            <a:endParaRPr lang="ar-SY" sz="2400" b="1" dirty="0"/>
          </a:p>
        </p:txBody>
      </p:sp>
    </p:spTree>
    <p:extLst>
      <p:ext uri="{BB962C8B-B14F-4D97-AF65-F5344CB8AC3E}">
        <p14:creationId xmlns:p14="http://schemas.microsoft.com/office/powerpoint/2010/main" val="30975420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normAutofit/>
          </a:bodyPr>
          <a:lstStyle/>
          <a:p>
            <a:pPr algn="r"/>
            <a:r>
              <a:rPr lang="ar-SY" sz="2400" b="1" dirty="0" smtClean="0"/>
              <a:t>العينان</a:t>
            </a:r>
            <a:endParaRPr lang="ar-SY" sz="2400" b="1" dirty="0"/>
          </a:p>
        </p:txBody>
      </p:sp>
      <p:sp>
        <p:nvSpPr>
          <p:cNvPr id="3" name="عنصر نائب للمحتوى 2"/>
          <p:cNvSpPr>
            <a:spLocks noGrp="1"/>
          </p:cNvSpPr>
          <p:nvPr>
            <p:ph idx="1"/>
          </p:nvPr>
        </p:nvSpPr>
        <p:spPr>
          <a:xfrm>
            <a:off x="457200" y="764704"/>
            <a:ext cx="8229600" cy="5361459"/>
          </a:xfrm>
        </p:spPr>
        <p:txBody>
          <a:bodyPr>
            <a:normAutofit/>
          </a:bodyPr>
          <a:lstStyle/>
          <a:p>
            <a:r>
              <a:rPr lang="ar-SY" sz="2400" b="1" dirty="0" smtClean="0"/>
              <a:t>الفحص</a:t>
            </a:r>
            <a:r>
              <a:rPr lang="ar-SY" sz="2400" dirty="0" smtClean="0"/>
              <a:t> : تأمل العينين , الحدقتين, القزحية, والصلبة. هل حركات العينين كاملة ومتناظرة؟ هل يمكن ملاحظة رأرأة ؟ إذا كانت كذلك, قد يكون السبب عينيا أو مخيخيا. هل الحدقتان مدورتان متساويتان مركزيتان ومستجيبتان للضوء ؟ هل هناك حول؟ الطيات فوق المآق شائعة في المجموعات العرقية الآسيوية.</a:t>
            </a:r>
          </a:p>
          <a:p>
            <a:r>
              <a:rPr lang="ar-SY" sz="2400" b="1" dirty="0" smtClean="0"/>
              <a:t>تنظير العين</a:t>
            </a:r>
          </a:p>
          <a:p>
            <a:r>
              <a:rPr lang="ar-SY" sz="2400" dirty="0" smtClean="0"/>
              <a:t>عند الرضع ,أفضل ما يشاهد المنعكس الأحمر من بعد 20-30سم. يحدث الغياب الجزئي أو الكامل للمنعكس الأحمر في تغيم القرنية. الساد, والورم الأرومي الشبكي</a:t>
            </a:r>
          </a:p>
          <a:p>
            <a:r>
              <a:rPr lang="ar-SY" sz="2400" b="1" dirty="0" smtClean="0"/>
              <a:t>الأذنان:</a:t>
            </a:r>
            <a:r>
              <a:rPr lang="ar-SY" sz="2400" dirty="0" smtClean="0"/>
              <a:t> افحص مجرى الأذن وغشاء الطبل بلطف, ابحث عن التورم, الاحمرار , الانثقاب, نقص اللمعان , السائل. </a:t>
            </a:r>
          </a:p>
          <a:p>
            <a:r>
              <a:rPr lang="ar-SY" sz="2400" b="1" dirty="0" smtClean="0"/>
              <a:t>البلعوم: </a:t>
            </a:r>
            <a:r>
              <a:rPr lang="ar-SY" sz="2400" dirty="0" smtClean="0"/>
              <a:t>تأمل اللوزتين, اللهاة, البلعوم, وشراع الحنك الخلفي بسرعة . ابحث عن الاحمرار, التورم, التقيح, أو الحبرات الحنكية , أيضا تحري الأسنان بحثا عن النخور السنية والتشوهات الكبيرة الأخرى</a:t>
            </a:r>
            <a:endParaRPr lang="ar-SY" sz="2400" b="1" dirty="0"/>
          </a:p>
        </p:txBody>
      </p:sp>
    </p:spTree>
    <p:extLst>
      <p:ext uri="{BB962C8B-B14F-4D97-AF65-F5344CB8AC3E}">
        <p14:creationId xmlns:p14="http://schemas.microsoft.com/office/powerpoint/2010/main" val="3744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0"/>
            <a:ext cx="903649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49583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8844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74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84429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normAutofit/>
          </a:bodyPr>
          <a:lstStyle/>
          <a:p>
            <a:pPr algn="r"/>
            <a:r>
              <a:rPr lang="ar-SY" sz="2400" b="1" dirty="0" smtClean="0"/>
              <a:t>الاستقصاءات خلال الاستشارة</a:t>
            </a:r>
            <a:endParaRPr lang="ar-SY" sz="2400" b="1" dirty="0"/>
          </a:p>
        </p:txBody>
      </p:sp>
      <p:sp>
        <p:nvSpPr>
          <p:cNvPr id="3" name="عنصر نائب للمحتوى 2"/>
          <p:cNvSpPr>
            <a:spLocks noGrp="1"/>
          </p:cNvSpPr>
          <p:nvPr>
            <p:ph idx="1"/>
          </p:nvPr>
        </p:nvSpPr>
        <p:spPr>
          <a:xfrm>
            <a:off x="457200" y="980728"/>
            <a:ext cx="8229600" cy="5145435"/>
          </a:xfrm>
        </p:spPr>
        <p:txBody>
          <a:bodyPr>
            <a:normAutofit/>
          </a:bodyPr>
          <a:lstStyle/>
          <a:p>
            <a:r>
              <a:rPr lang="ar-SY" sz="2400" b="1" dirty="0" smtClean="0"/>
              <a:t>ضغط الدم الشرياني: </a:t>
            </a:r>
            <a:r>
              <a:rPr lang="ar-SY" sz="2400" dirty="0" smtClean="0"/>
              <a:t>يجب أن يقاس ضغط الدم الشرياني عند الأطفال المصابين بمرض كلوي أو قلبي , الداء السكري, زائد الوزن أو البدينين, أو العلاج الدوائي الذي تسبب في ارتفاع الضغط الشرياني مثل الستيروئيدات, وبعض التظاهرات أو الاضطرابات العصبية, مثل الصداع</a:t>
            </a:r>
          </a:p>
          <a:p>
            <a:r>
              <a:rPr lang="ar-SY" sz="2400" b="1" dirty="0" smtClean="0"/>
              <a:t>مقياس الضغط الشرياني</a:t>
            </a:r>
          </a:p>
          <a:p>
            <a:endParaRPr lang="ar-SY" sz="2400"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68960"/>
            <a:ext cx="9144000" cy="378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068960"/>
            <a:ext cx="9144000" cy="378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47594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94122"/>
          </a:xfrm>
        </p:spPr>
        <p:txBody>
          <a:bodyPr>
            <a:normAutofit fontScale="90000"/>
          </a:bodyPr>
          <a:lstStyle/>
          <a:p>
            <a:pPr marL="342900" lvl="0" indent="-342900" algn="r">
              <a:spcBef>
                <a:spcPct val="20000"/>
              </a:spcBef>
            </a:pPr>
            <a:r>
              <a:rPr lang="ar-SY" sz="2400" dirty="0" smtClean="0">
                <a:solidFill>
                  <a:prstClr val="black"/>
                </a:solidFill>
                <a:ea typeface="+mn-ea"/>
                <a:cs typeface="Arial"/>
              </a:rPr>
              <a:t>     إجراء </a:t>
            </a:r>
            <a:r>
              <a:rPr lang="ar-SY" sz="2400" dirty="0">
                <a:solidFill>
                  <a:prstClr val="black"/>
                </a:solidFill>
                <a:ea typeface="+mn-ea"/>
                <a:cs typeface="Arial"/>
              </a:rPr>
              <a:t>تحليل بول</a:t>
            </a:r>
            <a:br>
              <a:rPr lang="ar-SY" sz="2400" dirty="0">
                <a:solidFill>
                  <a:prstClr val="black"/>
                </a:solidFill>
                <a:ea typeface="+mn-ea"/>
                <a:cs typeface="Arial"/>
              </a:rPr>
            </a:br>
            <a:r>
              <a:rPr lang="ar-SY" sz="2400" dirty="0">
                <a:solidFill>
                  <a:prstClr val="black"/>
                </a:solidFill>
                <a:ea typeface="+mn-ea"/>
                <a:cs typeface="Arial"/>
              </a:rPr>
              <a:t>الجريان الأعظمي أو وظائف الرئة</a:t>
            </a:r>
            <a:br>
              <a:rPr lang="ar-SY" sz="2400" dirty="0">
                <a:solidFill>
                  <a:prstClr val="black"/>
                </a:solidFill>
                <a:ea typeface="+mn-ea"/>
                <a:cs typeface="Arial"/>
              </a:rPr>
            </a:br>
            <a:endParaRPr lang="ar-SY" sz="2400" dirty="0"/>
          </a:p>
        </p:txBody>
      </p:sp>
      <p:sp>
        <p:nvSpPr>
          <p:cNvPr id="3" name="عنصر نائب للمحتوى 2"/>
          <p:cNvSpPr>
            <a:spLocks noGrp="1"/>
          </p:cNvSpPr>
          <p:nvPr>
            <p:ph idx="1"/>
          </p:nvPr>
        </p:nvSpPr>
        <p:spPr/>
        <p:txBody>
          <a:bodyPr>
            <a:normAutofit/>
          </a:bodyPr>
          <a:lstStyle/>
          <a:p>
            <a:endParaRPr lang="ar-SY"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752"/>
            <a:ext cx="9143999"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73772"/>
            <a:ext cx="9143999" cy="5684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54869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9036495"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88070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3"/>
            <a:ext cx="9036495"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28206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0130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Y" sz="3200" b="1" dirty="0" smtClean="0"/>
              <a:t>أخذ قصة سريرية</a:t>
            </a:r>
            <a:endParaRPr lang="ar-SY" sz="3200" b="1" dirty="0"/>
          </a:p>
        </p:txBody>
      </p:sp>
      <p:sp>
        <p:nvSpPr>
          <p:cNvPr id="3" name="عنصر نائب للمحتوى 2"/>
          <p:cNvSpPr>
            <a:spLocks noGrp="1"/>
          </p:cNvSpPr>
          <p:nvPr>
            <p:ph idx="1"/>
          </p:nvPr>
        </p:nvSpPr>
        <p:spPr/>
        <p:txBody>
          <a:bodyPr>
            <a:normAutofit fontScale="62500" lnSpcReduction="20000"/>
          </a:bodyPr>
          <a:lstStyle/>
          <a:p>
            <a:r>
              <a:rPr lang="ar-SY" b="1" dirty="0" smtClean="0"/>
              <a:t>مقدمة:</a:t>
            </a:r>
          </a:p>
          <a:p>
            <a:r>
              <a:rPr lang="ar-SY" sz="2800" b="1" dirty="0" smtClean="0"/>
              <a:t>كن متأكدا من قراءة أي إحالة و/أو ملاحظات مشفوية قبل بدء الاستشارة.</a:t>
            </a:r>
          </a:p>
          <a:p>
            <a:r>
              <a:rPr lang="ar-SY" sz="2800" b="1" dirty="0" smtClean="0"/>
              <a:t>عندما ترحب بالطفل ,الوالدين, والأشقاء, تحقق أنك تعرف الاسم الأول للطفل وجنسه. اسأل كيف يجب الطفل أن ينادى.</a:t>
            </a:r>
          </a:p>
          <a:p>
            <a:r>
              <a:rPr lang="ar-SY" sz="2800" b="1" dirty="0" smtClean="0"/>
              <a:t>قدم نفسك .</a:t>
            </a:r>
          </a:p>
          <a:p>
            <a:r>
              <a:rPr lang="ar-SY" sz="2800" b="1" dirty="0" smtClean="0"/>
              <a:t>حدد علاقة البالغين بالطفل.</a:t>
            </a:r>
          </a:p>
          <a:p>
            <a:r>
              <a:rPr lang="ar-SY" sz="2800" b="1" dirty="0" smtClean="0"/>
              <a:t>أقم اتصالا عينيا مباشرا مع الأسرة,لكن حافظ على مسافة كافية .يكون الرضع وبعض الدارجون أكثر اطمئنانا في أيدي أو حضن الوالدين</a:t>
            </a:r>
          </a:p>
          <a:p>
            <a:r>
              <a:rPr lang="ar-SY" sz="2800" b="1" dirty="0" smtClean="0"/>
              <a:t>قد يحتاج الأطفال الصغار بعض الوقت حتى يشعروا بالراحة والإطمئنان</a:t>
            </a:r>
          </a:p>
          <a:p>
            <a:r>
              <a:rPr lang="ar-SY" sz="2800" b="1" dirty="0" smtClean="0"/>
              <a:t>راقب كيف يلعب الطفل أو يتفاعل مع أحد الأشقاء الموجودين.</a:t>
            </a:r>
          </a:p>
          <a:p>
            <a:r>
              <a:rPr lang="ar-SY" sz="2800" b="1" dirty="0" smtClean="0"/>
              <a:t>لاتنس أن توجه أسئلة للطفل, عندما يكون ذلك مناسبا.</a:t>
            </a:r>
          </a:p>
          <a:p>
            <a:r>
              <a:rPr lang="ar-SY" sz="2800" b="1" dirty="0" smtClean="0"/>
              <a:t>هناك أوقات لايرغب الوالدان بوجود الطفل أو عندما ينبغي رؤية الطفل لوحده وهذا غالبا لتجنب إحراج الأطفال الأكبر سنا أو المراهقين من أجل الإفصاح عن معلومات قد تكون حساسة .يجب التعامل مع ذلك بلباقة, عادة يجرى الاتفاق على أن يتم التكلم بشكل فرادى كل بدوره.أعط المراهق فرصة ليكلمك على انفراد ,قابل المراهق بعد الوالدين بحيث يعلم /تعلم أن المعلومات المعطاة للطبيب سرية ولن يتم الكشف عنها لأحد.</a:t>
            </a:r>
            <a:endParaRPr lang="ar-SY" sz="2800" b="1" dirty="0"/>
          </a:p>
        </p:txBody>
      </p:sp>
    </p:spTree>
    <p:extLst>
      <p:ext uri="{BB962C8B-B14F-4D97-AF65-F5344CB8AC3E}">
        <p14:creationId xmlns:p14="http://schemas.microsoft.com/office/powerpoint/2010/main" val="4181492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Y" sz="3200" b="1" dirty="0" smtClean="0"/>
              <a:t>الأعراض الرئيسية</a:t>
            </a:r>
            <a:endParaRPr lang="ar-SY" sz="3200" b="1" dirty="0"/>
          </a:p>
        </p:txBody>
      </p:sp>
      <p:sp>
        <p:nvSpPr>
          <p:cNvPr id="3" name="عنصر نائب للمحتوى 2"/>
          <p:cNvSpPr>
            <a:spLocks noGrp="1"/>
          </p:cNvSpPr>
          <p:nvPr>
            <p:ph idx="1"/>
          </p:nvPr>
        </p:nvSpPr>
        <p:spPr/>
        <p:txBody>
          <a:bodyPr>
            <a:normAutofit/>
          </a:bodyPr>
          <a:lstStyle/>
          <a:p>
            <a:r>
              <a:rPr lang="ar-SY" sz="2400" dirty="0" smtClean="0"/>
              <a:t>يعد الحصول على التفاصيل الكاملة للأعراض الرئيسية من الأمور المطلوبة.</a:t>
            </a:r>
          </a:p>
          <a:p>
            <a:r>
              <a:rPr lang="ar-SY" sz="2400" dirty="0" smtClean="0"/>
              <a:t>ابدأ بسؤال مفتوح وعام ودع الوالدين والطفل يسردون الشكاوي بطريقتهم ووتيرتهم. سجل كلمات الوالدين حول </a:t>
            </a:r>
            <a:r>
              <a:rPr lang="ar-SY" sz="2400" b="1" dirty="0" smtClean="0">
                <a:solidFill>
                  <a:srgbClr val="FF0000"/>
                </a:solidFill>
              </a:rPr>
              <a:t>الشكوى الرئيسية:</a:t>
            </a:r>
          </a:p>
          <a:p>
            <a:r>
              <a:rPr lang="ar-SY" sz="2400" b="1" dirty="0" smtClean="0"/>
              <a:t>البدء , المدة, النوبات السابقة, ما يخففها /ما يحرضها, التطور , </a:t>
            </a:r>
          </a:p>
          <a:p>
            <a:r>
              <a:rPr lang="ar-SY" sz="2400" b="1" dirty="0" smtClean="0"/>
              <a:t>هل تزداد سوءا أو أي أعراض مرافقة. </a:t>
            </a:r>
          </a:p>
          <a:p>
            <a:r>
              <a:rPr lang="ar-SY" sz="2400" b="1" dirty="0" smtClean="0"/>
              <a:t>هل تؤثر في نمط حياة الطفل أو الأسرة؟</a:t>
            </a:r>
          </a:p>
          <a:p>
            <a:r>
              <a:rPr lang="ar-SY" sz="2400" b="1" dirty="0" smtClean="0"/>
              <a:t>ماذا فعلت الأسرة حيال ذلك ؟</a:t>
            </a:r>
          </a:p>
          <a:p>
            <a:r>
              <a:rPr lang="ar-SY" sz="2400" b="1" dirty="0" smtClean="0"/>
              <a:t>إذا كانت الشكوى طفحا جلديا أو حدث مثلا :اختلاج, فقد يكون لدى الوالدين صورة أو فيديو على الهاتف النقال. يمكن أن تكون مفيدة جدا, ويمكن أن تطلبها من الأهل.</a:t>
            </a:r>
          </a:p>
        </p:txBody>
      </p:sp>
    </p:spTree>
    <p:extLst>
      <p:ext uri="{BB962C8B-B14F-4D97-AF65-F5344CB8AC3E}">
        <p14:creationId xmlns:p14="http://schemas.microsoft.com/office/powerpoint/2010/main" val="688059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Y" sz="2800" b="1" dirty="0" smtClean="0"/>
              <a:t>تأكد أنك تعلم :</a:t>
            </a:r>
            <a:endParaRPr lang="ar-SY" sz="2800" b="1" dirty="0"/>
          </a:p>
        </p:txBody>
      </p:sp>
      <p:sp>
        <p:nvSpPr>
          <p:cNvPr id="3" name="عنصر نائب للمحتوى 2"/>
          <p:cNvSpPr>
            <a:spLocks noGrp="1"/>
          </p:cNvSpPr>
          <p:nvPr>
            <p:ph idx="1"/>
          </p:nvPr>
        </p:nvSpPr>
        <p:spPr/>
        <p:txBody>
          <a:bodyPr>
            <a:normAutofit fontScale="92500" lnSpcReduction="20000"/>
          </a:bodyPr>
          <a:lstStyle/>
          <a:p>
            <a:r>
              <a:rPr lang="ar-SY" sz="2800" b="1" dirty="0" smtClean="0"/>
              <a:t>ماالذي دعا إلى إحالة الطفل إليك. </a:t>
            </a:r>
          </a:p>
          <a:p>
            <a:r>
              <a:rPr lang="ar-SY" sz="2800" dirty="0" smtClean="0"/>
              <a:t>تكمن الأهمية فيما يفكر به الوالدان أو ما يخيفهم .هل بحث الوالدان في الانترنت أو ناقشا ذلك مع الآخرين؟ </a:t>
            </a:r>
          </a:p>
          <a:p>
            <a:r>
              <a:rPr lang="ar-SY" sz="2800" b="1" dirty="0" smtClean="0"/>
              <a:t>إن طبيعة وشدة الشكوى الموجودة وعمر الطفل هو ما يقرر مدى القصة السريرية وتفصيلها </a:t>
            </a:r>
            <a:r>
              <a:rPr lang="ar-SY" sz="2800" dirty="0" smtClean="0"/>
              <a:t>.عادة ما تكون المقاربة الانتقائية مناسبة أكثر, بالرغم من أنه في بعض الأحيان يكون التقييم الشامل المدرج هنا (الشكل التالي) مطلوبا ولكن لا يمكن عد ذلك عذرا لأخذ قصة قصيرة أو غير متقنة, لكن بالمقابل تسمح بالتركيز على مجالات تكون فيها القصة المفصلة والشاملة مطلوبة .</a:t>
            </a:r>
          </a:p>
          <a:p>
            <a:r>
              <a:rPr lang="ar-SY" sz="2800" dirty="0" smtClean="0"/>
              <a:t> </a:t>
            </a:r>
            <a:r>
              <a:rPr lang="ar-SY" sz="2800" b="1" dirty="0" smtClean="0">
                <a:solidFill>
                  <a:srgbClr val="FF0000"/>
                </a:solidFill>
              </a:rPr>
              <a:t>وعلى سبيل المثال </a:t>
            </a:r>
            <a:r>
              <a:rPr lang="ar-SY" sz="2800" dirty="0" smtClean="0"/>
              <a:t>:</a:t>
            </a:r>
            <a:r>
              <a:rPr lang="ar-SY" sz="2800" b="1" dirty="0" smtClean="0"/>
              <a:t>طفل صغير مصاب بتأخر نطق, ينبغي أن نحصل على قصة مفصلة للولادة ومرحلة حديث الولادة وكذلك المعالم المهمة للتطور الروحي الحركي, بينما لن تكون هذه التفاصيل مناسبة لبالغ يشكو من صداع.</a:t>
            </a:r>
            <a:endParaRPr lang="ar-SY" sz="2800" b="1" dirty="0"/>
          </a:p>
        </p:txBody>
      </p:sp>
    </p:spTree>
    <p:extLst>
      <p:ext uri="{BB962C8B-B14F-4D97-AF65-F5344CB8AC3E}">
        <p14:creationId xmlns:p14="http://schemas.microsoft.com/office/powerpoint/2010/main" val="37404826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817</TotalTime>
  <Words>4668</Words>
  <Application>Microsoft Office PowerPoint</Application>
  <PresentationFormat>عرض على الشاشة (3:4)‏</PresentationFormat>
  <Paragraphs>400</Paragraphs>
  <Slides>66</Slides>
  <Notes>0</Notes>
  <HiddenSlides>0</HiddenSlides>
  <MMClips>0</MMClips>
  <ScaleCrop>false</ScaleCrop>
  <HeadingPairs>
    <vt:vector size="4" baseType="variant">
      <vt:variant>
        <vt:lpstr>نسق</vt:lpstr>
      </vt:variant>
      <vt:variant>
        <vt:i4>1</vt:i4>
      </vt:variant>
      <vt:variant>
        <vt:lpstr>عناوين الشرائح</vt:lpstr>
      </vt:variant>
      <vt:variant>
        <vt:i4>66</vt:i4>
      </vt:variant>
    </vt:vector>
  </HeadingPairs>
  <TitlesOfParts>
    <vt:vector size="67" baseType="lpstr">
      <vt:lpstr>انقلاب</vt:lpstr>
      <vt:lpstr>جامعة حماه - كلية الطب السنة الخامسة – مقرر أطفال 1 </vt:lpstr>
      <vt:lpstr>القصة والفحص السريري</vt:lpstr>
      <vt:lpstr>من أهم الصور السريرية الشائعة</vt:lpstr>
      <vt:lpstr>الأهداف والغايات من كل الجلسات السريرية:</vt:lpstr>
      <vt:lpstr>المميزات الرئيسة للقصة والفحص السريري في طب الأطفال:</vt:lpstr>
      <vt:lpstr>عرض تقديمي في PowerPoint</vt:lpstr>
      <vt:lpstr>أخذ قصة سريرية</vt:lpstr>
      <vt:lpstr>الأعراض الرئيسية</vt:lpstr>
      <vt:lpstr>تأكد أنك تعلم :</vt:lpstr>
      <vt:lpstr>عرض تقديمي في PowerPoint</vt:lpstr>
      <vt:lpstr>الاستجواب العام واستعراض الأجهزة</vt:lpstr>
      <vt:lpstr>السوابق الطبية</vt:lpstr>
      <vt:lpstr>القصة العائلية:</vt:lpstr>
      <vt:lpstr>القصة الاجتماعية</vt:lpstr>
      <vt:lpstr>عرض تقديمي في PowerPoint</vt:lpstr>
      <vt:lpstr>عرض تقديمي في PowerPoint</vt:lpstr>
      <vt:lpstr>التطور الروحي الحركي</vt:lpstr>
      <vt:lpstr>مقاربة الفحص السريري للأطفال</vt:lpstr>
      <vt:lpstr>عرض تقديمي في PowerPoint</vt:lpstr>
      <vt:lpstr>كسب تعاون الطفل</vt:lpstr>
      <vt:lpstr>الفحص</vt:lpstr>
      <vt:lpstr>القياسات</vt:lpstr>
      <vt:lpstr>مقاربة الفحص السريري</vt:lpstr>
      <vt:lpstr>الجهاز التنفسي</vt:lpstr>
      <vt:lpstr>شكل الصدر</vt:lpstr>
      <vt:lpstr>القرع</vt:lpstr>
      <vt:lpstr>عرض تقديمي في PowerPoint</vt:lpstr>
      <vt:lpstr>عرض تقديمي في PowerPoint</vt:lpstr>
      <vt:lpstr>الجهاز القلبي الوعائي</vt:lpstr>
      <vt:lpstr>الجس</vt:lpstr>
      <vt:lpstr>عرض تقديمي في PowerPoint</vt:lpstr>
      <vt:lpstr>النفخات</vt:lpstr>
      <vt:lpstr>الضخامة الكبدية</vt:lpstr>
      <vt:lpstr>العلامات المرافقة</vt:lpstr>
      <vt:lpstr>الجس</vt:lpstr>
      <vt:lpstr>عرض تقديمي في PowerPoint</vt:lpstr>
      <vt:lpstr>عرض تقديمي في PowerPoint</vt:lpstr>
      <vt:lpstr>الضخامة الكبدية</vt:lpstr>
      <vt:lpstr>الضخامة الطحالية</vt:lpstr>
      <vt:lpstr>الكليتان</vt:lpstr>
      <vt:lpstr>القرع</vt:lpstr>
      <vt:lpstr>في الذكور</vt:lpstr>
      <vt:lpstr>العصبية والتطور العصبي</vt:lpstr>
      <vt:lpstr>الفحص العصبي الأكثر تفصيلا</vt:lpstr>
      <vt:lpstr>عرض تقديمي في PowerPoint</vt:lpstr>
      <vt:lpstr>تأمل الوجه</vt:lpstr>
      <vt:lpstr>المقوية العضلية</vt:lpstr>
      <vt:lpstr>مقوية الجذع</vt:lpstr>
      <vt:lpstr>عرض تقديمي في PowerPoint</vt:lpstr>
      <vt:lpstr>عرض تقديمي في PowerPoint</vt:lpstr>
      <vt:lpstr>الجس</vt:lpstr>
      <vt:lpstr>الاستجابات الأخمصية : لا يمكن الاعتماد عليها تحت عمر السنة .  بعد ذلك تعطي الاستجابات الأخمصية بالانبساط دليلا إضافيا على الخلل الهرمي</vt:lpstr>
      <vt:lpstr>عرض تقديمي في PowerPoint</vt:lpstr>
      <vt:lpstr>عرض تقديمي في PowerPoint</vt:lpstr>
      <vt:lpstr>عرض تقديمي في PowerPoint</vt:lpstr>
      <vt:lpstr>عرض تقديمي في PowerPoint</vt:lpstr>
      <vt:lpstr>عرض تقديمي في PowerPoint</vt:lpstr>
      <vt:lpstr>العنق</vt:lpstr>
      <vt:lpstr>العينان</vt:lpstr>
      <vt:lpstr>عرض تقديمي في PowerPoint</vt:lpstr>
      <vt:lpstr>عرض تقديمي في PowerPoint</vt:lpstr>
      <vt:lpstr>الاستقصاءات خلال الاستشارة</vt:lpstr>
      <vt:lpstr>     إجراء تحليل بول الجريان الأعظمي أو وظائف الرئة </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SGE</dc:creator>
  <cp:lastModifiedBy>asus</cp:lastModifiedBy>
  <cp:revision>149</cp:revision>
  <dcterms:created xsi:type="dcterms:W3CDTF">2019-08-08T04:59:26Z</dcterms:created>
  <dcterms:modified xsi:type="dcterms:W3CDTF">2019-09-16T10:56:19Z</dcterms:modified>
</cp:coreProperties>
</file>