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6" r:id="rId2"/>
    <p:sldId id="303" r:id="rId3"/>
    <p:sldId id="298" r:id="rId4"/>
    <p:sldId id="299" r:id="rId5"/>
    <p:sldId id="304" r:id="rId6"/>
    <p:sldId id="300" r:id="rId7"/>
    <p:sldId id="257" r:id="rId8"/>
    <p:sldId id="321" r:id="rId9"/>
    <p:sldId id="320" r:id="rId10"/>
    <p:sldId id="307" r:id="rId11"/>
    <p:sldId id="322" r:id="rId12"/>
    <p:sldId id="289" r:id="rId13"/>
    <p:sldId id="260" r:id="rId14"/>
    <p:sldId id="323" r:id="rId15"/>
    <p:sldId id="263" r:id="rId16"/>
    <p:sldId id="324" r:id="rId17"/>
    <p:sldId id="301" r:id="rId18"/>
    <p:sldId id="290" r:id="rId19"/>
    <p:sldId id="325" r:id="rId20"/>
    <p:sldId id="266" r:id="rId21"/>
    <p:sldId id="326" r:id="rId22"/>
    <p:sldId id="309" r:id="rId23"/>
    <p:sldId id="312" r:id="rId24"/>
    <p:sldId id="311" r:id="rId25"/>
    <p:sldId id="302" r:id="rId26"/>
    <p:sldId id="267" r:id="rId27"/>
    <p:sldId id="327" r:id="rId28"/>
    <p:sldId id="270" r:id="rId29"/>
    <p:sldId id="293" r:id="rId30"/>
    <p:sldId id="328" r:id="rId31"/>
    <p:sldId id="332" r:id="rId32"/>
    <p:sldId id="313" r:id="rId33"/>
    <p:sldId id="314" r:id="rId34"/>
    <p:sldId id="329" r:id="rId35"/>
    <p:sldId id="315" r:id="rId36"/>
    <p:sldId id="316" r:id="rId37"/>
    <p:sldId id="330" r:id="rId38"/>
    <p:sldId id="317" r:id="rId39"/>
    <p:sldId id="331" r:id="rId40"/>
    <p:sldId id="318" r:id="rId41"/>
    <p:sldId id="31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90" autoAdjust="0"/>
    <p:restoredTop sz="94660"/>
  </p:normalViewPr>
  <p:slideViewPr>
    <p:cSldViewPr snapToGrid="0">
      <p:cViewPr>
        <p:scale>
          <a:sx n="60" d="100"/>
          <a:sy n="60" d="100"/>
        </p:scale>
        <p:origin x="-1506"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5C28C0B-8E29-416F-A66D-0B1B24E30B61}" type="datetimeFigureOut">
              <a:rPr lang="ar-SY" smtClean="0"/>
              <a:pPr/>
              <a:t>27/02/1444</a:t>
            </a:fld>
            <a:endParaRPr lang="ar-SY"/>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A21D490-2504-4EF7-816F-942B90C9E350}" type="slidenum">
              <a:rPr lang="ar-SY" smtClean="0"/>
              <a:pPr/>
              <a:t>‹#›</a:t>
            </a:fld>
            <a:endParaRPr lang="ar-SY"/>
          </a:p>
        </p:txBody>
      </p:sp>
    </p:spTree>
    <p:extLst>
      <p:ext uri="{BB962C8B-B14F-4D97-AF65-F5344CB8AC3E}">
        <p14:creationId xmlns:p14="http://schemas.microsoft.com/office/powerpoint/2010/main" val="26688649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715EB-1DA4-48B2-8A52-F8FE5C4C9B83}" type="slidenum">
              <a:rPr lang="en-US"/>
              <a:pPr/>
              <a:t>2</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ar-S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5C1EF-7100-4D4F-9F94-D2B9EA82718F}" type="slidenum">
              <a:rPr lang="zh-CN" altLang="en-US"/>
              <a:pPr/>
              <a:t>29</a:t>
            </a:fld>
            <a:endParaRPr lang="en-US" altLang="zh-CN"/>
          </a:p>
        </p:txBody>
      </p:sp>
      <p:sp>
        <p:nvSpPr>
          <p:cNvPr id="177154" name="Rectangle 2"/>
          <p:cNvSpPr>
            <a:spLocks noGrp="1" noRot="1" noChangeAspect="1" noChangeArrowheads="1" noTextEdit="1"/>
          </p:cNvSpPr>
          <p:nvPr>
            <p:ph type="sldImg"/>
          </p:nvPr>
        </p:nvSpPr>
        <p:spPr>
          <a:ln/>
        </p:spPr>
      </p:sp>
      <p:sp>
        <p:nvSpPr>
          <p:cNvPr id="177156" name="Rectangle 4"/>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8D25C2B-1F22-4EB4-B86E-40BA8DF2FDDB}" type="slidenum">
              <a:rPr lang="en-US" smtClean="0">
                <a:latin typeface="Arial" pitchFamily="34" charset="0"/>
              </a:rPr>
              <a:pPr/>
              <a:t>4</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latin typeface="Arial" pitchFamily="34" charset="0"/>
              </a:rPr>
              <a:t>Expert Guide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109B4-BA66-4B83-B5E6-64005AA91AB7}" type="slidenum">
              <a:rPr lang="en-US"/>
              <a:pPr/>
              <a:t>5</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ar-S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D8A62FF-4302-42A7-9C81-35523F92C9B5}" type="slidenum">
              <a:rPr lang="en-US" smtClean="0">
                <a:latin typeface="Arial" pitchFamily="34" charset="0"/>
              </a:rPr>
              <a:pPr/>
              <a:t>6</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pitchFamily="34" charset="0"/>
              </a:rPr>
              <a:t>Wound healing involves a complex sequence of events</a:t>
            </a:r>
          </a:p>
          <a:p>
            <a:pPr eaLnBrk="1" hangingPunct="1"/>
            <a:r>
              <a:rPr lang="en-US" smtClean="0">
                <a:latin typeface="Arial" pitchFamily="34" charset="0"/>
              </a:rPr>
              <a:t>4 phases of wound healing:</a:t>
            </a:r>
          </a:p>
          <a:p>
            <a:pPr eaLnBrk="1" hangingPunct="1"/>
            <a:r>
              <a:rPr lang="en-US" smtClean="0">
                <a:latin typeface="Arial" pitchFamily="34" charset="0"/>
              </a:rPr>
              <a:t>1. Hemostasis</a:t>
            </a:r>
          </a:p>
          <a:p>
            <a:pPr eaLnBrk="1" hangingPunct="1"/>
            <a:r>
              <a:rPr lang="en-US" smtClean="0">
                <a:latin typeface="Arial" pitchFamily="34" charset="0"/>
              </a:rPr>
              <a:t>2. Inflammations</a:t>
            </a:r>
          </a:p>
          <a:p>
            <a:pPr eaLnBrk="1" hangingPunct="1"/>
            <a:r>
              <a:rPr lang="en-US" smtClean="0">
                <a:latin typeface="Arial" pitchFamily="34" charset="0"/>
              </a:rPr>
              <a:t>3. Proliferation</a:t>
            </a:r>
          </a:p>
          <a:p>
            <a:pPr eaLnBrk="1" hangingPunct="1"/>
            <a:r>
              <a:rPr lang="en-US" smtClean="0">
                <a:latin typeface="Arial" pitchFamily="34" charset="0"/>
              </a:rPr>
              <a:t>4. Remodeling</a:t>
            </a:r>
          </a:p>
          <a:p>
            <a:pPr eaLnBrk="1" hangingPunct="1"/>
            <a:endParaRPr lang="en-US" smtClean="0">
              <a:latin typeface="Arial" pitchFamily="34" charset="0"/>
            </a:endParaRPr>
          </a:p>
          <a:p>
            <a:pPr eaLnBrk="1" hangingPunct="1"/>
            <a:r>
              <a:rPr lang="en-US" smtClean="0">
                <a:latin typeface="Arial" pitchFamily="34" charset="0"/>
              </a:rPr>
              <a:t>Nutrition plays a role in many of these steps to promote wound healing</a:t>
            </a:r>
          </a:p>
          <a:p>
            <a:pPr eaLnBrk="1" hangingPunct="1"/>
            <a:endParaRPr lang="en-US" smtClean="0">
              <a:latin typeface="Arial" pitchFamily="34" charset="0"/>
            </a:endParaRPr>
          </a:p>
          <a:p>
            <a:pPr eaLnBrk="1" hangingPunct="1"/>
            <a:r>
              <a:rPr lang="en-US" smtClean="0">
                <a:latin typeface="Arial" pitchFamily="34" charset="0"/>
              </a:rPr>
              <a:t>Any impairment along this continuum, can delay wound healing</a:t>
            </a:r>
          </a:p>
          <a:p>
            <a:pPr eaLnBrk="1" hangingPunct="1"/>
            <a:endParaRPr lang="en-US" smtClean="0">
              <a:latin typeface="Arial" pitchFamily="34" charset="0"/>
            </a:endParaRPr>
          </a:p>
          <a:p>
            <a:pPr eaLnBrk="1" hangingPunct="1"/>
            <a:r>
              <a:rPr lang="en-US" smtClean="0">
                <a:latin typeface="Arial" pitchFamily="34" charset="0"/>
              </a:rPr>
              <a:t>Wound</a:t>
            </a:r>
          </a:p>
          <a:p>
            <a:pPr eaLnBrk="1" hangingPunct="1"/>
            <a:r>
              <a:rPr lang="en-US" smtClean="0">
                <a:latin typeface="Arial" pitchFamily="34" charset="0"/>
              </a:rPr>
              <a:t>Catabolic environment</a:t>
            </a:r>
          </a:p>
          <a:p>
            <a:pPr eaLnBrk="1" hangingPunct="1"/>
            <a:r>
              <a:rPr lang="en-US" smtClean="0">
                <a:latin typeface="Arial" pitchFamily="34" charset="0"/>
              </a:rPr>
              <a:t>Tissue degradation</a:t>
            </a:r>
          </a:p>
          <a:p>
            <a:pPr eaLnBrk="1" hangingPunct="1"/>
            <a:r>
              <a:rPr lang="en-US" smtClean="0">
                <a:latin typeface="Arial" pitchFamily="34" charset="0"/>
              </a:rPr>
              <a:t>Chronic wound</a:t>
            </a:r>
          </a:p>
          <a:p>
            <a:pPr eaLnBrk="1" hangingPunct="1"/>
            <a:r>
              <a:rPr lang="en-US" smtClean="0">
                <a:latin typeface="Arial" pitchFamily="34" charset="0"/>
              </a:rPr>
              <a:t>=risk for malnutrition/dehydration</a:t>
            </a:r>
          </a:p>
          <a:p>
            <a:pPr eaLnBrk="1" hangingPunct="1"/>
            <a:r>
              <a:rPr lang="en-US" smtClean="0">
                <a:latin typeface="Arial" pitchFamily="34" charset="0"/>
              </a:rPr>
              <a:t>=further catabolism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C4465-27FC-476B-BFFF-0491198C64ED}" type="slidenum">
              <a:rPr lang="en-US"/>
              <a:pPr/>
              <a:t>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ar-S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1381E-6180-4570-91D4-D597CC8B2957}" type="slidenum">
              <a:rPr lang="en-US"/>
              <a:pPr/>
              <a:t>10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ar-S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10884-427E-4C8D-874A-7F92C22AB7E8}" type="slidenum">
              <a:rPr lang="en-US"/>
              <a:pPr/>
              <a:t>21</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ar-S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FA6C6-F0CF-41AC-8121-8C427947EC0B}" type="slidenum">
              <a:rPr lang="en-US" smtClean="0"/>
              <a:pPr/>
              <a:t>23</a:t>
            </a:fld>
            <a:endParaRPr lang="en-US"/>
          </a:p>
        </p:txBody>
      </p:sp>
    </p:spTree>
    <p:extLst>
      <p:ext uri="{BB962C8B-B14F-4D97-AF65-F5344CB8AC3E}">
        <p14:creationId xmlns:p14="http://schemas.microsoft.com/office/powerpoint/2010/main" val="107643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9BA94-2B8A-458E-BD91-5FC6331D7C0A}" type="slidenum">
              <a:rPr lang="en-US"/>
              <a:pPr/>
              <a:t>25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8AD598-51F1-45CD-A0D0-AFB6C457563F}"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205525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AD598-51F1-45CD-A0D0-AFB6C457563F}"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176027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AD598-51F1-45CD-A0D0-AFB6C457563F}"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96230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7814"/>
            <a:ext cx="10972800" cy="1139825"/>
          </a:xfrm>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609600" y="1600201"/>
            <a:ext cx="53848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6197600" y="1600201"/>
            <a:ext cx="53848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a:xfrm>
            <a:off x="609600" y="6248400"/>
            <a:ext cx="2844800" cy="457200"/>
          </a:xfrm>
        </p:spPr>
        <p:txBody>
          <a:bodyPr/>
          <a:lstStyle>
            <a:lvl1pPr>
              <a:defRPr/>
            </a:lvl1pPr>
          </a:lstStyle>
          <a:p>
            <a:endParaRPr lang="en-US" altLang="zh-CN"/>
          </a:p>
        </p:txBody>
      </p:sp>
      <p:sp>
        <p:nvSpPr>
          <p:cNvPr id="6" name="عنصر نائب للتذييل 5"/>
          <p:cNvSpPr>
            <a:spLocks noGrp="1"/>
          </p:cNvSpPr>
          <p:nvPr>
            <p:ph type="ftr" sz="quarter" idx="11"/>
          </p:nvPr>
        </p:nvSpPr>
        <p:spPr>
          <a:xfrm>
            <a:off x="4165600" y="6248400"/>
            <a:ext cx="3860800" cy="457200"/>
          </a:xfrm>
        </p:spPr>
        <p:txBody>
          <a:bodyPr/>
          <a:lstStyle>
            <a:lvl1pPr>
              <a:defRPr/>
            </a:lvl1pPr>
          </a:lstStyle>
          <a:p>
            <a:endParaRPr lang="en-US" altLang="zh-CN"/>
          </a:p>
        </p:txBody>
      </p:sp>
      <p:sp>
        <p:nvSpPr>
          <p:cNvPr id="7" name="عنصر نائب لرقم الشريحة 6"/>
          <p:cNvSpPr>
            <a:spLocks noGrp="1"/>
          </p:cNvSpPr>
          <p:nvPr>
            <p:ph type="sldNum" sz="quarter" idx="12"/>
          </p:nvPr>
        </p:nvSpPr>
        <p:spPr>
          <a:xfrm>
            <a:off x="8737600" y="6248400"/>
            <a:ext cx="2844800" cy="457200"/>
          </a:xfrm>
        </p:spPr>
        <p:txBody>
          <a:bodyPr/>
          <a:lstStyle>
            <a:lvl1pPr>
              <a:defRPr/>
            </a:lvl1pPr>
          </a:lstStyle>
          <a:p>
            <a:fld id="{6FDF5BA8-046A-4350-A59B-6FE47447FCB7}"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AD598-51F1-45CD-A0D0-AFB6C457563F}"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192460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AD598-51F1-45CD-A0D0-AFB6C457563F}"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381431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AD598-51F1-45CD-A0D0-AFB6C457563F}"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286786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8AD598-51F1-45CD-A0D0-AFB6C457563F}"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246302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AD598-51F1-45CD-A0D0-AFB6C457563F}"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368181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AD598-51F1-45CD-A0D0-AFB6C457563F}"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248106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AD598-51F1-45CD-A0D0-AFB6C457563F}"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400779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AD598-51F1-45CD-A0D0-AFB6C457563F}"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4E2AC-BF8C-499B-8789-C4C68FD65B27}" type="slidenum">
              <a:rPr lang="en-US" smtClean="0"/>
              <a:pPr/>
              <a:t>‹#›</a:t>
            </a:fld>
            <a:endParaRPr lang="en-US"/>
          </a:p>
        </p:txBody>
      </p:sp>
    </p:spTree>
    <p:extLst>
      <p:ext uri="{BB962C8B-B14F-4D97-AF65-F5344CB8AC3E}">
        <p14:creationId xmlns:p14="http://schemas.microsoft.com/office/powerpoint/2010/main" val="304460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AD598-51F1-45CD-A0D0-AFB6C457563F}" type="datetimeFigureOut">
              <a:rPr lang="en-US" smtClean="0"/>
              <a:pPr/>
              <a:t>9/23/2022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4E2AC-BF8C-499B-8789-C4C68FD65B27}" type="slidenum">
              <a:rPr lang="en-US" smtClean="0"/>
              <a:pPr/>
              <a:t>‹#›</a:t>
            </a:fld>
            <a:endParaRPr lang="en-US"/>
          </a:p>
        </p:txBody>
      </p:sp>
    </p:spTree>
    <p:extLst>
      <p:ext uri="{BB962C8B-B14F-4D97-AF65-F5344CB8AC3E}">
        <p14:creationId xmlns:p14="http://schemas.microsoft.com/office/powerpoint/2010/main" val="54193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rtl="1"/>
            <a:r>
              <a:rPr lang="ar-SY" sz="4000" b="1" dirty="0" smtClean="0">
                <a:solidFill>
                  <a:srgbClr val="FF0000"/>
                </a:solidFill>
              </a:rPr>
              <a:t>الشقوق الجراحية والتئامها</a:t>
            </a:r>
          </a:p>
          <a:p>
            <a:pPr algn="ctr" rtl="1"/>
            <a:r>
              <a:rPr lang="ar-SY" sz="4000" b="1" dirty="0" smtClean="0">
                <a:solidFill>
                  <a:srgbClr val="FF0000"/>
                </a:solidFill>
              </a:rPr>
              <a:t>تغذية المريض الجراحي</a:t>
            </a:r>
            <a:endParaRPr lang="en-US" sz="4000" b="1" dirty="0" smtClean="0">
              <a:solidFill>
                <a:srgbClr val="FF0000"/>
              </a:solidFill>
            </a:endParaRPr>
          </a:p>
          <a:p>
            <a:endParaRPr lang="ar-SY" dirty="0"/>
          </a:p>
        </p:txBody>
      </p:sp>
      <p:sp>
        <p:nvSpPr>
          <p:cNvPr id="4" name="Rectangle 2"/>
          <p:cNvSpPr txBox="1">
            <a:spLocks noChangeArrowheads="1"/>
          </p:cNvSpPr>
          <p:nvPr/>
        </p:nvSpPr>
        <p:spPr>
          <a:xfrm rot="10800000" flipV="1">
            <a:off x="914401" y="3326524"/>
            <a:ext cx="9033640" cy="14346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mj-lt"/>
                <a:ea typeface="+mj-ea"/>
                <a:cs typeface="+mj-cs"/>
              </a:rPr>
              <a:t>                   WOUND HEALING</a:t>
            </a:r>
            <a:endParaRPr kumimoji="0" lang="en-US" sz="4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0" y="0"/>
            <a:ext cx="11353800" cy="6176963"/>
          </a:xfrm>
        </p:spPr>
        <p:txBody>
          <a:bodyPr>
            <a:normAutofit/>
          </a:bodyPr>
          <a:lstStyle/>
          <a:p>
            <a:pPr lvl="1">
              <a:lnSpc>
                <a:spcPct val="90000"/>
              </a:lnSpc>
            </a:pPr>
            <a:r>
              <a:rPr lang="en-US" sz="2800" b="1" dirty="0">
                <a:solidFill>
                  <a:srgbClr val="FF0000"/>
                </a:solidFill>
              </a:rPr>
              <a:t>Proliferative phase</a:t>
            </a:r>
            <a:r>
              <a:rPr lang="en-US" sz="2800" dirty="0">
                <a:solidFill>
                  <a:srgbClr val="FF0000"/>
                </a:solidFill>
              </a:rPr>
              <a:t> </a:t>
            </a:r>
            <a:r>
              <a:rPr lang="en-US" sz="2800" dirty="0"/>
              <a:t>occurs next, after the </a:t>
            </a:r>
            <a:r>
              <a:rPr lang="en-US" sz="2800" dirty="0" err="1"/>
              <a:t>neutrophils</a:t>
            </a:r>
            <a:r>
              <a:rPr lang="en-US" sz="2800" dirty="0"/>
              <a:t> have removed cellular debris and release further cytokines acting as attracting agents for macrophages.  </a:t>
            </a:r>
          </a:p>
          <a:p>
            <a:pPr lvl="3">
              <a:lnSpc>
                <a:spcPct val="90000"/>
              </a:lnSpc>
            </a:pPr>
            <a:r>
              <a:rPr lang="en-US" sz="2800" dirty="0">
                <a:solidFill>
                  <a:srgbClr val="C00000"/>
                </a:solidFill>
              </a:rPr>
              <a:t>Fibroblasts now migrate into the wound, and secrete collagen type III</a:t>
            </a:r>
            <a:r>
              <a:rPr lang="en-US" sz="2800" dirty="0"/>
              <a:t>. </a:t>
            </a:r>
          </a:p>
          <a:p>
            <a:pPr lvl="3">
              <a:lnSpc>
                <a:spcPct val="90000"/>
              </a:lnSpc>
            </a:pPr>
            <a:r>
              <a:rPr lang="en-US" sz="2800" dirty="0"/>
              <a:t>Angiogenesis occurs by 48 hours.  </a:t>
            </a:r>
          </a:p>
          <a:p>
            <a:pPr lvl="3">
              <a:lnSpc>
                <a:spcPct val="90000"/>
              </a:lnSpc>
            </a:pPr>
            <a:r>
              <a:rPr lang="en-US" sz="2800" dirty="0"/>
              <a:t>The secretion of collagen, macrophage remodeling and secretion, and angiogenesis continues for up to 3 weeks.  </a:t>
            </a:r>
          </a:p>
          <a:p>
            <a:pPr lvl="1"/>
            <a:r>
              <a:rPr lang="en-US" sz="2800" dirty="0"/>
              <a:t>The greatest increase in wound strength occurs during this phase</a:t>
            </a:r>
            <a:r>
              <a:rPr lang="en-US" sz="2800" dirty="0" smtClean="0"/>
              <a:t>.</a:t>
            </a:r>
          </a:p>
          <a:p>
            <a:pPr lvl="1"/>
            <a:r>
              <a:rPr lang="en-US" sz="2800" b="1" dirty="0" smtClean="0"/>
              <a:t> </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41434"/>
            <a:ext cx="12191999" cy="5735529"/>
          </a:xfrm>
        </p:spPr>
        <p:txBody>
          <a:bodyPr/>
          <a:lstStyle/>
          <a:p>
            <a:pPr lvl="1"/>
            <a:r>
              <a:rPr lang="en-US" sz="2800" b="1" dirty="0" smtClean="0">
                <a:solidFill>
                  <a:srgbClr val="0070C0"/>
                </a:solidFill>
              </a:rPr>
              <a:t>        </a:t>
            </a:r>
            <a:r>
              <a:rPr lang="en-US" sz="2800" b="1" dirty="0" smtClean="0">
                <a:solidFill>
                  <a:srgbClr val="FF0000"/>
                </a:solidFill>
              </a:rPr>
              <a:t>: Maturation phase  </a:t>
            </a:r>
            <a:r>
              <a:rPr lang="ar-SA" sz="2800" b="1" dirty="0" smtClean="0">
                <a:solidFill>
                  <a:srgbClr val="FF0000"/>
                </a:solidFill>
              </a:rPr>
              <a:t>ج - النضج </a:t>
            </a:r>
            <a:r>
              <a:rPr lang="ar-SA" sz="2800" b="1" dirty="0" err="1" smtClean="0">
                <a:solidFill>
                  <a:srgbClr val="FF0000"/>
                </a:solidFill>
              </a:rPr>
              <a:t>و</a:t>
            </a:r>
            <a:r>
              <a:rPr lang="ar-SA" sz="2800" b="1" dirty="0" smtClean="0">
                <a:solidFill>
                  <a:srgbClr val="FF0000"/>
                </a:solidFill>
              </a:rPr>
              <a:t> القولبة</a:t>
            </a:r>
            <a:endParaRPr lang="en-US" sz="2800" dirty="0" smtClean="0">
              <a:solidFill>
                <a:srgbClr val="FF0000"/>
              </a:solidFill>
            </a:endParaRPr>
          </a:p>
          <a:p>
            <a:pPr lvl="1"/>
            <a:r>
              <a:rPr lang="en-US" sz="2800" dirty="0" smtClean="0"/>
              <a:t>is the final phase and starts from </a:t>
            </a:r>
            <a:r>
              <a:rPr lang="en-US" sz="2800" b="1" dirty="0" smtClean="0">
                <a:solidFill>
                  <a:srgbClr val="C00000"/>
                </a:solidFill>
              </a:rPr>
              <a:t>the 3rd week and continues for up to 9-12 months.</a:t>
            </a:r>
          </a:p>
          <a:p>
            <a:pPr lvl="1">
              <a:buFontTx/>
              <a:buNone/>
            </a:pPr>
            <a:endParaRPr lang="en-US" sz="2800" dirty="0" smtClean="0"/>
          </a:p>
          <a:p>
            <a:pPr lvl="1"/>
            <a:r>
              <a:rPr lang="en-US" sz="2800" dirty="0" smtClean="0"/>
              <a:t>This is where collagen III is converted to collagen I</a:t>
            </a:r>
          </a:p>
          <a:p>
            <a:pPr lvl="1"/>
            <a:r>
              <a:rPr lang="en-US" sz="2800" dirty="0" smtClean="0"/>
              <a:t>the </a:t>
            </a:r>
            <a:r>
              <a:rPr lang="en-US" sz="2800" b="1" dirty="0" smtClean="0">
                <a:solidFill>
                  <a:srgbClr val="C00000"/>
                </a:solidFill>
              </a:rPr>
              <a:t>tensile strength continues to increase up to 80% of normal tissue</a:t>
            </a:r>
          </a:p>
          <a:p>
            <a:endParaRPr lang="ar-SY" dirty="0"/>
          </a:p>
        </p:txBody>
      </p:sp>
      <p:sp>
        <p:nvSpPr>
          <p:cNvPr id="4" name="مستطيل 3"/>
          <p:cNvSpPr/>
          <p:nvPr/>
        </p:nvSpPr>
        <p:spPr>
          <a:xfrm>
            <a:off x="378371" y="4121497"/>
            <a:ext cx="11351173" cy="1815882"/>
          </a:xfrm>
          <a:prstGeom prst="rect">
            <a:avLst/>
          </a:prstGeom>
        </p:spPr>
        <p:txBody>
          <a:bodyPr wrap="square">
            <a:spAutoFit/>
          </a:bodyPr>
          <a:lstStyle/>
          <a:p>
            <a:r>
              <a:rPr lang="ar-SY" sz="2800" dirty="0" smtClean="0"/>
              <a:t>و يحدث زيادة في قوة الجرح ناتج عن الكولاجين , </a:t>
            </a:r>
            <a:r>
              <a:rPr lang="ar-SA" sz="2800" dirty="0" smtClean="0"/>
              <a:t>و يتميز </a:t>
            </a:r>
            <a:r>
              <a:rPr lang="ar-SA" sz="2800" dirty="0" smtClean="0">
                <a:solidFill>
                  <a:srgbClr val="C00000"/>
                </a:solidFill>
              </a:rPr>
              <a:t>بإعادة تنظيم </a:t>
            </a:r>
            <a:r>
              <a:rPr lang="ar-SA" sz="2800" dirty="0" err="1" smtClean="0">
                <a:solidFill>
                  <a:srgbClr val="C00000"/>
                </a:solidFill>
              </a:rPr>
              <a:t>الياف</a:t>
            </a:r>
            <a:r>
              <a:rPr lang="ar-SA" sz="2800" dirty="0" smtClean="0">
                <a:solidFill>
                  <a:srgbClr val="C00000"/>
                </a:solidFill>
              </a:rPr>
              <a:t> الكولاجين المصنعة </a:t>
            </a:r>
            <a:r>
              <a:rPr lang="ar-SA" sz="2800" dirty="0" smtClean="0"/>
              <a:t>من خلال </a:t>
            </a:r>
            <a:r>
              <a:rPr lang="ar-SY" sz="2800" dirty="0" err="1" smtClean="0"/>
              <a:t>ال</a:t>
            </a:r>
            <a:r>
              <a:rPr lang="ar-SA" sz="2800" dirty="0" smtClean="0"/>
              <a:t>توازن بين تركيب الكولاجين </a:t>
            </a:r>
            <a:r>
              <a:rPr lang="ar-SA" sz="2800" dirty="0" err="1" smtClean="0"/>
              <a:t>و</a:t>
            </a:r>
            <a:r>
              <a:rPr lang="ar-SA" sz="2800" dirty="0" smtClean="0"/>
              <a:t> تفكيكه</a:t>
            </a:r>
            <a:endParaRPr lang="ar-SY" sz="2800" dirty="0" smtClean="0"/>
          </a:p>
          <a:p>
            <a:r>
              <a:rPr lang="ar-SY" sz="2800" dirty="0" smtClean="0"/>
              <a:t> تخضع جميع الجروح  </a:t>
            </a:r>
            <a:r>
              <a:rPr lang="ar-SY" sz="2800" dirty="0" err="1" smtClean="0"/>
              <a:t>للإنكماش</a:t>
            </a:r>
            <a:r>
              <a:rPr lang="ar-SY" sz="2800" dirty="0" smtClean="0"/>
              <a:t> مما ينقص من حجم الندبة , </a:t>
            </a:r>
            <a:r>
              <a:rPr lang="ar-SY" sz="2800" dirty="0" err="1" smtClean="0"/>
              <a:t>و</a:t>
            </a:r>
            <a:r>
              <a:rPr lang="ar-SY" sz="2800" dirty="0" smtClean="0"/>
              <a:t> يدوم حتى السنة بعد الأذية الأساسية </a:t>
            </a:r>
            <a:r>
              <a:rPr lang="ar-SY" sz="2800" dirty="0" err="1" smtClean="0"/>
              <a:t>و</a:t>
            </a:r>
            <a:r>
              <a:rPr lang="ar-SY" sz="2800" dirty="0" smtClean="0"/>
              <a:t> يمكن أن تشاهد الأطوار الثلاثة في الوقت نفسه . </a:t>
            </a:r>
            <a:endParaRPr lang="ar-SY"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34608" y="567559"/>
            <a:ext cx="6984124" cy="3539430"/>
          </a:xfrm>
          <a:prstGeom prst="rect">
            <a:avLst/>
          </a:prstGeom>
        </p:spPr>
        <p:txBody>
          <a:bodyPr wrap="square">
            <a:spAutoFit/>
          </a:bodyPr>
          <a:lstStyle/>
          <a:p>
            <a:pPr algn="justLow" rtl="1"/>
            <a:r>
              <a:rPr lang="ar-SA" sz="3200" b="1" dirty="0" smtClean="0">
                <a:solidFill>
                  <a:srgbClr val="FF0000"/>
                </a:solidFill>
              </a:rPr>
              <a:t>د -  </a:t>
            </a:r>
            <a:r>
              <a:rPr lang="ar-SA" sz="3200" b="1" dirty="0" err="1" smtClean="0">
                <a:solidFill>
                  <a:srgbClr val="FF0000"/>
                </a:solidFill>
              </a:rPr>
              <a:t>التظهر</a:t>
            </a:r>
            <a:r>
              <a:rPr lang="ar-SA" sz="3200" dirty="0" smtClean="0">
                <a:solidFill>
                  <a:srgbClr val="FF0000"/>
                </a:solidFill>
              </a:rPr>
              <a:t> : </a:t>
            </a:r>
            <a:r>
              <a:rPr lang="ar-SA" sz="3200" dirty="0" smtClean="0"/>
              <a:t>تتم عن طريق تكاثر الخلايا </a:t>
            </a:r>
            <a:r>
              <a:rPr lang="ar-SA" sz="3200" dirty="0" err="1" smtClean="0"/>
              <a:t>الظهارية</a:t>
            </a:r>
            <a:r>
              <a:rPr lang="ar-SA" sz="3200" dirty="0" smtClean="0"/>
              <a:t> المجاورة </a:t>
            </a:r>
            <a:r>
              <a:rPr lang="ar-SA" sz="3200" dirty="0" err="1" smtClean="0"/>
              <a:t>و</a:t>
            </a:r>
            <a:r>
              <a:rPr lang="ar-SA" sz="3200" dirty="0" smtClean="0"/>
              <a:t> هجرتها </a:t>
            </a:r>
            <a:r>
              <a:rPr lang="ar-SA" sz="3200" dirty="0" err="1" smtClean="0"/>
              <a:t>الى</a:t>
            </a:r>
            <a:r>
              <a:rPr lang="ar-SA" sz="3200" dirty="0" smtClean="0"/>
              <a:t> الجرح</a:t>
            </a:r>
            <a:r>
              <a:rPr lang="ar-SY" sz="3200" dirty="0" smtClean="0"/>
              <a:t> </a:t>
            </a:r>
          </a:p>
          <a:p>
            <a:pPr algn="justLow" rtl="1"/>
            <a:r>
              <a:rPr lang="ar-SY" sz="3200" dirty="0" err="1" smtClean="0"/>
              <a:t>وب</a:t>
            </a:r>
            <a:r>
              <a:rPr lang="ar-SA" sz="3200" dirty="0" smtClean="0"/>
              <a:t>ذ</a:t>
            </a:r>
            <a:r>
              <a:rPr lang="ar-SY" sz="3200" dirty="0" err="1" smtClean="0"/>
              <a:t>لك</a:t>
            </a:r>
            <a:r>
              <a:rPr lang="ar-SA" sz="3200" dirty="0" smtClean="0"/>
              <a:t> يتم  </a:t>
            </a:r>
            <a:r>
              <a:rPr lang="ar-SA" sz="3200" dirty="0" err="1" smtClean="0"/>
              <a:t>اعادة</a:t>
            </a:r>
            <a:r>
              <a:rPr lang="ar-SA" sz="3200" dirty="0" smtClean="0"/>
              <a:t>  التواصل النسيج</a:t>
            </a:r>
            <a:r>
              <a:rPr lang="ar-SY" sz="3200" dirty="0" smtClean="0"/>
              <a:t>ي </a:t>
            </a:r>
            <a:r>
              <a:rPr lang="ar-SA" sz="3200" dirty="0" smtClean="0"/>
              <a:t> </a:t>
            </a:r>
            <a:r>
              <a:rPr lang="ar-SY" sz="3200" dirty="0" smtClean="0"/>
              <a:t>و</a:t>
            </a:r>
            <a:r>
              <a:rPr lang="ar-SA" sz="3200" dirty="0" smtClean="0"/>
              <a:t>عودة الحاجز الخارجي</a:t>
            </a:r>
            <a:r>
              <a:rPr lang="ar-SY" sz="3200" dirty="0" smtClean="0"/>
              <a:t> للجرح </a:t>
            </a:r>
            <a:r>
              <a:rPr lang="ar-SA" sz="3200" dirty="0" smtClean="0"/>
              <a:t>. </a:t>
            </a:r>
            <a:endParaRPr lang="ar-SY" sz="3200" dirty="0" smtClean="0"/>
          </a:p>
          <a:p>
            <a:pPr algn="justLow" rtl="1"/>
            <a:r>
              <a:rPr lang="ar-SY" sz="3200" dirty="0" smtClean="0"/>
              <a:t>وقوة الشد للجرح تزداد بالتدريج </a:t>
            </a:r>
            <a:r>
              <a:rPr lang="ar-SY" sz="3200" dirty="0" err="1" smtClean="0"/>
              <a:t>و</a:t>
            </a:r>
            <a:r>
              <a:rPr lang="ar-SY" sz="3200" dirty="0" smtClean="0"/>
              <a:t> خلال ثلاثة أسابيع تصل حتى 30% للطبيعي </a:t>
            </a:r>
            <a:r>
              <a:rPr lang="ar-SY" sz="3200" dirty="0" err="1" smtClean="0"/>
              <a:t>و</a:t>
            </a:r>
            <a:r>
              <a:rPr lang="ar-SY" sz="3200" dirty="0" smtClean="0"/>
              <a:t> تصل حتى سنتين إلى 80% من النسيج غير المتأذي . </a:t>
            </a:r>
            <a:endParaRPr lang="en-US" sz="3200" dirty="0" smtClean="0"/>
          </a:p>
        </p:txBody>
      </p:sp>
      <p:sp>
        <p:nvSpPr>
          <p:cNvPr id="3" name="Rectangle 5"/>
          <p:cNvSpPr txBox="1">
            <a:spLocks noChangeArrowheads="1"/>
          </p:cNvSpPr>
          <p:nvPr/>
        </p:nvSpPr>
        <p:spPr>
          <a:xfrm>
            <a:off x="1" y="819807"/>
            <a:ext cx="5801710" cy="6038193"/>
          </a:xfrm>
          <a:prstGeom prst="rect">
            <a:avLst/>
          </a:prstGeom>
        </p:spPr>
        <p:txBody>
          <a:bodyPr/>
          <a:lstStyle/>
          <a:p>
            <a:pPr marL="228600" marR="0" lvl="0" indent="-228600" algn="ctr"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2300" b="1" i="0" u="none" strike="noStrike" kern="1200" cap="none" spc="0" normalizeH="0" baseline="0" noProof="0" dirty="0" smtClean="0">
                <a:ln>
                  <a:noFill/>
                </a:ln>
                <a:solidFill>
                  <a:srgbClr val="DF5B45"/>
                </a:solidFill>
                <a:effectLst/>
                <a:uLnTx/>
                <a:uFillTx/>
                <a:latin typeface="+mn-lt"/>
                <a:ea typeface="+mn-ea"/>
                <a:cs typeface="+mn-cs"/>
              </a:rPr>
              <a:t>Injury</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300" b="1" i="0" u="none" strike="noStrike" kern="1200" cap="none" spc="0" normalizeH="0" baseline="0" noProof="0" dirty="0" smtClean="0">
              <a:ln>
                <a:noFill/>
              </a:ln>
              <a:solidFill>
                <a:srgbClr val="DF5B45"/>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2300" b="1" i="0" u="none" strike="noStrike" kern="1200" cap="none" spc="0" normalizeH="0" baseline="0" noProof="0" dirty="0" err="1" smtClean="0">
                <a:ln>
                  <a:noFill/>
                </a:ln>
                <a:solidFill>
                  <a:srgbClr val="DF5B45"/>
                </a:solidFill>
                <a:effectLst/>
                <a:uLnTx/>
                <a:uFillTx/>
                <a:latin typeface="+mn-lt"/>
                <a:ea typeface="+mn-ea"/>
                <a:cs typeface="+mn-cs"/>
              </a:rPr>
              <a:t>Haemostasis</a:t>
            </a:r>
            <a:endParaRPr kumimoji="0" lang="en-US" sz="2300" b="1" i="0" u="none" strike="noStrike" kern="1200" cap="none" spc="0" normalizeH="0" baseline="0" noProof="0" dirty="0" smtClean="0">
              <a:ln>
                <a:noFill/>
              </a:ln>
              <a:solidFill>
                <a:srgbClr val="DF5B45"/>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300" b="1" i="0" u="none" strike="noStrike" kern="1200" cap="none" spc="0" normalizeH="0" baseline="0" noProof="0" dirty="0" smtClean="0">
              <a:ln>
                <a:noFill/>
              </a:ln>
              <a:solidFill>
                <a:srgbClr val="DF5B45"/>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2300" b="1" i="0" u="none" strike="noStrike" kern="1200" cap="none" spc="0" normalizeH="0" baseline="0" noProof="0" dirty="0" smtClean="0">
                <a:ln>
                  <a:noFill/>
                </a:ln>
                <a:solidFill>
                  <a:srgbClr val="DF5B45"/>
                </a:solidFill>
                <a:effectLst/>
                <a:uLnTx/>
                <a:uFillTx/>
                <a:latin typeface="+mn-lt"/>
                <a:ea typeface="+mn-ea"/>
                <a:cs typeface="+mn-cs"/>
              </a:rPr>
              <a:t>Inflam</a:t>
            </a:r>
            <a:r>
              <a:rPr kumimoji="0" lang="en-US" sz="2300" b="1" i="0" u="none" strike="noStrike" kern="1200" cap="none" spc="0" normalizeH="0" baseline="0" noProof="0" dirty="0" smtClean="0">
                <a:ln>
                  <a:noFill/>
                </a:ln>
                <a:solidFill>
                  <a:srgbClr val="D2789F"/>
                </a:solidFill>
                <a:effectLst/>
                <a:uLnTx/>
                <a:uFillTx/>
                <a:latin typeface="+mn-lt"/>
                <a:ea typeface="+mn-ea"/>
                <a:cs typeface="+mn-cs"/>
              </a:rPr>
              <a:t>matory</a:t>
            </a:r>
            <a:r>
              <a:rPr kumimoji="0" lang="en-US" sz="2300" b="1" i="0" u="none" strike="noStrike" kern="1200" cap="none" spc="0" normalizeH="0" baseline="0" noProof="0" dirty="0" smtClean="0">
                <a:ln>
                  <a:noFill/>
                </a:ln>
                <a:solidFill>
                  <a:schemeClr val="hlink"/>
                </a:solidFill>
                <a:effectLst/>
                <a:uLnTx/>
                <a:uFillTx/>
                <a:latin typeface="+mn-lt"/>
                <a:ea typeface="+mn-ea"/>
                <a:cs typeface="+mn-cs"/>
              </a:rPr>
              <a:t> </a:t>
            </a:r>
            <a:r>
              <a:rPr kumimoji="0" lang="en-US" sz="2300" b="1" i="0" u="none" strike="noStrike" kern="1200" cap="none" spc="0" normalizeH="0" baseline="0" noProof="0" dirty="0" smtClean="0">
                <a:ln>
                  <a:noFill/>
                </a:ln>
                <a:solidFill>
                  <a:srgbClr val="D2789F"/>
                </a:solidFill>
                <a:effectLst/>
                <a:uLnTx/>
                <a:uFillTx/>
                <a:latin typeface="+mn-lt"/>
                <a:ea typeface="+mn-ea"/>
                <a:cs typeface="+mn-cs"/>
              </a:rPr>
              <a:t>Ph</a:t>
            </a:r>
            <a:r>
              <a:rPr kumimoji="0" lang="en-US" sz="2300" b="1" i="0" u="none" strike="noStrike" kern="1200" cap="none" spc="0" normalizeH="0" baseline="0" noProof="0" dirty="0" smtClean="0">
                <a:ln>
                  <a:noFill/>
                </a:ln>
                <a:solidFill>
                  <a:schemeClr val="hlink"/>
                </a:solidFill>
                <a:effectLst/>
                <a:uLnTx/>
                <a:uFillTx/>
                <a:latin typeface="+mn-lt"/>
                <a:ea typeface="+mn-ea"/>
                <a:cs typeface="+mn-cs"/>
              </a:rPr>
              <a:t>ase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300" b="1" i="0" u="none" strike="noStrike" kern="1200" cap="none" spc="0" normalizeH="0" baseline="0" noProof="0" dirty="0" smtClean="0">
              <a:ln>
                <a:noFill/>
              </a:ln>
              <a:solidFill>
                <a:schemeClr val="hlink"/>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2300" b="1" i="0" u="none" strike="noStrike" kern="1200" cap="none" spc="0" normalizeH="0" baseline="0" noProof="0" dirty="0" smtClean="0">
                <a:ln>
                  <a:noFill/>
                </a:ln>
                <a:solidFill>
                  <a:schemeClr val="hlink"/>
                </a:solidFill>
                <a:effectLst/>
                <a:uLnTx/>
                <a:uFillTx/>
                <a:latin typeface="+mn-lt"/>
                <a:ea typeface="+mn-ea"/>
                <a:cs typeface="+mn-cs"/>
              </a:rPr>
              <a:t>Proliferation Phase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300" b="1" i="0" u="none" strike="noStrike" kern="1200" cap="none" spc="0" normalizeH="0" baseline="0" noProof="0" dirty="0" smtClean="0">
              <a:ln>
                <a:noFill/>
              </a:ln>
              <a:solidFill>
                <a:schemeClr val="hlink"/>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2300" b="1" i="0" u="none" strike="noStrike" kern="1200" cap="none" spc="0" normalizeH="0" baseline="0" noProof="0" dirty="0" smtClean="0">
                <a:ln>
                  <a:noFill/>
                </a:ln>
                <a:solidFill>
                  <a:schemeClr val="hlink"/>
                </a:solidFill>
                <a:effectLst/>
                <a:uLnTx/>
                <a:uFillTx/>
                <a:latin typeface="+mn-lt"/>
                <a:ea typeface="+mn-ea"/>
                <a:cs typeface="+mn-cs"/>
              </a:rPr>
              <a:t>Remo</a:t>
            </a:r>
            <a:r>
              <a:rPr kumimoji="0" lang="en-US" sz="2300" b="1" i="0" u="none" strike="noStrike" kern="1200" cap="none" spc="0" normalizeH="0" baseline="0" noProof="0" dirty="0" smtClean="0">
                <a:ln>
                  <a:noFill/>
                </a:ln>
                <a:solidFill>
                  <a:srgbClr val="1B1688"/>
                </a:solidFill>
                <a:effectLst/>
                <a:uLnTx/>
                <a:uFillTx/>
                <a:latin typeface="+mn-lt"/>
                <a:ea typeface="+mn-ea"/>
                <a:cs typeface="+mn-cs"/>
              </a:rPr>
              <a:t>deling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848302"/>
          </a:xfrm>
          <a:prstGeom prst="rect">
            <a:avLst/>
          </a:prstGeom>
          <a:noFill/>
        </p:spPr>
        <p:txBody>
          <a:bodyPr wrap="square" rtlCol="0">
            <a:spAutoFit/>
          </a:bodyPr>
          <a:lstStyle/>
          <a:p>
            <a:pPr algn="justLow" rtl="1"/>
            <a:r>
              <a:rPr lang="ar-SA" sz="4000" b="1" dirty="0">
                <a:solidFill>
                  <a:srgbClr val="FF0000"/>
                </a:solidFill>
                <a:cs typeface="+mj-cs"/>
              </a:rPr>
              <a:t>الالتئام في الانسجة المختلفة </a:t>
            </a:r>
            <a:r>
              <a:rPr lang="ar-SA" sz="4000" b="1" dirty="0" smtClean="0">
                <a:solidFill>
                  <a:srgbClr val="FF0000"/>
                </a:solidFill>
                <a:cs typeface="+mj-cs"/>
              </a:rPr>
              <a:t>:</a:t>
            </a:r>
            <a:endParaRPr lang="ar-SY" sz="4000" b="1" dirty="0" smtClean="0">
              <a:solidFill>
                <a:srgbClr val="FF0000"/>
              </a:solidFill>
              <a:cs typeface="+mj-cs"/>
            </a:endParaRPr>
          </a:p>
          <a:p>
            <a:pPr algn="justLow" rtl="1"/>
            <a:endParaRPr lang="ar-SY" sz="2800" b="1" dirty="0" smtClean="0">
              <a:cs typeface="+mj-cs"/>
            </a:endParaRPr>
          </a:p>
          <a:p>
            <a:pPr algn="justLow" rtl="1"/>
            <a:endParaRPr lang="en-US" sz="2800" dirty="0">
              <a:cs typeface="+mj-cs"/>
            </a:endParaRPr>
          </a:p>
          <a:p>
            <a:pPr marL="457200" lvl="0" indent="-457200" algn="justLow" rtl="1">
              <a:buFont typeface="Arial" panose="020B0604020202020204" pitchFamily="34" charset="0"/>
              <a:buChar char="•"/>
            </a:pPr>
            <a:r>
              <a:rPr lang="ar-SA" sz="2800" b="1" u="sng" dirty="0">
                <a:cs typeface="+mj-cs"/>
              </a:rPr>
              <a:t> </a:t>
            </a:r>
            <a:r>
              <a:rPr lang="ar-SA" sz="2800" b="1" u="sng" dirty="0">
                <a:solidFill>
                  <a:srgbClr val="00B050"/>
                </a:solidFill>
                <a:cs typeface="+mj-cs"/>
              </a:rPr>
              <a:t>السبيل الهضمي </a:t>
            </a:r>
            <a:r>
              <a:rPr lang="ar-SA" sz="2800" b="1" dirty="0">
                <a:solidFill>
                  <a:srgbClr val="00B050"/>
                </a:solidFill>
                <a:cs typeface="+mj-cs"/>
              </a:rPr>
              <a:t>: </a:t>
            </a:r>
            <a:r>
              <a:rPr lang="ar-SA" sz="2800" dirty="0" err="1">
                <a:cs typeface="+mj-cs"/>
              </a:rPr>
              <a:t>يبدا</a:t>
            </a:r>
            <a:r>
              <a:rPr lang="ar-SA" sz="2800" dirty="0">
                <a:cs typeface="+mj-cs"/>
              </a:rPr>
              <a:t> </a:t>
            </a:r>
            <a:r>
              <a:rPr lang="ar-SY" sz="2800" dirty="0" smtClean="0">
                <a:cs typeface="+mj-cs"/>
              </a:rPr>
              <a:t>الإل</a:t>
            </a:r>
            <a:r>
              <a:rPr lang="ar-SA" sz="2800" dirty="0" err="1" smtClean="0">
                <a:cs typeface="+mj-cs"/>
              </a:rPr>
              <a:t>تئام</a:t>
            </a:r>
            <a:r>
              <a:rPr lang="ar-SA" sz="2800" dirty="0" smtClean="0">
                <a:cs typeface="+mj-cs"/>
              </a:rPr>
              <a:t>  </a:t>
            </a:r>
            <a:r>
              <a:rPr lang="ar-SA" sz="2800" dirty="0">
                <a:cs typeface="+mj-cs"/>
              </a:rPr>
              <a:t>بالتقريب الجراحي أو الميكانيكي </a:t>
            </a:r>
            <a:r>
              <a:rPr lang="ar-SY" sz="2800" dirty="0" smtClean="0">
                <a:cs typeface="+mj-cs"/>
              </a:rPr>
              <a:t>ل</a:t>
            </a:r>
            <a:r>
              <a:rPr lang="ar-SA" sz="2800" dirty="0" smtClean="0">
                <a:cs typeface="+mj-cs"/>
              </a:rPr>
              <a:t>نهايتي </a:t>
            </a:r>
            <a:r>
              <a:rPr lang="ar-SA" sz="2800" dirty="0">
                <a:cs typeface="+mj-cs"/>
              </a:rPr>
              <a:t>الامعاء المقطوعتين و الذي يشكل الخطوة الاولى في عملية </a:t>
            </a:r>
            <a:r>
              <a:rPr lang="ar-SA" sz="2800" dirty="0" smtClean="0">
                <a:cs typeface="+mj-cs"/>
              </a:rPr>
              <a:t>الترميم</a:t>
            </a:r>
            <a:r>
              <a:rPr lang="ar-SY" sz="2800" dirty="0" smtClean="0">
                <a:cs typeface="+mj-cs"/>
              </a:rPr>
              <a:t> </a:t>
            </a:r>
          </a:p>
          <a:p>
            <a:pPr marL="457200" lvl="0" indent="-457200" algn="justLow" rtl="1">
              <a:buFont typeface="Arial" panose="020B0604020202020204" pitchFamily="34" charset="0"/>
              <a:buChar char="•"/>
            </a:pPr>
            <a:r>
              <a:rPr lang="ar-SA" sz="2800" dirty="0" smtClean="0"/>
              <a:t>فشل الالتئام يؤدي </a:t>
            </a:r>
            <a:r>
              <a:rPr lang="ar-SA" sz="2800" dirty="0" err="1" smtClean="0"/>
              <a:t>الى</a:t>
            </a:r>
            <a:r>
              <a:rPr lang="ar-SA" sz="2800" dirty="0" smtClean="0"/>
              <a:t> الانفصال </a:t>
            </a:r>
            <a:r>
              <a:rPr lang="ar-SA" sz="2800" dirty="0" err="1" smtClean="0"/>
              <a:t>و</a:t>
            </a:r>
            <a:r>
              <a:rPr lang="ar-SA" sz="2800" dirty="0" smtClean="0"/>
              <a:t> </a:t>
            </a:r>
            <a:r>
              <a:rPr lang="ar-SA" sz="2800" dirty="0" err="1" smtClean="0"/>
              <a:t>التسر</a:t>
            </a:r>
            <a:r>
              <a:rPr lang="ar-SY" sz="2800" dirty="0" smtClean="0"/>
              <a:t>ي</a:t>
            </a:r>
            <a:r>
              <a:rPr lang="ar-SA" sz="2800" dirty="0" smtClean="0"/>
              <a:t>ب </a:t>
            </a:r>
            <a:r>
              <a:rPr lang="ar-SA" sz="2800" dirty="0" err="1" smtClean="0"/>
              <a:t>و</a:t>
            </a:r>
            <a:r>
              <a:rPr lang="ar-SA" sz="2800" dirty="0" smtClean="0"/>
              <a:t> </a:t>
            </a:r>
            <a:r>
              <a:rPr lang="ar-SA" sz="2800" dirty="0" err="1" smtClean="0"/>
              <a:t>النواسير</a:t>
            </a:r>
            <a:r>
              <a:rPr lang="ar-SA" sz="2800" dirty="0" smtClean="0"/>
              <a:t> </a:t>
            </a:r>
            <a:endParaRPr lang="ar-SY" sz="2800" dirty="0" smtClean="0">
              <a:cs typeface="+mj-cs"/>
            </a:endParaRPr>
          </a:p>
          <a:p>
            <a:pPr marL="457200" lvl="0" indent="-457200" algn="justLow" rtl="1">
              <a:buFont typeface="Arial" panose="020B0604020202020204" pitchFamily="34" charset="0"/>
              <a:buChar char="•"/>
            </a:pPr>
            <a:r>
              <a:rPr lang="ar-SA" sz="2800" dirty="0" smtClean="0">
                <a:cs typeface="+mj-cs"/>
              </a:rPr>
              <a:t>الالتئام </a:t>
            </a:r>
            <a:r>
              <a:rPr lang="ar-SA" sz="2800" dirty="0">
                <a:cs typeface="+mj-cs"/>
              </a:rPr>
              <a:t>الزائد قد </a:t>
            </a:r>
            <a:r>
              <a:rPr lang="ar-SY" sz="2800" dirty="0" smtClean="0">
                <a:cs typeface="+mj-cs"/>
              </a:rPr>
              <a:t>يسبب</a:t>
            </a:r>
            <a:r>
              <a:rPr lang="ar-SA" sz="2800" dirty="0" smtClean="0">
                <a:cs typeface="+mj-cs"/>
              </a:rPr>
              <a:t> </a:t>
            </a:r>
            <a:r>
              <a:rPr lang="ar-SA" sz="2800" dirty="0">
                <a:cs typeface="+mj-cs"/>
              </a:rPr>
              <a:t>تضيقات في </a:t>
            </a:r>
            <a:r>
              <a:rPr lang="ar-SA" sz="2800" dirty="0" smtClean="0">
                <a:cs typeface="+mj-cs"/>
              </a:rPr>
              <a:t>اللمعة</a:t>
            </a:r>
            <a:endParaRPr lang="ar-SY" sz="2800" dirty="0" smtClean="0">
              <a:cs typeface="+mj-cs"/>
            </a:endParaRPr>
          </a:p>
          <a:p>
            <a:pPr marL="457200" lvl="0" indent="-457200" algn="justLow" rtl="1">
              <a:buFont typeface="Arial" panose="020B0604020202020204" pitchFamily="34" charset="0"/>
              <a:buChar char="•"/>
            </a:pPr>
            <a:r>
              <a:rPr lang="ar-SA" sz="2800" dirty="0" smtClean="0">
                <a:solidFill>
                  <a:srgbClr val="C00000"/>
                </a:solidFill>
                <a:cs typeface="+mj-cs"/>
              </a:rPr>
              <a:t>تعتبر </a:t>
            </a:r>
            <a:r>
              <a:rPr lang="ar-SA" sz="2800" dirty="0">
                <a:solidFill>
                  <a:srgbClr val="C00000"/>
                </a:solidFill>
                <a:cs typeface="+mj-cs"/>
              </a:rPr>
              <a:t>الطبقة تحت المخاطية </a:t>
            </a:r>
            <a:r>
              <a:rPr lang="ar-SA" sz="2800" dirty="0">
                <a:cs typeface="+mj-cs"/>
              </a:rPr>
              <a:t>القوة التوترية الاكبر و القدرة الاكبر على امساك القطب في الامعاء و يجب أن تبقى </a:t>
            </a:r>
            <a:r>
              <a:rPr lang="ar-SA" sz="2800" dirty="0" smtClean="0">
                <a:cs typeface="+mj-cs"/>
              </a:rPr>
              <a:t>في </a:t>
            </a:r>
            <a:r>
              <a:rPr lang="ar-SA" sz="2800" dirty="0">
                <a:cs typeface="+mj-cs"/>
              </a:rPr>
              <a:t>الحسبان خلال الترميم الجراحي </a:t>
            </a:r>
            <a:endParaRPr lang="ar-SY" sz="2800" dirty="0" smtClean="0">
              <a:cs typeface="+mj-cs"/>
            </a:endParaRPr>
          </a:p>
          <a:p>
            <a:pPr marL="457200" lvl="0" indent="-457200" algn="justLow" rtl="1">
              <a:buFont typeface="Arial" panose="020B0604020202020204" pitchFamily="34" charset="0"/>
              <a:buChar char="•"/>
            </a:pPr>
            <a:r>
              <a:rPr lang="ar-SA" sz="2800" dirty="0" smtClean="0">
                <a:cs typeface="+mj-cs"/>
              </a:rPr>
              <a:t>و </a:t>
            </a:r>
            <a:r>
              <a:rPr lang="ar-SA" sz="2800" dirty="0">
                <a:cs typeface="+mj-cs"/>
              </a:rPr>
              <a:t>كذلك شفاء المصلية يعتبر أساسيا لتحقيق الاغلاق الكتيم بشكل سريع</a:t>
            </a:r>
            <a:r>
              <a:rPr lang="ar-SA" sz="2800" dirty="0" smtClean="0">
                <a:cs typeface="+mj-cs"/>
              </a:rPr>
              <a:t>.</a:t>
            </a:r>
            <a:endParaRPr lang="ar-SY" sz="2800" dirty="0" smtClean="0">
              <a:cs typeface="+mj-cs"/>
            </a:endParaRPr>
          </a:p>
          <a:p>
            <a:pPr marL="457200" lvl="0" indent="-457200" algn="justLow" rtl="1">
              <a:buFont typeface="Arial" panose="020B0604020202020204" pitchFamily="34" charset="0"/>
              <a:buChar char="•"/>
            </a:pPr>
            <a:endParaRPr lang="en-US" sz="2800" dirty="0">
              <a:cs typeface="+mj-cs"/>
            </a:endParaRPr>
          </a:p>
          <a:p>
            <a:pPr algn="justLow" rtl="1"/>
            <a:r>
              <a:rPr lang="ar-SY" sz="2800" dirty="0" smtClean="0">
                <a:cs typeface="+mj-cs"/>
              </a:rPr>
              <a:t>وأن </a:t>
            </a:r>
            <a:r>
              <a:rPr lang="ar-SA" sz="2800" dirty="0" smtClean="0">
                <a:cs typeface="+mj-cs"/>
              </a:rPr>
              <a:t>تكون </a:t>
            </a:r>
            <a:r>
              <a:rPr lang="ar-SA" sz="2800" dirty="0">
                <a:solidFill>
                  <a:srgbClr val="C00000"/>
                </a:solidFill>
                <a:cs typeface="+mj-cs"/>
              </a:rPr>
              <a:t>المفاغرة خالية من الشد </a:t>
            </a:r>
            <a:r>
              <a:rPr lang="ar-SA" sz="2800" dirty="0" err="1">
                <a:solidFill>
                  <a:srgbClr val="C00000"/>
                </a:solidFill>
                <a:cs typeface="+mj-cs"/>
              </a:rPr>
              <a:t>و</a:t>
            </a:r>
            <a:r>
              <a:rPr lang="ar-SA" sz="2800" dirty="0">
                <a:solidFill>
                  <a:srgbClr val="C00000"/>
                </a:solidFill>
                <a:cs typeface="+mj-cs"/>
              </a:rPr>
              <a:t> </a:t>
            </a:r>
            <a:r>
              <a:rPr lang="ar-SA" sz="2800" dirty="0" smtClean="0">
                <a:solidFill>
                  <a:srgbClr val="C00000"/>
                </a:solidFill>
                <a:cs typeface="+mj-cs"/>
              </a:rPr>
              <a:t>التروية </a:t>
            </a:r>
            <a:r>
              <a:rPr lang="ar-SA" sz="2800" dirty="0">
                <a:solidFill>
                  <a:srgbClr val="C00000"/>
                </a:solidFill>
                <a:cs typeface="+mj-cs"/>
              </a:rPr>
              <a:t>الدموية كافية و يجب تغذية المريض بشكل كافي و أن لا يكون هناك انتان مرافق</a:t>
            </a:r>
            <a:r>
              <a:rPr lang="ar-SA" sz="2800" dirty="0" smtClean="0">
                <a:solidFill>
                  <a:srgbClr val="C00000"/>
                </a:solidFill>
                <a:cs typeface="+mj-cs"/>
              </a:rPr>
              <a:t>.</a:t>
            </a:r>
            <a:r>
              <a:rPr lang="ar-SA" sz="2800" b="1" i="1" u="sng" dirty="0" smtClean="0">
                <a:solidFill>
                  <a:srgbClr val="C00000"/>
                </a:solidFill>
              </a:rPr>
              <a:t> </a:t>
            </a:r>
            <a:endParaRPr lang="ar-SY" sz="2800" b="1" i="1" u="sng" dirty="0" smtClean="0">
              <a:solidFill>
                <a:srgbClr val="C00000"/>
              </a:solidFill>
            </a:endParaRPr>
          </a:p>
          <a:p>
            <a:pPr algn="justLow" rtl="1"/>
            <a:endParaRPr lang="en-US" sz="2400" dirty="0" smtClean="0"/>
          </a:p>
          <a:p>
            <a:pPr lvl="0" algn="justLow" rtl="1"/>
            <a:endParaRPr lang="en-US" sz="2400" dirty="0" smtClean="0"/>
          </a:p>
          <a:p>
            <a:pPr algn="justLow" rtl="1"/>
            <a:endParaRPr lang="en-US" sz="2400" dirty="0" smtClean="0"/>
          </a:p>
          <a:p>
            <a:pPr algn="justLow" rtl="1"/>
            <a:endParaRPr lang="en-US" sz="2800" dirty="0" smtClean="0"/>
          </a:p>
          <a:p>
            <a:pPr algn="justLow" rtl="1"/>
            <a:endParaRPr lang="en-US" sz="2800" dirty="0" smtClean="0"/>
          </a:p>
        </p:txBody>
      </p:sp>
    </p:spTree>
    <p:extLst>
      <p:ext uri="{BB962C8B-B14F-4D97-AF65-F5344CB8AC3E}">
        <p14:creationId xmlns:p14="http://schemas.microsoft.com/office/powerpoint/2010/main" val="320059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504497"/>
            <a:ext cx="12192000" cy="5672466"/>
          </a:xfrm>
        </p:spPr>
        <p:txBody>
          <a:bodyPr>
            <a:normAutofit lnSpcReduction="10000"/>
          </a:bodyPr>
          <a:lstStyle/>
          <a:p>
            <a:pPr algn="justLow" rtl="1"/>
            <a:r>
              <a:rPr lang="ar-SA" b="1" i="1" u="sng" dirty="0" smtClean="0">
                <a:solidFill>
                  <a:srgbClr val="00B050"/>
                </a:solidFill>
              </a:rPr>
              <a:t>ب -  العظام</a:t>
            </a:r>
            <a:r>
              <a:rPr lang="ar-SA" dirty="0" smtClean="0">
                <a:solidFill>
                  <a:srgbClr val="00B050"/>
                </a:solidFill>
              </a:rPr>
              <a:t> :</a:t>
            </a:r>
            <a:r>
              <a:rPr lang="ar-SA" dirty="0" smtClean="0"/>
              <a:t>بعد </a:t>
            </a:r>
            <a:r>
              <a:rPr lang="ar-SA" dirty="0" err="1" smtClean="0"/>
              <a:t>الاذية</a:t>
            </a:r>
            <a:r>
              <a:rPr lang="ar-SA" dirty="0" smtClean="0"/>
              <a:t> ب 3 – 4 أيام </a:t>
            </a:r>
            <a:r>
              <a:rPr lang="ar-SA" dirty="0" err="1" smtClean="0"/>
              <a:t>ي</a:t>
            </a:r>
            <a:r>
              <a:rPr lang="ar-SY" dirty="0" smtClean="0"/>
              <a:t>ت</a:t>
            </a:r>
            <a:r>
              <a:rPr lang="ar-SA" dirty="0" smtClean="0"/>
              <a:t>شكل </a:t>
            </a:r>
            <a:r>
              <a:rPr lang="ar-SA" dirty="0" smtClean="0">
                <a:solidFill>
                  <a:srgbClr val="C00000"/>
                </a:solidFill>
              </a:rPr>
              <a:t>النسيج الرخو (و يسمى </a:t>
            </a:r>
            <a:r>
              <a:rPr lang="ar-SA" dirty="0" err="1" smtClean="0">
                <a:solidFill>
                  <a:srgbClr val="C00000"/>
                </a:solidFill>
              </a:rPr>
              <a:t>الدشبذ</a:t>
            </a:r>
            <a:r>
              <a:rPr lang="ar-SA" dirty="0" smtClean="0">
                <a:solidFill>
                  <a:srgbClr val="C00000"/>
                </a:solidFill>
              </a:rPr>
              <a:t> الرخو) </a:t>
            </a:r>
            <a:r>
              <a:rPr lang="ar-SA" dirty="0" smtClean="0"/>
              <a:t>جسراً بين القطعتين العظميتين المتباعدتين. </a:t>
            </a:r>
            <a:endParaRPr lang="ar-SY" dirty="0" smtClean="0"/>
          </a:p>
          <a:p>
            <a:pPr algn="justLow" rtl="1"/>
            <a:r>
              <a:rPr lang="ar-SA" dirty="0" smtClean="0"/>
              <a:t>يليه طور </a:t>
            </a:r>
            <a:r>
              <a:rPr lang="ar-SA" dirty="0" err="1" smtClean="0"/>
              <a:t>ا</a:t>
            </a:r>
            <a:r>
              <a:rPr lang="ar-SA" dirty="0" err="1" smtClean="0">
                <a:solidFill>
                  <a:srgbClr val="C00000"/>
                </a:solidFill>
              </a:rPr>
              <a:t>لدشبذ</a:t>
            </a:r>
            <a:r>
              <a:rPr lang="ar-SA" dirty="0" smtClean="0">
                <a:solidFill>
                  <a:srgbClr val="C00000"/>
                </a:solidFill>
              </a:rPr>
              <a:t> القاسي </a:t>
            </a:r>
            <a:r>
              <a:rPr lang="ar-SA" dirty="0" smtClean="0"/>
              <a:t>حيث يتم </a:t>
            </a:r>
            <a:r>
              <a:rPr lang="ar-SA" dirty="0" err="1" smtClean="0"/>
              <a:t>تمعدن</a:t>
            </a:r>
            <a:r>
              <a:rPr lang="ar-SA" dirty="0" smtClean="0"/>
              <a:t> </a:t>
            </a:r>
            <a:r>
              <a:rPr lang="ar-SA" dirty="0" err="1" smtClean="0"/>
              <a:t>الدشبذ</a:t>
            </a:r>
            <a:r>
              <a:rPr lang="ar-SA" dirty="0" smtClean="0"/>
              <a:t> الرخو </a:t>
            </a:r>
            <a:r>
              <a:rPr lang="ar-SA" dirty="0" err="1" smtClean="0"/>
              <a:t>و</a:t>
            </a:r>
            <a:r>
              <a:rPr lang="ar-SA" dirty="0" smtClean="0"/>
              <a:t> تحوله </a:t>
            </a:r>
            <a:r>
              <a:rPr lang="ar-SA" dirty="0" err="1" smtClean="0"/>
              <a:t>الى</a:t>
            </a:r>
            <a:r>
              <a:rPr lang="ar-SA" dirty="0" smtClean="0"/>
              <a:t> عظم </a:t>
            </a:r>
            <a:r>
              <a:rPr lang="ar-SA" dirty="0" err="1" smtClean="0"/>
              <a:t>و</a:t>
            </a:r>
            <a:r>
              <a:rPr lang="ar-SA" dirty="0" smtClean="0"/>
              <a:t> قد يستغرق ذلك 2-3 أشهر مؤديا </a:t>
            </a:r>
            <a:r>
              <a:rPr lang="ar-SA" dirty="0" err="1" smtClean="0"/>
              <a:t>الى</a:t>
            </a:r>
            <a:r>
              <a:rPr lang="ar-SA" dirty="0" smtClean="0"/>
              <a:t> التئام تام للعظم</a:t>
            </a:r>
            <a:endParaRPr lang="ar-SY" dirty="0" smtClean="0"/>
          </a:p>
          <a:p>
            <a:pPr algn="justLow" rtl="1"/>
            <a:endParaRPr lang="ar-SY" dirty="0" smtClean="0"/>
          </a:p>
          <a:p>
            <a:pPr algn="justLow" rtl="1"/>
            <a:r>
              <a:rPr lang="ar-SA" b="1" i="1" u="sng" dirty="0" smtClean="0">
                <a:solidFill>
                  <a:srgbClr val="00B050"/>
                </a:solidFill>
              </a:rPr>
              <a:t>د - </a:t>
            </a:r>
            <a:r>
              <a:rPr lang="ar-SA" b="1" i="1" u="sng" dirty="0" err="1" smtClean="0">
                <a:solidFill>
                  <a:srgbClr val="00B050"/>
                </a:solidFill>
              </a:rPr>
              <a:t>الاوتار</a:t>
            </a:r>
            <a:r>
              <a:rPr lang="ar-SA" dirty="0" smtClean="0">
                <a:solidFill>
                  <a:srgbClr val="00B050"/>
                </a:solidFill>
              </a:rPr>
              <a:t> : </a:t>
            </a:r>
            <a:r>
              <a:rPr lang="ar-SA" dirty="0" smtClean="0"/>
              <a:t>قد تتعرض </a:t>
            </a:r>
            <a:r>
              <a:rPr lang="ar-SA" dirty="0" err="1" smtClean="0"/>
              <a:t>الاوتار</a:t>
            </a:r>
            <a:r>
              <a:rPr lang="ar-SA" dirty="0" smtClean="0"/>
              <a:t> </a:t>
            </a:r>
            <a:r>
              <a:rPr lang="ar-SA" dirty="0" err="1" smtClean="0"/>
              <a:t>الى</a:t>
            </a:r>
            <a:r>
              <a:rPr lang="ar-SA" dirty="0" smtClean="0"/>
              <a:t> </a:t>
            </a:r>
            <a:r>
              <a:rPr lang="ar-SA" dirty="0" err="1" smtClean="0"/>
              <a:t>ال</a:t>
            </a:r>
            <a:r>
              <a:rPr lang="ar-SY" dirty="0" smtClean="0"/>
              <a:t>أ</a:t>
            </a:r>
            <a:r>
              <a:rPr lang="ar-SA" dirty="0" err="1" smtClean="0"/>
              <a:t>ذيات</a:t>
            </a:r>
            <a:r>
              <a:rPr lang="ar-SA" dirty="0" smtClean="0"/>
              <a:t> </a:t>
            </a:r>
            <a:r>
              <a:rPr lang="ar-SA" dirty="0" err="1" smtClean="0"/>
              <a:t>متل</a:t>
            </a:r>
            <a:r>
              <a:rPr lang="ar-SA" dirty="0" smtClean="0"/>
              <a:t> </a:t>
            </a:r>
            <a:r>
              <a:rPr lang="ar-SA" b="1" dirty="0" smtClean="0">
                <a:solidFill>
                  <a:srgbClr val="0070C0"/>
                </a:solidFill>
              </a:rPr>
              <a:t>التمزق </a:t>
            </a:r>
            <a:r>
              <a:rPr lang="ar-SA" b="1" dirty="0" err="1" smtClean="0">
                <a:solidFill>
                  <a:srgbClr val="0070C0"/>
                </a:solidFill>
              </a:rPr>
              <a:t>و</a:t>
            </a:r>
            <a:r>
              <a:rPr lang="ar-SA" b="1" dirty="0" smtClean="0">
                <a:solidFill>
                  <a:srgbClr val="0070C0"/>
                </a:solidFill>
              </a:rPr>
              <a:t> </a:t>
            </a:r>
            <a:r>
              <a:rPr lang="ar-SA" b="1" dirty="0" err="1" smtClean="0">
                <a:solidFill>
                  <a:srgbClr val="0070C0"/>
                </a:solidFill>
              </a:rPr>
              <a:t>التكدم</a:t>
            </a:r>
            <a:r>
              <a:rPr lang="ar-SA" b="1" dirty="0" smtClean="0">
                <a:solidFill>
                  <a:srgbClr val="0070C0"/>
                </a:solidFill>
              </a:rPr>
              <a:t> و الانقطاع.</a:t>
            </a:r>
            <a:r>
              <a:rPr lang="ar-SY" b="1" dirty="0" smtClean="0">
                <a:solidFill>
                  <a:srgbClr val="0070C0"/>
                </a:solidFill>
              </a:rPr>
              <a:t> </a:t>
            </a:r>
          </a:p>
          <a:p>
            <a:pPr algn="justLow" rtl="1"/>
            <a:r>
              <a:rPr lang="ar-SY" dirty="0" smtClean="0"/>
              <a:t>و</a:t>
            </a:r>
            <a:r>
              <a:rPr lang="ar-SA" dirty="0" smtClean="0"/>
              <a:t>التئام </a:t>
            </a:r>
            <a:r>
              <a:rPr lang="ar-SA" dirty="0" err="1" smtClean="0"/>
              <a:t>الاوتار</a:t>
            </a:r>
            <a:r>
              <a:rPr lang="ar-SA" dirty="0" smtClean="0"/>
              <a:t> مماثل لمناطق الجسم </a:t>
            </a:r>
            <a:r>
              <a:rPr lang="ar-SA" dirty="0" err="1" smtClean="0"/>
              <a:t>الاخرى</a:t>
            </a:r>
            <a:r>
              <a:rPr lang="ar-SA" dirty="0" smtClean="0"/>
              <a:t> ولكن يحتاج </a:t>
            </a:r>
            <a:r>
              <a:rPr lang="ar-SA" dirty="0" err="1" smtClean="0"/>
              <a:t>الى</a:t>
            </a:r>
            <a:r>
              <a:rPr lang="ar-SA" dirty="0" smtClean="0"/>
              <a:t> </a:t>
            </a:r>
            <a:r>
              <a:rPr lang="ar-SA" b="1" dirty="0" smtClean="0">
                <a:solidFill>
                  <a:srgbClr val="C00000"/>
                </a:solidFill>
              </a:rPr>
              <a:t>تثبيت المفصل المصاب </a:t>
            </a:r>
            <a:r>
              <a:rPr lang="ar-SA" dirty="0" err="1" smtClean="0"/>
              <a:t>الى</a:t>
            </a:r>
            <a:r>
              <a:rPr lang="ar-SA" dirty="0" smtClean="0"/>
              <a:t> المدة الكافية للالتئام لمنع تباعد الحواف. </a:t>
            </a:r>
            <a:r>
              <a:rPr lang="ar-SY" dirty="0" smtClean="0"/>
              <a:t> </a:t>
            </a:r>
            <a:endParaRPr lang="en-US" dirty="0" smtClean="0"/>
          </a:p>
          <a:p>
            <a:pPr lvl="0" algn="justLow" rtl="1"/>
            <a:r>
              <a:rPr lang="ar-SA" dirty="0" smtClean="0">
                <a:solidFill>
                  <a:srgbClr val="00B050"/>
                </a:solidFill>
              </a:rPr>
              <a:t>ه </a:t>
            </a:r>
            <a:r>
              <a:rPr lang="ar-SA" b="1" i="1" u="sng" dirty="0" smtClean="0">
                <a:solidFill>
                  <a:srgbClr val="00B050"/>
                </a:solidFill>
              </a:rPr>
              <a:t>-  الأعصاب: تقسم </a:t>
            </a:r>
            <a:r>
              <a:rPr lang="ar-SA" b="1" i="1" u="sng" dirty="0" err="1" smtClean="0">
                <a:solidFill>
                  <a:srgbClr val="00B050"/>
                </a:solidFill>
              </a:rPr>
              <a:t>اذيات</a:t>
            </a:r>
            <a:r>
              <a:rPr lang="ar-SA" b="1" i="1" u="sng" dirty="0" smtClean="0">
                <a:solidFill>
                  <a:srgbClr val="00B050"/>
                </a:solidFill>
              </a:rPr>
              <a:t> </a:t>
            </a:r>
            <a:r>
              <a:rPr lang="ar-SA" b="1" i="1" u="sng" dirty="0" err="1" smtClean="0">
                <a:solidFill>
                  <a:srgbClr val="00B050"/>
                </a:solidFill>
              </a:rPr>
              <a:t>الاعصاب</a:t>
            </a:r>
            <a:r>
              <a:rPr lang="ar-SA" b="1" i="1" u="sng" dirty="0" smtClean="0">
                <a:solidFill>
                  <a:srgbClr val="00B050"/>
                </a:solidFill>
              </a:rPr>
              <a:t> </a:t>
            </a:r>
            <a:r>
              <a:rPr lang="ar-SA" b="1" i="1" u="sng" dirty="0" err="1" smtClean="0">
                <a:solidFill>
                  <a:srgbClr val="00B050"/>
                </a:solidFill>
              </a:rPr>
              <a:t>الى</a:t>
            </a:r>
            <a:r>
              <a:rPr lang="ar-SA" b="1" i="1" u="sng" dirty="0" smtClean="0">
                <a:solidFill>
                  <a:srgbClr val="00B050"/>
                </a:solidFill>
              </a:rPr>
              <a:t> 3 أنماط :</a:t>
            </a:r>
            <a:endParaRPr lang="ar-SY" b="1" i="1" u="sng" dirty="0" smtClean="0">
              <a:solidFill>
                <a:srgbClr val="00B050"/>
              </a:solidFill>
            </a:endParaRPr>
          </a:p>
          <a:p>
            <a:pPr lvl="0" algn="justLow" rtl="1"/>
            <a:r>
              <a:rPr lang="ar-SY" b="1" i="1" u="sng" dirty="0" smtClean="0">
                <a:solidFill>
                  <a:srgbClr val="00B050"/>
                </a:solidFill>
              </a:rPr>
              <a:t> </a:t>
            </a:r>
            <a:r>
              <a:rPr lang="ar-SA" dirty="0" err="1" smtClean="0"/>
              <a:t>تكدم</a:t>
            </a:r>
            <a:r>
              <a:rPr lang="ar-SA" dirty="0" smtClean="0"/>
              <a:t> العصب (زوال النخاعين)</a:t>
            </a:r>
            <a:r>
              <a:rPr lang="ar-SY" dirty="0" smtClean="0"/>
              <a:t> </a:t>
            </a:r>
          </a:p>
          <a:p>
            <a:pPr lvl="0" algn="justLow" rtl="1"/>
            <a:r>
              <a:rPr lang="ar-SA" dirty="0" smtClean="0"/>
              <a:t>تمزق العصب ( انقطاع استمرارية المحاور العصبية)</a:t>
            </a:r>
            <a:r>
              <a:rPr lang="ar-SY" dirty="0" smtClean="0"/>
              <a:t> ,</a:t>
            </a:r>
            <a:r>
              <a:rPr lang="ar-SA" dirty="0" smtClean="0"/>
              <a:t> </a:t>
            </a:r>
            <a:endParaRPr lang="ar-SY" dirty="0" smtClean="0"/>
          </a:p>
          <a:p>
            <a:pPr lvl="0" algn="justLow" rtl="1"/>
            <a:r>
              <a:rPr lang="ar-SA" dirty="0" smtClean="0"/>
              <a:t>الانقطاع التام للعصب.</a:t>
            </a:r>
            <a:endParaRPr lang="en-US" dirty="0" smtClean="0"/>
          </a:p>
          <a:p>
            <a:endParaRPr lang="ar-SY"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2192000" cy="6063198"/>
          </a:xfrm>
          <a:prstGeom prst="rect">
            <a:avLst/>
          </a:prstGeom>
          <a:noFill/>
        </p:spPr>
        <p:txBody>
          <a:bodyPr wrap="square" rtlCol="0">
            <a:spAutoFit/>
          </a:bodyPr>
          <a:lstStyle/>
          <a:p>
            <a:pPr algn="justLow" rtl="1"/>
            <a:r>
              <a:rPr lang="ar-SA" sz="4000" u="sng" dirty="0">
                <a:cs typeface="+mj-cs"/>
              </a:rPr>
              <a:t>-</a:t>
            </a:r>
            <a:r>
              <a:rPr lang="ar-SA" sz="2800" b="1" dirty="0">
                <a:solidFill>
                  <a:srgbClr val="00B0F0"/>
                </a:solidFill>
                <a:cs typeface="+mj-cs"/>
              </a:rPr>
              <a:t>العوامل المؤثرة على التئام الجروح</a:t>
            </a:r>
            <a:r>
              <a:rPr lang="ar-SA" sz="2800" b="1" dirty="0" smtClean="0">
                <a:solidFill>
                  <a:srgbClr val="00B0F0"/>
                </a:solidFill>
                <a:cs typeface="+mj-cs"/>
              </a:rPr>
              <a:t>:</a:t>
            </a:r>
            <a:endParaRPr lang="ar-SY" sz="2800" b="1" dirty="0" smtClean="0">
              <a:solidFill>
                <a:srgbClr val="00B0F0"/>
              </a:solidFill>
              <a:cs typeface="+mj-cs"/>
            </a:endParaRPr>
          </a:p>
          <a:p>
            <a:pPr algn="justLow" rtl="1"/>
            <a:endParaRPr lang="en-US" sz="2800" b="1" dirty="0">
              <a:solidFill>
                <a:srgbClr val="00B0F0"/>
              </a:solidFill>
              <a:cs typeface="+mj-cs"/>
            </a:endParaRPr>
          </a:p>
          <a:p>
            <a:pPr algn="justLow" rtl="1"/>
            <a:r>
              <a:rPr lang="ar-SA" sz="2800" dirty="0">
                <a:cs typeface="+mj-cs"/>
              </a:rPr>
              <a:t> </a:t>
            </a:r>
            <a:r>
              <a:rPr lang="ar-SA" sz="2800" b="1" i="1" u="sng" dirty="0">
                <a:solidFill>
                  <a:srgbClr val="00B0F0"/>
                </a:solidFill>
                <a:cs typeface="+mj-cs"/>
              </a:rPr>
              <a:t>العوامل الجهازية</a:t>
            </a:r>
            <a:r>
              <a:rPr lang="ar-SA" sz="2800" b="1" dirty="0">
                <a:solidFill>
                  <a:srgbClr val="00B0F0"/>
                </a:solidFill>
                <a:cs typeface="+mj-cs"/>
              </a:rPr>
              <a:t>: </a:t>
            </a:r>
            <a:endParaRPr lang="ar-SY" sz="2800" b="1" dirty="0" smtClean="0">
              <a:solidFill>
                <a:srgbClr val="00B0F0"/>
              </a:solidFill>
              <a:cs typeface="+mj-cs"/>
            </a:endParaRPr>
          </a:p>
          <a:p>
            <a:pPr algn="justLow" rtl="1"/>
            <a:r>
              <a:rPr lang="ar-SY" sz="2800" b="1" dirty="0" smtClean="0">
                <a:solidFill>
                  <a:srgbClr val="00B0F0"/>
                </a:solidFill>
                <a:cs typeface="+mj-cs"/>
              </a:rPr>
              <a:t>                        - </a:t>
            </a:r>
            <a:r>
              <a:rPr lang="ar-SA" sz="2800" dirty="0" smtClean="0">
                <a:cs typeface="+mj-cs"/>
              </a:rPr>
              <a:t>التقدم </a:t>
            </a:r>
            <a:r>
              <a:rPr lang="ar-SA" sz="2800" dirty="0">
                <a:cs typeface="+mj-cs"/>
              </a:rPr>
              <a:t>في السن </a:t>
            </a:r>
            <a:endParaRPr lang="ar-SY" sz="2800" dirty="0" smtClean="0">
              <a:cs typeface="+mj-cs"/>
            </a:endParaRPr>
          </a:p>
          <a:p>
            <a:pPr algn="justLow" rtl="1"/>
            <a:r>
              <a:rPr lang="ar-SY" sz="2800" dirty="0" smtClean="0">
                <a:cs typeface="+mj-cs"/>
              </a:rPr>
              <a:t>                  -</a:t>
            </a:r>
            <a:r>
              <a:rPr lang="ar-SA" sz="2800" dirty="0" smtClean="0">
                <a:cs typeface="+mj-cs"/>
              </a:rPr>
              <a:t> </a:t>
            </a:r>
            <a:r>
              <a:rPr lang="ar-SA" sz="2800" dirty="0" err="1" smtClean="0">
                <a:cs typeface="+mj-cs"/>
              </a:rPr>
              <a:t>الامراض</a:t>
            </a:r>
            <a:r>
              <a:rPr lang="ar-SA" sz="2800" dirty="0" smtClean="0">
                <a:cs typeface="+mj-cs"/>
              </a:rPr>
              <a:t> </a:t>
            </a:r>
            <a:r>
              <a:rPr lang="ar-SA" sz="2800" dirty="0">
                <a:cs typeface="+mj-cs"/>
              </a:rPr>
              <a:t>الاستقلابية (السكري , سوء التغذية , عوز </a:t>
            </a:r>
            <a:r>
              <a:rPr lang="ar-SA" sz="2800" dirty="0" smtClean="0">
                <a:cs typeface="+mj-cs"/>
              </a:rPr>
              <a:t>الفيتامينات) </a:t>
            </a:r>
            <a:endParaRPr lang="ar-SY" sz="2800" dirty="0" smtClean="0">
              <a:cs typeface="+mj-cs"/>
            </a:endParaRPr>
          </a:p>
          <a:p>
            <a:pPr algn="justLow" rtl="1"/>
            <a:r>
              <a:rPr lang="ar-SY" sz="2800" dirty="0" smtClean="0">
                <a:cs typeface="+mj-cs"/>
              </a:rPr>
              <a:t>               - </a:t>
            </a:r>
            <a:r>
              <a:rPr lang="ar-SA" sz="2800" dirty="0" smtClean="0">
                <a:cs typeface="+mj-cs"/>
              </a:rPr>
              <a:t>السرطان </a:t>
            </a:r>
            <a:r>
              <a:rPr lang="ar-SA" sz="2800" dirty="0">
                <a:cs typeface="+mj-cs"/>
              </a:rPr>
              <a:t>و استخدام </a:t>
            </a:r>
            <a:r>
              <a:rPr lang="ar-SA" sz="2800" dirty="0" err="1">
                <a:cs typeface="+mj-cs"/>
              </a:rPr>
              <a:t>الادوية</a:t>
            </a:r>
            <a:r>
              <a:rPr lang="ar-SA" sz="2800" dirty="0">
                <a:cs typeface="+mj-cs"/>
              </a:rPr>
              <a:t> </a:t>
            </a:r>
            <a:r>
              <a:rPr lang="ar-SY" sz="2800" dirty="0" smtClean="0">
                <a:cs typeface="+mj-cs"/>
              </a:rPr>
              <a:t>(</a:t>
            </a:r>
            <a:r>
              <a:rPr lang="ar-SY" sz="2800" dirty="0" err="1" smtClean="0">
                <a:cs typeface="+mj-cs"/>
              </a:rPr>
              <a:t>أدريامايسين</a:t>
            </a:r>
            <a:r>
              <a:rPr lang="ar-SY" sz="2800" dirty="0" smtClean="0">
                <a:cs typeface="+mj-cs"/>
              </a:rPr>
              <a:t> , </a:t>
            </a:r>
            <a:r>
              <a:rPr lang="ar-SY" sz="2800" dirty="0" err="1" smtClean="0">
                <a:cs typeface="+mj-cs"/>
              </a:rPr>
              <a:t>الستيروئيدات</a:t>
            </a:r>
            <a:r>
              <a:rPr lang="ar-SY" sz="2800" dirty="0" smtClean="0">
                <a:cs typeface="+mj-cs"/>
              </a:rPr>
              <a:t> </a:t>
            </a:r>
            <a:r>
              <a:rPr lang="en-US" sz="2800" dirty="0" smtClean="0">
                <a:cs typeface="+mj-cs"/>
              </a:rPr>
              <a:t>( </a:t>
            </a:r>
            <a:r>
              <a:rPr lang="ar-SA" sz="2800" dirty="0" smtClean="0">
                <a:cs typeface="+mj-cs"/>
              </a:rPr>
              <a:t>التي </a:t>
            </a:r>
            <a:r>
              <a:rPr lang="ar-SA" sz="2800" dirty="0">
                <a:cs typeface="+mj-cs"/>
              </a:rPr>
              <a:t>تضعف من التئام </a:t>
            </a:r>
            <a:r>
              <a:rPr lang="ar-SA" sz="2800" dirty="0" smtClean="0">
                <a:cs typeface="+mj-cs"/>
              </a:rPr>
              <a:t>الجروح</a:t>
            </a:r>
            <a:endParaRPr lang="ar-SY" sz="2800" dirty="0" smtClean="0">
              <a:cs typeface="+mj-cs"/>
            </a:endParaRPr>
          </a:p>
          <a:p>
            <a:pPr algn="justLow" rtl="1"/>
            <a:r>
              <a:rPr lang="ar-SY" sz="2800" dirty="0" smtClean="0">
                <a:cs typeface="+mj-cs"/>
              </a:rPr>
              <a:t>            -</a:t>
            </a:r>
            <a:r>
              <a:rPr lang="ar-SA" sz="2800" dirty="0" smtClean="0">
                <a:cs typeface="+mj-cs"/>
              </a:rPr>
              <a:t> </a:t>
            </a:r>
            <a:r>
              <a:rPr lang="ar-SA" sz="2800" dirty="0">
                <a:cs typeface="+mj-cs"/>
              </a:rPr>
              <a:t>استخدام </a:t>
            </a:r>
            <a:r>
              <a:rPr lang="ar-SA" sz="2800" dirty="0" err="1">
                <a:cs typeface="+mj-cs"/>
              </a:rPr>
              <a:t>الاشعة</a:t>
            </a:r>
            <a:r>
              <a:rPr lang="ar-SA" sz="2800" dirty="0">
                <a:cs typeface="+mj-cs"/>
              </a:rPr>
              <a:t> </a:t>
            </a:r>
            <a:r>
              <a:rPr lang="ar-SY" sz="2800" dirty="0" err="1" smtClean="0">
                <a:cs typeface="+mj-cs"/>
              </a:rPr>
              <a:t>المؤينة</a:t>
            </a:r>
            <a:r>
              <a:rPr lang="ar-SY" sz="2800" dirty="0" smtClean="0">
                <a:cs typeface="+mj-cs"/>
              </a:rPr>
              <a:t> ( </a:t>
            </a:r>
            <a:r>
              <a:rPr lang="ar-SY" sz="2800" dirty="0" err="1" smtClean="0">
                <a:cs typeface="+mj-cs"/>
              </a:rPr>
              <a:t>و</a:t>
            </a:r>
            <a:r>
              <a:rPr lang="ar-SY" sz="2800" dirty="0" smtClean="0">
                <a:cs typeface="+mj-cs"/>
              </a:rPr>
              <a:t> تؤدي إلى أذية الخلايا البطانية مع التهاب بطانة الشرايين مما يؤدي إلى الضمور </a:t>
            </a:r>
            <a:r>
              <a:rPr lang="ar-SY" sz="2800" dirty="0" err="1" smtClean="0">
                <a:cs typeface="+mj-cs"/>
              </a:rPr>
              <a:t>و</a:t>
            </a:r>
            <a:r>
              <a:rPr lang="ar-SY" sz="2800" dirty="0" smtClean="0">
                <a:cs typeface="+mj-cs"/>
              </a:rPr>
              <a:t> التليف </a:t>
            </a:r>
            <a:r>
              <a:rPr lang="ar-SY" sz="2800" dirty="0" err="1" smtClean="0">
                <a:cs typeface="+mj-cs"/>
              </a:rPr>
              <a:t>و</a:t>
            </a:r>
            <a:r>
              <a:rPr lang="ar-SY" sz="2800" dirty="0" smtClean="0">
                <a:cs typeface="+mj-cs"/>
              </a:rPr>
              <a:t> تأخر الترميم ) </a:t>
            </a:r>
          </a:p>
          <a:p>
            <a:pPr algn="justLow" rtl="1"/>
            <a:endParaRPr lang="ar-SY" sz="2800" dirty="0" smtClean="0">
              <a:cs typeface="+mj-cs"/>
            </a:endParaRPr>
          </a:p>
          <a:p>
            <a:pPr algn="justLow" rtl="1"/>
            <a:r>
              <a:rPr lang="ar-SY" sz="2800" dirty="0" smtClean="0">
                <a:cs typeface="+mj-cs"/>
              </a:rPr>
              <a:t>                         -</a:t>
            </a:r>
            <a:r>
              <a:rPr lang="ar-SA" sz="2800" dirty="0" smtClean="0">
                <a:cs typeface="+mj-cs"/>
              </a:rPr>
              <a:t>التثبيط </a:t>
            </a:r>
            <a:r>
              <a:rPr lang="ar-SA" sz="2800" dirty="0">
                <a:cs typeface="+mj-cs"/>
              </a:rPr>
              <a:t>المناعي</a:t>
            </a:r>
            <a:r>
              <a:rPr lang="ar-SA" sz="2800" dirty="0" smtClean="0">
                <a:cs typeface="+mj-cs"/>
              </a:rPr>
              <a:t>.</a:t>
            </a:r>
            <a:r>
              <a:rPr lang="ar-SA" sz="2800" dirty="0" smtClean="0"/>
              <a:t> </a:t>
            </a:r>
            <a:endParaRPr lang="ar-SY" sz="2800" dirty="0" smtClean="0"/>
          </a:p>
          <a:p>
            <a:pPr algn="justLow" rtl="1"/>
            <a:r>
              <a:rPr lang="ar-SA" sz="2800" b="1" u="sng" dirty="0" smtClean="0"/>
              <a:t> </a:t>
            </a:r>
            <a:endParaRPr lang="en-US" sz="2800" dirty="0" smtClean="0"/>
          </a:p>
          <a:p>
            <a:pPr algn="justLow" rtl="1"/>
            <a:r>
              <a:rPr lang="ar-SA" sz="2800" dirty="0" smtClean="0"/>
              <a:t> </a:t>
            </a:r>
            <a:endParaRPr lang="en-US" sz="3200" dirty="0" smtClean="0"/>
          </a:p>
          <a:p>
            <a:pPr lvl="0" algn="justLow" rtl="1"/>
            <a:endParaRPr lang="en-US" sz="4000" dirty="0">
              <a:cs typeface="+mj-cs"/>
            </a:endParaRPr>
          </a:p>
        </p:txBody>
      </p:sp>
    </p:spTree>
    <p:extLst>
      <p:ext uri="{BB962C8B-B14F-4D97-AF65-F5344CB8AC3E}">
        <p14:creationId xmlns:p14="http://schemas.microsoft.com/office/powerpoint/2010/main" val="563473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15310"/>
            <a:ext cx="12192000" cy="5861653"/>
          </a:xfrm>
        </p:spPr>
        <p:txBody>
          <a:bodyPr>
            <a:normAutofit/>
          </a:bodyPr>
          <a:lstStyle/>
          <a:p>
            <a:pPr algn="justLow" rtl="1"/>
            <a:r>
              <a:rPr lang="ar-SA" b="1" i="1" u="sng" dirty="0" smtClean="0">
                <a:solidFill>
                  <a:srgbClr val="00B0F0"/>
                </a:solidFill>
              </a:rPr>
              <a:t>العوامل الموضعية</a:t>
            </a:r>
            <a:r>
              <a:rPr lang="ar-SA" dirty="0" smtClean="0">
                <a:solidFill>
                  <a:srgbClr val="00B0F0"/>
                </a:solidFill>
              </a:rPr>
              <a:t> :</a:t>
            </a:r>
            <a:endParaRPr lang="ar-SY" dirty="0" smtClean="0">
              <a:solidFill>
                <a:srgbClr val="00B0F0"/>
              </a:solidFill>
            </a:endParaRPr>
          </a:p>
          <a:p>
            <a:pPr algn="justLow" rtl="1"/>
            <a:r>
              <a:rPr lang="ar-SA" dirty="0" smtClean="0">
                <a:solidFill>
                  <a:srgbClr val="00B0F0"/>
                </a:solidFill>
              </a:rPr>
              <a:t> </a:t>
            </a:r>
            <a:r>
              <a:rPr lang="ar-SA" dirty="0" smtClean="0"/>
              <a:t>مثل </a:t>
            </a:r>
            <a:r>
              <a:rPr lang="ar-SA" dirty="0" err="1" smtClean="0">
                <a:solidFill>
                  <a:srgbClr val="C00000"/>
                </a:solidFill>
              </a:rPr>
              <a:t>الاذية</a:t>
            </a:r>
            <a:r>
              <a:rPr lang="ar-SA" dirty="0" smtClean="0">
                <a:solidFill>
                  <a:srgbClr val="C00000"/>
                </a:solidFill>
              </a:rPr>
              <a:t> الميكانيكية , </a:t>
            </a:r>
            <a:r>
              <a:rPr lang="ar-SA" dirty="0" err="1" smtClean="0">
                <a:solidFill>
                  <a:srgbClr val="C00000"/>
                </a:solidFill>
              </a:rPr>
              <a:t>الانتان</a:t>
            </a:r>
            <a:r>
              <a:rPr lang="ar-SA" dirty="0" smtClean="0">
                <a:solidFill>
                  <a:srgbClr val="C00000"/>
                </a:solidFill>
              </a:rPr>
              <a:t> , </a:t>
            </a:r>
            <a:r>
              <a:rPr lang="ar-SA" dirty="0" err="1" smtClean="0">
                <a:solidFill>
                  <a:srgbClr val="C00000"/>
                </a:solidFill>
              </a:rPr>
              <a:t>الوذمة</a:t>
            </a:r>
            <a:r>
              <a:rPr lang="ar-SA" dirty="0" smtClean="0">
                <a:solidFill>
                  <a:srgbClr val="C00000"/>
                </a:solidFill>
              </a:rPr>
              <a:t> و </a:t>
            </a:r>
            <a:r>
              <a:rPr lang="ar-SA" dirty="0" err="1" smtClean="0">
                <a:solidFill>
                  <a:srgbClr val="C00000"/>
                </a:solidFill>
              </a:rPr>
              <a:t>و</a:t>
            </a:r>
            <a:r>
              <a:rPr lang="ar-SA" dirty="0" smtClean="0">
                <a:solidFill>
                  <a:srgbClr val="C00000"/>
                </a:solidFill>
              </a:rPr>
              <a:t>جود أجسام </a:t>
            </a:r>
            <a:r>
              <a:rPr lang="ar-SA" dirty="0" err="1" smtClean="0">
                <a:solidFill>
                  <a:srgbClr val="C00000"/>
                </a:solidFill>
              </a:rPr>
              <a:t>اجنبية</a:t>
            </a:r>
            <a:r>
              <a:rPr lang="ar-SA" dirty="0" smtClean="0">
                <a:solidFill>
                  <a:srgbClr val="C00000"/>
                </a:solidFill>
              </a:rPr>
              <a:t> </a:t>
            </a:r>
            <a:r>
              <a:rPr lang="ar-SA" dirty="0" smtClean="0"/>
              <a:t>في الجرح. </a:t>
            </a:r>
            <a:endParaRPr lang="ar-SY" dirty="0" smtClean="0"/>
          </a:p>
          <a:p>
            <a:pPr algn="justLow" rtl="1"/>
            <a:r>
              <a:rPr lang="ar-SA" dirty="0" smtClean="0">
                <a:solidFill>
                  <a:srgbClr val="C00000"/>
                </a:solidFill>
              </a:rPr>
              <a:t>نقص التروية للجرح </a:t>
            </a:r>
            <a:r>
              <a:rPr lang="ar-SA" dirty="0" smtClean="0"/>
              <a:t>يمكن أن ينتج من </a:t>
            </a:r>
            <a:r>
              <a:rPr lang="ar-SA" dirty="0" err="1" smtClean="0"/>
              <a:t>اسباب</a:t>
            </a:r>
            <a:r>
              <a:rPr lang="ar-SA" dirty="0" smtClean="0"/>
              <a:t> موضعية </a:t>
            </a:r>
            <a:r>
              <a:rPr lang="ar-SA" dirty="0" err="1" smtClean="0"/>
              <a:t>كالتنخر</a:t>
            </a:r>
            <a:r>
              <a:rPr lang="ar-SA" dirty="0" smtClean="0"/>
              <a:t> الحاصل في الجرح </a:t>
            </a:r>
            <a:r>
              <a:rPr lang="ar-SA" dirty="0" err="1" smtClean="0"/>
              <a:t>و</a:t>
            </a:r>
            <a:r>
              <a:rPr lang="ar-SA" dirty="0" smtClean="0"/>
              <a:t> </a:t>
            </a:r>
            <a:r>
              <a:rPr lang="ar-SA" dirty="0" err="1" smtClean="0"/>
              <a:t>التقبض</a:t>
            </a:r>
            <a:r>
              <a:rPr lang="ar-SA" dirty="0" smtClean="0"/>
              <a:t> الوعائي الموضعي أو الشد الزائد على </a:t>
            </a:r>
            <a:r>
              <a:rPr lang="ar-SA" dirty="0" err="1" smtClean="0"/>
              <a:t>الانسجة</a:t>
            </a:r>
            <a:r>
              <a:rPr lang="ar-SA" dirty="0" smtClean="0"/>
              <a:t> أو لأسباب </a:t>
            </a:r>
            <a:r>
              <a:rPr lang="ar-SA" dirty="0" err="1" smtClean="0"/>
              <a:t>جهازية</a:t>
            </a:r>
            <a:r>
              <a:rPr lang="ar-SA" dirty="0" smtClean="0"/>
              <a:t> </a:t>
            </a:r>
            <a:r>
              <a:rPr lang="ar-SA" dirty="0" err="1" smtClean="0"/>
              <a:t>متل</a:t>
            </a:r>
            <a:r>
              <a:rPr lang="ar-SA" dirty="0" smtClean="0"/>
              <a:t> نقص الحجم أو القصور القلبي.</a:t>
            </a:r>
            <a:r>
              <a:rPr lang="ar-SY" dirty="0" smtClean="0">
                <a:solidFill>
                  <a:srgbClr val="C00000"/>
                </a:solidFill>
              </a:rPr>
              <a:t> </a:t>
            </a:r>
            <a:r>
              <a:rPr lang="ar-SY" dirty="0" smtClean="0">
                <a:solidFill>
                  <a:schemeClr val="bg2">
                    <a:lumMod val="25000"/>
                  </a:schemeClr>
                </a:solidFill>
              </a:rPr>
              <a:t>و لها تأثير بخصوص نقصان الأوكسجين </a:t>
            </a:r>
          </a:p>
          <a:p>
            <a:pPr algn="justLow" rtl="1"/>
            <a:r>
              <a:rPr lang="ar-SY" dirty="0" smtClean="0">
                <a:solidFill>
                  <a:schemeClr val="bg2">
                    <a:lumMod val="25000"/>
                  </a:schemeClr>
                </a:solidFill>
              </a:rPr>
              <a:t>التدخين يؤدي إلى حدوث </a:t>
            </a:r>
            <a:r>
              <a:rPr lang="ar-SY" dirty="0" err="1" smtClean="0">
                <a:solidFill>
                  <a:schemeClr val="bg2">
                    <a:lumMod val="25000"/>
                  </a:schemeClr>
                </a:solidFill>
              </a:rPr>
              <a:t>التقبض</a:t>
            </a:r>
            <a:r>
              <a:rPr lang="ar-SY" dirty="0" smtClean="0">
                <a:solidFill>
                  <a:schemeClr val="bg2">
                    <a:lumMod val="25000"/>
                  </a:schemeClr>
                </a:solidFill>
              </a:rPr>
              <a:t> الوعائي </a:t>
            </a:r>
            <a:r>
              <a:rPr lang="ar-SY" dirty="0" err="1" smtClean="0">
                <a:solidFill>
                  <a:schemeClr val="bg2">
                    <a:lumMod val="25000"/>
                  </a:schemeClr>
                </a:solidFill>
              </a:rPr>
              <a:t>و</a:t>
            </a:r>
            <a:r>
              <a:rPr lang="ar-SY" dirty="0" smtClean="0">
                <a:solidFill>
                  <a:schemeClr val="bg2">
                    <a:lumMod val="25000"/>
                  </a:schemeClr>
                </a:solidFill>
              </a:rPr>
              <a:t> يؤدي إلى نقص تروية محيطية </a:t>
            </a:r>
            <a:r>
              <a:rPr lang="ar-SY" dirty="0" err="1" smtClean="0">
                <a:solidFill>
                  <a:schemeClr val="bg2">
                    <a:lumMod val="25000"/>
                  </a:schemeClr>
                </a:solidFill>
              </a:rPr>
              <a:t>و</a:t>
            </a:r>
            <a:r>
              <a:rPr lang="ar-SY" dirty="0" smtClean="0">
                <a:solidFill>
                  <a:schemeClr val="bg2">
                    <a:lumMod val="25000"/>
                  </a:schemeClr>
                </a:solidFill>
              </a:rPr>
              <a:t> يمكن أن يؤدي إلى عدم التئام الجرح </a:t>
            </a:r>
            <a:endParaRPr lang="en-US" dirty="0" smtClean="0">
              <a:solidFill>
                <a:schemeClr val="bg2">
                  <a:lumMod val="25000"/>
                </a:schemeClr>
              </a:solidFill>
            </a:endParaRPr>
          </a:p>
          <a:p>
            <a:pPr algn="justLow" rtl="1"/>
            <a:r>
              <a:rPr lang="ar-SY" dirty="0" smtClean="0"/>
              <a:t>- </a:t>
            </a:r>
            <a:r>
              <a:rPr lang="ar-SA" dirty="0" smtClean="0"/>
              <a:t>تناول </a:t>
            </a:r>
            <a:r>
              <a:rPr lang="ar-SA" dirty="0" smtClean="0">
                <a:solidFill>
                  <a:srgbClr val="C00000"/>
                </a:solidFill>
              </a:rPr>
              <a:t>جرعات كبيرة من </a:t>
            </a:r>
            <a:r>
              <a:rPr lang="ar-SA" dirty="0" err="1" smtClean="0">
                <a:solidFill>
                  <a:srgbClr val="C00000"/>
                </a:solidFill>
              </a:rPr>
              <a:t>الستيروئيدات</a:t>
            </a:r>
            <a:r>
              <a:rPr lang="ar-SA" dirty="0" smtClean="0">
                <a:solidFill>
                  <a:srgbClr val="C00000"/>
                </a:solidFill>
              </a:rPr>
              <a:t> </a:t>
            </a:r>
            <a:r>
              <a:rPr lang="ar-SA" dirty="0" smtClean="0"/>
              <a:t>و الاستخدام المزمن لها يؤدي </a:t>
            </a:r>
            <a:r>
              <a:rPr lang="ar-SA" dirty="0" err="1" smtClean="0"/>
              <a:t>الى</a:t>
            </a:r>
            <a:r>
              <a:rPr lang="ar-SA" dirty="0" smtClean="0"/>
              <a:t>  نقص تركيب الكولاجين </a:t>
            </a:r>
            <a:r>
              <a:rPr lang="ar-SA" dirty="0" err="1" smtClean="0"/>
              <a:t>و</a:t>
            </a:r>
            <a:r>
              <a:rPr lang="ar-SA" dirty="0" smtClean="0"/>
              <a:t>  زيادة معدلات </a:t>
            </a:r>
            <a:r>
              <a:rPr lang="ar-SA" dirty="0" err="1" smtClean="0"/>
              <a:t>الخمج</a:t>
            </a:r>
            <a:r>
              <a:rPr lang="ar-SA" dirty="0" smtClean="0"/>
              <a:t> في الجروح.</a:t>
            </a:r>
            <a:endParaRPr lang="en-US" dirty="0" smtClean="0"/>
          </a:p>
          <a:p>
            <a:pPr algn="justLow" rtl="1"/>
            <a:r>
              <a:rPr lang="ar-SY" dirty="0" smtClean="0"/>
              <a:t>-</a:t>
            </a:r>
            <a:r>
              <a:rPr lang="ar-SA" dirty="0" smtClean="0"/>
              <a:t> يساهم الداء السكري في زيادة معدلات </a:t>
            </a:r>
            <a:r>
              <a:rPr lang="ar-SA" dirty="0" err="1" smtClean="0"/>
              <a:t>ال</a:t>
            </a:r>
            <a:r>
              <a:rPr lang="ar-SY" dirty="0" smtClean="0"/>
              <a:t>أ</a:t>
            </a:r>
            <a:r>
              <a:rPr lang="ar-SA" dirty="0" err="1" smtClean="0"/>
              <a:t>خماج</a:t>
            </a:r>
            <a:r>
              <a:rPr lang="ar-SA" dirty="0" smtClean="0"/>
              <a:t> و فشل التئام الجروح.</a:t>
            </a:r>
            <a:endParaRPr lang="en-US" dirty="0" smtClean="0"/>
          </a:p>
          <a:p>
            <a:pPr algn="justLow" rtl="1"/>
            <a:r>
              <a:rPr lang="ar-SY" dirty="0" smtClean="0"/>
              <a:t>- </a:t>
            </a:r>
            <a:r>
              <a:rPr lang="ar-SA" dirty="0" smtClean="0"/>
              <a:t>نقص الوارد الغذائي</a:t>
            </a:r>
            <a:r>
              <a:rPr lang="ar-SY" dirty="0" smtClean="0"/>
              <a:t> مثل </a:t>
            </a:r>
            <a:r>
              <a:rPr lang="ar-SA" dirty="0" smtClean="0"/>
              <a:t>عوز الفيتامين </a:t>
            </a:r>
            <a:r>
              <a:rPr lang="en-US" dirty="0" smtClean="0"/>
              <a:t>C </a:t>
            </a:r>
            <a:r>
              <a:rPr lang="ar-SA" dirty="0" smtClean="0"/>
              <a:t> و </a:t>
            </a:r>
            <a:r>
              <a:rPr lang="en-US" dirty="0" smtClean="0"/>
              <a:t>A </a:t>
            </a:r>
            <a:r>
              <a:rPr lang="ar-SA" dirty="0" smtClean="0"/>
              <a:t> </a:t>
            </a:r>
            <a:r>
              <a:rPr lang="ar-SY" dirty="0" smtClean="0"/>
              <a:t> و عوز المعادن ( الزنك, الحديد ) </a:t>
            </a:r>
            <a:r>
              <a:rPr lang="ar-SY" dirty="0" err="1" smtClean="0"/>
              <a:t>و</a:t>
            </a:r>
            <a:r>
              <a:rPr lang="ar-SA" dirty="0" smtClean="0"/>
              <a:t> </a:t>
            </a:r>
            <a:r>
              <a:rPr lang="ar-SA" dirty="0" err="1" smtClean="0"/>
              <a:t>الالبومين</a:t>
            </a:r>
            <a:r>
              <a:rPr lang="ar-SA" dirty="0" smtClean="0"/>
              <a:t> يؤثر بشكل كبير على التئام الجروح.</a:t>
            </a:r>
            <a:endParaRPr lang="en-US" dirty="0" smtClean="0"/>
          </a:p>
          <a:p>
            <a:endParaRPr lang="ar-SY"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609600" y="1719264"/>
            <a:ext cx="10972800" cy="2471737"/>
          </a:xfrm>
        </p:spPr>
        <p:txBody>
          <a:bodyPr/>
          <a:lstStyle/>
          <a:p>
            <a:pPr eaLnBrk="1" hangingPunct="1"/>
            <a:endParaRPr lang="en-US" smtClean="0"/>
          </a:p>
          <a:p>
            <a:pPr algn="ctr" eaLnBrk="1" hangingPunct="1">
              <a:buFont typeface="Wingdings" pitchFamily="2" charset="2"/>
              <a:buNone/>
            </a:pPr>
            <a:endParaRPr lang="en-US" smtClean="0"/>
          </a:p>
          <a:p>
            <a:pPr algn="ctr" eaLnBrk="1" hangingPunct="1">
              <a:buFont typeface="Wingdings" pitchFamily="2" charset="2"/>
              <a:buNone/>
            </a:pPr>
            <a:r>
              <a:rPr lang="en-US" sz="4000" b="1" smtClean="0">
                <a:solidFill>
                  <a:srgbClr val="DF5B45"/>
                </a:solidFill>
              </a:rPr>
              <a:t>Feed the body</a:t>
            </a:r>
            <a:r>
              <a:rPr lang="en-US" sz="4000" b="1" smtClean="0">
                <a:solidFill>
                  <a:srgbClr val="002060"/>
                </a:solidFill>
              </a:rPr>
              <a:t>…</a:t>
            </a:r>
            <a:r>
              <a:rPr lang="en-US" sz="4000" b="1" smtClean="0">
                <a:solidFill>
                  <a:schemeClr val="hlink"/>
                </a:solidFill>
              </a:rPr>
              <a:t>heal the wound.</a:t>
            </a:r>
          </a:p>
          <a:p>
            <a:pPr eaLnBrk="1" hangingPunct="1"/>
            <a:endParaRPr lang="en-US" sz="4000" b="1" smtClean="0">
              <a:solidFill>
                <a:schemeClr val="hlink"/>
              </a:solidFill>
            </a:endParaRPr>
          </a:p>
        </p:txBody>
      </p:sp>
      <p:pic>
        <p:nvPicPr>
          <p:cNvPr id="41987" name="Picture 7" descr="http://farm1.static.flickr.com/45/165493814_9e513a5cc9.jpg"/>
          <p:cNvPicPr>
            <a:picLocks noChangeAspect="1" noChangeArrowheads="1"/>
          </p:cNvPicPr>
          <p:nvPr/>
        </p:nvPicPr>
        <p:blipFill>
          <a:blip r:embed="rId2"/>
          <a:srcRect/>
          <a:stretch>
            <a:fillRect/>
          </a:stretch>
        </p:blipFill>
        <p:spPr bwMode="auto">
          <a:xfrm>
            <a:off x="3860800" y="3911600"/>
            <a:ext cx="4370917" cy="218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4035">
                                            <p:txEl>
                                              <p:pRg st="2" end="2"/>
                                            </p:txEl>
                                          </p:spTgt>
                                        </p:tgtEl>
                                        <p:attrNameLst>
                                          <p:attrName>style.visibility</p:attrName>
                                        </p:attrNameLst>
                                      </p:cBhvr>
                                      <p:to>
                                        <p:strVal val="visible"/>
                                      </p:to>
                                    </p:set>
                                    <p:anim calcmode="lin" valueType="num">
                                      <p:cBhvr>
                                        <p:cTn id="7" dur="500" fill="hold"/>
                                        <p:tgtEl>
                                          <p:spTgt spid="4403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035">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4403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03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035">
                                            <p:txEl>
                                              <p:pRg st="2" end="2"/>
                                            </p:txEl>
                                          </p:spTgt>
                                        </p:tgtEl>
                                      </p:cBhvr>
                                    </p:animEffect>
                                  </p:childTnLst>
                                </p:cTn>
                              </p:par>
                              <p:par>
                                <p:cTn id="12" presetID="32" presetClass="emph" presetSubtype="0" fill="hold" nodeType="withEffect">
                                  <p:stCondLst>
                                    <p:cond delay="0"/>
                                  </p:stCondLst>
                                  <p:iterate type="lt">
                                    <p:tmPct val="0"/>
                                  </p:iterate>
                                  <p:childTnLst>
                                    <p:animClr clrSpc="rgb" dir="cw">
                                      <p:cBhvr override="childStyle">
                                        <p:cTn id="13" dur="100" fill="hold"/>
                                        <p:tgtEl>
                                          <p:spTgt spid="44035">
                                            <p:txEl>
                                              <p:pRg st="2" end="2"/>
                                            </p:txEl>
                                          </p:spTgt>
                                        </p:tgtEl>
                                        <p:attrNameLst>
                                          <p:attrName>style.color</p:attrName>
                                        </p:attrNameLst>
                                      </p:cBhvr>
                                      <p:to>
                                        <a:schemeClr val="hlink"/>
                                      </p:to>
                                    </p:animClr>
                                    <p:animClr clrSpc="rgb" dir="cw">
                                      <p:cBhvr>
                                        <p:cTn id="14" dur="100" fill="hold"/>
                                        <p:tgtEl>
                                          <p:spTgt spid="44035">
                                            <p:txEl>
                                              <p:pRg st="2" end="2"/>
                                            </p:txEl>
                                          </p:spTgt>
                                        </p:tgtEl>
                                        <p:attrNameLst>
                                          <p:attrName>fillcolor</p:attrName>
                                        </p:attrNameLst>
                                      </p:cBhvr>
                                      <p:to>
                                        <a:schemeClr val="hlink"/>
                                      </p:to>
                                    </p:animClr>
                                    <p:set>
                                      <p:cBhvr>
                                        <p:cTn id="15" dur="100" fill="hold"/>
                                        <p:tgtEl>
                                          <p:spTgt spid="44035">
                                            <p:txEl>
                                              <p:pRg st="2" end="2"/>
                                            </p:txEl>
                                          </p:spTgt>
                                        </p:tgtEl>
                                        <p:attrNameLst>
                                          <p:attrName>fill.type</p:attrName>
                                        </p:attrNameLst>
                                      </p:cBhvr>
                                      <p:to>
                                        <p:strVal val="solid"/>
                                      </p:to>
                                    </p:set>
                                    <p:set>
                                      <p:cBhvr>
                                        <p:cTn id="16" dur="100" fill="hold"/>
                                        <p:tgtEl>
                                          <p:spTgt spid="44035">
                                            <p:txEl>
                                              <p:pRg st="2" end="2"/>
                                            </p:txEl>
                                          </p:spTgt>
                                        </p:tgtEl>
                                        <p:attrNameLst>
                                          <p:attrName>fill.on</p:attrName>
                                        </p:attrNameLst>
                                      </p:cBhvr>
                                      <p:to>
                                        <p:strVal val="true"/>
                                      </p:to>
                                    </p:set>
                                    <p:animRot by="120000">
                                      <p:cBhvr>
                                        <p:cTn id="17" dur="100" fill="hold">
                                          <p:stCondLst>
                                            <p:cond delay="0"/>
                                          </p:stCondLst>
                                        </p:cTn>
                                        <p:tgtEl>
                                          <p:spTgt spid="44035">
                                            <p:txEl>
                                              <p:pRg st="2" end="2"/>
                                            </p:txEl>
                                          </p:spTgt>
                                        </p:tgtEl>
                                        <p:attrNameLst>
                                          <p:attrName>r</p:attrName>
                                        </p:attrNameLst>
                                      </p:cBhvr>
                                    </p:animRot>
                                    <p:animRot by="-240000">
                                      <p:cBhvr>
                                        <p:cTn id="18" dur="200" fill="hold">
                                          <p:stCondLst>
                                            <p:cond delay="200"/>
                                          </p:stCondLst>
                                        </p:cTn>
                                        <p:tgtEl>
                                          <p:spTgt spid="44035">
                                            <p:txEl>
                                              <p:pRg st="2" end="2"/>
                                            </p:txEl>
                                          </p:spTgt>
                                        </p:tgtEl>
                                        <p:attrNameLst>
                                          <p:attrName>r</p:attrName>
                                        </p:attrNameLst>
                                      </p:cBhvr>
                                    </p:animRot>
                                    <p:animRot by="240000">
                                      <p:cBhvr>
                                        <p:cTn id="19" dur="200" fill="hold">
                                          <p:stCondLst>
                                            <p:cond delay="400"/>
                                          </p:stCondLst>
                                        </p:cTn>
                                        <p:tgtEl>
                                          <p:spTgt spid="44035">
                                            <p:txEl>
                                              <p:pRg st="2" end="2"/>
                                            </p:txEl>
                                          </p:spTgt>
                                        </p:tgtEl>
                                        <p:attrNameLst>
                                          <p:attrName>r</p:attrName>
                                        </p:attrNameLst>
                                      </p:cBhvr>
                                    </p:animRot>
                                    <p:animRot by="-240000">
                                      <p:cBhvr>
                                        <p:cTn id="20" dur="200" fill="hold">
                                          <p:stCondLst>
                                            <p:cond delay="600"/>
                                          </p:stCondLst>
                                        </p:cTn>
                                        <p:tgtEl>
                                          <p:spTgt spid="44035">
                                            <p:txEl>
                                              <p:pRg st="2" end="2"/>
                                            </p:txEl>
                                          </p:spTgt>
                                        </p:tgtEl>
                                        <p:attrNameLst>
                                          <p:attrName>r</p:attrName>
                                        </p:attrNameLst>
                                      </p:cBhvr>
                                    </p:animRot>
                                    <p:animRot by="120000">
                                      <p:cBhvr>
                                        <p:cTn id="21" dur="200" fill="hold">
                                          <p:stCondLst>
                                            <p:cond delay="800"/>
                                          </p:stCondLst>
                                        </p:cTn>
                                        <p:tgtEl>
                                          <p:spTgt spid="4403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46841"/>
            <a:ext cx="12192000" cy="4031873"/>
          </a:xfrm>
          <a:prstGeom prst="rect">
            <a:avLst/>
          </a:prstGeom>
        </p:spPr>
        <p:txBody>
          <a:bodyPr wrap="square">
            <a:spAutoFit/>
          </a:bodyPr>
          <a:lstStyle/>
          <a:p>
            <a:pPr algn="justLow" rtl="1"/>
            <a:r>
              <a:rPr lang="ar-SA" sz="3200" b="1" dirty="0" err="1" smtClean="0">
                <a:solidFill>
                  <a:srgbClr val="00B0F0"/>
                </a:solidFill>
              </a:rPr>
              <a:t>الأخماج</a:t>
            </a:r>
            <a:r>
              <a:rPr lang="ar-SA" sz="3200" b="1" dirty="0" smtClean="0">
                <a:solidFill>
                  <a:srgbClr val="00B0F0"/>
                </a:solidFill>
              </a:rPr>
              <a:t>:</a:t>
            </a:r>
            <a:endParaRPr lang="ar-SY" sz="3200" b="1" dirty="0" smtClean="0">
              <a:solidFill>
                <a:srgbClr val="00B0F0"/>
              </a:solidFill>
            </a:endParaRPr>
          </a:p>
          <a:p>
            <a:pPr algn="justLow" rtl="1"/>
            <a:r>
              <a:rPr lang="ar-SA" sz="3200" dirty="0" smtClean="0"/>
              <a:t>تشكل </a:t>
            </a:r>
            <a:r>
              <a:rPr lang="ar-SA" sz="3200" dirty="0" err="1" smtClean="0"/>
              <a:t>الظهارية</a:t>
            </a:r>
            <a:r>
              <a:rPr lang="ar-SA" sz="3200" dirty="0" smtClean="0"/>
              <a:t> الطبقة المانعة من دخول الجراثيم المتواجدة على سطح الجلد </a:t>
            </a:r>
            <a:r>
              <a:rPr lang="ar-SA" sz="3200" dirty="0" err="1" smtClean="0"/>
              <a:t>الى</a:t>
            </a:r>
            <a:r>
              <a:rPr lang="ar-SA" sz="3200" dirty="0" smtClean="0"/>
              <a:t> </a:t>
            </a:r>
            <a:r>
              <a:rPr lang="ar-SA" sz="3200" dirty="0" err="1" smtClean="0"/>
              <a:t>الانسجة</a:t>
            </a:r>
            <a:r>
              <a:rPr lang="ar-SA" sz="3200" dirty="0" smtClean="0"/>
              <a:t> العميقة , حيث تؤدي الجراحة أو التمزق في </a:t>
            </a:r>
            <a:r>
              <a:rPr lang="ar-SA" sz="3200" dirty="0" err="1" smtClean="0"/>
              <a:t>الظهارية</a:t>
            </a:r>
            <a:r>
              <a:rPr lang="ar-SA" sz="3200" dirty="0" smtClean="0"/>
              <a:t> </a:t>
            </a:r>
            <a:r>
              <a:rPr lang="ar-SA" sz="3200" dirty="0" err="1" smtClean="0"/>
              <a:t>الى</a:t>
            </a:r>
            <a:r>
              <a:rPr lang="ar-SA" sz="3200" dirty="0" smtClean="0"/>
              <a:t> دخول الجراثيم </a:t>
            </a:r>
            <a:r>
              <a:rPr lang="ar-SA" sz="3200" dirty="0" err="1" smtClean="0"/>
              <a:t>الى</a:t>
            </a:r>
            <a:r>
              <a:rPr lang="ar-SA" sz="3200" dirty="0" smtClean="0"/>
              <a:t> الطبقات العميقة.</a:t>
            </a:r>
            <a:endParaRPr lang="ar-SY" sz="3200" dirty="0" smtClean="0"/>
          </a:p>
          <a:p>
            <a:pPr algn="justLow" rtl="1">
              <a:buFontTx/>
              <a:buChar char="-"/>
            </a:pPr>
            <a:r>
              <a:rPr lang="ar-SY" sz="3200" dirty="0" smtClean="0"/>
              <a:t>في </a:t>
            </a:r>
            <a:r>
              <a:rPr lang="ar-SY" sz="3200" dirty="0" err="1" smtClean="0"/>
              <a:t>انتان</a:t>
            </a:r>
            <a:r>
              <a:rPr lang="ar-SY" sz="3200" dirty="0" smtClean="0"/>
              <a:t> الجروح فإن وجود مستويات محددة من الجراثيم تسرع من التئام الجروح </a:t>
            </a:r>
            <a:r>
              <a:rPr lang="ar-SY" sz="3200" dirty="0" err="1" smtClean="0"/>
              <a:t>و</a:t>
            </a:r>
            <a:r>
              <a:rPr lang="ar-SY" sz="3200" dirty="0" smtClean="0"/>
              <a:t> تشكيل النسيج الحبيبي</a:t>
            </a:r>
          </a:p>
          <a:p>
            <a:pPr algn="justLow" rtl="1">
              <a:buFontTx/>
              <a:buChar char="-"/>
            </a:pPr>
            <a:r>
              <a:rPr lang="ar-SY" sz="3200" dirty="0" smtClean="0"/>
              <a:t> </a:t>
            </a:r>
            <a:r>
              <a:rPr lang="ar-SY" sz="3200" b="1" dirty="0" smtClean="0">
                <a:solidFill>
                  <a:srgbClr val="C00000"/>
                </a:solidFill>
              </a:rPr>
              <a:t>أما  إذا تجاوز تعداد الجراثيم في الجرح </a:t>
            </a:r>
            <a:r>
              <a:rPr lang="en-US" sz="3200" b="1" dirty="0" smtClean="0">
                <a:solidFill>
                  <a:srgbClr val="C00000"/>
                </a:solidFill>
              </a:rPr>
              <a:t>10⁵  </a:t>
            </a:r>
            <a:r>
              <a:rPr lang="ar-SY" sz="3200" b="1" dirty="0" smtClean="0">
                <a:solidFill>
                  <a:srgbClr val="C00000"/>
                </a:solidFill>
              </a:rPr>
              <a:t>لكل سم ₂من النسيج </a:t>
            </a:r>
            <a:r>
              <a:rPr lang="ar-SY" sz="3200" dirty="0" smtClean="0"/>
              <a:t>أو إذا وجدت </a:t>
            </a:r>
            <a:r>
              <a:rPr lang="ar-SY" sz="3200" b="1" dirty="0" smtClean="0">
                <a:solidFill>
                  <a:srgbClr val="C00000"/>
                </a:solidFill>
              </a:rPr>
              <a:t>المكورات العقدية الحالة للدم </a:t>
            </a:r>
            <a:r>
              <a:rPr lang="ar-SY" sz="3200" dirty="0" smtClean="0"/>
              <a:t>فسوف يؤخر </a:t>
            </a:r>
            <a:r>
              <a:rPr lang="ar-SY" sz="3200" dirty="0" err="1" smtClean="0"/>
              <a:t>الإلتئام</a:t>
            </a:r>
            <a:r>
              <a:rPr lang="ar-SY" sz="3200" dirty="0" smtClean="0"/>
              <a:t> و ذلك لنقصان الأوكسجين في النسيج </a:t>
            </a:r>
            <a:endParaRPr lang="en-US" sz="3200" dirty="0" smtClean="0"/>
          </a:p>
          <a:p>
            <a:pPr algn="justLow" rtl="1"/>
            <a:r>
              <a:rPr lang="ar-SA" sz="3200" dirty="0" smtClean="0"/>
              <a:t> </a:t>
            </a:r>
            <a:r>
              <a:rPr lang="ar-SY" sz="3200" dirty="0" smtClean="0"/>
              <a:t>و</a:t>
            </a:r>
            <a:endParaRPr lang="en-US" sz="3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62607"/>
            <a:ext cx="12192000" cy="5814356"/>
          </a:xfrm>
        </p:spPr>
        <p:txBody>
          <a:bodyPr/>
          <a:lstStyle/>
          <a:p>
            <a:pPr algn="justLow" rtl="1"/>
            <a:r>
              <a:rPr lang="ar-SY" dirty="0" smtClean="0"/>
              <a:t>استخدام الصادات يجب </a:t>
            </a:r>
            <a:r>
              <a:rPr lang="ar-SA" dirty="0" smtClean="0"/>
              <a:t>لحظة </a:t>
            </a:r>
            <a:r>
              <a:rPr lang="ar-SA" dirty="0" err="1" smtClean="0"/>
              <a:t>اجراء</a:t>
            </a:r>
            <a:r>
              <a:rPr lang="ar-SA" dirty="0" smtClean="0"/>
              <a:t> الشق. لذلك </a:t>
            </a:r>
            <a:r>
              <a:rPr lang="ar-SA" dirty="0" err="1" smtClean="0"/>
              <a:t>اضافة</a:t>
            </a:r>
            <a:r>
              <a:rPr lang="ar-SA" dirty="0" smtClean="0"/>
              <a:t> الصادات بعد </a:t>
            </a:r>
            <a:r>
              <a:rPr lang="ar-SA" dirty="0" err="1" smtClean="0"/>
              <a:t>حدوق</a:t>
            </a:r>
            <a:r>
              <a:rPr lang="ar-SA" dirty="0" smtClean="0"/>
              <a:t> التلوث الجراحي هو </a:t>
            </a:r>
            <a:r>
              <a:rPr lang="ar-SA" dirty="0" err="1" smtClean="0"/>
              <a:t>اجراء</a:t>
            </a:r>
            <a:r>
              <a:rPr lang="ar-SA" dirty="0" smtClean="0"/>
              <a:t> غير فعال في </a:t>
            </a:r>
            <a:r>
              <a:rPr lang="ar-SA" u="sng" dirty="0" smtClean="0"/>
              <a:t>الوقاية</a:t>
            </a:r>
            <a:r>
              <a:rPr lang="ar-SA" dirty="0" smtClean="0"/>
              <a:t> من </a:t>
            </a:r>
            <a:r>
              <a:rPr lang="ar-SA" dirty="0" err="1" smtClean="0"/>
              <a:t>أخماج</a:t>
            </a:r>
            <a:r>
              <a:rPr lang="ar-SA" dirty="0" smtClean="0"/>
              <a:t> الجروح بعد العمل الجراحي.</a:t>
            </a:r>
            <a:r>
              <a:rPr lang="ar-SY" dirty="0" smtClean="0"/>
              <a:t> </a:t>
            </a:r>
          </a:p>
          <a:p>
            <a:pPr algn="justLow" rtl="1"/>
            <a:endParaRPr lang="ar-SY" dirty="0" smtClean="0"/>
          </a:p>
          <a:p>
            <a:pPr algn="justLow" rtl="1"/>
            <a:r>
              <a:rPr lang="ar-SY" dirty="0" smtClean="0"/>
              <a:t>-  </a:t>
            </a:r>
            <a:r>
              <a:rPr lang="ar-SY" b="1" dirty="0" smtClean="0">
                <a:solidFill>
                  <a:srgbClr val="00B050"/>
                </a:solidFill>
              </a:rPr>
              <a:t>بالنسبة للجرعات الكيماوية للسرطانات </a:t>
            </a:r>
            <a:r>
              <a:rPr lang="ar-SY" dirty="0" smtClean="0"/>
              <a:t>يفضل </a:t>
            </a:r>
            <a:r>
              <a:rPr lang="ar-SY" dirty="0" err="1" smtClean="0"/>
              <a:t>البدأ</a:t>
            </a:r>
            <a:r>
              <a:rPr lang="ar-SY" dirty="0" smtClean="0"/>
              <a:t> </a:t>
            </a:r>
            <a:r>
              <a:rPr lang="ar-SY" dirty="0" err="1" smtClean="0"/>
              <a:t>بها</a:t>
            </a:r>
            <a:r>
              <a:rPr lang="ar-SY" dirty="0" smtClean="0"/>
              <a:t> بعد </a:t>
            </a:r>
            <a:r>
              <a:rPr lang="ar-SY" b="1" dirty="0" smtClean="0">
                <a:solidFill>
                  <a:srgbClr val="C00000"/>
                </a:solidFill>
              </a:rPr>
              <a:t>10-14 يوم بعد إغلاق الجرح </a:t>
            </a:r>
          </a:p>
          <a:p>
            <a:pPr algn="justLow" rtl="1"/>
            <a:r>
              <a:rPr lang="ar-SY" dirty="0" smtClean="0"/>
              <a:t>و كذلك تأجيل الجراحة على الأقل </a:t>
            </a:r>
            <a:r>
              <a:rPr lang="ar-SY" b="1" dirty="0" smtClean="0">
                <a:solidFill>
                  <a:srgbClr val="C00000"/>
                </a:solidFill>
              </a:rPr>
              <a:t>3-4 أسابيع بعد الجرعة القصوى </a:t>
            </a:r>
            <a:r>
              <a:rPr lang="ar-SY" b="1" dirty="0" err="1" smtClean="0">
                <a:solidFill>
                  <a:srgbClr val="C00000"/>
                </a:solidFill>
              </a:rPr>
              <a:t>للتشعيع</a:t>
            </a:r>
            <a:r>
              <a:rPr lang="ar-SY" b="1" dirty="0" smtClean="0">
                <a:solidFill>
                  <a:srgbClr val="C00000"/>
                </a:solidFill>
              </a:rPr>
              <a:t> </a:t>
            </a:r>
          </a:p>
          <a:p>
            <a:pPr algn="justLow" rtl="1"/>
            <a:r>
              <a:rPr lang="ar-SY" dirty="0" smtClean="0"/>
              <a:t>و تجنب العلاج </a:t>
            </a:r>
            <a:r>
              <a:rPr lang="ar-SY" dirty="0" err="1" smtClean="0"/>
              <a:t>الشعاعي</a:t>
            </a:r>
            <a:r>
              <a:rPr lang="ar-SY" dirty="0" smtClean="0"/>
              <a:t> على الأقل </a:t>
            </a:r>
            <a:r>
              <a:rPr lang="ar-SY" b="1" dirty="0" smtClean="0">
                <a:solidFill>
                  <a:srgbClr val="C00000"/>
                </a:solidFill>
              </a:rPr>
              <a:t>3-4 </a:t>
            </a:r>
            <a:r>
              <a:rPr lang="ar-SY" dirty="0" smtClean="0"/>
              <a:t>أسابيع بعد الجراحة </a:t>
            </a:r>
            <a:endParaRPr lang="en-US" dirty="0" smtClean="0"/>
          </a:p>
          <a:p>
            <a:endParaRPr lang="ar-SY"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descr="Anatomy  of the skin"/>
          <p:cNvPicPr>
            <a:picLocks noChangeAspect="1" noChangeArrowheads="1"/>
          </p:cNvPicPr>
          <p:nvPr/>
        </p:nvPicPr>
        <p:blipFill>
          <a:blip r:embed="rId3"/>
          <a:srcRect/>
          <a:stretch>
            <a:fillRect/>
          </a:stretch>
        </p:blipFill>
        <p:spPr bwMode="auto">
          <a:xfrm>
            <a:off x="0" y="625475"/>
            <a:ext cx="12192000" cy="56070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6494085"/>
          </a:xfrm>
          <a:prstGeom prst="rect">
            <a:avLst/>
          </a:prstGeom>
          <a:noFill/>
        </p:spPr>
        <p:txBody>
          <a:bodyPr wrap="square" rtlCol="0">
            <a:spAutoFit/>
          </a:bodyPr>
          <a:lstStyle/>
          <a:p>
            <a:pPr algn="r" rtl="1"/>
            <a:r>
              <a:rPr lang="ar-SA" sz="3200" dirty="0">
                <a:cs typeface="+mj-cs"/>
              </a:rPr>
              <a:t>-</a:t>
            </a:r>
            <a:r>
              <a:rPr lang="ar-SA" sz="3200" b="1" u="sng" dirty="0">
                <a:solidFill>
                  <a:srgbClr val="FF0000"/>
                </a:solidFill>
                <a:cs typeface="+mj-cs"/>
              </a:rPr>
              <a:t>تصنيف الجروح</a:t>
            </a:r>
            <a:r>
              <a:rPr lang="ar-SA" sz="3200" b="1" u="sng" dirty="0" smtClean="0">
                <a:solidFill>
                  <a:srgbClr val="FF0000"/>
                </a:solidFill>
                <a:cs typeface="+mj-cs"/>
              </a:rPr>
              <a:t>:</a:t>
            </a:r>
            <a:r>
              <a:rPr lang="ar-SY" sz="3200" b="1" u="sng" dirty="0" smtClean="0">
                <a:solidFill>
                  <a:srgbClr val="FF0000"/>
                </a:solidFill>
                <a:cs typeface="+mj-cs"/>
              </a:rPr>
              <a:t> </a:t>
            </a:r>
          </a:p>
          <a:p>
            <a:pPr algn="r" rtl="1"/>
            <a:r>
              <a:rPr lang="ar-SY" sz="3200" dirty="0" smtClean="0">
                <a:cs typeface="+mj-cs"/>
              </a:rPr>
              <a:t>حادة ومزمنة </a:t>
            </a:r>
            <a:r>
              <a:rPr lang="ar-SA" sz="3200" dirty="0">
                <a:cs typeface="+mj-cs"/>
              </a:rPr>
              <a:t/>
            </a:r>
            <a:br>
              <a:rPr lang="ar-SA" sz="3200" dirty="0">
                <a:cs typeface="+mj-cs"/>
              </a:rPr>
            </a:br>
            <a:r>
              <a:rPr lang="ar-SY" sz="3200" dirty="0" smtClean="0">
                <a:cs typeface="+mj-cs"/>
              </a:rPr>
              <a:t>و في </a:t>
            </a:r>
            <a:r>
              <a:rPr lang="ar-SA" sz="3200" dirty="0" smtClean="0">
                <a:cs typeface="+mj-cs"/>
              </a:rPr>
              <a:t>الجروح الحادة </a:t>
            </a:r>
            <a:r>
              <a:rPr lang="ar-SA" sz="3200" dirty="0">
                <a:cs typeface="+mj-cs"/>
              </a:rPr>
              <a:t>تكون الاختلاطات المرافقة لها قليلة و </a:t>
            </a:r>
            <a:r>
              <a:rPr lang="ar-SA" sz="3200" dirty="0" smtClean="0">
                <a:cs typeface="+mj-cs"/>
              </a:rPr>
              <a:t>النتيجة </a:t>
            </a:r>
            <a:r>
              <a:rPr lang="ar-SA" sz="3200" dirty="0">
                <a:cs typeface="+mj-cs"/>
              </a:rPr>
              <a:t>النهائية هي جرح ملتئم بشكل جيد.</a:t>
            </a:r>
            <a:endParaRPr lang="en-US" sz="3200" dirty="0">
              <a:cs typeface="+mj-cs"/>
            </a:endParaRPr>
          </a:p>
          <a:p>
            <a:pPr algn="r" rtl="1"/>
            <a:r>
              <a:rPr lang="ar-SY" sz="3200" b="1" dirty="0" smtClean="0">
                <a:solidFill>
                  <a:srgbClr val="FF0000"/>
                </a:solidFill>
                <a:cs typeface="+mj-cs"/>
              </a:rPr>
              <a:t>أنماط </a:t>
            </a:r>
            <a:r>
              <a:rPr lang="ar-SY" sz="3200" b="1" dirty="0" err="1" smtClean="0">
                <a:solidFill>
                  <a:srgbClr val="FF0000"/>
                </a:solidFill>
                <a:cs typeface="+mj-cs"/>
              </a:rPr>
              <a:t>اغلاق</a:t>
            </a:r>
            <a:r>
              <a:rPr lang="ar-SY" sz="3200" b="1" dirty="0" smtClean="0">
                <a:solidFill>
                  <a:srgbClr val="FF0000"/>
                </a:solidFill>
                <a:cs typeface="+mj-cs"/>
              </a:rPr>
              <a:t> الجروح :</a:t>
            </a:r>
          </a:p>
          <a:p>
            <a:pPr algn="r" rtl="1"/>
            <a:r>
              <a:rPr lang="ar-SA" sz="3200" b="1" dirty="0" smtClean="0">
                <a:solidFill>
                  <a:srgbClr val="C00000"/>
                </a:solidFill>
              </a:rPr>
              <a:t>الالتئام بالمقصد </a:t>
            </a:r>
            <a:r>
              <a:rPr lang="ar-SA" sz="3200" b="1" dirty="0" err="1" smtClean="0">
                <a:solidFill>
                  <a:srgbClr val="C00000"/>
                </a:solidFill>
              </a:rPr>
              <a:t>الاول</a:t>
            </a:r>
            <a:r>
              <a:rPr lang="ar-SY" sz="3200" b="1" dirty="0" smtClean="0">
                <a:solidFill>
                  <a:srgbClr val="C00000"/>
                </a:solidFill>
              </a:rPr>
              <a:t>: </a:t>
            </a:r>
            <a:r>
              <a:rPr lang="ar-SA" sz="3200" b="1" dirty="0" smtClean="0">
                <a:solidFill>
                  <a:srgbClr val="C00000"/>
                </a:solidFill>
                <a:cs typeface="+mj-cs"/>
              </a:rPr>
              <a:t> </a:t>
            </a:r>
            <a:r>
              <a:rPr lang="ar-SA" sz="3200" dirty="0">
                <a:cs typeface="+mj-cs"/>
              </a:rPr>
              <a:t>التئام الجرح النظيف الذي حدث بسبب الشق الجراحي </a:t>
            </a:r>
            <a:r>
              <a:rPr lang="ar-SY" sz="3200" dirty="0" smtClean="0">
                <a:cs typeface="+mj-cs"/>
              </a:rPr>
              <a:t>حيث يتم </a:t>
            </a:r>
            <a:r>
              <a:rPr lang="ar-SY" sz="3200" dirty="0" err="1" smtClean="0">
                <a:cs typeface="+mj-cs"/>
              </a:rPr>
              <a:t>اغلاق</a:t>
            </a:r>
            <a:r>
              <a:rPr lang="ar-SY" sz="3200" dirty="0" smtClean="0">
                <a:cs typeface="+mj-cs"/>
              </a:rPr>
              <a:t> الجرح مباشرةً بالخياطة البسيطة </a:t>
            </a:r>
          </a:p>
          <a:p>
            <a:pPr algn="r" rtl="1"/>
            <a:r>
              <a:rPr lang="ar-SA" sz="3200" b="1" dirty="0" smtClean="0">
                <a:solidFill>
                  <a:srgbClr val="C00000"/>
                </a:solidFill>
              </a:rPr>
              <a:t>الالتئام بالمقصد الثاني</a:t>
            </a:r>
            <a:r>
              <a:rPr lang="ar-SY" sz="3200" b="1" dirty="0" smtClean="0">
                <a:solidFill>
                  <a:srgbClr val="C00000"/>
                </a:solidFill>
              </a:rPr>
              <a:t> : </a:t>
            </a:r>
            <a:r>
              <a:rPr lang="ar-SA" sz="3200" b="1" dirty="0" smtClean="0">
                <a:solidFill>
                  <a:srgbClr val="C00000"/>
                </a:solidFill>
              </a:rPr>
              <a:t> </a:t>
            </a:r>
            <a:r>
              <a:rPr lang="ar-SA" sz="3200" dirty="0" smtClean="0"/>
              <a:t>يترك </a:t>
            </a:r>
            <a:r>
              <a:rPr lang="ar-SY" sz="3200" dirty="0" smtClean="0"/>
              <a:t>الجرح </a:t>
            </a:r>
            <a:r>
              <a:rPr lang="ar-SA" sz="3200" dirty="0" smtClean="0"/>
              <a:t>مفتوحا حيث </a:t>
            </a:r>
            <a:r>
              <a:rPr lang="ar-SA" sz="3200" dirty="0" err="1" smtClean="0"/>
              <a:t>يلتئم</a:t>
            </a:r>
            <a:r>
              <a:rPr lang="ar-SA" sz="3200" dirty="0" smtClean="0"/>
              <a:t> بتشكل النسيج الحبيبي </a:t>
            </a:r>
            <a:r>
              <a:rPr lang="ar-SA" sz="3200" dirty="0" err="1" smtClean="0"/>
              <a:t>و</a:t>
            </a:r>
            <a:r>
              <a:rPr lang="ar-SA" sz="3200" dirty="0" smtClean="0"/>
              <a:t> انكماشه  </a:t>
            </a:r>
            <a:endParaRPr lang="en-US" sz="3200" dirty="0">
              <a:cs typeface="+mj-cs"/>
            </a:endParaRPr>
          </a:p>
          <a:p>
            <a:pPr algn="r" rtl="1"/>
            <a:r>
              <a:rPr lang="ar-SA" sz="3200" dirty="0" smtClean="0">
                <a:cs typeface="+mj-cs"/>
              </a:rPr>
              <a:t> </a:t>
            </a:r>
            <a:r>
              <a:rPr lang="ar-SA" sz="3200" dirty="0">
                <a:cs typeface="+mj-cs"/>
              </a:rPr>
              <a:t>نظرا للتلوث الجراحي بالجراثيم و الضياع النسيجي </a:t>
            </a:r>
            <a:endParaRPr lang="ar-SY" sz="3200" dirty="0" smtClean="0">
              <a:cs typeface="+mj-cs"/>
            </a:endParaRPr>
          </a:p>
          <a:p>
            <a:pPr algn="r" rtl="1"/>
            <a:r>
              <a:rPr lang="ar-SA" sz="3200" dirty="0" smtClean="0">
                <a:cs typeface="+mj-cs"/>
              </a:rPr>
              <a:t> </a:t>
            </a:r>
            <a:r>
              <a:rPr lang="ar-SY" sz="3200" b="1" dirty="0" err="1" smtClean="0">
                <a:solidFill>
                  <a:srgbClr val="C00000"/>
                </a:solidFill>
                <a:cs typeface="+mj-cs"/>
              </a:rPr>
              <a:t>الإلتئام</a:t>
            </a:r>
            <a:r>
              <a:rPr lang="ar-SY" sz="3200" b="1" dirty="0" smtClean="0">
                <a:solidFill>
                  <a:srgbClr val="C00000"/>
                </a:solidFill>
                <a:cs typeface="+mj-cs"/>
              </a:rPr>
              <a:t> </a:t>
            </a:r>
            <a:r>
              <a:rPr lang="ar-SA" sz="3200" b="1" dirty="0" smtClean="0">
                <a:solidFill>
                  <a:srgbClr val="C00000"/>
                </a:solidFill>
              </a:rPr>
              <a:t>بالمقصد الثالث </a:t>
            </a:r>
            <a:r>
              <a:rPr lang="ar-SY" sz="3200" b="1" dirty="0" smtClean="0">
                <a:solidFill>
                  <a:srgbClr val="C00000"/>
                </a:solidFill>
              </a:rPr>
              <a:t>:</a:t>
            </a:r>
            <a:r>
              <a:rPr lang="ar-SY" sz="3200" dirty="0" smtClean="0">
                <a:cs typeface="+mj-cs"/>
              </a:rPr>
              <a:t>فهو</a:t>
            </a:r>
            <a:r>
              <a:rPr lang="ar-SA" sz="3200" dirty="0" smtClean="0">
                <a:cs typeface="+mj-cs"/>
              </a:rPr>
              <a:t> </a:t>
            </a:r>
            <a:r>
              <a:rPr lang="ar-SA" sz="3200" dirty="0">
                <a:cs typeface="+mj-cs"/>
              </a:rPr>
              <a:t>الاغلاق </a:t>
            </a:r>
            <a:r>
              <a:rPr lang="ar-SA" sz="3200" dirty="0" err="1">
                <a:cs typeface="+mj-cs"/>
              </a:rPr>
              <a:t>البدئي</a:t>
            </a:r>
            <a:r>
              <a:rPr lang="ar-SA" sz="3200" dirty="0">
                <a:cs typeface="+mj-cs"/>
              </a:rPr>
              <a:t> </a:t>
            </a:r>
            <a:r>
              <a:rPr lang="ar-SA" sz="3200" dirty="0" smtClean="0">
                <a:cs typeface="+mj-cs"/>
              </a:rPr>
              <a:t>المتأخر</a:t>
            </a:r>
            <a:r>
              <a:rPr lang="ar-SY" sz="3200" dirty="0" smtClean="0">
                <a:cs typeface="+mj-cs"/>
              </a:rPr>
              <a:t>و يشمل </a:t>
            </a:r>
            <a:r>
              <a:rPr lang="ar-SA" sz="3200" dirty="0" smtClean="0">
                <a:cs typeface="+mj-cs"/>
              </a:rPr>
              <a:t> </a:t>
            </a:r>
            <a:r>
              <a:rPr lang="ar-SY" sz="3200" dirty="0" err="1" smtClean="0">
                <a:cs typeface="+mj-cs"/>
              </a:rPr>
              <a:t>ال</a:t>
            </a:r>
            <a:r>
              <a:rPr lang="ar-SA" sz="3200" dirty="0" smtClean="0">
                <a:cs typeface="+mj-cs"/>
              </a:rPr>
              <a:t>مشاركة </a:t>
            </a:r>
            <a:r>
              <a:rPr lang="ar-SA" sz="3200" dirty="0">
                <a:cs typeface="+mj-cs"/>
              </a:rPr>
              <a:t>بين </a:t>
            </a:r>
            <a:r>
              <a:rPr lang="ar-SA" sz="3200" dirty="0" smtClean="0">
                <a:cs typeface="+mj-cs"/>
              </a:rPr>
              <a:t>الطر</a:t>
            </a:r>
            <a:r>
              <a:rPr lang="ar-SY" sz="3200" dirty="0" smtClean="0">
                <a:cs typeface="+mj-cs"/>
              </a:rPr>
              <a:t>ي</a:t>
            </a:r>
            <a:r>
              <a:rPr lang="ar-SA" sz="3200" dirty="0" err="1" smtClean="0">
                <a:cs typeface="+mj-cs"/>
              </a:rPr>
              <a:t>قتين</a:t>
            </a:r>
            <a:r>
              <a:rPr lang="ar-SA" sz="3200" dirty="0" smtClean="0">
                <a:cs typeface="+mj-cs"/>
              </a:rPr>
              <a:t> </a:t>
            </a:r>
            <a:r>
              <a:rPr lang="ar-SA" sz="3200" dirty="0">
                <a:cs typeface="+mj-cs"/>
              </a:rPr>
              <a:t>الاولى و الثانية </a:t>
            </a:r>
            <a:r>
              <a:rPr lang="ar-SY" sz="3200" dirty="0" smtClean="0">
                <a:cs typeface="+mj-cs"/>
              </a:rPr>
              <a:t>, </a:t>
            </a:r>
            <a:r>
              <a:rPr lang="ar-SY" sz="3200" dirty="0" err="1" smtClean="0">
                <a:cs typeface="+mj-cs"/>
              </a:rPr>
              <a:t>و</a:t>
            </a:r>
            <a:r>
              <a:rPr lang="ar-SY" sz="3200" dirty="0" smtClean="0">
                <a:cs typeface="+mj-cs"/>
              </a:rPr>
              <a:t> نلجأ له في حالة الجروح المترافقة بإنتان , </a:t>
            </a:r>
            <a:r>
              <a:rPr lang="ar-SY" sz="3200" dirty="0" err="1" smtClean="0">
                <a:cs typeface="+mj-cs"/>
              </a:rPr>
              <a:t>و</a:t>
            </a:r>
            <a:r>
              <a:rPr lang="ar-SY" sz="3200" dirty="0" smtClean="0">
                <a:cs typeface="+mj-cs"/>
              </a:rPr>
              <a:t> يجرى </a:t>
            </a:r>
            <a:r>
              <a:rPr lang="ar-SY" sz="3200" dirty="0" err="1" smtClean="0">
                <a:cs typeface="+mj-cs"/>
              </a:rPr>
              <a:t>التنضير</a:t>
            </a:r>
            <a:r>
              <a:rPr lang="ar-SY" sz="3200" dirty="0" smtClean="0">
                <a:cs typeface="+mj-cs"/>
              </a:rPr>
              <a:t> المتكرر مع تطبيق الصادات الموضعية أو </a:t>
            </a:r>
            <a:r>
              <a:rPr lang="ar-SY" sz="3200" dirty="0" err="1" smtClean="0">
                <a:cs typeface="+mj-cs"/>
              </a:rPr>
              <a:t>الجهازية</a:t>
            </a:r>
            <a:r>
              <a:rPr lang="ar-SY" sz="3200" dirty="0" smtClean="0">
                <a:cs typeface="+mj-cs"/>
              </a:rPr>
              <a:t> , </a:t>
            </a:r>
            <a:r>
              <a:rPr lang="ar-SY" sz="3200" dirty="0" err="1" smtClean="0">
                <a:cs typeface="+mj-cs"/>
              </a:rPr>
              <a:t>و</a:t>
            </a:r>
            <a:r>
              <a:rPr lang="ar-SY" sz="3200" dirty="0" smtClean="0">
                <a:cs typeface="+mj-cs"/>
              </a:rPr>
              <a:t> حين يصبح الجرح جاهزاً يجرى تداخل جراحي كالخياطة أو تطعيم الجلد </a:t>
            </a:r>
            <a:endParaRPr lang="en-US" sz="3200" dirty="0">
              <a:cs typeface="+mj-cs"/>
            </a:endParaRPr>
          </a:p>
        </p:txBody>
      </p:sp>
    </p:spTree>
    <p:extLst>
      <p:ext uri="{BB962C8B-B14F-4D97-AF65-F5344CB8AC3E}">
        <p14:creationId xmlns:p14="http://schemas.microsoft.com/office/powerpoint/2010/main" val="4109014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609600" y="0"/>
            <a:ext cx="11582400" cy="6629400"/>
          </a:xfrm>
        </p:spPr>
        <p:txBody>
          <a:bodyPr>
            <a:normAutofit/>
          </a:bodyPr>
          <a:lstStyle/>
          <a:p>
            <a:pPr marL="660400" indent="-660400" algn="ctr">
              <a:buFontTx/>
              <a:buNone/>
            </a:pPr>
            <a:r>
              <a:rPr lang="en-US" sz="3200" b="1" dirty="0">
                <a:solidFill>
                  <a:srgbClr val="FF0000"/>
                </a:solidFill>
              </a:rPr>
              <a:t>Classification of Wounds Closure</a:t>
            </a:r>
          </a:p>
          <a:p>
            <a:pPr marL="660400" indent="-660400"/>
            <a:r>
              <a:rPr lang="en-US" sz="3200" b="1" dirty="0">
                <a:solidFill>
                  <a:srgbClr val="00B050"/>
                </a:solidFill>
              </a:rPr>
              <a:t>Healing by Primary Intention:</a:t>
            </a:r>
          </a:p>
          <a:p>
            <a:pPr marL="1784350" lvl="3" indent="-412750"/>
            <a:r>
              <a:rPr lang="en-US" sz="3200" dirty="0">
                <a:solidFill>
                  <a:schemeClr val="bg2">
                    <a:lumMod val="25000"/>
                  </a:schemeClr>
                </a:solidFill>
              </a:rPr>
              <a:t>All Layers are closed. The incision that heals by first intention does so in a minimum amount of time, with no separation of the wound edges, and with minimal scar formation.</a:t>
            </a:r>
          </a:p>
          <a:p>
            <a:pPr marL="660400" indent="-660400"/>
            <a:r>
              <a:rPr lang="en-US" sz="3200" b="1" dirty="0">
                <a:solidFill>
                  <a:srgbClr val="00B050"/>
                </a:solidFill>
              </a:rPr>
              <a:t>Healing by Secondary Intention:</a:t>
            </a:r>
          </a:p>
          <a:p>
            <a:pPr marL="1784350" lvl="3" indent="-412750"/>
            <a:r>
              <a:rPr lang="en-US" sz="3200" dirty="0">
                <a:solidFill>
                  <a:schemeClr val="bg2">
                    <a:lumMod val="25000"/>
                  </a:schemeClr>
                </a:solidFill>
              </a:rPr>
              <a:t>Deep layers are closed but superficial layers are left to heal from the inside out. Healing by second is appropriate in cases of infection, excessive trauma, tissue loss, or imprecise approximation of tissue.</a:t>
            </a:r>
          </a:p>
          <a:p>
            <a:pPr marL="660400" indent="-660400"/>
            <a:r>
              <a:rPr lang="en-US" sz="3200" b="1" dirty="0">
                <a:solidFill>
                  <a:srgbClr val="00B050"/>
                </a:solidFill>
              </a:rPr>
              <a:t>Healing by Tertiary Intention:</a:t>
            </a:r>
          </a:p>
          <a:p>
            <a:pPr marL="1784350" lvl="3" indent="-412750"/>
            <a:r>
              <a:rPr lang="en-US" sz="3200" dirty="0">
                <a:solidFill>
                  <a:schemeClr val="bg2">
                    <a:lumMod val="25000"/>
                  </a:schemeClr>
                </a:solidFill>
              </a:rPr>
              <a:t>Also referred to as delayed primary closure.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               Horizontal </a:t>
            </a:r>
            <a:r>
              <a:rPr lang="en-US" dirty="0"/>
              <a:t>Mattress</a:t>
            </a:r>
          </a:p>
        </p:txBody>
      </p:sp>
      <p:pic>
        <p:nvPicPr>
          <p:cNvPr id="100355" name="Picture 3" descr="Horizontal Mattress"/>
          <p:cNvPicPr>
            <a:picLocks noChangeAspect="1" noChangeArrowheads="1"/>
          </p:cNvPicPr>
          <p:nvPr/>
        </p:nvPicPr>
        <p:blipFill>
          <a:blip r:embed="rId2"/>
          <a:srcRect/>
          <a:stretch>
            <a:fillRect/>
          </a:stretch>
        </p:blipFill>
        <p:spPr bwMode="auto">
          <a:xfrm>
            <a:off x="0" y="1742091"/>
            <a:ext cx="7152290" cy="4740275"/>
          </a:xfrm>
          <a:prstGeom prst="rect">
            <a:avLst/>
          </a:prstGeom>
          <a:noFill/>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494" y="1734207"/>
            <a:ext cx="5062506" cy="469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Dressings</a:t>
            </a:r>
            <a:endParaRPr lang="en-US" dirty="0"/>
          </a:p>
        </p:txBody>
      </p:sp>
      <p:sp>
        <p:nvSpPr>
          <p:cNvPr id="3" name="Content Placeholder 2"/>
          <p:cNvSpPr>
            <a:spLocks noGrp="1"/>
          </p:cNvSpPr>
          <p:nvPr>
            <p:ph idx="1"/>
          </p:nvPr>
        </p:nvSpPr>
        <p:spPr>
          <a:xfrm>
            <a:off x="378372" y="1825625"/>
            <a:ext cx="10975427" cy="4351338"/>
          </a:xfrm>
        </p:spPr>
        <p:txBody>
          <a:bodyPr/>
          <a:lstStyle/>
          <a:p>
            <a:pPr marL="342900" lvl="0" indent="-342900" fontAlgn="base">
              <a:spcBef>
                <a:spcPts val="0"/>
              </a:spcBef>
              <a:spcAft>
                <a:spcPct val="0"/>
              </a:spcAft>
              <a:buClr>
                <a:srgbClr val="FFFF00"/>
              </a:buClr>
              <a:buSzPct val="60000"/>
              <a:buFont typeface="Wingdings 2" pitchFamily="18" charset="2"/>
              <a:buChar char=""/>
            </a:pPr>
            <a:r>
              <a:rPr lang="en-US" sz="4000" kern="0" dirty="0">
                <a:solidFill>
                  <a:srgbClr val="000000"/>
                </a:solidFill>
              </a:rPr>
              <a:t>Dry or </a:t>
            </a:r>
            <a:r>
              <a:rPr lang="en-US" sz="4000" kern="0" dirty="0" smtClean="0">
                <a:solidFill>
                  <a:srgbClr val="000000"/>
                </a:solidFill>
              </a:rPr>
              <a:t>moist          </a:t>
            </a:r>
            <a:endParaRPr lang="en-US" sz="4000" kern="0" dirty="0">
              <a:solidFill>
                <a:srgbClr val="000000"/>
              </a:solidFill>
            </a:endParaRPr>
          </a:p>
          <a:p>
            <a:pPr marL="742950" lvl="1" indent="-285750" fontAlgn="base">
              <a:spcBef>
                <a:spcPts val="0"/>
              </a:spcBef>
              <a:spcAft>
                <a:spcPct val="0"/>
              </a:spcAft>
              <a:buClr>
                <a:srgbClr val="FFFF00"/>
              </a:buClr>
              <a:buSzPct val="80000"/>
              <a:buFont typeface="Wingdings" pitchFamily="2" charset="2"/>
              <a:buChar char="Ø"/>
            </a:pPr>
            <a:r>
              <a:rPr lang="en-US" sz="4000" kern="0" dirty="0">
                <a:solidFill>
                  <a:srgbClr val="000000"/>
                </a:solidFill>
              </a:rPr>
              <a:t>Gauze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774" y="3058509"/>
            <a:ext cx="4943364" cy="3225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903" y="3054217"/>
            <a:ext cx="4650828" cy="311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903" y="593164"/>
            <a:ext cx="4624315" cy="246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177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Dressing</a:t>
            </a:r>
            <a:endParaRPr lang="en-US" dirty="0"/>
          </a:p>
        </p:txBody>
      </p:sp>
      <p:sp>
        <p:nvSpPr>
          <p:cNvPr id="3" name="Content Placeholder 2"/>
          <p:cNvSpPr>
            <a:spLocks noGrp="1"/>
          </p:cNvSpPr>
          <p:nvPr>
            <p:ph idx="1"/>
          </p:nvPr>
        </p:nvSpPr>
        <p:spPr/>
        <p:txBody>
          <a:bodyPr>
            <a:normAutofit/>
          </a:bodyPr>
          <a:lstStyle/>
          <a:p>
            <a:pPr lvl="0"/>
            <a:r>
              <a:rPr lang="en-US" sz="3200" kern="0" dirty="0">
                <a:solidFill>
                  <a:srgbClr val="000000"/>
                </a:solidFill>
              </a:rPr>
              <a:t>Film dressing</a:t>
            </a:r>
          </a:p>
          <a:p>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117" y="1524001"/>
            <a:ext cx="6164317" cy="223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028" b="12807"/>
          <a:stretch/>
        </p:blipFill>
        <p:spPr bwMode="auto">
          <a:xfrm>
            <a:off x="362607" y="2309887"/>
            <a:ext cx="5439103" cy="229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2317" b="11698"/>
          <a:stretch/>
        </p:blipFill>
        <p:spPr bwMode="auto">
          <a:xfrm>
            <a:off x="346841" y="4609743"/>
            <a:ext cx="5396847" cy="184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415" y="3547241"/>
            <a:ext cx="6148552" cy="291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152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b="1"/>
              <a:t>Diabetic foot ulcers</a:t>
            </a:r>
          </a:p>
        </p:txBody>
      </p:sp>
      <p:sp>
        <p:nvSpPr>
          <p:cNvPr id="115715" name="Rectangle 3"/>
          <p:cNvSpPr>
            <a:spLocks noGrp="1" noChangeArrowheads="1"/>
          </p:cNvSpPr>
          <p:nvPr>
            <p:ph type="body" idx="1"/>
          </p:nvPr>
        </p:nvSpPr>
        <p:spPr/>
        <p:txBody>
          <a:bodyPr/>
          <a:lstStyle/>
          <a:p>
            <a:endParaRPr lang="en-US" altLang="en-US"/>
          </a:p>
          <a:p>
            <a:endParaRPr lang="en-US" altLang="en-US"/>
          </a:p>
        </p:txBody>
      </p:sp>
      <p:pic>
        <p:nvPicPr>
          <p:cNvPr id="115716" name="Picture 4"/>
          <p:cNvPicPr>
            <a:picLocks noChangeAspect="1" noChangeArrowheads="1"/>
          </p:cNvPicPr>
          <p:nvPr/>
        </p:nvPicPr>
        <p:blipFill>
          <a:blip r:embed="rId3"/>
          <a:srcRect/>
          <a:stretch>
            <a:fillRect/>
          </a:stretch>
        </p:blipFill>
        <p:spPr bwMode="auto">
          <a:xfrm>
            <a:off x="1828800" y="1685926"/>
            <a:ext cx="8229600" cy="34194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785652"/>
          </a:xfrm>
          <a:prstGeom prst="rect">
            <a:avLst/>
          </a:prstGeom>
          <a:noFill/>
        </p:spPr>
        <p:txBody>
          <a:bodyPr wrap="square" rtlCol="0">
            <a:spAutoFit/>
          </a:bodyPr>
          <a:lstStyle/>
          <a:p>
            <a:pPr algn="justLow" rtl="1"/>
            <a:r>
              <a:rPr lang="ar-SA" sz="3600" b="1" u="sng" dirty="0">
                <a:cs typeface="+mj-cs"/>
              </a:rPr>
              <a:t>-</a:t>
            </a:r>
            <a:r>
              <a:rPr lang="ar-SA" sz="2800" b="1" u="sng" dirty="0">
                <a:solidFill>
                  <a:srgbClr val="FF0000"/>
                </a:solidFill>
                <a:cs typeface="+mj-cs"/>
              </a:rPr>
              <a:t>معالجة الجروح</a:t>
            </a:r>
            <a:r>
              <a:rPr lang="ar-SA" sz="2800" b="1" u="sng" dirty="0" smtClean="0">
                <a:solidFill>
                  <a:srgbClr val="FF0000"/>
                </a:solidFill>
                <a:cs typeface="+mj-cs"/>
              </a:rPr>
              <a:t>:</a:t>
            </a:r>
            <a:r>
              <a:rPr lang="ar-SY" sz="2800" b="1" u="sng" dirty="0" smtClean="0">
                <a:solidFill>
                  <a:srgbClr val="FF0000"/>
                </a:solidFill>
                <a:cs typeface="+mj-cs"/>
              </a:rPr>
              <a:t>  </a:t>
            </a:r>
          </a:p>
          <a:p>
            <a:pPr algn="justLow" rtl="1"/>
            <a:endParaRPr lang="en-US" sz="2800" b="1" dirty="0">
              <a:solidFill>
                <a:srgbClr val="FF0000"/>
              </a:solidFill>
              <a:cs typeface="+mj-cs"/>
            </a:endParaRPr>
          </a:p>
          <a:p>
            <a:pPr algn="justLow" rtl="1"/>
            <a:r>
              <a:rPr lang="ar-SA" sz="2800" dirty="0" smtClean="0">
                <a:cs typeface="+mj-cs"/>
              </a:rPr>
              <a:t>أخذ </a:t>
            </a:r>
            <a:r>
              <a:rPr lang="ar-SA" sz="2800" dirty="0">
                <a:cs typeface="+mj-cs"/>
              </a:rPr>
              <a:t>القصة حول الظروف المحيطة </a:t>
            </a:r>
            <a:r>
              <a:rPr lang="ar-SA" sz="2800" dirty="0" smtClean="0">
                <a:cs typeface="+mj-cs"/>
              </a:rPr>
              <a:t>بالأذية </a:t>
            </a:r>
            <a:r>
              <a:rPr lang="ar-SA" sz="2800" dirty="0">
                <a:cs typeface="+mj-cs"/>
              </a:rPr>
              <a:t>ثم يفحص الجلد </a:t>
            </a:r>
            <a:r>
              <a:rPr lang="ar-SA" sz="2800" dirty="0" smtClean="0">
                <a:cs typeface="+mj-cs"/>
              </a:rPr>
              <a:t>بحذر,</a:t>
            </a:r>
            <a:r>
              <a:rPr lang="ar-SY" sz="2800" dirty="0" smtClean="0">
                <a:cs typeface="+mj-cs"/>
              </a:rPr>
              <a:t>و</a:t>
            </a:r>
            <a:r>
              <a:rPr lang="ar-SA" sz="2800" dirty="0" smtClean="0">
                <a:cs typeface="+mj-cs"/>
              </a:rPr>
              <a:t> </a:t>
            </a:r>
            <a:r>
              <a:rPr lang="ar-SA" sz="2800" dirty="0">
                <a:cs typeface="+mj-cs"/>
              </a:rPr>
              <a:t>يقيم عمق الجرح و شكله و امتداد الانسجة المتموتة و وجود أجسام أجنبية </a:t>
            </a:r>
            <a:r>
              <a:rPr lang="ar-SA" sz="2800" dirty="0" err="1">
                <a:cs typeface="+mj-cs"/>
              </a:rPr>
              <a:t>و</a:t>
            </a:r>
            <a:r>
              <a:rPr lang="ar-SA" sz="2800" dirty="0">
                <a:cs typeface="+mj-cs"/>
              </a:rPr>
              <a:t> </a:t>
            </a:r>
            <a:r>
              <a:rPr lang="ar-SA" sz="2800" dirty="0" err="1" smtClean="0">
                <a:cs typeface="+mj-cs"/>
              </a:rPr>
              <a:t>الاوساخ</a:t>
            </a:r>
            <a:endParaRPr lang="ar-SY" sz="2800" dirty="0" smtClean="0">
              <a:cs typeface="+mj-cs"/>
            </a:endParaRPr>
          </a:p>
          <a:p>
            <a:pPr algn="justLow" rtl="1"/>
            <a:r>
              <a:rPr lang="ar-SY" sz="2800" dirty="0" smtClean="0">
                <a:cs typeface="+mj-cs"/>
              </a:rPr>
              <a:t> -</a:t>
            </a:r>
            <a:r>
              <a:rPr lang="ar-SA" sz="2800" dirty="0" smtClean="0">
                <a:cs typeface="+mj-cs"/>
              </a:rPr>
              <a:t>غسيل الجرح</a:t>
            </a:r>
            <a:r>
              <a:rPr lang="ar-SY" sz="2800" dirty="0" smtClean="0">
                <a:cs typeface="+mj-cs"/>
              </a:rPr>
              <a:t> </a:t>
            </a:r>
            <a:r>
              <a:rPr lang="ar-SA" sz="2800" dirty="0" smtClean="0"/>
              <a:t>و يتم تحت التخدير الموضعي. </a:t>
            </a:r>
            <a:r>
              <a:rPr lang="ar-SY" sz="2800" dirty="0" smtClean="0"/>
              <a:t>و</a:t>
            </a:r>
            <a:r>
              <a:rPr lang="ar-SA" sz="2800" dirty="0" smtClean="0"/>
              <a:t>إعطاء الصادات في حال وجود </a:t>
            </a:r>
            <a:r>
              <a:rPr lang="ar-SA" sz="2800" dirty="0" err="1" smtClean="0"/>
              <a:t>خمج</a:t>
            </a:r>
            <a:r>
              <a:rPr lang="ar-SA" sz="2800" dirty="0" smtClean="0"/>
              <a:t> واضح في الجرح</a:t>
            </a:r>
            <a:endParaRPr lang="ar-SY" sz="2800" dirty="0" smtClean="0"/>
          </a:p>
          <a:p>
            <a:pPr algn="justLow" rtl="1"/>
            <a:r>
              <a:rPr lang="ar-SY" sz="2800" dirty="0" smtClean="0"/>
              <a:t> و </a:t>
            </a:r>
            <a:r>
              <a:rPr lang="ar-SA" sz="2800" dirty="0" smtClean="0"/>
              <a:t>في حال وجود عدة عوامل ممرضة مثل حالة التلوث </a:t>
            </a:r>
            <a:r>
              <a:rPr lang="ar-SA" sz="2800" dirty="0" err="1" smtClean="0"/>
              <a:t>البرازي</a:t>
            </a:r>
            <a:r>
              <a:rPr lang="ar-SA" sz="2800" dirty="0" smtClean="0"/>
              <a:t>  يجب استخدام الصادات واسعة الطيف. </a:t>
            </a:r>
            <a:endParaRPr lang="ar-SY" sz="2800" dirty="0" smtClean="0"/>
          </a:p>
          <a:p>
            <a:pPr algn="justLow" rtl="1"/>
            <a:r>
              <a:rPr lang="ar-SY" sz="2800" dirty="0" smtClean="0"/>
              <a:t>-</a:t>
            </a:r>
            <a:r>
              <a:rPr lang="ar-SA" sz="2800" dirty="0" smtClean="0"/>
              <a:t> الوقاية من </a:t>
            </a:r>
            <a:r>
              <a:rPr lang="ar-SA" sz="2800" dirty="0" err="1" smtClean="0"/>
              <a:t>الكزاز</a:t>
            </a:r>
            <a:r>
              <a:rPr lang="ar-SA" sz="2800" dirty="0" smtClean="0"/>
              <a:t> و أفضل محلول للغسيل هو المحلول الملحي النظامي.</a:t>
            </a:r>
            <a:endParaRPr lang="en-US" sz="2800" dirty="0">
              <a:cs typeface="+mj-cs"/>
            </a:endParaRPr>
          </a:p>
          <a:p>
            <a:pPr algn="justLow" rtl="1"/>
            <a:endParaRPr lang="en-US" sz="3600" dirty="0" smtClean="0"/>
          </a:p>
        </p:txBody>
      </p:sp>
    </p:spTree>
    <p:extLst>
      <p:ext uri="{BB962C8B-B14F-4D97-AF65-F5344CB8AC3E}">
        <p14:creationId xmlns:p14="http://schemas.microsoft.com/office/powerpoint/2010/main" val="224179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09448"/>
            <a:ext cx="12192000" cy="5467515"/>
          </a:xfrm>
        </p:spPr>
        <p:txBody>
          <a:bodyPr>
            <a:normAutofit/>
          </a:bodyPr>
          <a:lstStyle/>
          <a:p>
            <a:pPr algn="justLow" rtl="1"/>
            <a:r>
              <a:rPr lang="ar-SA" dirty="0" smtClean="0"/>
              <a:t>بعد تخدير الجرح </a:t>
            </a:r>
            <a:r>
              <a:rPr lang="ar-SA" dirty="0" err="1" smtClean="0"/>
              <a:t>و</a:t>
            </a:r>
            <a:r>
              <a:rPr lang="ar-SA" dirty="0" smtClean="0"/>
              <a:t> استقصائه </a:t>
            </a:r>
            <a:r>
              <a:rPr lang="ar-SA" dirty="0" err="1" smtClean="0"/>
              <a:t>و</a:t>
            </a:r>
            <a:r>
              <a:rPr lang="ar-SA" dirty="0" smtClean="0"/>
              <a:t> غسله </a:t>
            </a:r>
            <a:r>
              <a:rPr lang="ar-SA" dirty="0" err="1" smtClean="0"/>
              <a:t>و</a:t>
            </a:r>
            <a:r>
              <a:rPr lang="ar-SA" dirty="0" smtClean="0"/>
              <a:t> </a:t>
            </a:r>
            <a:r>
              <a:rPr lang="ar-SA" dirty="0" err="1" smtClean="0"/>
              <a:t>تنضيره</a:t>
            </a:r>
            <a:r>
              <a:rPr lang="ar-SA" dirty="0" smtClean="0"/>
              <a:t> </a:t>
            </a:r>
            <a:r>
              <a:rPr lang="ar-SY" dirty="0" smtClean="0"/>
              <a:t> يتم خياطته </a:t>
            </a:r>
            <a:r>
              <a:rPr lang="ar-SA" dirty="0" err="1" smtClean="0"/>
              <a:t>بخيطان</a:t>
            </a:r>
            <a:r>
              <a:rPr lang="ar-SA" dirty="0" smtClean="0"/>
              <a:t> غير قابلة للامتصاص أو الملاقط المعدنية المصنوعة من الفولاذ غير القابل للصدأ</a:t>
            </a:r>
            <a:r>
              <a:rPr lang="ar-SY" dirty="0" smtClean="0"/>
              <a:t> </a:t>
            </a:r>
            <a:r>
              <a:rPr lang="ar-SA" dirty="0" smtClean="0"/>
              <a:t>ثم يغطى الجرح بالضمادات </a:t>
            </a:r>
            <a:r>
              <a:rPr lang="ar-SA" dirty="0" err="1" smtClean="0"/>
              <a:t>و</a:t>
            </a:r>
            <a:r>
              <a:rPr lang="ar-SA" dirty="0" smtClean="0"/>
              <a:t> الهدف منه هو تأمين البيئة المثالية للالتئام </a:t>
            </a:r>
            <a:r>
              <a:rPr lang="ar-SY" dirty="0" smtClean="0"/>
              <a:t>و</a:t>
            </a:r>
            <a:r>
              <a:rPr lang="ar-SA" dirty="0" smtClean="0"/>
              <a:t> تزال الملاقط أو القطب بعد 7 – 10 أيام. </a:t>
            </a:r>
            <a:endParaRPr lang="ar-SY" dirty="0" smtClean="0"/>
          </a:p>
          <a:p>
            <a:pPr algn="justLow" rtl="1"/>
            <a:r>
              <a:rPr lang="ar-SA" dirty="0" smtClean="0"/>
              <a:t>و في حال حصول ضياع مادي واسع في الجلد مثل الحروق, يجب استعمال </a:t>
            </a:r>
            <a:r>
              <a:rPr lang="ar-SA" dirty="0" err="1" smtClean="0"/>
              <a:t>المعيضات</a:t>
            </a:r>
            <a:r>
              <a:rPr lang="ar-SA" dirty="0" smtClean="0"/>
              <a:t> الجلدية للوقاية من النخر </a:t>
            </a:r>
            <a:r>
              <a:rPr lang="ar-SA" dirty="0" err="1" smtClean="0"/>
              <a:t>و</a:t>
            </a:r>
            <a:r>
              <a:rPr lang="ar-SA" dirty="0" smtClean="0"/>
              <a:t> </a:t>
            </a:r>
            <a:r>
              <a:rPr lang="ar-SA" dirty="0" err="1" smtClean="0"/>
              <a:t>الخمج</a:t>
            </a:r>
            <a:r>
              <a:rPr lang="ar-SA" dirty="0" smtClean="0"/>
              <a:t> و تأمين البيئة التي تسرع حدوث الشفاء.</a:t>
            </a:r>
            <a:endParaRPr lang="en-US" dirty="0" smtClean="0"/>
          </a:p>
          <a:p>
            <a:pPr algn="justLow" rtl="1"/>
            <a:r>
              <a:rPr lang="ar-SA" dirty="0" smtClean="0"/>
              <a:t>و هذه </a:t>
            </a:r>
            <a:r>
              <a:rPr lang="ar-SA" b="1" dirty="0" err="1" smtClean="0">
                <a:solidFill>
                  <a:srgbClr val="C00000"/>
                </a:solidFill>
              </a:rPr>
              <a:t>الطعوم</a:t>
            </a:r>
            <a:r>
              <a:rPr lang="ar-SA" dirty="0" smtClean="0"/>
              <a:t> </a:t>
            </a:r>
            <a:r>
              <a:rPr lang="ar-SY" dirty="0" smtClean="0"/>
              <a:t>:</a:t>
            </a:r>
          </a:p>
          <a:p>
            <a:pPr algn="justLow" rtl="1"/>
            <a:r>
              <a:rPr lang="ar-SA" b="1" dirty="0" smtClean="0">
                <a:solidFill>
                  <a:srgbClr val="C00000"/>
                </a:solidFill>
              </a:rPr>
              <a:t>جزئية السماكة </a:t>
            </a:r>
            <a:r>
              <a:rPr lang="ar-SA" dirty="0" smtClean="0"/>
              <a:t>من البشرة مع جزء من </a:t>
            </a:r>
            <a:r>
              <a:rPr lang="ar-SA" dirty="0" err="1" smtClean="0"/>
              <a:t>الادمة</a:t>
            </a:r>
            <a:r>
              <a:rPr lang="ar-SA" dirty="0" smtClean="0"/>
              <a:t> </a:t>
            </a:r>
            <a:endParaRPr lang="ar-SY" dirty="0" smtClean="0"/>
          </a:p>
          <a:p>
            <a:pPr algn="justLow" rtl="1"/>
            <a:r>
              <a:rPr lang="ar-SY" dirty="0" smtClean="0"/>
              <a:t>- </a:t>
            </a:r>
            <a:r>
              <a:rPr lang="ar-SA" b="1" dirty="0" smtClean="0">
                <a:solidFill>
                  <a:srgbClr val="C00000"/>
                </a:solidFill>
              </a:rPr>
              <a:t>كاملة السماكة </a:t>
            </a:r>
            <a:r>
              <a:rPr lang="ar-SA" dirty="0" smtClean="0"/>
              <a:t>تشمل كامل البشرة </a:t>
            </a:r>
            <a:r>
              <a:rPr lang="ar-SA" dirty="0" err="1" smtClean="0"/>
              <a:t>و</a:t>
            </a:r>
            <a:r>
              <a:rPr lang="ar-SA" dirty="0" smtClean="0"/>
              <a:t> </a:t>
            </a:r>
            <a:r>
              <a:rPr lang="ar-SA" dirty="0" err="1" smtClean="0"/>
              <a:t>الادمة</a:t>
            </a:r>
            <a:r>
              <a:rPr lang="ar-SA" dirty="0" smtClean="0"/>
              <a:t>, </a:t>
            </a:r>
            <a:r>
              <a:rPr lang="ar-SA" dirty="0" err="1" smtClean="0"/>
              <a:t>و</a:t>
            </a:r>
            <a:r>
              <a:rPr lang="ar-SA" dirty="0" smtClean="0"/>
              <a:t> </a:t>
            </a:r>
            <a:r>
              <a:rPr lang="ar-SA" b="1" dirty="0" smtClean="0">
                <a:solidFill>
                  <a:srgbClr val="00B050"/>
                </a:solidFill>
              </a:rPr>
              <a:t>تصنف </a:t>
            </a:r>
            <a:r>
              <a:rPr lang="ar-SA" b="1" dirty="0" err="1" smtClean="0">
                <a:solidFill>
                  <a:srgbClr val="00B050"/>
                </a:solidFill>
              </a:rPr>
              <a:t>الى</a:t>
            </a:r>
            <a:r>
              <a:rPr lang="ar-SA" b="1" dirty="0" smtClean="0">
                <a:solidFill>
                  <a:srgbClr val="00B050"/>
                </a:solidFill>
              </a:rPr>
              <a:t>  : </a:t>
            </a:r>
            <a:r>
              <a:rPr lang="ar-SA" b="1" u="sng" dirty="0" err="1" smtClean="0">
                <a:solidFill>
                  <a:srgbClr val="00B050"/>
                </a:solidFill>
              </a:rPr>
              <a:t>طعوم</a:t>
            </a:r>
            <a:r>
              <a:rPr lang="ar-SA" b="1" u="sng" dirty="0" smtClean="0">
                <a:solidFill>
                  <a:srgbClr val="00B050"/>
                </a:solidFill>
              </a:rPr>
              <a:t> ذاتية</a:t>
            </a:r>
            <a:r>
              <a:rPr lang="ar-SA" b="1" dirty="0" smtClean="0">
                <a:solidFill>
                  <a:srgbClr val="00B050"/>
                </a:solidFill>
              </a:rPr>
              <a:t> : </a:t>
            </a:r>
            <a:r>
              <a:rPr lang="ar-SY" dirty="0" smtClean="0">
                <a:solidFill>
                  <a:schemeClr val="tx1">
                    <a:lumMod val="85000"/>
                    <a:lumOff val="15000"/>
                  </a:schemeClr>
                </a:solidFill>
              </a:rPr>
              <a:t>من </a:t>
            </a:r>
            <a:r>
              <a:rPr lang="ar-SA" dirty="0" smtClean="0"/>
              <a:t>مكان في الجسم </a:t>
            </a:r>
            <a:r>
              <a:rPr lang="ar-SA" dirty="0" err="1" smtClean="0"/>
              <a:t>الى</a:t>
            </a:r>
            <a:r>
              <a:rPr lang="ar-SA" dirty="0" smtClean="0"/>
              <a:t> </a:t>
            </a:r>
            <a:r>
              <a:rPr lang="ar-SA" dirty="0" err="1" smtClean="0"/>
              <a:t>اخر</a:t>
            </a:r>
            <a:r>
              <a:rPr lang="ar-SA" dirty="0" smtClean="0"/>
              <a:t> من نفس المريض.</a:t>
            </a:r>
            <a:endParaRPr lang="en-US" dirty="0" smtClean="0"/>
          </a:p>
          <a:p>
            <a:pPr algn="justLow" rtl="1"/>
            <a:r>
              <a:rPr lang="ar-SA" dirty="0" smtClean="0"/>
              <a:t>أو </a:t>
            </a:r>
            <a:r>
              <a:rPr lang="ar-SA" b="1" u="sng" dirty="0" err="1" smtClean="0">
                <a:solidFill>
                  <a:srgbClr val="00B050"/>
                </a:solidFill>
              </a:rPr>
              <a:t>الطعوم</a:t>
            </a:r>
            <a:r>
              <a:rPr lang="ar-SA" b="1" u="sng" dirty="0" smtClean="0">
                <a:solidFill>
                  <a:srgbClr val="00B050"/>
                </a:solidFill>
              </a:rPr>
              <a:t> المثلية</a:t>
            </a:r>
            <a:r>
              <a:rPr lang="ar-SA" b="1" dirty="0" smtClean="0">
                <a:solidFill>
                  <a:srgbClr val="00B050"/>
                </a:solidFill>
              </a:rPr>
              <a:t> : </a:t>
            </a:r>
            <a:r>
              <a:rPr lang="ar-SA" dirty="0" smtClean="0"/>
              <a:t>هي </a:t>
            </a:r>
            <a:r>
              <a:rPr lang="ar-SA" dirty="0" err="1" smtClean="0"/>
              <a:t>طعوم</a:t>
            </a:r>
            <a:r>
              <a:rPr lang="ar-SA" dirty="0" smtClean="0"/>
              <a:t> تنتقل من جثة أو من متبرع حي آخر.</a:t>
            </a:r>
            <a:endParaRPr lang="en-US" dirty="0" smtClean="0"/>
          </a:p>
          <a:p>
            <a:pPr algn="justLow" rtl="1"/>
            <a:r>
              <a:rPr lang="ar-SA" b="1" u="sng" dirty="0" err="1" smtClean="0">
                <a:solidFill>
                  <a:srgbClr val="00B050"/>
                </a:solidFill>
              </a:rPr>
              <a:t>الطعوم</a:t>
            </a:r>
            <a:r>
              <a:rPr lang="ar-SA" b="1" u="sng" dirty="0" smtClean="0">
                <a:solidFill>
                  <a:srgbClr val="00B050"/>
                </a:solidFill>
              </a:rPr>
              <a:t> الغيرية: </a:t>
            </a:r>
            <a:r>
              <a:rPr lang="ar-SA" dirty="0" smtClean="0"/>
              <a:t>هي </a:t>
            </a:r>
            <a:r>
              <a:rPr lang="ar-SA" dirty="0" err="1" smtClean="0"/>
              <a:t>الطعوم</a:t>
            </a:r>
            <a:r>
              <a:rPr lang="ar-SA" dirty="0" smtClean="0"/>
              <a:t> التي تؤخذ من </a:t>
            </a:r>
            <a:r>
              <a:rPr lang="ar-SA" dirty="0" err="1" smtClean="0"/>
              <a:t>الانواع</a:t>
            </a:r>
            <a:r>
              <a:rPr lang="ar-SA" dirty="0" smtClean="0"/>
              <a:t> </a:t>
            </a:r>
            <a:r>
              <a:rPr lang="ar-SA" dirty="0" err="1" smtClean="0"/>
              <a:t>الاخرى</a:t>
            </a:r>
            <a:r>
              <a:rPr lang="ar-SA" dirty="0" smtClean="0"/>
              <a:t> (مثل الخ</a:t>
            </a:r>
            <a:r>
              <a:rPr lang="ar-SY" dirty="0" smtClean="0"/>
              <a:t>ن</a:t>
            </a:r>
            <a:r>
              <a:rPr lang="ar-SA" dirty="0" err="1" smtClean="0"/>
              <a:t>ازير</a:t>
            </a:r>
            <a:r>
              <a:rPr lang="ar-SA" dirty="0" smtClean="0"/>
              <a:t>).</a:t>
            </a:r>
            <a:endParaRPr lang="en-US" dirty="0" smtClean="0"/>
          </a:p>
          <a:p>
            <a:endParaRPr lang="ar-SY"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1999" cy="7540526"/>
          </a:xfrm>
          <a:prstGeom prst="rect">
            <a:avLst/>
          </a:prstGeom>
          <a:noFill/>
        </p:spPr>
        <p:txBody>
          <a:bodyPr wrap="square" rtlCol="0">
            <a:spAutoFit/>
          </a:bodyPr>
          <a:lstStyle/>
          <a:p>
            <a:pPr algn="justLow" rtl="1"/>
            <a:r>
              <a:rPr lang="ar-SA" sz="2800" b="1" u="sng" dirty="0">
                <a:solidFill>
                  <a:srgbClr val="00B0F0"/>
                </a:solidFill>
                <a:cs typeface="+mj-cs"/>
              </a:rPr>
              <a:t>التغذية للمريض الجراحي : </a:t>
            </a:r>
            <a:endParaRPr lang="en-US" sz="2800" b="1" dirty="0">
              <a:solidFill>
                <a:srgbClr val="00B0F0"/>
              </a:solidFill>
              <a:cs typeface="+mj-cs"/>
            </a:endParaRPr>
          </a:p>
          <a:p>
            <a:pPr algn="justLow" rtl="1"/>
            <a:r>
              <a:rPr lang="ar-SA" sz="2800" dirty="0">
                <a:cs typeface="+mj-cs"/>
              </a:rPr>
              <a:t>هي تعويض النقص الحاصل من السوائل و البروتينات و الفيتامينات و السكريات.</a:t>
            </a:r>
            <a:endParaRPr lang="en-US" sz="2800" dirty="0">
              <a:cs typeface="+mj-cs"/>
            </a:endParaRPr>
          </a:p>
          <a:p>
            <a:pPr lvl="0" algn="justLow" rtl="1"/>
            <a:r>
              <a:rPr lang="ar-SA" sz="2800" b="1" dirty="0">
                <a:cs typeface="+mj-cs"/>
              </a:rPr>
              <a:t>تعويض السوائل</a:t>
            </a:r>
            <a:r>
              <a:rPr lang="ar-SA" sz="2800" dirty="0">
                <a:cs typeface="+mj-cs"/>
              </a:rPr>
              <a:t> </a:t>
            </a:r>
            <a:r>
              <a:rPr lang="ar-SA" sz="2800" dirty="0" smtClean="0">
                <a:cs typeface="+mj-cs"/>
              </a:rPr>
              <a:t>:</a:t>
            </a:r>
            <a:endParaRPr lang="en-US" sz="2800" dirty="0">
              <a:cs typeface="+mj-cs"/>
            </a:endParaRPr>
          </a:p>
          <a:p>
            <a:pPr lvl="0" algn="justLow" rtl="1"/>
            <a:r>
              <a:rPr lang="ar-SA" sz="2800" dirty="0">
                <a:cs typeface="+mj-cs"/>
              </a:rPr>
              <a:t>تمثل السوائل الوريدية معالجة الخط الاول لنقص حجم الدم. و يمكن أن تنقذ حياة المريض فتعطينا الوقت اللازم للسيطرة على النزف و الحصول على الدم اللازم في حالة الاضطرار له.</a:t>
            </a:r>
            <a:endParaRPr lang="en-US" sz="2800" dirty="0">
              <a:cs typeface="+mj-cs"/>
            </a:endParaRPr>
          </a:p>
          <a:p>
            <a:pPr algn="justLow" rtl="1"/>
            <a:r>
              <a:rPr lang="ar-SA" sz="2800" dirty="0">
                <a:cs typeface="+mj-cs"/>
              </a:rPr>
              <a:t>تمثل </a:t>
            </a:r>
            <a:r>
              <a:rPr lang="ar-SA" sz="2800" b="1" dirty="0">
                <a:solidFill>
                  <a:srgbClr val="C00000"/>
                </a:solidFill>
                <a:cs typeface="+mj-cs"/>
              </a:rPr>
              <a:t>المحاليل البلورانية </a:t>
            </a:r>
            <a:r>
              <a:rPr lang="ar-SA" sz="2800" dirty="0">
                <a:cs typeface="+mj-cs"/>
              </a:rPr>
              <a:t>التي تماثل درجة تركيزها درجة تركيز الصوديوم في </a:t>
            </a:r>
            <a:r>
              <a:rPr lang="ar-SA" sz="2800" dirty="0" err="1" smtClean="0">
                <a:cs typeface="+mj-cs"/>
              </a:rPr>
              <a:t>البلازم</a:t>
            </a:r>
            <a:r>
              <a:rPr lang="ar-SY" sz="2800" dirty="0" smtClean="0">
                <a:cs typeface="+mj-cs"/>
              </a:rPr>
              <a:t>ا</a:t>
            </a:r>
            <a:r>
              <a:rPr lang="ar-SA" sz="2800" dirty="0" smtClean="0">
                <a:cs typeface="+mj-cs"/>
              </a:rPr>
              <a:t> </a:t>
            </a:r>
            <a:r>
              <a:rPr lang="ar-SA" sz="2800" dirty="0">
                <a:cs typeface="+mj-cs"/>
              </a:rPr>
              <a:t>( المحلول الملحي النظامي) أو المحاليل المتوازنة ( محلول رنجر) سوائل تعويضية فعالة</a:t>
            </a:r>
            <a:r>
              <a:rPr lang="ar-SA" sz="2800" dirty="0" smtClean="0">
                <a:cs typeface="+mj-cs"/>
              </a:rPr>
              <a:t>.</a:t>
            </a:r>
            <a:r>
              <a:rPr lang="ar-SA" sz="2800" dirty="0" smtClean="0"/>
              <a:t> أما محاليل الغلوكوز تعتبر سوائل تعويضية رديئة.</a:t>
            </a:r>
            <a:endParaRPr lang="en-US" sz="2800" dirty="0" smtClean="0"/>
          </a:p>
          <a:p>
            <a:pPr algn="justLow" rtl="1"/>
            <a:r>
              <a:rPr lang="ar-SA" sz="2400" dirty="0" smtClean="0"/>
              <a:t>يجب تسريب السوائل التعويضية </a:t>
            </a:r>
            <a:r>
              <a:rPr lang="ar-SA" sz="2400" dirty="0" err="1" smtClean="0"/>
              <a:t>البلورانية</a:t>
            </a:r>
            <a:r>
              <a:rPr lang="ar-SA" sz="2400" dirty="0" smtClean="0"/>
              <a:t> بمقدار يماثل على </a:t>
            </a:r>
            <a:r>
              <a:rPr lang="ar-SA" sz="2400" dirty="0" err="1" smtClean="0"/>
              <a:t>الاقل</a:t>
            </a:r>
            <a:r>
              <a:rPr lang="ar-SA" sz="2400" dirty="0" smtClean="0"/>
              <a:t> 3 أضعاف المقدار المفقود </a:t>
            </a:r>
            <a:r>
              <a:rPr lang="ar-SA" sz="2400" dirty="0" err="1" smtClean="0"/>
              <a:t>و</a:t>
            </a:r>
            <a:r>
              <a:rPr lang="ar-SA" sz="2400" dirty="0" smtClean="0"/>
              <a:t> هي محاليل جيدة للإنعاش.</a:t>
            </a:r>
            <a:endParaRPr lang="ar-SY" sz="2400" dirty="0" smtClean="0"/>
          </a:p>
          <a:p>
            <a:pPr algn="justLow" rtl="1"/>
            <a:r>
              <a:rPr lang="ar-SA" sz="2800" dirty="0" smtClean="0"/>
              <a:t> أما </a:t>
            </a:r>
            <a:r>
              <a:rPr lang="ar-SA" sz="2800" b="1" dirty="0" smtClean="0">
                <a:solidFill>
                  <a:srgbClr val="C00000"/>
                </a:solidFill>
              </a:rPr>
              <a:t>المحاليل </a:t>
            </a:r>
            <a:r>
              <a:rPr lang="ar-SA" sz="2800" b="1" dirty="0" err="1" smtClean="0">
                <a:solidFill>
                  <a:srgbClr val="C00000"/>
                </a:solidFill>
              </a:rPr>
              <a:t>الغروانية</a:t>
            </a:r>
            <a:r>
              <a:rPr lang="ar-SA" sz="2800" b="1" dirty="0" smtClean="0">
                <a:solidFill>
                  <a:srgbClr val="C00000"/>
                </a:solidFill>
              </a:rPr>
              <a:t> </a:t>
            </a:r>
            <a:r>
              <a:rPr lang="ar-SA" sz="2800" dirty="0" smtClean="0"/>
              <a:t>( </a:t>
            </a:r>
            <a:r>
              <a:rPr lang="ar-SA" sz="2800" dirty="0" err="1" smtClean="0"/>
              <a:t>البومين</a:t>
            </a:r>
            <a:r>
              <a:rPr lang="ar-SA" sz="2800" dirty="0" smtClean="0"/>
              <a:t> – </a:t>
            </a:r>
            <a:r>
              <a:rPr lang="ar-SA" sz="2800" dirty="0" err="1" smtClean="0"/>
              <a:t>الدكستران</a:t>
            </a:r>
            <a:r>
              <a:rPr lang="ar-SY" sz="2800" dirty="0" smtClean="0"/>
              <a:t> </a:t>
            </a:r>
            <a:r>
              <a:rPr lang="ar-SA" sz="2800" dirty="0" smtClean="0"/>
              <a:t>) سوائل تعويضية لم يثبت  أنها تتفوق على </a:t>
            </a:r>
            <a:r>
              <a:rPr lang="ar-SA" sz="2800" dirty="0" err="1" smtClean="0"/>
              <a:t>البلورانيات</a:t>
            </a:r>
            <a:r>
              <a:rPr lang="ar-SA" sz="2800" dirty="0" smtClean="0"/>
              <a:t> بالإنعاش , </a:t>
            </a:r>
            <a:r>
              <a:rPr lang="ar-SA" sz="2800" dirty="0" err="1" smtClean="0"/>
              <a:t>و</a:t>
            </a:r>
            <a:r>
              <a:rPr lang="ar-SA" sz="2800" dirty="0" smtClean="0"/>
              <a:t> ينبغي تسريبها بمقدار العجز في الدم.</a:t>
            </a:r>
            <a:endParaRPr lang="ar-SY" sz="2800" dirty="0" smtClean="0"/>
          </a:p>
          <a:p>
            <a:pPr algn="justLow" rtl="1"/>
            <a:r>
              <a:rPr lang="ar-SY" sz="2800" dirty="0" smtClean="0"/>
              <a:t> </a:t>
            </a:r>
            <a:r>
              <a:rPr lang="ar-SA" sz="2400" dirty="0" smtClean="0"/>
              <a:t>يمكن </a:t>
            </a:r>
            <a:r>
              <a:rPr lang="ar-SA" sz="2400" dirty="0" err="1" smtClean="0"/>
              <a:t>اعطاء</a:t>
            </a:r>
            <a:r>
              <a:rPr lang="ar-SA" sz="2400" dirty="0" smtClean="0"/>
              <a:t> السوائل داخل العظم  أو الفم أو المستقيم أو تحت الجلد عند تعذر </a:t>
            </a:r>
            <a:r>
              <a:rPr lang="ar-SA" sz="2400" dirty="0" err="1" smtClean="0"/>
              <a:t>اعطائه</a:t>
            </a:r>
            <a:r>
              <a:rPr lang="ar-SA" sz="2400" dirty="0" smtClean="0"/>
              <a:t> بالوريد وعند الضرورة القصوى </a:t>
            </a:r>
            <a:endParaRPr lang="ar-SY" sz="2400" dirty="0" smtClean="0"/>
          </a:p>
          <a:p>
            <a:pPr algn="justLow" rtl="1"/>
            <a:r>
              <a:rPr lang="ar-SA" sz="2800" b="1" dirty="0" smtClean="0">
                <a:solidFill>
                  <a:srgbClr val="C00000"/>
                </a:solidFill>
              </a:rPr>
              <a:t>سوائل الصيانة :</a:t>
            </a:r>
            <a:r>
              <a:rPr lang="ar-SA" sz="2800" dirty="0" smtClean="0"/>
              <a:t>تستخدم لتعويض الخسارة </a:t>
            </a:r>
            <a:r>
              <a:rPr lang="ar-SA" sz="2800" dirty="0" err="1" smtClean="0"/>
              <a:t>الفيزيولوجية</a:t>
            </a:r>
            <a:r>
              <a:rPr lang="ar-SA" sz="2800" dirty="0" smtClean="0"/>
              <a:t> العادية التي تحدث عن طريق الجلد والرئتين والبراز والبول . أمثله عليها : - 5% </a:t>
            </a:r>
            <a:r>
              <a:rPr lang="ar-SA" sz="2800" dirty="0" err="1" smtClean="0"/>
              <a:t>دكستروز</a:t>
            </a:r>
            <a:r>
              <a:rPr lang="ar-SA" sz="2800" dirty="0" smtClean="0"/>
              <a:t> </a:t>
            </a:r>
            <a:endParaRPr lang="en-US" sz="2800" b="1" dirty="0" smtClean="0">
              <a:solidFill>
                <a:srgbClr val="C00000"/>
              </a:solidFill>
            </a:endParaRPr>
          </a:p>
          <a:p>
            <a:pPr algn="justLow" rtl="1"/>
            <a:r>
              <a:rPr lang="ar-SA" sz="2800" dirty="0" smtClean="0"/>
              <a:t>ويمكن </a:t>
            </a:r>
            <a:r>
              <a:rPr lang="ar-SA" sz="2800" dirty="0" err="1" smtClean="0"/>
              <a:t>اعطاء</a:t>
            </a:r>
            <a:r>
              <a:rPr lang="ar-SA" sz="2800" dirty="0" smtClean="0"/>
              <a:t> السوائل بطرق </a:t>
            </a:r>
            <a:r>
              <a:rPr lang="ar-SA" sz="2800" dirty="0" err="1" smtClean="0"/>
              <a:t>اخرى</a:t>
            </a:r>
            <a:r>
              <a:rPr lang="ar-SA" sz="2800" dirty="0" smtClean="0"/>
              <a:t> مثل : عن طريق الفم أو </a:t>
            </a:r>
            <a:r>
              <a:rPr lang="ar-SA" sz="2800" dirty="0" err="1" smtClean="0"/>
              <a:t>الانبوب</a:t>
            </a:r>
            <a:r>
              <a:rPr lang="ar-SA" sz="2800" dirty="0" smtClean="0"/>
              <a:t> الأنفي المع</a:t>
            </a:r>
            <a:r>
              <a:rPr lang="ar-SY" sz="2800" dirty="0" smtClean="0"/>
              <a:t>د</a:t>
            </a:r>
            <a:r>
              <a:rPr lang="ar-SA" sz="2800" dirty="0" smtClean="0"/>
              <a:t>ي . أو </a:t>
            </a:r>
            <a:r>
              <a:rPr lang="ar-SA" sz="2800" dirty="0" err="1" smtClean="0"/>
              <a:t>تفميم</a:t>
            </a:r>
            <a:r>
              <a:rPr lang="ar-SA" sz="2800" dirty="0" smtClean="0"/>
              <a:t> المعدة .</a:t>
            </a:r>
            <a:endParaRPr lang="en-US" sz="2800" dirty="0" smtClean="0"/>
          </a:p>
          <a:p>
            <a:pPr algn="justLow" rtl="1"/>
            <a:endParaRPr lang="en-US" sz="2800" dirty="0" smtClean="0"/>
          </a:p>
          <a:p>
            <a:pPr algn="justLow" rtl="1"/>
            <a:endParaRPr lang="en-US" sz="4000" dirty="0">
              <a:cs typeface="+mj-cs"/>
            </a:endParaRPr>
          </a:p>
        </p:txBody>
      </p:sp>
    </p:spTree>
    <p:extLst>
      <p:ext uri="{BB962C8B-B14F-4D97-AF65-F5344CB8AC3E}">
        <p14:creationId xmlns:p14="http://schemas.microsoft.com/office/powerpoint/2010/main" val="1483304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03385" y="188913"/>
            <a:ext cx="5005916" cy="908050"/>
          </a:xfrm>
        </p:spPr>
        <p:txBody>
          <a:bodyPr/>
          <a:lstStyle/>
          <a:p>
            <a:r>
              <a:rPr lang="en-GB" altLang="zh-CN" b="1" dirty="0">
                <a:solidFill>
                  <a:srgbClr val="FF0000"/>
                </a:solidFill>
              </a:rPr>
              <a:t>INCISIONS</a:t>
            </a:r>
            <a:endParaRPr lang="en-US" altLang="zh-CN" b="1" dirty="0">
              <a:solidFill>
                <a:srgbClr val="FF0000"/>
              </a:solidFill>
            </a:endParaRPr>
          </a:p>
        </p:txBody>
      </p:sp>
      <p:sp>
        <p:nvSpPr>
          <p:cNvPr id="48133" name="Rectangle 5"/>
          <p:cNvSpPr>
            <a:spLocks noGrp="1" noChangeArrowheads="1"/>
          </p:cNvSpPr>
          <p:nvPr>
            <p:ph type="body" sz="half" idx="2"/>
          </p:nvPr>
        </p:nvSpPr>
        <p:spPr>
          <a:xfrm>
            <a:off x="7141779" y="1196975"/>
            <a:ext cx="3626069" cy="5327650"/>
          </a:xfrm>
        </p:spPr>
        <p:txBody>
          <a:bodyPr/>
          <a:lstStyle/>
          <a:p>
            <a:pPr>
              <a:lnSpc>
                <a:spcPct val="90000"/>
              </a:lnSpc>
            </a:pPr>
            <a:r>
              <a:rPr lang="en-GB" altLang="zh-CN" sz="2800" b="1" dirty="0">
                <a:solidFill>
                  <a:srgbClr val="0070C0"/>
                </a:solidFill>
              </a:rPr>
              <a:t>Longitudinal</a:t>
            </a:r>
            <a:r>
              <a:rPr lang="en-GB" altLang="zh-CN" sz="2800" dirty="0"/>
              <a:t> </a:t>
            </a:r>
          </a:p>
          <a:p>
            <a:pPr lvl="1">
              <a:lnSpc>
                <a:spcPct val="90000"/>
              </a:lnSpc>
            </a:pPr>
            <a:r>
              <a:rPr lang="en-GB" altLang="zh-CN" dirty="0"/>
              <a:t>Midline</a:t>
            </a:r>
          </a:p>
          <a:p>
            <a:pPr lvl="1">
              <a:lnSpc>
                <a:spcPct val="90000"/>
              </a:lnSpc>
            </a:pPr>
            <a:r>
              <a:rPr lang="en-GB" altLang="zh-CN" dirty="0" err="1"/>
              <a:t>Paramedian</a:t>
            </a:r>
            <a:endParaRPr lang="en-GB" altLang="zh-CN" dirty="0"/>
          </a:p>
          <a:p>
            <a:pPr lvl="1">
              <a:lnSpc>
                <a:spcPct val="90000"/>
              </a:lnSpc>
            </a:pPr>
            <a:r>
              <a:rPr lang="en-GB" altLang="zh-CN" dirty="0" err="1"/>
              <a:t>Transrectal</a:t>
            </a:r>
            <a:r>
              <a:rPr lang="en-GB" altLang="zh-CN" dirty="0"/>
              <a:t> </a:t>
            </a:r>
          </a:p>
          <a:p>
            <a:pPr>
              <a:lnSpc>
                <a:spcPct val="90000"/>
              </a:lnSpc>
            </a:pPr>
            <a:r>
              <a:rPr lang="en-GB" altLang="zh-CN" sz="2800" b="1" dirty="0">
                <a:solidFill>
                  <a:srgbClr val="0070C0"/>
                </a:solidFill>
              </a:rPr>
              <a:t>Oblique</a:t>
            </a:r>
            <a:r>
              <a:rPr lang="en-GB" altLang="zh-CN" sz="2800" dirty="0"/>
              <a:t> </a:t>
            </a:r>
          </a:p>
          <a:p>
            <a:pPr lvl="1">
              <a:lnSpc>
                <a:spcPct val="90000"/>
              </a:lnSpc>
            </a:pPr>
            <a:r>
              <a:rPr lang="en-GB" altLang="zh-CN" dirty="0" err="1"/>
              <a:t>Subcostal</a:t>
            </a:r>
            <a:endParaRPr lang="en-GB" altLang="zh-CN" dirty="0"/>
          </a:p>
          <a:p>
            <a:pPr lvl="1">
              <a:lnSpc>
                <a:spcPct val="90000"/>
              </a:lnSpc>
            </a:pPr>
            <a:r>
              <a:rPr lang="en-GB" altLang="zh-CN" dirty="0" err="1"/>
              <a:t>McBurney’s</a:t>
            </a:r>
            <a:endParaRPr lang="en-GB" altLang="zh-CN" dirty="0"/>
          </a:p>
          <a:p>
            <a:pPr>
              <a:lnSpc>
                <a:spcPct val="90000"/>
              </a:lnSpc>
            </a:pPr>
            <a:r>
              <a:rPr lang="en-GB" altLang="zh-CN" sz="2800" b="1" dirty="0">
                <a:solidFill>
                  <a:srgbClr val="0070C0"/>
                </a:solidFill>
              </a:rPr>
              <a:t>Transverse </a:t>
            </a:r>
          </a:p>
          <a:p>
            <a:pPr lvl="1">
              <a:lnSpc>
                <a:spcPct val="90000"/>
              </a:lnSpc>
            </a:pPr>
            <a:r>
              <a:rPr lang="en-GB" altLang="zh-CN" dirty="0" err="1"/>
              <a:t>Pfannenstiel</a:t>
            </a:r>
            <a:endParaRPr lang="en-GB" altLang="zh-CN" dirty="0"/>
          </a:p>
          <a:p>
            <a:pPr>
              <a:lnSpc>
                <a:spcPct val="90000"/>
              </a:lnSpc>
            </a:pPr>
            <a:r>
              <a:rPr lang="en-GB" altLang="zh-CN" sz="2800" b="1" dirty="0">
                <a:solidFill>
                  <a:srgbClr val="0070C0"/>
                </a:solidFill>
              </a:rPr>
              <a:t>Combined</a:t>
            </a:r>
            <a:r>
              <a:rPr lang="en-GB" altLang="zh-CN" sz="2800" dirty="0"/>
              <a:t> </a:t>
            </a:r>
          </a:p>
          <a:p>
            <a:pPr lvl="1">
              <a:lnSpc>
                <a:spcPct val="90000"/>
              </a:lnSpc>
            </a:pPr>
            <a:r>
              <a:rPr lang="en-GB" altLang="zh-CN" dirty="0" err="1"/>
              <a:t>Thoracal</a:t>
            </a:r>
            <a:r>
              <a:rPr lang="en-GB" altLang="zh-CN" dirty="0"/>
              <a:t>-abdominal</a:t>
            </a:r>
            <a:endParaRPr lang="en-US" altLang="zh-CN" dirty="0"/>
          </a:p>
        </p:txBody>
      </p:sp>
      <p:pic>
        <p:nvPicPr>
          <p:cNvPr id="48134" name="Picture 6" descr="Incisions"/>
          <p:cNvPicPr>
            <a:picLocks noGrp="1" noChangeAspect="1" noChangeArrowheads="1"/>
          </p:cNvPicPr>
          <p:nvPr>
            <p:ph sz="half" idx="1"/>
          </p:nvPr>
        </p:nvPicPr>
        <p:blipFill>
          <a:blip r:embed="rId3">
            <a:clrChange>
              <a:clrFrom>
                <a:srgbClr val="000000"/>
              </a:clrFrom>
              <a:clrTo>
                <a:srgbClr val="000000">
                  <a:alpha val="0"/>
                </a:srgbClr>
              </a:clrTo>
            </a:clrChange>
          </a:blip>
          <a:srcRect/>
          <a:stretch>
            <a:fillRect/>
          </a:stretch>
        </p:blipFill>
        <p:spPr>
          <a:xfrm>
            <a:off x="237067" y="0"/>
            <a:ext cx="6904711"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0"/>
            <a:ext cx="8983717" cy="693683"/>
          </a:xfrm>
        </p:spPr>
        <p:txBody>
          <a:bodyPr>
            <a:normAutofit fontScale="90000"/>
          </a:bodyPr>
          <a:lstStyle/>
          <a:p>
            <a:pPr eaLnBrk="1" hangingPunct="1"/>
            <a:r>
              <a:rPr lang="en-US" dirty="0" smtClean="0">
                <a:solidFill>
                  <a:srgbClr val="FF0000"/>
                </a:solidFill>
              </a:rPr>
              <a:t>Definition: Wound</a:t>
            </a:r>
          </a:p>
        </p:txBody>
      </p:sp>
      <p:sp>
        <p:nvSpPr>
          <p:cNvPr id="6147" name="Rectangle 3"/>
          <p:cNvSpPr>
            <a:spLocks noGrp="1" noChangeArrowheads="1"/>
          </p:cNvSpPr>
          <p:nvPr>
            <p:ph type="body" idx="1"/>
          </p:nvPr>
        </p:nvSpPr>
        <p:spPr>
          <a:xfrm>
            <a:off x="394138" y="693684"/>
            <a:ext cx="10941269" cy="5483280"/>
          </a:xfrm>
        </p:spPr>
        <p:txBody>
          <a:bodyPr/>
          <a:lstStyle/>
          <a:p>
            <a:pPr eaLnBrk="1" hangingPunct="1"/>
            <a:r>
              <a:rPr lang="en-US" b="1" dirty="0" smtClean="0">
                <a:solidFill>
                  <a:srgbClr val="C00000"/>
                </a:solidFill>
              </a:rPr>
              <a:t>Injury to living tissue</a:t>
            </a:r>
          </a:p>
          <a:p>
            <a:pPr marL="742950" lvl="1" indent="-285750" eaLnBrk="1" hangingPunct="1"/>
            <a:r>
              <a:rPr lang="en-US" dirty="0" smtClean="0"/>
              <a:t>localized to the skin and/or underlying tissue, usually over a bony prominence</a:t>
            </a:r>
          </a:p>
        </p:txBody>
      </p:sp>
      <p:pic>
        <p:nvPicPr>
          <p:cNvPr id="6148" name="Picture 5" descr="http://www.camacs.ca/images/wound_healing_1-_inflamation.bmp"/>
          <p:cNvPicPr>
            <a:picLocks noChangeAspect="1" noChangeArrowheads="1"/>
          </p:cNvPicPr>
          <p:nvPr/>
        </p:nvPicPr>
        <p:blipFill>
          <a:blip r:embed="rId2"/>
          <a:srcRect/>
          <a:stretch>
            <a:fillRect/>
          </a:stretch>
        </p:blipFill>
        <p:spPr bwMode="auto">
          <a:xfrm>
            <a:off x="772510" y="1907628"/>
            <a:ext cx="10279118" cy="463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668253"/>
          </a:xfrm>
          <a:prstGeom prst="rect">
            <a:avLst/>
          </a:prstGeom>
          <a:noFill/>
        </p:spPr>
        <p:txBody>
          <a:bodyPr wrap="square" rtlCol="0">
            <a:spAutoFit/>
          </a:bodyPr>
          <a:lstStyle/>
          <a:p>
            <a:pPr algn="justLow" rtl="1"/>
            <a:r>
              <a:rPr lang="ar-SA" sz="2400" dirty="0" err="1" smtClean="0"/>
              <a:t>اغلاق</a:t>
            </a:r>
            <a:r>
              <a:rPr lang="ar-SA" sz="2400" dirty="0" smtClean="0"/>
              <a:t> البطن يتم </a:t>
            </a:r>
            <a:r>
              <a:rPr lang="ar-SA" sz="2400" dirty="0" err="1" smtClean="0"/>
              <a:t>اما</a:t>
            </a:r>
            <a:r>
              <a:rPr lang="ar-SA" sz="2400" dirty="0" smtClean="0"/>
              <a:t> بواسطة </a:t>
            </a:r>
            <a:r>
              <a:rPr lang="ar-SA" sz="2400" b="1" dirty="0" err="1" smtClean="0">
                <a:solidFill>
                  <a:srgbClr val="C00000"/>
                </a:solidFill>
              </a:rPr>
              <a:t>الخي</a:t>
            </a:r>
            <a:r>
              <a:rPr lang="ar-SY" sz="2400" b="1" dirty="0" err="1" smtClean="0">
                <a:solidFill>
                  <a:srgbClr val="C00000"/>
                </a:solidFill>
              </a:rPr>
              <a:t>وط</a:t>
            </a:r>
            <a:r>
              <a:rPr lang="ar-SA" sz="2400" b="1" dirty="0" smtClean="0">
                <a:solidFill>
                  <a:srgbClr val="C00000"/>
                </a:solidFill>
              </a:rPr>
              <a:t> الممتصة</a:t>
            </a:r>
            <a:r>
              <a:rPr lang="ar-SY" sz="2400" b="1" dirty="0" smtClean="0">
                <a:solidFill>
                  <a:srgbClr val="C00000"/>
                </a:solidFill>
              </a:rPr>
              <a:t> </a:t>
            </a:r>
            <a:r>
              <a:rPr lang="ar-SY" sz="2400" dirty="0" smtClean="0"/>
              <a:t>( </a:t>
            </a:r>
            <a:r>
              <a:rPr lang="ar-SY" sz="2400" dirty="0" err="1" smtClean="0"/>
              <a:t>الفيكريل</a:t>
            </a:r>
            <a:r>
              <a:rPr lang="ar-SA" sz="2400" dirty="0" smtClean="0"/>
              <a:t> </a:t>
            </a:r>
            <a:r>
              <a:rPr lang="ar-SY" sz="2400" dirty="0" smtClean="0"/>
              <a:t>, </a:t>
            </a:r>
            <a:r>
              <a:rPr lang="ar-SY" sz="2400" dirty="0" err="1" smtClean="0"/>
              <a:t>الديكسون</a:t>
            </a:r>
            <a:r>
              <a:rPr lang="ar-SY" sz="2400" dirty="0" smtClean="0"/>
              <a:t> , </a:t>
            </a:r>
            <a:r>
              <a:rPr lang="ar-SY" sz="2400" dirty="0" err="1" smtClean="0"/>
              <a:t>الكروميك</a:t>
            </a:r>
            <a:r>
              <a:rPr lang="ar-SY" sz="2400" dirty="0" smtClean="0"/>
              <a:t> ) </a:t>
            </a:r>
            <a:r>
              <a:rPr lang="ar-SY" sz="2400" dirty="0" err="1" smtClean="0"/>
              <a:t>و</a:t>
            </a:r>
            <a:r>
              <a:rPr lang="ar-SY" sz="2400" dirty="0" smtClean="0"/>
              <a:t> تستخدم في الطبقات تحت الجلد</a:t>
            </a:r>
          </a:p>
          <a:p>
            <a:pPr algn="justLow" rtl="1"/>
            <a:r>
              <a:rPr lang="ar-SY" sz="2400" dirty="0" smtClean="0"/>
              <a:t> </a:t>
            </a:r>
            <a:r>
              <a:rPr lang="ar-SA" sz="2400" dirty="0" smtClean="0"/>
              <a:t>و </a:t>
            </a:r>
            <a:r>
              <a:rPr lang="ar-SA" sz="2400" b="1" dirty="0" smtClean="0">
                <a:solidFill>
                  <a:srgbClr val="C00000"/>
                </a:solidFill>
              </a:rPr>
              <a:t>غير الممتصة </a:t>
            </a:r>
            <a:r>
              <a:rPr lang="ar-SY" sz="2400" dirty="0" smtClean="0"/>
              <a:t>( النايلون , الحرير, الخرزات المعدنية ) للجلد</a:t>
            </a:r>
          </a:p>
          <a:p>
            <a:pPr algn="justLow" rtl="1"/>
            <a:endParaRPr lang="ar-SY" sz="2400" dirty="0" smtClean="0"/>
          </a:p>
          <a:p>
            <a:pPr lvl="0" algn="justLow" rtl="1"/>
            <a:r>
              <a:rPr lang="ar-SY" sz="2400" dirty="0" smtClean="0"/>
              <a:t>  </a:t>
            </a:r>
            <a:r>
              <a:rPr lang="ar-SA" sz="2400" dirty="0" smtClean="0">
                <a:solidFill>
                  <a:srgbClr val="C00000"/>
                </a:solidFill>
              </a:rPr>
              <a:t>في اختبار الشق الجراحي يجب توفر ما يلي </a:t>
            </a:r>
            <a:endParaRPr lang="en-US" sz="2400" dirty="0" smtClean="0">
              <a:solidFill>
                <a:srgbClr val="C00000"/>
              </a:solidFill>
            </a:endParaRPr>
          </a:p>
          <a:p>
            <a:pPr lvl="0" algn="justLow" rtl="1">
              <a:buFontTx/>
              <a:buChar char="-"/>
            </a:pPr>
            <a:r>
              <a:rPr lang="ar-SA" sz="2200" dirty="0" smtClean="0"/>
              <a:t>سهولة الوصول </a:t>
            </a:r>
            <a:r>
              <a:rPr lang="ar-SA" sz="2200" dirty="0" err="1" smtClean="0"/>
              <a:t>الى</a:t>
            </a:r>
            <a:r>
              <a:rPr lang="ar-SA" sz="2200" dirty="0" smtClean="0"/>
              <a:t> العضو المراد </a:t>
            </a:r>
            <a:r>
              <a:rPr lang="ar-SY" sz="2200" dirty="0" smtClean="0"/>
              <a:t>ا</a:t>
            </a:r>
            <a:r>
              <a:rPr lang="ar-SA" sz="2200" dirty="0" smtClean="0"/>
              <a:t>ج</a:t>
            </a:r>
            <a:r>
              <a:rPr lang="ar-SY" sz="2200" dirty="0" err="1" smtClean="0"/>
              <a:t>را</a:t>
            </a:r>
            <a:r>
              <a:rPr lang="ar-SA" sz="2200" dirty="0" smtClean="0"/>
              <a:t>ء العمل الجراحي عليه وبطول كافي لإجراء المداخلة الجراحية </a:t>
            </a:r>
            <a:r>
              <a:rPr lang="ar-SY" sz="2200" dirty="0" smtClean="0"/>
              <a:t>و</a:t>
            </a:r>
            <a:r>
              <a:rPr lang="ar-SA" sz="2200" dirty="0" smtClean="0"/>
              <a:t> الانتباه </a:t>
            </a:r>
            <a:r>
              <a:rPr lang="ar-SY" sz="2200" dirty="0" smtClean="0"/>
              <a:t>ل</a:t>
            </a:r>
            <a:r>
              <a:rPr lang="ar-SA" sz="2200" dirty="0" smtClean="0"/>
              <a:t>عدم تلوث الجرح </a:t>
            </a:r>
            <a:endParaRPr lang="ar-SY" sz="2200" dirty="0" smtClean="0"/>
          </a:p>
          <a:p>
            <a:pPr lvl="0" algn="justLow" rtl="1">
              <a:buFontTx/>
              <a:buChar char="-"/>
            </a:pPr>
            <a:endParaRPr lang="en-US" sz="2200" dirty="0" smtClean="0"/>
          </a:p>
          <a:p>
            <a:pPr lvl="0" algn="justLow" rtl="1"/>
            <a:r>
              <a:rPr lang="ar-SA" sz="2400" dirty="0" smtClean="0"/>
              <a:t>– سهولة تمديد هذا الشق بالاتجاهين </a:t>
            </a:r>
            <a:r>
              <a:rPr lang="ar-SY" sz="2400" dirty="0" smtClean="0"/>
              <a:t>, </a:t>
            </a:r>
            <a:r>
              <a:rPr lang="ar-SY" sz="2400" dirty="0" err="1" smtClean="0"/>
              <a:t>و</a:t>
            </a:r>
            <a:r>
              <a:rPr lang="ar-SA" sz="2400" dirty="0" smtClean="0"/>
              <a:t> أن يكون الشق أمن وغير مؤذي </a:t>
            </a:r>
            <a:endParaRPr lang="ar-SY" sz="2400" dirty="0" smtClean="0"/>
          </a:p>
          <a:p>
            <a:pPr lvl="0" algn="justLow" rtl="1"/>
            <a:endParaRPr lang="en-US" sz="2400" dirty="0" smtClean="0"/>
          </a:p>
          <a:p>
            <a:pPr lvl="0" algn="justLow" rtl="1"/>
            <a:r>
              <a:rPr lang="ar-SA" sz="2400" dirty="0" smtClean="0"/>
              <a:t>– يجب أن يكون الجرح </a:t>
            </a:r>
            <a:r>
              <a:rPr lang="ar-SA" sz="2400" dirty="0" err="1" smtClean="0"/>
              <a:t>البطني</a:t>
            </a:r>
            <a:r>
              <a:rPr lang="ar-SA" sz="2400" dirty="0" smtClean="0"/>
              <a:t> قابل </a:t>
            </a:r>
            <a:r>
              <a:rPr lang="ar-SY" sz="2400" dirty="0" err="1" smtClean="0"/>
              <a:t>للإ</a:t>
            </a:r>
            <a:r>
              <a:rPr lang="ar-SA" sz="2400" dirty="0" err="1" smtClean="0"/>
              <a:t>غلاق</a:t>
            </a:r>
            <a:r>
              <a:rPr lang="ar-SA" sz="2400" dirty="0" smtClean="0"/>
              <a:t> مع جدار بطن قوي </a:t>
            </a:r>
            <a:r>
              <a:rPr lang="ar-SY" sz="2400" dirty="0" smtClean="0"/>
              <a:t>, </a:t>
            </a:r>
            <a:r>
              <a:rPr lang="ar-SY" sz="2400" dirty="0" err="1" smtClean="0"/>
              <a:t>و</a:t>
            </a:r>
            <a:r>
              <a:rPr lang="ar-SA" sz="2400" dirty="0" smtClean="0"/>
              <a:t>الانتباه للناحية الجمالية عندما تسمح حالة المريض لذلك</a:t>
            </a:r>
            <a:endParaRPr lang="ar-SY" sz="2400" dirty="0" smtClean="0"/>
          </a:p>
          <a:p>
            <a:pPr lvl="0" algn="justLow" rtl="1"/>
            <a:r>
              <a:rPr lang="ar-SA" sz="2400" dirty="0" smtClean="0"/>
              <a:t> </a:t>
            </a:r>
            <a:endParaRPr lang="ar-SY" sz="2400" dirty="0" smtClean="0"/>
          </a:p>
          <a:p>
            <a:pPr lvl="0" algn="justLow" rtl="1"/>
            <a:r>
              <a:rPr lang="ar-SA" sz="2400" dirty="0" smtClean="0"/>
              <a:t> </a:t>
            </a:r>
            <a:r>
              <a:rPr lang="ar-SA" sz="2400" b="1" dirty="0" smtClean="0">
                <a:solidFill>
                  <a:srgbClr val="C00000"/>
                </a:solidFill>
              </a:rPr>
              <a:t>ا</a:t>
            </a:r>
            <a:r>
              <a:rPr lang="ar-SY" sz="2400" b="1" dirty="0" err="1" smtClean="0">
                <a:solidFill>
                  <a:srgbClr val="C00000"/>
                </a:solidFill>
              </a:rPr>
              <a:t>لإ</a:t>
            </a:r>
            <a:r>
              <a:rPr lang="ar-SA" sz="2400" b="1" dirty="0" err="1" smtClean="0">
                <a:solidFill>
                  <a:srgbClr val="C00000"/>
                </a:solidFill>
              </a:rPr>
              <a:t>ختلاطات</a:t>
            </a:r>
            <a:r>
              <a:rPr lang="ar-SA" sz="2400" b="1" dirty="0" smtClean="0">
                <a:solidFill>
                  <a:srgbClr val="C00000"/>
                </a:solidFill>
              </a:rPr>
              <a:t> </a:t>
            </a:r>
            <a:r>
              <a:rPr lang="ar-SY" sz="2400" b="1" dirty="0" smtClean="0">
                <a:solidFill>
                  <a:srgbClr val="C00000"/>
                </a:solidFill>
              </a:rPr>
              <a:t>:</a:t>
            </a:r>
          </a:p>
          <a:p>
            <a:pPr lvl="0" algn="justLow" rtl="1"/>
            <a:endParaRPr lang="ar-SY" sz="2400" b="1" dirty="0" smtClean="0">
              <a:solidFill>
                <a:srgbClr val="C00000"/>
              </a:solidFill>
            </a:endParaRPr>
          </a:p>
          <a:p>
            <a:pPr lvl="0" algn="justLow" rtl="1"/>
            <a:r>
              <a:rPr lang="ar-SY" sz="2400" dirty="0" smtClean="0"/>
              <a:t> </a:t>
            </a:r>
            <a:r>
              <a:rPr lang="ar-SY" sz="2400" dirty="0" smtClean="0"/>
              <a:t>            </a:t>
            </a:r>
            <a:r>
              <a:rPr lang="ar-SY" sz="2300" dirty="0" smtClean="0"/>
              <a:t>تكون </a:t>
            </a:r>
            <a:r>
              <a:rPr lang="ar-SA" sz="2300" dirty="0" smtClean="0"/>
              <a:t>قريبة أو بعيدة.</a:t>
            </a:r>
            <a:endParaRPr lang="ar-SY" sz="2300" dirty="0" smtClean="0"/>
          </a:p>
          <a:p>
            <a:pPr lvl="0" algn="justLow" rtl="1"/>
            <a:r>
              <a:rPr lang="ar-SY" sz="2300" dirty="0" smtClean="0"/>
              <a:t>             </a:t>
            </a:r>
            <a:r>
              <a:rPr lang="ar-SA" sz="2300" dirty="0" smtClean="0"/>
              <a:t>الورم </a:t>
            </a:r>
            <a:r>
              <a:rPr lang="ar-SA" sz="2300" dirty="0" smtClean="0"/>
              <a:t>الدموي</a:t>
            </a:r>
            <a:r>
              <a:rPr lang="ar-SY" sz="2300" dirty="0" smtClean="0"/>
              <a:t>, </a:t>
            </a:r>
            <a:r>
              <a:rPr lang="ar-SY" sz="2300" dirty="0" smtClean="0"/>
              <a:t> </a:t>
            </a:r>
            <a:r>
              <a:rPr lang="ar-SA" sz="2300" dirty="0" smtClean="0"/>
              <a:t>الانتان </a:t>
            </a:r>
            <a:r>
              <a:rPr lang="ar-SA" sz="2300" dirty="0" err="1" smtClean="0"/>
              <a:t>وا</a:t>
            </a:r>
            <a:r>
              <a:rPr lang="ar-SY" sz="2300" dirty="0" err="1" smtClean="0"/>
              <a:t>ندحاق</a:t>
            </a:r>
            <a:r>
              <a:rPr lang="ar-SA" sz="2300" dirty="0" smtClean="0"/>
              <a:t> الجرح </a:t>
            </a:r>
            <a:r>
              <a:rPr lang="ar-SA" sz="2300" dirty="0" err="1" smtClean="0"/>
              <a:t>ا</a:t>
            </a:r>
            <a:r>
              <a:rPr lang="ar-SY" sz="2300" dirty="0" err="1" smtClean="0"/>
              <a:t>لآ</a:t>
            </a:r>
            <a:r>
              <a:rPr lang="ar-SA" sz="2300" dirty="0" err="1" smtClean="0"/>
              <a:t>تي</a:t>
            </a:r>
            <a:r>
              <a:rPr lang="ar-SA" sz="2300" dirty="0" smtClean="0"/>
              <a:t> </a:t>
            </a:r>
            <a:r>
              <a:rPr lang="ar-SA" sz="2300" dirty="0" err="1" smtClean="0"/>
              <a:t>وا</a:t>
            </a:r>
            <a:r>
              <a:rPr lang="ar-SY" sz="2300" dirty="0" smtClean="0"/>
              <a:t>ل</a:t>
            </a:r>
            <a:r>
              <a:rPr lang="ar-SA" sz="2300" dirty="0" smtClean="0"/>
              <a:t>لاحق.وحدوث </a:t>
            </a:r>
            <a:r>
              <a:rPr lang="ar-SY" sz="2300" dirty="0" err="1" smtClean="0"/>
              <a:t>ال</a:t>
            </a:r>
            <a:r>
              <a:rPr lang="ar-SA" sz="2300" dirty="0" err="1" smtClean="0"/>
              <a:t>خراجات</a:t>
            </a:r>
            <a:r>
              <a:rPr lang="ar-SA" sz="2300" dirty="0" smtClean="0"/>
              <a:t> أو ضعف في الجدار </a:t>
            </a:r>
            <a:endParaRPr lang="ar-SY" sz="2300" dirty="0" smtClean="0"/>
          </a:p>
          <a:p>
            <a:pPr algn="justLow" rtl="1"/>
            <a:endParaRPr lang="en-US" sz="2400" dirty="0" smtClean="0"/>
          </a:p>
          <a:p>
            <a:pPr algn="justLow" rtl="1"/>
            <a:endParaRPr lang="ar-SY" sz="2400" dirty="0" smtClean="0"/>
          </a:p>
          <a:p>
            <a:pPr algn="justLow" rtl="1"/>
            <a:endParaRPr lang="en-US" sz="2400" dirty="0" smtClean="0"/>
          </a:p>
          <a:p>
            <a:pPr marL="571500" lvl="0" indent="-571500" algn="justLow" rtl="1"/>
            <a:endParaRPr lang="en-US" sz="2400" dirty="0" smtClean="0"/>
          </a:p>
          <a:p>
            <a:pPr lvl="0" algn="justLow" rtl="1"/>
            <a:endParaRPr lang="en-US" sz="2400" dirty="0" smtClean="0"/>
          </a:p>
          <a:p>
            <a:pPr marL="571500" lvl="0" indent="-571500" algn="justLow" rtl="1">
              <a:buFont typeface="Arial" panose="020B0604020202020204" pitchFamily="34" charset="0"/>
              <a:buChar char="•"/>
            </a:pPr>
            <a:endParaRPr lang="en-US" sz="4130" dirty="0">
              <a:cs typeface="+mj-cs"/>
            </a:endParaRPr>
          </a:p>
        </p:txBody>
      </p:sp>
    </p:spTree>
    <p:extLst>
      <p:ext uri="{BB962C8B-B14F-4D97-AF65-F5344CB8AC3E}">
        <p14:creationId xmlns:p14="http://schemas.microsoft.com/office/powerpoint/2010/main" val="3761576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66138" y="315310"/>
            <a:ext cx="6495394" cy="923330"/>
          </a:xfrm>
          <a:prstGeom prst="rect">
            <a:avLst/>
          </a:prstGeom>
        </p:spPr>
        <p:txBody>
          <a:bodyPr wrap="square">
            <a:spAutoFit/>
          </a:bodyPr>
          <a:lstStyle/>
          <a:p>
            <a:pPr rtl="1"/>
            <a:r>
              <a:rPr lang="ar-EG" b="1" dirty="0" smtClean="0"/>
              <a:t>س</a:t>
            </a:r>
            <a:r>
              <a:rPr lang="ar-SY" b="1" dirty="0" smtClean="0"/>
              <a:t>1</a:t>
            </a:r>
            <a:r>
              <a:rPr lang="ar-EG" b="1" dirty="0" smtClean="0"/>
              <a:t>- الخيوط الممتصة كل ما يلي ما عدا</a:t>
            </a:r>
            <a:r>
              <a:rPr lang="ar-SY" b="1" dirty="0" smtClean="0"/>
              <a:t>:     </a:t>
            </a:r>
            <a:endParaRPr lang="en-US" dirty="0" smtClean="0"/>
          </a:p>
          <a:p>
            <a:pPr rtl="1"/>
            <a:r>
              <a:rPr lang="en-US" dirty="0" smtClean="0"/>
              <a:t>A </a:t>
            </a:r>
            <a:r>
              <a:rPr lang="ar-EG" dirty="0" smtClean="0"/>
              <a:t>–  </a:t>
            </a:r>
            <a:r>
              <a:rPr lang="ar-EG" dirty="0" err="1" smtClean="0"/>
              <a:t>الفيكريل</a:t>
            </a:r>
            <a:r>
              <a:rPr lang="ar-EG" dirty="0" smtClean="0"/>
              <a:t>         </a:t>
            </a:r>
            <a:r>
              <a:rPr lang="en-US" dirty="0" smtClean="0"/>
              <a:t>B   </a:t>
            </a:r>
            <a:r>
              <a:rPr lang="ar-EG" dirty="0" smtClean="0"/>
              <a:t>-  </a:t>
            </a:r>
            <a:r>
              <a:rPr lang="ar-EG" dirty="0" err="1" smtClean="0"/>
              <a:t>الديكسون</a:t>
            </a:r>
            <a:r>
              <a:rPr lang="ar-EG" dirty="0" smtClean="0"/>
              <a:t>                </a:t>
            </a:r>
            <a:r>
              <a:rPr lang="en-US" dirty="0" smtClean="0"/>
              <a:t>C</a:t>
            </a:r>
            <a:r>
              <a:rPr lang="ar-EG" dirty="0" smtClean="0"/>
              <a:t>-   </a:t>
            </a:r>
            <a:r>
              <a:rPr lang="ar-EG" dirty="0" err="1" smtClean="0"/>
              <a:t>الكروميك</a:t>
            </a:r>
            <a:r>
              <a:rPr lang="en-US" u="sng" dirty="0"/>
              <a:t> </a:t>
            </a:r>
            <a:r>
              <a:rPr lang="en-US" u="sng" dirty="0" smtClean="0"/>
              <a:t>E    </a:t>
            </a:r>
            <a:r>
              <a:rPr lang="ar-EG" u="sng" dirty="0"/>
              <a:t>–  </a:t>
            </a:r>
            <a:r>
              <a:rPr lang="ar-EG" u="sng" dirty="0" smtClean="0"/>
              <a:t>النايلون</a:t>
            </a:r>
            <a:endParaRPr lang="en-US" u="sng" dirty="0" smtClean="0"/>
          </a:p>
          <a:p>
            <a:pPr rtl="1"/>
            <a:endParaRPr lang="en-US" dirty="0"/>
          </a:p>
        </p:txBody>
      </p:sp>
      <p:sp>
        <p:nvSpPr>
          <p:cNvPr id="3" name="مستطيل 2"/>
          <p:cNvSpPr/>
          <p:nvPr/>
        </p:nvSpPr>
        <p:spPr>
          <a:xfrm>
            <a:off x="2822028" y="1238640"/>
            <a:ext cx="9222828" cy="923330"/>
          </a:xfrm>
          <a:prstGeom prst="rect">
            <a:avLst/>
          </a:prstGeom>
        </p:spPr>
        <p:txBody>
          <a:bodyPr wrap="square">
            <a:spAutoFit/>
          </a:bodyPr>
          <a:lstStyle/>
          <a:p>
            <a:pPr rtl="1"/>
            <a:r>
              <a:rPr lang="ar-SY" b="1" dirty="0" smtClean="0"/>
              <a:t>س2-  </a:t>
            </a:r>
            <a:r>
              <a:rPr lang="ar-SY" b="1" dirty="0"/>
              <a:t>:: أطوار التئام الجروح تتضمن : </a:t>
            </a:r>
            <a:endParaRPr lang="en-US" dirty="0"/>
          </a:p>
          <a:p>
            <a:pPr rtl="1"/>
            <a:r>
              <a:rPr lang="en-US" dirty="0"/>
              <a:t>A</a:t>
            </a:r>
            <a:r>
              <a:rPr lang="ar-EG" dirty="0"/>
              <a:t>-الإرقاء و </a:t>
            </a:r>
            <a:r>
              <a:rPr lang="ar-EG" dirty="0" err="1"/>
              <a:t>الإلتهاب</a:t>
            </a:r>
            <a:r>
              <a:rPr lang="ar-EG" dirty="0"/>
              <a:t>     </a:t>
            </a:r>
            <a:r>
              <a:rPr lang="en-US" dirty="0" smtClean="0"/>
              <a:t>B </a:t>
            </a:r>
            <a:r>
              <a:rPr lang="ar-EG" dirty="0"/>
              <a:t>– التكاثر   </a:t>
            </a:r>
            <a:r>
              <a:rPr lang="ar-EG" dirty="0" smtClean="0"/>
              <a:t>      </a:t>
            </a:r>
            <a:r>
              <a:rPr lang="en-US" dirty="0" smtClean="0"/>
              <a:t> </a:t>
            </a:r>
            <a:r>
              <a:rPr lang="en-US" dirty="0"/>
              <a:t>- C</a:t>
            </a:r>
            <a:r>
              <a:rPr lang="ar-EG" dirty="0"/>
              <a:t> </a:t>
            </a:r>
            <a:r>
              <a:rPr lang="ar-EG" dirty="0" err="1"/>
              <a:t>التظهر</a:t>
            </a:r>
            <a:r>
              <a:rPr lang="ar-EG" dirty="0"/>
              <a:t>             </a:t>
            </a:r>
            <a:r>
              <a:rPr lang="en-US" dirty="0"/>
              <a:t>D </a:t>
            </a:r>
            <a:r>
              <a:rPr lang="ar-EG" dirty="0"/>
              <a:t>– النضج و القولبة      </a:t>
            </a:r>
            <a:r>
              <a:rPr lang="ar-EG" u="sng" dirty="0"/>
              <a:t> </a:t>
            </a:r>
            <a:r>
              <a:rPr lang="en-US" u="sng" dirty="0"/>
              <a:t>E </a:t>
            </a:r>
            <a:r>
              <a:rPr lang="ar-EG" u="sng" dirty="0"/>
              <a:t>– كل ما سبق </a:t>
            </a:r>
            <a:r>
              <a:rPr lang="ar-EG" u="sng" dirty="0" smtClean="0"/>
              <a:t>صحيح</a:t>
            </a:r>
            <a:endParaRPr lang="en-US" u="sng" dirty="0" smtClean="0"/>
          </a:p>
          <a:p>
            <a:pPr rtl="1"/>
            <a:r>
              <a:rPr lang="ar-EG" dirty="0" smtClean="0"/>
              <a:t> </a:t>
            </a:r>
            <a:endParaRPr lang="en-US" dirty="0"/>
          </a:p>
        </p:txBody>
      </p:sp>
      <p:sp>
        <p:nvSpPr>
          <p:cNvPr id="4" name="مستطيل 3"/>
          <p:cNvSpPr/>
          <p:nvPr/>
        </p:nvSpPr>
        <p:spPr>
          <a:xfrm>
            <a:off x="709449" y="2690336"/>
            <a:ext cx="11335408" cy="1938992"/>
          </a:xfrm>
          <a:prstGeom prst="rect">
            <a:avLst/>
          </a:prstGeom>
        </p:spPr>
        <p:txBody>
          <a:bodyPr wrap="square">
            <a:spAutoFit/>
          </a:bodyPr>
          <a:lstStyle/>
          <a:p>
            <a:pPr lvl="0" rtl="1"/>
            <a:r>
              <a:rPr lang="ar-EG" sz="2400" b="1" dirty="0" smtClean="0"/>
              <a:t>س</a:t>
            </a:r>
            <a:r>
              <a:rPr lang="ar-SY" sz="2400" b="1" dirty="0" smtClean="0"/>
              <a:t>3</a:t>
            </a:r>
            <a:r>
              <a:rPr lang="ar-EG" sz="2400" b="1" dirty="0" smtClean="0"/>
              <a:t>- </a:t>
            </a:r>
            <a:r>
              <a:rPr lang="ar-SY" sz="2400" b="1" dirty="0"/>
              <a:t>التئام الجروح في السرطانات كل ما يلي صحيح ما عدا :</a:t>
            </a:r>
            <a:endParaRPr lang="en-US" sz="2400" dirty="0"/>
          </a:p>
          <a:p>
            <a:pPr rtl="1"/>
            <a:r>
              <a:rPr lang="en-US" sz="2400" u="sng" dirty="0"/>
              <a:t>A</a:t>
            </a:r>
            <a:r>
              <a:rPr lang="ar-EG" sz="2400" u="sng" dirty="0"/>
              <a:t> - يفضل </a:t>
            </a:r>
            <a:r>
              <a:rPr lang="ar-SY" sz="2400" u="sng" dirty="0"/>
              <a:t>عدم إجراء الجراحة إلا بعد مرور ستة أشهر على العلاج الشعاعي                                                                                </a:t>
            </a:r>
            <a:r>
              <a:rPr lang="en-US" sz="2400" dirty="0"/>
              <a:t>B</a:t>
            </a:r>
            <a:r>
              <a:rPr lang="ar-SY" sz="2400" dirty="0"/>
              <a:t>- يفضل البدء بالجرعات الكيماوية للسرطانات بعد 10-15 يوم بعد إغلاق الجرح </a:t>
            </a:r>
            <a:r>
              <a:rPr lang="ar-EG" sz="2400" dirty="0"/>
              <a:t> </a:t>
            </a:r>
            <a:endParaRPr lang="ar-SY" sz="2400" dirty="0" smtClean="0"/>
          </a:p>
          <a:p>
            <a:pPr rtl="1"/>
            <a:r>
              <a:rPr lang="ar-EG" sz="2400" dirty="0" smtClean="0"/>
              <a:t>  </a:t>
            </a:r>
            <a:r>
              <a:rPr lang="en-US" sz="2400" dirty="0"/>
              <a:t>C </a:t>
            </a:r>
            <a:r>
              <a:rPr lang="ar-EG" sz="2400" dirty="0"/>
              <a:t>– </a:t>
            </a:r>
            <a:r>
              <a:rPr lang="ar-SY" sz="2400" dirty="0"/>
              <a:t>تجنب العلاج الشعاعي على الأقل </a:t>
            </a:r>
            <a:r>
              <a:rPr lang="en-US" sz="2400" dirty="0"/>
              <a:t>4-3</a:t>
            </a:r>
            <a:r>
              <a:rPr lang="ar-SY" sz="2400" dirty="0"/>
              <a:t>  أسابيع بعد </a:t>
            </a:r>
            <a:r>
              <a:rPr lang="ar-SY" sz="2400" dirty="0" smtClean="0"/>
              <a:t>الجراحة             </a:t>
            </a:r>
          </a:p>
          <a:p>
            <a:pPr rtl="1"/>
            <a:r>
              <a:rPr lang="ar-SY" sz="2400" dirty="0" smtClean="0"/>
              <a:t> </a:t>
            </a:r>
            <a:r>
              <a:rPr lang="en-US" sz="2400" dirty="0"/>
              <a:t>D</a:t>
            </a:r>
            <a:r>
              <a:rPr lang="ar-SY" sz="2400" dirty="0"/>
              <a:t>- يفضل تأجيل الجراحة على الأقل </a:t>
            </a:r>
            <a:r>
              <a:rPr lang="en-US" sz="2400" dirty="0"/>
              <a:t>4-3 </a:t>
            </a:r>
            <a:r>
              <a:rPr lang="ar-EG" sz="2400" dirty="0"/>
              <a:t> أسابيع بعد الجرعة القصوى </a:t>
            </a:r>
            <a:r>
              <a:rPr lang="ar-EG" sz="2400" dirty="0" err="1"/>
              <a:t>للتشعيع</a:t>
            </a:r>
            <a:r>
              <a:rPr lang="ar-EG" sz="2400" dirty="0"/>
              <a:t>                                                                             </a:t>
            </a:r>
            <a:endParaRPr lang="en-US" sz="2400" dirty="0"/>
          </a:p>
        </p:txBody>
      </p:sp>
    </p:spTree>
    <p:extLst>
      <p:ext uri="{BB962C8B-B14F-4D97-AF65-F5344CB8AC3E}">
        <p14:creationId xmlns:p14="http://schemas.microsoft.com/office/powerpoint/2010/main" val="262968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7031" y="2305878"/>
            <a:ext cx="8945217" cy="769441"/>
          </a:xfrm>
          <a:prstGeom prst="rect">
            <a:avLst/>
          </a:prstGeom>
          <a:noFill/>
        </p:spPr>
        <p:txBody>
          <a:bodyPr wrap="square" rtlCol="0">
            <a:spAutoFit/>
          </a:bodyPr>
          <a:lstStyle/>
          <a:p>
            <a:pPr algn="ctr" rtl="1"/>
            <a:r>
              <a:rPr lang="ar-SA" sz="4400" b="1" dirty="0" smtClean="0">
                <a:solidFill>
                  <a:srgbClr val="FF0000"/>
                </a:solidFill>
                <a:cs typeface="+mj-cs"/>
              </a:rPr>
              <a:t>ا</a:t>
            </a:r>
            <a:r>
              <a:rPr lang="ar-SY" sz="4400" b="1" dirty="0" err="1" smtClean="0">
                <a:solidFill>
                  <a:srgbClr val="FF0000"/>
                </a:solidFill>
                <a:cs typeface="+mj-cs"/>
              </a:rPr>
              <a:t>لإ</a:t>
            </a:r>
            <a:r>
              <a:rPr lang="ar-SA" sz="4400" b="1" dirty="0" err="1" smtClean="0">
                <a:solidFill>
                  <a:srgbClr val="FF0000"/>
                </a:solidFill>
                <a:cs typeface="+mj-cs"/>
              </a:rPr>
              <a:t>رقاء</a:t>
            </a:r>
            <a:r>
              <a:rPr lang="ar-SA" sz="4400" b="1" dirty="0" smtClean="0">
                <a:solidFill>
                  <a:srgbClr val="FF0000"/>
                </a:solidFill>
                <a:cs typeface="+mj-cs"/>
              </a:rPr>
              <a:t> </a:t>
            </a:r>
            <a:r>
              <a:rPr lang="ar-SA" sz="4400" b="1" dirty="0">
                <a:solidFill>
                  <a:srgbClr val="FF0000"/>
                </a:solidFill>
                <a:cs typeface="+mj-cs"/>
              </a:rPr>
              <a:t>والنزف الجراحي ونقل الدم</a:t>
            </a:r>
            <a:endParaRPr lang="en-US" sz="4400" dirty="0">
              <a:solidFill>
                <a:srgbClr val="FF0000"/>
              </a:solidFill>
              <a:cs typeface="+mj-cs"/>
            </a:endParaRPr>
          </a:p>
        </p:txBody>
      </p:sp>
    </p:spTree>
    <p:extLst>
      <p:ext uri="{BB962C8B-B14F-4D97-AF65-F5344CB8AC3E}">
        <p14:creationId xmlns:p14="http://schemas.microsoft.com/office/powerpoint/2010/main" val="759681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249" y="268014"/>
            <a:ext cx="11445766" cy="5509200"/>
          </a:xfrm>
          <a:prstGeom prst="rect">
            <a:avLst/>
          </a:prstGeom>
          <a:noFill/>
        </p:spPr>
        <p:txBody>
          <a:bodyPr wrap="square" rtlCol="0">
            <a:spAutoFit/>
          </a:bodyPr>
          <a:lstStyle/>
          <a:p>
            <a:pPr algn="justLow" rtl="1"/>
            <a:r>
              <a:rPr lang="en-US" sz="4400" b="1" dirty="0">
                <a:cs typeface="+mj-cs"/>
              </a:rPr>
              <a:t> </a:t>
            </a:r>
            <a:r>
              <a:rPr lang="ar-SA" sz="2800" b="1" dirty="0">
                <a:solidFill>
                  <a:srgbClr val="C00000"/>
                </a:solidFill>
                <a:cs typeface="+mj-cs"/>
              </a:rPr>
              <a:t>تعريف النزف :</a:t>
            </a:r>
            <a:r>
              <a:rPr lang="ar-SA" sz="2800" dirty="0">
                <a:solidFill>
                  <a:srgbClr val="C00000"/>
                </a:solidFill>
                <a:cs typeface="+mj-cs"/>
              </a:rPr>
              <a:t> </a:t>
            </a:r>
            <a:r>
              <a:rPr lang="ar-SA" sz="2800" dirty="0">
                <a:cs typeface="+mj-cs"/>
              </a:rPr>
              <a:t>هو خروج الدم من الحيز داخل الوعائي إلى </a:t>
            </a:r>
            <a:r>
              <a:rPr lang="ar-SA" sz="2800" dirty="0" smtClean="0">
                <a:cs typeface="+mj-cs"/>
              </a:rPr>
              <a:t>خارجه</a:t>
            </a:r>
            <a:endParaRPr lang="en-US" sz="2800" dirty="0" smtClean="0">
              <a:cs typeface="+mj-cs"/>
            </a:endParaRPr>
          </a:p>
          <a:p>
            <a:pPr algn="justLow" rtl="1"/>
            <a:r>
              <a:rPr lang="ar-SA" sz="2800" dirty="0" smtClean="0">
                <a:cs typeface="+mj-cs"/>
              </a:rPr>
              <a:t> </a:t>
            </a:r>
            <a:endParaRPr lang="en-US" sz="2800" dirty="0">
              <a:cs typeface="+mj-cs"/>
            </a:endParaRPr>
          </a:p>
          <a:p>
            <a:pPr algn="justLow" rtl="1"/>
            <a:r>
              <a:rPr lang="ar-SA" sz="2800" b="1" dirty="0">
                <a:solidFill>
                  <a:srgbClr val="C00000"/>
                </a:solidFill>
                <a:cs typeface="+mj-cs"/>
              </a:rPr>
              <a:t>الإرقاء الدموي </a:t>
            </a:r>
            <a:r>
              <a:rPr lang="ar-SA" sz="2800" b="1" dirty="0" err="1" smtClean="0">
                <a:solidFill>
                  <a:srgbClr val="C00000"/>
                </a:solidFill>
                <a:cs typeface="+mj-cs"/>
              </a:rPr>
              <a:t>و</a:t>
            </a:r>
            <a:r>
              <a:rPr lang="ar-SA" sz="2800" b="1" dirty="0" smtClean="0">
                <a:solidFill>
                  <a:srgbClr val="C00000"/>
                </a:solidFill>
                <a:cs typeface="+mj-cs"/>
              </a:rPr>
              <a:t> </a:t>
            </a:r>
            <a:r>
              <a:rPr lang="ar-SY" sz="2800" b="1" dirty="0" smtClean="0">
                <a:solidFill>
                  <a:srgbClr val="C00000"/>
                </a:solidFill>
                <a:cs typeface="+mj-cs"/>
              </a:rPr>
              <a:t>ي</a:t>
            </a:r>
            <a:r>
              <a:rPr lang="ar-SA" sz="2800" b="1" dirty="0" smtClean="0">
                <a:solidFill>
                  <a:srgbClr val="C00000"/>
                </a:solidFill>
                <a:cs typeface="+mj-cs"/>
              </a:rPr>
              <a:t>ضم </a:t>
            </a:r>
            <a:r>
              <a:rPr lang="ar-SA" sz="2800" b="1" dirty="0">
                <a:solidFill>
                  <a:srgbClr val="C00000"/>
                </a:solidFill>
                <a:cs typeface="+mj-cs"/>
              </a:rPr>
              <a:t>أربعة مراحل:</a:t>
            </a:r>
            <a:endParaRPr lang="en-US" sz="2800" b="1" dirty="0">
              <a:solidFill>
                <a:srgbClr val="C00000"/>
              </a:solidFill>
              <a:cs typeface="+mj-cs"/>
            </a:endParaRPr>
          </a:p>
          <a:p>
            <a:pPr algn="justLow" rtl="1"/>
            <a:r>
              <a:rPr lang="ar-SA" sz="2800" dirty="0">
                <a:cs typeface="+mj-cs"/>
              </a:rPr>
              <a:t>1.</a:t>
            </a:r>
            <a:r>
              <a:rPr lang="ar-SA" sz="2800" dirty="0" err="1">
                <a:cs typeface="+mj-cs"/>
              </a:rPr>
              <a:t>التقبض</a:t>
            </a:r>
            <a:r>
              <a:rPr lang="ar-SA" sz="2800" dirty="0">
                <a:cs typeface="+mj-cs"/>
              </a:rPr>
              <a:t> </a:t>
            </a:r>
            <a:r>
              <a:rPr lang="ar-SA" sz="2800" dirty="0" smtClean="0">
                <a:cs typeface="+mj-cs"/>
              </a:rPr>
              <a:t>الوعائي</a:t>
            </a:r>
            <a:endParaRPr lang="en-US" sz="2800" dirty="0" smtClean="0">
              <a:cs typeface="+mj-cs"/>
            </a:endParaRPr>
          </a:p>
          <a:p>
            <a:pPr algn="justLow" rtl="1"/>
            <a:endParaRPr lang="en-US" sz="2800" dirty="0">
              <a:cs typeface="+mj-cs"/>
            </a:endParaRPr>
          </a:p>
          <a:p>
            <a:pPr algn="justLow" rtl="1"/>
            <a:r>
              <a:rPr lang="ar-SA" sz="2800" dirty="0">
                <a:cs typeface="+mj-cs"/>
              </a:rPr>
              <a:t>2.وظيفة </a:t>
            </a:r>
            <a:r>
              <a:rPr lang="ar-SA" sz="2800" dirty="0" err="1" smtClean="0">
                <a:cs typeface="+mj-cs"/>
              </a:rPr>
              <a:t>الصفيحات</a:t>
            </a:r>
            <a:endParaRPr lang="en-US" sz="2800" dirty="0" smtClean="0">
              <a:cs typeface="+mj-cs"/>
            </a:endParaRPr>
          </a:p>
          <a:p>
            <a:pPr algn="justLow" rtl="1"/>
            <a:endParaRPr lang="en-US" sz="2800" dirty="0">
              <a:cs typeface="+mj-cs"/>
            </a:endParaRPr>
          </a:p>
          <a:p>
            <a:pPr algn="justLow" rtl="1"/>
            <a:r>
              <a:rPr lang="ar-SA" sz="2800" dirty="0">
                <a:cs typeface="+mj-cs"/>
              </a:rPr>
              <a:t>3.التخثر </a:t>
            </a:r>
            <a:r>
              <a:rPr lang="ar-SA" sz="2800" dirty="0" smtClean="0">
                <a:cs typeface="+mj-cs"/>
              </a:rPr>
              <a:t>الدموي</a:t>
            </a:r>
            <a:endParaRPr lang="en-US" sz="2800" dirty="0" smtClean="0">
              <a:cs typeface="+mj-cs"/>
            </a:endParaRPr>
          </a:p>
          <a:p>
            <a:pPr algn="justLow" rtl="1"/>
            <a:endParaRPr lang="en-US" sz="2800" dirty="0">
              <a:cs typeface="+mj-cs"/>
            </a:endParaRPr>
          </a:p>
          <a:p>
            <a:pPr algn="justLow" rtl="1"/>
            <a:r>
              <a:rPr lang="ar-SA" sz="2800" dirty="0">
                <a:cs typeface="+mj-cs"/>
              </a:rPr>
              <a:t>4.حل </a:t>
            </a:r>
            <a:r>
              <a:rPr lang="ar-SA" sz="2800" dirty="0" err="1" smtClean="0">
                <a:cs typeface="+mj-cs"/>
              </a:rPr>
              <a:t>الفيبرين</a:t>
            </a:r>
            <a:endParaRPr lang="ar-SY" sz="2800" dirty="0" smtClean="0">
              <a:cs typeface="+mj-cs"/>
            </a:endParaRPr>
          </a:p>
          <a:p>
            <a:pPr algn="justLow" rtl="1"/>
            <a:endParaRPr lang="ar-SY" sz="2800" dirty="0" smtClean="0">
              <a:cs typeface="+mj-cs"/>
            </a:endParaRPr>
          </a:p>
          <a:p>
            <a:pPr algn="justLow" rtl="1"/>
            <a:endParaRPr lang="en-US" sz="2800" dirty="0">
              <a:cs typeface="+mj-cs"/>
            </a:endParaRPr>
          </a:p>
        </p:txBody>
      </p:sp>
    </p:spTree>
    <p:extLst>
      <p:ext uri="{BB962C8B-B14F-4D97-AF65-F5344CB8AC3E}">
        <p14:creationId xmlns:p14="http://schemas.microsoft.com/office/powerpoint/2010/main" val="1752561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25214"/>
            <a:ext cx="11981793" cy="5451749"/>
          </a:xfrm>
        </p:spPr>
        <p:txBody>
          <a:bodyPr/>
          <a:lstStyle/>
          <a:p>
            <a:pPr algn="justLow" rtl="1"/>
            <a:r>
              <a:rPr lang="ar-SA" b="1" dirty="0" err="1" smtClean="0">
                <a:solidFill>
                  <a:srgbClr val="FF0000"/>
                </a:solidFill>
              </a:rPr>
              <a:t>التقبض</a:t>
            </a:r>
            <a:r>
              <a:rPr lang="ar-SA" b="1" dirty="0" smtClean="0">
                <a:solidFill>
                  <a:srgbClr val="FF0000"/>
                </a:solidFill>
              </a:rPr>
              <a:t> الوعائي:</a:t>
            </a:r>
            <a:r>
              <a:rPr lang="ar-SA" sz="2400" dirty="0" smtClean="0"/>
              <a:t>عند </a:t>
            </a:r>
            <a:r>
              <a:rPr lang="ar-SA" dirty="0" smtClean="0"/>
              <a:t>تعرض جدار الوعاء الدموي للأذية </a:t>
            </a:r>
            <a:r>
              <a:rPr lang="ar-SY" dirty="0" smtClean="0"/>
              <a:t>يحدث </a:t>
            </a:r>
            <a:r>
              <a:rPr lang="ar-SA" dirty="0" smtClean="0"/>
              <a:t> </a:t>
            </a:r>
            <a:r>
              <a:rPr lang="ar-SA" dirty="0" err="1" smtClean="0"/>
              <a:t>التقبض</a:t>
            </a:r>
            <a:r>
              <a:rPr lang="ar-SA" dirty="0" smtClean="0"/>
              <a:t> الوعائي </a:t>
            </a:r>
            <a:endParaRPr lang="en-US" dirty="0" smtClean="0"/>
          </a:p>
          <a:p>
            <a:pPr algn="justLow" rtl="1"/>
            <a:r>
              <a:rPr lang="ar-SA" dirty="0" smtClean="0"/>
              <a:t>وهي أكثر وضوحا في الأوعية التي تحتوي على طبقة عضلية </a:t>
            </a:r>
            <a:r>
              <a:rPr lang="ar-SA" dirty="0" err="1" smtClean="0"/>
              <a:t>ملساءوتشاهد</a:t>
            </a:r>
            <a:r>
              <a:rPr lang="ar-SA" dirty="0" smtClean="0"/>
              <a:t> حتى على مستوى الشعيرات,وهو يعتمد على </a:t>
            </a:r>
            <a:r>
              <a:rPr lang="ar-SA" dirty="0" err="1" smtClean="0"/>
              <a:t>التقبض</a:t>
            </a:r>
            <a:r>
              <a:rPr lang="ar-SA" dirty="0" smtClean="0"/>
              <a:t> الموضعي للعضلات الملساء وهذا </a:t>
            </a:r>
            <a:r>
              <a:rPr lang="ar-SA" dirty="0" err="1" smtClean="0"/>
              <a:t>التقبض</a:t>
            </a:r>
            <a:r>
              <a:rPr lang="ar-SA" dirty="0" smtClean="0"/>
              <a:t> يحدث قبل التصاق أي من </a:t>
            </a:r>
            <a:r>
              <a:rPr lang="ar-SA" dirty="0" err="1" smtClean="0"/>
              <a:t>الصفيحات</a:t>
            </a:r>
            <a:r>
              <a:rPr lang="ar-SA" dirty="0" smtClean="0"/>
              <a:t> بمكان الأذية, وقد يكفي التصاق الخلايا البطانية للوعاء لإيقاف النزف من الوعاء,ثم يليه </a:t>
            </a:r>
            <a:endParaRPr lang="en-US" dirty="0" smtClean="0"/>
          </a:p>
          <a:p>
            <a:pPr algn="justLow" rtl="1"/>
            <a:r>
              <a:rPr lang="ar-SA" b="1" dirty="0" smtClean="0">
                <a:solidFill>
                  <a:srgbClr val="C00000"/>
                </a:solidFill>
              </a:rPr>
              <a:t>تشكل </a:t>
            </a:r>
            <a:r>
              <a:rPr lang="ar-SA" b="1" dirty="0" err="1" smtClean="0">
                <a:solidFill>
                  <a:srgbClr val="C00000"/>
                </a:solidFill>
              </a:rPr>
              <a:t>خثرة</a:t>
            </a:r>
            <a:r>
              <a:rPr lang="ar-SA" b="1" dirty="0" smtClean="0">
                <a:solidFill>
                  <a:srgbClr val="C00000"/>
                </a:solidFill>
              </a:rPr>
              <a:t> </a:t>
            </a:r>
            <a:r>
              <a:rPr lang="ar-SA" b="1" dirty="0" err="1" smtClean="0">
                <a:solidFill>
                  <a:srgbClr val="C00000"/>
                </a:solidFill>
              </a:rPr>
              <a:t>الصفيحات</a:t>
            </a:r>
            <a:r>
              <a:rPr lang="ar-SA" b="1" dirty="0" smtClean="0">
                <a:solidFill>
                  <a:srgbClr val="C00000"/>
                </a:solidFill>
              </a:rPr>
              <a:t> </a:t>
            </a:r>
            <a:r>
              <a:rPr lang="ar-SA" dirty="0" smtClean="0"/>
              <a:t>التي </a:t>
            </a:r>
            <a:r>
              <a:rPr lang="ar-SA" dirty="0" err="1" smtClean="0"/>
              <a:t>يتحررمن</a:t>
            </a:r>
            <a:r>
              <a:rPr lang="ar-SA" dirty="0" smtClean="0"/>
              <a:t> </a:t>
            </a:r>
            <a:r>
              <a:rPr lang="ar-SA" dirty="0" err="1" smtClean="0"/>
              <a:t>غشائهاحمض</a:t>
            </a:r>
            <a:r>
              <a:rPr lang="ar-SA" dirty="0" smtClean="0"/>
              <a:t> </a:t>
            </a:r>
            <a:r>
              <a:rPr lang="ar-SA" dirty="0" err="1" smtClean="0"/>
              <a:t>الاراشيدونيك</a:t>
            </a:r>
            <a:r>
              <a:rPr lang="ar-SA" dirty="0" smtClean="0"/>
              <a:t> خلال تجمعها وهو مقبض وعائي وكذلك مركبات  أخرى </a:t>
            </a:r>
            <a:r>
              <a:rPr lang="ar-SA" dirty="0" err="1" smtClean="0"/>
              <a:t>كالبراديكينين</a:t>
            </a:r>
            <a:r>
              <a:rPr lang="ar-SA" dirty="0" smtClean="0"/>
              <a:t> </a:t>
            </a:r>
            <a:r>
              <a:rPr lang="ar-SA" dirty="0" err="1" smtClean="0"/>
              <a:t>والببتيدات</a:t>
            </a:r>
            <a:r>
              <a:rPr lang="ar-SA" dirty="0" smtClean="0"/>
              <a:t> </a:t>
            </a:r>
            <a:r>
              <a:rPr lang="ar-SA" dirty="0" err="1" smtClean="0"/>
              <a:t>الفيبرينية</a:t>
            </a:r>
            <a:r>
              <a:rPr lang="ar-SA" dirty="0" smtClean="0"/>
              <a:t> والتي تساعد في </a:t>
            </a:r>
            <a:r>
              <a:rPr lang="ar-SA" dirty="0" err="1" smtClean="0"/>
              <a:t>التقبض</a:t>
            </a:r>
            <a:r>
              <a:rPr lang="ar-SA" dirty="0" smtClean="0"/>
              <a:t> الوعائي في العضلات الملساء.</a:t>
            </a:r>
            <a:endParaRPr lang="en-US" dirty="0" smtClean="0"/>
          </a:p>
          <a:p>
            <a:pPr algn="justLow" rtl="1"/>
            <a:r>
              <a:rPr lang="ar-SA" dirty="0" smtClean="0"/>
              <a:t> إن الانقطاع الكامل لوعاء يؤدي إلى انقباضه بشكل اسرع من الانقطاع الجزئي لنفس الوعاء بنفس الحجم بحيث يتوقف النزف عفويا</a:t>
            </a:r>
            <a:r>
              <a:rPr lang="ar-SA" dirty="0" smtClean="0"/>
              <a:t>,</a:t>
            </a:r>
            <a:endParaRPr lang="ar-SY" dirty="0" smtClean="0"/>
          </a:p>
          <a:p>
            <a:pPr algn="justLow" rtl="1"/>
            <a:endParaRPr lang="en-US" dirty="0" smtClean="0"/>
          </a:p>
          <a:p>
            <a:pPr algn="justLow" rtl="1"/>
            <a:r>
              <a:rPr lang="ar-SA" dirty="0" smtClean="0"/>
              <a:t>كما تساعد الأنسجة المجاورة بضغطها على الوعاء في سرعة الانقباض وتوقف النزف .</a:t>
            </a:r>
            <a:endParaRPr lang="en-US" dirty="0" smtClean="0"/>
          </a:p>
          <a:p>
            <a:endParaRPr lang="ar-SY"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740307"/>
          </a:xfrm>
          <a:prstGeom prst="rect">
            <a:avLst/>
          </a:prstGeom>
          <a:noFill/>
        </p:spPr>
        <p:txBody>
          <a:bodyPr wrap="square" rtlCol="0">
            <a:spAutoFit/>
          </a:bodyPr>
          <a:lstStyle/>
          <a:p>
            <a:pPr algn="justLow" rtl="1"/>
            <a:r>
              <a:rPr lang="ar-SA" sz="4400" b="1" i="1" u="sng" dirty="0">
                <a:cs typeface="+mj-cs"/>
              </a:rPr>
              <a:t>".</a:t>
            </a:r>
            <a:r>
              <a:rPr lang="ar-SA" sz="2800" b="1" dirty="0">
                <a:solidFill>
                  <a:srgbClr val="FF0000"/>
                </a:solidFill>
                <a:cs typeface="+mj-cs"/>
              </a:rPr>
              <a:t>وظيفة </a:t>
            </a:r>
            <a:r>
              <a:rPr lang="ar-SA" sz="2800" b="1" dirty="0" err="1" smtClean="0">
                <a:solidFill>
                  <a:srgbClr val="FF0000"/>
                </a:solidFill>
                <a:cs typeface="+mj-cs"/>
              </a:rPr>
              <a:t>الصفيحات</a:t>
            </a:r>
            <a:r>
              <a:rPr lang="en-US" sz="2800" b="1" dirty="0" smtClean="0">
                <a:solidFill>
                  <a:srgbClr val="FF0000"/>
                </a:solidFill>
                <a:cs typeface="+mj-cs"/>
              </a:rPr>
              <a:t> :</a:t>
            </a:r>
            <a:endParaRPr lang="en-US" sz="2800" dirty="0">
              <a:solidFill>
                <a:srgbClr val="FF0000"/>
              </a:solidFill>
              <a:cs typeface="+mj-cs"/>
            </a:endParaRPr>
          </a:p>
          <a:p>
            <a:pPr algn="justLow" rtl="1"/>
            <a:r>
              <a:rPr lang="ar-SA" sz="2800" b="1" dirty="0">
                <a:solidFill>
                  <a:srgbClr val="002060"/>
                </a:solidFill>
                <a:cs typeface="+mj-cs"/>
              </a:rPr>
              <a:t>تعريف الصفيحات: </a:t>
            </a:r>
            <a:r>
              <a:rPr lang="ar-SA" sz="2800" dirty="0">
                <a:cs typeface="+mj-cs"/>
              </a:rPr>
              <a:t>هي أجزاء من </a:t>
            </a:r>
            <a:r>
              <a:rPr lang="ar-SA" sz="2800" dirty="0" err="1">
                <a:cs typeface="+mj-cs"/>
              </a:rPr>
              <a:t>النواءات</a:t>
            </a:r>
            <a:r>
              <a:rPr lang="ar-SA" sz="2800" dirty="0">
                <a:cs typeface="+mj-cs"/>
              </a:rPr>
              <a:t> </a:t>
            </a:r>
            <a:r>
              <a:rPr lang="ar-SA" sz="2800" dirty="0" err="1">
                <a:cs typeface="+mj-cs"/>
              </a:rPr>
              <a:t>لاتحتوي</a:t>
            </a:r>
            <a:r>
              <a:rPr lang="ar-SA" sz="2800" dirty="0">
                <a:cs typeface="+mj-cs"/>
              </a:rPr>
              <a:t> على نوى يبلغ قطرها 2-4 ميكرون وأعدادها الطبيعية في الدم تتراوح بين</a:t>
            </a:r>
            <a:r>
              <a:rPr lang="ar-SA" sz="2800" b="1" dirty="0">
                <a:solidFill>
                  <a:srgbClr val="C00000"/>
                </a:solidFill>
                <a:cs typeface="+mj-cs"/>
              </a:rPr>
              <a:t> 150-400ألف /</a:t>
            </a:r>
            <a:r>
              <a:rPr lang="ar-SA" sz="2800" b="1" dirty="0" err="1">
                <a:solidFill>
                  <a:srgbClr val="C00000"/>
                </a:solidFill>
                <a:cs typeface="+mj-cs"/>
              </a:rPr>
              <a:t>ميكروليتر</a:t>
            </a:r>
            <a:r>
              <a:rPr lang="ar-SA" sz="2800" b="1" dirty="0">
                <a:solidFill>
                  <a:srgbClr val="C00000"/>
                </a:solidFill>
                <a:cs typeface="+mj-cs"/>
              </a:rPr>
              <a:t> .</a:t>
            </a:r>
            <a:endParaRPr lang="en-US" sz="2800" b="1" dirty="0">
              <a:solidFill>
                <a:srgbClr val="C00000"/>
              </a:solidFill>
              <a:cs typeface="+mj-cs"/>
            </a:endParaRPr>
          </a:p>
          <a:p>
            <a:pPr algn="justLow" rtl="1"/>
            <a:r>
              <a:rPr lang="ar-SA" sz="2800" b="1" dirty="0">
                <a:cs typeface="+mj-cs"/>
              </a:rPr>
              <a:t>*إن العامل الرئيسي في تواسط تشكل الصفيحات هو </a:t>
            </a:r>
            <a:r>
              <a:rPr lang="ar-SA" sz="2800" b="1" dirty="0" err="1" smtClean="0">
                <a:solidFill>
                  <a:srgbClr val="C00000"/>
                </a:solidFill>
                <a:cs typeface="+mj-cs"/>
              </a:rPr>
              <a:t>الترومبوبيوتين</a:t>
            </a:r>
            <a:r>
              <a:rPr lang="ar-SA" sz="2800" b="1" dirty="0">
                <a:solidFill>
                  <a:srgbClr val="C00000"/>
                </a:solidFill>
                <a:cs typeface="+mj-cs"/>
              </a:rPr>
              <a:t>. </a:t>
            </a:r>
            <a:endParaRPr lang="en-US" sz="2800" dirty="0">
              <a:solidFill>
                <a:srgbClr val="C00000"/>
              </a:solidFill>
              <a:cs typeface="+mj-cs"/>
            </a:endParaRPr>
          </a:p>
          <a:p>
            <a:pPr algn="justLow" rtl="1"/>
            <a:r>
              <a:rPr lang="ar-SA" sz="2800" dirty="0">
                <a:cs typeface="+mj-cs"/>
              </a:rPr>
              <a:t>*يخزن حوالي 30% من الصفيحات الجائلة في الدم ضمن الطحال وتبلغ فترة حياتها بين سبعة لعشرة أيام وهي تلعب دورا أساسيا في </a:t>
            </a:r>
            <a:r>
              <a:rPr lang="ar-SA" sz="2800" dirty="0" err="1">
                <a:cs typeface="+mj-cs"/>
              </a:rPr>
              <a:t>الإرقاء</a:t>
            </a:r>
            <a:r>
              <a:rPr lang="ar-SA" sz="2800" dirty="0">
                <a:cs typeface="+mj-cs"/>
              </a:rPr>
              <a:t> </a:t>
            </a:r>
            <a:endParaRPr lang="en-US" sz="2800" dirty="0" smtClean="0">
              <a:solidFill>
                <a:srgbClr val="C00000"/>
              </a:solidFill>
            </a:endParaRPr>
          </a:p>
          <a:p>
            <a:pPr algn="justLow" rtl="1"/>
            <a:r>
              <a:rPr lang="ar-SA" sz="2800" dirty="0" smtClean="0"/>
              <a:t>لا تلتصق </a:t>
            </a:r>
            <a:r>
              <a:rPr lang="ar-SA" sz="2800" dirty="0" err="1" smtClean="0"/>
              <a:t>الصفيحات</a:t>
            </a:r>
            <a:r>
              <a:rPr lang="ar-SA" sz="2800" dirty="0" smtClean="0"/>
              <a:t> </a:t>
            </a:r>
            <a:r>
              <a:rPr lang="ar-SA" sz="2800" dirty="0" err="1" smtClean="0"/>
              <a:t>ببعضها</a:t>
            </a:r>
            <a:r>
              <a:rPr lang="ar-SA" sz="2800" dirty="0" smtClean="0"/>
              <a:t> في الحالة الطبيعية لكن </a:t>
            </a:r>
            <a:r>
              <a:rPr lang="ar-SA" sz="2800" b="1" dirty="0" smtClean="0">
                <a:solidFill>
                  <a:srgbClr val="C00000"/>
                </a:solidFill>
              </a:rPr>
              <a:t>عند حدوث أذية في الوعاء فهي تشكل سدادة تعمل على إيقاف النزف</a:t>
            </a:r>
            <a:r>
              <a:rPr lang="ar-SA" sz="2800" dirty="0" smtClean="0"/>
              <a:t>, حيث تؤدي أذية الطبقة البطانية للوعاء إلى تعري الكولاجين تحت البطانة والذي تلتصق عليه </a:t>
            </a:r>
            <a:r>
              <a:rPr lang="ar-SA" sz="2800" dirty="0" err="1" smtClean="0"/>
              <a:t>الصفيحات</a:t>
            </a:r>
            <a:r>
              <a:rPr lang="ar-SA" sz="2800" dirty="0" smtClean="0"/>
              <a:t> خلال 15 ثانية من الأذية وتشكل كتلة تبدأ </a:t>
            </a:r>
            <a:r>
              <a:rPr lang="ar-SA" sz="2800" dirty="0" err="1" smtClean="0"/>
              <a:t>بالارقاء</a:t>
            </a:r>
            <a:r>
              <a:rPr lang="ar-SA" sz="2800" dirty="0" smtClean="0"/>
              <a:t> </a:t>
            </a:r>
            <a:r>
              <a:rPr lang="ar-SA" sz="2800" dirty="0" err="1" smtClean="0"/>
              <a:t>البدئي</a:t>
            </a:r>
            <a:r>
              <a:rPr lang="ar-SA" sz="2800" dirty="0" smtClean="0"/>
              <a:t> وحتى هذه المرحلة يكون تجمع </a:t>
            </a:r>
            <a:r>
              <a:rPr lang="ar-SA" sz="2800" dirty="0" err="1" smtClean="0"/>
              <a:t>الصفيحات</a:t>
            </a:r>
            <a:r>
              <a:rPr lang="ar-SA" sz="2800" dirty="0" smtClean="0"/>
              <a:t> </a:t>
            </a:r>
            <a:r>
              <a:rPr lang="ar-SA" sz="2800" dirty="0" err="1" smtClean="0"/>
              <a:t>عكوسا</a:t>
            </a:r>
            <a:endParaRPr lang="en-US" sz="2800" dirty="0" smtClean="0"/>
          </a:p>
          <a:p>
            <a:pPr algn="justLow" rtl="1"/>
            <a:r>
              <a:rPr lang="ar-SA" sz="2800" dirty="0" smtClean="0"/>
              <a:t>- وفي المرحلة الثانية من تفعيل </a:t>
            </a:r>
            <a:r>
              <a:rPr lang="ar-SA" sz="2800" dirty="0" err="1" smtClean="0"/>
              <a:t>الصفيحات</a:t>
            </a:r>
            <a:r>
              <a:rPr lang="ar-SA" sz="2800" dirty="0" smtClean="0"/>
              <a:t> يحدث تفاعل تحرير عدة وسائط كيمائية منها </a:t>
            </a:r>
            <a:r>
              <a:rPr lang="ar-SA" sz="2800" dirty="0" err="1" smtClean="0"/>
              <a:t>السيروتونين</a:t>
            </a:r>
            <a:r>
              <a:rPr lang="ar-SA" sz="2800" dirty="0" smtClean="0"/>
              <a:t> </a:t>
            </a:r>
            <a:r>
              <a:rPr lang="ar-SA" sz="2800" dirty="0" err="1" smtClean="0"/>
              <a:t>والفيبرينوجين</a:t>
            </a:r>
            <a:endParaRPr lang="en-US" sz="2800" dirty="0" smtClean="0">
              <a:solidFill>
                <a:srgbClr val="C00000"/>
              </a:solidFill>
            </a:endParaRPr>
          </a:p>
          <a:p>
            <a:pPr algn="justLow" rtl="1"/>
            <a:r>
              <a:rPr lang="ar-SA" sz="2800" dirty="0" smtClean="0">
                <a:solidFill>
                  <a:srgbClr val="C00000"/>
                </a:solidFill>
              </a:rPr>
              <a:t>- ويؤدي </a:t>
            </a:r>
            <a:r>
              <a:rPr lang="ar-SA" sz="2800" dirty="0" err="1" smtClean="0">
                <a:solidFill>
                  <a:srgbClr val="C00000"/>
                </a:solidFill>
              </a:rPr>
              <a:t>الارتكاس</a:t>
            </a:r>
            <a:r>
              <a:rPr lang="ar-SA" sz="2800" dirty="0" smtClean="0">
                <a:solidFill>
                  <a:srgbClr val="C00000"/>
                </a:solidFill>
              </a:rPr>
              <a:t> إلى تلازم </a:t>
            </a:r>
            <a:r>
              <a:rPr lang="ar-SA" sz="2800" dirty="0" err="1" smtClean="0">
                <a:solidFill>
                  <a:srgbClr val="C00000"/>
                </a:solidFill>
              </a:rPr>
              <a:t>الصفيحات</a:t>
            </a:r>
            <a:r>
              <a:rPr lang="ar-SA" sz="2800" dirty="0" smtClean="0">
                <a:solidFill>
                  <a:srgbClr val="C00000"/>
                </a:solidFill>
              </a:rPr>
              <a:t> معا ضمن </a:t>
            </a:r>
            <a:r>
              <a:rPr lang="ar-SA" sz="2800" dirty="0" err="1" smtClean="0">
                <a:solidFill>
                  <a:srgbClr val="C00000"/>
                </a:solidFill>
              </a:rPr>
              <a:t>خثرة</a:t>
            </a:r>
            <a:r>
              <a:rPr lang="ar-SA" sz="2800" dirty="0" smtClean="0">
                <a:solidFill>
                  <a:srgbClr val="C00000"/>
                </a:solidFill>
              </a:rPr>
              <a:t> عديمة الشكل في مرحلة غير </a:t>
            </a:r>
            <a:r>
              <a:rPr lang="ar-SA" sz="2800" dirty="0" err="1" smtClean="0">
                <a:solidFill>
                  <a:srgbClr val="C00000"/>
                </a:solidFill>
              </a:rPr>
              <a:t>عكوسة</a:t>
            </a:r>
            <a:endParaRPr lang="en-US" sz="2800" dirty="0" smtClean="0">
              <a:solidFill>
                <a:srgbClr val="C00000"/>
              </a:solidFill>
            </a:endParaRPr>
          </a:p>
          <a:p>
            <a:pPr algn="justLow" rtl="1"/>
            <a:r>
              <a:rPr lang="ar-SA" sz="2800" dirty="0" smtClean="0"/>
              <a:t>ملاحظة: يمكن تثبيط المرحلة الثانية من تجمع </a:t>
            </a:r>
            <a:r>
              <a:rPr lang="ar-SA" sz="2800" dirty="0" err="1" smtClean="0"/>
              <a:t>الصفيحات</a:t>
            </a:r>
            <a:r>
              <a:rPr lang="ar-SA" sz="2800" dirty="0" smtClean="0"/>
              <a:t> بواسطة </a:t>
            </a:r>
            <a:r>
              <a:rPr lang="ar-SA" sz="2800" dirty="0" err="1" smtClean="0"/>
              <a:t>الأسبيرين</a:t>
            </a:r>
            <a:r>
              <a:rPr lang="ar-SA" sz="2800" dirty="0" smtClean="0"/>
              <a:t> و</a:t>
            </a:r>
            <a:r>
              <a:rPr lang="en-US" sz="2800" dirty="0" smtClean="0"/>
              <a:t>.NSAID</a:t>
            </a:r>
          </a:p>
          <a:p>
            <a:pPr algn="justLow" rtl="1"/>
            <a:endParaRPr lang="en-US" sz="2400" dirty="0">
              <a:cs typeface="+mj-cs"/>
            </a:endParaRPr>
          </a:p>
        </p:txBody>
      </p:sp>
    </p:spTree>
    <p:extLst>
      <p:ext uri="{BB962C8B-B14F-4D97-AF65-F5344CB8AC3E}">
        <p14:creationId xmlns:p14="http://schemas.microsoft.com/office/powerpoint/2010/main" val="1642140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447645"/>
          </a:xfrm>
          <a:prstGeom prst="rect">
            <a:avLst/>
          </a:prstGeom>
          <a:noFill/>
        </p:spPr>
        <p:txBody>
          <a:bodyPr wrap="square" rtlCol="0">
            <a:spAutoFit/>
          </a:bodyPr>
          <a:lstStyle/>
          <a:p>
            <a:pPr algn="justLow" rtl="1"/>
            <a:r>
              <a:rPr lang="ar-SA" sz="3400" b="1" dirty="0">
                <a:solidFill>
                  <a:srgbClr val="FF0000"/>
                </a:solidFill>
                <a:cs typeface="+mj-cs"/>
              </a:rPr>
              <a:t>التخثر الدموي: </a:t>
            </a:r>
            <a:endParaRPr lang="en-US" sz="3400" dirty="0">
              <a:cs typeface="+mj-cs"/>
            </a:endParaRPr>
          </a:p>
          <a:p>
            <a:pPr algn="justLow" rtl="1"/>
            <a:r>
              <a:rPr lang="ar-SA" sz="3400" dirty="0">
                <a:cs typeface="+mj-cs"/>
              </a:rPr>
              <a:t>*</a:t>
            </a:r>
            <a:r>
              <a:rPr lang="ar-SA" sz="2800" dirty="0">
                <a:cs typeface="+mj-cs"/>
              </a:rPr>
              <a:t>ويقسم شلال التخثر الى مسارين متقاطعين: وهما </a:t>
            </a:r>
            <a:r>
              <a:rPr lang="ar-SA" sz="2800" b="1" dirty="0">
                <a:solidFill>
                  <a:srgbClr val="C00000"/>
                </a:solidFill>
                <a:cs typeface="+mj-cs"/>
              </a:rPr>
              <a:t>داخلي </a:t>
            </a:r>
            <a:r>
              <a:rPr lang="ar-SA" sz="2800" b="1" dirty="0" smtClean="0">
                <a:solidFill>
                  <a:srgbClr val="C00000"/>
                </a:solidFill>
                <a:cs typeface="+mj-cs"/>
              </a:rPr>
              <a:t>المنشأ</a:t>
            </a:r>
            <a:r>
              <a:rPr lang="en-US" sz="2800" b="1" dirty="0" smtClean="0">
                <a:solidFill>
                  <a:srgbClr val="C00000"/>
                </a:solidFill>
                <a:cs typeface="+mj-cs"/>
              </a:rPr>
              <a:t> </a:t>
            </a:r>
            <a:r>
              <a:rPr lang="ar-SA" sz="2800" dirty="0" smtClean="0">
                <a:cs typeface="+mj-cs"/>
              </a:rPr>
              <a:t>مع </a:t>
            </a:r>
            <a:r>
              <a:rPr lang="ar-SA" sz="2800" dirty="0">
                <a:cs typeface="+mj-cs"/>
              </a:rPr>
              <a:t>العامل12 وعبر التفاعلات الأنزيمية ليفعل العامل 11 و9 و7 ويبدأ بالمسار  الداخلي نظرا لأن جميع العناصر التي تؤدي في النهاية إلى تشكل خثرة </a:t>
            </a:r>
            <a:r>
              <a:rPr lang="ar-SA" sz="2800" dirty="0" err="1">
                <a:cs typeface="+mj-cs"/>
              </a:rPr>
              <a:t>الفيبرين</a:t>
            </a:r>
            <a:r>
              <a:rPr lang="ar-SA" sz="2800" dirty="0">
                <a:cs typeface="+mj-cs"/>
              </a:rPr>
              <a:t> ضمن البلازما الدورانية ولا حاجة للتماس مع السطوح النسيجية لبدء هذه العملية</a:t>
            </a:r>
            <a:r>
              <a:rPr lang="ar-SA" sz="2800" dirty="0" smtClean="0">
                <a:cs typeface="+mj-cs"/>
              </a:rPr>
              <a:t>.</a:t>
            </a:r>
            <a:endParaRPr lang="en-US" sz="2800" dirty="0" smtClean="0">
              <a:cs typeface="+mj-cs"/>
            </a:endParaRPr>
          </a:p>
          <a:p>
            <a:pPr algn="justLow" rtl="1"/>
            <a:endParaRPr lang="en-US" sz="2800" dirty="0">
              <a:cs typeface="+mj-cs"/>
            </a:endParaRPr>
          </a:p>
          <a:p>
            <a:pPr algn="justLow" rtl="1"/>
            <a:r>
              <a:rPr lang="ar-SA" sz="2800" dirty="0">
                <a:cs typeface="+mj-cs"/>
              </a:rPr>
              <a:t>*بينما </a:t>
            </a:r>
            <a:r>
              <a:rPr lang="ar-SA" sz="2800" b="1" dirty="0">
                <a:solidFill>
                  <a:srgbClr val="C00000"/>
                </a:solidFill>
                <a:cs typeface="+mj-cs"/>
              </a:rPr>
              <a:t>المسار الخارجي </a:t>
            </a:r>
            <a:r>
              <a:rPr lang="ar-SA" sz="2800" dirty="0">
                <a:cs typeface="+mj-cs"/>
              </a:rPr>
              <a:t>يتطلب توضع العامل النسيجي على سطح جدار الوعاء المصاب </a:t>
            </a:r>
            <a:r>
              <a:rPr lang="ar-SA" sz="2800" dirty="0" err="1">
                <a:cs typeface="+mj-cs"/>
              </a:rPr>
              <a:t>لاقلاع</a:t>
            </a:r>
            <a:r>
              <a:rPr lang="ar-SA" sz="2800" dirty="0">
                <a:cs typeface="+mj-cs"/>
              </a:rPr>
              <a:t> شلال التخثر الذي </a:t>
            </a:r>
            <a:r>
              <a:rPr lang="ar-SA" sz="2800" dirty="0" err="1">
                <a:cs typeface="+mj-cs"/>
              </a:rPr>
              <a:t>يبدأمن</a:t>
            </a:r>
            <a:r>
              <a:rPr lang="ar-SA" sz="2800" dirty="0">
                <a:cs typeface="+mj-cs"/>
              </a:rPr>
              <a:t> العامل 7 ويلتقي المساران عند العامل 10 ويستمر التفعيل ليشمل العامل الثاني </a:t>
            </a:r>
            <a:r>
              <a:rPr lang="ar-SA" sz="2800" dirty="0" err="1">
                <a:cs typeface="+mj-cs"/>
              </a:rPr>
              <a:t>البروترومبين</a:t>
            </a:r>
            <a:r>
              <a:rPr lang="ar-SA" sz="2800" dirty="0">
                <a:cs typeface="+mj-cs"/>
              </a:rPr>
              <a:t> ثم العامل الأول (</a:t>
            </a:r>
            <a:r>
              <a:rPr lang="ar-SA" sz="2800" dirty="0" err="1">
                <a:cs typeface="+mj-cs"/>
              </a:rPr>
              <a:t>الفيبرينوجين</a:t>
            </a:r>
            <a:r>
              <a:rPr lang="ar-SA" sz="2800" dirty="0">
                <a:cs typeface="+mj-cs"/>
              </a:rPr>
              <a:t>) وتتشكل الخثرة بعد تحول </a:t>
            </a:r>
            <a:r>
              <a:rPr lang="ar-SA" sz="2800" dirty="0" err="1">
                <a:cs typeface="+mj-cs"/>
              </a:rPr>
              <a:t>الفيبرينوجين</a:t>
            </a:r>
            <a:r>
              <a:rPr lang="ar-SA" sz="2800" dirty="0">
                <a:cs typeface="+mj-cs"/>
              </a:rPr>
              <a:t> الى </a:t>
            </a:r>
            <a:r>
              <a:rPr lang="ar-SA" sz="2800" dirty="0" err="1">
                <a:cs typeface="+mj-cs"/>
              </a:rPr>
              <a:t>فيبرين</a:t>
            </a:r>
            <a:r>
              <a:rPr lang="ar-SA" sz="2800" dirty="0">
                <a:cs typeface="+mj-cs"/>
              </a:rPr>
              <a:t> </a:t>
            </a:r>
            <a:r>
              <a:rPr lang="ar-SA" sz="2800" dirty="0" smtClean="0">
                <a:cs typeface="+mj-cs"/>
              </a:rPr>
              <a:t>.</a:t>
            </a:r>
            <a:endParaRPr lang="en-US" sz="2800" dirty="0" smtClean="0">
              <a:cs typeface="+mj-cs"/>
            </a:endParaRPr>
          </a:p>
          <a:p>
            <a:pPr algn="justLow" rtl="1"/>
            <a:endParaRPr lang="en-US" sz="2800" dirty="0">
              <a:cs typeface="+mj-cs"/>
            </a:endParaRPr>
          </a:p>
          <a:p>
            <a:pPr algn="justLow" rtl="1"/>
            <a:r>
              <a:rPr lang="ar-SA" sz="2800" dirty="0">
                <a:cs typeface="+mj-cs"/>
              </a:rPr>
              <a:t>*إن وجود أي خلل في عناصر المسار الداخلي أو الخارجي يؤثر على تشكل الخثرة </a:t>
            </a:r>
            <a:r>
              <a:rPr lang="ar-SA" sz="2800" dirty="0" err="1">
                <a:cs typeface="+mj-cs"/>
              </a:rPr>
              <a:t>الفيبرينية</a:t>
            </a:r>
            <a:r>
              <a:rPr lang="ar-SA" sz="2800" dirty="0">
                <a:cs typeface="+mj-cs"/>
              </a:rPr>
              <a:t>. </a:t>
            </a:r>
            <a:endParaRPr lang="en-US" sz="2800" dirty="0" smtClean="0">
              <a:cs typeface="+mj-cs"/>
            </a:endParaRPr>
          </a:p>
          <a:p>
            <a:pPr algn="justLow" rtl="1"/>
            <a:endParaRPr lang="en-US" sz="2800" dirty="0" smtClean="0">
              <a:cs typeface="+mj-cs"/>
            </a:endParaRPr>
          </a:p>
          <a:p>
            <a:pPr algn="justLow" rtl="1"/>
            <a:r>
              <a:rPr lang="ar-SA" sz="2800" dirty="0" smtClean="0">
                <a:cs typeface="+mj-cs"/>
              </a:rPr>
              <a:t>فمثلا </a:t>
            </a:r>
            <a:r>
              <a:rPr lang="ar-SA" sz="2800" dirty="0">
                <a:cs typeface="+mj-cs"/>
              </a:rPr>
              <a:t>:تأثير  عوز فيتامين </a:t>
            </a:r>
            <a:r>
              <a:rPr lang="en-US" sz="2800" dirty="0">
                <a:cs typeface="+mj-cs"/>
              </a:rPr>
              <a:t>K </a:t>
            </a:r>
            <a:r>
              <a:rPr lang="ar-SA" sz="2800" dirty="0">
                <a:cs typeface="+mj-cs"/>
              </a:rPr>
              <a:t>أو تناول </a:t>
            </a:r>
            <a:r>
              <a:rPr lang="ar-SA" sz="2800" dirty="0" err="1">
                <a:cs typeface="+mj-cs"/>
              </a:rPr>
              <a:t>الوارفارين</a:t>
            </a:r>
            <a:r>
              <a:rPr lang="ar-SA" sz="2800" dirty="0">
                <a:cs typeface="+mj-cs"/>
              </a:rPr>
              <a:t> على العوامل 10,9,7,2</a:t>
            </a:r>
            <a:r>
              <a:rPr lang="ar-SA" sz="2800" dirty="0" smtClean="0">
                <a:cs typeface="+mj-cs"/>
              </a:rPr>
              <a:t>.</a:t>
            </a:r>
            <a:r>
              <a:rPr lang="ar-SA" sz="2800" dirty="0" smtClean="0"/>
              <a:t> </a:t>
            </a:r>
            <a:endParaRPr lang="en-US" sz="2800" dirty="0" smtClean="0"/>
          </a:p>
        </p:txBody>
      </p:sp>
    </p:spTree>
    <p:extLst>
      <p:ext uri="{BB962C8B-B14F-4D97-AF65-F5344CB8AC3E}">
        <p14:creationId xmlns:p14="http://schemas.microsoft.com/office/powerpoint/2010/main" val="4223604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1825625"/>
            <a:ext cx="12192000" cy="4351338"/>
          </a:xfrm>
        </p:spPr>
        <p:txBody>
          <a:bodyPr/>
          <a:lstStyle/>
          <a:p>
            <a:r>
              <a:rPr lang="en-US" b="1" dirty="0" smtClean="0">
                <a:solidFill>
                  <a:srgbClr val="FF0000"/>
                </a:solidFill>
              </a:rPr>
              <a:t>                                                                                                                    </a:t>
            </a:r>
            <a:r>
              <a:rPr lang="ar-SA" b="1" dirty="0" smtClean="0">
                <a:solidFill>
                  <a:srgbClr val="FF0000"/>
                </a:solidFill>
              </a:rPr>
              <a:t>حل </a:t>
            </a:r>
            <a:r>
              <a:rPr lang="ar-SA" b="1" dirty="0" err="1" smtClean="0">
                <a:solidFill>
                  <a:srgbClr val="FF0000"/>
                </a:solidFill>
              </a:rPr>
              <a:t>الفيبرين</a:t>
            </a:r>
            <a:r>
              <a:rPr lang="ar-SA" b="1" dirty="0" smtClean="0">
                <a:solidFill>
                  <a:srgbClr val="FF0000"/>
                </a:solidFill>
              </a:rPr>
              <a:t>:</a:t>
            </a:r>
            <a:endParaRPr lang="en-US" b="1" dirty="0" smtClean="0">
              <a:solidFill>
                <a:srgbClr val="FF0000"/>
              </a:solidFill>
            </a:endParaRPr>
          </a:p>
          <a:p>
            <a:r>
              <a:rPr lang="ar-SA" dirty="0" smtClean="0"/>
              <a:t>تخضع </a:t>
            </a:r>
            <a:r>
              <a:rPr lang="ar-SA" dirty="0" err="1" smtClean="0"/>
              <a:t>الخثرة</a:t>
            </a:r>
            <a:r>
              <a:rPr lang="ar-SA" dirty="0" smtClean="0"/>
              <a:t> </a:t>
            </a:r>
            <a:r>
              <a:rPr lang="ar-SA" dirty="0" err="1" smtClean="0"/>
              <a:t>الفيبرينية</a:t>
            </a:r>
            <a:r>
              <a:rPr lang="ar-SA" dirty="0" smtClean="0"/>
              <a:t> للانحلال كجزء من عملية شفاء الجرح.</a:t>
            </a:r>
            <a:endParaRPr lang="en-US" dirty="0" smtClean="0"/>
          </a:p>
          <a:p>
            <a:r>
              <a:rPr lang="ar-SA" dirty="0" smtClean="0"/>
              <a:t>إن تفكك </a:t>
            </a:r>
            <a:r>
              <a:rPr lang="ar-SA" dirty="0" err="1" smtClean="0"/>
              <a:t>الخثرة</a:t>
            </a:r>
            <a:r>
              <a:rPr lang="ar-SA" dirty="0" smtClean="0"/>
              <a:t> ضمن لمعة الوعاء الدموي يسمح باستعادة الجريان الدموي حيث يتم استبدال </a:t>
            </a:r>
            <a:r>
              <a:rPr lang="ar-SA" dirty="0" err="1" smtClean="0"/>
              <a:t>الخثرة</a:t>
            </a:r>
            <a:r>
              <a:rPr lang="ar-SA" dirty="0" smtClean="0"/>
              <a:t> </a:t>
            </a:r>
            <a:r>
              <a:rPr lang="ar-SA" dirty="0" err="1" smtClean="0"/>
              <a:t>الفيبرينية</a:t>
            </a:r>
            <a:r>
              <a:rPr lang="ar-SA" dirty="0" smtClean="0"/>
              <a:t> في جدار الوعاء بنسيج ضام ,حيث يبدأ</a:t>
            </a:r>
            <a:r>
              <a:rPr lang="ar-SY" dirty="0" smtClean="0"/>
              <a:t> </a:t>
            </a:r>
            <a:r>
              <a:rPr lang="ar-SA" dirty="0" smtClean="0"/>
              <a:t>انحلال </a:t>
            </a:r>
            <a:r>
              <a:rPr lang="ar-SA" dirty="0" err="1" smtClean="0"/>
              <a:t>الفيبرين</a:t>
            </a:r>
            <a:r>
              <a:rPr lang="ar-SA" dirty="0" smtClean="0"/>
              <a:t> مع آلية التخثر في نفس الوقت تحت تأثير مركبات </a:t>
            </a:r>
            <a:r>
              <a:rPr lang="ar-SA" dirty="0" err="1" smtClean="0"/>
              <a:t>الك</a:t>
            </a:r>
            <a:r>
              <a:rPr lang="ar-SY" dirty="0" smtClean="0"/>
              <a:t>ي</a:t>
            </a:r>
            <a:r>
              <a:rPr lang="ar-SA" dirty="0" err="1" smtClean="0"/>
              <a:t>ناز</a:t>
            </a:r>
            <a:r>
              <a:rPr lang="ar-SA" dirty="0" smtClean="0"/>
              <a:t> الجائلة في الدوران </a:t>
            </a:r>
            <a:r>
              <a:rPr lang="ar-SA" dirty="0" err="1" smtClean="0"/>
              <a:t>والمفعلات</a:t>
            </a:r>
            <a:r>
              <a:rPr lang="ar-SA" dirty="0" smtClean="0"/>
              <a:t> النسيجية </a:t>
            </a:r>
            <a:r>
              <a:rPr lang="ar-SA" dirty="0" err="1" smtClean="0"/>
              <a:t>والكالكيرين</a:t>
            </a:r>
            <a:r>
              <a:rPr lang="ar-SA" dirty="0" smtClean="0"/>
              <a:t> الموجودة في العديد من الأعضاء مثل بطانة الأوعية</a:t>
            </a:r>
            <a:r>
              <a:rPr lang="en-US" dirty="0" smtClean="0"/>
              <a:t> </a:t>
            </a:r>
          </a:p>
          <a:p>
            <a:endParaRPr lang="ar-SY"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229710"/>
            <a:ext cx="11745310" cy="4401205"/>
          </a:xfrm>
          <a:prstGeom prst="rect">
            <a:avLst/>
          </a:prstGeom>
          <a:noFill/>
        </p:spPr>
        <p:txBody>
          <a:bodyPr wrap="square" rtlCol="0">
            <a:spAutoFit/>
          </a:bodyPr>
          <a:lstStyle/>
          <a:p>
            <a:pPr algn="justLow" rtl="1"/>
            <a:r>
              <a:rPr lang="ar-SA" sz="2800" dirty="0" smtClean="0">
                <a:cs typeface="+mj-cs"/>
              </a:rPr>
              <a:t>تتوقف </a:t>
            </a:r>
            <a:r>
              <a:rPr lang="ar-SA" sz="2800" dirty="0">
                <a:cs typeface="+mj-cs"/>
              </a:rPr>
              <a:t>عملية </a:t>
            </a:r>
            <a:r>
              <a:rPr lang="ar-SA" sz="2800" dirty="0" err="1" smtClean="0">
                <a:cs typeface="+mj-cs"/>
              </a:rPr>
              <a:t>التخثرإذا</a:t>
            </a:r>
            <a:r>
              <a:rPr lang="ar-SA" sz="2800" dirty="0" smtClean="0">
                <a:cs typeface="+mj-cs"/>
              </a:rPr>
              <a:t> </a:t>
            </a:r>
            <a:r>
              <a:rPr lang="ar-SA" sz="2800" dirty="0">
                <a:cs typeface="+mj-cs"/>
              </a:rPr>
              <a:t>كان أحد عوامل التخثر </a:t>
            </a:r>
            <a:r>
              <a:rPr lang="ar-SA" sz="2800" dirty="0" smtClean="0">
                <a:cs typeface="+mj-cs"/>
              </a:rPr>
              <a:t>مفقود</a:t>
            </a:r>
            <a:endParaRPr lang="en-US" sz="2800" dirty="0">
              <a:cs typeface="+mj-cs"/>
            </a:endParaRPr>
          </a:p>
          <a:p>
            <a:pPr algn="justLow" rtl="1"/>
            <a:r>
              <a:rPr lang="ar-SA" sz="2800" dirty="0">
                <a:cs typeface="+mj-cs"/>
              </a:rPr>
              <a:t>يُعرف النقص في العامل الثامن </a:t>
            </a:r>
            <a:r>
              <a:rPr lang="en-US" sz="2800" dirty="0" smtClean="0">
                <a:cs typeface="+mj-cs"/>
              </a:rPr>
              <a:t>)</a:t>
            </a:r>
            <a:r>
              <a:rPr lang="ar-SA" sz="2800" dirty="0" smtClean="0"/>
              <a:t> </a:t>
            </a:r>
            <a:r>
              <a:rPr lang="ar-SA" sz="2800" dirty="0" err="1" smtClean="0"/>
              <a:t>الناعور</a:t>
            </a:r>
            <a:r>
              <a:rPr lang="en-US" sz="2800" dirty="0" smtClean="0"/>
              <a:t>A  </a:t>
            </a:r>
            <a:r>
              <a:rPr lang="ar-SY" sz="2800" dirty="0" smtClean="0"/>
              <a:t> </a:t>
            </a:r>
            <a:r>
              <a:rPr lang="ar-SY" sz="2800" dirty="0"/>
              <a:t>)</a:t>
            </a:r>
            <a:endParaRPr lang="en-US" sz="2800" dirty="0" smtClean="0"/>
          </a:p>
          <a:p>
            <a:pPr algn="justLow" rtl="1"/>
            <a:r>
              <a:rPr lang="ar-SA" sz="2800" dirty="0" smtClean="0"/>
              <a:t>يورث كل من </a:t>
            </a:r>
            <a:r>
              <a:rPr lang="ar-SA" sz="2800" dirty="0" err="1" smtClean="0"/>
              <a:t>الناعور</a:t>
            </a:r>
            <a:r>
              <a:rPr lang="en-US" sz="2800" dirty="0" smtClean="0"/>
              <a:t>A </a:t>
            </a:r>
            <a:r>
              <a:rPr lang="ar-SA" sz="2800" dirty="0" smtClean="0"/>
              <a:t> </a:t>
            </a:r>
            <a:r>
              <a:rPr lang="ar-SA" sz="2800" dirty="0" smtClean="0"/>
              <a:t>بصفة </a:t>
            </a:r>
            <a:r>
              <a:rPr lang="ar-SA" sz="2800" dirty="0" smtClean="0"/>
              <a:t>متنحية مرتبطة بالجنس </a:t>
            </a:r>
            <a:r>
              <a:rPr lang="en-US" sz="2800" dirty="0" smtClean="0"/>
              <a:t> </a:t>
            </a:r>
            <a:r>
              <a:rPr lang="ar-SY" sz="2800" dirty="0" smtClean="0"/>
              <a:t>و علاجه بتعويض النقص </a:t>
            </a:r>
            <a:r>
              <a:rPr lang="ar-SY" sz="2800" dirty="0" err="1" smtClean="0"/>
              <a:t>و</a:t>
            </a:r>
            <a:r>
              <a:rPr lang="ar-SY" sz="2800" dirty="0" smtClean="0"/>
              <a:t> هو مطلوب قبل الجراحة </a:t>
            </a:r>
            <a:r>
              <a:rPr lang="ar-SY" sz="2800" dirty="0" err="1" smtClean="0"/>
              <a:t>الإنتخابية</a:t>
            </a:r>
            <a:r>
              <a:rPr lang="ar-SY" sz="2800" dirty="0" smtClean="0"/>
              <a:t> </a:t>
            </a:r>
          </a:p>
          <a:p>
            <a:pPr algn="justLow" rtl="1"/>
            <a:endParaRPr lang="ar-SY" sz="2800" dirty="0" smtClean="0"/>
          </a:p>
          <a:p>
            <a:pPr algn="justLow" rtl="1"/>
            <a:r>
              <a:rPr lang="ar-SA" sz="2800" dirty="0"/>
              <a:t>يؤدي </a:t>
            </a:r>
            <a:r>
              <a:rPr lang="ar-SA" sz="2800" dirty="0" err="1"/>
              <a:t>الإبينفرين</a:t>
            </a:r>
            <a:r>
              <a:rPr lang="ar-SA" sz="2800" dirty="0"/>
              <a:t> المحقون أو المطبق موضوعيا الى تحريض التقبض الوعائي حيث قد يؤدي الى ايقاف النزف . </a:t>
            </a:r>
            <a:endParaRPr lang="ar-SY" sz="2800" dirty="0"/>
          </a:p>
          <a:p>
            <a:pPr algn="justLow" rtl="1"/>
            <a:endParaRPr lang="ar-SY" sz="2800" dirty="0" smtClean="0"/>
          </a:p>
          <a:p>
            <a:pPr algn="justLow" rtl="1"/>
            <a:endParaRPr lang="en-US" sz="2800" dirty="0" smtClean="0"/>
          </a:p>
          <a:p>
            <a:pPr algn="justLow" rtl="1"/>
            <a:r>
              <a:rPr lang="ar-SY" sz="2800" dirty="0" smtClean="0"/>
              <a:t> </a:t>
            </a:r>
            <a:endParaRPr lang="en-US" sz="2800" dirty="0">
              <a:cs typeface="+mj-cs"/>
            </a:endParaRPr>
          </a:p>
        </p:txBody>
      </p:sp>
    </p:spTree>
    <p:extLst>
      <p:ext uri="{BB962C8B-B14F-4D97-AF65-F5344CB8AC3E}">
        <p14:creationId xmlns:p14="http://schemas.microsoft.com/office/powerpoint/2010/main" val="3137800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387366"/>
            <a:ext cx="12192000" cy="4789597"/>
          </a:xfrm>
        </p:spPr>
        <p:txBody>
          <a:bodyPr/>
          <a:lstStyle/>
          <a:p>
            <a:pPr algn="justLow" rtl="1"/>
            <a:r>
              <a:rPr lang="ar-SA" dirty="0" smtClean="0"/>
              <a:t>من </a:t>
            </a:r>
            <a:r>
              <a:rPr lang="ar-SA" dirty="0" smtClean="0"/>
              <a:t>الممكن أن يؤدي نقل الدم إلى إنقاذ حياة المريض، </a:t>
            </a:r>
            <a:r>
              <a:rPr lang="ar-SY" dirty="0" smtClean="0"/>
              <a:t>ولكن </a:t>
            </a:r>
            <a:r>
              <a:rPr lang="ar-SA" dirty="0" smtClean="0"/>
              <a:t>قد يؤدي إلى حدوث مضاعفات</a:t>
            </a:r>
            <a:r>
              <a:rPr lang="ar-SY" dirty="0" smtClean="0"/>
              <a:t> و</a:t>
            </a:r>
            <a:r>
              <a:rPr lang="ar-SA" dirty="0" smtClean="0"/>
              <a:t>خطر الإصابة بالعدوى التي يمكن أن تنتقل عن طريق نقل الدم،ومنها عدوى </a:t>
            </a:r>
            <a:r>
              <a:rPr lang="ar-SA" b="1" dirty="0" smtClean="0">
                <a:solidFill>
                  <a:srgbClr val="C00000"/>
                </a:solidFill>
              </a:rPr>
              <a:t>فيروس الإيدز، وفيروس التهاب الكبد</a:t>
            </a:r>
            <a:r>
              <a:rPr lang="en-US" b="1" dirty="0" smtClean="0">
                <a:solidFill>
                  <a:srgbClr val="C00000"/>
                </a:solidFill>
              </a:rPr>
              <a:t> </a:t>
            </a:r>
            <a:r>
              <a:rPr lang="ar-SY" b="1" dirty="0" smtClean="0">
                <a:solidFill>
                  <a:srgbClr val="C00000"/>
                </a:solidFill>
              </a:rPr>
              <a:t> </a:t>
            </a:r>
            <a:r>
              <a:rPr lang="en-US" b="1" dirty="0" smtClean="0">
                <a:solidFill>
                  <a:srgbClr val="C00000"/>
                </a:solidFill>
              </a:rPr>
              <a:t>C</a:t>
            </a:r>
            <a:r>
              <a:rPr lang="ar-SY" b="1" dirty="0" smtClean="0">
                <a:solidFill>
                  <a:srgbClr val="C00000"/>
                </a:solidFill>
              </a:rPr>
              <a:t>و</a:t>
            </a:r>
            <a:r>
              <a:rPr lang="en-US" b="1" dirty="0" smtClean="0">
                <a:solidFill>
                  <a:srgbClr val="C00000"/>
                </a:solidFill>
              </a:rPr>
              <a:t>B </a:t>
            </a:r>
            <a:r>
              <a:rPr lang="ar-SA" b="1" dirty="0" smtClean="0">
                <a:solidFill>
                  <a:srgbClr val="C00000"/>
                </a:solidFill>
              </a:rPr>
              <a:t>،</a:t>
            </a:r>
            <a:endParaRPr lang="en-US" b="1" dirty="0" smtClean="0">
              <a:solidFill>
                <a:srgbClr val="C00000"/>
              </a:solidFill>
            </a:endParaRPr>
          </a:p>
          <a:p>
            <a:pPr algn="justLow" rtl="1"/>
            <a:r>
              <a:rPr lang="ar-SY" dirty="0" err="1" smtClean="0"/>
              <a:t>ملاريا</a:t>
            </a:r>
            <a:r>
              <a:rPr lang="ar-SY" dirty="0" smtClean="0"/>
              <a:t> </a:t>
            </a:r>
          </a:p>
          <a:p>
            <a:pPr algn="justLow" rtl="1"/>
            <a:r>
              <a:rPr lang="ar-SY" dirty="0" smtClean="0"/>
              <a:t>نقل الدم أكثر من وحدة دم ينتج </a:t>
            </a:r>
            <a:r>
              <a:rPr lang="en-US" dirty="0" err="1" smtClean="0"/>
              <a:t>Thrombocyopenia</a:t>
            </a:r>
            <a:r>
              <a:rPr lang="en-US" dirty="0" smtClean="0"/>
              <a:t> </a:t>
            </a:r>
            <a:r>
              <a:rPr lang="ar-SY" dirty="0" smtClean="0"/>
              <a:t> عن طريق </a:t>
            </a:r>
            <a:r>
              <a:rPr lang="ar-SY" dirty="0" smtClean="0"/>
              <a:t>التمدد</a:t>
            </a:r>
          </a:p>
          <a:p>
            <a:pPr lvl="0" algn="justLow" rtl="1"/>
            <a:r>
              <a:rPr lang="ar-SY" b="1" dirty="0" smtClean="0">
                <a:solidFill>
                  <a:srgbClr val="C00000"/>
                </a:solidFill>
              </a:rPr>
              <a:t>الاختلاط </a:t>
            </a:r>
            <a:r>
              <a:rPr lang="ar-SY" b="1" dirty="0">
                <a:solidFill>
                  <a:srgbClr val="C00000"/>
                </a:solidFill>
              </a:rPr>
              <a:t>الأشيع لنقل الكريات الحمراء أو الصفيحات حدوث تفاعلات حرارية و الأعراض المعتادة هي الحرارة و </a:t>
            </a:r>
            <a:r>
              <a:rPr lang="ar-SY" b="1" dirty="0" err="1">
                <a:solidFill>
                  <a:srgbClr val="C00000"/>
                </a:solidFill>
              </a:rPr>
              <a:t>العرواءات</a:t>
            </a:r>
            <a:r>
              <a:rPr lang="ar-SY" b="1" dirty="0">
                <a:solidFill>
                  <a:srgbClr val="C00000"/>
                </a:solidFill>
              </a:rPr>
              <a:t> </a:t>
            </a:r>
            <a:endParaRPr lang="ar-SY" dirty="0" smtClean="0">
              <a:solidFill>
                <a:srgbClr val="002060"/>
              </a:solidFill>
            </a:endParaRPr>
          </a:p>
          <a:p>
            <a:pPr algn="justLow" rtl="1"/>
            <a:r>
              <a:rPr lang="ar-SY" dirty="0" smtClean="0">
                <a:solidFill>
                  <a:srgbClr val="002060"/>
                </a:solidFill>
              </a:rPr>
              <a:t>السبب الغالب للنزف الجراحي هو آلية ميكانيكية وبمعنى عدم </a:t>
            </a:r>
            <a:r>
              <a:rPr lang="ar-SY" dirty="0" err="1" smtClean="0">
                <a:solidFill>
                  <a:srgbClr val="002060"/>
                </a:solidFill>
              </a:rPr>
              <a:t>الإرقاء</a:t>
            </a:r>
            <a:r>
              <a:rPr lang="ar-SY" dirty="0" smtClean="0">
                <a:solidFill>
                  <a:srgbClr val="002060"/>
                </a:solidFill>
              </a:rPr>
              <a:t> الكامل </a:t>
            </a:r>
            <a:endParaRPr lang="en-US" dirty="0" smtClean="0">
              <a:solidFill>
                <a:srgbClr val="002060"/>
              </a:solidFill>
            </a:endParaRPr>
          </a:p>
          <a:p>
            <a:endParaRPr lang="ar-SY"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0"/>
            <a:ext cx="9724697" cy="898634"/>
          </a:xfrm>
        </p:spPr>
        <p:txBody>
          <a:bodyPr/>
          <a:lstStyle/>
          <a:p>
            <a:pPr eaLnBrk="1" hangingPunct="1"/>
            <a:r>
              <a:rPr lang="en-US" dirty="0" smtClean="0">
                <a:solidFill>
                  <a:srgbClr val="FF0000"/>
                </a:solidFill>
              </a:rPr>
              <a:t>Definition: Chronic wounds</a:t>
            </a:r>
          </a:p>
        </p:txBody>
      </p:sp>
      <p:sp>
        <p:nvSpPr>
          <p:cNvPr id="7171" name="Rectangle 3"/>
          <p:cNvSpPr>
            <a:spLocks noGrp="1" noChangeArrowheads="1"/>
          </p:cNvSpPr>
          <p:nvPr>
            <p:ph type="body" idx="1"/>
          </p:nvPr>
        </p:nvSpPr>
        <p:spPr>
          <a:xfrm>
            <a:off x="425669" y="867103"/>
            <a:ext cx="11146221" cy="5309860"/>
          </a:xfrm>
        </p:spPr>
        <p:txBody>
          <a:bodyPr>
            <a:normAutofit/>
          </a:bodyPr>
          <a:lstStyle/>
          <a:p>
            <a:pPr eaLnBrk="1" hangingPunct="1"/>
            <a:r>
              <a:rPr lang="en-US" sz="3200" dirty="0" smtClean="0"/>
              <a:t>Requires </a:t>
            </a:r>
            <a:r>
              <a:rPr lang="en-US" sz="3200" b="1" dirty="0" smtClean="0">
                <a:solidFill>
                  <a:srgbClr val="C00000"/>
                </a:solidFill>
              </a:rPr>
              <a:t>&gt;4-6 weeks </a:t>
            </a:r>
            <a:r>
              <a:rPr lang="en-US" sz="3200" dirty="0" smtClean="0"/>
              <a:t>to heal</a:t>
            </a:r>
          </a:p>
          <a:p>
            <a:pPr eaLnBrk="1" hangingPunct="1"/>
            <a:r>
              <a:rPr lang="en-US" sz="3200" dirty="0" smtClean="0"/>
              <a:t>Examples of wounds that may become chronic:</a:t>
            </a:r>
          </a:p>
          <a:p>
            <a:pPr marL="742950" lvl="1" indent="-285750" eaLnBrk="1" hangingPunct="1"/>
            <a:r>
              <a:rPr lang="en-US" sz="3200" dirty="0" smtClean="0">
                <a:solidFill>
                  <a:srgbClr val="C00000"/>
                </a:solidFill>
              </a:rPr>
              <a:t>Pressure ulcers</a:t>
            </a:r>
          </a:p>
          <a:p>
            <a:pPr marL="742950" lvl="1" indent="-285750" eaLnBrk="1" hangingPunct="1"/>
            <a:r>
              <a:rPr lang="en-US" sz="3200" dirty="0" smtClean="0"/>
              <a:t>Post-op wounds</a:t>
            </a:r>
          </a:p>
          <a:p>
            <a:pPr marL="742950" lvl="1" indent="-285750" eaLnBrk="1" hangingPunct="1"/>
            <a:r>
              <a:rPr lang="en-US" sz="3200" dirty="0" smtClean="0">
                <a:solidFill>
                  <a:srgbClr val="C00000"/>
                </a:solidFill>
              </a:rPr>
              <a:t>Wounds in people with DM</a:t>
            </a:r>
          </a:p>
          <a:p>
            <a:pPr marL="742950" lvl="1" indent="-285750" eaLnBrk="1" hangingPunct="1"/>
            <a:r>
              <a:rPr lang="en-US" sz="3200" dirty="0" smtClean="0"/>
              <a:t>Ulcers on legs/feet; Venous leg ulcers</a:t>
            </a:r>
          </a:p>
          <a:p>
            <a:pPr marL="742950" lvl="1" indent="-285750" eaLnBrk="1" hangingPunct="1"/>
            <a:r>
              <a:rPr lang="en-US" sz="3200" dirty="0" smtClean="0"/>
              <a:t>Extended </a:t>
            </a:r>
            <a:r>
              <a:rPr lang="en-US" sz="3200" dirty="0" smtClean="0">
                <a:solidFill>
                  <a:srgbClr val="C00000"/>
                </a:solidFill>
              </a:rPr>
              <a:t>burns</a:t>
            </a:r>
          </a:p>
          <a:p>
            <a:pPr marL="742950" lvl="1" indent="-285750" eaLnBrk="1" hangingPunct="1"/>
            <a:r>
              <a:rPr lang="en-US" sz="3200" dirty="0" smtClean="0"/>
              <a:t>Stomas</a:t>
            </a:r>
          </a:p>
          <a:p>
            <a:pPr marL="742950" lvl="1" indent="-285750" eaLnBrk="1" hangingPunct="1"/>
            <a:r>
              <a:rPr lang="en-US" sz="3200" dirty="0" smtClean="0">
                <a:solidFill>
                  <a:srgbClr val="C00000"/>
                </a:solidFill>
              </a:rPr>
              <a:t>Amputation wounds</a:t>
            </a:r>
          </a:p>
        </p:txBody>
      </p:sp>
      <p:pic>
        <p:nvPicPr>
          <p:cNvPr id="7172" name="Picture 7" descr="http://2.bp.blogspot.com/_QVKHVCo7qnI/TUPZ3e2DyGI/AAAAAAAAARo/Mh1TQ8ILVTI/s320/foin1.gif"/>
          <p:cNvPicPr>
            <a:picLocks noChangeAspect="1" noChangeArrowheads="1"/>
          </p:cNvPicPr>
          <p:nvPr/>
        </p:nvPicPr>
        <p:blipFill>
          <a:blip r:embed="rId3"/>
          <a:srcRect/>
          <a:stretch>
            <a:fillRect/>
          </a:stretch>
        </p:blipFill>
        <p:spPr bwMode="auto">
          <a:xfrm>
            <a:off x="8245366" y="2112578"/>
            <a:ext cx="3946634" cy="4745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6484" y="394138"/>
            <a:ext cx="11955516" cy="5693866"/>
          </a:xfrm>
          <a:prstGeom prst="rect">
            <a:avLst/>
          </a:prstGeom>
        </p:spPr>
        <p:txBody>
          <a:bodyPr wrap="square">
            <a:spAutoFit/>
          </a:bodyPr>
          <a:lstStyle/>
          <a:p>
            <a:pPr lvl="0" algn="justLow" rtl="1"/>
            <a:endParaRPr lang="ar-SY" sz="2800" dirty="0" smtClean="0"/>
          </a:p>
          <a:p>
            <a:pPr lvl="0" algn="justLow" rtl="1"/>
            <a:r>
              <a:rPr lang="en-US" sz="2800" dirty="0" smtClean="0">
                <a:solidFill>
                  <a:srgbClr val="FF0000"/>
                </a:solidFill>
              </a:rPr>
              <a:t>PT</a:t>
            </a:r>
            <a:r>
              <a:rPr lang="ar-SY" sz="2800" dirty="0" smtClean="0">
                <a:solidFill>
                  <a:srgbClr val="FF0000"/>
                </a:solidFill>
              </a:rPr>
              <a:t> (</a:t>
            </a:r>
            <a:r>
              <a:rPr lang="en-US" sz="2800" dirty="0" err="1" smtClean="0">
                <a:solidFill>
                  <a:srgbClr val="FF0000"/>
                </a:solidFill>
              </a:rPr>
              <a:t>Prothrombin</a:t>
            </a:r>
            <a:r>
              <a:rPr lang="en-US" sz="2800" dirty="0" smtClean="0">
                <a:solidFill>
                  <a:srgbClr val="FF0000"/>
                </a:solidFill>
              </a:rPr>
              <a:t> Time </a:t>
            </a:r>
            <a:r>
              <a:rPr lang="ar-SY" sz="2800" dirty="0" smtClean="0">
                <a:solidFill>
                  <a:srgbClr val="FF0000"/>
                </a:solidFill>
              </a:rPr>
              <a:t> ) </a:t>
            </a:r>
            <a:r>
              <a:rPr lang="ar-SY" sz="2800" dirty="0" smtClean="0"/>
              <a:t>:  </a:t>
            </a:r>
            <a:r>
              <a:rPr lang="ar-SY" sz="2800" dirty="0" smtClean="0"/>
              <a:t>يستخدم لقياس وظيفة </a:t>
            </a:r>
            <a:r>
              <a:rPr lang="en-US" sz="2800" dirty="0" smtClean="0"/>
              <a:t>Fibrinogen </a:t>
            </a:r>
            <a:r>
              <a:rPr lang="ar-SY" sz="2800" dirty="0" smtClean="0"/>
              <a:t>و العوامل 2-5-10-7 </a:t>
            </a:r>
          </a:p>
          <a:p>
            <a:pPr lvl="0" algn="justLow" rtl="1"/>
            <a:endParaRPr lang="ar-SY" sz="2800" dirty="0" smtClean="0"/>
          </a:p>
          <a:p>
            <a:pPr lvl="0" algn="justLow" rtl="1"/>
            <a:r>
              <a:rPr lang="en-US" sz="2800" dirty="0" smtClean="0">
                <a:solidFill>
                  <a:srgbClr val="FF0000"/>
                </a:solidFill>
              </a:rPr>
              <a:t>PTT</a:t>
            </a:r>
            <a:r>
              <a:rPr lang="ar-SY" sz="2800" dirty="0" smtClean="0">
                <a:solidFill>
                  <a:srgbClr val="FF0000"/>
                </a:solidFill>
              </a:rPr>
              <a:t>(</a:t>
            </a:r>
            <a:r>
              <a:rPr lang="en-US" sz="2800" dirty="0" smtClean="0">
                <a:solidFill>
                  <a:srgbClr val="FF0000"/>
                </a:solidFill>
              </a:rPr>
              <a:t> Partial </a:t>
            </a:r>
            <a:r>
              <a:rPr lang="en-US" sz="2800" dirty="0" err="1" smtClean="0">
                <a:solidFill>
                  <a:srgbClr val="FF0000"/>
                </a:solidFill>
              </a:rPr>
              <a:t>Throboplastin</a:t>
            </a:r>
            <a:r>
              <a:rPr lang="en-US" sz="2800" dirty="0" smtClean="0">
                <a:solidFill>
                  <a:srgbClr val="FF0000"/>
                </a:solidFill>
              </a:rPr>
              <a:t> Time </a:t>
            </a:r>
            <a:r>
              <a:rPr lang="ar-SY" sz="2800" dirty="0" smtClean="0">
                <a:solidFill>
                  <a:srgbClr val="FF0000"/>
                </a:solidFill>
              </a:rPr>
              <a:t>) : </a:t>
            </a:r>
            <a:r>
              <a:rPr lang="ar-SY" sz="2400" dirty="0" smtClean="0"/>
              <a:t>يعكس وظيفة </a:t>
            </a:r>
            <a:r>
              <a:rPr lang="ar-SY" sz="2400" dirty="0" err="1" smtClean="0"/>
              <a:t>الفيبرونوجين</a:t>
            </a:r>
            <a:r>
              <a:rPr lang="ar-SY" sz="2400" dirty="0" smtClean="0"/>
              <a:t> و الثاني </a:t>
            </a:r>
            <a:r>
              <a:rPr lang="ar-SY" sz="2400" dirty="0" err="1" smtClean="0"/>
              <a:t>و</a:t>
            </a:r>
            <a:r>
              <a:rPr lang="ar-SY" sz="2400" dirty="0" smtClean="0"/>
              <a:t> الخامس </a:t>
            </a:r>
            <a:r>
              <a:rPr lang="ar-SY" sz="2400" dirty="0" err="1" smtClean="0"/>
              <a:t>و</a:t>
            </a:r>
            <a:r>
              <a:rPr lang="ar-SY" sz="2400" dirty="0" smtClean="0"/>
              <a:t> العاشر </a:t>
            </a:r>
            <a:r>
              <a:rPr lang="ar-SY" sz="2400" dirty="0" err="1" smtClean="0"/>
              <a:t>و</a:t>
            </a:r>
            <a:r>
              <a:rPr lang="ar-SY" sz="2400" dirty="0" smtClean="0"/>
              <a:t> 13- 9-12 </a:t>
            </a:r>
          </a:p>
          <a:p>
            <a:pPr lvl="0" algn="justLow" rtl="1"/>
            <a:r>
              <a:rPr lang="ar-SY" sz="2800" dirty="0" err="1" smtClean="0"/>
              <a:t>الوارفارين</a:t>
            </a:r>
            <a:r>
              <a:rPr lang="ar-SY" sz="2800" dirty="0" smtClean="0"/>
              <a:t> يطيل زمن </a:t>
            </a:r>
            <a:r>
              <a:rPr lang="en-US" sz="2800" dirty="0" smtClean="0"/>
              <a:t>PT</a:t>
            </a:r>
            <a:endParaRPr lang="ar-SY" sz="2800" dirty="0" smtClean="0"/>
          </a:p>
          <a:p>
            <a:pPr algn="justLow" rtl="1"/>
            <a:r>
              <a:rPr lang="ar-SY" sz="2800" b="1" dirty="0" smtClean="0">
                <a:solidFill>
                  <a:srgbClr val="C00000"/>
                </a:solidFill>
              </a:rPr>
              <a:t> </a:t>
            </a:r>
            <a:r>
              <a:rPr lang="ar-SY" sz="2800" dirty="0"/>
              <a:t>فيتامين </a:t>
            </a:r>
            <a:r>
              <a:rPr lang="en-US" sz="2800" dirty="0"/>
              <a:t>K</a:t>
            </a:r>
            <a:r>
              <a:rPr lang="ar-SY" sz="2800" dirty="0"/>
              <a:t>يعطى قبل العملية ب</a:t>
            </a:r>
            <a:r>
              <a:rPr lang="en-US" sz="2800" dirty="0"/>
              <a:t>6</a:t>
            </a:r>
            <a:r>
              <a:rPr lang="ar-SY" sz="2800" dirty="0"/>
              <a:t> ساعات لمعاكسة تأثيرات </a:t>
            </a:r>
            <a:r>
              <a:rPr lang="ar-SY" sz="2800" dirty="0" err="1"/>
              <a:t>الوارفارين</a:t>
            </a:r>
            <a:r>
              <a:rPr lang="ar-SY" sz="2800" dirty="0"/>
              <a:t> </a:t>
            </a:r>
          </a:p>
          <a:p>
            <a:pPr lvl="0" algn="justLow" rtl="1"/>
            <a:endParaRPr lang="ar-SY" sz="2800" b="1" dirty="0" smtClean="0">
              <a:solidFill>
                <a:srgbClr val="C00000"/>
              </a:solidFill>
            </a:endParaRPr>
          </a:p>
          <a:p>
            <a:pPr lvl="0" algn="justLow" rtl="1"/>
            <a:r>
              <a:rPr lang="ar-SY" sz="2800" dirty="0" smtClean="0"/>
              <a:t>الأسبرين يبدأ تأثيره خلال ساعتين </a:t>
            </a:r>
            <a:r>
              <a:rPr lang="ar-SY" sz="2800" dirty="0" err="1" smtClean="0"/>
              <a:t>و</a:t>
            </a:r>
            <a:r>
              <a:rPr lang="ar-SY" sz="2800" dirty="0" smtClean="0"/>
              <a:t> هو غير </a:t>
            </a:r>
            <a:r>
              <a:rPr lang="ar-SY" sz="2800" dirty="0" err="1" smtClean="0"/>
              <a:t>عكوس</a:t>
            </a:r>
            <a:r>
              <a:rPr lang="ar-SY" sz="2800" dirty="0" smtClean="0"/>
              <a:t> و يستمر حتى 7-9 أيام في تأثيره على </a:t>
            </a:r>
            <a:r>
              <a:rPr lang="ar-SY" sz="2800" dirty="0" err="1" smtClean="0"/>
              <a:t>الصفيحات</a:t>
            </a:r>
            <a:r>
              <a:rPr lang="ar-SY" sz="2800" dirty="0" smtClean="0"/>
              <a:t> و يزداد تطاول زمن النزف </a:t>
            </a:r>
            <a:r>
              <a:rPr lang="ar-SY" sz="2800" dirty="0" err="1" smtClean="0"/>
              <a:t>و</a:t>
            </a:r>
            <a:r>
              <a:rPr lang="ar-SY" sz="2800" dirty="0" smtClean="0"/>
              <a:t> عدد </a:t>
            </a:r>
            <a:r>
              <a:rPr lang="ar-SY" sz="2800" dirty="0" err="1" smtClean="0"/>
              <a:t>الصفيحات</a:t>
            </a:r>
            <a:r>
              <a:rPr lang="ar-SY" sz="2800" dirty="0" smtClean="0"/>
              <a:t> طبيعي </a:t>
            </a:r>
          </a:p>
          <a:p>
            <a:pPr lvl="0" algn="justLow" rtl="1"/>
            <a:r>
              <a:rPr lang="ar-SY" sz="2800" dirty="0" smtClean="0"/>
              <a:t>عدد </a:t>
            </a:r>
            <a:r>
              <a:rPr lang="ar-SY" sz="2800" dirty="0" err="1" smtClean="0"/>
              <a:t>الصفيحات</a:t>
            </a:r>
            <a:r>
              <a:rPr lang="ar-SY" sz="2800" dirty="0" smtClean="0"/>
              <a:t> أعلى من </a:t>
            </a:r>
            <a:r>
              <a:rPr lang="en-US" sz="2800" dirty="0" smtClean="0"/>
              <a:t>50000</a:t>
            </a:r>
            <a:r>
              <a:rPr lang="ar-SY" sz="2800" dirty="0" smtClean="0"/>
              <a:t> تترافق عادةً مع زمن نزف طبيعي </a:t>
            </a:r>
            <a:r>
              <a:rPr lang="ar-SY" sz="2800" dirty="0" err="1" smtClean="0"/>
              <a:t>و</a:t>
            </a:r>
            <a:r>
              <a:rPr lang="ar-SY" sz="2800" dirty="0" smtClean="0"/>
              <a:t> </a:t>
            </a:r>
            <a:r>
              <a:rPr lang="ar-SY" sz="2800" dirty="0" err="1" smtClean="0"/>
              <a:t>ارقاء</a:t>
            </a:r>
            <a:r>
              <a:rPr lang="ar-SY" sz="2800" dirty="0" smtClean="0"/>
              <a:t> جراحي مناسب , </a:t>
            </a:r>
          </a:p>
          <a:p>
            <a:pPr lvl="0" algn="justLow" rtl="1"/>
            <a:r>
              <a:rPr lang="ar-SY" sz="2800" dirty="0" smtClean="0"/>
              <a:t>في مرضى الجراحة </a:t>
            </a:r>
            <a:r>
              <a:rPr lang="ar-SY" sz="2800" dirty="0" err="1" smtClean="0"/>
              <a:t>الإنتانية</a:t>
            </a:r>
            <a:r>
              <a:rPr lang="ar-SY" sz="2800" dirty="0" smtClean="0"/>
              <a:t> يمكن أن ينزفوا بسبب </a:t>
            </a:r>
            <a:r>
              <a:rPr lang="en-US" sz="2800" dirty="0" err="1" smtClean="0"/>
              <a:t>endotoxin</a:t>
            </a:r>
            <a:r>
              <a:rPr lang="en-US" sz="2800" dirty="0" smtClean="0"/>
              <a:t>  </a:t>
            </a:r>
            <a:r>
              <a:rPr lang="ar-SY" sz="2800" dirty="0" smtClean="0"/>
              <a:t> و الذي ينتج نقص الصفيحات </a:t>
            </a:r>
            <a:endParaRPr lang="ar-SY" sz="2800" dirty="0" smtClean="0"/>
          </a:p>
          <a:p>
            <a:pPr lvl="0" algn="justLow" rtl="1"/>
            <a:endParaRPr lang="ar-SY" sz="2800" dirty="0" smtClean="0"/>
          </a:p>
          <a:p>
            <a:pPr lvl="0" algn="justLow" rtl="1"/>
            <a:r>
              <a:rPr lang="ar-SY" sz="2800" dirty="0" smtClean="0"/>
              <a:t>ملاحظة :تطاول زمن النزف يمكن أن يكون ناتج عن نقص </a:t>
            </a:r>
            <a:r>
              <a:rPr lang="ar-SY" sz="2800" dirty="0" err="1" smtClean="0"/>
              <a:t>الصفيحات</a:t>
            </a:r>
            <a:r>
              <a:rPr lang="ar-SY" sz="2800" dirty="0" smtClean="0"/>
              <a:t> أو تناقص كمية عامل </a:t>
            </a:r>
            <a:r>
              <a:rPr lang="ar-SY" sz="2800" dirty="0" err="1" smtClean="0"/>
              <a:t>فون</a:t>
            </a:r>
            <a:r>
              <a:rPr lang="ar-SY" sz="2800" dirty="0" smtClean="0"/>
              <a:t> </a:t>
            </a:r>
            <a:r>
              <a:rPr lang="ar-SY" sz="2800" dirty="0" err="1" smtClean="0"/>
              <a:t>ويلبراند</a:t>
            </a:r>
            <a:r>
              <a:rPr lang="ar-SY" sz="2800" dirty="0" smtClean="0"/>
              <a:t> </a:t>
            </a:r>
            <a:endParaRPr 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 y="677917"/>
            <a:ext cx="11761076" cy="1466194"/>
          </a:xfrm>
        </p:spPr>
        <p:txBody>
          <a:bodyPr>
            <a:normAutofit fontScale="90000"/>
          </a:bodyPr>
          <a:lstStyle/>
          <a:p>
            <a:r>
              <a:rPr lang="ar-SY" sz="2400" dirty="0" smtClean="0"/>
              <a:t>س1- أي من الآتي ليس عامل خطر </a:t>
            </a:r>
            <a:r>
              <a:rPr lang="ar-SY" sz="2400" dirty="0" err="1" smtClean="0"/>
              <a:t>للميلانوما</a:t>
            </a:r>
            <a:r>
              <a:rPr lang="ar-SY" sz="2400" dirty="0" smtClean="0"/>
              <a:t> :                                                                                </a:t>
            </a:r>
            <a:br>
              <a:rPr lang="ar-SY" sz="2400" dirty="0" smtClean="0"/>
            </a:br>
            <a:r>
              <a:rPr lang="ar-SY" sz="2400" dirty="0" smtClean="0"/>
              <a:t>                                                           </a:t>
            </a:r>
            <a:r>
              <a:rPr lang="en-US" sz="2400" dirty="0" smtClean="0"/>
              <a:t/>
            </a:r>
            <a:br>
              <a:rPr lang="en-US" sz="2400" dirty="0" smtClean="0"/>
            </a:br>
            <a:r>
              <a:rPr lang="ar-SY" sz="2400" dirty="0" smtClean="0"/>
              <a:t/>
            </a:r>
            <a:br>
              <a:rPr lang="ar-SY" sz="2400" dirty="0" smtClean="0"/>
            </a:br>
            <a:r>
              <a:rPr lang="en-US" sz="2400" dirty="0" smtClean="0"/>
              <a:t> </a:t>
            </a:r>
            <a:r>
              <a:rPr lang="ar-SY" sz="2400" dirty="0" smtClean="0"/>
              <a:t>العدد الكلي </a:t>
            </a:r>
            <a:r>
              <a:rPr lang="ar-SY" sz="2400" dirty="0" err="1" smtClean="0"/>
              <a:t>للوحمات</a:t>
            </a:r>
            <a:r>
              <a:rPr lang="en-US" sz="2400" dirty="0" smtClean="0"/>
              <a:t> -E   </a:t>
            </a:r>
            <a:r>
              <a:rPr lang="ar-SY" sz="2400" dirty="0" smtClean="0"/>
              <a:t>حرق أشعة الشمس </a:t>
            </a:r>
            <a:r>
              <a:rPr lang="en-US" sz="2400" dirty="0" smtClean="0"/>
              <a:t>-D</a:t>
            </a:r>
            <a:r>
              <a:rPr lang="ar-SY" sz="2400" dirty="0" smtClean="0"/>
              <a:t>الشعر الأشقر </a:t>
            </a:r>
            <a:r>
              <a:rPr lang="ar-SY" sz="2400" dirty="0" err="1" smtClean="0"/>
              <a:t>و</a:t>
            </a:r>
            <a:r>
              <a:rPr lang="ar-SY" sz="2400" dirty="0" smtClean="0"/>
              <a:t> الأحمر </a:t>
            </a:r>
            <a:r>
              <a:rPr lang="en-US" sz="2400" dirty="0" smtClean="0"/>
              <a:t>– C         </a:t>
            </a:r>
            <a:r>
              <a:rPr lang="ar-SY" sz="2400" dirty="0" smtClean="0"/>
              <a:t>الجلد الأشقر </a:t>
            </a:r>
            <a:r>
              <a:rPr lang="en-US" sz="2400" dirty="0" smtClean="0"/>
              <a:t>-B  </a:t>
            </a:r>
            <a:r>
              <a:rPr lang="ar-SY" sz="2400" dirty="0" smtClean="0"/>
              <a:t>التدخين </a:t>
            </a:r>
            <a:r>
              <a:rPr lang="en-US" sz="2400" dirty="0" smtClean="0"/>
              <a:t>–A® </a:t>
            </a:r>
            <a:br>
              <a:rPr lang="en-US" sz="2400" dirty="0" smtClean="0"/>
            </a:br>
            <a:r>
              <a:rPr lang="en-US" sz="2400" dirty="0" smtClean="0"/>
              <a:t/>
            </a:r>
            <a:br>
              <a:rPr lang="en-US" sz="2400" dirty="0" smtClean="0"/>
            </a:br>
            <a:r>
              <a:rPr lang="ar-SY" sz="2400" dirty="0" smtClean="0"/>
              <a:t>س2- أي من الآتي بشكل نموذجي يترافق مع ألم الثدي :                                                                                </a:t>
            </a:r>
            <a:br>
              <a:rPr lang="ar-SY" sz="2400" dirty="0" smtClean="0"/>
            </a:br>
            <a:r>
              <a:rPr lang="ar-SY" sz="2400" dirty="0" smtClean="0"/>
              <a:t>                                                                      </a:t>
            </a:r>
            <a:br>
              <a:rPr lang="ar-SY" sz="2400" dirty="0" smtClean="0"/>
            </a:br>
            <a:r>
              <a:rPr lang="en-US" sz="2400" dirty="0" smtClean="0"/>
              <a:t> </a:t>
            </a:r>
            <a:r>
              <a:rPr lang="ar-SY" sz="2400" dirty="0" smtClean="0"/>
              <a:t>- كيسات الثدي                                        </a:t>
            </a:r>
            <a:r>
              <a:rPr lang="en-US" sz="2400" dirty="0" smtClean="0"/>
              <a:t>E®   </a:t>
            </a:r>
            <a:r>
              <a:rPr lang="ar-SY" sz="2400" dirty="0" smtClean="0"/>
              <a:t>تصلب غدي </a:t>
            </a:r>
            <a:r>
              <a:rPr lang="en-US" sz="2400" dirty="0" smtClean="0"/>
              <a:t> -D     </a:t>
            </a:r>
            <a:r>
              <a:rPr lang="ar-SY" sz="2400" dirty="0" smtClean="0"/>
              <a:t>- سرطان ثدي </a:t>
            </a:r>
            <a:r>
              <a:rPr lang="en-US" sz="2400" dirty="0" smtClean="0"/>
              <a:t> C  LCIS  - B      DCIS  - A </a:t>
            </a:r>
            <a:endParaRPr lang="ar-SY" sz="2400" dirty="0"/>
          </a:p>
        </p:txBody>
      </p:sp>
      <p:sp>
        <p:nvSpPr>
          <p:cNvPr id="3" name="عنصر نائب للمحتوى 2"/>
          <p:cNvSpPr>
            <a:spLocks noGrp="1"/>
          </p:cNvSpPr>
          <p:nvPr>
            <p:ph idx="1"/>
          </p:nvPr>
        </p:nvSpPr>
        <p:spPr>
          <a:xfrm>
            <a:off x="0" y="2885090"/>
            <a:ext cx="12192000" cy="3291872"/>
          </a:xfrm>
        </p:spPr>
        <p:txBody>
          <a:bodyPr>
            <a:normAutofit lnSpcReduction="10000"/>
          </a:bodyPr>
          <a:lstStyle/>
          <a:p>
            <a:r>
              <a:rPr lang="ar-SY" sz="2000" b="1" dirty="0" smtClean="0"/>
              <a:t>س3- مريض معروف لديه داء </a:t>
            </a:r>
            <a:r>
              <a:rPr lang="ar-SY" sz="2000" b="1" dirty="0" err="1" smtClean="0"/>
              <a:t>رتوج</a:t>
            </a:r>
            <a:r>
              <a:rPr lang="ar-SY" sz="2000" b="1" dirty="0" smtClean="0"/>
              <a:t> في </a:t>
            </a:r>
            <a:r>
              <a:rPr lang="ar-SY" sz="2000" b="1" dirty="0" err="1" smtClean="0"/>
              <a:t>الكولون</a:t>
            </a:r>
            <a:r>
              <a:rPr lang="ar-SY" sz="2000" b="1" dirty="0" smtClean="0"/>
              <a:t> و يشكو منذ خمسة أيام من ألم بطني في الربع السفلي </a:t>
            </a:r>
            <a:r>
              <a:rPr lang="ar-SY" sz="2000" b="1" dirty="0" err="1" smtClean="0"/>
              <a:t>الأيسرمع</a:t>
            </a:r>
            <a:r>
              <a:rPr lang="ar-SY" sz="2000" b="1" dirty="0" smtClean="0"/>
              <a:t>  حرارة </a:t>
            </a:r>
            <a:r>
              <a:rPr lang="ar-SY" sz="2000" b="1" dirty="0" err="1" smtClean="0"/>
              <a:t>و</a:t>
            </a:r>
            <a:r>
              <a:rPr lang="ar-SY" sz="2000" b="1" dirty="0" smtClean="0"/>
              <a:t> </a:t>
            </a:r>
            <a:r>
              <a:rPr lang="ar-SY" sz="2000" b="1" dirty="0" err="1" smtClean="0"/>
              <a:t>اسهالات</a:t>
            </a:r>
            <a:r>
              <a:rPr lang="ar-SY" sz="2000" b="1" dirty="0" smtClean="0"/>
              <a:t> في الصباح  ما هو الإجراء الأفضل له :                                                                               </a:t>
            </a:r>
            <a:endParaRPr lang="en-US" sz="2000" b="1" dirty="0" smtClean="0"/>
          </a:p>
          <a:p>
            <a:r>
              <a:rPr lang="ar-SY" sz="2000" b="1" dirty="0" smtClean="0"/>
              <a:t>تنظير بطن تشخيصي </a:t>
            </a:r>
            <a:r>
              <a:rPr lang="en-US" sz="2000" b="1" dirty="0" smtClean="0"/>
              <a:t>-E  </a:t>
            </a:r>
            <a:r>
              <a:rPr lang="ar-SY" sz="2000" b="1" dirty="0" smtClean="0"/>
              <a:t>فتح بطن حالي </a:t>
            </a:r>
            <a:r>
              <a:rPr lang="en-US" sz="2000" b="1" dirty="0" smtClean="0"/>
              <a:t> -D  </a:t>
            </a:r>
            <a:r>
              <a:rPr lang="ar-SY" sz="2000" b="1" dirty="0" smtClean="0"/>
              <a:t>حقنة شرجية هوائية </a:t>
            </a:r>
            <a:r>
              <a:rPr lang="en-US" sz="2000" b="1" dirty="0" smtClean="0"/>
              <a:t> - C  </a:t>
            </a:r>
            <a:r>
              <a:rPr lang="ar-SY" sz="2000" b="1" dirty="0" smtClean="0"/>
              <a:t>تنظير </a:t>
            </a:r>
            <a:r>
              <a:rPr lang="ar-SY" sz="2000" b="1" dirty="0" err="1" smtClean="0"/>
              <a:t>كولونات</a:t>
            </a:r>
            <a:r>
              <a:rPr lang="ar-SY" sz="2000" b="1" dirty="0" smtClean="0"/>
              <a:t> </a:t>
            </a:r>
            <a:r>
              <a:rPr lang="en-US" sz="2000" b="1" dirty="0" smtClean="0"/>
              <a:t> - B   </a:t>
            </a:r>
            <a:r>
              <a:rPr lang="ar-SY" sz="2000" b="1" dirty="0" smtClean="0"/>
              <a:t>للبطن </a:t>
            </a:r>
            <a:r>
              <a:rPr lang="ar-SY" sz="2000" b="1" dirty="0" err="1" smtClean="0"/>
              <a:t>و</a:t>
            </a:r>
            <a:r>
              <a:rPr lang="ar-SY" sz="2000" b="1" dirty="0" smtClean="0"/>
              <a:t> الحوض</a:t>
            </a:r>
            <a:r>
              <a:rPr lang="en-US" sz="2000" b="1" dirty="0" smtClean="0"/>
              <a:t> C.T Scan -A®</a:t>
            </a:r>
          </a:p>
          <a:p>
            <a:endParaRPr lang="ar-SY" sz="1800" dirty="0" smtClean="0"/>
          </a:p>
          <a:p>
            <a:pPr lvl="0" algn="justLow" rtl="1"/>
            <a:r>
              <a:rPr lang="en-US" sz="1800" dirty="0" smtClean="0"/>
              <a:t>  </a:t>
            </a:r>
            <a:endParaRPr lang="en-US" sz="1800" dirty="0"/>
          </a:p>
          <a:p>
            <a:pPr lvl="0">
              <a:spcBef>
                <a:spcPct val="0"/>
              </a:spcBef>
            </a:pPr>
            <a:r>
              <a:rPr lang="ar-SY" sz="2400" b="1" dirty="0" smtClean="0">
                <a:solidFill>
                  <a:srgbClr val="C00000"/>
                </a:solidFill>
              </a:rPr>
              <a:t>س4- </a:t>
            </a:r>
            <a:r>
              <a:rPr lang="ar-SY" sz="2400" b="1" dirty="0">
                <a:solidFill>
                  <a:srgbClr val="C00000"/>
                </a:solidFill>
              </a:rPr>
              <a:t>أي من الآتي محلولة بالماء :                                                                                               </a:t>
            </a:r>
            <a:r>
              <a:rPr lang="ar-SY" sz="2400" dirty="0"/>
              <a:t/>
            </a:r>
            <a:br>
              <a:rPr lang="ar-SY" sz="2400" dirty="0"/>
            </a:br>
            <a:r>
              <a:rPr lang="en-US" sz="2400" dirty="0"/>
              <a:t>                                        K </a:t>
            </a:r>
            <a:r>
              <a:rPr lang="ar-SY" sz="2400" dirty="0"/>
              <a:t>فيتامين </a:t>
            </a:r>
            <a:r>
              <a:rPr lang="en-US" sz="2400" dirty="0"/>
              <a:t> - E    D </a:t>
            </a:r>
            <a:r>
              <a:rPr lang="ar-SY" sz="2400" dirty="0"/>
              <a:t>فيتامين </a:t>
            </a:r>
            <a:r>
              <a:rPr lang="en-US" sz="2400" dirty="0"/>
              <a:t>  - D    E</a:t>
            </a:r>
            <a:r>
              <a:rPr lang="ar-SY" sz="2400" dirty="0"/>
              <a:t>فيتامين </a:t>
            </a:r>
            <a:r>
              <a:rPr lang="en-US" sz="2400" dirty="0"/>
              <a:t> </a:t>
            </a:r>
            <a:r>
              <a:rPr lang="ar-SY" sz="2400" dirty="0"/>
              <a:t> </a:t>
            </a:r>
            <a:r>
              <a:rPr lang="en-US" sz="2400" dirty="0"/>
              <a:t>- C   </a:t>
            </a:r>
            <a:r>
              <a:rPr lang="en-US" sz="2400" dirty="0" err="1"/>
              <a:t>C</a:t>
            </a:r>
            <a:r>
              <a:rPr lang="en-US" sz="2400" dirty="0"/>
              <a:t> </a:t>
            </a:r>
            <a:r>
              <a:rPr lang="ar-SY" sz="2400" dirty="0"/>
              <a:t> – فيتامين</a:t>
            </a:r>
            <a:r>
              <a:rPr lang="en-US" sz="2400" dirty="0"/>
              <a:t>B®  A</a:t>
            </a:r>
            <a:r>
              <a:rPr lang="ar-SY" sz="2400" dirty="0"/>
              <a:t>- فيتامين </a:t>
            </a:r>
            <a:r>
              <a:rPr lang="en-US" sz="2400" dirty="0"/>
              <a:t>A</a:t>
            </a:r>
          </a:p>
          <a:p>
            <a:pPr lvl="0">
              <a:spcBef>
                <a:spcPct val="0"/>
              </a:spcBef>
            </a:pPr>
            <a:endParaRPr lang="en-US" sz="2400" dirty="0"/>
          </a:p>
          <a:p>
            <a:pPr lvl="0">
              <a:spcBef>
                <a:spcPct val="0"/>
              </a:spcBef>
            </a:pPr>
            <a:r>
              <a:rPr lang="ar-SY" sz="2400" b="1" dirty="0" smtClean="0">
                <a:solidFill>
                  <a:srgbClr val="C00000"/>
                </a:solidFill>
              </a:rPr>
              <a:t>س5- </a:t>
            </a:r>
            <a:r>
              <a:rPr lang="ar-SY" sz="2400" b="1" dirty="0">
                <a:solidFill>
                  <a:srgbClr val="C00000"/>
                </a:solidFill>
              </a:rPr>
              <a:t>أي من الآتي المصدر الرئيسي للطاقة أثناء المرض المزمن أو الأذية :                                            </a:t>
            </a:r>
          </a:p>
          <a:p>
            <a:pPr lvl="0">
              <a:spcBef>
                <a:spcPct val="0"/>
              </a:spcBef>
            </a:pPr>
            <a:r>
              <a:rPr lang="en-US" sz="2400" dirty="0"/>
              <a:t> </a:t>
            </a:r>
            <a:r>
              <a:rPr lang="ar-SY" sz="2400" dirty="0"/>
              <a:t>- الكلية                                         </a:t>
            </a:r>
            <a:r>
              <a:rPr lang="en-US" sz="2400" dirty="0"/>
              <a:t>E</a:t>
            </a:r>
            <a:r>
              <a:rPr lang="ar-SY" sz="2400" dirty="0"/>
              <a:t> الأمعاء  </a:t>
            </a:r>
            <a:r>
              <a:rPr lang="en-US" sz="2400" dirty="0"/>
              <a:t>-D </a:t>
            </a:r>
            <a:r>
              <a:rPr lang="ar-SY" sz="2400" dirty="0"/>
              <a:t> الكبد  </a:t>
            </a:r>
            <a:r>
              <a:rPr lang="en-US" sz="2400" dirty="0"/>
              <a:t>- C </a:t>
            </a:r>
            <a:r>
              <a:rPr lang="ar-SY" sz="2400" dirty="0"/>
              <a:t>النسيج الدهني </a:t>
            </a:r>
            <a:r>
              <a:rPr lang="en-US" sz="2400" dirty="0"/>
              <a:t>- B®</a:t>
            </a:r>
            <a:r>
              <a:rPr lang="ar-SY" sz="2400" dirty="0"/>
              <a:t>الجهاز الهيكلي </a:t>
            </a:r>
            <a:r>
              <a:rPr lang="en-US" sz="2400" dirty="0"/>
              <a:t>– A   </a:t>
            </a:r>
          </a:p>
          <a:p>
            <a:endParaRPr lang="ar-SY"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1" y="0"/>
            <a:ext cx="11950263" cy="6629400"/>
          </a:xfrm>
        </p:spPr>
        <p:txBody>
          <a:bodyPr/>
          <a:lstStyle/>
          <a:p>
            <a:pPr marL="660400" indent="-660400" algn="ctr">
              <a:lnSpc>
                <a:spcPct val="90000"/>
              </a:lnSpc>
              <a:buFontTx/>
              <a:buNone/>
            </a:pPr>
            <a:r>
              <a:rPr lang="en-US" sz="3600" b="1" dirty="0">
                <a:solidFill>
                  <a:srgbClr val="FF0000"/>
                </a:solidFill>
              </a:rPr>
              <a:t>Classification of Wounds</a:t>
            </a:r>
          </a:p>
          <a:p>
            <a:pPr marL="660400" indent="-660400">
              <a:lnSpc>
                <a:spcPct val="90000"/>
              </a:lnSpc>
            </a:pPr>
            <a:r>
              <a:rPr lang="en-US" dirty="0">
                <a:solidFill>
                  <a:srgbClr val="00B050"/>
                </a:solidFill>
              </a:rPr>
              <a:t>1) </a:t>
            </a:r>
            <a:r>
              <a:rPr lang="en-US" b="1" dirty="0">
                <a:solidFill>
                  <a:srgbClr val="00B050"/>
                </a:solidFill>
              </a:rPr>
              <a:t>Clean Wound</a:t>
            </a:r>
            <a:r>
              <a:rPr lang="en-US" b="1" dirty="0"/>
              <a:t>: </a:t>
            </a:r>
          </a:p>
          <a:p>
            <a:pPr marL="1784350" lvl="3" indent="-412750">
              <a:lnSpc>
                <a:spcPct val="90000"/>
              </a:lnSpc>
            </a:pPr>
            <a:r>
              <a:rPr lang="en-US" sz="2800" dirty="0"/>
              <a:t>Operative </a:t>
            </a:r>
            <a:r>
              <a:rPr lang="en-US" sz="2800" dirty="0" err="1"/>
              <a:t>incisional</a:t>
            </a:r>
            <a:r>
              <a:rPr lang="en-US" sz="2800" dirty="0"/>
              <a:t> wounds that follow </a:t>
            </a:r>
            <a:r>
              <a:rPr lang="en-US" sz="2800" dirty="0" err="1"/>
              <a:t>nonpenetrating</a:t>
            </a:r>
            <a:r>
              <a:rPr lang="en-US" sz="2800" dirty="0"/>
              <a:t> (blunt) trauma.</a:t>
            </a:r>
          </a:p>
          <a:p>
            <a:pPr marL="660400" indent="-660400">
              <a:lnSpc>
                <a:spcPct val="90000"/>
              </a:lnSpc>
            </a:pPr>
            <a:r>
              <a:rPr lang="en-US" dirty="0">
                <a:solidFill>
                  <a:srgbClr val="00B050"/>
                </a:solidFill>
              </a:rPr>
              <a:t>2) </a:t>
            </a:r>
            <a:r>
              <a:rPr lang="en-US" b="1" dirty="0">
                <a:solidFill>
                  <a:srgbClr val="00B050"/>
                </a:solidFill>
              </a:rPr>
              <a:t>Clean/Contaminated Wound:</a:t>
            </a:r>
            <a:r>
              <a:rPr lang="en-US" dirty="0">
                <a:solidFill>
                  <a:srgbClr val="00B050"/>
                </a:solidFill>
              </a:rPr>
              <a:t> </a:t>
            </a:r>
          </a:p>
          <a:p>
            <a:pPr marL="1784350" lvl="3" indent="-412750">
              <a:lnSpc>
                <a:spcPct val="90000"/>
              </a:lnSpc>
            </a:pPr>
            <a:r>
              <a:rPr lang="en-US" sz="2800" dirty="0"/>
              <a:t>uninfected wounds in which no inflammation is encountered but the respiratory, gastrointestinal, genital, and/or urinary tract have been entered.</a:t>
            </a:r>
          </a:p>
          <a:p>
            <a:pPr marL="660400" indent="-660400">
              <a:lnSpc>
                <a:spcPct val="90000"/>
              </a:lnSpc>
            </a:pPr>
            <a:r>
              <a:rPr lang="en-US" dirty="0">
                <a:solidFill>
                  <a:srgbClr val="00B050"/>
                </a:solidFill>
              </a:rPr>
              <a:t>3) </a:t>
            </a:r>
            <a:r>
              <a:rPr lang="en-US" b="1" dirty="0">
                <a:solidFill>
                  <a:srgbClr val="00B050"/>
                </a:solidFill>
              </a:rPr>
              <a:t>Contaminated Wound:</a:t>
            </a:r>
            <a:r>
              <a:rPr lang="en-US" dirty="0">
                <a:solidFill>
                  <a:srgbClr val="00B050"/>
                </a:solidFill>
              </a:rPr>
              <a:t> </a:t>
            </a:r>
          </a:p>
          <a:p>
            <a:pPr marL="1784350" lvl="3" indent="-412750">
              <a:lnSpc>
                <a:spcPct val="90000"/>
              </a:lnSpc>
            </a:pPr>
            <a:r>
              <a:rPr lang="en-US" sz="2800" dirty="0"/>
              <a:t>open, traumatic wounds or surgical wounds involving a major break in sterile technique that show evidence of inflammation.</a:t>
            </a:r>
          </a:p>
          <a:p>
            <a:pPr marL="660400" indent="-660400">
              <a:lnSpc>
                <a:spcPct val="90000"/>
              </a:lnSpc>
            </a:pPr>
            <a:r>
              <a:rPr lang="en-US" dirty="0">
                <a:solidFill>
                  <a:srgbClr val="00B050"/>
                </a:solidFill>
              </a:rPr>
              <a:t>4) </a:t>
            </a:r>
            <a:r>
              <a:rPr lang="en-US" b="1" dirty="0">
                <a:solidFill>
                  <a:srgbClr val="00B050"/>
                </a:solidFill>
              </a:rPr>
              <a:t>Infected Wound:</a:t>
            </a:r>
            <a:r>
              <a:rPr lang="en-US" dirty="0"/>
              <a:t> </a:t>
            </a:r>
          </a:p>
          <a:p>
            <a:pPr marL="1784350" lvl="3" indent="-412750">
              <a:lnSpc>
                <a:spcPct val="90000"/>
              </a:lnSpc>
            </a:pPr>
            <a:r>
              <a:rPr lang="en-US" sz="2800" dirty="0"/>
              <a:t>old, traumatic wounds containing dead tissue and wounds with evidence of a clinical infection (e.g., purulent drainage).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0"/>
            <a:ext cx="10344184" cy="785794"/>
          </a:xfrm>
        </p:spPr>
        <p:txBody>
          <a:bodyPr>
            <a:normAutofit/>
          </a:bodyPr>
          <a:lstStyle/>
          <a:p>
            <a:pPr eaLnBrk="1" hangingPunct="1"/>
            <a:r>
              <a:rPr lang="en-US" dirty="0" smtClean="0"/>
              <a:t>Biology of Wound Healing</a:t>
            </a:r>
          </a:p>
        </p:txBody>
      </p:sp>
      <p:pic>
        <p:nvPicPr>
          <p:cNvPr id="10243" name="Picture 5" descr="http://www.healthyfellow.com/images/2009/05/wound-healing.jpg"/>
          <p:cNvPicPr>
            <a:picLocks noChangeAspect="1" noChangeArrowheads="1"/>
          </p:cNvPicPr>
          <p:nvPr/>
        </p:nvPicPr>
        <p:blipFill>
          <a:blip r:embed="rId3"/>
          <a:srcRect/>
          <a:stretch>
            <a:fillRect/>
          </a:stretch>
        </p:blipFill>
        <p:spPr bwMode="auto">
          <a:xfrm>
            <a:off x="285710" y="714356"/>
            <a:ext cx="11620581" cy="6143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70" y="209353"/>
            <a:ext cx="2820473" cy="769441"/>
          </a:xfrm>
          <a:prstGeom prst="rect">
            <a:avLst/>
          </a:prstGeom>
          <a:noFill/>
        </p:spPr>
        <p:txBody>
          <a:bodyPr wrap="square" rtlCol="0">
            <a:spAutoFit/>
          </a:bodyPr>
          <a:lstStyle/>
          <a:p>
            <a:pPr algn="ctr" rtl="1"/>
            <a:r>
              <a:rPr lang="ar-SA" sz="4400" b="1" u="sng" dirty="0">
                <a:cs typeface="+mj-cs"/>
              </a:rPr>
              <a:t>التئام الجروح </a:t>
            </a:r>
            <a:endParaRPr lang="en-US" sz="4400" b="1" u="sng" dirty="0">
              <a:cs typeface="+mj-cs"/>
            </a:endParaRPr>
          </a:p>
        </p:txBody>
      </p:sp>
      <p:sp>
        <p:nvSpPr>
          <p:cNvPr id="4" name="TextBox 3"/>
          <p:cNvSpPr txBox="1"/>
          <p:nvPr/>
        </p:nvSpPr>
        <p:spPr>
          <a:xfrm>
            <a:off x="0" y="740979"/>
            <a:ext cx="11997559" cy="6463308"/>
          </a:xfrm>
          <a:prstGeom prst="rect">
            <a:avLst/>
          </a:prstGeom>
          <a:noFill/>
        </p:spPr>
        <p:txBody>
          <a:bodyPr wrap="square" rtlCol="0">
            <a:spAutoFit/>
          </a:bodyPr>
          <a:lstStyle/>
          <a:p>
            <a:pPr lvl="0" algn="justLow" rtl="1"/>
            <a:r>
              <a:rPr lang="ar-SY" sz="2700" dirty="0" err="1" smtClean="0">
                <a:solidFill>
                  <a:schemeClr val="tx2">
                    <a:lumMod val="75000"/>
                  </a:schemeClr>
                </a:solidFill>
                <a:cs typeface="+mj-cs"/>
              </a:rPr>
              <a:t>يرتكس</a:t>
            </a:r>
            <a:r>
              <a:rPr lang="ar-SY" sz="2700" dirty="0" smtClean="0">
                <a:solidFill>
                  <a:schemeClr val="tx2">
                    <a:lumMod val="75000"/>
                  </a:schemeClr>
                </a:solidFill>
                <a:cs typeface="+mj-cs"/>
              </a:rPr>
              <a:t> جسم الإنسان للأذية بتشكيل نسيج ندبي </a:t>
            </a:r>
            <a:endParaRPr lang="en-US" sz="2700" dirty="0" smtClean="0">
              <a:solidFill>
                <a:schemeClr val="tx2">
                  <a:lumMod val="75000"/>
                </a:schemeClr>
              </a:solidFill>
              <a:cs typeface="+mj-cs"/>
            </a:endParaRPr>
          </a:p>
          <a:p>
            <a:pPr lvl="0" algn="justLow" rtl="1"/>
            <a:r>
              <a:rPr lang="ar-SA" sz="2800" b="1" u="sng" dirty="0" smtClean="0">
                <a:solidFill>
                  <a:srgbClr val="0070C0"/>
                </a:solidFill>
                <a:cs typeface="+mj-cs"/>
              </a:rPr>
              <a:t>أطوار </a:t>
            </a:r>
            <a:r>
              <a:rPr lang="ar-SA" sz="2800" b="1" u="sng" dirty="0">
                <a:solidFill>
                  <a:srgbClr val="0070C0"/>
                </a:solidFill>
                <a:cs typeface="+mj-cs"/>
              </a:rPr>
              <a:t>التئام </a:t>
            </a:r>
            <a:r>
              <a:rPr lang="ar-SA" sz="2800" b="1" u="sng" dirty="0" smtClean="0">
                <a:solidFill>
                  <a:srgbClr val="0070C0"/>
                </a:solidFill>
                <a:cs typeface="+mj-cs"/>
              </a:rPr>
              <a:t>الجروح:</a:t>
            </a:r>
            <a:endParaRPr lang="en-US" sz="2800" b="1" u="sng" dirty="0">
              <a:solidFill>
                <a:srgbClr val="0070C0"/>
              </a:solidFill>
              <a:cs typeface="+mj-cs"/>
            </a:endParaRPr>
          </a:p>
          <a:p>
            <a:pPr marL="914400" lvl="1" indent="-457200" algn="justLow" rtl="1">
              <a:buFont typeface="Arial" panose="020B0604020202020204" pitchFamily="34" charset="0"/>
              <a:buChar char="•"/>
            </a:pPr>
            <a:r>
              <a:rPr lang="ar-SY" sz="2800" b="1" u="sng" dirty="0" smtClean="0">
                <a:solidFill>
                  <a:srgbClr val="0070C0"/>
                </a:solidFill>
                <a:cs typeface="+mj-cs"/>
              </a:rPr>
              <a:t>آ-</a:t>
            </a:r>
            <a:r>
              <a:rPr lang="ar-SA" sz="2800" b="1" u="sng" dirty="0" smtClean="0">
                <a:solidFill>
                  <a:srgbClr val="0070C0"/>
                </a:solidFill>
                <a:cs typeface="+mj-cs"/>
              </a:rPr>
              <a:t>ا</a:t>
            </a:r>
            <a:r>
              <a:rPr lang="ar-SY" sz="2800" b="1" u="sng" dirty="0" smtClean="0">
                <a:solidFill>
                  <a:srgbClr val="0070C0"/>
                </a:solidFill>
                <a:cs typeface="+mj-cs"/>
              </a:rPr>
              <a:t>لطور </a:t>
            </a:r>
            <a:r>
              <a:rPr lang="ar-SY" sz="2800" b="1" u="sng" dirty="0" err="1" smtClean="0">
                <a:solidFill>
                  <a:srgbClr val="0070C0"/>
                </a:solidFill>
                <a:cs typeface="+mj-cs"/>
              </a:rPr>
              <a:t>الإلتهابي</a:t>
            </a:r>
            <a:r>
              <a:rPr lang="ar-SY" sz="2800" b="1" u="sng" dirty="0" smtClean="0">
                <a:solidFill>
                  <a:srgbClr val="0070C0"/>
                </a:solidFill>
                <a:cs typeface="+mj-cs"/>
              </a:rPr>
              <a:t> ( </a:t>
            </a:r>
            <a:r>
              <a:rPr lang="en-US" sz="2800" b="1" u="sng" dirty="0" smtClean="0">
                <a:solidFill>
                  <a:srgbClr val="0070C0"/>
                </a:solidFill>
                <a:cs typeface="+mj-cs"/>
              </a:rPr>
              <a:t>( The </a:t>
            </a:r>
            <a:r>
              <a:rPr lang="en-US" sz="2800" b="1" u="sng" dirty="0" err="1" smtClean="0">
                <a:solidFill>
                  <a:srgbClr val="0070C0"/>
                </a:solidFill>
                <a:cs typeface="+mj-cs"/>
              </a:rPr>
              <a:t>Inflammatary</a:t>
            </a:r>
            <a:r>
              <a:rPr lang="en-US" sz="2800" b="1" u="sng" dirty="0" smtClean="0">
                <a:solidFill>
                  <a:srgbClr val="0070C0"/>
                </a:solidFill>
                <a:cs typeface="+mj-cs"/>
              </a:rPr>
              <a:t> Phase </a:t>
            </a:r>
            <a:r>
              <a:rPr lang="ar-SA" sz="2800" dirty="0" smtClean="0">
                <a:solidFill>
                  <a:srgbClr val="0070C0"/>
                </a:solidFill>
                <a:cs typeface="+mj-cs"/>
              </a:rPr>
              <a:t>:</a:t>
            </a:r>
            <a:r>
              <a:rPr lang="ar-SA" sz="2800" dirty="0" smtClean="0">
                <a:solidFill>
                  <a:srgbClr val="0070C0"/>
                </a:solidFill>
              </a:rPr>
              <a:t> </a:t>
            </a:r>
            <a:r>
              <a:rPr lang="ar-SY" sz="2800" dirty="0" smtClean="0">
                <a:solidFill>
                  <a:schemeClr val="tx2">
                    <a:lumMod val="50000"/>
                  </a:schemeClr>
                </a:solidFill>
              </a:rPr>
              <a:t>ويدعى </a:t>
            </a:r>
            <a:r>
              <a:rPr lang="ar-SY" sz="2800" dirty="0" err="1" smtClean="0">
                <a:solidFill>
                  <a:schemeClr val="tx2">
                    <a:lumMod val="50000"/>
                  </a:schemeClr>
                </a:solidFill>
              </a:rPr>
              <a:t>بالإرتكاسي</a:t>
            </a:r>
            <a:r>
              <a:rPr lang="ar-SY" sz="2800" dirty="0" smtClean="0">
                <a:solidFill>
                  <a:schemeClr val="tx2">
                    <a:lumMod val="50000"/>
                  </a:schemeClr>
                </a:solidFill>
              </a:rPr>
              <a:t> ويبدأ حالاً بعد الأذية </a:t>
            </a:r>
            <a:r>
              <a:rPr lang="ar-SY" sz="2800" dirty="0" err="1" smtClean="0">
                <a:solidFill>
                  <a:schemeClr val="tx2">
                    <a:lumMod val="50000"/>
                  </a:schemeClr>
                </a:solidFill>
              </a:rPr>
              <a:t>و</a:t>
            </a:r>
            <a:r>
              <a:rPr lang="ar-SY" sz="2800" dirty="0" smtClean="0">
                <a:solidFill>
                  <a:schemeClr val="tx2">
                    <a:lumMod val="50000"/>
                  </a:schemeClr>
                </a:solidFill>
              </a:rPr>
              <a:t> يدوم حتى ثلاثة أيام ,</a:t>
            </a:r>
          </a:p>
          <a:p>
            <a:pPr marL="914400" lvl="1" indent="-457200" algn="justLow" rtl="1">
              <a:buFont typeface="Arial" panose="020B0604020202020204" pitchFamily="34" charset="0"/>
              <a:buChar char="•"/>
            </a:pPr>
            <a:r>
              <a:rPr lang="ar-SY" sz="2800" dirty="0" smtClean="0">
                <a:solidFill>
                  <a:schemeClr val="tx2">
                    <a:lumMod val="50000"/>
                  </a:schemeClr>
                </a:solidFill>
              </a:rPr>
              <a:t>بعد الأذية يوجد فترة عابرة ما يقارب عشر دقائق من تقلص الأوعية </a:t>
            </a:r>
            <a:r>
              <a:rPr lang="ar-SY" sz="2800" dirty="0" err="1" smtClean="0">
                <a:solidFill>
                  <a:schemeClr val="tx2">
                    <a:lumMod val="50000"/>
                  </a:schemeClr>
                </a:solidFill>
              </a:rPr>
              <a:t>و</a:t>
            </a:r>
            <a:r>
              <a:rPr lang="ar-SY" sz="2800" dirty="0" smtClean="0">
                <a:solidFill>
                  <a:schemeClr val="tx2">
                    <a:lumMod val="50000"/>
                  </a:schemeClr>
                </a:solidFill>
              </a:rPr>
              <a:t> يتبع بتوسع الأوعية الفعال - </a:t>
            </a:r>
            <a:r>
              <a:rPr lang="ar-SY" sz="2800" dirty="0" smtClean="0"/>
              <a:t>يبدأ</a:t>
            </a:r>
            <a:r>
              <a:rPr lang="ar-SA" sz="2800" dirty="0" smtClean="0"/>
              <a:t> ا</a:t>
            </a:r>
            <a:r>
              <a:rPr lang="ar-SY" sz="2800" dirty="0" err="1" smtClean="0"/>
              <a:t>لإ</a:t>
            </a:r>
            <a:r>
              <a:rPr lang="ar-SA" sz="2800" dirty="0" err="1" smtClean="0"/>
              <a:t>رقاء</a:t>
            </a:r>
            <a:r>
              <a:rPr lang="ar-SA" sz="2800" dirty="0" smtClean="0"/>
              <a:t> </a:t>
            </a:r>
            <a:r>
              <a:rPr lang="ar-SY" sz="2800" dirty="0" smtClean="0"/>
              <a:t>بت</a:t>
            </a:r>
            <a:r>
              <a:rPr lang="ar-SA" sz="2800" dirty="0" smtClean="0"/>
              <a:t>شكل </a:t>
            </a:r>
            <a:r>
              <a:rPr lang="ar-SA" sz="2800" dirty="0" err="1" smtClean="0">
                <a:solidFill>
                  <a:srgbClr val="C00000"/>
                </a:solidFill>
              </a:rPr>
              <a:t>خثرة</a:t>
            </a:r>
            <a:r>
              <a:rPr lang="ar-SA" sz="2800" dirty="0" smtClean="0">
                <a:solidFill>
                  <a:srgbClr val="C00000"/>
                </a:solidFill>
              </a:rPr>
              <a:t> </a:t>
            </a:r>
            <a:r>
              <a:rPr lang="ar-SA" sz="2800" dirty="0" err="1" smtClean="0">
                <a:solidFill>
                  <a:srgbClr val="C00000"/>
                </a:solidFill>
              </a:rPr>
              <a:t>الفبرين</a:t>
            </a:r>
            <a:r>
              <a:rPr lang="ar-SA" sz="2800" dirty="0" smtClean="0">
                <a:solidFill>
                  <a:srgbClr val="C00000"/>
                </a:solidFill>
              </a:rPr>
              <a:t> </a:t>
            </a:r>
            <a:r>
              <a:rPr lang="ar-SY" sz="2800" dirty="0" smtClean="0">
                <a:solidFill>
                  <a:schemeClr val="tx2">
                    <a:lumMod val="50000"/>
                  </a:schemeClr>
                </a:solidFill>
              </a:rPr>
              <a:t>و مؤلفة من شبكة </a:t>
            </a:r>
            <a:r>
              <a:rPr lang="ar-SY" sz="2800" dirty="0" err="1" smtClean="0">
                <a:solidFill>
                  <a:schemeClr val="tx2">
                    <a:lumMod val="50000"/>
                  </a:schemeClr>
                </a:solidFill>
              </a:rPr>
              <a:t>فبرينية</a:t>
            </a:r>
            <a:r>
              <a:rPr lang="ar-SY" sz="2800" dirty="0" smtClean="0">
                <a:solidFill>
                  <a:schemeClr val="tx2">
                    <a:lumMod val="50000"/>
                  </a:schemeClr>
                </a:solidFill>
              </a:rPr>
              <a:t> مع </a:t>
            </a:r>
            <a:r>
              <a:rPr lang="ar-SY" sz="2800" dirty="0" err="1" smtClean="0">
                <a:solidFill>
                  <a:schemeClr val="tx2">
                    <a:lumMod val="50000"/>
                  </a:schemeClr>
                </a:solidFill>
              </a:rPr>
              <a:t>صفيحات</a:t>
            </a:r>
            <a:r>
              <a:rPr lang="ar-SA" sz="2800" dirty="0" smtClean="0"/>
              <a:t>.حيث تعمل كجسر تهاجر الخلايا </a:t>
            </a:r>
            <a:r>
              <a:rPr lang="ar-SA" sz="2800" dirty="0" err="1" smtClean="0"/>
              <a:t>ا</a:t>
            </a:r>
            <a:r>
              <a:rPr lang="ar-SY" sz="2800" dirty="0" err="1" smtClean="0"/>
              <a:t>لإ</a:t>
            </a:r>
            <a:r>
              <a:rPr lang="ar-SA" sz="2800" dirty="0" err="1" smtClean="0"/>
              <a:t>لتهابية</a:t>
            </a:r>
            <a:r>
              <a:rPr lang="ar-SA" sz="2800" dirty="0" smtClean="0"/>
              <a:t> </a:t>
            </a:r>
            <a:r>
              <a:rPr lang="ar-SA" sz="2800" dirty="0" err="1" smtClean="0"/>
              <a:t>الى</a:t>
            </a:r>
            <a:r>
              <a:rPr lang="ar-SA" sz="2800" dirty="0" smtClean="0"/>
              <a:t> الجرح </a:t>
            </a:r>
            <a:r>
              <a:rPr lang="ar-SY" sz="2800" dirty="0" smtClean="0"/>
              <a:t>,</a:t>
            </a:r>
            <a:r>
              <a:rPr lang="ar-SA" sz="2800" dirty="0" smtClean="0"/>
              <a:t>و تشارك البالعات الكبيرة مثل المعتدلات في </a:t>
            </a:r>
            <a:r>
              <a:rPr lang="ar-SA" sz="2800" dirty="0" err="1" smtClean="0"/>
              <a:t>تن</a:t>
            </a:r>
            <a:r>
              <a:rPr lang="ar-SY" sz="2800" dirty="0" smtClean="0"/>
              <a:t>ض</a:t>
            </a:r>
            <a:r>
              <a:rPr lang="ar-SA" sz="2800" dirty="0" smtClean="0"/>
              <a:t>ير الجرح من خلال </a:t>
            </a:r>
            <a:r>
              <a:rPr lang="ar-SA" sz="2800" dirty="0" err="1" smtClean="0"/>
              <a:t>البلعمة</a:t>
            </a:r>
            <a:r>
              <a:rPr lang="ar-SA" sz="2800" dirty="0" smtClean="0"/>
              <a:t> الخلوية للجراثيم </a:t>
            </a:r>
            <a:endParaRPr lang="ar-SY" sz="2800" dirty="0" smtClean="0"/>
          </a:p>
          <a:p>
            <a:pPr marL="914400" lvl="1" indent="-457200" algn="justLow" rtl="1">
              <a:buFont typeface="Arial" panose="020B0604020202020204" pitchFamily="34" charset="0"/>
              <a:buChar char="•"/>
            </a:pPr>
            <a:r>
              <a:rPr lang="ar-SY" sz="2700" dirty="0" smtClean="0"/>
              <a:t> </a:t>
            </a:r>
            <a:r>
              <a:rPr lang="ar-SY" sz="2700" dirty="0" err="1" smtClean="0"/>
              <a:t>وتتحررعوامل</a:t>
            </a:r>
            <a:r>
              <a:rPr lang="ar-SY" sz="2700" dirty="0" smtClean="0"/>
              <a:t> التخثر </a:t>
            </a:r>
            <a:r>
              <a:rPr lang="ar-SY" sz="2700" dirty="0" err="1" smtClean="0"/>
              <a:t>والسيتوكينات</a:t>
            </a:r>
            <a:r>
              <a:rPr lang="ar-SY" sz="2700" dirty="0" smtClean="0"/>
              <a:t> و التي تقلع عملية </a:t>
            </a:r>
            <a:r>
              <a:rPr lang="ar-SY" sz="2700" dirty="0" err="1" smtClean="0"/>
              <a:t>الإلتئام</a:t>
            </a:r>
            <a:r>
              <a:rPr lang="ar-SY" sz="2700" dirty="0" smtClean="0"/>
              <a:t> </a:t>
            </a:r>
          </a:p>
          <a:p>
            <a:pPr algn="justLow" rtl="1"/>
            <a:r>
              <a:rPr lang="ar-SA" sz="2800" dirty="0" smtClean="0"/>
              <a:t> </a:t>
            </a:r>
            <a:endParaRPr lang="ar-SY" sz="2800" dirty="0" smtClean="0"/>
          </a:p>
          <a:p>
            <a:pPr algn="justLow" rtl="1"/>
            <a:r>
              <a:rPr lang="ar-SA" sz="2800" b="1" u="sng" dirty="0" smtClean="0">
                <a:solidFill>
                  <a:srgbClr val="0070C0"/>
                </a:solidFill>
              </a:rPr>
              <a:t> </a:t>
            </a:r>
            <a:endParaRPr lang="en-US" sz="3600" dirty="0" smtClean="0"/>
          </a:p>
          <a:p>
            <a:pPr marL="914400" lvl="1" indent="-457200" algn="justLow" rtl="1">
              <a:buFont typeface="Arial" panose="020B0604020202020204" pitchFamily="34" charset="0"/>
              <a:buChar char="•"/>
            </a:pPr>
            <a:endParaRPr lang="ar-SY" sz="3600" dirty="0" smtClean="0"/>
          </a:p>
          <a:p>
            <a:pPr marL="914400" lvl="1" indent="-457200" algn="justLow" rtl="1">
              <a:buFont typeface="Arial" panose="020B0604020202020204" pitchFamily="34" charset="0"/>
              <a:buChar char="•"/>
            </a:pPr>
            <a:endParaRPr lang="en-US" sz="3600" dirty="0" smtClean="0"/>
          </a:p>
          <a:p>
            <a:pPr marL="914400" lvl="1" indent="-457200" algn="justLow" rtl="1">
              <a:buFont typeface="Arial" panose="020B0604020202020204" pitchFamily="34" charset="0"/>
              <a:buChar char="•"/>
            </a:pPr>
            <a:endParaRPr lang="en-US" sz="3600" dirty="0">
              <a:cs typeface="+mj-cs"/>
            </a:endParaRPr>
          </a:p>
        </p:txBody>
      </p:sp>
    </p:spTree>
    <p:extLst>
      <p:ext uri="{BB962C8B-B14F-4D97-AF65-F5344CB8AC3E}">
        <p14:creationId xmlns:p14="http://schemas.microsoft.com/office/powerpoint/2010/main" val="3633931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09600" y="1"/>
            <a:ext cx="10899228" cy="6126164"/>
          </a:xfrm>
        </p:spPr>
        <p:txBody>
          <a:bodyPr>
            <a:normAutofit/>
          </a:bodyPr>
          <a:lstStyle/>
          <a:p>
            <a:pPr algn="ctr">
              <a:lnSpc>
                <a:spcPct val="90000"/>
              </a:lnSpc>
              <a:buFontTx/>
              <a:buNone/>
            </a:pPr>
            <a:r>
              <a:rPr lang="en-US" sz="3200" b="1" dirty="0"/>
              <a:t>Wound Healing</a:t>
            </a:r>
          </a:p>
          <a:p>
            <a:pPr>
              <a:lnSpc>
                <a:spcPct val="90000"/>
              </a:lnSpc>
              <a:buFontTx/>
              <a:buNone/>
            </a:pPr>
            <a:endParaRPr lang="en-US" sz="3200" dirty="0"/>
          </a:p>
          <a:p>
            <a:pPr lvl="1">
              <a:lnSpc>
                <a:spcPct val="90000"/>
              </a:lnSpc>
            </a:pPr>
            <a:r>
              <a:rPr lang="en-US" sz="3200" b="1" dirty="0"/>
              <a:t>Inflammation</a:t>
            </a:r>
            <a:r>
              <a:rPr lang="en-US" sz="3200" dirty="0"/>
              <a:t> occurs when the damaged endothelial cells release cytokines that increase expression of integrands in circulating lymphocytes.  </a:t>
            </a:r>
          </a:p>
          <a:p>
            <a:pPr lvl="1">
              <a:lnSpc>
                <a:spcPct val="90000"/>
              </a:lnSpc>
              <a:buFontTx/>
              <a:buNone/>
            </a:pPr>
            <a:endParaRPr lang="en-US" sz="3200" dirty="0"/>
          </a:p>
          <a:p>
            <a:pPr lvl="1">
              <a:lnSpc>
                <a:spcPct val="90000"/>
              </a:lnSpc>
            </a:pPr>
            <a:r>
              <a:rPr lang="en-US" sz="3200" b="1" dirty="0">
                <a:solidFill>
                  <a:srgbClr val="C00000"/>
                </a:solidFill>
              </a:rPr>
              <a:t>Histamine, serotonin, and </a:t>
            </a:r>
            <a:r>
              <a:rPr lang="en-US" sz="3200" b="1" dirty="0" err="1">
                <a:solidFill>
                  <a:srgbClr val="C00000"/>
                </a:solidFill>
              </a:rPr>
              <a:t>kinins</a:t>
            </a:r>
            <a:r>
              <a:rPr lang="en-US" sz="3200" b="1" dirty="0">
                <a:solidFill>
                  <a:srgbClr val="C00000"/>
                </a:solidFill>
              </a:rPr>
              <a:t> cause vessel contraction </a:t>
            </a:r>
            <a:r>
              <a:rPr lang="en-US" sz="3200" dirty="0"/>
              <a:t>(</a:t>
            </a:r>
            <a:r>
              <a:rPr lang="en-US" sz="3200" dirty="0" err="1"/>
              <a:t>thromboxane</a:t>
            </a:r>
            <a:r>
              <a:rPr lang="en-US" sz="3200" dirty="0"/>
              <a:t>), decrease in blood loss, and act as </a:t>
            </a:r>
            <a:r>
              <a:rPr lang="en-US" sz="3200" dirty="0" err="1"/>
              <a:t>chemotactic</a:t>
            </a:r>
            <a:r>
              <a:rPr lang="en-US" sz="3200" dirty="0"/>
              <a:t> factors for </a:t>
            </a:r>
            <a:r>
              <a:rPr lang="en-US" sz="3200" b="1" dirty="0" err="1">
                <a:solidFill>
                  <a:srgbClr val="C00000"/>
                </a:solidFill>
              </a:rPr>
              <a:t>neutrophils</a:t>
            </a:r>
            <a:r>
              <a:rPr lang="en-US" sz="3200" dirty="0"/>
              <a:t>, the most abundant cells in the initial 24 hour period.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0" y="268014"/>
            <a:ext cx="12191999" cy="5908949"/>
          </a:xfrm>
        </p:spPr>
        <p:txBody>
          <a:bodyPr/>
          <a:lstStyle/>
          <a:p>
            <a:r>
              <a:rPr lang="en-US" b="1" dirty="0" smtClean="0">
                <a:solidFill>
                  <a:srgbClr val="0070C0"/>
                </a:solidFill>
              </a:rPr>
              <a:t>                                                 </a:t>
            </a:r>
            <a:r>
              <a:rPr lang="en-US" b="1" dirty="0" err="1" smtClean="0">
                <a:solidFill>
                  <a:srgbClr val="0070C0"/>
                </a:solidFill>
              </a:rPr>
              <a:t>prolifertive</a:t>
            </a:r>
            <a:r>
              <a:rPr lang="en-US" b="1" dirty="0" smtClean="0">
                <a:solidFill>
                  <a:srgbClr val="0070C0"/>
                </a:solidFill>
              </a:rPr>
              <a:t> phase       </a:t>
            </a:r>
            <a:r>
              <a:rPr lang="ar-SA" b="1" dirty="0" smtClean="0">
                <a:solidFill>
                  <a:srgbClr val="0070C0"/>
                </a:solidFill>
              </a:rPr>
              <a:t>ب - </a:t>
            </a:r>
            <a:r>
              <a:rPr lang="ar-SA" b="1" u="sng" dirty="0" smtClean="0">
                <a:solidFill>
                  <a:srgbClr val="0070C0"/>
                </a:solidFill>
              </a:rPr>
              <a:t> </a:t>
            </a:r>
            <a:r>
              <a:rPr lang="ar-SY" b="1" u="sng" dirty="0" smtClean="0">
                <a:solidFill>
                  <a:srgbClr val="0070C0"/>
                </a:solidFill>
              </a:rPr>
              <a:t>الطور </a:t>
            </a:r>
            <a:r>
              <a:rPr lang="ar-SA" b="1" u="sng" dirty="0" smtClean="0">
                <a:solidFill>
                  <a:srgbClr val="0070C0"/>
                </a:solidFill>
              </a:rPr>
              <a:t>التكاثر</a:t>
            </a:r>
            <a:r>
              <a:rPr lang="ar-SY" b="1" u="sng" dirty="0" smtClean="0">
                <a:solidFill>
                  <a:srgbClr val="0070C0"/>
                </a:solidFill>
              </a:rPr>
              <a:t>ي</a:t>
            </a:r>
            <a:endParaRPr lang="en-US" b="1" dirty="0" smtClean="0">
              <a:solidFill>
                <a:srgbClr val="0070C0"/>
              </a:solidFill>
            </a:endParaRPr>
          </a:p>
          <a:p>
            <a:r>
              <a:rPr lang="ar-SA" b="1" dirty="0" smtClean="0">
                <a:solidFill>
                  <a:srgbClr val="0070C0"/>
                </a:solidFill>
              </a:rPr>
              <a:t>: </a:t>
            </a:r>
            <a:r>
              <a:rPr lang="ar-SA" dirty="0" err="1" smtClean="0"/>
              <a:t>و</a:t>
            </a:r>
            <a:r>
              <a:rPr lang="ar-SA" dirty="0" smtClean="0"/>
              <a:t> يستغرق </a:t>
            </a:r>
            <a:r>
              <a:rPr lang="ar-SY" dirty="0" smtClean="0"/>
              <a:t>4- 12 يوم </a:t>
            </a:r>
            <a:r>
              <a:rPr lang="ar-SY" dirty="0" err="1" smtClean="0"/>
              <a:t>و</a:t>
            </a:r>
            <a:r>
              <a:rPr lang="ar-SY" dirty="0" smtClean="0"/>
              <a:t> تتميز هذه المرحلة بتكون نسيج حبيبي </a:t>
            </a:r>
          </a:p>
          <a:p>
            <a:r>
              <a:rPr lang="ar-SY" dirty="0" smtClean="0"/>
              <a:t>, </a:t>
            </a:r>
            <a:r>
              <a:rPr lang="ar-SA" dirty="0" smtClean="0"/>
              <a:t>و خلال هذا الطور يتم </a:t>
            </a:r>
            <a:r>
              <a:rPr lang="ar-SA" dirty="0" err="1" smtClean="0"/>
              <a:t>اعادة</a:t>
            </a:r>
            <a:r>
              <a:rPr lang="ar-SA" dirty="0" smtClean="0"/>
              <a:t> تواصل </a:t>
            </a:r>
            <a:r>
              <a:rPr lang="ar-SA" dirty="0" err="1" smtClean="0"/>
              <a:t>الانسجة</a:t>
            </a:r>
            <a:r>
              <a:rPr lang="ar-SA" dirty="0" smtClean="0"/>
              <a:t> حيث تقوم </a:t>
            </a:r>
            <a:r>
              <a:rPr lang="ar-SA" dirty="0" smtClean="0">
                <a:solidFill>
                  <a:srgbClr val="C00000"/>
                </a:solidFill>
              </a:rPr>
              <a:t>صانعات الليف المعزولة من الجرح بتركيب كمية أكبر من الكولاجين </a:t>
            </a:r>
            <a:endParaRPr lang="ar-SY" dirty="0" smtClean="0">
              <a:solidFill>
                <a:srgbClr val="C00000"/>
              </a:solidFill>
            </a:endParaRPr>
          </a:p>
          <a:p>
            <a:r>
              <a:rPr lang="ar-SA" dirty="0" smtClean="0"/>
              <a:t> كما </a:t>
            </a:r>
            <a:r>
              <a:rPr lang="ar-SA" b="1" dirty="0" smtClean="0">
                <a:solidFill>
                  <a:srgbClr val="C00000"/>
                </a:solidFill>
              </a:rPr>
              <a:t>تتكاثر الخلايا البطانية بشكل مكثف </a:t>
            </a:r>
            <a:r>
              <a:rPr lang="ar-SA" b="1" dirty="0" err="1" smtClean="0">
                <a:solidFill>
                  <a:srgbClr val="C00000"/>
                </a:solidFill>
              </a:rPr>
              <a:t>و</a:t>
            </a:r>
            <a:r>
              <a:rPr lang="ar-SA" b="1" dirty="0" smtClean="0">
                <a:solidFill>
                  <a:srgbClr val="C00000"/>
                </a:solidFill>
              </a:rPr>
              <a:t> تشارك في تشكيل الشعيرات الجديدة </a:t>
            </a:r>
            <a:r>
              <a:rPr lang="ar-SA" dirty="0" smtClean="0"/>
              <a:t>أي في تشكيل </a:t>
            </a:r>
            <a:r>
              <a:rPr lang="ar-SA" dirty="0" err="1" smtClean="0"/>
              <a:t>الاوعية</a:t>
            </a:r>
            <a:r>
              <a:rPr lang="ar-SA" dirty="0" smtClean="0"/>
              <a:t>,</a:t>
            </a:r>
            <a:endParaRPr lang="ar-SY" dirty="0" smtClean="0"/>
          </a:p>
          <a:p>
            <a:r>
              <a:rPr lang="ar-SA" dirty="0" smtClean="0"/>
              <a:t> كما يلعب الكولاجين دوراً أساسيا في </a:t>
            </a:r>
            <a:r>
              <a:rPr lang="ar-SA" dirty="0" err="1" smtClean="0"/>
              <a:t>اتمام</a:t>
            </a:r>
            <a:r>
              <a:rPr lang="ar-SA" dirty="0" smtClean="0"/>
              <a:t> التئام الجروح</a:t>
            </a:r>
            <a:r>
              <a:rPr lang="en-US" dirty="0" smtClean="0"/>
              <a:t> </a:t>
            </a:r>
            <a:r>
              <a:rPr lang="ar-SA" dirty="0" smtClean="0"/>
              <a:t>.</a:t>
            </a:r>
            <a:endParaRPr lang="ar-SY"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2963</Words>
  <Application>Microsoft Office PowerPoint</Application>
  <PresentationFormat>مخصص</PresentationFormat>
  <Paragraphs>304</Paragraphs>
  <Slides>41</Slides>
  <Notes>10</Notes>
  <HiddenSlides>0</HiddenSlides>
  <MMClips>0</MMClips>
  <ScaleCrop>false</ScaleCrop>
  <HeadingPairs>
    <vt:vector size="4" baseType="variant">
      <vt:variant>
        <vt:lpstr>نسق</vt:lpstr>
      </vt:variant>
      <vt:variant>
        <vt:i4>1</vt:i4>
      </vt:variant>
      <vt:variant>
        <vt:lpstr>عناوين الشرائح</vt:lpstr>
      </vt:variant>
      <vt:variant>
        <vt:i4>41</vt:i4>
      </vt:variant>
    </vt:vector>
  </HeadingPairs>
  <TitlesOfParts>
    <vt:vector size="42" baseType="lpstr">
      <vt:lpstr>Office Theme</vt:lpstr>
      <vt:lpstr>عرض تقديمي في PowerPoint</vt:lpstr>
      <vt:lpstr>عرض تقديمي في PowerPoint</vt:lpstr>
      <vt:lpstr>Definition: Wound</vt:lpstr>
      <vt:lpstr>Definition: Chronic wounds</vt:lpstr>
      <vt:lpstr>عرض تقديمي في PowerPoint</vt:lpstr>
      <vt:lpstr>Biology of Wound Healing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Horizontal Mattress</vt:lpstr>
      <vt:lpstr>Dressings</vt:lpstr>
      <vt:lpstr>Dressing</vt:lpstr>
      <vt:lpstr>Diabetic foot ulcers</vt:lpstr>
      <vt:lpstr>عرض تقديمي في PowerPoint</vt:lpstr>
      <vt:lpstr>عرض تقديمي في PowerPoint</vt:lpstr>
      <vt:lpstr>عرض تقديمي في PowerPoint</vt:lpstr>
      <vt:lpstr>INCISIONS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س1- أي من الآتي ليس عامل خطر للميلانوما :                                                                                                                                               العدد الكلي للوحمات -E   حرق أشعة الشمس -Dالشعر الأشقر و الأحمر – C         الجلد الأشقر -B  التدخين –A®   س2- أي من الآتي بشكل نموذجي يترافق مع ألم الثدي :                                                                                                                                                         - كيسات الثدي                                        E®   تصلب غدي  -D     - سرطان ثدي  C  LCIS  - B      DCIS  - 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Nawwar. Rahma</dc:creator>
  <cp:lastModifiedBy>Maher</cp:lastModifiedBy>
  <cp:revision>76</cp:revision>
  <dcterms:created xsi:type="dcterms:W3CDTF">2015-10-13T05:59:38Z</dcterms:created>
  <dcterms:modified xsi:type="dcterms:W3CDTF">2022-09-23T07:25:07Z</dcterms:modified>
</cp:coreProperties>
</file>