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9" r:id="rId29"/>
    <p:sldId id="284" r:id="rId30"/>
    <p:sldId id="285" r:id="rId31"/>
    <p:sldId id="291" r:id="rId32"/>
    <p:sldId id="286" r:id="rId33"/>
    <p:sldId id="287" r:id="rId34"/>
    <p:sldId id="288"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4380"/>
    <p:restoredTop sz="94660"/>
  </p:normalViewPr>
  <p:slideViewPr>
    <p:cSldViewPr>
      <p:cViewPr varScale="1">
        <p:scale>
          <a:sx n="68" d="100"/>
          <a:sy n="68" d="100"/>
        </p:scale>
        <p:origin x="-121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ar-SA" smtClean="0"/>
              <a:t>انقر لتحرير نمط العنوان الرئيسي</a:t>
            </a:r>
            <a:endParaRPr kumimoji="0" lang="en-US"/>
          </a:p>
        </p:txBody>
      </p:sp>
      <p:sp>
        <p:nvSpPr>
          <p:cNvPr id="22" name="عنوان فرعي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7" name="عنصر نائب للتاريخ 6"/>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20" name="عنصر نائب للتذييل 19"/>
          <p:cNvSpPr>
            <a:spLocks noGrp="1"/>
          </p:cNvSpPr>
          <p:nvPr>
            <p:ph type="ftr" sz="quarter" idx="11"/>
          </p:nvPr>
        </p:nvSpPr>
        <p:spPr/>
        <p:txBody>
          <a:bodyPr/>
          <a:lstStyle>
            <a:extLst/>
          </a:lstStyle>
          <a:p>
            <a:endParaRPr lang="ar-SA" dirty="0"/>
          </a:p>
        </p:txBody>
      </p:sp>
      <p:sp>
        <p:nvSpPr>
          <p:cNvPr id="10" name="عنصر نائب لرقم الشريحة 9"/>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8" name="شكل بيضاوي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شكل بيضاوي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274639"/>
            <a:ext cx="18288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143000" y="274640"/>
            <a:ext cx="55626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مستطيل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5" name="عنصر نائب للتذييل 4"/>
          <p:cNvSpPr>
            <a:spLocks noGrp="1"/>
          </p:cNvSpPr>
          <p:nvPr>
            <p:ph type="ftr" sz="quarter" idx="11"/>
          </p:nvPr>
        </p:nvSpPr>
        <p:spPr/>
        <p:txBody>
          <a:bodyPr/>
          <a:lstStyle>
            <a:extLst/>
          </a:lstStyle>
          <a:p>
            <a:endParaRPr lang="ar-SA" dirty="0"/>
          </a:p>
        </p:txBody>
      </p:sp>
      <p:sp>
        <p:nvSpPr>
          <p:cNvPr id="6" name="عنصر نائب لرقم الشريحة 5"/>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10" name="مستطيل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شكل بيضاوي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
        <p:nvSpPr>
          <p:cNvPr id="9" name="شكل بيضاوي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6" name="عنصر نائب للتذييل 5"/>
          <p:cNvSpPr>
            <a:spLocks noGrp="1"/>
          </p:cNvSpPr>
          <p:nvPr>
            <p:ph type="ftr" sz="quarter" idx="11"/>
          </p:nvPr>
        </p:nvSpPr>
        <p:spPr/>
        <p:txBody>
          <a:bodyPr/>
          <a:lstStyle>
            <a:extLst/>
          </a:lstStyle>
          <a:p>
            <a:endParaRPr lang="ar-SA" dirty="0"/>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8" name="عنصر نائب للتذييل 7"/>
          <p:cNvSpPr>
            <a:spLocks noGrp="1"/>
          </p:cNvSpPr>
          <p:nvPr>
            <p:ph type="ftr" sz="quarter" idx="11"/>
          </p:nvPr>
        </p:nvSpPr>
        <p:spPr/>
        <p:txBody>
          <a:bodyPr/>
          <a:lstStyle>
            <a:extLst/>
          </a:lstStyle>
          <a:p>
            <a:endParaRPr lang="ar-SA" dirty="0"/>
          </a:p>
        </p:txBody>
      </p:sp>
      <p:sp>
        <p:nvSpPr>
          <p:cNvPr id="9" name="عنصر نائب لرقم الشريحة 8"/>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4" name="عنصر نائب للتذييل 3"/>
          <p:cNvSpPr>
            <a:spLocks noGrp="1"/>
          </p:cNvSpPr>
          <p:nvPr>
            <p:ph type="ftr" sz="quarter" idx="11"/>
          </p:nvPr>
        </p:nvSpPr>
        <p:spPr/>
        <p:txBody>
          <a:bodyPr/>
          <a:lstStyle>
            <a:extLst/>
          </a:lstStyle>
          <a:p>
            <a:endParaRPr lang="ar-SA" dirty="0"/>
          </a:p>
        </p:txBody>
      </p:sp>
      <p:sp>
        <p:nvSpPr>
          <p:cNvPr id="5" name="عنصر نائب لرقم الشريحة 4"/>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مستطيل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عنصر نائب للتاريخ 1"/>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3" name="عنصر نائب للتذييل 2"/>
          <p:cNvSpPr>
            <a:spLocks noGrp="1"/>
          </p:cNvSpPr>
          <p:nvPr>
            <p:ph type="ftr" sz="quarter" idx="11"/>
          </p:nvPr>
        </p:nvSpPr>
        <p:spPr/>
        <p:txBody>
          <a:bodyPr/>
          <a:lstStyle>
            <a:extLst/>
          </a:lstStyle>
          <a:p>
            <a:endParaRPr lang="ar-SA" dirty="0"/>
          </a:p>
        </p:txBody>
      </p:sp>
      <p:sp>
        <p:nvSpPr>
          <p:cNvPr id="4" name="عنصر نائب لرقم الشريحة 3"/>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6" name="مستطيل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6" name="عنصر نائب للتذييل 5"/>
          <p:cNvSpPr>
            <a:spLocks noGrp="1"/>
          </p:cNvSpPr>
          <p:nvPr>
            <p:ph type="ftr" sz="quarter" idx="11"/>
          </p:nvPr>
        </p:nvSpPr>
        <p:spPr/>
        <p:txBody>
          <a:bodyPr/>
          <a:lstStyle>
            <a:extLst/>
          </a:lstStyle>
          <a:p>
            <a:endParaRPr lang="ar-SA" dirty="0"/>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t>‹#›</a:t>
            </a:fld>
            <a:endParaRPr lang="ar-S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extLst/>
          </a:lstStyle>
          <a:p>
            <a:fld id="{1B8ABB09-4A1D-463E-8065-109CC2B7EFAA}" type="datetimeFigureOut">
              <a:rPr lang="ar-SA" smtClean="0"/>
              <a:t>16/07/1441</a:t>
            </a:fld>
            <a:endParaRPr lang="ar-SA" dirty="0"/>
          </a:p>
        </p:txBody>
      </p:sp>
      <p:sp>
        <p:nvSpPr>
          <p:cNvPr id="6" name="عنصر نائب للتذييل 5"/>
          <p:cNvSpPr>
            <a:spLocks noGrp="1"/>
          </p:cNvSpPr>
          <p:nvPr>
            <p:ph type="ftr" sz="quarter" idx="11"/>
          </p:nvPr>
        </p:nvSpPr>
        <p:spPr/>
        <p:txBody>
          <a:bodyPr/>
          <a:lstStyle>
            <a:extLst/>
          </a:lstStyle>
          <a:p>
            <a:endParaRPr lang="ar-SA" dirty="0"/>
          </a:p>
        </p:txBody>
      </p:sp>
      <p:sp>
        <p:nvSpPr>
          <p:cNvPr id="7" name="عنصر نائب لرقم الشريحة 6"/>
          <p:cNvSpPr>
            <a:spLocks noGrp="1"/>
          </p:cNvSpPr>
          <p:nvPr>
            <p:ph type="sldNum" sz="quarter" idx="12"/>
          </p:nvPr>
        </p:nvSpPr>
        <p:spPr/>
        <p:txBody>
          <a:bodyPr/>
          <a:lstStyle>
            <a:extLst/>
          </a:lstStyle>
          <a:p>
            <a:fld id="{0B34F065-1154-456A-91E3-76DE8E75E17B}" type="slidenum">
              <a:rPr lang="ar-SA" smtClean="0"/>
              <a:t>‹#›</a:t>
            </a:fld>
            <a:endParaRPr lang="ar-SA" dirty="0"/>
          </a:p>
        </p:txBody>
      </p:sp>
      <p:sp>
        <p:nvSpPr>
          <p:cNvPr id="8" name="مستطيل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عنصر نائب للصورة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ar-SA" dirty="0" smtClean="0"/>
              <a:t>انقر فوق الأيقونة لإضافة صورة</a:t>
            </a:r>
            <a:endParaRPr kumimoji="0" lang="en-US" dirty="0"/>
          </a:p>
        </p:txBody>
      </p:sp>
      <p:sp>
        <p:nvSpPr>
          <p:cNvPr id="9" name="مخطط انسيابي: معالجة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مخطط انسيابي: معالجة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عنصر نائب للنص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دائري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شكل بيضاوي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دائرة مجوفة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مستطيل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عنصر نائب للعنوان 4"/>
          <p:cNvSpPr>
            <a:spLocks noGrp="1"/>
          </p:cNvSpPr>
          <p:nvPr>
            <p:ph type="title"/>
          </p:nvPr>
        </p:nvSpPr>
        <p:spPr>
          <a:xfrm>
            <a:off x="1435608" y="274638"/>
            <a:ext cx="7498080" cy="1143000"/>
          </a:xfrm>
          <a:prstGeom prst="rect">
            <a:avLst/>
          </a:prstGeom>
        </p:spPr>
        <p:txBody>
          <a:bodyPr anchor="ctr">
            <a:normAutofit/>
          </a:bodyPr>
          <a:lstStyle>
            <a:extLst/>
          </a:lstStyle>
          <a:p>
            <a:r>
              <a:rPr kumimoji="0" lang="ar-SA" smtClean="0"/>
              <a:t>انقر لتحرير نمط العنوان الرئيسي</a:t>
            </a:r>
            <a:endParaRPr kumimoji="0" lang="en-US"/>
          </a:p>
        </p:txBody>
      </p:sp>
      <p:sp>
        <p:nvSpPr>
          <p:cNvPr id="9" name="عنصر نائب للنص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B8ABB09-4A1D-463E-8065-109CC2B7EFAA}" type="datetimeFigureOut">
              <a:rPr lang="ar-SA" smtClean="0"/>
              <a:t>16/07/1441</a:t>
            </a:fld>
            <a:endParaRPr lang="ar-SA" dirty="0"/>
          </a:p>
        </p:txBody>
      </p:sp>
      <p:sp>
        <p:nvSpPr>
          <p:cNvPr id="10" name="عنصر نائب للتذييل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ar-SA" dirty="0"/>
          </a:p>
        </p:txBody>
      </p:sp>
      <p:sp>
        <p:nvSpPr>
          <p:cNvPr id="22" name="عنصر نائب لرقم الشريحة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B34F065-1154-456A-91E3-76DE8E75E17B}" type="slidenum">
              <a:rPr lang="ar-SA" smtClean="0"/>
              <a:t>‹#›</a:t>
            </a:fld>
            <a:endParaRPr lang="ar-SA" dirty="0"/>
          </a:p>
        </p:txBody>
      </p:sp>
      <p:sp>
        <p:nvSpPr>
          <p:cNvPr id="15" name="مستطيل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0" y="1"/>
            <a:ext cx="9144000" cy="3212976"/>
          </a:xfrm>
        </p:spPr>
        <p:txBody>
          <a:bodyPr>
            <a:normAutofit/>
          </a:bodyPr>
          <a:lstStyle/>
          <a:p>
            <a:r>
              <a:rPr lang="ar-SY" sz="3200" b="1" dirty="0" smtClean="0"/>
              <a:t>الداء السكري واضطرابات الغدد الصم  </a:t>
            </a:r>
            <a:endParaRPr lang="ar-SY" sz="3200" b="1" dirty="0"/>
          </a:p>
        </p:txBody>
      </p:sp>
      <p:sp>
        <p:nvSpPr>
          <p:cNvPr id="3" name="عنوان فرعي 2"/>
          <p:cNvSpPr>
            <a:spLocks noGrp="1"/>
          </p:cNvSpPr>
          <p:nvPr>
            <p:ph type="subTitle" idx="1"/>
          </p:nvPr>
        </p:nvSpPr>
        <p:spPr>
          <a:xfrm>
            <a:off x="0" y="3645024"/>
            <a:ext cx="9144000" cy="3212976"/>
          </a:xfrm>
        </p:spPr>
        <p:txBody>
          <a:bodyPr/>
          <a:lstStyle/>
          <a:p>
            <a:r>
              <a:rPr lang="ar-SY" b="1" dirty="0" smtClean="0">
                <a:solidFill>
                  <a:srgbClr val="FF0000"/>
                </a:solidFill>
              </a:rPr>
              <a:t>الدكتور مخلص شريف عدي</a:t>
            </a:r>
          </a:p>
          <a:p>
            <a:r>
              <a:rPr lang="ar-SY" b="1" dirty="0" smtClean="0">
                <a:solidFill>
                  <a:schemeClr val="tx1"/>
                </a:solidFill>
              </a:rPr>
              <a:t>اختصاصي أطفال</a:t>
            </a:r>
            <a:endParaRPr lang="ar-SY" b="1" dirty="0">
              <a:solidFill>
                <a:schemeClr val="tx1"/>
              </a:solidFill>
            </a:endParaRPr>
          </a:p>
        </p:txBody>
      </p:sp>
    </p:spTree>
    <p:extLst>
      <p:ext uri="{BB962C8B-B14F-4D97-AF65-F5344CB8AC3E}">
        <p14:creationId xmlns:p14="http://schemas.microsoft.com/office/powerpoint/2010/main" val="661208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المعالجة المبدئية للداء السكري نمط 1</a:t>
            </a:r>
            <a:endParaRPr lang="ar-SY" sz="2400" b="1" dirty="0"/>
          </a:p>
        </p:txBody>
      </p:sp>
      <p:sp>
        <p:nvSpPr>
          <p:cNvPr id="3" name="عنصر نائب للمحتوى 2"/>
          <p:cNvSpPr>
            <a:spLocks noGrp="1"/>
          </p:cNvSpPr>
          <p:nvPr>
            <p:ph idx="1"/>
          </p:nvPr>
        </p:nvSpPr>
        <p:spPr>
          <a:xfrm>
            <a:off x="0" y="620688"/>
            <a:ext cx="9144000" cy="6237312"/>
          </a:xfrm>
        </p:spPr>
        <p:txBody>
          <a:bodyPr>
            <a:normAutofit fontScale="92500" lnSpcReduction="20000"/>
          </a:bodyPr>
          <a:lstStyle/>
          <a:p>
            <a:r>
              <a:rPr lang="ar-SY" sz="2400" b="1" dirty="0" smtClean="0"/>
              <a:t>هناك حاجة لبرنامج تثقيفي مكثف للأهل والطفل المصاب يشمل :</a:t>
            </a:r>
          </a:p>
          <a:p>
            <a:r>
              <a:rPr lang="ar-SY" sz="2400" b="1" u="sng" dirty="0" smtClean="0"/>
              <a:t>فهم بسيط للآلية المرضية للداء السكري </a:t>
            </a:r>
          </a:p>
          <a:p>
            <a:r>
              <a:rPr lang="ar-SY" sz="2400" b="1" u="sng" dirty="0" smtClean="0"/>
              <a:t>طريقة حقن الأنسولين الآلية والمواضع المفضلة للحقن</a:t>
            </a:r>
          </a:p>
          <a:p>
            <a:r>
              <a:rPr lang="ar-SY" sz="2400" b="1" u="sng" dirty="0" smtClean="0"/>
              <a:t>مراقبة سكر الدم لتعديل جرعات الأنسولين حسب الضرورة </a:t>
            </a:r>
            <a:r>
              <a:rPr lang="ar-SY" sz="2400" b="1" dirty="0" smtClean="0"/>
              <a:t>وإجراء كيتون الدم عند الشعور بأن وضع الطفل غير مستقر .</a:t>
            </a:r>
          </a:p>
          <a:p>
            <a:r>
              <a:rPr lang="ar-SY" sz="2400" b="1" dirty="0" smtClean="0">
                <a:solidFill>
                  <a:srgbClr val="FF0000"/>
                </a:solidFill>
              </a:rPr>
              <a:t>حمية صحية </a:t>
            </a:r>
            <a:r>
              <a:rPr lang="ar-SY" sz="2400" b="1" dirty="0" smtClean="0"/>
              <a:t>: تماما كأي طفل غير مصاب بالسكري, يجب التشجيع على تناول خمس حصص على الأقل من </a:t>
            </a:r>
            <a:r>
              <a:rPr lang="ar-SY" sz="2400" b="1" u="sng" dirty="0" smtClean="0"/>
              <a:t>الخضار والفواكه </a:t>
            </a:r>
            <a:r>
              <a:rPr lang="ar-SY" sz="2400" b="1" dirty="0" smtClean="0"/>
              <a:t>يوميا , يجب أن يتعلم الأهل كيف يحصون معدل السكريات المتناول من قبل طفلهم أي تخمين كمية السكريات في الطعام مما يسمح لهم بحساب جرعة الأنسولين المطلوبة لكل وجبة نظامية أو خفيفة ثم تناولها.</a:t>
            </a:r>
          </a:p>
          <a:p>
            <a:r>
              <a:rPr lang="ar-SY" sz="2400" b="1" dirty="0" smtClean="0"/>
              <a:t>التشجيع على أداء </a:t>
            </a:r>
            <a:r>
              <a:rPr lang="ar-SY" sz="2400" b="1" u="sng" dirty="0" smtClean="0"/>
              <a:t>التمارين الرياضية </a:t>
            </a:r>
            <a:r>
              <a:rPr lang="ar-SY" sz="2400" b="1" dirty="0" smtClean="0"/>
              <a:t>بانتظام مع التعديلات المطلوبة في الغذاء والأنسولين المطلوبة حسب النشاط الرياضي المتبع.</a:t>
            </a:r>
          </a:p>
          <a:p>
            <a:r>
              <a:rPr lang="ar-SY" sz="2400" b="1" dirty="0" smtClean="0"/>
              <a:t>تعلم قواعد خاصة بالأيام التي يصاب فيها الطفل بالمرض للوقاية من تطور الحماض.</a:t>
            </a:r>
          </a:p>
          <a:p>
            <a:r>
              <a:rPr lang="ar-SY" sz="2400" b="1" dirty="0" smtClean="0"/>
              <a:t>تمييز أعراض نقص السكر والتصرف الملائم عند تشخيصه </a:t>
            </a:r>
          </a:p>
          <a:p>
            <a:r>
              <a:rPr lang="ar-SY" sz="2400" b="1" dirty="0" smtClean="0"/>
              <a:t>أين يجب أن يتوجهوا لطلب النصيحة في أي وقت </a:t>
            </a:r>
          </a:p>
          <a:p>
            <a:r>
              <a:rPr lang="ar-SY" sz="2400" b="1" dirty="0" smtClean="0"/>
              <a:t>المساعدة المؤمنة من قبل مجموعات الدعم التطوعية </a:t>
            </a:r>
          </a:p>
          <a:p>
            <a:r>
              <a:rPr lang="ar-SY" sz="2400" b="1" dirty="0" smtClean="0"/>
              <a:t>التعامل مع التأثيرات النفسية لمرض مزمن ينطوي على الكثير من المخاطر والعقابيل طويلة الأمد يجب تخصيص وقت كبير للطفل والعائلة لايصال كل هذه المعلومات , يجب أن تتناسب المعلومات المقدمة للطفل مع عمره, وعليه يجب أن تجدد كل فترة. </a:t>
            </a:r>
            <a:endParaRPr lang="ar-SY" sz="2400" b="1" dirty="0"/>
          </a:p>
        </p:txBody>
      </p:sp>
    </p:spTree>
    <p:extLst>
      <p:ext uri="{BB962C8B-B14F-4D97-AF65-F5344CB8AC3E}">
        <p14:creationId xmlns:p14="http://schemas.microsoft.com/office/powerpoint/2010/main" val="373633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الأنسولين</a:t>
            </a:r>
            <a:endParaRPr lang="ar-SY" sz="2400" b="1" dirty="0"/>
          </a:p>
        </p:txBody>
      </p:sp>
      <p:sp>
        <p:nvSpPr>
          <p:cNvPr id="3" name="عنصر نائب للمحتوى 2"/>
          <p:cNvSpPr>
            <a:spLocks noGrp="1"/>
          </p:cNvSpPr>
          <p:nvPr>
            <p:ph idx="1"/>
          </p:nvPr>
        </p:nvSpPr>
        <p:spPr>
          <a:xfrm>
            <a:off x="0" y="548680"/>
            <a:ext cx="9144000" cy="6309320"/>
          </a:xfrm>
        </p:spPr>
        <p:txBody>
          <a:bodyPr>
            <a:normAutofit fontScale="92500"/>
          </a:bodyPr>
          <a:lstStyle/>
          <a:p>
            <a:r>
              <a:rPr lang="ar-SY" sz="2400" b="1" dirty="0" smtClean="0"/>
              <a:t>يصنع الأنسولين كيميائيا ليماثل الأنسولين البشري إما بالتأشيب الجيني أو بالتعديل الكيميائي على الأنسولين الخنزيري , </a:t>
            </a:r>
            <a:r>
              <a:rPr lang="ar-SY" sz="2400" b="1" u="sng" dirty="0" smtClean="0"/>
              <a:t>كل أنواع الأنسولين المستخدمة </a:t>
            </a:r>
            <a:r>
              <a:rPr lang="ar-SY" sz="2400" b="1" dirty="0" smtClean="0"/>
              <a:t>في بريطانيا هي من النوع الإنساني وجمعها </a:t>
            </a:r>
            <a:r>
              <a:rPr lang="ar-SY" sz="2400" b="1" u="sng" dirty="0" smtClean="0"/>
              <a:t>بتركيز 100 وحدة /مل </a:t>
            </a:r>
            <a:r>
              <a:rPr lang="ar-SY" sz="2400" b="1" dirty="0" smtClean="0"/>
              <a:t>(100</a:t>
            </a:r>
            <a:r>
              <a:rPr lang="en-US" sz="2400" b="1" dirty="0" smtClean="0"/>
              <a:t>U</a:t>
            </a:r>
            <a:r>
              <a:rPr lang="ar-SY" sz="2400" b="1" dirty="0" smtClean="0"/>
              <a:t> ) تتضمن أنواع الأنسولين : </a:t>
            </a:r>
          </a:p>
          <a:p>
            <a:r>
              <a:rPr lang="ar-SY" sz="2400" b="1" u="sng" dirty="0" smtClean="0"/>
              <a:t>مماثلات الأنسولين البشري الأنسولين السريع </a:t>
            </a:r>
            <a:r>
              <a:rPr lang="ar-SY" sz="2400" b="1" dirty="0" smtClean="0"/>
              <a:t>مثال: ليسبرو الأنسولين(الإسم التجاري هيومالوغ) , غلوسين الأنسولين(الإسم التجاري إبيدرا), إسبارات الأنسولين(الإسم التجاري نوفورابيد) حيث لها تاثير أسرع وأقصر من الأنسولين النظامي المنحل بالماء هنالك أيضا أشكال مديدة جدا مثل مماثلات الأنسولين ديتميراالأنسولين( ليفيمير)أو غلاجين(لانتوس)</a:t>
            </a:r>
          </a:p>
          <a:p>
            <a:r>
              <a:rPr lang="ar-SY" sz="2400" b="1" u="sng" dirty="0" smtClean="0"/>
              <a:t>الأنسولين النظامي السريع والقابل للحل </a:t>
            </a:r>
            <a:r>
              <a:rPr lang="ar-SY" sz="2400" b="1" dirty="0" smtClean="0"/>
              <a:t>:زمن البدء :30-60د الذروة المصلية 2-4 ساعة مدة التأثير حتى 8 ساعات , يعطى قبل الوجبة ب15-30 د ,الأسماء التجارية: اكترابيد وهيوميلين س.</a:t>
            </a:r>
          </a:p>
          <a:p>
            <a:r>
              <a:rPr lang="ar-SY" sz="2400" b="1" u="sng" dirty="0" smtClean="0"/>
              <a:t>الأنسولين المتوسط المدة </a:t>
            </a:r>
            <a:r>
              <a:rPr lang="ar-SY" sz="2400" b="1" dirty="0" smtClean="0"/>
              <a:t>: زمن البدء 1-2 ساعة الذروة : 4-12 ساعة هنالك أشكال مثل ايزوفان انسولين مع البروتامين مثل انسولاتردوهيوميلين ل</a:t>
            </a:r>
          </a:p>
          <a:p>
            <a:r>
              <a:rPr lang="ar-SY" sz="2400" b="1" u="sng" dirty="0" smtClean="0"/>
              <a:t>أشكال معدة مسبقا من مزيج من الأشكال السريعة والمديدة من الأنسولين </a:t>
            </a:r>
            <a:r>
              <a:rPr lang="ar-SY" sz="2400" b="1" dirty="0" smtClean="0"/>
              <a:t>بنسب 25-30%</a:t>
            </a:r>
          </a:p>
          <a:p>
            <a:r>
              <a:rPr lang="ar-SY" sz="2400" b="1" dirty="0" smtClean="0"/>
              <a:t>يمكن إعطاء الأنسولين بالحقن المستمر من قبل مضخة أنسولين أو بالحقن بواسطة أشكال مختلفة من المحاقن ورؤوس الإبر أو الحقن بشكل القلم مع أمبولات معدة مسبقا من الأنسولين.</a:t>
            </a:r>
            <a:endParaRPr lang="ar-SY" sz="2400" b="1" dirty="0"/>
          </a:p>
        </p:txBody>
      </p:sp>
    </p:spTree>
    <p:extLst>
      <p:ext uri="{BB962C8B-B14F-4D97-AF65-F5344CB8AC3E}">
        <p14:creationId xmlns:p14="http://schemas.microsoft.com/office/powerpoint/2010/main" val="598706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93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216024"/>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Y" sz="2400" b="1" dirty="0" smtClean="0"/>
              <a:t>يمكن </a:t>
            </a:r>
            <a:r>
              <a:rPr lang="ar-SY" sz="2400" b="1" u="sng" dirty="0" smtClean="0"/>
              <a:t>حقن الأنسولين تحت جلد الناحية الأمامية والوحشية للفخذ والإلية والبطن</a:t>
            </a:r>
            <a:r>
              <a:rPr lang="ar-SY" sz="2400" b="1" dirty="0" smtClean="0"/>
              <a:t>. إن تبديل أماكن الحقن باستمرارأمر هام لتجنب حدوث ضخامة شحمية مكان الحقن وفي حالات نادرة ضمور شحمي . يجب قرص الجلد بلطف وحقن الأنسولين بزاوية 45 درجة.إن استخدام إبرة طويلة أو الحقن بطريقة عمودية يؤدي إلى حقن عضلي مؤلم وراض كذلك فإن الحقن السطحي ضمن الجلد يؤدي إلى تندبات ويجب تجنبه.</a:t>
            </a:r>
          </a:p>
          <a:p>
            <a:r>
              <a:rPr lang="ar-SY" sz="2400" b="1" u="sng" dirty="0" smtClean="0"/>
              <a:t>يجب أن يتعلم الأهل المحافظة على قيمة سكر الدم بين 4-7 ممول /ل قبل الوجبات </a:t>
            </a:r>
            <a:r>
              <a:rPr lang="ar-SY" sz="2400" b="1" dirty="0" smtClean="0"/>
              <a:t>وأن </a:t>
            </a:r>
            <a:r>
              <a:rPr lang="ar-SY" sz="2400" b="1" u="sng" dirty="0" smtClean="0"/>
              <a:t>يتعلموا إعطاء جرعات إضافية من الأنسولين السريع قبل الوجبة لضبط السكر ضمن المدى المنصوح به</a:t>
            </a:r>
            <a:r>
              <a:rPr lang="ar-SY" sz="2400" b="1" dirty="0" smtClean="0"/>
              <a:t>, يتطلب البدء بهذه الأنظمة الدقيقة وإتقانها الكثير من التعاون بين الطفل والأهل والفريق الطبي وقد أثبتت هذه الأنظمة فعاليتها في ضبط السكر والوقاية من الاختلاطات طويلة الأمد. </a:t>
            </a:r>
          </a:p>
          <a:p>
            <a:r>
              <a:rPr lang="ar-SY" sz="2400" b="1" dirty="0" smtClean="0"/>
              <a:t>لايزال بعض المرضى وعائلاتهم يعتمدون على نظام الجرعتين اليوميتين من الأنسولين المختلط للسهولة, عادة بعد تظاهر المرضى بفترة قصيرة </a:t>
            </a:r>
            <a:r>
              <a:rPr lang="ar-SY" sz="2400" b="1" u="sng" dirty="0" smtClean="0"/>
              <a:t>تستعيد المعثكلة جزءا من قدرتها على العمل مما يخفض الحاجة للأنسولين الخارجي بشكل ملحوظ وهذا ما يدعى </a:t>
            </a:r>
            <a:r>
              <a:rPr lang="ar-SY" sz="2400" b="1" dirty="0" smtClean="0"/>
              <a:t>بفترة </a:t>
            </a:r>
            <a:r>
              <a:rPr lang="ar-SY" sz="2400" b="1" dirty="0" smtClean="0">
                <a:solidFill>
                  <a:srgbClr val="FF0000"/>
                </a:solidFill>
              </a:rPr>
              <a:t>شهر العسل</a:t>
            </a:r>
            <a:r>
              <a:rPr lang="ar-SY" sz="2400" b="1" dirty="0" smtClean="0"/>
              <a:t>.</a:t>
            </a:r>
          </a:p>
          <a:p>
            <a:r>
              <a:rPr lang="ar-SY" sz="2400" b="1" u="sng" dirty="0" smtClean="0"/>
              <a:t>ترتفع الحاجة اليومية من الأنسولين إلى 0.5-1 وحدة /كغ وحتى 2 وحدة/كغ باليوم خلال البلوغ</a:t>
            </a:r>
            <a:r>
              <a:rPr lang="ar-SY" sz="2400" b="1" dirty="0" smtClean="0"/>
              <a:t>.</a:t>
            </a:r>
            <a:endParaRPr lang="ar-SY" sz="2400" b="1" dirty="0"/>
          </a:p>
        </p:txBody>
      </p:sp>
    </p:spTree>
    <p:extLst>
      <p:ext uri="{BB962C8B-B14F-4D97-AF65-F5344CB8AC3E}">
        <p14:creationId xmlns:p14="http://schemas.microsoft.com/office/powerpoint/2010/main" val="2314474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216024"/>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Y" sz="2400" b="1" dirty="0" smtClean="0">
                <a:solidFill>
                  <a:srgbClr val="FF0000"/>
                </a:solidFill>
              </a:rPr>
              <a:t>الحمية</a:t>
            </a:r>
            <a:endParaRPr lang="ar-SY" sz="2400" dirty="0" smtClean="0">
              <a:solidFill>
                <a:srgbClr val="FF0000"/>
              </a:solidFill>
            </a:endParaRPr>
          </a:p>
          <a:p>
            <a:r>
              <a:rPr lang="ar-SY" sz="2400" b="1" dirty="0" smtClean="0"/>
              <a:t>يجب تشجيع الأطفال والشباب المصابين لتناول حمية غذائية مع جرعات أنسولين متناسبة مع الوارد اليومي من السكريات أيا كان نظام إعطاء الأنسولين المتبع , والهدف هو ضبط توازن استقلابي جيد مع المحافظة على نمو طبيعي.</a:t>
            </a:r>
          </a:p>
          <a:p>
            <a:r>
              <a:rPr lang="ar-SY" sz="2400" b="1" dirty="0" smtClean="0"/>
              <a:t>يحوي النظام المنصوح به </a:t>
            </a:r>
            <a:r>
              <a:rPr lang="ar-SY" sz="2400" b="1" u="sng" dirty="0" smtClean="0"/>
              <a:t>نسبة عالية من الكربوهيدرات المعقدة والقليل من الدسم </a:t>
            </a:r>
            <a:r>
              <a:rPr lang="ar-SY" sz="2400" b="1" dirty="0" smtClean="0"/>
              <a:t>(&gt;30% من الوارد الحروري). </a:t>
            </a:r>
          </a:p>
          <a:p>
            <a:r>
              <a:rPr lang="ar-SY" sz="2400" b="1" dirty="0" smtClean="0"/>
              <a:t>يجب أن </a:t>
            </a:r>
            <a:r>
              <a:rPr lang="ar-SY" sz="2400" b="1" u="sng" dirty="0" smtClean="0"/>
              <a:t>تحوي الحمية على الكثير من الألياف </a:t>
            </a:r>
            <a:r>
              <a:rPr lang="ar-SY" sz="2400" b="1" dirty="0" smtClean="0"/>
              <a:t>التي تؤمن تحررا مديدا للغلوكوز على عكس السكريات سريعة الامتصاص التي تؤدي إلى تغيرات مفاجئة في مستوى سكر الدم.</a:t>
            </a:r>
          </a:p>
          <a:p>
            <a:r>
              <a:rPr lang="ar-SY" sz="2400" b="1" dirty="0" smtClean="0"/>
              <a:t>حساب السكريات الموجودة في الوجبة يسمح للمرضى بتحديد الجرعة اللازمة من الأنسولين حسب الطعام الذي قاموا باختياره للوجبة  آخذين  بعين الاعتبار مستوى السكر لديهم قبل الوجبة ونمط التمارين المتوقعة بعد الوجبة, تعلم هذه الطريقة في الموازنة يتطلب مستوى عاليا من التثقيف الصحي المتبوع بمزيد من المهارة العالية من التجربة . </a:t>
            </a:r>
            <a:endParaRPr lang="ar-SY" sz="2400" b="1" dirty="0"/>
          </a:p>
        </p:txBody>
      </p:sp>
    </p:spTree>
    <p:extLst>
      <p:ext uri="{BB962C8B-B14F-4D97-AF65-F5344CB8AC3E}">
        <p14:creationId xmlns:p14="http://schemas.microsoft.com/office/powerpoint/2010/main" val="1595981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498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مراقبة سكر الدم</a:t>
            </a:r>
            <a:endParaRPr lang="ar-SY" sz="2400" b="1" dirty="0"/>
          </a:p>
        </p:txBody>
      </p:sp>
      <p:sp>
        <p:nvSpPr>
          <p:cNvPr id="3" name="عنصر نائب للمحتوى 2"/>
          <p:cNvSpPr>
            <a:spLocks noGrp="1"/>
          </p:cNvSpPr>
          <p:nvPr>
            <p:ph idx="1"/>
          </p:nvPr>
        </p:nvSpPr>
        <p:spPr>
          <a:xfrm>
            <a:off x="0" y="476672"/>
            <a:ext cx="9144000" cy="6381328"/>
          </a:xfrm>
        </p:spPr>
        <p:txBody>
          <a:bodyPr>
            <a:normAutofit fontScale="92500"/>
          </a:bodyPr>
          <a:lstStyle/>
          <a:p>
            <a:r>
              <a:rPr lang="ar-SY" sz="2400" b="1" dirty="0" smtClean="0"/>
              <a:t>المراقبة الدورية لقيم السكر مطلوبة لتعديل جرعات الأنسولين ومعرفة مدى التغيرات الحاصلة بقيم السكر تبعا للجرعات الدوائية والأطعمة وطريقة الحياة عموما.</a:t>
            </a:r>
          </a:p>
          <a:p>
            <a:r>
              <a:rPr lang="ar-SY" sz="2400" b="1" dirty="0" smtClean="0"/>
              <a:t>يجب أن تسجل القيم في مذكرة أوتنقل دوريا من ذاكرة جهاز القياس, الهدف هو الحفاظ على قيم </a:t>
            </a:r>
            <a:r>
              <a:rPr lang="ar-SY" sz="2400" b="1" u="sng" dirty="0" smtClean="0"/>
              <a:t>السكر أقرب ما يمكن للطبيعي(من 4-7 ممول/ل) قبل الوجبات </a:t>
            </a:r>
            <a:r>
              <a:rPr lang="ar-SY" sz="2400" b="1" dirty="0" smtClean="0"/>
              <a:t>. </a:t>
            </a:r>
            <a:r>
              <a:rPr lang="ar-SY" sz="2400" b="1" u="sng" dirty="0" smtClean="0"/>
              <a:t>هذا الهدف يتطلب مثلا القياس حتى5 مرات باليوم في بعض الظروف الخاصة كالعطل وأيام المرض</a:t>
            </a:r>
            <a:r>
              <a:rPr lang="ar-SY" sz="2400" b="1" dirty="0" smtClean="0"/>
              <a:t>) </a:t>
            </a:r>
          </a:p>
          <a:p>
            <a:r>
              <a:rPr lang="ar-SY" sz="2400" b="1" dirty="0" smtClean="0"/>
              <a:t>هذا قد يكون صعبا بدون وجود نوب نقص سكر , ممايتطلب الوصول إلى تسوية حول عدد مرات القياس تبعا لنمط الحياة وخصوصا مع المراهقين.</a:t>
            </a:r>
          </a:p>
          <a:p>
            <a:r>
              <a:rPr lang="ar-SY" sz="2400" b="1" dirty="0" smtClean="0"/>
              <a:t>هنالك طرق حساسات ضمن الجلد وأخرى توضع فوق الجلد هذه الطرق تساعد في ضبط الأنسولين المعطى من قبل المحاقن المستمرة حيث تقوم مثلا بإيقاف إعطاء الأنسولين عندما تتوقع حدوث هبوط سكر الدم. هذه المراقبة المستمرة أيضا تساعد على كشف نوب نقص السكر الليلية غير العرضية وعلى كشف وجود فترات غير مضبوطة خلال النهار.</a:t>
            </a:r>
          </a:p>
          <a:p>
            <a:r>
              <a:rPr lang="ar-SY" sz="2400" b="1" dirty="0" smtClean="0"/>
              <a:t>مراقبة كيتون الدم هامة جدا خلال فترات المرض أو عند الضبط السيء للسكر وذلك لتجنب الحماض الشديد. </a:t>
            </a:r>
            <a:r>
              <a:rPr lang="ar-SY" sz="2400" b="1" u="sng" dirty="0" smtClean="0"/>
              <a:t>معايرة </a:t>
            </a:r>
            <a:r>
              <a:rPr lang="en-US" sz="2400" b="1" u="sng" dirty="0" smtClean="0"/>
              <a:t>HBA1c</a:t>
            </a:r>
            <a:r>
              <a:rPr lang="ar-SY" sz="2400" b="1" u="sng" dirty="0" smtClean="0"/>
              <a:t> هامة خصوصا كدليل على الضبط الإجمالي خلال ال2-6أسابيع ماضية ويجب أن تجرى 4 مرات في السنة على الأقل </a:t>
            </a:r>
            <a:r>
              <a:rPr lang="ar-SY" sz="2400" b="1" dirty="0" smtClean="0"/>
              <a:t>. حيث أن المستوى المصلي لها متعلق بالعقابيل بعيدة المدى . </a:t>
            </a:r>
            <a:r>
              <a:rPr lang="ar-SY" sz="2400" b="1" u="sng" dirty="0" smtClean="0"/>
              <a:t>على أي حال فإنها قد تصبح مضللة بحال نقص عمر الكرية الوسطي كما في حالة الداء المنجلي أو بحال كان جزيء الهيموغلوبين مضطربا كما في الثلاسيميا</a:t>
            </a:r>
            <a:r>
              <a:rPr lang="ar-SY" sz="2400" b="1" dirty="0" smtClean="0"/>
              <a:t>. </a:t>
            </a:r>
            <a:r>
              <a:rPr lang="ar-SY" sz="2400" b="1" dirty="0" smtClean="0">
                <a:solidFill>
                  <a:srgbClr val="FF0000"/>
                </a:solidFill>
              </a:rPr>
              <a:t>الهدف العلاجي هو</a:t>
            </a:r>
            <a:r>
              <a:rPr lang="en-US" sz="2400" b="1" dirty="0" smtClean="0">
                <a:solidFill>
                  <a:srgbClr val="FF0000"/>
                </a:solidFill>
              </a:rPr>
              <a:t>HBA1c</a:t>
            </a:r>
            <a:r>
              <a:rPr lang="ar-SY" sz="2400" b="1" dirty="0" smtClean="0">
                <a:solidFill>
                  <a:srgbClr val="FF0000"/>
                </a:solidFill>
              </a:rPr>
              <a:t> </a:t>
            </a:r>
            <a:r>
              <a:rPr lang="ar-SY" sz="2400" b="1" dirty="0">
                <a:solidFill>
                  <a:srgbClr val="FF0000"/>
                </a:solidFill>
              </a:rPr>
              <a:t>&lt;</a:t>
            </a:r>
            <a:r>
              <a:rPr lang="ar-SY" sz="2400" b="1" dirty="0" smtClean="0">
                <a:solidFill>
                  <a:srgbClr val="FF0000"/>
                </a:solidFill>
              </a:rPr>
              <a:t>48 ممول/مول </a:t>
            </a:r>
            <a:endParaRPr lang="ar-SY" sz="2400" b="1" dirty="0">
              <a:solidFill>
                <a:srgbClr val="FF0000"/>
              </a:solidFill>
            </a:endParaRPr>
          </a:p>
        </p:txBody>
      </p:sp>
    </p:spTree>
    <p:extLst>
      <p:ext uri="{BB962C8B-B14F-4D97-AF65-F5344CB8AC3E}">
        <p14:creationId xmlns:p14="http://schemas.microsoft.com/office/powerpoint/2010/main" val="4267075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364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1400"/>
            <a:ext cx="9144000" cy="70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9144000" cy="70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576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10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r>
              <a:rPr lang="ar-SY" sz="2400" b="1" dirty="0" smtClean="0"/>
              <a:t>مقدمة</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Y" sz="2400" b="1" dirty="0" smtClean="0"/>
              <a:t>هناك تزايد مستمر في نسبة شيوع الداء السكري عند الأطفال</a:t>
            </a:r>
          </a:p>
          <a:p>
            <a:r>
              <a:rPr lang="ar-SY" sz="2400" b="1" dirty="0" smtClean="0"/>
              <a:t>يخفض الضبط الدقيق لسكر الدم من مخاطر الاختلاطات طويلة الأمد</a:t>
            </a:r>
          </a:p>
          <a:p>
            <a:r>
              <a:rPr lang="ar-SY" sz="2400" b="1" dirty="0" smtClean="0"/>
              <a:t>يمكن تقليل اختلاطات الحماض الخلوني السكري باتباع التوجيهات الدقيقة</a:t>
            </a:r>
          </a:p>
          <a:p>
            <a:r>
              <a:rPr lang="ar-SY" sz="2400" b="1" dirty="0" smtClean="0"/>
              <a:t>يتم كشف قصور الدرق الولادي في اختبار المسح عند الولدان </a:t>
            </a:r>
          </a:p>
          <a:p>
            <a:r>
              <a:rPr lang="ar-SY" sz="2400" b="1" dirty="0" smtClean="0"/>
              <a:t>يمكن أن يتظاهر فرط تنسج قشر الكظر الولادي بنوبة كظرية مضيعة للملح في فترة الطفولة</a:t>
            </a:r>
          </a:p>
          <a:p>
            <a:r>
              <a:rPr lang="ar-SY" sz="2400" b="1" dirty="0" smtClean="0"/>
              <a:t>تدبير اضطرابات التمايز الجنسي أمر معقد ويجب تحويله إلى فريق متعدد الاختصاصات</a:t>
            </a:r>
            <a:endParaRPr lang="ar-SY" sz="2400" b="1" dirty="0"/>
          </a:p>
        </p:txBody>
      </p:sp>
    </p:spTree>
    <p:extLst>
      <p:ext uri="{BB962C8B-B14F-4D97-AF65-F5344CB8AC3E}">
        <p14:creationId xmlns:p14="http://schemas.microsoft.com/office/powerpoint/2010/main" val="3983925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4098" name="Picture 2"/>
          <p:cNvPicPr>
            <a:picLocks noGrp="1" noChangeAspect="1" noChangeArrowheads="1"/>
          </p:cNvPicPr>
          <p:nvPr>
            <p:ph idx="1"/>
          </p:nvPr>
        </p:nvPicPr>
        <p:blipFill>
          <a:blip>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3999"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200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721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08720"/>
          </a:xfrm>
        </p:spPr>
        <p:txBody>
          <a:bodyPr>
            <a:normAutofit/>
          </a:bodyPr>
          <a:lstStyle/>
          <a:p>
            <a:pPr algn="r"/>
            <a:r>
              <a:rPr lang="ar-SY" sz="2400" b="1" dirty="0" smtClean="0"/>
              <a:t>الاختلاطات الحادة</a:t>
            </a:r>
            <a:br>
              <a:rPr lang="ar-SY" sz="2400" b="1" dirty="0" smtClean="0"/>
            </a:br>
            <a:r>
              <a:rPr lang="ar-SY" sz="2400" b="1" dirty="0" smtClean="0"/>
              <a:t>نوب نقص السكر</a:t>
            </a:r>
            <a:endParaRPr lang="ar-SY" sz="2400" b="1" dirty="0"/>
          </a:p>
        </p:txBody>
      </p:sp>
      <p:sp>
        <p:nvSpPr>
          <p:cNvPr id="3" name="عنصر نائب للمحتوى 2"/>
          <p:cNvSpPr>
            <a:spLocks noGrp="1"/>
          </p:cNvSpPr>
          <p:nvPr>
            <p:ph idx="1"/>
          </p:nvPr>
        </p:nvSpPr>
        <p:spPr>
          <a:xfrm>
            <a:off x="0" y="908720"/>
            <a:ext cx="9144000" cy="5949280"/>
          </a:xfrm>
        </p:spPr>
        <p:txBody>
          <a:bodyPr>
            <a:normAutofit fontScale="92500" lnSpcReduction="10000"/>
          </a:bodyPr>
          <a:lstStyle/>
          <a:p>
            <a:r>
              <a:rPr lang="ar-SY" sz="2400" b="1" dirty="0" smtClean="0"/>
              <a:t>من المؤكد أن محاولة ضبط السكر بشكل جيد لدى أي طفل أو يافع ستؤدي إلى تعرضه لنوب نقص السكر , الغالبية يتظاهر لديهم الأمر بأعراض واضحة عندما تنخفض لديهم قيم السكر </a:t>
            </a:r>
            <a:r>
              <a:rPr lang="ar-SY" sz="2400" b="1" u="sng" dirty="0" smtClean="0"/>
              <a:t>أقل من 4 ممول/ل </a:t>
            </a:r>
            <a:r>
              <a:rPr lang="ar-SY" sz="2400" b="1" dirty="0" smtClean="0"/>
              <a:t>, الأعراض شخصية بامتياز ومتغيرة تبعا للعمر لكن الغالبية يعانون من </a:t>
            </a:r>
            <a:r>
              <a:rPr lang="ar-SY" sz="2400" b="1" u="sng" dirty="0" smtClean="0"/>
              <a:t>الجوع أو الألم البطني أو التعرق أو الدوخة أو ضعف الطرفين السفليين </a:t>
            </a:r>
            <a:r>
              <a:rPr lang="ar-SY" sz="2400" b="1" dirty="0" smtClean="0"/>
              <a:t>. بحال لم تشخص نوبة نقص السكر أو لم تعالج </a:t>
            </a:r>
            <a:r>
              <a:rPr lang="ar-SY" sz="2400" b="1" u="sng" dirty="0" smtClean="0"/>
              <a:t>فقد تتطور نحو الاختلاج أو السبات </a:t>
            </a:r>
            <a:r>
              <a:rPr lang="ar-SY" sz="2400" b="1" dirty="0" smtClean="0"/>
              <a:t>. عادة ما يميز الأهل طفلهم المصاب بنقص السكرمن خلال </a:t>
            </a:r>
            <a:r>
              <a:rPr lang="ar-SY" sz="2400" b="1" u="sng" dirty="0" smtClean="0"/>
              <a:t>الشحوب والهياج وأحيانا بسلوك غريب غير مستقر</a:t>
            </a:r>
            <a:r>
              <a:rPr lang="ar-SY" sz="2400" b="1" dirty="0" smtClean="0"/>
              <a:t>. بحال كان هناك أي شك يجب أخذ قيمة السكر . إن تكرار هذه النوب يؤدي إلى ضعف إحساس المريض بالأعراض مع توالي النوب.</a:t>
            </a:r>
          </a:p>
          <a:p>
            <a:r>
              <a:rPr lang="ar-SY" sz="2400" b="1" u="sng" dirty="0" smtClean="0"/>
              <a:t>علاج النوبة </a:t>
            </a:r>
            <a:r>
              <a:rPr lang="ar-SY" sz="2400" b="1" dirty="0" smtClean="0"/>
              <a:t>بالمراحل المبكرة يتطلب </a:t>
            </a:r>
            <a:r>
              <a:rPr lang="ar-SY" sz="2400" b="1" u="sng" dirty="0" smtClean="0"/>
              <a:t>إعطاء الطفل سكريات سهلة الامتصاص </a:t>
            </a:r>
            <a:r>
              <a:rPr lang="ar-SY" sz="2400" b="1" dirty="0" smtClean="0"/>
              <a:t>بشكل أقراص أو شراب . يجب أن يكون لدى الطفل المقدرة على الوصول إلى علاج نوبة السكر بسهولة , حتى الأطفال الصغار يتعلمون بسرعة كيف يتعاملون مع نوب نقص السكر , كالخروج من الصف </a:t>
            </a:r>
            <a:r>
              <a:rPr lang="ar-SY" sz="2400" b="1" u="sng" dirty="0" smtClean="0"/>
              <a:t>لتناول شراب محلى </a:t>
            </a:r>
            <a:r>
              <a:rPr lang="ar-SY" sz="2400" b="1" dirty="0" smtClean="0"/>
              <a:t>مثل </a:t>
            </a:r>
            <a:r>
              <a:rPr lang="en-US" sz="2400" b="1" dirty="0" smtClean="0"/>
              <a:t>Glucogel</a:t>
            </a:r>
            <a:r>
              <a:rPr lang="ar-SA" sz="2400" b="1" dirty="0" smtClean="0"/>
              <a:t> وهو هلام سكري فموي يمكن امتصاصه بسهولة عبر مخاطية جوف الفم وهو مفيد في حالة الطفل غير القادر على التعاون مع مقدم الرعاية, حيث يمكن تقديمه حتى من قبل المدرس. يجب أن يتم تزويد الأهل وكادر المدرسة </a:t>
            </a:r>
            <a:r>
              <a:rPr lang="ar-SA" sz="2400" b="1" u="sng" dirty="0" smtClean="0"/>
              <a:t>بحقن الغلوكاكون </a:t>
            </a:r>
            <a:r>
              <a:rPr lang="ar-SA" sz="2400" b="1" dirty="0" smtClean="0"/>
              <a:t>الجاهزة لعلاج نوب نقص السكرالشديدة وذلك عندما يتدهور وعي الطفل بعد أن يتم علاج نوبة نقص السكراسعافيا يجب أن يقدم للطفل بعض الطعام لمنع عودة هبوط السكر. نوب نقص السكر الشديدة يمكن عادة تفسيرها من خلال نسيان وجبة أو تمرين مجهد. الهدف دائما هو توقع النوب والوقاية منها. </a:t>
            </a:r>
            <a:r>
              <a:rPr lang="ar-SA" sz="2400" b="1" u="sng" dirty="0" smtClean="0"/>
              <a:t>يجب علاج نوبة نقص السكر لدى طفل متغيم الوعي بمحلول سكري وريدي في قسم لإسعاف.</a:t>
            </a:r>
            <a:endParaRPr lang="ar-SY" sz="2400" b="1" u="sng" dirty="0"/>
          </a:p>
        </p:txBody>
      </p:sp>
    </p:spTree>
    <p:extLst>
      <p:ext uri="{BB962C8B-B14F-4D97-AF65-F5344CB8AC3E}">
        <p14:creationId xmlns:p14="http://schemas.microsoft.com/office/powerpoint/2010/main" val="2054609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332656"/>
          </a:xfrm>
        </p:spPr>
        <p:txBody>
          <a:bodyPr>
            <a:normAutofit fontScale="90000"/>
          </a:bodyPr>
          <a:lstStyle/>
          <a:p>
            <a:pPr algn="r"/>
            <a:r>
              <a:rPr lang="ar-SA" sz="2400" b="1" dirty="0" smtClean="0"/>
              <a:t>الحماض الخلوني السكري</a:t>
            </a:r>
            <a:endParaRPr lang="ar-SY" sz="2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83"/>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564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866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A" sz="2400" b="1" dirty="0" smtClean="0"/>
              <a:t>التدبير طويل الأمد</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A" sz="2400" b="1" dirty="0" smtClean="0">
                <a:solidFill>
                  <a:srgbClr val="FF0000"/>
                </a:solidFill>
              </a:rPr>
              <a:t>الهدف منه:</a:t>
            </a:r>
          </a:p>
          <a:p>
            <a:r>
              <a:rPr lang="ar-SA" sz="2400" b="1" u="sng" dirty="0" smtClean="0"/>
              <a:t>النمو والتطور الطبيعي </a:t>
            </a:r>
          </a:p>
          <a:p>
            <a:r>
              <a:rPr lang="ar-SA" sz="2400" b="1" u="sng" dirty="0" smtClean="0"/>
              <a:t>الحفاظ على نمط حياة </a:t>
            </a:r>
            <a:r>
              <a:rPr lang="ar-SA" sz="2400" b="1" dirty="0" smtClean="0"/>
              <a:t>(في البيت والمدرسة) أقرب ما يكون إلى </a:t>
            </a:r>
            <a:r>
              <a:rPr lang="ar-SA" sz="2400" b="1" u="sng" dirty="0" smtClean="0"/>
              <a:t>طبيعي</a:t>
            </a:r>
          </a:p>
          <a:p>
            <a:r>
              <a:rPr lang="ar-SA" sz="2400" b="1" u="sng" dirty="0" smtClean="0"/>
              <a:t>ضبط جيد للسكر </a:t>
            </a:r>
            <a:r>
              <a:rPr lang="ar-SA" sz="2400" b="1" dirty="0" smtClean="0"/>
              <a:t>من خلال الإطلاع وتطبيق الطرق الجيدة</a:t>
            </a:r>
          </a:p>
          <a:p>
            <a:r>
              <a:rPr lang="ar-SA" sz="2400" b="1" u="sng" dirty="0" smtClean="0"/>
              <a:t>تشجيع الطفل على الاعتماد على نفسه </a:t>
            </a:r>
            <a:r>
              <a:rPr lang="ar-SA" sz="2400" b="1" dirty="0" smtClean="0"/>
              <a:t>لكن تحت مراقبة الأهل حتى يصبح قادرا على الاعتماد على نفسه</a:t>
            </a:r>
          </a:p>
          <a:p>
            <a:r>
              <a:rPr lang="ar-SA" sz="2400" b="1" u="sng" dirty="0" smtClean="0"/>
              <a:t>الوقاية والتخفيف من نوب نقص السكر </a:t>
            </a:r>
          </a:p>
          <a:p>
            <a:r>
              <a:rPr lang="ar-SA" sz="2400" b="1" u="sng" dirty="0" smtClean="0"/>
              <a:t>الحفاظ على</a:t>
            </a:r>
            <a:r>
              <a:rPr lang="en-US" sz="2400" b="1" u="sng" dirty="0" smtClean="0"/>
              <a:t> </a:t>
            </a:r>
            <a:r>
              <a:rPr lang="ar-SA" sz="2400" b="1" u="sng" dirty="0" smtClean="0"/>
              <a:t>  </a:t>
            </a:r>
            <a:r>
              <a:rPr lang="en-US" sz="2400" b="1" u="sng" dirty="0" smtClean="0"/>
              <a:t>HBA1c</a:t>
            </a:r>
            <a:r>
              <a:rPr lang="ar-SA" sz="2400" b="1" u="sng" dirty="0" smtClean="0"/>
              <a:t> أقل من 48 ممول /مول</a:t>
            </a:r>
            <a:endParaRPr lang="ar-SY" sz="2400" b="1" u="sng" dirty="0"/>
          </a:p>
        </p:txBody>
      </p:sp>
    </p:spTree>
    <p:extLst>
      <p:ext uri="{BB962C8B-B14F-4D97-AF65-F5344CB8AC3E}">
        <p14:creationId xmlns:p14="http://schemas.microsoft.com/office/powerpoint/2010/main" val="1277109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476672"/>
          </a:xfrm>
        </p:spPr>
        <p:txBody>
          <a:bodyPr>
            <a:normAutofit/>
          </a:bodyPr>
          <a:lstStyle/>
          <a:p>
            <a:pPr algn="r"/>
            <a:r>
              <a:rPr lang="ar-SY" sz="2400" b="1" dirty="0" smtClean="0"/>
              <a:t>الاختلاطات بعيدة المدى للسكري</a:t>
            </a:r>
            <a:endParaRPr lang="ar-SY" sz="2400" b="1" dirty="0"/>
          </a:p>
        </p:txBody>
      </p:sp>
      <p:sp>
        <p:nvSpPr>
          <p:cNvPr id="3" name="عنصر نائب للمحتوى 2"/>
          <p:cNvSpPr>
            <a:spLocks noGrp="1"/>
          </p:cNvSpPr>
          <p:nvPr>
            <p:ph idx="1"/>
          </p:nvPr>
        </p:nvSpPr>
        <p:spPr>
          <a:xfrm>
            <a:off x="0" y="476672"/>
            <a:ext cx="9144000" cy="6381328"/>
          </a:xfrm>
        </p:spPr>
        <p:txBody>
          <a:bodyPr>
            <a:normAutofit/>
          </a:bodyPr>
          <a:lstStyle/>
          <a:p>
            <a:r>
              <a:rPr lang="ar-SY" sz="2400" b="1" dirty="0" smtClean="0">
                <a:solidFill>
                  <a:srgbClr val="FF0000"/>
                </a:solidFill>
              </a:rPr>
              <a:t>الأوعية الكبيرة</a:t>
            </a:r>
            <a:r>
              <a:rPr lang="ar-SY" sz="2400" b="1" dirty="0" smtClean="0"/>
              <a:t>: </a:t>
            </a:r>
            <a:r>
              <a:rPr lang="ar-SY" sz="2400" b="1" u="sng" dirty="0" smtClean="0"/>
              <a:t>ارتفاع ضغط شرياني </a:t>
            </a:r>
            <a:r>
              <a:rPr lang="ar-SY" sz="2400" b="1" dirty="0" smtClean="0"/>
              <a:t>, </a:t>
            </a:r>
            <a:r>
              <a:rPr lang="ar-SY" sz="2400" b="1" u="sng" dirty="0" smtClean="0"/>
              <a:t>آفات قلب إكليلية </a:t>
            </a:r>
            <a:r>
              <a:rPr lang="ar-SY" sz="2400" b="1" dirty="0" smtClean="0"/>
              <a:t>, </a:t>
            </a:r>
            <a:r>
              <a:rPr lang="ar-SY" sz="2400" b="1" u="sng" dirty="0" smtClean="0"/>
              <a:t>حوادث وعائية دماغية </a:t>
            </a:r>
          </a:p>
          <a:p>
            <a:r>
              <a:rPr lang="ar-SY" sz="2400" b="1" dirty="0" smtClean="0">
                <a:solidFill>
                  <a:srgbClr val="FF0000"/>
                </a:solidFill>
              </a:rPr>
              <a:t>الأوعية الصغيرة </a:t>
            </a:r>
            <a:r>
              <a:rPr lang="ar-SY" sz="2400" b="1" dirty="0" smtClean="0"/>
              <a:t>: </a:t>
            </a:r>
            <a:r>
              <a:rPr lang="ar-SY" sz="2400" b="1" u="sng" dirty="0" smtClean="0"/>
              <a:t>اعتلال شبكة العين </a:t>
            </a:r>
            <a:r>
              <a:rPr lang="ar-SY" sz="2400" b="1" dirty="0" smtClean="0"/>
              <a:t>, </a:t>
            </a:r>
            <a:r>
              <a:rPr lang="ar-SY" sz="2400" b="1" u="sng" dirty="0" smtClean="0"/>
              <a:t>اعتلال كلوي </a:t>
            </a:r>
            <a:r>
              <a:rPr lang="ar-SY" sz="2400" b="1" dirty="0" smtClean="0"/>
              <a:t>, </a:t>
            </a:r>
            <a:r>
              <a:rPr lang="ar-SY" sz="2400" b="1" u="sng" dirty="0" smtClean="0"/>
              <a:t>اعتلال أعصاب </a:t>
            </a:r>
          </a:p>
          <a:p>
            <a:r>
              <a:rPr lang="ar-SY" sz="2400" b="1" dirty="0" smtClean="0"/>
              <a:t>من المثبت أن الضبط الجيد للسكري يؤدي إلى تأخير ومنع حدوث اعتلالات الشبكية في حال قد حدث بالفعل ,وهنالك أدلة على أن التداخل الباكر لضبط السكر يقلل خطر الاختلاطات البعيدة حتى لو ساء الضبط لاحقا.</a:t>
            </a:r>
          </a:p>
          <a:p>
            <a:r>
              <a:rPr lang="ar-SY" sz="2400" b="1" dirty="0" smtClean="0"/>
              <a:t>إن قيم </a:t>
            </a:r>
            <a:r>
              <a:rPr lang="en-US" sz="2400" b="1" dirty="0" smtClean="0"/>
              <a:t>HBA1c</a:t>
            </a:r>
            <a:r>
              <a:rPr lang="ar-SA" sz="2400" b="1" dirty="0" smtClean="0"/>
              <a:t> أكثر من 48 ممول/مول(6.5%) مرتبطة بمخاطر عديدة بشكل شبه أسي لذلك فإن الوضع النموذجي هو المحافظة على قيم أقرب ما يمكن للشخص الطبيعي . إن هذا الضبط الدقيق من الصعب أن يتم تحقيقه لدى جميع المرضى لذلك يجب أن يتم تقييم الأطفال المصابين وعائلاتهم كل فترة لتقييم الضبط والاختلاطات والتأكد من النواحي المعرفية والنفسية الاجتماعية الأخرى السليمة والمناسبة.</a:t>
            </a:r>
            <a:endParaRPr lang="ar-SY" sz="2400" b="1" dirty="0"/>
          </a:p>
        </p:txBody>
      </p:sp>
    </p:spTree>
    <p:extLst>
      <p:ext uri="{BB962C8B-B14F-4D97-AF65-F5344CB8AC3E}">
        <p14:creationId xmlns:p14="http://schemas.microsoft.com/office/powerpoint/2010/main" val="494844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128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sp>
        <p:nvSpPr>
          <p:cNvPr id="3" name="عنصر نائب للمحتوى 2"/>
          <p:cNvSpPr>
            <a:spLocks noGrp="1"/>
          </p:cNvSpPr>
          <p:nvPr>
            <p:ph idx="1"/>
          </p:nvPr>
        </p:nvSpPr>
        <p:spPr/>
        <p:txBody>
          <a:bodyPr/>
          <a:lstStyle/>
          <a:p>
            <a:endParaRPr lang="ar-SY"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785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مشاكل في ضبط السكر</a:t>
            </a:r>
            <a:endParaRPr lang="ar-SY" sz="2400" b="1" dirty="0"/>
          </a:p>
        </p:txBody>
      </p:sp>
      <p:sp>
        <p:nvSpPr>
          <p:cNvPr id="3" name="عنصر نائب للمحتوى 2"/>
          <p:cNvSpPr>
            <a:spLocks noGrp="1"/>
          </p:cNvSpPr>
          <p:nvPr>
            <p:ph idx="1"/>
          </p:nvPr>
        </p:nvSpPr>
        <p:spPr>
          <a:xfrm>
            <a:off x="0" y="548680"/>
            <a:ext cx="9144000" cy="6309320"/>
          </a:xfrm>
        </p:spPr>
        <p:txBody>
          <a:bodyPr>
            <a:normAutofit fontScale="92500" lnSpcReduction="20000"/>
          </a:bodyPr>
          <a:lstStyle/>
          <a:p>
            <a:r>
              <a:rPr lang="ar-SY" sz="2400" b="1" dirty="0" smtClean="0">
                <a:solidFill>
                  <a:srgbClr val="FF0000"/>
                </a:solidFill>
              </a:rPr>
              <a:t>إن الضبط الجيد للسكر قد يكون صعبا للغاية في هذه الظروف</a:t>
            </a:r>
            <a:r>
              <a:rPr lang="ar-SY" sz="2400" b="1" dirty="0" smtClean="0"/>
              <a:t>:</a:t>
            </a:r>
          </a:p>
          <a:p>
            <a:r>
              <a:rPr lang="ar-SY" sz="2400" b="1" u="sng" dirty="0" smtClean="0"/>
              <a:t>تناول الكثير من الأطعمة السكرية </a:t>
            </a:r>
            <a:r>
              <a:rPr lang="ar-SY" sz="2400" b="1" dirty="0" smtClean="0"/>
              <a:t>مثل الوجبات الخفيفة الجاهزة بدون جرعة أنسولين مناسبة كما في الحفلات وفي الطريق من البيت إلى المدرسة.</a:t>
            </a:r>
          </a:p>
          <a:p>
            <a:r>
              <a:rPr lang="ar-SY" sz="2400" b="1" u="sng" dirty="0" smtClean="0"/>
              <a:t>مراقبة السكر بقياسات قليلة أو غير موثوقة</a:t>
            </a:r>
            <a:r>
              <a:rPr lang="ar-SY" sz="2400" b="1" dirty="0" smtClean="0"/>
              <a:t>,فقد يسجل بعض المرضى نتائج ممتازة قبل موعد زيارة الطبيب لإسعاده والشعور بالرضى ويظهر ذلك جليا عند غياب التوافق بين قيم سكر الدم المعطاة وقيم </a:t>
            </a:r>
            <a:r>
              <a:rPr lang="en-US" sz="2400" b="1" dirty="0" smtClean="0"/>
              <a:t>HBA1c</a:t>
            </a:r>
            <a:r>
              <a:rPr lang="ar-SY" sz="2400" b="1" dirty="0" smtClean="0"/>
              <a:t> .</a:t>
            </a:r>
          </a:p>
          <a:p>
            <a:r>
              <a:rPr lang="ar-SY" sz="2400" b="1" u="sng" dirty="0" smtClean="0"/>
              <a:t>المرض</a:t>
            </a:r>
            <a:r>
              <a:rPr lang="ar-SY" sz="2400" b="1" dirty="0" smtClean="0"/>
              <a:t>: الانتانات الفيروسية شائعة في فترة الطفولة وعلى الرغم من أن </a:t>
            </a:r>
            <a:r>
              <a:rPr lang="ar-SY" sz="2400" b="1" u="sng" dirty="0" smtClean="0"/>
              <a:t>الانتانات ترفع عادة الحاجة للأنسولين </a:t>
            </a:r>
            <a:r>
              <a:rPr lang="ar-SY" sz="2400" b="1" dirty="0" smtClean="0"/>
              <a:t>إلا أننا نجد في الممارسة العملية أن الحاجة من الأنسولين تضطرب حسب تغيرات الوارد الغذائي والشهية خلال المرض ويجب أن يستمر الأنسولين خلال فترة المرض مع مراقبة دورية لقيم السكر وكيتون الدم لتعديل جرعة الأنسولين السريع حسب الحاجة أو طلب المشورة الطبية.</a:t>
            </a:r>
          </a:p>
          <a:p>
            <a:r>
              <a:rPr lang="ar-SY" sz="2400" b="1" u="sng" dirty="0" smtClean="0"/>
              <a:t>الرياضة: </a:t>
            </a:r>
            <a:r>
              <a:rPr lang="ar-SY" sz="2400" b="1" dirty="0" smtClean="0"/>
              <a:t>أن </a:t>
            </a:r>
            <a:r>
              <a:rPr lang="ar-SY" sz="2400" b="1" u="sng" dirty="0" smtClean="0"/>
              <a:t>التخطيط لتمارين رياضية مجهدة يتطلب خفض جرعة الأنسولين وزيادة وارد السكريات</a:t>
            </a:r>
            <a:r>
              <a:rPr lang="ar-SY" sz="2400" b="1" dirty="0" smtClean="0"/>
              <a:t>. قد تحدث نوب نقص السكر التالية للإجهاد بشكل متأخر مساء أو حتى في اليوم التالي لكن يمكن تجنبها من خلال تناول وجبة خفيفة قبل النوم تحتوي سكريات سريعة الامتصاص وبعض الدسم كوجبة حبوب . بالمجمل إن الرياضة المعتدلة كالتي تكون في حصة مدرسة أو اللعب البسيط خارج المنزل يحتاج فقط إلى خفض جرعة الأنسولين قبل الجهد.</a:t>
            </a:r>
          </a:p>
          <a:p>
            <a:r>
              <a:rPr lang="ar-SY" sz="2400" b="1" u="sng" dirty="0" smtClean="0"/>
              <a:t>اضطرابات الأكل </a:t>
            </a:r>
          </a:p>
          <a:p>
            <a:r>
              <a:rPr lang="ar-SY" sz="2400" b="1" u="sng" dirty="0" smtClean="0"/>
              <a:t>تشتت العائلة </a:t>
            </a:r>
            <a:r>
              <a:rPr lang="ar-SY" sz="2400" b="1" dirty="0" smtClean="0"/>
              <a:t>كما في حالات الطلاق .</a:t>
            </a:r>
          </a:p>
          <a:p>
            <a:r>
              <a:rPr lang="ar-SY" sz="2400" b="1" u="sng" dirty="0" smtClean="0"/>
              <a:t>عدم تفهم الأهل للمشكلة </a:t>
            </a:r>
            <a:r>
              <a:rPr lang="ar-SY" sz="2400" b="1" dirty="0" smtClean="0"/>
              <a:t>أو </a:t>
            </a:r>
            <a:r>
              <a:rPr lang="ar-SY" sz="2400" b="1" u="sng" dirty="0" smtClean="0"/>
              <a:t>عدم تقديمهم الدعم الكافي للطفل </a:t>
            </a:r>
            <a:r>
              <a:rPr lang="ar-SY" sz="2400" b="1" dirty="0" smtClean="0"/>
              <a:t>حيث أن الطفل السكري لديه مشكلة دائمة فهو لا يستطيع أن يأخذ اجازة من مرضه لذلك هو بحاجة إلى دعم وتشجيع مستمر.</a:t>
            </a:r>
            <a:endParaRPr lang="ar-SY" sz="2400" b="1" dirty="0"/>
          </a:p>
        </p:txBody>
      </p:sp>
    </p:spTree>
    <p:extLst>
      <p:ext uri="{BB962C8B-B14F-4D97-AF65-F5344CB8AC3E}">
        <p14:creationId xmlns:p14="http://schemas.microsoft.com/office/powerpoint/2010/main" val="1214358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الداء السكري</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Y" sz="2400" b="1" dirty="0" smtClean="0"/>
              <a:t>هناك حوالي 30500 طفل وشاب تحت عمر ال 19 سنة مصابين بداء السكري في المملكة المتحدة . يقارب معدل انتشار الداء السكري 0,2 % , وقد تزايد معدل الحدوث بشكل كبير خلال السنوات ال 25 الأخيرة وذلك غالبا بسبب عوامل الخطر البيئي , إلا أن ذلك غير مفهوم بشكل دقيق .</a:t>
            </a:r>
          </a:p>
          <a:p>
            <a:r>
              <a:rPr lang="ar-SY" sz="2400" b="1" u="sng" dirty="0" smtClean="0"/>
              <a:t>يحتاج حوالي 96% من الأطفال المشخصين بالمرض للأنسولين عند التشخيص الأولي </a:t>
            </a:r>
            <a:r>
              <a:rPr lang="ar-SY" sz="2400" b="1" dirty="0" smtClean="0"/>
              <a:t>على الرغم من أن الداء السكري الناتج عن المقاومة للأنسولين يزداد حدوثه بين الأطفال حاليا حيث أصبحت البدانة أكثر شيوعا مع معدل حدوث أكبر في بعض المجموعات العرقية , وتحديدا الأطفال الاسيويين .</a:t>
            </a:r>
          </a:p>
          <a:p>
            <a:r>
              <a:rPr lang="ar-SY" sz="2400" b="1" u="sng" dirty="0" smtClean="0"/>
              <a:t>معظم الأطفال السكريين لديهم النمط الأول (98%) على الرغم من أن عدد المصابين بالنمط الثاني يزداد بشكل ملحوظ.</a:t>
            </a:r>
            <a:endParaRPr lang="ar-SY" sz="2400" b="1" u="sng" dirty="0"/>
          </a:p>
        </p:txBody>
      </p:sp>
    </p:spTree>
    <p:extLst>
      <p:ext uri="{BB962C8B-B14F-4D97-AF65-F5344CB8AC3E}">
        <p14:creationId xmlns:p14="http://schemas.microsoft.com/office/powerpoint/2010/main" val="3477166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العناية في المدرسة</a:t>
            </a:r>
            <a:endParaRPr lang="ar-SY" sz="2400" b="1" dirty="0"/>
          </a:p>
        </p:txBody>
      </p:sp>
      <p:sp>
        <p:nvSpPr>
          <p:cNvPr id="3" name="عنصر نائب للمحتوى 2"/>
          <p:cNvSpPr>
            <a:spLocks noGrp="1"/>
          </p:cNvSpPr>
          <p:nvPr>
            <p:ph idx="1"/>
          </p:nvPr>
        </p:nvSpPr>
        <p:spPr>
          <a:xfrm>
            <a:off x="0" y="548680"/>
            <a:ext cx="9144000" cy="6309320"/>
          </a:xfrm>
        </p:spPr>
        <p:txBody>
          <a:bodyPr>
            <a:normAutofit fontScale="92500"/>
          </a:bodyPr>
          <a:lstStyle/>
          <a:p>
            <a:r>
              <a:rPr lang="ar-SY" sz="2400" b="1" u="sng" dirty="0" smtClean="0"/>
              <a:t>يجب أن توضع خطة مناسبة لكل طفل للتعاون بين الأهل والطبيب المعالج وكادر المدرسة </a:t>
            </a:r>
            <a:r>
              <a:rPr lang="ar-SY" sz="2400" b="1" dirty="0" smtClean="0"/>
              <a:t>تتضمن هذه الخطة الاحتياطات الخاصة بالطفل السكري طبيعة نظام غذائي ماذا يجب أن يفعل المدرس في </a:t>
            </a:r>
            <a:r>
              <a:rPr lang="ar-SY" sz="2400" b="1" u="sng" dirty="0" smtClean="0"/>
              <a:t>حال أصيب الطفل بنوبة إنخفاض سكر أو فقدان وعي. بحال كان الطفل أصغر سنا </a:t>
            </a:r>
            <a:r>
              <a:rPr lang="ar-SY" sz="2400" b="1" dirty="0" smtClean="0"/>
              <a:t>, يجب أن يتعلم مقدمو الرعاية في المدرسة كيف يساعدون الطفل في المراقبة قيم السكر وكيف يتم حساب إعطاء جرعات الأنسولين قبل الغداء (وسواء عن طريق الحقن أو كدفعة إضافية (</a:t>
            </a:r>
            <a:r>
              <a:rPr lang="en-US" sz="2400" b="1" dirty="0" smtClean="0"/>
              <a:t>BOLUS</a:t>
            </a:r>
            <a:r>
              <a:rPr lang="ar-SA" sz="2400" b="1" dirty="0" smtClean="0"/>
              <a:t> ) في المحقنة تحت الجلد).</a:t>
            </a:r>
          </a:p>
          <a:p>
            <a:r>
              <a:rPr lang="ar-SA" sz="2400" b="1" dirty="0" smtClean="0">
                <a:solidFill>
                  <a:srgbClr val="FF0000"/>
                </a:solidFill>
              </a:rPr>
              <a:t>البلوغ والمراهقة</a:t>
            </a:r>
            <a:endParaRPr lang="ar-SA" sz="2400" dirty="0" smtClean="0">
              <a:solidFill>
                <a:srgbClr val="FF0000"/>
              </a:solidFill>
            </a:endParaRPr>
          </a:p>
          <a:p>
            <a:r>
              <a:rPr lang="ar-SA" sz="2400" b="1" dirty="0" smtClean="0"/>
              <a:t>يتأثر السكري لدى المراهقين بالعوامل النفسية والاجتماعية إلى جانب العوامل البيولوجية.</a:t>
            </a:r>
          </a:p>
          <a:p>
            <a:r>
              <a:rPr lang="ar-SA" sz="2400" b="1" dirty="0" smtClean="0"/>
              <a:t>أن قفزة النمو في فترة البلوغ هي نتيجة تفاعل معقد بين مجموعة من العوامل الهرمونية التي تشمل في بعض مراحلها الأنسولين </a:t>
            </a:r>
            <a:r>
              <a:rPr lang="ar-SA" sz="2400" b="1" u="sng" dirty="0" smtClean="0"/>
              <a:t>وعامل النمو شبيه الأنسولين وهرمون النمو, الأستروجين والتستوستيرون, جميعها تعاكس فعل الأنسولين لذلك ترتفع الحاجة اليومية من الجرعة الاعتيادية من 0.5 إلى 1 وحتى إلى 2 وحدة /كغ/يوم. </a:t>
            </a:r>
          </a:p>
          <a:p>
            <a:r>
              <a:rPr lang="ar-SA" sz="2400" b="1" dirty="0" smtClean="0"/>
              <a:t>قد يلاحظ أن </a:t>
            </a:r>
            <a:r>
              <a:rPr lang="ar-SA" sz="2400" b="1" u="sng" dirty="0" smtClean="0"/>
              <a:t>زيادة الحاجة إلى الأنسولين بشكل أوضح في الصباح الباكر نتيجة ذروة </a:t>
            </a:r>
            <a:r>
              <a:rPr lang="ar-SA" sz="2400" b="1" dirty="0" smtClean="0"/>
              <a:t>إفراز </a:t>
            </a:r>
            <a:r>
              <a:rPr lang="ar-SA" sz="2400" b="1" u="sng" dirty="0" smtClean="0"/>
              <a:t>هرمون النمو خلال الليل .</a:t>
            </a:r>
          </a:p>
          <a:p>
            <a:r>
              <a:rPr lang="ar-SA" sz="2400" b="1" dirty="0" smtClean="0"/>
              <a:t>في بداية المراهقة يكتسب اليافعون تفكيرا منطقيا يتميز بالعناد والجمود في الوقت الذي يكتشفون فيه أن الأكل بحرية ونسيان جرعة أنسولين لا يجعلهم مرضى على الفور مما يتعارض مع ما علمهم إياه الكبار هذا بدوره قد يؤدي إلى تقليل اهتمامهم بالضبط الجيد للسكر.</a:t>
            </a:r>
            <a:endParaRPr lang="ar-SY" sz="2400" b="1" dirty="0"/>
          </a:p>
        </p:txBody>
      </p:sp>
    </p:spTree>
    <p:extLst>
      <p:ext uri="{BB962C8B-B14F-4D97-AF65-F5344CB8AC3E}">
        <p14:creationId xmlns:p14="http://schemas.microsoft.com/office/powerpoint/2010/main" val="1510232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5228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15416"/>
            <a:ext cx="8229600" cy="144016"/>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957392"/>
          </a:xfrm>
        </p:spPr>
        <p:txBody>
          <a:bodyPr>
            <a:normAutofit fontScale="92500"/>
          </a:bodyPr>
          <a:lstStyle/>
          <a:p>
            <a:r>
              <a:rPr lang="ar-SA" sz="2400" b="1" dirty="0" smtClean="0"/>
              <a:t>في مراحل المراهقة المتأخرة يصبح تفكير المراهق مجردا ويصاب بفرط تقدير الذات لذلك قد يجرب البعض الدرجة التي يستطيعون فيها كسر القواعد الصحية دون أن يشعروا بالتعب. من المهم حينها أن نتعاون مع المراهق لتحديد المخاطر المترتبة على ذلك وأن نساعده على مواجهة التحديات الجديدة التي تواجهه.</a:t>
            </a:r>
          </a:p>
          <a:p>
            <a:r>
              <a:rPr lang="ar-SA" sz="2400" b="1" dirty="0" smtClean="0"/>
              <a:t>يجب أن نأخذ بالحسبان الاحتياجات الاجتماعية للمراهق لنبقيه منسجما مع أقرانه .</a:t>
            </a:r>
          </a:p>
          <a:p>
            <a:r>
              <a:rPr lang="ar-SA" sz="2400" b="1" dirty="0" smtClean="0"/>
              <a:t>مع زيادة استقلالية المراهق , تظهر بعض الممارسات كالتدخين والكحولية وممارسة الجنس مما يستوجب من المعالج أن يساعد المراهق على فهم الطريقة المثلى لممارسة حياته الخاصة دون الأضرار بوضعه الصحي . من المفيد :</a:t>
            </a:r>
          </a:p>
          <a:p>
            <a:r>
              <a:rPr lang="ar-SA" sz="2400" b="1" dirty="0" smtClean="0"/>
              <a:t>أن يكون هنالك أهداف قصيرة الأمد خصوصا إذا أقترحها المراهق بنفسه.</a:t>
            </a:r>
          </a:p>
          <a:p>
            <a:r>
              <a:rPr lang="ar-SA" sz="2400" b="1" dirty="0" smtClean="0"/>
              <a:t>مقابلة جهودهم في ضبط السكر (تحسن قيمة ال</a:t>
            </a:r>
            <a:r>
              <a:rPr lang="ar-SA" sz="2400" b="1" dirty="0"/>
              <a:t> </a:t>
            </a:r>
            <a:r>
              <a:rPr lang="en-US" sz="2400" b="1" dirty="0" smtClean="0"/>
              <a:t>HBA1c</a:t>
            </a:r>
            <a:r>
              <a:rPr lang="ar-SY" sz="2400" b="1" dirty="0" smtClean="0"/>
              <a:t> )بالترحيب والسرور والتشجيع.</a:t>
            </a:r>
          </a:p>
          <a:p>
            <a:r>
              <a:rPr lang="ar-SY" sz="2400" b="1" dirty="0" smtClean="0"/>
              <a:t>جعل المراهق جزءا من فريق لديه دليل إرشادي واضح عن الأهداف ونمط الحياة الصحية</a:t>
            </a:r>
          </a:p>
          <a:p>
            <a:r>
              <a:rPr lang="ar-SY" sz="2400" b="1" dirty="0" smtClean="0"/>
              <a:t>النشاطات المشتركة بين مجموعات المراهقين السكريين تسمح لهم بكسب المعلومات بينما يشعرون بالمتعة.</a:t>
            </a:r>
          </a:p>
          <a:p>
            <a:r>
              <a:rPr lang="ar-SY" sz="2400" b="1" dirty="0" smtClean="0">
                <a:solidFill>
                  <a:srgbClr val="FF0000"/>
                </a:solidFill>
              </a:rPr>
              <a:t>الخلاصة </a:t>
            </a:r>
            <a:r>
              <a:rPr lang="ar-SY" sz="2400" b="1" dirty="0" smtClean="0"/>
              <a:t>:</a:t>
            </a:r>
            <a:r>
              <a:rPr lang="ar-SY" sz="2400" b="1" u="sng" dirty="0" smtClean="0">
                <a:solidFill>
                  <a:srgbClr val="FF0000"/>
                </a:solidFill>
              </a:rPr>
              <a:t>داء السكري</a:t>
            </a:r>
            <a:r>
              <a:rPr lang="ar-SY" sz="2400" b="1" u="sng" dirty="0" smtClean="0"/>
              <a:t>:يتم تدبير الداء السكري نمط 1 عادة من خلال برنامج انسولين دقيق يوازن جرعة الأنسولين والوارد الغذائي للسكريات مع تشجيع التمارين الرياضية</a:t>
            </a:r>
          </a:p>
          <a:p>
            <a:r>
              <a:rPr lang="ar-SY" sz="2400" b="1" u="sng" dirty="0" smtClean="0"/>
              <a:t>يترافق الحماض السكري الخلوني مع نسبة واضحة من المراضة والوفيات لدى الأطفال ويتطلب ذلك تدبيرا دقيقا . يمكن الوقاية من الاختلاطات البعيدة بحال تم ضبط </a:t>
            </a:r>
            <a:r>
              <a:rPr lang="en-US" sz="2400" b="1" u="sng" dirty="0" smtClean="0"/>
              <a:t>HBA1c</a:t>
            </a:r>
            <a:r>
              <a:rPr lang="ar-SY" sz="2400" b="1" u="sng" dirty="0" smtClean="0"/>
              <a:t> أقل من 48 ممول/مول=6.5%</a:t>
            </a:r>
          </a:p>
          <a:p>
            <a:endParaRPr lang="ar-SA" sz="2400" b="1" dirty="0" smtClean="0"/>
          </a:p>
        </p:txBody>
      </p:sp>
    </p:spTree>
    <p:extLst>
      <p:ext uri="{BB962C8B-B14F-4D97-AF65-F5344CB8AC3E}">
        <p14:creationId xmlns:p14="http://schemas.microsoft.com/office/powerpoint/2010/main" val="450854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9019"/>
            <a:ext cx="9144000" cy="485691"/>
          </a:xfrm>
        </p:spPr>
        <p:txBody>
          <a:bodyPr>
            <a:normAutofit/>
          </a:bodyPr>
          <a:lstStyle/>
          <a:p>
            <a:pPr algn="r"/>
            <a:r>
              <a:rPr lang="ar-SY" sz="2400" b="1" dirty="0" smtClean="0"/>
              <a:t>نقص السكر</a:t>
            </a:r>
            <a:endParaRPr lang="ar-SY" sz="2400" b="1" dirty="0"/>
          </a:p>
        </p:txBody>
      </p:sp>
      <p:sp>
        <p:nvSpPr>
          <p:cNvPr id="3" name="عنصر نائب للمحتوى 2"/>
          <p:cNvSpPr>
            <a:spLocks noGrp="1"/>
          </p:cNvSpPr>
          <p:nvPr>
            <p:ph idx="1"/>
          </p:nvPr>
        </p:nvSpPr>
        <p:spPr>
          <a:xfrm>
            <a:off x="0" y="476672"/>
            <a:ext cx="9144000" cy="6381328"/>
          </a:xfrm>
        </p:spPr>
        <p:txBody>
          <a:bodyPr>
            <a:normAutofit/>
          </a:bodyPr>
          <a:lstStyle/>
          <a:p>
            <a:r>
              <a:rPr lang="ar-SY" sz="2400" b="1" u="sng" dirty="0" smtClean="0">
                <a:solidFill>
                  <a:srgbClr val="FF0000"/>
                </a:solidFill>
              </a:rPr>
              <a:t>تشمل الأعراض السريرية</a:t>
            </a:r>
            <a:r>
              <a:rPr lang="ar-SY" sz="2400" b="1" u="sng" dirty="0" smtClean="0"/>
              <a:t>:</a:t>
            </a:r>
          </a:p>
          <a:p>
            <a:r>
              <a:rPr lang="ar-SY" sz="2400" b="1" u="sng" dirty="0" smtClean="0"/>
              <a:t>التعرق</a:t>
            </a:r>
            <a:r>
              <a:rPr lang="ar-SY" sz="2400" b="1" dirty="0" smtClean="0"/>
              <a:t> </a:t>
            </a:r>
          </a:p>
          <a:p>
            <a:r>
              <a:rPr lang="ar-SY" sz="2400" b="1" dirty="0" smtClean="0"/>
              <a:t>ا</a:t>
            </a:r>
            <a:r>
              <a:rPr lang="ar-SY" sz="2400" b="1" u="sng" dirty="0" smtClean="0"/>
              <a:t>لشحوب</a:t>
            </a:r>
          </a:p>
          <a:p>
            <a:r>
              <a:rPr lang="ar-SY" sz="2400" b="1" u="sng" dirty="0" smtClean="0"/>
              <a:t>علامات عصبية مركزية مثل الهياج, الصداع , الاختلاجات والسبات</a:t>
            </a:r>
            <a:r>
              <a:rPr lang="ar-SY" sz="2400" b="1" dirty="0" smtClean="0"/>
              <a:t>.</a:t>
            </a:r>
          </a:p>
          <a:p>
            <a:r>
              <a:rPr lang="ar-SY" sz="2400" b="1" dirty="0" smtClean="0"/>
              <a:t>إن </a:t>
            </a:r>
            <a:r>
              <a:rPr lang="ar-SY" sz="2400" b="1" dirty="0" smtClean="0">
                <a:solidFill>
                  <a:srgbClr val="FF0000"/>
                </a:solidFill>
              </a:rPr>
              <a:t>العقابيل العصبية التالية لنقص السكر </a:t>
            </a:r>
            <a:r>
              <a:rPr lang="ar-SY" sz="2400" b="1" dirty="0" smtClean="0"/>
              <a:t>قد تكون دائمة بحال استمر نقص السكر لفترة طويلة وتتضمن هذه العقابيل </a:t>
            </a:r>
            <a:r>
              <a:rPr lang="ar-SY" sz="2400" b="1" u="sng" dirty="0" smtClean="0"/>
              <a:t>الصرع وصعوبات التعلم وصغر الرأس </a:t>
            </a:r>
            <a:r>
              <a:rPr lang="ar-SY" sz="2400" b="1" dirty="0" smtClean="0"/>
              <a:t>, والخطر الأكبر يكون في فترة الطفولة المبكرة في الفترة التي يحدث فيها معظم نمو الدماغ.</a:t>
            </a:r>
          </a:p>
          <a:p>
            <a:r>
              <a:rPr lang="ar-SY" sz="2400" b="1" u="sng" dirty="0" smtClean="0"/>
              <a:t>يجب ألا يجوع الطفل لمدة تتجاوز 4 ساع</a:t>
            </a:r>
            <a:r>
              <a:rPr lang="ar-SY" sz="2400" b="1" dirty="0" smtClean="0"/>
              <a:t>ات كما في حالة قبل اجراء عمل جراحي.</a:t>
            </a:r>
          </a:p>
          <a:p>
            <a:r>
              <a:rPr lang="ar-SY" sz="2400" b="1" u="sng" dirty="0" smtClean="0">
                <a:solidFill>
                  <a:srgbClr val="FF0000"/>
                </a:solidFill>
              </a:rPr>
              <a:t>يجب قياس سكر الدم عند أي طفل لديه</a:t>
            </a:r>
            <a:r>
              <a:rPr lang="ar-SY" sz="2400" b="1" u="sng" dirty="0" smtClean="0"/>
              <a:t>:</a:t>
            </a:r>
          </a:p>
          <a:p>
            <a:r>
              <a:rPr lang="ar-SY" sz="2400" b="1" u="sng" dirty="0" smtClean="0"/>
              <a:t>سحنة خمجية أو منهك بشدة</a:t>
            </a:r>
          </a:p>
          <a:p>
            <a:r>
              <a:rPr lang="ar-SY" sz="2400" b="1" u="sng" dirty="0" smtClean="0"/>
              <a:t>لديه اختلاج طويل المدة</a:t>
            </a:r>
          </a:p>
          <a:p>
            <a:r>
              <a:rPr lang="ar-SY" sz="2400" b="1" u="sng" dirty="0" smtClean="0"/>
              <a:t>لديه تبدل في الحالة العقلية </a:t>
            </a:r>
            <a:endParaRPr lang="ar-SY" sz="2400" b="1" u="sng" dirty="0"/>
          </a:p>
        </p:txBody>
      </p:sp>
    </p:spTree>
    <p:extLst>
      <p:ext uri="{BB962C8B-B14F-4D97-AF65-F5344CB8AC3E}">
        <p14:creationId xmlns:p14="http://schemas.microsoft.com/office/powerpoint/2010/main" val="329040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928991"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603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89289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916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المعالجة</a:t>
            </a:r>
            <a:endParaRPr lang="ar-SY" sz="2400" b="1" dirty="0"/>
          </a:p>
        </p:txBody>
      </p:sp>
      <p:sp>
        <p:nvSpPr>
          <p:cNvPr id="3" name="عنصر نائب للمحتوى 2"/>
          <p:cNvSpPr>
            <a:spLocks noGrp="1"/>
          </p:cNvSpPr>
          <p:nvPr>
            <p:ph idx="1"/>
          </p:nvPr>
        </p:nvSpPr>
        <p:spPr>
          <a:xfrm>
            <a:off x="0" y="548680"/>
            <a:ext cx="9144000" cy="6192688"/>
          </a:xfrm>
        </p:spPr>
        <p:txBody>
          <a:bodyPr>
            <a:normAutofit/>
          </a:bodyPr>
          <a:lstStyle/>
          <a:p>
            <a:r>
              <a:rPr lang="ar-SY" sz="2400" b="1" dirty="0" smtClean="0"/>
              <a:t>يمكن علاج نوب نقص السكر </a:t>
            </a:r>
            <a:r>
              <a:rPr lang="ar-SY" sz="2400" b="1" u="sng" dirty="0" smtClean="0"/>
              <a:t>بتسريب ديكستروز وريدي </a:t>
            </a:r>
            <a:r>
              <a:rPr lang="ar-SY" sz="2400" b="1" dirty="0" smtClean="0"/>
              <a:t>(كحد أقصى 5مل /كغ من 10% غلوكوز دفشا سريعا ثم متابعة التسريب)أو فمويا . يجب الحذر من إعطاء كميات إضافية من السوائل خصوصا أن السائل المعطى مفرط التوتر وقد يؤدي إلى وذمة دماغية . إذا تعذر تأمين الخط الوريدي أو لم تحصل الاستجابة يجب إعطاء </a:t>
            </a:r>
            <a:r>
              <a:rPr lang="ar-SY" sz="2400" b="1" u="sng" dirty="0" smtClean="0"/>
              <a:t>الغلوكاكون عضليا </a:t>
            </a:r>
            <a:r>
              <a:rPr lang="ar-SY" sz="2400" b="1" dirty="0" smtClean="0"/>
              <a:t>. إذا احتاج الوليد لتراكيز عالية من الديكستروز الوريدي(أكثر من10% ) فإن فرط الأنسولين هو السبب المرجح. قد </a:t>
            </a:r>
            <a:r>
              <a:rPr lang="ar-SY" sz="2400" b="1" u="sng" dirty="0" smtClean="0"/>
              <a:t>نحتاج أيضا للستيروئيدات </a:t>
            </a:r>
            <a:r>
              <a:rPr lang="ar-SY" sz="2400" b="1" dirty="0" smtClean="0"/>
              <a:t>إذا كان هناك احتمال لوجود اضطراب نخامي أو كظري ويجب دائما مراقبة قيم السكر بدقة خلال العلاج.</a:t>
            </a:r>
            <a:endParaRPr lang="ar-SY" sz="2400" b="1" dirty="0"/>
          </a:p>
        </p:txBody>
      </p:sp>
    </p:spTree>
    <p:extLst>
      <p:ext uri="{BB962C8B-B14F-4D97-AF65-F5344CB8AC3E}">
        <p14:creationId xmlns:p14="http://schemas.microsoft.com/office/powerpoint/2010/main" val="143760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اضطرابات الدرق</a:t>
            </a:r>
            <a:endParaRPr lang="ar-SY" sz="2400" b="1" dirty="0"/>
          </a:p>
        </p:txBody>
      </p:sp>
      <p:sp>
        <p:nvSpPr>
          <p:cNvPr id="3" name="عنصر نائب للمحتوى 2"/>
          <p:cNvSpPr>
            <a:spLocks noGrp="1"/>
          </p:cNvSpPr>
          <p:nvPr>
            <p:ph idx="1"/>
          </p:nvPr>
        </p:nvSpPr>
        <p:spPr>
          <a:xfrm>
            <a:off x="0" y="692696"/>
            <a:ext cx="9144000" cy="6165304"/>
          </a:xfrm>
        </p:spPr>
        <p:txBody>
          <a:bodyPr>
            <a:normAutofit fontScale="92500"/>
          </a:bodyPr>
          <a:lstStyle/>
          <a:p>
            <a:r>
              <a:rPr lang="ar-SY" sz="2400" b="1" dirty="0" smtClean="0"/>
              <a:t>فقط كمية قليلة من التيروكسين تعبر من الأم إلى الجنين, فعلى الرغم من أن قصور الدرق الشديد عند الأم يؤثر على نمو دماغ الجنين . درق الجنين ينتج شبيه غير فعال لتيروكسين يدعى </a:t>
            </a:r>
            <a:r>
              <a:rPr lang="en-US" sz="2400" b="1" dirty="0" smtClean="0"/>
              <a:t>T3</a:t>
            </a:r>
            <a:r>
              <a:rPr lang="ar-SY" sz="2400" b="1" dirty="0" smtClean="0"/>
              <a:t> المقلوب. بعد الولادة تحدث ذروة في إفراز </a:t>
            </a:r>
            <a:r>
              <a:rPr lang="en-US" sz="2400" b="1" dirty="0" smtClean="0"/>
              <a:t>TSH</a:t>
            </a:r>
            <a:r>
              <a:rPr lang="ar-SY" sz="2400" b="1" dirty="0" smtClean="0"/>
              <a:t>تترافق مع ارتفاع ملحوظ في مستويات </a:t>
            </a:r>
            <a:r>
              <a:rPr lang="en-US" sz="2400" b="1" dirty="0" smtClean="0"/>
              <a:t>T3 </a:t>
            </a:r>
            <a:r>
              <a:rPr lang="ar-SY" sz="2400" b="1" dirty="0" smtClean="0"/>
              <a:t>و</a:t>
            </a:r>
            <a:r>
              <a:rPr lang="en-US" sz="2400" b="1" dirty="0" smtClean="0"/>
              <a:t> T4</a:t>
            </a:r>
            <a:r>
              <a:rPr lang="ar-SY" sz="2400" b="1" dirty="0" smtClean="0"/>
              <a:t> . ثم يعود </a:t>
            </a:r>
            <a:r>
              <a:rPr lang="en-US" sz="2400" b="1" dirty="0" smtClean="0"/>
              <a:t>TSH</a:t>
            </a:r>
            <a:r>
              <a:rPr lang="ar-SA" sz="2400" b="1" dirty="0" smtClean="0"/>
              <a:t> إلى مستواه الطبيعي خلال أسبوع. </a:t>
            </a:r>
          </a:p>
          <a:p>
            <a:r>
              <a:rPr lang="ar-SA" sz="2400" b="1" dirty="0" smtClean="0"/>
              <a:t>لدى الخدج مستويات أقل من </a:t>
            </a:r>
            <a:r>
              <a:rPr lang="en-US" sz="2400" b="1" dirty="0" smtClean="0"/>
              <a:t>T4</a:t>
            </a:r>
            <a:r>
              <a:rPr lang="ar-SY" sz="2400" b="1" dirty="0" smtClean="0"/>
              <a:t> مقارنة مع تمام الحمل وذلك في الأسابيع الأولى من الحياة لكن مع مستويات </a:t>
            </a:r>
            <a:r>
              <a:rPr lang="en-US" sz="2400" b="1" dirty="0" smtClean="0"/>
              <a:t>TSH</a:t>
            </a:r>
            <a:r>
              <a:rPr lang="ar-SY" sz="2400" b="1" dirty="0" smtClean="0"/>
              <a:t> طبيعية لذلك لايتطلب الأمر إعطاء التيروكسين.</a:t>
            </a:r>
          </a:p>
          <a:p>
            <a:r>
              <a:rPr lang="ar-SY" sz="2400" b="1" dirty="0" smtClean="0">
                <a:solidFill>
                  <a:srgbClr val="FF0000"/>
                </a:solidFill>
              </a:rPr>
              <a:t>قصور الدرق الولادي:</a:t>
            </a:r>
          </a:p>
          <a:p>
            <a:r>
              <a:rPr lang="ar-SY" sz="2400" b="1" dirty="0" smtClean="0"/>
              <a:t>إن الاختبار المسحي لقصور الدرق مهم لأنه: شائع تقريبا ويحدث بنسبة 1/4000 ولادة, وسبب عكوس لصعوبات التعلم الشديدة</a:t>
            </a:r>
          </a:p>
          <a:p>
            <a:r>
              <a:rPr lang="ar-SY" sz="2400" b="1" dirty="0" smtClean="0">
                <a:solidFill>
                  <a:srgbClr val="FF0000"/>
                </a:solidFill>
              </a:rPr>
              <a:t>أسباب قصور الدرق الولادي:</a:t>
            </a:r>
          </a:p>
          <a:p>
            <a:r>
              <a:rPr lang="ar-SY" sz="2400" b="1" u="sng" dirty="0" smtClean="0"/>
              <a:t>غياب أو عدم هجرة الدرق </a:t>
            </a:r>
          </a:p>
          <a:p>
            <a:r>
              <a:rPr lang="ar-SY" sz="2400" b="1" u="sng" dirty="0" smtClean="0"/>
              <a:t>سوء تشكل الهرمون</a:t>
            </a:r>
          </a:p>
          <a:p>
            <a:r>
              <a:rPr lang="ar-SY" sz="2400" b="1" u="sng" dirty="0" smtClean="0"/>
              <a:t>عوز اليود</a:t>
            </a:r>
          </a:p>
          <a:p>
            <a:r>
              <a:rPr lang="ar-SY" sz="2400" b="1" u="sng" dirty="0" smtClean="0"/>
              <a:t>قصور الدرق نتيجة عوز </a:t>
            </a:r>
            <a:r>
              <a:rPr lang="en-US" sz="2400" b="1" u="sng" dirty="0" smtClean="0"/>
              <a:t>TSH</a:t>
            </a:r>
            <a:r>
              <a:rPr lang="ar-SY" sz="2400" b="1" u="sng" dirty="0" smtClean="0"/>
              <a:t> </a:t>
            </a:r>
            <a:r>
              <a:rPr lang="ar-SY" sz="2400" b="1" dirty="0" smtClean="0"/>
              <a:t>ويترافق عادة مع اضطرابات نخامية,أي عوز </a:t>
            </a:r>
            <a:r>
              <a:rPr lang="en-US" sz="2400" b="1" dirty="0" smtClean="0"/>
              <a:t>FSH,GH,LH,ACTH</a:t>
            </a:r>
            <a:r>
              <a:rPr lang="ar-SA" sz="2400" b="1" dirty="0" smtClean="0"/>
              <a:t> مرافق مما يؤدي إلى نقص السكر أو صغر حجم القضيب وعدم نزول الخصية في الصبيان المصابين, كل ذلك قبل ظهور علامات قصور الدرق</a:t>
            </a:r>
            <a:endParaRPr lang="ar-SY" sz="2400" b="1" dirty="0"/>
          </a:p>
        </p:txBody>
      </p:sp>
    </p:spTree>
    <p:extLst>
      <p:ext uri="{BB962C8B-B14F-4D97-AF65-F5344CB8AC3E}">
        <p14:creationId xmlns:p14="http://schemas.microsoft.com/office/powerpoint/2010/main" val="41949199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87424"/>
            <a:ext cx="8229600" cy="216024"/>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A" sz="2400" b="1" dirty="0" smtClean="0">
                <a:solidFill>
                  <a:srgbClr val="FF0000"/>
                </a:solidFill>
              </a:rPr>
              <a:t>التظاهرات السريرية</a:t>
            </a:r>
            <a:r>
              <a:rPr lang="ar-SA" sz="2400" b="1" u="sng" dirty="0" smtClean="0"/>
              <a:t>: صعبة التمييز </a:t>
            </a:r>
            <a:r>
              <a:rPr lang="ar-SA" sz="2400" b="1" dirty="0" smtClean="0"/>
              <a:t>عن الموجودات الطبيعية </a:t>
            </a:r>
            <a:r>
              <a:rPr lang="ar-SA" sz="2400" b="1" u="sng" dirty="0" smtClean="0"/>
              <a:t>خلال الشهر الأول </a:t>
            </a:r>
            <a:r>
              <a:rPr lang="ar-SA" sz="2400" b="1" dirty="0" smtClean="0"/>
              <a:t>ولكنها تصبح أوضح مع التقدم بالعمر. هنالك ميل بسيط لوجود اضطرابات خلقية أخرى مرافقة أهمها التشوهات القلبية. </a:t>
            </a:r>
          </a:p>
          <a:p>
            <a:r>
              <a:rPr lang="ar-SA" sz="2400" b="1" dirty="0" smtClean="0"/>
              <a:t>أغلب الأطفال المصابين يتم اكتشافهم بالمسح الولادي (اختبار</a:t>
            </a:r>
            <a:r>
              <a:rPr lang="en-US" sz="2400" b="1" dirty="0" smtClean="0"/>
              <a:t>guthrie</a:t>
            </a:r>
            <a:r>
              <a:rPr lang="ar-SY" sz="2400" b="1" dirty="0" smtClean="0"/>
              <a:t>) من خلال </a:t>
            </a:r>
            <a:r>
              <a:rPr lang="ar-SY" sz="2400" b="1" u="sng" dirty="0" smtClean="0"/>
              <a:t>ارتفاع </a:t>
            </a:r>
            <a:r>
              <a:rPr lang="en-US" sz="2400" b="1" u="sng" dirty="0" smtClean="0"/>
              <a:t>TSH</a:t>
            </a:r>
            <a:r>
              <a:rPr lang="ar-SY" sz="2400" b="1" u="sng" dirty="0" smtClean="0"/>
              <a:t> </a:t>
            </a:r>
            <a:r>
              <a:rPr lang="ar-SY" sz="2400" b="1" dirty="0" smtClean="0"/>
              <a:t>على أي حال فإن المصابين بقصور الدرق نتيجة خلل نخامي لايتم اكتشافهم بهذا الاختبار لأنهم يملكون مستويات منخفضة من </a:t>
            </a:r>
            <a:r>
              <a:rPr lang="en-US" sz="2400" b="1" dirty="0" smtClean="0"/>
              <a:t>TSH</a:t>
            </a:r>
            <a:r>
              <a:rPr lang="ar-SY" sz="2400" b="1" dirty="0" smtClean="0"/>
              <a:t> في بعض البلدان يجرى ا</a:t>
            </a:r>
            <a:r>
              <a:rPr lang="ar-SY" sz="2400" b="1" u="sng" dirty="0" smtClean="0"/>
              <a:t>ختبار </a:t>
            </a:r>
            <a:r>
              <a:rPr lang="en-US" sz="2400" b="1" u="sng" dirty="0" smtClean="0"/>
              <a:t>T4</a:t>
            </a:r>
            <a:r>
              <a:rPr lang="ar-SY" sz="2400" b="1" u="sng" dirty="0" smtClean="0"/>
              <a:t> </a:t>
            </a:r>
            <a:r>
              <a:rPr lang="ar-SY" sz="2400" b="1" dirty="0" smtClean="0"/>
              <a:t>أيضا ضمن المسح. يجب أن يبدأ </a:t>
            </a:r>
            <a:r>
              <a:rPr lang="ar-SY" sz="2400" b="1" dirty="0" smtClean="0">
                <a:solidFill>
                  <a:srgbClr val="FF0000"/>
                </a:solidFill>
              </a:rPr>
              <a:t>العلاج بالتيروكسين </a:t>
            </a:r>
            <a:r>
              <a:rPr lang="ar-SY" sz="2400" b="1" u="sng" dirty="0" smtClean="0"/>
              <a:t>خلال أول 2-3 أسابيع من العمر لتلافي حدوث عقابيل عصبية تطورية </a:t>
            </a:r>
            <a:r>
              <a:rPr lang="ar-SA" sz="2400" b="1" dirty="0" smtClean="0"/>
              <a:t>مع المسح الولادي والعلاج الباكر فإن النتائج طويلة الأمد بالنسبة للتطور الذهني ممتازة حيث يصبح غالبية المصابين طبيعيين تماما </a:t>
            </a:r>
          </a:p>
          <a:p>
            <a:r>
              <a:rPr lang="ar-SA" sz="2400" b="1" dirty="0" smtClean="0"/>
              <a:t>المعالجة هي التعويض الفموي للتيروكسين مدى الحياة مع معايرة دورية ل</a:t>
            </a:r>
            <a:r>
              <a:rPr lang="en-US" sz="2400" b="1" dirty="0" smtClean="0"/>
              <a:t> T4-TSH</a:t>
            </a:r>
            <a:r>
              <a:rPr lang="ar-SA" sz="2400" b="1" dirty="0" smtClean="0"/>
              <a:t> لضمان نمو طبيعي</a:t>
            </a:r>
            <a:endParaRPr lang="ar-SY" sz="24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1088"/>
            <a:ext cx="914400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1089"/>
            <a:ext cx="914400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2586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1"/>
            <a:ext cx="903649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329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3999"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867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75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476672"/>
          </a:xfrm>
        </p:spPr>
        <p:txBody>
          <a:bodyPr>
            <a:normAutofit/>
          </a:bodyPr>
          <a:lstStyle/>
          <a:p>
            <a:pPr algn="r"/>
            <a:r>
              <a:rPr lang="ar-SY" sz="2400" b="1" dirty="0" smtClean="0"/>
              <a:t>قصور الدرق المكتسب </a:t>
            </a:r>
            <a:endParaRPr lang="ar-SY" sz="2400" b="1" dirty="0"/>
          </a:p>
        </p:txBody>
      </p:sp>
      <p:sp>
        <p:nvSpPr>
          <p:cNvPr id="3" name="عنصر نائب للمحتوى 2"/>
          <p:cNvSpPr>
            <a:spLocks noGrp="1"/>
          </p:cNvSpPr>
          <p:nvPr>
            <p:ph idx="1"/>
          </p:nvPr>
        </p:nvSpPr>
        <p:spPr>
          <a:xfrm>
            <a:off x="0" y="476672"/>
            <a:ext cx="9144000" cy="6381328"/>
          </a:xfrm>
        </p:spPr>
        <p:txBody>
          <a:bodyPr>
            <a:normAutofit fontScale="92500" lnSpcReduction="20000"/>
          </a:bodyPr>
          <a:lstStyle/>
          <a:p>
            <a:r>
              <a:rPr lang="ar-SY" sz="2400" b="1" u="sng" dirty="0" smtClean="0"/>
              <a:t>عادة ينتج عن التهاب الدرق المناعي الذاتي </a:t>
            </a:r>
            <a:r>
              <a:rPr lang="ar-SY" sz="2400" b="1" dirty="0" smtClean="0"/>
              <a:t>. </a:t>
            </a:r>
            <a:r>
              <a:rPr lang="ar-SY" sz="2400" b="1" u="sng" dirty="0" smtClean="0"/>
              <a:t>يزداد حدوث المرض بين مرضى </a:t>
            </a:r>
            <a:r>
              <a:rPr lang="ar-SY" sz="2400" b="1" u="sng" dirty="0" smtClean="0">
                <a:solidFill>
                  <a:srgbClr val="FF0000"/>
                </a:solidFill>
              </a:rPr>
              <a:t>متلازمة داون </a:t>
            </a:r>
            <a:r>
              <a:rPr lang="ar-SY" sz="2400" b="1" u="sng" dirty="0" smtClean="0"/>
              <a:t>و</a:t>
            </a:r>
            <a:r>
              <a:rPr lang="ar-SY" sz="2400" b="1" u="sng" dirty="0" smtClean="0">
                <a:solidFill>
                  <a:srgbClr val="FF0000"/>
                </a:solidFill>
              </a:rPr>
              <a:t>تورنر</a:t>
            </a:r>
            <a:r>
              <a:rPr lang="ar-SY" sz="2400" b="1" u="sng" dirty="0" smtClean="0"/>
              <a:t> والمرضى الذين يعانون من </a:t>
            </a:r>
            <a:r>
              <a:rPr lang="ar-SY" sz="2400" b="1" u="sng" dirty="0" smtClean="0">
                <a:solidFill>
                  <a:srgbClr val="FF0000"/>
                </a:solidFill>
              </a:rPr>
              <a:t>أمراض مناعية ذاتية اخرى </a:t>
            </a:r>
            <a:r>
              <a:rPr lang="ar-SY" sz="2400" b="1" u="sng" dirty="0" smtClean="0"/>
              <a:t>(بهق,التهاب المفاصل الرثياني, داء السكري) في بعض العائلات قد يحدث أيضا </a:t>
            </a:r>
            <a:r>
              <a:rPr lang="ar-SY" sz="2400" b="1" u="sng" dirty="0" smtClean="0">
                <a:solidFill>
                  <a:srgbClr val="FF0000"/>
                </a:solidFill>
              </a:rPr>
              <a:t>داء أديسون</a:t>
            </a:r>
            <a:r>
              <a:rPr lang="ar-SY" sz="2400" b="1" dirty="0" smtClean="0"/>
              <a:t>.</a:t>
            </a:r>
          </a:p>
          <a:p>
            <a:r>
              <a:rPr lang="ar-SY" sz="2400" b="1" dirty="0" smtClean="0"/>
              <a:t>المرض أشيع عند الإناث . عادة هنالك فشل نمو مترافق مع تأخر عمر عظمي. عادة ما يكون هنالك دراق (سلعة) .إلا أنها قد تكون طبيعية في فترة البلوغ عند الإناث .</a:t>
            </a:r>
          </a:p>
          <a:p>
            <a:r>
              <a:rPr lang="ar-SY" sz="2400" b="1" dirty="0" smtClean="0">
                <a:solidFill>
                  <a:srgbClr val="FF0000"/>
                </a:solidFill>
              </a:rPr>
              <a:t>العلاج</a:t>
            </a:r>
            <a:r>
              <a:rPr lang="ar-SY" sz="2400" b="1" dirty="0" smtClean="0"/>
              <a:t> </a:t>
            </a:r>
            <a:r>
              <a:rPr lang="ar-SY" sz="2400" b="1" u="sng" dirty="0" smtClean="0"/>
              <a:t>هو التيروكسين</a:t>
            </a:r>
            <a:r>
              <a:rPr lang="ar-SY" sz="2400" b="1" dirty="0" smtClean="0"/>
              <a:t>.</a:t>
            </a:r>
          </a:p>
          <a:p>
            <a:r>
              <a:rPr lang="ar-SY" sz="2400" b="1" dirty="0" smtClean="0">
                <a:solidFill>
                  <a:srgbClr val="FF0000"/>
                </a:solidFill>
              </a:rPr>
              <a:t>فرط نشاط الدرق </a:t>
            </a:r>
          </a:p>
          <a:p>
            <a:r>
              <a:rPr lang="ar-SY" sz="2400" b="1" u="sng" dirty="0" smtClean="0"/>
              <a:t>عادة ما ينتج عن التهاب الدرق المناعي الذاتي (داء غريف) </a:t>
            </a:r>
            <a:r>
              <a:rPr lang="ar-SY" sz="2400" b="1" dirty="0" smtClean="0"/>
              <a:t>الناتج عن انتاج الغلوبولين المناعي المنبه للدرق </a:t>
            </a:r>
            <a:r>
              <a:rPr lang="en-US" sz="2400" b="1" dirty="0" smtClean="0"/>
              <a:t>TSIs</a:t>
            </a:r>
            <a:r>
              <a:rPr lang="ar-SY" sz="2400" b="1" dirty="0" smtClean="0"/>
              <a:t> .</a:t>
            </a:r>
          </a:p>
          <a:p>
            <a:r>
              <a:rPr lang="ar-SY" sz="2400" b="1" dirty="0" smtClean="0"/>
              <a:t>أكثر مايشاهد عند الفتيات في فترة المراهقة, تكون </a:t>
            </a:r>
            <a:r>
              <a:rPr lang="ar-SY" sz="2400" b="1" u="sng" dirty="0" smtClean="0"/>
              <a:t>مستويات </a:t>
            </a:r>
            <a:r>
              <a:rPr lang="en-US" sz="2400" b="1" u="sng" dirty="0" smtClean="0"/>
              <a:t>T4-T3</a:t>
            </a:r>
            <a:r>
              <a:rPr lang="ar-SY" sz="2400" b="1" u="sng" dirty="0" smtClean="0"/>
              <a:t> مرتفعة </a:t>
            </a:r>
            <a:r>
              <a:rPr lang="ar-SY" sz="2400" b="1" dirty="0" smtClean="0"/>
              <a:t>مع </a:t>
            </a:r>
            <a:r>
              <a:rPr lang="ar-SY" sz="2400" b="1" u="sng" dirty="0" smtClean="0"/>
              <a:t>تثبيط لل </a:t>
            </a:r>
            <a:r>
              <a:rPr lang="en-US" sz="2400" b="1" u="sng" dirty="0" smtClean="0"/>
              <a:t>TSH</a:t>
            </a:r>
            <a:r>
              <a:rPr lang="ar-SY" sz="2400" b="1" dirty="0" smtClean="0"/>
              <a:t> </a:t>
            </a:r>
            <a:r>
              <a:rPr lang="ar-SY" sz="2400" b="1" u="sng" dirty="0" smtClean="0"/>
              <a:t>إلى مستويات منخفضة جدا </a:t>
            </a:r>
            <a:r>
              <a:rPr lang="ar-SY" sz="2400" b="1" dirty="0" smtClean="0"/>
              <a:t>.وقد توجد أضداد مضادة للدرق التي قد تؤدي إلى تحسن عفوي في أعراض الانسمام الدرقي ولاحقا إلى تطور قصور درق.</a:t>
            </a:r>
          </a:p>
          <a:p>
            <a:r>
              <a:rPr lang="ar-SY" sz="2400" b="1" dirty="0" smtClean="0">
                <a:solidFill>
                  <a:srgbClr val="FF0000"/>
                </a:solidFill>
              </a:rPr>
              <a:t>الخط العلاجي الأول </a:t>
            </a:r>
            <a:r>
              <a:rPr lang="ar-SY" sz="2400" b="1" dirty="0" smtClean="0"/>
              <a:t>:</a:t>
            </a:r>
            <a:r>
              <a:rPr lang="ar-SY" sz="2400" b="1" u="sng" dirty="0" smtClean="0">
                <a:solidFill>
                  <a:srgbClr val="FF0000"/>
                </a:solidFill>
              </a:rPr>
              <a:t>دوائي</a:t>
            </a:r>
            <a:r>
              <a:rPr lang="ar-SY" sz="2400" b="1" dirty="0" smtClean="0"/>
              <a:t> </a:t>
            </a:r>
            <a:r>
              <a:rPr lang="ar-SY" sz="2400" b="1" u="sng" dirty="0" smtClean="0"/>
              <a:t>باستخدام كاربيمازول أو بروبيل سيوراسيل  </a:t>
            </a:r>
            <a:r>
              <a:rPr lang="ar-SY" sz="2400" b="1" dirty="0" smtClean="0"/>
              <a:t>الذين يقطعان سلسلة إنتاج الهرمون الدرقي. يمكن استخدام </a:t>
            </a:r>
            <a:r>
              <a:rPr lang="ar-SY" sz="2400" b="1" u="sng" dirty="0" smtClean="0"/>
              <a:t>حاصرات بيتا </a:t>
            </a:r>
            <a:r>
              <a:rPr lang="ar-SY" sz="2400" b="1" dirty="0" smtClean="0"/>
              <a:t>لتخفيف أعراض القلق والرجفان وتسرع النبض .يجب الاستمرار بالعلاج لمدة عامين على الأقل للسيطرة تماما على أعراض الانسمام الدرقي . لكن العلامات العينية قد لاتتحسن .يحدث نكس لدى 40-75% من المرضى عند إيقاف العلاج . في هذه الحالة يمكن البدء بنفس الشوط العلاجي مرة أخرى أو البحث عن خيارات علاجية أخرى نهائية </a:t>
            </a:r>
            <a:r>
              <a:rPr lang="ar-SY" sz="2400" b="1" u="sng" dirty="0" smtClean="0"/>
              <a:t>كالعلاج </a:t>
            </a:r>
            <a:r>
              <a:rPr lang="ar-SY" sz="2400" b="1" u="sng" dirty="0" smtClean="0">
                <a:solidFill>
                  <a:srgbClr val="FF0000"/>
                </a:solidFill>
              </a:rPr>
              <a:t>باليود المشع  </a:t>
            </a:r>
            <a:r>
              <a:rPr lang="ar-SY" sz="2400" b="1" dirty="0" smtClean="0"/>
              <a:t>أو </a:t>
            </a:r>
            <a:r>
              <a:rPr lang="ar-SY" sz="2400" b="1" u="sng" dirty="0" smtClean="0"/>
              <a:t>ا</a:t>
            </a:r>
            <a:r>
              <a:rPr lang="ar-SY" sz="2400" b="1" u="sng" dirty="0" smtClean="0">
                <a:solidFill>
                  <a:srgbClr val="FF0000"/>
                </a:solidFill>
              </a:rPr>
              <a:t>لجراحة</a:t>
            </a:r>
            <a:r>
              <a:rPr lang="ar-SY" sz="2400" b="1" u="sng" dirty="0" smtClean="0"/>
              <a:t> بطريقة الاستئصال تحت التام </a:t>
            </a:r>
            <a:r>
              <a:rPr lang="ar-SY" sz="2400" b="1" dirty="0" smtClean="0"/>
              <a:t>.قد يحدث فرط نشاط الدرق عند ولدان الأمهات المصابات بفرط النشاط نتيجة انتقال أضداد </a:t>
            </a:r>
            <a:r>
              <a:rPr lang="en-US" sz="2400" b="1" dirty="0" smtClean="0"/>
              <a:t>TSI</a:t>
            </a:r>
            <a:r>
              <a:rPr lang="ar-SY" sz="2400" b="1" dirty="0" smtClean="0"/>
              <a:t> عبر المشيمة .  </a:t>
            </a:r>
            <a:endParaRPr lang="ar-SY" sz="2400" b="1" dirty="0"/>
          </a:p>
        </p:txBody>
      </p:sp>
    </p:spTree>
    <p:extLst>
      <p:ext uri="{BB962C8B-B14F-4D97-AF65-F5344CB8AC3E}">
        <p14:creationId xmlns:p14="http://schemas.microsoft.com/office/powerpoint/2010/main" val="1180322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0"/>
            <a:ext cx="892899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147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36495"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431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476672"/>
          </a:xfrm>
        </p:spPr>
        <p:txBody>
          <a:bodyPr>
            <a:normAutofit/>
          </a:bodyPr>
          <a:lstStyle/>
          <a:p>
            <a:pPr algn="r"/>
            <a:r>
              <a:rPr lang="ar-SY" sz="2400" b="1" dirty="0" smtClean="0"/>
              <a:t>اضطرابات جارات الدرق</a:t>
            </a:r>
            <a:endParaRPr lang="ar-SY" sz="2400" b="1" dirty="0"/>
          </a:p>
        </p:txBody>
      </p:sp>
      <p:sp>
        <p:nvSpPr>
          <p:cNvPr id="3" name="عنصر نائب للمحتوى 2"/>
          <p:cNvSpPr>
            <a:spLocks noGrp="1"/>
          </p:cNvSpPr>
          <p:nvPr>
            <p:ph idx="1"/>
          </p:nvPr>
        </p:nvSpPr>
        <p:spPr>
          <a:xfrm>
            <a:off x="0" y="476672"/>
            <a:ext cx="9144000" cy="6381328"/>
          </a:xfrm>
        </p:spPr>
        <p:txBody>
          <a:bodyPr>
            <a:normAutofit lnSpcReduction="10000"/>
          </a:bodyPr>
          <a:lstStyle/>
          <a:p>
            <a:r>
              <a:rPr lang="ar-SY" sz="2400" b="1" dirty="0" smtClean="0"/>
              <a:t>هرمون جارات الدرق </a:t>
            </a:r>
            <a:r>
              <a:rPr lang="en-US" sz="2400" b="1" dirty="0" smtClean="0"/>
              <a:t>PTH</a:t>
            </a:r>
            <a:r>
              <a:rPr lang="ar-SY" sz="2400" b="1" dirty="0" smtClean="0"/>
              <a:t> يحث على تشكل العظام من خلال خلايا بانيات العظم. على كل حال عندما تتدنى مستويات كالسيوم المصل يقوم </a:t>
            </a:r>
            <a:r>
              <a:rPr lang="en-US" sz="2400" b="1" dirty="0" smtClean="0"/>
              <a:t>PTH</a:t>
            </a:r>
            <a:r>
              <a:rPr lang="ar-SY" sz="2400" b="1" dirty="0" smtClean="0"/>
              <a:t> بتحريض الامتصاص العظمي عبر الخلايا الكاسرة للعظم ويزيد القبط الكلوي للكلس وينشط استقلاب فيتامين د للمساعدة على امتصاص الكالسيوم من الأمعاء. </a:t>
            </a:r>
            <a:r>
              <a:rPr lang="ar-SY" sz="2400" b="1" u="sng" dirty="0" smtClean="0"/>
              <a:t>في </a:t>
            </a:r>
            <a:r>
              <a:rPr lang="ar-SY" sz="2400" b="1" u="sng" dirty="0" smtClean="0">
                <a:solidFill>
                  <a:srgbClr val="FF0000"/>
                </a:solidFill>
              </a:rPr>
              <a:t>قصور جارات الدرق </a:t>
            </a:r>
            <a:r>
              <a:rPr lang="ar-SY" sz="2400" b="1" dirty="0" smtClean="0"/>
              <a:t>–وهي حالة نادرة عند الأطفال – إلى جانب </a:t>
            </a:r>
            <a:r>
              <a:rPr lang="ar-SY" sz="2400" b="1" u="sng" dirty="0" smtClean="0"/>
              <a:t>تدني قيم الكلس في المصل , ترتفع قيم الفوسفور وتبقى قيم الفوسفاتاز القلوية ضمن الطبيعي</a:t>
            </a:r>
            <a:r>
              <a:rPr lang="ar-SY" sz="2400" b="1" dirty="0" smtClean="0"/>
              <a:t>. حينها </a:t>
            </a:r>
            <a:r>
              <a:rPr lang="ar-SY" sz="2400" b="1" u="sng" dirty="0" smtClean="0"/>
              <a:t>تكون قيم </a:t>
            </a:r>
            <a:r>
              <a:rPr lang="en-US" sz="2400" b="1" u="sng" dirty="0" smtClean="0"/>
              <a:t>PTH</a:t>
            </a:r>
            <a:r>
              <a:rPr lang="ar-SY" sz="2400" b="1" u="sng" dirty="0" smtClean="0"/>
              <a:t> منخفضة جدا</a:t>
            </a:r>
            <a:r>
              <a:rPr lang="ar-SY" sz="2400" b="1" dirty="0" smtClean="0"/>
              <a:t>.</a:t>
            </a:r>
          </a:p>
          <a:p>
            <a:r>
              <a:rPr lang="ar-SY" sz="2400" b="1" dirty="0" smtClean="0"/>
              <a:t>إن </a:t>
            </a:r>
            <a:r>
              <a:rPr lang="ar-SY" sz="2400" b="1" u="sng" dirty="0" smtClean="0"/>
              <a:t>نقص كلس الدم الشديد يؤدي إلى نوب من التشنج العضلي والصرير والاسهال</a:t>
            </a:r>
            <a:r>
              <a:rPr lang="ar-SY" sz="2400" b="1" dirty="0" smtClean="0"/>
              <a:t>. قد يؤدي ذلك أيضا إلى </a:t>
            </a:r>
            <a:r>
              <a:rPr lang="ar-SY" sz="2400" b="1" u="sng" dirty="0" smtClean="0"/>
              <a:t>الاصابة بالخرع</a:t>
            </a:r>
            <a:r>
              <a:rPr lang="ar-SY" sz="2400" b="1" dirty="0" smtClean="0"/>
              <a:t>.</a:t>
            </a:r>
          </a:p>
          <a:p>
            <a:r>
              <a:rPr lang="ar-SY" sz="2400" b="1" u="sng" dirty="0" smtClean="0">
                <a:solidFill>
                  <a:srgbClr val="92D050"/>
                </a:solidFill>
              </a:rPr>
              <a:t>قصور جارات الدرق عند الرضيع </a:t>
            </a:r>
            <a:r>
              <a:rPr lang="ar-SY" sz="2400" b="1" dirty="0" smtClean="0"/>
              <a:t>يحدث غالبا </a:t>
            </a:r>
            <a:r>
              <a:rPr lang="ar-SY" sz="2400" b="1" u="sng" dirty="0" smtClean="0"/>
              <a:t>بسبب قصور خلقي </a:t>
            </a:r>
            <a:r>
              <a:rPr lang="ar-SY" sz="2400" b="1" dirty="0" smtClean="0"/>
              <a:t>كما </a:t>
            </a:r>
            <a:r>
              <a:rPr lang="ar-SY" sz="2400" b="1" u="sng" dirty="0" smtClean="0"/>
              <a:t>في </a:t>
            </a:r>
            <a:r>
              <a:rPr lang="ar-SY" sz="2400" b="1" u="sng" dirty="0" smtClean="0">
                <a:solidFill>
                  <a:srgbClr val="00B0F0"/>
                </a:solidFill>
              </a:rPr>
              <a:t>متلازمة دي جورج </a:t>
            </a:r>
            <a:r>
              <a:rPr lang="ar-SY" sz="2400" b="1" dirty="0" smtClean="0"/>
              <a:t>حيث يترافق مع عدم تصنع التيموس واضطراب مناعي وتشوهات قلبية وتشوهات في شكل الوجه. </a:t>
            </a:r>
            <a:r>
              <a:rPr lang="ar-SY" sz="2400" b="1" dirty="0" smtClean="0">
                <a:solidFill>
                  <a:srgbClr val="92D050"/>
                </a:solidFill>
              </a:rPr>
              <a:t>بينما في الأطفال الأكبر </a:t>
            </a:r>
            <a:r>
              <a:rPr lang="ar-SY" sz="2400" b="1" dirty="0" smtClean="0"/>
              <a:t>سنا </a:t>
            </a:r>
            <a:r>
              <a:rPr lang="ar-SY" sz="2400" b="1" u="sng" dirty="0" smtClean="0"/>
              <a:t>يكون قصور جارات الدرق مناعيا ذاتيا وغالبا ما يكون مترافق مع </a:t>
            </a:r>
            <a:r>
              <a:rPr lang="ar-SY" sz="2400" b="1" u="sng" dirty="0" smtClean="0">
                <a:solidFill>
                  <a:srgbClr val="00B0F0"/>
                </a:solidFill>
              </a:rPr>
              <a:t>داء أديسون</a:t>
            </a:r>
            <a:r>
              <a:rPr lang="ar-SY" sz="2400" b="1" dirty="0" smtClean="0">
                <a:solidFill>
                  <a:srgbClr val="00B0F0"/>
                </a:solidFill>
              </a:rPr>
              <a:t>.</a:t>
            </a:r>
          </a:p>
          <a:p>
            <a:r>
              <a:rPr lang="ar-SY" sz="2400" b="1" u="sng" dirty="0" smtClean="0"/>
              <a:t>في </a:t>
            </a:r>
            <a:r>
              <a:rPr lang="ar-SY" sz="2400" b="1" u="sng" dirty="0" smtClean="0">
                <a:solidFill>
                  <a:srgbClr val="FF0000"/>
                </a:solidFill>
              </a:rPr>
              <a:t>قصور جارات الدرق الكاذب </a:t>
            </a:r>
            <a:r>
              <a:rPr lang="ar-SY" sz="2400" b="1" dirty="0" smtClean="0"/>
              <a:t>يكون هنالك مقاومة لتأثير الهرمون على الأعضاء النهائية, تكون حينها </a:t>
            </a:r>
            <a:r>
              <a:rPr lang="ar-SY" sz="2400" b="1" u="sng" dirty="0" smtClean="0"/>
              <a:t>مستويات الكلس والفوسفور في المصل مضطربة لكن مع قيم </a:t>
            </a:r>
            <a:r>
              <a:rPr lang="en-US" sz="2400" b="1" u="sng" dirty="0" smtClean="0"/>
              <a:t>PTH</a:t>
            </a:r>
            <a:r>
              <a:rPr lang="ar-SY" sz="2400" b="1" dirty="0" smtClean="0"/>
              <a:t> </a:t>
            </a:r>
            <a:r>
              <a:rPr lang="ar-SY" sz="2400" b="1" u="sng" dirty="0" smtClean="0"/>
              <a:t>طبيعية أو مرتفعة</a:t>
            </a:r>
            <a:r>
              <a:rPr lang="ar-SY" sz="2400" b="1" dirty="0" smtClean="0"/>
              <a:t>.الاضطرابات المرافقة هي قصر القامة والبدانة والعقد تحت الجلد, قصر السلامية الرابعة في اليد وصعوبات التعلم. قد يكون هنالك أيضا نقص في تصنع ميناء الأسنان وأحيانا تكلسات في النوى القاعدية. </a:t>
            </a:r>
            <a:endParaRPr lang="ar-SY" sz="2400" b="1" dirty="0"/>
          </a:p>
        </p:txBody>
      </p:sp>
    </p:spTree>
    <p:extLst>
      <p:ext uri="{BB962C8B-B14F-4D97-AF65-F5344CB8AC3E}">
        <p14:creationId xmlns:p14="http://schemas.microsoft.com/office/powerpoint/2010/main" val="199666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79512"/>
            <a:ext cx="8229600" cy="360040"/>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Y" sz="2400" b="1" u="sng" dirty="0" smtClean="0"/>
              <a:t>هنالك حالة مشابهة </a:t>
            </a:r>
            <a:r>
              <a:rPr lang="ar-SY" sz="2400" b="1" dirty="0" smtClean="0"/>
              <a:t>توجد فيها الاضطرابات السريرية المشاهدة في قصور جارات الدرق الكاذب </a:t>
            </a:r>
            <a:r>
              <a:rPr lang="ar-SY" sz="2400" b="1" u="sng" dirty="0" smtClean="0"/>
              <a:t>لكن مع قيم كلس وفوسفور و</a:t>
            </a:r>
            <a:r>
              <a:rPr lang="en-US" sz="2400" b="1" u="sng" dirty="0" smtClean="0"/>
              <a:t>PTH</a:t>
            </a:r>
            <a:r>
              <a:rPr lang="ar-SY" sz="2400" b="1" u="sng" dirty="0" smtClean="0"/>
              <a:t> ضمن الطبيعي , تدعى هذه الحالة قصور </a:t>
            </a:r>
            <a:r>
              <a:rPr lang="ar-SY" sz="2400" b="1" u="sng" dirty="0" smtClean="0">
                <a:solidFill>
                  <a:srgbClr val="FF0000"/>
                </a:solidFill>
              </a:rPr>
              <a:t>جارات الدرق الكاذب –الكاذب </a:t>
            </a:r>
            <a:r>
              <a:rPr lang="ar-SY" sz="2400" b="1" u="sng" dirty="0" smtClean="0"/>
              <a:t>. </a:t>
            </a:r>
          </a:p>
          <a:p>
            <a:r>
              <a:rPr lang="ar-SY" sz="2400" b="1" u="sng" dirty="0" smtClean="0"/>
              <a:t>علاج نقص كلس الدم الحاد العرضي يكون بالتسريب الوريدي لغلوكونات الكالسيوم </a:t>
            </a:r>
            <a:r>
              <a:rPr lang="ar-SY" sz="2400" b="1" dirty="0" smtClean="0"/>
              <a:t>.</a:t>
            </a:r>
          </a:p>
          <a:p>
            <a:r>
              <a:rPr lang="ar-SY" sz="2400" b="1" dirty="0" smtClean="0"/>
              <a:t>نقص الكالسيوم المزمن يعالج بالتعويض الفموي للكالسيوم مع جرعات عالية من فيتامين د.</a:t>
            </a:r>
          </a:p>
          <a:p>
            <a:r>
              <a:rPr lang="ar-SY" sz="2400" b="1" dirty="0" smtClean="0">
                <a:solidFill>
                  <a:srgbClr val="FF0000"/>
                </a:solidFill>
              </a:rPr>
              <a:t>فرط جارات الدرق </a:t>
            </a:r>
            <a:r>
              <a:rPr lang="ar-SY" sz="2400" b="1" u="sng" dirty="0" smtClean="0"/>
              <a:t>يؤدي إلى تراكيز عالية من الكالسيوم بالدم </a:t>
            </a:r>
            <a:r>
              <a:rPr lang="ar-SY" sz="2400" b="1" dirty="0" smtClean="0"/>
              <a:t>, </a:t>
            </a:r>
            <a:r>
              <a:rPr lang="ar-SY" sz="2400" b="1" u="sng" dirty="0" smtClean="0"/>
              <a:t>مسبب الامساك والقهم والوهن وتغيرات في المزاج مع تعدد بيلات وعطش,كما قد يشاهد تآكل العظم على صورة السلاميات </a:t>
            </a:r>
            <a:r>
              <a:rPr lang="ar-SY" sz="2400" b="1" dirty="0" smtClean="0"/>
              <a:t>.</a:t>
            </a:r>
          </a:p>
          <a:p>
            <a:r>
              <a:rPr lang="ar-SY" sz="2400" b="1" dirty="0" smtClean="0"/>
              <a:t>في الولدان وصغار الأطفال يأتي المرض مرافقا لبعض الشذوذات الجينية(تناذر وليام) لكن في الأعمار الأكبر يكون المرض ثانويا للأورام الغدية والتي قد تكون معزولة أو جزءا من المتلازمة الغدية الورمية الصماوية المتعددة.</a:t>
            </a:r>
          </a:p>
          <a:p>
            <a:r>
              <a:rPr lang="ar-SY" sz="2400" b="1" u="sng" dirty="0" smtClean="0"/>
              <a:t>فرط كلس الدم الشديد يعالج بالإماهة والمدرات والبيسفوسفونات</a:t>
            </a:r>
            <a:r>
              <a:rPr lang="ar-SY" sz="2400" b="1" dirty="0" smtClean="0"/>
              <a:t>. </a:t>
            </a:r>
            <a:endParaRPr lang="ar-SY" sz="2400" b="1" dirty="0"/>
          </a:p>
        </p:txBody>
      </p:sp>
    </p:spTree>
    <p:extLst>
      <p:ext uri="{BB962C8B-B14F-4D97-AF65-F5344CB8AC3E}">
        <p14:creationId xmlns:p14="http://schemas.microsoft.com/office/powerpoint/2010/main" val="2320263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اضطرابات النخامى</a:t>
            </a:r>
            <a:endParaRPr lang="ar-SY" sz="2400" b="1" dirty="0"/>
          </a:p>
        </p:txBody>
      </p:sp>
      <p:sp>
        <p:nvSpPr>
          <p:cNvPr id="3" name="عنصر نائب للمحتوى 2"/>
          <p:cNvSpPr>
            <a:spLocks noGrp="1"/>
          </p:cNvSpPr>
          <p:nvPr>
            <p:ph idx="1"/>
          </p:nvPr>
        </p:nvSpPr>
        <p:spPr>
          <a:xfrm>
            <a:off x="0" y="620688"/>
            <a:ext cx="9144000" cy="6237312"/>
          </a:xfrm>
        </p:spPr>
        <p:txBody>
          <a:bodyPr>
            <a:normAutofit/>
          </a:bodyPr>
          <a:lstStyle/>
          <a:p>
            <a:r>
              <a:rPr lang="ar-SY" sz="2400" b="1" u="sng" dirty="0" smtClean="0"/>
              <a:t>قد تؤثر على هرمون واحد بشكل معزول مثل هرمون النمو وبشكل أوسع على مجموعة الهرمونات المفرزة من القسم الأمامي أو الخلفي من الغدة </a:t>
            </a:r>
            <a:r>
              <a:rPr lang="ar-SY" sz="2400" b="1" dirty="0" smtClean="0"/>
              <a:t>. أيضا </a:t>
            </a:r>
            <a:r>
              <a:rPr lang="ar-SY" sz="2400" b="1" u="sng" dirty="0" smtClean="0"/>
              <a:t>فرط الافراز الناتج عن أدينوما مثل برولاكتينوما أو ضخامة النهايات هي أيضا أندر من مثيلاتها عند البالغين</a:t>
            </a:r>
            <a:r>
              <a:rPr lang="ar-SY" sz="2400" b="1" dirty="0" smtClean="0"/>
              <a:t>.</a:t>
            </a:r>
          </a:p>
          <a:p>
            <a:r>
              <a:rPr lang="ar-SY" sz="2400" b="1" u="sng" dirty="0" smtClean="0"/>
              <a:t>البيلة التفهة التالية لعوز الهرمون المضاد للادرار</a:t>
            </a:r>
            <a:r>
              <a:rPr lang="en-US" sz="2400" b="1" u="sng" dirty="0" smtClean="0"/>
              <a:t>ADH</a:t>
            </a:r>
            <a:r>
              <a:rPr lang="ar-SY" sz="2400" b="1" u="sng" dirty="0" smtClean="0"/>
              <a:t> تتظاهر بتعدد بيلات </a:t>
            </a:r>
            <a:r>
              <a:rPr lang="ar-SY" sz="2400" b="1" dirty="0" smtClean="0"/>
              <a:t>, على الرغم من الأطفال لا يستطيعون تميز شعور العطش </a:t>
            </a:r>
            <a:r>
              <a:rPr lang="ar-SY" sz="2400" b="1" u="sng" dirty="0" smtClean="0"/>
              <a:t>فيتظاهرون بنقص صوديوم الدم</a:t>
            </a:r>
            <a:r>
              <a:rPr lang="ar-SY" sz="2400" b="1" dirty="0" smtClean="0"/>
              <a:t>, قد تتحرض متلازمة الإفراز الغير متناسب للهرمون المضاد للادرار بالأمراض الشديدة أو الجراحة العصبية وتتظاهر بنقص صوديوم الدم.</a:t>
            </a:r>
            <a:endParaRPr lang="ar-SY" sz="2400" b="1" dirty="0"/>
          </a:p>
        </p:txBody>
      </p:sp>
    </p:spTree>
    <p:extLst>
      <p:ext uri="{BB962C8B-B14F-4D97-AF65-F5344CB8AC3E}">
        <p14:creationId xmlns:p14="http://schemas.microsoft.com/office/powerpoint/2010/main" val="1987472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4996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اضطرابات الكظر</a:t>
            </a:r>
            <a:endParaRPr lang="ar-SY" sz="2400" b="1" dirty="0"/>
          </a:p>
        </p:txBody>
      </p:sp>
      <p:sp>
        <p:nvSpPr>
          <p:cNvPr id="3" name="عنصر نائب للمحتوى 2"/>
          <p:cNvSpPr>
            <a:spLocks noGrp="1"/>
          </p:cNvSpPr>
          <p:nvPr>
            <p:ph idx="1"/>
          </p:nvPr>
        </p:nvSpPr>
        <p:spPr>
          <a:xfrm>
            <a:off x="0" y="548680"/>
            <a:ext cx="9144000" cy="6309320"/>
          </a:xfrm>
        </p:spPr>
        <p:txBody>
          <a:bodyPr>
            <a:normAutofit fontScale="92500" lnSpcReduction="20000"/>
          </a:bodyPr>
          <a:lstStyle/>
          <a:p>
            <a:r>
              <a:rPr lang="ar-SY" sz="2400" b="1" dirty="0" smtClean="0"/>
              <a:t>يعد </a:t>
            </a:r>
            <a:r>
              <a:rPr lang="ar-SY" sz="2400" b="1" dirty="0" smtClean="0">
                <a:solidFill>
                  <a:srgbClr val="FF0000"/>
                </a:solidFill>
              </a:rPr>
              <a:t>فرط تنسج قشر الكظر الخلقي </a:t>
            </a:r>
            <a:r>
              <a:rPr lang="ar-SY" sz="2400" b="1" dirty="0" smtClean="0"/>
              <a:t>أكثر شيوعا سبب غير دوائي لعوز إفراز الكورتيزول والهرمونات القشرية المعدنية . هناك العديد من الاضطرابات الوراثية الجسدية المتنحية التي تؤثر على اصطناع الستيروئيدات القشرية مؤدية إلى فرط تنسج خلقي للكظر مع معدل حدوث 1من 17000 ولادة حية. أكثر من 90% من الحالات لديهم عوز في أنزيم 21- هيدروكسيلاز الضروري لإنتاج الكورتيزول . حوالي 70-80% من الحالات لديهم ايضا خلل في إنتاج الألدوستيرون مما يؤدي إلى ضياع الملح( صوديوم منخفض وبوتاسيوم مرتفع). نقص انتاج الكورتيزول عند الجنين يحرض النخامى على انتاج كميات كبيرة من </a:t>
            </a:r>
            <a:r>
              <a:rPr lang="en-US" sz="2400" b="1" dirty="0" smtClean="0"/>
              <a:t>ACTH</a:t>
            </a:r>
            <a:r>
              <a:rPr lang="ar-SY" sz="2400" b="1" dirty="0" smtClean="0"/>
              <a:t> الذي يؤدي بدوره إلى فرط انتاج الأندروجينات الكظرية.</a:t>
            </a:r>
          </a:p>
          <a:p>
            <a:r>
              <a:rPr lang="ar-SY" sz="2400" b="1" dirty="0" smtClean="0">
                <a:solidFill>
                  <a:srgbClr val="FF0000"/>
                </a:solidFill>
              </a:rPr>
              <a:t>يتظاهر كالآتي </a:t>
            </a:r>
            <a:r>
              <a:rPr lang="ar-SY" sz="2400" b="1" dirty="0" smtClean="0"/>
              <a:t>:</a:t>
            </a:r>
          </a:p>
          <a:p>
            <a:r>
              <a:rPr lang="ar-SY" sz="2400" b="1" u="sng" dirty="0" smtClean="0"/>
              <a:t>مظاهر ذكورة بالأعضاء الجنسية الخارجية لدى الولدان الإناث مثل ضخامة بظر والتحام شفرين بمستويات مختلفة</a:t>
            </a:r>
          </a:p>
          <a:p>
            <a:r>
              <a:rPr lang="ar-SY" sz="2400" b="1" u="sng" dirty="0" smtClean="0"/>
              <a:t>في المولود الذكر يكون حجم القضيب كبيرا والصفن مصطبغا </a:t>
            </a:r>
            <a:r>
              <a:rPr lang="ar-SY" sz="2400" b="1" dirty="0" smtClean="0"/>
              <a:t>, لكن هذه التغيرات عادة لا تلاحظ إلا بعد وضع التشخيص.</a:t>
            </a:r>
          </a:p>
          <a:p>
            <a:r>
              <a:rPr lang="ar-SY" sz="2400" b="1" dirty="0" smtClean="0"/>
              <a:t>نوبة كظرية مضيعة للملح عند 80% من الذكور المصابين بالشكل المضيع للملح من المرض. عادة ما يحدث هذا بين الأسبوع الأول والثالث من العمر متظاهرا بالإقياءات وفقد الوزن ونقص المقوية والوهط الدوراني. إن هذه النوب أقل شيوعا عند الإناث لأن مظاهر التذكير الواضحة تؤدي إلى بدء العلاج قبل أن يصبح ضياع الملح هاما.</a:t>
            </a:r>
          </a:p>
          <a:p>
            <a:r>
              <a:rPr lang="ar-SY" sz="2400" b="1" dirty="0" smtClean="0"/>
              <a:t>طول القامة في 20% من الحالات غير المضيعة للملح: كلاالجنسين في هذه الحالات يطورون بنية عضلية ضخمة مع رائحة جسد تشابه البالغين بالإضافة إلى شعر عانة وعد شبابي ناتجة عن فرط اصطناع الأندروجينات مما يؤدي إلى بلوغ باكر  </a:t>
            </a:r>
            <a:endParaRPr lang="ar-SY" sz="2400" b="1" dirty="0"/>
          </a:p>
        </p:txBody>
      </p:sp>
    </p:spTree>
    <p:extLst>
      <p:ext uri="{BB962C8B-B14F-4D97-AF65-F5344CB8AC3E}">
        <p14:creationId xmlns:p14="http://schemas.microsoft.com/office/powerpoint/2010/main" val="3269515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46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الآلية الإمراضية للداء السكري نمط1</a:t>
            </a:r>
            <a:endParaRPr lang="ar-SY" sz="2400" b="1" dirty="0"/>
          </a:p>
        </p:txBody>
      </p:sp>
      <p:sp>
        <p:nvSpPr>
          <p:cNvPr id="3" name="عنصر نائب للمحتوى 2"/>
          <p:cNvSpPr>
            <a:spLocks noGrp="1"/>
          </p:cNvSpPr>
          <p:nvPr>
            <p:ph idx="1"/>
          </p:nvPr>
        </p:nvSpPr>
        <p:spPr>
          <a:xfrm>
            <a:off x="0" y="548680"/>
            <a:ext cx="9144000" cy="6309320"/>
          </a:xfrm>
        </p:spPr>
        <p:txBody>
          <a:bodyPr>
            <a:normAutofit/>
          </a:bodyPr>
          <a:lstStyle/>
          <a:p>
            <a:r>
              <a:rPr lang="ar-SY" sz="2400" b="1" u="sng" dirty="0" smtClean="0"/>
              <a:t>لكل من الاستعداد الوراثي والعوامل البيئية دور في المرض</a:t>
            </a:r>
            <a:r>
              <a:rPr lang="ar-SY" sz="2400" b="1" dirty="0" smtClean="0"/>
              <a:t>, الاستعداد الوراثي يتظاهر ب:</a:t>
            </a:r>
          </a:p>
          <a:p>
            <a:r>
              <a:rPr lang="ar-SY" sz="2400" b="1" dirty="0" smtClean="0"/>
              <a:t>هناك خطورة تقدر ب6% عند كل أخ من أخوة الطفل المصاب لتطوير الداء السكري بعمر 20 عاما, ترتفع إلى 10-20% عند التوائم غير الحقيقية وحتى 30-70% عند التوائم الحقيقية.</a:t>
            </a:r>
          </a:p>
          <a:p>
            <a:r>
              <a:rPr lang="ar-SY" sz="2400" b="1" dirty="0" smtClean="0"/>
              <a:t>تزداد خطورة الاصابة إذا كان أحد الوالدين لديه داء سكري معتمد على الأنسولين (6-9% بحال كان المصاب هو الأب و 2-4% بحال اصابة الأم). يعتقد بوجود تشابه جزيئي بين المحرض البيئي ومولد ضد موجود على سطح الخلية البنكرياسية بيتا. </a:t>
            </a:r>
            <a:r>
              <a:rPr lang="ar-SY" sz="2400" b="1" u="sng" dirty="0" smtClean="0"/>
              <a:t>تشمل </a:t>
            </a:r>
            <a:r>
              <a:rPr lang="ar-SY" sz="2400" b="1" dirty="0" smtClean="0">
                <a:solidFill>
                  <a:srgbClr val="FF0000"/>
                </a:solidFill>
              </a:rPr>
              <a:t>المحرضات المساهمة </a:t>
            </a:r>
            <a:r>
              <a:rPr lang="ar-SY" sz="2400" b="1" u="sng" dirty="0" smtClean="0"/>
              <a:t>الانتانات الفيروسية</a:t>
            </a:r>
            <a:r>
              <a:rPr lang="ar-SY" sz="2400" b="1" dirty="0" smtClean="0"/>
              <a:t>, مما يفسر زيادة معدل الوقوع في الخريف والربيع , الحمية الغذائية المتبعة وربما </a:t>
            </a:r>
            <a:r>
              <a:rPr lang="ar-SY" sz="2400" b="1" u="sng" dirty="0" smtClean="0"/>
              <a:t>بروتين حليب البقر وزيادة الوارد</a:t>
            </a:r>
            <a:r>
              <a:rPr lang="ar-SY" sz="2400" b="1" dirty="0" smtClean="0"/>
              <a:t>. يؤدي التعرض للمحرض في الأشخاص المستعدين وراثيا إلى تفاعل مناعي يخرب خلايا </a:t>
            </a:r>
            <a:r>
              <a:rPr lang="en-US" sz="2400" b="1" dirty="0" smtClean="0"/>
              <a:t>B</a:t>
            </a:r>
            <a:r>
              <a:rPr lang="ar-SY" sz="2400" b="1" dirty="0" smtClean="0"/>
              <a:t> ويزيد من عدم كفاية الأنسولين , إن واسمات تخرب الخلايا </a:t>
            </a:r>
            <a:r>
              <a:rPr lang="en-US" sz="2400" b="1" dirty="0" smtClean="0"/>
              <a:t>B</a:t>
            </a:r>
            <a:r>
              <a:rPr lang="ar-SY" sz="2400" b="1" dirty="0" smtClean="0"/>
              <a:t> تتضمن أضداد حمض الغلوتاميك دي كاربوكسيلاز وأضداد خلايا جزر لانغرهانس والانسولين , </a:t>
            </a:r>
            <a:r>
              <a:rPr lang="ar-SY" sz="2400" b="1" u="sng" dirty="0" smtClean="0"/>
              <a:t>هنالك ترافق </a:t>
            </a:r>
            <a:r>
              <a:rPr lang="ar-SY" sz="2400" b="1" dirty="0" smtClean="0"/>
              <a:t>لدى المريض نفسه أو عائلته </a:t>
            </a:r>
            <a:r>
              <a:rPr lang="ar-SY" sz="2400" b="1" u="sng" dirty="0" smtClean="0"/>
              <a:t>مع</a:t>
            </a:r>
            <a:r>
              <a:rPr lang="ar-SY" sz="2400" b="1" dirty="0" smtClean="0"/>
              <a:t> </a:t>
            </a:r>
            <a:r>
              <a:rPr lang="ar-SY" sz="2400" b="1" u="sng" dirty="0" smtClean="0"/>
              <a:t>أمراض مناعية ذاتية أخرى مثل الداء الزلاقي وقصور الدرق وداء أديسون والتهاب المفاصل الرثياني.</a:t>
            </a:r>
            <a:endParaRPr lang="ar-SY" sz="2400" b="1" u="sng" dirty="0"/>
          </a:p>
        </p:txBody>
      </p:sp>
    </p:spTree>
    <p:extLst>
      <p:ext uri="{BB962C8B-B14F-4D97-AF65-F5344CB8AC3E}">
        <p14:creationId xmlns:p14="http://schemas.microsoft.com/office/powerpoint/2010/main" val="1321716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433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476672"/>
          </a:xfrm>
        </p:spPr>
        <p:txBody>
          <a:bodyPr>
            <a:normAutofit/>
          </a:bodyPr>
          <a:lstStyle/>
          <a:p>
            <a:pPr algn="r"/>
            <a:r>
              <a:rPr lang="ar-SY" sz="2400" b="1" dirty="0" smtClean="0"/>
              <a:t>التشخيص</a:t>
            </a:r>
            <a:endParaRPr lang="ar-SY" sz="2400" b="1" dirty="0"/>
          </a:p>
        </p:txBody>
      </p:sp>
      <p:sp>
        <p:nvSpPr>
          <p:cNvPr id="3" name="عنصر نائب للمحتوى 2"/>
          <p:cNvSpPr>
            <a:spLocks noGrp="1"/>
          </p:cNvSpPr>
          <p:nvPr>
            <p:ph idx="1"/>
          </p:nvPr>
        </p:nvSpPr>
        <p:spPr>
          <a:xfrm>
            <a:off x="0" y="476672"/>
            <a:ext cx="9144000" cy="6381328"/>
          </a:xfrm>
        </p:spPr>
        <p:txBody>
          <a:bodyPr>
            <a:normAutofit/>
          </a:bodyPr>
          <a:lstStyle/>
          <a:p>
            <a:r>
              <a:rPr lang="ar-SY" sz="2400" b="1" dirty="0" smtClean="0"/>
              <a:t>يتم وضعه بناء على </a:t>
            </a:r>
            <a:r>
              <a:rPr lang="ar-SY" sz="2400" b="1" u="sng" dirty="0" smtClean="0"/>
              <a:t>الارتفاع الملحوظ في مستويات 17 ألفا هيدروكسي بروجسترون في الدم. </a:t>
            </a:r>
            <a:r>
              <a:rPr lang="ar-SY" sz="2400" b="1" dirty="0" smtClean="0"/>
              <a:t>وعند المرضى المضيعين للملح تلاحظ الاضطرابات المخبرية التالية :</a:t>
            </a:r>
          </a:p>
          <a:p>
            <a:r>
              <a:rPr lang="ar-SY" sz="2400" b="1" u="sng" dirty="0" smtClean="0"/>
              <a:t>نقص صوديوم المصل </a:t>
            </a:r>
          </a:p>
          <a:p>
            <a:r>
              <a:rPr lang="ar-SY" sz="2400" b="1" u="sng" dirty="0" smtClean="0"/>
              <a:t>ارتفاع بوتاسيوم المصل </a:t>
            </a:r>
          </a:p>
          <a:p>
            <a:r>
              <a:rPr lang="ar-SY" sz="2400" b="1" u="sng" dirty="0" smtClean="0"/>
              <a:t>حماض عضوي</a:t>
            </a:r>
          </a:p>
          <a:p>
            <a:r>
              <a:rPr lang="ar-SY" sz="2400" b="1" u="sng" dirty="0" smtClean="0"/>
              <a:t> نقص سكر</a:t>
            </a:r>
          </a:p>
          <a:p>
            <a:r>
              <a:rPr lang="ar-SY" sz="2400" b="1" u="sng" dirty="0" smtClean="0">
                <a:solidFill>
                  <a:srgbClr val="FF0000"/>
                </a:solidFill>
              </a:rPr>
              <a:t>التدبير</a:t>
            </a:r>
          </a:p>
          <a:p>
            <a:r>
              <a:rPr lang="ar-SY" sz="2400" b="1" u="sng" dirty="0" smtClean="0"/>
              <a:t>الاناث المصابات قد يحتجن إلى جراحة تجميلية </a:t>
            </a:r>
            <a:r>
              <a:rPr lang="ar-SY" sz="2400" b="1" dirty="0" smtClean="0"/>
              <a:t>للأعضاء الجنسية الظاهرة خلال السنة الأولى من العمر وعلى اعتبار أنهن يمتلكن رحم ومبيضين فيعاملن كإناث ولديهن القدرة على الإنجاب. التصحيح النهائي عادة ما يؤخر حتى أواخر سن المراهقة حيث يحتجن لتصغير البظر وتصنيع مهبل قبل القيام بأي علاقة جنسية. </a:t>
            </a:r>
            <a:r>
              <a:rPr lang="ar-SY" sz="2400" b="1" u="sng" dirty="0" smtClean="0"/>
              <a:t>الولدان مع نوبة مضيعة للملح يحتاجون إلى تزويدهم بكلور الصوديوم والسكر والهيدروكورتيزون وريديا.</a:t>
            </a:r>
          </a:p>
          <a:p>
            <a:r>
              <a:rPr lang="ar-SY" sz="2400" b="1" dirty="0" smtClean="0">
                <a:solidFill>
                  <a:srgbClr val="FF0000"/>
                </a:solidFill>
              </a:rPr>
              <a:t>التدبير طويل الأمد لكلا الجنسين يتضمن</a:t>
            </a:r>
            <a:r>
              <a:rPr lang="ar-SY" sz="2400" b="1" dirty="0" smtClean="0"/>
              <a:t>:</a:t>
            </a:r>
          </a:p>
          <a:p>
            <a:r>
              <a:rPr lang="ar-SY" sz="2400" b="1" dirty="0" smtClean="0"/>
              <a:t>ستروئيدات قشرية مدى الحياة(مثل الهيدروكورتيزون) لتثبيط افراز </a:t>
            </a:r>
            <a:r>
              <a:rPr lang="en-US" sz="2400" b="1" dirty="0" smtClean="0"/>
              <a:t>ACTH </a:t>
            </a:r>
            <a:r>
              <a:rPr lang="ar-SY" sz="2400" b="1" dirty="0" smtClean="0"/>
              <a:t> (وبالتالي التستوسترون) للسماح بنمو وبلوغ طبيعيين.</a:t>
            </a:r>
            <a:endParaRPr lang="ar-SY" sz="2400" b="1" dirty="0"/>
          </a:p>
        </p:txBody>
      </p:sp>
    </p:spTree>
    <p:extLst>
      <p:ext uri="{BB962C8B-B14F-4D97-AF65-F5344CB8AC3E}">
        <p14:creationId xmlns:p14="http://schemas.microsoft.com/office/powerpoint/2010/main" val="60463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flipV="1">
            <a:off x="457200" y="-891480"/>
            <a:ext cx="8229600" cy="504056"/>
          </a:xfrm>
        </p:spPr>
        <p:txBody>
          <a:bodyPr>
            <a:normAutofit fontScale="90000"/>
          </a:bodyPr>
          <a:lstStyle/>
          <a:p>
            <a:r>
              <a:rPr lang="ar-SY" dirty="0" smtClean="0"/>
              <a:t>ر </a:t>
            </a:r>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Y" sz="2400" b="1" u="sng" dirty="0" smtClean="0"/>
              <a:t>ستيروئيدات معدنية (فلودروكورتيزون) </a:t>
            </a:r>
            <a:r>
              <a:rPr lang="ar-SY" sz="2400" b="1" dirty="0" smtClean="0"/>
              <a:t>بحال كون المريض من النمط المضيع للملح كما قد يحتاج الرضع لاضافة كميات من كلوريد الصوديوم .</a:t>
            </a:r>
          </a:p>
          <a:p>
            <a:r>
              <a:rPr lang="ar-SY" sz="2400" b="1" dirty="0" smtClean="0"/>
              <a:t>مراقبة النمو والنضج العظمي ومستويات الاندروجينات و17 ألفا هيدروكسي بروجسترون : التعويض الهرموني غيرالكافي يؤدي إلى ارتفاع </a:t>
            </a:r>
            <a:r>
              <a:rPr lang="en-US" sz="2400" b="1" dirty="0" smtClean="0"/>
              <a:t>ACTH </a:t>
            </a:r>
            <a:r>
              <a:rPr lang="ar-SY" sz="2400" b="1" dirty="0" smtClean="0"/>
              <a:t> وفرط اندروجينية مما يسبب تسارع النمو مع نضج عظمي باكر على حساب الطول النهائي , بينما التعويض الهرموني الزائد سيؤدي إلى تأخر العمر العظمي وبطء النمو.</a:t>
            </a:r>
          </a:p>
          <a:p>
            <a:r>
              <a:rPr lang="ar-SY" sz="2400" b="1" dirty="0" smtClean="0"/>
              <a:t>تعويض هرموني إضافي في حالات المرض والجراحة لأن المرضى غير قادرون على تأمين الاستجابة الطبيعية بارتفاع الكورتيزول .</a:t>
            </a:r>
          </a:p>
          <a:p>
            <a:r>
              <a:rPr lang="ar-SY" sz="2400" b="1" dirty="0" smtClean="0"/>
              <a:t>قد تحدث الوفاة نتيجة نوبة كظرية خلال أوقات المرض أو الحوادث .</a:t>
            </a:r>
            <a:endParaRPr lang="ar-SY" sz="2400" b="1" dirty="0"/>
          </a:p>
        </p:txBody>
      </p:sp>
    </p:spTree>
    <p:extLst>
      <p:ext uri="{BB962C8B-B14F-4D97-AF65-F5344CB8AC3E}">
        <p14:creationId xmlns:p14="http://schemas.microsoft.com/office/powerpoint/2010/main" val="3816698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663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548680"/>
          </a:xfrm>
        </p:spPr>
        <p:txBody>
          <a:bodyPr>
            <a:normAutofit/>
          </a:bodyPr>
          <a:lstStyle/>
          <a:p>
            <a:pPr algn="r"/>
            <a:r>
              <a:rPr lang="ar-SY" sz="2400" b="1" dirty="0" smtClean="0"/>
              <a:t>قصور الكظر البدئي(داء أديسون)</a:t>
            </a:r>
            <a:endParaRPr lang="ar-SY" sz="2400" b="1" dirty="0"/>
          </a:p>
        </p:txBody>
      </p:sp>
      <p:sp>
        <p:nvSpPr>
          <p:cNvPr id="3" name="عنصر نائب للمحتوى 2"/>
          <p:cNvSpPr>
            <a:spLocks noGrp="1"/>
          </p:cNvSpPr>
          <p:nvPr>
            <p:ph idx="1"/>
          </p:nvPr>
        </p:nvSpPr>
        <p:spPr>
          <a:xfrm>
            <a:off x="0" y="476672"/>
            <a:ext cx="9144000" cy="6381328"/>
          </a:xfrm>
        </p:spPr>
        <p:txBody>
          <a:bodyPr>
            <a:normAutofit lnSpcReduction="10000"/>
          </a:bodyPr>
          <a:lstStyle/>
          <a:p>
            <a:r>
              <a:rPr lang="ar-SY" sz="2400" b="1" dirty="0" smtClean="0"/>
              <a:t>هو اضطراب نادر في الطفولة </a:t>
            </a:r>
            <a:r>
              <a:rPr lang="ar-SY" sz="2400" b="1" u="sng" dirty="0" smtClean="0"/>
              <a:t>قد ينتج عن </a:t>
            </a:r>
            <a:r>
              <a:rPr lang="ar-SY" sz="2400" b="1" dirty="0" smtClean="0"/>
              <a:t>: </a:t>
            </a:r>
          </a:p>
          <a:p>
            <a:r>
              <a:rPr lang="ar-SY" sz="2400" b="1" u="sng" dirty="0" smtClean="0"/>
              <a:t>مشكلة مناعية ذاتية </a:t>
            </a:r>
            <a:r>
              <a:rPr lang="ar-SY" sz="2400" b="1" dirty="0" smtClean="0"/>
              <a:t>قد يترافق مع أمراض الغدد المناعية الذاتية الاخرى(داء السكري ,قصور الدرق أو قصور جارات الدرق) .</a:t>
            </a:r>
          </a:p>
          <a:p>
            <a:r>
              <a:rPr lang="ar-SY" sz="2400" b="1" u="sng" dirty="0" smtClean="0"/>
              <a:t>نزف أو احتشاء –انتان دم بالمكورات السحائية عند الوليد .</a:t>
            </a:r>
          </a:p>
          <a:p>
            <a:r>
              <a:rPr lang="ar-SY" sz="2400" b="1" u="sng" dirty="0" smtClean="0"/>
              <a:t>حثل الكظر والمادة البيضاء الدماغية </a:t>
            </a:r>
            <a:r>
              <a:rPr lang="ar-SY" sz="2400" b="1" dirty="0" smtClean="0"/>
              <a:t>المرتبط بالصغي </a:t>
            </a:r>
            <a:r>
              <a:rPr lang="en-US" sz="2400" b="1" dirty="0" smtClean="0"/>
              <a:t>x</a:t>
            </a:r>
            <a:r>
              <a:rPr lang="ar-SY" sz="2400" b="1" dirty="0" smtClean="0"/>
              <a:t> (حالة عصبية استقلالية نادرة).</a:t>
            </a:r>
          </a:p>
          <a:p>
            <a:r>
              <a:rPr lang="ar-SY" sz="2400" b="1" dirty="0" smtClean="0"/>
              <a:t>ا</a:t>
            </a:r>
            <a:r>
              <a:rPr lang="ar-SY" sz="2400" b="1" u="sng" dirty="0" smtClean="0"/>
              <a:t>لسل</a:t>
            </a:r>
            <a:r>
              <a:rPr lang="ar-SY" sz="2400" b="1" dirty="0" smtClean="0"/>
              <a:t> ,أصبح نادرا حاليا.</a:t>
            </a:r>
          </a:p>
          <a:p>
            <a:r>
              <a:rPr lang="ar-SY" sz="2400" b="1" dirty="0" smtClean="0"/>
              <a:t>قد يكون قصور الكظر ناجما عن مشكلة نخامية إما بسبب إصابة الوطاء والنخامة أو بسبب تثبيط المحور الوطائي النخامي الكظري الناجم عن </a:t>
            </a:r>
            <a:r>
              <a:rPr lang="ar-SY" sz="2400" b="1" u="sng" dirty="0" smtClean="0"/>
              <a:t>الاستعمال المديد للستيروئي</a:t>
            </a:r>
            <a:r>
              <a:rPr lang="ar-SY" sz="2400" b="1" dirty="0" smtClean="0"/>
              <a:t>دات القشرية.</a:t>
            </a:r>
          </a:p>
          <a:p>
            <a:r>
              <a:rPr lang="ar-SY" sz="2400" b="1" dirty="0" smtClean="0">
                <a:solidFill>
                  <a:srgbClr val="FF0000"/>
                </a:solidFill>
              </a:rPr>
              <a:t>التظاهرات السريرية:</a:t>
            </a:r>
          </a:p>
          <a:p>
            <a:r>
              <a:rPr lang="ar-SY" sz="2400" b="1" dirty="0" smtClean="0"/>
              <a:t>قد يتظاهر الشكل الحاد عند الرضع بنوبة مضيعة للملح مع هبوط ضغط مع أو بدون هبوط سكر. قد يحدث التجفاف تاليا لما يشبه التهاب المعدة ثم يشفى الطفل حتى النوبة القادمة.</a:t>
            </a:r>
          </a:p>
          <a:p>
            <a:r>
              <a:rPr lang="ar-SY" sz="2400" b="1" dirty="0" smtClean="0"/>
              <a:t>في الأطفال الأكبر سنا يتظاهر عادة بأعراض غير وصفية مثل التعب وزيادة التصبغ .</a:t>
            </a:r>
          </a:p>
          <a:p>
            <a:r>
              <a:rPr lang="ar-SY" sz="2400" b="1" dirty="0" smtClean="0"/>
              <a:t>قد يكون هبوط الضغط الانتصابي مشعرا للاصابة لدى الأطفال .يجب قياس الضغط الشرياني بالجلوس والوقوف .</a:t>
            </a:r>
          </a:p>
          <a:p>
            <a:endParaRPr lang="ar-SY" sz="2400" dirty="0"/>
          </a:p>
        </p:txBody>
      </p:sp>
    </p:spTree>
    <p:extLst>
      <p:ext uri="{BB962C8B-B14F-4D97-AF65-F5344CB8AC3E}">
        <p14:creationId xmlns:p14="http://schemas.microsoft.com/office/powerpoint/2010/main" val="4111666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485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880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التشخيص </a:t>
            </a:r>
            <a:endParaRPr lang="ar-SY" sz="2400" b="1" dirty="0"/>
          </a:p>
        </p:txBody>
      </p:sp>
      <p:sp>
        <p:nvSpPr>
          <p:cNvPr id="3" name="عنصر نائب للمحتوى 2"/>
          <p:cNvSpPr>
            <a:spLocks noGrp="1"/>
          </p:cNvSpPr>
          <p:nvPr>
            <p:ph idx="1"/>
          </p:nvPr>
        </p:nvSpPr>
        <p:spPr>
          <a:xfrm>
            <a:off x="0" y="548680"/>
            <a:ext cx="9144000" cy="6309320"/>
          </a:xfrm>
        </p:spPr>
        <p:txBody>
          <a:bodyPr>
            <a:normAutofit/>
          </a:bodyPr>
          <a:lstStyle/>
          <a:p>
            <a:r>
              <a:rPr lang="ar-SY" sz="2400" b="1" dirty="0" smtClean="0"/>
              <a:t>يوضع التشخيص </a:t>
            </a:r>
            <a:r>
              <a:rPr lang="ar-SY" sz="2400" b="1" u="sng" dirty="0" smtClean="0"/>
              <a:t>عند وجود نقص صوديوم مع ارتفاع بوتاسيوم </a:t>
            </a:r>
            <a:r>
              <a:rPr lang="ar-SY" sz="2400" b="1" dirty="0" smtClean="0"/>
              <a:t>الذي عادة ما يترافق مع حماض عضوي وهبوط سكر . </a:t>
            </a:r>
            <a:r>
              <a:rPr lang="ar-SY" sz="2400" b="1" u="sng" dirty="0" smtClean="0"/>
              <a:t>مستوى كورتيزول المصل منخفض مع ارتفاع </a:t>
            </a:r>
            <a:r>
              <a:rPr lang="en-US" sz="2400" b="1" u="sng" dirty="0" smtClean="0"/>
              <a:t>ACTH</a:t>
            </a:r>
            <a:r>
              <a:rPr lang="ar-SY" sz="2400" b="1" u="sng" dirty="0" smtClean="0"/>
              <a:t> (ما عدا في الاضطرابات النخامية) </a:t>
            </a:r>
          </a:p>
          <a:p>
            <a:r>
              <a:rPr lang="ar-SY" sz="2400" b="1" dirty="0" smtClean="0"/>
              <a:t>في اختبار ال</a:t>
            </a:r>
            <a:r>
              <a:rPr lang="en-US" sz="2400" b="1" dirty="0" smtClean="0"/>
              <a:t>ACTH</a:t>
            </a:r>
            <a:r>
              <a:rPr lang="ar-SY" sz="2400" b="1" dirty="0" smtClean="0"/>
              <a:t> (السناكتين)يبقى تركيز الكورتيزول المصلي منخفضا في حالتي سوء وظيفة قشر الكظر البدئية وسوء وظيفة الغدد النخامية وتحت الوطاء الطويلة الأمد, أما الاستجابة الطبيعية فتنفي قصور الكظر.</a:t>
            </a:r>
          </a:p>
          <a:p>
            <a:r>
              <a:rPr lang="ar-SY" sz="2400" b="1" dirty="0" smtClean="0">
                <a:solidFill>
                  <a:srgbClr val="FF0000"/>
                </a:solidFill>
              </a:rPr>
              <a:t>التدبير</a:t>
            </a:r>
          </a:p>
          <a:p>
            <a:r>
              <a:rPr lang="ar-SY" sz="2400" b="1" u="sng" dirty="0" smtClean="0"/>
              <a:t>النوبة الكظرية تحتاج لمعالجة اسعافية وريدية بالسيروم الملحي والسكري والهيدروكورتيزون.</a:t>
            </a:r>
            <a:r>
              <a:rPr lang="ar-SY" sz="2400" b="1" dirty="0" smtClean="0"/>
              <a:t> المعالجة طويلة الأمد تعتمد تعويض الستيروئيدات القشرية السكرية والمعدنية. يجب مضاعفة جرعة الستيروئيد القشري ثلاثة أضعاف في فترات المرض أو عند إجراء جراحة.</a:t>
            </a:r>
          </a:p>
          <a:p>
            <a:r>
              <a:rPr lang="ar-SY" sz="2400" b="1" dirty="0" smtClean="0"/>
              <a:t>يجب تعليم الأهل كيفية إعطاء الهيدروكورتيزون حقنا عضليا في الحالات الاسعافية .</a:t>
            </a:r>
          </a:p>
          <a:p>
            <a:r>
              <a:rPr lang="ar-SY" sz="2400" b="1" dirty="0" smtClean="0"/>
              <a:t>يجب أن يحمل الأطفال المعرضون لخطر حدوث النوبة الكظرية سوار أو قلادة ويحملون بطاقة سيتروئيدية تدل على حالتهم المرضية. </a:t>
            </a:r>
            <a:endParaRPr lang="ar-SY" sz="2400" b="1" dirty="0"/>
          </a:p>
        </p:txBody>
      </p:sp>
    </p:spTree>
    <p:extLst>
      <p:ext uri="{BB962C8B-B14F-4D97-AF65-F5344CB8AC3E}">
        <p14:creationId xmlns:p14="http://schemas.microsoft.com/office/powerpoint/2010/main" val="1735262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9144000" cy="659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3999" cy="662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357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متلازمة كوشينغ</a:t>
            </a:r>
            <a:endParaRPr lang="ar-SY" sz="2400" b="1" dirty="0"/>
          </a:p>
        </p:txBody>
      </p:sp>
      <p:sp>
        <p:nvSpPr>
          <p:cNvPr id="3" name="عنصر نائب للمحتوى 2"/>
          <p:cNvSpPr>
            <a:spLocks noGrp="1"/>
          </p:cNvSpPr>
          <p:nvPr>
            <p:ph idx="1"/>
          </p:nvPr>
        </p:nvSpPr>
        <p:spPr>
          <a:xfrm>
            <a:off x="0" y="548680"/>
            <a:ext cx="9144000" cy="6309320"/>
          </a:xfrm>
        </p:spPr>
        <p:txBody>
          <a:bodyPr>
            <a:normAutofit/>
          </a:bodyPr>
          <a:lstStyle/>
          <a:p>
            <a:r>
              <a:rPr lang="ar-SY" sz="2400" b="1" u="sng" dirty="0" smtClean="0"/>
              <a:t>عادة مايكون بفرط كورتيزول الدم عند الأطفال أثرا جانبيا للمعالجة طويلة الأمد بالستيروئيدات</a:t>
            </a:r>
            <a:r>
              <a:rPr lang="ar-SY" sz="2400" b="1" dirty="0" smtClean="0"/>
              <a:t>(وريدي, فموي,وبحالات نادرة إنشاقي أو موضعي) لحالات مرضية مثل النفروز أو الربو.</a:t>
            </a:r>
          </a:p>
          <a:p>
            <a:r>
              <a:rPr lang="ar-SY" sz="2400" b="1" dirty="0" smtClean="0"/>
              <a:t>إن الستروئيدات القشرية تبطىء النمو بشكل قوي , والاستخدام المديد لها بجرعات عالية قد يؤدي إلى قصر القامة وهشاشة عظمية. هذا الأثر الجانبي يمكن التقليل منه بتناول الستيروئيدات صباحا وبأيام متناوبة. </a:t>
            </a:r>
          </a:p>
          <a:p>
            <a:r>
              <a:rPr lang="ar-SY" sz="2400" b="1" dirty="0" smtClean="0">
                <a:solidFill>
                  <a:srgbClr val="FF0000"/>
                </a:solidFill>
              </a:rPr>
              <a:t>الأسباب الأخرى </a:t>
            </a:r>
            <a:r>
              <a:rPr lang="ar-SY" sz="2400" b="1" dirty="0" smtClean="0"/>
              <a:t>التي تؤدي إلى فرط الكورتيزول نادرة وهي إما </a:t>
            </a:r>
            <a:r>
              <a:rPr lang="ar-SY" sz="2400" b="1" dirty="0" smtClean="0">
                <a:solidFill>
                  <a:srgbClr val="FF0000"/>
                </a:solidFill>
              </a:rPr>
              <a:t>معتمد على </a:t>
            </a:r>
            <a:r>
              <a:rPr lang="en-US" sz="2400" b="1" dirty="0" smtClean="0">
                <a:solidFill>
                  <a:srgbClr val="FF0000"/>
                </a:solidFill>
              </a:rPr>
              <a:t>ACTH</a:t>
            </a:r>
            <a:r>
              <a:rPr lang="ar-SY" sz="2400" b="1" dirty="0" smtClean="0"/>
              <a:t> (</a:t>
            </a:r>
            <a:r>
              <a:rPr lang="ar-SY" sz="2400" b="1" u="sng" dirty="0" smtClean="0"/>
              <a:t>مثل أدينوما النخامية أو إفراز منتبذ للهرمون أو أورام أخرى</a:t>
            </a:r>
            <a:r>
              <a:rPr lang="ar-SY" sz="2400" b="1" dirty="0" smtClean="0"/>
              <a:t>) أو </a:t>
            </a:r>
            <a:r>
              <a:rPr lang="ar-SY" sz="2400" b="1" dirty="0" smtClean="0">
                <a:solidFill>
                  <a:srgbClr val="FF0000"/>
                </a:solidFill>
              </a:rPr>
              <a:t>مستقلة عن </a:t>
            </a:r>
            <a:r>
              <a:rPr lang="en-US" sz="2400" b="1" dirty="0" smtClean="0">
                <a:solidFill>
                  <a:srgbClr val="FF0000"/>
                </a:solidFill>
              </a:rPr>
              <a:t>ACTH</a:t>
            </a:r>
            <a:r>
              <a:rPr lang="ar-SY" sz="2400" b="1" dirty="0" smtClean="0"/>
              <a:t>  وهي عادة </a:t>
            </a:r>
            <a:r>
              <a:rPr lang="ar-SY" sz="2400" b="1" u="sng" dirty="0" smtClean="0"/>
              <a:t>بسبب دوائي </a:t>
            </a:r>
            <a:r>
              <a:rPr lang="ar-SY" sz="2400" b="1" dirty="0" smtClean="0"/>
              <a:t>لكن قد تكون </a:t>
            </a:r>
            <a:r>
              <a:rPr lang="ar-SY" sz="2400" b="1" u="sng" dirty="0" smtClean="0"/>
              <a:t>بسبب قشري كظري (حميد أو خبيث</a:t>
            </a:r>
            <a:r>
              <a:rPr lang="ar-SY" sz="2400" b="1" dirty="0" smtClean="0"/>
              <a:t>) وعادة ما يكون مظاهر تذكير مرافقة.</a:t>
            </a:r>
          </a:p>
          <a:p>
            <a:r>
              <a:rPr lang="ar-SY" sz="2400" b="1" dirty="0" smtClean="0"/>
              <a:t>يجب دائما البحث عن داء كوشينغ عند الأطفال البدينين . أغلب </a:t>
            </a:r>
            <a:r>
              <a:rPr lang="ar-SY" sz="2400" b="1" u="sng" dirty="0" smtClean="0"/>
              <a:t>الأطفال الذين يعانون من </a:t>
            </a:r>
            <a:r>
              <a:rPr lang="ar-SY" sz="2400" b="1" dirty="0" smtClean="0">
                <a:solidFill>
                  <a:srgbClr val="92D050"/>
                </a:solidFill>
              </a:rPr>
              <a:t>البدانة </a:t>
            </a:r>
            <a:r>
              <a:rPr lang="ar-SY" sz="2400" b="1" u="sng" dirty="0" smtClean="0"/>
              <a:t>بسبب زيادة الوارد هم أطول من المتوقع بالنسبة لطول الأبوين </a:t>
            </a:r>
            <a:r>
              <a:rPr lang="ar-SY" sz="2400" b="1" dirty="0" smtClean="0"/>
              <a:t>على </a:t>
            </a:r>
            <a:r>
              <a:rPr lang="ar-SY" sz="2400" b="1" u="sng" dirty="0" smtClean="0"/>
              <a:t>عكس أطفال </a:t>
            </a:r>
            <a:r>
              <a:rPr lang="ar-SY" sz="2400" b="1" dirty="0" smtClean="0">
                <a:solidFill>
                  <a:srgbClr val="92D050"/>
                </a:solidFill>
              </a:rPr>
              <a:t>كوشينغ</a:t>
            </a:r>
            <a:r>
              <a:rPr lang="ar-SY" sz="2400" b="1" dirty="0" smtClean="0"/>
              <a:t> </a:t>
            </a:r>
            <a:r>
              <a:rPr lang="ar-SY" sz="2400" b="1" u="sng" dirty="0" smtClean="0"/>
              <a:t>الذين يغلب أن يكون لديهم قصر قامة </a:t>
            </a:r>
            <a:r>
              <a:rPr lang="ar-SY" sz="2400" b="1" dirty="0" smtClean="0"/>
              <a:t>.</a:t>
            </a:r>
            <a:endParaRPr lang="ar-SY" sz="2400" b="1" dirty="0"/>
          </a:p>
        </p:txBody>
      </p:sp>
    </p:spTree>
    <p:extLst>
      <p:ext uri="{BB962C8B-B14F-4D97-AF65-F5344CB8AC3E}">
        <p14:creationId xmlns:p14="http://schemas.microsoft.com/office/powerpoint/2010/main" val="141478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0"/>
            <a:ext cx="91725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662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flipV="1">
            <a:off x="457200" y="-747464"/>
            <a:ext cx="8229600" cy="504056"/>
          </a:xfrm>
        </p:spPr>
        <p:txBody>
          <a:bodyPr>
            <a:normAutofit fontScale="90000"/>
          </a:bodyPr>
          <a:lstStyle/>
          <a:p>
            <a:endParaRPr lang="ar-SY" dirty="0"/>
          </a:p>
        </p:txBody>
      </p:sp>
      <p:sp>
        <p:nvSpPr>
          <p:cNvPr id="3" name="عنصر نائب للمحتوى 2"/>
          <p:cNvSpPr>
            <a:spLocks noGrp="1"/>
          </p:cNvSpPr>
          <p:nvPr>
            <p:ph idx="1"/>
          </p:nvPr>
        </p:nvSpPr>
        <p:spPr>
          <a:xfrm>
            <a:off x="0" y="0"/>
            <a:ext cx="9144000" cy="6858000"/>
          </a:xfrm>
        </p:spPr>
        <p:txBody>
          <a:bodyPr>
            <a:normAutofit/>
          </a:bodyPr>
          <a:lstStyle/>
          <a:p>
            <a:r>
              <a:rPr lang="ar-SY" sz="2400" b="1" dirty="0" smtClean="0"/>
              <a:t>في متلازمة كوشينغ يغيب التغيير الطبيعي في مستويات الكورتيزول بين النهار والليل فيكون تركيزه مرتفعا حتى في منتصف الليل , كما يرتفع تركيز الكورتيزول في بول 24 ساعة . بعد تطبيق الديكساميتازون ليلا يحدث فشل في تثبيط الإفراز الصباحي لكورتيزول في اليوم التالي . الأورام الكظرية يمكن تمييزها باستخدام التصوير الطبقي المحوري والمرنان المغناطيسي, كذلك تحتاج أورام النخامى لمرنان للرأس . </a:t>
            </a:r>
          </a:p>
          <a:p>
            <a:r>
              <a:rPr lang="ar-SY" sz="2400" b="1" dirty="0" smtClean="0">
                <a:solidFill>
                  <a:srgbClr val="00B0F0"/>
                </a:solidFill>
              </a:rPr>
              <a:t>أورام الكظر </a:t>
            </a:r>
            <a:r>
              <a:rPr lang="ar-SY" sz="2400" b="1" u="sng" dirty="0" smtClean="0"/>
              <a:t>عادة وحيدة الجانب وتعالج باستئصال الكظر الجراحي </a:t>
            </a:r>
            <a:r>
              <a:rPr lang="ar-SY" sz="2400" b="1" dirty="0" smtClean="0"/>
              <a:t>(</a:t>
            </a:r>
            <a:r>
              <a:rPr lang="ar-SY" sz="2400" b="1" u="sng" dirty="0" smtClean="0"/>
              <a:t>متبوعا بالمعالجة الشعاعية أحيانا </a:t>
            </a:r>
            <a:r>
              <a:rPr lang="ar-SY" sz="2400" b="1" dirty="0" smtClean="0"/>
              <a:t>). </a:t>
            </a:r>
            <a:r>
              <a:rPr lang="ar-SY" sz="2400" b="1" dirty="0" smtClean="0">
                <a:solidFill>
                  <a:srgbClr val="00B0F0"/>
                </a:solidFill>
              </a:rPr>
              <a:t>أدينوما النخامى </a:t>
            </a:r>
            <a:r>
              <a:rPr lang="ar-SY" sz="2400" b="1" dirty="0" smtClean="0"/>
              <a:t>المفرزة لهرمون </a:t>
            </a:r>
            <a:r>
              <a:rPr lang="en-US" sz="2400" b="1" dirty="0" smtClean="0"/>
              <a:t>ACTH</a:t>
            </a:r>
            <a:r>
              <a:rPr lang="ar-SY" sz="2400" b="1" dirty="0" smtClean="0"/>
              <a:t> ( داء كوشينغ) أفضل ما </a:t>
            </a:r>
            <a:r>
              <a:rPr lang="ar-SY" sz="2400" b="1" u="sng" dirty="0" smtClean="0"/>
              <a:t>تعالج بالاستئصال عبر الوتدي كما تستخدم المعالجة الشعاعية</a:t>
            </a:r>
            <a:r>
              <a:rPr lang="ar-SY" sz="2400" b="1" dirty="0" smtClean="0"/>
              <a:t>.</a:t>
            </a:r>
            <a:endParaRPr lang="ar-SY"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960"/>
            <a:ext cx="9144000"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68961"/>
            <a:ext cx="9036495"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640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3999"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383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3054" cy="683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12713"/>
            <a:ext cx="9248776"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3" y="6667"/>
            <a:ext cx="9088884" cy="674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450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92696"/>
          </a:xfrm>
        </p:spPr>
        <p:txBody>
          <a:bodyPr>
            <a:normAutofit/>
          </a:bodyPr>
          <a:lstStyle/>
          <a:p>
            <a:pPr algn="r"/>
            <a:r>
              <a:rPr lang="ar-SY" sz="2400" b="1" dirty="0" smtClean="0"/>
              <a:t>اضطرابات التطور الجنسي</a:t>
            </a:r>
            <a:endParaRPr lang="ar-SY" sz="2400" b="1" dirty="0"/>
          </a:p>
        </p:txBody>
      </p:sp>
      <p:sp>
        <p:nvSpPr>
          <p:cNvPr id="3" name="عنصر نائب للمحتوى 2"/>
          <p:cNvSpPr>
            <a:spLocks noGrp="1"/>
          </p:cNvSpPr>
          <p:nvPr>
            <p:ph idx="1"/>
          </p:nvPr>
        </p:nvSpPr>
        <p:spPr>
          <a:xfrm>
            <a:off x="0" y="692696"/>
            <a:ext cx="9144000" cy="6165304"/>
          </a:xfrm>
        </p:spPr>
        <p:txBody>
          <a:bodyPr>
            <a:normAutofit/>
          </a:bodyPr>
          <a:lstStyle/>
          <a:p>
            <a:r>
              <a:rPr lang="ar-SY" sz="2400" b="1" u="sng" dirty="0" smtClean="0"/>
              <a:t>تكون أقناد الجنين بالبداية قابلة للتطور نحو كلا الجنسين </a:t>
            </a:r>
            <a:r>
              <a:rPr lang="ar-SY" sz="2400" b="1" dirty="0" smtClean="0"/>
              <a:t>. </a:t>
            </a:r>
            <a:r>
              <a:rPr lang="ar-SY" sz="2400" b="1" u="sng" dirty="0" smtClean="0"/>
              <a:t>في الذكر المورثة </a:t>
            </a:r>
            <a:r>
              <a:rPr lang="en-US" sz="2400" b="1" u="sng" dirty="0" smtClean="0"/>
              <a:t>SRY</a:t>
            </a:r>
            <a:r>
              <a:rPr lang="ar-SY" sz="2400" b="1" u="sng" dirty="0" smtClean="0"/>
              <a:t> على الصبغي </a:t>
            </a:r>
            <a:r>
              <a:rPr lang="en-US" sz="2400" b="1" u="sng" dirty="0" smtClean="0"/>
              <a:t>Y</a:t>
            </a:r>
            <a:r>
              <a:rPr lang="ar-SY" sz="2400" b="1" u="sng" dirty="0" smtClean="0"/>
              <a:t> مسؤولة عن تمايز الأقناد إلى الخصى </a:t>
            </a:r>
            <a:r>
              <a:rPr lang="ar-SY" sz="2400" b="1" dirty="0" smtClean="0"/>
              <a:t>. إن إنتاج التستوسترون ومستقلبه ديهيدرو تستوسترون هو المسؤول عن تطور الأعضاء الجنسية الظاهرة. </a:t>
            </a:r>
          </a:p>
          <a:p>
            <a:r>
              <a:rPr lang="ar-SY" sz="2400" b="1" u="sng" dirty="0" smtClean="0"/>
              <a:t>في غياب </a:t>
            </a:r>
            <a:r>
              <a:rPr lang="en-US" sz="2400" b="1" u="sng" dirty="0" smtClean="0"/>
              <a:t>SRY</a:t>
            </a:r>
            <a:r>
              <a:rPr lang="ar-SY" sz="2400" b="1" u="sng" dirty="0" smtClean="0"/>
              <a:t> تتطور الأقناد إلى مبايض وتتأنث الأعضاء الجنسية الظاهرة</a:t>
            </a:r>
            <a:r>
              <a:rPr lang="ar-SY" sz="2400" b="1" dirty="0" smtClean="0"/>
              <a:t>. نادرا مايولد الطفل بأعضاء جنسية غير محددة فيكون جنس المولود غير محدد بدقة , </a:t>
            </a:r>
            <a:r>
              <a:rPr lang="ar-SY" sz="2400" b="1" u="sng" dirty="0" smtClean="0"/>
              <a:t>قد ينتج اضطراب التطور الجنسي عن </a:t>
            </a:r>
            <a:r>
              <a:rPr lang="ar-SY" sz="2400" b="1" dirty="0" smtClean="0"/>
              <a:t>: </a:t>
            </a:r>
          </a:p>
          <a:p>
            <a:r>
              <a:rPr lang="ar-SY" sz="2400" b="1" dirty="0" smtClean="0">
                <a:solidFill>
                  <a:srgbClr val="C00000"/>
                </a:solidFill>
              </a:rPr>
              <a:t>فرط إفراز الاندروجينات </a:t>
            </a:r>
            <a:r>
              <a:rPr lang="ar-SY" sz="2400" b="1" u="sng" dirty="0" smtClean="0"/>
              <a:t>يؤدي إلى مظاهر ذكورة عند الأنثى , وأكثر الأسباب شيوعا هو فرط تصنع قشر الكظر الخلقي.</a:t>
            </a:r>
          </a:p>
          <a:p>
            <a:r>
              <a:rPr lang="ar-SY" sz="2400" b="1" dirty="0" smtClean="0">
                <a:solidFill>
                  <a:srgbClr val="C00000"/>
                </a:solidFill>
              </a:rPr>
              <a:t>تأثير اندروجيني غير ملائم </a:t>
            </a:r>
            <a:r>
              <a:rPr lang="ar-SY" sz="2400" b="1" u="sng" dirty="0" smtClean="0"/>
              <a:t>يؤدي إلى نقص مظاهر التذكير عند الذكر, ينتج هذا إما عن خلل جزئي أو كامل في مستقبلات الاندروجين </a:t>
            </a:r>
            <a:r>
              <a:rPr lang="ar-SY" sz="2400" b="1" dirty="0" smtClean="0"/>
              <a:t>أو </a:t>
            </a:r>
            <a:r>
              <a:rPr lang="ar-SY" sz="2400" b="1" u="sng" dirty="0" smtClean="0"/>
              <a:t>عن نقص تحول التستوسترون إلى مستقلبه الفعال ديهيدروتستوسترون </a:t>
            </a:r>
            <a:r>
              <a:rPr lang="ar-SY" sz="2400" b="1" dirty="0" smtClean="0"/>
              <a:t>بسبب ( عوز 5 ألفا ريدوكتاز) أو اضطراب إنتاج الاندروجين من الكوليسترول . </a:t>
            </a:r>
          </a:p>
          <a:p>
            <a:r>
              <a:rPr lang="ar-SY" sz="2400" b="1" dirty="0" smtClean="0">
                <a:solidFill>
                  <a:srgbClr val="C00000"/>
                </a:solidFill>
              </a:rPr>
              <a:t>عوز حاثات الأقناد المشاهد في بعض المتلازمات </a:t>
            </a:r>
            <a:r>
              <a:rPr lang="ar-SY" sz="2400" b="1" dirty="0" smtClean="0"/>
              <a:t>مثل </a:t>
            </a:r>
            <a:r>
              <a:rPr lang="ar-SY" sz="2400" b="1" u="sng" dirty="0" smtClean="0"/>
              <a:t>برادرويلي واضطراب النخامة الخلقي مما يؤدي لى صغر حجم القضيب واختفاء الخصيتين. </a:t>
            </a:r>
          </a:p>
          <a:p>
            <a:r>
              <a:rPr lang="ar-SY" sz="2400" b="1" dirty="0" smtClean="0">
                <a:solidFill>
                  <a:srgbClr val="FF0000"/>
                </a:solidFill>
              </a:rPr>
              <a:t>سوء التطور الخصوي المبيضي ( المعروف سابقا بالخنوثة الحقيقية) سببه </a:t>
            </a:r>
            <a:r>
              <a:rPr lang="ar-SY" sz="2400" b="1" dirty="0" smtClean="0"/>
              <a:t>:</a:t>
            </a:r>
            <a:endParaRPr lang="ar-SY" sz="2400" b="1" dirty="0"/>
          </a:p>
        </p:txBody>
      </p:sp>
    </p:spTree>
    <p:extLst>
      <p:ext uri="{BB962C8B-B14F-4D97-AF65-F5344CB8AC3E}">
        <p14:creationId xmlns:p14="http://schemas.microsoft.com/office/powerpoint/2010/main" val="3176329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31440"/>
            <a:ext cx="8229600" cy="216024"/>
          </a:xfrm>
        </p:spPr>
        <p:txBody>
          <a:bodyPr>
            <a:normAutofit fontScale="90000"/>
          </a:bodyPr>
          <a:lstStyle/>
          <a:p>
            <a:endParaRPr lang="ar-SY" dirty="0"/>
          </a:p>
        </p:txBody>
      </p:sp>
      <p:sp>
        <p:nvSpPr>
          <p:cNvPr id="3" name="عنصر نائب للمحتوى 2"/>
          <p:cNvSpPr>
            <a:spLocks noGrp="1"/>
          </p:cNvSpPr>
          <p:nvPr>
            <p:ph idx="1"/>
          </p:nvPr>
        </p:nvSpPr>
        <p:spPr>
          <a:xfrm>
            <a:off x="28135" y="0"/>
            <a:ext cx="9144000" cy="6858000"/>
          </a:xfrm>
        </p:spPr>
        <p:txBody>
          <a:bodyPr>
            <a:normAutofit/>
          </a:bodyPr>
          <a:lstStyle/>
          <a:p>
            <a:r>
              <a:rPr lang="ar-SY" sz="2400" b="1" u="sng" dirty="0" smtClean="0"/>
              <a:t>وجود خلايا جنينية يحوي بعضها الصيغة </a:t>
            </a:r>
            <a:r>
              <a:rPr lang="en-US" sz="2400" b="1" u="sng" dirty="0" smtClean="0"/>
              <a:t>XX</a:t>
            </a:r>
            <a:r>
              <a:rPr lang="ar-SY" sz="2400" b="1" u="sng" dirty="0" smtClean="0"/>
              <a:t> وبعضها يحوي الصبغي </a:t>
            </a:r>
            <a:r>
              <a:rPr lang="en-US" sz="2400" b="1" u="sng" dirty="0" smtClean="0"/>
              <a:t>Y</a:t>
            </a:r>
            <a:r>
              <a:rPr lang="ar-SY" sz="2400" b="1" u="sng" dirty="0" smtClean="0"/>
              <a:t> مما يؤدي إلى ظهور كل من الخصيتين والمبيضين مع نمط ظاهري مضطرب ومعقد </a:t>
            </a:r>
            <a:r>
              <a:rPr lang="ar-SY" sz="2400" b="1" dirty="0" smtClean="0"/>
              <a:t>, وهي حالة نادرة جدا . في حال وجود اضطراب في التطور الجنسي يجب التريث في الحكم على جنس المولود وتسجيله حتى تكتمل الاستقصاءات والاستشارات الطبية والجراحية والنفسية كما يجب أن يناقش كل ذلك بهدوء مع الأهل .</a:t>
            </a:r>
          </a:p>
          <a:p>
            <a:r>
              <a:rPr lang="ar-SY" sz="2400" b="1" u="sng" dirty="0" smtClean="0"/>
              <a:t>قبل إعطاء الحكم النهائي لجنس المولود يجب إجراء الصيغة الصبغية ومعايرة الهرمونات الكظرية والجنسية وإجراء إيكو للبطن والحوض </a:t>
            </a:r>
            <a:r>
              <a:rPr lang="ar-SY" sz="2400" b="1" dirty="0" smtClean="0"/>
              <a:t>. أحيانا قد نحتاج تنظير بطن وأخذ خزعة من البنى الداخلية . من الشائع في أغلب حالات سوء التطور الجنسي توجيه الأعضاء الجنسية الظاهرة نحو التأنيث بسبب صعوبة التصنيع الجراحي لقضيب فعال إلاان ذلك قد يتضارب مع التوجيه الجنسي النفسي للطفل لاحقا لذلك هنالك توجيه جديد لتأخير الجراحة النهائية ريثما تتضح توجهات الطفل , وبالنهاية هذه القرارات الصعبة تحتاج لفريق متخصص ومناقشة مسؤولة مع الأهل.</a:t>
            </a:r>
          </a:p>
          <a:p>
            <a:r>
              <a:rPr lang="ar-SY" sz="2400" b="1" dirty="0" smtClean="0">
                <a:solidFill>
                  <a:srgbClr val="FF0000"/>
                </a:solidFill>
              </a:rPr>
              <a:t>إذا كان هناك إبهاما في معرفة جنس المولود :</a:t>
            </a:r>
          </a:p>
          <a:p>
            <a:r>
              <a:rPr lang="ar-SY" sz="2400" b="1" u="sng" dirty="0" smtClean="0"/>
              <a:t>لا تخمن جنس الطفل </a:t>
            </a:r>
            <a:r>
              <a:rPr lang="ar-SY" sz="2400" b="1" dirty="0" smtClean="0"/>
              <a:t>.</a:t>
            </a:r>
          </a:p>
          <a:p>
            <a:r>
              <a:rPr lang="ar-SY" sz="2400" b="1" u="sng" dirty="0" smtClean="0"/>
              <a:t>أكثر سبب شائع لاضطراب التطور الجنسي هو مظاهر ذكورة عند الأنثى بسبب فرط تصنع قشر الكظر الخلقي .</a:t>
            </a:r>
            <a:endParaRPr lang="ar-SY" sz="2400" b="1" u="sng" dirty="0"/>
          </a:p>
        </p:txBody>
      </p:sp>
    </p:spTree>
    <p:extLst>
      <p:ext uri="{BB962C8B-B14F-4D97-AF65-F5344CB8AC3E}">
        <p14:creationId xmlns:p14="http://schemas.microsoft.com/office/powerpoint/2010/main" val="2478126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620688"/>
          </a:xfrm>
        </p:spPr>
        <p:txBody>
          <a:bodyPr>
            <a:normAutofit/>
          </a:bodyPr>
          <a:lstStyle/>
          <a:p>
            <a:pPr algn="r"/>
            <a:r>
              <a:rPr lang="ar-SY" sz="2400" b="1" dirty="0" smtClean="0"/>
              <a:t>المظاهر السريرية</a:t>
            </a:r>
            <a:endParaRPr lang="ar-SY" sz="2400" b="1" dirty="0"/>
          </a:p>
        </p:txBody>
      </p:sp>
      <p:sp>
        <p:nvSpPr>
          <p:cNvPr id="3" name="عنصر نائب للمحتوى 2"/>
          <p:cNvSpPr>
            <a:spLocks noGrp="1"/>
          </p:cNvSpPr>
          <p:nvPr>
            <p:ph idx="1"/>
          </p:nvPr>
        </p:nvSpPr>
        <p:spPr>
          <a:xfrm>
            <a:off x="0" y="548680"/>
            <a:ext cx="9144000" cy="6309320"/>
          </a:xfrm>
        </p:spPr>
        <p:txBody>
          <a:bodyPr>
            <a:normAutofit/>
          </a:bodyPr>
          <a:lstStyle/>
          <a:p>
            <a:r>
              <a:rPr lang="ar-SY" sz="2400" b="1" dirty="0" smtClean="0"/>
              <a:t>تكون ذرى تظاهر المرض في أشهر الربيع والخريف , وعلى عكس الكبار , يتظاهر الأطفال الصغار عادة خلال أسابيع قليلة بأعراض </a:t>
            </a:r>
            <a:r>
              <a:rPr lang="ar-SY" sz="2400" b="1" u="sng" dirty="0" smtClean="0"/>
              <a:t>البوال والسهاف ونقص الوزن</a:t>
            </a:r>
            <a:r>
              <a:rPr lang="ar-SY" sz="2400" b="1" dirty="0" smtClean="0"/>
              <a:t>, وقد يطورون أيضا سلسا بوليا ثانويا . التشخيص الباكر مهم للوقاية من حدوث الحماض الخلوني السكري لذلك يجب تحويل المريض إلى فريق مختص أبكر مايمكن.</a:t>
            </a:r>
          </a:p>
          <a:p>
            <a:r>
              <a:rPr lang="ar-SY" sz="2400" b="1" u="sng" dirty="0" smtClean="0"/>
              <a:t>يتطلب الحماض الخلوني السكري اهتماما خاصا </a:t>
            </a:r>
            <a:r>
              <a:rPr lang="ar-SY" sz="2400" b="1" dirty="0" smtClean="0"/>
              <a:t>بالتشخيص والعلاج حيث يحمل خطورة وفاة عالية لدى الأطفال والشباب </a:t>
            </a:r>
            <a:r>
              <a:rPr lang="ar-SY" sz="2400" b="1" u="sng" dirty="0" smtClean="0"/>
              <a:t>وقد يضيع التشخيص بحال تم تأويل الزلة التنفسية خطأ على أنها ذات رئة أو اعتبار الألم البطني عائدا لالتهاب زائدة دودية أو امساك</a:t>
            </a:r>
            <a:r>
              <a:rPr lang="ar-SY" sz="2400" b="1" dirty="0" smtClean="0"/>
              <a:t>.</a:t>
            </a:r>
            <a:endParaRPr lang="ar-SY" sz="2400" b="1" dirty="0"/>
          </a:p>
        </p:txBody>
      </p:sp>
    </p:spTree>
    <p:extLst>
      <p:ext uri="{BB962C8B-B14F-4D97-AF65-F5344CB8AC3E}">
        <p14:creationId xmlns:p14="http://schemas.microsoft.com/office/powerpoint/2010/main" val="3829668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959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6391"/>
            <a:ext cx="9144000" cy="627079"/>
          </a:xfrm>
        </p:spPr>
        <p:txBody>
          <a:bodyPr>
            <a:normAutofit/>
          </a:bodyPr>
          <a:lstStyle/>
          <a:p>
            <a:pPr algn="r"/>
            <a:r>
              <a:rPr lang="ar-SY" sz="2400" b="1" dirty="0" smtClean="0"/>
              <a:t>التشخيص</a:t>
            </a:r>
            <a:endParaRPr lang="ar-SY" sz="2400" b="1" dirty="0"/>
          </a:p>
        </p:txBody>
      </p:sp>
      <p:sp>
        <p:nvSpPr>
          <p:cNvPr id="3" name="عنصر نائب للمحتوى 2"/>
          <p:cNvSpPr>
            <a:spLocks noGrp="1"/>
          </p:cNvSpPr>
          <p:nvPr>
            <p:ph idx="1"/>
          </p:nvPr>
        </p:nvSpPr>
        <p:spPr>
          <a:xfrm>
            <a:off x="0" y="548680"/>
            <a:ext cx="9144000" cy="6309320"/>
          </a:xfrm>
        </p:spPr>
        <p:txBody>
          <a:bodyPr>
            <a:normAutofit/>
          </a:bodyPr>
          <a:lstStyle/>
          <a:p>
            <a:r>
              <a:rPr lang="ar-SY" sz="2400" b="1" dirty="0" smtClean="0"/>
              <a:t>يتم تاكيد التشخيص عادة لدى طفل عرضي بوجود </a:t>
            </a:r>
            <a:r>
              <a:rPr lang="ar-SY" sz="2400" b="1" u="sng" dirty="0" smtClean="0"/>
              <a:t>سكر عشوائي مرتفع (أكثر من 11.1 ممول/ل</a:t>
            </a:r>
            <a:r>
              <a:rPr lang="ar-SY" sz="2400" b="1" dirty="0" smtClean="0"/>
              <a:t> حسب </a:t>
            </a:r>
            <a:r>
              <a:rPr lang="en-US" sz="2400" b="1" dirty="0" smtClean="0"/>
              <a:t>WHO</a:t>
            </a:r>
            <a:r>
              <a:rPr lang="ar-SY" sz="2400" b="1" dirty="0" smtClean="0"/>
              <a:t> , </a:t>
            </a:r>
            <a:r>
              <a:rPr lang="ar-SY" sz="2400" b="1" u="sng" dirty="0" smtClean="0"/>
              <a:t>بيلة سكرية أو فرط كيتون الدم</a:t>
            </a:r>
            <a:r>
              <a:rPr lang="ar-SY" sz="2400" b="1" dirty="0" smtClean="0"/>
              <a:t>. عندما يوجد أي شك يتم اللجوء إلى </a:t>
            </a:r>
            <a:r>
              <a:rPr lang="ar-SY" sz="2400" b="1" u="sng" dirty="0" smtClean="0"/>
              <a:t>سكر الدم على الريق ( أكثر من 7 ممول/ل ) </a:t>
            </a:r>
            <a:r>
              <a:rPr lang="ar-SY" sz="2400" b="1" dirty="0" smtClean="0"/>
              <a:t>أو </a:t>
            </a:r>
            <a:r>
              <a:rPr lang="ar-SY" sz="2400" b="1" u="sng" dirty="0" smtClean="0"/>
              <a:t>ارتفاع الخضاب الغلوكوزي </a:t>
            </a:r>
            <a:r>
              <a:rPr lang="en-US" sz="2400" b="1" dirty="0" smtClean="0"/>
              <a:t>HBA1c</a:t>
            </a:r>
            <a:r>
              <a:rPr lang="ar-SY" sz="2400" b="1" dirty="0" smtClean="0"/>
              <a:t> نادرا مايتم اللجوء إلى اختبار تحمل السكر لتشخيص الداء السكري عند الأطفال. يجب الشك بوجود الداء السكري بوجود قصة عائلية إيجابية وعند الأطفال المصابين بالبدانة الشديدة مع علامات مقاومة على الأنسولين شواك أسود(جلد ناعم داكن اللون على العنق وتحت الإبطين). تشققات جلدية أو بوجود مبيض متعدد الكيسات لدى الفتيات المراهقات .</a:t>
            </a:r>
            <a:endParaRPr lang="ar-SY"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5024"/>
            <a:ext cx="9143999"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5024"/>
            <a:ext cx="9143998"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6035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انقلاب">
  <a:themeElements>
    <a:clrScheme name="انقلاب">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انقلاب">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1246</TotalTime>
  <Words>5197</Words>
  <Application>Microsoft Office PowerPoint</Application>
  <PresentationFormat>عرض على الشاشة (3:4)‏</PresentationFormat>
  <Paragraphs>206</Paragraphs>
  <Slides>64</Slides>
  <Notes>0</Notes>
  <HiddenSlides>0</HiddenSlides>
  <MMClips>0</MMClips>
  <ScaleCrop>false</ScaleCrop>
  <HeadingPairs>
    <vt:vector size="4" baseType="variant">
      <vt:variant>
        <vt:lpstr>نسق</vt:lpstr>
      </vt:variant>
      <vt:variant>
        <vt:i4>1</vt:i4>
      </vt:variant>
      <vt:variant>
        <vt:lpstr>عناوين الشرائح</vt:lpstr>
      </vt:variant>
      <vt:variant>
        <vt:i4>64</vt:i4>
      </vt:variant>
    </vt:vector>
  </HeadingPairs>
  <TitlesOfParts>
    <vt:vector size="65" baseType="lpstr">
      <vt:lpstr>انقلاب</vt:lpstr>
      <vt:lpstr>الداء السكري واضطرابات الغدد الصم  </vt:lpstr>
      <vt:lpstr>مقدمة</vt:lpstr>
      <vt:lpstr>الداء السكري</vt:lpstr>
      <vt:lpstr>عرض تقديمي في PowerPoint</vt:lpstr>
      <vt:lpstr>الآلية الإمراضية للداء السكري نمط1</vt:lpstr>
      <vt:lpstr>عرض تقديمي في PowerPoint</vt:lpstr>
      <vt:lpstr>المظاهر السريرية</vt:lpstr>
      <vt:lpstr>عرض تقديمي في PowerPoint</vt:lpstr>
      <vt:lpstr>التشخيص</vt:lpstr>
      <vt:lpstr>المعالجة المبدئية للداء السكري نمط 1</vt:lpstr>
      <vt:lpstr>الأنسولين</vt:lpstr>
      <vt:lpstr>عرض تقديمي في PowerPoint</vt:lpstr>
      <vt:lpstr>عرض تقديمي في PowerPoint</vt:lpstr>
      <vt:lpstr>عرض تقديمي في PowerPoint</vt:lpstr>
      <vt:lpstr>عرض تقديمي في PowerPoint</vt:lpstr>
      <vt:lpstr>مراقبة سكر الدم</vt:lpstr>
      <vt:lpstr>عرض تقديمي في PowerPoint</vt:lpstr>
      <vt:lpstr>عرض تقديمي في PowerPoint</vt:lpstr>
      <vt:lpstr>عرض تقديمي في PowerPoint</vt:lpstr>
      <vt:lpstr>عرض تقديمي في PowerPoint</vt:lpstr>
      <vt:lpstr>عرض تقديمي في PowerPoint</vt:lpstr>
      <vt:lpstr>الاختلاطات الحادة نوب نقص السكر</vt:lpstr>
      <vt:lpstr>الحماض الخلوني السكري</vt:lpstr>
      <vt:lpstr>عرض تقديمي في PowerPoint</vt:lpstr>
      <vt:lpstr>التدبير طويل الأمد</vt:lpstr>
      <vt:lpstr>الاختلاطات بعيدة المدى للسكري</vt:lpstr>
      <vt:lpstr>عرض تقديمي في PowerPoint</vt:lpstr>
      <vt:lpstr>عرض تقديمي في PowerPoint</vt:lpstr>
      <vt:lpstr>مشاكل في ضبط السكر</vt:lpstr>
      <vt:lpstr>العناية في المدرسة</vt:lpstr>
      <vt:lpstr>عرض تقديمي في PowerPoint</vt:lpstr>
      <vt:lpstr>عرض تقديمي في PowerPoint</vt:lpstr>
      <vt:lpstr>نقص السكر</vt:lpstr>
      <vt:lpstr>عرض تقديمي في PowerPoint</vt:lpstr>
      <vt:lpstr>عرض تقديمي في PowerPoint</vt:lpstr>
      <vt:lpstr>المعالجة</vt:lpstr>
      <vt:lpstr>اضطرابات الدرق</vt:lpstr>
      <vt:lpstr>عرض تقديمي في PowerPoint</vt:lpstr>
      <vt:lpstr>عرض تقديمي في PowerPoint</vt:lpstr>
      <vt:lpstr>عرض تقديمي في PowerPoint</vt:lpstr>
      <vt:lpstr>قصور الدرق المكتسب </vt:lpstr>
      <vt:lpstr>عرض تقديمي في PowerPoint</vt:lpstr>
      <vt:lpstr>عرض تقديمي في PowerPoint</vt:lpstr>
      <vt:lpstr>اضطرابات جارات الدرق</vt:lpstr>
      <vt:lpstr>عرض تقديمي في PowerPoint</vt:lpstr>
      <vt:lpstr>اضطرابات النخامى</vt:lpstr>
      <vt:lpstr>عرض تقديمي في PowerPoint</vt:lpstr>
      <vt:lpstr>اضطرابات الكظر</vt:lpstr>
      <vt:lpstr>عرض تقديمي في PowerPoint</vt:lpstr>
      <vt:lpstr>عرض تقديمي في PowerPoint</vt:lpstr>
      <vt:lpstr>التشخيص</vt:lpstr>
      <vt:lpstr>ر </vt:lpstr>
      <vt:lpstr>عرض تقديمي في PowerPoint</vt:lpstr>
      <vt:lpstr>قصور الكظر البدئي(داء أديسون)</vt:lpstr>
      <vt:lpstr>عرض تقديمي في PowerPoint</vt:lpstr>
      <vt:lpstr>عرض تقديمي في PowerPoint</vt:lpstr>
      <vt:lpstr>التشخيص </vt:lpstr>
      <vt:lpstr>عرض تقديمي في PowerPoint</vt:lpstr>
      <vt:lpstr>متلازمة كوشينغ</vt:lpstr>
      <vt:lpstr>عرض تقديمي في PowerPoint</vt:lpstr>
      <vt:lpstr>عرض تقديمي في PowerPoint</vt:lpstr>
      <vt:lpstr>عرض تقديمي في PowerPoint</vt:lpstr>
      <vt:lpstr>اضطرابات التطور الجنسي</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SGE</dc:creator>
  <cp:lastModifiedBy>asus</cp:lastModifiedBy>
  <cp:revision>220</cp:revision>
  <dcterms:created xsi:type="dcterms:W3CDTF">2019-01-27T11:14:55Z</dcterms:created>
  <dcterms:modified xsi:type="dcterms:W3CDTF">2020-03-10T11:40:41Z</dcterms:modified>
</cp:coreProperties>
</file>