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dirty="0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20/01/1441</a:t>
            </a:fld>
            <a:endParaRPr lang="ar-SA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/>
          <a:lstStyle/>
          <a:p>
            <a:pPr algn="r"/>
            <a:r>
              <a:rPr lang="ar-SY" sz="43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جامعة حماه - كلية الطب</a:t>
            </a:r>
            <a:br>
              <a:rPr lang="ar-SY" sz="43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</a:br>
            <a:r>
              <a:rPr lang="ar-SY" sz="43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السنة الخامسة – مقرر أطفال </a:t>
            </a:r>
            <a:r>
              <a:rPr lang="ar-SY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1</a:t>
            </a:r>
            <a:endParaRPr lang="ar-SY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/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التحسس</a:t>
            </a:r>
          </a:p>
          <a:p>
            <a:r>
              <a:rPr lang="ar-SY" b="1" dirty="0" smtClean="0"/>
              <a:t>الدكتور مخلص شريف عدي</a:t>
            </a:r>
            <a:endParaRPr lang="ar-SY" b="1" dirty="0"/>
          </a:p>
        </p:txBody>
      </p:sp>
    </p:spTree>
    <p:extLst>
      <p:ext uri="{BB962C8B-B14F-4D97-AF65-F5344CB8AC3E}">
        <p14:creationId xmlns:p14="http://schemas.microsoft.com/office/powerpoint/2010/main" val="9256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 smtClean="0"/>
              <a:t>التدبير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ar-SA" sz="2400" dirty="0" smtClean="0"/>
              <a:t>تستعمل إزالة التحسس النوعي لمعالجة التهاب الأنف التحسسي والتهاب الملتحمة, لدغ الحشرات , التأق , الربو .</a:t>
            </a:r>
          </a:p>
          <a:p>
            <a:r>
              <a:rPr lang="ar-SA" sz="2400" dirty="0" smtClean="0"/>
              <a:t>يتم حقن محاليل من المؤرج الذي يتحسس له المريض تحت الجلد أو تقدم تحت اللسان على نحو منتظم 3-5 سنوات , بهدف تطوير تحمل مناعي فعال جدا لتأمين وقاية لسنوات عديدة وذلك بإشراف اختصاصي </a:t>
            </a:r>
          </a:p>
          <a:p>
            <a:r>
              <a:rPr lang="ar-SA" sz="2400" b="1" dirty="0" smtClean="0"/>
              <a:t>التحسس الغذائي وعدم التحمل الغذائي </a:t>
            </a:r>
          </a:p>
          <a:p>
            <a:r>
              <a:rPr lang="ar-SA" sz="2400" b="1" dirty="0" smtClean="0"/>
              <a:t>التحسس الغذائي </a:t>
            </a:r>
            <a:r>
              <a:rPr lang="ar-SA" sz="2400" b="1" dirty="0" smtClean="0">
                <a:solidFill>
                  <a:srgbClr val="FF0000"/>
                </a:solidFill>
              </a:rPr>
              <a:t>بدئي</a:t>
            </a:r>
            <a:r>
              <a:rPr lang="ar-SA" sz="2400" b="1" dirty="0" smtClean="0"/>
              <a:t> غالبا , حيث يرتكس الأطفال عند التعرض الأول , غالبا التظاهرات حسب العامل وعمر الطفل :</a:t>
            </a:r>
          </a:p>
          <a:p>
            <a:r>
              <a:rPr lang="ar-SA" sz="2400" b="1" dirty="0" smtClean="0"/>
              <a:t>في الرضع </a:t>
            </a:r>
            <a:r>
              <a:rPr lang="ar-SA" sz="2400" dirty="0" smtClean="0"/>
              <a:t>– الأسباب الكثر شيوعا هي الحليب ,البيض ,والفستق.</a:t>
            </a:r>
          </a:p>
          <a:p>
            <a:r>
              <a:rPr lang="ar-SA" sz="2400" b="1" dirty="0" smtClean="0"/>
              <a:t>في الأطفال الأكبر سنا </a:t>
            </a:r>
            <a:r>
              <a:rPr lang="ar-SA" sz="2400" dirty="0" smtClean="0"/>
              <a:t>–الفستق , المكسرات ,السمك , والمحار .</a:t>
            </a:r>
          </a:p>
          <a:p>
            <a:r>
              <a:rPr lang="ar-SA" sz="2400" b="1" dirty="0" smtClean="0"/>
              <a:t>قد يكون التحسس الغذائي </a:t>
            </a:r>
            <a:r>
              <a:rPr lang="ar-SA" sz="2400" b="1" dirty="0" smtClean="0">
                <a:solidFill>
                  <a:srgbClr val="FF0000"/>
                </a:solidFill>
              </a:rPr>
              <a:t>ثانويا </a:t>
            </a:r>
            <a:r>
              <a:rPr lang="ar-SA" sz="2400" dirty="0" smtClean="0"/>
              <a:t>,والذي يكون غالبا بسبب الارتكاس المتصالب بين البروتينات الموجودة في الفواكه الطازجة /الخضار/الجوز وتلك الموجودة في غبار الطلع 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2674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 smtClean="0"/>
              <a:t>المظاهر السريرية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r>
              <a:rPr lang="ar-SA" sz="2400" b="1" dirty="0" smtClean="0"/>
              <a:t>في التحسس الغذائي المتواسط باستعمال </a:t>
            </a:r>
            <a:r>
              <a:rPr lang="en-US" sz="2400" b="1" dirty="0" smtClean="0"/>
              <a:t>IgE</a:t>
            </a:r>
            <a:r>
              <a:rPr lang="ar-SY" sz="2400" dirty="0" smtClean="0"/>
              <a:t> توجد قصة لمرض تحسسي متفاوت من الطفح الشروي إلى التأق, يحدث غالبا 10- 15 دقيقة(ساعتين) بعد تناول الطعام . </a:t>
            </a:r>
            <a:r>
              <a:rPr lang="ar-SY" sz="2400" b="1" dirty="0" smtClean="0"/>
              <a:t>يتظاهر التحسس الغذائي غير المتواسط باستعمال </a:t>
            </a:r>
            <a:r>
              <a:rPr lang="en-US" sz="2400" b="1" dirty="0" smtClean="0"/>
              <a:t>IgE</a:t>
            </a:r>
            <a:r>
              <a:rPr lang="ar-SY" sz="2400" b="1" dirty="0" smtClean="0"/>
              <a:t> </a:t>
            </a:r>
            <a:r>
              <a:rPr lang="ar-SY" sz="2400" dirty="0" smtClean="0"/>
              <a:t>غالبا بإسهال , إقياء ,ألم بطني وبعض الأحيان بدم في البراز في الأسابيع القليلة الأولى من الحياة بسبب التهاب المستقيم أو إقياءات شديدة متكررة عند الرضيع التي يمكن أن تسبب صدمة ( متلازمة التهاب الأمعاء والكولونات المسبب ببروتين الطعام)</a:t>
            </a:r>
          </a:p>
          <a:p>
            <a:r>
              <a:rPr lang="ar-SY" sz="2400" b="1" dirty="0" smtClean="0"/>
              <a:t>التشخيص</a:t>
            </a:r>
          </a:p>
          <a:p>
            <a:r>
              <a:rPr lang="ar-SY" sz="2400" dirty="0" smtClean="0"/>
              <a:t>الاختبارات الأكثر فائدة وتأكيدا هي </a:t>
            </a:r>
            <a:r>
              <a:rPr lang="ar-SY" sz="2400" b="1" dirty="0" smtClean="0"/>
              <a:t>اختبار وخز الجلد ومعايرة أضداد </a:t>
            </a:r>
            <a:r>
              <a:rPr lang="en-US" sz="2400" b="1" dirty="0" smtClean="0"/>
              <a:t>IgE</a:t>
            </a:r>
            <a:r>
              <a:rPr lang="ar-SY" sz="2400" b="1" dirty="0" smtClean="0"/>
              <a:t> في الدم. </a:t>
            </a:r>
            <a:r>
              <a:rPr lang="ar-SY" sz="2400" dirty="0" smtClean="0"/>
              <a:t>يعتمد التشخيص على القصة والفحص السريري. قد يجرى تنظير هضمي </a:t>
            </a:r>
            <a:r>
              <a:rPr lang="ar-SY" sz="2400" b="1" dirty="0" smtClean="0"/>
              <a:t>وخزعة معوية </a:t>
            </a:r>
            <a:r>
              <a:rPr lang="ar-SY" sz="2400" dirty="0" smtClean="0"/>
              <a:t>إذا كان مستطبا . فذلك </a:t>
            </a:r>
            <a:r>
              <a:rPr lang="ar-SY" sz="2400" b="1" dirty="0" smtClean="0"/>
              <a:t>يدعم التشخيص بوجود ارتشاح بالحمضات </a:t>
            </a:r>
            <a:r>
              <a:rPr lang="ar-SY" sz="2400" dirty="0" smtClean="0"/>
              <a:t>. </a:t>
            </a:r>
          </a:p>
          <a:p>
            <a:r>
              <a:rPr lang="ar-SY" sz="2400" b="1" dirty="0" smtClean="0"/>
              <a:t>في كلا التحسسات الغذائية المتواسطة باستعمال </a:t>
            </a:r>
            <a:r>
              <a:rPr lang="en-US" sz="2400" b="1" dirty="0" smtClean="0"/>
              <a:t>IgE</a:t>
            </a:r>
            <a:r>
              <a:rPr lang="ar-SY" sz="2400" b="1" dirty="0" smtClean="0"/>
              <a:t> وغير المتوسطة به </a:t>
            </a:r>
            <a:r>
              <a:rPr lang="ar-SY" sz="2400" dirty="0" smtClean="0"/>
              <a:t>.</a:t>
            </a:r>
          </a:p>
          <a:p>
            <a:r>
              <a:rPr lang="ar-SY" sz="2400" dirty="0" smtClean="0"/>
              <a:t> </a:t>
            </a:r>
            <a:r>
              <a:rPr lang="ar-SY" sz="2400" b="1" dirty="0" smtClean="0"/>
              <a:t>الاستقصاء المعياري الذهبي في حالات الشك هو استبعاد المادة الغذائية ذات </a:t>
            </a:r>
            <a:r>
              <a:rPr lang="ar-SY" sz="2400" b="1" dirty="0" smtClean="0"/>
              <a:t>الصلة </a:t>
            </a:r>
            <a:r>
              <a:rPr lang="ar-SY" sz="2400" dirty="0" smtClean="0"/>
              <a:t>تحت</a:t>
            </a:r>
            <a:r>
              <a:rPr lang="ar-SY" sz="2400" b="1" dirty="0" smtClean="0"/>
              <a:t> </a:t>
            </a:r>
            <a:r>
              <a:rPr lang="ar-SY" sz="2400" dirty="0" smtClean="0"/>
              <a:t>إشراف اختصاصي تغذية ,متبوعا باختبار تحدي بالمادة الغذائية ومضبوط بالشاهد.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36882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3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ar-SY" sz="2400" b="1" dirty="0" smtClean="0"/>
              <a:t>التدبير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ar-SY" sz="2400" dirty="0" smtClean="0"/>
              <a:t>يتضمن تدبير الطفل المصاب بالتحسس الغذائي </a:t>
            </a:r>
            <a:r>
              <a:rPr lang="ar-SY" sz="2400" b="1" dirty="0" smtClean="0"/>
              <a:t>تجنب المادة /المواد الغذائية </a:t>
            </a:r>
            <a:r>
              <a:rPr lang="ar-SY" sz="2400" dirty="0" smtClean="0"/>
              <a:t>المناسبة.</a:t>
            </a:r>
          </a:p>
          <a:p>
            <a:r>
              <a:rPr lang="ar-SY" sz="2400" dirty="0" smtClean="0"/>
              <a:t>التدبير الدوائي للارتكاسات الخفيفة (دون أعراض قلبية تنفسية) يكون </a:t>
            </a:r>
            <a:r>
              <a:rPr lang="ar-SY" sz="2400" b="1" dirty="0" smtClean="0"/>
              <a:t>بمضادات</a:t>
            </a:r>
            <a:r>
              <a:rPr lang="ar-SY" sz="2400" dirty="0" smtClean="0"/>
              <a:t> </a:t>
            </a:r>
            <a:r>
              <a:rPr lang="ar-SY" sz="2400" b="1" dirty="0" smtClean="0"/>
              <a:t>الهيستامين غيرالمركنة . </a:t>
            </a:r>
          </a:p>
          <a:p>
            <a:r>
              <a:rPr lang="ar-SY" sz="2400" dirty="0" smtClean="0"/>
              <a:t>إذا كان لدى الطفل ارتكاس شديد (إصابة قلبية وعائية,حنجري أو قصبي), تكون </a:t>
            </a:r>
            <a:r>
              <a:rPr lang="ar-SY" sz="2400" b="1" dirty="0" smtClean="0"/>
              <a:t>المعالجة بالابينفرين عضليا.</a:t>
            </a:r>
          </a:p>
          <a:p>
            <a:r>
              <a:rPr lang="ar-SY" sz="2400" dirty="0" smtClean="0"/>
              <a:t>يشفى التحسس الغذائي لحليب البقر والبيض عادة في الطفولة المبكرة . وقد يكون إعادة الإدخال التدريجي لهذه الأغذية  ممكنا تحت إشراف اختصاصي التغذية عند الأطفال, بينما يستمر التحسس الغذائي للجوز وطعام البحر غالبا حتى سن البلوغ. 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19300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4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ar-SY" sz="2400" b="1" dirty="0" smtClean="0"/>
              <a:t>الإكزيما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ar-SY" sz="2400" b="1" dirty="0" smtClean="0"/>
              <a:t>قد تكون الاكزيما تأتبية</a:t>
            </a:r>
            <a:r>
              <a:rPr lang="ar-SY" sz="2400" b="1" dirty="0"/>
              <a:t> </a:t>
            </a:r>
            <a:r>
              <a:rPr lang="ar-SY" sz="2400" b="1" dirty="0" smtClean="0"/>
              <a:t>أو غير تأتبية</a:t>
            </a:r>
            <a:r>
              <a:rPr lang="ar-SY" sz="2400" dirty="0" smtClean="0"/>
              <a:t>. تصنف الاكزيما التأتبية كمرض تحسسي حيث لدى العديد من الأطفال المصابين قصة أسرية للتحسس, يطور50% على الأقل أمراض مناعية أخرى غالبا مع وجود أضداد </a:t>
            </a:r>
            <a:r>
              <a:rPr lang="en-US" sz="2400" dirty="0" smtClean="0"/>
              <a:t>IgE</a:t>
            </a:r>
            <a:r>
              <a:rPr lang="ar-SY" sz="2400" dirty="0" smtClean="0"/>
              <a:t> لمؤرجات شائعة.</a:t>
            </a:r>
          </a:p>
          <a:p>
            <a:r>
              <a:rPr lang="ar-SY" sz="2400" dirty="0" smtClean="0"/>
              <a:t> تم تعرف </a:t>
            </a:r>
            <a:r>
              <a:rPr lang="ar-SY" sz="2400" b="1" dirty="0" smtClean="0"/>
              <a:t>طفرات مورثة الفيلاغرين </a:t>
            </a:r>
            <a:r>
              <a:rPr lang="ar-SY" sz="2400" dirty="0" smtClean="0"/>
              <a:t>كعامل خطورة أساسي لتطور الاكزيما بسبب ضعف الوظيفة الحاجزية للجلد. والتي تؤدي عندها إلى تحسس جلدي لمؤرجات استنشاقية وغذائية . </a:t>
            </a:r>
            <a:endParaRPr lang="ar-SY" sz="2400" dirty="0" smtClean="0"/>
          </a:p>
          <a:p>
            <a:r>
              <a:rPr lang="ar-SY" sz="2400" dirty="0" smtClean="0"/>
              <a:t>هذا </a:t>
            </a:r>
            <a:r>
              <a:rPr lang="ar-SY" sz="2400" dirty="0" smtClean="0"/>
              <a:t>يعني أن طفرات مورثة الفيلاغرين تؤهب لتحسس غذائي, ربو , حمى القش , إضافة إلى الاكزيما, حتى 40% من الرضع الصغار المصابين بالاكزيما الشديدة لديهم تحسس غذائي متواسط باستعمال </a:t>
            </a:r>
            <a:r>
              <a:rPr lang="en-US" sz="2400" dirty="0" smtClean="0"/>
              <a:t>IgE</a:t>
            </a:r>
            <a:r>
              <a:rPr lang="ar-SY" sz="2400" dirty="0"/>
              <a:t> </a:t>
            </a:r>
            <a:r>
              <a:rPr lang="ar-SY" sz="2400" dirty="0" smtClean="0"/>
              <a:t>. لا سيما التحسس للبيض. ينبغي أن يؤخذ في الحسبان المسح باختبار الوخز للجلد أو عيار </a:t>
            </a:r>
            <a:r>
              <a:rPr lang="en-US" sz="2400" dirty="0" smtClean="0"/>
              <a:t>IgE</a:t>
            </a:r>
            <a:r>
              <a:rPr lang="ar-SY" sz="2400" dirty="0" smtClean="0"/>
              <a:t> الدم في هؤلاء المرضى . 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16341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2400" b="1" dirty="0" smtClean="0"/>
              <a:t>التهاب الأنف والملتحمة التحسسي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400" dirty="0" smtClean="0"/>
              <a:t>قد تكون تأتبية أو غير تأتبية . يصنف التهاب الأنف والملتحمة  تبعا للنمط وشدة الأعراض ,فقد تكون متقطعة أو مستمرة </a:t>
            </a:r>
            <a:r>
              <a:rPr lang="ar-SY" sz="2400" dirty="0" smtClean="0"/>
              <a:t>, خفيفة</a:t>
            </a:r>
            <a:r>
              <a:rPr lang="ar-SY" sz="2400" dirty="0" smtClean="0"/>
              <a:t>, متوسطة  أو شديدة .</a:t>
            </a:r>
          </a:p>
          <a:p>
            <a:r>
              <a:rPr lang="ar-SY" sz="2400" dirty="0" smtClean="0"/>
              <a:t>تصنف </a:t>
            </a:r>
            <a:r>
              <a:rPr lang="ar-SY" sz="2400" b="1" dirty="0" smtClean="0">
                <a:solidFill>
                  <a:srgbClr val="FF0000"/>
                </a:solidFill>
              </a:rPr>
              <a:t>فصلية </a:t>
            </a:r>
            <a:r>
              <a:rPr lang="ar-SY" sz="2400" dirty="0" smtClean="0"/>
              <a:t>عادة في المناخات المعتدلة( مرتبطة بالعشب الفصلي , الأعشاب الضارة أو غبار طلع الشجر) و</a:t>
            </a:r>
            <a:r>
              <a:rPr lang="ar-SY" sz="2400" b="1" dirty="0" smtClean="0">
                <a:solidFill>
                  <a:srgbClr val="FF0000"/>
                </a:solidFill>
              </a:rPr>
              <a:t>دائمة </a:t>
            </a:r>
            <a:r>
              <a:rPr lang="ar-SY" sz="2400" dirty="0" smtClean="0"/>
              <a:t>(مرتبطة بالمؤرجات الدائمة مثل غبار عث المنزل أو الحيوانات الأليفة). </a:t>
            </a:r>
          </a:p>
          <a:p>
            <a:r>
              <a:rPr lang="ar-SY" sz="2400" dirty="0" smtClean="0"/>
              <a:t>تصيب حتى 20% من الأطفال وتظاهراتها الكلاسيكية هي الزكام والتهاب الملتحمة. وقد تتظاهر كالتهاب أنف المتظاهر بالسعال بسبب سيلان الأنف الخلفي أو بانسداد أنف مزمن مسببا اضطراب نوم مع ضعف تركيز نهاري . أو بأعراض عينية . وتترافق مع أكزيما , التهاب جيوب وضخامة ناميات ومع الربو.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6532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2400" b="1" dirty="0" smtClean="0"/>
              <a:t>خيارات المعالجة لالتهاب الأنف والملتحمة التحسسي</a:t>
            </a:r>
            <a:endParaRPr lang="ar-SY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2200" y="1447800"/>
            <a:ext cx="54651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/>
              <a:t>التحسس</a:t>
            </a:r>
            <a:endParaRPr lang="ar-SY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Y" sz="2400" b="1" dirty="0" smtClean="0">
                <a:solidFill>
                  <a:srgbClr val="FF0000"/>
                </a:solidFill>
              </a:rPr>
              <a:t>قد يسبب الجهاز المناعي الشاذ:</a:t>
            </a:r>
          </a:p>
          <a:p>
            <a:r>
              <a:rPr lang="ar-SY" sz="2400" b="1" dirty="0" smtClean="0"/>
              <a:t>الأمراض التحسسية</a:t>
            </a:r>
          </a:p>
          <a:p>
            <a:r>
              <a:rPr lang="ar-SY" sz="2400" b="1" dirty="0" smtClean="0"/>
              <a:t>العوز المناعي </a:t>
            </a:r>
          </a:p>
          <a:p>
            <a:r>
              <a:rPr lang="ar-SY" sz="2400" b="1" dirty="0" smtClean="0"/>
              <a:t>أمراض المناعة الذاتية </a:t>
            </a:r>
            <a:r>
              <a:rPr lang="ar-SY" sz="2400" dirty="0" smtClean="0"/>
              <a:t>: إما نوعية لجهاز معين(مثل السكري نمط1)أو جهازية(مثل الذئبة الحمامية الجهازية)</a:t>
            </a:r>
          </a:p>
          <a:p>
            <a:r>
              <a:rPr lang="ar-SY" sz="2400" b="1" dirty="0" smtClean="0">
                <a:solidFill>
                  <a:srgbClr val="FF0000"/>
                </a:solidFill>
              </a:rPr>
              <a:t>آليات المرض التحسسي</a:t>
            </a:r>
          </a:p>
          <a:p>
            <a:r>
              <a:rPr lang="ar-SY" sz="2400" b="1" dirty="0" smtClean="0"/>
              <a:t>قد تكون وراثية أو استجابة مناعية شاذة لمنبه محيطي ضار</a:t>
            </a:r>
          </a:p>
          <a:p>
            <a:r>
              <a:rPr lang="ar-SY" sz="2400" b="1" dirty="0" smtClean="0"/>
              <a:t>عدد قليل من المحرضات تفسر معظم الأمراض التحسسية:</a:t>
            </a:r>
          </a:p>
          <a:p>
            <a:r>
              <a:rPr lang="ar-SY" sz="2400" b="1" dirty="0" smtClean="0"/>
              <a:t>المؤرجات الاستنشاقية </a:t>
            </a:r>
            <a:r>
              <a:rPr lang="ar-SY" sz="2400" dirty="0" smtClean="0"/>
              <a:t>:  مثل غبار عث المنزل , حبوب طلع النباتات , أوبار الحيوانات الأليفة والعفن</a:t>
            </a:r>
          </a:p>
          <a:p>
            <a:r>
              <a:rPr lang="ar-SY" sz="2400" b="1" dirty="0" smtClean="0"/>
              <a:t>المؤرجات الهضمية: </a:t>
            </a:r>
            <a:r>
              <a:rPr lang="ar-SY" sz="2400" dirty="0" smtClean="0"/>
              <a:t>مثل حليب البقر ,الجوز ,الصويا, البيض , القمح, الحبوب, البقول, الأطعمة البحرية والفواكه</a:t>
            </a:r>
          </a:p>
          <a:p>
            <a:r>
              <a:rPr lang="ar-SY" sz="2400" dirty="0" smtClean="0"/>
              <a:t>لدغ </a:t>
            </a:r>
            <a:r>
              <a:rPr lang="ar-SY" sz="2400" dirty="0" smtClean="0"/>
              <a:t>الحشرات, </a:t>
            </a:r>
            <a:r>
              <a:rPr lang="ar-SY" sz="2400" dirty="0" smtClean="0"/>
              <a:t>الأدوية, </a:t>
            </a:r>
            <a:r>
              <a:rPr lang="ar-SY" sz="2400" dirty="0" smtClean="0"/>
              <a:t>المطاط </a:t>
            </a:r>
            <a:r>
              <a:rPr lang="ar-SY" sz="2400" dirty="0" smtClean="0"/>
              <a:t>الطبيعي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10526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2400" b="1" dirty="0" smtClean="0"/>
              <a:t>الشرى والوذمة العرقية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400" dirty="0" smtClean="0"/>
              <a:t>يتظاهر الشرى بطفوح أو احمرار وينتج من توسع وعائي موضعي والنفوذية المزدادة للشعريات و الوريدات . هذه التغيرات معتمدة على تفعيل الخلايا البدينة الجلدية التي تطلق الهيستامين . حاكه .</a:t>
            </a:r>
          </a:p>
          <a:p>
            <a:r>
              <a:rPr lang="ar-SY" sz="2400" dirty="0" smtClean="0"/>
              <a:t>ينتج الشرى الحاد غالبا من إنتان فيروسي (  الطفح يستمر أياما) أو التعرض لمؤرج ( يستمر الطفح ساعات ). </a:t>
            </a:r>
          </a:p>
          <a:p>
            <a:r>
              <a:rPr lang="ar-SY" sz="2400" dirty="0" smtClean="0"/>
              <a:t>قد يصيب الشرى نسجا أعمق مسببا بذلك تورما (وذمة عرقية) , على نحو في الشفاه والنسج الرخوة حول العينين. </a:t>
            </a:r>
          </a:p>
          <a:p>
            <a:r>
              <a:rPr lang="ar-SY" sz="2400" dirty="0" smtClean="0"/>
              <a:t>غالبا الشرى المزمن (يستمر </a:t>
            </a:r>
            <a:r>
              <a:rPr lang="en-US" sz="2400" dirty="0" smtClean="0"/>
              <a:t>&lt;</a:t>
            </a:r>
            <a:r>
              <a:rPr lang="ar-SY" sz="2400" dirty="0" smtClean="0"/>
              <a:t> 6 أسابيع) ليس تحسسي المنشأ </a:t>
            </a:r>
          </a:p>
          <a:p>
            <a:r>
              <a:rPr lang="ar-SY" sz="2400" dirty="0" smtClean="0"/>
              <a:t>العلاج بالجيل الثاني غير المركن من مضادات الهيستامين , مضادات مستقبلات اللوكترين أو الأضداد المضادة لوجود </a:t>
            </a:r>
            <a:r>
              <a:rPr lang="en-US" sz="2400" dirty="0" smtClean="0"/>
              <a:t>IgE</a:t>
            </a:r>
            <a:r>
              <a:rPr lang="ar-SY" sz="2400" dirty="0" smtClean="0"/>
              <a:t> (</a:t>
            </a:r>
            <a:r>
              <a:rPr lang="en-US" sz="2400" dirty="0" smtClean="0"/>
              <a:t>Omalizumab</a:t>
            </a:r>
            <a:r>
              <a:rPr lang="ar-SY" sz="2400" dirty="0" smtClean="0"/>
              <a:t> ) مفيدة في الحالات المعندة. 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29271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ar-SY" sz="2400" b="1" dirty="0" smtClean="0"/>
              <a:t>التحسس الدوائي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ar-SY" sz="2400" dirty="0" smtClean="0"/>
              <a:t>تحدث التحسسات الدوائية أيضا عند الأطفال , لاسيما للصادات .</a:t>
            </a:r>
          </a:p>
          <a:p>
            <a:r>
              <a:rPr lang="ar-SY" sz="2400" dirty="0" smtClean="0"/>
              <a:t>يمكن استعمال اختبارات التحسس الجلدية والدموية لدعم التشخيص</a:t>
            </a:r>
          </a:p>
          <a:p>
            <a:endParaRPr lang="ar-SY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3999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3998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6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2400" b="1" dirty="0" smtClean="0"/>
              <a:t>فرط التحسس للدغة الحشرات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400" dirty="0" smtClean="0"/>
              <a:t>تحدث أساسيا من لسع النحلة أو الدبور ,وبعض أنواع النمل .</a:t>
            </a:r>
          </a:p>
          <a:p>
            <a:r>
              <a:rPr lang="ar-SY" sz="2400" b="1" dirty="0" smtClean="0"/>
              <a:t>شدة الارتكاس قد تكون:</a:t>
            </a:r>
          </a:p>
          <a:p>
            <a:r>
              <a:rPr lang="ar-SY" sz="2400" dirty="0" smtClean="0"/>
              <a:t>خفيف – تورم موضعي</a:t>
            </a:r>
          </a:p>
          <a:p>
            <a:r>
              <a:rPr lang="ar-SY" sz="2400" dirty="0" smtClean="0"/>
              <a:t>متوسط- طفح شروي معمم</a:t>
            </a:r>
          </a:p>
          <a:p>
            <a:r>
              <a:rPr lang="ar-SY" sz="2400" dirty="0" smtClean="0"/>
              <a:t>شديد –أعراض جهازية مع وزيز أو صدمة</a:t>
            </a:r>
          </a:p>
          <a:p>
            <a:r>
              <a:rPr lang="ar-SY" sz="2400" dirty="0" smtClean="0"/>
              <a:t>من غير المرجح أن يطور الأطفال – الذين لديهم ارتكاس سابق خفيف أو متوسط - ارتكاس شديد في المستقبل.</a:t>
            </a:r>
          </a:p>
          <a:p>
            <a:r>
              <a:rPr lang="ar-SY" sz="2400" dirty="0" smtClean="0"/>
              <a:t>يجب أن يقدم للأطفال الذين كان لديهم ارتكاس شديد أو لديهم قلق واضح حول ارتكاس لاحق حاقن ايبينيفرين ذاتي مع نزع تحسس المؤرج</a:t>
            </a:r>
            <a:r>
              <a:rPr lang="ar-SY" sz="2400" dirty="0" smtClean="0"/>
              <a:t>.</a:t>
            </a:r>
          </a:p>
          <a:p>
            <a:r>
              <a:rPr lang="ar-SY" sz="2400" dirty="0" smtClean="0"/>
              <a:t>نزع التحسس فعال في منع الارتكاسات اللاحقة.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9089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SY" sz="2400" dirty="0" smtClean="0"/>
              <a:t>تصنف الاستجابات المناعية التحسسية إلى متواسطة باستعمال</a:t>
            </a:r>
            <a:r>
              <a:rPr lang="en-US" sz="2400" dirty="0" smtClean="0"/>
              <a:t>IgE</a:t>
            </a:r>
            <a:r>
              <a:rPr lang="ar-SA" sz="2400" dirty="0" smtClean="0"/>
              <a:t>أو غير متواسطة به. </a:t>
            </a:r>
          </a:p>
          <a:p>
            <a:r>
              <a:rPr lang="ar-SA" sz="2400" b="1" dirty="0" smtClean="0"/>
              <a:t>للارتكاسات التحسسية المتواسطة باستعمال</a:t>
            </a:r>
            <a:r>
              <a:rPr lang="ar-SA" sz="2400" b="1" dirty="0"/>
              <a:t> </a:t>
            </a:r>
            <a:r>
              <a:rPr lang="en-US" sz="2400" b="1" dirty="0" smtClean="0"/>
              <a:t>IgE</a:t>
            </a:r>
            <a:r>
              <a:rPr lang="ar-SY" sz="2400" b="1" dirty="0" smtClean="0"/>
              <a:t> لها سير سريري مميز:</a:t>
            </a:r>
          </a:p>
          <a:p>
            <a:r>
              <a:rPr lang="ar-SY" sz="2400" b="1" dirty="0" smtClean="0"/>
              <a:t>المرحلة الباكرة: </a:t>
            </a:r>
            <a:r>
              <a:rPr lang="ar-SY" sz="2400" dirty="0" smtClean="0"/>
              <a:t>تحدث خلال دقائق من التعرض للمؤرج بسبب تحرر الهيستامين والوسائط الأخرى من الخلايا البدينة. تسبب الطفح الشروي ,وذمة عرقية, عطاس, إقياء, تشنج قصبي, و/أو صدمة قلبية وعائية</a:t>
            </a:r>
          </a:p>
          <a:p>
            <a:r>
              <a:rPr lang="ar-SY" sz="2400" b="1" dirty="0" smtClean="0"/>
              <a:t>المرحلة المتأخرة </a:t>
            </a:r>
            <a:r>
              <a:rPr lang="ar-SY" sz="2400" dirty="0" smtClean="0"/>
              <a:t>أيضا قد تحدث بعد 4-6 ساعات لاسيما في الارتكاس للمؤرجات الاستنشاقية. تسبب الاحتقان الأنفي في المسالك التنفسية السفلية.</a:t>
            </a:r>
          </a:p>
          <a:p>
            <a:r>
              <a:rPr lang="ar-SY" sz="2400" dirty="0" smtClean="0"/>
              <a:t>معظم الارتكاسات التحسسية الشديدة المهددة للحياة متواسطة باستعمال </a:t>
            </a:r>
            <a:r>
              <a:rPr lang="ar-SA" sz="2400" dirty="0" smtClean="0"/>
              <a:t> </a:t>
            </a:r>
            <a:r>
              <a:rPr lang="en-US" sz="2400" dirty="0" smtClean="0"/>
              <a:t>IgE</a:t>
            </a:r>
          </a:p>
          <a:p>
            <a:r>
              <a:rPr lang="ar-SY" sz="2400" dirty="0" smtClean="0"/>
              <a:t>وعند الاستجابات المناعية التحسسية غير المتواسطة باستعمال </a:t>
            </a:r>
            <a:r>
              <a:rPr lang="en-US" sz="2400" dirty="0" smtClean="0"/>
              <a:t>IgE</a:t>
            </a:r>
            <a:r>
              <a:rPr lang="ar-SA" sz="2400" dirty="0" smtClean="0"/>
              <a:t> تكون الأعراض متأخرة الحدوث وذات سيرا سريريا أكثر تنوعا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28613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 smtClean="0"/>
              <a:t>نظرية النظافة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ar-SA" sz="2400" dirty="0" smtClean="0"/>
              <a:t>تقترح أن ارتفاع الانتشار يرجع إلى تغير التعرض للجراثيم المترافق مع تغير ظروف الحياة الحديثة</a:t>
            </a:r>
          </a:p>
          <a:p>
            <a:endParaRPr lang="ar-SY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3"/>
            <a:ext cx="9143999" cy="50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0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400" b="1" dirty="0" smtClean="0"/>
              <a:t>الدورة التحسسية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b="1" dirty="0" smtClean="0"/>
              <a:t>يظهر الأطفال المتحسسون اضطرابات تحسسية مميزة في أعمار مختلفة:</a:t>
            </a:r>
          </a:p>
          <a:p>
            <a:r>
              <a:rPr lang="ar-SA" sz="2400" dirty="0" smtClean="0"/>
              <a:t>تظهر الاكزيما والتحسس الغذائي غالبا </a:t>
            </a:r>
            <a:r>
              <a:rPr lang="ar-SA" sz="2400" b="1" dirty="0" smtClean="0">
                <a:solidFill>
                  <a:srgbClr val="FF0000"/>
                </a:solidFill>
              </a:rPr>
              <a:t>في الرضع</a:t>
            </a:r>
          </a:p>
          <a:p>
            <a:r>
              <a:rPr lang="ar-SA" sz="2400" dirty="0" smtClean="0"/>
              <a:t>يبدأ التهاب الأنف التحسسي , التهاب الملتحمة والربو غالبا </a:t>
            </a:r>
            <a:r>
              <a:rPr lang="ar-SA" sz="2400" b="1" dirty="0" smtClean="0">
                <a:solidFill>
                  <a:srgbClr val="FF0000"/>
                </a:solidFill>
              </a:rPr>
              <a:t>في سنوات قبل المدرسة وسنوات المدرسة الأولى</a:t>
            </a:r>
          </a:p>
          <a:p>
            <a:r>
              <a:rPr lang="ar-SA" sz="2400" dirty="0" smtClean="0"/>
              <a:t>قد يسبق التهاب الأنف والتهاب الملتحمة ظهور الربو. </a:t>
            </a:r>
          </a:p>
          <a:p>
            <a:r>
              <a:rPr lang="ar-SA" sz="2400" dirty="0" smtClean="0"/>
              <a:t>العديد من الأطفال المصابين بالتحسس الغذائي لديهم إكزيما حتى 80% من الأطفال المصابين بالربو لديهم التهاب أنف.</a:t>
            </a:r>
          </a:p>
          <a:p>
            <a:r>
              <a:rPr lang="ar-SA" sz="2400" dirty="0" smtClean="0"/>
              <a:t>وجود الاكزيما أو التحسس الغذائي في الرضع قد يكون عاملا منبئا بالربو والتهاب الأنف التحسسي في وقت لاحق من الحياة .</a:t>
            </a:r>
          </a:p>
          <a:p>
            <a:r>
              <a:rPr lang="ar-SA" sz="2400" dirty="0" smtClean="0"/>
              <a:t>يشار بالتتالي بالدورة التحسسية</a:t>
            </a:r>
          </a:p>
          <a:p>
            <a:pPr marL="0" indent="0">
              <a:buNone/>
            </a:pP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32915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400" b="1" dirty="0" smtClean="0"/>
              <a:t>الوقاية من أمراض التحسس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 smtClean="0"/>
              <a:t>تجنب استعمال الحليب الصناعي المشتق من حليب البقرلتقليل خطر الإكزيما</a:t>
            </a:r>
          </a:p>
          <a:p>
            <a:r>
              <a:rPr lang="ar-SA" sz="2400" dirty="0" smtClean="0"/>
              <a:t>استعمال الجراثيم المتعايشة خلال القسم الأخير من الحمل والارضاع للوقاية من الاكزيما.</a:t>
            </a:r>
          </a:p>
          <a:p>
            <a:r>
              <a:rPr lang="ar-SA" sz="2400" dirty="0" smtClean="0"/>
              <a:t>التقديم المبكر للفستق والبيض للرضيع لمنع تحسس الفستق أو البيض </a:t>
            </a:r>
          </a:p>
          <a:p>
            <a:r>
              <a:rPr lang="ar-SA" sz="2400" b="1" dirty="0" smtClean="0"/>
              <a:t>جربت مقاربات أخرى وتتضمن:</a:t>
            </a:r>
          </a:p>
          <a:p>
            <a:r>
              <a:rPr lang="ar-SA" sz="2400" dirty="0" smtClean="0"/>
              <a:t>محفزات الجراثيم المتعايشة وهي قليلات سكريد غير مهضومة توجد على نحو طبيعي في حليب الأم.</a:t>
            </a:r>
          </a:p>
          <a:p>
            <a:r>
              <a:rPr lang="ar-SA" sz="2400" dirty="0" smtClean="0"/>
              <a:t>المتممات الغذائية (مثل الحموض الدسمة </a:t>
            </a:r>
            <a:r>
              <a:rPr lang="en-US" sz="2400" dirty="0" smtClean="0"/>
              <a:t>Omega3</a:t>
            </a:r>
            <a:r>
              <a:rPr lang="ar-SA" sz="2400" dirty="0" smtClean="0"/>
              <a:t> , فيتامين </a:t>
            </a:r>
            <a:r>
              <a:rPr lang="en-US" sz="2400" dirty="0" smtClean="0"/>
              <a:t>D</a:t>
            </a:r>
            <a:r>
              <a:rPr lang="ar-SA" sz="2400" dirty="0" smtClean="0"/>
              <a:t> , مضادات الأكسدة , العناصر الصغرية ). والأدوية(مثل مضادات الهيستامين, نزع التحسس)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39350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 smtClean="0"/>
              <a:t>القصة والفحص السريري</a:t>
            </a:r>
            <a:endParaRPr lang="ar-SY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ar-SA" sz="2400" dirty="0" smtClean="0"/>
              <a:t>قد لايقدم الطفل والأسر قصة سريرية مميزة للمرض , بما أن الأمراض المناعية متعددة الأجهزة ,</a:t>
            </a:r>
            <a:r>
              <a:rPr lang="ar-SA" sz="2400" b="1" dirty="0" smtClean="0"/>
              <a:t>قد يظهر الفحص السريري :</a:t>
            </a:r>
          </a:p>
          <a:p>
            <a:r>
              <a:rPr lang="ar-SA" sz="2400" b="1" dirty="0" smtClean="0"/>
              <a:t>التنفس الفموي </a:t>
            </a:r>
            <a:r>
              <a:rPr lang="ar-SA" sz="2400" dirty="0" smtClean="0"/>
              <a:t>بسبب الأنف المسدود من التهاب الأنف ، وقد يكون هناك قصة شخير أو توقف تنفس في الليل.</a:t>
            </a:r>
          </a:p>
          <a:p>
            <a:r>
              <a:rPr lang="ar-SA" sz="2400" b="1" dirty="0" smtClean="0"/>
              <a:t>سحنة تحسسية </a:t>
            </a:r>
            <a:r>
              <a:rPr lang="ar-SA" sz="2400" dirty="0" smtClean="0"/>
              <a:t>، من فرك الأنف الحاك </a:t>
            </a:r>
          </a:p>
          <a:p>
            <a:r>
              <a:rPr lang="ar-SA" sz="2400" b="1" dirty="0" smtClean="0"/>
              <a:t>القرينات الأنفية </a:t>
            </a:r>
            <a:r>
              <a:rPr lang="ar-SA" sz="2400" dirty="0" smtClean="0"/>
              <a:t>السفلية شاحبة و متوذمة </a:t>
            </a:r>
          </a:p>
          <a:p>
            <a:r>
              <a:rPr lang="ar-SA" sz="2400" b="1" dirty="0" smtClean="0"/>
              <a:t>فرط تمدد الصدر </a:t>
            </a:r>
            <a:r>
              <a:rPr lang="ar-SA" sz="2400" dirty="0" smtClean="0"/>
              <a:t>أو شقوق هاريسون من الربو المزمن غيرالمعالج</a:t>
            </a:r>
          </a:p>
          <a:p>
            <a:r>
              <a:rPr lang="ar-SA" sz="2400" b="1" dirty="0" smtClean="0"/>
              <a:t>إكزيما تحسسية </a:t>
            </a:r>
            <a:r>
              <a:rPr lang="ar-SA" sz="2400" dirty="0" smtClean="0"/>
              <a:t>تصيب ثنيات الأطراف</a:t>
            </a:r>
          </a:p>
          <a:p>
            <a:r>
              <a:rPr lang="ar-SA" sz="2400" b="1" dirty="0" smtClean="0"/>
              <a:t>التهاب الملتحمة التحسسي</a:t>
            </a:r>
            <a:r>
              <a:rPr lang="ar-SA" sz="2400" dirty="0" smtClean="0"/>
              <a:t>، قد تكون أيضا طيات بارزة، وتلون أزرق- رمادي تحت الجفن السفلي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يجب </a:t>
            </a:r>
            <a:r>
              <a:rPr lang="ar-SA" sz="2400" dirty="0" smtClean="0"/>
              <a:t>أن يفحص النمو لاسيما عند الذين لديهم تحسس غذائي – وقد تؤدي تقييدات الحمية أو سوء الامتصاص إلى نقص تغذوي – وفي الذين يعالجون بجرعات عالية من الستيروئيدات الإنشاقية/الأنفية/الموضعية. 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25789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0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363</TotalTime>
  <Words>1347</Words>
  <Application>Microsoft Office PowerPoint</Application>
  <PresentationFormat>عرض على الشاشة (3:4)‏</PresentationFormat>
  <Paragraphs>93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انقلاب</vt:lpstr>
      <vt:lpstr>جامعة حماه - كلية الطب السنة الخامسة – مقرر أطفال 1</vt:lpstr>
      <vt:lpstr>التحسس</vt:lpstr>
      <vt:lpstr>عرض تقديمي في PowerPoint</vt:lpstr>
      <vt:lpstr>عرض تقديمي في PowerPoint</vt:lpstr>
      <vt:lpstr>نظرية النظافة</vt:lpstr>
      <vt:lpstr>الدورة التحسسية</vt:lpstr>
      <vt:lpstr>الوقاية من أمراض التحسس</vt:lpstr>
      <vt:lpstr>القصة والفحص السريري</vt:lpstr>
      <vt:lpstr>عرض تقديمي في PowerPoint</vt:lpstr>
      <vt:lpstr>التدبير</vt:lpstr>
      <vt:lpstr>عرض تقديمي في PowerPoint</vt:lpstr>
      <vt:lpstr>عرض تقديمي في PowerPoint</vt:lpstr>
      <vt:lpstr>المظاهر السريرية</vt:lpstr>
      <vt:lpstr>عرض تقديمي في PowerPoint</vt:lpstr>
      <vt:lpstr>التدبير</vt:lpstr>
      <vt:lpstr>عرض تقديمي في PowerPoint</vt:lpstr>
      <vt:lpstr>الإكزيما</vt:lpstr>
      <vt:lpstr>التهاب الأنف والملتحمة التحسسي</vt:lpstr>
      <vt:lpstr>خيارات المعالجة لالتهاب الأنف والملتحمة التحسسي</vt:lpstr>
      <vt:lpstr>الشرى والوذمة العرقية</vt:lpstr>
      <vt:lpstr>التحسس الدوائي</vt:lpstr>
      <vt:lpstr>فرط التحسس للدغة الحشرات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التحسس</dc:title>
  <dc:creator>SGE</dc:creator>
  <cp:lastModifiedBy>asus</cp:lastModifiedBy>
  <cp:revision>53</cp:revision>
  <dcterms:created xsi:type="dcterms:W3CDTF">2019-08-13T05:55:33Z</dcterms:created>
  <dcterms:modified xsi:type="dcterms:W3CDTF">2019-09-19T05:27:33Z</dcterms:modified>
</cp:coreProperties>
</file>