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60" r:id="rId1"/>
  </p:sldMasterIdLst>
  <p:notesMasterIdLst>
    <p:notesMasterId r:id="rId94"/>
  </p:notesMasterIdLst>
  <p:handoutMasterIdLst>
    <p:handoutMasterId r:id="rId95"/>
  </p:handoutMasterIdLst>
  <p:sldIdLst>
    <p:sldId id="312" r:id="rId2"/>
    <p:sldId id="354" r:id="rId3"/>
    <p:sldId id="313" r:id="rId4"/>
    <p:sldId id="355" r:id="rId5"/>
    <p:sldId id="314" r:id="rId6"/>
    <p:sldId id="367" r:id="rId7"/>
    <p:sldId id="315" r:id="rId8"/>
    <p:sldId id="316" r:id="rId9"/>
    <p:sldId id="317" r:id="rId10"/>
    <p:sldId id="256" r:id="rId11"/>
    <p:sldId id="257" r:id="rId12"/>
    <p:sldId id="258" r:id="rId13"/>
    <p:sldId id="333" r:id="rId14"/>
    <p:sldId id="356" r:id="rId15"/>
    <p:sldId id="259" r:id="rId16"/>
    <p:sldId id="341" r:id="rId17"/>
    <p:sldId id="260" r:id="rId18"/>
    <p:sldId id="366" r:id="rId19"/>
    <p:sldId id="335" r:id="rId20"/>
    <p:sldId id="261" r:id="rId21"/>
    <p:sldId id="262" r:id="rId22"/>
    <p:sldId id="263" r:id="rId23"/>
    <p:sldId id="264" r:id="rId24"/>
    <p:sldId id="265" r:id="rId25"/>
    <p:sldId id="266" r:id="rId26"/>
    <p:sldId id="363" r:id="rId27"/>
    <p:sldId id="364" r:id="rId28"/>
    <p:sldId id="365" r:id="rId29"/>
    <p:sldId id="267" r:id="rId30"/>
    <p:sldId id="268" r:id="rId31"/>
    <p:sldId id="269" r:id="rId32"/>
    <p:sldId id="270" r:id="rId33"/>
    <p:sldId id="357" r:id="rId34"/>
    <p:sldId id="271" r:id="rId35"/>
    <p:sldId id="272" r:id="rId36"/>
    <p:sldId id="273" r:id="rId37"/>
    <p:sldId id="275" r:id="rId38"/>
    <p:sldId id="276" r:id="rId39"/>
    <p:sldId id="277" r:id="rId40"/>
    <p:sldId id="278" r:id="rId41"/>
    <p:sldId id="340" r:id="rId42"/>
    <p:sldId id="279" r:id="rId43"/>
    <p:sldId id="280" r:id="rId44"/>
    <p:sldId id="281" r:id="rId45"/>
    <p:sldId id="321" r:id="rId46"/>
    <p:sldId id="282" r:id="rId47"/>
    <p:sldId id="283" r:id="rId48"/>
    <p:sldId id="284" r:id="rId49"/>
    <p:sldId id="358" r:id="rId50"/>
    <p:sldId id="330" r:id="rId51"/>
    <p:sldId id="285" r:id="rId52"/>
    <p:sldId id="286" r:id="rId53"/>
    <p:sldId id="360" r:id="rId54"/>
    <p:sldId id="361" r:id="rId55"/>
    <p:sldId id="338" r:id="rId56"/>
    <p:sldId id="288" r:id="rId57"/>
    <p:sldId id="339" r:id="rId58"/>
    <p:sldId id="289" r:id="rId59"/>
    <p:sldId id="290" r:id="rId60"/>
    <p:sldId id="291" r:id="rId61"/>
    <p:sldId id="337" r:id="rId62"/>
    <p:sldId id="359" r:id="rId63"/>
    <p:sldId id="287" r:id="rId64"/>
    <p:sldId id="319" r:id="rId65"/>
    <p:sldId id="292" r:id="rId66"/>
    <p:sldId id="293" r:id="rId67"/>
    <p:sldId id="294" r:id="rId68"/>
    <p:sldId id="295" r:id="rId69"/>
    <p:sldId id="296" r:id="rId70"/>
    <p:sldId id="331" r:id="rId71"/>
    <p:sldId id="332" r:id="rId72"/>
    <p:sldId id="297" r:id="rId73"/>
    <p:sldId id="298" r:id="rId74"/>
    <p:sldId id="318" r:id="rId75"/>
    <p:sldId id="299" r:id="rId76"/>
    <p:sldId id="300" r:id="rId77"/>
    <p:sldId id="301" r:id="rId78"/>
    <p:sldId id="302" r:id="rId79"/>
    <p:sldId id="303" r:id="rId80"/>
    <p:sldId id="362" r:id="rId81"/>
    <p:sldId id="304" r:id="rId82"/>
    <p:sldId id="305" r:id="rId83"/>
    <p:sldId id="306" r:id="rId84"/>
    <p:sldId id="307" r:id="rId85"/>
    <p:sldId id="308" r:id="rId86"/>
    <p:sldId id="309" r:id="rId87"/>
    <p:sldId id="328" r:id="rId88"/>
    <p:sldId id="310" r:id="rId89"/>
    <p:sldId id="311" r:id="rId90"/>
    <p:sldId id="342" r:id="rId91"/>
    <p:sldId id="329" r:id="rId92"/>
    <p:sldId id="345" r:id="rId93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FF66CC"/>
    <a:srgbClr val="5C0452"/>
    <a:srgbClr val="66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51" d="100"/>
          <a:sy n="51" d="100"/>
        </p:scale>
        <p:origin x="-581" y="-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2E40BAB-1CD3-4CFE-9624-B5E24399B748}" type="datetimeFigureOut">
              <a:rPr lang="ar-SA" smtClean="0"/>
              <a:pPr/>
              <a:t>30/11/1441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474CFC-78F9-43F8-8392-16573315D8D0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D91E4A9-ECB1-4E7B-838E-912868B00C10}" type="datetimeFigureOut">
              <a:rPr lang="ar-SA" smtClean="0"/>
              <a:pPr/>
              <a:t>30/11/1441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6F5C289-3585-4C81-B088-30B5AC957380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C289-3585-4C81-B088-30B5AC957380}" type="slidenum">
              <a:rPr lang="ar-SA" smtClean="0"/>
              <a:pPr/>
              <a:t>27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2D9A-AB98-4103-8ED1-5EACDC6B7F65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AABE-C461-4928-A766-2773804737DD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1554-A314-4419-BE6E-7981F9514AD5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1A4-4E6C-4A8A-99D0-4A2A2466C265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06C5-7C87-467C-97EC-D21BD9167E7B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AD33-8AA9-4E1E-8D01-46C3F76FCF7B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4D8-68C3-47CA-AEB0-DCF0082F014C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A288-D466-461B-B4DD-F8B66B5EA720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E3A7-6177-42BF-A005-F460893E533A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E7350-A53D-4807-A3B7-5570FDB826C0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D4B9-5BD8-41FF-B4EE-7675DDD513EF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97A08C-9CAF-4827-AF1B-572EC0F11953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08BF63-8580-6D4E-837E-8E04D7C8AAAB}" type="slidenum">
              <a:rPr lang="ar-AE" smtClean="0"/>
              <a:pPr/>
              <a:t>‹#›</a:t>
            </a:fld>
            <a:endParaRPr lang="ar-AE"/>
          </a:p>
        </p:txBody>
      </p:sp>
      <p:grpSp>
        <p:nvGrpSpPr>
          <p:cNvPr id="2" name="مجموعة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hf hdr="0" ftr="0"/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25146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ar-SA" sz="8000" dirty="0" smtClean="0"/>
              <a:t>الاضطرابات </a:t>
            </a:r>
            <a:r>
              <a:rPr lang="ar-SA" sz="8000" dirty="0" err="1" smtClean="0"/>
              <a:t>العضليه</a:t>
            </a:r>
            <a:r>
              <a:rPr lang="ar-SA" sz="8000" dirty="0" smtClean="0"/>
              <a:t> </a:t>
            </a:r>
            <a:r>
              <a:rPr lang="ar-SA" sz="8000" dirty="0" err="1" smtClean="0"/>
              <a:t>الهيكليه</a:t>
            </a:r>
            <a:endParaRPr lang="en-US" sz="8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4343400"/>
            <a:ext cx="9144000" cy="22860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ar-SA" sz="4400" b="1" dirty="0" smtClean="0"/>
              <a:t>     الدكتور يحيى كنعان- </a:t>
            </a:r>
            <a:r>
              <a:rPr lang="ar-SA" sz="4400" b="1" dirty="0" err="1" smtClean="0"/>
              <a:t>اخصائي</a:t>
            </a:r>
            <a:r>
              <a:rPr lang="ar-SA" sz="4400" b="1" dirty="0" smtClean="0"/>
              <a:t> </a:t>
            </a:r>
            <a:r>
              <a:rPr lang="ar-SA" sz="4400" b="1" dirty="0" err="1" smtClean="0"/>
              <a:t>اطفال</a:t>
            </a:r>
            <a:endParaRPr lang="ar-SA" sz="4400" b="1" dirty="0" smtClean="0"/>
          </a:p>
          <a:p>
            <a:r>
              <a:rPr lang="ar-SA" sz="4400" b="1" smtClean="0"/>
              <a:t>   </a:t>
            </a:r>
            <a:endParaRPr lang="en-US" sz="4400" b="1" dirty="0"/>
          </a:p>
        </p:txBody>
      </p:sp>
      <p:sp>
        <p:nvSpPr>
          <p:cNvPr id="5" name="شكل بيضاوي 4"/>
          <p:cNvSpPr/>
          <p:nvPr/>
        </p:nvSpPr>
        <p:spPr>
          <a:xfrm>
            <a:off x="9525000" y="381000"/>
            <a:ext cx="20574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جامعة حماة</a:t>
            </a:r>
            <a:endParaRPr lang="ar-SA" dirty="0"/>
          </a:p>
        </p:txBody>
      </p:sp>
      <p:sp>
        <p:nvSpPr>
          <p:cNvPr id="6" name="شكل بيضاوي 5"/>
          <p:cNvSpPr/>
          <p:nvPr/>
        </p:nvSpPr>
        <p:spPr>
          <a:xfrm>
            <a:off x="228600" y="457200"/>
            <a:ext cx="22860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/>
              <a:t>كلية الطب</a:t>
            </a:r>
            <a:endParaRPr lang="ar-S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5FED31D-D399-CE45-9278-41D3108C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1066800"/>
            <a:ext cx="7954264" cy="1066800"/>
          </a:xfrm>
          <a:solidFill>
            <a:schemeClr val="tx2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ar-SA" sz="6600" dirty="0"/>
              <a:t>الدوران الداخلي</a:t>
            </a:r>
            <a:endParaRPr lang="ar-AE" sz="66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DF343DC2-6AE5-D940-99F1-79A5A4B5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2362200"/>
            <a:ext cx="7924800" cy="3627438"/>
          </a:xfrm>
          <a:solidFill>
            <a:schemeClr val="tx2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  <p:txBody>
          <a:bodyPr>
            <a:normAutofit lnSpcReduction="10000"/>
          </a:bodyPr>
          <a:lstStyle/>
          <a:p>
            <a:r>
              <a:rPr lang="ar-SA" b="1" u="sng" dirty="0"/>
              <a:t>هناك ثلاثة </a:t>
            </a:r>
            <a:r>
              <a:rPr lang="ar-SA" b="1" u="sng" dirty="0" err="1"/>
              <a:t>اسباب</a:t>
            </a:r>
            <a:r>
              <a:rPr lang="ar-SA" b="1" u="sng" dirty="0"/>
              <a:t> رئيسة للدوران الداخلي للقدم </a:t>
            </a:r>
            <a:r>
              <a:rPr lang="ar-SA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ar-SA" b="1" u="sng" dirty="0">
                <a:solidFill>
                  <a:srgbClr val="FF0000"/>
                </a:solidFill>
              </a:rPr>
              <a:t>فحج الأمشاط </a:t>
            </a:r>
            <a:r>
              <a:rPr lang="ar-SA" b="1" u="sng" dirty="0" smtClean="0">
                <a:solidFill>
                  <a:srgbClr val="FF0000"/>
                </a:solidFill>
              </a:rPr>
              <a:t>:</a:t>
            </a:r>
            <a:r>
              <a:rPr lang="en-US" b="1" u="sng" dirty="0" err="1" smtClean="0">
                <a:solidFill>
                  <a:srgbClr val="FF0000"/>
                </a:solidFill>
              </a:rPr>
              <a:t>Surav</a:t>
            </a:r>
            <a:r>
              <a:rPr lang="en-US" b="1" u="sng" dirty="0" smtClean="0">
                <a:solidFill>
                  <a:srgbClr val="FF0000"/>
                </a:solidFill>
              </a:rPr>
              <a:t> Metatarsus</a:t>
            </a:r>
            <a:endParaRPr lang="ar-SA" b="1" u="sng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ar-SA" dirty="0"/>
              <a:t> تشوه بالتقريب لمقدم القدم مفرط الحركة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ar-SA" dirty="0"/>
              <a:t>يحدث عند الرضع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ar-SA" dirty="0"/>
              <a:t>قابل للتصحيح على نحو سلبي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ar-SA" dirty="0"/>
              <a:t>يوضع الكعب في الوضع الطبيعي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ar-SA" dirty="0"/>
              <a:t>لا يوجد علاج مطلوب </a:t>
            </a:r>
            <a:r>
              <a:rPr lang="ar-SA" dirty="0" err="1"/>
              <a:t>الا</a:t>
            </a:r>
            <a:r>
              <a:rPr lang="ar-SA" dirty="0"/>
              <a:t> </a:t>
            </a:r>
            <a:r>
              <a:rPr lang="ar-SA" dirty="0" err="1"/>
              <a:t>اذا</a:t>
            </a:r>
            <a:r>
              <a:rPr lang="ar-SA" dirty="0"/>
              <a:t> استمر </a:t>
            </a:r>
            <a:r>
              <a:rPr lang="ar-SA" dirty="0" err="1"/>
              <a:t>مابعد</a:t>
            </a:r>
            <a:r>
              <a:rPr lang="ar-SA" dirty="0"/>
              <a:t> 5 سنوات من العمر وكان عرضيا</a:t>
            </a:r>
            <a:endParaRPr lang="ar-AE" dirty="0"/>
          </a:p>
        </p:txBody>
      </p:sp>
      <p:pic>
        <p:nvPicPr>
          <p:cNvPr id="4" name="Picture 2" descr="D:\مجلد جديد\٢٠١٩٠٢٠١_١٨٢٥٤٢.jpg"/>
          <p:cNvPicPr>
            <a:picLocks noChangeAspect="1" noChangeArrowheads="1"/>
          </p:cNvPicPr>
          <p:nvPr/>
        </p:nvPicPr>
        <p:blipFill>
          <a:blip r:embed="rId2" cstate="print"/>
          <a:srcRect t="7246" r="50663" b="52174"/>
          <a:stretch>
            <a:fillRect/>
          </a:stretch>
        </p:blipFill>
        <p:spPr bwMode="auto">
          <a:xfrm>
            <a:off x="304800" y="2971800"/>
            <a:ext cx="3276600" cy="33528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67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410181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CBFBF06D-7F34-3640-B2AD-F6EC36A6FC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95800" y="381000"/>
            <a:ext cx="7239000" cy="59436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ar-SA" sz="3000" b="1" u="sng" dirty="0" smtClean="0">
                <a:solidFill>
                  <a:srgbClr val="FF0000"/>
                </a:solidFill>
              </a:rPr>
              <a:t>2 - انفتال الظنبوب الأنسي </a:t>
            </a:r>
            <a:r>
              <a:rPr lang="ar-SA" b="1" u="sng" dirty="0" smtClean="0">
                <a:solidFill>
                  <a:srgbClr val="FF0000"/>
                </a:solidFill>
              </a:rPr>
              <a:t>في أسفل الساق </a:t>
            </a:r>
            <a:r>
              <a:rPr lang="ar-SA" dirty="0" smtClean="0"/>
              <a:t>: 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سببه الدوران الوحشي </a:t>
            </a:r>
            <a:r>
              <a:rPr lang="ar-SA" dirty="0" err="1" smtClean="0"/>
              <a:t>للظنبوب</a:t>
            </a:r>
            <a:r>
              <a:rPr lang="ar-SA" dirty="0" smtClean="0"/>
              <a:t> بأقل من الطبيعي نسبة للفخذ </a:t>
            </a:r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يحدث عند الأطفال الصغار ( الدارجين )</a:t>
            </a:r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قد يكون مترافقا مع تقوس في </a:t>
            </a:r>
            <a:r>
              <a:rPr lang="ar-SA" dirty="0" err="1" smtClean="0"/>
              <a:t>الظنبوب</a:t>
            </a:r>
            <a:r>
              <a:rPr lang="ar-SA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يصحح نفسه في غضون 5 سنوات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3 -التحويل الأمامي المستمر لعنق الفخذ على مستوى الورك </a:t>
            </a:r>
            <a:r>
              <a:rPr lang="ar-SA" dirty="0" smtClean="0">
                <a:solidFill>
                  <a:schemeClr val="accent1"/>
                </a:solidFill>
              </a:rPr>
              <a:t>: </a:t>
            </a:r>
            <a:endParaRPr lang="en-US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يحدث عندما يلتف عنق الفخذ </a:t>
            </a:r>
            <a:r>
              <a:rPr lang="ar-SA" dirty="0" err="1" smtClean="0">
                <a:solidFill>
                  <a:srgbClr val="FF0000"/>
                </a:solidFill>
              </a:rPr>
              <a:t>للأمام</a:t>
            </a:r>
            <a:r>
              <a:rPr lang="ar-SA" dirty="0" smtClean="0"/>
              <a:t> أكثر من الطبيعي</a:t>
            </a: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يشاهد في مرحلة الطفولة </a:t>
            </a: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عادة </a:t>
            </a:r>
            <a:r>
              <a:rPr lang="ar-SA" dirty="0" err="1" smtClean="0"/>
              <a:t>مايتم</a:t>
            </a:r>
            <a:r>
              <a:rPr lang="ar-SA" dirty="0" smtClean="0"/>
              <a:t> تصحيحه ذاتيا بعمر </a:t>
            </a:r>
            <a:r>
              <a:rPr lang="ar-SA" dirty="0" smtClean="0">
                <a:solidFill>
                  <a:srgbClr val="FF0000"/>
                </a:solidFill>
              </a:rPr>
              <a:t>8</a:t>
            </a:r>
            <a:r>
              <a:rPr lang="ar-SA" dirty="0" smtClean="0"/>
              <a:t> سنوات </a:t>
            </a: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قد تكون مترافقة مع فرط الحركة للمفاصل</a:t>
            </a: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يجلس الأطفال بين أقدامهم والوركين بوضعية تدوير داخلي بالكامل (جلوس بشكل W)</a:t>
            </a:r>
          </a:p>
          <a:p>
            <a:pPr>
              <a:buFont typeface="Wingdings" pitchFamily="2" charset="2"/>
              <a:buChar char="v"/>
            </a:pPr>
            <a:r>
              <a:rPr lang="ar-SA" dirty="0" smtClean="0"/>
              <a:t>معظمهم لا يحتاجون للعلاج ولكن قد يتم اللجوء </a:t>
            </a:r>
            <a:r>
              <a:rPr lang="ar-SA" dirty="0" err="1" smtClean="0"/>
              <a:t>الى</a:t>
            </a:r>
            <a:r>
              <a:rPr lang="ar-SA" dirty="0" smtClean="0"/>
              <a:t> </a:t>
            </a:r>
            <a:r>
              <a:rPr lang="ar-SA" dirty="0" err="1" smtClean="0"/>
              <a:t>خزع</a:t>
            </a:r>
            <a:r>
              <a:rPr lang="ar-SA" dirty="0" smtClean="0"/>
              <a:t> عظم الفخذ عند التحويل الأمامي المستمر </a:t>
            </a:r>
            <a:endParaRPr lang="ar-SA" dirty="0"/>
          </a:p>
        </p:txBody>
      </p:sp>
      <p:pic>
        <p:nvPicPr>
          <p:cNvPr id="4" name="Picture 2" descr="D:\مجلد جديد\٢٠١٩٠٢٠١_١٨٢٥٤٢.jpg"/>
          <p:cNvPicPr>
            <a:picLocks noChangeAspect="1" noChangeArrowheads="1"/>
          </p:cNvPicPr>
          <p:nvPr/>
        </p:nvPicPr>
        <p:blipFill>
          <a:blip r:embed="rId2" cstate="print"/>
          <a:srcRect t="48551" b="12576"/>
          <a:stretch>
            <a:fillRect/>
          </a:stretch>
        </p:blipFill>
        <p:spPr bwMode="auto">
          <a:xfrm>
            <a:off x="228600" y="3810000"/>
            <a:ext cx="4114800" cy="2590800"/>
          </a:xfrm>
          <a:prstGeom prst="rect">
            <a:avLst/>
          </a:prstGeom>
          <a:noFill/>
        </p:spPr>
      </p:pic>
      <p:pic>
        <p:nvPicPr>
          <p:cNvPr id="5" name="Picture 2" descr="D:\مجلد جديد\٢٠١٩٠٢٠١_١٨٢٥٤٢.jpg"/>
          <p:cNvPicPr>
            <a:picLocks noChangeAspect="1" noChangeArrowheads="1"/>
          </p:cNvPicPr>
          <p:nvPr/>
        </p:nvPicPr>
        <p:blipFill>
          <a:blip r:embed="rId2" cstate="print"/>
          <a:srcRect l="48148" t="8535" b="51449"/>
          <a:stretch>
            <a:fillRect/>
          </a:stretch>
        </p:blipFill>
        <p:spPr bwMode="auto">
          <a:xfrm>
            <a:off x="838200" y="228600"/>
            <a:ext cx="2743200" cy="3429000"/>
          </a:xfrm>
          <a:prstGeom prst="rect">
            <a:avLst/>
          </a:prstGeom>
          <a:noFill/>
        </p:spPr>
      </p:pic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11</a:t>
            </a:fld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6A99-95F2-4B5C-982E-62115456C73E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7109051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568A787-0E42-394F-BCB5-23B3DD8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ar-SA" dirty="0" smtClean="0"/>
              <a:t>الم</a:t>
            </a:r>
            <a:r>
              <a:rPr lang="ar-SY" dirty="0" smtClean="0"/>
              <a:t>ش</a:t>
            </a:r>
            <a:r>
              <a:rPr lang="ar-SA" dirty="0" smtClean="0"/>
              <a:t>ي </a:t>
            </a:r>
            <a:r>
              <a:rPr lang="ar-SA" dirty="0"/>
              <a:t>على رؤوس الأصابع 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3A7A508-429D-974E-9AC1-074DF2DE2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ar-SA" sz="4400" dirty="0"/>
              <a:t>شائع عند الأطفال الصغار وقد يصبح ثابتا</a:t>
            </a:r>
          </a:p>
          <a:p>
            <a:pPr>
              <a:buFont typeface="Wingdings" pitchFamily="2" charset="2"/>
              <a:buChar char="q"/>
            </a:pPr>
            <a:r>
              <a:rPr lang="ar-SA" sz="4400" dirty="0"/>
              <a:t>وعادة يمكن للطفل أن يمشي طبيعيا عند الطلب </a:t>
            </a:r>
          </a:p>
          <a:p>
            <a:pPr>
              <a:buFont typeface="Wingdings" pitchFamily="2" charset="2"/>
              <a:buChar char="q"/>
            </a:pPr>
            <a:r>
              <a:rPr lang="ar-SA" sz="4400" dirty="0"/>
              <a:t>يجب تمييز المشي </a:t>
            </a:r>
            <a:r>
              <a:rPr lang="ar-SA" sz="4400" dirty="0">
                <a:solidFill>
                  <a:srgbClr val="FF0000"/>
                </a:solidFill>
              </a:rPr>
              <a:t>كعادة</a:t>
            </a:r>
            <a:r>
              <a:rPr lang="ar-SA" sz="4400" dirty="0"/>
              <a:t> عن الشلل الدماغي الخفيف </a:t>
            </a:r>
            <a:r>
              <a:rPr lang="ar-SA" sz="4400" dirty="0" err="1"/>
              <a:t>او</a:t>
            </a:r>
            <a:r>
              <a:rPr lang="ar-SA" sz="4400" dirty="0"/>
              <a:t> صلابة وتر أشيل أو </a:t>
            </a:r>
            <a:r>
              <a:rPr lang="ar-SA" sz="4400" dirty="0" err="1"/>
              <a:t>التها</a:t>
            </a:r>
            <a:r>
              <a:rPr lang="ar-SA" sz="4400" dirty="0"/>
              <a:t> </a:t>
            </a:r>
            <a:r>
              <a:rPr lang="ar-SA" sz="4400" dirty="0" smtClean="0"/>
              <a:t>ب المفاصل </a:t>
            </a:r>
            <a:r>
              <a:rPr lang="ar-SA" sz="4400" dirty="0"/>
              <a:t>الالتهابي في القدم أو الكاحل </a:t>
            </a:r>
          </a:p>
          <a:p>
            <a:pPr>
              <a:buFont typeface="Wingdings" pitchFamily="2" charset="2"/>
              <a:buChar char="q"/>
            </a:pPr>
            <a:r>
              <a:rPr lang="ar-SA" sz="4400" dirty="0"/>
              <a:t>عند الأولاد </a:t>
            </a:r>
            <a:r>
              <a:rPr lang="ar-SA" sz="4400" dirty="0">
                <a:solidFill>
                  <a:srgbClr val="FF0000"/>
                </a:solidFill>
              </a:rPr>
              <a:t>الأكبر سنا </a:t>
            </a:r>
            <a:r>
              <a:rPr lang="ar-SA" sz="4400" dirty="0"/>
              <a:t>يجب استبعاد </a:t>
            </a:r>
            <a:r>
              <a:rPr lang="ar-SA" sz="4400" b="1" i="1" dirty="0" err="1">
                <a:solidFill>
                  <a:schemeClr val="accent4">
                    <a:lumMod val="75000"/>
                  </a:schemeClr>
                </a:solidFill>
              </a:rPr>
              <a:t>الحثل</a:t>
            </a:r>
            <a:r>
              <a:rPr lang="ar-SA" sz="4400" b="1" i="1" dirty="0">
                <a:solidFill>
                  <a:schemeClr val="accent4">
                    <a:lumMod val="75000"/>
                  </a:schemeClr>
                </a:solidFill>
              </a:rPr>
              <a:t> العضلي </a:t>
            </a:r>
            <a:r>
              <a:rPr lang="ar-SA" sz="4400" b="1" i="1" dirty="0" err="1">
                <a:solidFill>
                  <a:schemeClr val="accent4">
                    <a:lumMod val="75000"/>
                  </a:schemeClr>
                </a:solidFill>
              </a:rPr>
              <a:t>لدوشين</a:t>
            </a:r>
            <a:endParaRPr lang="ar-AE" sz="4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A54B-1AE3-40D2-8FF3-954F2656474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2710692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 descr="D:\مجلد جديد\٢٠١٩٠٢٠١_١٩٠٣١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3" y="228600"/>
            <a:ext cx="11911435" cy="66294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BEFC0-E01F-47DC-90F2-81FC705E7C23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b="1" u="sng" dirty="0" smtClean="0">
                <a:solidFill>
                  <a:srgbClr val="FF0000"/>
                </a:solidFill>
              </a:rPr>
              <a:t>الوضعيات غير </a:t>
            </a:r>
            <a:r>
              <a:rPr lang="ar-SA" b="1" u="sng" dirty="0" err="1" smtClean="0">
                <a:solidFill>
                  <a:srgbClr val="FF0000"/>
                </a:solidFill>
              </a:rPr>
              <a:t>الطبيعيه</a:t>
            </a:r>
            <a:endParaRPr lang="ar-SA" b="1" u="sng" dirty="0" smtClean="0">
              <a:solidFill>
                <a:srgbClr val="FF0000"/>
              </a:solidFill>
            </a:endParaRPr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E98E9-C95C-40EF-B1D3-08C6BD7888C0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812D574-F089-B54E-AB9C-E7BC595EF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31368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الوضعيات غير الطبيعية </a:t>
            </a:r>
            <a:r>
              <a:rPr lang="ar-SA" dirty="0"/>
              <a:t/>
            </a:r>
            <a:br>
              <a:rPr lang="ar-SA" dirty="0"/>
            </a:br>
            <a:r>
              <a:rPr lang="ar-SA" dirty="0"/>
              <a:t>القدم </a:t>
            </a:r>
            <a:r>
              <a:rPr lang="ar-SA" dirty="0" err="1"/>
              <a:t>القفداء</a:t>
            </a:r>
            <a:r>
              <a:rPr lang="ar-SA" dirty="0"/>
              <a:t> </a:t>
            </a:r>
            <a:r>
              <a:rPr lang="ar-SA" dirty="0" err="1"/>
              <a:t>الفحجاء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2493CBCB-17A4-394C-A06C-2DC306B3D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ar-SA" sz="4000" dirty="0"/>
              <a:t>يعد </a:t>
            </a:r>
            <a:r>
              <a:rPr lang="ar-SA" sz="4000" b="1" u="sng" dirty="0" err="1">
                <a:solidFill>
                  <a:srgbClr val="FF0000"/>
                </a:solidFill>
              </a:rPr>
              <a:t>القفد</a:t>
            </a:r>
            <a:r>
              <a:rPr lang="ar-SA" sz="4000" b="1" u="sng" dirty="0">
                <a:solidFill>
                  <a:srgbClr val="FF0000"/>
                </a:solidFill>
              </a:rPr>
              <a:t> الموضعي </a:t>
            </a:r>
            <a:r>
              <a:rPr lang="ar-SA" sz="4000" dirty="0">
                <a:solidFill>
                  <a:srgbClr val="FF0000"/>
                </a:solidFill>
              </a:rPr>
              <a:t>الناجم من الضغط داخل الرحم </a:t>
            </a:r>
            <a:r>
              <a:rPr lang="ar-SA" sz="4000" dirty="0"/>
              <a:t>أمرا شائعا </a:t>
            </a:r>
            <a:r>
              <a:rPr lang="ar-SA" sz="4000" dirty="0" smtClean="0"/>
              <a:t>:</a:t>
            </a:r>
            <a:endParaRPr lang="ar-SA" sz="4000" dirty="0"/>
          </a:p>
          <a:p>
            <a:pPr marL="514350" indent="-514350">
              <a:buFont typeface="+mj-lt"/>
              <a:buAutoNum type="arabicPeriod"/>
            </a:pPr>
            <a:r>
              <a:rPr lang="ar-SA" sz="4000" dirty="0"/>
              <a:t>تكون القدم ذات </a:t>
            </a:r>
            <a:r>
              <a:rPr lang="ar-SA" sz="4000" dirty="0">
                <a:solidFill>
                  <a:srgbClr val="FF0000"/>
                </a:solidFill>
              </a:rPr>
              <a:t>حجم عادي 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4000" dirty="0"/>
              <a:t>التشوه </a:t>
            </a:r>
            <a:r>
              <a:rPr lang="ar-SA" sz="4000" dirty="0">
                <a:solidFill>
                  <a:srgbClr val="FF0000"/>
                </a:solidFill>
              </a:rPr>
              <a:t>خفيف </a:t>
            </a:r>
            <a:r>
              <a:rPr lang="ar-SA" sz="4000" dirty="0"/>
              <a:t>ويمكن تصحيحه </a:t>
            </a:r>
            <a:r>
              <a:rPr lang="ar-SA" sz="4000" dirty="0" err="1"/>
              <a:t>الى</a:t>
            </a:r>
            <a:r>
              <a:rPr lang="ar-SA" sz="4000" dirty="0"/>
              <a:t> الوضع المحايد مع مناورة بسيطة 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4000" dirty="0"/>
              <a:t>في كثير من الأحيان يمكن </a:t>
            </a:r>
            <a:r>
              <a:rPr lang="ar-SA" sz="4000" dirty="0" err="1">
                <a:solidFill>
                  <a:srgbClr val="FF0000"/>
                </a:solidFill>
              </a:rPr>
              <a:t>اعادة</a:t>
            </a:r>
            <a:r>
              <a:rPr lang="ar-SA" sz="4000" dirty="0">
                <a:solidFill>
                  <a:srgbClr val="FF0000"/>
                </a:solidFill>
              </a:rPr>
              <a:t> وضع القدم الطبيعي 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4000" dirty="0" err="1"/>
              <a:t>اذا</a:t>
            </a:r>
            <a:r>
              <a:rPr lang="ar-SA" sz="4000" dirty="0"/>
              <a:t> تم التأكيد على التشوه الموضعي يمكن تعليم الآباء </a:t>
            </a:r>
            <a:r>
              <a:rPr lang="ar-SA" sz="4000" dirty="0">
                <a:solidFill>
                  <a:srgbClr val="FF0000"/>
                </a:solidFill>
              </a:rPr>
              <a:t>تمارين منفعلة </a:t>
            </a:r>
            <a:r>
              <a:rPr lang="ar-SA" sz="4000" dirty="0"/>
              <a:t>من قبل اختصاصي العلاج الفيزيائي</a:t>
            </a:r>
          </a:p>
          <a:p>
            <a:pPr marL="0" indent="0">
              <a:buNone/>
            </a:pP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1434-310E-4CAF-9554-0C191E2F35EB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0689604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72200" y="704088"/>
            <a:ext cx="54102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القدم </a:t>
            </a:r>
            <a:r>
              <a:rPr lang="ar-SA" b="1" u="sng" dirty="0" err="1" smtClean="0">
                <a:solidFill>
                  <a:srgbClr val="FF0000"/>
                </a:solidFill>
              </a:rPr>
              <a:t>القفداء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 err="1" smtClean="0">
                <a:solidFill>
                  <a:srgbClr val="FF0000"/>
                </a:solidFill>
              </a:rPr>
              <a:t>الروحاء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72200" y="1935480"/>
            <a:ext cx="54102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القدم </a:t>
            </a:r>
            <a:r>
              <a:rPr lang="ar-SA" b="1" u="sng" dirty="0" err="1" smtClean="0">
                <a:solidFill>
                  <a:srgbClr val="FF0000"/>
                </a:solidFill>
              </a:rPr>
              <a:t>القفداء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 err="1" smtClean="0">
                <a:solidFill>
                  <a:srgbClr val="FF0000"/>
                </a:solidFill>
              </a:rPr>
              <a:t>الروحاء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هو خلل معقد تكون القدم بأكملها مقلوبة ومستبعدة وتكون مقدمة القدم</a:t>
            </a:r>
            <a:r>
              <a:rPr lang="en-US" dirty="0" smtClean="0"/>
              <a:t> </a:t>
            </a:r>
            <a:r>
              <a:rPr lang="ar-SA" dirty="0" smtClean="0"/>
              <a:t>بوضعية تقريب ويتم تدوير الكعب </a:t>
            </a:r>
            <a:r>
              <a:rPr lang="ar-SA" dirty="0" err="1" smtClean="0"/>
              <a:t>الى</a:t>
            </a:r>
            <a:r>
              <a:rPr lang="ar-SA" dirty="0" smtClean="0"/>
              <a:t> الداخل وفي الانحناء </a:t>
            </a:r>
            <a:r>
              <a:rPr lang="ar-SA" dirty="0" err="1" smtClean="0"/>
              <a:t>الأخمصي</a:t>
            </a:r>
            <a:r>
              <a:rPr lang="ar-SA" dirty="0" smtClean="0"/>
              <a:t> </a:t>
            </a:r>
          </a:p>
          <a:p>
            <a:r>
              <a:rPr lang="ar-SA" dirty="0" smtClean="0"/>
              <a:t>الأقدام المتأثرة </a:t>
            </a:r>
            <a:r>
              <a:rPr lang="ar-SA" dirty="0" smtClean="0">
                <a:solidFill>
                  <a:srgbClr val="FF0000"/>
                </a:solidFill>
              </a:rPr>
              <a:t>أقصر</a:t>
            </a:r>
            <a:r>
              <a:rPr lang="ar-SA" dirty="0" smtClean="0"/>
              <a:t> والعضلات السفلية </a:t>
            </a:r>
            <a:r>
              <a:rPr lang="ar-SA" dirty="0" smtClean="0">
                <a:solidFill>
                  <a:srgbClr val="FF0000"/>
                </a:solidFill>
              </a:rPr>
              <a:t>أرق</a:t>
            </a:r>
            <a:r>
              <a:rPr lang="ar-SA" dirty="0" smtClean="0"/>
              <a:t> من الطبيعي </a:t>
            </a:r>
          </a:p>
          <a:p>
            <a:r>
              <a:rPr lang="ar-SA" dirty="0" smtClean="0"/>
              <a:t>إن وضع القدم </a:t>
            </a:r>
            <a:r>
              <a:rPr lang="ar-SA" dirty="0" smtClean="0">
                <a:solidFill>
                  <a:srgbClr val="FF0000"/>
                </a:solidFill>
              </a:rPr>
              <a:t>ثابت</a:t>
            </a:r>
            <a:r>
              <a:rPr lang="ar-SA" dirty="0" smtClean="0"/>
              <a:t> ولا يمكن تصحيحها تمام</a:t>
            </a:r>
            <a:r>
              <a:rPr lang="ar-SY" dirty="0" smtClean="0"/>
              <a:t>ا</a:t>
            </a:r>
            <a:r>
              <a:rPr lang="ar-SA" dirty="0" smtClean="0"/>
              <a:t> وفي كثير من </a:t>
            </a:r>
            <a:r>
              <a:rPr lang="ar-SA" dirty="0" err="1" smtClean="0"/>
              <a:t>الاحيان</a:t>
            </a:r>
            <a:r>
              <a:rPr lang="ar-SA" dirty="0" smtClean="0"/>
              <a:t> تكون </a:t>
            </a:r>
            <a:r>
              <a:rPr lang="ar-SA" dirty="0" smtClean="0">
                <a:solidFill>
                  <a:srgbClr val="FF0000"/>
                </a:solidFill>
              </a:rPr>
              <a:t>ثنائية الجانب 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" name="Picture 2" descr="D:\مجلد جديد\٢٠١٩٠٢٠١_١٩٠٣٤٨.jpg"/>
          <p:cNvPicPr>
            <a:picLocks noChangeAspect="1" noChangeArrowheads="1"/>
          </p:cNvPicPr>
          <p:nvPr/>
        </p:nvPicPr>
        <p:blipFill>
          <a:blip r:embed="rId2" cstate="print"/>
          <a:srcRect b="37168"/>
          <a:stretch>
            <a:fillRect/>
          </a:stretch>
        </p:blipFill>
        <p:spPr bwMode="auto">
          <a:xfrm>
            <a:off x="304800" y="914400"/>
            <a:ext cx="5450840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16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D86A-9CF8-431B-8635-E8CE0F782AF7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74FE5DD-C15A-3C40-AD47-5C307B3B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B012AA75-E913-6142-BAC7-3CAF116E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معدل انتشارها عند الولادة هو 1 لكل 1000 مولود حي </a:t>
            </a:r>
          </a:p>
          <a:p>
            <a:r>
              <a:rPr lang="ar-SA" dirty="0" smtClean="0"/>
              <a:t>وتصيب </a:t>
            </a:r>
            <a:r>
              <a:rPr lang="ar-SA" dirty="0">
                <a:solidFill>
                  <a:srgbClr val="FF0000"/>
                </a:solidFill>
              </a:rPr>
              <a:t>الذكور</a:t>
            </a:r>
            <a:r>
              <a:rPr lang="ar-SA" dirty="0"/>
              <a:t> بنسبة  1:2 </a:t>
            </a:r>
          </a:p>
          <a:p>
            <a:r>
              <a:rPr lang="ar-SA" dirty="0"/>
              <a:t>يمكن </a:t>
            </a:r>
            <a:r>
              <a:rPr lang="ar-SA" dirty="0" err="1"/>
              <a:t>ان</a:t>
            </a:r>
            <a:r>
              <a:rPr lang="ar-SA" dirty="0"/>
              <a:t> </a:t>
            </a:r>
            <a:r>
              <a:rPr lang="ar-SA" dirty="0" smtClean="0"/>
              <a:t>تكون </a:t>
            </a:r>
            <a:r>
              <a:rPr lang="ar-SA" dirty="0">
                <a:solidFill>
                  <a:srgbClr val="FF0000"/>
                </a:solidFill>
              </a:rPr>
              <a:t>عائليا </a:t>
            </a:r>
            <a:r>
              <a:rPr lang="ar-SA" dirty="0"/>
              <a:t>وعادة </a:t>
            </a:r>
            <a:r>
              <a:rPr lang="ar-SA" dirty="0" err="1" smtClean="0"/>
              <a:t>ماتكون</a:t>
            </a:r>
            <a:r>
              <a:rPr lang="ar-SA" dirty="0" smtClean="0"/>
              <a:t> </a:t>
            </a:r>
            <a:r>
              <a:rPr lang="ar-SA" dirty="0"/>
              <a:t>مجهول السبب </a:t>
            </a:r>
          </a:p>
          <a:p>
            <a:r>
              <a:rPr lang="ar-SA" dirty="0"/>
              <a:t>ومع ذلك قد </a:t>
            </a:r>
            <a:r>
              <a:rPr lang="ar-SA" dirty="0" smtClean="0"/>
              <a:t>تكون</a:t>
            </a:r>
            <a:r>
              <a:rPr lang="ar-SA" b="1" u="sng" dirty="0" smtClean="0"/>
              <a:t> </a:t>
            </a:r>
            <a:r>
              <a:rPr lang="ar-SA" b="1" u="sng" dirty="0" err="1" smtClean="0"/>
              <a:t>ثانويه</a:t>
            </a:r>
            <a:r>
              <a:rPr lang="ar-SA" b="1" u="sng" dirty="0" smtClean="0"/>
              <a:t> </a:t>
            </a:r>
            <a:r>
              <a:rPr lang="ar-SA" dirty="0" smtClean="0"/>
              <a:t>لشح </a:t>
            </a:r>
            <a:r>
              <a:rPr lang="ar-SA" dirty="0"/>
              <a:t>السائل </a:t>
            </a:r>
            <a:r>
              <a:rPr lang="ar-SA" dirty="0" err="1"/>
              <a:t>الأمنيوسي</a:t>
            </a:r>
            <a:r>
              <a:rPr lang="ar-SA" dirty="0"/>
              <a:t> في أثناء الحمل </a:t>
            </a:r>
            <a:r>
              <a:rPr lang="ar-SA" dirty="0" err="1"/>
              <a:t>او</a:t>
            </a:r>
            <a:r>
              <a:rPr lang="ar-SA" dirty="0"/>
              <a:t> أحد موجودات المتلازمة عديدة التشوهات </a:t>
            </a:r>
            <a:r>
              <a:rPr lang="ar-SA" dirty="0" err="1"/>
              <a:t>او</a:t>
            </a:r>
            <a:r>
              <a:rPr lang="ar-SA" dirty="0"/>
              <a:t> من اضطراب عصبي عضلي مثل الشوك المشقوق</a:t>
            </a:r>
          </a:p>
          <a:p>
            <a:r>
              <a:rPr lang="ar-SA" b="1" dirty="0">
                <a:solidFill>
                  <a:srgbClr val="FF0000"/>
                </a:solidFill>
              </a:rPr>
              <a:t>هناك </a:t>
            </a:r>
            <a:r>
              <a:rPr lang="ar-SA" b="1" dirty="0" smtClean="0">
                <a:solidFill>
                  <a:srgbClr val="FF0000"/>
                </a:solidFill>
              </a:rPr>
              <a:t>علاقة مع خلل </a:t>
            </a:r>
            <a:r>
              <a:rPr lang="ar-SA" b="1" dirty="0" err="1" smtClean="0">
                <a:solidFill>
                  <a:srgbClr val="FF0000"/>
                </a:solidFill>
              </a:rPr>
              <a:t>التنسج</a:t>
            </a:r>
            <a:r>
              <a:rPr lang="ar-SA" b="1" dirty="0" smtClean="0">
                <a:solidFill>
                  <a:srgbClr val="FF0000"/>
                </a:solidFill>
              </a:rPr>
              <a:t> التطوري للورك DDH</a:t>
            </a:r>
            <a:endParaRPr lang="ar-SA" b="1" dirty="0">
              <a:solidFill>
                <a:srgbClr val="FF0000"/>
              </a:solidFill>
            </a:endParaRPr>
          </a:p>
          <a:p>
            <a:r>
              <a:rPr lang="ar-SA" dirty="0"/>
              <a:t>يبدأ </a:t>
            </a:r>
            <a:r>
              <a:rPr lang="ar-SA" b="1" u="sng" dirty="0">
                <a:solidFill>
                  <a:srgbClr val="FF0000"/>
                </a:solidFill>
              </a:rPr>
              <a:t>العلاج</a:t>
            </a:r>
            <a:r>
              <a:rPr lang="ar-SA" dirty="0">
                <a:solidFill>
                  <a:srgbClr val="FF0000"/>
                </a:solidFill>
              </a:rPr>
              <a:t> على الفور </a:t>
            </a:r>
            <a:r>
              <a:rPr lang="ar-SA" dirty="0"/>
              <a:t>باستعمال جبس </a:t>
            </a:r>
            <a:r>
              <a:rPr lang="ar-SA" dirty="0" err="1"/>
              <a:t>البلاستر</a:t>
            </a:r>
            <a:r>
              <a:rPr lang="ar-SA" dirty="0"/>
              <a:t> والتكثيف (طريقة Ponsetti ) والتي قد تكون مطلوبة عدة أشهر </a:t>
            </a:r>
          </a:p>
          <a:p>
            <a:r>
              <a:rPr lang="ar-SA" dirty="0"/>
              <a:t>عادة ما يكون </a:t>
            </a:r>
            <a:r>
              <a:rPr lang="ar-SA" dirty="0" smtClean="0"/>
              <a:t>العلاج </a:t>
            </a:r>
            <a:r>
              <a:rPr lang="ar-SA" dirty="0" smtClean="0">
                <a:solidFill>
                  <a:srgbClr val="FF0000"/>
                </a:solidFill>
              </a:rPr>
              <a:t>ناجحا </a:t>
            </a:r>
            <a:r>
              <a:rPr lang="ar-SA" dirty="0" err="1"/>
              <a:t>مالم</a:t>
            </a:r>
            <a:r>
              <a:rPr lang="ar-SA" dirty="0"/>
              <a:t> تكن الحالة شديدة جدا </a:t>
            </a:r>
            <a:r>
              <a:rPr lang="ar-SA" dirty="0" smtClean="0"/>
              <a:t>,عندها </a:t>
            </a:r>
            <a:r>
              <a:rPr lang="ar-SA" dirty="0"/>
              <a:t>تكون الجراحة التصحيحية مطلوبة </a:t>
            </a:r>
            <a:r>
              <a:rPr lang="ar-SA" dirty="0" smtClean="0"/>
              <a:t>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09011-CF5D-4D33-954A-FC0953CCEFB0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0547881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18</a:t>
            </a:fld>
            <a:endParaRPr lang="ar-A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4154" y="1935163"/>
            <a:ext cx="944076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3364-1C1A-4CEE-9B6B-6D065DEFFC4B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482" name="Picture 2" descr="D:\مجلد جديد\٢٠١٩٠٢٠١_١٩٠٤٤١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31494" y="838201"/>
            <a:ext cx="8410658" cy="54864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19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AD03-6901-4D17-BF40-B2E8C5BA2A53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082E-7D37-4775-A4E1-BF67210608FE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AB175A5-5039-B04F-930E-9E83BC02DD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ar-SA" dirty="0" err="1"/>
              <a:t>القعب</a:t>
            </a:r>
            <a:r>
              <a:rPr lang="ar-SA" dirty="0"/>
              <a:t> العمودي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16B38D9-8AC8-5F4D-BFF7-63DA81D28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935480"/>
            <a:ext cx="5105400" cy="4389120"/>
          </a:xfrm>
        </p:spPr>
        <p:txBody>
          <a:bodyPr/>
          <a:lstStyle/>
          <a:p>
            <a:r>
              <a:rPr lang="ar-SA" dirty="0"/>
              <a:t>يجب تفريق القدم </a:t>
            </a:r>
            <a:r>
              <a:rPr lang="ar-SA" dirty="0" err="1"/>
              <a:t>القفداء</a:t>
            </a:r>
            <a:r>
              <a:rPr lang="ar-SA" dirty="0"/>
              <a:t> </a:t>
            </a:r>
            <a:r>
              <a:rPr lang="ar-SA" dirty="0" err="1"/>
              <a:t>الفحجاء</a:t>
            </a:r>
            <a:r>
              <a:rPr lang="ar-SA" dirty="0"/>
              <a:t> عن حالة </a:t>
            </a:r>
            <a:r>
              <a:rPr lang="ar-SA" dirty="0" err="1"/>
              <a:t>القعب</a:t>
            </a:r>
            <a:r>
              <a:rPr lang="ar-SA" dirty="0"/>
              <a:t> العمودي </a:t>
            </a:r>
            <a:r>
              <a:rPr lang="ar-SA" b="1" dirty="0">
                <a:solidFill>
                  <a:srgbClr val="FF0000"/>
                </a:solidFill>
              </a:rPr>
              <a:t>الخلقية النادرة </a:t>
            </a:r>
            <a:r>
              <a:rPr lang="ar-SA" dirty="0"/>
              <a:t>حيث تكون القدم </a:t>
            </a:r>
            <a:r>
              <a:rPr lang="ar-SA" dirty="0">
                <a:solidFill>
                  <a:srgbClr val="FF0000"/>
                </a:solidFill>
              </a:rPr>
              <a:t>قاسية</a:t>
            </a:r>
            <a:r>
              <a:rPr lang="ar-SA" dirty="0"/>
              <a:t> وعلى </a:t>
            </a:r>
            <a:r>
              <a:rPr lang="ar-SA" dirty="0">
                <a:solidFill>
                  <a:srgbClr val="FF0000"/>
                </a:solidFill>
              </a:rPr>
              <a:t>هيئة الكرسي الهزاز</a:t>
            </a:r>
          </a:p>
          <a:p>
            <a:r>
              <a:rPr lang="ar-SA" dirty="0"/>
              <a:t>العديد من هؤلاء الرضع لديهم </a:t>
            </a:r>
            <a:r>
              <a:rPr lang="ar-SA" dirty="0">
                <a:solidFill>
                  <a:srgbClr val="FF0000"/>
                </a:solidFill>
              </a:rPr>
              <a:t>تشوهات </a:t>
            </a:r>
            <a:r>
              <a:rPr lang="ar-SA" dirty="0" err="1">
                <a:solidFill>
                  <a:srgbClr val="FF0000"/>
                </a:solidFill>
              </a:rPr>
              <a:t>اخرى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/>
              <a:t>يمكن تأكيد التشخيص على الأشعة السينية ، الجراحة مطلوبة عادة </a:t>
            </a:r>
            <a:endParaRPr lang="ar-A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99268"/>
            <a:ext cx="5257800" cy="495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20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BA76-FF32-4B55-89B8-121A1ABCDF1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7638542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E304920-EC98-BF41-B661-F7E73CA6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704088"/>
            <a:ext cx="34290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A" sz="4000" dirty="0" err="1"/>
              <a:t>الحنف</a:t>
            </a:r>
            <a:r>
              <a:rPr lang="ar-SA" sz="4000" dirty="0"/>
              <a:t> </a:t>
            </a:r>
            <a:r>
              <a:rPr lang="ar-SA" sz="4000" dirty="0" err="1"/>
              <a:t>العقبي</a:t>
            </a:r>
            <a:r>
              <a:rPr lang="ar-SA" sz="4000" dirty="0"/>
              <a:t> الروحي </a:t>
            </a:r>
            <a:endParaRPr lang="ar-AE" sz="40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A6794802-8B25-E744-9651-6EBE922CF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935480"/>
            <a:ext cx="2971800" cy="4389120"/>
          </a:xfrm>
          <a:solidFill>
            <a:srgbClr val="00B0F0"/>
          </a:solidFill>
        </p:spPr>
        <p:txBody>
          <a:bodyPr>
            <a:normAutofit fontScale="70000" lnSpcReduction="20000"/>
          </a:bodyPr>
          <a:lstStyle/>
          <a:p>
            <a:endParaRPr lang="ar-SA" sz="3600" dirty="0" smtClean="0"/>
          </a:p>
          <a:p>
            <a:r>
              <a:rPr lang="ar-SA" sz="3600" dirty="0" smtClean="0"/>
              <a:t>تكون </a:t>
            </a:r>
            <a:r>
              <a:rPr lang="ar-SA" sz="3600" dirty="0"/>
              <a:t>القدم بوضعية </a:t>
            </a:r>
            <a:r>
              <a:rPr lang="ar-SA" sz="3600" b="1" dirty="0">
                <a:solidFill>
                  <a:srgbClr val="FF0000"/>
                </a:solidFill>
              </a:rPr>
              <a:t>العطف الظهري والدوران الخارجي </a:t>
            </a:r>
          </a:p>
          <a:p>
            <a:r>
              <a:rPr lang="ar-SA" sz="3600" dirty="0"/>
              <a:t>ينتج عادة عن </a:t>
            </a:r>
            <a:r>
              <a:rPr lang="ar-SA" sz="3600" b="1" dirty="0">
                <a:solidFill>
                  <a:srgbClr val="FF0000"/>
                </a:solidFill>
              </a:rPr>
              <a:t>قولبة داخل </a:t>
            </a:r>
            <a:r>
              <a:rPr lang="ar-SA" sz="3600" b="1" dirty="0" smtClean="0">
                <a:solidFill>
                  <a:srgbClr val="FF0000"/>
                </a:solidFill>
              </a:rPr>
              <a:t>الرحم وذات </a:t>
            </a:r>
            <a:r>
              <a:rPr lang="ar-SA" sz="3600" b="1" dirty="0">
                <a:solidFill>
                  <a:srgbClr val="FF0000"/>
                </a:solidFill>
              </a:rPr>
              <a:t>تصحيح ذاتي </a:t>
            </a:r>
          </a:p>
          <a:p>
            <a:r>
              <a:rPr lang="ar-SA" sz="3600" dirty="0"/>
              <a:t>ينصح أحيانا بإجراء تمارين منفعلة للقدم </a:t>
            </a:r>
          </a:p>
          <a:p>
            <a:r>
              <a:rPr lang="ar-SA" sz="3600" dirty="0"/>
              <a:t>هناك </a:t>
            </a:r>
            <a:r>
              <a:rPr lang="ar-SA" sz="3600" dirty="0">
                <a:solidFill>
                  <a:srgbClr val="FF0000"/>
                </a:solidFill>
              </a:rPr>
              <a:t>علاقة مع عسر </a:t>
            </a:r>
            <a:r>
              <a:rPr lang="ar-SA" sz="3600" dirty="0" err="1">
                <a:solidFill>
                  <a:srgbClr val="FF0000"/>
                </a:solidFill>
              </a:rPr>
              <a:t>التنسج</a:t>
            </a:r>
            <a:r>
              <a:rPr lang="ar-SA" sz="3600" dirty="0">
                <a:solidFill>
                  <a:srgbClr val="FF0000"/>
                </a:solidFill>
              </a:rPr>
              <a:t> التطوري للورك </a:t>
            </a:r>
            <a:endParaRPr lang="ar-AE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D:\مجلد جديد\٢٠١٩٠٢٠١_١٩٠٣٤٨.jpg"/>
          <p:cNvPicPr>
            <a:picLocks noChangeAspect="1" noChangeArrowheads="1"/>
          </p:cNvPicPr>
          <p:nvPr/>
        </p:nvPicPr>
        <p:blipFill>
          <a:blip r:embed="rId2" cstate="print"/>
          <a:srcRect l="14865" t="63333" r="6757" b="7905"/>
          <a:stretch>
            <a:fillRect/>
          </a:stretch>
        </p:blipFill>
        <p:spPr bwMode="auto">
          <a:xfrm>
            <a:off x="0" y="152400"/>
            <a:ext cx="3657600" cy="3071117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21</a:t>
            </a:fld>
            <a:endParaRPr lang="ar-A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457200"/>
            <a:ext cx="441434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سحابة 6"/>
          <p:cNvSpPr/>
          <p:nvPr/>
        </p:nvSpPr>
        <p:spPr>
          <a:xfrm>
            <a:off x="3962400" y="838200"/>
            <a:ext cx="15240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err="1" smtClean="0"/>
              <a:t>الصوره</a:t>
            </a:r>
            <a:r>
              <a:rPr lang="ar-SA" dirty="0" smtClean="0"/>
              <a:t> </a:t>
            </a:r>
            <a:r>
              <a:rPr lang="ar-SA" dirty="0" err="1" smtClean="0"/>
              <a:t>السريريه</a:t>
            </a:r>
            <a:r>
              <a:rPr lang="ar-SA" dirty="0" smtClean="0"/>
              <a:t> </a:t>
            </a:r>
            <a:r>
              <a:rPr lang="ar-SA" dirty="0" err="1" smtClean="0"/>
              <a:t>للحنف</a:t>
            </a:r>
            <a:endParaRPr lang="ar-SA" dirty="0"/>
          </a:p>
        </p:txBody>
      </p:sp>
      <p:sp>
        <p:nvSpPr>
          <p:cNvPr id="8" name="سحابة 7"/>
          <p:cNvSpPr/>
          <p:nvPr/>
        </p:nvSpPr>
        <p:spPr>
          <a:xfrm>
            <a:off x="5943600" y="1066800"/>
            <a:ext cx="1447800" cy="990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err="1" smtClean="0"/>
              <a:t>يتصحح</a:t>
            </a:r>
            <a:r>
              <a:rPr lang="ar-SA" dirty="0" smtClean="0"/>
              <a:t> بشكل فاعل</a:t>
            </a:r>
            <a:endParaRPr lang="ar-SA" dirty="0"/>
          </a:p>
        </p:txBody>
      </p:sp>
      <p:sp>
        <p:nvSpPr>
          <p:cNvPr id="9" name="سحابة 8"/>
          <p:cNvSpPr/>
          <p:nvPr/>
        </p:nvSpPr>
        <p:spPr>
          <a:xfrm>
            <a:off x="4648200" y="3505200"/>
            <a:ext cx="20574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بسبب </a:t>
            </a:r>
            <a:r>
              <a:rPr lang="ar-SA" dirty="0" err="1" smtClean="0"/>
              <a:t>الوضعه</a:t>
            </a:r>
            <a:r>
              <a:rPr lang="ar-SA" dirty="0" smtClean="0"/>
              <a:t> داخل الرحم</a:t>
            </a:r>
            <a:endParaRPr lang="ar-SA" dirty="0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1BAB7-56CC-4EBF-B019-D70CDC487666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543156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D79D286-80AE-8C43-ABB0-AF57C27E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609600"/>
            <a:ext cx="45720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6600" dirty="0"/>
              <a:t>الالتحام الرسغي</a:t>
            </a:r>
            <a:endParaRPr lang="ar-AE" sz="6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BBC90699-5ACD-0B46-91BB-1C9637655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ar-SA" sz="3600" dirty="0"/>
              <a:t>ناجم عن عدم وجود تجزئة بين واحد </a:t>
            </a:r>
            <a:r>
              <a:rPr lang="ar-SA" sz="3600" dirty="0" err="1"/>
              <a:t>او</a:t>
            </a:r>
            <a:r>
              <a:rPr lang="ar-SA" sz="3600" dirty="0"/>
              <a:t> أكثر من عظام القدم والاندماجات التي كانت ليفية </a:t>
            </a:r>
            <a:r>
              <a:rPr lang="ar-SA" sz="3600" dirty="0" err="1"/>
              <a:t>او</a:t>
            </a:r>
            <a:r>
              <a:rPr lang="ar-SA" sz="3600" dirty="0"/>
              <a:t> غضروفية  </a:t>
            </a:r>
            <a:r>
              <a:rPr lang="ar-SA" sz="3600" dirty="0">
                <a:solidFill>
                  <a:srgbClr val="FF0000"/>
                </a:solidFill>
              </a:rPr>
              <a:t>تصبح </a:t>
            </a:r>
            <a:r>
              <a:rPr lang="ar-SA" sz="3600" dirty="0" err="1">
                <a:solidFill>
                  <a:srgbClr val="FF0000"/>
                </a:solidFill>
              </a:rPr>
              <a:t>عرضيةعند</a:t>
            </a:r>
            <a:r>
              <a:rPr lang="ar-SA" sz="3600" dirty="0">
                <a:solidFill>
                  <a:srgbClr val="FF0000"/>
                </a:solidFill>
              </a:rPr>
              <a:t> بدء </a:t>
            </a:r>
            <a:r>
              <a:rPr lang="ar-SA" sz="3600" dirty="0" err="1">
                <a:solidFill>
                  <a:srgbClr val="FF0000"/>
                </a:solidFill>
              </a:rPr>
              <a:t>التعظم</a:t>
            </a:r>
            <a:r>
              <a:rPr lang="ar-SA" sz="3600" dirty="0">
                <a:solidFill>
                  <a:srgbClr val="FF0000"/>
                </a:solidFill>
              </a:rPr>
              <a:t>  </a:t>
            </a:r>
            <a:r>
              <a:rPr lang="ar-SA" sz="3600" dirty="0"/>
              <a:t>حيث تصبح </a:t>
            </a:r>
            <a:r>
              <a:rPr lang="ar-SA" sz="3600" dirty="0" smtClean="0"/>
              <a:t>تدريجيا </a:t>
            </a:r>
            <a:r>
              <a:rPr lang="ar-SA" sz="3600" dirty="0">
                <a:solidFill>
                  <a:srgbClr val="FF0000"/>
                </a:solidFill>
              </a:rPr>
              <a:t>أكثر صلابة  </a:t>
            </a:r>
            <a:r>
              <a:rPr lang="ar-SA" sz="3600" dirty="0"/>
              <a:t>وتحد من حركة القدم الطبيعية </a:t>
            </a:r>
          </a:p>
          <a:p>
            <a:r>
              <a:rPr lang="ar-SA" sz="3600" dirty="0"/>
              <a:t>غالبا ما تصبح </a:t>
            </a:r>
            <a:r>
              <a:rPr lang="ar-SA" sz="3600" dirty="0">
                <a:solidFill>
                  <a:srgbClr val="FF0000"/>
                </a:solidFill>
              </a:rPr>
              <a:t>عرضية </a:t>
            </a:r>
            <a:r>
              <a:rPr lang="ar-SA" sz="3600" dirty="0"/>
              <a:t>خلال سنوات </a:t>
            </a:r>
            <a:r>
              <a:rPr lang="ar-SA" sz="3600" dirty="0" err="1"/>
              <a:t>ماقبل</a:t>
            </a:r>
            <a:r>
              <a:rPr lang="ar-SA" sz="3600" dirty="0"/>
              <a:t> المراهقة </a:t>
            </a:r>
          </a:p>
          <a:p>
            <a:r>
              <a:rPr lang="ar-SA" sz="3600" dirty="0"/>
              <a:t>قد تكون الصور </a:t>
            </a:r>
            <a:r>
              <a:rPr lang="ar-SA" sz="3600" dirty="0" err="1"/>
              <a:t>الشعاعية</a:t>
            </a:r>
            <a:r>
              <a:rPr lang="ar-SA" sz="3600" dirty="0"/>
              <a:t> </a:t>
            </a:r>
            <a:r>
              <a:rPr lang="ar-SA" sz="3600" dirty="0">
                <a:solidFill>
                  <a:srgbClr val="FF0000"/>
                </a:solidFill>
              </a:rPr>
              <a:t>طبيعية </a:t>
            </a:r>
            <a:r>
              <a:rPr lang="ar-SA" sz="3600" dirty="0" err="1"/>
              <a:t>اذا</a:t>
            </a:r>
            <a:r>
              <a:rPr lang="ar-SA" sz="3600" dirty="0"/>
              <a:t> لم يتم تعظم الاندماج بعد</a:t>
            </a:r>
          </a:p>
          <a:p>
            <a:r>
              <a:rPr lang="ar-SA" sz="3600" dirty="0"/>
              <a:t>قد تكون </a:t>
            </a:r>
            <a:r>
              <a:rPr lang="ar-SA" sz="3600" dirty="0">
                <a:solidFill>
                  <a:srgbClr val="FF0000"/>
                </a:solidFill>
              </a:rPr>
              <a:t>الجراحة التصحيحية </a:t>
            </a:r>
            <a:r>
              <a:rPr lang="ar-SA" sz="3600" dirty="0"/>
              <a:t>مطلوبة </a:t>
            </a:r>
            <a:endParaRPr lang="ar-AE" sz="36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E686-AC59-4A76-A85A-21E988642004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0425350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13BAF6F-2199-0A4B-A153-C27389C6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704088"/>
            <a:ext cx="57150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A" sz="8000" dirty="0"/>
              <a:t>القدم المقوسة </a:t>
            </a:r>
            <a:endParaRPr lang="ar-AE" sz="80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DE03D535-CF04-044D-B127-47927F398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480"/>
            <a:ext cx="107442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ar-SA" sz="3600" dirty="0"/>
              <a:t>تكون القدم مقوسة وعالية </a:t>
            </a:r>
          </a:p>
          <a:p>
            <a:r>
              <a:rPr lang="ar-SA" sz="3600" dirty="0"/>
              <a:t>وعندما تظهر عند </a:t>
            </a:r>
            <a:r>
              <a:rPr lang="ar-SA" sz="3600" dirty="0" smtClean="0"/>
              <a:t>الأطفال </a:t>
            </a:r>
            <a:r>
              <a:rPr lang="ar-SA" sz="3600" dirty="0" err="1" smtClean="0"/>
              <a:t>الاكبر</a:t>
            </a:r>
            <a:r>
              <a:rPr lang="ar-SA" sz="3600" dirty="0" smtClean="0"/>
              <a:t> </a:t>
            </a:r>
            <a:r>
              <a:rPr lang="ar-SA" sz="3600" dirty="0"/>
              <a:t>سنا </a:t>
            </a:r>
            <a:r>
              <a:rPr lang="ar-SA" sz="3600" dirty="0" smtClean="0"/>
              <a:t>فإنها </a:t>
            </a:r>
            <a:r>
              <a:rPr lang="ar-SA" sz="3600" dirty="0"/>
              <a:t>غالبا ما </a:t>
            </a:r>
            <a:r>
              <a:rPr lang="ar-SA" sz="3600" b="1" dirty="0">
                <a:solidFill>
                  <a:srgbClr val="FF0000"/>
                </a:solidFill>
              </a:rPr>
              <a:t>ترتبط بالاضطرابات العصبية العضلية </a:t>
            </a:r>
          </a:p>
          <a:p>
            <a:r>
              <a:rPr lang="ar-SA" sz="3600" dirty="0"/>
              <a:t>على سبيل </a:t>
            </a:r>
            <a:r>
              <a:rPr lang="ar-SA" sz="3600" dirty="0" smtClean="0"/>
              <a:t>المثال </a:t>
            </a:r>
            <a:r>
              <a:rPr lang="ar-SA" sz="3600" dirty="0" err="1"/>
              <a:t>رنح</a:t>
            </a:r>
            <a:r>
              <a:rPr lang="ar-SA" sz="3600" dirty="0"/>
              <a:t> </a:t>
            </a:r>
            <a:r>
              <a:rPr lang="ar-SA" sz="3600" dirty="0" err="1"/>
              <a:t>فردرايخ</a:t>
            </a:r>
            <a:r>
              <a:rPr lang="ar-SA" sz="3600" dirty="0"/>
              <a:t> واعتلال </a:t>
            </a:r>
            <a:r>
              <a:rPr lang="ar-SA" sz="3600" dirty="0" err="1"/>
              <a:t>الاعصاب</a:t>
            </a:r>
            <a:r>
              <a:rPr lang="ar-SA" sz="3600" dirty="0"/>
              <a:t> الحسي الحركي الوراثي نمط 1</a:t>
            </a:r>
          </a:p>
          <a:p>
            <a:r>
              <a:rPr lang="ar-SA" sz="3600" dirty="0" smtClean="0">
                <a:solidFill>
                  <a:srgbClr val="FF0000"/>
                </a:solidFill>
              </a:rPr>
              <a:t>يستطب </a:t>
            </a:r>
            <a:r>
              <a:rPr lang="ar-SA" sz="3600" dirty="0">
                <a:solidFill>
                  <a:srgbClr val="FF0000"/>
                </a:solidFill>
              </a:rPr>
              <a:t>العلاج </a:t>
            </a:r>
            <a:r>
              <a:rPr lang="ar-SA" sz="3600" dirty="0" err="1">
                <a:solidFill>
                  <a:srgbClr val="FF0000"/>
                </a:solidFill>
              </a:rPr>
              <a:t>اذا</a:t>
            </a:r>
            <a:r>
              <a:rPr lang="ar-SA" sz="3600" dirty="0">
                <a:solidFill>
                  <a:srgbClr val="FF0000"/>
                </a:solidFill>
              </a:rPr>
              <a:t> أصبحت القدم </a:t>
            </a:r>
            <a:r>
              <a:rPr lang="ar-SA" sz="3600" dirty="0" smtClean="0">
                <a:solidFill>
                  <a:srgbClr val="FF0000"/>
                </a:solidFill>
              </a:rPr>
              <a:t>صلبة أو </a:t>
            </a:r>
            <a:r>
              <a:rPr lang="ar-SA" sz="3600" dirty="0">
                <a:solidFill>
                  <a:srgbClr val="FF0000"/>
                </a:solidFill>
              </a:rPr>
              <a:t>مؤلمة </a:t>
            </a:r>
            <a:endParaRPr lang="ar-AE" sz="3600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F31F-A168-4C1F-B07F-EB057A24D4D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00829094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CB65657-4214-7D46-BC01-DFB800FE31F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خلل </a:t>
            </a:r>
            <a:r>
              <a:rPr lang="ar-SA" dirty="0" err="1">
                <a:solidFill>
                  <a:srgbClr val="FF0000"/>
                </a:solidFill>
              </a:rPr>
              <a:t>التنسج</a:t>
            </a:r>
            <a:r>
              <a:rPr lang="ar-SA" dirty="0">
                <a:solidFill>
                  <a:srgbClr val="FF0000"/>
                </a:solidFill>
              </a:rPr>
              <a:t> التطوري في الورك </a:t>
            </a:r>
            <a:r>
              <a:rPr lang="ar-SA" dirty="0"/>
              <a:t>DDH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7D63BCB-0BD2-6442-90FE-3AD901E7C55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ar-SA" dirty="0"/>
              <a:t>هو مجموعة من </a:t>
            </a:r>
            <a:r>
              <a:rPr lang="ar-SA" b="1" dirty="0">
                <a:solidFill>
                  <a:srgbClr val="05149F"/>
                </a:solidFill>
              </a:rPr>
              <a:t>الاضطرابات التي تتراوح بين خلل </a:t>
            </a:r>
            <a:r>
              <a:rPr lang="ar-SA" b="1" dirty="0" err="1">
                <a:solidFill>
                  <a:srgbClr val="05149F"/>
                </a:solidFill>
              </a:rPr>
              <a:t>التنسج</a:t>
            </a:r>
            <a:r>
              <a:rPr lang="ar-SA" b="1" dirty="0">
                <a:solidFill>
                  <a:srgbClr val="05149F"/>
                </a:solidFill>
              </a:rPr>
              <a:t> </a:t>
            </a:r>
            <a:r>
              <a:rPr lang="ar-SA" b="1" dirty="0" err="1">
                <a:solidFill>
                  <a:srgbClr val="05149F"/>
                </a:solidFill>
              </a:rPr>
              <a:t>الى</a:t>
            </a:r>
            <a:r>
              <a:rPr lang="ar-SA" b="1" dirty="0">
                <a:solidFill>
                  <a:srgbClr val="05149F"/>
                </a:solidFill>
              </a:rPr>
              <a:t> خلع جزئي  حتى الخلع الصريح للورك </a:t>
            </a:r>
          </a:p>
          <a:p>
            <a:r>
              <a:rPr lang="ar-SA" sz="2800" u="sng" dirty="0">
                <a:solidFill>
                  <a:srgbClr val="FF0000"/>
                </a:solidFill>
              </a:rPr>
              <a:t>والاكتشاف المبكر </a:t>
            </a:r>
            <a:r>
              <a:rPr lang="ar-SA" dirty="0"/>
              <a:t>مهم لأنه يستجيب </a:t>
            </a:r>
            <a:r>
              <a:rPr lang="ar-SA" dirty="0" smtClean="0"/>
              <a:t>عادة </a:t>
            </a:r>
            <a:r>
              <a:rPr lang="ar-SA" dirty="0"/>
              <a:t>للمعالجة المحافظة </a:t>
            </a:r>
          </a:p>
          <a:p>
            <a:r>
              <a:rPr lang="ar-SA" dirty="0" err="1"/>
              <a:t>اما</a:t>
            </a:r>
            <a:r>
              <a:rPr lang="ar-SA" dirty="0"/>
              <a:t> التشخيص</a:t>
            </a:r>
            <a:r>
              <a:rPr lang="ar-SA" dirty="0">
                <a:solidFill>
                  <a:srgbClr val="FF0000"/>
                </a:solidFill>
              </a:rPr>
              <a:t> المتأخر </a:t>
            </a:r>
            <a:r>
              <a:rPr lang="ar-SA" dirty="0"/>
              <a:t>لخلل </a:t>
            </a:r>
            <a:r>
              <a:rPr lang="ar-SA" dirty="0" err="1"/>
              <a:t>التنسج</a:t>
            </a:r>
            <a:r>
              <a:rPr lang="ar-SA" dirty="0"/>
              <a:t> للورك يتطلب علاجا </a:t>
            </a:r>
            <a:r>
              <a:rPr lang="ar-SA" dirty="0">
                <a:solidFill>
                  <a:srgbClr val="05149F"/>
                </a:solidFill>
              </a:rPr>
              <a:t>معقدا</a:t>
            </a:r>
            <a:r>
              <a:rPr lang="ar-SA" dirty="0"/>
              <a:t> بما في ذلك الجراحة </a:t>
            </a:r>
          </a:p>
          <a:p>
            <a:r>
              <a:rPr lang="ar-SA" dirty="0"/>
              <a:t>يتم </a:t>
            </a:r>
            <a:r>
              <a:rPr lang="ar-SA" dirty="0" err="1"/>
              <a:t>اجراء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فحص خلع الورك </a:t>
            </a:r>
            <a:r>
              <a:rPr lang="ar-SA" dirty="0"/>
              <a:t>عند الولادة كجزء من </a:t>
            </a:r>
            <a:r>
              <a:rPr lang="ar-SA" b="1" u="sng" dirty="0">
                <a:solidFill>
                  <a:srgbClr val="05149F"/>
                </a:solidFill>
              </a:rPr>
              <a:t>الفحص الروتيني لحديثي الولادة </a:t>
            </a:r>
          </a:p>
          <a:p>
            <a:r>
              <a:rPr lang="ar-SA" dirty="0"/>
              <a:t>للتحقق مما </a:t>
            </a:r>
            <a:r>
              <a:rPr lang="ar-SA" dirty="0" err="1"/>
              <a:t>اذا</a:t>
            </a:r>
            <a:r>
              <a:rPr lang="ar-SA" dirty="0"/>
              <a:t> كان يمكن خلع الورك للخلف من الجوف الحقي </a:t>
            </a:r>
            <a:r>
              <a:rPr lang="ar-SA" dirty="0">
                <a:solidFill>
                  <a:srgbClr val="FF0000"/>
                </a:solidFill>
              </a:rPr>
              <a:t>(مناورة بارلو ) 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/>
              <a:t>أو يمكن نقله مرة اخرى الى الجوف الحقي عند الخلع </a:t>
            </a:r>
            <a:r>
              <a:rPr lang="ar-SA" dirty="0">
                <a:solidFill>
                  <a:srgbClr val="FF0000"/>
                </a:solidFill>
              </a:rPr>
              <a:t>( مناورة اورتولاني )</a:t>
            </a:r>
          </a:p>
          <a:p>
            <a:r>
              <a:rPr lang="ar-SA" dirty="0"/>
              <a:t>تتكرر هذه الاختبارات في المراقبة الروتينية للرضيع في </a:t>
            </a:r>
            <a:r>
              <a:rPr lang="ar-SA" dirty="0">
                <a:solidFill>
                  <a:srgbClr val="FF0000"/>
                </a:solidFill>
              </a:rPr>
              <a:t>8 أسابيع </a:t>
            </a:r>
            <a:r>
              <a:rPr lang="ar-SA" dirty="0"/>
              <a:t>من العمر </a:t>
            </a:r>
          </a:p>
          <a:p>
            <a:r>
              <a:rPr lang="ar-SA" dirty="0"/>
              <a:t>بعد ذلك عادة ما يمكن كشف الحالة مصحوبا </a:t>
            </a:r>
            <a:r>
              <a:rPr lang="ar-SA" b="1" dirty="0">
                <a:solidFill>
                  <a:srgbClr val="FF0000"/>
                </a:solidFill>
              </a:rPr>
              <a:t>بمشية غير طبيعية </a:t>
            </a:r>
            <a:r>
              <a:rPr lang="ar-SA" dirty="0"/>
              <a:t>..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53B7-2DE4-420C-BA45-9CFC2DE8F44E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5496805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F26559B0-ACE5-0B41-98BC-7FC2CA40AA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09600"/>
            <a:ext cx="10972800" cy="5715000"/>
          </a:xfrm>
        </p:spPr>
        <p:txBody>
          <a:bodyPr>
            <a:normAutofit/>
          </a:bodyPr>
          <a:lstStyle/>
          <a:p>
            <a:r>
              <a:rPr lang="ar-SA" dirty="0" smtClean="0"/>
              <a:t>يمكن معرفته أيضا </a:t>
            </a:r>
            <a:r>
              <a:rPr lang="ar-SA" dirty="0"/>
              <a:t>من </a:t>
            </a:r>
            <a:r>
              <a:rPr lang="ar-SA" b="1" dirty="0">
                <a:solidFill>
                  <a:srgbClr val="FF0000"/>
                </a:solidFill>
              </a:rPr>
              <a:t>عدم تناظر الجلد حول الورك </a:t>
            </a:r>
            <a:r>
              <a:rPr lang="ar-SA" dirty="0" err="1"/>
              <a:t>او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تحدد لحركة </a:t>
            </a:r>
            <a:r>
              <a:rPr lang="ar-SA" b="1" dirty="0" err="1">
                <a:solidFill>
                  <a:srgbClr val="FF0000"/>
                </a:solidFill>
              </a:rPr>
              <a:t>التبعيد</a:t>
            </a:r>
            <a:r>
              <a:rPr lang="ar-SA" b="1" dirty="0">
                <a:solidFill>
                  <a:srgbClr val="FF0000"/>
                </a:solidFill>
              </a:rPr>
              <a:t> </a:t>
            </a:r>
            <a:r>
              <a:rPr lang="ar-SA" dirty="0" err="1"/>
              <a:t>او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قصر الساق المصابة</a:t>
            </a:r>
          </a:p>
          <a:p>
            <a:r>
              <a:rPr lang="ar-SA" dirty="0"/>
              <a:t>في </a:t>
            </a:r>
            <a:r>
              <a:rPr lang="ar-SA" b="1" u="sng" dirty="0">
                <a:solidFill>
                  <a:srgbClr val="05149F"/>
                </a:solidFill>
              </a:rPr>
              <a:t>الفحص </a:t>
            </a:r>
            <a:r>
              <a:rPr lang="ar-SA" b="1" u="sng" dirty="0" err="1">
                <a:solidFill>
                  <a:srgbClr val="05149F"/>
                </a:solidFill>
              </a:rPr>
              <a:t>الوليدي</a:t>
            </a:r>
            <a:r>
              <a:rPr lang="ar-SA" b="1" u="sng" dirty="0">
                <a:solidFill>
                  <a:srgbClr val="05149F"/>
                </a:solidFill>
              </a:rPr>
              <a:t> </a:t>
            </a:r>
            <a:r>
              <a:rPr lang="ar-SA" dirty="0"/>
              <a:t>تم الكشف عن الخلل في الورك في حوالي 6-10 لكل 1000 ولادة حية معظمهم سوف </a:t>
            </a:r>
            <a:r>
              <a:rPr lang="ar-SA" dirty="0">
                <a:solidFill>
                  <a:srgbClr val="FF0000"/>
                </a:solidFill>
              </a:rPr>
              <a:t>يزول تلقائيا </a:t>
            </a:r>
          </a:p>
          <a:p>
            <a:r>
              <a:rPr lang="ar-SA" dirty="0"/>
              <a:t>يبلغ نسبة انتشار DDH نحو </a:t>
            </a:r>
            <a:r>
              <a:rPr lang="ar-SA" b="1" dirty="0">
                <a:solidFill>
                  <a:srgbClr val="FF0000"/>
                </a:solidFill>
              </a:rPr>
              <a:t>1.3 لكل 1000</a:t>
            </a:r>
            <a:r>
              <a:rPr lang="ar-SA" dirty="0"/>
              <a:t> ولادة حية </a:t>
            </a:r>
          </a:p>
          <a:p>
            <a:r>
              <a:rPr lang="ar-SA" dirty="0"/>
              <a:t>فحص الأطفال حديثي الولادة </a:t>
            </a:r>
            <a:r>
              <a:rPr lang="ar-SA" dirty="0" err="1"/>
              <a:t>السريري</a:t>
            </a:r>
            <a:r>
              <a:rPr lang="ar-SA" dirty="0"/>
              <a:t> قد يفشل في الكشف عن بعض  الحالات قد يكون هذا </a:t>
            </a:r>
            <a:r>
              <a:rPr lang="ar-SA" dirty="0" smtClean="0"/>
              <a:t>بسبب              </a:t>
            </a:r>
            <a:r>
              <a:rPr lang="ar-SA" b="1" dirty="0">
                <a:solidFill>
                  <a:srgbClr val="FF0000"/>
                </a:solidFill>
              </a:rPr>
              <a:t>قلة خبرة الفاحص </a:t>
            </a:r>
            <a:r>
              <a:rPr lang="ar-SA" dirty="0"/>
              <a:t>ولكن في بعض الحالات لا يمكن اكتشاف الخلل في هذه المرحلة  على سبيل المثال عندما لا يوجد سوى </a:t>
            </a:r>
            <a:r>
              <a:rPr lang="ar-SA" b="1" dirty="0">
                <a:solidFill>
                  <a:srgbClr val="FF0000"/>
                </a:solidFill>
              </a:rPr>
              <a:t>جوف ض</a:t>
            </a:r>
            <a:r>
              <a:rPr lang="ar-SA" b="1" dirty="0" smtClean="0">
                <a:solidFill>
                  <a:srgbClr val="FF0000"/>
                </a:solidFill>
              </a:rPr>
              <a:t>حل </a:t>
            </a:r>
            <a:r>
              <a:rPr lang="ar-SA" b="1" dirty="0">
                <a:solidFill>
                  <a:srgbClr val="FF0000"/>
                </a:solidFill>
              </a:rPr>
              <a:t>بالورك </a:t>
            </a:r>
          </a:p>
          <a:p>
            <a:r>
              <a:rPr lang="ar-SA" dirty="0"/>
              <a:t>للتغلب على هذه المشكلات ، تقوم بعض المراكز باجراء </a:t>
            </a:r>
            <a:r>
              <a:rPr lang="ar-SA" b="1" dirty="0">
                <a:solidFill>
                  <a:srgbClr val="FF0000"/>
                </a:solidFill>
              </a:rPr>
              <a:t>فحص بالموجات فوق الصوتية </a:t>
            </a:r>
            <a:r>
              <a:rPr lang="ar-SA" dirty="0"/>
              <a:t>لجميع الرضع حديثي الولادة </a:t>
            </a:r>
          </a:p>
          <a:p>
            <a:r>
              <a:rPr lang="ar-SA" dirty="0"/>
              <a:t>وهو محدد للغاية في الكشف DDH ولكنه مكلف ولديه نسبة عالية من </a:t>
            </a:r>
            <a:r>
              <a:rPr lang="ar-SA" b="1" dirty="0">
                <a:solidFill>
                  <a:srgbClr val="FF0000"/>
                </a:solidFill>
              </a:rPr>
              <a:t>الايجابيات الخاطئة ولا يوصى به في المملكة المتحدة </a:t>
            </a:r>
          </a:p>
          <a:p>
            <a:r>
              <a:rPr lang="ar-SA" dirty="0"/>
              <a:t>يتم تنفيذه في بعض المراكز عند </a:t>
            </a:r>
            <a:r>
              <a:rPr lang="ar-SA" b="1" dirty="0">
                <a:solidFill>
                  <a:srgbClr val="05149F"/>
                </a:solidFill>
              </a:rPr>
              <a:t>الرضع المعرضين لمخاطر متزايدة </a:t>
            </a:r>
            <a:r>
              <a:rPr lang="ar-SA" dirty="0"/>
              <a:t> </a:t>
            </a:r>
          </a:p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7A22-6B1C-49C0-9C30-7AF91C6F1C43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8845538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26</a:t>
            </a:fld>
            <a:endParaRPr lang="ar-A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038600" cy="661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806-52D6-4D7D-A7DE-046E95E5024D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7" name="وسيلة شرح بيضاوية 6"/>
          <p:cNvSpPr/>
          <p:nvPr/>
        </p:nvSpPr>
        <p:spPr>
          <a:xfrm rot="2948893">
            <a:off x="4557654" y="-82751"/>
            <a:ext cx="2438400" cy="2286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05149F"/>
                </a:solidFill>
              </a:rPr>
              <a:t>مناورة </a:t>
            </a:r>
            <a:r>
              <a:rPr lang="ar-SA" sz="2400" dirty="0" err="1" smtClean="0">
                <a:solidFill>
                  <a:srgbClr val="05149F"/>
                </a:solidFill>
              </a:rPr>
              <a:t>بارلو</a:t>
            </a:r>
            <a:endParaRPr lang="ar-SA" sz="2400" dirty="0" smtClean="0">
              <a:solidFill>
                <a:srgbClr val="05149F"/>
              </a:solidFill>
            </a:endParaRPr>
          </a:p>
          <a:p>
            <a:pPr algn="ctr"/>
            <a:r>
              <a:rPr lang="ar-SA" sz="2400" dirty="0" smtClean="0">
                <a:solidFill>
                  <a:srgbClr val="05149F"/>
                </a:solidFill>
              </a:rPr>
              <a:t>محاولة </a:t>
            </a:r>
            <a:r>
              <a:rPr lang="ar-SA" sz="2400" dirty="0" err="1" smtClean="0">
                <a:solidFill>
                  <a:srgbClr val="05149F"/>
                </a:solidFill>
              </a:rPr>
              <a:t>احداث</a:t>
            </a:r>
            <a:r>
              <a:rPr lang="ar-SA" sz="2400" dirty="0" smtClean="0">
                <a:solidFill>
                  <a:srgbClr val="05149F"/>
                </a:solidFill>
              </a:rPr>
              <a:t> خلع</a:t>
            </a:r>
            <a:endParaRPr lang="ar-SA" sz="2400" dirty="0">
              <a:solidFill>
                <a:srgbClr val="05149F"/>
              </a:solidFill>
            </a:endParaRPr>
          </a:p>
        </p:txBody>
      </p:sp>
      <p:sp>
        <p:nvSpPr>
          <p:cNvPr id="8" name="وسيلة شرح بيضاوية 7"/>
          <p:cNvSpPr/>
          <p:nvPr/>
        </p:nvSpPr>
        <p:spPr>
          <a:xfrm rot="2411845">
            <a:off x="4531313" y="3035600"/>
            <a:ext cx="2514600" cy="245996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rgbClr val="05149F"/>
                </a:solidFill>
              </a:rPr>
              <a:t>مناورة </a:t>
            </a:r>
            <a:r>
              <a:rPr lang="ar-SA" sz="2400" dirty="0" err="1" smtClean="0">
                <a:solidFill>
                  <a:srgbClr val="05149F"/>
                </a:solidFill>
              </a:rPr>
              <a:t>بارتولاني</a:t>
            </a:r>
            <a:r>
              <a:rPr lang="ar-SA" sz="2400" dirty="0" smtClean="0">
                <a:solidFill>
                  <a:srgbClr val="05149F"/>
                </a:solidFill>
              </a:rPr>
              <a:t> رد الخلع</a:t>
            </a:r>
            <a:endParaRPr lang="ar-SA" sz="2400" dirty="0">
              <a:solidFill>
                <a:srgbClr val="05149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27</a:t>
            </a:fld>
            <a:endParaRPr lang="ar-A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593" y="457200"/>
            <a:ext cx="10495936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0673-DCCE-4358-B2DB-C349BA54E380}" type="datetime8">
              <a:rPr lang="en-US" b="1" smtClean="0">
                <a:solidFill>
                  <a:srgbClr val="05149F"/>
                </a:solidFill>
              </a:rPr>
              <a:pPr/>
              <a:t>7/20/2020 1:12 PM</a:t>
            </a:fld>
            <a:endParaRPr lang="ar-AE" b="1" dirty="0">
              <a:solidFill>
                <a:srgbClr val="05149F"/>
              </a:solidFill>
            </a:endParaRPr>
          </a:p>
        </p:txBody>
      </p:sp>
      <p:sp>
        <p:nvSpPr>
          <p:cNvPr id="7" name="وسيلة شرح بيضاوية 6"/>
          <p:cNvSpPr/>
          <p:nvPr/>
        </p:nvSpPr>
        <p:spPr>
          <a:xfrm>
            <a:off x="6248400" y="990600"/>
            <a:ext cx="2133600" cy="16764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err="1" smtClean="0">
                <a:solidFill>
                  <a:srgbClr val="05149F"/>
                </a:solidFill>
              </a:rPr>
              <a:t>الثنيات</a:t>
            </a:r>
            <a:r>
              <a:rPr lang="ar-SA" b="1" dirty="0" smtClean="0">
                <a:solidFill>
                  <a:srgbClr val="05149F"/>
                </a:solidFill>
              </a:rPr>
              <a:t> </a:t>
            </a:r>
            <a:r>
              <a:rPr lang="ar-SA" b="1" dirty="0" err="1" smtClean="0">
                <a:solidFill>
                  <a:srgbClr val="05149F"/>
                </a:solidFill>
              </a:rPr>
              <a:t>الجلديه</a:t>
            </a:r>
            <a:r>
              <a:rPr lang="ar-SA" b="1" dirty="0" smtClean="0">
                <a:solidFill>
                  <a:srgbClr val="05149F"/>
                </a:solidFill>
              </a:rPr>
              <a:t> الغير </a:t>
            </a:r>
            <a:r>
              <a:rPr lang="ar-SA" b="1" dirty="0" err="1" smtClean="0">
                <a:solidFill>
                  <a:srgbClr val="05149F"/>
                </a:solidFill>
              </a:rPr>
              <a:t>متناظره</a:t>
            </a:r>
            <a:r>
              <a:rPr lang="ar-SA" b="1" dirty="0" smtClean="0">
                <a:solidFill>
                  <a:srgbClr val="05149F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05149F"/>
                </a:solidFill>
              </a:rPr>
              <a:t>DDH</a:t>
            </a:r>
            <a:endParaRPr lang="ar-SA" b="1" dirty="0">
              <a:solidFill>
                <a:srgbClr val="05149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28</a:t>
            </a:fld>
            <a:endParaRPr lang="ar-A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5969" y="381000"/>
            <a:ext cx="664307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B554F-3072-4D89-AB89-B5BD9B151BE2}" type="datetime8">
              <a:rPr lang="en-US" smtClean="0"/>
              <a:pPr/>
              <a:t>7/20/2020 1:12 PM</a:t>
            </a:fld>
            <a:endParaRPr lang="ar-AE"/>
          </a:p>
        </p:txBody>
      </p:sp>
      <p:sp>
        <p:nvSpPr>
          <p:cNvPr id="7" name="وسيلة شرح بيضاوية 6"/>
          <p:cNvSpPr/>
          <p:nvPr/>
        </p:nvSpPr>
        <p:spPr>
          <a:xfrm>
            <a:off x="6705600" y="914400"/>
            <a:ext cx="3200400" cy="23622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5149F"/>
                </a:solidFill>
              </a:rPr>
              <a:t>علامة </a:t>
            </a:r>
            <a:r>
              <a:rPr lang="ar-SA" sz="2400" b="1" smtClean="0">
                <a:solidFill>
                  <a:srgbClr val="05149F"/>
                </a:solidFill>
              </a:rPr>
              <a:t>غاليازي</a:t>
            </a:r>
            <a:r>
              <a:rPr lang="ar-SA" sz="2400" b="1" dirty="0" smtClean="0">
                <a:solidFill>
                  <a:srgbClr val="05149F"/>
                </a:solidFill>
              </a:rPr>
              <a:t> ايجابيه</a:t>
            </a:r>
          </a:p>
          <a:p>
            <a:pPr algn="ctr"/>
            <a:r>
              <a:rPr lang="ar-SA" sz="2400" b="1" dirty="0" smtClean="0">
                <a:solidFill>
                  <a:srgbClr val="05149F"/>
                </a:solidFill>
              </a:rPr>
              <a:t>تشاهد في حالة خلع ورك مهمل وغير معالج</a:t>
            </a:r>
            <a:endParaRPr lang="ar-SA" sz="2400" b="1" dirty="0">
              <a:solidFill>
                <a:srgbClr val="05149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1D117F7E-94A9-2F49-A176-F023E4C8C7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57200"/>
            <a:ext cx="10972800" cy="5867400"/>
          </a:xfrm>
        </p:spPr>
        <p:txBody>
          <a:bodyPr>
            <a:normAutofit/>
          </a:bodyPr>
          <a:lstStyle/>
          <a:p>
            <a:r>
              <a:rPr lang="ar-SA" sz="3200" dirty="0" err="1"/>
              <a:t>اذا</a:t>
            </a:r>
            <a:r>
              <a:rPr lang="ar-SA" sz="3200" dirty="0"/>
              <a:t> اشتبه بوجود خلل تطوري في الورك فيجب الحصول على رأي </a:t>
            </a:r>
            <a:r>
              <a:rPr lang="ar-SA" sz="3200" b="1" dirty="0">
                <a:solidFill>
                  <a:srgbClr val="FF0000"/>
                </a:solidFill>
              </a:rPr>
              <a:t>اختصاصي </a:t>
            </a:r>
            <a:r>
              <a:rPr lang="ar-SA" sz="3200" dirty="0"/>
              <a:t>في أمراض العظام </a:t>
            </a:r>
          </a:p>
          <a:p>
            <a:r>
              <a:rPr lang="ar-SA" sz="3200" dirty="0"/>
              <a:t>يسمح </a:t>
            </a:r>
            <a:r>
              <a:rPr lang="ar-SA" sz="3200" b="1" dirty="0">
                <a:solidFill>
                  <a:srgbClr val="FF0000"/>
                </a:solidFill>
              </a:rPr>
              <a:t>فحص الموجات فوق الصوتية </a:t>
            </a:r>
            <a:r>
              <a:rPr lang="ar-SA" sz="3200" dirty="0"/>
              <a:t>بتقييم مفصل الورك وتحديد حجم خلل </a:t>
            </a:r>
            <a:r>
              <a:rPr lang="ar-SA" sz="3200" dirty="0" err="1"/>
              <a:t>التنسج</a:t>
            </a:r>
            <a:r>
              <a:rPr lang="ar-SA" sz="3200" dirty="0"/>
              <a:t> وما </a:t>
            </a:r>
            <a:r>
              <a:rPr lang="ar-SA" sz="3200" dirty="0" err="1"/>
              <a:t>اذا</a:t>
            </a:r>
            <a:r>
              <a:rPr lang="ar-SA" sz="3200" dirty="0"/>
              <a:t> كان هناك خلع جزئي </a:t>
            </a:r>
            <a:r>
              <a:rPr lang="ar-SA" sz="3200" dirty="0" err="1"/>
              <a:t>او</a:t>
            </a:r>
            <a:r>
              <a:rPr lang="ar-SA" sz="3200" dirty="0"/>
              <a:t> خلع كامل </a:t>
            </a:r>
            <a:r>
              <a:rPr lang="ar-SA" sz="3200" dirty="0" err="1"/>
              <a:t>واذا</a:t>
            </a:r>
            <a:r>
              <a:rPr lang="ar-SA" sz="3200" dirty="0"/>
              <a:t> كانت الموجات فوق الصوتية الأولية غير ط</a:t>
            </a:r>
            <a:r>
              <a:rPr lang="ar-SA" sz="3200" dirty="0" smtClean="0"/>
              <a:t>بيعية </a:t>
            </a:r>
            <a:endParaRPr lang="ar-SA" sz="3200" dirty="0"/>
          </a:p>
          <a:p>
            <a:r>
              <a:rPr lang="ar-SA" sz="3200" dirty="0"/>
              <a:t>يمكن </a:t>
            </a:r>
            <a:r>
              <a:rPr lang="ar-SA" sz="3200" dirty="0" err="1"/>
              <a:t>ان</a:t>
            </a:r>
            <a:r>
              <a:rPr lang="ar-SA" sz="3200" dirty="0"/>
              <a:t> توضع للرضيع </a:t>
            </a:r>
            <a:r>
              <a:rPr lang="ar-SA" sz="3200" b="1" dirty="0">
                <a:solidFill>
                  <a:srgbClr val="FF0000"/>
                </a:solidFill>
              </a:rPr>
              <a:t>جبيرة </a:t>
            </a:r>
            <a:r>
              <a:rPr lang="ar-SA" sz="3200" b="1" dirty="0" err="1">
                <a:solidFill>
                  <a:srgbClr val="FF0000"/>
                </a:solidFill>
              </a:rPr>
              <a:t>او</a:t>
            </a:r>
            <a:r>
              <a:rPr lang="ar-SA" sz="3200" b="1" dirty="0">
                <a:solidFill>
                  <a:srgbClr val="FF0000"/>
                </a:solidFill>
              </a:rPr>
              <a:t> جهاز للحفاظ على ثني الورك عدة أشهر </a:t>
            </a:r>
          </a:p>
          <a:p>
            <a:r>
              <a:rPr lang="ar-SA" sz="3200" dirty="0"/>
              <a:t>يتم </a:t>
            </a:r>
            <a:r>
              <a:rPr lang="ar-SA" sz="3200" dirty="0">
                <a:solidFill>
                  <a:srgbClr val="FF0000"/>
                </a:solidFill>
              </a:rPr>
              <a:t>مراقبة</a:t>
            </a:r>
            <a:r>
              <a:rPr lang="ar-SA" sz="3200" dirty="0"/>
              <a:t> التقدم من خلال الموجات فوق الصوتية </a:t>
            </a:r>
            <a:r>
              <a:rPr lang="ar-SA" sz="3200" dirty="0" err="1"/>
              <a:t>او</a:t>
            </a:r>
            <a:r>
              <a:rPr lang="ar-SA" sz="3200" dirty="0"/>
              <a:t> </a:t>
            </a:r>
            <a:r>
              <a:rPr lang="ar-SA" sz="3200" dirty="0" err="1"/>
              <a:t>الاشعة</a:t>
            </a:r>
            <a:r>
              <a:rPr lang="ar-SA" sz="3200" dirty="0"/>
              <a:t> السينية </a:t>
            </a:r>
          </a:p>
          <a:p>
            <a:r>
              <a:rPr lang="ar-SA" sz="3200" dirty="0"/>
              <a:t>يجب </a:t>
            </a:r>
            <a:r>
              <a:rPr lang="ar-SA" sz="3200" dirty="0" err="1" smtClean="0"/>
              <a:t>ان</a:t>
            </a:r>
            <a:r>
              <a:rPr lang="ar-SA" sz="3200" dirty="0" smtClean="0"/>
              <a:t> يتم </a:t>
            </a:r>
            <a:r>
              <a:rPr lang="ar-SA" sz="3200" dirty="0"/>
              <a:t>التجبير بخبرة لان </a:t>
            </a:r>
            <a:r>
              <a:rPr lang="ar-SA" sz="3200" b="1" dirty="0">
                <a:solidFill>
                  <a:srgbClr val="FF0000"/>
                </a:solidFill>
              </a:rPr>
              <a:t>نخر راس </a:t>
            </a:r>
            <a:r>
              <a:rPr lang="ar-SA" sz="3600" b="1" dirty="0">
                <a:solidFill>
                  <a:srgbClr val="FF0000"/>
                </a:solidFill>
              </a:rPr>
              <a:t>الفخذ</a:t>
            </a:r>
            <a:r>
              <a:rPr lang="ar-SA" sz="3200" b="1" dirty="0">
                <a:solidFill>
                  <a:srgbClr val="FF0000"/>
                </a:solidFill>
              </a:rPr>
              <a:t> احتمال وارد جدا </a:t>
            </a:r>
          </a:p>
          <a:p>
            <a:r>
              <a:rPr lang="ar-SA" sz="3200" dirty="0"/>
              <a:t>في معظم الحالات يتم الحصول على استجابة </a:t>
            </a:r>
            <a:r>
              <a:rPr lang="ar-SA" sz="3200" dirty="0" smtClean="0"/>
              <a:t>جيده </a:t>
            </a:r>
            <a:endParaRPr lang="ar-SA" sz="3200" dirty="0"/>
          </a:p>
          <a:p>
            <a:r>
              <a:rPr lang="ar-SA" sz="3200" b="1" dirty="0">
                <a:solidFill>
                  <a:srgbClr val="FF0000"/>
                </a:solidFill>
              </a:rPr>
              <a:t>الجراحة </a:t>
            </a:r>
            <a:r>
              <a:rPr lang="ar-SA" sz="3200" dirty="0"/>
              <a:t>مطلوبة </a:t>
            </a:r>
            <a:r>
              <a:rPr lang="ar-SA" sz="3200" dirty="0" err="1"/>
              <a:t>اذا</a:t>
            </a:r>
            <a:r>
              <a:rPr lang="ar-SA" sz="3200" dirty="0"/>
              <a:t> فشلت التدابير المحافظة </a:t>
            </a:r>
            <a:endParaRPr lang="ar-AE" sz="32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29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DC45-6EBD-46EE-989B-511A3E1FEA5E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82284118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ar-SA" dirty="0" smtClean="0"/>
              <a:t>تقييم طبيب </a:t>
            </a:r>
            <a:r>
              <a:rPr lang="ar-SA" dirty="0" err="1" smtClean="0"/>
              <a:t>الاطفال</a:t>
            </a:r>
            <a:r>
              <a:rPr lang="ar-SA" dirty="0" smtClean="0"/>
              <a:t> </a:t>
            </a:r>
            <a:r>
              <a:rPr lang="ar-SY" dirty="0" smtClean="0"/>
              <a:t>يشمل:</a:t>
            </a:r>
            <a:endParaRPr lang="ar-SA" dirty="0" smtClean="0"/>
          </a:p>
          <a:p>
            <a:pPr marL="514350" indent="-514350" algn="r">
              <a:buFont typeface="+mj-lt"/>
              <a:buAutoNum type="arabicPeriod"/>
            </a:pPr>
            <a:r>
              <a:rPr lang="ar-SY" dirty="0" err="1" smtClean="0"/>
              <a:t>ا</a:t>
            </a:r>
            <a:r>
              <a:rPr lang="ar-SA" dirty="0" smtClean="0"/>
              <a:t>لمشيه</a:t>
            </a:r>
          </a:p>
          <a:p>
            <a:pPr marL="514350" indent="-514350" algn="r">
              <a:buFont typeface="+mj-lt"/>
              <a:buAutoNum type="arabicPeriod"/>
            </a:pPr>
            <a:r>
              <a:rPr lang="ar-SA" dirty="0" err="1" smtClean="0"/>
              <a:t>الاطراف</a:t>
            </a:r>
            <a:endParaRPr lang="ar-SA" dirty="0" smtClean="0"/>
          </a:p>
          <a:p>
            <a:pPr marL="514350" indent="-514350" algn="r">
              <a:buFont typeface="+mj-lt"/>
              <a:buAutoNum type="arabicPeriod"/>
            </a:pPr>
            <a:r>
              <a:rPr lang="ar-SA" dirty="0" smtClean="0"/>
              <a:t>العمود الفقري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34CFC-A42A-46A6-B4C3-27FB76280315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2065610-2EE2-0044-8A0A-8DA19816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704088"/>
            <a:ext cx="4800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ar-SA" dirty="0" err="1"/>
              <a:t>الجنف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9389D50-CB11-B745-B4EB-C662D642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1935480"/>
            <a:ext cx="7162800" cy="438912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ar-SA" dirty="0"/>
              <a:t>هو </a:t>
            </a:r>
            <a:r>
              <a:rPr lang="ar-SA" b="1" dirty="0">
                <a:solidFill>
                  <a:srgbClr val="FF0000"/>
                </a:solidFill>
              </a:rPr>
              <a:t>انحناء جانبي </a:t>
            </a:r>
            <a:r>
              <a:rPr lang="ar-SA" dirty="0"/>
              <a:t>في المستوى الأمامي من العمود الفقري </a:t>
            </a:r>
          </a:p>
          <a:p>
            <a:r>
              <a:rPr lang="ar-SA" dirty="0"/>
              <a:t>في </a:t>
            </a:r>
            <a:r>
              <a:rPr lang="ar-SA" b="1" dirty="0" err="1">
                <a:solidFill>
                  <a:srgbClr val="FF0000"/>
                </a:solidFill>
              </a:rPr>
              <a:t>الجنف</a:t>
            </a:r>
            <a:r>
              <a:rPr lang="ar-SA" b="1" dirty="0">
                <a:solidFill>
                  <a:srgbClr val="FF0000"/>
                </a:solidFill>
              </a:rPr>
              <a:t> الهيكلي </a:t>
            </a:r>
            <a:r>
              <a:rPr lang="ar-SA" dirty="0"/>
              <a:t>هناك دوران </a:t>
            </a:r>
            <a:r>
              <a:rPr lang="ar-SA" dirty="0" err="1"/>
              <a:t>لاجسام</a:t>
            </a:r>
            <a:r>
              <a:rPr lang="ar-SA" dirty="0"/>
              <a:t> الفقرات التي تسبب تبارزا في الظهر بسبب عدم التناظر في الأضلاع </a:t>
            </a:r>
          </a:p>
          <a:p>
            <a:r>
              <a:rPr lang="ar-SA" dirty="0"/>
              <a:t>في معظم الحالات تكون </a:t>
            </a:r>
            <a:r>
              <a:rPr lang="ar-SA" b="1" dirty="0">
                <a:solidFill>
                  <a:srgbClr val="FF0000"/>
                </a:solidFill>
              </a:rPr>
              <a:t>التغيرات خفيفة وخالية من </a:t>
            </a:r>
            <a:r>
              <a:rPr lang="ar-SA" b="1" dirty="0" err="1">
                <a:solidFill>
                  <a:srgbClr val="FF0000"/>
                </a:solidFill>
              </a:rPr>
              <a:t>الالم</a:t>
            </a:r>
            <a:r>
              <a:rPr lang="ar-SA" b="1" dirty="0">
                <a:solidFill>
                  <a:srgbClr val="FF0000"/>
                </a:solidFill>
              </a:rPr>
              <a:t> ومشكلة </a:t>
            </a:r>
            <a:r>
              <a:rPr lang="ar-SA" b="1" dirty="0" err="1">
                <a:solidFill>
                  <a:srgbClr val="FF0000"/>
                </a:solidFill>
              </a:rPr>
              <a:t>تجميلية</a:t>
            </a:r>
            <a:r>
              <a:rPr lang="ar-SA" b="1" dirty="0">
                <a:solidFill>
                  <a:srgbClr val="FF0000"/>
                </a:solidFill>
              </a:rPr>
              <a:t> في المقام </a:t>
            </a:r>
            <a:r>
              <a:rPr lang="ar-SA" b="1" dirty="0" err="1">
                <a:solidFill>
                  <a:srgbClr val="FF0000"/>
                </a:solidFill>
              </a:rPr>
              <a:t>الاول</a:t>
            </a:r>
            <a:r>
              <a:rPr lang="ar-SA" dirty="0"/>
              <a:t> ومع ذلك في </a:t>
            </a:r>
            <a:r>
              <a:rPr lang="ar-SA" b="1" u="sng" dirty="0">
                <a:solidFill>
                  <a:srgbClr val="FF0000"/>
                </a:solidFill>
              </a:rPr>
              <a:t>الحالات الشديدة </a:t>
            </a:r>
            <a:r>
              <a:rPr lang="ar-SA" dirty="0"/>
              <a:t>يمكن </a:t>
            </a:r>
            <a:r>
              <a:rPr lang="ar-SA" dirty="0" err="1"/>
              <a:t>ان</a:t>
            </a:r>
            <a:r>
              <a:rPr lang="ar-SA" dirty="0"/>
              <a:t> يؤدي تقوس العمود الفقري </a:t>
            </a:r>
            <a:r>
              <a:rPr lang="ar-SA" dirty="0" err="1"/>
              <a:t>الى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قصور تنفسي </a:t>
            </a:r>
            <a:r>
              <a:rPr lang="ar-SA" dirty="0" smtClean="0">
                <a:solidFill>
                  <a:srgbClr val="FF0000"/>
                </a:solidFill>
              </a:rPr>
              <a:t>قلبي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 </a:t>
            </a:r>
            <a:r>
              <a:rPr lang="ar-SA" sz="3900" b="1" u="sng" dirty="0"/>
              <a:t>أسباب </a:t>
            </a:r>
            <a:r>
              <a:rPr lang="ar-SA" sz="3900" b="1" u="sng" dirty="0" err="1"/>
              <a:t>الجنف</a:t>
            </a:r>
            <a:r>
              <a:rPr lang="ar-SA" sz="3900" b="1" u="sng" dirty="0"/>
              <a:t> </a:t>
            </a:r>
            <a:r>
              <a:rPr lang="ar-SA" dirty="0"/>
              <a:t>هي :</a:t>
            </a:r>
          </a:p>
          <a:p>
            <a:r>
              <a:rPr lang="ar-SA" dirty="0"/>
              <a:t>1</a:t>
            </a:r>
            <a:r>
              <a:rPr lang="ar-SA" b="1" dirty="0">
                <a:solidFill>
                  <a:srgbClr val="FF0000"/>
                </a:solidFill>
              </a:rPr>
              <a:t> </a:t>
            </a:r>
            <a:r>
              <a:rPr lang="ar-SA" b="1" dirty="0" smtClean="0">
                <a:solidFill>
                  <a:srgbClr val="FF0000"/>
                </a:solidFill>
              </a:rPr>
              <a:t>- مجهول </a:t>
            </a:r>
            <a:r>
              <a:rPr lang="ar-SA" b="1" dirty="0">
                <a:solidFill>
                  <a:srgbClr val="FF0000"/>
                </a:solidFill>
              </a:rPr>
              <a:t>السبب : </a:t>
            </a:r>
            <a:r>
              <a:rPr lang="ar-SA" b="1" dirty="0">
                <a:solidFill>
                  <a:srgbClr val="0070C0"/>
                </a:solidFill>
              </a:rPr>
              <a:t>الاكثر شيوعا </a:t>
            </a:r>
            <a:r>
              <a:rPr lang="ar-SA" dirty="0"/>
              <a:t>اما بداية مبكرة (أقل من 5 سنوات ) او في اغلب الاحيان </a:t>
            </a:r>
            <a:r>
              <a:rPr lang="ar-SA" dirty="0" smtClean="0"/>
              <a:t>ظهور </a:t>
            </a:r>
            <a:r>
              <a:rPr lang="ar-SA" dirty="0"/>
              <a:t>متأخر وهم في الغالب من 10 الى 14 سنة من العمر في أثناء طفرات نمو البلوغ </a:t>
            </a:r>
          </a:p>
          <a:p>
            <a:r>
              <a:rPr lang="ar-SA" dirty="0"/>
              <a:t>2 </a:t>
            </a:r>
            <a:r>
              <a:rPr lang="ar-SA" dirty="0" smtClean="0"/>
              <a:t>- </a:t>
            </a:r>
            <a:r>
              <a:rPr lang="ar-SA" dirty="0" smtClean="0">
                <a:solidFill>
                  <a:srgbClr val="FF0000"/>
                </a:solidFill>
              </a:rPr>
              <a:t>خلقي </a:t>
            </a:r>
            <a:r>
              <a:rPr lang="ar-SA" dirty="0" smtClean="0"/>
              <a:t>: نتيجة </a:t>
            </a:r>
            <a:r>
              <a:rPr lang="ar-SA" dirty="0"/>
              <a:t>خلل هيكلي خلقي للعمود الفقري على سبيل المثال </a:t>
            </a:r>
            <a:r>
              <a:rPr lang="ar-SA" dirty="0">
                <a:solidFill>
                  <a:srgbClr val="FF0000"/>
                </a:solidFill>
              </a:rPr>
              <a:t>انصاف الفقار ... الشوك المشقوق .. المتلازمات</a:t>
            </a:r>
            <a:r>
              <a:rPr lang="ar-SA" dirty="0"/>
              <a:t> مثل الفقرية </a:t>
            </a:r>
            <a:r>
              <a:rPr lang="ar-SA" dirty="0" smtClean="0"/>
              <a:t>الشرجية </a:t>
            </a:r>
            <a:r>
              <a:rPr lang="ar-SA" dirty="0"/>
              <a:t>القلبية القصبة الهوائية </a:t>
            </a:r>
            <a:r>
              <a:rPr lang="ar-SA" dirty="0" err="1"/>
              <a:t>المري</a:t>
            </a:r>
            <a:r>
              <a:rPr lang="ar-SA" dirty="0"/>
              <a:t> الشذوذ الكلوي والأطراف</a:t>
            </a:r>
          </a:p>
          <a:p>
            <a:endParaRPr lang="ar-AE" dirty="0"/>
          </a:p>
        </p:txBody>
      </p:sp>
      <p:pic>
        <p:nvPicPr>
          <p:cNvPr id="4" name="Picture 2" descr="D:\مجلد جديد\٢٠١٩٠٢١١_١٢٠٩٥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4114800" cy="5867912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30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E3B6-78C2-4A38-9203-BED555C4BBC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8070800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BE8807C-E00E-984D-A8A0-84EC511A4B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29000" y="457200"/>
            <a:ext cx="8763000" cy="5867400"/>
          </a:xfrm>
        </p:spPr>
        <p:txBody>
          <a:bodyPr>
            <a:normAutofit fontScale="92500" lnSpcReduction="10000"/>
          </a:bodyPr>
          <a:lstStyle/>
          <a:p>
            <a:r>
              <a:rPr lang="ar-SA" sz="3200" dirty="0" smtClean="0"/>
              <a:t>3- </a:t>
            </a:r>
            <a:r>
              <a:rPr lang="ar-SA" sz="3200" dirty="0">
                <a:solidFill>
                  <a:srgbClr val="FF0000"/>
                </a:solidFill>
              </a:rPr>
              <a:t>ثانوي </a:t>
            </a:r>
            <a:r>
              <a:rPr lang="ar-SA" sz="3200" dirty="0"/>
              <a:t>: المرتبطة بالاضطرابات الاخرى مثل عدم التوازن العصبي العضلي ( على سبيل المثال : الشلل الدماغي .. ضمور العضلات ) اضطرابات العظام مثل الورم العصبي الليفي أو النسج الضامة مثل متلازمة مارفان او عدم تناسب في طول الساقين ، على سبيل المثال بسبب التهاب المفاصل في ركبة واحدة في التهاب المفاصل الشبابي البدئي </a:t>
            </a:r>
          </a:p>
          <a:p>
            <a:r>
              <a:rPr lang="ar-SA" sz="3200" b="1" dirty="0" err="1">
                <a:solidFill>
                  <a:srgbClr val="FF0000"/>
                </a:solidFill>
              </a:rPr>
              <a:t>الجنف</a:t>
            </a:r>
            <a:r>
              <a:rPr lang="ar-SA" sz="3200" b="1" dirty="0">
                <a:solidFill>
                  <a:srgbClr val="FF0000"/>
                </a:solidFill>
              </a:rPr>
              <a:t> البسيط قد يتراجع تلقائيا </a:t>
            </a:r>
            <a:r>
              <a:rPr lang="ar-SA" sz="3200" b="1" dirty="0" err="1">
                <a:solidFill>
                  <a:srgbClr val="FF0000"/>
                </a:solidFill>
              </a:rPr>
              <a:t>او</a:t>
            </a:r>
            <a:r>
              <a:rPr lang="ar-SA" sz="3200" b="1" dirty="0">
                <a:solidFill>
                  <a:srgbClr val="FF0000"/>
                </a:solidFill>
              </a:rPr>
              <a:t> يترقى ببطء </a:t>
            </a:r>
          </a:p>
          <a:p>
            <a:r>
              <a:rPr lang="ar-SA" sz="3200" dirty="0"/>
              <a:t>في </a:t>
            </a:r>
            <a:r>
              <a:rPr lang="ar-SA" sz="3200" u="sng" dirty="0">
                <a:solidFill>
                  <a:srgbClr val="FF0000"/>
                </a:solidFill>
              </a:rPr>
              <a:t>الحالات الشديدة </a:t>
            </a:r>
            <a:r>
              <a:rPr lang="ar-SA" sz="3200" dirty="0" smtClean="0"/>
              <a:t>يتم </a:t>
            </a:r>
            <a:r>
              <a:rPr lang="ar-SA" sz="3200" dirty="0"/>
              <a:t>تحديد شدة </a:t>
            </a:r>
            <a:r>
              <a:rPr lang="ar-SA" sz="3200" dirty="0" smtClean="0"/>
              <a:t>ودرجة </a:t>
            </a:r>
            <a:r>
              <a:rPr lang="ar-SA" sz="3200" dirty="0"/>
              <a:t>ترقي انحناء العمود الفقري في </a:t>
            </a:r>
            <a:r>
              <a:rPr lang="ar-SA" sz="3200" dirty="0">
                <a:solidFill>
                  <a:srgbClr val="FF0000"/>
                </a:solidFill>
              </a:rPr>
              <a:t>الصورة </a:t>
            </a:r>
            <a:r>
              <a:rPr lang="ar-SA" sz="3200" dirty="0" err="1">
                <a:solidFill>
                  <a:srgbClr val="FF0000"/>
                </a:solidFill>
              </a:rPr>
              <a:t>الشعاعية</a:t>
            </a:r>
            <a:r>
              <a:rPr lang="ar-SA" sz="3200" dirty="0">
                <a:solidFill>
                  <a:srgbClr val="FF0000"/>
                </a:solidFill>
              </a:rPr>
              <a:t> </a:t>
            </a:r>
          </a:p>
          <a:p>
            <a:r>
              <a:rPr lang="ar-SA" sz="3200" dirty="0"/>
              <a:t>يتم </a:t>
            </a:r>
            <a:r>
              <a:rPr lang="ar-SA" sz="3200" b="1" u="sng" dirty="0">
                <a:solidFill>
                  <a:srgbClr val="FF0000"/>
                </a:solidFill>
              </a:rPr>
              <a:t>تدبير</a:t>
            </a:r>
            <a:r>
              <a:rPr lang="ar-SA" sz="3200" dirty="0"/>
              <a:t> الحالات الشديدة في مراكز خاصة بالعمود الفقري حيث يكون العلاج </a:t>
            </a:r>
            <a:r>
              <a:rPr lang="ar-SA" sz="3200" dirty="0" err="1"/>
              <a:t>اللادوائي</a:t>
            </a:r>
            <a:r>
              <a:rPr lang="ar-SA" sz="3200" dirty="0"/>
              <a:t> مثل bracing مع اعتماد الجراحة فقط اذا كان شديدا او مترافقا مع امراضيات شديدة مثل العصبية العضلية او المرض التنفسي .</a:t>
            </a:r>
            <a:endParaRPr lang="ar-AE" sz="3200" dirty="0"/>
          </a:p>
        </p:txBody>
      </p:sp>
      <p:pic>
        <p:nvPicPr>
          <p:cNvPr id="4" name="Picture 2" descr="D:\مجلد جديد\٢٠١٩٠٢١١_١٢٠٩٥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3429000" cy="4889927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31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216D-3477-410C-B599-5B411D06C2DB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9337799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6113ECC-332F-634A-AC61-079F302C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ar-SA" sz="8000" dirty="0" err="1"/>
              <a:t>الصعر</a:t>
            </a:r>
            <a:endParaRPr lang="ar-AE" sz="80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BFA2325B-3D1E-1140-96AC-5BA97C68B5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ar-SA" dirty="0"/>
              <a:t>السبب </a:t>
            </a:r>
            <a:r>
              <a:rPr lang="ar-SA" b="1" dirty="0" err="1">
                <a:solidFill>
                  <a:srgbClr val="FF0000"/>
                </a:solidFill>
              </a:rPr>
              <a:t>الاكثر</a:t>
            </a:r>
            <a:r>
              <a:rPr lang="ar-SA" b="1" dirty="0">
                <a:solidFill>
                  <a:srgbClr val="FF0000"/>
                </a:solidFill>
              </a:rPr>
              <a:t> شيوعا </a:t>
            </a:r>
            <a:r>
              <a:rPr lang="ar-SA" dirty="0" err="1"/>
              <a:t>للصعر</a:t>
            </a:r>
            <a:r>
              <a:rPr lang="ar-SA" dirty="0"/>
              <a:t> عند الرضع هو </a:t>
            </a:r>
            <a:r>
              <a:rPr lang="ar-SA" sz="4000" b="1" u="sng" dirty="0">
                <a:solidFill>
                  <a:srgbClr val="FF0000"/>
                </a:solidFill>
              </a:rPr>
              <a:t>الورم الترقوي </a:t>
            </a:r>
            <a:r>
              <a:rPr lang="ar-SA" sz="4000" b="1" u="sng" dirty="0" err="1">
                <a:solidFill>
                  <a:srgbClr val="FF0000"/>
                </a:solidFill>
              </a:rPr>
              <a:t>الخشائي</a:t>
            </a:r>
            <a:r>
              <a:rPr lang="ar-SA" sz="4000" b="1" u="sng" dirty="0">
                <a:solidFill>
                  <a:srgbClr val="FF0000"/>
                </a:solidFill>
              </a:rPr>
              <a:t> القصي </a:t>
            </a:r>
            <a:r>
              <a:rPr lang="ar-SA" dirty="0"/>
              <a:t>(صعر عضلي خلقي ) </a:t>
            </a:r>
          </a:p>
          <a:p>
            <a:r>
              <a:rPr lang="ar-SA" dirty="0"/>
              <a:t>يحدث في </a:t>
            </a:r>
            <a:r>
              <a:rPr lang="ar-SA" sz="2800" b="1" dirty="0"/>
              <a:t>الأسابيع القليلة الأولى من الحياة </a:t>
            </a:r>
            <a:r>
              <a:rPr lang="ar-SA" dirty="0"/>
              <a:t>وموجود على </a:t>
            </a:r>
            <a:r>
              <a:rPr lang="ar-SA" dirty="0">
                <a:solidFill>
                  <a:srgbClr val="FF0000"/>
                </a:solidFill>
              </a:rPr>
              <a:t>هيئة كتلة متحركة غير </a:t>
            </a:r>
            <a:r>
              <a:rPr lang="ar-SA" dirty="0" err="1">
                <a:solidFill>
                  <a:srgbClr val="FF0000"/>
                </a:solidFill>
              </a:rPr>
              <a:t>ممضة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 smtClean="0"/>
              <a:t>والتي </a:t>
            </a:r>
            <a:r>
              <a:rPr lang="ar-SA" dirty="0"/>
              <a:t>يمكن الشعور </a:t>
            </a:r>
            <a:r>
              <a:rPr lang="ar-SA" dirty="0" err="1"/>
              <a:t>بها</a:t>
            </a:r>
            <a:r>
              <a:rPr lang="ar-SA" dirty="0"/>
              <a:t> داخل جسم العضلة القصية الترقوية </a:t>
            </a:r>
            <a:r>
              <a:rPr lang="ar-SA" dirty="0" err="1"/>
              <a:t>الخشائية</a:t>
            </a:r>
            <a:r>
              <a:rPr lang="ar-SA" dirty="0"/>
              <a:t> </a:t>
            </a:r>
          </a:p>
          <a:p>
            <a:r>
              <a:rPr lang="ar-SA" dirty="0"/>
              <a:t>قد يسبب تحدد حركة في </a:t>
            </a:r>
            <a:r>
              <a:rPr lang="ar-SA" dirty="0" smtClean="0"/>
              <a:t>الرأس </a:t>
            </a:r>
            <a:r>
              <a:rPr lang="ar-SA" dirty="0"/>
              <a:t>وإمالة الرأس </a:t>
            </a:r>
          </a:p>
          <a:p>
            <a:r>
              <a:rPr lang="ar-SA" dirty="0"/>
              <a:t>عادة ما يتم تراجع الحالة خلال </a:t>
            </a:r>
            <a:r>
              <a:rPr lang="ar-SA" dirty="0">
                <a:solidFill>
                  <a:srgbClr val="FF0000"/>
                </a:solidFill>
              </a:rPr>
              <a:t>شهرين </a:t>
            </a:r>
            <a:r>
              <a:rPr lang="ar-SA" dirty="0" err="1">
                <a:solidFill>
                  <a:srgbClr val="FF0000"/>
                </a:solidFill>
              </a:rPr>
              <a:t>الى</a:t>
            </a:r>
            <a:r>
              <a:rPr lang="ar-SA" dirty="0">
                <a:solidFill>
                  <a:srgbClr val="FF0000"/>
                </a:solidFill>
              </a:rPr>
              <a:t> 6 أشهر </a:t>
            </a:r>
          </a:p>
          <a:p>
            <a:r>
              <a:rPr lang="ar-SA" dirty="0"/>
              <a:t>ينصح بالتمدد المنفعل ولكن فعاليته غير مثبتة </a:t>
            </a:r>
          </a:p>
          <a:p>
            <a:r>
              <a:rPr lang="ar-SA" dirty="0"/>
              <a:t>قد يحدث </a:t>
            </a:r>
            <a:r>
              <a:rPr lang="ar-SA" b="1" u="sng" dirty="0" err="1">
                <a:solidFill>
                  <a:srgbClr val="FF0000"/>
                </a:solidFill>
              </a:rPr>
              <a:t>الصعر</a:t>
            </a:r>
            <a:r>
              <a:rPr lang="ar-SA" b="1" u="sng" dirty="0">
                <a:solidFill>
                  <a:srgbClr val="FF0000"/>
                </a:solidFill>
              </a:rPr>
              <a:t> في وقت لاحق في مرحلة الطفولة </a:t>
            </a:r>
            <a:r>
              <a:rPr lang="ar-SA" dirty="0"/>
              <a:t>بسبب </a:t>
            </a:r>
            <a:r>
              <a:rPr lang="ar-SA" b="1" dirty="0">
                <a:solidFill>
                  <a:srgbClr val="FF0000"/>
                </a:solidFill>
              </a:rPr>
              <a:t>تشنج العضلات </a:t>
            </a:r>
            <a:r>
              <a:rPr lang="ar-SA" dirty="0"/>
              <a:t>أو ثانوي </a:t>
            </a:r>
            <a:r>
              <a:rPr lang="ar-SA" dirty="0" err="1"/>
              <a:t>لانتانات</a:t>
            </a:r>
            <a:r>
              <a:rPr lang="ar-SA" dirty="0"/>
              <a:t> الأنف والحنجرة </a:t>
            </a:r>
            <a:r>
              <a:rPr lang="ar-SA" dirty="0" err="1"/>
              <a:t>او</a:t>
            </a:r>
            <a:r>
              <a:rPr lang="ar-SA" dirty="0"/>
              <a:t> ورم في العمود الفقري (مثل العظموم العظمي ) او التهاب المفاصل الفقري العنقي أو تشوه أو ورم في الحفرة الخلفية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4F4-0082-4268-8549-2595B56360D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5017205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sz="3600" b="1" u="sng" dirty="0" err="1" smtClean="0">
                <a:solidFill>
                  <a:srgbClr val="FF0000"/>
                </a:solidFill>
              </a:rPr>
              <a:t>الالم</a:t>
            </a:r>
            <a:r>
              <a:rPr lang="ar-SA" sz="3600" b="1" u="sng" dirty="0" smtClean="0">
                <a:solidFill>
                  <a:srgbClr val="FF0000"/>
                </a:solidFill>
              </a:rPr>
              <a:t> في الطرف </a:t>
            </a:r>
            <a:r>
              <a:rPr lang="ar-SA" sz="3600" b="1" u="sng" dirty="0" err="1" smtClean="0">
                <a:solidFill>
                  <a:srgbClr val="FF0000"/>
                </a:solidFill>
              </a:rPr>
              <a:t>والركبه</a:t>
            </a:r>
            <a:r>
              <a:rPr lang="ar-SA" sz="3600" b="1" u="sng" dirty="0" smtClean="0">
                <a:solidFill>
                  <a:srgbClr val="FF0000"/>
                </a:solidFill>
              </a:rPr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90E9-07D6-4C85-9C3E-B0CCE028D699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84DBDE9-F8E9-4F45-A0CC-9D0F290351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4400" b="1" dirty="0" smtClean="0"/>
              <a:t>آلام </a:t>
            </a:r>
            <a:r>
              <a:rPr lang="ar-SA" sz="4400" b="1" dirty="0"/>
              <a:t>النمو </a:t>
            </a:r>
            <a:r>
              <a:rPr lang="ar-SA" dirty="0"/>
              <a:t>: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718412BB-8493-FF4E-9D1D-5DDFDFDD7DD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ar-SA" dirty="0"/>
              <a:t>تعد نوبات </a:t>
            </a:r>
            <a:r>
              <a:rPr lang="ar-SA" dirty="0" err="1"/>
              <a:t>الالم</a:t>
            </a:r>
            <a:r>
              <a:rPr lang="ar-SA" dirty="0"/>
              <a:t> العام في </a:t>
            </a:r>
            <a:r>
              <a:rPr lang="ar-SA" dirty="0" err="1"/>
              <a:t>الاطراف</a:t>
            </a:r>
            <a:r>
              <a:rPr lang="ar-SA" dirty="0"/>
              <a:t> السفلية والتي يشار </a:t>
            </a:r>
            <a:r>
              <a:rPr lang="ar-SA" dirty="0" err="1"/>
              <a:t>اليها</a:t>
            </a:r>
            <a:r>
              <a:rPr lang="ar-SA" dirty="0"/>
              <a:t> باسم آلام النمو </a:t>
            </a:r>
            <a:r>
              <a:rPr lang="ar-SA" dirty="0" err="1"/>
              <a:t>او</a:t>
            </a:r>
            <a:r>
              <a:rPr lang="ar-SA" dirty="0"/>
              <a:t> ألم الليل </a:t>
            </a:r>
            <a:r>
              <a:rPr lang="ar-SA" b="1" dirty="0">
                <a:solidFill>
                  <a:srgbClr val="FF0000"/>
                </a:solidFill>
              </a:rPr>
              <a:t>مجهول السبب </a:t>
            </a:r>
            <a:r>
              <a:rPr lang="ar-SA" dirty="0"/>
              <a:t>شائعة في الأطفال قبل سن المدرسة والأطفال في سن المدرسة </a:t>
            </a:r>
            <a:r>
              <a:rPr lang="ar-SA" dirty="0" smtClean="0"/>
              <a:t>غالبا </a:t>
            </a:r>
            <a:r>
              <a:rPr lang="ar-SA" dirty="0"/>
              <a:t>ما </a:t>
            </a:r>
            <a:r>
              <a:rPr lang="ar-SA" dirty="0" smtClean="0">
                <a:solidFill>
                  <a:srgbClr val="FF0000"/>
                </a:solidFill>
              </a:rPr>
              <a:t>يوقظ </a:t>
            </a:r>
            <a:r>
              <a:rPr lang="ar-SA" dirty="0">
                <a:solidFill>
                  <a:srgbClr val="FF0000"/>
                </a:solidFill>
              </a:rPr>
              <a:t>الطفل من </a:t>
            </a:r>
            <a:r>
              <a:rPr lang="ar-SA" dirty="0" smtClean="0">
                <a:solidFill>
                  <a:srgbClr val="FF0000"/>
                </a:solidFill>
              </a:rPr>
              <a:t>النوم </a:t>
            </a:r>
            <a:r>
              <a:rPr lang="ar-SA" dirty="0"/>
              <a:t>ويهدأ الألم مع التدليك أو الراحة </a:t>
            </a:r>
          </a:p>
          <a:p>
            <a:r>
              <a:rPr lang="ar-SA" dirty="0">
                <a:solidFill>
                  <a:srgbClr val="FF0000"/>
                </a:solidFill>
              </a:rPr>
              <a:t>الحالة </a:t>
            </a:r>
            <a:r>
              <a:rPr lang="ar-SA" dirty="0" smtClean="0">
                <a:solidFill>
                  <a:srgbClr val="FF0000"/>
                </a:solidFill>
              </a:rPr>
              <a:t>غير </a:t>
            </a:r>
            <a:r>
              <a:rPr lang="ar-SA" dirty="0">
                <a:solidFill>
                  <a:srgbClr val="FF0000"/>
                </a:solidFill>
              </a:rPr>
              <a:t>مفهومة </a:t>
            </a:r>
            <a:r>
              <a:rPr lang="ar-SA" dirty="0"/>
              <a:t>جيدا ولكن الميزات التي يجب توافرها من أجل هذا التشخيص ( </a:t>
            </a:r>
            <a:r>
              <a:rPr lang="ar-SA" b="1" u="sng" dirty="0">
                <a:solidFill>
                  <a:srgbClr val="FF0000"/>
                </a:solidFill>
              </a:rPr>
              <a:t>قواعد آلام النمو </a:t>
            </a:r>
            <a:r>
              <a:rPr lang="ar-SA" dirty="0"/>
              <a:t>) هي </a:t>
            </a:r>
            <a:r>
              <a:rPr lang="ar-SA" dirty="0" smtClean="0"/>
              <a:t>:</a:t>
            </a:r>
            <a:endParaRPr lang="ar-SA" dirty="0"/>
          </a:p>
          <a:p>
            <a:pPr>
              <a:buFont typeface="Wingdings" pitchFamily="2" charset="2"/>
              <a:buChar char="q"/>
            </a:pPr>
            <a:r>
              <a:rPr lang="ar-SA" dirty="0" smtClean="0"/>
              <a:t>1</a:t>
            </a:r>
            <a:r>
              <a:rPr lang="ar-SA" b="1" dirty="0" smtClean="0">
                <a:solidFill>
                  <a:srgbClr val="002060"/>
                </a:solidFill>
              </a:rPr>
              <a:t>- </a:t>
            </a:r>
            <a:r>
              <a:rPr lang="ar-SA" b="1" dirty="0">
                <a:solidFill>
                  <a:srgbClr val="002060"/>
                </a:solidFill>
              </a:rPr>
              <a:t>الفئة العمرية 3-12 سنة </a:t>
            </a:r>
          </a:p>
          <a:p>
            <a:pPr>
              <a:buFont typeface="Wingdings" pitchFamily="2" charset="2"/>
              <a:buChar char="q"/>
            </a:pPr>
            <a:r>
              <a:rPr lang="ar-SA" b="1" dirty="0" smtClean="0">
                <a:solidFill>
                  <a:srgbClr val="002060"/>
                </a:solidFill>
              </a:rPr>
              <a:t>2- </a:t>
            </a:r>
            <a:r>
              <a:rPr lang="ar-SA" b="1" dirty="0">
                <a:solidFill>
                  <a:srgbClr val="002060"/>
                </a:solidFill>
              </a:rPr>
              <a:t>آلام متناظرة في الأطراف السفلية وليست مقتصرة على المفاصل </a:t>
            </a:r>
          </a:p>
          <a:p>
            <a:pPr>
              <a:buFont typeface="Wingdings" pitchFamily="2" charset="2"/>
              <a:buChar char="q"/>
            </a:pPr>
            <a:r>
              <a:rPr lang="ar-SA" b="1" dirty="0" smtClean="0">
                <a:solidFill>
                  <a:srgbClr val="002060"/>
                </a:solidFill>
              </a:rPr>
              <a:t>3- </a:t>
            </a:r>
            <a:r>
              <a:rPr lang="ar-SA" b="1" dirty="0">
                <a:solidFill>
                  <a:srgbClr val="002060"/>
                </a:solidFill>
              </a:rPr>
              <a:t>لا توجد آلام أبدا في بداية اليوم بعد الاستيقاظ </a:t>
            </a:r>
          </a:p>
          <a:p>
            <a:pPr>
              <a:buFont typeface="Wingdings" pitchFamily="2" charset="2"/>
              <a:buChar char="q"/>
            </a:pPr>
            <a:r>
              <a:rPr lang="ar-SA" b="1" dirty="0" smtClean="0">
                <a:solidFill>
                  <a:srgbClr val="002060"/>
                </a:solidFill>
              </a:rPr>
              <a:t>4- </a:t>
            </a:r>
            <a:r>
              <a:rPr lang="ar-SA" b="1" dirty="0">
                <a:solidFill>
                  <a:srgbClr val="002060"/>
                </a:solidFill>
              </a:rPr>
              <a:t>لا تحدد النشاط البدني ولا يوجد عرج </a:t>
            </a:r>
          </a:p>
          <a:p>
            <a:pPr>
              <a:buFont typeface="Wingdings" pitchFamily="2" charset="2"/>
              <a:buChar char="q"/>
            </a:pPr>
            <a:r>
              <a:rPr lang="ar-SA" b="1" dirty="0" smtClean="0">
                <a:solidFill>
                  <a:srgbClr val="002060"/>
                </a:solidFill>
              </a:rPr>
              <a:t>5- </a:t>
            </a:r>
            <a:r>
              <a:rPr lang="ar-SA" b="1" dirty="0">
                <a:solidFill>
                  <a:srgbClr val="002060"/>
                </a:solidFill>
              </a:rPr>
              <a:t>الفحص </a:t>
            </a:r>
            <a:r>
              <a:rPr lang="ar-SA" b="1" dirty="0" err="1">
                <a:solidFill>
                  <a:srgbClr val="002060"/>
                </a:solidFill>
              </a:rPr>
              <a:t>السريري</a:t>
            </a:r>
            <a:r>
              <a:rPr lang="ar-SA" b="1" dirty="0">
                <a:solidFill>
                  <a:srgbClr val="002060"/>
                </a:solidFill>
              </a:rPr>
              <a:t> طبيعي </a:t>
            </a:r>
            <a:r>
              <a:rPr lang="ar-SA" b="1" dirty="0" smtClean="0">
                <a:solidFill>
                  <a:srgbClr val="002060"/>
                </a:solidFill>
              </a:rPr>
              <a:t>باستثناء </a:t>
            </a:r>
            <a:r>
              <a:rPr lang="ar-SA" b="1" dirty="0">
                <a:solidFill>
                  <a:srgbClr val="002060"/>
                </a:solidFill>
              </a:rPr>
              <a:t>فرط حركة المفاصل عند البعض </a:t>
            </a:r>
          </a:p>
          <a:p>
            <a:r>
              <a:rPr lang="ar-SA" dirty="0" err="1"/>
              <a:t>اذا</a:t>
            </a:r>
            <a:r>
              <a:rPr lang="ar-SA" dirty="0"/>
              <a:t> كانت الأعراض لا تتوافق مع قواعد آلام النمو ... فمن الضروري البحث عن أسباب </a:t>
            </a:r>
            <a:r>
              <a:rPr lang="ar-SA" dirty="0" err="1"/>
              <a:t>آخرى</a:t>
            </a:r>
            <a:r>
              <a:rPr lang="ar-SA" dirty="0"/>
              <a:t> .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115B-0C43-4CCC-BDF8-C2099F84E9A5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63097736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A6F0E13-E386-C345-9759-BF4544C8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0"/>
            <a:ext cx="4648200" cy="1143000"/>
          </a:xfrm>
        </p:spPr>
        <p:txBody>
          <a:bodyPr/>
          <a:lstStyle/>
          <a:p>
            <a:r>
              <a:rPr lang="ar-SA" dirty="0"/>
              <a:t>فرط الحركة 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470916DD-E371-FC49-A242-225DCDA00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143000"/>
            <a:ext cx="6858000" cy="537972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ar-SA" dirty="0"/>
              <a:t>قد يشكو </a:t>
            </a:r>
            <a:r>
              <a:rPr lang="ar-SA" dirty="0">
                <a:solidFill>
                  <a:srgbClr val="FF0000"/>
                </a:solidFill>
              </a:rPr>
              <a:t>الأطفال الأكبر سنا </a:t>
            </a:r>
            <a:r>
              <a:rPr lang="ar-SA" dirty="0" smtClean="0"/>
              <a:t>المراهقون </a:t>
            </a:r>
            <a:r>
              <a:rPr lang="ar-SA" dirty="0"/>
              <a:t>اللذين يعانون من </a:t>
            </a:r>
            <a:r>
              <a:rPr lang="ar-SA" dirty="0">
                <a:solidFill>
                  <a:srgbClr val="FF0000"/>
                </a:solidFill>
              </a:rPr>
              <a:t>فرط الحركة من آلام عضلية هيكلية </a:t>
            </a:r>
            <a:r>
              <a:rPr lang="ar-SA" dirty="0"/>
              <a:t>في الأطراف السفلية خصوصا وغالبا ما تسوء بعد التمرين </a:t>
            </a:r>
          </a:p>
          <a:p>
            <a:r>
              <a:rPr lang="ar-SA" dirty="0"/>
              <a:t>عادة ما يكون </a:t>
            </a:r>
            <a:r>
              <a:rPr lang="ar-SA" dirty="0">
                <a:solidFill>
                  <a:srgbClr val="FF0000"/>
                </a:solidFill>
              </a:rPr>
              <a:t>تورم المفاصل </a:t>
            </a:r>
            <a:r>
              <a:rPr lang="ar-SA" dirty="0"/>
              <a:t>غائبا </a:t>
            </a:r>
            <a:r>
              <a:rPr lang="ar-SA" dirty="0" err="1"/>
              <a:t>او</a:t>
            </a:r>
            <a:r>
              <a:rPr lang="ar-SA" dirty="0"/>
              <a:t> عابرا </a:t>
            </a:r>
          </a:p>
          <a:p>
            <a:r>
              <a:rPr lang="ar-SA" dirty="0"/>
              <a:t>قد يكون فرط الحركة معمما في كل المفاصل </a:t>
            </a:r>
            <a:r>
              <a:rPr lang="ar-SA" dirty="0" err="1"/>
              <a:t>او</a:t>
            </a:r>
            <a:r>
              <a:rPr lang="ar-SA" dirty="0"/>
              <a:t> في المفاصل الطرفية فقط ( مثل اليدين والقدمين ) </a:t>
            </a:r>
          </a:p>
          <a:p>
            <a:r>
              <a:rPr lang="ar-SA" dirty="0"/>
              <a:t>هناك تمدد مفرط متناظر في الإبهام والأصابع التي يمكن أن تؤدي </a:t>
            </a:r>
            <a:r>
              <a:rPr lang="ar-SA" dirty="0" err="1"/>
              <a:t>الى</a:t>
            </a:r>
            <a:r>
              <a:rPr lang="ar-SA" dirty="0"/>
              <a:t> بسط مفرط على الساعدين </a:t>
            </a:r>
          </a:p>
          <a:p>
            <a:r>
              <a:rPr lang="ar-SA" dirty="0"/>
              <a:t>يمكن </a:t>
            </a:r>
            <a:r>
              <a:rPr lang="ar-SA" dirty="0" err="1"/>
              <a:t>ان</a:t>
            </a:r>
            <a:r>
              <a:rPr lang="ar-SA" dirty="0"/>
              <a:t> يكون المرفق والركبة أيضا </a:t>
            </a:r>
            <a:r>
              <a:rPr lang="ar-SA" dirty="0">
                <a:solidFill>
                  <a:srgbClr val="FF0000"/>
                </a:solidFill>
              </a:rPr>
              <a:t>مفرط التمدد </a:t>
            </a:r>
            <a:r>
              <a:rPr lang="ar-SA" dirty="0" err="1"/>
              <a:t>الى</a:t>
            </a:r>
            <a:r>
              <a:rPr lang="ar-SA" dirty="0"/>
              <a:t> </a:t>
            </a:r>
            <a:r>
              <a:rPr lang="ar-SA" dirty="0" err="1"/>
              <a:t>مابعد</a:t>
            </a:r>
            <a:r>
              <a:rPr lang="ar-SA" dirty="0"/>
              <a:t> 10 درجات </a:t>
            </a:r>
          </a:p>
          <a:p>
            <a:r>
              <a:rPr lang="ar-SA" dirty="0" smtClean="0"/>
              <a:t>موجودات </a:t>
            </a:r>
            <a:r>
              <a:rPr lang="ar-SA" dirty="0" err="1"/>
              <a:t>الاطراف</a:t>
            </a:r>
            <a:r>
              <a:rPr lang="ar-SA" dirty="0"/>
              <a:t> السفلية المرتبطة </a:t>
            </a:r>
            <a:r>
              <a:rPr lang="ar-SA" dirty="0" err="1"/>
              <a:t>بفرط</a:t>
            </a:r>
            <a:r>
              <a:rPr lang="ar-SA" dirty="0"/>
              <a:t> الحركة هي </a:t>
            </a:r>
            <a:r>
              <a:rPr lang="ar-SA" b="1" dirty="0">
                <a:solidFill>
                  <a:srgbClr val="FF0000"/>
                </a:solidFill>
              </a:rPr>
              <a:t>قابلية مفرطة للتمدد </a:t>
            </a:r>
            <a:r>
              <a:rPr lang="ar-SA" dirty="0"/>
              <a:t>في مفصل الركبة مع وجود القدم المسطحة إلا أن الأقواس تكون طبيعية عند الوقوف على رؤوس الأصابع </a:t>
            </a:r>
            <a:endParaRPr lang="ar-AE" dirty="0"/>
          </a:p>
        </p:txBody>
      </p:sp>
      <p:pic>
        <p:nvPicPr>
          <p:cNvPr id="4" name="Picture 2" descr="D:\مجلد جديد\٢٠١٩٠٢١١_١٢١٠٥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911989" cy="4389437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35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B092-9841-476D-B740-5014D5A9601C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4000408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28BC7AE-F5FA-5D4C-98C4-1655A5451E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04800"/>
            <a:ext cx="10972800" cy="6553200"/>
          </a:xfrm>
        </p:spPr>
        <p:txBody>
          <a:bodyPr>
            <a:noAutofit/>
          </a:bodyPr>
          <a:lstStyle/>
          <a:p>
            <a:r>
              <a:rPr lang="ar-SA" sz="3600" dirty="0"/>
              <a:t>في حين </a:t>
            </a:r>
            <a:r>
              <a:rPr lang="ar-SA" sz="3600" dirty="0" err="1"/>
              <a:t>ان</a:t>
            </a:r>
            <a:r>
              <a:rPr lang="ar-SA" sz="3600" dirty="0"/>
              <a:t> </a:t>
            </a:r>
            <a:r>
              <a:rPr lang="ar-SA" sz="3600" dirty="0">
                <a:solidFill>
                  <a:srgbClr val="FF0000"/>
                </a:solidFill>
              </a:rPr>
              <a:t>درجات معتدلة </a:t>
            </a:r>
            <a:r>
              <a:rPr lang="ar-SA" sz="3600" dirty="0" smtClean="0"/>
              <a:t>من </a:t>
            </a:r>
            <a:r>
              <a:rPr lang="ar-SA" sz="3600" dirty="0"/>
              <a:t>فرط الحركة توجد </a:t>
            </a:r>
            <a:r>
              <a:rPr lang="ar-SA" sz="3600" dirty="0">
                <a:solidFill>
                  <a:srgbClr val="FF0000"/>
                </a:solidFill>
              </a:rPr>
              <a:t>طبيعيا</a:t>
            </a:r>
            <a:r>
              <a:rPr lang="ar-SA" sz="3600" dirty="0"/>
              <a:t> عند </a:t>
            </a:r>
            <a:r>
              <a:rPr lang="ar-SA" sz="3600" b="1" dirty="0">
                <a:solidFill>
                  <a:srgbClr val="05149F"/>
                </a:solidFill>
              </a:rPr>
              <a:t>الإناث</a:t>
            </a:r>
            <a:r>
              <a:rPr lang="ar-SA" sz="3600" dirty="0"/>
              <a:t> الأصغر سنا </a:t>
            </a:r>
            <a:endParaRPr lang="ar-SA" sz="3600" dirty="0" smtClean="0"/>
          </a:p>
          <a:p>
            <a:r>
              <a:rPr lang="ar-SA" sz="3600" dirty="0" smtClean="0"/>
              <a:t>إن </a:t>
            </a:r>
            <a:r>
              <a:rPr lang="ar-SA" sz="3600" dirty="0"/>
              <a:t>العديد من الأطفال اللذين يعانون من فرط الحركة للمفاصل </a:t>
            </a:r>
            <a:r>
              <a:rPr lang="ar-SA" sz="3600" dirty="0">
                <a:solidFill>
                  <a:srgbClr val="FF0000"/>
                </a:solidFill>
              </a:rPr>
              <a:t>لا تظهر عليهم أعراض </a:t>
            </a:r>
            <a:r>
              <a:rPr lang="ar-SA" sz="3600" dirty="0"/>
              <a:t>ويجدون ميزة مرنة للغاية في </a:t>
            </a:r>
            <a:r>
              <a:rPr lang="ar-SA" sz="3600" b="1" dirty="0">
                <a:solidFill>
                  <a:srgbClr val="05149F"/>
                </a:solidFill>
              </a:rPr>
              <a:t>الرقص والجمباز  </a:t>
            </a:r>
            <a:r>
              <a:rPr lang="ar-SA" sz="3600" dirty="0"/>
              <a:t>وبعضهم يعانون من آلام المفاصل الميكانيكية المتكررة وآلام العضلات والتي غالبا </a:t>
            </a:r>
            <a:r>
              <a:rPr lang="ar-SA" sz="3600" dirty="0" err="1"/>
              <a:t>ماتكون</a:t>
            </a:r>
            <a:r>
              <a:rPr lang="ar-SA" sz="3600" dirty="0"/>
              <a:t> ذات صلة بالنشاط </a:t>
            </a:r>
          </a:p>
          <a:p>
            <a:r>
              <a:rPr lang="ar-SA" sz="3600" dirty="0"/>
              <a:t>يحتاج هؤلاء الأطفال </a:t>
            </a:r>
            <a:r>
              <a:rPr lang="ar-SA" sz="3600" dirty="0" err="1"/>
              <a:t>الى</a:t>
            </a:r>
            <a:r>
              <a:rPr lang="ar-SA" sz="3600" dirty="0"/>
              <a:t> </a:t>
            </a:r>
            <a:r>
              <a:rPr lang="ar-SA" sz="3600" dirty="0">
                <a:solidFill>
                  <a:srgbClr val="FF0000"/>
                </a:solidFill>
              </a:rPr>
              <a:t>تقييم متخصص </a:t>
            </a:r>
            <a:r>
              <a:rPr lang="ar-SA" sz="3600" dirty="0"/>
              <a:t>وقد يستفيدون من المشورة حول الأحذية والتمارين وأحيانا التقويم العظمي </a:t>
            </a:r>
          </a:p>
          <a:p>
            <a:r>
              <a:rPr lang="ar-SA" sz="3600" dirty="0">
                <a:solidFill>
                  <a:srgbClr val="FF0000"/>
                </a:solidFill>
              </a:rPr>
              <a:t>فرط الحركة </a:t>
            </a:r>
            <a:r>
              <a:rPr lang="ar-SA" sz="3600" dirty="0"/>
              <a:t>هو أيضا سمة من سمات بعض </a:t>
            </a:r>
            <a:r>
              <a:rPr lang="ar-SA" sz="3600" dirty="0">
                <a:solidFill>
                  <a:srgbClr val="FF0000"/>
                </a:solidFill>
              </a:rPr>
              <a:t>المتلازمات </a:t>
            </a:r>
            <a:r>
              <a:rPr lang="ar-SA" sz="3600" dirty="0" err="1">
                <a:solidFill>
                  <a:srgbClr val="FF0000"/>
                </a:solidFill>
              </a:rPr>
              <a:t>الصبغية</a:t>
            </a:r>
            <a:r>
              <a:rPr lang="ar-SA" sz="3600" dirty="0">
                <a:solidFill>
                  <a:srgbClr val="FF0000"/>
                </a:solidFill>
              </a:rPr>
              <a:t> </a:t>
            </a:r>
            <a:r>
              <a:rPr lang="ar-SA" sz="3600" dirty="0"/>
              <a:t>على سبيل المثال : متلازمة داون وبعض اضطرابات الكولاجين الموروثة ( مثل متلازمة مارفان واهلرز – دانلوس )</a:t>
            </a:r>
            <a:endParaRPr lang="ar-AE" sz="36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36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00253-5FFE-4617-AFC1-029042FE821C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3729174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DE1B292-7132-534D-B26E-0AA8B6DC1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704088"/>
            <a:ext cx="6400800" cy="819912"/>
          </a:xfrm>
        </p:spPr>
        <p:txBody>
          <a:bodyPr/>
          <a:lstStyle/>
          <a:p>
            <a:r>
              <a:rPr lang="ar-SA" dirty="0"/>
              <a:t>متلازمات الألم المنطقي المعقد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343E1C7-24E9-E546-BF3C-B688E53D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244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ar-SA" dirty="0"/>
              <a:t>الألم العضلي الهيكلي الأكثر دراماتيكية هو الذي نجده في </a:t>
            </a:r>
            <a:r>
              <a:rPr lang="ar-SA" b="1" dirty="0">
                <a:solidFill>
                  <a:srgbClr val="FF0000"/>
                </a:solidFill>
              </a:rPr>
              <a:t>متلازمات </a:t>
            </a:r>
            <a:r>
              <a:rPr lang="ar-SA" b="1" dirty="0" err="1">
                <a:solidFill>
                  <a:srgbClr val="FF0000"/>
                </a:solidFill>
              </a:rPr>
              <a:t>الالم</a:t>
            </a:r>
            <a:r>
              <a:rPr lang="ar-SA" b="1" dirty="0">
                <a:solidFill>
                  <a:srgbClr val="FF0000"/>
                </a:solidFill>
              </a:rPr>
              <a:t> المنطقي المعقد CRPS</a:t>
            </a:r>
            <a:r>
              <a:rPr lang="ar-SA" dirty="0"/>
              <a:t> التي كانت تعرف سابقا باسم </a:t>
            </a:r>
            <a:r>
              <a:rPr lang="ar-SA" b="1" dirty="0">
                <a:solidFill>
                  <a:srgbClr val="FF0000"/>
                </a:solidFill>
              </a:rPr>
              <a:t>متلازمات الألم مجهول السبب </a:t>
            </a:r>
          </a:p>
          <a:p>
            <a:r>
              <a:rPr lang="ar-SA" dirty="0"/>
              <a:t>التي </a:t>
            </a:r>
            <a:r>
              <a:rPr lang="ar-SA" dirty="0" smtClean="0"/>
              <a:t>قد تكون </a:t>
            </a:r>
            <a:r>
              <a:rPr lang="ar-SA" dirty="0" err="1"/>
              <a:t>موضعة</a:t>
            </a:r>
            <a:r>
              <a:rPr lang="ar-SA" dirty="0"/>
              <a:t> </a:t>
            </a:r>
            <a:r>
              <a:rPr lang="ar-SA" dirty="0" err="1"/>
              <a:t>او</a:t>
            </a:r>
            <a:r>
              <a:rPr lang="ar-SA" dirty="0"/>
              <a:t> معممة </a:t>
            </a:r>
          </a:p>
          <a:p>
            <a:r>
              <a:rPr lang="ar-SA" dirty="0"/>
              <a:t>عادة </a:t>
            </a:r>
            <a:r>
              <a:rPr lang="ar-SA" dirty="0" err="1"/>
              <a:t>ماتشاهد</a:t>
            </a:r>
            <a:r>
              <a:rPr lang="ar-SA" dirty="0"/>
              <a:t> في </a:t>
            </a:r>
            <a:r>
              <a:rPr lang="ar-SA" b="1" dirty="0" err="1">
                <a:solidFill>
                  <a:srgbClr val="05149F"/>
                </a:solidFill>
              </a:rPr>
              <a:t>الاناث</a:t>
            </a:r>
            <a:r>
              <a:rPr lang="ar-SA" b="1" dirty="0">
                <a:solidFill>
                  <a:srgbClr val="05149F"/>
                </a:solidFill>
              </a:rPr>
              <a:t> المراهقات </a:t>
            </a:r>
          </a:p>
          <a:p>
            <a:r>
              <a:rPr lang="ar-SA" dirty="0"/>
              <a:t>غالبا ما تظهر الأشكال </a:t>
            </a:r>
            <a:r>
              <a:rPr lang="ar-SA" dirty="0" err="1"/>
              <a:t>الموضعة</a:t>
            </a:r>
            <a:r>
              <a:rPr lang="ar-SA" dirty="0"/>
              <a:t> </a:t>
            </a:r>
            <a:r>
              <a:rPr lang="ar-SA" dirty="0" err="1"/>
              <a:t>باصابة</a:t>
            </a:r>
            <a:r>
              <a:rPr lang="ar-SA" dirty="0"/>
              <a:t> القدم والكاحل  ( عادة </a:t>
            </a:r>
            <a:r>
              <a:rPr lang="ar-SA" dirty="0">
                <a:solidFill>
                  <a:srgbClr val="FF0000"/>
                </a:solidFill>
              </a:rPr>
              <a:t>احادية الجانب </a:t>
            </a:r>
            <a:r>
              <a:rPr lang="ar-SA" dirty="0"/>
              <a:t>) </a:t>
            </a:r>
          </a:p>
          <a:p>
            <a:r>
              <a:rPr lang="ar-SA" dirty="0" smtClean="0"/>
              <a:t>يمكن </a:t>
            </a:r>
            <a:r>
              <a:rPr lang="ar-SA" dirty="0" err="1"/>
              <a:t>ان</a:t>
            </a:r>
            <a:r>
              <a:rPr lang="ar-SA" dirty="0"/>
              <a:t> يكون </a:t>
            </a:r>
            <a:r>
              <a:rPr lang="ar-SA" b="1" dirty="0">
                <a:solidFill>
                  <a:srgbClr val="FF0000"/>
                </a:solidFill>
              </a:rPr>
              <a:t>الألم شديدا </a:t>
            </a:r>
            <a:r>
              <a:rPr lang="ar-SA" dirty="0"/>
              <a:t>وقد يسبب العجز </a:t>
            </a:r>
          </a:p>
          <a:p>
            <a:r>
              <a:rPr lang="ar-SA" dirty="0"/>
              <a:t>غالبا ما يكون ناتجا عن صدمة بسيطة </a:t>
            </a:r>
            <a:r>
              <a:rPr lang="ar-SA" dirty="0" err="1"/>
              <a:t>او</a:t>
            </a:r>
            <a:r>
              <a:rPr lang="ar-SA" dirty="0"/>
              <a:t> من دون وجود محرض واضح </a:t>
            </a:r>
          </a:p>
          <a:p>
            <a:r>
              <a:rPr lang="ar-SA" dirty="0"/>
              <a:t>قد يصل </a:t>
            </a:r>
            <a:r>
              <a:rPr lang="ar-SA" dirty="0">
                <a:solidFill>
                  <a:srgbClr val="FF0000"/>
                </a:solidFill>
              </a:rPr>
              <a:t>المصاب للعيادة على كرسي متحرك  </a:t>
            </a:r>
            <a:r>
              <a:rPr lang="ar-SA" dirty="0" err="1"/>
              <a:t>اضافة</a:t>
            </a:r>
            <a:r>
              <a:rPr lang="ar-SA" dirty="0"/>
              <a:t> </a:t>
            </a:r>
            <a:r>
              <a:rPr lang="ar-SA" dirty="0" err="1"/>
              <a:t>الى</a:t>
            </a:r>
            <a:r>
              <a:rPr lang="ar-SA" dirty="0"/>
              <a:t> شدة الألم </a:t>
            </a:r>
          </a:p>
          <a:p>
            <a:r>
              <a:rPr lang="ar-SA" dirty="0"/>
              <a:t>قد يكون هناك فرط حساسية وآلام جلدية </a:t>
            </a:r>
          </a:p>
          <a:p>
            <a:r>
              <a:rPr lang="ar-SA" dirty="0">
                <a:solidFill>
                  <a:srgbClr val="FF0000"/>
                </a:solidFill>
              </a:rPr>
              <a:t>والجزء المصاب غالبا ما يكون باردا عند لمسه </a:t>
            </a:r>
            <a:r>
              <a:rPr lang="ar-SA" dirty="0"/>
              <a:t>مع وجود تورم وترقش وينثني بالحد الأدنى عند الحركة الفاعلة وكما </a:t>
            </a:r>
            <a:r>
              <a:rPr lang="ar-SA" dirty="0" err="1"/>
              <a:t>ان</a:t>
            </a:r>
            <a:r>
              <a:rPr lang="ar-SA" dirty="0"/>
              <a:t> الوضعية الشاذة للطرف ليست نادرة </a:t>
            </a:r>
          </a:p>
          <a:p>
            <a:r>
              <a:rPr lang="ar-SA" dirty="0"/>
              <a:t>عادة مع </a:t>
            </a:r>
            <a:r>
              <a:rPr lang="ar-SA" dirty="0">
                <a:solidFill>
                  <a:srgbClr val="FF0000"/>
                </a:solidFill>
              </a:rPr>
              <a:t>الهاء المريض </a:t>
            </a:r>
            <a:r>
              <a:rPr lang="ar-SA" dirty="0"/>
              <a:t>يمكن الوصول </a:t>
            </a:r>
            <a:r>
              <a:rPr lang="ar-SA" dirty="0" smtClean="0"/>
              <a:t>إلى </a:t>
            </a:r>
            <a:r>
              <a:rPr lang="ar-SA" b="1" dirty="0">
                <a:solidFill>
                  <a:srgbClr val="05149F"/>
                </a:solidFill>
              </a:rPr>
              <a:t>المدى الطبيعي للحركات </a:t>
            </a:r>
            <a:r>
              <a:rPr lang="ar-SA" b="1" dirty="0" smtClean="0">
                <a:solidFill>
                  <a:srgbClr val="05149F"/>
                </a:solidFill>
              </a:rPr>
              <a:t>بالتحريك </a:t>
            </a:r>
            <a:r>
              <a:rPr lang="ar-SA" b="1" dirty="0">
                <a:solidFill>
                  <a:srgbClr val="05149F"/>
                </a:solidFill>
              </a:rPr>
              <a:t>المنفعل </a:t>
            </a:r>
            <a:endParaRPr lang="ar-AE" b="1" dirty="0">
              <a:solidFill>
                <a:srgbClr val="05149F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0BE3-E186-4F34-B8F2-03AF959CC146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91455297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13355B6-E5D7-814A-BEC9-F041B7B0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5C810ACB-92DC-3546-805D-8BB8579B3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5800"/>
            <a:ext cx="10972800" cy="56388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تتصف </a:t>
            </a:r>
            <a:r>
              <a:rPr lang="ar-SA" dirty="0">
                <a:solidFill>
                  <a:srgbClr val="FF0000"/>
                </a:solidFill>
              </a:rPr>
              <a:t>الأشكال المنتشرة بالألم الشديد المنتشر </a:t>
            </a:r>
            <a:r>
              <a:rPr lang="ar-SA" dirty="0"/>
              <a:t>مع </a:t>
            </a:r>
            <a:r>
              <a:rPr lang="ar-SA" dirty="0" smtClean="0">
                <a:solidFill>
                  <a:srgbClr val="FF0000"/>
                </a:solidFill>
              </a:rPr>
              <a:t>أنماط </a:t>
            </a:r>
            <a:r>
              <a:rPr lang="ar-SA" dirty="0">
                <a:solidFill>
                  <a:srgbClr val="FF0000"/>
                </a:solidFill>
              </a:rPr>
              <a:t>نوم مضطربة </a:t>
            </a:r>
            <a:r>
              <a:rPr lang="ar-SA" dirty="0"/>
              <a:t>و</a:t>
            </a:r>
            <a:r>
              <a:rPr lang="ar-SA" dirty="0">
                <a:solidFill>
                  <a:srgbClr val="FF0000"/>
                </a:solidFill>
              </a:rPr>
              <a:t>الشعور </a:t>
            </a:r>
            <a:r>
              <a:rPr lang="ar-SA" dirty="0" err="1">
                <a:solidFill>
                  <a:srgbClr val="FF0000"/>
                </a:solidFill>
              </a:rPr>
              <a:t>بالارهاق</a:t>
            </a:r>
            <a:r>
              <a:rPr lang="ar-SA" dirty="0">
                <a:solidFill>
                  <a:srgbClr val="FF0000"/>
                </a:solidFill>
              </a:rPr>
              <a:t> في النهار </a:t>
            </a:r>
            <a:r>
              <a:rPr lang="ar-SA" dirty="0"/>
              <a:t>مع ألم شديد في النسج الرخوة </a:t>
            </a:r>
          </a:p>
          <a:p>
            <a:r>
              <a:rPr lang="ar-SA" dirty="0"/>
              <a:t>قد تكون النقاط </a:t>
            </a:r>
            <a:r>
              <a:rPr lang="ar-SA" dirty="0" err="1"/>
              <a:t>الممضة</a:t>
            </a:r>
            <a:r>
              <a:rPr lang="ar-SA" dirty="0"/>
              <a:t> المميزة التي توجد عند البالغين المصابين بالألم العضلي الليفي غائبة أو اقل عددا عند الأطفال </a:t>
            </a:r>
          </a:p>
          <a:p>
            <a:r>
              <a:rPr lang="ar-SA" dirty="0"/>
              <a:t>الطفل </a:t>
            </a:r>
            <a:r>
              <a:rPr lang="ar-SA" dirty="0" err="1"/>
              <a:t>او</a:t>
            </a:r>
            <a:r>
              <a:rPr lang="ar-SA" dirty="0"/>
              <a:t> المراهق الذي يعاني من آلام منطقية </a:t>
            </a:r>
            <a:r>
              <a:rPr lang="ar-SA" dirty="0" smtClean="0"/>
              <a:t>معقدة </a:t>
            </a:r>
            <a:r>
              <a:rPr lang="ar-SA" dirty="0"/>
              <a:t>هو </a:t>
            </a:r>
            <a:r>
              <a:rPr lang="ar-SA" b="1" dirty="0">
                <a:solidFill>
                  <a:srgbClr val="FF0000"/>
                </a:solidFill>
              </a:rPr>
              <a:t>بصحة حيدة </a:t>
            </a:r>
            <a:r>
              <a:rPr lang="ar-SA" dirty="0"/>
              <a:t>عموما والفحص </a:t>
            </a:r>
            <a:r>
              <a:rPr lang="ar-SA" dirty="0" err="1"/>
              <a:t>السريري</a:t>
            </a:r>
            <a:r>
              <a:rPr lang="ar-SA" dirty="0"/>
              <a:t> طبيعي أيضا </a:t>
            </a:r>
          </a:p>
          <a:p>
            <a:r>
              <a:rPr lang="ar-SA" dirty="0"/>
              <a:t>يجب </a:t>
            </a:r>
            <a:r>
              <a:rPr lang="ar-SA" dirty="0">
                <a:solidFill>
                  <a:srgbClr val="FF0000"/>
                </a:solidFill>
              </a:rPr>
              <a:t>استبعاد</a:t>
            </a:r>
            <a:r>
              <a:rPr lang="ar-SA" dirty="0"/>
              <a:t> الأمراض العضوية </a:t>
            </a:r>
          </a:p>
          <a:p>
            <a:r>
              <a:rPr lang="ar-SA" dirty="0" err="1"/>
              <a:t>ان</a:t>
            </a:r>
            <a:r>
              <a:rPr lang="ar-SA" dirty="0"/>
              <a:t> الآلية </a:t>
            </a:r>
            <a:r>
              <a:rPr lang="ar-SA" dirty="0" err="1"/>
              <a:t>الإمراضية</a:t>
            </a:r>
            <a:r>
              <a:rPr lang="ar-SA" dirty="0"/>
              <a:t> للحالة </a:t>
            </a:r>
            <a:r>
              <a:rPr lang="ar-SA" dirty="0">
                <a:solidFill>
                  <a:srgbClr val="FF0000"/>
                </a:solidFill>
              </a:rPr>
              <a:t>غير معروفة </a:t>
            </a:r>
          </a:p>
          <a:p>
            <a:r>
              <a:rPr lang="ar-SA" dirty="0"/>
              <a:t>ولكن الأطفال </a:t>
            </a:r>
            <a:r>
              <a:rPr lang="ar-SA" dirty="0" smtClean="0"/>
              <a:t>المتأثرين </a:t>
            </a:r>
            <a:r>
              <a:rPr lang="ar-SA" dirty="0"/>
              <a:t>غالبا ما يعانون من ضغوط كبيرة في حياتهم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5159-2538-4D61-8A04-659415C4DDBE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38179354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184D926-299E-3744-A306-3C90F471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البدء الحاد لألم الطرف 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565CF84A-BAEB-9246-B72A-4B905258396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ar-SA" sz="4000" dirty="0"/>
              <a:t>يعد </a:t>
            </a:r>
            <a:r>
              <a:rPr lang="ar-SA" sz="4000" dirty="0" err="1">
                <a:solidFill>
                  <a:srgbClr val="FF0000"/>
                </a:solidFill>
              </a:rPr>
              <a:t>الرض</a:t>
            </a:r>
            <a:r>
              <a:rPr lang="ar-SA" sz="4000" dirty="0"/>
              <a:t> من </a:t>
            </a:r>
            <a:r>
              <a:rPr lang="ar-SA" sz="4000" dirty="0">
                <a:solidFill>
                  <a:srgbClr val="FF0000"/>
                </a:solidFill>
              </a:rPr>
              <a:t>الأسباب الأكثر شيوعا</a:t>
            </a:r>
          </a:p>
          <a:p>
            <a:r>
              <a:rPr lang="ar-SA" sz="4000" dirty="0"/>
              <a:t>وعادة </a:t>
            </a:r>
            <a:r>
              <a:rPr lang="ar-SA" sz="4000" dirty="0" smtClean="0"/>
              <a:t>ما يكون </a:t>
            </a:r>
            <a:r>
              <a:rPr lang="ar-SA" sz="4000" dirty="0"/>
              <a:t>بسبب </a:t>
            </a:r>
            <a:r>
              <a:rPr lang="ar-SA" sz="4000" dirty="0">
                <a:solidFill>
                  <a:srgbClr val="FF0000"/>
                </a:solidFill>
              </a:rPr>
              <a:t>الإصابات الرياضية </a:t>
            </a:r>
            <a:r>
              <a:rPr lang="ar-SA" sz="4000" dirty="0" err="1">
                <a:solidFill>
                  <a:srgbClr val="FF0000"/>
                </a:solidFill>
              </a:rPr>
              <a:t>او</a:t>
            </a:r>
            <a:r>
              <a:rPr lang="ar-SA" sz="4000" dirty="0">
                <a:solidFill>
                  <a:srgbClr val="FF0000"/>
                </a:solidFill>
              </a:rPr>
              <a:t> السقوط </a:t>
            </a:r>
            <a:r>
              <a:rPr lang="ar-SA" sz="4000" dirty="0"/>
              <a:t>ولكن في بعض الأحيان ليس بسبب الحوادث</a:t>
            </a:r>
          </a:p>
          <a:p>
            <a:r>
              <a:rPr lang="ar-SA" sz="4000" b="1" u="sng" dirty="0"/>
              <a:t>التهاب العظم والنقي </a:t>
            </a:r>
            <a:r>
              <a:rPr lang="ar-SA" sz="4000" dirty="0"/>
              <a:t>.. </a:t>
            </a:r>
            <a:r>
              <a:rPr lang="ar-SA" sz="4800" b="1" dirty="0" err="1"/>
              <a:t>اورام</a:t>
            </a:r>
            <a:r>
              <a:rPr lang="ar-SA" sz="4800" b="1" dirty="0"/>
              <a:t> العظام </a:t>
            </a:r>
            <a:r>
              <a:rPr lang="ar-SA" sz="4000" dirty="0"/>
              <a:t>.. </a:t>
            </a:r>
            <a:r>
              <a:rPr lang="ar-SA" sz="4000" b="1" dirty="0"/>
              <a:t>والتهاب المفصل </a:t>
            </a:r>
            <a:r>
              <a:rPr lang="ar-SA" sz="4000" b="1" dirty="0" err="1"/>
              <a:t>القيحي</a:t>
            </a:r>
            <a:r>
              <a:rPr lang="ar-SA" sz="4000" b="1" dirty="0"/>
              <a:t> </a:t>
            </a:r>
            <a:r>
              <a:rPr lang="ar-SA" sz="4000" dirty="0">
                <a:solidFill>
                  <a:srgbClr val="FF0000"/>
                </a:solidFill>
              </a:rPr>
              <a:t>أسباب غير شائعة </a:t>
            </a:r>
            <a:r>
              <a:rPr lang="ar-SA" sz="4000" dirty="0"/>
              <a:t>ولكنها تحتاج </a:t>
            </a:r>
            <a:r>
              <a:rPr lang="ar-SA" sz="4000" dirty="0" err="1"/>
              <a:t>الى</a:t>
            </a:r>
            <a:r>
              <a:rPr lang="ar-SA" sz="4000" dirty="0"/>
              <a:t> علاج فوري </a:t>
            </a:r>
            <a:endParaRPr lang="ar-AE" sz="40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39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DD3-CFA2-42C5-9992-60947E9D5C1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66278434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التنوع في </a:t>
            </a:r>
            <a:r>
              <a:rPr lang="ar-SA" b="1" u="sng" dirty="0" err="1" smtClean="0">
                <a:solidFill>
                  <a:srgbClr val="FF0000"/>
                </a:solidFill>
              </a:rPr>
              <a:t>الوضعيه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 err="1" smtClean="0">
                <a:solidFill>
                  <a:srgbClr val="FF0000"/>
                </a:solidFill>
              </a:rPr>
              <a:t>الطبيعيه</a:t>
            </a:r>
            <a:endParaRPr lang="ar-SA" b="1" u="sng" dirty="0" smtClean="0">
              <a:solidFill>
                <a:srgbClr val="FF0000"/>
              </a:solidFill>
            </a:endParaRPr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4081-47DD-47E4-8DAF-A807BDE0FBA8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466D5D0-E087-974F-A166-8793C072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6600" b="1" dirty="0"/>
              <a:t>ذات العظم والنقي</a:t>
            </a:r>
            <a:endParaRPr lang="ar-AE" sz="66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FA29B739-DFD6-2C48-9A0D-399D40EF71A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ar-SA" dirty="0" smtClean="0"/>
              <a:t>يكون </a:t>
            </a:r>
            <a:r>
              <a:rPr lang="ar-SA" dirty="0"/>
              <a:t>هناك </a:t>
            </a:r>
            <a:r>
              <a:rPr lang="ar-SA" dirty="0" err="1"/>
              <a:t>اصابة</a:t>
            </a:r>
            <a:r>
              <a:rPr lang="ar-SA" dirty="0"/>
              <a:t> </a:t>
            </a:r>
            <a:r>
              <a:rPr lang="ar-SA" dirty="0" err="1"/>
              <a:t>انتانية</a:t>
            </a:r>
            <a:r>
              <a:rPr lang="ar-SA" dirty="0"/>
              <a:t> في </a:t>
            </a:r>
            <a:r>
              <a:rPr lang="ar-SA" b="1" dirty="0" err="1">
                <a:solidFill>
                  <a:srgbClr val="FF0000"/>
                </a:solidFill>
              </a:rPr>
              <a:t>الكردوس</a:t>
            </a:r>
            <a:r>
              <a:rPr lang="ar-SA" b="1" dirty="0">
                <a:solidFill>
                  <a:srgbClr val="FF0000"/>
                </a:solidFill>
              </a:rPr>
              <a:t> من العظام الطويلة</a:t>
            </a:r>
          </a:p>
          <a:p>
            <a:r>
              <a:rPr lang="ar-SA" dirty="0"/>
              <a:t>أكثر </a:t>
            </a:r>
            <a:r>
              <a:rPr lang="ar-SA" dirty="0">
                <a:solidFill>
                  <a:srgbClr val="FF0000"/>
                </a:solidFill>
              </a:rPr>
              <a:t>المواقع شيوعا </a:t>
            </a:r>
            <a:r>
              <a:rPr lang="ar-SA" dirty="0"/>
              <a:t>هي الجزء البعيد من عظم الفخذ والجزء الداني من </a:t>
            </a:r>
            <a:r>
              <a:rPr lang="ar-SA" dirty="0" err="1"/>
              <a:t>الظنبوب</a:t>
            </a:r>
            <a:r>
              <a:rPr lang="ar-SA" dirty="0"/>
              <a:t> ولكن قد يتأثر </a:t>
            </a:r>
            <a:r>
              <a:rPr lang="ar-SA" dirty="0" err="1"/>
              <a:t>اي</a:t>
            </a:r>
            <a:r>
              <a:rPr lang="ar-SA" dirty="0"/>
              <a:t> عظم</a:t>
            </a:r>
          </a:p>
          <a:p>
            <a:r>
              <a:rPr lang="ar-SA" dirty="0"/>
              <a:t>عادة ما يكون ذلك بسبب </a:t>
            </a:r>
            <a:r>
              <a:rPr lang="ar-SA" dirty="0">
                <a:solidFill>
                  <a:srgbClr val="FF0000"/>
                </a:solidFill>
              </a:rPr>
              <a:t>الانتشار الدموي </a:t>
            </a:r>
            <a:r>
              <a:rPr lang="ar-SA" dirty="0"/>
              <a:t>للعامل الممرض ولكن قد ينشأ عن طريق </a:t>
            </a:r>
            <a:r>
              <a:rPr lang="ar-SA" dirty="0">
                <a:solidFill>
                  <a:srgbClr val="FF0000"/>
                </a:solidFill>
              </a:rPr>
              <a:t>الانتشار المباشر </a:t>
            </a:r>
            <a:r>
              <a:rPr lang="ar-SA" dirty="0"/>
              <a:t>من جرح مصاب </a:t>
            </a:r>
          </a:p>
          <a:p>
            <a:r>
              <a:rPr lang="ar-SA" dirty="0">
                <a:solidFill>
                  <a:srgbClr val="FF0000"/>
                </a:solidFill>
              </a:rPr>
              <a:t>يتورم الجلد </a:t>
            </a:r>
            <a:r>
              <a:rPr lang="ar-SA" dirty="0"/>
              <a:t>مباشرة في الموقع المصاب حيث يتم </a:t>
            </a:r>
            <a:r>
              <a:rPr lang="ar-SA" dirty="0" err="1"/>
              <a:t>اندخال</a:t>
            </a:r>
            <a:r>
              <a:rPr lang="ar-SA" dirty="0"/>
              <a:t> محفظة المفصل بعيدا عن غضروف النمو كما هو الحال في الورك </a:t>
            </a:r>
          </a:p>
          <a:p>
            <a:r>
              <a:rPr lang="ar-SA" dirty="0"/>
              <a:t>قد </a:t>
            </a:r>
            <a:r>
              <a:rPr lang="ar-SA" dirty="0">
                <a:solidFill>
                  <a:srgbClr val="FF0000"/>
                </a:solidFill>
              </a:rPr>
              <a:t>ينتشر</a:t>
            </a:r>
            <a:r>
              <a:rPr lang="ar-SA" dirty="0"/>
              <a:t> ذات العظم والنقي ليتسبب في التهاب المفاصل </a:t>
            </a:r>
          </a:p>
          <a:p>
            <a:r>
              <a:rPr lang="ar-SA" dirty="0"/>
              <a:t>تحدث معظم </a:t>
            </a:r>
            <a:r>
              <a:rPr lang="ar-SA" dirty="0" err="1"/>
              <a:t>الاصابات</a:t>
            </a:r>
            <a:r>
              <a:rPr lang="ar-SA" dirty="0"/>
              <a:t> عن طريق </a:t>
            </a:r>
            <a:r>
              <a:rPr lang="ar-SA" b="1" dirty="0">
                <a:solidFill>
                  <a:srgbClr val="FF0000"/>
                </a:solidFill>
              </a:rPr>
              <a:t>المكورات العنقودية المذهبة </a:t>
            </a:r>
          </a:p>
          <a:p>
            <a:r>
              <a:rPr lang="ar-SA" dirty="0"/>
              <a:t>ولكن هناك مسببات مرضية أخرى تشمل </a:t>
            </a:r>
            <a:r>
              <a:rPr lang="ar-SA" dirty="0">
                <a:solidFill>
                  <a:srgbClr val="FF0000"/>
                </a:solidFill>
              </a:rPr>
              <a:t>المكورات العقدية </a:t>
            </a:r>
            <a:r>
              <a:rPr lang="ar-SA" dirty="0" err="1">
                <a:solidFill>
                  <a:srgbClr val="FF0000"/>
                </a:solidFill>
              </a:rPr>
              <a:t>والمستدمية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 err="1">
                <a:solidFill>
                  <a:srgbClr val="FF0000"/>
                </a:solidFill>
              </a:rPr>
              <a:t>النزلية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 err="1"/>
              <a:t>اذا</a:t>
            </a:r>
            <a:r>
              <a:rPr lang="ar-SA" dirty="0"/>
              <a:t> لم يتم </a:t>
            </a:r>
            <a:r>
              <a:rPr lang="ar-SA" dirty="0" err="1"/>
              <a:t>التمنيع</a:t>
            </a:r>
            <a:r>
              <a:rPr lang="ar-SA" dirty="0"/>
              <a:t> ضدهما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40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F703-F30C-4E5D-AEE4-7FA524E0108B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4873973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 descr="D:\مجلد جديد\٢٠١٩٠٢٠١_١٩١٢٠٢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045"/>
            <a:ext cx="6322241" cy="6751955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41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93A42-FB85-45A4-8168-AEFAF5F27435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EAA42DF-7D89-054F-AA07-81CAC8DE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FF2F4504-19A5-A24D-9AE9-D653FBCC863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66FF66"/>
          </a:solidFill>
        </p:spPr>
        <p:txBody>
          <a:bodyPr>
            <a:normAutofit fontScale="92500" lnSpcReduction="10000"/>
          </a:bodyPr>
          <a:lstStyle/>
          <a:p>
            <a:r>
              <a:rPr lang="ar-SA" dirty="0"/>
              <a:t>في </a:t>
            </a:r>
            <a:r>
              <a:rPr lang="ar-SA" dirty="0">
                <a:solidFill>
                  <a:srgbClr val="FF0000"/>
                </a:solidFill>
              </a:rPr>
              <a:t>فقر الدم </a:t>
            </a:r>
            <a:r>
              <a:rPr lang="ar-SA" dirty="0" err="1">
                <a:solidFill>
                  <a:srgbClr val="FF0000"/>
                </a:solidFill>
              </a:rPr>
              <a:t>المنجلي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/>
              <a:t>هناك خطر متزايد من </a:t>
            </a:r>
            <a:r>
              <a:rPr lang="ar-SA" dirty="0" smtClean="0"/>
              <a:t>للإصابة </a:t>
            </a:r>
            <a:r>
              <a:rPr lang="ar-SA" dirty="0"/>
              <a:t>بذات العظم والنقي </a:t>
            </a:r>
            <a:r>
              <a:rPr lang="ar-SA" b="1" dirty="0" err="1">
                <a:solidFill>
                  <a:srgbClr val="FF0000"/>
                </a:solidFill>
              </a:rPr>
              <a:t>بالسلمونيلة</a:t>
            </a:r>
            <a:r>
              <a:rPr lang="ar-SA" b="1" dirty="0">
                <a:solidFill>
                  <a:srgbClr val="FF0000"/>
                </a:solidFill>
              </a:rPr>
              <a:t> والمكورات العنقودية </a:t>
            </a:r>
          </a:p>
          <a:p>
            <a:r>
              <a:rPr lang="ar-SA" dirty="0" err="1"/>
              <a:t>الاصابة</a:t>
            </a:r>
            <a:r>
              <a:rPr lang="ar-SA" dirty="0"/>
              <a:t> قد تكون ناجمة عن </a:t>
            </a:r>
            <a:r>
              <a:rPr lang="ar-SA" dirty="0">
                <a:solidFill>
                  <a:srgbClr val="FF0000"/>
                </a:solidFill>
              </a:rPr>
              <a:t>مرض السل </a:t>
            </a:r>
            <a:r>
              <a:rPr lang="ar-SA" dirty="0"/>
              <a:t>على الرغم من أنها نادرة في المملكة المتحدة </a:t>
            </a:r>
            <a:r>
              <a:rPr lang="ar-SA" dirty="0" err="1"/>
              <a:t>الا</a:t>
            </a:r>
            <a:r>
              <a:rPr lang="ar-SA" dirty="0"/>
              <a:t> </a:t>
            </a:r>
            <a:r>
              <a:rPr lang="ar-SA" dirty="0" err="1"/>
              <a:t>انها</a:t>
            </a:r>
            <a:r>
              <a:rPr lang="ar-SA" dirty="0"/>
              <a:t> بحاجة </a:t>
            </a:r>
            <a:r>
              <a:rPr lang="ar-SA" dirty="0" err="1"/>
              <a:t>الى</a:t>
            </a:r>
            <a:r>
              <a:rPr lang="ar-SA" dirty="0"/>
              <a:t> </a:t>
            </a:r>
            <a:r>
              <a:rPr lang="ar-SA" dirty="0" err="1"/>
              <a:t>ان</a:t>
            </a:r>
            <a:r>
              <a:rPr lang="ar-SA" dirty="0"/>
              <a:t> يتم النظر فيها ولا </a:t>
            </a:r>
            <a:r>
              <a:rPr lang="ar-SA" dirty="0" err="1"/>
              <a:t>سيما</a:t>
            </a:r>
            <a:r>
              <a:rPr lang="ar-SA" dirty="0"/>
              <a:t> في الأطفال الذين يعانون من نقص المناعة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الموجودات </a:t>
            </a:r>
            <a:r>
              <a:rPr lang="ar-SA" b="1" u="sng" dirty="0" smtClean="0">
                <a:solidFill>
                  <a:srgbClr val="FF0000"/>
                </a:solidFill>
              </a:rPr>
              <a:t>:</a:t>
            </a:r>
            <a:endParaRPr lang="ar-SA" b="1" u="sng" dirty="0">
              <a:solidFill>
                <a:srgbClr val="FF0000"/>
              </a:solidFill>
            </a:endParaRPr>
          </a:p>
          <a:p>
            <a:r>
              <a:rPr lang="ar-SA" dirty="0"/>
              <a:t>عادة ما يكون الطرف </a:t>
            </a:r>
            <a:r>
              <a:rPr lang="ar-SA" b="1" dirty="0" smtClean="0">
                <a:solidFill>
                  <a:srgbClr val="7030A0"/>
                </a:solidFill>
              </a:rPr>
              <a:t>مؤلما </a:t>
            </a:r>
            <a:r>
              <a:rPr lang="ar-SA" dirty="0" smtClean="0"/>
              <a:t>وغير </a:t>
            </a:r>
            <a:r>
              <a:rPr lang="ar-SA" dirty="0"/>
              <a:t>قابل للحركة على نحو ملحوظ ( </a:t>
            </a:r>
            <a:r>
              <a:rPr lang="ar-SA" b="1" dirty="0">
                <a:solidFill>
                  <a:srgbClr val="FF0000"/>
                </a:solidFill>
              </a:rPr>
              <a:t>شلل كاذب </a:t>
            </a:r>
            <a:r>
              <a:rPr lang="ar-SA" dirty="0"/>
              <a:t>) عند طفل مصاب بمرض حموي </a:t>
            </a:r>
            <a:r>
              <a:rPr lang="ar-SA" dirty="0" smtClean="0"/>
              <a:t>حاد</a:t>
            </a:r>
            <a:endParaRPr lang="ar-SA" dirty="0"/>
          </a:p>
          <a:p>
            <a:r>
              <a:rPr lang="ar-SA" dirty="0"/>
              <a:t>هناك </a:t>
            </a:r>
            <a:r>
              <a:rPr lang="ar-SA" dirty="0">
                <a:solidFill>
                  <a:srgbClr val="FF0000"/>
                </a:solidFill>
              </a:rPr>
              <a:t>تورم ومضض شديد </a:t>
            </a:r>
            <a:r>
              <a:rPr lang="ar-SA" dirty="0"/>
              <a:t>فوق المنطقة المصابة والتي قد تكون </a:t>
            </a:r>
            <a:r>
              <a:rPr lang="ar-SA" dirty="0">
                <a:solidFill>
                  <a:schemeClr val="accent3">
                    <a:lumMod val="75000"/>
                  </a:schemeClr>
                </a:solidFill>
              </a:rPr>
              <a:t>محمرة ودافئة </a:t>
            </a:r>
            <a:r>
              <a:rPr lang="ar-SA" dirty="0"/>
              <a:t>وتحريك </a:t>
            </a:r>
            <a:r>
              <a:rPr lang="ar-SA" dirty="0" smtClean="0"/>
              <a:t>الطرف </a:t>
            </a:r>
            <a:r>
              <a:rPr lang="ar-SA" dirty="0"/>
              <a:t>يسبب ألما شديدا </a:t>
            </a:r>
          </a:p>
          <a:p>
            <a:r>
              <a:rPr lang="ar-SA" dirty="0"/>
              <a:t>قد يكون هناك </a:t>
            </a:r>
            <a:r>
              <a:rPr lang="ar-SA" dirty="0">
                <a:solidFill>
                  <a:srgbClr val="FF0000"/>
                </a:solidFill>
              </a:rPr>
              <a:t>انصباب مفصل عقيم </a:t>
            </a:r>
            <a:r>
              <a:rPr lang="ar-SA" dirty="0"/>
              <a:t>لمفصل مجاور </a:t>
            </a:r>
          </a:p>
          <a:p>
            <a:r>
              <a:rPr lang="ar-SA" dirty="0"/>
              <a:t>وقد تكون تظاهرات المرض </a:t>
            </a:r>
            <a:r>
              <a:rPr lang="ar-SA" sz="3500" b="1" u="sng" dirty="0"/>
              <a:t>عند الرضع </a:t>
            </a:r>
            <a:r>
              <a:rPr lang="ar-SA" dirty="0"/>
              <a:t>متدرجة </a:t>
            </a:r>
            <a:r>
              <a:rPr lang="ar-SA" dirty="0" err="1"/>
              <a:t>او</a:t>
            </a:r>
            <a:r>
              <a:rPr lang="ar-SA" dirty="0"/>
              <a:t> تتمثل بالتورم أو </a:t>
            </a:r>
            <a:r>
              <a:rPr lang="ar-SA" b="1" dirty="0">
                <a:solidFill>
                  <a:srgbClr val="FF0000"/>
                </a:solidFill>
              </a:rPr>
              <a:t>نقص حركة الطرف كعلامة أولية </a:t>
            </a:r>
          </a:p>
          <a:p>
            <a:r>
              <a:rPr lang="ar-SA" dirty="0" err="1"/>
              <a:t>مابعد</a:t>
            </a:r>
            <a:r>
              <a:rPr lang="ar-SA" dirty="0"/>
              <a:t> الرضاعة قد </a:t>
            </a:r>
            <a:r>
              <a:rPr lang="ar-SA" dirty="0" smtClean="0"/>
              <a:t>تتظاهر </a:t>
            </a:r>
            <a:r>
              <a:rPr lang="ar-SA" dirty="0">
                <a:solidFill>
                  <a:srgbClr val="FF0000"/>
                </a:solidFill>
              </a:rPr>
              <a:t>بألم في الظهر </a:t>
            </a:r>
            <a:r>
              <a:rPr lang="ar-SA" dirty="0"/>
              <a:t>في </a:t>
            </a:r>
            <a:r>
              <a:rPr lang="ar-SA" dirty="0" err="1"/>
              <a:t>إنتان</a:t>
            </a:r>
            <a:r>
              <a:rPr lang="ar-SA" dirty="0"/>
              <a:t> الفقرات أو مع </a:t>
            </a:r>
            <a:r>
              <a:rPr lang="ar-SA" dirty="0">
                <a:solidFill>
                  <a:srgbClr val="FF0000"/>
                </a:solidFill>
              </a:rPr>
              <a:t>ألم في الساق أو الفخذ </a:t>
            </a:r>
            <a:r>
              <a:rPr lang="ar-SA" dirty="0"/>
              <a:t>في </a:t>
            </a:r>
            <a:r>
              <a:rPr lang="ar-SA" dirty="0" err="1"/>
              <a:t>إنتانات</a:t>
            </a:r>
            <a:r>
              <a:rPr lang="ar-SA" dirty="0"/>
              <a:t> الحوض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BA59-3749-41D0-924A-B3F366025D75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7701074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43</a:t>
            </a:fld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778D2079-C169-3044-80B0-C2A51A8FD6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09600"/>
            <a:ext cx="10972800" cy="5715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ar-SA" sz="3200" b="1" u="sng" dirty="0" smtClean="0">
                <a:solidFill>
                  <a:srgbClr val="FF0000"/>
                </a:solidFill>
              </a:rPr>
              <a:t>الاستقصاءات:</a:t>
            </a:r>
            <a:endParaRPr lang="ar-SA" sz="3200" b="1" u="sng" dirty="0">
              <a:solidFill>
                <a:srgbClr val="FF0000"/>
              </a:solidFill>
            </a:endParaRPr>
          </a:p>
          <a:p>
            <a:r>
              <a:rPr lang="ar-SA" sz="3200" dirty="0"/>
              <a:t>يكون </a:t>
            </a:r>
            <a:r>
              <a:rPr lang="ar-SA" sz="3200" dirty="0">
                <a:solidFill>
                  <a:srgbClr val="FF0000"/>
                </a:solidFill>
              </a:rPr>
              <a:t>زرع الدم إيجابيا </a:t>
            </a:r>
            <a:r>
              <a:rPr lang="ar-SA" sz="3200" dirty="0"/>
              <a:t>عادة وترتفع أعداد كريات الدم البيضاء </a:t>
            </a:r>
            <a:r>
              <a:rPr lang="ar-SA" sz="3200" dirty="0" err="1"/>
              <a:t>و</a:t>
            </a:r>
            <a:r>
              <a:rPr lang="ar-SA" sz="3200" dirty="0"/>
              <a:t> بروتينات الطور الحاد </a:t>
            </a:r>
          </a:p>
          <a:p>
            <a:r>
              <a:rPr lang="ar-SA" sz="3200" dirty="0"/>
              <a:t>تكون </a:t>
            </a:r>
            <a:r>
              <a:rPr lang="ar-SA" sz="3200" dirty="0">
                <a:solidFill>
                  <a:srgbClr val="FF0000"/>
                </a:solidFill>
              </a:rPr>
              <a:t>الصورة </a:t>
            </a:r>
            <a:r>
              <a:rPr lang="ar-SA" sz="3200" dirty="0" err="1">
                <a:solidFill>
                  <a:srgbClr val="FF0000"/>
                </a:solidFill>
              </a:rPr>
              <a:t>الشعاعية</a:t>
            </a:r>
            <a:r>
              <a:rPr lang="ar-SA" sz="3200" dirty="0">
                <a:solidFill>
                  <a:srgbClr val="FF0000"/>
                </a:solidFill>
              </a:rPr>
              <a:t> طبيعية </a:t>
            </a:r>
            <a:r>
              <a:rPr lang="ar-SA" sz="3200" dirty="0"/>
              <a:t>في البداية بخلاف إظهار </a:t>
            </a:r>
            <a:r>
              <a:rPr lang="ar-SA" sz="3200" b="1" dirty="0">
                <a:solidFill>
                  <a:schemeClr val="accent3">
                    <a:lumMod val="50000"/>
                  </a:schemeClr>
                </a:solidFill>
              </a:rPr>
              <a:t>تورم</a:t>
            </a:r>
            <a:r>
              <a:rPr lang="ar-SA" sz="3200" dirty="0"/>
              <a:t> في النسج الرخوة </a:t>
            </a:r>
          </a:p>
          <a:p>
            <a:r>
              <a:rPr lang="ar-SA" sz="3200" dirty="0" smtClean="0"/>
              <a:t>يستغرق </a:t>
            </a:r>
            <a:r>
              <a:rPr lang="ar-SA" sz="3200" b="1" dirty="0" err="1" smtClean="0">
                <a:solidFill>
                  <a:srgbClr val="FF0000"/>
                </a:solidFill>
              </a:rPr>
              <a:t>الامر</a:t>
            </a:r>
            <a:r>
              <a:rPr lang="ar-SA" sz="3200" b="1" dirty="0" smtClean="0">
                <a:solidFill>
                  <a:srgbClr val="FF0000"/>
                </a:solidFill>
              </a:rPr>
              <a:t> </a:t>
            </a:r>
            <a:r>
              <a:rPr lang="ar-SA" sz="3200" b="1" dirty="0">
                <a:solidFill>
                  <a:srgbClr val="FF0000"/>
                </a:solidFill>
              </a:rPr>
              <a:t>7 – 10 </a:t>
            </a:r>
            <a:r>
              <a:rPr lang="ar-SA" sz="3200" dirty="0"/>
              <a:t>أيام </a:t>
            </a:r>
            <a:r>
              <a:rPr lang="ar-SA" sz="3200" dirty="0" smtClean="0"/>
              <a:t>لتكوين </a:t>
            </a:r>
            <a:r>
              <a:rPr lang="ar-SA" sz="3200" dirty="0"/>
              <a:t>عظم جديد تحت السمحاق والتغيرات العظمية تصبح مرئية على الأشعة </a:t>
            </a:r>
          </a:p>
          <a:p>
            <a:r>
              <a:rPr lang="ar-SA" sz="3200" dirty="0"/>
              <a:t>قد تظهر الموجات فوق الصوتية </a:t>
            </a:r>
            <a:r>
              <a:rPr lang="ar-SA" sz="3200" dirty="0">
                <a:solidFill>
                  <a:srgbClr val="FF0000"/>
                </a:solidFill>
              </a:rPr>
              <a:t>ارتفاع </a:t>
            </a:r>
            <a:r>
              <a:rPr lang="ar-SA" sz="3200" dirty="0" err="1">
                <a:solidFill>
                  <a:srgbClr val="FF0000"/>
                </a:solidFill>
              </a:rPr>
              <a:t>السمحاق</a:t>
            </a:r>
            <a:r>
              <a:rPr lang="ar-SA" sz="3200" dirty="0">
                <a:solidFill>
                  <a:srgbClr val="FF0000"/>
                </a:solidFill>
              </a:rPr>
              <a:t> </a:t>
            </a:r>
            <a:r>
              <a:rPr lang="ar-SA" sz="3200" dirty="0"/>
              <a:t>في مكان الإصابة </a:t>
            </a:r>
          </a:p>
          <a:p>
            <a:r>
              <a:rPr lang="ar-SA" sz="3200" dirty="0"/>
              <a:t>يسمح التصوير </a:t>
            </a:r>
            <a:r>
              <a:rPr lang="ar-SA" sz="3200" b="1" dirty="0">
                <a:solidFill>
                  <a:srgbClr val="FF0000"/>
                </a:solidFill>
              </a:rPr>
              <a:t>بالرنين المغناطيسي </a:t>
            </a:r>
            <a:r>
              <a:rPr lang="ar-SA" sz="3200" dirty="0"/>
              <a:t>بتحديد </a:t>
            </a:r>
            <a:r>
              <a:rPr lang="ar-SA" sz="3200" dirty="0" err="1" smtClean="0"/>
              <a:t>الإنتان</a:t>
            </a:r>
            <a:r>
              <a:rPr lang="ar-SA" sz="3200" dirty="0" smtClean="0"/>
              <a:t> </a:t>
            </a:r>
            <a:r>
              <a:rPr lang="ar-SA" sz="3200" dirty="0"/>
              <a:t>في العظم ( القيح تحت السمحاق والبقايا القيحية في العظم ) ويستطيع </a:t>
            </a:r>
            <a:r>
              <a:rPr lang="ar-SA" sz="3200" b="1" dirty="0">
                <a:solidFill>
                  <a:srgbClr val="FF0000"/>
                </a:solidFill>
              </a:rPr>
              <a:t>تمييز اصابة العظم من اصابة النسج الرخوة </a:t>
            </a:r>
          </a:p>
          <a:p>
            <a:r>
              <a:rPr lang="ar-SA" sz="3200" dirty="0"/>
              <a:t>قد يكون </a:t>
            </a:r>
            <a:r>
              <a:rPr lang="ar-SA" sz="3200" b="1" dirty="0">
                <a:solidFill>
                  <a:srgbClr val="FF0000"/>
                </a:solidFill>
              </a:rPr>
              <a:t>فحص العظم بالنظائر المشعة </a:t>
            </a:r>
            <a:r>
              <a:rPr lang="ar-SA" sz="3200" dirty="0" err="1" smtClean="0"/>
              <a:t>مستطبا</a:t>
            </a:r>
            <a:r>
              <a:rPr lang="ar-SA" sz="3200" dirty="0" smtClean="0"/>
              <a:t> </a:t>
            </a:r>
            <a:r>
              <a:rPr lang="ar-SA" sz="3200" dirty="0" err="1"/>
              <a:t>اذا</a:t>
            </a:r>
            <a:r>
              <a:rPr lang="ar-SA" sz="3200" dirty="0"/>
              <a:t> كان موقع الإصابة غير واضح </a:t>
            </a:r>
            <a:endParaRPr lang="ar-AE" sz="3200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D021-65E3-467D-BC45-EBBE9409A1E3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3222608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317068B-6F88-AF4A-9EFF-196CD608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F308EDFA-F33C-4F4D-855B-E48CD44A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400"/>
            <a:ext cx="10972800" cy="6096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ar-SA" sz="3200" b="1" u="sng" dirty="0">
                <a:solidFill>
                  <a:srgbClr val="FF0000"/>
                </a:solidFill>
              </a:rPr>
              <a:t>المعالجة </a:t>
            </a:r>
            <a:r>
              <a:rPr lang="ar-SA" sz="3200" b="1" u="sng" dirty="0" smtClean="0">
                <a:solidFill>
                  <a:srgbClr val="FF0000"/>
                </a:solidFill>
              </a:rPr>
              <a:t>:</a:t>
            </a:r>
            <a:endParaRPr lang="ar-SA" sz="3200" b="1" u="sng" dirty="0">
              <a:solidFill>
                <a:srgbClr val="FF0000"/>
              </a:solidFill>
            </a:endParaRPr>
          </a:p>
          <a:p>
            <a:r>
              <a:rPr lang="ar-SA" sz="3200" b="1" dirty="0"/>
              <a:t>يجب </a:t>
            </a:r>
            <a:r>
              <a:rPr lang="ar-SA" sz="3200" b="1" dirty="0" err="1"/>
              <a:t>ان</a:t>
            </a:r>
            <a:r>
              <a:rPr lang="ar-SA" sz="3200" b="1" dirty="0"/>
              <a:t> تكون المعالجة </a:t>
            </a:r>
            <a:r>
              <a:rPr lang="ar-SA" sz="3200" b="1" dirty="0">
                <a:solidFill>
                  <a:srgbClr val="FF0000"/>
                </a:solidFill>
              </a:rPr>
              <a:t>فورية </a:t>
            </a:r>
            <a:r>
              <a:rPr lang="ar-SA" sz="3200" b="1" dirty="0"/>
              <a:t>بالصادات الحيوية عن طريق </a:t>
            </a:r>
            <a:r>
              <a:rPr lang="ar-SA" sz="3200" b="1" dirty="0">
                <a:solidFill>
                  <a:srgbClr val="FF0000"/>
                </a:solidFill>
              </a:rPr>
              <a:t>الحقن عدة أسابيع </a:t>
            </a:r>
            <a:r>
              <a:rPr lang="ar-SA" sz="3200" b="1" dirty="0"/>
              <a:t>لمنع تموت العظم ومنع </a:t>
            </a:r>
            <a:r>
              <a:rPr lang="ar-SA" sz="3200" b="1" dirty="0" err="1" smtClean="0"/>
              <a:t>الاصابة</a:t>
            </a:r>
            <a:r>
              <a:rPr lang="ar-SA" sz="3200" b="1" dirty="0" smtClean="0"/>
              <a:t> </a:t>
            </a:r>
            <a:r>
              <a:rPr lang="ar-SA" sz="3200" b="1" dirty="0"/>
              <a:t>المزمنة مع تطور </a:t>
            </a:r>
            <a:r>
              <a:rPr lang="ar-SA" sz="3200" b="1" dirty="0" err="1"/>
              <a:t>النواسير</a:t>
            </a:r>
            <a:r>
              <a:rPr lang="ar-SA" sz="3200" b="1" dirty="0"/>
              <a:t> ، تشوه الأطراف والداء </a:t>
            </a:r>
            <a:r>
              <a:rPr lang="ar-SA" sz="3200" b="1" dirty="0" err="1"/>
              <a:t>النشواني</a:t>
            </a:r>
            <a:r>
              <a:rPr lang="ar-SA" sz="3200" b="1" dirty="0"/>
              <a:t> </a:t>
            </a:r>
          </a:p>
          <a:p>
            <a:r>
              <a:rPr lang="ar-SA" sz="3200" b="1" dirty="0"/>
              <a:t>تعطى المضادات الحيوية عن طريق الوريد </a:t>
            </a:r>
            <a:r>
              <a:rPr lang="ar-SA" sz="3200" b="1" dirty="0" err="1"/>
              <a:t>الى</a:t>
            </a:r>
            <a:r>
              <a:rPr lang="ar-SA" sz="3200" b="1" dirty="0"/>
              <a:t> أن يتم التعافي </a:t>
            </a:r>
            <a:r>
              <a:rPr lang="ar-SA" sz="3200" b="1" dirty="0" err="1"/>
              <a:t>السريري</a:t>
            </a:r>
            <a:r>
              <a:rPr lang="ar-SA" sz="3200" b="1" dirty="0"/>
              <a:t> وعودة بروتينات الطور الحاد </a:t>
            </a:r>
            <a:r>
              <a:rPr lang="ar-SA" sz="3200" b="1" dirty="0" err="1"/>
              <a:t>الى</a:t>
            </a:r>
            <a:r>
              <a:rPr lang="ar-SA" sz="3200" b="1" dirty="0"/>
              <a:t> الحالة الطبيعية متبوعة بالعلاج الفموي عدة أسابيع</a:t>
            </a:r>
          </a:p>
          <a:p>
            <a:r>
              <a:rPr lang="ar-SA" sz="3200" b="1" dirty="0"/>
              <a:t>يمكن </a:t>
            </a:r>
            <a:r>
              <a:rPr lang="ar-SA" sz="3200" b="1" dirty="0" err="1"/>
              <a:t>اجراء</a:t>
            </a: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SA" sz="3200" b="1" dirty="0" smtClean="0">
                <a:solidFill>
                  <a:srgbClr val="FF0000"/>
                </a:solidFill>
              </a:rPr>
              <a:t>البزل </a:t>
            </a:r>
            <a:r>
              <a:rPr lang="ar-SA" sz="3200" b="1" dirty="0"/>
              <a:t>أو تخفيف الضغط الجراحي للمسافة تحت </a:t>
            </a:r>
            <a:r>
              <a:rPr lang="ar-SA" sz="3200" b="1" dirty="0" err="1"/>
              <a:t>السمحاقية</a:t>
            </a:r>
            <a:r>
              <a:rPr lang="ar-SA" sz="3200" b="1" dirty="0"/>
              <a:t> </a:t>
            </a:r>
            <a:r>
              <a:rPr lang="ar-SA" sz="3200" b="1" dirty="0" err="1"/>
              <a:t>اذا</a:t>
            </a:r>
            <a:r>
              <a:rPr lang="ar-SA" sz="3200" b="1" dirty="0"/>
              <a:t> كان التظاهر غير نموذجي </a:t>
            </a:r>
            <a:r>
              <a:rPr lang="ar-SA" sz="3200" b="1" dirty="0" err="1"/>
              <a:t>او</a:t>
            </a:r>
            <a:r>
              <a:rPr lang="ar-SA" sz="3200" b="1" dirty="0"/>
              <a:t> عند الأطفال ناقصي المناعة </a:t>
            </a:r>
          </a:p>
          <a:p>
            <a:r>
              <a:rPr lang="ar-SA" sz="3200" b="1" dirty="0"/>
              <a:t>يتم </a:t>
            </a:r>
            <a:r>
              <a:rPr lang="ar-SA" sz="3200" b="1" dirty="0" err="1"/>
              <a:t>اجراء</a:t>
            </a:r>
            <a:r>
              <a:rPr lang="ar-SA" sz="3200" b="1" dirty="0"/>
              <a:t> </a:t>
            </a:r>
            <a:r>
              <a:rPr lang="ar-SA" sz="3200" b="1" dirty="0">
                <a:solidFill>
                  <a:srgbClr val="FF0000"/>
                </a:solidFill>
              </a:rPr>
              <a:t>التفجير الجراحي </a:t>
            </a:r>
            <a:r>
              <a:rPr lang="ar-SA" sz="3200" b="1" dirty="0" err="1"/>
              <a:t>اذا</a:t>
            </a:r>
            <a:r>
              <a:rPr lang="ar-SA" sz="3200" b="1" dirty="0"/>
              <a:t> كانت الحالة لا تستجيب بسرعة للعلاج بالصادات الحيوية </a:t>
            </a:r>
          </a:p>
          <a:p>
            <a:r>
              <a:rPr lang="ar-SA" sz="3200" b="1" dirty="0"/>
              <a:t>ويتم </a:t>
            </a:r>
            <a:r>
              <a:rPr lang="ar-SA" sz="3200" b="1" dirty="0">
                <a:solidFill>
                  <a:srgbClr val="FF0000"/>
                </a:solidFill>
              </a:rPr>
              <a:t>تثبيت الطرف المصاب </a:t>
            </a:r>
            <a:r>
              <a:rPr lang="ar-SA" sz="3200" b="1" dirty="0"/>
              <a:t>في البداية في جبيرة ثم يتم تحريكه في وقت لاحق</a:t>
            </a:r>
            <a:endParaRPr lang="ar-AE" sz="3200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BE55-B81D-4895-A104-A26D5AAA3EFA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9595744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 descr="D:\مجلد جديد\٢٠١٩٠٢١١_١٢٠٩١٥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1" y="945649"/>
            <a:ext cx="7594510" cy="5378951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0035-EFAF-4204-8708-D5D58AD3900F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29BC8A1-56B8-8547-8EE5-3CEDB743F4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7200" b="1" dirty="0"/>
              <a:t>المرض الخبيث</a:t>
            </a:r>
            <a:endParaRPr lang="ar-AE" sz="72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F5461D8-4B88-694B-9937-B1F33573D7E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ar-SA" dirty="0"/>
              <a:t>قد يتظاهر </a:t>
            </a:r>
            <a:r>
              <a:rPr lang="ar-SA" dirty="0">
                <a:solidFill>
                  <a:srgbClr val="FF0000"/>
                </a:solidFill>
              </a:rPr>
              <a:t>ابيضاض الدم اللمفاوي الحاد </a:t>
            </a:r>
            <a:r>
              <a:rPr lang="ar-SA" dirty="0"/>
              <a:t>بآلام </a:t>
            </a:r>
            <a:r>
              <a:rPr lang="ar-SA" dirty="0" smtClean="0"/>
              <a:t>عظمية </a:t>
            </a:r>
            <a:r>
              <a:rPr lang="ar-SA" dirty="0"/>
              <a:t>عند الأطفال ( أحيانا في الليل في البداية ) حتى بالتهاب </a:t>
            </a:r>
            <a:r>
              <a:rPr lang="ar-SA" dirty="0">
                <a:solidFill>
                  <a:srgbClr val="FF0000"/>
                </a:solidFill>
              </a:rPr>
              <a:t>المفاصل الصريح </a:t>
            </a:r>
          </a:p>
          <a:p>
            <a:r>
              <a:rPr lang="ar-SA" dirty="0"/>
              <a:t>يتظاهر </a:t>
            </a:r>
            <a:r>
              <a:rPr lang="ar-SA" b="1" dirty="0">
                <a:solidFill>
                  <a:srgbClr val="FF0000"/>
                </a:solidFill>
              </a:rPr>
              <a:t>الورم </a:t>
            </a:r>
            <a:r>
              <a:rPr lang="ar-SA" b="1" dirty="0" err="1">
                <a:solidFill>
                  <a:srgbClr val="FF0000"/>
                </a:solidFill>
              </a:rPr>
              <a:t>الأرومي</a:t>
            </a:r>
            <a:r>
              <a:rPr lang="ar-SA" b="1" dirty="0">
                <a:solidFill>
                  <a:srgbClr val="FF0000"/>
                </a:solidFill>
              </a:rPr>
              <a:t> العصبي </a:t>
            </a:r>
            <a:r>
              <a:rPr lang="ar-SA" b="1" dirty="0" smtClean="0">
                <a:solidFill>
                  <a:srgbClr val="FF0000"/>
                </a:solidFill>
              </a:rPr>
              <a:t>(نيروبلاستوما)</a:t>
            </a:r>
            <a:r>
              <a:rPr lang="ar-SA" dirty="0" smtClean="0"/>
              <a:t>عادة </a:t>
            </a:r>
            <a:r>
              <a:rPr lang="ar-SA" dirty="0"/>
              <a:t>في الأطفال الصغار بالتهاب مفاصل جهازي أو آلام عظمية ناتجة عن النقائل والتي قد يكون من الصعب تحديد مصدرها 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أورام العظم </a:t>
            </a:r>
          </a:p>
          <a:p>
            <a:r>
              <a:rPr lang="ar-SA" dirty="0">
                <a:solidFill>
                  <a:srgbClr val="FF0000"/>
                </a:solidFill>
              </a:rPr>
              <a:t>أورام العظم الخبيثة </a:t>
            </a:r>
            <a:r>
              <a:rPr lang="ar-SA" dirty="0" smtClean="0">
                <a:solidFill>
                  <a:srgbClr val="FF0000"/>
                </a:solidFill>
              </a:rPr>
              <a:t>(ساركوما العظم و ورم ايونغ ) نادرة </a:t>
            </a:r>
            <a:r>
              <a:rPr lang="ar-SA" dirty="0"/>
              <a:t>ويتظاهر بالألم والتورم او في بعض الأحيان بكسور مرضية </a:t>
            </a:r>
          </a:p>
          <a:p>
            <a:r>
              <a:rPr lang="ar-SA" dirty="0"/>
              <a:t>إن </a:t>
            </a:r>
            <a:r>
              <a:rPr lang="ar-SA" dirty="0">
                <a:solidFill>
                  <a:srgbClr val="FF0000"/>
                </a:solidFill>
              </a:rPr>
              <a:t>الصورة </a:t>
            </a:r>
            <a:r>
              <a:rPr lang="ar-SA" dirty="0" err="1">
                <a:solidFill>
                  <a:srgbClr val="FF0000"/>
                </a:solidFill>
              </a:rPr>
              <a:t>الشعاعية</a:t>
            </a:r>
            <a:r>
              <a:rPr lang="ar-SA" dirty="0">
                <a:solidFill>
                  <a:srgbClr val="FF0000"/>
                </a:solidFill>
              </a:rPr>
              <a:t> للمفصل </a:t>
            </a:r>
            <a:r>
              <a:rPr lang="ar-SA" dirty="0"/>
              <a:t>يجب أن تشمل العظم الطويل أعلى وأسفل المفصل لاسيما مع ألم الركبة حيث </a:t>
            </a:r>
            <a:r>
              <a:rPr lang="ar-SA" dirty="0" err="1"/>
              <a:t>ان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عظم الفخذ البعيد وعظم </a:t>
            </a:r>
            <a:r>
              <a:rPr lang="ar-SA" b="1" dirty="0" err="1">
                <a:solidFill>
                  <a:srgbClr val="FF0000"/>
                </a:solidFill>
              </a:rPr>
              <a:t>الظنبوب</a:t>
            </a:r>
            <a:r>
              <a:rPr lang="ar-SA" b="1" dirty="0">
                <a:solidFill>
                  <a:srgbClr val="FF0000"/>
                </a:solidFill>
              </a:rPr>
              <a:t> القريب هي الأجزاء الأكثر شيوعا </a:t>
            </a:r>
            <a:r>
              <a:rPr lang="ar-SA" dirty="0"/>
              <a:t>للإصابة بأورام العظام الخبيثة </a:t>
            </a:r>
          </a:p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46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B8246-B4E7-486E-B8AA-5626C71FC9D4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8151479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81C6AA4-D3D1-5B47-A638-C8853EF5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4088"/>
            <a:ext cx="10896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A" sz="5400" dirty="0" smtClean="0">
                <a:solidFill>
                  <a:schemeClr val="accent1"/>
                </a:solidFill>
              </a:rPr>
              <a:t>الورم العظمي</a:t>
            </a:r>
            <a:r>
              <a:rPr lang="en-US" sz="5400" dirty="0" err="1" smtClean="0">
                <a:solidFill>
                  <a:schemeClr val="accent1"/>
                </a:solidFill>
              </a:rPr>
              <a:t>osteoid</a:t>
            </a: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r>
              <a:rPr lang="en-US" sz="5400" dirty="0" err="1" smtClean="0">
                <a:solidFill>
                  <a:schemeClr val="accent1"/>
                </a:solidFill>
              </a:rPr>
              <a:t>osteoma</a:t>
            </a: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r>
              <a:rPr lang="ar-SA" sz="5400" dirty="0" smtClean="0">
                <a:solidFill>
                  <a:schemeClr val="accent1"/>
                </a:solidFill>
              </a:rPr>
              <a:t> </a:t>
            </a:r>
            <a:endParaRPr lang="ar-AE" sz="54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DAC3E70A-A421-9147-A7D6-0D8B3923F9F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ar-SA" dirty="0" smtClean="0"/>
              <a:t>هي </a:t>
            </a:r>
            <a:r>
              <a:rPr lang="ar-SA" dirty="0"/>
              <a:t>ورم </a:t>
            </a:r>
            <a:r>
              <a:rPr lang="ar-SA" dirty="0">
                <a:solidFill>
                  <a:srgbClr val="FF0000"/>
                </a:solidFill>
              </a:rPr>
              <a:t>حميد</a:t>
            </a:r>
            <a:r>
              <a:rPr lang="ar-SA" dirty="0"/>
              <a:t> يصيب </a:t>
            </a:r>
            <a:r>
              <a:rPr lang="ar-SA" dirty="0">
                <a:solidFill>
                  <a:srgbClr val="FF0000"/>
                </a:solidFill>
              </a:rPr>
              <a:t>المراهقين</a:t>
            </a:r>
            <a:r>
              <a:rPr lang="ar-SA" dirty="0"/>
              <a:t> </a:t>
            </a:r>
            <a:r>
              <a:rPr lang="ar-SA" dirty="0" smtClean="0"/>
              <a:t>ولاسيما </a:t>
            </a:r>
            <a:r>
              <a:rPr lang="ar-SA" dirty="0">
                <a:solidFill>
                  <a:srgbClr val="FF0000"/>
                </a:solidFill>
              </a:rPr>
              <a:t>الذكور</a:t>
            </a:r>
            <a:r>
              <a:rPr lang="ar-SA" dirty="0"/>
              <a:t> </a:t>
            </a:r>
          </a:p>
          <a:p>
            <a:r>
              <a:rPr lang="ar-SA" dirty="0"/>
              <a:t>عادة </a:t>
            </a:r>
            <a:r>
              <a:rPr lang="ar-SA" dirty="0" err="1"/>
              <a:t>مايشمل</a:t>
            </a:r>
            <a:r>
              <a:rPr lang="ar-SA" dirty="0"/>
              <a:t> عظم الفخذ أو </a:t>
            </a:r>
            <a:r>
              <a:rPr lang="ar-SA" dirty="0" err="1"/>
              <a:t>الظنبوب</a:t>
            </a:r>
            <a:r>
              <a:rPr lang="ar-SA" dirty="0"/>
              <a:t> أو العمود الفقري </a:t>
            </a:r>
          </a:p>
          <a:p>
            <a:r>
              <a:rPr lang="ar-SA" dirty="0"/>
              <a:t>يكون الألم </a:t>
            </a:r>
            <a:r>
              <a:rPr lang="ar-SA" dirty="0">
                <a:solidFill>
                  <a:srgbClr val="FF0000"/>
                </a:solidFill>
              </a:rPr>
              <a:t>أكثر </a:t>
            </a:r>
            <a:r>
              <a:rPr lang="ar-SA" dirty="0" err="1">
                <a:solidFill>
                  <a:srgbClr val="FF0000"/>
                </a:solidFill>
              </a:rPr>
              <a:t>حدة</a:t>
            </a:r>
            <a:r>
              <a:rPr lang="ar-SA" dirty="0">
                <a:solidFill>
                  <a:srgbClr val="FF0000"/>
                </a:solidFill>
              </a:rPr>
              <a:t> في الليل </a:t>
            </a:r>
            <a:r>
              <a:rPr lang="ar-SA" dirty="0"/>
              <a:t>ويتحسن على العلاج </a:t>
            </a:r>
            <a:r>
              <a:rPr lang="ar-SA" dirty="0">
                <a:solidFill>
                  <a:srgbClr val="FF0000"/>
                </a:solidFill>
              </a:rPr>
              <a:t>بمضادات الالتهاب غير </a:t>
            </a:r>
            <a:r>
              <a:rPr lang="ar-SA" dirty="0" err="1">
                <a:solidFill>
                  <a:srgbClr val="FF0000"/>
                </a:solidFill>
              </a:rPr>
              <a:t>الستيروئيدبة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/>
              <a:t>قد يكون هناك بعض المضض الموضع وتورم في النسج الرخوة  </a:t>
            </a:r>
            <a:r>
              <a:rPr lang="ar-SA" dirty="0" err="1"/>
              <a:t>وارتشاح</a:t>
            </a:r>
            <a:r>
              <a:rPr lang="ar-SA" dirty="0"/>
              <a:t> بالمفاصل </a:t>
            </a:r>
            <a:r>
              <a:rPr lang="ar-SA" dirty="0" err="1"/>
              <a:t>اذا</a:t>
            </a:r>
            <a:r>
              <a:rPr lang="ar-SA" dirty="0"/>
              <a:t> كان بالقرب من المفصل </a:t>
            </a:r>
            <a:r>
              <a:rPr lang="ar-SA" dirty="0" err="1"/>
              <a:t>و</a:t>
            </a:r>
            <a:r>
              <a:rPr lang="ar-SA" dirty="0"/>
              <a:t> </a:t>
            </a:r>
            <a:r>
              <a:rPr lang="ar-SA" dirty="0" err="1"/>
              <a:t>الجنف</a:t>
            </a:r>
            <a:r>
              <a:rPr lang="ar-SA" dirty="0"/>
              <a:t> </a:t>
            </a:r>
            <a:r>
              <a:rPr lang="ar-SA" dirty="0" err="1"/>
              <a:t>اذا</a:t>
            </a:r>
            <a:r>
              <a:rPr lang="ar-SA" dirty="0"/>
              <a:t> كان في العمود الفقري </a:t>
            </a:r>
          </a:p>
          <a:p>
            <a:r>
              <a:rPr lang="ar-SA" dirty="0"/>
              <a:t>تكون </a:t>
            </a:r>
            <a:r>
              <a:rPr lang="ar-SA" b="1" dirty="0">
                <a:solidFill>
                  <a:srgbClr val="FF0000"/>
                </a:solidFill>
              </a:rPr>
              <a:t>الصورة </a:t>
            </a:r>
            <a:r>
              <a:rPr lang="ar-SA" b="1" dirty="0" err="1">
                <a:solidFill>
                  <a:srgbClr val="FF0000"/>
                </a:solidFill>
              </a:rPr>
              <a:t>الشعاعية</a:t>
            </a:r>
            <a:r>
              <a:rPr lang="ar-SA" b="1" dirty="0">
                <a:solidFill>
                  <a:srgbClr val="FF0000"/>
                </a:solidFill>
              </a:rPr>
              <a:t> مشخصة </a:t>
            </a:r>
            <a:r>
              <a:rPr lang="ar-SA" dirty="0"/>
              <a:t>عادة مع منطقة </a:t>
            </a:r>
            <a:r>
              <a:rPr lang="ar-SA" dirty="0" err="1"/>
              <a:t>شفيفة</a:t>
            </a:r>
            <a:r>
              <a:rPr lang="ar-SA" dirty="0"/>
              <a:t> ذات حواف محددة من النسيج العظمي على نحو حاد محاطة بعظم متصلب</a:t>
            </a:r>
          </a:p>
          <a:p>
            <a:r>
              <a:rPr lang="ar-SA" dirty="0"/>
              <a:t>قد يتطلب الأمر إجراء </a:t>
            </a:r>
            <a:r>
              <a:rPr lang="ar-SA" dirty="0">
                <a:solidFill>
                  <a:srgbClr val="FF0000"/>
                </a:solidFill>
              </a:rPr>
              <a:t>MRI </a:t>
            </a:r>
            <a:r>
              <a:rPr lang="ar-SA" dirty="0" smtClean="0">
                <a:solidFill>
                  <a:srgbClr val="FF0000"/>
                </a:solidFill>
              </a:rPr>
              <a:t>أو </a:t>
            </a:r>
            <a:r>
              <a:rPr lang="ar-SA" dirty="0">
                <a:solidFill>
                  <a:srgbClr val="FF0000"/>
                </a:solidFill>
              </a:rPr>
              <a:t>طبقي محوري </a:t>
            </a:r>
            <a:r>
              <a:rPr lang="ar-SA" dirty="0"/>
              <a:t>لاثبات التشخيص </a:t>
            </a:r>
          </a:p>
          <a:p>
            <a:r>
              <a:rPr lang="ar-SA" dirty="0"/>
              <a:t>يكون العلاج </a:t>
            </a:r>
            <a:r>
              <a:rPr lang="ar-SA" dirty="0">
                <a:solidFill>
                  <a:srgbClr val="FF0000"/>
                </a:solidFill>
              </a:rPr>
              <a:t>بالاستئصال الجراحي </a:t>
            </a:r>
            <a:r>
              <a:rPr lang="ar-SA" dirty="0"/>
              <a:t>ويحمل </a:t>
            </a:r>
            <a:r>
              <a:rPr lang="ar-SA" dirty="0">
                <a:solidFill>
                  <a:srgbClr val="FF0000"/>
                </a:solidFill>
              </a:rPr>
              <a:t>إنذارا جيدا </a:t>
            </a:r>
            <a:endParaRPr lang="ar-AE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478D-BF74-48AD-9F00-15CF9A6100CD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0917117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A920929-D047-7242-925A-55E24EB7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dirty="0"/>
              <a:t>الركبة المؤلمة 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803B5BD-102F-374F-8800-342C743E981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ar-SA" dirty="0"/>
              <a:t>عند تقييم الركبة المؤلمة يجب </a:t>
            </a:r>
            <a:r>
              <a:rPr lang="ar-SA" dirty="0">
                <a:solidFill>
                  <a:srgbClr val="FF0000"/>
                </a:solidFill>
              </a:rPr>
              <a:t>فحص الورك </a:t>
            </a:r>
            <a:r>
              <a:rPr lang="ar-SA" dirty="0"/>
              <a:t>دائما حيث يشار </a:t>
            </a:r>
            <a:r>
              <a:rPr lang="ar-SA" dirty="0" err="1"/>
              <a:t>الى</a:t>
            </a:r>
            <a:r>
              <a:rPr lang="ar-SA" dirty="0"/>
              <a:t> أن ألم الورك ينعكس بألم الركبة عادة </a:t>
            </a:r>
          </a:p>
          <a:p>
            <a:r>
              <a:rPr lang="ar-SA" sz="4000" b="1" u="sng" dirty="0">
                <a:solidFill>
                  <a:srgbClr val="FF0000"/>
                </a:solidFill>
              </a:rPr>
              <a:t>داء </a:t>
            </a:r>
            <a:r>
              <a:rPr lang="ar-SA" sz="4000" b="1" u="sng" dirty="0" err="1">
                <a:solidFill>
                  <a:srgbClr val="FF0000"/>
                </a:solidFill>
              </a:rPr>
              <a:t>اسكود</a:t>
            </a:r>
            <a:r>
              <a:rPr lang="ar-SA" sz="4000" b="1" u="sng" dirty="0">
                <a:solidFill>
                  <a:srgbClr val="FF0000"/>
                </a:solidFill>
              </a:rPr>
              <a:t> </a:t>
            </a:r>
            <a:r>
              <a:rPr lang="ar-SA" sz="4000" b="1" u="sng" dirty="0" err="1">
                <a:solidFill>
                  <a:srgbClr val="FF0000"/>
                </a:solidFill>
              </a:rPr>
              <a:t>شلاتر</a:t>
            </a:r>
            <a:r>
              <a:rPr lang="ar-SA" sz="4000" b="1" u="sng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/>
              <a:t>هو الالتهاب العظمي الغضروفي لمكان</a:t>
            </a:r>
            <a:r>
              <a:rPr lang="ar-SA" dirty="0">
                <a:solidFill>
                  <a:srgbClr val="FF0000"/>
                </a:solidFill>
              </a:rPr>
              <a:t> ارتكاز </a:t>
            </a:r>
            <a:r>
              <a:rPr lang="ar-SA" dirty="0"/>
              <a:t>وتر </a:t>
            </a:r>
            <a:r>
              <a:rPr lang="ar-SA" dirty="0" err="1"/>
              <a:t>الرضفة</a:t>
            </a:r>
            <a:r>
              <a:rPr lang="ar-SA" dirty="0"/>
              <a:t> في الركبة </a:t>
            </a:r>
          </a:p>
          <a:p>
            <a:r>
              <a:rPr lang="ar-SA" dirty="0"/>
              <a:t>وغالبا </a:t>
            </a:r>
            <a:r>
              <a:rPr lang="ar-SA" dirty="0" err="1" smtClean="0"/>
              <a:t>مايصيب</a:t>
            </a:r>
            <a:r>
              <a:rPr lang="ar-SA" dirty="0" smtClean="0"/>
              <a:t> </a:t>
            </a:r>
            <a:r>
              <a:rPr lang="ar-SA" dirty="0">
                <a:solidFill>
                  <a:srgbClr val="FF0000"/>
                </a:solidFill>
              </a:rPr>
              <a:t>الذكور المراهقين </a:t>
            </a:r>
            <a:r>
              <a:rPr lang="ar-SA" dirty="0"/>
              <a:t>الذين هم ناشطون جسديا ( لاعبي كرة القدم )</a:t>
            </a:r>
          </a:p>
          <a:p>
            <a:r>
              <a:rPr lang="ar-SA" dirty="0" smtClean="0"/>
              <a:t>عادة ما يتظاهر </a:t>
            </a:r>
            <a:r>
              <a:rPr lang="ar-SA" dirty="0">
                <a:solidFill>
                  <a:srgbClr val="FF0000"/>
                </a:solidFill>
              </a:rPr>
              <a:t>بألم في الركبة </a:t>
            </a:r>
            <a:r>
              <a:rPr lang="ar-SA" dirty="0" smtClean="0"/>
              <a:t>بعد التمرين </a:t>
            </a:r>
            <a:r>
              <a:rPr lang="ar-SA" dirty="0" smtClean="0">
                <a:solidFill>
                  <a:srgbClr val="FF0000"/>
                </a:solidFill>
              </a:rPr>
              <a:t>مضض موضع </a:t>
            </a:r>
            <a:r>
              <a:rPr lang="ar-SA" dirty="0" smtClean="0"/>
              <a:t>وأحيانا </a:t>
            </a:r>
            <a:r>
              <a:rPr lang="ar-SA" dirty="0" smtClean="0">
                <a:solidFill>
                  <a:srgbClr val="FF0000"/>
                </a:solidFill>
              </a:rPr>
              <a:t>تورم فوق الحدبة </a:t>
            </a:r>
            <a:r>
              <a:rPr lang="ar-SA" dirty="0" err="1" smtClean="0">
                <a:solidFill>
                  <a:srgbClr val="FF0000"/>
                </a:solidFill>
              </a:rPr>
              <a:t>الظنبوبية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</a:p>
          <a:p>
            <a:r>
              <a:rPr lang="ar-SA" dirty="0" smtClean="0"/>
              <a:t>هناك في كثير من الأحيان ضيق في أوتار الركبة </a:t>
            </a:r>
          </a:p>
          <a:p>
            <a:r>
              <a:rPr lang="ar-SA" dirty="0" smtClean="0"/>
              <a:t>وهو </a:t>
            </a:r>
            <a:r>
              <a:rPr lang="ar-SA" dirty="0">
                <a:solidFill>
                  <a:srgbClr val="FF0000"/>
                </a:solidFill>
              </a:rPr>
              <a:t>ثنائي الجانب في 25 – 50% </a:t>
            </a:r>
            <a:r>
              <a:rPr lang="ar-SA" dirty="0"/>
              <a:t>من الحالات</a:t>
            </a:r>
          </a:p>
          <a:p>
            <a:r>
              <a:rPr lang="ar-SA" dirty="0"/>
              <a:t>معظم </a:t>
            </a:r>
            <a:r>
              <a:rPr lang="ar-SA" dirty="0" smtClean="0"/>
              <a:t>الحالات </a:t>
            </a:r>
            <a:r>
              <a:rPr lang="ar-SA" b="1" dirty="0">
                <a:solidFill>
                  <a:srgbClr val="FF0000"/>
                </a:solidFill>
              </a:rPr>
              <a:t>تتحسن مع انخفاض النشاط والعلاج الفيزيائي لتقوية العضلة رباعية الرؤوس 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F39B-ADF6-41C8-B5E0-9F8FC62BC7C2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8599899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49</a:t>
            </a:fld>
            <a:endParaRPr lang="ar-A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9200" y="-127390"/>
            <a:ext cx="8001000" cy="698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وسيلة شرح على شكل سحابة 4"/>
          <p:cNvSpPr/>
          <p:nvPr/>
        </p:nvSpPr>
        <p:spPr>
          <a:xfrm>
            <a:off x="4038600" y="-152400"/>
            <a:ext cx="3048000" cy="2667000"/>
          </a:xfrm>
          <a:prstGeom prst="cloudCallou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بروز </a:t>
            </a:r>
            <a:r>
              <a:rPr lang="ar-SA" sz="3200" b="1" dirty="0" err="1" smtClean="0">
                <a:solidFill>
                  <a:srgbClr val="FF0000"/>
                </a:solidFill>
              </a:rPr>
              <a:t>الحدبه</a:t>
            </a:r>
            <a:r>
              <a:rPr lang="ar-SA" sz="3200" b="1" dirty="0" smtClean="0">
                <a:solidFill>
                  <a:srgbClr val="FF0000"/>
                </a:solidFill>
              </a:rPr>
              <a:t> </a:t>
            </a:r>
            <a:r>
              <a:rPr lang="ar-SA" sz="3200" b="1" dirty="0" err="1" smtClean="0">
                <a:solidFill>
                  <a:srgbClr val="FF0000"/>
                </a:solidFill>
              </a:rPr>
              <a:t>الظنبوبيه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وسيلة شرح على شكل سحابة 5"/>
          <p:cNvSpPr/>
          <p:nvPr/>
        </p:nvSpPr>
        <p:spPr>
          <a:xfrm>
            <a:off x="6019800" y="2057400"/>
            <a:ext cx="1905000" cy="2133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ركبه طبيعيه</a:t>
            </a:r>
            <a:endParaRPr lang="ar-SA" dirty="0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8EE8-DE8D-442F-9E09-0DC0E88273EB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00400" y="704088"/>
            <a:ext cx="8382000" cy="1143000"/>
          </a:xfrm>
          <a:solidFill>
            <a:srgbClr val="FFC000"/>
          </a:solidFill>
        </p:spPr>
        <p:txBody>
          <a:bodyPr/>
          <a:lstStyle/>
          <a:p>
            <a:pPr algn="r"/>
            <a:r>
              <a:rPr lang="ar-SA" dirty="0" smtClean="0"/>
              <a:t>تقوس الساقين(</a:t>
            </a:r>
            <a:r>
              <a:rPr lang="ar-SA" dirty="0" err="1" smtClean="0"/>
              <a:t>الركبه</a:t>
            </a:r>
            <a:r>
              <a:rPr lang="ar-SA" dirty="0" smtClean="0"/>
              <a:t> </a:t>
            </a:r>
            <a:r>
              <a:rPr lang="ar-SA" dirty="0" err="1" smtClean="0"/>
              <a:t>الفحجاء</a:t>
            </a:r>
            <a:r>
              <a:rPr lang="ar-SA" dirty="0" smtClean="0"/>
              <a:t>)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ar-SA" dirty="0" err="1" smtClean="0"/>
              <a:t>المشيه</a:t>
            </a:r>
            <a:r>
              <a:rPr lang="ar-SA" dirty="0" smtClean="0"/>
              <a:t> عند الطفل الدارج في بداية المشي قد تكون على </a:t>
            </a:r>
            <a:r>
              <a:rPr lang="ar-SA" dirty="0" err="1" smtClean="0">
                <a:solidFill>
                  <a:srgbClr val="FF0000"/>
                </a:solidFill>
              </a:rPr>
              <a:t>قاعده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 err="1" smtClean="0">
                <a:solidFill>
                  <a:srgbClr val="FF0000"/>
                </a:solidFill>
              </a:rPr>
              <a:t>عريضه</a:t>
            </a:r>
            <a:endParaRPr lang="ar-SA" dirty="0" smtClean="0">
              <a:solidFill>
                <a:srgbClr val="FF0000"/>
              </a:solidFill>
            </a:endParaRPr>
          </a:p>
          <a:p>
            <a:pPr algn="r"/>
            <a:r>
              <a:rPr lang="ar-SY" dirty="0" smtClean="0"/>
              <a:t>وعديد من </a:t>
            </a:r>
            <a:r>
              <a:rPr lang="ar-SY" dirty="0" err="1" smtClean="0"/>
              <a:t>الاطفال</a:t>
            </a:r>
            <a:r>
              <a:rPr lang="ar-SY" dirty="0" smtClean="0"/>
              <a:t> يطورون </a:t>
            </a:r>
            <a:r>
              <a:rPr lang="ar-SA" dirty="0" smtClean="0"/>
              <a:t>درجه من </a:t>
            </a:r>
            <a:r>
              <a:rPr lang="ar-SA" dirty="0" smtClean="0">
                <a:solidFill>
                  <a:srgbClr val="FF0000"/>
                </a:solidFill>
              </a:rPr>
              <a:t>انحناء </a:t>
            </a:r>
            <a:r>
              <a:rPr lang="ar-SA" dirty="0" err="1" smtClean="0">
                <a:solidFill>
                  <a:srgbClr val="FF0000"/>
                </a:solidFill>
              </a:rPr>
              <a:t>الظنبوب</a:t>
            </a:r>
            <a:endParaRPr lang="ar-SA" dirty="0" smtClean="0">
              <a:solidFill>
                <a:srgbClr val="FF0000"/>
              </a:solidFill>
            </a:endParaRPr>
          </a:p>
          <a:p>
            <a:pPr algn="r"/>
            <a:r>
              <a:rPr lang="ar-SA" dirty="0" err="1" smtClean="0"/>
              <a:t>افضل</a:t>
            </a:r>
            <a:r>
              <a:rPr lang="ar-SA" dirty="0" smtClean="0"/>
              <a:t> ما تشاهد عندما يقف الطفل والقدمان معا</a:t>
            </a:r>
          </a:p>
          <a:p>
            <a:pPr algn="r"/>
            <a:r>
              <a:rPr lang="ar-SA" dirty="0" smtClean="0"/>
              <a:t>السبب المرضي لتقوس الساقين هو ا</a:t>
            </a:r>
            <a:r>
              <a:rPr lang="ar-SA" dirty="0" smtClean="0">
                <a:solidFill>
                  <a:srgbClr val="FF0000"/>
                </a:solidFill>
              </a:rPr>
              <a:t>لكساح</a:t>
            </a:r>
            <a:r>
              <a:rPr lang="ar-SA" dirty="0" smtClean="0"/>
              <a:t> ولكن تشاركه علامات سريريه </a:t>
            </a:r>
            <a:r>
              <a:rPr lang="ar-SA" dirty="0" err="1" smtClean="0"/>
              <a:t>اخرى</a:t>
            </a:r>
            <a:endParaRPr lang="ar-SA" dirty="0" smtClean="0"/>
          </a:p>
          <a:p>
            <a:pPr algn="r"/>
            <a:endParaRPr lang="ar-SA" dirty="0"/>
          </a:p>
          <a:p>
            <a:pPr algn="r"/>
            <a:r>
              <a:rPr lang="ar-SA" dirty="0" smtClean="0"/>
              <a:t>تقوس الساقين المترقي وفي كثير من الحالات من جانب واحد هي سمه من سمات </a:t>
            </a:r>
            <a:r>
              <a:rPr lang="ar-SA" dirty="0" smtClean="0">
                <a:solidFill>
                  <a:srgbClr val="FF0000"/>
                </a:solidFill>
              </a:rPr>
              <a:t>مرض </a:t>
            </a:r>
            <a:r>
              <a:rPr lang="ar-SA" dirty="0" err="1" smtClean="0">
                <a:solidFill>
                  <a:srgbClr val="FF0000"/>
                </a:solidFill>
              </a:rPr>
              <a:t>بلونت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(</a:t>
            </a:r>
            <a:r>
              <a:rPr lang="ar-SA" dirty="0" err="1" smtClean="0"/>
              <a:t>الظنبوب</a:t>
            </a:r>
            <a:r>
              <a:rPr lang="ar-SA" dirty="0" smtClean="0"/>
              <a:t> </a:t>
            </a:r>
            <a:r>
              <a:rPr lang="ar-SA" dirty="0" err="1" smtClean="0"/>
              <a:t>الافحج</a:t>
            </a:r>
            <a:r>
              <a:rPr lang="ar-SA" dirty="0" smtClean="0"/>
              <a:t> </a:t>
            </a:r>
            <a:r>
              <a:rPr lang="ar-SA" dirty="0" err="1" smtClean="0"/>
              <a:t>الطفلي</a:t>
            </a:r>
            <a:r>
              <a:rPr lang="ar-SA" dirty="0" smtClean="0"/>
              <a:t>) وهي حاله غير </a:t>
            </a:r>
            <a:r>
              <a:rPr lang="ar-SA" dirty="0" err="1" smtClean="0"/>
              <a:t>شائعه</a:t>
            </a:r>
            <a:r>
              <a:rPr lang="ar-SA" dirty="0" smtClean="0"/>
              <a:t> تشاهد في الغالب عند </a:t>
            </a:r>
            <a:r>
              <a:rPr lang="ar-SA" dirty="0" err="1" smtClean="0"/>
              <a:t>الاطفال</a:t>
            </a:r>
            <a:r>
              <a:rPr lang="ar-SA" dirty="0" smtClean="0"/>
              <a:t> السود وتتميز </a:t>
            </a:r>
            <a:r>
              <a:rPr lang="ar-SA" dirty="0" err="1" smtClean="0"/>
              <a:t>الصوره</a:t>
            </a:r>
            <a:r>
              <a:rPr lang="ar-SA" dirty="0" smtClean="0"/>
              <a:t> </a:t>
            </a:r>
            <a:r>
              <a:rPr lang="ar-SA" dirty="0" err="1" smtClean="0"/>
              <a:t>الشعاعيه</a:t>
            </a:r>
            <a:r>
              <a:rPr lang="ar-SA" dirty="0" smtClean="0"/>
              <a:t> </a:t>
            </a:r>
            <a:r>
              <a:rPr lang="ar-SA" dirty="0" err="1" smtClean="0"/>
              <a:t>بخاصيه</a:t>
            </a:r>
            <a:r>
              <a:rPr lang="ar-SA" dirty="0" smtClean="0"/>
              <a:t> انحدار </a:t>
            </a:r>
            <a:r>
              <a:rPr lang="ar-SA" dirty="0" err="1" smtClean="0"/>
              <a:t>مشاشة</a:t>
            </a:r>
            <a:r>
              <a:rPr lang="ar-SA" dirty="0" smtClean="0"/>
              <a:t> </a:t>
            </a:r>
            <a:r>
              <a:rPr lang="ar-SA" dirty="0" err="1" smtClean="0"/>
              <a:t>الظنبوب</a:t>
            </a:r>
            <a:r>
              <a:rPr lang="ar-SA" dirty="0" smtClean="0"/>
              <a:t> </a:t>
            </a:r>
            <a:r>
              <a:rPr lang="ar-SA" dirty="0" err="1" smtClean="0"/>
              <a:t>القريبه</a:t>
            </a:r>
            <a:r>
              <a:rPr lang="ar-SA" dirty="0" smtClean="0"/>
              <a:t> </a:t>
            </a:r>
            <a:r>
              <a:rPr lang="ar-SA" dirty="0" err="1" smtClean="0"/>
              <a:t>للانسي</a:t>
            </a:r>
            <a:endParaRPr lang="ar-SA" dirty="0" smtClean="0"/>
          </a:p>
        </p:txBody>
      </p:sp>
      <p:pic>
        <p:nvPicPr>
          <p:cNvPr id="4" name="Picture 2" descr="D:\مجلد جديد\٢٠١٩٠٢٠١_١٠٤٧٢٦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2459240" cy="419100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CF30F-B916-42F2-9E1C-B8E5879698B7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 descr="D:\مجلد جديد\٢٠١٩٠٢٠١_١٨٥٧٢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1327"/>
            <a:ext cx="6230302" cy="6606673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50</a:t>
            </a:fld>
            <a:endParaRPr lang="ar-AE"/>
          </a:p>
        </p:txBody>
      </p:sp>
      <p:sp>
        <p:nvSpPr>
          <p:cNvPr id="5" name="قوس ممتلئ 4"/>
          <p:cNvSpPr/>
          <p:nvPr/>
        </p:nvSpPr>
        <p:spPr>
          <a:xfrm>
            <a:off x="3810000" y="1752600"/>
            <a:ext cx="1676400" cy="914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تورم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قوس ممتلئ 5"/>
          <p:cNvSpPr/>
          <p:nvPr/>
        </p:nvSpPr>
        <p:spPr>
          <a:xfrm>
            <a:off x="5791200" y="1828800"/>
            <a:ext cx="1371600" cy="1066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طبيعي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B4F3-5EF4-4172-923C-AF31A5C01E3B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="" xmlns:a16="http://schemas.microsoft.com/office/drawing/2014/main" id="{F95E3DB4-EB9B-FE45-BBE2-2E580F03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6600" b="1" dirty="0" smtClean="0">
                <a:solidFill>
                  <a:schemeClr val="accent4"/>
                </a:solidFill>
              </a:rPr>
              <a:t>تلين غضروف </a:t>
            </a:r>
            <a:r>
              <a:rPr lang="ar-SA" sz="6600" b="1" dirty="0" err="1" smtClean="0">
                <a:solidFill>
                  <a:schemeClr val="accent4"/>
                </a:solidFill>
              </a:rPr>
              <a:t>الرضفة</a:t>
            </a:r>
            <a:r>
              <a:rPr lang="ar-SA" sz="6600" b="1" dirty="0" smtClean="0">
                <a:solidFill>
                  <a:schemeClr val="accent4"/>
                </a:solidFill>
              </a:rPr>
              <a:t> </a:t>
            </a:r>
            <a:endParaRPr lang="ar-SA" sz="6600" b="1" dirty="0">
              <a:solidFill>
                <a:schemeClr val="accent4"/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33995E1-52DD-2442-80CD-7C34C6EB4BD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ar-SA" sz="3200" b="1" dirty="0" smtClean="0"/>
              <a:t>هناك </a:t>
            </a:r>
            <a:r>
              <a:rPr lang="ar-SA" sz="3200" b="1" dirty="0"/>
              <a:t>تلين بالغضروف المفصلي </a:t>
            </a:r>
            <a:r>
              <a:rPr lang="ar-SA" sz="3200" b="1" dirty="0" err="1"/>
              <a:t>للرضفة</a:t>
            </a:r>
            <a:r>
              <a:rPr lang="ar-SA" sz="3200" b="1" dirty="0"/>
              <a:t> وغالبا ما يصيب </a:t>
            </a:r>
            <a:r>
              <a:rPr lang="ar-SA" sz="3200" b="1" dirty="0">
                <a:solidFill>
                  <a:srgbClr val="FF0000"/>
                </a:solidFill>
              </a:rPr>
              <a:t>الإناث </a:t>
            </a:r>
            <a:r>
              <a:rPr lang="ar-SA" sz="3200" b="1" dirty="0"/>
              <a:t>في سن </a:t>
            </a:r>
            <a:r>
              <a:rPr lang="ar-SA" sz="3200" b="1" dirty="0" smtClean="0"/>
              <a:t>المراهقة    مما </a:t>
            </a:r>
            <a:r>
              <a:rPr lang="ar-SA" sz="3200" b="1" dirty="0"/>
              <a:t>يسبب الألم عندما يتم تحريك </a:t>
            </a:r>
            <a:r>
              <a:rPr lang="ar-SA" sz="3200" b="1" dirty="0" err="1"/>
              <a:t>الرضفة</a:t>
            </a:r>
            <a:r>
              <a:rPr lang="ar-SA" sz="3200" b="1" dirty="0"/>
              <a:t> مقابل اللقمة الفخذية </a:t>
            </a:r>
          </a:p>
          <a:p>
            <a:r>
              <a:rPr lang="ar-SA" sz="3200" b="1" dirty="0"/>
              <a:t>كما هو الحال في الانتقال </a:t>
            </a:r>
            <a:r>
              <a:rPr lang="ar-SA" sz="3200" b="1" dirty="0" err="1"/>
              <a:t>الى</a:t>
            </a:r>
            <a:r>
              <a:rPr lang="ar-SA" sz="3200" b="1" dirty="0"/>
              <a:t> الوقوف من وضعية الجلوس </a:t>
            </a:r>
            <a:r>
              <a:rPr lang="ar-SA" sz="3200" b="1" dirty="0" err="1"/>
              <a:t>او</a:t>
            </a:r>
            <a:r>
              <a:rPr lang="ar-SA" sz="3200" b="1" dirty="0"/>
              <a:t> صعود الدرج </a:t>
            </a:r>
          </a:p>
          <a:p>
            <a:r>
              <a:rPr lang="ar-SA" sz="3200" b="1" dirty="0"/>
              <a:t>غالبا ما </a:t>
            </a:r>
            <a:r>
              <a:rPr lang="ar-SA" sz="3200" b="1" dirty="0">
                <a:solidFill>
                  <a:srgbClr val="FF0000"/>
                </a:solidFill>
              </a:rPr>
              <a:t>يرتبط مع فرط الحركة والأقدام المسطحة </a:t>
            </a:r>
            <a:r>
              <a:rPr lang="ar-SA" sz="3200" b="1" dirty="0" err="1"/>
              <a:t>ممايشير</a:t>
            </a:r>
            <a:r>
              <a:rPr lang="ar-SA" sz="3200" b="1" dirty="0"/>
              <a:t> </a:t>
            </a:r>
            <a:r>
              <a:rPr lang="ar-SA" sz="3200" b="1" dirty="0" err="1"/>
              <a:t>الى</a:t>
            </a:r>
            <a:r>
              <a:rPr lang="ar-SA" sz="3200" b="1" dirty="0"/>
              <a:t> وجود مكون </a:t>
            </a:r>
            <a:r>
              <a:rPr lang="ar-SA" sz="3200" b="1" dirty="0" err="1"/>
              <a:t>بيوميكانيكي</a:t>
            </a:r>
            <a:endParaRPr lang="ar-SA" sz="3200" b="1" dirty="0"/>
          </a:p>
          <a:p>
            <a:r>
              <a:rPr lang="ar-SA" sz="3200" b="1" dirty="0"/>
              <a:t>يتضمن </a:t>
            </a:r>
            <a:r>
              <a:rPr lang="ar-SA" sz="3200" b="1" dirty="0">
                <a:solidFill>
                  <a:srgbClr val="FF0000"/>
                </a:solidFill>
              </a:rPr>
              <a:t>العلاج الراحة والعلاج الفيزيائي </a:t>
            </a:r>
            <a:r>
              <a:rPr lang="ar-SA" sz="3200" b="1" dirty="0"/>
              <a:t>لتقوية العضلة مربعة الرؤوس الفخذية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51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79C62-35E4-482A-A967-7708A59A462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3036391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>
            <a:extLst>
              <a:ext uri="{FF2B5EF4-FFF2-40B4-BE49-F238E27FC236}">
                <a16:creationId xmlns="" xmlns:a16="http://schemas.microsoft.com/office/drawing/2014/main" id="{BD458523-5D70-6F41-935A-0F0D943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626D6E2-CB0A-744F-A3A8-CCFF9E61C26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b="1" u="sng" dirty="0" smtClean="0">
                <a:solidFill>
                  <a:schemeClr val="accent4"/>
                </a:solidFill>
              </a:rPr>
              <a:t>التهاب العظم والغضروف </a:t>
            </a:r>
            <a:r>
              <a:rPr lang="ar-SA" b="1" u="sng" dirty="0" err="1" smtClean="0">
                <a:solidFill>
                  <a:schemeClr val="accent4"/>
                </a:solidFill>
              </a:rPr>
              <a:t>المسلخ</a:t>
            </a:r>
            <a:r>
              <a:rPr lang="ar-SA" b="1" u="sng" dirty="0" smtClean="0">
                <a:solidFill>
                  <a:schemeClr val="accent4"/>
                </a:solidFill>
              </a:rPr>
              <a:t> : </a:t>
            </a:r>
            <a:r>
              <a:rPr lang="ar-SA" dirty="0" smtClean="0"/>
              <a:t>يتظاهر </a:t>
            </a:r>
            <a:r>
              <a:rPr lang="ar-SA" dirty="0">
                <a:solidFill>
                  <a:srgbClr val="FF0000"/>
                </a:solidFill>
              </a:rPr>
              <a:t>بآلام ركبة مستمرة </a:t>
            </a:r>
            <a:r>
              <a:rPr lang="ar-SA" dirty="0"/>
              <a:t>عند المراهق </a:t>
            </a:r>
            <a:r>
              <a:rPr lang="ar-SA" dirty="0">
                <a:solidFill>
                  <a:srgbClr val="FF0000"/>
                </a:solidFill>
              </a:rPr>
              <a:t>النشط جدا جسديا </a:t>
            </a:r>
            <a:r>
              <a:rPr lang="ar-SA" dirty="0"/>
              <a:t>مع المضض الموضعي فوق اللقمة الفخذية </a:t>
            </a:r>
          </a:p>
          <a:p>
            <a:r>
              <a:rPr lang="ar-SA" b="1" u="sng" dirty="0">
                <a:solidFill>
                  <a:schemeClr val="accent4"/>
                </a:solidFill>
              </a:rPr>
              <a:t>تحت </a:t>
            </a:r>
            <a:r>
              <a:rPr lang="ar-SA" b="1" u="sng" dirty="0" smtClean="0">
                <a:solidFill>
                  <a:schemeClr val="accent4"/>
                </a:solidFill>
              </a:rPr>
              <a:t>الخلع </a:t>
            </a:r>
            <a:r>
              <a:rPr lang="ar-SA" b="1" u="sng" dirty="0">
                <a:solidFill>
                  <a:schemeClr val="accent4"/>
                </a:solidFill>
              </a:rPr>
              <a:t>وخلع </a:t>
            </a:r>
            <a:r>
              <a:rPr lang="ar-SA" b="1" u="sng" dirty="0" err="1">
                <a:solidFill>
                  <a:schemeClr val="accent4"/>
                </a:solidFill>
              </a:rPr>
              <a:t>الرضفة</a:t>
            </a:r>
            <a:r>
              <a:rPr lang="ar-SA" b="1" u="sng" dirty="0">
                <a:solidFill>
                  <a:schemeClr val="accent4"/>
                </a:solidFill>
              </a:rPr>
              <a:t> </a:t>
            </a:r>
            <a:r>
              <a:rPr lang="ar-SA" b="1" u="sng" dirty="0" smtClean="0">
                <a:solidFill>
                  <a:schemeClr val="accent4"/>
                </a:solidFill>
              </a:rPr>
              <a:t>:</a:t>
            </a:r>
            <a:r>
              <a:rPr lang="ar-SA" b="1" u="sng" dirty="0">
                <a:solidFill>
                  <a:schemeClr val="accent4"/>
                </a:solidFill>
              </a:rPr>
              <a:t> </a:t>
            </a:r>
            <a:r>
              <a:rPr lang="ar-SA" dirty="0" smtClean="0"/>
              <a:t>ينتج </a:t>
            </a:r>
            <a:r>
              <a:rPr lang="ar-SA" dirty="0"/>
              <a:t>عن تحت خلع </a:t>
            </a:r>
            <a:r>
              <a:rPr lang="ar-SA" dirty="0" err="1"/>
              <a:t>الرضفة</a:t>
            </a:r>
            <a:r>
              <a:rPr lang="ar-SA" dirty="0"/>
              <a:t> الشعور </a:t>
            </a:r>
            <a:r>
              <a:rPr lang="ar-SA" b="1" dirty="0">
                <a:solidFill>
                  <a:srgbClr val="FF0000"/>
                </a:solidFill>
              </a:rPr>
              <a:t>بعدم الاستقرار أو زيادة مجال الحركة للركبة </a:t>
            </a:r>
            <a:r>
              <a:rPr lang="ar-SA" dirty="0"/>
              <a:t>وغالبا </a:t>
            </a:r>
            <a:r>
              <a:rPr lang="ar-SA" dirty="0" err="1"/>
              <a:t>مايرتبط</a:t>
            </a:r>
            <a:r>
              <a:rPr lang="ar-SA" dirty="0"/>
              <a:t> مع فرط الحركة العام 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="" xmlns:a16="http://schemas.microsoft.com/office/drawing/2014/main" id="{13311A0A-6746-334C-872C-D830B78F3333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52</a:t>
            </a:fld>
            <a:endParaRPr lang="ar-AE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8C1C-CECC-47FF-9A7F-2611B7ECFF5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1324476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sz="4400" b="1" u="sng" dirty="0" smtClean="0">
                <a:solidFill>
                  <a:srgbClr val="FF0000"/>
                </a:solidFill>
              </a:rPr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D43B4-6129-45AE-B63F-4B9173F6FAB9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يمكن تقسيم العرج </a:t>
            </a:r>
            <a:r>
              <a:rPr lang="ar-SA" dirty="0" err="1" smtClean="0"/>
              <a:t>الى</a:t>
            </a:r>
            <a:r>
              <a:rPr lang="ar-SA" dirty="0" smtClean="0"/>
              <a:t> </a:t>
            </a:r>
            <a:r>
              <a:rPr lang="ar-SA" sz="4000" dirty="0" smtClean="0">
                <a:solidFill>
                  <a:srgbClr val="FF0000"/>
                </a:solidFill>
              </a:rPr>
              <a:t>عرج حاد مؤلم </a:t>
            </a:r>
            <a:r>
              <a:rPr lang="ar-SA" dirty="0" err="1" smtClean="0"/>
              <a:t>و</a:t>
            </a:r>
            <a:r>
              <a:rPr lang="ar-SA" dirty="0" smtClean="0"/>
              <a:t> </a:t>
            </a:r>
            <a:r>
              <a:rPr lang="ar-SA" sz="4400" dirty="0" smtClean="0">
                <a:solidFill>
                  <a:srgbClr val="FF0000"/>
                </a:solidFill>
              </a:rPr>
              <a:t>عرج مزمن </a:t>
            </a:r>
            <a:r>
              <a:rPr lang="ar-SA" dirty="0" err="1" smtClean="0"/>
              <a:t>او</a:t>
            </a:r>
            <a:r>
              <a:rPr lang="ar-SA" dirty="0" smtClean="0"/>
              <a:t> متقطع كما في الجدول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273-774E-42E3-8096-AE722AD4E30F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554" name="Picture 2" descr="D:\مجلد جديد\٢٠١٩٠٢٠١_١٩١٠٢٥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788096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545C-3753-4821-88BF-CA49077FBEA5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36FC003-5BF6-7B42-9E95-3EA5FB4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b="1" dirty="0" smtClean="0"/>
              <a:t>التهاب </a:t>
            </a:r>
            <a:r>
              <a:rPr lang="ar-SA" b="1" dirty="0"/>
              <a:t>الغشاء </a:t>
            </a:r>
            <a:r>
              <a:rPr lang="ar-SA" b="1" dirty="0" err="1"/>
              <a:t>الزليل</a:t>
            </a:r>
            <a:r>
              <a:rPr lang="ar-SA" b="1" dirty="0"/>
              <a:t> العابر </a:t>
            </a:r>
            <a:endParaRPr lang="ar-AE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01F09A1A-2B82-3E46-8F5A-BC22AFC3EC2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هو </a:t>
            </a:r>
            <a:r>
              <a:rPr lang="ar-SA" dirty="0">
                <a:solidFill>
                  <a:srgbClr val="FF0000"/>
                </a:solidFill>
              </a:rPr>
              <a:t>السبب الأكثر شيوعا لألم الورك الحاد </a:t>
            </a:r>
            <a:r>
              <a:rPr lang="ar-SA" dirty="0"/>
              <a:t>لدى الأطفال </a:t>
            </a:r>
            <a:br>
              <a:rPr lang="ar-SA" dirty="0"/>
            </a:br>
            <a:r>
              <a:rPr lang="ar-SA" dirty="0"/>
              <a:t>يحدث في الأطفال الذين تتراوح </a:t>
            </a:r>
            <a:r>
              <a:rPr lang="ar-SA" dirty="0" err="1"/>
              <a:t>اعمارهم</a:t>
            </a:r>
            <a:r>
              <a:rPr lang="ar-SA" dirty="0"/>
              <a:t> بين </a:t>
            </a:r>
            <a:r>
              <a:rPr lang="ar-SA" dirty="0">
                <a:solidFill>
                  <a:srgbClr val="FF0000"/>
                </a:solidFill>
              </a:rPr>
              <a:t>2 – 12</a:t>
            </a:r>
            <a:r>
              <a:rPr lang="ar-SA" dirty="0"/>
              <a:t> سنة </a:t>
            </a:r>
          </a:p>
          <a:p>
            <a:r>
              <a:rPr lang="ar-SA" dirty="0"/>
              <a:t>غالبا ما يتبع </a:t>
            </a:r>
            <a:r>
              <a:rPr lang="ar-SA" dirty="0" err="1"/>
              <a:t>او</a:t>
            </a:r>
            <a:r>
              <a:rPr lang="ar-SA" dirty="0"/>
              <a:t> يكون </a:t>
            </a:r>
            <a:r>
              <a:rPr lang="ar-SA" dirty="0">
                <a:solidFill>
                  <a:srgbClr val="FF0000"/>
                </a:solidFill>
              </a:rPr>
              <a:t>مصحوبا بعدوى فيروسية </a:t>
            </a:r>
          </a:p>
          <a:p>
            <a:r>
              <a:rPr lang="ar-SA" b="1" dirty="0">
                <a:solidFill>
                  <a:srgbClr val="FF0000"/>
                </a:solidFill>
              </a:rPr>
              <a:t>العرض الأساسي هو ظهور مفاجئ للألم في الورك أو العرج</a:t>
            </a:r>
          </a:p>
          <a:p>
            <a:r>
              <a:rPr lang="ar-SA" dirty="0" err="1" smtClean="0">
                <a:solidFill>
                  <a:srgbClr val="FF0000"/>
                </a:solidFill>
              </a:rPr>
              <a:t>لايوجد</a:t>
            </a:r>
            <a:r>
              <a:rPr lang="ar-SA" dirty="0" smtClean="0">
                <a:solidFill>
                  <a:srgbClr val="FF0000"/>
                </a:solidFill>
              </a:rPr>
              <a:t> أي ألم في أثناء الراحة </a:t>
            </a:r>
            <a:r>
              <a:rPr lang="ar-SA" dirty="0" smtClean="0"/>
              <a:t>ولكن </a:t>
            </a:r>
            <a:r>
              <a:rPr lang="ar-SA" dirty="0"/>
              <a:t>هناك تحدد بسيط في الحركة  ولاسيما الدوران الداخلي </a:t>
            </a:r>
            <a:endParaRPr lang="ar-SA" dirty="0" smtClean="0"/>
          </a:p>
          <a:p>
            <a:r>
              <a:rPr lang="ar-SA" dirty="0" smtClean="0"/>
              <a:t>قد </a:t>
            </a:r>
            <a:r>
              <a:rPr lang="ar-SA" dirty="0"/>
              <a:t>ينتشر الألم </a:t>
            </a:r>
            <a:r>
              <a:rPr lang="ar-SA" dirty="0" err="1"/>
              <a:t>الى</a:t>
            </a:r>
            <a:r>
              <a:rPr lang="ar-SA" dirty="0"/>
              <a:t> الركبة </a:t>
            </a:r>
          </a:p>
          <a:p>
            <a:r>
              <a:rPr lang="ar-SA" b="1" dirty="0" err="1"/>
              <a:t>لايوجد</a:t>
            </a:r>
            <a:r>
              <a:rPr lang="ar-SA" b="1" dirty="0"/>
              <a:t> ترفع </a:t>
            </a:r>
            <a:r>
              <a:rPr lang="ar-SA" b="1" dirty="0" err="1"/>
              <a:t>حروري</a:t>
            </a:r>
            <a:r>
              <a:rPr lang="ar-SA" b="1" dirty="0"/>
              <a:t> عند الطفل </a:t>
            </a:r>
            <a:r>
              <a:rPr lang="ar-SA" b="1" dirty="0" err="1"/>
              <a:t>او</a:t>
            </a:r>
            <a:r>
              <a:rPr lang="ar-SA" b="1" dirty="0"/>
              <a:t> قد يعاني من حمى خفيفة ولا يبدو مريضا </a:t>
            </a:r>
            <a:endParaRPr lang="ar-AE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56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4E88-09D8-4E1D-B0EB-CB05256091A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7170882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8" name="Picture 2" descr="D:\مجلد جديد\٢٠١٩٠٢٠١_١٩١١١٢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1326621" cy="68580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4EAC-F68F-481D-AE4C-38641604ECEC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4EE7FFE-99A0-A34A-818A-52D547A8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داء </a:t>
            </a:r>
            <a:r>
              <a:rPr lang="ar-SA" dirty="0" err="1"/>
              <a:t>بيرتس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D69B57B6-DAE5-D94E-8543-2DAB6C94BC6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66CC">
              <a:alpha val="25098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ar-SA" dirty="0"/>
              <a:t>هو </a:t>
            </a:r>
            <a:r>
              <a:rPr lang="ar-SA" dirty="0">
                <a:solidFill>
                  <a:srgbClr val="FF0000"/>
                </a:solidFill>
              </a:rPr>
              <a:t>تنخر </a:t>
            </a:r>
            <a:r>
              <a:rPr lang="ar-SA" dirty="0" err="1">
                <a:solidFill>
                  <a:srgbClr val="FF0000"/>
                </a:solidFill>
              </a:rPr>
              <a:t>لاوعائي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 err="1"/>
              <a:t>لمشاشة</a:t>
            </a:r>
            <a:r>
              <a:rPr lang="ar-SA" dirty="0"/>
              <a:t> رأس الفخذ بسبب </a:t>
            </a:r>
            <a:r>
              <a:rPr lang="ar-SA" sz="3000" b="1" dirty="0">
                <a:solidFill>
                  <a:srgbClr val="FF0000"/>
                </a:solidFill>
              </a:rPr>
              <a:t>نقص </a:t>
            </a:r>
            <a:r>
              <a:rPr lang="ar-SA" sz="3000" b="1" dirty="0" err="1">
                <a:solidFill>
                  <a:srgbClr val="FF0000"/>
                </a:solidFill>
              </a:rPr>
              <a:t>التروية</a:t>
            </a:r>
            <a:r>
              <a:rPr lang="ar-SA" sz="3000" b="1" dirty="0">
                <a:solidFill>
                  <a:srgbClr val="FF0000"/>
                </a:solidFill>
              </a:rPr>
              <a:t> يتبعه أعادة التوعية </a:t>
            </a:r>
            <a:r>
              <a:rPr lang="ar-SA" sz="3000" b="1" dirty="0" err="1">
                <a:solidFill>
                  <a:srgbClr val="FF0000"/>
                </a:solidFill>
              </a:rPr>
              <a:t>واعادة</a:t>
            </a:r>
            <a:r>
              <a:rPr lang="ar-SA" sz="3000" b="1" dirty="0">
                <a:solidFill>
                  <a:srgbClr val="FF0000"/>
                </a:solidFill>
              </a:rPr>
              <a:t> </a:t>
            </a:r>
            <a:r>
              <a:rPr lang="ar-SA" sz="3000" b="1" dirty="0" err="1">
                <a:solidFill>
                  <a:srgbClr val="FF0000"/>
                </a:solidFill>
              </a:rPr>
              <a:t>التعظم</a:t>
            </a:r>
            <a:r>
              <a:rPr lang="ar-SA" sz="3000" b="1" dirty="0">
                <a:solidFill>
                  <a:srgbClr val="FF0000"/>
                </a:solidFill>
              </a:rPr>
              <a:t> خلال 18 – 36 شهر </a:t>
            </a:r>
            <a:endParaRPr lang="ar-SA" b="1" dirty="0">
              <a:solidFill>
                <a:srgbClr val="FF0000"/>
              </a:solidFill>
            </a:endParaRPr>
          </a:p>
          <a:p>
            <a:r>
              <a:rPr lang="ar-SA" dirty="0"/>
              <a:t>يؤثر على نحو رئيسي في </a:t>
            </a:r>
            <a:r>
              <a:rPr lang="ar-SA" b="1" dirty="0" err="1">
                <a:solidFill>
                  <a:srgbClr val="FF0000"/>
                </a:solidFill>
              </a:rPr>
              <a:t>الذكور</a:t>
            </a:r>
            <a:r>
              <a:rPr lang="ar-SA" dirty="0" err="1"/>
              <a:t>من</a:t>
            </a:r>
            <a:r>
              <a:rPr lang="ar-SA" dirty="0"/>
              <a:t> 5 – 10 سنوات </a:t>
            </a:r>
          </a:p>
          <a:p>
            <a:r>
              <a:rPr lang="ar-SA" dirty="0"/>
              <a:t>التظاهر </a:t>
            </a:r>
            <a:r>
              <a:rPr lang="ar-SA" dirty="0" err="1">
                <a:solidFill>
                  <a:srgbClr val="FF0000"/>
                </a:solidFill>
              </a:rPr>
              <a:t>البدئي</a:t>
            </a:r>
            <a:r>
              <a:rPr lang="ar-SA" dirty="0">
                <a:solidFill>
                  <a:srgbClr val="FF0000"/>
                </a:solidFill>
              </a:rPr>
              <a:t> مخاتل </a:t>
            </a:r>
          </a:p>
          <a:p>
            <a:r>
              <a:rPr lang="ar-SA" dirty="0"/>
              <a:t>وهو </a:t>
            </a:r>
            <a:r>
              <a:rPr lang="ar-SA" dirty="0">
                <a:solidFill>
                  <a:srgbClr val="FF0000"/>
                </a:solidFill>
              </a:rPr>
              <a:t>ثنائي</a:t>
            </a:r>
            <a:r>
              <a:rPr lang="ar-SA" dirty="0"/>
              <a:t> الطرف في 10- 20% من الحالات </a:t>
            </a:r>
          </a:p>
          <a:p>
            <a:r>
              <a:rPr lang="ar-SA" dirty="0" err="1"/>
              <a:t>اذا</a:t>
            </a:r>
            <a:r>
              <a:rPr lang="ar-SA" dirty="0"/>
              <a:t> اشتبه </a:t>
            </a:r>
            <a:r>
              <a:rPr lang="ar-SA" dirty="0" err="1"/>
              <a:t>به</a:t>
            </a:r>
            <a:r>
              <a:rPr lang="ar-SA" dirty="0"/>
              <a:t> يجب </a:t>
            </a:r>
            <a:r>
              <a:rPr lang="ar-SA" b="1" dirty="0">
                <a:solidFill>
                  <a:srgbClr val="FF0000"/>
                </a:solidFill>
              </a:rPr>
              <a:t>طلب صورة </a:t>
            </a:r>
            <a:r>
              <a:rPr lang="ar-SA" b="1" dirty="0" err="1">
                <a:solidFill>
                  <a:srgbClr val="FF0000"/>
                </a:solidFill>
              </a:rPr>
              <a:t>شعاعية</a:t>
            </a:r>
            <a:r>
              <a:rPr lang="ar-SA" b="1" dirty="0">
                <a:solidFill>
                  <a:srgbClr val="FF0000"/>
                </a:solidFill>
              </a:rPr>
              <a:t> بسيطة لكلا الوركين </a:t>
            </a:r>
            <a:r>
              <a:rPr lang="ar-SA" dirty="0"/>
              <a:t>( بما في ذلك وضعية الضفدع )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العلامات المبكرة </a:t>
            </a:r>
            <a:r>
              <a:rPr lang="ar-SA" b="1" u="sng" dirty="0" err="1">
                <a:solidFill>
                  <a:srgbClr val="FF0000"/>
                </a:solidFill>
              </a:rPr>
              <a:t>لبيرتس</a:t>
            </a:r>
            <a:r>
              <a:rPr lang="ar-SA" b="1" u="sng" dirty="0">
                <a:solidFill>
                  <a:srgbClr val="FF0000"/>
                </a:solidFill>
              </a:rPr>
              <a:t> </a:t>
            </a:r>
            <a:r>
              <a:rPr lang="ar-SA" dirty="0"/>
              <a:t>تشمل </a:t>
            </a:r>
            <a:r>
              <a:rPr lang="ar-SA" b="1" dirty="0">
                <a:solidFill>
                  <a:srgbClr val="FF0000"/>
                </a:solidFill>
              </a:rPr>
              <a:t>زيادة الكثافة في رأس </a:t>
            </a:r>
            <a:r>
              <a:rPr lang="ar-SA" b="1" dirty="0" smtClean="0">
                <a:solidFill>
                  <a:srgbClr val="FF0000"/>
                </a:solidFill>
              </a:rPr>
              <a:t>الفخذ </a:t>
            </a:r>
            <a:r>
              <a:rPr lang="ar-SA" dirty="0" smtClean="0"/>
              <a:t>والتي </a:t>
            </a:r>
            <a:r>
              <a:rPr lang="ar-SA" dirty="0"/>
              <a:t>تصبح لاحقا </a:t>
            </a:r>
            <a:r>
              <a:rPr lang="ar-SA" dirty="0" smtClean="0"/>
              <a:t>مجزأة </a:t>
            </a:r>
            <a:r>
              <a:rPr lang="ar-SA" dirty="0"/>
              <a:t>وغير منتظمة </a:t>
            </a:r>
          </a:p>
          <a:p>
            <a:r>
              <a:rPr lang="ar-SA" dirty="0"/>
              <a:t>حتى </a:t>
            </a:r>
            <a:r>
              <a:rPr lang="ar-SA" dirty="0" err="1"/>
              <a:t>اذا</a:t>
            </a:r>
            <a:r>
              <a:rPr lang="ar-SA" dirty="0"/>
              <a:t> كان </a:t>
            </a:r>
            <a:r>
              <a:rPr lang="ar-SA" dirty="0">
                <a:solidFill>
                  <a:srgbClr val="FF0000"/>
                </a:solidFill>
              </a:rPr>
              <a:t>الفحص الأولي بالأشعة البسيطة طبيعيا </a:t>
            </a:r>
            <a:r>
              <a:rPr lang="ar-SA" dirty="0"/>
              <a:t>فقد يكون </a:t>
            </a:r>
            <a:r>
              <a:rPr lang="ar-SA" dirty="0">
                <a:solidFill>
                  <a:srgbClr val="FF0000"/>
                </a:solidFill>
              </a:rPr>
              <a:t>تكرار</a:t>
            </a:r>
            <a:r>
              <a:rPr lang="ar-SA" dirty="0"/>
              <a:t> الصورة مطلوبا </a:t>
            </a:r>
            <a:r>
              <a:rPr lang="ar-SA" dirty="0" err="1"/>
              <a:t>اذا</a:t>
            </a:r>
            <a:r>
              <a:rPr lang="ar-SA" dirty="0"/>
              <a:t> </a:t>
            </a:r>
            <a:r>
              <a:rPr lang="ar-SA" dirty="0" smtClean="0"/>
              <a:t>استمرت </a:t>
            </a:r>
            <a:r>
              <a:rPr lang="ar-SA" dirty="0"/>
              <a:t>الأعراض </a:t>
            </a:r>
            <a:r>
              <a:rPr lang="ar-SA" dirty="0" err="1"/>
              <a:t>السريرية</a:t>
            </a:r>
            <a:r>
              <a:rPr lang="ar-SA" dirty="0"/>
              <a:t> </a:t>
            </a:r>
          </a:p>
          <a:p>
            <a:r>
              <a:rPr lang="ar-SA" dirty="0"/>
              <a:t>يمكن </a:t>
            </a:r>
            <a:r>
              <a:rPr lang="ar-SA" dirty="0" err="1"/>
              <a:t>ان</a:t>
            </a:r>
            <a:r>
              <a:rPr lang="ar-SA" dirty="0"/>
              <a:t> يساعد </a:t>
            </a:r>
            <a:r>
              <a:rPr lang="ar-SA" dirty="0">
                <a:solidFill>
                  <a:srgbClr val="FF0000"/>
                </a:solidFill>
              </a:rPr>
              <a:t>مسح </a:t>
            </a:r>
            <a:r>
              <a:rPr lang="ar-SA" dirty="0" smtClean="0">
                <a:solidFill>
                  <a:srgbClr val="FF0000"/>
                </a:solidFill>
              </a:rPr>
              <a:t>النظائر </a:t>
            </a:r>
            <a:r>
              <a:rPr lang="ar-SA" dirty="0">
                <a:solidFill>
                  <a:srgbClr val="FF0000"/>
                </a:solidFill>
              </a:rPr>
              <a:t>المشعة والتصوير بالرنين المغناطيسي </a:t>
            </a:r>
            <a:r>
              <a:rPr lang="ar-SA" dirty="0"/>
              <a:t>في وضع التشخيص</a:t>
            </a:r>
          </a:p>
          <a:p>
            <a:r>
              <a:rPr lang="ar-SA" dirty="0"/>
              <a:t>تتضمن خيارات </a:t>
            </a:r>
            <a:r>
              <a:rPr lang="ar-SA" b="1" u="sng" dirty="0"/>
              <a:t>العلاج </a:t>
            </a:r>
            <a:r>
              <a:rPr lang="ar-SA" dirty="0"/>
              <a:t>: الراحة .. العلاج الفيزيائي لتحسين حركة المفصل وفي بعض الحالات السحب الجلدي .. الجبائر والجراحة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C3F2-C62E-4347-BF7B-7A3054A0FFD4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0330170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2A0E5BE-24D9-954E-9D50-1226A2D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704088"/>
            <a:ext cx="4800600" cy="1143000"/>
          </a:xfrm>
          <a:solidFill>
            <a:srgbClr val="FF66CC"/>
          </a:solidFill>
        </p:spPr>
        <p:txBody>
          <a:bodyPr/>
          <a:lstStyle/>
          <a:p>
            <a:pPr algn="ctr"/>
            <a:r>
              <a:rPr lang="ar-SA" b="1" dirty="0" smtClean="0"/>
              <a:t>داء </a:t>
            </a:r>
            <a:r>
              <a:rPr lang="ar-SA" b="1" dirty="0" err="1"/>
              <a:t>بيرتس</a:t>
            </a:r>
            <a:r>
              <a:rPr lang="ar-SA" b="1" dirty="0"/>
              <a:t> </a:t>
            </a:r>
            <a:endParaRPr lang="ar-AE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14B25368-B71B-044F-BF8A-33D0E1C1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0" y="1935480"/>
            <a:ext cx="4114800" cy="4389120"/>
          </a:xfrm>
        </p:spPr>
        <p:txBody>
          <a:bodyPr/>
          <a:lstStyle/>
          <a:p>
            <a:r>
              <a:rPr lang="ar-SA" dirty="0"/>
              <a:t>يكون </a:t>
            </a:r>
            <a:r>
              <a:rPr lang="ar-SA" dirty="0">
                <a:solidFill>
                  <a:srgbClr val="FF0000"/>
                </a:solidFill>
              </a:rPr>
              <a:t>الإنذار جيدا </a:t>
            </a:r>
            <a:r>
              <a:rPr lang="ar-SA" dirty="0"/>
              <a:t>لدى معظم </a:t>
            </a:r>
            <a:r>
              <a:rPr lang="ar-SA" dirty="0" err="1" smtClean="0"/>
              <a:t>الأ</a:t>
            </a:r>
            <a:r>
              <a:rPr lang="ar-SY" dirty="0" smtClean="0"/>
              <a:t>ط</a:t>
            </a:r>
            <a:r>
              <a:rPr lang="ar-SA" dirty="0" smtClean="0"/>
              <a:t>فال </a:t>
            </a:r>
            <a:r>
              <a:rPr lang="ar-SA" dirty="0"/>
              <a:t>ولاسيما عند الذين </a:t>
            </a:r>
            <a:r>
              <a:rPr lang="ar-SA" b="1" dirty="0">
                <a:solidFill>
                  <a:srgbClr val="FF0000"/>
                </a:solidFill>
              </a:rPr>
              <a:t>تقل أعمارهم عن </a:t>
            </a:r>
            <a:r>
              <a:rPr lang="ar-SA" b="1" dirty="0" err="1">
                <a:solidFill>
                  <a:srgbClr val="FF0000"/>
                </a:solidFill>
              </a:rPr>
              <a:t>ال</a:t>
            </a:r>
            <a:r>
              <a:rPr lang="ar-SA" b="1" dirty="0">
                <a:solidFill>
                  <a:srgbClr val="FF0000"/>
                </a:solidFill>
              </a:rPr>
              <a:t>  6 سنوات </a:t>
            </a:r>
            <a:r>
              <a:rPr lang="ar-SA" dirty="0"/>
              <a:t>وعند </a:t>
            </a:r>
            <a:r>
              <a:rPr lang="ar-SA" dirty="0" err="1"/>
              <a:t>اصابة</a:t>
            </a:r>
            <a:r>
              <a:rPr lang="ar-SA" dirty="0"/>
              <a:t> أقل من نصف </a:t>
            </a:r>
            <a:r>
              <a:rPr lang="ar-SA" dirty="0" err="1"/>
              <a:t>المشاش</a:t>
            </a:r>
            <a:endParaRPr lang="ar-SA" dirty="0"/>
          </a:p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59</a:t>
            </a:fld>
            <a:endParaRPr lang="ar-AE"/>
          </a:p>
        </p:txBody>
      </p:sp>
      <p:pic>
        <p:nvPicPr>
          <p:cNvPr id="5" name="Picture 2" descr="D:\مجلد جديد\٢٠١٩٠٢٠١_١٩٠٨٣٥.jpg"/>
          <p:cNvPicPr>
            <a:picLocks noChangeAspect="1" noChangeArrowheads="1"/>
          </p:cNvPicPr>
          <p:nvPr/>
        </p:nvPicPr>
        <p:blipFill>
          <a:blip r:embed="rId2" cstate="print"/>
          <a:srcRect l="48240"/>
          <a:stretch>
            <a:fillRect/>
          </a:stretch>
        </p:blipFill>
        <p:spPr bwMode="auto">
          <a:xfrm>
            <a:off x="304800" y="533400"/>
            <a:ext cx="6440168" cy="6065837"/>
          </a:xfrm>
          <a:prstGeom prst="rect">
            <a:avLst/>
          </a:prstGeom>
          <a:noFill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50D7-D62A-4E4B-B76D-DB360BB010A9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2420234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</a:t>
            </a:fld>
            <a:endParaRPr lang="ar-A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38634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ربع نص 6"/>
          <p:cNvSpPr txBox="1"/>
          <p:nvPr/>
        </p:nvSpPr>
        <p:spPr>
          <a:xfrm>
            <a:off x="9601200" y="1905000"/>
            <a:ext cx="1524000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بنت 5 سنوات لديها </a:t>
            </a:r>
            <a:r>
              <a:rPr lang="ar-SA" sz="3200" b="1" dirty="0" err="1" smtClean="0"/>
              <a:t>بدايه</a:t>
            </a:r>
            <a:r>
              <a:rPr lang="ar-SA" sz="3200" b="1" dirty="0" smtClean="0"/>
              <a:t> </a:t>
            </a:r>
            <a:r>
              <a:rPr lang="ar-SA" sz="3200" b="1" dirty="0" err="1" smtClean="0"/>
              <a:t>مبكره</a:t>
            </a:r>
            <a:r>
              <a:rPr lang="ar-SA" sz="3200" b="1" dirty="0" smtClean="0"/>
              <a:t> لداء </a:t>
            </a:r>
            <a:r>
              <a:rPr lang="ar-SA" sz="3200" b="1" dirty="0" err="1" smtClean="0"/>
              <a:t>بلونت</a:t>
            </a:r>
            <a:endParaRPr lang="ar-SA" sz="3200" b="1" dirty="0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8EEF7-7172-4170-9FED-E4F30A3B078F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7AF8836-8512-6249-9905-8424EFDF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انزلاق مشاشة رأس الفخذ 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0AEDD26F-2F61-6B4F-BD98-34EEFB874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935480"/>
            <a:ext cx="70866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ar-SA" dirty="0"/>
              <a:t>ينتج عن </a:t>
            </a:r>
            <a:r>
              <a:rPr lang="ar-SA" b="1" dirty="0" err="1"/>
              <a:t>الانزياح</a:t>
            </a:r>
            <a:r>
              <a:rPr lang="ar-SA" b="1" dirty="0"/>
              <a:t> الخلفي _السفلي لمشاشة رأس الفخذ </a:t>
            </a:r>
          </a:p>
          <a:p>
            <a:r>
              <a:rPr lang="ar-SA" dirty="0"/>
              <a:t>وهي تتطلب العلاج الفوري من أجل منع حدوث </a:t>
            </a:r>
            <a:r>
              <a:rPr lang="ar-SA" dirty="0">
                <a:solidFill>
                  <a:srgbClr val="FF0000"/>
                </a:solidFill>
              </a:rPr>
              <a:t>نخر لا وعائي </a:t>
            </a:r>
          </a:p>
          <a:p>
            <a:r>
              <a:rPr lang="ar-SA" dirty="0"/>
              <a:t>ويشيع حدوثه في سن </a:t>
            </a:r>
            <a:r>
              <a:rPr lang="ar-SA" dirty="0">
                <a:solidFill>
                  <a:srgbClr val="FF0000"/>
                </a:solidFill>
              </a:rPr>
              <a:t>10-15</a:t>
            </a:r>
            <a:r>
              <a:rPr lang="ar-SA" dirty="0"/>
              <a:t> سنة خلال </a:t>
            </a:r>
            <a:r>
              <a:rPr lang="ar-SA" dirty="0">
                <a:solidFill>
                  <a:srgbClr val="FF0000"/>
                </a:solidFill>
              </a:rPr>
              <a:t>طفرة نمو المراهقين </a:t>
            </a:r>
            <a:r>
              <a:rPr lang="ar-SA" dirty="0"/>
              <a:t>لاسيما عند </a:t>
            </a:r>
            <a:r>
              <a:rPr lang="ar-SA" dirty="0">
                <a:solidFill>
                  <a:srgbClr val="FF0000"/>
                </a:solidFill>
              </a:rPr>
              <a:t>الذكور البدينين </a:t>
            </a:r>
          </a:p>
          <a:p>
            <a:r>
              <a:rPr lang="ar-SA" dirty="0"/>
              <a:t>وهو </a:t>
            </a:r>
            <a:r>
              <a:rPr lang="ar-SA" dirty="0">
                <a:solidFill>
                  <a:srgbClr val="FF0000"/>
                </a:solidFill>
              </a:rPr>
              <a:t>ثنائي الجانب </a:t>
            </a:r>
            <a:r>
              <a:rPr lang="ar-SA" dirty="0"/>
              <a:t>بنسبة 20% </a:t>
            </a:r>
          </a:p>
          <a:p>
            <a:r>
              <a:rPr lang="ar-SA" dirty="0"/>
              <a:t>هناك علاقة مع </a:t>
            </a:r>
            <a:r>
              <a:rPr lang="ar-SA" dirty="0">
                <a:solidFill>
                  <a:srgbClr val="FF0000"/>
                </a:solidFill>
              </a:rPr>
              <a:t>إصابات الغدد الصماء </a:t>
            </a:r>
            <a:r>
              <a:rPr lang="ar-SA" dirty="0" err="1">
                <a:solidFill>
                  <a:srgbClr val="FF0000"/>
                </a:solidFill>
              </a:rPr>
              <a:t>الاستقلابية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 smtClean="0"/>
              <a:t>العرض </a:t>
            </a:r>
            <a:r>
              <a:rPr lang="ar-SA" dirty="0"/>
              <a:t>الأساسي </a:t>
            </a:r>
            <a:r>
              <a:rPr lang="ar-SA" dirty="0">
                <a:solidFill>
                  <a:srgbClr val="FF0000"/>
                </a:solidFill>
              </a:rPr>
              <a:t>عرج أو ألم في الورك </a:t>
            </a:r>
          </a:p>
          <a:p>
            <a:r>
              <a:rPr lang="ar-SA" dirty="0"/>
              <a:t>يظهر في الفحص </a:t>
            </a:r>
            <a:r>
              <a:rPr lang="ar-SA" dirty="0" err="1">
                <a:solidFill>
                  <a:srgbClr val="FF0000"/>
                </a:solidFill>
              </a:rPr>
              <a:t>تبعيد</a:t>
            </a:r>
            <a:r>
              <a:rPr lang="ar-SA" dirty="0">
                <a:solidFill>
                  <a:srgbClr val="FF0000"/>
                </a:solidFill>
              </a:rPr>
              <a:t> مع تقيد حركة الورك ودوران داخلي للورك</a:t>
            </a:r>
          </a:p>
          <a:p>
            <a:r>
              <a:rPr lang="ar-SA" smtClean="0"/>
              <a:t>يتم </a:t>
            </a:r>
            <a:r>
              <a:rPr lang="ar-SA" dirty="0"/>
              <a:t>تأكيد التشخيص على </a:t>
            </a:r>
            <a:r>
              <a:rPr lang="ar-SA" dirty="0">
                <a:solidFill>
                  <a:srgbClr val="FF0000"/>
                </a:solidFill>
              </a:rPr>
              <a:t>الأشعة البسيطة </a:t>
            </a:r>
            <a:r>
              <a:rPr lang="ar-SA" dirty="0"/>
              <a:t>ويجب طلب صورة جانبية في وضعية الضفدع </a:t>
            </a:r>
          </a:p>
          <a:p>
            <a:r>
              <a:rPr lang="ar-SA" dirty="0"/>
              <a:t>التدبير </a:t>
            </a:r>
            <a:r>
              <a:rPr lang="ar-SA" dirty="0">
                <a:solidFill>
                  <a:srgbClr val="FF0000"/>
                </a:solidFill>
              </a:rPr>
              <a:t>جراحي</a:t>
            </a:r>
            <a:r>
              <a:rPr lang="ar-SA" dirty="0"/>
              <a:t> ويتم تثبيت دبوس في الموقع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60</a:t>
            </a:fld>
            <a:endParaRPr lang="ar-AE"/>
          </a:p>
        </p:txBody>
      </p:sp>
      <p:pic>
        <p:nvPicPr>
          <p:cNvPr id="5" name="Picture 2" descr="D:\مجلد جديد\٢٠١٩٠٢٠١_١٩٠٨٣٥.jpg"/>
          <p:cNvPicPr>
            <a:picLocks noChangeAspect="1" noChangeArrowheads="1"/>
          </p:cNvPicPr>
          <p:nvPr/>
        </p:nvPicPr>
        <p:blipFill>
          <a:blip r:embed="rId2" cstate="print"/>
          <a:srcRect l="2606" t="2785" r="61848" b="8680"/>
          <a:stretch>
            <a:fillRect/>
          </a:stretch>
        </p:blipFill>
        <p:spPr bwMode="auto">
          <a:xfrm>
            <a:off x="0" y="1953986"/>
            <a:ext cx="4038600" cy="4904014"/>
          </a:xfrm>
          <a:prstGeom prst="rect">
            <a:avLst/>
          </a:prstGeom>
          <a:noFill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AD7E-98F9-4FB6-925C-5E1FCAD55B59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419150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 descr="D:\مجلد جديد\٢٠١٩٠٢٠١_١٩٠٩١٨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8059976" cy="68580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61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484-66E4-4807-81B3-4FB69CFAD5C2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sz="3200" b="1" u="sng" dirty="0" smtClean="0">
                <a:solidFill>
                  <a:srgbClr val="FF0000"/>
                </a:solidFill>
              </a:rPr>
              <a:t>التهاب المفاصل</a:t>
            </a:r>
          </a:p>
          <a:p>
            <a:r>
              <a:rPr lang="ar-SA" dirty="0" smtClean="0"/>
              <a:t>الحالات </a:t>
            </a:r>
            <a:r>
              <a:rPr lang="ar-SA" dirty="0" err="1" smtClean="0"/>
              <a:t>الهيكليه</a:t>
            </a:r>
            <a:r>
              <a:rPr lang="ar-SA" dirty="0" smtClean="0"/>
              <a:t> </a:t>
            </a:r>
            <a:r>
              <a:rPr lang="ar-SA" dirty="0" err="1" smtClean="0"/>
              <a:t>الوراثيه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A6A3-BBD2-419A-88E4-3A998561E8EC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875BB15-F372-EB46-9F8D-4FD00D169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/>
              <a:t>التهاب المفاصل </a:t>
            </a:r>
            <a:br>
              <a:rPr lang="ar-SA"/>
            </a:b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917D1D35-37AC-914D-8BE9-DD5407802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1054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ar-SA" sz="3000" b="1" dirty="0"/>
              <a:t>يتظاهر التهاب المفاصل الحاد بالألم والتورم والحرارة </a:t>
            </a:r>
            <a:r>
              <a:rPr lang="ar-SA" sz="3000" b="1" dirty="0" smtClean="0"/>
              <a:t>والاحمرار </a:t>
            </a:r>
            <a:r>
              <a:rPr lang="ar-SA" sz="3000" b="1" dirty="0"/>
              <a:t>وتحدد الحركة في المفصل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التهاب المفاصل </a:t>
            </a:r>
            <a:r>
              <a:rPr lang="ar-SA" b="1" u="sng" dirty="0" err="1">
                <a:solidFill>
                  <a:srgbClr val="FF0000"/>
                </a:solidFill>
              </a:rPr>
              <a:t>الارتكاسي</a:t>
            </a:r>
            <a:r>
              <a:rPr lang="ar-SA" b="1" u="sng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/>
              <a:t> هو أكثر </a:t>
            </a:r>
            <a:r>
              <a:rPr lang="ar-SA" dirty="0">
                <a:solidFill>
                  <a:srgbClr val="FF0000"/>
                </a:solidFill>
              </a:rPr>
              <a:t>أشكال التهاب المفاصل شيوعا </a:t>
            </a:r>
            <a:r>
              <a:rPr lang="ar-SA" dirty="0"/>
              <a:t>في مرحلة الطفولة </a:t>
            </a:r>
          </a:p>
          <a:p>
            <a:r>
              <a:rPr lang="ar-SA" dirty="0"/>
              <a:t>يتميز </a:t>
            </a:r>
            <a:r>
              <a:rPr lang="ar-SA" b="1" dirty="0">
                <a:solidFill>
                  <a:srgbClr val="FF0000"/>
                </a:solidFill>
              </a:rPr>
              <a:t>بتورم المفصل العابر </a:t>
            </a:r>
            <a:r>
              <a:rPr lang="ar-SA" dirty="0"/>
              <a:t>( عادة أقل من 6 أسابيع ) غالبا الكاحلين او الركبتين</a:t>
            </a:r>
          </a:p>
          <a:p>
            <a:r>
              <a:rPr lang="ar-SA" dirty="0"/>
              <a:t>وعادة ما </a:t>
            </a:r>
            <a:r>
              <a:rPr lang="ar-SA" dirty="0" smtClean="0"/>
              <a:t>يوجد </a:t>
            </a:r>
            <a:r>
              <a:rPr lang="ar-SA" dirty="0"/>
              <a:t>أدلة على </a:t>
            </a:r>
            <a:r>
              <a:rPr lang="ar-SA" b="1" dirty="0" err="1">
                <a:solidFill>
                  <a:srgbClr val="FF0000"/>
                </a:solidFill>
              </a:rPr>
              <a:t>انتان</a:t>
            </a:r>
            <a:r>
              <a:rPr lang="ar-SA" b="1" dirty="0">
                <a:solidFill>
                  <a:srgbClr val="FF0000"/>
                </a:solidFill>
              </a:rPr>
              <a:t> خارج المفصل</a:t>
            </a:r>
          </a:p>
          <a:p>
            <a:r>
              <a:rPr lang="ar-SA" dirty="0"/>
              <a:t>غالبا ما تكون </a:t>
            </a:r>
            <a:r>
              <a:rPr lang="ar-SA" b="1" dirty="0">
                <a:solidFill>
                  <a:srgbClr val="FF0000"/>
                </a:solidFill>
              </a:rPr>
              <a:t>الجراثيم المعوية ( السلمونيلة الشيغيلا ) هي السبب </a:t>
            </a:r>
            <a:r>
              <a:rPr lang="ar-SA" dirty="0"/>
              <a:t>عند الأطفال ولكن الانتان الفيروسي والأمراض المنقولة جنسيا في </a:t>
            </a:r>
            <a:r>
              <a:rPr lang="ar-SA" dirty="0" smtClean="0"/>
              <a:t>المراهقين </a:t>
            </a:r>
            <a:r>
              <a:rPr lang="ar-SA" dirty="0"/>
              <a:t>( الكلاميديا والمكورات البنية ) هي من الأسباب الأخرى </a:t>
            </a:r>
          </a:p>
          <a:p>
            <a:r>
              <a:rPr lang="ar-SA" dirty="0">
                <a:solidFill>
                  <a:srgbClr val="FF0000"/>
                </a:solidFill>
              </a:rPr>
              <a:t>الحمى </a:t>
            </a:r>
            <a:r>
              <a:rPr lang="ar-SA" dirty="0" err="1">
                <a:solidFill>
                  <a:srgbClr val="FF0000"/>
                </a:solidFill>
              </a:rPr>
              <a:t>الرثوية</a:t>
            </a:r>
            <a:r>
              <a:rPr lang="ar-SA" dirty="0">
                <a:solidFill>
                  <a:srgbClr val="FF0000"/>
                </a:solidFill>
              </a:rPr>
              <a:t> والتهاب المفاصل </a:t>
            </a:r>
            <a:r>
              <a:rPr lang="ar-SA" dirty="0" err="1">
                <a:solidFill>
                  <a:srgbClr val="FF0000"/>
                </a:solidFill>
              </a:rPr>
              <a:t>الارتكاسي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/>
              <a:t>بعد </a:t>
            </a:r>
            <a:r>
              <a:rPr lang="ar-SA" dirty="0" err="1"/>
              <a:t>الاصابة</a:t>
            </a:r>
            <a:r>
              <a:rPr lang="ar-SA" dirty="0"/>
              <a:t> بالمكورات العقدية نادرة في البلدان المتقدمة ولكنها شائعة في العديد من البلدان النامية </a:t>
            </a:r>
          </a:p>
          <a:p>
            <a:r>
              <a:rPr lang="ar-SA" dirty="0"/>
              <a:t>يكون </a:t>
            </a:r>
            <a:r>
              <a:rPr lang="ar-SA" b="1" dirty="0">
                <a:solidFill>
                  <a:srgbClr val="FF0000"/>
                </a:solidFill>
              </a:rPr>
              <a:t>الترفع </a:t>
            </a:r>
            <a:r>
              <a:rPr lang="ar-SA" b="1" dirty="0" err="1">
                <a:solidFill>
                  <a:srgbClr val="FF0000"/>
                </a:solidFill>
              </a:rPr>
              <a:t>الحروري</a:t>
            </a:r>
            <a:r>
              <a:rPr lang="ar-SA" b="1" dirty="0">
                <a:solidFill>
                  <a:srgbClr val="FF0000"/>
                </a:solidFill>
              </a:rPr>
              <a:t> </a:t>
            </a:r>
            <a:r>
              <a:rPr lang="ar-SA" b="1" dirty="0" smtClean="0">
                <a:solidFill>
                  <a:srgbClr val="FF0000"/>
                </a:solidFill>
              </a:rPr>
              <a:t>خفيفا </a:t>
            </a:r>
            <a:r>
              <a:rPr lang="ar-SA" dirty="0" smtClean="0"/>
              <a:t>وتكون </a:t>
            </a:r>
            <a:r>
              <a:rPr lang="ar-SA" b="1" dirty="0"/>
              <a:t>بروتينات الطور الحاد طبيعية </a:t>
            </a:r>
            <a:r>
              <a:rPr lang="ar-SA" b="1" dirty="0" err="1"/>
              <a:t>او</a:t>
            </a:r>
            <a:r>
              <a:rPr lang="ar-SA" b="1" dirty="0"/>
              <a:t> مرتفعة </a:t>
            </a:r>
            <a:r>
              <a:rPr lang="ar-SA" dirty="0"/>
              <a:t>على نحو معتدل والصورة </a:t>
            </a:r>
            <a:r>
              <a:rPr lang="ar-SA" dirty="0" err="1"/>
              <a:t>الشعاعية</a:t>
            </a:r>
            <a:r>
              <a:rPr lang="ar-SA" dirty="0"/>
              <a:t> طبيعية </a:t>
            </a:r>
          </a:p>
          <a:p>
            <a:r>
              <a:rPr lang="ar-SA" dirty="0">
                <a:solidFill>
                  <a:srgbClr val="FF0000"/>
                </a:solidFill>
              </a:rPr>
              <a:t>لا يوجد علاج </a:t>
            </a:r>
            <a:r>
              <a:rPr lang="ar-SA" dirty="0" err="1"/>
              <a:t>او</a:t>
            </a:r>
            <a:r>
              <a:rPr lang="ar-SA" dirty="0"/>
              <a:t> قد نحتاج </a:t>
            </a:r>
            <a:r>
              <a:rPr lang="ar-SA" dirty="0" err="1"/>
              <a:t>الى</a:t>
            </a:r>
            <a:r>
              <a:rPr lang="ar-SA" dirty="0"/>
              <a:t> مضادات الالتهاب غير </a:t>
            </a:r>
            <a:r>
              <a:rPr lang="ar-SA" dirty="0" err="1"/>
              <a:t>الستيروئيدية</a:t>
            </a:r>
            <a:r>
              <a:rPr lang="ar-SA" dirty="0"/>
              <a:t> فقط ويمكن توقع الشفاء </a:t>
            </a:r>
            <a:r>
              <a:rPr lang="ar-SA" dirty="0" smtClean="0"/>
              <a:t>التام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C0E91-E183-42BF-8FD5-B3CD74964E1E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91580052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D:\مجلد جديد\٢٠١٩٠٢١١_١٢٠٨٠١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17"/>
            <a:ext cx="8915400" cy="6857283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64</a:t>
            </a:fld>
            <a:endParaRPr lang="ar-AE"/>
          </a:p>
        </p:txBody>
      </p:sp>
      <p:cxnSp>
        <p:nvCxnSpPr>
          <p:cNvPr id="7" name="رابط كسهم مستقيم 6"/>
          <p:cNvCxnSpPr/>
          <p:nvPr/>
        </p:nvCxnSpPr>
        <p:spPr>
          <a:xfrm rot="10800000" flipV="1">
            <a:off x="5562600" y="3810000"/>
            <a:ext cx="1828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 flipV="1">
            <a:off x="5562600" y="3505200"/>
            <a:ext cx="762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5562600" y="4038600"/>
            <a:ext cx="12192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rot="10800000" flipV="1">
            <a:off x="5562600" y="4343400"/>
            <a:ext cx="1143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 flipV="1">
            <a:off x="5486400" y="4724400"/>
            <a:ext cx="533400" cy="152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10800000" flipV="1">
            <a:off x="5486400" y="6248400"/>
            <a:ext cx="990600" cy="152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عنصر نائب للتاريخ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AE3C-C83D-4BDA-90EA-A59C02283082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D3F73BF-5088-CE4D-B4AF-D4F91915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التهاب المفصل الانتاني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1C661684-C28F-FF4A-B601-E7CCB18BFEA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ar-SA" dirty="0" err="1"/>
              <a:t>إنتان</a:t>
            </a:r>
            <a:r>
              <a:rPr lang="ar-SA" dirty="0"/>
              <a:t> خطير في المفصل يمكن </a:t>
            </a:r>
            <a:r>
              <a:rPr lang="ar-SA" dirty="0" err="1"/>
              <a:t>ان</a:t>
            </a:r>
            <a:r>
              <a:rPr lang="ar-SA" dirty="0"/>
              <a:t> يؤدي </a:t>
            </a:r>
            <a:r>
              <a:rPr lang="ar-SA" dirty="0" err="1"/>
              <a:t>الى</a:t>
            </a:r>
            <a:r>
              <a:rPr lang="ar-SA" dirty="0"/>
              <a:t> تدمير لعظام</a:t>
            </a:r>
          </a:p>
          <a:p>
            <a:r>
              <a:rPr lang="ar-SA" dirty="0"/>
              <a:t>هو </a:t>
            </a:r>
            <a:r>
              <a:rPr lang="ar-SA" b="1" dirty="0" err="1">
                <a:solidFill>
                  <a:srgbClr val="FF0000"/>
                </a:solidFill>
              </a:rPr>
              <a:t>اكثر</a:t>
            </a:r>
            <a:r>
              <a:rPr lang="ar-SA" b="1" dirty="0">
                <a:solidFill>
                  <a:srgbClr val="FF0000"/>
                </a:solidFill>
              </a:rPr>
              <a:t> شيوعا عند الأطفال أقل من 2 سنة </a:t>
            </a:r>
          </a:p>
          <a:p>
            <a:r>
              <a:rPr lang="ar-SA" dirty="0"/>
              <a:t>ينتج عادة عن </a:t>
            </a:r>
            <a:r>
              <a:rPr lang="ar-SA" dirty="0">
                <a:solidFill>
                  <a:srgbClr val="FF0000"/>
                </a:solidFill>
              </a:rPr>
              <a:t>انتشار دموي </a:t>
            </a:r>
            <a:r>
              <a:rPr lang="ar-SA" dirty="0"/>
              <a:t>ولكن قد يحدث أيضا بعد </a:t>
            </a:r>
            <a:r>
              <a:rPr lang="ar-SA" b="1" dirty="0">
                <a:solidFill>
                  <a:srgbClr val="FF0000"/>
                </a:solidFill>
              </a:rPr>
              <a:t>جرح </a:t>
            </a:r>
            <a:r>
              <a:rPr lang="ar-SA" b="1" dirty="0" err="1">
                <a:solidFill>
                  <a:srgbClr val="FF0000"/>
                </a:solidFill>
              </a:rPr>
              <a:t>او</a:t>
            </a:r>
            <a:r>
              <a:rPr lang="ar-SA" b="1" dirty="0">
                <a:solidFill>
                  <a:srgbClr val="FF0000"/>
                </a:solidFill>
              </a:rPr>
              <a:t> آفات جلدية </a:t>
            </a:r>
            <a:r>
              <a:rPr lang="ar-SA" dirty="0"/>
              <a:t>على سبيل المثال الجدري </a:t>
            </a:r>
          </a:p>
          <a:p>
            <a:r>
              <a:rPr lang="ar-SA" dirty="0"/>
              <a:t>في الأطفال الصغار قد ينجم ذلك عن ا</a:t>
            </a:r>
            <a:r>
              <a:rPr lang="ar-SA" dirty="0">
                <a:solidFill>
                  <a:srgbClr val="FF0000"/>
                </a:solidFill>
              </a:rPr>
              <a:t>لانتشار</a:t>
            </a:r>
            <a:r>
              <a:rPr lang="ar-SA" dirty="0"/>
              <a:t> من ذات العظم والنقي المجاور للمفصل حيث ترتكز المحفظة المفصلية أسفل غضروف النمو </a:t>
            </a:r>
          </a:p>
          <a:p>
            <a:r>
              <a:rPr lang="ar-SA" dirty="0">
                <a:solidFill>
                  <a:srgbClr val="FF0000"/>
                </a:solidFill>
              </a:rPr>
              <a:t>عادة ما يصاب مفصل واحد فقط </a:t>
            </a:r>
          </a:p>
          <a:p>
            <a:r>
              <a:rPr lang="ar-SA" dirty="0"/>
              <a:t>يعد </a:t>
            </a:r>
            <a:r>
              <a:rPr lang="ar-SA" b="1" dirty="0">
                <a:solidFill>
                  <a:srgbClr val="FF0000"/>
                </a:solidFill>
              </a:rPr>
              <a:t>إصابة الورك </a:t>
            </a:r>
            <a:r>
              <a:rPr lang="ar-SA" dirty="0"/>
              <a:t>مصدر قلق خاص عند الرضع </a:t>
            </a:r>
            <a:r>
              <a:rPr lang="ar-SA" dirty="0" err="1"/>
              <a:t>والاطفال</a:t>
            </a:r>
            <a:r>
              <a:rPr lang="ar-SA" dirty="0"/>
              <a:t> الصغار </a:t>
            </a:r>
          </a:p>
          <a:p>
            <a:r>
              <a:rPr lang="ar-SA" dirty="0"/>
              <a:t>بعد فترة الوليد تكون الجراثيم  الأكثر شيوعا هي </a:t>
            </a:r>
            <a:r>
              <a:rPr lang="ar-SA" dirty="0">
                <a:solidFill>
                  <a:srgbClr val="FF0000"/>
                </a:solidFill>
              </a:rPr>
              <a:t>العنقوديات المذهبة </a:t>
            </a:r>
          </a:p>
          <a:p>
            <a:r>
              <a:rPr lang="ar-SA" dirty="0"/>
              <a:t>كانت </a:t>
            </a:r>
            <a:r>
              <a:rPr lang="ar-SA" dirty="0" err="1"/>
              <a:t>المستدميات</a:t>
            </a:r>
            <a:r>
              <a:rPr lang="ar-SA" dirty="0"/>
              <a:t> </a:t>
            </a:r>
            <a:r>
              <a:rPr lang="ar-SA" dirty="0" err="1"/>
              <a:t>النزلية</a:t>
            </a:r>
            <a:r>
              <a:rPr lang="ar-SA" dirty="0"/>
              <a:t> سببا مهما في الأطفال الصغار </a:t>
            </a:r>
            <a:r>
              <a:rPr lang="ar-SA" dirty="0">
                <a:solidFill>
                  <a:srgbClr val="FF0000"/>
                </a:solidFill>
              </a:rPr>
              <a:t>قبل وجود اللقاح </a:t>
            </a:r>
            <a:r>
              <a:rPr lang="ar-SA" dirty="0"/>
              <a:t>وغالبا ما كان يصيب </a:t>
            </a:r>
            <a:r>
              <a:rPr lang="ar-SA" dirty="0" err="1"/>
              <a:t>اجهزة</a:t>
            </a:r>
            <a:r>
              <a:rPr lang="ar-SA" dirty="0"/>
              <a:t> عدة </a:t>
            </a:r>
          </a:p>
          <a:p>
            <a:r>
              <a:rPr lang="ar-SA" dirty="0"/>
              <a:t>وينبغي الأخذ بالحسبان </a:t>
            </a:r>
            <a:r>
              <a:rPr lang="ar-SA" dirty="0" err="1"/>
              <a:t>الاصابة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بالأمراض </a:t>
            </a:r>
            <a:r>
              <a:rPr lang="ar-SA" b="1" dirty="0" err="1">
                <a:solidFill>
                  <a:srgbClr val="FF0000"/>
                </a:solidFill>
              </a:rPr>
              <a:t>المؤهبة</a:t>
            </a:r>
            <a:r>
              <a:rPr lang="ar-SA" b="1" dirty="0">
                <a:solidFill>
                  <a:srgbClr val="FF0000"/>
                </a:solidFill>
              </a:rPr>
              <a:t> </a:t>
            </a:r>
            <a:r>
              <a:rPr lang="ar-SA" dirty="0" smtClean="0"/>
              <a:t>مثل </a:t>
            </a:r>
            <a:r>
              <a:rPr lang="ar-SA" b="1" dirty="0">
                <a:solidFill>
                  <a:srgbClr val="FF0000"/>
                </a:solidFill>
              </a:rPr>
              <a:t>مرض نقص المناعة ومرض فقر الدم </a:t>
            </a:r>
            <a:r>
              <a:rPr lang="ar-SA" b="1" dirty="0" err="1">
                <a:solidFill>
                  <a:srgbClr val="FF0000"/>
                </a:solidFill>
              </a:rPr>
              <a:t>المنجلي</a:t>
            </a:r>
            <a:r>
              <a:rPr lang="ar-SA" b="1" dirty="0">
                <a:solidFill>
                  <a:srgbClr val="FF0000"/>
                </a:solidFill>
              </a:rPr>
              <a:t> </a:t>
            </a:r>
          </a:p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FA41-C617-40F8-AD2F-18E9C126827F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7290913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6F04127-2354-6E48-91B6-F13F2836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المظاهر السريرية لالتهاب المفصل الإنتاني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4C4BE063-4005-5147-AAD7-B1F575A3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1935480"/>
            <a:ext cx="6934200" cy="438912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يكون </a:t>
            </a:r>
            <a:r>
              <a:rPr lang="ar-SA" dirty="0">
                <a:solidFill>
                  <a:srgbClr val="FF0000"/>
                </a:solidFill>
              </a:rPr>
              <a:t>المفصل محمر </a:t>
            </a:r>
            <a:r>
              <a:rPr lang="ar-SA" dirty="0"/>
              <a:t>مع </a:t>
            </a:r>
            <a:r>
              <a:rPr lang="ar-SA" dirty="0">
                <a:solidFill>
                  <a:srgbClr val="FF0000"/>
                </a:solidFill>
              </a:rPr>
              <a:t>سخونة موضعية </a:t>
            </a:r>
            <a:r>
              <a:rPr lang="ar-SA" dirty="0"/>
              <a:t>ومضض شديد مع تحدد بالحركة </a:t>
            </a:r>
          </a:p>
          <a:p>
            <a:pPr marL="0" indent="0">
              <a:buNone/>
            </a:pPr>
            <a:r>
              <a:rPr lang="ar-SA" dirty="0"/>
              <a:t> </a:t>
            </a:r>
          </a:p>
          <a:p>
            <a:pPr marL="0" indent="0">
              <a:buNone/>
            </a:pPr>
            <a:r>
              <a:rPr lang="ar-SA" dirty="0"/>
              <a:t>والحالة العامة </a:t>
            </a:r>
            <a:r>
              <a:rPr lang="ar-SA" dirty="0">
                <a:solidFill>
                  <a:srgbClr val="FF0000"/>
                </a:solidFill>
              </a:rPr>
              <a:t>للطفل المحموم </a:t>
            </a:r>
            <a:r>
              <a:rPr lang="ar-SA" dirty="0"/>
              <a:t>تكون غير جيدة </a:t>
            </a:r>
          </a:p>
          <a:p>
            <a:pPr marL="0" indent="0">
              <a:buNone/>
            </a:pPr>
            <a:r>
              <a:rPr lang="ar-SA" dirty="0"/>
              <a:t>غالبا ما يكون الطرف </a:t>
            </a:r>
            <a:r>
              <a:rPr lang="ar-SA" dirty="0">
                <a:solidFill>
                  <a:srgbClr val="FF0000"/>
                </a:solidFill>
              </a:rPr>
              <a:t>عند الرضع </a:t>
            </a:r>
            <a:r>
              <a:rPr lang="ar-SA" dirty="0"/>
              <a:t>بوضعية </a:t>
            </a:r>
            <a:r>
              <a:rPr lang="ar-SA" b="1" dirty="0">
                <a:solidFill>
                  <a:srgbClr val="FF0000"/>
                </a:solidFill>
              </a:rPr>
              <a:t>الشلل الكاذب مع صراخ شديد </a:t>
            </a:r>
            <a:r>
              <a:rPr lang="ar-SA" b="1" dirty="0" err="1">
                <a:solidFill>
                  <a:srgbClr val="FF0000"/>
                </a:solidFill>
              </a:rPr>
              <a:t>اذا</a:t>
            </a:r>
            <a:r>
              <a:rPr lang="ar-SA" b="1" dirty="0">
                <a:solidFill>
                  <a:srgbClr val="FF0000"/>
                </a:solidFill>
              </a:rPr>
              <a:t> تم تحريكه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66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9DA5-F38E-47CB-9780-AA19F083A8A5}" type="datetime8">
              <a:rPr lang="en-US" smtClean="0"/>
              <a:pPr/>
              <a:t>7/20/2020 1:12 PM</a:t>
            </a:fld>
            <a:endParaRPr lang="ar-AE"/>
          </a:p>
        </p:txBody>
      </p:sp>
      <p:pic>
        <p:nvPicPr>
          <p:cNvPr id="7" name="Picture 2" descr="D:\مجلد جديد\٢٠١٩٠٢١١_١٢٠٨٣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3433262" cy="4339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243149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FB61C2F-23AD-F045-98B7-7962DAE9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الاستقصاءات 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F14F2C3-6639-AF4B-872D-DB9E43473BE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ar-SA" sz="2000" dirty="0"/>
              <a:t>هناك زيادة في </a:t>
            </a:r>
            <a:r>
              <a:rPr lang="ar-SA" sz="2000" dirty="0" smtClean="0"/>
              <a:t>عدد </a:t>
            </a:r>
            <a:r>
              <a:rPr lang="ar-SA" sz="2000" dirty="0"/>
              <a:t>الخلايا البيضاء </a:t>
            </a:r>
            <a:r>
              <a:rPr lang="ar-SA" sz="2000" dirty="0" smtClean="0"/>
              <a:t>وبروتينات الطور </a:t>
            </a:r>
            <a:r>
              <a:rPr lang="ar-SA" sz="2000" dirty="0"/>
              <a:t>الحاد </a:t>
            </a:r>
          </a:p>
          <a:p>
            <a:r>
              <a:rPr lang="ar-SA" sz="2000" dirty="0"/>
              <a:t>يجب </a:t>
            </a:r>
            <a:r>
              <a:rPr lang="ar-SA" sz="2000" dirty="0" err="1" smtClean="0"/>
              <a:t>ان</a:t>
            </a:r>
            <a:r>
              <a:rPr lang="ar-SA" sz="2000" dirty="0" smtClean="0"/>
              <a:t> </a:t>
            </a:r>
            <a:r>
              <a:rPr lang="ar-SA" sz="2000" dirty="0"/>
              <a:t>تؤخذ </a:t>
            </a:r>
            <a:r>
              <a:rPr lang="ar-SA" sz="2000" dirty="0" err="1"/>
              <a:t>زروعات</a:t>
            </a:r>
            <a:r>
              <a:rPr lang="ar-SA" sz="2000" dirty="0"/>
              <a:t> للدم</a:t>
            </a:r>
          </a:p>
          <a:p>
            <a:r>
              <a:rPr lang="ar-SA" sz="2000" dirty="0"/>
              <a:t>الموجات فوق الصوتية للمفاصل العميقة مثل </a:t>
            </a:r>
            <a:r>
              <a:rPr lang="ar-SA" sz="2000" dirty="0" smtClean="0"/>
              <a:t>مفصل </a:t>
            </a:r>
            <a:r>
              <a:rPr lang="ar-SA" sz="2000" dirty="0"/>
              <a:t>الورك تساعد في تحديد وجود الانصباب </a:t>
            </a:r>
          </a:p>
          <a:p>
            <a:r>
              <a:rPr lang="ar-SA" sz="2000" dirty="0" err="1" smtClean="0"/>
              <a:t>الاشعة</a:t>
            </a:r>
            <a:r>
              <a:rPr lang="ar-SA" sz="2000" dirty="0" smtClean="0"/>
              <a:t> </a:t>
            </a:r>
            <a:r>
              <a:rPr lang="ar-SA" sz="2000" dirty="0"/>
              <a:t>البسيطة لاستبعاد </a:t>
            </a:r>
            <a:r>
              <a:rPr lang="ar-SA" sz="2000" dirty="0" err="1"/>
              <a:t>الرض</a:t>
            </a:r>
            <a:r>
              <a:rPr lang="ar-SA" sz="2000" dirty="0"/>
              <a:t> والآفات العظمية </a:t>
            </a:r>
            <a:r>
              <a:rPr lang="ar-SA" sz="2000" dirty="0" err="1"/>
              <a:t>الآخرى</a:t>
            </a:r>
            <a:r>
              <a:rPr lang="ar-SA" sz="2000" dirty="0"/>
              <a:t> </a:t>
            </a:r>
          </a:p>
          <a:p>
            <a:r>
              <a:rPr lang="ar-SA" sz="2000" dirty="0"/>
              <a:t>ومع ذلك في التهاب المفاصل </a:t>
            </a:r>
            <a:r>
              <a:rPr lang="ar-SA" sz="2000" dirty="0" err="1"/>
              <a:t>الإنتاني</a:t>
            </a:r>
            <a:r>
              <a:rPr lang="ar-SA" sz="2000" dirty="0"/>
              <a:t> تكون </a:t>
            </a:r>
            <a:r>
              <a:rPr lang="ar-SA" sz="2000" dirty="0">
                <a:solidFill>
                  <a:srgbClr val="FF0000"/>
                </a:solidFill>
              </a:rPr>
              <a:t>الأشعة البسيطة طبيعية في البداية </a:t>
            </a:r>
            <a:r>
              <a:rPr lang="ar-SA" sz="2000" dirty="0" err="1"/>
              <a:t>ماعد</a:t>
            </a:r>
            <a:r>
              <a:rPr lang="ar-SA" sz="2000" dirty="0"/>
              <a:t> اتساع المسافة المفصلية وتورم النسيج الرخو </a:t>
            </a:r>
          </a:p>
          <a:p>
            <a:r>
              <a:rPr lang="ar-SA" sz="2000" dirty="0"/>
              <a:t>قد يكون فحص العظم </a:t>
            </a:r>
            <a:r>
              <a:rPr lang="ar-SA" sz="2000" dirty="0">
                <a:solidFill>
                  <a:srgbClr val="FF0000"/>
                </a:solidFill>
              </a:rPr>
              <a:t>بالنظائر المشعة </a:t>
            </a:r>
            <a:r>
              <a:rPr lang="ar-SA" sz="2000" dirty="0"/>
              <a:t>مفيدا وقد يظهر فحص التصوير بالرنين المغناطيسي ذات عظم ونقي بالعظم المجاور </a:t>
            </a:r>
          </a:p>
          <a:p>
            <a:r>
              <a:rPr lang="ar-SA" sz="2000" dirty="0">
                <a:solidFill>
                  <a:srgbClr val="FF0000"/>
                </a:solidFill>
              </a:rPr>
              <a:t>بزل المسافة المفصلية </a:t>
            </a:r>
            <a:r>
              <a:rPr lang="ar-SA" sz="2000" dirty="0"/>
              <a:t>تحت توجيه الموجات فوق الصوتية </a:t>
            </a:r>
            <a:r>
              <a:rPr lang="ar-SA" sz="2000" b="1" dirty="0"/>
              <a:t>لتحري نوع </a:t>
            </a:r>
            <a:r>
              <a:rPr lang="ar-SA" sz="2000" b="1" dirty="0" err="1"/>
              <a:t>الجرثوم</a:t>
            </a:r>
            <a:r>
              <a:rPr lang="ar-SA" sz="2000" b="1" dirty="0"/>
              <a:t> والزرع هو الاستقصاء الأساسي </a:t>
            </a:r>
          </a:p>
          <a:p>
            <a:r>
              <a:rPr lang="ar-SA" sz="2000" dirty="0"/>
              <a:t>يتطلب العلاج </a:t>
            </a:r>
            <a:r>
              <a:rPr lang="ar-SA" sz="2000" dirty="0" err="1"/>
              <a:t>اعطاء</a:t>
            </a:r>
            <a:r>
              <a:rPr lang="ar-SA" sz="2000" dirty="0"/>
              <a:t> </a:t>
            </a:r>
            <a:r>
              <a:rPr lang="ar-SA" sz="2000" b="1" dirty="0">
                <a:solidFill>
                  <a:srgbClr val="FF0000"/>
                </a:solidFill>
              </a:rPr>
              <a:t>فترة طويلة </a:t>
            </a:r>
            <a:r>
              <a:rPr lang="ar-SA" sz="2000" dirty="0"/>
              <a:t>من الصادات الحيوية في الوريد في البداية </a:t>
            </a:r>
          </a:p>
          <a:p>
            <a:r>
              <a:rPr lang="ar-SA" sz="2000" dirty="0"/>
              <a:t>وقد يكون </a:t>
            </a:r>
            <a:r>
              <a:rPr lang="ar-SA" sz="2000" dirty="0" smtClean="0">
                <a:solidFill>
                  <a:srgbClr val="FF0000"/>
                </a:solidFill>
              </a:rPr>
              <a:t>غسل </a:t>
            </a:r>
            <a:r>
              <a:rPr lang="ar-SA" sz="2000" dirty="0">
                <a:solidFill>
                  <a:srgbClr val="FF0000"/>
                </a:solidFill>
              </a:rPr>
              <a:t>المفصل </a:t>
            </a:r>
            <a:r>
              <a:rPr lang="ar-SA" sz="2000" dirty="0" err="1">
                <a:solidFill>
                  <a:srgbClr val="FF0000"/>
                </a:solidFill>
              </a:rPr>
              <a:t>او</a:t>
            </a:r>
            <a:r>
              <a:rPr lang="ar-SA" sz="2000" dirty="0">
                <a:solidFill>
                  <a:srgbClr val="FF0000"/>
                </a:solidFill>
              </a:rPr>
              <a:t> التفجير الجراحي </a:t>
            </a:r>
            <a:r>
              <a:rPr lang="ar-SA" sz="2000" dirty="0"/>
              <a:t>مطلوبا </a:t>
            </a:r>
            <a:r>
              <a:rPr lang="ar-SA" sz="2000" dirty="0" err="1"/>
              <a:t>اذا</a:t>
            </a:r>
            <a:r>
              <a:rPr lang="ar-SA" sz="2000" dirty="0"/>
              <a:t> لم يكن التحسن سريعا </a:t>
            </a:r>
            <a:r>
              <a:rPr lang="ar-SA" sz="2000" dirty="0" err="1"/>
              <a:t>او</a:t>
            </a:r>
            <a:r>
              <a:rPr lang="ar-SA" sz="2000" dirty="0"/>
              <a:t> </a:t>
            </a:r>
            <a:r>
              <a:rPr lang="ar-SA" sz="2000" dirty="0" err="1"/>
              <a:t>اذا</a:t>
            </a:r>
            <a:r>
              <a:rPr lang="ar-SA" sz="2000" dirty="0"/>
              <a:t> كان المفصل عميق </a:t>
            </a:r>
            <a:r>
              <a:rPr lang="ar-SA" sz="2000" dirty="0" err="1"/>
              <a:t>التوضع</a:t>
            </a:r>
            <a:r>
              <a:rPr lang="ar-SA" sz="2000" dirty="0"/>
              <a:t> مثل مفصل الورك</a:t>
            </a:r>
          </a:p>
          <a:p>
            <a:r>
              <a:rPr lang="ar-SA" sz="2000" dirty="0"/>
              <a:t>يتم تثبيت المفصل مبدئيا في </a:t>
            </a:r>
            <a:r>
              <a:rPr lang="ar-SA" sz="2000" dirty="0">
                <a:solidFill>
                  <a:srgbClr val="FF0000"/>
                </a:solidFill>
              </a:rPr>
              <a:t>وضع وظيفي </a:t>
            </a:r>
            <a:r>
              <a:rPr lang="ar-SA" sz="2000" dirty="0"/>
              <a:t>ولكن يجب تحريكه لاحقا لمنع التشوه الدائم </a:t>
            </a:r>
          </a:p>
          <a:p>
            <a:r>
              <a:rPr lang="ar-SA" sz="2000" dirty="0">
                <a:solidFill>
                  <a:srgbClr val="FF0000"/>
                </a:solidFill>
              </a:rPr>
              <a:t>ملاحظة : العلاج المبكر لالتها </a:t>
            </a:r>
            <a:r>
              <a:rPr lang="ar-SA" sz="2000" dirty="0" smtClean="0">
                <a:solidFill>
                  <a:srgbClr val="FF0000"/>
                </a:solidFill>
              </a:rPr>
              <a:t>ب المفصل </a:t>
            </a:r>
            <a:r>
              <a:rPr lang="ar-SA" sz="2000" dirty="0">
                <a:solidFill>
                  <a:srgbClr val="FF0000"/>
                </a:solidFill>
              </a:rPr>
              <a:t>القيحي أساسي للوقاية من تخريب الغضروف المفصلي والعظم </a:t>
            </a:r>
            <a:endParaRPr lang="ar-AE" sz="20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C1666-2D0B-4066-B6ED-4EDFA43C0010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3968564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4B0F3FE-6EB2-6F4A-A95D-9E366E07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التهاب المفاصل الشبابي الذاتي 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529E5876-A9B7-8A4A-979D-5A2C794A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757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ar-SA" dirty="0"/>
              <a:t>هو أكثر </a:t>
            </a:r>
            <a:r>
              <a:rPr lang="ar-SA" dirty="0">
                <a:solidFill>
                  <a:srgbClr val="FF0000"/>
                </a:solidFill>
              </a:rPr>
              <a:t>أسباب التهاب </a:t>
            </a:r>
            <a:r>
              <a:rPr lang="ar-SA" dirty="0" smtClean="0">
                <a:solidFill>
                  <a:srgbClr val="FF0000"/>
                </a:solidFill>
              </a:rPr>
              <a:t>المفاصل </a:t>
            </a:r>
            <a:r>
              <a:rPr lang="ar-SA" dirty="0">
                <a:solidFill>
                  <a:srgbClr val="FF0000"/>
                </a:solidFill>
              </a:rPr>
              <a:t>المزمن </a:t>
            </a:r>
            <a:r>
              <a:rPr lang="ar-SA" dirty="0"/>
              <a:t>شيوعا بين </a:t>
            </a:r>
            <a:r>
              <a:rPr lang="ar-SA" dirty="0" smtClean="0"/>
              <a:t>الأطفال </a:t>
            </a:r>
            <a:r>
              <a:rPr lang="ar-SA" dirty="0"/>
              <a:t>والمراهقين في المملكة المتحدة </a:t>
            </a:r>
          </a:p>
          <a:p>
            <a:r>
              <a:rPr lang="ar-SA" dirty="0"/>
              <a:t>يعرف بأنه </a:t>
            </a:r>
            <a:r>
              <a:rPr lang="ar-SA" b="1" u="sng" dirty="0">
                <a:solidFill>
                  <a:srgbClr val="FF0000"/>
                </a:solidFill>
              </a:rPr>
              <a:t>تورم مفصلي مستمر ( مدته أكثر من 6 أسابيع ) قبل سن ال 16 سنة مع غياب </a:t>
            </a:r>
            <a:r>
              <a:rPr lang="ar-SA" b="1" u="sng" dirty="0" smtClean="0">
                <a:solidFill>
                  <a:srgbClr val="FF0000"/>
                </a:solidFill>
              </a:rPr>
              <a:t>وجود </a:t>
            </a:r>
            <a:r>
              <a:rPr lang="ar-SA" b="1" u="sng" dirty="0">
                <a:solidFill>
                  <a:srgbClr val="FF0000"/>
                </a:solidFill>
              </a:rPr>
              <a:t>انتان او اي سبب محدد آخر </a:t>
            </a:r>
          </a:p>
          <a:p>
            <a:r>
              <a:rPr lang="ar-SA" dirty="0"/>
              <a:t>يبلغ انتشاره نحو 1 من كل 1000 </a:t>
            </a:r>
            <a:r>
              <a:rPr lang="ar-SA" dirty="0" smtClean="0"/>
              <a:t>طفل </a:t>
            </a:r>
            <a:r>
              <a:rPr lang="ar-SA" dirty="0"/>
              <a:t>( اي شبيه بالصرع ) </a:t>
            </a:r>
          </a:p>
          <a:p>
            <a:r>
              <a:rPr lang="ar-SA" dirty="0"/>
              <a:t>هناك </a:t>
            </a:r>
            <a:r>
              <a:rPr lang="ar-SA" dirty="0" smtClean="0"/>
              <a:t>على </a:t>
            </a:r>
            <a:r>
              <a:rPr lang="ar-SA" dirty="0"/>
              <a:t>الأقل </a:t>
            </a:r>
            <a:r>
              <a:rPr lang="ar-SA" b="1" dirty="0"/>
              <a:t>سبعة أنواع </a:t>
            </a:r>
            <a:r>
              <a:rPr lang="ar-SA" dirty="0"/>
              <a:t>فرعية مختلفة من JIA</a:t>
            </a:r>
          </a:p>
          <a:p>
            <a:r>
              <a:rPr lang="ar-SA" dirty="0"/>
              <a:t>ويتم تصنيفها </a:t>
            </a:r>
            <a:r>
              <a:rPr lang="ar-SA" dirty="0" err="1"/>
              <a:t>سريريا</a:t>
            </a:r>
            <a:r>
              <a:rPr lang="ar-SA" dirty="0"/>
              <a:t> بالاعتماد على </a:t>
            </a:r>
            <a:r>
              <a:rPr lang="ar-SA" b="1" dirty="0">
                <a:solidFill>
                  <a:srgbClr val="FF0000"/>
                </a:solidFill>
              </a:rPr>
              <a:t>عدد المفاصل </a:t>
            </a:r>
            <a:r>
              <a:rPr lang="ar-SA" dirty="0"/>
              <a:t>التي تأثرت في </a:t>
            </a:r>
            <a:r>
              <a:rPr lang="ar-SA" dirty="0">
                <a:solidFill>
                  <a:srgbClr val="FF0000"/>
                </a:solidFill>
              </a:rPr>
              <a:t>الأشهر الستة الأولى </a:t>
            </a:r>
            <a:r>
              <a:rPr lang="ar-SA" dirty="0"/>
              <a:t>مثل عديد المفاصل ( أكثر من اربع مفاصل ) وقليل المفاصل ( حتى اربعة مفاصل ) او الجهازي مع حمى وطفح جلدي .. التهاب المفاصل </a:t>
            </a:r>
            <a:r>
              <a:rPr lang="ar-SA" dirty="0" err="1"/>
              <a:t>الصدافي</a:t>
            </a:r>
            <a:r>
              <a:rPr lang="ar-SA" dirty="0"/>
              <a:t> والتهاب الرباط هي </a:t>
            </a:r>
            <a:r>
              <a:rPr lang="ar-SA" dirty="0" err="1"/>
              <a:t>انواع</a:t>
            </a:r>
            <a:r>
              <a:rPr lang="ar-SA" dirty="0"/>
              <a:t> فرعية أخرى </a:t>
            </a:r>
          </a:p>
          <a:p>
            <a:r>
              <a:rPr lang="ar-SA" dirty="0"/>
              <a:t>يتم تصنيف </a:t>
            </a:r>
            <a:r>
              <a:rPr lang="ar-SA" dirty="0" err="1"/>
              <a:t>الانواع</a:t>
            </a:r>
            <a:r>
              <a:rPr lang="ar-SA" dirty="0"/>
              <a:t> الفرعية </a:t>
            </a:r>
            <a:r>
              <a:rPr lang="ar-SA" dirty="0" err="1"/>
              <a:t>ايضا</a:t>
            </a:r>
            <a:r>
              <a:rPr lang="ar-SA" dirty="0"/>
              <a:t> وفقا لوجود </a:t>
            </a:r>
            <a:r>
              <a:rPr lang="ar-SA" dirty="0">
                <a:solidFill>
                  <a:srgbClr val="FF0000"/>
                </a:solidFill>
              </a:rPr>
              <a:t>العامل </a:t>
            </a:r>
            <a:r>
              <a:rPr lang="ar-SA" dirty="0" err="1">
                <a:solidFill>
                  <a:srgbClr val="FF0000"/>
                </a:solidFill>
              </a:rPr>
              <a:t>االرثياني</a:t>
            </a:r>
            <a:r>
              <a:rPr lang="ar-SA" dirty="0">
                <a:solidFill>
                  <a:srgbClr val="FF0000"/>
                </a:solidFill>
              </a:rPr>
              <a:t> والنمط النسيجي HLA B27 </a:t>
            </a:r>
            <a:endParaRPr lang="ar-AE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067D-B6E2-4FEB-BCF8-657F8A421C51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8503415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CBDA053-47DC-8949-8D44-E9E268DD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98C09A12-E7A6-234B-AD7A-C737998D7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105400"/>
          </a:xfrm>
        </p:spPr>
        <p:txBody>
          <a:bodyPr>
            <a:normAutofit/>
          </a:bodyPr>
          <a:lstStyle/>
          <a:p>
            <a:r>
              <a:rPr lang="ar-SA" dirty="0"/>
              <a:t>ما يميز القصة </a:t>
            </a:r>
            <a:r>
              <a:rPr lang="ar-SA" dirty="0" err="1"/>
              <a:t>السريرية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وجود التصلب </a:t>
            </a:r>
            <a:r>
              <a:rPr lang="ar-SA" dirty="0"/>
              <a:t>( تصلب بعد فترات الراحة مثل ركوب السيارات مدة طويلة </a:t>
            </a:r>
            <a:r>
              <a:rPr lang="ar-SA" dirty="0" smtClean="0"/>
              <a:t>)</a:t>
            </a:r>
            <a:r>
              <a:rPr lang="ar-SA" dirty="0" smtClean="0">
                <a:solidFill>
                  <a:srgbClr val="FF0000"/>
                </a:solidFill>
              </a:rPr>
              <a:t>ويبوسة </a:t>
            </a:r>
            <a:r>
              <a:rPr lang="ar-SA" dirty="0">
                <a:solidFill>
                  <a:srgbClr val="FF0000"/>
                </a:solidFill>
              </a:rPr>
              <a:t>وألم مفاصل صباحية </a:t>
            </a:r>
          </a:p>
          <a:p>
            <a:r>
              <a:rPr lang="ar-SA" dirty="0"/>
              <a:t>في الطفل الصغير قد يتظاهر على هيئة </a:t>
            </a:r>
            <a:r>
              <a:rPr lang="ar-SA" b="1" dirty="0">
                <a:solidFill>
                  <a:srgbClr val="FF0000"/>
                </a:solidFill>
              </a:rPr>
              <a:t>عرج متقطع </a:t>
            </a:r>
            <a:r>
              <a:rPr lang="ar-SA" dirty="0" err="1" smtClean="0"/>
              <a:t>او</a:t>
            </a:r>
            <a:r>
              <a:rPr lang="ar-SA" dirty="0" smtClean="0"/>
              <a:t> </a:t>
            </a:r>
            <a:r>
              <a:rPr lang="ar-SA" dirty="0"/>
              <a:t>تدهور في السلوك </a:t>
            </a:r>
            <a:r>
              <a:rPr lang="ar-SA" dirty="0" err="1"/>
              <a:t>او</a:t>
            </a:r>
            <a:r>
              <a:rPr lang="ar-SA" dirty="0"/>
              <a:t> المزاج </a:t>
            </a:r>
            <a:r>
              <a:rPr lang="ar-SA" dirty="0" err="1"/>
              <a:t>او</a:t>
            </a:r>
            <a:r>
              <a:rPr lang="ar-SA" dirty="0"/>
              <a:t> تجنب الأنشطة التي اكتسبها سابقا بدلا من الشكوى من الألم </a:t>
            </a:r>
          </a:p>
          <a:p>
            <a:r>
              <a:rPr lang="ar-SA" dirty="0"/>
              <a:t>في وقت لاحق قد يكون هناك </a:t>
            </a:r>
            <a:r>
              <a:rPr lang="ar-SA" b="1" dirty="0">
                <a:solidFill>
                  <a:srgbClr val="FF0000"/>
                </a:solidFill>
              </a:rPr>
              <a:t>تورم في المفصل </a:t>
            </a:r>
            <a:r>
              <a:rPr lang="ar-SA" dirty="0"/>
              <a:t>بسبب وجود سوائل </a:t>
            </a:r>
            <a:r>
              <a:rPr lang="ar-SA" dirty="0" smtClean="0"/>
              <a:t>بداخله </a:t>
            </a:r>
            <a:r>
              <a:rPr lang="ar-SA" dirty="0"/>
              <a:t>مع التهاب </a:t>
            </a:r>
          </a:p>
          <a:p>
            <a:r>
              <a:rPr lang="ar-SA" dirty="0"/>
              <a:t>في الأشكال الأكثر شيوعا </a:t>
            </a:r>
            <a:r>
              <a:rPr lang="ar-SA" dirty="0">
                <a:solidFill>
                  <a:srgbClr val="FF0000"/>
                </a:solidFill>
              </a:rPr>
              <a:t>معظم الاستقصاءات </a:t>
            </a:r>
            <a:r>
              <a:rPr lang="ar-SA" dirty="0" err="1">
                <a:solidFill>
                  <a:srgbClr val="FF0000"/>
                </a:solidFill>
              </a:rPr>
              <a:t>البدئية</a:t>
            </a:r>
            <a:r>
              <a:rPr lang="ar-SA" dirty="0">
                <a:solidFill>
                  <a:srgbClr val="FF0000"/>
                </a:solidFill>
              </a:rPr>
              <a:t> تكون طبيعية في المراحل المبكرة </a:t>
            </a:r>
            <a:r>
              <a:rPr lang="ar-SA" dirty="0"/>
              <a:t>مثل ( الكريات البيض والمشعرات الالتهابية </a:t>
            </a:r>
            <a:r>
              <a:rPr lang="ar-SA" dirty="0" smtClean="0"/>
              <a:t>والعامل الرثياني </a:t>
            </a:r>
            <a:r>
              <a:rPr lang="ar-SA" dirty="0"/>
              <a:t>سلبي </a:t>
            </a:r>
            <a:r>
              <a:rPr lang="ar-SA" dirty="0" smtClean="0"/>
              <a:t>و </a:t>
            </a:r>
            <a:r>
              <a:rPr lang="ar-SA" dirty="0"/>
              <a:t>المظاهر الشعاعية </a:t>
            </a:r>
            <a:r>
              <a:rPr lang="ar-SA" dirty="0" smtClean="0"/>
              <a:t>سلبيه) مما يجعل </a:t>
            </a:r>
            <a:r>
              <a:rPr lang="ar-SA" dirty="0" smtClean="0">
                <a:solidFill>
                  <a:srgbClr val="FF0000"/>
                </a:solidFill>
              </a:rPr>
              <a:t>التشخيص صعب </a:t>
            </a:r>
            <a:endParaRPr lang="ar-SA" dirty="0">
              <a:solidFill>
                <a:srgbClr val="FF0000"/>
              </a:solidFill>
            </a:endParaRPr>
          </a:p>
          <a:p>
            <a:r>
              <a:rPr lang="ar-SA" dirty="0"/>
              <a:t>يمكن </a:t>
            </a:r>
            <a:r>
              <a:rPr lang="ar-SA" dirty="0" err="1"/>
              <a:t>ان</a:t>
            </a:r>
            <a:r>
              <a:rPr lang="ar-SA" dirty="0"/>
              <a:t> يوجد </a:t>
            </a:r>
            <a:r>
              <a:rPr lang="ar-SA" dirty="0">
                <a:solidFill>
                  <a:srgbClr val="FF0000"/>
                </a:solidFill>
              </a:rPr>
              <a:t>العامل المضاد للنواة </a:t>
            </a:r>
            <a:r>
              <a:rPr lang="ar-SA" dirty="0"/>
              <a:t>عند الأطفال مع JIA ولكن </a:t>
            </a:r>
            <a:r>
              <a:rPr lang="ar-SA" b="1" dirty="0">
                <a:solidFill>
                  <a:srgbClr val="FF0000"/>
                </a:solidFill>
              </a:rPr>
              <a:t>قد تشاهد عند طفل صحيح </a:t>
            </a:r>
            <a:r>
              <a:rPr lang="ar-SA" dirty="0"/>
              <a:t>او في بعض الأمراض العابرة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69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DA74-13A1-4302-9710-532F63F2A4E0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5258524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الركبتان الملتصقتان(</a:t>
            </a:r>
            <a:r>
              <a:rPr lang="ar-SA" dirty="0" err="1" smtClean="0"/>
              <a:t>الركبه</a:t>
            </a:r>
            <a:r>
              <a:rPr lang="ar-SA" dirty="0" smtClean="0"/>
              <a:t> </a:t>
            </a:r>
            <a:r>
              <a:rPr lang="ar-SA" dirty="0" err="1" smtClean="0"/>
              <a:t>الروحاء</a:t>
            </a:r>
            <a:r>
              <a:rPr lang="ar-SA" dirty="0" smtClean="0"/>
              <a:t>)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733800" y="1935480"/>
            <a:ext cx="7848600" cy="4389120"/>
          </a:xfrm>
        </p:spPr>
        <p:txBody>
          <a:bodyPr>
            <a:normAutofit/>
          </a:bodyPr>
          <a:lstStyle/>
          <a:p>
            <a:r>
              <a:rPr lang="ar-SA" sz="4000" dirty="0" smtClean="0"/>
              <a:t>تكون القدمان </a:t>
            </a:r>
            <a:r>
              <a:rPr lang="ar-SA" sz="4000" dirty="0" smtClean="0">
                <a:solidFill>
                  <a:srgbClr val="FF0000"/>
                </a:solidFill>
              </a:rPr>
              <a:t>متباعدتين عند الوقوف </a:t>
            </a:r>
            <a:r>
              <a:rPr lang="ar-SA" sz="4000" dirty="0" smtClean="0"/>
              <a:t>والركبتين متلاصقتان معا</a:t>
            </a:r>
          </a:p>
          <a:p>
            <a:r>
              <a:rPr lang="ar-SA" sz="4000" dirty="0" smtClean="0"/>
              <a:t>يجب </a:t>
            </a:r>
            <a:r>
              <a:rPr lang="ar-SA" sz="4000" dirty="0" err="1" smtClean="0"/>
              <a:t>ان</a:t>
            </a:r>
            <a:r>
              <a:rPr lang="ar-SA" sz="4000" dirty="0" smtClean="0"/>
              <a:t> تكون </a:t>
            </a:r>
            <a:r>
              <a:rPr lang="ar-SA" sz="4000" dirty="0" err="1" smtClean="0"/>
              <a:t>المسافه</a:t>
            </a:r>
            <a:r>
              <a:rPr lang="ar-SA" sz="4000" dirty="0" smtClean="0"/>
              <a:t> بين الكعبين اقل من </a:t>
            </a:r>
            <a:r>
              <a:rPr lang="ar-SA" sz="4000" dirty="0" smtClean="0">
                <a:solidFill>
                  <a:srgbClr val="FF0000"/>
                </a:solidFill>
              </a:rPr>
              <a:t>8 سم</a:t>
            </a:r>
          </a:p>
          <a:p>
            <a:r>
              <a:rPr lang="ar-SA" sz="4000" dirty="0" smtClean="0"/>
              <a:t>يشاهد عند العديد من </a:t>
            </a:r>
            <a:r>
              <a:rPr lang="ar-SA" sz="4000" dirty="0" err="1" smtClean="0"/>
              <a:t>الاطفال</a:t>
            </a:r>
            <a:r>
              <a:rPr lang="ar-SA" sz="4000" dirty="0" smtClean="0"/>
              <a:t> الصغار وعادة ما </a:t>
            </a:r>
            <a:r>
              <a:rPr lang="ar-SA" sz="4000" dirty="0" smtClean="0">
                <a:solidFill>
                  <a:srgbClr val="FF0000"/>
                </a:solidFill>
              </a:rPr>
              <a:t>يتحسن عفويا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D:\مجلد جديد\٢٠١٩٠٢٠١_١٨٢٣١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81200"/>
            <a:ext cx="2065345" cy="4420862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7820-3752-4139-AA71-D34C0FE1C378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386" name="Picture 2" descr="D:\مجلد جديد\٢٠١٩٠٢٠١_١٨٥٨٥٥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6680" y="1935163"/>
            <a:ext cx="4918639" cy="4389437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70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6D33-0980-45B8-800A-A1B596D7D024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410" name="Picture 2" descr="D:\مجلد جديد\٢٠١٩٠٢٠١_١٨٥٩٣٤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5646142" cy="647985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71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3FB4-42E1-4621-8307-E40A5A8313FE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3C9F390-33D0-4D42-80D5-DCBC46BB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0753FD73-1E44-4C4A-8833-6E02C9A99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A" b="1" u="sng" dirty="0" err="1">
                <a:solidFill>
                  <a:srgbClr val="FF0000"/>
                </a:solidFill>
              </a:rPr>
              <a:t>الاختلاطات</a:t>
            </a:r>
            <a:r>
              <a:rPr lang="ar-SA" dirty="0"/>
              <a:t>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1 التهاب العنبة الأمامي المزمن </a:t>
            </a:r>
            <a:r>
              <a:rPr lang="ar-SA" dirty="0">
                <a:solidFill>
                  <a:schemeClr val="accent2"/>
                </a:solidFill>
              </a:rPr>
              <a:t>: </a:t>
            </a:r>
            <a:r>
              <a:rPr lang="ar-SA" dirty="0"/>
              <a:t>اختلاط شائع .. يكون </a:t>
            </a:r>
            <a:r>
              <a:rPr lang="ar-SA" dirty="0" err="1">
                <a:solidFill>
                  <a:srgbClr val="FF0000"/>
                </a:solidFill>
              </a:rPr>
              <a:t>لاعرضي</a:t>
            </a:r>
            <a:r>
              <a:rPr lang="ar-SA" dirty="0"/>
              <a:t> بالمراحل الأولى .. يمكن </a:t>
            </a:r>
            <a:r>
              <a:rPr lang="ar-SA" dirty="0" err="1"/>
              <a:t>ان</a:t>
            </a:r>
            <a:r>
              <a:rPr lang="ar-SA" dirty="0"/>
              <a:t> يسبب اضطراب رؤية شديد بسبب </a:t>
            </a:r>
            <a:r>
              <a:rPr lang="ar-SA" dirty="0" err="1"/>
              <a:t>الساد</a:t>
            </a:r>
            <a:r>
              <a:rPr lang="ar-SA" dirty="0"/>
              <a:t> والزرق .. يستطب الفحص العيني الدوري باستعمال المصباح الشقي ولاسيما عند الأطفال المصابين بالداء قليل المفاصل </a:t>
            </a:r>
            <a:r>
              <a:rPr lang="ar-SA" dirty="0" err="1"/>
              <a:t>واولئك</a:t>
            </a:r>
            <a:r>
              <a:rPr lang="ar-SA" dirty="0"/>
              <a:t> اللذين لديهم أضداد</a:t>
            </a:r>
            <a:r>
              <a:rPr lang="ar-SA" dirty="0">
                <a:solidFill>
                  <a:schemeClr val="accent2"/>
                </a:solidFill>
              </a:rPr>
              <a:t> </a:t>
            </a:r>
            <a:r>
              <a:rPr lang="ar-SA" dirty="0"/>
              <a:t>النواة ايجابية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2 الانكماش بالعطف للمفاصل : </a:t>
            </a:r>
            <a:r>
              <a:rPr lang="ar-SA" dirty="0"/>
              <a:t>تحدث عندما يبقى المفصل في الوضع الأكثر راحة </a:t>
            </a:r>
          </a:p>
          <a:p>
            <a:pPr marL="0" indent="0">
              <a:buNone/>
            </a:pPr>
            <a:r>
              <a:rPr lang="ar-SA" dirty="0"/>
              <a:t>وبالتالي تقليل الضغط داخل المفصل .. يمكن </a:t>
            </a:r>
            <a:r>
              <a:rPr lang="ar-SA" dirty="0" err="1" smtClean="0"/>
              <a:t>ان</a:t>
            </a:r>
            <a:r>
              <a:rPr lang="ar-SA" dirty="0" smtClean="0"/>
              <a:t> </a:t>
            </a:r>
            <a:r>
              <a:rPr lang="ar-SA" dirty="0"/>
              <a:t>يؤدي المرض غير المعالج المزمن </a:t>
            </a:r>
            <a:r>
              <a:rPr lang="ar-SA" dirty="0" err="1"/>
              <a:t>الى</a:t>
            </a:r>
            <a:r>
              <a:rPr lang="ar-SA" dirty="0"/>
              <a:t> تدمير المفصل والحاجة </a:t>
            </a:r>
            <a:r>
              <a:rPr lang="ar-SA" dirty="0" err="1"/>
              <a:t>الى</a:t>
            </a:r>
            <a:r>
              <a:rPr lang="ar-SA" dirty="0"/>
              <a:t> استبداله .. يمكن الوقاية من انكماش المفصل بالتشخيص المبكر والعلاج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3 فشل النمو : </a:t>
            </a:r>
          </a:p>
          <a:p>
            <a:pPr marL="0" indent="0">
              <a:buNone/>
            </a:pPr>
            <a:r>
              <a:rPr lang="ar-SA" dirty="0"/>
              <a:t>قد يكون بسبب </a:t>
            </a:r>
            <a:r>
              <a:rPr lang="ar-SA" b="1" dirty="0">
                <a:solidFill>
                  <a:srgbClr val="FF0000"/>
                </a:solidFill>
              </a:rPr>
              <a:t>فقدان الشهية ؛ المرض </a:t>
            </a:r>
            <a:r>
              <a:rPr lang="ar-SA" b="1" dirty="0" smtClean="0">
                <a:solidFill>
                  <a:srgbClr val="FF0000"/>
                </a:solidFill>
              </a:rPr>
              <a:t>المزمن </a:t>
            </a:r>
            <a:r>
              <a:rPr lang="ar-SA" b="1" dirty="0">
                <a:solidFill>
                  <a:srgbClr val="FF0000"/>
                </a:solidFill>
              </a:rPr>
              <a:t>والعلاج بالستيروئيدات الجهازية </a:t>
            </a:r>
            <a:r>
              <a:rPr lang="ar-SA" dirty="0"/>
              <a:t>.. قد يكون هناك </a:t>
            </a:r>
            <a:r>
              <a:rPr lang="ar-SA" dirty="0">
                <a:solidFill>
                  <a:srgbClr val="FF0000"/>
                </a:solidFill>
              </a:rPr>
              <a:t>فرط نمو موضع مثل تباين طول الساق بسبب التهاب الغشاء </a:t>
            </a:r>
            <a:r>
              <a:rPr lang="ar-SA" dirty="0" err="1">
                <a:solidFill>
                  <a:srgbClr val="FF0000"/>
                </a:solidFill>
              </a:rPr>
              <a:t>الزليل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/>
              <a:t>النشط للركبة فترة طويلة .. يمكن الوقاية من اضطراب النمو بشكل كبير بالتشخيص المبكر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7247-61E6-4F69-A93F-FE3F8B4FEAE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2679849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8180AF1-6C1A-DD40-928C-ED2309CF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98A5495E-C6C1-724A-A94B-15EC1B58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u="sng" dirty="0">
                <a:solidFill>
                  <a:srgbClr val="FF0000"/>
                </a:solidFill>
              </a:rPr>
              <a:t>4 المشكلات البنيوية : </a:t>
            </a:r>
            <a:r>
              <a:rPr lang="ar-SA" dirty="0"/>
              <a:t>فقر الدم التالي للمرض المزمن وتأخر البلوغ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5 ترقق العظام : </a:t>
            </a:r>
            <a:r>
              <a:rPr lang="ar-SA" dirty="0"/>
              <a:t>المسببات متعددة بما في ذلك النظام الغذائي وانخفاض تحمل الوزن والكورتيكوستيروئيدات الجهازية وتأخر الطمث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6 الداء </a:t>
            </a:r>
            <a:r>
              <a:rPr lang="ar-SA" b="1" u="sng" dirty="0" err="1">
                <a:solidFill>
                  <a:srgbClr val="FF0000"/>
                </a:solidFill>
              </a:rPr>
              <a:t>النشواني</a:t>
            </a:r>
            <a:r>
              <a:rPr lang="ar-SA" b="1" u="sng" dirty="0">
                <a:solidFill>
                  <a:srgbClr val="FF0000"/>
                </a:solidFill>
              </a:rPr>
              <a:t> : </a:t>
            </a:r>
            <a:r>
              <a:rPr lang="ar-SA" dirty="0"/>
              <a:t>يسبب </a:t>
            </a:r>
            <a:r>
              <a:rPr lang="ar-SA" dirty="0" err="1"/>
              <a:t>بيلة</a:t>
            </a:r>
            <a:r>
              <a:rPr lang="ar-SA" dirty="0"/>
              <a:t> بروتينية وبالتالي فشلا كلويا وفيه </a:t>
            </a:r>
            <a:r>
              <a:rPr lang="ar-SA" dirty="0" err="1"/>
              <a:t>امراضية</a:t>
            </a:r>
            <a:r>
              <a:rPr lang="ar-SA" dirty="0"/>
              <a:t> عالية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5365-DA00-4913-A594-307E5CE7D66C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0727673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D:\مجلد جديد\٢٠١٩٠٢١١_١٢٠٧٣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862" y="1935163"/>
            <a:ext cx="6582275" cy="4389437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1E52-C530-4EA6-A9A2-F420CD42C403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ECB9C82-7AFF-A146-A8DD-8C48F116BE1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/>
              <a:t>تدبير التهاب المفاصل </a:t>
            </a:r>
            <a:r>
              <a:rPr lang="ar-SA" dirty="0" err="1"/>
              <a:t>الرثياني</a:t>
            </a:r>
            <a:r>
              <a:rPr lang="ar-SA" dirty="0"/>
              <a:t> الشبابي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EF21F6B9-8F0B-1248-8433-747BEB05C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الهدف العام للتدبير هو </a:t>
            </a:r>
            <a:r>
              <a:rPr lang="ar-SA" dirty="0" err="1">
                <a:solidFill>
                  <a:srgbClr val="FF0000"/>
                </a:solidFill>
              </a:rPr>
              <a:t>احداث</a:t>
            </a:r>
            <a:r>
              <a:rPr lang="ar-SA" dirty="0">
                <a:solidFill>
                  <a:srgbClr val="FF0000"/>
                </a:solidFill>
              </a:rPr>
              <a:t> الهجوع </a:t>
            </a:r>
            <a:r>
              <a:rPr lang="ar-SA" dirty="0"/>
              <a:t>في أقرب وقت ممكن </a:t>
            </a:r>
          </a:p>
          <a:p>
            <a:r>
              <a:rPr lang="ar-SA" dirty="0"/>
              <a:t>يشمل التدبير الدوائي </a:t>
            </a:r>
            <a:r>
              <a:rPr lang="ar-SA" dirty="0" smtClean="0"/>
              <a:t>الآتي: </a:t>
            </a:r>
            <a:endParaRPr lang="ar-SA" dirty="0"/>
          </a:p>
          <a:p>
            <a:r>
              <a:rPr lang="ar-SA" b="1" u="sng" dirty="0" smtClean="0">
                <a:solidFill>
                  <a:srgbClr val="FF0000"/>
                </a:solidFill>
              </a:rPr>
              <a:t>1- </a:t>
            </a:r>
            <a:r>
              <a:rPr lang="ar-SA" b="1" u="sng" dirty="0">
                <a:solidFill>
                  <a:srgbClr val="FF0000"/>
                </a:solidFill>
              </a:rPr>
              <a:t>مضادات الالتهاب غير </a:t>
            </a:r>
            <a:r>
              <a:rPr lang="ar-SA" b="1" u="sng" dirty="0" err="1">
                <a:solidFill>
                  <a:srgbClr val="FF0000"/>
                </a:solidFill>
              </a:rPr>
              <a:t>الستيروئيدية</a:t>
            </a:r>
            <a:r>
              <a:rPr lang="ar-SA" b="1" u="sng" dirty="0">
                <a:solidFill>
                  <a:srgbClr val="FF0000"/>
                </a:solidFill>
              </a:rPr>
              <a:t> والمسكنات </a:t>
            </a:r>
            <a:r>
              <a:rPr lang="ar-SA" dirty="0"/>
              <a:t>: لايعدل المرض ولكنها تساعد في تخفيف الأعراض في أثناء الهجمات</a:t>
            </a:r>
          </a:p>
          <a:p>
            <a:r>
              <a:rPr lang="ar-SA" dirty="0" smtClean="0"/>
              <a:t>2-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>
                <a:solidFill>
                  <a:srgbClr val="FF0000"/>
                </a:solidFill>
              </a:rPr>
              <a:t>الحقن </a:t>
            </a:r>
            <a:r>
              <a:rPr lang="ar-SA" b="1" u="sng" dirty="0" smtClean="0">
                <a:solidFill>
                  <a:srgbClr val="FF0000"/>
                </a:solidFill>
              </a:rPr>
              <a:t>المفصلية </a:t>
            </a:r>
            <a:r>
              <a:rPr lang="ar-SA" b="1" u="sng" dirty="0">
                <a:solidFill>
                  <a:srgbClr val="FF0000"/>
                </a:solidFill>
              </a:rPr>
              <a:t>: </a:t>
            </a:r>
            <a:r>
              <a:rPr lang="ar-SA" dirty="0"/>
              <a:t>ازداد الحقن الموجه بالايكو في الفترة الأخيرة وكان فعالا وهو </a:t>
            </a:r>
            <a:r>
              <a:rPr lang="ar-SA" dirty="0">
                <a:solidFill>
                  <a:srgbClr val="FF0000"/>
                </a:solidFill>
              </a:rPr>
              <a:t>الخط الاول للعلاج </a:t>
            </a:r>
            <a:r>
              <a:rPr lang="ar-SA" dirty="0"/>
              <a:t>للشكل قليل المفاصل اما في الشكل المتعدد المفاصل فيتم اجراء حقن </a:t>
            </a:r>
            <a:r>
              <a:rPr lang="ar-SA" dirty="0" smtClean="0"/>
              <a:t>متعدد </a:t>
            </a:r>
            <a:r>
              <a:rPr lang="ar-SA" dirty="0"/>
              <a:t>كعامل عبور عند البدء بالميثوتريكسات وهذا يتطلب التهدئة او التخدير الإنشاقي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3- </a:t>
            </a:r>
            <a:r>
              <a:rPr lang="ar-SA" b="1" u="sng" dirty="0" err="1" smtClean="0">
                <a:solidFill>
                  <a:srgbClr val="FF0000"/>
                </a:solidFill>
              </a:rPr>
              <a:t>ميثوتريكسات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>
                <a:solidFill>
                  <a:srgbClr val="FF0000"/>
                </a:solidFill>
              </a:rPr>
              <a:t>: </a:t>
            </a:r>
            <a:r>
              <a:rPr lang="ar-SA" dirty="0"/>
              <a:t>يقلل استعماله المبكر من تخرب المفاصل .. فعال في نحو 70%من حالات التهاب المفاصل المتعدد وأقل فعالية في الشكل </a:t>
            </a:r>
            <a:r>
              <a:rPr lang="ar-SA" dirty="0" err="1"/>
              <a:t>الجهازي</a:t>
            </a:r>
            <a:r>
              <a:rPr lang="ar-SA" dirty="0"/>
              <a:t> من JIA يتم اعطاؤه </a:t>
            </a:r>
            <a:r>
              <a:rPr lang="ar-SA" dirty="0">
                <a:solidFill>
                  <a:srgbClr val="FF0000"/>
                </a:solidFill>
              </a:rPr>
              <a:t>كجرعة اسبوعية </a:t>
            </a:r>
            <a:r>
              <a:rPr lang="ar-SA" dirty="0"/>
              <a:t>مع مراقبة منتظمة </a:t>
            </a:r>
            <a:r>
              <a:rPr lang="ar-SA" dirty="0">
                <a:solidFill>
                  <a:srgbClr val="FF0000"/>
                </a:solidFill>
              </a:rPr>
              <a:t>والغثيان شائع عند استعماله</a:t>
            </a:r>
            <a:endParaRPr lang="ar-AE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1DF8-9F22-46EC-BC50-25529C7B1E18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7230884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98FF3CB-40C0-0C4B-8267-38E966CD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A848C661-733D-AC41-B44D-EEDC908C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u="sng" dirty="0">
                <a:solidFill>
                  <a:srgbClr val="FF0000"/>
                </a:solidFill>
              </a:rPr>
              <a:t>4 </a:t>
            </a:r>
            <a:r>
              <a:rPr lang="ar-SA" b="1" u="sng" dirty="0" smtClean="0">
                <a:solidFill>
                  <a:srgbClr val="FF0000"/>
                </a:solidFill>
              </a:rPr>
              <a:t>- الستيروئيدات </a:t>
            </a:r>
            <a:r>
              <a:rPr lang="ar-SA" b="1" u="sng" dirty="0">
                <a:solidFill>
                  <a:srgbClr val="FF0000"/>
                </a:solidFill>
              </a:rPr>
              <a:t>الجهازية : </a:t>
            </a:r>
            <a:r>
              <a:rPr lang="ar-SA" dirty="0"/>
              <a:t>يجب تجنبها ان امكن لتقليل مخاطر كبت النمو وترقق العظام .. غالبا ما يعطى </a:t>
            </a:r>
            <a:r>
              <a:rPr lang="ar-SA" dirty="0" err="1">
                <a:solidFill>
                  <a:srgbClr val="FF0000"/>
                </a:solidFill>
              </a:rPr>
              <a:t>متيل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 err="1">
                <a:solidFill>
                  <a:srgbClr val="FF0000"/>
                </a:solidFill>
              </a:rPr>
              <a:t>بريدنيزولون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/>
              <a:t>في الوريد في حالة التهاب المفاصل المتعدد الشديد كعامل تحريض </a:t>
            </a:r>
          </a:p>
          <a:p>
            <a:r>
              <a:rPr lang="ar-SA" b="1" u="sng" dirty="0">
                <a:solidFill>
                  <a:srgbClr val="FF0000"/>
                </a:solidFill>
              </a:rPr>
              <a:t>5 </a:t>
            </a:r>
            <a:r>
              <a:rPr lang="ar-SA" b="1" u="sng" dirty="0" smtClean="0">
                <a:solidFill>
                  <a:srgbClr val="FF0000"/>
                </a:solidFill>
              </a:rPr>
              <a:t>- معدلات </a:t>
            </a:r>
            <a:r>
              <a:rPr lang="ar-SA" b="1" u="sng" dirty="0">
                <a:solidFill>
                  <a:srgbClr val="FF0000"/>
                </a:solidFill>
              </a:rPr>
              <a:t>السيتوكين ( البيولوجية )</a:t>
            </a:r>
            <a:r>
              <a:rPr lang="ar-SA" dirty="0"/>
              <a:t> وغيره من العلاجات المناعية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76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6336D-D104-46D5-AEB3-9547639B071A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7429307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25C0900-7175-F144-912E-316BC8AEF6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err="1"/>
              <a:t>فرفرية</a:t>
            </a:r>
            <a:r>
              <a:rPr lang="ar-SA" dirty="0"/>
              <a:t> </a:t>
            </a:r>
            <a:r>
              <a:rPr lang="ar-SA" dirty="0" err="1"/>
              <a:t>هينوخ</a:t>
            </a:r>
            <a:r>
              <a:rPr lang="ar-SA" dirty="0"/>
              <a:t> </a:t>
            </a:r>
            <a:r>
              <a:rPr lang="ar-SA" dirty="0" err="1"/>
              <a:t>شونلاين</a:t>
            </a:r>
            <a:r>
              <a:rPr lang="ar-SA" dirty="0"/>
              <a:t> 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4EA72741-1680-6B46-A9BE-1E8E0E2A4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>
                <a:solidFill>
                  <a:srgbClr val="FF0000"/>
                </a:solidFill>
              </a:rPr>
              <a:t>التهاب </a:t>
            </a:r>
            <a:r>
              <a:rPr lang="ar-SA" dirty="0" err="1">
                <a:solidFill>
                  <a:srgbClr val="FF0000"/>
                </a:solidFill>
              </a:rPr>
              <a:t>الاوعية</a:t>
            </a:r>
            <a:r>
              <a:rPr lang="ar-SA" dirty="0">
                <a:solidFill>
                  <a:srgbClr val="FF0000"/>
                </a:solidFill>
              </a:rPr>
              <a:t> الدموية </a:t>
            </a:r>
            <a:r>
              <a:rPr lang="ar-SA" dirty="0" err="1">
                <a:solidFill>
                  <a:srgbClr val="FF0000"/>
                </a:solidFill>
              </a:rPr>
              <a:t>الاكثر</a:t>
            </a:r>
            <a:r>
              <a:rPr lang="ar-SA" dirty="0">
                <a:solidFill>
                  <a:srgbClr val="FF0000"/>
                </a:solidFill>
              </a:rPr>
              <a:t> شيوعا </a:t>
            </a:r>
            <a:r>
              <a:rPr lang="ar-SA" dirty="0"/>
              <a:t>في مرحلة الطفولة </a:t>
            </a:r>
          </a:p>
          <a:p>
            <a:r>
              <a:rPr lang="ar-SA" dirty="0"/>
              <a:t>يتظاهر بطفح </a:t>
            </a:r>
            <a:r>
              <a:rPr lang="ar-SA" dirty="0" err="1"/>
              <a:t>فرفري</a:t>
            </a:r>
            <a:r>
              <a:rPr lang="ar-SA" dirty="0"/>
              <a:t> فوق الساقين والأرداف السفلية </a:t>
            </a:r>
          </a:p>
          <a:p>
            <a:r>
              <a:rPr lang="ar-SA" dirty="0"/>
              <a:t>تترافق </a:t>
            </a:r>
            <a:r>
              <a:rPr lang="ar-SA" dirty="0">
                <a:solidFill>
                  <a:srgbClr val="FF0000"/>
                </a:solidFill>
              </a:rPr>
              <a:t>بالتهاب المفاصل في الكاحلين أو الركبتين </a:t>
            </a:r>
            <a:r>
              <a:rPr lang="ar-SA" dirty="0"/>
              <a:t>.. تظاهرات </a:t>
            </a:r>
            <a:r>
              <a:rPr lang="ar-SA" dirty="0" err="1"/>
              <a:t>اخرى</a:t>
            </a:r>
            <a:r>
              <a:rPr lang="ar-SA" dirty="0"/>
              <a:t> هي آلام في البطن </a:t>
            </a:r>
            <a:r>
              <a:rPr lang="ar-SA" b="1" dirty="0">
                <a:solidFill>
                  <a:srgbClr val="FF0000"/>
                </a:solidFill>
              </a:rPr>
              <a:t>وبيلة دموية </a:t>
            </a:r>
            <a:r>
              <a:rPr lang="ar-SA" dirty="0"/>
              <a:t>و</a:t>
            </a:r>
            <a:r>
              <a:rPr lang="ar-SA" b="1" dirty="0">
                <a:solidFill>
                  <a:srgbClr val="FF0000"/>
                </a:solidFill>
              </a:rPr>
              <a:t>بروتينية 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D3B-6E8E-447B-B9E5-2CC75F1D8B31}" type="datetime8">
              <a:rPr lang="en-US" smtClean="0"/>
              <a:pPr/>
              <a:t>7/20/2020 1:12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1322554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6214F45-24C6-B140-8D4B-251C3A94B2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err="1"/>
              <a:t>الذئبة</a:t>
            </a:r>
            <a:r>
              <a:rPr lang="ar-SA" dirty="0"/>
              <a:t> </a:t>
            </a:r>
            <a:r>
              <a:rPr lang="ar-SA" dirty="0" err="1"/>
              <a:t>الحمامية</a:t>
            </a:r>
            <a:r>
              <a:rPr lang="ar-SA" dirty="0"/>
              <a:t> </a:t>
            </a:r>
            <a:r>
              <a:rPr lang="ar-SA" dirty="0" err="1"/>
              <a:t>الجهازية</a:t>
            </a:r>
            <a:r>
              <a:rPr lang="ar-SA" dirty="0"/>
              <a:t> SLE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6C1393D-2C96-0A4E-8D44-CDFE4544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نادرة الحدوث عند الأطفال</a:t>
            </a:r>
          </a:p>
          <a:p>
            <a:r>
              <a:rPr lang="ar-SA" dirty="0"/>
              <a:t>قد تحدث عند </a:t>
            </a:r>
            <a:r>
              <a:rPr lang="ar-SA" dirty="0">
                <a:solidFill>
                  <a:srgbClr val="FF0000"/>
                </a:solidFill>
              </a:rPr>
              <a:t>الإناث</a:t>
            </a:r>
            <a:r>
              <a:rPr lang="ar-SA" dirty="0"/>
              <a:t> في سن المراهقة عادة مع </a:t>
            </a:r>
            <a:r>
              <a:rPr lang="ar-SA" dirty="0">
                <a:solidFill>
                  <a:srgbClr val="FF0000"/>
                </a:solidFill>
              </a:rPr>
              <a:t>الشعور بالوهن العام </a:t>
            </a:r>
            <a:r>
              <a:rPr lang="ar-SA" dirty="0" err="1"/>
              <a:t>و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آلام المفاصل والطفح الجلدي </a:t>
            </a:r>
            <a:r>
              <a:rPr lang="ar-SA" dirty="0"/>
              <a:t>.</a:t>
            </a:r>
          </a:p>
          <a:p>
            <a:r>
              <a:rPr lang="ar-SA" dirty="0"/>
              <a:t>إصابة الأعضاء ( الكلى او الرئة او الجهاز العصبي المركزي ) هي مضاعفات خطيرة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45E2-059E-473C-B226-C351F1A45E13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8017555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A180CDD-5481-F24A-861E-BC42531B14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/>
              <a:t>التهاب الجلد والعضلات الشبابي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D51F55A4-4099-4642-AB9F-B459B9030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نادر الحدوث</a:t>
            </a:r>
          </a:p>
          <a:p>
            <a:r>
              <a:rPr lang="ar-SA" dirty="0"/>
              <a:t>عادة ما يبدأ على نحو مخاتل على هيئة الشعور بالوهن والضعف التدريجي ( في كثير من الأحيان </a:t>
            </a:r>
            <a:r>
              <a:rPr lang="ar-SA" dirty="0">
                <a:solidFill>
                  <a:srgbClr val="FF0000"/>
                </a:solidFill>
              </a:rPr>
              <a:t>صعوبة صعود الدرج </a:t>
            </a:r>
            <a:r>
              <a:rPr lang="ar-SA" dirty="0"/>
              <a:t>) </a:t>
            </a:r>
            <a:r>
              <a:rPr lang="ar-SA" dirty="0">
                <a:solidFill>
                  <a:srgbClr val="FF0000"/>
                </a:solidFill>
              </a:rPr>
              <a:t>والطفح الجلدي في الوجه </a:t>
            </a:r>
            <a:r>
              <a:rPr lang="ar-SA" dirty="0"/>
              <a:t>على هيئة طفح حمامي على الأنف والوجنتين وتغير لون الجلد ( الهالة البنفسجية ) على الجفون </a:t>
            </a:r>
          </a:p>
          <a:p>
            <a:r>
              <a:rPr lang="ar-SA" dirty="0"/>
              <a:t>قد يكون الجلد فوق المفاصل </a:t>
            </a:r>
            <a:r>
              <a:rPr lang="ar-SA" dirty="0" err="1"/>
              <a:t>المشطية</a:t>
            </a:r>
            <a:r>
              <a:rPr lang="ar-SA" dirty="0"/>
              <a:t> والسلامية الداخلية متضخما </a:t>
            </a:r>
            <a:r>
              <a:rPr lang="ar-SA" dirty="0" err="1"/>
              <a:t>و</a:t>
            </a:r>
            <a:r>
              <a:rPr lang="ar-SA" dirty="0"/>
              <a:t> ورديا وتكون الشعيرات الدموية بسرير الظفر متوسعة ومتعرجة </a:t>
            </a:r>
          </a:p>
          <a:p>
            <a:r>
              <a:rPr lang="ar-SA" dirty="0"/>
              <a:t>أ</a:t>
            </a:r>
            <a:r>
              <a:rPr lang="ar-SA" dirty="0">
                <a:solidFill>
                  <a:srgbClr val="FF0000"/>
                </a:solidFill>
              </a:rPr>
              <a:t>لم العضلات </a:t>
            </a:r>
            <a:r>
              <a:rPr lang="ar-SA" dirty="0"/>
              <a:t>هو أحد الأعراض الشائعة </a:t>
            </a:r>
          </a:p>
          <a:p>
            <a:r>
              <a:rPr lang="ar-SA" dirty="0">
                <a:solidFill>
                  <a:srgbClr val="FF0000"/>
                </a:solidFill>
              </a:rPr>
              <a:t>والتهاب المفاصل </a:t>
            </a:r>
            <a:r>
              <a:rPr lang="ar-SA" dirty="0"/>
              <a:t>موجود في 30% من الحالات </a:t>
            </a:r>
          </a:p>
          <a:p>
            <a:r>
              <a:rPr lang="ar-SA" dirty="0"/>
              <a:t>قد يكون </a:t>
            </a:r>
            <a:r>
              <a:rPr lang="ar-SA" dirty="0">
                <a:solidFill>
                  <a:srgbClr val="FF0000"/>
                </a:solidFill>
              </a:rPr>
              <a:t>القصور التنفسي وذات الرئة الاستنشاقية </a:t>
            </a:r>
            <a:r>
              <a:rPr lang="ar-SA" dirty="0"/>
              <a:t>مهددا للحياة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79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8D4-7455-4CD7-A3A1-34E40ABA35FD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4544793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ar-SA" sz="7200" dirty="0" smtClean="0"/>
              <a:t>الأقدام </a:t>
            </a:r>
            <a:r>
              <a:rPr lang="ar-SA" sz="7200" dirty="0" err="1" smtClean="0"/>
              <a:t>المسطحه</a:t>
            </a:r>
            <a:endParaRPr lang="en-US" sz="7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953000" y="1935480"/>
            <a:ext cx="6629400" cy="438912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r" rtl="1"/>
            <a:r>
              <a:rPr lang="ar-SA" dirty="0" smtClean="0"/>
              <a:t>غالبا ما يكون لدى </a:t>
            </a:r>
            <a:r>
              <a:rPr lang="ar-SA" dirty="0" err="1" smtClean="0"/>
              <a:t>الاطفال</a:t>
            </a:r>
            <a:r>
              <a:rPr lang="ar-SA" dirty="0" smtClean="0"/>
              <a:t> الصغار الذين يتعلمون المشي </a:t>
            </a:r>
            <a:r>
              <a:rPr lang="ar-SA" dirty="0" err="1" smtClean="0"/>
              <a:t>اقدام</a:t>
            </a:r>
            <a:r>
              <a:rPr lang="ar-SA" dirty="0" smtClean="0"/>
              <a:t> مسطحه بسبب </a:t>
            </a:r>
            <a:r>
              <a:rPr lang="ar-SA" b="1" dirty="0" smtClean="0">
                <a:solidFill>
                  <a:srgbClr val="FF0000"/>
                </a:solidFill>
              </a:rPr>
              <a:t>تسطح القوس </a:t>
            </a:r>
            <a:r>
              <a:rPr lang="ar-SA" b="1" dirty="0" err="1" smtClean="0">
                <a:solidFill>
                  <a:srgbClr val="FF0000"/>
                </a:solidFill>
              </a:rPr>
              <a:t>الطولاني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b="1" dirty="0" err="1" smtClean="0">
                <a:solidFill>
                  <a:srgbClr val="FF0000"/>
                </a:solidFill>
              </a:rPr>
              <a:t>الانسي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ar-SA" dirty="0" smtClean="0"/>
              <a:t>ووجود </a:t>
            </a:r>
            <a:r>
              <a:rPr lang="ar-SA" b="1" dirty="0" smtClean="0">
                <a:solidFill>
                  <a:srgbClr val="002060"/>
                </a:solidFill>
              </a:rPr>
              <a:t>طبقه </a:t>
            </a:r>
            <a:r>
              <a:rPr lang="ar-SA" b="1" dirty="0" err="1" smtClean="0">
                <a:solidFill>
                  <a:srgbClr val="002060"/>
                </a:solidFill>
              </a:rPr>
              <a:t>دهنيه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r>
              <a:rPr lang="ar-SA" dirty="0" smtClean="0"/>
              <a:t>تختفي مع تقدم الطفل بالعمر</a:t>
            </a:r>
          </a:p>
          <a:p>
            <a:pPr algn="r" rtl="1"/>
            <a:r>
              <a:rPr lang="ar-SA" sz="3600" b="1" dirty="0" smtClean="0">
                <a:solidFill>
                  <a:srgbClr val="FF0000"/>
                </a:solidFill>
              </a:rPr>
              <a:t>يمكن </a:t>
            </a:r>
            <a:r>
              <a:rPr lang="ar-SA" sz="3600" b="1" dirty="0" err="1" smtClean="0">
                <a:solidFill>
                  <a:srgbClr val="FF0000"/>
                </a:solidFill>
              </a:rPr>
              <a:t>اظهار</a:t>
            </a:r>
            <a:r>
              <a:rPr lang="ar-SA" sz="3600" b="1" dirty="0" smtClean="0">
                <a:solidFill>
                  <a:srgbClr val="FF0000"/>
                </a:solidFill>
              </a:rPr>
              <a:t> القوس عند الوقوف على رؤؤس </a:t>
            </a:r>
            <a:r>
              <a:rPr lang="ar-SA" sz="3600" b="1" dirty="0" err="1" smtClean="0">
                <a:solidFill>
                  <a:srgbClr val="FF0000"/>
                </a:solidFill>
              </a:rPr>
              <a:t>الاصابع</a:t>
            </a:r>
            <a:r>
              <a:rPr lang="ar-SA" sz="3600" b="1" dirty="0" smtClean="0">
                <a:solidFill>
                  <a:srgbClr val="FF0000"/>
                </a:solidFill>
              </a:rPr>
              <a:t> عادة </a:t>
            </a:r>
            <a:r>
              <a:rPr lang="ar-SA" sz="3600" b="1" dirty="0" err="1" smtClean="0">
                <a:solidFill>
                  <a:srgbClr val="FF0000"/>
                </a:solidFill>
              </a:rPr>
              <a:t>او</a:t>
            </a:r>
            <a:r>
              <a:rPr lang="ar-SA" sz="3600" b="1" dirty="0" smtClean="0">
                <a:solidFill>
                  <a:srgbClr val="FF0000"/>
                </a:solidFill>
              </a:rPr>
              <a:t> عن طريق تمديد </a:t>
            </a:r>
            <a:r>
              <a:rPr lang="ar-SA" sz="3600" b="1" dirty="0" err="1" smtClean="0">
                <a:solidFill>
                  <a:srgbClr val="FF0000"/>
                </a:solidFill>
              </a:rPr>
              <a:t>اصبع</a:t>
            </a:r>
            <a:r>
              <a:rPr lang="ar-SA" sz="3600" b="1" dirty="0" smtClean="0">
                <a:solidFill>
                  <a:srgbClr val="FF0000"/>
                </a:solidFill>
              </a:rPr>
              <a:t> القدم الكبير على نحو سلبي</a:t>
            </a:r>
          </a:p>
          <a:p>
            <a:pPr algn="r" rtl="1"/>
            <a:r>
              <a:rPr lang="ar-SA" dirty="0" smtClean="0"/>
              <a:t>يكون وجود </a:t>
            </a:r>
            <a:r>
              <a:rPr lang="ar-SA" dirty="0" err="1" smtClean="0"/>
              <a:t>الاقدام</a:t>
            </a:r>
            <a:r>
              <a:rPr lang="ar-SA" dirty="0" smtClean="0"/>
              <a:t> </a:t>
            </a:r>
            <a:r>
              <a:rPr lang="ar-SA" dirty="0" err="1" smtClean="0"/>
              <a:t>المسطحه</a:t>
            </a:r>
            <a:r>
              <a:rPr lang="ar-SA" dirty="0" smtClean="0"/>
              <a:t> شائعا في </a:t>
            </a:r>
            <a:r>
              <a:rPr lang="ar-SA" b="1" u="sng" dirty="0" smtClean="0">
                <a:solidFill>
                  <a:srgbClr val="5C0452"/>
                </a:solidFill>
              </a:rPr>
              <a:t>فرط حركة المفاصل</a:t>
            </a:r>
          </a:p>
        </p:txBody>
      </p:sp>
      <p:pic>
        <p:nvPicPr>
          <p:cNvPr id="9218" name="Picture 2" descr="D:\مجلد جديد\٢٠١٩٠٢٠١_١٨٢٤١٢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43200"/>
            <a:ext cx="4648200" cy="3021330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CED1-2C12-4C24-94FC-F7988EDC0AC9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الاضطرابات </a:t>
            </a:r>
            <a:r>
              <a:rPr lang="ar-SA" dirty="0" err="1" smtClean="0"/>
              <a:t>العضليه</a:t>
            </a:r>
            <a:r>
              <a:rPr lang="ar-SA" dirty="0" smtClean="0"/>
              <a:t> </a:t>
            </a:r>
            <a:r>
              <a:rPr lang="ar-SA" dirty="0" err="1" smtClean="0"/>
              <a:t>الهيكليه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تقييم الجهاز العضلي الهيكلي</a:t>
            </a:r>
          </a:p>
          <a:p>
            <a:r>
              <a:rPr lang="ar-SA" dirty="0" smtClean="0"/>
              <a:t>التنوع في </a:t>
            </a:r>
            <a:r>
              <a:rPr lang="ar-SA" dirty="0" err="1" smtClean="0"/>
              <a:t>الوضعيه</a:t>
            </a:r>
            <a:r>
              <a:rPr lang="ar-SA" dirty="0" smtClean="0"/>
              <a:t>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الوضعيه</a:t>
            </a:r>
            <a:r>
              <a:rPr lang="ar-SA" dirty="0" smtClean="0"/>
              <a:t> غير </a:t>
            </a:r>
            <a:r>
              <a:rPr lang="ar-SA" dirty="0" err="1" smtClean="0"/>
              <a:t>الطبيعيه</a:t>
            </a:r>
            <a:endParaRPr lang="ar-SA" dirty="0" smtClean="0"/>
          </a:p>
          <a:p>
            <a:r>
              <a:rPr lang="ar-SA" dirty="0" err="1" smtClean="0"/>
              <a:t>الالم</a:t>
            </a:r>
            <a:r>
              <a:rPr lang="ar-SA" dirty="0" smtClean="0"/>
              <a:t> في الطرف </a:t>
            </a:r>
            <a:r>
              <a:rPr lang="ar-SA" dirty="0" err="1" smtClean="0"/>
              <a:t>والركبه</a:t>
            </a:r>
            <a:r>
              <a:rPr lang="ar-SA" dirty="0" smtClean="0"/>
              <a:t> والظهر</a:t>
            </a:r>
          </a:p>
          <a:p>
            <a:r>
              <a:rPr lang="ar-SA" dirty="0" smtClean="0"/>
              <a:t>العرج</a:t>
            </a:r>
          </a:p>
          <a:p>
            <a:r>
              <a:rPr lang="ar-SA" dirty="0" smtClean="0"/>
              <a:t>التهاب المفاصل</a:t>
            </a:r>
          </a:p>
          <a:p>
            <a:r>
              <a:rPr lang="ar-SA" b="1" u="sng" dirty="0" smtClean="0">
                <a:solidFill>
                  <a:srgbClr val="FF0000"/>
                </a:solidFill>
              </a:rPr>
              <a:t>الحالات </a:t>
            </a:r>
            <a:r>
              <a:rPr lang="ar-SA" b="1" u="sng" dirty="0" err="1" smtClean="0">
                <a:solidFill>
                  <a:srgbClr val="FF0000"/>
                </a:solidFill>
              </a:rPr>
              <a:t>الهيكليه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 err="1" smtClean="0">
                <a:solidFill>
                  <a:srgbClr val="FF0000"/>
                </a:solidFill>
              </a:rPr>
              <a:t>الوراثيه</a:t>
            </a:r>
            <a:endParaRPr lang="ar-SA" b="1" u="sng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80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70C8-0FBC-4512-9DDD-31844DEF6CB6}" type="datetime8">
              <a:rPr lang="en-US" smtClean="0"/>
              <a:pPr/>
              <a:t>7/20/2020 1:13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45C5713-5AA7-A545-AC26-2F11D303A87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A" sz="8000" b="1" dirty="0"/>
              <a:t>الحالات الهيكلية الوراثية </a:t>
            </a:r>
            <a:endParaRPr lang="ar-AE" sz="80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281F3C5A-46F9-ED47-8F1D-51B84EE00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هي </a:t>
            </a:r>
            <a:r>
              <a:rPr lang="ar-SA" dirty="0" err="1"/>
              <a:t>شذوذات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موروثة</a:t>
            </a:r>
            <a:r>
              <a:rPr lang="ar-SA" dirty="0"/>
              <a:t> تؤدي </a:t>
            </a:r>
            <a:r>
              <a:rPr lang="ar-SA" dirty="0" err="1"/>
              <a:t>الى</a:t>
            </a:r>
            <a:r>
              <a:rPr lang="ar-SA" dirty="0"/>
              <a:t> اضطرابات معممة بنمو العظام </a:t>
            </a:r>
          </a:p>
          <a:p>
            <a:pPr marL="0" indent="0">
              <a:buNone/>
            </a:pP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81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0F9CF-83F7-416B-BE67-9245C41796F1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2353762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7D851B9-51D2-E540-9711-F134DB87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عدم التصنع الغضروفي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AADC5695-855D-A240-97CE-3A1C78CCF31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يورث على نحو </a:t>
            </a:r>
            <a:r>
              <a:rPr lang="ar-SA" dirty="0">
                <a:solidFill>
                  <a:srgbClr val="FF0000"/>
                </a:solidFill>
              </a:rPr>
              <a:t>جسدي سائد </a:t>
            </a:r>
          </a:p>
          <a:p>
            <a:r>
              <a:rPr lang="ar-SA" dirty="0"/>
              <a:t>لكن نحو 50</a:t>
            </a:r>
            <a:r>
              <a:rPr lang="ar-SA" dirty="0">
                <a:solidFill>
                  <a:srgbClr val="FF0000"/>
                </a:solidFill>
              </a:rPr>
              <a:t>% هي طفرات </a:t>
            </a:r>
            <a:r>
              <a:rPr lang="ar-SA" dirty="0"/>
              <a:t>جديدة </a:t>
            </a:r>
          </a:p>
          <a:p>
            <a:r>
              <a:rPr lang="ar-SA" sz="4000" b="1" u="sng" dirty="0"/>
              <a:t>المظاهر </a:t>
            </a:r>
            <a:r>
              <a:rPr lang="ar-SA" sz="4000" b="1" u="sng" dirty="0" err="1"/>
              <a:t>السريرية</a:t>
            </a:r>
            <a:r>
              <a:rPr lang="ar-SA" sz="4000" b="1" u="sng" dirty="0"/>
              <a:t> </a:t>
            </a:r>
            <a:r>
              <a:rPr lang="ar-SA" dirty="0"/>
              <a:t>هي </a:t>
            </a:r>
            <a:r>
              <a:rPr lang="ar-SA" dirty="0">
                <a:solidFill>
                  <a:srgbClr val="FF0000"/>
                </a:solidFill>
              </a:rPr>
              <a:t>قصر القامة </a:t>
            </a:r>
            <a:r>
              <a:rPr lang="ar-SA" dirty="0"/>
              <a:t>نتيجة قصر ملحوظ في الأطراف و</a:t>
            </a:r>
            <a:r>
              <a:rPr lang="ar-SA" dirty="0">
                <a:solidFill>
                  <a:srgbClr val="FF0000"/>
                </a:solidFill>
              </a:rPr>
              <a:t>رأس كبير </a:t>
            </a:r>
            <a:r>
              <a:rPr lang="ar-SA" dirty="0"/>
              <a:t>مع </a:t>
            </a:r>
            <a:r>
              <a:rPr lang="ar-SA" dirty="0">
                <a:solidFill>
                  <a:srgbClr val="FF0000"/>
                </a:solidFill>
              </a:rPr>
              <a:t>تبارز بالجبهة </a:t>
            </a:r>
            <a:r>
              <a:rPr lang="ar-SA" dirty="0" err="1"/>
              <a:t>وغؤور</a:t>
            </a:r>
            <a:r>
              <a:rPr lang="ar-SA" dirty="0"/>
              <a:t> جذر الأنف </a:t>
            </a:r>
            <a:r>
              <a:rPr lang="ar-SA" dirty="0" smtClean="0"/>
              <a:t>- </a:t>
            </a:r>
            <a:r>
              <a:rPr lang="ar-SA" dirty="0" smtClean="0">
                <a:solidFill>
                  <a:srgbClr val="FF0000"/>
                </a:solidFill>
              </a:rPr>
              <a:t>اليدان </a:t>
            </a:r>
            <a:r>
              <a:rPr lang="ar-SA" dirty="0">
                <a:solidFill>
                  <a:srgbClr val="FF0000"/>
                </a:solidFill>
              </a:rPr>
              <a:t>قصيرتان </a:t>
            </a:r>
            <a:r>
              <a:rPr lang="ar-SA" dirty="0"/>
              <a:t>وواسعتان</a:t>
            </a:r>
          </a:p>
          <a:p>
            <a:r>
              <a:rPr lang="ar-SA" dirty="0"/>
              <a:t>وتتطور </a:t>
            </a:r>
            <a:r>
              <a:rPr lang="ar-SA" dirty="0">
                <a:solidFill>
                  <a:srgbClr val="FF0000"/>
                </a:solidFill>
              </a:rPr>
              <a:t>وضعية </a:t>
            </a:r>
            <a:r>
              <a:rPr lang="ar-SA" dirty="0" err="1">
                <a:solidFill>
                  <a:srgbClr val="FF0000"/>
                </a:solidFill>
              </a:rPr>
              <a:t>القعس</a:t>
            </a:r>
            <a:r>
              <a:rPr lang="ar-SA" dirty="0">
                <a:solidFill>
                  <a:srgbClr val="FF0000"/>
                </a:solidFill>
              </a:rPr>
              <a:t> القطني </a:t>
            </a:r>
            <a:r>
              <a:rPr lang="ar-SA" dirty="0"/>
              <a:t>على نحو ملحوظ </a:t>
            </a:r>
          </a:p>
          <a:p>
            <a:r>
              <a:rPr lang="ar-SA" dirty="0"/>
              <a:t>يحدث </a:t>
            </a:r>
            <a:r>
              <a:rPr lang="ar-SA" dirty="0">
                <a:solidFill>
                  <a:srgbClr val="FF0000"/>
                </a:solidFill>
              </a:rPr>
              <a:t>استسقاء الرأس </a:t>
            </a:r>
            <a:r>
              <a:rPr lang="ar-SA" dirty="0"/>
              <a:t>في بعض الأحيان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82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8B42F-7F7C-495A-8D7D-2C00404C3E31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4508650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AEF8C0F-214D-CE4D-BD83-06FF32C7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عسر التصنع الصدري الخانق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7B519019-E22E-6A47-ABE4-7A94E6823B6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قد يسبب </a:t>
            </a:r>
            <a:r>
              <a:rPr lang="ar-SA" dirty="0">
                <a:solidFill>
                  <a:srgbClr val="FF0000"/>
                </a:solidFill>
              </a:rPr>
              <a:t>ولادة جنين ميت </a:t>
            </a:r>
          </a:p>
          <a:p>
            <a:r>
              <a:rPr lang="ar-SA" dirty="0"/>
              <a:t>الرضع لديهم </a:t>
            </a:r>
            <a:r>
              <a:rPr lang="ar-SA" dirty="0">
                <a:solidFill>
                  <a:srgbClr val="FF0000"/>
                </a:solidFill>
              </a:rPr>
              <a:t>رأس كبير </a:t>
            </a:r>
            <a:r>
              <a:rPr lang="ar-SA" dirty="0"/>
              <a:t>وأطراف قصيرة للغاية وصدر صغير </a:t>
            </a:r>
          </a:p>
          <a:p>
            <a:r>
              <a:rPr lang="ar-SA" dirty="0">
                <a:solidFill>
                  <a:srgbClr val="FF0000"/>
                </a:solidFill>
              </a:rPr>
              <a:t>مظهر العظام على الأشعة البسيطة هو سمة مميزة </a:t>
            </a:r>
          </a:p>
          <a:p>
            <a:r>
              <a:rPr lang="ar-SA" dirty="0"/>
              <a:t>على النقيض من عدم التصنيع الغضروفي </a:t>
            </a:r>
            <a:r>
              <a:rPr lang="ar-SA" dirty="0" smtClean="0"/>
              <a:t>فإن </a:t>
            </a:r>
            <a:r>
              <a:rPr lang="ar-SA" dirty="0">
                <a:solidFill>
                  <a:srgbClr val="FF0000"/>
                </a:solidFill>
              </a:rPr>
              <a:t>وراثته معزولة </a:t>
            </a:r>
          </a:p>
          <a:p>
            <a:r>
              <a:rPr lang="ar-SA" dirty="0"/>
              <a:t>يمكن التعرف على هذا التشوه بالأمواج فوق الصوتية قبل الولادة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83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15EFF-8842-42DC-9F6F-F04A1E8D8961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5739115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8667FAA-92A6-4848-9EF4-83BE7FD1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سوء التعظم الترقوي القحفي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67DB113-4F6E-C049-B09C-200D33EB69A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هو اضطراب </a:t>
            </a:r>
            <a:r>
              <a:rPr lang="ar-SA" dirty="0">
                <a:solidFill>
                  <a:srgbClr val="FF0000"/>
                </a:solidFill>
              </a:rPr>
              <a:t>جسدي سائد </a:t>
            </a:r>
          </a:p>
          <a:p>
            <a:r>
              <a:rPr lang="ar-SA" dirty="0"/>
              <a:t>هناك </a:t>
            </a:r>
            <a:r>
              <a:rPr lang="ar-SA" dirty="0">
                <a:solidFill>
                  <a:srgbClr val="FF0000"/>
                </a:solidFill>
              </a:rPr>
              <a:t>غياب</a:t>
            </a:r>
            <a:r>
              <a:rPr lang="ar-SA" dirty="0"/>
              <a:t> جزء من الترقوة </a:t>
            </a:r>
            <a:r>
              <a:rPr lang="ar-SA" dirty="0" err="1"/>
              <a:t>او</a:t>
            </a:r>
            <a:r>
              <a:rPr lang="ar-SA" dirty="0"/>
              <a:t> كل الترقوة و</a:t>
            </a:r>
            <a:r>
              <a:rPr lang="ar-SA" dirty="0">
                <a:solidFill>
                  <a:srgbClr val="FF0000"/>
                </a:solidFill>
              </a:rPr>
              <a:t>تأخر</a:t>
            </a:r>
            <a:r>
              <a:rPr lang="ar-SA" dirty="0"/>
              <a:t> في </a:t>
            </a:r>
            <a:r>
              <a:rPr lang="ar-SA" dirty="0" err="1"/>
              <a:t>اغلاق</a:t>
            </a:r>
            <a:r>
              <a:rPr lang="ar-SA" dirty="0"/>
              <a:t> اليافوخ الأمامي </a:t>
            </a:r>
            <a:r>
              <a:rPr lang="ar-SA" dirty="0" err="1"/>
              <a:t>والتعظم</a:t>
            </a:r>
            <a:r>
              <a:rPr lang="ar-SA" dirty="0"/>
              <a:t> في الجمجمة </a:t>
            </a:r>
          </a:p>
          <a:p>
            <a:r>
              <a:rPr lang="ar-SA" dirty="0"/>
              <a:t>غالبا ما يكون الطفل قادرا على </a:t>
            </a:r>
            <a:r>
              <a:rPr lang="ar-SA" dirty="0">
                <a:solidFill>
                  <a:srgbClr val="FF0000"/>
                </a:solidFill>
              </a:rPr>
              <a:t>إحضار الكتفين </a:t>
            </a:r>
            <a:r>
              <a:rPr lang="ar-SA" dirty="0"/>
              <a:t>معا أمام الصدر ليتلامسا بعضهما مع بعض</a:t>
            </a:r>
          </a:p>
          <a:p>
            <a:r>
              <a:rPr lang="ar-SA" dirty="0">
                <a:solidFill>
                  <a:srgbClr val="FF0000"/>
                </a:solidFill>
              </a:rPr>
              <a:t>قصر القامة </a:t>
            </a:r>
            <a:r>
              <a:rPr lang="ar-SA" dirty="0"/>
              <a:t>عادة ما تكون موجودة وا</a:t>
            </a:r>
            <a:r>
              <a:rPr lang="ar-SA" dirty="0">
                <a:solidFill>
                  <a:srgbClr val="FF0000"/>
                </a:solidFill>
              </a:rPr>
              <a:t>لذكاء طبيعي </a:t>
            </a:r>
            <a:endParaRPr lang="ar-AE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84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5CB2-1278-4005-AE42-8A53A9A75FD0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33338808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7BE7CE6-460A-A94C-913C-FC5578F9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اعوجاج المفاصل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571873A-0001-6B45-8CB1-1238A66ADAC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صلابة واعوجاج في المفاصل</a:t>
            </a:r>
          </a:p>
          <a:p>
            <a:r>
              <a:rPr lang="ar-SA" dirty="0"/>
              <a:t>السبب عادة غير معروف ولكن قد يكون هناك </a:t>
            </a:r>
            <a:r>
              <a:rPr lang="ar-SA" dirty="0">
                <a:solidFill>
                  <a:srgbClr val="FF0000"/>
                </a:solidFill>
              </a:rPr>
              <a:t>ترافق مع شح السائل </a:t>
            </a:r>
            <a:r>
              <a:rPr lang="ar-SA" dirty="0" err="1">
                <a:solidFill>
                  <a:srgbClr val="FF0000"/>
                </a:solidFill>
              </a:rPr>
              <a:t>الأمنيوسي</a:t>
            </a:r>
            <a:endParaRPr lang="ar-SA" dirty="0">
              <a:solidFill>
                <a:srgbClr val="FF0000"/>
              </a:solidFill>
            </a:endParaRPr>
          </a:p>
          <a:p>
            <a:r>
              <a:rPr lang="ar-SA" dirty="0">
                <a:solidFill>
                  <a:srgbClr val="FF0000"/>
                </a:solidFill>
              </a:rPr>
              <a:t>اعوجاج بالعطف </a:t>
            </a:r>
            <a:r>
              <a:rPr lang="ar-SA" dirty="0"/>
              <a:t>ملحوظ للركبتين والمرفقين والمعصمين وخلع </a:t>
            </a:r>
            <a:r>
              <a:rPr lang="ar-SA" dirty="0" smtClean="0"/>
              <a:t>الوركين </a:t>
            </a:r>
            <a:r>
              <a:rPr lang="ar-SA" dirty="0"/>
              <a:t>والمفاصل الأخرى والقدم </a:t>
            </a:r>
            <a:r>
              <a:rPr lang="ar-SA" dirty="0" err="1"/>
              <a:t>القفداء</a:t>
            </a:r>
            <a:r>
              <a:rPr lang="ar-SA" dirty="0"/>
              <a:t> </a:t>
            </a:r>
            <a:r>
              <a:rPr lang="ar-SA" dirty="0" err="1"/>
              <a:t>الروحاء</a:t>
            </a:r>
            <a:r>
              <a:rPr lang="ar-SA" dirty="0"/>
              <a:t> </a:t>
            </a:r>
            <a:r>
              <a:rPr lang="ar-SA" dirty="0" err="1"/>
              <a:t>والجنف</a:t>
            </a:r>
            <a:r>
              <a:rPr lang="ar-SA" dirty="0"/>
              <a:t> شائع</a:t>
            </a:r>
          </a:p>
          <a:p>
            <a:r>
              <a:rPr lang="ar-SA" dirty="0">
                <a:solidFill>
                  <a:srgbClr val="FF0000"/>
                </a:solidFill>
              </a:rPr>
              <a:t>لا يتأثر الذكاء عادة </a:t>
            </a:r>
          </a:p>
          <a:p>
            <a:r>
              <a:rPr lang="ar-SA" dirty="0"/>
              <a:t>التدبير </a:t>
            </a:r>
            <a:r>
              <a:rPr lang="ar-SA" dirty="0">
                <a:solidFill>
                  <a:srgbClr val="FF0000"/>
                </a:solidFill>
              </a:rPr>
              <a:t>بالعلاج الفيزيائي </a:t>
            </a:r>
            <a:r>
              <a:rPr lang="ar-SA" dirty="0"/>
              <a:t>وتصحيح التشوهات </a:t>
            </a:r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85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72C77-CF2B-48E1-B736-B56C277CD343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26403586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5FAEBD3-EF06-574E-8EAA-76F596429A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b="1" dirty="0"/>
              <a:t>تكون العظم الناقص ( داء العظم الهش </a:t>
            </a:r>
            <a:r>
              <a:rPr lang="ar-SA" dirty="0"/>
              <a:t>)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24BDC88D-BD9C-DE46-B871-85D2F4F2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935480"/>
            <a:ext cx="70104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/>
              <a:t>هذه مجموعة من </a:t>
            </a:r>
            <a:r>
              <a:rPr lang="ar-SA" dirty="0">
                <a:solidFill>
                  <a:srgbClr val="FF0000"/>
                </a:solidFill>
              </a:rPr>
              <a:t>اضطرابات </a:t>
            </a:r>
            <a:r>
              <a:rPr lang="ar-SA" dirty="0" err="1">
                <a:solidFill>
                  <a:srgbClr val="FF0000"/>
                </a:solidFill>
              </a:rPr>
              <a:t>استقلاب</a:t>
            </a:r>
            <a:r>
              <a:rPr lang="ar-SA" dirty="0">
                <a:solidFill>
                  <a:srgbClr val="FF0000"/>
                </a:solidFill>
              </a:rPr>
              <a:t> الكولاجين </a:t>
            </a:r>
            <a:r>
              <a:rPr lang="ar-SA" dirty="0"/>
              <a:t>تسبب </a:t>
            </a:r>
            <a:r>
              <a:rPr lang="ar-SA" dirty="0" err="1"/>
              <a:t>هشاسة</a:t>
            </a:r>
            <a:r>
              <a:rPr lang="ar-SA" dirty="0"/>
              <a:t> عظام وتؤدي </a:t>
            </a:r>
            <a:r>
              <a:rPr lang="ar-SA" dirty="0" err="1"/>
              <a:t>الى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كسور متكررة </a:t>
            </a:r>
            <a:r>
              <a:rPr lang="ar-SA" dirty="0"/>
              <a:t>في الشكل الأكثر شيوعا</a:t>
            </a:r>
          </a:p>
          <a:p>
            <a:r>
              <a:rPr lang="ar-SA" dirty="0"/>
              <a:t>هو </a:t>
            </a:r>
            <a:r>
              <a:rPr lang="ar-SA" u="sng" dirty="0">
                <a:solidFill>
                  <a:srgbClr val="FF0000"/>
                </a:solidFill>
              </a:rPr>
              <a:t>جسدي سائد </a:t>
            </a:r>
            <a:r>
              <a:rPr lang="ar-SA" dirty="0"/>
              <a:t>هناك </a:t>
            </a:r>
            <a:r>
              <a:rPr lang="ar-SA" dirty="0">
                <a:solidFill>
                  <a:srgbClr val="FF0000"/>
                </a:solidFill>
              </a:rPr>
              <a:t>كسور</a:t>
            </a:r>
            <a:r>
              <a:rPr lang="ar-SA" dirty="0"/>
              <a:t> في مرحلة الطفولة </a:t>
            </a:r>
            <a:r>
              <a:rPr lang="ar-SA" b="1" dirty="0">
                <a:solidFill>
                  <a:srgbClr val="FF0000"/>
                </a:solidFill>
              </a:rPr>
              <a:t>ومظهر أزرق في الصلبة </a:t>
            </a:r>
            <a:r>
              <a:rPr lang="ar-SA" dirty="0"/>
              <a:t>مع </a:t>
            </a:r>
            <a:r>
              <a:rPr lang="ar-SA" dirty="0" err="1"/>
              <a:t>البايفوسفونيت</a:t>
            </a:r>
            <a:r>
              <a:rPr lang="ar-SA" dirty="0"/>
              <a:t> يقلل من معدلات الكسر </a:t>
            </a:r>
          </a:p>
          <a:p>
            <a:r>
              <a:rPr lang="ar-SA" dirty="0"/>
              <a:t>الإنذار </a:t>
            </a:r>
            <a:r>
              <a:rPr lang="ar-SA" dirty="0">
                <a:solidFill>
                  <a:srgbClr val="FF0000"/>
                </a:solidFill>
              </a:rPr>
              <a:t>متغاير </a:t>
            </a:r>
          </a:p>
          <a:p>
            <a:r>
              <a:rPr lang="ar-SA" dirty="0"/>
              <a:t>هناك </a:t>
            </a:r>
            <a:r>
              <a:rPr lang="ar-SA" b="1" dirty="0">
                <a:solidFill>
                  <a:srgbClr val="FF0000"/>
                </a:solidFill>
              </a:rPr>
              <a:t>نمط شديد قاتل ( النوع الثاني ) </a:t>
            </a:r>
            <a:r>
              <a:rPr lang="ar-SA" dirty="0"/>
              <a:t>مع كسور </a:t>
            </a:r>
            <a:r>
              <a:rPr lang="ar-SA" dirty="0" smtClean="0"/>
              <a:t>متعددة </a:t>
            </a:r>
            <a:r>
              <a:rPr lang="ar-SA" dirty="0"/>
              <a:t>موجودة بالفعل قبل الولادة </a:t>
            </a:r>
          </a:p>
          <a:p>
            <a:r>
              <a:rPr lang="ar-SA" dirty="0"/>
              <a:t>الوراثة بهذا النوع </a:t>
            </a:r>
            <a:r>
              <a:rPr lang="ar-SA" dirty="0">
                <a:solidFill>
                  <a:srgbClr val="FF0000"/>
                </a:solidFill>
              </a:rPr>
              <a:t>متغايرة</a:t>
            </a:r>
            <a:r>
              <a:rPr lang="ar-SA" dirty="0"/>
              <a:t> ولكن في الغالب جسدية سائدة أو بسبب طفرات جديدة </a:t>
            </a:r>
            <a:endParaRPr lang="ar-A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828800"/>
            <a:ext cx="40481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86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14BCD-2F83-49A8-9302-150E7AA354C0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2495904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 descr="D:\مجلد جديد\٢٠١٩٠٢٠١_١٨٥٤١٩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7891754" cy="66294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87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92C2-78E2-466D-AAED-82147CB3AD8F}" type="datetime8">
              <a:rPr lang="en-US" smtClean="0"/>
              <a:pPr/>
              <a:t>7/20/2020 1:13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91B846C-BCE5-694F-A8A2-EB00B0D76C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dirty="0" err="1"/>
              <a:t>تمرمر</a:t>
            </a:r>
            <a:r>
              <a:rPr lang="ar-SA" dirty="0"/>
              <a:t> العظام ( داء العظم الرخامي )</a:t>
            </a:r>
            <a:endParaRPr lang="ar-AE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937CC534-380A-5545-A985-9F2E5B0C5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تكون العظام كثيفة هشة </a:t>
            </a:r>
          </a:p>
          <a:p>
            <a:r>
              <a:rPr lang="ar-SA" dirty="0"/>
              <a:t>يتظاهر هذا الاضطراب الشديد المورث على نحو </a:t>
            </a:r>
            <a:r>
              <a:rPr lang="ar-SA" b="1" dirty="0">
                <a:solidFill>
                  <a:srgbClr val="FF0000"/>
                </a:solidFill>
              </a:rPr>
              <a:t>جسدي متنحي </a:t>
            </a:r>
            <a:r>
              <a:rPr lang="ar-SA" dirty="0" err="1"/>
              <a:t>ب</a:t>
            </a:r>
            <a:r>
              <a:rPr lang="ar-SA" dirty="0"/>
              <a:t> : فشل نمو </a:t>
            </a:r>
            <a:r>
              <a:rPr lang="ar-SA" dirty="0" err="1"/>
              <a:t>وإنتانات</a:t>
            </a:r>
            <a:r>
              <a:rPr lang="ar-SA" dirty="0"/>
              <a:t> متكررة ونقص كلس الدم وفقر دم ونقص </a:t>
            </a:r>
            <a:r>
              <a:rPr lang="ar-SA" dirty="0" err="1"/>
              <a:t>صفيحات</a:t>
            </a:r>
            <a:r>
              <a:rPr lang="ar-SA" dirty="0"/>
              <a:t> </a:t>
            </a:r>
          </a:p>
          <a:p>
            <a:r>
              <a:rPr lang="ar-SA" dirty="0"/>
              <a:t>الإنذار</a:t>
            </a:r>
            <a:r>
              <a:rPr lang="ar-SA" dirty="0">
                <a:solidFill>
                  <a:srgbClr val="FF0000"/>
                </a:solidFill>
              </a:rPr>
              <a:t> سيء</a:t>
            </a:r>
          </a:p>
          <a:p>
            <a:r>
              <a:rPr lang="ar-SA" dirty="0"/>
              <a:t>ولكن </a:t>
            </a:r>
            <a:r>
              <a:rPr lang="ar-SA" dirty="0" smtClean="0">
                <a:solidFill>
                  <a:srgbClr val="FF0000"/>
                </a:solidFill>
              </a:rPr>
              <a:t>زرع </a:t>
            </a:r>
            <a:r>
              <a:rPr lang="ar-SA" dirty="0">
                <a:solidFill>
                  <a:srgbClr val="FF0000"/>
                </a:solidFill>
              </a:rPr>
              <a:t>النقي </a:t>
            </a:r>
            <a:r>
              <a:rPr lang="ar-SA" dirty="0"/>
              <a:t>يمكن أن يكون علاجيا</a:t>
            </a:r>
          </a:p>
          <a:p>
            <a:r>
              <a:rPr lang="ar-SA" dirty="0"/>
              <a:t>قد يبدي شكلا </a:t>
            </a:r>
            <a:r>
              <a:rPr lang="ar-SA" dirty="0" err="1"/>
              <a:t>اخر</a:t>
            </a:r>
            <a:r>
              <a:rPr lang="ar-SA" dirty="0"/>
              <a:t> </a:t>
            </a:r>
            <a:r>
              <a:rPr lang="ar-SA" b="1" dirty="0">
                <a:solidFill>
                  <a:srgbClr val="FF0000"/>
                </a:solidFill>
              </a:rPr>
              <a:t>سائدا </a:t>
            </a:r>
            <a:r>
              <a:rPr lang="ar-SA" b="1" dirty="0" err="1">
                <a:solidFill>
                  <a:srgbClr val="FF0000"/>
                </a:solidFill>
              </a:rPr>
              <a:t>حسديا</a:t>
            </a:r>
            <a:r>
              <a:rPr lang="ar-SA" b="1" dirty="0">
                <a:solidFill>
                  <a:srgbClr val="FF0000"/>
                </a:solidFill>
              </a:rPr>
              <a:t> إصابة أقل شدة </a:t>
            </a:r>
            <a:r>
              <a:rPr lang="ar-SA" dirty="0"/>
              <a:t>خلال الطفولة مع كسور متكررة </a:t>
            </a:r>
          </a:p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88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35C6-6982-45A2-909F-9FF4D38DA361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7772330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421B32E-74AA-7744-84DD-9F980009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704088"/>
            <a:ext cx="65532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6000" b="1" dirty="0"/>
              <a:t>متلازمة </a:t>
            </a:r>
            <a:r>
              <a:rPr lang="ar-SA" sz="6000" b="1" dirty="0" err="1"/>
              <a:t>مارفان</a:t>
            </a:r>
            <a:r>
              <a:rPr lang="ar-SA" sz="6000" b="1" dirty="0"/>
              <a:t> </a:t>
            </a:r>
            <a:endParaRPr lang="ar-AE" sz="60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530FA60B-E7F7-7741-A0B9-56BBFA5A5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935480"/>
            <a:ext cx="6705600" cy="43891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ar-SA" dirty="0"/>
              <a:t>اضطراب </a:t>
            </a:r>
            <a:r>
              <a:rPr lang="ar-SA" sz="3000" b="1" dirty="0">
                <a:solidFill>
                  <a:srgbClr val="FF0000"/>
                </a:solidFill>
              </a:rPr>
              <a:t>وراثي جسدي سائد </a:t>
            </a:r>
            <a:r>
              <a:rPr lang="ar-SA" dirty="0"/>
              <a:t>في النسيج </a:t>
            </a:r>
            <a:r>
              <a:rPr lang="ar-SA" dirty="0" err="1"/>
              <a:t>الضام</a:t>
            </a:r>
            <a:r>
              <a:rPr lang="ar-SA" dirty="0"/>
              <a:t> يترافق مع </a:t>
            </a:r>
            <a:r>
              <a:rPr lang="ar-SA" dirty="0">
                <a:solidFill>
                  <a:srgbClr val="FF0000"/>
                </a:solidFill>
              </a:rPr>
              <a:t>طول قامة وأصابع رفيعة وطويلة </a:t>
            </a:r>
          </a:p>
          <a:p>
            <a:r>
              <a:rPr lang="ar-SA" dirty="0"/>
              <a:t>المفاصل مفرطة الحركية .. قبة الحنك عالية ومقوسة .. </a:t>
            </a:r>
            <a:r>
              <a:rPr lang="ar-SA" dirty="0">
                <a:solidFill>
                  <a:srgbClr val="FF0000"/>
                </a:solidFill>
              </a:rPr>
              <a:t>خلع </a:t>
            </a:r>
            <a:r>
              <a:rPr lang="ar-SA" dirty="0"/>
              <a:t>( عادة للاعلى )في عدسات العين مع قصر نظر شديد </a:t>
            </a:r>
          </a:p>
          <a:p>
            <a:r>
              <a:rPr lang="ar-SA" dirty="0"/>
              <a:t>تتغير نسب الجسم فمع الأطراف الطويلة الرفيعة التي تؤدي إلى كبر المسافة بين العانة والأخمصين ( الجزء السفلي ) أكبر من المسافة بين قمة الرأس والعانة ( الجزء العلوي )</a:t>
            </a:r>
          </a:p>
          <a:p>
            <a:r>
              <a:rPr lang="ar-SA" dirty="0"/>
              <a:t>يكون </a:t>
            </a:r>
            <a:r>
              <a:rPr lang="ar-SA" b="1" dirty="0">
                <a:solidFill>
                  <a:srgbClr val="FF0000"/>
                </a:solidFill>
              </a:rPr>
              <a:t>باع الذراعين </a:t>
            </a:r>
            <a:r>
              <a:rPr lang="ar-SA" dirty="0"/>
              <a:t>الذي يقاس بالمسافة الممتدة بين أصابع اليدين الممتدين جانبا يكون أكبر من ارتفاع الجسم </a:t>
            </a:r>
          </a:p>
          <a:p>
            <a:r>
              <a:rPr lang="ar-SA" dirty="0"/>
              <a:t>قد يكون هناك تشوه في الصدر </a:t>
            </a:r>
            <a:r>
              <a:rPr lang="ar-SA" dirty="0" err="1"/>
              <a:t>و</a:t>
            </a:r>
            <a:r>
              <a:rPr lang="ar-SA" dirty="0" err="1">
                <a:solidFill>
                  <a:srgbClr val="FF0000"/>
                </a:solidFill>
              </a:rPr>
              <a:t>جنف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  <a:p>
            <a:r>
              <a:rPr lang="ar-SA" dirty="0"/>
              <a:t>وتتمثل </a:t>
            </a:r>
            <a:r>
              <a:rPr lang="ar-SA" dirty="0">
                <a:solidFill>
                  <a:srgbClr val="FF0000"/>
                </a:solidFill>
              </a:rPr>
              <a:t>المشكلات الرئيسية </a:t>
            </a:r>
            <a:r>
              <a:rPr lang="ar-SA" dirty="0"/>
              <a:t>في الإصابة بأمراض القلب والأوعية الدموية بسبب تنكس الطبقة المتوسطة من </a:t>
            </a:r>
            <a:r>
              <a:rPr lang="ar-SA" dirty="0" err="1"/>
              <a:t>الاوعية</a:t>
            </a:r>
            <a:r>
              <a:rPr lang="ar-SA" dirty="0"/>
              <a:t> مما يؤدي </a:t>
            </a:r>
            <a:r>
              <a:rPr lang="ar-SA" dirty="0" err="1"/>
              <a:t>الى</a:t>
            </a:r>
            <a:r>
              <a:rPr lang="ar-SA" dirty="0"/>
              <a:t> توسع </a:t>
            </a:r>
            <a:r>
              <a:rPr lang="ar-SA" dirty="0" err="1"/>
              <a:t>جذرالأبهر</a:t>
            </a:r>
            <a:r>
              <a:rPr lang="ar-SA" dirty="0"/>
              <a:t> مع </a:t>
            </a:r>
            <a:r>
              <a:rPr lang="ar-SA" dirty="0" smtClean="0"/>
              <a:t>عدم </a:t>
            </a:r>
            <a:r>
              <a:rPr lang="ar-SA" dirty="0"/>
              <a:t>كفاءة الصمامات وانسدال الصمام التاجي وقصوره 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أم دم </a:t>
            </a:r>
            <a:r>
              <a:rPr lang="ar-SA" b="1" dirty="0">
                <a:solidFill>
                  <a:srgbClr val="FF0000"/>
                </a:solidFill>
              </a:rPr>
              <a:t>في الشريان </a:t>
            </a:r>
            <a:r>
              <a:rPr lang="ar-SA" b="1" dirty="0" err="1">
                <a:solidFill>
                  <a:srgbClr val="FF0000"/>
                </a:solidFill>
              </a:rPr>
              <a:t>الأبهر</a:t>
            </a:r>
            <a:r>
              <a:rPr lang="ar-SA" b="1" dirty="0">
                <a:solidFill>
                  <a:srgbClr val="FF0000"/>
                </a:solidFill>
              </a:rPr>
              <a:t> </a:t>
            </a:r>
            <a:r>
              <a:rPr lang="ar-SA" dirty="0"/>
              <a:t>قد تتسلخ أو تتمزق </a:t>
            </a:r>
            <a:endParaRPr lang="ar-A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6482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89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84A-A834-4DF7-BB77-A3DFEB593F8D}" type="datetime8">
              <a:rPr lang="en-US" smtClean="0"/>
              <a:pPr/>
              <a:t>7/20/2020 1:13 PM</a:t>
            </a:fld>
            <a:endParaRPr lang="ar-AE"/>
          </a:p>
        </p:txBody>
      </p:sp>
    </p:spTree>
    <p:extLst>
      <p:ext uri="{BB962C8B-B14F-4D97-AF65-F5344CB8AC3E}">
        <p14:creationId xmlns="" xmlns:p14="http://schemas.microsoft.com/office/powerpoint/2010/main" val="159462576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91000" y="1935480"/>
            <a:ext cx="7391400" cy="4389120"/>
          </a:xfrm>
        </p:spPr>
        <p:txBody>
          <a:bodyPr>
            <a:normAutofit/>
          </a:bodyPr>
          <a:lstStyle/>
          <a:p>
            <a:pPr algn="r" rtl="1"/>
            <a:r>
              <a:rPr lang="ar-SA" b="1" u="sng" dirty="0" smtClean="0"/>
              <a:t>القدم المسطحة </a:t>
            </a:r>
            <a:r>
              <a:rPr lang="ar-SA" b="1" u="sng" dirty="0" smtClean="0">
                <a:solidFill>
                  <a:srgbClr val="FF0000"/>
                </a:solidFill>
              </a:rPr>
              <a:t>الثابتة</a:t>
            </a:r>
            <a:r>
              <a:rPr lang="ar-SA" b="1" u="sng" dirty="0" smtClean="0"/>
              <a:t> </a:t>
            </a:r>
            <a:r>
              <a:rPr lang="ar-SA" dirty="0" smtClean="0"/>
              <a:t>والتي غالبا ما تكون </a:t>
            </a:r>
            <a:r>
              <a:rPr lang="ar-SA" b="1" dirty="0" smtClean="0">
                <a:solidFill>
                  <a:srgbClr val="FF0000"/>
                </a:solidFill>
              </a:rPr>
              <a:t>مؤلمة</a:t>
            </a:r>
            <a:r>
              <a:rPr lang="ar-SA" dirty="0" smtClean="0"/>
              <a:t> وهي تظهر في </a:t>
            </a:r>
            <a:r>
              <a:rPr lang="ar-SA" dirty="0" smtClean="0">
                <a:solidFill>
                  <a:srgbClr val="FF0000"/>
                </a:solidFill>
              </a:rPr>
              <a:t>الأطفال </a:t>
            </a:r>
            <a:r>
              <a:rPr lang="ar-SA" dirty="0" err="1" smtClean="0">
                <a:solidFill>
                  <a:srgbClr val="FF0000"/>
                </a:solidFill>
              </a:rPr>
              <a:t>الاكبر</a:t>
            </a:r>
            <a:r>
              <a:rPr lang="ar-SA" dirty="0" smtClean="0">
                <a:solidFill>
                  <a:srgbClr val="FF0000"/>
                </a:solidFill>
              </a:rPr>
              <a:t> سنا </a:t>
            </a:r>
            <a:r>
              <a:rPr lang="ar-SA" dirty="0" smtClean="0"/>
              <a:t>مع غياب القوس عند المشي على رؤوس </a:t>
            </a:r>
            <a:r>
              <a:rPr lang="ar-SA" dirty="0" err="1" smtClean="0"/>
              <a:t>الاصابع</a:t>
            </a:r>
            <a:r>
              <a:rPr lang="ar-SA" dirty="0" smtClean="0"/>
              <a:t> </a:t>
            </a:r>
          </a:p>
          <a:p>
            <a:pPr algn="r" rtl="1"/>
            <a:r>
              <a:rPr lang="ar-SA" dirty="0" smtClean="0"/>
              <a:t>يمكن </a:t>
            </a:r>
            <a:r>
              <a:rPr lang="ar-SA" dirty="0" err="1" smtClean="0"/>
              <a:t>ان</a:t>
            </a:r>
            <a:r>
              <a:rPr lang="ar-SA" dirty="0" smtClean="0"/>
              <a:t> تدل على الترافق مع </a:t>
            </a:r>
            <a:r>
              <a:rPr lang="ar-SA" b="1" dirty="0" smtClean="0">
                <a:solidFill>
                  <a:srgbClr val="002060"/>
                </a:solidFill>
              </a:rPr>
              <a:t>انكماش وتر </a:t>
            </a:r>
            <a:r>
              <a:rPr lang="ar-SA" b="1" dirty="0" err="1" smtClean="0">
                <a:solidFill>
                  <a:srgbClr val="002060"/>
                </a:solidFill>
              </a:rPr>
              <a:t>اشيل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r>
              <a:rPr lang="ar-SA" dirty="0" err="1" smtClean="0"/>
              <a:t>او</a:t>
            </a:r>
            <a:r>
              <a:rPr lang="ar-SA" dirty="0" smtClean="0"/>
              <a:t> على وجود </a:t>
            </a:r>
            <a:r>
              <a:rPr lang="ar-SA" b="1" dirty="0" smtClean="0">
                <a:solidFill>
                  <a:srgbClr val="002060"/>
                </a:solidFill>
              </a:rPr>
              <a:t>التصاق  رسغي </a:t>
            </a:r>
            <a:r>
              <a:rPr lang="ar-SA" dirty="0" smtClean="0"/>
              <a:t>أو </a:t>
            </a:r>
            <a:r>
              <a:rPr lang="ar-SA" b="1" dirty="0" smtClean="0">
                <a:solidFill>
                  <a:srgbClr val="002060"/>
                </a:solidFill>
              </a:rPr>
              <a:t>اعتلال  مفصل التهابي </a:t>
            </a:r>
            <a:r>
              <a:rPr lang="ar-SA" dirty="0" smtClean="0"/>
              <a:t>وتتطلب رأيا من طبيب أطفال اختصاصي </a:t>
            </a:r>
            <a:r>
              <a:rPr lang="ar-SA" dirty="0" err="1" smtClean="0"/>
              <a:t>امراض</a:t>
            </a:r>
            <a:r>
              <a:rPr lang="ar-SA" dirty="0" smtClean="0"/>
              <a:t> </a:t>
            </a:r>
            <a:r>
              <a:rPr lang="ar-SA" dirty="0" err="1" smtClean="0"/>
              <a:t>رثوية</a:t>
            </a:r>
            <a:r>
              <a:rPr lang="ar-SA" dirty="0" smtClean="0"/>
              <a:t> </a:t>
            </a:r>
            <a:r>
              <a:rPr lang="ar-SA" dirty="0" err="1" smtClean="0"/>
              <a:t>او</a:t>
            </a:r>
            <a:r>
              <a:rPr lang="ar-SA" dirty="0" smtClean="0"/>
              <a:t> طبيب جراحة عظمية </a:t>
            </a:r>
            <a:r>
              <a:rPr lang="ar-SA" dirty="0" err="1" smtClean="0"/>
              <a:t>للاطفال</a:t>
            </a:r>
            <a:r>
              <a:rPr lang="ar-SA" dirty="0" smtClean="0"/>
              <a:t> </a:t>
            </a:r>
          </a:p>
          <a:p>
            <a:pPr algn="r" rtl="1"/>
            <a:r>
              <a:rPr lang="ar-SA" dirty="0" smtClean="0"/>
              <a:t>غالبا ما يتم </a:t>
            </a:r>
            <a:r>
              <a:rPr lang="ar-SA" dirty="0" smtClean="0">
                <a:solidFill>
                  <a:srgbClr val="FF0000"/>
                </a:solidFill>
              </a:rPr>
              <a:t>تدبير القدم المسطحة المرضية بحذاء خاص </a:t>
            </a:r>
            <a:r>
              <a:rPr lang="ar-SA" dirty="0" smtClean="0"/>
              <a:t>وقد تكون هناك حاجة </a:t>
            </a:r>
            <a:r>
              <a:rPr lang="ar-SA" dirty="0" err="1" smtClean="0"/>
              <a:t>الى</a:t>
            </a:r>
            <a:r>
              <a:rPr lang="ar-SA" dirty="0" smtClean="0"/>
              <a:t> دعم القوس في بعض الأحيان..</a:t>
            </a:r>
          </a:p>
        </p:txBody>
      </p:sp>
      <p:pic>
        <p:nvPicPr>
          <p:cNvPr id="4" name="Picture 2" descr="D:\مجلد جديد\٢٠١٩٠٢٠١_١٨٢٤١٢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3810000" cy="3021330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9</a:t>
            </a:fld>
            <a:endParaRPr lang="ar-AE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04AC3-A250-4E4C-A137-9D93000D6196}" type="datetime8">
              <a:rPr lang="en-US" smtClean="0"/>
              <a:pPr/>
              <a:t>7/20/2020 1:12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95400" y="-18137"/>
            <a:ext cx="7848600" cy="678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90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4058-CB35-4EF3-AC25-AFBC38551C58}" type="datetime8">
              <a:rPr lang="en-US" smtClean="0"/>
              <a:pPr/>
              <a:t>7/20/2020 1:13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 descr="D:\مجلد جديد\٢٠١٩٠٢٠١_١٨٥٥٤٤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1277600" cy="70866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BF63-8580-6D4E-837E-8E04D7C8AAAB}" type="slidenum">
              <a:rPr lang="ar-AE" smtClean="0"/>
              <a:pPr/>
              <a:t>91</a:t>
            </a:fld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21EB-E40A-4B0A-AC64-872C870E8FCD}" type="datetime8">
              <a:rPr lang="en-US" smtClean="0"/>
              <a:pPr/>
              <a:t>7/20/2020 1:13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عنصر نائب للمحتوى 3" descr="Chrysanthemum.jpg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508000" y="533400"/>
            <a:ext cx="11243733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/>
          <p:cNvSpPr/>
          <p:nvPr/>
        </p:nvSpPr>
        <p:spPr>
          <a:xfrm>
            <a:off x="2336801" y="1295400"/>
            <a:ext cx="8737599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Y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شكرا </a:t>
            </a:r>
            <a:r>
              <a:rPr lang="ar-SY" sz="9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لاصغائكم</a:t>
            </a:r>
            <a:endParaRPr lang="ar-SA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3532-4027-4D23-BE7C-05D52409FE92}" type="datetime8">
              <a:rPr lang="en-US" smtClean="0"/>
              <a:pPr/>
              <a:t>7/20/2020 1:13 PM</a:t>
            </a:fld>
            <a:endParaRPr lang="ar-AE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حضري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كلاسيكي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حركة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1812</TotalTime>
  <Words>5199</Words>
  <Application>Microsoft Office PowerPoint</Application>
  <PresentationFormat>مخصص</PresentationFormat>
  <Paragraphs>639</Paragraphs>
  <Slides>92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92</vt:i4>
      </vt:variant>
    </vt:vector>
  </HeadingPairs>
  <TitlesOfParts>
    <vt:vector size="93" baseType="lpstr">
      <vt:lpstr>تدفق</vt:lpstr>
      <vt:lpstr>الاضطرابات العضليه الهيكليه</vt:lpstr>
      <vt:lpstr>الاضطرابات العضليه الهيكليه</vt:lpstr>
      <vt:lpstr>تقييم الجهاز العضلي الهيكلي</vt:lpstr>
      <vt:lpstr>الاضطرابات العضليه الهيكليه</vt:lpstr>
      <vt:lpstr>تقوس الساقين(الركبه الفحجاء)</vt:lpstr>
      <vt:lpstr>الشريحة 6</vt:lpstr>
      <vt:lpstr>الركبتان الملتصقتان(الركبه الروحاء)</vt:lpstr>
      <vt:lpstr>الأقدام المسطحه</vt:lpstr>
      <vt:lpstr>الشريحة 9</vt:lpstr>
      <vt:lpstr>الدوران الداخلي</vt:lpstr>
      <vt:lpstr>الشريحة 11</vt:lpstr>
      <vt:lpstr>المشي على رؤوس الأصابع </vt:lpstr>
      <vt:lpstr>الشريحة 13</vt:lpstr>
      <vt:lpstr>الاضطرابات العضليه الهيكليه</vt:lpstr>
      <vt:lpstr>الوضعيات غير الطبيعية  القدم القفداء الفحجاء</vt:lpstr>
      <vt:lpstr>القدم القفداء الروحاء</vt:lpstr>
      <vt:lpstr>الشريحة 17</vt:lpstr>
      <vt:lpstr>الشريحة 18</vt:lpstr>
      <vt:lpstr>الشريحة 19</vt:lpstr>
      <vt:lpstr>القعب العمودي</vt:lpstr>
      <vt:lpstr>الحنف العقبي الروحي </vt:lpstr>
      <vt:lpstr>الالتحام الرسغي</vt:lpstr>
      <vt:lpstr>القدم المقوسة </vt:lpstr>
      <vt:lpstr>خلل التنسج التطوري في الورك DDH</vt:lpstr>
      <vt:lpstr>الشريحة 25</vt:lpstr>
      <vt:lpstr>الشريحة 26</vt:lpstr>
      <vt:lpstr>الشريحة 27</vt:lpstr>
      <vt:lpstr>الشريحة 28</vt:lpstr>
      <vt:lpstr>الشريحة 29</vt:lpstr>
      <vt:lpstr>الجنف</vt:lpstr>
      <vt:lpstr>الشريحة 31</vt:lpstr>
      <vt:lpstr>الصعر</vt:lpstr>
      <vt:lpstr>الاضطرابات العضليه الهيكليه</vt:lpstr>
      <vt:lpstr>آلام النمو :</vt:lpstr>
      <vt:lpstr>فرط الحركة </vt:lpstr>
      <vt:lpstr>الشريحة 36</vt:lpstr>
      <vt:lpstr>متلازمات الألم المنطقي المعقد</vt:lpstr>
      <vt:lpstr>الشريحة 38</vt:lpstr>
      <vt:lpstr>البدء الحاد لألم الطرف </vt:lpstr>
      <vt:lpstr>ذات العظم والنقي</vt:lpstr>
      <vt:lpstr>الشريحة 41</vt:lpstr>
      <vt:lpstr>الشريحة 42</vt:lpstr>
      <vt:lpstr>الشريحة 43</vt:lpstr>
      <vt:lpstr>الشريحة 44</vt:lpstr>
      <vt:lpstr>الشريحة 45</vt:lpstr>
      <vt:lpstr>المرض الخبيث</vt:lpstr>
      <vt:lpstr>الورم العظميosteoid osteoma  </vt:lpstr>
      <vt:lpstr>الركبة المؤلمة </vt:lpstr>
      <vt:lpstr>الشريحة 49</vt:lpstr>
      <vt:lpstr>الشريحة 50</vt:lpstr>
      <vt:lpstr>تلين غضروف الرضفة </vt:lpstr>
      <vt:lpstr>الشريحة 52</vt:lpstr>
      <vt:lpstr>الاضطرابات العضليه الهيكليه</vt:lpstr>
      <vt:lpstr>الشريحة 54</vt:lpstr>
      <vt:lpstr>الشريحة 55</vt:lpstr>
      <vt:lpstr>التهاب الغشاء الزليل العابر </vt:lpstr>
      <vt:lpstr>الشريحة 57</vt:lpstr>
      <vt:lpstr>داء بيرتس</vt:lpstr>
      <vt:lpstr>داء بيرتس </vt:lpstr>
      <vt:lpstr>انزلاق مشاشة رأس الفخذ </vt:lpstr>
      <vt:lpstr>الشريحة 61</vt:lpstr>
      <vt:lpstr>الاضطرابات العضليه الهيكليه</vt:lpstr>
      <vt:lpstr>التهاب المفاصل  </vt:lpstr>
      <vt:lpstr>الشريحة 64</vt:lpstr>
      <vt:lpstr>التهاب المفصل الانتاني</vt:lpstr>
      <vt:lpstr>المظاهر السريرية لالتهاب المفصل الإنتاني</vt:lpstr>
      <vt:lpstr>الاستقصاءات </vt:lpstr>
      <vt:lpstr>التهاب المفاصل الشبابي الذاتي 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تدبير التهاب المفاصل الرثياني الشبابي</vt:lpstr>
      <vt:lpstr>الشريحة 76</vt:lpstr>
      <vt:lpstr>فرفرية هينوخ شونلاين </vt:lpstr>
      <vt:lpstr>الذئبة الحمامية الجهازية SLE</vt:lpstr>
      <vt:lpstr>التهاب الجلد والعضلات الشبابي</vt:lpstr>
      <vt:lpstr>الاضطرابات العضليه الهيكليه</vt:lpstr>
      <vt:lpstr>الحالات الهيكلية الوراثية </vt:lpstr>
      <vt:lpstr>عدم التصنع الغضروفي</vt:lpstr>
      <vt:lpstr>عسر التصنع الصدري الخانق</vt:lpstr>
      <vt:lpstr>سوء التعظم الترقوي القحفي</vt:lpstr>
      <vt:lpstr>اعوجاج المفاصل</vt:lpstr>
      <vt:lpstr>تكون العظم الناقص ( داء العظم الهش )</vt:lpstr>
      <vt:lpstr>الشريحة 87</vt:lpstr>
      <vt:lpstr>تمرمر العظام ( داء العظم الرخامي )</vt:lpstr>
      <vt:lpstr>متلازمة مارفان </vt:lpstr>
      <vt:lpstr>الشريحة 90</vt:lpstr>
      <vt:lpstr>الشريحة 91</vt:lpstr>
      <vt:lpstr>الشريحة 92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الدوران الداخلي</dc:title>
  <cp:lastModifiedBy>ALI SAHIUNY</cp:lastModifiedBy>
  <cp:revision>166</cp:revision>
  <dcterms:modified xsi:type="dcterms:W3CDTF">2020-07-20T10:13:14Z</dcterms:modified>
</cp:coreProperties>
</file>