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89076" autoAdjust="0"/>
    <p:restoredTop sz="94660"/>
  </p:normalViewPr>
  <p:slideViewPr>
    <p:cSldViewPr>
      <p:cViewPr>
        <p:scale>
          <a:sx n="55" d="100"/>
          <a:sy n="55" d="100"/>
        </p:scale>
        <p:origin x="-243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7252AD7-D8BD-488B-8FD7-F2F34382626E}" type="datetimeFigureOut">
              <a:rPr lang="ar-SY" smtClean="0"/>
              <a:pPr/>
              <a:t>22/03/1444</a:t>
            </a:fld>
            <a:endParaRPr lang="ar-SY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Y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D3A2BBC-8C0A-4582-B8D9-2F7B40178D47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21" name="مستطيل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مستطيل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مستطيل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AD7-D8BD-488B-8FD7-F2F34382626E}" type="datetimeFigureOut">
              <a:rPr lang="ar-SY" smtClean="0"/>
              <a:pPr/>
              <a:t>22/03/1444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2BBC-8C0A-4582-B8D9-2F7B40178D47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AD7-D8BD-488B-8FD7-F2F34382626E}" type="datetimeFigureOut">
              <a:rPr lang="ar-SY" smtClean="0"/>
              <a:pPr/>
              <a:t>22/03/1444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2BBC-8C0A-4582-B8D9-2F7B40178D47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مثلث متساوي الساقين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AD7-D8BD-488B-8FD7-F2F34382626E}" type="datetimeFigureOut">
              <a:rPr lang="ar-SY" smtClean="0"/>
              <a:pPr/>
              <a:t>22/03/1444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2BBC-8C0A-4582-B8D9-2F7B40178D47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7252AD7-D8BD-488B-8FD7-F2F34382626E}" type="datetimeFigureOut">
              <a:rPr lang="ar-SY" smtClean="0"/>
              <a:pPr/>
              <a:t>22/03/1444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D3A2BBC-8C0A-4582-B8D9-2F7B40178D47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7" name="مستطيل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AD7-D8BD-488B-8FD7-F2F34382626E}" type="datetimeFigureOut">
              <a:rPr lang="ar-SY" smtClean="0"/>
              <a:pPr/>
              <a:t>22/03/1444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2BBC-8C0A-4582-B8D9-2F7B40178D47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AD7-D8BD-488B-8FD7-F2F34382626E}" type="datetimeFigureOut">
              <a:rPr lang="ar-SY" smtClean="0"/>
              <a:pPr/>
              <a:t>22/03/1444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2BBC-8C0A-4582-B8D9-2F7B40178D47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AD7-D8BD-488B-8FD7-F2F34382626E}" type="datetimeFigureOut">
              <a:rPr lang="ar-SY" smtClean="0"/>
              <a:pPr/>
              <a:t>22/03/1444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2BBC-8C0A-4582-B8D9-2F7B40178D47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AD7-D8BD-488B-8FD7-F2F34382626E}" type="datetimeFigureOut">
              <a:rPr lang="ar-SY" smtClean="0"/>
              <a:pPr/>
              <a:t>22/03/1444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2BBC-8C0A-4582-B8D9-2F7B40178D47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AD7-D8BD-488B-8FD7-F2F34382626E}" type="datetimeFigureOut">
              <a:rPr lang="ar-SY" smtClean="0"/>
              <a:pPr/>
              <a:t>22/03/1444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2BBC-8C0A-4582-B8D9-2F7B40178D47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AD7-D8BD-488B-8FD7-F2F34382626E}" type="datetimeFigureOut">
              <a:rPr lang="ar-SY" smtClean="0"/>
              <a:pPr/>
              <a:t>22/03/1444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2BBC-8C0A-4582-B8D9-2F7B40178D47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252AD7-D8BD-488B-8FD7-F2F34382626E}" type="datetimeFigureOut">
              <a:rPr lang="ar-SY" smtClean="0"/>
              <a:pPr/>
              <a:t>22/03/1444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Y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3A2BBC-8C0A-4582-B8D9-2F7B40178D47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28" name="رابط مستقيم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رابط مستقيم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متساوي الساقين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slow">
    <p:plus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072066" y="1428736"/>
            <a:ext cx="4071934" cy="1143008"/>
          </a:xfrm>
          <a:prstGeom prst="rect">
            <a:avLst/>
          </a:prstGeom>
          <a:solidFill>
            <a:srgbClr val="FFC000">
              <a:alpha val="35000"/>
            </a:srgb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158750" contourW="12700">
            <a:bevelT w="146050" h="139700" prst="convex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i="1" dirty="0" err="1" smtClean="0">
                <a:solidFill>
                  <a:schemeClr val="tx1"/>
                </a:solidFill>
              </a:rPr>
              <a:t>الدكتورأ</a:t>
            </a:r>
            <a:r>
              <a:rPr lang="ar-SA" sz="2000" b="1" i="1" dirty="0" smtClean="0">
                <a:solidFill>
                  <a:schemeClr val="tx1"/>
                </a:solidFill>
              </a:rPr>
              <a:t> نس محمود زكية</a:t>
            </a:r>
            <a:endParaRPr lang="ar-SY" sz="2000" b="1" i="1" dirty="0">
              <a:solidFill>
                <a:schemeClr val="tx1"/>
              </a:solidFill>
            </a:endParaRPr>
          </a:p>
        </p:txBody>
      </p:sp>
      <p:sp>
        <p:nvSpPr>
          <p:cNvPr id="6" name="مخطط انسيابي: معالجة 5"/>
          <p:cNvSpPr/>
          <p:nvPr/>
        </p:nvSpPr>
        <p:spPr>
          <a:xfrm>
            <a:off x="5072066" y="0"/>
            <a:ext cx="4071934" cy="1428736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469900" dist="101600" dir="6000000">
              <a:prstClr val="black">
                <a:alpha val="96000"/>
              </a:prstClr>
            </a:innerShdw>
          </a:effectLst>
          <a:scene3d>
            <a:camera prst="orthographicFront"/>
            <a:lightRig rig="threePt" dir="t"/>
          </a:scene3d>
          <a:sp3d prstMaterial="metal">
            <a:bevelT w="146050" prst="convex"/>
            <a:bevelB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جامعة حماة-كلية الطب البشري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7" name="مخطط انسيابي: معالجة 6"/>
          <p:cNvSpPr/>
          <p:nvPr/>
        </p:nvSpPr>
        <p:spPr>
          <a:xfrm>
            <a:off x="5072066" y="2714620"/>
            <a:ext cx="4071934" cy="1041276"/>
          </a:xfrm>
          <a:prstGeom prst="flowChartProcess">
            <a:avLst/>
          </a:prstGeom>
          <a:solidFill>
            <a:schemeClr val="accent5">
              <a:lumMod val="75000"/>
              <a:alpha val="92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335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err="1" smtClean="0">
                <a:solidFill>
                  <a:schemeClr val="tx1"/>
                </a:solidFill>
              </a:rPr>
              <a:t>افات</a:t>
            </a:r>
            <a:r>
              <a:rPr lang="ar-SA" sz="2000" b="1" dirty="0" smtClean="0">
                <a:solidFill>
                  <a:schemeClr val="tx1"/>
                </a:solidFill>
              </a:rPr>
              <a:t> المري </a:t>
            </a:r>
            <a:r>
              <a:rPr lang="en-US" sz="2000" b="1" dirty="0" smtClean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2019</a:t>
            </a:r>
            <a:endParaRPr lang="ar-SY" sz="20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1428728" y="4786322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b="1" dirty="0" smtClean="0"/>
              <a:t>السلام عليكم زملائنا الأعزاء</a:t>
            </a:r>
            <a:r>
              <a:rPr lang="ar-SA" b="1" dirty="0" smtClean="0"/>
              <a:t>:</a:t>
            </a:r>
            <a:endParaRPr lang="ar-SY" b="1" dirty="0" smtClean="0"/>
          </a:p>
          <a:p>
            <a:r>
              <a:rPr lang="ar-SY" b="1" dirty="0" smtClean="0"/>
              <a:t>سنبدأ اليوم في الحديث عن الاضطرابات </a:t>
            </a:r>
            <a:r>
              <a:rPr lang="ar-SY" b="1" dirty="0" err="1" smtClean="0"/>
              <a:t>التقلصية</a:t>
            </a:r>
            <a:r>
              <a:rPr lang="ar-SY" b="1" dirty="0" smtClean="0"/>
              <a:t> </a:t>
            </a:r>
            <a:r>
              <a:rPr lang="ar-SY" b="1" dirty="0" err="1" smtClean="0"/>
              <a:t>للمري</a:t>
            </a:r>
            <a:r>
              <a:rPr lang="ar-SY" b="1" dirty="0" smtClean="0"/>
              <a:t> بنوعيها </a:t>
            </a:r>
            <a:r>
              <a:rPr lang="ar-SY" b="1" dirty="0" err="1" smtClean="0"/>
              <a:t>البدئية</a:t>
            </a:r>
            <a:r>
              <a:rPr lang="ar-SY" b="1" dirty="0" smtClean="0"/>
              <a:t> والثانوية، ثم</a:t>
            </a:r>
          </a:p>
          <a:p>
            <a:r>
              <a:rPr lang="ar-SY" b="1" dirty="0" smtClean="0"/>
              <a:t>ننتقل للحديث عن أورام </a:t>
            </a:r>
            <a:r>
              <a:rPr lang="ar-SY" b="1" dirty="0" err="1" smtClean="0"/>
              <a:t>المري</a:t>
            </a:r>
            <a:r>
              <a:rPr lang="ar-SY" b="1" dirty="0" smtClean="0"/>
              <a:t> السليمة والخبيثة لنختم بذلك آخر محاضرات </a:t>
            </a:r>
            <a:r>
              <a:rPr lang="ar-SY" b="1" dirty="0" err="1" smtClean="0"/>
              <a:t>المري</a:t>
            </a:r>
            <a:endParaRPr lang="ar-SY" b="1" dirty="0" smtClean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8260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0"/>
            <a:ext cx="158260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1571604" cy="170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643050"/>
            <a:ext cx="15826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3071802" y="285728"/>
            <a:ext cx="5929322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المعالجة </a:t>
            </a:r>
            <a:r>
              <a:rPr lang="ar-SA" dirty="0" err="1" smtClean="0"/>
              <a:t>التنظيرية</a:t>
            </a:r>
            <a:r>
              <a:rPr lang="ar-SA" dirty="0" smtClean="0"/>
              <a:t> :</a:t>
            </a:r>
          </a:p>
          <a:p>
            <a:r>
              <a:rPr lang="ar-SA" dirty="0" smtClean="0"/>
              <a:t>*****التوسيع </a:t>
            </a:r>
            <a:r>
              <a:rPr lang="ar-SA" dirty="0" err="1" smtClean="0"/>
              <a:t>التنظيري</a:t>
            </a:r>
            <a:r>
              <a:rPr lang="ar-SA" dirty="0" smtClean="0"/>
              <a:t> بالبالون :بالون يمرر من خلال المنظار وينفخ عند المصرة  السفلية مما يؤدي </a:t>
            </a:r>
            <a:r>
              <a:rPr lang="ar-SA" dirty="0" err="1" smtClean="0"/>
              <a:t>الى</a:t>
            </a:r>
            <a:r>
              <a:rPr lang="ar-SA" dirty="0" smtClean="0"/>
              <a:t> تمزيق المصرة  وتتوسع وعادة  يجرى عدة جلسات  (2-3 ) لكن مفعول هذه الطريقة مؤقت  عادة (2-3 سنة حيث تنكس </a:t>
            </a:r>
            <a:r>
              <a:rPr lang="ar-SA" dirty="0" err="1" smtClean="0"/>
              <a:t>الاعراض</a:t>
            </a:r>
            <a:r>
              <a:rPr lang="ar-SA" dirty="0" smtClean="0"/>
              <a:t>)  ولكن يشاهد حالات من الاستجابة لسنوات وبجلسة توسيع واحدة.</a:t>
            </a:r>
          </a:p>
          <a:p>
            <a:r>
              <a:rPr lang="ar-SA" dirty="0" smtClean="0"/>
              <a:t>خطورتها خطورة تمزق المري بنسبة 1-5 % من الحالات  .</a:t>
            </a:r>
          </a:p>
          <a:p>
            <a:r>
              <a:rPr lang="ar-SA" dirty="0" smtClean="0"/>
              <a:t>*****حقن </a:t>
            </a:r>
            <a:r>
              <a:rPr lang="ar-SA" dirty="0" err="1" smtClean="0"/>
              <a:t>ذيفان</a:t>
            </a:r>
            <a:r>
              <a:rPr lang="ar-SA" dirty="0" smtClean="0"/>
              <a:t> </a:t>
            </a:r>
            <a:r>
              <a:rPr lang="ar-SA" dirty="0" err="1" smtClean="0"/>
              <a:t>المطثيات</a:t>
            </a:r>
            <a:r>
              <a:rPr lang="ar-SA" dirty="0" smtClean="0"/>
              <a:t> </a:t>
            </a:r>
            <a:r>
              <a:rPr lang="ar-SA" dirty="0" err="1" smtClean="0"/>
              <a:t>الوشيقية</a:t>
            </a:r>
            <a:r>
              <a:rPr lang="ar-SA" dirty="0" smtClean="0"/>
              <a:t>  بالمصرة السفلية من خلال التنظير  مما يؤدي </a:t>
            </a:r>
            <a:r>
              <a:rPr lang="ar-SA" dirty="0" err="1" smtClean="0"/>
              <a:t>الى</a:t>
            </a:r>
            <a:r>
              <a:rPr lang="ar-SA" dirty="0" smtClean="0"/>
              <a:t> ارتخائها  كيميائيا  ومفعول هذه الطريقة مؤقت  اقل من 8 </a:t>
            </a:r>
            <a:r>
              <a:rPr lang="ar-SA" dirty="0" err="1" smtClean="0"/>
              <a:t>اشهر</a:t>
            </a:r>
            <a:r>
              <a:rPr lang="ar-SA" dirty="0" smtClean="0"/>
              <a:t>  عادة .</a:t>
            </a:r>
          </a:p>
          <a:p>
            <a:r>
              <a:rPr lang="ar-SA" dirty="0" err="1" smtClean="0"/>
              <a:t>يستخد</a:t>
            </a:r>
            <a:r>
              <a:rPr lang="ar-SA" dirty="0" smtClean="0"/>
              <a:t> </a:t>
            </a:r>
            <a:r>
              <a:rPr lang="ar-SA" dirty="0" smtClean="0"/>
              <a:t>م </a:t>
            </a:r>
            <a:r>
              <a:rPr lang="ar-SA" dirty="0" err="1" smtClean="0"/>
              <a:t>الذيفان</a:t>
            </a:r>
            <a:r>
              <a:rPr lang="ar-SA" dirty="0" smtClean="0"/>
              <a:t> </a:t>
            </a:r>
            <a:r>
              <a:rPr lang="ar-SA" dirty="0" err="1" smtClean="0"/>
              <a:t>الوشيقي</a:t>
            </a:r>
            <a:r>
              <a:rPr lang="ar-SA" dirty="0" smtClean="0"/>
              <a:t>  (</a:t>
            </a:r>
            <a:r>
              <a:rPr lang="ar-SA" dirty="0" err="1" smtClean="0"/>
              <a:t>البوتيكس</a:t>
            </a:r>
            <a:r>
              <a:rPr lang="ar-SA" dirty="0" smtClean="0"/>
              <a:t>) في معالجة الشقوق الشرجية </a:t>
            </a:r>
            <a:r>
              <a:rPr lang="ar-SA" dirty="0" err="1" smtClean="0"/>
              <a:t>ايضا</a:t>
            </a:r>
            <a:r>
              <a:rPr lang="ar-SA" dirty="0" smtClean="0"/>
              <a:t>  .</a:t>
            </a:r>
          </a:p>
          <a:p>
            <a:r>
              <a:rPr lang="ar-SA" dirty="0" smtClean="0"/>
              <a:t>المعالجة الجراحية :</a:t>
            </a:r>
          </a:p>
          <a:p>
            <a:r>
              <a:rPr lang="ar-SA" dirty="0" smtClean="0"/>
              <a:t>هي الحل </a:t>
            </a:r>
            <a:r>
              <a:rPr lang="ar-SA" dirty="0" err="1" smtClean="0"/>
              <a:t>الامثل</a:t>
            </a:r>
            <a:r>
              <a:rPr lang="ar-SA" dirty="0" smtClean="0"/>
              <a:t>  خاصة عند الشباب  </a:t>
            </a:r>
          </a:p>
          <a:p>
            <a:r>
              <a:rPr lang="ar-SA" dirty="0" err="1" smtClean="0"/>
              <a:t>افضل</a:t>
            </a:r>
            <a:r>
              <a:rPr lang="ar-SA" dirty="0" smtClean="0"/>
              <a:t> العمليات  تسمى </a:t>
            </a:r>
            <a:r>
              <a:rPr lang="en-US" dirty="0" smtClean="0"/>
              <a:t>HELLER </a:t>
            </a:r>
            <a:r>
              <a:rPr lang="ar-SA" dirty="0" smtClean="0"/>
              <a:t> والتي يتم فيها  قطع عضلة الفؤاد خارج المخاطية  وبالتالي تنفتح المصرة السفلية , وعلى الرغم من غياب التقلصات </a:t>
            </a:r>
            <a:r>
              <a:rPr lang="ar-SA" dirty="0" err="1" smtClean="0"/>
              <a:t>المريئية</a:t>
            </a:r>
            <a:r>
              <a:rPr lang="ar-SA" dirty="0" smtClean="0"/>
              <a:t>  تزول عسرة البلع  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7562"/>
            <a:ext cx="2857488" cy="207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2071669" cy="262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357562"/>
            <a:ext cx="2143108" cy="273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خطط انسيابي: معالجة 3"/>
          <p:cNvSpPr/>
          <p:nvPr/>
        </p:nvSpPr>
        <p:spPr>
          <a:xfrm>
            <a:off x="0" y="2643182"/>
            <a:ext cx="2128814" cy="7143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عملية </a:t>
            </a:r>
            <a:r>
              <a:rPr lang="ar-SA" dirty="0" err="1" smtClean="0"/>
              <a:t>هيلر</a:t>
            </a:r>
            <a:r>
              <a:rPr lang="ar-SA" dirty="0" smtClean="0"/>
              <a:t> المشركة مع </a:t>
            </a:r>
            <a:r>
              <a:rPr lang="ar-SA" dirty="0" err="1" smtClean="0"/>
              <a:t>نيسن</a:t>
            </a:r>
            <a:r>
              <a:rPr lang="ar-SA" dirty="0" smtClean="0"/>
              <a:t> جزئي</a:t>
            </a:r>
            <a:endParaRPr lang="ar-SA" dirty="0"/>
          </a:p>
        </p:txBody>
      </p:sp>
      <p:sp>
        <p:nvSpPr>
          <p:cNvPr id="5" name="مخطط انسيابي: معالجة 4"/>
          <p:cNvSpPr/>
          <p:nvPr/>
        </p:nvSpPr>
        <p:spPr>
          <a:xfrm>
            <a:off x="-214346" y="6072206"/>
            <a:ext cx="2414566" cy="7857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عملية </a:t>
            </a:r>
            <a:r>
              <a:rPr lang="ar-SA" dirty="0" err="1" smtClean="0"/>
              <a:t>نيسن</a:t>
            </a:r>
            <a:r>
              <a:rPr lang="ar-SA" dirty="0" smtClean="0"/>
              <a:t> الكاملة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500298" y="285728"/>
            <a:ext cx="642942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ولتجنب المريض </a:t>
            </a:r>
            <a:r>
              <a:rPr lang="ar-SA" dirty="0" err="1" smtClean="0"/>
              <a:t>القلس</a:t>
            </a:r>
            <a:r>
              <a:rPr lang="ar-SA" dirty="0" smtClean="0"/>
              <a:t> مستقبلا  بفعل ازدياد انفتاح المصرة السفلية  الجراحي  تشرك غالبا مع عملية  </a:t>
            </a:r>
            <a:r>
              <a:rPr lang="ar-SA" dirty="0" err="1" smtClean="0"/>
              <a:t>نيسن</a:t>
            </a:r>
            <a:r>
              <a:rPr lang="ar-SA" dirty="0" smtClean="0"/>
              <a:t> جزئي  .</a:t>
            </a:r>
          </a:p>
          <a:p>
            <a:r>
              <a:rPr lang="ar-SA" dirty="0" smtClean="0"/>
              <a:t>لكن الجدير بالذكر  </a:t>
            </a:r>
            <a:r>
              <a:rPr lang="ar-SA" dirty="0" err="1" smtClean="0"/>
              <a:t>ان</a:t>
            </a:r>
            <a:r>
              <a:rPr lang="ar-SA" dirty="0" smtClean="0"/>
              <a:t> </a:t>
            </a:r>
            <a:r>
              <a:rPr lang="ar-SA" dirty="0" err="1" smtClean="0"/>
              <a:t>اجراء</a:t>
            </a:r>
            <a:r>
              <a:rPr lang="ar-SA" dirty="0" smtClean="0"/>
              <a:t> </a:t>
            </a:r>
            <a:r>
              <a:rPr lang="ar-SA" dirty="0" err="1" smtClean="0"/>
              <a:t>نيسن</a:t>
            </a:r>
            <a:r>
              <a:rPr lang="ar-SA" dirty="0" smtClean="0"/>
              <a:t> كاملة  هو مضاد </a:t>
            </a:r>
            <a:r>
              <a:rPr lang="ar-SA" dirty="0" err="1" smtClean="0"/>
              <a:t>استطباب</a:t>
            </a:r>
            <a:r>
              <a:rPr lang="ar-SA" dirty="0" smtClean="0"/>
              <a:t>  لمريض </a:t>
            </a:r>
            <a:r>
              <a:rPr lang="ar-SA" dirty="0" err="1" smtClean="0"/>
              <a:t>الاكلازيا</a:t>
            </a:r>
            <a:r>
              <a:rPr lang="ar-SA" dirty="0" smtClean="0"/>
              <a:t>  الذي تغيب تقلصات المري لديه ,فكما نعلم </a:t>
            </a:r>
            <a:r>
              <a:rPr lang="ar-SA" dirty="0" err="1" smtClean="0"/>
              <a:t>ان</a:t>
            </a:r>
            <a:r>
              <a:rPr lang="ar-SA" dirty="0" smtClean="0"/>
              <a:t> الغاية  من تلك العملية  هو ربط جزء من قاع المعدة  </a:t>
            </a:r>
            <a:r>
              <a:rPr lang="ar-SA" dirty="0" err="1" smtClean="0"/>
              <a:t>بالمري</a:t>
            </a:r>
            <a:r>
              <a:rPr lang="ar-SA" dirty="0" smtClean="0"/>
              <a:t> ليشكل </a:t>
            </a:r>
            <a:r>
              <a:rPr lang="ar-SA" dirty="0" err="1" smtClean="0"/>
              <a:t>دساما</a:t>
            </a:r>
            <a:r>
              <a:rPr lang="ar-SA" dirty="0" smtClean="0"/>
              <a:t>  يمنع عودة المواد </a:t>
            </a:r>
            <a:r>
              <a:rPr lang="ar-SA" dirty="0" err="1" smtClean="0"/>
              <a:t>القالسة</a:t>
            </a:r>
            <a:r>
              <a:rPr lang="ar-SA" dirty="0" smtClean="0"/>
              <a:t>  </a:t>
            </a:r>
            <a:r>
              <a:rPr lang="ar-SA" dirty="0" err="1" smtClean="0"/>
              <a:t>اليه</a:t>
            </a:r>
            <a:r>
              <a:rPr lang="ar-SA" dirty="0" smtClean="0"/>
              <a:t>  وعندما نحيط المري كاملا  بالجزء المثني  من القاع  نكون قد </a:t>
            </a:r>
            <a:r>
              <a:rPr lang="ar-SA" dirty="0" err="1" smtClean="0"/>
              <a:t>فاقمنا</a:t>
            </a:r>
            <a:r>
              <a:rPr lang="ar-SA" dirty="0" smtClean="0"/>
              <a:t> المشكلة  وسببنا عسرة بلع </a:t>
            </a:r>
            <a:r>
              <a:rPr lang="ar-SA" dirty="0" err="1" smtClean="0"/>
              <a:t>لايمكن</a:t>
            </a:r>
            <a:r>
              <a:rPr lang="ar-SA" dirty="0" smtClean="0"/>
              <a:t> تجاوزها  .</a:t>
            </a:r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r>
              <a:rPr lang="ar-SA" dirty="0" err="1" smtClean="0"/>
              <a:t>اضافة</a:t>
            </a:r>
            <a:r>
              <a:rPr lang="ar-SA" dirty="0" smtClean="0"/>
              <a:t> العلاج الدوائي بال </a:t>
            </a:r>
            <a:r>
              <a:rPr lang="en-US" dirty="0" smtClean="0"/>
              <a:t>PPI </a:t>
            </a:r>
            <a:r>
              <a:rPr lang="ar-SA" dirty="0" smtClean="0"/>
              <a:t> هو غالبا ضروري  تلو المعالجة الجراحية </a:t>
            </a:r>
            <a:r>
              <a:rPr lang="ar-SA" dirty="0" err="1" smtClean="0"/>
              <a:t>للاكالازيا</a:t>
            </a:r>
            <a:r>
              <a:rPr lang="ar-SA" dirty="0" smtClean="0"/>
              <a:t>  </a:t>
            </a:r>
            <a:r>
              <a:rPr lang="ar-SA" dirty="0" err="1" smtClean="0"/>
              <a:t>او</a:t>
            </a:r>
            <a:r>
              <a:rPr lang="ar-SA" dirty="0" smtClean="0"/>
              <a:t> المعالجة </a:t>
            </a:r>
            <a:r>
              <a:rPr lang="ar-SA" dirty="0" err="1" smtClean="0"/>
              <a:t>التنظيرية</a:t>
            </a:r>
            <a:r>
              <a:rPr lang="ar-SA" dirty="0" smtClean="0"/>
              <a:t>  لمنع التهاب المري  .</a:t>
            </a:r>
          </a:p>
          <a:p>
            <a:endParaRPr lang="ar-SA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1"/>
          <p:cNvSpPr/>
          <p:nvPr/>
        </p:nvSpPr>
        <p:spPr>
          <a:xfrm>
            <a:off x="1357290" y="0"/>
            <a:ext cx="7000924" cy="61264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>
                <a:solidFill>
                  <a:schemeClr val="tx1"/>
                </a:solidFill>
              </a:rPr>
              <a:t>الاكلازيا</a:t>
            </a:r>
            <a:r>
              <a:rPr lang="ar-SA" sz="2800" b="1" dirty="0" smtClean="0">
                <a:solidFill>
                  <a:schemeClr val="tx1"/>
                </a:solidFill>
              </a:rPr>
              <a:t> الكاذبة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pseudoachalasia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1"/>
            <a:ext cx="8578891" cy="195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86558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4714884"/>
            <a:ext cx="128588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14" y="-1"/>
            <a:ext cx="7572428" cy="84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3924"/>
            <a:ext cx="8929718" cy="593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6429395"/>
            <a:ext cx="1285884" cy="22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8286776" cy="265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786454"/>
            <a:ext cx="8001024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571744"/>
            <a:ext cx="850109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842965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428604"/>
            <a:ext cx="81439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428604"/>
            <a:ext cx="79296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8143932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131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757242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439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8429684" cy="141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428868"/>
            <a:ext cx="8715436" cy="38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378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85786" y="285728"/>
            <a:ext cx="67866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تذكرة </a:t>
            </a:r>
            <a:r>
              <a:rPr lang="ar-SA" sz="2800" b="1" dirty="0" err="1" smtClean="0">
                <a:solidFill>
                  <a:schemeClr val="tx1"/>
                </a:solidFill>
              </a:rPr>
              <a:t>فيزيولوجية</a:t>
            </a:r>
            <a:r>
              <a:rPr lang="ar-SA" sz="2800" b="1" dirty="0" smtClean="0">
                <a:solidFill>
                  <a:schemeClr val="tx1"/>
                </a:solidFill>
              </a:rPr>
              <a:t> بالية البلع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14282" y="1785926"/>
            <a:ext cx="7757159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/>
              <a:t>تدخل القمة </a:t>
            </a:r>
            <a:r>
              <a:rPr lang="ar-SA" sz="2000" dirty="0" err="1" smtClean="0"/>
              <a:t>الطعامية</a:t>
            </a:r>
            <a:r>
              <a:rPr lang="ar-SA" sz="2000" dirty="0" smtClean="0"/>
              <a:t>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الفم فتمضغ وتسحق </a:t>
            </a:r>
            <a:r>
              <a:rPr lang="ar-SA" sz="2000" dirty="0" err="1" smtClean="0"/>
              <a:t>بالاسنان</a:t>
            </a:r>
            <a:r>
              <a:rPr lang="ar-SA" sz="2000" dirty="0" smtClean="0"/>
              <a:t> وتخلط باللعاب لتصبح كتلة شبه متجانسة</a:t>
            </a:r>
          </a:p>
          <a:p>
            <a:r>
              <a:rPr lang="ar-SA" sz="2000" dirty="0" smtClean="0"/>
              <a:t>وبعد ذلك يغلق شراع الحنك اللين (لمنع دخول اللقمة </a:t>
            </a:r>
            <a:r>
              <a:rPr lang="ar-SA" sz="2000" dirty="0" err="1" smtClean="0"/>
              <a:t>الطعامية</a:t>
            </a:r>
            <a:r>
              <a:rPr lang="ar-SA" sz="2000" dirty="0" smtClean="0"/>
              <a:t>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البلعوم </a:t>
            </a:r>
            <a:r>
              <a:rPr lang="ar-SA" sz="2000" dirty="0" err="1" smtClean="0"/>
              <a:t>الانفي</a:t>
            </a:r>
            <a:r>
              <a:rPr lang="ar-SA" sz="2000" dirty="0" smtClean="0"/>
              <a:t>) وترتفع قاعدة اللسان لتدفع باللقمة نحو البلعوم وعندما تصل اللقمة نحو البلعوم تتقلص عضلات البلعوم العلوية  ثم الوسطى ثم السفلية  مع انغلاق لسان المزمار بارتفاع الحنجرة (لمنع دخول الطعام </a:t>
            </a:r>
            <a:r>
              <a:rPr lang="ar-SA" sz="2000" dirty="0" err="1" smtClean="0"/>
              <a:t>اليها</a:t>
            </a:r>
            <a:r>
              <a:rPr lang="ar-SA" sz="2000" dirty="0" smtClean="0"/>
              <a:t> </a:t>
            </a:r>
          </a:p>
          <a:p>
            <a:r>
              <a:rPr lang="ar-SA" sz="2000" b="1" dirty="0" smtClean="0"/>
              <a:t>في حالة الراحة</a:t>
            </a:r>
            <a:r>
              <a:rPr lang="ar-SA" sz="2000" dirty="0" smtClean="0"/>
              <a:t>:</a:t>
            </a:r>
          </a:p>
          <a:p>
            <a:r>
              <a:rPr lang="ar-SA" sz="2000" dirty="0" smtClean="0"/>
              <a:t>  يكون الضغط في معصرة البلعوم السفلية </a:t>
            </a:r>
            <a:r>
              <a:rPr lang="en-US" sz="2000" dirty="0" smtClean="0"/>
              <a:t>0</a:t>
            </a:r>
            <a:r>
              <a:rPr lang="ar-SA" sz="2000" dirty="0" smtClean="0"/>
              <a:t> وعندما تصل اللقمة </a:t>
            </a:r>
            <a:r>
              <a:rPr lang="ar-SA" sz="2000" dirty="0" err="1" smtClean="0"/>
              <a:t>اليها</a:t>
            </a:r>
            <a:r>
              <a:rPr lang="ar-SA" sz="2000" dirty="0" smtClean="0"/>
              <a:t> تتقلص بعد </a:t>
            </a:r>
            <a:r>
              <a:rPr lang="ar-SA" sz="2000" dirty="0" err="1" smtClean="0"/>
              <a:t>ان</a:t>
            </a:r>
            <a:r>
              <a:rPr lang="ar-SA" sz="2000" dirty="0" smtClean="0"/>
              <a:t> يرتفع </a:t>
            </a:r>
          </a:p>
          <a:p>
            <a:r>
              <a:rPr lang="ar-SA" sz="2000" dirty="0" smtClean="0"/>
              <a:t>  ضغطها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</a:t>
            </a:r>
            <a:r>
              <a:rPr lang="ar-SA" sz="2000" dirty="0" err="1" smtClean="0"/>
              <a:t>حوال</a:t>
            </a:r>
            <a:r>
              <a:rPr lang="ar-SA" sz="2000" dirty="0" smtClean="0"/>
              <a:t> </a:t>
            </a:r>
            <a:r>
              <a:rPr lang="en-US" sz="2000" dirty="0" smtClean="0"/>
              <a:t>60</a:t>
            </a:r>
            <a:r>
              <a:rPr lang="ar-SA" sz="2000" dirty="0" smtClean="0"/>
              <a:t>ملم </a:t>
            </a:r>
            <a:r>
              <a:rPr lang="ar-SA" sz="2000" dirty="0" err="1" smtClean="0"/>
              <a:t>ز</a:t>
            </a:r>
            <a:r>
              <a:rPr lang="ar-SA" sz="2000" dirty="0" smtClean="0"/>
              <a:t> حتى تدفعها </a:t>
            </a:r>
            <a:r>
              <a:rPr lang="ar-SA" sz="2000" dirty="0" err="1" smtClean="0"/>
              <a:t>للاسفل</a:t>
            </a:r>
            <a:r>
              <a:rPr lang="ar-SA" sz="2000" dirty="0" smtClean="0"/>
              <a:t> وهو ما يظهر لنا بشك شوكة </a:t>
            </a:r>
            <a:r>
              <a:rPr lang="en-US" sz="2000" dirty="0" smtClean="0"/>
              <a:t>(s) spike&gt;</a:t>
            </a:r>
          </a:p>
          <a:p>
            <a:r>
              <a:rPr lang="ar-SA" sz="2000" b="1" dirty="0" smtClean="0"/>
              <a:t>عندما تتقلص معصرة البلعوم السفلية </a:t>
            </a:r>
            <a:r>
              <a:rPr lang="ar-SA" sz="2000" dirty="0" smtClean="0"/>
              <a:t>ترتخي المصرة </a:t>
            </a:r>
            <a:r>
              <a:rPr lang="ar-SA" sz="2000" dirty="0" err="1" smtClean="0"/>
              <a:t>المريئية</a:t>
            </a:r>
            <a:r>
              <a:rPr lang="ar-SA" sz="2000" dirty="0" smtClean="0"/>
              <a:t> العلوية فينخفض ضغطها من </a:t>
            </a:r>
            <a:r>
              <a:rPr lang="en-US" sz="2000" dirty="0" smtClean="0"/>
              <a:t>35</a:t>
            </a:r>
            <a:r>
              <a:rPr lang="ar-SA" sz="2000" dirty="0" smtClean="0"/>
              <a:t>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</a:t>
            </a:r>
            <a:r>
              <a:rPr lang="en-US" sz="2000" dirty="0" smtClean="0"/>
              <a:t>0 </a:t>
            </a:r>
            <a:r>
              <a:rPr lang="ar-SA" sz="2000" dirty="0" smtClean="0"/>
              <a:t>وفي الوقت ذاته عندما تنفتح المصرة </a:t>
            </a:r>
            <a:r>
              <a:rPr lang="ar-SA" sz="2000" dirty="0" err="1" smtClean="0"/>
              <a:t>المريئية</a:t>
            </a:r>
            <a:r>
              <a:rPr lang="ar-SA" sz="2000" dirty="0" smtClean="0"/>
              <a:t> العلوية تنفتح المصرة </a:t>
            </a:r>
            <a:r>
              <a:rPr lang="ar-SA" sz="2000" dirty="0" err="1" smtClean="0"/>
              <a:t>المريئية</a:t>
            </a:r>
            <a:r>
              <a:rPr lang="ar-SA" sz="2000" dirty="0" smtClean="0"/>
              <a:t> السفلية </a:t>
            </a:r>
            <a:r>
              <a:rPr lang="en-US" sz="2000" dirty="0" smtClean="0"/>
              <a:t>LES</a:t>
            </a:r>
          </a:p>
          <a:p>
            <a:r>
              <a:rPr lang="ar-SA" sz="2000" dirty="0" smtClean="0"/>
              <a:t>وينخفض ضغطها من </a:t>
            </a:r>
            <a:r>
              <a:rPr lang="en-US" sz="2000" dirty="0" smtClean="0"/>
              <a:t>20</a:t>
            </a:r>
            <a:r>
              <a:rPr lang="ar-SA" sz="2000" dirty="0" smtClean="0"/>
              <a:t>ملم </a:t>
            </a:r>
            <a:r>
              <a:rPr lang="ar-SA" sz="2000" dirty="0" err="1" smtClean="0"/>
              <a:t>ز</a:t>
            </a:r>
            <a:r>
              <a:rPr lang="ar-SA" sz="2000" dirty="0" smtClean="0"/>
              <a:t>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</a:t>
            </a:r>
            <a:r>
              <a:rPr lang="en-US" sz="2000" dirty="0" smtClean="0"/>
              <a:t>0</a:t>
            </a:r>
            <a:r>
              <a:rPr lang="ar-SA" sz="2000" dirty="0" smtClean="0"/>
              <a:t> وبعد مرور اللقمة </a:t>
            </a:r>
            <a:r>
              <a:rPr lang="ar-SA" sz="2000" dirty="0" err="1" smtClean="0"/>
              <a:t>الطعامية</a:t>
            </a:r>
            <a:r>
              <a:rPr lang="ar-SA" sz="2000" dirty="0" smtClean="0"/>
              <a:t> تعود وتغلق المصرة السفلية </a:t>
            </a:r>
          </a:p>
          <a:p>
            <a:r>
              <a:rPr lang="ar-SA" sz="2000" dirty="0" smtClean="0"/>
              <a:t>ويعود الضغط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</a:t>
            </a:r>
            <a:r>
              <a:rPr lang="en-US" sz="2000" dirty="0" smtClean="0"/>
              <a:t>20 </a:t>
            </a:r>
            <a:r>
              <a:rPr lang="ar-SA" sz="2000" dirty="0" smtClean="0"/>
              <a:t>ملم </a:t>
            </a:r>
            <a:r>
              <a:rPr lang="ar-SA" sz="2000" dirty="0" err="1" smtClean="0"/>
              <a:t>ز</a:t>
            </a:r>
            <a:r>
              <a:rPr lang="ar-SA" sz="2000" dirty="0" smtClean="0"/>
              <a:t> </a:t>
            </a:r>
          </a:p>
          <a:p>
            <a:r>
              <a:rPr lang="ar-SA" sz="2000" b="1" dirty="0" smtClean="0"/>
              <a:t>يتم قياس تغيرات الضغط </a:t>
            </a:r>
            <a:r>
              <a:rPr lang="ar-SA" sz="2000" b="1" dirty="0" err="1" smtClean="0"/>
              <a:t>عبرجهاز</a:t>
            </a:r>
            <a:r>
              <a:rPr lang="ar-SA" sz="2000" b="1" dirty="0" smtClean="0"/>
              <a:t> </a:t>
            </a:r>
            <a:r>
              <a:rPr lang="en-US" sz="2000" b="1" dirty="0" smtClean="0"/>
              <a:t>MANOMETRY  </a:t>
            </a:r>
            <a:r>
              <a:rPr lang="ar-SA" sz="2000" b="1" dirty="0" smtClean="0"/>
              <a:t>والذي يحوي ثقوبا لهذه الغاية في مستوى البلعوم (</a:t>
            </a:r>
            <a:r>
              <a:rPr lang="ar-SA" sz="2000" b="1" dirty="0" err="1" smtClean="0"/>
              <a:t>المعصرات</a:t>
            </a:r>
            <a:r>
              <a:rPr lang="ar-SA" sz="2000" b="1" dirty="0" smtClean="0"/>
              <a:t>) ,المصرة </a:t>
            </a:r>
            <a:r>
              <a:rPr lang="ar-SA" sz="2000" b="1" dirty="0" err="1" smtClean="0"/>
              <a:t>المريئية</a:t>
            </a:r>
            <a:r>
              <a:rPr lang="ar-SA" sz="2000" b="1" dirty="0" smtClean="0"/>
              <a:t> العلوية,جسم </a:t>
            </a:r>
            <a:r>
              <a:rPr lang="ar-SA" sz="2000" b="1" dirty="0" err="1" smtClean="0"/>
              <a:t>المري</a:t>
            </a:r>
            <a:r>
              <a:rPr lang="ar-SA" sz="2000" b="1" dirty="0" smtClean="0"/>
              <a:t>,المصرة </a:t>
            </a:r>
            <a:r>
              <a:rPr lang="ar-SA" sz="2000" b="1" dirty="0" err="1" smtClean="0"/>
              <a:t>المريئية</a:t>
            </a:r>
            <a:r>
              <a:rPr lang="ar-SA" sz="2000" b="1" dirty="0" smtClean="0"/>
              <a:t> السفلية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0724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69953"/>
            <a:ext cx="8643998" cy="415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214950"/>
            <a:ext cx="821537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429684" cy="593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35824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66750"/>
            <a:ext cx="8358246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57252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842968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786058"/>
            <a:ext cx="390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7887" y="4286256"/>
            <a:ext cx="623458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714884"/>
            <a:ext cx="53102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852" y="5286388"/>
            <a:ext cx="797554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708" y="71438"/>
            <a:ext cx="850112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572008"/>
            <a:ext cx="1214446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154" y="428604"/>
            <a:ext cx="81011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76424"/>
            <a:ext cx="8358247" cy="441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071942"/>
            <a:ext cx="607223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50099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9144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929198"/>
            <a:ext cx="76581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71472" y="5711627"/>
            <a:ext cx="81439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ينشأ في أي مكان </a:t>
            </a:r>
            <a:r>
              <a:rPr lang="ar-SA" dirty="0" err="1" smtClean="0"/>
              <a:t>بالمري</a:t>
            </a:r>
            <a:r>
              <a:rPr lang="ar-SA" dirty="0" smtClean="0"/>
              <a:t> ولكنه تزداد نسبة الحدوث بالاتجاه السفلي للمري :</a:t>
            </a:r>
          </a:p>
          <a:p>
            <a:r>
              <a:rPr lang="ar-SA" dirty="0" smtClean="0"/>
              <a:t>في الثلثين العلويين  يشيع </a:t>
            </a:r>
            <a:r>
              <a:rPr lang="en-US" dirty="0" err="1" smtClean="0"/>
              <a:t>scc</a:t>
            </a:r>
            <a:r>
              <a:rPr lang="ar-SA" dirty="0" smtClean="0"/>
              <a:t>وفي الثلث السفلي للمري  تكون النسبة </a:t>
            </a:r>
            <a:r>
              <a:rPr lang="en-US" dirty="0" smtClean="0"/>
              <a:t>80%  ADENO  CA  ,  20% SCC </a:t>
            </a:r>
            <a:endParaRPr lang="ar-SA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1"/>
          <p:cNvSpPr/>
          <p:nvPr/>
        </p:nvSpPr>
        <p:spPr>
          <a:xfrm>
            <a:off x="714348" y="214290"/>
            <a:ext cx="7643866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اضطرابات الوظيفة </a:t>
            </a:r>
            <a:r>
              <a:rPr lang="ar-SA" sz="3200" b="1" dirty="0" err="1" smtClean="0">
                <a:solidFill>
                  <a:schemeClr val="tx1"/>
                </a:solidFill>
              </a:rPr>
              <a:t>التقلصية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r>
              <a:rPr lang="ar-SA" sz="3200" b="1" dirty="0" err="1" smtClean="0">
                <a:solidFill>
                  <a:schemeClr val="tx1"/>
                </a:solidFill>
              </a:rPr>
              <a:t>للمري</a:t>
            </a:r>
            <a:endParaRPr lang="ar-SY" sz="3200" b="1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28596" y="1214422"/>
            <a:ext cx="7900035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/>
              <a:t>تقسم </a:t>
            </a:r>
            <a:r>
              <a:rPr lang="ar-SA" sz="2000" dirty="0" err="1" smtClean="0"/>
              <a:t>افات</a:t>
            </a:r>
            <a:r>
              <a:rPr lang="ar-SA" sz="2000" dirty="0" smtClean="0"/>
              <a:t> المري الحركية (اضطرابات الوظيفة </a:t>
            </a:r>
            <a:r>
              <a:rPr lang="ar-SA" sz="2000" dirty="0" err="1" smtClean="0"/>
              <a:t>التقلصية</a:t>
            </a:r>
            <a:r>
              <a:rPr lang="ar-SA" sz="2000" dirty="0" smtClean="0"/>
              <a:t>) </a:t>
            </a:r>
            <a:r>
              <a:rPr lang="ar-SA" sz="2000" dirty="0" err="1" smtClean="0"/>
              <a:t>الى</a:t>
            </a:r>
            <a:r>
              <a:rPr lang="ar-SA" sz="2000" dirty="0" smtClean="0"/>
              <a:t>:</a:t>
            </a:r>
          </a:p>
          <a:p>
            <a:r>
              <a:rPr lang="ar-SA" sz="2000" b="1" dirty="0" smtClean="0"/>
              <a:t>اضطرابات </a:t>
            </a:r>
            <a:r>
              <a:rPr lang="ar-SA" sz="2000" b="1" dirty="0" err="1" smtClean="0"/>
              <a:t>تقلصية</a:t>
            </a:r>
            <a:r>
              <a:rPr lang="ar-SA" sz="2000" b="1" dirty="0" smtClean="0"/>
              <a:t> </a:t>
            </a:r>
            <a:r>
              <a:rPr lang="ar-SA" sz="2000" b="1" dirty="0" err="1" smtClean="0"/>
              <a:t>بدئية</a:t>
            </a:r>
            <a:r>
              <a:rPr lang="ar-SA" sz="2000" b="1" dirty="0" smtClean="0"/>
              <a:t>(</a:t>
            </a:r>
            <a:r>
              <a:rPr lang="ar-SA" sz="2000" b="1" dirty="0" err="1" smtClean="0"/>
              <a:t>اولية</a:t>
            </a:r>
            <a:r>
              <a:rPr lang="ar-SA" sz="2000" b="1" dirty="0" smtClean="0"/>
              <a:t>): </a:t>
            </a:r>
            <a:r>
              <a:rPr lang="ar-SA" sz="2000" dirty="0" smtClean="0"/>
              <a:t>عند غياب </a:t>
            </a:r>
            <a:r>
              <a:rPr lang="ar-SA" sz="2000" dirty="0" err="1" smtClean="0"/>
              <a:t>اي</a:t>
            </a:r>
            <a:r>
              <a:rPr lang="ar-SA" sz="2000" dirty="0" smtClean="0"/>
              <a:t> </a:t>
            </a:r>
            <a:r>
              <a:rPr lang="ar-SA" sz="2000" dirty="0" err="1" smtClean="0"/>
              <a:t>افة</a:t>
            </a:r>
            <a:r>
              <a:rPr lang="ar-SA" sz="2000" dirty="0" smtClean="0"/>
              <a:t> عضوية في </a:t>
            </a:r>
            <a:r>
              <a:rPr lang="ar-SA" sz="2000" dirty="0" err="1" smtClean="0"/>
              <a:t>المري</a:t>
            </a:r>
            <a:r>
              <a:rPr lang="ar-SA" sz="2000" dirty="0" smtClean="0"/>
              <a:t> مسببة للاضطراب.</a:t>
            </a:r>
          </a:p>
          <a:p>
            <a:r>
              <a:rPr lang="ar-SA" sz="2000" b="1" dirty="0" smtClean="0"/>
              <a:t>اضطرابات </a:t>
            </a:r>
            <a:r>
              <a:rPr lang="ar-SA" sz="2000" b="1" dirty="0" err="1" smtClean="0"/>
              <a:t>تقلصية</a:t>
            </a:r>
            <a:r>
              <a:rPr lang="ar-SA" sz="2000" b="1" dirty="0" smtClean="0"/>
              <a:t> ثانوية: </a:t>
            </a:r>
            <a:r>
              <a:rPr lang="ar-SA" sz="2000" dirty="0" err="1" smtClean="0"/>
              <a:t>اذا</a:t>
            </a:r>
            <a:r>
              <a:rPr lang="ar-SA" sz="2000" dirty="0" smtClean="0"/>
              <a:t> كان هناك </a:t>
            </a:r>
            <a:r>
              <a:rPr lang="ar-SA" sz="2000" dirty="0" err="1" smtClean="0"/>
              <a:t>افة</a:t>
            </a:r>
            <a:r>
              <a:rPr lang="ar-SA" sz="2000" dirty="0" smtClean="0"/>
              <a:t> </a:t>
            </a:r>
            <a:r>
              <a:rPr lang="ar-SA" sz="2000" dirty="0" err="1" smtClean="0"/>
              <a:t>ادت</a:t>
            </a:r>
            <a:r>
              <a:rPr lang="ar-SA" sz="2000" dirty="0" smtClean="0"/>
              <a:t>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هذه الاضطرابات مثل التهاب </a:t>
            </a:r>
            <a:r>
              <a:rPr lang="ar-SA" sz="2000" dirty="0" err="1" smtClean="0"/>
              <a:t>المري</a:t>
            </a:r>
            <a:r>
              <a:rPr lang="ar-SA" sz="2000" dirty="0" smtClean="0"/>
              <a:t> </a:t>
            </a:r>
            <a:r>
              <a:rPr lang="ar-SA" sz="2000" dirty="0" err="1" smtClean="0"/>
              <a:t>او</a:t>
            </a:r>
            <a:r>
              <a:rPr lang="ar-SA" sz="2000" dirty="0" smtClean="0"/>
              <a:t> </a:t>
            </a:r>
            <a:r>
              <a:rPr lang="ar-SA" sz="2000" dirty="0" err="1" smtClean="0"/>
              <a:t>اورام</a:t>
            </a:r>
            <a:r>
              <a:rPr lang="ar-SA" sz="2000" dirty="0" smtClean="0"/>
              <a:t> </a:t>
            </a:r>
            <a:r>
              <a:rPr lang="ar-SA" sz="2000" dirty="0" err="1" smtClean="0"/>
              <a:t>المري</a:t>
            </a:r>
            <a:r>
              <a:rPr lang="ar-SA" sz="2000" dirty="0" smtClean="0"/>
              <a:t> </a:t>
            </a:r>
            <a:r>
              <a:rPr lang="ar-SA" sz="2000" dirty="0" err="1" smtClean="0"/>
              <a:t>او</a:t>
            </a:r>
            <a:r>
              <a:rPr lang="ar-SA" sz="2000" dirty="0" smtClean="0"/>
              <a:t> غيرها</a:t>
            </a:r>
          </a:p>
          <a:p>
            <a:r>
              <a:rPr lang="ar-SA" sz="2000" dirty="0" smtClean="0"/>
              <a:t>ويمكن </a:t>
            </a:r>
            <a:r>
              <a:rPr lang="ar-SA" sz="2000" dirty="0" err="1" smtClean="0"/>
              <a:t>ان</a:t>
            </a:r>
            <a:r>
              <a:rPr lang="ar-SA" sz="2000" dirty="0" smtClean="0"/>
              <a:t> تترافق هذه </a:t>
            </a:r>
            <a:r>
              <a:rPr lang="ar-SA" sz="2000" dirty="0" err="1" smtClean="0"/>
              <a:t>الافات</a:t>
            </a:r>
            <a:r>
              <a:rPr lang="ar-SA" sz="2000" dirty="0" smtClean="0"/>
              <a:t> مع اضطراب بالوظيفة </a:t>
            </a:r>
            <a:r>
              <a:rPr lang="ar-SA" sz="2000" dirty="0" err="1" smtClean="0"/>
              <a:t>التقلصية</a:t>
            </a:r>
            <a:r>
              <a:rPr lang="ar-SA" sz="2000" dirty="0" smtClean="0"/>
              <a:t> </a:t>
            </a:r>
            <a:r>
              <a:rPr lang="ar-SA" sz="2000" dirty="0" err="1" smtClean="0"/>
              <a:t>للمري</a:t>
            </a:r>
            <a:r>
              <a:rPr lang="ar-SA" sz="2000" dirty="0" smtClean="0"/>
              <a:t> </a:t>
            </a:r>
            <a:r>
              <a:rPr lang="en-US" sz="2000" dirty="0" err="1" smtClean="0"/>
              <a:t>dyskinesia</a:t>
            </a:r>
            <a:endParaRPr lang="en-US" sz="2000" dirty="0" smtClean="0"/>
          </a:p>
          <a:p>
            <a:r>
              <a:rPr lang="ar-SA" sz="2000" dirty="0" smtClean="0"/>
              <a:t>             </a:t>
            </a:r>
            <a:r>
              <a:rPr lang="ar-SA" sz="2400" b="1" dirty="0" err="1" smtClean="0"/>
              <a:t>اضرابات</a:t>
            </a:r>
            <a:r>
              <a:rPr lang="ar-SA" sz="2400" b="1" dirty="0" smtClean="0"/>
              <a:t> تقلص </a:t>
            </a:r>
            <a:r>
              <a:rPr lang="ar-SA" sz="2400" b="1" dirty="0" err="1" smtClean="0"/>
              <a:t>المري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البدئية</a:t>
            </a:r>
            <a:r>
              <a:rPr lang="ar-SA" sz="2400" b="1" dirty="0" smtClean="0"/>
              <a:t> في </a:t>
            </a:r>
            <a:r>
              <a:rPr lang="ar-SA" sz="2400" b="1" dirty="0" err="1" smtClean="0"/>
              <a:t>المري</a:t>
            </a:r>
            <a:endParaRPr lang="ar-SA" sz="2400" b="1" dirty="0" smtClean="0"/>
          </a:p>
          <a:p>
            <a:r>
              <a:rPr lang="ar-SA" sz="2000" dirty="0" smtClean="0"/>
              <a:t>1-</a:t>
            </a:r>
            <a:r>
              <a:rPr lang="ar-SA" sz="2000" dirty="0" err="1" smtClean="0"/>
              <a:t>الاكلازيا</a:t>
            </a:r>
            <a:r>
              <a:rPr lang="en-US" sz="2000" dirty="0" err="1" smtClean="0"/>
              <a:t>achalasia</a:t>
            </a:r>
            <a:r>
              <a:rPr lang="ar-SA" sz="2000" dirty="0" smtClean="0"/>
              <a:t> .</a:t>
            </a:r>
          </a:p>
          <a:p>
            <a:r>
              <a:rPr lang="ar-SA" sz="2000" dirty="0" smtClean="0"/>
              <a:t>2-داء التقلص المعمم </a:t>
            </a:r>
            <a:r>
              <a:rPr lang="ar-SA" sz="2000" dirty="0" err="1" smtClean="0"/>
              <a:t>بالمري</a:t>
            </a:r>
            <a:r>
              <a:rPr lang="ar-SA" sz="2000" dirty="0" smtClean="0"/>
              <a:t>(تشنج </a:t>
            </a:r>
            <a:r>
              <a:rPr lang="ar-SA" sz="2000" dirty="0" err="1" smtClean="0"/>
              <a:t>المري</a:t>
            </a:r>
            <a:r>
              <a:rPr lang="ar-SA" sz="2000" dirty="0" smtClean="0"/>
              <a:t> المعمم)</a:t>
            </a:r>
            <a:r>
              <a:rPr lang="en-US" sz="2000" dirty="0" smtClean="0"/>
              <a:t>Diffuse esophagus spasm&gt;</a:t>
            </a:r>
          </a:p>
          <a:p>
            <a:r>
              <a:rPr lang="ar-SA" sz="2000" dirty="0" smtClean="0"/>
              <a:t>3- مري كسارة البندق </a:t>
            </a:r>
            <a:r>
              <a:rPr lang="en-US" sz="2000" dirty="0" smtClean="0"/>
              <a:t>nut </a:t>
            </a:r>
            <a:r>
              <a:rPr lang="en-US" sz="2000" dirty="0" err="1" smtClean="0"/>
              <a:t>craker</a:t>
            </a:r>
            <a:r>
              <a:rPr lang="en-US" sz="2000" dirty="0" smtClean="0"/>
              <a:t> </a:t>
            </a:r>
            <a:r>
              <a:rPr lang="en-US" sz="2000" dirty="0" err="1" smtClean="0"/>
              <a:t>esophgus</a:t>
            </a:r>
            <a:endParaRPr lang="en-US" sz="2000" dirty="0" smtClean="0"/>
          </a:p>
          <a:p>
            <a:r>
              <a:rPr lang="ar-SA" sz="2000" dirty="0" smtClean="0"/>
              <a:t>4-</a:t>
            </a:r>
            <a:r>
              <a:rPr lang="ar-SA" sz="2000" dirty="0" err="1" smtClean="0"/>
              <a:t>اكلازيا</a:t>
            </a:r>
            <a:r>
              <a:rPr lang="ar-SA" sz="2000" dirty="0" smtClean="0"/>
              <a:t> العضلة الحلقية </a:t>
            </a:r>
            <a:r>
              <a:rPr lang="ar-SA" sz="2000" dirty="0" err="1" smtClean="0"/>
              <a:t>البلعومية</a:t>
            </a:r>
            <a:r>
              <a:rPr lang="ar-SA" sz="2000" dirty="0" smtClean="0"/>
              <a:t>.</a:t>
            </a:r>
          </a:p>
          <a:p>
            <a:r>
              <a:rPr lang="ar-SA" sz="2000" b="1" dirty="0" smtClean="0"/>
              <a:t>تترافق هذه </a:t>
            </a:r>
            <a:r>
              <a:rPr lang="ar-SA" sz="2000" b="1" dirty="0" err="1" smtClean="0"/>
              <a:t>الضطرابات</a:t>
            </a:r>
            <a:r>
              <a:rPr lang="ar-SA" sz="2000" b="1" dirty="0" smtClean="0"/>
              <a:t> مع عسرة بلع </a:t>
            </a:r>
            <a:r>
              <a:rPr lang="ar-SA" sz="2000" b="1" dirty="0" err="1" smtClean="0"/>
              <a:t>تبدا</a:t>
            </a:r>
            <a:r>
              <a:rPr lang="ar-SA" sz="2000" b="1" dirty="0" smtClean="0"/>
              <a:t> للسوائل </a:t>
            </a:r>
            <a:r>
              <a:rPr lang="ar-SA" sz="2000" b="1" dirty="0" err="1" smtClean="0"/>
              <a:t>والجوامد</a:t>
            </a:r>
            <a:r>
              <a:rPr lang="ar-SA" sz="2000" b="1" dirty="0" smtClean="0"/>
              <a:t> معا حيث يكون السبب </a:t>
            </a:r>
          </a:p>
          <a:p>
            <a:r>
              <a:rPr lang="ar-SA" sz="2000" b="1" dirty="0" err="1" smtClean="0"/>
              <a:t>اصابة</a:t>
            </a:r>
            <a:r>
              <a:rPr lang="ar-SA" sz="2000" b="1" dirty="0" smtClean="0"/>
              <a:t> عضلية </a:t>
            </a:r>
            <a:r>
              <a:rPr lang="ar-SA" sz="2000" b="1" dirty="0" err="1" smtClean="0"/>
              <a:t>او</a:t>
            </a:r>
            <a:r>
              <a:rPr lang="ar-SA" sz="2000" b="1" dirty="0" smtClean="0"/>
              <a:t> في التعصيب كما سنرى </a:t>
            </a:r>
            <a:r>
              <a:rPr lang="ar-SA" sz="2000" b="1" dirty="0" err="1" smtClean="0"/>
              <a:t>الان</a:t>
            </a:r>
            <a:r>
              <a:rPr lang="ar-SA" sz="2000" b="1" dirty="0" smtClean="0"/>
              <a:t> </a:t>
            </a:r>
          </a:p>
          <a:p>
            <a:endParaRPr lang="ar-SY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714884"/>
            <a:ext cx="2357456" cy="191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929330"/>
            <a:ext cx="71438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73581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09" y="1571612"/>
            <a:ext cx="833443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990" y="0"/>
            <a:ext cx="875601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3116"/>
            <a:ext cx="778674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28680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358246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850112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500702"/>
            <a:ext cx="2366976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6286520"/>
            <a:ext cx="3143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842965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0238" y="2319338"/>
            <a:ext cx="7243762" cy="332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857891"/>
            <a:ext cx="6167454" cy="46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"/>
            <a:ext cx="8643966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800105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071810"/>
            <a:ext cx="67591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ريط منحني إلى الأعلى 1"/>
          <p:cNvSpPr/>
          <p:nvPr/>
        </p:nvSpPr>
        <p:spPr>
          <a:xfrm>
            <a:off x="714348" y="285728"/>
            <a:ext cx="7500990" cy="758952"/>
          </a:xfrm>
          <a:prstGeom prst="ellipseRibbon2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scene3d>
            <a:camera prst="orthographicFront">
              <a:rot lat="0" lon="21299999" rev="0"/>
            </a:camera>
            <a:lightRig rig="sunse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>
                <a:solidFill>
                  <a:schemeClr val="tx1"/>
                </a:solidFill>
              </a:rPr>
              <a:t>اولا</a:t>
            </a:r>
            <a:r>
              <a:rPr lang="ar-SA" sz="2800" b="1" dirty="0" smtClean="0">
                <a:solidFill>
                  <a:schemeClr val="tx1"/>
                </a:solidFill>
              </a:rPr>
              <a:t>-</a:t>
            </a:r>
            <a:r>
              <a:rPr lang="ar-SA" sz="2800" b="1" dirty="0" err="1" smtClean="0">
                <a:solidFill>
                  <a:schemeClr val="tx1"/>
                </a:solidFill>
              </a:rPr>
              <a:t>الاكلازيا</a:t>
            </a:r>
            <a:r>
              <a:rPr lang="en-US" sz="2800" b="1" dirty="0" err="1" smtClean="0">
                <a:solidFill>
                  <a:schemeClr val="tx1"/>
                </a:solidFill>
              </a:rPr>
              <a:t>achasia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86709" y="1357298"/>
            <a:ext cx="8757291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/>
              <a:t>تحدث في كل </a:t>
            </a:r>
            <a:r>
              <a:rPr lang="ar-SA" sz="2000" dirty="0" err="1" smtClean="0"/>
              <a:t>الاعمار</a:t>
            </a:r>
            <a:r>
              <a:rPr lang="ar-SA" sz="2000" dirty="0" smtClean="0"/>
              <a:t> خاصة </a:t>
            </a:r>
            <a:r>
              <a:rPr lang="en-US" sz="2000" dirty="0" smtClean="0"/>
              <a:t>40-60</a:t>
            </a:r>
            <a:r>
              <a:rPr lang="ar-SA" sz="2000" dirty="0" smtClean="0"/>
              <a:t>سنة.</a:t>
            </a:r>
          </a:p>
          <a:p>
            <a:r>
              <a:rPr lang="ar-SA" sz="2000" dirty="0" smtClean="0"/>
              <a:t>تتعادل نسبة </a:t>
            </a:r>
            <a:r>
              <a:rPr lang="ar-SA" sz="2000" dirty="0" err="1" smtClean="0"/>
              <a:t>الاصابة</a:t>
            </a:r>
            <a:r>
              <a:rPr lang="ar-SA" sz="2000" dirty="0" smtClean="0"/>
              <a:t> عند الذكور </a:t>
            </a:r>
            <a:r>
              <a:rPr lang="ar-SA" sz="2000" dirty="0" err="1" smtClean="0"/>
              <a:t>والاناث</a:t>
            </a:r>
            <a:r>
              <a:rPr lang="ar-SA" sz="2000" dirty="0" smtClean="0"/>
              <a:t>.</a:t>
            </a:r>
          </a:p>
          <a:p>
            <a:r>
              <a:rPr lang="ar-SA" sz="2000" b="1" dirty="0" smtClean="0"/>
              <a:t>لها عدة مسميات : </a:t>
            </a:r>
          </a:p>
          <a:p>
            <a:r>
              <a:rPr lang="ar-SA" sz="2000" dirty="0" smtClean="0"/>
              <a:t>1- </a:t>
            </a:r>
            <a:r>
              <a:rPr lang="ar-SA" sz="2000" dirty="0" err="1" smtClean="0"/>
              <a:t>اللاارتخائية</a:t>
            </a:r>
            <a:r>
              <a:rPr lang="ar-SA" sz="2000" dirty="0" smtClean="0"/>
              <a:t> </a:t>
            </a:r>
            <a:r>
              <a:rPr lang="en-US" sz="2000" dirty="0" err="1" smtClean="0"/>
              <a:t>achalasia</a:t>
            </a:r>
            <a:r>
              <a:rPr lang="ar-SA" sz="2000" dirty="0" smtClean="0"/>
              <a:t> بسبب غياب الارتخاء </a:t>
            </a:r>
            <a:r>
              <a:rPr lang="ar-SA" sz="2000" dirty="0" err="1" smtClean="0"/>
              <a:t>المتواقت</a:t>
            </a:r>
            <a:r>
              <a:rPr lang="ar-SA" sz="2000" dirty="0" smtClean="0"/>
              <a:t> لمصرة المري السفلية مع بدء البلع ودخول اللقمة </a:t>
            </a:r>
            <a:r>
              <a:rPr lang="ar-SA" sz="2000" dirty="0" err="1" smtClean="0"/>
              <a:t>الطعامية</a:t>
            </a:r>
            <a:r>
              <a:rPr lang="ar-SA" sz="2000" dirty="0" smtClean="0"/>
              <a:t> </a:t>
            </a:r>
            <a:r>
              <a:rPr lang="ar-SA" sz="2000" dirty="0" err="1" smtClean="0"/>
              <a:t>لاعلى</a:t>
            </a:r>
            <a:r>
              <a:rPr lang="ar-SA" sz="2000" dirty="0" smtClean="0"/>
              <a:t> المري .</a:t>
            </a:r>
          </a:p>
          <a:p>
            <a:r>
              <a:rPr lang="ar-SA" sz="2000" dirty="0" smtClean="0"/>
              <a:t>2-</a:t>
            </a:r>
            <a:r>
              <a:rPr lang="ar-SA" sz="2000" dirty="0" err="1" smtClean="0"/>
              <a:t>المري</a:t>
            </a:r>
            <a:r>
              <a:rPr lang="ar-SA" sz="2000" dirty="0" smtClean="0"/>
              <a:t> </a:t>
            </a:r>
            <a:r>
              <a:rPr lang="ar-SA" sz="2000" dirty="0" err="1" smtClean="0"/>
              <a:t>العرطل</a:t>
            </a:r>
            <a:r>
              <a:rPr lang="ar-SA" sz="2000" dirty="0" smtClean="0"/>
              <a:t> مجهول السبب </a:t>
            </a:r>
            <a:r>
              <a:rPr lang="en-US" sz="2000" dirty="0" smtClean="0"/>
              <a:t>idiopathic mega </a:t>
            </a:r>
            <a:r>
              <a:rPr lang="en-US" sz="2000" dirty="0" err="1" smtClean="0"/>
              <a:t>esophgus</a:t>
            </a:r>
            <a:r>
              <a:rPr lang="en-US" sz="2000" dirty="0" smtClean="0"/>
              <a:t> </a:t>
            </a:r>
            <a:r>
              <a:rPr lang="ar-SA" sz="2000" dirty="0" smtClean="0"/>
              <a:t> لحدوث توسع في جسم </a:t>
            </a:r>
            <a:r>
              <a:rPr lang="ar-SA" sz="2000" dirty="0" err="1" smtClean="0"/>
              <a:t>المري</a:t>
            </a:r>
            <a:endParaRPr lang="ar-SA" sz="2000" dirty="0" smtClean="0"/>
          </a:p>
          <a:p>
            <a:r>
              <a:rPr lang="ar-SA" sz="2000" dirty="0" smtClean="0"/>
              <a:t>3-تشنج الفؤاد</a:t>
            </a:r>
            <a:r>
              <a:rPr lang="en-US" sz="2000" dirty="0" err="1" smtClean="0"/>
              <a:t>cardiospasm</a:t>
            </a:r>
            <a:r>
              <a:rPr lang="en-US" sz="2000" dirty="0" smtClean="0"/>
              <a:t> </a:t>
            </a:r>
            <a:r>
              <a:rPr lang="ar-SA" sz="2000" dirty="0" smtClean="0"/>
              <a:t>نسبة لتشنج فؤاد المعدة</a:t>
            </a:r>
          </a:p>
          <a:p>
            <a:r>
              <a:rPr lang="ar-SA" sz="2000" b="1" dirty="0" err="1" smtClean="0"/>
              <a:t>انماطها</a:t>
            </a:r>
            <a:r>
              <a:rPr lang="ar-SA" sz="2000" b="1" dirty="0" smtClean="0"/>
              <a:t> :</a:t>
            </a:r>
            <a:endParaRPr lang="ar-SY" sz="20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85720" y="3655580"/>
          <a:ext cx="7858149" cy="32024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96364"/>
                <a:gridCol w="3340327"/>
                <a:gridCol w="3021458"/>
              </a:tblGrid>
              <a:tr h="585644">
                <a:tc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النمط التقليدي (1)</a:t>
                      </a:r>
                      <a:r>
                        <a:rPr lang="ar-SA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Y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err="1" smtClean="0">
                          <a:solidFill>
                            <a:schemeClr val="tx1"/>
                          </a:solidFill>
                        </a:rPr>
                        <a:t>الاكلازيا</a:t>
                      </a:r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 النشيطة(نمط</a:t>
                      </a:r>
                      <a:r>
                        <a:rPr lang="ar-SA" sz="2000" b="1" baseline="0" dirty="0" smtClean="0">
                          <a:solidFill>
                            <a:schemeClr val="tx1"/>
                          </a:solidFill>
                        </a:rPr>
                        <a:t> 2 )</a:t>
                      </a:r>
                      <a:endParaRPr lang="ar-SY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13656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الانتشار</a:t>
                      </a:r>
                      <a:endParaRPr lang="ar-SY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هي </a:t>
                      </a:r>
                      <a:r>
                        <a:rPr lang="ar-SA" dirty="0" err="1" smtClean="0"/>
                        <a:t>الاكثر</a:t>
                      </a:r>
                      <a:r>
                        <a:rPr lang="ar-SA" dirty="0" smtClean="0"/>
                        <a:t> مصادفة</a:t>
                      </a:r>
                      <a:r>
                        <a:rPr lang="ar-SA" baseline="0" dirty="0" smtClean="0"/>
                        <a:t> وتمثل </a:t>
                      </a:r>
                      <a:r>
                        <a:rPr lang="en-US" baseline="0" dirty="0" smtClean="0"/>
                        <a:t>95% </a:t>
                      </a:r>
                      <a:r>
                        <a:rPr lang="ar-SA" baseline="0" dirty="0" smtClean="0"/>
                        <a:t>تقريبا .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قليلة المصادفة </a:t>
                      </a:r>
                      <a:r>
                        <a:rPr lang="en-US" dirty="0" smtClean="0"/>
                        <a:t>3-5%</a:t>
                      </a:r>
                      <a:endParaRPr lang="ar-SY" dirty="0"/>
                    </a:p>
                  </a:txBody>
                  <a:tcPr/>
                </a:tc>
              </a:tr>
              <a:tr h="1155274">
                <a:tc>
                  <a:txBody>
                    <a:bodyPr/>
                    <a:lstStyle/>
                    <a:p>
                      <a:pPr rtl="1"/>
                      <a:r>
                        <a:rPr lang="ar-SA" b="1" dirty="0" err="1" smtClean="0"/>
                        <a:t>الالية</a:t>
                      </a:r>
                      <a:endParaRPr lang="ar-SY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1-غياب تقلصات جسم </a:t>
                      </a:r>
                      <a:r>
                        <a:rPr lang="ar-SA" dirty="0" err="1" smtClean="0"/>
                        <a:t>المري</a:t>
                      </a:r>
                      <a:r>
                        <a:rPr lang="ar-SA" dirty="0" smtClean="0"/>
                        <a:t>.</a:t>
                      </a:r>
                    </a:p>
                    <a:p>
                      <a:pPr rtl="1"/>
                      <a:r>
                        <a:rPr lang="ar-SA" dirty="0" smtClean="0"/>
                        <a:t>2-غياب ارتخاء المصرة السفلية استجابة لفعل البلع.</a:t>
                      </a:r>
                    </a:p>
                    <a:p>
                      <a:pPr rtl="1"/>
                      <a:r>
                        <a:rPr lang="ar-SA" dirty="0" smtClean="0"/>
                        <a:t>3-زيادة مقوية المصرة السفلية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وجود بعض التقلصات غير الطبيعية بجسم المري(عالية الشدة </a:t>
                      </a:r>
                      <a:r>
                        <a:rPr lang="ar-SA" dirty="0" err="1" smtClean="0"/>
                        <a:t>غيرمنتقلة</a:t>
                      </a:r>
                      <a:r>
                        <a:rPr lang="ar-SA" dirty="0" smtClean="0"/>
                        <a:t> وتحدث بصورة </a:t>
                      </a:r>
                      <a:r>
                        <a:rPr lang="ar-SA" dirty="0" err="1" smtClean="0"/>
                        <a:t>متواقتة</a:t>
                      </a:r>
                      <a:r>
                        <a:rPr lang="ar-SA" dirty="0" smtClean="0"/>
                        <a:t> بمستويات متعددة.</a:t>
                      </a:r>
                      <a:endParaRPr lang="ar-SY" dirty="0"/>
                    </a:p>
                  </a:txBody>
                  <a:tcPr/>
                </a:tc>
              </a:tr>
              <a:tr h="888673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النتيجة</a:t>
                      </a:r>
                      <a:endParaRPr lang="ar-SY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توسع شديد </a:t>
                      </a:r>
                      <a:r>
                        <a:rPr lang="ar-SA" dirty="0" err="1" smtClean="0"/>
                        <a:t>للمري</a:t>
                      </a:r>
                      <a:r>
                        <a:rPr lang="ar-SA" dirty="0" smtClean="0"/>
                        <a:t> فوق المصرة السفلية </a:t>
                      </a:r>
                      <a:r>
                        <a:rPr lang="ar-SA" dirty="0" err="1" smtClean="0"/>
                        <a:t>المتضيقة</a:t>
                      </a:r>
                      <a:r>
                        <a:rPr lang="ar-SA" dirty="0" smtClean="0"/>
                        <a:t> فيكون </a:t>
                      </a:r>
                      <a:r>
                        <a:rPr lang="ar-SA" dirty="0" err="1" smtClean="0"/>
                        <a:t>المري</a:t>
                      </a:r>
                      <a:r>
                        <a:rPr lang="ar-SA" dirty="0" smtClean="0"/>
                        <a:t> واهنا مرتخيا عديم الحركة.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جسم المري متشنج وغالبا ما يترافق ذلك </a:t>
                      </a:r>
                      <a:r>
                        <a:rPr lang="ar-SA" dirty="0" err="1" smtClean="0"/>
                        <a:t>بالم</a:t>
                      </a:r>
                      <a:r>
                        <a:rPr lang="ar-SA" dirty="0" smtClean="0"/>
                        <a:t> صدري.</a:t>
                      </a:r>
                      <a:endParaRPr lang="ar-SY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71472" y="285728"/>
            <a:ext cx="8185787" cy="5539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err="1" smtClean="0"/>
              <a:t>الالية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الامراضية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للاكلازيا</a:t>
            </a:r>
            <a:r>
              <a:rPr lang="ar-SA" sz="2400" b="1" dirty="0" smtClean="0"/>
              <a:t>:</a:t>
            </a:r>
          </a:p>
          <a:p>
            <a:r>
              <a:rPr lang="ar-SA" dirty="0" smtClean="0"/>
              <a:t>يحدث اضطراب في :</a:t>
            </a:r>
          </a:p>
          <a:p>
            <a:r>
              <a:rPr lang="ar-SA" dirty="0" smtClean="0"/>
              <a:t>     *  تعصيب </a:t>
            </a:r>
            <a:r>
              <a:rPr lang="ar-SA" dirty="0" err="1" smtClean="0"/>
              <a:t>المري</a:t>
            </a:r>
            <a:r>
              <a:rPr lang="ar-SA" dirty="0" smtClean="0"/>
              <a:t> </a:t>
            </a:r>
            <a:r>
              <a:rPr lang="ar-SA" dirty="0" err="1" smtClean="0"/>
              <a:t>المبهمي</a:t>
            </a:r>
            <a:r>
              <a:rPr lang="ar-SA" dirty="0" smtClean="0"/>
              <a:t>(</a:t>
            </a:r>
            <a:r>
              <a:rPr lang="ar-SA" dirty="0" err="1" smtClean="0"/>
              <a:t>اذية</a:t>
            </a:r>
            <a:r>
              <a:rPr lang="ar-SA" dirty="0" smtClean="0"/>
              <a:t> المبهم </a:t>
            </a:r>
            <a:r>
              <a:rPr lang="ar-SA" dirty="0" err="1" smtClean="0"/>
              <a:t>او</a:t>
            </a:r>
            <a:r>
              <a:rPr lang="ar-SA" dirty="0" smtClean="0"/>
              <a:t> احد </a:t>
            </a:r>
            <a:r>
              <a:rPr lang="ar-SA" dirty="0" err="1" smtClean="0"/>
              <a:t>نوياته</a:t>
            </a:r>
            <a:r>
              <a:rPr lang="ar-SA" dirty="0" smtClean="0"/>
              <a:t>).</a:t>
            </a:r>
          </a:p>
          <a:p>
            <a:r>
              <a:rPr lang="ar-SA" dirty="0" smtClean="0"/>
              <a:t>    * تعصيب المري الذاتي </a:t>
            </a:r>
            <a:r>
              <a:rPr lang="ar-SA" dirty="0" err="1" smtClean="0"/>
              <a:t>بتخرب</a:t>
            </a:r>
            <a:r>
              <a:rPr lang="ar-SA" dirty="0" smtClean="0"/>
              <a:t> وزوال تدريجي لخلايا </a:t>
            </a:r>
            <a:r>
              <a:rPr lang="ar-SA" dirty="0" err="1" smtClean="0"/>
              <a:t>اورباخ</a:t>
            </a:r>
            <a:r>
              <a:rPr lang="ar-SA" dirty="0" smtClean="0"/>
              <a:t> </a:t>
            </a:r>
            <a:r>
              <a:rPr lang="ar-SA" dirty="0" err="1" smtClean="0"/>
              <a:t>المتوضعة</a:t>
            </a:r>
            <a:r>
              <a:rPr lang="ar-SA" dirty="0" smtClean="0"/>
              <a:t> في جدار المري بين الطبقتين </a:t>
            </a:r>
          </a:p>
          <a:p>
            <a:r>
              <a:rPr lang="ar-SA" dirty="0" smtClean="0"/>
              <a:t>     العضليتين الداخلية الدائرية والخارجية </a:t>
            </a:r>
            <a:r>
              <a:rPr lang="ar-SA" dirty="0" err="1" smtClean="0"/>
              <a:t>الطولانية</a:t>
            </a:r>
            <a:r>
              <a:rPr lang="ar-SA" dirty="0" smtClean="0"/>
              <a:t> لسبب مجهول .</a:t>
            </a:r>
          </a:p>
          <a:p>
            <a:r>
              <a:rPr lang="ar-SA" dirty="0" smtClean="0"/>
              <a:t>    * قد تنجم عن داء </a:t>
            </a:r>
            <a:r>
              <a:rPr lang="ar-SA" dirty="0" err="1" smtClean="0"/>
              <a:t>شاغاش</a:t>
            </a:r>
            <a:r>
              <a:rPr lang="ar-SA" dirty="0" smtClean="0"/>
              <a:t> الذي يسببه طفيلي </a:t>
            </a:r>
            <a:r>
              <a:rPr lang="ar-SA" dirty="0" err="1" smtClean="0"/>
              <a:t>المثقبيات</a:t>
            </a:r>
            <a:r>
              <a:rPr lang="ar-SA" dirty="0" smtClean="0"/>
              <a:t> </a:t>
            </a:r>
            <a:r>
              <a:rPr lang="ar-SA" dirty="0" err="1" smtClean="0"/>
              <a:t>الكروزية</a:t>
            </a:r>
            <a:r>
              <a:rPr lang="ar-SA" dirty="0" smtClean="0"/>
              <a:t> ينتشر بين سكان </a:t>
            </a:r>
            <a:r>
              <a:rPr lang="ar-SA" dirty="0" err="1" smtClean="0"/>
              <a:t>امريكا</a:t>
            </a:r>
            <a:r>
              <a:rPr lang="ar-SA" dirty="0" smtClean="0"/>
              <a:t> الجنوبية  ويؤدي</a:t>
            </a:r>
          </a:p>
          <a:p>
            <a:r>
              <a:rPr lang="ar-SA" dirty="0" smtClean="0"/>
              <a:t>      </a:t>
            </a:r>
            <a:r>
              <a:rPr lang="ar-SA" dirty="0" err="1" smtClean="0"/>
              <a:t>الى</a:t>
            </a:r>
            <a:r>
              <a:rPr lang="ar-SA" dirty="0" smtClean="0"/>
              <a:t> التهاب العضلة القلبية وسلسلة من الاضطرابات الحركية للسبيل الهضمي والتي تسبب تخربا في ضفيرة</a:t>
            </a:r>
          </a:p>
          <a:p>
            <a:r>
              <a:rPr lang="ar-SA" dirty="0" smtClean="0"/>
              <a:t>       </a:t>
            </a:r>
            <a:r>
              <a:rPr lang="ar-SA" dirty="0" err="1" smtClean="0"/>
              <a:t>اورباخ</a:t>
            </a:r>
            <a:r>
              <a:rPr lang="ar-SA" dirty="0" smtClean="0"/>
              <a:t> مما يؤدي </a:t>
            </a:r>
            <a:r>
              <a:rPr lang="ar-SA" dirty="0" err="1" smtClean="0"/>
              <a:t>الى</a:t>
            </a:r>
            <a:r>
              <a:rPr lang="ar-SA" dirty="0" smtClean="0"/>
              <a:t> </a:t>
            </a:r>
            <a:r>
              <a:rPr lang="ar-SA" dirty="0" err="1" smtClean="0"/>
              <a:t>اعراض</a:t>
            </a:r>
            <a:r>
              <a:rPr lang="ar-SA" dirty="0" smtClean="0"/>
              <a:t> مشابهة تماما </a:t>
            </a:r>
            <a:r>
              <a:rPr lang="ar-SA" dirty="0" err="1" smtClean="0"/>
              <a:t>للاكلازيا</a:t>
            </a:r>
            <a:r>
              <a:rPr lang="ar-SA" dirty="0" smtClean="0"/>
              <a:t> مجهولة السبب(ضخامة وتوسع مري ..)وهنا يكون </a:t>
            </a:r>
          </a:p>
          <a:p>
            <a:r>
              <a:rPr lang="ar-SA" dirty="0" smtClean="0"/>
              <a:t>       </a:t>
            </a:r>
            <a:r>
              <a:rPr lang="ar-SA" dirty="0" err="1" smtClean="0"/>
              <a:t>التخرب</a:t>
            </a:r>
            <a:r>
              <a:rPr lang="ar-SA" dirty="0" smtClean="0"/>
              <a:t> ثانويا(معروف السبب نتيجة التطفل) لذا سنصنفه مع اضطراب حركية </a:t>
            </a:r>
            <a:r>
              <a:rPr lang="ar-SA" dirty="0" err="1" smtClean="0"/>
              <a:t>المري</a:t>
            </a:r>
            <a:r>
              <a:rPr lang="ar-SA" dirty="0" smtClean="0"/>
              <a:t> الثانوية كما سنرى </a:t>
            </a:r>
          </a:p>
          <a:p>
            <a:r>
              <a:rPr lang="ar-SA" dirty="0" smtClean="0"/>
              <a:t>        لاحقا.</a:t>
            </a:r>
          </a:p>
          <a:p>
            <a:r>
              <a:rPr lang="ar-SA" dirty="0" smtClean="0"/>
              <a:t> في الحالة الطبيعية عند البلع تنشا موجات </a:t>
            </a:r>
            <a:r>
              <a:rPr lang="ar-SA" dirty="0" err="1" smtClean="0"/>
              <a:t>تقلصية</a:t>
            </a:r>
            <a:r>
              <a:rPr lang="ar-SA" dirty="0" smtClean="0"/>
              <a:t> تنتقل من مستوى </a:t>
            </a:r>
            <a:r>
              <a:rPr lang="ar-SA" dirty="0" err="1" smtClean="0"/>
              <a:t>الى</a:t>
            </a:r>
            <a:r>
              <a:rPr lang="ar-SA" dirty="0" smtClean="0"/>
              <a:t> </a:t>
            </a:r>
            <a:r>
              <a:rPr lang="ar-SA" dirty="0" err="1" smtClean="0"/>
              <a:t>اخر</a:t>
            </a:r>
            <a:r>
              <a:rPr lang="ar-SA" dirty="0" smtClean="0"/>
              <a:t> بفارق </a:t>
            </a:r>
            <a:r>
              <a:rPr lang="ar-SA" dirty="0" err="1" smtClean="0"/>
              <a:t>اجزاء</a:t>
            </a:r>
            <a:r>
              <a:rPr lang="ar-SA" dirty="0" smtClean="0"/>
              <a:t> من الثانية وتكون منتشرة بشكل </a:t>
            </a:r>
            <a:r>
              <a:rPr lang="ar-SA" dirty="0" err="1" smtClean="0"/>
              <a:t>متواقت</a:t>
            </a:r>
            <a:r>
              <a:rPr lang="ar-SA" dirty="0" smtClean="0"/>
              <a:t> </a:t>
            </a:r>
          </a:p>
          <a:p>
            <a:r>
              <a:rPr lang="ar-SA" dirty="0" smtClean="0"/>
              <a:t>    </a:t>
            </a:r>
            <a:r>
              <a:rPr lang="ar-SA" sz="2400" b="1" dirty="0" smtClean="0"/>
              <a:t>التشريح المرضي:</a:t>
            </a:r>
          </a:p>
          <a:p>
            <a:r>
              <a:rPr lang="ar-SA" dirty="0" smtClean="0"/>
              <a:t>درجة توسع </a:t>
            </a:r>
            <a:r>
              <a:rPr lang="ar-SA" dirty="0" err="1" smtClean="0"/>
              <a:t>المري</a:t>
            </a:r>
            <a:r>
              <a:rPr lang="ar-SA" dirty="0" smtClean="0"/>
              <a:t> تتراوح بين درجة بسيطة </a:t>
            </a:r>
            <a:r>
              <a:rPr lang="en-US" dirty="0" smtClean="0"/>
              <a:t>2.5</a:t>
            </a:r>
            <a:r>
              <a:rPr lang="ar-SA" dirty="0" smtClean="0"/>
              <a:t>سم(لمعة </a:t>
            </a:r>
            <a:r>
              <a:rPr lang="ar-SA" dirty="0" err="1" smtClean="0"/>
              <a:t>المري</a:t>
            </a:r>
            <a:r>
              <a:rPr lang="ar-SA" dirty="0" smtClean="0"/>
              <a:t> السوية</a:t>
            </a:r>
            <a:r>
              <a:rPr lang="en-US" dirty="0" smtClean="0"/>
              <a:t>2</a:t>
            </a:r>
            <a:r>
              <a:rPr lang="ar-SA" dirty="0" smtClean="0"/>
              <a:t>)</a:t>
            </a:r>
          </a:p>
          <a:p>
            <a:r>
              <a:rPr lang="ar-SA" dirty="0" smtClean="0"/>
              <a:t>وحتى</a:t>
            </a:r>
            <a:r>
              <a:rPr lang="en-US" dirty="0" smtClean="0"/>
              <a:t>10</a:t>
            </a:r>
            <a:r>
              <a:rPr lang="ar-SA" dirty="0" smtClean="0"/>
              <a:t>سم وهذا التباين </a:t>
            </a:r>
            <a:r>
              <a:rPr lang="ar-SA" dirty="0" err="1" smtClean="0"/>
              <a:t>لاينجم</a:t>
            </a:r>
            <a:r>
              <a:rPr lang="ar-SA" dirty="0" smtClean="0"/>
              <a:t> عن درجات مختلفة لتطور المرض بل كنتيجة</a:t>
            </a:r>
          </a:p>
          <a:p>
            <a:r>
              <a:rPr lang="ar-SA" dirty="0" smtClean="0"/>
              <a:t>لوجود نوعين مستقلين </a:t>
            </a:r>
            <a:r>
              <a:rPr lang="ar-SA" dirty="0" err="1" smtClean="0"/>
              <a:t>للافة</a:t>
            </a:r>
            <a:r>
              <a:rPr lang="ar-SA" dirty="0" smtClean="0"/>
              <a:t>(التقليدي والنشط).</a:t>
            </a:r>
          </a:p>
          <a:p>
            <a:r>
              <a:rPr lang="ar-SA" dirty="0" smtClean="0"/>
              <a:t>وبالمجهر  نلاحظ </a:t>
            </a:r>
            <a:r>
              <a:rPr lang="ar-SA" dirty="0" err="1" smtClean="0"/>
              <a:t>ان</a:t>
            </a:r>
            <a:r>
              <a:rPr lang="ar-SA" dirty="0" smtClean="0"/>
              <a:t> </a:t>
            </a:r>
            <a:r>
              <a:rPr lang="ar-SA" dirty="0" err="1" smtClean="0"/>
              <a:t>مايميز</a:t>
            </a:r>
            <a:r>
              <a:rPr lang="ar-SA" dirty="0" smtClean="0"/>
              <a:t> </a:t>
            </a:r>
            <a:r>
              <a:rPr lang="ar-SA" dirty="0" err="1" smtClean="0"/>
              <a:t>الاكالازيا</a:t>
            </a:r>
            <a:r>
              <a:rPr lang="ar-SA" dirty="0" smtClean="0"/>
              <a:t> هو تسمك الطبقة العضلية الدائرية الداخلية</a:t>
            </a:r>
          </a:p>
          <a:p>
            <a:r>
              <a:rPr lang="ar-SA" dirty="0" smtClean="0"/>
              <a:t>وتليف الصفيحة الخاصة والطبقة تحت المخاطية وغياب الغدد .</a:t>
            </a:r>
          </a:p>
          <a:p>
            <a:endParaRPr lang="ar-SY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2152650" cy="281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15271" y="-142900"/>
            <a:ext cx="8828729" cy="73866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err="1" smtClean="0"/>
              <a:t>اعراض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الاكلازيا</a:t>
            </a:r>
            <a:r>
              <a:rPr lang="ar-SA" sz="2400" b="1" dirty="0" smtClean="0"/>
              <a:t> : </a:t>
            </a:r>
          </a:p>
          <a:p>
            <a:r>
              <a:rPr lang="ar-SA" dirty="0" smtClean="0"/>
              <a:t>1-عسرة البلع  :  ولها صفات </a:t>
            </a:r>
          </a:p>
          <a:p>
            <a:r>
              <a:rPr lang="ar-SA" dirty="0" smtClean="0"/>
              <a:t>               بدايتها مترددة متغيرة من يوم </a:t>
            </a:r>
            <a:r>
              <a:rPr lang="ar-SA" dirty="0" err="1" smtClean="0"/>
              <a:t>لاخر</a:t>
            </a:r>
            <a:r>
              <a:rPr lang="ar-SA" dirty="0" smtClean="0"/>
              <a:t> (أي فترة من الهجوع وفترة من المعاودة )</a:t>
            </a:r>
          </a:p>
          <a:p>
            <a:r>
              <a:rPr lang="ar-SA" dirty="0" smtClean="0"/>
              <a:t>               مع مرور الزمن تصبح تصبح عسرة البلع ثابتة (مستمرة) .</a:t>
            </a:r>
          </a:p>
          <a:p>
            <a:r>
              <a:rPr lang="ar-SA" dirty="0" smtClean="0"/>
              <a:t>              تزداد بالانفعالات النفسية والشدة وبتناول الطعام بسرعة .</a:t>
            </a:r>
          </a:p>
          <a:p>
            <a:r>
              <a:rPr lang="ar-SA" dirty="0" smtClean="0"/>
              <a:t>              تتعلق بحرارة الطعام(تزداد بالطعام والسوائل المثلجة والباردة وتقل بتناول الساخنة).</a:t>
            </a:r>
          </a:p>
          <a:p>
            <a:r>
              <a:rPr lang="ar-SA" dirty="0" smtClean="0"/>
              <a:t>              </a:t>
            </a:r>
            <a:r>
              <a:rPr lang="ar-SA" dirty="0" err="1" smtClean="0"/>
              <a:t>تبدا</a:t>
            </a:r>
            <a:r>
              <a:rPr lang="ar-SA" dirty="0" smtClean="0"/>
              <a:t> </a:t>
            </a:r>
            <a:r>
              <a:rPr lang="ar-SA" dirty="0" err="1" smtClean="0"/>
              <a:t>للجوامد</a:t>
            </a:r>
            <a:r>
              <a:rPr lang="ar-SA" dirty="0" smtClean="0"/>
              <a:t> والسوائل معا  غالبا  ويمكن </a:t>
            </a:r>
            <a:r>
              <a:rPr lang="ar-SA" dirty="0" err="1" smtClean="0"/>
              <a:t>ان</a:t>
            </a:r>
            <a:r>
              <a:rPr lang="ar-SA" dirty="0" smtClean="0"/>
              <a:t> تكون </a:t>
            </a:r>
            <a:r>
              <a:rPr lang="ar-SA" dirty="0" err="1" smtClean="0"/>
              <a:t>تناقضية</a:t>
            </a:r>
            <a:r>
              <a:rPr lang="ar-SA" dirty="0" smtClean="0"/>
              <a:t>  </a:t>
            </a:r>
            <a:r>
              <a:rPr lang="ar-SA" dirty="0" err="1" smtClean="0"/>
              <a:t>احيانا</a:t>
            </a:r>
            <a:r>
              <a:rPr lang="ar-SA" dirty="0" smtClean="0"/>
              <a:t>  أي </a:t>
            </a:r>
            <a:r>
              <a:rPr lang="ar-SA" dirty="0" err="1" smtClean="0"/>
              <a:t>تبدا</a:t>
            </a:r>
            <a:r>
              <a:rPr lang="ar-SA" dirty="0" smtClean="0"/>
              <a:t> للسوائل  ثم تحدث </a:t>
            </a:r>
            <a:r>
              <a:rPr lang="ar-SA" dirty="0" err="1" smtClean="0"/>
              <a:t>للجوامد</a:t>
            </a:r>
            <a:r>
              <a:rPr lang="ar-SA" dirty="0" smtClean="0"/>
              <a:t> </a:t>
            </a:r>
          </a:p>
          <a:p>
            <a:r>
              <a:rPr lang="ar-SA" dirty="0" smtClean="0"/>
              <a:t>                          و مترقية .</a:t>
            </a:r>
          </a:p>
          <a:p>
            <a:r>
              <a:rPr lang="ar-SA" dirty="0" smtClean="0"/>
              <a:t>           يلجا بعض المرضى </a:t>
            </a:r>
            <a:r>
              <a:rPr lang="ar-SA" dirty="0" err="1" smtClean="0"/>
              <a:t>احيانا</a:t>
            </a:r>
            <a:r>
              <a:rPr lang="ar-SA" dirty="0" smtClean="0"/>
              <a:t> لحركات ومناورات تسهل عبور اللقمة </a:t>
            </a:r>
            <a:r>
              <a:rPr lang="ar-SA" dirty="0" err="1" smtClean="0"/>
              <a:t>الطعامية</a:t>
            </a:r>
            <a:r>
              <a:rPr lang="ar-SA" dirty="0" smtClean="0"/>
              <a:t> من المصرة السفلية المترقية مثل</a:t>
            </a:r>
          </a:p>
          <a:p>
            <a:r>
              <a:rPr lang="ar-SA" dirty="0" smtClean="0"/>
              <a:t>     مناورة </a:t>
            </a:r>
            <a:r>
              <a:rPr lang="ar-SA" dirty="0" err="1" smtClean="0"/>
              <a:t>فالسافا</a:t>
            </a:r>
            <a:r>
              <a:rPr lang="ar-SA" dirty="0" smtClean="0"/>
              <a:t>  :  يحبس المريض الشهيق ويضغط  تماما كما </a:t>
            </a:r>
            <a:r>
              <a:rPr lang="ar-SA" dirty="0" err="1" smtClean="0"/>
              <a:t>اثناء</a:t>
            </a:r>
            <a:r>
              <a:rPr lang="ar-SA" dirty="0" smtClean="0"/>
              <a:t> </a:t>
            </a:r>
            <a:r>
              <a:rPr lang="ar-SA" dirty="0" err="1" smtClean="0"/>
              <a:t>التغوط</a:t>
            </a:r>
            <a:r>
              <a:rPr lang="ar-SA" dirty="0" smtClean="0"/>
              <a:t> .</a:t>
            </a:r>
          </a:p>
          <a:p>
            <a:r>
              <a:rPr lang="ar-SA" dirty="0" smtClean="0"/>
              <a:t>     فرط بسط الجذع (</a:t>
            </a:r>
            <a:r>
              <a:rPr lang="ar-SA" dirty="0" err="1" smtClean="0"/>
              <a:t>قعس</a:t>
            </a:r>
            <a:r>
              <a:rPr lang="ar-SA" dirty="0" smtClean="0"/>
              <a:t>)  : الذي يسبب تباعد </a:t>
            </a:r>
            <a:r>
              <a:rPr lang="ar-SA" dirty="0" err="1" smtClean="0"/>
              <a:t>سويقات</a:t>
            </a:r>
            <a:r>
              <a:rPr lang="ar-SA" dirty="0" smtClean="0"/>
              <a:t> الحجاب الحاجز معا مما يساعد في تقويم الزاوية بين</a:t>
            </a:r>
          </a:p>
          <a:p>
            <a:r>
              <a:rPr lang="ar-SA" dirty="0" smtClean="0"/>
              <a:t>                                     المري والمعدة ويسهل عبور اللقمة </a:t>
            </a:r>
            <a:r>
              <a:rPr lang="ar-SA" dirty="0" err="1" smtClean="0"/>
              <a:t>الطعامية</a:t>
            </a:r>
            <a:r>
              <a:rPr lang="ar-SA" dirty="0" smtClean="0"/>
              <a:t> .</a:t>
            </a:r>
          </a:p>
          <a:p>
            <a:r>
              <a:rPr lang="ar-SA" dirty="0" smtClean="0"/>
              <a:t>     شرب جرعة كبيرة من الماء بعد اللقمة : فيدفعها رغم </a:t>
            </a:r>
            <a:r>
              <a:rPr lang="ar-SA" dirty="0" err="1" smtClean="0"/>
              <a:t>التضيق</a:t>
            </a:r>
            <a:r>
              <a:rPr lang="ar-SA" dirty="0" smtClean="0"/>
              <a:t> .</a:t>
            </a:r>
          </a:p>
          <a:p>
            <a:r>
              <a:rPr lang="ar-SA" dirty="0" smtClean="0"/>
              <a:t>قد يكون مريض </a:t>
            </a:r>
            <a:r>
              <a:rPr lang="ar-SA" dirty="0" err="1" smtClean="0"/>
              <a:t>الاكالازيا</a:t>
            </a:r>
            <a:r>
              <a:rPr lang="ar-SA" dirty="0" smtClean="0"/>
              <a:t> </a:t>
            </a:r>
            <a:r>
              <a:rPr lang="ar-SA" dirty="0" err="1" smtClean="0"/>
              <a:t>متاقلما</a:t>
            </a:r>
            <a:r>
              <a:rPr lang="ar-SA" dirty="0" smtClean="0"/>
              <a:t> مع تلك الحركات لعدة سنوات  (كل ما يبلع اللقمة  </a:t>
            </a:r>
            <a:r>
              <a:rPr lang="ar-SA" dirty="0" err="1" smtClean="0"/>
              <a:t>بيقصع</a:t>
            </a:r>
            <a:r>
              <a:rPr lang="ar-SA" dirty="0" smtClean="0"/>
              <a:t> </a:t>
            </a:r>
            <a:r>
              <a:rPr lang="ar-SA" dirty="0" err="1" smtClean="0"/>
              <a:t>ظهرة</a:t>
            </a:r>
            <a:r>
              <a:rPr lang="ar-SA" dirty="0" smtClean="0"/>
              <a:t>  للخلف </a:t>
            </a:r>
            <a:r>
              <a:rPr lang="ar-SA" dirty="0" err="1" smtClean="0"/>
              <a:t>او</a:t>
            </a:r>
            <a:r>
              <a:rPr lang="ar-SA" dirty="0" smtClean="0"/>
              <a:t> </a:t>
            </a:r>
            <a:r>
              <a:rPr lang="ar-SA" dirty="0" err="1" smtClean="0"/>
              <a:t>بيعمل</a:t>
            </a:r>
            <a:r>
              <a:rPr lang="ar-SA" dirty="0" smtClean="0"/>
              <a:t> </a:t>
            </a:r>
            <a:r>
              <a:rPr lang="ar-SA" dirty="0" err="1" smtClean="0"/>
              <a:t>فالسافا</a:t>
            </a:r>
            <a:r>
              <a:rPr lang="ar-SA" dirty="0" smtClean="0"/>
              <a:t>  والناس  تفكر بان لديه </a:t>
            </a:r>
            <a:r>
              <a:rPr lang="ar-SA" dirty="0" err="1" smtClean="0"/>
              <a:t>عرة</a:t>
            </a:r>
            <a:r>
              <a:rPr lang="ar-SA" dirty="0" smtClean="0"/>
              <a:t> )  .</a:t>
            </a:r>
          </a:p>
          <a:p>
            <a:r>
              <a:rPr lang="ar-SA" dirty="0" smtClean="0"/>
              <a:t>2- ارتداد </a:t>
            </a:r>
            <a:r>
              <a:rPr lang="ar-SA" dirty="0" err="1" smtClean="0"/>
              <a:t>الاطعمة</a:t>
            </a:r>
            <a:r>
              <a:rPr lang="ar-SA" dirty="0" smtClean="0"/>
              <a:t> بسبب توسع المري وامتلائه بالمواد </a:t>
            </a:r>
            <a:r>
              <a:rPr lang="ar-SA" dirty="0" err="1" smtClean="0"/>
              <a:t>الطعامية</a:t>
            </a:r>
            <a:r>
              <a:rPr lang="ar-SA" dirty="0" smtClean="0"/>
              <a:t> .</a:t>
            </a:r>
          </a:p>
          <a:p>
            <a:r>
              <a:rPr lang="ar-SA" dirty="0" smtClean="0"/>
              <a:t>3- </a:t>
            </a:r>
            <a:r>
              <a:rPr lang="ar-SA" dirty="0" err="1" smtClean="0"/>
              <a:t>نوب</a:t>
            </a:r>
            <a:r>
              <a:rPr lang="ar-SA" dirty="0" smtClean="0"/>
              <a:t> سعال ليلي بسبب  استنشاق </a:t>
            </a:r>
            <a:r>
              <a:rPr lang="ar-SA" dirty="0" err="1" smtClean="0"/>
              <a:t>الاطعمة</a:t>
            </a:r>
            <a:r>
              <a:rPr lang="ar-SA" dirty="0" smtClean="0"/>
              <a:t> .</a:t>
            </a:r>
          </a:p>
          <a:p>
            <a:r>
              <a:rPr lang="ar-SA" dirty="0" smtClean="0"/>
              <a:t>4- </a:t>
            </a:r>
            <a:r>
              <a:rPr lang="ar-SA" dirty="0" err="1" smtClean="0"/>
              <a:t>انتانات</a:t>
            </a:r>
            <a:r>
              <a:rPr lang="ar-SA" dirty="0" smtClean="0"/>
              <a:t> رئوية متكررة </a:t>
            </a:r>
            <a:r>
              <a:rPr lang="ar-SA" dirty="0" err="1" smtClean="0"/>
              <a:t>معندة</a:t>
            </a:r>
            <a:r>
              <a:rPr lang="ar-SA" dirty="0" smtClean="0"/>
              <a:t> على العلاج </a:t>
            </a:r>
            <a:r>
              <a:rPr lang="ar-SA" dirty="0" err="1" smtClean="0"/>
              <a:t>واعراض</a:t>
            </a:r>
            <a:r>
              <a:rPr lang="ar-SA" dirty="0" smtClean="0"/>
              <a:t> تنفسية علوية .</a:t>
            </a:r>
          </a:p>
          <a:p>
            <a:r>
              <a:rPr lang="ar-SA" dirty="0" smtClean="0"/>
              <a:t>5- النحول وفقد الوزن  بسبب عسرة البلع المستمرة </a:t>
            </a:r>
            <a:r>
              <a:rPr lang="ar-SA" dirty="0" err="1" smtClean="0"/>
              <a:t>ةسوء</a:t>
            </a:r>
            <a:r>
              <a:rPr lang="ar-SA" dirty="0" smtClean="0"/>
              <a:t> التغذية ولكنه عرض </a:t>
            </a:r>
            <a:r>
              <a:rPr lang="ar-SA" dirty="0" err="1" smtClean="0"/>
              <a:t>متاخر</a:t>
            </a:r>
            <a:r>
              <a:rPr lang="ar-SA" dirty="0" smtClean="0"/>
              <a:t> .</a:t>
            </a:r>
          </a:p>
          <a:p>
            <a:r>
              <a:rPr lang="ar-SA" dirty="0" smtClean="0"/>
              <a:t>6-</a:t>
            </a:r>
            <a:r>
              <a:rPr lang="ar-SA" dirty="0" err="1" smtClean="0"/>
              <a:t>الالم</a:t>
            </a:r>
            <a:r>
              <a:rPr lang="ar-SA" dirty="0" smtClean="0"/>
              <a:t> الصدري : نادرا ما يحدث  بالنمط التقليدي  ولكنه </a:t>
            </a:r>
            <a:r>
              <a:rPr lang="ar-SA" dirty="0" err="1" smtClean="0"/>
              <a:t>اكثر</a:t>
            </a:r>
            <a:r>
              <a:rPr lang="ar-SA" dirty="0" smtClean="0"/>
              <a:t> شيوعا في </a:t>
            </a:r>
            <a:r>
              <a:rPr lang="ar-SA" dirty="0" err="1" smtClean="0"/>
              <a:t>الاكالازيا</a:t>
            </a:r>
            <a:r>
              <a:rPr lang="ar-SA" dirty="0" smtClean="0"/>
              <a:t> النشيطة (مميزة)</a:t>
            </a:r>
          </a:p>
          <a:p>
            <a:r>
              <a:rPr lang="ar-SA" dirty="0" smtClean="0"/>
              <a:t>    يمكن </a:t>
            </a:r>
            <a:r>
              <a:rPr lang="ar-SA" dirty="0" err="1" smtClean="0"/>
              <a:t>ان</a:t>
            </a:r>
            <a:r>
              <a:rPr lang="ar-SA" dirty="0" smtClean="0"/>
              <a:t> يحدث في بداية المرض وسببه التقلصات ذات السعة العالية  </a:t>
            </a:r>
            <a:r>
              <a:rPr lang="ar-SA" dirty="0" err="1" smtClean="0"/>
              <a:t>المتواقتة</a:t>
            </a:r>
            <a:r>
              <a:rPr lang="ar-SA" dirty="0" smtClean="0"/>
              <a:t> غير المنتشرة في جسم المري.</a:t>
            </a:r>
          </a:p>
          <a:p>
            <a:r>
              <a:rPr lang="ar-SA" dirty="0" smtClean="0"/>
              <a:t>    يحدث عادة خارج </a:t>
            </a:r>
            <a:r>
              <a:rPr lang="ar-SA" dirty="0" err="1" smtClean="0"/>
              <a:t>اوقات</a:t>
            </a:r>
            <a:r>
              <a:rPr lang="ar-SA" dirty="0" smtClean="0"/>
              <a:t> الطعام والبلع .</a:t>
            </a:r>
          </a:p>
          <a:p>
            <a:r>
              <a:rPr lang="ar-SA" dirty="0" smtClean="0"/>
              <a:t>قد يشكو المريض من حرقة خلف القص </a:t>
            </a:r>
            <a:r>
              <a:rPr lang="ar-SA" dirty="0" err="1" smtClean="0"/>
              <a:t>احيانا</a:t>
            </a:r>
            <a:r>
              <a:rPr lang="ar-SA" dirty="0" smtClean="0"/>
              <a:t>  بسبب تخمر </a:t>
            </a:r>
            <a:r>
              <a:rPr lang="ar-SA" dirty="0" err="1" smtClean="0"/>
              <a:t>الاطعمة</a:t>
            </a:r>
            <a:r>
              <a:rPr lang="ar-SA" dirty="0" smtClean="0"/>
              <a:t> </a:t>
            </a:r>
            <a:r>
              <a:rPr lang="ar-SA" dirty="0" err="1" smtClean="0"/>
              <a:t>بالمري</a:t>
            </a:r>
            <a:r>
              <a:rPr lang="ar-SA" dirty="0" smtClean="0"/>
              <a:t>  </a:t>
            </a:r>
            <a:r>
              <a:rPr lang="ar-SA" dirty="0" err="1" smtClean="0"/>
              <a:t>وتخريشها</a:t>
            </a:r>
            <a:r>
              <a:rPr lang="ar-SA" dirty="0" smtClean="0"/>
              <a:t> للمخاطية , ويسبب ذلك التهاب مخاطية المري(</a:t>
            </a:r>
            <a:r>
              <a:rPr lang="ar-SA" dirty="0" err="1" smtClean="0"/>
              <a:t>لابسبب</a:t>
            </a:r>
            <a:r>
              <a:rPr lang="ar-SA" dirty="0" smtClean="0"/>
              <a:t> </a:t>
            </a:r>
            <a:r>
              <a:rPr lang="ar-SA" dirty="0" err="1" smtClean="0"/>
              <a:t>القلس</a:t>
            </a:r>
            <a:r>
              <a:rPr lang="ar-SA" dirty="0" smtClean="0"/>
              <a:t> لان المصرة السفلية مغلقة بشدة ) , </a:t>
            </a:r>
            <a:r>
              <a:rPr lang="ar-SA" dirty="0" err="1" smtClean="0"/>
              <a:t>والالم</a:t>
            </a:r>
            <a:r>
              <a:rPr lang="ar-SA" dirty="0" smtClean="0"/>
              <a:t> بالدرجة </a:t>
            </a:r>
            <a:r>
              <a:rPr lang="ar-SA" dirty="0" err="1" smtClean="0"/>
              <a:t>الاولى</a:t>
            </a:r>
            <a:r>
              <a:rPr lang="ar-SA" dirty="0" smtClean="0"/>
              <a:t> حرقة  وبنسب اقل </a:t>
            </a:r>
            <a:r>
              <a:rPr lang="ar-SA" dirty="0" err="1" smtClean="0"/>
              <a:t>ياخذ</a:t>
            </a:r>
            <a:r>
              <a:rPr lang="ar-SA" dirty="0" smtClean="0"/>
              <a:t> </a:t>
            </a:r>
            <a:r>
              <a:rPr lang="ar-SA" dirty="0" err="1" smtClean="0"/>
              <a:t>اشكالا</a:t>
            </a:r>
            <a:r>
              <a:rPr lang="ar-SA" dirty="0" smtClean="0"/>
              <a:t> مقلدة </a:t>
            </a:r>
            <a:r>
              <a:rPr lang="ar-SA" dirty="0" err="1" smtClean="0"/>
              <a:t>للالم</a:t>
            </a:r>
            <a:r>
              <a:rPr lang="ar-SA" dirty="0" smtClean="0"/>
              <a:t> القلبي  </a:t>
            </a:r>
            <a:r>
              <a:rPr lang="ar-SA" dirty="0" err="1" smtClean="0"/>
              <a:t>او</a:t>
            </a:r>
            <a:r>
              <a:rPr lang="ar-SA" dirty="0" smtClean="0"/>
              <a:t> الروماتيزمي .</a:t>
            </a:r>
          </a:p>
          <a:p>
            <a:endParaRPr lang="ar-SA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399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3269"/>
            <a:ext cx="2428860" cy="343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2571736" y="214290"/>
            <a:ext cx="6256961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تشخيص </a:t>
            </a:r>
            <a:r>
              <a:rPr lang="ar-SA" sz="2400" b="1" dirty="0" err="1" smtClean="0"/>
              <a:t>الكالازيا</a:t>
            </a:r>
            <a:r>
              <a:rPr lang="ar-SA" sz="2400" b="1" dirty="0" smtClean="0"/>
              <a:t> :</a:t>
            </a:r>
          </a:p>
          <a:p>
            <a:r>
              <a:rPr lang="ar-SA" dirty="0" smtClean="0"/>
              <a:t>**</a:t>
            </a:r>
            <a:r>
              <a:rPr lang="ar-SA" dirty="0" smtClean="0">
                <a:solidFill>
                  <a:srgbClr val="C00000"/>
                </a:solidFill>
              </a:rPr>
              <a:t>تنظير هضمي علوي  </a:t>
            </a:r>
            <a:r>
              <a:rPr lang="ar-SA" dirty="0" smtClean="0"/>
              <a:t>: نلاحظ فيه المري متوسع مليء </a:t>
            </a:r>
            <a:r>
              <a:rPr lang="ar-SA" dirty="0" err="1" smtClean="0"/>
              <a:t>بالاطعمة</a:t>
            </a:r>
            <a:r>
              <a:rPr lang="ar-SA" dirty="0" smtClean="0"/>
              <a:t> وقد نجد التهاب بالمخاطية وتقرحات بسبب </a:t>
            </a:r>
            <a:r>
              <a:rPr lang="ar-SA" dirty="0" err="1" smtClean="0"/>
              <a:t>الركودة</a:t>
            </a:r>
            <a:r>
              <a:rPr lang="ar-SA" dirty="0" smtClean="0"/>
              <a:t> </a:t>
            </a:r>
            <a:r>
              <a:rPr lang="ar-SA" dirty="0" err="1" smtClean="0"/>
              <a:t>الطعامية</a:t>
            </a:r>
            <a:r>
              <a:rPr lang="ar-SA" dirty="0" smtClean="0"/>
              <a:t> (يمكن رؤيتها </a:t>
            </a:r>
            <a:r>
              <a:rPr lang="ar-SA" dirty="0" err="1" smtClean="0"/>
              <a:t>اذا</a:t>
            </a:r>
            <a:r>
              <a:rPr lang="ar-SA" dirty="0" smtClean="0"/>
              <a:t> كان المري مغلقا غير مليء </a:t>
            </a:r>
            <a:r>
              <a:rPr lang="ar-SA" dirty="0" err="1" smtClean="0"/>
              <a:t>بالطعمة</a:t>
            </a:r>
            <a:r>
              <a:rPr lang="ar-SA" dirty="0" smtClean="0"/>
              <a:t> ) ,الفؤاد مغلق بشدة  (نقطي كما في الشكل ) وهنا </a:t>
            </a:r>
            <a:r>
              <a:rPr lang="ar-SA" dirty="0" err="1" smtClean="0"/>
              <a:t>ياتي</a:t>
            </a:r>
            <a:r>
              <a:rPr lang="ar-SA" dirty="0" smtClean="0"/>
              <a:t> دور التنظير في التشخيص حيث </a:t>
            </a:r>
            <a:r>
              <a:rPr lang="ar-SA" dirty="0" err="1" smtClean="0"/>
              <a:t>ان</a:t>
            </a:r>
            <a:r>
              <a:rPr lang="ar-SA" dirty="0" smtClean="0"/>
              <a:t> مرور المنظار عبر الفؤاد  يترافق بشعور الطبيب  بقفزة خاصة  (مقاومة مطاطية )  ولكن رغم وجود المقاومة  يتجاوزها بسهولة  وهذه العلامة مميزة خصوصا  في حال كان التوسع بسيطا  غير واضح </a:t>
            </a:r>
            <a:r>
              <a:rPr lang="en-US" dirty="0" smtClean="0"/>
              <a:t>2.5</a:t>
            </a:r>
            <a:r>
              <a:rPr lang="ar-SA" dirty="0" smtClean="0"/>
              <a:t>سم  . </a:t>
            </a:r>
          </a:p>
          <a:p>
            <a:r>
              <a:rPr lang="ar-SA" dirty="0" smtClean="0"/>
              <a:t>وكذلك الرؤية الراجعة  بالمنظار للمعدة  تؤكد عدم وجود  ورم مسبب </a:t>
            </a:r>
            <a:r>
              <a:rPr lang="ar-SA" dirty="0" err="1" smtClean="0"/>
              <a:t>للتضيق</a:t>
            </a:r>
            <a:r>
              <a:rPr lang="ar-SA" dirty="0" smtClean="0"/>
              <a:t> بقبة المعدة .</a:t>
            </a:r>
          </a:p>
          <a:p>
            <a:r>
              <a:rPr lang="ar-SA" dirty="0" smtClean="0"/>
              <a:t>ويفيد التنظير كذلك في اخذ </a:t>
            </a:r>
            <a:r>
              <a:rPr lang="ar-SA" dirty="0" err="1" smtClean="0"/>
              <a:t>خزعة</a:t>
            </a:r>
            <a:r>
              <a:rPr lang="ar-SA" dirty="0" smtClean="0"/>
              <a:t> وذلك  لنفي وجود </a:t>
            </a:r>
            <a:r>
              <a:rPr lang="ar-SA" dirty="0" err="1" smtClean="0"/>
              <a:t>افة</a:t>
            </a:r>
            <a:r>
              <a:rPr lang="ar-SA" dirty="0" smtClean="0"/>
              <a:t> </a:t>
            </a:r>
            <a:r>
              <a:rPr lang="ar-SA" dirty="0" err="1" smtClean="0"/>
              <a:t>مرتشحة</a:t>
            </a:r>
            <a:r>
              <a:rPr lang="ar-SA" dirty="0" smtClean="0"/>
              <a:t> مسببة </a:t>
            </a:r>
            <a:r>
              <a:rPr lang="ar-SA" dirty="0" err="1" smtClean="0"/>
              <a:t>للتضيق</a:t>
            </a:r>
            <a:r>
              <a:rPr lang="ar-SA" dirty="0" smtClean="0"/>
              <a:t> </a:t>
            </a:r>
            <a:r>
              <a:rPr lang="ar-SA" dirty="0" err="1" smtClean="0"/>
              <a:t>اسفل</a:t>
            </a:r>
            <a:r>
              <a:rPr lang="ar-SA" dirty="0" smtClean="0"/>
              <a:t> المري .</a:t>
            </a:r>
          </a:p>
          <a:p>
            <a:r>
              <a:rPr lang="ar-SA" dirty="0" smtClean="0"/>
              <a:t>**</a:t>
            </a:r>
            <a:r>
              <a:rPr lang="ar-SA" dirty="0" err="1" smtClean="0">
                <a:solidFill>
                  <a:srgbClr val="C00000"/>
                </a:solidFill>
              </a:rPr>
              <a:t>الايكو</a:t>
            </a:r>
            <a:r>
              <a:rPr lang="ar-SA" dirty="0" smtClean="0">
                <a:solidFill>
                  <a:srgbClr val="C00000"/>
                </a:solidFill>
              </a:rPr>
              <a:t> الباطني</a:t>
            </a:r>
            <a:r>
              <a:rPr lang="en-US" dirty="0" smtClean="0">
                <a:solidFill>
                  <a:srgbClr val="C00000"/>
                </a:solidFill>
              </a:rPr>
              <a:t>EUS 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r>
              <a:rPr lang="ar-SA" dirty="0" smtClean="0"/>
              <a:t>: لنفي وجود </a:t>
            </a:r>
            <a:r>
              <a:rPr lang="ar-SA" dirty="0" err="1" smtClean="0"/>
              <a:t>ارتشاح</a:t>
            </a:r>
            <a:r>
              <a:rPr lang="ar-SA" dirty="0" smtClean="0"/>
              <a:t> ورمي بالجدار .</a:t>
            </a:r>
          </a:p>
          <a:p>
            <a:r>
              <a:rPr lang="ar-SA" dirty="0" smtClean="0"/>
              <a:t>**</a:t>
            </a:r>
            <a:r>
              <a:rPr lang="ar-SA" dirty="0" smtClean="0">
                <a:solidFill>
                  <a:srgbClr val="C00000"/>
                </a:solidFill>
              </a:rPr>
              <a:t>صورة المري الظليلة </a:t>
            </a:r>
            <a:r>
              <a:rPr lang="ar-SA" dirty="0" smtClean="0"/>
              <a:t>: ونلاحظ فيها :</a:t>
            </a:r>
          </a:p>
          <a:p>
            <a:r>
              <a:rPr lang="ar-SA" dirty="0" smtClean="0"/>
              <a:t> توسع جسم المري        سوية سائلة غازية                                            </a:t>
            </a:r>
            <a:r>
              <a:rPr lang="ar-SA" dirty="0" err="1" smtClean="0"/>
              <a:t>اسفل</a:t>
            </a:r>
            <a:r>
              <a:rPr lang="ar-SA" dirty="0" smtClean="0"/>
              <a:t> المري </a:t>
            </a:r>
            <a:r>
              <a:rPr lang="ar-SA" dirty="0" err="1" smtClean="0"/>
              <a:t>متضيق</a:t>
            </a:r>
            <a:r>
              <a:rPr lang="ar-SA" dirty="0" smtClean="0"/>
              <a:t> </a:t>
            </a:r>
            <a:r>
              <a:rPr lang="ar-SA" dirty="0" err="1" smtClean="0"/>
              <a:t>مستدق</a:t>
            </a:r>
            <a:r>
              <a:rPr lang="ar-SA" dirty="0" smtClean="0"/>
              <a:t>  يشبه منقار الطير (ذنب </a:t>
            </a:r>
            <a:r>
              <a:rPr lang="ar-SA" dirty="0" err="1" smtClean="0"/>
              <a:t>الفجلة</a:t>
            </a:r>
            <a:r>
              <a:rPr lang="ar-SA" dirty="0" smtClean="0"/>
              <a:t>)</a:t>
            </a:r>
          </a:p>
          <a:p>
            <a:r>
              <a:rPr lang="ar-SA" dirty="0" smtClean="0"/>
              <a:t>قد نشاهد </a:t>
            </a:r>
            <a:r>
              <a:rPr lang="ar-SA" dirty="0" err="1" smtClean="0"/>
              <a:t>رتج</a:t>
            </a:r>
            <a:r>
              <a:rPr lang="ar-SA" dirty="0" smtClean="0"/>
              <a:t> فوق حجابي  </a:t>
            </a:r>
            <a:r>
              <a:rPr lang="ar-SA" dirty="0" err="1" smtClean="0"/>
              <a:t>او</a:t>
            </a:r>
            <a:r>
              <a:rPr lang="ar-SA" dirty="0" smtClean="0"/>
              <a:t> فتق حجابي .</a:t>
            </a:r>
          </a:p>
          <a:p>
            <a:r>
              <a:rPr lang="ar-SA" dirty="0" smtClean="0"/>
              <a:t>**</a:t>
            </a:r>
            <a:r>
              <a:rPr lang="ar-SA" dirty="0" smtClean="0">
                <a:solidFill>
                  <a:srgbClr val="C00000"/>
                </a:solidFill>
              </a:rPr>
              <a:t>صورة البطن البسيطة </a:t>
            </a:r>
            <a:r>
              <a:rPr lang="ar-SA" dirty="0" smtClean="0"/>
              <a:t>ونلاحظ فيها :</a:t>
            </a:r>
            <a:endParaRPr lang="ar-SA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8859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2214514" y="25360"/>
            <a:ext cx="6929486" cy="68326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</a:rPr>
              <a:t>**صورة البطن البسيطة: </a:t>
            </a:r>
            <a:r>
              <a:rPr lang="ar-SA" dirty="0" smtClean="0"/>
              <a:t>ونلاحظ فيها </a:t>
            </a:r>
          </a:p>
          <a:p>
            <a:r>
              <a:rPr lang="ar-SA" dirty="0" smtClean="0"/>
              <a:t>سوية سائلة غازية بالصدر</a:t>
            </a:r>
          </a:p>
          <a:p>
            <a:r>
              <a:rPr lang="ar-SA" dirty="0" smtClean="0"/>
              <a:t>اتساع المنصف</a:t>
            </a:r>
          </a:p>
          <a:p>
            <a:r>
              <a:rPr lang="ar-SA" dirty="0" smtClean="0"/>
              <a:t>توسع </a:t>
            </a:r>
            <a:r>
              <a:rPr lang="ar-SA" dirty="0" err="1" smtClean="0"/>
              <a:t>بالمري</a:t>
            </a:r>
            <a:r>
              <a:rPr lang="ar-SA" dirty="0" smtClean="0"/>
              <a:t> يشبه مظهر السين </a:t>
            </a:r>
          </a:p>
          <a:p>
            <a:r>
              <a:rPr lang="ar-SA" dirty="0" smtClean="0"/>
              <a:t>غياب جيب المعدة الهوائي تحت قبة الحجاب الحاجز لعدم وصول الهواء للمعدة </a:t>
            </a:r>
          </a:p>
          <a:p>
            <a:r>
              <a:rPr lang="ar-SA" dirty="0" smtClean="0">
                <a:solidFill>
                  <a:srgbClr val="C00000"/>
                </a:solidFill>
              </a:rPr>
              <a:t>**قياس ضغوط المري </a:t>
            </a:r>
            <a:r>
              <a:rPr lang="ar-SA" dirty="0" smtClean="0">
                <a:solidFill>
                  <a:srgbClr val="002060"/>
                </a:solidFill>
              </a:rPr>
              <a:t>: </a:t>
            </a:r>
          </a:p>
          <a:p>
            <a:r>
              <a:rPr lang="ar-SA" dirty="0" err="1" smtClean="0"/>
              <a:t>نلجا</a:t>
            </a:r>
            <a:r>
              <a:rPr lang="ar-SA" dirty="0" smtClean="0"/>
              <a:t> لقياس ضغوط المري بعد التنظير الذي يوجهنا ويعتبر قياس  </a:t>
            </a:r>
            <a:r>
              <a:rPr lang="ar-SA" dirty="0" err="1" smtClean="0"/>
              <a:t>المانوميتري</a:t>
            </a:r>
            <a:r>
              <a:rPr lang="ar-SA" dirty="0" smtClean="0"/>
              <a:t> المشخص الرئيسي </a:t>
            </a:r>
            <a:r>
              <a:rPr lang="ar-SA" dirty="0" err="1" smtClean="0"/>
              <a:t>للاكلازيا</a:t>
            </a:r>
            <a:r>
              <a:rPr lang="ar-SA" dirty="0" smtClean="0"/>
              <a:t> </a:t>
            </a:r>
            <a:r>
              <a:rPr lang="ar-SA" dirty="0" err="1" smtClean="0"/>
              <a:t>باظهار</a:t>
            </a:r>
            <a:r>
              <a:rPr lang="ar-SA" dirty="0" smtClean="0"/>
              <a:t> </a:t>
            </a:r>
            <a:r>
              <a:rPr lang="ar-SA" dirty="0" err="1" smtClean="0"/>
              <a:t>التبدلات</a:t>
            </a:r>
            <a:r>
              <a:rPr lang="ar-SA" dirty="0" smtClean="0"/>
              <a:t> </a:t>
            </a:r>
            <a:r>
              <a:rPr lang="ar-SA" dirty="0" err="1" smtClean="0"/>
              <a:t>الاتية</a:t>
            </a:r>
            <a:r>
              <a:rPr lang="ar-SA" dirty="0" smtClean="0"/>
              <a:t> :</a:t>
            </a:r>
          </a:p>
          <a:p>
            <a:r>
              <a:rPr lang="ar-SA" dirty="0" smtClean="0"/>
              <a:t>زوال التقلصات </a:t>
            </a:r>
            <a:r>
              <a:rPr lang="ar-SA" dirty="0" err="1" smtClean="0"/>
              <a:t>الحوية</a:t>
            </a:r>
            <a:r>
              <a:rPr lang="ar-SA" dirty="0" smtClean="0"/>
              <a:t> المنتقلة في جسم المري.</a:t>
            </a:r>
          </a:p>
          <a:p>
            <a:r>
              <a:rPr lang="ar-SA" dirty="0" smtClean="0"/>
              <a:t>غياب ارتخاء المصرة السفلية </a:t>
            </a:r>
            <a:r>
              <a:rPr lang="ar-SA" dirty="0" err="1" smtClean="0"/>
              <a:t>او</a:t>
            </a:r>
            <a:r>
              <a:rPr lang="ar-SA" dirty="0" smtClean="0"/>
              <a:t> ارتخائها غير الكامل لفعل البلع.</a:t>
            </a:r>
          </a:p>
          <a:p>
            <a:r>
              <a:rPr lang="ar-SA" dirty="0" smtClean="0"/>
              <a:t>ارتفاع ضغط الراحة في المصرة </a:t>
            </a:r>
            <a:r>
              <a:rPr lang="ar-SA" dirty="0" err="1" smtClean="0"/>
              <a:t>المريئية</a:t>
            </a:r>
            <a:r>
              <a:rPr lang="ar-SA" dirty="0" smtClean="0"/>
              <a:t> السفلية في </a:t>
            </a:r>
            <a:r>
              <a:rPr lang="ar-SA" dirty="0" err="1" smtClean="0"/>
              <a:t>الاكلازيا</a:t>
            </a:r>
            <a:r>
              <a:rPr lang="ar-SA" dirty="0" smtClean="0"/>
              <a:t> : حيث يرتفع الضغط فوق الطبيعي أي </a:t>
            </a:r>
            <a:r>
              <a:rPr lang="ar-SA" dirty="0" err="1" smtClean="0"/>
              <a:t>اكثر</a:t>
            </a:r>
            <a:r>
              <a:rPr lang="ar-SA" dirty="0" smtClean="0"/>
              <a:t> من  20 ملم </a:t>
            </a:r>
            <a:r>
              <a:rPr lang="ar-SA" dirty="0" err="1" smtClean="0"/>
              <a:t>ز</a:t>
            </a:r>
            <a:r>
              <a:rPr lang="ar-SA" dirty="0" smtClean="0"/>
              <a:t> خلال الراحة ويصل لما يقارب   60 ملم </a:t>
            </a:r>
            <a:r>
              <a:rPr lang="ar-SA" dirty="0" err="1" smtClean="0"/>
              <a:t>ز</a:t>
            </a:r>
            <a:r>
              <a:rPr lang="ar-SA" dirty="0" smtClean="0"/>
              <a:t> .</a:t>
            </a:r>
          </a:p>
          <a:p>
            <a:r>
              <a:rPr lang="ar-SA" dirty="0" smtClean="0"/>
              <a:t>ونكمل </a:t>
            </a:r>
            <a:r>
              <a:rPr lang="ar-SA" dirty="0" err="1" smtClean="0"/>
              <a:t>ايضا</a:t>
            </a:r>
            <a:r>
              <a:rPr lang="ar-SA" dirty="0" smtClean="0"/>
              <a:t> بالمنظار </a:t>
            </a:r>
            <a:r>
              <a:rPr lang="ar-SA" dirty="0" err="1" smtClean="0"/>
              <a:t>للعفج</a:t>
            </a:r>
            <a:r>
              <a:rPr lang="ar-SA" dirty="0" smtClean="0"/>
              <a:t>  وخاصة عند ظهور </a:t>
            </a:r>
            <a:r>
              <a:rPr lang="ar-SA" dirty="0" err="1" smtClean="0"/>
              <a:t>الاعراض</a:t>
            </a:r>
            <a:r>
              <a:rPr lang="ar-SA" dirty="0" smtClean="0"/>
              <a:t> الشديدة </a:t>
            </a:r>
            <a:r>
              <a:rPr lang="ar-SA" dirty="0" err="1" smtClean="0"/>
              <a:t>و</a:t>
            </a:r>
            <a:r>
              <a:rPr lang="ar-SA" dirty="0" smtClean="0"/>
              <a:t> المريض فوق </a:t>
            </a:r>
            <a:r>
              <a:rPr lang="ar-SA" dirty="0" err="1" smtClean="0"/>
              <a:t>ال</a:t>
            </a:r>
            <a:r>
              <a:rPr lang="ar-SA" dirty="0" smtClean="0"/>
              <a:t> 60 سنة  </a:t>
            </a:r>
            <a:r>
              <a:rPr lang="ar-SA" dirty="0" err="1" smtClean="0"/>
              <a:t>او</a:t>
            </a:r>
            <a:r>
              <a:rPr lang="ar-SA" dirty="0" smtClean="0"/>
              <a:t> لديه فقر دم  </a:t>
            </a:r>
            <a:r>
              <a:rPr lang="ar-SA" dirty="0" err="1" smtClean="0"/>
              <a:t>او</a:t>
            </a:r>
            <a:r>
              <a:rPr lang="ar-SA" dirty="0" smtClean="0"/>
              <a:t> لديه </a:t>
            </a:r>
            <a:r>
              <a:rPr lang="ar-SA" dirty="0" err="1" smtClean="0"/>
              <a:t>هيموغلبين</a:t>
            </a:r>
            <a:r>
              <a:rPr lang="ar-SA" dirty="0" smtClean="0"/>
              <a:t> في البراز  </a:t>
            </a:r>
            <a:r>
              <a:rPr lang="ar-SA" dirty="0" err="1" smtClean="0"/>
              <a:t>او</a:t>
            </a:r>
            <a:r>
              <a:rPr lang="ar-SA" dirty="0" smtClean="0"/>
              <a:t> لديه نقص وزن  </a:t>
            </a:r>
            <a:r>
              <a:rPr lang="ar-SA" dirty="0" err="1" smtClean="0"/>
              <a:t>او</a:t>
            </a:r>
            <a:r>
              <a:rPr lang="ar-SA" dirty="0" smtClean="0"/>
              <a:t> استمرار هذه </a:t>
            </a:r>
            <a:r>
              <a:rPr lang="ar-SA" dirty="0" err="1" smtClean="0"/>
              <a:t>الاعراض</a:t>
            </a:r>
            <a:r>
              <a:rPr lang="ar-SA" dirty="0" smtClean="0"/>
              <a:t> </a:t>
            </a:r>
            <a:r>
              <a:rPr lang="ar-SA" dirty="0" err="1" smtClean="0"/>
              <a:t>اكثر</a:t>
            </a:r>
            <a:r>
              <a:rPr lang="ar-SA" dirty="0" smtClean="0"/>
              <a:t> من 6 </a:t>
            </a:r>
            <a:r>
              <a:rPr lang="ar-SA" dirty="0" err="1" smtClean="0"/>
              <a:t>اشهر</a:t>
            </a:r>
            <a:r>
              <a:rPr lang="ar-SA" dirty="0" smtClean="0"/>
              <a:t>  .</a:t>
            </a:r>
          </a:p>
          <a:p>
            <a:r>
              <a:rPr lang="ar-SA" sz="2400" b="1" dirty="0" smtClean="0"/>
              <a:t>مضاعفات </a:t>
            </a:r>
            <a:r>
              <a:rPr lang="ar-SA" sz="2400" b="1" dirty="0" err="1" smtClean="0"/>
              <a:t>الاكالازيا</a:t>
            </a:r>
            <a:r>
              <a:rPr lang="ar-SA" sz="2400" b="1" dirty="0" smtClean="0"/>
              <a:t> : </a:t>
            </a:r>
          </a:p>
          <a:p>
            <a:r>
              <a:rPr lang="ar-SA" dirty="0" smtClean="0"/>
              <a:t>-</a:t>
            </a:r>
            <a:r>
              <a:rPr lang="ar-SA" dirty="0" err="1" smtClean="0">
                <a:solidFill>
                  <a:srgbClr val="C00000"/>
                </a:solidFill>
              </a:rPr>
              <a:t>اختلاطات</a:t>
            </a:r>
            <a:r>
              <a:rPr lang="ar-SA" dirty="0" smtClean="0">
                <a:solidFill>
                  <a:srgbClr val="C00000"/>
                </a:solidFill>
              </a:rPr>
              <a:t> قصبية رئوية </a:t>
            </a:r>
            <a:r>
              <a:rPr lang="ar-SA" dirty="0" smtClean="0"/>
              <a:t>بسبب استنشاق المواد </a:t>
            </a:r>
            <a:r>
              <a:rPr lang="ar-SA" dirty="0" err="1" smtClean="0"/>
              <a:t>الطعامية</a:t>
            </a:r>
            <a:r>
              <a:rPr lang="ar-SA" dirty="0" smtClean="0"/>
              <a:t> .</a:t>
            </a:r>
          </a:p>
          <a:p>
            <a:r>
              <a:rPr lang="ar-SA" dirty="0" smtClean="0"/>
              <a:t>-</a:t>
            </a:r>
            <a:r>
              <a:rPr lang="ar-SA" dirty="0" smtClean="0">
                <a:solidFill>
                  <a:srgbClr val="C00000"/>
                </a:solidFill>
              </a:rPr>
              <a:t>التهاب مري </a:t>
            </a:r>
            <a:r>
              <a:rPr lang="ar-SA" dirty="0" smtClean="0"/>
              <a:t>بسبب </a:t>
            </a:r>
            <a:r>
              <a:rPr lang="ar-SA" dirty="0" err="1" smtClean="0"/>
              <a:t>الركودة</a:t>
            </a:r>
            <a:r>
              <a:rPr lang="ar-SA" dirty="0" smtClean="0"/>
              <a:t> والتي يمكن </a:t>
            </a:r>
            <a:r>
              <a:rPr lang="ar-SA" dirty="0" err="1" smtClean="0"/>
              <a:t>ان</a:t>
            </a:r>
            <a:r>
              <a:rPr lang="ar-SA" dirty="0" smtClean="0"/>
              <a:t> تسبب تقرحات </a:t>
            </a:r>
            <a:r>
              <a:rPr lang="ar-SA" dirty="0" err="1" smtClean="0"/>
              <a:t>ونزوف</a:t>
            </a:r>
            <a:r>
              <a:rPr lang="ar-SA" dirty="0" smtClean="0"/>
              <a:t> حادة </a:t>
            </a:r>
            <a:r>
              <a:rPr lang="ar-SA" dirty="0" err="1" smtClean="0"/>
              <a:t>او</a:t>
            </a:r>
            <a:r>
              <a:rPr lang="ar-SA" dirty="0" smtClean="0"/>
              <a:t> مزمنة </a:t>
            </a:r>
          </a:p>
          <a:p>
            <a:r>
              <a:rPr lang="ar-SA" dirty="0" smtClean="0"/>
              <a:t>-</a:t>
            </a:r>
            <a:r>
              <a:rPr lang="ar-SA" dirty="0" smtClean="0">
                <a:solidFill>
                  <a:srgbClr val="C00000"/>
                </a:solidFill>
              </a:rPr>
              <a:t>حدوث سرطان مري شائك الخلايا </a:t>
            </a:r>
            <a:r>
              <a:rPr lang="en-US" dirty="0" smtClean="0">
                <a:solidFill>
                  <a:srgbClr val="C00000"/>
                </a:solidFill>
              </a:rPr>
              <a:t>SCC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r>
              <a:rPr lang="ar-SA" dirty="0" smtClean="0"/>
              <a:t>ونسبته </a:t>
            </a:r>
            <a:r>
              <a:rPr lang="en-US" dirty="0" smtClean="0"/>
              <a:t>3-5%</a:t>
            </a:r>
            <a:r>
              <a:rPr lang="ar-SA" dirty="0" smtClean="0"/>
              <a:t> من الحالات  بعد</a:t>
            </a:r>
            <a:r>
              <a:rPr lang="en-US" dirty="0" smtClean="0"/>
              <a:t>15-20</a:t>
            </a:r>
            <a:r>
              <a:rPr lang="ar-SA" dirty="0" smtClean="0"/>
              <a:t>سنة من التشخيص,.لذا لابد من </a:t>
            </a:r>
            <a:r>
              <a:rPr lang="ar-SA" dirty="0" err="1" smtClean="0"/>
              <a:t>اجراء</a:t>
            </a:r>
            <a:r>
              <a:rPr lang="ar-SA" dirty="0" smtClean="0"/>
              <a:t> تنظير  هضمي  دوري حتى بعد العمل الجراحي  فالعلاج الجراحي لا يذهب  خطر </a:t>
            </a:r>
            <a:r>
              <a:rPr lang="ar-SA" dirty="0" err="1" smtClean="0"/>
              <a:t>التسرطن</a:t>
            </a:r>
            <a:r>
              <a:rPr lang="ar-SA" dirty="0" smtClean="0"/>
              <a:t> .</a:t>
            </a:r>
          </a:p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52"/>
            <a:ext cx="4008948" cy="227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4143372" y="357167"/>
            <a:ext cx="4786346" cy="35086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معالجة </a:t>
            </a:r>
            <a:r>
              <a:rPr lang="ar-SA" sz="2400" b="1" dirty="0" err="1" smtClean="0"/>
              <a:t>الاكالازيا</a:t>
            </a:r>
            <a:r>
              <a:rPr lang="ar-SA" sz="2400" b="1" dirty="0" smtClean="0"/>
              <a:t> :</a:t>
            </a:r>
          </a:p>
          <a:p>
            <a:r>
              <a:rPr lang="ar-SA" dirty="0" smtClean="0"/>
              <a:t>المصرة </a:t>
            </a:r>
            <a:r>
              <a:rPr lang="ar-SA" dirty="0" err="1" smtClean="0"/>
              <a:t>المريئية</a:t>
            </a:r>
            <a:r>
              <a:rPr lang="ar-SA" dirty="0" smtClean="0"/>
              <a:t> السفلية عبارة عن عضلات ملساء يؤثر على تقلصها المقوي  نوعان من </a:t>
            </a:r>
            <a:r>
              <a:rPr lang="ar-SA" dirty="0" err="1" smtClean="0"/>
              <a:t>النواقل</a:t>
            </a:r>
            <a:r>
              <a:rPr lang="ar-SA" dirty="0" smtClean="0"/>
              <a:t> العصبية  : </a:t>
            </a:r>
            <a:r>
              <a:rPr lang="ar-SA" dirty="0" err="1" smtClean="0"/>
              <a:t>الاستيل</a:t>
            </a:r>
            <a:r>
              <a:rPr lang="ar-SA" dirty="0" smtClean="0"/>
              <a:t> </a:t>
            </a:r>
            <a:r>
              <a:rPr lang="ar-SA" dirty="0" err="1" smtClean="0"/>
              <a:t>كولين</a:t>
            </a:r>
            <a:r>
              <a:rPr lang="ar-SA" dirty="0" smtClean="0"/>
              <a:t> وال </a:t>
            </a:r>
            <a:r>
              <a:rPr lang="en-US" dirty="0" smtClean="0"/>
              <a:t>NO </a:t>
            </a:r>
            <a:r>
              <a:rPr lang="ar-SA" dirty="0" smtClean="0"/>
              <a:t> وعند غياب  </a:t>
            </a:r>
            <a:r>
              <a:rPr lang="ar-SA" dirty="0" err="1" smtClean="0"/>
              <a:t>ال</a:t>
            </a:r>
            <a:r>
              <a:rPr lang="en-US" dirty="0" smtClean="0"/>
              <a:t>NO </a:t>
            </a:r>
            <a:r>
              <a:rPr lang="ar-SA" dirty="0" smtClean="0"/>
              <a:t>المرخي للمصرة السفلية  يزيد </a:t>
            </a:r>
            <a:r>
              <a:rPr lang="ar-SA" dirty="0" err="1" smtClean="0"/>
              <a:t>تاثير</a:t>
            </a:r>
            <a:r>
              <a:rPr lang="ar-SA" dirty="0" smtClean="0"/>
              <a:t> </a:t>
            </a:r>
            <a:r>
              <a:rPr lang="ar-SA" dirty="0" err="1" smtClean="0"/>
              <a:t>الاستيل</a:t>
            </a:r>
            <a:r>
              <a:rPr lang="ar-SA" dirty="0" smtClean="0"/>
              <a:t> </a:t>
            </a:r>
            <a:r>
              <a:rPr lang="ar-SA" dirty="0" err="1" smtClean="0"/>
              <a:t>كولين</a:t>
            </a:r>
            <a:r>
              <a:rPr lang="ar-SA" dirty="0" smtClean="0"/>
              <a:t>  وتحدث </a:t>
            </a:r>
            <a:r>
              <a:rPr lang="ar-SA" dirty="0" err="1" smtClean="0"/>
              <a:t>الاكلازيا</a:t>
            </a:r>
            <a:r>
              <a:rPr lang="ar-SA" dirty="0" smtClean="0"/>
              <a:t> </a:t>
            </a:r>
          </a:p>
          <a:p>
            <a:r>
              <a:rPr lang="ar-SA" dirty="0" smtClean="0"/>
              <a:t> وكما نعلم   الكالسيوم هي الشاردة الوسيطة في عملية التقلص .</a:t>
            </a:r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r>
              <a:rPr lang="ar-SA" dirty="0" smtClean="0"/>
              <a:t>وهدف المعالجة  هو فتح المصرة </a:t>
            </a:r>
            <a:r>
              <a:rPr lang="ar-SA" dirty="0" err="1" smtClean="0"/>
              <a:t>المريئية</a:t>
            </a:r>
            <a:r>
              <a:rPr lang="ar-SA" dirty="0" smtClean="0"/>
              <a:t> السفلية  للسماح بعبور الطعام .</a:t>
            </a:r>
          </a:p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214414" y="3714752"/>
            <a:ext cx="768572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</a:rPr>
              <a:t>المعالجة الدوائية </a:t>
            </a:r>
            <a:r>
              <a:rPr lang="ar-SA" dirty="0" err="1" smtClean="0">
                <a:solidFill>
                  <a:srgbClr val="C00000"/>
                </a:solidFill>
              </a:rPr>
              <a:t>لللاكلازيا</a:t>
            </a:r>
            <a:r>
              <a:rPr lang="ar-SA" dirty="0" smtClean="0">
                <a:solidFill>
                  <a:srgbClr val="C00000"/>
                </a:solidFill>
              </a:rPr>
              <a:t> :</a:t>
            </a:r>
          </a:p>
          <a:p>
            <a:r>
              <a:rPr lang="ar-SA" dirty="0" smtClean="0"/>
              <a:t>حاصرات قنوات الكالسيوم  مثل </a:t>
            </a:r>
            <a:r>
              <a:rPr lang="ar-SA" dirty="0" err="1" smtClean="0"/>
              <a:t>النيفيدبين</a:t>
            </a:r>
            <a:r>
              <a:rPr lang="ar-SA" dirty="0" smtClean="0"/>
              <a:t> </a:t>
            </a:r>
            <a:r>
              <a:rPr lang="ar-SA" dirty="0" err="1" smtClean="0"/>
              <a:t>الديلتازم</a:t>
            </a:r>
            <a:r>
              <a:rPr lang="ar-SA" dirty="0" smtClean="0"/>
              <a:t>.</a:t>
            </a:r>
            <a:r>
              <a:rPr lang="ar-SA" dirty="0" err="1" smtClean="0"/>
              <a:t>والفيرباميل</a:t>
            </a:r>
            <a:endParaRPr lang="ar-SA" dirty="0" smtClean="0"/>
          </a:p>
          <a:p>
            <a:r>
              <a:rPr lang="ar-SA" dirty="0" err="1" smtClean="0"/>
              <a:t>نتروغليسرين</a:t>
            </a:r>
            <a:r>
              <a:rPr lang="ar-SA" dirty="0" smtClean="0"/>
              <a:t> يوسع </a:t>
            </a:r>
            <a:r>
              <a:rPr lang="ar-SA" dirty="0" err="1" smtClean="0"/>
              <a:t>الاوعية</a:t>
            </a:r>
            <a:r>
              <a:rPr lang="ar-SA" dirty="0" smtClean="0"/>
              <a:t> </a:t>
            </a:r>
            <a:r>
              <a:rPr lang="ar-SA" dirty="0" err="1" smtClean="0"/>
              <a:t>الاكليلية</a:t>
            </a:r>
            <a:r>
              <a:rPr lang="ar-SA" dirty="0" smtClean="0"/>
              <a:t> ويرخي العضلات  </a:t>
            </a:r>
          </a:p>
          <a:p>
            <a:r>
              <a:rPr lang="ar-SA" dirty="0" smtClean="0"/>
              <a:t>مركبات  </a:t>
            </a:r>
            <a:r>
              <a:rPr lang="ar-SA" dirty="0" err="1" smtClean="0"/>
              <a:t>النترات</a:t>
            </a:r>
            <a:r>
              <a:rPr lang="ar-SA" dirty="0" smtClean="0"/>
              <a:t> </a:t>
            </a:r>
          </a:p>
          <a:p>
            <a:r>
              <a:rPr lang="ar-SA" dirty="0" smtClean="0"/>
              <a:t>تبقى فعالية هذه </a:t>
            </a:r>
            <a:r>
              <a:rPr lang="ar-SA" dirty="0" err="1" smtClean="0"/>
              <a:t>الادوية</a:t>
            </a:r>
            <a:r>
              <a:rPr lang="ar-SA" dirty="0" smtClean="0"/>
              <a:t>  ضعيفة بفتح المصرة السفلية ولها </a:t>
            </a:r>
            <a:r>
              <a:rPr lang="ar-SA" dirty="0" err="1" smtClean="0"/>
              <a:t>اثار</a:t>
            </a:r>
            <a:r>
              <a:rPr lang="ar-SA" dirty="0" smtClean="0"/>
              <a:t> جانبية  واستخدامها غير منطقي ولا بد من  من علاج مستديم .</a:t>
            </a:r>
            <a:endParaRPr lang="ar-SA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صل">
  <a:themeElements>
    <a:clrScheme name="أصل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1711</Words>
  <Application>Microsoft Office PowerPoint</Application>
  <PresentationFormat>عرض على الشاشة (3:4)‏</PresentationFormat>
  <Paragraphs>145</Paragraphs>
  <Slides>37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أصل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anas</dc:creator>
  <cp:lastModifiedBy>nour center</cp:lastModifiedBy>
  <cp:revision>72</cp:revision>
  <dcterms:created xsi:type="dcterms:W3CDTF">2015-09-27T08:24:36Z</dcterms:created>
  <dcterms:modified xsi:type="dcterms:W3CDTF">2022-10-17T16:43:05Z</dcterms:modified>
</cp:coreProperties>
</file>