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52" r:id="rId1"/>
  </p:sldMasterIdLst>
  <p:notesMasterIdLst>
    <p:notesMasterId r:id="rId3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91693" autoAdjust="0"/>
    <p:restoredTop sz="94660"/>
  </p:normalViewPr>
  <p:slideViewPr>
    <p:cSldViewPr>
      <p:cViewPr>
        <p:scale>
          <a:sx n="70" d="100"/>
          <a:sy n="70" d="100"/>
        </p:scale>
        <p:origin x="-1668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21AFA35-1986-4CDA-9F96-33372F1CE607}" type="datetimeFigureOut">
              <a:rPr lang="ar-SA" smtClean="0"/>
              <a:pPr/>
              <a:t>21/01/41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2E3288A-8078-4EB9-BC64-39F4A5338581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3288A-8078-4EB9-BC64-39F4A5338581}" type="slidenum">
              <a:rPr lang="ar-SA" smtClean="0"/>
              <a:pPr/>
              <a:t>1</a:t>
            </a:fld>
            <a:endParaRPr lang="ar-SA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3288A-8078-4EB9-BC64-39F4A5338581}" type="slidenum">
              <a:rPr lang="ar-SA" smtClean="0"/>
              <a:pPr/>
              <a:t>6</a:t>
            </a:fld>
            <a:endParaRPr lang="ar-S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3288A-8078-4EB9-BC64-39F4A5338581}" type="slidenum">
              <a:rPr lang="ar-SA" smtClean="0"/>
              <a:pPr/>
              <a:t>26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مستطيل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مستطيل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مستطيل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291C-A79E-4701-8BD1-6C8F9E7C1596}" type="datetimeFigureOut">
              <a:rPr lang="ar-SA" smtClean="0"/>
              <a:pPr/>
              <a:t>21/01/41</a:t>
            </a:fld>
            <a:endParaRPr lang="ar-SA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مستطيل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شكل بيضاوي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شكل بيضاوي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8CCC401-931B-4D60-9881-285061C60E5A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291C-A79E-4701-8BD1-6C8F9E7C1596}" type="datetimeFigureOut">
              <a:rPr lang="ar-SA" smtClean="0"/>
              <a:pPr/>
              <a:t>21/01/41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C401-931B-4D60-9881-285061C60E5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مستطيل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مستطيل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مستطيل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مستطيل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مستطيل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رابط مستقيم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شكل بيضاوي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شكل بيضاوي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8CCC401-931B-4D60-9881-285061C60E5A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291C-A79E-4701-8BD1-6C8F9E7C1596}" type="datetimeFigureOut">
              <a:rPr lang="ar-SA" smtClean="0"/>
              <a:pPr/>
              <a:t>21/01/41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291C-A79E-4701-8BD1-6C8F9E7C1596}" type="datetimeFigureOut">
              <a:rPr lang="ar-SA" smtClean="0"/>
              <a:pPr/>
              <a:t>21/01/41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8CCC401-931B-4D60-9881-285061C60E5A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مستطيل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مستطيل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مستطيل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مستطيل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مستطيل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3" name="مستطيل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مستطيل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291C-A79E-4701-8BD1-6C8F9E7C1596}" type="datetimeFigureOut">
              <a:rPr lang="ar-SA" smtClean="0"/>
              <a:pPr/>
              <a:t>21/01/41</a:t>
            </a:fld>
            <a:endParaRPr lang="ar-SA"/>
          </a:p>
        </p:txBody>
      </p:sp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شكل بيضاوي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شكل بيضاوي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8CCC401-931B-4D60-9881-285061C60E5A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448291C-A79E-4701-8BD1-6C8F9E7C1596}" type="datetimeFigureOut">
              <a:rPr lang="ar-SA" smtClean="0"/>
              <a:pPr/>
              <a:t>21/01/41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C401-931B-4D60-9881-285061C60E5A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رابط مستقيم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عنصر نائب للمحتوى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2" name="عنصر نائب للمحتوى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رابط مستقيم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مستطيل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مستطيل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مستطيل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مستطيل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مستطيل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291C-A79E-4701-8BD1-6C8F9E7C1596}" type="datetimeFigureOut">
              <a:rPr lang="ar-SA" smtClean="0"/>
              <a:pPr/>
              <a:t>21/01/41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ar-SA"/>
          </a:p>
        </p:txBody>
      </p:sp>
      <p:sp>
        <p:nvSpPr>
          <p:cNvPr id="15" name="رابط مستقيم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عنصر نائب للمحتوى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6" name="عنصر نائب للمحتوى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5" name="شكل بيضاوي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شكل بيضاوي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8CCC401-931B-4D60-9881-285061C60E5A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3" name="عنوان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291C-A79E-4701-8BD1-6C8F9E7C1596}" type="datetimeFigureOut">
              <a:rPr lang="ar-SA" smtClean="0"/>
              <a:pPr/>
              <a:t>21/01/41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8CCC401-931B-4D60-9881-285061C60E5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مستطيل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مستطيل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مستطيل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مستطيل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مستطيل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291C-A79E-4701-8BD1-6C8F9E7C1596}" type="datetimeFigureOut">
              <a:rPr lang="ar-SA" smtClean="0"/>
              <a:pPr/>
              <a:t>21/01/41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8CCC401-931B-4D60-9881-285061C60E5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مستطيل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مستطيل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مستطيل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مستطيل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مستطيل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8" name="مستطيل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عنصر نائب للمحتوى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0" name="شكل بيضاوي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شكل بيضاوي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8CCC401-931B-4D60-9881-285061C60E5A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1" name="مستطيل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291C-A79E-4701-8BD1-6C8F9E7C1596}" type="datetimeFigureOut">
              <a:rPr lang="ar-SA" smtClean="0"/>
              <a:pPr/>
              <a:t>21/01/41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رابط مستقيم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مستطيل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مستطيل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مستطيل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مستطيل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مستطيل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شكل بيضاوي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شكل بيضاوي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8CCC401-931B-4D60-9881-285061C60E5A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22" name="مستطيل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448291C-A79E-4701-8BD1-6C8F9E7C1596}" type="datetimeFigureOut">
              <a:rPr lang="ar-SA" smtClean="0"/>
              <a:pPr/>
              <a:t>21/01/41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مستطيل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مستطيل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مستطيل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مستطيل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448291C-A79E-4701-8BD1-6C8F9E7C1596}" type="datetimeFigureOut">
              <a:rPr lang="ar-SA" smtClean="0"/>
              <a:pPr/>
              <a:t>21/01/41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ar-SA"/>
          </a:p>
        </p:txBody>
      </p:sp>
      <p:sp>
        <p:nvSpPr>
          <p:cNvPr id="8" name="مستطيل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رابط مستقيم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شكل بيضاوي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شكل بيضاوي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8CCC401-931B-4D60-9881-285061C60E5A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>
    <p:zoom/>
  </p:transition>
  <p:timing>
    <p:tnLst>
      <p:par>
        <p:cTn id="1" dur="indefinite" restart="never" nodeType="tmRoot"/>
      </p:par>
    </p:tnLst>
  </p:timing>
  <p:txStyles>
    <p:titleStyle>
      <a:lvl1pPr algn="ctr" rtl="1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rtl="1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r" rtl="1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357298"/>
            <a:ext cx="2857519" cy="2857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3286116" y="1428736"/>
            <a:ext cx="5643602" cy="1428760"/>
          </a:xfrm>
          <a:prstGeom prst="rect">
            <a:avLst/>
          </a:prstGeom>
          <a:solidFill>
            <a:srgbClr val="FFFF00">
              <a:alpha val="2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148" tIns="30574" rIns="61148" bIns="30574" rtlCol="1" anchor="ctr"/>
          <a:lstStyle/>
          <a:p>
            <a:pPr algn="ctr"/>
            <a:r>
              <a:rPr lang="ar-SA" sz="3200" dirty="0">
                <a:solidFill>
                  <a:schemeClr val="tx1"/>
                </a:solidFill>
              </a:rPr>
              <a:t>كلية الطب </a:t>
            </a:r>
            <a:r>
              <a:rPr lang="ar-SA" sz="3200" dirty="0" smtClean="0">
                <a:solidFill>
                  <a:schemeClr val="tx1"/>
                </a:solidFill>
              </a:rPr>
              <a:t>البشري حماة </a:t>
            </a:r>
            <a:endParaRPr lang="ar-SA" sz="3200" dirty="0">
              <a:solidFill>
                <a:schemeClr val="tx1"/>
              </a:solidFill>
            </a:endParaRPr>
          </a:p>
          <a:p>
            <a:pPr algn="ctr"/>
            <a:r>
              <a:rPr lang="ar-SA" sz="3200" dirty="0">
                <a:solidFill>
                  <a:schemeClr val="tx1"/>
                </a:solidFill>
              </a:rPr>
              <a:t>السنة الرابعة</a:t>
            </a:r>
          </a:p>
          <a:p>
            <a:pPr algn="ctr"/>
            <a:r>
              <a:rPr lang="ar-SA" sz="3200" dirty="0">
                <a:solidFill>
                  <a:schemeClr val="tx1"/>
                </a:solidFill>
              </a:rPr>
              <a:t>محاضرات </a:t>
            </a:r>
            <a:r>
              <a:rPr lang="en-US" sz="3200" smtClean="0">
                <a:solidFill>
                  <a:schemeClr val="tx1"/>
                </a:solidFill>
              </a:rPr>
              <a:t>2019</a:t>
            </a:r>
            <a:endParaRPr lang="ar-SA" sz="3200" dirty="0">
              <a:solidFill>
                <a:schemeClr val="tx1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3214678" y="2928934"/>
            <a:ext cx="5715040" cy="1214446"/>
          </a:xfrm>
          <a:prstGeom prst="rect">
            <a:avLst/>
          </a:prstGeom>
          <a:solidFill>
            <a:schemeClr val="accent4">
              <a:lumMod val="75000"/>
              <a:alpha val="2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148" tIns="30574" rIns="61148" bIns="30574" rtlCol="1" anchor="ctr"/>
          <a:lstStyle/>
          <a:p>
            <a:pPr algn="ctr"/>
            <a:r>
              <a:rPr lang="ar-SA" sz="32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الدكتور أنس </a:t>
            </a:r>
            <a:r>
              <a:rPr lang="ar-SA" sz="32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محمود زكية</a:t>
            </a:r>
            <a:endParaRPr lang="ar-SA" sz="32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428992" y="4143380"/>
            <a:ext cx="5357850" cy="1214446"/>
          </a:xfrm>
          <a:prstGeom prst="rect">
            <a:avLst/>
          </a:prstGeom>
          <a:solidFill>
            <a:schemeClr val="accent2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148" tIns="30574" rIns="61148" bIns="30574" rtlCol="1" anchor="ctr"/>
          <a:lstStyle/>
          <a:p>
            <a:pPr algn="ctr"/>
            <a:r>
              <a:rPr lang="ar-SA" sz="4000" dirty="0" smtClean="0">
                <a:solidFill>
                  <a:schemeClr val="tx1"/>
                </a:solidFill>
              </a:rPr>
              <a:t>آفات </a:t>
            </a:r>
            <a:r>
              <a:rPr lang="ar-SA" sz="4000" b="1" dirty="0" smtClean="0">
                <a:solidFill>
                  <a:schemeClr val="tx1"/>
                </a:solidFill>
              </a:rPr>
              <a:t>المري(</a:t>
            </a:r>
            <a:r>
              <a:rPr lang="en-US" sz="4000" dirty="0" smtClean="0">
                <a:solidFill>
                  <a:schemeClr val="tx1"/>
                </a:solidFill>
              </a:rPr>
              <a:t>2</a:t>
            </a:r>
            <a:r>
              <a:rPr lang="ar-SA" sz="4000" dirty="0" smtClean="0">
                <a:solidFill>
                  <a:schemeClr val="tx1"/>
                </a:solidFill>
              </a:rPr>
              <a:t>)</a:t>
            </a:r>
            <a:endParaRPr lang="ar-SA" sz="4000" dirty="0">
              <a:solidFill>
                <a:schemeClr val="tx1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57158" y="4214818"/>
            <a:ext cx="2500331" cy="428628"/>
          </a:xfrm>
          <a:prstGeom prst="rect">
            <a:avLst/>
          </a:prstGeom>
          <a:solidFill>
            <a:srgbClr val="FFFF00">
              <a:alpha val="4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148" tIns="30574" rIns="61148" bIns="30574" rtlCol="1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المحاضرة </a:t>
            </a:r>
            <a:r>
              <a:rPr lang="ar-SA" sz="2800" dirty="0" smtClean="0">
                <a:solidFill>
                  <a:schemeClr val="tx1"/>
                </a:solidFill>
              </a:rPr>
              <a:t>الثانية</a:t>
            </a:r>
            <a:endParaRPr lang="ar-SA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عالجة 1"/>
          <p:cNvSpPr/>
          <p:nvPr/>
        </p:nvSpPr>
        <p:spPr>
          <a:xfrm>
            <a:off x="428596" y="214290"/>
            <a:ext cx="8343952" cy="857256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 extrusionH="69850">
            <a:bevelT w="152400" h="120650" prst="convex"/>
            <a:bevelB h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err="1" smtClean="0">
                <a:solidFill>
                  <a:schemeClr val="tx1"/>
                </a:solidFill>
              </a:rPr>
              <a:t>القلس</a:t>
            </a:r>
            <a:r>
              <a:rPr lang="ar-SA" sz="2400" b="1" dirty="0" smtClean="0">
                <a:solidFill>
                  <a:schemeClr val="tx1"/>
                </a:solidFill>
              </a:rPr>
              <a:t>(الجزر)المعدي </a:t>
            </a:r>
            <a:r>
              <a:rPr lang="ar-SA" sz="2400" b="1" dirty="0" err="1" smtClean="0">
                <a:solidFill>
                  <a:schemeClr val="tx1"/>
                </a:solidFill>
              </a:rPr>
              <a:t>المريئي</a:t>
            </a:r>
            <a:endParaRPr lang="ar-SA" sz="2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GASTO ESOPHAGUS REFLRX DISEASE   (GERD)</a:t>
            </a:r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4291007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مربع نص 3"/>
          <p:cNvSpPr txBox="1"/>
          <p:nvPr/>
        </p:nvSpPr>
        <p:spPr>
          <a:xfrm>
            <a:off x="4000496" y="1142984"/>
            <a:ext cx="4899639" cy="609397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/>
              <a:t>تعريف </a:t>
            </a:r>
            <a:r>
              <a:rPr lang="ar-SA" dirty="0" smtClean="0"/>
              <a:t>: هو مرور قسم من محتويات المعدة </a:t>
            </a:r>
            <a:r>
              <a:rPr lang="ar-SA" dirty="0" err="1" smtClean="0"/>
              <a:t>او</a:t>
            </a:r>
            <a:r>
              <a:rPr lang="ar-SA" dirty="0" smtClean="0"/>
              <a:t> </a:t>
            </a:r>
            <a:r>
              <a:rPr lang="ar-SA" dirty="0" err="1" smtClean="0"/>
              <a:t>العفج</a:t>
            </a:r>
            <a:r>
              <a:rPr lang="ar-SA" dirty="0" smtClean="0"/>
              <a:t> </a:t>
            </a:r>
            <a:r>
              <a:rPr lang="ar-SA" dirty="0" err="1" smtClean="0"/>
              <a:t>الى</a:t>
            </a:r>
            <a:r>
              <a:rPr lang="ar-SA" dirty="0" smtClean="0"/>
              <a:t> المري بشكل متردد </a:t>
            </a:r>
            <a:r>
              <a:rPr lang="ar-SA" dirty="0" err="1" smtClean="0"/>
              <a:t>او</a:t>
            </a:r>
            <a:r>
              <a:rPr lang="ar-SA" dirty="0" smtClean="0"/>
              <a:t> مستمر .</a:t>
            </a:r>
          </a:p>
          <a:p>
            <a:r>
              <a:rPr lang="ar-SA" dirty="0" smtClean="0"/>
              <a:t>سببه قصور في وظيفة الوصل </a:t>
            </a:r>
            <a:r>
              <a:rPr lang="ar-SA" dirty="0" err="1" smtClean="0"/>
              <a:t>المريئي</a:t>
            </a:r>
            <a:r>
              <a:rPr lang="ar-SA" dirty="0" smtClean="0"/>
              <a:t> المعدي.</a:t>
            </a:r>
          </a:p>
          <a:p>
            <a:r>
              <a:rPr lang="ar-SA" dirty="0" smtClean="0"/>
              <a:t>يعد من </a:t>
            </a:r>
            <a:r>
              <a:rPr lang="ar-SA" dirty="0" err="1" smtClean="0"/>
              <a:t>اكثر</a:t>
            </a:r>
            <a:r>
              <a:rPr lang="ar-SA" dirty="0" smtClean="0"/>
              <a:t> </a:t>
            </a:r>
            <a:r>
              <a:rPr lang="ar-SA" dirty="0" err="1" smtClean="0"/>
              <a:t>امراض</a:t>
            </a:r>
            <a:r>
              <a:rPr lang="ar-SA" dirty="0" smtClean="0"/>
              <a:t> الهضم شيوعا وانتشارا.</a:t>
            </a:r>
          </a:p>
          <a:p>
            <a:r>
              <a:rPr lang="ar-SA" dirty="0" smtClean="0"/>
              <a:t>وتكون المحتويات </a:t>
            </a:r>
            <a:r>
              <a:rPr lang="ar-SA" dirty="0" err="1" smtClean="0"/>
              <a:t>اما</a:t>
            </a:r>
            <a:r>
              <a:rPr lang="ar-SA" dirty="0" smtClean="0"/>
              <a:t> :</a:t>
            </a:r>
          </a:p>
          <a:p>
            <a:r>
              <a:rPr lang="ar-SA" dirty="0" err="1" smtClean="0"/>
              <a:t>حامضية</a:t>
            </a:r>
            <a:r>
              <a:rPr lang="ar-SA" dirty="0" smtClean="0"/>
              <a:t>: </a:t>
            </a:r>
            <a:r>
              <a:rPr lang="ar-SA" dirty="0" err="1" smtClean="0"/>
              <a:t>مفرزات</a:t>
            </a:r>
            <a:r>
              <a:rPr lang="ar-SA" dirty="0" smtClean="0"/>
              <a:t> معدية (حمض </a:t>
            </a:r>
            <a:r>
              <a:rPr lang="ar-SA" dirty="0" err="1" smtClean="0"/>
              <a:t>كلور</a:t>
            </a:r>
            <a:r>
              <a:rPr lang="ar-SA" dirty="0" smtClean="0"/>
              <a:t> الماء +</a:t>
            </a:r>
            <a:r>
              <a:rPr lang="ar-SA" dirty="0" err="1" smtClean="0"/>
              <a:t>بيبسين</a:t>
            </a:r>
            <a:r>
              <a:rPr lang="ar-SA" dirty="0" smtClean="0"/>
              <a:t> )</a:t>
            </a:r>
          </a:p>
          <a:p>
            <a:r>
              <a:rPr lang="ar-SA" dirty="0" err="1" smtClean="0"/>
              <a:t>او</a:t>
            </a:r>
            <a:r>
              <a:rPr lang="ar-SA" dirty="0" smtClean="0"/>
              <a:t> قلوية </a:t>
            </a:r>
            <a:r>
              <a:rPr lang="ar-SA" dirty="0" err="1" smtClean="0"/>
              <a:t>قلست</a:t>
            </a:r>
            <a:r>
              <a:rPr lang="ar-SA" dirty="0" smtClean="0"/>
              <a:t> </a:t>
            </a:r>
            <a:r>
              <a:rPr lang="ar-SA" dirty="0" err="1" smtClean="0"/>
              <a:t>الى</a:t>
            </a:r>
            <a:r>
              <a:rPr lang="ar-SA" dirty="0" smtClean="0"/>
              <a:t> المعدة ثم المري:</a:t>
            </a:r>
          </a:p>
          <a:p>
            <a:r>
              <a:rPr lang="ar-SA" dirty="0" err="1" smtClean="0"/>
              <a:t>مفرزات</a:t>
            </a:r>
            <a:r>
              <a:rPr lang="ar-SA" dirty="0" smtClean="0"/>
              <a:t> صفراوية (صفراء </a:t>
            </a:r>
            <a:r>
              <a:rPr lang="ar-SA" dirty="0" err="1" smtClean="0"/>
              <a:t>واملاح</a:t>
            </a:r>
            <a:r>
              <a:rPr lang="ar-SA" dirty="0" smtClean="0"/>
              <a:t> صفراوي ) ذات </a:t>
            </a:r>
            <a:r>
              <a:rPr lang="ar-SA" dirty="0" err="1" smtClean="0"/>
              <a:t>تاثير</a:t>
            </a:r>
            <a:r>
              <a:rPr lang="ar-SA" dirty="0" smtClean="0"/>
              <a:t> اشد بكثير من </a:t>
            </a:r>
            <a:r>
              <a:rPr lang="ar-SA" dirty="0" err="1" smtClean="0"/>
              <a:t>المفرزات</a:t>
            </a:r>
            <a:r>
              <a:rPr lang="ar-SA" dirty="0" smtClean="0"/>
              <a:t> </a:t>
            </a:r>
            <a:r>
              <a:rPr lang="ar-SA" dirty="0" err="1" smtClean="0"/>
              <a:t>الحامضية</a:t>
            </a:r>
            <a:r>
              <a:rPr lang="ar-SA" dirty="0" smtClean="0"/>
              <a:t>.</a:t>
            </a:r>
          </a:p>
          <a:p>
            <a:r>
              <a:rPr lang="ar-SA" dirty="0" smtClean="0"/>
              <a:t>وبنكرياسية(</a:t>
            </a:r>
            <a:r>
              <a:rPr lang="ar-SA" dirty="0" err="1" smtClean="0"/>
              <a:t>بيكربونات</a:t>
            </a:r>
            <a:r>
              <a:rPr lang="ar-SA" dirty="0" smtClean="0"/>
              <a:t> </a:t>
            </a:r>
            <a:r>
              <a:rPr lang="ar-SA" dirty="0" err="1" smtClean="0"/>
              <a:t>وانزيمات</a:t>
            </a:r>
            <a:r>
              <a:rPr lang="ar-SA" dirty="0" smtClean="0"/>
              <a:t> هضم بنكرياسية) </a:t>
            </a:r>
          </a:p>
          <a:p>
            <a:r>
              <a:rPr lang="ar-SA" dirty="0" smtClean="0"/>
              <a:t>خاصة في حالات استئصال المعدة الكلي </a:t>
            </a:r>
            <a:r>
              <a:rPr lang="ar-SA" dirty="0" err="1" smtClean="0"/>
              <a:t>او</a:t>
            </a:r>
            <a:r>
              <a:rPr lang="ar-SA" dirty="0" smtClean="0"/>
              <a:t> الجزئي .</a:t>
            </a:r>
          </a:p>
          <a:p>
            <a:r>
              <a:rPr lang="ar-SA" sz="2400" b="1" dirty="0" smtClean="0"/>
              <a:t>الانتشار </a:t>
            </a:r>
            <a:r>
              <a:rPr lang="en-US" sz="2400" b="1" dirty="0" smtClean="0"/>
              <a:t>PREVALENCE </a:t>
            </a:r>
            <a:r>
              <a:rPr lang="ar-SA" sz="2400" b="1" dirty="0" smtClean="0"/>
              <a:t> : </a:t>
            </a:r>
          </a:p>
          <a:p>
            <a:r>
              <a:rPr lang="ar-SA" dirty="0" smtClean="0"/>
              <a:t>بحسب </a:t>
            </a:r>
            <a:r>
              <a:rPr lang="ar-SA" dirty="0" err="1" smtClean="0"/>
              <a:t>الاحصائيات</a:t>
            </a:r>
            <a:r>
              <a:rPr lang="ar-SA" dirty="0" smtClean="0"/>
              <a:t> في </a:t>
            </a:r>
            <a:r>
              <a:rPr lang="ar-SA" dirty="0" err="1" smtClean="0"/>
              <a:t>امريكا</a:t>
            </a:r>
            <a:r>
              <a:rPr lang="ar-SA" dirty="0" smtClean="0"/>
              <a:t>  كان تواتر حالات </a:t>
            </a:r>
            <a:r>
              <a:rPr lang="ar-SA" dirty="0" err="1" smtClean="0"/>
              <a:t>القلس</a:t>
            </a:r>
            <a:r>
              <a:rPr lang="ar-SA" dirty="0" smtClean="0"/>
              <a:t> كما يلي:</a:t>
            </a:r>
          </a:p>
          <a:p>
            <a:r>
              <a:rPr lang="en-US" dirty="0" smtClean="0"/>
              <a:t>44%</a:t>
            </a:r>
            <a:r>
              <a:rPr lang="ar-SA" dirty="0" smtClean="0"/>
              <a:t>يشعرون </a:t>
            </a:r>
            <a:r>
              <a:rPr lang="ar-SA" dirty="0" err="1" smtClean="0"/>
              <a:t>باعراض</a:t>
            </a:r>
            <a:r>
              <a:rPr lang="ar-SA" dirty="0" smtClean="0"/>
              <a:t> </a:t>
            </a:r>
            <a:r>
              <a:rPr lang="ar-SA" dirty="0" err="1" smtClean="0"/>
              <a:t>القلس</a:t>
            </a:r>
            <a:r>
              <a:rPr lang="ar-SA" dirty="0" smtClean="0"/>
              <a:t> شهريا  </a:t>
            </a:r>
            <a:r>
              <a:rPr lang="ar-SA" dirty="0" err="1" smtClean="0"/>
              <a:t>و</a:t>
            </a:r>
            <a:r>
              <a:rPr lang="en-US" dirty="0" smtClean="0"/>
              <a:t>20%</a:t>
            </a:r>
            <a:r>
              <a:rPr lang="ar-SA" dirty="0" smtClean="0"/>
              <a:t> </a:t>
            </a:r>
            <a:r>
              <a:rPr lang="ar-SA" dirty="0" err="1" smtClean="0"/>
              <a:t>اسبوعيا</a:t>
            </a:r>
            <a:endParaRPr lang="ar-SA" dirty="0" smtClean="0"/>
          </a:p>
          <a:p>
            <a:r>
              <a:rPr lang="ar-SA" dirty="0" smtClean="0"/>
              <a:t>و</a:t>
            </a:r>
            <a:r>
              <a:rPr lang="en-US" dirty="0" smtClean="0"/>
              <a:t> 4-7%</a:t>
            </a:r>
            <a:r>
              <a:rPr lang="ar-SA" dirty="0" smtClean="0"/>
              <a:t> يوميا  </a:t>
            </a:r>
            <a:r>
              <a:rPr lang="ar-SA" dirty="0" err="1" smtClean="0"/>
              <a:t>والاعراض</a:t>
            </a:r>
            <a:r>
              <a:rPr lang="ar-SA" dirty="0" smtClean="0"/>
              <a:t> هي حرقة خلف القص ,ارتجاع مواد </a:t>
            </a:r>
            <a:r>
              <a:rPr lang="ar-SA" dirty="0" err="1" smtClean="0"/>
              <a:t>طعامية</a:t>
            </a:r>
            <a:r>
              <a:rPr lang="ar-SA" dirty="0" smtClean="0"/>
              <a:t>  . </a:t>
            </a:r>
          </a:p>
          <a:p>
            <a:r>
              <a:rPr lang="ar-SA" dirty="0" smtClean="0"/>
              <a:t>يوجد </a:t>
            </a:r>
            <a:r>
              <a:rPr lang="ar-SA" dirty="0" err="1" smtClean="0"/>
              <a:t>قلس</a:t>
            </a:r>
            <a:r>
              <a:rPr lang="ar-SA" dirty="0" smtClean="0"/>
              <a:t> </a:t>
            </a:r>
            <a:r>
              <a:rPr lang="ar-SA" dirty="0" err="1" smtClean="0"/>
              <a:t>فيزيولوجي</a:t>
            </a:r>
            <a:r>
              <a:rPr lang="ar-SA" dirty="0" smtClean="0"/>
              <a:t> يحدث بعد الطعام دوما  ويتم بوضعية الوقوف ومقداره زهيد وفترته قصيرة كذلك.</a:t>
            </a:r>
          </a:p>
          <a:p>
            <a:r>
              <a:rPr lang="ar-SA" dirty="0" smtClean="0"/>
              <a:t>قد تكون </a:t>
            </a:r>
            <a:r>
              <a:rPr lang="ar-SA" dirty="0" err="1" smtClean="0"/>
              <a:t>اعراضه</a:t>
            </a:r>
            <a:r>
              <a:rPr lang="ar-SA" dirty="0" smtClean="0"/>
              <a:t> زهيدة جدا غير مؤذية ولا مهددة للحياة, وقد </a:t>
            </a:r>
            <a:r>
              <a:rPr lang="ar-SA" dirty="0" err="1" smtClean="0"/>
              <a:t>لايحدث</a:t>
            </a:r>
            <a:r>
              <a:rPr lang="ar-SA" dirty="0" smtClean="0"/>
              <a:t> </a:t>
            </a:r>
            <a:r>
              <a:rPr lang="ar-SA" dirty="0" err="1" smtClean="0"/>
              <a:t>اية</a:t>
            </a:r>
            <a:r>
              <a:rPr lang="ar-SA" dirty="0" smtClean="0"/>
              <a:t> </a:t>
            </a:r>
            <a:r>
              <a:rPr lang="ar-SA" dirty="0" err="1" smtClean="0"/>
              <a:t>اعراض</a:t>
            </a:r>
            <a:r>
              <a:rPr lang="ar-SA" dirty="0" smtClean="0"/>
              <a:t> غالبا .</a:t>
            </a:r>
          </a:p>
          <a:p>
            <a:endParaRPr lang="ar-SA" dirty="0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0" y="285728"/>
            <a:ext cx="9043011" cy="69249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err="1" smtClean="0"/>
              <a:t>الالية</a:t>
            </a:r>
            <a:r>
              <a:rPr lang="ar-SA" sz="2400" b="1" dirty="0" smtClean="0"/>
              <a:t> </a:t>
            </a:r>
            <a:r>
              <a:rPr lang="ar-SA" sz="2400" b="1" dirty="0" err="1" smtClean="0"/>
              <a:t>الامراضية</a:t>
            </a:r>
            <a:r>
              <a:rPr lang="ar-SA" sz="2400" b="1" dirty="0" smtClean="0"/>
              <a:t> </a:t>
            </a:r>
            <a:r>
              <a:rPr lang="ar-SA" sz="2400" b="1" dirty="0" err="1" smtClean="0"/>
              <a:t>للقلس</a:t>
            </a:r>
            <a:r>
              <a:rPr lang="ar-SA" sz="2400" b="1" dirty="0" smtClean="0"/>
              <a:t> المعدي </a:t>
            </a:r>
            <a:r>
              <a:rPr lang="ar-SA" sz="2400" b="1" dirty="0" err="1" smtClean="0"/>
              <a:t>المريئي</a:t>
            </a:r>
            <a:r>
              <a:rPr lang="ar-SA" sz="2400" b="1" dirty="0" smtClean="0"/>
              <a:t>:</a:t>
            </a:r>
          </a:p>
          <a:p>
            <a:r>
              <a:rPr lang="ar-SA" dirty="0" smtClean="0"/>
              <a:t>قصور وسائط منع </a:t>
            </a:r>
            <a:r>
              <a:rPr lang="ar-SA" dirty="0" err="1" smtClean="0"/>
              <a:t>القلس</a:t>
            </a:r>
            <a:r>
              <a:rPr lang="ar-SA" dirty="0" smtClean="0"/>
              <a:t> التشريحية </a:t>
            </a:r>
            <a:r>
              <a:rPr lang="ar-SA" dirty="0" err="1" smtClean="0"/>
              <a:t>او</a:t>
            </a:r>
            <a:r>
              <a:rPr lang="ar-SA" dirty="0" smtClean="0"/>
              <a:t>  و الوظيفية :</a:t>
            </a:r>
          </a:p>
          <a:p>
            <a:r>
              <a:rPr lang="ar-SA" dirty="0" smtClean="0"/>
              <a:t>1- الوسائط التشريحية :</a:t>
            </a:r>
          </a:p>
          <a:p>
            <a:r>
              <a:rPr lang="en-US" dirty="0" smtClean="0"/>
              <a:t>A</a:t>
            </a:r>
            <a:r>
              <a:rPr lang="ar-SA" dirty="0" smtClean="0"/>
              <a:t>-</a:t>
            </a:r>
            <a:r>
              <a:rPr lang="ar-SA" dirty="0" err="1" smtClean="0"/>
              <a:t>سويقات</a:t>
            </a:r>
            <a:r>
              <a:rPr lang="ar-SA" dirty="0" smtClean="0"/>
              <a:t> الحجاب للفوهة </a:t>
            </a:r>
            <a:r>
              <a:rPr lang="ar-SA" dirty="0" err="1" smtClean="0"/>
              <a:t>المريئية</a:t>
            </a:r>
            <a:r>
              <a:rPr lang="ar-SA" dirty="0" smtClean="0"/>
              <a:t> .</a:t>
            </a:r>
          </a:p>
          <a:p>
            <a:r>
              <a:rPr lang="en-US" dirty="0" smtClean="0"/>
              <a:t>B</a:t>
            </a:r>
            <a:r>
              <a:rPr lang="ar-SA" dirty="0" smtClean="0"/>
              <a:t>-زاوية </a:t>
            </a:r>
            <a:r>
              <a:rPr lang="ar-SA" dirty="0" err="1" smtClean="0"/>
              <a:t>هيس</a:t>
            </a:r>
            <a:r>
              <a:rPr lang="ar-SA" dirty="0" smtClean="0"/>
              <a:t>( الزاوية المتشكلة بين مدخل المري </a:t>
            </a:r>
            <a:r>
              <a:rPr lang="ar-SA" dirty="0" err="1" smtClean="0"/>
              <a:t>الى</a:t>
            </a:r>
            <a:r>
              <a:rPr lang="ar-SA" dirty="0" smtClean="0"/>
              <a:t> المعدة مع المعدة ).</a:t>
            </a:r>
          </a:p>
          <a:p>
            <a:r>
              <a:rPr lang="en-US" dirty="0" smtClean="0"/>
              <a:t>C</a:t>
            </a:r>
            <a:r>
              <a:rPr lang="ar-SA" dirty="0" smtClean="0"/>
              <a:t>-</a:t>
            </a:r>
            <a:r>
              <a:rPr lang="ar-SA" dirty="0" err="1" smtClean="0"/>
              <a:t>دسام</a:t>
            </a:r>
            <a:r>
              <a:rPr lang="ar-SA" dirty="0" smtClean="0"/>
              <a:t> </a:t>
            </a:r>
            <a:r>
              <a:rPr lang="en-US" dirty="0" smtClean="0"/>
              <a:t>GUBAROF </a:t>
            </a:r>
            <a:r>
              <a:rPr lang="ar-SA" dirty="0" smtClean="0"/>
              <a:t> (ثنية مخاطية تلعب دور </a:t>
            </a:r>
            <a:r>
              <a:rPr lang="ar-SA" dirty="0" err="1" smtClean="0"/>
              <a:t>الدسام</a:t>
            </a:r>
            <a:r>
              <a:rPr lang="ar-SA" dirty="0" smtClean="0"/>
              <a:t> عند مدخل المري). </a:t>
            </a:r>
          </a:p>
          <a:p>
            <a:r>
              <a:rPr lang="en-US" dirty="0" smtClean="0"/>
              <a:t>D</a:t>
            </a:r>
            <a:r>
              <a:rPr lang="ar-SA" dirty="0" smtClean="0"/>
              <a:t>-الغشاء الحجابي </a:t>
            </a:r>
            <a:r>
              <a:rPr lang="ar-SA" dirty="0" err="1" smtClean="0"/>
              <a:t>المريئي</a:t>
            </a:r>
            <a:r>
              <a:rPr lang="ar-SA" dirty="0" smtClean="0"/>
              <a:t> .</a:t>
            </a:r>
          </a:p>
          <a:p>
            <a:r>
              <a:rPr lang="ar-SA" dirty="0" smtClean="0"/>
              <a:t>الوسائط الوظيفية :</a:t>
            </a:r>
          </a:p>
          <a:p>
            <a:r>
              <a:rPr lang="en-US" dirty="0" smtClean="0"/>
              <a:t>A</a:t>
            </a:r>
            <a:r>
              <a:rPr lang="ar-SA" dirty="0" smtClean="0"/>
              <a:t>-المصرة </a:t>
            </a:r>
            <a:r>
              <a:rPr lang="ar-SA" dirty="0" err="1" smtClean="0"/>
              <a:t>المريئية</a:t>
            </a:r>
            <a:r>
              <a:rPr lang="ar-SA" dirty="0" smtClean="0"/>
              <a:t> السفلية وهي العامل </a:t>
            </a:r>
            <a:r>
              <a:rPr lang="ar-SA" dirty="0" err="1" smtClean="0"/>
              <a:t>الاساسي</a:t>
            </a:r>
            <a:r>
              <a:rPr lang="ar-SA" dirty="0" smtClean="0"/>
              <a:t> ولا يمكن </a:t>
            </a:r>
            <a:r>
              <a:rPr lang="ar-SA" dirty="0" err="1" smtClean="0"/>
              <a:t>للقلس</a:t>
            </a:r>
            <a:r>
              <a:rPr lang="ar-SA" dirty="0" smtClean="0"/>
              <a:t> </a:t>
            </a:r>
            <a:r>
              <a:rPr lang="ar-SA" dirty="0" err="1" smtClean="0"/>
              <a:t>ان</a:t>
            </a:r>
            <a:r>
              <a:rPr lang="ar-SA" dirty="0" smtClean="0"/>
              <a:t> يحدث دون خلل في  وظيفة </a:t>
            </a:r>
            <a:r>
              <a:rPr lang="en-US" dirty="0" smtClean="0"/>
              <a:t>LES</a:t>
            </a:r>
            <a:endParaRPr lang="ar-SA" dirty="0" smtClean="0"/>
          </a:p>
          <a:p>
            <a:r>
              <a:rPr lang="en-US" dirty="0" smtClean="0"/>
              <a:t>B</a:t>
            </a:r>
            <a:r>
              <a:rPr lang="ar-SA" dirty="0" smtClean="0"/>
              <a:t>-الضغط داخل البطن على المري </a:t>
            </a:r>
            <a:r>
              <a:rPr lang="ar-SA" dirty="0" err="1" smtClean="0"/>
              <a:t>البطني</a:t>
            </a:r>
            <a:r>
              <a:rPr lang="ar-SA" dirty="0" smtClean="0"/>
              <a:t> .</a:t>
            </a:r>
          </a:p>
          <a:p>
            <a:r>
              <a:rPr lang="ar-SA" sz="2400" b="1" dirty="0" err="1" smtClean="0"/>
              <a:t>اسباب</a:t>
            </a:r>
            <a:r>
              <a:rPr lang="ar-SA" sz="2400" b="1" dirty="0" smtClean="0"/>
              <a:t> الجزر المعدي </a:t>
            </a:r>
            <a:r>
              <a:rPr lang="ar-SA" sz="2400" b="1" dirty="0" err="1" smtClean="0"/>
              <a:t>المريئي</a:t>
            </a:r>
            <a:r>
              <a:rPr lang="ar-SA" sz="2400" b="1" dirty="0" smtClean="0"/>
              <a:t> : </a:t>
            </a:r>
          </a:p>
          <a:p>
            <a:r>
              <a:rPr lang="ar-SA" dirty="0" smtClean="0"/>
              <a:t>**قصور في وظيفة الوصل المعدي </a:t>
            </a:r>
            <a:r>
              <a:rPr lang="ar-SA" dirty="0" err="1" smtClean="0"/>
              <a:t>المريئي</a:t>
            </a:r>
            <a:r>
              <a:rPr lang="ar-SA" dirty="0" smtClean="0"/>
              <a:t> بالدرجة </a:t>
            </a:r>
            <a:r>
              <a:rPr lang="ar-SA" dirty="0" err="1" smtClean="0"/>
              <a:t>الاولى</a:t>
            </a:r>
            <a:r>
              <a:rPr lang="ar-SA" dirty="0" smtClean="0"/>
              <a:t>: كما في حالات عدم </a:t>
            </a:r>
          </a:p>
          <a:p>
            <a:r>
              <a:rPr lang="ar-SA" dirty="0" smtClean="0"/>
              <a:t>استمساك الفؤاد </a:t>
            </a:r>
            <a:r>
              <a:rPr lang="ar-SA" dirty="0" err="1" smtClean="0"/>
              <a:t>او</a:t>
            </a:r>
            <a:r>
              <a:rPr lang="ar-SA" dirty="0" smtClean="0"/>
              <a:t> الفؤاد الفاغر </a:t>
            </a:r>
            <a:r>
              <a:rPr lang="ar-SA" dirty="0" err="1" smtClean="0"/>
              <a:t>او</a:t>
            </a:r>
            <a:r>
              <a:rPr lang="ar-SA" dirty="0" smtClean="0"/>
              <a:t> ارتخاء الفؤاد وفي عدة </a:t>
            </a:r>
            <a:r>
              <a:rPr lang="ar-SA" dirty="0" err="1" smtClean="0"/>
              <a:t>امراض</a:t>
            </a:r>
            <a:r>
              <a:rPr lang="ar-SA" dirty="0" smtClean="0"/>
              <a:t> منها تصلب </a:t>
            </a:r>
            <a:r>
              <a:rPr lang="ar-SA" dirty="0" err="1" smtClean="0"/>
              <a:t>الادمة</a:t>
            </a:r>
            <a:endParaRPr lang="ar-SA" dirty="0" smtClean="0"/>
          </a:p>
          <a:p>
            <a:r>
              <a:rPr lang="ar-SA" dirty="0" smtClean="0"/>
              <a:t>**الحمل: عند النساء حيث تزداد </a:t>
            </a:r>
            <a:r>
              <a:rPr lang="ar-SA" dirty="0" err="1" smtClean="0"/>
              <a:t>اعراض</a:t>
            </a:r>
            <a:r>
              <a:rPr lang="ar-SA" dirty="0" smtClean="0"/>
              <a:t> </a:t>
            </a:r>
            <a:r>
              <a:rPr lang="ar-SA" dirty="0" err="1" smtClean="0"/>
              <a:t>القلس</a:t>
            </a:r>
            <a:r>
              <a:rPr lang="ar-SA" dirty="0" smtClean="0"/>
              <a:t> وذلك باليتين :</a:t>
            </a:r>
          </a:p>
          <a:p>
            <a:r>
              <a:rPr lang="ar-SA" dirty="0" smtClean="0"/>
              <a:t>  الفعل الهرموني:</a:t>
            </a:r>
            <a:r>
              <a:rPr lang="ar-SA" dirty="0" err="1" smtClean="0"/>
              <a:t>البروجسترون</a:t>
            </a:r>
            <a:r>
              <a:rPr lang="ar-SA" dirty="0" smtClean="0"/>
              <a:t> </a:t>
            </a:r>
            <a:r>
              <a:rPr lang="ar-SA" dirty="0" err="1" smtClean="0"/>
              <a:t>والاستروجين</a:t>
            </a:r>
            <a:r>
              <a:rPr lang="ar-SA" dirty="0" smtClean="0"/>
              <a:t> يرخيان المصرة </a:t>
            </a:r>
            <a:r>
              <a:rPr lang="ar-SA" dirty="0" err="1" smtClean="0"/>
              <a:t>المريئية</a:t>
            </a:r>
            <a:r>
              <a:rPr lang="ar-SA" dirty="0" smtClean="0"/>
              <a:t> السفلية.</a:t>
            </a:r>
          </a:p>
          <a:p>
            <a:r>
              <a:rPr lang="ar-SA" dirty="0" smtClean="0"/>
              <a:t>  زيادة الضغط داخل البطن الناتج عن وجود الجنين وكبر حجم الرحم مما يؤدي </a:t>
            </a:r>
            <a:r>
              <a:rPr lang="ar-SA" dirty="0" err="1" smtClean="0"/>
              <a:t>الى</a:t>
            </a:r>
            <a:endParaRPr lang="ar-SA" dirty="0" smtClean="0"/>
          </a:p>
          <a:p>
            <a:r>
              <a:rPr lang="ar-SA" dirty="0" smtClean="0"/>
              <a:t>                                      زيادة الضغط على المعدة.</a:t>
            </a:r>
          </a:p>
          <a:p>
            <a:r>
              <a:rPr lang="ar-SA" dirty="0" smtClean="0"/>
              <a:t>**حالات بطئ </a:t>
            </a:r>
            <a:r>
              <a:rPr lang="ar-SA" dirty="0" err="1" smtClean="0"/>
              <a:t>افراغ</a:t>
            </a:r>
            <a:r>
              <a:rPr lang="ar-SA" dirty="0" smtClean="0"/>
              <a:t> المعدة (</a:t>
            </a:r>
            <a:r>
              <a:rPr lang="ar-SA" dirty="0" err="1" smtClean="0"/>
              <a:t>خزل</a:t>
            </a:r>
            <a:r>
              <a:rPr lang="ar-SA" dirty="0" smtClean="0"/>
              <a:t> المعدة,مرض السكري حيث يؤدي </a:t>
            </a:r>
            <a:r>
              <a:rPr lang="ar-SA" dirty="0" err="1" smtClean="0"/>
              <a:t>الى</a:t>
            </a:r>
            <a:r>
              <a:rPr lang="ar-SA" dirty="0" smtClean="0"/>
              <a:t> اعتلال </a:t>
            </a:r>
          </a:p>
          <a:p>
            <a:r>
              <a:rPr lang="ar-SA" dirty="0" smtClean="0"/>
              <a:t>        معدة عصبي,</a:t>
            </a:r>
            <a:r>
              <a:rPr lang="ar-SA" dirty="0" err="1" smtClean="0"/>
              <a:t>او</a:t>
            </a:r>
            <a:r>
              <a:rPr lang="ar-SA" dirty="0" smtClean="0"/>
              <a:t> أي </a:t>
            </a:r>
            <a:r>
              <a:rPr lang="ar-SA" dirty="0" err="1" smtClean="0"/>
              <a:t>افة</a:t>
            </a:r>
            <a:r>
              <a:rPr lang="ar-SA" dirty="0" smtClean="0"/>
              <a:t> </a:t>
            </a:r>
            <a:r>
              <a:rPr lang="ar-SA" dirty="0" err="1" smtClean="0"/>
              <a:t>اندخالية</a:t>
            </a:r>
            <a:r>
              <a:rPr lang="ar-SA" dirty="0" smtClean="0"/>
              <a:t> في المعدة من شانها </a:t>
            </a:r>
            <a:r>
              <a:rPr lang="ar-SA" dirty="0" err="1" smtClean="0"/>
              <a:t>ان</a:t>
            </a:r>
            <a:r>
              <a:rPr lang="ar-SA" dirty="0" smtClean="0"/>
              <a:t> ترفع الضغط ضمن </a:t>
            </a:r>
          </a:p>
          <a:p>
            <a:r>
              <a:rPr lang="ar-SA" dirty="0" smtClean="0"/>
              <a:t>        المعدة وتزيد </a:t>
            </a:r>
            <a:r>
              <a:rPr lang="ar-SA" dirty="0" err="1" smtClean="0"/>
              <a:t>القلس</a:t>
            </a:r>
            <a:r>
              <a:rPr lang="ar-SA" dirty="0" smtClean="0"/>
              <a:t> ).</a:t>
            </a:r>
          </a:p>
          <a:p>
            <a:r>
              <a:rPr lang="ar-SA" dirty="0" smtClean="0"/>
              <a:t>**سوء توضع منطقة الوصل </a:t>
            </a:r>
            <a:r>
              <a:rPr lang="ar-SA" dirty="0" err="1" smtClean="0"/>
              <a:t>المريئي</a:t>
            </a:r>
            <a:r>
              <a:rPr lang="ar-SA" dirty="0" smtClean="0"/>
              <a:t> المعدي.</a:t>
            </a:r>
          </a:p>
          <a:p>
            <a:r>
              <a:rPr lang="ar-SA" dirty="0" smtClean="0"/>
              <a:t>**وضع </a:t>
            </a:r>
            <a:r>
              <a:rPr lang="ar-SA" dirty="0" err="1" smtClean="0"/>
              <a:t>انبوب</a:t>
            </a:r>
            <a:r>
              <a:rPr lang="ar-SA" dirty="0" smtClean="0"/>
              <a:t> انفي معدي لفترة طويلة .</a:t>
            </a:r>
          </a:p>
          <a:p>
            <a:r>
              <a:rPr lang="ar-SA" dirty="0" smtClean="0"/>
              <a:t>**وجود فتق حجابي  ** العمليات الجراحية على القسم العلوي من المعدة</a:t>
            </a:r>
          </a:p>
          <a:p>
            <a:endParaRPr lang="ar-S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062" y="200741"/>
            <a:ext cx="2215360" cy="2371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361" y="3357562"/>
            <a:ext cx="2595813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4715044" cy="4238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ربع نص 2"/>
          <p:cNvSpPr txBox="1"/>
          <p:nvPr/>
        </p:nvSpPr>
        <p:spPr>
          <a:xfrm>
            <a:off x="5143504" y="500042"/>
            <a:ext cx="3828069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/>
              <a:t>نتائج </a:t>
            </a:r>
            <a:r>
              <a:rPr lang="ar-SA" sz="2400" b="1" dirty="0" err="1" smtClean="0"/>
              <a:t>القلس</a:t>
            </a:r>
            <a:r>
              <a:rPr lang="ar-SA" sz="2400" b="1" dirty="0" smtClean="0"/>
              <a:t> </a:t>
            </a:r>
            <a:r>
              <a:rPr lang="ar-SA" sz="2400" b="1" dirty="0" smtClean="0"/>
              <a:t>المعدي </a:t>
            </a:r>
            <a:r>
              <a:rPr lang="ar-SA" sz="2400" b="1" dirty="0" err="1" smtClean="0"/>
              <a:t>المريئي</a:t>
            </a:r>
            <a:r>
              <a:rPr lang="ar-SA" sz="2400" b="1" dirty="0" smtClean="0"/>
              <a:t>:</a:t>
            </a:r>
          </a:p>
          <a:p>
            <a:r>
              <a:rPr lang="ar-SA" dirty="0" err="1" smtClean="0"/>
              <a:t>اهم</a:t>
            </a:r>
            <a:r>
              <a:rPr lang="ar-SA" dirty="0" smtClean="0"/>
              <a:t> ما يسيطر عليها حدوث التهاب المري </a:t>
            </a:r>
            <a:r>
              <a:rPr lang="ar-SA" dirty="0" err="1" smtClean="0"/>
              <a:t>القلسي</a:t>
            </a:r>
            <a:endParaRPr lang="ar-SA" dirty="0" smtClean="0"/>
          </a:p>
          <a:p>
            <a:r>
              <a:rPr lang="ar-SA" dirty="0" err="1" smtClean="0"/>
              <a:t>واعراضه</a:t>
            </a:r>
            <a:r>
              <a:rPr lang="ar-SA" dirty="0" smtClean="0"/>
              <a:t> </a:t>
            </a:r>
            <a:r>
              <a:rPr lang="ar-SA" dirty="0" err="1" smtClean="0"/>
              <a:t>واختلاطاته</a:t>
            </a:r>
            <a:r>
              <a:rPr lang="ar-SA" dirty="0" smtClean="0"/>
              <a:t> .</a:t>
            </a:r>
            <a:endParaRPr lang="ar-SA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/>
          <p:cNvSpPr txBox="1"/>
          <p:nvPr/>
        </p:nvSpPr>
        <p:spPr>
          <a:xfrm>
            <a:off x="285720" y="0"/>
            <a:ext cx="8542977" cy="553997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err="1" smtClean="0"/>
              <a:t>اعراض</a:t>
            </a:r>
            <a:r>
              <a:rPr lang="ar-SA" sz="2400" b="1" dirty="0" smtClean="0"/>
              <a:t> </a:t>
            </a:r>
            <a:r>
              <a:rPr lang="ar-SA" sz="2400" b="1" dirty="0" err="1" smtClean="0"/>
              <a:t>القلس</a:t>
            </a:r>
            <a:r>
              <a:rPr lang="ar-SA" sz="2400" b="1" dirty="0" smtClean="0"/>
              <a:t> المعدي </a:t>
            </a:r>
            <a:r>
              <a:rPr lang="ar-SA" sz="2400" b="1" dirty="0" err="1" smtClean="0"/>
              <a:t>المريئي</a:t>
            </a:r>
            <a:r>
              <a:rPr lang="ar-SA" sz="2400" b="1" dirty="0" smtClean="0"/>
              <a:t> :</a:t>
            </a:r>
          </a:p>
          <a:p>
            <a:r>
              <a:rPr lang="ar-SA" sz="2400" dirty="0" smtClean="0">
                <a:solidFill>
                  <a:srgbClr val="C00000"/>
                </a:solidFill>
              </a:rPr>
              <a:t>1-</a:t>
            </a:r>
            <a:r>
              <a:rPr lang="ar-SA" sz="2400" dirty="0" err="1" smtClean="0">
                <a:solidFill>
                  <a:srgbClr val="C00000"/>
                </a:solidFill>
              </a:rPr>
              <a:t>اعراض</a:t>
            </a:r>
            <a:r>
              <a:rPr lang="ar-SA" sz="2400" dirty="0" smtClean="0">
                <a:solidFill>
                  <a:srgbClr val="C00000"/>
                </a:solidFill>
              </a:rPr>
              <a:t> </a:t>
            </a:r>
            <a:r>
              <a:rPr lang="ar-SA" sz="2400" dirty="0" err="1" smtClean="0">
                <a:solidFill>
                  <a:srgbClr val="C00000"/>
                </a:solidFill>
              </a:rPr>
              <a:t>بلعومية</a:t>
            </a:r>
            <a:r>
              <a:rPr lang="ar-SA" sz="2400" dirty="0" smtClean="0">
                <a:solidFill>
                  <a:srgbClr val="C00000"/>
                </a:solidFill>
              </a:rPr>
              <a:t> وحنجرية: </a:t>
            </a:r>
            <a:r>
              <a:rPr lang="ar-SA" dirty="0" smtClean="0"/>
              <a:t>نتيجة وصول المادة </a:t>
            </a:r>
            <a:r>
              <a:rPr lang="ar-SA" dirty="0" err="1" smtClean="0"/>
              <a:t>القالسة</a:t>
            </a:r>
            <a:r>
              <a:rPr lang="ar-SA" dirty="0" smtClean="0"/>
              <a:t> </a:t>
            </a:r>
            <a:r>
              <a:rPr lang="ar-SA" dirty="0" err="1" smtClean="0"/>
              <a:t>الى</a:t>
            </a:r>
            <a:r>
              <a:rPr lang="ar-SA" dirty="0" smtClean="0"/>
              <a:t> </a:t>
            </a:r>
            <a:r>
              <a:rPr lang="ar-SA" dirty="0" err="1" smtClean="0"/>
              <a:t>اعلى</a:t>
            </a:r>
            <a:r>
              <a:rPr lang="ar-SA" dirty="0" smtClean="0"/>
              <a:t> المري </a:t>
            </a:r>
            <a:r>
              <a:rPr lang="ar-SA" dirty="0" err="1" smtClean="0"/>
              <a:t>وتخريشها</a:t>
            </a:r>
            <a:r>
              <a:rPr lang="ar-SA" dirty="0" smtClean="0"/>
              <a:t> للبلعوم  والحنجرة وقد تترافق</a:t>
            </a:r>
          </a:p>
          <a:p>
            <a:r>
              <a:rPr lang="ar-SA" dirty="0" smtClean="0"/>
              <a:t>     مع بحة صوت واحتقان في الحنجرة  .</a:t>
            </a:r>
          </a:p>
          <a:p>
            <a:r>
              <a:rPr lang="ar-SA" sz="2400" dirty="0" smtClean="0">
                <a:solidFill>
                  <a:srgbClr val="C00000"/>
                </a:solidFill>
              </a:rPr>
              <a:t>2-</a:t>
            </a:r>
            <a:r>
              <a:rPr lang="ar-SA" sz="2400" dirty="0" err="1" smtClean="0">
                <a:solidFill>
                  <a:srgbClr val="C00000"/>
                </a:solidFill>
              </a:rPr>
              <a:t>اعراض</a:t>
            </a:r>
            <a:r>
              <a:rPr lang="ar-SA" sz="2400" dirty="0" smtClean="0">
                <a:solidFill>
                  <a:srgbClr val="C00000"/>
                </a:solidFill>
              </a:rPr>
              <a:t> قصبية ورئوية :  </a:t>
            </a:r>
            <a:r>
              <a:rPr lang="ar-SA" dirty="0" smtClean="0"/>
              <a:t>تلاحظ خاصة عند الاستلقاء ليلا ,</a:t>
            </a:r>
            <a:r>
              <a:rPr lang="ar-SA" dirty="0" err="1" smtClean="0"/>
              <a:t>اذ</a:t>
            </a:r>
            <a:r>
              <a:rPr lang="ar-SA" dirty="0" smtClean="0"/>
              <a:t> تصل المواد </a:t>
            </a:r>
            <a:r>
              <a:rPr lang="ar-SA" dirty="0" err="1" smtClean="0"/>
              <a:t>القالسة</a:t>
            </a:r>
            <a:r>
              <a:rPr lang="ar-SA" dirty="0" smtClean="0"/>
              <a:t> </a:t>
            </a:r>
            <a:r>
              <a:rPr lang="ar-SA" dirty="0" err="1" smtClean="0"/>
              <a:t>الى</a:t>
            </a:r>
            <a:r>
              <a:rPr lang="ar-SA" dirty="0" smtClean="0"/>
              <a:t> الطرق التنفسية عبر الحنجرة محرضة </a:t>
            </a:r>
            <a:r>
              <a:rPr lang="ar-SA" dirty="0" err="1" smtClean="0"/>
              <a:t>اعراضا</a:t>
            </a:r>
            <a:r>
              <a:rPr lang="ar-SA" dirty="0" smtClean="0"/>
              <a:t> تنفسية سفلية  مثل زلة تنفسية ,نوبة ربو , تشنج قصبي .</a:t>
            </a:r>
          </a:p>
          <a:p>
            <a:r>
              <a:rPr lang="ar-SA" dirty="0" smtClean="0"/>
              <a:t>   هناك </a:t>
            </a:r>
            <a:r>
              <a:rPr lang="ar-SA" dirty="0" err="1" smtClean="0"/>
              <a:t>الية</a:t>
            </a:r>
            <a:r>
              <a:rPr lang="ar-SA" dirty="0" smtClean="0"/>
              <a:t> غير مرتبطة بوصول المواد </a:t>
            </a:r>
            <a:r>
              <a:rPr lang="ar-SA" dirty="0" err="1" smtClean="0"/>
              <a:t>الى</a:t>
            </a:r>
            <a:r>
              <a:rPr lang="ar-SA" dirty="0" smtClean="0"/>
              <a:t> الحنجرة حيث </a:t>
            </a:r>
            <a:r>
              <a:rPr lang="ar-SA" dirty="0" err="1" smtClean="0"/>
              <a:t>ان</a:t>
            </a:r>
            <a:r>
              <a:rPr lang="ar-SA" dirty="0" smtClean="0"/>
              <a:t> مجرد وصولها </a:t>
            </a:r>
            <a:r>
              <a:rPr lang="ar-SA" dirty="0" err="1" smtClean="0"/>
              <a:t>الى</a:t>
            </a:r>
            <a:r>
              <a:rPr lang="ar-SA" dirty="0" smtClean="0"/>
              <a:t> الثلث السفلي للمري يسبب </a:t>
            </a:r>
            <a:r>
              <a:rPr lang="ar-SA" dirty="0" err="1" smtClean="0"/>
              <a:t>تخريشا</a:t>
            </a:r>
            <a:r>
              <a:rPr lang="ar-SA" dirty="0" smtClean="0"/>
              <a:t> </a:t>
            </a:r>
          </a:p>
          <a:p>
            <a:r>
              <a:rPr lang="ar-SA" dirty="0" smtClean="0"/>
              <a:t>   لنهاية العصب المبهم  مما ينبه </a:t>
            </a:r>
            <a:r>
              <a:rPr lang="ar-SA" dirty="0" err="1" smtClean="0"/>
              <a:t>نويات</a:t>
            </a:r>
            <a:r>
              <a:rPr lang="ar-SA" dirty="0" smtClean="0"/>
              <a:t> المبهم  مما يؤدي </a:t>
            </a:r>
            <a:r>
              <a:rPr lang="ar-SA" dirty="0" err="1" smtClean="0"/>
              <a:t>الى</a:t>
            </a:r>
            <a:r>
              <a:rPr lang="ar-SA" dirty="0" smtClean="0"/>
              <a:t> تشنج قصبي وسعال .</a:t>
            </a:r>
          </a:p>
          <a:p>
            <a:r>
              <a:rPr lang="ar-SA" sz="2400" dirty="0" smtClean="0">
                <a:solidFill>
                  <a:srgbClr val="C00000"/>
                </a:solidFill>
              </a:rPr>
              <a:t>3- </a:t>
            </a:r>
            <a:r>
              <a:rPr lang="ar-SA" sz="2400" dirty="0" err="1" smtClean="0">
                <a:solidFill>
                  <a:srgbClr val="C00000"/>
                </a:solidFill>
              </a:rPr>
              <a:t>اعراض</a:t>
            </a:r>
            <a:r>
              <a:rPr lang="ar-SA" sz="2400" dirty="0" smtClean="0">
                <a:solidFill>
                  <a:srgbClr val="C00000"/>
                </a:solidFill>
              </a:rPr>
              <a:t> قلبية :</a:t>
            </a:r>
            <a:r>
              <a:rPr lang="ar-SA" dirty="0" smtClean="0"/>
              <a:t>يوجد</a:t>
            </a:r>
            <a:r>
              <a:rPr lang="ar-SA" sz="2400" dirty="0" smtClean="0">
                <a:solidFill>
                  <a:srgbClr val="C00000"/>
                </a:solidFill>
              </a:rPr>
              <a:t> </a:t>
            </a:r>
            <a:r>
              <a:rPr lang="ar-SA" dirty="0" smtClean="0"/>
              <a:t>تعصيب مشترك ما بين القسم السفلي للمري </a:t>
            </a:r>
            <a:r>
              <a:rPr lang="ar-SA" dirty="0" err="1" smtClean="0"/>
              <a:t>والاوعية</a:t>
            </a:r>
            <a:r>
              <a:rPr lang="ar-SA" dirty="0" smtClean="0"/>
              <a:t> </a:t>
            </a:r>
            <a:r>
              <a:rPr lang="ar-SA" dirty="0" err="1" smtClean="0"/>
              <a:t>الاكليلية</a:t>
            </a:r>
            <a:r>
              <a:rPr lang="ar-SA" dirty="0" smtClean="0"/>
              <a:t>, وبالتالي  عند حدوث </a:t>
            </a:r>
            <a:r>
              <a:rPr lang="ar-SA" dirty="0" err="1" smtClean="0"/>
              <a:t>القلس</a:t>
            </a:r>
            <a:r>
              <a:rPr lang="ar-SA" dirty="0" smtClean="0"/>
              <a:t> وتنبيه النهايات </a:t>
            </a:r>
            <a:r>
              <a:rPr lang="ar-SA" dirty="0" err="1" smtClean="0"/>
              <a:t>العصبيةللمري</a:t>
            </a:r>
            <a:r>
              <a:rPr lang="ar-SA" dirty="0" smtClean="0"/>
              <a:t> يحدث تشنج </a:t>
            </a:r>
            <a:r>
              <a:rPr lang="ar-SA" dirty="0" err="1" smtClean="0"/>
              <a:t>اكليلي</a:t>
            </a:r>
            <a:r>
              <a:rPr lang="ar-SA" dirty="0" smtClean="0"/>
              <a:t> حقيقي ينتج عنه </a:t>
            </a:r>
            <a:r>
              <a:rPr lang="ar-SA" dirty="0" err="1" smtClean="0"/>
              <a:t>تبدلات</a:t>
            </a:r>
            <a:r>
              <a:rPr lang="ar-SA" dirty="0" smtClean="0"/>
              <a:t> في التروية  القلبية </a:t>
            </a:r>
            <a:r>
              <a:rPr lang="ar-SA" dirty="0" err="1" smtClean="0"/>
              <a:t>الاكليلية</a:t>
            </a:r>
            <a:r>
              <a:rPr lang="ar-SA" dirty="0" smtClean="0"/>
              <a:t> .</a:t>
            </a:r>
          </a:p>
          <a:p>
            <a:r>
              <a:rPr lang="ar-SA" dirty="0" smtClean="0"/>
              <a:t>      وعند </a:t>
            </a:r>
            <a:r>
              <a:rPr lang="ar-SA" dirty="0" err="1" smtClean="0"/>
              <a:t>اجراء</a:t>
            </a:r>
            <a:r>
              <a:rPr lang="ar-SA" dirty="0" smtClean="0"/>
              <a:t> تخطيط القلب  تظهر </a:t>
            </a:r>
            <a:r>
              <a:rPr lang="ar-SA" dirty="0" err="1" smtClean="0"/>
              <a:t>تبدلات</a:t>
            </a:r>
            <a:r>
              <a:rPr lang="ar-SA" dirty="0" smtClean="0"/>
              <a:t> </a:t>
            </a:r>
            <a:r>
              <a:rPr lang="ar-SA" dirty="0" err="1" smtClean="0"/>
              <a:t>مواقتة</a:t>
            </a:r>
            <a:r>
              <a:rPr lang="ar-SA" dirty="0" smtClean="0"/>
              <a:t> لفترات </a:t>
            </a:r>
            <a:r>
              <a:rPr lang="ar-SA" dirty="0" err="1" smtClean="0"/>
              <a:t>القلسى</a:t>
            </a:r>
            <a:r>
              <a:rPr lang="ar-SA" dirty="0" smtClean="0"/>
              <a:t>  مشيرة </a:t>
            </a:r>
            <a:r>
              <a:rPr lang="ar-SA" dirty="0" err="1" smtClean="0"/>
              <a:t>الى</a:t>
            </a:r>
            <a:r>
              <a:rPr lang="ar-SA" dirty="0" smtClean="0"/>
              <a:t> حدوث نقص تروية  ويسمى هذا </a:t>
            </a:r>
          </a:p>
          <a:p>
            <a:r>
              <a:rPr lang="ar-SA" dirty="0" smtClean="0"/>
              <a:t>                     بالمنعكس داخل </a:t>
            </a:r>
            <a:r>
              <a:rPr lang="ar-SA" dirty="0" err="1" smtClean="0"/>
              <a:t>الجداري</a:t>
            </a:r>
            <a:r>
              <a:rPr lang="ar-SA" dirty="0" smtClean="0"/>
              <a:t> </a:t>
            </a:r>
            <a:r>
              <a:rPr lang="ar-SA" dirty="0" err="1" smtClean="0"/>
              <a:t>المبهمي</a:t>
            </a:r>
            <a:endParaRPr lang="ar-SA" dirty="0" smtClean="0"/>
          </a:p>
          <a:p>
            <a:r>
              <a:rPr lang="ar-SA" dirty="0" smtClean="0"/>
              <a:t>     ويجب التفريق هنا بين هذه الحالة وحالة الخناق </a:t>
            </a:r>
            <a:r>
              <a:rPr lang="ar-SA" dirty="0" err="1" smtClean="0"/>
              <a:t>المريئي</a:t>
            </a:r>
            <a:r>
              <a:rPr lang="ar-SA" dirty="0" smtClean="0"/>
              <a:t> وسببه  اضطرابات عنيفة في عضلات المري </a:t>
            </a:r>
          </a:p>
          <a:p>
            <a:r>
              <a:rPr lang="ar-SA" dirty="0" smtClean="0"/>
              <a:t>     دون </a:t>
            </a:r>
            <a:r>
              <a:rPr lang="ar-SA" dirty="0" err="1" smtClean="0"/>
              <a:t>تبدلات</a:t>
            </a:r>
            <a:r>
              <a:rPr lang="ar-SA" dirty="0" smtClean="0"/>
              <a:t> على تخطيط القلب الكهربائي </a:t>
            </a:r>
            <a:r>
              <a:rPr lang="en-US" dirty="0" smtClean="0"/>
              <a:t>ECG </a:t>
            </a:r>
            <a:r>
              <a:rPr lang="ar-SA" dirty="0" smtClean="0"/>
              <a:t>.</a:t>
            </a:r>
          </a:p>
          <a:p>
            <a:r>
              <a:rPr lang="ar-SA" sz="2400" dirty="0" err="1" smtClean="0">
                <a:solidFill>
                  <a:srgbClr val="C00000"/>
                </a:solidFill>
              </a:rPr>
              <a:t>اعراض</a:t>
            </a:r>
            <a:r>
              <a:rPr lang="ar-SA" sz="2400" dirty="0" smtClean="0">
                <a:solidFill>
                  <a:srgbClr val="C00000"/>
                </a:solidFill>
              </a:rPr>
              <a:t> </a:t>
            </a:r>
            <a:r>
              <a:rPr lang="ar-SA" sz="2400" dirty="0" err="1" smtClean="0">
                <a:solidFill>
                  <a:srgbClr val="C00000"/>
                </a:solidFill>
              </a:rPr>
              <a:t>اخرى</a:t>
            </a:r>
            <a:r>
              <a:rPr lang="ar-SA" sz="2400" dirty="0" smtClean="0">
                <a:solidFill>
                  <a:srgbClr val="C00000"/>
                </a:solidFill>
              </a:rPr>
              <a:t> : </a:t>
            </a:r>
            <a:r>
              <a:rPr lang="ar-SA" dirty="0" smtClean="0"/>
              <a:t>نخر </a:t>
            </a:r>
            <a:r>
              <a:rPr lang="ar-SA" dirty="0" err="1" smtClean="0"/>
              <a:t>اسنان</a:t>
            </a:r>
            <a:r>
              <a:rPr lang="ar-SA" dirty="0" smtClean="0"/>
              <a:t> ,التهاب لثة, بحة صوت ,نحنحة ,سعال </a:t>
            </a:r>
            <a:r>
              <a:rPr lang="ar-SA" dirty="0" err="1" smtClean="0"/>
              <a:t>معند</a:t>
            </a:r>
            <a:r>
              <a:rPr lang="ar-SA" dirty="0" smtClean="0"/>
              <a:t>,شعور بطعم مالح بالفم , رائحة فم كريهة...</a:t>
            </a:r>
          </a:p>
          <a:p>
            <a:r>
              <a:rPr lang="ar-SA" dirty="0" smtClean="0"/>
              <a:t> ونعرض صورة تظهر احتقان الحنجرة </a:t>
            </a:r>
            <a:r>
              <a:rPr lang="ar-SA" dirty="0" err="1" smtClean="0"/>
              <a:t>والطرجحاليين</a:t>
            </a:r>
            <a:r>
              <a:rPr lang="ar-SA" dirty="0" smtClean="0"/>
              <a:t> بسبب </a:t>
            </a:r>
            <a:r>
              <a:rPr lang="ar-SA" dirty="0" err="1" smtClean="0"/>
              <a:t>القلس</a:t>
            </a:r>
            <a:r>
              <a:rPr lang="ar-SA" dirty="0" smtClean="0"/>
              <a:t> .</a:t>
            </a:r>
          </a:p>
          <a:p>
            <a:endParaRPr lang="ar-SA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5" y="4612567"/>
            <a:ext cx="3000395" cy="17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42910" y="1428736"/>
            <a:ext cx="814393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dirty="0" smtClean="0">
                <a:solidFill>
                  <a:srgbClr val="C00000"/>
                </a:solidFill>
              </a:rPr>
              <a:t>***التهاب المري </a:t>
            </a:r>
            <a:r>
              <a:rPr lang="ar-SA" sz="2400" dirty="0" err="1" smtClean="0">
                <a:solidFill>
                  <a:srgbClr val="C00000"/>
                </a:solidFill>
              </a:rPr>
              <a:t>القلسي</a:t>
            </a:r>
            <a:r>
              <a:rPr lang="ar-SA" sz="2400" dirty="0" smtClean="0">
                <a:solidFill>
                  <a:srgbClr val="C00000"/>
                </a:solidFill>
              </a:rPr>
              <a:t> (الجزري) :</a:t>
            </a:r>
          </a:p>
          <a:p>
            <a:r>
              <a:rPr lang="ar-SA" dirty="0" smtClean="0"/>
              <a:t>ذكرنا انه يسيطر على الصورة </a:t>
            </a:r>
            <a:r>
              <a:rPr lang="ar-SA" dirty="0" err="1" smtClean="0"/>
              <a:t>بالقلس</a:t>
            </a:r>
            <a:r>
              <a:rPr lang="ar-SA" dirty="0" smtClean="0"/>
              <a:t> ويتعلق حدوثه بثلاث عوامل:</a:t>
            </a:r>
          </a:p>
          <a:p>
            <a:r>
              <a:rPr lang="ar-SA" u="sng" dirty="0" smtClean="0"/>
              <a:t>-الشدة </a:t>
            </a:r>
            <a:r>
              <a:rPr lang="ar-SA" u="sng" dirty="0" smtClean="0"/>
              <a:t>ومدة التماس مع المادة المرتجعة </a:t>
            </a:r>
            <a:r>
              <a:rPr lang="ar-SA" dirty="0" smtClean="0"/>
              <a:t>سواء </a:t>
            </a:r>
            <a:r>
              <a:rPr lang="ar-SA" dirty="0" err="1" smtClean="0"/>
              <a:t>اكانت</a:t>
            </a:r>
            <a:r>
              <a:rPr lang="ar-SA" dirty="0" smtClean="0"/>
              <a:t> حمض وببسين </a:t>
            </a:r>
            <a:r>
              <a:rPr lang="ar-SA" dirty="0" err="1" smtClean="0"/>
              <a:t>او</a:t>
            </a:r>
            <a:r>
              <a:rPr lang="ar-SA" dirty="0" smtClean="0"/>
              <a:t> صفراوية </a:t>
            </a:r>
            <a:r>
              <a:rPr lang="ar-SA" dirty="0" err="1" smtClean="0"/>
              <a:t>اوبنكرياسية</a:t>
            </a:r>
            <a:r>
              <a:rPr lang="ar-SA" dirty="0" smtClean="0"/>
              <a:t>, </a:t>
            </a:r>
            <a:r>
              <a:rPr lang="ar-SA" dirty="0" err="1" smtClean="0"/>
              <a:t>فانها</a:t>
            </a:r>
            <a:r>
              <a:rPr lang="ar-SA" dirty="0" smtClean="0"/>
              <a:t> ستؤدي بكل </a:t>
            </a:r>
            <a:r>
              <a:rPr lang="ar-SA" dirty="0" err="1" smtClean="0"/>
              <a:t>الاحوال</a:t>
            </a:r>
            <a:r>
              <a:rPr lang="ar-SA" dirty="0" smtClean="0"/>
              <a:t> </a:t>
            </a:r>
            <a:r>
              <a:rPr lang="ar-SA" dirty="0" err="1" smtClean="0"/>
              <a:t>الى</a:t>
            </a:r>
            <a:r>
              <a:rPr lang="ar-SA" dirty="0" smtClean="0"/>
              <a:t>  </a:t>
            </a:r>
            <a:r>
              <a:rPr lang="ar-SA" dirty="0" smtClean="0"/>
              <a:t>ا</a:t>
            </a:r>
            <a:r>
              <a:rPr lang="ar-SA" dirty="0" smtClean="0"/>
              <a:t>لشعور </a:t>
            </a:r>
            <a:r>
              <a:rPr lang="ar-SA" dirty="0" err="1" smtClean="0"/>
              <a:t>بحرقةولذع</a:t>
            </a:r>
            <a:r>
              <a:rPr lang="ar-SA" dirty="0" smtClean="0"/>
              <a:t> خلف القص .</a:t>
            </a:r>
          </a:p>
          <a:p>
            <a:r>
              <a:rPr lang="ar-SA" u="sng" dirty="0" smtClean="0"/>
              <a:t>-فعالية تنظيم المري :</a:t>
            </a:r>
            <a:r>
              <a:rPr lang="ar-SA" dirty="0" smtClean="0"/>
              <a:t>هي عملية شطف القسم السفلي من المري باللعاب </a:t>
            </a:r>
            <a:r>
              <a:rPr lang="ar-SA" dirty="0" err="1" smtClean="0"/>
              <a:t>وتنظيفة</a:t>
            </a:r>
            <a:r>
              <a:rPr lang="ar-SA" dirty="0" smtClean="0"/>
              <a:t> من المواد </a:t>
            </a:r>
            <a:r>
              <a:rPr lang="ar-SA" dirty="0" err="1" smtClean="0"/>
              <a:t>القالسة</a:t>
            </a:r>
            <a:r>
              <a:rPr lang="ar-SA" dirty="0" smtClean="0"/>
              <a:t> من المعدة (الجزر </a:t>
            </a:r>
            <a:r>
              <a:rPr lang="ar-SA" dirty="0" err="1" smtClean="0"/>
              <a:t>الفيزيولوجي</a:t>
            </a:r>
            <a:r>
              <a:rPr lang="ar-SA" dirty="0" smtClean="0"/>
              <a:t> ) </a:t>
            </a:r>
            <a:r>
              <a:rPr lang="ar-SA" dirty="0" err="1" smtClean="0"/>
              <a:t>بمساعدةالحركات</a:t>
            </a:r>
            <a:r>
              <a:rPr lang="ar-SA" dirty="0" smtClean="0"/>
              <a:t> </a:t>
            </a:r>
            <a:r>
              <a:rPr lang="ar-SA" dirty="0" err="1" smtClean="0"/>
              <a:t>الحوية</a:t>
            </a:r>
            <a:r>
              <a:rPr lang="ar-SA" dirty="0" smtClean="0"/>
              <a:t> التي تعيدها من حيث </a:t>
            </a:r>
            <a:r>
              <a:rPr lang="ar-SA" dirty="0" err="1" smtClean="0"/>
              <a:t>اتت</a:t>
            </a:r>
            <a:r>
              <a:rPr lang="ar-SA" dirty="0" smtClean="0"/>
              <a:t> .</a:t>
            </a:r>
          </a:p>
          <a:p>
            <a:r>
              <a:rPr lang="ar-SA" u="sng" dirty="0" smtClean="0"/>
              <a:t>-مقاومة </a:t>
            </a:r>
            <a:r>
              <a:rPr lang="ar-SA" u="sng" dirty="0" smtClean="0"/>
              <a:t>مخاطية المري للعوامل المؤذية </a:t>
            </a:r>
            <a:r>
              <a:rPr lang="ar-SA" dirty="0" smtClean="0"/>
              <a:t>الناجمة عن </a:t>
            </a:r>
            <a:r>
              <a:rPr lang="ar-SA" dirty="0" err="1" smtClean="0"/>
              <a:t>القلس</a:t>
            </a:r>
            <a:r>
              <a:rPr lang="ar-SA" dirty="0" smtClean="0"/>
              <a:t> حيث تقل مقاومة المخاطية للعوامل المؤذية عند بعض  </a:t>
            </a:r>
            <a:r>
              <a:rPr lang="ar-SA" dirty="0" err="1" smtClean="0"/>
              <a:t>الاشخاص</a:t>
            </a:r>
            <a:r>
              <a:rPr lang="ar-SA" dirty="0" smtClean="0"/>
              <a:t> وتزيد المقاومة عند </a:t>
            </a:r>
            <a:r>
              <a:rPr lang="ar-SA" dirty="0" err="1" smtClean="0"/>
              <a:t>اخرين</a:t>
            </a:r>
            <a:r>
              <a:rPr lang="ar-SA" dirty="0" smtClean="0"/>
              <a:t> . </a:t>
            </a:r>
          </a:p>
          <a:p>
            <a:r>
              <a:rPr lang="ar-SA" sz="2400" dirty="0" smtClean="0">
                <a:solidFill>
                  <a:srgbClr val="C00000"/>
                </a:solidFill>
              </a:rPr>
              <a:t>ملاحظة  :  </a:t>
            </a:r>
            <a:r>
              <a:rPr lang="ar-SA" b="1" dirty="0" smtClean="0"/>
              <a:t>يوجد حالات </a:t>
            </a:r>
            <a:r>
              <a:rPr lang="ar-SA" b="1" dirty="0" err="1" smtClean="0"/>
              <a:t>قلس</a:t>
            </a:r>
            <a:r>
              <a:rPr lang="ar-SA" b="1" dirty="0" smtClean="0"/>
              <a:t> غير مترافقة بعلامات </a:t>
            </a:r>
            <a:r>
              <a:rPr lang="ar-SA" b="1" dirty="0" err="1" smtClean="0"/>
              <a:t>تنظيرية</a:t>
            </a:r>
            <a:r>
              <a:rPr lang="ar-SA" b="1" dirty="0" smtClean="0"/>
              <a:t> لالتهاب مري </a:t>
            </a:r>
            <a:r>
              <a:rPr lang="ar-SA" b="1" dirty="0" err="1" smtClean="0"/>
              <a:t>قلسي</a:t>
            </a:r>
            <a:r>
              <a:rPr lang="ar-SA" b="1" dirty="0" smtClean="0"/>
              <a:t> وعندها  </a:t>
            </a:r>
          </a:p>
          <a:p>
            <a:r>
              <a:rPr lang="ar-SA" b="1" dirty="0" smtClean="0"/>
              <a:t>تدعى   </a:t>
            </a:r>
            <a:r>
              <a:rPr lang="en-US" b="1" dirty="0" smtClean="0">
                <a:solidFill>
                  <a:srgbClr val="C00000"/>
                </a:solidFill>
              </a:rPr>
              <a:t>NERD</a:t>
            </a:r>
            <a:r>
              <a:rPr lang="en-US" b="1" dirty="0" smtClean="0"/>
              <a:t>  )   NON EROSIVE REFLEX DISEASE</a:t>
            </a:r>
            <a:r>
              <a:rPr lang="ar-SA" b="1" dirty="0" smtClean="0"/>
              <a:t> )  :أي لدينا </a:t>
            </a:r>
            <a:r>
              <a:rPr lang="ar-SA" b="1" dirty="0" err="1" smtClean="0"/>
              <a:t>قلس</a:t>
            </a:r>
            <a:r>
              <a:rPr lang="ar-SA" b="1" dirty="0" smtClean="0"/>
              <a:t> ولكنه لا يؤثر على </a:t>
            </a:r>
            <a:r>
              <a:rPr lang="ar-SA" b="1" dirty="0" err="1" smtClean="0"/>
              <a:t>اسفل</a:t>
            </a:r>
            <a:r>
              <a:rPr lang="ar-SA" b="1" dirty="0" smtClean="0"/>
              <a:t> المري</a:t>
            </a:r>
          </a:p>
          <a:p>
            <a:r>
              <a:rPr lang="ar-SA" b="1" dirty="0" err="1" smtClean="0"/>
              <a:t>لاقرحات</a:t>
            </a:r>
            <a:r>
              <a:rPr lang="ar-SA" b="1" dirty="0" smtClean="0"/>
              <a:t> ولا </a:t>
            </a:r>
            <a:r>
              <a:rPr lang="ar-SA" b="1" dirty="0" err="1" smtClean="0"/>
              <a:t>اذية</a:t>
            </a:r>
            <a:r>
              <a:rPr lang="ar-SA" b="1" dirty="0" smtClean="0"/>
              <a:t> مخاطية </a:t>
            </a:r>
            <a:r>
              <a:rPr lang="ar-SA" b="1" dirty="0" err="1" smtClean="0"/>
              <a:t>وانما</a:t>
            </a:r>
            <a:r>
              <a:rPr lang="ar-SA" b="1" dirty="0" smtClean="0"/>
              <a:t> يترافق فقط مع </a:t>
            </a:r>
            <a:r>
              <a:rPr lang="ar-SA" b="1" dirty="0" err="1" smtClean="0"/>
              <a:t>اعراض</a:t>
            </a:r>
            <a:r>
              <a:rPr lang="ar-SA" b="1" dirty="0" smtClean="0"/>
              <a:t> خارج </a:t>
            </a:r>
            <a:r>
              <a:rPr lang="ar-SA" b="1" dirty="0" err="1" smtClean="0"/>
              <a:t>مريئية</a:t>
            </a:r>
            <a:r>
              <a:rPr lang="ar-SA" b="1" dirty="0" smtClean="0"/>
              <a:t> . </a:t>
            </a:r>
            <a:endParaRPr lang="ar-SA" b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428596" y="857232"/>
            <a:ext cx="8185787" cy="553997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C00000"/>
                </a:solidFill>
              </a:rPr>
              <a:t>تشخيص الجزر (</a:t>
            </a:r>
            <a:r>
              <a:rPr lang="ar-SA" sz="2400" b="1" dirty="0" err="1" smtClean="0">
                <a:solidFill>
                  <a:srgbClr val="C00000"/>
                </a:solidFill>
              </a:rPr>
              <a:t>القلس</a:t>
            </a:r>
            <a:r>
              <a:rPr lang="ar-SA" sz="2400" b="1" dirty="0" smtClean="0">
                <a:solidFill>
                  <a:srgbClr val="C00000"/>
                </a:solidFill>
              </a:rPr>
              <a:t> ) المعدي </a:t>
            </a:r>
            <a:r>
              <a:rPr lang="ar-SA" sz="2400" b="1" dirty="0" err="1" smtClean="0">
                <a:solidFill>
                  <a:srgbClr val="C00000"/>
                </a:solidFill>
              </a:rPr>
              <a:t>المريئي</a:t>
            </a:r>
            <a:r>
              <a:rPr lang="ar-SA" sz="2400" b="1" dirty="0" smtClean="0">
                <a:solidFill>
                  <a:srgbClr val="C00000"/>
                </a:solidFill>
              </a:rPr>
              <a:t> : </a:t>
            </a:r>
          </a:p>
          <a:p>
            <a:r>
              <a:rPr lang="ar-SA" dirty="0" smtClean="0"/>
              <a:t>يظهر بالاستجواب </a:t>
            </a:r>
            <a:r>
              <a:rPr lang="ar-SA" dirty="0" err="1" smtClean="0"/>
              <a:t>مايلي</a:t>
            </a:r>
            <a:r>
              <a:rPr lang="ar-SA" dirty="0" smtClean="0"/>
              <a:t> : </a:t>
            </a:r>
          </a:p>
          <a:p>
            <a:r>
              <a:rPr lang="ar-SA" dirty="0" smtClean="0"/>
              <a:t>*حرقة خلف القص قد تصل للبلعوم والفم .</a:t>
            </a:r>
          </a:p>
          <a:p>
            <a:r>
              <a:rPr lang="ar-SA" dirty="0" smtClean="0"/>
              <a:t>*ارتداد </a:t>
            </a:r>
            <a:r>
              <a:rPr lang="ar-SA" dirty="0" err="1" smtClean="0"/>
              <a:t>الاطعمة</a:t>
            </a:r>
            <a:r>
              <a:rPr lang="ar-SA" dirty="0" smtClean="0"/>
              <a:t> وهي تتعلق بوضعية المريض حيث تزداد بوضعية الانحناء </a:t>
            </a:r>
            <a:r>
              <a:rPr lang="ar-SA" dirty="0" err="1" smtClean="0"/>
              <a:t>الامامي</a:t>
            </a:r>
            <a:r>
              <a:rPr lang="ar-SA" dirty="0" smtClean="0"/>
              <a:t> </a:t>
            </a:r>
            <a:r>
              <a:rPr lang="ar-SA" dirty="0" err="1" smtClean="0"/>
              <a:t>او</a:t>
            </a:r>
            <a:r>
              <a:rPr lang="ar-SA" dirty="0" smtClean="0"/>
              <a:t> الاستلقاء الظهري والاستلقاء على اليمين خصوصا .</a:t>
            </a:r>
          </a:p>
          <a:p>
            <a:r>
              <a:rPr lang="ar-SA" dirty="0" smtClean="0"/>
              <a:t>سعال ليلي نوبي بسبب دخول المواد </a:t>
            </a:r>
            <a:r>
              <a:rPr lang="ar-SA" dirty="0" err="1" smtClean="0"/>
              <a:t>او</a:t>
            </a:r>
            <a:r>
              <a:rPr lang="ar-SA" dirty="0" smtClean="0"/>
              <a:t> المنعكس </a:t>
            </a:r>
            <a:r>
              <a:rPr lang="ar-SA" dirty="0" err="1" smtClean="0"/>
              <a:t>المبهمي</a:t>
            </a:r>
            <a:r>
              <a:rPr lang="ar-SA" dirty="0" smtClean="0"/>
              <a:t> .</a:t>
            </a:r>
          </a:p>
          <a:p>
            <a:r>
              <a:rPr lang="ar-SA" dirty="0" smtClean="0"/>
              <a:t>تزداد </a:t>
            </a:r>
            <a:r>
              <a:rPr lang="ar-SA" dirty="0" err="1" smtClean="0"/>
              <a:t>الاعراض</a:t>
            </a:r>
            <a:r>
              <a:rPr lang="ar-SA" dirty="0" smtClean="0"/>
              <a:t> بالكحول والتدخين والقهوة </a:t>
            </a:r>
            <a:r>
              <a:rPr lang="ar-SA" dirty="0" err="1" smtClean="0"/>
              <a:t>والشوكولاتة</a:t>
            </a:r>
            <a:r>
              <a:rPr lang="ar-SA" dirty="0" smtClean="0"/>
              <a:t> والنعناع وكلها تسبب ارتخاء عابر للمصرة </a:t>
            </a:r>
            <a:r>
              <a:rPr lang="ar-SA" dirty="0" err="1" smtClean="0"/>
              <a:t>المريئية</a:t>
            </a:r>
            <a:r>
              <a:rPr lang="ar-SA" dirty="0" smtClean="0"/>
              <a:t> السفلية .</a:t>
            </a:r>
          </a:p>
          <a:p>
            <a:r>
              <a:rPr lang="ar-SA" dirty="0" smtClean="0"/>
              <a:t>قد يشخص  </a:t>
            </a:r>
            <a:r>
              <a:rPr lang="ar-SA" dirty="0" err="1" smtClean="0"/>
              <a:t>باحد</a:t>
            </a:r>
            <a:r>
              <a:rPr lang="ar-SA" dirty="0" smtClean="0"/>
              <a:t> </a:t>
            </a:r>
            <a:r>
              <a:rPr lang="ar-SA" dirty="0" err="1" smtClean="0"/>
              <a:t>اختلاطات</a:t>
            </a:r>
            <a:r>
              <a:rPr lang="ar-SA" dirty="0" smtClean="0"/>
              <a:t> التهاب المري </a:t>
            </a:r>
            <a:r>
              <a:rPr lang="ar-SA" dirty="0" err="1" smtClean="0"/>
              <a:t>القلسي</a:t>
            </a:r>
            <a:r>
              <a:rPr lang="ar-SA" dirty="0" smtClean="0"/>
              <a:t> </a:t>
            </a:r>
          </a:p>
          <a:p>
            <a:r>
              <a:rPr lang="ar-SA" dirty="0" smtClean="0"/>
              <a:t>      تضيق   نزف   تقرح  مري باريت     </a:t>
            </a:r>
            <a:r>
              <a:rPr lang="ar-SA" dirty="0" err="1" smtClean="0"/>
              <a:t>التسرطن</a:t>
            </a:r>
            <a:endParaRPr lang="ar-SA" dirty="0" smtClean="0"/>
          </a:p>
          <a:p>
            <a:r>
              <a:rPr lang="ar-SA" dirty="0" smtClean="0"/>
              <a:t>ملاحظة  : لا يوجد أي تناسب ما بين شدة </a:t>
            </a:r>
            <a:r>
              <a:rPr lang="ar-SA" dirty="0" err="1" smtClean="0"/>
              <a:t>الاعراض</a:t>
            </a:r>
            <a:r>
              <a:rPr lang="ar-SA" dirty="0" smtClean="0"/>
              <a:t> ودرجة </a:t>
            </a:r>
            <a:r>
              <a:rPr lang="ar-SA" dirty="0" err="1" smtClean="0"/>
              <a:t>الاذية</a:t>
            </a:r>
            <a:r>
              <a:rPr lang="ar-SA" dirty="0" smtClean="0"/>
              <a:t> المخاطية الناجمة عن </a:t>
            </a:r>
            <a:r>
              <a:rPr lang="ar-SA" dirty="0" err="1" smtClean="0"/>
              <a:t>القلس</a:t>
            </a:r>
            <a:r>
              <a:rPr lang="ar-SA" dirty="0" smtClean="0"/>
              <a:t> .</a:t>
            </a:r>
          </a:p>
          <a:p>
            <a:r>
              <a:rPr lang="ar-SA" sz="2400" b="1" dirty="0" smtClean="0">
                <a:solidFill>
                  <a:srgbClr val="C00000"/>
                </a:solidFill>
              </a:rPr>
              <a:t>الوسائل التشخيصية </a:t>
            </a:r>
            <a:r>
              <a:rPr lang="ar-SA" sz="2400" b="1" dirty="0" err="1" smtClean="0">
                <a:solidFill>
                  <a:srgbClr val="C00000"/>
                </a:solidFill>
              </a:rPr>
              <a:t>للقلس</a:t>
            </a:r>
            <a:r>
              <a:rPr lang="ar-SA" sz="2400" b="1" dirty="0" smtClean="0">
                <a:solidFill>
                  <a:srgbClr val="C00000"/>
                </a:solidFill>
              </a:rPr>
              <a:t> المعدي </a:t>
            </a:r>
            <a:r>
              <a:rPr lang="ar-SA" sz="2400" b="1" dirty="0" err="1" smtClean="0">
                <a:solidFill>
                  <a:srgbClr val="C00000"/>
                </a:solidFill>
              </a:rPr>
              <a:t>المريئي</a:t>
            </a:r>
            <a:r>
              <a:rPr lang="ar-SA" sz="2400" b="1" dirty="0" smtClean="0">
                <a:solidFill>
                  <a:srgbClr val="C00000"/>
                </a:solidFill>
              </a:rPr>
              <a:t> : </a:t>
            </a:r>
          </a:p>
          <a:p>
            <a:r>
              <a:rPr lang="ar-SA" dirty="0" smtClean="0"/>
              <a:t>-التنظير الهضمي العلوي  : الوسيلة </a:t>
            </a:r>
            <a:r>
              <a:rPr lang="ar-SA" dirty="0" err="1" smtClean="0"/>
              <a:t>الاكثر</a:t>
            </a:r>
            <a:r>
              <a:rPr lang="ar-SA" dirty="0" smtClean="0"/>
              <a:t> استعمالا .</a:t>
            </a:r>
          </a:p>
          <a:p>
            <a:r>
              <a:rPr lang="ar-SA" dirty="0" smtClean="0"/>
              <a:t>-التصوير الظليل للمري :</a:t>
            </a:r>
          </a:p>
          <a:p>
            <a:r>
              <a:rPr lang="ar-SA" dirty="0" smtClean="0"/>
              <a:t>-قياس </a:t>
            </a:r>
            <a:r>
              <a:rPr lang="en-US" dirty="0" smtClean="0"/>
              <a:t>ph </a:t>
            </a:r>
            <a:r>
              <a:rPr lang="ar-SA" dirty="0" smtClean="0"/>
              <a:t> المري لتشخيص </a:t>
            </a:r>
            <a:r>
              <a:rPr lang="ar-SA" dirty="0" err="1" smtClean="0"/>
              <a:t>القلس</a:t>
            </a:r>
            <a:r>
              <a:rPr lang="ar-SA" dirty="0" smtClean="0"/>
              <a:t> </a:t>
            </a:r>
            <a:r>
              <a:rPr lang="ar-SA" dirty="0" err="1" smtClean="0"/>
              <a:t>الحامضي</a:t>
            </a:r>
            <a:r>
              <a:rPr lang="ar-SA" dirty="0" smtClean="0"/>
              <a:t> فقط .</a:t>
            </a:r>
          </a:p>
          <a:p>
            <a:r>
              <a:rPr lang="ar-SA" dirty="0" smtClean="0"/>
              <a:t>-استخدام النظائر المشعة: فقط في بعض مراكز </a:t>
            </a:r>
            <a:r>
              <a:rPr lang="ar-SA" dirty="0" err="1" smtClean="0"/>
              <a:t>الابحا</a:t>
            </a:r>
            <a:r>
              <a:rPr lang="ar-SA" dirty="0" smtClean="0"/>
              <a:t> ث .</a:t>
            </a:r>
          </a:p>
          <a:p>
            <a:r>
              <a:rPr lang="ar-SA" dirty="0" smtClean="0"/>
              <a:t>-اختبار </a:t>
            </a:r>
            <a:r>
              <a:rPr lang="ar-SA" dirty="0" err="1" smtClean="0"/>
              <a:t>المعاوقة</a:t>
            </a:r>
            <a:r>
              <a:rPr lang="ar-SA" dirty="0" smtClean="0"/>
              <a:t> </a:t>
            </a:r>
            <a:r>
              <a:rPr lang="ar-SA" dirty="0" err="1" smtClean="0"/>
              <a:t>المريئية</a:t>
            </a:r>
            <a:r>
              <a:rPr lang="ar-SA" dirty="0" smtClean="0"/>
              <a:t> يفيدنا في قياس </a:t>
            </a:r>
            <a:r>
              <a:rPr lang="ar-SA" dirty="0" err="1" smtClean="0"/>
              <a:t>القلس</a:t>
            </a:r>
            <a:r>
              <a:rPr lang="ar-SA" dirty="0" smtClean="0"/>
              <a:t>  </a:t>
            </a:r>
            <a:r>
              <a:rPr lang="ar-SA" dirty="0" err="1" smtClean="0"/>
              <a:t>الحامضي</a:t>
            </a:r>
            <a:r>
              <a:rPr lang="ar-SA" dirty="0" smtClean="0"/>
              <a:t> </a:t>
            </a:r>
            <a:r>
              <a:rPr lang="ar-SA" dirty="0" err="1" smtClean="0"/>
              <a:t>او</a:t>
            </a:r>
            <a:r>
              <a:rPr lang="ar-SA" dirty="0" smtClean="0"/>
              <a:t> القلوي .</a:t>
            </a:r>
          </a:p>
          <a:p>
            <a:endParaRPr lang="ar-SA" dirty="0" smtClean="0"/>
          </a:p>
          <a:p>
            <a:endParaRPr lang="ar-SA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428596" y="928670"/>
            <a:ext cx="8358246" cy="36933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معالجة </a:t>
            </a:r>
            <a:r>
              <a:rPr lang="ar-SA" dirty="0" err="1" smtClean="0"/>
              <a:t>القلس</a:t>
            </a:r>
            <a:r>
              <a:rPr lang="ar-SA" dirty="0" smtClean="0"/>
              <a:t> المعدي </a:t>
            </a:r>
            <a:r>
              <a:rPr lang="ar-SA" dirty="0" err="1" smtClean="0"/>
              <a:t>المريئي</a:t>
            </a:r>
            <a:r>
              <a:rPr lang="ar-SA" dirty="0" smtClean="0"/>
              <a:t> :</a:t>
            </a:r>
          </a:p>
          <a:p>
            <a:r>
              <a:rPr lang="ar-SA" dirty="0" smtClean="0"/>
              <a:t>الحمية والنصائح الصحية : </a:t>
            </a:r>
          </a:p>
          <a:p>
            <a:r>
              <a:rPr lang="ar-SA" dirty="0" smtClean="0"/>
              <a:t>*تجنب المشروبات الحاوية على </a:t>
            </a:r>
            <a:r>
              <a:rPr lang="ar-SA" dirty="0" err="1" smtClean="0"/>
              <a:t>الكافئين</a:t>
            </a:r>
            <a:r>
              <a:rPr lang="ar-SA" dirty="0" smtClean="0"/>
              <a:t> (القهوة-الشاي-</a:t>
            </a:r>
            <a:r>
              <a:rPr lang="ar-SA" dirty="0" err="1" smtClean="0"/>
              <a:t>المتة</a:t>
            </a:r>
            <a:r>
              <a:rPr lang="ar-SA" dirty="0" smtClean="0"/>
              <a:t>-الكولا ) </a:t>
            </a:r>
            <a:r>
              <a:rPr lang="ar-SA" dirty="0" err="1" smtClean="0"/>
              <a:t>والشوكولا</a:t>
            </a:r>
            <a:r>
              <a:rPr lang="ar-SA" dirty="0" smtClean="0"/>
              <a:t> والتبغ والكحول والبصل والثوم  </a:t>
            </a:r>
          </a:p>
          <a:p>
            <a:r>
              <a:rPr lang="ar-SA" dirty="0" smtClean="0"/>
              <a:t>والدسم  </a:t>
            </a:r>
            <a:r>
              <a:rPr lang="ar-SA" dirty="0" err="1" smtClean="0"/>
              <a:t>والماكولات</a:t>
            </a:r>
            <a:r>
              <a:rPr lang="ar-SA" dirty="0" smtClean="0"/>
              <a:t> الحريفة (الحادة ) والمقلية </a:t>
            </a:r>
            <a:r>
              <a:rPr lang="ar-SA" dirty="0" err="1" smtClean="0"/>
              <a:t>والاطباق</a:t>
            </a:r>
            <a:r>
              <a:rPr lang="ar-SA" dirty="0" smtClean="0"/>
              <a:t> الحاوية على </a:t>
            </a:r>
            <a:r>
              <a:rPr lang="ar-SA" dirty="0" err="1" smtClean="0"/>
              <a:t>صلصة</a:t>
            </a:r>
            <a:r>
              <a:rPr lang="ar-SA" dirty="0" smtClean="0"/>
              <a:t> </a:t>
            </a:r>
            <a:r>
              <a:rPr lang="ar-SA" dirty="0" err="1" smtClean="0"/>
              <a:t>البندورة</a:t>
            </a:r>
            <a:r>
              <a:rPr lang="ar-SA" dirty="0" smtClean="0"/>
              <a:t> , </a:t>
            </a:r>
            <a:r>
              <a:rPr lang="ar-SA" dirty="0" err="1" smtClean="0"/>
              <a:t>لانها</a:t>
            </a:r>
            <a:r>
              <a:rPr lang="ar-SA" dirty="0" smtClean="0"/>
              <a:t> ترخي المصرة </a:t>
            </a:r>
            <a:r>
              <a:rPr lang="ar-SA" dirty="0" err="1" smtClean="0"/>
              <a:t>المريئية</a:t>
            </a:r>
            <a:r>
              <a:rPr lang="ar-SA" dirty="0" smtClean="0"/>
              <a:t> السفلية .</a:t>
            </a:r>
          </a:p>
          <a:p>
            <a:r>
              <a:rPr lang="ar-SA" dirty="0" smtClean="0"/>
              <a:t>*تجنب الوجبات الكبيرة(بدل 3 وجبات كبيرة ننصح </a:t>
            </a:r>
            <a:r>
              <a:rPr lang="ar-SA" dirty="0" err="1" smtClean="0"/>
              <a:t>ب</a:t>
            </a:r>
            <a:r>
              <a:rPr lang="ar-SA" dirty="0" smtClean="0"/>
              <a:t> 5 وجبات صغيرة  ) .</a:t>
            </a:r>
          </a:p>
          <a:p>
            <a:r>
              <a:rPr lang="ar-SA" dirty="0" smtClean="0"/>
              <a:t>*تجنب الوجبات السائلة.</a:t>
            </a:r>
          </a:p>
          <a:p>
            <a:r>
              <a:rPr lang="ar-SA" dirty="0" smtClean="0"/>
              <a:t>*تجنب المشروبات الغازية </a:t>
            </a:r>
            <a:r>
              <a:rPr lang="ar-SA" dirty="0" err="1" smtClean="0"/>
              <a:t>لانها</a:t>
            </a:r>
            <a:r>
              <a:rPr lang="ar-SA" dirty="0" smtClean="0"/>
              <a:t> تنفخ المعدة وبالتالي تسبب زيادة الضغط داخل البطن .</a:t>
            </a:r>
          </a:p>
          <a:p>
            <a:r>
              <a:rPr lang="ar-SA" dirty="0" smtClean="0"/>
              <a:t>*تطبيق الوسائل الصحية لتخفيف الضغط داخل البطن مثل عدم  شد الحزام  وعدم لبس المشدات </a:t>
            </a:r>
            <a:r>
              <a:rPr lang="ar-SA" dirty="0" err="1" smtClean="0"/>
              <a:t>البطنية</a:t>
            </a:r>
            <a:r>
              <a:rPr lang="ar-SA" dirty="0" smtClean="0"/>
              <a:t> .</a:t>
            </a:r>
          </a:p>
          <a:p>
            <a:r>
              <a:rPr lang="ar-SA" dirty="0" smtClean="0"/>
              <a:t>*تجنب الانحناء </a:t>
            </a:r>
            <a:r>
              <a:rPr lang="ar-SA" dirty="0" err="1" smtClean="0"/>
              <a:t>الامامي</a:t>
            </a:r>
            <a:r>
              <a:rPr lang="ar-SA" dirty="0" smtClean="0"/>
              <a:t> </a:t>
            </a:r>
            <a:r>
              <a:rPr lang="ar-SA" dirty="0" err="1" smtClean="0"/>
              <a:t>او</a:t>
            </a:r>
            <a:r>
              <a:rPr lang="ar-SA" dirty="0" smtClean="0"/>
              <a:t> الاستلقاء الظهري بعد الطعام (قبل مضي ساعتين </a:t>
            </a:r>
            <a:r>
              <a:rPr lang="ar-SA" dirty="0" err="1" smtClean="0"/>
              <a:t>الى</a:t>
            </a:r>
            <a:r>
              <a:rPr lang="ar-SA" dirty="0" smtClean="0"/>
              <a:t> ثلاث ساعات ).</a:t>
            </a:r>
          </a:p>
          <a:p>
            <a:r>
              <a:rPr lang="ar-SA" dirty="0" smtClean="0"/>
              <a:t>*رفع </a:t>
            </a:r>
            <a:r>
              <a:rPr lang="ar-SA" dirty="0" err="1" smtClean="0"/>
              <a:t>راس</a:t>
            </a:r>
            <a:r>
              <a:rPr lang="ar-SA" dirty="0" smtClean="0"/>
              <a:t> السرير 20سم  </a:t>
            </a:r>
            <a:r>
              <a:rPr lang="ar-SA" dirty="0" err="1" smtClean="0"/>
              <a:t>او</a:t>
            </a:r>
            <a:r>
              <a:rPr lang="ar-SA" dirty="0" smtClean="0"/>
              <a:t> وضع وسادة عالية .</a:t>
            </a:r>
          </a:p>
          <a:p>
            <a:r>
              <a:rPr lang="ar-SA" dirty="0" smtClean="0"/>
              <a:t>*تجنب </a:t>
            </a:r>
            <a:r>
              <a:rPr lang="ar-SA" dirty="0" err="1" smtClean="0"/>
              <a:t>الادوية</a:t>
            </a:r>
            <a:r>
              <a:rPr lang="ar-SA" dirty="0" smtClean="0"/>
              <a:t> التالية التي من شانها </a:t>
            </a:r>
            <a:r>
              <a:rPr lang="ar-SA" dirty="0" err="1" smtClean="0"/>
              <a:t>ان</a:t>
            </a:r>
            <a:r>
              <a:rPr lang="ar-SA" dirty="0" smtClean="0"/>
              <a:t>  تفاقم </a:t>
            </a:r>
            <a:r>
              <a:rPr lang="ar-SA" dirty="0" err="1" smtClean="0"/>
              <a:t>تالحالة</a:t>
            </a:r>
            <a:r>
              <a:rPr lang="ar-SA" dirty="0" smtClean="0"/>
              <a:t> :</a:t>
            </a:r>
          </a:p>
          <a:p>
            <a:endParaRPr lang="ar-SA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643446"/>
            <a:ext cx="7929618" cy="1876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/>
        </p:nvGraphicFramePr>
        <p:xfrm>
          <a:off x="1071538" y="1000108"/>
          <a:ext cx="6643734" cy="471490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970724"/>
                <a:gridCol w="3673010"/>
              </a:tblGrid>
              <a:tr h="60245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60245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602459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602459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602459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602459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602459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497694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1071538" y="1142984"/>
          <a:ext cx="6587603" cy="40487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943592"/>
                <a:gridCol w="3644011"/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dirty="0" err="1" smtClean="0">
                          <a:solidFill>
                            <a:schemeClr val="tx1"/>
                          </a:solidFill>
                        </a:rPr>
                        <a:t>الثيوفيلين</a:t>
                      </a:r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>
                          <a:solidFill>
                            <a:schemeClr val="tx1"/>
                          </a:solidFill>
                        </a:rPr>
                        <a:t>مضادات الالتهاب غير </a:t>
                      </a:r>
                      <a:r>
                        <a:rPr lang="ar-SA" dirty="0" err="1" smtClean="0">
                          <a:solidFill>
                            <a:schemeClr val="tx1"/>
                          </a:solidFill>
                        </a:rPr>
                        <a:t>الستيروئيدية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NSAIDS  </a:t>
                      </a:r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مقلدات</a:t>
                      </a:r>
                      <a:r>
                        <a:rPr lang="ar-SA" baseline="0" dirty="0" smtClean="0"/>
                        <a:t> بيتا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err="1" smtClean="0"/>
                        <a:t>التتراسكلين</a:t>
                      </a:r>
                      <a:endParaRPr lang="ar-SA" dirty="0" smtClean="0"/>
                    </a:p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baseline="0" dirty="0" err="1" smtClean="0"/>
                        <a:t>النتروغليسرين</a:t>
                      </a:r>
                      <a:endParaRPr lang="ar-SA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err="1" smtClean="0"/>
                        <a:t>البيفوسفانات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baseline="0" dirty="0" smtClean="0"/>
                        <a:t>حاصرات الكالسيوم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err="1" smtClean="0"/>
                        <a:t>كينيدين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baseline="0" dirty="0" smtClean="0"/>
                        <a:t>مضادات </a:t>
                      </a:r>
                      <a:r>
                        <a:rPr lang="ar-SA" baseline="0" dirty="0" err="1" smtClean="0"/>
                        <a:t>الكولين</a:t>
                      </a:r>
                      <a:endParaRPr lang="ar-SA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حبوب </a:t>
                      </a:r>
                      <a:r>
                        <a:rPr lang="ar-SA" dirty="0" err="1" smtClean="0"/>
                        <a:t>البوتاسيوم</a:t>
                      </a:r>
                      <a:r>
                        <a:rPr lang="ar-SA" dirty="0" smtClean="0"/>
                        <a:t> وليس الشراب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baseline="0" dirty="0" smtClean="0"/>
                        <a:t>حاصرات </a:t>
                      </a:r>
                      <a:r>
                        <a:rPr lang="ar-SA" baseline="0" dirty="0" err="1" smtClean="0"/>
                        <a:t>الفا</a:t>
                      </a:r>
                      <a:endParaRPr lang="ar-SA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حبوب الحديد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baseline="0" dirty="0" err="1" smtClean="0"/>
                        <a:t>الاستروجينات</a:t>
                      </a:r>
                      <a:r>
                        <a:rPr lang="ar-SA" baseline="0" dirty="0" smtClean="0"/>
                        <a:t> </a:t>
                      </a:r>
                      <a:r>
                        <a:rPr lang="ar-SA" baseline="0" dirty="0" err="1" smtClean="0"/>
                        <a:t>والبروجستيرون</a:t>
                      </a:r>
                      <a:endParaRPr lang="ar-SA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err="1" smtClean="0"/>
                        <a:t>اريثرومايسين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baseline="0" dirty="0" err="1" smtClean="0"/>
                        <a:t>الديازيبام</a:t>
                      </a:r>
                      <a:r>
                        <a:rPr lang="ar-SA" baseline="0" dirty="0" smtClean="0"/>
                        <a:t> ومضادات الاكتئاب ثلاثية الحلقة </a:t>
                      </a:r>
                      <a:r>
                        <a:rPr lang="ar-SA" baseline="0" dirty="0" err="1" smtClean="0"/>
                        <a:t>وادوية</a:t>
                      </a:r>
                      <a:r>
                        <a:rPr lang="ar-SA" baseline="0" dirty="0" smtClean="0"/>
                        <a:t> التخدير الحاوية على </a:t>
                      </a:r>
                      <a:r>
                        <a:rPr lang="ar-SA" baseline="0" dirty="0" err="1" smtClean="0"/>
                        <a:t>الكودئين</a:t>
                      </a:r>
                      <a:r>
                        <a:rPr lang="ar-SA" baseline="0" dirty="0" smtClean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err="1" smtClean="0"/>
                        <a:t>استيل</a:t>
                      </a:r>
                      <a:r>
                        <a:rPr lang="ar-SA" dirty="0" smtClean="0"/>
                        <a:t> </a:t>
                      </a:r>
                      <a:r>
                        <a:rPr lang="ar-SA" dirty="0" err="1" smtClean="0"/>
                        <a:t>ساليسليك</a:t>
                      </a:r>
                      <a:r>
                        <a:rPr lang="ar-SA" dirty="0" smtClean="0"/>
                        <a:t> </a:t>
                      </a:r>
                      <a:r>
                        <a:rPr lang="ar-SA" dirty="0" err="1" smtClean="0"/>
                        <a:t>اسيد</a:t>
                      </a:r>
                      <a:r>
                        <a:rPr lang="ar-SA" dirty="0" smtClean="0"/>
                        <a:t> (</a:t>
                      </a:r>
                      <a:r>
                        <a:rPr lang="ar-SA" dirty="0" err="1" smtClean="0"/>
                        <a:t>الاسبيرين</a:t>
                      </a:r>
                      <a:r>
                        <a:rPr lang="ar-SA" dirty="0" smtClean="0"/>
                        <a:t> ).</a:t>
                      </a:r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571472" y="428604"/>
          <a:ext cx="7643866" cy="71435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476652"/>
                <a:gridCol w="4167214"/>
              </a:tblGrid>
              <a:tr h="714356">
                <a:tc>
                  <a:txBody>
                    <a:bodyPr/>
                    <a:lstStyle/>
                    <a:p>
                      <a:pPr rtl="1"/>
                      <a:r>
                        <a:rPr lang="ar-SA" sz="2000" b="1" dirty="0" err="1" smtClean="0">
                          <a:solidFill>
                            <a:schemeClr val="tx1"/>
                          </a:solidFill>
                        </a:rPr>
                        <a:t>ادوية</a:t>
                      </a:r>
                      <a:r>
                        <a:rPr lang="ar-SA" sz="2000" b="1" dirty="0" smtClean="0">
                          <a:solidFill>
                            <a:schemeClr val="tx1"/>
                          </a:solidFill>
                        </a:rPr>
                        <a:t> تزيد من ارتخاء المصرة السفلية </a:t>
                      </a:r>
                      <a:r>
                        <a:rPr lang="ar-SA" sz="2000" b="1" dirty="0" err="1" smtClean="0">
                          <a:solidFill>
                            <a:schemeClr val="tx1"/>
                          </a:solidFill>
                        </a:rPr>
                        <a:t>المريئية</a:t>
                      </a:r>
                      <a:endParaRPr lang="ar-SA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000" b="1" dirty="0" err="1" smtClean="0">
                          <a:solidFill>
                            <a:schemeClr val="tx1"/>
                          </a:solidFill>
                        </a:rPr>
                        <a:t>ادوية</a:t>
                      </a:r>
                      <a:r>
                        <a:rPr lang="ar-SA" sz="2000" b="1" dirty="0" smtClean="0">
                          <a:solidFill>
                            <a:schemeClr val="tx1"/>
                          </a:solidFill>
                        </a:rPr>
                        <a:t> تحدث </a:t>
                      </a:r>
                      <a:r>
                        <a:rPr lang="ar-SA" sz="2000" b="1" dirty="0" err="1" smtClean="0">
                          <a:solidFill>
                            <a:schemeClr val="tx1"/>
                          </a:solidFill>
                        </a:rPr>
                        <a:t>اذية</a:t>
                      </a:r>
                      <a:r>
                        <a:rPr lang="ar-SA" sz="2000" b="1" dirty="0" smtClean="0">
                          <a:solidFill>
                            <a:schemeClr val="tx1"/>
                          </a:solidFill>
                        </a:rPr>
                        <a:t> للمخاطية </a:t>
                      </a:r>
                      <a:r>
                        <a:rPr lang="ar-SA" sz="2000" b="1" dirty="0" err="1" smtClean="0">
                          <a:solidFill>
                            <a:schemeClr val="tx1"/>
                          </a:solidFill>
                        </a:rPr>
                        <a:t>اسفل</a:t>
                      </a:r>
                      <a:r>
                        <a:rPr lang="ar-SA" sz="2000" b="1" dirty="0" smtClean="0">
                          <a:solidFill>
                            <a:schemeClr val="tx1"/>
                          </a:solidFill>
                        </a:rPr>
                        <a:t> المري</a:t>
                      </a:r>
                      <a:endParaRPr lang="ar-SA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مربع نص 4"/>
          <p:cNvSpPr txBox="1"/>
          <p:nvPr/>
        </p:nvSpPr>
        <p:spPr>
          <a:xfrm>
            <a:off x="214282" y="5715016"/>
            <a:ext cx="8828729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err="1" smtClean="0"/>
              <a:t>التيوفيلين</a:t>
            </a:r>
            <a:r>
              <a:rPr lang="ar-SA" dirty="0" smtClean="0"/>
              <a:t> يستعمل لمعالجة التشنجات القصبية والربو لذا يجب الحذر عند </a:t>
            </a:r>
            <a:r>
              <a:rPr lang="ar-SA" dirty="0" err="1" smtClean="0"/>
              <a:t>استخذامه</a:t>
            </a:r>
            <a:r>
              <a:rPr lang="ar-SA" dirty="0" smtClean="0"/>
              <a:t> لدى مريض </a:t>
            </a:r>
            <a:r>
              <a:rPr lang="ar-SA" dirty="0" err="1" smtClean="0"/>
              <a:t>القلس</a:t>
            </a:r>
            <a:endParaRPr lang="ar-SA" dirty="0" smtClean="0"/>
          </a:p>
          <a:p>
            <a:r>
              <a:rPr lang="ar-SA" dirty="0" smtClean="0"/>
              <a:t>وكذلك قد </a:t>
            </a:r>
            <a:r>
              <a:rPr lang="ar-SA" dirty="0" err="1" smtClean="0"/>
              <a:t>ياتي</a:t>
            </a:r>
            <a:r>
              <a:rPr lang="ar-SA" dirty="0" smtClean="0"/>
              <a:t> مريض </a:t>
            </a:r>
            <a:r>
              <a:rPr lang="ar-SA" dirty="0" err="1" smtClean="0"/>
              <a:t>باعراض</a:t>
            </a:r>
            <a:r>
              <a:rPr lang="ar-SA" dirty="0" smtClean="0"/>
              <a:t> الم صدري مقلد </a:t>
            </a:r>
            <a:r>
              <a:rPr lang="ar-SA" dirty="0" err="1" smtClean="0"/>
              <a:t>للالم</a:t>
            </a:r>
            <a:r>
              <a:rPr lang="ar-SA" dirty="0" smtClean="0"/>
              <a:t> القلبي مع </a:t>
            </a:r>
            <a:r>
              <a:rPr lang="ar-SA" dirty="0" err="1" smtClean="0"/>
              <a:t>تبدلات</a:t>
            </a:r>
            <a:r>
              <a:rPr lang="ar-SA" dirty="0" smtClean="0"/>
              <a:t> تخطيطية سببها المنعكس </a:t>
            </a:r>
            <a:r>
              <a:rPr lang="ar-SA" dirty="0" err="1" smtClean="0"/>
              <a:t>المبهمي</a:t>
            </a:r>
            <a:r>
              <a:rPr lang="ar-SA" dirty="0" smtClean="0"/>
              <a:t> الناتج </a:t>
            </a:r>
          </a:p>
          <a:p>
            <a:r>
              <a:rPr lang="ar-SA" dirty="0" smtClean="0"/>
              <a:t>عن </a:t>
            </a:r>
            <a:r>
              <a:rPr lang="ar-SA" dirty="0" err="1" smtClean="0"/>
              <a:t>القلس</a:t>
            </a:r>
            <a:r>
              <a:rPr lang="ar-SA" dirty="0" smtClean="0"/>
              <a:t>  </a:t>
            </a:r>
            <a:r>
              <a:rPr lang="ar-SA" dirty="0" err="1" smtClean="0"/>
              <a:t>فاذا</a:t>
            </a:r>
            <a:r>
              <a:rPr lang="ar-SA" dirty="0" smtClean="0"/>
              <a:t> </a:t>
            </a:r>
            <a:r>
              <a:rPr lang="ar-SA" dirty="0" err="1" smtClean="0"/>
              <a:t>اعطيناه</a:t>
            </a:r>
            <a:r>
              <a:rPr lang="ar-SA" dirty="0" smtClean="0"/>
              <a:t> </a:t>
            </a:r>
            <a:r>
              <a:rPr lang="ar-SA" dirty="0" err="1" smtClean="0"/>
              <a:t>النتروغليسرين</a:t>
            </a:r>
            <a:r>
              <a:rPr lang="ar-SA" dirty="0" smtClean="0"/>
              <a:t> وحاصرات بيتا فقد نخفي التشخيص القلبي لذلك ينصح المريض </a:t>
            </a:r>
            <a:r>
              <a:rPr lang="ar-SA" dirty="0" err="1" smtClean="0"/>
              <a:t>بالقثطرة</a:t>
            </a:r>
            <a:r>
              <a:rPr lang="ar-SA" dirty="0" smtClean="0"/>
              <a:t> القلبية</a:t>
            </a:r>
            <a:endParaRPr lang="ar-SA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مربع نص 1"/>
          <p:cNvSpPr txBox="1"/>
          <p:nvPr/>
        </p:nvSpPr>
        <p:spPr>
          <a:xfrm>
            <a:off x="0" y="428604"/>
            <a:ext cx="9043011" cy="5262979"/>
          </a:xfrm>
          <a:prstGeom prst="rect">
            <a:avLst/>
          </a:prstGeom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C00000"/>
                </a:solidFill>
              </a:rPr>
              <a:t>المعالجة الدوائية : </a:t>
            </a:r>
          </a:p>
          <a:p>
            <a:r>
              <a:rPr lang="ar-SA" dirty="0" smtClean="0"/>
              <a:t>*استخدام </a:t>
            </a:r>
            <a:r>
              <a:rPr lang="ar-SA" dirty="0" err="1" smtClean="0"/>
              <a:t>الادوية</a:t>
            </a:r>
            <a:r>
              <a:rPr lang="ar-SA" dirty="0" smtClean="0"/>
              <a:t> التي تزيد من مقوية المصرة </a:t>
            </a:r>
            <a:r>
              <a:rPr lang="ar-SA" dirty="0" err="1" smtClean="0"/>
              <a:t>المريئية</a:t>
            </a:r>
            <a:r>
              <a:rPr lang="ar-SA" dirty="0" smtClean="0"/>
              <a:t> السفلية: مثل </a:t>
            </a:r>
            <a:r>
              <a:rPr lang="ar-SA" dirty="0" err="1" smtClean="0"/>
              <a:t>الميتكلوبراميد</a:t>
            </a:r>
            <a:r>
              <a:rPr lang="ar-SA" dirty="0" smtClean="0"/>
              <a:t> </a:t>
            </a:r>
            <a:r>
              <a:rPr lang="ar-SA" dirty="0" err="1" smtClean="0"/>
              <a:t>والدومبيرودون</a:t>
            </a:r>
            <a:r>
              <a:rPr lang="ar-SA" dirty="0" smtClean="0"/>
              <a:t> .</a:t>
            </a:r>
          </a:p>
          <a:p>
            <a:r>
              <a:rPr lang="ar-SA" dirty="0" smtClean="0"/>
              <a:t>*وسائط دوائية لتخفيف </a:t>
            </a:r>
            <a:r>
              <a:rPr lang="ar-SA" dirty="0" err="1" smtClean="0"/>
              <a:t>او</a:t>
            </a:r>
            <a:r>
              <a:rPr lang="ar-SA" dirty="0" smtClean="0"/>
              <a:t> تعديل </a:t>
            </a:r>
            <a:r>
              <a:rPr lang="ar-SA" dirty="0" err="1" smtClean="0"/>
              <a:t>الافراز</a:t>
            </a:r>
            <a:r>
              <a:rPr lang="ar-SA" dirty="0" smtClean="0"/>
              <a:t> </a:t>
            </a:r>
            <a:r>
              <a:rPr lang="ar-SA" dirty="0" err="1" smtClean="0"/>
              <a:t>الحامضي</a:t>
            </a:r>
            <a:r>
              <a:rPr lang="ar-SA" dirty="0" smtClean="0"/>
              <a:t> من المعدة مثل :</a:t>
            </a:r>
          </a:p>
          <a:p>
            <a:r>
              <a:rPr lang="ar-SA" dirty="0" smtClean="0"/>
              <a:t>          -مضادات الحموضة موضعية </a:t>
            </a:r>
            <a:r>
              <a:rPr lang="ar-SA" dirty="0" err="1" smtClean="0"/>
              <a:t>التاثير</a:t>
            </a:r>
            <a:r>
              <a:rPr lang="ar-SA" dirty="0" smtClean="0"/>
              <a:t> مثل </a:t>
            </a:r>
            <a:r>
              <a:rPr lang="ar-SA" dirty="0" err="1" smtClean="0"/>
              <a:t>هيدروكسيد</a:t>
            </a:r>
            <a:r>
              <a:rPr lang="ar-SA" dirty="0" smtClean="0"/>
              <a:t> </a:t>
            </a:r>
            <a:r>
              <a:rPr lang="ar-SA" dirty="0" err="1" smtClean="0"/>
              <a:t>الالمنيوم</a:t>
            </a:r>
            <a:r>
              <a:rPr lang="ar-SA" dirty="0" smtClean="0"/>
              <a:t> </a:t>
            </a:r>
            <a:r>
              <a:rPr lang="ar-SA" dirty="0" err="1" smtClean="0"/>
              <a:t>والمغنزيوم</a:t>
            </a:r>
            <a:r>
              <a:rPr lang="ar-SA" dirty="0" smtClean="0"/>
              <a:t> .</a:t>
            </a:r>
          </a:p>
          <a:p>
            <a:r>
              <a:rPr lang="ar-SA" dirty="0" smtClean="0"/>
              <a:t>         - حمض </a:t>
            </a:r>
            <a:r>
              <a:rPr lang="ar-SA" dirty="0" err="1" smtClean="0"/>
              <a:t>الالجينيك</a:t>
            </a:r>
            <a:r>
              <a:rPr lang="ar-SA" dirty="0" smtClean="0"/>
              <a:t> .</a:t>
            </a:r>
          </a:p>
          <a:p>
            <a:r>
              <a:rPr lang="ar-SA" dirty="0" smtClean="0"/>
              <a:t>         -مثبطات المستقبلات </a:t>
            </a:r>
            <a:r>
              <a:rPr lang="ar-SA" dirty="0" err="1" smtClean="0"/>
              <a:t>الهيستامينية</a:t>
            </a:r>
            <a:r>
              <a:rPr lang="ar-SA" dirty="0" smtClean="0"/>
              <a:t> .</a:t>
            </a:r>
          </a:p>
          <a:p>
            <a:r>
              <a:rPr lang="ar-SA" dirty="0" smtClean="0"/>
              <a:t>        -مثبطات مضخة البروتون (</a:t>
            </a:r>
            <a:r>
              <a:rPr lang="ar-SA" dirty="0" err="1" smtClean="0"/>
              <a:t>اساس</a:t>
            </a:r>
            <a:r>
              <a:rPr lang="ar-SA" dirty="0" smtClean="0"/>
              <a:t> معالجة </a:t>
            </a:r>
            <a:r>
              <a:rPr lang="ar-SA" dirty="0" err="1" smtClean="0"/>
              <a:t>القلس</a:t>
            </a:r>
            <a:r>
              <a:rPr lang="ar-SA" dirty="0" smtClean="0"/>
              <a:t> ) وهي ست مركبات </a:t>
            </a:r>
          </a:p>
          <a:p>
            <a:r>
              <a:rPr lang="ar-SA" dirty="0" smtClean="0"/>
              <a:t>           </a:t>
            </a:r>
            <a:r>
              <a:rPr lang="ar-SA" dirty="0" err="1" smtClean="0"/>
              <a:t>اوميبرازول</a:t>
            </a:r>
            <a:r>
              <a:rPr lang="ar-SA" dirty="0" smtClean="0"/>
              <a:t> -</a:t>
            </a:r>
            <a:r>
              <a:rPr lang="ar-SA" dirty="0" err="1" smtClean="0"/>
              <a:t>لانسوبرازول</a:t>
            </a:r>
            <a:r>
              <a:rPr lang="ar-SA" dirty="0" smtClean="0"/>
              <a:t> -</a:t>
            </a:r>
            <a:r>
              <a:rPr lang="ar-SA" dirty="0" err="1" smtClean="0"/>
              <a:t>ايس</a:t>
            </a:r>
            <a:r>
              <a:rPr lang="ar-SA" dirty="0" smtClean="0"/>
              <a:t> </a:t>
            </a:r>
            <a:r>
              <a:rPr lang="ar-SA" dirty="0" err="1" smtClean="0"/>
              <a:t>اوميبرازول</a:t>
            </a:r>
            <a:r>
              <a:rPr lang="ar-SA" dirty="0" smtClean="0"/>
              <a:t> – </a:t>
            </a:r>
            <a:r>
              <a:rPr lang="ar-SA" dirty="0" err="1" smtClean="0"/>
              <a:t>بانتوبرازول</a:t>
            </a:r>
            <a:r>
              <a:rPr lang="ar-SA" dirty="0" smtClean="0"/>
              <a:t> –</a:t>
            </a:r>
            <a:r>
              <a:rPr lang="ar-SA" dirty="0" err="1" smtClean="0"/>
              <a:t>رابيبرازول</a:t>
            </a:r>
            <a:r>
              <a:rPr lang="ar-SA" dirty="0" smtClean="0"/>
              <a:t> –</a:t>
            </a:r>
            <a:r>
              <a:rPr lang="ar-SA" dirty="0" err="1" smtClean="0"/>
              <a:t>ديس</a:t>
            </a:r>
            <a:r>
              <a:rPr lang="ar-SA" dirty="0" smtClean="0"/>
              <a:t> </a:t>
            </a:r>
            <a:r>
              <a:rPr lang="ar-SA" dirty="0" err="1" smtClean="0"/>
              <a:t>لانسوبرازول</a:t>
            </a:r>
            <a:r>
              <a:rPr lang="ar-SA" dirty="0" smtClean="0"/>
              <a:t> .</a:t>
            </a:r>
          </a:p>
          <a:p>
            <a:r>
              <a:rPr lang="ar-SA" dirty="0" smtClean="0"/>
              <a:t>     الخيارات الثلاثة </a:t>
            </a:r>
            <a:r>
              <a:rPr lang="ar-SA" dirty="0" err="1" smtClean="0"/>
              <a:t>الاولى</a:t>
            </a:r>
            <a:r>
              <a:rPr lang="ar-SA" dirty="0" smtClean="0"/>
              <a:t> تستخدم في حالة </a:t>
            </a:r>
            <a:r>
              <a:rPr lang="ar-SA" dirty="0" err="1" smtClean="0"/>
              <a:t>الاعراض</a:t>
            </a:r>
            <a:r>
              <a:rPr lang="ar-SA" dirty="0" smtClean="0"/>
              <a:t> الخفيفة ,</a:t>
            </a:r>
            <a:r>
              <a:rPr lang="ar-SA" dirty="0" err="1" smtClean="0"/>
              <a:t>اما</a:t>
            </a:r>
            <a:r>
              <a:rPr lang="ar-SA" dirty="0" smtClean="0"/>
              <a:t> </a:t>
            </a:r>
            <a:r>
              <a:rPr lang="ar-SA" dirty="0" err="1" smtClean="0"/>
              <a:t>ال</a:t>
            </a:r>
            <a:r>
              <a:rPr lang="ar-SA" dirty="0" smtClean="0"/>
              <a:t> </a:t>
            </a:r>
            <a:r>
              <a:rPr lang="en-US" dirty="0" smtClean="0"/>
              <a:t>PPI</a:t>
            </a:r>
            <a:r>
              <a:rPr lang="ar-SA" dirty="0" smtClean="0"/>
              <a:t> فتستخدم في حالة </a:t>
            </a:r>
            <a:r>
              <a:rPr lang="ar-SA" dirty="0" err="1" smtClean="0"/>
              <a:t>الاعراض</a:t>
            </a:r>
            <a:r>
              <a:rPr lang="ar-SA" dirty="0" smtClean="0"/>
              <a:t> الشديدة .</a:t>
            </a:r>
          </a:p>
          <a:p>
            <a:r>
              <a:rPr lang="ar-SA" sz="2400" b="1" dirty="0" smtClean="0">
                <a:solidFill>
                  <a:srgbClr val="C00000"/>
                </a:solidFill>
              </a:rPr>
              <a:t>العلاج الجراحي  : </a:t>
            </a:r>
          </a:p>
          <a:p>
            <a:r>
              <a:rPr lang="ar-SA" dirty="0" smtClean="0"/>
              <a:t>  *</a:t>
            </a:r>
            <a:r>
              <a:rPr lang="ar-SA" dirty="0" err="1" smtClean="0"/>
              <a:t>استطبابات</a:t>
            </a:r>
            <a:r>
              <a:rPr lang="ar-SA" dirty="0" smtClean="0"/>
              <a:t> العلاج الجراحي : محدودة</a:t>
            </a:r>
          </a:p>
          <a:p>
            <a:r>
              <a:rPr lang="ar-SA" dirty="0" smtClean="0"/>
              <a:t>           ---نكس </a:t>
            </a:r>
            <a:r>
              <a:rPr lang="ar-SA" dirty="0" err="1" smtClean="0"/>
              <a:t>اعراض</a:t>
            </a:r>
            <a:r>
              <a:rPr lang="ar-SA" dirty="0" smtClean="0"/>
              <a:t> </a:t>
            </a:r>
            <a:r>
              <a:rPr lang="ar-SA" dirty="0" err="1" smtClean="0"/>
              <a:t>القلس</a:t>
            </a:r>
            <a:r>
              <a:rPr lang="ar-SA" dirty="0" smtClean="0"/>
              <a:t> خلال فترة قصيرة من </a:t>
            </a:r>
            <a:r>
              <a:rPr lang="ar-SA" dirty="0" err="1" smtClean="0"/>
              <a:t>ايقاف</a:t>
            </a:r>
            <a:r>
              <a:rPr lang="ar-SA" dirty="0" smtClean="0"/>
              <a:t> العلاج الطبي .</a:t>
            </a:r>
          </a:p>
          <a:p>
            <a:r>
              <a:rPr lang="ar-SA" dirty="0" smtClean="0"/>
              <a:t>           ---حاجة المريض لجرعة مرتفعة من </a:t>
            </a:r>
            <a:r>
              <a:rPr lang="ar-SA" dirty="0" err="1" smtClean="0"/>
              <a:t>ال</a:t>
            </a:r>
            <a:r>
              <a:rPr lang="ar-SA" dirty="0" smtClean="0"/>
              <a:t> </a:t>
            </a:r>
            <a:r>
              <a:rPr lang="en-US" dirty="0" smtClean="0"/>
              <a:t> PPI  </a:t>
            </a:r>
            <a:r>
              <a:rPr lang="ar-SA" dirty="0" smtClean="0"/>
              <a:t>للسيطرة على </a:t>
            </a:r>
            <a:r>
              <a:rPr lang="ar-SA" dirty="0" err="1" smtClean="0"/>
              <a:t>الاعراض</a:t>
            </a:r>
            <a:r>
              <a:rPr lang="ar-SA" dirty="0" smtClean="0"/>
              <a:t> وخاصة </a:t>
            </a:r>
            <a:r>
              <a:rPr lang="ar-SA" dirty="0" err="1" smtClean="0"/>
              <a:t>اذا</a:t>
            </a:r>
            <a:r>
              <a:rPr lang="ar-SA" dirty="0" smtClean="0"/>
              <a:t> كان صغير السن حيث </a:t>
            </a:r>
            <a:r>
              <a:rPr lang="ar-SA" dirty="0" err="1" smtClean="0"/>
              <a:t>ان</a:t>
            </a:r>
            <a:r>
              <a:rPr lang="ar-SA" dirty="0" smtClean="0"/>
              <a:t>         </a:t>
            </a:r>
          </a:p>
          <a:p>
            <a:r>
              <a:rPr lang="ar-SA" dirty="0" smtClean="0"/>
              <a:t>                         مدة العلاج ستكون طويلة  .    </a:t>
            </a:r>
          </a:p>
          <a:p>
            <a:r>
              <a:rPr lang="ar-SA" dirty="0" smtClean="0"/>
              <a:t>          ---رغبة المريض بالجراحة.</a:t>
            </a:r>
          </a:p>
          <a:p>
            <a:r>
              <a:rPr lang="ar-SA" dirty="0" smtClean="0"/>
              <a:t>          ---في حال حدوث </a:t>
            </a:r>
            <a:r>
              <a:rPr lang="ar-SA" dirty="0" err="1" smtClean="0"/>
              <a:t>اختلاطات</a:t>
            </a:r>
            <a:r>
              <a:rPr lang="ar-SA" dirty="0" smtClean="0"/>
              <a:t> مثل **التهاب مري شديد</a:t>
            </a:r>
          </a:p>
          <a:p>
            <a:r>
              <a:rPr lang="ar-SA" dirty="0" smtClean="0"/>
              <a:t>               **  تضيق مري لم </a:t>
            </a:r>
            <a:r>
              <a:rPr lang="ar-SA" dirty="0" err="1" smtClean="0"/>
              <a:t>يستجب</a:t>
            </a:r>
            <a:r>
              <a:rPr lang="ar-SA" dirty="0" smtClean="0"/>
              <a:t> بالعلاج </a:t>
            </a:r>
            <a:r>
              <a:rPr lang="ar-SA" dirty="0" err="1" smtClean="0"/>
              <a:t>التنظيري</a:t>
            </a:r>
            <a:r>
              <a:rPr lang="ar-SA" dirty="0" smtClean="0"/>
              <a:t>  , **قرحة عميقة لا تستجيب للعلاج والتخوف من حدوث </a:t>
            </a:r>
            <a:r>
              <a:rPr lang="ar-SA" dirty="0" err="1" smtClean="0"/>
              <a:t>حؤول</a:t>
            </a:r>
            <a:r>
              <a:rPr lang="ar-SA" dirty="0" smtClean="0"/>
              <a:t> </a:t>
            </a:r>
          </a:p>
          <a:p>
            <a:r>
              <a:rPr lang="ar-SA" dirty="0" smtClean="0"/>
              <a:t>                 نتيجة </a:t>
            </a:r>
            <a:r>
              <a:rPr lang="ar-SA" dirty="0" err="1" smtClean="0"/>
              <a:t>التخريش</a:t>
            </a:r>
            <a:r>
              <a:rPr lang="ar-SA" dirty="0" smtClean="0"/>
              <a:t> المزمن 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2912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ربع نص 2"/>
          <p:cNvSpPr txBox="1"/>
          <p:nvPr/>
        </p:nvSpPr>
        <p:spPr>
          <a:xfrm rot="10800000" flipV="1">
            <a:off x="4429120" y="112278"/>
            <a:ext cx="4500595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مبدأ الجراحة  : </a:t>
            </a:r>
          </a:p>
          <a:p>
            <a:r>
              <a:rPr lang="ar-SA" dirty="0" smtClean="0"/>
              <a:t>--- </a:t>
            </a:r>
            <a:r>
              <a:rPr lang="ar-SA" dirty="0" err="1" smtClean="0"/>
              <a:t>اعادة</a:t>
            </a:r>
            <a:r>
              <a:rPr lang="ar-SA" dirty="0" smtClean="0"/>
              <a:t> منطقة الفؤاد لموقعها التشريحي</a:t>
            </a:r>
          </a:p>
          <a:p>
            <a:r>
              <a:rPr lang="ar-SA" dirty="0" smtClean="0"/>
              <a:t>     مثل ثني قاع المعدة غير الجراحي عبر الفم .</a:t>
            </a:r>
          </a:p>
          <a:p>
            <a:endParaRPr lang="ar-SA" dirty="0" smtClean="0"/>
          </a:p>
          <a:p>
            <a:r>
              <a:rPr lang="ar-SA" dirty="0" smtClean="0"/>
              <a:t>---</a:t>
            </a:r>
            <a:r>
              <a:rPr lang="ar-SA" dirty="0" err="1" smtClean="0"/>
              <a:t>انشاء</a:t>
            </a:r>
            <a:r>
              <a:rPr lang="ar-SA" dirty="0" smtClean="0"/>
              <a:t> </a:t>
            </a:r>
            <a:r>
              <a:rPr lang="ar-SA" dirty="0" err="1" smtClean="0"/>
              <a:t>الية</a:t>
            </a:r>
            <a:r>
              <a:rPr lang="ar-SA" dirty="0" smtClean="0"/>
              <a:t> تعيق </a:t>
            </a:r>
            <a:r>
              <a:rPr lang="ar-SA" dirty="0" err="1" smtClean="0"/>
              <a:t>القلس</a:t>
            </a:r>
            <a:r>
              <a:rPr lang="ar-SA" dirty="0" smtClean="0"/>
              <a:t> وذلك عن طريق الجراحة </a:t>
            </a:r>
            <a:r>
              <a:rPr lang="ar-SA" dirty="0" err="1" smtClean="0"/>
              <a:t>التنظيرية</a:t>
            </a:r>
            <a:r>
              <a:rPr lang="ar-SA" dirty="0" smtClean="0"/>
              <a:t> حاليا  </a:t>
            </a:r>
            <a:r>
              <a:rPr lang="ar-SA" dirty="0" err="1" smtClean="0"/>
              <a:t>او</a:t>
            </a:r>
            <a:r>
              <a:rPr lang="ar-SA" dirty="0" smtClean="0"/>
              <a:t> المفتوحة سابقا .</a:t>
            </a:r>
          </a:p>
          <a:p>
            <a:endParaRPr lang="ar-SA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3" y="3929066"/>
            <a:ext cx="5143535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ربع نص 4"/>
          <p:cNvSpPr txBox="1"/>
          <p:nvPr/>
        </p:nvSpPr>
        <p:spPr>
          <a:xfrm>
            <a:off x="285720" y="3500438"/>
            <a:ext cx="8572560" cy="240065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/>
              <a:t>                                                                          ثني قاع </a:t>
            </a:r>
            <a:r>
              <a:rPr lang="ar-SA" b="1" dirty="0" err="1" smtClean="0"/>
              <a:t>املعدة</a:t>
            </a:r>
            <a:r>
              <a:rPr lang="ar-SA" b="1" dirty="0" smtClean="0"/>
              <a:t> </a:t>
            </a:r>
            <a:r>
              <a:rPr lang="ar-SA" b="1" dirty="0" smtClean="0"/>
              <a:t>الجراحي عبر الفم (تقنينية </a:t>
            </a:r>
            <a:r>
              <a:rPr lang="en-US" b="1" dirty="0" smtClean="0"/>
              <a:t>TIF (</a:t>
            </a:r>
            <a:endParaRPr lang="ar-SA" b="1" dirty="0" smtClean="0"/>
          </a:p>
          <a:p>
            <a:endParaRPr lang="ar-SA" b="1" dirty="0" smtClean="0"/>
          </a:p>
          <a:p>
            <a:endParaRPr lang="ar-SA" sz="1600" b="1" dirty="0" smtClean="0"/>
          </a:p>
          <a:p>
            <a:r>
              <a:rPr lang="ar-SA" sz="1600" b="1" dirty="0" err="1" smtClean="0"/>
              <a:t>ارشيف</a:t>
            </a:r>
            <a:r>
              <a:rPr lang="ar-SA" sz="1600" b="1" dirty="0" smtClean="0"/>
              <a:t> تقنية </a:t>
            </a:r>
            <a:r>
              <a:rPr lang="en-US" sz="1600" b="1" dirty="0" smtClean="0"/>
              <a:t>LINX</a:t>
            </a:r>
            <a:r>
              <a:rPr lang="ar-SA" sz="1600" b="1" dirty="0" smtClean="0"/>
              <a:t> وهي عبارة عن حلقة</a:t>
            </a:r>
          </a:p>
          <a:p>
            <a:r>
              <a:rPr lang="ar-SA" sz="1600" b="1" dirty="0" smtClean="0"/>
              <a:t>من </a:t>
            </a:r>
            <a:r>
              <a:rPr lang="ar-SA" sz="1600" b="1" dirty="0" err="1" smtClean="0"/>
              <a:t>التيتانيوم</a:t>
            </a:r>
            <a:r>
              <a:rPr lang="ar-SA" sz="1600" b="1" dirty="0" smtClean="0"/>
              <a:t> تحوي بداخلها مغناطيس.</a:t>
            </a:r>
          </a:p>
          <a:p>
            <a:r>
              <a:rPr lang="ar-SA" sz="1600" b="1" dirty="0" smtClean="0"/>
              <a:t>تتوسع عند نزول اللقمة وبمجرد وصول اللقمة</a:t>
            </a:r>
          </a:p>
          <a:p>
            <a:r>
              <a:rPr lang="ar-SA" sz="1600" b="1" dirty="0" err="1" smtClean="0"/>
              <a:t>الى</a:t>
            </a:r>
            <a:r>
              <a:rPr lang="ar-SA" sz="1600" b="1" dirty="0" smtClean="0"/>
              <a:t> المعدة تحكم </a:t>
            </a:r>
            <a:r>
              <a:rPr lang="ar-SA" sz="1600" b="1" dirty="0" err="1" smtClean="0"/>
              <a:t>اغلاق</a:t>
            </a:r>
            <a:r>
              <a:rPr lang="ar-SA" sz="1600" b="1" dirty="0" smtClean="0"/>
              <a:t> الوصل </a:t>
            </a:r>
            <a:r>
              <a:rPr lang="ar-SA" sz="1600" b="1" dirty="0" err="1" smtClean="0"/>
              <a:t>المريئي</a:t>
            </a:r>
            <a:r>
              <a:rPr lang="ar-SA" sz="1600" b="1" dirty="0" smtClean="0"/>
              <a:t> المعدي</a:t>
            </a:r>
          </a:p>
          <a:p>
            <a:r>
              <a:rPr lang="ar-SA" sz="1600" b="1" dirty="0" smtClean="0"/>
              <a:t>بفعل جاذبية المغناطيسية .</a:t>
            </a:r>
          </a:p>
          <a:p>
            <a:endParaRPr lang="ar-SA" b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14282" y="214290"/>
            <a:ext cx="8786874" cy="16312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ar-SA" sz="2000" dirty="0" smtClean="0"/>
              <a:t>السلام عليكم زملاءنا الكرام </a:t>
            </a:r>
            <a:r>
              <a:rPr lang="ar-SA" sz="2000" b="1" dirty="0" smtClean="0"/>
              <a:t>:</a:t>
            </a:r>
          </a:p>
          <a:p>
            <a:r>
              <a:rPr lang="ar-SA" sz="2000" dirty="0" smtClean="0"/>
              <a:t>اليوم سنكمل تشوهات المري المكتسبة حيث تناولنا منها </a:t>
            </a:r>
            <a:r>
              <a:rPr lang="ar-SA" sz="2000" dirty="0" err="1" smtClean="0"/>
              <a:t>رتوج</a:t>
            </a:r>
            <a:r>
              <a:rPr lang="ar-SA" sz="2000" dirty="0" smtClean="0"/>
              <a:t> المري المكتسبة</a:t>
            </a:r>
          </a:p>
          <a:p>
            <a:r>
              <a:rPr lang="ar-SA" sz="2000" dirty="0" smtClean="0"/>
              <a:t>والفتق الحجابي في المحاضرة السابقة، ثم سنتحدث عن أمراض المري ابتداءً من</a:t>
            </a:r>
          </a:p>
          <a:p>
            <a:r>
              <a:rPr lang="ar-SA" sz="2000" dirty="0" err="1" smtClean="0"/>
              <a:t>القلس</a:t>
            </a:r>
            <a:r>
              <a:rPr lang="ar-SA" sz="2000" dirty="0" smtClean="0"/>
              <a:t> </a:t>
            </a:r>
            <a:r>
              <a:rPr lang="ar-SA" sz="2000" dirty="0" err="1" smtClean="0"/>
              <a:t>المريئي</a:t>
            </a:r>
            <a:r>
              <a:rPr lang="ar-SA" sz="2000" dirty="0" smtClean="0"/>
              <a:t> المعدي ، مروراً بالتهابات المري مع التطرق لتدبير هذه الآفات.</a:t>
            </a:r>
          </a:p>
          <a:p>
            <a:r>
              <a:rPr lang="ar-SA" sz="2000" dirty="0" smtClean="0"/>
              <a:t>لنبدأ بسم الله :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1357290" y="1785926"/>
            <a:ext cx="6286545" cy="523220"/>
          </a:xfrm>
          <a:prstGeom prst="rect">
            <a:avLst/>
          </a:prstGeom>
          <a:solidFill>
            <a:srgbClr val="7030A0">
              <a:alpha val="62000"/>
            </a:srgbClr>
          </a:solidFill>
        </p:spPr>
        <p:txBody>
          <a:bodyPr wrap="square">
            <a:spAutoFit/>
          </a:bodyPr>
          <a:lstStyle/>
          <a:p>
            <a:r>
              <a:rPr lang="ar-SA" sz="2800" dirty="0" smtClean="0"/>
              <a:t>ثالثاً : حلقة </a:t>
            </a:r>
            <a:r>
              <a:rPr lang="ar-SA" sz="2800" dirty="0" err="1" smtClean="0"/>
              <a:t>تشاتزكي</a:t>
            </a:r>
            <a:r>
              <a:rPr lang="ar-SA" sz="2800" dirty="0" smtClean="0"/>
              <a:t> </a:t>
            </a:r>
            <a:r>
              <a:rPr lang="en-US" sz="2800" dirty="0" err="1" smtClean="0"/>
              <a:t>shatzki,s</a:t>
            </a:r>
            <a:r>
              <a:rPr lang="en-US" sz="2800" dirty="0" smtClean="0"/>
              <a:t> ring</a:t>
            </a:r>
            <a:endParaRPr lang="ar-SA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643182"/>
            <a:ext cx="1599743" cy="2168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ستطيل 4"/>
          <p:cNvSpPr/>
          <p:nvPr/>
        </p:nvSpPr>
        <p:spPr>
          <a:xfrm>
            <a:off x="1928794" y="2500306"/>
            <a:ext cx="68580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dirty="0" smtClean="0"/>
              <a:t>تضيق حلقي </a:t>
            </a:r>
            <a:r>
              <a:rPr lang="ar-SA" dirty="0" err="1" smtClean="0"/>
              <a:t>يتوضع</a:t>
            </a:r>
            <a:r>
              <a:rPr lang="ar-SA" dirty="0" smtClean="0"/>
              <a:t> أسفل المري عند الوصل المخاطي </a:t>
            </a:r>
            <a:r>
              <a:rPr lang="ar-SA" dirty="0" err="1" smtClean="0"/>
              <a:t>المريئي</a:t>
            </a:r>
            <a:r>
              <a:rPr lang="ar-SA" dirty="0" smtClean="0"/>
              <a:t> المعدي</a:t>
            </a:r>
          </a:p>
          <a:p>
            <a:r>
              <a:rPr lang="ar-SA" dirty="0" smtClean="0"/>
              <a:t>(الخط</a:t>
            </a:r>
            <a:r>
              <a:rPr lang="en-US" dirty="0" smtClean="0"/>
              <a:t> Z </a:t>
            </a:r>
            <a:r>
              <a:rPr lang="ar-SA" dirty="0" smtClean="0"/>
              <a:t>).</a:t>
            </a:r>
            <a:endParaRPr lang="en-US" dirty="0" smtClean="0"/>
          </a:p>
          <a:p>
            <a:r>
              <a:rPr lang="ar-SA" dirty="0" smtClean="0"/>
              <a:t> فهي عبارة عن حجاب مخاطي مع تليف تحته، ثخانته2-3ملم</a:t>
            </a:r>
          </a:p>
          <a:p>
            <a:r>
              <a:rPr lang="ar-SA" dirty="0" smtClean="0"/>
              <a:t>لا تشاهد هذه الحلقة قبل سن </a:t>
            </a:r>
            <a:r>
              <a:rPr lang="ar-SA" dirty="0" err="1" smtClean="0"/>
              <a:t>ال</a:t>
            </a:r>
            <a:r>
              <a:rPr lang="ar-SA" dirty="0" smtClean="0"/>
              <a:t> 40 سنة.</a:t>
            </a:r>
          </a:p>
          <a:p>
            <a:r>
              <a:rPr lang="ar-SA" dirty="0" smtClean="0"/>
              <a:t> تعلو غالباً فتق حجابي صغير</a:t>
            </a:r>
            <a:endParaRPr lang="ar-SA" dirty="0"/>
          </a:p>
        </p:txBody>
      </p:sp>
      <p:sp>
        <p:nvSpPr>
          <p:cNvPr id="6" name="مستطيل 5"/>
          <p:cNvSpPr/>
          <p:nvPr/>
        </p:nvSpPr>
        <p:spPr>
          <a:xfrm>
            <a:off x="1857356" y="4000504"/>
            <a:ext cx="70008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dirty="0" smtClean="0"/>
              <a:t>تتشكل غالباً إثر </a:t>
            </a:r>
            <a:r>
              <a:rPr lang="ar-SA" dirty="0" err="1" smtClean="0"/>
              <a:t>تخريش</a:t>
            </a:r>
            <a:r>
              <a:rPr lang="ar-SA" dirty="0" smtClean="0"/>
              <a:t> مزمن لأسفل المري ناجم عن </a:t>
            </a:r>
            <a:r>
              <a:rPr lang="ar-SA" dirty="0" err="1" smtClean="0"/>
              <a:t>قلس</a:t>
            </a:r>
            <a:r>
              <a:rPr lang="ar-SA" dirty="0" smtClean="0"/>
              <a:t> معدي مريئي دون أن تترافق مع أي أعراض </a:t>
            </a:r>
            <a:r>
              <a:rPr lang="ar-SA" dirty="0" err="1" smtClean="0"/>
              <a:t>للقلس</a:t>
            </a:r>
            <a:r>
              <a:rPr lang="ar-SA" dirty="0" smtClean="0"/>
              <a:t> أو علامات </a:t>
            </a:r>
            <a:r>
              <a:rPr lang="ar-SA" dirty="0" err="1" smtClean="0"/>
              <a:t>تنظيرية</a:t>
            </a:r>
            <a:r>
              <a:rPr lang="ar-SA" dirty="0" smtClean="0"/>
              <a:t> لالتهاب مري </a:t>
            </a:r>
            <a:r>
              <a:rPr lang="ar-SA" dirty="0" err="1" smtClean="0"/>
              <a:t>قلسي</a:t>
            </a:r>
            <a:r>
              <a:rPr lang="ar-SA" dirty="0" smtClean="0"/>
              <a:t>، فهذه الحلقة تعد شكلاً من أشكال</a:t>
            </a:r>
          </a:p>
          <a:p>
            <a:r>
              <a:rPr lang="ar-SA" dirty="0" smtClean="0"/>
              <a:t>الدفاع عن المري من أذى المواد </a:t>
            </a:r>
            <a:r>
              <a:rPr lang="ar-SA" dirty="0" err="1" smtClean="0"/>
              <a:t>القالسة</a:t>
            </a:r>
            <a:r>
              <a:rPr lang="ar-SA" dirty="0" smtClean="0"/>
              <a:t> .</a:t>
            </a:r>
            <a:endParaRPr lang="ar-SA" dirty="0"/>
          </a:p>
        </p:txBody>
      </p:sp>
      <p:sp>
        <p:nvSpPr>
          <p:cNvPr id="7" name="مستطيل 6"/>
          <p:cNvSpPr/>
          <p:nvPr/>
        </p:nvSpPr>
        <p:spPr>
          <a:xfrm>
            <a:off x="2000232" y="5072074"/>
            <a:ext cx="6429420" cy="1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dirty="0" smtClean="0"/>
              <a:t>الأعراض:</a:t>
            </a:r>
          </a:p>
          <a:p>
            <a:r>
              <a:rPr lang="ar-SA" dirty="0" smtClean="0"/>
              <a:t> عسرة بلع </a:t>
            </a:r>
            <a:r>
              <a:rPr lang="ar-SA" dirty="0" err="1" smtClean="0"/>
              <a:t>للجوامد</a:t>
            </a:r>
            <a:r>
              <a:rPr lang="ar-SA" dirty="0" smtClean="0"/>
              <a:t> عندما تصغر لمعة المري.</a:t>
            </a:r>
          </a:p>
          <a:p>
            <a:r>
              <a:rPr lang="ar-SA" dirty="0" smtClean="0"/>
              <a:t> </a:t>
            </a:r>
            <a:r>
              <a:rPr lang="ar-SA" dirty="0" err="1" smtClean="0"/>
              <a:t>انعقال</a:t>
            </a:r>
            <a:r>
              <a:rPr lang="ar-SA" dirty="0" smtClean="0"/>
              <a:t> لقمة </a:t>
            </a:r>
            <a:r>
              <a:rPr lang="ar-SA" dirty="0" err="1" smtClean="0"/>
              <a:t>طعامية</a:t>
            </a:r>
            <a:r>
              <a:rPr lang="ar-SA" dirty="0" smtClean="0"/>
              <a:t> فوق الحلقة ← </a:t>
            </a:r>
            <a:r>
              <a:rPr lang="ar-SA" dirty="0" err="1" smtClean="0"/>
              <a:t>إلعاب</a:t>
            </a:r>
            <a:r>
              <a:rPr lang="ar-SA" dirty="0" smtClean="0"/>
              <a:t> وألم حاد خلف القص يزول بمرور</a:t>
            </a:r>
          </a:p>
          <a:p>
            <a:r>
              <a:rPr lang="ar-SA" dirty="0" smtClean="0"/>
              <a:t>اللقمة أو بارتدادها عبر الفم، أحياناً يجب تفتيتها </a:t>
            </a:r>
            <a:r>
              <a:rPr lang="ar-SA" dirty="0" err="1" smtClean="0"/>
              <a:t>تنظيرياً</a:t>
            </a:r>
            <a:r>
              <a:rPr lang="ar-SA" dirty="0" smtClean="0"/>
              <a:t> .</a:t>
            </a:r>
          </a:p>
          <a:p>
            <a:r>
              <a:rPr lang="ar-SA" dirty="0" smtClean="0"/>
              <a:t>التشخيص :بالتصوير الظليل,التنظير.</a:t>
            </a:r>
          </a:p>
          <a:p>
            <a:r>
              <a:rPr lang="ar-SA" dirty="0" smtClean="0"/>
              <a:t>العلاج :بتوسيع الحلقة </a:t>
            </a:r>
            <a:r>
              <a:rPr lang="ar-SA" dirty="0" err="1" smtClean="0"/>
              <a:t>تنظيريا</a:t>
            </a:r>
            <a:r>
              <a:rPr lang="ar-SA" dirty="0" smtClean="0"/>
              <a:t> .</a:t>
            </a:r>
            <a:endParaRPr lang="ar-S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286388"/>
            <a:ext cx="157163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عالجة 2"/>
          <p:cNvSpPr/>
          <p:nvPr/>
        </p:nvSpPr>
        <p:spPr>
          <a:xfrm>
            <a:off x="1000100" y="500042"/>
            <a:ext cx="7500990" cy="1071570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 extrusionH="76200" contourW="12700" prstMaterial="dkEdge">
            <a:bevelT w="139700" h="139700" prst="convex"/>
            <a:bevelB w="25400" h="95250"/>
            <a:extrusionClr>
              <a:schemeClr val="accent2">
                <a:lumMod val="75000"/>
              </a:schemeClr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</a:rPr>
              <a:t>التهابات المري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4643438" y="1785926"/>
            <a:ext cx="4042383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سندرس المواضيع </a:t>
            </a:r>
            <a:r>
              <a:rPr lang="ar-SA" dirty="0" err="1" smtClean="0"/>
              <a:t>الاتية</a:t>
            </a:r>
            <a:r>
              <a:rPr lang="ar-SA" dirty="0" smtClean="0"/>
              <a:t> : </a:t>
            </a:r>
          </a:p>
          <a:p>
            <a:r>
              <a:rPr lang="ar-SA" dirty="0" smtClean="0"/>
              <a:t>1-التهاب المري </a:t>
            </a:r>
            <a:r>
              <a:rPr lang="ar-SA" dirty="0" err="1" smtClean="0"/>
              <a:t>القلسي</a:t>
            </a:r>
            <a:r>
              <a:rPr lang="ar-SA" dirty="0" smtClean="0"/>
              <a:t>(الهضمي سابقا) .</a:t>
            </a:r>
          </a:p>
          <a:p>
            <a:r>
              <a:rPr lang="ar-SA" dirty="0" smtClean="0"/>
              <a:t>2-التهاب المري في سياق </a:t>
            </a:r>
            <a:r>
              <a:rPr lang="ar-SA" dirty="0" err="1" smtClean="0"/>
              <a:t>الامراض</a:t>
            </a:r>
            <a:r>
              <a:rPr lang="ar-SA" dirty="0" smtClean="0"/>
              <a:t> </a:t>
            </a:r>
            <a:r>
              <a:rPr lang="ar-SA" dirty="0" err="1" smtClean="0"/>
              <a:t>الانتانية</a:t>
            </a:r>
            <a:r>
              <a:rPr lang="ar-SA" dirty="0" smtClean="0"/>
              <a:t> .</a:t>
            </a:r>
          </a:p>
          <a:p>
            <a:r>
              <a:rPr lang="ar-SA" dirty="0" smtClean="0"/>
              <a:t>3-تقيحات المري.</a:t>
            </a:r>
          </a:p>
          <a:p>
            <a:r>
              <a:rPr lang="ar-SA" dirty="0" smtClean="0"/>
              <a:t>4-التهابات المري بالمبيضات البيض.</a:t>
            </a:r>
          </a:p>
          <a:p>
            <a:r>
              <a:rPr lang="ar-SA" dirty="0" smtClean="0"/>
              <a:t>5-التهابات المري </a:t>
            </a:r>
            <a:r>
              <a:rPr lang="ar-SA" dirty="0" err="1" smtClean="0"/>
              <a:t>الحبيبومية</a:t>
            </a:r>
            <a:r>
              <a:rPr lang="ar-SA" dirty="0" smtClean="0"/>
              <a:t> .</a:t>
            </a:r>
            <a:endParaRPr lang="ar-SA" dirty="0"/>
          </a:p>
        </p:txBody>
      </p:sp>
      <p:sp>
        <p:nvSpPr>
          <p:cNvPr id="5" name="مربع نص 4"/>
          <p:cNvSpPr txBox="1"/>
          <p:nvPr/>
        </p:nvSpPr>
        <p:spPr>
          <a:xfrm>
            <a:off x="857224" y="2143116"/>
            <a:ext cx="3685193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6-التهاب المري بالكاويات.</a:t>
            </a:r>
          </a:p>
          <a:p>
            <a:r>
              <a:rPr lang="ar-SA" dirty="0" smtClean="0"/>
              <a:t>7-التهابات المري الدوائية.</a:t>
            </a:r>
          </a:p>
          <a:p>
            <a:r>
              <a:rPr lang="ar-SA" dirty="0" smtClean="0"/>
              <a:t>8-التهابات المري التالية للمعالجة </a:t>
            </a:r>
            <a:r>
              <a:rPr lang="ar-SA" dirty="0" err="1" smtClean="0"/>
              <a:t>الشعاعية</a:t>
            </a:r>
            <a:r>
              <a:rPr lang="ar-SA" dirty="0" smtClean="0"/>
              <a:t>.</a:t>
            </a:r>
          </a:p>
          <a:p>
            <a:r>
              <a:rPr lang="ar-SA" dirty="0" smtClean="0"/>
              <a:t>9-التهابات المري بالحامضات .</a:t>
            </a:r>
          </a:p>
          <a:p>
            <a:endParaRPr lang="ar-SA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عالجة معرّفة مسبقاً 1"/>
          <p:cNvSpPr/>
          <p:nvPr/>
        </p:nvSpPr>
        <p:spPr>
          <a:xfrm>
            <a:off x="428596" y="214290"/>
            <a:ext cx="8286808" cy="826962"/>
          </a:xfrm>
          <a:prstGeom prst="flowChartPredefinedProcess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8750" h="114300" prst="softRound"/>
            <a:bevelB w="381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</a:rPr>
              <a:t>التهابات المري </a:t>
            </a:r>
            <a:r>
              <a:rPr lang="ar-SA" sz="2800" b="1" dirty="0" err="1" smtClean="0">
                <a:solidFill>
                  <a:schemeClr val="tx1"/>
                </a:solidFill>
              </a:rPr>
              <a:t>القلسي</a:t>
            </a:r>
            <a:r>
              <a:rPr lang="ar-SA" sz="2800" b="1" dirty="0" smtClean="0">
                <a:solidFill>
                  <a:schemeClr val="tx1"/>
                </a:solidFill>
              </a:rPr>
              <a:t>(الجزري)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REFLUX ESOPHAGITIS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428596" y="1428736"/>
            <a:ext cx="8257225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err="1" smtClean="0"/>
              <a:t>اكثر</a:t>
            </a:r>
            <a:r>
              <a:rPr lang="ar-SA" dirty="0" smtClean="0"/>
              <a:t> التهابات المري مصادفة.</a:t>
            </a:r>
          </a:p>
          <a:p>
            <a:r>
              <a:rPr lang="ar-SA" sz="3200" dirty="0" err="1" smtClean="0"/>
              <a:t>الية</a:t>
            </a:r>
            <a:r>
              <a:rPr lang="ar-SA" sz="3200" dirty="0" smtClean="0"/>
              <a:t> حدوثه</a:t>
            </a:r>
            <a:r>
              <a:rPr lang="ar-SA" dirty="0" smtClean="0"/>
              <a:t>: قصور في </a:t>
            </a:r>
            <a:r>
              <a:rPr lang="ar-SA" dirty="0" err="1" smtClean="0"/>
              <a:t>اليات</a:t>
            </a:r>
            <a:r>
              <a:rPr lang="ar-SA" dirty="0" smtClean="0"/>
              <a:t> منع </a:t>
            </a:r>
            <a:r>
              <a:rPr lang="ar-SA" dirty="0" err="1" smtClean="0"/>
              <a:t>القلس</a:t>
            </a:r>
            <a:r>
              <a:rPr lang="ar-SA" dirty="0" smtClean="0"/>
              <a:t> التشريحية </a:t>
            </a:r>
            <a:r>
              <a:rPr lang="ar-SA" dirty="0" err="1" smtClean="0"/>
              <a:t>او</a:t>
            </a:r>
            <a:r>
              <a:rPr lang="ar-SA" dirty="0" smtClean="0"/>
              <a:t> الوظيفية .</a:t>
            </a:r>
          </a:p>
          <a:p>
            <a:r>
              <a:rPr lang="ar-SA" dirty="0" smtClean="0"/>
              <a:t>استعيض بتعبير التهاب جزري عن تعبير هضمي </a:t>
            </a:r>
            <a:r>
              <a:rPr lang="en-US" dirty="0" smtClean="0"/>
              <a:t>PEPTIC</a:t>
            </a:r>
            <a:r>
              <a:rPr lang="ar-SA" dirty="0" smtClean="0"/>
              <a:t> لان السائل </a:t>
            </a:r>
            <a:r>
              <a:rPr lang="ar-SA" dirty="0" err="1" smtClean="0"/>
              <a:t>القالس</a:t>
            </a:r>
            <a:r>
              <a:rPr lang="ar-SA" dirty="0" smtClean="0"/>
              <a:t> الذي يحدث الالتهاب ليس حمضي مع ببسين بالضرورة فقد يكون قلوي صفراوي بنكرياسي .</a:t>
            </a:r>
          </a:p>
          <a:p>
            <a:r>
              <a:rPr lang="ar-SA" sz="2800" dirty="0" smtClean="0"/>
              <a:t>التشريح المرضي </a:t>
            </a:r>
            <a:r>
              <a:rPr lang="ar-SA" dirty="0" smtClean="0"/>
              <a:t>: </a:t>
            </a:r>
            <a:r>
              <a:rPr lang="ar-SA" dirty="0" err="1" smtClean="0"/>
              <a:t>يتوضع</a:t>
            </a:r>
            <a:r>
              <a:rPr lang="ar-SA" dirty="0" smtClean="0"/>
              <a:t> التهاب المخاطية في القسم السفلي للمري اعتبارا من الخط </a:t>
            </a:r>
            <a:r>
              <a:rPr lang="en-US" dirty="0" smtClean="0"/>
              <a:t>Z </a:t>
            </a:r>
            <a:r>
              <a:rPr lang="ar-SA" dirty="0" smtClean="0"/>
              <a:t> عند الوصل المعدي </a:t>
            </a:r>
            <a:r>
              <a:rPr lang="ar-SA" dirty="0" err="1" smtClean="0"/>
              <a:t>المريئي</a:t>
            </a:r>
            <a:r>
              <a:rPr lang="ar-SA" dirty="0" smtClean="0"/>
              <a:t> وقد يرتفع مسافة طويلة </a:t>
            </a:r>
            <a:r>
              <a:rPr lang="ar-SA" dirty="0" err="1" smtClean="0"/>
              <a:t>او</a:t>
            </a:r>
            <a:r>
              <a:rPr lang="ar-SA" dirty="0" smtClean="0"/>
              <a:t> قصيرة .</a:t>
            </a:r>
          </a:p>
          <a:p>
            <a:r>
              <a:rPr lang="ar-SA" sz="2400" b="1" dirty="0" smtClean="0"/>
              <a:t>تصنف </a:t>
            </a:r>
            <a:r>
              <a:rPr lang="ar-SA" sz="2400" b="1" dirty="0" err="1" smtClean="0"/>
              <a:t>الافات</a:t>
            </a:r>
            <a:r>
              <a:rPr lang="ar-SA" sz="2400" b="1" dirty="0" smtClean="0"/>
              <a:t> </a:t>
            </a:r>
            <a:r>
              <a:rPr lang="ar-SA" sz="2400" b="1" dirty="0" err="1" smtClean="0"/>
              <a:t>عيانيا</a:t>
            </a:r>
            <a:r>
              <a:rPr lang="ar-SA" sz="2400" b="1" dirty="0" smtClean="0"/>
              <a:t> (</a:t>
            </a:r>
            <a:r>
              <a:rPr lang="ar-SA" sz="2400" b="1" dirty="0" err="1" smtClean="0"/>
              <a:t>تنظيريا</a:t>
            </a:r>
            <a:r>
              <a:rPr lang="ar-SA" sz="2400" b="1" dirty="0" smtClean="0"/>
              <a:t>) </a:t>
            </a:r>
            <a:r>
              <a:rPr lang="ar-SA" dirty="0" smtClean="0"/>
              <a:t>حسيب تصنيف :</a:t>
            </a:r>
          </a:p>
          <a:p>
            <a:r>
              <a:rPr lang="ar-SA" dirty="0" smtClean="0"/>
              <a:t>1-</a:t>
            </a:r>
            <a:r>
              <a:rPr lang="en-US" dirty="0" smtClean="0"/>
              <a:t>SAVARY-MILLER</a:t>
            </a:r>
            <a:r>
              <a:rPr lang="ar-SA" dirty="0" smtClean="0"/>
              <a:t>(بطل)  .  2-</a:t>
            </a:r>
            <a:r>
              <a:rPr lang="en-US" dirty="0" smtClean="0"/>
              <a:t>LOS ANGELES </a:t>
            </a:r>
            <a:r>
              <a:rPr lang="ar-SA" dirty="0" smtClean="0"/>
              <a:t>وهو المعتمد حاليا .</a:t>
            </a:r>
          </a:p>
          <a:p>
            <a:endParaRPr lang="ar-SA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/>
        </p:nvGraphicFramePr>
        <p:xfrm>
          <a:off x="428596" y="357166"/>
          <a:ext cx="8286808" cy="589594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71702"/>
                <a:gridCol w="2071702"/>
                <a:gridCol w="2071702"/>
                <a:gridCol w="2071702"/>
              </a:tblGrid>
              <a:tr h="1231693">
                <a:tc>
                  <a:txBody>
                    <a:bodyPr/>
                    <a:lstStyle/>
                    <a:p>
                      <a:pPr rtl="1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GRADE       A    </a:t>
                      </a:r>
                      <a:endParaRPr lang="ar-SA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GRADE             B</a:t>
                      </a:r>
                      <a:endParaRPr lang="ar-SA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     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GRADE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   C    </a:t>
                      </a:r>
                      <a:endParaRPr lang="ar-SA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GRADE      D   </a:t>
                      </a:r>
                      <a:endParaRPr lang="ar-SA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268769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تقرح واحد </a:t>
                      </a:r>
                      <a:r>
                        <a:rPr lang="ar-SA" dirty="0" err="1" smtClean="0"/>
                        <a:t>او</a:t>
                      </a:r>
                      <a:r>
                        <a:rPr lang="ar-SA" dirty="0" smtClean="0"/>
                        <a:t> </a:t>
                      </a:r>
                      <a:r>
                        <a:rPr lang="ar-SA" dirty="0" err="1" smtClean="0"/>
                        <a:t>اكثر</a:t>
                      </a:r>
                      <a:r>
                        <a:rPr lang="ar-SA" dirty="0" smtClean="0"/>
                        <a:t> </a:t>
                      </a:r>
                    </a:p>
                    <a:p>
                      <a:pPr rtl="1"/>
                      <a:r>
                        <a:rPr lang="ar-SA" dirty="0" smtClean="0"/>
                        <a:t>غير متلاقية مع بعضها </a:t>
                      </a:r>
                    </a:p>
                    <a:p>
                      <a:pPr rtl="1"/>
                      <a:r>
                        <a:rPr lang="ar-SA" dirty="0" smtClean="0"/>
                        <a:t>لا يتجاوز طوله(ارتفاعه عن الخط </a:t>
                      </a:r>
                      <a:r>
                        <a:rPr lang="en-US" dirty="0" smtClean="0"/>
                        <a:t>Z</a:t>
                      </a:r>
                      <a:r>
                        <a:rPr lang="ar-SA" dirty="0" smtClean="0"/>
                        <a:t>) </a:t>
                      </a:r>
                      <a:r>
                        <a:rPr lang="en-US" dirty="0" smtClean="0"/>
                        <a:t>5</a:t>
                      </a:r>
                      <a:r>
                        <a:rPr lang="ar-SA" dirty="0" smtClean="0"/>
                        <a:t>مم  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تقرح</a:t>
                      </a:r>
                      <a:r>
                        <a:rPr lang="ar-SA" baseline="0" dirty="0" smtClean="0"/>
                        <a:t> واحد </a:t>
                      </a:r>
                      <a:r>
                        <a:rPr lang="ar-SA" baseline="0" dirty="0" err="1" smtClean="0"/>
                        <a:t>او</a:t>
                      </a:r>
                      <a:r>
                        <a:rPr lang="ar-SA" baseline="0" dirty="0" smtClean="0"/>
                        <a:t> </a:t>
                      </a:r>
                      <a:r>
                        <a:rPr lang="ar-SA" baseline="0" dirty="0" err="1" smtClean="0"/>
                        <a:t>اكثر</a:t>
                      </a:r>
                      <a:r>
                        <a:rPr lang="ar-SA" baseline="0" dirty="0" smtClean="0"/>
                        <a:t> </a:t>
                      </a:r>
                    </a:p>
                    <a:p>
                      <a:pPr rtl="1"/>
                      <a:r>
                        <a:rPr lang="ar-SA" baseline="0" dirty="0" smtClean="0"/>
                        <a:t>غير متلاقية مع بعضها طوله يتجاوز </a:t>
                      </a:r>
                      <a:r>
                        <a:rPr lang="en-US" baseline="0" dirty="0" smtClean="0"/>
                        <a:t>5 </a:t>
                      </a:r>
                      <a:r>
                        <a:rPr lang="ar-SA" baseline="0" dirty="0" smtClean="0"/>
                        <a:t>مم 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تقرحات متلاقية </a:t>
                      </a:r>
                    </a:p>
                    <a:p>
                      <a:pPr rtl="1"/>
                      <a:r>
                        <a:rPr lang="ar-SA" dirty="0" smtClean="0"/>
                        <a:t>ولكن لا تشمل </a:t>
                      </a:r>
                      <a:r>
                        <a:rPr lang="ar-SA" dirty="0" err="1" smtClean="0"/>
                        <a:t>اكثر</a:t>
                      </a:r>
                      <a:r>
                        <a:rPr lang="ar-SA" dirty="0" smtClean="0"/>
                        <a:t> من </a:t>
                      </a:r>
                      <a:r>
                        <a:rPr lang="en-US" dirty="0" smtClean="0"/>
                        <a:t>75%</a:t>
                      </a:r>
                      <a:r>
                        <a:rPr lang="ar-SA" dirty="0" smtClean="0"/>
                        <a:t>من محيط</a:t>
                      </a:r>
                      <a:r>
                        <a:rPr lang="ar-SA" baseline="0" dirty="0" smtClean="0"/>
                        <a:t> لمعة </a:t>
                      </a:r>
                      <a:r>
                        <a:rPr lang="ar-SA" baseline="0" dirty="0" err="1" smtClean="0"/>
                        <a:t>اسفل</a:t>
                      </a:r>
                      <a:r>
                        <a:rPr lang="ar-SA" baseline="0" dirty="0" smtClean="0"/>
                        <a:t> المري بغض النظر عن ارتفاعها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التقرحات متلاقية </a:t>
                      </a:r>
                    </a:p>
                    <a:p>
                      <a:pPr rtl="1"/>
                      <a:r>
                        <a:rPr lang="ar-SA" dirty="0" smtClean="0"/>
                        <a:t>تشمل </a:t>
                      </a:r>
                      <a:r>
                        <a:rPr lang="ar-SA" dirty="0" err="1" smtClean="0"/>
                        <a:t>اكثر</a:t>
                      </a:r>
                      <a:r>
                        <a:rPr lang="ar-SA" dirty="0" smtClean="0"/>
                        <a:t> من </a:t>
                      </a:r>
                      <a:r>
                        <a:rPr lang="en-US" dirty="0" smtClean="0"/>
                        <a:t>75%</a:t>
                      </a:r>
                      <a:r>
                        <a:rPr lang="ar-SA" dirty="0" smtClean="0"/>
                        <a:t>من محيط </a:t>
                      </a:r>
                      <a:r>
                        <a:rPr lang="ar-SA" dirty="0" err="1" smtClean="0"/>
                        <a:t>اسفل</a:t>
                      </a:r>
                      <a:r>
                        <a:rPr lang="ar-SA" baseline="0" dirty="0" smtClean="0"/>
                        <a:t> المري بغض النظر عن ارتفاعها </a:t>
                      </a:r>
                      <a:endParaRPr lang="ar-SA" dirty="0"/>
                    </a:p>
                  </a:txBody>
                  <a:tcPr/>
                </a:tc>
              </a:tr>
              <a:tr h="239548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4071942"/>
            <a:ext cx="15144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4143380"/>
            <a:ext cx="151447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4143380"/>
            <a:ext cx="154305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4071942"/>
            <a:ext cx="15906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مربع نص 6"/>
          <p:cNvSpPr txBox="1"/>
          <p:nvPr/>
        </p:nvSpPr>
        <p:spPr>
          <a:xfrm>
            <a:off x="1071538" y="6215082"/>
            <a:ext cx="704277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                            </a:t>
            </a:r>
            <a:r>
              <a:rPr lang="ar-SA" sz="2800" b="1" dirty="0" smtClean="0"/>
              <a:t>تصنيف</a:t>
            </a:r>
            <a:r>
              <a:rPr lang="ar-SA" dirty="0" smtClean="0"/>
              <a:t> ( </a:t>
            </a:r>
            <a:r>
              <a:rPr lang="en-US" dirty="0" smtClean="0"/>
              <a:t>LA </a:t>
            </a:r>
            <a:r>
              <a:rPr lang="ar-SA" dirty="0" smtClean="0"/>
              <a:t>)   </a:t>
            </a:r>
            <a:r>
              <a:rPr lang="en-US" dirty="0" smtClean="0"/>
              <a:t>los </a:t>
            </a:r>
            <a:r>
              <a:rPr lang="en-US" dirty="0" err="1" smtClean="0"/>
              <a:t>angeles</a:t>
            </a:r>
            <a:r>
              <a:rPr lang="en-US" dirty="0" smtClean="0"/>
              <a:t> </a:t>
            </a:r>
            <a:endParaRPr lang="ar-SA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214282" y="928670"/>
            <a:ext cx="8685853" cy="538609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/>
              <a:t>نسيجيا: </a:t>
            </a:r>
          </a:p>
          <a:p>
            <a:r>
              <a:rPr lang="ar-SA" dirty="0" smtClean="0"/>
              <a:t>1- رقة الطبقة </a:t>
            </a:r>
            <a:r>
              <a:rPr lang="ar-SA" dirty="0" err="1" smtClean="0"/>
              <a:t>البشروية</a:t>
            </a:r>
            <a:r>
              <a:rPr lang="ar-SA" dirty="0" smtClean="0"/>
              <a:t> وذلك لقلة الطبقات السطحية </a:t>
            </a:r>
            <a:r>
              <a:rPr lang="ar-SA" dirty="0" err="1" smtClean="0"/>
              <a:t>لتاكلها</a:t>
            </a:r>
            <a:r>
              <a:rPr lang="ar-SA" dirty="0" smtClean="0"/>
              <a:t> بالمواد </a:t>
            </a:r>
            <a:r>
              <a:rPr lang="ar-SA" dirty="0" err="1" smtClean="0"/>
              <a:t>القالسة</a:t>
            </a:r>
            <a:r>
              <a:rPr lang="ar-SA" dirty="0" smtClean="0"/>
              <a:t> .</a:t>
            </a:r>
          </a:p>
          <a:p>
            <a:r>
              <a:rPr lang="ar-SA" dirty="0" smtClean="0"/>
              <a:t>2-ضخامة الطبقة القاعدية </a:t>
            </a:r>
            <a:r>
              <a:rPr lang="ar-SA" dirty="0" err="1" smtClean="0"/>
              <a:t>البشروية</a:t>
            </a:r>
            <a:r>
              <a:rPr lang="ar-SA" dirty="0" smtClean="0"/>
              <a:t> لتعويض الطبقات </a:t>
            </a:r>
            <a:r>
              <a:rPr lang="ar-SA" dirty="0" err="1" smtClean="0"/>
              <a:t>المتنخرة</a:t>
            </a:r>
            <a:r>
              <a:rPr lang="ar-SA" dirty="0" smtClean="0"/>
              <a:t>.</a:t>
            </a:r>
          </a:p>
          <a:p>
            <a:r>
              <a:rPr lang="ar-SA" dirty="0" smtClean="0"/>
              <a:t>3-تطاول </a:t>
            </a:r>
            <a:r>
              <a:rPr lang="ar-SA" dirty="0" err="1" smtClean="0"/>
              <a:t>الثنيات</a:t>
            </a:r>
            <a:r>
              <a:rPr lang="ar-SA" dirty="0" smtClean="0"/>
              <a:t> الاسطوانية لحليمات </a:t>
            </a:r>
            <a:r>
              <a:rPr lang="ar-SA" dirty="0" err="1" smtClean="0"/>
              <a:t>الادمة</a:t>
            </a:r>
            <a:r>
              <a:rPr lang="ar-SA" dirty="0" smtClean="0"/>
              <a:t>:حيث </a:t>
            </a:r>
            <a:r>
              <a:rPr lang="ar-SA" dirty="0" err="1" smtClean="0"/>
              <a:t>ان</a:t>
            </a:r>
            <a:r>
              <a:rPr lang="ar-SA" dirty="0" smtClean="0"/>
              <a:t> </a:t>
            </a:r>
            <a:r>
              <a:rPr lang="ar-SA" dirty="0" err="1" smtClean="0"/>
              <a:t>الادمة</a:t>
            </a:r>
            <a:r>
              <a:rPr lang="ar-SA" dirty="0" smtClean="0"/>
              <a:t> </a:t>
            </a:r>
            <a:r>
              <a:rPr lang="ar-SA" dirty="0" err="1" smtClean="0"/>
              <a:t>مسؤولة</a:t>
            </a:r>
            <a:r>
              <a:rPr lang="ar-SA" dirty="0" smtClean="0"/>
              <a:t> عن تروية البشرة,ولكن بسبب فرط نشاط الخلايا القاعدية تحتاج </a:t>
            </a:r>
            <a:r>
              <a:rPr lang="ar-SA" dirty="0" err="1" smtClean="0"/>
              <a:t>الى</a:t>
            </a:r>
            <a:r>
              <a:rPr lang="ar-SA" dirty="0" smtClean="0"/>
              <a:t> تروية اكبر  ولذلك تتطاول حليمات </a:t>
            </a:r>
            <a:r>
              <a:rPr lang="ar-SA" dirty="0" err="1" smtClean="0"/>
              <a:t>الادمة</a:t>
            </a:r>
            <a:r>
              <a:rPr lang="ar-SA" dirty="0" smtClean="0"/>
              <a:t> وتشكل </a:t>
            </a:r>
            <a:r>
              <a:rPr lang="ar-SA" dirty="0" err="1" smtClean="0"/>
              <a:t>اندخالات</a:t>
            </a:r>
            <a:r>
              <a:rPr lang="ar-SA" dirty="0" smtClean="0"/>
              <a:t> </a:t>
            </a:r>
            <a:r>
              <a:rPr lang="ar-SA" dirty="0" err="1" smtClean="0"/>
              <a:t>اصبعية</a:t>
            </a:r>
            <a:r>
              <a:rPr lang="ar-SA" dirty="0" smtClean="0"/>
              <a:t> .</a:t>
            </a:r>
          </a:p>
          <a:p>
            <a:r>
              <a:rPr lang="ar-SA" dirty="0" smtClean="0"/>
              <a:t>4-وجود </a:t>
            </a:r>
            <a:r>
              <a:rPr lang="ar-SA" dirty="0" err="1" smtClean="0"/>
              <a:t>رشاحة</a:t>
            </a:r>
            <a:r>
              <a:rPr lang="ar-SA" dirty="0" smtClean="0"/>
              <a:t> التهابية كثيفة في الطبقة تحت المخاطية.</a:t>
            </a:r>
          </a:p>
          <a:p>
            <a:r>
              <a:rPr lang="ar-SA" dirty="0" smtClean="0"/>
              <a:t>5-في المراحل التالية تظهر تقرحات سطحية ويرافقها </a:t>
            </a:r>
            <a:r>
              <a:rPr lang="ar-SA" dirty="0" err="1" smtClean="0"/>
              <a:t>ارتشاح</a:t>
            </a:r>
            <a:r>
              <a:rPr lang="ar-SA" dirty="0" smtClean="0"/>
              <a:t> وتليف </a:t>
            </a:r>
            <a:r>
              <a:rPr lang="ar-SA" dirty="0" err="1" smtClean="0"/>
              <a:t>بالادمة</a:t>
            </a:r>
            <a:r>
              <a:rPr lang="ar-SA" dirty="0" smtClean="0"/>
              <a:t> وهذه </a:t>
            </a:r>
            <a:r>
              <a:rPr lang="ar-SA" dirty="0" err="1" smtClean="0"/>
              <a:t>التليفات</a:t>
            </a:r>
            <a:r>
              <a:rPr lang="ar-SA" dirty="0" smtClean="0"/>
              <a:t> هي </a:t>
            </a:r>
            <a:r>
              <a:rPr lang="ar-SA" dirty="0" err="1" smtClean="0"/>
              <a:t>المسؤولة</a:t>
            </a:r>
            <a:r>
              <a:rPr lang="ar-SA" dirty="0" smtClean="0"/>
              <a:t> عن حدوث تضيق المري .</a:t>
            </a:r>
          </a:p>
          <a:p>
            <a:r>
              <a:rPr lang="ar-SA" sz="2800" b="1" dirty="0" err="1" smtClean="0"/>
              <a:t>اعراض</a:t>
            </a:r>
            <a:r>
              <a:rPr lang="ar-SA" sz="2800" b="1" dirty="0" smtClean="0"/>
              <a:t> التهاب المري </a:t>
            </a:r>
            <a:r>
              <a:rPr lang="ar-SA" sz="2800" b="1" dirty="0" err="1" smtClean="0"/>
              <a:t>القلسي</a:t>
            </a:r>
            <a:r>
              <a:rPr lang="ar-SA" sz="2800" b="1" dirty="0" smtClean="0"/>
              <a:t> :</a:t>
            </a:r>
          </a:p>
          <a:p>
            <a:r>
              <a:rPr lang="ar-SA" dirty="0" smtClean="0"/>
              <a:t>غالبا لا عرضي ونتوجه للتشخيص  بوجود :</a:t>
            </a:r>
          </a:p>
          <a:p>
            <a:r>
              <a:rPr lang="ar-SA" dirty="0" smtClean="0"/>
              <a:t>1- </a:t>
            </a:r>
            <a:r>
              <a:rPr lang="ar-SA" dirty="0" err="1" smtClean="0"/>
              <a:t>اعراض</a:t>
            </a:r>
            <a:r>
              <a:rPr lang="ar-SA" dirty="0" smtClean="0"/>
              <a:t> </a:t>
            </a:r>
            <a:r>
              <a:rPr lang="ar-SA" dirty="0" err="1" smtClean="0"/>
              <a:t>مريئية</a:t>
            </a:r>
            <a:r>
              <a:rPr lang="ar-SA" dirty="0" smtClean="0"/>
              <a:t>: ذكرنا الم وحرقة خلف القص تتعلق بالوضعية وارتجاع مواد </a:t>
            </a:r>
            <a:r>
              <a:rPr lang="ar-SA" dirty="0" err="1" smtClean="0"/>
              <a:t>طعامية</a:t>
            </a:r>
            <a:r>
              <a:rPr lang="ar-SA" dirty="0" smtClean="0"/>
              <a:t> ...</a:t>
            </a:r>
          </a:p>
          <a:p>
            <a:r>
              <a:rPr lang="ar-SA" dirty="0" smtClean="0"/>
              <a:t>          قد تتظاهر </a:t>
            </a:r>
            <a:r>
              <a:rPr lang="ar-SA" dirty="0" err="1" smtClean="0"/>
              <a:t>الاعراض</a:t>
            </a:r>
            <a:r>
              <a:rPr lang="ar-SA" dirty="0" smtClean="0"/>
              <a:t> </a:t>
            </a:r>
            <a:r>
              <a:rPr lang="ar-SA" dirty="0" err="1" smtClean="0"/>
              <a:t>لاول</a:t>
            </a:r>
            <a:r>
              <a:rPr lang="ar-SA" dirty="0" smtClean="0"/>
              <a:t> مرة  </a:t>
            </a:r>
            <a:r>
              <a:rPr lang="ar-SA" dirty="0" err="1" smtClean="0"/>
              <a:t>بالاختلاطات</a:t>
            </a:r>
            <a:r>
              <a:rPr lang="ar-SA" dirty="0" smtClean="0"/>
              <a:t> مباشرة مثل :</a:t>
            </a:r>
          </a:p>
          <a:p>
            <a:r>
              <a:rPr lang="ar-SA" dirty="0" smtClean="0"/>
              <a:t>    </a:t>
            </a:r>
            <a:r>
              <a:rPr lang="ar-SA" dirty="0" err="1" smtClean="0"/>
              <a:t>التضيق</a:t>
            </a:r>
            <a:r>
              <a:rPr lang="ar-SA" dirty="0" smtClean="0"/>
              <a:t> المتجلي بعسرة بلع</a:t>
            </a:r>
          </a:p>
          <a:p>
            <a:r>
              <a:rPr lang="ar-SA" dirty="0" smtClean="0"/>
              <a:t>    النزف الهضمي </a:t>
            </a:r>
          </a:p>
          <a:p>
            <a:r>
              <a:rPr lang="ar-SA" dirty="0" smtClean="0"/>
              <a:t>    التقرح العميق الذي يصل للطبقات العضلية.</a:t>
            </a:r>
          </a:p>
          <a:p>
            <a:r>
              <a:rPr lang="ar-SA" dirty="0" smtClean="0"/>
              <a:t>    </a:t>
            </a:r>
            <a:r>
              <a:rPr lang="ar-SA" dirty="0" err="1" smtClean="0"/>
              <a:t>التسرطن</a:t>
            </a:r>
            <a:r>
              <a:rPr lang="ar-SA" dirty="0" smtClean="0"/>
              <a:t> على مري باريت </a:t>
            </a:r>
          </a:p>
          <a:p>
            <a:r>
              <a:rPr lang="ar-SA" dirty="0" smtClean="0"/>
              <a:t>2-</a:t>
            </a:r>
            <a:r>
              <a:rPr lang="ar-SA" dirty="0" err="1" smtClean="0"/>
              <a:t>اعراض</a:t>
            </a:r>
            <a:r>
              <a:rPr lang="ar-SA" dirty="0" smtClean="0"/>
              <a:t> </a:t>
            </a:r>
            <a:r>
              <a:rPr lang="ar-SA" dirty="0" err="1" smtClean="0"/>
              <a:t>بلعومية</a:t>
            </a:r>
            <a:r>
              <a:rPr lang="ar-SA" dirty="0" smtClean="0"/>
              <a:t> 3-</a:t>
            </a:r>
            <a:r>
              <a:rPr lang="ar-SA" dirty="0" err="1" smtClean="0"/>
              <a:t>اعراض</a:t>
            </a:r>
            <a:r>
              <a:rPr lang="ar-SA" dirty="0" smtClean="0"/>
              <a:t> حنجرية 4-</a:t>
            </a:r>
            <a:r>
              <a:rPr lang="ar-SA" dirty="0" err="1" smtClean="0"/>
              <a:t>اعراض</a:t>
            </a:r>
            <a:r>
              <a:rPr lang="ar-SA" dirty="0" smtClean="0"/>
              <a:t> قصبية رئوية 5- </a:t>
            </a:r>
            <a:r>
              <a:rPr lang="ar-SA" dirty="0" err="1" smtClean="0"/>
              <a:t>اعراض</a:t>
            </a:r>
            <a:r>
              <a:rPr lang="ar-SA" dirty="0" smtClean="0"/>
              <a:t> قلبية .</a:t>
            </a:r>
          </a:p>
          <a:p>
            <a:endParaRPr lang="ar-SA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عالجة 1"/>
          <p:cNvSpPr/>
          <p:nvPr/>
        </p:nvSpPr>
        <p:spPr>
          <a:xfrm>
            <a:off x="714348" y="285728"/>
            <a:ext cx="8072494" cy="928694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h="952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</a:rPr>
              <a:t>مري باريت </a:t>
            </a:r>
            <a:r>
              <a:rPr lang="en-US" sz="3200" b="1" dirty="0" smtClean="0">
                <a:solidFill>
                  <a:schemeClr val="tx1"/>
                </a:solidFill>
              </a:rPr>
              <a:t>BARRET  ESOPHAGUSE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214282" y="1357298"/>
            <a:ext cx="8685853" cy="34470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/>
              <a:t>التعريف: </a:t>
            </a:r>
            <a:r>
              <a:rPr lang="ar-SA" dirty="0" smtClean="0"/>
              <a:t>هو تحول مخاطية </a:t>
            </a:r>
            <a:r>
              <a:rPr lang="ar-SA" dirty="0" err="1" smtClean="0"/>
              <a:t>اسفل</a:t>
            </a:r>
            <a:r>
              <a:rPr lang="ar-SA" dirty="0" smtClean="0"/>
              <a:t> المري </a:t>
            </a:r>
            <a:r>
              <a:rPr lang="ar-SA" dirty="0" err="1" smtClean="0"/>
              <a:t>المتاذية</a:t>
            </a:r>
            <a:r>
              <a:rPr lang="ar-SA" dirty="0" smtClean="0"/>
              <a:t> من النمط </a:t>
            </a:r>
            <a:r>
              <a:rPr lang="ar-SA" dirty="0" err="1" smtClean="0"/>
              <a:t>الرصفي</a:t>
            </a:r>
            <a:r>
              <a:rPr lang="ar-SA" dirty="0" smtClean="0"/>
              <a:t> المطبق </a:t>
            </a:r>
            <a:r>
              <a:rPr lang="ar-SA" dirty="0" err="1" smtClean="0"/>
              <a:t>الى</a:t>
            </a:r>
            <a:r>
              <a:rPr lang="ar-SA" dirty="0" smtClean="0"/>
              <a:t> النمط الاسطواني المعوي المحتوية على خلايا كاسية .</a:t>
            </a:r>
          </a:p>
          <a:p>
            <a:r>
              <a:rPr lang="ar-SA" sz="2800" b="1" dirty="0" err="1" smtClean="0"/>
              <a:t>الالية</a:t>
            </a:r>
            <a:r>
              <a:rPr lang="ar-SA" sz="2800" b="1" dirty="0" smtClean="0"/>
              <a:t>: </a:t>
            </a:r>
            <a:r>
              <a:rPr lang="ar-SA" dirty="0" smtClean="0"/>
              <a:t>بسبب التعرض المزمن للمواد </a:t>
            </a:r>
            <a:r>
              <a:rPr lang="ar-SA" dirty="0" err="1" smtClean="0"/>
              <a:t>المخرشة</a:t>
            </a:r>
            <a:r>
              <a:rPr lang="ar-SA" dirty="0" smtClean="0"/>
              <a:t> (على مدى سنوات) تتقرح مخاطية المري وترمم فيما بعد بمخاطية اسطوانية بسيطة مقاومة تحوي خلايا كاسية </a:t>
            </a:r>
            <a:r>
              <a:rPr lang="ar-SA" dirty="0" err="1" smtClean="0"/>
              <a:t>مفرزة</a:t>
            </a:r>
            <a:r>
              <a:rPr lang="ar-SA" dirty="0" smtClean="0"/>
              <a:t> للمخاط لحماية </a:t>
            </a:r>
            <a:r>
              <a:rPr lang="ar-SA" dirty="0" smtClean="0"/>
              <a:t>المري.</a:t>
            </a:r>
            <a:endParaRPr lang="ar-SA" dirty="0" smtClean="0"/>
          </a:p>
          <a:p>
            <a:r>
              <a:rPr lang="ar-SA" dirty="0" err="1" smtClean="0"/>
              <a:t>واذا</a:t>
            </a:r>
            <a:r>
              <a:rPr lang="ar-SA" dirty="0" smtClean="0"/>
              <a:t> قلنا بان الخط </a:t>
            </a:r>
            <a:r>
              <a:rPr lang="en-US" dirty="0" smtClean="0"/>
              <a:t>Z</a:t>
            </a:r>
            <a:r>
              <a:rPr lang="ar-SA" dirty="0" smtClean="0"/>
              <a:t> يمثل منطقة الانتقال من </a:t>
            </a:r>
            <a:r>
              <a:rPr lang="ar-SA" dirty="0" err="1" smtClean="0"/>
              <a:t>الظهارية</a:t>
            </a:r>
            <a:r>
              <a:rPr lang="ar-SA" dirty="0" smtClean="0"/>
              <a:t> المطبقة المسطحة للمري </a:t>
            </a:r>
            <a:r>
              <a:rPr lang="ar-SA" dirty="0" err="1" smtClean="0"/>
              <a:t>الى</a:t>
            </a:r>
            <a:r>
              <a:rPr lang="ar-SA" dirty="0" smtClean="0"/>
              <a:t> </a:t>
            </a:r>
            <a:r>
              <a:rPr lang="ar-SA" dirty="0" err="1" smtClean="0"/>
              <a:t>الظهارية</a:t>
            </a:r>
            <a:r>
              <a:rPr lang="ar-SA" dirty="0" smtClean="0"/>
              <a:t> الاسطوانية للمعدة  ففي مري باريت سينزاح الخط </a:t>
            </a:r>
            <a:r>
              <a:rPr lang="en-US" dirty="0" smtClean="0"/>
              <a:t>Z</a:t>
            </a:r>
            <a:r>
              <a:rPr lang="ar-SA" dirty="0" smtClean="0"/>
              <a:t> </a:t>
            </a:r>
            <a:r>
              <a:rPr lang="ar-SA" dirty="0" err="1" smtClean="0"/>
              <a:t>للاعلى</a:t>
            </a:r>
            <a:r>
              <a:rPr lang="ar-SA" dirty="0" smtClean="0"/>
              <a:t> ليشغل حيزه السابق </a:t>
            </a:r>
            <a:r>
              <a:rPr lang="ar-SA" dirty="0" err="1" smtClean="0"/>
              <a:t>الظهارة</a:t>
            </a:r>
            <a:r>
              <a:rPr lang="ar-SA" dirty="0" smtClean="0"/>
              <a:t> المتحولة . </a:t>
            </a:r>
          </a:p>
          <a:p>
            <a:r>
              <a:rPr lang="ar-SA" dirty="0" smtClean="0"/>
              <a:t>**</a:t>
            </a:r>
            <a:r>
              <a:rPr lang="ar-SA" dirty="0" err="1" smtClean="0"/>
              <a:t>لايسمى</a:t>
            </a:r>
            <a:r>
              <a:rPr lang="ar-SA" dirty="0" smtClean="0"/>
              <a:t> مري باريت </a:t>
            </a:r>
            <a:r>
              <a:rPr lang="ar-SA" dirty="0" err="1" smtClean="0"/>
              <a:t>الا</a:t>
            </a:r>
            <a:r>
              <a:rPr lang="ar-SA" dirty="0" smtClean="0"/>
              <a:t> </a:t>
            </a:r>
            <a:r>
              <a:rPr lang="ar-SA" dirty="0" err="1" smtClean="0"/>
              <a:t>اذا</a:t>
            </a:r>
            <a:r>
              <a:rPr lang="ar-SA" dirty="0" smtClean="0"/>
              <a:t> كان </a:t>
            </a:r>
            <a:r>
              <a:rPr lang="ar-SA" dirty="0" err="1" smtClean="0"/>
              <a:t>الحؤول</a:t>
            </a:r>
            <a:r>
              <a:rPr lang="ar-SA" dirty="0" smtClean="0"/>
              <a:t> </a:t>
            </a:r>
            <a:r>
              <a:rPr lang="ar-SA" dirty="0" err="1" smtClean="0"/>
              <a:t>الى</a:t>
            </a:r>
            <a:r>
              <a:rPr lang="ar-SA" dirty="0" smtClean="0"/>
              <a:t> مخاطية اسطوانية </a:t>
            </a:r>
          </a:p>
          <a:p>
            <a:r>
              <a:rPr lang="ar-SA" dirty="0" smtClean="0"/>
              <a:t>وظيفية من النموذج المعوي </a:t>
            </a:r>
            <a:r>
              <a:rPr lang="en-US" dirty="0" smtClean="0"/>
              <a:t>INTESTENAL METAPLASIA </a:t>
            </a:r>
            <a:endParaRPr lang="ar-SA" dirty="0" smtClean="0"/>
          </a:p>
          <a:p>
            <a:r>
              <a:rPr lang="ar-SA" dirty="0" smtClean="0"/>
              <a:t>**تكمن </a:t>
            </a:r>
            <a:r>
              <a:rPr lang="ar-SA" dirty="0" err="1" smtClean="0"/>
              <a:t>اهمية</a:t>
            </a:r>
            <a:r>
              <a:rPr lang="ar-SA" dirty="0" smtClean="0"/>
              <a:t> مري باريت في انه </a:t>
            </a:r>
            <a:r>
              <a:rPr lang="ar-SA" dirty="0" err="1" smtClean="0"/>
              <a:t>افة</a:t>
            </a:r>
            <a:r>
              <a:rPr lang="ar-SA" dirty="0" smtClean="0"/>
              <a:t> </a:t>
            </a:r>
            <a:r>
              <a:rPr lang="ar-SA" dirty="0" err="1" smtClean="0"/>
              <a:t>مؤهبة</a:t>
            </a:r>
            <a:r>
              <a:rPr lang="ar-SA" dirty="0" smtClean="0"/>
              <a:t> للسرطان </a:t>
            </a:r>
          </a:p>
          <a:p>
            <a:r>
              <a:rPr lang="ar-SA" dirty="0" smtClean="0"/>
              <a:t>من نمط </a:t>
            </a:r>
            <a:r>
              <a:rPr lang="en-US" dirty="0" smtClean="0"/>
              <a:t>ADENO CARCINOMA </a:t>
            </a:r>
            <a:r>
              <a:rPr lang="ar-SA" dirty="0" smtClean="0"/>
              <a:t> </a:t>
            </a:r>
            <a:r>
              <a:rPr lang="ar-SA" dirty="0" err="1" smtClean="0"/>
              <a:t>كارسينوما</a:t>
            </a:r>
            <a:r>
              <a:rPr lang="ar-SA" dirty="0" smtClean="0"/>
              <a:t> </a:t>
            </a:r>
            <a:r>
              <a:rPr lang="ar-SA" dirty="0" err="1" smtClean="0"/>
              <a:t>غدية</a:t>
            </a:r>
            <a:r>
              <a:rPr lang="ar-SA" dirty="0" smtClean="0"/>
              <a:t> </a:t>
            </a:r>
          </a:p>
          <a:p>
            <a:r>
              <a:rPr lang="ar-SA" dirty="0" smtClean="0"/>
              <a:t>والمخاطية بلون برتقالي .</a:t>
            </a:r>
            <a:endParaRPr lang="ar-S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929066"/>
            <a:ext cx="4429124" cy="2044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4786322"/>
            <a:ext cx="2114550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عالجة 1"/>
          <p:cNvSpPr/>
          <p:nvPr/>
        </p:nvSpPr>
        <p:spPr>
          <a:xfrm>
            <a:off x="500034" y="357166"/>
            <a:ext cx="8143932" cy="826962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>
              <a:rot lat="0" lon="0" rev="3000000"/>
            </a:lightRig>
          </a:scene3d>
          <a:sp3d extrusionH="76200" prstMaterial="metal">
            <a:bevelT w="120650" h="88900" prst="riblet"/>
            <a:bevelB w="31750" h="101600"/>
            <a:extrusionClr>
              <a:schemeClr val="tx1">
                <a:lumMod val="95000"/>
                <a:lumOff val="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</a:rPr>
              <a:t>2-التهابات المري في سياق </a:t>
            </a:r>
            <a:r>
              <a:rPr lang="ar-SA" sz="2800" b="1" dirty="0" err="1" smtClean="0">
                <a:solidFill>
                  <a:schemeClr val="tx1"/>
                </a:solidFill>
              </a:rPr>
              <a:t>امراض</a:t>
            </a:r>
            <a:r>
              <a:rPr lang="ar-SA" sz="2800" b="1" dirty="0" smtClean="0">
                <a:solidFill>
                  <a:schemeClr val="tx1"/>
                </a:solidFill>
              </a:rPr>
              <a:t> </a:t>
            </a:r>
            <a:r>
              <a:rPr lang="ar-SA" sz="2800" b="1" dirty="0" err="1" smtClean="0">
                <a:solidFill>
                  <a:schemeClr val="tx1"/>
                </a:solidFill>
              </a:rPr>
              <a:t>انتانية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214283" y="1357298"/>
            <a:ext cx="8786874" cy="42148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غالبا ما يحدث </a:t>
            </a:r>
            <a:r>
              <a:rPr lang="ar-SA" dirty="0" err="1" smtClean="0"/>
              <a:t>الانتان</a:t>
            </a:r>
            <a:r>
              <a:rPr lang="ar-SA" dirty="0" smtClean="0"/>
              <a:t> نتيجة التهاب فيروسي </a:t>
            </a:r>
            <a:r>
              <a:rPr lang="ar-SA" dirty="0" err="1" smtClean="0"/>
              <a:t>او</a:t>
            </a:r>
            <a:r>
              <a:rPr lang="ar-SA" dirty="0" smtClean="0"/>
              <a:t> جرثومي حاد يصيب الطرق التنفسية العليا ويمتد </a:t>
            </a:r>
            <a:r>
              <a:rPr lang="ar-SA" dirty="0" err="1" smtClean="0"/>
              <a:t>الى</a:t>
            </a:r>
            <a:r>
              <a:rPr lang="ar-SA" dirty="0" smtClean="0"/>
              <a:t> المري بالتجاور.</a:t>
            </a:r>
          </a:p>
          <a:p>
            <a:r>
              <a:rPr lang="ar-SA" dirty="0" smtClean="0"/>
              <a:t>ويمكن </a:t>
            </a:r>
            <a:r>
              <a:rPr lang="ar-SA" dirty="0" err="1" smtClean="0"/>
              <a:t>ان</a:t>
            </a:r>
            <a:r>
              <a:rPr lang="ar-SA" dirty="0" smtClean="0"/>
              <a:t> يكون نتيجة </a:t>
            </a:r>
            <a:r>
              <a:rPr lang="ar-SA" dirty="0" err="1" smtClean="0"/>
              <a:t>انتان</a:t>
            </a:r>
            <a:r>
              <a:rPr lang="ar-SA" dirty="0" smtClean="0"/>
              <a:t> معمم  مثل  :  </a:t>
            </a:r>
            <a:r>
              <a:rPr lang="ar-SA" dirty="0" err="1" smtClean="0"/>
              <a:t>الحميرة</a:t>
            </a:r>
            <a:r>
              <a:rPr lang="ar-SA" dirty="0" smtClean="0"/>
              <a:t> </a:t>
            </a:r>
            <a:r>
              <a:rPr lang="en-US" dirty="0" smtClean="0"/>
              <a:t>RUBELLA </a:t>
            </a:r>
            <a:r>
              <a:rPr lang="ar-SA" dirty="0" err="1" smtClean="0"/>
              <a:t>او</a:t>
            </a:r>
            <a:r>
              <a:rPr lang="ar-SA" dirty="0" smtClean="0"/>
              <a:t> الحصبة </a:t>
            </a:r>
            <a:r>
              <a:rPr lang="ar-SA" dirty="0" err="1" smtClean="0"/>
              <a:t>الالمانية</a:t>
            </a:r>
            <a:r>
              <a:rPr lang="ar-SA" dirty="0" smtClean="0"/>
              <a:t> عند </a:t>
            </a:r>
            <a:r>
              <a:rPr lang="ar-SA" dirty="0" err="1" smtClean="0"/>
              <a:t>الاطفال</a:t>
            </a:r>
            <a:r>
              <a:rPr lang="ar-SA" dirty="0" smtClean="0"/>
              <a:t> .</a:t>
            </a:r>
          </a:p>
          <a:p>
            <a:r>
              <a:rPr lang="ar-SA" dirty="0" smtClean="0"/>
              <a:t>                                                 الحمى </a:t>
            </a:r>
            <a:r>
              <a:rPr lang="ar-SA" dirty="0" err="1" smtClean="0"/>
              <a:t>التيفية</a:t>
            </a:r>
            <a:r>
              <a:rPr lang="ar-SA" dirty="0" smtClean="0"/>
              <a:t> (</a:t>
            </a:r>
            <a:r>
              <a:rPr lang="ar-SA" dirty="0" err="1" smtClean="0"/>
              <a:t>التيفوئيد</a:t>
            </a:r>
            <a:r>
              <a:rPr lang="ar-SA" dirty="0" smtClean="0"/>
              <a:t>) والتي يحدث فيها توضع مريئي.</a:t>
            </a:r>
          </a:p>
          <a:p>
            <a:r>
              <a:rPr lang="ar-SA" dirty="0" smtClean="0"/>
              <a:t> ويتجلى </a:t>
            </a:r>
            <a:r>
              <a:rPr lang="ar-SA" dirty="0" err="1" smtClean="0"/>
              <a:t>اهم</a:t>
            </a:r>
            <a:r>
              <a:rPr lang="ar-SA" dirty="0" smtClean="0"/>
              <a:t> عرضين في سياق التهاب الكبد </a:t>
            </a:r>
            <a:r>
              <a:rPr lang="ar-SA" dirty="0" err="1" smtClean="0"/>
              <a:t>الانتاني</a:t>
            </a:r>
            <a:r>
              <a:rPr lang="ar-SA" dirty="0" smtClean="0"/>
              <a:t> ب : </a:t>
            </a:r>
          </a:p>
          <a:p>
            <a:r>
              <a:rPr lang="ar-SA" dirty="0" smtClean="0"/>
              <a:t>     عسرة البلع          بلع مؤلم </a:t>
            </a:r>
          </a:p>
          <a:p>
            <a:r>
              <a:rPr lang="ar-SA" dirty="0" smtClean="0"/>
              <a:t>من </a:t>
            </a:r>
            <a:r>
              <a:rPr lang="ar-SA" dirty="0" err="1" smtClean="0"/>
              <a:t>اهم</a:t>
            </a:r>
            <a:r>
              <a:rPr lang="ar-SA" dirty="0" smtClean="0"/>
              <a:t> </a:t>
            </a:r>
            <a:r>
              <a:rPr lang="ar-SA" dirty="0" err="1" smtClean="0"/>
              <a:t>انتانات</a:t>
            </a:r>
            <a:r>
              <a:rPr lang="ar-SA" dirty="0" smtClean="0"/>
              <a:t> المري :</a:t>
            </a:r>
          </a:p>
          <a:p>
            <a:r>
              <a:rPr lang="ar-SA" sz="2400" b="1" dirty="0" err="1" smtClean="0"/>
              <a:t>اولا</a:t>
            </a:r>
            <a:r>
              <a:rPr lang="ar-SA" sz="2400" b="1" dirty="0" smtClean="0"/>
              <a:t> -التهاب المري </a:t>
            </a:r>
            <a:r>
              <a:rPr lang="ar-SA" sz="2400" b="1" dirty="0" err="1" smtClean="0"/>
              <a:t>العقبولي</a:t>
            </a:r>
            <a:r>
              <a:rPr lang="ar-SA" sz="2400" b="1" dirty="0" smtClean="0"/>
              <a:t>  </a:t>
            </a:r>
            <a:r>
              <a:rPr lang="en-US" sz="2400" b="1" dirty="0" smtClean="0"/>
              <a:t>HERPETIC ESOPHAGITIS  </a:t>
            </a:r>
            <a:r>
              <a:rPr lang="ar-SA" dirty="0" smtClean="0"/>
              <a:t>: </a:t>
            </a:r>
          </a:p>
          <a:p>
            <a:r>
              <a:rPr lang="ar-SA" dirty="0" smtClean="0"/>
              <a:t>حيث يكون العامل الممرض فيروس </a:t>
            </a:r>
            <a:r>
              <a:rPr lang="ar-SA" dirty="0" err="1" smtClean="0"/>
              <a:t>الحلا</a:t>
            </a:r>
            <a:r>
              <a:rPr lang="ar-SA" dirty="0" smtClean="0"/>
              <a:t> البسيط (</a:t>
            </a:r>
            <a:r>
              <a:rPr lang="en-US" dirty="0" err="1" smtClean="0"/>
              <a:t>hcv</a:t>
            </a:r>
            <a:r>
              <a:rPr lang="ar-SA" dirty="0" smtClean="0"/>
              <a:t>) النمط </a:t>
            </a:r>
            <a:r>
              <a:rPr lang="ar-SA" dirty="0" err="1" smtClean="0"/>
              <a:t>الاول</a:t>
            </a:r>
            <a:r>
              <a:rPr lang="ar-SA" dirty="0" smtClean="0"/>
              <a:t> </a:t>
            </a:r>
            <a:r>
              <a:rPr lang="en-US" dirty="0" smtClean="0"/>
              <a:t>herpes simplex virus type  1 </a:t>
            </a:r>
            <a:r>
              <a:rPr lang="ar-SA" dirty="0" smtClean="0"/>
              <a:t>والذي</a:t>
            </a:r>
          </a:p>
          <a:p>
            <a:r>
              <a:rPr lang="ar-SA" dirty="0" smtClean="0"/>
              <a:t>يصيب المضعفين مناعيا .</a:t>
            </a:r>
          </a:p>
          <a:p>
            <a:r>
              <a:rPr lang="ar-SA" dirty="0" err="1" smtClean="0"/>
              <a:t>سريريا</a:t>
            </a:r>
            <a:r>
              <a:rPr lang="ar-SA" dirty="0" smtClean="0"/>
              <a:t>: الم شديد </a:t>
            </a:r>
            <a:r>
              <a:rPr lang="ar-SA" dirty="0" smtClean="0"/>
              <a:t>بالبلع </a:t>
            </a:r>
            <a:r>
              <a:rPr lang="ar-SA" dirty="0" smtClean="0"/>
              <a:t>.</a:t>
            </a:r>
          </a:p>
          <a:p>
            <a:r>
              <a:rPr lang="ar-SA" dirty="0" err="1" smtClean="0"/>
              <a:t>تنظيريا</a:t>
            </a:r>
            <a:r>
              <a:rPr lang="ar-SA" dirty="0" smtClean="0"/>
              <a:t> : تقرحات متعددة تصيب غالبا المري البعيد في الثلث السفلي.</a:t>
            </a:r>
          </a:p>
          <a:p>
            <a:r>
              <a:rPr lang="ar-SA" dirty="0" smtClean="0"/>
              <a:t>التشخيص: </a:t>
            </a:r>
            <a:r>
              <a:rPr lang="ar-SA" dirty="0" err="1" smtClean="0"/>
              <a:t>بالخزعةوتظهر</a:t>
            </a:r>
            <a:r>
              <a:rPr lang="ar-SA" dirty="0" smtClean="0"/>
              <a:t> </a:t>
            </a:r>
            <a:r>
              <a:rPr lang="ar-SA" dirty="0" err="1" smtClean="0"/>
              <a:t>اندخالات</a:t>
            </a:r>
            <a:r>
              <a:rPr lang="ar-SA" dirty="0" smtClean="0"/>
              <a:t> </a:t>
            </a:r>
            <a:r>
              <a:rPr lang="ar-SA" dirty="0" err="1" smtClean="0"/>
              <a:t>ايوزينية</a:t>
            </a:r>
            <a:r>
              <a:rPr lang="ar-SA" dirty="0" smtClean="0"/>
              <a:t> ضمن نوى الخلايا </a:t>
            </a:r>
            <a:r>
              <a:rPr lang="ar-SA" dirty="0" err="1" smtClean="0"/>
              <a:t>البشروية</a:t>
            </a:r>
            <a:r>
              <a:rPr lang="ar-SA" dirty="0" smtClean="0"/>
              <a:t>.</a:t>
            </a:r>
          </a:p>
          <a:p>
            <a:r>
              <a:rPr lang="ar-SA" dirty="0" smtClean="0"/>
              <a:t>العلاج : </a:t>
            </a:r>
            <a:r>
              <a:rPr lang="ar-SA" dirty="0" err="1" smtClean="0"/>
              <a:t>اسيكلوفير</a:t>
            </a:r>
            <a:r>
              <a:rPr lang="ar-SA" dirty="0" smtClean="0"/>
              <a:t>    </a:t>
            </a:r>
            <a:r>
              <a:rPr lang="en-US" dirty="0" smtClean="0"/>
              <a:t>  acyclovir</a:t>
            </a:r>
            <a:r>
              <a:rPr lang="ar-SA" dirty="0" err="1" smtClean="0"/>
              <a:t>عبرالوريد</a:t>
            </a:r>
            <a:r>
              <a:rPr lang="ar-SA" dirty="0" smtClean="0"/>
              <a:t> لمدة 15 يوم </a:t>
            </a:r>
          </a:p>
          <a:p>
            <a:endParaRPr lang="ar-SA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214283" y="142852"/>
            <a:ext cx="8786873" cy="614366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ثانيا –التهاب مري بفيروس </a:t>
            </a:r>
            <a:r>
              <a:rPr lang="en-US" sz="2000" b="1" dirty="0" smtClean="0"/>
              <a:t>CMV =  CYTO MEGALO VIRUS  </a:t>
            </a:r>
            <a:r>
              <a:rPr lang="ar-SA" sz="2000" b="1" dirty="0" smtClean="0"/>
              <a:t>  :</a:t>
            </a:r>
          </a:p>
          <a:p>
            <a:r>
              <a:rPr lang="ar-SA" dirty="0" smtClean="0"/>
              <a:t>العامل الممرض الفيروس المضخم لخلايا الذي يصيب المرضى </a:t>
            </a:r>
            <a:r>
              <a:rPr lang="ar-SA" dirty="0" err="1" smtClean="0"/>
              <a:t>المدنفين</a:t>
            </a:r>
            <a:r>
              <a:rPr lang="ar-SA" dirty="0" smtClean="0"/>
              <a:t>,الواهنين,ومثبطي المناعة .</a:t>
            </a:r>
          </a:p>
          <a:p>
            <a:r>
              <a:rPr lang="ar-SA" dirty="0" smtClean="0"/>
              <a:t>تحدث </a:t>
            </a:r>
            <a:r>
              <a:rPr lang="ar-SA" dirty="0" err="1" smtClean="0"/>
              <a:t>الاصابة</a:t>
            </a:r>
            <a:r>
              <a:rPr lang="ar-SA" dirty="0" smtClean="0"/>
              <a:t> غالبا في الثلث البعيد من المري وتتظاهر </a:t>
            </a:r>
            <a:r>
              <a:rPr lang="ar-SA" dirty="0" err="1" smtClean="0"/>
              <a:t>ايضا</a:t>
            </a:r>
            <a:r>
              <a:rPr lang="ar-SA" dirty="0" smtClean="0"/>
              <a:t> </a:t>
            </a:r>
            <a:r>
              <a:rPr lang="ar-SA" dirty="0" err="1" smtClean="0"/>
              <a:t>بالم</a:t>
            </a:r>
            <a:r>
              <a:rPr lang="ar-SA" dirty="0" smtClean="0"/>
              <a:t> عند البلع .</a:t>
            </a:r>
          </a:p>
          <a:p>
            <a:r>
              <a:rPr lang="ar-SA" dirty="0" err="1" smtClean="0"/>
              <a:t>تنظيريا</a:t>
            </a:r>
            <a:r>
              <a:rPr lang="ar-SA" dirty="0" smtClean="0"/>
              <a:t> :تقريبا نفس المنظر التنظير </a:t>
            </a:r>
            <a:r>
              <a:rPr lang="ar-SA" dirty="0" err="1" smtClean="0"/>
              <a:t>بالحلا</a:t>
            </a:r>
            <a:r>
              <a:rPr lang="ar-SA" dirty="0" smtClean="0"/>
              <a:t> ولكن هنا تظهر قرحة واحدة كبيرة في الثلث البعيد للمري .</a:t>
            </a:r>
          </a:p>
          <a:p>
            <a:r>
              <a:rPr lang="ar-SA" dirty="0" smtClean="0"/>
              <a:t>التشخيص : التفاعلات المصلية وال </a:t>
            </a:r>
            <a:r>
              <a:rPr lang="en-US" dirty="0" smtClean="0"/>
              <a:t> PCR </a:t>
            </a:r>
            <a:r>
              <a:rPr lang="ar-SA" dirty="0" smtClean="0"/>
              <a:t> في الدم المحيطي .</a:t>
            </a:r>
          </a:p>
          <a:p>
            <a:r>
              <a:rPr lang="ar-SA" dirty="0" err="1" smtClean="0"/>
              <a:t>او</a:t>
            </a:r>
            <a:r>
              <a:rPr lang="ar-SA" dirty="0" smtClean="0"/>
              <a:t> عن طريق </a:t>
            </a:r>
            <a:r>
              <a:rPr lang="ar-SA" dirty="0" err="1" smtClean="0"/>
              <a:t>الخزعة</a:t>
            </a:r>
            <a:r>
              <a:rPr lang="ar-SA" dirty="0" smtClean="0"/>
              <a:t> التي تظهر الاندفاعات الخلوية الوصفية </a:t>
            </a:r>
            <a:r>
              <a:rPr lang="ar-SA" dirty="0" err="1" smtClean="0"/>
              <a:t>ل</a:t>
            </a:r>
            <a:r>
              <a:rPr lang="ar-SA" dirty="0" smtClean="0"/>
              <a:t> </a:t>
            </a:r>
            <a:r>
              <a:rPr lang="en-US" dirty="0" smtClean="0"/>
              <a:t> CMV </a:t>
            </a:r>
            <a:r>
              <a:rPr lang="ar-SA" dirty="0" smtClean="0"/>
              <a:t> .</a:t>
            </a:r>
          </a:p>
          <a:p>
            <a:r>
              <a:rPr lang="ar-SA" dirty="0" smtClean="0"/>
              <a:t>المعالجة : </a:t>
            </a:r>
            <a:r>
              <a:rPr lang="ar-SA" dirty="0" err="1" smtClean="0"/>
              <a:t>غانسيكلوفير</a:t>
            </a:r>
            <a:r>
              <a:rPr lang="ar-SA" dirty="0" smtClean="0"/>
              <a:t> وريديا لمدة 21 يوم . </a:t>
            </a:r>
          </a:p>
          <a:p>
            <a:r>
              <a:rPr lang="ar-SA" sz="2000" b="1" dirty="0" smtClean="0"/>
              <a:t>ثالثا- تقيحات المري (خراج </a:t>
            </a:r>
            <a:r>
              <a:rPr lang="ar-SA" sz="2000" b="1" dirty="0" err="1" smtClean="0"/>
              <a:t>وفلاغمون</a:t>
            </a:r>
            <a:r>
              <a:rPr lang="ar-SA" sz="2000" b="1" dirty="0" smtClean="0"/>
              <a:t> المري)  </a:t>
            </a:r>
            <a:r>
              <a:rPr lang="en-US" sz="1600" b="1" dirty="0" smtClean="0"/>
              <a:t>ESOPHAGEAL</a:t>
            </a:r>
            <a:r>
              <a:rPr lang="en-US" sz="2800" b="1" dirty="0" smtClean="0"/>
              <a:t>  </a:t>
            </a:r>
            <a:r>
              <a:rPr lang="en-US" sz="1600" b="1" dirty="0" smtClean="0"/>
              <a:t>PHLEGMONS</a:t>
            </a:r>
            <a:r>
              <a:rPr lang="en-US" sz="2800" b="1" dirty="0" smtClean="0"/>
              <a:t> </a:t>
            </a:r>
            <a:r>
              <a:rPr lang="ar-SA" sz="2800" b="1" dirty="0" smtClean="0"/>
              <a:t> </a:t>
            </a:r>
            <a:r>
              <a:rPr lang="ar-SA" sz="2800" b="1" dirty="0" smtClean="0"/>
              <a:t>:</a:t>
            </a:r>
          </a:p>
          <a:p>
            <a:r>
              <a:rPr lang="en-US" sz="1600" b="1" dirty="0" smtClean="0"/>
              <a:t>ABSCES AND</a:t>
            </a:r>
            <a:r>
              <a:rPr lang="ar-SA" sz="1600" dirty="0" smtClean="0"/>
              <a:t>عند </a:t>
            </a:r>
            <a:r>
              <a:rPr lang="ar-SA" dirty="0" smtClean="0"/>
              <a:t>تفرق الاتصال في مخاطية المري لسبب ما(جسم </a:t>
            </a:r>
            <a:r>
              <a:rPr lang="ar-SA" dirty="0" err="1" smtClean="0"/>
              <a:t>اجنبي</a:t>
            </a:r>
            <a:r>
              <a:rPr lang="ar-SA" dirty="0" smtClean="0"/>
              <a:t> كالدبوس,تداخل طبي كالتنظير </a:t>
            </a:r>
            <a:r>
              <a:rPr lang="ar-SA" dirty="0" err="1" smtClean="0"/>
              <a:t>ادى</a:t>
            </a:r>
            <a:r>
              <a:rPr lang="ar-SA" dirty="0" smtClean="0"/>
              <a:t> </a:t>
            </a:r>
            <a:r>
              <a:rPr lang="ar-SA" dirty="0" err="1" smtClean="0"/>
              <a:t>الى</a:t>
            </a:r>
            <a:r>
              <a:rPr lang="ar-SA" dirty="0" smtClean="0"/>
              <a:t> تمزق المخاطية </a:t>
            </a:r>
          </a:p>
          <a:p>
            <a:r>
              <a:rPr lang="ar-SA" dirty="0" err="1" smtClean="0"/>
              <a:t>او</a:t>
            </a:r>
            <a:r>
              <a:rPr lang="ar-SA" dirty="0" smtClean="0"/>
              <a:t> نتيجة تنظير خاطئ وكان ذلك قديما عندما كانت </a:t>
            </a:r>
            <a:r>
              <a:rPr lang="ar-SA" dirty="0" err="1" smtClean="0"/>
              <a:t>اجهزة</a:t>
            </a:r>
            <a:r>
              <a:rPr lang="ar-SA" dirty="0" smtClean="0"/>
              <a:t> التنظير القديمة معدنية </a:t>
            </a:r>
            <a:r>
              <a:rPr lang="ar-SA" dirty="0" err="1" smtClean="0"/>
              <a:t>او</a:t>
            </a:r>
            <a:r>
              <a:rPr lang="ar-SA" dirty="0" smtClean="0"/>
              <a:t> أي تداخل طبي  خاطئ ) تغزو الجراثيم جدار المري محدثة خراج </a:t>
            </a:r>
            <a:r>
              <a:rPr lang="ar-SA" dirty="0" err="1" smtClean="0"/>
              <a:t>او</a:t>
            </a:r>
            <a:r>
              <a:rPr lang="ar-SA" dirty="0" smtClean="0"/>
              <a:t> فلكمون .</a:t>
            </a:r>
          </a:p>
          <a:p>
            <a:r>
              <a:rPr lang="ar-SA" dirty="0" smtClean="0"/>
              <a:t>*الخراج : تجمع </a:t>
            </a:r>
            <a:r>
              <a:rPr lang="ar-SA" dirty="0" err="1" smtClean="0"/>
              <a:t>قيحي</a:t>
            </a:r>
            <a:r>
              <a:rPr lang="ar-SA" dirty="0" smtClean="0"/>
              <a:t> ضمن جدار المري .</a:t>
            </a:r>
          </a:p>
          <a:p>
            <a:r>
              <a:rPr lang="ar-SA" dirty="0" smtClean="0"/>
              <a:t>*</a:t>
            </a:r>
            <a:r>
              <a:rPr lang="ar-SA" dirty="0" err="1" smtClean="0"/>
              <a:t>الفلغمون</a:t>
            </a:r>
            <a:r>
              <a:rPr lang="ar-SA" dirty="0" smtClean="0"/>
              <a:t>: تجمع </a:t>
            </a:r>
            <a:r>
              <a:rPr lang="ar-SA" dirty="0" err="1" smtClean="0"/>
              <a:t>قيحي</a:t>
            </a:r>
            <a:r>
              <a:rPr lang="ar-SA" dirty="0" smtClean="0"/>
              <a:t> تجاوز جدار المري </a:t>
            </a:r>
            <a:r>
              <a:rPr lang="ar-SA" dirty="0" err="1" smtClean="0"/>
              <a:t>الى</a:t>
            </a:r>
            <a:r>
              <a:rPr lang="ar-SA" dirty="0" smtClean="0"/>
              <a:t> ما حوله(ممكن </a:t>
            </a:r>
            <a:r>
              <a:rPr lang="ar-SA" dirty="0" err="1" smtClean="0"/>
              <a:t>ان</a:t>
            </a:r>
            <a:r>
              <a:rPr lang="ar-SA" dirty="0" smtClean="0"/>
              <a:t> يصل للمنصف) ولان المري لا يمتلك طبقة مصلية  يكون الانتقال </a:t>
            </a:r>
            <a:r>
              <a:rPr lang="ar-SA" dirty="0" err="1" smtClean="0"/>
              <a:t>اسهل</a:t>
            </a:r>
            <a:r>
              <a:rPr lang="ar-SA" dirty="0" smtClean="0"/>
              <a:t> .</a:t>
            </a:r>
          </a:p>
          <a:p>
            <a:r>
              <a:rPr lang="ar-SA" dirty="0" err="1" smtClean="0"/>
              <a:t>سريريا</a:t>
            </a:r>
            <a:r>
              <a:rPr lang="ar-SA" dirty="0" smtClean="0"/>
              <a:t>: تعتبر حالة حادة يعاني فيها المريض من الم صدري وعسرة بلع </a:t>
            </a:r>
            <a:r>
              <a:rPr lang="ar-SA" dirty="0" err="1" smtClean="0"/>
              <a:t>واعراض</a:t>
            </a:r>
            <a:r>
              <a:rPr lang="ar-SA" dirty="0" smtClean="0"/>
              <a:t> </a:t>
            </a:r>
            <a:r>
              <a:rPr lang="ar-SA" dirty="0" err="1" smtClean="0"/>
              <a:t>انتانية</a:t>
            </a:r>
            <a:r>
              <a:rPr lang="ar-SA" dirty="0" smtClean="0"/>
              <a:t> عامة (حمى-</a:t>
            </a:r>
            <a:r>
              <a:rPr lang="ar-SA" dirty="0" err="1" smtClean="0"/>
              <a:t>عرواءات</a:t>
            </a:r>
            <a:r>
              <a:rPr lang="ar-SA" dirty="0" smtClean="0"/>
              <a:t>-ارتفاع الكريات البيض مع صيغة </a:t>
            </a:r>
            <a:r>
              <a:rPr lang="ar-SA" dirty="0" err="1" smtClean="0"/>
              <a:t>انتانية</a:t>
            </a:r>
            <a:r>
              <a:rPr lang="ar-SA" dirty="0" smtClean="0"/>
              <a:t>).</a:t>
            </a:r>
          </a:p>
          <a:p>
            <a:r>
              <a:rPr lang="ar-SA" dirty="0" err="1" smtClean="0"/>
              <a:t>تنظيريا</a:t>
            </a:r>
            <a:r>
              <a:rPr lang="ar-SA" dirty="0" smtClean="0"/>
              <a:t> :نلاحظ تقبب وصفي في المخاطية بلون ابيض صدفي.</a:t>
            </a:r>
          </a:p>
          <a:p>
            <a:r>
              <a:rPr lang="ar-SA" dirty="0" smtClean="0"/>
              <a:t>العلاج :  </a:t>
            </a:r>
          </a:p>
          <a:p>
            <a:r>
              <a:rPr lang="ar-SA" dirty="0" smtClean="0"/>
              <a:t>        الخراج : الشق عن طريق التنظير .</a:t>
            </a:r>
          </a:p>
          <a:p>
            <a:r>
              <a:rPr lang="ar-SA" dirty="0" smtClean="0"/>
              <a:t>        </a:t>
            </a:r>
            <a:r>
              <a:rPr lang="ar-SA" dirty="0" err="1" smtClean="0"/>
              <a:t>الفلغمون</a:t>
            </a:r>
            <a:r>
              <a:rPr lang="ar-SA" dirty="0" smtClean="0"/>
              <a:t> : </a:t>
            </a:r>
            <a:r>
              <a:rPr lang="ar-SA" dirty="0" err="1" smtClean="0"/>
              <a:t>انذاره</a:t>
            </a:r>
            <a:r>
              <a:rPr lang="ar-SA" dirty="0" smtClean="0"/>
              <a:t> </a:t>
            </a:r>
            <a:r>
              <a:rPr lang="ar-SA" dirty="0" err="1" smtClean="0"/>
              <a:t>اسوأ</a:t>
            </a:r>
            <a:r>
              <a:rPr lang="ar-SA" dirty="0" smtClean="0"/>
              <a:t> فغالبا ما ينتشر </a:t>
            </a:r>
            <a:r>
              <a:rPr lang="ar-SA" dirty="0" err="1" smtClean="0"/>
              <a:t>الى</a:t>
            </a:r>
            <a:r>
              <a:rPr lang="ar-SA" dirty="0" smtClean="0"/>
              <a:t> المنصف وبالتالي يحتاج </a:t>
            </a:r>
            <a:r>
              <a:rPr lang="ar-SA" dirty="0" err="1" smtClean="0"/>
              <a:t>الى</a:t>
            </a:r>
            <a:r>
              <a:rPr lang="ar-SA" dirty="0" smtClean="0"/>
              <a:t> تفجير جراحي .</a:t>
            </a:r>
            <a:endParaRPr lang="ar-SA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72008"/>
            <a:ext cx="2590789" cy="201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مربع نص 3"/>
          <p:cNvSpPr txBox="1"/>
          <p:nvPr/>
        </p:nvSpPr>
        <p:spPr>
          <a:xfrm>
            <a:off x="2143108" y="214290"/>
            <a:ext cx="6971341" cy="704808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/>
              <a:t>رابعا-التهاب المري بالمبيضات البيض(</a:t>
            </a:r>
            <a:r>
              <a:rPr lang="ar-SA" sz="2800" b="1" dirty="0" err="1" smtClean="0"/>
              <a:t>المونيلا</a:t>
            </a:r>
            <a:r>
              <a:rPr lang="ar-SA" sz="2800" b="1" dirty="0" smtClean="0"/>
              <a:t>) </a:t>
            </a:r>
            <a:r>
              <a:rPr lang="en-US" sz="2800" b="1" dirty="0" smtClean="0"/>
              <a:t>CANDIDA ESOPHAGITIS </a:t>
            </a:r>
            <a:r>
              <a:rPr lang="ar-SA" sz="2800" b="1" dirty="0" smtClean="0"/>
              <a:t> </a:t>
            </a:r>
          </a:p>
          <a:p>
            <a:r>
              <a:rPr lang="ar-SA" dirty="0" smtClean="0"/>
              <a:t>عادة ما يصاب </a:t>
            </a:r>
            <a:r>
              <a:rPr lang="ar-SA" dirty="0" err="1" smtClean="0"/>
              <a:t>به</a:t>
            </a:r>
            <a:r>
              <a:rPr lang="ar-SA" dirty="0" smtClean="0"/>
              <a:t> </a:t>
            </a:r>
            <a:r>
              <a:rPr lang="ar-SA" dirty="0" err="1" smtClean="0"/>
              <a:t>الاطفال</a:t>
            </a:r>
            <a:r>
              <a:rPr lang="ar-SA" dirty="0" smtClean="0"/>
              <a:t> </a:t>
            </a:r>
            <a:r>
              <a:rPr lang="ar-SA" dirty="0" err="1" smtClean="0"/>
              <a:t>اكثر</a:t>
            </a:r>
            <a:r>
              <a:rPr lang="ar-SA" dirty="0" smtClean="0"/>
              <a:t> من البالغين ويكون على شكل </a:t>
            </a:r>
            <a:r>
              <a:rPr lang="ar-SA" dirty="0" err="1" smtClean="0"/>
              <a:t>سلاق</a:t>
            </a:r>
            <a:r>
              <a:rPr lang="ar-SA" dirty="0" smtClean="0"/>
              <a:t> فموي ممتد </a:t>
            </a:r>
            <a:r>
              <a:rPr lang="ar-SA" dirty="0" err="1" smtClean="0"/>
              <a:t>الى</a:t>
            </a:r>
            <a:r>
              <a:rPr lang="ar-SA" dirty="0" smtClean="0"/>
              <a:t> البلعوم </a:t>
            </a:r>
            <a:r>
              <a:rPr lang="ar-SA" dirty="0" err="1" smtClean="0"/>
              <a:t>والمري</a:t>
            </a:r>
            <a:r>
              <a:rPr lang="ar-SA" dirty="0" smtClean="0"/>
              <a:t>, </a:t>
            </a:r>
            <a:r>
              <a:rPr lang="ar-SA" dirty="0" err="1" smtClean="0"/>
              <a:t>اما</a:t>
            </a:r>
            <a:r>
              <a:rPr lang="ar-SA" dirty="0" smtClean="0"/>
              <a:t> عند البالغين فيحدث عند :</a:t>
            </a:r>
          </a:p>
          <a:p>
            <a:r>
              <a:rPr lang="ar-SA" dirty="0" smtClean="0"/>
              <a:t>1-ضعف المناعة: </a:t>
            </a:r>
            <a:r>
              <a:rPr lang="ar-SA" dirty="0" err="1" smtClean="0"/>
              <a:t>امراض</a:t>
            </a:r>
            <a:r>
              <a:rPr lang="ar-SA" dirty="0" smtClean="0"/>
              <a:t> </a:t>
            </a:r>
            <a:r>
              <a:rPr lang="ar-SA" dirty="0" err="1" smtClean="0"/>
              <a:t>مدنفة</a:t>
            </a:r>
            <a:r>
              <a:rPr lang="ar-SA" dirty="0" smtClean="0"/>
              <a:t>-</a:t>
            </a:r>
            <a:r>
              <a:rPr lang="ar-SA" dirty="0" err="1" smtClean="0"/>
              <a:t>امراض</a:t>
            </a:r>
            <a:r>
              <a:rPr lang="ar-SA" dirty="0" smtClean="0"/>
              <a:t> وسرطانات الدم- المعالجة المديدة </a:t>
            </a:r>
            <a:r>
              <a:rPr lang="ar-SA" dirty="0" err="1" smtClean="0"/>
              <a:t>بالستيروئيدات</a:t>
            </a:r>
            <a:r>
              <a:rPr lang="ar-SA" dirty="0" smtClean="0"/>
              <a:t> –المعالجة السرطانية-الايدز </a:t>
            </a:r>
            <a:r>
              <a:rPr lang="en-US" dirty="0" smtClean="0"/>
              <a:t>IDDS </a:t>
            </a:r>
            <a:r>
              <a:rPr lang="ar-SA" dirty="0" smtClean="0"/>
              <a:t> -السكري .</a:t>
            </a:r>
          </a:p>
          <a:p>
            <a:r>
              <a:rPr lang="ar-SA" dirty="0" smtClean="0"/>
              <a:t>2- استخدام الصادات واسعة الطيف لفترات طويلة.</a:t>
            </a:r>
          </a:p>
          <a:p>
            <a:r>
              <a:rPr lang="ar-SA" dirty="0" err="1" smtClean="0"/>
              <a:t>الاعراض</a:t>
            </a:r>
            <a:r>
              <a:rPr lang="ar-SA" dirty="0" smtClean="0"/>
              <a:t>: عسرة بلع مؤلمة </a:t>
            </a:r>
          </a:p>
          <a:p>
            <a:r>
              <a:rPr lang="ar-SA" dirty="0" smtClean="0"/>
              <a:t>              حرقة خلف القص.</a:t>
            </a:r>
          </a:p>
          <a:p>
            <a:r>
              <a:rPr lang="ar-SA" dirty="0" smtClean="0"/>
              <a:t>              تتشارك غالبا </a:t>
            </a:r>
            <a:r>
              <a:rPr lang="ar-SA" dirty="0" err="1" smtClean="0"/>
              <a:t>باصابة</a:t>
            </a:r>
            <a:r>
              <a:rPr lang="ar-SA" dirty="0" smtClean="0"/>
              <a:t> فموية </a:t>
            </a:r>
            <a:r>
              <a:rPr lang="ar-SA" dirty="0" err="1" smtClean="0"/>
              <a:t>بلعومية</a:t>
            </a:r>
            <a:r>
              <a:rPr lang="ar-SA" dirty="0" smtClean="0"/>
              <a:t>.</a:t>
            </a:r>
          </a:p>
          <a:p>
            <a:r>
              <a:rPr lang="ar-SA" dirty="0" smtClean="0"/>
              <a:t>              اضطراب بحركية المري,بشكل تشنجات </a:t>
            </a:r>
            <a:r>
              <a:rPr lang="ar-SA" dirty="0" err="1" smtClean="0"/>
              <a:t>او</a:t>
            </a:r>
            <a:r>
              <a:rPr lang="ar-SA" dirty="0" smtClean="0"/>
              <a:t> ارتخاء ووهن المري.</a:t>
            </a:r>
          </a:p>
          <a:p>
            <a:r>
              <a:rPr lang="ar-SA" dirty="0" err="1" smtClean="0"/>
              <a:t>تنظيريا</a:t>
            </a:r>
            <a:r>
              <a:rPr lang="ar-SA" dirty="0" smtClean="0"/>
              <a:t> :حقيقة يمكن </a:t>
            </a:r>
            <a:r>
              <a:rPr lang="ar-SA" dirty="0" err="1" smtClean="0"/>
              <a:t>ان</a:t>
            </a:r>
            <a:r>
              <a:rPr lang="ar-SA" dirty="0" smtClean="0"/>
              <a:t> نستغني عن التنظير </a:t>
            </a:r>
            <a:r>
              <a:rPr lang="ar-SA" dirty="0" err="1" smtClean="0"/>
              <a:t>اذا</a:t>
            </a:r>
            <a:r>
              <a:rPr lang="ar-SA" dirty="0" smtClean="0"/>
              <a:t> كان هناك سوابق دوائية من الصادات لفترة </a:t>
            </a:r>
          </a:p>
          <a:p>
            <a:r>
              <a:rPr lang="ar-SA" dirty="0" smtClean="0"/>
              <a:t>          طويلة </a:t>
            </a:r>
            <a:r>
              <a:rPr lang="ar-SA" dirty="0" err="1" smtClean="0"/>
              <a:t>واعراض</a:t>
            </a:r>
            <a:r>
              <a:rPr lang="ar-SA" dirty="0" smtClean="0"/>
              <a:t> فموية </a:t>
            </a:r>
            <a:r>
              <a:rPr lang="ar-SA" dirty="0" err="1" smtClean="0"/>
              <a:t>بلعومية</a:t>
            </a:r>
            <a:r>
              <a:rPr lang="ar-SA" dirty="0" smtClean="0"/>
              <a:t> .</a:t>
            </a:r>
          </a:p>
          <a:p>
            <a:r>
              <a:rPr lang="ar-SA" dirty="0" smtClean="0"/>
              <a:t>          نشاهد احتقان واحمرار بالمخاطية مع وجود تقرحات </a:t>
            </a:r>
            <a:r>
              <a:rPr lang="ar-SA" dirty="0" err="1" smtClean="0"/>
              <a:t>واغشية</a:t>
            </a:r>
            <a:r>
              <a:rPr lang="ar-SA" dirty="0" smtClean="0"/>
              <a:t> كاذبة تبدو كمظهر </a:t>
            </a:r>
          </a:p>
          <a:p>
            <a:r>
              <a:rPr lang="ar-SA" dirty="0" smtClean="0"/>
              <a:t>           الحليب المتخثر وهو ما نسميه </a:t>
            </a:r>
            <a:r>
              <a:rPr lang="ar-SA" dirty="0" err="1" smtClean="0"/>
              <a:t>بالسلاق</a:t>
            </a:r>
            <a:r>
              <a:rPr lang="ar-SA" dirty="0" smtClean="0"/>
              <a:t>.</a:t>
            </a:r>
          </a:p>
          <a:p>
            <a:r>
              <a:rPr lang="ar-SA" dirty="0" err="1" smtClean="0"/>
              <a:t>الخزعات</a:t>
            </a:r>
            <a:r>
              <a:rPr lang="ar-SA" dirty="0" smtClean="0"/>
              <a:t> : تؤكد </a:t>
            </a:r>
            <a:r>
              <a:rPr lang="ar-SA" dirty="0" err="1" smtClean="0"/>
              <a:t>الاصابة</a:t>
            </a:r>
            <a:r>
              <a:rPr lang="ar-SA" dirty="0" smtClean="0"/>
              <a:t> من خلال تفرعات </a:t>
            </a:r>
            <a:r>
              <a:rPr lang="ar-SA" dirty="0" err="1" smtClean="0"/>
              <a:t>وتغصنات</a:t>
            </a:r>
            <a:r>
              <a:rPr lang="ar-SA" dirty="0" smtClean="0"/>
              <a:t> المبيضات البيض .</a:t>
            </a:r>
          </a:p>
          <a:p>
            <a:r>
              <a:rPr lang="ar-SA" dirty="0" smtClean="0"/>
              <a:t>العلاج:</a:t>
            </a:r>
          </a:p>
          <a:p>
            <a:r>
              <a:rPr lang="ar-SA" dirty="0" smtClean="0"/>
              <a:t>        </a:t>
            </a:r>
            <a:r>
              <a:rPr lang="ar-SA" dirty="0" err="1" smtClean="0"/>
              <a:t>فلوكونازول</a:t>
            </a:r>
            <a:r>
              <a:rPr lang="ar-SA" dirty="0" smtClean="0"/>
              <a:t> (</a:t>
            </a:r>
            <a:r>
              <a:rPr lang="ar-SA" dirty="0" err="1" smtClean="0"/>
              <a:t>افضل</a:t>
            </a:r>
            <a:r>
              <a:rPr lang="ar-SA" dirty="0" smtClean="0"/>
              <a:t> معالجة) </a:t>
            </a:r>
            <a:r>
              <a:rPr lang="en-US" dirty="0" smtClean="0"/>
              <a:t>FLUCONAZOL</a:t>
            </a:r>
            <a:r>
              <a:rPr lang="ar-SA" dirty="0" smtClean="0"/>
              <a:t> :</a:t>
            </a:r>
            <a:r>
              <a:rPr lang="ar-SA" dirty="0" err="1" smtClean="0"/>
              <a:t>تاثيره</a:t>
            </a:r>
            <a:r>
              <a:rPr lang="ar-SA" dirty="0" smtClean="0"/>
              <a:t> جهازي بجرعة </a:t>
            </a:r>
            <a:r>
              <a:rPr lang="en-US" dirty="0" smtClean="0"/>
              <a:t>50</a:t>
            </a:r>
            <a:r>
              <a:rPr lang="ar-SA" dirty="0" err="1" smtClean="0"/>
              <a:t>مغ</a:t>
            </a:r>
            <a:endParaRPr lang="ar-SA" dirty="0" smtClean="0"/>
          </a:p>
          <a:p>
            <a:r>
              <a:rPr lang="ar-SA" dirty="0" smtClean="0"/>
              <a:t>                      حبة يوميا لمدة </a:t>
            </a:r>
            <a:r>
              <a:rPr lang="en-US" dirty="0" smtClean="0"/>
              <a:t>8-10</a:t>
            </a:r>
            <a:r>
              <a:rPr lang="ar-SA" dirty="0" err="1" smtClean="0"/>
              <a:t>ايام</a:t>
            </a:r>
            <a:r>
              <a:rPr lang="ar-SA" dirty="0" smtClean="0"/>
              <a:t> .</a:t>
            </a:r>
          </a:p>
          <a:p>
            <a:r>
              <a:rPr lang="ar-SA" dirty="0" smtClean="0"/>
              <a:t>        </a:t>
            </a:r>
            <a:r>
              <a:rPr lang="ar-SA" dirty="0" err="1" smtClean="0"/>
              <a:t>ميكونازول</a:t>
            </a:r>
            <a:r>
              <a:rPr lang="ar-SA" dirty="0" smtClean="0"/>
              <a:t> </a:t>
            </a:r>
            <a:r>
              <a:rPr lang="en-US" dirty="0" smtClean="0"/>
              <a:t>MYCONAZOL </a:t>
            </a:r>
            <a:r>
              <a:rPr lang="ar-SA" dirty="0" smtClean="0"/>
              <a:t>: </a:t>
            </a:r>
            <a:r>
              <a:rPr lang="ar-SA" dirty="0" err="1" smtClean="0"/>
              <a:t>وتاثيره</a:t>
            </a:r>
            <a:r>
              <a:rPr lang="ar-SA" dirty="0" smtClean="0"/>
              <a:t> موضعي </a:t>
            </a:r>
          </a:p>
          <a:p>
            <a:r>
              <a:rPr lang="ar-SA" dirty="0" smtClean="0"/>
              <a:t>        </a:t>
            </a:r>
            <a:r>
              <a:rPr lang="ar-SA" dirty="0" err="1" smtClean="0"/>
              <a:t>كيتوكينازول</a:t>
            </a:r>
            <a:r>
              <a:rPr lang="ar-SA" dirty="0" smtClean="0"/>
              <a:t>  </a:t>
            </a:r>
            <a:r>
              <a:rPr lang="en-US" dirty="0" smtClean="0"/>
              <a:t>KETOKENAZOL </a:t>
            </a:r>
            <a:r>
              <a:rPr lang="ar-SA" dirty="0" smtClean="0"/>
              <a:t> .</a:t>
            </a:r>
          </a:p>
          <a:p>
            <a:r>
              <a:rPr lang="ar-SA" dirty="0" smtClean="0"/>
              <a:t>        </a:t>
            </a:r>
            <a:r>
              <a:rPr lang="ar-SA" dirty="0" err="1" smtClean="0"/>
              <a:t>امفوترسين</a:t>
            </a:r>
            <a:r>
              <a:rPr lang="ar-SA" dirty="0" smtClean="0"/>
              <a:t> ب </a:t>
            </a:r>
            <a:r>
              <a:rPr lang="en-US" dirty="0" smtClean="0"/>
              <a:t> AMPHOTERCINE –B </a:t>
            </a:r>
            <a:r>
              <a:rPr lang="ar-SA" dirty="0" smtClean="0"/>
              <a:t> : عند حدوث </a:t>
            </a:r>
            <a:r>
              <a:rPr lang="ar-SA" dirty="0" err="1" smtClean="0"/>
              <a:t>انتان</a:t>
            </a:r>
            <a:r>
              <a:rPr lang="ar-SA" dirty="0" smtClean="0"/>
              <a:t> دم ويعطى وريديا.</a:t>
            </a:r>
          </a:p>
          <a:p>
            <a:r>
              <a:rPr lang="ar-SA" dirty="0" smtClean="0"/>
              <a:t>        </a:t>
            </a:r>
            <a:r>
              <a:rPr lang="ar-SA" dirty="0" err="1" smtClean="0"/>
              <a:t>نيستاتين</a:t>
            </a:r>
            <a:r>
              <a:rPr lang="ar-SA" dirty="0" smtClean="0"/>
              <a:t> :</a:t>
            </a:r>
            <a:endParaRPr lang="en-US" dirty="0" smtClean="0"/>
          </a:p>
          <a:p>
            <a:r>
              <a:rPr lang="en-US" dirty="0" smtClean="0"/>
              <a:t>          </a:t>
            </a:r>
            <a:endParaRPr lang="ar-SA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357158" y="214290"/>
            <a:ext cx="8471539" cy="28315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/>
              <a:t>خامسا- التهابات المري </a:t>
            </a:r>
            <a:r>
              <a:rPr lang="ar-SA" sz="2400" b="1" dirty="0" err="1" smtClean="0"/>
              <a:t>الحبيبومية</a:t>
            </a:r>
            <a:r>
              <a:rPr lang="ar-SA" sz="2400" b="1" dirty="0" smtClean="0"/>
              <a:t> </a:t>
            </a:r>
            <a:r>
              <a:rPr lang="en-US" sz="2400" b="1" dirty="0" smtClean="0"/>
              <a:t>GRANULOMATOUS ESOPHAGITIS </a:t>
            </a:r>
            <a:r>
              <a:rPr lang="ar-SA" sz="2400" b="1" dirty="0" smtClean="0"/>
              <a:t> </a:t>
            </a:r>
          </a:p>
          <a:p>
            <a:r>
              <a:rPr lang="ar-SA" dirty="0" err="1" smtClean="0"/>
              <a:t>الاسباب</a:t>
            </a:r>
            <a:r>
              <a:rPr lang="ar-SA" dirty="0" smtClean="0"/>
              <a:t> :</a:t>
            </a:r>
            <a:r>
              <a:rPr lang="ar-SA" dirty="0" err="1" smtClean="0"/>
              <a:t>التدرن</a:t>
            </a:r>
            <a:r>
              <a:rPr lang="ar-SA" dirty="0" smtClean="0"/>
              <a:t>-الزهري- </a:t>
            </a:r>
            <a:r>
              <a:rPr lang="ar-SA" dirty="0" err="1" smtClean="0"/>
              <a:t>توضعات</a:t>
            </a:r>
            <a:r>
              <a:rPr lang="ar-SA" dirty="0" smtClean="0"/>
              <a:t> </a:t>
            </a:r>
            <a:r>
              <a:rPr lang="ar-SA" dirty="0" err="1" smtClean="0"/>
              <a:t>مريئية</a:t>
            </a:r>
            <a:r>
              <a:rPr lang="ar-SA" dirty="0" smtClean="0"/>
              <a:t> لداء </a:t>
            </a:r>
            <a:r>
              <a:rPr lang="ar-SA" dirty="0" err="1" smtClean="0"/>
              <a:t>كرون</a:t>
            </a:r>
            <a:r>
              <a:rPr lang="ar-SA" dirty="0" smtClean="0"/>
              <a:t> –</a:t>
            </a:r>
            <a:r>
              <a:rPr lang="ar-SA" dirty="0" err="1" smtClean="0"/>
              <a:t>الساركوئيد</a:t>
            </a:r>
            <a:r>
              <a:rPr lang="ar-SA" dirty="0" smtClean="0"/>
              <a:t> .</a:t>
            </a:r>
          </a:p>
          <a:p>
            <a:r>
              <a:rPr lang="ar-SA" dirty="0" smtClean="0"/>
              <a:t>علما بان الزهري(</a:t>
            </a:r>
            <a:r>
              <a:rPr lang="ar-SA" dirty="0" err="1" smtClean="0"/>
              <a:t>السفلس</a:t>
            </a:r>
            <a:r>
              <a:rPr lang="ar-SA" dirty="0" smtClean="0"/>
              <a:t>)قد تراجع </a:t>
            </a:r>
            <a:r>
              <a:rPr lang="ar-SA" dirty="0" err="1" smtClean="0"/>
              <a:t>واصبح</a:t>
            </a:r>
            <a:r>
              <a:rPr lang="ar-SA" dirty="0" smtClean="0"/>
              <a:t> نادرا  بينما </a:t>
            </a:r>
            <a:r>
              <a:rPr lang="ar-SA" dirty="0" err="1" smtClean="0"/>
              <a:t>التدرن</a:t>
            </a:r>
            <a:r>
              <a:rPr lang="ar-SA" dirty="0" smtClean="0"/>
              <a:t> عائد بقوة مع ازدياد حالات نقص المناعة المرافقة لانتشار الايدز حيث نجد </a:t>
            </a:r>
            <a:r>
              <a:rPr lang="ar-SA" dirty="0" err="1" smtClean="0"/>
              <a:t>حبيبومات</a:t>
            </a:r>
            <a:r>
              <a:rPr lang="ar-SA" dirty="0" smtClean="0"/>
              <a:t> في جدار المري </a:t>
            </a:r>
            <a:r>
              <a:rPr lang="ar-SA" dirty="0" err="1" smtClean="0"/>
              <a:t>والحبيبوم</a:t>
            </a:r>
            <a:r>
              <a:rPr lang="ar-SA" dirty="0" smtClean="0"/>
              <a:t> يحوي خلايا نظيرة البشرة.</a:t>
            </a:r>
          </a:p>
          <a:p>
            <a:r>
              <a:rPr lang="ar-SA" sz="2800" dirty="0" smtClean="0"/>
              <a:t>سادسا-التهابات المري بالكاويات </a:t>
            </a:r>
            <a:r>
              <a:rPr lang="en-US" sz="2800" dirty="0" smtClean="0"/>
              <a:t>CAUSTIC ESOPHAGITIS </a:t>
            </a:r>
            <a:r>
              <a:rPr lang="ar-SA" sz="2800" dirty="0" smtClean="0"/>
              <a:t> </a:t>
            </a:r>
          </a:p>
          <a:p>
            <a:r>
              <a:rPr lang="ar-SA" dirty="0" smtClean="0"/>
              <a:t>تحدث نتيجة بلع مادة كيماوية شديدة الحموضة </a:t>
            </a:r>
            <a:r>
              <a:rPr lang="ar-SA" dirty="0" err="1" smtClean="0"/>
              <a:t>او</a:t>
            </a:r>
            <a:r>
              <a:rPr lang="ar-SA" dirty="0" smtClean="0"/>
              <a:t> القلوية وذلك :</a:t>
            </a:r>
          </a:p>
          <a:p>
            <a:r>
              <a:rPr lang="ar-SA" dirty="0" smtClean="0"/>
              <a:t>*</a:t>
            </a:r>
            <a:r>
              <a:rPr lang="ar-SA" dirty="0" err="1" smtClean="0"/>
              <a:t>اما</a:t>
            </a:r>
            <a:r>
              <a:rPr lang="ar-SA" dirty="0" smtClean="0"/>
              <a:t> بصورة متعمدة بقصد الانتحار.</a:t>
            </a:r>
          </a:p>
          <a:p>
            <a:r>
              <a:rPr lang="ar-SA" dirty="0" smtClean="0"/>
              <a:t>*</a:t>
            </a:r>
            <a:r>
              <a:rPr lang="ar-SA" dirty="0" err="1" smtClean="0"/>
              <a:t>او</a:t>
            </a:r>
            <a:r>
              <a:rPr lang="ar-SA" dirty="0" smtClean="0"/>
              <a:t> بصورة خاطئة( وهنا </a:t>
            </a:r>
            <a:r>
              <a:rPr lang="ar-SA" dirty="0" err="1" smtClean="0"/>
              <a:t>لاتكون</a:t>
            </a:r>
            <a:r>
              <a:rPr lang="ar-SA" dirty="0" smtClean="0"/>
              <a:t> خطيرة لتنبه الشخص لما يفعل </a:t>
            </a:r>
            <a:r>
              <a:rPr lang="ar-SA" dirty="0" err="1" smtClean="0"/>
              <a:t>الا</a:t>
            </a:r>
            <a:r>
              <a:rPr lang="ar-SA" dirty="0" smtClean="0"/>
              <a:t> </a:t>
            </a:r>
            <a:r>
              <a:rPr lang="ar-SA" dirty="0" err="1" smtClean="0"/>
              <a:t>اذا</a:t>
            </a:r>
            <a:r>
              <a:rPr lang="ar-SA" dirty="0" smtClean="0"/>
              <a:t> كان طفلا فتكون خطيرة لعدم تنبهه ) نتيجة حادث ما عند </a:t>
            </a:r>
            <a:r>
              <a:rPr lang="ar-SA" dirty="0" err="1" smtClean="0"/>
              <a:t>الاطفال</a:t>
            </a:r>
            <a:r>
              <a:rPr lang="ar-SA" dirty="0" smtClean="0"/>
              <a:t> (مثلا قنينة عصير فيها مادة كاوية فيظنها الطفل عصير فيشربها).</a:t>
            </a:r>
            <a:endParaRPr lang="ar-S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143248"/>
            <a:ext cx="2214578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مربع نص 5"/>
          <p:cNvSpPr txBox="1"/>
          <p:nvPr/>
        </p:nvSpPr>
        <p:spPr>
          <a:xfrm>
            <a:off x="2672725" y="3429000"/>
            <a:ext cx="6256993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تتعلق شدة </a:t>
            </a:r>
            <a:r>
              <a:rPr lang="ar-SA" dirty="0" err="1" smtClean="0"/>
              <a:t>الاصابة</a:t>
            </a:r>
            <a:r>
              <a:rPr lang="ar-SA" dirty="0" smtClean="0"/>
              <a:t> ب:</a:t>
            </a:r>
          </a:p>
          <a:p>
            <a:r>
              <a:rPr lang="ar-SA" dirty="0" smtClean="0"/>
              <a:t>1-طبيعة المادة المتناولة:</a:t>
            </a:r>
          </a:p>
          <a:p>
            <a:r>
              <a:rPr lang="ar-SA" dirty="0" smtClean="0"/>
              <a:t>      حمضية تؤذي المعدة بشكل اكبر.</a:t>
            </a:r>
          </a:p>
          <a:p>
            <a:r>
              <a:rPr lang="ar-SA" dirty="0" smtClean="0"/>
              <a:t>      قلوية تؤذي المري بشكل اكبر حيث </a:t>
            </a:r>
            <a:r>
              <a:rPr lang="ar-SA" dirty="0" err="1" smtClean="0"/>
              <a:t>انها</a:t>
            </a:r>
            <a:r>
              <a:rPr lang="ar-SA" dirty="0" smtClean="0"/>
              <a:t> </a:t>
            </a:r>
            <a:r>
              <a:rPr lang="ar-SA" dirty="0" err="1" smtClean="0"/>
              <a:t>تتعدل</a:t>
            </a:r>
            <a:r>
              <a:rPr lang="ar-SA" dirty="0" smtClean="0"/>
              <a:t> بالوسط الحمضي للمعدة فيخف </a:t>
            </a:r>
          </a:p>
          <a:p>
            <a:r>
              <a:rPr lang="ar-SA" dirty="0" smtClean="0"/>
              <a:t>             </a:t>
            </a:r>
            <a:r>
              <a:rPr lang="ar-SA" dirty="0" err="1" smtClean="0"/>
              <a:t>تاثيرها</a:t>
            </a:r>
            <a:r>
              <a:rPr lang="ar-SA" dirty="0" smtClean="0"/>
              <a:t> المؤذي عليها .</a:t>
            </a:r>
          </a:p>
          <a:p>
            <a:r>
              <a:rPr lang="ar-SA" dirty="0" smtClean="0"/>
              <a:t>2-الكمية المتناولة.</a:t>
            </a:r>
          </a:p>
          <a:p>
            <a:r>
              <a:rPr lang="ar-SA" dirty="0" smtClean="0"/>
              <a:t>3-تركيزها . </a:t>
            </a:r>
          </a:p>
          <a:p>
            <a:r>
              <a:rPr lang="ar-SA" dirty="0" smtClean="0"/>
              <a:t> </a:t>
            </a:r>
            <a:r>
              <a:rPr lang="ar-SA" dirty="0" err="1" smtClean="0"/>
              <a:t>الاعراض</a:t>
            </a:r>
            <a:r>
              <a:rPr lang="ar-SA" dirty="0" smtClean="0"/>
              <a:t> :</a:t>
            </a:r>
          </a:p>
          <a:p>
            <a:r>
              <a:rPr lang="ar-SA" dirty="0" smtClean="0"/>
              <a:t>الم حاد شديد  ومفاجئ خلف القص –عسرة بلع  العاب شديد .</a:t>
            </a:r>
          </a:p>
          <a:p>
            <a:endParaRPr lang="ar-SA" dirty="0"/>
          </a:p>
        </p:txBody>
      </p:sp>
      <p:sp>
        <p:nvSpPr>
          <p:cNvPr id="8" name="مستطيل 7"/>
          <p:cNvSpPr/>
          <p:nvPr/>
        </p:nvSpPr>
        <p:spPr>
          <a:xfrm>
            <a:off x="2500298" y="485776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r-SA" b="1" dirty="0" smtClean="0"/>
              <a:t>الصورة الأولى توضح التهاب شديد جداً بالكاويات يظهر التخثر مع النخر الشديد وتقرح المخاطية </a:t>
            </a:r>
            <a:r>
              <a:rPr lang="ar-SA" b="1" dirty="0" err="1" smtClean="0"/>
              <a:t>والنتحة</a:t>
            </a:r>
            <a:r>
              <a:rPr lang="ar-SA" b="1" dirty="0" smtClean="0"/>
              <a:t> </a:t>
            </a:r>
            <a:r>
              <a:rPr lang="ar-SA" b="1" dirty="0" err="1" smtClean="0"/>
              <a:t>الفيبرينية</a:t>
            </a:r>
            <a:r>
              <a:rPr lang="ar-SA" b="1" dirty="0" smtClean="0"/>
              <a:t>.</a:t>
            </a:r>
            <a:endParaRPr lang="ar-SA" dirty="0"/>
          </a:p>
        </p:txBody>
      </p:sp>
      <p:sp>
        <p:nvSpPr>
          <p:cNvPr id="9" name="مستطيل 8"/>
          <p:cNvSpPr/>
          <p:nvPr/>
        </p:nvSpPr>
        <p:spPr>
          <a:xfrm>
            <a:off x="2500298" y="60007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r-SA" b="1" dirty="0" smtClean="0"/>
              <a:t>الصورة الثانية توضح </a:t>
            </a:r>
            <a:r>
              <a:rPr lang="ar-SA" b="1" dirty="0" err="1" smtClean="0"/>
              <a:t>التندب</a:t>
            </a:r>
            <a:r>
              <a:rPr lang="ar-SA" b="1" dirty="0" smtClean="0"/>
              <a:t> </a:t>
            </a:r>
            <a:r>
              <a:rPr lang="ar-SA" b="1" dirty="0" err="1" smtClean="0"/>
              <a:t>والتوذم</a:t>
            </a:r>
            <a:r>
              <a:rPr lang="ar-SA" b="1" dirty="0" smtClean="0"/>
              <a:t> بعد 19 يوما من الحادثة</a:t>
            </a:r>
            <a:endParaRPr lang="ar-SA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285720" y="1"/>
            <a:ext cx="8685853" cy="75085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err="1" smtClean="0"/>
              <a:t>الاختلاطات</a:t>
            </a:r>
            <a:r>
              <a:rPr lang="ar-SA" sz="2400" b="1" dirty="0" smtClean="0"/>
              <a:t>: </a:t>
            </a:r>
          </a:p>
          <a:p>
            <a:r>
              <a:rPr lang="ar-SA" dirty="0" smtClean="0"/>
              <a:t>**تضيق ندبي هو الاختلاط </a:t>
            </a:r>
            <a:r>
              <a:rPr lang="ar-SA" dirty="0" err="1" smtClean="0"/>
              <a:t>الاكثر</a:t>
            </a:r>
            <a:r>
              <a:rPr lang="ar-SA" dirty="0" smtClean="0"/>
              <a:t> تواترا وتتطور عادة بعد </a:t>
            </a:r>
            <a:r>
              <a:rPr lang="en-US" dirty="0" smtClean="0"/>
              <a:t>3-8</a:t>
            </a:r>
            <a:r>
              <a:rPr lang="ar-SA" dirty="0" smtClean="0"/>
              <a:t> </a:t>
            </a:r>
            <a:r>
              <a:rPr lang="ar-SA" dirty="0" err="1" smtClean="0"/>
              <a:t>اسابيع</a:t>
            </a:r>
            <a:r>
              <a:rPr lang="ar-SA" dirty="0" smtClean="0"/>
              <a:t> من </a:t>
            </a:r>
            <a:r>
              <a:rPr lang="ar-SA" dirty="0" err="1" smtClean="0"/>
              <a:t>الاصابة</a:t>
            </a:r>
            <a:r>
              <a:rPr lang="ar-SA" dirty="0" smtClean="0"/>
              <a:t> </a:t>
            </a:r>
            <a:r>
              <a:rPr lang="ar-SA" dirty="0" err="1" smtClean="0"/>
              <a:t>البدئية</a:t>
            </a:r>
            <a:r>
              <a:rPr lang="ar-SA" dirty="0" smtClean="0"/>
              <a:t>,ويمكن </a:t>
            </a:r>
            <a:r>
              <a:rPr lang="ar-SA" dirty="0" err="1" smtClean="0"/>
              <a:t>ان</a:t>
            </a:r>
            <a:r>
              <a:rPr lang="ar-SA" dirty="0" smtClean="0"/>
              <a:t> نشاهد </a:t>
            </a:r>
            <a:r>
              <a:rPr lang="ar-SA" dirty="0" err="1" smtClean="0"/>
              <a:t>تضيقات</a:t>
            </a:r>
            <a:r>
              <a:rPr lang="ar-SA" dirty="0" smtClean="0"/>
              <a:t> بعدة مستويات .</a:t>
            </a:r>
          </a:p>
          <a:p>
            <a:r>
              <a:rPr lang="ar-SA" dirty="0" smtClean="0"/>
              <a:t>**تمزق </a:t>
            </a:r>
            <a:r>
              <a:rPr lang="ar-SA" dirty="0" err="1" smtClean="0"/>
              <a:t>وانثقاب</a:t>
            </a:r>
            <a:r>
              <a:rPr lang="ar-SA" dirty="0" smtClean="0"/>
              <a:t> المري مع حدوث نزف حاد .</a:t>
            </a:r>
          </a:p>
          <a:p>
            <a:r>
              <a:rPr lang="ar-SA" dirty="0" smtClean="0"/>
              <a:t>**</a:t>
            </a:r>
            <a:r>
              <a:rPr lang="ar-SA" dirty="0" err="1" smtClean="0"/>
              <a:t>التسرطن</a:t>
            </a:r>
            <a:r>
              <a:rPr lang="ar-SA" dirty="0" smtClean="0"/>
              <a:t> وقد يحدث بعد </a:t>
            </a:r>
            <a:r>
              <a:rPr lang="en-US" dirty="0" smtClean="0"/>
              <a:t>20</a:t>
            </a:r>
            <a:r>
              <a:rPr lang="ar-SA" dirty="0" smtClean="0"/>
              <a:t>سنة من تناول المادة الكاوية ويعد الاختلاط </a:t>
            </a:r>
            <a:r>
              <a:rPr lang="ar-SA" dirty="0" err="1" smtClean="0"/>
              <a:t>الاخطر</a:t>
            </a:r>
            <a:r>
              <a:rPr lang="ar-SA" dirty="0" smtClean="0"/>
              <a:t> ويكون من النمط الشائك.</a:t>
            </a:r>
          </a:p>
          <a:p>
            <a:r>
              <a:rPr lang="ar-SA" dirty="0" smtClean="0"/>
              <a:t>   لابد من </a:t>
            </a:r>
            <a:r>
              <a:rPr lang="ar-SA" dirty="0" err="1" smtClean="0"/>
              <a:t>اجراء</a:t>
            </a:r>
            <a:r>
              <a:rPr lang="ar-SA" dirty="0" smtClean="0"/>
              <a:t> مراقبة سنوية </a:t>
            </a:r>
            <a:r>
              <a:rPr lang="ar-SA" dirty="0" err="1" smtClean="0"/>
              <a:t>تنظيرية</a:t>
            </a:r>
            <a:r>
              <a:rPr lang="ar-SA" dirty="0" smtClean="0"/>
              <a:t> لتحري السرطان الذي يزداد احتمال </a:t>
            </a:r>
            <a:r>
              <a:rPr lang="ar-SA" dirty="0" err="1" smtClean="0"/>
              <a:t>الاصابة</a:t>
            </a:r>
            <a:r>
              <a:rPr lang="ar-SA" dirty="0" smtClean="0"/>
              <a:t> </a:t>
            </a:r>
            <a:r>
              <a:rPr lang="ar-SA" dirty="0" err="1" smtClean="0"/>
              <a:t>به</a:t>
            </a:r>
            <a:r>
              <a:rPr lang="ar-SA" dirty="0" smtClean="0"/>
              <a:t> </a:t>
            </a:r>
            <a:r>
              <a:rPr lang="en-US" dirty="0" smtClean="0"/>
              <a:t>1000</a:t>
            </a:r>
            <a:r>
              <a:rPr lang="ar-SA" dirty="0" smtClean="0"/>
              <a:t>ضعف عن </a:t>
            </a:r>
            <a:r>
              <a:rPr lang="ar-SA" dirty="0" err="1" smtClean="0"/>
              <a:t>الاشخاص</a:t>
            </a:r>
            <a:r>
              <a:rPr lang="ar-SA" dirty="0" smtClean="0"/>
              <a:t> </a:t>
            </a:r>
          </a:p>
          <a:p>
            <a:r>
              <a:rPr lang="ar-SA" dirty="0" smtClean="0"/>
              <a:t>   العاديين .</a:t>
            </a:r>
          </a:p>
          <a:p>
            <a:r>
              <a:rPr lang="ar-SA" dirty="0" smtClean="0"/>
              <a:t>يستطب </a:t>
            </a:r>
            <a:r>
              <a:rPr lang="ar-SA" dirty="0" err="1" smtClean="0"/>
              <a:t>التظير</a:t>
            </a:r>
            <a:r>
              <a:rPr lang="ar-SA" dirty="0" smtClean="0"/>
              <a:t> المبكر </a:t>
            </a:r>
            <a:r>
              <a:rPr lang="ar-SA" dirty="0" err="1" smtClean="0"/>
              <a:t>اول</a:t>
            </a:r>
            <a:r>
              <a:rPr lang="ar-SA" dirty="0" smtClean="0"/>
              <a:t> </a:t>
            </a:r>
            <a:r>
              <a:rPr lang="en-US" dirty="0" smtClean="0"/>
              <a:t>48</a:t>
            </a:r>
            <a:r>
              <a:rPr lang="ar-SA" dirty="0" smtClean="0"/>
              <a:t>ساعة بعد الابتلاع في حال عدم وجود </a:t>
            </a:r>
            <a:r>
              <a:rPr lang="ar-SA" dirty="0" err="1" smtClean="0"/>
              <a:t>اصابة</a:t>
            </a:r>
            <a:r>
              <a:rPr lang="ar-SA" dirty="0" smtClean="0"/>
              <a:t> خطيرة في البلعوم والفم والعاب غزير وذلك </a:t>
            </a:r>
            <a:r>
              <a:rPr lang="ar-SA" dirty="0" err="1" smtClean="0"/>
              <a:t>اذا</a:t>
            </a:r>
            <a:r>
              <a:rPr lang="ar-SA" dirty="0" smtClean="0"/>
              <a:t> حضر المريض </a:t>
            </a:r>
            <a:r>
              <a:rPr lang="ar-SA" dirty="0" err="1" smtClean="0"/>
              <a:t>اول</a:t>
            </a:r>
            <a:r>
              <a:rPr lang="ar-SA" dirty="0" smtClean="0"/>
              <a:t> </a:t>
            </a:r>
            <a:r>
              <a:rPr lang="en-US" dirty="0" smtClean="0"/>
              <a:t>48</a:t>
            </a:r>
            <a:r>
              <a:rPr lang="ar-SA" dirty="0" smtClean="0"/>
              <a:t>ساعة </a:t>
            </a:r>
            <a:r>
              <a:rPr lang="ar-SA" dirty="0" err="1" smtClean="0"/>
              <a:t>والا</a:t>
            </a:r>
            <a:r>
              <a:rPr lang="ar-SA" dirty="0" smtClean="0"/>
              <a:t> يؤجل </a:t>
            </a:r>
            <a:r>
              <a:rPr lang="ar-SA" dirty="0" err="1" smtClean="0"/>
              <a:t>التظير</a:t>
            </a:r>
            <a:r>
              <a:rPr lang="ar-SA" dirty="0" smtClean="0"/>
              <a:t> لبعد </a:t>
            </a:r>
            <a:r>
              <a:rPr lang="en-US" dirty="0" smtClean="0"/>
              <a:t>16 </a:t>
            </a:r>
            <a:r>
              <a:rPr lang="ar-SA" dirty="0" smtClean="0"/>
              <a:t>يوم </a:t>
            </a:r>
          </a:p>
          <a:p>
            <a:r>
              <a:rPr lang="ar-SA" dirty="0" smtClean="0"/>
              <a:t>والهدف من التنظير هو معرفة درجة وشدة </a:t>
            </a:r>
            <a:r>
              <a:rPr lang="ar-SA" dirty="0" err="1" smtClean="0"/>
              <a:t>الاصابة</a:t>
            </a:r>
            <a:r>
              <a:rPr lang="ar-SA" dirty="0" smtClean="0"/>
              <a:t> وتحديد نوع العلاج بناء عليه بعد تناول المادة الكاوية</a:t>
            </a:r>
          </a:p>
          <a:p>
            <a:r>
              <a:rPr lang="ar-SA" dirty="0" err="1" smtClean="0"/>
              <a:t>اما</a:t>
            </a:r>
            <a:r>
              <a:rPr lang="ar-SA" dirty="0" smtClean="0"/>
              <a:t> التنظير بعد </a:t>
            </a:r>
            <a:r>
              <a:rPr lang="en-US" dirty="0" smtClean="0"/>
              <a:t>16</a:t>
            </a:r>
            <a:r>
              <a:rPr lang="ar-SA" dirty="0" smtClean="0"/>
              <a:t>يوم فيجرى بعد </a:t>
            </a:r>
            <a:r>
              <a:rPr lang="ar-SA" dirty="0" err="1" smtClean="0"/>
              <a:t>اجراء</a:t>
            </a:r>
            <a:r>
              <a:rPr lang="ar-SA" dirty="0" smtClean="0"/>
              <a:t> صورة ظليلة لتقييم المري خشية </a:t>
            </a:r>
            <a:r>
              <a:rPr lang="ar-SA" dirty="0" err="1" smtClean="0"/>
              <a:t>الانثقاب</a:t>
            </a:r>
            <a:r>
              <a:rPr lang="ar-SA" dirty="0" smtClean="0"/>
              <a:t> القاتل عادة  وقد يتم </a:t>
            </a:r>
            <a:r>
              <a:rPr lang="ar-SA" dirty="0" err="1" smtClean="0"/>
              <a:t>اجراء</a:t>
            </a:r>
            <a:r>
              <a:rPr lang="ar-SA" dirty="0" smtClean="0"/>
              <a:t> توسيع تنظيري مرافق </a:t>
            </a:r>
            <a:r>
              <a:rPr lang="ar-SA" dirty="0" err="1" smtClean="0"/>
              <a:t>بالشمعات</a:t>
            </a:r>
            <a:r>
              <a:rPr lang="ar-SA" dirty="0" smtClean="0"/>
              <a:t> وذلك تجنبا لحدوث </a:t>
            </a:r>
            <a:r>
              <a:rPr lang="ar-SA" dirty="0" err="1" smtClean="0"/>
              <a:t>التضيق</a:t>
            </a:r>
            <a:r>
              <a:rPr lang="ar-SA" dirty="0" smtClean="0"/>
              <a:t> </a:t>
            </a:r>
            <a:r>
              <a:rPr lang="ar-SA" dirty="0" err="1" smtClean="0"/>
              <a:t>التندبي</a:t>
            </a:r>
            <a:r>
              <a:rPr lang="ar-SA" dirty="0" smtClean="0"/>
              <a:t> </a:t>
            </a:r>
            <a:r>
              <a:rPr lang="ar-SA" dirty="0" err="1" smtClean="0"/>
              <a:t>والتليفي</a:t>
            </a:r>
            <a:r>
              <a:rPr lang="ar-SA" dirty="0" smtClean="0"/>
              <a:t>  الذي يمكن </a:t>
            </a:r>
            <a:r>
              <a:rPr lang="ar-SA" dirty="0" err="1" smtClean="0"/>
              <a:t>ان</a:t>
            </a:r>
            <a:r>
              <a:rPr lang="ar-SA" dirty="0" smtClean="0"/>
              <a:t> يحدث بعد </a:t>
            </a:r>
            <a:r>
              <a:rPr lang="en-US" dirty="0" smtClean="0"/>
              <a:t>3-8</a:t>
            </a:r>
            <a:r>
              <a:rPr lang="ar-SA" dirty="0" err="1" smtClean="0"/>
              <a:t>اسابيع</a:t>
            </a:r>
            <a:r>
              <a:rPr lang="ar-SA" dirty="0" smtClean="0"/>
              <a:t> على ابتلاع المادة الكاوية  ويكون غالبا على عدة مستويات .</a:t>
            </a:r>
          </a:p>
          <a:p>
            <a:r>
              <a:rPr lang="ar-SA" sz="2400" b="1" dirty="0" smtClean="0"/>
              <a:t>العلاج:</a:t>
            </a:r>
          </a:p>
          <a:p>
            <a:r>
              <a:rPr lang="ar-SA" dirty="0" smtClean="0"/>
              <a:t>يقرر العلاج بحسب شدة </a:t>
            </a:r>
            <a:r>
              <a:rPr lang="ar-SA" dirty="0" err="1" smtClean="0"/>
              <a:t>الاذية</a:t>
            </a:r>
            <a:r>
              <a:rPr lang="ar-SA" dirty="0" smtClean="0"/>
              <a:t> والتي تحدد </a:t>
            </a:r>
            <a:r>
              <a:rPr lang="ar-SA" dirty="0" err="1" smtClean="0"/>
              <a:t>تنظيريا</a:t>
            </a:r>
            <a:r>
              <a:rPr lang="ar-SA" dirty="0" smtClean="0"/>
              <a:t> </a:t>
            </a:r>
            <a:r>
              <a:rPr lang="ar-SA" dirty="0" err="1" smtClean="0"/>
              <a:t>باربع</a:t>
            </a:r>
            <a:r>
              <a:rPr lang="ar-SA" dirty="0" smtClean="0"/>
              <a:t> درجات  </a:t>
            </a:r>
          </a:p>
          <a:p>
            <a:r>
              <a:rPr lang="ar-SA" dirty="0" smtClean="0"/>
              <a:t>ففي الحالات </a:t>
            </a:r>
            <a:r>
              <a:rPr lang="ar-SA" dirty="0" smtClean="0"/>
              <a:t>الخفيفة  </a:t>
            </a:r>
            <a:r>
              <a:rPr lang="ar-SA" dirty="0" smtClean="0"/>
              <a:t>قد لا نحتاج </a:t>
            </a:r>
            <a:r>
              <a:rPr lang="ar-SA" dirty="0" err="1" smtClean="0"/>
              <a:t>الا</a:t>
            </a:r>
            <a:r>
              <a:rPr lang="ar-SA" dirty="0" smtClean="0"/>
              <a:t> </a:t>
            </a:r>
            <a:r>
              <a:rPr lang="ar-SA" dirty="0" err="1" smtClean="0"/>
              <a:t>الى</a:t>
            </a:r>
            <a:r>
              <a:rPr lang="ar-SA" dirty="0" smtClean="0"/>
              <a:t> حمية سائلة  وقد نحتاج </a:t>
            </a:r>
            <a:r>
              <a:rPr lang="ar-SA" dirty="0" err="1" smtClean="0"/>
              <a:t>الى</a:t>
            </a:r>
            <a:r>
              <a:rPr lang="ar-SA" dirty="0" smtClean="0"/>
              <a:t> وضع المريض على حمية مطلقة وتغذية </a:t>
            </a:r>
            <a:r>
              <a:rPr lang="ar-SA" dirty="0" err="1" smtClean="0"/>
              <a:t>بالسيرومات</a:t>
            </a:r>
            <a:r>
              <a:rPr lang="ar-SA" dirty="0" smtClean="0"/>
              <a:t> واستشفاء </a:t>
            </a:r>
            <a:r>
              <a:rPr lang="ar-SA" dirty="0" err="1" smtClean="0"/>
              <a:t>بالمشفى</a:t>
            </a:r>
            <a:r>
              <a:rPr lang="ar-SA" dirty="0" smtClean="0"/>
              <a:t> وفي الحالات </a:t>
            </a:r>
            <a:r>
              <a:rPr lang="ar-SA" dirty="0" err="1" smtClean="0"/>
              <a:t>الاشد</a:t>
            </a:r>
            <a:r>
              <a:rPr lang="ar-SA" dirty="0" smtClean="0"/>
              <a:t> (الدرجة الرابعة) فنحتاج تغذية </a:t>
            </a:r>
            <a:r>
              <a:rPr lang="ar-SA" dirty="0" err="1" smtClean="0"/>
              <a:t>خلالية</a:t>
            </a:r>
            <a:r>
              <a:rPr lang="ar-SA" dirty="0" smtClean="0"/>
              <a:t> مع استشفاء </a:t>
            </a:r>
            <a:r>
              <a:rPr lang="ar-SA" dirty="0" err="1" smtClean="0"/>
              <a:t>بالمشفى</a:t>
            </a:r>
            <a:endParaRPr lang="ar-SA" dirty="0" smtClean="0"/>
          </a:p>
          <a:p>
            <a:r>
              <a:rPr lang="ar-SA" dirty="0" smtClean="0"/>
              <a:t>قد نستخدم </a:t>
            </a:r>
            <a:r>
              <a:rPr lang="ar-SA" dirty="0" err="1" smtClean="0"/>
              <a:t>الستيروئيدات</a:t>
            </a:r>
            <a:r>
              <a:rPr lang="ar-SA" dirty="0" smtClean="0"/>
              <a:t> القشرية </a:t>
            </a:r>
            <a:r>
              <a:rPr lang="ar-SA" dirty="0" err="1" smtClean="0"/>
              <a:t>لانها</a:t>
            </a:r>
            <a:r>
              <a:rPr lang="ar-SA" dirty="0" smtClean="0"/>
              <a:t> تخفف الفعالية الالتهابية في جدار المري وتمنع التليف</a:t>
            </a:r>
          </a:p>
          <a:p>
            <a:r>
              <a:rPr lang="ar-SA" dirty="0" smtClean="0"/>
              <a:t> نستخدم الصادات  </a:t>
            </a:r>
            <a:r>
              <a:rPr lang="ar-SA" dirty="0" err="1" smtClean="0"/>
              <a:t>ان</a:t>
            </a:r>
            <a:r>
              <a:rPr lang="ar-SA" dirty="0" smtClean="0"/>
              <a:t> حدث </a:t>
            </a:r>
            <a:r>
              <a:rPr lang="ar-SA" dirty="0" err="1" smtClean="0"/>
              <a:t>انتان</a:t>
            </a:r>
            <a:r>
              <a:rPr lang="ar-SA" dirty="0" smtClean="0"/>
              <a:t> ثانوي .</a:t>
            </a:r>
          </a:p>
          <a:p>
            <a:r>
              <a:rPr lang="ar-SA" dirty="0" smtClean="0"/>
              <a:t>نستخدم مضادات الحموضة لتخفيف مشاكل </a:t>
            </a:r>
            <a:r>
              <a:rPr lang="ar-SA" dirty="0" err="1" smtClean="0"/>
              <a:t>القلس</a:t>
            </a:r>
            <a:r>
              <a:rPr lang="ar-SA" dirty="0" smtClean="0"/>
              <a:t> الحمضي .</a:t>
            </a:r>
          </a:p>
          <a:p>
            <a:r>
              <a:rPr lang="ar-SA" dirty="0" smtClean="0"/>
              <a:t>قد نضع </a:t>
            </a:r>
            <a:r>
              <a:rPr lang="ar-SA" dirty="0" err="1" smtClean="0"/>
              <a:t>ستنت</a:t>
            </a:r>
            <a:r>
              <a:rPr lang="ar-SA" dirty="0" smtClean="0"/>
              <a:t> بلاستيكي بالمنظار للمحافظة على المجرى </a:t>
            </a:r>
          </a:p>
          <a:p>
            <a:r>
              <a:rPr lang="ar-SA" dirty="0" smtClean="0"/>
              <a:t>بعد مرور</a:t>
            </a:r>
            <a:r>
              <a:rPr lang="en-US" dirty="0" smtClean="0"/>
              <a:t>16</a:t>
            </a:r>
            <a:r>
              <a:rPr lang="ar-SA" dirty="0" smtClean="0"/>
              <a:t>يوم على الابتلاع وحدوث تضيق شديد </a:t>
            </a:r>
            <a:r>
              <a:rPr lang="ar-SA" dirty="0" err="1" smtClean="0"/>
              <a:t>نبدا</a:t>
            </a:r>
            <a:r>
              <a:rPr lang="ar-SA" dirty="0" smtClean="0"/>
              <a:t> بجلسات توسيع المري </a:t>
            </a:r>
            <a:r>
              <a:rPr lang="ar-SA" dirty="0" err="1" smtClean="0"/>
              <a:t>بالشمعات</a:t>
            </a:r>
            <a:r>
              <a:rPr lang="ar-SA" dirty="0" smtClean="0"/>
              <a:t>  وذلك بعد </a:t>
            </a:r>
            <a:r>
              <a:rPr lang="ar-SA" dirty="0" err="1" smtClean="0"/>
              <a:t>اجراء</a:t>
            </a:r>
            <a:r>
              <a:rPr lang="ar-SA" dirty="0" smtClean="0"/>
              <a:t> التنظير.</a:t>
            </a:r>
          </a:p>
          <a:p>
            <a:r>
              <a:rPr lang="ar-SA" dirty="0" smtClean="0"/>
              <a:t>****يمنع المرضى من </a:t>
            </a:r>
            <a:r>
              <a:rPr lang="ar-SA" dirty="0" err="1" smtClean="0"/>
              <a:t>القيئ</a:t>
            </a:r>
            <a:r>
              <a:rPr lang="ar-SA" dirty="0" smtClean="0"/>
              <a:t> </a:t>
            </a:r>
            <a:r>
              <a:rPr lang="ar-SA" dirty="0" err="1" smtClean="0"/>
              <a:t>او</a:t>
            </a:r>
            <a:r>
              <a:rPr lang="ar-SA" dirty="0" smtClean="0"/>
              <a:t> شرب مواد يعتقد </a:t>
            </a:r>
            <a:r>
              <a:rPr lang="ar-SA" dirty="0" err="1" smtClean="0"/>
              <a:t>بانها</a:t>
            </a:r>
            <a:r>
              <a:rPr lang="ar-SA" dirty="0" smtClean="0"/>
              <a:t> تعدل للكاويات ويمنع غسيل المعدة </a:t>
            </a:r>
            <a:r>
              <a:rPr lang="ar-SA" dirty="0" err="1" smtClean="0"/>
              <a:t>لانهم</a:t>
            </a:r>
            <a:r>
              <a:rPr lang="ar-SA" dirty="0" smtClean="0"/>
              <a:t>  سيزيدون </a:t>
            </a:r>
            <a:r>
              <a:rPr lang="ar-SA" dirty="0" err="1" smtClean="0"/>
              <a:t>الاذية</a:t>
            </a:r>
            <a:r>
              <a:rPr lang="ar-SA" dirty="0" smtClean="0"/>
              <a:t>.</a:t>
            </a:r>
          </a:p>
          <a:p>
            <a:endParaRPr lang="ar-SA" dirty="0" smtClean="0"/>
          </a:p>
          <a:p>
            <a:endParaRPr lang="ar-SA" dirty="0" smtClean="0"/>
          </a:p>
          <a:p>
            <a:endParaRPr lang="ar-SA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2857488" y="214290"/>
            <a:ext cx="6072230" cy="714380"/>
          </a:xfrm>
          <a:prstGeom prst="rect">
            <a:avLst/>
          </a:prstGeom>
          <a:solidFill>
            <a:srgbClr val="7030A0">
              <a:alpha val="38000"/>
            </a:srgbClr>
          </a:solidFill>
          <a:scene3d>
            <a:camera prst="orthographicFront"/>
            <a:lightRig rig="threePt" dir="t"/>
          </a:scene3d>
          <a:sp3d>
            <a:bevelT w="196850" h="1397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/>
              <a:t>رابعا: الأجسام الغريبة في المري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214282" y="1428736"/>
            <a:ext cx="8786874" cy="34290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ar-SA" dirty="0" smtClean="0"/>
              <a:t>غالبا عند الأطفال</a:t>
            </a:r>
          </a:p>
          <a:p>
            <a:pPr>
              <a:buFont typeface="Arial" pitchFamily="34" charset="0"/>
              <a:buChar char="•"/>
            </a:pPr>
            <a:r>
              <a:rPr lang="ar-SA" dirty="0" smtClean="0"/>
              <a:t>أحيانا عند البالغين(</a:t>
            </a:r>
            <a:r>
              <a:rPr lang="ar-SA" dirty="0" err="1" smtClean="0"/>
              <a:t>حسكة</a:t>
            </a:r>
            <a:r>
              <a:rPr lang="ar-SA" dirty="0" smtClean="0"/>
              <a:t> سمك,قطعة عظم وخصوصا عظام الأرنب)</a:t>
            </a:r>
          </a:p>
          <a:p>
            <a:pPr>
              <a:buFont typeface="Arial" pitchFamily="34" charset="0"/>
              <a:buChar char="•"/>
            </a:pPr>
            <a:r>
              <a:rPr lang="ar-SA" dirty="0" smtClean="0"/>
              <a:t>بعض المهن(خياطة-نجار بسبب المسامير-كندرجي....)و العادات السيئة(وضع الدبابيس في الفم وهذه </a:t>
            </a:r>
            <a:r>
              <a:rPr lang="ar-SA" dirty="0" err="1" smtClean="0"/>
              <a:t>اما</a:t>
            </a:r>
            <a:r>
              <a:rPr lang="ar-SA" dirty="0" smtClean="0"/>
              <a:t> أن تدخل في الطريق التنفسي أو المري....)</a:t>
            </a:r>
          </a:p>
          <a:p>
            <a:pPr>
              <a:buFont typeface="Arial" pitchFamily="34" charset="0"/>
              <a:buChar char="•"/>
            </a:pPr>
            <a:r>
              <a:rPr lang="ar-SA" b="1" i="1" u="sng" dirty="0" smtClean="0"/>
              <a:t>الأعراض:</a:t>
            </a:r>
          </a:p>
          <a:p>
            <a:pPr>
              <a:buFont typeface="Arial" pitchFamily="34" charset="0"/>
              <a:buChar char="•"/>
            </a:pPr>
            <a:r>
              <a:rPr lang="ar-SA" dirty="0" smtClean="0"/>
              <a:t>انعدام مفاجئ </a:t>
            </a:r>
            <a:r>
              <a:rPr lang="ar-SA" dirty="0" err="1" smtClean="0"/>
              <a:t>لامكانية</a:t>
            </a:r>
            <a:r>
              <a:rPr lang="ar-SA" dirty="0" smtClean="0"/>
              <a:t> البلع.</a:t>
            </a:r>
          </a:p>
          <a:p>
            <a:pPr>
              <a:buFont typeface="Arial" pitchFamily="34" charset="0"/>
              <a:buChar char="•"/>
            </a:pPr>
            <a:r>
              <a:rPr lang="ar-SA" dirty="0" smtClean="0"/>
              <a:t>عسرة بلع مؤلمة.</a:t>
            </a:r>
          </a:p>
          <a:p>
            <a:pPr>
              <a:buFont typeface="Arial" pitchFamily="34" charset="0"/>
              <a:buChar char="•"/>
            </a:pPr>
            <a:r>
              <a:rPr lang="ar-SA" dirty="0" smtClean="0"/>
              <a:t>فرط العاب .</a:t>
            </a:r>
          </a:p>
          <a:p>
            <a:pPr>
              <a:buFont typeface="Arial" pitchFamily="34" charset="0"/>
              <a:buChar char="•"/>
            </a:pPr>
            <a:r>
              <a:rPr lang="ar-SA" dirty="0" smtClean="0"/>
              <a:t>نزف بسبب تقرح المخاطية مكان انتقال الجسم الأجنبي.</a:t>
            </a:r>
          </a:p>
          <a:p>
            <a:pPr>
              <a:buFont typeface="Arial" pitchFamily="34" charset="0"/>
              <a:buChar char="•"/>
            </a:pPr>
            <a:r>
              <a:rPr lang="ar-SA" dirty="0" smtClean="0"/>
              <a:t>خراج ضمن الجدار أو </a:t>
            </a:r>
            <a:r>
              <a:rPr lang="ar-SA" dirty="0" err="1" smtClean="0"/>
              <a:t>المنصنف</a:t>
            </a:r>
            <a:r>
              <a:rPr lang="ar-SA" dirty="0" smtClean="0"/>
              <a:t> نتيجة حدوث </a:t>
            </a:r>
            <a:r>
              <a:rPr lang="ar-SA" dirty="0" err="1" smtClean="0"/>
              <a:t>الانتان</a:t>
            </a:r>
            <a:r>
              <a:rPr lang="ar-SA" dirty="0" smtClean="0"/>
              <a:t> بسبب دخول الجراثيم بعد تفرق الاتصال في المخاطية.</a:t>
            </a:r>
          </a:p>
          <a:p>
            <a:r>
              <a:rPr lang="ar-SA" b="1" i="1" u="sng" dirty="0" smtClean="0"/>
              <a:t>التشخيص</a:t>
            </a:r>
            <a:r>
              <a:rPr lang="ar-SA" dirty="0" smtClean="0"/>
              <a:t>:التنظير وسيلة تشخيصية وعلاجية تتم في نفس الوقت,حيث نستخرج </a:t>
            </a:r>
            <a:r>
              <a:rPr lang="ar-SA" dirty="0" err="1" smtClean="0"/>
              <a:t>الاجسام</a:t>
            </a:r>
            <a:r>
              <a:rPr lang="ar-SA" dirty="0" smtClean="0"/>
              <a:t> </a:t>
            </a:r>
            <a:r>
              <a:rPr lang="ar-SA" dirty="0" err="1" smtClean="0"/>
              <a:t>الاجنبية</a:t>
            </a:r>
            <a:r>
              <a:rPr lang="ar-SA" dirty="0" smtClean="0"/>
              <a:t> </a:t>
            </a:r>
            <a:r>
              <a:rPr lang="ar-SA" dirty="0" err="1" smtClean="0"/>
              <a:t>بالمنظارونستطيع</a:t>
            </a:r>
            <a:r>
              <a:rPr lang="ar-SA" dirty="0" smtClean="0"/>
              <a:t> </a:t>
            </a:r>
            <a:r>
              <a:rPr lang="ar-SA" dirty="0" err="1" smtClean="0"/>
              <a:t>خزع</a:t>
            </a:r>
            <a:r>
              <a:rPr lang="ar-SA" dirty="0" smtClean="0"/>
              <a:t> </a:t>
            </a:r>
            <a:r>
              <a:rPr lang="ar-SA" dirty="0" err="1" smtClean="0"/>
              <a:t>الخراجات</a:t>
            </a:r>
            <a:r>
              <a:rPr lang="ar-SA" dirty="0" smtClean="0"/>
              <a:t> الصغيرة أثناء التنظير,أما الكبيرة منها فقد تتطلب تدخلا جراحيا</a:t>
            </a:r>
            <a:endParaRPr lang="ar-SA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/>
          <p:cNvSpPr txBox="1"/>
          <p:nvPr/>
        </p:nvSpPr>
        <p:spPr>
          <a:xfrm>
            <a:off x="285720" y="428604"/>
            <a:ext cx="8614415" cy="67095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/>
              <a:t>سابعا –التهاب المري الدوائي :</a:t>
            </a:r>
          </a:p>
          <a:p>
            <a:r>
              <a:rPr lang="ar-SA" dirty="0" smtClean="0"/>
              <a:t>يحدث عندما يتناول المريض حبة دواء مع قليل من الماء </a:t>
            </a:r>
            <a:r>
              <a:rPr lang="ar-SA" dirty="0" err="1" smtClean="0"/>
              <a:t>او</a:t>
            </a:r>
            <a:r>
              <a:rPr lang="ar-SA" dirty="0" smtClean="0"/>
              <a:t> بدونه وهو بوضعية الاضطجاع </a:t>
            </a:r>
            <a:r>
              <a:rPr lang="ar-SA" dirty="0" err="1" smtClean="0"/>
              <a:t>اذ</a:t>
            </a:r>
            <a:r>
              <a:rPr lang="ar-SA" dirty="0" smtClean="0"/>
              <a:t> يتفاقم </a:t>
            </a:r>
            <a:r>
              <a:rPr lang="ar-SA" dirty="0" err="1" smtClean="0"/>
              <a:t>الامر</a:t>
            </a:r>
            <a:r>
              <a:rPr lang="ar-SA" dirty="0" smtClean="0"/>
              <a:t> ويحدث </a:t>
            </a:r>
            <a:r>
              <a:rPr lang="ar-SA" dirty="0" err="1" smtClean="0"/>
              <a:t>اذية</a:t>
            </a:r>
            <a:r>
              <a:rPr lang="ar-SA" dirty="0" smtClean="0"/>
              <a:t> </a:t>
            </a:r>
            <a:r>
              <a:rPr lang="ar-SA" dirty="0" err="1" smtClean="0"/>
              <a:t>نخرية</a:t>
            </a:r>
            <a:r>
              <a:rPr lang="ar-SA" dirty="0" smtClean="0"/>
              <a:t> في مخاطية المري .</a:t>
            </a:r>
          </a:p>
          <a:p>
            <a:r>
              <a:rPr lang="ar-SA" sz="2400" b="1" dirty="0" err="1" smtClean="0"/>
              <a:t>الاعراض</a:t>
            </a:r>
            <a:r>
              <a:rPr lang="ar-SA" sz="2400" b="1" dirty="0" smtClean="0"/>
              <a:t> : </a:t>
            </a:r>
            <a:r>
              <a:rPr lang="ar-SA" dirty="0" smtClean="0"/>
              <a:t>الم </a:t>
            </a:r>
            <a:r>
              <a:rPr lang="ar-SA" dirty="0" err="1" smtClean="0"/>
              <a:t>شرسوفي</a:t>
            </a:r>
            <a:r>
              <a:rPr lang="ar-SA" dirty="0" smtClean="0"/>
              <a:t> يكون في بعض </a:t>
            </a:r>
            <a:r>
              <a:rPr lang="ar-SA" dirty="0" err="1" smtClean="0"/>
              <a:t>الاحيان</a:t>
            </a:r>
            <a:r>
              <a:rPr lang="ar-SA" dirty="0" smtClean="0"/>
              <a:t> بشكل راجع نحو الظهر مع عسرة بلع </a:t>
            </a:r>
            <a:r>
              <a:rPr lang="ar-SA" dirty="0" err="1" smtClean="0"/>
              <a:t>والم</a:t>
            </a:r>
            <a:r>
              <a:rPr lang="ar-SA" dirty="0" smtClean="0"/>
              <a:t> عند البلع </a:t>
            </a:r>
          </a:p>
          <a:p>
            <a:r>
              <a:rPr lang="ar-SA" sz="2400" b="1" dirty="0" err="1" smtClean="0"/>
              <a:t>الالية</a:t>
            </a:r>
            <a:r>
              <a:rPr lang="ar-SA" sz="2400" b="1" dirty="0" smtClean="0"/>
              <a:t> : </a:t>
            </a:r>
            <a:r>
              <a:rPr lang="ar-SA" dirty="0" smtClean="0"/>
              <a:t>تلتصق الحبة الدوائية بمخاطية المري محدثة </a:t>
            </a:r>
            <a:r>
              <a:rPr lang="ar-SA" dirty="0" err="1" smtClean="0"/>
              <a:t>اذية</a:t>
            </a:r>
            <a:r>
              <a:rPr lang="ar-SA" dirty="0" smtClean="0"/>
              <a:t> </a:t>
            </a:r>
            <a:r>
              <a:rPr lang="ar-SA" dirty="0" err="1" smtClean="0"/>
              <a:t>موضعة</a:t>
            </a:r>
            <a:r>
              <a:rPr lang="ar-SA" dirty="0" smtClean="0"/>
              <a:t> </a:t>
            </a:r>
            <a:r>
              <a:rPr lang="ar-SA" dirty="0" err="1" smtClean="0"/>
              <a:t>قرحية</a:t>
            </a:r>
            <a:r>
              <a:rPr lang="ar-SA" dirty="0" smtClean="0"/>
              <a:t> </a:t>
            </a:r>
            <a:r>
              <a:rPr lang="ar-SA" dirty="0" err="1" smtClean="0"/>
              <a:t>نخرية</a:t>
            </a:r>
            <a:r>
              <a:rPr lang="ar-SA" dirty="0" smtClean="0"/>
              <a:t>.</a:t>
            </a:r>
          </a:p>
          <a:p>
            <a:r>
              <a:rPr lang="ar-SA" dirty="0" smtClean="0"/>
              <a:t>حيث تؤدي المواد الحمضية </a:t>
            </a:r>
            <a:r>
              <a:rPr lang="ar-SA" dirty="0" err="1" smtClean="0"/>
              <a:t>او</a:t>
            </a:r>
            <a:r>
              <a:rPr lang="ar-SA" dirty="0" smtClean="0"/>
              <a:t> القلوية </a:t>
            </a:r>
            <a:r>
              <a:rPr lang="ar-SA" dirty="0" err="1" smtClean="0"/>
              <a:t>الى</a:t>
            </a:r>
            <a:r>
              <a:rPr lang="ar-SA" dirty="0" smtClean="0"/>
              <a:t> حل المخاطية </a:t>
            </a:r>
            <a:r>
              <a:rPr lang="ar-SA" dirty="0" err="1" smtClean="0"/>
              <a:t>واحداث</a:t>
            </a:r>
            <a:r>
              <a:rPr lang="ar-SA" dirty="0" smtClean="0"/>
              <a:t> التهاب </a:t>
            </a:r>
          </a:p>
          <a:p>
            <a:r>
              <a:rPr lang="ar-SA" dirty="0" smtClean="0"/>
              <a:t>ويمكن </a:t>
            </a:r>
            <a:r>
              <a:rPr lang="ar-SA" dirty="0" err="1" smtClean="0"/>
              <a:t>ان</a:t>
            </a:r>
            <a:r>
              <a:rPr lang="ar-SA" dirty="0" smtClean="0"/>
              <a:t> تحدث  </a:t>
            </a:r>
            <a:r>
              <a:rPr lang="ar-SA" dirty="0" err="1" smtClean="0"/>
              <a:t>انثقابا</a:t>
            </a:r>
            <a:r>
              <a:rPr lang="ar-SA" dirty="0" smtClean="0"/>
              <a:t> في جدار المري .</a:t>
            </a:r>
          </a:p>
          <a:p>
            <a:r>
              <a:rPr lang="ar-SA" sz="2400" b="1" dirty="0" err="1" smtClean="0"/>
              <a:t>الادوية</a:t>
            </a:r>
            <a:r>
              <a:rPr lang="ar-SA" sz="2400" b="1" dirty="0" smtClean="0"/>
              <a:t> المسببة: </a:t>
            </a:r>
          </a:p>
          <a:p>
            <a:r>
              <a:rPr lang="ar-SA" dirty="0" err="1" smtClean="0"/>
              <a:t>الدوكسيسيكلين</a:t>
            </a:r>
            <a:r>
              <a:rPr lang="ar-SA" dirty="0" smtClean="0"/>
              <a:t> :المستخدم في علاج الحمى المالطية وحب الشباب  والالتهابات</a:t>
            </a:r>
          </a:p>
          <a:p>
            <a:r>
              <a:rPr lang="ar-SA" dirty="0" smtClean="0"/>
              <a:t>النسائية .</a:t>
            </a:r>
          </a:p>
          <a:p>
            <a:r>
              <a:rPr lang="ar-SA" dirty="0" err="1" smtClean="0"/>
              <a:t>كلور</a:t>
            </a:r>
            <a:r>
              <a:rPr lang="ar-SA" dirty="0" smtClean="0"/>
              <a:t> </a:t>
            </a:r>
            <a:r>
              <a:rPr lang="ar-SA" dirty="0" err="1" smtClean="0"/>
              <a:t>البوتاسيوم</a:t>
            </a:r>
            <a:r>
              <a:rPr lang="ar-SA" dirty="0" smtClean="0"/>
              <a:t> بشكل حبوب لذا يفضل </a:t>
            </a:r>
            <a:r>
              <a:rPr lang="ar-SA" dirty="0" err="1" smtClean="0"/>
              <a:t>اعطاء</a:t>
            </a:r>
            <a:r>
              <a:rPr lang="ar-SA" dirty="0" smtClean="0"/>
              <a:t> الشراب  للعلاج</a:t>
            </a:r>
          </a:p>
          <a:p>
            <a:r>
              <a:rPr lang="ar-SA" dirty="0" err="1" smtClean="0"/>
              <a:t>الفيبرامايسين</a:t>
            </a:r>
            <a:r>
              <a:rPr lang="ar-SA" dirty="0" smtClean="0"/>
              <a:t> –</a:t>
            </a:r>
            <a:r>
              <a:rPr lang="en-US" dirty="0" smtClean="0"/>
              <a:t>NSAID –</a:t>
            </a:r>
          </a:p>
          <a:p>
            <a:r>
              <a:rPr lang="ar-SA" dirty="0" err="1" smtClean="0"/>
              <a:t>الاليندرونات</a:t>
            </a:r>
            <a:r>
              <a:rPr lang="ar-SA" dirty="0" smtClean="0"/>
              <a:t> من </a:t>
            </a:r>
            <a:r>
              <a:rPr lang="ar-SA" dirty="0" err="1" smtClean="0"/>
              <a:t>ادوية</a:t>
            </a:r>
            <a:r>
              <a:rPr lang="ar-SA" dirty="0" smtClean="0"/>
              <a:t> تخلخل العظام –حبوب فيتامين </a:t>
            </a:r>
            <a:r>
              <a:rPr lang="ar-SA" dirty="0" err="1" smtClean="0"/>
              <a:t>ث</a:t>
            </a:r>
            <a:r>
              <a:rPr lang="ar-SA" dirty="0" smtClean="0"/>
              <a:t> </a:t>
            </a:r>
            <a:r>
              <a:rPr lang="ar-SA" dirty="0" err="1" smtClean="0"/>
              <a:t>لانها</a:t>
            </a:r>
            <a:r>
              <a:rPr lang="ar-SA" dirty="0" smtClean="0"/>
              <a:t> </a:t>
            </a:r>
            <a:r>
              <a:rPr lang="ar-SA" dirty="0" err="1" smtClean="0"/>
              <a:t>حامضية</a:t>
            </a:r>
            <a:endParaRPr lang="ar-SA" dirty="0" smtClean="0"/>
          </a:p>
          <a:p>
            <a:r>
              <a:rPr lang="ar-SA" dirty="0" smtClean="0"/>
              <a:t>حبوب </a:t>
            </a:r>
            <a:r>
              <a:rPr lang="ar-SA" dirty="0" err="1" smtClean="0"/>
              <a:t>سلفات</a:t>
            </a:r>
            <a:r>
              <a:rPr lang="ar-SA" dirty="0" smtClean="0"/>
              <a:t> الحديد –</a:t>
            </a:r>
            <a:r>
              <a:rPr lang="ar-SA" dirty="0" err="1" smtClean="0"/>
              <a:t>التتراسيكلين</a:t>
            </a:r>
            <a:r>
              <a:rPr lang="ar-SA" dirty="0" smtClean="0"/>
              <a:t> </a:t>
            </a:r>
          </a:p>
          <a:p>
            <a:r>
              <a:rPr lang="ar-SA" dirty="0" smtClean="0"/>
              <a:t>ينصح عند تناول </a:t>
            </a:r>
            <a:r>
              <a:rPr lang="ar-SA" dirty="0" err="1" smtClean="0"/>
              <a:t>الادوية</a:t>
            </a:r>
            <a:r>
              <a:rPr lang="ar-SA" dirty="0" smtClean="0"/>
              <a:t> السابقة شرب الدواء وبعده كاس ماء حصرا وعدم </a:t>
            </a:r>
          </a:p>
          <a:p>
            <a:r>
              <a:rPr lang="ar-SA" dirty="0" smtClean="0"/>
              <a:t>الاستلقاء </a:t>
            </a:r>
            <a:r>
              <a:rPr lang="ar-SA" dirty="0" err="1" smtClean="0"/>
              <a:t>الا</a:t>
            </a:r>
            <a:r>
              <a:rPr lang="ar-SA" dirty="0" smtClean="0"/>
              <a:t> بعد نصف ساعة على </a:t>
            </a:r>
            <a:r>
              <a:rPr lang="ar-SA" dirty="0" err="1" smtClean="0"/>
              <a:t>الاقل</a:t>
            </a:r>
            <a:r>
              <a:rPr lang="ar-SA" dirty="0" smtClean="0"/>
              <a:t> .</a:t>
            </a:r>
          </a:p>
          <a:p>
            <a:r>
              <a:rPr lang="ar-SA" dirty="0" smtClean="0"/>
              <a:t>ويمكن </a:t>
            </a:r>
            <a:r>
              <a:rPr lang="ar-SA" dirty="0" err="1" smtClean="0"/>
              <a:t>لاي</a:t>
            </a:r>
            <a:r>
              <a:rPr lang="ar-SA" dirty="0" smtClean="0"/>
              <a:t> دواء </a:t>
            </a:r>
            <a:r>
              <a:rPr lang="ar-SA" dirty="0" err="1" smtClean="0"/>
              <a:t>اخر</a:t>
            </a:r>
            <a:r>
              <a:rPr lang="ar-SA" dirty="0" smtClean="0"/>
              <a:t> </a:t>
            </a:r>
            <a:r>
              <a:rPr lang="ar-SA" dirty="0" err="1" smtClean="0"/>
              <a:t>ان</a:t>
            </a:r>
            <a:r>
              <a:rPr lang="ar-SA" dirty="0" smtClean="0"/>
              <a:t> يسبب التهاب مري دوائي </a:t>
            </a:r>
            <a:r>
              <a:rPr lang="ar-SA" dirty="0" err="1" smtClean="0"/>
              <a:t>الا</a:t>
            </a:r>
            <a:r>
              <a:rPr lang="ar-SA" dirty="0" smtClean="0"/>
              <a:t> </a:t>
            </a:r>
            <a:r>
              <a:rPr lang="ar-SA" dirty="0" err="1" smtClean="0"/>
              <a:t>ان</a:t>
            </a:r>
            <a:r>
              <a:rPr lang="ar-SA" dirty="0" smtClean="0"/>
              <a:t> </a:t>
            </a:r>
            <a:r>
              <a:rPr lang="ar-SA" dirty="0" err="1" smtClean="0"/>
              <a:t>الادوية</a:t>
            </a:r>
            <a:r>
              <a:rPr lang="ar-SA" dirty="0" smtClean="0"/>
              <a:t> السابقة هي </a:t>
            </a:r>
            <a:r>
              <a:rPr lang="ar-SA" dirty="0" err="1" smtClean="0"/>
              <a:t>الاشيع</a:t>
            </a:r>
            <a:r>
              <a:rPr lang="ar-SA" dirty="0" smtClean="0"/>
              <a:t> .</a:t>
            </a:r>
          </a:p>
          <a:p>
            <a:r>
              <a:rPr lang="ar-SA" sz="2400" b="1" dirty="0" smtClean="0"/>
              <a:t>العلاج: </a:t>
            </a:r>
            <a:r>
              <a:rPr lang="ar-SA" dirty="0" smtClean="0"/>
              <a:t>استخدام ضمادات موضعية ,</a:t>
            </a:r>
            <a:r>
              <a:rPr lang="ar-SA" dirty="0" err="1" smtClean="0"/>
              <a:t>واذا</a:t>
            </a:r>
            <a:r>
              <a:rPr lang="ar-SA" dirty="0" smtClean="0"/>
              <a:t> كان الالتهاب شديدا قد نقوم بالتنظير </a:t>
            </a:r>
            <a:r>
              <a:rPr lang="ar-SA" dirty="0" err="1" smtClean="0"/>
              <a:t>و</a:t>
            </a:r>
            <a:r>
              <a:rPr lang="ar-SA" dirty="0" smtClean="0"/>
              <a:t> استئصال العامل الممرض (مثلا بطارية) .</a:t>
            </a:r>
          </a:p>
          <a:p>
            <a:r>
              <a:rPr lang="ar-SA" dirty="0" smtClean="0"/>
              <a:t>ملاحظة  : </a:t>
            </a:r>
            <a:r>
              <a:rPr lang="ar-SA" dirty="0" err="1" smtClean="0"/>
              <a:t>ان</a:t>
            </a:r>
            <a:r>
              <a:rPr lang="ar-SA" dirty="0" smtClean="0"/>
              <a:t> ابتلاع البطارية الصغيرة عند </a:t>
            </a:r>
            <a:r>
              <a:rPr lang="ar-SA" dirty="0" err="1" smtClean="0"/>
              <a:t>الاطفال</a:t>
            </a:r>
            <a:r>
              <a:rPr lang="ar-SA" dirty="0" smtClean="0"/>
              <a:t> يحدث </a:t>
            </a:r>
            <a:r>
              <a:rPr lang="ar-SA" dirty="0" err="1" smtClean="0"/>
              <a:t>اذية</a:t>
            </a:r>
            <a:r>
              <a:rPr lang="ar-SA" dirty="0" smtClean="0"/>
              <a:t> مماثلة </a:t>
            </a:r>
            <a:r>
              <a:rPr lang="ar-SA" dirty="0" err="1" smtClean="0"/>
              <a:t>لانها</a:t>
            </a:r>
            <a:r>
              <a:rPr lang="ar-SA" dirty="0" smtClean="0"/>
              <a:t> تحوي مواد شديدة القلوية تنخر مخاطية المري وقد تؤدي </a:t>
            </a:r>
            <a:r>
              <a:rPr lang="ar-SA" dirty="0" err="1" smtClean="0"/>
              <a:t>لانثقابه</a:t>
            </a:r>
            <a:r>
              <a:rPr lang="ar-SA" dirty="0" smtClean="0"/>
              <a:t> وتصل للمنصف .</a:t>
            </a:r>
          </a:p>
          <a:p>
            <a:endParaRPr lang="ar-S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428868"/>
            <a:ext cx="2857712" cy="2257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ربع نص 11"/>
          <p:cNvSpPr txBox="1"/>
          <p:nvPr/>
        </p:nvSpPr>
        <p:spPr>
          <a:xfrm>
            <a:off x="285720" y="500042"/>
            <a:ext cx="8542977" cy="486287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/>
              <a:t>ثامنا-التهاب المري التالي للمعالجة </a:t>
            </a:r>
            <a:r>
              <a:rPr lang="ar-SA" sz="2800" b="1" dirty="0" err="1" smtClean="0"/>
              <a:t>الشعاعية</a:t>
            </a:r>
            <a:r>
              <a:rPr lang="ar-SA" sz="2800" b="1" dirty="0" smtClean="0"/>
              <a:t> (التهاب المري </a:t>
            </a:r>
            <a:r>
              <a:rPr lang="ar-SA" sz="2800" b="1" dirty="0" err="1" smtClean="0"/>
              <a:t>الشعاعي</a:t>
            </a:r>
            <a:r>
              <a:rPr lang="ar-SA" sz="2800" b="1" dirty="0" smtClean="0"/>
              <a:t>) </a:t>
            </a:r>
          </a:p>
          <a:p>
            <a:r>
              <a:rPr lang="ar-SA" dirty="0" smtClean="0"/>
              <a:t>تتعلق شدة </a:t>
            </a:r>
            <a:r>
              <a:rPr lang="ar-SA" dirty="0" err="1" smtClean="0"/>
              <a:t>الاذية</a:t>
            </a:r>
            <a:r>
              <a:rPr lang="ar-SA" dirty="0" smtClean="0"/>
              <a:t> بجرعة </a:t>
            </a:r>
            <a:r>
              <a:rPr lang="ar-SA" dirty="0" err="1" smtClean="0"/>
              <a:t>الاشعة</a:t>
            </a:r>
            <a:r>
              <a:rPr lang="ar-SA" dirty="0" smtClean="0"/>
              <a:t> , فحتى تحدث </a:t>
            </a:r>
            <a:r>
              <a:rPr lang="ar-SA" dirty="0" err="1" smtClean="0"/>
              <a:t>اذية</a:t>
            </a:r>
            <a:r>
              <a:rPr lang="ar-SA" dirty="0" smtClean="0"/>
              <a:t> شديدة في المري يجب </a:t>
            </a:r>
            <a:r>
              <a:rPr lang="ar-SA" dirty="0" err="1" smtClean="0"/>
              <a:t>ان</a:t>
            </a:r>
            <a:r>
              <a:rPr lang="ar-SA" dirty="0" smtClean="0"/>
              <a:t> تكون جرعة </a:t>
            </a:r>
            <a:r>
              <a:rPr lang="ar-SA" dirty="0" err="1" smtClean="0"/>
              <a:t>الاشعة</a:t>
            </a:r>
            <a:r>
              <a:rPr lang="ar-SA" dirty="0" smtClean="0"/>
              <a:t> المتعرض لها اكبر</a:t>
            </a:r>
          </a:p>
          <a:p>
            <a:r>
              <a:rPr lang="ar-SA" dirty="0" smtClean="0"/>
              <a:t>من </a:t>
            </a:r>
            <a:r>
              <a:rPr lang="en-US" dirty="0" smtClean="0"/>
              <a:t>5 </a:t>
            </a:r>
            <a:r>
              <a:rPr lang="ar-SA" dirty="0" err="1" smtClean="0"/>
              <a:t>غراي</a:t>
            </a:r>
            <a:r>
              <a:rPr lang="ar-SA" dirty="0" smtClean="0"/>
              <a:t> </a:t>
            </a:r>
            <a:r>
              <a:rPr lang="ar-SA" dirty="0" err="1" smtClean="0"/>
              <a:t>اما</a:t>
            </a:r>
            <a:r>
              <a:rPr lang="ar-SA" dirty="0" smtClean="0"/>
              <a:t> </a:t>
            </a:r>
            <a:r>
              <a:rPr lang="ar-SA" dirty="0" err="1" smtClean="0"/>
              <a:t>اذا</a:t>
            </a:r>
            <a:r>
              <a:rPr lang="ar-SA" dirty="0" smtClean="0"/>
              <a:t> كانت اقل من ذلك تكون </a:t>
            </a:r>
            <a:r>
              <a:rPr lang="ar-SA" dirty="0" err="1" smtClean="0"/>
              <a:t>الاذية</a:t>
            </a:r>
            <a:r>
              <a:rPr lang="ar-SA" dirty="0" smtClean="0"/>
              <a:t> اخف .</a:t>
            </a:r>
          </a:p>
          <a:p>
            <a:r>
              <a:rPr lang="ar-SA" dirty="0" smtClean="0"/>
              <a:t>يقسم التهاب المري </a:t>
            </a:r>
            <a:r>
              <a:rPr lang="ar-SA" dirty="0" err="1" smtClean="0"/>
              <a:t>الشعاعي</a:t>
            </a:r>
            <a:r>
              <a:rPr lang="ar-SA" dirty="0" smtClean="0"/>
              <a:t> </a:t>
            </a:r>
            <a:r>
              <a:rPr lang="ar-SA" dirty="0" err="1" smtClean="0"/>
              <a:t>الى</a:t>
            </a:r>
            <a:r>
              <a:rPr lang="ar-SA" dirty="0" smtClean="0"/>
              <a:t> حاد ومزمن .</a:t>
            </a:r>
          </a:p>
          <a:p>
            <a:r>
              <a:rPr lang="ar-SA" sz="2400" b="1" dirty="0" smtClean="0"/>
              <a:t>1- التهاب المري </a:t>
            </a:r>
            <a:r>
              <a:rPr lang="ar-SA" sz="2400" b="1" dirty="0" err="1" smtClean="0"/>
              <a:t>الشعاعي</a:t>
            </a:r>
            <a:r>
              <a:rPr lang="ar-SA" sz="2400" b="1" dirty="0" smtClean="0"/>
              <a:t> الحاد </a:t>
            </a:r>
            <a:r>
              <a:rPr lang="ar-SA" dirty="0" smtClean="0"/>
              <a:t>:  يحدث </a:t>
            </a:r>
            <a:r>
              <a:rPr lang="ar-SA" dirty="0" err="1" smtClean="0"/>
              <a:t>اثناء</a:t>
            </a:r>
            <a:r>
              <a:rPr lang="ar-SA" dirty="0" smtClean="0"/>
              <a:t> المعالجة </a:t>
            </a:r>
            <a:r>
              <a:rPr lang="ar-SA" dirty="0" err="1" smtClean="0"/>
              <a:t>او</a:t>
            </a:r>
            <a:r>
              <a:rPr lang="ar-SA" dirty="0" smtClean="0"/>
              <a:t> خلال  </a:t>
            </a:r>
            <a:r>
              <a:rPr lang="en-US" dirty="0" smtClean="0"/>
              <a:t>3-5</a:t>
            </a:r>
            <a:r>
              <a:rPr lang="ar-SA" dirty="0" err="1" smtClean="0"/>
              <a:t>اسابيع</a:t>
            </a:r>
            <a:r>
              <a:rPr lang="ar-SA" dirty="0" smtClean="0"/>
              <a:t> من تطبيق </a:t>
            </a:r>
            <a:r>
              <a:rPr lang="ar-SA" dirty="0" err="1" smtClean="0"/>
              <a:t>الاشعة</a:t>
            </a:r>
            <a:r>
              <a:rPr lang="ar-SA" dirty="0" smtClean="0"/>
              <a:t> لعلاج ورم مريئي </a:t>
            </a:r>
            <a:r>
              <a:rPr lang="ar-SA" dirty="0" err="1" smtClean="0"/>
              <a:t>او</a:t>
            </a:r>
            <a:r>
              <a:rPr lang="ar-SA" dirty="0" smtClean="0"/>
              <a:t> رئوي  ,وتحدث </a:t>
            </a:r>
            <a:r>
              <a:rPr lang="ar-SA" dirty="0" err="1" smtClean="0"/>
              <a:t>اذية</a:t>
            </a:r>
            <a:r>
              <a:rPr lang="ar-SA" dirty="0" smtClean="0"/>
              <a:t>  بالنسيج السليم حول الورم .</a:t>
            </a:r>
          </a:p>
          <a:p>
            <a:r>
              <a:rPr lang="ar-SA" dirty="0" err="1" smtClean="0"/>
              <a:t>سريريا</a:t>
            </a:r>
            <a:r>
              <a:rPr lang="ar-SA" dirty="0" smtClean="0"/>
              <a:t> : يتظاهر </a:t>
            </a:r>
            <a:r>
              <a:rPr lang="ar-SA" dirty="0" err="1" smtClean="0"/>
              <a:t>بالم</a:t>
            </a:r>
            <a:r>
              <a:rPr lang="ar-SA" dirty="0" smtClean="0"/>
              <a:t> وحرقة خلف القص وعسرة بلع والعاب .</a:t>
            </a:r>
          </a:p>
          <a:p>
            <a:r>
              <a:rPr lang="ar-SA" dirty="0" err="1" smtClean="0"/>
              <a:t>تنظيريا</a:t>
            </a:r>
            <a:r>
              <a:rPr lang="ar-SA" dirty="0" smtClean="0"/>
              <a:t> : وذمة واحتقان واحمرار </a:t>
            </a:r>
            <a:r>
              <a:rPr lang="ar-SA" dirty="0" err="1" smtClean="0"/>
              <a:t>واحيانا</a:t>
            </a:r>
            <a:r>
              <a:rPr lang="ar-SA" dirty="0" smtClean="0"/>
              <a:t> تقرحات في المخاطية.</a:t>
            </a:r>
          </a:p>
          <a:p>
            <a:r>
              <a:rPr lang="ar-SA" dirty="0" smtClean="0"/>
              <a:t>العلاج : ضمادات موضعية –حمية سائلة بطعام بحرارة الغرفة .</a:t>
            </a:r>
          </a:p>
          <a:p>
            <a:r>
              <a:rPr lang="ar-SA" sz="2400" b="1" dirty="0" smtClean="0"/>
              <a:t>2- التهاب المري </a:t>
            </a:r>
            <a:r>
              <a:rPr lang="ar-SA" sz="2400" b="1" dirty="0" err="1" smtClean="0"/>
              <a:t>الشعاعي</a:t>
            </a:r>
            <a:r>
              <a:rPr lang="ar-SA" sz="2400" b="1" dirty="0" smtClean="0"/>
              <a:t> المزمن </a:t>
            </a:r>
            <a:r>
              <a:rPr lang="ar-SA" sz="2400" dirty="0" smtClean="0"/>
              <a:t>:  </a:t>
            </a:r>
            <a:r>
              <a:rPr lang="ar-SA" dirty="0" smtClean="0"/>
              <a:t>يحدث بعد </a:t>
            </a:r>
            <a:r>
              <a:rPr lang="en-US" dirty="0" smtClean="0"/>
              <a:t>3-6</a:t>
            </a:r>
            <a:r>
              <a:rPr lang="ar-SA" dirty="0" err="1" smtClean="0"/>
              <a:t>اشهر</a:t>
            </a:r>
            <a:r>
              <a:rPr lang="ar-SA" dirty="0" smtClean="0"/>
              <a:t> من المعالجة </a:t>
            </a:r>
            <a:r>
              <a:rPr lang="ar-SA" dirty="0" err="1" smtClean="0"/>
              <a:t>بالاشعة</a:t>
            </a:r>
            <a:r>
              <a:rPr lang="ar-SA" dirty="0" smtClean="0"/>
              <a:t> وقد </a:t>
            </a:r>
            <a:r>
              <a:rPr lang="ar-SA" dirty="0" err="1" smtClean="0"/>
              <a:t>يتاخر</a:t>
            </a:r>
            <a:r>
              <a:rPr lang="ar-SA" dirty="0" smtClean="0"/>
              <a:t> عدة </a:t>
            </a:r>
            <a:r>
              <a:rPr lang="ar-SA" dirty="0" err="1" smtClean="0"/>
              <a:t>اشهر</a:t>
            </a:r>
            <a:r>
              <a:rPr lang="ar-SA" dirty="0" smtClean="0"/>
              <a:t> </a:t>
            </a:r>
            <a:r>
              <a:rPr lang="ar-SA" dirty="0" err="1" smtClean="0"/>
              <a:t>او</a:t>
            </a:r>
            <a:r>
              <a:rPr lang="ar-SA" dirty="0" smtClean="0"/>
              <a:t> سنوات .</a:t>
            </a:r>
          </a:p>
          <a:p>
            <a:r>
              <a:rPr lang="ar-SA" dirty="0" smtClean="0"/>
              <a:t>يمكن </a:t>
            </a:r>
            <a:r>
              <a:rPr lang="ar-SA" dirty="0" err="1" smtClean="0"/>
              <a:t>ان</a:t>
            </a:r>
            <a:r>
              <a:rPr lang="ar-SA" dirty="0" smtClean="0"/>
              <a:t> يحدث بعد التهاب مري شعاعي حاد </a:t>
            </a:r>
            <a:r>
              <a:rPr lang="ar-SA" dirty="0" err="1" smtClean="0"/>
              <a:t>او</a:t>
            </a:r>
            <a:r>
              <a:rPr lang="ar-SA" dirty="0" smtClean="0"/>
              <a:t> بدونه</a:t>
            </a:r>
          </a:p>
          <a:p>
            <a:r>
              <a:rPr lang="ar-SA" dirty="0" err="1" smtClean="0"/>
              <a:t>سريريا</a:t>
            </a:r>
            <a:r>
              <a:rPr lang="ar-SA" dirty="0" smtClean="0"/>
              <a:t> عسرة بلع مترقية بسبب التليف .</a:t>
            </a:r>
          </a:p>
          <a:p>
            <a:r>
              <a:rPr lang="ar-SA" dirty="0" err="1" smtClean="0"/>
              <a:t>تنظيريا</a:t>
            </a:r>
            <a:r>
              <a:rPr lang="ar-SA" dirty="0" smtClean="0"/>
              <a:t>:يشاهد تضيق تليفي باللمعة .</a:t>
            </a:r>
          </a:p>
          <a:p>
            <a:r>
              <a:rPr lang="ar-SA" dirty="0" err="1" smtClean="0"/>
              <a:t>الخزعات</a:t>
            </a:r>
            <a:r>
              <a:rPr lang="ar-SA" dirty="0" smtClean="0"/>
              <a:t> :يشاهد التليف بالطبقة تحت المخاطية والعضلية .</a:t>
            </a:r>
          </a:p>
          <a:p>
            <a:r>
              <a:rPr lang="ar-SA" dirty="0" smtClean="0"/>
              <a:t>العلاج: بالتوسيع </a:t>
            </a:r>
            <a:r>
              <a:rPr lang="ar-SA" dirty="0" err="1" smtClean="0"/>
              <a:t>تنظيريا</a:t>
            </a:r>
            <a:r>
              <a:rPr lang="ar-SA" dirty="0" smtClean="0"/>
              <a:t> بواسطة البالون عادة 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0" y="0"/>
            <a:ext cx="8858280" cy="67403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/>
              <a:t>تاسعا –التهاب المري بالحامضات  </a:t>
            </a:r>
            <a:r>
              <a:rPr lang="en-US" sz="2400" b="1" dirty="0" smtClean="0"/>
              <a:t>EOSINOPHILIC  ESOPHAGITIS </a:t>
            </a:r>
          </a:p>
          <a:p>
            <a:r>
              <a:rPr lang="ar-SA" dirty="0" smtClean="0"/>
              <a:t>تظاهراته عند  البالغين </a:t>
            </a:r>
            <a:r>
              <a:rPr lang="ar-SA" dirty="0" err="1" smtClean="0"/>
              <a:t>تختاف</a:t>
            </a:r>
            <a:r>
              <a:rPr lang="ar-SA" dirty="0" smtClean="0"/>
              <a:t> قليلا عن تظاهراته عند </a:t>
            </a:r>
            <a:r>
              <a:rPr lang="ar-SA" dirty="0" err="1" smtClean="0"/>
              <a:t>الاطفال</a:t>
            </a:r>
            <a:r>
              <a:rPr lang="ar-SA" dirty="0" smtClean="0"/>
              <a:t> .</a:t>
            </a:r>
          </a:p>
          <a:p>
            <a:r>
              <a:rPr lang="ar-SA" sz="2400" b="1" dirty="0" err="1" smtClean="0"/>
              <a:t>اعراضه</a:t>
            </a:r>
            <a:r>
              <a:rPr lang="ar-SA" sz="2400" b="1" dirty="0" smtClean="0"/>
              <a:t> :  </a:t>
            </a:r>
            <a:r>
              <a:rPr lang="ar-SA" dirty="0" err="1" smtClean="0"/>
              <a:t>اعراض</a:t>
            </a:r>
            <a:r>
              <a:rPr lang="ar-SA" dirty="0" smtClean="0"/>
              <a:t>  عامة ليست نوعية  وقد </a:t>
            </a:r>
            <a:r>
              <a:rPr lang="ar-SA" dirty="0" err="1" smtClean="0"/>
              <a:t>ياتي</a:t>
            </a:r>
            <a:r>
              <a:rPr lang="ar-SA" dirty="0" smtClean="0"/>
              <a:t> المريض شاكيا من احدها </a:t>
            </a:r>
          </a:p>
          <a:p>
            <a:r>
              <a:rPr lang="ar-SA" dirty="0" err="1" smtClean="0"/>
              <a:t>اقياء</a:t>
            </a:r>
            <a:r>
              <a:rPr lang="ar-SA" dirty="0" smtClean="0"/>
              <a:t>         ارتجاع لمواد </a:t>
            </a:r>
            <a:r>
              <a:rPr lang="ar-SA" dirty="0" err="1" smtClean="0"/>
              <a:t>طعامية</a:t>
            </a:r>
            <a:r>
              <a:rPr lang="ar-SA" dirty="0" smtClean="0"/>
              <a:t>  </a:t>
            </a:r>
          </a:p>
          <a:p>
            <a:r>
              <a:rPr lang="ar-SA" dirty="0" smtClean="0"/>
              <a:t>الم بطني وخصوصا </a:t>
            </a:r>
            <a:r>
              <a:rPr lang="ar-SA" dirty="0" err="1" smtClean="0"/>
              <a:t>اعلى</a:t>
            </a:r>
            <a:r>
              <a:rPr lang="ar-SA" dirty="0" smtClean="0"/>
              <a:t> </a:t>
            </a:r>
            <a:r>
              <a:rPr lang="ar-SA" dirty="0" err="1" smtClean="0"/>
              <a:t>الشرسوف</a:t>
            </a:r>
            <a:r>
              <a:rPr lang="ar-SA" dirty="0" smtClean="0"/>
              <a:t> </a:t>
            </a:r>
          </a:p>
          <a:p>
            <a:r>
              <a:rPr lang="ar-SA" dirty="0" smtClean="0"/>
              <a:t>عسرة بلع     </a:t>
            </a:r>
            <a:r>
              <a:rPr lang="ar-SA" dirty="0" err="1" smtClean="0"/>
              <a:t>انعقال</a:t>
            </a:r>
            <a:r>
              <a:rPr lang="ar-SA" dirty="0" smtClean="0"/>
              <a:t> لقمة </a:t>
            </a:r>
            <a:r>
              <a:rPr lang="ar-SA" dirty="0" err="1" smtClean="0"/>
              <a:t>طعامية</a:t>
            </a:r>
            <a:r>
              <a:rPr lang="ar-SA" dirty="0" smtClean="0"/>
              <a:t> </a:t>
            </a:r>
          </a:p>
          <a:p>
            <a:r>
              <a:rPr lang="ar-SA" dirty="0" smtClean="0"/>
              <a:t>احد </a:t>
            </a:r>
            <a:r>
              <a:rPr lang="ar-SA" dirty="0" err="1" smtClean="0"/>
              <a:t>اعراض</a:t>
            </a:r>
            <a:r>
              <a:rPr lang="ar-SA" dirty="0" smtClean="0"/>
              <a:t> </a:t>
            </a:r>
            <a:r>
              <a:rPr lang="ar-SA" dirty="0" err="1" smtClean="0"/>
              <a:t>القلس</a:t>
            </a:r>
            <a:r>
              <a:rPr lang="ar-SA" dirty="0" smtClean="0"/>
              <a:t> المعدي </a:t>
            </a:r>
            <a:r>
              <a:rPr lang="ar-SA" dirty="0" err="1" smtClean="0"/>
              <a:t>المريئي</a:t>
            </a:r>
            <a:r>
              <a:rPr lang="ar-SA" dirty="0" smtClean="0"/>
              <a:t> مع </a:t>
            </a:r>
            <a:r>
              <a:rPr lang="ar-SA" dirty="0" err="1" smtClean="0"/>
              <a:t>او</a:t>
            </a:r>
            <a:r>
              <a:rPr lang="ar-SA" dirty="0" smtClean="0"/>
              <a:t> بدون حرقة </a:t>
            </a:r>
          </a:p>
          <a:p>
            <a:r>
              <a:rPr lang="ar-SA" dirty="0" smtClean="0"/>
              <a:t>وهناك </a:t>
            </a:r>
            <a:r>
              <a:rPr lang="ar-SA" dirty="0" err="1" smtClean="0"/>
              <a:t>اعراض</a:t>
            </a:r>
            <a:r>
              <a:rPr lang="ar-SA" dirty="0" smtClean="0"/>
              <a:t> خارج </a:t>
            </a:r>
            <a:r>
              <a:rPr lang="ar-SA" dirty="0" err="1" smtClean="0"/>
              <a:t>مريئية</a:t>
            </a:r>
            <a:r>
              <a:rPr lang="ar-SA" dirty="0" smtClean="0"/>
              <a:t>  مرافقة تشمل : </a:t>
            </a:r>
          </a:p>
          <a:p>
            <a:r>
              <a:rPr lang="ar-SA" dirty="0" smtClean="0"/>
              <a:t>الربو في </a:t>
            </a:r>
            <a:r>
              <a:rPr lang="en-US" dirty="0" smtClean="0"/>
              <a:t>50% </a:t>
            </a:r>
            <a:r>
              <a:rPr lang="ar-SA" dirty="0" smtClean="0"/>
              <a:t> من الحالات  تحسس غذائي في </a:t>
            </a:r>
            <a:r>
              <a:rPr lang="en-US" dirty="0" smtClean="0"/>
              <a:t>10-30% </a:t>
            </a:r>
            <a:endParaRPr lang="ar-SA" dirty="0" smtClean="0"/>
          </a:p>
          <a:p>
            <a:r>
              <a:rPr lang="ar-SA" dirty="0" smtClean="0"/>
              <a:t>لا </a:t>
            </a:r>
            <a:r>
              <a:rPr lang="ar-SA" dirty="0" err="1" smtClean="0"/>
              <a:t>اعراض</a:t>
            </a:r>
            <a:r>
              <a:rPr lang="ar-SA" dirty="0" smtClean="0"/>
              <a:t> مرافقة .</a:t>
            </a:r>
          </a:p>
          <a:p>
            <a:r>
              <a:rPr lang="ar-SA" dirty="0" smtClean="0"/>
              <a:t>بالتنظير :غالبا نرى المري بشكل يشبه </a:t>
            </a:r>
            <a:r>
              <a:rPr lang="ar-SA" dirty="0" err="1" smtClean="0"/>
              <a:t>الرغامى</a:t>
            </a:r>
            <a:r>
              <a:rPr lang="ar-SA" dirty="0" smtClean="0"/>
              <a:t> (حلقات مطبقة فوق بعضها  مثل </a:t>
            </a:r>
            <a:r>
              <a:rPr lang="ar-SA" dirty="0" err="1" smtClean="0"/>
              <a:t>الراصور</a:t>
            </a:r>
            <a:r>
              <a:rPr lang="ar-SA" dirty="0" smtClean="0"/>
              <a:t>) .</a:t>
            </a:r>
          </a:p>
          <a:p>
            <a:r>
              <a:rPr lang="ar-SA" dirty="0" smtClean="0"/>
              <a:t>            قد نجد وذمة  -تضيق </a:t>
            </a:r>
            <a:r>
              <a:rPr lang="ar-SA" dirty="0" err="1" smtClean="0"/>
              <a:t>او</a:t>
            </a:r>
            <a:r>
              <a:rPr lang="ar-SA" dirty="0" smtClean="0"/>
              <a:t> تقرحات .</a:t>
            </a:r>
          </a:p>
          <a:p>
            <a:r>
              <a:rPr lang="ar-SA" dirty="0" err="1" smtClean="0"/>
              <a:t>الخزعة</a:t>
            </a:r>
            <a:r>
              <a:rPr lang="ar-SA" dirty="0" smtClean="0"/>
              <a:t> : مثبتة للتشخيص حيث تبين عدد الحامضات في الطبقة المخاطية للمري ويجب </a:t>
            </a:r>
            <a:r>
              <a:rPr lang="ar-SA" dirty="0" err="1" smtClean="0"/>
              <a:t>ان</a:t>
            </a:r>
            <a:r>
              <a:rPr lang="ar-SA" dirty="0" smtClean="0"/>
              <a:t> تكون </a:t>
            </a:r>
            <a:r>
              <a:rPr lang="ar-SA" dirty="0" err="1" smtClean="0"/>
              <a:t>اكثر</a:t>
            </a:r>
            <a:r>
              <a:rPr lang="ar-SA" dirty="0" smtClean="0"/>
              <a:t> من </a:t>
            </a:r>
            <a:r>
              <a:rPr lang="en-US" dirty="0" smtClean="0"/>
              <a:t>15</a:t>
            </a:r>
            <a:r>
              <a:rPr lang="ar-SA" dirty="0" smtClean="0"/>
              <a:t> </a:t>
            </a:r>
            <a:r>
              <a:rPr lang="ar-SA" dirty="0" err="1" smtClean="0"/>
              <a:t>كرية</a:t>
            </a:r>
            <a:r>
              <a:rPr lang="ar-SA" dirty="0" smtClean="0"/>
              <a:t> في الساحة لتكون مشخصة .</a:t>
            </a:r>
          </a:p>
          <a:p>
            <a:r>
              <a:rPr lang="ar-SA" sz="2400" b="1" dirty="0" smtClean="0"/>
              <a:t>المعالجة : </a:t>
            </a:r>
            <a:r>
              <a:rPr lang="ar-SA" dirty="0" smtClean="0"/>
              <a:t>حقيقة لا يوجد علاج مثبت نهائي لهذه </a:t>
            </a:r>
            <a:r>
              <a:rPr lang="ar-SA" dirty="0" err="1" smtClean="0"/>
              <a:t>الافة</a:t>
            </a:r>
            <a:r>
              <a:rPr lang="ar-SA" dirty="0" smtClean="0"/>
              <a:t> والعلاجات المستخدمة :</a:t>
            </a:r>
          </a:p>
          <a:p>
            <a:r>
              <a:rPr lang="ar-SA" dirty="0" smtClean="0"/>
              <a:t>1- مثبطات الحموضة  2- توسيع ميكانيكي في حال وجود </a:t>
            </a:r>
            <a:r>
              <a:rPr lang="ar-SA" dirty="0" err="1" smtClean="0"/>
              <a:t>تضيقات</a:t>
            </a:r>
            <a:endParaRPr lang="ar-SA" dirty="0" smtClean="0"/>
          </a:p>
          <a:p>
            <a:r>
              <a:rPr lang="ar-SA" dirty="0" smtClean="0"/>
              <a:t>                             تسبب </a:t>
            </a:r>
            <a:r>
              <a:rPr lang="ar-SA" dirty="0" err="1" smtClean="0"/>
              <a:t>انعقال</a:t>
            </a:r>
            <a:r>
              <a:rPr lang="ar-SA" dirty="0" smtClean="0"/>
              <a:t> لقمة </a:t>
            </a:r>
            <a:r>
              <a:rPr lang="ar-SA" dirty="0" err="1" smtClean="0"/>
              <a:t>طعامية</a:t>
            </a:r>
            <a:r>
              <a:rPr lang="ar-SA" dirty="0" smtClean="0"/>
              <a:t>.</a:t>
            </a:r>
          </a:p>
          <a:p>
            <a:r>
              <a:rPr lang="ar-SA" dirty="0" smtClean="0"/>
              <a:t>3-تجنب المواد </a:t>
            </a:r>
            <a:r>
              <a:rPr lang="ar-SA" dirty="0" err="1" smtClean="0"/>
              <a:t>المحسسة</a:t>
            </a:r>
            <a:r>
              <a:rPr lang="ar-SA" dirty="0" smtClean="0"/>
              <a:t> الغذائية  4-</a:t>
            </a:r>
            <a:r>
              <a:rPr lang="ar-SA" dirty="0" err="1" smtClean="0"/>
              <a:t>كورتيزون</a:t>
            </a:r>
            <a:r>
              <a:rPr lang="ar-SA" dirty="0" smtClean="0"/>
              <a:t> مثل </a:t>
            </a:r>
            <a:r>
              <a:rPr lang="ar-SA" dirty="0" err="1" smtClean="0"/>
              <a:t>البردنيزولون</a:t>
            </a:r>
            <a:r>
              <a:rPr lang="ar-SA" dirty="0" smtClean="0"/>
              <a:t> </a:t>
            </a:r>
          </a:p>
          <a:p>
            <a:r>
              <a:rPr lang="ar-SA" dirty="0" smtClean="0"/>
              <a:t>5-</a:t>
            </a:r>
            <a:r>
              <a:rPr lang="ar-SA" dirty="0" err="1" smtClean="0"/>
              <a:t>كورتيزون</a:t>
            </a:r>
            <a:r>
              <a:rPr lang="ar-SA" dirty="0" smtClean="0"/>
              <a:t> موضعي 6-مضادات </a:t>
            </a:r>
            <a:r>
              <a:rPr lang="ar-SA" dirty="0" err="1" smtClean="0"/>
              <a:t>هيستامين</a:t>
            </a:r>
            <a:r>
              <a:rPr lang="ar-SA" dirty="0" smtClean="0"/>
              <a:t> </a:t>
            </a:r>
          </a:p>
          <a:p>
            <a:r>
              <a:rPr lang="ar-SA" dirty="0" smtClean="0"/>
              <a:t>7-</a:t>
            </a:r>
            <a:r>
              <a:rPr lang="ar-SA" dirty="0" err="1" smtClean="0"/>
              <a:t>مونيتيلوكاست</a:t>
            </a:r>
            <a:r>
              <a:rPr lang="ar-SA" dirty="0" smtClean="0"/>
              <a:t> مثبط </a:t>
            </a:r>
            <a:r>
              <a:rPr lang="ar-SA" dirty="0" err="1" smtClean="0"/>
              <a:t>لوكوترين</a:t>
            </a:r>
            <a:r>
              <a:rPr lang="ar-SA" dirty="0" smtClean="0"/>
              <a:t> 8-</a:t>
            </a:r>
            <a:r>
              <a:rPr lang="en-US" dirty="0" smtClean="0"/>
              <a:t>MEPOLIZUMAB ( ANTI  IL5)</a:t>
            </a:r>
            <a:endParaRPr lang="ar-SA" dirty="0" smtClean="0"/>
          </a:p>
          <a:p>
            <a:r>
              <a:rPr lang="ar-SA" dirty="0" smtClean="0"/>
              <a:t>8-الخط العلاجي </a:t>
            </a:r>
            <a:r>
              <a:rPr lang="ar-SA" dirty="0" err="1" smtClean="0"/>
              <a:t>الاخير</a:t>
            </a:r>
            <a:r>
              <a:rPr lang="ar-SA" dirty="0" smtClean="0"/>
              <a:t> في حال فشلت  العلاجات السابقة  هي معدلات المناعة</a:t>
            </a:r>
          </a:p>
          <a:p>
            <a:r>
              <a:rPr lang="ar-SA" dirty="0" smtClean="0"/>
              <a:t>مثل 6ميركابتوبيورين – </a:t>
            </a:r>
            <a:r>
              <a:rPr lang="ar-SA" dirty="0" err="1" smtClean="0"/>
              <a:t>ازاثيوبرين</a:t>
            </a:r>
            <a:r>
              <a:rPr lang="ar-SA" dirty="0" smtClean="0"/>
              <a:t> .</a:t>
            </a:r>
          </a:p>
          <a:p>
            <a:endParaRPr lang="ar-S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85794"/>
            <a:ext cx="20955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429132"/>
            <a:ext cx="2000232" cy="1978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714348" y="1571612"/>
            <a:ext cx="7715304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/>
              <a:t>تذكرة :</a:t>
            </a:r>
          </a:p>
          <a:p>
            <a:r>
              <a:rPr lang="ar-SA" sz="2400" b="1" dirty="0" smtClean="0"/>
              <a:t>تحدثنا عن ثلاث </a:t>
            </a:r>
            <a:r>
              <a:rPr lang="ar-SA" sz="2400" b="1" dirty="0" err="1" smtClean="0"/>
              <a:t>كينونات</a:t>
            </a:r>
            <a:r>
              <a:rPr lang="ar-SA" sz="2400" b="1" dirty="0" smtClean="0"/>
              <a:t> مهمة وهي </a:t>
            </a:r>
          </a:p>
          <a:p>
            <a:r>
              <a:rPr lang="ar-SA" sz="2400" b="1" dirty="0" err="1" smtClean="0"/>
              <a:t>القلس</a:t>
            </a:r>
            <a:r>
              <a:rPr lang="ar-SA" sz="2400" b="1" dirty="0" smtClean="0"/>
              <a:t> المعدي </a:t>
            </a:r>
            <a:r>
              <a:rPr lang="ar-SA" sz="2400" b="1" dirty="0" err="1" smtClean="0"/>
              <a:t>المريئي</a:t>
            </a:r>
            <a:r>
              <a:rPr lang="ar-SA" sz="2400" b="1" dirty="0" smtClean="0"/>
              <a:t> والفتق الحجابي  والتهاب المري </a:t>
            </a:r>
            <a:r>
              <a:rPr lang="ar-SA" sz="2400" b="1" dirty="0" err="1" smtClean="0"/>
              <a:t>القلسي</a:t>
            </a:r>
            <a:r>
              <a:rPr lang="ar-SA" sz="2400" b="1" dirty="0" smtClean="0"/>
              <a:t> </a:t>
            </a:r>
          </a:p>
          <a:p>
            <a:r>
              <a:rPr lang="ar-SA" sz="2400" b="1" dirty="0" smtClean="0"/>
              <a:t>وهذه </a:t>
            </a:r>
            <a:r>
              <a:rPr lang="ar-SA" sz="2400" b="1" dirty="0" err="1" smtClean="0"/>
              <a:t>الافات</a:t>
            </a:r>
            <a:r>
              <a:rPr lang="ar-SA" sz="2400" b="1" dirty="0" smtClean="0"/>
              <a:t> تتداخل في </a:t>
            </a:r>
            <a:r>
              <a:rPr lang="ar-SA" sz="2400" b="1" dirty="0" err="1" smtClean="0"/>
              <a:t>اعراضها</a:t>
            </a:r>
            <a:r>
              <a:rPr lang="ar-SA" sz="2400" b="1" dirty="0" smtClean="0"/>
              <a:t> ويمكن لاثنين </a:t>
            </a:r>
            <a:r>
              <a:rPr lang="ar-SA" sz="2400" b="1" dirty="0" err="1" smtClean="0"/>
              <a:t>اوثلاثة</a:t>
            </a:r>
            <a:r>
              <a:rPr lang="ar-SA" sz="2400" b="1" dirty="0" smtClean="0"/>
              <a:t> منها </a:t>
            </a:r>
            <a:r>
              <a:rPr lang="ar-SA" sz="2400" b="1" dirty="0" err="1" smtClean="0"/>
              <a:t>ان</a:t>
            </a:r>
            <a:r>
              <a:rPr lang="ar-SA" sz="2400" b="1" dirty="0" smtClean="0"/>
              <a:t> تترافق مع بعضها واليتها تقريبا متشابهة</a:t>
            </a:r>
          </a:p>
          <a:p>
            <a:r>
              <a:rPr lang="ar-SA" sz="2400" b="1" dirty="0" smtClean="0"/>
              <a:t>وعلاجها تماما نفسه ورغم هذا فهي مستقلة .</a:t>
            </a:r>
            <a:endParaRPr lang="ar-SA" sz="2400" b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714612" y="214290"/>
            <a:ext cx="6429388" cy="714380"/>
          </a:xfrm>
          <a:prstGeom prst="rect">
            <a:avLst/>
          </a:prstGeom>
          <a:solidFill>
            <a:srgbClr val="7030A0">
              <a:alpha val="22000"/>
            </a:srgbClr>
          </a:solidFill>
          <a:scene3d>
            <a:camera prst="orthographicFront"/>
            <a:lightRig rig="flood" dir="t"/>
          </a:scene3d>
          <a:sp3d extrusionH="139700" contourW="12700" prstMaterial="plastic">
            <a:bevelT w="158750" h="69850" prst="relaxedInset"/>
            <a:bevelB w="107950" h="139700" prst="relaxedInset"/>
            <a:extrusionClr>
              <a:srgbClr val="7030A0"/>
            </a:extrusionClr>
            <a:contourClr>
              <a:srgbClr val="7030A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خامسا:متلازمة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Mallory-Weiss </a:t>
            </a:r>
            <a:endParaRPr lang="ar-SA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458179" y="1285860"/>
            <a:ext cx="8542977" cy="21027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* نزف هضمي علوي ناتج عن تمزق في منطقة الفؤاد عند الوصل بين المخاطية </a:t>
            </a:r>
            <a:r>
              <a:rPr lang="ar-SA" dirty="0" err="1" smtClean="0"/>
              <a:t>المالبيكية</a:t>
            </a:r>
            <a:r>
              <a:rPr lang="ar-SA" dirty="0" smtClean="0"/>
              <a:t>(</a:t>
            </a:r>
            <a:r>
              <a:rPr lang="ar-SA" dirty="0" err="1" smtClean="0"/>
              <a:t>الرصفية</a:t>
            </a:r>
            <a:r>
              <a:rPr lang="ar-SA" dirty="0" smtClean="0"/>
              <a:t>)و المخاطية الاسطوانية(عند الخط</a:t>
            </a:r>
            <a:r>
              <a:rPr lang="en-US" dirty="0" smtClean="0"/>
              <a:t>Z</a:t>
            </a:r>
            <a:r>
              <a:rPr lang="ar-SA" dirty="0" smtClean="0"/>
              <a:t>).</a:t>
            </a:r>
          </a:p>
          <a:p>
            <a:r>
              <a:rPr lang="ar-SA" dirty="0" smtClean="0"/>
              <a:t>*يمتد غالبا باتجاه مخاطية المعدة.</a:t>
            </a:r>
          </a:p>
          <a:p>
            <a:r>
              <a:rPr lang="ar-SA" dirty="0" smtClean="0"/>
              <a:t>*سطحي حيث لا يتجاوز عمق التمزق الطبقة تحت المخاطية أبدا.</a:t>
            </a:r>
          </a:p>
          <a:p>
            <a:r>
              <a:rPr lang="ar-SA" dirty="0" smtClean="0"/>
              <a:t>*يحدث النزف بسبب جهد </a:t>
            </a:r>
            <a:r>
              <a:rPr lang="ar-SA" dirty="0" err="1" smtClean="0"/>
              <a:t>اقياء</a:t>
            </a:r>
            <a:r>
              <a:rPr lang="ar-SA" dirty="0" smtClean="0"/>
              <a:t> متكرر.</a:t>
            </a:r>
          </a:p>
          <a:p>
            <a:r>
              <a:rPr lang="ar-SA" dirty="0" smtClean="0"/>
              <a:t>*قد </a:t>
            </a:r>
            <a:r>
              <a:rPr lang="ar-SA" dirty="0" err="1" smtClean="0"/>
              <a:t>يبدء</a:t>
            </a:r>
            <a:r>
              <a:rPr lang="ar-SA" dirty="0" smtClean="0"/>
              <a:t> النزف مباشرة بعد دقائق من جهد </a:t>
            </a:r>
            <a:r>
              <a:rPr lang="ar-SA" dirty="0" err="1" smtClean="0"/>
              <a:t>الاقياء</a:t>
            </a:r>
            <a:r>
              <a:rPr lang="ar-SA" dirty="0" smtClean="0"/>
              <a:t> أو قد يتأخر لساعات, </a:t>
            </a:r>
            <a:r>
              <a:rPr lang="ar-SA" dirty="0" err="1" smtClean="0"/>
              <a:t>و</a:t>
            </a:r>
            <a:r>
              <a:rPr lang="ar-SA" dirty="0" smtClean="0"/>
              <a:t> يندر ظهوره بعد يوم أو يومين من </a:t>
            </a:r>
            <a:r>
              <a:rPr lang="ar-SA" dirty="0" err="1" smtClean="0"/>
              <a:t>الاقياء</a:t>
            </a:r>
            <a:r>
              <a:rPr lang="ar-SA" dirty="0" smtClean="0"/>
              <a:t> </a:t>
            </a:r>
            <a:r>
              <a:rPr lang="ar-SA" dirty="0" err="1" smtClean="0"/>
              <a:t>الطعامي</a:t>
            </a:r>
            <a:r>
              <a:rPr lang="ar-SA" dirty="0" smtClean="0"/>
              <a:t> المتكرر(غالبا يظهر قبل</a:t>
            </a:r>
            <a:r>
              <a:rPr lang="en-US" dirty="0" smtClean="0"/>
              <a:t>24</a:t>
            </a:r>
            <a:r>
              <a:rPr lang="ar-SA" dirty="0" smtClean="0"/>
              <a:t>ساعة)</a:t>
            </a:r>
            <a:endParaRPr lang="ar-S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071810"/>
            <a:ext cx="234315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ربع نص 4"/>
          <p:cNvSpPr txBox="1"/>
          <p:nvPr/>
        </p:nvSpPr>
        <p:spPr>
          <a:xfrm>
            <a:off x="2857488" y="3286124"/>
            <a:ext cx="6114085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التشخيص والعلاج :</a:t>
            </a:r>
          </a:p>
          <a:p>
            <a:r>
              <a:rPr lang="ar-SA" dirty="0" smtClean="0"/>
              <a:t>يظهر التمزق بالتنظير الهضمي فقط</a:t>
            </a:r>
          </a:p>
          <a:p>
            <a:r>
              <a:rPr lang="ar-SA" dirty="0" smtClean="0"/>
              <a:t>عادة يتوقف النزف تلقائيا في 95% من الحالات .</a:t>
            </a:r>
          </a:p>
          <a:p>
            <a:r>
              <a:rPr lang="ar-SA" dirty="0" smtClean="0"/>
              <a:t>يمكن </a:t>
            </a:r>
            <a:r>
              <a:rPr lang="ar-SA" dirty="0" err="1" smtClean="0"/>
              <a:t>ايقاف</a:t>
            </a:r>
            <a:r>
              <a:rPr lang="ar-SA" dirty="0" smtClean="0"/>
              <a:t> النزيف باستخدام التنظير.</a:t>
            </a:r>
          </a:p>
          <a:p>
            <a:r>
              <a:rPr lang="ar-SA" dirty="0" smtClean="0"/>
              <a:t>في حال بقي النزف مستمرا يتم العلاج بالتخثير باستخدام الليزر </a:t>
            </a:r>
            <a:r>
              <a:rPr lang="ar-SA" dirty="0" err="1" smtClean="0"/>
              <a:t>او</a:t>
            </a:r>
            <a:r>
              <a:rPr lang="ar-SA" dirty="0" smtClean="0"/>
              <a:t> التيار الكهربائي ثنائي القطب (الكي الكهربائي)</a:t>
            </a:r>
            <a:endParaRPr lang="ar-SA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357158" y="1285860"/>
            <a:ext cx="8400101" cy="480131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ممكن </a:t>
            </a:r>
            <a:r>
              <a:rPr lang="ar-SA" dirty="0" err="1" smtClean="0"/>
              <a:t>لاي</a:t>
            </a:r>
            <a:r>
              <a:rPr lang="ar-SA" dirty="0" smtClean="0"/>
              <a:t> سبب رافع للضغط ضمن الصدر </a:t>
            </a:r>
            <a:r>
              <a:rPr lang="ar-SA" dirty="0" err="1" smtClean="0"/>
              <a:t>ان</a:t>
            </a:r>
            <a:r>
              <a:rPr lang="ar-SA" dirty="0" smtClean="0"/>
              <a:t>  يسبب تمزق مري .</a:t>
            </a:r>
          </a:p>
          <a:p>
            <a:pPr>
              <a:buFont typeface="Arial" pitchFamily="34" charset="0"/>
              <a:buChar char="•"/>
            </a:pPr>
            <a:r>
              <a:rPr lang="ar-SA" dirty="0" smtClean="0"/>
              <a:t>حالة نادرة جدا ، يحدث فيها تمزق </a:t>
            </a:r>
            <a:r>
              <a:rPr lang="ar-SA" dirty="0" err="1" smtClean="0"/>
              <a:t>طولاني</a:t>
            </a:r>
            <a:r>
              <a:rPr lang="ar-SA" dirty="0" smtClean="0"/>
              <a:t> فوق خط </a:t>
            </a:r>
            <a:r>
              <a:rPr lang="en-US" dirty="0" smtClean="0"/>
              <a:t>z</a:t>
            </a:r>
            <a:r>
              <a:rPr lang="ar-SA" dirty="0" smtClean="0"/>
              <a:t>خلافا للمتلازمة السابقة .</a:t>
            </a:r>
          </a:p>
          <a:p>
            <a:pPr>
              <a:buFont typeface="Arial" pitchFamily="34" charset="0"/>
              <a:buChar char="•"/>
            </a:pPr>
            <a:r>
              <a:rPr lang="ar-SA" dirty="0" smtClean="0"/>
              <a:t>يمتد </a:t>
            </a:r>
            <a:r>
              <a:rPr lang="ar-SA" dirty="0" err="1" smtClean="0"/>
              <a:t>احيانا</a:t>
            </a:r>
            <a:r>
              <a:rPr lang="ar-SA" dirty="0" smtClean="0"/>
              <a:t> مسافة 1-10سم على طول المري .</a:t>
            </a:r>
          </a:p>
          <a:p>
            <a:pPr>
              <a:buFont typeface="Arial" pitchFamily="34" charset="0"/>
              <a:buChar char="•"/>
            </a:pPr>
            <a:r>
              <a:rPr lang="ar-SA" dirty="0" smtClean="0"/>
              <a:t>يحدث اثر ارتفاع مفاجئ بالضغط ضمن جوف الصدر نتيجة :</a:t>
            </a:r>
          </a:p>
          <a:p>
            <a:pPr>
              <a:buFont typeface="Arial" pitchFamily="34" charset="0"/>
              <a:buChar char="•"/>
            </a:pPr>
            <a:r>
              <a:rPr lang="ar-SA" dirty="0" smtClean="0"/>
              <a:t>              </a:t>
            </a:r>
            <a:r>
              <a:rPr lang="ar-SA" dirty="0" err="1" smtClean="0"/>
              <a:t>اثناء</a:t>
            </a:r>
            <a:r>
              <a:rPr lang="ar-SA" dirty="0" smtClean="0"/>
              <a:t> جهد الكبس </a:t>
            </a:r>
            <a:r>
              <a:rPr lang="ar-SA" dirty="0" err="1" smtClean="0"/>
              <a:t>اثناء</a:t>
            </a:r>
            <a:r>
              <a:rPr lang="ar-SA" dirty="0" smtClean="0"/>
              <a:t> الولادة</a:t>
            </a:r>
          </a:p>
          <a:p>
            <a:pPr>
              <a:buFont typeface="Arial" pitchFamily="34" charset="0"/>
              <a:buChar char="•"/>
            </a:pPr>
            <a:r>
              <a:rPr lang="ar-SA" dirty="0" smtClean="0"/>
              <a:t>              الكبس العنيف ببعض حالات </a:t>
            </a:r>
            <a:r>
              <a:rPr lang="ar-SA" dirty="0" err="1" smtClean="0"/>
              <a:t>الامساك</a:t>
            </a:r>
            <a:r>
              <a:rPr lang="ar-SA" dirty="0" smtClean="0"/>
              <a:t> الشديد .</a:t>
            </a:r>
          </a:p>
          <a:p>
            <a:pPr>
              <a:buFont typeface="Arial" pitchFamily="34" charset="0"/>
              <a:buChar char="•"/>
            </a:pPr>
            <a:r>
              <a:rPr lang="ar-SA" dirty="0" smtClean="0"/>
              <a:t>              بعض </a:t>
            </a:r>
            <a:r>
              <a:rPr lang="ar-SA" dirty="0" err="1" smtClean="0"/>
              <a:t>انواع</a:t>
            </a:r>
            <a:r>
              <a:rPr lang="ar-SA" dirty="0" smtClean="0"/>
              <a:t> الصرع (والتي ترفع الضغط </a:t>
            </a:r>
            <a:r>
              <a:rPr lang="ar-SA" dirty="0" err="1" smtClean="0"/>
              <a:t>فجاة</a:t>
            </a:r>
            <a:r>
              <a:rPr lang="ar-SA" dirty="0" smtClean="0"/>
              <a:t> ضمن الصدر) خلال الطور المقوي من                                    </a:t>
            </a:r>
          </a:p>
          <a:p>
            <a:pPr>
              <a:buFont typeface="Arial" pitchFamily="34" charset="0"/>
              <a:buChar char="•"/>
            </a:pPr>
            <a:r>
              <a:rPr lang="ar-SA" dirty="0" smtClean="0"/>
              <a:t>                                                         الصرع الكبير</a:t>
            </a:r>
          </a:p>
          <a:p>
            <a:pPr>
              <a:buFont typeface="Arial" pitchFamily="34" charset="0"/>
              <a:buChar char="•"/>
            </a:pPr>
            <a:r>
              <a:rPr lang="ar-SA" dirty="0" smtClean="0"/>
              <a:t>              </a:t>
            </a:r>
            <a:r>
              <a:rPr lang="ar-SA" dirty="0" err="1" smtClean="0"/>
              <a:t>اقياءات</a:t>
            </a:r>
            <a:r>
              <a:rPr lang="ar-SA" dirty="0" smtClean="0"/>
              <a:t> عنيفة .</a:t>
            </a:r>
          </a:p>
          <a:p>
            <a:pPr>
              <a:buFont typeface="Arial" pitchFamily="34" charset="0"/>
              <a:buChar char="•"/>
            </a:pPr>
            <a:r>
              <a:rPr lang="ar-SA" dirty="0" smtClean="0"/>
              <a:t>يتظاهر </a:t>
            </a:r>
            <a:r>
              <a:rPr lang="ar-SA" dirty="0" err="1" smtClean="0"/>
              <a:t>سريريا</a:t>
            </a:r>
            <a:r>
              <a:rPr lang="ar-SA" dirty="0" smtClean="0"/>
              <a:t> :  </a:t>
            </a:r>
          </a:p>
          <a:p>
            <a:pPr>
              <a:buFont typeface="Arial" pitchFamily="34" charset="0"/>
              <a:buChar char="•"/>
            </a:pPr>
            <a:r>
              <a:rPr lang="ar-SA" dirty="0" smtClean="0"/>
              <a:t>الم حاد ومفاجئ خلف القص(مثل طعنة السكين) كونه ممكن </a:t>
            </a:r>
            <a:r>
              <a:rPr lang="ar-SA" dirty="0" err="1" smtClean="0"/>
              <a:t>ان</a:t>
            </a:r>
            <a:r>
              <a:rPr lang="ar-SA" dirty="0" smtClean="0"/>
              <a:t> يشمل أي مكان </a:t>
            </a:r>
            <a:r>
              <a:rPr lang="ar-SA" dirty="0" err="1" smtClean="0"/>
              <a:t>بالمري</a:t>
            </a:r>
            <a:r>
              <a:rPr lang="ar-SA" dirty="0" smtClean="0"/>
              <a:t> .</a:t>
            </a:r>
          </a:p>
          <a:p>
            <a:pPr>
              <a:buFont typeface="Arial" pitchFamily="34" charset="0"/>
              <a:buChar char="•"/>
            </a:pPr>
            <a:r>
              <a:rPr lang="ar-SA" dirty="0" smtClean="0"/>
              <a:t>عسرة بلع مع ضيق بالنفس (زلة تنفسية).</a:t>
            </a:r>
          </a:p>
          <a:p>
            <a:pPr>
              <a:buFont typeface="Arial" pitchFamily="34" charset="0"/>
              <a:buChar char="•"/>
            </a:pPr>
            <a:r>
              <a:rPr lang="ar-SA" dirty="0" smtClean="0"/>
              <a:t>الم وتقفع </a:t>
            </a:r>
            <a:r>
              <a:rPr lang="ar-SA" dirty="0" err="1" smtClean="0"/>
              <a:t>بالشرسوف</a:t>
            </a:r>
            <a:r>
              <a:rPr lang="ar-SA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ar-SA" dirty="0" smtClean="0"/>
              <a:t>فرقعة غازية </a:t>
            </a:r>
            <a:r>
              <a:rPr lang="ar-SA" dirty="0" err="1" smtClean="0"/>
              <a:t>مجسوسة</a:t>
            </a:r>
            <a:r>
              <a:rPr lang="ar-SA" dirty="0" smtClean="0"/>
              <a:t> تحت الجلد كتكسير الجليد بالعنق(فوق الحفرتين </a:t>
            </a:r>
            <a:r>
              <a:rPr lang="ar-SA" dirty="0" err="1" smtClean="0"/>
              <a:t>الترقوتين</a:t>
            </a:r>
            <a:r>
              <a:rPr lang="ar-SA" dirty="0" smtClean="0"/>
              <a:t>) نتيجة مرور الهواء من المري المتمزق </a:t>
            </a:r>
            <a:r>
              <a:rPr lang="ar-SA" dirty="0" err="1" smtClean="0"/>
              <a:t>الى</a:t>
            </a:r>
            <a:r>
              <a:rPr lang="ar-SA" dirty="0" smtClean="0"/>
              <a:t> المنصف تحت الجلد .</a:t>
            </a:r>
          </a:p>
          <a:p>
            <a:pPr>
              <a:buFont typeface="Arial" pitchFamily="34" charset="0"/>
              <a:buChar char="•"/>
            </a:pPr>
            <a:endParaRPr lang="ar-SA" dirty="0" smtClean="0"/>
          </a:p>
          <a:p>
            <a:pPr>
              <a:buFont typeface="Arial" pitchFamily="34" charset="0"/>
              <a:buChar char="•"/>
            </a:pPr>
            <a:r>
              <a:rPr lang="ar-SA" dirty="0" smtClean="0"/>
              <a:t>العلاج: جراحي </a:t>
            </a:r>
            <a:r>
              <a:rPr lang="ar-SA" dirty="0" err="1" smtClean="0"/>
              <a:t>اسعافي</a:t>
            </a:r>
            <a:r>
              <a:rPr lang="ar-SA" dirty="0" smtClean="0"/>
              <a:t> ولا فائدة من التنظير هنا .</a:t>
            </a:r>
            <a:endParaRPr lang="ar-SA" dirty="0"/>
          </a:p>
        </p:txBody>
      </p:sp>
      <p:sp>
        <p:nvSpPr>
          <p:cNvPr id="3" name="مستطيل 2"/>
          <p:cNvSpPr/>
          <p:nvPr/>
        </p:nvSpPr>
        <p:spPr>
          <a:xfrm>
            <a:off x="2285984" y="357166"/>
            <a:ext cx="5057804" cy="785818"/>
          </a:xfrm>
          <a:prstGeom prst="rect">
            <a:avLst/>
          </a:prstGeom>
          <a:solidFill>
            <a:srgbClr val="7030A0">
              <a:alpha val="32000"/>
            </a:srgbClr>
          </a:solidFill>
          <a:effectLst>
            <a:innerShdw blurRad="114300">
              <a:prstClr val="black">
                <a:alpha val="59000"/>
              </a:prstClr>
            </a:innerShdw>
          </a:effectLst>
          <a:scene3d>
            <a:camera prst="orthographicFront"/>
            <a:lightRig rig="threePt" dir="t"/>
          </a:scene3d>
          <a:sp3d extrusionH="76200">
            <a:bevelT w="184150" h="247650" prst="slope"/>
            <a:bevelB w="88900"/>
            <a:extrusionClr>
              <a:srgbClr val="7030A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سادسا: تمزق المري التلقائي</a:t>
            </a:r>
            <a:endParaRPr lang="ar-SA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57158" y="214290"/>
            <a:ext cx="8215370" cy="914400"/>
          </a:xfrm>
          <a:prstGeom prst="rect">
            <a:avLst/>
          </a:prstGeom>
          <a:solidFill>
            <a:srgbClr val="7030A0">
              <a:alpha val="40000"/>
            </a:srgbClr>
          </a:solidFill>
          <a:scene3d>
            <a:camera prst="orthographicFront"/>
            <a:lightRig rig="threePt" dir="t"/>
          </a:scene3d>
          <a:sp3d>
            <a:bevelT w="17145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سابعا: </a:t>
            </a:r>
            <a:r>
              <a:rPr lang="ar-SA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النواسير</a:t>
            </a:r>
            <a:r>
              <a:rPr lang="ar-S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ar-SA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المريئية</a:t>
            </a:r>
            <a:r>
              <a:rPr lang="ar-S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القصبية المكتسبة :</a:t>
            </a:r>
            <a:endParaRPr lang="ar-SA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0" y="1571612"/>
            <a:ext cx="8929718" cy="526297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err="1" smtClean="0"/>
              <a:t>اسبابها</a:t>
            </a:r>
            <a:r>
              <a:rPr lang="ar-SA" sz="2800" b="1" dirty="0" smtClean="0"/>
              <a:t>:</a:t>
            </a:r>
          </a:p>
          <a:p>
            <a:r>
              <a:rPr lang="ar-SA" sz="2000" dirty="0" smtClean="0"/>
              <a:t>سرطان المري </a:t>
            </a:r>
            <a:r>
              <a:rPr lang="ar-SA" sz="2000" dirty="0" err="1" smtClean="0"/>
              <a:t>اهم</a:t>
            </a:r>
            <a:r>
              <a:rPr lang="ar-SA" sz="2000" dirty="0" smtClean="0"/>
              <a:t> </a:t>
            </a:r>
            <a:r>
              <a:rPr lang="ar-SA" sz="2000" dirty="0" err="1" smtClean="0"/>
              <a:t>واشيع</a:t>
            </a:r>
            <a:r>
              <a:rPr lang="ar-SA" sz="2000" dirty="0" smtClean="0"/>
              <a:t> سبب عند البالغين</a:t>
            </a:r>
          </a:p>
          <a:p>
            <a:r>
              <a:rPr lang="ar-SA" sz="2000" dirty="0" err="1" smtClean="0"/>
              <a:t>او</a:t>
            </a:r>
            <a:r>
              <a:rPr lang="ar-SA" sz="2000" dirty="0" smtClean="0"/>
              <a:t> تدرن العقد </a:t>
            </a:r>
            <a:r>
              <a:rPr lang="ar-SA" sz="2000" dirty="0" err="1" smtClean="0"/>
              <a:t>المنصفية</a:t>
            </a:r>
            <a:r>
              <a:rPr lang="ar-SA" sz="2000" dirty="0" smtClean="0"/>
              <a:t> التي </a:t>
            </a:r>
            <a:r>
              <a:rPr lang="ar-SA" sz="2000" dirty="0" err="1" smtClean="0"/>
              <a:t>تتنوسر</a:t>
            </a:r>
            <a:r>
              <a:rPr lang="ar-SA" sz="2000" dirty="0" smtClean="0"/>
              <a:t> على المري</a:t>
            </a:r>
          </a:p>
          <a:p>
            <a:r>
              <a:rPr lang="ar-SA" sz="2000" dirty="0" err="1" smtClean="0"/>
              <a:t>اعراضها</a:t>
            </a:r>
            <a:r>
              <a:rPr lang="ar-SA" sz="2000" dirty="0" smtClean="0"/>
              <a:t>:</a:t>
            </a:r>
          </a:p>
          <a:p>
            <a:r>
              <a:rPr lang="ar-SA" sz="2000" dirty="0" err="1" smtClean="0"/>
              <a:t>اذا</a:t>
            </a:r>
            <a:r>
              <a:rPr lang="ar-SA" sz="2000" dirty="0" smtClean="0"/>
              <a:t> كان </a:t>
            </a:r>
            <a:r>
              <a:rPr lang="ar-SA" sz="2000" dirty="0" err="1" smtClean="0"/>
              <a:t>الناسور</a:t>
            </a:r>
            <a:r>
              <a:rPr lang="ar-SA" sz="2000" dirty="0" smtClean="0"/>
              <a:t> رفيعا جدا فغالبا يكون لا عرضي</a:t>
            </a:r>
          </a:p>
          <a:p>
            <a:r>
              <a:rPr lang="ar-SA" sz="2000" dirty="0" err="1" smtClean="0"/>
              <a:t>اما</a:t>
            </a:r>
            <a:r>
              <a:rPr lang="ar-SA" sz="2000" dirty="0" smtClean="0"/>
              <a:t> </a:t>
            </a:r>
            <a:r>
              <a:rPr lang="ar-SA" sz="2000" dirty="0" err="1" smtClean="0"/>
              <a:t>اذا</a:t>
            </a:r>
            <a:r>
              <a:rPr lang="ar-SA" sz="2000" dirty="0" smtClean="0"/>
              <a:t> كان حجمه كبير فعندها يحدث:</a:t>
            </a:r>
          </a:p>
          <a:p>
            <a:r>
              <a:rPr lang="ar-SA" sz="2000" dirty="0" smtClean="0"/>
              <a:t>    زلة تنفسية </a:t>
            </a:r>
            <a:r>
              <a:rPr lang="ar-SA" sz="2000" dirty="0" err="1" smtClean="0"/>
              <a:t>و</a:t>
            </a:r>
            <a:r>
              <a:rPr lang="ar-SA" sz="2000" dirty="0" smtClean="0"/>
              <a:t> اختناق مع </a:t>
            </a:r>
            <a:r>
              <a:rPr lang="ar-SA" sz="2000" dirty="0" err="1" smtClean="0"/>
              <a:t>نوب</a:t>
            </a:r>
            <a:r>
              <a:rPr lang="ar-SA" sz="2000" dirty="0" smtClean="0"/>
              <a:t> زرقة وسعال وتقشع لمواد وبقايا </a:t>
            </a:r>
            <a:r>
              <a:rPr lang="ar-SA" sz="2000" dirty="0" err="1" smtClean="0"/>
              <a:t>طعامية</a:t>
            </a:r>
            <a:r>
              <a:rPr lang="ar-SA" sz="2000" dirty="0" smtClean="0"/>
              <a:t> </a:t>
            </a:r>
            <a:r>
              <a:rPr lang="ar-SA" sz="2000" dirty="0" err="1" smtClean="0"/>
              <a:t>اثناء</a:t>
            </a:r>
            <a:r>
              <a:rPr lang="ar-SA" sz="2000" dirty="0" smtClean="0"/>
              <a:t> تناول الوجبات</a:t>
            </a:r>
          </a:p>
          <a:p>
            <a:r>
              <a:rPr lang="ar-SA" sz="2000" dirty="0" smtClean="0"/>
              <a:t>    </a:t>
            </a:r>
            <a:r>
              <a:rPr lang="ar-SA" sz="2000" dirty="0" err="1" smtClean="0"/>
              <a:t>انتانات</a:t>
            </a:r>
            <a:r>
              <a:rPr lang="ar-SA" sz="2000" dirty="0" smtClean="0"/>
              <a:t> والتهابات قصبية رئوية نازفة </a:t>
            </a:r>
            <a:r>
              <a:rPr lang="ar-SA" sz="2000" dirty="0" err="1" smtClean="0"/>
              <a:t>ناكسة</a:t>
            </a:r>
            <a:r>
              <a:rPr lang="ar-SA" sz="2000" dirty="0" smtClean="0"/>
              <a:t> </a:t>
            </a:r>
            <a:r>
              <a:rPr lang="ar-SA" sz="2000" dirty="0" err="1" smtClean="0"/>
              <a:t>ومعندة</a:t>
            </a:r>
            <a:endParaRPr lang="ar-SA" sz="2000" dirty="0" smtClean="0"/>
          </a:p>
          <a:p>
            <a:r>
              <a:rPr lang="ar-SA" sz="2000" dirty="0" smtClean="0"/>
              <a:t>    تطبل بطن بسبب دخول الهواء </a:t>
            </a:r>
            <a:r>
              <a:rPr lang="ar-SA" sz="2000" dirty="0" err="1" smtClean="0"/>
              <a:t>الى</a:t>
            </a:r>
            <a:r>
              <a:rPr lang="ar-SA" sz="2000" dirty="0" smtClean="0"/>
              <a:t> </a:t>
            </a:r>
            <a:r>
              <a:rPr lang="ar-SA" sz="2000" dirty="0" err="1" smtClean="0"/>
              <a:t>انبوب</a:t>
            </a:r>
            <a:r>
              <a:rPr lang="ar-SA" sz="2000" dirty="0" smtClean="0"/>
              <a:t> الهضم  </a:t>
            </a:r>
          </a:p>
          <a:p>
            <a:r>
              <a:rPr lang="ar-SA" sz="2400" b="1" dirty="0" smtClean="0"/>
              <a:t>التشخيص:</a:t>
            </a:r>
            <a:r>
              <a:rPr lang="ar-SA" sz="2000" dirty="0" smtClean="0"/>
              <a:t>الصورة الظليلة باستخدام المادة الظليلة المنحلة بالماء وليس ظليلة </a:t>
            </a:r>
            <a:r>
              <a:rPr lang="ar-SA" sz="2000" dirty="0" err="1" smtClean="0"/>
              <a:t>بالباريوم</a:t>
            </a:r>
            <a:r>
              <a:rPr lang="ar-SA" sz="2000" dirty="0" smtClean="0"/>
              <a:t> كيلا يحدث التهاب قصبات </a:t>
            </a:r>
            <a:r>
              <a:rPr lang="ar-SA" sz="2000" dirty="0" err="1" smtClean="0"/>
              <a:t>بالباريوم</a:t>
            </a:r>
            <a:endParaRPr lang="ar-SA" sz="2000" dirty="0" smtClean="0"/>
          </a:p>
          <a:p>
            <a:r>
              <a:rPr lang="ar-SA" sz="2000" dirty="0" smtClean="0"/>
              <a:t>             ويجب تنبيه </a:t>
            </a:r>
            <a:r>
              <a:rPr lang="ar-SA" sz="2000" dirty="0" err="1" smtClean="0"/>
              <a:t>الشعاعي</a:t>
            </a:r>
            <a:r>
              <a:rPr lang="ar-SA" sz="2000" dirty="0" smtClean="0"/>
              <a:t> لذلك  لان هذا الالتهاب </a:t>
            </a:r>
            <a:r>
              <a:rPr lang="ar-SA" sz="2000" dirty="0" err="1" smtClean="0"/>
              <a:t>معند</a:t>
            </a:r>
            <a:r>
              <a:rPr lang="ar-SA" sz="2000" dirty="0" smtClean="0"/>
              <a:t> على العلاج </a:t>
            </a:r>
          </a:p>
          <a:p>
            <a:r>
              <a:rPr lang="ar-SA" sz="2400" b="1" dirty="0" smtClean="0"/>
              <a:t>المعالجة: </a:t>
            </a:r>
            <a:r>
              <a:rPr lang="ar-SA" sz="2000" dirty="0" err="1" smtClean="0"/>
              <a:t>اذا</a:t>
            </a:r>
            <a:r>
              <a:rPr lang="ar-SA" sz="2000" dirty="0" smtClean="0"/>
              <a:t> كانت </a:t>
            </a:r>
            <a:r>
              <a:rPr lang="ar-SA" sz="2000" dirty="0" err="1" smtClean="0"/>
              <a:t>لاعرضية</a:t>
            </a:r>
            <a:r>
              <a:rPr lang="ar-SA" sz="2000" dirty="0" smtClean="0"/>
              <a:t> نتركها </a:t>
            </a:r>
            <a:r>
              <a:rPr lang="ar-SA" sz="2000" dirty="0" err="1" smtClean="0"/>
              <a:t>اما</a:t>
            </a:r>
            <a:r>
              <a:rPr lang="ar-SA" sz="2000" dirty="0" smtClean="0"/>
              <a:t> </a:t>
            </a:r>
            <a:r>
              <a:rPr lang="ar-SA" sz="2000" dirty="0" err="1" smtClean="0"/>
              <a:t>اذا</a:t>
            </a:r>
            <a:r>
              <a:rPr lang="ar-SA" sz="2000" dirty="0" smtClean="0"/>
              <a:t> كانت عرضية فغالبا تكون كبيرة وعندها </a:t>
            </a:r>
          </a:p>
          <a:p>
            <a:r>
              <a:rPr lang="ar-SA" sz="2000" dirty="0" smtClean="0"/>
              <a:t>               </a:t>
            </a:r>
            <a:r>
              <a:rPr lang="ar-SA" sz="2000" dirty="0" err="1" smtClean="0"/>
              <a:t>اذا</a:t>
            </a:r>
            <a:r>
              <a:rPr lang="ar-SA" sz="2000" dirty="0" smtClean="0"/>
              <a:t> كانت سليمة  (تدرن مثلا ) فالعلاج جراحي </a:t>
            </a:r>
          </a:p>
          <a:p>
            <a:r>
              <a:rPr lang="ar-SA" sz="2000" dirty="0" smtClean="0"/>
              <a:t>               </a:t>
            </a:r>
            <a:r>
              <a:rPr lang="ar-SA" sz="2000" dirty="0" err="1" smtClean="0"/>
              <a:t>اما</a:t>
            </a:r>
            <a:r>
              <a:rPr lang="ar-SA" sz="2000" dirty="0" smtClean="0"/>
              <a:t> </a:t>
            </a:r>
            <a:r>
              <a:rPr lang="ar-SA" sz="2000" dirty="0" err="1" smtClean="0"/>
              <a:t>اذا</a:t>
            </a:r>
            <a:r>
              <a:rPr lang="ar-SA" sz="2000" dirty="0" smtClean="0"/>
              <a:t> كانت </a:t>
            </a:r>
            <a:r>
              <a:rPr lang="ar-SA" sz="2000" dirty="0" err="1" smtClean="0"/>
              <a:t>الافة</a:t>
            </a:r>
            <a:r>
              <a:rPr lang="ar-SA" sz="2000" dirty="0" smtClean="0"/>
              <a:t> خبيثة(ورم) </a:t>
            </a:r>
            <a:r>
              <a:rPr lang="ar-SA" sz="2000" dirty="0" err="1" smtClean="0"/>
              <a:t>فانها</a:t>
            </a:r>
            <a:r>
              <a:rPr lang="ar-SA" sz="2000" dirty="0" smtClean="0"/>
              <a:t> تعالج بوضع </a:t>
            </a:r>
            <a:r>
              <a:rPr lang="en-US" sz="2000" dirty="0" smtClean="0"/>
              <a:t>STENT </a:t>
            </a:r>
            <a:r>
              <a:rPr lang="ar-SA" sz="2000" dirty="0" smtClean="0"/>
              <a:t>شبكة ضمن المري  بحيث نمنع انتقال</a:t>
            </a:r>
          </a:p>
          <a:p>
            <a:r>
              <a:rPr lang="ar-SA" sz="2000" dirty="0" smtClean="0"/>
              <a:t>                  المواد </a:t>
            </a:r>
            <a:r>
              <a:rPr lang="ar-SA" sz="2000" dirty="0" err="1" smtClean="0"/>
              <a:t>الطعامية</a:t>
            </a:r>
            <a:r>
              <a:rPr lang="ar-SA" sz="2000" dirty="0" smtClean="0"/>
              <a:t> من المري </a:t>
            </a:r>
            <a:r>
              <a:rPr lang="ar-SA" sz="2000" dirty="0" err="1" smtClean="0"/>
              <a:t>الى</a:t>
            </a:r>
            <a:r>
              <a:rPr lang="ar-SA" sz="2000" dirty="0" smtClean="0"/>
              <a:t> القصبات (معالجة ملطفة).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عالجة 1"/>
          <p:cNvSpPr/>
          <p:nvPr/>
        </p:nvSpPr>
        <p:spPr>
          <a:xfrm>
            <a:off x="3643306" y="285728"/>
            <a:ext cx="5214974" cy="785818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 extrusionH="6350">
            <a:bevelT w="177800" h="107950" prst="convex"/>
            <a:bevelB w="254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</a:rPr>
              <a:t>ثامنا :دوالي المري </a:t>
            </a:r>
            <a:r>
              <a:rPr lang="en-US" sz="2400" b="1" dirty="0" smtClean="0">
                <a:solidFill>
                  <a:schemeClr val="tx1"/>
                </a:solidFill>
              </a:rPr>
              <a:t>ESOPHAGUS VARICES</a:t>
            </a:r>
            <a:r>
              <a:rPr lang="ar-SA" sz="2400" b="1" dirty="0" smtClean="0">
                <a:solidFill>
                  <a:schemeClr val="tx1"/>
                </a:solidFill>
              </a:rPr>
              <a:t>:</a:t>
            </a:r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736"/>
            <a:ext cx="3262915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ربع نص 4"/>
          <p:cNvSpPr txBox="1"/>
          <p:nvPr/>
        </p:nvSpPr>
        <p:spPr>
          <a:xfrm>
            <a:off x="3428992" y="1285861"/>
            <a:ext cx="5572164" cy="485778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/>
              <a:t>سببها تناذر فرط توتر وريد الباب:</a:t>
            </a:r>
          </a:p>
          <a:p>
            <a:r>
              <a:rPr lang="ar-SA" dirty="0" smtClean="0"/>
              <a:t>أي عائق على مسير الدوران </a:t>
            </a:r>
            <a:r>
              <a:rPr lang="ar-SA" dirty="0" err="1" smtClean="0"/>
              <a:t>البابي</a:t>
            </a:r>
            <a:r>
              <a:rPr lang="ar-SA" dirty="0" smtClean="0"/>
              <a:t> يؤدي </a:t>
            </a:r>
            <a:r>
              <a:rPr lang="ar-SA" dirty="0" err="1" smtClean="0"/>
              <a:t>الى</a:t>
            </a:r>
            <a:r>
              <a:rPr lang="ar-SA" dirty="0" smtClean="0"/>
              <a:t> توجه الدوران </a:t>
            </a:r>
            <a:r>
              <a:rPr lang="ar-SA" dirty="0" err="1" smtClean="0"/>
              <a:t>الحشوي</a:t>
            </a:r>
            <a:r>
              <a:rPr lang="ar-SA" dirty="0" smtClean="0"/>
              <a:t> باتجاه الدوران </a:t>
            </a:r>
            <a:r>
              <a:rPr lang="ar-SA" dirty="0" err="1" smtClean="0"/>
              <a:t>الاجوفي</a:t>
            </a:r>
            <a:r>
              <a:rPr lang="ar-SA" dirty="0" smtClean="0"/>
              <a:t>, ويتم ذلك عبر الوريد </a:t>
            </a:r>
            <a:r>
              <a:rPr lang="ar-SA" dirty="0" err="1" smtClean="0"/>
              <a:t>الاكليلي</a:t>
            </a:r>
            <a:r>
              <a:rPr lang="ar-SA" dirty="0" smtClean="0"/>
              <a:t> المعدي الذي بدوره يحول الدم </a:t>
            </a:r>
            <a:r>
              <a:rPr lang="ar-SA" dirty="0" err="1" smtClean="0"/>
              <a:t>الى</a:t>
            </a:r>
            <a:r>
              <a:rPr lang="ar-SA" dirty="0" smtClean="0"/>
              <a:t> </a:t>
            </a:r>
            <a:r>
              <a:rPr lang="ar-SA" dirty="0" err="1" smtClean="0"/>
              <a:t>الاوردة</a:t>
            </a:r>
            <a:r>
              <a:rPr lang="ar-SA" dirty="0" smtClean="0"/>
              <a:t> في الطبقة تحت المخاطية من المري .</a:t>
            </a:r>
          </a:p>
          <a:p>
            <a:r>
              <a:rPr lang="ar-SA" dirty="0" smtClean="0"/>
              <a:t>والتي تتوسع وتشكل الدوالي وينزح الدم منها </a:t>
            </a:r>
            <a:r>
              <a:rPr lang="ar-SA" dirty="0" err="1" smtClean="0"/>
              <a:t>الى</a:t>
            </a:r>
            <a:r>
              <a:rPr lang="ar-SA" dirty="0" smtClean="0"/>
              <a:t> الوريد الفرد ومنه نحو </a:t>
            </a:r>
            <a:r>
              <a:rPr lang="ar-SA" dirty="0" err="1" smtClean="0"/>
              <a:t>الاجوف</a:t>
            </a:r>
            <a:r>
              <a:rPr lang="ar-SA" dirty="0" smtClean="0"/>
              <a:t> العلوي وبهذا تكتمل الحلقة ما بين الدوران </a:t>
            </a:r>
            <a:r>
              <a:rPr lang="ar-SA" dirty="0" err="1" smtClean="0"/>
              <a:t>البابي</a:t>
            </a:r>
            <a:r>
              <a:rPr lang="ar-SA" dirty="0" smtClean="0"/>
              <a:t> والدوران </a:t>
            </a:r>
            <a:r>
              <a:rPr lang="ar-SA" dirty="0" err="1" smtClean="0"/>
              <a:t>الاجوفي</a:t>
            </a:r>
            <a:r>
              <a:rPr lang="ar-SA" dirty="0" smtClean="0"/>
              <a:t>.</a:t>
            </a:r>
          </a:p>
          <a:p>
            <a:r>
              <a:rPr lang="en-US" dirty="0" smtClean="0"/>
              <a:t>7-8%</a:t>
            </a:r>
            <a:r>
              <a:rPr lang="ar-SA" dirty="0" smtClean="0"/>
              <a:t>من الدوالي الصغيرة تتحول </a:t>
            </a:r>
            <a:r>
              <a:rPr lang="ar-SA" dirty="0" err="1" smtClean="0"/>
              <a:t>الى</a:t>
            </a:r>
            <a:r>
              <a:rPr lang="ar-SA" dirty="0" smtClean="0"/>
              <a:t> دوالي كبيرة</a:t>
            </a:r>
          </a:p>
          <a:p>
            <a:r>
              <a:rPr lang="ar-SA" dirty="0" err="1" smtClean="0"/>
              <a:t>اهم</a:t>
            </a:r>
            <a:r>
              <a:rPr lang="ar-SA" dirty="0" smtClean="0"/>
              <a:t> سبب لهذا العائق هو فرط توتر وريد الباب فتحدث الدوالي لكي تخفض الضغط.</a:t>
            </a:r>
          </a:p>
          <a:p>
            <a:r>
              <a:rPr lang="ar-SA" dirty="0" smtClean="0"/>
              <a:t>عندما نتحدث عن الدوالي فالمقصود </a:t>
            </a:r>
            <a:r>
              <a:rPr lang="ar-SA" dirty="0" err="1" smtClean="0"/>
              <a:t>هودوالي</a:t>
            </a:r>
            <a:r>
              <a:rPr lang="ar-SA" dirty="0" smtClean="0"/>
              <a:t> الثلث السفلي  من المري والتي تشكل معظم الحالات </a:t>
            </a:r>
            <a:r>
              <a:rPr lang="en-US" dirty="0" smtClean="0"/>
              <a:t>99% </a:t>
            </a:r>
            <a:r>
              <a:rPr lang="ar-SA" dirty="0" smtClean="0"/>
              <a:t>.</a:t>
            </a:r>
          </a:p>
          <a:p>
            <a:r>
              <a:rPr lang="ar-SA" dirty="0" smtClean="0"/>
              <a:t>توجد حالات نادرة تحدث فيها الدوالي في الثلث العلوي للمري وتشكل </a:t>
            </a:r>
            <a:r>
              <a:rPr lang="en-US" dirty="0" smtClean="0"/>
              <a:t>1%</a:t>
            </a:r>
            <a:r>
              <a:rPr lang="ar-SA" dirty="0" smtClean="0"/>
              <a:t> وعندها تنعكس الدورة التي يمر </a:t>
            </a:r>
            <a:r>
              <a:rPr lang="ar-SA" dirty="0" err="1" smtClean="0"/>
              <a:t>بها</a:t>
            </a:r>
            <a:r>
              <a:rPr lang="ar-SA" dirty="0" smtClean="0"/>
              <a:t> الدم ,حيث يؤدي ارتفاع الضغط ضمن الوريد </a:t>
            </a:r>
            <a:r>
              <a:rPr lang="ar-SA" dirty="0" err="1" smtClean="0"/>
              <a:t>الاجوف</a:t>
            </a:r>
            <a:r>
              <a:rPr lang="ar-SA" dirty="0" smtClean="0"/>
              <a:t> العلوي </a:t>
            </a:r>
            <a:r>
              <a:rPr lang="ar-SA" dirty="0" err="1" smtClean="0"/>
              <a:t>الى</a:t>
            </a:r>
            <a:r>
              <a:rPr lang="ar-SA" dirty="0" smtClean="0"/>
              <a:t> تحويل التصريف الوريدي باتجاه </a:t>
            </a:r>
            <a:r>
              <a:rPr lang="ar-SA" dirty="0" err="1" smtClean="0"/>
              <a:t>الاجوف</a:t>
            </a:r>
            <a:r>
              <a:rPr lang="ar-SA" dirty="0" smtClean="0"/>
              <a:t> السفلي كما في   </a:t>
            </a:r>
          </a:p>
          <a:p>
            <a:r>
              <a:rPr lang="ar-SA" dirty="0" smtClean="0"/>
              <a:t>     تليف المنصف – </a:t>
            </a:r>
            <a:r>
              <a:rPr lang="ar-SA" dirty="0" err="1" smtClean="0"/>
              <a:t>افات</a:t>
            </a:r>
            <a:r>
              <a:rPr lang="ar-SA" dirty="0" smtClean="0"/>
              <a:t> انسداد </a:t>
            </a:r>
            <a:r>
              <a:rPr lang="ar-SA" dirty="0" err="1" smtClean="0"/>
              <a:t>الاجوف</a:t>
            </a:r>
            <a:r>
              <a:rPr lang="ar-SA" dirty="0" smtClean="0"/>
              <a:t> العلوي .</a:t>
            </a:r>
            <a:endParaRPr lang="ar-SA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143248"/>
            <a:ext cx="2758045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مربع نص 3"/>
          <p:cNvSpPr txBox="1"/>
          <p:nvPr/>
        </p:nvSpPr>
        <p:spPr>
          <a:xfrm>
            <a:off x="428596" y="357166"/>
            <a:ext cx="8501122" cy="535531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/>
              <a:t>تصنيفها:</a:t>
            </a:r>
          </a:p>
          <a:p>
            <a:r>
              <a:rPr lang="ar-SA" dirty="0" smtClean="0"/>
              <a:t>تصنف حسب حجمها </a:t>
            </a:r>
            <a:r>
              <a:rPr lang="ar-SA" dirty="0" err="1" smtClean="0"/>
              <a:t>الى</a:t>
            </a:r>
            <a:r>
              <a:rPr lang="ar-SA" dirty="0" smtClean="0"/>
              <a:t> دوالي اكبر من </a:t>
            </a:r>
            <a:r>
              <a:rPr lang="en-US" dirty="0" smtClean="0"/>
              <a:t>5</a:t>
            </a:r>
            <a:r>
              <a:rPr lang="ar-SA" dirty="0" smtClean="0"/>
              <a:t>مم    ودوالي اصغر من  </a:t>
            </a:r>
            <a:r>
              <a:rPr lang="en-US" dirty="0" smtClean="0"/>
              <a:t>5</a:t>
            </a:r>
            <a:r>
              <a:rPr lang="ar-SA" dirty="0" smtClean="0"/>
              <a:t> مم .</a:t>
            </a:r>
          </a:p>
          <a:p>
            <a:r>
              <a:rPr lang="ar-SA" dirty="0" smtClean="0"/>
              <a:t>كانت تصنف سابقا </a:t>
            </a:r>
            <a:r>
              <a:rPr lang="ar-SA" dirty="0" err="1" smtClean="0"/>
              <a:t>الى</a:t>
            </a:r>
            <a:r>
              <a:rPr lang="ar-SA" dirty="0" smtClean="0"/>
              <a:t>  درجات : ( لم تعد مستخدمة حاليا  ) .</a:t>
            </a:r>
          </a:p>
          <a:p>
            <a:r>
              <a:rPr lang="ar-SA" dirty="0" smtClean="0"/>
              <a:t>درجة </a:t>
            </a:r>
            <a:r>
              <a:rPr lang="ar-SA" dirty="0" err="1" smtClean="0"/>
              <a:t>اولى</a:t>
            </a:r>
            <a:r>
              <a:rPr lang="ar-SA" dirty="0" smtClean="0"/>
              <a:t> : جبل </a:t>
            </a:r>
            <a:r>
              <a:rPr lang="ar-SA" dirty="0" err="1" smtClean="0"/>
              <a:t>او</a:t>
            </a:r>
            <a:r>
              <a:rPr lang="ar-SA" dirty="0" smtClean="0"/>
              <a:t> </a:t>
            </a:r>
            <a:r>
              <a:rPr lang="ar-SA" dirty="0" err="1" smtClean="0"/>
              <a:t>اكثر</a:t>
            </a:r>
            <a:r>
              <a:rPr lang="ar-SA" dirty="0" smtClean="0"/>
              <a:t> يزول بنفخ الهواء </a:t>
            </a:r>
            <a:r>
              <a:rPr lang="ar-SA" dirty="0" err="1" smtClean="0"/>
              <a:t>اثناء</a:t>
            </a:r>
            <a:r>
              <a:rPr lang="ar-SA" dirty="0" smtClean="0"/>
              <a:t> التنظير .</a:t>
            </a:r>
          </a:p>
          <a:p>
            <a:r>
              <a:rPr lang="ar-SA" dirty="0" smtClean="0"/>
              <a:t>درجة ثانية : حبل </a:t>
            </a:r>
            <a:r>
              <a:rPr lang="ar-SA" dirty="0" err="1" smtClean="0"/>
              <a:t>او</a:t>
            </a:r>
            <a:r>
              <a:rPr lang="ar-SA" dirty="0" smtClean="0"/>
              <a:t> </a:t>
            </a:r>
            <a:r>
              <a:rPr lang="ar-SA" dirty="0" err="1" smtClean="0"/>
              <a:t>اكثر</a:t>
            </a:r>
            <a:r>
              <a:rPr lang="ar-SA" dirty="0" smtClean="0"/>
              <a:t> لا يزول بنفخ الهواء </a:t>
            </a:r>
            <a:r>
              <a:rPr lang="ar-SA" dirty="0" err="1" smtClean="0"/>
              <a:t>اثناء</a:t>
            </a:r>
            <a:r>
              <a:rPr lang="ar-SA" dirty="0" smtClean="0"/>
              <a:t> التنظير ولكن لا يسد اللمعة.</a:t>
            </a:r>
          </a:p>
          <a:p>
            <a:r>
              <a:rPr lang="ar-SA" dirty="0" smtClean="0"/>
              <a:t>درجة ثالثة :الدوالي ضخمة لدرجة تسد المري .</a:t>
            </a:r>
          </a:p>
          <a:p>
            <a:r>
              <a:rPr lang="ar-SA" sz="2400" b="1" dirty="0" err="1" smtClean="0"/>
              <a:t>الاعراض</a:t>
            </a:r>
            <a:r>
              <a:rPr lang="ar-SA" sz="2400" b="1" dirty="0" smtClean="0"/>
              <a:t>: </a:t>
            </a:r>
          </a:p>
          <a:p>
            <a:r>
              <a:rPr lang="ar-SA" dirty="0" smtClean="0"/>
              <a:t>الدوالي بحد ذاتها ليس لها أي عرض </a:t>
            </a:r>
            <a:r>
              <a:rPr lang="ar-SA" dirty="0" err="1" smtClean="0"/>
              <a:t>لانها</a:t>
            </a:r>
            <a:r>
              <a:rPr lang="ar-SA" dirty="0" smtClean="0"/>
              <a:t> تبقى لينة وتسمح للقمة </a:t>
            </a:r>
            <a:r>
              <a:rPr lang="ar-SA" dirty="0" err="1" smtClean="0"/>
              <a:t>الطعامية</a:t>
            </a:r>
            <a:r>
              <a:rPr lang="ar-SA" dirty="0" smtClean="0"/>
              <a:t> بالمرور </a:t>
            </a:r>
            <a:r>
              <a:rPr lang="ar-SA" dirty="0" err="1" smtClean="0"/>
              <a:t>بانخماصها</a:t>
            </a:r>
            <a:endParaRPr lang="ar-SA" dirty="0" smtClean="0"/>
          </a:p>
          <a:p>
            <a:r>
              <a:rPr lang="ar-SA" dirty="0" smtClean="0"/>
              <a:t>ويستثنى من ذلك اختلاط وحيد هو انبثاق الدوالي  </a:t>
            </a:r>
            <a:r>
              <a:rPr lang="ar-SA" dirty="0" err="1" smtClean="0"/>
              <a:t>واحداثها</a:t>
            </a:r>
            <a:r>
              <a:rPr lang="ar-SA" dirty="0" smtClean="0"/>
              <a:t> للنزف الهضمي ويتجلى </a:t>
            </a:r>
            <a:r>
              <a:rPr lang="ar-SA" dirty="0" err="1" smtClean="0"/>
              <a:t>باقياء</a:t>
            </a:r>
            <a:r>
              <a:rPr lang="ar-SA" dirty="0" smtClean="0"/>
              <a:t> </a:t>
            </a:r>
            <a:r>
              <a:rPr lang="ar-SA" dirty="0" err="1" smtClean="0"/>
              <a:t>مدمى</a:t>
            </a:r>
            <a:r>
              <a:rPr lang="ar-SA" dirty="0" smtClean="0"/>
              <a:t> </a:t>
            </a:r>
            <a:r>
              <a:rPr lang="ar-SA" dirty="0" err="1" smtClean="0"/>
              <a:t>او</a:t>
            </a:r>
            <a:r>
              <a:rPr lang="ar-SA" dirty="0" smtClean="0"/>
              <a:t> </a:t>
            </a:r>
            <a:r>
              <a:rPr lang="ar-SA" dirty="0" err="1" smtClean="0"/>
              <a:t>طحل</a:t>
            </a:r>
            <a:r>
              <a:rPr lang="ar-SA" dirty="0" smtClean="0"/>
              <a:t> القهوة </a:t>
            </a:r>
            <a:r>
              <a:rPr lang="ar-SA" dirty="0" err="1" smtClean="0"/>
              <a:t>اوتغوط</a:t>
            </a:r>
            <a:r>
              <a:rPr lang="ar-SA" dirty="0" smtClean="0"/>
              <a:t> زفتي .</a:t>
            </a:r>
          </a:p>
          <a:p>
            <a:r>
              <a:rPr lang="ar-SA" sz="2400" b="1" dirty="0" smtClean="0"/>
              <a:t>المعالجة:</a:t>
            </a:r>
          </a:p>
          <a:p>
            <a:r>
              <a:rPr lang="ar-SA" dirty="0" err="1" smtClean="0"/>
              <a:t>اذا</a:t>
            </a:r>
            <a:r>
              <a:rPr lang="ar-SA" dirty="0" smtClean="0"/>
              <a:t> كان حجمها كبيرا نعطي حاصرات بيتا لتخفيف الاحتقان </a:t>
            </a:r>
            <a:r>
              <a:rPr lang="en-US" dirty="0" smtClean="0"/>
              <a:t>PROPRANOLOL</a:t>
            </a:r>
          </a:p>
          <a:p>
            <a:r>
              <a:rPr lang="ar-SA" dirty="0" smtClean="0"/>
              <a:t> وذالك في حال فرط توتر وريد الباب خوفا من حدوث النزف .</a:t>
            </a:r>
          </a:p>
          <a:p>
            <a:r>
              <a:rPr lang="ar-SA" dirty="0" smtClean="0"/>
              <a:t>في حال نزفت الدوالي  عندها يمكن ربطها </a:t>
            </a:r>
            <a:r>
              <a:rPr lang="ar-SA" dirty="0" err="1" smtClean="0"/>
              <a:t>او</a:t>
            </a:r>
            <a:r>
              <a:rPr lang="ar-SA" dirty="0" smtClean="0"/>
              <a:t> تصليبها عبر التنظير ويمكن </a:t>
            </a:r>
          </a:p>
          <a:p>
            <a:r>
              <a:rPr lang="ar-SA" dirty="0" smtClean="0"/>
              <a:t> </a:t>
            </a:r>
            <a:r>
              <a:rPr lang="ar-SA" dirty="0" err="1" smtClean="0"/>
              <a:t>اعطاء</a:t>
            </a:r>
            <a:r>
              <a:rPr lang="ar-SA" dirty="0" smtClean="0"/>
              <a:t> مضادات </a:t>
            </a:r>
            <a:r>
              <a:rPr lang="ar-SA" dirty="0" err="1" smtClean="0"/>
              <a:t>الاكتريوتيد</a:t>
            </a:r>
            <a:r>
              <a:rPr lang="ar-SA" dirty="0" smtClean="0"/>
              <a:t> (</a:t>
            </a:r>
            <a:r>
              <a:rPr lang="ar-SA" dirty="0" err="1" smtClean="0"/>
              <a:t>ساندوستاتين</a:t>
            </a:r>
            <a:r>
              <a:rPr lang="ar-SA" dirty="0" smtClean="0"/>
              <a:t>) </a:t>
            </a:r>
            <a:r>
              <a:rPr lang="ar-SA" dirty="0" err="1" smtClean="0"/>
              <a:t>لايقاف</a:t>
            </a:r>
            <a:r>
              <a:rPr lang="ar-SA" dirty="0" smtClean="0"/>
              <a:t> </a:t>
            </a:r>
            <a:r>
              <a:rPr lang="ar-SA" dirty="0" err="1" smtClean="0"/>
              <a:t>او</a:t>
            </a:r>
            <a:r>
              <a:rPr lang="ar-SA" dirty="0" smtClean="0"/>
              <a:t> تخفيف النزف وجعل </a:t>
            </a:r>
          </a:p>
          <a:p>
            <a:r>
              <a:rPr lang="ar-SA" dirty="0" smtClean="0"/>
              <a:t> الساحة نظيفة من الدم عند الربط </a:t>
            </a:r>
            <a:r>
              <a:rPr lang="ar-SA" dirty="0" err="1" smtClean="0"/>
              <a:t>او</a:t>
            </a:r>
            <a:r>
              <a:rPr lang="ar-SA" dirty="0" smtClean="0"/>
              <a:t> التصليب .</a:t>
            </a:r>
          </a:p>
          <a:p>
            <a:r>
              <a:rPr lang="ar-SA" dirty="0" smtClean="0"/>
              <a:t>كما يمكن استخدام بالون بلاك </a:t>
            </a:r>
            <a:r>
              <a:rPr lang="ar-SA" dirty="0" err="1" smtClean="0"/>
              <a:t>مور</a:t>
            </a:r>
            <a:r>
              <a:rPr lang="ar-SA" dirty="0" smtClean="0"/>
              <a:t> </a:t>
            </a:r>
            <a:r>
              <a:rPr lang="ar-SA" dirty="0" err="1" smtClean="0"/>
              <a:t>لايقاف</a:t>
            </a:r>
            <a:r>
              <a:rPr lang="ar-SA" dirty="0" smtClean="0"/>
              <a:t> النزف وقد قل استخدامه</a:t>
            </a:r>
          </a:p>
          <a:p>
            <a:endParaRPr lang="ar-SA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عالجة 1"/>
          <p:cNvSpPr/>
          <p:nvPr/>
        </p:nvSpPr>
        <p:spPr>
          <a:xfrm>
            <a:off x="428596" y="285728"/>
            <a:ext cx="8501122" cy="642942"/>
          </a:xfrm>
          <a:prstGeom prst="flowChartProcess">
            <a:avLst/>
          </a:prstGeom>
          <a:solidFill>
            <a:schemeClr val="accent2">
              <a:lumMod val="60000"/>
              <a:lumOff val="40000"/>
              <a:alpha val="83000"/>
            </a:schemeClr>
          </a:solidFill>
          <a:scene3d>
            <a:camera prst="orthographicFront"/>
            <a:lightRig rig="threePt" dir="t"/>
          </a:scene3d>
          <a:sp3d extrusionH="25400">
            <a:bevelT w="127000" h="114300" prst="convex"/>
            <a:bevelB w="63500" h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</a:rPr>
              <a:t>تاسعا :عسرة البلع بعوز الحديد </a:t>
            </a:r>
            <a:r>
              <a:rPr lang="ar-SA" sz="2400" b="1" dirty="0" err="1" smtClean="0">
                <a:solidFill>
                  <a:schemeClr val="tx1"/>
                </a:solidFill>
              </a:rPr>
              <a:t>او</a:t>
            </a:r>
            <a:r>
              <a:rPr lang="ar-SA" sz="2400" b="1" dirty="0" smtClean="0">
                <a:solidFill>
                  <a:schemeClr val="tx1"/>
                </a:solidFill>
              </a:rPr>
              <a:t> متلازمة </a:t>
            </a:r>
            <a:r>
              <a:rPr lang="ar-SA" sz="2400" b="1" dirty="0" err="1" smtClean="0">
                <a:solidFill>
                  <a:schemeClr val="tx1"/>
                </a:solidFill>
              </a:rPr>
              <a:t>بلومر</a:t>
            </a:r>
            <a:r>
              <a:rPr lang="ar-SA" sz="2400" b="1" dirty="0" smtClean="0">
                <a:solidFill>
                  <a:schemeClr val="tx1"/>
                </a:solidFill>
              </a:rPr>
              <a:t> </a:t>
            </a:r>
            <a:r>
              <a:rPr lang="ar-SA" sz="2400" b="1" dirty="0" err="1" smtClean="0">
                <a:solidFill>
                  <a:schemeClr val="tx1"/>
                </a:solidFill>
              </a:rPr>
              <a:t>فنسون</a:t>
            </a:r>
            <a:r>
              <a:rPr lang="ar-SA" sz="2400" b="1" dirty="0" smtClean="0">
                <a:solidFill>
                  <a:schemeClr val="tx1"/>
                </a:solidFill>
              </a:rPr>
              <a:t> </a:t>
            </a:r>
            <a:r>
              <a:rPr lang="ar-SA" sz="2400" b="1" dirty="0" err="1" smtClean="0">
                <a:solidFill>
                  <a:schemeClr val="tx1"/>
                </a:solidFill>
              </a:rPr>
              <a:t>او</a:t>
            </a:r>
            <a:r>
              <a:rPr lang="ar-SA" sz="2400" b="1" dirty="0" smtClean="0">
                <a:solidFill>
                  <a:schemeClr val="tx1"/>
                </a:solidFill>
              </a:rPr>
              <a:t> متلازمة </a:t>
            </a:r>
            <a:r>
              <a:rPr lang="ar-SA" sz="2400" b="1" dirty="0" err="1" smtClean="0">
                <a:solidFill>
                  <a:schemeClr val="tx1"/>
                </a:solidFill>
              </a:rPr>
              <a:t>بيلي</a:t>
            </a:r>
            <a:r>
              <a:rPr lang="ar-SA" sz="2400" b="1" dirty="0" smtClean="0">
                <a:solidFill>
                  <a:schemeClr val="tx1"/>
                </a:solidFill>
              </a:rPr>
              <a:t> </a:t>
            </a:r>
            <a:r>
              <a:rPr lang="ar-SA" sz="2400" b="1" dirty="0" err="1" smtClean="0">
                <a:solidFill>
                  <a:schemeClr val="tx1"/>
                </a:solidFill>
              </a:rPr>
              <a:t>باترسون</a:t>
            </a:r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" y="1500175"/>
            <a:ext cx="2000230" cy="242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ربع نص 4"/>
          <p:cNvSpPr txBox="1"/>
          <p:nvPr/>
        </p:nvSpPr>
        <p:spPr>
          <a:xfrm>
            <a:off x="214282" y="1142984"/>
            <a:ext cx="8572560" cy="56323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هي عسرة بلع ناجمة عن فقر دم بعوز الحديد بصورة مزمنة تحدث </a:t>
            </a:r>
            <a:r>
              <a:rPr lang="ar-SA" dirty="0" err="1" smtClean="0"/>
              <a:t>اعلى</a:t>
            </a:r>
            <a:r>
              <a:rPr lang="ar-SA" dirty="0" smtClean="0"/>
              <a:t> المري عكس حلقة </a:t>
            </a:r>
            <a:r>
              <a:rPr lang="ar-SA" dirty="0" err="1" smtClean="0"/>
              <a:t>تشاتزكي</a:t>
            </a:r>
            <a:r>
              <a:rPr lang="ar-SA" dirty="0" smtClean="0"/>
              <a:t> التي تحدث </a:t>
            </a:r>
            <a:r>
              <a:rPr lang="ar-SA" dirty="0" err="1" smtClean="0"/>
              <a:t>اسفل</a:t>
            </a:r>
            <a:r>
              <a:rPr lang="ar-SA" dirty="0" smtClean="0"/>
              <a:t> المري .</a:t>
            </a:r>
          </a:p>
          <a:p>
            <a:r>
              <a:rPr lang="ar-SA" dirty="0" smtClean="0"/>
              <a:t>حيث يؤدي فقر الدم </a:t>
            </a:r>
            <a:r>
              <a:rPr lang="ar-SA" dirty="0" err="1" smtClean="0"/>
              <a:t>الى</a:t>
            </a:r>
            <a:r>
              <a:rPr lang="ar-SA" dirty="0" smtClean="0"/>
              <a:t> تشكل غشاء يشبه الرف الصغير بشكل ثنية مخاطية </a:t>
            </a:r>
          </a:p>
          <a:p>
            <a:r>
              <a:rPr lang="ar-SA" dirty="0" smtClean="0"/>
              <a:t>على الوجه </a:t>
            </a:r>
            <a:r>
              <a:rPr lang="ar-SA" dirty="0" err="1" smtClean="0"/>
              <a:t>الامامي</a:t>
            </a:r>
            <a:r>
              <a:rPr lang="ar-SA" dirty="0" smtClean="0"/>
              <a:t> للمري  تحت العضلة الحلقية </a:t>
            </a:r>
            <a:r>
              <a:rPr lang="ar-SA" dirty="0" err="1" smtClean="0"/>
              <a:t>البلعومية</a:t>
            </a:r>
            <a:r>
              <a:rPr lang="ar-SA" dirty="0" smtClean="0"/>
              <a:t> لونه صدفي مبيض</a:t>
            </a:r>
          </a:p>
          <a:p>
            <a:r>
              <a:rPr lang="ar-SA" dirty="0" smtClean="0"/>
              <a:t>بسماكة </a:t>
            </a:r>
            <a:r>
              <a:rPr lang="en-US" dirty="0" smtClean="0"/>
              <a:t>1-2</a:t>
            </a:r>
            <a:r>
              <a:rPr lang="ar-SA" dirty="0" smtClean="0"/>
              <a:t>مم وهذا الرف يؤدي </a:t>
            </a:r>
            <a:r>
              <a:rPr lang="ar-SA" dirty="0" err="1" smtClean="0"/>
              <a:t>الى</a:t>
            </a:r>
            <a:r>
              <a:rPr lang="ar-SA" dirty="0" smtClean="0"/>
              <a:t> عسرة بلع .</a:t>
            </a:r>
          </a:p>
          <a:p>
            <a:r>
              <a:rPr lang="ar-SA" dirty="0" smtClean="0"/>
              <a:t>يشاهد في سياق بعض </a:t>
            </a:r>
            <a:r>
              <a:rPr lang="ar-SA" dirty="0" err="1" smtClean="0"/>
              <a:t>الامراض</a:t>
            </a:r>
            <a:r>
              <a:rPr lang="ar-SA" dirty="0" smtClean="0"/>
              <a:t> مثل انحلال البشرة الفقاعي وداء </a:t>
            </a:r>
            <a:r>
              <a:rPr lang="ar-SA" dirty="0" err="1" smtClean="0"/>
              <a:t>الفقاع</a:t>
            </a:r>
            <a:r>
              <a:rPr lang="ar-SA" dirty="0" smtClean="0"/>
              <a:t> الغشائي </a:t>
            </a:r>
            <a:r>
              <a:rPr lang="ar-SA" dirty="0" err="1" smtClean="0"/>
              <a:t>بالمخاطيات</a:t>
            </a:r>
            <a:r>
              <a:rPr lang="ar-SA" dirty="0" smtClean="0"/>
              <a:t> .</a:t>
            </a:r>
          </a:p>
          <a:p>
            <a:r>
              <a:rPr lang="ar-SA" dirty="0" smtClean="0"/>
              <a:t>نراه خاصة بالنساء وذلك بسبب ضياع الدم </a:t>
            </a:r>
            <a:r>
              <a:rPr lang="ar-SA" dirty="0" err="1" smtClean="0"/>
              <a:t>اثناء</a:t>
            </a:r>
            <a:r>
              <a:rPr lang="ar-SA" dirty="0" smtClean="0"/>
              <a:t> الدورة الشهرية.</a:t>
            </a:r>
          </a:p>
          <a:p>
            <a:r>
              <a:rPr lang="ar-SA" dirty="0" smtClean="0"/>
              <a:t>المشكلة في هذا الرف انه </a:t>
            </a:r>
            <a:r>
              <a:rPr lang="ar-SA" dirty="0" err="1" smtClean="0"/>
              <a:t>افة</a:t>
            </a:r>
            <a:r>
              <a:rPr lang="ar-SA" dirty="0" smtClean="0"/>
              <a:t> </a:t>
            </a:r>
            <a:r>
              <a:rPr lang="ar-SA" dirty="0" err="1" smtClean="0"/>
              <a:t>مؤهبة</a:t>
            </a:r>
            <a:r>
              <a:rPr lang="ar-SA" dirty="0" smtClean="0"/>
              <a:t> لسرطان المري من شائك الخلايا </a:t>
            </a:r>
          </a:p>
          <a:p>
            <a:r>
              <a:rPr lang="ar-SA" dirty="0" smtClean="0"/>
              <a:t>ويمكن </a:t>
            </a:r>
            <a:r>
              <a:rPr lang="ar-SA" dirty="0" err="1" smtClean="0"/>
              <a:t>ان</a:t>
            </a:r>
            <a:r>
              <a:rPr lang="ar-SA" dirty="0" smtClean="0"/>
              <a:t> تحدث سرطان بلعوم </a:t>
            </a:r>
            <a:r>
              <a:rPr lang="ar-SA" dirty="0" err="1" smtClean="0"/>
              <a:t>او</a:t>
            </a:r>
            <a:r>
              <a:rPr lang="ar-SA" dirty="0" smtClean="0"/>
              <a:t> سرطان حفرة فموية, ولكن لا يوجد تفسير.</a:t>
            </a:r>
          </a:p>
          <a:p>
            <a:r>
              <a:rPr lang="ar-SA" sz="2400" b="1" dirty="0" smtClean="0"/>
              <a:t>بالتشريح المرضي : </a:t>
            </a:r>
            <a:r>
              <a:rPr lang="ar-SA" dirty="0" smtClean="0"/>
              <a:t>تظهر </a:t>
            </a:r>
            <a:r>
              <a:rPr lang="ar-SA" dirty="0" err="1" smtClean="0"/>
              <a:t>الخزعة</a:t>
            </a:r>
            <a:r>
              <a:rPr lang="ar-SA" dirty="0" smtClean="0"/>
              <a:t> </a:t>
            </a:r>
            <a:r>
              <a:rPr lang="ar-SA" dirty="0" err="1" smtClean="0"/>
              <a:t>الماخوذة</a:t>
            </a:r>
            <a:r>
              <a:rPr lang="ar-SA" dirty="0" smtClean="0"/>
              <a:t> </a:t>
            </a:r>
          </a:p>
          <a:p>
            <a:r>
              <a:rPr lang="ar-SA" dirty="0" smtClean="0"/>
              <a:t>من الرف </a:t>
            </a:r>
            <a:r>
              <a:rPr lang="ar-SA" dirty="0" err="1" smtClean="0"/>
              <a:t>ارتشاح</a:t>
            </a:r>
            <a:r>
              <a:rPr lang="ar-SA" dirty="0" smtClean="0"/>
              <a:t> الكوريون (الصفيحة الخاصة ) بالخلايا وحيدة النواة وتقرن الخلايا </a:t>
            </a:r>
            <a:r>
              <a:rPr lang="ar-SA" dirty="0" err="1" smtClean="0"/>
              <a:t>البشروية</a:t>
            </a:r>
            <a:r>
              <a:rPr lang="ar-SA" dirty="0" smtClean="0"/>
              <a:t>. </a:t>
            </a:r>
          </a:p>
          <a:p>
            <a:r>
              <a:rPr lang="ar-SA" sz="2400" b="1" dirty="0" smtClean="0"/>
              <a:t>التشخيص</a:t>
            </a:r>
            <a:r>
              <a:rPr lang="ar-SA" dirty="0" smtClean="0"/>
              <a:t> :</a:t>
            </a:r>
            <a:r>
              <a:rPr lang="ar-SA" dirty="0" err="1" smtClean="0"/>
              <a:t>بالتظير</a:t>
            </a:r>
            <a:r>
              <a:rPr lang="ar-SA" dirty="0" smtClean="0"/>
              <a:t> ويمكن رؤية الرف </a:t>
            </a:r>
            <a:r>
              <a:rPr lang="ar-SA" dirty="0" err="1" smtClean="0"/>
              <a:t>او</a:t>
            </a:r>
            <a:r>
              <a:rPr lang="ar-SA" dirty="0" smtClean="0"/>
              <a:t> عدم رؤيته نتيجة تمزقه</a:t>
            </a:r>
          </a:p>
          <a:p>
            <a:r>
              <a:rPr lang="ar-SA" dirty="0" err="1" smtClean="0"/>
              <a:t>اثناء</a:t>
            </a:r>
            <a:r>
              <a:rPr lang="ar-SA" dirty="0" smtClean="0"/>
              <a:t> دخول المنظار .</a:t>
            </a:r>
          </a:p>
          <a:p>
            <a:r>
              <a:rPr lang="ar-SA" sz="2400" b="1" dirty="0" smtClean="0"/>
              <a:t>العلاج:</a:t>
            </a:r>
          </a:p>
          <a:p>
            <a:r>
              <a:rPr lang="ar-SA" dirty="0" smtClean="0"/>
              <a:t>علاج سبب فقر الدم بعوز الحديد وتعويض الحديد.</a:t>
            </a:r>
          </a:p>
          <a:p>
            <a:r>
              <a:rPr lang="ar-SA" dirty="0" smtClean="0"/>
              <a:t>تمزيق الرف عن طريق التنظير </a:t>
            </a:r>
            <a:r>
              <a:rPr lang="ar-SA" dirty="0" err="1" smtClean="0"/>
              <a:t>او</a:t>
            </a:r>
            <a:r>
              <a:rPr lang="ar-SA" dirty="0" smtClean="0"/>
              <a:t> باستخدام موسع </a:t>
            </a:r>
            <a:r>
              <a:rPr lang="ar-SA" dirty="0" err="1" smtClean="0"/>
              <a:t>اذا</a:t>
            </a:r>
            <a:r>
              <a:rPr lang="ar-SA" dirty="0" smtClean="0"/>
              <a:t> فشل التنظير.</a:t>
            </a:r>
          </a:p>
          <a:p>
            <a:r>
              <a:rPr lang="ar-SA" dirty="0" smtClean="0"/>
              <a:t>لابد من متابعة دورية سنوية للمريض حتى لو عالجنا فقر الدم ومزقنا الرف وزالت </a:t>
            </a:r>
          </a:p>
          <a:p>
            <a:r>
              <a:rPr lang="ar-SA" dirty="0" smtClean="0"/>
              <a:t> </a:t>
            </a:r>
            <a:r>
              <a:rPr lang="ar-SA" dirty="0" err="1" smtClean="0"/>
              <a:t>الاعراض</a:t>
            </a:r>
            <a:r>
              <a:rPr lang="ar-SA" dirty="0" smtClean="0"/>
              <a:t> باعتبار </a:t>
            </a:r>
            <a:r>
              <a:rPr lang="ar-SA" dirty="0" err="1" smtClean="0"/>
              <a:t>ان</a:t>
            </a:r>
            <a:r>
              <a:rPr lang="ar-SA" dirty="0" smtClean="0"/>
              <a:t> هذه </a:t>
            </a:r>
            <a:r>
              <a:rPr lang="ar-SA" dirty="0" err="1" smtClean="0"/>
              <a:t>الافة</a:t>
            </a:r>
            <a:r>
              <a:rPr lang="ar-SA" dirty="0" smtClean="0"/>
              <a:t> </a:t>
            </a:r>
            <a:r>
              <a:rPr lang="ar-SA" dirty="0" err="1" smtClean="0"/>
              <a:t>مؤهبة</a:t>
            </a:r>
            <a:r>
              <a:rPr lang="ar-SA" dirty="0" smtClean="0"/>
              <a:t> للسرطان.</a:t>
            </a:r>
          </a:p>
          <a:p>
            <a:endParaRPr lang="ar-SA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86256"/>
            <a:ext cx="228600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دني">
  <a:themeElements>
    <a:clrScheme name="مدني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مدني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مدني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1238</TotalTime>
  <Words>4804</Words>
  <Application>Microsoft Office PowerPoint</Application>
  <PresentationFormat>عرض على الشاشة (3:4)‏</PresentationFormat>
  <Paragraphs>472</Paragraphs>
  <Slides>33</Slides>
  <Notes>3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33</vt:i4>
      </vt:variant>
    </vt:vector>
  </HeadingPairs>
  <TitlesOfParts>
    <vt:vector size="34" baseType="lpstr">
      <vt:lpstr>مدني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  <vt:lpstr>الشريحة 30</vt:lpstr>
      <vt:lpstr>الشريحة 31</vt:lpstr>
      <vt:lpstr>الشريحة 32</vt:lpstr>
      <vt:lpstr>الشريحة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nour center</dc:creator>
  <cp:lastModifiedBy>nour center</cp:lastModifiedBy>
  <cp:revision>84</cp:revision>
  <dcterms:created xsi:type="dcterms:W3CDTF">2015-09-26T11:31:40Z</dcterms:created>
  <dcterms:modified xsi:type="dcterms:W3CDTF">2019-09-20T07:02:37Z</dcterms:modified>
</cp:coreProperties>
</file>