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6" r:id="rId37"/>
    <p:sldId id="292" r:id="rId38"/>
    <p:sldId id="293" r:id="rId39"/>
    <p:sldId id="294" r:id="rId40"/>
    <p:sldId id="295" r:id="rId41"/>
  </p:sldIdLst>
  <p:sldSz cx="9144000" cy="6858000" type="screen4x3"/>
  <p:notesSz cx="6858000" cy="9144000"/>
  <p:defaultTextStyle>
    <a:defPPr>
      <a:defRPr lang="ar-SA"/>
    </a:defPPr>
    <a:lvl1pPr marL="0" algn="r" defTabSz="611491" rtl="1" eaLnBrk="1" latinLnBrk="0" hangingPunct="1">
      <a:defRPr sz="1100" kern="1200">
        <a:solidFill>
          <a:schemeClr val="tx1"/>
        </a:solidFill>
        <a:latin typeface="+mn-lt"/>
        <a:ea typeface="+mn-ea"/>
        <a:cs typeface="+mn-cs"/>
      </a:defRPr>
    </a:lvl1pPr>
    <a:lvl2pPr marL="305747" algn="r" defTabSz="611491" rtl="1" eaLnBrk="1" latinLnBrk="0" hangingPunct="1">
      <a:defRPr sz="1100" kern="1200">
        <a:solidFill>
          <a:schemeClr val="tx1"/>
        </a:solidFill>
        <a:latin typeface="+mn-lt"/>
        <a:ea typeface="+mn-ea"/>
        <a:cs typeface="+mn-cs"/>
      </a:defRPr>
    </a:lvl2pPr>
    <a:lvl3pPr marL="611491" algn="r" defTabSz="611491" rtl="1" eaLnBrk="1" latinLnBrk="0" hangingPunct="1">
      <a:defRPr sz="1100" kern="1200">
        <a:solidFill>
          <a:schemeClr val="tx1"/>
        </a:solidFill>
        <a:latin typeface="+mn-lt"/>
        <a:ea typeface="+mn-ea"/>
        <a:cs typeface="+mn-cs"/>
      </a:defRPr>
    </a:lvl3pPr>
    <a:lvl4pPr marL="917238" algn="r" defTabSz="611491" rtl="1" eaLnBrk="1" latinLnBrk="0" hangingPunct="1">
      <a:defRPr sz="1100" kern="1200">
        <a:solidFill>
          <a:schemeClr val="tx1"/>
        </a:solidFill>
        <a:latin typeface="+mn-lt"/>
        <a:ea typeface="+mn-ea"/>
        <a:cs typeface="+mn-cs"/>
      </a:defRPr>
    </a:lvl4pPr>
    <a:lvl5pPr marL="1222985" algn="r" defTabSz="611491" rtl="1" eaLnBrk="1" latinLnBrk="0" hangingPunct="1">
      <a:defRPr sz="1100" kern="1200">
        <a:solidFill>
          <a:schemeClr val="tx1"/>
        </a:solidFill>
        <a:latin typeface="+mn-lt"/>
        <a:ea typeface="+mn-ea"/>
        <a:cs typeface="+mn-cs"/>
      </a:defRPr>
    </a:lvl5pPr>
    <a:lvl6pPr marL="1528730" algn="r" defTabSz="611491" rtl="1" eaLnBrk="1" latinLnBrk="0" hangingPunct="1">
      <a:defRPr sz="1100" kern="1200">
        <a:solidFill>
          <a:schemeClr val="tx1"/>
        </a:solidFill>
        <a:latin typeface="+mn-lt"/>
        <a:ea typeface="+mn-ea"/>
        <a:cs typeface="+mn-cs"/>
      </a:defRPr>
    </a:lvl6pPr>
    <a:lvl7pPr marL="1834476" algn="r" defTabSz="611491" rtl="1" eaLnBrk="1" latinLnBrk="0" hangingPunct="1">
      <a:defRPr sz="1100" kern="1200">
        <a:solidFill>
          <a:schemeClr val="tx1"/>
        </a:solidFill>
        <a:latin typeface="+mn-lt"/>
        <a:ea typeface="+mn-ea"/>
        <a:cs typeface="+mn-cs"/>
      </a:defRPr>
    </a:lvl7pPr>
    <a:lvl8pPr marL="2140223" algn="r" defTabSz="611491" rtl="1" eaLnBrk="1" latinLnBrk="0" hangingPunct="1">
      <a:defRPr sz="1100" kern="1200">
        <a:solidFill>
          <a:schemeClr val="tx1"/>
        </a:solidFill>
        <a:latin typeface="+mn-lt"/>
        <a:ea typeface="+mn-ea"/>
        <a:cs typeface="+mn-cs"/>
      </a:defRPr>
    </a:lvl8pPr>
    <a:lvl9pPr marL="2445967" algn="r" defTabSz="611491" rtl="1" eaLnBrk="1" latinLnBrk="0" hangingPunct="1">
      <a:defRPr sz="11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ur center" initials="nc"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412"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0FCF00C-BF5E-4755-B58F-709B7366EEDC}" type="datetimeFigureOut">
              <a:rPr lang="ar-SA" smtClean="0"/>
              <a:pPr/>
              <a:t>12/03/43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4755935-8BFA-43E8-9805-E8D6F7D90E89}"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611491" rtl="1" eaLnBrk="1" latinLnBrk="0" hangingPunct="1">
      <a:defRPr sz="700" kern="1200">
        <a:solidFill>
          <a:schemeClr val="tx1"/>
        </a:solidFill>
        <a:latin typeface="+mn-lt"/>
        <a:ea typeface="+mn-ea"/>
        <a:cs typeface="+mn-cs"/>
      </a:defRPr>
    </a:lvl1pPr>
    <a:lvl2pPr marL="305747" algn="r" defTabSz="611491" rtl="1" eaLnBrk="1" latinLnBrk="0" hangingPunct="1">
      <a:defRPr sz="700" kern="1200">
        <a:solidFill>
          <a:schemeClr val="tx1"/>
        </a:solidFill>
        <a:latin typeface="+mn-lt"/>
        <a:ea typeface="+mn-ea"/>
        <a:cs typeface="+mn-cs"/>
      </a:defRPr>
    </a:lvl2pPr>
    <a:lvl3pPr marL="611491" algn="r" defTabSz="611491" rtl="1" eaLnBrk="1" latinLnBrk="0" hangingPunct="1">
      <a:defRPr sz="700" kern="1200">
        <a:solidFill>
          <a:schemeClr val="tx1"/>
        </a:solidFill>
        <a:latin typeface="+mn-lt"/>
        <a:ea typeface="+mn-ea"/>
        <a:cs typeface="+mn-cs"/>
      </a:defRPr>
    </a:lvl3pPr>
    <a:lvl4pPr marL="917238" algn="r" defTabSz="611491" rtl="1" eaLnBrk="1" latinLnBrk="0" hangingPunct="1">
      <a:defRPr sz="700" kern="1200">
        <a:solidFill>
          <a:schemeClr val="tx1"/>
        </a:solidFill>
        <a:latin typeface="+mn-lt"/>
        <a:ea typeface="+mn-ea"/>
        <a:cs typeface="+mn-cs"/>
      </a:defRPr>
    </a:lvl4pPr>
    <a:lvl5pPr marL="1222985" algn="r" defTabSz="611491" rtl="1" eaLnBrk="1" latinLnBrk="0" hangingPunct="1">
      <a:defRPr sz="700" kern="1200">
        <a:solidFill>
          <a:schemeClr val="tx1"/>
        </a:solidFill>
        <a:latin typeface="+mn-lt"/>
        <a:ea typeface="+mn-ea"/>
        <a:cs typeface="+mn-cs"/>
      </a:defRPr>
    </a:lvl5pPr>
    <a:lvl6pPr marL="1528730" algn="r" defTabSz="611491" rtl="1" eaLnBrk="1" latinLnBrk="0" hangingPunct="1">
      <a:defRPr sz="700" kern="1200">
        <a:solidFill>
          <a:schemeClr val="tx1"/>
        </a:solidFill>
        <a:latin typeface="+mn-lt"/>
        <a:ea typeface="+mn-ea"/>
        <a:cs typeface="+mn-cs"/>
      </a:defRPr>
    </a:lvl6pPr>
    <a:lvl7pPr marL="1834476" algn="r" defTabSz="611491" rtl="1" eaLnBrk="1" latinLnBrk="0" hangingPunct="1">
      <a:defRPr sz="700" kern="1200">
        <a:solidFill>
          <a:schemeClr val="tx1"/>
        </a:solidFill>
        <a:latin typeface="+mn-lt"/>
        <a:ea typeface="+mn-ea"/>
        <a:cs typeface="+mn-cs"/>
      </a:defRPr>
    </a:lvl7pPr>
    <a:lvl8pPr marL="2140223" algn="r" defTabSz="611491" rtl="1" eaLnBrk="1" latinLnBrk="0" hangingPunct="1">
      <a:defRPr sz="700" kern="1200">
        <a:solidFill>
          <a:schemeClr val="tx1"/>
        </a:solidFill>
        <a:latin typeface="+mn-lt"/>
        <a:ea typeface="+mn-ea"/>
        <a:cs typeface="+mn-cs"/>
      </a:defRPr>
    </a:lvl8pPr>
    <a:lvl9pPr marL="2445967" algn="r" defTabSz="611491" rtl="1"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4755935-8BFA-43E8-9805-E8D6F7D90E89}" type="slidenum">
              <a:rPr lang="ar-SA" smtClean="0"/>
              <a:pPr/>
              <a:t>1</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84755935-8BFA-43E8-9805-E8D6F7D90E89}" type="slidenum">
              <a:rPr lang="ar-SA" smtClean="0"/>
              <a:pPr/>
              <a:t>15</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30"/>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05747" indent="0" algn="ctr">
              <a:buNone/>
              <a:defRPr>
                <a:solidFill>
                  <a:schemeClr val="tx1">
                    <a:tint val="75000"/>
                  </a:schemeClr>
                </a:solidFill>
              </a:defRPr>
            </a:lvl2pPr>
            <a:lvl3pPr marL="611491" indent="0" algn="ctr">
              <a:buNone/>
              <a:defRPr>
                <a:solidFill>
                  <a:schemeClr val="tx1">
                    <a:tint val="75000"/>
                  </a:schemeClr>
                </a:solidFill>
              </a:defRPr>
            </a:lvl3pPr>
            <a:lvl4pPr marL="917238" indent="0" algn="ctr">
              <a:buNone/>
              <a:defRPr>
                <a:solidFill>
                  <a:schemeClr val="tx1">
                    <a:tint val="75000"/>
                  </a:schemeClr>
                </a:solidFill>
              </a:defRPr>
            </a:lvl4pPr>
            <a:lvl5pPr marL="1222985" indent="0" algn="ctr">
              <a:buNone/>
              <a:defRPr>
                <a:solidFill>
                  <a:schemeClr val="tx1">
                    <a:tint val="75000"/>
                  </a:schemeClr>
                </a:solidFill>
              </a:defRPr>
            </a:lvl5pPr>
            <a:lvl6pPr marL="1528730" indent="0" algn="ctr">
              <a:buNone/>
              <a:defRPr>
                <a:solidFill>
                  <a:schemeClr val="tx1">
                    <a:tint val="75000"/>
                  </a:schemeClr>
                </a:solidFill>
              </a:defRPr>
            </a:lvl6pPr>
            <a:lvl7pPr marL="1834476" indent="0" algn="ctr">
              <a:buNone/>
              <a:defRPr>
                <a:solidFill>
                  <a:schemeClr val="tx1">
                    <a:tint val="75000"/>
                  </a:schemeClr>
                </a:solidFill>
              </a:defRPr>
            </a:lvl7pPr>
            <a:lvl8pPr marL="2140223" indent="0" algn="ctr">
              <a:buNone/>
              <a:defRPr>
                <a:solidFill>
                  <a:schemeClr val="tx1">
                    <a:tint val="75000"/>
                  </a:schemeClr>
                </a:solidFill>
              </a:defRPr>
            </a:lvl8pPr>
            <a:lvl9pPr marL="2445967"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430592D-14DB-4867-ACE4-6CE130100120}" type="datetimeFigureOut">
              <a:rPr lang="ar-SA" smtClean="0"/>
              <a:pPr/>
              <a:t>12/03/43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362CAA0-AAB5-41EC-8C3B-9BF557E952B3}"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430592D-14DB-4867-ACE4-6CE130100120}" type="datetimeFigureOut">
              <a:rPr lang="ar-SA" smtClean="0"/>
              <a:pPr/>
              <a:t>12/03/43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362CAA0-AAB5-41EC-8C3B-9BF557E952B3}"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0"/>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1" y="274640"/>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430592D-14DB-4867-ACE4-6CE130100120}" type="datetimeFigureOut">
              <a:rPr lang="ar-SA" smtClean="0"/>
              <a:pPr/>
              <a:t>12/03/43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362CAA0-AAB5-41EC-8C3B-9BF557E952B3}"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430592D-14DB-4867-ACE4-6CE130100120}" type="datetimeFigureOut">
              <a:rPr lang="ar-SA" smtClean="0"/>
              <a:pPr/>
              <a:t>12/03/43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362CAA0-AAB5-41EC-8C3B-9BF557E952B3}"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2"/>
            <a:ext cx="7772400" cy="1362075"/>
          </a:xfrm>
        </p:spPr>
        <p:txBody>
          <a:bodyPr anchor="t"/>
          <a:lstStyle>
            <a:lvl1pPr algn="r">
              <a:defRPr sz="26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8"/>
            <a:ext cx="7772400" cy="1500187"/>
          </a:xfrm>
        </p:spPr>
        <p:txBody>
          <a:bodyPr anchor="b"/>
          <a:lstStyle>
            <a:lvl1pPr marL="0" indent="0">
              <a:buNone/>
              <a:defRPr sz="1300">
                <a:solidFill>
                  <a:schemeClr val="tx1">
                    <a:tint val="75000"/>
                  </a:schemeClr>
                </a:solidFill>
              </a:defRPr>
            </a:lvl1pPr>
            <a:lvl2pPr marL="305747" indent="0">
              <a:buNone/>
              <a:defRPr sz="1100">
                <a:solidFill>
                  <a:schemeClr val="tx1">
                    <a:tint val="75000"/>
                  </a:schemeClr>
                </a:solidFill>
              </a:defRPr>
            </a:lvl2pPr>
            <a:lvl3pPr marL="611491" indent="0">
              <a:buNone/>
              <a:defRPr sz="1100">
                <a:solidFill>
                  <a:schemeClr val="tx1">
                    <a:tint val="75000"/>
                  </a:schemeClr>
                </a:solidFill>
              </a:defRPr>
            </a:lvl3pPr>
            <a:lvl4pPr marL="917238" indent="0">
              <a:buNone/>
              <a:defRPr sz="900">
                <a:solidFill>
                  <a:schemeClr val="tx1">
                    <a:tint val="75000"/>
                  </a:schemeClr>
                </a:solidFill>
              </a:defRPr>
            </a:lvl4pPr>
            <a:lvl5pPr marL="1222985" indent="0">
              <a:buNone/>
              <a:defRPr sz="900">
                <a:solidFill>
                  <a:schemeClr val="tx1">
                    <a:tint val="75000"/>
                  </a:schemeClr>
                </a:solidFill>
              </a:defRPr>
            </a:lvl5pPr>
            <a:lvl6pPr marL="1528730" indent="0">
              <a:buNone/>
              <a:defRPr sz="900">
                <a:solidFill>
                  <a:schemeClr val="tx1">
                    <a:tint val="75000"/>
                  </a:schemeClr>
                </a:solidFill>
              </a:defRPr>
            </a:lvl6pPr>
            <a:lvl7pPr marL="1834476" indent="0">
              <a:buNone/>
              <a:defRPr sz="900">
                <a:solidFill>
                  <a:schemeClr val="tx1">
                    <a:tint val="75000"/>
                  </a:schemeClr>
                </a:solidFill>
              </a:defRPr>
            </a:lvl7pPr>
            <a:lvl8pPr marL="2140223" indent="0">
              <a:buNone/>
              <a:defRPr sz="900">
                <a:solidFill>
                  <a:schemeClr val="tx1">
                    <a:tint val="75000"/>
                  </a:schemeClr>
                </a:solidFill>
              </a:defRPr>
            </a:lvl8pPr>
            <a:lvl9pPr marL="2445967" indent="0">
              <a:buNone/>
              <a:defRPr sz="9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430592D-14DB-4867-ACE4-6CE130100120}" type="datetimeFigureOut">
              <a:rPr lang="ar-SA" smtClean="0"/>
              <a:pPr/>
              <a:t>12/03/43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362CAA0-AAB5-41EC-8C3B-9BF557E952B3}"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1" y="1600203"/>
            <a:ext cx="4038600" cy="4525963"/>
          </a:xfrm>
        </p:spPr>
        <p:txBody>
          <a:bodyPr/>
          <a:lstStyle>
            <a:lvl1pPr>
              <a:defRPr sz="1900"/>
            </a:lvl1pPr>
            <a:lvl2pPr>
              <a:defRPr sz="1700"/>
            </a:lvl2pPr>
            <a:lvl3pPr>
              <a:defRPr sz="1300"/>
            </a:lvl3pPr>
            <a:lvl4pPr>
              <a:defRPr sz="1100"/>
            </a:lvl4pPr>
            <a:lvl5pPr>
              <a:defRPr sz="1100"/>
            </a:lvl5pPr>
            <a:lvl6pPr>
              <a:defRPr sz="1100"/>
            </a:lvl6pPr>
            <a:lvl7pPr>
              <a:defRPr sz="1100"/>
            </a:lvl7pPr>
            <a:lvl8pPr>
              <a:defRPr sz="1100"/>
            </a:lvl8pPr>
            <a:lvl9pPr>
              <a:defRPr sz="1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3"/>
            <a:ext cx="4038600" cy="4525963"/>
          </a:xfrm>
        </p:spPr>
        <p:txBody>
          <a:bodyPr/>
          <a:lstStyle>
            <a:lvl1pPr>
              <a:defRPr sz="1900"/>
            </a:lvl1pPr>
            <a:lvl2pPr>
              <a:defRPr sz="1700"/>
            </a:lvl2pPr>
            <a:lvl3pPr>
              <a:defRPr sz="1300"/>
            </a:lvl3pPr>
            <a:lvl4pPr>
              <a:defRPr sz="1100"/>
            </a:lvl4pPr>
            <a:lvl5pPr>
              <a:defRPr sz="1100"/>
            </a:lvl5pPr>
            <a:lvl6pPr>
              <a:defRPr sz="1100"/>
            </a:lvl6pPr>
            <a:lvl7pPr>
              <a:defRPr sz="1100"/>
            </a:lvl7pPr>
            <a:lvl8pPr>
              <a:defRPr sz="1100"/>
            </a:lvl8pPr>
            <a:lvl9pPr>
              <a:defRPr sz="1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430592D-14DB-4867-ACE4-6CE130100120}" type="datetimeFigureOut">
              <a:rPr lang="ar-SA" smtClean="0"/>
              <a:pPr/>
              <a:t>12/03/43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362CAA0-AAB5-41EC-8C3B-9BF557E952B3}"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2" y="1535114"/>
            <a:ext cx="4040188" cy="639763"/>
          </a:xfrm>
        </p:spPr>
        <p:txBody>
          <a:bodyPr anchor="b"/>
          <a:lstStyle>
            <a:lvl1pPr marL="0" indent="0">
              <a:buNone/>
              <a:defRPr sz="1700" b="1"/>
            </a:lvl1pPr>
            <a:lvl2pPr marL="305747" indent="0">
              <a:buNone/>
              <a:defRPr sz="1300" b="1"/>
            </a:lvl2pPr>
            <a:lvl3pPr marL="611491" indent="0">
              <a:buNone/>
              <a:defRPr sz="1100" b="1"/>
            </a:lvl3pPr>
            <a:lvl4pPr marL="917238" indent="0">
              <a:buNone/>
              <a:defRPr sz="1100" b="1"/>
            </a:lvl4pPr>
            <a:lvl5pPr marL="1222985" indent="0">
              <a:buNone/>
              <a:defRPr sz="1100" b="1"/>
            </a:lvl5pPr>
            <a:lvl6pPr marL="1528730" indent="0">
              <a:buNone/>
              <a:defRPr sz="1100" b="1"/>
            </a:lvl6pPr>
            <a:lvl7pPr marL="1834476" indent="0">
              <a:buNone/>
              <a:defRPr sz="1100" b="1"/>
            </a:lvl7pPr>
            <a:lvl8pPr marL="2140223" indent="0">
              <a:buNone/>
              <a:defRPr sz="1100" b="1"/>
            </a:lvl8pPr>
            <a:lvl9pPr marL="2445967" indent="0">
              <a:buNone/>
              <a:defRPr sz="11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2" y="2174875"/>
            <a:ext cx="4040188" cy="3951288"/>
          </a:xfrm>
        </p:spPr>
        <p:txBody>
          <a:bodyPr/>
          <a:lstStyle>
            <a:lvl1pPr>
              <a:defRPr sz="1700"/>
            </a:lvl1pPr>
            <a:lvl2pPr>
              <a:defRPr sz="1300"/>
            </a:lvl2pPr>
            <a:lvl3pPr>
              <a:defRPr sz="1100"/>
            </a:lvl3pPr>
            <a:lvl4pPr>
              <a:defRPr sz="1100"/>
            </a:lvl4pPr>
            <a:lvl5pPr>
              <a:defRPr sz="1100"/>
            </a:lvl5pPr>
            <a:lvl6pPr>
              <a:defRPr sz="1100"/>
            </a:lvl6pPr>
            <a:lvl7pPr>
              <a:defRPr sz="1100"/>
            </a:lvl7pPr>
            <a:lvl8pPr>
              <a:defRPr sz="1100"/>
            </a:lvl8pPr>
            <a:lvl9pPr>
              <a:defRPr sz="1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34" y="1535114"/>
            <a:ext cx="4041775" cy="639763"/>
          </a:xfrm>
        </p:spPr>
        <p:txBody>
          <a:bodyPr anchor="b"/>
          <a:lstStyle>
            <a:lvl1pPr marL="0" indent="0">
              <a:buNone/>
              <a:defRPr sz="1700" b="1"/>
            </a:lvl1pPr>
            <a:lvl2pPr marL="305747" indent="0">
              <a:buNone/>
              <a:defRPr sz="1300" b="1"/>
            </a:lvl2pPr>
            <a:lvl3pPr marL="611491" indent="0">
              <a:buNone/>
              <a:defRPr sz="1100" b="1"/>
            </a:lvl3pPr>
            <a:lvl4pPr marL="917238" indent="0">
              <a:buNone/>
              <a:defRPr sz="1100" b="1"/>
            </a:lvl4pPr>
            <a:lvl5pPr marL="1222985" indent="0">
              <a:buNone/>
              <a:defRPr sz="1100" b="1"/>
            </a:lvl5pPr>
            <a:lvl6pPr marL="1528730" indent="0">
              <a:buNone/>
              <a:defRPr sz="1100" b="1"/>
            </a:lvl6pPr>
            <a:lvl7pPr marL="1834476" indent="0">
              <a:buNone/>
              <a:defRPr sz="1100" b="1"/>
            </a:lvl7pPr>
            <a:lvl8pPr marL="2140223" indent="0">
              <a:buNone/>
              <a:defRPr sz="1100" b="1"/>
            </a:lvl8pPr>
            <a:lvl9pPr marL="2445967" indent="0">
              <a:buNone/>
              <a:defRPr sz="11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34" y="2174875"/>
            <a:ext cx="4041775" cy="3951288"/>
          </a:xfrm>
        </p:spPr>
        <p:txBody>
          <a:bodyPr/>
          <a:lstStyle>
            <a:lvl1pPr>
              <a:defRPr sz="1700"/>
            </a:lvl1pPr>
            <a:lvl2pPr>
              <a:defRPr sz="1300"/>
            </a:lvl2pPr>
            <a:lvl3pPr>
              <a:defRPr sz="1100"/>
            </a:lvl3pPr>
            <a:lvl4pPr>
              <a:defRPr sz="1100"/>
            </a:lvl4pPr>
            <a:lvl5pPr>
              <a:defRPr sz="1100"/>
            </a:lvl5pPr>
            <a:lvl6pPr>
              <a:defRPr sz="1100"/>
            </a:lvl6pPr>
            <a:lvl7pPr>
              <a:defRPr sz="1100"/>
            </a:lvl7pPr>
            <a:lvl8pPr>
              <a:defRPr sz="1100"/>
            </a:lvl8pPr>
            <a:lvl9pPr>
              <a:defRPr sz="1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430592D-14DB-4867-ACE4-6CE130100120}" type="datetimeFigureOut">
              <a:rPr lang="ar-SA" smtClean="0"/>
              <a:pPr/>
              <a:t>12/03/43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2362CAA0-AAB5-41EC-8C3B-9BF557E952B3}"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430592D-14DB-4867-ACE4-6CE130100120}" type="datetimeFigureOut">
              <a:rPr lang="ar-SA" smtClean="0"/>
              <a:pPr/>
              <a:t>12/03/43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362CAA0-AAB5-41EC-8C3B-9BF557E952B3}"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430592D-14DB-4867-ACE4-6CE130100120}" type="datetimeFigureOut">
              <a:rPr lang="ar-SA" smtClean="0"/>
              <a:pPr/>
              <a:t>12/03/43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2362CAA0-AAB5-41EC-8C3B-9BF557E952B3}"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9" y="273050"/>
            <a:ext cx="3008313" cy="1162051"/>
          </a:xfrm>
        </p:spPr>
        <p:txBody>
          <a:bodyPr anchor="b"/>
          <a:lstStyle>
            <a:lvl1pPr algn="r">
              <a:defRPr sz="13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8" y="273055"/>
            <a:ext cx="5111751" cy="5853113"/>
          </a:xfrm>
        </p:spPr>
        <p:txBody>
          <a:bodyPr/>
          <a:lstStyle>
            <a:lvl1pPr>
              <a:defRPr sz="2100"/>
            </a:lvl1pPr>
            <a:lvl2pPr>
              <a:defRPr sz="1900"/>
            </a:lvl2pPr>
            <a:lvl3pPr>
              <a:defRPr sz="1700"/>
            </a:lvl3pPr>
            <a:lvl4pPr>
              <a:defRPr sz="1300"/>
            </a:lvl4pPr>
            <a:lvl5pPr>
              <a:defRPr sz="1300"/>
            </a:lvl5pPr>
            <a:lvl6pPr>
              <a:defRPr sz="1300"/>
            </a:lvl6pPr>
            <a:lvl7pPr>
              <a:defRPr sz="1300"/>
            </a:lvl7pPr>
            <a:lvl8pPr>
              <a:defRPr sz="1300"/>
            </a:lvl8pPr>
            <a:lvl9pPr>
              <a:defRPr sz="13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9" y="1435105"/>
            <a:ext cx="3008313" cy="4691063"/>
          </a:xfrm>
        </p:spPr>
        <p:txBody>
          <a:bodyPr/>
          <a:lstStyle>
            <a:lvl1pPr marL="0" indent="0">
              <a:buNone/>
              <a:defRPr sz="900"/>
            </a:lvl1pPr>
            <a:lvl2pPr marL="305747" indent="0">
              <a:buNone/>
              <a:defRPr sz="700"/>
            </a:lvl2pPr>
            <a:lvl3pPr marL="611491" indent="0">
              <a:buNone/>
              <a:defRPr sz="700"/>
            </a:lvl3pPr>
            <a:lvl4pPr marL="917238" indent="0">
              <a:buNone/>
              <a:defRPr sz="500"/>
            </a:lvl4pPr>
            <a:lvl5pPr marL="1222985" indent="0">
              <a:buNone/>
              <a:defRPr sz="500"/>
            </a:lvl5pPr>
            <a:lvl6pPr marL="1528730" indent="0">
              <a:buNone/>
              <a:defRPr sz="500"/>
            </a:lvl6pPr>
            <a:lvl7pPr marL="1834476" indent="0">
              <a:buNone/>
              <a:defRPr sz="500"/>
            </a:lvl7pPr>
            <a:lvl8pPr marL="2140223" indent="0">
              <a:buNone/>
              <a:defRPr sz="500"/>
            </a:lvl8pPr>
            <a:lvl9pPr marL="2445967" indent="0">
              <a:buNone/>
              <a:defRPr sz="5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430592D-14DB-4867-ACE4-6CE130100120}" type="datetimeFigureOut">
              <a:rPr lang="ar-SA" smtClean="0"/>
              <a:pPr/>
              <a:t>12/03/43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362CAA0-AAB5-41EC-8C3B-9BF557E952B3}"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2"/>
            <a:ext cx="5486400" cy="566739"/>
          </a:xfrm>
        </p:spPr>
        <p:txBody>
          <a:bodyPr anchor="b"/>
          <a:lstStyle>
            <a:lvl1pPr algn="r">
              <a:defRPr sz="13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2100"/>
            </a:lvl1pPr>
            <a:lvl2pPr marL="305747" indent="0">
              <a:buNone/>
              <a:defRPr sz="1900"/>
            </a:lvl2pPr>
            <a:lvl3pPr marL="611491" indent="0">
              <a:buNone/>
              <a:defRPr sz="1700"/>
            </a:lvl3pPr>
            <a:lvl4pPr marL="917238" indent="0">
              <a:buNone/>
              <a:defRPr sz="1300"/>
            </a:lvl4pPr>
            <a:lvl5pPr marL="1222985" indent="0">
              <a:buNone/>
              <a:defRPr sz="1300"/>
            </a:lvl5pPr>
            <a:lvl6pPr marL="1528730" indent="0">
              <a:buNone/>
              <a:defRPr sz="1300"/>
            </a:lvl6pPr>
            <a:lvl7pPr marL="1834476" indent="0">
              <a:buNone/>
              <a:defRPr sz="1300"/>
            </a:lvl7pPr>
            <a:lvl8pPr marL="2140223" indent="0">
              <a:buNone/>
              <a:defRPr sz="1300"/>
            </a:lvl8pPr>
            <a:lvl9pPr marL="2445967" indent="0">
              <a:buNone/>
              <a:defRPr sz="1300"/>
            </a:lvl9pPr>
          </a:lstStyle>
          <a:p>
            <a:endParaRPr lang="ar-SA"/>
          </a:p>
        </p:txBody>
      </p:sp>
      <p:sp>
        <p:nvSpPr>
          <p:cNvPr id="4" name="عنصر نائب للنص 3"/>
          <p:cNvSpPr>
            <a:spLocks noGrp="1"/>
          </p:cNvSpPr>
          <p:nvPr>
            <p:ph type="body" sz="half" idx="2"/>
          </p:nvPr>
        </p:nvSpPr>
        <p:spPr>
          <a:xfrm>
            <a:off x="1792288" y="5367341"/>
            <a:ext cx="5486400" cy="804863"/>
          </a:xfrm>
        </p:spPr>
        <p:txBody>
          <a:bodyPr/>
          <a:lstStyle>
            <a:lvl1pPr marL="0" indent="0">
              <a:buNone/>
              <a:defRPr sz="900"/>
            </a:lvl1pPr>
            <a:lvl2pPr marL="305747" indent="0">
              <a:buNone/>
              <a:defRPr sz="700"/>
            </a:lvl2pPr>
            <a:lvl3pPr marL="611491" indent="0">
              <a:buNone/>
              <a:defRPr sz="700"/>
            </a:lvl3pPr>
            <a:lvl4pPr marL="917238" indent="0">
              <a:buNone/>
              <a:defRPr sz="500"/>
            </a:lvl4pPr>
            <a:lvl5pPr marL="1222985" indent="0">
              <a:buNone/>
              <a:defRPr sz="500"/>
            </a:lvl5pPr>
            <a:lvl6pPr marL="1528730" indent="0">
              <a:buNone/>
              <a:defRPr sz="500"/>
            </a:lvl6pPr>
            <a:lvl7pPr marL="1834476" indent="0">
              <a:buNone/>
              <a:defRPr sz="500"/>
            </a:lvl7pPr>
            <a:lvl8pPr marL="2140223" indent="0">
              <a:buNone/>
              <a:defRPr sz="500"/>
            </a:lvl8pPr>
            <a:lvl9pPr marL="2445967" indent="0">
              <a:buNone/>
              <a:defRPr sz="5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430592D-14DB-4867-ACE4-6CE130100120}" type="datetimeFigureOut">
              <a:rPr lang="ar-SA" smtClean="0"/>
              <a:pPr/>
              <a:t>12/03/43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362CAA0-AAB5-41EC-8C3B-9BF557E952B3}"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9"/>
            <a:ext cx="8229600" cy="1143000"/>
          </a:xfrm>
          <a:prstGeom prst="rect">
            <a:avLst/>
          </a:prstGeom>
        </p:spPr>
        <p:txBody>
          <a:bodyPr vert="horz" lIns="61148" tIns="30574" rIns="61148" bIns="30574"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3"/>
            <a:ext cx="8229600" cy="4525963"/>
          </a:xfrm>
          <a:prstGeom prst="rect">
            <a:avLst/>
          </a:prstGeom>
        </p:spPr>
        <p:txBody>
          <a:bodyPr vert="horz" lIns="61148" tIns="30574" rIns="61148" bIns="30574"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3"/>
            <a:ext cx="2133600" cy="365125"/>
          </a:xfrm>
          <a:prstGeom prst="rect">
            <a:avLst/>
          </a:prstGeom>
        </p:spPr>
        <p:txBody>
          <a:bodyPr vert="horz" lIns="61148" tIns="30574" rIns="61148" bIns="30574" rtlCol="1" anchor="ctr"/>
          <a:lstStyle>
            <a:lvl1pPr algn="r">
              <a:defRPr sz="700">
                <a:solidFill>
                  <a:schemeClr val="tx1">
                    <a:tint val="75000"/>
                  </a:schemeClr>
                </a:solidFill>
              </a:defRPr>
            </a:lvl1pPr>
          </a:lstStyle>
          <a:p>
            <a:fld id="{D430592D-14DB-4867-ACE4-6CE130100120}" type="datetimeFigureOut">
              <a:rPr lang="ar-SA" smtClean="0"/>
              <a:pPr/>
              <a:t>12/03/43</a:t>
            </a:fld>
            <a:endParaRPr lang="ar-SA"/>
          </a:p>
        </p:txBody>
      </p:sp>
      <p:sp>
        <p:nvSpPr>
          <p:cNvPr id="5" name="عنصر نائب للتذييل 4"/>
          <p:cNvSpPr>
            <a:spLocks noGrp="1"/>
          </p:cNvSpPr>
          <p:nvPr>
            <p:ph type="ftr" sz="quarter" idx="3"/>
          </p:nvPr>
        </p:nvSpPr>
        <p:spPr>
          <a:xfrm>
            <a:off x="3124200" y="6356353"/>
            <a:ext cx="2895600" cy="365125"/>
          </a:xfrm>
          <a:prstGeom prst="rect">
            <a:avLst/>
          </a:prstGeom>
        </p:spPr>
        <p:txBody>
          <a:bodyPr vert="horz" lIns="61148" tIns="30574" rIns="61148" bIns="30574" rtlCol="1" anchor="ctr"/>
          <a:lstStyle>
            <a:lvl1pPr algn="ctr">
              <a:defRPr sz="7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3"/>
            <a:ext cx="2133600" cy="365125"/>
          </a:xfrm>
          <a:prstGeom prst="rect">
            <a:avLst/>
          </a:prstGeom>
        </p:spPr>
        <p:txBody>
          <a:bodyPr vert="horz" lIns="61148" tIns="30574" rIns="61148" bIns="30574" rtlCol="1" anchor="ctr"/>
          <a:lstStyle>
            <a:lvl1pPr algn="l">
              <a:defRPr sz="700">
                <a:solidFill>
                  <a:schemeClr val="tx1">
                    <a:tint val="75000"/>
                  </a:schemeClr>
                </a:solidFill>
              </a:defRPr>
            </a:lvl1pPr>
          </a:lstStyle>
          <a:p>
            <a:fld id="{2362CAA0-AAB5-41EC-8C3B-9BF557E952B3}"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11491" rtl="1" eaLnBrk="1" latinLnBrk="0" hangingPunct="1">
        <a:spcBef>
          <a:spcPct val="0"/>
        </a:spcBef>
        <a:buNone/>
        <a:defRPr sz="3000" kern="1200">
          <a:solidFill>
            <a:schemeClr val="tx1"/>
          </a:solidFill>
          <a:latin typeface="+mj-lt"/>
          <a:ea typeface="+mj-ea"/>
          <a:cs typeface="+mj-cs"/>
        </a:defRPr>
      </a:lvl1pPr>
    </p:titleStyle>
    <p:bodyStyle>
      <a:lvl1pPr marL="229310" indent="-229310" algn="r" defTabSz="611491" rtl="1" eaLnBrk="1" latinLnBrk="0" hangingPunct="1">
        <a:spcBef>
          <a:spcPct val="20000"/>
        </a:spcBef>
        <a:buFont typeface="Arial" pitchFamily="34" charset="0"/>
        <a:buChar char="•"/>
        <a:defRPr sz="2100" kern="1200">
          <a:solidFill>
            <a:schemeClr val="tx1"/>
          </a:solidFill>
          <a:latin typeface="+mn-lt"/>
          <a:ea typeface="+mn-ea"/>
          <a:cs typeface="+mn-cs"/>
        </a:defRPr>
      </a:lvl1pPr>
      <a:lvl2pPr marL="496836" indent="-191092" algn="r" defTabSz="611491" rtl="1" eaLnBrk="1" latinLnBrk="0" hangingPunct="1">
        <a:spcBef>
          <a:spcPct val="20000"/>
        </a:spcBef>
        <a:buFont typeface="Arial" pitchFamily="34" charset="0"/>
        <a:buChar char="–"/>
        <a:defRPr sz="1900" kern="1200">
          <a:solidFill>
            <a:schemeClr val="tx1"/>
          </a:solidFill>
          <a:latin typeface="+mn-lt"/>
          <a:ea typeface="+mn-ea"/>
          <a:cs typeface="+mn-cs"/>
        </a:defRPr>
      </a:lvl2pPr>
      <a:lvl3pPr marL="764365" indent="-152874" algn="r" defTabSz="611491" rtl="1" eaLnBrk="1" latinLnBrk="0" hangingPunct="1">
        <a:spcBef>
          <a:spcPct val="20000"/>
        </a:spcBef>
        <a:buFont typeface="Arial" pitchFamily="34" charset="0"/>
        <a:buChar char="•"/>
        <a:defRPr sz="1700" kern="1200">
          <a:solidFill>
            <a:schemeClr val="tx1"/>
          </a:solidFill>
          <a:latin typeface="+mn-lt"/>
          <a:ea typeface="+mn-ea"/>
          <a:cs typeface="+mn-cs"/>
        </a:defRPr>
      </a:lvl3pPr>
      <a:lvl4pPr marL="1070111" indent="-152874" algn="r" defTabSz="611491" rtl="1" eaLnBrk="1" latinLnBrk="0" hangingPunct="1">
        <a:spcBef>
          <a:spcPct val="20000"/>
        </a:spcBef>
        <a:buFont typeface="Arial" pitchFamily="34" charset="0"/>
        <a:buChar char="–"/>
        <a:defRPr sz="1300" kern="1200">
          <a:solidFill>
            <a:schemeClr val="tx1"/>
          </a:solidFill>
          <a:latin typeface="+mn-lt"/>
          <a:ea typeface="+mn-ea"/>
          <a:cs typeface="+mn-cs"/>
        </a:defRPr>
      </a:lvl4pPr>
      <a:lvl5pPr marL="1375858" indent="-152874" algn="r" defTabSz="611491" rtl="1" eaLnBrk="1" latinLnBrk="0" hangingPunct="1">
        <a:spcBef>
          <a:spcPct val="20000"/>
        </a:spcBef>
        <a:buFont typeface="Arial" pitchFamily="34" charset="0"/>
        <a:buChar char="»"/>
        <a:defRPr sz="1300" kern="1200">
          <a:solidFill>
            <a:schemeClr val="tx1"/>
          </a:solidFill>
          <a:latin typeface="+mn-lt"/>
          <a:ea typeface="+mn-ea"/>
          <a:cs typeface="+mn-cs"/>
        </a:defRPr>
      </a:lvl5pPr>
      <a:lvl6pPr marL="1681603" indent="-152874" algn="r" defTabSz="611491" rtl="1" eaLnBrk="1" latinLnBrk="0" hangingPunct="1">
        <a:spcBef>
          <a:spcPct val="20000"/>
        </a:spcBef>
        <a:buFont typeface="Arial" pitchFamily="34" charset="0"/>
        <a:buChar char="•"/>
        <a:defRPr sz="1300" kern="1200">
          <a:solidFill>
            <a:schemeClr val="tx1"/>
          </a:solidFill>
          <a:latin typeface="+mn-lt"/>
          <a:ea typeface="+mn-ea"/>
          <a:cs typeface="+mn-cs"/>
        </a:defRPr>
      </a:lvl6pPr>
      <a:lvl7pPr marL="1987349" indent="-152874" algn="r" defTabSz="611491" rtl="1" eaLnBrk="1" latinLnBrk="0" hangingPunct="1">
        <a:spcBef>
          <a:spcPct val="20000"/>
        </a:spcBef>
        <a:buFont typeface="Arial" pitchFamily="34" charset="0"/>
        <a:buChar char="•"/>
        <a:defRPr sz="1300" kern="1200">
          <a:solidFill>
            <a:schemeClr val="tx1"/>
          </a:solidFill>
          <a:latin typeface="+mn-lt"/>
          <a:ea typeface="+mn-ea"/>
          <a:cs typeface="+mn-cs"/>
        </a:defRPr>
      </a:lvl7pPr>
      <a:lvl8pPr marL="2293096" indent="-152874" algn="r" defTabSz="611491" rtl="1" eaLnBrk="1" latinLnBrk="0" hangingPunct="1">
        <a:spcBef>
          <a:spcPct val="20000"/>
        </a:spcBef>
        <a:buFont typeface="Arial" pitchFamily="34" charset="0"/>
        <a:buChar char="•"/>
        <a:defRPr sz="1300" kern="1200">
          <a:solidFill>
            <a:schemeClr val="tx1"/>
          </a:solidFill>
          <a:latin typeface="+mn-lt"/>
          <a:ea typeface="+mn-ea"/>
          <a:cs typeface="+mn-cs"/>
        </a:defRPr>
      </a:lvl8pPr>
      <a:lvl9pPr marL="2598841" indent="-152874" algn="r" defTabSz="611491" rtl="1"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ar-SA"/>
      </a:defPPr>
      <a:lvl1pPr marL="0" algn="r" defTabSz="611491" rtl="1" eaLnBrk="1" latinLnBrk="0" hangingPunct="1">
        <a:defRPr sz="1100" kern="1200">
          <a:solidFill>
            <a:schemeClr val="tx1"/>
          </a:solidFill>
          <a:latin typeface="+mn-lt"/>
          <a:ea typeface="+mn-ea"/>
          <a:cs typeface="+mn-cs"/>
        </a:defRPr>
      </a:lvl1pPr>
      <a:lvl2pPr marL="305747" algn="r" defTabSz="611491" rtl="1" eaLnBrk="1" latinLnBrk="0" hangingPunct="1">
        <a:defRPr sz="1100" kern="1200">
          <a:solidFill>
            <a:schemeClr val="tx1"/>
          </a:solidFill>
          <a:latin typeface="+mn-lt"/>
          <a:ea typeface="+mn-ea"/>
          <a:cs typeface="+mn-cs"/>
        </a:defRPr>
      </a:lvl2pPr>
      <a:lvl3pPr marL="611491" algn="r" defTabSz="611491" rtl="1" eaLnBrk="1" latinLnBrk="0" hangingPunct="1">
        <a:defRPr sz="1100" kern="1200">
          <a:solidFill>
            <a:schemeClr val="tx1"/>
          </a:solidFill>
          <a:latin typeface="+mn-lt"/>
          <a:ea typeface="+mn-ea"/>
          <a:cs typeface="+mn-cs"/>
        </a:defRPr>
      </a:lvl3pPr>
      <a:lvl4pPr marL="917238" algn="r" defTabSz="611491" rtl="1" eaLnBrk="1" latinLnBrk="0" hangingPunct="1">
        <a:defRPr sz="1100" kern="1200">
          <a:solidFill>
            <a:schemeClr val="tx1"/>
          </a:solidFill>
          <a:latin typeface="+mn-lt"/>
          <a:ea typeface="+mn-ea"/>
          <a:cs typeface="+mn-cs"/>
        </a:defRPr>
      </a:lvl4pPr>
      <a:lvl5pPr marL="1222985" algn="r" defTabSz="611491" rtl="1" eaLnBrk="1" latinLnBrk="0" hangingPunct="1">
        <a:defRPr sz="1100" kern="1200">
          <a:solidFill>
            <a:schemeClr val="tx1"/>
          </a:solidFill>
          <a:latin typeface="+mn-lt"/>
          <a:ea typeface="+mn-ea"/>
          <a:cs typeface="+mn-cs"/>
        </a:defRPr>
      </a:lvl5pPr>
      <a:lvl6pPr marL="1528730" algn="r" defTabSz="611491" rtl="1" eaLnBrk="1" latinLnBrk="0" hangingPunct="1">
        <a:defRPr sz="1100" kern="1200">
          <a:solidFill>
            <a:schemeClr val="tx1"/>
          </a:solidFill>
          <a:latin typeface="+mn-lt"/>
          <a:ea typeface="+mn-ea"/>
          <a:cs typeface="+mn-cs"/>
        </a:defRPr>
      </a:lvl6pPr>
      <a:lvl7pPr marL="1834476" algn="r" defTabSz="611491" rtl="1" eaLnBrk="1" latinLnBrk="0" hangingPunct="1">
        <a:defRPr sz="1100" kern="1200">
          <a:solidFill>
            <a:schemeClr val="tx1"/>
          </a:solidFill>
          <a:latin typeface="+mn-lt"/>
          <a:ea typeface="+mn-ea"/>
          <a:cs typeface="+mn-cs"/>
        </a:defRPr>
      </a:lvl7pPr>
      <a:lvl8pPr marL="2140223" algn="r" defTabSz="611491" rtl="1" eaLnBrk="1" latinLnBrk="0" hangingPunct="1">
        <a:defRPr sz="1100" kern="1200">
          <a:solidFill>
            <a:schemeClr val="tx1"/>
          </a:solidFill>
          <a:latin typeface="+mn-lt"/>
          <a:ea typeface="+mn-ea"/>
          <a:cs typeface="+mn-cs"/>
        </a:defRPr>
      </a:lvl8pPr>
      <a:lvl9pPr marL="2445967" algn="r" defTabSz="611491" rtl="1"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6248" y="1714488"/>
            <a:ext cx="4643470" cy="121444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1148" tIns="30574" rIns="61148" bIns="30574" rtlCol="1" anchor="ctr"/>
          <a:lstStyle/>
          <a:p>
            <a:pPr algn="ctr"/>
            <a:r>
              <a:rPr lang="ar-SA" sz="3200" dirty="0">
                <a:solidFill>
                  <a:schemeClr val="tx1"/>
                </a:solidFill>
                <a:latin typeface="Arial Unicode MS" pitchFamily="34" charset="-128"/>
                <a:ea typeface="Arial Unicode MS" pitchFamily="34" charset="-128"/>
                <a:cs typeface="Arial Unicode MS" pitchFamily="34" charset="-128"/>
              </a:rPr>
              <a:t>الدكتور أنس </a:t>
            </a:r>
            <a:r>
              <a:rPr lang="ar-SA" sz="3200" dirty="0" smtClean="0">
                <a:solidFill>
                  <a:schemeClr val="tx1"/>
                </a:solidFill>
                <a:latin typeface="Arial Unicode MS" pitchFamily="34" charset="-128"/>
                <a:ea typeface="Arial Unicode MS" pitchFamily="34" charset="-128"/>
                <a:cs typeface="Arial Unicode MS" pitchFamily="34" charset="-128"/>
              </a:rPr>
              <a:t>محمود زكية</a:t>
            </a:r>
            <a:endParaRPr lang="ar-SA" sz="3200" dirty="0">
              <a:solidFill>
                <a:schemeClr val="tx1"/>
              </a:solidFill>
              <a:latin typeface="Arial Unicode MS" pitchFamily="34" charset="-128"/>
              <a:ea typeface="Arial Unicode MS" pitchFamily="34" charset="-128"/>
              <a:cs typeface="Arial Unicode MS" pitchFamily="34" charset="-128"/>
            </a:endParaRPr>
          </a:p>
        </p:txBody>
      </p:sp>
      <p:sp>
        <p:nvSpPr>
          <p:cNvPr id="3" name="مستطيل 2"/>
          <p:cNvSpPr/>
          <p:nvPr/>
        </p:nvSpPr>
        <p:spPr>
          <a:xfrm>
            <a:off x="4286248" y="214290"/>
            <a:ext cx="4572001" cy="142876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1148" tIns="30574" rIns="61148" bIns="30574" rtlCol="1" anchor="ctr"/>
          <a:lstStyle/>
          <a:p>
            <a:pPr algn="ctr"/>
            <a:r>
              <a:rPr lang="ar-SA" sz="3200" dirty="0">
                <a:solidFill>
                  <a:schemeClr val="tx1"/>
                </a:solidFill>
              </a:rPr>
              <a:t>كلية الطب </a:t>
            </a:r>
            <a:r>
              <a:rPr lang="ar-SA" sz="3200" dirty="0" smtClean="0">
                <a:solidFill>
                  <a:schemeClr val="tx1"/>
                </a:solidFill>
              </a:rPr>
              <a:t>البشري حماة </a:t>
            </a:r>
            <a:endParaRPr lang="ar-SA" sz="3200" dirty="0">
              <a:solidFill>
                <a:schemeClr val="tx1"/>
              </a:solidFill>
            </a:endParaRPr>
          </a:p>
          <a:p>
            <a:pPr algn="ctr"/>
            <a:r>
              <a:rPr lang="ar-SA" sz="3200" dirty="0">
                <a:solidFill>
                  <a:schemeClr val="tx1"/>
                </a:solidFill>
              </a:rPr>
              <a:t>السنة الرابعة</a:t>
            </a:r>
          </a:p>
          <a:p>
            <a:pPr algn="ctr"/>
            <a:r>
              <a:rPr lang="ar-SA" sz="3200" dirty="0">
                <a:solidFill>
                  <a:schemeClr val="tx1"/>
                </a:solidFill>
              </a:rPr>
              <a:t>محاضرات </a:t>
            </a:r>
            <a:r>
              <a:rPr lang="ar-SA" sz="3200" dirty="0" smtClean="0">
                <a:solidFill>
                  <a:schemeClr val="tx1"/>
                </a:solidFill>
              </a:rPr>
              <a:t>2020</a:t>
            </a:r>
            <a:endParaRPr lang="ar-SA" sz="3200" dirty="0">
              <a:solidFill>
                <a:schemeClr val="tx1"/>
              </a:solidFill>
            </a:endParaRPr>
          </a:p>
        </p:txBody>
      </p:sp>
      <p:sp>
        <p:nvSpPr>
          <p:cNvPr id="4" name="مستطيل 3"/>
          <p:cNvSpPr/>
          <p:nvPr/>
        </p:nvSpPr>
        <p:spPr>
          <a:xfrm>
            <a:off x="4572000" y="3000372"/>
            <a:ext cx="3429024"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61148" tIns="30574" rIns="61148" bIns="30574" rtlCol="1" anchor="ctr"/>
          <a:lstStyle/>
          <a:p>
            <a:pPr algn="ctr"/>
            <a:r>
              <a:rPr lang="ar-SA" sz="4000" dirty="0" smtClean="0">
                <a:solidFill>
                  <a:schemeClr val="tx1"/>
                </a:solidFill>
              </a:rPr>
              <a:t>آ</a:t>
            </a:r>
            <a:r>
              <a:rPr lang="ar-SA" sz="4000" smtClean="0">
                <a:solidFill>
                  <a:schemeClr val="tx1"/>
                </a:solidFill>
              </a:rPr>
              <a:t>فات </a:t>
            </a:r>
            <a:r>
              <a:rPr lang="ar-SA" sz="4000" dirty="0" err="1" smtClean="0">
                <a:solidFill>
                  <a:schemeClr val="tx1"/>
                </a:solidFill>
              </a:rPr>
              <a:t>المري</a:t>
            </a:r>
            <a:r>
              <a:rPr lang="ar-SA" sz="4000" dirty="0" smtClean="0">
                <a:solidFill>
                  <a:schemeClr val="tx1"/>
                </a:solidFill>
              </a:rPr>
              <a:t> (</a:t>
            </a:r>
            <a:r>
              <a:rPr lang="en-US" sz="4000" dirty="0" smtClean="0">
                <a:solidFill>
                  <a:schemeClr val="tx1"/>
                </a:solidFill>
              </a:rPr>
              <a:t>(1</a:t>
            </a:r>
            <a:endParaRPr lang="ar-SA" sz="4000" dirty="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285729" y="214293"/>
            <a:ext cx="4010025" cy="4010025"/>
          </a:xfrm>
          <a:prstGeom prst="rect">
            <a:avLst/>
          </a:prstGeom>
          <a:noFill/>
          <a:ln w="9525">
            <a:noFill/>
            <a:miter lim="800000"/>
            <a:headEnd/>
            <a:tailEnd/>
          </a:ln>
          <a:effectLst/>
        </p:spPr>
      </p:pic>
      <p:sp>
        <p:nvSpPr>
          <p:cNvPr id="6" name="مربع نص 5"/>
          <p:cNvSpPr txBox="1"/>
          <p:nvPr/>
        </p:nvSpPr>
        <p:spPr>
          <a:xfrm>
            <a:off x="634126" y="4606390"/>
            <a:ext cx="7858180" cy="1908405"/>
          </a:xfrm>
          <a:prstGeom prst="rect">
            <a:avLst/>
          </a:prstGeom>
          <a:noFill/>
        </p:spPr>
        <p:txBody>
          <a:bodyPr wrap="square" lIns="61148" tIns="30574" rIns="61148" bIns="30574" rtlCol="1">
            <a:spAutoFit/>
          </a:bodyPr>
          <a:lstStyle/>
          <a:p>
            <a:r>
              <a:rPr lang="ar-SA" sz="2400" b="1" dirty="0" smtClean="0"/>
              <a:t>السلام عليكم زملاءنا الكرام :</a:t>
            </a:r>
            <a:endParaRPr lang="ar-SA" sz="2400" b="1" dirty="0"/>
          </a:p>
          <a:p>
            <a:r>
              <a:rPr lang="ar-SA" sz="2400" b="1" dirty="0"/>
              <a:t>عام جديد </a:t>
            </a:r>
            <a:r>
              <a:rPr lang="ar-SA" sz="2400" b="1" dirty="0" smtClean="0"/>
              <a:t>من </a:t>
            </a:r>
            <a:r>
              <a:rPr lang="ar-SA" sz="2400" b="1" dirty="0"/>
              <a:t>التفوق يفتح لكم أبوابه وينتظر مزيداً من العمل والجد.</a:t>
            </a:r>
          </a:p>
          <a:p>
            <a:r>
              <a:rPr lang="ar-SA" sz="2400" b="1" dirty="0"/>
              <a:t>نسأل الله لنا </a:t>
            </a:r>
            <a:r>
              <a:rPr lang="ar-SA" sz="2400" b="1" dirty="0" smtClean="0"/>
              <a:t>ولكم التوفيق في دراسة هذه المادة الرائعة والتي تحتاج متابعة حثيثة حالها حال بقية مواد سنتنا الرابعة.</a:t>
            </a:r>
            <a:endParaRPr lang="ar-SA" sz="2400" b="1" dirty="0"/>
          </a:p>
          <a:p>
            <a:endParaRPr lang="ar-SA" sz="2400" b="1" dirty="0"/>
          </a:p>
        </p:txBody>
      </p:sp>
      <p:sp>
        <p:nvSpPr>
          <p:cNvPr id="7" name="مستطيل 6"/>
          <p:cNvSpPr/>
          <p:nvPr/>
        </p:nvSpPr>
        <p:spPr>
          <a:xfrm>
            <a:off x="6286512" y="4143380"/>
            <a:ext cx="2500331" cy="42862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61148" tIns="30574" rIns="61148" bIns="30574" rtlCol="1" anchor="ctr"/>
          <a:lstStyle/>
          <a:p>
            <a:pPr algn="ctr"/>
            <a:r>
              <a:rPr lang="ar-SA" sz="2800" dirty="0">
                <a:solidFill>
                  <a:schemeClr val="tx1"/>
                </a:solidFill>
              </a:rPr>
              <a:t>المحاضرة </a:t>
            </a:r>
            <a:r>
              <a:rPr lang="ar-SA" sz="2800" dirty="0" err="1">
                <a:solidFill>
                  <a:schemeClr val="tx1"/>
                </a:solidFill>
              </a:rPr>
              <a:t>الاولى</a:t>
            </a:r>
            <a:endParaRPr lang="ar-SA" sz="2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28605"/>
            <a:ext cx="8358214" cy="4524315"/>
          </a:xfrm>
          <a:prstGeom prst="rect">
            <a:avLst/>
          </a:prstGeom>
          <a:solidFill>
            <a:schemeClr val="accent6">
              <a:lumMod val="20000"/>
              <a:lumOff val="80000"/>
            </a:schemeClr>
          </a:solidFill>
        </p:spPr>
        <p:txBody>
          <a:bodyPr wrap="square">
            <a:spAutoFit/>
          </a:bodyPr>
          <a:lstStyle/>
          <a:p>
            <a:r>
              <a:rPr lang="ar-SA" sz="2400" dirty="0" smtClean="0"/>
              <a:t>           </a:t>
            </a:r>
            <a:r>
              <a:rPr lang="ar-SA" sz="2400" dirty="0" smtClean="0">
                <a:solidFill>
                  <a:schemeClr val="accent2">
                    <a:lumMod val="75000"/>
                  </a:schemeClr>
                </a:solidFill>
              </a:rPr>
              <a:t>3- </a:t>
            </a:r>
            <a:r>
              <a:rPr lang="ar-SA" sz="2400" b="1" dirty="0" smtClean="0">
                <a:solidFill>
                  <a:schemeClr val="accent2">
                    <a:lumMod val="75000"/>
                  </a:schemeClr>
                </a:solidFill>
              </a:rPr>
              <a:t>قياس </a:t>
            </a:r>
            <a:r>
              <a:rPr lang="ar-SA" sz="2400" b="1" dirty="0" err="1" smtClean="0">
                <a:solidFill>
                  <a:schemeClr val="accent2">
                    <a:lumMod val="75000"/>
                  </a:schemeClr>
                </a:solidFill>
              </a:rPr>
              <a:t>المعاوقة</a:t>
            </a:r>
            <a:r>
              <a:rPr lang="ar-SA" sz="2400" b="1" dirty="0" smtClean="0">
                <a:solidFill>
                  <a:schemeClr val="accent2">
                    <a:lumMod val="75000"/>
                  </a:schemeClr>
                </a:solidFill>
              </a:rPr>
              <a:t> </a:t>
            </a:r>
            <a:r>
              <a:rPr lang="ar-SA" sz="2400" b="1" dirty="0" err="1" smtClean="0">
                <a:solidFill>
                  <a:schemeClr val="accent2">
                    <a:lumMod val="75000"/>
                  </a:schemeClr>
                </a:solidFill>
              </a:rPr>
              <a:t>المريئية</a:t>
            </a:r>
            <a:r>
              <a:rPr lang="ar-SA" sz="2400" b="1" dirty="0" smtClean="0">
                <a:solidFill>
                  <a:schemeClr val="accent2">
                    <a:lumMod val="75000"/>
                  </a:schemeClr>
                </a:solidFill>
              </a:rPr>
              <a:t> </a:t>
            </a:r>
            <a:r>
              <a:rPr lang="en-US" sz="2400" b="1" dirty="0" err="1" smtClean="0"/>
              <a:t>Impedencometry</a:t>
            </a:r>
            <a:r>
              <a:rPr lang="en-US" sz="2400" b="1" dirty="0" smtClean="0"/>
              <a:t> :</a:t>
            </a:r>
          </a:p>
          <a:p>
            <a:r>
              <a:rPr lang="ar-SA" sz="2400" dirty="0" smtClean="0"/>
              <a:t>* </a:t>
            </a:r>
            <a:r>
              <a:rPr lang="ar-SA" sz="2400" b="1" dirty="0" smtClean="0"/>
              <a:t>دراسة حديثة وأفضل من </a:t>
            </a:r>
            <a:r>
              <a:rPr lang="ar-SA" sz="2400" b="1" dirty="0" err="1" smtClean="0"/>
              <a:t>ال</a:t>
            </a:r>
            <a:r>
              <a:rPr lang="ar-SA" sz="2400" b="1" dirty="0" smtClean="0"/>
              <a:t> </a:t>
            </a:r>
            <a:r>
              <a:rPr lang="en-US" sz="2400" b="1" dirty="0" err="1" smtClean="0"/>
              <a:t>Monometry</a:t>
            </a:r>
            <a:r>
              <a:rPr lang="en-US" sz="2400" b="1" dirty="0" smtClean="0"/>
              <a:t> .</a:t>
            </a:r>
          </a:p>
          <a:p>
            <a:r>
              <a:rPr lang="ar-SA" sz="2400" b="1" dirty="0" smtClean="0"/>
              <a:t>*تجمع بين الدراستين السابقتين ( </a:t>
            </a:r>
            <a:r>
              <a:rPr lang="en-US" sz="2400" b="1" dirty="0" smtClean="0"/>
              <a:t>PH </a:t>
            </a:r>
            <a:r>
              <a:rPr lang="ar-SA" sz="2400" b="1" dirty="0" err="1" smtClean="0"/>
              <a:t>المري</a:t>
            </a:r>
            <a:r>
              <a:rPr lang="ar-SA" sz="2400" b="1" dirty="0" smtClean="0"/>
              <a:t>، </a:t>
            </a:r>
            <a:r>
              <a:rPr lang="ar-SA" sz="2400" b="1" dirty="0" err="1" smtClean="0"/>
              <a:t>و</a:t>
            </a:r>
            <a:r>
              <a:rPr lang="ar-SA" sz="2400" b="1" dirty="0" smtClean="0"/>
              <a:t> قياس </a:t>
            </a:r>
            <a:r>
              <a:rPr lang="ar-SA" sz="2400" b="1" dirty="0" err="1" smtClean="0"/>
              <a:t>تقلصية</a:t>
            </a:r>
            <a:r>
              <a:rPr lang="ar-SA" sz="2400" b="1" dirty="0" smtClean="0"/>
              <a:t> الجدار).</a:t>
            </a:r>
          </a:p>
          <a:p>
            <a:r>
              <a:rPr lang="ar-SA" sz="2400" b="1" dirty="0" smtClean="0"/>
              <a:t>* تُظهر إن كان هناك </a:t>
            </a:r>
            <a:r>
              <a:rPr lang="ar-SA" sz="2400" b="1" dirty="0" err="1" smtClean="0"/>
              <a:t>قلس</a:t>
            </a:r>
            <a:r>
              <a:rPr lang="ar-SA" sz="2400" b="1" dirty="0" smtClean="0"/>
              <a:t> حامضي أو قلوي أو صفراوي.</a:t>
            </a:r>
          </a:p>
          <a:p>
            <a:r>
              <a:rPr lang="ar-SA" sz="2400" dirty="0" smtClean="0">
                <a:solidFill>
                  <a:schemeClr val="accent2">
                    <a:lumMod val="75000"/>
                  </a:schemeClr>
                </a:solidFill>
              </a:rPr>
              <a:t>           4- </a:t>
            </a:r>
            <a:r>
              <a:rPr lang="ar-SA" sz="2400" b="1" dirty="0" smtClean="0">
                <a:solidFill>
                  <a:schemeClr val="accent2">
                    <a:lumMod val="75000"/>
                  </a:schemeClr>
                </a:solidFill>
              </a:rPr>
              <a:t>اختبارات التحريض:</a:t>
            </a:r>
          </a:p>
          <a:p>
            <a:r>
              <a:rPr lang="ar-SA" sz="2400" dirty="0" smtClean="0"/>
              <a:t> *  قل استعمالها ومن أمثلتها:</a:t>
            </a:r>
          </a:p>
          <a:p>
            <a:r>
              <a:rPr lang="ar-SA" sz="2400" b="1" dirty="0" smtClean="0"/>
              <a:t>--- اختبار </a:t>
            </a:r>
            <a:r>
              <a:rPr lang="ar-SA" sz="2400" b="1" dirty="0" err="1" smtClean="0"/>
              <a:t>بيرنشتاين</a:t>
            </a:r>
            <a:r>
              <a:rPr lang="ar-SA" sz="2400" b="1" dirty="0" smtClean="0"/>
              <a:t> :</a:t>
            </a:r>
          </a:p>
          <a:p>
            <a:r>
              <a:rPr lang="ar-SA" sz="2400" b="1" dirty="0" smtClean="0"/>
              <a:t>نسرب حمض </a:t>
            </a:r>
            <a:r>
              <a:rPr lang="ar-SA" sz="2400" b="1" dirty="0" err="1" smtClean="0"/>
              <a:t>الكلور</a:t>
            </a:r>
            <a:r>
              <a:rPr lang="ar-SA" sz="2400" b="1" dirty="0" smtClean="0"/>
              <a:t> ( 200مل) ونتابع </a:t>
            </a:r>
            <a:r>
              <a:rPr lang="ar-SA" sz="2400" b="1" dirty="0" err="1" smtClean="0"/>
              <a:t>ارتكاس</a:t>
            </a:r>
            <a:r>
              <a:rPr lang="ar-SA" sz="2400" b="1" dirty="0" smtClean="0"/>
              <a:t> جدار </a:t>
            </a:r>
            <a:r>
              <a:rPr lang="ar-SA" sz="2400" b="1" dirty="0" err="1" smtClean="0"/>
              <a:t>المري</a:t>
            </a:r>
            <a:r>
              <a:rPr lang="ar-SA" sz="2400" b="1" dirty="0" smtClean="0"/>
              <a:t> .</a:t>
            </a:r>
          </a:p>
          <a:p>
            <a:r>
              <a:rPr lang="ar-SA" sz="2400" b="1" dirty="0" smtClean="0"/>
              <a:t>    نميز الألم الصدري </a:t>
            </a:r>
            <a:r>
              <a:rPr lang="ar-SA" sz="2400" b="1" dirty="0" err="1" smtClean="0"/>
              <a:t>فنعرل</a:t>
            </a:r>
            <a:r>
              <a:rPr lang="ar-SA" sz="2400" b="1" dirty="0" smtClean="0"/>
              <a:t> سبب الألم ، مريئي أم قلبي ؟</a:t>
            </a:r>
          </a:p>
          <a:p>
            <a:r>
              <a:rPr lang="ar-SA" sz="2400" b="1" dirty="0" smtClean="0"/>
              <a:t> ---  حقن بعض الأدوية </a:t>
            </a:r>
            <a:r>
              <a:rPr lang="en-US" sz="2400" b="1" dirty="0" smtClean="0"/>
              <a:t> (</a:t>
            </a:r>
            <a:r>
              <a:rPr lang="en-US" sz="2400" b="1" dirty="0" err="1" smtClean="0"/>
              <a:t>Edrophonium</a:t>
            </a:r>
            <a:r>
              <a:rPr lang="en-US" sz="2400" b="1" dirty="0" smtClean="0"/>
              <a:t> ) </a:t>
            </a:r>
            <a:r>
              <a:rPr lang="ar-SA" sz="2400" b="1" dirty="0" smtClean="0"/>
              <a:t>يزيد الحركة </a:t>
            </a:r>
            <a:r>
              <a:rPr lang="ar-SA" sz="2400" b="1" dirty="0" err="1" smtClean="0"/>
              <a:t>و</a:t>
            </a:r>
            <a:r>
              <a:rPr lang="ar-SA" sz="2400" b="1" dirty="0" smtClean="0"/>
              <a:t> المقوية</a:t>
            </a:r>
          </a:p>
          <a:p>
            <a:r>
              <a:rPr lang="ar-SA" sz="2400" b="1" dirty="0" smtClean="0"/>
              <a:t>العضلية.</a:t>
            </a:r>
          </a:p>
          <a:p>
            <a:r>
              <a:rPr lang="ar-SA" sz="2400" b="1" dirty="0" smtClean="0"/>
              <a:t> --- التوسيع: نفخ بالون </a:t>
            </a:r>
            <a:r>
              <a:rPr lang="ar-SA" sz="2400" b="1" dirty="0" err="1" smtClean="0"/>
              <a:t>بالمري</a:t>
            </a:r>
            <a:r>
              <a:rPr lang="ar-SA" sz="2400" b="1" dirty="0" smtClean="0"/>
              <a:t> ومراقبة </a:t>
            </a:r>
            <a:r>
              <a:rPr lang="ar-SA" sz="2400" b="1" dirty="0" err="1" smtClean="0"/>
              <a:t>ارتكاس</a:t>
            </a:r>
            <a:r>
              <a:rPr lang="ar-SA" sz="2400" b="1" dirty="0" smtClean="0"/>
              <a:t> عضلية المري. </a:t>
            </a:r>
            <a:endParaRPr lang="ar-SA" sz="2400" b="1" dirty="0"/>
          </a:p>
        </p:txBody>
      </p:sp>
      <p:sp>
        <p:nvSpPr>
          <p:cNvPr id="3" name="مستطيل 2"/>
          <p:cNvSpPr/>
          <p:nvPr/>
        </p:nvSpPr>
        <p:spPr>
          <a:xfrm>
            <a:off x="0" y="5000636"/>
            <a:ext cx="8572560" cy="1569660"/>
          </a:xfrm>
          <a:prstGeom prst="rect">
            <a:avLst/>
          </a:prstGeom>
          <a:solidFill>
            <a:schemeClr val="accent6">
              <a:lumMod val="20000"/>
              <a:lumOff val="80000"/>
            </a:schemeClr>
          </a:solidFill>
        </p:spPr>
        <p:txBody>
          <a:bodyPr wrap="square">
            <a:spAutoFit/>
          </a:bodyPr>
          <a:lstStyle/>
          <a:p>
            <a:r>
              <a:rPr lang="ar-SA" sz="2400" b="1" dirty="0" smtClean="0"/>
              <a:t>                </a:t>
            </a:r>
            <a:r>
              <a:rPr lang="ar-SA" sz="2400" b="1" dirty="0" smtClean="0">
                <a:solidFill>
                  <a:schemeClr val="accent2">
                    <a:lumMod val="75000"/>
                  </a:schemeClr>
                </a:solidFill>
              </a:rPr>
              <a:t>5-</a:t>
            </a:r>
            <a:r>
              <a:rPr lang="ar-SA" sz="2400" b="1" dirty="0" err="1" smtClean="0">
                <a:solidFill>
                  <a:schemeClr val="accent2">
                    <a:lumMod val="75000"/>
                  </a:schemeClr>
                </a:solidFill>
              </a:rPr>
              <a:t>الواسمات</a:t>
            </a:r>
            <a:r>
              <a:rPr lang="ar-SA" sz="2400" b="1" dirty="0" smtClean="0">
                <a:solidFill>
                  <a:schemeClr val="accent2">
                    <a:lumMod val="75000"/>
                  </a:schemeClr>
                </a:solidFill>
              </a:rPr>
              <a:t> المشعة</a:t>
            </a:r>
            <a:r>
              <a:rPr lang="ar-SA" sz="2400" b="1" dirty="0" smtClean="0"/>
              <a:t>:</a:t>
            </a:r>
          </a:p>
          <a:p>
            <a:r>
              <a:rPr lang="ar-SA" sz="2400" b="1" dirty="0" smtClean="0"/>
              <a:t>مثل </a:t>
            </a:r>
            <a:r>
              <a:rPr lang="en-US" sz="2400" b="1" dirty="0" smtClean="0"/>
              <a:t>Tc99 </a:t>
            </a:r>
            <a:r>
              <a:rPr lang="ar-SA" sz="2400" b="1" dirty="0" smtClean="0"/>
              <a:t>(</a:t>
            </a:r>
            <a:r>
              <a:rPr lang="ar-SA" sz="2400" b="1" dirty="0" err="1" smtClean="0"/>
              <a:t>التكنيسيوم</a:t>
            </a:r>
            <a:r>
              <a:rPr lang="ar-SA" sz="2400" b="1" dirty="0" smtClean="0"/>
              <a:t>)أسفل </a:t>
            </a:r>
            <a:r>
              <a:rPr lang="ar-SA" sz="2400" b="1" dirty="0" err="1" smtClean="0"/>
              <a:t>الصدرتوجهني</a:t>
            </a:r>
            <a:r>
              <a:rPr lang="ar-SA" sz="2400" b="1" dirty="0" smtClean="0"/>
              <a:t> لوجود الارتجاع</a:t>
            </a:r>
          </a:p>
          <a:p>
            <a:r>
              <a:rPr lang="ar-SA" sz="2400" b="1" dirty="0" err="1" smtClean="0"/>
              <a:t>المريئي</a:t>
            </a:r>
            <a:r>
              <a:rPr lang="ar-SA" sz="2400" b="1" dirty="0" smtClean="0"/>
              <a:t> المعدي، حيث تظهر الفعالية </a:t>
            </a:r>
            <a:r>
              <a:rPr lang="ar-SA" sz="2400" b="1" dirty="0" err="1" smtClean="0"/>
              <a:t>الشعاعية</a:t>
            </a:r>
            <a:r>
              <a:rPr lang="ar-SA" sz="2400" b="1" dirty="0" smtClean="0"/>
              <a:t> خلف القص.</a:t>
            </a:r>
          </a:p>
          <a:p>
            <a:r>
              <a:rPr lang="ar-SA" sz="2400" b="1" dirty="0" smtClean="0"/>
              <a:t>ويستخدم في الأبحاث فقط أما استخدامها عملياً فأصبح تاريخاً.  </a:t>
            </a:r>
            <a:endParaRPr lang="ar-SA"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أفقي 1"/>
          <p:cNvSpPr/>
          <p:nvPr/>
        </p:nvSpPr>
        <p:spPr>
          <a:xfrm>
            <a:off x="1928794" y="285728"/>
            <a:ext cx="5929354" cy="1033272"/>
          </a:xfrm>
          <a:prstGeom prst="horizontalScroll">
            <a:avLst/>
          </a:prstGeom>
          <a:solidFill>
            <a:schemeClr val="accent2">
              <a:lumMod val="60000"/>
              <a:lumOff val="40000"/>
            </a:schemeClr>
          </a:solidFill>
          <a:effectLst>
            <a:outerShdw blurRad="50800" dist="50800" dir="6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أعراض أمراض </a:t>
            </a:r>
            <a:r>
              <a:rPr lang="ar-SA" sz="2800" b="1" dirty="0" err="1" smtClean="0">
                <a:solidFill>
                  <a:schemeClr val="tx1"/>
                </a:solidFill>
              </a:rPr>
              <a:t>المري</a:t>
            </a:r>
            <a:endParaRPr lang="ar-SA" sz="2800" b="1" dirty="0">
              <a:solidFill>
                <a:schemeClr val="tx1"/>
              </a:solidFill>
            </a:endParaRPr>
          </a:p>
        </p:txBody>
      </p:sp>
      <p:sp>
        <p:nvSpPr>
          <p:cNvPr id="3" name="مستطيل 2"/>
          <p:cNvSpPr/>
          <p:nvPr/>
        </p:nvSpPr>
        <p:spPr>
          <a:xfrm>
            <a:off x="571472" y="1285860"/>
            <a:ext cx="8429684" cy="1200329"/>
          </a:xfrm>
          <a:prstGeom prst="rect">
            <a:avLst/>
          </a:prstGeom>
          <a:solidFill>
            <a:schemeClr val="accent6">
              <a:lumMod val="20000"/>
              <a:lumOff val="80000"/>
            </a:schemeClr>
          </a:solidFill>
        </p:spPr>
        <p:txBody>
          <a:bodyPr wrap="square">
            <a:spAutoFit/>
          </a:bodyPr>
          <a:lstStyle/>
          <a:p>
            <a:r>
              <a:rPr lang="ar-SA" sz="2400" b="1" dirty="0" err="1" smtClean="0"/>
              <a:t>المري</a:t>
            </a:r>
            <a:r>
              <a:rPr lang="ar-SA" sz="2400" b="1" dirty="0" smtClean="0"/>
              <a:t> عضو عميق يقع في المنصف الخلفي ويقع أمام الفقرات، والوصول</a:t>
            </a:r>
          </a:p>
          <a:p>
            <a:r>
              <a:rPr lang="ar-SA" sz="2400" b="1" dirty="0" smtClean="0"/>
              <a:t>إليه من الناحية </a:t>
            </a:r>
            <a:r>
              <a:rPr lang="ar-SA" sz="2400" b="1" dirty="0" err="1" smtClean="0"/>
              <a:t>السريرية</a:t>
            </a:r>
            <a:r>
              <a:rPr lang="ar-SA" sz="2400" b="1" dirty="0" smtClean="0"/>
              <a:t> مستحيل، فنميز أعراضه عن طريق </a:t>
            </a:r>
            <a:r>
              <a:rPr lang="ar-SA" sz="2400" b="1" dirty="0" err="1" smtClean="0"/>
              <a:t>الاستجوا</a:t>
            </a:r>
            <a:r>
              <a:rPr lang="ar-SA" sz="2400" b="1" dirty="0" smtClean="0"/>
              <a:t> ب.</a:t>
            </a:r>
          </a:p>
          <a:p>
            <a:r>
              <a:rPr lang="ar-SA" sz="2400" b="1" dirty="0" smtClean="0"/>
              <a:t> هناك 5 أعراض رئيسية يمكن أن تنشأ عن آفات </a:t>
            </a:r>
            <a:r>
              <a:rPr lang="ar-SA" sz="2400" b="1" dirty="0" err="1" smtClean="0"/>
              <a:t>المري</a:t>
            </a:r>
            <a:r>
              <a:rPr lang="ar-SA" sz="2400" b="1" dirty="0" smtClean="0"/>
              <a:t>:</a:t>
            </a:r>
            <a:endParaRPr lang="ar-SA" sz="2400" b="1" dirty="0"/>
          </a:p>
        </p:txBody>
      </p:sp>
      <p:sp>
        <p:nvSpPr>
          <p:cNvPr id="6" name="مربع نص 5"/>
          <p:cNvSpPr txBox="1"/>
          <p:nvPr/>
        </p:nvSpPr>
        <p:spPr>
          <a:xfrm>
            <a:off x="1500167" y="2500306"/>
            <a:ext cx="6828496" cy="369332"/>
          </a:xfrm>
          <a:prstGeom prst="rect">
            <a:avLst/>
          </a:prstGeom>
          <a:noFill/>
        </p:spPr>
        <p:txBody>
          <a:bodyPr wrap="square" rtlCol="1">
            <a:spAutoFit/>
          </a:bodyPr>
          <a:lstStyle/>
          <a:p>
            <a:r>
              <a:rPr lang="ar-SA" sz="1800" dirty="0" smtClean="0"/>
              <a:t>عسرة البلع- الم الصدر </a:t>
            </a:r>
            <a:r>
              <a:rPr lang="ar-SA" sz="1800" dirty="0" err="1" smtClean="0"/>
              <a:t>المريئي</a:t>
            </a:r>
            <a:r>
              <a:rPr lang="ar-SA" sz="1800" dirty="0" smtClean="0"/>
              <a:t>-ارتداد الأطعمة-</a:t>
            </a:r>
            <a:r>
              <a:rPr lang="ar-SA" sz="1800" dirty="0" err="1" smtClean="0"/>
              <a:t>الالعاب</a:t>
            </a:r>
            <a:r>
              <a:rPr lang="ar-SA" sz="1800" dirty="0" smtClean="0"/>
              <a:t>- البلع المؤلم </a:t>
            </a:r>
            <a:endParaRPr lang="ar-SA" sz="1800" dirty="0"/>
          </a:p>
        </p:txBody>
      </p:sp>
      <p:sp>
        <p:nvSpPr>
          <p:cNvPr id="9" name="مربع نص 8"/>
          <p:cNvSpPr txBox="1"/>
          <p:nvPr/>
        </p:nvSpPr>
        <p:spPr>
          <a:xfrm>
            <a:off x="571472" y="3071810"/>
            <a:ext cx="8042911" cy="1938992"/>
          </a:xfrm>
          <a:prstGeom prst="rect">
            <a:avLst/>
          </a:prstGeom>
          <a:solidFill>
            <a:schemeClr val="accent6">
              <a:lumMod val="20000"/>
              <a:lumOff val="80000"/>
            </a:schemeClr>
          </a:solidFill>
        </p:spPr>
        <p:txBody>
          <a:bodyPr wrap="square" rtlCol="1">
            <a:spAutoFit/>
          </a:bodyPr>
          <a:lstStyle/>
          <a:p>
            <a:r>
              <a:rPr lang="ar-SA" sz="2000" b="1" dirty="0" smtClean="0"/>
              <a:t>1- </a:t>
            </a:r>
            <a:r>
              <a:rPr lang="ar-SA" sz="2000" b="1" u="sng" dirty="0" smtClean="0"/>
              <a:t>عسرة البلع ( </a:t>
            </a:r>
            <a:r>
              <a:rPr lang="en-US" sz="2000" b="1" u="sng" dirty="0" err="1" smtClean="0"/>
              <a:t>dysphagia</a:t>
            </a:r>
            <a:r>
              <a:rPr lang="en-US" sz="2000" b="1" u="sng" dirty="0" smtClean="0"/>
              <a:t> </a:t>
            </a:r>
            <a:r>
              <a:rPr lang="ar-SA" sz="2000" b="1" u="sng" dirty="0" smtClean="0"/>
              <a:t>)  </a:t>
            </a:r>
            <a:r>
              <a:rPr lang="ar-SA" sz="2000" b="1" dirty="0" smtClean="0"/>
              <a:t>: وهو العرض الرئيسي </a:t>
            </a:r>
            <a:r>
              <a:rPr lang="ar-SA" sz="2000" b="1" dirty="0" err="1" smtClean="0"/>
              <a:t>لامراض</a:t>
            </a:r>
            <a:r>
              <a:rPr lang="ar-SA" sz="2000" b="1" dirty="0" smtClean="0"/>
              <a:t> </a:t>
            </a:r>
            <a:r>
              <a:rPr lang="ar-SA" sz="2000" b="1" dirty="0" err="1" smtClean="0"/>
              <a:t>المري</a:t>
            </a:r>
            <a:endParaRPr lang="ar-SA" sz="2000" b="1" dirty="0" smtClean="0"/>
          </a:p>
          <a:p>
            <a:r>
              <a:rPr lang="ar-SA" sz="2000" b="1" dirty="0" smtClean="0"/>
              <a:t>          وهو الشعور بمرور اللقمة </a:t>
            </a:r>
            <a:r>
              <a:rPr lang="ar-SA" sz="2000" b="1" dirty="0" err="1" smtClean="0"/>
              <a:t>الطعامية</a:t>
            </a:r>
            <a:r>
              <a:rPr lang="ar-SA" sz="2000" b="1" dirty="0" smtClean="0"/>
              <a:t>  (تأخر أو توقف) بعد البلع </a:t>
            </a:r>
          </a:p>
          <a:p>
            <a:r>
              <a:rPr lang="ar-SA" sz="2000" b="1" dirty="0" smtClean="0"/>
              <a:t>حيث يشعر المريض بغصة في مكان ما من العنق حتى منطقة </a:t>
            </a:r>
            <a:r>
              <a:rPr lang="ar-SA" sz="2000" b="1" dirty="0" err="1" smtClean="0"/>
              <a:t>الشرسوف</a:t>
            </a:r>
            <a:r>
              <a:rPr lang="ar-SA" sz="2000" b="1" dirty="0" smtClean="0"/>
              <a:t>( وليس من الضرورة أن يكون مكان الغصة عند منطقة الأذية)  . </a:t>
            </a:r>
          </a:p>
          <a:p>
            <a:r>
              <a:rPr lang="ar-SA" sz="2000" b="1" dirty="0" smtClean="0"/>
              <a:t>   وتفسرها     تضق </a:t>
            </a:r>
            <a:r>
              <a:rPr lang="ar-SA" sz="2000" b="1" dirty="0" err="1" smtClean="0"/>
              <a:t>مكانيكي</a:t>
            </a:r>
            <a:r>
              <a:rPr lang="ar-SA" sz="2000" b="1" dirty="0" smtClean="0"/>
              <a:t> أو </a:t>
            </a:r>
            <a:r>
              <a:rPr lang="ar-SA" sz="2000" b="1" dirty="0" err="1" smtClean="0"/>
              <a:t>اضراب</a:t>
            </a:r>
            <a:r>
              <a:rPr lang="ar-SA" sz="2000" b="1" dirty="0" smtClean="0"/>
              <a:t> وظيفي  </a:t>
            </a:r>
          </a:p>
          <a:p>
            <a:r>
              <a:rPr lang="ar-SA" sz="2000" b="1" dirty="0" smtClean="0"/>
              <a:t>  </a:t>
            </a:r>
            <a:endParaRPr lang="ar-SA" sz="2000" b="1" dirty="0"/>
          </a:p>
        </p:txBody>
      </p:sp>
      <p:sp>
        <p:nvSpPr>
          <p:cNvPr id="13" name="مربع نص 12"/>
          <p:cNvSpPr txBox="1"/>
          <p:nvPr/>
        </p:nvSpPr>
        <p:spPr>
          <a:xfrm>
            <a:off x="285720" y="5143512"/>
            <a:ext cx="8358246" cy="2308324"/>
          </a:xfrm>
          <a:prstGeom prst="rect">
            <a:avLst/>
          </a:prstGeom>
          <a:solidFill>
            <a:schemeClr val="accent6">
              <a:lumMod val="20000"/>
              <a:lumOff val="80000"/>
            </a:schemeClr>
          </a:solidFill>
        </p:spPr>
        <p:txBody>
          <a:bodyPr wrap="square" rtlCol="1">
            <a:spAutoFit/>
          </a:bodyPr>
          <a:lstStyle/>
          <a:p>
            <a:r>
              <a:rPr lang="ar-SA" sz="2400" b="1" dirty="0" smtClean="0"/>
              <a:t> له أحد ثلاثة أشكال </a:t>
            </a:r>
          </a:p>
          <a:p>
            <a:r>
              <a:rPr lang="ar-SA" sz="2400" b="1" dirty="0" smtClean="0"/>
              <a:t>              *** حرقة خلف القص : وهو الشكل </a:t>
            </a:r>
            <a:r>
              <a:rPr lang="ar-SA" sz="2400" b="1" dirty="0" err="1" smtClean="0"/>
              <a:t>الرئسي</a:t>
            </a:r>
            <a:r>
              <a:rPr lang="ar-SA" sz="2400" b="1" dirty="0" smtClean="0"/>
              <a:t> للألم </a:t>
            </a:r>
            <a:r>
              <a:rPr lang="ar-SA" sz="2400" b="1" dirty="0" err="1" smtClean="0"/>
              <a:t>المريئي</a:t>
            </a:r>
            <a:r>
              <a:rPr lang="ar-SA" sz="2400" b="1" dirty="0" smtClean="0"/>
              <a:t> ويمثل 95% من </a:t>
            </a:r>
            <a:r>
              <a:rPr lang="ar-SA" sz="2400" b="1" dirty="0" err="1" smtClean="0"/>
              <a:t>الالم</a:t>
            </a:r>
            <a:r>
              <a:rPr lang="ar-SA" sz="2400" b="1" dirty="0" smtClean="0"/>
              <a:t> </a:t>
            </a:r>
            <a:r>
              <a:rPr lang="ar-SA" sz="2400" b="1" dirty="0" err="1" smtClean="0"/>
              <a:t>المريئي</a:t>
            </a:r>
            <a:r>
              <a:rPr lang="ar-SA" sz="2400" b="1" dirty="0" smtClean="0"/>
              <a:t> حيث يشعر المريض بحس لذعة وحرقة مثل سيخ النار وقد تمتد الحرقة </a:t>
            </a:r>
            <a:r>
              <a:rPr lang="ar-SA" sz="2400" b="1" dirty="0" err="1" smtClean="0"/>
              <a:t>الى</a:t>
            </a:r>
            <a:r>
              <a:rPr lang="ar-SA" sz="2400" b="1" dirty="0" smtClean="0"/>
              <a:t> البلعوم والفم   وذلك بسبب </a:t>
            </a:r>
            <a:r>
              <a:rPr lang="ar-SA" sz="2400" b="1" dirty="0" err="1" smtClean="0"/>
              <a:t>تخريش</a:t>
            </a:r>
            <a:r>
              <a:rPr lang="ar-SA" sz="2400" b="1" dirty="0" smtClean="0"/>
              <a:t>  المخاطي .</a:t>
            </a:r>
          </a:p>
          <a:p>
            <a:endParaRPr lang="ar-SA" sz="2400" b="1" dirty="0" smtClean="0"/>
          </a:p>
          <a:p>
            <a:r>
              <a:rPr lang="ar-SA" sz="2400" b="1" dirty="0" smtClean="0"/>
              <a:t>               </a:t>
            </a:r>
          </a:p>
        </p:txBody>
      </p:sp>
      <p:sp>
        <p:nvSpPr>
          <p:cNvPr id="16" name="مخطط انسيابي: معالجة 15"/>
          <p:cNvSpPr/>
          <p:nvPr/>
        </p:nvSpPr>
        <p:spPr>
          <a:xfrm>
            <a:off x="5643570" y="3000372"/>
            <a:ext cx="2857520" cy="500066"/>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tx1"/>
                </a:solidFill>
              </a:rPr>
              <a:t>1- </a:t>
            </a:r>
            <a:r>
              <a:rPr lang="ar-SA" sz="2000" b="1" u="sng" dirty="0" smtClean="0">
                <a:solidFill>
                  <a:schemeClr val="tx1"/>
                </a:solidFill>
              </a:rPr>
              <a:t>عسرة البلع ( </a:t>
            </a:r>
            <a:r>
              <a:rPr lang="en-US" sz="2000" b="1" u="sng" dirty="0" err="1" smtClean="0">
                <a:solidFill>
                  <a:schemeClr val="tx1"/>
                </a:solidFill>
              </a:rPr>
              <a:t>dysphagia</a:t>
            </a:r>
            <a:r>
              <a:rPr lang="en-US" sz="2000" b="1" u="sng" dirty="0" smtClean="0">
                <a:solidFill>
                  <a:schemeClr val="tx1"/>
                </a:solidFill>
              </a:rPr>
              <a:t> </a:t>
            </a:r>
            <a:r>
              <a:rPr lang="ar-SA" sz="2000" b="1" u="sng" dirty="0" smtClean="0">
                <a:solidFill>
                  <a:schemeClr val="tx1"/>
                </a:solidFill>
              </a:rPr>
              <a:t>) </a:t>
            </a:r>
            <a:endParaRPr lang="ar-SA" sz="2000" dirty="0">
              <a:solidFill>
                <a:schemeClr val="tx1"/>
              </a:solidFill>
            </a:endParaRPr>
          </a:p>
        </p:txBody>
      </p:sp>
      <p:sp>
        <p:nvSpPr>
          <p:cNvPr id="18" name="مخطط انسيابي: معالجة 17"/>
          <p:cNvSpPr/>
          <p:nvPr/>
        </p:nvSpPr>
        <p:spPr>
          <a:xfrm>
            <a:off x="5929322" y="4643446"/>
            <a:ext cx="2928958" cy="541210"/>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2- </a:t>
            </a:r>
            <a:r>
              <a:rPr lang="ar-SA" sz="2400" b="1" u="sng" dirty="0" smtClean="0">
                <a:solidFill>
                  <a:schemeClr val="tx1"/>
                </a:solidFill>
              </a:rPr>
              <a:t>الألم الصدري </a:t>
            </a:r>
            <a:r>
              <a:rPr lang="ar-SA" sz="2400" b="1" u="sng" dirty="0" err="1" smtClean="0">
                <a:solidFill>
                  <a:schemeClr val="tx1"/>
                </a:solidFill>
              </a:rPr>
              <a:t>المريئي</a:t>
            </a:r>
            <a:r>
              <a:rPr lang="ar-SA" sz="2400" b="1" u="sng" dirty="0" smtClean="0">
                <a:solidFill>
                  <a:schemeClr val="tx1"/>
                </a:solidFill>
              </a:rPr>
              <a:t> </a:t>
            </a:r>
            <a:r>
              <a:rPr lang="ar-SA" sz="2400" b="1" dirty="0" smtClean="0">
                <a:solidFill>
                  <a:schemeClr val="tx1"/>
                </a:solidFill>
              </a:rPr>
              <a:t>: </a:t>
            </a:r>
            <a:endParaRPr lang="ar-SA" sz="2400"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214290"/>
            <a:ext cx="8143932" cy="1323439"/>
          </a:xfrm>
          <a:prstGeom prst="rect">
            <a:avLst/>
          </a:prstGeom>
          <a:solidFill>
            <a:schemeClr val="accent6">
              <a:lumMod val="20000"/>
              <a:lumOff val="80000"/>
            </a:schemeClr>
          </a:solidFill>
        </p:spPr>
        <p:txBody>
          <a:bodyPr wrap="square">
            <a:spAutoFit/>
          </a:bodyPr>
          <a:lstStyle/>
          <a:p>
            <a:r>
              <a:rPr lang="ar-SA" sz="2000" b="1" dirty="0" smtClean="0"/>
              <a:t>              ***ضغط وعصر خلف القص:يقلد </a:t>
            </a:r>
            <a:r>
              <a:rPr lang="ar-SA" sz="2000" b="1" dirty="0" err="1" smtClean="0"/>
              <a:t>الالم</a:t>
            </a:r>
            <a:r>
              <a:rPr lang="ar-SA" sz="2000" b="1" dirty="0" smtClean="0"/>
              <a:t> القلبي </a:t>
            </a:r>
            <a:r>
              <a:rPr lang="ar-SA" sz="2000" b="1" dirty="0" err="1" smtClean="0"/>
              <a:t>الخناقي</a:t>
            </a:r>
            <a:r>
              <a:rPr lang="ar-SA" sz="2000" b="1" dirty="0" smtClean="0"/>
              <a:t> بنقص التروية </a:t>
            </a:r>
            <a:r>
              <a:rPr lang="ar-SA" sz="2000" b="1" dirty="0" err="1" smtClean="0"/>
              <a:t>او</a:t>
            </a:r>
            <a:r>
              <a:rPr lang="ar-SA" sz="2000" b="1" dirty="0" smtClean="0"/>
              <a:t> الم </a:t>
            </a:r>
            <a:r>
              <a:rPr lang="ar-SA" sz="2000" b="1" dirty="0" err="1" smtClean="0"/>
              <a:t>الاحتشاء</a:t>
            </a:r>
            <a:r>
              <a:rPr lang="ar-SA" sz="2000" b="1" dirty="0" smtClean="0"/>
              <a:t> </a:t>
            </a:r>
          </a:p>
          <a:p>
            <a:r>
              <a:rPr lang="ar-SA" sz="2000" b="1" dirty="0" smtClean="0"/>
              <a:t>  </a:t>
            </a:r>
          </a:p>
          <a:p>
            <a:r>
              <a:rPr lang="ar-SA" sz="2000" b="1" dirty="0" smtClean="0"/>
              <a:t>              ***ألم ظهري بين لوحي الكتفين:يقلد </a:t>
            </a:r>
            <a:r>
              <a:rPr lang="ar-SA" sz="2000" b="1" dirty="0" err="1" smtClean="0"/>
              <a:t>الالم</a:t>
            </a:r>
            <a:r>
              <a:rPr lang="ar-SA" sz="2000" b="1" dirty="0" smtClean="0"/>
              <a:t> المفصلي الروماتيزمي حث يراجع المريض                طبيب المفاصل بسبب </a:t>
            </a:r>
            <a:r>
              <a:rPr lang="ar-SA" sz="2000" b="1" dirty="0" err="1" smtClean="0"/>
              <a:t>الالم</a:t>
            </a:r>
            <a:r>
              <a:rPr lang="ar-SA" sz="2000" b="1" dirty="0" smtClean="0"/>
              <a:t> الظهري      </a:t>
            </a:r>
            <a:endParaRPr lang="ar-SA" sz="2000" dirty="0"/>
          </a:p>
        </p:txBody>
      </p:sp>
      <p:sp>
        <p:nvSpPr>
          <p:cNvPr id="3" name="مربع نص 2"/>
          <p:cNvSpPr txBox="1"/>
          <p:nvPr/>
        </p:nvSpPr>
        <p:spPr>
          <a:xfrm>
            <a:off x="214282" y="2000240"/>
            <a:ext cx="8614415" cy="2000548"/>
          </a:xfrm>
          <a:prstGeom prst="rect">
            <a:avLst/>
          </a:prstGeom>
          <a:solidFill>
            <a:schemeClr val="accent6">
              <a:lumMod val="20000"/>
              <a:lumOff val="80000"/>
            </a:schemeClr>
          </a:solidFill>
        </p:spPr>
        <p:txBody>
          <a:bodyPr wrap="square" rtlCol="1">
            <a:spAutoFit/>
          </a:bodyPr>
          <a:lstStyle/>
          <a:p>
            <a:r>
              <a:rPr lang="ar-SA" sz="2400" b="1" u="sng" dirty="0" smtClean="0"/>
              <a:t>3-</a:t>
            </a:r>
            <a:r>
              <a:rPr lang="ar-SA" sz="2400" b="1" u="sng" dirty="0" err="1" smtClean="0"/>
              <a:t>رتداد</a:t>
            </a:r>
            <a:r>
              <a:rPr lang="ar-SA" sz="2400" b="1" u="sng" dirty="0" smtClean="0"/>
              <a:t>(ارتجاع </a:t>
            </a:r>
            <a:r>
              <a:rPr lang="ar-SA" sz="2400" b="1" u="sng" dirty="0" err="1" smtClean="0"/>
              <a:t>الاطعمة</a:t>
            </a:r>
            <a:r>
              <a:rPr lang="ar-SA" sz="2400" b="1" u="sng" dirty="0" smtClean="0"/>
              <a:t>)   </a:t>
            </a:r>
            <a:r>
              <a:rPr lang="en-US" sz="2000" b="1" dirty="0" smtClean="0"/>
              <a:t>REGURGITATION  </a:t>
            </a:r>
            <a:r>
              <a:rPr lang="ar-SA" sz="2000" b="1" dirty="0" smtClean="0"/>
              <a:t>:  </a:t>
            </a:r>
          </a:p>
          <a:p>
            <a:r>
              <a:rPr lang="ar-SA" sz="2000" b="1" dirty="0" err="1" smtClean="0"/>
              <a:t>وهوعودة</a:t>
            </a:r>
            <a:r>
              <a:rPr lang="ar-SA" sz="2000" b="1" dirty="0" smtClean="0"/>
              <a:t> وارتداد مواد </a:t>
            </a:r>
            <a:r>
              <a:rPr lang="ar-SA" sz="2000" b="1" dirty="0" err="1" smtClean="0"/>
              <a:t>طعامية</a:t>
            </a:r>
            <a:r>
              <a:rPr lang="ar-SA" sz="2000" b="1" dirty="0" smtClean="0"/>
              <a:t> غير مهضومة  جامدة </a:t>
            </a:r>
            <a:r>
              <a:rPr lang="ar-SA" sz="2000" b="1" dirty="0" err="1" smtClean="0"/>
              <a:t>او</a:t>
            </a:r>
            <a:r>
              <a:rPr lang="ar-SA" sz="2000" b="1" dirty="0" smtClean="0"/>
              <a:t> سائلة من المعدة </a:t>
            </a:r>
            <a:r>
              <a:rPr lang="ar-SA" sz="2000" b="1" dirty="0" err="1" smtClean="0"/>
              <a:t>او</a:t>
            </a:r>
            <a:r>
              <a:rPr lang="ar-SA" sz="2000" b="1" dirty="0" smtClean="0"/>
              <a:t> المري </a:t>
            </a:r>
            <a:r>
              <a:rPr lang="ar-SA" sz="2000" b="1" dirty="0" err="1" smtClean="0"/>
              <a:t>الى</a:t>
            </a:r>
            <a:r>
              <a:rPr lang="ar-SA" sz="2000" b="1" dirty="0" smtClean="0"/>
              <a:t> البلعوم والفم (</a:t>
            </a:r>
            <a:r>
              <a:rPr lang="ar-SA" sz="2000" b="1" dirty="0" err="1" smtClean="0"/>
              <a:t>فجاة</a:t>
            </a:r>
            <a:r>
              <a:rPr lang="ar-SA" sz="2000" b="1" dirty="0" smtClean="0"/>
              <a:t> يشعر المريض بقطع طعام في بلعومه).</a:t>
            </a:r>
          </a:p>
          <a:p>
            <a:r>
              <a:rPr lang="ar-SA" sz="2000" b="1" dirty="0" smtClean="0"/>
              <a:t>والسبب قصور في وظيفة </a:t>
            </a:r>
            <a:r>
              <a:rPr lang="ar-SA" sz="2000" b="1" dirty="0" err="1" smtClean="0"/>
              <a:t>المعصرات</a:t>
            </a:r>
            <a:r>
              <a:rPr lang="ar-SA" sz="2000" b="1" dirty="0" smtClean="0"/>
              <a:t> </a:t>
            </a:r>
            <a:r>
              <a:rPr lang="ar-SA" sz="2000" b="1" dirty="0" err="1" smtClean="0"/>
              <a:t>المريئية</a:t>
            </a:r>
            <a:r>
              <a:rPr lang="ar-SA" sz="2000" b="1" dirty="0" smtClean="0"/>
              <a:t> </a:t>
            </a:r>
            <a:r>
              <a:rPr lang="ar-SA" sz="2000" b="1" dirty="0" err="1" smtClean="0"/>
              <a:t>او</a:t>
            </a:r>
            <a:r>
              <a:rPr lang="ar-SA" sz="2000" b="1" dirty="0" smtClean="0"/>
              <a:t> وجود عائق يمنع مرور </a:t>
            </a:r>
            <a:r>
              <a:rPr lang="ar-SA" sz="2000" b="1" dirty="0" err="1" smtClean="0"/>
              <a:t>الاطعمة</a:t>
            </a:r>
            <a:r>
              <a:rPr lang="ar-SA" sz="2000" b="1" dirty="0" smtClean="0"/>
              <a:t> </a:t>
            </a:r>
            <a:r>
              <a:rPr lang="ar-SA" sz="2000" b="1" dirty="0" err="1" smtClean="0"/>
              <a:t>الى</a:t>
            </a:r>
            <a:r>
              <a:rPr lang="ar-SA" sz="2000" b="1" dirty="0" smtClean="0"/>
              <a:t> المعدة</a:t>
            </a:r>
          </a:p>
          <a:p>
            <a:r>
              <a:rPr lang="ar-SA" sz="2000" b="1" dirty="0" smtClean="0"/>
              <a:t>يحدث دون جهد </a:t>
            </a:r>
            <a:r>
              <a:rPr lang="ar-SA" sz="2000" b="1" dirty="0" err="1" smtClean="0"/>
              <a:t>الاقياء</a:t>
            </a:r>
            <a:r>
              <a:rPr lang="ar-SA" sz="2000" b="1" dirty="0" smtClean="0"/>
              <a:t> ودون حدوث الغثيان حيث </a:t>
            </a:r>
            <a:r>
              <a:rPr lang="ar-SA" sz="2000" b="1" dirty="0" err="1" smtClean="0"/>
              <a:t>ان</a:t>
            </a:r>
            <a:r>
              <a:rPr lang="ar-SA" sz="2000" b="1" dirty="0" smtClean="0"/>
              <a:t> جهد </a:t>
            </a:r>
            <a:r>
              <a:rPr lang="ar-SA" sz="2000" b="1" dirty="0" err="1" smtClean="0"/>
              <a:t>الاقياء</a:t>
            </a:r>
            <a:r>
              <a:rPr lang="ar-SA" sz="2000" b="1" dirty="0" smtClean="0"/>
              <a:t> يحدث بتقلص عضلة الحجاب الحاجز وتقلص العضلات </a:t>
            </a:r>
            <a:r>
              <a:rPr lang="ar-SA" sz="2000" b="1" dirty="0" err="1" smtClean="0"/>
              <a:t>البطنية</a:t>
            </a:r>
            <a:r>
              <a:rPr lang="ar-SA" sz="2000" b="1" dirty="0" smtClean="0"/>
              <a:t> وتقلص عضلات الصدر</a:t>
            </a:r>
          </a:p>
        </p:txBody>
      </p:sp>
      <p:sp>
        <p:nvSpPr>
          <p:cNvPr id="5" name="مربع نص 4"/>
          <p:cNvSpPr txBox="1"/>
          <p:nvPr/>
        </p:nvSpPr>
        <p:spPr>
          <a:xfrm>
            <a:off x="357158" y="3857628"/>
            <a:ext cx="8542977" cy="1938992"/>
          </a:xfrm>
          <a:prstGeom prst="rect">
            <a:avLst/>
          </a:prstGeom>
          <a:solidFill>
            <a:schemeClr val="accent6">
              <a:lumMod val="20000"/>
              <a:lumOff val="80000"/>
            </a:schemeClr>
          </a:solidFill>
        </p:spPr>
        <p:txBody>
          <a:bodyPr wrap="square" rtlCol="1">
            <a:spAutoFit/>
          </a:bodyPr>
          <a:lstStyle/>
          <a:p>
            <a:r>
              <a:rPr lang="ar-SA" sz="2000" b="1" u="sng" dirty="0" smtClean="0"/>
              <a:t>4-</a:t>
            </a:r>
            <a:r>
              <a:rPr lang="ar-SA" sz="2000" b="1" u="sng" dirty="0" err="1" smtClean="0"/>
              <a:t>الالعاب</a:t>
            </a:r>
            <a:r>
              <a:rPr lang="ar-SA" sz="2000" b="1" u="sng" dirty="0" smtClean="0"/>
              <a:t>(فرط </a:t>
            </a:r>
            <a:r>
              <a:rPr lang="ar-SA" sz="2000" b="1" u="sng" dirty="0" err="1" smtClean="0"/>
              <a:t>افراز</a:t>
            </a:r>
            <a:r>
              <a:rPr lang="ar-SA" sz="2000" b="1" u="sng" dirty="0" smtClean="0"/>
              <a:t> اللعاب) </a:t>
            </a:r>
            <a:r>
              <a:rPr lang="en-US" sz="2000" b="1" dirty="0" err="1" smtClean="0"/>
              <a:t>sialorrhea</a:t>
            </a:r>
            <a:r>
              <a:rPr lang="en-US" sz="2000" b="1" dirty="0" smtClean="0"/>
              <a:t> </a:t>
            </a:r>
            <a:r>
              <a:rPr lang="ar-SA" sz="2000" b="1" dirty="0" smtClean="0"/>
              <a:t>: </a:t>
            </a:r>
          </a:p>
          <a:p>
            <a:r>
              <a:rPr lang="ar-SA" sz="2000" b="1" dirty="0" smtClean="0"/>
              <a:t>   وهو عرض غير وصفي </a:t>
            </a:r>
            <a:r>
              <a:rPr lang="ar-SA" sz="2000" b="1" dirty="0" err="1" smtClean="0"/>
              <a:t>لافات</a:t>
            </a:r>
            <a:r>
              <a:rPr lang="ar-SA" sz="2000" b="1" dirty="0" smtClean="0"/>
              <a:t> المري فقد يشاهد في </a:t>
            </a:r>
            <a:r>
              <a:rPr lang="ar-SA" sz="2000" b="1" dirty="0" err="1" smtClean="0"/>
              <a:t>افات</a:t>
            </a:r>
            <a:r>
              <a:rPr lang="ar-SA" sz="2000" b="1" dirty="0" smtClean="0"/>
              <a:t> والتهابات الحفرة الفموية </a:t>
            </a:r>
            <a:r>
              <a:rPr lang="ar-SA" sz="2000" b="1" dirty="0" err="1" smtClean="0"/>
              <a:t>وافات</a:t>
            </a:r>
            <a:r>
              <a:rPr lang="ar-SA" sz="2000" b="1" dirty="0" smtClean="0"/>
              <a:t> والتهابات المعدة والبصلة </a:t>
            </a:r>
            <a:r>
              <a:rPr lang="ar-SA" sz="2000" b="1" dirty="0" err="1" smtClean="0"/>
              <a:t>والاثني</a:t>
            </a:r>
            <a:r>
              <a:rPr lang="ar-SA" sz="2000" b="1" dirty="0" smtClean="0"/>
              <a:t> عشرية وفي بعض </a:t>
            </a:r>
            <a:r>
              <a:rPr lang="ar-SA" sz="2000" b="1" dirty="0" err="1" smtClean="0"/>
              <a:t>الافات</a:t>
            </a:r>
            <a:r>
              <a:rPr lang="ar-SA" sz="2000" b="1" dirty="0" smtClean="0"/>
              <a:t> العصبية وفي </a:t>
            </a:r>
            <a:r>
              <a:rPr lang="ar-SA" sz="2000" b="1" dirty="0" err="1" smtClean="0"/>
              <a:t>الانسمام</a:t>
            </a:r>
            <a:r>
              <a:rPr lang="ar-SA" sz="2000" b="1" dirty="0" smtClean="0"/>
              <a:t> بالمعادن وخاصة الثقيلة وليس سببه الدود كما يشيع لدى العوام</a:t>
            </a:r>
          </a:p>
          <a:p>
            <a:r>
              <a:rPr lang="ar-SA" sz="2000" b="1" dirty="0" smtClean="0"/>
              <a:t>أي </a:t>
            </a:r>
            <a:r>
              <a:rPr lang="ar-SA" sz="2000" b="1" dirty="0" err="1" smtClean="0"/>
              <a:t>تخريش</a:t>
            </a:r>
            <a:r>
              <a:rPr lang="ar-SA" sz="2000" b="1" dirty="0" smtClean="0"/>
              <a:t> للمخاطية من الفم وحتى القطعة </a:t>
            </a:r>
            <a:r>
              <a:rPr lang="ar-SA" sz="2000" b="1" dirty="0" err="1" smtClean="0"/>
              <a:t>الاولى</a:t>
            </a:r>
            <a:r>
              <a:rPr lang="ar-SA" sz="2000" b="1" dirty="0" smtClean="0"/>
              <a:t> </a:t>
            </a:r>
            <a:r>
              <a:rPr lang="ar-SA" sz="2000" b="1" dirty="0" err="1" smtClean="0"/>
              <a:t>للعفج</a:t>
            </a:r>
            <a:r>
              <a:rPr lang="ar-SA" sz="2000" b="1" dirty="0" smtClean="0"/>
              <a:t> سيؤدي </a:t>
            </a:r>
            <a:r>
              <a:rPr lang="ar-SA" sz="2000" b="1" dirty="0" err="1" smtClean="0"/>
              <a:t>الى</a:t>
            </a:r>
            <a:r>
              <a:rPr lang="ar-SA" sz="2000" b="1" dirty="0" smtClean="0"/>
              <a:t> تفعيل المبهم وبالتالي فرط </a:t>
            </a:r>
            <a:r>
              <a:rPr lang="ar-SA" sz="2000" b="1" dirty="0" err="1" smtClean="0"/>
              <a:t>افراز</a:t>
            </a:r>
            <a:r>
              <a:rPr lang="ar-SA" sz="2000" b="1" dirty="0" smtClean="0"/>
              <a:t> اللعاب .</a:t>
            </a:r>
            <a:endParaRPr lang="ar-SA" sz="2000" b="1" dirty="0"/>
          </a:p>
        </p:txBody>
      </p:sp>
      <p:sp>
        <p:nvSpPr>
          <p:cNvPr id="6" name="مخطط انسيابي: معالجة 5"/>
          <p:cNvSpPr/>
          <p:nvPr/>
        </p:nvSpPr>
        <p:spPr>
          <a:xfrm>
            <a:off x="3786182" y="1928802"/>
            <a:ext cx="5000660" cy="500066"/>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u="sng" dirty="0" smtClean="0">
                <a:solidFill>
                  <a:schemeClr val="tx1"/>
                </a:solidFill>
              </a:rPr>
              <a:t>3-</a:t>
            </a:r>
            <a:r>
              <a:rPr lang="ar-SA" sz="2400" b="1" u="sng" dirty="0" err="1" smtClean="0">
                <a:solidFill>
                  <a:schemeClr val="tx1"/>
                </a:solidFill>
              </a:rPr>
              <a:t>رتداد</a:t>
            </a:r>
            <a:r>
              <a:rPr lang="ar-SA" sz="2400" b="1" u="sng" dirty="0" smtClean="0">
                <a:solidFill>
                  <a:schemeClr val="tx1"/>
                </a:solidFill>
              </a:rPr>
              <a:t>(ارتجاع </a:t>
            </a:r>
            <a:r>
              <a:rPr lang="ar-SA" sz="2400" b="1" u="sng" dirty="0" err="1" smtClean="0">
                <a:solidFill>
                  <a:schemeClr val="tx1"/>
                </a:solidFill>
              </a:rPr>
              <a:t>الاطعمة</a:t>
            </a:r>
            <a:r>
              <a:rPr lang="ar-SA" sz="2400" b="1" u="sng" dirty="0" smtClean="0">
                <a:solidFill>
                  <a:schemeClr val="tx1"/>
                </a:solidFill>
              </a:rPr>
              <a:t>)   </a:t>
            </a:r>
            <a:r>
              <a:rPr lang="en-US" sz="2400" b="1" dirty="0" smtClean="0">
                <a:solidFill>
                  <a:schemeClr val="tx1"/>
                </a:solidFill>
              </a:rPr>
              <a:t>REGURGITATION </a:t>
            </a:r>
            <a:endParaRPr lang="ar-SA" sz="2400" b="1" dirty="0">
              <a:solidFill>
                <a:schemeClr val="tx1"/>
              </a:solidFill>
            </a:endParaRPr>
          </a:p>
        </p:txBody>
      </p:sp>
      <p:sp>
        <p:nvSpPr>
          <p:cNvPr id="7" name="مخطط انسيابي: معالجة 6"/>
          <p:cNvSpPr/>
          <p:nvPr/>
        </p:nvSpPr>
        <p:spPr>
          <a:xfrm>
            <a:off x="3571868" y="3929066"/>
            <a:ext cx="5214974" cy="357190"/>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b="1" u="sng" dirty="0" smtClean="0">
                <a:solidFill>
                  <a:schemeClr val="tx1"/>
                </a:solidFill>
              </a:rPr>
              <a:t>4-</a:t>
            </a:r>
            <a:r>
              <a:rPr lang="ar-SA" sz="2400" b="1" u="sng" dirty="0" err="1" smtClean="0">
                <a:solidFill>
                  <a:schemeClr val="tx1"/>
                </a:solidFill>
              </a:rPr>
              <a:t>الالعاب</a:t>
            </a:r>
            <a:r>
              <a:rPr lang="ar-SA" sz="2400" b="1" u="sng" dirty="0" smtClean="0">
                <a:solidFill>
                  <a:schemeClr val="tx1"/>
                </a:solidFill>
              </a:rPr>
              <a:t>(فرط </a:t>
            </a:r>
            <a:r>
              <a:rPr lang="ar-SA" sz="2400" b="1" u="sng" dirty="0" err="1" smtClean="0">
                <a:solidFill>
                  <a:schemeClr val="tx1"/>
                </a:solidFill>
              </a:rPr>
              <a:t>افراز</a:t>
            </a:r>
            <a:r>
              <a:rPr lang="ar-SA" sz="2400" b="1" u="sng" dirty="0" smtClean="0">
                <a:solidFill>
                  <a:schemeClr val="tx1"/>
                </a:solidFill>
              </a:rPr>
              <a:t> اللعاب) </a:t>
            </a:r>
            <a:r>
              <a:rPr lang="en-US" sz="2400" b="1" dirty="0" err="1" smtClean="0">
                <a:solidFill>
                  <a:schemeClr val="tx1"/>
                </a:solidFill>
              </a:rPr>
              <a:t>sialorrhea</a:t>
            </a:r>
            <a:r>
              <a:rPr lang="en-US" sz="2400" b="1" dirty="0" smtClean="0">
                <a:solidFill>
                  <a:schemeClr val="tx1"/>
                </a:solidFill>
              </a:rPr>
              <a:t> </a:t>
            </a:r>
            <a:r>
              <a:rPr lang="ar-SA" sz="2400" b="1" dirty="0" smtClean="0">
                <a:solidFill>
                  <a:schemeClr val="tx1"/>
                </a:solidFil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00298" y="1071546"/>
            <a:ext cx="4572000" cy="1631216"/>
          </a:xfrm>
          <a:prstGeom prst="rect">
            <a:avLst/>
          </a:prstGeom>
          <a:solidFill>
            <a:schemeClr val="accent6">
              <a:lumMod val="20000"/>
              <a:lumOff val="80000"/>
            </a:schemeClr>
          </a:solidFill>
        </p:spPr>
        <p:txBody>
          <a:bodyPr>
            <a:spAutoFit/>
          </a:bodyPr>
          <a:lstStyle/>
          <a:p>
            <a:r>
              <a:rPr lang="ar-SA" sz="2000" dirty="0" smtClean="0"/>
              <a:t>هو شعور بالألم عند البلع.</a:t>
            </a:r>
          </a:p>
          <a:p>
            <a:r>
              <a:rPr lang="ar-SA" sz="2000" dirty="0" smtClean="0"/>
              <a:t> يختلف عن عسرة البلع فلا يشعر المريض لا بالغصة ولا بتوقف الطعام إنما </a:t>
            </a:r>
            <a:r>
              <a:rPr lang="ar-SA" sz="2000" dirty="0" err="1" smtClean="0"/>
              <a:t>بالالم</a:t>
            </a:r>
            <a:r>
              <a:rPr lang="ar-SA" sz="2000" dirty="0" smtClean="0"/>
              <a:t>.</a:t>
            </a:r>
          </a:p>
          <a:p>
            <a:r>
              <a:rPr lang="ar-SA" sz="2000" dirty="0" smtClean="0"/>
              <a:t> يجب تمييزه عن عسرة البلع (لا يرافقها ألم) .</a:t>
            </a:r>
          </a:p>
          <a:p>
            <a:r>
              <a:rPr lang="ar-SA" sz="2000" dirty="0" smtClean="0"/>
              <a:t> يدل على وجود التهاب </a:t>
            </a:r>
            <a:r>
              <a:rPr lang="ar-SA" sz="2000" dirty="0" err="1" smtClean="0"/>
              <a:t>بالمري</a:t>
            </a:r>
            <a:r>
              <a:rPr lang="ar-SA" sz="2000" dirty="0" smtClean="0"/>
              <a:t>.</a:t>
            </a:r>
          </a:p>
        </p:txBody>
      </p:sp>
      <p:sp>
        <p:nvSpPr>
          <p:cNvPr id="3" name="مستطيل 2"/>
          <p:cNvSpPr/>
          <p:nvPr/>
        </p:nvSpPr>
        <p:spPr>
          <a:xfrm>
            <a:off x="3786182" y="500043"/>
            <a:ext cx="4357718" cy="461665"/>
          </a:xfrm>
          <a:prstGeom prst="rect">
            <a:avLst/>
          </a:prstGeom>
        </p:spPr>
        <p:txBody>
          <a:bodyPr wrap="square">
            <a:spAutoFit/>
          </a:bodyPr>
          <a:lstStyle/>
          <a:p>
            <a:r>
              <a:rPr lang="ar-SA" sz="2400" b="1" dirty="0" smtClean="0"/>
              <a:t> 5-البلع المؤلم</a:t>
            </a:r>
            <a:r>
              <a:rPr lang="en-US" sz="2400" b="1" dirty="0" err="1" smtClean="0"/>
              <a:t>Odynophagia</a:t>
            </a:r>
            <a:r>
              <a:rPr lang="en-US" sz="2400" b="1" dirty="0" smtClean="0"/>
              <a:t>   </a:t>
            </a:r>
            <a:endParaRPr lang="ar-SA" sz="2400" b="1" dirty="0"/>
          </a:p>
        </p:txBody>
      </p:sp>
      <p:sp>
        <p:nvSpPr>
          <p:cNvPr id="4" name="مخطط انسيابي: معالجة 3"/>
          <p:cNvSpPr/>
          <p:nvPr/>
        </p:nvSpPr>
        <p:spPr>
          <a:xfrm>
            <a:off x="3286116" y="428604"/>
            <a:ext cx="4714908" cy="612648"/>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5-البلع المؤلم</a:t>
            </a:r>
            <a:r>
              <a:rPr lang="en-US" sz="2400" dirty="0" err="1" smtClean="0">
                <a:solidFill>
                  <a:schemeClr val="tx1"/>
                </a:solidFill>
              </a:rPr>
              <a:t>Odynophagia</a:t>
            </a:r>
            <a:r>
              <a:rPr lang="en-US" sz="2400" b="1" dirty="0" smtClean="0">
                <a:solidFill>
                  <a:schemeClr val="tx1"/>
                </a:solidFill>
              </a:rPr>
              <a:t> </a:t>
            </a:r>
            <a:endParaRPr lang="ar-SA" sz="24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أفقي 1"/>
          <p:cNvSpPr/>
          <p:nvPr/>
        </p:nvSpPr>
        <p:spPr>
          <a:xfrm>
            <a:off x="1500166" y="428604"/>
            <a:ext cx="6786610" cy="1033272"/>
          </a:xfrm>
          <a:prstGeom prst="horizontalScroll">
            <a:avLst/>
          </a:prstGeom>
          <a:solidFill>
            <a:schemeClr val="accent2">
              <a:lumMod val="60000"/>
              <a:lumOff val="40000"/>
            </a:schemeClr>
          </a:solidFill>
          <a:effectLst>
            <a:outerShdw blurRad="50800" dist="50800" dir="6000000" algn="ctr" rotWithShape="0">
              <a:schemeClr val="tx1">
                <a:lumMod val="95000"/>
                <a:lumOff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tx1"/>
                </a:solidFill>
              </a:rPr>
              <a:t>التشوهات الخلقية للمري</a:t>
            </a:r>
            <a:endParaRPr lang="ar-SA" sz="3200" b="1" dirty="0">
              <a:solidFill>
                <a:schemeClr val="tx1"/>
              </a:solidFill>
            </a:endParaRPr>
          </a:p>
        </p:txBody>
      </p:sp>
      <p:sp>
        <p:nvSpPr>
          <p:cNvPr id="3" name="مستطيل 2"/>
          <p:cNvSpPr/>
          <p:nvPr/>
        </p:nvSpPr>
        <p:spPr>
          <a:xfrm>
            <a:off x="571472" y="1714488"/>
            <a:ext cx="8215370" cy="2677656"/>
          </a:xfrm>
          <a:prstGeom prst="rect">
            <a:avLst/>
          </a:prstGeom>
          <a:solidFill>
            <a:schemeClr val="accent6">
              <a:lumMod val="20000"/>
              <a:lumOff val="80000"/>
            </a:schemeClr>
          </a:solidFill>
        </p:spPr>
        <p:txBody>
          <a:bodyPr wrap="square">
            <a:spAutoFit/>
          </a:bodyPr>
          <a:lstStyle/>
          <a:p>
            <a:r>
              <a:rPr lang="ar-SA" sz="2400" b="1" dirty="0" smtClean="0"/>
              <a:t>أولاً:أسبابها:</a:t>
            </a:r>
          </a:p>
          <a:p>
            <a:r>
              <a:rPr lang="ar-SA" sz="2400" b="1" dirty="0" smtClean="0"/>
              <a:t>تفسر التشوهات الخلقة للمري </a:t>
            </a:r>
            <a:r>
              <a:rPr lang="ar-SA" sz="2400" b="1" dirty="0" err="1" smtClean="0"/>
              <a:t>باربع</a:t>
            </a:r>
            <a:r>
              <a:rPr lang="ar-SA" sz="2400" b="1" dirty="0" smtClean="0"/>
              <a:t> فرضيات دون معرفة السبب الحقيقي:</a:t>
            </a:r>
          </a:p>
          <a:p>
            <a:r>
              <a:rPr lang="ar-SA" sz="2400" b="1" dirty="0" smtClean="0"/>
              <a:t>1- نظرية </a:t>
            </a:r>
            <a:r>
              <a:rPr lang="ar-SA" sz="2400" b="1" dirty="0" err="1" smtClean="0"/>
              <a:t>خمجية</a:t>
            </a:r>
            <a:r>
              <a:rPr lang="ar-SA" sz="2400" b="1" dirty="0" smtClean="0"/>
              <a:t> فيروسية : </a:t>
            </a:r>
            <a:r>
              <a:rPr lang="ar-SA" sz="2400" b="1" dirty="0" err="1" smtClean="0"/>
              <a:t>خمج</a:t>
            </a:r>
            <a:r>
              <a:rPr lang="ar-SA" sz="2400" b="1" dirty="0" smtClean="0"/>
              <a:t> يصيب </a:t>
            </a:r>
            <a:r>
              <a:rPr lang="ar-SA" sz="2400" b="1" dirty="0" err="1" smtClean="0"/>
              <a:t>الام</a:t>
            </a:r>
            <a:r>
              <a:rPr lang="ar-SA" sz="2400" b="1" dirty="0" smtClean="0"/>
              <a:t> </a:t>
            </a:r>
            <a:r>
              <a:rPr lang="ar-SA" sz="2400" b="1" dirty="0" err="1" smtClean="0"/>
              <a:t>اثناء</a:t>
            </a:r>
            <a:r>
              <a:rPr lang="ar-SA" sz="2400" b="1" dirty="0" smtClean="0"/>
              <a:t> الحياة الجنينية  </a:t>
            </a:r>
            <a:r>
              <a:rPr lang="ar-SA" sz="2400" b="1" dirty="0" err="1" smtClean="0"/>
              <a:t>ادى</a:t>
            </a:r>
            <a:r>
              <a:rPr lang="ar-SA" sz="2400" b="1" dirty="0" smtClean="0"/>
              <a:t> لظهور التشوه.</a:t>
            </a:r>
          </a:p>
          <a:p>
            <a:r>
              <a:rPr lang="ar-SA" sz="2400" b="1" dirty="0" smtClean="0"/>
              <a:t>2- نظرية دوائية (الأدوية التي تتناولها الأم أثناء الحمل) </a:t>
            </a:r>
          </a:p>
          <a:p>
            <a:r>
              <a:rPr lang="ar-SA" sz="2400" b="1" dirty="0" smtClean="0"/>
              <a:t>3-نظرية وعائية (نقص تروية) غير شائعة. </a:t>
            </a:r>
          </a:p>
          <a:p>
            <a:r>
              <a:rPr lang="ar-SA" sz="2400" b="1" dirty="0" smtClean="0"/>
              <a:t>4- نظرية عائلية وراثية.</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معالجة 2"/>
          <p:cNvSpPr/>
          <p:nvPr/>
        </p:nvSpPr>
        <p:spPr>
          <a:xfrm>
            <a:off x="1214414" y="1000108"/>
            <a:ext cx="5857916" cy="642942"/>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1- انعدام </a:t>
            </a:r>
            <a:r>
              <a:rPr lang="ar-SA" sz="2400" b="1" dirty="0" err="1" smtClean="0">
                <a:solidFill>
                  <a:schemeClr val="tx1"/>
                </a:solidFill>
              </a:rPr>
              <a:t>المري</a:t>
            </a:r>
            <a:r>
              <a:rPr lang="ar-SA" sz="2400" b="1" dirty="0" smtClean="0">
                <a:solidFill>
                  <a:schemeClr val="tx1"/>
                </a:solidFill>
              </a:rPr>
              <a:t> الخلقي </a:t>
            </a:r>
            <a:r>
              <a:rPr lang="en-US" sz="2400" b="1" dirty="0" smtClean="0">
                <a:solidFill>
                  <a:schemeClr val="tx1"/>
                </a:solidFill>
              </a:rPr>
              <a:t>AGENESIS</a:t>
            </a:r>
            <a:endParaRPr lang="ar-SA" sz="2400" b="1" dirty="0">
              <a:solidFill>
                <a:schemeClr val="tx1"/>
              </a:solidFill>
            </a:endParaRPr>
          </a:p>
        </p:txBody>
      </p:sp>
      <p:sp>
        <p:nvSpPr>
          <p:cNvPr id="5" name="مستطيل 4"/>
          <p:cNvSpPr/>
          <p:nvPr/>
        </p:nvSpPr>
        <p:spPr>
          <a:xfrm>
            <a:off x="5214942" y="500042"/>
            <a:ext cx="2983714" cy="461665"/>
          </a:xfrm>
          <a:prstGeom prst="rect">
            <a:avLst/>
          </a:prstGeom>
        </p:spPr>
        <p:txBody>
          <a:bodyPr wrap="square">
            <a:spAutoFit/>
          </a:bodyPr>
          <a:lstStyle/>
          <a:p>
            <a:pPr algn="ctr"/>
            <a:r>
              <a:rPr lang="ar-SA" sz="2400" dirty="0" smtClean="0"/>
              <a:t>ثانيا: </a:t>
            </a:r>
            <a:r>
              <a:rPr lang="ar-SA" sz="2400" dirty="0" err="1" smtClean="0"/>
              <a:t>الاشكال</a:t>
            </a:r>
            <a:r>
              <a:rPr lang="ar-SA" sz="2400" dirty="0" smtClean="0"/>
              <a:t> </a:t>
            </a:r>
            <a:r>
              <a:rPr lang="ar-SA" sz="2400" dirty="0" err="1" smtClean="0"/>
              <a:t>السريرية</a:t>
            </a:r>
            <a:endParaRPr lang="ar-SA" sz="2400" dirty="0"/>
          </a:p>
        </p:txBody>
      </p:sp>
      <p:sp>
        <p:nvSpPr>
          <p:cNvPr id="8" name="مربع نص 7"/>
          <p:cNvSpPr txBox="1"/>
          <p:nvPr/>
        </p:nvSpPr>
        <p:spPr>
          <a:xfrm>
            <a:off x="642910" y="1928802"/>
            <a:ext cx="7971473" cy="1569660"/>
          </a:xfrm>
          <a:prstGeom prst="rect">
            <a:avLst/>
          </a:prstGeom>
          <a:solidFill>
            <a:schemeClr val="accent6">
              <a:lumMod val="20000"/>
              <a:lumOff val="80000"/>
            </a:schemeClr>
          </a:solidFill>
        </p:spPr>
        <p:txBody>
          <a:bodyPr wrap="square" rtlCol="1">
            <a:spAutoFit/>
          </a:bodyPr>
          <a:lstStyle/>
          <a:p>
            <a:r>
              <a:rPr lang="ar-SA" sz="2400" dirty="0" smtClean="0"/>
              <a:t>حالة لا تتوافق مع الحياة حيث يموت معظم المصابين بهذا التشوه في الفترة ما حول الولادة.</a:t>
            </a:r>
          </a:p>
          <a:p>
            <a:r>
              <a:rPr lang="ar-SA" sz="2400" dirty="0" smtClean="0"/>
              <a:t>غالبا </a:t>
            </a:r>
            <a:r>
              <a:rPr lang="ar-SA" sz="2400" dirty="0" err="1" smtClean="0"/>
              <a:t>ماتتشارك</a:t>
            </a:r>
            <a:r>
              <a:rPr lang="ar-SA" sz="2400" dirty="0" smtClean="0"/>
              <a:t> مع تشوهات خلقية </a:t>
            </a:r>
            <a:r>
              <a:rPr lang="ar-SA" sz="2400" dirty="0" err="1" smtClean="0"/>
              <a:t>باجهزة</a:t>
            </a:r>
            <a:r>
              <a:rPr lang="ar-SA" sz="2400" dirty="0" smtClean="0"/>
              <a:t> </a:t>
            </a:r>
            <a:r>
              <a:rPr lang="ar-SA" sz="2400" dirty="0" err="1" smtClean="0"/>
              <a:t>اخرى</a:t>
            </a:r>
            <a:r>
              <a:rPr lang="ar-SA" sz="2400" dirty="0" smtClean="0"/>
              <a:t> كالجهاز التنفسي والقلب الوعائي .</a:t>
            </a:r>
            <a:endParaRPr lang="ar-SA" sz="2400" dirty="0"/>
          </a:p>
        </p:txBody>
      </p:sp>
      <p:sp>
        <p:nvSpPr>
          <p:cNvPr id="9" name="مخطط انسيابي: معالجة 8"/>
          <p:cNvSpPr/>
          <p:nvPr/>
        </p:nvSpPr>
        <p:spPr>
          <a:xfrm>
            <a:off x="928662" y="3429000"/>
            <a:ext cx="6215106" cy="612648"/>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err="1" smtClean="0"/>
              <a:t>انانانان</a:t>
            </a:r>
            <a:endParaRPr lang="ar-SA" dirty="0"/>
          </a:p>
        </p:txBody>
      </p:sp>
      <p:sp>
        <p:nvSpPr>
          <p:cNvPr id="10" name="مربع نص 9"/>
          <p:cNvSpPr txBox="1"/>
          <p:nvPr/>
        </p:nvSpPr>
        <p:spPr>
          <a:xfrm>
            <a:off x="1071538" y="3429000"/>
            <a:ext cx="6072230" cy="461665"/>
          </a:xfrm>
          <a:prstGeom prst="rect">
            <a:avLst/>
          </a:prstGeom>
          <a:noFill/>
        </p:spPr>
        <p:txBody>
          <a:bodyPr wrap="square" rtlCol="1">
            <a:spAutoFit/>
          </a:bodyPr>
          <a:lstStyle/>
          <a:p>
            <a:r>
              <a:rPr lang="ar-SA" sz="2400" b="1" dirty="0" smtClean="0"/>
              <a:t>2-انسداد </a:t>
            </a:r>
            <a:r>
              <a:rPr lang="ar-SA" sz="2400" b="1" dirty="0" err="1" smtClean="0"/>
              <a:t>المري</a:t>
            </a:r>
            <a:r>
              <a:rPr lang="ar-SA" sz="2400" b="1" dirty="0" smtClean="0"/>
              <a:t> الخلقي </a:t>
            </a:r>
            <a:r>
              <a:rPr lang="en-US" sz="2400" b="1" dirty="0" smtClean="0"/>
              <a:t>ATRESIA</a:t>
            </a:r>
            <a:r>
              <a:rPr lang="ar-SA" sz="2400" b="1" dirty="0" smtClean="0"/>
              <a:t>(الرتق المرئي الخلقي)</a:t>
            </a:r>
            <a:endParaRPr lang="ar-SA" sz="2400" b="1" dirty="0"/>
          </a:p>
        </p:txBody>
      </p:sp>
      <p:sp>
        <p:nvSpPr>
          <p:cNvPr id="16" name="مربع نص 15"/>
          <p:cNvSpPr txBox="1"/>
          <p:nvPr/>
        </p:nvSpPr>
        <p:spPr>
          <a:xfrm>
            <a:off x="1000100" y="4429132"/>
            <a:ext cx="6215106" cy="461665"/>
          </a:xfrm>
          <a:prstGeom prst="rect">
            <a:avLst/>
          </a:prstGeom>
          <a:solidFill>
            <a:schemeClr val="bg1"/>
          </a:solidFill>
        </p:spPr>
        <p:txBody>
          <a:bodyPr wrap="square" rtlCol="1">
            <a:spAutoFit/>
          </a:bodyPr>
          <a:lstStyle/>
          <a:p>
            <a:r>
              <a:rPr lang="ar-SA" sz="2400" b="1" dirty="0" smtClean="0"/>
              <a:t>3- تضيق المري الخلقي </a:t>
            </a:r>
            <a:r>
              <a:rPr lang="en-US" sz="2400" b="1" dirty="0" smtClean="0"/>
              <a:t>STENOSIS  :</a:t>
            </a:r>
            <a:endParaRPr lang="ar-SA" sz="2400" b="1" dirty="0"/>
          </a:p>
        </p:txBody>
      </p:sp>
      <p:sp>
        <p:nvSpPr>
          <p:cNvPr id="18" name="مربع نص 17"/>
          <p:cNvSpPr txBox="1"/>
          <p:nvPr/>
        </p:nvSpPr>
        <p:spPr>
          <a:xfrm>
            <a:off x="0" y="5286388"/>
            <a:ext cx="8614383" cy="707886"/>
          </a:xfrm>
          <a:prstGeom prst="rect">
            <a:avLst/>
          </a:prstGeom>
          <a:solidFill>
            <a:schemeClr val="accent6">
              <a:lumMod val="20000"/>
              <a:lumOff val="80000"/>
            </a:schemeClr>
          </a:solidFill>
        </p:spPr>
        <p:txBody>
          <a:bodyPr wrap="square" rtlCol="1">
            <a:spAutoFit/>
          </a:bodyPr>
          <a:lstStyle/>
          <a:p>
            <a:r>
              <a:rPr lang="ar-SA" sz="2000" b="1" dirty="0" err="1" smtClean="0"/>
              <a:t>لاتظهر</a:t>
            </a:r>
            <a:r>
              <a:rPr lang="ar-SA" sz="2000" b="1" dirty="0" smtClean="0"/>
              <a:t> </a:t>
            </a:r>
            <a:r>
              <a:rPr lang="ar-SA" sz="2000" b="1" dirty="0" err="1" smtClean="0"/>
              <a:t>اثناء</a:t>
            </a:r>
            <a:r>
              <a:rPr lang="ar-SA" sz="2000" b="1" dirty="0" smtClean="0"/>
              <a:t> اعتماد الطفل على حليب </a:t>
            </a:r>
            <a:r>
              <a:rPr lang="ar-SA" sz="2000" b="1" dirty="0" err="1" smtClean="0"/>
              <a:t>الام</a:t>
            </a:r>
            <a:r>
              <a:rPr lang="ar-SA" sz="2000" b="1" dirty="0" smtClean="0"/>
              <a:t>  وتظهر مع البدء بتناول </a:t>
            </a:r>
            <a:r>
              <a:rPr lang="ar-SA" sz="2000" b="1" dirty="0" err="1" smtClean="0"/>
              <a:t>الجوامد</a:t>
            </a:r>
            <a:r>
              <a:rPr lang="ar-SA" sz="2000" b="1" dirty="0" smtClean="0"/>
              <a:t> حيث يعاني من غصة وعسرة بلع</a:t>
            </a:r>
            <a:endParaRPr lang="ar-SA"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28596" y="1000108"/>
            <a:ext cx="8215370" cy="2677656"/>
          </a:xfrm>
          <a:prstGeom prst="rect">
            <a:avLst/>
          </a:prstGeom>
          <a:solidFill>
            <a:schemeClr val="accent6">
              <a:lumMod val="20000"/>
              <a:lumOff val="80000"/>
            </a:schemeClr>
          </a:solidFill>
        </p:spPr>
        <p:txBody>
          <a:bodyPr wrap="square" rtlCol="1">
            <a:spAutoFit/>
          </a:bodyPr>
          <a:lstStyle/>
          <a:p>
            <a:r>
              <a:rPr lang="ar-SA" sz="2400" b="1" dirty="0" smtClean="0"/>
              <a:t>سببها عدم انفصال الحاجب بين </a:t>
            </a:r>
            <a:r>
              <a:rPr lang="ar-SA" sz="2400" b="1" dirty="0" err="1" smtClean="0"/>
              <a:t>المري</a:t>
            </a:r>
            <a:r>
              <a:rPr lang="ar-SA" sz="2400" b="1" dirty="0" smtClean="0"/>
              <a:t> والجهاز التنفسي</a:t>
            </a:r>
          </a:p>
          <a:p>
            <a:r>
              <a:rPr lang="ar-SA" sz="2400" b="1" dirty="0" err="1" smtClean="0"/>
              <a:t>اعراضها</a:t>
            </a:r>
            <a:r>
              <a:rPr lang="ar-SA" sz="2400" b="1" dirty="0" smtClean="0"/>
              <a:t> : </a:t>
            </a:r>
          </a:p>
          <a:p>
            <a:r>
              <a:rPr lang="ar-SA" sz="2400" b="1" dirty="0" smtClean="0"/>
              <a:t>نوبة زرقة وسعال </a:t>
            </a:r>
            <a:r>
              <a:rPr lang="ar-SA" sz="2400" b="1" dirty="0" err="1" smtClean="0"/>
              <a:t>اثناء</a:t>
            </a:r>
            <a:r>
              <a:rPr lang="ar-SA" sz="2400" b="1" dirty="0" smtClean="0"/>
              <a:t> الرضاعة بسبب دخول الحليب </a:t>
            </a:r>
            <a:r>
              <a:rPr lang="ar-SA" sz="2400" b="1" dirty="0" err="1" smtClean="0"/>
              <a:t>الى</a:t>
            </a:r>
            <a:r>
              <a:rPr lang="ar-SA" sz="2400" b="1" dirty="0" smtClean="0"/>
              <a:t> القصبات مما يسبب نقص </a:t>
            </a:r>
            <a:r>
              <a:rPr lang="ar-SA" sz="2400" b="1" dirty="0" err="1" smtClean="0"/>
              <a:t>الاكسجة</a:t>
            </a:r>
            <a:endParaRPr lang="ar-SA" sz="2400" b="1" dirty="0" smtClean="0"/>
          </a:p>
          <a:p>
            <a:r>
              <a:rPr lang="ar-SA" sz="2400" b="1" dirty="0" err="1" smtClean="0"/>
              <a:t>انتانات</a:t>
            </a:r>
            <a:r>
              <a:rPr lang="ar-SA" sz="2400" b="1" dirty="0" smtClean="0"/>
              <a:t> قصبية رئوية </a:t>
            </a:r>
            <a:r>
              <a:rPr lang="ar-SA" sz="2400" b="1" dirty="0" err="1" smtClean="0"/>
              <a:t>ناكسة</a:t>
            </a:r>
            <a:r>
              <a:rPr lang="ar-SA" sz="2400" b="1" dirty="0" smtClean="0"/>
              <a:t> </a:t>
            </a:r>
            <a:r>
              <a:rPr lang="ar-SA" sz="2400" b="1" dirty="0" err="1" smtClean="0"/>
              <a:t>معندة</a:t>
            </a:r>
            <a:r>
              <a:rPr lang="ar-SA" sz="2400" b="1" dirty="0" smtClean="0"/>
              <a:t> على المعالجة .</a:t>
            </a:r>
          </a:p>
          <a:p>
            <a:r>
              <a:rPr lang="ar-SA" sz="2400" b="1" dirty="0" err="1" smtClean="0"/>
              <a:t>جشاءات</a:t>
            </a:r>
            <a:r>
              <a:rPr lang="ar-SA" sz="2400" b="1" dirty="0" smtClean="0"/>
              <a:t> وتطبل بطن بسبب مرور الهواء عبر </a:t>
            </a:r>
            <a:r>
              <a:rPr lang="ar-SA" sz="2400" b="1" dirty="0" err="1" smtClean="0"/>
              <a:t>الناسور</a:t>
            </a:r>
            <a:r>
              <a:rPr lang="ar-SA" sz="2400" b="1" dirty="0" smtClean="0"/>
              <a:t> من الجهاز التنفسي </a:t>
            </a:r>
            <a:r>
              <a:rPr lang="ar-SA" sz="2400" b="1" dirty="0" err="1" smtClean="0"/>
              <a:t>الى</a:t>
            </a:r>
            <a:r>
              <a:rPr lang="ar-SA" sz="2400" b="1" dirty="0" smtClean="0"/>
              <a:t> الجهاز الهضمي</a:t>
            </a:r>
            <a:endParaRPr lang="ar-SA" sz="2400" b="1" dirty="0"/>
          </a:p>
        </p:txBody>
      </p:sp>
      <p:sp>
        <p:nvSpPr>
          <p:cNvPr id="15" name="مخطط انسيابي: معالجة 14"/>
          <p:cNvSpPr/>
          <p:nvPr/>
        </p:nvSpPr>
        <p:spPr>
          <a:xfrm>
            <a:off x="1000100" y="428604"/>
            <a:ext cx="6786610" cy="612648"/>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4-</a:t>
            </a:r>
            <a:r>
              <a:rPr lang="ar-SA" sz="2400" b="1" dirty="0" err="1" smtClean="0">
                <a:solidFill>
                  <a:schemeClr val="tx1"/>
                </a:solidFill>
              </a:rPr>
              <a:t>النواسرالمريئية</a:t>
            </a:r>
            <a:r>
              <a:rPr lang="ar-SA" sz="2400" b="1" dirty="0" smtClean="0">
                <a:solidFill>
                  <a:schemeClr val="tx1"/>
                </a:solidFill>
              </a:rPr>
              <a:t> </a:t>
            </a:r>
            <a:r>
              <a:rPr lang="ar-SA" sz="2400" b="1" dirty="0" err="1" smtClean="0">
                <a:solidFill>
                  <a:schemeClr val="tx1"/>
                </a:solidFill>
              </a:rPr>
              <a:t>الرغامية</a:t>
            </a:r>
            <a:r>
              <a:rPr lang="ar-SA" sz="2400" b="1" dirty="0" smtClean="0">
                <a:solidFill>
                  <a:schemeClr val="tx1"/>
                </a:solidFill>
              </a:rPr>
              <a:t> </a:t>
            </a:r>
            <a:r>
              <a:rPr lang="ar-SA" sz="2400" b="1" dirty="0" err="1" smtClean="0">
                <a:solidFill>
                  <a:schemeClr val="tx1"/>
                </a:solidFill>
              </a:rPr>
              <a:t>او</a:t>
            </a:r>
            <a:r>
              <a:rPr lang="ar-SA" sz="2400" b="1" dirty="0" smtClean="0">
                <a:solidFill>
                  <a:schemeClr val="tx1"/>
                </a:solidFill>
              </a:rPr>
              <a:t> </a:t>
            </a:r>
            <a:r>
              <a:rPr lang="ar-SA" sz="2400" b="1" dirty="0" err="1" smtClean="0">
                <a:solidFill>
                  <a:schemeClr val="tx1"/>
                </a:solidFill>
              </a:rPr>
              <a:t>المريئية</a:t>
            </a:r>
            <a:r>
              <a:rPr lang="ar-SA" sz="2400" b="1" dirty="0" smtClean="0">
                <a:solidFill>
                  <a:schemeClr val="tx1"/>
                </a:solidFill>
              </a:rPr>
              <a:t> القصبية الخلقية</a:t>
            </a:r>
            <a:endParaRPr lang="ar-SA" sz="2400" b="1" dirty="0">
              <a:solidFill>
                <a:schemeClr val="tx1"/>
              </a:solidFill>
            </a:endParaRPr>
          </a:p>
        </p:txBody>
      </p:sp>
      <p:sp>
        <p:nvSpPr>
          <p:cNvPr id="16" name="مخطط انسيابي: معالجة 15"/>
          <p:cNvSpPr/>
          <p:nvPr/>
        </p:nvSpPr>
        <p:spPr>
          <a:xfrm>
            <a:off x="3714744" y="3929066"/>
            <a:ext cx="3929090" cy="612648"/>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5-التشوهات الوعائية</a:t>
            </a:r>
            <a:endParaRPr lang="ar-SA" sz="2400"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71472" y="500042"/>
            <a:ext cx="8286808" cy="461665"/>
          </a:xfrm>
          <a:prstGeom prst="rect">
            <a:avLst/>
          </a:prstGeom>
          <a:noFill/>
        </p:spPr>
        <p:txBody>
          <a:bodyPr wrap="square" rtlCol="1">
            <a:spAutoFit/>
          </a:bodyPr>
          <a:lstStyle/>
          <a:p>
            <a:r>
              <a:rPr lang="ar-SA" sz="2400" b="1" dirty="0" smtClean="0"/>
              <a:t>شذوذ منشأ الشريان تحت الترقوة </a:t>
            </a:r>
            <a:r>
              <a:rPr lang="ar-SA" sz="2400" b="1" dirty="0" err="1" smtClean="0"/>
              <a:t>الايمن</a:t>
            </a:r>
            <a:r>
              <a:rPr lang="ar-SA" sz="2400" b="1" dirty="0" smtClean="0"/>
              <a:t> (شريان </a:t>
            </a:r>
            <a:r>
              <a:rPr lang="en-US" sz="2400" b="1" dirty="0" err="1" smtClean="0"/>
              <a:t>lusoria</a:t>
            </a:r>
            <a:r>
              <a:rPr lang="en-US" sz="2400" b="1" dirty="0" smtClean="0"/>
              <a:t> </a:t>
            </a:r>
            <a:r>
              <a:rPr lang="ar-SA" sz="2400" b="1" dirty="0" smtClean="0"/>
              <a:t>) :   </a:t>
            </a:r>
            <a:endParaRPr lang="ar-SA" sz="2400" b="1" dirty="0"/>
          </a:p>
        </p:txBody>
      </p:sp>
      <p:sp>
        <p:nvSpPr>
          <p:cNvPr id="4" name="مربع نص 3"/>
          <p:cNvSpPr txBox="1"/>
          <p:nvPr/>
        </p:nvSpPr>
        <p:spPr>
          <a:xfrm>
            <a:off x="285720" y="1142984"/>
            <a:ext cx="8042911" cy="1323439"/>
          </a:xfrm>
          <a:prstGeom prst="rect">
            <a:avLst/>
          </a:prstGeom>
          <a:solidFill>
            <a:schemeClr val="accent6">
              <a:lumMod val="20000"/>
              <a:lumOff val="80000"/>
            </a:schemeClr>
          </a:solidFill>
        </p:spPr>
        <p:txBody>
          <a:bodyPr wrap="square" rtlCol="1">
            <a:spAutoFit/>
          </a:bodyPr>
          <a:lstStyle/>
          <a:p>
            <a:r>
              <a:rPr lang="ar-SA" sz="2000" dirty="0" smtClean="0"/>
              <a:t>في بعض الحالات ينشا الشريان تحت الترقوة </a:t>
            </a:r>
            <a:r>
              <a:rPr lang="ar-SA" sz="2000" dirty="0" err="1" smtClean="0"/>
              <a:t>الايمن</a:t>
            </a:r>
            <a:r>
              <a:rPr lang="ar-SA" sz="2000" dirty="0" smtClean="0"/>
              <a:t> من </a:t>
            </a:r>
            <a:r>
              <a:rPr lang="ar-SA" sz="2000" dirty="0" err="1" smtClean="0"/>
              <a:t>الابهر</a:t>
            </a:r>
            <a:r>
              <a:rPr lang="ar-SA" sz="2000" dirty="0" smtClean="0"/>
              <a:t> النازل مباشرة ثم يتوجه نحو </a:t>
            </a:r>
            <a:r>
              <a:rPr lang="ar-SA" sz="2000" dirty="0" err="1" smtClean="0"/>
              <a:t>الاعلى</a:t>
            </a:r>
            <a:r>
              <a:rPr lang="ar-SA" sz="2000" dirty="0" smtClean="0"/>
              <a:t> </a:t>
            </a:r>
            <a:r>
              <a:rPr lang="ar-SA" sz="2000" dirty="0" err="1" smtClean="0"/>
              <a:t>والايمن</a:t>
            </a:r>
            <a:r>
              <a:rPr lang="ar-SA" sz="2000" dirty="0" smtClean="0"/>
              <a:t>  مارا خلف المري </a:t>
            </a:r>
          </a:p>
          <a:p>
            <a:r>
              <a:rPr lang="ar-SA" sz="2000" dirty="0" err="1" smtClean="0"/>
              <a:t>لاتظهر</a:t>
            </a:r>
            <a:r>
              <a:rPr lang="ar-SA" sz="2000" dirty="0" smtClean="0"/>
              <a:t> </a:t>
            </a:r>
            <a:r>
              <a:rPr lang="ar-SA" sz="2000" dirty="0" err="1" smtClean="0"/>
              <a:t>اعراض</a:t>
            </a:r>
            <a:r>
              <a:rPr lang="ar-SA" sz="2000" dirty="0" smtClean="0"/>
              <a:t> هذا الشذوذ </a:t>
            </a:r>
            <a:r>
              <a:rPr lang="ar-SA" sz="2000" dirty="0" err="1" smtClean="0"/>
              <a:t>الا</a:t>
            </a:r>
            <a:r>
              <a:rPr lang="ar-SA" sz="2000" dirty="0" smtClean="0"/>
              <a:t> بعد سن 40-50 عام عندما </a:t>
            </a:r>
            <a:r>
              <a:rPr lang="ar-SA" sz="2000" dirty="0" err="1" smtClean="0"/>
              <a:t>يبدا</a:t>
            </a:r>
            <a:r>
              <a:rPr lang="ar-SA" sz="2000" dirty="0" smtClean="0"/>
              <a:t> الشريان تحت الترقوة </a:t>
            </a:r>
            <a:r>
              <a:rPr lang="ar-SA" sz="2000" dirty="0" err="1" smtClean="0"/>
              <a:t>الايمن</a:t>
            </a:r>
            <a:r>
              <a:rPr lang="ar-SA" sz="2000" dirty="0" smtClean="0"/>
              <a:t> الشاذ بالتصلب فيضغط على المري مسببا عسرة بلع </a:t>
            </a:r>
            <a:endParaRPr lang="ar-SA" sz="2000" dirty="0"/>
          </a:p>
        </p:txBody>
      </p:sp>
      <p:sp>
        <p:nvSpPr>
          <p:cNvPr id="5" name="مربع نص 4"/>
          <p:cNvSpPr txBox="1"/>
          <p:nvPr/>
        </p:nvSpPr>
        <p:spPr>
          <a:xfrm>
            <a:off x="571472" y="2786058"/>
            <a:ext cx="8042911" cy="461665"/>
          </a:xfrm>
          <a:prstGeom prst="rect">
            <a:avLst/>
          </a:prstGeom>
          <a:noFill/>
        </p:spPr>
        <p:txBody>
          <a:bodyPr wrap="square" rtlCol="1">
            <a:spAutoFit/>
          </a:bodyPr>
          <a:lstStyle/>
          <a:p>
            <a:r>
              <a:rPr lang="ar-SA" sz="2400" b="1" dirty="0" smtClean="0"/>
              <a:t>تضاعف قوس </a:t>
            </a:r>
            <a:r>
              <a:rPr lang="ar-SA" sz="2400" b="1" dirty="0" err="1" smtClean="0"/>
              <a:t>الابهر</a:t>
            </a:r>
            <a:r>
              <a:rPr lang="ar-SA" sz="2400" b="1" dirty="0" smtClean="0"/>
              <a:t> :</a:t>
            </a:r>
            <a:endParaRPr lang="ar-SA" sz="2400" b="1" dirty="0"/>
          </a:p>
        </p:txBody>
      </p:sp>
      <p:sp>
        <p:nvSpPr>
          <p:cNvPr id="7" name="مستطيل 6"/>
          <p:cNvSpPr/>
          <p:nvPr/>
        </p:nvSpPr>
        <p:spPr>
          <a:xfrm>
            <a:off x="428596" y="3357562"/>
            <a:ext cx="7858180" cy="1323439"/>
          </a:xfrm>
          <a:prstGeom prst="rect">
            <a:avLst/>
          </a:prstGeom>
          <a:solidFill>
            <a:schemeClr val="accent6">
              <a:lumMod val="20000"/>
              <a:lumOff val="80000"/>
            </a:schemeClr>
          </a:solidFill>
        </p:spPr>
        <p:txBody>
          <a:bodyPr wrap="square">
            <a:spAutoFit/>
          </a:bodyPr>
          <a:lstStyle/>
          <a:p>
            <a:r>
              <a:rPr lang="ar-SA" sz="2000" dirty="0" smtClean="0"/>
              <a:t>عدد الأقواس </a:t>
            </a:r>
            <a:r>
              <a:rPr lang="ar-SA" sz="2000" dirty="0" err="1" smtClean="0"/>
              <a:t>الغلصمية</a:t>
            </a:r>
            <a:r>
              <a:rPr lang="ar-SA" sz="2000" dirty="0" smtClean="0"/>
              <a:t> هو ستة أقواس تزول كلها وتبقى القوس الرابعة </a:t>
            </a:r>
            <a:r>
              <a:rPr lang="ar-SA" sz="2000" dirty="0" err="1" smtClean="0"/>
              <a:t>اليسرى</a:t>
            </a:r>
            <a:endParaRPr lang="ar-SA" sz="2000" dirty="0" smtClean="0"/>
          </a:p>
          <a:p>
            <a:r>
              <a:rPr lang="ar-SA" sz="2000" dirty="0" smtClean="0"/>
              <a:t>التي تشكل قوس </a:t>
            </a:r>
            <a:r>
              <a:rPr lang="ar-SA" sz="2000" dirty="0" err="1" smtClean="0"/>
              <a:t>الأبهر</a:t>
            </a:r>
            <a:r>
              <a:rPr lang="ar-SA" sz="2000" dirty="0" smtClean="0"/>
              <a:t>.</a:t>
            </a:r>
          </a:p>
          <a:p>
            <a:r>
              <a:rPr lang="ar-SA" sz="2000" dirty="0" smtClean="0"/>
              <a:t>* في بعض الحالات تبقى القوس الثالثة مع الرابعة أو الرابعة مع الخامسة، </a:t>
            </a:r>
            <a:r>
              <a:rPr lang="ar-SA" sz="2000" dirty="0" err="1" smtClean="0"/>
              <a:t>و</a:t>
            </a:r>
            <a:r>
              <a:rPr lang="ar-SA" sz="2000" dirty="0" smtClean="0"/>
              <a:t> يمر</a:t>
            </a:r>
          </a:p>
          <a:p>
            <a:r>
              <a:rPr lang="ar-SA" sz="2000" dirty="0" smtClean="0"/>
              <a:t>بينهما </a:t>
            </a:r>
            <a:r>
              <a:rPr lang="ar-SA" sz="2000" dirty="0" err="1" smtClean="0"/>
              <a:t>المري</a:t>
            </a:r>
            <a:r>
              <a:rPr lang="ar-SA" sz="2000" dirty="0" smtClean="0"/>
              <a:t> مما يسبب عسرة البلع كما في الشكل.</a:t>
            </a:r>
          </a:p>
        </p:txBody>
      </p:sp>
      <p:pic>
        <p:nvPicPr>
          <p:cNvPr id="1026" name="Picture 2"/>
          <p:cNvPicPr>
            <a:picLocks noChangeAspect="1" noChangeArrowheads="1"/>
          </p:cNvPicPr>
          <p:nvPr/>
        </p:nvPicPr>
        <p:blipFill>
          <a:blip r:embed="rId2"/>
          <a:srcRect/>
          <a:stretch>
            <a:fillRect/>
          </a:stretch>
        </p:blipFill>
        <p:spPr bwMode="auto">
          <a:xfrm>
            <a:off x="428596" y="4693780"/>
            <a:ext cx="7286676" cy="20096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71472" y="714356"/>
            <a:ext cx="7614283" cy="461665"/>
          </a:xfrm>
          <a:prstGeom prst="rect">
            <a:avLst/>
          </a:prstGeom>
          <a:noFill/>
        </p:spPr>
        <p:txBody>
          <a:bodyPr wrap="square" rtlCol="1">
            <a:spAutoFit/>
          </a:bodyPr>
          <a:lstStyle/>
          <a:p>
            <a:r>
              <a:rPr lang="ar-SA" sz="2400" b="1" dirty="0" smtClean="0"/>
              <a:t>القوس </a:t>
            </a:r>
            <a:r>
              <a:rPr lang="ar-SA" sz="2400" b="1" dirty="0" err="1" smtClean="0"/>
              <a:t>الابهرية</a:t>
            </a:r>
            <a:r>
              <a:rPr lang="ar-SA" sz="2400" b="1" dirty="0" smtClean="0"/>
              <a:t> اليمنى:</a:t>
            </a:r>
            <a:endParaRPr lang="ar-SA" sz="2400" b="1" dirty="0"/>
          </a:p>
        </p:txBody>
      </p:sp>
      <p:sp>
        <p:nvSpPr>
          <p:cNvPr id="3" name="مستطيل 2"/>
          <p:cNvSpPr/>
          <p:nvPr/>
        </p:nvSpPr>
        <p:spPr>
          <a:xfrm>
            <a:off x="1857356" y="1371588"/>
            <a:ext cx="6357948" cy="1015663"/>
          </a:xfrm>
          <a:prstGeom prst="rect">
            <a:avLst/>
          </a:prstGeom>
          <a:solidFill>
            <a:schemeClr val="accent6">
              <a:lumMod val="20000"/>
              <a:lumOff val="80000"/>
            </a:schemeClr>
          </a:solidFill>
        </p:spPr>
        <p:txBody>
          <a:bodyPr wrap="square">
            <a:spAutoFit/>
          </a:bodyPr>
          <a:lstStyle/>
          <a:p>
            <a:r>
              <a:rPr lang="ar-SA" sz="2000" dirty="0" smtClean="0"/>
              <a:t>بدلاً من أن تزول القوس الرابعة اليمنى </a:t>
            </a:r>
            <a:r>
              <a:rPr lang="ar-SA" sz="2000" dirty="0" err="1" smtClean="0"/>
              <a:t>و</a:t>
            </a:r>
            <a:r>
              <a:rPr lang="ar-SA" sz="2000" dirty="0" smtClean="0"/>
              <a:t> تبقى </a:t>
            </a:r>
            <a:r>
              <a:rPr lang="ar-SA" sz="2000" dirty="0" err="1" smtClean="0"/>
              <a:t>اليسرى</a:t>
            </a:r>
            <a:r>
              <a:rPr lang="ar-SA" sz="2000" dirty="0" smtClean="0"/>
              <a:t> يحدث العكس.</a:t>
            </a:r>
          </a:p>
          <a:p>
            <a:r>
              <a:rPr lang="ar-SA" sz="2000" dirty="0" smtClean="0"/>
              <a:t>لا يحدث أعراض لتلك الحالة إلا عندما تضغط القناة الشريانية على </a:t>
            </a:r>
            <a:r>
              <a:rPr lang="ar-SA" sz="2000" dirty="0" err="1" smtClean="0"/>
              <a:t>المري</a:t>
            </a:r>
            <a:r>
              <a:rPr lang="ar-SA" sz="2000" dirty="0" smtClean="0"/>
              <a:t> مسببة عسرة بلع وصعوبة بالتنفس</a:t>
            </a:r>
          </a:p>
        </p:txBody>
      </p:sp>
      <p:sp>
        <p:nvSpPr>
          <p:cNvPr id="4" name="مخطط انسيابي: معالجة 3"/>
          <p:cNvSpPr/>
          <p:nvPr/>
        </p:nvSpPr>
        <p:spPr>
          <a:xfrm>
            <a:off x="1214414" y="2643182"/>
            <a:ext cx="7272382" cy="612648"/>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6-تضاعف </a:t>
            </a:r>
            <a:r>
              <a:rPr lang="ar-SA" sz="2400" b="1" dirty="0" err="1" smtClean="0">
                <a:solidFill>
                  <a:schemeClr val="tx1"/>
                </a:solidFill>
              </a:rPr>
              <a:t>المري</a:t>
            </a:r>
            <a:r>
              <a:rPr lang="ar-SA" sz="2400" b="1" dirty="0" smtClean="0">
                <a:solidFill>
                  <a:schemeClr val="tx1"/>
                </a:solidFill>
              </a:rPr>
              <a:t>:</a:t>
            </a:r>
            <a:endParaRPr lang="ar-SA" sz="2400" b="1" dirty="0">
              <a:solidFill>
                <a:schemeClr val="tx1"/>
              </a:solidFill>
            </a:endParaRPr>
          </a:p>
        </p:txBody>
      </p:sp>
      <p:sp>
        <p:nvSpPr>
          <p:cNvPr id="10" name="مستطيل 9"/>
          <p:cNvSpPr/>
          <p:nvPr/>
        </p:nvSpPr>
        <p:spPr>
          <a:xfrm>
            <a:off x="1142976" y="3500438"/>
            <a:ext cx="7143800" cy="1631216"/>
          </a:xfrm>
          <a:prstGeom prst="rect">
            <a:avLst/>
          </a:prstGeom>
          <a:solidFill>
            <a:schemeClr val="accent6">
              <a:lumMod val="20000"/>
              <a:lumOff val="80000"/>
            </a:schemeClr>
          </a:solidFill>
        </p:spPr>
        <p:txBody>
          <a:bodyPr wrap="square">
            <a:spAutoFit/>
          </a:bodyPr>
          <a:lstStyle/>
          <a:p>
            <a:r>
              <a:rPr lang="ar-SA" sz="2000" dirty="0" smtClean="0"/>
              <a:t> تضاعف جزئي أو كامل حيث يشعر المريض بعسرة بلع نتيجة دخول الطعام</a:t>
            </a:r>
          </a:p>
          <a:p>
            <a:r>
              <a:rPr lang="ar-SA" sz="2000" dirty="0" smtClean="0"/>
              <a:t>إلى </a:t>
            </a:r>
            <a:r>
              <a:rPr lang="ar-SA" sz="2000" dirty="0" err="1" smtClean="0"/>
              <a:t>المري</a:t>
            </a:r>
            <a:r>
              <a:rPr lang="ar-SA" sz="2000" dirty="0" smtClean="0"/>
              <a:t> الإضافي وضغطه على </a:t>
            </a:r>
            <a:r>
              <a:rPr lang="ar-SA" sz="2000" dirty="0" err="1" smtClean="0"/>
              <a:t>المري</a:t>
            </a:r>
            <a:r>
              <a:rPr lang="ar-SA" sz="2000" dirty="0" smtClean="0"/>
              <a:t> الأصلي.</a:t>
            </a:r>
          </a:p>
          <a:p>
            <a:r>
              <a:rPr lang="ar-SA" sz="2000" dirty="0" smtClean="0"/>
              <a:t> التضاعف الحقيقي نادر</a:t>
            </a:r>
          </a:p>
          <a:p>
            <a:r>
              <a:rPr lang="ar-SA" sz="2000" dirty="0" smtClean="0"/>
              <a:t>النقطة الهامة في هذه الحالة هي أنه مع الوقت قد يحدث </a:t>
            </a:r>
            <a:r>
              <a:rPr lang="ar-SA" sz="2000" dirty="0" err="1" smtClean="0"/>
              <a:t>تخريش</a:t>
            </a:r>
            <a:r>
              <a:rPr lang="ar-SA" sz="2000" dirty="0" smtClean="0"/>
              <a:t> مزمن</a:t>
            </a:r>
          </a:p>
          <a:p>
            <a:r>
              <a:rPr lang="ar-SA" sz="2000" dirty="0" smtClean="0"/>
              <a:t>لمخاطية </a:t>
            </a:r>
            <a:r>
              <a:rPr lang="ar-SA" sz="2000" dirty="0" err="1" smtClean="0"/>
              <a:t>المري</a:t>
            </a:r>
            <a:r>
              <a:rPr lang="ar-SA" sz="2000" dirty="0" smtClean="0"/>
              <a:t> مسببة تسرطن البشرة المخاطية.</a:t>
            </a:r>
          </a:p>
        </p:txBody>
      </p:sp>
      <p:sp>
        <p:nvSpPr>
          <p:cNvPr id="11" name="مخطط انسيابي: معالجة 10"/>
          <p:cNvSpPr/>
          <p:nvPr/>
        </p:nvSpPr>
        <p:spPr>
          <a:xfrm>
            <a:off x="1357290" y="5286388"/>
            <a:ext cx="7000924" cy="684086"/>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7-</a:t>
            </a:r>
            <a:r>
              <a:rPr lang="ar-SA" sz="2400" b="1" dirty="0" err="1" smtClean="0">
                <a:solidFill>
                  <a:schemeClr val="tx1"/>
                </a:solidFill>
              </a:rPr>
              <a:t>رتوج</a:t>
            </a:r>
            <a:r>
              <a:rPr lang="ar-SA" sz="2400" b="1" dirty="0" smtClean="0">
                <a:solidFill>
                  <a:schemeClr val="tx1"/>
                </a:solidFill>
              </a:rPr>
              <a:t> </a:t>
            </a:r>
            <a:r>
              <a:rPr lang="ar-SA" sz="2400" b="1" dirty="0" err="1" smtClean="0">
                <a:solidFill>
                  <a:schemeClr val="tx1"/>
                </a:solidFill>
              </a:rPr>
              <a:t>المري</a:t>
            </a:r>
            <a:r>
              <a:rPr lang="ar-SA" sz="2400" b="1" dirty="0" smtClean="0">
                <a:solidFill>
                  <a:schemeClr val="tx1"/>
                </a:solidFill>
              </a:rPr>
              <a:t> الخلقية</a:t>
            </a:r>
            <a:endParaRPr lang="ar-SA" sz="2400" b="1" dirty="0">
              <a:solidFill>
                <a:schemeClr val="tx1"/>
              </a:solidFill>
            </a:endParaRPr>
          </a:p>
        </p:txBody>
      </p:sp>
      <p:sp>
        <p:nvSpPr>
          <p:cNvPr id="12" name="مربع نص 11"/>
          <p:cNvSpPr txBox="1"/>
          <p:nvPr/>
        </p:nvSpPr>
        <p:spPr>
          <a:xfrm>
            <a:off x="1357290" y="6072206"/>
            <a:ext cx="6929486" cy="707886"/>
          </a:xfrm>
          <a:prstGeom prst="rect">
            <a:avLst/>
          </a:prstGeom>
          <a:solidFill>
            <a:schemeClr val="accent6">
              <a:lumMod val="20000"/>
              <a:lumOff val="80000"/>
            </a:schemeClr>
          </a:solidFill>
        </p:spPr>
        <p:txBody>
          <a:bodyPr wrap="square" rtlCol="1">
            <a:spAutoFit/>
          </a:bodyPr>
          <a:lstStyle/>
          <a:p>
            <a:r>
              <a:rPr lang="ar-SA" sz="2000" dirty="0" smtClean="0"/>
              <a:t>ويشمل </a:t>
            </a:r>
            <a:r>
              <a:rPr lang="ar-SA" sz="2000" dirty="0" err="1" smtClean="0"/>
              <a:t>الرتج</a:t>
            </a:r>
            <a:r>
              <a:rPr lang="ar-SA" sz="2000" dirty="0" smtClean="0"/>
              <a:t> كامل طبقات </a:t>
            </a:r>
            <a:r>
              <a:rPr lang="ar-SA" sz="2000" dirty="0" err="1" smtClean="0"/>
              <a:t>المري</a:t>
            </a:r>
            <a:r>
              <a:rPr lang="ar-SA" sz="2000" dirty="0" smtClean="0"/>
              <a:t> </a:t>
            </a:r>
            <a:r>
              <a:rPr lang="ar-SA" sz="2000" dirty="0" err="1" smtClean="0"/>
              <a:t>والرتوج</a:t>
            </a:r>
            <a:r>
              <a:rPr lang="ar-SA" sz="2000" dirty="0" smtClean="0"/>
              <a:t> </a:t>
            </a:r>
            <a:r>
              <a:rPr lang="ar-SA" sz="2000" dirty="0" err="1" smtClean="0"/>
              <a:t>اينما</a:t>
            </a:r>
            <a:r>
              <a:rPr lang="ar-SA" sz="2000" dirty="0" smtClean="0"/>
              <a:t> وجدت لها نفس </a:t>
            </a:r>
            <a:r>
              <a:rPr lang="ar-SA" sz="2000" dirty="0" err="1" smtClean="0"/>
              <a:t>الاعراض</a:t>
            </a:r>
            <a:r>
              <a:rPr lang="ar-SA" sz="2000" dirty="0" smtClean="0"/>
              <a:t> </a:t>
            </a:r>
            <a:r>
              <a:rPr lang="ar-SA" sz="2000" dirty="0" err="1" smtClean="0"/>
              <a:t>والاختلاطات</a:t>
            </a:r>
            <a:endParaRPr lang="ar-SA"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أفقي 1"/>
          <p:cNvSpPr/>
          <p:nvPr/>
        </p:nvSpPr>
        <p:spPr>
          <a:xfrm>
            <a:off x="1000100" y="642918"/>
            <a:ext cx="7572428" cy="1033272"/>
          </a:xfrm>
          <a:prstGeom prst="horizontalScroll">
            <a:avLst/>
          </a:prstGeom>
          <a:solidFill>
            <a:schemeClr val="accent2">
              <a:lumMod val="60000"/>
              <a:lumOff val="4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التشوهات المكتسبة للمري</a:t>
            </a:r>
            <a:endParaRPr lang="ar-SA" sz="2400" b="1" dirty="0">
              <a:solidFill>
                <a:schemeClr val="tx1"/>
              </a:solidFill>
            </a:endParaRPr>
          </a:p>
        </p:txBody>
      </p:sp>
      <p:sp>
        <p:nvSpPr>
          <p:cNvPr id="3" name="مربع نص 2"/>
          <p:cNvSpPr txBox="1"/>
          <p:nvPr/>
        </p:nvSpPr>
        <p:spPr>
          <a:xfrm>
            <a:off x="571472" y="1857364"/>
            <a:ext cx="6542713" cy="2862322"/>
          </a:xfrm>
          <a:prstGeom prst="rect">
            <a:avLst/>
          </a:prstGeom>
          <a:solidFill>
            <a:schemeClr val="accent6">
              <a:lumMod val="20000"/>
              <a:lumOff val="80000"/>
            </a:schemeClr>
          </a:solidFill>
        </p:spPr>
        <p:txBody>
          <a:bodyPr wrap="square" rtlCol="1">
            <a:spAutoFit/>
          </a:bodyPr>
          <a:lstStyle/>
          <a:p>
            <a:r>
              <a:rPr lang="ar-SA" sz="2000" b="1" dirty="0" err="1" smtClean="0"/>
              <a:t>رتوج</a:t>
            </a:r>
            <a:r>
              <a:rPr lang="ar-SA" sz="2000" b="1" dirty="0" smtClean="0"/>
              <a:t> </a:t>
            </a:r>
            <a:r>
              <a:rPr lang="ar-SA" sz="2000" b="1" dirty="0" err="1" smtClean="0"/>
              <a:t>المري</a:t>
            </a:r>
            <a:r>
              <a:rPr lang="ar-SA" sz="2000" b="1" dirty="0" smtClean="0"/>
              <a:t> المكتسبة</a:t>
            </a:r>
          </a:p>
          <a:p>
            <a:r>
              <a:rPr lang="ar-SA" sz="2000" b="1" dirty="0" smtClean="0"/>
              <a:t>الفتق الحجابي</a:t>
            </a:r>
          </a:p>
          <a:p>
            <a:r>
              <a:rPr lang="ar-SA" sz="2000" b="1" dirty="0" smtClean="0"/>
              <a:t>حلقة </a:t>
            </a:r>
            <a:r>
              <a:rPr lang="ar-SA" sz="2000" b="1" dirty="0" err="1" smtClean="0"/>
              <a:t>تشاتزكي</a:t>
            </a:r>
            <a:r>
              <a:rPr lang="ar-SA" sz="2000" b="1" dirty="0" smtClean="0"/>
              <a:t>  </a:t>
            </a:r>
            <a:r>
              <a:rPr lang="en-US" sz="2000" b="1" dirty="0" err="1" smtClean="0"/>
              <a:t>shatzki</a:t>
            </a:r>
            <a:r>
              <a:rPr lang="ar-SA" sz="2000" b="1" dirty="0" smtClean="0"/>
              <a:t> </a:t>
            </a:r>
          </a:p>
          <a:p>
            <a:r>
              <a:rPr lang="ar-SA" sz="2000" b="1" dirty="0" err="1" smtClean="0"/>
              <a:t>الاجسام</a:t>
            </a:r>
            <a:r>
              <a:rPr lang="ar-SA" sz="2000" b="1" dirty="0" smtClean="0"/>
              <a:t> </a:t>
            </a:r>
            <a:r>
              <a:rPr lang="ar-SA" sz="2000" b="1" dirty="0" err="1" smtClean="0"/>
              <a:t>الاجنبية</a:t>
            </a:r>
            <a:r>
              <a:rPr lang="ar-SA" sz="2000" b="1" dirty="0" smtClean="0"/>
              <a:t> </a:t>
            </a:r>
            <a:r>
              <a:rPr lang="ar-SA" sz="2000" b="1" dirty="0" err="1" smtClean="0"/>
              <a:t>بالمري</a:t>
            </a:r>
            <a:endParaRPr lang="ar-SA" sz="2000" b="1" dirty="0" smtClean="0"/>
          </a:p>
          <a:p>
            <a:r>
              <a:rPr lang="ar-SA" sz="2000" b="1" dirty="0" smtClean="0"/>
              <a:t>متلازمة </a:t>
            </a:r>
            <a:r>
              <a:rPr lang="ar-SA" sz="2000" b="1" dirty="0" err="1" smtClean="0"/>
              <a:t>مالوري</a:t>
            </a:r>
            <a:r>
              <a:rPr lang="ar-SA" sz="2000" b="1" dirty="0" smtClean="0"/>
              <a:t> </a:t>
            </a:r>
            <a:r>
              <a:rPr lang="ar-SA" sz="2000" b="1" dirty="0" err="1" smtClean="0"/>
              <a:t>وايس</a:t>
            </a:r>
            <a:endParaRPr lang="ar-SA" sz="2000" b="1" dirty="0" smtClean="0"/>
          </a:p>
          <a:p>
            <a:r>
              <a:rPr lang="ar-SA" sz="2000" b="1" dirty="0" err="1" smtClean="0"/>
              <a:t>النواسير</a:t>
            </a:r>
            <a:r>
              <a:rPr lang="ar-SA" sz="2000" b="1" dirty="0" smtClean="0"/>
              <a:t> </a:t>
            </a:r>
            <a:r>
              <a:rPr lang="ar-SA" sz="2000" b="1" dirty="0" err="1" smtClean="0"/>
              <a:t>المريئية</a:t>
            </a:r>
            <a:r>
              <a:rPr lang="ar-SA" sz="2000" b="1" dirty="0" smtClean="0"/>
              <a:t> القصبية</a:t>
            </a:r>
          </a:p>
          <a:p>
            <a:r>
              <a:rPr lang="ar-SA" sz="2000" b="1" dirty="0" smtClean="0"/>
              <a:t>دوالي </a:t>
            </a:r>
            <a:r>
              <a:rPr lang="ar-SA" sz="2000" b="1" dirty="0" err="1" smtClean="0"/>
              <a:t>المري</a:t>
            </a:r>
            <a:endParaRPr lang="ar-SA" sz="2000" b="1" dirty="0" smtClean="0"/>
          </a:p>
          <a:p>
            <a:r>
              <a:rPr lang="ar-SA" sz="2000" b="1" dirty="0" smtClean="0"/>
              <a:t>عسرة البلع بعوز الحديد </a:t>
            </a:r>
            <a:r>
              <a:rPr lang="en-US" sz="2000" b="1" dirty="0" err="1" smtClean="0"/>
              <a:t>plumer</a:t>
            </a:r>
            <a:r>
              <a:rPr lang="en-US" sz="2000" b="1" dirty="0" smtClean="0"/>
              <a:t> </a:t>
            </a:r>
            <a:r>
              <a:rPr lang="en-US" sz="2000" b="1" dirty="0" err="1" smtClean="0"/>
              <a:t>vinson</a:t>
            </a:r>
            <a:r>
              <a:rPr lang="en-US" sz="2000" b="1" dirty="0" smtClean="0"/>
              <a:t> </a:t>
            </a:r>
            <a:r>
              <a:rPr lang="ar-SA" sz="2000" b="1" dirty="0" err="1" smtClean="0"/>
              <a:t>او</a:t>
            </a:r>
            <a:r>
              <a:rPr lang="ar-SA" sz="2000" b="1" dirty="0" smtClean="0"/>
              <a:t> </a:t>
            </a:r>
            <a:r>
              <a:rPr lang="en-US" sz="2000" b="1" dirty="0" err="1" smtClean="0"/>
              <a:t>kelly</a:t>
            </a:r>
            <a:r>
              <a:rPr lang="en-US" sz="2000" b="1" dirty="0" smtClean="0"/>
              <a:t> </a:t>
            </a:r>
            <a:r>
              <a:rPr lang="en-US" sz="2000" b="1" dirty="0" err="1" smtClean="0"/>
              <a:t>paterson</a:t>
            </a:r>
            <a:r>
              <a:rPr lang="en-US" sz="2000" b="1" dirty="0" smtClean="0"/>
              <a:t> </a:t>
            </a:r>
            <a:r>
              <a:rPr lang="ar-SA" sz="2000" b="1" dirty="0" smtClean="0"/>
              <a:t> </a:t>
            </a:r>
          </a:p>
          <a:p>
            <a:r>
              <a:rPr lang="ar-SA" sz="2000" b="1" dirty="0" smtClean="0"/>
              <a:t>    </a:t>
            </a:r>
            <a:endParaRPr lang="ar-SA"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أفقي 1"/>
          <p:cNvSpPr/>
          <p:nvPr/>
        </p:nvSpPr>
        <p:spPr>
          <a:xfrm>
            <a:off x="285720" y="357166"/>
            <a:ext cx="8429684" cy="642942"/>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i="1" dirty="0" smtClean="0">
                <a:cs typeface="+mj-cs"/>
              </a:rPr>
              <a:t>لمحة تشريحية</a:t>
            </a:r>
            <a:endParaRPr lang="ar-SA" sz="2800" b="1" i="1" dirty="0">
              <a:cs typeface="+mj-cs"/>
            </a:endParaRPr>
          </a:p>
        </p:txBody>
      </p:sp>
      <p:sp>
        <p:nvSpPr>
          <p:cNvPr id="11" name="مربع نص 10"/>
          <p:cNvSpPr txBox="1"/>
          <p:nvPr/>
        </p:nvSpPr>
        <p:spPr>
          <a:xfrm>
            <a:off x="785786" y="1142984"/>
            <a:ext cx="8072494" cy="4832092"/>
          </a:xfrm>
          <a:prstGeom prst="rect">
            <a:avLst/>
          </a:prstGeom>
          <a:solidFill>
            <a:schemeClr val="accent6">
              <a:lumMod val="20000"/>
              <a:lumOff val="80000"/>
            </a:schemeClr>
          </a:solidFill>
        </p:spPr>
        <p:txBody>
          <a:bodyPr wrap="square" rtlCol="1">
            <a:spAutoFit/>
          </a:bodyPr>
          <a:lstStyle/>
          <a:p>
            <a:r>
              <a:rPr lang="ar-SA" sz="2800" b="1" dirty="0" err="1"/>
              <a:t>المري</a:t>
            </a:r>
            <a:r>
              <a:rPr lang="ar-SA" sz="2800" b="1" dirty="0"/>
              <a:t> عضو أنبوبي عضلي مخاطي.</a:t>
            </a:r>
          </a:p>
          <a:p>
            <a:r>
              <a:rPr lang="ar-SA" sz="2800" b="1" dirty="0" smtClean="0"/>
              <a:t>* </a:t>
            </a:r>
            <a:r>
              <a:rPr lang="ar-SA" sz="2800" b="1" dirty="0"/>
              <a:t>طوله </a:t>
            </a:r>
            <a:r>
              <a:rPr lang="ar-SA" sz="2800" b="1" dirty="0" smtClean="0"/>
              <a:t>25-35سم</a:t>
            </a:r>
            <a:r>
              <a:rPr lang="ar-SA" sz="2800" b="1" dirty="0"/>
              <a:t>، يبدأ بالمصرة </a:t>
            </a:r>
            <a:r>
              <a:rPr lang="ar-SA" sz="2800" b="1" dirty="0" err="1"/>
              <a:t>المريئية</a:t>
            </a:r>
            <a:r>
              <a:rPr lang="ar-SA" sz="2800" b="1" dirty="0"/>
              <a:t> العلوية حتى المصرة </a:t>
            </a:r>
            <a:r>
              <a:rPr lang="ar-SA" sz="2800" b="1" dirty="0" err="1"/>
              <a:t>المريئية</a:t>
            </a:r>
            <a:r>
              <a:rPr lang="ar-SA" sz="2800" b="1" dirty="0"/>
              <a:t> </a:t>
            </a:r>
            <a:r>
              <a:rPr lang="ar-SA" sz="2800" b="1" dirty="0" smtClean="0"/>
              <a:t>السفلية(فؤاد المعدة) وقطره لا يتجاوز 2-3 سم. </a:t>
            </a:r>
            <a:endParaRPr lang="ar-SA" sz="2800" b="1" dirty="0"/>
          </a:p>
          <a:p>
            <a:r>
              <a:rPr lang="ar-SA" sz="2800" b="1" dirty="0" smtClean="0"/>
              <a:t>* </a:t>
            </a:r>
            <a:r>
              <a:rPr lang="ar-SA" sz="2800" b="1" dirty="0"/>
              <a:t>المسافة من القوس السنية الأمامية </a:t>
            </a:r>
            <a:r>
              <a:rPr lang="ar-SA" sz="2800" b="1" dirty="0" smtClean="0"/>
              <a:t>(تبدأ </a:t>
            </a:r>
            <a:r>
              <a:rPr lang="ar-SA" sz="2800" b="1" dirty="0"/>
              <a:t>من </a:t>
            </a:r>
            <a:r>
              <a:rPr lang="ar-SA" sz="2800" b="1" dirty="0" smtClean="0"/>
              <a:t>القواطع) </a:t>
            </a:r>
            <a:r>
              <a:rPr lang="ar-SA" sz="2800" b="1" dirty="0"/>
              <a:t>إلى الفوهة </a:t>
            </a:r>
            <a:r>
              <a:rPr lang="ar-SA" sz="2800" b="1" dirty="0" err="1" smtClean="0"/>
              <a:t>المريئية</a:t>
            </a:r>
            <a:r>
              <a:rPr lang="ar-SA" sz="2800" b="1" dirty="0" smtClean="0"/>
              <a:t> العلوية عند البالغ حوالي 12-15سم</a:t>
            </a:r>
            <a:endParaRPr lang="ar-SA" sz="2800" b="1" dirty="0"/>
          </a:p>
          <a:p>
            <a:r>
              <a:rPr lang="ar-SA" sz="2800" b="1" dirty="0" smtClean="0"/>
              <a:t>* </a:t>
            </a:r>
            <a:r>
              <a:rPr lang="ar-SA" sz="2800" b="1" dirty="0"/>
              <a:t>الخط :</a:t>
            </a:r>
            <a:r>
              <a:rPr lang="en-US" sz="2800" b="1" dirty="0"/>
              <a:t>Z </a:t>
            </a:r>
            <a:r>
              <a:rPr lang="ar-SA" sz="2800" b="1" dirty="0"/>
              <a:t>علامة تشريحية هامة.</a:t>
            </a:r>
          </a:p>
          <a:p>
            <a:r>
              <a:rPr lang="ar-SA" sz="2800" b="1" dirty="0" smtClean="0"/>
              <a:t>* </a:t>
            </a:r>
            <a:r>
              <a:rPr lang="ar-SA" sz="2800" b="1" dirty="0"/>
              <a:t>يأخذ شكل </a:t>
            </a:r>
            <a:r>
              <a:rPr lang="ar-SA" sz="2800" b="1" dirty="0" err="1"/>
              <a:t>زيكزاك</a:t>
            </a:r>
            <a:r>
              <a:rPr lang="ar-SA" sz="2800" b="1" dirty="0"/>
              <a:t> بالتنظير حيث يفصل بين</a:t>
            </a:r>
          </a:p>
          <a:p>
            <a:r>
              <a:rPr lang="ar-SA" sz="2800" b="1" dirty="0"/>
              <a:t>المخاطية الاسطوانية الوردية للمعدة والمخاطية</a:t>
            </a:r>
          </a:p>
          <a:p>
            <a:r>
              <a:rPr lang="ar-SA" sz="2800" b="1" dirty="0" err="1"/>
              <a:t>الرصفية</a:t>
            </a:r>
            <a:r>
              <a:rPr lang="ar-SA" sz="2800" b="1" dirty="0"/>
              <a:t> المطبقة الصدفية للمري</a:t>
            </a:r>
          </a:p>
          <a:p>
            <a:pPr>
              <a:buFont typeface="Arial" pitchFamily="34" charset="0"/>
              <a:buChar char="•"/>
            </a:pPr>
            <a:r>
              <a:rPr lang="ar-SA" sz="2800" b="1" dirty="0" smtClean="0"/>
              <a:t>البشرة </a:t>
            </a:r>
            <a:r>
              <a:rPr lang="ar-SA" sz="2800" b="1" dirty="0"/>
              <a:t>المبطنة للمري </a:t>
            </a:r>
            <a:r>
              <a:rPr lang="ar-SA" sz="2800" b="1" dirty="0" err="1"/>
              <a:t>رصفية</a:t>
            </a:r>
            <a:r>
              <a:rPr lang="ar-SA" sz="2800" b="1" dirty="0"/>
              <a:t> مطبقة </a:t>
            </a:r>
            <a:r>
              <a:rPr lang="ar-SA" sz="2800" b="1" dirty="0" smtClean="0"/>
              <a:t>غير</a:t>
            </a:r>
          </a:p>
          <a:p>
            <a:pPr>
              <a:buFont typeface="Arial" pitchFamily="34" charset="0"/>
              <a:buChar char="•"/>
            </a:pPr>
            <a:r>
              <a:rPr lang="ar-SA" sz="2800" b="1" dirty="0" err="1" smtClean="0"/>
              <a:t>متقرنة</a:t>
            </a:r>
            <a:r>
              <a:rPr lang="ar-SA" sz="2800" b="1" dirty="0" smtClean="0"/>
              <a:t> .</a:t>
            </a:r>
            <a:endParaRPr lang="ar-SA" sz="2800" b="1" dirty="0"/>
          </a:p>
        </p:txBody>
      </p:sp>
      <p:pic>
        <p:nvPicPr>
          <p:cNvPr id="2050" name="Picture 2"/>
          <p:cNvPicPr>
            <a:picLocks noChangeAspect="1" noChangeArrowheads="1"/>
          </p:cNvPicPr>
          <p:nvPr/>
        </p:nvPicPr>
        <p:blipFill>
          <a:blip r:embed="rId2"/>
          <a:srcRect/>
          <a:stretch>
            <a:fillRect/>
          </a:stretch>
        </p:blipFill>
        <p:spPr bwMode="auto">
          <a:xfrm>
            <a:off x="357158" y="3500438"/>
            <a:ext cx="2919805" cy="21903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571480"/>
            <a:ext cx="7786742" cy="857256"/>
          </a:xfrm>
          <a:prstGeom prst="rect">
            <a:avLst/>
          </a:prstGeom>
          <a:solidFill>
            <a:schemeClr val="accent2">
              <a:lumMod val="60000"/>
              <a:lumOff val="40000"/>
            </a:schemeClr>
          </a:solidFill>
          <a:effectLst>
            <a:innerShdw blurRad="177800" dist="127000" dir="3600000">
              <a:prstClr val="black">
                <a:alpha val="8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err="1" smtClean="0">
                <a:solidFill>
                  <a:schemeClr val="tx1"/>
                </a:solidFill>
              </a:rPr>
              <a:t>رتوج</a:t>
            </a:r>
            <a:r>
              <a:rPr lang="ar-SA" sz="2800" b="1" dirty="0" smtClean="0">
                <a:solidFill>
                  <a:schemeClr val="tx1"/>
                </a:solidFill>
              </a:rPr>
              <a:t> </a:t>
            </a:r>
            <a:r>
              <a:rPr lang="ar-SA" sz="2800" b="1" dirty="0" err="1" smtClean="0">
                <a:solidFill>
                  <a:schemeClr val="tx1"/>
                </a:solidFill>
              </a:rPr>
              <a:t>المري</a:t>
            </a:r>
            <a:r>
              <a:rPr lang="ar-SA" sz="2800" b="1" dirty="0" smtClean="0">
                <a:solidFill>
                  <a:schemeClr val="tx1"/>
                </a:solidFill>
              </a:rPr>
              <a:t> المكتسبة </a:t>
            </a:r>
            <a:endParaRPr lang="ar-SA" sz="2800" b="1" dirty="0">
              <a:solidFill>
                <a:schemeClr val="tx1"/>
              </a:solidFill>
            </a:endParaRPr>
          </a:p>
        </p:txBody>
      </p:sp>
      <p:sp>
        <p:nvSpPr>
          <p:cNvPr id="3" name="مربع نص 2"/>
          <p:cNvSpPr txBox="1"/>
          <p:nvPr/>
        </p:nvSpPr>
        <p:spPr>
          <a:xfrm>
            <a:off x="714348" y="1643050"/>
            <a:ext cx="7643866" cy="3662541"/>
          </a:xfrm>
          <a:prstGeom prst="rect">
            <a:avLst/>
          </a:prstGeom>
          <a:solidFill>
            <a:schemeClr val="accent6">
              <a:lumMod val="20000"/>
              <a:lumOff val="80000"/>
            </a:schemeClr>
          </a:solidFill>
        </p:spPr>
        <p:txBody>
          <a:bodyPr wrap="square" rtlCol="1">
            <a:spAutoFit/>
          </a:bodyPr>
          <a:lstStyle/>
          <a:p>
            <a:r>
              <a:rPr lang="ar-SA" sz="2000" b="1" dirty="0" err="1" smtClean="0"/>
              <a:t>الية</a:t>
            </a:r>
            <a:r>
              <a:rPr lang="ar-SA" sz="2000" b="1" dirty="0" smtClean="0"/>
              <a:t> الحدوث: تصنف </a:t>
            </a:r>
            <a:r>
              <a:rPr lang="ar-SA" sz="2000" b="1" dirty="0" err="1" smtClean="0"/>
              <a:t>الى</a:t>
            </a:r>
            <a:r>
              <a:rPr lang="ar-SA" sz="2000" b="1" dirty="0" smtClean="0"/>
              <a:t> ثلاثة :</a:t>
            </a:r>
          </a:p>
          <a:p>
            <a:r>
              <a:rPr lang="ar-SA" sz="2400" b="1" u="sng" dirty="0" smtClean="0"/>
              <a:t>1- </a:t>
            </a:r>
            <a:r>
              <a:rPr lang="ar-SA" sz="2400" b="1" u="sng" dirty="0" err="1" smtClean="0"/>
              <a:t>رتوج</a:t>
            </a:r>
            <a:r>
              <a:rPr lang="ar-SA" sz="2400" b="1" u="sng" dirty="0" smtClean="0"/>
              <a:t> </a:t>
            </a:r>
            <a:r>
              <a:rPr lang="ar-SA" sz="2400" b="1" dirty="0" smtClean="0"/>
              <a:t>ا</a:t>
            </a:r>
            <a:r>
              <a:rPr lang="ar-SA" sz="2400" b="1" u="sng" dirty="0" smtClean="0"/>
              <a:t>لدفع</a:t>
            </a:r>
            <a:r>
              <a:rPr lang="ar-SA" sz="2000" b="1" dirty="0" smtClean="0"/>
              <a:t>: </a:t>
            </a:r>
            <a:r>
              <a:rPr lang="ar-SA" sz="2000" b="1" dirty="0" err="1" smtClean="0"/>
              <a:t>تننشا</a:t>
            </a:r>
            <a:r>
              <a:rPr lang="ar-SA" sz="2000" b="1" dirty="0" smtClean="0"/>
              <a:t> نتيجة فرط الضغط ضمن لمعة </a:t>
            </a:r>
            <a:r>
              <a:rPr lang="ar-SA" sz="2000" b="1" dirty="0" err="1" smtClean="0"/>
              <a:t>المري</a:t>
            </a:r>
            <a:r>
              <a:rPr lang="ar-SA" sz="2000" b="1" dirty="0" smtClean="0"/>
              <a:t> ويؤدي </a:t>
            </a:r>
            <a:r>
              <a:rPr lang="ar-SA" sz="2000" b="1" dirty="0" err="1" smtClean="0"/>
              <a:t>الى</a:t>
            </a:r>
            <a:r>
              <a:rPr lang="ar-SA" sz="2000" b="1" dirty="0" smtClean="0"/>
              <a:t> دفع جدار </a:t>
            </a:r>
            <a:r>
              <a:rPr lang="ar-SA" sz="2000" b="1" dirty="0" err="1" smtClean="0"/>
              <a:t>المري</a:t>
            </a:r>
            <a:r>
              <a:rPr lang="ar-SA" sz="2000" b="1" dirty="0" smtClean="0"/>
              <a:t> باتجاه الخارج </a:t>
            </a:r>
            <a:r>
              <a:rPr lang="ar-SA" sz="2000" b="1" dirty="0" err="1" smtClean="0"/>
              <a:t>وبالتال</a:t>
            </a:r>
            <a:r>
              <a:rPr lang="ar-SA" sz="2000" b="1" dirty="0" smtClean="0"/>
              <a:t> يحدث </a:t>
            </a:r>
            <a:r>
              <a:rPr lang="ar-SA" sz="2000" b="1" dirty="0" err="1" smtClean="0"/>
              <a:t>انفتاق</a:t>
            </a:r>
            <a:r>
              <a:rPr lang="ar-SA" sz="2000" b="1" dirty="0" smtClean="0"/>
              <a:t> للمخاطية عبر الطبقة العضلية أي يتشكل </a:t>
            </a:r>
            <a:r>
              <a:rPr lang="ar-SA" sz="2000" b="1" dirty="0" err="1" smtClean="0"/>
              <a:t>الرتج</a:t>
            </a:r>
            <a:r>
              <a:rPr lang="ar-SA" sz="2000" b="1" dirty="0" smtClean="0"/>
              <a:t> من الطبقة المخاطية.</a:t>
            </a:r>
          </a:p>
          <a:p>
            <a:endParaRPr lang="ar-SA" sz="2000" b="1" u="sng" dirty="0" smtClean="0"/>
          </a:p>
          <a:p>
            <a:r>
              <a:rPr lang="ar-SA" sz="2400" b="1" u="sng" dirty="0" smtClean="0"/>
              <a:t>2-</a:t>
            </a:r>
            <a:r>
              <a:rPr lang="ar-SA" sz="2400" b="1" u="sng" dirty="0" err="1" smtClean="0"/>
              <a:t>رتوج</a:t>
            </a:r>
            <a:r>
              <a:rPr lang="ar-SA" sz="2000" b="1" u="sng" dirty="0" smtClean="0"/>
              <a:t> الجذب</a:t>
            </a:r>
            <a:r>
              <a:rPr lang="ar-SA" sz="2000" b="1" dirty="0" smtClean="0"/>
              <a:t>: تتكون من كامل طبقات جدار المري نتيجة شد المر </a:t>
            </a:r>
            <a:r>
              <a:rPr lang="ar-SA" sz="2000" b="1" dirty="0" err="1" smtClean="0"/>
              <a:t>ي</a:t>
            </a:r>
            <a:r>
              <a:rPr lang="ar-SA" sz="2000" b="1" dirty="0" smtClean="0"/>
              <a:t> من الخارج </a:t>
            </a:r>
            <a:r>
              <a:rPr lang="ar-SA" sz="2000" b="1" dirty="0" err="1" smtClean="0"/>
              <a:t>الى</a:t>
            </a:r>
            <a:r>
              <a:rPr lang="ar-SA" sz="2000" b="1" dirty="0" smtClean="0"/>
              <a:t> الداخل  وتكون عادة </a:t>
            </a:r>
            <a:r>
              <a:rPr lang="ar-SA" sz="2000" b="1" dirty="0" err="1" smtClean="0"/>
              <a:t>نتجة</a:t>
            </a:r>
            <a:r>
              <a:rPr lang="ar-SA" sz="2000" b="1" dirty="0" smtClean="0"/>
              <a:t> التهاب  مثل ضخامة عقد لمفاوية بين المري </a:t>
            </a:r>
            <a:r>
              <a:rPr lang="ar-SA" sz="2000" b="1" dirty="0" err="1" smtClean="0"/>
              <a:t>والرغامى</a:t>
            </a:r>
            <a:r>
              <a:rPr lang="ar-SA" sz="2000" b="1" dirty="0" smtClean="0"/>
              <a:t> تسبب تليف وتندب  مثل تدرن العقد </a:t>
            </a:r>
            <a:r>
              <a:rPr lang="ar-SA" sz="2000" b="1" dirty="0" err="1" smtClean="0"/>
              <a:t>المنصفية</a:t>
            </a:r>
            <a:r>
              <a:rPr lang="ar-SA" sz="2000" b="1" dirty="0" smtClean="0"/>
              <a:t> .</a:t>
            </a:r>
          </a:p>
          <a:p>
            <a:endParaRPr lang="ar-SA" sz="2000" b="1" dirty="0" smtClean="0"/>
          </a:p>
          <a:p>
            <a:r>
              <a:rPr lang="ar-SA" sz="2400" b="1" u="sng" dirty="0" smtClean="0"/>
              <a:t>3-</a:t>
            </a:r>
            <a:r>
              <a:rPr lang="ar-SA" sz="2400" b="1" u="sng" dirty="0" err="1" smtClean="0"/>
              <a:t>رتوج</a:t>
            </a:r>
            <a:r>
              <a:rPr lang="ar-SA" sz="2400" b="1" u="sng" dirty="0" smtClean="0"/>
              <a:t> مختلطة</a:t>
            </a:r>
            <a:r>
              <a:rPr lang="ar-SA" sz="2000" b="1" u="sng" dirty="0" smtClean="0"/>
              <a:t>: دفع </a:t>
            </a:r>
            <a:r>
              <a:rPr lang="ar-SA" sz="2000" b="1" dirty="0" smtClean="0"/>
              <a:t>وجذب أي ازدياد الضغط داخل اللمعة مع وجود شد من الخارج مثال عليها التهاب .</a:t>
            </a:r>
            <a:endParaRPr lang="ar-SA"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أفقي 1"/>
          <p:cNvSpPr/>
          <p:nvPr/>
        </p:nvSpPr>
        <p:spPr>
          <a:xfrm>
            <a:off x="857224" y="571480"/>
            <a:ext cx="7774158" cy="1033272"/>
          </a:xfrm>
          <a:prstGeom prst="horizontalScroll">
            <a:avLst/>
          </a:prstGeom>
          <a:solidFill>
            <a:schemeClr val="accent2">
              <a:lumMod val="60000"/>
              <a:lumOff val="40000"/>
            </a:schemeClr>
          </a:solidFill>
          <a:effectLst>
            <a:outerShdw blurRad="50800" dist="50800" dir="6600000" algn="ctr" rotWithShape="0">
              <a:schemeClr val="tx1">
                <a:lumMod val="95000"/>
                <a:lumOff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err="1" smtClean="0">
                <a:solidFill>
                  <a:schemeClr val="tx1"/>
                </a:solidFill>
              </a:rPr>
              <a:t>انواع</a:t>
            </a:r>
            <a:r>
              <a:rPr lang="ar-SA" sz="2800" b="1" dirty="0" smtClean="0">
                <a:solidFill>
                  <a:schemeClr val="tx1"/>
                </a:solidFill>
              </a:rPr>
              <a:t> </a:t>
            </a:r>
            <a:r>
              <a:rPr lang="ar-SA" sz="2800" b="1" dirty="0" err="1" smtClean="0">
                <a:solidFill>
                  <a:schemeClr val="tx1"/>
                </a:solidFill>
              </a:rPr>
              <a:t>الرتوج</a:t>
            </a:r>
            <a:r>
              <a:rPr lang="ar-SA" sz="2800" b="1" dirty="0" smtClean="0">
                <a:solidFill>
                  <a:schemeClr val="tx1"/>
                </a:solidFill>
              </a:rPr>
              <a:t> </a:t>
            </a:r>
            <a:r>
              <a:rPr lang="ar-SA" sz="2800" b="1" dirty="0" err="1" smtClean="0">
                <a:solidFill>
                  <a:schemeClr val="tx1"/>
                </a:solidFill>
              </a:rPr>
              <a:t>امكتسبة</a:t>
            </a:r>
            <a:endParaRPr lang="ar-SA" sz="2800" b="1" dirty="0">
              <a:solidFill>
                <a:schemeClr val="tx1"/>
              </a:solidFill>
            </a:endParaRPr>
          </a:p>
        </p:txBody>
      </p:sp>
      <p:sp>
        <p:nvSpPr>
          <p:cNvPr id="3" name="مربع نص 2"/>
          <p:cNvSpPr txBox="1"/>
          <p:nvPr/>
        </p:nvSpPr>
        <p:spPr>
          <a:xfrm>
            <a:off x="1071538" y="1714488"/>
            <a:ext cx="7257093" cy="1569660"/>
          </a:xfrm>
          <a:prstGeom prst="rect">
            <a:avLst/>
          </a:prstGeom>
          <a:solidFill>
            <a:schemeClr val="accent6">
              <a:lumMod val="20000"/>
              <a:lumOff val="80000"/>
            </a:schemeClr>
          </a:solidFill>
        </p:spPr>
        <p:txBody>
          <a:bodyPr wrap="square" rtlCol="1">
            <a:spAutoFit/>
          </a:bodyPr>
          <a:lstStyle/>
          <a:p>
            <a:r>
              <a:rPr lang="ar-SA" sz="2400" b="1" dirty="0" smtClean="0"/>
              <a:t> 1- </a:t>
            </a:r>
            <a:r>
              <a:rPr lang="ar-SA" sz="2400" b="1" dirty="0" err="1" smtClean="0"/>
              <a:t>رتج</a:t>
            </a:r>
            <a:r>
              <a:rPr lang="ar-SA" sz="2400" b="1" dirty="0" smtClean="0"/>
              <a:t> </a:t>
            </a:r>
            <a:r>
              <a:rPr lang="ar-SA" sz="2400" b="1" dirty="0" err="1" smtClean="0"/>
              <a:t>زنكر</a:t>
            </a:r>
            <a:r>
              <a:rPr lang="ar-SA" sz="2400" b="1" dirty="0" smtClean="0"/>
              <a:t> </a:t>
            </a:r>
            <a:r>
              <a:rPr lang="ar-SA" sz="2400" b="1" dirty="0" err="1" smtClean="0"/>
              <a:t>او</a:t>
            </a:r>
            <a:r>
              <a:rPr lang="ar-SA" sz="2400" b="1" dirty="0" smtClean="0"/>
              <a:t> </a:t>
            </a:r>
            <a:r>
              <a:rPr lang="ar-SA" sz="2400" b="1" dirty="0" err="1" smtClean="0"/>
              <a:t>الرتج</a:t>
            </a:r>
            <a:r>
              <a:rPr lang="ar-SA" sz="2400" b="1" dirty="0" smtClean="0"/>
              <a:t> </a:t>
            </a:r>
            <a:r>
              <a:rPr lang="ar-SA" sz="2400" b="1" dirty="0" err="1" smtClean="0"/>
              <a:t>البلعومي</a:t>
            </a:r>
            <a:r>
              <a:rPr lang="ar-SA" sz="2400" b="1" dirty="0" smtClean="0"/>
              <a:t> </a:t>
            </a:r>
            <a:r>
              <a:rPr lang="ar-SA" sz="2400" b="1" dirty="0" err="1" smtClean="0"/>
              <a:t>المريئي</a:t>
            </a:r>
            <a:r>
              <a:rPr lang="ar-SA" sz="2400" b="1" dirty="0" smtClean="0"/>
              <a:t> </a:t>
            </a:r>
            <a:r>
              <a:rPr lang="ar-SA" sz="2400" b="1" dirty="0" err="1" smtClean="0"/>
              <a:t>او</a:t>
            </a:r>
            <a:r>
              <a:rPr lang="ar-SA" sz="2400" b="1" dirty="0" smtClean="0"/>
              <a:t> </a:t>
            </a:r>
            <a:r>
              <a:rPr lang="ar-SA" sz="2400" b="1" dirty="0" err="1" smtClean="0"/>
              <a:t>رتج</a:t>
            </a:r>
            <a:r>
              <a:rPr lang="ar-SA" sz="2400" b="1" dirty="0" smtClean="0"/>
              <a:t> الثلث العلوي </a:t>
            </a:r>
          </a:p>
          <a:p>
            <a:r>
              <a:rPr lang="ar-SA" sz="2400" b="1" dirty="0" smtClean="0"/>
              <a:t> 2-</a:t>
            </a:r>
            <a:r>
              <a:rPr lang="ar-SA" sz="2400" b="1" dirty="0" err="1" smtClean="0"/>
              <a:t>رتوج</a:t>
            </a:r>
            <a:r>
              <a:rPr lang="ar-SA" sz="2400" b="1" dirty="0" smtClean="0"/>
              <a:t> </a:t>
            </a:r>
            <a:r>
              <a:rPr lang="ar-SA" sz="2400" b="1" dirty="0" err="1" smtClean="0"/>
              <a:t>المري</a:t>
            </a:r>
            <a:r>
              <a:rPr lang="ar-SA" sz="2400" b="1" dirty="0" smtClean="0"/>
              <a:t> المتوسط </a:t>
            </a:r>
          </a:p>
          <a:p>
            <a:r>
              <a:rPr lang="ar-SA" sz="2400" b="1" dirty="0" smtClean="0"/>
              <a:t> 3-</a:t>
            </a:r>
            <a:r>
              <a:rPr lang="ar-SA" sz="2400" b="1" dirty="0" err="1" smtClean="0"/>
              <a:t>رتوج</a:t>
            </a:r>
            <a:r>
              <a:rPr lang="ar-SA" sz="2400" b="1" dirty="0" smtClean="0"/>
              <a:t> المري السفلي (</a:t>
            </a:r>
            <a:r>
              <a:rPr lang="ar-SA" sz="2400" b="1" dirty="0" err="1" smtClean="0"/>
              <a:t>الرتج</a:t>
            </a:r>
            <a:r>
              <a:rPr lang="ar-SA" sz="2400" b="1" dirty="0" smtClean="0"/>
              <a:t> فوق الحجاب) </a:t>
            </a:r>
          </a:p>
          <a:p>
            <a:r>
              <a:rPr lang="ar-SA" sz="2400" b="1" dirty="0" smtClean="0"/>
              <a:t> 4-</a:t>
            </a:r>
            <a:r>
              <a:rPr lang="ar-SA" sz="2400" b="1" dirty="0" err="1" smtClean="0"/>
              <a:t>الرتج</a:t>
            </a:r>
            <a:r>
              <a:rPr lang="ar-SA" sz="2400" b="1" dirty="0" smtClean="0"/>
              <a:t> ضمن الجدار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928925" y="214291"/>
            <a:ext cx="6072231" cy="6643710"/>
          </a:xfrm>
          <a:prstGeom prst="rect">
            <a:avLst/>
          </a:prstGeom>
          <a:solidFill>
            <a:schemeClr val="accent1">
              <a:lumMod val="20000"/>
              <a:lumOff val="80000"/>
            </a:schemeClr>
          </a:solidFill>
        </p:spPr>
        <p:txBody>
          <a:bodyPr wrap="square" rtlCol="1">
            <a:spAutoFit/>
          </a:bodyPr>
          <a:lstStyle/>
          <a:p>
            <a:r>
              <a:rPr lang="ar-SA" sz="3200" b="1" u="sng" dirty="0" err="1" smtClean="0"/>
              <a:t>اولا</a:t>
            </a:r>
            <a:r>
              <a:rPr lang="ar-SA" sz="3200" b="1" u="sng" dirty="0" smtClean="0"/>
              <a:t> :</a:t>
            </a:r>
            <a:r>
              <a:rPr lang="ar-SA" sz="3200" b="1" u="sng" dirty="0" err="1" smtClean="0"/>
              <a:t>رتج</a:t>
            </a:r>
            <a:r>
              <a:rPr lang="ar-SA" sz="3200" b="1" u="sng" dirty="0" smtClean="0"/>
              <a:t> </a:t>
            </a:r>
            <a:r>
              <a:rPr lang="ar-SA" sz="3200" b="1" u="sng" dirty="0" err="1" smtClean="0"/>
              <a:t>زنكر</a:t>
            </a:r>
            <a:r>
              <a:rPr lang="ar-SA" sz="3200" b="1" u="sng" dirty="0" smtClean="0"/>
              <a:t> </a:t>
            </a:r>
            <a:r>
              <a:rPr lang="ar-SA" sz="3200" b="1" u="sng" dirty="0" err="1" smtClean="0"/>
              <a:t>او</a:t>
            </a:r>
            <a:r>
              <a:rPr lang="ar-SA" sz="3200" b="1" u="sng" dirty="0" smtClean="0"/>
              <a:t> </a:t>
            </a:r>
            <a:r>
              <a:rPr lang="ar-SA" sz="3200" b="1" u="sng" dirty="0" err="1" smtClean="0"/>
              <a:t>رتج</a:t>
            </a:r>
            <a:r>
              <a:rPr lang="ar-SA" sz="3200" b="1" u="sng" dirty="0" smtClean="0"/>
              <a:t> الثلث العلوي:</a:t>
            </a:r>
          </a:p>
          <a:p>
            <a:r>
              <a:rPr lang="ar-SA" sz="2400" b="1" dirty="0" smtClean="0"/>
              <a:t>وهو </a:t>
            </a:r>
            <a:r>
              <a:rPr lang="ar-SA" sz="2400" b="1" dirty="0" err="1" smtClean="0"/>
              <a:t>رتج</a:t>
            </a:r>
            <a:r>
              <a:rPr lang="ar-SA" sz="2400" b="1" dirty="0" smtClean="0"/>
              <a:t> دفع على الوجه الخلف للمري بينه وبن العمود الفقري</a:t>
            </a:r>
          </a:p>
          <a:p>
            <a:r>
              <a:rPr lang="ar-SA" sz="2400" b="1" dirty="0" smtClean="0"/>
              <a:t>يشاهد بعد الخمسين وغالبا عند الرجال بسبب الصوت المرتفع يكون عندهم فرط توتر في المصرة العلوية </a:t>
            </a:r>
            <a:r>
              <a:rPr lang="ar-SA" sz="2400" b="1" dirty="0" err="1" smtClean="0"/>
              <a:t>اكثر</a:t>
            </a:r>
            <a:r>
              <a:rPr lang="ar-SA" sz="2400" b="1" dirty="0" smtClean="0"/>
              <a:t> من النساء</a:t>
            </a:r>
          </a:p>
          <a:p>
            <a:r>
              <a:rPr lang="ar-SA" sz="2400" b="1" dirty="0" smtClean="0"/>
              <a:t>وبالتالي تتقلص معصرة البلعوم السفلية على مصرة </a:t>
            </a:r>
            <a:r>
              <a:rPr lang="ar-SA" sz="2400" b="1" dirty="0" err="1" smtClean="0"/>
              <a:t>مريئية</a:t>
            </a:r>
            <a:r>
              <a:rPr lang="ar-SA" sz="2400" b="1" dirty="0" smtClean="0"/>
              <a:t> لم تفتح بالكامل ومع الوقت يزيد الضغط على المخاطية مما يسبب </a:t>
            </a:r>
            <a:r>
              <a:rPr lang="ar-SA" sz="2400" b="1" dirty="0" err="1" smtClean="0"/>
              <a:t>الانفتاق</a:t>
            </a:r>
            <a:endParaRPr lang="ar-SA" sz="2400" b="1" dirty="0" smtClean="0"/>
          </a:p>
          <a:p>
            <a:r>
              <a:rPr lang="ar-SA" sz="2400" b="1" u="sng" dirty="0" err="1" smtClean="0"/>
              <a:t>الية</a:t>
            </a:r>
            <a:r>
              <a:rPr lang="ar-SA" sz="2400" b="1" u="sng" dirty="0" smtClean="0"/>
              <a:t> الحدوث</a:t>
            </a:r>
            <a:r>
              <a:rPr lang="ar-SA" sz="2400" b="1" dirty="0" smtClean="0"/>
              <a:t>: يصنف تبعا لمقدار المخاطية </a:t>
            </a:r>
            <a:r>
              <a:rPr lang="ar-SA" sz="2400" b="1" dirty="0" err="1" smtClean="0"/>
              <a:t>المنفتقة</a:t>
            </a:r>
            <a:r>
              <a:rPr lang="ar-SA" sz="2400" b="1" dirty="0" smtClean="0"/>
              <a:t>:</a:t>
            </a:r>
          </a:p>
          <a:p>
            <a:r>
              <a:rPr lang="ar-SA" sz="2400" b="1" dirty="0" smtClean="0"/>
              <a:t>الدرجة </a:t>
            </a:r>
            <a:r>
              <a:rPr lang="ar-SA" sz="2400" b="1" dirty="0" err="1" smtClean="0"/>
              <a:t>الاولى</a:t>
            </a:r>
            <a:r>
              <a:rPr lang="ar-SA" sz="2400" b="1" dirty="0" smtClean="0"/>
              <a:t>: تبارز بسيط للمخاطية وطبقة بسيطة من تحت المخاطية بشكل برعم صغير بين العضلات في الجهة الخلفية .</a:t>
            </a:r>
          </a:p>
          <a:p>
            <a:r>
              <a:rPr lang="ar-SA" sz="2400" b="1" dirty="0" smtClean="0"/>
              <a:t>الدرجة الثانية: يزداد هذا الاندفاع </a:t>
            </a:r>
            <a:r>
              <a:rPr lang="ar-SA" sz="2400" b="1" dirty="0" err="1" smtClean="0"/>
              <a:t>ويبدا</a:t>
            </a:r>
            <a:r>
              <a:rPr lang="ar-SA" sz="2400" b="1" dirty="0" smtClean="0"/>
              <a:t> تجمع الطعام فيه.</a:t>
            </a:r>
          </a:p>
          <a:p>
            <a:r>
              <a:rPr lang="ar-SA" sz="2400" b="1" dirty="0" smtClean="0"/>
              <a:t>الدرجة الثالثة: يتحول </a:t>
            </a:r>
            <a:r>
              <a:rPr lang="ar-SA" sz="2400" b="1" dirty="0" err="1" smtClean="0"/>
              <a:t>الى</a:t>
            </a:r>
            <a:r>
              <a:rPr lang="ar-SA" sz="2400" b="1" dirty="0" smtClean="0"/>
              <a:t> </a:t>
            </a:r>
            <a:r>
              <a:rPr lang="ar-SA" sz="2400" b="1" dirty="0" err="1" smtClean="0"/>
              <a:t>رتج</a:t>
            </a:r>
            <a:r>
              <a:rPr lang="ar-SA" sz="2400" b="1" dirty="0" smtClean="0"/>
              <a:t> </a:t>
            </a:r>
            <a:r>
              <a:rPr lang="ar-SA" sz="2400" b="1" dirty="0" err="1" smtClean="0"/>
              <a:t>عرطل</a:t>
            </a:r>
            <a:r>
              <a:rPr lang="ar-SA" sz="2400" b="1" dirty="0" smtClean="0"/>
              <a:t> يتدلى مثل </a:t>
            </a:r>
            <a:r>
              <a:rPr lang="ar-SA" sz="2400" b="1" dirty="0" err="1" smtClean="0"/>
              <a:t>الاجاصة</a:t>
            </a:r>
            <a:r>
              <a:rPr lang="ar-SA" sz="2400" b="1" dirty="0" smtClean="0"/>
              <a:t> على احد جانبي </a:t>
            </a:r>
            <a:r>
              <a:rPr lang="ar-SA" sz="2400" b="1" dirty="0" err="1" smtClean="0"/>
              <a:t>المري</a:t>
            </a:r>
            <a:r>
              <a:rPr lang="ar-SA" sz="2400" b="1" dirty="0" smtClean="0"/>
              <a:t> لعدم </a:t>
            </a:r>
            <a:r>
              <a:rPr lang="ar-SA" sz="2400" b="1" dirty="0" err="1" smtClean="0"/>
              <a:t>امكانية</a:t>
            </a:r>
            <a:r>
              <a:rPr lang="ar-SA" sz="2400" b="1" dirty="0" smtClean="0"/>
              <a:t> بقائه في الخلف بسبب وجود العمود الفقري </a:t>
            </a:r>
            <a:endParaRPr lang="ar-SA" sz="2400" b="1" dirty="0"/>
          </a:p>
        </p:txBody>
      </p:sp>
      <p:pic>
        <p:nvPicPr>
          <p:cNvPr id="1026" name="Picture 2"/>
          <p:cNvPicPr>
            <a:picLocks noChangeAspect="1" noChangeArrowheads="1"/>
          </p:cNvPicPr>
          <p:nvPr/>
        </p:nvPicPr>
        <p:blipFill>
          <a:blip r:embed="rId2"/>
          <a:srcRect/>
          <a:stretch>
            <a:fillRect/>
          </a:stretch>
        </p:blipFill>
        <p:spPr bwMode="auto">
          <a:xfrm>
            <a:off x="1" y="500042"/>
            <a:ext cx="2750808"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285728"/>
            <a:ext cx="2928154" cy="5991226"/>
          </a:xfrm>
          <a:prstGeom prst="rect">
            <a:avLst/>
          </a:prstGeom>
          <a:noFill/>
          <a:ln w="9525">
            <a:noFill/>
            <a:miter lim="800000"/>
            <a:headEnd/>
            <a:tailEnd/>
          </a:ln>
          <a:effectLst/>
        </p:spPr>
      </p:pic>
      <p:sp>
        <p:nvSpPr>
          <p:cNvPr id="3" name="مربع نص 2"/>
          <p:cNvSpPr txBox="1"/>
          <p:nvPr/>
        </p:nvSpPr>
        <p:spPr>
          <a:xfrm>
            <a:off x="3214678" y="214290"/>
            <a:ext cx="5786478" cy="5262979"/>
          </a:xfrm>
          <a:prstGeom prst="rect">
            <a:avLst/>
          </a:prstGeom>
          <a:solidFill>
            <a:schemeClr val="accent1">
              <a:lumMod val="20000"/>
              <a:lumOff val="80000"/>
            </a:schemeClr>
          </a:solidFill>
        </p:spPr>
        <p:txBody>
          <a:bodyPr wrap="square" rtlCol="1">
            <a:spAutoFit/>
          </a:bodyPr>
          <a:lstStyle/>
          <a:p>
            <a:r>
              <a:rPr lang="ar-SA" sz="2400" b="1" i="1" dirty="0" err="1" smtClean="0"/>
              <a:t>اعراضه</a:t>
            </a:r>
            <a:r>
              <a:rPr lang="ar-SA" sz="2400" b="1" i="1" dirty="0" smtClean="0"/>
              <a:t>:</a:t>
            </a:r>
          </a:p>
          <a:p>
            <a:r>
              <a:rPr lang="ar-SA" sz="2400" b="1" dirty="0" err="1" smtClean="0"/>
              <a:t>الرتج</a:t>
            </a:r>
            <a:r>
              <a:rPr lang="ar-SA" sz="2400" b="1" dirty="0" smtClean="0"/>
              <a:t> الصغير غير عرضي </a:t>
            </a:r>
            <a:r>
              <a:rPr lang="ar-SA" sz="2400" b="1" dirty="0" err="1" smtClean="0"/>
              <a:t>اما</a:t>
            </a:r>
            <a:r>
              <a:rPr lang="ar-SA" sz="2400" b="1" dirty="0" smtClean="0"/>
              <a:t> </a:t>
            </a:r>
            <a:r>
              <a:rPr lang="ar-SA" sz="2400" b="1" dirty="0" err="1" smtClean="0"/>
              <a:t>الرتج</a:t>
            </a:r>
            <a:r>
              <a:rPr lang="ar-SA" sz="2400" b="1" dirty="0" smtClean="0"/>
              <a:t> الكبير فيسبب:</a:t>
            </a:r>
          </a:p>
          <a:p>
            <a:r>
              <a:rPr lang="ar-SA" sz="2400" b="1" dirty="0" smtClean="0"/>
              <a:t>*الشعور بجسم </a:t>
            </a:r>
            <a:r>
              <a:rPr lang="ar-SA" sz="2400" b="1" dirty="0" err="1" smtClean="0"/>
              <a:t>اجنبي</a:t>
            </a:r>
            <a:r>
              <a:rPr lang="ar-SA" sz="2400" b="1" dirty="0" smtClean="0"/>
              <a:t> عند البلع والذي ينجم عن التهاب              في المصرة </a:t>
            </a:r>
            <a:r>
              <a:rPr lang="ar-SA" sz="2400" b="1" dirty="0" err="1" smtClean="0"/>
              <a:t>المريئية</a:t>
            </a:r>
            <a:r>
              <a:rPr lang="ar-SA" sz="2400" b="1" dirty="0" smtClean="0"/>
              <a:t> العلوية وفي عضلات البلعوم  وذلك خلافا للقمة </a:t>
            </a:r>
            <a:r>
              <a:rPr lang="ar-SA" sz="2400" b="1" dirty="0" err="1" smtClean="0"/>
              <a:t>الهيستريائية</a:t>
            </a:r>
            <a:r>
              <a:rPr lang="ar-SA" sz="2400" b="1" dirty="0" smtClean="0"/>
              <a:t> التي تعطي </a:t>
            </a:r>
            <a:r>
              <a:rPr lang="ar-SA" sz="2400" b="1" dirty="0" err="1" smtClean="0"/>
              <a:t>احساسا</a:t>
            </a:r>
            <a:r>
              <a:rPr lang="ar-SA" sz="2400" b="1" dirty="0" smtClean="0"/>
              <a:t> بوجود جسم </a:t>
            </a:r>
            <a:r>
              <a:rPr lang="ar-SA" sz="2400" b="1" dirty="0" err="1" smtClean="0"/>
              <a:t>اجنبي</a:t>
            </a:r>
            <a:r>
              <a:rPr lang="ar-SA" sz="2400" b="1" dirty="0" smtClean="0"/>
              <a:t> خارج </a:t>
            </a:r>
            <a:r>
              <a:rPr lang="ar-SA" sz="2400" b="1" dirty="0" err="1" smtClean="0"/>
              <a:t>اوقات</a:t>
            </a:r>
            <a:r>
              <a:rPr lang="ar-SA" sz="2400" b="1" dirty="0" smtClean="0"/>
              <a:t> البلع </a:t>
            </a:r>
          </a:p>
          <a:p>
            <a:r>
              <a:rPr lang="ar-SA" sz="2400" b="1" dirty="0" smtClean="0"/>
              <a:t>*ارتداد </a:t>
            </a:r>
            <a:r>
              <a:rPr lang="ar-SA" sz="2400" b="1" dirty="0" err="1" smtClean="0"/>
              <a:t>اطعمة</a:t>
            </a:r>
            <a:r>
              <a:rPr lang="ar-SA" sz="2400" b="1" dirty="0" smtClean="0"/>
              <a:t> غير مهضومة عند استلقاء المريض</a:t>
            </a:r>
          </a:p>
          <a:p>
            <a:r>
              <a:rPr lang="ar-SA" sz="2400" b="1" dirty="0" smtClean="0"/>
              <a:t>*العاب</a:t>
            </a:r>
          </a:p>
          <a:p>
            <a:r>
              <a:rPr lang="ar-SA" sz="2400" b="1" dirty="0" smtClean="0"/>
              <a:t>*بخر فموي (رائحة فم كريهة)نتيجة تخمر المواد </a:t>
            </a:r>
            <a:r>
              <a:rPr lang="ar-SA" sz="2400" b="1" dirty="0" err="1" smtClean="0"/>
              <a:t>الطعامية</a:t>
            </a:r>
            <a:r>
              <a:rPr lang="ar-SA" sz="2400" b="1" dirty="0" smtClean="0"/>
              <a:t> ضمن </a:t>
            </a:r>
            <a:r>
              <a:rPr lang="ar-SA" sz="2400" b="1" dirty="0" err="1" smtClean="0"/>
              <a:t>الرتج</a:t>
            </a:r>
            <a:r>
              <a:rPr lang="ar-SA" sz="2400" b="1" dirty="0" smtClean="0"/>
              <a:t>.</a:t>
            </a:r>
          </a:p>
          <a:p>
            <a:r>
              <a:rPr lang="ar-SA" sz="2400" b="1" dirty="0" smtClean="0"/>
              <a:t>*</a:t>
            </a:r>
            <a:r>
              <a:rPr lang="ar-SA" sz="2400" b="1" dirty="0" err="1" smtClean="0"/>
              <a:t>نوب</a:t>
            </a:r>
            <a:r>
              <a:rPr lang="ar-SA" sz="2400" b="1" dirty="0" smtClean="0"/>
              <a:t> سعال واختناق ليلي عند الاستلقاء نتيجة دخول اللقمة </a:t>
            </a:r>
            <a:r>
              <a:rPr lang="ar-SA" sz="2400" b="1" dirty="0" err="1" smtClean="0"/>
              <a:t>الطعامية</a:t>
            </a:r>
            <a:r>
              <a:rPr lang="ar-SA" sz="2400" b="1" dirty="0" smtClean="0"/>
              <a:t> بالحنجرة ثم القصبات</a:t>
            </a:r>
          </a:p>
          <a:p>
            <a:r>
              <a:rPr lang="ar-SA" sz="2400" b="1" dirty="0" smtClean="0"/>
              <a:t>*</a:t>
            </a:r>
            <a:r>
              <a:rPr lang="ar-SA" sz="2400" b="1" dirty="0" err="1" smtClean="0"/>
              <a:t>انتانات</a:t>
            </a:r>
            <a:r>
              <a:rPr lang="ar-SA" sz="2400" b="1" dirty="0" smtClean="0"/>
              <a:t> قصبية  رئوية </a:t>
            </a:r>
            <a:r>
              <a:rPr lang="ar-SA" sz="2400" b="1" dirty="0" err="1" smtClean="0"/>
              <a:t>ناكسة</a:t>
            </a:r>
            <a:r>
              <a:rPr lang="ar-SA" sz="2400" b="1" dirty="0" smtClean="0"/>
              <a:t> ومتكررة </a:t>
            </a:r>
            <a:r>
              <a:rPr lang="ar-SA" sz="2400" b="1" dirty="0" err="1" smtClean="0"/>
              <a:t>ومعندة</a:t>
            </a:r>
            <a:r>
              <a:rPr lang="ar-SA" sz="2400" b="1" dirty="0" smtClean="0"/>
              <a:t> على العلاج .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428860" y="357166"/>
            <a:ext cx="6542713" cy="4154984"/>
          </a:xfrm>
          <a:prstGeom prst="rect">
            <a:avLst/>
          </a:prstGeom>
          <a:solidFill>
            <a:schemeClr val="accent1">
              <a:lumMod val="40000"/>
              <a:lumOff val="60000"/>
            </a:schemeClr>
          </a:solidFill>
        </p:spPr>
        <p:txBody>
          <a:bodyPr wrap="square" rtlCol="1">
            <a:spAutoFit/>
          </a:bodyPr>
          <a:lstStyle/>
          <a:p>
            <a:r>
              <a:rPr lang="ar-SA" sz="2400" b="1" i="1" u="sng" dirty="0" smtClean="0"/>
              <a:t>الفحص </a:t>
            </a:r>
            <a:r>
              <a:rPr lang="ar-SA" sz="2400" b="1" i="1" u="sng" dirty="0" err="1" smtClean="0"/>
              <a:t>السريري</a:t>
            </a:r>
            <a:r>
              <a:rPr lang="ar-SA" sz="2400" b="1" u="sng" dirty="0" smtClean="0"/>
              <a:t>:</a:t>
            </a:r>
          </a:p>
          <a:p>
            <a:r>
              <a:rPr lang="ar-SA" sz="2400" b="1" dirty="0" smtClean="0"/>
              <a:t>غالبا سلبي فمن الصعوبة جس </a:t>
            </a:r>
            <a:r>
              <a:rPr lang="ar-SA" sz="2400" b="1" dirty="0" err="1" smtClean="0"/>
              <a:t>المري</a:t>
            </a:r>
            <a:r>
              <a:rPr lang="ar-SA" sz="2400" b="1" dirty="0" smtClean="0"/>
              <a:t> بسبب </a:t>
            </a:r>
            <a:r>
              <a:rPr lang="ar-SA" sz="2400" b="1" dirty="0" err="1" smtClean="0"/>
              <a:t>توضعه</a:t>
            </a:r>
            <a:r>
              <a:rPr lang="ar-SA" sz="2400" b="1" dirty="0" smtClean="0"/>
              <a:t> التشريحي.</a:t>
            </a:r>
          </a:p>
          <a:p>
            <a:r>
              <a:rPr lang="ar-SA" sz="2400" b="1" dirty="0" err="1" smtClean="0"/>
              <a:t>لايكشف</a:t>
            </a:r>
            <a:r>
              <a:rPr lang="ar-SA" sz="2400" b="1" dirty="0" smtClean="0"/>
              <a:t> </a:t>
            </a:r>
            <a:r>
              <a:rPr lang="ar-SA" sz="2400" b="1" dirty="0" err="1" smtClean="0"/>
              <a:t>الرتج</a:t>
            </a:r>
            <a:r>
              <a:rPr lang="ar-SA" sz="2400" b="1" dirty="0" smtClean="0"/>
              <a:t> </a:t>
            </a:r>
            <a:r>
              <a:rPr lang="ar-SA" sz="2400" b="1" dirty="0" err="1" smtClean="0"/>
              <a:t>الا</a:t>
            </a:r>
            <a:r>
              <a:rPr lang="ar-SA" sz="2400" b="1" dirty="0" smtClean="0"/>
              <a:t> </a:t>
            </a:r>
            <a:r>
              <a:rPr lang="ar-SA" sz="2400" b="1" dirty="0" err="1" smtClean="0"/>
              <a:t>اذا</a:t>
            </a:r>
            <a:r>
              <a:rPr lang="ar-SA" sz="2400" b="1" dirty="0" smtClean="0"/>
              <a:t> كان </a:t>
            </a:r>
            <a:r>
              <a:rPr lang="ar-SA" sz="2400" b="1" dirty="0" err="1" smtClean="0"/>
              <a:t>عرطل</a:t>
            </a:r>
            <a:r>
              <a:rPr lang="ar-SA" sz="2400" b="1" dirty="0" smtClean="0"/>
              <a:t> وذلك في مرحلة </a:t>
            </a:r>
            <a:r>
              <a:rPr lang="ar-SA" sz="2400" b="1" dirty="0" err="1" smtClean="0"/>
              <a:t>متاخرة</a:t>
            </a:r>
            <a:r>
              <a:rPr lang="ar-SA" sz="2400" b="1" dirty="0" smtClean="0"/>
              <a:t>.</a:t>
            </a:r>
          </a:p>
          <a:p>
            <a:r>
              <a:rPr lang="ar-SA" sz="2400" b="1" dirty="0" smtClean="0"/>
              <a:t>قد يجس </a:t>
            </a:r>
            <a:r>
              <a:rPr lang="ar-SA" sz="2400" b="1" dirty="0" err="1" smtClean="0"/>
              <a:t>الانتباج</a:t>
            </a:r>
            <a:r>
              <a:rPr lang="ar-SA" sz="2400" b="1" dirty="0" smtClean="0"/>
              <a:t> بالقسم بالقسم </a:t>
            </a:r>
            <a:r>
              <a:rPr lang="ar-SA" sz="2400" b="1" dirty="0" err="1" smtClean="0"/>
              <a:t>الامامي</a:t>
            </a:r>
            <a:r>
              <a:rPr lang="ar-SA" sz="2400" b="1" dirty="0" smtClean="0"/>
              <a:t> </a:t>
            </a:r>
            <a:r>
              <a:rPr lang="ar-SA" sz="2400" b="1" dirty="0" err="1" smtClean="0"/>
              <a:t>الايسر</a:t>
            </a:r>
            <a:r>
              <a:rPr lang="ar-SA" sz="2400" b="1" dirty="0" smtClean="0"/>
              <a:t> للعنق </a:t>
            </a:r>
            <a:r>
              <a:rPr lang="ar-SA" sz="2400" b="1" dirty="0" err="1" smtClean="0"/>
              <a:t>امام</a:t>
            </a:r>
            <a:r>
              <a:rPr lang="ar-SA" sz="2400" b="1" dirty="0" smtClean="0"/>
              <a:t> العضلة </a:t>
            </a:r>
            <a:r>
              <a:rPr lang="ar-SA" sz="2400" b="1" dirty="0" err="1" smtClean="0"/>
              <a:t>القترائية</a:t>
            </a:r>
            <a:r>
              <a:rPr lang="ar-SA" sz="2400" b="1" dirty="0" smtClean="0"/>
              <a:t> بحال </a:t>
            </a:r>
            <a:r>
              <a:rPr lang="ar-SA" sz="2400" b="1" dirty="0" err="1" smtClean="0"/>
              <a:t>الرتج</a:t>
            </a:r>
            <a:r>
              <a:rPr lang="ar-SA" sz="2400" b="1" dirty="0" smtClean="0"/>
              <a:t> </a:t>
            </a:r>
            <a:r>
              <a:rPr lang="ar-SA" sz="2400" b="1" dirty="0" err="1" smtClean="0"/>
              <a:t>العرطل</a:t>
            </a:r>
            <a:r>
              <a:rPr lang="ar-SA" sz="2400" b="1" dirty="0" smtClean="0"/>
              <a:t>.</a:t>
            </a:r>
          </a:p>
          <a:p>
            <a:r>
              <a:rPr lang="ar-SA" sz="2400" b="1" dirty="0" smtClean="0"/>
              <a:t>قد يشعر </a:t>
            </a:r>
            <a:r>
              <a:rPr lang="ar-SA" sz="2400" b="1" dirty="0" err="1" smtClean="0"/>
              <a:t>بالقرقعة</a:t>
            </a:r>
            <a:r>
              <a:rPr lang="ar-SA" sz="2400" b="1" dirty="0" smtClean="0"/>
              <a:t> عند الضغط عليه نتيجة تجمع اللعاب والسوائل </a:t>
            </a:r>
            <a:r>
              <a:rPr lang="ar-SA" sz="2400" b="1" dirty="0" err="1" smtClean="0"/>
              <a:t>والمفرزات</a:t>
            </a:r>
            <a:r>
              <a:rPr lang="ar-SA" sz="2400" b="1" dirty="0" smtClean="0"/>
              <a:t> </a:t>
            </a:r>
            <a:r>
              <a:rPr lang="ar-SA" sz="2400" b="1" dirty="0" err="1" smtClean="0"/>
              <a:t>الطعامية</a:t>
            </a:r>
            <a:r>
              <a:rPr lang="ar-SA" sz="2400" b="1" dirty="0" smtClean="0"/>
              <a:t> ضمن </a:t>
            </a:r>
            <a:r>
              <a:rPr lang="ar-SA" sz="2400" b="1" dirty="0" err="1" smtClean="0"/>
              <a:t>الرتج</a:t>
            </a:r>
            <a:r>
              <a:rPr lang="ar-SA" sz="2400" b="1" dirty="0" smtClean="0"/>
              <a:t>.</a:t>
            </a:r>
          </a:p>
          <a:p>
            <a:r>
              <a:rPr lang="ar-SA" sz="2400" b="1" i="1" u="sng" dirty="0" err="1" smtClean="0"/>
              <a:t>التشخص</a:t>
            </a:r>
            <a:r>
              <a:rPr lang="ar-SA" sz="2400" b="1" i="1" u="sng" dirty="0" smtClean="0"/>
              <a:t> : </a:t>
            </a:r>
          </a:p>
          <a:p>
            <a:pPr>
              <a:buFont typeface="Arial" pitchFamily="34" charset="0"/>
              <a:buChar char="•"/>
            </a:pPr>
            <a:r>
              <a:rPr lang="ar-SA" sz="2400" b="1" dirty="0" err="1" smtClean="0"/>
              <a:t>اما</a:t>
            </a:r>
            <a:r>
              <a:rPr lang="ar-SA" sz="2400" b="1" dirty="0" smtClean="0"/>
              <a:t> بالتصوير </a:t>
            </a:r>
            <a:r>
              <a:rPr lang="ar-SA" sz="2400" b="1" dirty="0" err="1" smtClean="0"/>
              <a:t>الشعاعي</a:t>
            </a:r>
            <a:r>
              <a:rPr lang="ar-SA" sz="2400" b="1" dirty="0" smtClean="0"/>
              <a:t> الظليل .</a:t>
            </a:r>
          </a:p>
          <a:p>
            <a:pPr>
              <a:buFont typeface="Arial" pitchFamily="34" charset="0"/>
              <a:buChar char="•"/>
            </a:pPr>
            <a:r>
              <a:rPr lang="ar-SA" sz="2400" b="1" dirty="0" smtClean="0"/>
              <a:t>* </a:t>
            </a:r>
            <a:r>
              <a:rPr lang="ar-SA" sz="2400" b="1" dirty="0" err="1" smtClean="0"/>
              <a:t>او</a:t>
            </a:r>
            <a:r>
              <a:rPr lang="ar-SA" sz="2400" b="1" dirty="0" smtClean="0"/>
              <a:t> بالتنظير ويتم </a:t>
            </a:r>
            <a:r>
              <a:rPr lang="ar-SA" sz="2400" b="1" dirty="0" err="1" smtClean="0"/>
              <a:t>ادخال</a:t>
            </a:r>
            <a:r>
              <a:rPr lang="ar-SA" sz="2400" b="1" dirty="0" smtClean="0"/>
              <a:t> المنظار تحت الرؤية المباشرة خوفا من ثغر </a:t>
            </a:r>
            <a:r>
              <a:rPr lang="ar-SA" sz="2400" b="1" dirty="0" err="1" smtClean="0"/>
              <a:t>الرتج</a:t>
            </a:r>
            <a:r>
              <a:rPr lang="ar-SA" sz="2400" b="1" dirty="0" smtClean="0"/>
              <a:t> وليس عن طريق التوجيه </a:t>
            </a:r>
            <a:r>
              <a:rPr lang="ar-SA" sz="2400" b="1" dirty="0" err="1" smtClean="0"/>
              <a:t>الاصبعي</a:t>
            </a:r>
            <a:endParaRPr lang="ar-SA" sz="2400" b="1" dirty="0"/>
          </a:p>
        </p:txBody>
      </p:sp>
      <p:pic>
        <p:nvPicPr>
          <p:cNvPr id="3074" name="Picture 2"/>
          <p:cNvPicPr>
            <a:picLocks noChangeAspect="1" noChangeArrowheads="1"/>
          </p:cNvPicPr>
          <p:nvPr/>
        </p:nvPicPr>
        <p:blipFill>
          <a:blip r:embed="rId2"/>
          <a:srcRect/>
          <a:stretch>
            <a:fillRect/>
          </a:stretch>
        </p:blipFill>
        <p:spPr bwMode="auto">
          <a:xfrm>
            <a:off x="500034" y="4214818"/>
            <a:ext cx="3143272"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14282" y="214290"/>
            <a:ext cx="8715436" cy="341632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1">
            <a:spAutoFit/>
          </a:bodyPr>
          <a:lstStyle/>
          <a:p>
            <a:r>
              <a:rPr lang="ar-SA" sz="2400" b="1" dirty="0" err="1" smtClean="0"/>
              <a:t>ا</a:t>
            </a:r>
            <a:r>
              <a:rPr lang="ar-SA" sz="2400" b="1" i="1" dirty="0" err="1" smtClean="0"/>
              <a:t>لاختلاطات</a:t>
            </a:r>
            <a:r>
              <a:rPr lang="ar-SA" sz="2400" b="1" dirty="0" smtClean="0"/>
              <a:t>:</a:t>
            </a:r>
          </a:p>
          <a:p>
            <a:pPr>
              <a:buFont typeface="Arial" pitchFamily="34" charset="0"/>
              <a:buChar char="•"/>
            </a:pPr>
            <a:r>
              <a:rPr lang="ar-SA" sz="2400" b="1" dirty="0" smtClean="0"/>
              <a:t>قصبية (</a:t>
            </a:r>
            <a:r>
              <a:rPr lang="ar-SA" sz="2400" b="1" dirty="0" err="1" smtClean="0"/>
              <a:t>انتانات</a:t>
            </a:r>
            <a:r>
              <a:rPr lang="ar-SA" sz="2400" b="1" dirty="0" smtClean="0"/>
              <a:t> </a:t>
            </a:r>
            <a:r>
              <a:rPr lang="ar-SA" sz="2400" b="1" dirty="0" err="1" smtClean="0"/>
              <a:t>ناكسة</a:t>
            </a:r>
            <a:r>
              <a:rPr lang="ar-SA" sz="2400" b="1" dirty="0" smtClean="0"/>
              <a:t>).</a:t>
            </a:r>
          </a:p>
          <a:p>
            <a:pPr>
              <a:buFont typeface="Arial" pitchFamily="34" charset="0"/>
              <a:buChar char="•"/>
            </a:pPr>
            <a:r>
              <a:rPr lang="ar-SA" sz="2400" b="1" dirty="0" smtClean="0"/>
              <a:t>انضغاط العصب الحنجري الراجع مما يسبب بحة صوت.</a:t>
            </a:r>
          </a:p>
          <a:p>
            <a:pPr>
              <a:buFont typeface="Arial" pitchFamily="34" charset="0"/>
              <a:buChar char="•"/>
            </a:pPr>
            <a:r>
              <a:rPr lang="ar-SA" sz="2400" b="1" dirty="0" smtClean="0"/>
              <a:t>انضغاط الجذع الودي </a:t>
            </a:r>
            <a:r>
              <a:rPr lang="ar-SA" sz="2400" b="1" dirty="0" err="1" smtClean="0"/>
              <a:t>الرقبي</a:t>
            </a:r>
            <a:r>
              <a:rPr lang="ar-SA" sz="2400" b="1" dirty="0" smtClean="0"/>
              <a:t> مما يسبب   متلازمة كلود برنارد </a:t>
            </a:r>
            <a:r>
              <a:rPr lang="ar-SA" sz="2400" b="1" dirty="0" err="1" smtClean="0"/>
              <a:t>هورنر</a:t>
            </a:r>
            <a:r>
              <a:rPr lang="ar-SA" sz="2400" b="1" dirty="0" smtClean="0"/>
              <a:t>  والتي يحدث فيها  :  1- انسدال جفن 2-  تقبض حدقة  3- </a:t>
            </a:r>
            <a:r>
              <a:rPr lang="ar-SA" sz="2400" b="1" dirty="0" err="1" smtClean="0"/>
              <a:t>غؤور</a:t>
            </a:r>
            <a:r>
              <a:rPr lang="ar-SA" sz="2400" b="1" dirty="0" smtClean="0"/>
              <a:t> المقلة   4-  اضطراب تعرق </a:t>
            </a:r>
          </a:p>
          <a:p>
            <a:pPr>
              <a:buFont typeface="Arial" pitchFamily="34" charset="0"/>
              <a:buChar char="•"/>
            </a:pPr>
            <a:r>
              <a:rPr lang="ar-SA" sz="2400" b="1" dirty="0" smtClean="0"/>
              <a:t>وتكون </a:t>
            </a:r>
            <a:r>
              <a:rPr lang="ar-SA" sz="2400" b="1" dirty="0" err="1" smtClean="0"/>
              <a:t>الاعراض</a:t>
            </a:r>
            <a:r>
              <a:rPr lang="ar-SA" sz="2400" b="1" dirty="0" smtClean="0"/>
              <a:t> بجهة </a:t>
            </a:r>
            <a:r>
              <a:rPr lang="ar-SA" sz="2400" b="1" dirty="0" err="1" smtClean="0"/>
              <a:t>الاصابة</a:t>
            </a:r>
            <a:r>
              <a:rPr lang="ar-SA" sz="2400" b="1" dirty="0" smtClean="0"/>
              <a:t> ويمكن </a:t>
            </a:r>
            <a:r>
              <a:rPr lang="ar-SA" sz="2400" b="1" dirty="0" err="1" smtClean="0"/>
              <a:t>ان</a:t>
            </a:r>
            <a:r>
              <a:rPr lang="ar-SA" sz="2400" b="1" dirty="0" smtClean="0"/>
              <a:t> تظهر هذه المتلازمة </a:t>
            </a:r>
            <a:r>
              <a:rPr lang="ar-SA" sz="2400" b="1" dirty="0" err="1" smtClean="0"/>
              <a:t>ايضا</a:t>
            </a:r>
            <a:r>
              <a:rPr lang="ar-SA" sz="2400" b="1" dirty="0" smtClean="0"/>
              <a:t> في ورم </a:t>
            </a:r>
            <a:r>
              <a:rPr lang="ar-SA" sz="2400" b="1" dirty="0" err="1" smtClean="0"/>
              <a:t>بانكوست</a:t>
            </a:r>
            <a:r>
              <a:rPr lang="ar-SA" sz="2400" b="1" dirty="0" smtClean="0"/>
              <a:t> </a:t>
            </a:r>
          </a:p>
          <a:p>
            <a:pPr>
              <a:buFont typeface="Arial" pitchFamily="34" charset="0"/>
              <a:buChar char="•"/>
            </a:pPr>
            <a:r>
              <a:rPr lang="ar-SA" sz="2400" b="1" dirty="0" err="1" smtClean="0"/>
              <a:t>اضافة</a:t>
            </a:r>
            <a:r>
              <a:rPr lang="ar-SA" sz="2400" b="1" dirty="0" smtClean="0"/>
              <a:t> </a:t>
            </a:r>
            <a:r>
              <a:rPr lang="ar-SA" sz="2400" b="1" dirty="0" err="1" smtClean="0"/>
              <a:t>الى</a:t>
            </a:r>
            <a:r>
              <a:rPr lang="ar-SA" sz="2400" b="1" dirty="0" smtClean="0"/>
              <a:t> ذلك هنالك ثلاثة </a:t>
            </a:r>
            <a:r>
              <a:rPr lang="ar-SA" sz="2400" b="1" dirty="0" err="1" smtClean="0"/>
              <a:t>اختلاطات</a:t>
            </a:r>
            <a:r>
              <a:rPr lang="ar-SA" sz="2400" b="1" dirty="0" smtClean="0"/>
              <a:t> رئيسة تشاهد في كل </a:t>
            </a:r>
            <a:r>
              <a:rPr lang="ar-SA" sz="2400" b="1" dirty="0" err="1" smtClean="0"/>
              <a:t>رتوج</a:t>
            </a:r>
            <a:r>
              <a:rPr lang="ar-SA" sz="2400" b="1" dirty="0" smtClean="0"/>
              <a:t> </a:t>
            </a:r>
            <a:r>
              <a:rPr lang="ar-SA" sz="2400" b="1" dirty="0" err="1" smtClean="0"/>
              <a:t>الانبوب</a:t>
            </a:r>
            <a:r>
              <a:rPr lang="ar-SA" sz="2400" b="1" dirty="0" smtClean="0"/>
              <a:t> الهضمي وهي  :   التهاب </a:t>
            </a:r>
            <a:r>
              <a:rPr lang="ar-SA" sz="2400" b="1" dirty="0" err="1" smtClean="0"/>
              <a:t>الرتج</a:t>
            </a:r>
            <a:r>
              <a:rPr lang="ar-SA" sz="2400" b="1" dirty="0" smtClean="0"/>
              <a:t>           نزف </a:t>
            </a:r>
            <a:r>
              <a:rPr lang="ar-SA" sz="2400" b="1" dirty="0" err="1" smtClean="0"/>
              <a:t>الرتج</a:t>
            </a:r>
            <a:r>
              <a:rPr lang="ar-SA" sz="2400" b="1" dirty="0" smtClean="0"/>
              <a:t> والنزف يوجه للسرطان </a:t>
            </a:r>
          </a:p>
          <a:p>
            <a:pPr>
              <a:buFont typeface="Arial" pitchFamily="34" charset="0"/>
              <a:buChar char="•"/>
            </a:pPr>
            <a:r>
              <a:rPr lang="ar-SA" sz="2400" b="1" dirty="0" smtClean="0"/>
              <a:t>          </a:t>
            </a:r>
            <a:r>
              <a:rPr lang="ar-SA" sz="2400" b="1" dirty="0" err="1" smtClean="0"/>
              <a:t>انثقاب</a:t>
            </a:r>
            <a:r>
              <a:rPr lang="ar-SA" sz="2400" b="1" dirty="0" smtClean="0"/>
              <a:t> تلقائي </a:t>
            </a:r>
            <a:r>
              <a:rPr lang="ar-SA" sz="2400" b="1" dirty="0" err="1" smtClean="0"/>
              <a:t>للرتج</a:t>
            </a:r>
            <a:endParaRPr lang="ar-SA" sz="2400" b="1" dirty="0" smtClean="0"/>
          </a:p>
        </p:txBody>
      </p:sp>
      <p:sp>
        <p:nvSpPr>
          <p:cNvPr id="7" name="مربع نص 6"/>
          <p:cNvSpPr txBox="1"/>
          <p:nvPr/>
        </p:nvSpPr>
        <p:spPr>
          <a:xfrm>
            <a:off x="214282" y="3929066"/>
            <a:ext cx="8643998" cy="1569660"/>
          </a:xfrm>
          <a:prstGeom prst="rect">
            <a:avLst/>
          </a:prstGeom>
          <a:solidFill>
            <a:schemeClr val="accent5">
              <a:lumMod val="20000"/>
              <a:lumOff val="80000"/>
            </a:schemeClr>
          </a:solidFill>
        </p:spPr>
        <p:txBody>
          <a:bodyPr wrap="square" rtlCol="1">
            <a:spAutoFit/>
          </a:bodyPr>
          <a:lstStyle/>
          <a:p>
            <a:r>
              <a:rPr lang="ar-SA" sz="2400" b="1" i="1" u="sng" dirty="0" smtClean="0"/>
              <a:t>العلاج :</a:t>
            </a:r>
          </a:p>
          <a:p>
            <a:r>
              <a:rPr lang="ar-SA" sz="2400" b="1" dirty="0" err="1" smtClean="0"/>
              <a:t>اذا</a:t>
            </a:r>
            <a:r>
              <a:rPr lang="ar-SA" sz="2400" b="1" dirty="0" smtClean="0"/>
              <a:t> كان كان لا عرضيا  يترك دون تدخل مع مراقبة .</a:t>
            </a:r>
          </a:p>
          <a:p>
            <a:r>
              <a:rPr lang="ar-SA" sz="2400" b="1" dirty="0" err="1" smtClean="0"/>
              <a:t>اذا</a:t>
            </a:r>
            <a:r>
              <a:rPr lang="ar-SA" sz="2400" b="1" dirty="0" smtClean="0"/>
              <a:t> كان عرضيا :  جراحة تقليدية</a:t>
            </a:r>
          </a:p>
          <a:p>
            <a:r>
              <a:rPr lang="ar-SA" sz="2400" b="1" dirty="0" smtClean="0"/>
              <a:t>                        معالجة عن طريق التنظير بالمنظار الليفي </a:t>
            </a:r>
            <a:r>
              <a:rPr lang="ar-SA" sz="2400" b="1" dirty="0" err="1" smtClean="0"/>
              <a:t>او</a:t>
            </a:r>
            <a:r>
              <a:rPr lang="ar-SA" sz="2400" b="1" dirty="0" smtClean="0"/>
              <a:t> القاسي .</a:t>
            </a:r>
            <a:endParaRPr lang="ar-SA" sz="2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2844" y="285728"/>
            <a:ext cx="3262782" cy="6143628"/>
          </a:xfrm>
          <a:prstGeom prst="rect">
            <a:avLst/>
          </a:prstGeom>
          <a:noFill/>
          <a:ln w="9525">
            <a:noFill/>
            <a:miter lim="800000"/>
            <a:headEnd/>
            <a:tailEnd/>
          </a:ln>
          <a:effectLst/>
        </p:spPr>
      </p:pic>
      <p:sp>
        <p:nvSpPr>
          <p:cNvPr id="6" name="مربع نص 5"/>
          <p:cNvSpPr txBox="1"/>
          <p:nvPr/>
        </p:nvSpPr>
        <p:spPr>
          <a:xfrm>
            <a:off x="3857620" y="357166"/>
            <a:ext cx="5000660" cy="523220"/>
          </a:xfrm>
          <a:prstGeom prst="rect">
            <a:avLst/>
          </a:prstGeom>
          <a:noFill/>
        </p:spPr>
        <p:txBody>
          <a:bodyPr wrap="square" rtlCol="1">
            <a:spAutoFit/>
          </a:bodyPr>
          <a:lstStyle/>
          <a:p>
            <a:r>
              <a:rPr lang="ar-SA" sz="2800" b="1" dirty="0" smtClean="0"/>
              <a:t>ثانيا: </a:t>
            </a:r>
            <a:r>
              <a:rPr lang="ar-SA" sz="2800" b="1" dirty="0" err="1" smtClean="0"/>
              <a:t>رتوج</a:t>
            </a:r>
            <a:r>
              <a:rPr lang="ar-SA" sz="2800" b="1" dirty="0" smtClean="0"/>
              <a:t> </a:t>
            </a:r>
            <a:r>
              <a:rPr lang="ar-SA" sz="2800" b="1" dirty="0" err="1" smtClean="0"/>
              <a:t>المري</a:t>
            </a:r>
            <a:r>
              <a:rPr lang="ar-SA" sz="2800" b="1" dirty="0" smtClean="0"/>
              <a:t> المتوسط</a:t>
            </a:r>
            <a:endParaRPr lang="ar-SA" sz="2800" b="1" dirty="0"/>
          </a:p>
        </p:txBody>
      </p:sp>
      <p:sp>
        <p:nvSpPr>
          <p:cNvPr id="8" name="مربع نص 7"/>
          <p:cNvSpPr txBox="1"/>
          <p:nvPr/>
        </p:nvSpPr>
        <p:spPr>
          <a:xfrm>
            <a:off x="3500430" y="1285860"/>
            <a:ext cx="5357850" cy="4893647"/>
          </a:xfrm>
          <a:prstGeom prst="rect">
            <a:avLst/>
          </a:prstGeom>
          <a:solidFill>
            <a:schemeClr val="accent1">
              <a:lumMod val="20000"/>
              <a:lumOff val="80000"/>
            </a:schemeClr>
          </a:solidFill>
        </p:spPr>
        <p:txBody>
          <a:bodyPr wrap="square" rtlCol="1">
            <a:spAutoFit/>
          </a:bodyPr>
          <a:lstStyle/>
          <a:p>
            <a:r>
              <a:rPr lang="ar-SA" sz="2400" b="1" i="1" u="sng" dirty="0" smtClean="0"/>
              <a:t>تعريف:</a:t>
            </a:r>
          </a:p>
          <a:p>
            <a:pPr>
              <a:buFont typeface="Arial" pitchFamily="34" charset="0"/>
              <a:buChar char="•"/>
            </a:pPr>
            <a:r>
              <a:rPr lang="ar-SA" sz="2400" dirty="0" smtClean="0"/>
              <a:t>هي </a:t>
            </a:r>
            <a:r>
              <a:rPr lang="ar-SA" sz="2400" dirty="0" err="1" smtClean="0"/>
              <a:t>رتوج</a:t>
            </a:r>
            <a:r>
              <a:rPr lang="ar-SA" sz="2400" dirty="0" smtClean="0"/>
              <a:t> جذب, تحدث بآلية الشد على الجدار الأمامي.</a:t>
            </a:r>
          </a:p>
          <a:p>
            <a:pPr>
              <a:buFont typeface="Arial" pitchFamily="34" charset="0"/>
              <a:buChar char="•"/>
            </a:pPr>
            <a:r>
              <a:rPr lang="ar-SA" sz="2400" dirty="0" smtClean="0"/>
              <a:t>تحدث على الوجه الأمامي للمري عند تفرع </a:t>
            </a:r>
            <a:r>
              <a:rPr lang="ar-SA" sz="2400" dirty="0" err="1" smtClean="0"/>
              <a:t>الرغامى</a:t>
            </a:r>
            <a:r>
              <a:rPr lang="ar-SA" sz="2400" dirty="0" smtClean="0"/>
              <a:t> و القصبات نتيجة التهاب العقد اللمفاوية </a:t>
            </a:r>
            <a:r>
              <a:rPr lang="ar-SA" sz="2400" dirty="0" err="1" smtClean="0"/>
              <a:t>الرغامية</a:t>
            </a:r>
            <a:r>
              <a:rPr lang="ar-SA" sz="2400" dirty="0" smtClean="0"/>
              <a:t> القصبية المتواجدة عند هذا التفرع</a:t>
            </a:r>
          </a:p>
          <a:p>
            <a:pPr>
              <a:buFont typeface="Arial" pitchFamily="34" charset="0"/>
              <a:buChar char="•"/>
            </a:pPr>
            <a:r>
              <a:rPr lang="ar-SA" sz="2400" dirty="0" smtClean="0"/>
              <a:t>و غالبا سبب التهابها هو </a:t>
            </a:r>
            <a:r>
              <a:rPr lang="ar-SA" sz="2400" dirty="0" err="1" smtClean="0"/>
              <a:t>التدرن</a:t>
            </a:r>
            <a:r>
              <a:rPr lang="ar-SA" sz="2400" dirty="0" smtClean="0"/>
              <a:t> حيث تلتصق العقدة بجدار </a:t>
            </a:r>
            <a:r>
              <a:rPr lang="ar-SA" sz="2400" dirty="0" err="1" smtClean="0"/>
              <a:t>المري</a:t>
            </a:r>
            <a:r>
              <a:rPr lang="ar-SA" sz="2400" dirty="0" smtClean="0"/>
              <a:t> و نتيجة </a:t>
            </a:r>
            <a:r>
              <a:rPr lang="ar-SA" sz="2400" dirty="0" err="1" smtClean="0"/>
              <a:t>التندب</a:t>
            </a:r>
            <a:r>
              <a:rPr lang="ar-SA" sz="2400" dirty="0" smtClean="0"/>
              <a:t> تؤدي </a:t>
            </a:r>
            <a:r>
              <a:rPr lang="ar-SA" sz="2400" dirty="0" err="1" smtClean="0"/>
              <a:t>الى</a:t>
            </a:r>
            <a:r>
              <a:rPr lang="ar-SA" sz="2400" dirty="0" smtClean="0"/>
              <a:t> شد جدار </a:t>
            </a:r>
            <a:r>
              <a:rPr lang="ar-SA" sz="2400" dirty="0" err="1" smtClean="0"/>
              <a:t>المري</a:t>
            </a:r>
            <a:r>
              <a:rPr lang="ar-SA" sz="2400" dirty="0" smtClean="0"/>
              <a:t> الأمامي مما يسبب هذا </a:t>
            </a:r>
            <a:r>
              <a:rPr lang="ar-SA" sz="2400" dirty="0" err="1" smtClean="0"/>
              <a:t>الرتوج</a:t>
            </a:r>
            <a:r>
              <a:rPr lang="ar-SA" sz="2400" dirty="0" smtClean="0"/>
              <a:t> </a:t>
            </a:r>
          </a:p>
          <a:p>
            <a:pPr>
              <a:buFont typeface="Arial" pitchFamily="34" charset="0"/>
              <a:buChar char="•"/>
            </a:pPr>
            <a:r>
              <a:rPr lang="ar-SA" sz="2400" b="1" i="1" u="sng" dirty="0" smtClean="0"/>
              <a:t>الأعراض:</a:t>
            </a:r>
          </a:p>
          <a:p>
            <a:pPr>
              <a:buFont typeface="Arial" pitchFamily="34" charset="0"/>
              <a:buChar char="•"/>
            </a:pPr>
            <a:r>
              <a:rPr lang="ar-SA" sz="2400" dirty="0" smtClean="0"/>
              <a:t>عادة </a:t>
            </a:r>
            <a:r>
              <a:rPr lang="ar-SA" sz="2400" dirty="0" err="1" smtClean="0"/>
              <a:t>لاعرضية</a:t>
            </a:r>
            <a:r>
              <a:rPr lang="ar-SA" sz="2400" dirty="0" smtClean="0"/>
              <a:t> </a:t>
            </a:r>
            <a:r>
              <a:rPr lang="ar-SA" sz="2400" dirty="0" err="1" smtClean="0"/>
              <a:t>اذا</a:t>
            </a:r>
            <a:r>
              <a:rPr lang="ar-SA" sz="2400" dirty="0" smtClean="0"/>
              <a:t> كانت صغيرة</a:t>
            </a:r>
          </a:p>
          <a:p>
            <a:pPr>
              <a:buFont typeface="Arial" pitchFamily="34" charset="0"/>
              <a:buChar char="•"/>
            </a:pPr>
            <a:r>
              <a:rPr lang="ar-SA" sz="2400" dirty="0" smtClean="0"/>
              <a:t>لكن </a:t>
            </a:r>
            <a:r>
              <a:rPr lang="ar-SA" sz="2400" dirty="0" err="1" smtClean="0"/>
              <a:t>الرتوج</a:t>
            </a:r>
            <a:r>
              <a:rPr lang="ar-SA" sz="2400" dirty="0" smtClean="0"/>
              <a:t> الكبيرة قد تحدث عسرة بلع وارتداد مواد </a:t>
            </a:r>
            <a:r>
              <a:rPr lang="ar-SA" sz="2400" dirty="0" err="1" smtClean="0"/>
              <a:t>طعامية</a:t>
            </a:r>
            <a:r>
              <a:rPr lang="ar-SA" sz="2400" dirty="0" smtClean="0"/>
              <a:t> غير مهضومة</a:t>
            </a:r>
            <a:endParaRPr lang="ar-SA"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428860" y="285728"/>
            <a:ext cx="6542713" cy="3785652"/>
          </a:xfrm>
          <a:prstGeom prst="rect">
            <a:avLst/>
          </a:prstGeom>
          <a:solidFill>
            <a:schemeClr val="accent1">
              <a:lumMod val="20000"/>
              <a:lumOff val="80000"/>
            </a:schemeClr>
          </a:solidFill>
        </p:spPr>
        <p:txBody>
          <a:bodyPr wrap="square" rtlCol="1">
            <a:spAutoFit/>
          </a:bodyPr>
          <a:lstStyle/>
          <a:p>
            <a:r>
              <a:rPr lang="ar-SA" sz="2400" b="1" i="1" u="sng" dirty="0" smtClean="0"/>
              <a:t>التشخيص:</a:t>
            </a:r>
          </a:p>
          <a:p>
            <a:pPr>
              <a:buFont typeface="Arial" pitchFamily="34" charset="0"/>
              <a:buChar char="•"/>
            </a:pPr>
            <a:r>
              <a:rPr lang="ar-SA" sz="2400" dirty="0" smtClean="0"/>
              <a:t>شعاعي أو تنظيري.</a:t>
            </a:r>
          </a:p>
          <a:p>
            <a:pPr>
              <a:buFont typeface="Arial" pitchFamily="34" charset="0"/>
              <a:buChar char="•"/>
            </a:pPr>
            <a:r>
              <a:rPr lang="ar-SA" sz="2400" b="1" i="1" u="sng" dirty="0" err="1" smtClean="0"/>
              <a:t>الاختلاطات</a:t>
            </a:r>
            <a:r>
              <a:rPr lang="ar-SA" sz="2400" b="1" i="1" u="sng" dirty="0" smtClean="0"/>
              <a:t>: </a:t>
            </a:r>
            <a:r>
              <a:rPr lang="ar-SA" sz="2400" dirty="0" smtClean="0"/>
              <a:t>نادرة جدا:</a:t>
            </a:r>
          </a:p>
          <a:p>
            <a:pPr>
              <a:buFont typeface="Arial" pitchFamily="34" charset="0"/>
              <a:buChar char="•"/>
            </a:pPr>
            <a:r>
              <a:rPr lang="ar-SA" sz="2400" dirty="0" smtClean="0"/>
              <a:t>1- تشكل </a:t>
            </a:r>
            <a:r>
              <a:rPr lang="ar-SA" sz="2400" dirty="0" err="1" smtClean="0"/>
              <a:t>ناسور</a:t>
            </a:r>
            <a:r>
              <a:rPr lang="ar-SA" sz="2400" dirty="0" smtClean="0"/>
              <a:t> رغامي قصبي مريئي.</a:t>
            </a:r>
          </a:p>
          <a:p>
            <a:pPr>
              <a:buFont typeface="Arial" pitchFamily="34" charset="0"/>
              <a:buChar char="•"/>
            </a:pPr>
            <a:r>
              <a:rPr lang="ar-SA" sz="2400" dirty="0" smtClean="0"/>
              <a:t>2- </a:t>
            </a:r>
            <a:r>
              <a:rPr lang="ar-SA" sz="2400" dirty="0" err="1" smtClean="0"/>
              <a:t>انتان</a:t>
            </a:r>
            <a:r>
              <a:rPr lang="ar-SA" sz="2400" dirty="0" smtClean="0"/>
              <a:t>+ التهاب ونزف+</a:t>
            </a:r>
            <a:r>
              <a:rPr lang="ar-SA" sz="2400" dirty="0" err="1" smtClean="0"/>
              <a:t>انثقاب</a:t>
            </a:r>
            <a:endParaRPr lang="ar-SA" sz="2400" dirty="0" smtClean="0"/>
          </a:p>
          <a:p>
            <a:pPr>
              <a:buFont typeface="Arial" pitchFamily="34" charset="0"/>
              <a:buChar char="•"/>
            </a:pPr>
            <a:r>
              <a:rPr lang="ar-SA" sz="2400" b="1" i="1" u="sng" dirty="0" smtClean="0"/>
              <a:t>العلاج:</a:t>
            </a:r>
          </a:p>
          <a:p>
            <a:pPr>
              <a:buFont typeface="Arial" pitchFamily="34" charset="0"/>
              <a:buChar char="•"/>
            </a:pPr>
            <a:r>
              <a:rPr lang="ar-SA" sz="2400" dirty="0" err="1" smtClean="0"/>
              <a:t>الرتوج</a:t>
            </a:r>
            <a:r>
              <a:rPr lang="ar-SA" sz="2400" dirty="0" smtClean="0"/>
              <a:t> الصغيرة </a:t>
            </a:r>
            <a:r>
              <a:rPr lang="ar-SA" sz="2400" dirty="0" err="1" smtClean="0"/>
              <a:t>اللاعرضية</a:t>
            </a:r>
            <a:r>
              <a:rPr lang="ar-SA" sz="2400" dirty="0" smtClean="0"/>
              <a:t> لا تعالج</a:t>
            </a:r>
          </a:p>
          <a:p>
            <a:pPr>
              <a:buFont typeface="Arial" pitchFamily="34" charset="0"/>
              <a:buChar char="•"/>
            </a:pPr>
            <a:r>
              <a:rPr lang="ar-SA" sz="2400" dirty="0" err="1" smtClean="0"/>
              <a:t>الرتوج</a:t>
            </a:r>
            <a:r>
              <a:rPr lang="ar-SA" sz="2400" dirty="0" smtClean="0"/>
              <a:t> الكبيرة تعالج جراحيا فقط</a:t>
            </a:r>
          </a:p>
          <a:p>
            <a:pPr>
              <a:buFont typeface="Arial" pitchFamily="34" charset="0"/>
              <a:buChar char="•"/>
            </a:pPr>
            <a:endParaRPr lang="ar-SA" sz="2400" dirty="0" smtClean="0"/>
          </a:p>
          <a:p>
            <a:pPr>
              <a:buFont typeface="Arial" pitchFamily="34" charset="0"/>
              <a:buChar char="•"/>
            </a:pPr>
            <a:endParaRPr lang="ar-SA"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85784" y="214290"/>
            <a:ext cx="9429784" cy="523220"/>
          </a:xfrm>
          <a:prstGeom prst="rect">
            <a:avLst/>
          </a:prstGeom>
          <a:noFill/>
        </p:spPr>
        <p:txBody>
          <a:bodyPr wrap="square" rtlCol="1">
            <a:spAutoFit/>
          </a:bodyPr>
          <a:lstStyle/>
          <a:p>
            <a:r>
              <a:rPr lang="ar-SA" sz="2800" b="1" i="1" dirty="0" smtClean="0"/>
              <a:t>ثالثا: </a:t>
            </a:r>
            <a:r>
              <a:rPr lang="ar-SA" sz="2800" b="1" i="1" dirty="0" err="1" smtClean="0"/>
              <a:t>رتوج</a:t>
            </a:r>
            <a:r>
              <a:rPr lang="ar-SA" sz="2800" b="1" i="1" dirty="0" smtClean="0"/>
              <a:t> </a:t>
            </a:r>
            <a:r>
              <a:rPr lang="ar-SA" sz="2800" b="1" i="1" dirty="0" err="1" smtClean="0"/>
              <a:t>المري</a:t>
            </a:r>
            <a:r>
              <a:rPr lang="ar-SA" sz="2800" b="1" i="1" dirty="0" smtClean="0"/>
              <a:t> السفلي( </a:t>
            </a:r>
            <a:r>
              <a:rPr lang="ar-SA" sz="2800" b="1" i="1" dirty="0" err="1" smtClean="0"/>
              <a:t>الرتج</a:t>
            </a:r>
            <a:r>
              <a:rPr lang="ar-SA" sz="2800" b="1" i="1" dirty="0" smtClean="0"/>
              <a:t> فوق الحجاب):</a:t>
            </a:r>
            <a:endParaRPr lang="ar-SA" sz="2800" b="1" i="1" dirty="0"/>
          </a:p>
        </p:txBody>
      </p:sp>
      <p:sp>
        <p:nvSpPr>
          <p:cNvPr id="5" name="مربع نص 4"/>
          <p:cNvSpPr txBox="1"/>
          <p:nvPr/>
        </p:nvSpPr>
        <p:spPr>
          <a:xfrm>
            <a:off x="214282" y="714357"/>
            <a:ext cx="8643998" cy="6740307"/>
          </a:xfrm>
          <a:prstGeom prst="rect">
            <a:avLst/>
          </a:prstGeom>
          <a:solidFill>
            <a:schemeClr val="accent6">
              <a:lumMod val="20000"/>
              <a:lumOff val="80000"/>
            </a:schemeClr>
          </a:solidFill>
        </p:spPr>
        <p:txBody>
          <a:bodyPr wrap="square" rtlCol="1">
            <a:spAutoFit/>
          </a:bodyPr>
          <a:lstStyle/>
          <a:p>
            <a:r>
              <a:rPr lang="ar-SA" sz="2400" dirty="0" smtClean="0"/>
              <a:t>تعريف:</a:t>
            </a:r>
          </a:p>
          <a:p>
            <a:pPr>
              <a:buFont typeface="Arial" pitchFamily="34" charset="0"/>
              <a:buChar char="•"/>
            </a:pPr>
            <a:r>
              <a:rPr lang="ar-SA" sz="2400" dirty="0" err="1" smtClean="0"/>
              <a:t>رتج</a:t>
            </a:r>
            <a:r>
              <a:rPr lang="ar-SA" sz="2400" dirty="0" smtClean="0"/>
              <a:t> دفع.</a:t>
            </a:r>
          </a:p>
          <a:p>
            <a:pPr>
              <a:buFont typeface="Arial" pitchFamily="34" charset="0"/>
              <a:buChar char="•"/>
            </a:pPr>
            <a:r>
              <a:rPr lang="ar-SA" sz="2400" dirty="0" smtClean="0"/>
              <a:t>تحدث في الثلث السفلي للمري فوق الحجاب الحاجز على الجدار الخلفي الجانبي الأيمن للمري السفلي ( الأيمن غالبا بسبب وجود القلب في الجهة </a:t>
            </a:r>
            <a:r>
              <a:rPr lang="ar-SA" sz="2400" dirty="0" err="1" smtClean="0"/>
              <a:t>اليسرى</a:t>
            </a:r>
            <a:r>
              <a:rPr lang="ar-SA" sz="2400" dirty="0" smtClean="0"/>
              <a:t>).</a:t>
            </a:r>
          </a:p>
          <a:p>
            <a:pPr>
              <a:buFont typeface="Arial" pitchFamily="34" charset="0"/>
              <a:buChar char="•"/>
            </a:pPr>
            <a:r>
              <a:rPr lang="ar-SA" sz="2400" dirty="0" smtClean="0"/>
              <a:t>يحدث عند ارتفاع الضغط ضمن لمعة </a:t>
            </a:r>
            <a:r>
              <a:rPr lang="ar-SA" sz="2400" dirty="0" err="1" smtClean="0"/>
              <a:t>المري</a:t>
            </a:r>
            <a:r>
              <a:rPr lang="ar-SA" sz="2400" dirty="0" smtClean="0"/>
              <a:t> مما يؤدي </a:t>
            </a:r>
            <a:r>
              <a:rPr lang="ar-SA" sz="2400" dirty="0" err="1" smtClean="0"/>
              <a:t>الى</a:t>
            </a:r>
            <a:r>
              <a:rPr lang="ar-SA" sz="2400" dirty="0" smtClean="0"/>
              <a:t> </a:t>
            </a:r>
            <a:r>
              <a:rPr lang="ar-SA" sz="2400" dirty="0" err="1" smtClean="0"/>
              <a:t>انفتاق</a:t>
            </a:r>
            <a:r>
              <a:rPr lang="ar-SA" sz="2400" dirty="0" smtClean="0"/>
              <a:t> بالمخاطية فوق الحجاب الحاجز</a:t>
            </a:r>
          </a:p>
          <a:p>
            <a:pPr>
              <a:buFont typeface="Arial" pitchFamily="34" charset="0"/>
              <a:buChar char="•"/>
            </a:pPr>
            <a:r>
              <a:rPr lang="ar-SA" sz="2400" dirty="0" smtClean="0"/>
              <a:t>مكان دخول </a:t>
            </a:r>
            <a:r>
              <a:rPr lang="ar-SA" sz="2400" dirty="0" err="1" smtClean="0"/>
              <a:t>المري</a:t>
            </a:r>
            <a:r>
              <a:rPr lang="ar-SA" sz="2400" dirty="0" smtClean="0"/>
              <a:t> عبر المعدة</a:t>
            </a:r>
          </a:p>
          <a:p>
            <a:pPr>
              <a:buFont typeface="Arial" pitchFamily="34" charset="0"/>
              <a:buChar char="•"/>
            </a:pPr>
            <a:r>
              <a:rPr lang="ar-SA" sz="2400" dirty="0" smtClean="0"/>
              <a:t>غالبا يترافق مع آفة تحدث اضطرابا في حركية المري مثل: </a:t>
            </a:r>
            <a:r>
              <a:rPr lang="ar-SA" sz="2400" dirty="0" err="1" smtClean="0"/>
              <a:t>الأكلازيا</a:t>
            </a:r>
            <a:r>
              <a:rPr lang="ar-SA" sz="2400" dirty="0" smtClean="0"/>
              <a:t>( </a:t>
            </a:r>
            <a:r>
              <a:rPr lang="ar-SA" sz="2400" dirty="0" err="1" smtClean="0"/>
              <a:t>اللاارتخائية</a:t>
            </a:r>
            <a:r>
              <a:rPr lang="ar-SA" sz="2400" dirty="0" smtClean="0"/>
              <a:t>), تشنج المري, فتق حجابي, التهاب أسفل المري</a:t>
            </a:r>
          </a:p>
          <a:p>
            <a:pPr>
              <a:buFont typeface="Arial" pitchFamily="34" charset="0"/>
              <a:buChar char="•"/>
            </a:pPr>
            <a:r>
              <a:rPr lang="ar-SA" sz="2400" b="1" i="1" u="sng" dirty="0" smtClean="0"/>
              <a:t>الأعراض:</a:t>
            </a:r>
          </a:p>
          <a:p>
            <a:pPr>
              <a:buFont typeface="Arial" pitchFamily="34" charset="0"/>
              <a:buChar char="•"/>
            </a:pPr>
            <a:r>
              <a:rPr lang="ar-SA" sz="2400" dirty="0" smtClean="0"/>
              <a:t>عسرة بلع</a:t>
            </a:r>
          </a:p>
          <a:p>
            <a:pPr>
              <a:buFont typeface="Arial" pitchFamily="34" charset="0"/>
              <a:buChar char="•"/>
            </a:pPr>
            <a:r>
              <a:rPr lang="ar-SA" sz="2400" dirty="0" smtClean="0"/>
              <a:t>ارتداد مواد </a:t>
            </a:r>
            <a:r>
              <a:rPr lang="ar-SA" sz="2400" dirty="0" err="1" smtClean="0"/>
              <a:t>طعامية</a:t>
            </a:r>
            <a:r>
              <a:rPr lang="ar-SA" sz="2400" dirty="0" smtClean="0"/>
              <a:t> غير مهضومة (ينتج غالبا عن الآفة المشاركة وليس عن </a:t>
            </a:r>
            <a:r>
              <a:rPr lang="ar-SA" sz="2400" dirty="0" err="1" smtClean="0"/>
              <a:t>الرتج</a:t>
            </a:r>
            <a:r>
              <a:rPr lang="ar-SA" sz="2400" dirty="0" smtClean="0"/>
              <a:t>)</a:t>
            </a:r>
          </a:p>
          <a:p>
            <a:pPr>
              <a:buFont typeface="Arial" pitchFamily="34" charset="0"/>
              <a:buChar char="•"/>
            </a:pPr>
            <a:r>
              <a:rPr lang="ar-SA" sz="2400" b="1" i="1" u="sng" dirty="0" smtClean="0"/>
              <a:t>العلاج:</a:t>
            </a:r>
          </a:p>
          <a:p>
            <a:pPr>
              <a:buFont typeface="Arial" pitchFamily="34" charset="0"/>
              <a:buChar char="•"/>
            </a:pPr>
            <a:r>
              <a:rPr lang="ar-SA" sz="2400" dirty="0" smtClean="0"/>
              <a:t>علاج الآفة المرافقة, وهو كاف غالبا حيث تؤدي لزوال الأعراض, </a:t>
            </a:r>
            <a:r>
              <a:rPr lang="ar-SA" sz="2400" dirty="0" err="1" smtClean="0"/>
              <a:t>اذا</a:t>
            </a:r>
            <a:r>
              <a:rPr lang="ar-SA" sz="2400" dirty="0" smtClean="0"/>
              <a:t> لم يكن مزمنا</a:t>
            </a:r>
          </a:p>
          <a:p>
            <a:pPr>
              <a:buFont typeface="Arial" pitchFamily="34" charset="0"/>
              <a:buChar char="•"/>
            </a:pPr>
            <a:r>
              <a:rPr lang="ar-SA" sz="2400" dirty="0" smtClean="0"/>
              <a:t>في حال كان </a:t>
            </a:r>
            <a:r>
              <a:rPr lang="ar-SA" sz="2400" dirty="0" err="1" smtClean="0"/>
              <a:t>رتج</a:t>
            </a:r>
            <a:r>
              <a:rPr lang="ar-SA" sz="2400" dirty="0" smtClean="0"/>
              <a:t> كبيرا ولم يتراجع رغم معالجة الآفة المشاركة فعندها لابد من العلاج الجراحي.</a:t>
            </a:r>
          </a:p>
          <a:p>
            <a:endParaRPr lang="ar-SA" sz="2400" dirty="0" smtClean="0"/>
          </a:p>
          <a:p>
            <a:endParaRPr lang="ar-SA"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28596" y="0"/>
            <a:ext cx="8715404" cy="523220"/>
          </a:xfrm>
          <a:prstGeom prst="rect">
            <a:avLst/>
          </a:prstGeom>
          <a:noFill/>
        </p:spPr>
        <p:txBody>
          <a:bodyPr wrap="square" rtlCol="1">
            <a:spAutoFit/>
          </a:bodyPr>
          <a:lstStyle/>
          <a:p>
            <a:r>
              <a:rPr lang="ar-SA" sz="2800" b="1" i="1" u="sng" dirty="0" smtClean="0"/>
              <a:t>رابعا: </a:t>
            </a:r>
            <a:r>
              <a:rPr lang="ar-SA" sz="2800" b="1" i="1" u="sng" dirty="0" err="1" smtClean="0"/>
              <a:t>الرتج</a:t>
            </a:r>
            <a:r>
              <a:rPr lang="ar-SA" sz="2800" b="1" i="1" u="sng" dirty="0" smtClean="0"/>
              <a:t> ضمن الجدار:</a:t>
            </a:r>
            <a:endParaRPr lang="ar-SA" sz="2800" b="1" i="1" u="sng" dirty="0"/>
          </a:p>
        </p:txBody>
      </p:sp>
      <p:sp>
        <p:nvSpPr>
          <p:cNvPr id="3" name="مربع نص 2"/>
          <p:cNvSpPr txBox="1"/>
          <p:nvPr/>
        </p:nvSpPr>
        <p:spPr>
          <a:xfrm>
            <a:off x="285720" y="500042"/>
            <a:ext cx="8858280" cy="1938992"/>
          </a:xfrm>
          <a:prstGeom prst="rect">
            <a:avLst/>
          </a:prstGeom>
          <a:solidFill>
            <a:schemeClr val="accent6">
              <a:lumMod val="20000"/>
              <a:lumOff val="80000"/>
            </a:schemeClr>
          </a:solidFill>
        </p:spPr>
        <p:txBody>
          <a:bodyPr wrap="square" rtlCol="1">
            <a:spAutoFit/>
          </a:bodyPr>
          <a:lstStyle/>
          <a:p>
            <a:r>
              <a:rPr lang="ar-SA" sz="2400" dirty="0" smtClean="0"/>
              <a:t>ليست </a:t>
            </a:r>
            <a:r>
              <a:rPr lang="ar-SA" sz="2400" dirty="0" err="1" smtClean="0"/>
              <a:t>رتوج</a:t>
            </a:r>
            <a:r>
              <a:rPr lang="ar-SA" sz="2400" dirty="0" smtClean="0"/>
              <a:t> حقيقية</a:t>
            </a:r>
          </a:p>
          <a:p>
            <a:r>
              <a:rPr lang="ar-SA" sz="2400" dirty="0" smtClean="0"/>
              <a:t>هي عبارة عن توسع كيسي </a:t>
            </a:r>
            <a:r>
              <a:rPr lang="ar-SA" sz="2400" dirty="0" err="1" smtClean="0"/>
              <a:t>للقنيات</a:t>
            </a:r>
            <a:r>
              <a:rPr lang="ar-SA" sz="2400" dirty="0" smtClean="0"/>
              <a:t> المفرغة للغدد الموجودة في الطبقة تحت المخاطية بسبب انسداد فوهاتها وامتلائها </a:t>
            </a:r>
            <a:r>
              <a:rPr lang="ar-SA" sz="2400" dirty="0" err="1" smtClean="0"/>
              <a:t>بالمفرزات</a:t>
            </a:r>
            <a:r>
              <a:rPr lang="ar-SA" sz="2400" dirty="0" smtClean="0"/>
              <a:t> تسبب جيوب صغيرة ضمن الجدار.</a:t>
            </a:r>
          </a:p>
          <a:p>
            <a:r>
              <a:rPr lang="ar-SA" sz="2400" dirty="0" smtClean="0"/>
              <a:t>تكون متعددة </a:t>
            </a:r>
            <a:r>
              <a:rPr lang="ar-SA" sz="2400" dirty="0" err="1" smtClean="0"/>
              <a:t>و</a:t>
            </a:r>
            <a:r>
              <a:rPr lang="ar-SA" sz="2400" dirty="0" smtClean="0"/>
              <a:t> غالبا ما تترافق مع </a:t>
            </a:r>
            <a:r>
              <a:rPr lang="ar-SA" sz="2400" dirty="0" err="1" smtClean="0"/>
              <a:t>اصابة</a:t>
            </a:r>
            <a:r>
              <a:rPr lang="ar-SA" sz="2400" dirty="0" smtClean="0"/>
              <a:t> التهابية فطرية للمري بالمبيضات البيض أو تترافق </a:t>
            </a:r>
            <a:r>
              <a:rPr lang="ar-SA" sz="2400" dirty="0" err="1" smtClean="0"/>
              <a:t>بتضيق</a:t>
            </a:r>
            <a:r>
              <a:rPr lang="ar-SA" sz="2400" dirty="0" smtClean="0"/>
              <a:t> المري(نتيجة التهاب مري جذري, أو تناول كاويات).</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8929718" cy="6740307"/>
          </a:xfrm>
          <a:prstGeom prst="rect">
            <a:avLst/>
          </a:prstGeom>
          <a:solidFill>
            <a:schemeClr val="accent6">
              <a:lumMod val="20000"/>
              <a:lumOff val="80000"/>
            </a:schemeClr>
          </a:solidFill>
        </p:spPr>
        <p:txBody>
          <a:bodyPr wrap="square">
            <a:spAutoFit/>
          </a:bodyPr>
          <a:lstStyle/>
          <a:p>
            <a:r>
              <a:rPr lang="ar-SA" sz="2400" b="1" dirty="0" smtClean="0"/>
              <a:t>*يتألف </a:t>
            </a:r>
            <a:r>
              <a:rPr lang="ar-SA" sz="2400" b="1" dirty="0"/>
              <a:t>جداره من أربع طبقات:</a:t>
            </a:r>
          </a:p>
          <a:p>
            <a:r>
              <a:rPr lang="ar-SA" sz="2400" b="1" dirty="0" smtClean="0"/>
              <a:t>*مخاطية </a:t>
            </a:r>
            <a:r>
              <a:rPr lang="en-US" sz="2400" b="1" dirty="0"/>
              <a:t>Mucosa</a:t>
            </a:r>
          </a:p>
          <a:p>
            <a:r>
              <a:rPr lang="ar-SA" sz="2400" b="1" dirty="0" smtClean="0"/>
              <a:t>*تحت </a:t>
            </a:r>
            <a:r>
              <a:rPr lang="ar-SA" sz="2400" b="1" dirty="0"/>
              <a:t>مخاطية </a:t>
            </a:r>
            <a:r>
              <a:rPr lang="en-US" sz="2400" b="1" dirty="0" err="1"/>
              <a:t>Submucosa</a:t>
            </a:r>
            <a:endParaRPr lang="en-US" sz="2400" b="1" dirty="0"/>
          </a:p>
          <a:p>
            <a:r>
              <a:rPr lang="ar-SA" sz="2400" b="1" dirty="0" smtClean="0"/>
              <a:t>*عضلية </a:t>
            </a:r>
            <a:r>
              <a:rPr lang="en-US" sz="2400" b="1" dirty="0" err="1"/>
              <a:t>Muscularis</a:t>
            </a:r>
            <a:r>
              <a:rPr lang="en-US" sz="2400" b="1" dirty="0"/>
              <a:t> </a:t>
            </a:r>
            <a:r>
              <a:rPr lang="en-US" sz="2400" b="1" dirty="0" err="1" smtClean="0"/>
              <a:t>propria</a:t>
            </a:r>
            <a:endParaRPr lang="ar-SA" sz="2400" b="1" dirty="0" smtClean="0"/>
          </a:p>
          <a:p>
            <a:r>
              <a:rPr lang="ar-SA" sz="2400" b="1" dirty="0" smtClean="0"/>
              <a:t>(خارجية </a:t>
            </a:r>
            <a:r>
              <a:rPr lang="ar-SA" sz="2400" b="1" dirty="0" err="1"/>
              <a:t>طولانية</a:t>
            </a:r>
            <a:r>
              <a:rPr lang="ar-SA" sz="2400" b="1" dirty="0"/>
              <a:t>، داخلية </a:t>
            </a:r>
            <a:r>
              <a:rPr lang="ar-SA" sz="2400" b="1" dirty="0" smtClean="0"/>
              <a:t>دائرية)</a:t>
            </a:r>
            <a:endParaRPr lang="ar-SA" sz="2400" b="1" dirty="0"/>
          </a:p>
          <a:p>
            <a:r>
              <a:rPr lang="ar-SA" sz="2400" b="1" dirty="0" smtClean="0"/>
              <a:t>*النسيج </a:t>
            </a:r>
            <a:r>
              <a:rPr lang="ar-SA" sz="2400" b="1" dirty="0" err="1"/>
              <a:t>الضام</a:t>
            </a:r>
            <a:r>
              <a:rPr lang="ar-SA" sz="2400" b="1" dirty="0"/>
              <a:t> الخارجي </a:t>
            </a:r>
            <a:r>
              <a:rPr lang="en-US" sz="2400" b="1" dirty="0"/>
              <a:t>adventitia</a:t>
            </a:r>
          </a:p>
          <a:p>
            <a:r>
              <a:rPr lang="ar-SA" sz="2400" b="1" dirty="0"/>
              <a:t>وليس للمري طبقة مصلية</a:t>
            </a:r>
            <a:r>
              <a:rPr lang="ar-SA" sz="2400" b="1" dirty="0" smtClean="0"/>
              <a:t>.</a:t>
            </a:r>
          </a:p>
          <a:p>
            <a:endParaRPr lang="ar-SA" sz="2400" b="1" dirty="0"/>
          </a:p>
          <a:p>
            <a:endParaRPr lang="ar-SA" sz="2400" b="1" dirty="0" smtClean="0"/>
          </a:p>
          <a:p>
            <a:r>
              <a:rPr lang="ar-SA" sz="2400" b="1" dirty="0" smtClean="0"/>
              <a:t>*يتميز </a:t>
            </a:r>
            <a:r>
              <a:rPr lang="ar-SA" sz="2400" b="1" dirty="0" err="1"/>
              <a:t>المري</a:t>
            </a:r>
            <a:r>
              <a:rPr lang="ar-SA" sz="2400" b="1" dirty="0"/>
              <a:t> بطبقته العضلية التي تتكون من ثلاثة أقسام:</a:t>
            </a:r>
          </a:p>
          <a:p>
            <a:r>
              <a:rPr lang="ar-SA" sz="2400" b="1" dirty="0"/>
              <a:t>ثلث علوي: عضلاته مخططة صرفة.</a:t>
            </a:r>
          </a:p>
          <a:p>
            <a:r>
              <a:rPr lang="ar-SA" sz="2400" b="1" dirty="0"/>
              <a:t>ثلث أوسط: عضلاته مختلطة </a:t>
            </a:r>
            <a:r>
              <a:rPr lang="ar-SA" sz="2400" b="1" dirty="0" smtClean="0"/>
              <a:t>(تتراجع </a:t>
            </a:r>
            <a:r>
              <a:rPr lang="ar-SA" sz="2400" b="1" dirty="0"/>
              <a:t>المخططة تدريجياً لتحل محلها الملساء بشكل</a:t>
            </a:r>
          </a:p>
          <a:p>
            <a:r>
              <a:rPr lang="ar-SA" sz="2400" b="1" dirty="0"/>
              <a:t>تدريجي أي لا يوجد انتقال </a:t>
            </a:r>
            <a:r>
              <a:rPr lang="ar-SA" sz="2400" b="1" dirty="0" smtClean="0"/>
              <a:t>مفاجئ) .</a:t>
            </a:r>
            <a:endParaRPr lang="ar-SA" sz="2400" b="1" dirty="0"/>
          </a:p>
          <a:p>
            <a:r>
              <a:rPr lang="ar-SA" sz="2400" b="1" dirty="0"/>
              <a:t>ثلث سفلي:تكون العضلات فيه ملساء صرفة.</a:t>
            </a:r>
          </a:p>
          <a:p>
            <a:r>
              <a:rPr lang="ar-SA" sz="2400" b="1" dirty="0" smtClean="0"/>
              <a:t>* </a:t>
            </a:r>
            <a:r>
              <a:rPr lang="ar-SA" sz="2400" b="1" dirty="0"/>
              <a:t>انتقال اللقمة من البلعوم إلى المعدة لا يتم بحسب </a:t>
            </a:r>
            <a:r>
              <a:rPr lang="ar-SA" sz="2400" b="1" dirty="0" err="1"/>
              <a:t>الثقالة</a:t>
            </a:r>
            <a:r>
              <a:rPr lang="ar-SA" sz="2400" b="1" dirty="0"/>
              <a:t>، إنما يتم بتأثير</a:t>
            </a:r>
          </a:p>
          <a:p>
            <a:r>
              <a:rPr lang="ar-SA" sz="2400" b="1" dirty="0"/>
              <a:t>الحركة </a:t>
            </a:r>
            <a:r>
              <a:rPr lang="ar-SA" sz="2400" b="1" dirty="0" err="1"/>
              <a:t>الحوية</a:t>
            </a:r>
            <a:r>
              <a:rPr lang="ar-SA" sz="2400" b="1" dirty="0"/>
              <a:t> </a:t>
            </a:r>
            <a:r>
              <a:rPr lang="ar-SA" sz="2400" b="1" dirty="0" err="1"/>
              <a:t>التمعجية</a:t>
            </a:r>
            <a:r>
              <a:rPr lang="ar-SA" sz="2400" b="1" dirty="0"/>
              <a:t> التي تتم </a:t>
            </a:r>
            <a:r>
              <a:rPr lang="ar-SA" sz="2400" b="1" dirty="0" err="1"/>
              <a:t>بالمري</a:t>
            </a:r>
            <a:r>
              <a:rPr lang="ar-SA" sz="2400" b="1" dirty="0"/>
              <a:t>.</a:t>
            </a:r>
          </a:p>
          <a:p>
            <a:r>
              <a:rPr lang="ar-SA" sz="2400" b="1" dirty="0" smtClean="0"/>
              <a:t>*التناسق </a:t>
            </a:r>
            <a:r>
              <a:rPr lang="ar-SA" sz="2400" b="1" dirty="0"/>
              <a:t>والتناغم بحركة عضلية </a:t>
            </a:r>
            <a:r>
              <a:rPr lang="ar-SA" sz="2400" b="1" dirty="0" err="1"/>
              <a:t>المري</a:t>
            </a:r>
            <a:r>
              <a:rPr lang="ar-SA" sz="2400" b="1" dirty="0"/>
              <a:t> تحققها ضفيرة </a:t>
            </a:r>
            <a:r>
              <a:rPr lang="ar-SA" sz="2400" b="1" dirty="0" err="1"/>
              <a:t>أورباخ</a:t>
            </a:r>
            <a:r>
              <a:rPr lang="ar-SA" sz="2400" b="1" dirty="0"/>
              <a:t> الموجودة بين</a:t>
            </a:r>
          </a:p>
          <a:p>
            <a:r>
              <a:rPr lang="ar-SA" sz="2400" b="1" dirty="0"/>
              <a:t>الطبقتين </a:t>
            </a:r>
            <a:r>
              <a:rPr lang="ar-SA" sz="2400" b="1" dirty="0" smtClean="0"/>
              <a:t>العضليتين</a:t>
            </a:r>
            <a:r>
              <a:rPr lang="ar-SA" sz="2400" b="1" dirty="0"/>
              <a:t>، حيث أن انتقال الموجة يتم دوماً بالاتجاه الفموي المعدي.</a:t>
            </a:r>
          </a:p>
        </p:txBody>
      </p:sp>
      <p:pic>
        <p:nvPicPr>
          <p:cNvPr id="3074" name="Picture 2"/>
          <p:cNvPicPr>
            <a:picLocks noChangeAspect="1" noChangeArrowheads="1"/>
          </p:cNvPicPr>
          <p:nvPr/>
        </p:nvPicPr>
        <p:blipFill>
          <a:blip r:embed="rId2"/>
          <a:srcRect/>
          <a:stretch>
            <a:fillRect/>
          </a:stretch>
        </p:blipFill>
        <p:spPr bwMode="auto">
          <a:xfrm>
            <a:off x="0" y="0"/>
            <a:ext cx="4857752" cy="2458235"/>
          </a:xfrm>
          <a:prstGeom prst="rect">
            <a:avLst/>
          </a:prstGeom>
          <a:noFill/>
          <a:ln w="9525">
            <a:noFill/>
            <a:miter lim="800000"/>
            <a:headEnd/>
            <a:tailEnd/>
          </a:ln>
          <a:effectLst/>
        </p:spPr>
      </p:pic>
      <p:sp>
        <p:nvSpPr>
          <p:cNvPr id="4" name="مستطيل مستدير الزوايا 3"/>
          <p:cNvSpPr/>
          <p:nvPr/>
        </p:nvSpPr>
        <p:spPr>
          <a:xfrm>
            <a:off x="500034" y="2571744"/>
            <a:ext cx="8072494" cy="771524"/>
          </a:xfrm>
          <a:prstGeom prst="roundRect">
            <a:avLst/>
          </a:prstGeom>
          <a:solidFill>
            <a:schemeClr val="accent2">
              <a:lumMod val="60000"/>
              <a:lumOff val="40000"/>
            </a:schemeClr>
          </a:solidFill>
          <a:effectLst>
            <a:outerShdw blurRad="50800" dist="50800" dir="5400000" algn="ctr"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b="1" dirty="0" smtClean="0">
                <a:solidFill>
                  <a:schemeClr val="tx1"/>
                </a:solidFill>
              </a:rPr>
              <a:t>ملاحظة: غياب الطبقة المصلية المحيطية الخارجية يؤدي إلى انتشار الأورام </a:t>
            </a:r>
            <a:r>
              <a:rPr lang="ar-SA" sz="2400" b="1" dirty="0" err="1" smtClean="0">
                <a:solidFill>
                  <a:schemeClr val="tx1"/>
                </a:solidFill>
              </a:rPr>
              <a:t>و</a:t>
            </a:r>
            <a:endParaRPr lang="ar-SA" sz="2400" b="1" dirty="0" smtClean="0">
              <a:solidFill>
                <a:schemeClr val="tx1"/>
              </a:solidFill>
            </a:endParaRPr>
          </a:p>
          <a:p>
            <a:r>
              <a:rPr lang="ar-SA" sz="2400" b="1" dirty="0" err="1" smtClean="0">
                <a:solidFill>
                  <a:schemeClr val="tx1"/>
                </a:solidFill>
              </a:rPr>
              <a:t>الإنتانات</a:t>
            </a:r>
            <a:r>
              <a:rPr lang="ar-SA" sz="2400" b="1" dirty="0" smtClean="0">
                <a:solidFill>
                  <a:schemeClr val="tx1"/>
                </a:solidFill>
              </a:rPr>
              <a:t> و </a:t>
            </a:r>
            <a:r>
              <a:rPr lang="ar-SA" sz="2400" b="1" dirty="0" err="1" smtClean="0">
                <a:solidFill>
                  <a:schemeClr val="tx1"/>
                </a:solidFill>
              </a:rPr>
              <a:t>الأخماج</a:t>
            </a:r>
            <a:r>
              <a:rPr lang="ar-SA" sz="2400" b="1" dirty="0" smtClean="0">
                <a:solidFill>
                  <a:schemeClr val="tx1"/>
                </a:solidFill>
              </a:rPr>
              <a:t> من </a:t>
            </a:r>
            <a:r>
              <a:rPr lang="ar-SA" sz="2400" b="1" dirty="0" err="1" smtClean="0">
                <a:solidFill>
                  <a:schemeClr val="tx1"/>
                </a:solidFill>
              </a:rPr>
              <a:t>المري</a:t>
            </a:r>
            <a:r>
              <a:rPr lang="ar-SA" sz="2400" b="1" dirty="0" smtClean="0">
                <a:solidFill>
                  <a:schemeClr val="tx1"/>
                </a:solidFill>
              </a:rPr>
              <a:t> إلى المنصف.</a:t>
            </a:r>
            <a:endParaRPr lang="ar-SA" sz="2400" b="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85720" y="714356"/>
            <a:ext cx="1928826" cy="5857916"/>
          </a:xfrm>
          <a:prstGeom prst="rect">
            <a:avLst/>
          </a:prstGeom>
          <a:ln w="228600" cap="sq" cmpd="thickThin">
            <a:solidFill>
              <a:srgbClr val="000000"/>
            </a:solidFill>
            <a:prstDash val="solid"/>
            <a:miter lim="800000"/>
          </a:ln>
          <a:effectLst>
            <a:innerShdw blurRad="76200">
              <a:srgbClr val="000000"/>
            </a:innerShdw>
          </a:effectLst>
        </p:spPr>
      </p:pic>
      <p:sp>
        <p:nvSpPr>
          <p:cNvPr id="3" name="تمرير أفقي 2"/>
          <p:cNvSpPr/>
          <p:nvPr/>
        </p:nvSpPr>
        <p:spPr>
          <a:xfrm>
            <a:off x="2786050" y="0"/>
            <a:ext cx="5857916" cy="1033272"/>
          </a:xfrm>
          <a:prstGeom prst="horizontalScroll">
            <a:avLst/>
          </a:prstGeom>
          <a:solidFill>
            <a:schemeClr val="accent2">
              <a:lumMod val="60000"/>
              <a:lumOff val="4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schemeClr val="tx1">
                    <a:lumMod val="95000"/>
                    <a:lumOff val="5000"/>
                  </a:schemeClr>
                </a:solidFill>
              </a:rPr>
              <a:t>الفتق الحجابي</a:t>
            </a:r>
            <a:endParaRPr lang="ar-SA" sz="4400" b="1" dirty="0">
              <a:solidFill>
                <a:schemeClr val="tx1">
                  <a:lumMod val="95000"/>
                  <a:lumOff val="5000"/>
                </a:schemeClr>
              </a:solidFill>
            </a:endParaRPr>
          </a:p>
        </p:txBody>
      </p:sp>
      <p:sp>
        <p:nvSpPr>
          <p:cNvPr id="6" name="مربع نص 5"/>
          <p:cNvSpPr txBox="1"/>
          <p:nvPr/>
        </p:nvSpPr>
        <p:spPr>
          <a:xfrm>
            <a:off x="2357422" y="1142984"/>
            <a:ext cx="6786578" cy="6001643"/>
          </a:xfrm>
          <a:prstGeom prst="rect">
            <a:avLst/>
          </a:prstGeom>
          <a:solidFill>
            <a:schemeClr val="accent6">
              <a:lumMod val="20000"/>
              <a:lumOff val="80000"/>
            </a:schemeClr>
          </a:solidFill>
        </p:spPr>
        <p:txBody>
          <a:bodyPr wrap="square" rtlCol="1">
            <a:spAutoFit/>
          </a:bodyPr>
          <a:lstStyle/>
          <a:p>
            <a:pPr>
              <a:buFont typeface="Arial" pitchFamily="34" charset="0"/>
              <a:buChar char="•"/>
            </a:pPr>
            <a:r>
              <a:rPr lang="ar-SA" sz="2400" dirty="0" smtClean="0"/>
              <a:t>من أكثر أمراض جهاز الهضم انتشارا(</a:t>
            </a:r>
            <a:r>
              <a:rPr lang="en-US" sz="2400" dirty="0" smtClean="0"/>
              <a:t>50% </a:t>
            </a:r>
            <a:r>
              <a:rPr lang="ar-SA" sz="2400" dirty="0" smtClean="0"/>
              <a:t> من الناس لديهم فتق حجابي مكتسب).</a:t>
            </a:r>
          </a:p>
          <a:p>
            <a:pPr>
              <a:buFont typeface="Arial" pitchFamily="34" charset="0"/>
              <a:buChar char="•"/>
            </a:pPr>
            <a:r>
              <a:rPr lang="ar-SA" sz="2400" dirty="0" smtClean="0"/>
              <a:t>من أهم التشوهات المكتسبة للمري.</a:t>
            </a:r>
          </a:p>
          <a:p>
            <a:pPr>
              <a:buFont typeface="Arial" pitchFamily="34" charset="0"/>
              <a:buChar char="•"/>
            </a:pPr>
            <a:r>
              <a:rPr lang="ar-SA" sz="2400" dirty="0" smtClean="0"/>
              <a:t>هو عبور مستمر أو متردد لقسم من المعدة من جوف البطن </a:t>
            </a:r>
            <a:r>
              <a:rPr lang="ar-SA" sz="2400" dirty="0" err="1" smtClean="0"/>
              <a:t>الى</a:t>
            </a:r>
            <a:r>
              <a:rPr lang="ar-SA" sz="2400" dirty="0" smtClean="0"/>
              <a:t> جوف الصدر عبر الفوهة </a:t>
            </a:r>
            <a:r>
              <a:rPr lang="ar-SA" sz="2400" dirty="0" err="1" smtClean="0"/>
              <a:t>المريئة</a:t>
            </a:r>
            <a:r>
              <a:rPr lang="ar-SA" sz="2400" dirty="0" smtClean="0"/>
              <a:t> للحجاب الحاجز.</a:t>
            </a:r>
          </a:p>
          <a:p>
            <a:pPr>
              <a:buFont typeface="Arial" pitchFamily="34" charset="0"/>
              <a:buChar char="•"/>
            </a:pPr>
            <a:r>
              <a:rPr lang="ar-SA" sz="2400" dirty="0" smtClean="0"/>
              <a:t>يجب أن يتجاوز الفتق </a:t>
            </a:r>
            <a:r>
              <a:rPr lang="en-US" sz="2400" dirty="0" smtClean="0"/>
              <a:t>3-2.5</a:t>
            </a:r>
            <a:r>
              <a:rPr lang="ar-SA" sz="2400" dirty="0" smtClean="0"/>
              <a:t>سم حتى نسميه فتقا </a:t>
            </a:r>
            <a:r>
              <a:rPr lang="ar-SA" sz="2400" dirty="0" err="1" smtClean="0"/>
              <a:t>حجابيا</a:t>
            </a:r>
            <a:r>
              <a:rPr lang="ar-SA" sz="2400" dirty="0" smtClean="0"/>
              <a:t>.</a:t>
            </a:r>
          </a:p>
          <a:p>
            <a:pPr>
              <a:buFont typeface="Arial" pitchFamily="34" charset="0"/>
              <a:buChar char="•"/>
            </a:pPr>
            <a:r>
              <a:rPr lang="ar-SA" sz="2400" dirty="0" smtClean="0"/>
              <a:t>يشاهد في جميع الأعمار حتى الأطفال ويكثر عند النساء فوق سن </a:t>
            </a:r>
            <a:r>
              <a:rPr lang="ar-SA" sz="2400" dirty="0" err="1" smtClean="0"/>
              <a:t>ال</a:t>
            </a:r>
            <a:r>
              <a:rPr lang="en-US" sz="2400" dirty="0" smtClean="0"/>
              <a:t>50</a:t>
            </a:r>
          </a:p>
          <a:p>
            <a:pPr>
              <a:buFont typeface="Arial" pitchFamily="34" charset="0"/>
              <a:buChar char="•"/>
            </a:pPr>
            <a:r>
              <a:rPr lang="en-US" sz="2400" dirty="0" smtClean="0"/>
              <a:t>90%</a:t>
            </a:r>
            <a:r>
              <a:rPr lang="ar-SA" sz="2400" dirty="0" smtClean="0"/>
              <a:t>من </a:t>
            </a:r>
            <a:r>
              <a:rPr lang="ar-SA" sz="2400" dirty="0" err="1" smtClean="0"/>
              <a:t>الفتوق</a:t>
            </a:r>
            <a:r>
              <a:rPr lang="ar-SA" sz="2400" dirty="0" smtClean="0"/>
              <a:t> </a:t>
            </a:r>
            <a:r>
              <a:rPr lang="ar-SA" sz="2400" dirty="0" err="1" smtClean="0"/>
              <a:t>الحجابية</a:t>
            </a:r>
            <a:r>
              <a:rPr lang="ar-SA" sz="2400" dirty="0" smtClean="0"/>
              <a:t> لا عرضية </a:t>
            </a:r>
            <a:r>
              <a:rPr lang="ar-SA" sz="2400" dirty="0" err="1" smtClean="0"/>
              <a:t>و</a:t>
            </a:r>
            <a:r>
              <a:rPr lang="ar-SA" sz="2400" dirty="0" smtClean="0"/>
              <a:t> تكشف مصادفة خلال فحص تنظيري أو شعاعي </a:t>
            </a:r>
            <a:r>
              <a:rPr lang="ar-SA" sz="2400" dirty="0" err="1" smtClean="0"/>
              <a:t>و</a:t>
            </a:r>
            <a:r>
              <a:rPr lang="en-US" sz="2400" dirty="0" smtClean="0"/>
              <a:t>10%</a:t>
            </a:r>
            <a:r>
              <a:rPr lang="ar-SA" sz="2400" dirty="0" smtClean="0"/>
              <a:t>منها فقط هي التي تحدث أعراضا لذلك لا نعزي مشاكل المريض له </a:t>
            </a:r>
            <a:r>
              <a:rPr lang="ar-SA" sz="2400" dirty="0" err="1" smtClean="0"/>
              <a:t>الا</a:t>
            </a:r>
            <a:r>
              <a:rPr lang="ar-SA" sz="2400" dirty="0" smtClean="0"/>
              <a:t> بعد قصة </a:t>
            </a:r>
            <a:r>
              <a:rPr lang="ar-SA" sz="2400" dirty="0" err="1" smtClean="0"/>
              <a:t>سريرية</a:t>
            </a:r>
            <a:r>
              <a:rPr lang="ar-SA" sz="2400" dirty="0" smtClean="0"/>
              <a:t> واضحة.</a:t>
            </a:r>
          </a:p>
          <a:p>
            <a:pPr>
              <a:buFont typeface="Arial" pitchFamily="34" charset="0"/>
              <a:buChar char="•"/>
            </a:pPr>
            <a:r>
              <a:rPr lang="ar-SA" sz="2400" dirty="0" smtClean="0"/>
              <a:t>الفتق الحجابي لا يعني أن الحجاب قد فتق (قطع) </a:t>
            </a:r>
            <a:r>
              <a:rPr lang="ar-SA" sz="2400" dirty="0" err="1" smtClean="0"/>
              <a:t>وانما</a:t>
            </a:r>
            <a:r>
              <a:rPr lang="ar-SA" sz="2400" dirty="0" smtClean="0"/>
              <a:t> دخول جزء من المعدة </a:t>
            </a:r>
            <a:r>
              <a:rPr lang="ar-SA" sz="2400" dirty="0" err="1" smtClean="0"/>
              <a:t>الى</a:t>
            </a:r>
            <a:r>
              <a:rPr lang="ar-SA" sz="2400" dirty="0" smtClean="0"/>
              <a:t> جوف الصدر خلافا </a:t>
            </a:r>
            <a:r>
              <a:rPr lang="ar-SA" sz="2400" dirty="0" err="1" smtClean="0"/>
              <a:t>للفتوق</a:t>
            </a:r>
            <a:r>
              <a:rPr lang="ar-SA" sz="2400" dirty="0" smtClean="0"/>
              <a:t> الرضية(ارتطام,حادث سيارة) والتي تسبب تمزق الحجاب </a:t>
            </a:r>
            <a:r>
              <a:rPr lang="ar-SA" sz="2400" dirty="0" err="1" smtClean="0"/>
              <a:t>الحاجزوتؤدي</a:t>
            </a:r>
            <a:r>
              <a:rPr lang="ar-SA" sz="2400" dirty="0" smtClean="0"/>
              <a:t> لعبور المعدة أو جزء من الأمعاء أو </a:t>
            </a:r>
            <a:r>
              <a:rPr lang="ar-SA" sz="2400" dirty="0" err="1" smtClean="0"/>
              <a:t>الكولون</a:t>
            </a:r>
            <a:r>
              <a:rPr lang="ar-SA" sz="2400" dirty="0" smtClean="0"/>
              <a:t> </a:t>
            </a:r>
            <a:r>
              <a:rPr lang="ar-SA" sz="2400" dirty="0" err="1" smtClean="0"/>
              <a:t>الى</a:t>
            </a:r>
            <a:r>
              <a:rPr lang="ar-SA" sz="2400" dirty="0" smtClean="0"/>
              <a:t> جوف الصدر </a:t>
            </a:r>
          </a:p>
          <a:p>
            <a:pPr>
              <a:buFont typeface="Arial" pitchFamily="34" charset="0"/>
              <a:buChar char="•"/>
            </a:pPr>
            <a:endParaRPr lang="ar-SA"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تمرير أفقي 2"/>
          <p:cNvSpPr/>
          <p:nvPr/>
        </p:nvSpPr>
        <p:spPr>
          <a:xfrm>
            <a:off x="1214414" y="285728"/>
            <a:ext cx="7143800" cy="1033272"/>
          </a:xfrm>
          <a:prstGeom prst="horizontalScroll">
            <a:avLst/>
          </a:prstGeom>
          <a:solidFill>
            <a:schemeClr val="accent2">
              <a:lumMod val="60000"/>
              <a:lumOff val="40000"/>
            </a:schemeClr>
          </a:solidFill>
          <a:scene3d>
            <a:camera prst="orthographicFront"/>
            <a:lightRig rig="threePt" dir="t">
              <a:rot lat="0" lon="0" rev="24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i="1" dirty="0" err="1" smtClean="0">
                <a:solidFill>
                  <a:schemeClr val="tx1"/>
                </a:solidFill>
              </a:rPr>
              <a:t>انماط</a:t>
            </a:r>
            <a:r>
              <a:rPr lang="ar-SA" sz="2800" b="1" i="1" dirty="0" smtClean="0">
                <a:solidFill>
                  <a:schemeClr val="tx1"/>
                </a:solidFill>
              </a:rPr>
              <a:t> </a:t>
            </a:r>
            <a:r>
              <a:rPr lang="ar-SA" sz="2800" b="1" i="1" dirty="0" err="1" smtClean="0">
                <a:solidFill>
                  <a:schemeClr val="tx1"/>
                </a:solidFill>
              </a:rPr>
              <a:t>الفتوق</a:t>
            </a:r>
            <a:r>
              <a:rPr lang="ar-SA" sz="2800" b="1" i="1" dirty="0" smtClean="0">
                <a:solidFill>
                  <a:schemeClr val="tx1"/>
                </a:solidFill>
              </a:rPr>
              <a:t> </a:t>
            </a:r>
            <a:r>
              <a:rPr lang="ar-SA" sz="2800" b="1" i="1" dirty="0" err="1" smtClean="0">
                <a:solidFill>
                  <a:schemeClr val="tx1"/>
                </a:solidFill>
              </a:rPr>
              <a:t>الحجابية</a:t>
            </a:r>
            <a:endParaRPr lang="ar-SA" sz="2800" b="1" i="1" dirty="0">
              <a:solidFill>
                <a:schemeClr val="tx1"/>
              </a:solidFill>
            </a:endParaRPr>
          </a:p>
        </p:txBody>
      </p:sp>
      <p:sp>
        <p:nvSpPr>
          <p:cNvPr id="8" name="مربع نص 7"/>
          <p:cNvSpPr txBox="1"/>
          <p:nvPr/>
        </p:nvSpPr>
        <p:spPr>
          <a:xfrm>
            <a:off x="2214546" y="1357298"/>
            <a:ext cx="6614151" cy="5324535"/>
          </a:xfrm>
          <a:prstGeom prst="rect">
            <a:avLst/>
          </a:prstGeom>
          <a:solidFill>
            <a:schemeClr val="accent6">
              <a:lumMod val="20000"/>
              <a:lumOff val="80000"/>
            </a:schemeClr>
          </a:solidFill>
        </p:spPr>
        <p:txBody>
          <a:bodyPr wrap="square" rtlCol="1">
            <a:spAutoFit/>
          </a:bodyPr>
          <a:lstStyle/>
          <a:p>
            <a:r>
              <a:rPr lang="ar-SA" sz="2000" dirty="0" smtClean="0">
                <a:solidFill>
                  <a:srgbClr val="C00000"/>
                </a:solidFill>
              </a:rPr>
              <a:t>النمط </a:t>
            </a:r>
            <a:r>
              <a:rPr lang="ar-SA" sz="2000" dirty="0" err="1" smtClean="0">
                <a:solidFill>
                  <a:srgbClr val="C00000"/>
                </a:solidFill>
              </a:rPr>
              <a:t>الاول</a:t>
            </a:r>
            <a:r>
              <a:rPr lang="ar-SA" sz="2000" dirty="0" smtClean="0">
                <a:solidFill>
                  <a:srgbClr val="C00000"/>
                </a:solidFill>
              </a:rPr>
              <a:t> </a:t>
            </a:r>
            <a:r>
              <a:rPr lang="ar-SA" sz="2000" dirty="0" smtClean="0">
                <a:solidFill>
                  <a:schemeClr val="accent6">
                    <a:lumMod val="50000"/>
                  </a:schemeClr>
                </a:solidFill>
              </a:rPr>
              <a:t>: </a:t>
            </a:r>
            <a:r>
              <a:rPr lang="ar-SA" sz="2000" dirty="0" smtClean="0"/>
              <a:t>يحدث بسبب قصر </a:t>
            </a:r>
            <a:r>
              <a:rPr lang="ar-SA" sz="2000" dirty="0" err="1" smtClean="0"/>
              <a:t>المري</a:t>
            </a:r>
            <a:r>
              <a:rPr lang="ar-SA" sz="2000" dirty="0" smtClean="0"/>
              <a:t> مما يؤدي </a:t>
            </a:r>
            <a:r>
              <a:rPr lang="ar-SA" sz="2000" dirty="0" err="1" smtClean="0"/>
              <a:t>الى</a:t>
            </a:r>
            <a:r>
              <a:rPr lang="ar-SA" sz="2000" dirty="0" smtClean="0"/>
              <a:t> انسحاب الفؤاد ومعه قسم من المعدة لداخل الصدر</a:t>
            </a:r>
          </a:p>
          <a:p>
            <a:r>
              <a:rPr lang="ar-SA" sz="2000" dirty="0" smtClean="0"/>
              <a:t>ينتج قصر </a:t>
            </a:r>
            <a:r>
              <a:rPr lang="ar-SA" sz="2000" dirty="0" err="1" smtClean="0"/>
              <a:t>المري</a:t>
            </a:r>
            <a:r>
              <a:rPr lang="ar-SA" sz="2000" dirty="0" smtClean="0"/>
              <a:t> غالبا عن تندب (عقب تناول مادة كاوية مثلا) وتليف التهابي في </a:t>
            </a:r>
            <a:r>
              <a:rPr lang="ar-SA" sz="2000" dirty="0" err="1" smtClean="0"/>
              <a:t>المري</a:t>
            </a:r>
            <a:r>
              <a:rPr lang="ar-SA" sz="2000" dirty="0" smtClean="0"/>
              <a:t> ونادرا ما يكون خلقيا </a:t>
            </a:r>
          </a:p>
          <a:p>
            <a:r>
              <a:rPr lang="ar-SA" sz="2000" dirty="0" smtClean="0">
                <a:solidFill>
                  <a:srgbClr val="C00000"/>
                </a:solidFill>
              </a:rPr>
              <a:t>النمط الثاني :  </a:t>
            </a:r>
            <a:r>
              <a:rPr lang="ar-SA" sz="2000" dirty="0" err="1" smtClean="0"/>
              <a:t>ودعى</a:t>
            </a:r>
            <a:r>
              <a:rPr lang="ar-SA" sz="2000" dirty="0" smtClean="0"/>
              <a:t> بالفتق المتدحرج  </a:t>
            </a:r>
            <a:r>
              <a:rPr lang="ar-SA" sz="2000" dirty="0" err="1" smtClean="0"/>
              <a:t>او</a:t>
            </a:r>
            <a:r>
              <a:rPr lang="ar-SA" sz="2000" dirty="0" smtClean="0"/>
              <a:t> جانب </a:t>
            </a:r>
            <a:r>
              <a:rPr lang="ar-SA" sz="2000" dirty="0" err="1" smtClean="0"/>
              <a:t>المريئي</a:t>
            </a:r>
            <a:r>
              <a:rPr lang="ar-SA" sz="2000" dirty="0" smtClean="0"/>
              <a:t> </a:t>
            </a:r>
          </a:p>
          <a:p>
            <a:r>
              <a:rPr lang="ar-SA" sz="2000" dirty="0" smtClean="0"/>
              <a:t>وفيه يعبر قسم من الحدبة الكبيرة للمعدة الفوهة </a:t>
            </a:r>
            <a:r>
              <a:rPr lang="ar-SA" sz="2000" dirty="0" err="1" smtClean="0"/>
              <a:t>المريئية</a:t>
            </a:r>
            <a:r>
              <a:rPr lang="ar-SA" sz="2000" dirty="0" smtClean="0"/>
              <a:t> </a:t>
            </a:r>
            <a:r>
              <a:rPr lang="ar-SA" sz="2000" dirty="0" err="1" smtClean="0"/>
              <a:t>الحجابية</a:t>
            </a:r>
            <a:r>
              <a:rPr lang="ar-SA" sz="2000" dirty="0" smtClean="0"/>
              <a:t> ويصعد </a:t>
            </a:r>
            <a:r>
              <a:rPr lang="ar-SA" sz="2000" dirty="0" err="1" smtClean="0"/>
              <a:t>الى</a:t>
            </a:r>
            <a:r>
              <a:rPr lang="ar-SA" sz="2000" dirty="0" smtClean="0"/>
              <a:t> جوف الصدر بجانب المري  بينما يبقى  الفؤاد في موقعه تحت الحجاب الحاجز داخل البطن</a:t>
            </a:r>
          </a:p>
          <a:p>
            <a:r>
              <a:rPr lang="ar-SA" sz="2000" dirty="0" smtClean="0">
                <a:solidFill>
                  <a:srgbClr val="C00000"/>
                </a:solidFill>
              </a:rPr>
              <a:t>النمط الثالث : </a:t>
            </a:r>
            <a:r>
              <a:rPr lang="ar-SA" sz="2000" dirty="0" smtClean="0"/>
              <a:t>ويدعى بالفتق  </a:t>
            </a:r>
            <a:r>
              <a:rPr lang="ar-SA" sz="2000" dirty="0" err="1" smtClean="0"/>
              <a:t>الانزلاقي</a:t>
            </a:r>
            <a:r>
              <a:rPr lang="ar-SA" sz="2000" dirty="0" smtClean="0"/>
              <a:t>  وهو </a:t>
            </a:r>
            <a:r>
              <a:rPr lang="ar-SA" sz="2000" dirty="0" err="1" smtClean="0"/>
              <a:t>اكثر</a:t>
            </a:r>
            <a:r>
              <a:rPr lang="ar-SA" sz="2000" dirty="0" smtClean="0"/>
              <a:t> </a:t>
            </a:r>
            <a:r>
              <a:rPr lang="ar-SA" sz="2000" dirty="0" err="1" smtClean="0"/>
              <a:t>انماط</a:t>
            </a:r>
            <a:r>
              <a:rPr lang="ar-SA" sz="2000" dirty="0" smtClean="0"/>
              <a:t> </a:t>
            </a:r>
            <a:r>
              <a:rPr lang="ar-SA" sz="2000" dirty="0" err="1" smtClean="0"/>
              <a:t>الفتوق</a:t>
            </a:r>
            <a:r>
              <a:rPr lang="ar-SA" sz="2000" dirty="0" smtClean="0"/>
              <a:t> </a:t>
            </a:r>
            <a:r>
              <a:rPr lang="ar-SA" sz="2000" dirty="0" err="1" smtClean="0"/>
              <a:t>الحجابية</a:t>
            </a:r>
            <a:r>
              <a:rPr lang="ar-SA" sz="2000" dirty="0" smtClean="0"/>
              <a:t> مشاهدة </a:t>
            </a:r>
          </a:p>
          <a:p>
            <a:r>
              <a:rPr lang="ar-SA" sz="2000" dirty="0" smtClean="0"/>
              <a:t>وفيه يكون طول </a:t>
            </a:r>
            <a:r>
              <a:rPr lang="ar-SA" sz="2000" dirty="0" err="1" smtClean="0"/>
              <a:t>المري</a:t>
            </a:r>
            <a:r>
              <a:rPr lang="ar-SA" sz="2000" dirty="0" smtClean="0"/>
              <a:t> طبيعي والذي يحدث انسحاب الفؤاد لداخل الصدر مع قسم من المعدة وعندها يصبح </a:t>
            </a:r>
            <a:r>
              <a:rPr lang="ar-SA" sz="2000" dirty="0" err="1" smtClean="0"/>
              <a:t>المري</a:t>
            </a:r>
            <a:r>
              <a:rPr lang="ar-SA" sz="2000" dirty="0" smtClean="0"/>
              <a:t> متعرج(وسائل تثبيت المنطقة قاصرة)</a:t>
            </a:r>
          </a:p>
          <a:p>
            <a:r>
              <a:rPr lang="ar-SA" sz="2000" dirty="0" smtClean="0"/>
              <a:t>يتميز هذا النوع </a:t>
            </a:r>
            <a:r>
              <a:rPr lang="ar-SA" sz="2000" dirty="0" err="1" smtClean="0"/>
              <a:t>بانه</a:t>
            </a:r>
            <a:r>
              <a:rPr lang="ar-SA" sz="2000" dirty="0" smtClean="0"/>
              <a:t> ردود ويتبد </a:t>
            </a:r>
            <a:r>
              <a:rPr lang="ar-SA" sz="2000" dirty="0" err="1" smtClean="0"/>
              <a:t>ل</a:t>
            </a:r>
            <a:r>
              <a:rPr lang="ar-SA" sz="2000" dirty="0" smtClean="0"/>
              <a:t> يكبر ويصغر  حسب وضعة المريض</a:t>
            </a:r>
          </a:p>
          <a:p>
            <a:r>
              <a:rPr lang="ar-SA" sz="2000" dirty="0" smtClean="0"/>
              <a:t>حيث عند الوقوف </a:t>
            </a:r>
            <a:r>
              <a:rPr lang="ar-SA" sz="2000" dirty="0" err="1" smtClean="0"/>
              <a:t>وبتاثير</a:t>
            </a:r>
            <a:r>
              <a:rPr lang="ar-SA" sz="2000" dirty="0" smtClean="0"/>
              <a:t> </a:t>
            </a:r>
            <a:r>
              <a:rPr lang="ar-SA" sz="2000" dirty="0" err="1" smtClean="0"/>
              <a:t>الثقالة</a:t>
            </a:r>
            <a:r>
              <a:rPr lang="ar-SA" sz="2000" dirty="0" smtClean="0"/>
              <a:t> تهبط المعدة مجددا من جوف البطن وتعود </a:t>
            </a:r>
            <a:r>
              <a:rPr lang="ar-SA" sz="2000" dirty="0" err="1" smtClean="0"/>
              <a:t>الى</a:t>
            </a:r>
            <a:r>
              <a:rPr lang="ar-SA" sz="2000" dirty="0" smtClean="0"/>
              <a:t> موقعها الطبيعي  وبالتالي يرتد الفتق </a:t>
            </a:r>
          </a:p>
          <a:p>
            <a:r>
              <a:rPr lang="ar-SA" sz="2000" dirty="0" err="1" smtClean="0"/>
              <a:t>اما</a:t>
            </a:r>
            <a:r>
              <a:rPr lang="ar-SA" sz="2000" dirty="0" smtClean="0"/>
              <a:t> عند الاستلقاء </a:t>
            </a:r>
            <a:r>
              <a:rPr lang="ar-SA" sz="2000" dirty="0" err="1" smtClean="0"/>
              <a:t>او</a:t>
            </a:r>
            <a:r>
              <a:rPr lang="ar-SA" sz="2000" dirty="0" smtClean="0"/>
              <a:t> بوضعية </a:t>
            </a:r>
            <a:r>
              <a:rPr lang="ar-SA" sz="2000" dirty="0" err="1" smtClean="0"/>
              <a:t>تراند</a:t>
            </a:r>
            <a:r>
              <a:rPr lang="ar-SA" sz="2000" dirty="0" smtClean="0"/>
              <a:t> </a:t>
            </a:r>
            <a:r>
              <a:rPr lang="ar-SA" sz="2000" dirty="0" err="1" smtClean="0"/>
              <a:t>لنبورغ</a:t>
            </a:r>
            <a:r>
              <a:rPr lang="ar-SA" sz="2000" dirty="0" smtClean="0"/>
              <a:t>(المريض مستلق على سرير مائل</a:t>
            </a:r>
          </a:p>
          <a:p>
            <a:r>
              <a:rPr lang="ar-SA" sz="2000" dirty="0" smtClean="0"/>
              <a:t>بحيث يكون </a:t>
            </a:r>
            <a:r>
              <a:rPr lang="ar-SA" sz="2000" dirty="0" err="1" smtClean="0"/>
              <a:t>راسه</a:t>
            </a:r>
            <a:r>
              <a:rPr lang="ar-SA" sz="2000" dirty="0" smtClean="0"/>
              <a:t> اخفض من قدميه) فعندها يصعد قسم من المعدة مجددا </a:t>
            </a:r>
            <a:r>
              <a:rPr lang="ar-SA" sz="2000" dirty="0" err="1" smtClean="0"/>
              <a:t>الى</a:t>
            </a:r>
            <a:r>
              <a:rPr lang="ar-SA" sz="2000" dirty="0" smtClean="0"/>
              <a:t> جوف الصدر ويظهر الفتق من جديد  </a:t>
            </a:r>
            <a:endParaRPr lang="ar-SA" sz="2000" dirty="0"/>
          </a:p>
        </p:txBody>
      </p:sp>
      <p:pic>
        <p:nvPicPr>
          <p:cNvPr id="1029" name="Picture 5"/>
          <p:cNvPicPr>
            <a:picLocks noChangeAspect="1" noChangeArrowheads="1"/>
          </p:cNvPicPr>
          <p:nvPr/>
        </p:nvPicPr>
        <p:blipFill>
          <a:blip r:embed="rId2"/>
          <a:srcRect/>
          <a:stretch>
            <a:fillRect/>
          </a:stretch>
        </p:blipFill>
        <p:spPr bwMode="auto">
          <a:xfrm>
            <a:off x="142844" y="1500174"/>
            <a:ext cx="1928826" cy="2357454"/>
          </a:xfrm>
          <a:prstGeom prst="rect">
            <a:avLst/>
          </a:prstGeom>
          <a:ln w="88900" cap="sq" cmpd="thickThin">
            <a:solidFill>
              <a:srgbClr val="000000"/>
            </a:solidFill>
            <a:prstDash val="solid"/>
            <a:miter lim="800000"/>
          </a:ln>
          <a:effectLst>
            <a:innerShdw blurRad="76200">
              <a:srgbClr val="000000"/>
            </a:innerShdw>
          </a:effectLst>
        </p:spPr>
      </p:pic>
      <p:pic>
        <p:nvPicPr>
          <p:cNvPr id="1030" name="Picture 6"/>
          <p:cNvPicPr>
            <a:picLocks noChangeAspect="1" noChangeArrowheads="1"/>
          </p:cNvPicPr>
          <p:nvPr/>
        </p:nvPicPr>
        <p:blipFill>
          <a:blip r:embed="rId3"/>
          <a:srcRect/>
          <a:stretch>
            <a:fillRect/>
          </a:stretch>
        </p:blipFill>
        <p:spPr bwMode="auto">
          <a:xfrm>
            <a:off x="139178" y="3998261"/>
            <a:ext cx="1932492" cy="2645449"/>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5720" y="428604"/>
            <a:ext cx="8328663" cy="2616101"/>
          </a:xfrm>
          <a:prstGeom prst="rect">
            <a:avLst/>
          </a:prstGeom>
          <a:solidFill>
            <a:schemeClr val="accent6">
              <a:lumMod val="20000"/>
              <a:lumOff val="80000"/>
            </a:schemeClr>
          </a:solidFill>
        </p:spPr>
        <p:txBody>
          <a:bodyPr wrap="square" rtlCol="1">
            <a:spAutoFit/>
          </a:bodyPr>
          <a:lstStyle/>
          <a:p>
            <a:r>
              <a:rPr lang="ar-SA" sz="2400" dirty="0" smtClean="0"/>
              <a:t>فالفتق </a:t>
            </a:r>
            <a:r>
              <a:rPr lang="ar-SA" sz="2400" dirty="0" err="1" smtClean="0"/>
              <a:t>اذا</a:t>
            </a:r>
            <a:r>
              <a:rPr lang="ar-SA" sz="2400" dirty="0" smtClean="0"/>
              <a:t> ردود عند الوقوف وقد يكون ردود بصورة تامة بحيث من الممكن </a:t>
            </a:r>
            <a:r>
              <a:rPr lang="ar-SA" sz="2400" dirty="0" err="1" smtClean="0"/>
              <a:t>اذاقمنا</a:t>
            </a:r>
            <a:r>
              <a:rPr lang="ar-SA" sz="2400" dirty="0" smtClean="0"/>
              <a:t> بتصوير المريض بوضعية الوقوف لا يظهر الفتق الحجابي </a:t>
            </a:r>
          </a:p>
          <a:p>
            <a:r>
              <a:rPr lang="ar-SA" sz="2400" dirty="0" smtClean="0"/>
              <a:t>ولذلك عند التحري عن الفتق بالصورة الظليلة (اللقمة </a:t>
            </a:r>
            <a:r>
              <a:rPr lang="ar-SA" sz="2400" dirty="0" err="1" smtClean="0"/>
              <a:t>الباريتية</a:t>
            </a:r>
            <a:r>
              <a:rPr lang="ar-SA" sz="2400" dirty="0" smtClean="0"/>
              <a:t>) يجب </a:t>
            </a:r>
            <a:r>
              <a:rPr lang="ar-SA" sz="2400" dirty="0" err="1" smtClean="0"/>
              <a:t>ان</a:t>
            </a:r>
            <a:r>
              <a:rPr lang="ar-SA" sz="2400" dirty="0" smtClean="0"/>
              <a:t> يوضع المريض بوضعية </a:t>
            </a:r>
            <a:r>
              <a:rPr lang="ar-SA" sz="2400" dirty="0" err="1" smtClean="0"/>
              <a:t>تراند</a:t>
            </a:r>
            <a:r>
              <a:rPr lang="ar-SA" sz="2400" dirty="0" smtClean="0"/>
              <a:t> </a:t>
            </a:r>
            <a:r>
              <a:rPr lang="ar-SA" sz="2400" dirty="0" err="1" smtClean="0"/>
              <a:t>لنبورغ</a:t>
            </a:r>
            <a:r>
              <a:rPr lang="ar-SA" sz="2400" dirty="0" smtClean="0"/>
              <a:t> حيث يظهر الفتق  بشكل واضح.</a:t>
            </a:r>
          </a:p>
          <a:p>
            <a:r>
              <a:rPr lang="ar-SA" sz="2400" dirty="0" smtClean="0">
                <a:solidFill>
                  <a:srgbClr val="C00000"/>
                </a:solidFill>
              </a:rPr>
              <a:t>النمط الرابع : </a:t>
            </a:r>
            <a:r>
              <a:rPr lang="ar-SA" sz="2400" dirty="0" smtClean="0"/>
              <a:t>ويدعى بالنمط المختلط </a:t>
            </a:r>
          </a:p>
          <a:p>
            <a:r>
              <a:rPr lang="ar-SA" sz="2400" dirty="0" smtClean="0"/>
              <a:t>وفيه يحدث تشارك بين النمط الثاني المتدحرج جانب </a:t>
            </a:r>
            <a:r>
              <a:rPr lang="ar-SA" sz="2400" dirty="0" err="1" smtClean="0"/>
              <a:t>المريئي</a:t>
            </a:r>
            <a:r>
              <a:rPr lang="ar-SA" sz="2400" dirty="0" smtClean="0"/>
              <a:t> والنمط الثالث </a:t>
            </a:r>
            <a:r>
              <a:rPr lang="ar-SA" sz="2400" dirty="0" err="1" smtClean="0"/>
              <a:t>الانزلاقي</a:t>
            </a:r>
            <a:r>
              <a:rPr lang="ar-SA" sz="2400" dirty="0" smtClean="0"/>
              <a:t> </a:t>
            </a:r>
            <a:r>
              <a:rPr lang="ar-SA" sz="2000" dirty="0" smtClean="0"/>
              <a:t>.</a:t>
            </a:r>
            <a:endParaRPr lang="ar-SA"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00298" y="285728"/>
            <a:ext cx="5971209" cy="6063198"/>
          </a:xfrm>
          <a:prstGeom prst="rect">
            <a:avLst/>
          </a:prstGeom>
          <a:solidFill>
            <a:schemeClr val="accent6">
              <a:lumMod val="20000"/>
              <a:lumOff val="80000"/>
            </a:schemeClr>
          </a:solidFill>
        </p:spPr>
        <p:txBody>
          <a:bodyPr wrap="square" rtlCol="1">
            <a:spAutoFit/>
          </a:bodyPr>
          <a:lstStyle/>
          <a:p>
            <a:r>
              <a:rPr lang="ar-SA" sz="2800" dirty="0" err="1" smtClean="0">
                <a:solidFill>
                  <a:srgbClr val="C00000"/>
                </a:solidFill>
              </a:rPr>
              <a:t>الية</a:t>
            </a:r>
            <a:r>
              <a:rPr lang="ar-SA" sz="2800" dirty="0" smtClean="0">
                <a:solidFill>
                  <a:srgbClr val="C00000"/>
                </a:solidFill>
              </a:rPr>
              <a:t> حدوث الفتق الحجابي:</a:t>
            </a:r>
          </a:p>
          <a:p>
            <a:r>
              <a:rPr lang="ar-SA" sz="2000" dirty="0" smtClean="0"/>
              <a:t>هي </a:t>
            </a:r>
            <a:r>
              <a:rPr lang="ar-SA" sz="2000" dirty="0" err="1" smtClean="0"/>
              <a:t>اليات</a:t>
            </a:r>
            <a:r>
              <a:rPr lang="ar-SA" sz="2000" dirty="0" smtClean="0"/>
              <a:t> مكتسبة وليست خلقية </a:t>
            </a:r>
            <a:r>
              <a:rPr lang="ar-SA" sz="2000" dirty="0" err="1" smtClean="0"/>
              <a:t>الا</a:t>
            </a:r>
            <a:r>
              <a:rPr lang="ar-SA" sz="2000" dirty="0" smtClean="0"/>
              <a:t> قصر </a:t>
            </a:r>
            <a:r>
              <a:rPr lang="ar-SA" sz="2000" dirty="0" err="1" smtClean="0"/>
              <a:t>المري</a:t>
            </a:r>
            <a:r>
              <a:rPr lang="ar-SA" sz="2000" dirty="0" smtClean="0"/>
              <a:t> الخلقي وهو نادر.</a:t>
            </a:r>
          </a:p>
          <a:p>
            <a:r>
              <a:rPr lang="ar-SA" sz="2000" dirty="0" smtClean="0">
                <a:solidFill>
                  <a:schemeClr val="tx1">
                    <a:lumMod val="95000"/>
                    <a:lumOff val="5000"/>
                  </a:schemeClr>
                </a:solidFill>
              </a:rPr>
              <a:t>1- ارتفاع الضغط داخل البطن </a:t>
            </a:r>
            <a:r>
              <a:rPr lang="ar-SA" sz="2000" dirty="0" smtClean="0"/>
              <a:t>: يؤدي </a:t>
            </a:r>
            <a:r>
              <a:rPr lang="ar-SA" sz="2000" dirty="0" err="1" smtClean="0"/>
              <a:t>الى</a:t>
            </a:r>
            <a:r>
              <a:rPr lang="ar-SA" sz="2000" dirty="0" smtClean="0"/>
              <a:t> دفع المعدة </a:t>
            </a:r>
            <a:r>
              <a:rPr lang="ar-SA" sz="2000" dirty="0" err="1" smtClean="0"/>
              <a:t>الى</a:t>
            </a:r>
            <a:r>
              <a:rPr lang="ar-SA" sz="2000" dirty="0" smtClean="0"/>
              <a:t> جوف الصدر بسبب:البدانة,</a:t>
            </a:r>
            <a:r>
              <a:rPr lang="ar-SA" sz="2000" dirty="0" err="1" smtClean="0"/>
              <a:t>الحبن</a:t>
            </a:r>
            <a:r>
              <a:rPr lang="ar-SA" sz="2000" dirty="0" smtClean="0"/>
              <a:t>,</a:t>
            </a:r>
            <a:r>
              <a:rPr lang="ar-SA" sz="2000" dirty="0" err="1" smtClean="0"/>
              <a:t>اورام</a:t>
            </a:r>
            <a:r>
              <a:rPr lang="ar-SA" sz="2000" dirty="0" smtClean="0"/>
              <a:t> داخل البطن(سليمة </a:t>
            </a:r>
            <a:r>
              <a:rPr lang="ar-SA" sz="2000" dirty="0" err="1" smtClean="0"/>
              <a:t>او</a:t>
            </a:r>
            <a:r>
              <a:rPr lang="ar-SA" sz="2000" dirty="0" smtClean="0"/>
              <a:t> خبيثة),والحمل .</a:t>
            </a:r>
          </a:p>
          <a:p>
            <a:r>
              <a:rPr lang="ar-SA" sz="2000" dirty="0" smtClean="0">
                <a:solidFill>
                  <a:schemeClr val="tx1">
                    <a:lumMod val="95000"/>
                    <a:lumOff val="5000"/>
                  </a:schemeClr>
                </a:solidFill>
              </a:rPr>
              <a:t>2- شد المعدة وسحبها ضمن الصدر (فتق من النمط </a:t>
            </a:r>
            <a:r>
              <a:rPr lang="ar-SA" sz="2000" dirty="0" err="1" smtClean="0">
                <a:solidFill>
                  <a:schemeClr val="tx1">
                    <a:lumMod val="95000"/>
                    <a:lumOff val="5000"/>
                  </a:schemeClr>
                </a:solidFill>
              </a:rPr>
              <a:t>الاول</a:t>
            </a:r>
            <a:r>
              <a:rPr lang="ar-SA" sz="2000" dirty="0" smtClean="0">
                <a:solidFill>
                  <a:schemeClr val="tx1">
                    <a:lumMod val="95000"/>
                    <a:lumOff val="5000"/>
                  </a:schemeClr>
                </a:solidFill>
              </a:rPr>
              <a:t>) </a:t>
            </a:r>
            <a:r>
              <a:rPr lang="ar-SA" sz="2000" dirty="0" smtClean="0"/>
              <a:t>.</a:t>
            </a:r>
          </a:p>
          <a:p>
            <a:r>
              <a:rPr lang="ar-SA" sz="2000" dirty="0" err="1" smtClean="0"/>
              <a:t>الاسباب</a:t>
            </a:r>
            <a:r>
              <a:rPr lang="ar-SA" sz="2000" dirty="0" smtClean="0"/>
              <a:t>  :تليف تالي لالتهاب المري ,</a:t>
            </a:r>
            <a:r>
              <a:rPr lang="ar-SA" sz="2000" dirty="0" err="1" smtClean="0"/>
              <a:t>قلس</a:t>
            </a:r>
            <a:r>
              <a:rPr lang="ar-SA" sz="2000" dirty="0" smtClean="0"/>
              <a:t>,كاويات,تصلب </a:t>
            </a:r>
            <a:r>
              <a:rPr lang="ar-SA" sz="2000" dirty="0" err="1" smtClean="0"/>
              <a:t>الادمة</a:t>
            </a:r>
            <a:r>
              <a:rPr lang="ar-SA" sz="2000" dirty="0" smtClean="0"/>
              <a:t>,التهاب العضلات والجلد .</a:t>
            </a:r>
          </a:p>
          <a:p>
            <a:r>
              <a:rPr lang="ar-SA" sz="2000" dirty="0" smtClean="0">
                <a:solidFill>
                  <a:schemeClr val="tx1">
                    <a:lumMod val="95000"/>
                    <a:lumOff val="5000"/>
                  </a:schemeClr>
                </a:solidFill>
              </a:rPr>
              <a:t>3- تشوه المنطقة </a:t>
            </a:r>
            <a:r>
              <a:rPr lang="ar-SA" sz="2000" dirty="0" err="1" smtClean="0">
                <a:solidFill>
                  <a:schemeClr val="tx1">
                    <a:lumMod val="95000"/>
                    <a:lumOff val="5000"/>
                  </a:schemeClr>
                </a:solidFill>
              </a:rPr>
              <a:t>الفؤادية</a:t>
            </a:r>
            <a:r>
              <a:rPr lang="ar-SA" sz="2000" dirty="0" smtClean="0">
                <a:solidFill>
                  <a:schemeClr val="tx1">
                    <a:lumMod val="95000"/>
                    <a:lumOff val="5000"/>
                  </a:schemeClr>
                </a:solidFill>
              </a:rPr>
              <a:t> </a:t>
            </a:r>
            <a:r>
              <a:rPr lang="ar-SA" sz="2000" dirty="0" err="1" smtClean="0">
                <a:solidFill>
                  <a:schemeClr val="tx1">
                    <a:lumMod val="95000"/>
                    <a:lumOff val="5000"/>
                  </a:schemeClr>
                </a:solidFill>
              </a:rPr>
              <a:t>الحجابية</a:t>
            </a:r>
            <a:r>
              <a:rPr lang="ar-SA" sz="2000" dirty="0" smtClean="0">
                <a:solidFill>
                  <a:schemeClr val="tx1">
                    <a:lumMod val="95000"/>
                    <a:lumOff val="5000"/>
                  </a:schemeClr>
                </a:solidFill>
              </a:rPr>
              <a:t>(كما </a:t>
            </a:r>
            <a:r>
              <a:rPr lang="ar-SA" sz="2000" dirty="0" smtClean="0"/>
              <a:t>في </a:t>
            </a:r>
            <a:r>
              <a:rPr lang="ar-SA" sz="2000" dirty="0" err="1" smtClean="0"/>
              <a:t>جنف</a:t>
            </a:r>
            <a:r>
              <a:rPr lang="ar-SA" sz="2000" dirty="0" smtClean="0"/>
              <a:t> العمود الفقري) .</a:t>
            </a:r>
          </a:p>
          <a:p>
            <a:r>
              <a:rPr lang="ar-SA" sz="2000" dirty="0" smtClean="0">
                <a:solidFill>
                  <a:schemeClr val="tx1">
                    <a:lumMod val="95000"/>
                    <a:lumOff val="5000"/>
                  </a:schemeClr>
                </a:solidFill>
              </a:rPr>
              <a:t>4-ارتخاء عناصر تثبيت </a:t>
            </a:r>
            <a:r>
              <a:rPr lang="ar-SA" sz="2000" dirty="0" err="1" smtClean="0">
                <a:solidFill>
                  <a:schemeClr val="tx1">
                    <a:lumMod val="95000"/>
                    <a:lumOff val="5000"/>
                  </a:schemeClr>
                </a:solidFill>
              </a:rPr>
              <a:t>المري</a:t>
            </a:r>
            <a:r>
              <a:rPr lang="ar-SA" sz="2000" dirty="0" smtClean="0">
                <a:solidFill>
                  <a:schemeClr val="tx1">
                    <a:lumMod val="95000"/>
                    <a:lumOff val="5000"/>
                  </a:schemeClr>
                </a:solidFill>
              </a:rPr>
              <a:t> والمعدة </a:t>
            </a:r>
            <a:r>
              <a:rPr lang="ar-SA" sz="2000" dirty="0" err="1" smtClean="0">
                <a:solidFill>
                  <a:schemeClr val="tx1">
                    <a:lumMod val="95000"/>
                    <a:lumOff val="5000"/>
                  </a:schemeClr>
                </a:solidFill>
              </a:rPr>
              <a:t>باماكنها</a:t>
            </a:r>
            <a:r>
              <a:rPr lang="ar-SA" sz="2000" dirty="0" smtClean="0">
                <a:solidFill>
                  <a:schemeClr val="tx1">
                    <a:lumMod val="95000"/>
                    <a:lumOff val="5000"/>
                  </a:schemeClr>
                </a:solidFill>
              </a:rPr>
              <a:t> التشريحية</a:t>
            </a:r>
            <a:r>
              <a:rPr lang="ar-SA" sz="2000" dirty="0" smtClean="0"/>
              <a:t>:</a:t>
            </a:r>
          </a:p>
          <a:p>
            <a:r>
              <a:rPr lang="ar-SA" sz="2000" dirty="0" smtClean="0"/>
              <a:t>عناصر التثبيت هي الغشاء الحجابي </a:t>
            </a:r>
            <a:r>
              <a:rPr lang="ar-SA" sz="2000" dirty="0" err="1" smtClean="0"/>
              <a:t>المريئي</a:t>
            </a:r>
            <a:r>
              <a:rPr lang="ar-SA" sz="2000" dirty="0" smtClean="0"/>
              <a:t> </a:t>
            </a:r>
            <a:r>
              <a:rPr lang="ar-SA" sz="2000" dirty="0" err="1" smtClean="0"/>
              <a:t>وسويقات</a:t>
            </a:r>
            <a:r>
              <a:rPr lang="ar-SA" sz="2000" dirty="0" smtClean="0"/>
              <a:t> الحجاب </a:t>
            </a:r>
            <a:r>
              <a:rPr lang="ar-SA" sz="2000" dirty="0" err="1" smtClean="0"/>
              <a:t>الحاجزالعضلية</a:t>
            </a:r>
            <a:r>
              <a:rPr lang="ar-SA" sz="2000" dirty="0" smtClean="0"/>
              <a:t> </a:t>
            </a:r>
            <a:r>
              <a:rPr lang="ar-SA" sz="2000" dirty="0" err="1" smtClean="0"/>
              <a:t>والاربطة</a:t>
            </a:r>
            <a:r>
              <a:rPr lang="ar-SA" sz="2000" dirty="0" smtClean="0"/>
              <a:t> المثبتة للمعدة مع الكبد والطحال والحجاب الحاجز(الحدبة الكبيرة ترتبط مع الطحال والحجاب الحاجز والحدبة الصغيرة ترتبط مع الكبد .</a:t>
            </a:r>
          </a:p>
          <a:p>
            <a:r>
              <a:rPr lang="ar-SA" sz="2000" dirty="0" err="1" smtClean="0"/>
              <a:t>مؤهبات</a:t>
            </a:r>
            <a:r>
              <a:rPr lang="ar-SA" sz="2000" dirty="0" smtClean="0"/>
              <a:t> ارتخاء هذه العناصر:التقدم بالسن </a:t>
            </a:r>
            <a:r>
              <a:rPr lang="ar-SA" sz="2000" dirty="0" err="1" smtClean="0"/>
              <a:t>والحمول</a:t>
            </a:r>
            <a:r>
              <a:rPr lang="ar-SA" sz="2000" dirty="0" smtClean="0"/>
              <a:t> المتكررة والبدانة </a:t>
            </a:r>
            <a:r>
              <a:rPr lang="ar-SA" sz="2000" dirty="0" err="1" smtClean="0"/>
              <a:t>واورام</a:t>
            </a:r>
            <a:r>
              <a:rPr lang="ar-SA" sz="2000" dirty="0" smtClean="0"/>
              <a:t> داخل البطن </a:t>
            </a:r>
          </a:p>
          <a:p>
            <a:r>
              <a:rPr lang="ar-SA" sz="2000" dirty="0" smtClean="0"/>
              <a:t>البدانة تؤدي </a:t>
            </a:r>
            <a:r>
              <a:rPr lang="ar-SA" sz="2000" dirty="0" err="1" smtClean="0"/>
              <a:t>الى</a:t>
            </a:r>
            <a:r>
              <a:rPr lang="ar-SA" sz="2000" dirty="0" smtClean="0"/>
              <a:t> ارتفاع الضغط داخل البطن كما تؤدي </a:t>
            </a:r>
            <a:r>
              <a:rPr lang="ar-SA" sz="2000" dirty="0" err="1" smtClean="0"/>
              <a:t>الى</a:t>
            </a:r>
            <a:r>
              <a:rPr lang="ar-SA" sz="2000" dirty="0" smtClean="0"/>
              <a:t> ارتخاء عناصر التثبيت.</a:t>
            </a:r>
          </a:p>
          <a:p>
            <a:r>
              <a:rPr lang="ar-SA" sz="2000" dirty="0" smtClean="0"/>
              <a:t>الفتق يشاهد في جميع </a:t>
            </a:r>
            <a:r>
              <a:rPr lang="ar-SA" sz="2000" dirty="0" err="1" smtClean="0"/>
              <a:t>الاعمارولكن</a:t>
            </a:r>
            <a:r>
              <a:rPr lang="ar-SA" sz="2000" dirty="0" smtClean="0"/>
              <a:t> خاصة عند النساء نتيجة الحمل بسبب ارتفاع الضغط داخل البطن </a:t>
            </a:r>
            <a:r>
              <a:rPr lang="ar-SA" sz="2000" dirty="0" err="1" smtClean="0"/>
              <a:t>والتاثر</a:t>
            </a:r>
            <a:r>
              <a:rPr lang="ar-SA" sz="2000" dirty="0" smtClean="0"/>
              <a:t> الهرموني  على وسائط التثبيت. </a:t>
            </a:r>
          </a:p>
        </p:txBody>
      </p:sp>
      <p:pic>
        <p:nvPicPr>
          <p:cNvPr id="2050" name="Picture 2"/>
          <p:cNvPicPr>
            <a:picLocks noChangeAspect="1" noChangeArrowheads="1"/>
          </p:cNvPicPr>
          <p:nvPr/>
        </p:nvPicPr>
        <p:blipFill>
          <a:blip r:embed="rId2"/>
          <a:srcRect/>
          <a:stretch>
            <a:fillRect/>
          </a:stretch>
        </p:blipFill>
        <p:spPr bwMode="auto">
          <a:xfrm>
            <a:off x="0" y="1500174"/>
            <a:ext cx="2540103"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14282" y="214290"/>
            <a:ext cx="8643998" cy="6740307"/>
          </a:xfrm>
          <a:prstGeom prst="rect">
            <a:avLst/>
          </a:prstGeom>
          <a:solidFill>
            <a:schemeClr val="accent6">
              <a:lumMod val="20000"/>
              <a:lumOff val="80000"/>
            </a:schemeClr>
          </a:solidFill>
        </p:spPr>
        <p:txBody>
          <a:bodyPr wrap="square" rtlCol="1">
            <a:spAutoFit/>
          </a:bodyPr>
          <a:lstStyle/>
          <a:p>
            <a:r>
              <a:rPr lang="ar-SA" sz="2800" dirty="0" err="1" smtClean="0">
                <a:solidFill>
                  <a:srgbClr val="C00000"/>
                </a:solidFill>
              </a:rPr>
              <a:t>اعراض</a:t>
            </a:r>
            <a:r>
              <a:rPr lang="ar-SA" sz="2800" dirty="0" smtClean="0">
                <a:solidFill>
                  <a:srgbClr val="C00000"/>
                </a:solidFill>
              </a:rPr>
              <a:t> الفتق الحجابي :  </a:t>
            </a:r>
            <a:r>
              <a:rPr lang="ar-SA" sz="2400" dirty="0" smtClean="0"/>
              <a:t>(</a:t>
            </a:r>
            <a:r>
              <a:rPr lang="ar-SA" sz="2400" dirty="0" err="1" smtClean="0"/>
              <a:t>اعراضه</a:t>
            </a:r>
            <a:r>
              <a:rPr lang="ar-SA" sz="2400" dirty="0" smtClean="0"/>
              <a:t> تشبه </a:t>
            </a:r>
            <a:r>
              <a:rPr lang="ar-SA" sz="2400" dirty="0" err="1" smtClean="0"/>
              <a:t>اعراض</a:t>
            </a:r>
            <a:r>
              <a:rPr lang="ar-SA" sz="2400" dirty="0" smtClean="0"/>
              <a:t> </a:t>
            </a:r>
            <a:r>
              <a:rPr lang="ar-SA" sz="2400" dirty="0" err="1" smtClean="0"/>
              <a:t>القلس</a:t>
            </a:r>
            <a:r>
              <a:rPr lang="ar-SA" sz="2400" dirty="0" smtClean="0"/>
              <a:t>).</a:t>
            </a:r>
          </a:p>
          <a:p>
            <a:r>
              <a:rPr lang="ar-SA" sz="2400" dirty="0" err="1" smtClean="0"/>
              <a:t>ان</a:t>
            </a:r>
            <a:r>
              <a:rPr lang="ar-SA" sz="2400" dirty="0" smtClean="0"/>
              <a:t> وجود علاقة تربط </a:t>
            </a:r>
            <a:r>
              <a:rPr lang="ar-SA" sz="2400" dirty="0" err="1" smtClean="0"/>
              <a:t>الاعراض</a:t>
            </a:r>
            <a:r>
              <a:rPr lang="ar-SA" sz="2400" dirty="0" smtClean="0"/>
              <a:t> </a:t>
            </a:r>
            <a:r>
              <a:rPr lang="ar-SA" sz="2400" dirty="0" err="1" smtClean="0"/>
              <a:t>بوضعة</a:t>
            </a:r>
            <a:r>
              <a:rPr lang="ar-SA" sz="2400" dirty="0" smtClean="0"/>
              <a:t> المريض توجه المريض لوجود الفتق الحجابي.</a:t>
            </a:r>
          </a:p>
          <a:p>
            <a:r>
              <a:rPr lang="ar-SA" sz="2400" dirty="0" smtClean="0"/>
              <a:t>ومن الجدير بالذكر </a:t>
            </a:r>
            <a:r>
              <a:rPr lang="ar-SA" sz="2400" dirty="0" err="1" smtClean="0"/>
              <a:t>ان</a:t>
            </a:r>
            <a:r>
              <a:rPr lang="ar-SA" sz="2400" dirty="0" smtClean="0"/>
              <a:t> الفتق قد يكون في كثير من </a:t>
            </a:r>
            <a:r>
              <a:rPr lang="ar-SA" sz="2400" dirty="0" err="1" smtClean="0"/>
              <a:t>الاحيان</a:t>
            </a:r>
            <a:r>
              <a:rPr lang="ar-SA" sz="2400" dirty="0" smtClean="0"/>
              <a:t> لا عرضي ,فقد يكون هنالك فتق كبير بدون </a:t>
            </a:r>
            <a:r>
              <a:rPr lang="ar-SA" sz="2400" dirty="0" err="1" smtClean="0"/>
              <a:t>اعراض</a:t>
            </a:r>
            <a:r>
              <a:rPr lang="ar-SA" sz="2400" dirty="0" smtClean="0"/>
              <a:t>.</a:t>
            </a:r>
          </a:p>
          <a:p>
            <a:r>
              <a:rPr lang="ar-SA" sz="2400" dirty="0" smtClean="0"/>
              <a:t> </a:t>
            </a:r>
            <a:r>
              <a:rPr lang="ar-SA" sz="2400" dirty="0" err="1" smtClean="0"/>
              <a:t>والاعراض</a:t>
            </a:r>
            <a:r>
              <a:rPr lang="ar-SA" sz="2400" dirty="0" smtClean="0"/>
              <a:t> التي تشاهد  :</a:t>
            </a:r>
          </a:p>
          <a:p>
            <a:r>
              <a:rPr lang="en-US" sz="2400" dirty="0" smtClean="0">
                <a:solidFill>
                  <a:schemeClr val="accent1">
                    <a:lumMod val="50000"/>
                  </a:schemeClr>
                </a:solidFill>
              </a:rPr>
              <a:t>A</a:t>
            </a:r>
            <a:r>
              <a:rPr lang="ar-SA" sz="2400" dirty="0" smtClean="0">
                <a:solidFill>
                  <a:schemeClr val="accent1">
                    <a:lumMod val="50000"/>
                  </a:schemeClr>
                </a:solidFill>
              </a:rPr>
              <a:t>-</a:t>
            </a:r>
            <a:r>
              <a:rPr lang="ar-SA" sz="2400" dirty="0" err="1" smtClean="0">
                <a:solidFill>
                  <a:schemeClr val="accent1">
                    <a:lumMod val="50000"/>
                  </a:schemeClr>
                </a:solidFill>
              </a:rPr>
              <a:t>اعراض</a:t>
            </a:r>
            <a:r>
              <a:rPr lang="ar-SA" sz="2400" dirty="0" smtClean="0">
                <a:solidFill>
                  <a:schemeClr val="accent1">
                    <a:lumMod val="50000"/>
                  </a:schemeClr>
                </a:solidFill>
              </a:rPr>
              <a:t> </a:t>
            </a:r>
            <a:r>
              <a:rPr lang="ar-SA" sz="2400" dirty="0" err="1" smtClean="0">
                <a:solidFill>
                  <a:schemeClr val="accent1">
                    <a:lumMod val="50000"/>
                  </a:schemeClr>
                </a:solidFill>
              </a:rPr>
              <a:t>القلس</a:t>
            </a:r>
            <a:r>
              <a:rPr lang="ar-SA" sz="2400" dirty="0" smtClean="0">
                <a:solidFill>
                  <a:schemeClr val="accent1">
                    <a:lumMod val="50000"/>
                  </a:schemeClr>
                </a:solidFill>
              </a:rPr>
              <a:t> المعدي </a:t>
            </a:r>
            <a:r>
              <a:rPr lang="ar-SA" sz="2400" dirty="0" err="1" smtClean="0">
                <a:solidFill>
                  <a:schemeClr val="accent1">
                    <a:lumMod val="50000"/>
                  </a:schemeClr>
                </a:solidFill>
              </a:rPr>
              <a:t>المريئي</a:t>
            </a:r>
            <a:r>
              <a:rPr lang="ar-SA" sz="2400" dirty="0" smtClean="0">
                <a:solidFill>
                  <a:schemeClr val="accent1">
                    <a:lumMod val="50000"/>
                  </a:schemeClr>
                </a:solidFill>
              </a:rPr>
              <a:t>:</a:t>
            </a:r>
          </a:p>
          <a:p>
            <a:r>
              <a:rPr lang="ar-SA" sz="2400" dirty="0" smtClean="0"/>
              <a:t>*حرقة,لذع وهي </a:t>
            </a:r>
            <a:r>
              <a:rPr lang="ar-SA" sz="2400" dirty="0" err="1" smtClean="0"/>
              <a:t>اعراض</a:t>
            </a:r>
            <a:r>
              <a:rPr lang="ar-SA" sz="2400" dirty="0" smtClean="0"/>
              <a:t> </a:t>
            </a:r>
            <a:r>
              <a:rPr lang="ar-SA" sz="2400" dirty="0" err="1" smtClean="0"/>
              <a:t>خناقية</a:t>
            </a:r>
            <a:r>
              <a:rPr lang="ar-SA" sz="2400" dirty="0" smtClean="0"/>
              <a:t> كاذبة وتزداد بالانحناء </a:t>
            </a:r>
            <a:r>
              <a:rPr lang="ar-SA" sz="2400" dirty="0" err="1" smtClean="0"/>
              <a:t>للامام</a:t>
            </a:r>
            <a:r>
              <a:rPr lang="ar-SA" sz="2400" dirty="0" smtClean="0"/>
              <a:t>(عند مسح البيت </a:t>
            </a:r>
            <a:r>
              <a:rPr lang="ar-SA" sz="2400" dirty="0" err="1" smtClean="0"/>
              <a:t>او</a:t>
            </a:r>
            <a:r>
              <a:rPr lang="ar-SA" sz="2400" dirty="0" smtClean="0"/>
              <a:t> ربط الحذاء),</a:t>
            </a:r>
            <a:r>
              <a:rPr lang="ar-SA" sz="2400" dirty="0" err="1" smtClean="0"/>
              <a:t>او</a:t>
            </a:r>
            <a:r>
              <a:rPr lang="ar-SA" sz="2400" dirty="0" smtClean="0"/>
              <a:t> الاستلقاء </a:t>
            </a:r>
            <a:r>
              <a:rPr lang="ar-SA" sz="2400" dirty="0" err="1" smtClean="0"/>
              <a:t>او</a:t>
            </a:r>
            <a:r>
              <a:rPr lang="ar-SA" sz="2400" dirty="0" smtClean="0"/>
              <a:t> الاضطجاع الجانبي </a:t>
            </a:r>
            <a:r>
              <a:rPr lang="ar-SA" sz="2400" dirty="0" err="1" smtClean="0"/>
              <a:t>الايمن</a:t>
            </a:r>
            <a:r>
              <a:rPr lang="ar-SA" sz="2400" dirty="0" smtClean="0"/>
              <a:t> (لان الانحناء الصغير هو استمرارية للمري فعند الاضطجاع والضغط على المعدة تخرج المواد من المعدة).</a:t>
            </a:r>
          </a:p>
          <a:p>
            <a:r>
              <a:rPr lang="ar-SA" sz="2400" dirty="0" smtClean="0"/>
              <a:t>في الاضطجاع الجانبي </a:t>
            </a:r>
            <a:r>
              <a:rPr lang="ar-SA" sz="2400" dirty="0" err="1" smtClean="0"/>
              <a:t>الايسر</a:t>
            </a:r>
            <a:r>
              <a:rPr lang="ar-SA" sz="2400" dirty="0" smtClean="0"/>
              <a:t> تتجمع محتويات المعدة في الحدبة الكبيرة فلا يحدث </a:t>
            </a:r>
            <a:r>
              <a:rPr lang="ar-SA" sz="2400" dirty="0" err="1" smtClean="0"/>
              <a:t>قلس</a:t>
            </a:r>
            <a:r>
              <a:rPr lang="ar-SA" sz="2400" dirty="0" smtClean="0"/>
              <a:t>.</a:t>
            </a:r>
          </a:p>
          <a:p>
            <a:r>
              <a:rPr lang="en-US" sz="2400" dirty="0" smtClean="0"/>
              <a:t>B</a:t>
            </a:r>
            <a:r>
              <a:rPr lang="ar-SA" sz="2400" dirty="0" smtClean="0">
                <a:solidFill>
                  <a:schemeClr val="accent1">
                    <a:lumMod val="50000"/>
                  </a:schemeClr>
                </a:solidFill>
              </a:rPr>
              <a:t>-</a:t>
            </a:r>
            <a:r>
              <a:rPr lang="ar-SA" sz="2400" dirty="0" err="1" smtClean="0">
                <a:solidFill>
                  <a:schemeClr val="accent1">
                    <a:lumMod val="50000"/>
                  </a:schemeClr>
                </a:solidFill>
              </a:rPr>
              <a:t>اعراض</a:t>
            </a:r>
            <a:r>
              <a:rPr lang="ar-SA" sz="2400" dirty="0" smtClean="0">
                <a:solidFill>
                  <a:schemeClr val="accent1">
                    <a:lumMod val="50000"/>
                  </a:schemeClr>
                </a:solidFill>
              </a:rPr>
              <a:t> تتعلق بحجم الفتق :</a:t>
            </a:r>
          </a:p>
          <a:p>
            <a:r>
              <a:rPr lang="ar-SA" sz="2400" dirty="0" smtClean="0"/>
              <a:t>الم صدي       خفقان        خوارج انقباض       ضيق نفس       زلة تنفسية</a:t>
            </a:r>
          </a:p>
          <a:p>
            <a:r>
              <a:rPr lang="ar-SA" sz="2400" dirty="0" smtClean="0"/>
              <a:t>وعادة </a:t>
            </a:r>
            <a:r>
              <a:rPr lang="ar-SA" sz="2400" dirty="0" err="1" smtClean="0"/>
              <a:t>تاتي</a:t>
            </a:r>
            <a:r>
              <a:rPr lang="ar-SA" sz="2400" dirty="0" smtClean="0"/>
              <a:t> هذه </a:t>
            </a:r>
            <a:r>
              <a:rPr lang="ar-SA" sz="2400" dirty="0" err="1" smtClean="0"/>
              <a:t>الاعراض</a:t>
            </a:r>
            <a:r>
              <a:rPr lang="ar-SA" sz="2400" dirty="0" smtClean="0"/>
              <a:t> بعد الطعام(حيث تكون المعدة ممتلئة فينفتح الجيب ويضغط على القلب </a:t>
            </a:r>
            <a:r>
              <a:rPr lang="ar-SA" sz="2400" dirty="0" err="1" smtClean="0"/>
              <a:t>او</a:t>
            </a:r>
            <a:r>
              <a:rPr lang="ar-SA" sz="2400" dirty="0" smtClean="0"/>
              <a:t> الرئة مسببا هذه </a:t>
            </a:r>
            <a:r>
              <a:rPr lang="ar-SA" sz="2400" dirty="0" err="1" smtClean="0"/>
              <a:t>الاعراض</a:t>
            </a:r>
            <a:r>
              <a:rPr lang="ar-SA" sz="2400" dirty="0" smtClean="0"/>
              <a:t>).</a:t>
            </a:r>
          </a:p>
          <a:p>
            <a:r>
              <a:rPr lang="en-US" sz="2400" dirty="0" smtClean="0">
                <a:solidFill>
                  <a:schemeClr val="accent1">
                    <a:lumMod val="50000"/>
                  </a:schemeClr>
                </a:solidFill>
              </a:rPr>
              <a:t>C</a:t>
            </a:r>
            <a:r>
              <a:rPr lang="ar-SA" sz="2400" dirty="0" smtClean="0">
                <a:solidFill>
                  <a:schemeClr val="accent1">
                    <a:lumMod val="50000"/>
                  </a:schemeClr>
                </a:solidFill>
              </a:rPr>
              <a:t>-</a:t>
            </a:r>
            <a:r>
              <a:rPr lang="ar-SA" sz="2400" dirty="0" err="1" smtClean="0">
                <a:solidFill>
                  <a:schemeClr val="accent1">
                    <a:lumMod val="50000"/>
                  </a:schemeClr>
                </a:solidFill>
              </a:rPr>
              <a:t>اعراض</a:t>
            </a:r>
            <a:r>
              <a:rPr lang="ar-SA" sz="2400" dirty="0" smtClean="0">
                <a:solidFill>
                  <a:schemeClr val="accent1">
                    <a:lumMod val="50000"/>
                  </a:schemeClr>
                </a:solidFill>
              </a:rPr>
              <a:t> تتعلق بالنزف الدموي:</a:t>
            </a:r>
          </a:p>
          <a:p>
            <a:r>
              <a:rPr lang="ar-SA" sz="2400" dirty="0" smtClean="0"/>
              <a:t>انضغاط عنق الفتق بالفوهة </a:t>
            </a:r>
            <a:r>
              <a:rPr lang="ar-SA" sz="2400" dirty="0" err="1" smtClean="0"/>
              <a:t>الحجابية</a:t>
            </a:r>
            <a:r>
              <a:rPr lang="ar-SA" sz="2400" dirty="0" smtClean="0"/>
              <a:t> يؤدي </a:t>
            </a:r>
            <a:r>
              <a:rPr lang="ar-SA" sz="2400" dirty="0" err="1" smtClean="0"/>
              <a:t>الى</a:t>
            </a:r>
            <a:r>
              <a:rPr lang="ar-SA" sz="2400" dirty="0" smtClean="0"/>
              <a:t> </a:t>
            </a:r>
            <a:r>
              <a:rPr lang="ar-SA" sz="2400" dirty="0" err="1" smtClean="0"/>
              <a:t>اعاقة</a:t>
            </a:r>
            <a:r>
              <a:rPr lang="ar-SA" sz="2400" dirty="0" smtClean="0"/>
              <a:t> العود الوريدي مما يؤدي </a:t>
            </a:r>
            <a:r>
              <a:rPr lang="ar-SA" sz="2400" dirty="0" err="1" smtClean="0"/>
              <a:t>الى</a:t>
            </a:r>
            <a:r>
              <a:rPr lang="ar-SA" sz="2400" dirty="0" smtClean="0"/>
              <a:t> </a:t>
            </a:r>
            <a:r>
              <a:rPr lang="ar-SA" sz="2400" dirty="0" err="1" smtClean="0"/>
              <a:t>ركودة</a:t>
            </a:r>
            <a:r>
              <a:rPr lang="ar-SA" sz="2400" dirty="0" smtClean="0"/>
              <a:t> دموية مما يؤدي </a:t>
            </a:r>
            <a:r>
              <a:rPr lang="ar-SA" sz="2400" dirty="0" err="1" smtClean="0"/>
              <a:t>الى</a:t>
            </a:r>
            <a:r>
              <a:rPr lang="ar-SA" sz="2400" dirty="0" smtClean="0"/>
              <a:t> تقرحات والتهاب مخاطية جيب الفتق مما يؤدي </a:t>
            </a:r>
            <a:r>
              <a:rPr lang="ar-SA" sz="2400" dirty="0" err="1" smtClean="0"/>
              <a:t>الى</a:t>
            </a:r>
            <a:r>
              <a:rPr lang="ar-SA" sz="2400" dirty="0" smtClean="0"/>
              <a:t> نزف مزمن ويؤدي  </a:t>
            </a:r>
            <a:r>
              <a:rPr lang="ar-SA" sz="2400" dirty="0" err="1" smtClean="0"/>
              <a:t>الى</a:t>
            </a:r>
            <a:r>
              <a:rPr lang="ar-SA" sz="2400" dirty="0" smtClean="0"/>
              <a:t> فقر دم مزمن وهذا يمكن </a:t>
            </a:r>
            <a:r>
              <a:rPr lang="ar-SA" sz="2400" dirty="0" err="1" smtClean="0"/>
              <a:t>ان</a:t>
            </a:r>
            <a:r>
              <a:rPr lang="ar-SA" sz="2400" dirty="0" smtClean="0"/>
              <a:t> يحرض النقي على </a:t>
            </a:r>
            <a:r>
              <a:rPr lang="ar-SA" sz="2400" dirty="0" err="1" smtClean="0"/>
              <a:t>انتاج</a:t>
            </a:r>
            <a:r>
              <a:rPr lang="ar-SA" sz="2400" dirty="0" smtClean="0"/>
              <a:t> الكريات الحمر</a:t>
            </a:r>
            <a:endParaRPr lang="ar-SA"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14282" y="214290"/>
            <a:ext cx="8685853" cy="7109639"/>
          </a:xfrm>
          <a:prstGeom prst="rect">
            <a:avLst/>
          </a:prstGeom>
          <a:solidFill>
            <a:schemeClr val="accent6">
              <a:lumMod val="20000"/>
              <a:lumOff val="80000"/>
            </a:schemeClr>
          </a:solidFill>
        </p:spPr>
        <p:txBody>
          <a:bodyPr wrap="square" rtlCol="1">
            <a:spAutoFit/>
          </a:bodyPr>
          <a:lstStyle/>
          <a:p>
            <a:r>
              <a:rPr lang="ar-SA" sz="2400" dirty="0" smtClean="0"/>
              <a:t>ويزداد معها </a:t>
            </a:r>
            <a:r>
              <a:rPr lang="ar-SA" sz="2400" dirty="0" err="1" smtClean="0"/>
              <a:t>انتاج</a:t>
            </a:r>
            <a:r>
              <a:rPr lang="ar-SA" sz="2400" dirty="0" smtClean="0"/>
              <a:t> </a:t>
            </a:r>
            <a:r>
              <a:rPr lang="ar-SA" sz="2400" dirty="0" err="1" smtClean="0"/>
              <a:t>الصفيحات</a:t>
            </a:r>
            <a:r>
              <a:rPr lang="ar-SA" sz="2400" dirty="0" smtClean="0"/>
              <a:t>  مما قد </a:t>
            </a:r>
            <a:r>
              <a:rPr lang="ar-SA" sz="2400" dirty="0" err="1" smtClean="0"/>
              <a:t>يؤهب</a:t>
            </a:r>
            <a:r>
              <a:rPr lang="ar-SA" sz="2400" dirty="0" smtClean="0"/>
              <a:t> </a:t>
            </a:r>
            <a:r>
              <a:rPr lang="ar-SA" sz="2400" dirty="0" err="1" smtClean="0"/>
              <a:t>للخثار</a:t>
            </a:r>
            <a:r>
              <a:rPr lang="ar-SA" sz="2400" dirty="0" smtClean="0"/>
              <a:t> والصمات (التهاب وريد خثري ,</a:t>
            </a:r>
            <a:r>
              <a:rPr lang="ar-SA" sz="2400" dirty="0" err="1" smtClean="0"/>
              <a:t>صمة</a:t>
            </a:r>
            <a:r>
              <a:rPr lang="ar-SA" sz="2400" dirty="0" smtClean="0"/>
              <a:t> رئوية) .</a:t>
            </a:r>
          </a:p>
          <a:p>
            <a:r>
              <a:rPr lang="ar-SA" sz="2400" dirty="0" smtClean="0"/>
              <a:t>يمكن </a:t>
            </a:r>
            <a:r>
              <a:rPr lang="ar-SA" sz="2400" dirty="0" err="1" smtClean="0"/>
              <a:t>ان</a:t>
            </a:r>
            <a:r>
              <a:rPr lang="ar-SA" sz="2400" dirty="0" smtClean="0"/>
              <a:t> يحدث نزف حاد شديد بسبب قرحة عميقة في جيب الفتق قد تتظاهر بقيء دموي </a:t>
            </a:r>
            <a:r>
              <a:rPr lang="ar-SA" sz="2400" dirty="0" err="1" smtClean="0"/>
              <a:t>او</a:t>
            </a:r>
            <a:r>
              <a:rPr lang="ar-SA" sz="2400" dirty="0" smtClean="0"/>
              <a:t> تغوط زفتي .</a:t>
            </a:r>
          </a:p>
          <a:p>
            <a:r>
              <a:rPr lang="en-US" sz="2400" dirty="0" smtClean="0"/>
              <a:t>D</a:t>
            </a:r>
            <a:r>
              <a:rPr lang="ar-SA" sz="2400" dirty="0" smtClean="0">
                <a:solidFill>
                  <a:schemeClr val="accent1">
                    <a:lumMod val="50000"/>
                  </a:schemeClr>
                </a:solidFill>
              </a:rPr>
              <a:t>-</a:t>
            </a:r>
            <a:r>
              <a:rPr lang="ar-SA" sz="2400" dirty="0" err="1" smtClean="0">
                <a:solidFill>
                  <a:schemeClr val="accent1">
                    <a:lumMod val="50000"/>
                  </a:schemeClr>
                </a:solidFill>
              </a:rPr>
              <a:t>انفتال</a:t>
            </a:r>
            <a:r>
              <a:rPr lang="ar-SA" sz="2400" dirty="0" smtClean="0">
                <a:solidFill>
                  <a:schemeClr val="accent1">
                    <a:lumMod val="50000"/>
                  </a:schemeClr>
                </a:solidFill>
              </a:rPr>
              <a:t> </a:t>
            </a:r>
            <a:r>
              <a:rPr lang="ar-SA" sz="2400" dirty="0" err="1" smtClean="0">
                <a:solidFill>
                  <a:schemeClr val="accent1">
                    <a:lumMod val="50000"/>
                  </a:schemeClr>
                </a:solidFill>
              </a:rPr>
              <a:t>او</a:t>
            </a:r>
            <a:r>
              <a:rPr lang="ar-SA" sz="2400" dirty="0" smtClean="0">
                <a:solidFill>
                  <a:schemeClr val="accent1">
                    <a:lumMod val="50000"/>
                  </a:schemeClr>
                </a:solidFill>
              </a:rPr>
              <a:t> اختناق الفتق :</a:t>
            </a:r>
          </a:p>
          <a:p>
            <a:r>
              <a:rPr lang="ar-SA" sz="2400" dirty="0" smtClean="0"/>
              <a:t>وهو عرض خاص بالفتق الحجابي جانب المري (المتدحرج) </a:t>
            </a:r>
            <a:r>
              <a:rPr lang="ar-SA" sz="2400" dirty="0" err="1" smtClean="0"/>
              <a:t>او</a:t>
            </a:r>
            <a:r>
              <a:rPr lang="ar-SA" sz="2400" dirty="0" smtClean="0"/>
              <a:t> النمط الرابع  </a:t>
            </a:r>
            <a:r>
              <a:rPr lang="ar-SA" sz="2400" dirty="0" err="1" smtClean="0"/>
              <a:t>و</a:t>
            </a:r>
            <a:r>
              <a:rPr lang="ar-SA" sz="2400" dirty="0" smtClean="0"/>
              <a:t> لكنه </a:t>
            </a:r>
            <a:r>
              <a:rPr lang="ar-SA" sz="2400" dirty="0" err="1" smtClean="0"/>
              <a:t>لايحدث</a:t>
            </a:r>
            <a:r>
              <a:rPr lang="ar-SA" sz="2400" dirty="0" smtClean="0"/>
              <a:t> في الفتق </a:t>
            </a:r>
            <a:r>
              <a:rPr lang="ar-SA" sz="2400" dirty="0" err="1" smtClean="0"/>
              <a:t>الانزلاقي</a:t>
            </a:r>
            <a:r>
              <a:rPr lang="ar-SA" sz="2400" dirty="0" smtClean="0"/>
              <a:t> </a:t>
            </a:r>
            <a:r>
              <a:rPr lang="ar-SA" sz="2400" dirty="0" err="1" smtClean="0"/>
              <a:t>او</a:t>
            </a:r>
            <a:r>
              <a:rPr lang="ar-SA" sz="2400" dirty="0" smtClean="0"/>
              <a:t> النمط </a:t>
            </a:r>
            <a:r>
              <a:rPr lang="ar-SA" sz="2400" dirty="0" err="1" smtClean="0"/>
              <a:t>الاول</a:t>
            </a:r>
            <a:r>
              <a:rPr lang="ar-SA" sz="2400" dirty="0" smtClean="0"/>
              <a:t> .</a:t>
            </a:r>
          </a:p>
          <a:p>
            <a:r>
              <a:rPr lang="ar-SA" sz="2400" dirty="0" smtClean="0"/>
              <a:t>وفيه يشعر المريض </a:t>
            </a:r>
            <a:r>
              <a:rPr lang="ar-SA" sz="2400" dirty="0" err="1" smtClean="0"/>
              <a:t>بالم</a:t>
            </a:r>
            <a:r>
              <a:rPr lang="ar-SA" sz="2400" dirty="0" smtClean="0"/>
              <a:t> صدري شديد خلف القص مع عسرة بلع شديدة وجهد قيء غير مجدي (شعور شديد بالغثيان دون حدوث فعالية </a:t>
            </a:r>
            <a:r>
              <a:rPr lang="ar-SA" sz="2400" dirty="0" err="1" smtClean="0"/>
              <a:t>الاقياء</a:t>
            </a:r>
            <a:r>
              <a:rPr lang="ar-SA" sz="2400" dirty="0" smtClean="0"/>
              <a:t>).</a:t>
            </a:r>
          </a:p>
          <a:p>
            <a:r>
              <a:rPr lang="ar-SA" sz="2400" dirty="0" smtClean="0"/>
              <a:t>هناك ما يدعى متلازمة  </a:t>
            </a:r>
            <a:r>
              <a:rPr lang="en-US" sz="2400" dirty="0" smtClean="0"/>
              <a:t>S   SYNDROM ,</a:t>
            </a:r>
            <a:r>
              <a:rPr lang="ar-SA" sz="2400" dirty="0" smtClean="0"/>
              <a:t> </a:t>
            </a:r>
            <a:r>
              <a:rPr lang="en-US" sz="2400" dirty="0" smtClean="0"/>
              <a:t>, SAINT, </a:t>
            </a:r>
          </a:p>
          <a:p>
            <a:r>
              <a:rPr lang="en-US" sz="2400" dirty="0" smtClean="0"/>
              <a:t>        </a:t>
            </a:r>
            <a:r>
              <a:rPr lang="ar-SA" sz="2400" dirty="0" smtClean="0"/>
              <a:t>   فتق حجابي      </a:t>
            </a:r>
            <a:r>
              <a:rPr lang="ar-SA" sz="2400" dirty="0" err="1" smtClean="0"/>
              <a:t>حصات</a:t>
            </a:r>
            <a:r>
              <a:rPr lang="ar-SA" sz="2400" dirty="0" smtClean="0"/>
              <a:t> مرارية         </a:t>
            </a:r>
            <a:r>
              <a:rPr lang="ar-SA" sz="2400" dirty="0" err="1" smtClean="0"/>
              <a:t>رتوج</a:t>
            </a:r>
            <a:r>
              <a:rPr lang="ar-SA" sz="2400" dirty="0" smtClean="0"/>
              <a:t> </a:t>
            </a:r>
            <a:r>
              <a:rPr lang="ar-SA" sz="2400" dirty="0" err="1" smtClean="0"/>
              <a:t>كولونية</a:t>
            </a:r>
            <a:r>
              <a:rPr lang="ar-SA" sz="2400" dirty="0" smtClean="0"/>
              <a:t> </a:t>
            </a:r>
          </a:p>
          <a:p>
            <a:r>
              <a:rPr lang="ar-SA" sz="2400" dirty="0" smtClean="0">
                <a:solidFill>
                  <a:srgbClr val="C00000"/>
                </a:solidFill>
              </a:rPr>
              <a:t>ملاحظات :   </a:t>
            </a:r>
          </a:p>
          <a:p>
            <a:r>
              <a:rPr lang="ar-SA" sz="2400" dirty="0" smtClean="0"/>
              <a:t>   لا يترافق الفتق دائما </a:t>
            </a:r>
            <a:r>
              <a:rPr lang="ar-SA" sz="2400" dirty="0" err="1" smtClean="0"/>
              <a:t>باعراض</a:t>
            </a:r>
            <a:r>
              <a:rPr lang="ar-SA" sz="2400" dirty="0" smtClean="0"/>
              <a:t> الجزر المعدي </a:t>
            </a:r>
            <a:r>
              <a:rPr lang="ar-SA" sz="2400" dirty="0" err="1" smtClean="0"/>
              <a:t>المريئي</a:t>
            </a:r>
            <a:r>
              <a:rPr lang="ar-SA" sz="2400" dirty="0" smtClean="0"/>
              <a:t>.</a:t>
            </a:r>
          </a:p>
          <a:p>
            <a:r>
              <a:rPr lang="ar-SA" sz="2400" dirty="0" smtClean="0"/>
              <a:t>قد تتواجد </a:t>
            </a:r>
            <a:r>
              <a:rPr lang="ar-SA" sz="2400" dirty="0" err="1" smtClean="0"/>
              <a:t>اعراض</a:t>
            </a:r>
            <a:r>
              <a:rPr lang="ar-SA" sz="2400" dirty="0" smtClean="0"/>
              <a:t> </a:t>
            </a:r>
            <a:r>
              <a:rPr lang="ar-SA" sz="2400" dirty="0" err="1" smtClean="0"/>
              <a:t>قلس</a:t>
            </a:r>
            <a:r>
              <a:rPr lang="ar-SA" sz="2400" dirty="0" smtClean="0"/>
              <a:t> معدي مريئي بدون وجود فتق حجابي .</a:t>
            </a:r>
          </a:p>
          <a:p>
            <a:r>
              <a:rPr lang="ar-SA" sz="2400" dirty="0" smtClean="0"/>
              <a:t>التهاب المري </a:t>
            </a:r>
            <a:r>
              <a:rPr lang="ar-SA" sz="2400" dirty="0" err="1" smtClean="0"/>
              <a:t>والقلس</a:t>
            </a:r>
            <a:r>
              <a:rPr lang="ar-SA" sz="2400" dirty="0" smtClean="0"/>
              <a:t> </a:t>
            </a:r>
            <a:r>
              <a:rPr lang="ar-SA" sz="2400" dirty="0" err="1" smtClean="0"/>
              <a:t>المريئي</a:t>
            </a:r>
            <a:r>
              <a:rPr lang="ar-SA" sz="2400" dirty="0" smtClean="0"/>
              <a:t> المعدي والفتق الحجابي  هي ثلاث </a:t>
            </a:r>
            <a:r>
              <a:rPr lang="ar-SA" sz="2400" dirty="0" err="1" smtClean="0"/>
              <a:t>كينونات</a:t>
            </a:r>
            <a:r>
              <a:rPr lang="ar-SA" sz="2400" dirty="0" smtClean="0"/>
              <a:t> مستقلة يمكن </a:t>
            </a:r>
            <a:r>
              <a:rPr lang="ar-SA" sz="2400" dirty="0" err="1" smtClean="0"/>
              <a:t>ان</a:t>
            </a:r>
            <a:r>
              <a:rPr lang="ar-SA" sz="2400" dirty="0" smtClean="0"/>
              <a:t> تتشارك </a:t>
            </a:r>
            <a:r>
              <a:rPr lang="ar-SA" sz="2400" dirty="0" err="1" smtClean="0"/>
              <a:t>او</a:t>
            </a:r>
            <a:r>
              <a:rPr lang="ar-SA" sz="2400" dirty="0" smtClean="0"/>
              <a:t> لا .</a:t>
            </a:r>
          </a:p>
          <a:p>
            <a:r>
              <a:rPr lang="ar-SA" sz="2400" dirty="0" smtClean="0"/>
              <a:t>ليس هناك أي تناسب طردي بين حجم الفتق وشدة </a:t>
            </a:r>
            <a:r>
              <a:rPr lang="ar-SA" sz="2400" dirty="0" err="1" smtClean="0"/>
              <a:t>الاعراض</a:t>
            </a:r>
            <a:r>
              <a:rPr lang="ar-SA" sz="2400" dirty="0" smtClean="0"/>
              <a:t> فقد يكون فتق 6سم دون </a:t>
            </a:r>
            <a:r>
              <a:rPr lang="ar-SA" sz="2400" dirty="0" err="1" smtClean="0"/>
              <a:t>اعراض</a:t>
            </a:r>
            <a:r>
              <a:rPr lang="ar-SA" sz="2400" dirty="0" smtClean="0"/>
              <a:t>  وفتق 3سم </a:t>
            </a:r>
            <a:r>
              <a:rPr lang="ar-SA" sz="2400" dirty="0" err="1" smtClean="0"/>
              <a:t>باعراض</a:t>
            </a:r>
            <a:r>
              <a:rPr lang="ar-SA" sz="2400" dirty="0" smtClean="0"/>
              <a:t> شديدة  .</a:t>
            </a:r>
          </a:p>
          <a:p>
            <a:endParaRPr lang="ar-SA"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00034" y="500042"/>
            <a:ext cx="8185787" cy="3416320"/>
          </a:xfrm>
          <a:prstGeom prst="rect">
            <a:avLst/>
          </a:prstGeom>
          <a:solidFill>
            <a:schemeClr val="accent6">
              <a:lumMod val="20000"/>
              <a:lumOff val="80000"/>
            </a:schemeClr>
          </a:solidFill>
        </p:spPr>
        <p:txBody>
          <a:bodyPr wrap="square" rtlCol="1">
            <a:spAutoFit/>
          </a:bodyPr>
          <a:lstStyle/>
          <a:p>
            <a:r>
              <a:rPr lang="ar-SA" sz="2400" b="1" dirty="0" smtClean="0">
                <a:solidFill>
                  <a:srgbClr val="7030A0"/>
                </a:solidFill>
              </a:rPr>
              <a:t>تشخيص الفتق الحجابي:</a:t>
            </a:r>
          </a:p>
          <a:p>
            <a:r>
              <a:rPr lang="ar-SA" sz="2400" dirty="0" smtClean="0"/>
              <a:t>1-التنظير الهضمي العلوي:يستعمل غالبا .</a:t>
            </a:r>
          </a:p>
          <a:p>
            <a:r>
              <a:rPr lang="ar-SA" sz="2400" dirty="0" smtClean="0"/>
              <a:t>2-التصوير الظليل للمري بوضعية </a:t>
            </a:r>
            <a:r>
              <a:rPr lang="ar-SA" sz="2400" dirty="0" err="1" smtClean="0"/>
              <a:t>تراند</a:t>
            </a:r>
            <a:r>
              <a:rPr lang="ar-SA" sz="2400" dirty="0" smtClean="0"/>
              <a:t> </a:t>
            </a:r>
            <a:r>
              <a:rPr lang="ar-SA" sz="2400" dirty="0" err="1" smtClean="0"/>
              <a:t>لنبورغ</a:t>
            </a:r>
            <a:r>
              <a:rPr lang="ar-SA" sz="2400" dirty="0" smtClean="0"/>
              <a:t>(لسهولة الارتجاع):نادر الاستعمال.</a:t>
            </a:r>
          </a:p>
          <a:p>
            <a:r>
              <a:rPr lang="ar-SA" sz="2400" dirty="0" smtClean="0"/>
              <a:t>3-قياس ضغوط المري:وذلك لدراسة الحركات </a:t>
            </a:r>
            <a:r>
              <a:rPr lang="ar-SA" sz="2400" dirty="0" err="1" smtClean="0"/>
              <a:t>الحوية</a:t>
            </a:r>
            <a:r>
              <a:rPr lang="ar-SA" sz="2400" dirty="0" smtClean="0"/>
              <a:t> للمري وحركية المصرة السفلية قبل وضع </a:t>
            </a:r>
            <a:r>
              <a:rPr lang="ar-SA" sz="2400" dirty="0" err="1" smtClean="0"/>
              <a:t>استطباب</a:t>
            </a:r>
            <a:r>
              <a:rPr lang="ar-SA" sz="2400" dirty="0" smtClean="0"/>
              <a:t> العمل الجراحي </a:t>
            </a:r>
          </a:p>
          <a:p>
            <a:r>
              <a:rPr lang="ar-SA" sz="2400" dirty="0" err="1" smtClean="0"/>
              <a:t>فاذا</a:t>
            </a:r>
            <a:r>
              <a:rPr lang="ar-SA" sz="2400" dirty="0" smtClean="0"/>
              <a:t> لم ندرس ضغوط المري قبل العمل الجراحي  وكانت الحركة </a:t>
            </a:r>
            <a:r>
              <a:rPr lang="ar-SA" sz="2400" dirty="0" err="1" smtClean="0"/>
              <a:t>التقلصية</a:t>
            </a:r>
            <a:r>
              <a:rPr lang="ar-SA" sz="2400" dirty="0" smtClean="0"/>
              <a:t> للمري خفيفة قد تكون عسرة البلع قاتلة .</a:t>
            </a:r>
          </a:p>
          <a:p>
            <a:r>
              <a:rPr lang="ar-SA" sz="2400" dirty="0" smtClean="0"/>
              <a:t>4-قياس</a:t>
            </a:r>
            <a:r>
              <a:rPr lang="en-US" sz="2400" dirty="0" smtClean="0"/>
              <a:t>PH</a:t>
            </a:r>
            <a:r>
              <a:rPr lang="ar-SA" sz="2400" dirty="0" smtClean="0"/>
              <a:t>المري: لدراسة </a:t>
            </a:r>
            <a:r>
              <a:rPr lang="ar-SA" sz="2400" dirty="0" err="1" smtClean="0"/>
              <a:t>القلس</a:t>
            </a:r>
            <a:r>
              <a:rPr lang="ar-SA" sz="2400" dirty="0" smtClean="0"/>
              <a:t> المعدي </a:t>
            </a:r>
            <a:r>
              <a:rPr lang="ar-SA" sz="2400" dirty="0" err="1" smtClean="0"/>
              <a:t>المريئي</a:t>
            </a:r>
            <a:r>
              <a:rPr lang="ar-SA" sz="2400" dirty="0" smtClean="0"/>
              <a:t> وليس لتشخيص الفتق .</a:t>
            </a:r>
          </a:p>
          <a:p>
            <a:endParaRPr lang="ar-SA"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14282" y="428604"/>
            <a:ext cx="8542977" cy="5693866"/>
          </a:xfrm>
          <a:prstGeom prst="rect">
            <a:avLst/>
          </a:prstGeom>
          <a:solidFill>
            <a:schemeClr val="accent6">
              <a:lumMod val="20000"/>
              <a:lumOff val="80000"/>
            </a:schemeClr>
          </a:solidFill>
        </p:spPr>
        <p:txBody>
          <a:bodyPr wrap="square" rtlCol="1">
            <a:spAutoFit/>
          </a:bodyPr>
          <a:lstStyle/>
          <a:p>
            <a:r>
              <a:rPr lang="ar-SA" sz="2800" dirty="0" smtClean="0">
                <a:solidFill>
                  <a:srgbClr val="C00000"/>
                </a:solidFill>
              </a:rPr>
              <a:t>علاج الفتق الحجابي:</a:t>
            </a:r>
          </a:p>
          <a:p>
            <a:r>
              <a:rPr lang="ar-SA" sz="2400" dirty="0" smtClean="0">
                <a:solidFill>
                  <a:srgbClr val="7030A0"/>
                </a:solidFill>
              </a:rPr>
              <a:t>1- العلاج الجراحي : </a:t>
            </a:r>
          </a:p>
          <a:p>
            <a:r>
              <a:rPr lang="ar-SA" sz="2400" dirty="0" smtClean="0"/>
              <a:t>    نادرا ما </a:t>
            </a:r>
            <a:r>
              <a:rPr lang="ar-SA" sz="2400" dirty="0" err="1" smtClean="0"/>
              <a:t>نلجا</a:t>
            </a:r>
            <a:r>
              <a:rPr lang="ar-SA" sz="2400" dirty="0" smtClean="0"/>
              <a:t> له ويشكل اقل من 5-10% من الحالات .</a:t>
            </a:r>
          </a:p>
          <a:p>
            <a:r>
              <a:rPr lang="ar-SA" sz="2400" dirty="0" smtClean="0"/>
              <a:t>    الفتق الحجابي الغير عرضي </a:t>
            </a:r>
            <a:r>
              <a:rPr lang="ar-SA" sz="2400" dirty="0" err="1" smtClean="0"/>
              <a:t>لايستدعي</a:t>
            </a:r>
            <a:r>
              <a:rPr lang="ar-SA" sz="2400" dirty="0" smtClean="0"/>
              <a:t> أي علاج (</a:t>
            </a:r>
            <a:r>
              <a:rPr lang="ar-SA" sz="2400" dirty="0" err="1" smtClean="0"/>
              <a:t>لاجراحي</a:t>
            </a:r>
            <a:r>
              <a:rPr lang="ar-SA" sz="2400" dirty="0" smtClean="0"/>
              <a:t> ولا طبي).</a:t>
            </a:r>
          </a:p>
          <a:p>
            <a:r>
              <a:rPr lang="ar-SA" sz="2400" dirty="0" smtClean="0"/>
              <a:t>    </a:t>
            </a:r>
            <a:r>
              <a:rPr lang="ar-SA" sz="2400" dirty="0" err="1" smtClean="0"/>
              <a:t>نلجا</a:t>
            </a:r>
            <a:r>
              <a:rPr lang="ar-SA" sz="2400" dirty="0" smtClean="0"/>
              <a:t> </a:t>
            </a:r>
            <a:r>
              <a:rPr lang="ar-SA" sz="2400" dirty="0" err="1" smtClean="0"/>
              <a:t>الى</a:t>
            </a:r>
            <a:r>
              <a:rPr lang="ar-SA" sz="2400" dirty="0" smtClean="0"/>
              <a:t> العلاج الجراحي في حالة :</a:t>
            </a:r>
          </a:p>
          <a:p>
            <a:r>
              <a:rPr lang="ar-SA" sz="2400" dirty="0" smtClean="0"/>
              <a:t>-استجابة  </a:t>
            </a:r>
            <a:r>
              <a:rPr lang="ar-SA" sz="2400" dirty="0" err="1" smtClean="0"/>
              <a:t>اعراض</a:t>
            </a:r>
            <a:r>
              <a:rPr lang="ar-SA" sz="2400" dirty="0" smtClean="0"/>
              <a:t> المريض على العلاج الطبي  مع نكس سريع </a:t>
            </a:r>
            <a:r>
              <a:rPr lang="ar-SA" sz="2400" dirty="0" err="1" smtClean="0"/>
              <a:t>للاعراض</a:t>
            </a:r>
            <a:r>
              <a:rPr lang="ar-SA" sz="2400" dirty="0" smtClean="0"/>
              <a:t> بعد </a:t>
            </a:r>
            <a:r>
              <a:rPr lang="ar-SA" sz="2400" dirty="0" err="1" smtClean="0"/>
              <a:t>ايقافه</a:t>
            </a:r>
            <a:r>
              <a:rPr lang="ar-SA" sz="2400" dirty="0" smtClean="0"/>
              <a:t>.</a:t>
            </a:r>
          </a:p>
          <a:p>
            <a:r>
              <a:rPr lang="ar-SA" sz="2400" dirty="0" smtClean="0"/>
              <a:t>-عدم رغبة المريض بالاستمرار بالعلاج على العلاج الطبي ورغبته بالعلاج الجراحي</a:t>
            </a:r>
          </a:p>
          <a:p>
            <a:r>
              <a:rPr lang="ar-SA" sz="2400" dirty="0" smtClean="0"/>
              <a:t>  ( مثلا شاب عمره 25سنة ) .</a:t>
            </a:r>
          </a:p>
          <a:p>
            <a:r>
              <a:rPr lang="ar-SA" sz="2400" dirty="0" smtClean="0"/>
              <a:t>  هذان </a:t>
            </a:r>
            <a:r>
              <a:rPr lang="ar-SA" sz="2400" dirty="0" err="1" smtClean="0"/>
              <a:t>الاستطبابان</a:t>
            </a:r>
            <a:r>
              <a:rPr lang="ar-SA" sz="2400" dirty="0" smtClean="0"/>
              <a:t> نسبيان </a:t>
            </a:r>
            <a:r>
              <a:rPr lang="ar-SA" sz="2400" dirty="0" err="1" smtClean="0"/>
              <a:t>اما</a:t>
            </a:r>
            <a:r>
              <a:rPr lang="ar-SA" sz="2400" dirty="0" smtClean="0"/>
              <a:t> </a:t>
            </a:r>
            <a:r>
              <a:rPr lang="ar-SA" sz="2400" dirty="0" err="1" smtClean="0"/>
              <a:t>الاستطبابات</a:t>
            </a:r>
            <a:r>
              <a:rPr lang="ar-SA" sz="2400" dirty="0" smtClean="0"/>
              <a:t> المطلقة فهي </a:t>
            </a:r>
          </a:p>
          <a:p>
            <a:r>
              <a:rPr lang="ar-SA" sz="2400" dirty="0" smtClean="0"/>
              <a:t>-الفتق المتدحرج  حتى لا يتمزق .</a:t>
            </a:r>
          </a:p>
          <a:p>
            <a:r>
              <a:rPr lang="ar-SA" sz="2400" dirty="0" smtClean="0"/>
              <a:t>-الفتق المختلط (النمط الرابع)</a:t>
            </a:r>
          </a:p>
          <a:p>
            <a:r>
              <a:rPr lang="ar-SA" sz="2400" dirty="0" smtClean="0"/>
              <a:t>  وذلك خشية حدوث </a:t>
            </a:r>
            <a:r>
              <a:rPr lang="ar-SA" sz="2400" dirty="0" err="1" smtClean="0"/>
              <a:t>انفتال</a:t>
            </a:r>
            <a:r>
              <a:rPr lang="ar-SA" sz="2400" dirty="0" smtClean="0"/>
              <a:t> </a:t>
            </a:r>
            <a:r>
              <a:rPr lang="ar-SA" sz="2400" dirty="0" err="1" smtClean="0"/>
              <a:t>او</a:t>
            </a:r>
            <a:r>
              <a:rPr lang="ar-SA" sz="2400" dirty="0" smtClean="0"/>
              <a:t> اختناق. </a:t>
            </a:r>
          </a:p>
          <a:p>
            <a:r>
              <a:rPr lang="ar-SA" sz="2400" dirty="0" err="1" smtClean="0"/>
              <a:t>ان</a:t>
            </a:r>
            <a:r>
              <a:rPr lang="ar-SA" sz="2400" dirty="0" smtClean="0"/>
              <a:t> </a:t>
            </a:r>
            <a:r>
              <a:rPr lang="ar-SA" sz="2400" dirty="0" err="1" smtClean="0"/>
              <a:t>افضل</a:t>
            </a:r>
            <a:r>
              <a:rPr lang="ar-SA" sz="2400" dirty="0" smtClean="0"/>
              <a:t> العمليات عملية </a:t>
            </a:r>
            <a:r>
              <a:rPr lang="en-US" sz="2400" dirty="0" smtClean="0"/>
              <a:t>NISSEN</a:t>
            </a:r>
            <a:r>
              <a:rPr lang="ar-SA" sz="2400" dirty="0" smtClean="0"/>
              <a:t>وفيها يتم لف جزء من الحدبة الكبيرة للمعدة حول الجزء السفلي.</a:t>
            </a:r>
          </a:p>
          <a:p>
            <a:r>
              <a:rPr lang="ar-SA" sz="2400" dirty="0" smtClean="0">
                <a:solidFill>
                  <a:srgbClr val="7030A0"/>
                </a:solidFill>
              </a:rPr>
              <a:t>2- العلاج الدوائي:</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85728"/>
            <a:ext cx="8798525" cy="6001643"/>
          </a:xfrm>
          <a:prstGeom prst="rect">
            <a:avLst/>
          </a:prstGeom>
          <a:solidFill>
            <a:schemeClr val="accent6">
              <a:lumMod val="20000"/>
              <a:lumOff val="80000"/>
            </a:schemeClr>
          </a:solidFill>
        </p:spPr>
        <p:txBody>
          <a:bodyPr wrap="square">
            <a:spAutoFit/>
          </a:bodyPr>
          <a:lstStyle/>
          <a:p>
            <a:r>
              <a:rPr lang="ar-SA" sz="2400" dirty="0" smtClean="0">
                <a:solidFill>
                  <a:srgbClr val="7030A0"/>
                </a:solidFill>
              </a:rPr>
              <a:t>2- العلاج الدوائي:</a:t>
            </a:r>
          </a:p>
          <a:p>
            <a:r>
              <a:rPr lang="ar-SA" sz="2400" dirty="0" smtClean="0">
                <a:solidFill>
                  <a:schemeClr val="tx1">
                    <a:lumMod val="95000"/>
                    <a:lumOff val="5000"/>
                  </a:schemeClr>
                </a:solidFill>
              </a:rPr>
              <a:t>*مضادات الحموضة:</a:t>
            </a:r>
          </a:p>
          <a:p>
            <a:r>
              <a:rPr lang="ar-SA" sz="2400" dirty="0" smtClean="0">
                <a:solidFill>
                  <a:schemeClr val="tx1">
                    <a:lumMod val="95000"/>
                    <a:lumOff val="5000"/>
                  </a:schemeClr>
                </a:solidFill>
              </a:rPr>
              <a:t>   مثبطات مضخة البروتون </a:t>
            </a:r>
            <a:r>
              <a:rPr lang="en-US" sz="2400" dirty="0" smtClean="0">
                <a:solidFill>
                  <a:schemeClr val="tx1">
                    <a:lumMod val="95000"/>
                    <a:lumOff val="5000"/>
                  </a:schemeClr>
                </a:solidFill>
              </a:rPr>
              <a:t>PPI</a:t>
            </a:r>
            <a:r>
              <a:rPr lang="ar-SA" sz="2400" dirty="0" smtClean="0">
                <a:solidFill>
                  <a:schemeClr val="tx1">
                    <a:lumMod val="95000"/>
                    <a:lumOff val="5000"/>
                  </a:schemeClr>
                </a:solidFill>
              </a:rPr>
              <a:t>عند الكبار والصغار وستعمل في 90% من الحالات وهي </a:t>
            </a:r>
            <a:r>
              <a:rPr lang="ar-SA" sz="2400" dirty="0" err="1" smtClean="0">
                <a:solidFill>
                  <a:schemeClr val="tx1">
                    <a:lumMod val="95000"/>
                    <a:lumOff val="5000"/>
                  </a:schemeClr>
                </a:solidFill>
              </a:rPr>
              <a:t>الافضل</a:t>
            </a:r>
            <a:r>
              <a:rPr lang="ar-SA" sz="2400" dirty="0" smtClean="0">
                <a:solidFill>
                  <a:schemeClr val="tx1">
                    <a:lumMod val="95000"/>
                    <a:lumOff val="5000"/>
                  </a:schemeClr>
                </a:solidFill>
              </a:rPr>
              <a:t> وتحمي 24ساعة عند وجود </a:t>
            </a:r>
            <a:r>
              <a:rPr lang="ar-SA" sz="2400" dirty="0" err="1" smtClean="0">
                <a:solidFill>
                  <a:schemeClr val="tx1">
                    <a:lumMod val="95000"/>
                    <a:lumOff val="5000"/>
                  </a:schemeClr>
                </a:solidFill>
              </a:rPr>
              <a:t>قلس</a:t>
            </a:r>
            <a:r>
              <a:rPr lang="ar-SA" sz="2400" dirty="0" smtClean="0">
                <a:solidFill>
                  <a:schemeClr val="tx1">
                    <a:lumMod val="95000"/>
                    <a:lumOff val="5000"/>
                  </a:schemeClr>
                </a:solidFill>
              </a:rPr>
              <a:t> حامضي.</a:t>
            </a:r>
          </a:p>
          <a:p>
            <a:r>
              <a:rPr lang="ar-SA" sz="2400" dirty="0" smtClean="0">
                <a:solidFill>
                  <a:schemeClr val="tx1">
                    <a:lumMod val="95000"/>
                    <a:lumOff val="5000"/>
                  </a:schemeClr>
                </a:solidFill>
              </a:rPr>
              <a:t>*</a:t>
            </a:r>
            <a:r>
              <a:rPr lang="en-US" sz="2400" dirty="0" smtClean="0">
                <a:solidFill>
                  <a:schemeClr val="tx1">
                    <a:lumMod val="95000"/>
                    <a:lumOff val="5000"/>
                  </a:schemeClr>
                </a:solidFill>
              </a:rPr>
              <a:t>ALIGINATE</a:t>
            </a:r>
            <a:r>
              <a:rPr lang="ar-SA" sz="2400" dirty="0" smtClean="0">
                <a:solidFill>
                  <a:schemeClr val="tx1">
                    <a:lumMod val="95000"/>
                    <a:lumOff val="5000"/>
                  </a:schemeClr>
                </a:solidFill>
              </a:rPr>
              <a:t>: الجنات الصوديوم وتعطى بعد الطعام بربع ساعة </a:t>
            </a:r>
            <a:r>
              <a:rPr lang="ar-SA" sz="2400" dirty="0" err="1" smtClean="0">
                <a:solidFill>
                  <a:schemeClr val="tx1">
                    <a:lumMod val="95000"/>
                    <a:lumOff val="5000"/>
                  </a:schemeClr>
                </a:solidFill>
              </a:rPr>
              <a:t>لانها</a:t>
            </a:r>
            <a:r>
              <a:rPr lang="ar-SA" sz="2400" dirty="0" smtClean="0">
                <a:solidFill>
                  <a:schemeClr val="tx1">
                    <a:lumMod val="95000"/>
                    <a:lumOff val="5000"/>
                  </a:schemeClr>
                </a:solidFill>
              </a:rPr>
              <a:t> تقوم بتشكيل طبقة رغوية على سطح المحتوى المعدي وبالتالي عند حدوث </a:t>
            </a:r>
            <a:r>
              <a:rPr lang="ar-SA" sz="2400" dirty="0" err="1" smtClean="0">
                <a:solidFill>
                  <a:schemeClr val="tx1">
                    <a:lumMod val="95000"/>
                    <a:lumOff val="5000"/>
                  </a:schemeClr>
                </a:solidFill>
              </a:rPr>
              <a:t>القلس</a:t>
            </a:r>
            <a:r>
              <a:rPr lang="ar-SA" sz="2400" dirty="0" smtClean="0">
                <a:solidFill>
                  <a:schemeClr val="tx1">
                    <a:lumMod val="95000"/>
                    <a:lumOff val="5000"/>
                  </a:schemeClr>
                </a:solidFill>
              </a:rPr>
              <a:t> ,</a:t>
            </a:r>
            <a:r>
              <a:rPr lang="ar-SA" sz="2400" dirty="0" err="1" smtClean="0">
                <a:solidFill>
                  <a:schemeClr val="tx1">
                    <a:lumMod val="95000"/>
                    <a:lumOff val="5000"/>
                  </a:schemeClr>
                </a:solidFill>
              </a:rPr>
              <a:t>تقلس</a:t>
            </a:r>
            <a:r>
              <a:rPr lang="ar-SA" sz="2400" dirty="0" smtClean="0">
                <a:solidFill>
                  <a:schemeClr val="tx1">
                    <a:lumMod val="95000"/>
                    <a:lumOff val="5000"/>
                  </a:schemeClr>
                </a:solidFill>
              </a:rPr>
              <a:t> هذه الرغوة </a:t>
            </a:r>
            <a:r>
              <a:rPr lang="ar-SA" sz="2400" dirty="0" err="1" smtClean="0">
                <a:solidFill>
                  <a:schemeClr val="tx1">
                    <a:lumMod val="95000"/>
                    <a:lumOff val="5000"/>
                  </a:schemeClr>
                </a:solidFill>
              </a:rPr>
              <a:t>اولا</a:t>
            </a:r>
            <a:r>
              <a:rPr lang="ar-SA" sz="2400" dirty="0" smtClean="0">
                <a:solidFill>
                  <a:schemeClr val="tx1">
                    <a:lumMod val="95000"/>
                    <a:lumOff val="5000"/>
                  </a:schemeClr>
                </a:solidFill>
              </a:rPr>
              <a:t> وتحمي المخاطية من </a:t>
            </a:r>
            <a:r>
              <a:rPr lang="ar-SA" sz="2400" dirty="0" err="1" smtClean="0">
                <a:solidFill>
                  <a:schemeClr val="tx1">
                    <a:lumMod val="95000"/>
                    <a:lumOff val="5000"/>
                  </a:schemeClr>
                </a:solidFill>
              </a:rPr>
              <a:t>التخريش</a:t>
            </a:r>
            <a:r>
              <a:rPr lang="ar-SA" sz="2400" dirty="0" smtClean="0">
                <a:solidFill>
                  <a:schemeClr val="tx1">
                    <a:lumMod val="95000"/>
                    <a:lumOff val="5000"/>
                  </a:schemeClr>
                </a:solidFill>
              </a:rPr>
              <a:t> الحمضي للمري.</a:t>
            </a:r>
          </a:p>
          <a:p>
            <a:r>
              <a:rPr lang="ar-SA" sz="2400" dirty="0" smtClean="0">
                <a:solidFill>
                  <a:schemeClr val="tx1">
                    <a:lumMod val="95000"/>
                    <a:lumOff val="5000"/>
                  </a:schemeClr>
                </a:solidFill>
              </a:rPr>
              <a:t>*منظمات ومنشطات الحركة </a:t>
            </a:r>
            <a:r>
              <a:rPr lang="ar-SA" sz="2400" dirty="0" err="1" smtClean="0">
                <a:solidFill>
                  <a:schemeClr val="tx1">
                    <a:lumMod val="95000"/>
                    <a:lumOff val="5000"/>
                  </a:schemeClr>
                </a:solidFill>
              </a:rPr>
              <a:t>الحوية</a:t>
            </a:r>
            <a:r>
              <a:rPr lang="ar-SA" sz="2400" dirty="0" smtClean="0">
                <a:solidFill>
                  <a:schemeClr val="tx1">
                    <a:lumMod val="95000"/>
                    <a:lumOff val="5000"/>
                  </a:schemeClr>
                </a:solidFill>
              </a:rPr>
              <a:t> </a:t>
            </a:r>
            <a:r>
              <a:rPr lang="ar-SA" sz="2400" dirty="0" err="1" smtClean="0">
                <a:solidFill>
                  <a:schemeClr val="tx1">
                    <a:lumMod val="95000"/>
                    <a:lumOff val="5000"/>
                  </a:schemeClr>
                </a:solidFill>
              </a:rPr>
              <a:t>النظاميةمثل</a:t>
            </a:r>
            <a:r>
              <a:rPr lang="en-US" sz="2400" dirty="0" smtClean="0">
                <a:solidFill>
                  <a:schemeClr val="tx1">
                    <a:lumMod val="95000"/>
                    <a:lumOff val="5000"/>
                  </a:schemeClr>
                </a:solidFill>
              </a:rPr>
              <a:t> DOMPERIDON </a:t>
            </a:r>
            <a:r>
              <a:rPr lang="ar-SA" sz="2400" dirty="0" smtClean="0">
                <a:solidFill>
                  <a:schemeClr val="tx1">
                    <a:lumMod val="95000"/>
                    <a:lumOff val="5000"/>
                  </a:schemeClr>
                </a:solidFill>
              </a:rPr>
              <a:t>و          </a:t>
            </a:r>
            <a:r>
              <a:rPr lang="en-US" sz="2400" dirty="0" smtClean="0">
                <a:solidFill>
                  <a:schemeClr val="tx1">
                    <a:lumMod val="95000"/>
                    <a:lumOff val="5000"/>
                  </a:schemeClr>
                </a:solidFill>
              </a:rPr>
              <a:t>METCLOPRAMED</a:t>
            </a:r>
            <a:r>
              <a:rPr lang="ar-SA" sz="2400" dirty="0" smtClean="0">
                <a:solidFill>
                  <a:schemeClr val="tx1">
                    <a:lumMod val="95000"/>
                    <a:lumOff val="5000"/>
                  </a:schemeClr>
                </a:solidFill>
              </a:rPr>
              <a:t>  وهي تنشط حركة </a:t>
            </a:r>
            <a:r>
              <a:rPr lang="ar-SA" sz="2400" dirty="0" err="1" smtClean="0">
                <a:solidFill>
                  <a:schemeClr val="tx1">
                    <a:lumMod val="95000"/>
                    <a:lumOff val="5000"/>
                  </a:schemeClr>
                </a:solidFill>
              </a:rPr>
              <a:t>المري</a:t>
            </a:r>
            <a:r>
              <a:rPr lang="ar-SA" sz="2400" dirty="0" smtClean="0">
                <a:solidFill>
                  <a:schemeClr val="tx1">
                    <a:lumMod val="95000"/>
                    <a:lumOff val="5000"/>
                  </a:schemeClr>
                </a:solidFill>
              </a:rPr>
              <a:t> </a:t>
            </a:r>
            <a:r>
              <a:rPr lang="ar-SA" sz="2400" dirty="0" err="1" smtClean="0">
                <a:solidFill>
                  <a:schemeClr val="tx1">
                    <a:lumMod val="95000"/>
                    <a:lumOff val="5000"/>
                  </a:schemeClr>
                </a:solidFill>
              </a:rPr>
              <a:t>وافراغ</a:t>
            </a:r>
            <a:r>
              <a:rPr lang="ar-SA" sz="2400" dirty="0" smtClean="0">
                <a:solidFill>
                  <a:schemeClr val="tx1">
                    <a:lumMod val="95000"/>
                    <a:lumOff val="5000"/>
                  </a:schemeClr>
                </a:solidFill>
              </a:rPr>
              <a:t> المعدة لكن مشكلاتها </a:t>
            </a:r>
            <a:r>
              <a:rPr lang="ar-SA" sz="2400" dirty="0" err="1" smtClean="0">
                <a:solidFill>
                  <a:schemeClr val="tx1">
                    <a:lumMod val="95000"/>
                    <a:lumOff val="5000"/>
                  </a:schemeClr>
                </a:solidFill>
              </a:rPr>
              <a:t>انها</a:t>
            </a:r>
            <a:r>
              <a:rPr lang="ar-SA" sz="2400" dirty="0" smtClean="0">
                <a:solidFill>
                  <a:schemeClr val="tx1">
                    <a:lumMod val="95000"/>
                    <a:lumOff val="5000"/>
                  </a:schemeClr>
                </a:solidFill>
              </a:rPr>
              <a:t> تعطى على 3-4 جرعات  وتعطى قبل الطعام بربع ساعة .</a:t>
            </a:r>
          </a:p>
          <a:p>
            <a:r>
              <a:rPr lang="ar-SA" sz="2400" dirty="0" smtClean="0">
                <a:solidFill>
                  <a:schemeClr val="tx1">
                    <a:lumMod val="95000"/>
                    <a:lumOff val="5000"/>
                  </a:schemeClr>
                </a:solidFill>
              </a:rPr>
              <a:t>*مضادات مستقبلات </a:t>
            </a:r>
            <a:r>
              <a:rPr lang="ar-SA" sz="2400" dirty="0" err="1" smtClean="0">
                <a:solidFill>
                  <a:schemeClr val="tx1">
                    <a:lumMod val="95000"/>
                    <a:lumOff val="5000"/>
                  </a:schemeClr>
                </a:solidFill>
              </a:rPr>
              <a:t>الهيستامين</a:t>
            </a:r>
            <a:r>
              <a:rPr lang="ar-SA" sz="2400" dirty="0" smtClean="0">
                <a:solidFill>
                  <a:schemeClr val="tx1">
                    <a:lumMod val="95000"/>
                    <a:lumOff val="5000"/>
                  </a:schemeClr>
                </a:solidFill>
              </a:rPr>
              <a:t> من النوع </a:t>
            </a:r>
            <a:r>
              <a:rPr lang="en-US" sz="2400" dirty="0" smtClean="0">
                <a:solidFill>
                  <a:schemeClr val="tx1">
                    <a:lumMod val="95000"/>
                    <a:lumOff val="5000"/>
                  </a:schemeClr>
                </a:solidFill>
              </a:rPr>
              <a:t>H2</a:t>
            </a:r>
            <a:r>
              <a:rPr lang="ar-SA" sz="2400" dirty="0" smtClean="0">
                <a:solidFill>
                  <a:schemeClr val="tx1">
                    <a:lumMod val="95000"/>
                    <a:lumOff val="5000"/>
                  </a:schemeClr>
                </a:solidFill>
              </a:rPr>
              <a:t>: تقلل </a:t>
            </a:r>
            <a:r>
              <a:rPr lang="ar-SA" sz="2400" dirty="0" err="1" smtClean="0">
                <a:solidFill>
                  <a:schemeClr val="tx1">
                    <a:lumMod val="95000"/>
                    <a:lumOff val="5000"/>
                  </a:schemeClr>
                </a:solidFill>
              </a:rPr>
              <a:t>افراز</a:t>
            </a:r>
            <a:r>
              <a:rPr lang="ar-SA" sz="2400" dirty="0" smtClean="0">
                <a:solidFill>
                  <a:schemeClr val="tx1">
                    <a:lumMod val="95000"/>
                    <a:lumOff val="5000"/>
                  </a:schemeClr>
                </a:solidFill>
              </a:rPr>
              <a:t> الحمض من الخلايا </a:t>
            </a:r>
            <a:r>
              <a:rPr lang="ar-SA" sz="2400" dirty="0" err="1" smtClean="0">
                <a:solidFill>
                  <a:schemeClr val="tx1">
                    <a:lumMod val="95000"/>
                    <a:lumOff val="5000"/>
                  </a:schemeClr>
                </a:solidFill>
              </a:rPr>
              <a:t>الجدارية</a:t>
            </a:r>
            <a:r>
              <a:rPr lang="ar-SA" sz="2400" dirty="0" smtClean="0">
                <a:solidFill>
                  <a:schemeClr val="tx1">
                    <a:lumMod val="95000"/>
                    <a:lumOff val="5000"/>
                  </a:schemeClr>
                </a:solidFill>
              </a:rPr>
              <a:t> في المعدة.</a:t>
            </a:r>
          </a:p>
          <a:p>
            <a:r>
              <a:rPr lang="ar-SA" sz="2400" dirty="0" smtClean="0">
                <a:solidFill>
                  <a:schemeClr val="tx1">
                    <a:lumMod val="95000"/>
                    <a:lumOff val="5000"/>
                  </a:schemeClr>
                </a:solidFill>
              </a:rPr>
              <a:t>*مركبات </a:t>
            </a:r>
            <a:r>
              <a:rPr lang="ar-SA" sz="2400" dirty="0" err="1" smtClean="0">
                <a:solidFill>
                  <a:schemeClr val="tx1">
                    <a:lumMod val="95000"/>
                    <a:lumOff val="5000"/>
                  </a:schemeClr>
                </a:solidFill>
              </a:rPr>
              <a:t>هدروكسيد</a:t>
            </a:r>
            <a:r>
              <a:rPr lang="ar-SA" sz="2400" dirty="0" smtClean="0">
                <a:solidFill>
                  <a:schemeClr val="tx1">
                    <a:lumMod val="95000"/>
                    <a:lumOff val="5000"/>
                  </a:schemeClr>
                </a:solidFill>
              </a:rPr>
              <a:t> </a:t>
            </a:r>
            <a:r>
              <a:rPr lang="ar-SA" sz="2400" dirty="0" err="1" smtClean="0">
                <a:solidFill>
                  <a:schemeClr val="tx1">
                    <a:lumMod val="95000"/>
                    <a:lumOff val="5000"/>
                  </a:schemeClr>
                </a:solidFill>
              </a:rPr>
              <a:t>الالمنيوم</a:t>
            </a:r>
            <a:r>
              <a:rPr lang="ar-SA" sz="2400" dirty="0" smtClean="0">
                <a:solidFill>
                  <a:schemeClr val="tx1">
                    <a:lumMod val="95000"/>
                    <a:lumOff val="5000"/>
                  </a:schemeClr>
                </a:solidFill>
              </a:rPr>
              <a:t> </a:t>
            </a:r>
            <a:r>
              <a:rPr lang="ar-SA" sz="2400" dirty="0" err="1" smtClean="0">
                <a:solidFill>
                  <a:schemeClr val="tx1">
                    <a:lumMod val="95000"/>
                    <a:lumOff val="5000"/>
                  </a:schemeClr>
                </a:solidFill>
              </a:rPr>
              <a:t>والمغنزيوم</a:t>
            </a:r>
            <a:r>
              <a:rPr lang="ar-SA" sz="2400" dirty="0" smtClean="0">
                <a:solidFill>
                  <a:schemeClr val="tx1">
                    <a:lumMod val="95000"/>
                    <a:lumOff val="5000"/>
                  </a:schemeClr>
                </a:solidFill>
              </a:rPr>
              <a:t> وتعطى بعد الطعام وتندرج تحت مضادات الحموضة </a:t>
            </a:r>
            <a:r>
              <a:rPr lang="ar-SA" sz="2400" dirty="0" err="1" smtClean="0">
                <a:solidFill>
                  <a:schemeClr val="tx1">
                    <a:lumMod val="95000"/>
                    <a:lumOff val="5000"/>
                  </a:schemeClr>
                </a:solidFill>
              </a:rPr>
              <a:t>ايضا</a:t>
            </a:r>
            <a:r>
              <a:rPr lang="ar-SA" sz="2400" dirty="0" smtClean="0">
                <a:solidFill>
                  <a:schemeClr val="tx1">
                    <a:lumMod val="95000"/>
                    <a:lumOff val="5000"/>
                  </a:schemeClr>
                </a:solidFill>
              </a:rPr>
              <a:t> . </a:t>
            </a:r>
          </a:p>
          <a:p>
            <a:endParaRPr lang="ar-SA" sz="2400" dirty="0" smtClean="0">
              <a:solidFill>
                <a:schemeClr val="tx1">
                  <a:lumMod val="95000"/>
                  <a:lumOff val="5000"/>
                </a:schemeClr>
              </a:solidFill>
            </a:endParaRPr>
          </a:p>
          <a:p>
            <a:endParaRPr lang="ar-SA" sz="2400" dirty="0" smtClean="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14282" y="500042"/>
            <a:ext cx="8542977" cy="6370975"/>
          </a:xfrm>
          <a:prstGeom prst="rect">
            <a:avLst/>
          </a:prstGeom>
          <a:solidFill>
            <a:schemeClr val="accent6">
              <a:lumMod val="20000"/>
              <a:lumOff val="80000"/>
            </a:schemeClr>
          </a:solidFill>
          <a:ln>
            <a:solidFill>
              <a:schemeClr val="accent6">
                <a:lumMod val="20000"/>
                <a:lumOff val="80000"/>
              </a:schemeClr>
            </a:solidFill>
          </a:ln>
        </p:spPr>
        <p:txBody>
          <a:bodyPr wrap="square" rtlCol="1">
            <a:spAutoFit/>
          </a:bodyPr>
          <a:lstStyle/>
          <a:p>
            <a:r>
              <a:rPr lang="ar-SA" sz="2400" dirty="0" smtClean="0">
                <a:solidFill>
                  <a:srgbClr val="7030A0"/>
                </a:solidFill>
              </a:rPr>
              <a:t>3- نصائح الحمية ونصائح صحية</a:t>
            </a:r>
            <a:r>
              <a:rPr lang="ar-SA" sz="2400" dirty="0" smtClean="0"/>
              <a:t>: (لا يوجد دليل يؤكد </a:t>
            </a:r>
            <a:r>
              <a:rPr lang="ar-SA" sz="2400" dirty="0" err="1" smtClean="0"/>
              <a:t>نجاعتها</a:t>
            </a:r>
            <a:r>
              <a:rPr lang="ar-SA" sz="2400" dirty="0" smtClean="0"/>
              <a:t> علاجيا) ولكن يتوجب نصح المريض </a:t>
            </a:r>
            <a:r>
              <a:rPr lang="ar-SA" sz="2400" dirty="0" err="1" smtClean="0"/>
              <a:t>بها</a:t>
            </a:r>
            <a:r>
              <a:rPr lang="ar-SA" sz="2400" dirty="0" smtClean="0"/>
              <a:t> </a:t>
            </a:r>
            <a:r>
              <a:rPr lang="ar-SA" sz="2400" dirty="0" err="1" smtClean="0"/>
              <a:t>لانها</a:t>
            </a:r>
            <a:r>
              <a:rPr lang="ar-SA" sz="2400" dirty="0" smtClean="0"/>
              <a:t> تخفي </a:t>
            </a:r>
            <a:r>
              <a:rPr lang="ar-SA" sz="2400" dirty="0" err="1" smtClean="0"/>
              <a:t>الاعراض</a:t>
            </a:r>
            <a:r>
              <a:rPr lang="ar-SA" sz="2400" dirty="0" smtClean="0"/>
              <a:t> .</a:t>
            </a:r>
          </a:p>
          <a:p>
            <a:r>
              <a:rPr lang="en-US" sz="2400" dirty="0" smtClean="0"/>
              <a:t>A</a:t>
            </a:r>
            <a:r>
              <a:rPr lang="ar-SA" sz="2400" dirty="0" smtClean="0"/>
              <a:t>-تجنب بعض المواد التي ترخي </a:t>
            </a:r>
            <a:r>
              <a:rPr lang="ar-SA" sz="2400" dirty="0" err="1" smtClean="0"/>
              <a:t>معصرات</a:t>
            </a:r>
            <a:r>
              <a:rPr lang="ar-SA" sz="2400" dirty="0" smtClean="0"/>
              <a:t> المري مثل التبغ والكحول </a:t>
            </a:r>
            <a:r>
              <a:rPr lang="ar-SA" sz="2400" dirty="0" err="1" smtClean="0"/>
              <a:t>والشوكولا</a:t>
            </a:r>
            <a:r>
              <a:rPr lang="ar-SA" sz="2400" dirty="0" smtClean="0"/>
              <a:t> </a:t>
            </a:r>
            <a:r>
              <a:rPr lang="ar-SA" sz="2400" dirty="0" err="1" smtClean="0"/>
              <a:t>والكافئين</a:t>
            </a:r>
            <a:r>
              <a:rPr lang="ar-SA" sz="2400" dirty="0" smtClean="0"/>
              <a:t> في الشاي والقهوة </a:t>
            </a:r>
            <a:r>
              <a:rPr lang="ar-SA" sz="2400" dirty="0" err="1" smtClean="0"/>
              <a:t>والمتة</a:t>
            </a:r>
            <a:r>
              <a:rPr lang="ar-SA" sz="2400" dirty="0" smtClean="0"/>
              <a:t> والكولا </a:t>
            </a:r>
            <a:r>
              <a:rPr lang="ar-SA" sz="2400" dirty="0" err="1" smtClean="0"/>
              <a:t>والريد</a:t>
            </a:r>
            <a:r>
              <a:rPr lang="ar-SA" sz="2400" dirty="0" smtClean="0"/>
              <a:t> بول والذي يحوي 500 مع </a:t>
            </a:r>
            <a:r>
              <a:rPr lang="ar-SA" sz="2400" dirty="0" err="1" smtClean="0"/>
              <a:t>كافئين</a:t>
            </a:r>
            <a:r>
              <a:rPr lang="ar-SA" sz="2400" dirty="0" smtClean="0"/>
              <a:t> علما بان فنجان القهوة حوي 80-100 مع </a:t>
            </a:r>
            <a:r>
              <a:rPr lang="ar-SA" sz="2400" dirty="0" err="1" smtClean="0"/>
              <a:t>كافئين</a:t>
            </a:r>
            <a:r>
              <a:rPr lang="ar-SA" sz="2400" dirty="0" smtClean="0"/>
              <a:t> .</a:t>
            </a:r>
          </a:p>
          <a:p>
            <a:r>
              <a:rPr lang="ar-SA" sz="2400" dirty="0" smtClean="0"/>
              <a:t>حيث </a:t>
            </a:r>
            <a:r>
              <a:rPr lang="ar-SA" sz="2400" dirty="0" err="1" smtClean="0"/>
              <a:t>ان</a:t>
            </a:r>
            <a:r>
              <a:rPr lang="ar-SA" sz="2400" dirty="0" smtClean="0"/>
              <a:t> كل هذه المواد ترخي المصرة </a:t>
            </a:r>
            <a:r>
              <a:rPr lang="ar-SA" sz="2400" dirty="0" err="1" smtClean="0"/>
              <a:t>المريئية</a:t>
            </a:r>
            <a:r>
              <a:rPr lang="ar-SA" sz="2400" dirty="0" smtClean="0"/>
              <a:t> السفلية وبالتالي تزيد من </a:t>
            </a:r>
            <a:r>
              <a:rPr lang="ar-SA" sz="2400" dirty="0" err="1" smtClean="0"/>
              <a:t>القلس</a:t>
            </a:r>
            <a:r>
              <a:rPr lang="ar-SA" sz="2400" dirty="0" smtClean="0"/>
              <a:t> المعدي </a:t>
            </a:r>
            <a:r>
              <a:rPr lang="ar-SA" sz="2400" dirty="0" err="1" smtClean="0"/>
              <a:t>المريئي</a:t>
            </a:r>
            <a:r>
              <a:rPr lang="ar-SA" sz="2400" dirty="0" smtClean="0"/>
              <a:t> .</a:t>
            </a:r>
          </a:p>
          <a:p>
            <a:r>
              <a:rPr lang="en-US" sz="2400" dirty="0" smtClean="0"/>
              <a:t>B</a:t>
            </a:r>
            <a:r>
              <a:rPr lang="ar-SA" sz="2400" dirty="0" smtClean="0"/>
              <a:t>-تخفيف الوزن:لان البدانة تزيد من الضغط داخل البطن وتدفع المعدة </a:t>
            </a:r>
            <a:r>
              <a:rPr lang="ar-SA" sz="2400" dirty="0" err="1" smtClean="0"/>
              <a:t>للاعلى</a:t>
            </a:r>
            <a:r>
              <a:rPr lang="ar-SA" sz="2400" dirty="0" smtClean="0"/>
              <a:t>.</a:t>
            </a:r>
          </a:p>
          <a:p>
            <a:r>
              <a:rPr lang="en-US" sz="2400" dirty="0" smtClean="0"/>
              <a:t>C</a:t>
            </a:r>
            <a:r>
              <a:rPr lang="ar-SA" sz="2400" dirty="0" smtClean="0"/>
              <a:t>-تجنب الانحناء </a:t>
            </a:r>
            <a:r>
              <a:rPr lang="ar-SA" sz="2400" dirty="0" err="1" smtClean="0"/>
              <a:t>للامام</a:t>
            </a:r>
            <a:r>
              <a:rPr lang="ar-SA" sz="2400" dirty="0" smtClean="0"/>
              <a:t> وخصوصا بعد وجبات الطعام.</a:t>
            </a:r>
          </a:p>
          <a:p>
            <a:r>
              <a:rPr lang="en-US" sz="2400" dirty="0" smtClean="0"/>
              <a:t>D</a:t>
            </a:r>
            <a:r>
              <a:rPr lang="ar-SA" sz="2400" dirty="0" smtClean="0"/>
              <a:t>-رفع </a:t>
            </a:r>
            <a:r>
              <a:rPr lang="ar-SA" sz="2400" dirty="0" err="1" smtClean="0"/>
              <a:t>راس</a:t>
            </a:r>
            <a:r>
              <a:rPr lang="ar-SA" sz="2400" dirty="0" smtClean="0"/>
              <a:t> السرير20سم </a:t>
            </a:r>
            <a:r>
              <a:rPr lang="ar-SA" sz="2400" dirty="0" err="1" smtClean="0"/>
              <a:t>او</a:t>
            </a:r>
            <a:r>
              <a:rPr lang="ar-SA" sz="2400" dirty="0" smtClean="0"/>
              <a:t> النوم على وسادة مرتفعة نسبا .</a:t>
            </a:r>
          </a:p>
          <a:p>
            <a:r>
              <a:rPr lang="en-US" sz="2400" dirty="0" smtClean="0"/>
              <a:t>E</a:t>
            </a:r>
            <a:r>
              <a:rPr lang="ar-SA" sz="2400" dirty="0" smtClean="0"/>
              <a:t>-تناول وجبات </a:t>
            </a:r>
            <a:r>
              <a:rPr lang="ar-SA" sz="2400" dirty="0" err="1" smtClean="0"/>
              <a:t>صغيرةومتعددة</a:t>
            </a:r>
            <a:r>
              <a:rPr lang="ar-SA" sz="2400" dirty="0" smtClean="0"/>
              <a:t> لتجنب امتلاء المعدة.</a:t>
            </a:r>
          </a:p>
          <a:p>
            <a:r>
              <a:rPr lang="en-US" sz="2400" dirty="0" smtClean="0"/>
              <a:t>F</a:t>
            </a:r>
            <a:r>
              <a:rPr lang="ar-SA" sz="2400" dirty="0" smtClean="0"/>
              <a:t>-تجنب الاستلقاء قبل مضي 1,5-2 ساعة بعد الطعام .</a:t>
            </a:r>
          </a:p>
          <a:p>
            <a:r>
              <a:rPr lang="en-US" sz="2400" dirty="0" smtClean="0"/>
              <a:t>G</a:t>
            </a:r>
            <a:r>
              <a:rPr lang="ar-SA" sz="2400" dirty="0" smtClean="0"/>
              <a:t>-تجنب لبس الملابس الضيقة </a:t>
            </a:r>
            <a:r>
              <a:rPr lang="ar-SA" sz="2400" dirty="0" err="1" smtClean="0"/>
              <a:t>والاحزمة</a:t>
            </a:r>
            <a:r>
              <a:rPr lang="ar-SA" sz="2400" dirty="0" smtClean="0"/>
              <a:t> ومشدات البطن.</a:t>
            </a:r>
          </a:p>
          <a:p>
            <a:r>
              <a:rPr lang="en-US" sz="2400" dirty="0" smtClean="0"/>
              <a:t>H</a:t>
            </a:r>
            <a:r>
              <a:rPr lang="ar-SA" sz="2400" dirty="0" smtClean="0"/>
              <a:t>-تجنب تناول بعض </a:t>
            </a:r>
            <a:r>
              <a:rPr lang="ar-SA" sz="2400" dirty="0" err="1" smtClean="0"/>
              <a:t>الادوية</a:t>
            </a:r>
            <a:r>
              <a:rPr lang="ar-SA" sz="2400" dirty="0" smtClean="0"/>
              <a:t> ( </a:t>
            </a:r>
            <a:r>
              <a:rPr lang="ar-SA" sz="2400" dirty="0" err="1" smtClean="0"/>
              <a:t>تيوفيلين</a:t>
            </a:r>
            <a:r>
              <a:rPr lang="ar-SA" sz="2400" dirty="0" smtClean="0"/>
              <a:t> </a:t>
            </a:r>
            <a:r>
              <a:rPr lang="ar-SA" sz="2400" dirty="0" err="1" smtClean="0"/>
              <a:t>نتروغليسرين</a:t>
            </a:r>
            <a:r>
              <a:rPr lang="ar-SA" sz="2400" dirty="0" smtClean="0"/>
              <a:t> حاصرات </a:t>
            </a:r>
            <a:r>
              <a:rPr lang="ar-SA" sz="2400" dirty="0" err="1" smtClean="0"/>
              <a:t>الكلس</a:t>
            </a:r>
            <a:r>
              <a:rPr lang="ar-SA" sz="2400" dirty="0" smtClean="0"/>
              <a:t> مضادات </a:t>
            </a:r>
            <a:r>
              <a:rPr lang="ar-SA" sz="2400" dirty="0" err="1" smtClean="0"/>
              <a:t>الكولين</a:t>
            </a:r>
            <a:r>
              <a:rPr lang="ar-SA" sz="2400" dirty="0" smtClean="0"/>
              <a:t> </a:t>
            </a:r>
            <a:r>
              <a:rPr lang="ar-SA" sz="2400" dirty="0" err="1" smtClean="0"/>
              <a:t>ديازيبام</a:t>
            </a:r>
            <a:r>
              <a:rPr lang="ar-SA" sz="2400" dirty="0" smtClean="0"/>
              <a:t> محرضات بيتا حاصرات </a:t>
            </a:r>
            <a:r>
              <a:rPr lang="ar-SA" sz="2400" dirty="0" err="1" smtClean="0"/>
              <a:t>الفا</a:t>
            </a:r>
            <a:r>
              <a:rPr lang="ar-SA" sz="2400" dirty="0" smtClean="0"/>
              <a:t> </a:t>
            </a:r>
            <a:r>
              <a:rPr lang="ar-SA" sz="2400" dirty="0" err="1" smtClean="0"/>
              <a:t>الاستروجين</a:t>
            </a:r>
            <a:r>
              <a:rPr lang="ar-SA" sz="2400" dirty="0" smtClean="0"/>
              <a:t> </a:t>
            </a:r>
            <a:r>
              <a:rPr lang="ar-SA" sz="2400" dirty="0" err="1" smtClean="0"/>
              <a:t>البروجسترون</a:t>
            </a:r>
            <a:r>
              <a:rPr lang="ar-SA" sz="2400" dirty="0" smtClean="0"/>
              <a:t>).</a:t>
            </a:r>
          </a:p>
          <a:p>
            <a:r>
              <a:rPr lang="ar-SA" sz="2400" dirty="0" smtClean="0"/>
              <a:t>حيث </a:t>
            </a:r>
            <a:r>
              <a:rPr lang="ar-SA" sz="2400" dirty="0" err="1" smtClean="0"/>
              <a:t>ان</a:t>
            </a:r>
            <a:r>
              <a:rPr lang="ar-SA" sz="2400" dirty="0" smtClean="0"/>
              <a:t> هذه </a:t>
            </a:r>
            <a:r>
              <a:rPr lang="ar-SA" sz="2400" dirty="0" err="1" smtClean="0"/>
              <a:t>الادوية</a:t>
            </a:r>
            <a:r>
              <a:rPr lang="ar-SA" sz="2400" dirty="0" smtClean="0"/>
              <a:t> تؤدي </a:t>
            </a:r>
            <a:r>
              <a:rPr lang="ar-SA" sz="2400" dirty="0" err="1" smtClean="0"/>
              <a:t>الى</a:t>
            </a:r>
            <a:r>
              <a:rPr lang="ar-SA" sz="2400" dirty="0" smtClean="0"/>
              <a:t> خفض </a:t>
            </a:r>
            <a:r>
              <a:rPr lang="ar-SA" sz="2400" dirty="0" err="1" smtClean="0"/>
              <a:t>مقويةالمعصرة</a:t>
            </a:r>
            <a:r>
              <a:rPr lang="ar-SA" sz="2400" dirty="0" smtClean="0"/>
              <a:t> </a:t>
            </a:r>
            <a:r>
              <a:rPr lang="ar-SA" sz="2400" dirty="0" err="1" smtClean="0"/>
              <a:t>المريئية</a:t>
            </a:r>
            <a:r>
              <a:rPr lang="ar-SA" sz="2400" dirty="0" smtClean="0"/>
              <a:t> السفلية وتزيد من ارتخائه</a:t>
            </a:r>
          </a:p>
          <a:p>
            <a:endParaRPr lang="ar-SA"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أفقي 1"/>
          <p:cNvSpPr/>
          <p:nvPr/>
        </p:nvSpPr>
        <p:spPr>
          <a:xfrm>
            <a:off x="571472" y="428604"/>
            <a:ext cx="7929618" cy="1033272"/>
          </a:xfrm>
          <a:prstGeom prst="horizontalScroll">
            <a:avLst/>
          </a:prstGeom>
          <a:solidFill>
            <a:schemeClr val="accent2">
              <a:lumMod val="60000"/>
              <a:lumOff val="40000"/>
            </a:schemeClr>
          </a:solidFill>
          <a:effectLst>
            <a:innerShdw blurRad="114300" dir="600000">
              <a:schemeClr val="tx1">
                <a:lumMod val="95000"/>
                <a:lumOff val="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smtClean="0">
                <a:solidFill>
                  <a:schemeClr val="tx1"/>
                </a:solidFill>
              </a:rPr>
              <a:t>لمحة </a:t>
            </a:r>
            <a:r>
              <a:rPr lang="ar-SA" sz="4000" dirty="0" err="1" smtClean="0">
                <a:solidFill>
                  <a:schemeClr val="tx1"/>
                </a:solidFill>
              </a:rPr>
              <a:t>فيزيولوجية</a:t>
            </a:r>
            <a:endParaRPr lang="ar-SA" sz="4000" dirty="0">
              <a:solidFill>
                <a:schemeClr val="tx1"/>
              </a:solidFill>
            </a:endParaRPr>
          </a:p>
        </p:txBody>
      </p:sp>
      <p:sp>
        <p:nvSpPr>
          <p:cNvPr id="8" name="مربع نص 7"/>
          <p:cNvSpPr txBox="1"/>
          <p:nvPr/>
        </p:nvSpPr>
        <p:spPr>
          <a:xfrm>
            <a:off x="357158" y="1857364"/>
            <a:ext cx="8257225" cy="2308324"/>
          </a:xfrm>
          <a:prstGeom prst="rect">
            <a:avLst/>
          </a:prstGeom>
          <a:solidFill>
            <a:schemeClr val="accent6">
              <a:lumMod val="20000"/>
              <a:lumOff val="80000"/>
            </a:schemeClr>
          </a:solidFill>
        </p:spPr>
        <p:txBody>
          <a:bodyPr wrap="square" rtlCol="1">
            <a:spAutoFit/>
          </a:bodyPr>
          <a:lstStyle/>
          <a:p>
            <a:r>
              <a:rPr lang="ar-SA" sz="2400" b="1" dirty="0" smtClean="0"/>
              <a:t>* جسم </a:t>
            </a:r>
            <a:r>
              <a:rPr lang="ar-SA" sz="2400" b="1" dirty="0" err="1" smtClean="0"/>
              <a:t>المري</a:t>
            </a:r>
            <a:r>
              <a:rPr lang="ar-SA" sz="2400" b="1" dirty="0" smtClean="0"/>
              <a:t> ساكن حركيا خارج أوقات البلع (راحة)</a:t>
            </a:r>
          </a:p>
          <a:p>
            <a:r>
              <a:rPr lang="ar-SA" sz="2400" b="1" dirty="0" smtClean="0"/>
              <a:t>* المصرة </a:t>
            </a:r>
            <a:r>
              <a:rPr lang="ar-SA" sz="2400" b="1" dirty="0" err="1" smtClean="0"/>
              <a:t>المريئية</a:t>
            </a:r>
            <a:r>
              <a:rPr lang="ar-SA" sz="2400" b="1" dirty="0" smtClean="0"/>
              <a:t> العلوية </a:t>
            </a:r>
            <a:r>
              <a:rPr lang="en-US" sz="2400" b="1" dirty="0" smtClean="0"/>
              <a:t>(Upper Esophageal Sphincter) UES</a:t>
            </a:r>
            <a:endParaRPr lang="ar-SA" sz="2400" b="1" dirty="0" smtClean="0"/>
          </a:p>
          <a:p>
            <a:r>
              <a:rPr lang="ar-SA" sz="2400" b="1" dirty="0" smtClean="0"/>
              <a:t>طولها 3سم تقريبا مغلقة بحالة الراحة(عدم البلع)</a:t>
            </a:r>
          </a:p>
          <a:p>
            <a:r>
              <a:rPr lang="ar-SA" sz="2400" b="1" dirty="0" smtClean="0"/>
              <a:t>ضغطها 35ملم زئبقي وتحوي </a:t>
            </a:r>
            <a:r>
              <a:rPr lang="ar-SA" sz="2400" b="1" dirty="0" err="1" smtClean="0"/>
              <a:t>الاف</a:t>
            </a:r>
            <a:r>
              <a:rPr lang="ar-SA" sz="2400" b="1" dirty="0" smtClean="0"/>
              <a:t> عضلية </a:t>
            </a:r>
          </a:p>
          <a:p>
            <a:r>
              <a:rPr lang="ar-SA" sz="2400" b="1" dirty="0" smtClean="0"/>
              <a:t>مخططة,مغلقة بتأثير دفعات </a:t>
            </a:r>
            <a:r>
              <a:rPr lang="ar-SA" sz="2400" b="1" dirty="0" err="1" smtClean="0"/>
              <a:t>مبهمية</a:t>
            </a:r>
            <a:r>
              <a:rPr lang="ar-SA" sz="2400" b="1" dirty="0" smtClean="0"/>
              <a:t> تحافظ على الفاعلية</a:t>
            </a:r>
          </a:p>
          <a:p>
            <a:r>
              <a:rPr lang="ar-SA" sz="2400" b="1" dirty="0" smtClean="0"/>
              <a:t>المقوية للعضلات</a:t>
            </a:r>
            <a:endParaRPr lang="en-US" sz="2400" b="1" dirty="0" smtClean="0"/>
          </a:p>
        </p:txBody>
      </p:sp>
      <p:pic>
        <p:nvPicPr>
          <p:cNvPr id="4098" name="Picture 2"/>
          <p:cNvPicPr>
            <a:picLocks noChangeAspect="1" noChangeArrowheads="1"/>
          </p:cNvPicPr>
          <p:nvPr/>
        </p:nvPicPr>
        <p:blipFill>
          <a:blip r:embed="rId2"/>
          <a:srcRect/>
          <a:stretch>
            <a:fillRect/>
          </a:stretch>
        </p:blipFill>
        <p:spPr bwMode="auto">
          <a:xfrm>
            <a:off x="0" y="2714620"/>
            <a:ext cx="3071802" cy="3929090"/>
          </a:xfrm>
          <a:prstGeom prst="rect">
            <a:avLst/>
          </a:prstGeom>
          <a:noFill/>
          <a:ln w="9525">
            <a:noFill/>
            <a:miter lim="800000"/>
            <a:headEnd/>
            <a:tailEnd/>
          </a:ln>
          <a:effectLst/>
        </p:spPr>
      </p:pic>
      <p:sp>
        <p:nvSpPr>
          <p:cNvPr id="16" name="مربع نص 15"/>
          <p:cNvSpPr txBox="1"/>
          <p:nvPr/>
        </p:nvSpPr>
        <p:spPr>
          <a:xfrm>
            <a:off x="3929058" y="4357694"/>
            <a:ext cx="4714908" cy="2308324"/>
          </a:xfrm>
          <a:prstGeom prst="rect">
            <a:avLst/>
          </a:prstGeom>
          <a:solidFill>
            <a:schemeClr val="accent6">
              <a:lumMod val="20000"/>
              <a:lumOff val="80000"/>
            </a:schemeClr>
          </a:solidFill>
        </p:spPr>
        <p:txBody>
          <a:bodyPr wrap="square" rtlCol="1">
            <a:spAutoFit/>
          </a:bodyPr>
          <a:lstStyle/>
          <a:p>
            <a:r>
              <a:rPr lang="ar-SA" sz="2400" b="1" dirty="0" smtClean="0">
                <a:latin typeface="Castellar" pitchFamily="18" charset="0"/>
              </a:rPr>
              <a:t>*المصرة </a:t>
            </a:r>
            <a:r>
              <a:rPr lang="ar-SA" sz="2400" b="1" dirty="0" err="1" smtClean="0">
                <a:latin typeface="Castellar" pitchFamily="18" charset="0"/>
              </a:rPr>
              <a:t>المريئية</a:t>
            </a:r>
            <a:r>
              <a:rPr lang="ar-SA" sz="2400" b="1" dirty="0" smtClean="0">
                <a:latin typeface="Castellar" pitchFamily="18" charset="0"/>
              </a:rPr>
              <a:t> السفلية </a:t>
            </a:r>
            <a:r>
              <a:rPr lang="en-US" sz="2400" b="1" dirty="0" smtClean="0">
                <a:latin typeface="Castellar" pitchFamily="18" charset="0"/>
              </a:rPr>
              <a:t>:LES</a:t>
            </a:r>
            <a:r>
              <a:rPr lang="ar-SA" sz="2400" b="1" dirty="0" smtClean="0">
                <a:latin typeface="Castellar" pitchFamily="18" charset="0"/>
              </a:rPr>
              <a:t> طولها 4سم تقريبا ,مغلقة </a:t>
            </a:r>
            <a:r>
              <a:rPr lang="ar-SA" sz="2400" b="1" dirty="0" err="1" smtClean="0">
                <a:latin typeface="Castellar" pitchFamily="18" charset="0"/>
              </a:rPr>
              <a:t>ايضا</a:t>
            </a:r>
            <a:r>
              <a:rPr lang="ar-SA" sz="2400" b="1" dirty="0" smtClean="0">
                <a:latin typeface="Castellar" pitchFamily="18" charset="0"/>
              </a:rPr>
              <a:t> بحالة الراحة,ضغطها بحدود 20 ملم زئبقي, وتحوي </a:t>
            </a:r>
            <a:r>
              <a:rPr lang="ar-SA" sz="2400" b="1" dirty="0" err="1" smtClean="0">
                <a:latin typeface="Castellar" pitchFamily="18" charset="0"/>
              </a:rPr>
              <a:t>اليافا</a:t>
            </a:r>
            <a:r>
              <a:rPr lang="ar-SA" sz="2400" b="1" dirty="0" smtClean="0">
                <a:latin typeface="Castellar" pitchFamily="18" charset="0"/>
              </a:rPr>
              <a:t> عضلية ملساء, تخضع لضبط خلطي وعصبي حيث تقوم دفعات  </a:t>
            </a:r>
            <a:r>
              <a:rPr lang="ar-SA" sz="2400" b="1" dirty="0" err="1" smtClean="0">
                <a:latin typeface="Castellar" pitchFamily="18" charset="0"/>
              </a:rPr>
              <a:t>مبهمية</a:t>
            </a:r>
            <a:r>
              <a:rPr lang="ar-SA" sz="2400" b="1" dirty="0" smtClean="0">
                <a:latin typeface="Castellar" pitchFamily="18" charset="0"/>
              </a:rPr>
              <a:t> </a:t>
            </a:r>
            <a:r>
              <a:rPr lang="ar-SA" sz="2400" b="1" dirty="0" err="1" smtClean="0">
                <a:latin typeface="Castellar" pitchFamily="18" charset="0"/>
              </a:rPr>
              <a:t>كولينية</a:t>
            </a:r>
            <a:r>
              <a:rPr lang="ar-SA" sz="2400" b="1" dirty="0" smtClean="0">
                <a:latin typeface="Castellar" pitchFamily="18" charset="0"/>
              </a:rPr>
              <a:t> بالحفاظ على </a:t>
            </a:r>
            <a:r>
              <a:rPr lang="ar-SA" sz="2400" b="1" dirty="0" err="1" smtClean="0">
                <a:latin typeface="Castellar" pitchFamily="18" charset="0"/>
              </a:rPr>
              <a:t>مقوتها</a:t>
            </a:r>
            <a:r>
              <a:rPr lang="ar-SA" sz="2400" b="1" dirty="0" smtClean="0">
                <a:latin typeface="Castellar" pitchFamily="18" charset="0"/>
              </a:rPr>
              <a:t> </a:t>
            </a:r>
            <a:r>
              <a:rPr lang="ar-SA" sz="2400" b="1" dirty="0" err="1" smtClean="0">
                <a:latin typeface="Castellar" pitchFamily="18" charset="0"/>
              </a:rPr>
              <a:t>ايضا</a:t>
            </a:r>
            <a:r>
              <a:rPr lang="ar-SA" sz="2400" b="1" dirty="0" smtClean="0">
                <a:latin typeface="Castellar" pitchFamily="18" charset="0"/>
              </a:rPr>
              <a:t>. </a:t>
            </a:r>
            <a:endParaRPr lang="ar-SA" sz="2400" b="1" dirty="0">
              <a:latin typeface="Castellar"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5720" y="500042"/>
            <a:ext cx="8257225" cy="2308324"/>
          </a:xfrm>
          <a:prstGeom prst="rect">
            <a:avLst/>
          </a:prstGeom>
          <a:solidFill>
            <a:schemeClr val="accent6">
              <a:lumMod val="20000"/>
              <a:lumOff val="80000"/>
            </a:schemeClr>
          </a:solidFill>
          <a:ln>
            <a:solidFill>
              <a:schemeClr val="bg2">
                <a:lumMod val="90000"/>
              </a:schemeClr>
            </a:solidFill>
          </a:ln>
        </p:spPr>
        <p:txBody>
          <a:bodyPr wrap="square" rtlCol="1">
            <a:spAutoFit/>
          </a:bodyPr>
          <a:lstStyle/>
          <a:p>
            <a:r>
              <a:rPr lang="ar-SA" sz="2400" dirty="0" smtClean="0">
                <a:solidFill>
                  <a:srgbClr val="7030A0"/>
                </a:solidFill>
              </a:rPr>
              <a:t>4-العلاج </a:t>
            </a:r>
            <a:r>
              <a:rPr lang="ar-SA" sz="2400" dirty="0" err="1" smtClean="0">
                <a:solidFill>
                  <a:srgbClr val="7030A0"/>
                </a:solidFill>
              </a:rPr>
              <a:t>التنظيري</a:t>
            </a:r>
            <a:r>
              <a:rPr lang="ar-SA" sz="2400" dirty="0" smtClean="0">
                <a:solidFill>
                  <a:srgbClr val="7030A0"/>
                </a:solidFill>
              </a:rPr>
              <a:t>:</a:t>
            </a:r>
          </a:p>
          <a:p>
            <a:r>
              <a:rPr lang="ar-SA" sz="2400" dirty="0" smtClean="0"/>
              <a:t>*حقن </a:t>
            </a:r>
            <a:r>
              <a:rPr lang="ar-SA" sz="2400" dirty="0" err="1" smtClean="0"/>
              <a:t>البوليميريز</a:t>
            </a:r>
            <a:r>
              <a:rPr lang="ar-SA" sz="2400" dirty="0" smtClean="0"/>
              <a:t> </a:t>
            </a:r>
            <a:r>
              <a:rPr lang="ar-SA" sz="2400" dirty="0" err="1" smtClean="0"/>
              <a:t>اسفل</a:t>
            </a:r>
            <a:r>
              <a:rPr lang="ar-SA" sz="2400" dirty="0" smtClean="0"/>
              <a:t> المري سيؤدي </a:t>
            </a:r>
            <a:r>
              <a:rPr lang="ar-SA" sz="2400" dirty="0" err="1" smtClean="0"/>
              <a:t>الى</a:t>
            </a:r>
            <a:r>
              <a:rPr lang="ar-SA" sz="2400" dirty="0" smtClean="0"/>
              <a:t> تليف العضلية والتصاقها بالجوار ولكنها منعت عام 2006 .</a:t>
            </a:r>
          </a:p>
          <a:p>
            <a:r>
              <a:rPr lang="ar-SA" sz="2400" dirty="0" smtClean="0"/>
              <a:t>*طريق الخياطة الداخلية عن طريق المنظار الصلب الطبيعي.</a:t>
            </a:r>
          </a:p>
          <a:p>
            <a:r>
              <a:rPr lang="ar-SA" sz="2400" dirty="0" smtClean="0"/>
              <a:t>*استخدام الموجات ذات التوتير المرتفع والذي يسبب تندب وتليف القسم السفلي .</a:t>
            </a:r>
          </a:p>
          <a:p>
            <a:r>
              <a:rPr lang="ar-SA" sz="2400" dirty="0" smtClean="0"/>
              <a:t>*العلاج </a:t>
            </a:r>
            <a:r>
              <a:rPr lang="ar-SA" sz="2400" dirty="0" err="1" smtClean="0"/>
              <a:t>التنظيري</a:t>
            </a:r>
            <a:r>
              <a:rPr lang="ar-SA" sz="2400" dirty="0" smtClean="0"/>
              <a:t> نادر جدا وعند وجود </a:t>
            </a:r>
            <a:r>
              <a:rPr lang="ar-SA" sz="2400" dirty="0" err="1" smtClean="0"/>
              <a:t>استطباب</a:t>
            </a:r>
            <a:r>
              <a:rPr lang="ar-SA" sz="2400" dirty="0" smtClean="0"/>
              <a:t>  فالعمل الجراحي بالمنظار </a:t>
            </a:r>
            <a:r>
              <a:rPr lang="ar-SA" sz="2400" dirty="0" err="1" smtClean="0"/>
              <a:t>افضل</a:t>
            </a:r>
            <a:endParaRPr lang="ar-SA"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428604"/>
            <a:ext cx="9144000" cy="5447645"/>
          </a:xfrm>
          <a:prstGeom prst="rect">
            <a:avLst/>
          </a:prstGeom>
          <a:solidFill>
            <a:schemeClr val="accent6">
              <a:lumMod val="20000"/>
              <a:lumOff val="80000"/>
            </a:schemeClr>
          </a:solidFill>
        </p:spPr>
        <p:txBody>
          <a:bodyPr wrap="square" rtlCol="1">
            <a:spAutoFit/>
          </a:bodyPr>
          <a:lstStyle/>
          <a:p>
            <a:r>
              <a:rPr lang="ar-SA" sz="2400" dirty="0" smtClean="0"/>
              <a:t>*</a:t>
            </a:r>
            <a:r>
              <a:rPr lang="ar-SA" sz="3600" u="sng" dirty="0" err="1" smtClean="0"/>
              <a:t>أثناءالبلع</a:t>
            </a:r>
            <a:r>
              <a:rPr lang="ar-SA" sz="2400" u="sng" dirty="0" smtClean="0"/>
              <a:t> </a:t>
            </a:r>
            <a:r>
              <a:rPr lang="ar-SA" sz="2400" dirty="0" smtClean="0"/>
              <a:t>:تنفتح المصرتان العلوية والسفلية للمري بصورة شبه </a:t>
            </a:r>
            <a:r>
              <a:rPr lang="ar-SA" sz="2400" dirty="0" err="1" smtClean="0"/>
              <a:t>متواقتة</a:t>
            </a:r>
            <a:r>
              <a:rPr lang="ar-SA" sz="2400" dirty="0" smtClean="0"/>
              <a:t>, حث تنفتح المصرة السفلية وترتخي منذ بدء انفتاح المصرة العلوية, ويدوم الارتخاء حتى تصل الموجة </a:t>
            </a:r>
            <a:r>
              <a:rPr lang="ar-SA" sz="2400" dirty="0" err="1" smtClean="0"/>
              <a:t>الحويةالمريئية</a:t>
            </a:r>
            <a:r>
              <a:rPr lang="ar-SA" sz="2400" dirty="0" smtClean="0"/>
              <a:t> (الممثلة بالشكل السابق)</a:t>
            </a:r>
            <a:r>
              <a:rPr lang="ar-SA" sz="2400" dirty="0" err="1" smtClean="0"/>
              <a:t>اليها</a:t>
            </a:r>
            <a:r>
              <a:rPr lang="ar-SA" sz="2400" dirty="0" smtClean="0"/>
              <a:t>,</a:t>
            </a:r>
          </a:p>
          <a:p>
            <a:r>
              <a:rPr lang="ar-SA" sz="2400" dirty="0" smtClean="0"/>
              <a:t>وبعد انتقال اللقمة للمعدة سيرتفع ضغط المصرة السفلية وتغلق.</a:t>
            </a:r>
          </a:p>
          <a:p>
            <a:r>
              <a:rPr lang="ar-SA" sz="2400" dirty="0" smtClean="0"/>
              <a:t>*</a:t>
            </a:r>
            <a:r>
              <a:rPr lang="ar-SA" sz="2400" dirty="0" err="1" smtClean="0"/>
              <a:t>اذا</a:t>
            </a:r>
            <a:r>
              <a:rPr lang="ar-SA" sz="2400" dirty="0" smtClean="0"/>
              <a:t> تدخل اللقمة </a:t>
            </a:r>
            <a:r>
              <a:rPr lang="ar-SA" sz="2400" dirty="0" err="1" smtClean="0"/>
              <a:t>الطعامية</a:t>
            </a:r>
            <a:r>
              <a:rPr lang="ar-SA" sz="2400" dirty="0" smtClean="0"/>
              <a:t> الفم حيث يبدأ المضغ, وتختلط مع اللعاب والعصارات الهاضمة</a:t>
            </a:r>
          </a:p>
          <a:p>
            <a:r>
              <a:rPr lang="ar-SA" sz="2400" dirty="0" smtClean="0"/>
              <a:t>ثم يدفعها اللسان </a:t>
            </a:r>
            <a:r>
              <a:rPr lang="ar-SA" sz="2400" dirty="0" err="1" smtClean="0"/>
              <a:t>الى</a:t>
            </a:r>
            <a:r>
              <a:rPr lang="ar-SA" sz="2400" dirty="0" smtClean="0"/>
              <a:t> شراع الحنك اللين الذي يرتفع ويسد </a:t>
            </a:r>
            <a:r>
              <a:rPr lang="ar-SA" sz="2400" dirty="0" err="1" smtClean="0"/>
              <a:t>الفوهتن</a:t>
            </a:r>
            <a:r>
              <a:rPr lang="ar-SA" sz="2400" dirty="0" smtClean="0"/>
              <a:t> </a:t>
            </a:r>
            <a:r>
              <a:rPr lang="ar-SA" sz="2400" dirty="0" err="1" smtClean="0"/>
              <a:t>الانفيتين</a:t>
            </a:r>
            <a:r>
              <a:rPr lang="ar-SA" sz="2400" dirty="0" smtClean="0"/>
              <a:t>, ثم تبدأ مصرات البلعوم بالتقلص فتصبح </a:t>
            </a:r>
            <a:r>
              <a:rPr lang="ar-SA" sz="2400" dirty="0"/>
              <a:t> </a:t>
            </a:r>
            <a:r>
              <a:rPr lang="ar-SA" sz="2400" dirty="0" smtClean="0"/>
              <a:t>اللقمة مجبرة بالنزول </a:t>
            </a:r>
            <a:r>
              <a:rPr lang="ar-SA" sz="2400" dirty="0" err="1" smtClean="0"/>
              <a:t>الى</a:t>
            </a:r>
            <a:r>
              <a:rPr lang="ar-SA" sz="2400" dirty="0" smtClean="0"/>
              <a:t> الأسفل ( ويتم تقلصها بشكل </a:t>
            </a:r>
            <a:r>
              <a:rPr lang="ar-SA" sz="2400" dirty="0" err="1" smtClean="0"/>
              <a:t>متواقت</a:t>
            </a:r>
            <a:r>
              <a:rPr lang="ar-SA" sz="2400" dirty="0" smtClean="0"/>
              <a:t> ويعود ذلك للتناسق العصبي </a:t>
            </a:r>
            <a:r>
              <a:rPr lang="ar-SA" sz="2400" dirty="0" smtClean="0"/>
              <a:t>بينها</a:t>
            </a:r>
            <a:r>
              <a:rPr lang="ar-SA" sz="2400" dirty="0" smtClean="0"/>
              <a:t>).</a:t>
            </a:r>
          </a:p>
          <a:p>
            <a:r>
              <a:rPr lang="ar-SA" sz="2400" dirty="0" smtClean="0"/>
              <a:t>أي تتقلص معصرة البلعوم العلوية ثم تتقلص المتوسطة وتعصر الطعام-ثم ينحرف لسان المزمار للأسفل ليغطي الحنجرة ويسد الطريق التنفسي,فتدخل اللقمة </a:t>
            </a:r>
            <a:r>
              <a:rPr lang="ar-SA" sz="2400" dirty="0" err="1" smtClean="0"/>
              <a:t>الطعامية</a:t>
            </a:r>
            <a:r>
              <a:rPr lang="ar-SA" sz="2400" dirty="0" smtClean="0"/>
              <a:t> </a:t>
            </a:r>
            <a:r>
              <a:rPr lang="ar-SA" sz="2400" dirty="0" err="1" smtClean="0"/>
              <a:t>الى</a:t>
            </a:r>
            <a:r>
              <a:rPr lang="ar-SA" sz="2400" dirty="0" smtClean="0"/>
              <a:t> البلعوم </a:t>
            </a:r>
            <a:r>
              <a:rPr lang="ar-SA" sz="2400" dirty="0" err="1" smtClean="0"/>
              <a:t>المريئي</a:t>
            </a:r>
            <a:r>
              <a:rPr lang="ar-SA" sz="2400" dirty="0" smtClean="0"/>
              <a:t> وتتقلص معصرة البلعوم السفلية,ثم تبدأ عضلات المريء بعملها لنقل اللقمة </a:t>
            </a:r>
            <a:r>
              <a:rPr lang="ar-SA" sz="2400" dirty="0" err="1" smtClean="0"/>
              <a:t>الطعامية</a:t>
            </a:r>
            <a:r>
              <a:rPr lang="ar-SA" sz="2400" dirty="0" smtClean="0"/>
              <a:t> للمعدة </a:t>
            </a:r>
          </a:p>
          <a:p>
            <a:r>
              <a:rPr lang="ar-SA" sz="2400" dirty="0" smtClean="0"/>
              <a:t>*أي دخول للطعام </a:t>
            </a:r>
            <a:r>
              <a:rPr lang="ar-SA" sz="2400" dirty="0" err="1" smtClean="0"/>
              <a:t>الى</a:t>
            </a:r>
            <a:r>
              <a:rPr lang="ar-SA" sz="2400" dirty="0" smtClean="0"/>
              <a:t> الطريق التنفسي </a:t>
            </a:r>
            <a:r>
              <a:rPr lang="ar-SA" sz="2400" dirty="0" err="1" smtClean="0"/>
              <a:t>سيسبب</a:t>
            </a:r>
            <a:r>
              <a:rPr lang="ar-SA" sz="2400" dirty="0" smtClean="0"/>
              <a:t> </a:t>
            </a:r>
            <a:r>
              <a:rPr lang="ar-SA" sz="2400" dirty="0" err="1" smtClean="0"/>
              <a:t>تخريش</a:t>
            </a:r>
            <a:r>
              <a:rPr lang="ar-SA" sz="2400" dirty="0" smtClean="0"/>
              <a:t> الطرق التنفسية,</a:t>
            </a:r>
            <a:r>
              <a:rPr lang="ar-SA" sz="2400" dirty="0" err="1" smtClean="0"/>
              <a:t>انتانات</a:t>
            </a:r>
            <a:r>
              <a:rPr lang="ar-SA" sz="2400" dirty="0" smtClean="0"/>
              <a:t>,التهابات متكررة,أعراض تنفسية أخرى</a:t>
            </a:r>
            <a:endParaRPr lang="ar-SA"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أفقي 1"/>
          <p:cNvSpPr/>
          <p:nvPr/>
        </p:nvSpPr>
        <p:spPr>
          <a:xfrm>
            <a:off x="785786" y="428604"/>
            <a:ext cx="7643866" cy="1033272"/>
          </a:xfrm>
          <a:prstGeom prst="horizontalScroll">
            <a:avLst/>
          </a:prstGeom>
          <a:solidFill>
            <a:schemeClr val="accent2">
              <a:lumMod val="60000"/>
              <a:lumOff val="40000"/>
            </a:schemeClr>
          </a:solidFill>
          <a:effectLst>
            <a:innerShdw blurRad="114300" dir="1200000">
              <a:schemeClr val="tx1">
                <a:lumMod val="95000"/>
                <a:lumOff val="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tx1"/>
                </a:solidFill>
              </a:rPr>
              <a:t>وظائف </a:t>
            </a:r>
            <a:r>
              <a:rPr lang="ar-SA" sz="3200" b="1" dirty="0" err="1" smtClean="0">
                <a:solidFill>
                  <a:schemeClr val="tx1"/>
                </a:solidFill>
              </a:rPr>
              <a:t>المري</a:t>
            </a:r>
            <a:endParaRPr lang="ar-SA" sz="3200" b="1" dirty="0">
              <a:solidFill>
                <a:schemeClr val="tx1"/>
              </a:solidFill>
            </a:endParaRPr>
          </a:p>
        </p:txBody>
      </p:sp>
      <p:sp>
        <p:nvSpPr>
          <p:cNvPr id="4" name="مستطيل 3"/>
          <p:cNvSpPr/>
          <p:nvPr/>
        </p:nvSpPr>
        <p:spPr>
          <a:xfrm>
            <a:off x="0" y="1500174"/>
            <a:ext cx="8786842" cy="3046988"/>
          </a:xfrm>
          <a:prstGeom prst="rect">
            <a:avLst/>
          </a:prstGeom>
          <a:solidFill>
            <a:schemeClr val="accent6">
              <a:lumMod val="20000"/>
              <a:lumOff val="80000"/>
            </a:schemeClr>
          </a:solidFill>
        </p:spPr>
        <p:txBody>
          <a:bodyPr wrap="square">
            <a:spAutoFit/>
          </a:bodyPr>
          <a:lstStyle/>
          <a:p>
            <a:r>
              <a:rPr lang="ar-SA" sz="3200" b="1" dirty="0" smtClean="0"/>
              <a:t>1- نقل الأطعمة </a:t>
            </a:r>
            <a:r>
              <a:rPr lang="ar-SA" sz="3200" b="1" dirty="0" err="1" smtClean="0"/>
              <a:t>والأشربة</a:t>
            </a:r>
            <a:r>
              <a:rPr lang="ar-SA" sz="3200" b="1" dirty="0" smtClean="0"/>
              <a:t> من البلعوم للمعدة.</a:t>
            </a:r>
          </a:p>
          <a:p>
            <a:r>
              <a:rPr lang="ar-SA" sz="3200" b="1" dirty="0" smtClean="0"/>
              <a:t>2- منع دخول الهواء للأنبوب الهضمي (فالمصرة مغلقة </a:t>
            </a:r>
          </a:p>
          <a:p>
            <a:r>
              <a:rPr lang="ar-SA" sz="3200" b="1" dirty="0" smtClean="0"/>
              <a:t>         خارج أوقات البلع) .</a:t>
            </a:r>
          </a:p>
          <a:p>
            <a:r>
              <a:rPr lang="ar-SA" sz="3200" b="1" dirty="0" smtClean="0"/>
              <a:t>3- منع </a:t>
            </a:r>
            <a:r>
              <a:rPr lang="ar-SA" sz="3200" b="1" dirty="0" err="1" smtClean="0"/>
              <a:t>قلس</a:t>
            </a:r>
            <a:r>
              <a:rPr lang="ar-SA" sz="3200" b="1" dirty="0" smtClean="0"/>
              <a:t> أو ارتداد محتويات المعدة للأعلى (عن طريق</a:t>
            </a:r>
          </a:p>
          <a:p>
            <a:r>
              <a:rPr lang="ar-SA" sz="3200" b="1" dirty="0" smtClean="0"/>
              <a:t>        الحركات </a:t>
            </a:r>
            <a:r>
              <a:rPr lang="ar-SA" sz="3200" b="1" dirty="0" err="1" smtClean="0"/>
              <a:t>الحوية</a:t>
            </a:r>
            <a:r>
              <a:rPr lang="ar-SA" sz="3200" b="1" dirty="0" smtClean="0"/>
              <a:t> وحيدة الاتجاه وعن طريق </a:t>
            </a:r>
            <a:r>
              <a:rPr lang="ar-SA" sz="3200" b="1" dirty="0" err="1" smtClean="0"/>
              <a:t>المعصرات</a:t>
            </a:r>
            <a:r>
              <a:rPr lang="ar-SA" sz="3200" b="1" dirty="0" smtClean="0"/>
              <a:t>).</a:t>
            </a:r>
          </a:p>
          <a:p>
            <a:endParaRPr lang="ar-SA" sz="32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أفقي 1"/>
          <p:cNvSpPr/>
          <p:nvPr/>
        </p:nvSpPr>
        <p:spPr>
          <a:xfrm>
            <a:off x="1857356" y="285728"/>
            <a:ext cx="5572164" cy="1033272"/>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chemeClr val="tx1"/>
                </a:solidFill>
              </a:rPr>
              <a:t>وسائل استقصاء </a:t>
            </a:r>
            <a:r>
              <a:rPr lang="ar-SA" sz="3600" b="1" dirty="0" err="1" smtClean="0">
                <a:solidFill>
                  <a:schemeClr val="tx1"/>
                </a:solidFill>
              </a:rPr>
              <a:t>المري</a:t>
            </a:r>
            <a:endParaRPr lang="ar-SA" sz="3600" b="1" dirty="0">
              <a:solidFill>
                <a:schemeClr val="tx1"/>
              </a:solidFill>
            </a:endParaRPr>
          </a:p>
        </p:txBody>
      </p:sp>
      <p:sp>
        <p:nvSpPr>
          <p:cNvPr id="3" name="مستطيل 2"/>
          <p:cNvSpPr/>
          <p:nvPr/>
        </p:nvSpPr>
        <p:spPr>
          <a:xfrm>
            <a:off x="1071538" y="1357298"/>
            <a:ext cx="7643834" cy="1938992"/>
          </a:xfrm>
          <a:prstGeom prst="rect">
            <a:avLst/>
          </a:prstGeom>
          <a:solidFill>
            <a:schemeClr val="accent6">
              <a:lumMod val="20000"/>
              <a:lumOff val="80000"/>
            </a:schemeClr>
          </a:solidFill>
        </p:spPr>
        <p:txBody>
          <a:bodyPr wrap="square">
            <a:spAutoFit/>
          </a:bodyPr>
          <a:lstStyle/>
          <a:p>
            <a:r>
              <a:rPr lang="ar-SA" sz="2400" b="1" dirty="0" smtClean="0"/>
              <a:t>لا يوجد </a:t>
            </a:r>
            <a:r>
              <a:rPr lang="ar-SA" sz="2400" b="1" dirty="0" err="1" smtClean="0"/>
              <a:t>سريرياً</a:t>
            </a:r>
            <a:r>
              <a:rPr lang="ar-SA" sz="2400" b="1" dirty="0" smtClean="0"/>
              <a:t> وسيلة لجس المريء أو قرعه أو إصغائه لأن المري عضو عميق في المنصف الخلفي أمام العمود الفقري (إلا طبعاً في حال وجود كتلة أو عقد حينها نجس الكتلة أو العقد وليس المري) وتقسم الوسائط الاستقصائية المستخدمة إلى :</a:t>
            </a:r>
          </a:p>
          <a:p>
            <a:r>
              <a:rPr lang="ar-SA" sz="2400" b="1" dirty="0" smtClean="0"/>
              <a:t>                 </a:t>
            </a:r>
            <a:endParaRPr lang="ar-SA" sz="2400" b="1" dirty="0"/>
          </a:p>
        </p:txBody>
      </p:sp>
      <p:sp>
        <p:nvSpPr>
          <p:cNvPr id="4" name="مستطيل 3"/>
          <p:cNvSpPr/>
          <p:nvPr/>
        </p:nvSpPr>
        <p:spPr>
          <a:xfrm>
            <a:off x="1428728" y="3071810"/>
            <a:ext cx="6028072" cy="523220"/>
          </a:xfrm>
          <a:prstGeom prst="rect">
            <a:avLst/>
          </a:prstGeom>
          <a:solidFill>
            <a:schemeClr val="accent6">
              <a:lumMod val="20000"/>
              <a:lumOff val="80000"/>
            </a:schemeClr>
          </a:solidFill>
        </p:spPr>
        <p:txBody>
          <a:bodyPr wrap="square">
            <a:spAutoFit/>
          </a:bodyPr>
          <a:lstStyle/>
          <a:p>
            <a:r>
              <a:rPr lang="ar-SA" sz="2800" dirty="0" smtClean="0"/>
              <a:t>1-وسائل استقصاء </a:t>
            </a:r>
            <a:r>
              <a:rPr lang="ar-SA" sz="2800" dirty="0" err="1" smtClean="0"/>
              <a:t>المري</a:t>
            </a:r>
            <a:r>
              <a:rPr lang="ar-SA" sz="2800" dirty="0" smtClean="0"/>
              <a:t> من الناحية الشكلية</a:t>
            </a:r>
            <a:endParaRPr lang="ar-SA" sz="2800" dirty="0"/>
          </a:p>
        </p:txBody>
      </p:sp>
      <p:sp>
        <p:nvSpPr>
          <p:cNvPr id="5" name="مستطيل 4"/>
          <p:cNvSpPr/>
          <p:nvPr/>
        </p:nvSpPr>
        <p:spPr>
          <a:xfrm>
            <a:off x="2071670" y="3643314"/>
            <a:ext cx="5357850" cy="523220"/>
          </a:xfrm>
          <a:prstGeom prst="rect">
            <a:avLst/>
          </a:prstGeom>
          <a:solidFill>
            <a:schemeClr val="accent6">
              <a:lumMod val="20000"/>
              <a:lumOff val="80000"/>
            </a:schemeClr>
          </a:solidFill>
        </p:spPr>
        <p:txBody>
          <a:bodyPr wrap="square">
            <a:spAutoFit/>
          </a:bodyPr>
          <a:lstStyle/>
          <a:p>
            <a:r>
              <a:rPr lang="ar-SA" sz="2800" dirty="0" smtClean="0"/>
              <a:t>2-وسائل استقصاء </a:t>
            </a:r>
            <a:r>
              <a:rPr lang="ar-SA" sz="2800" dirty="0" err="1" smtClean="0"/>
              <a:t>المري</a:t>
            </a:r>
            <a:r>
              <a:rPr lang="ar-SA" sz="2800" dirty="0" smtClean="0"/>
              <a:t> من الناحية الوظيفية</a:t>
            </a:r>
            <a:endParaRPr lang="ar-SA"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357422" y="214290"/>
            <a:ext cx="6429419" cy="584775"/>
          </a:xfrm>
          <a:prstGeom prst="rect">
            <a:avLst/>
          </a:prstGeom>
        </p:spPr>
        <p:txBody>
          <a:bodyPr wrap="square">
            <a:spAutoFit/>
          </a:bodyPr>
          <a:lstStyle/>
          <a:p>
            <a:r>
              <a:rPr lang="ar-SA" sz="3200" b="1" dirty="0" smtClean="0"/>
              <a:t>1-وسائل استقصاء </a:t>
            </a:r>
            <a:r>
              <a:rPr lang="ar-SA" sz="3200" b="1" dirty="0" err="1" smtClean="0"/>
              <a:t>المري</a:t>
            </a:r>
            <a:r>
              <a:rPr lang="ar-SA" sz="3200" b="1" dirty="0" smtClean="0"/>
              <a:t> من الناحية الشكلية:</a:t>
            </a:r>
          </a:p>
        </p:txBody>
      </p:sp>
      <p:sp>
        <p:nvSpPr>
          <p:cNvPr id="3" name="مستطيل 2"/>
          <p:cNvSpPr/>
          <p:nvPr/>
        </p:nvSpPr>
        <p:spPr>
          <a:xfrm>
            <a:off x="0" y="785795"/>
            <a:ext cx="8429620" cy="4893647"/>
          </a:xfrm>
          <a:prstGeom prst="rect">
            <a:avLst/>
          </a:prstGeom>
          <a:solidFill>
            <a:schemeClr val="accent6">
              <a:lumMod val="20000"/>
              <a:lumOff val="80000"/>
            </a:schemeClr>
          </a:solidFill>
        </p:spPr>
        <p:txBody>
          <a:bodyPr wrap="square">
            <a:spAutoFit/>
          </a:bodyPr>
          <a:lstStyle/>
          <a:p>
            <a:r>
              <a:rPr lang="ar-SA" sz="2400" dirty="0" smtClean="0">
                <a:solidFill>
                  <a:schemeClr val="accent2">
                    <a:lumMod val="75000"/>
                  </a:schemeClr>
                </a:solidFill>
              </a:rPr>
              <a:t>1- التنظير الهضمي: </a:t>
            </a:r>
            <a:r>
              <a:rPr lang="ar-SA" sz="2400" dirty="0" smtClean="0"/>
              <a:t>ندخل المنظار وفي ذروته كاميرا أو أشعة ضوئية لدراسة مخاطية المري حيث أن التنظير يدرس فقط المخاطية ولا يظهر باقي الطبقات، </a:t>
            </a:r>
          </a:p>
          <a:p>
            <a:r>
              <a:rPr lang="ar-SA" sz="2400" dirty="0" smtClean="0"/>
              <a:t>بإمكانه أيضاً كشف انطباع خارجي على المري دون أن يظهر السبب </a:t>
            </a:r>
          </a:p>
          <a:p>
            <a:r>
              <a:rPr lang="ar-SA" sz="2400" dirty="0" smtClean="0"/>
              <a:t>(أي تظهر تضاريس مخاطية المري والاندفاعات فيه) .</a:t>
            </a:r>
          </a:p>
          <a:p>
            <a:endParaRPr lang="ar-SA" sz="2400" dirty="0" smtClean="0"/>
          </a:p>
          <a:p>
            <a:r>
              <a:rPr lang="ar-SA" sz="2400" dirty="0" smtClean="0"/>
              <a:t>.</a:t>
            </a:r>
            <a:r>
              <a:rPr lang="ar-SA" sz="2400" dirty="0" smtClean="0">
                <a:solidFill>
                  <a:schemeClr val="accent2">
                    <a:lumMod val="75000"/>
                  </a:schemeClr>
                </a:solidFill>
              </a:rPr>
              <a:t>2-التصوير</a:t>
            </a:r>
            <a:r>
              <a:rPr lang="ar-SA" sz="2400" dirty="0" smtClean="0"/>
              <a:t> الظليل: باستخدام اللقمة </a:t>
            </a:r>
            <a:r>
              <a:rPr lang="ar-SA" sz="2400" dirty="0" err="1" smtClean="0"/>
              <a:t>الباريتية</a:t>
            </a:r>
            <a:r>
              <a:rPr lang="ar-SA" sz="2400" dirty="0" smtClean="0"/>
              <a:t> ثم أخذ صورة، وتتيح ما يتيحه التنظير</a:t>
            </a:r>
          </a:p>
          <a:p>
            <a:r>
              <a:rPr lang="ar-SA" sz="2400" dirty="0" smtClean="0"/>
              <a:t>العادي.</a:t>
            </a:r>
          </a:p>
          <a:p>
            <a:r>
              <a:rPr lang="ar-SA" sz="2400" dirty="0" smtClean="0"/>
              <a:t>.</a:t>
            </a:r>
            <a:r>
              <a:rPr lang="ar-SA" sz="2400" dirty="0" smtClean="0">
                <a:solidFill>
                  <a:schemeClr val="accent2">
                    <a:lumMod val="75000"/>
                  </a:schemeClr>
                </a:solidFill>
              </a:rPr>
              <a:t>3-0 </a:t>
            </a:r>
            <a:r>
              <a:rPr lang="ar-SA" sz="2400" dirty="0" err="1" smtClean="0">
                <a:solidFill>
                  <a:schemeClr val="accent2">
                    <a:lumMod val="75000"/>
                  </a:schemeClr>
                </a:solidFill>
              </a:rPr>
              <a:t>الإيكو</a:t>
            </a:r>
            <a:r>
              <a:rPr lang="ar-SA" sz="2400" dirty="0" smtClean="0">
                <a:solidFill>
                  <a:schemeClr val="accent2">
                    <a:lumMod val="75000"/>
                  </a:schemeClr>
                </a:solidFill>
              </a:rPr>
              <a:t> الباطني </a:t>
            </a:r>
            <a:r>
              <a:rPr lang="en-US" sz="2400" dirty="0" smtClean="0"/>
              <a:t>:EUS ( Endoscopy Ultrasound ): </a:t>
            </a:r>
            <a:r>
              <a:rPr lang="ar-SA" sz="2400" dirty="0" smtClean="0"/>
              <a:t>وهو منظار عادي ولكن في ذروته </a:t>
            </a:r>
            <a:r>
              <a:rPr lang="ar-SA" sz="2400" dirty="0" err="1" smtClean="0"/>
              <a:t>مسبار</a:t>
            </a:r>
            <a:r>
              <a:rPr lang="ar-SA" sz="2400" dirty="0" smtClean="0"/>
              <a:t> </a:t>
            </a:r>
            <a:r>
              <a:rPr lang="ar-SA" sz="2400" dirty="0" err="1" smtClean="0"/>
              <a:t>إيكوغرافي</a:t>
            </a:r>
            <a:r>
              <a:rPr lang="ar-SA" sz="2400" dirty="0" smtClean="0"/>
              <a:t>، يدخل إلى لمعة المري فيظهر مكونات طبقات المري</a:t>
            </a:r>
          </a:p>
          <a:p>
            <a:r>
              <a:rPr lang="ar-SA" sz="2400" dirty="0" smtClean="0"/>
              <a:t>وكل ما يحيط فيه على مسافة قد تبعد أو تقصر حسب التواتر الذي أستخدمه.</a:t>
            </a:r>
          </a:p>
          <a:p>
            <a:r>
              <a:rPr lang="ar-SA" sz="2400" dirty="0" smtClean="0">
                <a:solidFill>
                  <a:schemeClr val="accent2">
                    <a:lumMod val="75000"/>
                  </a:schemeClr>
                </a:solidFill>
              </a:rPr>
              <a:t>.4- التصوير الطبقي المحوري</a:t>
            </a:r>
            <a:r>
              <a:rPr lang="en-US" sz="2400" dirty="0" err="1" smtClean="0"/>
              <a:t>CTscan</a:t>
            </a:r>
            <a:r>
              <a:rPr lang="en-US" sz="2400" dirty="0" smtClean="0"/>
              <a:t> ) </a:t>
            </a:r>
            <a:r>
              <a:rPr lang="ar-SA" sz="2400" dirty="0" smtClean="0"/>
              <a:t>) :يظهر </a:t>
            </a:r>
            <a:r>
              <a:rPr lang="ar-SA" sz="2400" dirty="0" err="1" smtClean="0"/>
              <a:t>المري</a:t>
            </a:r>
            <a:r>
              <a:rPr lang="ar-SA" sz="2400" dirty="0" smtClean="0"/>
              <a:t> وما حوله لمسافات أبعد بكثير من </a:t>
            </a:r>
            <a:r>
              <a:rPr lang="en-US" sz="2400" dirty="0" smtClean="0"/>
              <a:t>EUS</a:t>
            </a:r>
          </a:p>
          <a:p>
            <a:r>
              <a:rPr lang="ar-SA" sz="2400" dirty="0" smtClean="0"/>
              <a:t>.</a:t>
            </a:r>
            <a:r>
              <a:rPr lang="ar-SA" sz="2400" dirty="0" smtClean="0">
                <a:solidFill>
                  <a:schemeClr val="accent2">
                    <a:lumMod val="75000"/>
                  </a:schemeClr>
                </a:solidFill>
              </a:rPr>
              <a:t>5- الرنين المغناطيسي </a:t>
            </a:r>
            <a:r>
              <a:rPr lang="en-US" sz="2400" dirty="0" smtClean="0"/>
              <a:t>MRI : </a:t>
            </a:r>
            <a:r>
              <a:rPr lang="ar-SA" sz="2400" dirty="0" smtClean="0"/>
              <a:t>نفس القصة</a:t>
            </a:r>
            <a:endParaRPr lang="ar-SA"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357166"/>
            <a:ext cx="8429684" cy="3214710"/>
          </a:xfrm>
          <a:prstGeom prst="rect">
            <a:avLst/>
          </a:prstGeom>
          <a:solidFill>
            <a:schemeClr val="accent6">
              <a:lumMod val="20000"/>
              <a:lumOff val="80000"/>
            </a:schemeClr>
          </a:solidFill>
        </p:spPr>
        <p:txBody>
          <a:bodyPr wrap="square">
            <a:spAutoFit/>
          </a:bodyPr>
          <a:lstStyle/>
          <a:p>
            <a:r>
              <a:rPr lang="ar-SA" sz="3200" b="1" dirty="0" smtClean="0"/>
              <a:t>وسائل</a:t>
            </a:r>
            <a:r>
              <a:rPr lang="ar-SA" sz="2800" b="1" dirty="0" smtClean="0"/>
              <a:t> استقصاء </a:t>
            </a:r>
            <a:r>
              <a:rPr lang="ar-SA" sz="2800" b="1" dirty="0" err="1" smtClean="0"/>
              <a:t>المري</a:t>
            </a:r>
            <a:r>
              <a:rPr lang="ar-SA" sz="2800" b="1" dirty="0" smtClean="0"/>
              <a:t> من الناحية الوظيفية:</a:t>
            </a:r>
          </a:p>
          <a:p>
            <a:r>
              <a:rPr lang="ar-SA" sz="2400" b="1" dirty="0" smtClean="0"/>
              <a:t>   </a:t>
            </a:r>
          </a:p>
          <a:p>
            <a:r>
              <a:rPr lang="ar-SA" sz="2400" b="1" dirty="0" smtClean="0"/>
              <a:t>                </a:t>
            </a:r>
            <a:r>
              <a:rPr lang="ar-SA" sz="2400" b="1" dirty="0" smtClean="0">
                <a:solidFill>
                  <a:schemeClr val="accent2">
                    <a:lumMod val="75000"/>
                  </a:schemeClr>
                </a:solidFill>
              </a:rPr>
              <a:t>1- قياس حموضة </a:t>
            </a:r>
            <a:r>
              <a:rPr lang="en-US" sz="2400" b="1" dirty="0" smtClean="0"/>
              <a:t>PH </a:t>
            </a:r>
            <a:r>
              <a:rPr lang="en-US" sz="2400" b="1" dirty="0" err="1" smtClean="0"/>
              <a:t>metry</a:t>
            </a:r>
            <a:r>
              <a:rPr lang="en-US" sz="2400" b="1" dirty="0" smtClean="0"/>
              <a:t> :PH</a:t>
            </a:r>
            <a:endParaRPr lang="ar-SA" sz="2400" b="1" dirty="0" smtClean="0"/>
          </a:p>
          <a:p>
            <a:r>
              <a:rPr lang="ar-SA" sz="2400" b="1" dirty="0" smtClean="0"/>
              <a:t>وفيه يتم إدخال </a:t>
            </a:r>
            <a:r>
              <a:rPr lang="ar-SA" sz="2400" b="1" dirty="0" err="1" smtClean="0"/>
              <a:t>مسبر</a:t>
            </a:r>
            <a:r>
              <a:rPr lang="ar-SA" sz="2400" b="1" dirty="0" smtClean="0"/>
              <a:t> يحوي مشعرات لأسفل المري حيث يعطينا </a:t>
            </a:r>
            <a:r>
              <a:rPr lang="en-US" sz="2400" b="1" dirty="0" smtClean="0"/>
              <a:t>PH </a:t>
            </a:r>
            <a:r>
              <a:rPr lang="ar-SA" sz="2400" b="1" dirty="0" smtClean="0"/>
              <a:t>المري</a:t>
            </a:r>
          </a:p>
          <a:p>
            <a:r>
              <a:rPr lang="en-US" sz="2400" b="1" dirty="0" smtClean="0"/>
              <a:t>PH    </a:t>
            </a:r>
            <a:r>
              <a:rPr lang="ar-SA" sz="2400" b="1" dirty="0" smtClean="0"/>
              <a:t>المري قلوي: (فلا يوجد إفرازات </a:t>
            </a:r>
            <a:r>
              <a:rPr lang="ar-SA" sz="2400" b="1" dirty="0" err="1" smtClean="0"/>
              <a:t>حامضية</a:t>
            </a:r>
            <a:r>
              <a:rPr lang="ar-SA" sz="2400" b="1" dirty="0" smtClean="0"/>
              <a:t> تصل له بالحالة </a:t>
            </a:r>
            <a:r>
              <a:rPr lang="ar-SA" sz="2400" b="1" dirty="0" err="1" smtClean="0"/>
              <a:t>الفيزيولوجية</a:t>
            </a:r>
            <a:r>
              <a:rPr lang="ar-SA" sz="2400" b="1" dirty="0" smtClean="0"/>
              <a:t>، </a:t>
            </a:r>
            <a:r>
              <a:rPr lang="ar-SA" sz="2400" b="1" dirty="0" err="1" smtClean="0"/>
              <a:t>كماأن</a:t>
            </a:r>
            <a:r>
              <a:rPr lang="ar-SA" sz="2400" b="1" dirty="0" smtClean="0"/>
              <a:t> قلوية اللعاب تلعب دوراً في ذلك )</a:t>
            </a:r>
          </a:p>
          <a:p>
            <a:r>
              <a:rPr lang="ar-SA" sz="2400" b="1" dirty="0" smtClean="0"/>
              <a:t>عند </a:t>
            </a:r>
            <a:r>
              <a:rPr lang="ar-SA" sz="2400" b="1" dirty="0" err="1" smtClean="0"/>
              <a:t>القلس</a:t>
            </a:r>
            <a:r>
              <a:rPr lang="ar-SA" sz="2400" b="1" dirty="0" smtClean="0"/>
              <a:t> المعدي يعطينا </a:t>
            </a:r>
            <a:r>
              <a:rPr lang="en-US" sz="2400" b="1" dirty="0" smtClean="0"/>
              <a:t>PH </a:t>
            </a:r>
            <a:r>
              <a:rPr lang="ar-SA" sz="2400" b="1" dirty="0" smtClean="0"/>
              <a:t>حامضي مرتفع (أقل من 4)</a:t>
            </a:r>
          </a:p>
          <a:p>
            <a:r>
              <a:rPr lang="ar-SA" sz="2400" b="1" dirty="0" smtClean="0"/>
              <a:t>ويدرس </a:t>
            </a:r>
            <a:r>
              <a:rPr lang="en-US" sz="2400" b="1" dirty="0" smtClean="0"/>
              <a:t>PH </a:t>
            </a:r>
            <a:r>
              <a:rPr lang="en-US" sz="2400" b="1" dirty="0" err="1" smtClean="0"/>
              <a:t>metry</a:t>
            </a:r>
            <a:r>
              <a:rPr lang="ar-SA" sz="2400" b="1" dirty="0" smtClean="0"/>
              <a:t>كل (6-12-24) ساعة</a:t>
            </a:r>
            <a:endParaRPr lang="en-US" sz="2400" b="1" dirty="0" smtClean="0"/>
          </a:p>
        </p:txBody>
      </p:sp>
      <p:sp>
        <p:nvSpPr>
          <p:cNvPr id="3" name="مستطيل 2"/>
          <p:cNvSpPr/>
          <p:nvPr/>
        </p:nvSpPr>
        <p:spPr>
          <a:xfrm>
            <a:off x="1071538" y="3857628"/>
            <a:ext cx="7429520" cy="2000264"/>
          </a:xfrm>
          <a:prstGeom prst="rect">
            <a:avLst/>
          </a:prstGeom>
          <a:solidFill>
            <a:schemeClr val="accent6">
              <a:lumMod val="20000"/>
              <a:lumOff val="80000"/>
            </a:schemeClr>
          </a:solidFill>
        </p:spPr>
        <p:txBody>
          <a:bodyPr wrap="square">
            <a:spAutoFit/>
          </a:bodyPr>
          <a:lstStyle/>
          <a:p>
            <a:r>
              <a:rPr lang="ar-SA" sz="2400" b="1" dirty="0" smtClean="0"/>
              <a:t>                  </a:t>
            </a:r>
            <a:r>
              <a:rPr lang="ar-SA" sz="2400" b="1" dirty="0" smtClean="0">
                <a:solidFill>
                  <a:schemeClr val="accent2">
                    <a:lumMod val="75000"/>
                  </a:schemeClr>
                </a:solidFill>
              </a:rPr>
              <a:t>2-قياس ضغوط </a:t>
            </a:r>
            <a:r>
              <a:rPr lang="ar-SA" sz="2400" b="1" dirty="0" err="1" smtClean="0">
                <a:solidFill>
                  <a:schemeClr val="accent2">
                    <a:lumMod val="75000"/>
                  </a:schemeClr>
                </a:solidFill>
              </a:rPr>
              <a:t>المري</a:t>
            </a:r>
            <a:r>
              <a:rPr lang="ar-SA" sz="2400" b="1" dirty="0" smtClean="0">
                <a:solidFill>
                  <a:schemeClr val="accent2">
                    <a:lumMod val="75000"/>
                  </a:schemeClr>
                </a:solidFill>
              </a:rPr>
              <a:t> </a:t>
            </a:r>
            <a:r>
              <a:rPr lang="en-US" sz="2400" b="1" dirty="0" err="1" smtClean="0"/>
              <a:t>Manometry</a:t>
            </a:r>
            <a:r>
              <a:rPr lang="en-US" sz="2400" b="1" dirty="0" smtClean="0"/>
              <a:t> :</a:t>
            </a:r>
          </a:p>
          <a:p>
            <a:r>
              <a:rPr lang="en-US" sz="2400" b="1" dirty="0" smtClean="0"/>
              <a:t>. </a:t>
            </a:r>
            <a:r>
              <a:rPr lang="ar-SA" sz="2400" b="1" dirty="0" smtClean="0"/>
              <a:t>دراسة وصفية لحركات </a:t>
            </a:r>
            <a:r>
              <a:rPr lang="ar-SA" sz="2400" b="1" dirty="0" err="1" smtClean="0"/>
              <a:t>المري</a:t>
            </a:r>
            <a:r>
              <a:rPr lang="ar-SA" sz="2400" b="1" dirty="0" smtClean="0"/>
              <a:t> وتقلصاته وشدتها.</a:t>
            </a:r>
          </a:p>
          <a:p>
            <a:r>
              <a:rPr lang="en-US" sz="2400" b="1" dirty="0" smtClean="0"/>
              <a:t>. </a:t>
            </a:r>
            <a:r>
              <a:rPr lang="ar-SA" sz="2400" b="1" dirty="0" smtClean="0"/>
              <a:t>منتظمة الحركات أم غير منتظمة.</a:t>
            </a:r>
          </a:p>
          <a:p>
            <a:r>
              <a:rPr lang="en-US" sz="2400" b="1" dirty="0" smtClean="0"/>
              <a:t>. </a:t>
            </a:r>
            <a:r>
              <a:rPr lang="ar-SA" sz="2400" b="1" dirty="0" smtClean="0"/>
              <a:t>شدة الموجة .</a:t>
            </a:r>
          </a:p>
          <a:p>
            <a:r>
              <a:rPr lang="en-US" sz="2400" b="1" dirty="0" smtClean="0"/>
              <a:t>. </a:t>
            </a:r>
            <a:r>
              <a:rPr lang="ar-SA" sz="2400" b="1" dirty="0" smtClean="0"/>
              <a:t>ارتخاء </a:t>
            </a:r>
            <a:r>
              <a:rPr lang="ar-SA" sz="2400" b="1" dirty="0" err="1" smtClean="0"/>
              <a:t>المعصرات</a:t>
            </a:r>
            <a:r>
              <a:rPr lang="ar-SA" sz="2400" b="1" dirty="0" smtClean="0"/>
              <a:t> طبيعي أم غير طبيعي.</a:t>
            </a:r>
            <a:endParaRPr lang="ar-SA"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TotalTime>
  <Words>4062</Words>
  <Application>Microsoft Office PowerPoint</Application>
  <PresentationFormat>عرض على الشاشة (3:4)‏</PresentationFormat>
  <Paragraphs>371</Paragraphs>
  <Slides>40</Slides>
  <Notes>2</Notes>
  <HiddenSlides>0</HiddenSlides>
  <MMClips>0</MMClips>
  <ScaleCrop>false</ScaleCrop>
  <HeadingPairs>
    <vt:vector size="4" baseType="variant">
      <vt:variant>
        <vt:lpstr>سمة</vt:lpstr>
      </vt:variant>
      <vt:variant>
        <vt:i4>1</vt:i4>
      </vt:variant>
      <vt:variant>
        <vt:lpstr>عناوين الشرائح</vt:lpstr>
      </vt:variant>
      <vt:variant>
        <vt:i4>40</vt:i4>
      </vt:variant>
    </vt:vector>
  </HeadingPairs>
  <TitlesOfParts>
    <vt:vector size="41"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nour center</dc:creator>
  <cp:lastModifiedBy>nour center</cp:lastModifiedBy>
  <cp:revision>123</cp:revision>
  <dcterms:created xsi:type="dcterms:W3CDTF">2015-09-23T17:34:06Z</dcterms:created>
  <dcterms:modified xsi:type="dcterms:W3CDTF">2021-10-18T13:02:36Z</dcterms:modified>
</cp:coreProperties>
</file>