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3" r:id="rId8"/>
    <p:sldId id="276"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7"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20" name="عنصر نائب للتذييل 19"/>
          <p:cNvSpPr>
            <a:spLocks noGrp="1"/>
          </p:cNvSpPr>
          <p:nvPr>
            <p:ph type="ftr" sz="quarter" idx="11"/>
          </p:nvPr>
        </p:nvSpPr>
        <p:spPr/>
        <p:txBody>
          <a:bodyPr/>
          <a:lstStyle>
            <a:extLst/>
          </a:lstStyle>
          <a:p>
            <a:endParaRPr lang="ar-SA" dirty="0"/>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8" name="عنصر نائب للتذييل 7"/>
          <p:cNvSpPr>
            <a:spLocks noGrp="1"/>
          </p:cNvSpPr>
          <p:nvPr>
            <p:ph type="ftr" sz="quarter" idx="11"/>
          </p:nvPr>
        </p:nvSpPr>
        <p:spPr/>
        <p:txBody>
          <a:bodyPr/>
          <a:lstStyle>
            <a:extLst/>
          </a:lstStyle>
          <a:p>
            <a:endParaRPr lang="ar-SA" dirty="0"/>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4" name="عنصر نائب للتذييل 3"/>
          <p:cNvSpPr>
            <a:spLocks noGrp="1"/>
          </p:cNvSpPr>
          <p:nvPr>
            <p:ph type="ftr" sz="quarter" idx="11"/>
          </p:nvPr>
        </p:nvSpPr>
        <p:spPr/>
        <p:txBody>
          <a:bodyPr/>
          <a:lstStyle>
            <a:extLst/>
          </a:lstStyle>
          <a:p>
            <a:endParaRPr lang="ar-SA" dirty="0"/>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3" name="عنصر نائب للتذييل 2"/>
          <p:cNvSpPr>
            <a:spLocks noGrp="1"/>
          </p:cNvSpPr>
          <p:nvPr>
            <p:ph type="ftr" sz="quarter" idx="11"/>
          </p:nvPr>
        </p:nvSpPr>
        <p:spPr/>
        <p:txBody>
          <a:bodyPr/>
          <a:lstStyle>
            <a:extLst/>
          </a:lstStyle>
          <a:p>
            <a:endParaRPr lang="ar-SA" dirty="0"/>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dirty="0"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20/01/1441</a:t>
            </a:fld>
            <a:endParaRPr lang="ar-SA" dirty="0"/>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dirty="0"/>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dirty="0"/>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3600451"/>
          </a:xfrm>
        </p:spPr>
        <p:txBody>
          <a:bodyPr/>
          <a:lstStyle/>
          <a:p>
            <a:pPr algn="r"/>
            <a:r>
              <a:rPr lang="ar-SY" sz="4300" b="1" dirty="0">
                <a:solidFill>
                  <a:srgbClr val="4F271C">
                    <a:satMod val="130000"/>
                  </a:srgbClr>
                </a:solidFill>
                <a:effectLst>
                  <a:outerShdw blurRad="50000" dist="30000" dir="5400000" algn="tl" rotWithShape="0">
                    <a:srgbClr val="000000">
                      <a:alpha val="30000"/>
                    </a:srgbClr>
                  </a:outerShdw>
                </a:effectLst>
                <a:latin typeface="Gill Sans MT"/>
              </a:rPr>
              <a:t>جامعة حماه - كلية الطب</a:t>
            </a:r>
            <a:br>
              <a:rPr lang="ar-SY" sz="4300" b="1" dirty="0">
                <a:solidFill>
                  <a:srgbClr val="4F271C">
                    <a:satMod val="130000"/>
                  </a:srgbClr>
                </a:solidFill>
                <a:effectLst>
                  <a:outerShdw blurRad="50000" dist="30000" dir="5400000" algn="tl" rotWithShape="0">
                    <a:srgbClr val="000000">
                      <a:alpha val="30000"/>
                    </a:srgbClr>
                  </a:outerShdw>
                </a:effectLst>
                <a:latin typeface="Gill Sans MT"/>
              </a:rPr>
            </a:br>
            <a:r>
              <a:rPr lang="ar-SY" sz="4300" b="1" dirty="0">
                <a:solidFill>
                  <a:srgbClr val="4F271C">
                    <a:satMod val="130000"/>
                  </a:srgbClr>
                </a:solidFill>
                <a:effectLst>
                  <a:outerShdw blurRad="50000" dist="30000" dir="5400000" algn="tl" rotWithShape="0">
                    <a:srgbClr val="000000">
                      <a:alpha val="30000"/>
                    </a:srgbClr>
                  </a:outerShdw>
                </a:effectLst>
                <a:latin typeface="Gill Sans MT"/>
              </a:rPr>
              <a:t>السنة الخامسة – مقرر </a:t>
            </a:r>
            <a:r>
              <a:rPr lang="ar-SY" sz="4300" b="1" dirty="0" smtClean="0">
                <a:solidFill>
                  <a:srgbClr val="4F271C">
                    <a:satMod val="130000"/>
                  </a:srgbClr>
                </a:solidFill>
                <a:effectLst>
                  <a:outerShdw blurRad="50000" dist="30000" dir="5400000" algn="tl" rotWithShape="0">
                    <a:srgbClr val="000000">
                      <a:alpha val="30000"/>
                    </a:srgbClr>
                  </a:outerShdw>
                </a:effectLst>
                <a:latin typeface="Gill Sans MT"/>
              </a:rPr>
              <a:t>أطفال1</a:t>
            </a:r>
            <a:endParaRPr lang="ar-SY" dirty="0"/>
          </a:p>
        </p:txBody>
      </p:sp>
      <p:sp>
        <p:nvSpPr>
          <p:cNvPr id="3" name="عنوان فرعي 2"/>
          <p:cNvSpPr>
            <a:spLocks noGrp="1"/>
          </p:cNvSpPr>
          <p:nvPr>
            <p:ph type="subTitle" idx="1"/>
          </p:nvPr>
        </p:nvSpPr>
        <p:spPr>
          <a:xfrm>
            <a:off x="1371600" y="3886200"/>
            <a:ext cx="6400800" cy="2639144"/>
          </a:xfrm>
        </p:spPr>
        <p:txBody>
          <a:bodyPr/>
          <a:lstStyle/>
          <a:p>
            <a:r>
              <a:rPr lang="ar-SY" sz="4400" b="1" dirty="0">
                <a:solidFill>
                  <a:srgbClr val="FF0000"/>
                </a:solidFill>
                <a:ea typeface="+mj-ea"/>
                <a:cs typeface="Times New Roman"/>
              </a:rPr>
              <a:t>اضطرابات الأعضاء التناسلية</a:t>
            </a:r>
            <a:endParaRPr lang="ar-SY" b="1" dirty="0" smtClean="0">
              <a:solidFill>
                <a:srgbClr val="FF0000"/>
              </a:solidFill>
            </a:endParaRPr>
          </a:p>
          <a:p>
            <a:r>
              <a:rPr lang="ar-SY" b="1" dirty="0" smtClean="0"/>
              <a:t>الدكتور مخلص شريف عدي</a:t>
            </a:r>
            <a:endParaRPr lang="ar-SY" b="1" dirty="0"/>
          </a:p>
        </p:txBody>
      </p:sp>
    </p:spTree>
    <p:extLst>
      <p:ext uri="{BB962C8B-B14F-4D97-AF65-F5344CB8AC3E}">
        <p14:creationId xmlns:p14="http://schemas.microsoft.com/office/powerpoint/2010/main" val="2327268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pPr algn="r"/>
            <a:r>
              <a:rPr lang="ar-SY" sz="2400" b="1" dirty="0" smtClean="0"/>
              <a:t>الحالات الاربية الصفنية الحادة (الصفن الحاد)</a:t>
            </a:r>
            <a:endParaRPr lang="ar-SY" sz="2400" b="1" dirty="0"/>
          </a:p>
        </p:txBody>
      </p:sp>
      <p:sp>
        <p:nvSpPr>
          <p:cNvPr id="3" name="عنصر نائب للمحتوى 2"/>
          <p:cNvSpPr>
            <a:spLocks noGrp="1"/>
          </p:cNvSpPr>
          <p:nvPr>
            <p:ph idx="1"/>
          </p:nvPr>
        </p:nvSpPr>
        <p:spPr>
          <a:xfrm>
            <a:off x="457200" y="1124744"/>
            <a:ext cx="8229600" cy="5001419"/>
          </a:xfrm>
        </p:spPr>
        <p:txBody>
          <a:bodyPr>
            <a:normAutofit lnSpcReduction="10000"/>
          </a:bodyPr>
          <a:lstStyle/>
          <a:p>
            <a:r>
              <a:rPr lang="ar-SY" sz="2400" b="1" dirty="0" smtClean="0"/>
              <a:t>انفتال الخصية : </a:t>
            </a:r>
            <a:r>
              <a:rPr lang="ar-SY" sz="2400" dirty="0" smtClean="0"/>
              <a:t>أكثر ماتكون في فترة ما بعد البلوغ. مؤلمة بشدة مع احمرار وتوذم في جلد الصفن , قد يكون الألم متوضعا في أسفل البطن أو الناحية الاربية أو الصفن .إن الخصى غير النازلة معرضة للانفتال على نحو أكبر </a:t>
            </a:r>
          </a:p>
          <a:p>
            <a:r>
              <a:rPr lang="ar-SY" sz="2400" dirty="0" smtClean="0"/>
              <a:t>يجب علاج الانفتال خلال ساعات من بدء الأعراض لتقليل احتمال خسارة الخصية مع تثبيت الخصية المقابلة .</a:t>
            </a:r>
          </a:p>
          <a:p>
            <a:r>
              <a:rPr lang="ar-SY" sz="2400" b="1" dirty="0" smtClean="0"/>
              <a:t>انفتال الزائدة الخصوية</a:t>
            </a:r>
          </a:p>
          <a:p>
            <a:r>
              <a:rPr lang="ar-SY" sz="2400" dirty="0" smtClean="0"/>
              <a:t>تتوضع على القطب العلوي للخصية , يصيب الذكور قبل البلوغ وهو أكثر شيوعا من الانفتال الخصوي . يتطور الألم خلال أيام ويكون أقل حدة من الانفتال , عادة يكون من الضروري إجراء فتح الصفن واستئصال الزائدة .</a:t>
            </a:r>
          </a:p>
          <a:p>
            <a:r>
              <a:rPr lang="ar-SY" sz="2400" dirty="0" smtClean="0"/>
              <a:t>في حال رؤية نقطة زرقاء عبر جلد الصفن وكان الألم قابلا للسيطرة عليه بالمسكن قد يكون العمل الجراحي غير ضروري. </a:t>
            </a:r>
          </a:p>
          <a:p>
            <a:r>
              <a:rPr lang="ar-SY" sz="2400" dirty="0" smtClean="0"/>
              <a:t>قد يؤدي الإنتان إلى التهاب صفن حاد , التهاب الخصية و البربخ أكثر شيوعا في الرضع وصغار الأطفال وخصوصا في حال وجود تشوه بولي أو شرجي سابق .</a:t>
            </a:r>
            <a:endParaRPr lang="ar-SY" sz="2400" dirty="0"/>
          </a:p>
        </p:txBody>
      </p:sp>
    </p:spTree>
    <p:extLst>
      <p:ext uri="{BB962C8B-B14F-4D97-AF65-F5344CB8AC3E}">
        <p14:creationId xmlns:p14="http://schemas.microsoft.com/office/powerpoint/2010/main" val="3935259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464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pPr algn="r"/>
            <a:r>
              <a:rPr lang="ar-SY" sz="2400" b="1" dirty="0" smtClean="0"/>
              <a:t>تشوهات القضيب </a:t>
            </a:r>
            <a:endParaRPr lang="ar-SY" sz="2400" b="1" dirty="0"/>
          </a:p>
        </p:txBody>
      </p:sp>
      <p:sp>
        <p:nvSpPr>
          <p:cNvPr id="3" name="عنصر نائب للمحتوى 2"/>
          <p:cNvSpPr>
            <a:spLocks noGrp="1"/>
          </p:cNvSpPr>
          <p:nvPr>
            <p:ph idx="1"/>
          </p:nvPr>
        </p:nvSpPr>
        <p:spPr>
          <a:xfrm>
            <a:off x="457200" y="1124744"/>
            <a:ext cx="8229600" cy="5616624"/>
          </a:xfrm>
        </p:spPr>
        <p:txBody>
          <a:bodyPr>
            <a:normAutofit lnSpcReduction="10000"/>
          </a:bodyPr>
          <a:lstStyle/>
          <a:p>
            <a:r>
              <a:rPr lang="ar-SY" sz="2400" b="1" dirty="0" smtClean="0"/>
              <a:t>القلفة </a:t>
            </a:r>
          </a:p>
          <a:p>
            <a:r>
              <a:rPr lang="ar-SY" sz="2400" dirty="0" smtClean="0"/>
              <a:t>نحو نصف الذكور غير المختونين بعمر السنة لديهم قلفة غير قابلة للتراجع .</a:t>
            </a:r>
          </a:p>
          <a:p>
            <a:r>
              <a:rPr lang="ar-SY" sz="2400" dirty="0" smtClean="0"/>
              <a:t>تكون النسبة 1% من الذكور الأكبر من 16 سنة . يسبب البول الكاوي التهابا أو حتى تقرحا . يمكن أن يتظاهر ذلك كالتهاب الجلد النشادري (طفح الحفاض) في الرضع الصغار  وتكون فتحة القلفة محمرة ومؤلمة. تحتاج هذه الحالة طمأنة الأهل والاهتمام بالنظافة الاعتيادية فقط . يجب تمييزها عن الانتان , أو التهاب القلفة والحشفة  حيث يكون الاحمرار أكثر امتدادا مع وجود مفرزات قيحية .</a:t>
            </a:r>
          </a:p>
          <a:p>
            <a:r>
              <a:rPr lang="ar-SY" sz="2400" dirty="0" smtClean="0"/>
              <a:t>ويحدث في 3% من الذكور مع ذروة حدوث نحو عمر 3 سنوات يحدث النكس في ثلث الحالات . يكون الانتان جرثوميا غالبا ويحتاج للمعالجة بالصادات الموضعية أو الجهازية. لا تستطب الصادات الفطرية كون الانتان الفطري نادرا . قد تكون الستيروئيدات الموضعية مفيدة .</a:t>
            </a:r>
          </a:p>
          <a:p>
            <a:r>
              <a:rPr lang="ar-SY" sz="2400" dirty="0" smtClean="0"/>
              <a:t>انتفاخ القلفة في أثناء التبول هو أحد أسباب تساؤل الأهل , وقد يبدو ذلك خطيرا  مع أنه من النادر أن يسبب أية مشكلات. وهو ينتج عن انفكاك الالتصاقات القلفية حول الحشفة  قبل حدوث هذا الانفكاك قرب الفوهة .</a:t>
            </a:r>
          </a:p>
          <a:p>
            <a:r>
              <a:rPr lang="ar-SY" sz="2400" b="1" dirty="0" smtClean="0"/>
              <a:t>اللخن: </a:t>
            </a:r>
            <a:r>
              <a:rPr lang="ar-SY" sz="2400" dirty="0" smtClean="0"/>
              <a:t>مادة مصفرة طرية مكونة من مفرزات </a:t>
            </a:r>
            <a:r>
              <a:rPr lang="ar-SY" sz="2400" dirty="0" smtClean="0"/>
              <a:t>وجلدا </a:t>
            </a:r>
            <a:r>
              <a:rPr lang="ar-SY" sz="2400" dirty="0" smtClean="0"/>
              <a:t>متوسفا تحت القلفة.</a:t>
            </a:r>
            <a:endParaRPr lang="ar-SY" sz="2400" b="1" dirty="0" smtClean="0"/>
          </a:p>
          <a:p>
            <a:endParaRPr lang="ar-SY" sz="2400" dirty="0"/>
          </a:p>
        </p:txBody>
      </p:sp>
    </p:spTree>
    <p:extLst>
      <p:ext uri="{BB962C8B-B14F-4D97-AF65-F5344CB8AC3E}">
        <p14:creationId xmlns:p14="http://schemas.microsoft.com/office/powerpoint/2010/main" val="345050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0"/>
            <a:ext cx="8964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43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pPr algn="r"/>
            <a:r>
              <a:rPr lang="ar-SY" sz="2400" b="1" dirty="0" smtClean="0"/>
              <a:t>القلفة غير القابلة للتراجع والشبم ( تضيق القلفة)</a:t>
            </a:r>
            <a:endParaRPr lang="ar-SY" sz="2400" b="1" dirty="0"/>
          </a:p>
        </p:txBody>
      </p:sp>
      <p:sp>
        <p:nvSpPr>
          <p:cNvPr id="3" name="عنصر نائب للمحتوى 2"/>
          <p:cNvSpPr>
            <a:spLocks noGrp="1"/>
          </p:cNvSpPr>
          <p:nvPr>
            <p:ph idx="1"/>
          </p:nvPr>
        </p:nvSpPr>
        <p:spPr>
          <a:xfrm>
            <a:off x="457200" y="1196752"/>
            <a:ext cx="8229600" cy="4929411"/>
          </a:xfrm>
        </p:spPr>
        <p:txBody>
          <a:bodyPr>
            <a:normAutofit lnSpcReduction="10000"/>
          </a:bodyPr>
          <a:lstStyle/>
          <a:p>
            <a:r>
              <a:rPr lang="ar-SY" sz="2400" dirty="0" smtClean="0"/>
              <a:t>عند تطبيق الشد اللطيف على القلفة الطبيعية, يميل جلد فتحة القلفة للانقلاب للخارج حتى لو لم تنفتح بالضرورة . وهذا ما يميزها من القلفة غير القابلة للتراجع على نحو مرضي والتي تغطي الحشفة بإحكام .</a:t>
            </a:r>
          </a:p>
          <a:p>
            <a:r>
              <a:rPr lang="ar-SY" sz="2400" dirty="0" smtClean="0"/>
              <a:t>إن أكثر سبب لتضيق القلفة الحقيقي هو التهاب الحشفة الجفافي الساد .الذي يؤدي إلى تندب مترقي قد يصل إلى الحشفة والصماخ البولي وحتى الاحليل .</a:t>
            </a:r>
          </a:p>
          <a:p>
            <a:pPr lvl="0"/>
            <a:r>
              <a:rPr lang="ar-SY" sz="2400" dirty="0">
                <a:solidFill>
                  <a:prstClr val="black"/>
                </a:solidFill>
              </a:rPr>
              <a:t>إن التهاب الحشفة الساد هو استطباب رئيس للختان .</a:t>
            </a:r>
          </a:p>
          <a:p>
            <a:r>
              <a:rPr lang="ar-SY" sz="2400" b="1" dirty="0" smtClean="0"/>
              <a:t>الختان:</a:t>
            </a:r>
            <a:r>
              <a:rPr lang="ar-SY" sz="2400" dirty="0" smtClean="0"/>
              <a:t>يبقى الختان حتى الآن تقليديا لدى المسلمين واليهود.واستطباباته: </a:t>
            </a:r>
            <a:endParaRPr lang="ar-SY" sz="2400" b="1" dirty="0" smtClean="0"/>
          </a:p>
          <a:p>
            <a:r>
              <a:rPr lang="ar-SY" sz="2400" dirty="0" smtClean="0"/>
              <a:t>التهاب الحشفة الساد مع تضيق قلفة حقيقي ( شبم ) .</a:t>
            </a:r>
          </a:p>
          <a:p>
            <a:r>
              <a:rPr lang="ar-SY" sz="2400" dirty="0" smtClean="0"/>
              <a:t>التهاب حشفة وقلفة متكرر مع أعراض معندة .</a:t>
            </a:r>
          </a:p>
          <a:p>
            <a:r>
              <a:rPr lang="ar-SY" sz="2400" dirty="0" smtClean="0"/>
              <a:t>للوقاية من الأخماج البولية المتكررة ، خصوصا في حال وجود اعتلال بولي خلقي (مثل دسامات الاحليل الخلفية أو الجذر المثاني الحالبي) أو تراجع وظيفي كلوي.</a:t>
            </a:r>
          </a:p>
          <a:p>
            <a:r>
              <a:rPr lang="ar-SY" sz="2400" dirty="0" smtClean="0"/>
              <a:t>في حال الحالة المتكررة لاجراء قثطرة بولية ( كما في حالات الشوك المشقوق).</a:t>
            </a:r>
          </a:p>
          <a:p>
            <a:endParaRPr lang="ar-SY" sz="2400" dirty="0"/>
          </a:p>
        </p:txBody>
      </p:sp>
    </p:spTree>
    <p:extLst>
      <p:ext uri="{BB962C8B-B14F-4D97-AF65-F5344CB8AC3E}">
        <p14:creationId xmlns:p14="http://schemas.microsoft.com/office/powerpoint/2010/main" val="2309310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400" b="1" dirty="0" smtClean="0"/>
              <a:t>الاحليل التحتي </a:t>
            </a:r>
            <a:endParaRPr lang="ar-SY" sz="2400" b="1" dirty="0"/>
          </a:p>
        </p:txBody>
      </p:sp>
      <p:sp>
        <p:nvSpPr>
          <p:cNvPr id="3" name="عنصر نائب للمحتوى 2"/>
          <p:cNvSpPr>
            <a:spLocks noGrp="1"/>
          </p:cNvSpPr>
          <p:nvPr>
            <p:ph idx="1"/>
          </p:nvPr>
        </p:nvSpPr>
        <p:spPr/>
        <p:txBody>
          <a:bodyPr>
            <a:normAutofit fontScale="92500" lnSpcReduction="20000"/>
          </a:bodyPr>
          <a:lstStyle/>
          <a:p>
            <a:r>
              <a:rPr lang="ar-SY" sz="2400" dirty="0" smtClean="0"/>
              <a:t>يحدث نتيجة سوء تشكل الجزء البطني من القضيب – وتحديدا سوء انغلاق الإحليل البطني. </a:t>
            </a:r>
            <a:r>
              <a:rPr lang="ar-SY" sz="2400" b="1" dirty="0" smtClean="0"/>
              <a:t>هناك ثلاثة تظاهرات أساسية تختلف نسبة مشاهدة كل منها:</a:t>
            </a:r>
          </a:p>
          <a:p>
            <a:r>
              <a:rPr lang="ar-SY" sz="2400" b="1" dirty="0" smtClean="0"/>
              <a:t>صماخ إحليل بطني: </a:t>
            </a:r>
            <a:r>
              <a:rPr lang="ar-SY" sz="2400" dirty="0" smtClean="0"/>
              <a:t>صماخ الاحليل متنوع التوضع , لكن في 80% من الحالات على نهاية جسم القضيب أو الحشفة.</a:t>
            </a:r>
          </a:p>
          <a:p>
            <a:r>
              <a:rPr lang="ar-SY" sz="2400" b="1" dirty="0" smtClean="0"/>
              <a:t>انحناء بطني لجسم القضيب </a:t>
            </a:r>
          </a:p>
          <a:p>
            <a:r>
              <a:rPr lang="ar-SY" sz="2400" b="1" dirty="0" smtClean="0"/>
              <a:t>القلفة على هيئة القبعة .</a:t>
            </a:r>
          </a:p>
          <a:p>
            <a:r>
              <a:rPr lang="ar-SY" sz="2400" b="1" dirty="0" smtClean="0"/>
              <a:t>التدبير:</a:t>
            </a:r>
            <a:r>
              <a:rPr lang="ar-SY" sz="2400" dirty="0" smtClean="0"/>
              <a:t> قد يتم إجراء الاصلاح الجراحي لأسباب وظيفية أو تجميلية , فالسبب الوظيفي الأساسي هو تمكين المريض من التبول بخط مستقيم في أثناء الوقوف والتمتع بانتصاب مستقيم </a:t>
            </a:r>
          </a:p>
          <a:p>
            <a:r>
              <a:rPr lang="ar-SY" sz="2400" dirty="0" smtClean="0"/>
              <a:t>يتم إجراء الجراحة غالبا في حال استطبابها في العامين إلى ثلاثة أعوام الأولى من العمر.</a:t>
            </a:r>
          </a:p>
          <a:p>
            <a:r>
              <a:rPr lang="ar-SY" sz="2400" dirty="0" smtClean="0"/>
              <a:t>يجب عدم ختان الرضع المصابين بالاحليل التحتي للمحافظة على النسيج واستعماله في إعادة التصنيع.</a:t>
            </a:r>
          </a:p>
          <a:p>
            <a:r>
              <a:rPr lang="ar-SY" sz="2400" dirty="0" smtClean="0"/>
              <a:t>الارتباط الجلد القضيبي الصفني يجعل القضيب يبدو غائرا , وهذا شائع في حالات البدانة</a:t>
            </a:r>
            <a:endParaRPr lang="ar-SY" sz="2400" dirty="0"/>
          </a:p>
        </p:txBody>
      </p:sp>
    </p:spTree>
    <p:extLst>
      <p:ext uri="{BB962C8B-B14F-4D97-AF65-F5344CB8AC3E}">
        <p14:creationId xmlns:p14="http://schemas.microsoft.com/office/powerpoint/2010/main" val="82115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1"/>
            <a:ext cx="9143999"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876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563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35100" y="1535154"/>
            <a:ext cx="7499350" cy="462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582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400" b="1" dirty="0" smtClean="0"/>
              <a:t>اضطرابات الأعضاء التناسلية عند الأنثى</a:t>
            </a:r>
            <a:endParaRPr lang="ar-SY" sz="2400" b="1" dirty="0"/>
          </a:p>
        </p:txBody>
      </p:sp>
      <p:sp>
        <p:nvSpPr>
          <p:cNvPr id="3" name="عنصر نائب للمحتوى 2"/>
          <p:cNvSpPr>
            <a:spLocks noGrp="1"/>
          </p:cNvSpPr>
          <p:nvPr>
            <p:ph idx="1"/>
          </p:nvPr>
        </p:nvSpPr>
        <p:spPr/>
        <p:txBody>
          <a:bodyPr>
            <a:normAutofit fontScale="92500" lnSpcReduction="10000"/>
          </a:bodyPr>
          <a:lstStyle/>
          <a:p>
            <a:r>
              <a:rPr lang="ar-SY" sz="2400" b="1" dirty="0" smtClean="0"/>
              <a:t>التهاب الفرج والمهبل /المفرزات المهبلية</a:t>
            </a:r>
          </a:p>
          <a:p>
            <a:r>
              <a:rPr lang="ar-SY" sz="2400" dirty="0" smtClean="0"/>
              <a:t>المشكلة الأكثرشيوعا هي احمرار الفرج. عند الرضع ينتج هذا الأمر عادة عن طفح الحفاض بسبب التهاب الجلد النشادري .في حالات أقل يكون التهاب الفرج والمهبل إنتانيا .واحيانا بسبب إنتان بالمبيضات .المفرزات المهبلية شائعة وسليمة غالبا هي ظاهرة طبيعية إلا بحال كونها خضراء أو كريهة حيث تشير إلى إنتان.</a:t>
            </a:r>
          </a:p>
          <a:p>
            <a:r>
              <a:rPr lang="ar-SY" sz="2400" dirty="0" smtClean="0"/>
              <a:t>العرض الإنذاري الأكثر أهمية هو مفرزات المهبل المدماة والتي تستدعي التحويل إلى اختصاصي لنفي الساركوما العضلية المخططة. </a:t>
            </a:r>
          </a:p>
          <a:p>
            <a:r>
              <a:rPr lang="ar-SY" sz="2400" b="1" dirty="0" smtClean="0"/>
              <a:t>التحام الشفرين: </a:t>
            </a:r>
            <a:r>
              <a:rPr lang="ar-SY" sz="2400" dirty="0" smtClean="0"/>
              <a:t>يمكن أن يسبب تخريشا موضعيا عند الفتيات قبل سن البلوغ. غالبا ما تكون هناك فتحة كافية لخروج البول. لايتطلب التحام الشفرين أية معالجة نوعية ما لم يؤدي إلى أعراض واضحة. يمكن أن تفيد الستيروئيدات الموضعية أو الاستروجين في حل الالتحام ,خصوصا إذا كان الالتحام يسمح برؤية تشريحية مقنعة , لكن احتمال النكس شائع . يجب القيام بالفحص تحت التخدير العام وفك الالتصاق في حالات محددة بسبب معدل النكس العالي.</a:t>
            </a:r>
            <a:endParaRPr lang="ar-SY" sz="2400" b="1" dirty="0"/>
          </a:p>
        </p:txBody>
      </p:sp>
    </p:spTree>
    <p:extLst>
      <p:ext uri="{BB962C8B-B14F-4D97-AF65-F5344CB8AC3E}">
        <p14:creationId xmlns:p14="http://schemas.microsoft.com/office/powerpoint/2010/main" val="3179903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400" b="1" dirty="0" smtClean="0"/>
              <a:t>الحالات الإربية الصفنية</a:t>
            </a:r>
            <a:endParaRPr lang="ar-SY" sz="2400" b="1" dirty="0"/>
          </a:p>
        </p:txBody>
      </p:sp>
      <p:sp>
        <p:nvSpPr>
          <p:cNvPr id="3" name="عنصر نائب للمحتوى 2"/>
          <p:cNvSpPr>
            <a:spLocks noGrp="1"/>
          </p:cNvSpPr>
          <p:nvPr>
            <p:ph idx="1"/>
          </p:nvPr>
        </p:nvSpPr>
        <p:spPr/>
        <p:txBody>
          <a:bodyPr>
            <a:normAutofit lnSpcReduction="10000"/>
          </a:bodyPr>
          <a:lstStyle/>
          <a:p>
            <a:r>
              <a:rPr lang="ar-SY" sz="2400" b="1" dirty="0" smtClean="0"/>
              <a:t>الفتق الإربي</a:t>
            </a:r>
          </a:p>
          <a:p>
            <a:r>
              <a:rPr lang="ar-SY" sz="2400" dirty="0" smtClean="0"/>
              <a:t>تحدث على نحو 5% من الذكور وهي أكثر شيوعا لدى الخدج.</a:t>
            </a:r>
          </a:p>
          <a:p>
            <a:r>
              <a:rPr lang="ar-SY" sz="2400" dirty="0" smtClean="0"/>
              <a:t>يظهر الفتق على نحو تبارز في الناحية الإربية قد يمتد إلى الصفن أو الشفر, عادة يكون غير عرضي ويظهر على نحو متردد خلال الشد. يجس أحيانا بفحص الناحية الإربية تبارز أو بنى الحبل المنوي الثخينة. قد تصبح محتويات الفتق غير ردودة (مختنقة) مسببة ألما وانسدادا معويا في بعض الأحيان أو تأذي خصية(اختناقا). يصبح الطفل متهيجا في هذه الحالة والتبارز ممضا مع حدوث إقياء.</a:t>
            </a:r>
          </a:p>
          <a:p>
            <a:r>
              <a:rPr lang="ar-SY" sz="2400" dirty="0" smtClean="0"/>
              <a:t>إن خطورة حدوث الإختناق أكبر لدى الرضيع منها لدى الأطفال الأكبر سنا .</a:t>
            </a:r>
          </a:p>
          <a:p>
            <a:r>
              <a:rPr lang="ar-SY" sz="2400" dirty="0" smtClean="0"/>
              <a:t>يمكن رد معظم الفتوق بنجاح بالرد اليدوي مع تسكين جيد مع التخطيط لإجراء جراحة في وقت مناسب, وفي حال تعذر الرد اليدوي يجب إجراء جراحة إسعافية بسبب خطر تأذي الأمعاء أو الخصية أو المبيض. </a:t>
            </a:r>
            <a:endParaRPr lang="ar-SY" sz="2400" dirty="0"/>
          </a:p>
        </p:txBody>
      </p:sp>
    </p:spTree>
    <p:extLst>
      <p:ext uri="{BB962C8B-B14F-4D97-AF65-F5344CB8AC3E}">
        <p14:creationId xmlns:p14="http://schemas.microsoft.com/office/powerpoint/2010/main" val="164699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400" b="1" dirty="0" smtClean="0"/>
              <a:t>الحالات الأخرى</a:t>
            </a:r>
            <a:endParaRPr lang="ar-SY" sz="2400" b="1" dirty="0"/>
          </a:p>
        </p:txBody>
      </p:sp>
      <p:sp>
        <p:nvSpPr>
          <p:cNvPr id="3" name="عنصر نائب للمحتوى 2"/>
          <p:cNvSpPr>
            <a:spLocks noGrp="1"/>
          </p:cNvSpPr>
          <p:nvPr>
            <p:ph idx="1"/>
          </p:nvPr>
        </p:nvSpPr>
        <p:spPr/>
        <p:txBody>
          <a:bodyPr>
            <a:normAutofit/>
          </a:bodyPr>
          <a:lstStyle/>
          <a:p>
            <a:r>
              <a:rPr lang="ar-SY" sz="2400" dirty="0" smtClean="0"/>
              <a:t>الانسداد الحقيقي أو رتق المهبل نادر. يتظاهر في المراهقة بانقطاع طمث بدئي . كما قد يترافق مع ألم بطني أو حوضي دوري نتيجة الإعاقة في خروج دم الطمث </a:t>
            </a:r>
          </a:p>
          <a:p>
            <a:r>
              <a:rPr lang="ar-SY" sz="2400" dirty="0" smtClean="0"/>
              <a:t>يكشف الفحص السريري السبب عادة . ففي حال ظهور انتباج أزرق ضمن المدخل يكون التشخيص هو غشاء بكارة غير منثقب والعلاج هو بضع الغشاء تحت التخدير.</a:t>
            </a:r>
          </a:p>
          <a:p>
            <a:r>
              <a:rPr lang="ar-SY" sz="2400" dirty="0" smtClean="0"/>
              <a:t>في حال غياب ثقوب غشاء البكارة فغالبا ما تكون المشكلة هي انقسام مهبلي أو اضطراب أكثر تعقيدا في تطور قناة موللر.</a:t>
            </a:r>
          </a:p>
          <a:p>
            <a:r>
              <a:rPr lang="ar-SY" sz="2400" dirty="0" smtClean="0"/>
              <a:t>يجب التفكير بالمبيض كسبب للألم البطني الحاد عند الإناث (كيسات المبيض أو الانفتال ) أو وجود كتلة ( كيسة أو ورم ).</a:t>
            </a:r>
          </a:p>
        </p:txBody>
      </p:sp>
    </p:spTree>
    <p:extLst>
      <p:ext uri="{BB962C8B-B14F-4D97-AF65-F5344CB8AC3E}">
        <p14:creationId xmlns:p14="http://schemas.microsoft.com/office/powerpoint/2010/main" val="127438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58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400" b="1" dirty="0" smtClean="0"/>
              <a:t>القيلة المائية</a:t>
            </a:r>
            <a:endParaRPr lang="ar-SY" sz="2400" b="1" dirty="0"/>
          </a:p>
        </p:txBody>
      </p:sp>
      <p:sp>
        <p:nvSpPr>
          <p:cNvPr id="3" name="عنصر نائب للمحتوى 2"/>
          <p:cNvSpPr>
            <a:spLocks noGrp="1"/>
          </p:cNvSpPr>
          <p:nvPr>
            <p:ph idx="1"/>
          </p:nvPr>
        </p:nvSpPr>
        <p:spPr/>
        <p:txBody>
          <a:bodyPr>
            <a:normAutofit lnSpcReduction="10000"/>
          </a:bodyPr>
          <a:lstStyle/>
          <a:p>
            <a:r>
              <a:rPr lang="ar-SY" sz="2400" dirty="0" smtClean="0"/>
              <a:t>تكون غير عرضية عادة , وقد تظهر بلون أزرق .وتكون القيلة شافة للضوء غالبا , يمكن تدبيرها بالمتابعة , ويمكن التفكير بالجراحة في حال بقاء القيلة لما بعد العام الثاني من العمر</a:t>
            </a:r>
          </a:p>
          <a:p>
            <a:r>
              <a:rPr lang="ar-SY" sz="2400" b="1" dirty="0" smtClean="0"/>
              <a:t>القيلة الدوالية</a:t>
            </a:r>
          </a:p>
          <a:p>
            <a:r>
              <a:rPr lang="ar-SY" sz="2400" dirty="0" smtClean="0"/>
              <a:t>هي تورم في كيس الصفن يشمل الأوردة الخصوية المتوسعة (الدوالي). يحدث عند نحو 15% من الذكور , حول فترة البلوغ , أكثر شيوعا في الجهة اليسرى بسبب نزوح الوريد الخصوي إلى الوريد الكلوي الأيسر , الذي يستقبل أيضا الوريد الكظري الأيسر . قد تكون غير عرضية عادة وقد تسبب ألما كليلا . قد تبدو مزرقة قليلا بالفحص السريري وتبدو بالجس وكأنها كيسا من الديدان قد تكون الخصية أصغر أو أكثر نعومة من المعتاد.</a:t>
            </a:r>
          </a:p>
          <a:p>
            <a:r>
              <a:rPr lang="ar-SY" sz="2400" dirty="0" smtClean="0"/>
              <a:t>المعالجة محافظة في الحالات غيرعرضية , يمكن إجراء ربط الأوردة الخصوية جراحيا أو بالتنظير. </a:t>
            </a:r>
            <a:endParaRPr lang="ar-SY" sz="2400" dirty="0"/>
          </a:p>
        </p:txBody>
      </p:sp>
    </p:spTree>
    <p:extLst>
      <p:ext uri="{BB962C8B-B14F-4D97-AF65-F5344CB8AC3E}">
        <p14:creationId xmlns:p14="http://schemas.microsoft.com/office/powerpoint/2010/main" val="1742088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86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55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43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400" b="1" dirty="0" smtClean="0"/>
              <a:t>الخصى الغير نازلة</a:t>
            </a:r>
            <a:endParaRPr lang="ar-SY" sz="2400" b="1" dirty="0"/>
          </a:p>
        </p:txBody>
      </p:sp>
      <p:sp>
        <p:nvSpPr>
          <p:cNvPr id="3" name="عنصر نائب للمحتوى 2"/>
          <p:cNvSpPr>
            <a:spLocks noGrp="1"/>
          </p:cNvSpPr>
          <p:nvPr>
            <p:ph idx="1"/>
          </p:nvPr>
        </p:nvSpPr>
        <p:spPr/>
        <p:txBody>
          <a:bodyPr>
            <a:normAutofit/>
          </a:bodyPr>
          <a:lstStyle/>
          <a:p>
            <a:r>
              <a:rPr lang="ar-SY" sz="2400" dirty="0" smtClean="0"/>
              <a:t>هي احتباس الخصية في أي مكان عادة على مسير نزولها الطبيعي . توجد في نحو 5% من الولدان بتمام الحمل وأكثر شيوعا عند الخدج.</a:t>
            </a:r>
          </a:p>
          <a:p>
            <a:r>
              <a:rPr lang="ar-SY" sz="2400" dirty="0" smtClean="0"/>
              <a:t>مع إكمال الشهر الثالث 1% منها يبقى غير نازل. التشخيص يوضع أساسا بالفحص الروتيني لحديث الولادة ويحدث بعدها نزول عفوي في نسبة قليلة من الحالات لذلك فإن قرار الإصلاح الجراحي للخصى غير النازلة ينبغي أن يؤخر.</a:t>
            </a:r>
          </a:p>
          <a:p>
            <a:r>
              <a:rPr lang="ar-SY" sz="2400" dirty="0" smtClean="0"/>
              <a:t>قد تكون الخصى غير النازلة مجسوسة أو غير مجسوسة.</a:t>
            </a:r>
          </a:p>
          <a:p>
            <a:r>
              <a:rPr lang="ar-SY" sz="2400" dirty="0" smtClean="0"/>
              <a:t>يجب إجراء صيغة صبغية لنفي اضطرابات الجنس.</a:t>
            </a:r>
          </a:p>
          <a:p>
            <a:r>
              <a:rPr lang="ar-SY" sz="2400" dirty="0" smtClean="0"/>
              <a:t>قد تكون الخصية نطاطة حيث يمكن إنزال الخصية النطاطة إلى داخل الصفن بسهولة ودون ضغط</a:t>
            </a:r>
            <a:endParaRPr lang="ar-SY" sz="2400" dirty="0"/>
          </a:p>
        </p:txBody>
      </p:sp>
    </p:spTree>
    <p:extLst>
      <p:ext uri="{BB962C8B-B14F-4D97-AF65-F5344CB8AC3E}">
        <p14:creationId xmlns:p14="http://schemas.microsoft.com/office/powerpoint/2010/main" val="373271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60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12967"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42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a:bodyPr>
          <a:lstStyle/>
          <a:p>
            <a:pPr algn="r"/>
            <a:r>
              <a:rPr lang="ar-SY" sz="2400" b="1" dirty="0" smtClean="0"/>
              <a:t>الاستقصاءات والتدبير</a:t>
            </a:r>
            <a:endParaRPr lang="ar-SY" sz="2400" b="1" dirty="0"/>
          </a:p>
        </p:txBody>
      </p:sp>
      <p:sp>
        <p:nvSpPr>
          <p:cNvPr id="3" name="عنصر نائب للمحتوى 2"/>
          <p:cNvSpPr>
            <a:spLocks noGrp="1"/>
          </p:cNvSpPr>
          <p:nvPr>
            <p:ph idx="1"/>
          </p:nvPr>
        </p:nvSpPr>
        <p:spPr>
          <a:xfrm>
            <a:off x="457200" y="908720"/>
            <a:ext cx="8229600" cy="5217443"/>
          </a:xfrm>
        </p:spPr>
        <p:txBody>
          <a:bodyPr>
            <a:normAutofit/>
          </a:bodyPr>
          <a:lstStyle/>
          <a:p>
            <a:r>
              <a:rPr lang="ar-SY" sz="2400" dirty="0" smtClean="0"/>
              <a:t>يجرى تثبيت الخصية بوضع الخصية جراحيا في الصفن لعدة أسباب:</a:t>
            </a:r>
          </a:p>
          <a:p>
            <a:r>
              <a:rPr lang="ar-SY" sz="2400" dirty="0" smtClean="0"/>
              <a:t>جمالي- تقليل خطر الرض والانفتال العالي –الخصوبة -تجنب الخباثة</a:t>
            </a:r>
          </a:p>
          <a:p>
            <a:r>
              <a:rPr lang="ar-SY" sz="2400" dirty="0" smtClean="0"/>
              <a:t>يجب إجراء الجراحة قبل السنة الأولى من العمر</a:t>
            </a:r>
          </a:p>
          <a:p>
            <a:endParaRPr lang="ar-SY"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896"/>
            <a:ext cx="9144000"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19338"/>
            <a:ext cx="9144000" cy="453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75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251</TotalTime>
  <Words>1291</Words>
  <Application>Microsoft Office PowerPoint</Application>
  <PresentationFormat>عرض على الشاشة (3:4)‏</PresentationFormat>
  <Paragraphs>66</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انقلاب</vt:lpstr>
      <vt:lpstr>جامعة حماه - كلية الطب السنة الخامسة – مقرر أطفال1</vt:lpstr>
      <vt:lpstr>الحالات الإربية الصفنية</vt:lpstr>
      <vt:lpstr>القيلة المائية</vt:lpstr>
      <vt:lpstr>عرض تقديمي في PowerPoint</vt:lpstr>
      <vt:lpstr>عرض تقديمي في PowerPoint</vt:lpstr>
      <vt:lpstr>الخصى الغير نازلة</vt:lpstr>
      <vt:lpstr>عرض تقديمي في PowerPoint</vt:lpstr>
      <vt:lpstr>عرض تقديمي في PowerPoint</vt:lpstr>
      <vt:lpstr>الاستقصاءات والتدبير</vt:lpstr>
      <vt:lpstr>الحالات الاربية الصفنية الحادة (الصفن الحاد)</vt:lpstr>
      <vt:lpstr>عرض تقديمي في PowerPoint</vt:lpstr>
      <vt:lpstr>تشوهات القضيب </vt:lpstr>
      <vt:lpstr>عرض تقديمي في PowerPoint</vt:lpstr>
      <vt:lpstr>القلفة غير القابلة للتراجع والشبم ( تضيق القلفة)</vt:lpstr>
      <vt:lpstr>الاحليل التحتي </vt:lpstr>
      <vt:lpstr>عرض تقديمي في PowerPoint</vt:lpstr>
      <vt:lpstr>عرض تقديمي في PowerPoint</vt:lpstr>
      <vt:lpstr>عرض تقديمي في PowerPoint</vt:lpstr>
      <vt:lpstr>اضطرابات الأعضاء التناسلية عند الأنثى</vt:lpstr>
      <vt:lpstr>الحالات الأخرى</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اضطرابات الأعضاء التناسلية</dc:title>
  <dc:creator>SGE</dc:creator>
  <cp:lastModifiedBy>asus</cp:lastModifiedBy>
  <cp:revision>44</cp:revision>
  <dcterms:created xsi:type="dcterms:W3CDTF">2019-08-14T06:11:51Z</dcterms:created>
  <dcterms:modified xsi:type="dcterms:W3CDTF">2019-09-19T06:38:51Z</dcterms:modified>
</cp:coreProperties>
</file>