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2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20" r:id="rId45"/>
    <p:sldId id="321"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14" name="عنوان 13"/>
          <p:cNvSpPr>
            <a:spLocks noGrp="1"/>
          </p:cNvSpPr>
          <p:nvPr>
            <p:ph type="ctrTitle"/>
          </p:nvPr>
        </p:nvSpPr>
        <p:spPr>
          <a:xfrm>
            <a:off x="1432560" y="359898"/>
            <a:ext cx="7406640" cy="1472184"/>
          </a:xfrm>
        </p:spPr>
        <p:txBody>
          <a:bodyPr anchor="b"/>
          <a:lstStyle>
            <a:lvl1pPr algn="l">
              <a:defRPr/>
            </a:lvl1pPr>
            <a:extLst/>
          </a:lstStyle>
          <a:p>
            <a:r>
              <a:rPr kumimoji="0" lang="ar-SA" smtClean="0"/>
              <a:t>انقر لتحرير نمط العنوان الرئيسي</a:t>
            </a:r>
            <a:endParaRPr kumimoji="0" lang="en-US"/>
          </a:p>
        </p:txBody>
      </p:sp>
      <p:sp>
        <p:nvSpPr>
          <p:cNvPr id="22" name="عنوان فرعي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ar-SA" smtClean="0"/>
              <a:t>انقر لتحرير نمط العنوان الثانوي الرئيسي</a:t>
            </a:r>
            <a:endParaRPr kumimoji="0" lang="en-US"/>
          </a:p>
        </p:txBody>
      </p:sp>
      <p:sp>
        <p:nvSpPr>
          <p:cNvPr id="7" name="عنصر نائب للتاريخ 6"/>
          <p:cNvSpPr>
            <a:spLocks noGrp="1"/>
          </p:cNvSpPr>
          <p:nvPr>
            <p:ph type="dt" sz="half" idx="10"/>
          </p:nvPr>
        </p:nvSpPr>
        <p:spPr/>
        <p:txBody>
          <a:bodyPr/>
          <a:lstStyle>
            <a:extLst/>
          </a:lstStyle>
          <a:p>
            <a:fld id="{1B8ABB09-4A1D-463E-8065-109CC2B7EFAA}" type="datetimeFigureOut">
              <a:rPr lang="ar-SA" smtClean="0"/>
              <a:t>01/06/1442</a:t>
            </a:fld>
            <a:endParaRPr lang="ar-SA" dirty="0"/>
          </a:p>
        </p:txBody>
      </p:sp>
      <p:sp>
        <p:nvSpPr>
          <p:cNvPr id="20" name="عنصر نائب للتذييل 19"/>
          <p:cNvSpPr>
            <a:spLocks noGrp="1"/>
          </p:cNvSpPr>
          <p:nvPr>
            <p:ph type="ftr" sz="quarter" idx="11"/>
          </p:nvPr>
        </p:nvSpPr>
        <p:spPr/>
        <p:txBody>
          <a:bodyPr/>
          <a:lstStyle>
            <a:extLst/>
          </a:lstStyle>
          <a:p>
            <a:endParaRPr lang="ar-SA" dirty="0"/>
          </a:p>
        </p:txBody>
      </p:sp>
      <p:sp>
        <p:nvSpPr>
          <p:cNvPr id="10" name="عنصر نائب لرقم الشريحة 9"/>
          <p:cNvSpPr>
            <a:spLocks noGrp="1"/>
          </p:cNvSpPr>
          <p:nvPr>
            <p:ph type="sldNum" sz="quarter" idx="12"/>
          </p:nvPr>
        </p:nvSpPr>
        <p:spPr/>
        <p:txBody>
          <a:bodyPr/>
          <a:lstStyle>
            <a:extLst/>
          </a:lstStyle>
          <a:p>
            <a:fld id="{0B34F065-1154-456A-91E3-76DE8E75E17B}" type="slidenum">
              <a:rPr lang="ar-SA" smtClean="0"/>
              <a:t>‹#›</a:t>
            </a:fld>
            <a:endParaRPr lang="ar-SA" dirty="0"/>
          </a:p>
        </p:txBody>
      </p:sp>
      <p:sp>
        <p:nvSpPr>
          <p:cNvPr id="8" name="شكل بيضاوي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شكل بيضاوي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fld id="{1B8ABB09-4A1D-463E-8065-109CC2B7EFAA}" type="datetimeFigureOut">
              <a:rPr lang="ar-SA" smtClean="0"/>
              <a:t>01/06/1442</a:t>
            </a:fld>
            <a:endParaRPr lang="ar-SA" dirty="0"/>
          </a:p>
        </p:txBody>
      </p:sp>
      <p:sp>
        <p:nvSpPr>
          <p:cNvPr id="5" name="عنصر نائب للتذييل 4"/>
          <p:cNvSpPr>
            <a:spLocks noGrp="1"/>
          </p:cNvSpPr>
          <p:nvPr>
            <p:ph type="ftr" sz="quarter" idx="11"/>
          </p:nvPr>
        </p:nvSpPr>
        <p:spPr/>
        <p:txBody>
          <a:bodyPr/>
          <a:lstStyle>
            <a:extLst/>
          </a:lstStyle>
          <a:p>
            <a:endParaRPr lang="ar-SA" dirty="0"/>
          </a:p>
        </p:txBody>
      </p:sp>
      <p:sp>
        <p:nvSpPr>
          <p:cNvPr id="6" name="عنصر نائب لرقم الشريحة 5"/>
          <p:cNvSpPr>
            <a:spLocks noGrp="1"/>
          </p:cNvSpPr>
          <p:nvPr>
            <p:ph type="sldNum" sz="quarter" idx="12"/>
          </p:nvPr>
        </p:nvSpPr>
        <p:spPr/>
        <p:txBody>
          <a:bodyPr/>
          <a:lstStyle>
            <a:extLst/>
          </a:lstStyle>
          <a:p>
            <a:fld id="{0B34F065-1154-456A-91E3-76DE8E75E17B}" type="slidenum">
              <a:rPr lang="ar-SA" smtClean="0"/>
              <a:t>‹#›</a:t>
            </a:fld>
            <a:endParaRPr lang="ar-S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858000" y="274639"/>
            <a:ext cx="1828800" cy="5851525"/>
          </a:xfrm>
        </p:spPr>
        <p:txBody>
          <a:bodyPr vert="eaVert"/>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1143000" y="274640"/>
            <a:ext cx="5562600" cy="5851525"/>
          </a:xfrm>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fld id="{1B8ABB09-4A1D-463E-8065-109CC2B7EFAA}" type="datetimeFigureOut">
              <a:rPr lang="ar-SA" smtClean="0"/>
              <a:t>01/06/1442</a:t>
            </a:fld>
            <a:endParaRPr lang="ar-SA" dirty="0"/>
          </a:p>
        </p:txBody>
      </p:sp>
      <p:sp>
        <p:nvSpPr>
          <p:cNvPr id="5" name="عنصر نائب للتذييل 4"/>
          <p:cNvSpPr>
            <a:spLocks noGrp="1"/>
          </p:cNvSpPr>
          <p:nvPr>
            <p:ph type="ftr" sz="quarter" idx="11"/>
          </p:nvPr>
        </p:nvSpPr>
        <p:spPr/>
        <p:txBody>
          <a:bodyPr/>
          <a:lstStyle>
            <a:extLst/>
          </a:lstStyle>
          <a:p>
            <a:endParaRPr lang="ar-SA" dirty="0"/>
          </a:p>
        </p:txBody>
      </p:sp>
      <p:sp>
        <p:nvSpPr>
          <p:cNvPr id="6" name="عنصر نائب لرقم الشريحة 5"/>
          <p:cNvSpPr>
            <a:spLocks noGrp="1"/>
          </p:cNvSpPr>
          <p:nvPr>
            <p:ph type="sldNum" sz="quarter" idx="12"/>
          </p:nvPr>
        </p:nvSpPr>
        <p:spPr/>
        <p:txBody>
          <a:bodyPr/>
          <a:lstStyle>
            <a:extLst/>
          </a:lstStyle>
          <a:p>
            <a:fld id="{0B34F065-1154-456A-91E3-76DE8E75E17B}" type="slidenum">
              <a:rPr lang="ar-SA" smtClean="0"/>
              <a:t>‹#›</a:t>
            </a:fld>
            <a:endParaRPr lang="ar-S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p:txBody>
          <a:bodyPr/>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fld id="{1B8ABB09-4A1D-463E-8065-109CC2B7EFAA}" type="datetimeFigureOut">
              <a:rPr lang="ar-SA" smtClean="0"/>
              <a:t>01/06/1442</a:t>
            </a:fld>
            <a:endParaRPr lang="ar-SA" dirty="0"/>
          </a:p>
        </p:txBody>
      </p:sp>
      <p:sp>
        <p:nvSpPr>
          <p:cNvPr id="5" name="عنصر نائب للتذييل 4"/>
          <p:cNvSpPr>
            <a:spLocks noGrp="1"/>
          </p:cNvSpPr>
          <p:nvPr>
            <p:ph type="ftr" sz="quarter" idx="11"/>
          </p:nvPr>
        </p:nvSpPr>
        <p:spPr/>
        <p:txBody>
          <a:bodyPr/>
          <a:lstStyle>
            <a:extLst/>
          </a:lstStyle>
          <a:p>
            <a:endParaRPr lang="ar-SA" dirty="0"/>
          </a:p>
        </p:txBody>
      </p:sp>
      <p:sp>
        <p:nvSpPr>
          <p:cNvPr id="6" name="عنصر نائب لرقم الشريحة 5"/>
          <p:cNvSpPr>
            <a:spLocks noGrp="1"/>
          </p:cNvSpPr>
          <p:nvPr>
            <p:ph type="sldNum" sz="quarter" idx="12"/>
          </p:nvPr>
        </p:nvSpPr>
        <p:spPr/>
        <p:txBody>
          <a:bodyPr/>
          <a:lstStyle>
            <a:extLst/>
          </a:lstStyle>
          <a:p>
            <a:fld id="{0B34F065-1154-456A-91E3-76DE8E75E17B}" type="slidenum">
              <a:rPr lang="ar-SA" smtClean="0"/>
              <a:t>‹#›</a:t>
            </a:fld>
            <a:endParaRPr lang="ar-S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7" name="مستطيل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عنوان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p:txBody>
          <a:bodyPr/>
          <a:lstStyle>
            <a:extLst/>
          </a:lstStyle>
          <a:p>
            <a:fld id="{1B8ABB09-4A1D-463E-8065-109CC2B7EFAA}" type="datetimeFigureOut">
              <a:rPr lang="ar-SA" smtClean="0"/>
              <a:t>01/06/1442</a:t>
            </a:fld>
            <a:endParaRPr lang="ar-SA" dirty="0"/>
          </a:p>
        </p:txBody>
      </p:sp>
      <p:sp>
        <p:nvSpPr>
          <p:cNvPr id="5" name="عنصر نائب للتذييل 4"/>
          <p:cNvSpPr>
            <a:spLocks noGrp="1"/>
          </p:cNvSpPr>
          <p:nvPr>
            <p:ph type="ftr" sz="quarter" idx="11"/>
          </p:nvPr>
        </p:nvSpPr>
        <p:spPr/>
        <p:txBody>
          <a:bodyPr/>
          <a:lstStyle>
            <a:extLst/>
          </a:lstStyle>
          <a:p>
            <a:endParaRPr lang="ar-SA" dirty="0"/>
          </a:p>
        </p:txBody>
      </p:sp>
      <p:sp>
        <p:nvSpPr>
          <p:cNvPr id="6" name="عنصر نائب لرقم الشريحة 5"/>
          <p:cNvSpPr>
            <a:spLocks noGrp="1"/>
          </p:cNvSpPr>
          <p:nvPr>
            <p:ph type="sldNum" sz="quarter" idx="12"/>
          </p:nvPr>
        </p:nvSpPr>
        <p:spPr/>
        <p:txBody>
          <a:bodyPr/>
          <a:lstStyle>
            <a:extLst/>
          </a:lstStyle>
          <a:p>
            <a:fld id="{0B34F065-1154-456A-91E3-76DE8E75E17B}" type="slidenum">
              <a:rPr lang="ar-SA" smtClean="0"/>
              <a:t>‹#›</a:t>
            </a:fld>
            <a:endParaRPr lang="ar-SA" dirty="0"/>
          </a:p>
        </p:txBody>
      </p:sp>
      <p:sp>
        <p:nvSpPr>
          <p:cNvPr id="10" name="مستطيل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شكل بيضاوي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شكل بيضاوي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1435608" y="274320"/>
            <a:ext cx="7498080" cy="1143000"/>
          </a:xfrm>
        </p:spPr>
        <p:txBody>
          <a:bodyPr/>
          <a:lstStyle>
            <a:extLst/>
          </a:lstStyle>
          <a:p>
            <a:r>
              <a:rPr kumimoji="0" lang="ar-SA" smtClean="0"/>
              <a:t>انقر لتحرير نمط العنوان الرئيسي</a:t>
            </a:r>
            <a:endParaRPr kumimoji="0" lang="en-US"/>
          </a:p>
        </p:txBody>
      </p:sp>
      <p:sp>
        <p:nvSpPr>
          <p:cNvPr id="3" name="عنصر نائب للمحتوى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extLst/>
          </a:lstStyle>
          <a:p>
            <a:fld id="{1B8ABB09-4A1D-463E-8065-109CC2B7EFAA}" type="datetimeFigureOut">
              <a:rPr lang="ar-SA" smtClean="0"/>
              <a:t>01/06/1442</a:t>
            </a:fld>
            <a:endParaRPr lang="ar-SA" dirty="0"/>
          </a:p>
        </p:txBody>
      </p:sp>
      <p:sp>
        <p:nvSpPr>
          <p:cNvPr id="6" name="عنصر نائب للتذييل 5"/>
          <p:cNvSpPr>
            <a:spLocks noGrp="1"/>
          </p:cNvSpPr>
          <p:nvPr>
            <p:ph type="ftr" sz="quarter" idx="11"/>
          </p:nvPr>
        </p:nvSpPr>
        <p:spPr/>
        <p:txBody>
          <a:bodyPr/>
          <a:lstStyle>
            <a:extLst/>
          </a:lstStyle>
          <a:p>
            <a:endParaRPr lang="ar-SA" dirty="0"/>
          </a:p>
        </p:txBody>
      </p:sp>
      <p:sp>
        <p:nvSpPr>
          <p:cNvPr id="7" name="عنصر نائب لرقم الشريحة 6"/>
          <p:cNvSpPr>
            <a:spLocks noGrp="1"/>
          </p:cNvSpPr>
          <p:nvPr>
            <p:ph type="sldNum" sz="quarter" idx="12"/>
          </p:nvPr>
        </p:nvSpPr>
        <p:spPr/>
        <p:txBody>
          <a:bodyPr/>
          <a:lstStyle>
            <a:extLst/>
          </a:lstStyle>
          <a:p>
            <a:fld id="{0B34F065-1154-456A-91E3-76DE8E75E17B}" type="slidenum">
              <a:rPr lang="ar-SA" smtClean="0"/>
              <a:t>‹#›</a:t>
            </a:fld>
            <a:endParaRPr lang="ar-S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smtClean="0"/>
              <a:t>انقر لتحرير أنماط النص الرئيسي</a:t>
            </a:r>
          </a:p>
        </p:txBody>
      </p:sp>
      <p:sp>
        <p:nvSpPr>
          <p:cNvPr id="5" name="عنصر نائب للمحتوى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عنصر نائب للمحتوى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عنصر نائب للتاريخ 6"/>
          <p:cNvSpPr>
            <a:spLocks noGrp="1"/>
          </p:cNvSpPr>
          <p:nvPr>
            <p:ph type="dt" sz="half" idx="10"/>
          </p:nvPr>
        </p:nvSpPr>
        <p:spPr/>
        <p:txBody>
          <a:bodyPr/>
          <a:lstStyle>
            <a:extLst/>
          </a:lstStyle>
          <a:p>
            <a:fld id="{1B8ABB09-4A1D-463E-8065-109CC2B7EFAA}" type="datetimeFigureOut">
              <a:rPr lang="ar-SA" smtClean="0"/>
              <a:t>01/06/1442</a:t>
            </a:fld>
            <a:endParaRPr lang="ar-SA" dirty="0"/>
          </a:p>
        </p:txBody>
      </p:sp>
      <p:sp>
        <p:nvSpPr>
          <p:cNvPr id="8" name="عنصر نائب للتذييل 7"/>
          <p:cNvSpPr>
            <a:spLocks noGrp="1"/>
          </p:cNvSpPr>
          <p:nvPr>
            <p:ph type="ftr" sz="quarter" idx="11"/>
          </p:nvPr>
        </p:nvSpPr>
        <p:spPr/>
        <p:txBody>
          <a:bodyPr/>
          <a:lstStyle>
            <a:extLst/>
          </a:lstStyle>
          <a:p>
            <a:endParaRPr lang="ar-SA" dirty="0"/>
          </a:p>
        </p:txBody>
      </p:sp>
      <p:sp>
        <p:nvSpPr>
          <p:cNvPr id="9" name="عنصر نائب لرقم الشريحة 8"/>
          <p:cNvSpPr>
            <a:spLocks noGrp="1"/>
          </p:cNvSpPr>
          <p:nvPr>
            <p:ph type="sldNum" sz="quarter" idx="12"/>
          </p:nvPr>
        </p:nvSpPr>
        <p:spPr/>
        <p:txBody>
          <a:bodyPr/>
          <a:lstStyle>
            <a:extLst/>
          </a:lstStyle>
          <a:p>
            <a:fld id="{0B34F065-1154-456A-91E3-76DE8E75E17B}" type="slidenum">
              <a:rPr lang="ar-SA" smtClean="0"/>
              <a:t>‹#›</a:t>
            </a:fld>
            <a:endParaRPr lang="ar-S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1435608" y="274320"/>
            <a:ext cx="7498080" cy="1143000"/>
          </a:xfrm>
        </p:spPr>
        <p:txBody>
          <a:bodyPr anchor="ctr"/>
          <a:lstStyle>
            <a:extLst/>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extLst/>
          </a:lstStyle>
          <a:p>
            <a:fld id="{1B8ABB09-4A1D-463E-8065-109CC2B7EFAA}" type="datetimeFigureOut">
              <a:rPr lang="ar-SA" smtClean="0"/>
              <a:t>01/06/1442</a:t>
            </a:fld>
            <a:endParaRPr lang="ar-SA" dirty="0"/>
          </a:p>
        </p:txBody>
      </p:sp>
      <p:sp>
        <p:nvSpPr>
          <p:cNvPr id="4" name="عنصر نائب للتذييل 3"/>
          <p:cNvSpPr>
            <a:spLocks noGrp="1"/>
          </p:cNvSpPr>
          <p:nvPr>
            <p:ph type="ftr" sz="quarter" idx="11"/>
          </p:nvPr>
        </p:nvSpPr>
        <p:spPr/>
        <p:txBody>
          <a:bodyPr/>
          <a:lstStyle>
            <a:extLst/>
          </a:lstStyle>
          <a:p>
            <a:endParaRPr lang="ar-SA" dirty="0"/>
          </a:p>
        </p:txBody>
      </p:sp>
      <p:sp>
        <p:nvSpPr>
          <p:cNvPr id="5" name="عنصر نائب لرقم الشريحة 4"/>
          <p:cNvSpPr>
            <a:spLocks noGrp="1"/>
          </p:cNvSpPr>
          <p:nvPr>
            <p:ph type="sldNum" sz="quarter" idx="12"/>
          </p:nvPr>
        </p:nvSpPr>
        <p:spPr/>
        <p:txBody>
          <a:bodyPr/>
          <a:lstStyle>
            <a:extLst/>
          </a:lstStyle>
          <a:p>
            <a:fld id="{0B34F065-1154-456A-91E3-76DE8E75E17B}" type="slidenum">
              <a:rPr lang="ar-SA" smtClean="0"/>
              <a:t>‹#›</a:t>
            </a:fld>
            <a:endParaRPr lang="ar-S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5" name="مستطيل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عنصر نائب للتاريخ 1"/>
          <p:cNvSpPr>
            <a:spLocks noGrp="1"/>
          </p:cNvSpPr>
          <p:nvPr>
            <p:ph type="dt" sz="half" idx="10"/>
          </p:nvPr>
        </p:nvSpPr>
        <p:spPr/>
        <p:txBody>
          <a:bodyPr/>
          <a:lstStyle>
            <a:extLst/>
          </a:lstStyle>
          <a:p>
            <a:fld id="{1B8ABB09-4A1D-463E-8065-109CC2B7EFAA}" type="datetimeFigureOut">
              <a:rPr lang="ar-SA" smtClean="0"/>
              <a:t>01/06/1442</a:t>
            </a:fld>
            <a:endParaRPr lang="ar-SA" dirty="0"/>
          </a:p>
        </p:txBody>
      </p:sp>
      <p:sp>
        <p:nvSpPr>
          <p:cNvPr id="3" name="عنصر نائب للتذييل 2"/>
          <p:cNvSpPr>
            <a:spLocks noGrp="1"/>
          </p:cNvSpPr>
          <p:nvPr>
            <p:ph type="ftr" sz="quarter" idx="11"/>
          </p:nvPr>
        </p:nvSpPr>
        <p:spPr/>
        <p:txBody>
          <a:bodyPr/>
          <a:lstStyle>
            <a:extLst/>
          </a:lstStyle>
          <a:p>
            <a:endParaRPr lang="ar-SA" dirty="0"/>
          </a:p>
        </p:txBody>
      </p:sp>
      <p:sp>
        <p:nvSpPr>
          <p:cNvPr id="4" name="عنصر نائب لرقم الشريحة 3"/>
          <p:cNvSpPr>
            <a:spLocks noGrp="1"/>
          </p:cNvSpPr>
          <p:nvPr>
            <p:ph type="sldNum" sz="quarter" idx="12"/>
          </p:nvPr>
        </p:nvSpPr>
        <p:spPr/>
        <p:txBody>
          <a:bodyPr/>
          <a:lstStyle>
            <a:extLst/>
          </a:lstStyle>
          <a:p>
            <a:fld id="{0B34F065-1154-456A-91E3-76DE8E75E17B}" type="slidenum">
              <a:rPr lang="ar-SA" smtClean="0"/>
              <a:t>‹#›</a:t>
            </a:fld>
            <a:endParaRPr lang="ar-SA" dirty="0"/>
          </a:p>
        </p:txBody>
      </p:sp>
      <p:sp>
        <p:nvSpPr>
          <p:cNvPr id="6" name="مستطيل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extLst/>
          </a:lstStyle>
          <a:p>
            <a:fld id="{1B8ABB09-4A1D-463E-8065-109CC2B7EFAA}" type="datetimeFigureOut">
              <a:rPr lang="ar-SA" smtClean="0"/>
              <a:t>01/06/1442</a:t>
            </a:fld>
            <a:endParaRPr lang="ar-SA" dirty="0"/>
          </a:p>
        </p:txBody>
      </p:sp>
      <p:sp>
        <p:nvSpPr>
          <p:cNvPr id="6" name="عنصر نائب للتذييل 5"/>
          <p:cNvSpPr>
            <a:spLocks noGrp="1"/>
          </p:cNvSpPr>
          <p:nvPr>
            <p:ph type="ftr" sz="quarter" idx="11"/>
          </p:nvPr>
        </p:nvSpPr>
        <p:spPr/>
        <p:txBody>
          <a:bodyPr/>
          <a:lstStyle>
            <a:extLst/>
          </a:lstStyle>
          <a:p>
            <a:endParaRPr lang="ar-SA" dirty="0"/>
          </a:p>
        </p:txBody>
      </p:sp>
      <p:sp>
        <p:nvSpPr>
          <p:cNvPr id="7" name="عنصر نائب لرقم الشريحة 6"/>
          <p:cNvSpPr>
            <a:spLocks noGrp="1"/>
          </p:cNvSpPr>
          <p:nvPr>
            <p:ph type="sldNum" sz="quarter" idx="12"/>
          </p:nvPr>
        </p:nvSpPr>
        <p:spPr/>
        <p:txBody>
          <a:bodyPr/>
          <a:lstStyle>
            <a:extLst/>
          </a:lstStyle>
          <a:p>
            <a:fld id="{0B34F065-1154-456A-91E3-76DE8E75E17B}" type="slidenum">
              <a:rPr lang="ar-SA" smtClean="0"/>
              <a:t>‹#›</a:t>
            </a:fld>
            <a:endParaRPr lang="ar-S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ar-SA" smtClean="0"/>
              <a:t>انقر لتحرير نمط العنوان الرئيسي</a:t>
            </a:r>
            <a:endParaRPr kumimoji="0" lang="en-US"/>
          </a:p>
        </p:txBody>
      </p:sp>
      <p:sp>
        <p:nvSpPr>
          <p:cNvPr id="5" name="عنصر نائب للتاريخ 4"/>
          <p:cNvSpPr>
            <a:spLocks noGrp="1"/>
          </p:cNvSpPr>
          <p:nvPr>
            <p:ph type="dt" sz="half" idx="10"/>
          </p:nvPr>
        </p:nvSpPr>
        <p:spPr/>
        <p:txBody>
          <a:bodyPr/>
          <a:lstStyle>
            <a:extLst/>
          </a:lstStyle>
          <a:p>
            <a:fld id="{1B8ABB09-4A1D-463E-8065-109CC2B7EFAA}" type="datetimeFigureOut">
              <a:rPr lang="ar-SA" smtClean="0"/>
              <a:t>01/06/1442</a:t>
            </a:fld>
            <a:endParaRPr lang="ar-SA" dirty="0"/>
          </a:p>
        </p:txBody>
      </p:sp>
      <p:sp>
        <p:nvSpPr>
          <p:cNvPr id="6" name="عنصر نائب للتذييل 5"/>
          <p:cNvSpPr>
            <a:spLocks noGrp="1"/>
          </p:cNvSpPr>
          <p:nvPr>
            <p:ph type="ftr" sz="quarter" idx="11"/>
          </p:nvPr>
        </p:nvSpPr>
        <p:spPr/>
        <p:txBody>
          <a:bodyPr/>
          <a:lstStyle>
            <a:extLst/>
          </a:lstStyle>
          <a:p>
            <a:endParaRPr lang="ar-SA" dirty="0"/>
          </a:p>
        </p:txBody>
      </p:sp>
      <p:sp>
        <p:nvSpPr>
          <p:cNvPr id="7" name="عنصر نائب لرقم الشريحة 6"/>
          <p:cNvSpPr>
            <a:spLocks noGrp="1"/>
          </p:cNvSpPr>
          <p:nvPr>
            <p:ph type="sldNum" sz="quarter" idx="12"/>
          </p:nvPr>
        </p:nvSpPr>
        <p:spPr/>
        <p:txBody>
          <a:bodyPr/>
          <a:lstStyle>
            <a:extLst/>
          </a:lstStyle>
          <a:p>
            <a:fld id="{0B34F065-1154-456A-91E3-76DE8E75E17B}" type="slidenum">
              <a:rPr lang="ar-SA" smtClean="0"/>
              <a:t>‹#›</a:t>
            </a:fld>
            <a:endParaRPr lang="ar-SA" dirty="0"/>
          </a:p>
        </p:txBody>
      </p:sp>
      <p:sp>
        <p:nvSpPr>
          <p:cNvPr id="8" name="مستطيل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عنصر نائب للصورة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ar-SA" smtClean="0"/>
              <a:t>انقر فوق الأيقونة لإضافة صورة</a:t>
            </a:r>
            <a:endParaRPr kumimoji="0" lang="en-US" dirty="0"/>
          </a:p>
        </p:txBody>
      </p:sp>
      <p:sp>
        <p:nvSpPr>
          <p:cNvPr id="9" name="مخطط انسيابي: معالجة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مخطط انسيابي: معالجة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عنصر نائب للنص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ar-SA" smtClean="0"/>
              <a:t>انقر لتحرير أنماط النص الرئيسي</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دائري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شكل بيضاوي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دائرة مجوفة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مستطيل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عنصر نائب للعنوان 4"/>
          <p:cNvSpPr>
            <a:spLocks noGrp="1"/>
          </p:cNvSpPr>
          <p:nvPr>
            <p:ph type="title"/>
          </p:nvPr>
        </p:nvSpPr>
        <p:spPr>
          <a:xfrm>
            <a:off x="1435608" y="274638"/>
            <a:ext cx="7498080" cy="1143000"/>
          </a:xfrm>
          <a:prstGeom prst="rect">
            <a:avLst/>
          </a:prstGeom>
        </p:spPr>
        <p:txBody>
          <a:bodyPr anchor="ctr">
            <a:normAutofit/>
          </a:bodyPr>
          <a:lstStyle>
            <a:extLst/>
          </a:lstStyle>
          <a:p>
            <a:r>
              <a:rPr kumimoji="0" lang="ar-SA" smtClean="0"/>
              <a:t>انقر لتحرير نمط العنوان الرئيسي</a:t>
            </a:r>
            <a:endParaRPr kumimoji="0" lang="en-US"/>
          </a:p>
        </p:txBody>
      </p:sp>
      <p:sp>
        <p:nvSpPr>
          <p:cNvPr id="9" name="عنصر نائب للنص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24" name="عنصر نائب للتاريخ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B8ABB09-4A1D-463E-8065-109CC2B7EFAA}" type="datetimeFigureOut">
              <a:rPr lang="ar-SA" smtClean="0"/>
              <a:t>01/06/1442</a:t>
            </a:fld>
            <a:endParaRPr lang="ar-SA" dirty="0"/>
          </a:p>
        </p:txBody>
      </p:sp>
      <p:sp>
        <p:nvSpPr>
          <p:cNvPr id="10" name="عنصر نائب للتذييل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ar-SA" dirty="0"/>
          </a:p>
        </p:txBody>
      </p:sp>
      <p:sp>
        <p:nvSpPr>
          <p:cNvPr id="22" name="عنصر نائب لرقم الشريحة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0B34F065-1154-456A-91E3-76DE8E75E17B}" type="slidenum">
              <a:rPr lang="ar-SA" smtClean="0"/>
              <a:t>‹#›</a:t>
            </a:fld>
            <a:endParaRPr lang="ar-SA" dirty="0"/>
          </a:p>
        </p:txBody>
      </p:sp>
      <p:sp>
        <p:nvSpPr>
          <p:cNvPr id="15" name="مستطيل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1"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r" rtl="1"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r" rtl="1"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r" rtl="1"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r" rtl="1"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r" rtl="1"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r" rtl="1"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69.emf"/></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0" y="1"/>
            <a:ext cx="9144000" cy="3068959"/>
          </a:xfrm>
        </p:spPr>
        <p:txBody>
          <a:bodyPr/>
          <a:lstStyle/>
          <a:p>
            <a:pPr algn="r"/>
            <a:r>
              <a:rPr lang="ar-SY" b="1" dirty="0" smtClean="0"/>
              <a:t>جامعة حماه</a:t>
            </a:r>
            <a:br>
              <a:rPr lang="ar-SY" b="1" dirty="0" smtClean="0"/>
            </a:br>
            <a:r>
              <a:rPr lang="ar-SY" b="1" dirty="0" smtClean="0"/>
              <a:t>كلية الطب البشري </a:t>
            </a:r>
            <a:br>
              <a:rPr lang="ar-SY" b="1" dirty="0" smtClean="0"/>
            </a:br>
            <a:r>
              <a:rPr lang="ar-SY" b="1" dirty="0" smtClean="0"/>
              <a:t>مقرر طب الأطفال </a:t>
            </a:r>
            <a:r>
              <a:rPr lang="en-US" b="1" dirty="0" smtClean="0"/>
              <a:t>2</a:t>
            </a:r>
            <a:r>
              <a:rPr lang="ar-SA" b="1" dirty="0" smtClean="0"/>
              <a:t> </a:t>
            </a:r>
            <a:br>
              <a:rPr lang="ar-SA" b="1" dirty="0" smtClean="0"/>
            </a:br>
            <a:r>
              <a:rPr lang="en-US" b="1" dirty="0" smtClean="0"/>
              <a:t>2020</a:t>
            </a:r>
            <a:endParaRPr lang="ar-SY" b="1" dirty="0"/>
          </a:p>
        </p:txBody>
      </p:sp>
      <p:sp>
        <p:nvSpPr>
          <p:cNvPr id="3" name="عنوان فرعي 2"/>
          <p:cNvSpPr>
            <a:spLocks noGrp="1"/>
          </p:cNvSpPr>
          <p:nvPr>
            <p:ph type="subTitle" idx="1"/>
          </p:nvPr>
        </p:nvSpPr>
        <p:spPr>
          <a:xfrm>
            <a:off x="0" y="2996952"/>
            <a:ext cx="9144000" cy="3861048"/>
          </a:xfrm>
        </p:spPr>
        <p:txBody>
          <a:bodyPr/>
          <a:lstStyle/>
          <a:p>
            <a:r>
              <a:rPr lang="ar-SA" sz="4800" b="1" dirty="0" smtClean="0">
                <a:solidFill>
                  <a:srgbClr val="FF0000"/>
                </a:solidFill>
              </a:rPr>
              <a:t>أمراض الجهاز الهضمي</a:t>
            </a:r>
          </a:p>
          <a:p>
            <a:r>
              <a:rPr lang="ar-SA" sz="4000" b="1" dirty="0" smtClean="0">
                <a:solidFill>
                  <a:schemeClr val="tx1"/>
                </a:solidFill>
              </a:rPr>
              <a:t>الدكتور مخلص شريف عدي</a:t>
            </a:r>
            <a:endParaRPr lang="ar-SY" sz="4000" b="1" dirty="0">
              <a:solidFill>
                <a:schemeClr val="tx1"/>
              </a:solidFill>
            </a:endParaRPr>
          </a:p>
        </p:txBody>
      </p:sp>
    </p:spTree>
    <p:extLst>
      <p:ext uri="{BB962C8B-B14F-4D97-AF65-F5344CB8AC3E}">
        <p14:creationId xmlns:p14="http://schemas.microsoft.com/office/powerpoint/2010/main" val="22781972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908720"/>
          </a:xfrm>
        </p:spPr>
        <p:txBody>
          <a:bodyPr>
            <a:normAutofit/>
          </a:bodyPr>
          <a:lstStyle/>
          <a:p>
            <a:pPr algn="r"/>
            <a:r>
              <a:rPr lang="ar-SY" sz="2400" b="1" dirty="0" smtClean="0"/>
              <a:t>الاستقصاءات</a:t>
            </a:r>
            <a:endParaRPr lang="ar-SY" sz="2400" b="1" dirty="0"/>
          </a:p>
        </p:txBody>
      </p:sp>
      <p:sp>
        <p:nvSpPr>
          <p:cNvPr id="3" name="عنصر نائب للمحتوى 2"/>
          <p:cNvSpPr>
            <a:spLocks noGrp="1"/>
          </p:cNvSpPr>
          <p:nvPr>
            <p:ph idx="1"/>
          </p:nvPr>
        </p:nvSpPr>
        <p:spPr>
          <a:xfrm>
            <a:off x="0" y="620688"/>
            <a:ext cx="9144000" cy="6237312"/>
          </a:xfrm>
        </p:spPr>
        <p:txBody>
          <a:bodyPr>
            <a:normAutofit/>
          </a:bodyPr>
          <a:lstStyle/>
          <a:p>
            <a:endParaRPr lang="ar-SY" sz="2400" dirty="0" smtClean="0"/>
          </a:p>
          <a:p>
            <a:r>
              <a:rPr lang="ar-SY" sz="2400" b="1" dirty="0" smtClean="0"/>
              <a:t>يمكن تشخيص الجزر المعدي المريئي اعتمادا على </a:t>
            </a:r>
            <a:r>
              <a:rPr lang="ar-SY" sz="2400" b="1" dirty="0" smtClean="0">
                <a:solidFill>
                  <a:srgbClr val="FF0000"/>
                </a:solidFill>
              </a:rPr>
              <a:t>القصة والموجودات السريرية </a:t>
            </a:r>
            <a:r>
              <a:rPr lang="ar-SY" sz="2400" b="1" dirty="0" smtClean="0"/>
              <a:t>ولكن تستطب الاستقصاءات في حال كانت الحالة غير نموذجية أو عند وجود الاختلاطات أو بحال عدم الاستجابة للعلاج المضاد للجزر وتشمل الاستقصاءات:</a:t>
            </a:r>
          </a:p>
          <a:p>
            <a:r>
              <a:rPr lang="ar-SY" sz="2400" b="1" dirty="0" smtClean="0">
                <a:solidFill>
                  <a:srgbClr val="FF0000"/>
                </a:solidFill>
              </a:rPr>
              <a:t>مراقبة </a:t>
            </a:r>
            <a:r>
              <a:rPr lang="en-US" sz="2400" b="1" dirty="0" smtClean="0">
                <a:solidFill>
                  <a:srgbClr val="FF0000"/>
                </a:solidFill>
              </a:rPr>
              <a:t>PH</a:t>
            </a:r>
            <a:r>
              <a:rPr lang="ar-SA" sz="2400" b="1" dirty="0" smtClean="0">
                <a:solidFill>
                  <a:srgbClr val="FF0000"/>
                </a:solidFill>
              </a:rPr>
              <a:t> المري </a:t>
            </a:r>
            <a:r>
              <a:rPr lang="ar-SA" sz="2400" b="1" dirty="0" smtClean="0"/>
              <a:t>مدة 24 ساعة لقياس مشعر الجزر الحمضي </a:t>
            </a:r>
          </a:p>
          <a:p>
            <a:r>
              <a:rPr lang="ar-SA" sz="2400" b="1" dirty="0" smtClean="0">
                <a:solidFill>
                  <a:srgbClr val="FF0000"/>
                </a:solidFill>
              </a:rPr>
              <a:t>مراقبة المعاوقة المريئية </a:t>
            </a:r>
            <a:r>
              <a:rPr lang="ar-SA" sz="2400" b="1" dirty="0" smtClean="0"/>
              <a:t>مدة 24 ساعة مع مراقبة </a:t>
            </a:r>
            <a:r>
              <a:rPr lang="en-US" sz="2400" b="1" dirty="0" smtClean="0"/>
              <a:t>PH</a:t>
            </a:r>
            <a:r>
              <a:rPr lang="ar-SY" sz="2400" b="1" dirty="0" smtClean="0"/>
              <a:t> المري بآن واحد والتي تمكننا من كشف الجزر الحمضي الضعيف أو الجزر غير الحمضي </a:t>
            </a:r>
          </a:p>
          <a:p>
            <a:r>
              <a:rPr lang="ar-SY" sz="2400" b="1" dirty="0" smtClean="0">
                <a:solidFill>
                  <a:srgbClr val="FF0000"/>
                </a:solidFill>
              </a:rPr>
              <a:t>التنظير الهضمي </a:t>
            </a:r>
            <a:r>
              <a:rPr lang="ar-SY" sz="2400" b="1" dirty="0" smtClean="0"/>
              <a:t>مع خزعات المري لكشف التهاب المري واستبعاد الأسباب الأخرى للإقياء. إن </a:t>
            </a:r>
            <a:r>
              <a:rPr lang="ar-SY" sz="2400" b="1" dirty="0" smtClean="0">
                <a:solidFill>
                  <a:srgbClr val="FF0000"/>
                </a:solidFill>
              </a:rPr>
              <a:t>التصوير الهضمي الظليل للجهاز الهضمي العلوي </a:t>
            </a:r>
            <a:r>
              <a:rPr lang="ar-SY" sz="2400" b="1" dirty="0" smtClean="0"/>
              <a:t>يدعم التشخيص ولكنه غير حساس وغير نوعي في كشف الجزر المعدي المريئي ولكن لابد من إجرائه لكشف سوء التشوهات التشريحية بالمري والمعدة والاثني عشر وكشف سوء الدوران.</a:t>
            </a:r>
          </a:p>
          <a:p>
            <a:r>
              <a:rPr lang="ar-SY" sz="2400" b="1" u="sng" dirty="0" smtClean="0"/>
              <a:t>يحدث قلاء استقلابي ناقص الكلور مع نقص في الصوديوم والبوتاسيوم في المصل </a:t>
            </a:r>
            <a:r>
              <a:rPr lang="ar-SY" sz="2400" b="1" dirty="0" smtClean="0"/>
              <a:t>نتيجة خسارة العصارة المعدية عبر الاقياءات.</a:t>
            </a:r>
            <a:endParaRPr lang="ar-SY" sz="2400" b="1" dirty="0"/>
          </a:p>
        </p:txBody>
      </p:sp>
    </p:spTree>
    <p:extLst>
      <p:ext uri="{BB962C8B-B14F-4D97-AF65-F5344CB8AC3E}">
        <p14:creationId xmlns:p14="http://schemas.microsoft.com/office/powerpoint/2010/main" val="32520889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980728"/>
          </a:xfrm>
        </p:spPr>
        <p:txBody>
          <a:bodyPr>
            <a:normAutofit/>
          </a:bodyPr>
          <a:lstStyle/>
          <a:p>
            <a:pPr algn="r"/>
            <a:r>
              <a:rPr lang="ar-SY" sz="2400" b="1" dirty="0" smtClean="0"/>
              <a:t>التدبير</a:t>
            </a:r>
            <a:endParaRPr lang="ar-SY" sz="2400" b="1" dirty="0"/>
          </a:p>
        </p:txBody>
      </p:sp>
      <p:sp>
        <p:nvSpPr>
          <p:cNvPr id="3" name="عنصر نائب للمحتوى 2"/>
          <p:cNvSpPr>
            <a:spLocks noGrp="1"/>
          </p:cNvSpPr>
          <p:nvPr>
            <p:ph idx="1"/>
          </p:nvPr>
        </p:nvSpPr>
        <p:spPr>
          <a:xfrm>
            <a:off x="0" y="836712"/>
            <a:ext cx="9144000" cy="6021288"/>
          </a:xfrm>
        </p:spPr>
        <p:txBody>
          <a:bodyPr>
            <a:normAutofit/>
          </a:bodyPr>
          <a:lstStyle/>
          <a:p>
            <a:endParaRPr lang="ar-SY" sz="2400" dirty="0" smtClean="0"/>
          </a:p>
          <a:p>
            <a:r>
              <a:rPr lang="ar-SY" sz="2400" b="1" dirty="0" smtClean="0"/>
              <a:t>إن تدبير الجزر المعدي المريئي غير المختلط يعتمد على تطمين الأهل وتكثيف الوجبات عبر إضافة نشاء الرز أو الذرة وتقليل كمية الوجبات أو الرضعات وزيادة عددها والإنذار فيه ممتاز .</a:t>
            </a:r>
          </a:p>
          <a:p>
            <a:r>
              <a:rPr lang="ar-SY" sz="2400" b="1" dirty="0" smtClean="0"/>
              <a:t>بينما </a:t>
            </a:r>
            <a:r>
              <a:rPr lang="ar-SY" sz="2400" b="1" u="sng" dirty="0" smtClean="0"/>
              <a:t>تدبير داء الجزر المعدي المريئي </a:t>
            </a:r>
            <a:r>
              <a:rPr lang="ar-SY" sz="2400" b="1" dirty="0" smtClean="0"/>
              <a:t>يعتمد على:</a:t>
            </a:r>
          </a:p>
          <a:p>
            <a:r>
              <a:rPr lang="ar-SY" sz="2400" b="1" dirty="0" smtClean="0"/>
              <a:t>تثبيط الافراز الحمضي عبر مثبطات مستقبلات الهيستامين مثل </a:t>
            </a:r>
            <a:r>
              <a:rPr lang="ar-SY" sz="2400" b="1" dirty="0" smtClean="0">
                <a:solidFill>
                  <a:srgbClr val="FF0000"/>
                </a:solidFill>
              </a:rPr>
              <a:t>الرانيتيدين أو مثبطات مضخة البروتون </a:t>
            </a:r>
            <a:r>
              <a:rPr lang="ar-SY" sz="2400" b="1" dirty="0" smtClean="0"/>
              <a:t>مثل الأومبيرازول , والتي تخفف حجم المفرزات المعدية وتعالج التهاب المري المحدث بالحمض .</a:t>
            </a:r>
          </a:p>
          <a:p>
            <a:r>
              <a:rPr lang="ar-SY" sz="2400" b="1" dirty="0" smtClean="0"/>
              <a:t>في حال عدم الاستجابة على الأدوية السابقة فإن </a:t>
            </a:r>
            <a:r>
              <a:rPr lang="ar-SY" sz="2400" b="1" u="sng" dirty="0" smtClean="0"/>
              <a:t>الحساسية تجاه حليب البقر </a:t>
            </a:r>
            <a:r>
              <a:rPr lang="ar-SY" sz="2400" b="1" dirty="0" smtClean="0"/>
              <a:t>يجب وضعها في الحسبان وتأكيد تشخيصها.</a:t>
            </a:r>
          </a:p>
          <a:p>
            <a:r>
              <a:rPr lang="ar-SY" sz="2400" b="1" u="sng" dirty="0" smtClean="0"/>
              <a:t>تستطب الجراحة </a:t>
            </a:r>
            <a:r>
              <a:rPr lang="ar-SY" sz="2400" b="1" dirty="0" smtClean="0"/>
              <a:t>(عملية نيسين حيث تطوى المعدة حول الجزء البطني من المري)عبر فتح البطن أو عبر تنظير البطن في حالات </a:t>
            </a:r>
            <a:r>
              <a:rPr lang="ar-SY" sz="2400" b="1" u="sng" dirty="0" smtClean="0"/>
              <a:t>عدم الاستجابة للعلاج الدوائي </a:t>
            </a:r>
            <a:r>
              <a:rPr lang="ar-SY" sz="2400" b="1" dirty="0" smtClean="0"/>
              <a:t>و</a:t>
            </a:r>
            <a:r>
              <a:rPr lang="ar-SY" sz="2400" b="1" u="sng" dirty="0" smtClean="0"/>
              <a:t>تضيق المري </a:t>
            </a:r>
            <a:endParaRPr lang="ar-SY" sz="2400" b="1" u="sng" dirty="0"/>
          </a:p>
        </p:txBody>
      </p:sp>
    </p:spTree>
    <p:extLst>
      <p:ext uri="{BB962C8B-B14F-4D97-AF65-F5344CB8AC3E}">
        <p14:creationId xmlns:p14="http://schemas.microsoft.com/office/powerpoint/2010/main" val="29001713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22326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3408"/>
            <a:ext cx="9143999"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47290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980728"/>
          </a:xfrm>
        </p:spPr>
        <p:txBody>
          <a:bodyPr>
            <a:normAutofit/>
          </a:bodyPr>
          <a:lstStyle/>
          <a:p>
            <a:r>
              <a:rPr lang="ar-SY" sz="3200" b="1" dirty="0" smtClean="0"/>
              <a:t>تضيق البواب</a:t>
            </a:r>
            <a:endParaRPr lang="ar-SY" sz="3200" b="1" dirty="0"/>
          </a:p>
        </p:txBody>
      </p:sp>
      <p:sp>
        <p:nvSpPr>
          <p:cNvPr id="3" name="عنصر نائب للمحتوى 2"/>
          <p:cNvSpPr>
            <a:spLocks noGrp="1"/>
          </p:cNvSpPr>
          <p:nvPr>
            <p:ph idx="1"/>
          </p:nvPr>
        </p:nvSpPr>
        <p:spPr>
          <a:xfrm>
            <a:off x="0" y="908720"/>
            <a:ext cx="9144000" cy="5949280"/>
          </a:xfrm>
        </p:spPr>
        <p:txBody>
          <a:bodyPr>
            <a:normAutofit lnSpcReduction="10000"/>
          </a:bodyPr>
          <a:lstStyle/>
          <a:p>
            <a:r>
              <a:rPr lang="ar-SY" sz="2400" b="1" dirty="0" smtClean="0"/>
              <a:t>يحدث في تضيق البواب ضخامة في عضلة البواب تؤدي إلى انسداد مخرج المعدة .</a:t>
            </a:r>
          </a:p>
          <a:p>
            <a:r>
              <a:rPr lang="ar-SY" sz="2400" b="1" dirty="0" smtClean="0"/>
              <a:t>يتظاهر عادة بالأسبوع 2-8 من العمر بغض النظر عن العمر الحملي للمولود.</a:t>
            </a:r>
          </a:p>
          <a:p>
            <a:r>
              <a:rPr lang="ar-SY" sz="2400" b="1" dirty="0" smtClean="0"/>
              <a:t>يكون أكثر شيوعا عند الذكور منه عند الإناث بنسبة ¼ وخصوصا المولود الأول.</a:t>
            </a:r>
          </a:p>
          <a:p>
            <a:r>
              <a:rPr lang="ar-SY" sz="2400" b="1" u="sng" dirty="0" smtClean="0"/>
              <a:t>التظاهرات السريرية</a:t>
            </a:r>
            <a:endParaRPr lang="ar-SY" sz="2400" b="1" dirty="0" smtClean="0"/>
          </a:p>
          <a:p>
            <a:r>
              <a:rPr lang="ar-SY" sz="2400" b="1" u="sng" dirty="0" smtClean="0"/>
              <a:t>إقياءات</a:t>
            </a:r>
            <a:r>
              <a:rPr lang="ar-SY" sz="2400" b="1" dirty="0" smtClean="0"/>
              <a:t> تزداد بالتواتر والشدة مع مرور الوقت حتى تصبح </a:t>
            </a:r>
            <a:r>
              <a:rPr lang="ar-SY" sz="2400" b="1" u="sng" dirty="0" smtClean="0"/>
              <a:t>قذفية</a:t>
            </a:r>
            <a:r>
              <a:rPr lang="ar-SY" sz="2400" b="1" dirty="0" smtClean="0"/>
              <a:t>.</a:t>
            </a:r>
          </a:p>
          <a:p>
            <a:r>
              <a:rPr lang="ar-SY" sz="2400" b="1" dirty="0" smtClean="0"/>
              <a:t>يكون الطفل </a:t>
            </a:r>
            <a:r>
              <a:rPr lang="ar-SY" sz="2400" b="1" u="sng" dirty="0" smtClean="0"/>
              <a:t>جائعا </a:t>
            </a:r>
            <a:r>
              <a:rPr lang="ar-SY" sz="2400" b="1" dirty="0" smtClean="0"/>
              <a:t>بعد الإقياءات حتى وصول الطفل لمرحلة التجفاف </a:t>
            </a:r>
          </a:p>
          <a:p>
            <a:r>
              <a:rPr lang="ar-SY" sz="2400" b="1" u="sng" dirty="0" smtClean="0"/>
              <a:t>نقص في الوزن </a:t>
            </a:r>
            <a:r>
              <a:rPr lang="ar-SY" sz="2400" b="1" dirty="0" smtClean="0"/>
              <a:t>ولاسيما إن تأخرت التظاهرات وطالت مدتها</a:t>
            </a:r>
          </a:p>
          <a:p>
            <a:r>
              <a:rPr lang="ar-SY" sz="2400" b="1" u="sng" dirty="0" smtClean="0"/>
              <a:t>التشخيص </a:t>
            </a:r>
          </a:p>
          <a:p>
            <a:r>
              <a:rPr lang="ar-SY" sz="2400" b="1" u="sng" dirty="0" smtClean="0"/>
              <a:t>الملاحظة العيانية لأمواج التمعج المعدي </a:t>
            </a:r>
            <a:r>
              <a:rPr lang="ar-SY" sz="2400" b="1" dirty="0" smtClean="0"/>
              <a:t>التي تتحرك من الأيسرللأيمن عبر البطن ,</a:t>
            </a:r>
            <a:r>
              <a:rPr lang="ar-SY" sz="2400" b="1" u="sng" dirty="0" smtClean="0"/>
              <a:t> جس كتلة البواب المتضخم </a:t>
            </a:r>
            <a:r>
              <a:rPr lang="ar-SY" sz="2400" b="1" dirty="0" smtClean="0"/>
              <a:t>والتي يشعر بها الفاحص كزيتونة في الربع العلوي الأيمن من البطن , يفيد التصوير بالأمواج فوق الصوتية من </a:t>
            </a:r>
            <a:r>
              <a:rPr lang="ar-SY" sz="2400" b="1" u="sng" dirty="0" smtClean="0"/>
              <a:t>قياس طول عضلة البواب وثخانتها</a:t>
            </a:r>
          </a:p>
          <a:p>
            <a:r>
              <a:rPr lang="ar-SY" sz="2400" b="1" u="sng" dirty="0" smtClean="0"/>
              <a:t>التدبير </a:t>
            </a:r>
          </a:p>
          <a:p>
            <a:r>
              <a:rPr lang="ar-SY" sz="2400" b="1" dirty="0" smtClean="0"/>
              <a:t>اصلاح اضطراب السوائل والشوارد عبر العلاج الوريدي , بضع البواب دون المساس بالمخاطية .</a:t>
            </a:r>
            <a:endParaRPr lang="ar-SY" sz="2400" b="1" u="sng" dirty="0"/>
          </a:p>
        </p:txBody>
      </p:sp>
    </p:spTree>
    <p:extLst>
      <p:ext uri="{BB962C8B-B14F-4D97-AF65-F5344CB8AC3E}">
        <p14:creationId xmlns:p14="http://schemas.microsoft.com/office/powerpoint/2010/main" val="2988969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1988840"/>
          </a:xfrm>
        </p:spPr>
        <p:txBody>
          <a:bodyPr>
            <a:normAutofit/>
          </a:bodyPr>
          <a:lstStyle/>
          <a:p>
            <a:pPr algn="r"/>
            <a:r>
              <a:rPr lang="ar-SY" sz="2400" b="1" u="sng" dirty="0" smtClean="0"/>
              <a:t>الخلاصة: </a:t>
            </a:r>
            <a:r>
              <a:rPr lang="ar-SY" sz="2400" b="1" dirty="0" smtClean="0"/>
              <a:t>تضيق البواب حالة شائعة عند الذكور ولاسيما مع قصة أسرية إيجابية</a:t>
            </a:r>
            <a:br>
              <a:rPr lang="ar-SY" sz="2400" b="1" dirty="0" smtClean="0"/>
            </a:br>
            <a:r>
              <a:rPr lang="ar-SY" sz="2400" b="1" u="sng" dirty="0" smtClean="0"/>
              <a:t>العلامات السريرية </a:t>
            </a:r>
            <a:r>
              <a:rPr lang="ar-SY" sz="2400" b="1" dirty="0" smtClean="0"/>
              <a:t>تتضمن : رؤية التمعج المعدي ,جس كتلة بطنية باختبار الإرضاع</a:t>
            </a:r>
            <a:br>
              <a:rPr lang="ar-SY" sz="2400" b="1" dirty="0" smtClean="0"/>
            </a:br>
            <a:r>
              <a:rPr lang="ar-SY" sz="2400" b="1" dirty="0" smtClean="0"/>
              <a:t>تجفاف مرافق يتصف بنقص الصوديوم ونقص البوتاسيوم مع قلاء ناقص الكلور</a:t>
            </a:r>
            <a:br>
              <a:rPr lang="ar-SY" sz="2400" b="1" dirty="0" smtClean="0"/>
            </a:br>
            <a:r>
              <a:rPr lang="ar-SY" sz="2400" b="1" dirty="0" smtClean="0"/>
              <a:t>يثبت التشخيص بالأمواج فوق الصوتية . تجرى الجراحة بعد إصلاح التجفاف والشوارد</a:t>
            </a:r>
            <a:r>
              <a:rPr lang="ar-SY" sz="2400" dirty="0" smtClean="0"/>
              <a:t/>
            </a:r>
            <a:br>
              <a:rPr lang="ar-SY" sz="2400" dirty="0" smtClean="0"/>
            </a:br>
            <a:endParaRPr lang="ar-SY" sz="2400" b="1" u="sng"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35100" y="2199301"/>
            <a:ext cx="7499350" cy="3297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56953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45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389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38943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764704"/>
          </a:xfrm>
        </p:spPr>
        <p:txBody>
          <a:bodyPr>
            <a:normAutofit/>
          </a:bodyPr>
          <a:lstStyle/>
          <a:p>
            <a:pPr algn="r"/>
            <a:r>
              <a:rPr lang="ar-SY" sz="2400" b="1" dirty="0" smtClean="0"/>
              <a:t>البكاء</a:t>
            </a:r>
            <a:endParaRPr lang="ar-SY" sz="2400" b="1" dirty="0"/>
          </a:p>
        </p:txBody>
      </p:sp>
      <p:sp>
        <p:nvSpPr>
          <p:cNvPr id="3" name="عنصر نائب للمحتوى 2"/>
          <p:cNvSpPr>
            <a:spLocks noGrp="1"/>
          </p:cNvSpPr>
          <p:nvPr>
            <p:ph idx="1"/>
          </p:nvPr>
        </p:nvSpPr>
        <p:spPr>
          <a:xfrm>
            <a:off x="0" y="692696"/>
            <a:ext cx="9144000" cy="6165304"/>
          </a:xfrm>
        </p:spPr>
        <p:txBody>
          <a:bodyPr>
            <a:normAutofit lnSpcReduction="10000"/>
          </a:bodyPr>
          <a:lstStyle/>
          <a:p>
            <a:r>
              <a:rPr lang="ar-SY" sz="2400" b="1" dirty="0" smtClean="0"/>
              <a:t>إن موضوع البكاء لدى الطفل موضوع نسبي وقد يكون تعبيرا عن </a:t>
            </a:r>
            <a:r>
              <a:rPr lang="ar-SY" sz="2400" b="1" u="sng" dirty="0" smtClean="0"/>
              <a:t>عدم الراحة أو الجوع </a:t>
            </a:r>
            <a:r>
              <a:rPr lang="ar-SY" sz="2400" b="1" dirty="0" smtClean="0"/>
              <a:t>,وفي هذه الحالة يخفف قلق الأهل تقديم النصح بأساليب الإرضاع الصحيحة.</a:t>
            </a:r>
          </a:p>
          <a:p>
            <a:r>
              <a:rPr lang="ar-SY" sz="2400" b="1" dirty="0" smtClean="0"/>
              <a:t>يستمر بعض الأطفال بالبكاء حتى بعد إرضاعهم وحملهم وقد يكون البكاء تعبيرا عن </a:t>
            </a:r>
            <a:r>
              <a:rPr lang="ar-SY" sz="2400" b="1" u="sng" dirty="0" smtClean="0"/>
              <a:t>القلق والكآبة وقلة المساعدة </a:t>
            </a:r>
            <a:r>
              <a:rPr lang="ar-SY" sz="2400" b="1" dirty="0" smtClean="0"/>
              <a:t>.</a:t>
            </a:r>
          </a:p>
          <a:p>
            <a:r>
              <a:rPr lang="ar-SY" sz="2400" b="1" dirty="0" smtClean="0"/>
              <a:t>قد تنتقل </a:t>
            </a:r>
            <a:r>
              <a:rPr lang="ar-SY" sz="2400" b="1" u="sng" dirty="0" smtClean="0"/>
              <a:t>الأجواء المشحونة </a:t>
            </a:r>
            <a:r>
              <a:rPr lang="ar-SY" sz="2400" b="1" dirty="0" smtClean="0"/>
              <a:t>في المنزل إلى الطفل ,مما يسبب بكائه. إن بكاء الطفل المستمر والدائم مؤشر على أن سبب البكاء ليست أذية رضية . </a:t>
            </a:r>
          </a:p>
          <a:p>
            <a:r>
              <a:rPr lang="ar-SY" sz="2400" b="1" dirty="0" smtClean="0"/>
              <a:t>قليلة هي الحالات التي يعرف سبب البكاء فيها .إن كان </a:t>
            </a:r>
            <a:r>
              <a:rPr lang="ar-SY" sz="2400" b="1" u="sng" dirty="0" smtClean="0">
                <a:solidFill>
                  <a:srgbClr val="FF0000"/>
                </a:solidFill>
              </a:rPr>
              <a:t>البكاء فجائي الحدوث </a:t>
            </a:r>
            <a:r>
              <a:rPr lang="ar-SY" sz="2400" b="1" dirty="0" smtClean="0"/>
              <a:t>قد يكون بسبب </a:t>
            </a:r>
            <a:r>
              <a:rPr lang="ar-SY" sz="2400" b="1" u="sng" dirty="0" smtClean="0"/>
              <a:t>الجهاز البولي</a:t>
            </a:r>
            <a:r>
              <a:rPr lang="ar-SY" sz="2400" b="1" dirty="0" smtClean="0"/>
              <a:t> </a:t>
            </a:r>
            <a:r>
              <a:rPr lang="ar-SY" sz="2400" b="1" u="sng" dirty="0" smtClean="0"/>
              <a:t>أو الأذن الوسطى </a:t>
            </a:r>
            <a:r>
              <a:rPr lang="ar-SY" sz="2400" b="1" dirty="0" smtClean="0"/>
              <a:t>أو </a:t>
            </a:r>
            <a:r>
              <a:rPr lang="ar-SY" sz="2400" b="1" u="sng" dirty="0" smtClean="0"/>
              <a:t>الإنتان السحائي </a:t>
            </a:r>
            <a:r>
              <a:rPr lang="ar-SY" sz="2400" b="1" dirty="0" smtClean="0"/>
              <a:t>أو </a:t>
            </a:r>
            <a:r>
              <a:rPr lang="ar-SY" sz="2400" b="1" u="sng" dirty="0" smtClean="0"/>
              <a:t>الكسور الغير منكشفة </a:t>
            </a:r>
            <a:r>
              <a:rPr lang="ar-SY" sz="2400" b="1" dirty="0" smtClean="0"/>
              <a:t>أو </a:t>
            </a:r>
            <a:r>
              <a:rPr lang="ar-SY" sz="2400" b="1" u="sng" dirty="0" smtClean="0"/>
              <a:t>التهاب المري </a:t>
            </a:r>
            <a:r>
              <a:rPr lang="ar-SY" sz="2400" b="1" dirty="0" smtClean="0"/>
              <a:t>أو </a:t>
            </a:r>
            <a:r>
              <a:rPr lang="ar-SY" sz="2400" b="1" u="sng" dirty="0" smtClean="0"/>
              <a:t>انفتال الخصية</a:t>
            </a:r>
            <a:r>
              <a:rPr lang="ar-SY" sz="2400" b="1" dirty="0" smtClean="0"/>
              <a:t>.</a:t>
            </a:r>
          </a:p>
          <a:p>
            <a:r>
              <a:rPr lang="ar-SY" sz="2400" b="1" dirty="0" smtClean="0"/>
              <a:t>يسبب كل </a:t>
            </a:r>
            <a:r>
              <a:rPr lang="ar-SY" sz="2400" b="1" u="sng" dirty="0" smtClean="0"/>
              <a:t>من طفح الحفاض الشديد </a:t>
            </a:r>
            <a:r>
              <a:rPr lang="ar-SY" sz="2400" b="1" dirty="0" smtClean="0"/>
              <a:t>و</a:t>
            </a:r>
            <a:r>
              <a:rPr lang="ar-SY" sz="2400" b="1" u="sng" dirty="0" smtClean="0"/>
              <a:t>الإمساك</a:t>
            </a:r>
            <a:r>
              <a:rPr lang="ar-SY" sz="2400" b="1" dirty="0" smtClean="0"/>
              <a:t> حالة من البكاء الشديد . كما يعاني الأطفال </a:t>
            </a:r>
            <a:r>
              <a:rPr lang="ar-SY" sz="2400" b="1" u="sng" dirty="0" smtClean="0"/>
              <a:t>الخدج الذين يبقون في المستشفيات لفترات طويلة من صعوبة التأقلم </a:t>
            </a:r>
            <a:r>
              <a:rPr lang="ar-SY" sz="2400" b="1" dirty="0" smtClean="0"/>
              <a:t>كما هو الحال عند الأطفال الذين يعانون من </a:t>
            </a:r>
            <a:r>
              <a:rPr lang="ar-SY" sz="2400" b="1" u="sng" dirty="0" smtClean="0"/>
              <a:t>اضطرابات عصبية مزمنة مثل الشلل الدماغي </a:t>
            </a:r>
            <a:r>
              <a:rPr lang="ar-SY" sz="2400" b="1" dirty="0" smtClean="0"/>
              <a:t>.يذكر الأهل أن </a:t>
            </a:r>
            <a:r>
              <a:rPr lang="ar-SY" sz="2400" b="1" u="sng" dirty="0" smtClean="0"/>
              <a:t>بزوغ الأسنان </a:t>
            </a:r>
            <a:r>
              <a:rPr lang="ar-SY" sz="2400" b="1" dirty="0" smtClean="0"/>
              <a:t>يسبب بكاء عند بعض الأطفال في حالات قليلة ,لكنه لا يسبب الإقياء أو الإسهال أو الحرارة العالية أو الاختلاج . تأمين جو هادىء وحمل الطفل بحميمية حتى يتوقف بكاؤه مع الاقلال من تحريك الطفل وهزه على نحو عنيف يساعد قسما كبيرا من الأطفال. ولا ننسى أهمية تقديم الدعم للأهل ومتابتعهم في التدبير.</a:t>
            </a:r>
            <a:endParaRPr lang="ar-SY" sz="2400" b="1" dirty="0"/>
          </a:p>
        </p:txBody>
      </p:sp>
    </p:spTree>
    <p:extLst>
      <p:ext uri="{BB962C8B-B14F-4D97-AF65-F5344CB8AC3E}">
        <p14:creationId xmlns:p14="http://schemas.microsoft.com/office/powerpoint/2010/main" val="11927360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548680"/>
          </a:xfrm>
        </p:spPr>
        <p:txBody>
          <a:bodyPr>
            <a:normAutofit/>
          </a:bodyPr>
          <a:lstStyle/>
          <a:p>
            <a:pPr algn="r"/>
            <a:r>
              <a:rPr lang="ar-SY" sz="2400" b="1" dirty="0" smtClean="0"/>
              <a:t>مغص الرضيع</a:t>
            </a:r>
            <a:endParaRPr lang="ar-SY" sz="2400" b="1" dirty="0"/>
          </a:p>
        </p:txBody>
      </p:sp>
      <p:sp>
        <p:nvSpPr>
          <p:cNvPr id="3" name="عنصر نائب للمحتوى 2"/>
          <p:cNvSpPr>
            <a:spLocks noGrp="1"/>
          </p:cNvSpPr>
          <p:nvPr>
            <p:ph idx="1"/>
          </p:nvPr>
        </p:nvSpPr>
        <p:spPr>
          <a:xfrm>
            <a:off x="0" y="764704"/>
            <a:ext cx="9144000" cy="6093296"/>
          </a:xfrm>
        </p:spPr>
        <p:txBody>
          <a:bodyPr>
            <a:normAutofit/>
          </a:bodyPr>
          <a:lstStyle/>
          <a:p>
            <a:r>
              <a:rPr lang="ar-SY" sz="2400" b="1" dirty="0" smtClean="0"/>
              <a:t>يطلق هذا التعبير على حالة معقدة وشائعة من الأعراض التي تحدث خلال الأشهر الأولى من العمر على هيئة </a:t>
            </a:r>
            <a:r>
              <a:rPr lang="ar-SY" sz="2400" b="1" u="sng" dirty="0" smtClean="0"/>
              <a:t>نوبات من الصراخ والبكاء الغير واضحة </a:t>
            </a:r>
            <a:r>
              <a:rPr lang="ar-SY" sz="2400" b="1" u="sng" dirty="0" smtClean="0"/>
              <a:t>الأسباب </a:t>
            </a:r>
            <a:r>
              <a:rPr lang="ar-SY" sz="2400" b="1" u="sng" dirty="0" smtClean="0"/>
              <a:t>التي ترافقها سحب الركبتين إلى الأعلى مع خروج غازات بكميات كبيرة </a:t>
            </a:r>
            <a:r>
              <a:rPr lang="ar-SY" sz="2400" b="1" dirty="0" smtClean="0"/>
              <a:t>وأرياح عدة مرات باليوم الواحد.</a:t>
            </a:r>
          </a:p>
          <a:p>
            <a:r>
              <a:rPr lang="ar-SY" sz="2400" b="1" dirty="0" smtClean="0"/>
              <a:t>لايوجد دليل على أن منشأ البكاء من الجهاز الهضمي مع انه يشتبه به دوما .</a:t>
            </a:r>
          </a:p>
          <a:p>
            <a:r>
              <a:rPr lang="ar-SY" sz="2400" b="1" u="sng" dirty="0" smtClean="0"/>
              <a:t>يحدث بنسبة 40%من الأطفال خلال الأسابيع الأولى القليلة من العمر ويزول تدريجيا بدءا من الشهر الثالث إلى الشهر الثاني عشر </a:t>
            </a:r>
            <a:r>
              <a:rPr lang="ar-SY" sz="2400" b="1" dirty="0" smtClean="0"/>
              <a:t>. الحالة سليمة ولكنها مقلقة ومخيبة للآمال عند الأهل. الدعم والتطمين ضروريان للأهل . لم تثبت فائدة الماء الغريب رغم شيوع استعماله. </a:t>
            </a:r>
            <a:r>
              <a:rPr lang="ar-SY" sz="2400" b="1" u="sng" dirty="0" smtClean="0"/>
              <a:t>يجب الوضع بالحسبان الحساسية في حليب البقر في حال تكرار البكاء </a:t>
            </a:r>
            <a:r>
              <a:rPr lang="ar-SY" sz="2400" b="1" dirty="0" smtClean="0"/>
              <a:t>ولذلك فإنه من المطلوب استبعاد حليب البقر لمدة أسبوعين وفي حال تحسنت الأعراض يمكن الاستمرار بهذه الحمية(أي استعمال الحليب على هيئة حلالات بروتينية) أما في حال عدم التحسن </a:t>
            </a:r>
            <a:r>
              <a:rPr lang="ar-SY" sz="2400" b="1" u="sng" dirty="0" smtClean="0"/>
              <a:t>فيمكن البدء بعلاج ثم مضاد للجزر المعدي المريئي </a:t>
            </a:r>
            <a:r>
              <a:rPr lang="ar-SY" sz="2400" b="1" dirty="0" smtClean="0"/>
              <a:t>.</a:t>
            </a:r>
            <a:endParaRPr lang="ar-SY" sz="2400" b="1" dirty="0"/>
          </a:p>
        </p:txBody>
      </p:sp>
    </p:spTree>
    <p:extLst>
      <p:ext uri="{BB962C8B-B14F-4D97-AF65-F5344CB8AC3E}">
        <p14:creationId xmlns:p14="http://schemas.microsoft.com/office/powerpoint/2010/main" val="2339922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764704"/>
          </a:xfrm>
        </p:spPr>
        <p:txBody>
          <a:bodyPr>
            <a:normAutofit/>
          </a:bodyPr>
          <a:lstStyle/>
          <a:p>
            <a:pPr algn="r"/>
            <a:r>
              <a:rPr lang="ar-SY" sz="2400" b="1" dirty="0" smtClean="0"/>
              <a:t>الألم البطني الحاد</a:t>
            </a:r>
            <a:endParaRPr lang="ar-SY" sz="2400" b="1" dirty="0"/>
          </a:p>
        </p:txBody>
      </p:sp>
      <p:sp>
        <p:nvSpPr>
          <p:cNvPr id="3" name="عنصر نائب للمحتوى 2"/>
          <p:cNvSpPr>
            <a:spLocks noGrp="1"/>
          </p:cNvSpPr>
          <p:nvPr>
            <p:ph idx="1"/>
          </p:nvPr>
        </p:nvSpPr>
        <p:spPr>
          <a:xfrm>
            <a:off x="0" y="764704"/>
            <a:ext cx="9144000" cy="6093296"/>
          </a:xfrm>
        </p:spPr>
        <p:txBody>
          <a:bodyPr>
            <a:normAutofit/>
          </a:bodyPr>
          <a:lstStyle/>
          <a:p>
            <a:r>
              <a:rPr lang="ar-SY" sz="2400" b="1" dirty="0" smtClean="0"/>
              <a:t>إن مقاربة الألم البطني الحاد عند الأطفال تتطلب خبرة جيدة ولاسيما وأن التشخيص التفريقي لمثل هذه الحالة مجاله واسع ويتضمن حالات طبية وجراحية وغير نوعية .</a:t>
            </a:r>
          </a:p>
          <a:p>
            <a:r>
              <a:rPr lang="ar-SY" sz="2400" b="1" dirty="0" smtClean="0"/>
              <a:t>يغيب الألم البطني الحاد في نصف الحالات التي يتم ادخالها للمستشفيات دونما تأكيد لتشخيص . يجب عدم تأجيل تشخيص </a:t>
            </a:r>
            <a:r>
              <a:rPr lang="ar-SY" sz="2400" b="1" u="sng" dirty="0" smtClean="0"/>
              <a:t>التهاب الزائدة الحاد عند الأطفال الصغار </a:t>
            </a:r>
            <a:r>
              <a:rPr lang="ar-SY" sz="2400" b="1" dirty="0" smtClean="0"/>
              <a:t>بسبب خطورة الإنثقاب السريع حيث أنه من السهل التقليل من شأن المضض البطني عند هذه المجموعة . ومن الحالات الجراحية يعود التهاب الزائدة الأكثر شيوعا إلى حد كبير.</a:t>
            </a:r>
          </a:p>
          <a:p>
            <a:r>
              <a:rPr lang="ar-SY" sz="2400" b="1" u="sng" dirty="0" smtClean="0"/>
              <a:t>يجب تقصي الخصيتين وفوهات الفتوق ومفصل الورك في كل حالات الألم البطني الحاد</a:t>
            </a:r>
            <a:r>
              <a:rPr lang="ar-SY" sz="2400" b="1" dirty="0" smtClean="0"/>
              <a:t>.</a:t>
            </a:r>
          </a:p>
          <a:p>
            <a:r>
              <a:rPr lang="ar-SY" sz="2400" b="1" u="sng" dirty="0" smtClean="0"/>
              <a:t>تعد </a:t>
            </a:r>
            <a:r>
              <a:rPr lang="ar-SY" sz="2400" b="1" u="sng" dirty="0" smtClean="0">
                <a:solidFill>
                  <a:srgbClr val="FF0000"/>
                </a:solidFill>
              </a:rPr>
              <a:t>الملاحظات ذات الأهمية أثناء مقاربة الألم البطني</a:t>
            </a:r>
            <a:r>
              <a:rPr lang="ar-SY" sz="2400" b="1" dirty="0" smtClean="0"/>
              <a:t>:</a:t>
            </a:r>
          </a:p>
          <a:p>
            <a:r>
              <a:rPr lang="ar-SY" sz="2400" b="1" u="sng" dirty="0" smtClean="0"/>
              <a:t>يمكن أن تسبب ذات الرئة في الفصوص السفلى(القاعدية)ألما </a:t>
            </a:r>
            <a:r>
              <a:rPr lang="ar-SY" sz="2400" b="1" dirty="0" smtClean="0"/>
              <a:t>يشار إليه على أنه بطني .</a:t>
            </a:r>
          </a:p>
          <a:p>
            <a:r>
              <a:rPr lang="ar-SY" sz="2400" b="1" u="sng" dirty="0" smtClean="0"/>
              <a:t>يحدث الالتهاب البريتواني البدئي </a:t>
            </a:r>
            <a:r>
              <a:rPr lang="ar-SY" sz="2400" b="1" dirty="0" smtClean="0"/>
              <a:t>عند الأطفال المصابين </a:t>
            </a:r>
            <a:r>
              <a:rPr lang="ar-SY" sz="2400" b="1" u="sng" dirty="0" smtClean="0"/>
              <a:t>بالحبن نتيجة متلازمة كلائية </a:t>
            </a:r>
            <a:r>
              <a:rPr lang="ar-SY" sz="2400" b="1" dirty="0" smtClean="0"/>
              <a:t>(نفروزية)أو </a:t>
            </a:r>
            <a:r>
              <a:rPr lang="ar-SY" sz="2400" b="1" u="sng" dirty="0" smtClean="0"/>
              <a:t>مرض كبدي </a:t>
            </a:r>
            <a:r>
              <a:rPr lang="ar-SY" sz="2400" b="1" dirty="0" smtClean="0"/>
              <a:t>متقدم. </a:t>
            </a:r>
            <a:r>
              <a:rPr lang="ar-SY" sz="2400" b="1" u="sng" dirty="0" smtClean="0"/>
              <a:t>ليس من الشائع </a:t>
            </a:r>
            <a:r>
              <a:rPr lang="ar-SY" sz="2400" b="1" dirty="0" smtClean="0"/>
              <a:t>أن تسبب إنتانات الجهاز البولي ولاسيما </a:t>
            </a:r>
            <a:r>
              <a:rPr lang="ar-SY" sz="2400" b="1" u="sng" dirty="0" smtClean="0"/>
              <a:t>التهاب الكلية والحويضة الحاد ألما بطنيا حادا</a:t>
            </a:r>
            <a:r>
              <a:rPr lang="ar-SY" sz="2400" b="1" dirty="0" smtClean="0"/>
              <a:t>, ولكن يجب عدم نسيانها. يعد فحص البول خطوة أساسية لمقاربة الألم البطني الحاد,إذ يمكننا من كشف الداء السكري والمشكلات الكبدية والكلوية أو البولية. قد يتظاهر </a:t>
            </a:r>
            <a:r>
              <a:rPr lang="ar-SY" sz="2400" b="1" u="sng" dirty="0" smtClean="0"/>
              <a:t>التهاب البنكرياس الحاد </a:t>
            </a:r>
            <a:r>
              <a:rPr lang="ar-SY" sz="2400" b="1" dirty="0" smtClean="0"/>
              <a:t>بألم بطني حاد, ولذلك يعد عيار الأميلاز ضروريا.  </a:t>
            </a:r>
            <a:endParaRPr lang="ar-SY" sz="2400" b="1" dirty="0"/>
          </a:p>
        </p:txBody>
      </p:sp>
    </p:spTree>
    <p:extLst>
      <p:ext uri="{BB962C8B-B14F-4D97-AF65-F5344CB8AC3E}">
        <p14:creationId xmlns:p14="http://schemas.microsoft.com/office/powerpoint/2010/main" val="3854592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1196752"/>
          </a:xfrm>
        </p:spPr>
        <p:txBody>
          <a:bodyPr/>
          <a:lstStyle/>
          <a:p>
            <a:r>
              <a:rPr lang="ar-SY" b="1" dirty="0" smtClean="0"/>
              <a:t>مقدمة</a:t>
            </a:r>
            <a:endParaRPr lang="ar-SY" b="1" dirty="0"/>
          </a:p>
        </p:txBody>
      </p:sp>
      <p:sp>
        <p:nvSpPr>
          <p:cNvPr id="3" name="عنصر نائب للمحتوى 2"/>
          <p:cNvSpPr>
            <a:spLocks noGrp="1"/>
          </p:cNvSpPr>
          <p:nvPr>
            <p:ph idx="1"/>
          </p:nvPr>
        </p:nvSpPr>
        <p:spPr>
          <a:xfrm>
            <a:off x="0" y="1196752"/>
            <a:ext cx="9144000" cy="5661248"/>
          </a:xfrm>
        </p:spPr>
        <p:txBody>
          <a:bodyPr>
            <a:normAutofit/>
          </a:bodyPr>
          <a:lstStyle/>
          <a:p>
            <a:endParaRPr lang="ar-SY" sz="2400" dirty="0" smtClean="0"/>
          </a:p>
          <a:p>
            <a:endParaRPr lang="ar-SY" sz="2400" dirty="0"/>
          </a:p>
          <a:p>
            <a:r>
              <a:rPr lang="ar-SY" sz="2400" b="1" dirty="0" smtClean="0"/>
              <a:t>ملامح الاضطرابات المعدية  المعوية في الاطفال هي :</a:t>
            </a:r>
          </a:p>
          <a:p>
            <a:r>
              <a:rPr lang="ar-SY" sz="2400" b="1" dirty="0" smtClean="0"/>
              <a:t>تعد </a:t>
            </a:r>
            <a:r>
              <a:rPr lang="ar-SY" sz="2400" b="1" u="sng" dirty="0" smtClean="0"/>
              <a:t>الإقياءات</a:t>
            </a:r>
            <a:r>
              <a:rPr lang="ar-SY" sz="2400" b="1" dirty="0" smtClean="0"/>
              <a:t> و</a:t>
            </a:r>
            <a:r>
              <a:rPr lang="ar-SY" sz="2400" b="1" u="sng" dirty="0" smtClean="0"/>
              <a:t>الإسهالات</a:t>
            </a:r>
            <a:r>
              <a:rPr lang="ar-SY" sz="2400" b="1" dirty="0" smtClean="0"/>
              <a:t> و</a:t>
            </a:r>
            <a:r>
              <a:rPr lang="ar-SY" sz="2400" b="1" u="sng" dirty="0" smtClean="0"/>
              <a:t>الألم البطني </a:t>
            </a:r>
            <a:r>
              <a:rPr lang="ar-SY" sz="2400" b="1" dirty="0" smtClean="0"/>
              <a:t>هي تظاهرات شائعة ولكنها عابرة.</a:t>
            </a:r>
          </a:p>
          <a:p>
            <a:r>
              <a:rPr lang="ar-SY" sz="2400" b="1" dirty="0" smtClean="0"/>
              <a:t>يتسبب التهاب المعدة والأمعاء بوفاة نصف مليون طفل سنويا , ويعد المسؤول الأول عن الوفيات تحت عمر خمس سنوات.</a:t>
            </a:r>
          </a:p>
          <a:p>
            <a:r>
              <a:rPr lang="ar-SY" sz="2400" b="1" dirty="0" smtClean="0"/>
              <a:t>تعد الخباثات المعدية المعوية نادرة جدا عند الأطفال </a:t>
            </a:r>
          </a:p>
          <a:p>
            <a:r>
              <a:rPr lang="ar-SY" sz="2400" b="1" u="sng" dirty="0" smtClean="0"/>
              <a:t>يوصف الإقياء </a:t>
            </a:r>
            <a:r>
              <a:rPr lang="ar-SY" sz="2400" b="1" dirty="0" smtClean="0"/>
              <a:t>بعودة قذفية لمحتويات المعدة. وتعد مشكلة شائعة عند الرضع والأطفال وعادة ما تكون حميدة وتنتج عن الأسباب التالية</a:t>
            </a:r>
            <a:r>
              <a:rPr lang="ar-SY" sz="2400" b="1" u="sng" dirty="0" smtClean="0"/>
              <a:t>(الإقياءات الحميدة):</a:t>
            </a:r>
          </a:p>
          <a:p>
            <a:pPr marL="0" indent="0">
              <a:buNone/>
            </a:pPr>
            <a:r>
              <a:rPr lang="ar-SY" sz="2400" b="1" dirty="0"/>
              <a:t> </a:t>
            </a:r>
            <a:r>
              <a:rPr lang="ar-SY" sz="2400" b="1" u="sng" dirty="0" smtClean="0"/>
              <a:t>مشكلات الارضاع </a:t>
            </a:r>
            <a:r>
              <a:rPr lang="ar-SY" sz="2400" b="1" dirty="0" smtClean="0"/>
              <a:t>و</a:t>
            </a:r>
            <a:r>
              <a:rPr lang="ar-SY" sz="2400" b="1" u="sng" dirty="0" smtClean="0"/>
              <a:t>الجزر المعدي المريئي </a:t>
            </a:r>
            <a:r>
              <a:rPr lang="ar-SY" sz="2400" b="1" dirty="0" smtClean="0"/>
              <a:t>و</a:t>
            </a:r>
            <a:r>
              <a:rPr lang="ar-SY" sz="2400" b="1" u="sng" dirty="0" smtClean="0"/>
              <a:t>التهاب المعدة والأمعاء </a:t>
            </a:r>
            <a:r>
              <a:rPr lang="ar-SY" sz="2400" b="1" dirty="0" smtClean="0"/>
              <a:t>وذلك مقارنة مع الكهول </a:t>
            </a:r>
            <a:r>
              <a:rPr lang="ar-SY" sz="2400" dirty="0" smtClean="0"/>
              <a:t>. </a:t>
            </a:r>
            <a:endParaRPr lang="ar-SY" sz="2400" dirty="0"/>
          </a:p>
        </p:txBody>
      </p:sp>
    </p:spTree>
    <p:extLst>
      <p:ext uri="{BB962C8B-B14F-4D97-AF65-F5344CB8AC3E}">
        <p14:creationId xmlns:p14="http://schemas.microsoft.com/office/powerpoint/2010/main" val="42279004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9329738" cy="69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27550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836712"/>
          </a:xfrm>
        </p:spPr>
        <p:txBody>
          <a:bodyPr>
            <a:normAutofit/>
          </a:bodyPr>
          <a:lstStyle/>
          <a:p>
            <a:pPr algn="r"/>
            <a:r>
              <a:rPr lang="ar-SY" sz="2400" b="1" dirty="0" smtClean="0"/>
              <a:t>التهاب الزائدة الدودية</a:t>
            </a:r>
            <a:endParaRPr lang="ar-SY" sz="2400" b="1" dirty="0"/>
          </a:p>
        </p:txBody>
      </p:sp>
      <p:sp>
        <p:nvSpPr>
          <p:cNvPr id="3" name="عنصر نائب للمحتوى 2"/>
          <p:cNvSpPr>
            <a:spLocks noGrp="1"/>
          </p:cNvSpPr>
          <p:nvPr>
            <p:ph idx="1"/>
          </p:nvPr>
        </p:nvSpPr>
        <p:spPr>
          <a:xfrm>
            <a:off x="0" y="764704"/>
            <a:ext cx="9144000" cy="6093296"/>
          </a:xfrm>
        </p:spPr>
        <p:txBody>
          <a:bodyPr>
            <a:normAutofit/>
          </a:bodyPr>
          <a:lstStyle/>
          <a:p>
            <a:r>
              <a:rPr lang="ar-SY" sz="2400" b="1" dirty="0" smtClean="0"/>
              <a:t>هو السبب الأكثر شيوعا للألم البطني الذي يتطلب تدخلا جراحيا . من الممكن أن يحدث بأي عمر ولكنه قليل المصادفة تحت عمر ثلاث سنوات. </a:t>
            </a:r>
          </a:p>
          <a:p>
            <a:r>
              <a:rPr lang="ar-SY" sz="2400" b="1" u="sng" dirty="0" smtClean="0"/>
              <a:t>التظاهرات السريرية لالتهاب الزائدة الحاد غير المختلطة </a:t>
            </a:r>
            <a:r>
              <a:rPr lang="ar-SY" sz="2400" b="1" dirty="0" smtClean="0"/>
              <a:t>:</a:t>
            </a:r>
          </a:p>
          <a:p>
            <a:r>
              <a:rPr lang="ar-SY" sz="2400" b="1" u="sng" dirty="0" smtClean="0"/>
              <a:t>الأعراض</a:t>
            </a:r>
            <a:r>
              <a:rPr lang="ar-SY" sz="2400" b="1" dirty="0" smtClean="0"/>
              <a:t>:</a:t>
            </a:r>
            <a:r>
              <a:rPr lang="ar-SY" sz="2400" b="1" u="sng" dirty="0" smtClean="0"/>
              <a:t>قمه ,إقياءات </a:t>
            </a:r>
            <a:r>
              <a:rPr lang="ar-SY" sz="2400" b="1" dirty="0" smtClean="0"/>
              <a:t>,</a:t>
            </a:r>
            <a:r>
              <a:rPr lang="ar-SY" sz="2400" b="1" u="sng" dirty="0" smtClean="0"/>
              <a:t>ألم بطني </a:t>
            </a:r>
            <a:r>
              <a:rPr lang="ar-SY" sz="2400" b="1" dirty="0" smtClean="0"/>
              <a:t>يكون مركزيا مغصي الطبيعة في البداية ثم يتوضع في الحفرة الحرقفية اليمنى نتيجة لالتهاب البريتوان الموضع .</a:t>
            </a:r>
          </a:p>
          <a:p>
            <a:r>
              <a:rPr lang="ar-SY" sz="2400" b="1" u="sng" dirty="0" smtClean="0"/>
              <a:t>العلامات</a:t>
            </a:r>
            <a:r>
              <a:rPr lang="ar-SY" sz="2400" b="1" dirty="0" smtClean="0"/>
              <a:t> : </a:t>
            </a:r>
            <a:r>
              <a:rPr lang="ar-SY" sz="2400" b="1" u="sng" dirty="0" smtClean="0"/>
              <a:t>حمى</a:t>
            </a:r>
            <a:r>
              <a:rPr lang="ar-SY" sz="2400" b="1" dirty="0" smtClean="0"/>
              <a:t> </a:t>
            </a:r>
            <a:r>
              <a:rPr lang="ar-SY" sz="2400" b="1" u="sng" dirty="0" smtClean="0"/>
              <a:t>ألم بطني </a:t>
            </a:r>
            <a:r>
              <a:rPr lang="ar-SY" sz="2400" b="1" dirty="0" smtClean="0"/>
              <a:t>يثار بالحركة والمشي والسعال والقفز والمرورفوق المطبات على المسالك في أثناء استعمال السيارة .</a:t>
            </a:r>
            <a:r>
              <a:rPr lang="ar-SY" sz="2400" b="1" u="sng" dirty="0" smtClean="0"/>
              <a:t>مضض مستمر مع دفاع في الحفرة الحرقفية اليمنى (علامة ماك بورني</a:t>
            </a:r>
            <a:r>
              <a:rPr lang="ar-SY" sz="2400" b="1" dirty="0" smtClean="0"/>
              <a:t>) </a:t>
            </a:r>
            <a:r>
              <a:rPr lang="ar-SY" sz="2400" b="1" u="sng" dirty="0" smtClean="0"/>
              <a:t>قد يغيب الدفاع الموضع في حال الزائدة الخلفية وقد يغيب العلامات البطنية في حال الزائدة الحوضية .</a:t>
            </a:r>
          </a:p>
          <a:p>
            <a:r>
              <a:rPr lang="ar-SY" sz="2400" b="1" dirty="0" smtClean="0"/>
              <a:t>لايوجد فحص مختبري ولاشعاعي مؤكد للحالة بدقة.</a:t>
            </a:r>
          </a:p>
          <a:p>
            <a:r>
              <a:rPr lang="ar-SY" sz="2400" b="1" dirty="0" smtClean="0"/>
              <a:t>إن </a:t>
            </a:r>
            <a:r>
              <a:rPr lang="ar-SY" sz="2400" b="1" u="sng" dirty="0" smtClean="0"/>
              <a:t>التصوير بالأمواج فوق الصوتية </a:t>
            </a:r>
            <a:r>
              <a:rPr lang="ar-SY" sz="2400" b="1" dirty="0" smtClean="0"/>
              <a:t>ليس بديلا عن المتابعة السريرية المنتظمة ولكنه </a:t>
            </a:r>
            <a:r>
              <a:rPr lang="ar-SY" sz="2400" b="1" u="sng" dirty="0" smtClean="0"/>
              <a:t>يدعم التشخيص</a:t>
            </a:r>
            <a:r>
              <a:rPr lang="ar-SY" sz="2400" b="1" dirty="0" smtClean="0"/>
              <a:t> عبر موجودات مثل (ثخانة –زيادة الجريان الدموي –زائدة غير قابلة للانضغاط )كذلك يتمكن من التقاط الاختلاطات مثل ( الخراج _الانثقاب – كتل الزائدة )ويستبعد بقية للحالات المرضية الأخرى.  </a:t>
            </a:r>
            <a:endParaRPr lang="ar-SY" sz="2400" b="1" dirty="0"/>
          </a:p>
        </p:txBody>
      </p:sp>
    </p:spTree>
    <p:extLst>
      <p:ext uri="{BB962C8B-B14F-4D97-AF65-F5344CB8AC3E}">
        <p14:creationId xmlns:p14="http://schemas.microsoft.com/office/powerpoint/2010/main" val="42742263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92696"/>
          </a:xfrm>
        </p:spPr>
        <p:txBody>
          <a:bodyPr>
            <a:normAutofit/>
          </a:bodyPr>
          <a:lstStyle/>
          <a:p>
            <a:pPr algn="r"/>
            <a:r>
              <a:rPr lang="ar-SY" sz="2400" b="1" dirty="0" smtClean="0"/>
              <a:t>التدبير</a:t>
            </a:r>
            <a:endParaRPr lang="ar-SY" sz="2400" b="1" dirty="0"/>
          </a:p>
        </p:txBody>
      </p:sp>
      <p:sp>
        <p:nvSpPr>
          <p:cNvPr id="3" name="عنصر نائب للمحتوى 2"/>
          <p:cNvSpPr>
            <a:spLocks noGrp="1"/>
          </p:cNvSpPr>
          <p:nvPr>
            <p:ph idx="1"/>
          </p:nvPr>
        </p:nvSpPr>
        <p:spPr>
          <a:xfrm>
            <a:off x="0" y="908720"/>
            <a:ext cx="9144000" cy="5949280"/>
          </a:xfrm>
        </p:spPr>
        <p:txBody>
          <a:bodyPr>
            <a:normAutofit/>
          </a:bodyPr>
          <a:lstStyle/>
          <a:p>
            <a:r>
              <a:rPr lang="ar-SY" sz="2400" b="1" u="sng" dirty="0" smtClean="0"/>
              <a:t>استئصال الزائدة غير المختلطة مباشرة </a:t>
            </a:r>
            <a:r>
              <a:rPr lang="ar-SY" sz="2400" b="1" dirty="0" smtClean="0"/>
              <a:t>أما </a:t>
            </a:r>
            <a:r>
              <a:rPr lang="ar-SY" sz="2400" b="1" u="sng" dirty="0" smtClean="0"/>
              <a:t>في حالات الزائدة المختلطة الانثقاب أو الكتلة أو الخراج </a:t>
            </a:r>
            <a:r>
              <a:rPr lang="ar-SY" sz="2400" b="1" dirty="0" smtClean="0"/>
              <a:t>وخصوصا الانثقاب الذي يدل عليه سريريا دفاع معمم </a:t>
            </a:r>
            <a:r>
              <a:rPr lang="ar-SY" sz="2400" b="1" u="sng" dirty="0" smtClean="0"/>
              <a:t>فإن إعاضة السوائل والشورد وإعطاء الصادات الحيوية والوريدية هو القاعدة قبل إجراء العمل الجراحي </a:t>
            </a:r>
            <a:r>
              <a:rPr lang="ar-SY" sz="2400" b="1" dirty="0" smtClean="0"/>
              <a:t>. إن </a:t>
            </a:r>
            <a:r>
              <a:rPr lang="ar-SY" sz="2400" b="1" u="sng" dirty="0" smtClean="0"/>
              <a:t>كانت هناك كتلة في الحفرة الحرقفية اليمنى وهناك علامات على التهاب البريتوان معمم </a:t>
            </a:r>
            <a:r>
              <a:rPr lang="ar-SY" sz="2400" b="1" dirty="0" smtClean="0"/>
              <a:t>فقد يكون هذا مدعاة لاتباع العلاج المحافظ بالصادات الحيوية واستئصال الزائدة بعد عدة </a:t>
            </a:r>
            <a:r>
              <a:rPr lang="ar-SY" sz="2400" b="1" u="sng" dirty="0" smtClean="0"/>
              <a:t>أسابيع</a:t>
            </a:r>
            <a:r>
              <a:rPr lang="ar-SY" sz="2400" b="1" dirty="0" smtClean="0"/>
              <a:t> ولكن </a:t>
            </a:r>
            <a:r>
              <a:rPr lang="ar-SY" sz="2400" b="1" u="sng" dirty="0" smtClean="0"/>
              <a:t>إن ترقت الأعراض فالاستئصال الجراحي هو الحل </a:t>
            </a:r>
            <a:r>
              <a:rPr lang="ar-SY" sz="2400" b="1" dirty="0" smtClean="0"/>
              <a:t>.</a:t>
            </a:r>
            <a:endParaRPr lang="ar-SY" sz="24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84984"/>
            <a:ext cx="9143999" cy="35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84984"/>
            <a:ext cx="9143998" cy="355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820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92696"/>
          </a:xfrm>
        </p:spPr>
        <p:txBody>
          <a:bodyPr>
            <a:normAutofit/>
          </a:bodyPr>
          <a:lstStyle/>
          <a:p>
            <a:pPr algn="r"/>
            <a:r>
              <a:rPr lang="ar-SY" sz="2400" b="1" dirty="0" smtClean="0"/>
              <a:t>التهاب العقد المساريقية والألم البطني</a:t>
            </a:r>
            <a:endParaRPr lang="ar-SY" sz="2400" b="1" dirty="0"/>
          </a:p>
        </p:txBody>
      </p:sp>
      <p:sp>
        <p:nvSpPr>
          <p:cNvPr id="3" name="عنصر نائب للمحتوى 2"/>
          <p:cNvSpPr>
            <a:spLocks noGrp="1"/>
          </p:cNvSpPr>
          <p:nvPr>
            <p:ph idx="1"/>
          </p:nvPr>
        </p:nvSpPr>
        <p:spPr>
          <a:xfrm>
            <a:off x="0" y="692696"/>
            <a:ext cx="9144000" cy="6165304"/>
          </a:xfrm>
        </p:spPr>
        <p:txBody>
          <a:bodyPr>
            <a:normAutofit/>
          </a:bodyPr>
          <a:lstStyle/>
          <a:p>
            <a:r>
              <a:rPr lang="ar-SY" sz="2400" b="1" dirty="0" smtClean="0"/>
              <a:t>الألم البطني اللانوعي هو ألم بطني يزول خلال 24-48 ساعة وتكون شدته أخف من حالات التهاب الزائدة , والمضض في الحفرة الحرقفية اليمنى ليس ثابتا </a:t>
            </a:r>
            <a:r>
              <a:rPr lang="ar-SY" sz="2400" b="1" u="sng" dirty="0" smtClean="0"/>
              <a:t>ويترافق عادة مع التهاب المسالك التنفسية العلوية واعتلال العقد اللمفاوية الرقبية </a:t>
            </a:r>
            <a:r>
              <a:rPr lang="ar-SY" sz="2400" b="1" dirty="0" smtClean="0"/>
              <a:t>. قد لاتتراجع الأعراض عند بعض الاطفال ويتطلب الأمر إجراء استئصال للزائدة حيث يثبت عندهم ضخامة العقد المساريقية  إذ ترى عقد مساريقية كبيرة مع زائدة طبيعية وما زال هذا التشخيص يكتنفه الشك (هل هناك بالفعل تشخيص اسمه التهاب عقد مساريقية؟)</a:t>
            </a:r>
          </a:p>
          <a:p>
            <a:r>
              <a:rPr lang="ar-SY" sz="2400" b="1" dirty="0" smtClean="0">
                <a:solidFill>
                  <a:srgbClr val="FF0000"/>
                </a:solidFill>
              </a:rPr>
              <a:t>انغلاف الأمعاء:</a:t>
            </a:r>
          </a:p>
          <a:p>
            <a:r>
              <a:rPr lang="ar-SY" sz="2400" b="1" u="sng" dirty="0" smtClean="0"/>
              <a:t>ينغلف فيها الجزء القريب من الأمعاء ضمن الجزء البعيد </a:t>
            </a:r>
            <a:r>
              <a:rPr lang="ar-SY" sz="2400" b="1" dirty="0" smtClean="0"/>
              <a:t>. أكثرما يحدث أن الدقاق يدخل إلى الأعور من الدسام الدقاقي الأعوري .ويعد الإنغلاف السبب الأكثر شيوعا لانسداد الأمعاء عند الرضع بعد فترة الوليد. إن </a:t>
            </a:r>
            <a:r>
              <a:rPr lang="ar-SY" sz="2400" b="1" u="sng" dirty="0" smtClean="0"/>
              <a:t>ذروة حدوث الإنغلاف هي بين ثلاث أشهر إلى سنتين</a:t>
            </a:r>
            <a:r>
              <a:rPr lang="ar-SY" sz="2400" b="1" dirty="0" smtClean="0"/>
              <a:t> بالرغم من امكان حدوثه بكل الأعمار . الاختلاط الأخطر هو قصر المساريقا وتقبضها وبالتالي الانسداد الوريدي , مما يؤدي إلى احتقان المخاطية المعوية ونزفها وخسارة السوائل ولاحقا الانثقاب والتهاب البريتوان والنخر المعوي , وبالتالي فإن التشخيص الدقيق والتدبير السريع باعاضة السوائل ورد الإنغلاف هي من وسائل منع الاختلاطات .</a:t>
            </a:r>
          </a:p>
          <a:p>
            <a:endParaRPr lang="ar-SY" sz="2400" dirty="0"/>
          </a:p>
        </p:txBody>
      </p:sp>
    </p:spTree>
    <p:extLst>
      <p:ext uri="{BB962C8B-B14F-4D97-AF65-F5344CB8AC3E}">
        <p14:creationId xmlns:p14="http://schemas.microsoft.com/office/powerpoint/2010/main" val="34161347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819472"/>
            <a:ext cx="8229600" cy="144016"/>
          </a:xfrm>
        </p:spPr>
        <p:txBody>
          <a:bodyPr>
            <a:normAutofit fontScale="90000"/>
          </a:bodyPr>
          <a:lstStyle/>
          <a:p>
            <a:pPr algn="r"/>
            <a:endParaRPr lang="ar-SY" sz="2400" dirty="0"/>
          </a:p>
        </p:txBody>
      </p:sp>
      <p:sp>
        <p:nvSpPr>
          <p:cNvPr id="3" name="عنصر نائب للمحتوى 2"/>
          <p:cNvSpPr>
            <a:spLocks noGrp="1"/>
          </p:cNvSpPr>
          <p:nvPr>
            <p:ph idx="1"/>
          </p:nvPr>
        </p:nvSpPr>
        <p:spPr>
          <a:xfrm>
            <a:off x="0" y="0"/>
            <a:ext cx="9144000" cy="6858000"/>
          </a:xfrm>
        </p:spPr>
        <p:txBody>
          <a:bodyPr>
            <a:normAutofit lnSpcReduction="10000"/>
          </a:bodyPr>
          <a:lstStyle/>
          <a:p>
            <a:r>
              <a:rPr lang="ar-SY" sz="2400" b="1" dirty="0" smtClean="0"/>
              <a:t>التظاهرات السريرية النموذجية</a:t>
            </a:r>
            <a:r>
              <a:rPr lang="ar-SY" sz="2400" dirty="0" smtClean="0"/>
              <a:t>:</a:t>
            </a:r>
          </a:p>
          <a:p>
            <a:r>
              <a:rPr lang="ar-SY" sz="2400" b="1" u="sng" dirty="0" smtClean="0"/>
              <a:t>ألم مغصي شديد نوبي </a:t>
            </a:r>
            <a:r>
              <a:rPr lang="ar-SY" sz="2400" b="1" dirty="0" smtClean="0"/>
              <a:t>تترافق </a:t>
            </a:r>
            <a:r>
              <a:rPr lang="ar-SY" sz="2400" b="1" u="sng" dirty="0" smtClean="0"/>
              <a:t>مع شحوب خلال النوبات </a:t>
            </a:r>
            <a:r>
              <a:rPr lang="ar-SY" sz="2400" b="1" dirty="0" smtClean="0"/>
              <a:t>خصوصا حول الفم ساحبا الطفل ساقه للأعلى .يهدىء الطفل بين النوبات المؤلمة ولكن لا حقا مع تكرار النوبات يصبح الطفل خبلا ويرفض الطعام والارضاع . </a:t>
            </a:r>
            <a:r>
              <a:rPr lang="ar-SY" sz="2400" b="1" u="sng" dirty="0" smtClean="0"/>
              <a:t>قد تحدث الإقياءات </a:t>
            </a:r>
            <a:r>
              <a:rPr lang="ar-SY" sz="2400" b="1" dirty="0" smtClean="0"/>
              <a:t>وتكون </a:t>
            </a:r>
            <a:r>
              <a:rPr lang="ar-SY" sz="2400" b="1" u="sng" dirty="0" smtClean="0"/>
              <a:t>مصطبغة بالصفراء </a:t>
            </a:r>
            <a:r>
              <a:rPr lang="ar-SY" sz="2400" b="1" dirty="0" smtClean="0"/>
              <a:t>حسب موضع الانغلاف .عادة ما تجس كتلة في البطن على هيئة النقانق .</a:t>
            </a:r>
          </a:p>
          <a:p>
            <a:r>
              <a:rPr lang="ar-SY" sz="2400" b="1" dirty="0" smtClean="0"/>
              <a:t>ملاحظة : </a:t>
            </a:r>
            <a:r>
              <a:rPr lang="ar-SY" sz="2400" b="1" u="sng" dirty="0" smtClean="0"/>
              <a:t>البراز الهلامي الأحمر العنبي الحاوي الدم والمخاط وهو علامة واسمة </a:t>
            </a:r>
            <a:r>
              <a:rPr lang="ar-SY" sz="2400" b="1" dirty="0" smtClean="0"/>
              <a:t>ولكنها قد تحدث متأخرة وقد لاتكشف إلا بالمس الشرجي.</a:t>
            </a:r>
          </a:p>
          <a:p>
            <a:r>
              <a:rPr lang="ar-SY" sz="2400" b="1" u="sng" dirty="0" smtClean="0"/>
              <a:t>إنتفاخ البطن والصدمة. </a:t>
            </a:r>
            <a:r>
              <a:rPr lang="ar-SY" sz="2400" b="1" dirty="0" smtClean="0"/>
              <a:t>لايوجد سبب معوي عادة بالرغم من وجود دلائل على دور الانتانات الفيروسية التي تسبب ضخامة في لويحات باير . </a:t>
            </a:r>
            <a:r>
              <a:rPr lang="ar-SY" sz="2400" b="1" u="sng" dirty="0" smtClean="0"/>
              <a:t>قد يكون رتج ميكل أو البوليبات نقطة البداية في حدوث الانغلاق فوق عمر السنتين </a:t>
            </a:r>
            <a:r>
              <a:rPr lang="ar-SY" sz="2400" b="1" dirty="0" smtClean="0"/>
              <a:t>. </a:t>
            </a:r>
            <a:r>
              <a:rPr lang="ar-SY" sz="2400" b="1" u="sng" dirty="0" smtClean="0"/>
              <a:t>يعد العلاج بالسوائل اسعافيا بسبب تجمع السوائل في الأمعاء مسببة الصدمة بنقص الحجم </a:t>
            </a:r>
            <a:r>
              <a:rPr lang="ar-SY" sz="2400" b="1" dirty="0" smtClean="0"/>
              <a:t>. </a:t>
            </a:r>
            <a:r>
              <a:rPr lang="ar-SY" sz="2400" b="1" u="sng" dirty="0" smtClean="0"/>
              <a:t>تبدي الصورة البسيطة للبطن توسعا في العرى المعوية وغيابا للغازات في الجزء البعيد من القولون والمستقيم </a:t>
            </a:r>
            <a:r>
              <a:rPr lang="ar-SY" sz="2400" b="1" dirty="0" smtClean="0"/>
              <a:t>وقد ترى احيانا حدود الإنغلاف عيانيا. يعد </a:t>
            </a:r>
            <a:r>
              <a:rPr lang="ar-SY" sz="2400" b="1" u="sng" dirty="0" smtClean="0"/>
              <a:t>التصوير بالأمواج فوق الصوتية للبطن مساعدا </a:t>
            </a:r>
            <a:r>
              <a:rPr lang="ar-SY" sz="2400" b="1" dirty="0" smtClean="0"/>
              <a:t>في وضع التشخيص عبر ما يسمى </a:t>
            </a:r>
            <a:r>
              <a:rPr lang="ar-SY" sz="2400" b="1" u="sng" dirty="0" smtClean="0"/>
              <a:t>علامة الحلقة أو الكعكة </a:t>
            </a:r>
            <a:r>
              <a:rPr lang="ar-SY" sz="2400" b="1" dirty="0" smtClean="0"/>
              <a:t>,ويفيد في كشف الاستجابة للمعالجة .مالم يكن هناك علامات التهاب بريتوان فإن </a:t>
            </a:r>
            <a:r>
              <a:rPr lang="ar-SY" sz="2400" b="1" u="sng" dirty="0" smtClean="0"/>
              <a:t>رد الإنغلاف بالطريقة المحافظة عبر نفخ الهواء</a:t>
            </a:r>
            <a:r>
              <a:rPr lang="ar-SY" sz="2400" b="1" dirty="0" smtClean="0"/>
              <a:t>, وتتم هذه المحاولة من قبل طبيب الأشعة بعد الإماهة الجيدة وتحت مراقبة جراح الأطفال خوفا من حدوث انثقاب أوعدم حدوث الرد, ويبلغ معدل النجاح لهذا الإجراء نحو 75% والربع الباقي يتطلب ردا جراحيا .يبلغ معدل النكس 5% بعد الرد المحافظ خصوصا .</a:t>
            </a:r>
            <a:endParaRPr lang="ar-SY" sz="2400" b="1" dirty="0"/>
          </a:p>
        </p:txBody>
      </p:sp>
    </p:spTree>
    <p:extLst>
      <p:ext uri="{BB962C8B-B14F-4D97-AF65-F5344CB8AC3E}">
        <p14:creationId xmlns:p14="http://schemas.microsoft.com/office/powerpoint/2010/main" val="3450491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8" y="-32610"/>
            <a:ext cx="9144000" cy="6890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373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209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20688"/>
          </a:xfrm>
        </p:spPr>
        <p:txBody>
          <a:bodyPr>
            <a:normAutofit/>
          </a:bodyPr>
          <a:lstStyle/>
          <a:p>
            <a:pPr algn="r"/>
            <a:r>
              <a:rPr lang="ar-SY" sz="2400" b="1" dirty="0" smtClean="0"/>
              <a:t>رتج ميكل</a:t>
            </a:r>
            <a:endParaRPr lang="ar-SY" sz="2400" b="1" dirty="0"/>
          </a:p>
        </p:txBody>
      </p:sp>
      <p:sp>
        <p:nvSpPr>
          <p:cNvPr id="3" name="عنصر نائب للمحتوى 2"/>
          <p:cNvSpPr>
            <a:spLocks noGrp="1"/>
          </p:cNvSpPr>
          <p:nvPr>
            <p:ph idx="1"/>
          </p:nvPr>
        </p:nvSpPr>
        <p:spPr>
          <a:xfrm>
            <a:off x="0" y="620688"/>
            <a:ext cx="9144000" cy="6237312"/>
          </a:xfrm>
        </p:spPr>
        <p:txBody>
          <a:bodyPr>
            <a:normAutofit/>
          </a:bodyPr>
          <a:lstStyle/>
          <a:p>
            <a:r>
              <a:rPr lang="ar-SY" sz="2400" b="1" dirty="0" smtClean="0"/>
              <a:t>يمتلك 2% من الأشخاص بقايا لفائفية للقناة المحية المعوية</a:t>
            </a:r>
            <a:r>
              <a:rPr lang="ar-SY" sz="2400" b="1" u="sng" dirty="0" smtClean="0"/>
              <a:t>. يحتوي رتج ميكل مخاطية معدية هاجرة أو نسيجا بنكرياسيا </a:t>
            </a:r>
            <a:r>
              <a:rPr lang="ar-SY" sz="2400" b="1" dirty="0" smtClean="0"/>
              <a:t>. تكون معظم الحالات لاعرضية ولكن </a:t>
            </a:r>
            <a:r>
              <a:rPr lang="ar-SY" sz="2400" b="1" u="sng" dirty="0" smtClean="0"/>
              <a:t>قد يتظاهر بنزف شرجي شديد </a:t>
            </a:r>
            <a:r>
              <a:rPr lang="ar-SY" sz="2400" b="1" dirty="0" smtClean="0"/>
              <a:t>يتصف بأنه ليس قانئا إلى حد كافي ولاهو داكن لدرجة البراز الزفتي , يسبب </a:t>
            </a:r>
            <a:r>
              <a:rPr lang="ar-SY" sz="2400" b="1" u="sng" dirty="0" smtClean="0"/>
              <a:t>انخفاضا في خضاب الدم </a:t>
            </a:r>
            <a:r>
              <a:rPr lang="ar-SY" sz="2400" b="1" dirty="0" smtClean="0"/>
              <a:t>على نحو حاد , كما </a:t>
            </a:r>
            <a:r>
              <a:rPr lang="ar-SY" sz="2400" b="1" u="sng" dirty="0" smtClean="0"/>
              <a:t>قد يتظاهر بالانغلاف أو الانفتال المعوي أو التهاب الرتج وعندما يلتهب رتج ميكل يقلد التهاب الزائدة الدودية </a:t>
            </a:r>
            <a:r>
              <a:rPr lang="ar-SY" sz="2400" b="1" dirty="0" smtClean="0"/>
              <a:t>. يشخص بالتصوير بالتكنيسيوم المشع حيث يبدي التقاط التكنيسيوم من قبل الخلايا المعدية الهاجرة في 70% من الحالات. علاجه الاستئصال الجراحي </a:t>
            </a:r>
            <a:endParaRPr lang="ar-SY" sz="24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6992"/>
            <a:ext cx="9144000"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6992"/>
            <a:ext cx="9144000"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1154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764704"/>
          </a:xfrm>
        </p:spPr>
        <p:txBody>
          <a:bodyPr>
            <a:normAutofit/>
          </a:bodyPr>
          <a:lstStyle/>
          <a:p>
            <a:pPr algn="r"/>
            <a:r>
              <a:rPr lang="ar-SY" sz="2400" b="1" dirty="0" smtClean="0"/>
              <a:t>سوء الدوران</a:t>
            </a:r>
            <a:endParaRPr lang="ar-SY" sz="2400" b="1" dirty="0"/>
          </a:p>
        </p:txBody>
      </p:sp>
      <p:sp>
        <p:nvSpPr>
          <p:cNvPr id="3" name="عنصر نائب للمحتوى 2"/>
          <p:cNvSpPr>
            <a:spLocks noGrp="1"/>
          </p:cNvSpPr>
          <p:nvPr>
            <p:ph idx="1"/>
          </p:nvPr>
        </p:nvSpPr>
        <p:spPr>
          <a:xfrm>
            <a:off x="0" y="764704"/>
            <a:ext cx="9144000" cy="6093296"/>
          </a:xfrm>
        </p:spPr>
        <p:txBody>
          <a:bodyPr>
            <a:normAutofit/>
          </a:bodyPr>
          <a:lstStyle/>
          <a:p>
            <a:r>
              <a:rPr lang="ar-SY" sz="2400" b="1" u="sng" dirty="0" smtClean="0"/>
              <a:t>يؤهب له قصر قاعدة المساريقا نتيجة عدم تثبتها على الثنية الصائمية العفجية في المنطقة الدقاقية الأعورية </a:t>
            </a:r>
            <a:r>
              <a:rPr lang="ar-SY" sz="2400" b="1" dirty="0" smtClean="0"/>
              <a:t>خلال دوران الأمعاء حيث تصالب أشرطة لاد العفج والتي هي أشرطة بريتوانية غالبا من الأمام والذي </a:t>
            </a:r>
            <a:r>
              <a:rPr lang="ar-SY" sz="2400" b="1" u="sng" dirty="0" smtClean="0"/>
              <a:t>يتظاهر بأحد شكلين </a:t>
            </a:r>
            <a:r>
              <a:rPr lang="ar-SY" sz="2400" b="1" dirty="0" smtClean="0"/>
              <a:t>:</a:t>
            </a:r>
          </a:p>
          <a:p>
            <a:r>
              <a:rPr lang="ar-SY" sz="2400" b="1" dirty="0" smtClean="0"/>
              <a:t>- الإنسداد       – انسداد مع انضغاط التروية الدموية </a:t>
            </a:r>
          </a:p>
          <a:p>
            <a:r>
              <a:rPr lang="ar-SY" sz="2400" b="1" u="sng" dirty="0" smtClean="0"/>
              <a:t>يتظاهر عادة الانسداد بإقياءات صفراوية خلال الأيام الأولى من الحياة </a:t>
            </a:r>
            <a:r>
              <a:rPr lang="ar-SY" sz="2400" b="1" dirty="0" smtClean="0"/>
              <a:t>مع إمكان مشاهدتها بأي عمر.إن أي طفل لديه إقياءات صفراوية خضراء داكنة يحتاج تصويرا ظليلا للجزء العلوي من الجهاز الهضمي لتقييم الدوران المعوي مالم تكن هناك دلائل على انضغاط التروية الدموية وبالتالي تكون الحاجة ملحة لإجراء فتح بطن إسعافي حيث أن الشريان المساريقي العلوي المزود الأساسي بالدم للأمعاء الدقيقة والجزء القريب للأمعاء الغليظة يكون منضغطا وسيحدث الاحتشاء في هذه المناطق مالم تحل المشكلة سريعا.</a:t>
            </a:r>
            <a:endParaRPr lang="ar-SY" sz="2400" b="1" dirty="0"/>
          </a:p>
        </p:txBody>
      </p:sp>
    </p:spTree>
    <p:extLst>
      <p:ext uri="{BB962C8B-B14F-4D97-AF65-F5344CB8AC3E}">
        <p14:creationId xmlns:p14="http://schemas.microsoft.com/office/powerpoint/2010/main" val="3487296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43999" cy="690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8896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20688"/>
          </a:xfrm>
        </p:spPr>
        <p:txBody>
          <a:bodyPr>
            <a:normAutofit fontScale="90000"/>
          </a:bodyPr>
          <a:lstStyle/>
          <a:p>
            <a:r>
              <a:rPr lang="ar-SY" b="1" dirty="0" smtClean="0"/>
              <a:t>الإقياء</a:t>
            </a:r>
            <a:endParaRPr lang="ar-SY" b="1" dirty="0"/>
          </a:p>
        </p:txBody>
      </p:sp>
      <p:sp>
        <p:nvSpPr>
          <p:cNvPr id="3" name="عنصر نائب للمحتوى 2"/>
          <p:cNvSpPr>
            <a:spLocks noGrp="1"/>
          </p:cNvSpPr>
          <p:nvPr>
            <p:ph idx="1"/>
          </p:nvPr>
        </p:nvSpPr>
        <p:spPr>
          <a:xfrm>
            <a:off x="0" y="692696"/>
            <a:ext cx="9144000" cy="6165304"/>
          </a:xfrm>
        </p:spPr>
        <p:txBody>
          <a:bodyPr>
            <a:normAutofit lnSpcReduction="10000"/>
          </a:bodyPr>
          <a:lstStyle/>
          <a:p>
            <a:r>
              <a:rPr lang="ar-SY" sz="2400" b="1" dirty="0" smtClean="0"/>
              <a:t>يستعمل كل من القلس والارتجاع لتوصيف حادثة عودة الحليب العفوية من المعدة </a:t>
            </a:r>
          </a:p>
          <a:p>
            <a:r>
              <a:rPr lang="ar-SY" sz="2400" b="1" dirty="0" smtClean="0"/>
              <a:t>ولكنهما مختلفان في الشدة حيث </a:t>
            </a:r>
            <a:r>
              <a:rPr lang="ar-SY" sz="2400" b="1" dirty="0" smtClean="0">
                <a:solidFill>
                  <a:srgbClr val="FF0000"/>
                </a:solidFill>
              </a:rPr>
              <a:t>يوصف الارتجاع </a:t>
            </a:r>
            <a:r>
              <a:rPr lang="ar-SY" sz="2400" b="1" u="sng" dirty="0" smtClean="0"/>
              <a:t>عودة كميات قليلة من الحليب </a:t>
            </a:r>
            <a:r>
              <a:rPr lang="ar-SY" sz="2400" b="1" dirty="0" smtClean="0"/>
              <a:t>مع الهواء المبتلع .</a:t>
            </a:r>
          </a:p>
          <a:p>
            <a:r>
              <a:rPr lang="ar-SY" sz="2400" b="1" dirty="0" smtClean="0"/>
              <a:t>بينما </a:t>
            </a:r>
            <a:r>
              <a:rPr lang="ar-SY" sz="2400" b="1" dirty="0" smtClean="0">
                <a:solidFill>
                  <a:srgbClr val="FF0000"/>
                </a:solidFill>
              </a:rPr>
              <a:t>يوصف القلس </a:t>
            </a:r>
            <a:r>
              <a:rPr lang="ar-SY" sz="2400" b="1" dirty="0" smtClean="0"/>
              <a:t>: </a:t>
            </a:r>
            <a:r>
              <a:rPr lang="ar-SY" sz="2400" b="1" u="sng" dirty="0" smtClean="0"/>
              <a:t>عودة كميات أكبر من الحليب </a:t>
            </a:r>
            <a:r>
              <a:rPr lang="ar-SY" sz="2400" b="1" dirty="0" smtClean="0"/>
              <a:t>وبتواتر أكثر.</a:t>
            </a:r>
          </a:p>
          <a:p>
            <a:r>
              <a:rPr lang="ar-SY" sz="2400" b="1" dirty="0" smtClean="0"/>
              <a:t>يحدث الارتجاع عند غالبية الأطفال بين الفينة والأخرى</a:t>
            </a:r>
          </a:p>
          <a:p>
            <a:r>
              <a:rPr lang="ar-SY" sz="2400" b="1" dirty="0" smtClean="0"/>
              <a:t>بينما يشير القلس إلى درجة مترقية من الجزر المعدي المريئي . </a:t>
            </a:r>
          </a:p>
          <a:p>
            <a:r>
              <a:rPr lang="ar-SY" sz="2400" b="1" dirty="0" smtClean="0"/>
              <a:t>السبب الأكثر شيوعا هو الجزر المعدي المريئي</a:t>
            </a:r>
          </a:p>
          <a:p>
            <a:r>
              <a:rPr lang="ar-SY" sz="2400" b="1" dirty="0" smtClean="0"/>
              <a:t>يجب حساب كمية الطعام على انها الإفراط في التغذية وهوأمر شائع في حال الارضاع بالزجاجة</a:t>
            </a:r>
          </a:p>
          <a:p>
            <a:r>
              <a:rPr lang="ar-SY" sz="2400" b="1" u="sng" dirty="0" smtClean="0"/>
              <a:t>قد يكون عابرا مع أعراض أخرى </a:t>
            </a:r>
            <a:r>
              <a:rPr lang="ar-SY" sz="2400" b="1" dirty="0" smtClean="0"/>
              <a:t>مثل</a:t>
            </a:r>
            <a:r>
              <a:rPr lang="ar-SY" sz="2400" b="1" u="sng" dirty="0" smtClean="0"/>
              <a:t> الحمى </a:t>
            </a:r>
            <a:r>
              <a:rPr lang="ar-SY" sz="2400" b="1" dirty="0" smtClean="0"/>
              <a:t>مع </a:t>
            </a:r>
            <a:r>
              <a:rPr lang="ar-SY" sz="2400" b="1" u="sng" dirty="0" smtClean="0"/>
              <a:t>الاسهال </a:t>
            </a:r>
            <a:r>
              <a:rPr lang="ar-SY" sz="2400" b="1" dirty="0" smtClean="0"/>
              <a:t>أومع </a:t>
            </a:r>
            <a:r>
              <a:rPr lang="ar-SY" sz="2400" b="1" u="sng" dirty="0" smtClean="0"/>
              <a:t>سيلان الأنف </a:t>
            </a:r>
            <a:r>
              <a:rPr lang="ar-SY" sz="2400" b="1" dirty="0" smtClean="0"/>
              <a:t>و</a:t>
            </a:r>
            <a:r>
              <a:rPr lang="ar-SY" sz="2400" b="1" u="sng" dirty="0" smtClean="0"/>
              <a:t>السعال حيث يكون السبب انتان معدي معوي </a:t>
            </a:r>
            <a:r>
              <a:rPr lang="ar-SY" sz="2400" b="1" dirty="0" smtClean="0"/>
              <a:t>أو </a:t>
            </a:r>
            <a:r>
              <a:rPr lang="ar-SY" sz="2400" b="1" u="sng" dirty="0" smtClean="0"/>
              <a:t>انتان تنفسي </a:t>
            </a:r>
            <a:r>
              <a:rPr lang="ar-SY" sz="2400" b="1" dirty="0" smtClean="0"/>
              <a:t>أو </a:t>
            </a:r>
            <a:r>
              <a:rPr lang="ar-SY" sz="2400" b="1" u="sng" dirty="0" smtClean="0"/>
              <a:t>انتان بولي </a:t>
            </a:r>
            <a:r>
              <a:rPr lang="ar-SY" sz="2400" b="1" dirty="0" smtClean="0"/>
              <a:t>أو </a:t>
            </a:r>
            <a:r>
              <a:rPr lang="ar-SY" sz="2400" b="1" u="sng" dirty="0" smtClean="0"/>
              <a:t>انتان دم </a:t>
            </a:r>
            <a:r>
              <a:rPr lang="ar-SY" sz="2400" b="1" dirty="0" smtClean="0"/>
              <a:t>أو </a:t>
            </a:r>
            <a:r>
              <a:rPr lang="ar-SY" sz="2400" b="1" u="sng" dirty="0" smtClean="0"/>
              <a:t>التهاب سحايا</a:t>
            </a:r>
          </a:p>
          <a:p>
            <a:r>
              <a:rPr lang="ar-SY" sz="2400" b="1" dirty="0" smtClean="0"/>
              <a:t>إذا كانت </a:t>
            </a:r>
            <a:r>
              <a:rPr lang="ar-SY" sz="2400" b="1" u="sng" dirty="0" smtClean="0"/>
              <a:t>الإقياءات قذفية </a:t>
            </a:r>
            <a:r>
              <a:rPr lang="ar-SY" sz="2400" b="1" dirty="0" smtClean="0"/>
              <a:t>في عمر 2-8 اسابيع من العمر يجب استبعاد </a:t>
            </a:r>
            <a:r>
              <a:rPr lang="ar-SY" sz="2400" b="1" u="sng" dirty="0" smtClean="0"/>
              <a:t>تضيق البواب</a:t>
            </a:r>
          </a:p>
          <a:p>
            <a:r>
              <a:rPr lang="ar-SY" sz="2400" b="1" dirty="0" smtClean="0"/>
              <a:t>إذاكانت </a:t>
            </a:r>
            <a:r>
              <a:rPr lang="ar-SY" sz="2400" b="1" u="sng" dirty="0" smtClean="0"/>
              <a:t>ملونة بالصفراء </a:t>
            </a:r>
            <a:r>
              <a:rPr lang="ar-SY" sz="2400" b="1" dirty="0" smtClean="0"/>
              <a:t>يجب استبعاد </a:t>
            </a:r>
            <a:r>
              <a:rPr lang="ar-SY" sz="2400" b="1" u="sng" dirty="0" smtClean="0"/>
              <a:t>الانسداد المعوي</a:t>
            </a:r>
            <a:r>
              <a:rPr lang="ar-SY" sz="2400" b="1" dirty="0" smtClean="0"/>
              <a:t>( الانغلا ف ,سوء الدوران , فتق إربي مختنق),كلما كان الانسداد المعوي في القسم الداني كان ظهوره مبكرا,واذا كان الانسداد بعيدا كان انتفاخ البطن أكثر شدة. ويجب تقييم الجفاف والصدمة.</a:t>
            </a:r>
            <a:endParaRPr lang="ar-SY" sz="2400" b="1" dirty="0"/>
          </a:p>
        </p:txBody>
      </p:sp>
    </p:spTree>
    <p:extLst>
      <p:ext uri="{BB962C8B-B14F-4D97-AF65-F5344CB8AC3E}">
        <p14:creationId xmlns:p14="http://schemas.microsoft.com/office/powerpoint/2010/main" val="17261020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836712"/>
          </a:xfrm>
        </p:spPr>
        <p:txBody>
          <a:bodyPr>
            <a:normAutofit/>
          </a:bodyPr>
          <a:lstStyle/>
          <a:p>
            <a:pPr algn="r"/>
            <a:r>
              <a:rPr lang="ar-SY" sz="2400" b="1" dirty="0" smtClean="0"/>
              <a:t>الألم البطني المتكرر</a:t>
            </a:r>
            <a:endParaRPr lang="ar-SY" sz="2400" b="1" dirty="0"/>
          </a:p>
        </p:txBody>
      </p:sp>
      <p:sp>
        <p:nvSpPr>
          <p:cNvPr id="3" name="عنصر نائب للمحتوى 2"/>
          <p:cNvSpPr>
            <a:spLocks noGrp="1"/>
          </p:cNvSpPr>
          <p:nvPr>
            <p:ph idx="1"/>
          </p:nvPr>
        </p:nvSpPr>
        <p:spPr>
          <a:xfrm>
            <a:off x="0" y="692696"/>
            <a:ext cx="9144000" cy="6165304"/>
          </a:xfrm>
        </p:spPr>
        <p:txBody>
          <a:bodyPr>
            <a:normAutofit/>
          </a:bodyPr>
          <a:lstStyle/>
          <a:p>
            <a:r>
              <a:rPr lang="ar-SY" sz="2400" b="1" u="sng" dirty="0" smtClean="0"/>
              <a:t>هو الألم البطني الذي يؤثر في فعالية الطفل اليومية ويدوم ثلاثة أشهر على الأقل </a:t>
            </a:r>
            <a:r>
              <a:rPr lang="ar-SY" sz="2400" b="1" dirty="0" smtClean="0"/>
              <a:t>وهو مشكلة شائعة في الطفولة .يحدث بنسبة تصل إلى 10% من الأطفال في سن المدرسة. تعرف أسباب عضوية لهذا الألم بأقل من 10% من الحالات . يتصف هذا الألم بأنه ألم بطني حول السرة عند طفل حالته العامة جيدة . </a:t>
            </a:r>
            <a:r>
              <a:rPr lang="ar-SY" sz="2400" b="1" u="sng" dirty="0" smtClean="0"/>
              <a:t>يعد الإمساك سببا كثير التواتر </a:t>
            </a:r>
            <a:r>
              <a:rPr lang="ar-SY" sz="2400" b="1" dirty="0" smtClean="0"/>
              <a:t>ولابد من نفيه كسبب للالم البطني المتكرر.</a:t>
            </a:r>
          </a:p>
          <a:p>
            <a:r>
              <a:rPr lang="ar-SY" sz="2400" b="1" dirty="0" smtClean="0"/>
              <a:t>إن الاعتقاد السائد بان هذا الألم نفسي المنشأ ليس مبنيا على إثباتات وحيث أن العديد من الدراسات أخفقت في إيجاد فرق بين هؤلاء الأطفال وأهاليهم واطفال آخرين . قد يكون عند بعض الأطفال تظاهرة للشدة أو قد يصبح جزءا من دورة شديدة من القلق عبر تصعيد حدة الألم وما يتلوه من شدة عند الأهل وقلق ثم طلب من المزيد من الإستقصاءات الراضة. </a:t>
            </a:r>
            <a:r>
              <a:rPr lang="ar-SY" sz="2400" b="1" u="sng" dirty="0" smtClean="0"/>
              <a:t>هناك دليل على أن القلق يعدل الحركة الحوية المعوية والتي يعبر عنها الطفل على أنها ألم بطني</a:t>
            </a:r>
            <a:r>
              <a:rPr lang="ar-SY" sz="2400" b="1" dirty="0" smtClean="0"/>
              <a:t> . </a:t>
            </a:r>
            <a:r>
              <a:rPr lang="ar-SY" sz="2400" b="1" u="sng" dirty="0" smtClean="0"/>
              <a:t>تزداد الدلائل على أن العديد من الأشخاص لديهم مجموعة من الأعراض المميزة والثابتة</a:t>
            </a:r>
            <a:r>
              <a:rPr lang="ar-SY" sz="2400" b="1" dirty="0" smtClean="0"/>
              <a:t> ,</a:t>
            </a:r>
            <a:r>
              <a:rPr lang="ar-SY" sz="2400" b="1" u="sng" dirty="0" smtClean="0"/>
              <a:t>منشؤها اضطرابات الحركة المعوية الوظيفية ومنها </a:t>
            </a:r>
            <a:r>
              <a:rPr lang="ar-SY" sz="2400" b="1" dirty="0" smtClean="0"/>
              <a:t>متلازمة </a:t>
            </a:r>
            <a:r>
              <a:rPr lang="ar-SY" sz="2400" b="1" u="sng" dirty="0" smtClean="0"/>
              <a:t>الأمعاء الهيوجة  </a:t>
            </a:r>
            <a:r>
              <a:rPr lang="ar-SY" sz="2400" b="1" dirty="0" smtClean="0"/>
              <a:t>و</a:t>
            </a:r>
            <a:r>
              <a:rPr lang="ar-SY" sz="2400" b="1" u="sng" dirty="0" smtClean="0"/>
              <a:t>الإمساك</a:t>
            </a:r>
            <a:r>
              <a:rPr lang="ar-SY" sz="2400" b="1" dirty="0" smtClean="0"/>
              <a:t> و</a:t>
            </a:r>
            <a:r>
              <a:rPr lang="ar-SY" sz="2400" b="1" u="sng" dirty="0" smtClean="0"/>
              <a:t>الداء الزلاقي</a:t>
            </a:r>
            <a:r>
              <a:rPr lang="ar-SY" sz="2400" b="1" dirty="0" smtClean="0"/>
              <a:t> و</a:t>
            </a:r>
            <a:r>
              <a:rPr lang="ar-SY" sz="2400" b="1" u="sng" dirty="0" smtClean="0"/>
              <a:t>الشقيقة البطنية </a:t>
            </a:r>
            <a:r>
              <a:rPr lang="ar-SY" sz="2400" b="1" dirty="0" smtClean="0"/>
              <a:t>و</a:t>
            </a:r>
            <a:r>
              <a:rPr lang="ar-SY" sz="2400" b="1" u="sng" dirty="0" smtClean="0"/>
              <a:t>عسر الهضم الوظيفي</a:t>
            </a:r>
            <a:r>
              <a:rPr lang="ar-SY" sz="2400" b="1" dirty="0" smtClean="0"/>
              <a:t>.</a:t>
            </a:r>
            <a:endParaRPr lang="ar-SY" sz="2400" b="1" dirty="0"/>
          </a:p>
        </p:txBody>
      </p:sp>
    </p:spTree>
    <p:extLst>
      <p:ext uri="{BB962C8B-B14F-4D97-AF65-F5344CB8AC3E}">
        <p14:creationId xmlns:p14="http://schemas.microsoft.com/office/powerpoint/2010/main" val="1325753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92696"/>
          </a:xfrm>
        </p:spPr>
        <p:txBody>
          <a:bodyPr>
            <a:normAutofit/>
          </a:bodyPr>
          <a:lstStyle/>
          <a:p>
            <a:pPr algn="r"/>
            <a:r>
              <a:rPr lang="ar-SY" sz="2400" b="1" dirty="0" smtClean="0"/>
              <a:t>التدبير</a:t>
            </a:r>
            <a:endParaRPr lang="ar-SY" sz="2400" b="1" dirty="0"/>
          </a:p>
        </p:txBody>
      </p:sp>
      <p:sp>
        <p:nvSpPr>
          <p:cNvPr id="3" name="عنصر نائب للمحتوى 2"/>
          <p:cNvSpPr>
            <a:spLocks noGrp="1"/>
          </p:cNvSpPr>
          <p:nvPr>
            <p:ph idx="1"/>
          </p:nvPr>
        </p:nvSpPr>
        <p:spPr>
          <a:xfrm>
            <a:off x="0" y="692696"/>
            <a:ext cx="9144000" cy="6165304"/>
          </a:xfrm>
        </p:spPr>
        <p:txBody>
          <a:bodyPr>
            <a:normAutofit/>
          </a:bodyPr>
          <a:lstStyle/>
          <a:p>
            <a:r>
              <a:rPr lang="ar-SY" sz="2400" b="1" u="sng" dirty="0" smtClean="0"/>
              <a:t>يهدف إلى نفي الآفات الخطيرة من دون تعريض الطفل لاستقصاءات غير ضرورية </a:t>
            </a:r>
            <a:r>
              <a:rPr lang="ar-SY" sz="2400" b="1" dirty="0" smtClean="0"/>
              <a:t>عبر تطمين الاهل والطفل, ولن يتم ذلك إلا عبر أخذ قصة مرضية مفصلة وما يتلوها من فحص سريري مفصل بما فيه </a:t>
            </a:r>
            <a:r>
              <a:rPr lang="ar-SY" sz="2400" b="1" u="sng" dirty="0" smtClean="0"/>
              <a:t>فحص منطقة العجان بحثا عن الشقوق الشرجية </a:t>
            </a:r>
            <a:r>
              <a:rPr lang="ar-SY" sz="2400" b="1" dirty="0" smtClean="0"/>
              <a:t>مع </a:t>
            </a:r>
            <a:r>
              <a:rPr lang="ar-SY" sz="2400" b="1" u="sng" dirty="0" smtClean="0"/>
              <a:t>تقييم نمو الطفل</a:t>
            </a:r>
            <a:r>
              <a:rPr lang="ar-SY" sz="2400" b="1" dirty="0" smtClean="0"/>
              <a:t> . </a:t>
            </a:r>
            <a:r>
              <a:rPr lang="ar-SY" sz="2400" b="1" u="sng" dirty="0" smtClean="0"/>
              <a:t>تتطلب الاستقصاءات </a:t>
            </a:r>
            <a:r>
              <a:rPr lang="ar-SY" sz="2400" b="1" dirty="0" smtClean="0"/>
              <a:t>مثل </a:t>
            </a:r>
            <a:r>
              <a:rPr lang="ar-SY" sz="2400" b="1" u="sng" dirty="0" smtClean="0">
                <a:solidFill>
                  <a:srgbClr val="FF0000"/>
                </a:solidFill>
              </a:rPr>
              <a:t>الفحص البولي المجهري وزرع البول </a:t>
            </a:r>
            <a:r>
              <a:rPr lang="ar-SY" sz="2400" b="1" dirty="0" smtClean="0"/>
              <a:t>إذ ان </a:t>
            </a:r>
            <a:r>
              <a:rPr lang="ar-SY" sz="2400" b="1" u="sng" dirty="0" smtClean="0"/>
              <a:t>انتان المجاري البولية</a:t>
            </a:r>
            <a:r>
              <a:rPr lang="ar-SY" sz="2400" b="1" dirty="0" smtClean="0"/>
              <a:t> قد يسبب ألما حتى بغياب الأعراض والعلامات الأخرى. يعد </a:t>
            </a:r>
            <a:r>
              <a:rPr lang="ar-SY" sz="2400" b="1" u="sng" dirty="0" smtClean="0">
                <a:solidFill>
                  <a:srgbClr val="FF0000"/>
                </a:solidFill>
              </a:rPr>
              <a:t>تصوير</a:t>
            </a:r>
            <a:r>
              <a:rPr lang="ar-SY" sz="2400" b="1" u="sng" dirty="0" smtClean="0"/>
              <a:t> </a:t>
            </a:r>
            <a:r>
              <a:rPr lang="ar-SY" sz="2400" b="1" u="sng" dirty="0" smtClean="0">
                <a:solidFill>
                  <a:srgbClr val="FF0000"/>
                </a:solidFill>
              </a:rPr>
              <a:t>البطن بالأمواج فوق الصوتية </a:t>
            </a:r>
            <a:r>
              <a:rPr lang="ar-SY" sz="2400" b="1" dirty="0" smtClean="0"/>
              <a:t>مفيد </a:t>
            </a:r>
            <a:r>
              <a:rPr lang="ar-SY" sz="2400" b="1" u="sng" dirty="0" smtClean="0"/>
              <a:t>لاستبعاد الحصيات المرارية </a:t>
            </a:r>
            <a:r>
              <a:rPr lang="ar-SY" sz="2400" b="1" dirty="0" smtClean="0"/>
              <a:t>خصوصا </a:t>
            </a:r>
            <a:r>
              <a:rPr lang="ar-SY" sz="2400" b="1" u="sng" dirty="0" smtClean="0"/>
              <a:t>وتضيق الوصل الحويضي الحالبي </a:t>
            </a:r>
            <a:r>
              <a:rPr lang="ar-SY" sz="2400" b="1" dirty="0" smtClean="0"/>
              <a:t>.بالرغم من وجود عدة أسباب عضوية محتملة فإن أغلبها نادر الحدوث ولكن </a:t>
            </a:r>
            <a:r>
              <a:rPr lang="ar-SY" sz="2400" b="1" u="sng" dirty="0" smtClean="0"/>
              <a:t>أضداد الداء الزلاقي </a:t>
            </a:r>
            <a:r>
              <a:rPr lang="ar-SY" sz="2400" b="1" dirty="0" smtClean="0"/>
              <a:t>ووظائف الغدة الدرقية يجب إجراؤها أما باقي الاستقصاءات تجرى إن كان هناك شك سريري فيها. قد يكون مفيدا التوضيح للأهل والطفل أحيانا أنه </a:t>
            </a:r>
            <a:r>
              <a:rPr lang="ar-SY" sz="2400" b="1" u="sng" dirty="0" smtClean="0"/>
              <a:t>في متلازمة الأمعاء الهيوجة يصبح باطن الأمعاء حساسا لدرجة أن بعض الأطفال يشعرون بالطعام الذي يجول عبر الانحناءات والالتفافات المعوية </a:t>
            </a:r>
            <a:r>
              <a:rPr lang="ar-SY" sz="2400" b="1" dirty="0" smtClean="0"/>
              <a:t>.من المهم التمييز بين جدي وخطير. </a:t>
            </a:r>
            <a:r>
              <a:rPr lang="ar-SY" sz="2400" b="1" u="sng" dirty="0" smtClean="0"/>
              <a:t>وتعد هذه الاضطرابات كلها مهمة إذا أدت إلى تغييب الطفل عن مدرسته و</a:t>
            </a:r>
            <a:r>
              <a:rPr lang="ar-SY" sz="2400" b="1" dirty="0" smtClean="0"/>
              <a:t>لكنها ليست خطرة . </a:t>
            </a:r>
            <a:r>
              <a:rPr lang="ar-SY" sz="2400" b="1" u="sng" dirty="0" smtClean="0"/>
              <a:t>وبالمتابعة البعيدة المدى لهؤلاء المرضى تبين أن </a:t>
            </a:r>
            <a:r>
              <a:rPr lang="ar-SY" sz="2400" b="1" dirty="0" smtClean="0"/>
              <a:t>:</a:t>
            </a:r>
            <a:r>
              <a:rPr lang="ar-SY" sz="2400" b="1" u="sng" dirty="0" smtClean="0"/>
              <a:t>نصفهم زالت عنهم الأعراض خلال فترة قصيرة وربعهم زالت عنهم الأعراض خلال أشهر</a:t>
            </a:r>
            <a:r>
              <a:rPr lang="ar-SY" sz="2400" b="1" dirty="0" smtClean="0"/>
              <a:t> و</a:t>
            </a:r>
            <a:r>
              <a:rPr lang="ar-SY" sz="2400" b="1" u="sng" dirty="0" smtClean="0"/>
              <a:t>الربع الباقي</a:t>
            </a:r>
            <a:r>
              <a:rPr lang="ar-SY" sz="2400" b="1" dirty="0" smtClean="0"/>
              <a:t> </a:t>
            </a:r>
            <a:r>
              <a:rPr lang="ar-SY" sz="2400" b="1" u="sng" dirty="0" smtClean="0"/>
              <a:t>استمرت الأعراض لديهم عبر الطفولة على هيئ</a:t>
            </a:r>
            <a:r>
              <a:rPr lang="ar-SY" sz="2400" b="1" dirty="0" smtClean="0"/>
              <a:t>ة</a:t>
            </a:r>
            <a:r>
              <a:rPr lang="ar-SY" sz="2400" b="1" u="sng" dirty="0" smtClean="0"/>
              <a:t> شقيقة بطنية </a:t>
            </a:r>
            <a:r>
              <a:rPr lang="ar-SY" sz="2400" b="1" dirty="0" smtClean="0"/>
              <a:t>أو </a:t>
            </a:r>
            <a:r>
              <a:rPr lang="ar-SY" sz="2400" b="1" u="sng" dirty="0" smtClean="0"/>
              <a:t>متلازمة الأمعاء الهي</a:t>
            </a:r>
            <a:r>
              <a:rPr lang="ar-SY" sz="2400" b="1" dirty="0" smtClean="0"/>
              <a:t>وجة أو </a:t>
            </a:r>
            <a:r>
              <a:rPr lang="ar-SY" sz="2400" b="1" u="sng" dirty="0" smtClean="0"/>
              <a:t>عسرة هضم وظيفي</a:t>
            </a:r>
            <a:r>
              <a:rPr lang="ar-SY" sz="2400" b="1" dirty="0" smtClean="0"/>
              <a:t>. </a:t>
            </a:r>
            <a:endParaRPr lang="ar-SY" sz="2400" b="1" dirty="0"/>
          </a:p>
        </p:txBody>
      </p:sp>
    </p:spTree>
    <p:extLst>
      <p:ext uri="{BB962C8B-B14F-4D97-AF65-F5344CB8AC3E}">
        <p14:creationId xmlns:p14="http://schemas.microsoft.com/office/powerpoint/2010/main" val="2949436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836712"/>
          </a:xfrm>
        </p:spPr>
        <p:txBody>
          <a:bodyPr>
            <a:normAutofit/>
          </a:bodyPr>
          <a:lstStyle/>
          <a:p>
            <a:pPr algn="r"/>
            <a:r>
              <a:rPr lang="ar-SY" sz="2400" b="1" dirty="0" smtClean="0"/>
              <a:t>الشقيقة البطنية</a:t>
            </a:r>
            <a:endParaRPr lang="ar-SY" sz="2400" b="1" dirty="0"/>
          </a:p>
        </p:txBody>
      </p:sp>
      <p:sp>
        <p:nvSpPr>
          <p:cNvPr id="3" name="عنصر نائب للمحتوى 2"/>
          <p:cNvSpPr>
            <a:spLocks noGrp="1"/>
          </p:cNvSpPr>
          <p:nvPr>
            <p:ph idx="1"/>
          </p:nvPr>
        </p:nvSpPr>
        <p:spPr>
          <a:xfrm>
            <a:off x="0" y="692696"/>
            <a:ext cx="9144000" cy="6165304"/>
          </a:xfrm>
        </p:spPr>
        <p:txBody>
          <a:bodyPr>
            <a:normAutofit/>
          </a:bodyPr>
          <a:lstStyle/>
          <a:p>
            <a:r>
              <a:rPr lang="ar-SY" sz="2400" b="1" u="sng" dirty="0" smtClean="0"/>
              <a:t>تتصف بألم في البطن والصداع </a:t>
            </a:r>
            <a:r>
              <a:rPr lang="ar-SY" sz="2400" b="1" dirty="0" smtClean="0"/>
              <a:t>وقد يكون الألم البطني هو العرض المسيطر عند بعض الأطفال </a:t>
            </a:r>
            <a:r>
              <a:rPr lang="ar-SY" sz="2400" b="1" u="sng" dirty="0" smtClean="0"/>
              <a:t>وتتصف الهجمات بحدوثها على الخط المتوسط مترافقة مع الإقياء وشحوب الوجه </a:t>
            </a:r>
            <a:r>
              <a:rPr lang="ar-SY" sz="2400" b="1" dirty="0" smtClean="0"/>
              <a:t>.توجد قصة شخصية أو أسرية للشقيقة عادة </a:t>
            </a:r>
            <a:r>
              <a:rPr lang="ar-SY" sz="2400" b="1" u="sng" dirty="0" smtClean="0"/>
              <a:t>تكون القصة الوصفية على هيئة فترات هجوع طويلة (عدة أسابيع) يكون فيها الطفل لا عرضيا ثم فجأة يشكو من ألم بطني لانوعي شحوب مع أو بدون إقياءات فترة قصيرة(12-48)ساعة</a:t>
            </a:r>
            <a:r>
              <a:rPr lang="ar-SY" sz="2400" b="1" dirty="0" smtClean="0"/>
              <a:t>.يمكن أن الأدوية المضادة للشقيقة مفيدة في حال سببت الحالة غيابا عن المدرسة.</a:t>
            </a:r>
          </a:p>
          <a:p>
            <a:r>
              <a:rPr lang="ar-SY" sz="2400" b="1" dirty="0" smtClean="0">
                <a:solidFill>
                  <a:srgbClr val="FF0000"/>
                </a:solidFill>
              </a:rPr>
              <a:t>متلازمة الأمعاء الهيوجة</a:t>
            </a:r>
            <a:r>
              <a:rPr lang="ar-SY" sz="2400" b="1" dirty="0" smtClean="0"/>
              <a:t>:</a:t>
            </a:r>
            <a:r>
              <a:rPr lang="ar-SY" sz="2400" b="1" u="sng" dirty="0" smtClean="0"/>
              <a:t>يترافق هذا الإضطراب </a:t>
            </a:r>
            <a:r>
              <a:rPr lang="ar-SY" sz="2400" b="1" dirty="0" smtClean="0"/>
              <a:t>الذي يعد شائعا عند الكهول أيضا </a:t>
            </a:r>
            <a:r>
              <a:rPr lang="ar-SY" sz="2400" b="1" u="sng" dirty="0" smtClean="0"/>
              <a:t>مع</a:t>
            </a:r>
            <a:r>
              <a:rPr lang="ar-SY" sz="2400" b="1" dirty="0" smtClean="0"/>
              <a:t> </a:t>
            </a:r>
            <a:r>
              <a:rPr lang="ar-SY" sz="2400" b="1" u="sng" dirty="0" smtClean="0"/>
              <a:t>تأثر الحركية المعدية المعوية وإحساس غير طبيعي بما يجري داخل البطن من أحداث</a:t>
            </a:r>
            <a:r>
              <a:rPr lang="ar-SY" sz="2400" b="1" dirty="0" smtClean="0"/>
              <a:t>. </a:t>
            </a:r>
            <a:r>
              <a:rPr lang="ar-SY" sz="2400" b="1" u="sng" dirty="0" smtClean="0"/>
              <a:t>يمكن أن تثارالأعراض بالإنتان المعدي المعوي</a:t>
            </a:r>
            <a:r>
              <a:rPr lang="ar-SY" sz="2400" b="1" dirty="0" smtClean="0"/>
              <a:t>.يمكن أن يتأثر بالعوامل النفسية والبيئية مثل </a:t>
            </a:r>
            <a:r>
              <a:rPr lang="ar-SY" sz="2400" b="1" u="sng" dirty="0" smtClean="0"/>
              <a:t>الشدة والقلق </a:t>
            </a:r>
            <a:r>
              <a:rPr lang="ar-SY" sz="2400" b="1" dirty="0" smtClean="0"/>
              <a:t>.توجد قصة أسرية لمثل هذه الحالات.ا</a:t>
            </a:r>
            <a:r>
              <a:rPr lang="ar-SY" sz="2400" b="1" u="sng" dirty="0" smtClean="0"/>
              <a:t>لأعراض النموذجية</a:t>
            </a:r>
            <a:r>
              <a:rPr lang="ar-SY" sz="2400" b="1" dirty="0" smtClean="0"/>
              <a:t>:</a:t>
            </a:r>
          </a:p>
          <a:p>
            <a:r>
              <a:rPr lang="ar-SY" sz="2400" b="1" u="sng" dirty="0" smtClean="0"/>
              <a:t>ألم بطني لانوعي عادة حول السرة يشتد قبل التغوط ويخف بعده</a:t>
            </a:r>
          </a:p>
          <a:p>
            <a:r>
              <a:rPr lang="ar-SY" sz="2400" b="1" u="sng" dirty="0" smtClean="0"/>
              <a:t>براز مخاطي رخو انفجاري النمط </a:t>
            </a:r>
            <a:r>
              <a:rPr lang="ar-SY" sz="2400" b="1" dirty="0" smtClean="0"/>
              <a:t>–</a:t>
            </a:r>
            <a:r>
              <a:rPr lang="ar-SY" sz="2400" b="1" u="sng" dirty="0" smtClean="0"/>
              <a:t>امتلاء البطن </a:t>
            </a:r>
            <a:r>
              <a:rPr lang="ar-SY" sz="2400" b="1" dirty="0" smtClean="0"/>
              <a:t>–</a:t>
            </a:r>
            <a:r>
              <a:rPr lang="ar-SY" sz="2400" b="1" u="sng" dirty="0" smtClean="0"/>
              <a:t>الاحساس بعدم التغوط الكامل </a:t>
            </a:r>
            <a:r>
              <a:rPr lang="ar-SY" sz="2400" b="1" dirty="0" smtClean="0"/>
              <a:t>–إ</a:t>
            </a:r>
            <a:r>
              <a:rPr lang="ar-SY" sz="2400" b="1" u="sng" dirty="0" smtClean="0"/>
              <a:t>مساك</a:t>
            </a:r>
            <a:r>
              <a:rPr lang="ar-SY" sz="2400" b="1" dirty="0" smtClean="0"/>
              <a:t> </a:t>
            </a:r>
            <a:r>
              <a:rPr lang="ar-SY" sz="2400" b="1" u="sng" dirty="0" smtClean="0"/>
              <a:t>يتناوب مع برازطبيعي أو رخو </a:t>
            </a:r>
            <a:r>
              <a:rPr lang="ar-SY" sz="2400" b="1" dirty="0" smtClean="0"/>
              <a:t>. تم تشخيص الداء الزلاقي عند بعض الأطفال المصابين بمتلازمة الأمعاء الهيوجة ولهذا تطلب أضداد الداء الزلاقي في مثل هذه الحالات. </a:t>
            </a:r>
            <a:endParaRPr lang="ar-SY" sz="2400" b="1" dirty="0"/>
          </a:p>
        </p:txBody>
      </p:sp>
    </p:spTree>
    <p:extLst>
      <p:ext uri="{BB962C8B-B14F-4D97-AF65-F5344CB8AC3E}">
        <p14:creationId xmlns:p14="http://schemas.microsoft.com/office/powerpoint/2010/main" val="2430573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92696"/>
          </a:xfrm>
        </p:spPr>
        <p:txBody>
          <a:bodyPr>
            <a:normAutofit/>
          </a:bodyPr>
          <a:lstStyle/>
          <a:p>
            <a:pPr algn="r"/>
            <a:r>
              <a:rPr lang="ar-SY" sz="2400" b="1" dirty="0" smtClean="0"/>
              <a:t>القرحة الهضمية والتهاب المعدة وعسرة الهضم الوظيفي</a:t>
            </a:r>
            <a:endParaRPr lang="ar-SY" sz="2400" b="1" dirty="0"/>
          </a:p>
        </p:txBody>
      </p:sp>
      <p:sp>
        <p:nvSpPr>
          <p:cNvPr id="3" name="عنصر نائب للمحتوى 2"/>
          <p:cNvSpPr>
            <a:spLocks noGrp="1"/>
          </p:cNvSpPr>
          <p:nvPr>
            <p:ph idx="1"/>
          </p:nvPr>
        </p:nvSpPr>
        <p:spPr>
          <a:xfrm>
            <a:off x="0" y="692696"/>
            <a:ext cx="9144000" cy="6165304"/>
          </a:xfrm>
        </p:spPr>
        <p:txBody>
          <a:bodyPr>
            <a:normAutofit fontScale="92500" lnSpcReduction="20000"/>
          </a:bodyPr>
          <a:lstStyle/>
          <a:p>
            <a:r>
              <a:rPr lang="ar-SY" sz="2400" b="1" dirty="0" smtClean="0"/>
              <a:t>إن توسع استعمال التظير الهضمي عند الأطفال وزيادة لتعرف الملتوية البوابية (هيليكوباكتر) هذه الجراثيم سلبية الغرام التي تسبب التهابا معديا في منطقة الغار وجه الأنظار نحوها كمسبب مهم للألم البطني عند الأطفال</a:t>
            </a:r>
            <a:r>
              <a:rPr lang="ar-SY" sz="2400" b="1" u="sng" dirty="0" smtClean="0"/>
              <a:t>.هناك دليل ملموس على أن </a:t>
            </a:r>
            <a:r>
              <a:rPr lang="ar-SY" sz="2400" b="1" u="sng" dirty="0" smtClean="0">
                <a:solidFill>
                  <a:srgbClr val="FF0000"/>
                </a:solidFill>
              </a:rPr>
              <a:t>الملتوية البوابية عامل مؤهب لقرحات العفج</a:t>
            </a:r>
            <a:r>
              <a:rPr lang="ar-SY" sz="2400" b="1" u="sng" dirty="0" smtClean="0"/>
              <a:t> </a:t>
            </a:r>
            <a:r>
              <a:rPr lang="ar-SY" sz="2400" b="1" dirty="0" smtClean="0"/>
              <a:t>عند الكبار وربما عند الأطفال أيضا</a:t>
            </a:r>
            <a:r>
              <a:rPr lang="ar-SY" sz="2400" b="1" u="sng" dirty="0" smtClean="0"/>
              <a:t>.إن قرحات العفج غير شائعة عند الأطفال ولكن نضعها في الحسبان في الحالات التالية </a:t>
            </a:r>
            <a:r>
              <a:rPr lang="ar-SY" sz="2400" b="1" dirty="0" smtClean="0"/>
              <a:t>:</a:t>
            </a:r>
            <a:r>
              <a:rPr lang="ar-SY" sz="2400" b="1" u="sng" dirty="0" smtClean="0"/>
              <a:t>ألم شرسوفي يوقظ الطفل من نومه أو ألم ينتشر للظهر</a:t>
            </a:r>
            <a:r>
              <a:rPr lang="ar-SY" sz="2400" b="1" dirty="0" smtClean="0"/>
              <a:t>أو </a:t>
            </a:r>
            <a:r>
              <a:rPr lang="ar-SY" sz="2400" b="1" u="sng" dirty="0" smtClean="0"/>
              <a:t>قصة تقرح هضمي عند أقارب الدرجة الأولى للطفل </a:t>
            </a:r>
            <a:r>
              <a:rPr lang="ar-SY" sz="2400" b="1" dirty="0" smtClean="0"/>
              <a:t>.تسبب الملتوية البوابية التهابا عقيديا في الغار قد يترافق مع ألم بطني وغثيان </a:t>
            </a:r>
            <a:r>
              <a:rPr lang="ar-SY" sz="2400" b="1" u="sng" dirty="0" smtClean="0"/>
              <a:t>ويثبت هذا الإلتهاب عبر خزعات تؤخذ من منطقة الغار المعدي</a:t>
            </a:r>
            <a:r>
              <a:rPr lang="ar-SY" sz="2400" b="1" dirty="0" smtClean="0"/>
              <a:t>.</a:t>
            </a:r>
            <a:r>
              <a:rPr lang="ar-SY" sz="2400" b="1" u="sng" dirty="0" smtClean="0"/>
              <a:t>تفرز هذه الجراثيم اليوريازالتي تشكل أساس الاختبار المجرى على الخزعات</a:t>
            </a:r>
            <a:r>
              <a:rPr lang="ar-SY" sz="2400" b="1" dirty="0" smtClean="0"/>
              <a:t> و</a:t>
            </a:r>
            <a:r>
              <a:rPr lang="ar-SY" sz="2400" b="1" u="sng" dirty="0" smtClean="0"/>
              <a:t>على اختبار النفس </a:t>
            </a:r>
            <a:r>
              <a:rPr lang="en-US" sz="2400" b="1" u="sng" dirty="0" smtClean="0"/>
              <a:t>C13</a:t>
            </a:r>
            <a:r>
              <a:rPr lang="ar-SY" sz="2400" b="1" dirty="0" smtClean="0"/>
              <a:t> بعد إعطاء(</a:t>
            </a:r>
            <a:r>
              <a:rPr lang="en-US" sz="2400" b="1" dirty="0" smtClean="0"/>
              <a:t>C13LABELLED  urea</a:t>
            </a:r>
            <a:r>
              <a:rPr lang="ar-SA" sz="2400" b="1" dirty="0" smtClean="0"/>
              <a:t>) عن طريق الفم .</a:t>
            </a:r>
            <a:r>
              <a:rPr lang="ar-SA" sz="2400" b="1" u="sng" dirty="0" smtClean="0"/>
              <a:t>يمكن كشف مستضدات الملتوية البوابية في البرا</a:t>
            </a:r>
            <a:r>
              <a:rPr lang="ar-SA" sz="2400" b="1" dirty="0" smtClean="0"/>
              <a:t>ز والتي تكون إيجابية </a:t>
            </a:r>
            <a:r>
              <a:rPr lang="ar-SA" sz="2400" b="1" u="sng" dirty="0" smtClean="0"/>
              <a:t>عادة.ويمكن أيضا كشف أضداد الملتوية البوابية بالمصل </a:t>
            </a:r>
            <a:r>
              <a:rPr lang="ar-SA" sz="2400" b="1" dirty="0" smtClean="0"/>
              <a:t>والتي تعد أقل معولية عند صغار الأطفال ولكنها تساعد في التشخيص عند الأطفال الأكبر سنا . </a:t>
            </a:r>
          </a:p>
          <a:p>
            <a:r>
              <a:rPr lang="ar-SA" sz="2400" b="1" u="sng" dirty="0" smtClean="0"/>
              <a:t>يعطى الأطفال الذين لديهم </a:t>
            </a:r>
            <a:r>
              <a:rPr lang="ar-SA" sz="2400" b="1" u="sng" dirty="0" err="1" smtClean="0"/>
              <a:t>اشتبا</a:t>
            </a:r>
            <a:r>
              <a:rPr lang="ar-SY" sz="2400" b="1" u="sng" dirty="0" smtClean="0"/>
              <a:t>ه بالتقرح الهضمي مثبطات مضخة البروتون </a:t>
            </a:r>
            <a:r>
              <a:rPr lang="ar-SY" sz="2400" b="1" dirty="0" smtClean="0"/>
              <a:t>مثل الأومبيرازول أما </a:t>
            </a:r>
            <a:r>
              <a:rPr lang="ar-SY" sz="2400" b="1" u="sng" dirty="0" smtClean="0"/>
              <a:t>الأطفال الذين أثبتت الاستقصاءات أن لديهم الملتوية البوابية فيعطون علاجا هادفا لاستئصال الملتوية عبر ثلاث أدوية(الأموكسيسيللين مع الميترونيدازول أوالكلاريثرومايسين</a:t>
            </a:r>
            <a:r>
              <a:rPr lang="ar-SY" sz="2400" b="1" dirty="0" smtClean="0"/>
              <a:t>). </a:t>
            </a:r>
          </a:p>
          <a:p>
            <a:r>
              <a:rPr lang="ar-SY" sz="2400" b="1" u="sng" dirty="0" smtClean="0"/>
              <a:t>يجرى التنظيرالهضمي العلوي عند عدم الاستجابة للمعالجة وفي حال كان التنظير طبيعيا </a:t>
            </a:r>
            <a:r>
              <a:rPr lang="ar-SY" sz="2400" b="1" u="sng" dirty="0"/>
              <a:t>ف</a:t>
            </a:r>
            <a:r>
              <a:rPr lang="ar-SY" sz="2400" b="1" u="sng" dirty="0" smtClean="0"/>
              <a:t>أن التشخيص</a:t>
            </a:r>
            <a:r>
              <a:rPr lang="ar-SY" sz="2400" b="1" dirty="0" smtClean="0"/>
              <a:t> هو </a:t>
            </a:r>
            <a:r>
              <a:rPr lang="ar-SY" sz="2400" b="1" u="sng" dirty="0" smtClean="0">
                <a:solidFill>
                  <a:srgbClr val="FF0000"/>
                </a:solidFill>
              </a:rPr>
              <a:t>عسرة هضم وظيفية </a:t>
            </a:r>
            <a:r>
              <a:rPr lang="ar-SY" sz="2400" b="1" dirty="0" smtClean="0"/>
              <a:t>وبمقارنة هؤلاء الأطفال مع الأطفال المصابين بعسرةهضم وظيفية </a:t>
            </a:r>
            <a:r>
              <a:rPr lang="ar-SY" sz="2400" b="1" u="sng" dirty="0" smtClean="0"/>
              <a:t>الذين لديهم أعراض لانوعية </a:t>
            </a:r>
            <a:r>
              <a:rPr lang="ar-SY" sz="2400" b="1" dirty="0" smtClean="0"/>
              <a:t>أكثر من مرضى التقرح الهضمي مثل( </a:t>
            </a:r>
            <a:r>
              <a:rPr lang="ar-SY" sz="2400" b="1" u="sng" dirty="0" smtClean="0"/>
              <a:t>الشبع المبكر الانتفاخ الاقياءات بعد الوجبات تأخر الافراغ المعدي </a:t>
            </a:r>
            <a:r>
              <a:rPr lang="ar-SY" sz="2400" b="1" dirty="0" smtClean="0"/>
              <a:t>)</a:t>
            </a:r>
            <a:r>
              <a:rPr lang="ar-SY" sz="2400" b="1" u="sng" dirty="0" smtClean="0"/>
              <a:t>نتيجة لعسر الحركية </a:t>
            </a:r>
            <a:r>
              <a:rPr lang="ar-SY" sz="2400" b="1" dirty="0" smtClean="0"/>
              <a:t>المعوية.علاج المصابين بعسرة الهضم الوظيفية صعب ولكن بعض الأطفال يستجيبون للحمية قليلة التحسيس.   </a:t>
            </a:r>
            <a:endParaRPr lang="ar-SY" sz="2400" b="1" dirty="0"/>
          </a:p>
        </p:txBody>
      </p:sp>
    </p:spTree>
    <p:extLst>
      <p:ext uri="{BB962C8B-B14F-4D97-AF65-F5344CB8AC3E}">
        <p14:creationId xmlns:p14="http://schemas.microsoft.com/office/powerpoint/2010/main" val="2551833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20688"/>
          </a:xfrm>
        </p:spPr>
        <p:txBody>
          <a:bodyPr>
            <a:normAutofit/>
          </a:bodyPr>
          <a:lstStyle/>
          <a:p>
            <a:pPr algn="r"/>
            <a:r>
              <a:rPr lang="ar-SY" sz="2400" b="1" dirty="0" smtClean="0"/>
              <a:t>التهاب المري بالحمضات </a:t>
            </a:r>
            <a:endParaRPr lang="ar-SY" sz="2400" b="1" dirty="0"/>
          </a:p>
        </p:txBody>
      </p:sp>
      <p:sp>
        <p:nvSpPr>
          <p:cNvPr id="3" name="عنصر نائب للمحتوى 2"/>
          <p:cNvSpPr>
            <a:spLocks noGrp="1"/>
          </p:cNvSpPr>
          <p:nvPr>
            <p:ph idx="1"/>
          </p:nvPr>
        </p:nvSpPr>
        <p:spPr>
          <a:xfrm>
            <a:off x="0" y="692696"/>
            <a:ext cx="9144000" cy="6165304"/>
          </a:xfrm>
        </p:spPr>
        <p:txBody>
          <a:bodyPr>
            <a:normAutofit/>
          </a:bodyPr>
          <a:lstStyle/>
          <a:p>
            <a:r>
              <a:rPr lang="ar-SY" sz="2400" b="1" u="sng" dirty="0" smtClean="0"/>
              <a:t>هو حالة التهابية تصيب المري </a:t>
            </a:r>
            <a:r>
              <a:rPr lang="ar-SY" sz="2400" b="1" dirty="0" smtClean="0"/>
              <a:t>وتنتج عن تفعيل الحمضات ضمن الطبقات المخاطية وتحت المخاطية المريئية ويمكن </a:t>
            </a:r>
            <a:r>
              <a:rPr lang="ar-SY" sz="2400" b="1" u="sng" dirty="0" smtClean="0"/>
              <a:t>أن يتظاهر بإقياءات وعدم ارتياح في أثناء البلع أو عسرة بلع </a:t>
            </a:r>
            <a:r>
              <a:rPr lang="ar-SY" sz="2400" b="1" dirty="0" smtClean="0"/>
              <a:t>دفعية (ينغرز الطعام بأعلى الصدر) تعد تظاهرة تحسسية في الغالب إذ ترافق مظاهر </a:t>
            </a:r>
            <a:r>
              <a:rPr lang="ar-SY" sz="2400" b="1" dirty="0" err="1" smtClean="0"/>
              <a:t>التأتب</a:t>
            </a:r>
            <a:r>
              <a:rPr lang="ar-SY" sz="2400" b="1" dirty="0" smtClean="0"/>
              <a:t> </a:t>
            </a:r>
            <a:r>
              <a:rPr lang="ar-SY" sz="2400" b="1" dirty="0" smtClean="0"/>
              <a:t>الأخرى(الربو والاكزيما وحمى القش). </a:t>
            </a:r>
            <a:r>
              <a:rPr lang="ar-SY" sz="2400" b="1" u="sng" dirty="0" smtClean="0"/>
              <a:t>يثبت التشخيص بالتنظير المريئي </a:t>
            </a:r>
            <a:r>
              <a:rPr lang="ar-SY" sz="2400" b="1" dirty="0" smtClean="0"/>
              <a:t>حيث يظهر المري عيانا وكأنه الرغامى بمنظر مخطط بالأخاديد وتكون الحمضات مرتشحة في طبقات المري مجهريا. </a:t>
            </a:r>
            <a:r>
              <a:rPr lang="ar-SY" sz="2400" b="1" u="sng" dirty="0" smtClean="0"/>
              <a:t>يعالج بالكورتيزون بلعا إمابالفلوتيكوزون أو بوديزونيد.</a:t>
            </a:r>
            <a:r>
              <a:rPr lang="ar-SY" sz="2400" b="1" dirty="0" smtClean="0"/>
              <a:t>وقد تكون بعض الحميات مفيدة عند صغار الأطفال.</a:t>
            </a:r>
            <a:endParaRPr lang="ar-SY" sz="2400" b="1" dirty="0"/>
          </a:p>
        </p:txBody>
      </p:sp>
    </p:spTree>
    <p:extLst>
      <p:ext uri="{BB962C8B-B14F-4D97-AF65-F5344CB8AC3E}">
        <p14:creationId xmlns:p14="http://schemas.microsoft.com/office/powerpoint/2010/main" val="2627622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4070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6416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20688"/>
          </a:xfrm>
        </p:spPr>
        <p:txBody>
          <a:bodyPr>
            <a:normAutofit/>
          </a:bodyPr>
          <a:lstStyle/>
          <a:p>
            <a:pPr algn="r"/>
            <a:r>
              <a:rPr lang="ar-SY" sz="2400" b="1" dirty="0" smtClean="0"/>
              <a:t>التهاب المعدة والأمعاء</a:t>
            </a:r>
            <a:endParaRPr lang="ar-SY" sz="2400" b="1" dirty="0"/>
          </a:p>
        </p:txBody>
      </p:sp>
      <p:sp>
        <p:nvSpPr>
          <p:cNvPr id="3" name="عنصر نائب للمحتوى 2"/>
          <p:cNvSpPr>
            <a:spLocks noGrp="1"/>
          </p:cNvSpPr>
          <p:nvPr>
            <p:ph idx="1"/>
          </p:nvPr>
        </p:nvSpPr>
        <p:spPr>
          <a:xfrm>
            <a:off x="0" y="692696"/>
            <a:ext cx="9144000" cy="6165304"/>
          </a:xfrm>
        </p:spPr>
        <p:txBody>
          <a:bodyPr>
            <a:normAutofit/>
          </a:bodyPr>
          <a:lstStyle/>
          <a:p>
            <a:r>
              <a:rPr lang="ar-SY" sz="2400" b="1" dirty="0" smtClean="0"/>
              <a:t>يعد </a:t>
            </a:r>
            <a:r>
              <a:rPr lang="ar-SY" sz="2400" b="1" u="sng" dirty="0" smtClean="0"/>
              <a:t>فيروس الروتا </a:t>
            </a:r>
            <a:r>
              <a:rPr lang="ar-SY" sz="2400" b="1" dirty="0" smtClean="0"/>
              <a:t>هو المسبب الأكثر شيوعا لالتهاب المعدة والأمعاء في البلدان المتطورة إذ يشكل 60% من حالات الأطفال المصابين تحت السنتين من العمر ولاسيما خلال الشتاء وأوائل الربيع وبالرغم من وجود لقاح فعال ضد فيروس الروتا ولكن لم يدخل برنامج التلقيح الوطني . يمكن أن تسبب هجمات التهاب المعدة والأمعاء فيروسات أخرى مثل </a:t>
            </a:r>
            <a:r>
              <a:rPr lang="ar-SY" sz="2400" b="1" u="sng" dirty="0" smtClean="0"/>
              <a:t>الفيروسات الغدية </a:t>
            </a:r>
            <a:r>
              <a:rPr lang="ar-SY" sz="2400" b="1" dirty="0" smtClean="0"/>
              <a:t>و </a:t>
            </a:r>
            <a:r>
              <a:rPr lang="ar-SY" sz="2400" b="1" u="sng" dirty="0" smtClean="0"/>
              <a:t>النورفيروس</a:t>
            </a:r>
            <a:r>
              <a:rPr lang="ar-SY" sz="2400" b="1" dirty="0" smtClean="0"/>
              <a:t> </a:t>
            </a:r>
            <a:r>
              <a:rPr lang="ar-SY" sz="2400" b="1" u="sng" dirty="0" smtClean="0"/>
              <a:t>و الكورونا فيروس </a:t>
            </a:r>
            <a:r>
              <a:rPr lang="ar-SY" sz="2400" b="1" dirty="0" smtClean="0"/>
              <a:t>وتعد المسببات الجرثومية غير شائعة في البلدان المتطورة ويشتبه بها عند وجود دم في البراز. تعد </a:t>
            </a:r>
            <a:r>
              <a:rPr lang="ar-SY" sz="2400" b="1" u="sng" dirty="0" smtClean="0"/>
              <a:t>الكامبيلوباكتر الصائمية </a:t>
            </a:r>
            <a:r>
              <a:rPr lang="ar-SY" sz="2400" b="1" dirty="0" smtClean="0"/>
              <a:t>المسبب الأكثر شيوعا لالتهاب المعدة والأمعاء الجرثومي في البلدان المتطورة حيث يرافقها ألم بطني شديد . تسبب </a:t>
            </a:r>
            <a:r>
              <a:rPr lang="ar-SY" sz="2400" b="1" u="sng" dirty="0" smtClean="0"/>
              <a:t>الشيغلة</a:t>
            </a:r>
            <a:r>
              <a:rPr lang="ar-SY" sz="2400" b="1" dirty="0" smtClean="0"/>
              <a:t> وبعض أنواع </a:t>
            </a:r>
            <a:r>
              <a:rPr lang="ar-SY" sz="2400" b="1" u="sng" dirty="0" smtClean="0"/>
              <a:t>السلمونيلا </a:t>
            </a:r>
            <a:r>
              <a:rPr lang="ar-SY" sz="2400" b="1" dirty="0" smtClean="0"/>
              <a:t>نمطا زحاريا للخمج على هيئة دم وقيح في البراز مترافقين مع ألم وزحير ويرافق الشيغلا ترفع حروري شديد بينما تسبب </a:t>
            </a:r>
            <a:r>
              <a:rPr lang="ar-SY" sz="2400" b="1" u="sng" dirty="0" smtClean="0"/>
              <a:t>الكوليرا والكولونيات من النمط السام المعوي </a:t>
            </a:r>
            <a:r>
              <a:rPr lang="ar-SY" sz="2400" b="1" dirty="0" smtClean="0"/>
              <a:t>إنتانا مع إسهال شديد يتطور بسرعة نحو التجفاف , والعامل الثالث المهم في امراضية المعدة والأمعاء هو الطفيليات التي تشمل </a:t>
            </a:r>
            <a:r>
              <a:rPr lang="ar-SY" sz="2400" b="1" u="sng" dirty="0" smtClean="0"/>
              <a:t>الجيارديا </a:t>
            </a:r>
            <a:r>
              <a:rPr lang="ar-SY" sz="2400" b="1" dirty="0" smtClean="0"/>
              <a:t>. </a:t>
            </a:r>
          </a:p>
          <a:p>
            <a:r>
              <a:rPr lang="ar-SY" sz="2400" b="1" dirty="0" smtClean="0"/>
              <a:t>يحدث تغيير فجائي في طبيعة البراز حيث يتحول قوامه إلى رخو أو مائي في حالات التهاب المعدة والأمعاء ويترافق عادة مع الإقياء . قد يكون هنالك قصة تماس مع شخص مصاب بالاسهال المترافق مع الاقياء أو قصة سفر إلى الخارج .هنالك العديد من الحالات والاضطرابات التي تقلد التهاب المعدة والأمعاء كما في الاطار التالي:   </a:t>
            </a:r>
            <a:endParaRPr lang="ar-SY" sz="2400" b="1" dirty="0"/>
          </a:p>
        </p:txBody>
      </p:sp>
    </p:spTree>
    <p:extLst>
      <p:ext uri="{BB962C8B-B14F-4D97-AF65-F5344CB8AC3E}">
        <p14:creationId xmlns:p14="http://schemas.microsoft.com/office/powerpoint/2010/main" val="3952027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5209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47464"/>
            <a:ext cx="8229600" cy="504056"/>
          </a:xfrm>
        </p:spPr>
        <p:txBody>
          <a:bodyPr>
            <a:normAutofit fontScale="90000"/>
          </a:bodyPr>
          <a:lstStyle/>
          <a:p>
            <a:endParaRPr lang="ar-SY" dirty="0"/>
          </a:p>
        </p:txBody>
      </p:sp>
      <p:sp>
        <p:nvSpPr>
          <p:cNvPr id="3" name="عنصر نائب للمحتوى 2"/>
          <p:cNvSpPr>
            <a:spLocks noGrp="1"/>
          </p:cNvSpPr>
          <p:nvPr>
            <p:ph idx="1"/>
          </p:nvPr>
        </p:nvSpPr>
        <p:spPr>
          <a:xfrm>
            <a:off x="0" y="0"/>
            <a:ext cx="9144000" cy="6858000"/>
          </a:xfrm>
        </p:spPr>
        <p:txBody>
          <a:bodyPr>
            <a:normAutofit/>
          </a:bodyPr>
          <a:lstStyle/>
          <a:p>
            <a:r>
              <a:rPr lang="ar-SY" sz="2400" b="1" dirty="0" smtClean="0"/>
              <a:t>وعندما نشك في الحالة فالإحالة إلى المستشفى تكون ضرورية. يعد التجفاف المؤدي إلى الصدمة هو أخطر الآختلاطات وإن منع حدوثه وإصلاحه هما أهم أهداف المعالجة.</a:t>
            </a:r>
          </a:p>
          <a:p>
            <a:r>
              <a:rPr lang="ar-SY" sz="2400" b="1" u="sng" dirty="0" smtClean="0"/>
              <a:t>الأطفال الذين هم أكثر عرضة للإصابة بالتجفاف </a:t>
            </a:r>
            <a:r>
              <a:rPr lang="ar-SY" sz="2400" b="1" dirty="0" smtClean="0"/>
              <a:t>:</a:t>
            </a:r>
          </a:p>
          <a:p>
            <a:r>
              <a:rPr lang="ar-SY" sz="2400" b="1" dirty="0" smtClean="0"/>
              <a:t>الرضع وخصوصا من هم تحت ست أشهرمن العمر الذين ولدوا ناقصي وزن الولادة</a:t>
            </a:r>
          </a:p>
          <a:p>
            <a:r>
              <a:rPr lang="ar-SY" sz="2400" b="1" dirty="0" smtClean="0"/>
              <a:t>إن تبرز الطفل ست مرات اسهال أو أكثر خلال الأربع وعشرون ساعة السابقة</a:t>
            </a:r>
          </a:p>
          <a:p>
            <a:r>
              <a:rPr lang="ar-SY" sz="2400" b="1" dirty="0" smtClean="0"/>
              <a:t>إن حدث اقياء لديهم ثلاث مرات أو أكثر خلال 24 ساعة السابقة</a:t>
            </a:r>
          </a:p>
          <a:p>
            <a:r>
              <a:rPr lang="ar-SY" sz="2400" b="1" dirty="0" smtClean="0"/>
              <a:t>إن كان الطفل غير قادر على تحمل المزيد من السوائل </a:t>
            </a:r>
          </a:p>
          <a:p>
            <a:r>
              <a:rPr lang="ar-SY" sz="2400" b="1" dirty="0" smtClean="0"/>
              <a:t>إن كان لدى الطفل سوء التغذية</a:t>
            </a:r>
          </a:p>
          <a:p>
            <a:r>
              <a:rPr lang="ar-SY" sz="2400" b="1" dirty="0" smtClean="0"/>
              <a:t>التقييم السريري</a:t>
            </a:r>
          </a:p>
          <a:p>
            <a:r>
              <a:rPr lang="ar-SY" sz="2400" b="1" dirty="0" smtClean="0"/>
              <a:t>إنه مهم ولكنه صعب ويعد تحديد خسارة الوزن هو أهم مشعر لتقدير درجة التجفاف على نحو دقيق حيث أن آخر وزن حديث العهد مفيد للغاية لكنه غير موجود كما إنه يضلل الطبيب في حالة خلع الثياب أو الوزن بموازين مختلفة .</a:t>
            </a:r>
            <a:r>
              <a:rPr lang="ar-SY" sz="2400" b="1" u="sng" dirty="0" smtClean="0"/>
              <a:t>تستعمل القصة السريرية والفحص السريري لتقييم درجة التجفاف:</a:t>
            </a:r>
          </a:p>
          <a:p>
            <a:r>
              <a:rPr lang="ar-SY" sz="2400" b="1" dirty="0" smtClean="0"/>
              <a:t>تجفاف لايمكن كشفه سريريا (أقل من5%)خسارة من وزن الجسم</a:t>
            </a:r>
          </a:p>
          <a:p>
            <a:r>
              <a:rPr lang="ar-SY" sz="2400" b="1" dirty="0" smtClean="0"/>
              <a:t>تجفاف سريري(5-10%)خسارة من وزن الجسم</a:t>
            </a:r>
          </a:p>
          <a:p>
            <a:r>
              <a:rPr lang="ar-SY" sz="2400" b="1" dirty="0" smtClean="0"/>
              <a:t>صدمة(أكثر من 10%)خسارة من وزن الجسم. ويجب تشخيص الصدمة بدون تأجيل</a:t>
            </a:r>
            <a:endParaRPr lang="ar-SY" sz="2400" b="1" dirty="0"/>
          </a:p>
        </p:txBody>
      </p:sp>
    </p:spTree>
    <p:extLst>
      <p:ext uri="{BB962C8B-B14F-4D97-AF65-F5344CB8AC3E}">
        <p14:creationId xmlns:p14="http://schemas.microsoft.com/office/powerpoint/2010/main" val="3341514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8111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0"/>
            <a:ext cx="92487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2494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44504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92696"/>
          </a:xfrm>
        </p:spPr>
        <p:txBody>
          <a:bodyPr>
            <a:normAutofit/>
          </a:bodyPr>
          <a:lstStyle/>
          <a:p>
            <a:pPr algn="r"/>
            <a:r>
              <a:rPr lang="ar-SY" sz="2400" b="1" dirty="0" smtClean="0">
                <a:solidFill>
                  <a:srgbClr val="FF0000"/>
                </a:solidFill>
              </a:rPr>
              <a:t>التجفاف معادل التوتروناقص التوتر</a:t>
            </a:r>
            <a:endParaRPr lang="ar-SY" sz="2400" b="1" dirty="0">
              <a:solidFill>
                <a:srgbClr val="FF0000"/>
              </a:solidFill>
            </a:endParaRPr>
          </a:p>
        </p:txBody>
      </p:sp>
      <p:sp>
        <p:nvSpPr>
          <p:cNvPr id="3" name="عنصر نائب للمحتوى 2"/>
          <p:cNvSpPr>
            <a:spLocks noGrp="1"/>
          </p:cNvSpPr>
          <p:nvPr>
            <p:ph idx="1"/>
          </p:nvPr>
        </p:nvSpPr>
        <p:spPr>
          <a:xfrm>
            <a:off x="0" y="692696"/>
            <a:ext cx="9144000" cy="6165304"/>
          </a:xfrm>
        </p:spPr>
        <p:txBody>
          <a:bodyPr>
            <a:normAutofit fontScale="92500" lnSpcReduction="20000"/>
          </a:bodyPr>
          <a:lstStyle/>
          <a:p>
            <a:r>
              <a:rPr lang="ar-SY" sz="2400" b="1" u="sng" dirty="0" smtClean="0"/>
              <a:t>تكون خسارة الصوديوم والماء متناسبة ويبقى صوديوم البلاسما ضمن الحدود السوية</a:t>
            </a:r>
            <a:r>
              <a:rPr lang="ar-SY" sz="2400" b="1" dirty="0" smtClean="0"/>
              <a:t>(تجفاف </a:t>
            </a:r>
            <a:r>
              <a:rPr lang="ar-SY" sz="2400" b="1" dirty="0" smtClean="0">
                <a:solidFill>
                  <a:srgbClr val="FF0000"/>
                </a:solidFill>
              </a:rPr>
              <a:t>معادل التوت</a:t>
            </a:r>
            <a:r>
              <a:rPr lang="ar-SY" sz="2400" b="1" dirty="0" smtClean="0"/>
              <a:t>ر). عندما يشرب الطفل المصاب بالاسهالات كميات كبيرة من الماء أو سوائل أخرى منخفضة التوتر وبالتالي فإن </a:t>
            </a:r>
            <a:r>
              <a:rPr lang="ar-SY" sz="2400" b="1" u="sng" dirty="0" smtClean="0"/>
              <a:t>خسارة الصوديوم أكثر من خسارة الماء , مما يسبب انخفاضا في مستوى صوديوم البلاسما </a:t>
            </a:r>
            <a:r>
              <a:rPr lang="ar-SY" sz="2400" b="1" dirty="0" smtClean="0"/>
              <a:t>(تجفاف </a:t>
            </a:r>
            <a:r>
              <a:rPr lang="ar-SY" sz="2400" b="1" dirty="0" smtClean="0">
                <a:solidFill>
                  <a:srgbClr val="FF0000"/>
                </a:solidFill>
              </a:rPr>
              <a:t>ناقص التوتر</a:t>
            </a:r>
            <a:r>
              <a:rPr lang="ar-SY" sz="2400" b="1" dirty="0" smtClean="0"/>
              <a:t>) وهذا يسبب سحبا للماء من السائل الخارج خلوي إلى السائل داخل الخلوي. وإن زيادة السائل داخل الخلوي تزيد حجم الدماغ فتحدث الاختلاجات ,  كما تسبب ذلك بنقص السائل خارج خلوي, مما يفاقم حالة الصدمة وهذا النوع من التجفاف شائع عند الأطفال المصابين بسوء التغذية في البلدان النامية.</a:t>
            </a:r>
          </a:p>
          <a:p>
            <a:r>
              <a:rPr lang="ar-SY" sz="2400" b="1" dirty="0" smtClean="0">
                <a:solidFill>
                  <a:srgbClr val="FF0000"/>
                </a:solidFill>
              </a:rPr>
              <a:t>التجفاف مفرط التوتر</a:t>
            </a:r>
            <a:r>
              <a:rPr lang="ar-SY" sz="2400" b="1" dirty="0" smtClean="0"/>
              <a:t>: يحدث على نحو أقل شيوعا وينتج عن خسارة للماء تزيد على خسارة الصوديوم مما يرفع تركيز الصوديوم في البلاسما.يحدث عادة نتيجة زيادة الخسارة غير المحسوسة من الماء كما هو الحال في </a:t>
            </a:r>
            <a:r>
              <a:rPr lang="ar-SY" sz="2400" b="1" u="sng" dirty="0" smtClean="0"/>
              <a:t>(الجو الحار والجاف</a:t>
            </a:r>
            <a:r>
              <a:rPr lang="ar-SY" sz="2400" b="1" dirty="0" smtClean="0"/>
              <a:t>)أو نتيجة </a:t>
            </a:r>
            <a:r>
              <a:rPr lang="ar-SY" sz="2400" b="1" u="sng" dirty="0" smtClean="0"/>
              <a:t>الاسهال الغزير قليل الصوديوم </a:t>
            </a:r>
            <a:r>
              <a:rPr lang="ar-SY" sz="2400" b="1" dirty="0" smtClean="0"/>
              <a:t>وبذلك </a:t>
            </a:r>
            <a:r>
              <a:rPr lang="ar-SY" sz="2400" b="1" u="sng" dirty="0" smtClean="0"/>
              <a:t>يصبح السائل الخارج خلوي مفرط التوتر مع المحافظة على السائل داخل الخلوي, مما يسبب سحبا للماء من السائل داخل خلوي إلى خارج الخلوي </a:t>
            </a:r>
            <a:r>
              <a:rPr lang="ar-SY" sz="2400" b="1" dirty="0" smtClean="0"/>
              <a:t>وبالتالي فإن علامات التجفاف خارج خلوي قليلة نسبة لكل وحدة من فقد السوائل ولهذا فإن غؤور اليوافيخ ونقص المرونة النسيجية (الثنية الجلدية) وعلامة غروب الشمس تصبح أقل مشاهدة وهذا يشكل صعوبة في تشخيص وتمييز هذا النوع من التجفاف سريريا وخصوصا عند الأطفال الرضع البدينين. يعد هذا النوع من التجفاف شكلا خطيرا منه حيث أن الماء يسحب خارج الدماغ . مما يسبب انكماشا دماغيا ضمن جمجمة قاسية معها وتسبب حركات رجفانية وزيادة المقوية العضلية مع فرط المنعكسات الوترية وتراجع الوعي ومن ثم حدوث الاختلاجات والنزوف الدماغية الصغيرة المتعددة. يرتفع سكر الدم في بعض حالات التجفاف مفرط التوتر والذي يصلح ذاتيا ولاداعي لإعطاء الأنسولين </a:t>
            </a:r>
            <a:endParaRPr lang="ar-SY" sz="2400" b="1" dirty="0"/>
          </a:p>
        </p:txBody>
      </p:sp>
    </p:spTree>
    <p:extLst>
      <p:ext uri="{BB962C8B-B14F-4D97-AF65-F5344CB8AC3E}">
        <p14:creationId xmlns:p14="http://schemas.microsoft.com/office/powerpoint/2010/main" val="9091699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548680"/>
          </a:xfrm>
        </p:spPr>
        <p:txBody>
          <a:bodyPr>
            <a:normAutofit/>
          </a:bodyPr>
          <a:lstStyle/>
          <a:p>
            <a:pPr algn="r"/>
            <a:r>
              <a:rPr lang="ar-SY" sz="2400" b="1" dirty="0" smtClean="0"/>
              <a:t>الاستقصاءات</a:t>
            </a:r>
            <a:endParaRPr lang="ar-SY" sz="2400" b="1" dirty="0"/>
          </a:p>
        </p:txBody>
      </p:sp>
      <p:sp>
        <p:nvSpPr>
          <p:cNvPr id="3" name="عنصر نائب للمحتوى 2"/>
          <p:cNvSpPr>
            <a:spLocks noGrp="1"/>
          </p:cNvSpPr>
          <p:nvPr>
            <p:ph idx="1"/>
          </p:nvPr>
        </p:nvSpPr>
        <p:spPr>
          <a:xfrm>
            <a:off x="0" y="620688"/>
            <a:ext cx="9144000" cy="6237312"/>
          </a:xfrm>
        </p:spPr>
        <p:txBody>
          <a:bodyPr>
            <a:normAutofit/>
          </a:bodyPr>
          <a:lstStyle/>
          <a:p>
            <a:r>
              <a:rPr lang="ar-SY" sz="2400" b="1" u="sng" dirty="0" smtClean="0"/>
              <a:t>عادة لاتستطب الاستقصاءات ولكن يطلب زرع البراز</a:t>
            </a:r>
            <a:r>
              <a:rPr lang="ar-SY" sz="2400" b="1" dirty="0" smtClean="0"/>
              <a:t>:إن ظهرت على الطفل </a:t>
            </a:r>
            <a:r>
              <a:rPr lang="ar-SY" sz="2400" b="1" u="sng" dirty="0" smtClean="0"/>
              <a:t>دلائل الإنتان </a:t>
            </a:r>
            <a:r>
              <a:rPr lang="ar-SY" sz="2400" b="1" dirty="0" smtClean="0"/>
              <a:t>أو كان هناك </a:t>
            </a:r>
            <a:r>
              <a:rPr lang="ar-SY" sz="2400" b="1" u="sng" dirty="0" smtClean="0"/>
              <a:t>دم في البراز </a:t>
            </a:r>
            <a:r>
              <a:rPr lang="ar-SY" sz="2400" b="1" dirty="0" smtClean="0"/>
              <a:t>أو </a:t>
            </a:r>
            <a:r>
              <a:rPr lang="ar-SY" sz="2400" b="1" u="sng" dirty="0" smtClean="0"/>
              <a:t>مخاط</a:t>
            </a:r>
            <a:r>
              <a:rPr lang="ar-SY" sz="2400" b="1" dirty="0" smtClean="0"/>
              <a:t> </a:t>
            </a:r>
            <a:r>
              <a:rPr lang="ar-SY" sz="2400" b="1" u="sng" dirty="0" smtClean="0"/>
              <a:t>أو كان الطفل مثبطا مناعيا </a:t>
            </a:r>
            <a:r>
              <a:rPr lang="ar-SY" sz="2400" b="1" dirty="0" smtClean="0"/>
              <a:t>أو </a:t>
            </a:r>
            <a:r>
              <a:rPr lang="ar-SY" sz="2400" b="1" u="sng" dirty="0" smtClean="0"/>
              <a:t>كانت هناك قصة سفر </a:t>
            </a:r>
            <a:r>
              <a:rPr lang="ar-SY" sz="2400" b="1" dirty="0" smtClean="0"/>
              <a:t>خارجي حديث أو </a:t>
            </a:r>
            <a:r>
              <a:rPr lang="ar-SY" sz="2400" b="1" u="sng" dirty="0" smtClean="0"/>
              <a:t>إن لم يتحسن الإسهال في اليوم السابع أو لم يتضح التشخيص لديه </a:t>
            </a:r>
            <a:r>
              <a:rPr lang="ar-SY" sz="2400" b="1" dirty="0" smtClean="0"/>
              <a:t>. يجب </a:t>
            </a:r>
            <a:r>
              <a:rPr lang="ar-SY" sz="2400" b="1" u="sng" dirty="0" smtClean="0"/>
              <a:t>معايرة شوارد المصل والبولة والكرياتينين مع سكر الدم في حال احتاج الطفل للسوائل الوريدية</a:t>
            </a:r>
            <a:r>
              <a:rPr lang="ar-SY" sz="2400" b="1" dirty="0" smtClean="0"/>
              <a:t> أو </a:t>
            </a:r>
            <a:r>
              <a:rPr lang="ar-SY" sz="2400" b="1" u="sng" dirty="0" smtClean="0"/>
              <a:t>كان هناك دلائل على فرط صوديوم الدم</a:t>
            </a:r>
            <a:r>
              <a:rPr lang="ar-SY" sz="2400" b="1" dirty="0" smtClean="0"/>
              <a:t>. يجرى زرع الدم في حال تم البدء بالعلاج بالصادات.</a:t>
            </a:r>
          </a:p>
          <a:p>
            <a:r>
              <a:rPr lang="ar-SY" sz="2400" b="1" dirty="0" smtClean="0"/>
              <a:t>التدبير:ا</a:t>
            </a:r>
            <a:r>
              <a:rPr lang="ar-SY" sz="2400" b="1" u="sng" dirty="0" smtClean="0"/>
              <a:t>لتجفاف المشخص سريريا </a:t>
            </a:r>
            <a:r>
              <a:rPr lang="ar-SY" sz="2400" b="1" dirty="0" smtClean="0"/>
              <a:t>يجب تدبيره عبر </a:t>
            </a:r>
            <a:r>
              <a:rPr lang="ar-SY" sz="2400" b="1" u="sng" dirty="0" smtClean="0"/>
              <a:t>محاليل الإماهة الفموية </a:t>
            </a:r>
            <a:r>
              <a:rPr lang="ar-SY" sz="2400" b="1" dirty="0" smtClean="0"/>
              <a:t>ويمكن الوقاية منه باستعمالها أيضا. </a:t>
            </a:r>
            <a:r>
              <a:rPr lang="ar-SY" sz="2400" b="1" u="sng" dirty="0" smtClean="0"/>
              <a:t>تعطى السوائل الوريدية </a:t>
            </a:r>
            <a:r>
              <a:rPr lang="ar-SY" sz="2400" b="1" dirty="0" smtClean="0"/>
              <a:t>في </a:t>
            </a:r>
            <a:r>
              <a:rPr lang="ar-SY" sz="2400" b="1" u="sng" dirty="0" smtClean="0"/>
              <a:t>حالات الصدمة و التدهور السريري أو الإقياءات المستمرة.</a:t>
            </a:r>
          </a:p>
          <a:p>
            <a:r>
              <a:rPr lang="ar-SY" sz="2400" b="1" dirty="0" smtClean="0">
                <a:solidFill>
                  <a:srgbClr val="FF0000"/>
                </a:solidFill>
              </a:rPr>
              <a:t>تدبير التجفاف مفرط الصوديوم: </a:t>
            </a:r>
            <a:r>
              <a:rPr lang="ar-SY" sz="2400" b="1" dirty="0" smtClean="0"/>
              <a:t>إن تدبيره صعبا ويمكن استعمال محاليل الإماهة الفموية لعلاج الأطفال المصابين بتجفاف فرط الصوديوم مع تجفاف سريري . وإن استطب إعطاء السوائل الوريدية يجب تجنب حدوث انخفاض سريع بقيم الصوديوم وقيم الإزمولية خوفا من حدوث خروج للسائل خارج الخلوي إلى داخل الخلايا الدماغية مما يسبب وذمة دماغ واختلاجات ولذلك يجب أن يكون خفض الصوديوم تدريجيا بمعدل لايزيد على 0.5 ملمول/ل كل ساعة, كما </a:t>
            </a:r>
            <a:r>
              <a:rPr lang="ar-SY" sz="2400" b="1" u="sng" dirty="0" smtClean="0"/>
              <a:t>تتم اعاضة النقص الحاصل على مدار 48 ساعة بمحلول ملحي نظامي أو نصف نظامي. </a:t>
            </a:r>
            <a:endParaRPr lang="ar-SY" sz="2400" b="1" u="sng" dirty="0"/>
          </a:p>
        </p:txBody>
      </p:sp>
    </p:spTree>
    <p:extLst>
      <p:ext uri="{BB962C8B-B14F-4D97-AF65-F5344CB8AC3E}">
        <p14:creationId xmlns:p14="http://schemas.microsoft.com/office/powerpoint/2010/main" val="17925604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64647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9591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20688"/>
          </a:xfrm>
        </p:spPr>
        <p:txBody>
          <a:bodyPr>
            <a:normAutofit/>
          </a:bodyPr>
          <a:lstStyle/>
          <a:p>
            <a:pPr algn="r"/>
            <a:r>
              <a:rPr lang="ar-SY" sz="2400" b="1" dirty="0" smtClean="0">
                <a:solidFill>
                  <a:srgbClr val="FF0000"/>
                </a:solidFill>
              </a:rPr>
              <a:t>الأدوية المضادة للإسهال والإقياء </a:t>
            </a:r>
            <a:r>
              <a:rPr lang="ar-SY" sz="2400" b="1" dirty="0" smtClean="0"/>
              <a:t>(مثل اللوبيراميد واللوموتيل)</a:t>
            </a:r>
            <a:endParaRPr lang="ar-SY" sz="2400" b="1" dirty="0"/>
          </a:p>
        </p:txBody>
      </p:sp>
      <p:sp>
        <p:nvSpPr>
          <p:cNvPr id="3" name="عنصر نائب للمحتوى 2"/>
          <p:cNvSpPr>
            <a:spLocks noGrp="1"/>
          </p:cNvSpPr>
          <p:nvPr>
            <p:ph idx="1"/>
          </p:nvPr>
        </p:nvSpPr>
        <p:spPr>
          <a:xfrm>
            <a:off x="0" y="620688"/>
            <a:ext cx="9144000" cy="6237312"/>
          </a:xfrm>
        </p:spPr>
        <p:txBody>
          <a:bodyPr>
            <a:normAutofit lnSpcReduction="10000"/>
          </a:bodyPr>
          <a:lstStyle/>
          <a:p>
            <a:r>
              <a:rPr lang="ar-SY" sz="2400" b="1" dirty="0" smtClean="0"/>
              <a:t>لامكان للأدوية المضادة للإقياء والإسهال في علاج التهاب المعدة والأمعاء حيث أنها :</a:t>
            </a:r>
          </a:p>
          <a:p>
            <a:r>
              <a:rPr lang="ar-SY" sz="2400" b="1" u="sng" dirty="0" smtClean="0"/>
              <a:t>أدوية غير فعالة وتطيل أمد الجراثيم في البراز ولها تأثيرات جانبية </a:t>
            </a:r>
            <a:r>
              <a:rPr lang="ar-SY" sz="2400" b="1" dirty="0" smtClean="0"/>
              <a:t>كما تضيف كلفة مادية غير ضرورية كما أنها </a:t>
            </a:r>
            <a:r>
              <a:rPr lang="ar-SY" sz="2400" b="1" u="sng" dirty="0" smtClean="0"/>
              <a:t>تبعد المراقبة وتبعد الإماهة الفموية</a:t>
            </a:r>
            <a:r>
              <a:rPr lang="ar-SY" sz="2400" b="1" dirty="0" smtClean="0"/>
              <a:t>.</a:t>
            </a:r>
          </a:p>
          <a:p>
            <a:r>
              <a:rPr lang="ar-SY" sz="2400" b="1" u="sng" dirty="0" smtClean="0"/>
              <a:t>الصادات الحيوية </a:t>
            </a:r>
            <a:r>
              <a:rPr lang="ar-SY" sz="2400" b="1" dirty="0" smtClean="0"/>
              <a:t>: لا تستطب الصادات على نحو روتيني في التهاب المعدة والأمعاء حتى ولو كان المسبب جراثيم </a:t>
            </a:r>
            <a:r>
              <a:rPr lang="ar-SY" sz="2400" b="1" u="sng" dirty="0" smtClean="0">
                <a:solidFill>
                  <a:srgbClr val="FF0000"/>
                </a:solidFill>
              </a:rPr>
              <a:t>والحالات التي تستطب فيها هي</a:t>
            </a:r>
            <a:r>
              <a:rPr lang="ar-SY" sz="2400" b="1" dirty="0" smtClean="0"/>
              <a:t>:</a:t>
            </a:r>
          </a:p>
          <a:p>
            <a:r>
              <a:rPr lang="ar-SY" sz="2400" b="1" dirty="0" smtClean="0"/>
              <a:t>الانتان الدموي المثبت أو المشكوك فيه وانتشار الجراثيم خارج الأمعاء والإنتان بالسلمونيلا أقل من 6أشهر والطفل ناقص المناعة أو سيء التغذية لأجل بعض الحالات الجرثومية أو الطفيلية مثل الكلوستريديوم ديفيسيل التي ترافق التهاب القولون الغشائي الكاذب أو الكوليرا أو الشيجلا.</a:t>
            </a:r>
          </a:p>
          <a:p>
            <a:r>
              <a:rPr lang="ar-SY" sz="2400" b="1" u="sng" dirty="0" smtClean="0"/>
              <a:t>التغذية</a:t>
            </a:r>
            <a:r>
              <a:rPr lang="ar-SY" sz="2400" b="1" dirty="0" smtClean="0"/>
              <a:t>: تعد نوبات الاسهال المتعددة في بلدان العالم الثالث سببا رئيسيا يساهم في حدوث سوء التغذية , ولذلك </a:t>
            </a:r>
            <a:r>
              <a:rPr lang="ar-SY" sz="2400" b="1" u="sng" dirty="0" smtClean="0"/>
              <a:t>يجب زيادة الوارد التغذوي بعد الاسهال </a:t>
            </a:r>
            <a:r>
              <a:rPr lang="ar-SY" sz="2400" b="1" dirty="0" smtClean="0"/>
              <a:t>.كما يتسبب الاسهال في نقص عنصر الزنك وبالتالي فإن </a:t>
            </a:r>
            <a:r>
              <a:rPr lang="ar-SY" sz="2400" b="1" u="sng" dirty="0" smtClean="0"/>
              <a:t>تعويض الزنك </a:t>
            </a:r>
            <a:r>
              <a:rPr lang="ar-SY" sz="2400" b="1" dirty="0" smtClean="0"/>
              <a:t>يساعد في الحالات الحادة من الاسهال أو في الوقاية.</a:t>
            </a:r>
          </a:p>
          <a:p>
            <a:r>
              <a:rPr lang="ar-SY" sz="2400" b="1" dirty="0" smtClean="0"/>
              <a:t>متلازمة ما بعد التهاب المعدة والأمعاء</a:t>
            </a:r>
          </a:p>
          <a:p>
            <a:r>
              <a:rPr lang="ar-SY" sz="2400" b="1" dirty="0" smtClean="0"/>
              <a:t>هجمة حادة لالتهاب المعدة والأمعاء , فإن اتباع نظام غذائي عادي يؤدي إلى عودة الإسهالات المائية , وفي هذه الحالات يجب العودة إلى الإماهة الفموية.</a:t>
            </a:r>
            <a:endParaRPr lang="ar-SY" sz="2400" b="1" dirty="0"/>
          </a:p>
        </p:txBody>
      </p:sp>
    </p:spTree>
    <p:extLst>
      <p:ext uri="{BB962C8B-B14F-4D97-AF65-F5344CB8AC3E}">
        <p14:creationId xmlns:p14="http://schemas.microsoft.com/office/powerpoint/2010/main" val="25614234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95207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9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6282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30" y="1"/>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8287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2993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3200"/>
            <a:ext cx="9143999" cy="727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66552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92696"/>
          </a:xfrm>
        </p:spPr>
        <p:txBody>
          <a:bodyPr>
            <a:normAutofit/>
          </a:bodyPr>
          <a:lstStyle/>
          <a:p>
            <a:pPr algn="r"/>
            <a:r>
              <a:rPr lang="ar-SY" sz="2400" b="1" dirty="0" smtClean="0"/>
              <a:t>سوء الامتصاص</a:t>
            </a:r>
            <a:endParaRPr lang="ar-SY" sz="2400" b="1" dirty="0"/>
          </a:p>
        </p:txBody>
      </p:sp>
      <p:sp>
        <p:nvSpPr>
          <p:cNvPr id="3" name="عنصر نائب للمحتوى 2"/>
          <p:cNvSpPr>
            <a:spLocks noGrp="1"/>
          </p:cNvSpPr>
          <p:nvPr>
            <p:ph idx="1"/>
          </p:nvPr>
        </p:nvSpPr>
        <p:spPr>
          <a:xfrm>
            <a:off x="0" y="620688"/>
            <a:ext cx="9144000" cy="6237312"/>
          </a:xfrm>
        </p:spPr>
        <p:txBody>
          <a:bodyPr>
            <a:normAutofit fontScale="92500"/>
          </a:bodyPr>
          <a:lstStyle/>
          <a:p>
            <a:r>
              <a:rPr lang="ar-SY" sz="2400" b="1" u="sng" dirty="0" smtClean="0"/>
              <a:t>تتظاهر الاضطرابات التي تصيب هضم أو امتصاص المواد الغذائية بالآتي</a:t>
            </a:r>
            <a:r>
              <a:rPr lang="ar-SY" sz="2400" b="1" dirty="0" smtClean="0"/>
              <a:t>:</a:t>
            </a:r>
          </a:p>
          <a:p>
            <a:r>
              <a:rPr lang="ar-SY" sz="2400" b="1" u="sng" dirty="0" smtClean="0"/>
              <a:t>براز غير طبيعي</a:t>
            </a:r>
            <a:r>
              <a:rPr lang="ar-SY" sz="2400" b="1" dirty="0" smtClean="0"/>
              <a:t>-</a:t>
            </a:r>
            <a:r>
              <a:rPr lang="ar-SY" sz="2400" b="1" u="sng" dirty="0" smtClean="0"/>
              <a:t>عدم كسب وزن أو تدهور الوزن </a:t>
            </a:r>
            <a:r>
              <a:rPr lang="ar-SY" sz="2400" b="1" dirty="0" smtClean="0"/>
              <a:t>–</a:t>
            </a:r>
            <a:r>
              <a:rPr lang="ar-SY" sz="2400" b="1" u="sng" dirty="0" smtClean="0"/>
              <a:t>عوز عناصر غذائية محددة </a:t>
            </a:r>
            <a:r>
              <a:rPr lang="ar-SY" sz="2400" b="1" dirty="0" smtClean="0"/>
              <a:t>سواء على نحو مفرد أو معا . يحدد الأهل التوقيت الذي أصبح براز ابنهم غير طبيعي عادة.</a:t>
            </a:r>
          </a:p>
          <a:p>
            <a:r>
              <a:rPr lang="ar-SY" sz="2400" b="1" dirty="0" smtClean="0"/>
              <a:t>إذ يكون البراز في حالة سوء الامتصاص الحقيقي ذا رائحة كريهة تملأ أرجاء المنزل وهناك صعوبة في دفعه باتجاه مزلقة التواليت وفي الغالب لاتعطى أهمية لتغيير اللون كونه مشعرا ضعيفا .يجب إجراء تقييم حقيقي ودقيق لغذاء الطفل لأنه </a:t>
            </a:r>
            <a:r>
              <a:rPr lang="ar-SY" sz="2400" b="1" u="sng" dirty="0" smtClean="0"/>
              <a:t>من غير المنطقي أن تطلب استقصاءات سوء الامتصاص لطفل يعاني من فشل في النمو ووارده الغذائي غير كاف وليس لديه أي من أعراض سوء الامتصاص</a:t>
            </a:r>
            <a:r>
              <a:rPr lang="ar-SY" sz="2400" b="1" dirty="0" smtClean="0"/>
              <a:t>. تسبب بعض الاضطرابات التي تصيب المخاطية المعوية أو البنكرياس(قصور المعثكلة المزمن)سوء امتصاص عدة مغذيات بآن واحد وهو مايسمى </a:t>
            </a:r>
            <a:r>
              <a:rPr lang="ar-SY" sz="2400" b="1" u="sng" dirty="0" smtClean="0"/>
              <a:t>سوء الإمتصاص الشامل</a:t>
            </a:r>
            <a:r>
              <a:rPr lang="ar-SY" sz="2400" b="1" dirty="0" smtClean="0"/>
              <a:t>, بينما يسبب بعضها </a:t>
            </a:r>
            <a:r>
              <a:rPr lang="ar-SY" sz="2400" b="1" u="sng" dirty="0" smtClean="0"/>
              <a:t>سوء امتصاص محدد </a:t>
            </a:r>
            <a:r>
              <a:rPr lang="ar-SY" sz="2400" b="1" dirty="0" smtClean="0"/>
              <a:t>لبعض العناصر مثل سوء امتصاص الزنك في حال اعتلال جلد النهايات المعوي.</a:t>
            </a:r>
          </a:p>
          <a:p>
            <a:r>
              <a:rPr lang="ar-SY" sz="2400" b="1" dirty="0" smtClean="0">
                <a:solidFill>
                  <a:srgbClr val="FF0000"/>
                </a:solidFill>
              </a:rPr>
              <a:t>الداء الزلاقي</a:t>
            </a:r>
          </a:p>
          <a:p>
            <a:r>
              <a:rPr lang="ar-SY" sz="2400" b="1" dirty="0" smtClean="0"/>
              <a:t>إن الداء الزلاقي هو اعتلال معوي تسبب فيه جزئية الغليادين الموجودة في الغلوتين وبرولامينات أخرى موجودة في القمح والشعير والشوفان والشيلم تحريضا لاستجابة مناعية مؤذية في الجزء القريب من الأمعاء الدقيقة ,ونتيجة ذلك فإن هجرة الخلايا المعوية ذات القدرة الامتصاصية من الخبيئات إلى السطح الزغابي غير كافية لتعويض الخسارة الخلوية على الذرى الزغابية, مما ينتج عنه قصر في الزغابات ومن ثم ضمورها وغيابها وفي النهاية تصبح المخاطية مسطحة.</a:t>
            </a:r>
            <a:endParaRPr lang="ar-SY" sz="2400" b="1" dirty="0"/>
          </a:p>
        </p:txBody>
      </p:sp>
    </p:spTree>
    <p:extLst>
      <p:ext uri="{BB962C8B-B14F-4D97-AF65-F5344CB8AC3E}">
        <p14:creationId xmlns:p14="http://schemas.microsoft.com/office/powerpoint/2010/main" val="2056283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15416"/>
            <a:ext cx="8229600" cy="144016"/>
          </a:xfrm>
        </p:spPr>
        <p:txBody>
          <a:bodyPr>
            <a:normAutofit fontScale="90000"/>
          </a:bodyPr>
          <a:lstStyle/>
          <a:p>
            <a:endParaRPr lang="ar-SY" dirty="0"/>
          </a:p>
        </p:txBody>
      </p:sp>
      <p:sp>
        <p:nvSpPr>
          <p:cNvPr id="3" name="عنصر نائب للمحتوى 2"/>
          <p:cNvSpPr>
            <a:spLocks noGrp="1"/>
          </p:cNvSpPr>
          <p:nvPr>
            <p:ph idx="1"/>
          </p:nvPr>
        </p:nvSpPr>
        <p:spPr>
          <a:xfrm>
            <a:off x="3310" y="1"/>
            <a:ext cx="9140690" cy="6858000"/>
          </a:xfrm>
        </p:spPr>
        <p:txBody>
          <a:bodyPr>
            <a:normAutofit fontScale="92500"/>
          </a:bodyPr>
          <a:lstStyle/>
          <a:p>
            <a:r>
              <a:rPr lang="ar-SY" sz="2400" dirty="0" smtClean="0"/>
              <a:t>إ</a:t>
            </a:r>
            <a:r>
              <a:rPr lang="ar-SY" sz="2400" b="1" dirty="0" smtClean="0"/>
              <a:t>ن هذ المرض شائع نسبيا بمعدل حدوث يبلغ 1% بين عامة الناس.</a:t>
            </a:r>
          </a:p>
          <a:p>
            <a:r>
              <a:rPr lang="ar-SY" sz="2400" b="1" dirty="0" smtClean="0"/>
              <a:t>إن معدل حدوث الداء الزلاقي التقليدي والنموذجي عند الأطفال اعتمادا على المظاهر السريرية يشكل 1لكل 3000 في أوروبا بما فيها المملكة المتحدة, </a:t>
            </a:r>
            <a:r>
              <a:rPr lang="ar-SY" sz="2400" b="1" u="sng" dirty="0" smtClean="0"/>
              <a:t>إن التظاهرات الكلاسيكية لمتلازمة سوء الامتصاص الشديد تبدأ بعمر 8-24 شهرا بعد إدخال الأغذية الحاوية على الحبوب</a:t>
            </a:r>
            <a:r>
              <a:rPr lang="ar-SY" sz="2400" b="1" dirty="0" smtClean="0"/>
              <a:t> التي تستعمل عند فطام الطفل </a:t>
            </a:r>
            <a:r>
              <a:rPr lang="ar-SY" sz="2400" b="1" u="sng" dirty="0" smtClean="0"/>
              <a:t>على هيئة فشل في النمو وانتفاخ في البطن وهزال في الأرداف مع تغيير نمط البراز وهيوجية وفرط استثارة عند الطفل.</a:t>
            </a:r>
          </a:p>
          <a:p>
            <a:r>
              <a:rPr lang="ar-SY" sz="2400" b="1" u="sng" dirty="0" smtClean="0"/>
              <a:t>يمكن أن تكون التظاهرات </a:t>
            </a:r>
            <a:r>
              <a:rPr lang="ar-SY" sz="2400" b="1" dirty="0" smtClean="0"/>
              <a:t>السريرية للداء الزلاقي شديدة الاختلاف والتنوع </a:t>
            </a:r>
            <a:r>
              <a:rPr lang="ar-SY" sz="2400" b="1" u="sng" dirty="0" smtClean="0"/>
              <a:t>مثل أعراض معدية معوية لانوعية وفقر دم بعوز الحديد أو الفولات </a:t>
            </a:r>
            <a:r>
              <a:rPr lang="ar-SY" sz="2400" b="1" dirty="0" smtClean="0"/>
              <a:t>أو كلاهما و فشل النمو وأحيانا يكشف الداء الزلاقي عبر مسوحات عند أطفال على خطر حدوث الداء الزلاقي مثل </a:t>
            </a:r>
            <a:r>
              <a:rPr lang="ar-SY" sz="2400" b="1" u="sng" dirty="0" smtClean="0"/>
              <a:t>الداء السكري من النمط الأول والداء الدرقي المناعي الذاتي ومتلازمة داون وأقارب الدرجة الأولى للداء الزلاقي</a:t>
            </a:r>
            <a:r>
              <a:rPr lang="ar-SY" sz="2400" b="1" dirty="0" smtClean="0"/>
              <a:t>. إن التطبيق الواسع للإختبارات الماسحة مثل أضداد الترانس غلوتاميناز من نوع </a:t>
            </a:r>
            <a:r>
              <a:rPr lang="en-US" sz="2400" b="1" dirty="0" smtClean="0"/>
              <a:t>IgA</a:t>
            </a:r>
            <a:r>
              <a:rPr lang="ar-SA" sz="2400" b="1" dirty="0" smtClean="0"/>
              <a:t>وأضداد الاندوميزيوم أثبت ان الداء الزلاقي شائع أكثر مما كان يعتقد .</a:t>
            </a:r>
          </a:p>
          <a:p>
            <a:r>
              <a:rPr lang="ar-SA" sz="2400" b="1" dirty="0" smtClean="0">
                <a:solidFill>
                  <a:srgbClr val="FF0000"/>
                </a:solidFill>
              </a:rPr>
              <a:t>التشخيص</a:t>
            </a:r>
            <a:r>
              <a:rPr lang="ar-SA" sz="2400" b="1" u="sng" dirty="0" smtClean="0"/>
              <a:t>: يبنى على ايجابية الأضداد المصلية </a:t>
            </a:r>
            <a:r>
              <a:rPr lang="ar-SA" sz="2400" b="1" dirty="0" smtClean="0"/>
              <a:t>ولكن </a:t>
            </a:r>
            <a:r>
              <a:rPr lang="ar-SA" sz="2400" b="1" u="sng" dirty="0" smtClean="0"/>
              <a:t>إثباته لايتم إلا عبر مشاهدةالتغيرات التشريحية المرضية في المخاطية المعوية في خزعة الأمعاء التي تجرى بالتنظير الهضمي </a:t>
            </a:r>
            <a:r>
              <a:rPr lang="ar-SA" sz="2400" b="1" dirty="0" smtClean="0"/>
              <a:t>والتي تضم (زيادة الخلايا اللمفاوية ضمن البشرة-درجات مختلفة من الضمورالزغابي-فرط تصنع الخبيئات) </a:t>
            </a:r>
            <a:r>
              <a:rPr lang="ar-SA" sz="2400" b="1" u="sng" dirty="0" smtClean="0"/>
              <a:t>إضافة إلى حدوث قفزة النمو وتحسن الأعراض بعد حذف الغلوتين </a:t>
            </a:r>
            <a:r>
              <a:rPr lang="ar-SA" sz="2400" b="1" dirty="0" smtClean="0"/>
              <a:t>من الغذاء . إن مستوى الأضداد المصلية العالية بشدة من (الترانس غلوتاميناز والاندوميزيوم) عند الاطفال العرضيين قد يجعل الخزعة المعوية غير ضرورية.</a:t>
            </a:r>
            <a:endParaRPr lang="ar-SY" sz="2400" b="1" dirty="0"/>
          </a:p>
        </p:txBody>
      </p:sp>
    </p:spTree>
    <p:extLst>
      <p:ext uri="{BB962C8B-B14F-4D97-AF65-F5344CB8AC3E}">
        <p14:creationId xmlns:p14="http://schemas.microsoft.com/office/powerpoint/2010/main" val="22574865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548680"/>
          </a:xfrm>
        </p:spPr>
        <p:txBody>
          <a:bodyPr>
            <a:normAutofit/>
          </a:bodyPr>
          <a:lstStyle/>
          <a:p>
            <a:pPr algn="r"/>
            <a:r>
              <a:rPr lang="ar-SA" sz="2400" b="1" dirty="0" smtClean="0"/>
              <a:t>التدبير</a:t>
            </a:r>
            <a:endParaRPr lang="ar-SY" sz="2400" b="1" dirty="0"/>
          </a:p>
        </p:txBody>
      </p:sp>
      <p:sp>
        <p:nvSpPr>
          <p:cNvPr id="3" name="عنصر نائب للمحتوى 2"/>
          <p:cNvSpPr>
            <a:spLocks noGrp="1"/>
          </p:cNvSpPr>
          <p:nvPr>
            <p:ph idx="1"/>
          </p:nvPr>
        </p:nvSpPr>
        <p:spPr>
          <a:xfrm>
            <a:off x="0" y="548680"/>
            <a:ext cx="9144000" cy="6309320"/>
          </a:xfrm>
        </p:spPr>
        <p:txBody>
          <a:bodyPr>
            <a:normAutofit/>
          </a:bodyPr>
          <a:lstStyle/>
          <a:p>
            <a:r>
              <a:rPr lang="ar-SA" sz="2400" b="1" dirty="0" smtClean="0"/>
              <a:t>حذف أي منتج يحتوي (القمح-الشعير-الشوفان-الشيلم)من الغذاء مما يسبب غياب الأعراض</a:t>
            </a:r>
            <a:endParaRPr lang="ar-SY" sz="24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3"/>
            <a:ext cx="9143999" cy="5373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84784"/>
            <a:ext cx="9143999" cy="53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74537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62181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12192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28899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92696"/>
          </a:xfrm>
        </p:spPr>
        <p:txBody>
          <a:bodyPr>
            <a:normAutofit/>
          </a:bodyPr>
          <a:lstStyle/>
          <a:p>
            <a:pPr algn="r"/>
            <a:r>
              <a:rPr lang="ar-SA" sz="2400" b="1" dirty="0" smtClean="0"/>
              <a:t>أسباب أخرى لأسواء الامتصاص</a:t>
            </a:r>
            <a:endParaRPr lang="ar-SY" sz="2400" b="1" dirty="0"/>
          </a:p>
        </p:txBody>
      </p:sp>
      <p:sp>
        <p:nvSpPr>
          <p:cNvPr id="3" name="عنصر نائب للمحتوى 2"/>
          <p:cNvSpPr>
            <a:spLocks noGrp="1"/>
          </p:cNvSpPr>
          <p:nvPr>
            <p:ph idx="1"/>
          </p:nvPr>
        </p:nvSpPr>
        <p:spPr>
          <a:xfrm>
            <a:off x="0" y="692696"/>
            <a:ext cx="9144000" cy="6165304"/>
          </a:xfrm>
        </p:spPr>
        <p:txBody>
          <a:bodyPr>
            <a:normAutofit/>
          </a:bodyPr>
          <a:lstStyle/>
          <a:p>
            <a:r>
              <a:rPr lang="ar-SA" sz="2400" b="1" dirty="0" smtClean="0"/>
              <a:t>تحدث متلازمة الأمعاء القصيرة عندما يستأصل جزء كبير من الأمعاء نتيجة رتق خلقي أو التهاب الأمعاء والكولون النخري أو في حالات سوء الدوران مع الانفتال أو بعد الحوادث والرضوض وخصوصا حوادث المسالك . إذ يحدث عند هؤلاء الأطفال سوء امتصاص واسهال وسوء تغذية حسب طول الأمعاء المتبقي والعناصر التشريحية المتبقية(الدقاق والصائم) أو حسب بقاء الدسام الدقاقي الأعوري .فقد يحتاج هؤلاء الأطفال تغذية وريدية كاملة في حالات قصور الأمعاء </a:t>
            </a:r>
            <a:endParaRPr lang="ar-SY" sz="2400" b="1" dirty="0"/>
          </a:p>
        </p:txBody>
      </p:sp>
    </p:spTree>
    <p:extLst>
      <p:ext uri="{BB962C8B-B14F-4D97-AF65-F5344CB8AC3E}">
        <p14:creationId xmlns:p14="http://schemas.microsoft.com/office/powerpoint/2010/main" val="13102449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20688"/>
          </a:xfrm>
        </p:spPr>
        <p:txBody>
          <a:bodyPr>
            <a:normAutofit/>
          </a:bodyPr>
          <a:lstStyle/>
          <a:p>
            <a:pPr algn="r"/>
            <a:r>
              <a:rPr lang="ar-SY" sz="2400" b="1" dirty="0" smtClean="0"/>
              <a:t>الاسهال المزمن اللانوعي</a:t>
            </a:r>
            <a:endParaRPr lang="ar-SY" sz="2400" b="1" dirty="0"/>
          </a:p>
        </p:txBody>
      </p:sp>
      <p:sp>
        <p:nvSpPr>
          <p:cNvPr id="3" name="عنصر نائب للمحتوى 2"/>
          <p:cNvSpPr>
            <a:spLocks noGrp="1"/>
          </p:cNvSpPr>
          <p:nvPr>
            <p:ph idx="1"/>
          </p:nvPr>
        </p:nvSpPr>
        <p:spPr>
          <a:xfrm>
            <a:off x="0" y="620688"/>
            <a:ext cx="9144000" cy="6237312"/>
          </a:xfrm>
        </p:spPr>
        <p:txBody>
          <a:bodyPr>
            <a:normAutofit/>
          </a:bodyPr>
          <a:lstStyle/>
          <a:p>
            <a:r>
              <a:rPr lang="ar-SY" sz="2400" b="1" dirty="0" smtClean="0"/>
              <a:t>كانت تسمى هذه الحالة سابقا باسهال الأطفال الدارجين , وتعد أكثر شيوعا الأسباب للبراز اللين المستمر عند الأطفال بسن ما قبل المدرسة , حيث يكون البراز متغيرا ويتراوح بين البراز الخفيف والانفجاري واللين ,كما يلاحظ وجود الخضار غير المهضومة ضمنه ويكون نمو الأطفال المصابين جيدا وحالتهم حسنة</a:t>
            </a:r>
            <a:r>
              <a:rPr lang="ar-SY" sz="2400" b="1" u="sng" dirty="0" smtClean="0"/>
              <a:t>. قد ينجم هذا النوع من الاسهال عند بعض المرضى عن </a:t>
            </a:r>
            <a:r>
              <a:rPr lang="ar-SY" sz="2400" b="1" dirty="0" smtClean="0"/>
              <a:t>:تناول كميات كبيرة من عصير الفاكهة ولاسيما عصير التفاح أو تكون الحالة  داء زلاقي غير مشخص أو احيانا حساسية عابرة تجاه حليب البقر وخصوصا تلك التي تظهر بعد حالات الانتان المعدي المعوي وعندها تكون الحمية التجريبية عن حليب البقر مفيدة . بعد استبعاد كل الأسباب المحتملة فإن الحالة تنجم عن اضطراب حركية الأمعاء أي بمعنى آخر تعد شكلا من اشكال ( متلازمة الأمعاء الهيوجة والاسهال بزيادة زمن العبور المعوي)تتحسن أغلب الحالات الناجمة عن ذلك مع العمر</a:t>
            </a:r>
            <a:endParaRPr lang="ar-SY" sz="24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97152"/>
            <a:ext cx="9144000" cy="2060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12815"/>
            <a:ext cx="9144000" cy="206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47704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20688"/>
          </a:xfrm>
        </p:spPr>
        <p:txBody>
          <a:bodyPr>
            <a:normAutofit/>
          </a:bodyPr>
          <a:lstStyle/>
          <a:p>
            <a:pPr algn="r"/>
            <a:r>
              <a:rPr lang="ar-SY" sz="2400" b="1" dirty="0" smtClean="0"/>
              <a:t>الداء المعوي الالتهابي</a:t>
            </a:r>
            <a:endParaRPr lang="ar-SY" sz="2400" b="1" dirty="0"/>
          </a:p>
        </p:txBody>
      </p:sp>
      <p:sp>
        <p:nvSpPr>
          <p:cNvPr id="3" name="عنصر نائب للمحتوى 2"/>
          <p:cNvSpPr>
            <a:spLocks noGrp="1"/>
          </p:cNvSpPr>
          <p:nvPr>
            <p:ph idx="1"/>
          </p:nvPr>
        </p:nvSpPr>
        <p:spPr>
          <a:xfrm>
            <a:off x="0" y="692696"/>
            <a:ext cx="9144000" cy="6165304"/>
          </a:xfrm>
        </p:spPr>
        <p:txBody>
          <a:bodyPr>
            <a:normAutofit lnSpcReduction="10000"/>
          </a:bodyPr>
          <a:lstStyle/>
          <a:p>
            <a:r>
              <a:rPr lang="ar-SY" sz="2400" b="1" dirty="0" smtClean="0"/>
              <a:t>لقد ازداد معدل حدوث الداء المعوي الالتهابي عند الأطفال في العقدين الأخيرين على نحو ملحوظ , مع أن الأسباب غير واضحة ولكن اقترحت آخر الدراسات أسبابا متداخلة بين المورثات والأحياء الدقيقة المعوية والاستجابة المناعية لمخاطية الأمعاء .تم التعرف على العديد من المورثات المسؤولة التي قد لا توجد دوما مع وجود الداءالمعوي الالتهابي لكن ترافقت مع زيادة خطر الاصابة بامراض المناعة الذاتية الأخرى . يتظاهر ربع المصابين في مرحلة الطفولة والمراهقة ,ويكون داء كرون أكثر شيوعا من التهاب القولون القرحي عند الأطفال إلى حد مغير للحالة عند الكهول . يمكن أن يصيب داء كرون أي جزء من الأنبوب الهضمي بدءا من الفم وانتهاء بالشرج بينما يكون التهاب القولون القرحي موضعا في القولون . يمكن أن يسبب الداء المعوي الالتهابي فشلا في النمو وسوءا في الحالة العامة وتدهورا في الحالة النفسية للطفل , ويتشارك في التدبير فريق متعدد التخصصات. </a:t>
            </a:r>
          </a:p>
          <a:p>
            <a:r>
              <a:rPr lang="ar-SY" sz="2400" b="1" dirty="0" smtClean="0">
                <a:solidFill>
                  <a:srgbClr val="FF0000"/>
                </a:solidFill>
              </a:rPr>
              <a:t>داء كرون </a:t>
            </a:r>
          </a:p>
          <a:p>
            <a:pPr marL="0" indent="0">
              <a:buNone/>
            </a:pPr>
            <a:r>
              <a:rPr lang="ar-SY" sz="2400" b="1" dirty="0"/>
              <a:t> </a:t>
            </a:r>
            <a:r>
              <a:rPr lang="ar-SY" sz="2400" b="1" dirty="0" smtClean="0"/>
              <a:t>قد يتظاهر داء كرون بخبل وسوء الحالة العامة دون أي تظاهرات هضمية وخصوصا عند الأطفال الكبار , وهذا ما يسبب تأخرا للتشخيص ويؤدي إلى حدوث خطأ في التشخيص تجاه المشكلات النفسية والسلوكية والقمه العصبي. يساعد في التشخيص الأولي وإثبات النكس لاحقا ارتفاع العلامات الالتهابية (الصفيحات – سرعة التثفل- البروتين الارتكاسي </a:t>
            </a:r>
            <a:r>
              <a:rPr lang="en-US" sz="2400" b="1" dirty="0" smtClean="0"/>
              <a:t>C</a:t>
            </a:r>
            <a:r>
              <a:rPr lang="ar-SY" sz="2400" b="1" dirty="0" smtClean="0"/>
              <a:t>) ,إضافة إلى انخفاض البومين المصل مع فاقة دموية بعوز الحديد </a:t>
            </a:r>
            <a:endParaRPr lang="ar-SY" sz="2400" b="1" dirty="0"/>
          </a:p>
        </p:txBody>
      </p:sp>
    </p:spTree>
    <p:extLst>
      <p:ext uri="{BB962C8B-B14F-4D97-AF65-F5344CB8AC3E}">
        <p14:creationId xmlns:p14="http://schemas.microsoft.com/office/powerpoint/2010/main" val="29352632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4448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710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603448"/>
            <a:ext cx="8229600" cy="288032"/>
          </a:xfrm>
        </p:spPr>
        <p:txBody>
          <a:bodyPr>
            <a:normAutofit fontScale="90000"/>
          </a:bodyPr>
          <a:lstStyle/>
          <a:p>
            <a:endParaRPr lang="ar-SY" dirty="0"/>
          </a:p>
        </p:txBody>
      </p:sp>
      <p:sp>
        <p:nvSpPr>
          <p:cNvPr id="3" name="عنصر نائب للمحتوى 2"/>
          <p:cNvSpPr>
            <a:spLocks noGrp="1"/>
          </p:cNvSpPr>
          <p:nvPr>
            <p:ph idx="1"/>
          </p:nvPr>
        </p:nvSpPr>
        <p:spPr>
          <a:xfrm>
            <a:off x="0" y="0"/>
            <a:ext cx="9144000" cy="6858000"/>
          </a:xfrm>
        </p:spPr>
        <p:txBody>
          <a:bodyPr>
            <a:normAutofit lnSpcReduction="10000"/>
          </a:bodyPr>
          <a:lstStyle/>
          <a:p>
            <a:r>
              <a:rPr lang="ar-SY" sz="2400" b="1" u="sng" dirty="0" smtClean="0"/>
              <a:t>داء كرون هو مرض التهابي مزمن تحت حاد وموضع وعابر للمخاطية المعوية ويصيب على نحو شائع الدقاق الانتهائي والقسم الداني من القولون </a:t>
            </a:r>
            <a:r>
              <a:rPr lang="ar-SY" sz="2400" b="1" dirty="0" smtClean="0"/>
              <a:t>. تكون الاصابة على هيئة بقع ومناطق من الالتهاب الحاد مع ثخانة في الأمعاء ثم يتطور لاحقا إلى تضيقات مع نواسير بين العرى المعوية المصابة وبين الأمعاء أو الجلد أو تتشكل النواسير بين عضوين متجاورين كالمثانة والمهبل  </a:t>
            </a:r>
          </a:p>
          <a:p>
            <a:r>
              <a:rPr lang="ar-SY" sz="2400" b="1" dirty="0" smtClean="0"/>
              <a:t>يعتمد التشخيص على الموجودات التنظيرية والعيانية والنسيجية حيث يجرى تنظيرهضمي علوي وتنظير هضمي سفلي مع تصوير الأمعاء الدقيقة , </a:t>
            </a:r>
            <a:r>
              <a:rPr lang="ar-SY" sz="2400" b="1" u="sng" dirty="0" smtClean="0"/>
              <a:t>ويكون التشخيص موافقا عند وجود أورام حبيبية </a:t>
            </a:r>
            <a:r>
              <a:rPr lang="ar-SY" sz="2400" b="1" dirty="0" smtClean="0"/>
              <a:t>رغم عدم وجودها إلا في نحو 30% من الحالات . قد يثبت التشخيص الظليل للأمعاء الدقيقة ووجود تضيقات أو شقوق أو عدم استمرار المخاطية المعوية مع ثخانة الجدار المعوي. </a:t>
            </a:r>
          </a:p>
          <a:p>
            <a:r>
              <a:rPr lang="ar-SY" sz="2400" b="1" u="sng" dirty="0" smtClean="0"/>
              <a:t>يحدث الهجوع بإعطاء علاج تغذوي يتضمن إعطاء حلالات بروتينات كاملة معدلة مدة 6-8 أسابيع بدلا من الحمية العادية وتستطب الستيروئيدات الجهازية في حال فشل المعالجة السابقة </a:t>
            </a:r>
            <a:r>
              <a:rPr lang="ar-SY" sz="2400" b="1" dirty="0" smtClean="0"/>
              <a:t>. يكثر النكس </a:t>
            </a:r>
            <a:r>
              <a:rPr lang="ar-SY" sz="2400" b="1" u="sng" dirty="0" smtClean="0"/>
              <a:t>وتستطب الأدوية الكابتة للمناعة مثل الآزاثيوبرين مركابتوبورين  ميثوتريكسات للمحافظة على الهجوع</a:t>
            </a:r>
            <a:r>
              <a:rPr lang="ar-SY" sz="2400" b="1" dirty="0" smtClean="0"/>
              <a:t>, كما يستطب إعطاء العوامل الحيوية </a:t>
            </a:r>
            <a:r>
              <a:rPr lang="ar-SY" sz="2400" b="1" u="sng" dirty="0" smtClean="0"/>
              <a:t>مضادات عامل النخر الورمي مثل </a:t>
            </a:r>
            <a:r>
              <a:rPr lang="en-US" sz="2400" b="1" u="sng" dirty="0" smtClean="0"/>
              <a:t>Infliximab</a:t>
            </a:r>
            <a:r>
              <a:rPr lang="ar-SA" sz="2400" b="1" dirty="0" smtClean="0"/>
              <a:t> عند فشل المعالجة المحافظة . تستطب التغذية المعوية سواء عبر الأنبوب المعدي أو الأنبوب الأنفي المعدي المطبق ليلا , كما تستطب الجراحة في حال حدوث الاختلاطات التالية: الانسداد أو  النواسير أو الخراجات أو الداء الموضع الشديد الذي لم يستجب على العلاج الدوائي والذي يتظاهر بفشل النمو. إنذار داء كرون الذي بدأ في الطفولة جيد ويعيشون حياة طبيعية بالرغم من النكس المتردد.</a:t>
            </a:r>
            <a:endParaRPr lang="ar-SY" sz="2400" b="1" dirty="0"/>
          </a:p>
        </p:txBody>
      </p:sp>
    </p:spTree>
    <p:extLst>
      <p:ext uri="{BB962C8B-B14F-4D97-AF65-F5344CB8AC3E}">
        <p14:creationId xmlns:p14="http://schemas.microsoft.com/office/powerpoint/2010/main" val="3320553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548680"/>
          </a:xfrm>
        </p:spPr>
        <p:txBody>
          <a:bodyPr>
            <a:normAutofit/>
          </a:bodyPr>
          <a:lstStyle/>
          <a:p>
            <a:pPr algn="r"/>
            <a:r>
              <a:rPr lang="ar-SA" sz="2400" b="1" dirty="0" smtClean="0">
                <a:solidFill>
                  <a:srgbClr val="FF0000"/>
                </a:solidFill>
              </a:rPr>
              <a:t>التهاب القولون القرحي</a:t>
            </a:r>
            <a:endParaRPr lang="ar-SY" sz="2400" b="1" dirty="0">
              <a:solidFill>
                <a:srgbClr val="FF0000"/>
              </a:solidFill>
            </a:endParaRPr>
          </a:p>
        </p:txBody>
      </p:sp>
      <p:sp>
        <p:nvSpPr>
          <p:cNvPr id="3" name="عنصر نائب للمحتوى 2"/>
          <p:cNvSpPr>
            <a:spLocks noGrp="1"/>
          </p:cNvSpPr>
          <p:nvPr>
            <p:ph idx="1"/>
          </p:nvPr>
        </p:nvSpPr>
        <p:spPr>
          <a:xfrm>
            <a:off x="0" y="620688"/>
            <a:ext cx="9144000" cy="6237312"/>
          </a:xfrm>
        </p:spPr>
        <p:txBody>
          <a:bodyPr>
            <a:normAutofit lnSpcReduction="10000"/>
          </a:bodyPr>
          <a:lstStyle/>
          <a:p>
            <a:r>
              <a:rPr lang="ar-SA" sz="2400" b="1" u="sng" dirty="0" smtClean="0"/>
              <a:t>هومرض التهابي مزمن ومتكرر يؤدي إلى تقرح مخاطية الكولون </a:t>
            </a:r>
            <a:r>
              <a:rPr lang="ar-SA" sz="2400" b="1" dirty="0" smtClean="0"/>
              <a:t>.يتظاهر المرض على نحو نموذجي بأعراض </a:t>
            </a:r>
            <a:r>
              <a:rPr lang="ar-SA" sz="2400" b="1" u="sng" dirty="0" smtClean="0"/>
              <a:t>نزف شرجي أو مستقيمي مع اسهال وألم مغصي </a:t>
            </a:r>
            <a:r>
              <a:rPr lang="ar-SA" sz="2400" b="1" dirty="0" smtClean="0"/>
              <a:t>. قد يحدث أيضا فشل نمو ونقص في الوزن ولكنهما أقل شدة مما يحدث في داء كرون . وتشمل التظاهرات خارج المعوية الحمامى العقدة والتهاب المفاصل.</a:t>
            </a:r>
          </a:p>
          <a:p>
            <a:r>
              <a:rPr lang="ar-SA" sz="2400" b="1" u="sng" dirty="0" smtClean="0"/>
              <a:t>يتم التشخيص لتنظير الكولون والدقاق </a:t>
            </a:r>
            <a:r>
              <a:rPr lang="ar-SA" sz="2400" b="1" dirty="0" smtClean="0"/>
              <a:t>مع الدراسة النسيجية واستبعاد كافة الأسباب الإنتانية لالتهاب الكولون. حيث نلاحظ التهاب كولون متصل يمتد من المستقيم حتى طول متغير من الكولون حسب الحالات بالكهول الذين يكون لديهم التهاب كولون مقتصر على الكولون البعيد فإن 90% من الأطفال لديهم التهاب كولون شامل. </a:t>
            </a:r>
            <a:r>
              <a:rPr lang="ar-SA" sz="2400" b="1" u="sng" dirty="0" smtClean="0"/>
              <a:t>يلاحظ نسيجيا </a:t>
            </a:r>
            <a:r>
              <a:rPr lang="ar-SA" sz="2400" b="1" u="sng" dirty="0">
                <a:sym typeface="Wingdings" pitchFamily="2" charset="2"/>
              </a:rPr>
              <a:t>(</a:t>
            </a:r>
            <a:r>
              <a:rPr lang="ar-SA" sz="2400" b="1" u="sng" dirty="0" smtClean="0"/>
              <a:t>التهاب في المخاطية , أذية في الخبيئات , خراجات , غياب الخبيئات ) مع التقرحات</a:t>
            </a:r>
            <a:r>
              <a:rPr lang="ar-SA" sz="2400" b="1" dirty="0" smtClean="0"/>
              <a:t>.</a:t>
            </a:r>
          </a:p>
          <a:p>
            <a:r>
              <a:rPr lang="ar-SA" sz="2400" b="1" dirty="0" smtClean="0"/>
              <a:t>يجرى التصوير الظليل للأمعاء الدقيقة لنفي أي علامات خارج الكولون التي قد توجه لوجود داء كرون. </a:t>
            </a:r>
            <a:r>
              <a:rPr lang="ar-SA" sz="2400" b="1" u="sng" dirty="0" smtClean="0"/>
              <a:t>يعطى </a:t>
            </a:r>
            <a:r>
              <a:rPr lang="en-US" sz="2400" b="1" u="sng" dirty="0" smtClean="0"/>
              <a:t>Aminosalicylates </a:t>
            </a:r>
            <a:r>
              <a:rPr lang="ar-SA" sz="2400" b="1" u="sng" dirty="0" smtClean="0"/>
              <a:t> مثل (الميسالازين)لإحداث الهجوع </a:t>
            </a:r>
            <a:r>
              <a:rPr lang="ar-SA" sz="2400" b="1" dirty="0" smtClean="0"/>
              <a:t>والمحافظة عليه في الحالات الخفيفة. وتندر الإصابة الموضعة في المستقيم أو الكولون السيني عند الأطفال والتي يمكن تدبيرها بالستيروئيدات الموضعية. تتطلب الحالات الممتدة والغازية تطبيق الستيروئيدات جهازيا كما </a:t>
            </a:r>
            <a:r>
              <a:rPr lang="ar-SA" sz="2400" b="1" u="sng" dirty="0" smtClean="0"/>
              <a:t>تتطلب الثورات الحادة للمرض تطبيق كابتات المناعة مثل الآزاثيو برين لوحده للمحافظة على الهجوع أو بالمشاركة مع </a:t>
            </a:r>
            <a:r>
              <a:rPr lang="ar-SA" sz="2400" b="1" dirty="0" smtClean="0"/>
              <a:t>جرعات خفيفة من </a:t>
            </a:r>
            <a:r>
              <a:rPr lang="ar-SA" sz="2400" b="1" u="sng" dirty="0" smtClean="0"/>
              <a:t>الستيروئيدات</a:t>
            </a:r>
            <a:r>
              <a:rPr lang="ar-SA" sz="2400" b="1" dirty="0" smtClean="0"/>
              <a:t>. كما أن </a:t>
            </a:r>
            <a:r>
              <a:rPr lang="ar-SA" sz="2400" b="1" u="sng" dirty="0" smtClean="0"/>
              <a:t>هنالك دور للعلاجات الحيوية مثل (</a:t>
            </a:r>
            <a:r>
              <a:rPr lang="en-US" sz="2400" b="1" u="sng" dirty="0" smtClean="0"/>
              <a:t>Infliximab</a:t>
            </a:r>
            <a:r>
              <a:rPr lang="ar-SA" sz="2400" b="1" u="sng" dirty="0" smtClean="0"/>
              <a:t>) أو السكلوسبورين عند المرضى المقاومين</a:t>
            </a:r>
            <a:r>
              <a:rPr lang="ar-SA" sz="2400" b="1" dirty="0" smtClean="0"/>
              <a:t> , وفي حال كانت هذه الأخيرة غير فعالة  فيجب عدم تأجيل الجراحة.   </a:t>
            </a:r>
            <a:endParaRPr lang="ar-SY" sz="2400" b="1" dirty="0"/>
          </a:p>
        </p:txBody>
      </p:sp>
    </p:spTree>
    <p:extLst>
      <p:ext uri="{BB962C8B-B14F-4D97-AF65-F5344CB8AC3E}">
        <p14:creationId xmlns:p14="http://schemas.microsoft.com/office/powerpoint/2010/main" val="10189516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47464"/>
            <a:ext cx="8229600" cy="360040"/>
          </a:xfrm>
        </p:spPr>
        <p:txBody>
          <a:bodyPr>
            <a:normAutofit fontScale="90000"/>
          </a:bodyPr>
          <a:lstStyle/>
          <a:p>
            <a:endParaRPr lang="ar-SY" dirty="0"/>
          </a:p>
        </p:txBody>
      </p:sp>
      <p:sp>
        <p:nvSpPr>
          <p:cNvPr id="3" name="عنصر نائب للمحتوى 2"/>
          <p:cNvSpPr>
            <a:spLocks noGrp="1"/>
          </p:cNvSpPr>
          <p:nvPr>
            <p:ph idx="1"/>
          </p:nvPr>
        </p:nvSpPr>
        <p:spPr>
          <a:xfrm>
            <a:off x="0" y="0"/>
            <a:ext cx="9144000" cy="6858000"/>
          </a:xfrm>
        </p:spPr>
        <p:txBody>
          <a:bodyPr>
            <a:normAutofit lnSpcReduction="10000"/>
          </a:bodyPr>
          <a:lstStyle/>
          <a:p>
            <a:r>
              <a:rPr lang="ar-SY" sz="2400" b="1" dirty="0" smtClean="0"/>
              <a:t>يعد الشكل الحاد والصاعق للمرض حالة إسعافية يتطلب علاجا بالسوائل الوريدية والستيروئيدات , ويستعمل السيكلوسبورين في حال فشل هذه المعالجة.</a:t>
            </a:r>
          </a:p>
          <a:p>
            <a:r>
              <a:rPr lang="ar-SY" sz="2400" b="1" dirty="0" smtClean="0"/>
              <a:t>حيث يتم استئصال الكولون مع تفميم الدقاق أو وصل دقاقي مستقيمي في الحالات الصاعقة الشديدة أو الحالات التي اختلطت مع توسع الكولون السمي ,أو الحالات التي لم تتم فيها السيطرة على المرض , ويجب اجراء تنظير كولون متكرر بفواصل منتظمة بعد عشر سنوات من التشخيص الأول , لأن نسبة سرطان الكولون الغدي تبلغ واحد لكل 200 عند الكهول لكل سنة بعد (10-20)سنة من التشخيص.</a:t>
            </a:r>
          </a:p>
          <a:p>
            <a:r>
              <a:rPr lang="ar-SY" sz="2400" b="1" dirty="0" smtClean="0">
                <a:solidFill>
                  <a:srgbClr val="FF0000"/>
                </a:solidFill>
              </a:rPr>
              <a:t>الإمساك</a:t>
            </a:r>
          </a:p>
          <a:p>
            <a:pPr marL="0" indent="0">
              <a:buNone/>
            </a:pPr>
            <a:r>
              <a:rPr lang="ar-SY" sz="2400" b="1" dirty="0"/>
              <a:t> </a:t>
            </a:r>
            <a:r>
              <a:rPr lang="ar-SY" sz="2400" b="1" dirty="0" smtClean="0"/>
              <a:t>التعريف الواقعي للإمساك </a:t>
            </a:r>
            <a:r>
              <a:rPr lang="ar-SY" sz="2400" b="1" u="sng" dirty="0" smtClean="0"/>
              <a:t>هوقلة عدد مرات التبرز لفضلات برازية قاسية وجافة يرافقه حزق وألم ونزف وقد يرافقه ألم بطني مع التردد في عملية خروج البراز أو تبرز عنيف </a:t>
            </a:r>
            <a:r>
              <a:rPr lang="ar-SY" sz="2400" b="1" dirty="0" smtClean="0"/>
              <a:t>. ويتظاهر الإمساك بالتجفاف ونقص الوارد من السوائل والشقوق الشرجية, وقد يكون عند الأطفال الأكبر له علاقة بمشكلات سلوكية مثل تدريب التواليت-القلق الذي يحدث في المدرسة أو عند استعمال تواليت جديد.قد نجس كتلة برازية غير قاسية في أسفل البطن ولكن وجودها ليس ضروريا لتأكيد التشخيص . إن </a:t>
            </a:r>
            <a:r>
              <a:rPr lang="ar-SY" sz="2400" b="1" u="sng" dirty="0" smtClean="0"/>
              <a:t>أسباب الإمساك العضوي نادرة ,ولكن لابد من </a:t>
            </a:r>
            <a:r>
              <a:rPr lang="ar-SY" sz="2400" b="1" dirty="0" smtClean="0"/>
              <a:t>ا</a:t>
            </a:r>
            <a:r>
              <a:rPr lang="ar-SY" sz="2400" b="1" u="sng" dirty="0" smtClean="0"/>
              <a:t>لتفكير</a:t>
            </a:r>
            <a:r>
              <a:rPr lang="ar-SY" sz="2400" b="1" dirty="0" smtClean="0"/>
              <a:t> </a:t>
            </a:r>
            <a:r>
              <a:rPr lang="ar-SY" sz="2400" b="1" u="sng" dirty="0" smtClean="0"/>
              <a:t>بها مثل </a:t>
            </a:r>
            <a:r>
              <a:rPr lang="ar-SY" sz="2400" b="1" dirty="0" smtClean="0"/>
              <a:t>: </a:t>
            </a:r>
          </a:p>
          <a:p>
            <a:pPr marL="0" indent="0">
              <a:buNone/>
            </a:pPr>
            <a:r>
              <a:rPr lang="ar-SY" sz="2400" b="1" dirty="0" smtClean="0"/>
              <a:t>داء هيرشبرنغ و أذيات النخاع الشوكي السفلية والتشوهات الشرجية المستقيمية وقصور الدرق والداء الزلاقي وفرط كلس الدم . يجرى المس الشرجي من قبل اختصاصي الأطفال لكشف التشوهات التشريحية وداء هيرشبرنغ.  </a:t>
            </a:r>
            <a:endParaRPr lang="ar-SY" sz="2400" b="1" dirty="0"/>
          </a:p>
        </p:txBody>
      </p:sp>
    </p:spTree>
    <p:extLst>
      <p:ext uri="{BB962C8B-B14F-4D97-AF65-F5344CB8AC3E}">
        <p14:creationId xmlns:p14="http://schemas.microsoft.com/office/powerpoint/2010/main" val="42618115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24733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55651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20688"/>
          </a:xfrm>
        </p:spPr>
        <p:txBody>
          <a:bodyPr>
            <a:normAutofit/>
          </a:bodyPr>
          <a:lstStyle/>
          <a:p>
            <a:pPr algn="r"/>
            <a:r>
              <a:rPr lang="ar-SY" sz="2400" b="1" dirty="0" smtClean="0">
                <a:solidFill>
                  <a:srgbClr val="FF0000"/>
                </a:solidFill>
              </a:rPr>
              <a:t>داء هيرشبرنغ</a:t>
            </a:r>
            <a:endParaRPr lang="ar-SY" sz="2400" b="1" dirty="0">
              <a:solidFill>
                <a:srgbClr val="FF0000"/>
              </a:solidFill>
            </a:endParaRPr>
          </a:p>
        </p:txBody>
      </p:sp>
      <p:sp>
        <p:nvSpPr>
          <p:cNvPr id="3" name="عنصر نائب للمحتوى 2"/>
          <p:cNvSpPr>
            <a:spLocks noGrp="1"/>
          </p:cNvSpPr>
          <p:nvPr>
            <p:ph idx="1"/>
          </p:nvPr>
        </p:nvSpPr>
        <p:spPr>
          <a:xfrm>
            <a:off x="0" y="548680"/>
            <a:ext cx="9144000" cy="6309320"/>
          </a:xfrm>
        </p:spPr>
        <p:txBody>
          <a:bodyPr>
            <a:normAutofit/>
          </a:bodyPr>
          <a:lstStyle/>
          <a:p>
            <a:r>
              <a:rPr lang="ar-SY" sz="2400" b="1" dirty="0" smtClean="0"/>
              <a:t>هو غياب الخلايا العقدية للضفائر الموجودة في الطبقات العضلية والمخاطية لجزء من المعي الغليظ و مما يسبب تضيقا وانقباضا في القطعة فاقدة التعصيب . تبدا المنطقة المصابة من المستقيم وتنتهي على مسافة متغيرة من الكولون يبدأ عندها التعصيب الطبيعي حيث يكون الكولون متوسعا . تتوضع الإصابة في المستقيم والسين في 75% من الحالات وقد يصاب كامل الكولون في 10% من الحالات أيضا. يتظاهر داء هيرشبرنغ خلال فترة الوليد بصورة انسداد معوي على شكل فشل في مرور العقي خلال الساعات الأربع والعشرين الأولى من الحياة مع انتفاخ في البطن وتظهر الإقياءات الصفراوية في الحالات المتأخرة. يظهر الفحص المستقيمي تضيقا في السين ومع سحب إصبع الفاحص من المستقيم تخرج كمية من الغازات والبراز السائل على نحو انفجاري , وهذا ما قد يسبب تحسنا عابرا في مظاهر الانسداد نتيجة التوسيع الحاصل بالفحص المستقيمي مما يؤخر التشخيص</a:t>
            </a:r>
          </a:p>
          <a:p>
            <a:pPr marL="0" indent="0">
              <a:buNone/>
            </a:pPr>
            <a:r>
              <a:rPr lang="ar-SY" sz="2400" b="1" dirty="0"/>
              <a:t> </a:t>
            </a:r>
            <a:r>
              <a:rPr lang="ar-SY" sz="2400" b="1" dirty="0" smtClean="0"/>
              <a:t>قد يتظاهر داء هيرشبرنغ عند الرضع بالتهاب كولون وأمعاء نخري مهدد للحياة خلال الأسابيع الأولى من الحياة .أما التظاهرات خلال مراحل الطفولة فهي الإمساك المزمن وقد يرافقه انتفاخ بطن إضافة إلى عدم التبرز العفوي. يمكن أن يترافق مع فشل نمو. يتم وضع التشخيص اعتمادا على موجودات التشريح المرضي بخزعة المستقيم حيث تظهر غيابا للخلايا العقدية مع إيجابية كبيرة للكولين إستراز على مستوى الجذع العصبي .     </a:t>
            </a:r>
            <a:endParaRPr lang="ar-SY" sz="2400" b="1" dirty="0"/>
          </a:p>
        </p:txBody>
      </p:sp>
    </p:spTree>
    <p:extLst>
      <p:ext uri="{BB962C8B-B14F-4D97-AF65-F5344CB8AC3E}">
        <p14:creationId xmlns:p14="http://schemas.microsoft.com/office/powerpoint/2010/main" val="25802756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88024" y="0"/>
            <a:ext cx="437029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8802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788025"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5" y="0"/>
            <a:ext cx="4355976"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3685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4808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980728"/>
          </a:xfrm>
        </p:spPr>
        <p:txBody>
          <a:bodyPr>
            <a:normAutofit/>
          </a:bodyPr>
          <a:lstStyle/>
          <a:p>
            <a:r>
              <a:rPr lang="ar-SY" sz="3600" b="1" dirty="0" smtClean="0">
                <a:solidFill>
                  <a:srgbClr val="FF0000"/>
                </a:solidFill>
              </a:rPr>
              <a:t>الجزر المعدي المريئي</a:t>
            </a:r>
            <a:endParaRPr lang="ar-SY" sz="3600" b="1" dirty="0">
              <a:solidFill>
                <a:srgbClr val="FF0000"/>
              </a:solidFill>
            </a:endParaRPr>
          </a:p>
        </p:txBody>
      </p:sp>
      <p:sp>
        <p:nvSpPr>
          <p:cNvPr id="3" name="عنصر نائب للمحتوى 2"/>
          <p:cNvSpPr>
            <a:spLocks noGrp="1"/>
          </p:cNvSpPr>
          <p:nvPr>
            <p:ph idx="1"/>
          </p:nvPr>
        </p:nvSpPr>
        <p:spPr>
          <a:xfrm>
            <a:off x="0" y="1052736"/>
            <a:ext cx="9144000" cy="5805264"/>
          </a:xfrm>
        </p:spPr>
        <p:txBody>
          <a:bodyPr>
            <a:normAutofit/>
          </a:bodyPr>
          <a:lstStyle/>
          <a:p>
            <a:r>
              <a:rPr lang="ar-SY" sz="2400" b="1" dirty="0" smtClean="0"/>
              <a:t>هوعودة لا إرادية لمحتويات المعدة إلى المري, شائع جدا عند الرضع</a:t>
            </a:r>
          </a:p>
          <a:p>
            <a:r>
              <a:rPr lang="ar-SY" sz="2400" b="1" dirty="0" smtClean="0"/>
              <a:t>سببه الأساسي الارتخاء المتكرر والعابر غير المتناسب مع البلع للمصرة السفلية للمري نتيجة عدم نضج وظيفي فيها , كما تساهم الحمية السائلة والوضعية الأفقية وقصر الجزء البطني من المري في حدوثه.</a:t>
            </a:r>
          </a:p>
          <a:p>
            <a:r>
              <a:rPr lang="ar-SY" sz="2400" b="1" dirty="0" smtClean="0"/>
              <a:t>مع انه شائع خلال السنة الأولى لكن أعراضه تغيب معظمها بنهاية الشهر الثاني عشر وربما يعود ذلك لنضج المصرة السفلية للمري وانتصاب الطفل وانطلاقه للمشي , وكذلك بسبب الفطام واعتماد الطفل على الأغذية الصلبة .</a:t>
            </a:r>
          </a:p>
          <a:p>
            <a:r>
              <a:rPr lang="ar-SY" sz="2400" b="1" u="sng" dirty="0" smtClean="0"/>
              <a:t>أعراضه: </a:t>
            </a:r>
            <a:r>
              <a:rPr lang="ar-SY" sz="2400" b="1" dirty="0" smtClean="0"/>
              <a:t>القلس</a:t>
            </a:r>
            <a:r>
              <a:rPr lang="ar-SY" sz="2400" b="1" u="sng" dirty="0"/>
              <a:t> </a:t>
            </a:r>
            <a:r>
              <a:rPr lang="ar-SY" sz="2400" b="1" dirty="0" smtClean="0"/>
              <a:t>والاقياءات</a:t>
            </a:r>
          </a:p>
          <a:p>
            <a:r>
              <a:rPr lang="ar-SY" sz="2400" b="1" dirty="0" smtClean="0"/>
              <a:t>هو حالة حميدة عفوية الشفاء ولكنها تعد جدية وخطرة وعندها يسمى داء الجزر المعدي المريئي وهو يصيب عادة:</a:t>
            </a:r>
          </a:p>
          <a:p>
            <a:r>
              <a:rPr lang="ar-SY" sz="2400" b="1" dirty="0" smtClean="0"/>
              <a:t> مرضى الشلل الدماغي والاضطرابات العصبية التي تسبب تأخرا تطوريا</a:t>
            </a:r>
          </a:p>
          <a:p>
            <a:r>
              <a:rPr lang="ar-SY" sz="2400" b="1" dirty="0" smtClean="0"/>
              <a:t>الرضع الخدج وخصوصا المصابين بعسر تصنع قصبي</a:t>
            </a:r>
          </a:p>
          <a:p>
            <a:r>
              <a:rPr lang="ar-SY" sz="2400" b="1" dirty="0" smtClean="0"/>
              <a:t>الأطفال المجرى لديهم جراحة لأجل رتق مري خلقي او فتق حجابي</a:t>
            </a:r>
            <a:endParaRPr lang="ar-SY" sz="2400" b="1" dirty="0"/>
          </a:p>
        </p:txBody>
      </p:sp>
    </p:spTree>
    <p:extLst>
      <p:ext uri="{BB962C8B-B14F-4D97-AF65-F5344CB8AC3E}">
        <p14:creationId xmlns:p14="http://schemas.microsoft.com/office/powerpoint/2010/main" val="4712852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smtClean="0"/>
              <a:t>= </a:t>
            </a:r>
            <a:endParaRPr lang="ar-SY"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2131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انقلاب">
  <a:themeElements>
    <a:clrScheme name="انقلاب">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انقلاب">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انقلاب">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1570</TotalTime>
  <Words>5967</Words>
  <Application>Microsoft Office PowerPoint</Application>
  <PresentationFormat>عرض على الشاشة (3:4)‏</PresentationFormat>
  <Paragraphs>181</Paragraphs>
  <Slides>66</Slides>
  <Notes>0</Notes>
  <HiddenSlides>0</HiddenSlides>
  <MMClips>0</MMClips>
  <ScaleCrop>false</ScaleCrop>
  <HeadingPairs>
    <vt:vector size="4" baseType="variant">
      <vt:variant>
        <vt:lpstr>نسق</vt:lpstr>
      </vt:variant>
      <vt:variant>
        <vt:i4>1</vt:i4>
      </vt:variant>
      <vt:variant>
        <vt:lpstr>عناوين الشرائح</vt:lpstr>
      </vt:variant>
      <vt:variant>
        <vt:i4>66</vt:i4>
      </vt:variant>
    </vt:vector>
  </HeadingPairs>
  <TitlesOfParts>
    <vt:vector size="67" baseType="lpstr">
      <vt:lpstr>انقلاب</vt:lpstr>
      <vt:lpstr>جامعة حماه كلية الطب البشري  مقرر طب الأطفال 2  2020</vt:lpstr>
      <vt:lpstr>مقدمة</vt:lpstr>
      <vt:lpstr>الإقياء</vt:lpstr>
      <vt:lpstr>عرض تقديمي في PowerPoint</vt:lpstr>
      <vt:lpstr>عرض تقديمي في PowerPoint</vt:lpstr>
      <vt:lpstr>عرض تقديمي في PowerPoint</vt:lpstr>
      <vt:lpstr>عرض تقديمي في PowerPoint</vt:lpstr>
      <vt:lpstr>الجزر المعدي المريئي</vt:lpstr>
      <vt:lpstr>= </vt:lpstr>
      <vt:lpstr>الاستقصاءات</vt:lpstr>
      <vt:lpstr>التدبير</vt:lpstr>
      <vt:lpstr>عرض تقديمي في PowerPoint</vt:lpstr>
      <vt:lpstr>عرض تقديمي في PowerPoint</vt:lpstr>
      <vt:lpstr>تضيق البواب</vt:lpstr>
      <vt:lpstr>الخلاصة: تضيق البواب حالة شائعة عند الذكور ولاسيما مع قصة أسرية إيجابية العلامات السريرية تتضمن : رؤية التمعج المعدي ,جس كتلة بطنية باختبار الإرضاع تجفاف مرافق يتصف بنقص الصوديوم ونقص البوتاسيوم مع قلاء ناقص الكلور يثبت التشخيص بالأمواج فوق الصوتية . تجرى الجراحة بعد إصلاح التجفاف والشوارد </vt:lpstr>
      <vt:lpstr>عرض تقديمي في PowerPoint</vt:lpstr>
      <vt:lpstr>البكاء</vt:lpstr>
      <vt:lpstr>مغص الرضيع</vt:lpstr>
      <vt:lpstr>الألم البطني الحاد</vt:lpstr>
      <vt:lpstr>عرض تقديمي في PowerPoint</vt:lpstr>
      <vt:lpstr>التهاب الزائدة الدودية</vt:lpstr>
      <vt:lpstr>التدبير</vt:lpstr>
      <vt:lpstr>التهاب العقد المساريقية والألم البطني</vt:lpstr>
      <vt:lpstr>عرض تقديمي في PowerPoint</vt:lpstr>
      <vt:lpstr>عرض تقديمي في PowerPoint</vt:lpstr>
      <vt:lpstr>عرض تقديمي في PowerPoint</vt:lpstr>
      <vt:lpstr>رتج ميكل</vt:lpstr>
      <vt:lpstr>سوء الدوران</vt:lpstr>
      <vt:lpstr>عرض تقديمي في PowerPoint</vt:lpstr>
      <vt:lpstr>الألم البطني المتكرر</vt:lpstr>
      <vt:lpstr>التدبير</vt:lpstr>
      <vt:lpstr>الشقيقة البطنية</vt:lpstr>
      <vt:lpstr>القرحة الهضمية والتهاب المعدة وعسرة الهضم الوظيفي</vt:lpstr>
      <vt:lpstr>التهاب المري بالحمضات </vt:lpstr>
      <vt:lpstr>عرض تقديمي في PowerPoint</vt:lpstr>
      <vt:lpstr>عرض تقديمي في PowerPoint</vt:lpstr>
      <vt:lpstr>التهاب المعدة والأمعاء</vt:lpstr>
      <vt:lpstr>عرض تقديمي في PowerPoint</vt:lpstr>
      <vt:lpstr>عرض تقديمي في PowerPoint</vt:lpstr>
      <vt:lpstr>عرض تقديمي في PowerPoint</vt:lpstr>
      <vt:lpstr>عرض تقديمي في PowerPoint</vt:lpstr>
      <vt:lpstr>التجفاف معادل التوتروناقص التوتر</vt:lpstr>
      <vt:lpstr>الاستقصاءات</vt:lpstr>
      <vt:lpstr>عرض تقديمي في PowerPoint</vt:lpstr>
      <vt:lpstr>عرض تقديمي في PowerPoint</vt:lpstr>
      <vt:lpstr>الأدوية المضادة للإسهال والإقياء (مثل اللوبيراميد واللوموتيل)</vt:lpstr>
      <vt:lpstr>عرض تقديمي في PowerPoint</vt:lpstr>
      <vt:lpstr>عرض تقديمي في PowerPoint</vt:lpstr>
      <vt:lpstr>عرض تقديمي في PowerPoint</vt:lpstr>
      <vt:lpstr>سوء الامتصاص</vt:lpstr>
      <vt:lpstr>عرض تقديمي في PowerPoint</vt:lpstr>
      <vt:lpstr>التدبير</vt:lpstr>
      <vt:lpstr>عرض تقديمي في PowerPoint</vt:lpstr>
      <vt:lpstr>عرض تقديمي في PowerPoint</vt:lpstr>
      <vt:lpstr>عرض تقديمي في PowerPoint</vt:lpstr>
      <vt:lpstr>أسباب أخرى لأسواء الامتصاص</vt:lpstr>
      <vt:lpstr>الاسهال المزمن اللانوعي</vt:lpstr>
      <vt:lpstr>الداء المعوي الالتهابي</vt:lpstr>
      <vt:lpstr>عرض تقديمي في PowerPoint</vt:lpstr>
      <vt:lpstr>عرض تقديمي في PowerPoint</vt:lpstr>
      <vt:lpstr>التهاب القولون القرحي</vt:lpstr>
      <vt:lpstr>عرض تقديمي في PowerPoint</vt:lpstr>
      <vt:lpstr>عرض تقديمي في PowerPoint</vt:lpstr>
      <vt:lpstr>عرض تقديمي في PowerPoint</vt:lpstr>
      <vt:lpstr>داء هيرشبرنغ</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SGE</dc:creator>
  <cp:lastModifiedBy>asus</cp:lastModifiedBy>
  <cp:revision>246</cp:revision>
  <dcterms:created xsi:type="dcterms:W3CDTF">2019-01-14T11:06:15Z</dcterms:created>
  <dcterms:modified xsi:type="dcterms:W3CDTF">2021-01-13T23:52:08Z</dcterms:modified>
</cp:coreProperties>
</file>