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0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6" r:id="rId21"/>
    <p:sldId id="275" r:id="rId22"/>
    <p:sldId id="277" r:id="rId23"/>
    <p:sldId id="278" r:id="rId24"/>
    <p:sldId id="295" r:id="rId25"/>
    <p:sldId id="280" r:id="rId26"/>
    <p:sldId id="281" r:id="rId27"/>
    <p:sldId id="282" r:id="rId28"/>
    <p:sldId id="283" r:id="rId29"/>
    <p:sldId id="284" r:id="rId30"/>
    <p:sldId id="285" r:id="rId31"/>
    <p:sldId id="286" r:id="rId32"/>
    <p:sldId id="287" r:id="rId33"/>
    <p:sldId id="296" r:id="rId34"/>
    <p:sldId id="288" r:id="rId35"/>
    <p:sldId id="292" r:id="rId36"/>
    <p:sldId id="293" r:id="rId37"/>
    <p:sldId id="289" r:id="rId38"/>
    <p:sldId id="294" r:id="rId39"/>
    <p:sldId id="290" r:id="rId40"/>
    <p:sldId id="291" r:id="rId41"/>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14" name="عنوان 13"/>
          <p:cNvSpPr>
            <a:spLocks noGrp="1"/>
          </p:cNvSpPr>
          <p:nvPr>
            <p:ph type="ctrTitle"/>
          </p:nvPr>
        </p:nvSpPr>
        <p:spPr>
          <a:xfrm>
            <a:off x="1432560" y="359898"/>
            <a:ext cx="7406640" cy="1472184"/>
          </a:xfrm>
        </p:spPr>
        <p:txBody>
          <a:bodyPr anchor="b"/>
          <a:lstStyle>
            <a:lvl1pPr algn="l">
              <a:defRPr/>
            </a:lvl1pPr>
            <a:extLst/>
          </a:lstStyle>
          <a:p>
            <a:r>
              <a:rPr kumimoji="0" lang="ar-SA" smtClean="0"/>
              <a:t>انقر لتحرير نمط العنوان الرئيسي</a:t>
            </a:r>
            <a:endParaRPr kumimoji="0" lang="en-US"/>
          </a:p>
        </p:txBody>
      </p:sp>
      <p:sp>
        <p:nvSpPr>
          <p:cNvPr id="22" name="عنوان فرعي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sp>
        <p:nvSpPr>
          <p:cNvPr id="7" name="عنصر نائب للتاريخ 6"/>
          <p:cNvSpPr>
            <a:spLocks noGrp="1"/>
          </p:cNvSpPr>
          <p:nvPr>
            <p:ph type="dt" sz="half" idx="10"/>
          </p:nvPr>
        </p:nvSpPr>
        <p:spPr/>
        <p:txBody>
          <a:bodyPr/>
          <a:lstStyle>
            <a:extLst/>
          </a:lstStyle>
          <a:p>
            <a:fld id="{1B8ABB09-4A1D-463E-8065-109CC2B7EFAA}" type="datetimeFigureOut">
              <a:rPr lang="ar-SA" smtClean="0"/>
              <a:t>04/06/1442</a:t>
            </a:fld>
            <a:endParaRPr lang="ar-SA" dirty="0"/>
          </a:p>
        </p:txBody>
      </p:sp>
      <p:sp>
        <p:nvSpPr>
          <p:cNvPr id="20" name="عنصر نائب للتذييل 19"/>
          <p:cNvSpPr>
            <a:spLocks noGrp="1"/>
          </p:cNvSpPr>
          <p:nvPr>
            <p:ph type="ftr" sz="quarter" idx="11"/>
          </p:nvPr>
        </p:nvSpPr>
        <p:spPr/>
        <p:txBody>
          <a:bodyPr/>
          <a:lstStyle>
            <a:extLst/>
          </a:lstStyle>
          <a:p>
            <a:endParaRPr lang="ar-SA" dirty="0"/>
          </a:p>
        </p:txBody>
      </p:sp>
      <p:sp>
        <p:nvSpPr>
          <p:cNvPr id="10" name="عنصر نائب لرقم الشريحة 9"/>
          <p:cNvSpPr>
            <a:spLocks noGrp="1"/>
          </p:cNvSpPr>
          <p:nvPr>
            <p:ph type="sldNum" sz="quarter" idx="12"/>
          </p:nvPr>
        </p:nvSpPr>
        <p:spPr/>
        <p:txBody>
          <a:bodyPr/>
          <a:lstStyle>
            <a:extLst/>
          </a:lstStyle>
          <a:p>
            <a:fld id="{0B34F065-1154-456A-91E3-76DE8E75E17B}" type="slidenum">
              <a:rPr lang="ar-SA" smtClean="0"/>
              <a:t>‹#›</a:t>
            </a:fld>
            <a:endParaRPr lang="ar-SA" dirty="0"/>
          </a:p>
        </p:txBody>
      </p:sp>
      <p:sp>
        <p:nvSpPr>
          <p:cNvPr id="8" name="شكل بيضاوي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شكل بيضاوي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t>04/06/1442</a:t>
            </a:fld>
            <a:endParaRPr lang="ar-SA" dirty="0"/>
          </a:p>
        </p:txBody>
      </p:sp>
      <p:sp>
        <p:nvSpPr>
          <p:cNvPr id="5" name="عنصر نائب للتذييل 4"/>
          <p:cNvSpPr>
            <a:spLocks noGrp="1"/>
          </p:cNvSpPr>
          <p:nvPr>
            <p:ph type="ftr" sz="quarter" idx="11"/>
          </p:nvPr>
        </p:nvSpPr>
        <p:spPr/>
        <p:txBody>
          <a:bodyPr/>
          <a:lstStyle>
            <a:extLst/>
          </a:lstStyle>
          <a:p>
            <a:endParaRPr lang="ar-SA" dirty="0"/>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t>‹#›</a:t>
            </a:fld>
            <a:endParaRPr lang="ar-S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58000" y="274639"/>
            <a:ext cx="1828800" cy="5851525"/>
          </a:xfrm>
        </p:spPr>
        <p:txBody>
          <a:bodyPr vert="eaVe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1143000" y="274640"/>
            <a:ext cx="5562600" cy="5851525"/>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t>04/06/1442</a:t>
            </a:fld>
            <a:endParaRPr lang="ar-SA" dirty="0"/>
          </a:p>
        </p:txBody>
      </p:sp>
      <p:sp>
        <p:nvSpPr>
          <p:cNvPr id="5" name="عنصر نائب للتذييل 4"/>
          <p:cNvSpPr>
            <a:spLocks noGrp="1"/>
          </p:cNvSpPr>
          <p:nvPr>
            <p:ph type="ftr" sz="quarter" idx="11"/>
          </p:nvPr>
        </p:nvSpPr>
        <p:spPr/>
        <p:txBody>
          <a:bodyPr/>
          <a:lstStyle>
            <a:extLst/>
          </a:lstStyle>
          <a:p>
            <a:endParaRPr lang="ar-SA" dirty="0"/>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t>‹#›</a:t>
            </a:fld>
            <a:endParaRPr lang="ar-S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t>04/06/1442</a:t>
            </a:fld>
            <a:endParaRPr lang="ar-SA" dirty="0"/>
          </a:p>
        </p:txBody>
      </p:sp>
      <p:sp>
        <p:nvSpPr>
          <p:cNvPr id="5" name="عنصر نائب للتذييل 4"/>
          <p:cNvSpPr>
            <a:spLocks noGrp="1"/>
          </p:cNvSpPr>
          <p:nvPr>
            <p:ph type="ftr" sz="quarter" idx="11"/>
          </p:nvPr>
        </p:nvSpPr>
        <p:spPr/>
        <p:txBody>
          <a:bodyPr/>
          <a:lstStyle>
            <a:extLst/>
          </a:lstStyle>
          <a:p>
            <a:endParaRPr lang="ar-SA" dirty="0"/>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t>‹#›</a:t>
            </a:fld>
            <a:endParaRPr lang="ar-S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7" name="مستطيل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عنوان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t>04/06/1442</a:t>
            </a:fld>
            <a:endParaRPr lang="ar-SA" dirty="0"/>
          </a:p>
        </p:txBody>
      </p:sp>
      <p:sp>
        <p:nvSpPr>
          <p:cNvPr id="5" name="عنصر نائب للتذييل 4"/>
          <p:cNvSpPr>
            <a:spLocks noGrp="1"/>
          </p:cNvSpPr>
          <p:nvPr>
            <p:ph type="ftr" sz="quarter" idx="11"/>
          </p:nvPr>
        </p:nvSpPr>
        <p:spPr/>
        <p:txBody>
          <a:bodyPr/>
          <a:lstStyle>
            <a:extLst/>
          </a:lstStyle>
          <a:p>
            <a:endParaRPr lang="ar-SA" dirty="0"/>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t>‹#›</a:t>
            </a:fld>
            <a:endParaRPr lang="ar-SA" dirty="0"/>
          </a:p>
        </p:txBody>
      </p:sp>
      <p:sp>
        <p:nvSpPr>
          <p:cNvPr id="10" name="مستطيل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شكل بيضاوي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شكل بيضاوي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1B8ABB09-4A1D-463E-8065-109CC2B7EFAA}" type="datetimeFigureOut">
              <a:rPr lang="ar-SA" smtClean="0"/>
              <a:t>04/06/1442</a:t>
            </a:fld>
            <a:endParaRPr lang="ar-SA" dirty="0"/>
          </a:p>
        </p:txBody>
      </p:sp>
      <p:sp>
        <p:nvSpPr>
          <p:cNvPr id="6" name="عنصر نائب للتذييل 5"/>
          <p:cNvSpPr>
            <a:spLocks noGrp="1"/>
          </p:cNvSpPr>
          <p:nvPr>
            <p:ph type="ftr" sz="quarter" idx="11"/>
          </p:nvPr>
        </p:nvSpPr>
        <p:spPr/>
        <p:txBody>
          <a:bodyPr/>
          <a:lstStyle>
            <a:extLst/>
          </a:lstStyle>
          <a:p>
            <a:endParaRPr lang="ar-SA" dirty="0"/>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t>‹#›</a:t>
            </a:fld>
            <a:endParaRPr lang="ar-S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1B8ABB09-4A1D-463E-8065-109CC2B7EFAA}" type="datetimeFigureOut">
              <a:rPr lang="ar-SA" smtClean="0"/>
              <a:t>04/06/1442</a:t>
            </a:fld>
            <a:endParaRPr lang="ar-SA" dirty="0"/>
          </a:p>
        </p:txBody>
      </p:sp>
      <p:sp>
        <p:nvSpPr>
          <p:cNvPr id="8" name="عنصر نائب للتذييل 7"/>
          <p:cNvSpPr>
            <a:spLocks noGrp="1"/>
          </p:cNvSpPr>
          <p:nvPr>
            <p:ph type="ftr" sz="quarter" idx="11"/>
          </p:nvPr>
        </p:nvSpPr>
        <p:spPr/>
        <p:txBody>
          <a:bodyPr/>
          <a:lstStyle>
            <a:extLst/>
          </a:lstStyle>
          <a:p>
            <a:endParaRPr lang="ar-SA" dirty="0"/>
          </a:p>
        </p:txBody>
      </p:sp>
      <p:sp>
        <p:nvSpPr>
          <p:cNvPr id="9" name="عنصر نائب لرقم الشريحة 8"/>
          <p:cNvSpPr>
            <a:spLocks noGrp="1"/>
          </p:cNvSpPr>
          <p:nvPr>
            <p:ph type="sldNum" sz="quarter" idx="12"/>
          </p:nvPr>
        </p:nvSpPr>
        <p:spPr/>
        <p:txBody>
          <a:bodyPr/>
          <a:lstStyle>
            <a:extLst/>
          </a:lstStyle>
          <a:p>
            <a:fld id="{0B34F065-1154-456A-91E3-76DE8E75E17B}" type="slidenum">
              <a:rPr lang="ar-SA" smtClean="0"/>
              <a:t>‹#›</a:t>
            </a:fld>
            <a:endParaRPr lang="ar-S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nchor="ctr"/>
          <a:lstStyle>
            <a:extLst/>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extLst/>
          </a:lstStyle>
          <a:p>
            <a:fld id="{1B8ABB09-4A1D-463E-8065-109CC2B7EFAA}" type="datetimeFigureOut">
              <a:rPr lang="ar-SA" smtClean="0"/>
              <a:t>04/06/1442</a:t>
            </a:fld>
            <a:endParaRPr lang="ar-SA" dirty="0"/>
          </a:p>
        </p:txBody>
      </p:sp>
      <p:sp>
        <p:nvSpPr>
          <p:cNvPr id="4" name="عنصر نائب للتذييل 3"/>
          <p:cNvSpPr>
            <a:spLocks noGrp="1"/>
          </p:cNvSpPr>
          <p:nvPr>
            <p:ph type="ftr" sz="quarter" idx="11"/>
          </p:nvPr>
        </p:nvSpPr>
        <p:spPr/>
        <p:txBody>
          <a:bodyPr/>
          <a:lstStyle>
            <a:extLst/>
          </a:lstStyle>
          <a:p>
            <a:endParaRPr lang="ar-SA" dirty="0"/>
          </a:p>
        </p:txBody>
      </p:sp>
      <p:sp>
        <p:nvSpPr>
          <p:cNvPr id="5" name="عنصر نائب لرقم الشريحة 4"/>
          <p:cNvSpPr>
            <a:spLocks noGrp="1"/>
          </p:cNvSpPr>
          <p:nvPr>
            <p:ph type="sldNum" sz="quarter" idx="12"/>
          </p:nvPr>
        </p:nvSpPr>
        <p:spPr/>
        <p:txBody>
          <a:bodyPr/>
          <a:lstStyle>
            <a:extLst/>
          </a:lstStyle>
          <a:p>
            <a:fld id="{0B34F065-1154-456A-91E3-76DE8E75E17B}" type="slidenum">
              <a:rPr lang="ar-SA" smtClean="0"/>
              <a:t>‹#›</a:t>
            </a:fld>
            <a:endParaRPr lang="ar-S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5" name="مستطيل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عنصر نائب للتاريخ 1"/>
          <p:cNvSpPr>
            <a:spLocks noGrp="1"/>
          </p:cNvSpPr>
          <p:nvPr>
            <p:ph type="dt" sz="half" idx="10"/>
          </p:nvPr>
        </p:nvSpPr>
        <p:spPr/>
        <p:txBody>
          <a:bodyPr/>
          <a:lstStyle>
            <a:extLst/>
          </a:lstStyle>
          <a:p>
            <a:fld id="{1B8ABB09-4A1D-463E-8065-109CC2B7EFAA}" type="datetimeFigureOut">
              <a:rPr lang="ar-SA" smtClean="0"/>
              <a:t>04/06/1442</a:t>
            </a:fld>
            <a:endParaRPr lang="ar-SA" dirty="0"/>
          </a:p>
        </p:txBody>
      </p:sp>
      <p:sp>
        <p:nvSpPr>
          <p:cNvPr id="3" name="عنصر نائب للتذييل 2"/>
          <p:cNvSpPr>
            <a:spLocks noGrp="1"/>
          </p:cNvSpPr>
          <p:nvPr>
            <p:ph type="ftr" sz="quarter" idx="11"/>
          </p:nvPr>
        </p:nvSpPr>
        <p:spPr/>
        <p:txBody>
          <a:bodyPr/>
          <a:lstStyle>
            <a:extLst/>
          </a:lstStyle>
          <a:p>
            <a:endParaRPr lang="ar-SA" dirty="0"/>
          </a:p>
        </p:txBody>
      </p:sp>
      <p:sp>
        <p:nvSpPr>
          <p:cNvPr id="4" name="عنصر نائب لرقم الشريحة 3"/>
          <p:cNvSpPr>
            <a:spLocks noGrp="1"/>
          </p:cNvSpPr>
          <p:nvPr>
            <p:ph type="sldNum" sz="quarter" idx="12"/>
          </p:nvPr>
        </p:nvSpPr>
        <p:spPr/>
        <p:txBody>
          <a:bodyPr/>
          <a:lstStyle>
            <a:extLst/>
          </a:lstStyle>
          <a:p>
            <a:fld id="{0B34F065-1154-456A-91E3-76DE8E75E17B}" type="slidenum">
              <a:rPr lang="ar-SA" smtClean="0"/>
              <a:t>‹#›</a:t>
            </a:fld>
            <a:endParaRPr lang="ar-SA" dirty="0"/>
          </a:p>
        </p:txBody>
      </p:sp>
      <p:sp>
        <p:nvSpPr>
          <p:cNvPr id="6" name="مستطيل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1B8ABB09-4A1D-463E-8065-109CC2B7EFAA}" type="datetimeFigureOut">
              <a:rPr lang="ar-SA" smtClean="0"/>
              <a:t>04/06/1442</a:t>
            </a:fld>
            <a:endParaRPr lang="ar-SA" dirty="0"/>
          </a:p>
        </p:txBody>
      </p:sp>
      <p:sp>
        <p:nvSpPr>
          <p:cNvPr id="6" name="عنصر نائب للتذييل 5"/>
          <p:cNvSpPr>
            <a:spLocks noGrp="1"/>
          </p:cNvSpPr>
          <p:nvPr>
            <p:ph type="ftr" sz="quarter" idx="11"/>
          </p:nvPr>
        </p:nvSpPr>
        <p:spPr/>
        <p:txBody>
          <a:bodyPr/>
          <a:lstStyle>
            <a:extLst/>
          </a:lstStyle>
          <a:p>
            <a:endParaRPr lang="ar-SA" dirty="0"/>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t>‹#›</a:t>
            </a:fld>
            <a:endParaRPr lang="ar-S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extLst/>
          </a:lstStyle>
          <a:p>
            <a:fld id="{1B8ABB09-4A1D-463E-8065-109CC2B7EFAA}" type="datetimeFigureOut">
              <a:rPr lang="ar-SA" smtClean="0"/>
              <a:t>04/06/1442</a:t>
            </a:fld>
            <a:endParaRPr lang="ar-SA" dirty="0"/>
          </a:p>
        </p:txBody>
      </p:sp>
      <p:sp>
        <p:nvSpPr>
          <p:cNvPr id="6" name="عنصر نائب للتذييل 5"/>
          <p:cNvSpPr>
            <a:spLocks noGrp="1"/>
          </p:cNvSpPr>
          <p:nvPr>
            <p:ph type="ftr" sz="quarter" idx="11"/>
          </p:nvPr>
        </p:nvSpPr>
        <p:spPr/>
        <p:txBody>
          <a:bodyPr/>
          <a:lstStyle>
            <a:extLst/>
          </a:lstStyle>
          <a:p>
            <a:endParaRPr lang="ar-SA" dirty="0"/>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t>‹#›</a:t>
            </a:fld>
            <a:endParaRPr lang="ar-SA" dirty="0"/>
          </a:p>
        </p:txBody>
      </p:sp>
      <p:sp>
        <p:nvSpPr>
          <p:cNvPr id="8" name="مستطيل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dirty="0">
              <a:solidFill>
                <a:schemeClr val="tx1"/>
              </a:solidFill>
              <a:latin typeface="+mn-lt"/>
              <a:ea typeface="+mn-ea"/>
              <a:cs typeface="+mn-cs"/>
            </a:endParaRPr>
          </a:p>
        </p:txBody>
      </p:sp>
      <p:sp>
        <p:nvSpPr>
          <p:cNvPr id="3" name="عنصر نائب للصورة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ar-SA" dirty="0" smtClean="0"/>
              <a:t>انقر فوق الأيقونة لإضافة صورة</a:t>
            </a:r>
            <a:endParaRPr kumimoji="0" lang="en-US" dirty="0"/>
          </a:p>
        </p:txBody>
      </p:sp>
      <p:sp>
        <p:nvSpPr>
          <p:cNvPr id="9" name="مخطط انسيابي: معالجة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مخطط انسيابي: معالجة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عنصر نائب للنص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دائري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شكل بيضاوي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دائرة مجوفة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مستطيل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5" name="عنصر نائب للعنوان 4"/>
          <p:cNvSpPr>
            <a:spLocks noGrp="1"/>
          </p:cNvSpPr>
          <p:nvPr>
            <p:ph type="title"/>
          </p:nvPr>
        </p:nvSpPr>
        <p:spPr>
          <a:xfrm>
            <a:off x="1435608" y="274638"/>
            <a:ext cx="7498080" cy="1143000"/>
          </a:xfrm>
          <a:prstGeom prst="rect">
            <a:avLst/>
          </a:prstGeom>
        </p:spPr>
        <p:txBody>
          <a:bodyPr anchor="ctr">
            <a:normAutofit/>
          </a:bodyPr>
          <a:lstStyle>
            <a:extLst/>
          </a:lstStyle>
          <a:p>
            <a:r>
              <a:rPr kumimoji="0" lang="ar-SA" smtClean="0"/>
              <a:t>انقر لتحرير نمط العنوان الرئيسي</a:t>
            </a:r>
            <a:endParaRPr kumimoji="0" lang="en-US"/>
          </a:p>
        </p:txBody>
      </p:sp>
      <p:sp>
        <p:nvSpPr>
          <p:cNvPr id="9" name="عنصر نائب للنص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4" name="عنصر نائب للتاريخ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B8ABB09-4A1D-463E-8065-109CC2B7EFAA}" type="datetimeFigureOut">
              <a:rPr lang="ar-SA" smtClean="0"/>
              <a:t>04/06/1442</a:t>
            </a:fld>
            <a:endParaRPr lang="ar-SA" dirty="0"/>
          </a:p>
        </p:txBody>
      </p:sp>
      <p:sp>
        <p:nvSpPr>
          <p:cNvPr id="10" name="عنصر نائب للتذييل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ar-SA" dirty="0"/>
          </a:p>
        </p:txBody>
      </p:sp>
      <p:sp>
        <p:nvSpPr>
          <p:cNvPr id="22" name="عنصر نائب لرقم الشريحة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0B34F065-1154-456A-91E3-76DE8E75E17B}" type="slidenum">
              <a:rPr lang="ar-SA" smtClean="0"/>
              <a:t>‹#›</a:t>
            </a:fld>
            <a:endParaRPr lang="ar-SA" dirty="0"/>
          </a:p>
        </p:txBody>
      </p:sp>
      <p:sp>
        <p:nvSpPr>
          <p:cNvPr id="15" name="مستطيل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0" y="116633"/>
            <a:ext cx="9144000" cy="3483818"/>
          </a:xfrm>
        </p:spPr>
        <p:txBody>
          <a:bodyPr>
            <a:normAutofit/>
          </a:bodyPr>
          <a:lstStyle/>
          <a:p>
            <a:pPr algn="r"/>
            <a:r>
              <a:rPr lang="ar-SY" sz="5400" b="1" dirty="0" smtClean="0"/>
              <a:t>جامعة حماه</a:t>
            </a:r>
            <a:br>
              <a:rPr lang="ar-SY" sz="5400" b="1" dirty="0" smtClean="0"/>
            </a:br>
            <a:r>
              <a:rPr lang="ar-SY" sz="5400" b="1" dirty="0" smtClean="0"/>
              <a:t>كلية الطب البشري</a:t>
            </a:r>
            <a:br>
              <a:rPr lang="ar-SY" sz="5400" b="1" dirty="0" smtClean="0"/>
            </a:br>
            <a:r>
              <a:rPr lang="ar-SY" sz="5400" b="1" dirty="0" smtClean="0"/>
              <a:t>مقرر طب الأطفال 2</a:t>
            </a:r>
            <a:endParaRPr lang="ar-SY" sz="5400" b="1" dirty="0"/>
          </a:p>
        </p:txBody>
      </p:sp>
      <p:sp>
        <p:nvSpPr>
          <p:cNvPr id="3" name="عنوان فرعي 2"/>
          <p:cNvSpPr>
            <a:spLocks noGrp="1"/>
          </p:cNvSpPr>
          <p:nvPr>
            <p:ph type="subTitle" idx="1"/>
          </p:nvPr>
        </p:nvSpPr>
        <p:spPr>
          <a:xfrm>
            <a:off x="0" y="3212976"/>
            <a:ext cx="9144000" cy="3645024"/>
          </a:xfrm>
        </p:spPr>
        <p:txBody>
          <a:bodyPr>
            <a:normAutofit/>
          </a:bodyPr>
          <a:lstStyle/>
          <a:p>
            <a:r>
              <a:rPr lang="ar-SY" sz="4400" b="1" dirty="0" smtClean="0">
                <a:solidFill>
                  <a:srgbClr val="FF0000"/>
                </a:solidFill>
              </a:rPr>
              <a:t>الدكتور مخلص شريف عدي </a:t>
            </a:r>
          </a:p>
          <a:p>
            <a:r>
              <a:rPr lang="ar-SY" sz="4400" b="1" dirty="0" smtClean="0">
                <a:solidFill>
                  <a:schemeClr val="tx1"/>
                </a:solidFill>
              </a:rPr>
              <a:t>اختصاصي طب أطفال</a:t>
            </a:r>
            <a:endParaRPr lang="ar-SY" sz="4400" b="1" dirty="0">
              <a:solidFill>
                <a:schemeClr val="tx1"/>
              </a:solidFill>
            </a:endParaRPr>
          </a:p>
        </p:txBody>
      </p:sp>
    </p:spTree>
    <p:extLst>
      <p:ext uri="{BB962C8B-B14F-4D97-AF65-F5344CB8AC3E}">
        <p14:creationId xmlns:p14="http://schemas.microsoft.com/office/powerpoint/2010/main" val="29263264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0"/>
            <a:ext cx="903649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4976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692696"/>
          </a:xfrm>
        </p:spPr>
        <p:txBody>
          <a:bodyPr>
            <a:normAutofit/>
          </a:bodyPr>
          <a:lstStyle/>
          <a:p>
            <a:pPr algn="r"/>
            <a:r>
              <a:rPr lang="ar-SY" sz="2400" b="1" dirty="0" smtClean="0"/>
              <a:t>أمراض الكبد الاستقلابية</a:t>
            </a:r>
            <a:endParaRPr lang="ar-SY" sz="2400" b="1" dirty="0"/>
          </a:p>
        </p:txBody>
      </p:sp>
      <p:sp>
        <p:nvSpPr>
          <p:cNvPr id="3" name="عنصر نائب للمحتوى 2"/>
          <p:cNvSpPr>
            <a:spLocks noGrp="1"/>
          </p:cNvSpPr>
          <p:nvPr>
            <p:ph idx="1"/>
          </p:nvPr>
        </p:nvSpPr>
        <p:spPr>
          <a:xfrm>
            <a:off x="0" y="620688"/>
            <a:ext cx="9144000" cy="6237312"/>
          </a:xfrm>
        </p:spPr>
        <p:txBody>
          <a:bodyPr>
            <a:normAutofit/>
          </a:bodyPr>
          <a:lstStyle/>
          <a:p>
            <a:r>
              <a:rPr lang="ar-SY" sz="2400" b="1" dirty="0" smtClean="0">
                <a:solidFill>
                  <a:srgbClr val="FF0000"/>
                </a:solidFill>
              </a:rPr>
              <a:t>عوز ألفا 1 أنتي تريبسين</a:t>
            </a:r>
          </a:p>
          <a:p>
            <a:r>
              <a:rPr lang="ar-SY" sz="2400" b="1" u="sng" dirty="0" smtClean="0"/>
              <a:t>اضطراب وراثي جسمي مقهورة </a:t>
            </a:r>
            <a:r>
              <a:rPr lang="ar-SY" sz="2400" b="1" dirty="0" smtClean="0"/>
              <a:t>مع نسبة حدوث من 1/2000إلى 1/4000 في المملكة المتحدة . هناك عدة أنماط ظاهرية لمثبط البروتياز والذي يشفر على الصبغي 14 . </a:t>
            </a:r>
            <a:r>
              <a:rPr lang="ar-SY" sz="2400" b="1" u="sng" dirty="0" smtClean="0"/>
              <a:t>يترافق المرض الكبدي الأولي مع بروتين ذي نمط ظاهري </a:t>
            </a:r>
            <a:r>
              <a:rPr lang="en-US" sz="2400" b="1" u="sng" dirty="0" smtClean="0"/>
              <a:t>P</a:t>
            </a:r>
            <a:r>
              <a:rPr lang="en-US" sz="2400" b="1" dirty="0" smtClean="0"/>
              <a:t>iZZ</a:t>
            </a:r>
            <a:r>
              <a:rPr lang="ar-SY" sz="2400" b="1" dirty="0" smtClean="0"/>
              <a:t> .الطي الشاذ لبروتياز ألفا 1أنتي تريبسين يترافق مع تراكم البروتين ضمن الخلايا الكبدية ولذلك </a:t>
            </a:r>
            <a:r>
              <a:rPr lang="ar-SY" sz="2400" b="1" u="sng" dirty="0" smtClean="0"/>
              <a:t>يحدث المرض الكبدي في سن الرضاعة والطفولة. فقدان الفا1 أنتي تريبسين في الدوران الدموي يتسبب في النفاخ عند البالغين </a:t>
            </a:r>
            <a:r>
              <a:rPr lang="ar-SY" sz="2400" b="1" dirty="0" smtClean="0"/>
              <a:t>. </a:t>
            </a:r>
            <a:r>
              <a:rPr lang="ar-SY" sz="2400" b="1" u="sng" dirty="0" smtClean="0"/>
              <a:t>الغالبية العظمى من الأطفال الذين لديهم عوز ألفا1 أنتي تريبسين يكون لديهم إما يرقان وليدي مديد أو </a:t>
            </a:r>
            <a:r>
              <a:rPr lang="ar-SY" sz="2400" b="1" dirty="0" smtClean="0"/>
              <a:t>,على نحو أقل شيوعا </a:t>
            </a:r>
            <a:r>
              <a:rPr lang="ar-SY" sz="2400" b="1" u="sng" dirty="0" smtClean="0"/>
              <a:t>, نزف ناجم عن عوز فيتامين ك </a:t>
            </a:r>
            <a:r>
              <a:rPr lang="ar-SY" sz="2400" b="1" dirty="0" smtClean="0"/>
              <a:t>(داء نزفي عند الوليد) </a:t>
            </a:r>
            <a:r>
              <a:rPr lang="ar-SY" sz="2400" b="1" u="sng" dirty="0" smtClean="0"/>
              <a:t>ويوجد ضخامة كبدية </a:t>
            </a:r>
            <a:r>
              <a:rPr lang="ar-SY" sz="2400" b="1" dirty="0" smtClean="0"/>
              <a:t>. </a:t>
            </a:r>
            <a:r>
              <a:rPr lang="ar-SY" sz="2400" b="1" u="sng" dirty="0" smtClean="0"/>
              <a:t>تتطور الضخامة الطحالية مع حدوث التشمع وفرط توتر بابي </a:t>
            </a:r>
            <a:r>
              <a:rPr lang="ar-SY" sz="2400" b="1" dirty="0" smtClean="0"/>
              <a:t>. </a:t>
            </a:r>
            <a:r>
              <a:rPr lang="ar-SY" sz="2400" b="1" u="sng" dirty="0" smtClean="0"/>
              <a:t>يؤكد التشخيص بمعايرة مستوى ألفا1 انتي تريبسين في البلاسما وتحديد النمط الظاهري للبروتين</a:t>
            </a:r>
            <a:r>
              <a:rPr lang="ar-SY" sz="2400" b="1" dirty="0" smtClean="0"/>
              <a:t>. تقريبا 50% من الآطفال لديهم إنذار جيد ولكن الباقي سيتطور لديهم مرض كبدي وقد يحتاجون لزرع كبد . المرض الرئوي ليس مهما في الطفولة ويتطور غالبا عند البالغين. يجب نصح المصابين بتجنب التدخين (الفعال والسلبي). يمكن تشخيص هذا الاضطراب قبل الولادة.</a:t>
            </a:r>
            <a:endParaRPr lang="ar-SY" sz="2400" b="1" dirty="0"/>
          </a:p>
        </p:txBody>
      </p:sp>
    </p:spTree>
    <p:extLst>
      <p:ext uri="{BB962C8B-B14F-4D97-AF65-F5344CB8AC3E}">
        <p14:creationId xmlns:p14="http://schemas.microsoft.com/office/powerpoint/2010/main" val="3835997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764704"/>
          </a:xfrm>
        </p:spPr>
        <p:txBody>
          <a:bodyPr>
            <a:normAutofit/>
          </a:bodyPr>
          <a:lstStyle/>
          <a:p>
            <a:pPr algn="r"/>
            <a:r>
              <a:rPr lang="ar-SY" sz="2400" b="1" dirty="0" smtClean="0"/>
              <a:t>الغالاكتوزيمية</a:t>
            </a:r>
            <a:endParaRPr lang="ar-SY" sz="2400" b="1" dirty="0"/>
          </a:p>
        </p:txBody>
      </p:sp>
      <p:sp>
        <p:nvSpPr>
          <p:cNvPr id="3" name="عنصر نائب للمحتوى 2"/>
          <p:cNvSpPr>
            <a:spLocks noGrp="1"/>
          </p:cNvSpPr>
          <p:nvPr>
            <p:ph idx="1"/>
          </p:nvPr>
        </p:nvSpPr>
        <p:spPr>
          <a:xfrm>
            <a:off x="0" y="692696"/>
            <a:ext cx="9144000" cy="6165304"/>
          </a:xfrm>
        </p:spPr>
        <p:txBody>
          <a:bodyPr>
            <a:normAutofit/>
          </a:bodyPr>
          <a:lstStyle/>
          <a:p>
            <a:r>
              <a:rPr lang="ar-SY" sz="2400" b="1" dirty="0" smtClean="0"/>
              <a:t>اضطراب نادر جدا مع نسبة حدوث 1/23000 إلى 1/44000. عند التغذية بالحليب </a:t>
            </a:r>
            <a:r>
              <a:rPr lang="ar-SY" sz="2400" b="1" u="sng" dirty="0" smtClean="0"/>
              <a:t>يحدث لدى الرضع ضعف رضاعة ,إقياءات , يرقان وضخامة كبدية </a:t>
            </a:r>
            <a:r>
              <a:rPr lang="ar-SY" sz="2400" b="1" dirty="0" smtClean="0"/>
              <a:t>.</a:t>
            </a:r>
            <a:r>
              <a:rPr lang="ar-SY" sz="2400" b="1" u="sng" dirty="0" smtClean="0"/>
              <a:t>إذا لم يعالج المصاب لايمكن تجنب تطور القصور الكبدي , الساد وتأخر التطور العصبي </a:t>
            </a:r>
            <a:r>
              <a:rPr lang="ar-SY" sz="2400" b="1" dirty="0" smtClean="0"/>
              <a:t>. </a:t>
            </a:r>
            <a:r>
              <a:rPr lang="ar-SY" sz="2400" b="1" u="sng" dirty="0" smtClean="0"/>
              <a:t>قد يحدث سير قاتل سريع مع صدمة ,نزف وتخثر منتشر داخل الأوعية وغالبا ما ينجم عن الإنتان بسلبيات الغرام</a:t>
            </a:r>
            <a:r>
              <a:rPr lang="ar-SY" sz="2400" b="1" dirty="0" smtClean="0"/>
              <a:t> .باستقصاء اليرقان المديد (المستمر) قد يمكن </a:t>
            </a:r>
            <a:r>
              <a:rPr lang="ar-SY" sz="2400" b="1" u="sng" dirty="0" smtClean="0"/>
              <a:t>كشف الغلاكتوزيمية بوجود الغالاكتوز والأجسام المرجعة في البول </a:t>
            </a:r>
            <a:r>
              <a:rPr lang="ar-SY" sz="2400" b="1" dirty="0" smtClean="0"/>
              <a:t>. </a:t>
            </a:r>
            <a:r>
              <a:rPr lang="ar-SY" sz="2400" b="1" u="sng" dirty="0" smtClean="0"/>
              <a:t>يوضع التشخيص بمعايرة خميرة غالاكتوز -1-فوسفات –يوريديل ترانسفرازفي الكريات الحمر </a:t>
            </a:r>
            <a:r>
              <a:rPr lang="ar-SY" sz="2400" b="1" dirty="0" smtClean="0"/>
              <a:t>.نقل دم حديث قد يخفي التشخيص . الحمية خالية الغالاكتوز تقي من ترقي المرض الكبدي لكن قد يحدث لاحقا فشل مبيضي وصعوبات تعليمية.</a:t>
            </a:r>
          </a:p>
          <a:p>
            <a:r>
              <a:rPr lang="ar-SY" sz="2400" b="1" dirty="0" smtClean="0">
                <a:solidFill>
                  <a:srgbClr val="FF0000"/>
                </a:solidFill>
              </a:rPr>
              <a:t>أسباب أخرى لأمراض الكبد الاستقلابية</a:t>
            </a:r>
          </a:p>
          <a:p>
            <a:r>
              <a:rPr lang="ar-SY" sz="2400" b="1" dirty="0" smtClean="0"/>
              <a:t>قد يحدث </a:t>
            </a:r>
            <a:r>
              <a:rPr lang="ar-SY" sz="2400" b="1" u="sng" dirty="0" smtClean="0"/>
              <a:t>التهاب الكبد عند الوليد تاليا للتغذية الوريدية المديدة </a:t>
            </a:r>
            <a:r>
              <a:rPr lang="ar-SY" sz="2400" b="1" dirty="0" smtClean="0"/>
              <a:t>. تتضمن الأسباب النادرة تتضمن  : </a:t>
            </a:r>
            <a:r>
              <a:rPr lang="ar-SY" sz="2400" b="1" u="sng" dirty="0" smtClean="0"/>
              <a:t>التريزونيمية نمط 1</a:t>
            </a:r>
            <a:r>
              <a:rPr lang="ar-SY" sz="2400" b="1" dirty="0" smtClean="0"/>
              <a:t>,</a:t>
            </a:r>
            <a:r>
              <a:rPr lang="ar-SY" sz="2400" b="1" u="sng" dirty="0" smtClean="0"/>
              <a:t>الداء الكيسي الليفي </a:t>
            </a:r>
            <a:r>
              <a:rPr lang="ar-SY" sz="2400" b="1" dirty="0" smtClean="0"/>
              <a:t>.</a:t>
            </a:r>
            <a:r>
              <a:rPr lang="ar-SY" sz="2400" b="1" u="sng" dirty="0" smtClean="0"/>
              <a:t>اضطرابات خزن الغليكوجين والدسم. اضطرابات الجسيمات الحالة والأخطاء الخلقية في تصنيع الحمض الصفراوي .</a:t>
            </a:r>
            <a:endParaRPr lang="ar-SY" sz="2400" b="1" u="sng" dirty="0"/>
          </a:p>
        </p:txBody>
      </p:sp>
    </p:spTree>
    <p:extLst>
      <p:ext uri="{BB962C8B-B14F-4D97-AF65-F5344CB8AC3E}">
        <p14:creationId xmlns:p14="http://schemas.microsoft.com/office/powerpoint/2010/main" val="3388151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620688"/>
          </a:xfrm>
        </p:spPr>
        <p:txBody>
          <a:bodyPr>
            <a:normAutofit/>
          </a:bodyPr>
          <a:lstStyle/>
          <a:p>
            <a:pPr algn="r"/>
            <a:r>
              <a:rPr lang="ar-SY" sz="2400" b="1" dirty="0" smtClean="0"/>
              <a:t>التهاب الكبد الفيروسي</a:t>
            </a:r>
            <a:endParaRPr lang="ar-SY" sz="2400" b="1" dirty="0"/>
          </a:p>
        </p:txBody>
      </p:sp>
      <p:sp>
        <p:nvSpPr>
          <p:cNvPr id="3" name="عنصر نائب للمحتوى 2"/>
          <p:cNvSpPr>
            <a:spLocks noGrp="1"/>
          </p:cNvSpPr>
          <p:nvPr>
            <p:ph idx="1"/>
          </p:nvPr>
        </p:nvSpPr>
        <p:spPr>
          <a:xfrm>
            <a:off x="0" y="620688"/>
            <a:ext cx="9144000" cy="6237312"/>
          </a:xfrm>
        </p:spPr>
        <p:txBody>
          <a:bodyPr>
            <a:normAutofit/>
          </a:bodyPr>
          <a:lstStyle/>
          <a:p>
            <a:r>
              <a:rPr lang="ar-SY" sz="2400" b="1" u="sng" dirty="0" smtClean="0"/>
              <a:t>تتضمن الصورة السريرية لالتهاب الكبد الفيروسي الحاد الغثيان,الإقياء ,الألم البطني </a:t>
            </a:r>
            <a:r>
              <a:rPr lang="ar-SY" sz="2400" b="1" dirty="0" smtClean="0"/>
              <a:t>, </a:t>
            </a:r>
            <a:r>
              <a:rPr lang="ar-SY" sz="2400" b="1" u="sng" dirty="0" smtClean="0"/>
              <a:t>الوهن واليرقان </a:t>
            </a:r>
            <a:r>
              <a:rPr lang="ar-SY" sz="2400" b="1" dirty="0" smtClean="0"/>
              <a:t>. ومع ذلك فإن 30% -50% من الأطفال لايحدث لديهم يرقان. من الشائع وجود ضخامة كبدية لينة وتحدث ضخامة طحالية عند 30% من الأطفال.</a:t>
            </a:r>
            <a:r>
              <a:rPr lang="ar-SY" sz="2400" b="1" u="sng" dirty="0" smtClean="0"/>
              <a:t>ترتفع ناقلات الأمين الكبدية </a:t>
            </a:r>
            <a:r>
              <a:rPr lang="ar-SY" sz="2400" b="1" dirty="0" smtClean="0"/>
              <a:t>على نحو </a:t>
            </a:r>
            <a:r>
              <a:rPr lang="ar-SY" sz="2400" b="1" smtClean="0"/>
              <a:t>ملحوظ </a:t>
            </a:r>
            <a:r>
              <a:rPr lang="ar-SY" sz="2400" b="1" smtClean="0"/>
              <a:t>عادة . </a:t>
            </a:r>
            <a:r>
              <a:rPr lang="ar-SY" sz="2400" b="1" dirty="0" smtClean="0"/>
              <a:t>التخثر </a:t>
            </a:r>
            <a:r>
              <a:rPr lang="ar-SY" sz="2400" b="1" dirty="0" smtClean="0"/>
              <a:t>طبيعي عادة.</a:t>
            </a:r>
          </a:p>
          <a:p>
            <a:r>
              <a:rPr lang="ar-SY" sz="2400" b="1" dirty="0" smtClean="0">
                <a:solidFill>
                  <a:srgbClr val="FF0000"/>
                </a:solidFill>
              </a:rPr>
              <a:t>التهاب الكبد</a:t>
            </a:r>
            <a:r>
              <a:rPr lang="en-US" sz="2400" b="1" dirty="0" smtClean="0">
                <a:solidFill>
                  <a:srgbClr val="FF0000"/>
                </a:solidFill>
              </a:rPr>
              <a:t>A</a:t>
            </a:r>
            <a:r>
              <a:rPr lang="ar-SY" sz="2400" b="1" dirty="0" smtClean="0">
                <a:solidFill>
                  <a:srgbClr val="FF0000"/>
                </a:solidFill>
              </a:rPr>
              <a:t> </a:t>
            </a:r>
          </a:p>
          <a:p>
            <a:r>
              <a:rPr lang="ar-SY" sz="2400" b="1" dirty="0" smtClean="0"/>
              <a:t>فيروس التهاب الكبد</a:t>
            </a:r>
            <a:r>
              <a:rPr lang="en-US" sz="2400" b="1" dirty="0" smtClean="0"/>
              <a:t>A</a:t>
            </a:r>
            <a:r>
              <a:rPr lang="ar-SY" sz="2400" b="1" dirty="0" smtClean="0"/>
              <a:t> </a:t>
            </a:r>
            <a:r>
              <a:rPr lang="ar-SY" sz="2400" b="1" u="sng" dirty="0" smtClean="0"/>
              <a:t>هو فيروس </a:t>
            </a:r>
            <a:r>
              <a:rPr lang="en-US" sz="2400" b="1" u="sng" dirty="0" smtClean="0"/>
              <a:t>RNA</a:t>
            </a:r>
            <a:r>
              <a:rPr lang="ar-SY" sz="2400" b="1" u="sng" dirty="0" smtClean="0"/>
              <a:t> ينتقل بالطريق البرازي الفموي </a:t>
            </a:r>
            <a:r>
              <a:rPr lang="ar-SY" sz="2400" b="1" dirty="0" smtClean="0"/>
              <a:t>.تراجعت نسبة الاصابة به بسبب تحسين الأوضاع الصحية والاقتصادية . العديد من البالغين غيرممنعين له. يجب أن يعطى اللقاح للمسافرين للمناطق الموبوءة بالفيروس . </a:t>
            </a:r>
            <a:r>
              <a:rPr lang="ar-SY" sz="2400" b="1" u="sng" dirty="0" smtClean="0"/>
              <a:t>قد يكون المرض غيرعرضي</a:t>
            </a:r>
            <a:r>
              <a:rPr lang="ar-SY" sz="2400" b="1" dirty="0" smtClean="0"/>
              <a:t> , لكن </a:t>
            </a:r>
            <a:r>
              <a:rPr lang="ar-SY" sz="2400" b="1" u="sng" dirty="0" smtClean="0"/>
              <a:t>غالبية الأطفال يكون لديهم اعراض خفية ويتعافون سريريا ومخبريا خلال 2-4 أسابيع </a:t>
            </a:r>
            <a:r>
              <a:rPr lang="ar-SY" sz="2400" b="1" dirty="0" smtClean="0"/>
              <a:t>. </a:t>
            </a:r>
            <a:r>
              <a:rPr lang="ar-SY" sz="2400" b="1" u="sng" dirty="0" smtClean="0"/>
              <a:t>قد يحدث لدى البعض التهاب كبد ركودي مديد محدد لذاته</a:t>
            </a:r>
            <a:r>
              <a:rPr lang="ar-SY" sz="2400" b="1" dirty="0" smtClean="0"/>
              <a:t>, وقد يحدث </a:t>
            </a:r>
            <a:r>
              <a:rPr lang="ar-SY" sz="2400" b="1" u="sng" dirty="0" smtClean="0"/>
              <a:t>التهاب كبد صاعق </a:t>
            </a:r>
            <a:r>
              <a:rPr lang="ar-SY" sz="2400" b="1" dirty="0" smtClean="0"/>
              <a:t>, </a:t>
            </a:r>
            <a:r>
              <a:rPr lang="ar-SY" sz="2400" b="1" u="sng" dirty="0" smtClean="0"/>
              <a:t>لكن لايحدث التهاب كبد مزمن </a:t>
            </a:r>
            <a:r>
              <a:rPr lang="ar-SY" sz="2400" b="1" dirty="0" smtClean="0"/>
              <a:t>. </a:t>
            </a:r>
            <a:r>
              <a:rPr lang="ar-SY" sz="2400" b="1" u="sng" dirty="0" smtClean="0"/>
              <a:t>يمكن تأكيد التشخيص بكشف أضداد </a:t>
            </a:r>
            <a:r>
              <a:rPr lang="en-US" sz="2400" b="1" u="sng" dirty="0" smtClean="0"/>
              <a:t>IgM</a:t>
            </a:r>
            <a:r>
              <a:rPr lang="ar-SY" sz="2400" b="1" u="sng" dirty="0" smtClean="0"/>
              <a:t> للفيروس </a:t>
            </a:r>
            <a:r>
              <a:rPr lang="ar-SY" sz="2400" b="1" dirty="0" smtClean="0"/>
              <a:t>.لا يوجد علاج ولايوجد دليل على فائدة الراحة في السرير أو الحمية . يجب أن يلقح المماسون المقربون من المريض خلال أسبوعين من بدء المرض. عند الأطفال ذوي الخطورة العالية مثل مرض الكبد المزمن يجب أن يؤخذ بالحسبان إعطاؤهم الغلوبولين المناعي الطبيعي الانساني</a:t>
            </a:r>
            <a:r>
              <a:rPr lang="en-US" sz="2400" b="1" dirty="0" smtClean="0"/>
              <a:t>HNIG</a:t>
            </a:r>
            <a:r>
              <a:rPr lang="ar-SA" sz="2400" b="1" dirty="0" smtClean="0"/>
              <a:t> .</a:t>
            </a:r>
            <a:r>
              <a:rPr lang="ar-SY" sz="2400" b="1" dirty="0" smtClean="0"/>
              <a:t>  </a:t>
            </a:r>
            <a:endParaRPr lang="ar-SY" sz="2400" b="1" dirty="0"/>
          </a:p>
        </p:txBody>
      </p:sp>
    </p:spTree>
    <p:extLst>
      <p:ext uri="{BB962C8B-B14F-4D97-AF65-F5344CB8AC3E}">
        <p14:creationId xmlns:p14="http://schemas.microsoft.com/office/powerpoint/2010/main" val="2934298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692696"/>
          </a:xfrm>
        </p:spPr>
        <p:txBody>
          <a:bodyPr>
            <a:normAutofit/>
          </a:bodyPr>
          <a:lstStyle/>
          <a:p>
            <a:pPr algn="r"/>
            <a:r>
              <a:rPr lang="ar-SA" sz="2400" b="1" dirty="0" smtClean="0"/>
              <a:t>التهاب الكبد </a:t>
            </a:r>
            <a:r>
              <a:rPr lang="en-US" sz="2400" b="1" dirty="0" smtClean="0"/>
              <a:t>B</a:t>
            </a:r>
            <a:r>
              <a:rPr lang="ar-SY" sz="2400" b="1" dirty="0" smtClean="0"/>
              <a:t> </a:t>
            </a:r>
            <a:endParaRPr lang="ar-SY" sz="2400" b="1" dirty="0"/>
          </a:p>
        </p:txBody>
      </p:sp>
      <p:sp>
        <p:nvSpPr>
          <p:cNvPr id="3" name="عنصر نائب للمحتوى 2"/>
          <p:cNvSpPr>
            <a:spLocks noGrp="1"/>
          </p:cNvSpPr>
          <p:nvPr>
            <p:ph idx="1"/>
          </p:nvPr>
        </p:nvSpPr>
        <p:spPr>
          <a:xfrm>
            <a:off x="0" y="692696"/>
            <a:ext cx="9144000" cy="6165304"/>
          </a:xfrm>
        </p:spPr>
        <p:txBody>
          <a:bodyPr>
            <a:normAutofit fontScale="92500" lnSpcReduction="20000"/>
          </a:bodyPr>
          <a:lstStyle/>
          <a:p>
            <a:r>
              <a:rPr lang="ar-SY" sz="2400" b="1" dirty="0" smtClean="0"/>
              <a:t>فيروس التهاب الكبد </a:t>
            </a:r>
            <a:r>
              <a:rPr lang="en-US" sz="2400" b="1" dirty="0" smtClean="0"/>
              <a:t>B</a:t>
            </a:r>
            <a:r>
              <a:rPr lang="ar-SA" sz="2400" b="1" dirty="0" smtClean="0"/>
              <a:t> (</a:t>
            </a:r>
            <a:r>
              <a:rPr lang="en-US" sz="2400" b="1" dirty="0" smtClean="0"/>
              <a:t>HBV</a:t>
            </a:r>
            <a:r>
              <a:rPr lang="ar-SY" sz="2400" b="1" dirty="0" smtClean="0"/>
              <a:t>) </a:t>
            </a:r>
            <a:r>
              <a:rPr lang="ar-SY" sz="2400" b="1" u="sng" dirty="0" smtClean="0"/>
              <a:t>من فيروسات </a:t>
            </a:r>
            <a:r>
              <a:rPr lang="en-US" sz="2400" b="1" u="sng" dirty="0" smtClean="0"/>
              <a:t>DNA</a:t>
            </a:r>
            <a:r>
              <a:rPr lang="ar-SY" sz="2400" b="1" u="sng" dirty="0" smtClean="0"/>
              <a:t> </a:t>
            </a:r>
            <a:r>
              <a:rPr lang="ar-SY" sz="2400" b="1" dirty="0" smtClean="0"/>
              <a:t>وسبب مهم للمرض الكبدي الحاد والمزمن على امتداد العالم , مع نسبة عالية جدا للحدوث والحملة في الشرق الأقصى وجنوب الصحراء الإفريقية . </a:t>
            </a:r>
            <a:r>
              <a:rPr lang="ar-SY" sz="2400" b="1" u="sng" dirty="0" smtClean="0"/>
              <a:t>ينتقل </a:t>
            </a:r>
            <a:r>
              <a:rPr lang="en-US" sz="2400" b="1" u="sng" dirty="0" smtClean="0"/>
              <a:t>HBV</a:t>
            </a:r>
            <a:r>
              <a:rPr lang="ar-SY" sz="2400" b="1" u="sng" dirty="0" smtClean="0"/>
              <a:t> عن طريق : </a:t>
            </a:r>
          </a:p>
          <a:p>
            <a:r>
              <a:rPr lang="ar-SY" sz="2400" b="1" u="sng" dirty="0" smtClean="0"/>
              <a:t>ماحول الولادة من الأم الحاملة له أو افقيا ضمن أفراد الأسرة</a:t>
            </a:r>
          </a:p>
          <a:p>
            <a:r>
              <a:rPr lang="ar-SY" sz="2400" b="1" u="sng" dirty="0" smtClean="0"/>
              <a:t>دخول دم ملوث عن طريق نقل الدم , الوخز بالإبر , أو التحال الكلوي </a:t>
            </a:r>
          </a:p>
          <a:p>
            <a:r>
              <a:rPr lang="ar-SY" sz="2400" b="1" u="sng" dirty="0" smtClean="0"/>
              <a:t>بين البالغين قد ينتقل بالتماس الجنسي </a:t>
            </a:r>
            <a:r>
              <a:rPr lang="ar-SY" sz="2400" b="1" dirty="0" smtClean="0"/>
              <a:t>.يكون الرضع الذين يلتقطون </a:t>
            </a:r>
            <a:r>
              <a:rPr lang="en-US" sz="2400" b="1" dirty="0" smtClean="0"/>
              <a:t>HBV</a:t>
            </a:r>
            <a:r>
              <a:rPr lang="ar-SA" sz="2400" b="1" dirty="0" smtClean="0"/>
              <a:t> حول الولادة لا عرضيين لكن يصبح 90% منهم على الأقل حاملين للمرض . يكون الأطفال الأكبر الذين يلتقطون الفيروس لاعرضيين أو يحدث لديهم صورة سريرية نموذجية لالتهاب كبد حاد . تشفى الغالبية العظمى عفويا لكن يحدث قصور كبدي صاعق عند 1-2% ويصبح 5-10% حملة مزمنين . </a:t>
            </a:r>
            <a:r>
              <a:rPr lang="ar-SA" sz="2400" b="1" u="sng" dirty="0" smtClean="0"/>
              <a:t>يوضع التشخيص بكشف مستضدات وأضداد الفيروس </a:t>
            </a:r>
            <a:r>
              <a:rPr lang="ar-SA" sz="2400" b="1" dirty="0" smtClean="0"/>
              <a:t>. </a:t>
            </a:r>
            <a:r>
              <a:rPr lang="ar-SA" sz="2400" b="1" u="sng" dirty="0" smtClean="0"/>
              <a:t>تكون أضداد </a:t>
            </a:r>
            <a:r>
              <a:rPr lang="en-US" sz="2400" b="1" u="sng" dirty="0" smtClean="0"/>
              <a:t>IGM</a:t>
            </a:r>
            <a:r>
              <a:rPr lang="ar-SY" sz="2400" b="1" u="sng" dirty="0" smtClean="0"/>
              <a:t> للمستضد الجسمي (</a:t>
            </a:r>
            <a:r>
              <a:rPr lang="en-US" sz="2400" b="1" u="sng" dirty="0" smtClean="0"/>
              <a:t>anti-HBc</a:t>
            </a:r>
            <a:r>
              <a:rPr lang="ar-SY" sz="2400" b="1" u="sng" dirty="0" smtClean="0"/>
              <a:t>) إيجابية في الانتان الحاد</a:t>
            </a:r>
            <a:r>
              <a:rPr lang="ar-SY" sz="2400" b="1" dirty="0" smtClean="0"/>
              <a:t>. </a:t>
            </a:r>
            <a:r>
              <a:rPr lang="ar-SY" sz="2400" b="1" u="sng" dirty="0" smtClean="0"/>
              <a:t>المستضد السطحي لالتهاب الكبد </a:t>
            </a:r>
            <a:r>
              <a:rPr lang="en-US" sz="2400" b="1" u="sng" dirty="0" smtClean="0"/>
              <a:t>B</a:t>
            </a:r>
            <a:r>
              <a:rPr lang="ar-SY" sz="2400" b="1" u="sng" dirty="0" smtClean="0"/>
              <a:t> (</a:t>
            </a:r>
            <a:r>
              <a:rPr lang="en-US" sz="2400" b="1" u="sng" dirty="0" smtClean="0"/>
              <a:t>HBsAg</a:t>
            </a:r>
            <a:r>
              <a:rPr lang="ar-SY" sz="2400" b="1" u="sng" dirty="0" smtClean="0"/>
              <a:t>) يدل على خمج مستمر</a:t>
            </a:r>
            <a:r>
              <a:rPr lang="ar-SY" sz="2400" b="1" dirty="0" smtClean="0"/>
              <a:t>. ليس هناك علاج لالتهاب الكبد </a:t>
            </a:r>
            <a:r>
              <a:rPr lang="en-US" sz="2400" b="1" dirty="0" smtClean="0"/>
              <a:t>B</a:t>
            </a:r>
            <a:r>
              <a:rPr lang="ar-SY" sz="2400" b="1" dirty="0" smtClean="0"/>
              <a:t> الحاد </a:t>
            </a:r>
          </a:p>
          <a:p>
            <a:r>
              <a:rPr lang="ar-SY" sz="2400" b="1" dirty="0" smtClean="0">
                <a:solidFill>
                  <a:srgbClr val="FF0000"/>
                </a:solidFill>
              </a:rPr>
              <a:t>التهاب الكبد </a:t>
            </a:r>
            <a:r>
              <a:rPr lang="en-US" sz="2400" b="1" dirty="0" smtClean="0">
                <a:solidFill>
                  <a:srgbClr val="FF0000"/>
                </a:solidFill>
              </a:rPr>
              <a:t>B</a:t>
            </a:r>
            <a:r>
              <a:rPr lang="ar-SY" sz="2400" b="1" dirty="0" smtClean="0">
                <a:solidFill>
                  <a:srgbClr val="FF0000"/>
                </a:solidFill>
              </a:rPr>
              <a:t> المزمن</a:t>
            </a:r>
          </a:p>
          <a:p>
            <a:r>
              <a:rPr lang="ar-SY" sz="2400" b="1" dirty="0" smtClean="0"/>
              <a:t>30-50% تقريبامن الأطفال الحملة اللاعرضيين سيتطور لديهم اصابة كبدية مزمنة بالفيروس </a:t>
            </a:r>
            <a:r>
              <a:rPr lang="en-US" sz="2400" b="1" dirty="0" smtClean="0"/>
              <a:t>HBV</a:t>
            </a:r>
            <a:r>
              <a:rPr lang="ar-SY" sz="2400" b="1" dirty="0" smtClean="0"/>
              <a:t> , والذي قد يتطور إلى التشمع في 10%. على المدى الطويل هناك خطورة لحدوث سرطان الخلية الكبدية.أنظمة العلاج الحالية للفيروس </a:t>
            </a:r>
            <a:r>
              <a:rPr lang="en-US" sz="2400" b="1" dirty="0" smtClean="0"/>
              <a:t>HBV</a:t>
            </a:r>
            <a:r>
              <a:rPr lang="ar-SA" sz="2400" b="1" dirty="0" smtClean="0"/>
              <a:t> المزمن ذات فعالية ضعيفة. </a:t>
            </a:r>
            <a:r>
              <a:rPr lang="ar-SA" sz="2400" b="1" u="sng" dirty="0" smtClean="0"/>
              <a:t>العلاج بالانترفيرون </a:t>
            </a:r>
            <a:r>
              <a:rPr lang="ar-SA" sz="2400" b="1" dirty="0" smtClean="0"/>
              <a:t>يكون ناجعا في 50% من إصابات الأطفال بالانتقال الأفقي و30% بالاصابات ماحول الولادة.</a:t>
            </a:r>
            <a:r>
              <a:rPr lang="ar-SA" sz="2400" b="1" u="sng" dirty="0" smtClean="0"/>
              <a:t>الأدوية ال</a:t>
            </a:r>
            <a:r>
              <a:rPr lang="ar-SY" sz="2400" b="1" u="sng" dirty="0" smtClean="0"/>
              <a:t>فموية المضادة للفيروسات </a:t>
            </a:r>
            <a:r>
              <a:rPr lang="ar-SY" sz="2400" b="1" dirty="0" smtClean="0"/>
              <a:t>مثل لاميفودين وأديفوفير فعالة في 25% ويحد من فعاليتهاظهور مقاومة لها. </a:t>
            </a:r>
            <a:r>
              <a:rPr lang="ar-SY" sz="2400" b="1" u="sng" dirty="0" smtClean="0"/>
              <a:t>الأدوية الأحدث </a:t>
            </a:r>
            <a:r>
              <a:rPr lang="ar-SY" sz="2400" b="1" dirty="0" smtClean="0"/>
              <a:t>مثل (تيلبيفودين وتينوفوفير واينتيكافير )قد تكون أكثر فعالية.</a:t>
            </a:r>
          </a:p>
          <a:p>
            <a:endParaRPr lang="ar-SY" sz="2400" dirty="0"/>
          </a:p>
        </p:txBody>
      </p:sp>
    </p:spTree>
    <p:extLst>
      <p:ext uri="{BB962C8B-B14F-4D97-AF65-F5344CB8AC3E}">
        <p14:creationId xmlns:p14="http://schemas.microsoft.com/office/powerpoint/2010/main" val="1302930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036496" cy="476672"/>
          </a:xfrm>
        </p:spPr>
        <p:txBody>
          <a:bodyPr>
            <a:normAutofit/>
          </a:bodyPr>
          <a:lstStyle/>
          <a:p>
            <a:pPr algn="r"/>
            <a:r>
              <a:rPr lang="ar-SY" sz="2400" b="1" dirty="0" smtClean="0"/>
              <a:t>الوقاية</a:t>
            </a:r>
            <a:endParaRPr lang="ar-SY" sz="2400" b="1" dirty="0"/>
          </a:p>
        </p:txBody>
      </p:sp>
      <p:sp>
        <p:nvSpPr>
          <p:cNvPr id="3" name="عنصر نائب للمحتوى 2"/>
          <p:cNvSpPr>
            <a:spLocks noGrp="1"/>
          </p:cNvSpPr>
          <p:nvPr>
            <p:ph idx="1"/>
          </p:nvPr>
        </p:nvSpPr>
        <p:spPr>
          <a:xfrm>
            <a:off x="0" y="476672"/>
            <a:ext cx="9144000" cy="6381328"/>
          </a:xfrm>
        </p:spPr>
        <p:txBody>
          <a:bodyPr>
            <a:normAutofit/>
          </a:bodyPr>
          <a:lstStyle/>
          <a:p>
            <a:r>
              <a:rPr lang="ar-SY" sz="2400" b="1" dirty="0" smtClean="0"/>
              <a:t>الوقاية من الخمج بفيروس</a:t>
            </a:r>
            <a:r>
              <a:rPr lang="en-US" sz="2400" b="1" dirty="0" smtClean="0"/>
              <a:t>HBV</a:t>
            </a:r>
            <a:r>
              <a:rPr lang="ar-SA" sz="2400" b="1" dirty="0" smtClean="0"/>
              <a:t> مهمة .</a:t>
            </a:r>
            <a:r>
              <a:rPr lang="ar-SA" sz="2400" b="1" u="sng" dirty="0" smtClean="0"/>
              <a:t>يجب إجراء كشف على المستضد السطحي </a:t>
            </a:r>
            <a:r>
              <a:rPr lang="en-US" sz="2400" b="1" u="sng" dirty="0" smtClean="0"/>
              <a:t>HBsA</a:t>
            </a:r>
            <a:r>
              <a:rPr lang="en-US" sz="2400" b="1" dirty="0" smtClean="0"/>
              <a:t>g</a:t>
            </a:r>
            <a:r>
              <a:rPr lang="ar-SY" sz="2400" b="1" dirty="0" smtClean="0"/>
              <a:t> </a:t>
            </a:r>
            <a:r>
              <a:rPr lang="ar-SY" sz="2400" b="1" u="sng" dirty="0" smtClean="0"/>
              <a:t>عند جميع الحوامل قبل الولادة</a:t>
            </a:r>
            <a:r>
              <a:rPr lang="ar-SY" sz="2400" b="1" dirty="0" smtClean="0"/>
              <a:t>. يجب أن يتلقى ولدان الأمهات إيجابيات المستضد السطحي (يعطى بشكل نظامي لجميع الولدان في العديد من الدول )</a:t>
            </a:r>
            <a:r>
              <a:rPr lang="ar-SY" sz="2400" b="1" u="sng" dirty="0" smtClean="0"/>
              <a:t>سلسلة من لقاحات الغوبولين المناعي المضاد لالتهاب الكبد </a:t>
            </a:r>
            <a:r>
              <a:rPr lang="en-US" sz="2400" b="1" u="sng" dirty="0" smtClean="0"/>
              <a:t>B</a:t>
            </a:r>
            <a:r>
              <a:rPr lang="ar-SY" sz="2400" b="1" u="sng" dirty="0" smtClean="0"/>
              <a:t> عند إيجابية </a:t>
            </a:r>
            <a:r>
              <a:rPr lang="en-US" sz="2400" b="1" u="sng" dirty="0" smtClean="0"/>
              <a:t>HBeAg</a:t>
            </a:r>
            <a:r>
              <a:rPr lang="ar-SY" sz="2400" b="1" u="sng" dirty="0" smtClean="0"/>
              <a:t> عند الأم </a:t>
            </a:r>
            <a:r>
              <a:rPr lang="ar-SY" sz="2400" b="1" dirty="0" smtClean="0"/>
              <a:t>. يجب التأكد من استجابة الأضداد لسلسلة اللقاح عند الأطفال عالي الخطورة بعمر12 شهرا إذ يحتاج 5% منهم لمزيد من جرعات اللقاح. يجب تلقيح أفراد الأسرة الآخرين أيضا.لقد ثبت أن التلقيح الفعال للولدان ينقص من حدوث سرطانة الكبد المترافقة مع الاصابة بفيروس </a:t>
            </a:r>
            <a:r>
              <a:rPr lang="en-US" sz="2400" b="1" dirty="0" smtClean="0"/>
              <a:t>HBV</a:t>
            </a:r>
            <a:r>
              <a:rPr lang="ar-SY" sz="2400" b="1" dirty="0" smtClean="0"/>
              <a:t> .</a:t>
            </a:r>
            <a:endParaRPr lang="ar-SY" sz="2400" b="1" dirty="0"/>
          </a:p>
        </p:txBody>
      </p:sp>
    </p:spTree>
    <p:extLst>
      <p:ext uri="{BB962C8B-B14F-4D97-AF65-F5344CB8AC3E}">
        <p14:creationId xmlns:p14="http://schemas.microsoft.com/office/powerpoint/2010/main" val="4016761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692696"/>
          </a:xfrm>
        </p:spPr>
        <p:txBody>
          <a:bodyPr>
            <a:normAutofit/>
          </a:bodyPr>
          <a:lstStyle/>
          <a:p>
            <a:pPr algn="r"/>
            <a:r>
              <a:rPr lang="ar-SY" sz="2400" b="1" dirty="0" smtClean="0"/>
              <a:t>التهاب الكبد </a:t>
            </a:r>
            <a:r>
              <a:rPr lang="en-US" sz="2400" b="1" dirty="0" smtClean="0"/>
              <a:t>C</a:t>
            </a:r>
            <a:endParaRPr lang="ar-SY" sz="2400" b="1" dirty="0"/>
          </a:p>
        </p:txBody>
      </p:sp>
      <p:sp>
        <p:nvSpPr>
          <p:cNvPr id="3" name="عنصر نائب للمحتوى 2"/>
          <p:cNvSpPr>
            <a:spLocks noGrp="1"/>
          </p:cNvSpPr>
          <p:nvPr>
            <p:ph idx="1"/>
          </p:nvPr>
        </p:nvSpPr>
        <p:spPr>
          <a:xfrm>
            <a:off x="0" y="548680"/>
            <a:ext cx="9144000" cy="6309320"/>
          </a:xfrm>
        </p:spPr>
        <p:txBody>
          <a:bodyPr>
            <a:normAutofit/>
          </a:bodyPr>
          <a:lstStyle/>
          <a:p>
            <a:pPr marL="0" indent="0">
              <a:buNone/>
            </a:pPr>
            <a:r>
              <a:rPr lang="ar-SA" sz="2400" b="1" dirty="0" smtClean="0"/>
              <a:t>فيروس التهاب الكبد </a:t>
            </a:r>
            <a:r>
              <a:rPr lang="en-US" sz="2400" b="1" dirty="0" smtClean="0"/>
              <a:t>C</a:t>
            </a:r>
            <a:r>
              <a:rPr lang="ar-SY" sz="2400" b="1" dirty="0" smtClean="0"/>
              <a:t>(</a:t>
            </a:r>
            <a:r>
              <a:rPr lang="en-US" sz="2400" b="1" dirty="0" smtClean="0"/>
              <a:t>HCV</a:t>
            </a:r>
            <a:r>
              <a:rPr lang="ar-SY" sz="2400" b="1" dirty="0" smtClean="0"/>
              <a:t>) </a:t>
            </a:r>
            <a:r>
              <a:rPr lang="ar-SY" sz="2400" b="1" u="sng" dirty="0" smtClean="0"/>
              <a:t>هو فيروس </a:t>
            </a:r>
            <a:r>
              <a:rPr lang="en-US" sz="2400" b="1" u="sng" dirty="0" smtClean="0"/>
              <a:t>RNA</a:t>
            </a:r>
            <a:r>
              <a:rPr lang="ar-SY" sz="2400" b="1" dirty="0" smtClean="0"/>
              <a:t> , كان </a:t>
            </a:r>
            <a:r>
              <a:rPr lang="ar-SY" sz="2400" b="1" u="sng" dirty="0" smtClean="0"/>
              <a:t>مسؤولا عن 90% من التهابات الكبد التالية لنقل الدم </a:t>
            </a:r>
            <a:r>
              <a:rPr lang="ar-SY" sz="2400" b="1" dirty="0" smtClean="0"/>
              <a:t>إلى أن تم إدخال اختبارات الكشف عنه في دم المعطي في عام 1991. نحو 1 من أصل 2000 متبرع في بريطانيا لديهم أضداد للفيروس . </a:t>
            </a:r>
            <a:r>
              <a:rPr lang="ar-SY" sz="2400" b="1" u="sng" dirty="0" smtClean="0"/>
              <a:t>يكثر انتشاره عند متعاطي المخدرات حقنا </a:t>
            </a:r>
            <a:r>
              <a:rPr lang="ar-SY" sz="2400" b="1" dirty="0" smtClean="0"/>
              <a:t>. </a:t>
            </a:r>
            <a:r>
              <a:rPr lang="ar-SY" sz="2400" b="1" u="sng" dirty="0" smtClean="0"/>
              <a:t>الانتقال العمودي هو الآن السبب الاكثر شيوعا لانتقال الفيروس عند الاطفال </a:t>
            </a:r>
            <a:r>
              <a:rPr lang="ar-SY" sz="2400" b="1" dirty="0" smtClean="0"/>
              <a:t>6% من الانتقالات تحدث من الأمهات المصابات ويتضاعف الشيوع في حال وجود خمج مرافق بفيرس </a:t>
            </a:r>
            <a:r>
              <a:rPr lang="en-US" sz="2400" b="1" dirty="0" smtClean="0"/>
              <a:t>HIV</a:t>
            </a:r>
            <a:r>
              <a:rPr lang="ar-SY" sz="2400" b="1" dirty="0" smtClean="0"/>
              <a:t> . </a:t>
            </a:r>
            <a:r>
              <a:rPr lang="ar-SY" sz="2400" b="1" u="sng" dirty="0" smtClean="0"/>
              <a:t>نادرا ما يسبب خمجا حادا ولكن تصبح الغالبية حملة مزمنيين </a:t>
            </a:r>
            <a:r>
              <a:rPr lang="ar-SY" sz="2400" b="1" dirty="0" smtClean="0"/>
              <a:t>مع نسبة20- 25% خطر مهدد للحياة بسبب تطور التشمع أو سرطانة الخلية الكبدية </a:t>
            </a:r>
            <a:r>
              <a:rPr lang="ar-SY" sz="2400" b="1" u="sng" dirty="0" smtClean="0"/>
              <a:t>. المعالجة الأساسية بمشاركة الإنترفيرون مع الريبافيرين تكون ناجعة </a:t>
            </a:r>
            <a:r>
              <a:rPr lang="ar-SY" sz="2400" b="1" dirty="0" smtClean="0"/>
              <a:t>. التطورات الحديثة في </a:t>
            </a:r>
            <a:r>
              <a:rPr lang="ar-SY" sz="2400" b="1" u="sng" dirty="0" smtClean="0"/>
              <a:t>الأدوية الفموية المضادة للفيروسات مثل </a:t>
            </a:r>
            <a:r>
              <a:rPr lang="en-US" sz="2400" b="1" u="sng" dirty="0" smtClean="0"/>
              <a:t>sofosbuvir</a:t>
            </a:r>
            <a:r>
              <a:rPr lang="ar-SY" sz="2400" b="1" u="sng" dirty="0" smtClean="0"/>
              <a:t>يبدو أنها شافية 100% </a:t>
            </a:r>
            <a:r>
              <a:rPr lang="ar-SY" sz="2400" b="1" dirty="0" smtClean="0"/>
              <a:t>لهذا تزداد الحاجة لمسح الأطفال عاليي الخطورة مثل أطفال مدمني المخدرات. </a:t>
            </a:r>
            <a:r>
              <a:rPr lang="ar-SY" sz="2400" b="1" u="sng" dirty="0" smtClean="0"/>
              <a:t>العلاج لايعطى قبل عمر 3 سنوات وبما أن </a:t>
            </a:r>
            <a:r>
              <a:rPr lang="en-US" sz="2400" b="1" u="sng" dirty="0" smtClean="0"/>
              <a:t>HCV</a:t>
            </a:r>
            <a:r>
              <a:rPr lang="ar-SA" sz="2400" b="1" u="sng" dirty="0" smtClean="0"/>
              <a:t> قد يشفى عفويا من الأخماج المنقولة عموديا.</a:t>
            </a:r>
          </a:p>
          <a:p>
            <a:pPr marL="0" indent="0">
              <a:buNone/>
            </a:pPr>
            <a:r>
              <a:rPr lang="ar-SA" sz="2400" b="1" dirty="0" smtClean="0">
                <a:solidFill>
                  <a:srgbClr val="FF0000"/>
                </a:solidFill>
              </a:rPr>
              <a:t>التهاب الكبد بفيرس </a:t>
            </a:r>
            <a:r>
              <a:rPr lang="en-US" sz="2400" b="1" dirty="0" smtClean="0">
                <a:solidFill>
                  <a:srgbClr val="FF0000"/>
                </a:solidFill>
              </a:rPr>
              <a:t>D</a:t>
            </a:r>
            <a:r>
              <a:rPr lang="ar-SY" sz="2400" b="1" dirty="0" smtClean="0">
                <a:solidFill>
                  <a:srgbClr val="FF0000"/>
                </a:solidFill>
              </a:rPr>
              <a:t> </a:t>
            </a:r>
          </a:p>
          <a:p>
            <a:pPr marL="0" indent="0">
              <a:buNone/>
            </a:pPr>
            <a:r>
              <a:rPr lang="ar-SY" sz="2400" b="1" dirty="0" smtClean="0"/>
              <a:t>فيروس التهاب الكبد </a:t>
            </a:r>
            <a:r>
              <a:rPr lang="en-US" sz="2400" b="1" dirty="0" smtClean="0"/>
              <a:t>D</a:t>
            </a:r>
            <a:r>
              <a:rPr lang="ar-SY" sz="2400" b="1" dirty="0" smtClean="0"/>
              <a:t> </a:t>
            </a:r>
            <a:r>
              <a:rPr lang="ar-SY" sz="2400" b="1" u="sng" dirty="0" smtClean="0"/>
              <a:t>هوفيروس </a:t>
            </a:r>
            <a:r>
              <a:rPr lang="en-US" sz="2400" b="1" u="sng" dirty="0" smtClean="0"/>
              <a:t>RNA</a:t>
            </a:r>
            <a:r>
              <a:rPr lang="ar-SA" sz="2400" b="1" u="sng" dirty="0" smtClean="0"/>
              <a:t> معيوب يعتمد على الفيروس </a:t>
            </a:r>
            <a:r>
              <a:rPr lang="en-US" sz="2400" b="1" u="sng" dirty="0" smtClean="0"/>
              <a:t>B</a:t>
            </a:r>
            <a:r>
              <a:rPr lang="ar-SY" sz="2400" b="1" u="sng" dirty="0" smtClean="0"/>
              <a:t> ليتضاعف </a:t>
            </a:r>
            <a:r>
              <a:rPr lang="ar-SY" sz="2400" b="1" dirty="0" smtClean="0"/>
              <a:t>. يحدث كخمج مرافق مع فيروس التهاب الكبد </a:t>
            </a:r>
            <a:r>
              <a:rPr lang="en-US" sz="2400" b="1" dirty="0" smtClean="0"/>
              <a:t>B</a:t>
            </a:r>
            <a:r>
              <a:rPr lang="ar-SY" sz="2400" b="1" dirty="0" smtClean="0"/>
              <a:t> أو على هيئة خمج لاحق يسبب تفاقما حادا لالتهاب الكبد المزمن لفيروس</a:t>
            </a:r>
            <a:r>
              <a:rPr lang="en-US" sz="2400" b="1" dirty="0" smtClean="0"/>
              <a:t>B</a:t>
            </a:r>
            <a:r>
              <a:rPr lang="ar-SY" sz="2400" b="1" dirty="0" smtClean="0"/>
              <a:t> . يحصل التشمع 50-70% عندما يحدث التهاب الكبد</a:t>
            </a:r>
            <a:r>
              <a:rPr lang="en-US" sz="2400" b="1" dirty="0" smtClean="0"/>
              <a:t>D</a:t>
            </a:r>
            <a:r>
              <a:rPr lang="ar-SY" sz="2400" b="1" dirty="0" smtClean="0"/>
              <a:t> المزمن .</a:t>
            </a:r>
            <a:endParaRPr lang="ar-SY" sz="2400" b="1" dirty="0"/>
          </a:p>
        </p:txBody>
      </p:sp>
    </p:spTree>
    <p:extLst>
      <p:ext uri="{BB962C8B-B14F-4D97-AF65-F5344CB8AC3E}">
        <p14:creationId xmlns:p14="http://schemas.microsoft.com/office/powerpoint/2010/main" val="2924678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476672"/>
          </a:xfrm>
        </p:spPr>
        <p:txBody>
          <a:bodyPr>
            <a:normAutofit/>
          </a:bodyPr>
          <a:lstStyle/>
          <a:p>
            <a:pPr algn="r"/>
            <a:r>
              <a:rPr lang="ar-SY" sz="2400" b="1" dirty="0" smtClean="0"/>
              <a:t>التهاب الكبد بفيروس </a:t>
            </a:r>
            <a:r>
              <a:rPr lang="en-US" sz="2400" b="1" dirty="0" smtClean="0"/>
              <a:t>E</a:t>
            </a:r>
            <a:r>
              <a:rPr lang="ar-SY" sz="2400" b="1" dirty="0" smtClean="0"/>
              <a:t> </a:t>
            </a:r>
            <a:endParaRPr lang="ar-SY" sz="2400" b="1" dirty="0"/>
          </a:p>
        </p:txBody>
      </p:sp>
      <p:sp>
        <p:nvSpPr>
          <p:cNvPr id="3" name="عنصر نائب للمحتوى 2"/>
          <p:cNvSpPr>
            <a:spLocks noGrp="1"/>
          </p:cNvSpPr>
          <p:nvPr>
            <p:ph idx="1"/>
          </p:nvPr>
        </p:nvSpPr>
        <p:spPr>
          <a:xfrm>
            <a:off x="0" y="476672"/>
            <a:ext cx="9144000" cy="6381328"/>
          </a:xfrm>
        </p:spPr>
        <p:txBody>
          <a:bodyPr>
            <a:normAutofit/>
          </a:bodyPr>
          <a:lstStyle/>
          <a:p>
            <a:r>
              <a:rPr lang="ar-SY" sz="2400" b="1" u="sng" dirty="0" smtClean="0"/>
              <a:t>فيروس </a:t>
            </a:r>
            <a:r>
              <a:rPr lang="en-US" sz="2400" b="1" u="sng" dirty="0" smtClean="0"/>
              <a:t>RNA </a:t>
            </a:r>
            <a:r>
              <a:rPr lang="ar-SY" sz="2400" b="1" u="sng" dirty="0" smtClean="0"/>
              <a:t> ينتقل بالسبيل المعوي ,بالماء الملوث عادة</a:t>
            </a:r>
            <a:r>
              <a:rPr lang="ar-SY" sz="2400" b="1" dirty="0" smtClean="0"/>
              <a:t>. يوجد في جميع أنحاء العالم لكنه أكثر انتشارا في البلدان النامية . </a:t>
            </a:r>
            <a:r>
              <a:rPr lang="ar-SY" sz="2400" b="1" u="sng" dirty="0" smtClean="0"/>
              <a:t>التهاب الكبد بفيروس</a:t>
            </a:r>
            <a:r>
              <a:rPr lang="en-US" sz="2400" b="1" u="sng" dirty="0" smtClean="0"/>
              <a:t>E </a:t>
            </a:r>
            <a:r>
              <a:rPr lang="ar-SY" sz="2400" b="1" u="sng" dirty="0" smtClean="0"/>
              <a:t> يسبب مرضا خفيفا محدد لذاته </a:t>
            </a:r>
            <a:r>
              <a:rPr lang="ar-SY" sz="2400" b="1" dirty="0" smtClean="0"/>
              <a:t>عند معظم الأشخاص </a:t>
            </a:r>
            <a:r>
              <a:rPr lang="ar-SY" sz="2400" b="1" u="sng" dirty="0" smtClean="0"/>
              <a:t>ومن المعلوم ينتقل عبر نقل الدم,او تناول لحم الخنزير المخموج</a:t>
            </a:r>
            <a:r>
              <a:rPr lang="ar-SY" sz="2400" b="1" dirty="0" smtClean="0"/>
              <a:t>. </a:t>
            </a:r>
            <a:r>
              <a:rPr lang="ar-SY" sz="2400" b="1" u="sng" dirty="0" smtClean="0"/>
              <a:t>يسبب  عند النساء الحوامل قصورا كبديا صاعقا مع معدل وفيات مرتفع</a:t>
            </a:r>
            <a:r>
              <a:rPr lang="ar-SY" sz="2400" b="1" dirty="0" smtClean="0"/>
              <a:t>.</a:t>
            </a:r>
          </a:p>
          <a:p>
            <a:r>
              <a:rPr lang="ar-SY" sz="2400" b="1" dirty="0" smtClean="0">
                <a:solidFill>
                  <a:srgbClr val="FF0000"/>
                </a:solidFill>
              </a:rPr>
              <a:t>التهاب الكبد (لا </a:t>
            </a:r>
            <a:r>
              <a:rPr lang="en-US" sz="2400" b="1" dirty="0" smtClean="0">
                <a:solidFill>
                  <a:srgbClr val="FF0000"/>
                </a:solidFill>
              </a:rPr>
              <a:t>A</a:t>
            </a:r>
            <a:r>
              <a:rPr lang="ar-SA" sz="2400" b="1" dirty="0" smtClean="0">
                <a:solidFill>
                  <a:srgbClr val="FF0000"/>
                </a:solidFill>
              </a:rPr>
              <a:t> ل </a:t>
            </a:r>
            <a:r>
              <a:rPr lang="en-US" sz="2400" b="1" dirty="0" smtClean="0">
                <a:solidFill>
                  <a:srgbClr val="FF0000"/>
                </a:solidFill>
              </a:rPr>
              <a:t>G</a:t>
            </a:r>
            <a:r>
              <a:rPr lang="ar-SA" sz="2400" b="1" dirty="0" smtClean="0">
                <a:solidFill>
                  <a:srgbClr val="FF0000"/>
                </a:solidFill>
              </a:rPr>
              <a:t> ) سلبي مصليا</a:t>
            </a:r>
          </a:p>
          <a:p>
            <a:r>
              <a:rPr lang="ar-SA" sz="2400" b="1" dirty="0" smtClean="0"/>
              <a:t>العرض السريري شبيه بالتهاب الكبد </a:t>
            </a:r>
            <a:r>
              <a:rPr lang="en-US" sz="2400" b="1" dirty="0" smtClean="0"/>
              <a:t>A</a:t>
            </a:r>
            <a:r>
              <a:rPr lang="ar-SY" sz="2400" b="1" dirty="0" smtClean="0"/>
              <a:t> . عندما يشتبه في بالامراضية الفيروسية لالتهاب الكبد لكن لايتم تحديدها , يعرف بالتهاب الكبد سلبي المصل. </a:t>
            </a:r>
          </a:p>
          <a:p>
            <a:r>
              <a:rPr lang="ar-SY" sz="2400" b="1" dirty="0" smtClean="0">
                <a:solidFill>
                  <a:srgbClr val="FF0000"/>
                </a:solidFill>
              </a:rPr>
              <a:t>فيروس إبشتاين بار</a:t>
            </a:r>
          </a:p>
          <a:p>
            <a:r>
              <a:rPr lang="ar-SY" sz="2400" b="1" dirty="0" smtClean="0"/>
              <a:t>يكون الأطفال المخموجين بفيروس إبشتاين بار غير أعراضيين عادة. يحصل في 40% التهاب كبد مع ضخامة كبدية طحالية ملحوظة, وقد يكون صاعقا . يحصل يرقان في أقل من 5% .</a:t>
            </a:r>
            <a:endParaRPr lang="ar-SY" sz="2400" b="1" dirty="0"/>
          </a:p>
        </p:txBody>
      </p:sp>
    </p:spTree>
    <p:extLst>
      <p:ext uri="{BB962C8B-B14F-4D97-AF65-F5344CB8AC3E}">
        <p14:creationId xmlns:p14="http://schemas.microsoft.com/office/powerpoint/2010/main" val="23357099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620688"/>
          </a:xfrm>
        </p:spPr>
        <p:txBody>
          <a:bodyPr>
            <a:normAutofit/>
          </a:bodyPr>
          <a:lstStyle/>
          <a:p>
            <a:pPr algn="r"/>
            <a:r>
              <a:rPr lang="ar-SY" sz="2400" b="1" dirty="0" smtClean="0"/>
              <a:t>قصور الكبد الحاد (التهاب الكبد الصاعق)</a:t>
            </a:r>
            <a:endParaRPr lang="ar-SY" sz="2400" b="1" dirty="0"/>
          </a:p>
        </p:txBody>
      </p:sp>
      <p:sp>
        <p:nvSpPr>
          <p:cNvPr id="3" name="عنصر نائب للمحتوى 2"/>
          <p:cNvSpPr>
            <a:spLocks noGrp="1"/>
          </p:cNvSpPr>
          <p:nvPr>
            <p:ph idx="1"/>
          </p:nvPr>
        </p:nvSpPr>
        <p:spPr>
          <a:xfrm>
            <a:off x="0" y="620688"/>
            <a:ext cx="9144000" cy="6237312"/>
          </a:xfrm>
        </p:spPr>
        <p:txBody>
          <a:bodyPr>
            <a:normAutofit/>
          </a:bodyPr>
          <a:lstStyle/>
          <a:p>
            <a:r>
              <a:rPr lang="ar-SY" sz="2400" b="1" dirty="0" smtClean="0"/>
              <a:t>القصور الكبدي الحاد عند الأطفال </a:t>
            </a:r>
            <a:r>
              <a:rPr lang="ar-SY" sz="2400" b="1" u="sng" dirty="0" smtClean="0"/>
              <a:t>يكون نتيجة نخر كبدي واسع وما ينجم عنه من فقد الوظيفة الكبدية</a:t>
            </a:r>
            <a:r>
              <a:rPr lang="ar-SY" sz="2400" b="1" dirty="0" smtClean="0"/>
              <a:t>. </a:t>
            </a:r>
            <a:r>
              <a:rPr lang="ar-SY" sz="2400" b="1" u="sng" dirty="0" smtClean="0"/>
              <a:t>مع حدوث اعتلال دماغي كبدي أو بدونه</a:t>
            </a:r>
            <a:r>
              <a:rPr lang="ar-SY" sz="2400" b="1" dirty="0" smtClean="0"/>
              <a:t>. المرض غيرشائع ولكنه يترافق بمعدل وفيات عال . </a:t>
            </a:r>
            <a:r>
              <a:rPr lang="ar-SY" sz="2400" b="1" u="sng" dirty="0" smtClean="0"/>
              <a:t>معظم حالاته تنجم عن حالات إنتانية واستقلابية </a:t>
            </a:r>
            <a:r>
              <a:rPr lang="ar-SY" sz="2400" b="1" dirty="0" smtClean="0"/>
              <a:t>.يحدث لدى الطفل خلال ساعات أو أسابيع يرقان , اعتلال دماغي , اعتلال تخثري , نقص سكر واضطراب شوارد . تشمل العلامات المبكرة للاعتلال الدماغي فترات متناوبة من الهياج والتخليط والنعاس . الأطفال الكبار قد يكون عدوانيين ويصعب السيطرة عليهم. تتضمن الاختلاطات وذمة دماغية . نزفا بسبب التهاب معدة أو اعتلال التخثر , انتان الدم والتهاب بنكرياس.</a:t>
            </a:r>
          </a:p>
          <a:p>
            <a:r>
              <a:rPr lang="ar-SY" sz="2400" b="1" dirty="0" smtClean="0">
                <a:solidFill>
                  <a:srgbClr val="FF0000"/>
                </a:solidFill>
              </a:rPr>
              <a:t>التشخيص</a:t>
            </a:r>
          </a:p>
          <a:p>
            <a:r>
              <a:rPr lang="ar-SY" sz="2400" b="1" dirty="0" smtClean="0"/>
              <a:t>قد يكون البيليروبين طبيعيا في المراحل الأولى لاسيما مع الأمراض الاستقلابية . </a:t>
            </a:r>
            <a:r>
              <a:rPr lang="ar-SY" sz="2400" b="1" u="sng" dirty="0" smtClean="0"/>
              <a:t>ترتفع ناقلات الأمين بشدة (10-100ضعف الطبيعي) وتزداد الفسفاتاز القلوية,يضطرب التخثر بشدة وتزداد أمونيا المصل </a:t>
            </a:r>
            <a:r>
              <a:rPr lang="ar-SY" sz="2400" b="1" dirty="0" smtClean="0"/>
              <a:t>. من المهم جدا </a:t>
            </a:r>
            <a:r>
              <a:rPr lang="ar-SY" sz="2400" b="1" u="sng" dirty="0" smtClean="0"/>
              <a:t>مراقبة التوازن الحمضي القلوي وسكر الدم وأزمنة التخثر</a:t>
            </a:r>
            <a:r>
              <a:rPr lang="ar-SY" sz="2400" b="1" dirty="0" smtClean="0"/>
              <a:t>. يظهر تخطيط الدماغ الكهربي اعتلالا دماغيا كبديا حادا وتظهر وذمة </a:t>
            </a:r>
            <a:r>
              <a:rPr lang="ar-SY" sz="2400" b="1" u="sng" dirty="0" smtClean="0"/>
              <a:t>دماغية بالتصوير الطبقي المحوري المحوسب </a:t>
            </a:r>
            <a:r>
              <a:rPr lang="ar-SY" sz="2400" b="1" dirty="0" smtClean="0"/>
              <a:t>.</a:t>
            </a:r>
            <a:endParaRPr lang="ar-SY" sz="2400" b="1" dirty="0"/>
          </a:p>
        </p:txBody>
      </p:sp>
    </p:spTree>
    <p:extLst>
      <p:ext uri="{BB962C8B-B14F-4D97-AF65-F5344CB8AC3E}">
        <p14:creationId xmlns:p14="http://schemas.microsoft.com/office/powerpoint/2010/main" val="22899247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548680"/>
          </a:xfrm>
        </p:spPr>
        <p:txBody>
          <a:bodyPr>
            <a:normAutofit/>
          </a:bodyPr>
          <a:lstStyle/>
          <a:p>
            <a:pPr algn="r"/>
            <a:r>
              <a:rPr lang="ar-SY" sz="2400" b="1" dirty="0" smtClean="0"/>
              <a:t>التدبير</a:t>
            </a:r>
            <a:endParaRPr lang="ar-SY" sz="2400" b="1" dirty="0"/>
          </a:p>
        </p:txBody>
      </p:sp>
      <p:sp>
        <p:nvSpPr>
          <p:cNvPr id="3" name="عنصر نائب للمحتوى 2"/>
          <p:cNvSpPr>
            <a:spLocks noGrp="1"/>
          </p:cNvSpPr>
          <p:nvPr>
            <p:ph idx="1"/>
          </p:nvPr>
        </p:nvSpPr>
        <p:spPr>
          <a:xfrm>
            <a:off x="0" y="548680"/>
            <a:ext cx="9144000" cy="6309320"/>
          </a:xfrm>
        </p:spPr>
        <p:txBody>
          <a:bodyPr>
            <a:normAutofit/>
          </a:bodyPr>
          <a:lstStyle/>
          <a:p>
            <a:r>
              <a:rPr lang="ar-SY" sz="2400" b="1" dirty="0" smtClean="0"/>
              <a:t>يجب تحويل الطفل مبكرا إلى مركز متخصص في الأمراض الكبد عند الأطفال في امراض الكبد عند الاطفال.</a:t>
            </a:r>
          </a:p>
          <a:p>
            <a:r>
              <a:rPr lang="ar-SY" sz="2400" b="1" u="sng" dirty="0" smtClean="0">
                <a:solidFill>
                  <a:srgbClr val="FF0000"/>
                </a:solidFill>
              </a:rPr>
              <a:t>الخطوات اللازمة لاستقرار الطفل والتي تسبق نقل الطفل تشمل </a:t>
            </a:r>
            <a:r>
              <a:rPr lang="ar-SY" sz="2400" b="1" dirty="0" smtClean="0"/>
              <a:t>:</a:t>
            </a:r>
          </a:p>
          <a:p>
            <a:r>
              <a:rPr lang="ar-SY" sz="2400" b="1" dirty="0" smtClean="0"/>
              <a:t>الحفاظ على سكر الدم(أكثر من 4ملمول/ل) باعطاء دكستروز وريدي .</a:t>
            </a:r>
          </a:p>
          <a:p>
            <a:r>
              <a:rPr lang="ar-SY" sz="2400" b="1" dirty="0" smtClean="0"/>
              <a:t>الوقاية من الانتان باعطاء صادات واسعة الطيف ومضادت الفطريات </a:t>
            </a:r>
          </a:p>
          <a:p>
            <a:r>
              <a:rPr lang="ar-SY" sz="2400" b="1" dirty="0" smtClean="0"/>
              <a:t>الوقاية من النزف ولاسيما من السبيل المعدي المعوي: باعطاء فيتامين ك وريدي ومضادات الحموضة والأدوية الحاصرة </a:t>
            </a:r>
            <a:r>
              <a:rPr lang="en-US" sz="2400" b="1" dirty="0" smtClean="0"/>
              <a:t>H2</a:t>
            </a:r>
            <a:r>
              <a:rPr lang="ar-SY" sz="2400" b="1" dirty="0" smtClean="0"/>
              <a:t> أو مثبطات مضخة البروتون.</a:t>
            </a:r>
          </a:p>
          <a:p>
            <a:r>
              <a:rPr lang="ar-SY" sz="2400" b="1" dirty="0" smtClean="0"/>
              <a:t>الوقاية من الوذمة الدماغية بتحديد السوائل وباعطاء المدرات المانيتولية في حال تطور الوذمة.</a:t>
            </a:r>
          </a:p>
          <a:p>
            <a:r>
              <a:rPr lang="ar-SY" sz="2400" b="1" dirty="0" smtClean="0"/>
              <a:t>المظاهر التي تقترح انذارا سيئا تتضمن ضمور الكبد, وارتفاع البيليروبين مع انخفاض ناقلات الأمين , تفاقم اضطرابات التخثر وحصول السبات .إذا لم يتم زرع كبد سيموت 70% من الأطفال الذين حصل لديهم سبات .</a:t>
            </a:r>
            <a:endParaRPr lang="ar-SY" sz="2400" b="1" dirty="0"/>
          </a:p>
        </p:txBody>
      </p:sp>
    </p:spTree>
    <p:extLst>
      <p:ext uri="{BB962C8B-B14F-4D97-AF65-F5344CB8AC3E}">
        <p14:creationId xmlns:p14="http://schemas.microsoft.com/office/powerpoint/2010/main" val="2806781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692696"/>
          </a:xfrm>
        </p:spPr>
        <p:txBody>
          <a:bodyPr>
            <a:normAutofit/>
          </a:bodyPr>
          <a:lstStyle/>
          <a:p>
            <a:pPr algn="r"/>
            <a:r>
              <a:rPr lang="ar-SY" sz="2400" b="1" dirty="0" smtClean="0"/>
              <a:t>تظاهرات اضطرابات الكبد عند الأطفال</a:t>
            </a:r>
            <a:endParaRPr lang="ar-SY" sz="2400" b="1" dirty="0"/>
          </a:p>
        </p:txBody>
      </p:sp>
      <p:sp>
        <p:nvSpPr>
          <p:cNvPr id="3" name="عنصر نائب للمحتوى 2"/>
          <p:cNvSpPr>
            <a:spLocks noGrp="1"/>
          </p:cNvSpPr>
          <p:nvPr>
            <p:ph idx="1"/>
          </p:nvPr>
        </p:nvSpPr>
        <p:spPr>
          <a:xfrm>
            <a:off x="0" y="692696"/>
            <a:ext cx="9144000" cy="6165304"/>
          </a:xfrm>
        </p:spPr>
        <p:txBody>
          <a:bodyPr>
            <a:normAutofit/>
          </a:bodyPr>
          <a:lstStyle/>
          <a:p>
            <a:r>
              <a:rPr lang="ar-SY" sz="2400" b="1" dirty="0" smtClean="0"/>
              <a:t>يرقان مديد عند الوليد (أكثر من 14 يوم عند تمام الحمل وأكثر من 3 أسابيع عند الخديج)</a:t>
            </a:r>
          </a:p>
          <a:p>
            <a:r>
              <a:rPr lang="ar-SY" sz="2400" b="1" dirty="0" smtClean="0"/>
              <a:t>يتطلب استقصاءات لتحديد وجود مرض كبدي(اليرقان المقترن).</a:t>
            </a:r>
          </a:p>
          <a:p>
            <a:r>
              <a:rPr lang="ar-SY" sz="2400" b="1" dirty="0" smtClean="0"/>
              <a:t>كلما كان تشخيص رتق الطرق الصفراوية وعلاجه جراحيا أبكر كلما كان الإنذار أفضل</a:t>
            </a:r>
          </a:p>
          <a:p>
            <a:r>
              <a:rPr lang="ar-SY" sz="2400" b="1" dirty="0" smtClean="0"/>
              <a:t>يمكن الوقاية من التهاب الكبد</a:t>
            </a:r>
            <a:r>
              <a:rPr lang="en-US" sz="2400" b="1" dirty="0" smtClean="0"/>
              <a:t>B</a:t>
            </a:r>
            <a:r>
              <a:rPr lang="ar-SY" sz="2400" b="1" dirty="0" smtClean="0"/>
              <a:t> المزمن عند الأطفال </a:t>
            </a:r>
          </a:p>
          <a:p>
            <a:r>
              <a:rPr lang="ar-SY" sz="2400" b="1" dirty="0" smtClean="0"/>
              <a:t>يمكن الآن الشفاء من التهاب الكبد</a:t>
            </a:r>
            <a:r>
              <a:rPr lang="en-US" sz="2400" b="1" dirty="0" smtClean="0"/>
              <a:t>C</a:t>
            </a:r>
            <a:r>
              <a:rPr lang="ar-SY" sz="2400" b="1" dirty="0" smtClean="0"/>
              <a:t> بمضادات القيروسات الفموية وهذا يدعم الحاجة لاجراء مسح للأطفال ذوي الخطورة.</a:t>
            </a:r>
          </a:p>
          <a:p>
            <a:r>
              <a:rPr lang="ar-SY" sz="2400" b="1" dirty="0" smtClean="0"/>
              <a:t>يعد زرع الكبد علاجا فعالا لقصور الكبد الحاد أو المزمن, مع معدل بقيا خمس سنوات في أكثر من 80%. </a:t>
            </a:r>
          </a:p>
          <a:p>
            <a:r>
              <a:rPr lang="ar-SY" sz="2400" b="1" dirty="0" smtClean="0"/>
              <a:t>العديد من الميزات السريرية ومضاعفات الكبد موضحة في الشكل التالي: </a:t>
            </a:r>
          </a:p>
        </p:txBody>
      </p:sp>
    </p:spTree>
    <p:extLst>
      <p:ext uri="{BB962C8B-B14F-4D97-AF65-F5344CB8AC3E}">
        <p14:creationId xmlns:p14="http://schemas.microsoft.com/office/powerpoint/2010/main" val="17129730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2660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476672"/>
          </a:xfrm>
        </p:spPr>
        <p:txBody>
          <a:bodyPr>
            <a:normAutofit/>
          </a:bodyPr>
          <a:lstStyle/>
          <a:p>
            <a:pPr algn="r"/>
            <a:r>
              <a:rPr lang="ar-SY" sz="2400" b="1" dirty="0" smtClean="0"/>
              <a:t>أمراض الكبد عند الأطفال الأكبر</a:t>
            </a:r>
            <a:endParaRPr lang="ar-SY" sz="2400" b="1" dirty="0"/>
          </a:p>
        </p:txBody>
      </p:sp>
      <p:sp>
        <p:nvSpPr>
          <p:cNvPr id="3" name="عنصر نائب للمحتوى 2"/>
          <p:cNvSpPr>
            <a:spLocks noGrp="1"/>
          </p:cNvSpPr>
          <p:nvPr>
            <p:ph idx="1"/>
          </p:nvPr>
        </p:nvSpPr>
        <p:spPr>
          <a:xfrm>
            <a:off x="2599" y="620688"/>
            <a:ext cx="9144000" cy="6237311"/>
          </a:xfrm>
        </p:spPr>
        <p:txBody>
          <a:bodyPr>
            <a:normAutofit/>
          </a:bodyPr>
          <a:lstStyle/>
          <a:p>
            <a:r>
              <a:rPr lang="ar-SY" sz="2400" b="1" dirty="0" smtClean="0"/>
              <a:t>يتنوع التظاهر السريري من التهاب كبد حاد إلى الحدوث المخاتل لضخامة كبدية طحالية, التشمع وارتفاع التوتر البابي والميل للنوم وسوء التغذية . أكثر الأسباب شيوعا هي فيروسات التهاب الكبد(</a:t>
            </a:r>
            <a:r>
              <a:rPr lang="en-US" sz="2400" b="1" dirty="0" smtClean="0"/>
              <a:t>C</a:t>
            </a:r>
            <a:r>
              <a:rPr lang="ar-SY" sz="2400" b="1" dirty="0" smtClean="0"/>
              <a:t>أو </a:t>
            </a:r>
            <a:r>
              <a:rPr lang="en-US" sz="2400" b="1" dirty="0" smtClean="0"/>
              <a:t>B</a:t>
            </a:r>
            <a:r>
              <a:rPr lang="ar-SY" sz="2400" b="1" dirty="0" smtClean="0"/>
              <a:t> ) والتهاب الكبد المناعي الذاتي , والمرض الكبدي الشحمي اللاكحولي لكن يجب عدم اغفال داء ويلسون من التشخيص التفريقي دوما. </a:t>
            </a:r>
          </a:p>
          <a:p>
            <a:r>
              <a:rPr lang="ar-SY" sz="2400" b="1" dirty="0" smtClean="0">
                <a:solidFill>
                  <a:srgbClr val="FF0000"/>
                </a:solidFill>
              </a:rPr>
              <a:t>التهاب الكبد المناعي الذاتي والتهاب المسالك الصفراوية المصلب</a:t>
            </a:r>
          </a:p>
          <a:p>
            <a:r>
              <a:rPr lang="ar-SY" sz="2400" b="1" u="sng" dirty="0" smtClean="0"/>
              <a:t>متوسط عمر التظاهرهو 7-10 سنوات </a:t>
            </a:r>
            <a:r>
              <a:rPr lang="ar-SY" sz="2400" b="1" dirty="0" smtClean="0"/>
              <a:t>. وهوأكثر شيوعا عند الفتيات </a:t>
            </a:r>
            <a:r>
              <a:rPr lang="ar-SY" sz="2400" b="1" u="sng" dirty="0" smtClean="0"/>
              <a:t>. قد يتظاهر كالتهاب كبد حاد أو كقصور كبد صاعق أو كاصابة كبدية مزمنة مع تظاهرات مناعة ذاتية مثل الطفح الجلدي, والتهاب المفاصل , فقر الدم الانحلالي أو التهاب الكلية </a:t>
            </a:r>
            <a:r>
              <a:rPr lang="ar-SY" sz="2400" b="1" dirty="0" smtClean="0"/>
              <a:t>. </a:t>
            </a:r>
            <a:r>
              <a:rPr lang="ar-SY" sz="2400" b="1" u="sng" dirty="0" smtClean="0"/>
              <a:t>يستند التشخيص على ارتفاع البروتين الكلي , فرط غاما غلوبيولين الدم (</a:t>
            </a:r>
            <a:r>
              <a:rPr lang="en-US" sz="2400" b="1" u="sng" dirty="0" smtClean="0"/>
              <a:t>IgG</a:t>
            </a:r>
            <a:r>
              <a:rPr lang="ar-SY" sz="2400" b="1" u="sng" dirty="0" smtClean="0"/>
              <a:t> &gt; من 20 غ/ل) , ايجابية الأضداد الذاتية , انخفاض المتممة (</a:t>
            </a:r>
            <a:r>
              <a:rPr lang="en-US" sz="2400" b="1" u="sng" dirty="0" smtClean="0"/>
              <a:t>C4</a:t>
            </a:r>
            <a:r>
              <a:rPr lang="ar-SY" sz="2400" b="1" u="sng" dirty="0" smtClean="0"/>
              <a:t> )في المصل </a:t>
            </a:r>
            <a:r>
              <a:rPr lang="ar-SY" sz="2400" b="1" dirty="0" smtClean="0"/>
              <a:t>, </a:t>
            </a:r>
            <a:r>
              <a:rPr lang="ar-SY" sz="2400" b="1" u="sng" dirty="0" smtClean="0"/>
              <a:t>والشكل النسيجي النموذجي </a:t>
            </a:r>
            <a:r>
              <a:rPr lang="ar-SY" sz="2400" b="1" dirty="0" smtClean="0"/>
              <a:t>.قد </a:t>
            </a:r>
            <a:r>
              <a:rPr lang="ar-SY" sz="2400" b="1" u="sng" dirty="0" smtClean="0"/>
              <a:t>يحدث التهاب الكبد المناعي الذاتي على نحو معزول أو يترافق مع داء الأمعاء الالتهابي , الداء الزلاقي أو أمراض مناعية ذاتية أخرى</a:t>
            </a:r>
            <a:r>
              <a:rPr lang="ar-SY" sz="2400" b="1" dirty="0" smtClean="0"/>
              <a:t> . يستجيب نحو 90% من الأطفال المصابين بالتهاب الكبد المناعي الذاتي </a:t>
            </a:r>
            <a:r>
              <a:rPr lang="ar-SY" sz="2400" b="1" u="sng" dirty="0" smtClean="0"/>
              <a:t>على نحو جيد للبريدنيزولون والآزايثوبيرين </a:t>
            </a:r>
            <a:r>
              <a:rPr lang="ar-SY" sz="2400" b="1" dirty="0" smtClean="0"/>
              <a:t>. يعالج </a:t>
            </a:r>
            <a:r>
              <a:rPr lang="ar-SY" sz="2400" b="1" u="sng" dirty="0" smtClean="0"/>
              <a:t>التهاب المسالك الصفراوية المصلب بحمض أورثوديوكسيكوليك </a:t>
            </a:r>
            <a:r>
              <a:rPr lang="ar-SY" sz="2400" b="1" dirty="0" smtClean="0"/>
              <a:t>.</a:t>
            </a:r>
            <a:endParaRPr lang="ar-SY" sz="2400" b="1" dirty="0"/>
          </a:p>
        </p:txBody>
      </p:sp>
    </p:spTree>
    <p:extLst>
      <p:ext uri="{BB962C8B-B14F-4D97-AF65-F5344CB8AC3E}">
        <p14:creationId xmlns:p14="http://schemas.microsoft.com/office/powerpoint/2010/main" val="38333235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31050"/>
            <a:ext cx="9144000" cy="682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62214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548680"/>
          </a:xfrm>
        </p:spPr>
        <p:txBody>
          <a:bodyPr>
            <a:normAutofit/>
          </a:bodyPr>
          <a:lstStyle/>
          <a:p>
            <a:pPr algn="r"/>
            <a:r>
              <a:rPr lang="ar-SY" sz="2400" b="1" dirty="0" smtClean="0"/>
              <a:t>الداء الليفي الكيسي </a:t>
            </a:r>
            <a:endParaRPr lang="ar-SY" sz="2400" b="1" dirty="0"/>
          </a:p>
        </p:txBody>
      </p:sp>
      <p:sp>
        <p:nvSpPr>
          <p:cNvPr id="3" name="عنصر نائب للمحتوى 2"/>
          <p:cNvSpPr>
            <a:spLocks noGrp="1"/>
          </p:cNvSpPr>
          <p:nvPr>
            <p:ph idx="1"/>
          </p:nvPr>
        </p:nvSpPr>
        <p:spPr>
          <a:xfrm>
            <a:off x="0" y="548680"/>
            <a:ext cx="9144000" cy="6309320"/>
          </a:xfrm>
        </p:spPr>
        <p:txBody>
          <a:bodyPr>
            <a:normAutofit/>
          </a:bodyPr>
          <a:lstStyle/>
          <a:p>
            <a:r>
              <a:rPr lang="ar-SY" sz="2400" b="1" dirty="0" smtClean="0"/>
              <a:t>المرض الكبدي هو السبب الثاني الأكثر شيوعا للوفاة لمرض الداء الليفي الكيسي بعد المرض التنفسي. تشحم الكبد ,الكبد الدسم . هو الشذوذ الكبدي الأكثر شيوعا وقد يترافق مع سوء تغذية بروتيني أو عوز في المغذيات الدقيقة . تشحم الكبد لايترقى عموما وتعتمد المعالجة على تأمين ودعم غذائي مثالي .الإصابة الكبدية الأكثر نوعية تظهر بسبب لزوجة وسماكة الصفراء مع تركيز شاذ للحموض الصفراوية , مما يؤدي إلى تليف صفراوي مترق .</a:t>
            </a:r>
          </a:p>
          <a:p>
            <a:r>
              <a:rPr lang="ar-SY" sz="2400" b="1" dirty="0" smtClean="0"/>
              <a:t>يتطور التشمع وفرط التوتر البابي عند 20% من الأطفال في منتصف المراهقة . </a:t>
            </a:r>
          </a:p>
          <a:p>
            <a:r>
              <a:rPr lang="ar-SY" sz="2400" b="1" dirty="0" smtClean="0"/>
              <a:t>من الصعب اكتشاف الاصابة الكبدية مبكرا بالفحوص الكيميائية الحيوية أو بالإيكو أو بالتصوير الومضاني . </a:t>
            </a:r>
            <a:r>
              <a:rPr lang="ar-SY" sz="2400" b="1" u="sng" dirty="0" smtClean="0"/>
              <a:t>تتضمن التبدلات النسيجية الكبدية تشحم الكبد , تليف صفراوي بؤري أو تشمع عقدي بؤري </a:t>
            </a:r>
            <a:r>
              <a:rPr lang="ar-SY" sz="2400" b="1" dirty="0" smtClean="0"/>
              <a:t>.</a:t>
            </a:r>
          </a:p>
          <a:p>
            <a:r>
              <a:rPr lang="ar-SY" sz="2400" b="1" dirty="0" smtClean="0"/>
              <a:t> تتضمن المعالجة الداعمة معالجة بالتنظير الهضمي للدوالي ومعالجة غذائية واعطاء </a:t>
            </a:r>
            <a:r>
              <a:rPr lang="en-US" sz="2400" b="1" dirty="0" smtClean="0"/>
              <a:t>ursodeoxycholic acid</a:t>
            </a:r>
            <a:r>
              <a:rPr lang="ar-SA" sz="2400" b="1" dirty="0" smtClean="0"/>
              <a:t> . يؤخذ زرع الكبد في الحسبان للمرضى في المرحلة النهائية من الاصابة الكبدية سواء لوحده أم بالمشاركة مع زرع قلب ورئتين.</a:t>
            </a:r>
            <a:endParaRPr lang="ar-SY" sz="2400" b="1" dirty="0"/>
          </a:p>
        </p:txBody>
      </p:sp>
    </p:spTree>
    <p:extLst>
      <p:ext uri="{BB962C8B-B14F-4D97-AF65-F5344CB8AC3E}">
        <p14:creationId xmlns:p14="http://schemas.microsoft.com/office/powerpoint/2010/main" val="29056268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548680"/>
          </a:xfrm>
        </p:spPr>
        <p:txBody>
          <a:bodyPr>
            <a:normAutofit/>
          </a:bodyPr>
          <a:lstStyle/>
          <a:p>
            <a:pPr algn="r"/>
            <a:r>
              <a:rPr lang="ar-SA" sz="2400" b="1" dirty="0" smtClean="0"/>
              <a:t>داء ويلسون</a:t>
            </a:r>
            <a:endParaRPr lang="ar-SY" sz="2400" b="1" dirty="0"/>
          </a:p>
        </p:txBody>
      </p:sp>
      <p:sp>
        <p:nvSpPr>
          <p:cNvPr id="3" name="عنصر نائب للمحتوى 2"/>
          <p:cNvSpPr>
            <a:spLocks noGrp="1"/>
          </p:cNvSpPr>
          <p:nvPr>
            <p:ph idx="1"/>
          </p:nvPr>
        </p:nvSpPr>
        <p:spPr>
          <a:xfrm>
            <a:off x="0" y="548680"/>
            <a:ext cx="9144000" cy="6309320"/>
          </a:xfrm>
        </p:spPr>
        <p:txBody>
          <a:bodyPr>
            <a:normAutofit/>
          </a:bodyPr>
          <a:lstStyle/>
          <a:p>
            <a:r>
              <a:rPr lang="ar-SA" sz="2400" b="1" dirty="0" smtClean="0"/>
              <a:t>هو اضطراب جسمي متنحي بنسبة حدوث 1 من 200000 . الخلل الجيني الأساسي هو مزيج من انخفاض تركيب السيروبلازمين (البروتين الرابط للنحاس)و اضطراب إفراز النحاس في الصفراء , الأمر الذي يؤدي إلى تراكم النحاس في الكبد والكلى والدماغ والقرنية .</a:t>
            </a:r>
          </a:p>
          <a:p>
            <a:r>
              <a:rPr lang="ar-SA" sz="2400" b="1" dirty="0" smtClean="0"/>
              <a:t>نادرا ما يتظاهر المرض في الأطفال الذين تقل أعمارهم عن 3 سنوات . </a:t>
            </a:r>
          </a:p>
          <a:p>
            <a:r>
              <a:rPr lang="ar-SA" sz="2400" b="1" dirty="0" smtClean="0"/>
              <a:t>الإصابة الكبدية هي الأكثر احتمالا للظهور في سن الطفولة . تأخذ هذه الاصابة أي نمط من أنماط إصابة الكبد , بما في ذلك التهاب الكبد الحاد, والتهاب الكبد الصاعق , تشمع وارتفاع التوتر البابي. </a:t>
            </a:r>
          </a:p>
          <a:p>
            <a:r>
              <a:rPr lang="ar-SA" sz="2400" b="1" dirty="0" smtClean="0"/>
              <a:t>التظاهرات العصبية النفسية أكثر شيوعا في العقد الثاني, وتشمل تدهور في الأداء المدرسي ,واضطرابات مزاجية وسلوكية , وعلامات خارج هرمية مثل لا تناسق حركي , رجفان والرتة. قد يحدث أيضا عسرة وظيفية أنبوبية كلوية مع كساح مقاوم للفيتامين </a:t>
            </a:r>
            <a:r>
              <a:rPr lang="en-US" sz="2400" b="1" dirty="0" smtClean="0"/>
              <a:t>D</a:t>
            </a:r>
            <a:r>
              <a:rPr lang="ar-SY" sz="2400" b="1" dirty="0" smtClean="0"/>
              <a:t> , فقر دم انحلالي . لا يظهر تراكم النحاس في القرنية ( حلقة كايزر فلايشر) قبل عمر 7 سنوات.</a:t>
            </a:r>
            <a:endParaRPr lang="ar-SY" sz="2400" b="1" dirty="0"/>
          </a:p>
        </p:txBody>
      </p:sp>
    </p:spTree>
    <p:extLst>
      <p:ext uri="{BB962C8B-B14F-4D97-AF65-F5344CB8AC3E}">
        <p14:creationId xmlns:p14="http://schemas.microsoft.com/office/powerpoint/2010/main" val="5090633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47621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47464"/>
            <a:ext cx="8229600" cy="432048"/>
          </a:xfrm>
        </p:spPr>
        <p:txBody>
          <a:bodyPr>
            <a:normAutofit fontScale="90000"/>
          </a:bodyPr>
          <a:lstStyle/>
          <a:p>
            <a:endParaRPr lang="ar-SY" dirty="0"/>
          </a:p>
        </p:txBody>
      </p:sp>
      <p:sp>
        <p:nvSpPr>
          <p:cNvPr id="3" name="عنصر نائب للمحتوى 2"/>
          <p:cNvSpPr>
            <a:spLocks noGrp="1"/>
          </p:cNvSpPr>
          <p:nvPr>
            <p:ph idx="1"/>
          </p:nvPr>
        </p:nvSpPr>
        <p:spPr>
          <a:xfrm>
            <a:off x="0" y="0"/>
            <a:ext cx="9144000" cy="6858000"/>
          </a:xfrm>
        </p:spPr>
        <p:txBody>
          <a:bodyPr>
            <a:normAutofit/>
          </a:bodyPr>
          <a:lstStyle/>
          <a:p>
            <a:r>
              <a:rPr lang="ar-SY" sz="2400" b="1" u="sng" dirty="0" smtClean="0"/>
              <a:t>انخفاض مستوى السيروبلازمين والنحاس في المصل نموذجي </a:t>
            </a:r>
            <a:r>
              <a:rPr lang="ar-SY" sz="2400" b="1" dirty="0" smtClean="0"/>
              <a:t>ولكنه ليس عاما, يكون طرح النحاس في البول مزدادا ويزداد أكثر بعد إعطاء البينسيلامين . مع ذلك فإن</a:t>
            </a:r>
          </a:p>
          <a:p>
            <a:r>
              <a:rPr lang="ar-SY" sz="2400" b="1" dirty="0" smtClean="0"/>
              <a:t> </a:t>
            </a:r>
            <a:r>
              <a:rPr lang="ar-SY" sz="2400" b="1" u="sng" dirty="0" smtClean="0"/>
              <a:t>تاكيد التشخيص </a:t>
            </a:r>
            <a:r>
              <a:rPr lang="ar-SY" sz="2400" b="1" dirty="0" smtClean="0"/>
              <a:t>يكون بإظهار وجود كمية مرتفعة من النحاس في الكبد في خزعة الكبد أو تحديد الطفرة الوراثية . </a:t>
            </a:r>
          </a:p>
          <a:p>
            <a:r>
              <a:rPr lang="ar-SY" sz="2400" b="1" u="sng" dirty="0" smtClean="0"/>
              <a:t>تعتمد المعالجة </a:t>
            </a:r>
            <a:r>
              <a:rPr lang="ar-SY" sz="2400" b="1" dirty="0" smtClean="0"/>
              <a:t>على البنسيلامين أو </a:t>
            </a:r>
            <a:r>
              <a:rPr lang="en-US" sz="2400" b="1" dirty="0" smtClean="0"/>
              <a:t>trientine</a:t>
            </a:r>
            <a:r>
              <a:rPr lang="ar-SY" sz="2400" b="1" dirty="0" smtClean="0"/>
              <a:t> وكلاهما ويعزز إفراز النحاس في البول, مما يقلل من النحاس في الكبد والجهاز العصبي المركزي ويعطى الزنك للحد من امتصاص النحاس . ويعطى البيريدوكسين  للوقاية من الاعتلال العصبي المحيطي.</a:t>
            </a:r>
          </a:p>
          <a:p>
            <a:r>
              <a:rPr lang="ar-SY" sz="2400" b="1" dirty="0" smtClean="0"/>
              <a:t>يعطى الزنك للأطفال اللاعرضيين الذين تم كشفهم بمسح الأسرة. </a:t>
            </a:r>
          </a:p>
          <a:p>
            <a:r>
              <a:rPr lang="ar-SY" sz="2400" b="1" dirty="0" smtClean="0"/>
              <a:t>قد يستغرق تحسن الوظيفة العصبية فترة تصل إلى 12 شهرا من العلاج.</a:t>
            </a:r>
          </a:p>
          <a:p>
            <a:r>
              <a:rPr lang="ar-SY" sz="2400" b="1" dirty="0" smtClean="0"/>
              <a:t> يموت ثلاثون في المائة من الأطفال الذين يعانون من مرض ويلسون جراء مضاعفات كبدية إذا لم يعالجوا .</a:t>
            </a:r>
          </a:p>
          <a:p>
            <a:r>
              <a:rPr lang="ar-SY" sz="2400" b="1" dirty="0" smtClean="0"/>
              <a:t>يجب زرع الكبد للأطفال المصابون بقصور الكبد الحاد أو مرض كبد شديد في المراحل النهائية.</a:t>
            </a:r>
            <a:endParaRPr lang="ar-SY" sz="2400" b="1" dirty="0"/>
          </a:p>
        </p:txBody>
      </p:sp>
    </p:spTree>
    <p:extLst>
      <p:ext uri="{BB962C8B-B14F-4D97-AF65-F5344CB8AC3E}">
        <p14:creationId xmlns:p14="http://schemas.microsoft.com/office/powerpoint/2010/main" val="35016788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620688"/>
          </a:xfrm>
        </p:spPr>
        <p:txBody>
          <a:bodyPr>
            <a:normAutofit/>
          </a:bodyPr>
          <a:lstStyle/>
          <a:p>
            <a:pPr algn="r"/>
            <a:r>
              <a:rPr lang="ar-SY" sz="2400" b="1" dirty="0" smtClean="0"/>
              <a:t>الداء الكبدي الليفي عديد الكيسات ( الاعتلالات الهدبية)</a:t>
            </a:r>
            <a:endParaRPr lang="ar-SY" sz="2400" b="1" dirty="0"/>
          </a:p>
        </p:txBody>
      </p:sp>
      <p:sp>
        <p:nvSpPr>
          <p:cNvPr id="3" name="عنصر نائب للمحتوى 2"/>
          <p:cNvSpPr>
            <a:spLocks noGrp="1"/>
          </p:cNvSpPr>
          <p:nvPr>
            <p:ph idx="1"/>
          </p:nvPr>
        </p:nvSpPr>
        <p:spPr>
          <a:xfrm>
            <a:off x="0" y="548680"/>
            <a:ext cx="9144000" cy="6309320"/>
          </a:xfrm>
        </p:spPr>
        <p:txBody>
          <a:bodyPr>
            <a:normAutofit/>
          </a:bodyPr>
          <a:lstStyle/>
          <a:p>
            <a:r>
              <a:rPr lang="ar-SY" sz="2400" b="1" dirty="0" smtClean="0"/>
              <a:t>هي مجموعة من الحالات الموروثة التي تؤثر في تطور الشجرة الصفراوية داخل الكبد تتظاهر بمرض كبدي كيسي أو تليف مع إصابة كلوية . </a:t>
            </a:r>
          </a:p>
          <a:p>
            <a:r>
              <a:rPr lang="ar-SY" sz="2400" b="1" u="sng" dirty="0" smtClean="0"/>
              <a:t>التليف الكبدي الخلقي يتظاهر عند الأطفال بعد السنة الثانية من العمر بضخامة كبدية طحالية , توسع بطني وفرط توتر بابي </a:t>
            </a:r>
            <a:r>
              <a:rPr lang="ar-SY" sz="2400" b="1" dirty="0" smtClean="0"/>
              <a:t>. </a:t>
            </a:r>
            <a:r>
              <a:rPr lang="ar-SY" sz="2400" b="1" u="sng" dirty="0" smtClean="0"/>
              <a:t>تفرق عن التشمع بأن اختبارات وظائف الكبد تكون طبيعية في الحالة المبكرة </a:t>
            </a:r>
            <a:r>
              <a:rPr lang="ar-SY" sz="2400" b="1" dirty="0" smtClean="0"/>
              <a:t>. يظهر في الكبد نسيجيا أشرطة عريضة من التليف الكبدي تحتوي أقنية صفراوية شاذة . </a:t>
            </a:r>
          </a:p>
          <a:p>
            <a:r>
              <a:rPr lang="ar-SY" sz="2400" b="1" dirty="0" smtClean="0"/>
              <a:t>تتضمن الآختلاطات فرط توتر بابي مع دوالي والتهاب أقنية صفراوية متكرر.</a:t>
            </a:r>
          </a:p>
          <a:p>
            <a:r>
              <a:rPr lang="ar-SY" sz="2400" b="1" u="sng" dirty="0" smtClean="0"/>
              <a:t>الداء الكلوي الكيسي قد يترافق معه وقد يسبب فرط توتر أو سوء وظيفة كلوية </a:t>
            </a:r>
            <a:r>
              <a:rPr lang="ar-SY" sz="2400" b="1" dirty="0" smtClean="0"/>
              <a:t>.</a:t>
            </a:r>
          </a:p>
          <a:p>
            <a:r>
              <a:rPr lang="ar-SY" sz="2400" b="1" dirty="0" smtClean="0"/>
              <a:t> تتضمن استطبابات زرع الكبد : التهاب مسالك صفراوية شديد متكرر أو تدهور الوظيفة الكلوية الذي يتطلب زرع كلية , وفي هذه الحالة يمكن زرع  مشترك .</a:t>
            </a:r>
            <a:endParaRPr lang="ar-SY" sz="2400" b="1" dirty="0"/>
          </a:p>
        </p:txBody>
      </p:sp>
    </p:spTree>
    <p:extLst>
      <p:ext uri="{BB962C8B-B14F-4D97-AF65-F5344CB8AC3E}">
        <p14:creationId xmlns:p14="http://schemas.microsoft.com/office/powerpoint/2010/main" val="2467208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548680"/>
          </a:xfrm>
        </p:spPr>
        <p:txBody>
          <a:bodyPr>
            <a:normAutofit/>
          </a:bodyPr>
          <a:lstStyle/>
          <a:p>
            <a:pPr algn="r"/>
            <a:r>
              <a:rPr lang="ar-SY" sz="2400" b="1" dirty="0" smtClean="0"/>
              <a:t>تشحم الكبد غير الكحولي </a:t>
            </a:r>
            <a:endParaRPr lang="ar-SY" sz="2400" b="1" dirty="0"/>
          </a:p>
        </p:txBody>
      </p:sp>
      <p:sp>
        <p:nvSpPr>
          <p:cNvPr id="3" name="عنصر نائب للمحتوى 2"/>
          <p:cNvSpPr>
            <a:spLocks noGrp="1"/>
          </p:cNvSpPr>
          <p:nvPr>
            <p:ph idx="1"/>
          </p:nvPr>
        </p:nvSpPr>
        <p:spPr>
          <a:xfrm>
            <a:off x="0" y="548680"/>
            <a:ext cx="9144000" cy="6309320"/>
          </a:xfrm>
        </p:spPr>
        <p:txBody>
          <a:bodyPr>
            <a:normAutofit/>
          </a:bodyPr>
          <a:lstStyle/>
          <a:p>
            <a:r>
              <a:rPr lang="ar-SY" sz="2400" b="1" u="sng" dirty="0" smtClean="0"/>
              <a:t>تشحم الكبد اللاكحولي هو السبب الوحيد الأكثر شيوعا للداء الكبدي المزمن عند الأطفال في الدول المتقدمة اقتصاديا </a:t>
            </a:r>
            <a:r>
              <a:rPr lang="ar-SY" sz="2400" b="1" dirty="0" smtClean="0"/>
              <a:t>. هو مرض ذو طيف واسع يتراوح من توضعات شحمية بسيطة (تنكس دهني) إلى التهاب (التهاب كبد دهني), تليف, تشمع وقصور كبدي في المرحلة النهائية . </a:t>
            </a:r>
            <a:r>
              <a:rPr lang="ar-SY" sz="2400" b="1" u="sng" dirty="0" smtClean="0"/>
              <a:t>قد يترافق عند الأطفال مع متلازمة استقلابية أو البدانة.</a:t>
            </a:r>
          </a:p>
          <a:p>
            <a:r>
              <a:rPr lang="ar-SY" sz="2400" b="1" dirty="0" smtClean="0"/>
              <a:t>الإنذار عند الأطفال غير واضح فالقلة يتطور لديهم تشمع مقارنة بنسبة 8-17 % من البالغين .</a:t>
            </a:r>
            <a:r>
              <a:rPr lang="ar-SY" sz="2400" b="1" u="sng" dirty="0" smtClean="0"/>
              <a:t>غالبية المرضى لاعرضيين وقد يعاني البعض من ألم مبهم في الربع العلوي الأيمن للبطن أو وهن .</a:t>
            </a:r>
          </a:p>
          <a:p>
            <a:r>
              <a:rPr lang="ar-SY" sz="2400" b="1" dirty="0" smtClean="0"/>
              <a:t>يشتبه بالتشخيص بموجودات كبدية ذات صدى على التصوير بالأمواج فوق الصوتية صدفة أو بارتفاع بسيط في ناقلات الأمين أجريت لسبب آخر.</a:t>
            </a:r>
          </a:p>
          <a:p>
            <a:r>
              <a:rPr lang="ar-SY" sz="2400" b="1" u="sng" dirty="0" smtClean="0"/>
              <a:t>تظهر الخزعة الكبدية تشحما واضحا مع التهاب أو تليف أو بدونه . </a:t>
            </a:r>
          </a:p>
          <a:p>
            <a:r>
              <a:rPr lang="ar-SY" sz="2400" b="1" dirty="0" smtClean="0"/>
              <a:t>الإمراضية غير مفهومة تماما لكنها قد تكون متعلقة بالمقاومة للأنسولين .</a:t>
            </a:r>
          </a:p>
          <a:p>
            <a:r>
              <a:rPr lang="ar-SY" sz="2400" b="1" u="sng" dirty="0" smtClean="0"/>
              <a:t>تستهدف المعالجة تخفيف الوزن عبر الحمية والتمارين الرياضية والتي قد تؤدي إلى عودة الوظائف الكبدية للطبيعي.</a:t>
            </a:r>
            <a:endParaRPr lang="ar-SY" sz="2400" b="1" u="sng" dirty="0"/>
          </a:p>
        </p:txBody>
      </p:sp>
    </p:spTree>
    <p:extLst>
      <p:ext uri="{BB962C8B-B14F-4D97-AF65-F5344CB8AC3E}">
        <p14:creationId xmlns:p14="http://schemas.microsoft.com/office/powerpoint/2010/main" val="15283261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548680"/>
          </a:xfrm>
        </p:spPr>
        <p:txBody>
          <a:bodyPr>
            <a:normAutofit/>
          </a:bodyPr>
          <a:lstStyle/>
          <a:p>
            <a:pPr algn="r"/>
            <a:r>
              <a:rPr lang="ar-SY" sz="2400" b="1" dirty="0" smtClean="0"/>
              <a:t>اختلاطات المرض الكبدي المزمن</a:t>
            </a:r>
            <a:endParaRPr lang="ar-SY" sz="2400" b="1" dirty="0"/>
          </a:p>
        </p:txBody>
      </p:sp>
      <p:sp>
        <p:nvSpPr>
          <p:cNvPr id="3" name="عنصر نائب للمحتوى 2"/>
          <p:cNvSpPr>
            <a:spLocks noGrp="1"/>
          </p:cNvSpPr>
          <p:nvPr>
            <p:ph idx="1"/>
          </p:nvPr>
        </p:nvSpPr>
        <p:spPr>
          <a:xfrm>
            <a:off x="0" y="620688"/>
            <a:ext cx="9144000" cy="6237312"/>
          </a:xfrm>
        </p:spPr>
        <p:txBody>
          <a:bodyPr>
            <a:normAutofit/>
          </a:bodyPr>
          <a:lstStyle/>
          <a:p>
            <a:r>
              <a:rPr lang="ar-SY" sz="2400" b="1" dirty="0" smtClean="0">
                <a:solidFill>
                  <a:srgbClr val="FF0000"/>
                </a:solidFill>
              </a:rPr>
              <a:t>التغذية</a:t>
            </a:r>
          </a:p>
          <a:p>
            <a:r>
              <a:rPr lang="ar-SY" sz="2400" b="1" dirty="0" smtClean="0"/>
              <a:t>التغذية الناجحة أمر أساسي لمرضى الكبد إذ إنها قد تحسن الحالة وتبقيها مستقرة .</a:t>
            </a:r>
          </a:p>
          <a:p>
            <a:r>
              <a:rPr lang="ar-SY" sz="2400" b="1" dirty="0" smtClean="0"/>
              <a:t>تتضمن عوائق التغذية الناجحة: </a:t>
            </a:r>
          </a:p>
          <a:p>
            <a:r>
              <a:rPr lang="ar-SY" sz="2400" b="1" u="sng" dirty="0" smtClean="0">
                <a:solidFill>
                  <a:srgbClr val="FF0000"/>
                </a:solidFill>
              </a:rPr>
              <a:t>سوء امتصاص الدسم </a:t>
            </a:r>
            <a:r>
              <a:rPr lang="ar-SY" sz="2400" b="1" dirty="0" smtClean="0"/>
              <a:t>:لاتمتص الدسم طويلة السلسلة على نحو فعال  بدون وجود الصفراء , </a:t>
            </a:r>
            <a:r>
              <a:rPr lang="ar-SY" sz="2400" b="1" u="sng" dirty="0" smtClean="0"/>
              <a:t>لذلك يتطلب الأمر تقديم حليب يحتوي ثلاثي الغليسيريد متوسط السلسلة </a:t>
            </a:r>
            <a:r>
              <a:rPr lang="ar-SY" sz="2400" b="1" dirty="0" smtClean="0"/>
              <a:t>(حليب صناعي خاص) إذا كان لدى الطفل ركودة صفراوية مستمرة حيث لاتتطلب مذيلات الصفراء للامتصاص. أكثر من 40% من حاجة الدسم يجب أن تكون دسما طويلة السلسلة للوقاية من عوز الحمض الدسمة الأساسية . الفيتامينات المنحلة بالدسم تحمل على الدسم طويلة السلسلة , ولذلك فإن عوزها شائع إذا لم يتم إضافتها.</a:t>
            </a:r>
          </a:p>
          <a:p>
            <a:r>
              <a:rPr lang="ar-SY" sz="2400" b="1" u="sng" dirty="0" smtClean="0">
                <a:solidFill>
                  <a:srgbClr val="FF0000"/>
                </a:solidFill>
              </a:rPr>
              <a:t>سوء التغذية البروتيني</a:t>
            </a:r>
            <a:r>
              <a:rPr lang="ar-SY" sz="2400" b="1" u="sng" dirty="0" smtClean="0"/>
              <a:t>: </a:t>
            </a:r>
            <a:r>
              <a:rPr lang="ar-SY" sz="2400" b="1" dirty="0" smtClean="0"/>
              <a:t>الوارد الضعيف مع معدل التقويض العالي للمريض الكبدي يجعل سوء التغذية البروتيني شائعا عند ظهور المرض . </a:t>
            </a:r>
            <a:r>
              <a:rPr lang="ar-SY" sz="2400" b="1" u="sng" dirty="0" smtClean="0"/>
              <a:t>يجب عدم تحديد الوارد من البروتين إلاعند حدوث اعتلال دماغي عند الطفل</a:t>
            </a:r>
            <a:r>
              <a:rPr lang="ar-SY" sz="2400" b="1" dirty="0" smtClean="0"/>
              <a:t>.</a:t>
            </a:r>
          </a:p>
          <a:p>
            <a:r>
              <a:rPr lang="ar-SY" sz="2400" b="1" u="sng" dirty="0" smtClean="0">
                <a:solidFill>
                  <a:srgbClr val="FF0000"/>
                </a:solidFill>
              </a:rPr>
              <a:t>القهم</a:t>
            </a:r>
            <a:r>
              <a:rPr lang="ar-SY" sz="2400" b="1" dirty="0" smtClean="0"/>
              <a:t>: عندما يكون الطفل بحالة غير جيدة فلا يستطيع تناول الكميات اللازمة من الغذاء وقد يحتاج للتغذية عبر أنبوب أنفي معدي أو بالتغذية الوريدية أحيانا.</a:t>
            </a:r>
            <a:endParaRPr lang="ar-SY" sz="2400" b="1" dirty="0"/>
          </a:p>
        </p:txBody>
      </p:sp>
    </p:spTree>
    <p:extLst>
      <p:ext uri="{BB962C8B-B14F-4D97-AF65-F5344CB8AC3E}">
        <p14:creationId xmlns:p14="http://schemas.microsoft.com/office/powerpoint/2010/main" val="3740216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61354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548680"/>
          </a:xfrm>
        </p:spPr>
        <p:txBody>
          <a:bodyPr>
            <a:normAutofit/>
          </a:bodyPr>
          <a:lstStyle/>
          <a:p>
            <a:pPr algn="r"/>
            <a:r>
              <a:rPr lang="ar-SY" sz="2400" b="1" dirty="0" smtClean="0"/>
              <a:t>الفيتامينات المنحلة بالدسم</a:t>
            </a:r>
            <a:endParaRPr lang="ar-SY" sz="2400" b="1" dirty="0"/>
          </a:p>
        </p:txBody>
      </p:sp>
      <p:sp>
        <p:nvSpPr>
          <p:cNvPr id="3" name="عنصر نائب للمحتوى 2"/>
          <p:cNvSpPr>
            <a:spLocks noGrp="1"/>
          </p:cNvSpPr>
          <p:nvPr>
            <p:ph idx="1"/>
          </p:nvPr>
        </p:nvSpPr>
        <p:spPr>
          <a:xfrm>
            <a:off x="0" y="548680"/>
            <a:ext cx="9144000" cy="6309320"/>
          </a:xfrm>
        </p:spPr>
        <p:txBody>
          <a:bodyPr>
            <a:normAutofit/>
          </a:bodyPr>
          <a:lstStyle/>
          <a:p>
            <a:r>
              <a:rPr lang="ar-SY" sz="2400" b="1" dirty="0" smtClean="0"/>
              <a:t>يمكن إعطاء جميع الفيتامينات المحلة بالدسم فمويا .يجب مراقبة مستويات الفيتامينات و تعديل الجرعة منعا لحدوث العوز . قد يكون من المطلوب إعطاء العضلي في العوز الشديد</a:t>
            </a:r>
            <a:endParaRPr lang="ar-SY" sz="24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72816"/>
            <a:ext cx="9143999" cy="5085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772816"/>
            <a:ext cx="9143998" cy="5085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13373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548680"/>
          </a:xfrm>
        </p:spPr>
        <p:txBody>
          <a:bodyPr>
            <a:normAutofit/>
          </a:bodyPr>
          <a:lstStyle/>
          <a:p>
            <a:pPr algn="r"/>
            <a:r>
              <a:rPr lang="ar-SY" sz="2400" b="1" dirty="0" smtClean="0"/>
              <a:t>الحكة</a:t>
            </a:r>
            <a:endParaRPr lang="ar-SY" sz="2400" b="1" dirty="0"/>
          </a:p>
        </p:txBody>
      </p:sp>
      <p:sp>
        <p:nvSpPr>
          <p:cNvPr id="3" name="عنصر نائب للمحتوى 2"/>
          <p:cNvSpPr>
            <a:spLocks noGrp="1"/>
          </p:cNvSpPr>
          <p:nvPr>
            <p:ph idx="1"/>
          </p:nvPr>
        </p:nvSpPr>
        <p:spPr>
          <a:xfrm>
            <a:off x="0" y="548680"/>
            <a:ext cx="9144000" cy="6309320"/>
          </a:xfrm>
        </p:spPr>
        <p:txBody>
          <a:bodyPr>
            <a:normAutofit/>
          </a:bodyPr>
          <a:lstStyle/>
          <a:p>
            <a:r>
              <a:rPr lang="ar-SY" sz="2400" b="1" dirty="0" smtClean="0"/>
              <a:t>تترافق الحكة الشديدة من الركودة الصفراوية وبما أن الآلية غير واضحة فمن الصعب تدبير الحكة, وقد يسبب سحجات في الجلد. </a:t>
            </a:r>
            <a:r>
              <a:rPr lang="ar-SY" sz="2400" b="1" u="sng" dirty="0" smtClean="0"/>
              <a:t>تتضمن المعالجة</a:t>
            </a:r>
            <a:r>
              <a:rPr lang="ar-SY" sz="2400" b="1" dirty="0" smtClean="0"/>
              <a:t>:</a:t>
            </a:r>
          </a:p>
          <a:p>
            <a:r>
              <a:rPr lang="ar-SY" sz="2400" b="1" dirty="0" smtClean="0"/>
              <a:t>ارتداء ثياب قطنية, الابتعاد عن الأجواءالحارة , الحفاظ على الأظافر قصيرة.</a:t>
            </a:r>
          </a:p>
          <a:p>
            <a:r>
              <a:rPr lang="ar-SY" sz="2400" b="1" dirty="0" smtClean="0"/>
              <a:t>ترطيب الجلد بمرطبات .</a:t>
            </a:r>
          </a:p>
          <a:p>
            <a:r>
              <a:rPr lang="ar-SY" sz="2400" b="1" dirty="0" smtClean="0"/>
              <a:t>الأدوية : </a:t>
            </a:r>
            <a:r>
              <a:rPr lang="ar-SY" sz="2400" b="1" u="sng" dirty="0" smtClean="0"/>
              <a:t>الفينو باربيتال</a:t>
            </a:r>
            <a:r>
              <a:rPr lang="ar-SY" sz="2400" b="1" dirty="0" smtClean="0"/>
              <a:t> لحث جريان الصفراء , </a:t>
            </a:r>
            <a:r>
              <a:rPr lang="ar-SY" sz="2400" b="1" u="sng" dirty="0" smtClean="0"/>
              <a:t>الكولسترامين </a:t>
            </a:r>
            <a:r>
              <a:rPr lang="ar-SY" sz="2400" b="1" dirty="0" smtClean="0"/>
              <a:t>ملح صفراوي راتنج لامتصاص الأملاح الصفراوية, </a:t>
            </a:r>
            <a:r>
              <a:rPr lang="ar-SY" sz="2400" b="1" u="sng" dirty="0" smtClean="0"/>
              <a:t>حمض الأورثوديوكسيكوليك </a:t>
            </a:r>
            <a:r>
              <a:rPr lang="ar-SY" sz="2400" b="1" dirty="0" smtClean="0"/>
              <a:t>حمض صفراوي فموي لحل الصفراء , </a:t>
            </a:r>
            <a:r>
              <a:rPr lang="ar-SY" sz="2400" b="1" u="sng" dirty="0" smtClean="0"/>
              <a:t>الريفامبيسين</a:t>
            </a:r>
            <a:r>
              <a:rPr lang="ar-SY" sz="2400" b="1" dirty="0" smtClean="0"/>
              <a:t> كمحفز أنزيمي.</a:t>
            </a:r>
          </a:p>
          <a:p>
            <a:r>
              <a:rPr lang="ar-SY" sz="2400" b="1" dirty="0" smtClean="0">
                <a:solidFill>
                  <a:srgbClr val="FF0000"/>
                </a:solidFill>
              </a:rPr>
              <a:t>الاعتلال الدماغي </a:t>
            </a:r>
          </a:p>
          <a:p>
            <a:r>
              <a:rPr lang="ar-SY" sz="2400" b="1" dirty="0" smtClean="0"/>
              <a:t>يحدث في المرحلة الأخيرة للمرض الكبدي وقد يسبق بنزف معدي معوي, إنتان, إعطاء المهدئات,قصور كلوي أو اضطراب التوازن الشاردي. من الصعب تشخيصه عند الأطفال لأن الوعي يتغير على مدار اليوم. يتظاهر الرضع بهياج وميل للنوم بينما يتظاهر الأطفال الكبار باضطرابات في : المزاج, نسق النوم,الإنجاز العقلي والسلوك. قد تكون الأمونيا مرتفعة في المصل ويكون تخطيط الدماغ الكهربي شاذا دوما. اللاكتولوز الفموي مع الصادات غير القابلة للامتصاص (</a:t>
            </a:r>
            <a:r>
              <a:rPr lang="en-US" sz="2400" b="1" dirty="0" smtClean="0"/>
              <a:t>rifaximin</a:t>
            </a:r>
            <a:r>
              <a:rPr lang="ar-SY" sz="2400" b="1" dirty="0" smtClean="0"/>
              <a:t>)ستساعد في تخفيض الأمونيا بتخفيضها لحموضة الوسط القولوني وزيادة زمن المرور عبر الأمعاء.</a:t>
            </a:r>
            <a:endParaRPr lang="ar-SY" sz="2400" b="1" dirty="0"/>
          </a:p>
        </p:txBody>
      </p:sp>
    </p:spTree>
    <p:extLst>
      <p:ext uri="{BB962C8B-B14F-4D97-AF65-F5344CB8AC3E}">
        <p14:creationId xmlns:p14="http://schemas.microsoft.com/office/powerpoint/2010/main" val="383435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692696"/>
          </a:xfrm>
        </p:spPr>
        <p:txBody>
          <a:bodyPr>
            <a:normAutofit/>
          </a:bodyPr>
          <a:lstStyle/>
          <a:p>
            <a:pPr algn="r"/>
            <a:r>
              <a:rPr lang="ar-SY" sz="2400" b="1" dirty="0" smtClean="0"/>
              <a:t>تشمع الكبد وارتفاع التوتر البابي</a:t>
            </a:r>
            <a:endParaRPr lang="ar-SY" sz="2400" b="1" dirty="0"/>
          </a:p>
        </p:txBody>
      </p:sp>
      <p:sp>
        <p:nvSpPr>
          <p:cNvPr id="3" name="عنصر نائب للمحتوى 2"/>
          <p:cNvSpPr>
            <a:spLocks noGrp="1"/>
          </p:cNvSpPr>
          <p:nvPr>
            <p:ph idx="1"/>
          </p:nvPr>
        </p:nvSpPr>
        <p:spPr>
          <a:xfrm>
            <a:off x="0" y="692696"/>
            <a:ext cx="9144000" cy="6165304"/>
          </a:xfrm>
        </p:spPr>
        <p:txBody>
          <a:bodyPr>
            <a:normAutofit/>
          </a:bodyPr>
          <a:lstStyle/>
          <a:p>
            <a:r>
              <a:rPr lang="ar-SY" sz="2400" b="1" dirty="0" smtClean="0"/>
              <a:t>تشمع الكبد هو النتيجة النهائية للعديد من أمراض الكبد. يتم تحديده تشريحيا مرضيا بالتليف الواسع الشديد مع العقيدات التجديدية. قد يكون ثانويا لامراض الخلية الكبدية أو انسداد الأقنية الصفراوية المزمن (التشمع الصفراوي). التأثيرات الفيزيولوجية المرضية الرئيسة لتشمع الكبد هو تدهور الوظيفة الكبدية وارتفاع التوتر البابي مع تضخم الطحال, دوالي وحبن وقد يتطور لسرطان الخلية الكبدية.</a:t>
            </a:r>
            <a:endParaRPr lang="ar-SY" sz="2400" b="1" dirty="0"/>
          </a:p>
        </p:txBody>
      </p:sp>
    </p:spTree>
    <p:extLst>
      <p:ext uri="{BB962C8B-B14F-4D97-AF65-F5344CB8AC3E}">
        <p14:creationId xmlns:p14="http://schemas.microsoft.com/office/powerpoint/2010/main" val="33653235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dirty="0"/>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84440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flipV="1">
            <a:off x="467544" y="-675456"/>
            <a:ext cx="8229600" cy="144016"/>
          </a:xfrm>
        </p:spPr>
        <p:txBody>
          <a:bodyPr>
            <a:normAutofit fontScale="90000"/>
          </a:bodyPr>
          <a:lstStyle/>
          <a:p>
            <a:endParaRPr lang="ar-SY" dirty="0"/>
          </a:p>
        </p:txBody>
      </p:sp>
      <p:sp>
        <p:nvSpPr>
          <p:cNvPr id="3" name="عنصر نائب للمحتوى 2"/>
          <p:cNvSpPr>
            <a:spLocks noGrp="1"/>
          </p:cNvSpPr>
          <p:nvPr>
            <p:ph idx="1"/>
          </p:nvPr>
        </p:nvSpPr>
        <p:spPr>
          <a:xfrm>
            <a:off x="0" y="0"/>
            <a:ext cx="9144000" cy="6858000"/>
          </a:xfrm>
        </p:spPr>
        <p:txBody>
          <a:bodyPr>
            <a:normAutofit/>
          </a:bodyPr>
          <a:lstStyle/>
          <a:p>
            <a:r>
              <a:rPr lang="ar-SY" sz="2400" b="1" dirty="0" smtClean="0"/>
              <a:t>الأطفال الذين يعانون من التشمع المعاوض قد يكونون لا عرضيين إذا كانت وظيفة الكبد كافية.فلا يحصل يرقان عندهم وربما تكون اختبارات وظائف الكبد طبيعية.ومع ازدياد التشمع , تتدهور وظائف الكبد ويرتفع التوتر البابي على نحو واضح .</a:t>
            </a:r>
            <a:r>
              <a:rPr lang="ar-SY" sz="2400" b="1" u="sng" dirty="0" smtClean="0"/>
              <a:t>تتضمن العلامات </a:t>
            </a:r>
            <a:r>
              <a:rPr lang="ar-SY" sz="2400" b="1" dirty="0" smtClean="0"/>
              <a:t>اليرقان ,حمامى راحية أخمصية , توسع الشعريات والعنكبوت الوعائي, سوء التغذية ونقص المقوية العضلية.</a:t>
            </a:r>
          </a:p>
          <a:p>
            <a:r>
              <a:rPr lang="ar-SY" sz="2400" b="1" dirty="0" smtClean="0"/>
              <a:t> توسع الأوردة البطنية وتضخم الطحال يشيران إلى ارتفاع التوتر البابي , على الرغم من أن الكبد قد يكون منكمشا وغير مجسوس.</a:t>
            </a:r>
          </a:p>
          <a:p>
            <a:r>
              <a:rPr lang="ar-SY" sz="2400" b="1" dirty="0" smtClean="0">
                <a:solidFill>
                  <a:srgbClr val="FF0000"/>
                </a:solidFill>
              </a:rPr>
              <a:t>تتضمن الاستقصاءات :</a:t>
            </a:r>
          </a:p>
          <a:p>
            <a:r>
              <a:rPr lang="ar-SY" sz="2400" b="1" dirty="0" smtClean="0"/>
              <a:t>البحث عن الأسباب المعروفة لأمراض الكبد المزمنة.</a:t>
            </a:r>
          </a:p>
          <a:p>
            <a:r>
              <a:rPr lang="ar-SY" sz="2400" b="1" u="sng" dirty="0" smtClean="0"/>
              <a:t>التنظير الهضمي العلوي </a:t>
            </a:r>
            <a:r>
              <a:rPr lang="ar-SY" sz="2400" b="1" dirty="0" smtClean="0"/>
              <a:t>للكشف عن وجود دوالي المريء و/أو التهاب المعدة سحجي </a:t>
            </a:r>
          </a:p>
          <a:p>
            <a:r>
              <a:rPr lang="ar-SY" sz="2400" b="1" u="sng" dirty="0" smtClean="0"/>
              <a:t>إيكو البطن: </a:t>
            </a:r>
            <a:r>
              <a:rPr lang="ar-SY" sz="2400" b="1" dirty="0" smtClean="0"/>
              <a:t>قد يظهر كبد منكمش وتضخم الطحال مع دوالي المعدة والمريء</a:t>
            </a:r>
          </a:p>
          <a:p>
            <a:r>
              <a:rPr lang="ar-SY" sz="2400" b="1" u="sng" dirty="0" smtClean="0"/>
              <a:t>خزعة الكبد: </a:t>
            </a:r>
            <a:r>
              <a:rPr lang="ar-SY" sz="2400" b="1" dirty="0" smtClean="0"/>
              <a:t>قد تكون صعبة الإجراء بسبب التليف الواسع ولكن قد تدل على السبب (مثل التغيرات النموذجية في التليف الكبدي الخلقي ,تخزين النحاس).</a:t>
            </a:r>
          </a:p>
          <a:p>
            <a:r>
              <a:rPr lang="ar-SY" sz="2400" b="1" dirty="0" smtClean="0"/>
              <a:t>حالما تنكسر المعاوضة في الكبد المتشمع , تظهر الإختبارات ارتفاع ناقلات الأمين والفسفتاز القلوية . يكون ألبومين البلاسما منخفضا, ويتطاول زمن البروثرومبين. </a:t>
            </a:r>
            <a:endParaRPr lang="ar-SY" sz="2400" b="1" dirty="0"/>
          </a:p>
        </p:txBody>
      </p:sp>
    </p:spTree>
    <p:extLst>
      <p:ext uri="{BB962C8B-B14F-4D97-AF65-F5344CB8AC3E}">
        <p14:creationId xmlns:p14="http://schemas.microsoft.com/office/powerpoint/2010/main" val="42188056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86855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69875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620688"/>
          </a:xfrm>
        </p:spPr>
        <p:txBody>
          <a:bodyPr>
            <a:normAutofit/>
          </a:bodyPr>
          <a:lstStyle/>
          <a:p>
            <a:pPr algn="r"/>
            <a:r>
              <a:rPr lang="ar-SY" sz="2400" b="1" dirty="0" smtClean="0"/>
              <a:t>دوالي المريء</a:t>
            </a:r>
            <a:endParaRPr lang="ar-SY" sz="2400" b="1" dirty="0"/>
          </a:p>
        </p:txBody>
      </p:sp>
      <p:sp>
        <p:nvSpPr>
          <p:cNvPr id="3" name="عنصر نائب للمحتوى 2"/>
          <p:cNvSpPr>
            <a:spLocks noGrp="1"/>
          </p:cNvSpPr>
          <p:nvPr>
            <p:ph idx="1"/>
          </p:nvPr>
        </p:nvSpPr>
        <p:spPr>
          <a:xfrm>
            <a:off x="0" y="620688"/>
            <a:ext cx="9144000" cy="6237312"/>
          </a:xfrm>
        </p:spPr>
        <p:txBody>
          <a:bodyPr>
            <a:normAutofit/>
          </a:bodyPr>
          <a:lstStyle/>
          <a:p>
            <a:r>
              <a:rPr lang="ar-SY" sz="2400" b="1" dirty="0" smtClean="0"/>
              <a:t>هي نتيجة حتمية لارتفاع التوتر البابي وقد تتطور بسرعة لدى الأطفال . التنظير الهضمي العلوي أفضل وسيلة لتشخيصها.يتم تدبير النزف الحد على نحومحافظ بنقل الدم وحاصرات </a:t>
            </a:r>
            <a:r>
              <a:rPr lang="en-US" sz="2400" b="1" dirty="0" smtClean="0"/>
              <a:t>H2</a:t>
            </a:r>
            <a:r>
              <a:rPr lang="ar-SY" sz="2400" b="1" dirty="0" smtClean="0"/>
              <a:t>(مثل رانيتدين)أو أومبيرازول. إذا استمر النزيف ,يمكن تسريب </a:t>
            </a:r>
            <a:r>
              <a:rPr lang="en-US" sz="2400" b="1" dirty="0" smtClean="0"/>
              <a:t>octreotide</a:t>
            </a:r>
            <a:r>
              <a:rPr lang="ar-SA" sz="2400" b="1" dirty="0" smtClean="0"/>
              <a:t> , مشابهات الفاسوبريسين,أو التصليب والربط بالتنظير,الشنت البابي الأجوفي قد يعوق زرع الكبد ,ولكن يمكن استعمال وصلة بين الأوردة البابية والكبدية كتدبير مؤقت ريثما يتم النظر في إمكان الزرع.</a:t>
            </a:r>
          </a:p>
          <a:p>
            <a:r>
              <a:rPr lang="ar-SA" sz="2400" b="1" dirty="0" smtClean="0">
                <a:solidFill>
                  <a:srgbClr val="FF0000"/>
                </a:solidFill>
              </a:rPr>
              <a:t>الحبن</a:t>
            </a:r>
            <a:r>
              <a:rPr lang="ar-SA" sz="2400" b="1" dirty="0" smtClean="0"/>
              <a:t>: مشكلة كبيرة .سببه غيرمحدد ,ولكن العوامل التي تساهم فيه هي نقص ألبومين الدم , احتباس الصوديوم ,والفشل الكلوي وإعادة توزيع السوائل. يتم العلاج بتحديد الصوديوم والسوائل وإعطاء المدرات وعند التعنيد يجب تسريب الألبومين أو بزل الحبن.</a:t>
            </a:r>
          </a:p>
          <a:p>
            <a:r>
              <a:rPr lang="ar-SA" sz="2400" b="1" dirty="0" smtClean="0">
                <a:solidFill>
                  <a:srgbClr val="FF0000"/>
                </a:solidFill>
              </a:rPr>
              <a:t>التهاب الصفاق الجرثومي العفوي</a:t>
            </a:r>
          </a:p>
          <a:p>
            <a:r>
              <a:rPr lang="ar-SA" sz="2400" b="1" dirty="0" smtClean="0"/>
              <a:t>ينبغي دائما التفكير فيه إذا كانت هناك حمى غير معروفة السبب ,ألم بطني ,مضض ,أو تدهور غير مفسر لوظائف الكليتين أو الكبد. يجب إجراء بزل تشخيصي وعد الكريات البيض مع إجراء صيغة وزرع. العلاج بالصادات واسعة الطيف.</a:t>
            </a:r>
          </a:p>
          <a:p>
            <a:r>
              <a:rPr lang="ar-SA" sz="2400" b="1" dirty="0" smtClean="0">
                <a:solidFill>
                  <a:srgbClr val="FF0000"/>
                </a:solidFill>
              </a:rPr>
              <a:t>القصور الكلوي</a:t>
            </a:r>
            <a:r>
              <a:rPr lang="ar-SA" sz="2400" b="1" dirty="0" smtClean="0"/>
              <a:t>: قد يكون ثانويا لحماض أنبوبي كلوي, نخر أنبوبي حاد أو قصور كلوي وظيفي( المتلازمة الكلوية الكبدية).</a:t>
            </a:r>
          </a:p>
          <a:p>
            <a:endParaRPr lang="ar-SY" sz="2400" b="1" dirty="0"/>
          </a:p>
        </p:txBody>
      </p:sp>
    </p:spTree>
    <p:extLst>
      <p:ext uri="{BB962C8B-B14F-4D97-AF65-F5344CB8AC3E}">
        <p14:creationId xmlns:p14="http://schemas.microsoft.com/office/powerpoint/2010/main" val="14516724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41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85056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548680"/>
          </a:xfrm>
        </p:spPr>
        <p:txBody>
          <a:bodyPr>
            <a:normAutofit/>
          </a:bodyPr>
          <a:lstStyle/>
          <a:p>
            <a:pPr algn="r"/>
            <a:r>
              <a:rPr lang="ar-SA" sz="2400" b="1" dirty="0" smtClean="0"/>
              <a:t>زرع الكبد</a:t>
            </a:r>
            <a:endParaRPr lang="ar-SY" sz="2400" b="1" dirty="0"/>
          </a:p>
        </p:txBody>
      </p:sp>
      <p:sp>
        <p:nvSpPr>
          <p:cNvPr id="3" name="عنصر نائب للمحتوى 2"/>
          <p:cNvSpPr>
            <a:spLocks noGrp="1"/>
          </p:cNvSpPr>
          <p:nvPr>
            <p:ph idx="1"/>
          </p:nvPr>
        </p:nvSpPr>
        <p:spPr>
          <a:xfrm>
            <a:off x="0" y="548680"/>
            <a:ext cx="9144000" cy="6309320"/>
          </a:xfrm>
        </p:spPr>
        <p:txBody>
          <a:bodyPr>
            <a:normAutofit/>
          </a:bodyPr>
          <a:lstStyle/>
          <a:p>
            <a:r>
              <a:rPr lang="ar-SA" sz="2400" b="1" dirty="0" smtClean="0"/>
              <a:t>يجرى لعلاج قصور الكبد النهائي المرحلة(المتقدم) الحاد أو المزمن وأحدث ثورة في الإنذار لهؤلاء الأطفال . كما يجرى زرع كبد في بعض الخباثات الكبدية (سرطانة الخلية الكبدية, ورم أرومي كبدي).</a:t>
            </a:r>
          </a:p>
          <a:p>
            <a:r>
              <a:rPr lang="ar-SA" sz="2400" b="1" dirty="0" smtClean="0">
                <a:solidFill>
                  <a:srgbClr val="FF0000"/>
                </a:solidFill>
              </a:rPr>
              <a:t>استطباب الزرع في قصور الكبد المزمن هو:</a:t>
            </a:r>
          </a:p>
          <a:p>
            <a:r>
              <a:rPr lang="ar-SA" sz="2400" b="1" dirty="0" smtClean="0"/>
              <a:t>سوء تغذية شديد لايستجيب للمعالجات التغذوية المكثفة.</a:t>
            </a:r>
          </a:p>
          <a:p>
            <a:r>
              <a:rPr lang="ar-SA" sz="2400" b="1" dirty="0" smtClean="0"/>
              <a:t>المضاعفات المعندة للمعالجة الدوائية(نزيف دوالي,حبن معند)</a:t>
            </a:r>
          </a:p>
          <a:p>
            <a:r>
              <a:rPr lang="ar-SA" sz="2400" b="1" dirty="0" smtClean="0"/>
              <a:t>فشل النمو والتطور</a:t>
            </a:r>
          </a:p>
          <a:p>
            <a:r>
              <a:rPr lang="ar-SA" sz="2400" b="1" dirty="0" smtClean="0"/>
              <a:t>سوء نوعية الحياة</a:t>
            </a:r>
            <a:br>
              <a:rPr lang="ar-SA" sz="2400" b="1" dirty="0" smtClean="0"/>
            </a:br>
            <a:r>
              <a:rPr lang="ar-SA" sz="2400" b="1" dirty="0" smtClean="0"/>
              <a:t>يتضمن التقييم لزرع الكبد تقييما للوضع التشريحي للأوعية الدموية في الكبد واستبعاد مرض غير عكوس في أجهزة أخرى.</a:t>
            </a:r>
            <a:r>
              <a:rPr lang="ar-SA" sz="2400" b="1" u="sng" dirty="0" smtClean="0"/>
              <a:t>مضادات الاستطباب المطلقة </a:t>
            </a:r>
            <a:r>
              <a:rPr lang="ar-SA" sz="2400" b="1" dirty="0" smtClean="0"/>
              <a:t>تشمل إنتان الدم ,والأمراض القلبية الرئوية غير القابلة للعلاج والحوادث الوعائية الدماغية. </a:t>
            </a:r>
          </a:p>
          <a:p>
            <a:r>
              <a:rPr lang="ar-SA" sz="2400" b="1" dirty="0" smtClean="0"/>
              <a:t>هناك صعوبة كبيرة في الحصول على اعضاء صغيرة للأطفال. يتلقى معظم الأطفال جزء من كبد شخص بالغ .سواء طعم من شخص متوفى أو حديثا من معط حي قريب للطفل . كبد المتوفى يتم إما تصغيره ليناسب بطن الطفل أو فصل جزء منه(يشارك الكبد بين البالغ والطفل).</a:t>
            </a:r>
            <a:endParaRPr lang="ar-SY" sz="2400" b="1" dirty="0"/>
          </a:p>
        </p:txBody>
      </p:sp>
    </p:spTree>
    <p:extLst>
      <p:ext uri="{BB962C8B-B14F-4D97-AF65-F5344CB8AC3E}">
        <p14:creationId xmlns:p14="http://schemas.microsoft.com/office/powerpoint/2010/main" val="978746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764704"/>
          </a:xfrm>
        </p:spPr>
        <p:txBody>
          <a:bodyPr>
            <a:normAutofit/>
          </a:bodyPr>
          <a:lstStyle/>
          <a:p>
            <a:pPr algn="r"/>
            <a:r>
              <a:rPr lang="ar-SY" sz="2400" b="1" dirty="0" smtClean="0"/>
              <a:t>الركودة الصفراوية عند الوليد</a:t>
            </a:r>
            <a:endParaRPr lang="ar-SY" sz="2400" b="1" dirty="0"/>
          </a:p>
        </p:txBody>
      </p:sp>
      <p:sp>
        <p:nvSpPr>
          <p:cNvPr id="3" name="عنصر نائب للمحتوى 2"/>
          <p:cNvSpPr>
            <a:spLocks noGrp="1"/>
          </p:cNvSpPr>
          <p:nvPr>
            <p:ph idx="1"/>
          </p:nvPr>
        </p:nvSpPr>
        <p:spPr>
          <a:xfrm>
            <a:off x="0" y="692696"/>
            <a:ext cx="9144000" cy="6165304"/>
          </a:xfrm>
        </p:spPr>
        <p:txBody>
          <a:bodyPr>
            <a:normAutofit/>
          </a:bodyPr>
          <a:lstStyle/>
          <a:p>
            <a:r>
              <a:rPr lang="ar-SY" sz="2400" b="1" dirty="0" smtClean="0"/>
              <a:t>اليرقان الفيزيولوجي شائع عند الولدان ويزول خلال أسبوعين عند 90% منهم (3 أسابيع عند الخدج).يحتاج اليرقان الوليدي المديد استقصاءات لتمييز غير المقترن (يزول تلقائيا)عن المقترن والذي يشير إلى مرض كبدي. التشخيص والتدبير المبكرين للمرض الكبدي عند الوليد يحسن الإنذار . التشخيص التفريقي لليرقان المديد عند الوليد.</a:t>
            </a:r>
            <a:endParaRPr lang="ar-SY" sz="2400"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04864"/>
            <a:ext cx="9143999" cy="4653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04864"/>
            <a:ext cx="9143999" cy="464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68994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87424"/>
            <a:ext cx="8229600" cy="72008"/>
          </a:xfrm>
        </p:spPr>
        <p:txBody>
          <a:bodyPr>
            <a:normAutofit fontScale="90000"/>
          </a:bodyPr>
          <a:lstStyle/>
          <a:p>
            <a:endParaRPr lang="ar-SY" dirty="0"/>
          </a:p>
        </p:txBody>
      </p:sp>
      <p:sp>
        <p:nvSpPr>
          <p:cNvPr id="3" name="عنصر نائب للمحتوى 2"/>
          <p:cNvSpPr>
            <a:spLocks noGrp="1"/>
          </p:cNvSpPr>
          <p:nvPr>
            <p:ph idx="1"/>
          </p:nvPr>
        </p:nvSpPr>
        <p:spPr>
          <a:xfrm>
            <a:off x="0" y="0"/>
            <a:ext cx="9144000" cy="6858000"/>
          </a:xfrm>
        </p:spPr>
        <p:txBody>
          <a:bodyPr>
            <a:normAutofit/>
          </a:bodyPr>
          <a:lstStyle/>
          <a:p>
            <a:r>
              <a:rPr lang="ar-SY" sz="2400" b="1" dirty="0" smtClean="0">
                <a:solidFill>
                  <a:srgbClr val="FF0000"/>
                </a:solidFill>
              </a:rPr>
              <a:t>اختلاطات مابعد الزرع وهي:</a:t>
            </a:r>
          </a:p>
          <a:p>
            <a:r>
              <a:rPr lang="ar-SY" sz="2400" b="1" dirty="0" smtClean="0"/>
              <a:t>كبد غير وظيفي بدئي(عدم تمكن الكبد من القيام بوظيفته) 5%</a:t>
            </a:r>
          </a:p>
          <a:p>
            <a:r>
              <a:rPr lang="ar-SY" sz="2400" b="1" dirty="0" smtClean="0"/>
              <a:t>التسريب الصفراوي والتضيق (20%)</a:t>
            </a:r>
          </a:p>
          <a:p>
            <a:r>
              <a:rPr lang="ar-SY" sz="2400" b="1" dirty="0" smtClean="0"/>
              <a:t>الرفض (30-60 %)</a:t>
            </a:r>
          </a:p>
          <a:p>
            <a:r>
              <a:rPr lang="ar-SY" sz="2400" b="1" dirty="0" smtClean="0"/>
              <a:t>الإنتان , هوالسبب الرئيس للوفاة</a:t>
            </a:r>
          </a:p>
          <a:p>
            <a:r>
              <a:rPr lang="ar-SY" sz="2400" b="1" dirty="0" smtClean="0"/>
              <a:t>في المراكز الوطنية الكبيرة, إجمالي البقاء لسنة واحدة نحو 90% والبقاء مدة 20سنة أكثر من 80% . تحدث معظم الوفيات في أول 3 أشهر . الأطفال الذين يتجاوزون الفترة المبكرة ما بعد الجراحة إنذارهم جيد عادة . تظهر الدراسات على المدة على المدى البعيد تطورا نفسيا اجتماعيا طبيعيا ونوعية حياة جيدة عند الناجحين.</a:t>
            </a:r>
            <a:endParaRPr lang="ar-SY" sz="2400" b="1" dirty="0"/>
          </a:p>
        </p:txBody>
      </p:sp>
    </p:spTree>
    <p:extLst>
      <p:ext uri="{BB962C8B-B14F-4D97-AF65-F5344CB8AC3E}">
        <p14:creationId xmlns:p14="http://schemas.microsoft.com/office/powerpoint/2010/main" val="2779993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692696"/>
          </a:xfrm>
        </p:spPr>
        <p:txBody>
          <a:bodyPr>
            <a:normAutofit/>
          </a:bodyPr>
          <a:lstStyle/>
          <a:p>
            <a:pPr algn="r"/>
            <a:r>
              <a:rPr lang="ar-SY" sz="2400" b="1" dirty="0" smtClean="0"/>
              <a:t>رتق المسالك الصفراوية</a:t>
            </a:r>
            <a:endParaRPr lang="ar-SY" sz="2400" b="1" dirty="0"/>
          </a:p>
        </p:txBody>
      </p:sp>
      <p:sp>
        <p:nvSpPr>
          <p:cNvPr id="3" name="عنصر نائب للمحتوى 2"/>
          <p:cNvSpPr>
            <a:spLocks noGrp="1"/>
          </p:cNvSpPr>
          <p:nvPr>
            <p:ph idx="1"/>
          </p:nvPr>
        </p:nvSpPr>
        <p:spPr>
          <a:xfrm>
            <a:off x="0" y="620688"/>
            <a:ext cx="9144000" cy="6237312"/>
          </a:xfrm>
        </p:spPr>
        <p:txBody>
          <a:bodyPr>
            <a:normAutofit/>
          </a:bodyPr>
          <a:lstStyle/>
          <a:p>
            <a:r>
              <a:rPr lang="ar-SY" sz="2400" b="1" dirty="0" smtClean="0"/>
              <a:t>يحدث في 1 من أصل 15000 ولادة حية .يوجد فيه تليف وانسداد متفرق مترق في الشجرة الصفراوية داخل الكبد وخارجه. يحدث القصور الكبدي المزمن والوفاة خلال سنتين إذا لم يتم التداخل الجراحي. الآلية الإمراضية غير معروفة بالضبط.</a:t>
            </a:r>
          </a:p>
          <a:p>
            <a:r>
              <a:rPr lang="ar-SY" sz="2400" b="1" dirty="0" smtClean="0"/>
              <a:t> </a:t>
            </a:r>
            <a:r>
              <a:rPr lang="ar-SY" sz="2400" b="1" u="sng" dirty="0" smtClean="0"/>
              <a:t>يتظاهر سريريا </a:t>
            </a:r>
            <a:r>
              <a:rPr lang="ar-SY" sz="2400" b="1" dirty="0" smtClean="0"/>
              <a:t>بيرقان خفيف مع براز شاحب (اللون قد يكون مترددا ,ويزداد البراز شحوبا مع تقدم المرض) . وزن الولادة يكون طبيعيا ويحدث فشل في النمو لاحقا, الضخامة الكبدية قد توجد منذ البدء أحيانا وتحدث ضخامة طحال بسبب فرط التوتر البابي </a:t>
            </a:r>
          </a:p>
          <a:p>
            <a:r>
              <a:rPr lang="ar-SY" sz="2400" b="1" dirty="0" smtClean="0"/>
              <a:t>الاستقصاءات</a:t>
            </a:r>
          </a:p>
          <a:p>
            <a:r>
              <a:rPr lang="ar-SY" sz="2400" b="1" dirty="0" smtClean="0"/>
              <a:t>يكون البيليروبين المقترن مرتفعا ووظائف الكبد غير طبيعية . التصوير بالأمواج فوق الصوتية(الإيكو)على الريق قد يظهر انكماشا أو غياب في المرارة وقد يكون طبيعيا . </a:t>
            </a:r>
          </a:p>
          <a:p>
            <a:r>
              <a:rPr lang="ar-SY" sz="2400" b="1" dirty="0" smtClean="0"/>
              <a:t>يؤكد التشخيص بتصوير المسالك الصفراوية طبيعيا(بتصوير الطرق الصفراوية بالطريق الراجع أو بالجراحة)حيث لاترتسم الشجرة الصفراوية طبيعيا . تظهر الخزعة الكبدية الأساسية التهاب كبد وليدي مع تطور تظاهرات انسداد المسالك الصفراوية خارج الكبد مع الوقت.</a:t>
            </a:r>
          </a:p>
          <a:p>
            <a:pPr marL="0" indent="0">
              <a:buNone/>
            </a:pPr>
            <a:endParaRPr lang="ar-SY" sz="2400" b="1" dirty="0"/>
          </a:p>
        </p:txBody>
      </p:sp>
    </p:spTree>
    <p:extLst>
      <p:ext uri="{BB962C8B-B14F-4D97-AF65-F5344CB8AC3E}">
        <p14:creationId xmlns:p14="http://schemas.microsoft.com/office/powerpoint/2010/main" val="910113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476672"/>
          </a:xfrm>
        </p:spPr>
        <p:txBody>
          <a:bodyPr>
            <a:normAutofit/>
          </a:bodyPr>
          <a:lstStyle/>
          <a:p>
            <a:pPr algn="r"/>
            <a:r>
              <a:rPr lang="ar-SY" sz="2400" b="1" dirty="0" smtClean="0"/>
              <a:t>العلاج</a:t>
            </a:r>
            <a:endParaRPr lang="ar-SY" sz="2400" b="1" dirty="0"/>
          </a:p>
        </p:txBody>
      </p:sp>
      <p:sp>
        <p:nvSpPr>
          <p:cNvPr id="3" name="عنصر نائب للمحتوى 2"/>
          <p:cNvSpPr>
            <a:spLocks noGrp="1"/>
          </p:cNvSpPr>
          <p:nvPr>
            <p:ph idx="1"/>
          </p:nvPr>
        </p:nvSpPr>
        <p:spPr>
          <a:xfrm>
            <a:off x="0" y="548680"/>
            <a:ext cx="9144000" cy="6309320"/>
          </a:xfrm>
        </p:spPr>
        <p:txBody>
          <a:bodyPr>
            <a:normAutofit lnSpcReduction="10000"/>
          </a:bodyPr>
          <a:lstStyle/>
          <a:p>
            <a:r>
              <a:rPr lang="ar-SY" sz="2400" b="1" u="sng" dirty="0" smtClean="0"/>
              <a:t>الجراحة الملطفة بمفاغرة كبدية –بابية-معوية(كاساي) </a:t>
            </a:r>
            <a:r>
              <a:rPr lang="ar-SY" sz="2400" b="1" dirty="0" smtClean="0"/>
              <a:t>(تفاغر عروة صائمية على سطح جيب في باب الكبد)حيث يتم تحويل الأقنية المتليفة وتسهيل إفراغ الصفراء عبر أية قنيات متبقية .تزيد الجراحة المبكرة من معدل النجاح حيث يتم تصفية80% من اليرقان إذا أجريت قبل اليوم الستين من العمر. يترقى المرض عند معظم الأطفال حتى مع التصفية الناجحة لليرقان حيث يحدث لديهم التهاب أقنية صفراوية وتشمع كبد مع فرط توتر بابي. </a:t>
            </a:r>
          </a:p>
          <a:p>
            <a:r>
              <a:rPr lang="ar-SY" sz="2400" b="1" dirty="0" smtClean="0"/>
              <a:t>تعد </a:t>
            </a:r>
            <a:r>
              <a:rPr lang="ar-SY" sz="2400" b="1" u="sng" dirty="0" smtClean="0"/>
              <a:t>التغدية وإضافة الفيتامينات المنحلة بالدسم </a:t>
            </a:r>
            <a:r>
              <a:rPr lang="ar-SY" sz="2400" b="1" dirty="0" smtClean="0"/>
              <a:t>أمرا أساسيا. يجب اخذ </a:t>
            </a:r>
            <a:r>
              <a:rPr lang="ar-SY" sz="2400" b="1" u="sng" dirty="0" smtClean="0"/>
              <a:t>زرع الكبد </a:t>
            </a:r>
            <a:r>
              <a:rPr lang="ar-SY" sz="2400" b="1" dirty="0" smtClean="0"/>
              <a:t>بالحسبان في حال لم تنجح المفاغرة. رتق المسالك الصفراوية هو الاستطباب الوحيد الأكثر شيوعا لزرع الكبد عند الأطفال.</a:t>
            </a:r>
          </a:p>
          <a:p>
            <a:r>
              <a:rPr lang="ar-SY" sz="2400" b="1" dirty="0" smtClean="0">
                <a:solidFill>
                  <a:srgbClr val="FF0000"/>
                </a:solidFill>
              </a:rPr>
              <a:t>كيسات الأقنية الصفراوية</a:t>
            </a:r>
          </a:p>
          <a:p>
            <a:r>
              <a:rPr lang="ar-SY" sz="2400" b="1" dirty="0" smtClean="0"/>
              <a:t>هي توسعات كيسية من الجهاز الصفراوي خارج الكبد, يمكن أن تكتشف ماقبل الولادة عبر التصوير بالأمواج فوق الصوتية </a:t>
            </a:r>
            <a:r>
              <a:rPr lang="ar-SY" sz="2400" b="1" u="sng" dirty="0" smtClean="0"/>
              <a:t>أو تتظاهر في مرحلة الوليد بيرقان </a:t>
            </a:r>
            <a:r>
              <a:rPr lang="ar-SY" sz="2400" b="1" dirty="0" smtClean="0"/>
              <a:t>, </a:t>
            </a:r>
            <a:r>
              <a:rPr lang="ar-SY" sz="2400" b="1" u="sng" dirty="0" smtClean="0"/>
              <a:t>أو عند الأطفال الأكبر بألم بطني</a:t>
            </a:r>
            <a:r>
              <a:rPr lang="ar-SY" sz="2400" b="1" dirty="0" smtClean="0"/>
              <a:t>, </a:t>
            </a:r>
            <a:r>
              <a:rPr lang="ar-SY" sz="2400" b="1" u="sng" dirty="0" smtClean="0"/>
              <a:t>كتلة مقروعة , يرقان أو التهاب مسالك صفراوية</a:t>
            </a:r>
            <a:r>
              <a:rPr lang="ar-SY" sz="2400" b="1" dirty="0" smtClean="0"/>
              <a:t>.يوضع التشخيص بالتصوير بالأمواج فوق الصوتية أو بتصوير المسالك المعثكلية والصفراوية بالمرنان.</a:t>
            </a:r>
            <a:r>
              <a:rPr lang="ar-SY" sz="2400" b="1" u="sng" dirty="0" smtClean="0"/>
              <a:t>العلاج بالاستئصال الجراحي للكيسة مع تشكيل مفاغرة </a:t>
            </a:r>
            <a:r>
              <a:rPr lang="en-US" sz="2400" b="1" dirty="0" smtClean="0"/>
              <a:t>Roux-en –y</a:t>
            </a:r>
            <a:r>
              <a:rPr lang="ar-SA" sz="2400" b="1" dirty="0" smtClean="0"/>
              <a:t> للقناة الصفراوية . تتضمن الاختلاطات المستقبلية : التهاب المسالك الصفراوية وخطورة 2% للخباثة والتي قد تحدث في أي جزء من الشجرة الصفراوية. </a:t>
            </a:r>
            <a:endParaRPr lang="ar-SY" sz="2400" b="1" dirty="0"/>
          </a:p>
        </p:txBody>
      </p:sp>
    </p:spTree>
    <p:extLst>
      <p:ext uri="{BB962C8B-B14F-4D97-AF65-F5344CB8AC3E}">
        <p14:creationId xmlns:p14="http://schemas.microsoft.com/office/powerpoint/2010/main" val="1818802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620688"/>
          </a:xfrm>
        </p:spPr>
        <p:txBody>
          <a:bodyPr>
            <a:normAutofit/>
          </a:bodyPr>
          <a:lstStyle/>
          <a:p>
            <a:pPr algn="r"/>
            <a:r>
              <a:rPr lang="ar-SA" sz="2400" b="1" dirty="0" smtClean="0"/>
              <a:t>متلازمة التهاب الكبد الوليدي</a:t>
            </a:r>
            <a:endParaRPr lang="ar-SY" sz="2400" b="1" dirty="0"/>
          </a:p>
        </p:txBody>
      </p:sp>
      <p:sp>
        <p:nvSpPr>
          <p:cNvPr id="3" name="عنصر نائب للمحتوى 2"/>
          <p:cNvSpPr>
            <a:spLocks noGrp="1"/>
          </p:cNvSpPr>
          <p:nvPr>
            <p:ph idx="1"/>
          </p:nvPr>
        </p:nvSpPr>
        <p:spPr>
          <a:xfrm>
            <a:off x="0" y="692696"/>
            <a:ext cx="9144000" cy="6165304"/>
          </a:xfrm>
        </p:spPr>
        <p:txBody>
          <a:bodyPr>
            <a:normAutofit fontScale="92500"/>
          </a:bodyPr>
          <a:lstStyle/>
          <a:p>
            <a:r>
              <a:rPr lang="ar-SA" sz="2400" b="1" dirty="0" smtClean="0"/>
              <a:t>في متلازمة التهاب الكبد الوليدي يوجد تطاول في اليرقان عند الوليد والتهاب كبدي .</a:t>
            </a:r>
          </a:p>
          <a:p>
            <a:r>
              <a:rPr lang="ar-SA" sz="2400" b="1" dirty="0" smtClean="0"/>
              <a:t>ويسمى بدئيا إذ لم يحدد سبب نوعي له .قد يكون الرضع ناقصي وزن الولادة مع فشل في النمو . تتعلق التظاهرات السريرية الأخرى بالتشخيص . اليرقان قد يكون شديدا ويجب تمييزه على نحو أساسي عن رتق المسالك الصفراوية. الخزعة الكبدية غالبا ماتكون غير نوعية ولكنها تظهر وجود التهاب كبد عرطل الخلايا.</a:t>
            </a:r>
          </a:p>
          <a:p>
            <a:r>
              <a:rPr lang="ar-SA" sz="2400" b="1" dirty="0" smtClean="0">
                <a:solidFill>
                  <a:srgbClr val="FF0000"/>
                </a:solidFill>
              </a:rPr>
              <a:t>متلازمة آلاجيل</a:t>
            </a:r>
          </a:p>
          <a:p>
            <a:r>
              <a:rPr lang="ar-SA" sz="2400" b="1" u="sng" dirty="0" smtClean="0"/>
              <a:t>حالة نادرة وراثية جسمية قاهرة </a:t>
            </a:r>
            <a:r>
              <a:rPr lang="ar-SA" sz="2400" b="1" dirty="0" smtClean="0"/>
              <a:t>مع تنوع واسع في النفوذية حتى ضمن الأسر .</a:t>
            </a:r>
            <a:r>
              <a:rPr lang="ar-SA" sz="2400" b="1" u="sng" dirty="0" smtClean="0"/>
              <a:t>تتظاهر سريريا </a:t>
            </a:r>
            <a:r>
              <a:rPr lang="ar-SA" sz="2400" b="1" dirty="0" smtClean="0"/>
              <a:t>بوجه مثلثي الشكل ,شذوذات هيكلية( تتضمن فقرات على هيئة فراشة ) أمراض قلب خلقية(تضيق رئوي محيطي) اضطرابات أنبوبية كلوية وعيوب في العين.الرضع قد يكون لديهم ركودة صفراوية شديدة مع حكة شديدة وفشل نمو. </a:t>
            </a:r>
            <a:r>
              <a:rPr lang="ar-SA" sz="2400" b="1" u="sng" dirty="0" smtClean="0"/>
              <a:t>تحديد الطفرة الوراثية يؤكد التشخيص</a:t>
            </a:r>
            <a:r>
              <a:rPr lang="ar-SA" sz="2400" b="1" dirty="0" smtClean="0"/>
              <a:t>. يعتمد العلاج على تأمين التغذية والفيتامينات المنحلة بالدسم . تكون الحكة شديدة وصعبة العلاج. قلة تحتاج لزرع كبد ومعظم المصابون يعيشون  حتى البلوغ.الوفاة تكون غالبا بسبب المرض القلبي.</a:t>
            </a:r>
          </a:p>
          <a:p>
            <a:r>
              <a:rPr lang="ar-SA" sz="2400" b="1" dirty="0" smtClean="0">
                <a:solidFill>
                  <a:srgbClr val="FF0000"/>
                </a:solidFill>
              </a:rPr>
              <a:t>الركودة الصفراوية داخل الكبد الأسرية المترقية </a:t>
            </a:r>
            <a:r>
              <a:rPr lang="ar-SA" sz="2400" b="1" dirty="0" smtClean="0"/>
              <a:t>: اضطراب وراثي جسمي متنحي يؤثر في نقل الأملاح الصفراوية.يتظاهرسريريا بيرقان ,حكة شديدة,فشل نمو,خرع وفي بعض الحالات اسهال وفقد سمع .الأطفال الكبار قد يتظاهرون بحصيات صفراوية.يؤكد التشخيص بتحديد  الطفرات في مورثات نقل الأملاح الصفراوية. العلاج بالدعم الغذائي والفيتامينات المنحلة بالدسم. قد تكون الحكة شديدة. من المعتاد ترقي الحالة نحو التليف والذي يتطلب زرع كبد.</a:t>
            </a:r>
            <a:endParaRPr lang="ar-SY" sz="2400" b="1" dirty="0"/>
          </a:p>
        </p:txBody>
      </p:sp>
    </p:spTree>
    <p:extLst>
      <p:ext uri="{BB962C8B-B14F-4D97-AF65-F5344CB8AC3E}">
        <p14:creationId xmlns:p14="http://schemas.microsoft.com/office/powerpoint/2010/main" val="4180220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7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8972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393698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انقلاب">
  <a:themeElements>
    <a:clrScheme name="انقلاب">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انقلاب">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انقلاب">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910</TotalTime>
  <Words>4142</Words>
  <Application>Microsoft Office PowerPoint</Application>
  <PresentationFormat>عرض على الشاشة (3:4)‏</PresentationFormat>
  <Paragraphs>152</Paragraphs>
  <Slides>40</Slides>
  <Notes>0</Notes>
  <HiddenSlides>0</HiddenSlides>
  <MMClips>0</MMClips>
  <ScaleCrop>false</ScaleCrop>
  <HeadingPairs>
    <vt:vector size="4" baseType="variant">
      <vt:variant>
        <vt:lpstr>نسق</vt:lpstr>
      </vt:variant>
      <vt:variant>
        <vt:i4>1</vt:i4>
      </vt:variant>
      <vt:variant>
        <vt:lpstr>عناوين الشرائح</vt:lpstr>
      </vt:variant>
      <vt:variant>
        <vt:i4>40</vt:i4>
      </vt:variant>
    </vt:vector>
  </HeadingPairs>
  <TitlesOfParts>
    <vt:vector size="41" baseType="lpstr">
      <vt:lpstr>انقلاب</vt:lpstr>
      <vt:lpstr>جامعة حماه كلية الطب البشري مقرر طب الأطفال 2</vt:lpstr>
      <vt:lpstr>تظاهرات اضطرابات الكبد عند الأطفال</vt:lpstr>
      <vt:lpstr>عرض تقديمي في PowerPoint</vt:lpstr>
      <vt:lpstr>الركودة الصفراوية عند الوليد</vt:lpstr>
      <vt:lpstr>رتق المسالك الصفراوية</vt:lpstr>
      <vt:lpstr>العلاج</vt:lpstr>
      <vt:lpstr>متلازمة التهاب الكبد الوليدي</vt:lpstr>
      <vt:lpstr>عرض تقديمي في PowerPoint</vt:lpstr>
      <vt:lpstr>عرض تقديمي في PowerPoint</vt:lpstr>
      <vt:lpstr>عرض تقديمي في PowerPoint</vt:lpstr>
      <vt:lpstr>أمراض الكبد الاستقلابية</vt:lpstr>
      <vt:lpstr>الغالاكتوزيمية</vt:lpstr>
      <vt:lpstr>التهاب الكبد الفيروسي</vt:lpstr>
      <vt:lpstr>التهاب الكبد B </vt:lpstr>
      <vt:lpstr>الوقاية</vt:lpstr>
      <vt:lpstr>التهاب الكبد C</vt:lpstr>
      <vt:lpstr>التهاب الكبد بفيروس E </vt:lpstr>
      <vt:lpstr>قصور الكبد الحاد (التهاب الكبد الصاعق)</vt:lpstr>
      <vt:lpstr>التدبير</vt:lpstr>
      <vt:lpstr>عرض تقديمي في PowerPoint</vt:lpstr>
      <vt:lpstr>أمراض الكبد عند الأطفال الأكبر</vt:lpstr>
      <vt:lpstr>عرض تقديمي في PowerPoint</vt:lpstr>
      <vt:lpstr>الداء الليفي الكيسي </vt:lpstr>
      <vt:lpstr>داء ويلسون</vt:lpstr>
      <vt:lpstr>عرض تقديمي في PowerPoint</vt:lpstr>
      <vt:lpstr>عرض تقديمي في PowerPoint</vt:lpstr>
      <vt:lpstr>الداء الكبدي الليفي عديد الكيسات ( الاعتلالات الهدبية)</vt:lpstr>
      <vt:lpstr>تشحم الكبد غير الكحولي </vt:lpstr>
      <vt:lpstr>اختلاطات المرض الكبدي المزمن</vt:lpstr>
      <vt:lpstr>الفيتامينات المنحلة بالدسم</vt:lpstr>
      <vt:lpstr>الحكة</vt:lpstr>
      <vt:lpstr>تشمع الكبد وارتفاع التوتر البابي</vt:lpstr>
      <vt:lpstr>عرض تقديمي في PowerPoint</vt:lpstr>
      <vt:lpstr>عرض تقديمي في PowerPoint</vt:lpstr>
      <vt:lpstr>عرض تقديمي في PowerPoint</vt:lpstr>
      <vt:lpstr>عرض تقديمي في PowerPoint</vt:lpstr>
      <vt:lpstr>دوالي المريء</vt:lpstr>
      <vt:lpstr>عرض تقديمي في PowerPoint</vt:lpstr>
      <vt:lpstr>زرع الكبد</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SGE</dc:creator>
  <cp:lastModifiedBy>asus</cp:lastModifiedBy>
  <cp:revision>142</cp:revision>
  <dcterms:created xsi:type="dcterms:W3CDTF">2019-01-23T17:48:27Z</dcterms:created>
  <dcterms:modified xsi:type="dcterms:W3CDTF">2021-01-17T21:06:22Z</dcterms:modified>
</cp:coreProperties>
</file>