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20" name="عنصر نائب للتذييل 19"/>
          <p:cNvSpPr>
            <a:spLocks noGrp="1"/>
          </p:cNvSpPr>
          <p:nvPr>
            <p:ph type="ftr" sz="quarter" idx="11"/>
          </p:nvPr>
        </p:nvSpPr>
        <p:spPr/>
        <p:txBody>
          <a:bodyPr/>
          <a:lstStyle>
            <a:extLst/>
          </a:lstStyle>
          <a:p>
            <a:endParaRPr lang="ar-SA" dirty="0"/>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dirty="0"/>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dirty="0"/>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8" name="عنصر نائب للتذييل 7"/>
          <p:cNvSpPr>
            <a:spLocks noGrp="1"/>
          </p:cNvSpPr>
          <p:nvPr>
            <p:ph type="ftr" sz="quarter" idx="11"/>
          </p:nvPr>
        </p:nvSpPr>
        <p:spPr/>
        <p:txBody>
          <a:bodyPr/>
          <a:lstStyle>
            <a:extLst/>
          </a:lstStyle>
          <a:p>
            <a:endParaRPr lang="ar-SA" dirty="0"/>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4" name="عنصر نائب للتذييل 3"/>
          <p:cNvSpPr>
            <a:spLocks noGrp="1"/>
          </p:cNvSpPr>
          <p:nvPr>
            <p:ph type="ftr" sz="quarter" idx="11"/>
          </p:nvPr>
        </p:nvSpPr>
        <p:spPr/>
        <p:txBody>
          <a:bodyPr/>
          <a:lstStyle>
            <a:extLst/>
          </a:lstStyle>
          <a:p>
            <a:endParaRPr lang="ar-SA" dirty="0"/>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3" name="عنصر نائب للتذييل 2"/>
          <p:cNvSpPr>
            <a:spLocks noGrp="1"/>
          </p:cNvSpPr>
          <p:nvPr>
            <p:ph type="ftr" sz="quarter" idx="11"/>
          </p:nvPr>
        </p:nvSpPr>
        <p:spPr/>
        <p:txBody>
          <a:bodyPr/>
          <a:lstStyle>
            <a:extLst/>
          </a:lstStyle>
          <a:p>
            <a:endParaRPr lang="ar-SA" dirty="0"/>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dirty="0"/>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20/01/1441</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dirty="0"/>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dirty="0"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20/01/1441</a:t>
            </a:fld>
            <a:endParaRPr lang="ar-SA" dirty="0"/>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dirty="0"/>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dirty="0"/>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95536" y="260649"/>
            <a:ext cx="8424936" cy="3339802"/>
          </a:xfrm>
        </p:spPr>
        <p:txBody>
          <a:bodyPr/>
          <a:lstStyle/>
          <a:p>
            <a:pPr algn="r"/>
            <a:r>
              <a:rPr lang="ar-SY" sz="4300" b="1" dirty="0">
                <a:solidFill>
                  <a:srgbClr val="4F271C">
                    <a:satMod val="130000"/>
                  </a:srgbClr>
                </a:solidFill>
                <a:effectLst>
                  <a:outerShdw blurRad="50000" dist="30000" dir="5400000" algn="tl" rotWithShape="0">
                    <a:srgbClr val="000000">
                      <a:alpha val="30000"/>
                    </a:srgbClr>
                  </a:outerShdw>
                </a:effectLst>
                <a:latin typeface="Gill Sans MT"/>
              </a:rPr>
              <a:t>جامعة حماه - كلية الطب</a:t>
            </a:r>
            <a:br>
              <a:rPr lang="ar-SY" sz="4300" b="1" dirty="0">
                <a:solidFill>
                  <a:srgbClr val="4F271C">
                    <a:satMod val="130000"/>
                  </a:srgbClr>
                </a:solidFill>
                <a:effectLst>
                  <a:outerShdw blurRad="50000" dist="30000" dir="5400000" algn="tl" rotWithShape="0">
                    <a:srgbClr val="000000">
                      <a:alpha val="30000"/>
                    </a:srgbClr>
                  </a:outerShdw>
                </a:effectLst>
                <a:latin typeface="Gill Sans MT"/>
              </a:rPr>
            </a:br>
            <a:r>
              <a:rPr lang="ar-SY" sz="4300" b="1" dirty="0">
                <a:solidFill>
                  <a:srgbClr val="4F271C">
                    <a:satMod val="130000"/>
                  </a:srgbClr>
                </a:solidFill>
                <a:effectLst>
                  <a:outerShdw blurRad="50000" dist="30000" dir="5400000" algn="tl" rotWithShape="0">
                    <a:srgbClr val="000000">
                      <a:alpha val="30000"/>
                    </a:srgbClr>
                  </a:outerShdw>
                </a:effectLst>
                <a:latin typeface="Gill Sans MT"/>
              </a:rPr>
              <a:t>السنة الخامسة – مقرر </a:t>
            </a:r>
            <a:r>
              <a:rPr lang="ar-SY" sz="4300" b="1" dirty="0" smtClean="0">
                <a:solidFill>
                  <a:srgbClr val="4F271C">
                    <a:satMod val="130000"/>
                  </a:srgbClr>
                </a:solidFill>
                <a:effectLst>
                  <a:outerShdw blurRad="50000" dist="30000" dir="5400000" algn="tl" rotWithShape="0">
                    <a:srgbClr val="000000">
                      <a:alpha val="30000"/>
                    </a:srgbClr>
                  </a:outerShdw>
                </a:effectLst>
                <a:latin typeface="Gill Sans MT"/>
              </a:rPr>
              <a:t>أطفال1</a:t>
            </a:r>
            <a:endParaRPr lang="ar-SY" dirty="0"/>
          </a:p>
        </p:txBody>
      </p:sp>
      <p:sp>
        <p:nvSpPr>
          <p:cNvPr id="3" name="عنوان فرعي 2"/>
          <p:cNvSpPr>
            <a:spLocks noGrp="1"/>
          </p:cNvSpPr>
          <p:nvPr>
            <p:ph type="subTitle" idx="1"/>
          </p:nvPr>
        </p:nvSpPr>
        <p:spPr>
          <a:xfrm>
            <a:off x="323528" y="3573016"/>
            <a:ext cx="8820472" cy="3284984"/>
          </a:xfrm>
        </p:spPr>
        <p:txBody>
          <a:bodyPr/>
          <a:lstStyle/>
          <a:p>
            <a:r>
              <a:rPr lang="ar-SY" sz="4400" b="1" dirty="0">
                <a:solidFill>
                  <a:srgbClr val="FF0000"/>
                </a:solidFill>
                <a:ea typeface="+mj-ea"/>
                <a:cs typeface="Times New Roman"/>
              </a:rPr>
              <a:t>أخطاء الاستقلاب الوراثية</a:t>
            </a:r>
            <a:endParaRPr lang="ar-SY" b="1" dirty="0" smtClean="0">
              <a:solidFill>
                <a:srgbClr val="FF0000"/>
              </a:solidFill>
            </a:endParaRPr>
          </a:p>
          <a:p>
            <a:r>
              <a:rPr lang="ar-SY" sz="4000" b="1" dirty="0" smtClean="0"/>
              <a:t>الدكتور مخلص شريف عدي</a:t>
            </a:r>
            <a:endParaRPr lang="ar-SY" sz="4000" b="1" dirty="0"/>
          </a:p>
        </p:txBody>
      </p:sp>
    </p:spTree>
    <p:extLst>
      <p:ext uri="{BB962C8B-B14F-4D97-AF65-F5344CB8AC3E}">
        <p14:creationId xmlns:p14="http://schemas.microsoft.com/office/powerpoint/2010/main" val="539904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400" b="1" dirty="0" smtClean="0"/>
              <a:t>الأمراض الاستقلابية واضطراب التوازن الحمضي القلوي</a:t>
            </a:r>
            <a:endParaRPr lang="ar-SY" sz="2400" b="1" dirty="0"/>
          </a:p>
        </p:txBody>
      </p:sp>
      <p:sp>
        <p:nvSpPr>
          <p:cNvPr id="3" name="عنصر نائب للمحتوى 2"/>
          <p:cNvSpPr>
            <a:spLocks noGrp="1"/>
          </p:cNvSpPr>
          <p:nvPr>
            <p:ph idx="1"/>
          </p:nvPr>
        </p:nvSpPr>
        <p:spPr/>
        <p:txBody>
          <a:bodyPr>
            <a:normAutofit fontScale="92500"/>
          </a:bodyPr>
          <a:lstStyle/>
          <a:p>
            <a:r>
              <a:rPr lang="ar-SY" sz="2400" dirty="0" smtClean="0"/>
              <a:t>بالإجمال :</a:t>
            </a:r>
          </a:p>
          <a:p>
            <a:r>
              <a:rPr lang="ar-SY" sz="2400" dirty="0" smtClean="0"/>
              <a:t>يتم الاضطرابات الاستقلابية بحدوث تبدلات حادة في التهوية الرئوية ومعاوضة كلوية مزمنة</a:t>
            </a:r>
          </a:p>
          <a:p>
            <a:r>
              <a:rPr lang="ar-SY" sz="2400" dirty="0" smtClean="0"/>
              <a:t>تكون معاوضة الاضطرابات التنفسية بالاستجابة الكلوية</a:t>
            </a:r>
          </a:p>
          <a:p>
            <a:r>
              <a:rPr lang="ar-SY" sz="2400" dirty="0" smtClean="0"/>
              <a:t>قد يكون الحماض الاستقلابي العرض الرئيس للمرض الاستقلابي الوراثي</a:t>
            </a:r>
          </a:p>
          <a:p>
            <a:r>
              <a:rPr lang="ar-SY" sz="2400" dirty="0" smtClean="0"/>
              <a:t>إن تسرع التنفس يعكس فرط التهوية المعاوض والذي يحدث ليعزز من طرح ثاني أوكسيد الكربون (تنفس كوسماول) </a:t>
            </a:r>
            <a:endParaRPr lang="ar-SY" sz="2400" dirty="0" smtClean="0"/>
          </a:p>
          <a:p>
            <a:r>
              <a:rPr lang="ar-SY" sz="2400" b="1" dirty="0" smtClean="0"/>
              <a:t>ويرجح </a:t>
            </a:r>
            <a:r>
              <a:rPr lang="ar-SY" sz="2400" b="1" dirty="0" smtClean="0"/>
              <a:t>وجود مرض استقلابي وراثي في حال :</a:t>
            </a:r>
          </a:p>
          <a:p>
            <a:r>
              <a:rPr lang="ar-SY" sz="2400" dirty="0" smtClean="0"/>
              <a:t>عندما يكون الحماض غير مفسر بالصفحة السريرية</a:t>
            </a:r>
          </a:p>
          <a:p>
            <a:r>
              <a:rPr lang="ar-SY" sz="2400" dirty="0" smtClean="0"/>
              <a:t>بقاء الاضطرابات بالرغم من التدبير الأساسي </a:t>
            </a:r>
          </a:p>
          <a:p>
            <a:r>
              <a:rPr lang="ar-SY" sz="2400" dirty="0" smtClean="0"/>
              <a:t>وجود فجوة صواعد مرتفعة </a:t>
            </a:r>
          </a:p>
          <a:p>
            <a:r>
              <a:rPr lang="ar-SY" sz="2400" b="1" dirty="0" smtClean="0"/>
              <a:t>فجوة الصواعد=</a:t>
            </a:r>
            <a:r>
              <a:rPr lang="en-US" sz="2400" b="1" dirty="0" smtClean="0"/>
              <a:t>[HCO3+CL]-[K+NA]</a:t>
            </a:r>
            <a:endParaRPr lang="ar-SY" sz="2400" b="1" dirty="0"/>
          </a:p>
        </p:txBody>
      </p:sp>
    </p:spTree>
    <p:extLst>
      <p:ext uri="{BB962C8B-B14F-4D97-AF65-F5344CB8AC3E}">
        <p14:creationId xmlns:p14="http://schemas.microsoft.com/office/powerpoint/2010/main" val="1449290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400" b="1" dirty="0" smtClean="0"/>
              <a:t>الحماض الاستقلابي و فجوة الصواعد</a:t>
            </a:r>
            <a:endParaRPr lang="ar-SY" sz="2400"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66379" y="1637756"/>
            <a:ext cx="5436791" cy="4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94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30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400" b="1" dirty="0" smtClean="0"/>
              <a:t>فرط الأمونيا</a:t>
            </a:r>
            <a:endParaRPr lang="ar-SY" sz="2400" b="1" dirty="0"/>
          </a:p>
        </p:txBody>
      </p:sp>
      <p:sp>
        <p:nvSpPr>
          <p:cNvPr id="3" name="عنصر نائب للمحتوى 2"/>
          <p:cNvSpPr>
            <a:spLocks noGrp="1"/>
          </p:cNvSpPr>
          <p:nvPr>
            <p:ph idx="1"/>
          </p:nvPr>
        </p:nvSpPr>
        <p:spPr/>
        <p:txBody>
          <a:bodyPr>
            <a:normAutofit/>
          </a:bodyPr>
          <a:lstStyle/>
          <a:p>
            <a:r>
              <a:rPr lang="ar-SY" sz="2400" b="1" dirty="0" smtClean="0"/>
              <a:t>يتوجب معايرة الأمونيا عند وجود:</a:t>
            </a:r>
          </a:p>
          <a:p>
            <a:r>
              <a:rPr lang="ar-SY" sz="2400" dirty="0" smtClean="0"/>
              <a:t>اعتلال دماغي غير مفسر</a:t>
            </a:r>
          </a:p>
          <a:p>
            <a:r>
              <a:rPr lang="ar-SY" sz="2400" dirty="0"/>
              <a:t>ق</a:t>
            </a:r>
            <a:r>
              <a:rPr lang="ar-SY" sz="2400" dirty="0" smtClean="0"/>
              <a:t>لاء </a:t>
            </a:r>
            <a:r>
              <a:rPr lang="ar-SY" sz="2400" dirty="0" smtClean="0"/>
              <a:t>تنفسي لكون الأمونيا محرضة للتنفس</a:t>
            </a:r>
          </a:p>
          <a:p>
            <a:r>
              <a:rPr lang="ar-SY" sz="2400" dirty="0" smtClean="0"/>
              <a:t>إقياءات متكررة</a:t>
            </a:r>
          </a:p>
          <a:p>
            <a:r>
              <a:rPr lang="ar-SY" sz="2400" dirty="0" smtClean="0"/>
              <a:t>اختلاجات غير مفسرة بسبب حدوث وذمة دماغية</a:t>
            </a:r>
          </a:p>
          <a:p>
            <a:r>
              <a:rPr lang="ar-SY" sz="2400" dirty="0" smtClean="0"/>
              <a:t>وقد ترتفع الأمونيا على نحو عابر في المرض الشديد والمرض الكبدي وبعض الأدوية وعلى  نحو عابر عند الوليد. يقوم العلاج على اسس هي إيقاف التغذية والبدء بالدكستروز 10% والاعطاء الوريدي لخافضات الأمونيا والأرجينين لدعم حلقة البولة وتأمين نقل المريض إلى العناية المشددة للأطفال لإجراء تحال دموي.</a:t>
            </a:r>
            <a:endParaRPr lang="ar-SY" sz="2400" dirty="0"/>
          </a:p>
        </p:txBody>
      </p:sp>
    </p:spTree>
    <p:extLst>
      <p:ext uri="{BB962C8B-B14F-4D97-AF65-F5344CB8AC3E}">
        <p14:creationId xmlns:p14="http://schemas.microsoft.com/office/powerpoint/2010/main" val="3856865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pPr algn="r"/>
            <a:r>
              <a:rPr lang="ar-SY" sz="2400" b="1" dirty="0" smtClean="0"/>
              <a:t>نقص السكر</a:t>
            </a:r>
            <a:endParaRPr lang="ar-SY" sz="2400" b="1" dirty="0"/>
          </a:p>
        </p:txBody>
      </p:sp>
      <p:sp>
        <p:nvSpPr>
          <p:cNvPr id="3" name="عنصر نائب للمحتوى 2"/>
          <p:cNvSpPr>
            <a:spLocks noGrp="1"/>
          </p:cNvSpPr>
          <p:nvPr>
            <p:ph idx="1"/>
          </p:nvPr>
        </p:nvSpPr>
        <p:spPr>
          <a:xfrm>
            <a:off x="457200" y="1196752"/>
            <a:ext cx="8229600" cy="4929411"/>
          </a:xfrm>
        </p:spPr>
        <p:txBody>
          <a:bodyPr>
            <a:normAutofit fontScale="92500" lnSpcReduction="10000"/>
          </a:bodyPr>
          <a:lstStyle/>
          <a:p>
            <a:r>
              <a:rPr lang="ar-SY" sz="2400" dirty="0" smtClean="0"/>
              <a:t>يتوجب معايرة السكر في الدم عند كل طفل يبدو مريضا بشدة أو لديه اختلاج مديد أو اضطراب في درجة الوعي .ويعرف يقيم سكر أقل من 2.6 ممول/ل. يستطب استقصاء أسباب نقص السكر وقت حدوثه لتشخيص المرض الاستقلابي الوراثي أو سبب غدي . إن وجود ضخامة كبدية بالفحص السريري يجب أن يبحث لتشخيص داء خزن الغليكوجين.</a:t>
            </a:r>
          </a:p>
          <a:p>
            <a:r>
              <a:rPr lang="ar-SY" sz="2400" b="1" dirty="0" smtClean="0"/>
              <a:t>أدواء خزن الغليكوجين</a:t>
            </a:r>
          </a:p>
          <a:p>
            <a:r>
              <a:rPr lang="ar-SY" sz="2400" dirty="0" smtClean="0"/>
              <a:t>إن أدواء خزن الغليكوجين مجموعة متنوعة من الأمراض يمكن أن تقسم إلى تحت مجموعات كبدية وعضلية وقلبية. تترافق الأشكال الكبدية مع نقص السكر ويمثل داء خزن الغليكوجين من النمط الأول ألف </a:t>
            </a:r>
            <a:r>
              <a:rPr lang="ar-SY" sz="2400" b="1" dirty="0" smtClean="0"/>
              <a:t>النمط الكبدي </a:t>
            </a:r>
            <a:r>
              <a:rPr lang="ar-SY" sz="2400" dirty="0" smtClean="0"/>
              <a:t>وسببه </a:t>
            </a:r>
            <a:r>
              <a:rPr lang="ar-SY" sz="2400" dirty="0" smtClean="0">
                <a:solidFill>
                  <a:srgbClr val="FF0000"/>
                </a:solidFill>
              </a:rPr>
              <a:t>عوز في إنزيم الغلوكوز 6 فسفاتاز </a:t>
            </a:r>
            <a:r>
              <a:rPr lang="ar-SY" sz="2400" dirty="0" smtClean="0"/>
              <a:t>ويسبب نقصا شديدا في السكر لعجزه عن تحريك السكر من </a:t>
            </a:r>
            <a:r>
              <a:rPr lang="ar-SY" sz="2400" dirty="0" err="1" smtClean="0"/>
              <a:t>الغليكوجين</a:t>
            </a:r>
            <a:r>
              <a:rPr lang="ar-SY" sz="2400" dirty="0" smtClean="0"/>
              <a:t> </a:t>
            </a:r>
            <a:endParaRPr lang="ar-SY" sz="2400" dirty="0" smtClean="0"/>
          </a:p>
          <a:p>
            <a:r>
              <a:rPr lang="ar-SY" sz="2400" dirty="0" smtClean="0"/>
              <a:t>أو </a:t>
            </a:r>
            <a:r>
              <a:rPr lang="ar-SY" sz="2400" dirty="0" smtClean="0"/>
              <a:t>استعمال السكر من مصادر استحداثه </a:t>
            </a:r>
            <a:r>
              <a:rPr lang="ar-SY" sz="2400" b="1" dirty="0" smtClean="0"/>
              <a:t>النمط العضلي </a:t>
            </a:r>
            <a:r>
              <a:rPr lang="ar-SY" sz="2400" dirty="0" smtClean="0"/>
              <a:t>الأكثر شيوعا . ويدعى داء ماك أرديل وسببه </a:t>
            </a:r>
            <a:r>
              <a:rPr lang="ar-SY" sz="2400" dirty="0" smtClean="0">
                <a:solidFill>
                  <a:srgbClr val="FF0000"/>
                </a:solidFill>
              </a:rPr>
              <a:t>عوز الفسفوريلاز العضلي </a:t>
            </a:r>
            <a:r>
              <a:rPr lang="ar-SY" sz="2400" dirty="0" smtClean="0"/>
              <a:t>.</a:t>
            </a:r>
          </a:p>
          <a:p>
            <a:r>
              <a:rPr lang="ar-SY" sz="2400" dirty="0" smtClean="0"/>
              <a:t>يتظاهر المرض بعدم تحمل الجهد والذي يتحسن بالراحة بسبب استعمال السكر الحر الجائل في الدوران.  </a:t>
            </a:r>
            <a:endParaRPr lang="ar-SY" sz="2400" dirty="0"/>
          </a:p>
        </p:txBody>
      </p:sp>
    </p:spTree>
    <p:extLst>
      <p:ext uri="{BB962C8B-B14F-4D97-AF65-F5344CB8AC3E}">
        <p14:creationId xmlns:p14="http://schemas.microsoft.com/office/powerpoint/2010/main" val="3626109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82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16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pPr algn="r"/>
            <a:r>
              <a:rPr lang="ar-SY" sz="2400" b="1" dirty="0" smtClean="0"/>
              <a:t>أدواء خزن الليزوزومات</a:t>
            </a:r>
            <a:endParaRPr lang="ar-SY" sz="2400" b="1" dirty="0"/>
          </a:p>
        </p:txBody>
      </p:sp>
      <p:sp>
        <p:nvSpPr>
          <p:cNvPr id="3" name="عنصر نائب للمحتوى 2"/>
          <p:cNvSpPr>
            <a:spLocks noGrp="1"/>
          </p:cNvSpPr>
          <p:nvPr>
            <p:ph idx="1"/>
          </p:nvPr>
        </p:nvSpPr>
        <p:spPr>
          <a:xfrm>
            <a:off x="457200" y="1052736"/>
            <a:ext cx="8229600" cy="5073427"/>
          </a:xfrm>
        </p:spPr>
        <p:txBody>
          <a:bodyPr>
            <a:normAutofit/>
          </a:bodyPr>
          <a:lstStyle/>
          <a:p>
            <a:r>
              <a:rPr lang="ar-SY" sz="2400" dirty="0" smtClean="0"/>
              <a:t>توجد عدة مجموعات من أدواء خزن الليزوزوم  مثل أدواء عديد السكريد المخاطية وقليلات السكريد(مانوسيدوز) وموكوليبيدوز  وأدواء السفينغوليبيد(داء فابري). يعتمد التشخيص مبدئيا على مسح الغلوكوز أمينو غليكان في البول ومسح قليلات السكريد وفحص الدم من اجل فعالية إنزيمات الكريات البيض.</a:t>
            </a:r>
          </a:p>
          <a:p>
            <a:r>
              <a:rPr lang="ar-SY" sz="2400" dirty="0" smtClean="0"/>
              <a:t>وهي أكثر أدواء خزن الليزوزوم مصادفة. يحدث اضطراب في تدرك الغلوكوز أمينو غليكان وهي آفات جهازية مترقية يمكن أن تصيب الجهاز العصبي المركزي والعين والقلب والجهاز الهيكلي .</a:t>
            </a:r>
          </a:p>
          <a:p>
            <a:r>
              <a:rPr lang="ar-SY" sz="2400" dirty="0" smtClean="0"/>
              <a:t>هناك ضخامة كبدية طحالية موجودة عادة. يقوم التشخيص على تحديد العوز الأنزيمي والاطراح البولي للغلوكوز أمينو غليكان.</a:t>
            </a:r>
          </a:p>
          <a:p>
            <a:r>
              <a:rPr lang="ar-SY" sz="2400" dirty="0" smtClean="0"/>
              <a:t>يكون العلاج داعما حسب ما تتطلبه حالة الطفل كما أن العلاج بالمعيض الأنزيمي متاح , كما نجح زرع النقي في إعاضة الفعالية الإنزيمية في عدة تجارب في النمط الأول. </a:t>
            </a:r>
            <a:endParaRPr lang="ar-SY" sz="2400" dirty="0"/>
          </a:p>
        </p:txBody>
      </p:sp>
    </p:spTree>
    <p:extLst>
      <p:ext uri="{BB962C8B-B14F-4D97-AF65-F5344CB8AC3E}">
        <p14:creationId xmlns:p14="http://schemas.microsoft.com/office/powerpoint/2010/main" val="131384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61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316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400" b="1" dirty="0" smtClean="0"/>
              <a:t>التظاهر السريري</a:t>
            </a:r>
            <a:endParaRPr lang="ar-SY" sz="2400" b="1" dirty="0"/>
          </a:p>
        </p:txBody>
      </p:sp>
      <p:sp>
        <p:nvSpPr>
          <p:cNvPr id="3" name="عنصر نائب للمحتوى 2"/>
          <p:cNvSpPr>
            <a:spLocks noGrp="1"/>
          </p:cNvSpPr>
          <p:nvPr>
            <p:ph idx="1"/>
          </p:nvPr>
        </p:nvSpPr>
        <p:spPr/>
        <p:txBody>
          <a:bodyPr>
            <a:normAutofit fontScale="92500" lnSpcReduction="10000"/>
          </a:bodyPr>
          <a:lstStyle/>
          <a:p>
            <a:r>
              <a:rPr lang="ar-SY" sz="2400" b="1" dirty="0" smtClean="0"/>
              <a:t>يمكن لها أن تتظاهر بالطفولة الباكرة بما يلي:</a:t>
            </a:r>
          </a:p>
          <a:p>
            <a:r>
              <a:rPr lang="ar-SY" sz="2400" dirty="0" smtClean="0"/>
              <a:t>تظاهر شديد وعلى نحو غير متوقع لمرض شائع</a:t>
            </a:r>
          </a:p>
          <a:p>
            <a:r>
              <a:rPr lang="ar-SY" sz="2400" dirty="0" smtClean="0"/>
              <a:t>حماض استقلابي شديد</a:t>
            </a:r>
          </a:p>
          <a:p>
            <a:r>
              <a:rPr lang="ar-SY" sz="2400" dirty="0" smtClean="0"/>
              <a:t>قلاء تنفسي غير مفسر</a:t>
            </a:r>
          </a:p>
          <a:p>
            <a:r>
              <a:rPr lang="ar-SY" sz="2400" dirty="0" smtClean="0"/>
              <a:t>نقص سكر</a:t>
            </a:r>
          </a:p>
          <a:p>
            <a:r>
              <a:rPr lang="ar-SY" sz="2400" dirty="0" smtClean="0"/>
              <a:t>قصور القلب واعتلال العضلة القلبية</a:t>
            </a:r>
          </a:p>
          <a:p>
            <a:r>
              <a:rPr lang="ar-SY" sz="2400" dirty="0" smtClean="0"/>
              <a:t>ضخامة الكبد أو ضخامة كبدية طحالية أو قصور كبدي </a:t>
            </a:r>
          </a:p>
          <a:p>
            <a:r>
              <a:rPr lang="ar-SY" sz="2400" dirty="0" smtClean="0"/>
              <a:t>نعاس غير مفسر أو سبات أو هياج</a:t>
            </a:r>
          </a:p>
          <a:p>
            <a:r>
              <a:rPr lang="ar-SY" sz="2400" dirty="0" smtClean="0"/>
              <a:t>اختلاجات ذات بدء باكر </a:t>
            </a:r>
          </a:p>
          <a:p>
            <a:r>
              <a:rPr lang="ar-SY" sz="2400" dirty="0" smtClean="0"/>
              <a:t>تشوهات ظاهرة </a:t>
            </a:r>
          </a:p>
          <a:p>
            <a:r>
              <a:rPr lang="ar-SY" sz="2400" dirty="0" smtClean="0"/>
              <a:t>تأخر التطور أو فقدان المهارات</a:t>
            </a:r>
          </a:p>
          <a:p>
            <a:r>
              <a:rPr lang="ar-SY" sz="2400" dirty="0" smtClean="0"/>
              <a:t>الموت المفاجىء وغير المفسر</a:t>
            </a:r>
            <a:endParaRPr lang="ar-SY" sz="2400" dirty="0"/>
          </a:p>
        </p:txBody>
      </p:sp>
    </p:spTree>
    <p:extLst>
      <p:ext uri="{BB962C8B-B14F-4D97-AF65-F5344CB8AC3E}">
        <p14:creationId xmlns:p14="http://schemas.microsoft.com/office/powerpoint/2010/main" val="384239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400" b="1" dirty="0" smtClean="0"/>
              <a:t>آفات الميتوكوندريا( المتقدرات)</a:t>
            </a:r>
            <a:endParaRPr lang="ar-SY" sz="2400" b="1" dirty="0"/>
          </a:p>
        </p:txBody>
      </p:sp>
      <p:sp>
        <p:nvSpPr>
          <p:cNvPr id="3" name="عنصر نائب للمحتوى 2"/>
          <p:cNvSpPr>
            <a:spLocks noGrp="1"/>
          </p:cNvSpPr>
          <p:nvPr>
            <p:ph idx="1"/>
          </p:nvPr>
        </p:nvSpPr>
        <p:spPr/>
        <p:txBody>
          <a:bodyPr>
            <a:normAutofit/>
          </a:bodyPr>
          <a:lstStyle/>
          <a:p>
            <a:r>
              <a:rPr lang="ar-SY" sz="2400" dirty="0" smtClean="0"/>
              <a:t>الأعضاء الأكثر إصابة  هي الأعضاء الأكثر استهلاكا للطاقة كالدماغ والقلب والكلية والشبكية والعضلات الهيكلية  وتتنوع المظاهر السريرية غالبا ويمكن تمييز بعض التناذرات </a:t>
            </a:r>
            <a:r>
              <a:rPr lang="ar-SY" sz="2400" b="1" dirty="0" smtClean="0"/>
              <a:t>وهي آفات صعبة الاستقصاء وعلاجها عرضي  ويجب أخذها في الحسبان عند وجود :</a:t>
            </a:r>
          </a:p>
          <a:p>
            <a:r>
              <a:rPr lang="ar-SY" sz="2400" dirty="0" smtClean="0"/>
              <a:t>إصابات جهازية متعددة</a:t>
            </a:r>
          </a:p>
          <a:p>
            <a:r>
              <a:rPr lang="ar-SY" sz="2400" dirty="0" smtClean="0"/>
              <a:t>فرط حمض لبن</a:t>
            </a:r>
          </a:p>
          <a:p>
            <a:r>
              <a:rPr lang="ar-SY" sz="2400" dirty="0" smtClean="0"/>
              <a:t>إصابات مميزة في تصوير الدماغ المغناطيسي كما في متلازمة ليه.</a:t>
            </a:r>
            <a:endParaRPr lang="ar-SY" sz="2400" dirty="0"/>
          </a:p>
        </p:txBody>
      </p:sp>
    </p:spTree>
    <p:extLst>
      <p:ext uri="{BB962C8B-B14F-4D97-AF65-F5344CB8AC3E}">
        <p14:creationId xmlns:p14="http://schemas.microsoft.com/office/powerpoint/2010/main" val="2882489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429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828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896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400" b="1" dirty="0" smtClean="0"/>
              <a:t>أدواء خزن الشحوم</a:t>
            </a:r>
            <a:endParaRPr lang="ar-SY" sz="2400" b="1" dirty="0"/>
          </a:p>
        </p:txBody>
      </p:sp>
      <p:sp>
        <p:nvSpPr>
          <p:cNvPr id="3" name="عنصر نائب للمحتوى 2"/>
          <p:cNvSpPr>
            <a:spLocks noGrp="1"/>
          </p:cNvSpPr>
          <p:nvPr>
            <p:ph idx="1"/>
          </p:nvPr>
        </p:nvSpPr>
        <p:spPr/>
        <p:txBody>
          <a:bodyPr>
            <a:normAutofit fontScale="92500" lnSpcReduction="20000"/>
          </a:bodyPr>
          <a:lstStyle/>
          <a:p>
            <a:r>
              <a:rPr lang="ar-SY" sz="2400" dirty="0" smtClean="0"/>
              <a:t>هي مجموعة أمراض الاستقلاب الوراثية بسبب العوز الانزيمي فيها إلى تراكم الشحوم داخل الخلية والذي يسبب تخريبا في الخلايا العصبية والنسج مثل الدماغ والجهاز العصبي والكبد والطحال ونقي العظام ,وداء غوشر هو الأشيع فيها.</a:t>
            </a:r>
          </a:p>
          <a:p>
            <a:r>
              <a:rPr lang="ar-SY" sz="2400" b="1" dirty="0" smtClean="0"/>
              <a:t>اضطراب استقلاب الشحوم</a:t>
            </a:r>
          </a:p>
          <a:p>
            <a:r>
              <a:rPr lang="ar-SY" sz="2400" dirty="0" smtClean="0"/>
              <a:t>تعد البدانة السبب الأكثر شيوعا لفرط الكوليسترول في الدم في سن الطفولة.</a:t>
            </a:r>
          </a:p>
          <a:p>
            <a:r>
              <a:rPr lang="ar-SY" sz="2400" dirty="0" smtClean="0"/>
              <a:t>لكن فرط الكوليسترول العائلي هو الاضطراب الوراثي الأكثر شيوعا , يتظاهرون عادة قبل سن الخامسة بتوضعات جلدية في الفلح الاليوي والسطوح الباسطة للمرفقين.يكون علاج الحالات متخالفة اللواقح بالحمية منخفضة الدسم والستاتين بعد الثامنة من العمر.</a:t>
            </a:r>
          </a:p>
          <a:p>
            <a:r>
              <a:rPr lang="ar-SY" sz="2400" dirty="0" smtClean="0"/>
              <a:t>أما الحالات متماثلة العرس فيكون خطر حدوث إحتشاء العضلة القلبية المبكر عند اليافع كبيرا.يبدأ العلاج بالحمية الفقيرة بالدسم والستاتين والازيتيميب لتخفيض الكوليسترول.</a:t>
            </a:r>
          </a:p>
          <a:p>
            <a:r>
              <a:rPr lang="ar-SY" sz="2400" dirty="0" smtClean="0"/>
              <a:t>إذا كانت الاستجابة ضعيفة نلجأ إلى مضادات الشحوم وزرع الكبد.</a:t>
            </a:r>
          </a:p>
          <a:p>
            <a:r>
              <a:rPr lang="ar-SY" sz="2400" dirty="0" smtClean="0"/>
              <a:t>كما أن المستويات المنخفضة للشحوم قد تكون مشعرا لاصابة استقلابية مثل غياب بيتا الليبوبروتين بيتا</a:t>
            </a:r>
            <a:endParaRPr lang="ar-SY" sz="2400" dirty="0"/>
          </a:p>
        </p:txBody>
      </p:sp>
    </p:spTree>
    <p:extLst>
      <p:ext uri="{BB962C8B-B14F-4D97-AF65-F5344CB8AC3E}">
        <p14:creationId xmlns:p14="http://schemas.microsoft.com/office/powerpoint/2010/main" val="990888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267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832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282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00"/>
            <a:ext cx="9143999"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355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322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804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a:bodyPr>
          <a:lstStyle/>
          <a:p>
            <a:pPr algn="r"/>
            <a:r>
              <a:rPr lang="ar-SY" sz="2400" b="1" dirty="0" smtClean="0"/>
              <a:t>الاستقصاءات</a:t>
            </a:r>
            <a:endParaRPr lang="ar-SY" sz="2400"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24744"/>
            <a:ext cx="9036496" cy="573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073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a:bodyPr>
          <a:lstStyle/>
          <a:p>
            <a:pPr algn="r"/>
            <a:r>
              <a:rPr lang="ar-SY" sz="2400" b="1" dirty="0" smtClean="0"/>
              <a:t>التدبير</a:t>
            </a:r>
            <a:endParaRPr lang="ar-SY" sz="2400" b="1" dirty="0"/>
          </a:p>
        </p:txBody>
      </p:sp>
      <p:sp>
        <p:nvSpPr>
          <p:cNvPr id="3" name="عنصر نائب للمحتوى 2"/>
          <p:cNvSpPr>
            <a:spLocks noGrp="1"/>
          </p:cNvSpPr>
          <p:nvPr>
            <p:ph idx="1"/>
          </p:nvPr>
        </p:nvSpPr>
        <p:spPr>
          <a:xfrm>
            <a:off x="457200" y="1196752"/>
            <a:ext cx="8229600" cy="4929411"/>
          </a:xfrm>
        </p:spPr>
        <p:txBody>
          <a:bodyPr>
            <a:normAutofit fontScale="92500" lnSpcReduction="20000"/>
          </a:bodyPr>
          <a:lstStyle/>
          <a:p>
            <a:r>
              <a:rPr lang="ar-SY" sz="2400" dirty="0" smtClean="0"/>
              <a:t>مفاتيح التدبيرهي:</a:t>
            </a:r>
          </a:p>
          <a:p>
            <a:r>
              <a:rPr lang="ar-SY" sz="2400" b="1" dirty="0" smtClean="0"/>
              <a:t>1- الأدوية </a:t>
            </a:r>
          </a:p>
          <a:p>
            <a:r>
              <a:rPr lang="ar-SY" sz="2400" dirty="0" smtClean="0"/>
              <a:t>العلاجات العرضية مثل مضادات الاختلاج والمسكنات </a:t>
            </a:r>
          </a:p>
          <a:p>
            <a:r>
              <a:rPr lang="ar-SY" sz="2400" dirty="0" smtClean="0"/>
              <a:t>علاجات نوعية مثل خافضات الأمونيا</a:t>
            </a:r>
          </a:p>
          <a:p>
            <a:r>
              <a:rPr lang="ar-SY" sz="2400" dirty="0" smtClean="0"/>
              <a:t>المعالجة الأنظيمية  المعيضة وهي متوافرة لبعض أدواء خزن كما أن زرع النقي هو خيار لعلاج داء خزن عديدات السكريد نمط 1 أحيانا.</a:t>
            </a:r>
          </a:p>
          <a:p>
            <a:r>
              <a:rPr lang="ar-SY" sz="2400" b="1" dirty="0" smtClean="0"/>
              <a:t>2- التحكم في الحمية:</a:t>
            </a:r>
          </a:p>
          <a:p>
            <a:r>
              <a:rPr lang="ar-SY" sz="2400" dirty="0" smtClean="0"/>
              <a:t>هناك أربع استراتيجيات رئيسية :</a:t>
            </a:r>
          </a:p>
          <a:p>
            <a:r>
              <a:rPr lang="ar-SY" sz="2400" dirty="0" smtClean="0"/>
              <a:t>إعاضة العنصر الناقص مثل التزويد المنتظم بالسكريات عند مرضى داء خزن الغليكوجين نمط 1</a:t>
            </a:r>
          </a:p>
          <a:p>
            <a:r>
              <a:rPr lang="ar-SY" sz="2400" dirty="0" smtClean="0"/>
              <a:t>تجنب تراكم المواد السمية</a:t>
            </a:r>
          </a:p>
          <a:p>
            <a:r>
              <a:rPr lang="ar-SY" sz="2400" dirty="0" smtClean="0"/>
              <a:t>تجنب حالة الهدم حيث تزداد المتطلبات الاستقلابية في حالة المرض</a:t>
            </a:r>
          </a:p>
          <a:p>
            <a:r>
              <a:rPr lang="ar-SY" sz="2400" dirty="0" smtClean="0"/>
              <a:t>الحمية المنتجة للخلون:يمكن للدماغ أن يستعمل الخلون كمصدر بديل للطاقة .</a:t>
            </a:r>
            <a:br>
              <a:rPr lang="ar-SY" sz="2400" dirty="0" smtClean="0"/>
            </a:br>
            <a:endParaRPr lang="ar-SY" sz="2400" dirty="0" smtClean="0"/>
          </a:p>
          <a:p>
            <a:endParaRPr lang="ar-SY" sz="2400" dirty="0"/>
          </a:p>
        </p:txBody>
      </p:sp>
    </p:spTree>
    <p:extLst>
      <p:ext uri="{BB962C8B-B14F-4D97-AF65-F5344CB8AC3E}">
        <p14:creationId xmlns:p14="http://schemas.microsoft.com/office/powerpoint/2010/main" val="116131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67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a:bodyPr>
          <a:lstStyle/>
          <a:p>
            <a:pPr algn="r"/>
            <a:r>
              <a:rPr lang="ar-SY" sz="2400" b="1" dirty="0" smtClean="0"/>
              <a:t>المسح الوليدي</a:t>
            </a:r>
            <a:endParaRPr lang="ar-SY" sz="2400" b="1" dirty="0"/>
          </a:p>
        </p:txBody>
      </p:sp>
      <p:sp>
        <p:nvSpPr>
          <p:cNvPr id="3" name="عنصر نائب للمحتوى 2"/>
          <p:cNvSpPr>
            <a:spLocks noGrp="1"/>
          </p:cNvSpPr>
          <p:nvPr>
            <p:ph idx="1"/>
          </p:nvPr>
        </p:nvSpPr>
        <p:spPr>
          <a:xfrm>
            <a:off x="457200" y="908720"/>
            <a:ext cx="8229600" cy="5544616"/>
          </a:xfrm>
        </p:spPr>
        <p:txBody>
          <a:bodyPr>
            <a:normAutofit/>
          </a:bodyPr>
          <a:lstStyle/>
          <a:p>
            <a:r>
              <a:rPr lang="ar-SY" sz="2400" dirty="0" smtClean="0"/>
              <a:t>يهدف المسح الوليدي إلى تشخيص الحالات القابلة للعلاج قبل أن تصبح عرضية والسماح بالعلاج المبكر لتحسين الإنذار .</a:t>
            </a:r>
            <a:endParaRPr lang="ar-SY"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9144000"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817"/>
            <a:ext cx="9143999"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89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400" b="1" dirty="0" smtClean="0"/>
              <a:t>الاضطراب الحمضي القلوي</a:t>
            </a:r>
            <a:endParaRPr lang="ar-SY" sz="24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35100" y="2795606"/>
            <a:ext cx="7499350" cy="21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0464"/>
            <a:ext cx="9144000" cy="546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3940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233</TotalTime>
  <Words>828</Words>
  <Application>Microsoft Office PowerPoint</Application>
  <PresentationFormat>عرض على الشاشة (3:4)‏</PresentationFormat>
  <Paragraphs>75</Paragraphs>
  <Slides>28</Slides>
  <Notes>0</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انقلاب</vt:lpstr>
      <vt:lpstr>جامعة حماه - كلية الطب السنة الخامسة – مقرر أطفال1</vt:lpstr>
      <vt:lpstr>التظاهر السريري</vt:lpstr>
      <vt:lpstr>عرض تقديمي في PowerPoint</vt:lpstr>
      <vt:lpstr>عرض تقديمي في PowerPoint</vt:lpstr>
      <vt:lpstr>الاستقصاءات</vt:lpstr>
      <vt:lpstr>التدبير</vt:lpstr>
      <vt:lpstr>عرض تقديمي في PowerPoint</vt:lpstr>
      <vt:lpstr>المسح الوليدي</vt:lpstr>
      <vt:lpstr>الاضطراب الحمضي القلوي</vt:lpstr>
      <vt:lpstr>الأمراض الاستقلابية واضطراب التوازن الحمضي القلوي</vt:lpstr>
      <vt:lpstr>الحماض الاستقلابي و فجوة الصواعد</vt:lpstr>
      <vt:lpstr>عرض تقديمي في PowerPoint</vt:lpstr>
      <vt:lpstr>فرط الأمونيا</vt:lpstr>
      <vt:lpstr>نقص السكر</vt:lpstr>
      <vt:lpstr>عرض تقديمي في PowerPoint</vt:lpstr>
      <vt:lpstr>عرض تقديمي في PowerPoint</vt:lpstr>
      <vt:lpstr>أدواء خزن الليزوزومات</vt:lpstr>
      <vt:lpstr>عرض تقديمي في PowerPoint</vt:lpstr>
      <vt:lpstr>عرض تقديمي في PowerPoint</vt:lpstr>
      <vt:lpstr>آفات الميتوكوندريا( المتقدرات)</vt:lpstr>
      <vt:lpstr>عرض تقديمي في PowerPoint</vt:lpstr>
      <vt:lpstr>عرض تقديمي في PowerPoint</vt:lpstr>
      <vt:lpstr>عرض تقديمي في PowerPoint</vt:lpstr>
      <vt:lpstr>أدواء خزن الشحوم</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أخطاء الاستقلاب الوراثية</dc:title>
  <dc:creator>SGE</dc:creator>
  <cp:lastModifiedBy>asus</cp:lastModifiedBy>
  <cp:revision>60</cp:revision>
  <dcterms:created xsi:type="dcterms:W3CDTF">2019-08-14T10:42:22Z</dcterms:created>
  <dcterms:modified xsi:type="dcterms:W3CDTF">2019-09-19T07:18:24Z</dcterms:modified>
</cp:coreProperties>
</file>