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92"/>
  </p:notesMasterIdLst>
  <p:sldIdLst>
    <p:sldId id="375" r:id="rId2"/>
    <p:sldId id="376" r:id="rId3"/>
    <p:sldId id="377" r:id="rId4"/>
    <p:sldId id="388" r:id="rId5"/>
    <p:sldId id="460" r:id="rId6"/>
    <p:sldId id="461" r:id="rId7"/>
    <p:sldId id="389" r:id="rId8"/>
    <p:sldId id="380" r:id="rId9"/>
    <p:sldId id="381" r:id="rId10"/>
    <p:sldId id="391" r:id="rId11"/>
    <p:sldId id="392" r:id="rId12"/>
    <p:sldId id="382" r:id="rId13"/>
    <p:sldId id="383" r:id="rId14"/>
    <p:sldId id="384" r:id="rId15"/>
    <p:sldId id="390" r:id="rId16"/>
    <p:sldId id="385" r:id="rId17"/>
    <p:sldId id="387" r:id="rId18"/>
    <p:sldId id="386" r:id="rId19"/>
    <p:sldId id="451" r:id="rId20"/>
    <p:sldId id="450" r:id="rId21"/>
    <p:sldId id="464" r:id="rId22"/>
    <p:sldId id="468" r:id="rId23"/>
    <p:sldId id="393" r:id="rId24"/>
    <p:sldId id="396" r:id="rId25"/>
    <p:sldId id="416" r:id="rId26"/>
    <p:sldId id="397" r:id="rId27"/>
    <p:sldId id="436" r:id="rId28"/>
    <p:sldId id="420" r:id="rId29"/>
    <p:sldId id="398" r:id="rId30"/>
    <p:sldId id="408" r:id="rId31"/>
    <p:sldId id="414" r:id="rId32"/>
    <p:sldId id="409" r:id="rId33"/>
    <p:sldId id="410" r:id="rId34"/>
    <p:sldId id="417" r:id="rId35"/>
    <p:sldId id="418" r:id="rId36"/>
    <p:sldId id="426" r:id="rId37"/>
    <p:sldId id="419" r:id="rId38"/>
    <p:sldId id="399" r:id="rId39"/>
    <p:sldId id="415" r:id="rId40"/>
    <p:sldId id="400" r:id="rId41"/>
    <p:sldId id="401" r:id="rId42"/>
    <p:sldId id="402" r:id="rId43"/>
    <p:sldId id="403" r:id="rId44"/>
    <p:sldId id="404" r:id="rId45"/>
    <p:sldId id="405" r:id="rId46"/>
    <p:sldId id="406" r:id="rId47"/>
    <p:sldId id="407" r:id="rId48"/>
    <p:sldId id="413" r:id="rId49"/>
    <p:sldId id="411" r:id="rId50"/>
    <p:sldId id="412" r:id="rId51"/>
    <p:sldId id="421" r:id="rId52"/>
    <p:sldId id="423" r:id="rId53"/>
    <p:sldId id="428" r:id="rId54"/>
    <p:sldId id="429" r:id="rId55"/>
    <p:sldId id="424" r:id="rId56"/>
    <p:sldId id="466" r:id="rId57"/>
    <p:sldId id="467" r:id="rId58"/>
    <p:sldId id="427" r:id="rId59"/>
    <p:sldId id="469" r:id="rId60"/>
    <p:sldId id="447" r:id="rId61"/>
    <p:sldId id="448" r:id="rId62"/>
    <p:sldId id="430" r:id="rId63"/>
    <p:sldId id="443" r:id="rId64"/>
    <p:sldId id="449" r:id="rId65"/>
    <p:sldId id="431" r:id="rId66"/>
    <p:sldId id="432" r:id="rId67"/>
    <p:sldId id="433" r:id="rId68"/>
    <p:sldId id="434" r:id="rId69"/>
    <p:sldId id="435" r:id="rId70"/>
    <p:sldId id="437" r:id="rId71"/>
    <p:sldId id="438" r:id="rId72"/>
    <p:sldId id="439" r:id="rId73"/>
    <p:sldId id="440" r:id="rId74"/>
    <p:sldId id="441" r:id="rId75"/>
    <p:sldId id="442" r:id="rId76"/>
    <p:sldId id="444" r:id="rId77"/>
    <p:sldId id="445" r:id="rId78"/>
    <p:sldId id="446" r:id="rId79"/>
    <p:sldId id="455" r:id="rId80"/>
    <p:sldId id="454" r:id="rId81"/>
    <p:sldId id="452" r:id="rId82"/>
    <p:sldId id="453" r:id="rId83"/>
    <p:sldId id="462" r:id="rId84"/>
    <p:sldId id="463" r:id="rId85"/>
    <p:sldId id="456" r:id="rId86"/>
    <p:sldId id="457" r:id="rId87"/>
    <p:sldId id="459" r:id="rId88"/>
    <p:sldId id="458" r:id="rId89"/>
    <p:sldId id="470" r:id="rId90"/>
    <p:sldId id="465" r:id="rId91"/>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70" d="100"/>
          <a:sy n="70" d="100"/>
        </p:scale>
        <p:origin x="-1164"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Y"/>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CCB74C7-6A06-465B-97F2-47B0A0AF5396}" type="datetimeFigureOut">
              <a:rPr lang="ar-SY" smtClean="0"/>
              <a:pPr/>
              <a:t>22/01/1437</a:t>
            </a:fld>
            <a:endParaRPr lang="ar-SY"/>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Y"/>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Y"/>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C40802C-8408-4656-BD7B-12A7A2B55A95}" type="slidenum">
              <a:rPr lang="ar-SY" smtClean="0"/>
              <a:pPr/>
              <a:t>‹#›</a:t>
            </a:fld>
            <a:endParaRPr lang="ar-SY"/>
          </a:p>
        </p:txBody>
      </p:sp>
    </p:spTree>
    <p:extLst>
      <p:ext uri="{BB962C8B-B14F-4D97-AF65-F5344CB8AC3E}">
        <p14:creationId xmlns:p14="http://schemas.microsoft.com/office/powerpoint/2010/main" xmlns="" val="9447826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14BBD-BEBC-4D23-9DF9-9FF8F738556F}" type="slidenum">
              <a:rPr lang="en-US"/>
              <a:pPr/>
              <a:t>1</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lgn="just"/>
            <a:endParaRPr lang="en-US"/>
          </a:p>
          <a:p>
            <a:pPr algn="just"/>
            <a:endParaRPr lang="en-US"/>
          </a:p>
          <a:p>
            <a:pPr algn="just"/>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24991D24-B587-476E-80BF-F6C7B7872CDB}" type="slidenum">
              <a:rPr lang="en-US" sz="1200" smtClean="0"/>
              <a:pPr/>
              <a:t>36</a:t>
            </a:fld>
            <a:endParaRPr lang="en-US"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pPr>
            <a:r>
              <a:rPr lang="en-US" dirty="0" smtClean="0"/>
              <a:t>Some of the warning signs for basal cell cancer are the same for squamous cell.  Here are five signs you need to watch for: </a:t>
            </a:r>
          </a:p>
          <a:p>
            <a:pPr marL="228600" indent="-228600" eaLnBrk="1" hangingPunct="1">
              <a:spcBef>
                <a:spcPct val="0"/>
              </a:spcBef>
            </a:pPr>
            <a:endParaRPr lang="en-US" dirty="0" smtClean="0"/>
          </a:p>
          <a:p>
            <a:pPr marL="228600" indent="-228600" eaLnBrk="1" hangingPunct="1">
              <a:spcBef>
                <a:spcPct val="0"/>
              </a:spcBef>
              <a:buFontTx/>
              <a:buChar char="•"/>
            </a:pPr>
            <a:r>
              <a:rPr lang="en-US" dirty="0" smtClean="0"/>
              <a:t>OPEN SORE-it bleeds, oozes, or just won’t heal.</a:t>
            </a:r>
          </a:p>
          <a:p>
            <a:pPr marL="228600" indent="-228600" eaLnBrk="1" hangingPunct="1">
              <a:spcBef>
                <a:spcPct val="0"/>
              </a:spcBef>
              <a:buFontTx/>
              <a:buChar char="•"/>
            </a:pPr>
            <a:r>
              <a:rPr lang="en-US" dirty="0" smtClean="0"/>
              <a:t>REDDISH PATCH- crusty, can itch, and sometimes, but not always hurts.  </a:t>
            </a:r>
          </a:p>
          <a:p>
            <a:pPr marL="228600" indent="-228600" eaLnBrk="1" hangingPunct="1">
              <a:spcBef>
                <a:spcPct val="0"/>
              </a:spcBef>
              <a:buFontTx/>
              <a:buChar char="•"/>
            </a:pPr>
            <a:r>
              <a:rPr lang="en-US" dirty="0" smtClean="0"/>
              <a:t>SHINY BUMP- can be waxy looking or sometimes resemble a blemish or pimple.  </a:t>
            </a:r>
          </a:p>
          <a:p>
            <a:pPr marL="228600" indent="-228600" eaLnBrk="1" hangingPunct="1">
              <a:spcBef>
                <a:spcPct val="0"/>
              </a:spcBef>
              <a:buFontTx/>
              <a:buChar char="•"/>
            </a:pPr>
            <a:r>
              <a:rPr lang="en-US" dirty="0" smtClean="0"/>
              <a:t>PINK GROWTH- pink lesion with sometimes an indentation in the center. </a:t>
            </a:r>
          </a:p>
          <a:p>
            <a:pPr marL="228600" indent="-228600" eaLnBrk="1" hangingPunct="1">
              <a:spcBef>
                <a:spcPct val="0"/>
              </a:spcBef>
              <a:buFontTx/>
              <a:buChar char="•"/>
            </a:pPr>
            <a:r>
              <a:rPr lang="en-US" dirty="0" smtClean="0"/>
              <a:t> SCAR-LIKE AREA – shiny, flat, skin may be taut.  Sometimes skin cancer can just appear as if there is a texture change in the skin. </a:t>
            </a:r>
          </a:p>
          <a:p>
            <a:pPr marL="228600" indent="-228600" eaLnBrk="1" hangingPunct="1">
              <a:spcBef>
                <a:spcPct val="0"/>
              </a:spcBef>
            </a:pPr>
            <a:endParaRPr lang="en-US" dirty="0" smtClean="0"/>
          </a:p>
          <a:p>
            <a:pPr marL="228600" indent="-228600" eaLnBrk="1" hangingPunct="1">
              <a:spcBef>
                <a:spcPct val="0"/>
              </a:spcBef>
            </a:pPr>
            <a:r>
              <a:rPr lang="en-US" dirty="0" smtClean="0"/>
              <a:t>When in doubt, ask your physician.  Treatment for this kind of cancer as stated before is surgery.  Some may have freezing done, but the only accurate way to determine if it is skin cancer and the type is by biopsy. Always ask that your skin lesions are sent to a pathologist. </a:t>
            </a:r>
          </a:p>
          <a:p>
            <a:pPr marL="228600" indent="-228600" eaLnBrk="1" hangingPunct="1">
              <a:spcBef>
                <a:spcPct val="0"/>
              </a:spcBef>
            </a:pPr>
            <a:endParaRPr lang="en-US" dirty="0" smtClean="0"/>
          </a:p>
          <a:p>
            <a:pPr marL="228600" indent="-228600" eaLnBrk="1" hangingPunct="1">
              <a:spcBef>
                <a:spcPct val="0"/>
              </a:spcBef>
            </a:pPr>
            <a:r>
              <a:rPr lang="en-US" dirty="0" smtClean="0"/>
              <a:t>(www.cancer.gov/cancertopics/wyntk/skin)</a:t>
            </a:r>
          </a:p>
          <a:p>
            <a:pPr marL="228600" indent="-228600" eaLnBrk="1" hangingPunct="1">
              <a:spcBef>
                <a:spcPct val="0"/>
              </a:spcBef>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CDDCEA00-E844-4127-AA52-BF689CE2A49C}" type="slidenum">
              <a:rPr lang="en-US" sz="1200" smtClean="0"/>
              <a:pPr/>
              <a:t>39</a:t>
            </a:fld>
            <a:endParaRPr 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410200" cy="4343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spcBef>
                <a:spcPct val="0"/>
              </a:spcBef>
            </a:pPr>
            <a:endParaRPr lang="en-US" sz="800" smtClean="0"/>
          </a:p>
          <a:p>
            <a:pPr eaLnBrk="1" hangingPunct="1">
              <a:lnSpc>
                <a:spcPct val="80000"/>
              </a:lnSpc>
              <a:spcBef>
                <a:spcPct val="0"/>
              </a:spcBef>
            </a:pPr>
            <a:r>
              <a:rPr lang="en-US" smtClean="0"/>
              <a:t>This slow-growing disease affects individuals who have regular exposure to sunlight. Until recently, this cancer was most common in older people, particularly men who worked outdoors. Now, however, more women and younger individuals are being diagnosed with squamous cell carcinoma, especially those who spend leisure time in the sun. We need to avoid long exposure to the sun, especially at midday, to prevent this type of cancer.</a:t>
            </a:r>
          </a:p>
          <a:p>
            <a:pPr eaLnBrk="1" hangingPunct="1">
              <a:lnSpc>
                <a:spcPct val="80000"/>
              </a:lnSpc>
              <a:spcBef>
                <a:spcPct val="0"/>
              </a:spcBef>
            </a:pPr>
            <a:endParaRPr lang="en-US" smtClean="0"/>
          </a:p>
          <a:p>
            <a:pPr eaLnBrk="1" hangingPunct="1">
              <a:lnSpc>
                <a:spcPct val="80000"/>
              </a:lnSpc>
              <a:spcBef>
                <a:spcPct val="0"/>
              </a:spcBef>
            </a:pPr>
            <a:r>
              <a:rPr lang="en-US" smtClean="0"/>
              <a:t>This form of skin cancer occurs most frequently on areas of the body exposed to the sun—the face, ears, neck, scalp, shoulders, and back. The rim of the ear and lower lip are especially vulnerable. Squamous cell carcinoma also can develop on areas of the skin that have been injured or damaged: not just sun damage but also burns, scars, sores, or sites exposed to x-rays or chemicals. </a:t>
            </a:r>
          </a:p>
          <a:p>
            <a:pPr eaLnBrk="1" hangingPunct="1">
              <a:lnSpc>
                <a:spcPct val="80000"/>
              </a:lnSpc>
              <a:spcBef>
                <a:spcPct val="0"/>
              </a:spcBef>
            </a:pPr>
            <a:endParaRPr lang="en-US" smtClean="0"/>
          </a:p>
          <a:p>
            <a:pPr eaLnBrk="1" hangingPunct="1">
              <a:lnSpc>
                <a:spcPct val="80000"/>
              </a:lnSpc>
              <a:spcBef>
                <a:spcPct val="0"/>
              </a:spcBef>
            </a:pPr>
            <a:r>
              <a:rPr lang="en-US" smtClean="0"/>
              <a:t>Depending on your risk factors, your physician may recommend that your skin be examined regularly to detect skin cancer Watch for changes in size, color, texture and appearance, as well as skin pain, bleeding, itching, crusting, or inflammation. Diagnosis is always a biopsy of the area with a clear and concise pathology report.</a:t>
            </a:r>
          </a:p>
          <a:p>
            <a:pPr eaLnBrk="1" hangingPunct="1">
              <a:lnSpc>
                <a:spcPct val="80000"/>
              </a:lnSpc>
              <a:spcBef>
                <a:spcPct val="0"/>
              </a:spcBef>
            </a:pPr>
            <a:endParaRPr lang="en-US" smtClean="0"/>
          </a:p>
          <a:p>
            <a:pPr eaLnBrk="1" hangingPunct="1">
              <a:lnSpc>
                <a:spcPct val="80000"/>
              </a:lnSpc>
              <a:spcBef>
                <a:spcPct val="0"/>
              </a:spcBef>
            </a:pPr>
            <a:r>
              <a:rPr lang="en-US" smtClean="0"/>
              <a:t>Treatment for this kind of cancer depends upon the size, depth and location. The usual treatments is to remove the tumor by cutting it out (surgical), cryosurgery (freezing), topical medication (kills the rapidly dividing cells) or radiation. </a:t>
            </a:r>
          </a:p>
          <a:p>
            <a:pPr eaLnBrk="1" hangingPunct="1">
              <a:lnSpc>
                <a:spcPct val="80000"/>
              </a:lnSpc>
              <a:spcBef>
                <a:spcPct val="0"/>
              </a:spcBef>
            </a:pPr>
            <a:endParaRPr lang="en-US" smtClean="0"/>
          </a:p>
          <a:p>
            <a:pPr eaLnBrk="1" hangingPunct="1">
              <a:lnSpc>
                <a:spcPct val="80000"/>
              </a:lnSpc>
              <a:spcBef>
                <a:spcPct val="0"/>
              </a:spcBef>
            </a:pPr>
            <a:r>
              <a:rPr lang="en-US" smtClean="0"/>
              <a:t>(www.cancer.gov/cancertopics/wyntk/skin)</a:t>
            </a:r>
          </a:p>
          <a:p>
            <a:pPr eaLnBrk="1" hangingPunct="1">
              <a:lnSpc>
                <a:spcPct val="80000"/>
              </a:lnSpc>
              <a:spcBef>
                <a:spcPct val="0"/>
              </a:spcBef>
            </a:pPr>
            <a:endParaRPr lang="en-US" smtClean="0"/>
          </a:p>
          <a:p>
            <a:pPr eaLnBrk="1" hangingPunct="1">
              <a:lnSpc>
                <a:spcPct val="80000"/>
              </a:lnSpc>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E2CB5-6116-413B-B2F2-81B8CF7C0466}" type="slidenum">
              <a:rPr lang="en-GB"/>
              <a:pPr/>
              <a:t>47</a:t>
            </a:fld>
            <a:endParaRPr lang="en-GB"/>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A8A416D2-24F6-4FA7-BFD6-C703C760D142}" type="slidenum">
              <a:rPr lang="en-US" sz="1200" smtClean="0"/>
              <a:pPr/>
              <a:t>53</a:t>
            </a:fld>
            <a:endParaRPr lang="en-US" sz="120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mtClean="0"/>
              <a:t>Melanin offers protection against UV rays for African Americans and other dark-skinned people. Conversely, fair-skinned people are much less protected and more susceptible to skin cancer. Furthermore, albinos’ skin offers no protection.</a:t>
            </a:r>
          </a:p>
          <a:p>
            <a:pPr eaLnBrk="1" hangingPunct="1">
              <a:spcBef>
                <a:spcPct val="0"/>
              </a:spcBef>
            </a:pPr>
            <a:endParaRPr lang="en-US" smtClean="0"/>
          </a:p>
          <a:p>
            <a:pPr eaLnBrk="1" hangingPunct="1">
              <a:spcBef>
                <a:spcPct val="0"/>
              </a:spcBef>
            </a:pPr>
            <a:r>
              <a:rPr lang="en-US" smtClean="0"/>
              <a:t>Although dark-skinned people produce more melanin than lighter-skinned, all skin has the same number of cells that manufacture the melanin.</a:t>
            </a:r>
          </a:p>
          <a:p>
            <a:pPr eaLnBrk="1" hangingPunct="1">
              <a:spcBef>
                <a:spcPct val="0"/>
              </a:spcBef>
            </a:pPr>
            <a:endParaRPr lang="en-US" smtClean="0"/>
          </a:p>
          <a:p>
            <a:pPr eaLnBrk="1" hangingPunct="1">
              <a:spcBef>
                <a:spcPct val="0"/>
              </a:spcBef>
            </a:pPr>
            <a:r>
              <a:rPr lang="en-US" smtClean="0"/>
              <a:t>The same individuals who are most likely to burn are also most vulnerable to skin cancer. Studies have shown that individuals with large numbers of freckles and moles also have a higher risk of developing skin cancer. Although individuals with darker skin are less likely to develop skin cancer, they should still take action to protect their skin and eyes from overexposure to the sun.</a:t>
            </a:r>
          </a:p>
          <a:p>
            <a:pPr eaLnBrk="1" hangingPunct="1">
              <a:spcBef>
                <a:spcPct val="0"/>
              </a:spcBef>
            </a:pPr>
            <a:endParaRPr lang="en-US" smtClean="0"/>
          </a:p>
          <a:p>
            <a:pPr eaLnBrk="1" hangingPunct="1">
              <a:spcBef>
                <a:spcPct val="0"/>
              </a:spcBef>
            </a:pPr>
            <a:r>
              <a:rPr lang="en-US" smtClean="0"/>
              <a:t>People who have had a least one severe, blistering sunburn as a child or teenager are at increased risk of melanoma. Because of this, doctors advise that parents protect children’s skin from the sun. Such protection may reduce the risk of melanoma later in life. Sunburns in adulthood are still a risk factor for melanoma. </a:t>
            </a:r>
          </a:p>
          <a:p>
            <a:pPr eaLnBrk="1" hangingPunct="1">
              <a:spcBef>
                <a:spcPct val="0"/>
              </a:spcBef>
            </a:pPr>
            <a:endParaRPr lang="en-US" smtClean="0"/>
          </a:p>
          <a:p>
            <a:pPr eaLnBrk="1" hangingPunct="1">
              <a:spcBef>
                <a:spcPct val="0"/>
              </a:spcBef>
            </a:pPr>
            <a:r>
              <a:rPr lang="en-US" smtClean="0"/>
              <a:t>(www.cancer.gov/cancertopics/wyntk/skin)</a:t>
            </a:r>
          </a:p>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42CA3A43-BFEE-4348-806E-223F288F255D}" type="slidenum">
              <a:rPr lang="en-US" sz="1200" smtClean="0"/>
              <a:pPr/>
              <a:t>56</a:t>
            </a:fld>
            <a:endParaRPr 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NORMAL:  Here is the a picture of a mole (Nevus).  This is a  benign growth on the skin. While very few moles become cancer, abnormal or atypical moles can develop into melanoma over time. "Normal" moles can appear flat or raised or may begin flat and become raised over time. The surface is typically smooth. Normal moles are round or oval and no larger than a pencil eraser. Most moles develop in youth or young adulthood. </a:t>
            </a:r>
            <a:r>
              <a:rPr lang="en-US" u="sng" smtClean="0"/>
              <a:t>It's unusual to acquire a mole in the adult years</a:t>
            </a:r>
            <a:r>
              <a:rPr lang="en-US" smtClean="0"/>
              <a:t>.</a:t>
            </a:r>
          </a:p>
          <a:p>
            <a:pPr eaLnBrk="1" hangingPunct="1"/>
            <a:endParaRPr lang="en-US" smtClean="0"/>
          </a:p>
          <a:p>
            <a:pPr eaLnBrk="1" hangingPunct="1"/>
            <a:r>
              <a:rPr lang="en-US" smtClean="0"/>
              <a:t>ABNORMAL:  Here is picture of an abnormal skin growth.  This is an early type of squamous cell carcinoma "in situ “(Boman’s disease).  This type of skin cancer  spreads outward on the </a:t>
            </a:r>
            <a:r>
              <a:rPr lang="en-US" u="sng" smtClean="0"/>
              <a:t>surface of the skin</a:t>
            </a:r>
            <a:r>
              <a:rPr lang="en-US" smtClean="0"/>
              <a:t>.  By contrast, "invasive" squamous cell carcinomas can grow inward and spread to the interior of the body. Bowen disease looks like scaly, reddish patches that may be crusted; it may be mistaken for rashes, eczema, fungus, or psoriasis.</a:t>
            </a:r>
            <a:br>
              <a:rPr lang="en-US" smtClean="0"/>
            </a:br>
            <a:r>
              <a:rPr lang="en-US" smtClean="0"/>
              <a:t/>
            </a:r>
            <a:br>
              <a:rPr lang="en-US" smtClean="0"/>
            </a:br>
            <a:r>
              <a:rPr lang="en-US" smtClean="0"/>
              <a:t>So for most of us it may not always be easy to tell the difference between a normal or abnormal skin lesion.  In the next few slides I want to give you some general rules to help you determine when a “funny looking” skin lesion should be evaluated by a  professional.</a:t>
            </a:r>
          </a:p>
          <a:p>
            <a:pPr eaLnBrk="1" hangingPunct="1"/>
            <a:endParaRPr lang="en-US" smtClean="0"/>
          </a:p>
          <a:p>
            <a:pPr eaLnBrk="1" hangingPunct="1"/>
            <a:r>
              <a:rPr lang="en-US"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0AA18DA9-0B7C-46E4-B3CB-489CF52A05D5}" type="slidenum">
              <a:rPr lang="en-US" sz="1200" smtClean="0"/>
              <a:pPr/>
              <a:t>65</a:t>
            </a:fld>
            <a:endParaRPr lang="en-US" sz="12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ABCDE’s of Skin Cancer.</a:t>
            </a:r>
          </a:p>
          <a:p>
            <a:pPr eaLnBrk="1" hangingPunct="1"/>
            <a:endParaRPr lang="en-US" smtClean="0"/>
          </a:p>
          <a:p>
            <a:pPr eaLnBrk="1" hangingPunct="1"/>
            <a:r>
              <a:rPr lang="en-US" smtClean="0"/>
              <a:t>“A” stands for asymmetry.    Asymmetry means one half of a mole does not match the other half. Normal moles are symmetrical. When checking your moles or freckles, draw an imaginary line through the middle and compare the two halves. If they do not look the same on both sides, have it checked by a dermatologist.</a:t>
            </a:r>
          </a:p>
          <a:p>
            <a:pPr eaLnBrk="1" hangingPunct="1"/>
            <a:endParaRPr lang="en-US" smtClean="0"/>
          </a:p>
          <a:p>
            <a:pPr eaLnBrk="1" hangingPunct="1"/>
            <a:r>
              <a:rPr lang="en-US" smtClean="0"/>
              <a:t>In this example, you can easily see that one half of the NORMAL lesion, on the left, is almost a duplicate of the other half.  </a:t>
            </a:r>
            <a:br>
              <a:rPr lang="en-US" smtClean="0"/>
            </a:br>
            <a:r>
              <a:rPr lang="en-US" smtClean="0"/>
              <a:t>In the ABNORMAL example, you can see that one side of the lesion is raised and round and the other side is flat and irregular.  </a:t>
            </a:r>
          </a:p>
          <a:p>
            <a:pPr eaLnBrk="1" hangingPunct="1"/>
            <a:endParaRPr lang="en-US" smtClean="0"/>
          </a:p>
          <a:p>
            <a:pPr eaLnBrk="1" hangingPunct="1"/>
            <a:r>
              <a:rPr lang="en-US" smtClean="0"/>
              <a:t>If you have a lesion like this --- it does not mean you have cancer -- but does suggest the lesion is  growing  more asymmetrical or haphazard.  Lesions that grow fast or appear non-uniform (out of control) are suspicious and should be watched more careful.  Let’s finish your ABCDE screening criteria using these examples.</a:t>
            </a:r>
          </a:p>
          <a:p>
            <a:pPr eaLnBrk="1" hangingPunct="1"/>
            <a:endParaRPr lang="en-US" smtClean="0"/>
          </a:p>
          <a:p>
            <a:pPr eaLnBrk="1" hangingPunct="1"/>
            <a:r>
              <a:rPr lang="en-US"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64E131D7-F55A-4406-A363-320B1A541987}" type="slidenum">
              <a:rPr lang="en-US" sz="1200" smtClean="0"/>
              <a:pPr/>
              <a:t>66</a:t>
            </a:fld>
            <a:endParaRPr 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ABCDE’s of Skin Cancer.</a:t>
            </a:r>
          </a:p>
          <a:p>
            <a:pPr eaLnBrk="1" hangingPunct="1"/>
            <a:endParaRPr lang="en-US" smtClean="0"/>
          </a:p>
          <a:p>
            <a:pPr eaLnBrk="1" hangingPunct="1"/>
            <a:r>
              <a:rPr lang="en-US" smtClean="0"/>
              <a:t>“B” stands for Borders.  If the border or edges of the mole are ragged, blurred, or irregular, have it checked by a dermatologist. Melanoma lesions often have uneven borders.</a:t>
            </a:r>
          </a:p>
          <a:p>
            <a:pPr eaLnBrk="1" hangingPunct="1"/>
            <a:endParaRPr lang="en-US" smtClean="0"/>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2047B304-CA85-4E00-8F77-9A5FDC681560}" type="slidenum">
              <a:rPr lang="en-US" sz="1200" smtClean="0"/>
              <a:pPr/>
              <a:t>67</a:t>
            </a:fld>
            <a:endParaRPr 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ABCDE’s of Skin Cancer.</a:t>
            </a:r>
          </a:p>
          <a:p>
            <a:pPr eaLnBrk="1" hangingPunct="1"/>
            <a:endParaRPr lang="en-US" smtClean="0"/>
          </a:p>
          <a:p>
            <a:pPr eaLnBrk="1" hangingPunct="1"/>
            <a:r>
              <a:rPr lang="en-US" smtClean="0"/>
              <a:t>“C” stands for Color.  A mole that does not have the same color throughout or that has shades of tan, brown, black, blue, white, or red is suspicious. Normal moles are usually a single shade of color. A mole of many shades or that has lightened or darkened should be checked by a doctor.</a:t>
            </a:r>
          </a:p>
          <a:p>
            <a:pPr eaLnBrk="1" hangingPunct="1"/>
            <a:endParaRPr lang="en-US" smtClean="0"/>
          </a:p>
          <a:p>
            <a:pPr eaLnBrk="1" hangingPunct="1"/>
            <a:r>
              <a:rPr lang="en-US" smtClean="0"/>
              <a:t>Variation of color (e.g., more than one color or shade) within a mole is a suspicious finding. Different shades of browns, blues, reds, whites, and blacks are all concerning. </a:t>
            </a:r>
          </a:p>
          <a:p>
            <a:pPr eaLnBrk="1" hangingPunct="1"/>
            <a:endParaRPr lang="en-US" smtClean="0"/>
          </a:p>
          <a:p>
            <a:pPr eaLnBrk="1" hangingPunct="1"/>
            <a:endParaRPr lang="en-US" smtClean="0"/>
          </a:p>
          <a:p>
            <a:pPr eaLnBrk="1" hangingPunct="1"/>
            <a:r>
              <a:rPr lang="en-US"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8D9DD9C1-AA18-43A0-AAE5-5758ED88FB87}" type="slidenum">
              <a:rPr lang="en-US" sz="1200" smtClean="0"/>
              <a:pPr/>
              <a:t>68</a:t>
            </a:fld>
            <a:endParaRPr lang="en-US" sz="12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ABCDE’s of Skin Cancer.</a:t>
            </a:r>
          </a:p>
          <a:p>
            <a:pPr eaLnBrk="1" hangingPunct="1"/>
            <a:endParaRPr lang="en-US" smtClean="0"/>
          </a:p>
          <a:p>
            <a:pPr eaLnBrk="1" hangingPunct="1"/>
            <a:r>
              <a:rPr lang="en-US" smtClean="0"/>
              <a:t>“D” stands for Diameter  A mole is suspicious if the diameter is larger than the eraser of a pencil.   Benign moles are usually less than 6 millimeters in diameter.  This is the size of a pencil eraser.   Small lesions on the left that are smaller then a pencil eraser are usually not something to be concerned about.  Larger lesion on the right that are larger then a pencil eraser can be something you should be more concerned about.   </a:t>
            </a:r>
          </a:p>
          <a:p>
            <a:pPr eaLnBrk="1" hangingPunct="1"/>
            <a:endParaRPr lang="en-US" smtClean="0"/>
          </a:p>
          <a:p>
            <a:pPr eaLnBrk="1" hangingPunct="1"/>
            <a:r>
              <a:rPr lang="en-US" smtClean="0"/>
              <a:t>If a portion of the mole appears elevated, or raised from the skin, have it looked at by a doctor. Melanoma lesions often grow in size or change in height rapidly. A mole that is evolving – shrinking, growing larger, changing color, begins to itch or bleed – should also be checked.</a:t>
            </a:r>
          </a:p>
          <a:p>
            <a:pPr eaLnBrk="1" hangingPunct="1"/>
            <a:r>
              <a:rPr lang="en-US" smtClean="0"/>
              <a:t> Examine your skin after a shower while skin is wet. A common location for melanoma in men is on the back, and in women, the lower leg. But check your entire body for moles or suspicious spots once a month. Start at your head and work your way down. Check the "hidden" areas: between fingers and toes, the groin, soles of the feet, the backs of the knees. Check your scalp and neck for moles. Use a handheld mirror or ask a family member to help you look at these areas. Be especially suspicious of a new mole. Take a photo of moles and date it to help you monitor them for change. Pay special attention to moles if you're a teen, pregnant, or going through menopause, times when your hormones may be surging.</a:t>
            </a:r>
          </a:p>
          <a:p>
            <a:pPr eaLnBrk="1" hangingPunct="1"/>
            <a:r>
              <a:rPr lang="en-US" smtClean="0"/>
              <a:t> If you find a mole or spot that has any ABCDE's of melanoma -- or one that's tender, itching, oozing, scaly, doesn't heal or has redness or swelling beyond the mole -- see a doctor. Your doctor may want to remove a tissue sample from the mole and biopsy it. If found to be cancerous, the entire mole and a rim of normal skin around it will be removed and the wound stitched closed. Additional treatment may be needed.</a:t>
            </a:r>
          </a:p>
          <a:p>
            <a:pPr eaLnBrk="1" hangingPunct="1"/>
            <a:r>
              <a:rPr lang="en-US" smtClean="0"/>
              <a:t> Malignant melanoma, especially in the later stages, is serious and treatment is difficult. Early diagnosis and treatment can increase the survival rate. Nonmelanoma skin cancers include basal cell carcinoma and squamous cell carcinoma. Both are common and are almost always cured when found early and treated. People who've had skin cancer once are at risk for getting it again; they should get a checkup at least once a year.</a:t>
            </a:r>
          </a:p>
          <a:p>
            <a:pPr eaLnBrk="1" hangingPunct="1"/>
            <a:r>
              <a:rPr lang="en-US" smtClean="0"/>
              <a:t> Melanoma is not as common as other types of skin cancer, but it's the most serious and potentially deadly. Possible signs of melanoma include a change in the appearance of a mole or pigmented area. Consult a doctor if a mole changes in size, shape, or color, has irregular edges, is more than one color, is asymmetrical, or itches, oozes, or bleeds.</a:t>
            </a:r>
          </a:p>
          <a:p>
            <a:pPr eaLnBrk="1" hangingPunct="1"/>
            <a:r>
              <a:rPr lang="en-US" smtClean="0"/>
              <a:t> This nonmelanoma skin cancer may appear as a firm red nodule, a scaly growth that bleeds or develops a crust, or a sore that doesn't heal. It most often occurs on the nose, forehead, ears, lower lip, hands, and other sun-exposed areas of the body. Squamous cell carcinoma is curable if caught and treated early. If the skin cancer becomes more advanced, treatment will depend on the stage of cancer.</a:t>
            </a:r>
          </a:p>
          <a:p>
            <a:pPr eaLnBrk="1" hangingPunct="1"/>
            <a:r>
              <a:rPr lang="en-US" smtClean="0"/>
              <a:t> Bowen disease is also called squamous cell carcinoma "in situ." It is a type of skin cancer that spreads outward on the surface of the skin. By contrast, "invasive" squamous cell carcinomas can grow inward and spread to the interior of the body. Bowen disease looks like scaly, reddish patches that may be crusted; it may be mistaken for rashes, eczema, fungus, or psoriasis.</a:t>
            </a:r>
          </a:p>
          <a:p>
            <a:pPr eaLnBrk="1" hangingPunct="1"/>
            <a:r>
              <a:rPr lang="en-US" smtClean="0"/>
              <a:t> Basal cell carcinoma is the most common and easiest-to-treat skin cancer. Because basal cell carcinoma spreads slowly, it occurs mostly in adults. Basal cell tumors can take on many forms, including a pearly white or waxy bump, often with visible blood vessels, on the ears, neck, or face. Tumors can also appear as a flat, scaly, flesh-colored or brown patch on the back or chest, or more rarely, a white, waxy scar.</a:t>
            </a:r>
          </a:p>
          <a:p>
            <a:pPr eaLnBrk="1" hangingPunct="1"/>
            <a:r>
              <a:rPr lang="en-US" smtClean="0"/>
              <a:t> Uncommon types of skin cancer include Kaposi's sarcoma, mainly seen in people with weakened immune systems; Merkel cell carcinoma, which is usually found on sun-exposed areas on the head, neck, arms and legs but often spreads to other parts of the body; and sebaceous gland carcinoma, an aggressive cancer originating in the oil glands in the skin.</a:t>
            </a:r>
          </a:p>
          <a:p>
            <a:pPr eaLnBrk="1" hangingPunct="1"/>
            <a:r>
              <a:rPr lang="en-US" smtClean="0"/>
              <a:t> Sun exposure is the biggest cause of skin cancer. But it doesn't explain skin cancers that develop on skin not ordinarily exposed to sunlight. Exposure to environmental hazards, radiation treatment, and even heredity may play a role. Although anyone can get skin cancer, the risk is greatest for people who have:</a:t>
            </a:r>
          </a:p>
          <a:p>
            <a:pPr eaLnBrk="1" hangingPunct="1"/>
            <a:r>
              <a:rPr lang="en-US" b="1" smtClean="0"/>
              <a:t>Fair skin or light-colored eyes </a:t>
            </a:r>
          </a:p>
          <a:p>
            <a:pPr eaLnBrk="1" hangingPunct="1"/>
            <a:r>
              <a:rPr lang="en-US" b="1" smtClean="0"/>
              <a:t>An abundance of large and irregularly-shaped moles </a:t>
            </a:r>
          </a:p>
          <a:p>
            <a:pPr eaLnBrk="1" hangingPunct="1"/>
            <a:r>
              <a:rPr lang="en-US" b="1" smtClean="0"/>
              <a:t>A family history of skin cancer </a:t>
            </a:r>
          </a:p>
          <a:p>
            <a:pPr eaLnBrk="1" hangingPunct="1"/>
            <a:r>
              <a:rPr lang="en-US" b="1" smtClean="0"/>
              <a:t>A history of excessive sun exposure or blistering sunburns </a:t>
            </a:r>
          </a:p>
          <a:p>
            <a:pPr eaLnBrk="1" hangingPunct="1"/>
            <a:r>
              <a:rPr lang="en-US" b="1" smtClean="0"/>
              <a:t>Lived at high altitudes or with year-round sunshine </a:t>
            </a:r>
          </a:p>
          <a:p>
            <a:pPr eaLnBrk="1" hangingPunct="1"/>
            <a:r>
              <a:rPr lang="en-US" b="1" smtClean="0"/>
              <a:t>Received radiation treatments</a:t>
            </a:r>
            <a:endParaRPr lang="en-US" smtClean="0"/>
          </a:p>
          <a:p>
            <a:pPr eaLnBrk="1" hangingPunct="1"/>
            <a:r>
              <a:rPr lang="en-US" smtClean="0"/>
              <a:t> Limit your exposure to the sun's ultraviolet rays, especially between 10 a.m. and 4 p.m., when the sun's rays are strongest. While outdoors, apply sunscreen liberally (don't forget the lips and ears!), wear a hat and sunglasses, and cover up with clothing. And remember, if you notice changes to your skin such as a new growth, a mole changing appearance, or a sore that won't heal, see a doctor right way.</a:t>
            </a:r>
          </a:p>
          <a:p>
            <a:pPr eaLnBrk="1" hangingPunct="1"/>
            <a:r>
              <a:rPr lang="en-US" b="1" smtClean="0"/>
              <a:t>Skin Cancer 101 </a:t>
            </a:r>
          </a:p>
          <a:p>
            <a:pPr eaLnBrk="1" hangingPunct="1"/>
            <a:r>
              <a:rPr lang="en-US" b="1" smtClean="0"/>
              <a:t>What You Need to Know About Melanoma </a:t>
            </a:r>
          </a:p>
          <a:p>
            <a:pPr eaLnBrk="1" hangingPunct="1"/>
            <a:r>
              <a:rPr lang="en-US" b="1" smtClean="0"/>
              <a:t>Does Skin Cancer Lead to Other Cancers? </a:t>
            </a:r>
          </a:p>
          <a:p>
            <a:pPr eaLnBrk="1" hangingPunct="1"/>
            <a:r>
              <a:rPr lang="en-US" b="1" smtClean="0"/>
              <a:t>Treatment Options for Skin Cancer </a:t>
            </a:r>
          </a:p>
          <a:p>
            <a:pPr eaLnBrk="1" hangingPunct="1"/>
            <a:r>
              <a:rPr lang="en-US" b="1" smtClean="0"/>
              <a:t>Preventing Sun Exposure in Children </a:t>
            </a:r>
          </a:p>
          <a:p>
            <a:pPr eaLnBrk="1" hangingPunct="1"/>
            <a:r>
              <a:rPr lang="en-US" b="1" smtClean="0"/>
              <a:t>Treating Skin Cancer? Share Your Experience </a:t>
            </a:r>
          </a:p>
          <a:p>
            <a:pPr eaLnBrk="1" hangingPunct="1"/>
            <a:r>
              <a:rPr lang="en-US" b="1" smtClean="0"/>
              <a:t>Video: Surgery-Free Skin Cancer Treatment </a:t>
            </a:r>
          </a:p>
          <a:p>
            <a:pPr eaLnBrk="1" hangingPunct="1"/>
            <a:r>
              <a:rPr lang="en-US" b="1" smtClean="0"/>
              <a:t>Free Skin &amp; Beauty Newsletter</a:t>
            </a:r>
            <a:endParaRPr lang="en-US" smtClean="0"/>
          </a:p>
          <a:p>
            <a:pPr eaLnBrk="1" hangingPunct="1"/>
            <a:r>
              <a:rPr lang="en-US" b="1" smtClean="0"/>
              <a:t>Previous </a:t>
            </a:r>
          </a:p>
          <a:p>
            <a:pPr eaLnBrk="1" hangingPunct="1"/>
            <a:r>
              <a:rPr lang="en-US" b="1" smtClean="0"/>
              <a:t>13/23</a:t>
            </a:r>
            <a:endParaRPr lang="en-US" smtClean="0"/>
          </a:p>
          <a:p>
            <a:pPr eaLnBrk="1" hangingPunct="1"/>
            <a:endParaRPr lang="en-US" smtClean="0"/>
          </a:p>
          <a:p>
            <a:pPr eaLnBrk="1" hangingPunct="1"/>
            <a:endParaRPr lang="en-US" smtClean="0"/>
          </a:p>
          <a:p>
            <a:pPr eaLnBrk="1" hangingPunct="1"/>
            <a:r>
              <a:rPr lang="en-US"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05478AC7-20F9-4DDF-A0E4-01E4DB29264F}" type="slidenum">
              <a:rPr lang="en-US" sz="1200" smtClean="0"/>
              <a:pPr/>
              <a:t>69</a:t>
            </a:fld>
            <a:endParaRPr lang="en-US"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ABCDE’s of Skin Cancer.</a:t>
            </a:r>
          </a:p>
          <a:p>
            <a:pPr eaLnBrk="1" hangingPunct="1"/>
            <a:endParaRPr lang="en-US" smtClean="0"/>
          </a:p>
          <a:p>
            <a:pPr eaLnBrk="1" hangingPunct="1"/>
            <a:r>
              <a:rPr lang="en-US" smtClean="0"/>
              <a:t>“E” stands for Elevation.  If a portion of the mole appears elevated, or raised from the skin, have it looked at by a doctor.</a:t>
            </a:r>
          </a:p>
          <a:p>
            <a:pPr eaLnBrk="1" hangingPunct="1"/>
            <a:endParaRPr lang="en-US" smtClean="0"/>
          </a:p>
          <a:p>
            <a:pPr eaLnBrk="1" hangingPunct="1"/>
            <a:r>
              <a:rPr lang="en-US" smtClean="0"/>
              <a:t>When part of the lesion is elevated but other parts are not then that can be an important danger sign.   Melanoma lesions often grow in size or change in height rapidly. A mole that is evolving – shrinking, growing larger, changing color, begins to itch or bleed – should also be checked.</a:t>
            </a:r>
          </a:p>
          <a:p>
            <a:pPr eaLnBrk="1" hangingPunct="1"/>
            <a:endParaRPr lang="en-US" smtClean="0"/>
          </a:p>
          <a:p>
            <a:pPr eaLnBrk="1" hangingPunct="1"/>
            <a:r>
              <a:rPr lang="en-US" smtClean="0"/>
              <a:t>Examine your skin after a shower while skin is wet . A common location for melanoma in men is on the back, and in women, the lower leg. </a:t>
            </a:r>
          </a:p>
          <a:p>
            <a:pPr eaLnBrk="1" hangingPunct="1"/>
            <a:endParaRPr lang="en-US" smtClean="0"/>
          </a:p>
          <a:p>
            <a:pPr eaLnBrk="1" hangingPunct="1"/>
            <a:r>
              <a:rPr lang="en-US" smtClean="0"/>
              <a:t>Check your entire body for moles or suspicious spots once a month. Start at your head and work your way down. Check the "hidden" areas: between fingers and toes, the groin, soles of the feet, the backs of the knees. Check your scalp and neck for moles. Use a handheld mirror or ask a family member to help you look at these areas. Be especially suspicious of a new mole. Take a photo of moles and date it to help you monitor them for change. Pay special attention to moles if you're a teen, pregnant, or going through menopause, times when your hormones may be surging.</a:t>
            </a:r>
          </a:p>
          <a:p>
            <a:pPr eaLnBrk="1" hangingPunct="1"/>
            <a:endParaRPr lang="en-US" smtClean="0"/>
          </a:p>
          <a:p>
            <a:pPr eaLnBrk="1" hangingPunct="1"/>
            <a:r>
              <a:rPr lang="en-US" smtClean="0"/>
              <a:t>If you find a mole or spot that has any ABCDE's of melanoma -- or one that's tender, itching, oozing, scaly, doesn't heal or has redness or swelling beyond the mole -- see a doctor. Your doctor may want to remove a tissue sample from the mole and biopsy it. If found to be cancerous, the entire mole and a rim of normal skin around it will be removed and the wound stitched closed. Additional treatment may be needed.</a:t>
            </a:r>
          </a:p>
          <a:p>
            <a:pPr eaLnBrk="1" hangingPunct="1"/>
            <a:endParaRPr lang="en-US" smtClean="0"/>
          </a:p>
          <a:p>
            <a:pPr eaLnBrk="1" hangingPunct="1"/>
            <a:r>
              <a:rPr lang="en-US" smtClean="0"/>
              <a:t>Although anyone can get skin cancer, the risk is greatest for people who have:</a:t>
            </a:r>
          </a:p>
          <a:p>
            <a:pPr eaLnBrk="1" hangingPunct="1"/>
            <a:r>
              <a:rPr lang="en-US" b="1" smtClean="0"/>
              <a:t>Fair skin or light-colored eyes </a:t>
            </a:r>
          </a:p>
          <a:p>
            <a:pPr eaLnBrk="1" hangingPunct="1"/>
            <a:r>
              <a:rPr lang="en-US" b="1" smtClean="0"/>
              <a:t>An abundance of large and irregularly-shaped moles </a:t>
            </a:r>
          </a:p>
          <a:p>
            <a:pPr eaLnBrk="1" hangingPunct="1"/>
            <a:r>
              <a:rPr lang="en-US" b="1" smtClean="0"/>
              <a:t>A family history of skin cancer </a:t>
            </a:r>
          </a:p>
          <a:p>
            <a:pPr eaLnBrk="1" hangingPunct="1"/>
            <a:r>
              <a:rPr lang="en-US" b="1" smtClean="0"/>
              <a:t>A history of excessive sun exposure or blistering sunburns </a:t>
            </a:r>
          </a:p>
          <a:p>
            <a:pPr eaLnBrk="1" hangingPunct="1"/>
            <a:r>
              <a:rPr lang="en-US" b="1" smtClean="0"/>
              <a:t>Lived at high altitudes or with year-round sunshine </a:t>
            </a:r>
          </a:p>
          <a:p>
            <a:pPr eaLnBrk="1" hangingPunct="1"/>
            <a:r>
              <a:rPr lang="en-US" b="1" smtClean="0"/>
              <a:t>Received radiation treatments</a:t>
            </a:r>
            <a:endParaRPr lang="en-US" smtClean="0"/>
          </a:p>
          <a:p>
            <a:pPr eaLnBrk="1" hangingPunct="1"/>
            <a:r>
              <a:rPr 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6EAB2-898C-474C-BBD3-031E58B59C8A}" type="slidenum">
              <a:rPr lang="en-US"/>
              <a:pPr/>
              <a:t>2</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ar-S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solidFill>
                  <a:schemeClr val="bg1"/>
                </a:solidFill>
              </a:rPr>
              <a:t/>
            </a:r>
            <a:br>
              <a:rPr lang="en-US" smtClean="0">
                <a:solidFill>
                  <a:schemeClr val="bg1"/>
                </a:solidFill>
              </a:rPr>
            </a:br>
            <a:endParaRPr 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fontAlgn="base">
              <a:spcBef>
                <a:spcPct val="0"/>
              </a:spcBef>
              <a:spcAft>
                <a:spcPct val="0"/>
              </a:spcAft>
              <a:defRPr>
                <a:solidFill>
                  <a:schemeClr val="tx1"/>
                </a:solidFill>
                <a:latin typeface="Calibri" pitchFamily="34" charset="0"/>
              </a:defRPr>
            </a:lvl6pPr>
            <a:lvl7pPr marL="2971800" indent="-228600" algn="l" rtl="0" fontAlgn="base">
              <a:spcBef>
                <a:spcPct val="0"/>
              </a:spcBef>
              <a:spcAft>
                <a:spcPct val="0"/>
              </a:spcAft>
              <a:defRPr>
                <a:solidFill>
                  <a:schemeClr val="tx1"/>
                </a:solidFill>
                <a:latin typeface="Calibri" pitchFamily="34" charset="0"/>
              </a:defRPr>
            </a:lvl7pPr>
            <a:lvl8pPr marL="3429000" indent="-228600" algn="l" rtl="0" fontAlgn="base">
              <a:spcBef>
                <a:spcPct val="0"/>
              </a:spcBef>
              <a:spcAft>
                <a:spcPct val="0"/>
              </a:spcAft>
              <a:defRPr>
                <a:solidFill>
                  <a:schemeClr val="tx1"/>
                </a:solidFill>
                <a:latin typeface="Calibri" pitchFamily="34" charset="0"/>
              </a:defRPr>
            </a:lvl8pPr>
            <a:lvl9pPr marL="3886200" indent="-228600" algn="l" rtl="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A033C3E-40E1-4336-8E70-674DC5D54CA9}" type="slidenum">
              <a:rPr lang="en-US"/>
              <a:pPr fontAlgn="base">
                <a:spcBef>
                  <a:spcPct val="0"/>
                </a:spcBef>
                <a:spcAft>
                  <a:spcPct val="0"/>
                </a:spcAft>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E28B3-C046-46FE-A298-62AE7D8A8341}" type="slidenum">
              <a:rPr lang="en-US" altLang="en-US"/>
              <a:pPr/>
              <a:t>5</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dirty="0">
                <a:solidFill>
                  <a:srgbClr val="000000"/>
                </a:solidFill>
                <a:latin typeface="Palatino" charset="0"/>
              </a:rPr>
              <a:t>A cyst is a sac that contains liquid or semisolid material such as fluid, cells, and cell products. A spherical or oval nodule or papule may clinically be suspected of being a cyst if it is resilient on palpation. The common cysts, shown in the drawing at left, include epidermal cysts (A), lined with squamous epithelium which produce keratinous material. Cysts of hair follicle origin are lined with multilayered epithelium that does not mature through a granular layer. These are called </a:t>
            </a:r>
            <a:r>
              <a:rPr lang="en-US" altLang="en-US" dirty="0" err="1">
                <a:solidFill>
                  <a:srgbClr val="000000"/>
                </a:solidFill>
                <a:latin typeface="Palatino" charset="0"/>
              </a:rPr>
              <a:t>pilar</a:t>
            </a:r>
            <a:r>
              <a:rPr lang="en-US" altLang="en-US" dirty="0">
                <a:solidFill>
                  <a:srgbClr val="000000"/>
                </a:solidFill>
                <a:latin typeface="Palatino" charset="0"/>
              </a:rPr>
              <a:t> cysts (B).The bluish resilient cyst shown on the right photograph represents a cystic adnexal tumor, in this case a cystic </a:t>
            </a:r>
            <a:r>
              <a:rPr lang="en-US" altLang="en-US" dirty="0" err="1">
                <a:solidFill>
                  <a:srgbClr val="000000"/>
                </a:solidFill>
                <a:latin typeface="Palatino" charset="0"/>
              </a:rPr>
              <a:t>hidradenoma</a:t>
            </a:r>
            <a:r>
              <a:rPr lang="en-US" altLang="en-US" dirty="0">
                <a:solidFill>
                  <a:srgbClr val="000000"/>
                </a:solidFill>
                <a:latin typeface="Palatino" charset="0"/>
              </a:rPr>
              <a:t>, which is filled with a mucus-like material.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88F39E76-6385-4D75-8A63-970EA4853AEA}" type="slidenum">
              <a:rPr lang="en-US" sz="1200" smtClean="0"/>
              <a:pPr/>
              <a:t>22</a:t>
            </a:fld>
            <a:endParaRPr lang="en-US"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mtClean="0"/>
              <a:t>The 2 words ACTINIC KERATOSIS are Greek and describe precisely what is happening to the skin. Actinic means “rays” or radiant energy. Keratosis  stands for hard and callous. Actinic keratosis are areas of calloused (thick and scaly) skin caused by chemical changes brought about by exposure to the radiant energy (sunlight, tanning beds, etc).</a:t>
            </a:r>
          </a:p>
          <a:p>
            <a:pPr eaLnBrk="1" hangingPunct="1">
              <a:spcBef>
                <a:spcPct val="0"/>
              </a:spcBef>
            </a:pPr>
            <a:endParaRPr lang="en-US" smtClean="0"/>
          </a:p>
          <a:p>
            <a:pPr eaLnBrk="1" hangingPunct="1">
              <a:spcBef>
                <a:spcPct val="0"/>
              </a:spcBef>
            </a:pPr>
            <a:r>
              <a:rPr lang="en-US" smtClean="0"/>
              <a:t> So we see these lesions on body areas exposed to the sun. The face, ears, lips, scalp, hands, neck, forearms and the “V” of the neck are especially susceptible. They are generally small in size (less than ¼ in across), slow growing, rough, and appear pink-red or flesh-colored. </a:t>
            </a:r>
          </a:p>
          <a:p>
            <a:pPr eaLnBrk="1" hangingPunct="1">
              <a:spcBef>
                <a:spcPct val="0"/>
              </a:spcBef>
            </a:pPr>
            <a:endParaRPr lang="en-US" smtClean="0"/>
          </a:p>
          <a:p>
            <a:pPr eaLnBrk="1" hangingPunct="1">
              <a:spcBef>
                <a:spcPct val="0"/>
              </a:spcBef>
            </a:pPr>
            <a:r>
              <a:rPr lang="en-US" smtClean="0"/>
              <a:t>Early on, it may disappear only to reappear later. It is not uncommon to see several of these lesions at a time; and people with one actinic keratosis usually develop many more.  Those having this condition need to be seen by their physician and managed by a dermatologist  since it can develop into squamous cell carcinoma. Actinic Keratosis is a warning that your skin has suffered significant sun damage.</a:t>
            </a:r>
          </a:p>
          <a:p>
            <a:pPr eaLnBrk="1" hangingPunct="1">
              <a:spcBef>
                <a:spcPct val="0"/>
              </a:spcBef>
            </a:pPr>
            <a:endParaRPr lang="en-US" smtClean="0"/>
          </a:p>
          <a:p>
            <a:pPr eaLnBrk="1" hangingPunct="1">
              <a:spcBef>
                <a:spcPct val="0"/>
              </a:spcBef>
            </a:pPr>
            <a:r>
              <a:rPr lang="en-US" smtClean="0"/>
              <a:t>The most common treatment used for AKs is cryosurgery. This is using liquid nitrogen to freeze them. They subsequently shrink or become crusted and fall off. </a:t>
            </a:r>
          </a:p>
          <a:p>
            <a:pPr eaLnBrk="1" hangingPunct="1"/>
            <a:endParaRPr lang="en-US" smtClean="0"/>
          </a:p>
          <a:p>
            <a:pPr eaLnBrk="1" hangingPunct="1">
              <a:spcBef>
                <a:spcPct val="0"/>
              </a:spcBef>
            </a:pPr>
            <a:r>
              <a:rPr lang="en-US" smtClean="0"/>
              <a:t>(www.cancer.gov/cancertopics/wyntk/skin)</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06408007-FA25-43F5-895E-5BDDF46036EC}" type="slidenum">
              <a:rPr lang="en-US" sz="1200" smtClean="0"/>
              <a:pPr/>
              <a:t>23</a:t>
            </a:fld>
            <a:endParaRPr lang="en-US"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mtClean="0"/>
              <a:t>Here are the types of skin cancer we will discuss.</a:t>
            </a:r>
          </a:p>
          <a:p>
            <a:pPr eaLnBrk="1" hangingPunct="1">
              <a:spcBef>
                <a:spcPct val="0"/>
              </a:spcBef>
            </a:pPr>
            <a:endParaRPr lang="en-US" smtClean="0"/>
          </a:p>
          <a:p>
            <a:pPr eaLnBrk="1" hangingPunct="1">
              <a:spcBef>
                <a:spcPct val="0"/>
              </a:spcBef>
            </a:pPr>
            <a:r>
              <a:rPr lang="en-US" smtClean="0"/>
              <a:t>(www.cancer.gov/cancertopics/wyntk/skin)</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7424A-796C-4EDD-BFEE-52FA3061E2A7}" type="slidenum">
              <a:rPr lang="en-US"/>
              <a:pPr/>
              <a:t>25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ar-S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algn="l" rtl="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100C9F78-1894-48AF-A719-8F13DAC02989}" type="slidenum">
              <a:rPr lang="en-US" sz="1200" smtClean="0"/>
              <a:pPr/>
              <a:t>27</a:t>
            </a:fld>
            <a:endParaRPr 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mtClean="0"/>
              <a:t>“Each year about 750,000 people in the U.S. learn that a small growth in their body is basal cell carcinoma—the most common skin cancer. Repeated long-term exposure to sunlight is the primary cause. Light-skinned and middle-aged people who spent a lot of time in the sun as children are especially susceptible. X-ray treatments for acne and exposure to arsenic and hydrocarbons (industrial pollutants) also increase their chances of basal cell cancer.” (Harvard Medical School Family Health Guide / Copyright 1999)</a:t>
            </a:r>
          </a:p>
          <a:p>
            <a:pPr eaLnBrk="1" hangingPunct="1">
              <a:spcBef>
                <a:spcPct val="0"/>
              </a:spcBef>
            </a:pPr>
            <a:endParaRPr lang="en-US" smtClean="0"/>
          </a:p>
          <a:p>
            <a:pPr eaLnBrk="1" hangingPunct="1">
              <a:spcBef>
                <a:spcPct val="0"/>
              </a:spcBef>
            </a:pPr>
            <a:r>
              <a:rPr lang="en-US" smtClean="0"/>
              <a:t>According to the Skin Cancer Foundation, from their 2007 Skin Cancer Facts, the percentage of women under age 40 with basal cell carcinoma has tripled in the last thirty years…. </a:t>
            </a:r>
          </a:p>
          <a:p>
            <a:pPr eaLnBrk="1" hangingPunct="1">
              <a:spcBef>
                <a:spcPct val="0"/>
              </a:spcBef>
            </a:pPr>
            <a:endParaRPr lang="en-US" smtClean="0"/>
          </a:p>
          <a:p>
            <a:pPr eaLnBrk="1" hangingPunct="1">
              <a:spcBef>
                <a:spcPct val="0"/>
              </a:spcBef>
            </a:pPr>
            <a:r>
              <a:rPr lang="en-US" smtClean="0"/>
              <a:t>ASK THE QUESTION: Why do you think this is?</a:t>
            </a:r>
          </a:p>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10468651-B3B7-44B4-AF3C-C1F27DA4CE57}" type="slidenum">
              <a:rPr lang="tr-TR" sz="1200" smtClean="0"/>
              <a:pPr/>
              <a:t>29</a:t>
            </a:fld>
            <a:endParaRPr lang="tr-TR" sz="1200" smtClean="0"/>
          </a:p>
        </p:txBody>
      </p:sp>
      <p:sp>
        <p:nvSpPr>
          <p:cNvPr id="41987" name="Rectangle 2"/>
          <p:cNvSpPr>
            <a:spLocks noGrp="1" noRot="1" noChangeAspect="1" noChangeArrowheads="1" noTextEdit="1"/>
          </p:cNvSpPr>
          <p:nvPr>
            <p:ph type="sldImg"/>
          </p:nvPr>
        </p:nvSpPr>
        <p:spPr bwMode="auto">
          <a:xfrm>
            <a:off x="1293813" y="798513"/>
            <a:ext cx="4270375" cy="3203575"/>
          </a:xfrm>
          <a:noFill/>
          <a:ln cap="flat">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8" name="Rectangle 3"/>
          <p:cNvSpPr>
            <a:spLocks noGrp="1" noChangeArrowheads="1"/>
          </p:cNvSpPr>
          <p:nvPr>
            <p:ph type="body" idx="1"/>
          </p:nvPr>
        </p:nvSpPr>
        <p:spPr bwMode="auto">
          <a:xfrm>
            <a:off x="914400" y="4346575"/>
            <a:ext cx="5029200" cy="38496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0ABE3-3D3B-48E7-BD34-2FA6FEEC0C8F}" type="slidenum">
              <a:rPr lang="en-US"/>
              <a:pPr/>
              <a:t>31</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t>Small, fleshy bumps—normally on ears, nose, neck, head. Slow growing, doesn’t metastasize but can’t penetrate to bony areas that require more invasive surgery.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27546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57193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198381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عنوان، ومحتوى، ونص">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نص 3"/>
          <p:cNvSpPr>
            <a:spLocks noGrp="1"/>
          </p:cNvSpPr>
          <p:nvPr>
            <p:ph type="body" sz="half" idx="2"/>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a:xfrm>
            <a:off x="457200" y="6251575"/>
            <a:ext cx="2133600" cy="476250"/>
          </a:xfrm>
        </p:spPr>
        <p:txBody>
          <a:bodyPr/>
          <a:lstStyle>
            <a:lvl1pPr>
              <a:defRPr/>
            </a:lvl1pPr>
          </a:lstStyle>
          <a:p>
            <a:endParaRPr lang="en-US"/>
          </a:p>
        </p:txBody>
      </p:sp>
      <p:sp>
        <p:nvSpPr>
          <p:cNvPr id="6" name="عنصر نائب لرقم الشريحة 5"/>
          <p:cNvSpPr>
            <a:spLocks noGrp="1"/>
          </p:cNvSpPr>
          <p:nvPr>
            <p:ph type="sldNum" sz="quarter" idx="11"/>
          </p:nvPr>
        </p:nvSpPr>
        <p:spPr>
          <a:xfrm>
            <a:off x="6553200" y="6248400"/>
            <a:ext cx="2133600" cy="476250"/>
          </a:xfrm>
        </p:spPr>
        <p:txBody>
          <a:bodyPr/>
          <a:lstStyle>
            <a:lvl1pPr>
              <a:defRPr/>
            </a:lvl1pPr>
          </a:lstStyle>
          <a:p>
            <a:fld id="{23F1B11F-28F5-4BAC-AE2E-8DC48F660B0D}" type="slidenum">
              <a:rPr lang="en-US"/>
              <a:pPr/>
              <a:t>‹#›</a:t>
            </a:fld>
            <a:endParaRPr lang="en-US"/>
          </a:p>
        </p:txBody>
      </p:sp>
      <p:sp>
        <p:nvSpPr>
          <p:cNvPr id="7" name="عنصر نائب للتذييل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288995124"/>
      </p:ext>
    </p:extLst>
  </p:cSld>
  <p:clrMapOvr>
    <a:masterClrMapping/>
  </p:clrMapOvr>
  <p:transition>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3" name="عنصر نائب للتاريخ 2"/>
          <p:cNvSpPr>
            <a:spLocks noGrp="1"/>
          </p:cNvSpPr>
          <p:nvPr>
            <p:ph type="dt" sz="half" idx="10"/>
          </p:nvPr>
        </p:nvSpPr>
        <p:spPr>
          <a:xfrm>
            <a:off x="457200" y="6251575"/>
            <a:ext cx="2133600" cy="476250"/>
          </a:xfrm>
        </p:spPr>
        <p:txBody>
          <a:bodyPr/>
          <a:lstStyle>
            <a:lvl1pPr>
              <a:defRPr/>
            </a:lvl1pPr>
          </a:lstStyle>
          <a:p>
            <a:endParaRPr lang="en-US"/>
          </a:p>
        </p:txBody>
      </p:sp>
      <p:sp>
        <p:nvSpPr>
          <p:cNvPr id="4" name="عنصر نائب لرقم الشريحة 3"/>
          <p:cNvSpPr>
            <a:spLocks noGrp="1"/>
          </p:cNvSpPr>
          <p:nvPr>
            <p:ph type="sldNum" sz="quarter" idx="11"/>
          </p:nvPr>
        </p:nvSpPr>
        <p:spPr>
          <a:xfrm>
            <a:off x="6553200" y="6248400"/>
            <a:ext cx="2133600" cy="476250"/>
          </a:xfrm>
        </p:spPr>
        <p:txBody>
          <a:bodyPr/>
          <a:lstStyle>
            <a:lvl1pPr>
              <a:defRPr/>
            </a:lvl1pPr>
          </a:lstStyle>
          <a:p>
            <a:fld id="{79E77A97-00A8-417D-9711-7BE5F6123A0D}" type="slidenum">
              <a:rPr lang="en-US"/>
              <a:pPr/>
              <a:t>‹#›</a:t>
            </a:fld>
            <a:endParaRPr lang="en-US"/>
          </a:p>
        </p:txBody>
      </p:sp>
      <p:sp>
        <p:nvSpPr>
          <p:cNvPr id="5" name="عنصر نائب للتذييل 4"/>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747662386"/>
      </p:ext>
    </p:extLst>
  </p:cSld>
  <p:clrMapOvr>
    <a:masterClrMapping/>
  </p:clrMapOvr>
  <p:transition>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endParaRPr lang="ar-SY"/>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a:xfrm>
            <a:off x="457200" y="6251575"/>
            <a:ext cx="2133600" cy="476250"/>
          </a:xfrm>
        </p:spPr>
        <p:txBody>
          <a:bodyPr/>
          <a:lstStyle>
            <a:lvl1pPr>
              <a:defRPr/>
            </a:lvl1pPr>
          </a:lstStyle>
          <a:p>
            <a:endParaRPr lang="en-US"/>
          </a:p>
        </p:txBody>
      </p:sp>
      <p:sp>
        <p:nvSpPr>
          <p:cNvPr id="6" name="عنصر نائب لرقم الشريحة 5"/>
          <p:cNvSpPr>
            <a:spLocks noGrp="1"/>
          </p:cNvSpPr>
          <p:nvPr>
            <p:ph type="sldNum" sz="quarter" idx="11"/>
          </p:nvPr>
        </p:nvSpPr>
        <p:spPr>
          <a:xfrm>
            <a:off x="6553200" y="6248400"/>
            <a:ext cx="2133600" cy="476250"/>
          </a:xfrm>
        </p:spPr>
        <p:txBody>
          <a:bodyPr/>
          <a:lstStyle>
            <a:lvl1pPr>
              <a:defRPr/>
            </a:lvl1pPr>
          </a:lstStyle>
          <a:p>
            <a:fld id="{1FD2AC7E-40A9-4268-9478-DF3DBABA4943}" type="slidenum">
              <a:rPr lang="en-US"/>
              <a:pPr/>
              <a:t>‹#›</a:t>
            </a:fld>
            <a:endParaRPr lang="en-US"/>
          </a:p>
        </p:txBody>
      </p:sp>
      <p:sp>
        <p:nvSpPr>
          <p:cNvPr id="7" name="عنصر نائب للتذييل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685604143"/>
      </p:ext>
    </p:extLst>
  </p:cSld>
  <p:clrMapOvr>
    <a:masterClrMapping/>
  </p:clrMapOvr>
  <p:transition>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عنوان، وقصاصة فنية، ونص">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a:t>انقر لتحرير نمط العنوان الرئيسي</a:t>
            </a:r>
            <a:endParaRPr lang="ar-SY"/>
          </a:p>
        </p:txBody>
      </p:sp>
      <p:sp>
        <p:nvSpPr>
          <p:cNvPr id="3" name="عنصر نائب للقصاصة الفنية 2"/>
          <p:cNvSpPr>
            <a:spLocks noGrp="1"/>
          </p:cNvSpPr>
          <p:nvPr>
            <p:ph type="clipArt" sz="half" idx="1"/>
          </p:nvPr>
        </p:nvSpPr>
        <p:spPr>
          <a:xfrm>
            <a:off x="685800" y="1981200"/>
            <a:ext cx="3810000" cy="4114800"/>
          </a:xfrm>
        </p:spPr>
        <p:txBody>
          <a:bodyPr/>
          <a:lstStyle/>
          <a:p>
            <a:endParaRPr lang="ar-SY"/>
          </a:p>
        </p:txBody>
      </p:sp>
      <p:sp>
        <p:nvSpPr>
          <p:cNvPr id="4" name="عنصر نائب للنص 3"/>
          <p:cNvSpPr>
            <a:spLocks noGrp="1"/>
          </p:cNvSpPr>
          <p:nvPr>
            <p:ph type="body" sz="half" idx="2"/>
          </p:nvPr>
        </p:nvSpPr>
        <p:spPr>
          <a:xfrm>
            <a:off x="4648200" y="1981200"/>
            <a:ext cx="38100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US"/>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FD46FA91-5291-4722-B165-B7686EC8DB24}" type="slidenum">
              <a:rPr lang="en-US"/>
              <a:pPr/>
              <a:t>‹#›</a:t>
            </a:fld>
            <a:endParaRPr lang="en-US"/>
          </a:p>
        </p:txBody>
      </p:sp>
    </p:spTree>
    <p:extLst>
      <p:ext uri="{BB962C8B-B14F-4D97-AF65-F5344CB8AC3E}">
        <p14:creationId xmlns:p14="http://schemas.microsoft.com/office/powerpoint/2010/main" xmlns="" val="3717980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930EA22-2835-4A69-9BD2-F7C225293003}" type="slidenum">
              <a:rPr lang="en-US" altLang="en-US"/>
              <a:pPr>
                <a:defRPr/>
              </a:pPr>
              <a:t>‹#›</a:t>
            </a:fld>
            <a:endParaRPr lang="en-US" altLang="en-US"/>
          </a:p>
        </p:txBody>
      </p:sp>
    </p:spTree>
    <p:extLst>
      <p:ext uri="{BB962C8B-B14F-4D97-AF65-F5344CB8AC3E}">
        <p14:creationId xmlns:p14="http://schemas.microsoft.com/office/powerpoint/2010/main" xmlns="" val="1260593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1143000" y="609600"/>
            <a:ext cx="7772400" cy="1143000"/>
          </a:xfrm>
        </p:spPr>
        <p:txBody>
          <a:bodyPr/>
          <a:lstStyle/>
          <a:p>
            <a:r>
              <a:rPr lang="ar-SA"/>
              <a:t>انقر لتحرير نمط العنوان الرئيسي</a:t>
            </a:r>
            <a:endParaRPr lang="ar-SY"/>
          </a:p>
        </p:txBody>
      </p:sp>
      <p:sp>
        <p:nvSpPr>
          <p:cNvPr id="3" name="عنصر نائب للنص 2"/>
          <p:cNvSpPr>
            <a:spLocks noGrp="1"/>
          </p:cNvSpPr>
          <p:nvPr>
            <p:ph type="body" sz="half" idx="1"/>
          </p:nvPr>
        </p:nvSpPr>
        <p:spPr>
          <a:xfrm>
            <a:off x="1169988" y="1946275"/>
            <a:ext cx="38100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قصاصة الفنية 3"/>
          <p:cNvSpPr>
            <a:spLocks noGrp="1"/>
          </p:cNvSpPr>
          <p:nvPr>
            <p:ph type="clipArt" sz="half" idx="2"/>
          </p:nvPr>
        </p:nvSpPr>
        <p:spPr>
          <a:xfrm>
            <a:off x="5132388" y="1946275"/>
            <a:ext cx="3810000" cy="4114800"/>
          </a:xfrm>
        </p:spPr>
        <p:txBody>
          <a:bodyPr/>
          <a:lstStyle/>
          <a:p>
            <a:endParaRPr lang="ar-SY"/>
          </a:p>
        </p:txBody>
      </p:sp>
      <p:sp>
        <p:nvSpPr>
          <p:cNvPr id="5" name="عنصر نائب للتاريخ 4"/>
          <p:cNvSpPr>
            <a:spLocks noGrp="1"/>
          </p:cNvSpPr>
          <p:nvPr>
            <p:ph type="dt" sz="half" idx="10"/>
          </p:nvPr>
        </p:nvSpPr>
        <p:spPr>
          <a:xfrm>
            <a:off x="1143000" y="6248400"/>
            <a:ext cx="1905000" cy="457200"/>
          </a:xfrm>
        </p:spPr>
        <p:txBody>
          <a:bodyPr/>
          <a:lstStyle>
            <a:lvl1pPr>
              <a:defRPr/>
            </a:lvl1pPr>
          </a:lstStyle>
          <a:p>
            <a:endParaRPr lang="en-US"/>
          </a:p>
        </p:txBody>
      </p:sp>
      <p:sp>
        <p:nvSpPr>
          <p:cNvPr id="6" name="عنصر نائب للتذييل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عنصر نائب لرقم الشريحة 6"/>
          <p:cNvSpPr>
            <a:spLocks noGrp="1"/>
          </p:cNvSpPr>
          <p:nvPr>
            <p:ph type="sldNum" sz="quarter" idx="12"/>
          </p:nvPr>
        </p:nvSpPr>
        <p:spPr>
          <a:xfrm>
            <a:off x="7010400" y="6248400"/>
            <a:ext cx="1905000" cy="457200"/>
          </a:xfrm>
        </p:spPr>
        <p:txBody>
          <a:bodyPr/>
          <a:lstStyle>
            <a:lvl1pPr>
              <a:defRPr/>
            </a:lvl1pPr>
          </a:lstStyle>
          <a:p>
            <a:fld id="{D1F081DE-8F87-4CDD-8699-0FBF8AC55F07}" type="slidenum">
              <a:rPr lang="en-US"/>
              <a:pPr/>
              <a:t>‹#›</a:t>
            </a:fld>
            <a:endParaRPr lang="en-US"/>
          </a:p>
        </p:txBody>
      </p:sp>
    </p:spTree>
    <p:extLst>
      <p:ext uri="{BB962C8B-B14F-4D97-AF65-F5344CB8AC3E}">
        <p14:creationId xmlns:p14="http://schemas.microsoft.com/office/powerpoint/2010/main" xmlns="" val="2054159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عنوان ومحتوى فوق نص">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endParaRPr lang="ar-SY"/>
          </a:p>
        </p:txBody>
      </p:sp>
      <p:sp>
        <p:nvSpPr>
          <p:cNvPr id="3" name="عنصر نائب للمحتوى 2"/>
          <p:cNvSpPr>
            <a:spLocks noGrp="1"/>
          </p:cNvSpPr>
          <p:nvPr>
            <p:ph sz="half" idx="1"/>
          </p:nvPr>
        </p:nvSpPr>
        <p:spPr>
          <a:xfrm>
            <a:off x="457200" y="1600200"/>
            <a:ext cx="8229600" cy="21859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نص 3"/>
          <p:cNvSpPr>
            <a:spLocks noGrp="1"/>
          </p:cNvSpPr>
          <p:nvPr>
            <p:ph type="body" sz="half" idx="2"/>
          </p:nvPr>
        </p:nvSpPr>
        <p:spPr>
          <a:xfrm>
            <a:off x="457200" y="3938588"/>
            <a:ext cx="8229600" cy="218757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a:xfrm>
            <a:off x="457200" y="6251575"/>
            <a:ext cx="2133600" cy="476250"/>
          </a:xfrm>
        </p:spPr>
        <p:txBody>
          <a:bodyPr/>
          <a:lstStyle>
            <a:lvl1pPr>
              <a:defRPr/>
            </a:lvl1pPr>
          </a:lstStyle>
          <a:p>
            <a:endParaRPr lang="en-US"/>
          </a:p>
        </p:txBody>
      </p:sp>
      <p:sp>
        <p:nvSpPr>
          <p:cNvPr id="6" name="عنصر نائب لرقم الشريحة 5"/>
          <p:cNvSpPr>
            <a:spLocks noGrp="1"/>
          </p:cNvSpPr>
          <p:nvPr>
            <p:ph type="sldNum" sz="quarter" idx="11"/>
          </p:nvPr>
        </p:nvSpPr>
        <p:spPr>
          <a:xfrm>
            <a:off x="6553200" y="6248400"/>
            <a:ext cx="2133600" cy="476250"/>
          </a:xfrm>
        </p:spPr>
        <p:txBody>
          <a:bodyPr/>
          <a:lstStyle>
            <a:lvl1pPr>
              <a:defRPr/>
            </a:lvl1pPr>
          </a:lstStyle>
          <a:p>
            <a:fld id="{0760B451-D383-4398-AE36-5A29D337BF0A}" type="slidenum">
              <a:rPr lang="en-US"/>
              <a:pPr/>
              <a:t>‹#›</a:t>
            </a:fld>
            <a:endParaRPr lang="en-US"/>
          </a:p>
        </p:txBody>
      </p:sp>
      <p:sp>
        <p:nvSpPr>
          <p:cNvPr id="7" name="عنصر نائب للتذييل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95709179"/>
      </p:ext>
    </p:extLst>
  </p:cSld>
  <p:clrMapOvr>
    <a:masterClrMapping/>
  </p:clrMapOvr>
  <p:transition>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عنوان، واثنان من المحتوى والنص">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endParaRPr lang="ar-SY"/>
          </a:p>
        </p:txBody>
      </p:sp>
      <p:sp>
        <p:nvSpPr>
          <p:cNvPr id="3" name="عنصر نائب للمحتوى 2"/>
          <p:cNvSpPr>
            <a:spLocks noGrp="1"/>
          </p:cNvSpPr>
          <p:nvPr>
            <p:ph sz="quarter" idx="1"/>
          </p:nvPr>
        </p:nvSpPr>
        <p:spPr>
          <a:xfrm>
            <a:off x="457200" y="1600200"/>
            <a:ext cx="4038600" cy="21859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محتوى 3"/>
          <p:cNvSpPr>
            <a:spLocks noGrp="1"/>
          </p:cNvSpPr>
          <p:nvPr>
            <p:ph sz="quarter" idx="2"/>
          </p:nvPr>
        </p:nvSpPr>
        <p:spPr>
          <a:xfrm>
            <a:off x="457200" y="3938588"/>
            <a:ext cx="4038600" cy="218757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نص 4"/>
          <p:cNvSpPr>
            <a:spLocks noGrp="1"/>
          </p:cNvSpPr>
          <p:nvPr>
            <p:ph type="body" sz="half" idx="3"/>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6" name="عنصر نائب للتاريخ 5"/>
          <p:cNvSpPr>
            <a:spLocks noGrp="1"/>
          </p:cNvSpPr>
          <p:nvPr>
            <p:ph type="dt" sz="half" idx="10"/>
          </p:nvPr>
        </p:nvSpPr>
        <p:spPr>
          <a:xfrm>
            <a:off x="457200" y="6251575"/>
            <a:ext cx="2133600" cy="476250"/>
          </a:xfrm>
        </p:spPr>
        <p:txBody>
          <a:bodyPr/>
          <a:lstStyle>
            <a:lvl1pPr>
              <a:defRPr/>
            </a:lvl1pPr>
          </a:lstStyle>
          <a:p>
            <a:endParaRPr lang="en-US"/>
          </a:p>
        </p:txBody>
      </p:sp>
      <p:sp>
        <p:nvSpPr>
          <p:cNvPr id="7" name="عنصر نائب لرقم الشريحة 6"/>
          <p:cNvSpPr>
            <a:spLocks noGrp="1"/>
          </p:cNvSpPr>
          <p:nvPr>
            <p:ph type="sldNum" sz="quarter" idx="11"/>
          </p:nvPr>
        </p:nvSpPr>
        <p:spPr>
          <a:xfrm>
            <a:off x="6553200" y="6248400"/>
            <a:ext cx="2133600" cy="476250"/>
          </a:xfrm>
        </p:spPr>
        <p:txBody>
          <a:bodyPr/>
          <a:lstStyle>
            <a:lvl1pPr>
              <a:defRPr/>
            </a:lvl1pPr>
          </a:lstStyle>
          <a:p>
            <a:fld id="{3618763F-8DC2-453C-AB2C-11FCC4635260}" type="slidenum">
              <a:rPr lang="en-US"/>
              <a:pPr/>
              <a:t>‹#›</a:t>
            </a:fld>
            <a:endParaRPr lang="en-US"/>
          </a:p>
        </p:txBody>
      </p:sp>
      <p:sp>
        <p:nvSpPr>
          <p:cNvPr id="8" name="عنصر نائب للتذييل 7"/>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3423149219"/>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178089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4770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81200"/>
            <a:ext cx="31623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76700" y="1981200"/>
            <a:ext cx="31623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076700" y="4114800"/>
            <a:ext cx="31623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846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30281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تاريخ 4"/>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341125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عنصر نائب للتاريخ 6"/>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8" name="عنصر نائب للتذييل 7"/>
          <p:cNvSpPr>
            <a:spLocks noGrp="1"/>
          </p:cNvSpPr>
          <p:nvPr>
            <p:ph type="ftr" sz="quarter" idx="11"/>
          </p:nvPr>
        </p:nvSpPr>
        <p:spPr/>
        <p:txBody>
          <a:bodyPr/>
          <a:lstStyle/>
          <a:p>
            <a:endParaRPr lang="ar-SY"/>
          </a:p>
        </p:txBody>
      </p:sp>
      <p:sp>
        <p:nvSpPr>
          <p:cNvPr id="9" name="عنصر نائب لرقم الشريحة 8"/>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54104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4" name="عنصر نائب للتذييل 3"/>
          <p:cNvSpPr>
            <a:spLocks noGrp="1"/>
          </p:cNvSpPr>
          <p:nvPr>
            <p:ph type="ftr" sz="quarter" idx="11"/>
          </p:nvPr>
        </p:nvSpPr>
        <p:spPr/>
        <p:txBody>
          <a:bodyPr/>
          <a:lstStyle/>
          <a:p>
            <a:endParaRPr lang="ar-SY"/>
          </a:p>
        </p:txBody>
      </p:sp>
      <p:sp>
        <p:nvSpPr>
          <p:cNvPr id="5" name="عنصر نائب لرقم الشريحة 4"/>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186192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3" name="عنصر نائب للتذييل 2"/>
          <p:cNvSpPr>
            <a:spLocks noGrp="1"/>
          </p:cNvSpPr>
          <p:nvPr>
            <p:ph type="ftr" sz="quarter" idx="11"/>
          </p:nvPr>
        </p:nvSpPr>
        <p:spPr/>
        <p:txBody>
          <a:bodyPr/>
          <a:lstStyle/>
          <a:p>
            <a:endParaRPr lang="ar-SY"/>
          </a:p>
        </p:txBody>
      </p:sp>
      <p:sp>
        <p:nvSpPr>
          <p:cNvPr id="4" name="عنصر نائب لرقم الشريحة 3"/>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93170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72713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C27B06D-2CF1-465E-BA4C-5D6CBC07C5CA}" type="datetimeFigureOut">
              <a:rPr lang="ar-SY" smtClean="0"/>
              <a:pPr/>
              <a:t>22/01/1437</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16035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C27B06D-2CF1-465E-BA4C-5D6CBC07C5CA}" type="datetimeFigureOut">
              <a:rPr lang="ar-SY" smtClean="0"/>
              <a:pPr/>
              <a:t>22/01/1437</a:t>
            </a:fld>
            <a:endParaRPr lang="ar-SY"/>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C5004C2-D334-4B9E-922C-F5315DFC88F5}" type="slidenum">
              <a:rPr lang="ar-SY" smtClean="0"/>
              <a:pPr/>
              <a:t>‹#›</a:t>
            </a:fld>
            <a:endParaRPr lang="ar-SY"/>
          </a:p>
        </p:txBody>
      </p:sp>
    </p:spTree>
    <p:extLst>
      <p:ext uri="{BB962C8B-B14F-4D97-AF65-F5344CB8AC3E}">
        <p14:creationId xmlns:p14="http://schemas.microsoft.com/office/powerpoint/2010/main" xmlns="" val="256013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6" r:id="rId15"/>
    <p:sldLayoutId id="2147483667" r:id="rId16"/>
    <p:sldLayoutId id="2147483668" r:id="rId17"/>
    <p:sldLayoutId id="2147483669" r:id="rId18"/>
    <p:sldLayoutId id="2147483670" r:id="rId19"/>
    <p:sldLayoutId id="2147483671" r:id="rId20"/>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www.dermnetnz.org/lesions/img/scc-in-situ/source/9.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imamomtoo.files.wordpress.com/2011/06/freckles.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dermnetnz.org/common/image.php?path=/lesions/img/mel14.jpg" TargetMode="Externa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dermnetnz.org/common/image.php?path=/lesions/img/mel10.jpg" TargetMode="Externa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E:\shows and pics\skinpics\skin.t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57356" y="714356"/>
            <a:ext cx="6324600" cy="5521325"/>
          </a:xfrm>
          <a:prstGeom prst="rect">
            <a:avLst/>
          </a:prstGeom>
          <a:noFill/>
          <a:extLst>
            <a:ext uri="{909E8E84-426E-40DD-AFC4-6F175D3DCCD1}">
              <a14:hiddenFill xmlns:a14="http://schemas.microsoft.com/office/drawing/2010/main" xmlns="">
                <a:solidFill>
                  <a:srgbClr val="FFFFFF"/>
                </a:solidFill>
              </a14:hiddenFill>
            </a:ext>
          </a:extLst>
        </p:spPr>
      </p:pic>
      <p:sp>
        <p:nvSpPr>
          <p:cNvPr id="4103" name="Rectangle 7"/>
          <p:cNvSpPr>
            <a:spLocks noGrp="1" noChangeArrowheads="1"/>
          </p:cNvSpPr>
          <p:nvPr>
            <p:ph type="title"/>
          </p:nvPr>
        </p:nvSpPr>
        <p:spPr/>
        <p:txBody>
          <a:bodyPr/>
          <a:lstStyle/>
          <a:p>
            <a:r>
              <a:rPr lang="en-US"/>
              <a:t>Skin Anatomy</a:t>
            </a:r>
          </a:p>
        </p:txBody>
      </p:sp>
      <p:pic>
        <p:nvPicPr>
          <p:cNvPr id="4" name="Picture 5" descr="E:\shows and pics\skinpics\skin.t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09756" y="866756"/>
            <a:ext cx="6324600" cy="5521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3133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0"/>
            <a:ext cx="7772400" cy="1143000"/>
          </a:xfrm>
        </p:spPr>
        <p:txBody>
          <a:bodyPr/>
          <a:lstStyle/>
          <a:p>
            <a:r>
              <a:rPr lang="en-US"/>
              <a:t>Junctional Nevi</a:t>
            </a:r>
          </a:p>
        </p:txBody>
      </p:sp>
      <p:sp>
        <p:nvSpPr>
          <p:cNvPr id="17411" name="Rectangle 3"/>
          <p:cNvSpPr>
            <a:spLocks noGrp="1" noChangeArrowheads="1"/>
          </p:cNvSpPr>
          <p:nvPr>
            <p:ph type="body" sz="half" idx="1"/>
          </p:nvPr>
        </p:nvSpPr>
        <p:spPr>
          <a:xfrm>
            <a:off x="609600" y="990600"/>
            <a:ext cx="3733800" cy="5486400"/>
          </a:xfrm>
        </p:spPr>
        <p:txBody>
          <a:bodyPr>
            <a:normAutofit lnSpcReduction="10000"/>
          </a:bodyPr>
          <a:lstStyle/>
          <a:p>
            <a:pPr>
              <a:lnSpc>
                <a:spcPct val="90000"/>
              </a:lnSpc>
            </a:pPr>
            <a:r>
              <a:rPr lang="en-US" sz="2400"/>
              <a:t>Nevi begin as small, flat, pigmented macules = junctional nevi</a:t>
            </a:r>
          </a:p>
          <a:p>
            <a:pPr>
              <a:lnSpc>
                <a:spcPct val="90000"/>
              </a:lnSpc>
            </a:pPr>
            <a:r>
              <a:rPr lang="en-US" sz="2400"/>
              <a:t>A smooth, hairless, light to dark brown macule, varying in size from 1 –6 mm</a:t>
            </a:r>
          </a:p>
          <a:p>
            <a:pPr>
              <a:lnSpc>
                <a:spcPct val="90000"/>
              </a:lnSpc>
            </a:pPr>
            <a:r>
              <a:rPr lang="en-US" sz="2400"/>
              <a:t>Occurs on any site, especially on palms, soles, scrotum</a:t>
            </a:r>
          </a:p>
          <a:p>
            <a:pPr>
              <a:lnSpc>
                <a:spcPct val="90000"/>
              </a:lnSpc>
            </a:pPr>
            <a:r>
              <a:rPr lang="en-US" sz="2400"/>
              <a:t>During adolescence some will become compound or intradermal </a:t>
            </a:r>
          </a:p>
          <a:p>
            <a:pPr>
              <a:lnSpc>
                <a:spcPct val="90000"/>
              </a:lnSpc>
            </a:pPr>
            <a:r>
              <a:rPr lang="en-US" sz="2400"/>
              <a:t>It is characterized by single melanocytes, or theques of them in the lower epidermis</a:t>
            </a:r>
          </a:p>
        </p:txBody>
      </p:sp>
      <p:pic>
        <p:nvPicPr>
          <p:cNvPr id="17414" name="Picture 6" descr="C:\WINDOWS\Desktop\Dr LaRow\LaRow Andrew's\junctional nevus"/>
          <p:cNvPicPr>
            <a:picLocks noGrp="1" noChangeAspect="1" noChangeArrowheads="1"/>
          </p:cNvPicPr>
          <p:nvPr>
            <p:ph type="clipArt" sz="half" idx="2"/>
          </p:nvPr>
        </p:nvPicPr>
        <p:blipFill>
          <a:blip r:embed="rId2">
            <a:extLst>
              <a:ext uri="{28A0092B-C50C-407E-A947-70E740481C1C}">
                <a14:useLocalDpi xmlns:a14="http://schemas.microsoft.com/office/drawing/2010/main" xmlns="" val="0"/>
              </a:ext>
            </a:extLst>
          </a:blip>
          <a:srcRect/>
          <a:stretch>
            <a:fillRect/>
          </a:stretch>
        </p:blipFill>
        <p:spPr>
          <a:xfrm>
            <a:off x="4724400" y="3886200"/>
            <a:ext cx="3810000" cy="26289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415" name="Picture 7" descr="C:\WINDOWS\Desktop\Dr LaRow\Andrews\Fig 30-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968375"/>
            <a:ext cx="3810000" cy="28844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610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Nevus Spilus</a:t>
            </a:r>
          </a:p>
        </p:txBody>
      </p:sp>
      <p:sp>
        <p:nvSpPr>
          <p:cNvPr id="6147" name="Rectangle 3"/>
          <p:cNvSpPr>
            <a:spLocks noGrp="1" noChangeArrowheads="1"/>
          </p:cNvSpPr>
          <p:nvPr>
            <p:ph type="body" sz="half" idx="1"/>
          </p:nvPr>
        </p:nvSpPr>
        <p:spPr/>
        <p:txBody>
          <a:bodyPr/>
          <a:lstStyle/>
          <a:p>
            <a:pPr>
              <a:lnSpc>
                <a:spcPct val="90000"/>
              </a:lnSpc>
              <a:buFont typeface="Wingdings" pitchFamily="2" charset="2"/>
              <a:buNone/>
            </a:pPr>
            <a:r>
              <a:rPr lang="en-US" sz="2400"/>
              <a:t>Pigmented, light brown or tan macule, varied diameter, speckled with smaller, darker-colored macules or papules</a:t>
            </a:r>
          </a:p>
          <a:p>
            <a:pPr>
              <a:lnSpc>
                <a:spcPct val="90000"/>
              </a:lnSpc>
              <a:buFont typeface="Wingdings" pitchFamily="2" charset="2"/>
              <a:buNone/>
            </a:pPr>
            <a:r>
              <a:rPr lang="en-US" sz="2400"/>
              <a:t>Lower extremity &amp; trunk frequently</a:t>
            </a:r>
          </a:p>
          <a:p>
            <a:pPr>
              <a:lnSpc>
                <a:spcPct val="90000"/>
              </a:lnSpc>
              <a:buFont typeface="Wingdings" pitchFamily="2" charset="2"/>
              <a:buNone/>
            </a:pPr>
            <a:r>
              <a:rPr lang="en-US" sz="2400"/>
              <a:t>May be &lt;1cm or large</a:t>
            </a:r>
          </a:p>
          <a:p>
            <a:pPr>
              <a:lnSpc>
                <a:spcPct val="90000"/>
              </a:lnSpc>
              <a:buFont typeface="Wingdings" pitchFamily="2" charset="2"/>
              <a:buNone/>
            </a:pPr>
            <a:r>
              <a:rPr lang="en-US" sz="2400"/>
              <a:t>May follow a dermatomal distribution when large</a:t>
            </a:r>
          </a:p>
          <a:p>
            <a:pPr>
              <a:lnSpc>
                <a:spcPct val="90000"/>
              </a:lnSpc>
              <a:buFont typeface="Wingdings" pitchFamily="2" charset="2"/>
              <a:buNone/>
            </a:pPr>
            <a:r>
              <a:rPr lang="en-US" sz="2400"/>
              <a:t>Usually they do not cross the midline</a:t>
            </a:r>
          </a:p>
          <a:p>
            <a:pPr>
              <a:lnSpc>
                <a:spcPct val="90000"/>
              </a:lnSpc>
              <a:buFont typeface="Wingdings" pitchFamily="2" charset="2"/>
              <a:buNone/>
            </a:pPr>
            <a:endParaRPr lang="en-US" sz="2400"/>
          </a:p>
        </p:txBody>
      </p:sp>
      <p:pic>
        <p:nvPicPr>
          <p:cNvPr id="6148" name="Picture 4" descr="C:\WINDOWS\Desktop\Dr LaRow\LaRow Andrew's\nevus spil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29200" y="2362200"/>
            <a:ext cx="4114800" cy="2663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47276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r>
              <a:rPr lang="en-US"/>
              <a:t>Epidermal Nevus</a:t>
            </a:r>
          </a:p>
        </p:txBody>
      </p:sp>
      <p:pic>
        <p:nvPicPr>
          <p:cNvPr id="10243" name="Picture 3" descr="3009"/>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478980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a:t>Nevus Comedonicus</a:t>
            </a:r>
          </a:p>
        </p:txBody>
      </p:sp>
      <p:pic>
        <p:nvPicPr>
          <p:cNvPr id="11267" name="Picture 3" descr="301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2554454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r>
              <a:rPr lang="en-US"/>
              <a:t>Keloid</a:t>
            </a:r>
          </a:p>
        </p:txBody>
      </p:sp>
      <p:sp>
        <p:nvSpPr>
          <p:cNvPr id="40963" name="Rectangle 3"/>
          <p:cNvSpPr>
            <a:spLocks noGrp="1" noChangeArrowheads="1"/>
          </p:cNvSpPr>
          <p:nvPr>
            <p:ph type="body" sz="half" idx="2"/>
          </p:nvPr>
        </p:nvSpPr>
        <p:spPr/>
        <p:txBody>
          <a:bodyPr/>
          <a:lstStyle/>
          <a:p>
            <a:r>
              <a:rPr lang="en-US" sz="2800"/>
              <a:t>An exaggerated reparative fibroblastic response to injury of the skin</a:t>
            </a:r>
          </a:p>
          <a:p>
            <a:r>
              <a:rPr lang="en-US" sz="2800"/>
              <a:t>Genetic tendency</a:t>
            </a:r>
          </a:p>
          <a:p>
            <a:r>
              <a:rPr lang="en-US" sz="2800"/>
              <a:t>Most commonly found on the ears, neck and trunk</a:t>
            </a:r>
          </a:p>
        </p:txBody>
      </p:sp>
      <p:pic>
        <p:nvPicPr>
          <p:cNvPr id="40964" name="Picture 4" descr="304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1262" y="4077072"/>
            <a:ext cx="3818925" cy="278092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6" descr="Scar2                                                          00015576Macintosh HD                   BA3CD6A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13" y="0"/>
            <a:ext cx="3835400" cy="4191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7343314"/>
      </p:ext>
    </p:extLst>
  </p:cSld>
  <p:clrMapOvr>
    <a:masterClrMapping/>
  </p:clrMapOvr>
  <p:transition>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Keloid (after piercing) </a:t>
            </a:r>
          </a:p>
        </p:txBody>
      </p:sp>
      <p:sp>
        <p:nvSpPr>
          <p:cNvPr id="69636" name="Rectangle 4"/>
          <p:cNvSpPr>
            <a:spLocks noGrp="1" noChangeArrowheads="1"/>
          </p:cNvSpPr>
          <p:nvPr>
            <p:ph type="body" sz="half" idx="2"/>
          </p:nvPr>
        </p:nvSpPr>
        <p:spPr/>
        <p:txBody>
          <a:bodyPr/>
          <a:lstStyle/>
          <a:p>
            <a:r>
              <a:rPr lang="en-US" sz="2800"/>
              <a:t>Very firm </a:t>
            </a:r>
          </a:p>
          <a:p>
            <a:r>
              <a:rPr lang="en-US" sz="2800"/>
              <a:t>Rubbery lesions </a:t>
            </a:r>
          </a:p>
          <a:p>
            <a:r>
              <a:rPr lang="en-US" sz="2800"/>
              <a:t>Reddish or darkly colored </a:t>
            </a:r>
          </a:p>
          <a:p>
            <a:r>
              <a:rPr lang="en-US" sz="2800"/>
              <a:t>Occur after trauma  sometimes very minor trauma </a:t>
            </a:r>
          </a:p>
          <a:p>
            <a:r>
              <a:rPr lang="en-US" sz="2800"/>
              <a:t>May itch.</a:t>
            </a:r>
          </a:p>
        </p:txBody>
      </p:sp>
      <p:pic>
        <p:nvPicPr>
          <p:cNvPr id="69637" name="Picture 5" descr="G:\MedEd\MEDICINE\dermatology\melton\keloid11.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685800" y="2478088"/>
            <a:ext cx="3810000" cy="3121025"/>
          </a:xfrm>
          <a:noFill/>
          <a:ln/>
        </p:spPr>
      </p:pic>
    </p:spTree>
    <p:extLst>
      <p:ext uri="{BB962C8B-B14F-4D97-AF65-F5344CB8AC3E}">
        <p14:creationId xmlns:p14="http://schemas.microsoft.com/office/powerpoint/2010/main" xmlns="" val="1856322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en-US"/>
              <a:t>Dermatofibroma</a:t>
            </a:r>
          </a:p>
        </p:txBody>
      </p:sp>
      <p:sp>
        <p:nvSpPr>
          <p:cNvPr id="37891" name="Rectangle 3"/>
          <p:cNvSpPr>
            <a:spLocks noGrp="1" noChangeArrowheads="1"/>
          </p:cNvSpPr>
          <p:nvPr>
            <p:ph type="body" sz="half" idx="2"/>
          </p:nvPr>
        </p:nvSpPr>
        <p:spPr/>
        <p:txBody>
          <a:bodyPr>
            <a:normAutofit lnSpcReduction="10000"/>
          </a:bodyPr>
          <a:lstStyle/>
          <a:p>
            <a:pPr>
              <a:lnSpc>
                <a:spcPct val="90000"/>
              </a:lnSpc>
            </a:pPr>
            <a:r>
              <a:rPr lang="en-US" sz="2800"/>
              <a:t>Can occur on any part of the body, most common on the lower extremities, to a lesser degree on the upper extremities and trunk</a:t>
            </a:r>
          </a:p>
          <a:p>
            <a:pPr>
              <a:lnSpc>
                <a:spcPct val="90000"/>
              </a:lnSpc>
            </a:pPr>
            <a:r>
              <a:rPr lang="en-US" sz="2800"/>
              <a:t>May be single or multiple</a:t>
            </a:r>
          </a:p>
          <a:p>
            <a:pPr>
              <a:lnSpc>
                <a:spcPct val="90000"/>
              </a:lnSpc>
            </a:pPr>
            <a:r>
              <a:rPr lang="en-US" sz="2800"/>
              <a:t>Usually pink or brown</a:t>
            </a:r>
          </a:p>
          <a:p>
            <a:pPr>
              <a:lnSpc>
                <a:spcPct val="90000"/>
              </a:lnSpc>
            </a:pPr>
            <a:r>
              <a:rPr lang="en-US" sz="2800"/>
              <a:t>Commonly 6mm or less</a:t>
            </a:r>
          </a:p>
          <a:p>
            <a:pPr>
              <a:lnSpc>
                <a:spcPct val="90000"/>
              </a:lnSpc>
            </a:pPr>
            <a:r>
              <a:rPr lang="en-US" sz="2800"/>
              <a:t>Hard consistency</a:t>
            </a:r>
          </a:p>
        </p:txBody>
      </p:sp>
      <p:pic>
        <p:nvPicPr>
          <p:cNvPr id="37892" name="Picture 4" descr="3037"/>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802488412"/>
      </p:ext>
    </p:extLst>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a:t>Hidrocystoma</a:t>
            </a:r>
          </a:p>
        </p:txBody>
      </p:sp>
      <p:pic>
        <p:nvPicPr>
          <p:cNvPr id="21507" name="Picture 3" descr="302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1347281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r>
              <a:rPr lang="en-US"/>
              <a:t>Lipoma</a:t>
            </a:r>
          </a:p>
        </p:txBody>
      </p:sp>
      <p:pic>
        <p:nvPicPr>
          <p:cNvPr id="45059" name="Picture 3" descr="3049"/>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 y="1412776"/>
            <a:ext cx="5364087"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Picture 4" descr="D:\PD\images\21FF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56763" y="1484784"/>
            <a:ext cx="3787237" cy="353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32256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r>
              <a:rPr lang="en-US"/>
              <a:t>Premalignant Tumors</a:t>
            </a:r>
          </a:p>
        </p:txBody>
      </p:sp>
      <p:sp>
        <p:nvSpPr>
          <p:cNvPr id="46083" name="Rectangle 3"/>
          <p:cNvSpPr>
            <a:spLocks noGrp="1" noChangeArrowheads="1"/>
          </p:cNvSpPr>
          <p:nvPr>
            <p:ph type="subTitle" idx="1"/>
          </p:nvPr>
        </p:nvSpPr>
        <p:spPr/>
        <p:txBody>
          <a:bodyPr/>
          <a:lstStyle/>
          <a:p>
            <a:endParaRPr lang="ar-SY"/>
          </a:p>
        </p:txBody>
      </p:sp>
    </p:spTree>
    <p:extLst>
      <p:ext uri="{BB962C8B-B14F-4D97-AF65-F5344CB8AC3E}">
        <p14:creationId xmlns:p14="http://schemas.microsoft.com/office/powerpoint/2010/main" xmlns="" val="35836884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E:\shows and pics\skinpics\2.T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3225" y="1371600"/>
            <a:ext cx="5046663"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5126" name="Rectangle 6"/>
          <p:cNvSpPr>
            <a:spLocks noGrp="1" noChangeArrowheads="1"/>
          </p:cNvSpPr>
          <p:nvPr>
            <p:ph type="title"/>
          </p:nvPr>
        </p:nvSpPr>
        <p:spPr/>
        <p:txBody>
          <a:bodyPr/>
          <a:lstStyle/>
          <a:p>
            <a:r>
              <a:rPr lang="en-US"/>
              <a:t>Skin Appendages</a:t>
            </a:r>
          </a:p>
        </p:txBody>
      </p:sp>
    </p:spTree>
    <p:extLst>
      <p:ext uri="{BB962C8B-B14F-4D97-AF65-F5344CB8AC3E}">
        <p14:creationId xmlns:p14="http://schemas.microsoft.com/office/powerpoint/2010/main" xmlns="" val="3922094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p:txBody>
          <a:bodyPr/>
          <a:lstStyle/>
          <a:p>
            <a:r>
              <a:rPr lang="en-US"/>
              <a:t>Actinic Keratosis</a:t>
            </a:r>
          </a:p>
        </p:txBody>
      </p:sp>
      <p:pic>
        <p:nvPicPr>
          <p:cNvPr id="48131" name="Picture 3" descr="2901"/>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8132" name="Rectangle 4"/>
          <p:cNvSpPr>
            <a:spLocks noGrp="1" noChangeArrowheads="1"/>
          </p:cNvSpPr>
          <p:nvPr>
            <p:ph type="body" sz="half" idx="2"/>
          </p:nvPr>
        </p:nvSpPr>
        <p:spPr/>
        <p:txBody>
          <a:bodyPr/>
          <a:lstStyle/>
          <a:p>
            <a:r>
              <a:rPr lang="en-US" sz="2400"/>
              <a:t>Hyperkeratotic lesions occurring in sun exposed adult skin</a:t>
            </a:r>
          </a:p>
          <a:p>
            <a:r>
              <a:rPr lang="en-US" sz="2400"/>
              <a:t>May exist in a premalignant state for years</a:t>
            </a:r>
          </a:p>
          <a:p>
            <a:r>
              <a:rPr lang="en-US" sz="2400"/>
              <a:t>Often begin as an area of increased vascularity with the surface becoming rough</a:t>
            </a:r>
          </a:p>
          <a:p>
            <a:r>
              <a:rPr lang="en-US" sz="2400"/>
              <a:t>May progress to squamous cell carcinoma</a:t>
            </a:r>
          </a:p>
        </p:txBody>
      </p:sp>
    </p:spTree>
    <p:extLst>
      <p:ext uri="{BB962C8B-B14F-4D97-AF65-F5344CB8AC3E}">
        <p14:creationId xmlns:p14="http://schemas.microsoft.com/office/powerpoint/2010/main" xmlns="" val="2832913527"/>
      </p:ext>
    </p:extLst>
  </p:cSld>
  <p:clrMapOvr>
    <a:masterClrMapping/>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lstStyle/>
          <a:p>
            <a:r>
              <a:rPr lang="en-GB"/>
              <a:t>Actinic keratosis</a:t>
            </a:r>
          </a:p>
        </p:txBody>
      </p:sp>
      <p:pic>
        <p:nvPicPr>
          <p:cNvPr id="60422" name="Picture 6" descr="actinic_keratosis"/>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323850" y="2205038"/>
            <a:ext cx="3333750" cy="2505075"/>
          </a:xfrm>
          <a:extLst>
            <a:ext uri="{909E8E84-426E-40DD-AFC4-6F175D3DCCD1}">
              <a14:hiddenFill xmlns:a14="http://schemas.microsoft.com/office/drawing/2010/main" xmlns="">
                <a:solidFill>
                  <a:srgbClr val="FFFFFF"/>
                </a:solidFill>
              </a14:hiddenFill>
            </a:ext>
          </a:extLst>
        </p:spPr>
      </p:pic>
      <p:pic>
        <p:nvPicPr>
          <p:cNvPr id="60424" name="Picture 8" descr="47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6100" y="1557338"/>
            <a:ext cx="3429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5501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Actinic Keratosis</a:t>
            </a:r>
          </a:p>
        </p:txBody>
      </p:sp>
      <p:sp>
        <p:nvSpPr>
          <p:cNvPr id="11267" name="Rectangle 3"/>
          <p:cNvSpPr>
            <a:spLocks noGrp="1" noChangeArrowheads="1"/>
          </p:cNvSpPr>
          <p:nvPr>
            <p:ph type="body" idx="1"/>
          </p:nvPr>
        </p:nvSpPr>
        <p:spPr/>
        <p:txBody>
          <a:bodyPr/>
          <a:lstStyle/>
          <a:p>
            <a:pPr eaLnBrk="1" hangingPunct="1"/>
            <a:r>
              <a:rPr lang="en-US" smtClean="0"/>
              <a:t>A pre-cancerous condition of thick, scaly patches of sun-damaged skin. </a:t>
            </a:r>
          </a:p>
        </p:txBody>
      </p:sp>
      <p:pic>
        <p:nvPicPr>
          <p:cNvPr id="11268" name="Object 4"/>
          <p:cNvPicPr>
            <a:picLocks noGrp="1" noChangeAspect="1" noChangeArrowheads="1"/>
          </p:cNvPicPr>
          <p:nvPr>
            <p:ph sz="quarter" idx="4294967295"/>
          </p:nvPr>
        </p:nvPicPr>
        <p:blipFill>
          <a:blip r:embed="rId3">
            <a:extLst>
              <a:ext uri="{28A0092B-C50C-407E-A947-70E740481C1C}">
                <a14:useLocalDpi xmlns:a14="http://schemas.microsoft.com/office/drawing/2010/main" xmlns="" val="0"/>
              </a:ext>
            </a:extLst>
          </a:blip>
          <a:srcRect/>
          <a:stretch>
            <a:fillRect/>
          </a:stretch>
        </p:blipFill>
        <p:spPr>
          <a:xfrm>
            <a:off x="1481138" y="3375025"/>
            <a:ext cx="1800225" cy="1931988"/>
          </a:xfrm>
          <a:noFill/>
        </p:spPr>
      </p:pic>
      <p:pic>
        <p:nvPicPr>
          <p:cNvPr id="11269" name="Object 6"/>
          <p:cNvPicPr>
            <a:picLocks noGrp="1" noChangeAspect="1" noChangeArrowheads="1"/>
          </p:cNvPicPr>
          <p:nvPr>
            <p:ph sz="quarter" idx="4294967295"/>
          </p:nvPr>
        </p:nvPicPr>
        <p:blipFill>
          <a:blip r:embed="rId4">
            <a:extLst>
              <a:ext uri="{28A0092B-C50C-407E-A947-70E740481C1C}">
                <a14:useLocalDpi xmlns:a14="http://schemas.microsoft.com/office/drawing/2010/main" xmlns="" val="0"/>
              </a:ext>
            </a:extLst>
          </a:blip>
          <a:srcRect/>
          <a:stretch>
            <a:fillRect/>
          </a:stretch>
        </p:blipFill>
        <p:spPr>
          <a:xfrm>
            <a:off x="4300538" y="3389313"/>
            <a:ext cx="1738312" cy="1917700"/>
          </a:xfrm>
          <a:noFill/>
        </p:spPr>
      </p:pic>
    </p:spTree>
    <p:extLst>
      <p:ext uri="{BB962C8B-B14F-4D97-AF65-F5344CB8AC3E}">
        <p14:creationId xmlns:p14="http://schemas.microsoft.com/office/powerpoint/2010/main" xmlns="" val="57554651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Types of Skin Cancer</a:t>
            </a:r>
          </a:p>
        </p:txBody>
      </p:sp>
      <p:sp>
        <p:nvSpPr>
          <p:cNvPr id="10243" name="Rectangle 3"/>
          <p:cNvSpPr>
            <a:spLocks noGrp="1" noChangeArrowheads="1"/>
          </p:cNvSpPr>
          <p:nvPr>
            <p:ph type="body" idx="1"/>
          </p:nvPr>
        </p:nvSpPr>
        <p:spPr>
          <a:xfrm>
            <a:off x="1481138" y="1981200"/>
            <a:ext cx="4017962" cy="3463925"/>
          </a:xfrm>
        </p:spPr>
        <p:txBody>
          <a:bodyPr>
            <a:normAutofit fontScale="92500" lnSpcReduction="10000"/>
          </a:bodyPr>
          <a:lstStyle/>
          <a:p>
            <a:pPr eaLnBrk="1" hangingPunct="1"/>
            <a:r>
              <a:rPr lang="en-US" b="1" smtClean="0"/>
              <a:t>Pre-Cancerous</a:t>
            </a:r>
          </a:p>
          <a:p>
            <a:pPr lvl="1" eaLnBrk="1" hangingPunct="1">
              <a:buClr>
                <a:schemeClr val="bg2"/>
              </a:buClr>
            </a:pPr>
            <a:r>
              <a:rPr lang="en-US" sz="2600" smtClean="0"/>
              <a:t>Actinic keratosis </a:t>
            </a:r>
          </a:p>
          <a:p>
            <a:pPr eaLnBrk="1" hangingPunct="1"/>
            <a:r>
              <a:rPr lang="en-US" b="1" smtClean="0"/>
              <a:t>Cancerous</a:t>
            </a:r>
          </a:p>
          <a:p>
            <a:pPr lvl="1" eaLnBrk="1" hangingPunct="1">
              <a:buClr>
                <a:schemeClr val="bg2"/>
              </a:buClr>
            </a:pPr>
            <a:r>
              <a:rPr lang="en-US" sz="2600" smtClean="0"/>
              <a:t>Squamous cell carcinoma</a:t>
            </a:r>
          </a:p>
          <a:p>
            <a:pPr lvl="1" eaLnBrk="1" hangingPunct="1">
              <a:buClr>
                <a:schemeClr val="bg2"/>
              </a:buClr>
            </a:pPr>
            <a:r>
              <a:rPr lang="en-US" sz="2600" smtClean="0"/>
              <a:t>Basal cell carcinoma</a:t>
            </a:r>
          </a:p>
          <a:p>
            <a:pPr lvl="1" eaLnBrk="1" hangingPunct="1">
              <a:buClr>
                <a:schemeClr val="bg2"/>
              </a:buClr>
            </a:pPr>
            <a:r>
              <a:rPr lang="en-US" sz="2600" smtClean="0"/>
              <a:t>Melanoma</a:t>
            </a:r>
          </a:p>
          <a:p>
            <a:pPr lvl="1" eaLnBrk="1" hangingPunct="1">
              <a:buClr>
                <a:schemeClr val="bg2"/>
              </a:buClr>
            </a:pPr>
            <a:r>
              <a:rPr lang="en-US" sz="2600" smtClean="0"/>
              <a:t>Others</a:t>
            </a:r>
          </a:p>
        </p:txBody>
      </p:sp>
    </p:spTree>
    <p:extLst>
      <p:ext uri="{BB962C8B-B14F-4D97-AF65-F5344CB8AC3E}">
        <p14:creationId xmlns:p14="http://schemas.microsoft.com/office/powerpoint/2010/main" xmlns="" val="37847071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304800" y="609600"/>
            <a:ext cx="8534400" cy="1143000"/>
          </a:xfrm>
          <a:solidFill>
            <a:schemeClr val="folHlink"/>
          </a:solidFill>
        </p:spPr>
        <p:txBody>
          <a:bodyPr/>
          <a:lstStyle/>
          <a:p>
            <a:r>
              <a:rPr lang="en-AU" b="1" smtClean="0">
                <a:solidFill>
                  <a:srgbClr val="FF0000"/>
                </a:solidFill>
                <a:latin typeface="Arial" pitchFamily="34" charset="0"/>
              </a:rPr>
              <a:t>Malignant Tumours of The Skin</a:t>
            </a:r>
          </a:p>
        </p:txBody>
      </p:sp>
      <p:sp>
        <p:nvSpPr>
          <p:cNvPr id="17411" name="Rectangle 5"/>
          <p:cNvSpPr>
            <a:spLocks noGrp="1" noChangeArrowheads="1"/>
          </p:cNvSpPr>
          <p:nvPr>
            <p:ph type="body" idx="1"/>
          </p:nvPr>
        </p:nvSpPr>
        <p:spPr>
          <a:xfrm>
            <a:off x="541867" y="3352800"/>
            <a:ext cx="7696200" cy="2057400"/>
          </a:xfrm>
          <a:solidFill>
            <a:schemeClr val="accent2"/>
          </a:solidFill>
          <a:ln>
            <a:solidFill>
              <a:srgbClr val="FFFF00"/>
            </a:solidFill>
            <a:miter lim="800000"/>
            <a:headEnd/>
            <a:tailEnd/>
          </a:ln>
        </p:spPr>
        <p:txBody>
          <a:bodyPr>
            <a:normAutofit fontScale="92500"/>
          </a:bodyPr>
          <a:lstStyle/>
          <a:p>
            <a:r>
              <a:rPr lang="en-AU" sz="3600" smtClean="0">
                <a:solidFill>
                  <a:srgbClr val="FFFF00"/>
                </a:solidFill>
                <a:latin typeface="Arial" pitchFamily="34" charset="0"/>
              </a:rPr>
              <a:t>Basal Cell Ca</a:t>
            </a:r>
            <a:r>
              <a:rPr lang="tr-TR" sz="3600" smtClean="0">
                <a:solidFill>
                  <a:srgbClr val="FFFF00"/>
                </a:solidFill>
                <a:latin typeface="Arial" pitchFamily="34" charset="0"/>
              </a:rPr>
              <a:t>rsinoma</a:t>
            </a:r>
            <a:r>
              <a:rPr lang="en-AU" sz="3600" smtClean="0">
                <a:solidFill>
                  <a:srgbClr val="FFFF00"/>
                </a:solidFill>
                <a:latin typeface="Arial" pitchFamily="34" charset="0"/>
              </a:rPr>
              <a:t>		(</a:t>
            </a:r>
            <a:r>
              <a:rPr lang="en-AU" sz="3600" smtClean="0">
                <a:solidFill>
                  <a:srgbClr val="FF0000"/>
                </a:solidFill>
                <a:latin typeface="Arial" pitchFamily="34" charset="0"/>
              </a:rPr>
              <a:t>BCC</a:t>
            </a:r>
            <a:r>
              <a:rPr lang="en-AU" sz="3600" smtClean="0">
                <a:solidFill>
                  <a:srgbClr val="FFFF00"/>
                </a:solidFill>
                <a:latin typeface="Arial" pitchFamily="34" charset="0"/>
              </a:rPr>
              <a:t>)</a:t>
            </a:r>
          </a:p>
          <a:p>
            <a:r>
              <a:rPr lang="en-AU" sz="3600" smtClean="0">
                <a:solidFill>
                  <a:srgbClr val="FFFF00"/>
                </a:solidFill>
                <a:latin typeface="Arial" pitchFamily="34" charset="0"/>
              </a:rPr>
              <a:t>Squamous Cell Ca</a:t>
            </a:r>
            <a:r>
              <a:rPr lang="tr-TR" sz="3600" smtClean="0">
                <a:solidFill>
                  <a:srgbClr val="FFFF00"/>
                </a:solidFill>
                <a:latin typeface="Arial" pitchFamily="34" charset="0"/>
              </a:rPr>
              <a:t>rsinoma</a:t>
            </a:r>
            <a:r>
              <a:rPr lang="en-AU" sz="3600" smtClean="0">
                <a:solidFill>
                  <a:srgbClr val="FFFF00"/>
                </a:solidFill>
                <a:latin typeface="Arial" pitchFamily="34" charset="0"/>
              </a:rPr>
              <a:t> 	(</a:t>
            </a:r>
            <a:r>
              <a:rPr lang="en-AU" sz="3600" smtClean="0">
                <a:solidFill>
                  <a:srgbClr val="FF0000"/>
                </a:solidFill>
                <a:latin typeface="Arial" pitchFamily="34" charset="0"/>
              </a:rPr>
              <a:t>SCC</a:t>
            </a:r>
            <a:r>
              <a:rPr lang="en-AU" sz="3600" smtClean="0">
                <a:solidFill>
                  <a:srgbClr val="FFFF00"/>
                </a:solidFill>
                <a:latin typeface="Arial" pitchFamily="34" charset="0"/>
              </a:rPr>
              <a:t>)</a:t>
            </a:r>
          </a:p>
          <a:p>
            <a:r>
              <a:rPr lang="en-AU" sz="3600" smtClean="0">
                <a:solidFill>
                  <a:srgbClr val="FFFF00"/>
                </a:solidFill>
                <a:latin typeface="Arial" pitchFamily="34" charset="0"/>
              </a:rPr>
              <a:t>Malignant Melanoma 		(</a:t>
            </a:r>
            <a:r>
              <a:rPr lang="en-AU" sz="3600" smtClean="0">
                <a:solidFill>
                  <a:srgbClr val="FF0000"/>
                </a:solidFill>
                <a:latin typeface="Arial" pitchFamily="34" charset="0"/>
              </a:rPr>
              <a:t>MM</a:t>
            </a:r>
            <a:r>
              <a:rPr lang="en-AU" sz="3600" smtClean="0">
                <a:solidFill>
                  <a:srgbClr val="FFFF00"/>
                </a:solidFill>
                <a:latin typeface="Arial" pitchFamily="34" charset="0"/>
              </a:rPr>
              <a:t>)</a:t>
            </a:r>
          </a:p>
        </p:txBody>
      </p:sp>
    </p:spTree>
    <p:extLst>
      <p:ext uri="{BB962C8B-B14F-4D97-AF65-F5344CB8AC3E}">
        <p14:creationId xmlns:p14="http://schemas.microsoft.com/office/powerpoint/2010/main" xmlns="" val="427433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457200"/>
            <a:ext cx="6629400" cy="762000"/>
          </a:xfrm>
        </p:spPr>
        <p:txBody>
          <a:bodyPr/>
          <a:lstStyle/>
          <a:p>
            <a:r>
              <a:rPr lang="en-US"/>
              <a:t>Skin Cancer</a:t>
            </a:r>
          </a:p>
        </p:txBody>
      </p:sp>
      <p:sp>
        <p:nvSpPr>
          <p:cNvPr id="25603" name="Rectangle 3"/>
          <p:cNvSpPr>
            <a:spLocks noGrp="1" noChangeArrowheads="1"/>
          </p:cNvSpPr>
          <p:nvPr>
            <p:ph type="body" idx="1"/>
          </p:nvPr>
        </p:nvSpPr>
        <p:spPr>
          <a:xfrm>
            <a:off x="685800" y="1447800"/>
            <a:ext cx="1828800" cy="609600"/>
          </a:xfrm>
        </p:spPr>
        <p:txBody>
          <a:bodyPr/>
          <a:lstStyle/>
          <a:p>
            <a:pPr>
              <a:buFontTx/>
              <a:buNone/>
            </a:pPr>
            <a:r>
              <a:rPr lang="en-US" sz="2000"/>
              <a:t>Basal Cell</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43400" y="1905000"/>
            <a:ext cx="2667000" cy="1755775"/>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2475" y="1905000"/>
            <a:ext cx="2524125" cy="172243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19400" y="4314825"/>
            <a:ext cx="2590800" cy="1704975"/>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07" name="Rectangle 7"/>
          <p:cNvSpPr>
            <a:spLocks noChangeArrowheads="1"/>
          </p:cNvSpPr>
          <p:nvPr/>
        </p:nvSpPr>
        <p:spPr bwMode="auto">
          <a:xfrm>
            <a:off x="4267200" y="14478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2000">
                <a:solidFill>
                  <a:srgbClr val="003366"/>
                </a:solidFill>
                <a:latin typeface="Tahoma" pitchFamily="34" charset="0"/>
              </a:rPr>
              <a:t>Squamous Cell</a:t>
            </a:r>
          </a:p>
        </p:txBody>
      </p:sp>
      <p:sp>
        <p:nvSpPr>
          <p:cNvPr id="25608" name="Rectangle 8"/>
          <p:cNvSpPr>
            <a:spLocks noChangeArrowheads="1"/>
          </p:cNvSpPr>
          <p:nvPr/>
        </p:nvSpPr>
        <p:spPr bwMode="auto">
          <a:xfrm>
            <a:off x="2743200" y="38862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2000">
                <a:solidFill>
                  <a:srgbClr val="003366"/>
                </a:solidFill>
                <a:latin typeface="Tahoma" pitchFamily="34" charset="0"/>
              </a:rPr>
              <a:t>Melanoma</a:t>
            </a:r>
          </a:p>
        </p:txBody>
      </p:sp>
    </p:spTree>
    <p:extLst>
      <p:ext uri="{BB962C8B-B14F-4D97-AF65-F5344CB8AC3E}">
        <p14:creationId xmlns:p14="http://schemas.microsoft.com/office/powerpoint/2010/main" xmlns="" val="9729925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693334" y="914400"/>
            <a:ext cx="5884333" cy="914400"/>
          </a:xfrm>
          <a:solidFill>
            <a:schemeClr val="hlink"/>
          </a:solidFill>
        </p:spPr>
        <p:txBody>
          <a:bodyPr/>
          <a:lstStyle/>
          <a:p>
            <a:r>
              <a:rPr lang="en-AU" smtClean="0">
                <a:solidFill>
                  <a:srgbClr val="FFFF00"/>
                </a:solidFill>
                <a:latin typeface="Arial" pitchFamily="34" charset="0"/>
              </a:rPr>
              <a:t>Basal Cell Carcinoma </a:t>
            </a:r>
          </a:p>
        </p:txBody>
      </p:sp>
      <p:sp>
        <p:nvSpPr>
          <p:cNvPr id="18435" name="Rectangle 3"/>
          <p:cNvSpPr>
            <a:spLocks noGrp="1" noChangeArrowheads="1"/>
          </p:cNvSpPr>
          <p:nvPr>
            <p:ph type="body" idx="1"/>
          </p:nvPr>
        </p:nvSpPr>
        <p:spPr>
          <a:xfrm>
            <a:off x="745067" y="2743200"/>
            <a:ext cx="7772400" cy="2286000"/>
          </a:xfrm>
          <a:solidFill>
            <a:schemeClr val="accent2"/>
          </a:solidFill>
        </p:spPr>
        <p:txBody>
          <a:bodyPr>
            <a:normAutofit lnSpcReduction="10000"/>
          </a:bodyPr>
          <a:lstStyle/>
          <a:p>
            <a:r>
              <a:rPr lang="en-AU" smtClean="0">
                <a:solidFill>
                  <a:srgbClr val="FFFFFF"/>
                </a:solidFill>
                <a:latin typeface="Arial" pitchFamily="34" charset="0"/>
              </a:rPr>
              <a:t>Basal cell carcinoma is the most common malignancy of whites, arising from cells of the </a:t>
            </a:r>
            <a:r>
              <a:rPr lang="en-AU" u="sng" smtClean="0">
                <a:solidFill>
                  <a:srgbClr val="FFFFFF"/>
                </a:solidFill>
                <a:latin typeface="Arial" pitchFamily="34" charset="0"/>
              </a:rPr>
              <a:t>basal layer of the epithelium</a:t>
            </a:r>
            <a:r>
              <a:rPr lang="en-AU" smtClean="0">
                <a:solidFill>
                  <a:srgbClr val="FFFFFF"/>
                </a:solidFill>
                <a:latin typeface="Arial" pitchFamily="34" charset="0"/>
              </a:rPr>
              <a:t> or from the external root sheath of the hair follicle</a:t>
            </a:r>
          </a:p>
        </p:txBody>
      </p:sp>
    </p:spTree>
    <p:extLst>
      <p:ext uri="{BB962C8B-B14F-4D97-AF65-F5344CB8AC3E}">
        <p14:creationId xmlns:p14="http://schemas.microsoft.com/office/powerpoint/2010/main" xmlns="" val="932248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Basal Cell Carcinoma</a:t>
            </a:r>
          </a:p>
        </p:txBody>
      </p:sp>
      <p:sp>
        <p:nvSpPr>
          <p:cNvPr id="14339" name="Rectangle 3"/>
          <p:cNvSpPr>
            <a:spLocks noGrp="1" noChangeArrowheads="1"/>
          </p:cNvSpPr>
          <p:nvPr>
            <p:ph type="body" idx="1"/>
          </p:nvPr>
        </p:nvSpPr>
        <p:spPr/>
        <p:txBody>
          <a:bodyPr/>
          <a:lstStyle/>
          <a:p>
            <a:pPr eaLnBrk="1" hangingPunct="1"/>
            <a:r>
              <a:rPr lang="en-US" smtClean="0"/>
              <a:t>Skin cancer that arises from basal cells, small round cells found in the lower part  of the skin (epidermis). 	</a:t>
            </a:r>
            <a:br>
              <a:rPr lang="en-US" smtClean="0"/>
            </a:br>
            <a:endParaRPr lang="en-US" smtClean="0"/>
          </a:p>
          <a:p>
            <a:pPr lvl="1" eaLnBrk="1" hangingPunct="1"/>
            <a:r>
              <a:rPr lang="en-US" smtClean="0"/>
              <a:t>Over 75% of all skin cancers </a:t>
            </a:r>
          </a:p>
          <a:p>
            <a:pPr lvl="1" eaLnBrk="1" hangingPunct="1"/>
            <a:r>
              <a:rPr lang="en-US" smtClean="0"/>
              <a:t>Slow-growing</a:t>
            </a:r>
          </a:p>
          <a:p>
            <a:pPr lvl="1" eaLnBrk="1" hangingPunct="1"/>
            <a:r>
              <a:rPr lang="en-US" smtClean="0"/>
              <a:t>Generally treatable</a:t>
            </a:r>
          </a:p>
          <a:p>
            <a:pPr eaLnBrk="1" hangingPunct="1"/>
            <a:endParaRPr lang="en-US" smtClean="0"/>
          </a:p>
        </p:txBody>
      </p:sp>
    </p:spTree>
    <p:extLst>
      <p:ext uri="{BB962C8B-B14F-4D97-AF65-F5344CB8AC3E}">
        <p14:creationId xmlns:p14="http://schemas.microsoft.com/office/powerpoint/2010/main" xmlns="" val="34846412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a:t>Basal Cell Carcinoma</a:t>
            </a:r>
          </a:p>
        </p:txBody>
      </p:sp>
      <p:sp>
        <p:nvSpPr>
          <p:cNvPr id="54275" name="Rectangle 3"/>
          <p:cNvSpPr>
            <a:spLocks noGrp="1" noChangeArrowheads="1"/>
          </p:cNvSpPr>
          <p:nvPr>
            <p:ph type="body" sz="half" idx="2"/>
          </p:nvPr>
        </p:nvSpPr>
        <p:spPr/>
        <p:txBody>
          <a:bodyPr>
            <a:normAutofit lnSpcReduction="10000"/>
          </a:bodyPr>
          <a:lstStyle/>
          <a:p>
            <a:r>
              <a:rPr lang="en-US" sz="2800"/>
              <a:t>Most common form of skin cancer</a:t>
            </a:r>
          </a:p>
          <a:p>
            <a:r>
              <a:rPr lang="en-US" sz="2800"/>
              <a:t>Usually appears on sun damaged skin</a:t>
            </a:r>
          </a:p>
          <a:p>
            <a:r>
              <a:rPr lang="en-US" sz="2800"/>
              <a:t>Pearly appearance with superficial telangiectasias</a:t>
            </a:r>
          </a:p>
          <a:p>
            <a:r>
              <a:rPr lang="en-US" sz="2800"/>
              <a:t>Rarely metastasizes</a:t>
            </a:r>
          </a:p>
          <a:p>
            <a:r>
              <a:rPr lang="en-US" sz="2800"/>
              <a:t>Derived from basal cell layer of the epidermis</a:t>
            </a:r>
          </a:p>
        </p:txBody>
      </p:sp>
      <p:pic>
        <p:nvPicPr>
          <p:cNvPr id="54276" name="Picture 4" descr="2908"/>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186751223"/>
      </p:ext>
    </p:extLst>
  </p:cSld>
  <p:clrMapOvr>
    <a:masterClrMapping/>
  </p:clrMapOvr>
  <p:transition>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41319" y="569914"/>
            <a:ext cx="4717703" cy="4063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nSpc>
                <a:spcPct val="90000"/>
              </a:lnSpc>
              <a:spcBef>
                <a:spcPct val="30000"/>
              </a:spcBef>
            </a:pPr>
            <a:r>
              <a:rPr lang="tr-TR" dirty="0">
                <a:solidFill>
                  <a:srgbClr val="FAFD00"/>
                </a:solidFill>
                <a:latin typeface="Arial" pitchFamily="34" charset="0"/>
              </a:rPr>
              <a:t>  </a:t>
            </a:r>
            <a:r>
              <a:rPr lang="en-US" sz="2000" b="1" dirty="0">
                <a:latin typeface="Arial" pitchFamily="34" charset="0"/>
              </a:rPr>
              <a:t>Classification of  BCC(ACKERMAN</a:t>
            </a:r>
            <a:r>
              <a:rPr lang="en-US" dirty="0">
                <a:solidFill>
                  <a:srgbClr val="FAFD00"/>
                </a:solidFill>
                <a:latin typeface="Arial" pitchFamily="34" charset="0"/>
              </a:rPr>
              <a:t>):</a:t>
            </a:r>
            <a:endParaRPr lang="tr-TR" dirty="0">
              <a:solidFill>
                <a:srgbClr val="FAFD00"/>
              </a:solidFill>
              <a:latin typeface="Arial" pitchFamily="34" charset="0"/>
            </a:endParaRPr>
          </a:p>
          <a:p>
            <a:pPr>
              <a:lnSpc>
                <a:spcPct val="90000"/>
              </a:lnSpc>
              <a:spcBef>
                <a:spcPct val="30000"/>
              </a:spcBef>
            </a:pPr>
            <a:r>
              <a:rPr lang="en-US" sz="2800" b="1" dirty="0">
                <a:solidFill>
                  <a:srgbClr val="FF0000"/>
                </a:solidFill>
                <a:latin typeface="Arial" pitchFamily="34" charset="0"/>
              </a:rPr>
              <a:t>A- LOCALIZED</a:t>
            </a:r>
          </a:p>
          <a:p>
            <a:pPr>
              <a:lnSpc>
                <a:spcPct val="90000"/>
              </a:lnSpc>
              <a:spcBef>
                <a:spcPct val="30000"/>
              </a:spcBef>
            </a:pPr>
            <a:r>
              <a:rPr lang="tr-TR" sz="2800" b="1" dirty="0">
                <a:solidFill>
                  <a:srgbClr val="FF0000"/>
                </a:solidFill>
                <a:latin typeface="Arial" pitchFamily="34" charset="0"/>
              </a:rPr>
              <a:t>1</a:t>
            </a:r>
            <a:r>
              <a:rPr lang="tr-TR" sz="2800" dirty="0">
                <a:solidFill>
                  <a:srgbClr val="FF0000"/>
                </a:solidFill>
                <a:latin typeface="Arial" pitchFamily="34" charset="0"/>
              </a:rPr>
              <a:t>- </a:t>
            </a:r>
            <a:r>
              <a:rPr lang="tr-TR" dirty="0">
                <a:solidFill>
                  <a:srgbClr val="FF0000"/>
                </a:solidFill>
                <a:latin typeface="Arial" pitchFamily="34" charset="0"/>
              </a:rPr>
              <a:t>Nod</a:t>
            </a:r>
            <a:r>
              <a:rPr lang="en-US" dirty="0" err="1">
                <a:solidFill>
                  <a:srgbClr val="FF0000"/>
                </a:solidFill>
                <a:latin typeface="Arial" pitchFamily="34" charset="0"/>
              </a:rPr>
              <a:t>ular</a:t>
            </a:r>
            <a:endParaRPr lang="tr-TR" dirty="0">
              <a:solidFill>
                <a:srgbClr val="FF0000"/>
              </a:solidFill>
              <a:latin typeface="Arial" pitchFamily="34" charset="0"/>
            </a:endParaRPr>
          </a:p>
          <a:p>
            <a:pPr>
              <a:lnSpc>
                <a:spcPct val="90000"/>
              </a:lnSpc>
              <a:spcBef>
                <a:spcPct val="30000"/>
              </a:spcBef>
            </a:pPr>
            <a:r>
              <a:rPr lang="tr-TR" b="1" dirty="0">
                <a:solidFill>
                  <a:srgbClr val="FF0000"/>
                </a:solidFill>
                <a:latin typeface="Arial" pitchFamily="34" charset="0"/>
              </a:rPr>
              <a:t>2</a:t>
            </a:r>
            <a:r>
              <a:rPr lang="tr-TR" dirty="0">
                <a:solidFill>
                  <a:srgbClr val="FF0000"/>
                </a:solidFill>
                <a:latin typeface="Arial" pitchFamily="34" charset="0"/>
              </a:rPr>
              <a:t>- </a:t>
            </a:r>
            <a:r>
              <a:rPr lang="en-US" dirty="0" err="1">
                <a:solidFill>
                  <a:srgbClr val="FF0000"/>
                </a:solidFill>
                <a:latin typeface="Arial" pitchFamily="34" charset="0"/>
              </a:rPr>
              <a:t>Nodulocystic</a:t>
            </a:r>
            <a:endParaRPr lang="en-US" dirty="0">
              <a:solidFill>
                <a:srgbClr val="FF0000"/>
              </a:solidFill>
              <a:latin typeface="Arial" pitchFamily="34" charset="0"/>
            </a:endParaRPr>
          </a:p>
          <a:p>
            <a:pPr>
              <a:lnSpc>
                <a:spcPct val="90000"/>
              </a:lnSpc>
              <a:spcBef>
                <a:spcPct val="30000"/>
              </a:spcBef>
            </a:pPr>
            <a:r>
              <a:rPr lang="en-US" dirty="0">
                <a:solidFill>
                  <a:srgbClr val="FF0000"/>
                </a:solidFill>
                <a:latin typeface="Arial" pitchFamily="34" charset="0"/>
              </a:rPr>
              <a:t>3-Pigmented</a:t>
            </a:r>
            <a:endParaRPr lang="tr-TR" dirty="0">
              <a:solidFill>
                <a:srgbClr val="FF0000"/>
              </a:solidFill>
              <a:latin typeface="Arial" pitchFamily="34" charset="0"/>
            </a:endParaRPr>
          </a:p>
          <a:p>
            <a:pPr>
              <a:lnSpc>
                <a:spcPct val="90000"/>
              </a:lnSpc>
              <a:spcBef>
                <a:spcPct val="30000"/>
              </a:spcBef>
            </a:pPr>
            <a:r>
              <a:rPr lang="en-US" b="1" dirty="0">
                <a:solidFill>
                  <a:srgbClr val="FF0000"/>
                </a:solidFill>
                <a:latin typeface="Arial" pitchFamily="34" charset="0"/>
              </a:rPr>
              <a:t>B- SUPERFICIAL</a:t>
            </a:r>
          </a:p>
          <a:p>
            <a:pPr>
              <a:lnSpc>
                <a:spcPct val="90000"/>
              </a:lnSpc>
              <a:spcBef>
                <a:spcPct val="30000"/>
              </a:spcBef>
            </a:pPr>
            <a:r>
              <a:rPr lang="en-US" b="1" dirty="0">
                <a:solidFill>
                  <a:srgbClr val="FF0000"/>
                </a:solidFill>
                <a:latin typeface="Arial" pitchFamily="34" charset="0"/>
              </a:rPr>
              <a:t>1-Superficial spreading</a:t>
            </a:r>
          </a:p>
          <a:p>
            <a:pPr>
              <a:lnSpc>
                <a:spcPct val="90000"/>
              </a:lnSpc>
              <a:spcBef>
                <a:spcPct val="30000"/>
              </a:spcBef>
            </a:pPr>
            <a:r>
              <a:rPr lang="en-US" b="1" dirty="0">
                <a:solidFill>
                  <a:srgbClr val="FF0000"/>
                </a:solidFill>
                <a:latin typeface="Arial" pitchFamily="34" charset="0"/>
              </a:rPr>
              <a:t>2-Multifocal</a:t>
            </a:r>
          </a:p>
          <a:p>
            <a:pPr>
              <a:lnSpc>
                <a:spcPct val="90000"/>
              </a:lnSpc>
              <a:spcBef>
                <a:spcPct val="30000"/>
              </a:spcBef>
            </a:pPr>
            <a:r>
              <a:rPr lang="en-US" b="1" dirty="0">
                <a:solidFill>
                  <a:srgbClr val="FF0000"/>
                </a:solidFill>
                <a:latin typeface="Arial" pitchFamily="34" charset="0"/>
              </a:rPr>
              <a:t>C-INFILTRATIVE</a:t>
            </a:r>
          </a:p>
          <a:p>
            <a:pPr>
              <a:lnSpc>
                <a:spcPct val="90000"/>
              </a:lnSpc>
              <a:spcBef>
                <a:spcPct val="30000"/>
              </a:spcBef>
            </a:pPr>
            <a:r>
              <a:rPr lang="en-US" b="1" dirty="0">
                <a:solidFill>
                  <a:srgbClr val="FF0000"/>
                </a:solidFill>
                <a:latin typeface="Arial" pitchFamily="34" charset="0"/>
              </a:rPr>
              <a:t>1- </a:t>
            </a:r>
            <a:r>
              <a:rPr lang="en-US" b="1" dirty="0" err="1">
                <a:solidFill>
                  <a:srgbClr val="FF0000"/>
                </a:solidFill>
                <a:latin typeface="Arial" pitchFamily="34" charset="0"/>
              </a:rPr>
              <a:t>Mopheic</a:t>
            </a:r>
            <a:endParaRPr lang="en-US" b="1" dirty="0">
              <a:solidFill>
                <a:srgbClr val="FF0000"/>
              </a:solidFill>
              <a:latin typeface="Arial" pitchFamily="34" charset="0"/>
            </a:endParaRPr>
          </a:p>
          <a:p>
            <a:pPr>
              <a:lnSpc>
                <a:spcPct val="90000"/>
              </a:lnSpc>
              <a:spcBef>
                <a:spcPct val="30000"/>
              </a:spcBef>
            </a:pPr>
            <a:endParaRPr lang="tr-TR" dirty="0">
              <a:solidFill>
                <a:srgbClr val="FF0000"/>
              </a:solidFill>
            </a:endParaRPr>
          </a:p>
        </p:txBody>
      </p:sp>
    </p:spTree>
    <p:extLst>
      <p:ext uri="{BB962C8B-B14F-4D97-AF65-F5344CB8AC3E}">
        <p14:creationId xmlns:p14="http://schemas.microsoft.com/office/powerpoint/2010/main" xmlns="" val="121090446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r>
              <a:rPr lang="en-US"/>
              <a:t>Epidermoid Cyst</a:t>
            </a:r>
          </a:p>
        </p:txBody>
      </p:sp>
      <p:sp>
        <p:nvSpPr>
          <p:cNvPr id="16387" name="Rectangle 3"/>
          <p:cNvSpPr>
            <a:spLocks noGrp="1" noChangeArrowheads="1"/>
          </p:cNvSpPr>
          <p:nvPr>
            <p:ph type="body" sz="half" idx="2"/>
          </p:nvPr>
        </p:nvSpPr>
        <p:spPr/>
        <p:txBody>
          <a:bodyPr/>
          <a:lstStyle/>
          <a:p>
            <a:r>
              <a:rPr lang="en-US" sz="2800"/>
              <a:t>Common, affecting young and middle age adults</a:t>
            </a:r>
          </a:p>
          <a:p>
            <a:r>
              <a:rPr lang="en-US" sz="2800"/>
              <a:t>Usually seen on the head, neck and trunk</a:t>
            </a:r>
          </a:p>
          <a:p>
            <a:r>
              <a:rPr lang="en-US" sz="2800"/>
              <a:t>Often can identifiy a punctum</a:t>
            </a:r>
          </a:p>
          <a:p>
            <a:r>
              <a:rPr lang="en-US" sz="2800"/>
              <a:t>Cyst contains keratin</a:t>
            </a:r>
          </a:p>
        </p:txBody>
      </p:sp>
      <p:pic>
        <p:nvPicPr>
          <p:cNvPr id="16388" name="Picture 4" descr="3013"/>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0" y="1700808"/>
            <a:ext cx="4495800" cy="34728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498303556"/>
      </p:ext>
    </p:extLst>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title"/>
          </p:nvPr>
        </p:nvSpPr>
        <p:spPr/>
        <p:txBody>
          <a:bodyPr/>
          <a:lstStyle/>
          <a:p>
            <a:r>
              <a:rPr lang="en-GB"/>
              <a:t>Nodular basal cell carcinoma</a:t>
            </a:r>
          </a:p>
        </p:txBody>
      </p:sp>
      <p:sp>
        <p:nvSpPr>
          <p:cNvPr id="109573" name="Rectangle 5"/>
          <p:cNvSpPr>
            <a:spLocks noGrp="1" noChangeArrowheads="1"/>
          </p:cNvSpPr>
          <p:nvPr>
            <p:ph idx="1"/>
          </p:nvPr>
        </p:nvSpPr>
        <p:spPr>
          <a:xfrm>
            <a:off x="323850" y="1557338"/>
            <a:ext cx="8229600" cy="4530725"/>
          </a:xfrm>
        </p:spPr>
        <p:txBody>
          <a:bodyPr/>
          <a:lstStyle/>
          <a:p>
            <a:endParaRPr lang="en-US"/>
          </a:p>
        </p:txBody>
      </p:sp>
      <p:pic>
        <p:nvPicPr>
          <p:cNvPr id="109581" name="Picture 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650" y="1484313"/>
            <a:ext cx="3429000"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9583" name="Picture 15" descr="062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3800" y="2420938"/>
            <a:ext cx="3048000" cy="304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4777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Basal Cell Carcinoma Ea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19400" y="1981200"/>
            <a:ext cx="3810000" cy="3322638"/>
          </a:xfrm>
          <a:prstGeom prst="rect">
            <a:avLst/>
          </a:prstGeom>
          <a:noFill/>
          <a:extLst>
            <a:ext uri="{909E8E84-426E-40DD-AFC4-6F175D3DCCD1}">
              <a14:hiddenFill xmlns:a14="http://schemas.microsoft.com/office/drawing/2010/main" xmlns="">
                <a:solidFill>
                  <a:srgbClr val="FFFFFF"/>
                </a:solidFill>
              </a14:hiddenFill>
            </a:ext>
          </a:extLst>
        </p:spPr>
      </p:pic>
      <p:sp>
        <p:nvSpPr>
          <p:cNvPr id="32774" name="Text Box 6"/>
          <p:cNvSpPr txBox="1">
            <a:spLocks noChangeArrowheads="1"/>
          </p:cNvSpPr>
          <p:nvPr/>
        </p:nvSpPr>
        <p:spPr bwMode="auto">
          <a:xfrm>
            <a:off x="1501775" y="333375"/>
            <a:ext cx="6154738"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4400">
                <a:latin typeface="Cooper Black" pitchFamily="18" charset="0"/>
              </a:rPr>
              <a:t>Basal Cell Carcinoma</a:t>
            </a:r>
          </a:p>
        </p:txBody>
      </p:sp>
    </p:spTree>
    <p:extLst>
      <p:ext uri="{BB962C8B-B14F-4D97-AF65-F5344CB8AC3E}">
        <p14:creationId xmlns:p14="http://schemas.microsoft.com/office/powerpoint/2010/main" xmlns="" val="2375717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GB"/>
              <a:t>Superficial BCC</a:t>
            </a:r>
          </a:p>
        </p:txBody>
      </p:sp>
      <p:sp>
        <p:nvSpPr>
          <p:cNvPr id="133123" name="Rectangle 3"/>
          <p:cNvSpPr>
            <a:spLocks noGrp="1" noChangeArrowheads="1"/>
          </p:cNvSpPr>
          <p:nvPr>
            <p:ph type="body" idx="1"/>
          </p:nvPr>
        </p:nvSpPr>
        <p:spPr/>
        <p:txBody>
          <a:bodyPr/>
          <a:lstStyle/>
          <a:p>
            <a:r>
              <a:rPr lang="en-GB"/>
              <a:t>Often multiple</a:t>
            </a:r>
          </a:p>
          <a:p>
            <a:r>
              <a:rPr lang="en-GB"/>
              <a:t>Upper trunk or shoulders commonest site but can appear anywhere</a:t>
            </a:r>
          </a:p>
          <a:p>
            <a:r>
              <a:rPr lang="en-GB"/>
              <a:t>Pink or red scaly patch with raised edge on close examination</a:t>
            </a:r>
          </a:p>
          <a:p>
            <a:r>
              <a:rPr lang="en-GB"/>
              <a:t>Slowly growing over months or years</a:t>
            </a:r>
          </a:p>
          <a:p>
            <a:r>
              <a:rPr lang="en-GB"/>
              <a:t>Bleed or ulcerate easily</a:t>
            </a:r>
          </a:p>
        </p:txBody>
      </p:sp>
    </p:spTree>
    <p:extLst>
      <p:ext uri="{BB962C8B-B14F-4D97-AF65-F5344CB8AC3E}">
        <p14:creationId xmlns:p14="http://schemas.microsoft.com/office/powerpoint/2010/main" xmlns="" val="3563470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title"/>
          </p:nvPr>
        </p:nvSpPr>
        <p:spPr/>
        <p:txBody>
          <a:bodyPr/>
          <a:lstStyle/>
          <a:p>
            <a:r>
              <a:rPr lang="en-GB"/>
              <a:t>Superficial basal cell carcinoma</a:t>
            </a:r>
          </a:p>
        </p:txBody>
      </p:sp>
      <p:sp>
        <p:nvSpPr>
          <p:cNvPr id="111621" name="Rectangle 5"/>
          <p:cNvSpPr>
            <a:spLocks noGrp="1" noChangeArrowheads="1"/>
          </p:cNvSpPr>
          <p:nvPr>
            <p:ph idx="1"/>
          </p:nvPr>
        </p:nvSpPr>
        <p:spPr>
          <a:xfrm>
            <a:off x="539750" y="1628775"/>
            <a:ext cx="8229600" cy="4530725"/>
          </a:xfrm>
        </p:spPr>
        <p:txBody>
          <a:bodyPr/>
          <a:lstStyle/>
          <a:p>
            <a:endParaRPr lang="en-US"/>
          </a:p>
        </p:txBody>
      </p:sp>
      <p:pic>
        <p:nvPicPr>
          <p:cNvPr id="111623"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188" y="2276475"/>
            <a:ext cx="4079875" cy="3060700"/>
          </a:xfrm>
          <a:prstGeom prst="rect">
            <a:avLst/>
          </a:prstGeom>
          <a:noFill/>
          <a:extLst>
            <a:ext uri="{909E8E84-426E-40DD-AFC4-6F175D3DCCD1}">
              <a14:hiddenFill xmlns:a14="http://schemas.microsoft.com/office/drawing/2010/main" xmlns="">
                <a:solidFill>
                  <a:srgbClr val="FFFFFF"/>
                </a:solidFill>
              </a14:hiddenFill>
            </a:ext>
          </a:extLst>
        </p:spPr>
      </p:pic>
      <p:pic>
        <p:nvPicPr>
          <p:cNvPr id="111625"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463" y="1557338"/>
            <a:ext cx="3429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1857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r>
              <a:rPr lang="en-US"/>
              <a:t>Superficial Basal Cell Carcinoma</a:t>
            </a:r>
          </a:p>
        </p:txBody>
      </p:sp>
      <p:pic>
        <p:nvPicPr>
          <p:cNvPr id="53251" name="Picture 3" descr="2906"/>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954825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a:t>Sclerosing Basal Cell Carcinoma</a:t>
            </a:r>
          </a:p>
        </p:txBody>
      </p:sp>
      <p:pic>
        <p:nvPicPr>
          <p:cNvPr id="56323" name="Picture 3" descr="291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728833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algn="ctr" eaLnBrk="1" hangingPunct="1"/>
            <a:r>
              <a:rPr lang="en-US" smtClean="0"/>
              <a:t>Basal Cell Cancer Warning Signs</a:t>
            </a:r>
          </a:p>
        </p:txBody>
      </p:sp>
      <p:pic>
        <p:nvPicPr>
          <p:cNvPr id="15363" name="Object 4"/>
          <p:cNvPicPr>
            <a:picLocks noGrp="1" noChangeAspect="1" noChangeArrowheads="1"/>
          </p:cNvPicPr>
          <p:nvPr>
            <p:ph sz="half" idx="1"/>
          </p:nvPr>
        </p:nvPicPr>
        <p:blipFill>
          <a:blip r:embed="rId3">
            <a:extLst>
              <a:ext uri="{28A0092B-C50C-407E-A947-70E740481C1C}">
                <a14:useLocalDpi xmlns:a14="http://schemas.microsoft.com/office/drawing/2010/main" xmlns="" val="0"/>
              </a:ext>
            </a:extLst>
          </a:blip>
          <a:srcRect/>
          <a:stretch>
            <a:fillRect/>
          </a:stretch>
        </p:blipFill>
        <p:spPr>
          <a:xfrm>
            <a:off x="762000" y="2327275"/>
            <a:ext cx="1619250" cy="1870075"/>
          </a:xfrm>
          <a:noFill/>
        </p:spPr>
      </p:pic>
      <p:pic>
        <p:nvPicPr>
          <p:cNvPr id="15364" name="Object 6"/>
          <p:cNvPicPr>
            <a:picLocks noGrp="1" noChangeAspect="1" noChangeArrowheads="1"/>
          </p:cNvPicPr>
          <p:nvPr>
            <p:ph sz="quarter" idx="2"/>
          </p:nvPr>
        </p:nvPicPr>
        <p:blipFill>
          <a:blip r:embed="rId4">
            <a:extLst>
              <a:ext uri="{28A0092B-C50C-407E-A947-70E740481C1C}">
                <a14:useLocalDpi xmlns:a14="http://schemas.microsoft.com/office/drawing/2010/main" xmlns="" val="0"/>
              </a:ext>
            </a:extLst>
          </a:blip>
          <a:srcRect/>
          <a:stretch>
            <a:fillRect/>
          </a:stretch>
        </p:blipFill>
        <p:spPr>
          <a:xfrm>
            <a:off x="5345113" y="2309813"/>
            <a:ext cx="1773237" cy="1887537"/>
          </a:xfrm>
          <a:noFill/>
        </p:spPr>
      </p:pic>
      <p:pic>
        <p:nvPicPr>
          <p:cNvPr id="15365" name="Object 8"/>
          <p:cNvPicPr>
            <a:picLocks noGrp="1" noChangeAspect="1" noChangeArrowheads="1"/>
          </p:cNvPicPr>
          <p:nvPr>
            <p:ph sz="quarter" idx="3"/>
          </p:nvPr>
        </p:nvPicPr>
        <p:blipFill>
          <a:blip r:embed="rId5">
            <a:extLst>
              <a:ext uri="{28A0092B-C50C-407E-A947-70E740481C1C}">
                <a14:useLocalDpi xmlns:a14="http://schemas.microsoft.com/office/drawing/2010/main" xmlns="" val="0"/>
              </a:ext>
            </a:extLst>
          </a:blip>
          <a:srcRect/>
          <a:stretch>
            <a:fillRect/>
          </a:stretch>
        </p:blipFill>
        <p:spPr>
          <a:xfrm>
            <a:off x="3024188" y="2305050"/>
            <a:ext cx="1755775" cy="1892300"/>
          </a:xfrm>
          <a:noFill/>
        </p:spPr>
      </p:pic>
      <p:sp>
        <p:nvSpPr>
          <p:cNvPr id="15366" name="Rectangle 6"/>
          <p:cNvSpPr>
            <a:spLocks noChangeArrowheads="1"/>
          </p:cNvSpPr>
          <p:nvPr/>
        </p:nvSpPr>
        <p:spPr bwMode="auto">
          <a:xfrm>
            <a:off x="609600" y="4495800"/>
            <a:ext cx="1908175"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800" b="1"/>
              <a:t>Small, smooth, pale, or waxy shiny lump</a:t>
            </a:r>
          </a:p>
        </p:txBody>
      </p:sp>
      <p:sp>
        <p:nvSpPr>
          <p:cNvPr id="15367" name="Rectangle 7"/>
          <p:cNvSpPr>
            <a:spLocks noChangeArrowheads="1"/>
          </p:cNvSpPr>
          <p:nvPr/>
        </p:nvSpPr>
        <p:spPr bwMode="auto">
          <a:xfrm>
            <a:off x="3505200" y="4572000"/>
            <a:ext cx="1771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t>Firm, red lump</a:t>
            </a:r>
          </a:p>
        </p:txBody>
      </p:sp>
      <p:sp>
        <p:nvSpPr>
          <p:cNvPr id="15368" name="Rectangle 8"/>
          <p:cNvSpPr>
            <a:spLocks noChangeArrowheads="1"/>
          </p:cNvSpPr>
          <p:nvPr/>
        </p:nvSpPr>
        <p:spPr bwMode="auto">
          <a:xfrm>
            <a:off x="6400800" y="4495800"/>
            <a:ext cx="2362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b="1"/>
              <a:t>A lump that bleeds or develops a crust</a:t>
            </a:r>
          </a:p>
        </p:txBody>
      </p:sp>
    </p:spTree>
    <p:extLst>
      <p:ext uri="{BB962C8B-B14F-4D97-AF65-F5344CB8AC3E}">
        <p14:creationId xmlns:p14="http://schemas.microsoft.com/office/powerpoint/2010/main" xmlns="" val="327754046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normAutofit fontScale="90000"/>
          </a:bodyPr>
          <a:lstStyle/>
          <a:p>
            <a:r>
              <a:rPr lang="en-US" sz="4000"/>
              <a:t>Pigmented Nodular Basal Cell Carcinoma</a:t>
            </a:r>
          </a:p>
        </p:txBody>
      </p:sp>
      <p:pic>
        <p:nvPicPr>
          <p:cNvPr id="55299" name="Picture 3" descr="2909"/>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7647339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solidFill>
            <a:schemeClr val="hlink"/>
          </a:solidFill>
          <a:ln>
            <a:solidFill>
              <a:srgbClr val="FFFF00"/>
            </a:solidFill>
            <a:miter lim="800000"/>
            <a:headEnd/>
            <a:tailEnd/>
          </a:ln>
        </p:spPr>
        <p:txBody>
          <a:bodyPr/>
          <a:lstStyle/>
          <a:p>
            <a:r>
              <a:rPr lang="en-AU" smtClean="0">
                <a:solidFill>
                  <a:srgbClr val="FFFF00"/>
                </a:solidFill>
                <a:latin typeface="Arial" pitchFamily="34" charset="0"/>
              </a:rPr>
              <a:t>Squamous Cell Carcinoma </a:t>
            </a:r>
          </a:p>
        </p:txBody>
      </p:sp>
      <p:sp>
        <p:nvSpPr>
          <p:cNvPr id="31747" name="Rectangle 3"/>
          <p:cNvSpPr>
            <a:spLocks noGrp="1" noChangeArrowheads="1"/>
          </p:cNvSpPr>
          <p:nvPr>
            <p:ph type="body" idx="1"/>
          </p:nvPr>
        </p:nvSpPr>
        <p:spPr>
          <a:xfrm>
            <a:off x="685800" y="2819400"/>
            <a:ext cx="7772400" cy="2209800"/>
          </a:xfrm>
          <a:solidFill>
            <a:schemeClr val="accent2"/>
          </a:solidFill>
        </p:spPr>
        <p:txBody>
          <a:bodyPr>
            <a:normAutofit fontScale="92500"/>
          </a:bodyPr>
          <a:lstStyle/>
          <a:p>
            <a:r>
              <a:rPr lang="en-AU" smtClean="0">
                <a:solidFill>
                  <a:srgbClr val="FFFFFF"/>
                </a:solidFill>
                <a:latin typeface="Arial" pitchFamily="34" charset="0"/>
              </a:rPr>
              <a:t>Squamous cell carcinoma originating from the keratinizing or malpighian (spindle) cell layer of the epithelium, is seen primarily in older patients, mostly men</a:t>
            </a:r>
          </a:p>
        </p:txBody>
      </p:sp>
    </p:spTree>
    <p:extLst>
      <p:ext uri="{BB962C8B-B14F-4D97-AF65-F5344CB8AC3E}">
        <p14:creationId xmlns:p14="http://schemas.microsoft.com/office/powerpoint/2010/main" xmlns="" val="6993700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Squamous Cell Carcinoma</a:t>
            </a:r>
          </a:p>
        </p:txBody>
      </p:sp>
      <p:sp>
        <p:nvSpPr>
          <p:cNvPr id="12291" name="Rectangle 3"/>
          <p:cNvSpPr>
            <a:spLocks noGrp="1" noChangeArrowheads="1"/>
          </p:cNvSpPr>
          <p:nvPr>
            <p:ph type="body" idx="1"/>
          </p:nvPr>
        </p:nvSpPr>
        <p:spPr/>
        <p:txBody>
          <a:bodyPr/>
          <a:lstStyle/>
          <a:p>
            <a:pPr eaLnBrk="1" hangingPunct="1"/>
            <a:r>
              <a:rPr lang="en-US" smtClean="0"/>
              <a:t>Begins in squamous cells which are found in  the surface of the skin </a:t>
            </a:r>
            <a:br>
              <a:rPr lang="en-US" smtClean="0"/>
            </a:br>
            <a:endParaRPr lang="en-US" smtClean="0"/>
          </a:p>
          <a:p>
            <a:pPr eaLnBrk="1" hangingPunct="1"/>
            <a:r>
              <a:rPr lang="en-US" smtClean="0"/>
              <a:t>They are thin, flat cells that look like fish scales</a:t>
            </a:r>
            <a:br>
              <a:rPr lang="en-US" smtClean="0"/>
            </a:br>
            <a:endParaRPr lang="en-US" smtClean="0"/>
          </a:p>
          <a:p>
            <a:pPr lvl="1" eaLnBrk="1" hangingPunct="1"/>
            <a:r>
              <a:rPr lang="en-US" smtClean="0"/>
              <a:t>Approximately 20% of all skin cancers</a:t>
            </a:r>
          </a:p>
        </p:txBody>
      </p:sp>
    </p:spTree>
    <p:extLst>
      <p:ext uri="{BB962C8B-B14F-4D97-AF65-F5344CB8AC3E}">
        <p14:creationId xmlns:p14="http://schemas.microsoft.com/office/powerpoint/2010/main" xmlns="" val="24760027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Superficial Epidermal cyst</a:t>
            </a:r>
          </a:p>
        </p:txBody>
      </p:sp>
      <p:sp>
        <p:nvSpPr>
          <p:cNvPr id="102404" name="Rectangle 4"/>
          <p:cNvSpPr>
            <a:spLocks noGrp="1" noChangeArrowheads="1"/>
          </p:cNvSpPr>
          <p:nvPr>
            <p:ph type="body" sz="half" idx="2"/>
          </p:nvPr>
        </p:nvSpPr>
        <p:spPr/>
        <p:txBody>
          <a:bodyPr/>
          <a:lstStyle/>
          <a:p>
            <a:r>
              <a:rPr lang="en-US" sz="2800"/>
              <a:t>5 cm</a:t>
            </a:r>
          </a:p>
          <a:p>
            <a:r>
              <a:rPr lang="en-US" sz="2800"/>
              <a:t>Fluid filled</a:t>
            </a:r>
          </a:p>
          <a:p>
            <a:r>
              <a:rPr lang="en-US" sz="2800"/>
              <a:t>Fluctuant</a:t>
            </a:r>
          </a:p>
          <a:p>
            <a:r>
              <a:rPr lang="en-US" sz="2800"/>
              <a:t> Orifice or "pore" near the center</a:t>
            </a:r>
          </a:p>
          <a:p>
            <a:pPr>
              <a:buFontTx/>
              <a:buNone/>
            </a:pPr>
            <a:endParaRPr lang="en-US" sz="2800"/>
          </a:p>
        </p:txBody>
      </p:sp>
      <p:pic>
        <p:nvPicPr>
          <p:cNvPr id="102405" name="Picture 5" descr="G:\MedEd\MEDICINE\dermatology\melton\cyst3.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685800" y="2708275"/>
            <a:ext cx="3810000" cy="2660650"/>
          </a:xfrm>
          <a:noFill/>
          <a:ln/>
        </p:spPr>
      </p:pic>
    </p:spTree>
    <p:extLst>
      <p:ext uri="{BB962C8B-B14F-4D97-AF65-F5344CB8AC3E}">
        <p14:creationId xmlns:p14="http://schemas.microsoft.com/office/powerpoint/2010/main" xmlns="" val="2735462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48267" y="228600"/>
            <a:ext cx="6891867" cy="762000"/>
          </a:xfrm>
          <a:solidFill>
            <a:schemeClr val="hlink"/>
          </a:solidFill>
          <a:ln>
            <a:solidFill>
              <a:srgbClr val="FFFF00"/>
            </a:solidFill>
            <a:miter lim="800000"/>
            <a:headEnd/>
            <a:tailEnd/>
          </a:ln>
        </p:spPr>
        <p:txBody>
          <a:bodyPr/>
          <a:lstStyle/>
          <a:p>
            <a:r>
              <a:rPr lang="en-AU" smtClean="0">
                <a:solidFill>
                  <a:srgbClr val="FF0000"/>
                </a:solidFill>
                <a:latin typeface="Arial" pitchFamily="34" charset="0"/>
              </a:rPr>
              <a:t>Squamous Cell Carcinoma</a:t>
            </a:r>
          </a:p>
        </p:txBody>
      </p:sp>
      <p:sp>
        <p:nvSpPr>
          <p:cNvPr id="33795" name="Rectangle 3"/>
          <p:cNvSpPr>
            <a:spLocks noGrp="1" noChangeArrowheads="1"/>
          </p:cNvSpPr>
          <p:nvPr>
            <p:ph type="body" idx="1"/>
          </p:nvPr>
        </p:nvSpPr>
        <p:spPr>
          <a:xfrm>
            <a:off x="406400" y="1143000"/>
            <a:ext cx="8382000" cy="5257800"/>
          </a:xfrm>
          <a:solidFill>
            <a:schemeClr val="accent2"/>
          </a:solidFill>
        </p:spPr>
        <p:txBody>
          <a:bodyPr>
            <a:normAutofit lnSpcReduction="10000"/>
          </a:bodyPr>
          <a:lstStyle/>
          <a:p>
            <a:pPr>
              <a:lnSpc>
                <a:spcPct val="90000"/>
              </a:lnSpc>
            </a:pPr>
            <a:r>
              <a:rPr lang="tr-TR" sz="2800" smtClean="0">
                <a:solidFill>
                  <a:srgbClr val="FFFF00"/>
                </a:solidFill>
                <a:latin typeface="Arial" pitchFamily="34" charset="0"/>
              </a:rPr>
              <a:t>most common below the line “tragus-comissura”</a:t>
            </a:r>
          </a:p>
          <a:p>
            <a:pPr>
              <a:lnSpc>
                <a:spcPct val="90000"/>
              </a:lnSpc>
            </a:pPr>
            <a:r>
              <a:rPr lang="en-AU" sz="2800" smtClean="0">
                <a:solidFill>
                  <a:srgbClr val="FFFF00"/>
                </a:solidFill>
                <a:latin typeface="Arial" pitchFamily="34" charset="0"/>
              </a:rPr>
              <a:t>the prim</a:t>
            </a:r>
            <a:r>
              <a:rPr lang="tr-TR" sz="2800" smtClean="0">
                <a:solidFill>
                  <a:srgbClr val="FFFF00"/>
                </a:solidFill>
                <a:latin typeface="Arial" pitchFamily="34" charset="0"/>
              </a:rPr>
              <a:t>ary</a:t>
            </a:r>
            <a:r>
              <a:rPr lang="en-AU" sz="2800" smtClean="0">
                <a:solidFill>
                  <a:srgbClr val="FFFF00"/>
                </a:solidFill>
                <a:latin typeface="Arial" pitchFamily="34" charset="0"/>
              </a:rPr>
              <a:t> etiological factor is solar radiation. </a:t>
            </a:r>
          </a:p>
          <a:p>
            <a:pPr>
              <a:lnSpc>
                <a:spcPct val="90000"/>
              </a:lnSpc>
            </a:pPr>
            <a:r>
              <a:rPr lang="en-AU" sz="2800" smtClean="0">
                <a:solidFill>
                  <a:srgbClr val="FFFF00"/>
                </a:solidFill>
                <a:latin typeface="Arial" pitchFamily="34" charset="0"/>
              </a:rPr>
              <a:t> chronic ulcers including chronic lesions, burn wound, osteomyelitis, cytotoxic drugs, </a:t>
            </a:r>
          </a:p>
          <a:p>
            <a:pPr>
              <a:lnSpc>
                <a:spcPct val="90000"/>
              </a:lnSpc>
            </a:pPr>
            <a:r>
              <a:rPr lang="en-AU" sz="2800" smtClean="0">
                <a:solidFill>
                  <a:srgbClr val="FFFF00"/>
                </a:solidFill>
                <a:latin typeface="Arial" pitchFamily="34" charset="0"/>
              </a:rPr>
              <a:t>immunosuppressant drug treatment, </a:t>
            </a:r>
          </a:p>
          <a:p>
            <a:pPr>
              <a:lnSpc>
                <a:spcPct val="90000"/>
              </a:lnSpc>
            </a:pPr>
            <a:r>
              <a:rPr lang="en-AU" sz="2800" smtClean="0">
                <a:solidFill>
                  <a:srgbClr val="FFFF00"/>
                </a:solidFill>
                <a:latin typeface="Arial" pitchFamily="34" charset="0"/>
              </a:rPr>
              <a:t>a wide variety of dermatoses, discoid lupus erythematosus, and hidradenitis suppurativa play a significant role in the development of the relatively small number of these skin cancers. </a:t>
            </a:r>
          </a:p>
          <a:p>
            <a:pPr>
              <a:lnSpc>
                <a:spcPct val="90000"/>
              </a:lnSpc>
            </a:pPr>
            <a:r>
              <a:rPr lang="tr-TR" sz="2800" smtClean="0">
                <a:solidFill>
                  <a:srgbClr val="FFFF00"/>
                </a:solidFill>
                <a:latin typeface="Arial" pitchFamily="34" charset="0"/>
              </a:rPr>
              <a:t>Seen </a:t>
            </a:r>
            <a:r>
              <a:rPr lang="en-AU" sz="2800" smtClean="0">
                <a:solidFill>
                  <a:srgbClr val="FFFF00"/>
                </a:solidFill>
                <a:latin typeface="Arial" pitchFamily="34" charset="0"/>
              </a:rPr>
              <a:t>most often</a:t>
            </a:r>
            <a:r>
              <a:rPr lang="tr-TR" sz="2800" smtClean="0">
                <a:solidFill>
                  <a:srgbClr val="FFFF00"/>
                </a:solidFill>
                <a:latin typeface="Arial" pitchFamily="34" charset="0"/>
              </a:rPr>
              <a:t> in black skined people</a:t>
            </a:r>
          </a:p>
          <a:p>
            <a:pPr>
              <a:lnSpc>
                <a:spcPct val="90000"/>
              </a:lnSpc>
            </a:pPr>
            <a:r>
              <a:rPr lang="tr-TR" sz="2800" smtClean="0">
                <a:solidFill>
                  <a:srgbClr val="FFFF00"/>
                </a:solidFill>
                <a:latin typeface="Arial" pitchFamily="34" charset="0"/>
              </a:rPr>
              <a:t>Radioresistance</a:t>
            </a:r>
            <a:endParaRPr lang="en-AU" sz="2800" smtClean="0">
              <a:solidFill>
                <a:srgbClr val="FFFF00"/>
              </a:solidFill>
              <a:latin typeface="Arial" pitchFamily="34" charset="0"/>
            </a:endParaRPr>
          </a:p>
          <a:p>
            <a:pPr>
              <a:lnSpc>
                <a:spcPct val="90000"/>
              </a:lnSpc>
            </a:pPr>
            <a:r>
              <a:rPr lang="en-AU" sz="2800" smtClean="0">
                <a:solidFill>
                  <a:srgbClr val="FFFF00"/>
                </a:solidFill>
                <a:latin typeface="Arial" pitchFamily="34" charset="0"/>
              </a:rPr>
              <a:t>Five percent to 10% of squamous cancers metastasize</a:t>
            </a:r>
          </a:p>
        </p:txBody>
      </p:sp>
    </p:spTree>
    <p:extLst>
      <p:ext uri="{BB962C8B-B14F-4D97-AF65-F5344CB8AC3E}">
        <p14:creationId xmlns:p14="http://schemas.microsoft.com/office/powerpoint/2010/main" xmlns="" val="3460179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1" y="1"/>
            <a:ext cx="6606822"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ChangeArrowheads="1"/>
          </p:cNvSpPr>
          <p:nvPr/>
        </p:nvSpPr>
        <p:spPr bwMode="auto">
          <a:xfrm>
            <a:off x="120813" y="0"/>
            <a:ext cx="2698044" cy="5853113"/>
          </a:xfrm>
          <a:prstGeom prst="rect">
            <a:avLst/>
          </a:prstGeom>
          <a:solidFill>
            <a:schemeClr val="bg1"/>
          </a:solidFill>
          <a:ln w="12700">
            <a:solidFill>
              <a:schemeClr val="tx1"/>
            </a:solidFill>
            <a:miter lim="800000"/>
            <a:headEnd/>
            <a:tailEnd/>
          </a:ln>
        </p:spPr>
        <p:txBody>
          <a:bodyPr wrap="none" anchor="ctr"/>
          <a:lstStyle/>
          <a:p>
            <a:endParaRPr lang="tr-TR"/>
          </a:p>
        </p:txBody>
      </p:sp>
      <p:sp>
        <p:nvSpPr>
          <p:cNvPr id="25604" name="Line 4"/>
          <p:cNvSpPr>
            <a:spLocks noChangeShapeType="1"/>
          </p:cNvSpPr>
          <p:nvPr/>
        </p:nvSpPr>
        <p:spPr bwMode="auto">
          <a:xfrm flipH="1" flipV="1">
            <a:off x="2607733" y="1219200"/>
            <a:ext cx="3285067" cy="2286000"/>
          </a:xfrm>
          <a:prstGeom prst="line">
            <a:avLst/>
          </a:prstGeom>
          <a:noFill/>
          <a:ln w="50800">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ar-SY"/>
          </a:p>
        </p:txBody>
      </p:sp>
      <p:sp>
        <p:nvSpPr>
          <p:cNvPr id="25605" name="Rectangle 5"/>
          <p:cNvSpPr>
            <a:spLocks noChangeArrowheads="1"/>
          </p:cNvSpPr>
          <p:nvPr/>
        </p:nvSpPr>
        <p:spPr bwMode="auto">
          <a:xfrm>
            <a:off x="476413" y="4686872"/>
            <a:ext cx="8432800" cy="1966913"/>
          </a:xfrm>
          <a:prstGeom prst="rect">
            <a:avLst/>
          </a:prstGeom>
          <a:solidFill>
            <a:schemeClr val="tx1"/>
          </a:solidFill>
          <a:ln w="12700">
            <a:solidFill>
              <a:schemeClr val="tx1"/>
            </a:solidFill>
            <a:miter lim="800000"/>
            <a:headEnd/>
            <a:tailEnd/>
          </a:ln>
        </p:spPr>
        <p:txBody>
          <a:bodyPr wrap="none" anchor="ctr"/>
          <a:lstStyle/>
          <a:p>
            <a:endParaRPr lang="tr-TR"/>
          </a:p>
        </p:txBody>
      </p:sp>
      <p:sp>
        <p:nvSpPr>
          <p:cNvPr id="25606" name="Rectangle 6"/>
          <p:cNvSpPr>
            <a:spLocks noChangeArrowheads="1"/>
          </p:cNvSpPr>
          <p:nvPr/>
        </p:nvSpPr>
        <p:spPr bwMode="auto">
          <a:xfrm>
            <a:off x="1469835" y="5440794"/>
            <a:ext cx="6445956" cy="1200971"/>
          </a:xfrm>
          <a:prstGeom prst="rect">
            <a:avLst/>
          </a:prstGeom>
          <a:solidFill>
            <a:schemeClr val="accent2"/>
          </a:solidFill>
          <a:ln w="12700">
            <a:solidFill>
              <a:schemeClr val="accent2"/>
            </a:solidFill>
            <a:miter lim="800000"/>
            <a:headEnd/>
            <a:tailEnd/>
          </a:ln>
        </p:spPr>
        <p:txBody>
          <a:bodyPr lIns="92075" tIns="46038" rIns="92075" bIns="46038">
            <a:spAutoFit/>
          </a:bodyPr>
          <a:lstStyle/>
          <a:p>
            <a:r>
              <a:rPr lang="en-US" sz="3600" dirty="0">
                <a:solidFill>
                  <a:srgbClr val="FFFF00"/>
                </a:solidFill>
                <a:latin typeface="Arial" pitchFamily="34" charset="0"/>
              </a:rPr>
              <a:t>   </a:t>
            </a:r>
            <a:r>
              <a:rPr lang="tr-TR" sz="3600" dirty="0">
                <a:solidFill>
                  <a:srgbClr val="FFFF00"/>
                </a:solidFill>
                <a:latin typeface="Arial" pitchFamily="34" charset="0"/>
              </a:rPr>
              <a:t>C</a:t>
            </a:r>
            <a:r>
              <a:rPr lang="en-US" sz="3600" dirty="0">
                <a:solidFill>
                  <a:srgbClr val="FFFF00"/>
                </a:solidFill>
                <a:latin typeface="Arial" pitchFamily="34" charset="0"/>
              </a:rPr>
              <a:t>OM</a:t>
            </a:r>
            <a:r>
              <a:rPr lang="tr-TR" sz="3600" dirty="0">
                <a:solidFill>
                  <a:srgbClr val="FFFF00"/>
                </a:solidFill>
                <a:latin typeface="Arial" pitchFamily="34" charset="0"/>
              </a:rPr>
              <a:t>I</a:t>
            </a:r>
            <a:r>
              <a:rPr lang="en-US" sz="3600" dirty="0">
                <a:solidFill>
                  <a:srgbClr val="FFFF00"/>
                </a:solidFill>
                <a:latin typeface="Arial" pitchFamily="34" charset="0"/>
              </a:rPr>
              <a:t>SSUR</a:t>
            </a:r>
            <a:r>
              <a:rPr lang="tr-TR" sz="3600" dirty="0">
                <a:solidFill>
                  <a:srgbClr val="FFFF00"/>
                </a:solidFill>
                <a:latin typeface="Arial" pitchFamily="34" charset="0"/>
              </a:rPr>
              <a:t>A</a:t>
            </a:r>
            <a:r>
              <a:rPr lang="en-US" sz="3600" dirty="0">
                <a:solidFill>
                  <a:srgbClr val="FFFF00"/>
                </a:solidFill>
                <a:latin typeface="Arial" pitchFamily="34" charset="0"/>
              </a:rPr>
              <a:t> - TRAGUS </a:t>
            </a:r>
            <a:r>
              <a:rPr lang="tr-TR" sz="3600" dirty="0">
                <a:solidFill>
                  <a:srgbClr val="FFFF00"/>
                </a:solidFill>
                <a:latin typeface="Arial" pitchFamily="34" charset="0"/>
              </a:rPr>
              <a:t>LINE</a:t>
            </a:r>
            <a:endParaRPr lang="en-US" sz="3600" dirty="0">
              <a:solidFill>
                <a:srgbClr val="FFFF00"/>
              </a:solidFill>
              <a:latin typeface="Arial Tur" charset="-94"/>
            </a:endParaRPr>
          </a:p>
        </p:txBody>
      </p:sp>
      <p:sp>
        <p:nvSpPr>
          <p:cNvPr id="25607" name="Line 7"/>
          <p:cNvSpPr>
            <a:spLocks noChangeShapeType="1"/>
          </p:cNvSpPr>
          <p:nvPr/>
        </p:nvSpPr>
        <p:spPr bwMode="auto">
          <a:xfrm flipH="1" flipV="1">
            <a:off x="5892800" y="3505200"/>
            <a:ext cx="2235200" cy="228600"/>
          </a:xfrm>
          <a:prstGeom prst="line">
            <a:avLst/>
          </a:prstGeom>
          <a:noFill/>
          <a:ln w="50800">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ar-SY"/>
          </a:p>
        </p:txBody>
      </p:sp>
    </p:spTree>
    <p:extLst>
      <p:ext uri="{BB962C8B-B14F-4D97-AF65-F5344CB8AC3E}">
        <p14:creationId xmlns:p14="http://schemas.microsoft.com/office/powerpoint/2010/main" xmlns="" val="1669180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fontScale="90000"/>
          </a:bodyPr>
          <a:lstStyle/>
          <a:p>
            <a:r>
              <a:rPr lang="en-US" sz="4000"/>
              <a:t>Squamous Cell Carcinoma in situ</a:t>
            </a:r>
            <a:br>
              <a:rPr lang="en-US" sz="4000"/>
            </a:br>
            <a:r>
              <a:rPr lang="en-US" sz="4000"/>
              <a:t>(Bowen’s Disease)</a:t>
            </a:r>
          </a:p>
        </p:txBody>
      </p:sp>
      <p:pic>
        <p:nvPicPr>
          <p:cNvPr id="51203" name="Picture 3" descr="290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a:xfrm>
            <a:off x="793750" y="1600200"/>
            <a:ext cx="3365500" cy="21859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04" name="Rectangle 4"/>
          <p:cNvSpPr>
            <a:spLocks noGrp="1" noChangeArrowheads="1"/>
          </p:cNvSpPr>
          <p:nvPr>
            <p:ph type="body" sz="half" idx="3"/>
          </p:nvPr>
        </p:nvSpPr>
        <p:spPr/>
        <p:txBody>
          <a:bodyPr>
            <a:normAutofit lnSpcReduction="10000"/>
          </a:bodyPr>
          <a:lstStyle/>
          <a:p>
            <a:r>
              <a:rPr lang="en-US" sz="2800"/>
              <a:t>A persistent, progressive, nonelevated, red, scaly or crusted plaque</a:t>
            </a:r>
          </a:p>
          <a:p>
            <a:r>
              <a:rPr lang="en-US" sz="2800"/>
              <a:t>An intraepidermal proliferation on exposed and nonexposed areas of the body</a:t>
            </a:r>
          </a:p>
          <a:p>
            <a:r>
              <a:rPr lang="en-US" sz="2800"/>
              <a:t>Often mistaken for eczema or psoriasis</a:t>
            </a:r>
          </a:p>
        </p:txBody>
      </p:sp>
      <p:pic>
        <p:nvPicPr>
          <p:cNvPr id="51205" name="Picture 5" descr="2902"/>
          <p:cNvPicPr>
            <a:picLocks noGrp="1" noChangeAspect="1" noChangeArrowheads="1"/>
          </p:cNvPicPr>
          <p:nvPr>
            <p:ph sz="quarter" idx="2"/>
          </p:nvPr>
        </p:nvPicPr>
        <p:blipFill>
          <a:blip r:embed="rId3" cstate="print">
            <a:extLst>
              <a:ext uri="{28A0092B-C50C-407E-A947-70E740481C1C}">
                <a14:useLocalDpi xmlns:a14="http://schemas.microsoft.com/office/drawing/2010/main" xmlns="" val="0"/>
              </a:ext>
            </a:extLst>
          </a:blip>
          <a:srcRect/>
          <a:stretch>
            <a:fillRect/>
          </a:stretch>
        </p:blipFill>
        <p:spPr>
          <a:xfrm>
            <a:off x="792163" y="3938588"/>
            <a:ext cx="3368675" cy="21875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343416316"/>
      </p:ext>
    </p:extLst>
  </p:cSld>
  <p:clrMapOvr>
    <a:masterClrMapping/>
  </p:clrMapOvr>
  <p:transition>
    <p:comb/>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BOWEN’S DISEASE </a:t>
            </a:r>
            <a:r>
              <a:rPr lang="en-US" sz="1600"/>
              <a:t>1912</a:t>
            </a:r>
            <a:endParaRPr lang="en-GB" sz="1600"/>
          </a:p>
        </p:txBody>
      </p:sp>
      <p:sp>
        <p:nvSpPr>
          <p:cNvPr id="7171" name="Rectangle 3"/>
          <p:cNvSpPr>
            <a:spLocks noGrp="1" noChangeArrowheads="1"/>
          </p:cNvSpPr>
          <p:nvPr>
            <p:ph type="body" idx="1"/>
          </p:nvPr>
        </p:nvSpPr>
        <p:spPr>
          <a:xfrm>
            <a:off x="457200" y="1196975"/>
            <a:ext cx="8229600" cy="4933950"/>
          </a:xfrm>
        </p:spPr>
        <p:txBody>
          <a:bodyPr/>
          <a:lstStyle/>
          <a:p>
            <a:r>
              <a:rPr lang="en-US" sz="2400"/>
              <a:t>SQUAMOUS CELL CARCINOMA IN SITU</a:t>
            </a:r>
          </a:p>
          <a:p>
            <a:r>
              <a:rPr lang="en-US" sz="2400"/>
              <a:t>AFFECTS BOTH SKIN &amp; MUCOUS MEMBRANES -HAVING POTENTIAL TO PROGRESS INTO INVASIVE CARCINOMA</a:t>
            </a:r>
          </a:p>
          <a:p>
            <a:r>
              <a:rPr lang="en-US" sz="2400"/>
              <a:t>AGE  &gt;60 RARELY BEFORE 30 YEARS OF AGE</a:t>
            </a:r>
          </a:p>
          <a:p>
            <a:r>
              <a:rPr lang="en-US" sz="2000"/>
              <a:t>CAN OCCUR AT ANY BODY PARTS – SUN OR NON SUN EXPOSED AREAS OF BODY</a:t>
            </a:r>
          </a:p>
          <a:p>
            <a:r>
              <a:rPr lang="en-US" sz="2000"/>
              <a:t>SUN EXPOSURE,</a:t>
            </a:r>
          </a:p>
          <a:p>
            <a:r>
              <a:rPr lang="en-US" sz="2000"/>
              <a:t>ARSENIC EXPOSURE</a:t>
            </a:r>
          </a:p>
          <a:p>
            <a:r>
              <a:rPr lang="en-US" sz="2000"/>
              <a:t>IONIZING RADIATION,</a:t>
            </a:r>
          </a:p>
          <a:p>
            <a:r>
              <a:rPr lang="en-US" sz="2000"/>
              <a:t>IMMUNOSUPPRESSION</a:t>
            </a:r>
          </a:p>
          <a:p>
            <a:r>
              <a:rPr lang="en-US" sz="2000"/>
              <a:t>INFECTION WITH HPV-16 SPECIALLY ANOGENITAL BOWEN’S DISEASE</a:t>
            </a:r>
            <a:endParaRPr lang="en-GB" sz="2000"/>
          </a:p>
        </p:txBody>
      </p:sp>
    </p:spTree>
    <p:extLst>
      <p:ext uri="{BB962C8B-B14F-4D97-AF65-F5344CB8AC3E}">
        <p14:creationId xmlns:p14="http://schemas.microsoft.com/office/powerpoint/2010/main" xmlns="" val="2742504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GB"/>
              <a:t>Bowen’s disease</a:t>
            </a:r>
          </a:p>
        </p:txBody>
      </p:sp>
      <p:sp>
        <p:nvSpPr>
          <p:cNvPr id="63491" name="Rectangle 3"/>
          <p:cNvSpPr>
            <a:spLocks noGrp="1" noChangeArrowheads="1"/>
          </p:cNvSpPr>
          <p:nvPr>
            <p:ph type="body" idx="1"/>
          </p:nvPr>
        </p:nvSpPr>
        <p:spPr/>
        <p:txBody>
          <a:bodyPr/>
          <a:lstStyle/>
          <a:p>
            <a:r>
              <a:rPr lang="en-GB"/>
              <a:t>Bowen’s disease is intraepidermal squamous cell carcinoma</a:t>
            </a:r>
          </a:p>
          <a:p>
            <a:r>
              <a:rPr lang="en-GB"/>
              <a:t>It is effectively carcinoma-in situ</a:t>
            </a:r>
          </a:p>
          <a:p>
            <a:r>
              <a:rPr lang="en-GB"/>
              <a:t>It may progress into squamous cell carcinoma (approximately 5%)</a:t>
            </a:r>
          </a:p>
          <a:p>
            <a:r>
              <a:rPr lang="en-GB"/>
              <a:t>Because of this, it is very important to treat it effectively</a:t>
            </a:r>
          </a:p>
          <a:p>
            <a:endParaRPr lang="en-GB"/>
          </a:p>
          <a:p>
            <a:pPr>
              <a:buFont typeface="Wingdings" pitchFamily="2" charset="2"/>
              <a:buNone/>
            </a:pPr>
            <a:endParaRPr lang="en-GB"/>
          </a:p>
          <a:p>
            <a:pPr>
              <a:buFont typeface="Wingdings" pitchFamily="2" charset="2"/>
              <a:buNone/>
            </a:pPr>
            <a:endParaRPr lang="en-GB"/>
          </a:p>
        </p:txBody>
      </p:sp>
    </p:spTree>
    <p:extLst>
      <p:ext uri="{BB962C8B-B14F-4D97-AF65-F5344CB8AC3E}">
        <p14:creationId xmlns:p14="http://schemas.microsoft.com/office/powerpoint/2010/main" xmlns="" val="3615539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GB"/>
              <a:t>Bowen’s disease</a:t>
            </a:r>
          </a:p>
        </p:txBody>
      </p:sp>
      <p:sp>
        <p:nvSpPr>
          <p:cNvPr id="66563" name="Rectangle 3"/>
          <p:cNvSpPr>
            <a:spLocks noGrp="1" noChangeArrowheads="1"/>
          </p:cNvSpPr>
          <p:nvPr>
            <p:ph type="body" idx="1"/>
          </p:nvPr>
        </p:nvSpPr>
        <p:spPr/>
        <p:txBody>
          <a:bodyPr/>
          <a:lstStyle/>
          <a:p>
            <a:r>
              <a:rPr lang="en-GB"/>
              <a:t>Presents as a pink or red ,irregular scaly patch</a:t>
            </a:r>
          </a:p>
          <a:p>
            <a:r>
              <a:rPr lang="en-GB"/>
              <a:t>Usually develops in a sun –exposed area of skin</a:t>
            </a:r>
          </a:p>
          <a:p>
            <a:r>
              <a:rPr lang="en-GB"/>
              <a:t>Common sites include hands and face in both sexes, scalp in men, lower legs in women</a:t>
            </a:r>
          </a:p>
          <a:p>
            <a:r>
              <a:rPr lang="en-GB"/>
              <a:t>Diagnosis should be confirmed by biopsy</a:t>
            </a:r>
          </a:p>
        </p:txBody>
      </p:sp>
    </p:spTree>
    <p:extLst>
      <p:ext uri="{BB962C8B-B14F-4D97-AF65-F5344CB8AC3E}">
        <p14:creationId xmlns:p14="http://schemas.microsoft.com/office/powerpoint/2010/main" xmlns="" val="20026800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en-GB"/>
              <a:t>Bowen’s disease</a:t>
            </a:r>
          </a:p>
        </p:txBody>
      </p:sp>
      <p:pic>
        <p:nvPicPr>
          <p:cNvPr id="67590" name="Picture 6" descr="Bowen's disease"/>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00113" y="1916113"/>
            <a:ext cx="2581275" cy="3810000"/>
          </a:xfrm>
          <a:extLst>
            <a:ext uri="{909E8E84-426E-40DD-AFC4-6F175D3DCCD1}">
              <a14:hiddenFill xmlns:a14="http://schemas.microsoft.com/office/drawing/2010/main" xmlns="">
                <a:solidFill>
                  <a:srgbClr val="FFFFFF"/>
                </a:solidFill>
              </a14:hiddenFill>
            </a:ext>
          </a:extLst>
        </p:spPr>
      </p:pic>
      <p:pic>
        <p:nvPicPr>
          <p:cNvPr id="67591" name="Picture 7" descr="Bowen's han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00563" y="2565400"/>
            <a:ext cx="3810000" cy="2524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4848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type="title"/>
          </p:nvPr>
        </p:nvSpPr>
        <p:spPr/>
        <p:txBody>
          <a:bodyPr/>
          <a:lstStyle/>
          <a:p>
            <a:r>
              <a:rPr lang="en-GB"/>
              <a:t>Bowen’s disease</a:t>
            </a:r>
          </a:p>
        </p:txBody>
      </p:sp>
      <p:sp>
        <p:nvSpPr>
          <p:cNvPr id="102405" name="Rectangle 5"/>
          <p:cNvSpPr>
            <a:spLocks noGrp="1" noChangeArrowheads="1"/>
          </p:cNvSpPr>
          <p:nvPr>
            <p:ph idx="1"/>
          </p:nvPr>
        </p:nvSpPr>
        <p:spPr>
          <a:xfrm>
            <a:off x="0" y="1844675"/>
            <a:ext cx="8229600" cy="4530725"/>
          </a:xfrm>
        </p:spPr>
        <p:txBody>
          <a:bodyPr/>
          <a:lstStyle/>
          <a:p>
            <a:endParaRPr lang="en-US"/>
          </a:p>
        </p:txBody>
      </p:sp>
      <p:pic>
        <p:nvPicPr>
          <p:cNvPr id="102407"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825" y="2133600"/>
            <a:ext cx="4632325" cy="3425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11" name="Picture 11" descr="2919">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32363" y="2565400"/>
            <a:ext cx="3095625" cy="231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9525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Suqmous cell carcinoma</a:t>
            </a:r>
          </a:p>
        </p:txBody>
      </p:sp>
      <p:sp>
        <p:nvSpPr>
          <p:cNvPr id="67588" name="Rectangle 4"/>
          <p:cNvSpPr>
            <a:spLocks noGrp="1" noChangeArrowheads="1"/>
          </p:cNvSpPr>
          <p:nvPr>
            <p:ph type="body" sz="half" idx="2"/>
          </p:nvPr>
        </p:nvSpPr>
        <p:spPr/>
        <p:txBody>
          <a:bodyPr/>
          <a:lstStyle/>
          <a:p>
            <a:r>
              <a:rPr lang="en-US" sz="2800"/>
              <a:t>Ulcer</a:t>
            </a:r>
          </a:p>
          <a:p>
            <a:r>
              <a:rPr lang="en-US" sz="2800"/>
              <a:t>Ear lobe</a:t>
            </a:r>
          </a:p>
          <a:p>
            <a:r>
              <a:rPr lang="en-US" sz="2800"/>
              <a:t>Crusted lesion </a:t>
            </a:r>
          </a:p>
          <a:p>
            <a:r>
              <a:rPr lang="en-US" sz="2800"/>
              <a:t>Sharp margin</a:t>
            </a:r>
          </a:p>
          <a:p>
            <a:r>
              <a:rPr lang="en-US" sz="2800"/>
              <a:t>Indurated</a:t>
            </a:r>
          </a:p>
        </p:txBody>
      </p:sp>
      <p:pic>
        <p:nvPicPr>
          <p:cNvPr id="67589" name="Picture 5" descr="G:\MedEd\MEDICINE\dermatology\melton\266757B.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685800" y="2484438"/>
            <a:ext cx="3810000" cy="3108325"/>
          </a:xfrm>
          <a:noFill/>
          <a:ln/>
        </p:spPr>
      </p:pic>
    </p:spTree>
    <p:extLst>
      <p:ext uri="{BB962C8B-B14F-4D97-AF65-F5344CB8AC3E}">
        <p14:creationId xmlns:p14="http://schemas.microsoft.com/office/powerpoint/2010/main" xmlns="" val="34468113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r>
              <a:rPr lang="en-GB"/>
              <a:t>Squamous cell carcinoma</a:t>
            </a:r>
          </a:p>
        </p:txBody>
      </p:sp>
      <p:pic>
        <p:nvPicPr>
          <p:cNvPr id="73734" name="Picture 6" descr="SCC lip"/>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0283" y="1340768"/>
            <a:ext cx="3284300" cy="2224087"/>
          </a:xfrm>
          <a:extLst>
            <a:ext uri="{909E8E84-426E-40DD-AFC4-6F175D3DCCD1}">
              <a14:hiddenFill xmlns:a14="http://schemas.microsoft.com/office/drawing/2010/main" xmlns="">
                <a:solidFill>
                  <a:srgbClr val="FFFFFF"/>
                </a:solidFill>
              </a14:hiddenFill>
            </a:ext>
          </a:extLst>
        </p:spPr>
      </p:pic>
      <p:pic>
        <p:nvPicPr>
          <p:cNvPr id="73735" name="Picture 7" descr="SCC scal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4583" y="1340768"/>
            <a:ext cx="5839417" cy="381642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Squamous cell carcinoma - invasiv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458" y="3020265"/>
            <a:ext cx="3286125" cy="3819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3853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52400"/>
            <a:ext cx="7772400" cy="1219200"/>
          </a:xfrm>
        </p:spPr>
        <p:txBody>
          <a:bodyPr/>
          <a:lstStyle/>
          <a:p>
            <a:r>
              <a:rPr lang="en-US" altLang="en-US"/>
              <a:t>Skin Lesions and Diagnosis</a:t>
            </a:r>
          </a:p>
        </p:txBody>
      </p:sp>
      <p:pic>
        <p:nvPicPr>
          <p:cNvPr id="25605" name="Picture 5" descr="Cyst.jpg                                                       00015576Macintosh HD                   BA3CD6A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1905000"/>
            <a:ext cx="4343400" cy="4191000"/>
          </a:xfrm>
          <a:prstGeom prst="rect">
            <a:avLst/>
          </a:prstGeom>
          <a:noFill/>
          <a:extLst>
            <a:ext uri="{909E8E84-426E-40DD-AFC4-6F175D3DCCD1}">
              <a14:hiddenFill xmlns:a14="http://schemas.microsoft.com/office/drawing/2010/main" xmlns="">
                <a:solidFill>
                  <a:srgbClr val="FFFFFF"/>
                </a:solidFill>
              </a14:hiddenFill>
            </a:ext>
          </a:extLst>
        </p:spPr>
      </p:pic>
      <p:pic>
        <p:nvPicPr>
          <p:cNvPr id="25606" name="Picture 6" descr="Cystic Adenoma                                                 00015576Macintosh HD                   BA3CD6A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76800" y="1905000"/>
            <a:ext cx="4038600" cy="426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2319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lstStyle/>
          <a:p>
            <a:r>
              <a:rPr lang="en-GB" sz="4000"/>
              <a:t>Squamous cell carcinoma,or is it?</a:t>
            </a:r>
          </a:p>
        </p:txBody>
      </p:sp>
      <p:pic>
        <p:nvPicPr>
          <p:cNvPr id="107526" name="Picture 6" descr="SCC looking like keratoacanthoma"/>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68313" y="2349500"/>
            <a:ext cx="3746500" cy="35718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7529" name="Picture 9" descr="2997.jpg"/>
          <p:cNvPicPr>
            <a:picLocks noChangeAspect="1" noChangeArrowheads="1"/>
          </p:cNvPicPr>
          <p:nvPr/>
        </p:nvPicPr>
        <p:blipFill>
          <a:blip>
            <a:extLst>
              <a:ext uri="{28A0092B-C50C-407E-A947-70E740481C1C}">
                <a14:useLocalDpi xmlns:a14="http://schemas.microsoft.com/office/drawing/2010/main" xmlns="" val="0"/>
              </a:ext>
            </a:extLst>
          </a:blip>
          <a:srcRect/>
          <a:stretch>
            <a:fillRect/>
          </a:stretch>
        </p:blipFill>
        <p:spPr bwMode="auto">
          <a:xfrm>
            <a:off x="4356100" y="2266950"/>
            <a:ext cx="4787900" cy="3582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23492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r>
              <a:rPr lang="en-US"/>
              <a:t>Squamous Cell Carcinoma</a:t>
            </a:r>
          </a:p>
        </p:txBody>
      </p:sp>
      <p:pic>
        <p:nvPicPr>
          <p:cNvPr id="59395" name="Picture 3" descr="2920"/>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5463269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tructure of the ski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42546"/>
            <a:ext cx="5410200"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31750" name="Text Box 6"/>
          <p:cNvSpPr txBox="1">
            <a:spLocks noChangeArrowheads="1"/>
          </p:cNvSpPr>
          <p:nvPr/>
        </p:nvSpPr>
        <p:spPr bwMode="auto">
          <a:xfrm>
            <a:off x="1770063" y="409575"/>
            <a:ext cx="6380162"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4400">
                <a:latin typeface="Cooper Black" pitchFamily="18" charset="0"/>
              </a:rPr>
              <a:t>The Skin &amp; Melanoma</a:t>
            </a:r>
          </a:p>
        </p:txBody>
      </p:sp>
      <p:pic>
        <p:nvPicPr>
          <p:cNvPr id="4" name="Picture 5" descr="melanoma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17911" y="1142546"/>
            <a:ext cx="3733800" cy="3171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جدول 1"/>
          <p:cNvGraphicFramePr>
            <a:graphicFrameLocks noGrp="1"/>
          </p:cNvGraphicFramePr>
          <p:nvPr>
            <p:extLst>
              <p:ext uri="{D42A27DB-BD31-4B8C-83A1-F6EECF244321}">
                <p14:modId xmlns:p14="http://schemas.microsoft.com/office/powerpoint/2010/main" xmlns="" val="2748229773"/>
              </p:ext>
            </p:extLst>
          </p:nvPr>
        </p:nvGraphicFramePr>
        <p:xfrm>
          <a:off x="0" y="4293097"/>
          <a:ext cx="9148936" cy="2564904"/>
        </p:xfrm>
        <a:graphic>
          <a:graphicData uri="http://schemas.openxmlformats.org/drawingml/2006/table">
            <a:tbl>
              <a:tblPr rtl="1" firstRow="1" bandRow="1">
                <a:tableStyleId>{5C22544A-7EE6-4342-B048-85BDC9FD1C3A}</a:tableStyleId>
              </a:tblPr>
              <a:tblGrid>
                <a:gridCol w="9148936"/>
              </a:tblGrid>
              <a:tr h="2564904">
                <a:tc>
                  <a:txBody>
                    <a:bodyPr/>
                    <a:lstStyle/>
                    <a:p>
                      <a:pPr marL="657225" lvl="3" indent="-419100" eaLnBrk="1" hangingPunct="1">
                        <a:defRPr/>
                      </a:pPr>
                      <a:r>
                        <a:rPr lang="en-US" sz="2400" dirty="0" smtClean="0">
                          <a:solidFill>
                            <a:schemeClr val="tx1"/>
                          </a:solidFill>
                        </a:rPr>
                        <a:t>Can occur anywhere on the body</a:t>
                      </a:r>
                    </a:p>
                    <a:p>
                      <a:pPr marL="657225" lvl="3" indent="-419100" eaLnBrk="1" hangingPunct="1">
                        <a:defRPr/>
                      </a:pPr>
                      <a:r>
                        <a:rPr lang="en-US" sz="2400" dirty="0" smtClean="0">
                          <a:solidFill>
                            <a:schemeClr val="tx1"/>
                          </a:solidFill>
                        </a:rPr>
                        <a:t>Less common, but more serious</a:t>
                      </a:r>
                    </a:p>
                    <a:p>
                      <a:pPr marL="657225" lvl="3" indent="-419100" eaLnBrk="1" hangingPunct="1">
                        <a:defRPr/>
                      </a:pPr>
                      <a:r>
                        <a:rPr lang="en-US" sz="2400" dirty="0" smtClean="0">
                          <a:solidFill>
                            <a:schemeClr val="tx1"/>
                          </a:solidFill>
                        </a:rPr>
                        <a:t>Almost always curable when detected early</a:t>
                      </a:r>
                    </a:p>
                    <a:p>
                      <a:pPr marL="0" lvl="1" indent="-619125">
                        <a:defRPr/>
                      </a:pPr>
                      <a:r>
                        <a:rPr lang="en-US" sz="2400" dirty="0" smtClean="0">
                          <a:solidFill>
                            <a:schemeClr val="tx1"/>
                          </a:solidFill>
                        </a:rPr>
                        <a:t>More likely to spread to other parts of body</a:t>
                      </a:r>
                    </a:p>
                    <a:p>
                      <a:pPr rtl="1"/>
                      <a:endParaRPr lang="ar-SY" dirty="0"/>
                    </a:p>
                  </a:txBody>
                  <a:tcPr>
                    <a:solidFill>
                      <a:schemeClr val="bg1"/>
                    </a:solidFill>
                  </a:tcPr>
                </a:tc>
              </a:tr>
            </a:tbl>
          </a:graphicData>
        </a:graphic>
      </p:graphicFrame>
    </p:spTree>
    <p:extLst>
      <p:ext uri="{BB962C8B-B14F-4D97-AF65-F5344CB8AC3E}">
        <p14:creationId xmlns:p14="http://schemas.microsoft.com/office/powerpoint/2010/main" xmlns="" val="2888779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Who is at Risk</a:t>
            </a:r>
          </a:p>
        </p:txBody>
      </p:sp>
      <p:sp>
        <p:nvSpPr>
          <p:cNvPr id="8195" name="Rectangle 3"/>
          <p:cNvSpPr>
            <a:spLocks noGrp="1" noChangeArrowheads="1"/>
          </p:cNvSpPr>
          <p:nvPr>
            <p:ph type="body" idx="1"/>
          </p:nvPr>
        </p:nvSpPr>
        <p:spPr>
          <a:xfrm>
            <a:off x="457200" y="1676400"/>
            <a:ext cx="8229600" cy="4525963"/>
          </a:xfrm>
        </p:spPr>
        <p:txBody>
          <a:bodyPr/>
          <a:lstStyle/>
          <a:p>
            <a:pPr eaLnBrk="1" hangingPunct="1">
              <a:lnSpc>
                <a:spcPct val="150000"/>
              </a:lnSpc>
            </a:pPr>
            <a:r>
              <a:rPr lang="en-US" dirty="0" smtClean="0"/>
              <a:t>Light skin color, hair color, eye color, freckles </a:t>
            </a:r>
          </a:p>
          <a:p>
            <a:pPr eaLnBrk="1" hangingPunct="1">
              <a:lnSpc>
                <a:spcPct val="150000"/>
              </a:lnSpc>
            </a:pPr>
            <a:r>
              <a:rPr lang="en-US" dirty="0" smtClean="0"/>
              <a:t>Genetics</a:t>
            </a:r>
          </a:p>
          <a:p>
            <a:pPr eaLnBrk="1" hangingPunct="1">
              <a:lnSpc>
                <a:spcPct val="150000"/>
              </a:lnSpc>
            </a:pPr>
            <a:r>
              <a:rPr lang="en-US" dirty="0" smtClean="0"/>
              <a:t>Certain types of moles</a:t>
            </a:r>
          </a:p>
          <a:p>
            <a:pPr eaLnBrk="1" hangingPunct="1">
              <a:lnSpc>
                <a:spcPct val="150000"/>
              </a:lnSpc>
            </a:pPr>
            <a:r>
              <a:rPr lang="en-US" dirty="0" smtClean="0"/>
              <a:t>Long-term sun exposure</a:t>
            </a:r>
          </a:p>
          <a:p>
            <a:pPr eaLnBrk="1" hangingPunct="1">
              <a:lnSpc>
                <a:spcPct val="150000"/>
              </a:lnSpc>
            </a:pPr>
            <a:r>
              <a:rPr lang="en-US" dirty="0" smtClean="0"/>
              <a:t>History of childhood sunburns</a:t>
            </a:r>
          </a:p>
          <a:p>
            <a:pPr eaLnBrk="1" hangingPunct="1"/>
            <a:endParaRPr lang="en-US" dirty="0" smtClean="0"/>
          </a:p>
        </p:txBody>
      </p:sp>
      <p:pic>
        <p:nvPicPr>
          <p:cNvPr id="8196" name="Picture 7" descr="http://imamomtoo.files.wordpress.com/2011/06/freckles.jpg?w=170&amp;h=152">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5576" y="2819399"/>
            <a:ext cx="25908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519523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1828800"/>
            <a:ext cx="6934200" cy="447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Arial" charset="0"/>
              </a:defRPr>
            </a:lvl1pPr>
            <a:lvl2pPr marL="800100" indent="-342900">
              <a:defRPr sz="2400">
                <a:solidFill>
                  <a:schemeClr val="tx1"/>
                </a:solidFill>
                <a:latin typeface="Arial" charset="0"/>
              </a:defRPr>
            </a:lvl2pPr>
            <a:lvl3pPr marL="1257300" indent="-342900">
              <a:defRPr sz="2400">
                <a:solidFill>
                  <a:schemeClr val="tx1"/>
                </a:solidFill>
                <a:latin typeface="Arial" charset="0"/>
              </a:defRPr>
            </a:lvl3pPr>
            <a:lvl4pPr marL="1714500" indent="-342900">
              <a:defRPr sz="2400">
                <a:solidFill>
                  <a:schemeClr val="tx1"/>
                </a:solidFill>
                <a:latin typeface="Arial" charset="0"/>
              </a:defRPr>
            </a:lvl4pPr>
            <a:lvl5pPr marL="2171700" indent="-342900">
              <a:defRPr sz="2400">
                <a:solidFill>
                  <a:schemeClr val="tx1"/>
                </a:solidFill>
                <a:latin typeface="Arial" charset="0"/>
              </a:defRPr>
            </a:lvl5pPr>
            <a:lvl6pPr marL="2628900" indent="-342900" algn="l" rtl="0" eaLnBrk="0" fontAlgn="base" hangingPunct="0">
              <a:spcBef>
                <a:spcPct val="0"/>
              </a:spcBef>
              <a:spcAft>
                <a:spcPct val="0"/>
              </a:spcAft>
              <a:defRPr sz="2400">
                <a:solidFill>
                  <a:schemeClr val="tx1"/>
                </a:solidFill>
                <a:latin typeface="Arial" charset="0"/>
              </a:defRPr>
            </a:lvl6pPr>
            <a:lvl7pPr marL="3086100" indent="-342900" algn="l" rtl="0" eaLnBrk="0" fontAlgn="base" hangingPunct="0">
              <a:spcBef>
                <a:spcPct val="0"/>
              </a:spcBef>
              <a:spcAft>
                <a:spcPct val="0"/>
              </a:spcAft>
              <a:defRPr sz="2400">
                <a:solidFill>
                  <a:schemeClr val="tx1"/>
                </a:solidFill>
                <a:latin typeface="Arial" charset="0"/>
              </a:defRPr>
            </a:lvl7pPr>
            <a:lvl8pPr marL="3543300" indent="-342900" algn="l" rtl="0" eaLnBrk="0" fontAlgn="base" hangingPunct="0">
              <a:spcBef>
                <a:spcPct val="0"/>
              </a:spcBef>
              <a:spcAft>
                <a:spcPct val="0"/>
              </a:spcAft>
              <a:defRPr sz="2400">
                <a:solidFill>
                  <a:schemeClr val="tx1"/>
                </a:solidFill>
                <a:latin typeface="Arial" charset="0"/>
              </a:defRPr>
            </a:lvl8pPr>
            <a:lvl9pPr marL="4000500" indent="-342900" algn="l" rtl="0" eaLnBrk="0" fontAlgn="base" hangingPunct="0">
              <a:spcBef>
                <a:spcPct val="0"/>
              </a:spcBef>
              <a:spcAft>
                <a:spcPct val="0"/>
              </a:spcAft>
              <a:defRPr sz="2400">
                <a:solidFill>
                  <a:schemeClr val="tx1"/>
                </a:solidFill>
                <a:latin typeface="Arial" charset="0"/>
              </a:defRPr>
            </a:lvl9pPr>
          </a:lstStyle>
          <a:p>
            <a:pPr eaLnBrk="1" hangingPunct="1">
              <a:buFontTx/>
              <a:buChar char="•"/>
            </a:pPr>
            <a:r>
              <a:rPr lang="en-US" sz="3200"/>
              <a:t>Fair skin or freckles.</a:t>
            </a:r>
          </a:p>
          <a:p>
            <a:pPr eaLnBrk="1" hangingPunct="1">
              <a:buFontTx/>
              <a:buChar char="•"/>
            </a:pPr>
            <a:r>
              <a:rPr lang="en-US" sz="3200"/>
              <a:t>Being male.</a:t>
            </a:r>
          </a:p>
          <a:p>
            <a:pPr eaLnBrk="1" hangingPunct="1">
              <a:buFontTx/>
              <a:buChar char="•"/>
            </a:pPr>
            <a:r>
              <a:rPr lang="en-US" sz="3200"/>
              <a:t>Family or personal history of melanoma.</a:t>
            </a:r>
          </a:p>
          <a:p>
            <a:pPr eaLnBrk="1" hangingPunct="1">
              <a:buFontTx/>
              <a:buChar char="•"/>
            </a:pPr>
            <a:r>
              <a:rPr lang="en-US" sz="3200"/>
              <a:t>Chronic UV light exposure. </a:t>
            </a:r>
          </a:p>
          <a:p>
            <a:pPr eaLnBrk="1" hangingPunct="1">
              <a:buFontTx/>
              <a:buChar char="•"/>
            </a:pPr>
            <a:r>
              <a:rPr lang="en-US" sz="3200"/>
              <a:t>Severe sunburns. </a:t>
            </a:r>
          </a:p>
          <a:p>
            <a:pPr eaLnBrk="1" hangingPunct="1">
              <a:buFontTx/>
              <a:buChar char="•"/>
            </a:pPr>
            <a:r>
              <a:rPr lang="en-US" sz="3200"/>
              <a:t>Unusual moles or a large number of moles.</a:t>
            </a:r>
          </a:p>
          <a:p>
            <a:pPr eaLnBrk="1" hangingPunct="1">
              <a:buFontTx/>
              <a:buChar char="•"/>
            </a:pPr>
            <a:r>
              <a:rPr lang="en-US" sz="3200"/>
              <a:t>Weak immune system.</a:t>
            </a:r>
          </a:p>
        </p:txBody>
      </p:sp>
      <p:sp>
        <p:nvSpPr>
          <p:cNvPr id="20483" name="Rectangle 3"/>
          <p:cNvSpPr>
            <a:spLocks noChangeArrowheads="1"/>
          </p:cNvSpPr>
          <p:nvPr/>
        </p:nvSpPr>
        <p:spPr bwMode="auto">
          <a:xfrm>
            <a:off x="609600" y="381000"/>
            <a:ext cx="764222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sz="3200"/>
              <a:t>Factors that may also influence the chance of getting melanoma include</a:t>
            </a:r>
          </a:p>
        </p:txBody>
      </p:sp>
      <p:sp>
        <p:nvSpPr>
          <p:cNvPr id="20484" name="Line 4"/>
          <p:cNvSpPr>
            <a:spLocks noChangeShapeType="1"/>
          </p:cNvSpPr>
          <p:nvPr/>
        </p:nvSpPr>
        <p:spPr bwMode="auto">
          <a:xfrm>
            <a:off x="457200" y="1600200"/>
            <a:ext cx="7924800" cy="0"/>
          </a:xfrm>
          <a:prstGeom prst="line">
            <a:avLst/>
          </a:prstGeom>
          <a:noFill/>
          <a:ln w="57150">
            <a:solidFill>
              <a:srgbClr val="66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ar-SY"/>
          </a:p>
        </p:txBody>
      </p:sp>
      <p:pic>
        <p:nvPicPr>
          <p:cNvPr id="20485" name="Picture 5" descr="C:\Photos\July 2011\IMG_3243.JPG"/>
          <p:cNvPicPr>
            <a:picLocks noChangeAspect="1" noChangeArrowheads="1"/>
          </p:cNvPicPr>
          <p:nvPr/>
        </p:nvPicPr>
        <p:blipFill>
          <a:blip>
            <a:extLst>
              <a:ext uri="{28A0092B-C50C-407E-A947-70E740481C1C}">
                <a14:useLocalDpi xmlns:a14="http://schemas.microsoft.com/office/drawing/2010/main" xmlns="" val="0"/>
              </a:ext>
            </a:extLst>
          </a:blip>
          <a:srcRect/>
          <a:stretch>
            <a:fillRect/>
          </a:stretch>
        </p:blipFill>
        <p:spPr bwMode="auto">
          <a:xfrm>
            <a:off x="5943600" y="19050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6" name="Group 7"/>
          <p:cNvGrpSpPr>
            <a:grpSpLocks/>
          </p:cNvGrpSpPr>
          <p:nvPr/>
        </p:nvGrpSpPr>
        <p:grpSpPr bwMode="auto">
          <a:xfrm>
            <a:off x="152400" y="2057400"/>
            <a:ext cx="457200" cy="304800"/>
            <a:chOff x="-648" y="3168"/>
            <a:chExt cx="1848" cy="1296"/>
          </a:xfrm>
        </p:grpSpPr>
        <p:sp>
          <p:nvSpPr>
            <p:cNvPr id="20511" name="Oval 8"/>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12" name="Oval 9"/>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13" name="Oval 10"/>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87" name="Group 11"/>
          <p:cNvGrpSpPr>
            <a:grpSpLocks/>
          </p:cNvGrpSpPr>
          <p:nvPr/>
        </p:nvGrpSpPr>
        <p:grpSpPr bwMode="auto">
          <a:xfrm>
            <a:off x="152400" y="2524125"/>
            <a:ext cx="457200" cy="304800"/>
            <a:chOff x="-648" y="3168"/>
            <a:chExt cx="1848" cy="1296"/>
          </a:xfrm>
        </p:grpSpPr>
        <p:sp>
          <p:nvSpPr>
            <p:cNvPr id="20508" name="Oval 12"/>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9" name="Oval 13"/>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10" name="Oval 14"/>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88" name="Group 7"/>
          <p:cNvGrpSpPr>
            <a:grpSpLocks/>
          </p:cNvGrpSpPr>
          <p:nvPr/>
        </p:nvGrpSpPr>
        <p:grpSpPr bwMode="auto">
          <a:xfrm>
            <a:off x="152400" y="2976563"/>
            <a:ext cx="457200" cy="304800"/>
            <a:chOff x="-648" y="3168"/>
            <a:chExt cx="1848" cy="1296"/>
          </a:xfrm>
        </p:grpSpPr>
        <p:sp>
          <p:nvSpPr>
            <p:cNvPr id="20505" name="Oval 8"/>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6" name="Oval 9"/>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7" name="Oval 10"/>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89" name="Group 7"/>
          <p:cNvGrpSpPr>
            <a:grpSpLocks/>
          </p:cNvGrpSpPr>
          <p:nvPr/>
        </p:nvGrpSpPr>
        <p:grpSpPr bwMode="auto">
          <a:xfrm>
            <a:off x="152400" y="3940175"/>
            <a:ext cx="457200" cy="304800"/>
            <a:chOff x="-648" y="3168"/>
            <a:chExt cx="1848" cy="1296"/>
          </a:xfrm>
        </p:grpSpPr>
        <p:sp>
          <p:nvSpPr>
            <p:cNvPr id="20502" name="Oval 8"/>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3" name="Oval 9"/>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4" name="Oval 10"/>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90" name="Group 7"/>
          <p:cNvGrpSpPr>
            <a:grpSpLocks/>
          </p:cNvGrpSpPr>
          <p:nvPr/>
        </p:nvGrpSpPr>
        <p:grpSpPr bwMode="auto">
          <a:xfrm>
            <a:off x="144463" y="4481513"/>
            <a:ext cx="457200" cy="304800"/>
            <a:chOff x="-648" y="3168"/>
            <a:chExt cx="1848" cy="1296"/>
          </a:xfrm>
        </p:grpSpPr>
        <p:sp>
          <p:nvSpPr>
            <p:cNvPr id="20499" name="Oval 8"/>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0" name="Oval 9"/>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501" name="Oval 10"/>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91" name="Group 31"/>
          <p:cNvGrpSpPr>
            <a:grpSpLocks/>
          </p:cNvGrpSpPr>
          <p:nvPr/>
        </p:nvGrpSpPr>
        <p:grpSpPr bwMode="auto">
          <a:xfrm>
            <a:off x="144463" y="4948238"/>
            <a:ext cx="457200" cy="304800"/>
            <a:chOff x="-648" y="3168"/>
            <a:chExt cx="1848" cy="1296"/>
          </a:xfrm>
        </p:grpSpPr>
        <p:sp>
          <p:nvSpPr>
            <p:cNvPr id="20496" name="Oval 32"/>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497" name="Oval 33"/>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498" name="Oval 34"/>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grpSp>
        <p:nvGrpSpPr>
          <p:cNvPr id="20492" name="Group 7"/>
          <p:cNvGrpSpPr>
            <a:grpSpLocks/>
          </p:cNvGrpSpPr>
          <p:nvPr/>
        </p:nvGrpSpPr>
        <p:grpSpPr bwMode="auto">
          <a:xfrm>
            <a:off x="144463" y="5903913"/>
            <a:ext cx="457200" cy="304800"/>
            <a:chOff x="-648" y="3168"/>
            <a:chExt cx="1848" cy="1296"/>
          </a:xfrm>
        </p:grpSpPr>
        <p:sp>
          <p:nvSpPr>
            <p:cNvPr id="20493" name="Oval 8"/>
            <p:cNvSpPr>
              <a:spLocks noChangeArrowheads="1"/>
            </p:cNvSpPr>
            <p:nvPr/>
          </p:nvSpPr>
          <p:spPr bwMode="auto">
            <a:xfrm>
              <a:off x="-648" y="4176"/>
              <a:ext cx="1296" cy="288"/>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494" name="Oval 9"/>
            <p:cNvSpPr>
              <a:spLocks noChangeArrowheads="1"/>
            </p:cNvSpPr>
            <p:nvPr/>
          </p:nvSpPr>
          <p:spPr bwMode="auto">
            <a:xfrm>
              <a:off x="0" y="3168"/>
              <a:ext cx="1200" cy="1152"/>
            </a:xfrm>
            <a:prstGeom prst="ellipse">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sp>
          <p:nvSpPr>
            <p:cNvPr id="20495" name="Oval 10"/>
            <p:cNvSpPr>
              <a:spLocks noChangeArrowheads="1"/>
            </p:cNvSpPr>
            <p:nvPr/>
          </p:nvSpPr>
          <p:spPr bwMode="auto">
            <a:xfrm rot="1370098">
              <a:off x="432" y="3408"/>
              <a:ext cx="624" cy="144"/>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ar-SY"/>
            </a:p>
          </p:txBody>
        </p:sp>
      </p:grpSp>
    </p:spTree>
    <p:extLst>
      <p:ext uri="{BB962C8B-B14F-4D97-AF65-F5344CB8AC3E}">
        <p14:creationId xmlns:p14="http://schemas.microsoft.com/office/powerpoint/2010/main" xmlns="" val="24588161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GB"/>
              <a:t>Malignant melanoma</a:t>
            </a:r>
          </a:p>
        </p:txBody>
      </p:sp>
      <p:sp>
        <p:nvSpPr>
          <p:cNvPr id="148483" name="Rectangle 3"/>
          <p:cNvSpPr>
            <a:spLocks noGrp="1" noChangeArrowheads="1"/>
          </p:cNvSpPr>
          <p:nvPr>
            <p:ph idx="1"/>
          </p:nvPr>
        </p:nvSpPr>
        <p:spPr/>
        <p:txBody>
          <a:bodyPr/>
          <a:lstStyle/>
          <a:p>
            <a:endParaRPr lang="en-US"/>
          </a:p>
        </p:txBody>
      </p:sp>
      <p:pic>
        <p:nvPicPr>
          <p:cNvPr id="148484" name="Picture 4" descr="melanoma showing skin structur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6375" y="1271588"/>
            <a:ext cx="5832475" cy="50815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14191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mtClean="0"/>
              <a:t>Benign Mole or Melenoma</a:t>
            </a:r>
          </a:p>
        </p:txBody>
      </p:sp>
      <p:grpSp>
        <p:nvGrpSpPr>
          <p:cNvPr id="18435" name="Group 3"/>
          <p:cNvGrpSpPr>
            <a:grpSpLocks/>
          </p:cNvGrpSpPr>
          <p:nvPr/>
        </p:nvGrpSpPr>
        <p:grpSpPr bwMode="auto">
          <a:xfrm>
            <a:off x="990600" y="2667000"/>
            <a:ext cx="3352800" cy="2819400"/>
            <a:chOff x="624" y="1440"/>
            <a:chExt cx="2112" cy="1776"/>
          </a:xfrm>
        </p:grpSpPr>
        <p:pic>
          <p:nvPicPr>
            <p:cNvPr id="18440" name="Picture 4" descr="PRinc_photo_of_benign_nevus_above_li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 y="1440"/>
              <a:ext cx="2094" cy="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1" name="Rectangle 5"/>
            <p:cNvSpPr>
              <a:spLocks noChangeArrowheads="1"/>
            </p:cNvSpPr>
            <p:nvPr/>
          </p:nvSpPr>
          <p:spPr bwMode="auto">
            <a:xfrm>
              <a:off x="624" y="2880"/>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grpSp>
      <p:sp>
        <p:nvSpPr>
          <p:cNvPr id="18436" name="Rectangle 6"/>
          <p:cNvSpPr>
            <a:spLocks noChangeArrowheads="1"/>
          </p:cNvSpPr>
          <p:nvPr/>
        </p:nvSpPr>
        <p:spPr bwMode="auto">
          <a:xfrm>
            <a:off x="1524000" y="14478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How Do I Tell The Difference?</a:t>
            </a:r>
          </a:p>
        </p:txBody>
      </p:sp>
      <p:grpSp>
        <p:nvGrpSpPr>
          <p:cNvPr id="18437" name="Group 7"/>
          <p:cNvGrpSpPr>
            <a:grpSpLocks/>
          </p:cNvGrpSpPr>
          <p:nvPr/>
        </p:nvGrpSpPr>
        <p:grpSpPr bwMode="auto">
          <a:xfrm>
            <a:off x="5005388" y="2533650"/>
            <a:ext cx="3352800" cy="2952750"/>
            <a:chOff x="3153" y="1596"/>
            <a:chExt cx="2112" cy="1860"/>
          </a:xfrm>
        </p:grpSpPr>
        <p:sp>
          <p:nvSpPr>
            <p:cNvPr id="18438" name="Rectangle 8"/>
            <p:cNvSpPr>
              <a:spLocks noChangeArrowheads="1"/>
            </p:cNvSpPr>
            <p:nvPr/>
          </p:nvSpPr>
          <p:spPr bwMode="auto">
            <a:xfrm>
              <a:off x="3153" y="3120"/>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pic>
          <p:nvPicPr>
            <p:cNvPr id="18439" name="Picture 9" descr="Melanom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60" y="1596"/>
              <a:ext cx="1794" cy="1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54890510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Normal Mole</a:t>
            </a:r>
          </a:p>
        </p:txBody>
      </p:sp>
      <p:sp>
        <p:nvSpPr>
          <p:cNvPr id="5124" name="Rectangle 4"/>
          <p:cNvSpPr>
            <a:spLocks noGrp="1" noChangeArrowheads="1"/>
          </p:cNvSpPr>
          <p:nvPr>
            <p:ph type="body" sz="half" idx="2"/>
          </p:nvPr>
        </p:nvSpPr>
        <p:spPr/>
        <p:txBody>
          <a:bodyPr>
            <a:normAutofit fontScale="92500" lnSpcReduction="10000"/>
          </a:bodyPr>
          <a:lstStyle/>
          <a:p>
            <a:r>
              <a:rPr lang="en-US" sz="2800"/>
              <a:t>Tan to brown </a:t>
            </a:r>
          </a:p>
          <a:p>
            <a:r>
              <a:rPr lang="en-US" sz="2800"/>
              <a:t>Uniformly pigmented</a:t>
            </a:r>
          </a:p>
          <a:p>
            <a:r>
              <a:rPr lang="en-US" sz="2800"/>
              <a:t>Small (usually less than 6 mm across)</a:t>
            </a:r>
          </a:p>
          <a:p>
            <a:r>
              <a:rPr lang="en-US" sz="2800"/>
              <a:t>Solid regions of relatively flat (macules) to elevated skin (papules) </a:t>
            </a:r>
          </a:p>
          <a:p>
            <a:r>
              <a:rPr lang="en-US" sz="2800"/>
              <a:t>Well-defined, rounded borders </a:t>
            </a:r>
          </a:p>
        </p:txBody>
      </p:sp>
      <p:pic>
        <p:nvPicPr>
          <p:cNvPr id="5128" name="Picture 8" descr="G:\MedEd\MEDICINE\PULMONAR\phydx\s76a.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0" y="1844824"/>
            <a:ext cx="4495800" cy="3622526"/>
          </a:xfrm>
        </p:spPr>
      </p:pic>
    </p:spTree>
    <p:extLst>
      <p:ext uri="{BB962C8B-B14F-4D97-AF65-F5344CB8AC3E}">
        <p14:creationId xmlns:p14="http://schemas.microsoft.com/office/powerpoint/2010/main" xmlns="" val="20502193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Melanoma</a:t>
            </a:r>
          </a:p>
        </p:txBody>
      </p:sp>
      <p:sp>
        <p:nvSpPr>
          <p:cNvPr id="180227" name="Rectangle 3"/>
          <p:cNvSpPr>
            <a:spLocks noGrp="1" noChangeArrowheads="1"/>
          </p:cNvSpPr>
          <p:nvPr>
            <p:ph type="body" sz="half" idx="1"/>
          </p:nvPr>
        </p:nvSpPr>
        <p:spPr>
          <a:xfrm>
            <a:off x="609600" y="1524000"/>
            <a:ext cx="3810000" cy="4114800"/>
          </a:xfrm>
        </p:spPr>
        <p:txBody>
          <a:bodyPr>
            <a:normAutofit fontScale="77500" lnSpcReduction="20000"/>
          </a:bodyPr>
          <a:lstStyle/>
          <a:p>
            <a:pPr>
              <a:lnSpc>
                <a:spcPct val="90000"/>
              </a:lnSpc>
            </a:pPr>
            <a:r>
              <a:rPr lang="en-US" sz="2400" dirty="0"/>
              <a:t>Originate from melanocytes at epidermal-dermal junction</a:t>
            </a:r>
          </a:p>
          <a:p>
            <a:pPr>
              <a:lnSpc>
                <a:spcPct val="90000"/>
              </a:lnSpc>
            </a:pPr>
            <a:r>
              <a:rPr lang="en-US" sz="2400" dirty="0"/>
              <a:t>Half will develop in preexisting </a:t>
            </a:r>
            <a:r>
              <a:rPr lang="en-US" sz="2400" dirty="0" smtClean="0"/>
              <a:t>nevi                                             </a:t>
            </a:r>
            <a:r>
              <a:rPr lang="en-US" sz="2000" dirty="0" smtClean="0"/>
              <a:t> </a:t>
            </a:r>
            <a:r>
              <a:rPr lang="en-US" sz="2000" dirty="0"/>
              <a:t>Usually begins in a mole</a:t>
            </a:r>
            <a:endParaRPr lang="ar-SY" sz="2400" dirty="0" smtClean="0"/>
          </a:p>
          <a:p>
            <a:pPr>
              <a:lnSpc>
                <a:spcPct val="90000"/>
              </a:lnSpc>
            </a:pPr>
            <a:endParaRPr lang="en-US" sz="2400" dirty="0"/>
          </a:p>
          <a:p>
            <a:pPr>
              <a:lnSpc>
                <a:spcPct val="90000"/>
              </a:lnSpc>
            </a:pPr>
            <a:r>
              <a:rPr lang="en-US" sz="2400" dirty="0"/>
              <a:t>Prolonged, non invasive, horizontally oriented growth phase</a:t>
            </a:r>
          </a:p>
          <a:p>
            <a:pPr>
              <a:lnSpc>
                <a:spcPct val="90000"/>
              </a:lnSpc>
            </a:pPr>
            <a:r>
              <a:rPr lang="en-US" sz="2400" dirty="0"/>
              <a:t>When tumor nodule develops the vertical growth phase is occurring and the risk of metastatic disease increases </a:t>
            </a:r>
            <a:r>
              <a:rPr lang="en-US" sz="2400" dirty="0" smtClean="0"/>
              <a:t>dramatically</a:t>
            </a:r>
            <a:endParaRPr lang="ar-SY" sz="2400" dirty="0" smtClean="0"/>
          </a:p>
          <a:p>
            <a:pPr lvl="1">
              <a:lnSpc>
                <a:spcPct val="90000"/>
              </a:lnSpc>
            </a:pPr>
            <a:r>
              <a:rPr lang="en-US" dirty="0"/>
              <a:t>5% of all skin cancers</a:t>
            </a:r>
          </a:p>
          <a:p>
            <a:pPr lvl="1">
              <a:lnSpc>
                <a:spcPct val="90000"/>
              </a:lnSpc>
            </a:pPr>
            <a:r>
              <a:rPr lang="en-US" dirty="0"/>
              <a:t>Can be found anywhere on the body</a:t>
            </a:r>
            <a:endParaRPr lang="en-US" sz="2400" dirty="0"/>
          </a:p>
        </p:txBody>
      </p:sp>
      <p:pic>
        <p:nvPicPr>
          <p:cNvPr id="180228" name="Picture 4" descr="C:\WINDOWS\Desktop\Dr LaRow\Levers\Clin Fig VIB3h.jpg"/>
          <p:cNvPicPr>
            <a:picLocks noGrp="1" noChangeAspect="1" noChangeArrowheads="1"/>
          </p:cNvPicPr>
          <p:nvPr>
            <p:ph type="clipArt" sz="half" idx="2"/>
          </p:nvPr>
        </p:nvPicPr>
        <p:blipFill>
          <a:blip r:embed="rId2">
            <a:extLst>
              <a:ext uri="{28A0092B-C50C-407E-A947-70E740481C1C}">
                <a14:useLocalDpi xmlns:a14="http://schemas.microsoft.com/office/drawing/2010/main" xmlns="" val="0"/>
              </a:ext>
            </a:extLst>
          </a:blip>
          <a:srcRect/>
          <a:stretch>
            <a:fillRect/>
          </a:stretch>
        </p:blipFill>
        <p:spPr>
          <a:xfrm>
            <a:off x="4675188" y="2784475"/>
            <a:ext cx="4038600" cy="3130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4526646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normAutofit fontScale="90000"/>
          </a:bodyPr>
          <a:lstStyle/>
          <a:p>
            <a:r>
              <a:rPr lang="en-US"/>
              <a:t>Lentigo maligna(melanoma in situ, noninvasive melanoma)</a:t>
            </a:r>
          </a:p>
        </p:txBody>
      </p:sp>
      <p:pic>
        <p:nvPicPr>
          <p:cNvPr id="209923" name="Picture 3" descr="C:\WINDOWS\Desktop\Dr LaRow\LaRow Andrew's\lentigo malign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2667000"/>
            <a:ext cx="5638800" cy="3563938"/>
          </a:xfrm>
          <a:prstGeom prst="rect">
            <a:avLst/>
          </a:prstGeom>
          <a:noFill/>
          <a:extLst>
            <a:ext uri="{909E8E84-426E-40DD-AFC4-6F175D3DCCD1}">
              <a14:hiddenFill xmlns:a14="http://schemas.microsoft.com/office/drawing/2010/main" xmlns="">
                <a:solidFill>
                  <a:srgbClr val="FFFFFF"/>
                </a:solidFill>
              </a14:hiddenFill>
            </a:ext>
          </a:extLst>
        </p:spPr>
      </p:pic>
      <p:pic>
        <p:nvPicPr>
          <p:cNvPr id="209924" name="Picture 4" descr="C:\WINDOWS\Desktop\Dr LaRow\LaRow Andrew's\lentigo maligna melanom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0" y="2819400"/>
            <a:ext cx="2124075" cy="3282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4970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en-US"/>
              <a:t>Pilar Cysts</a:t>
            </a:r>
          </a:p>
        </p:txBody>
      </p:sp>
      <p:pic>
        <p:nvPicPr>
          <p:cNvPr id="17411" name="Picture 3" descr="301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087438" y="1600200"/>
            <a:ext cx="69691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435464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solidFill>
                  <a:schemeClr val="folHlink"/>
                </a:solidFill>
              </a:rPr>
              <a:t>Classification</a:t>
            </a:r>
          </a:p>
        </p:txBody>
      </p:sp>
      <p:sp>
        <p:nvSpPr>
          <p:cNvPr id="17411" name="Rectangle 3"/>
          <p:cNvSpPr>
            <a:spLocks noGrp="1" noChangeArrowheads="1"/>
          </p:cNvSpPr>
          <p:nvPr>
            <p:ph type="body" sz="half" idx="1"/>
          </p:nvPr>
        </p:nvSpPr>
        <p:spPr/>
        <p:txBody>
          <a:bodyPr/>
          <a:lstStyle/>
          <a:p>
            <a:pPr eaLnBrk="1" hangingPunct="1">
              <a:lnSpc>
                <a:spcPct val="80000"/>
              </a:lnSpc>
            </a:pPr>
            <a:r>
              <a:rPr lang="en-US" altLang="en-US" sz="2000" b="1" smtClean="0"/>
              <a:t>Superficial spreading</a:t>
            </a:r>
            <a:r>
              <a:rPr lang="en-US" altLang="en-US" sz="2000" smtClean="0"/>
              <a:t>: is the most common of the melanomas (70%). It usually occurs in middle age, but may occur in younger people. It can assume many shapes, and have a variety of colors, though there is usually a reddish hue</a:t>
            </a:r>
          </a:p>
          <a:p>
            <a:pPr eaLnBrk="1" hangingPunct="1">
              <a:lnSpc>
                <a:spcPct val="80000"/>
              </a:lnSpc>
            </a:pPr>
            <a:endParaRPr lang="en-US" altLang="en-US" sz="2000" smtClean="0"/>
          </a:p>
          <a:p>
            <a:pPr eaLnBrk="1" hangingPunct="1">
              <a:lnSpc>
                <a:spcPct val="80000"/>
              </a:lnSpc>
            </a:pPr>
            <a:r>
              <a:rPr lang="en-US" altLang="en-US" sz="2000" b="1" smtClean="0"/>
              <a:t>Lentigo maligna (10-15%)</a:t>
            </a:r>
            <a:r>
              <a:rPr lang="en-US" altLang="en-US" sz="2000" smtClean="0"/>
              <a:t>: usually occurs in older people (&gt;6th decade) and occurs in chronically sun exposed areas, most commonly on the face. Hutchinson Freckle This type carries the best prognosis</a:t>
            </a:r>
          </a:p>
          <a:p>
            <a:pPr eaLnBrk="1" hangingPunct="1">
              <a:lnSpc>
                <a:spcPct val="80000"/>
              </a:lnSpc>
              <a:buFontTx/>
              <a:buNone/>
            </a:pPr>
            <a:endParaRPr lang="en-US" altLang="en-US" sz="2000" smtClean="0"/>
          </a:p>
        </p:txBody>
      </p:sp>
      <p:sp>
        <p:nvSpPr>
          <p:cNvPr id="17412" name="Rectangle 16"/>
          <p:cNvSpPr>
            <a:spLocks noGrp="1" noChangeArrowheads="1"/>
          </p:cNvSpPr>
          <p:nvPr>
            <p:ph sz="quarter" idx="2"/>
          </p:nvPr>
        </p:nvSpPr>
        <p:spPr/>
        <p:txBody>
          <a:bodyPr/>
          <a:lstStyle/>
          <a:p>
            <a:pPr eaLnBrk="1" hangingPunct="1"/>
            <a:endParaRPr lang="en-US" altLang="en-US" sz="2400" smtClean="0"/>
          </a:p>
        </p:txBody>
      </p:sp>
      <p:sp>
        <p:nvSpPr>
          <p:cNvPr id="17413" name="Rectangle 17"/>
          <p:cNvSpPr>
            <a:spLocks noGrp="1" noChangeArrowheads="1"/>
          </p:cNvSpPr>
          <p:nvPr>
            <p:ph sz="quarter" idx="3"/>
          </p:nvPr>
        </p:nvSpPr>
        <p:spPr/>
        <p:txBody>
          <a:bodyPr/>
          <a:lstStyle/>
          <a:p>
            <a:pPr eaLnBrk="1" hangingPunct="1"/>
            <a:endParaRPr lang="en-US" altLang="en-US" sz="2400" smtClean="0"/>
          </a:p>
        </p:txBody>
      </p:sp>
      <p:pic>
        <p:nvPicPr>
          <p:cNvPr id="17414" name="Picture 11" descr="mm23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3962400"/>
            <a:ext cx="4038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15" descr="mel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1600200"/>
            <a:ext cx="4038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0254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r>
              <a:rPr lang="en-US"/>
              <a:t>Superficial Spreading Melanoma</a:t>
            </a:r>
          </a:p>
        </p:txBody>
      </p:sp>
      <p:sp>
        <p:nvSpPr>
          <p:cNvPr id="64515" name="Rectangle 3"/>
          <p:cNvSpPr>
            <a:spLocks noGrp="1" noChangeArrowheads="1"/>
          </p:cNvSpPr>
          <p:nvPr>
            <p:ph type="body" sz="half" idx="2"/>
          </p:nvPr>
        </p:nvSpPr>
        <p:spPr/>
        <p:txBody>
          <a:bodyPr>
            <a:normAutofit lnSpcReduction="10000"/>
          </a:bodyPr>
          <a:lstStyle/>
          <a:p>
            <a:r>
              <a:rPr lang="en-US" sz="2800" dirty="0"/>
              <a:t>Most common in middle age</a:t>
            </a:r>
          </a:p>
          <a:p>
            <a:r>
              <a:rPr lang="en-US" sz="2800" dirty="0"/>
              <a:t>Develops anywhere on the body, back in both sexes and legs in females</a:t>
            </a:r>
          </a:p>
          <a:p>
            <a:r>
              <a:rPr lang="en-US" sz="2800" dirty="0"/>
              <a:t>Haphazard combination on colors but may be uniformly brown or black</a:t>
            </a:r>
          </a:p>
        </p:txBody>
      </p:sp>
      <p:pic>
        <p:nvPicPr>
          <p:cNvPr id="64516" name="Picture 4" descr="293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1" y="1340768"/>
            <a:ext cx="4536505"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3" descr="293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0" y="3861048"/>
            <a:ext cx="4536505" cy="29969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96480995"/>
      </p:ext>
    </p:extLst>
  </p:cSld>
  <p:clrMapOvr>
    <a:masterClrMapping/>
  </p:clrMapOvr>
  <p:transition>
    <p:comb/>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doctortipster.com/wp-content/uploads/2011/07/h9991258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2138363"/>
            <a:ext cx="7239000" cy="471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 Box 3"/>
          <p:cNvSpPr txBox="1">
            <a:spLocks noChangeArrowheads="1"/>
          </p:cNvSpPr>
          <p:nvPr/>
        </p:nvSpPr>
        <p:spPr bwMode="auto">
          <a:xfrm>
            <a:off x="1447800" y="1143000"/>
            <a:ext cx="61102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l" rtl="0" eaLnBrk="0" fontAlgn="base" hangingPunct="0">
              <a:spcBef>
                <a:spcPct val="0"/>
              </a:spcBef>
              <a:spcAft>
                <a:spcPct val="0"/>
              </a:spcAft>
              <a:defRPr sz="2400">
                <a:solidFill>
                  <a:schemeClr val="tx1"/>
                </a:solidFill>
                <a:latin typeface="Arial" charset="0"/>
              </a:defRPr>
            </a:lvl6pPr>
            <a:lvl7pPr marL="2971800" indent="-228600" algn="l" rtl="0" eaLnBrk="0" fontAlgn="base" hangingPunct="0">
              <a:spcBef>
                <a:spcPct val="0"/>
              </a:spcBef>
              <a:spcAft>
                <a:spcPct val="0"/>
              </a:spcAft>
              <a:defRPr sz="2400">
                <a:solidFill>
                  <a:schemeClr val="tx1"/>
                </a:solidFill>
                <a:latin typeface="Arial" charset="0"/>
              </a:defRPr>
            </a:lvl7pPr>
            <a:lvl8pPr marL="3429000" indent="-228600" algn="l" rtl="0" eaLnBrk="0" fontAlgn="base" hangingPunct="0">
              <a:spcBef>
                <a:spcPct val="0"/>
              </a:spcBef>
              <a:spcAft>
                <a:spcPct val="0"/>
              </a:spcAft>
              <a:defRPr sz="2400">
                <a:solidFill>
                  <a:schemeClr val="tx1"/>
                </a:solidFill>
                <a:latin typeface="Arial" charset="0"/>
              </a:defRPr>
            </a:lvl8pPr>
            <a:lvl9pPr marL="3886200" indent="-228600" algn="l" rtl="0" eaLnBrk="0" fontAlgn="base" hangingPunct="0">
              <a:spcBef>
                <a:spcPct val="0"/>
              </a:spcBef>
              <a:spcAft>
                <a:spcPct val="0"/>
              </a:spcAft>
              <a:defRPr sz="2400">
                <a:solidFill>
                  <a:schemeClr val="tx1"/>
                </a:solidFill>
                <a:latin typeface="Arial" charset="0"/>
              </a:defRPr>
            </a:lvl9pPr>
          </a:lstStyle>
          <a:p>
            <a:pPr eaLnBrk="1" hangingPunct="1"/>
            <a:r>
              <a:rPr lang="en-US" sz="4000" b="1"/>
              <a:t>ABCDE’s of Skin Cancer</a:t>
            </a:r>
          </a:p>
        </p:txBody>
      </p:sp>
      <p:sp>
        <p:nvSpPr>
          <p:cNvPr id="21508" name="WordArt 6"/>
          <p:cNvSpPr>
            <a:spLocks noChangeArrowheads="1" noChangeShapeType="1" noTextEdit="1"/>
          </p:cNvSpPr>
          <p:nvPr/>
        </p:nvSpPr>
        <p:spPr bwMode="auto">
          <a:xfrm>
            <a:off x="1981200" y="228600"/>
            <a:ext cx="52070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050874"/>
                    </a:gs>
                    <a:gs pos="100000">
                      <a:srgbClr val="0B11FB"/>
                    </a:gs>
                  </a:gsLst>
                  <a:lin ang="5400000" scaled="1"/>
                </a:gradFill>
                <a:effectLst>
                  <a:outerShdw dist="45791" dir="3378596" algn="ctr" rotWithShape="0">
                    <a:srgbClr val="4D4D4D"/>
                  </a:outerShdw>
                </a:effectLst>
                <a:latin typeface="Arial Black"/>
              </a:rPr>
              <a:t>Skin Cancer</a:t>
            </a:r>
            <a:endParaRPr lang="ar-SY" sz="3600" kern="10" spc="720">
              <a:gradFill rotWithShape="1">
                <a:gsLst>
                  <a:gs pos="0">
                    <a:srgbClr val="050874"/>
                  </a:gs>
                  <a:gs pos="100000">
                    <a:srgbClr val="0B11FB"/>
                  </a:gs>
                </a:gsLst>
                <a:lin ang="5400000" scaled="1"/>
              </a:gradFill>
              <a:effectLst>
                <a:outerShdw dist="45791" dir="3378596" algn="ctr" rotWithShape="0">
                  <a:srgbClr val="4D4D4D"/>
                </a:outerShdw>
              </a:effectLst>
              <a:latin typeface="Arial Black"/>
            </a:endParaRPr>
          </a:p>
        </p:txBody>
      </p:sp>
    </p:spTree>
    <p:extLst>
      <p:ext uri="{BB962C8B-B14F-4D97-AF65-F5344CB8AC3E}">
        <p14:creationId xmlns:p14="http://schemas.microsoft.com/office/powerpoint/2010/main" xmlns="" val="13795643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71500"/>
            <a:ext cx="9448800" cy="7459663"/>
          </a:xfrm>
          <a:prstGeom prst="rect">
            <a:avLst/>
          </a:prstGeom>
          <a:noFill/>
          <a:extLst>
            <a:ext uri="{909E8E84-426E-40DD-AFC4-6F175D3DCCD1}">
              <a14:hiddenFill xmlns:a14="http://schemas.microsoft.com/office/drawing/2010/main" xmlns="">
                <a:solidFill>
                  <a:srgbClr val="FFFFFF"/>
                </a:solidFill>
              </a14:hiddenFill>
            </a:ext>
          </a:extLst>
        </p:spPr>
      </p:pic>
      <p:sp>
        <p:nvSpPr>
          <p:cNvPr id="25603" name="Text Box 3"/>
          <p:cNvSpPr txBox="1">
            <a:spLocks noChangeArrowheads="1"/>
          </p:cNvSpPr>
          <p:nvPr/>
        </p:nvSpPr>
        <p:spPr bwMode="auto">
          <a:xfrm>
            <a:off x="441325" y="0"/>
            <a:ext cx="414178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atin typeface="Cooper Black" pitchFamily="18" charset="0"/>
              </a:rPr>
              <a:t>Normal Mole</a:t>
            </a:r>
          </a:p>
        </p:txBody>
      </p:sp>
    </p:spTree>
    <p:extLst>
      <p:ext uri="{BB962C8B-B14F-4D97-AF65-F5344CB8AC3E}">
        <p14:creationId xmlns:p14="http://schemas.microsoft.com/office/powerpoint/2010/main" xmlns="" val="21639703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2928"/>
          <p:cNvPicPr>
            <a:picLocks noGrp="1" noChangeAspect="1" noChangeArrowheads="1"/>
          </p:cNvPicPr>
          <p:nvPr>
            <p:ph/>
          </p:nvPr>
        </p:nvPicPr>
        <p:blipFill>
          <a:blip r:embed="rId2">
            <a:extLst>
              <a:ext uri="{28A0092B-C50C-407E-A947-70E740481C1C}">
                <a14:useLocalDpi xmlns:a14="http://schemas.microsoft.com/office/drawing/2010/main" xmlns="" val="0"/>
              </a:ext>
            </a:extLst>
          </a:blip>
          <a:srcRect/>
          <a:stretch>
            <a:fillRect/>
          </a:stretch>
        </p:blipFill>
        <p:spPr>
          <a:xfrm>
            <a:off x="457200" y="527050"/>
            <a:ext cx="8229600" cy="53451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796526244"/>
      </p:ext>
    </p:extLst>
  </p:cSld>
  <p:clrMapOvr>
    <a:masterClrMapping/>
  </p:clrMapOvr>
  <p:transition>
    <p:comb/>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n-US" sz="4400" smtClean="0">
                <a:solidFill>
                  <a:srgbClr val="990000"/>
                </a:solidFill>
              </a:rPr>
              <a:t>A</a:t>
            </a:r>
            <a:r>
              <a:rPr lang="en-US" smtClean="0"/>
              <a:t>BCDEs of Melanoma Screening</a:t>
            </a:r>
          </a:p>
        </p:txBody>
      </p:sp>
      <p:sp>
        <p:nvSpPr>
          <p:cNvPr id="19459" name="Rectangle 3"/>
          <p:cNvSpPr>
            <a:spLocks noChangeArrowheads="1"/>
          </p:cNvSpPr>
          <p:nvPr/>
        </p:nvSpPr>
        <p:spPr bwMode="auto">
          <a:xfrm>
            <a:off x="1423988" y="16764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“A” = ASYMMETRY</a:t>
            </a:r>
          </a:p>
        </p:txBody>
      </p:sp>
      <p:grpSp>
        <p:nvGrpSpPr>
          <p:cNvPr id="19460" name="Group 4"/>
          <p:cNvGrpSpPr>
            <a:grpSpLocks/>
          </p:cNvGrpSpPr>
          <p:nvPr/>
        </p:nvGrpSpPr>
        <p:grpSpPr bwMode="auto">
          <a:xfrm>
            <a:off x="990600" y="2057400"/>
            <a:ext cx="3352800" cy="3505200"/>
            <a:chOff x="624" y="1296"/>
            <a:chExt cx="2112" cy="2208"/>
          </a:xfrm>
        </p:grpSpPr>
        <p:pic>
          <p:nvPicPr>
            <p:cNvPr id="19466" name="Picture 5" descr="asym_mole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6" y="1824"/>
              <a:ext cx="1248"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7" name="Line 6"/>
            <p:cNvSpPr>
              <a:spLocks noChangeShapeType="1"/>
            </p:cNvSpPr>
            <p:nvPr/>
          </p:nvSpPr>
          <p:spPr bwMode="auto">
            <a:xfrm>
              <a:off x="1680" y="1296"/>
              <a:ext cx="0" cy="2208"/>
            </a:xfrm>
            <a:prstGeom prst="line">
              <a:avLst/>
            </a:prstGeom>
            <a:noFill/>
            <a:ln w="53975">
              <a:solidFill>
                <a:srgbClr val="800000"/>
              </a:solidFill>
              <a:prstDash val="sysDot"/>
              <a:round/>
              <a:headEnd/>
              <a:tailEnd/>
            </a:ln>
            <a:extLst>
              <a:ext uri="{909E8E84-426E-40DD-AFC4-6F175D3DCCD1}">
                <a14:hiddenFill xmlns:a14="http://schemas.microsoft.com/office/drawing/2010/main" xmlns="">
                  <a:noFill/>
                </a14:hiddenFill>
              </a:ext>
            </a:extLst>
          </p:spPr>
          <p:txBody>
            <a:bodyPr/>
            <a:lstStyle/>
            <a:p>
              <a:endParaRPr lang="ar-SY"/>
            </a:p>
          </p:txBody>
        </p:sp>
        <p:sp>
          <p:nvSpPr>
            <p:cNvPr id="19468" name="Rectangle 7"/>
            <p:cNvSpPr>
              <a:spLocks noChangeArrowheads="1"/>
            </p:cNvSpPr>
            <p:nvPr/>
          </p:nvSpPr>
          <p:spPr bwMode="auto">
            <a:xfrm>
              <a:off x="624"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grpSp>
      <p:grpSp>
        <p:nvGrpSpPr>
          <p:cNvPr id="19461" name="Group 8"/>
          <p:cNvGrpSpPr>
            <a:grpSpLocks/>
          </p:cNvGrpSpPr>
          <p:nvPr/>
        </p:nvGrpSpPr>
        <p:grpSpPr bwMode="auto">
          <a:xfrm>
            <a:off x="4648200" y="2438400"/>
            <a:ext cx="3352800" cy="3505200"/>
            <a:chOff x="2928" y="1440"/>
            <a:chExt cx="2112" cy="2208"/>
          </a:xfrm>
        </p:grpSpPr>
        <p:grpSp>
          <p:nvGrpSpPr>
            <p:cNvPr id="19462" name="Group 9"/>
            <p:cNvGrpSpPr>
              <a:grpSpLocks/>
            </p:cNvGrpSpPr>
            <p:nvPr/>
          </p:nvGrpSpPr>
          <p:grpSpPr bwMode="auto">
            <a:xfrm>
              <a:off x="3216" y="1440"/>
              <a:ext cx="1344" cy="2208"/>
              <a:chOff x="3216" y="1104"/>
              <a:chExt cx="1344" cy="2208"/>
            </a:xfrm>
          </p:grpSpPr>
          <p:pic>
            <p:nvPicPr>
              <p:cNvPr id="19464" name="Picture 10" descr="asym_mole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6" y="1418"/>
                <a:ext cx="1344" cy="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5" name="Line 11"/>
              <p:cNvSpPr>
                <a:spLocks noChangeShapeType="1"/>
              </p:cNvSpPr>
              <p:nvPr/>
            </p:nvSpPr>
            <p:spPr bwMode="auto">
              <a:xfrm>
                <a:off x="3888" y="1104"/>
                <a:ext cx="0" cy="2208"/>
              </a:xfrm>
              <a:prstGeom prst="line">
                <a:avLst/>
              </a:prstGeom>
              <a:noFill/>
              <a:ln w="53975">
                <a:solidFill>
                  <a:srgbClr val="800000"/>
                </a:solidFill>
                <a:prstDash val="sysDot"/>
                <a:round/>
                <a:headEnd/>
                <a:tailEnd/>
              </a:ln>
              <a:extLst>
                <a:ext uri="{909E8E84-426E-40DD-AFC4-6F175D3DCCD1}">
                  <a14:hiddenFill xmlns:a14="http://schemas.microsoft.com/office/drawing/2010/main" xmlns="">
                    <a:noFill/>
                  </a14:hiddenFill>
                </a:ext>
              </a:extLst>
            </p:spPr>
            <p:txBody>
              <a:bodyPr/>
              <a:lstStyle/>
              <a:p>
                <a:endParaRPr lang="ar-SY"/>
              </a:p>
            </p:txBody>
          </p:sp>
        </p:grpSp>
        <p:sp>
          <p:nvSpPr>
            <p:cNvPr id="19463" name="Rectangle 12"/>
            <p:cNvSpPr>
              <a:spLocks noChangeArrowheads="1"/>
            </p:cNvSpPr>
            <p:nvPr/>
          </p:nvSpPr>
          <p:spPr bwMode="auto">
            <a:xfrm>
              <a:off x="2928" y="2880"/>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grpSp>
    </p:spTree>
    <p:extLst>
      <p:ext uri="{BB962C8B-B14F-4D97-AF65-F5344CB8AC3E}">
        <p14:creationId xmlns:p14="http://schemas.microsoft.com/office/powerpoint/2010/main" xmlns="" val="161525225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smtClean="0"/>
              <a:t>A</a:t>
            </a:r>
            <a:r>
              <a:rPr lang="en-US" sz="4400" smtClean="0">
                <a:solidFill>
                  <a:srgbClr val="990000"/>
                </a:solidFill>
              </a:rPr>
              <a:t>B</a:t>
            </a:r>
            <a:r>
              <a:rPr lang="en-US" smtClean="0"/>
              <a:t>CDEs of Melanoma Screening</a:t>
            </a:r>
          </a:p>
        </p:txBody>
      </p:sp>
      <p:sp>
        <p:nvSpPr>
          <p:cNvPr id="20483" name="Rectangle 3"/>
          <p:cNvSpPr>
            <a:spLocks noChangeArrowheads="1"/>
          </p:cNvSpPr>
          <p:nvPr/>
        </p:nvSpPr>
        <p:spPr bwMode="auto">
          <a:xfrm>
            <a:off x="1423988" y="16764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“B” = BORDERS</a:t>
            </a:r>
          </a:p>
        </p:txBody>
      </p:sp>
      <p:grpSp>
        <p:nvGrpSpPr>
          <p:cNvPr id="20484" name="Group 4"/>
          <p:cNvGrpSpPr>
            <a:grpSpLocks/>
          </p:cNvGrpSpPr>
          <p:nvPr/>
        </p:nvGrpSpPr>
        <p:grpSpPr bwMode="auto">
          <a:xfrm>
            <a:off x="990600" y="2895600"/>
            <a:ext cx="3352800" cy="2362200"/>
            <a:chOff x="624" y="1824"/>
            <a:chExt cx="2112" cy="1488"/>
          </a:xfrm>
        </p:grpSpPr>
        <p:pic>
          <p:nvPicPr>
            <p:cNvPr id="20489" name="Picture 5" descr="asym_mole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6" y="1824"/>
              <a:ext cx="1248"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0" name="Rectangle 6"/>
            <p:cNvSpPr>
              <a:spLocks noChangeArrowheads="1"/>
            </p:cNvSpPr>
            <p:nvPr/>
          </p:nvSpPr>
          <p:spPr bwMode="auto">
            <a:xfrm>
              <a:off x="624"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sp>
          <p:nvSpPr>
            <p:cNvPr id="20491" name="Oval 7"/>
            <p:cNvSpPr>
              <a:spLocks noChangeArrowheads="1"/>
            </p:cNvSpPr>
            <p:nvPr/>
          </p:nvSpPr>
          <p:spPr bwMode="auto">
            <a:xfrm>
              <a:off x="1167" y="2019"/>
              <a:ext cx="1008" cy="783"/>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ar-SY"/>
            </a:p>
          </p:txBody>
        </p:sp>
      </p:grpSp>
      <p:grpSp>
        <p:nvGrpSpPr>
          <p:cNvPr id="20485" name="Group 8"/>
          <p:cNvGrpSpPr>
            <a:grpSpLocks/>
          </p:cNvGrpSpPr>
          <p:nvPr/>
        </p:nvGrpSpPr>
        <p:grpSpPr bwMode="auto">
          <a:xfrm>
            <a:off x="4648200" y="2936875"/>
            <a:ext cx="3352800" cy="2320925"/>
            <a:chOff x="2928" y="1850"/>
            <a:chExt cx="2112" cy="1462"/>
          </a:xfrm>
        </p:grpSpPr>
        <p:pic>
          <p:nvPicPr>
            <p:cNvPr id="20486" name="Picture 9" descr="asym_mole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6" y="1850"/>
              <a:ext cx="1344" cy="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Rectangle 10"/>
            <p:cNvSpPr>
              <a:spLocks noChangeArrowheads="1"/>
            </p:cNvSpPr>
            <p:nvPr/>
          </p:nvSpPr>
          <p:spPr bwMode="auto">
            <a:xfrm>
              <a:off x="2928"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sp>
          <p:nvSpPr>
            <p:cNvPr id="20488" name="Freeform 11"/>
            <p:cNvSpPr>
              <a:spLocks/>
            </p:cNvSpPr>
            <p:nvPr/>
          </p:nvSpPr>
          <p:spPr bwMode="auto">
            <a:xfrm>
              <a:off x="3255" y="2022"/>
              <a:ext cx="1273" cy="840"/>
            </a:xfrm>
            <a:custGeom>
              <a:avLst/>
              <a:gdLst>
                <a:gd name="T0" fmla="*/ 36 w 1273"/>
                <a:gd name="T1" fmla="*/ 192 h 840"/>
                <a:gd name="T2" fmla="*/ 72 w 1273"/>
                <a:gd name="T3" fmla="*/ 141 h 840"/>
                <a:gd name="T4" fmla="*/ 126 w 1273"/>
                <a:gd name="T5" fmla="*/ 96 h 840"/>
                <a:gd name="T6" fmla="*/ 171 w 1273"/>
                <a:gd name="T7" fmla="*/ 63 h 840"/>
                <a:gd name="T8" fmla="*/ 210 w 1273"/>
                <a:gd name="T9" fmla="*/ 27 h 840"/>
                <a:gd name="T10" fmla="*/ 471 w 1273"/>
                <a:gd name="T11" fmla="*/ 63 h 840"/>
                <a:gd name="T12" fmla="*/ 570 w 1273"/>
                <a:gd name="T13" fmla="*/ 45 h 840"/>
                <a:gd name="T14" fmla="*/ 570 w 1273"/>
                <a:gd name="T15" fmla="*/ 54 h 840"/>
                <a:gd name="T16" fmla="*/ 579 w 1273"/>
                <a:gd name="T17" fmla="*/ 36 h 840"/>
                <a:gd name="T18" fmla="*/ 663 w 1273"/>
                <a:gd name="T19" fmla="*/ 6 h 840"/>
                <a:gd name="T20" fmla="*/ 744 w 1273"/>
                <a:gd name="T21" fmla="*/ 45 h 840"/>
                <a:gd name="T22" fmla="*/ 780 w 1273"/>
                <a:gd name="T23" fmla="*/ 81 h 840"/>
                <a:gd name="T24" fmla="*/ 846 w 1273"/>
                <a:gd name="T25" fmla="*/ 72 h 840"/>
                <a:gd name="T26" fmla="*/ 921 w 1273"/>
                <a:gd name="T27" fmla="*/ 54 h 840"/>
                <a:gd name="T28" fmla="*/ 960 w 1273"/>
                <a:gd name="T29" fmla="*/ 87 h 840"/>
                <a:gd name="T30" fmla="*/ 996 w 1273"/>
                <a:gd name="T31" fmla="*/ 114 h 840"/>
                <a:gd name="T32" fmla="*/ 1023 w 1273"/>
                <a:gd name="T33" fmla="*/ 141 h 840"/>
                <a:gd name="T34" fmla="*/ 1080 w 1273"/>
                <a:gd name="T35" fmla="*/ 144 h 840"/>
                <a:gd name="T36" fmla="*/ 1149 w 1273"/>
                <a:gd name="T37" fmla="*/ 231 h 840"/>
                <a:gd name="T38" fmla="*/ 1101 w 1273"/>
                <a:gd name="T39" fmla="*/ 330 h 840"/>
                <a:gd name="T40" fmla="*/ 1137 w 1273"/>
                <a:gd name="T41" fmla="*/ 387 h 840"/>
                <a:gd name="T42" fmla="*/ 1164 w 1273"/>
                <a:gd name="T43" fmla="*/ 411 h 840"/>
                <a:gd name="T44" fmla="*/ 1227 w 1273"/>
                <a:gd name="T45" fmla="*/ 456 h 840"/>
                <a:gd name="T46" fmla="*/ 1242 w 1273"/>
                <a:gd name="T47" fmla="*/ 498 h 840"/>
                <a:gd name="T48" fmla="*/ 1251 w 1273"/>
                <a:gd name="T49" fmla="*/ 501 h 840"/>
                <a:gd name="T50" fmla="*/ 1230 w 1273"/>
                <a:gd name="T51" fmla="*/ 549 h 840"/>
                <a:gd name="T52" fmla="*/ 1227 w 1273"/>
                <a:gd name="T53" fmla="*/ 585 h 840"/>
                <a:gd name="T54" fmla="*/ 1242 w 1273"/>
                <a:gd name="T55" fmla="*/ 636 h 840"/>
                <a:gd name="T56" fmla="*/ 1164 w 1273"/>
                <a:gd name="T57" fmla="*/ 687 h 840"/>
                <a:gd name="T58" fmla="*/ 1098 w 1273"/>
                <a:gd name="T59" fmla="*/ 747 h 840"/>
                <a:gd name="T60" fmla="*/ 1071 w 1273"/>
                <a:gd name="T61" fmla="*/ 777 h 840"/>
                <a:gd name="T62" fmla="*/ 996 w 1273"/>
                <a:gd name="T63" fmla="*/ 819 h 840"/>
                <a:gd name="T64" fmla="*/ 900 w 1273"/>
                <a:gd name="T65" fmla="*/ 816 h 840"/>
                <a:gd name="T66" fmla="*/ 819 w 1273"/>
                <a:gd name="T67" fmla="*/ 825 h 840"/>
                <a:gd name="T68" fmla="*/ 783 w 1273"/>
                <a:gd name="T69" fmla="*/ 834 h 840"/>
                <a:gd name="T70" fmla="*/ 633 w 1273"/>
                <a:gd name="T71" fmla="*/ 831 h 840"/>
                <a:gd name="T72" fmla="*/ 534 w 1273"/>
                <a:gd name="T73" fmla="*/ 822 h 840"/>
                <a:gd name="T74" fmla="*/ 351 w 1273"/>
                <a:gd name="T75" fmla="*/ 822 h 840"/>
                <a:gd name="T76" fmla="*/ 294 w 1273"/>
                <a:gd name="T77" fmla="*/ 792 h 840"/>
                <a:gd name="T78" fmla="*/ 204 w 1273"/>
                <a:gd name="T79" fmla="*/ 738 h 840"/>
                <a:gd name="T80" fmla="*/ 135 w 1273"/>
                <a:gd name="T81" fmla="*/ 594 h 840"/>
                <a:gd name="T82" fmla="*/ 96 w 1273"/>
                <a:gd name="T83" fmla="*/ 528 h 840"/>
                <a:gd name="T84" fmla="*/ 30 w 1273"/>
                <a:gd name="T85" fmla="*/ 417 h 840"/>
                <a:gd name="T86" fmla="*/ 15 w 1273"/>
                <a:gd name="T87" fmla="*/ 333 h 840"/>
                <a:gd name="T88" fmla="*/ 30 w 1273"/>
                <a:gd name="T89" fmla="*/ 294 h 840"/>
                <a:gd name="T90" fmla="*/ 0 w 1273"/>
                <a:gd name="T91" fmla="*/ 213 h 8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3"/>
                <a:gd name="T139" fmla="*/ 0 h 840"/>
                <a:gd name="T140" fmla="*/ 1273 w 1273"/>
                <a:gd name="T141" fmla="*/ 840 h 8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3" h="840">
                  <a:moveTo>
                    <a:pt x="18" y="198"/>
                  </a:moveTo>
                  <a:cubicBezTo>
                    <a:pt x="24" y="196"/>
                    <a:pt x="30" y="194"/>
                    <a:pt x="36" y="192"/>
                  </a:cubicBezTo>
                  <a:cubicBezTo>
                    <a:pt x="45" y="189"/>
                    <a:pt x="58" y="156"/>
                    <a:pt x="75" y="150"/>
                  </a:cubicBezTo>
                  <a:cubicBezTo>
                    <a:pt x="74" y="147"/>
                    <a:pt x="71" y="144"/>
                    <a:pt x="72" y="141"/>
                  </a:cubicBezTo>
                  <a:cubicBezTo>
                    <a:pt x="75" y="135"/>
                    <a:pt x="102" y="112"/>
                    <a:pt x="108" y="108"/>
                  </a:cubicBezTo>
                  <a:cubicBezTo>
                    <a:pt x="123" y="85"/>
                    <a:pt x="103" y="111"/>
                    <a:pt x="126" y="96"/>
                  </a:cubicBezTo>
                  <a:cubicBezTo>
                    <a:pt x="129" y="94"/>
                    <a:pt x="129" y="89"/>
                    <a:pt x="132" y="87"/>
                  </a:cubicBezTo>
                  <a:cubicBezTo>
                    <a:pt x="141" y="79"/>
                    <a:pt x="159" y="67"/>
                    <a:pt x="171" y="63"/>
                  </a:cubicBezTo>
                  <a:cubicBezTo>
                    <a:pt x="175" y="57"/>
                    <a:pt x="176" y="50"/>
                    <a:pt x="180" y="45"/>
                  </a:cubicBezTo>
                  <a:cubicBezTo>
                    <a:pt x="188" y="36"/>
                    <a:pt x="200" y="33"/>
                    <a:pt x="210" y="27"/>
                  </a:cubicBezTo>
                  <a:cubicBezTo>
                    <a:pt x="282" y="29"/>
                    <a:pt x="352" y="35"/>
                    <a:pt x="423" y="39"/>
                  </a:cubicBezTo>
                  <a:cubicBezTo>
                    <a:pt x="458" y="51"/>
                    <a:pt x="429" y="58"/>
                    <a:pt x="471" y="63"/>
                  </a:cubicBezTo>
                  <a:cubicBezTo>
                    <a:pt x="489" y="75"/>
                    <a:pt x="508" y="68"/>
                    <a:pt x="528" y="63"/>
                  </a:cubicBezTo>
                  <a:cubicBezTo>
                    <a:pt x="540" y="51"/>
                    <a:pt x="554" y="49"/>
                    <a:pt x="570" y="45"/>
                  </a:cubicBezTo>
                  <a:cubicBezTo>
                    <a:pt x="582" y="46"/>
                    <a:pt x="606" y="36"/>
                    <a:pt x="606" y="48"/>
                  </a:cubicBezTo>
                  <a:cubicBezTo>
                    <a:pt x="606" y="60"/>
                    <a:pt x="582" y="52"/>
                    <a:pt x="570" y="54"/>
                  </a:cubicBezTo>
                  <a:cubicBezTo>
                    <a:pt x="564" y="55"/>
                    <a:pt x="552" y="57"/>
                    <a:pt x="552" y="57"/>
                  </a:cubicBezTo>
                  <a:cubicBezTo>
                    <a:pt x="559" y="46"/>
                    <a:pt x="568" y="43"/>
                    <a:pt x="579" y="36"/>
                  </a:cubicBezTo>
                  <a:cubicBezTo>
                    <a:pt x="586" y="16"/>
                    <a:pt x="595" y="7"/>
                    <a:pt x="615" y="0"/>
                  </a:cubicBezTo>
                  <a:cubicBezTo>
                    <a:pt x="616" y="0"/>
                    <a:pt x="652" y="0"/>
                    <a:pt x="663" y="6"/>
                  </a:cubicBezTo>
                  <a:cubicBezTo>
                    <a:pt x="669" y="10"/>
                    <a:pt x="681" y="18"/>
                    <a:pt x="681" y="18"/>
                  </a:cubicBezTo>
                  <a:cubicBezTo>
                    <a:pt x="687" y="35"/>
                    <a:pt x="725" y="40"/>
                    <a:pt x="744" y="45"/>
                  </a:cubicBezTo>
                  <a:cubicBezTo>
                    <a:pt x="751" y="52"/>
                    <a:pt x="771" y="60"/>
                    <a:pt x="771" y="60"/>
                  </a:cubicBezTo>
                  <a:cubicBezTo>
                    <a:pt x="783" y="72"/>
                    <a:pt x="801" y="70"/>
                    <a:pt x="780" y="81"/>
                  </a:cubicBezTo>
                  <a:cubicBezTo>
                    <a:pt x="795" y="101"/>
                    <a:pt x="796" y="104"/>
                    <a:pt x="822" y="108"/>
                  </a:cubicBezTo>
                  <a:cubicBezTo>
                    <a:pt x="852" y="128"/>
                    <a:pt x="835" y="80"/>
                    <a:pt x="846" y="72"/>
                  </a:cubicBezTo>
                  <a:cubicBezTo>
                    <a:pt x="855" y="65"/>
                    <a:pt x="868" y="70"/>
                    <a:pt x="879" y="69"/>
                  </a:cubicBezTo>
                  <a:cubicBezTo>
                    <a:pt x="894" y="65"/>
                    <a:pt x="906" y="58"/>
                    <a:pt x="921" y="54"/>
                  </a:cubicBezTo>
                  <a:cubicBezTo>
                    <a:pt x="933" y="56"/>
                    <a:pt x="948" y="52"/>
                    <a:pt x="957" y="60"/>
                  </a:cubicBezTo>
                  <a:cubicBezTo>
                    <a:pt x="964" y="66"/>
                    <a:pt x="959" y="78"/>
                    <a:pt x="960" y="87"/>
                  </a:cubicBezTo>
                  <a:cubicBezTo>
                    <a:pt x="962" y="101"/>
                    <a:pt x="975" y="102"/>
                    <a:pt x="987" y="105"/>
                  </a:cubicBezTo>
                  <a:cubicBezTo>
                    <a:pt x="990" y="108"/>
                    <a:pt x="992" y="112"/>
                    <a:pt x="996" y="114"/>
                  </a:cubicBezTo>
                  <a:cubicBezTo>
                    <a:pt x="999" y="116"/>
                    <a:pt x="1003" y="115"/>
                    <a:pt x="1005" y="117"/>
                  </a:cubicBezTo>
                  <a:cubicBezTo>
                    <a:pt x="1013" y="123"/>
                    <a:pt x="1017" y="133"/>
                    <a:pt x="1023" y="141"/>
                  </a:cubicBezTo>
                  <a:cubicBezTo>
                    <a:pt x="1032" y="140"/>
                    <a:pt x="1041" y="138"/>
                    <a:pt x="1050" y="138"/>
                  </a:cubicBezTo>
                  <a:cubicBezTo>
                    <a:pt x="1060" y="139"/>
                    <a:pt x="1080" y="144"/>
                    <a:pt x="1080" y="144"/>
                  </a:cubicBezTo>
                  <a:cubicBezTo>
                    <a:pt x="1100" y="164"/>
                    <a:pt x="1113" y="168"/>
                    <a:pt x="1140" y="177"/>
                  </a:cubicBezTo>
                  <a:cubicBezTo>
                    <a:pt x="1143" y="195"/>
                    <a:pt x="1143" y="214"/>
                    <a:pt x="1149" y="231"/>
                  </a:cubicBezTo>
                  <a:cubicBezTo>
                    <a:pt x="1151" y="252"/>
                    <a:pt x="1153" y="263"/>
                    <a:pt x="1158" y="282"/>
                  </a:cubicBezTo>
                  <a:cubicBezTo>
                    <a:pt x="1150" y="332"/>
                    <a:pt x="1148" y="325"/>
                    <a:pt x="1101" y="330"/>
                  </a:cubicBezTo>
                  <a:cubicBezTo>
                    <a:pt x="1079" y="336"/>
                    <a:pt x="1084" y="372"/>
                    <a:pt x="1095" y="378"/>
                  </a:cubicBezTo>
                  <a:cubicBezTo>
                    <a:pt x="1108" y="384"/>
                    <a:pt x="1123" y="384"/>
                    <a:pt x="1137" y="387"/>
                  </a:cubicBezTo>
                  <a:cubicBezTo>
                    <a:pt x="1138" y="392"/>
                    <a:pt x="1137" y="398"/>
                    <a:pt x="1140" y="402"/>
                  </a:cubicBezTo>
                  <a:cubicBezTo>
                    <a:pt x="1145" y="409"/>
                    <a:pt x="1156" y="408"/>
                    <a:pt x="1164" y="411"/>
                  </a:cubicBezTo>
                  <a:cubicBezTo>
                    <a:pt x="1176" y="416"/>
                    <a:pt x="1186" y="423"/>
                    <a:pt x="1197" y="429"/>
                  </a:cubicBezTo>
                  <a:cubicBezTo>
                    <a:pt x="1201" y="442"/>
                    <a:pt x="1227" y="456"/>
                    <a:pt x="1227" y="456"/>
                  </a:cubicBezTo>
                  <a:cubicBezTo>
                    <a:pt x="1231" y="467"/>
                    <a:pt x="1232" y="476"/>
                    <a:pt x="1239" y="486"/>
                  </a:cubicBezTo>
                  <a:cubicBezTo>
                    <a:pt x="1240" y="490"/>
                    <a:pt x="1238" y="498"/>
                    <a:pt x="1242" y="498"/>
                  </a:cubicBezTo>
                  <a:cubicBezTo>
                    <a:pt x="1246" y="498"/>
                    <a:pt x="1244" y="485"/>
                    <a:pt x="1248" y="486"/>
                  </a:cubicBezTo>
                  <a:cubicBezTo>
                    <a:pt x="1253" y="488"/>
                    <a:pt x="1250" y="496"/>
                    <a:pt x="1251" y="501"/>
                  </a:cubicBezTo>
                  <a:cubicBezTo>
                    <a:pt x="1248" y="511"/>
                    <a:pt x="1246" y="521"/>
                    <a:pt x="1242" y="531"/>
                  </a:cubicBezTo>
                  <a:cubicBezTo>
                    <a:pt x="1239" y="538"/>
                    <a:pt x="1230" y="549"/>
                    <a:pt x="1230" y="549"/>
                  </a:cubicBezTo>
                  <a:cubicBezTo>
                    <a:pt x="1249" y="555"/>
                    <a:pt x="1237" y="541"/>
                    <a:pt x="1263" y="546"/>
                  </a:cubicBezTo>
                  <a:cubicBezTo>
                    <a:pt x="1252" y="583"/>
                    <a:pt x="1256" y="573"/>
                    <a:pt x="1227" y="585"/>
                  </a:cubicBezTo>
                  <a:cubicBezTo>
                    <a:pt x="1233" y="598"/>
                    <a:pt x="1236" y="608"/>
                    <a:pt x="1251" y="603"/>
                  </a:cubicBezTo>
                  <a:cubicBezTo>
                    <a:pt x="1273" y="610"/>
                    <a:pt x="1259" y="632"/>
                    <a:pt x="1242" y="636"/>
                  </a:cubicBezTo>
                  <a:cubicBezTo>
                    <a:pt x="1229" y="649"/>
                    <a:pt x="1220" y="648"/>
                    <a:pt x="1206" y="657"/>
                  </a:cubicBezTo>
                  <a:cubicBezTo>
                    <a:pt x="1193" y="677"/>
                    <a:pt x="1188" y="683"/>
                    <a:pt x="1164" y="687"/>
                  </a:cubicBezTo>
                  <a:cubicBezTo>
                    <a:pt x="1153" y="694"/>
                    <a:pt x="1143" y="702"/>
                    <a:pt x="1131" y="708"/>
                  </a:cubicBezTo>
                  <a:cubicBezTo>
                    <a:pt x="1121" y="722"/>
                    <a:pt x="1108" y="733"/>
                    <a:pt x="1098" y="747"/>
                  </a:cubicBezTo>
                  <a:cubicBezTo>
                    <a:pt x="1097" y="752"/>
                    <a:pt x="1098" y="758"/>
                    <a:pt x="1095" y="762"/>
                  </a:cubicBezTo>
                  <a:cubicBezTo>
                    <a:pt x="1090" y="770"/>
                    <a:pt x="1078" y="771"/>
                    <a:pt x="1071" y="777"/>
                  </a:cubicBezTo>
                  <a:cubicBezTo>
                    <a:pt x="1057" y="789"/>
                    <a:pt x="1047" y="798"/>
                    <a:pt x="1029" y="804"/>
                  </a:cubicBezTo>
                  <a:cubicBezTo>
                    <a:pt x="1018" y="815"/>
                    <a:pt x="1012" y="816"/>
                    <a:pt x="996" y="819"/>
                  </a:cubicBezTo>
                  <a:cubicBezTo>
                    <a:pt x="970" y="809"/>
                    <a:pt x="974" y="804"/>
                    <a:pt x="957" y="798"/>
                  </a:cubicBezTo>
                  <a:cubicBezTo>
                    <a:pt x="936" y="801"/>
                    <a:pt x="921" y="812"/>
                    <a:pt x="900" y="816"/>
                  </a:cubicBezTo>
                  <a:cubicBezTo>
                    <a:pt x="885" y="826"/>
                    <a:pt x="869" y="827"/>
                    <a:pt x="852" y="831"/>
                  </a:cubicBezTo>
                  <a:cubicBezTo>
                    <a:pt x="841" y="830"/>
                    <a:pt x="830" y="823"/>
                    <a:pt x="819" y="825"/>
                  </a:cubicBezTo>
                  <a:cubicBezTo>
                    <a:pt x="815" y="826"/>
                    <a:pt x="811" y="830"/>
                    <a:pt x="807" y="831"/>
                  </a:cubicBezTo>
                  <a:cubicBezTo>
                    <a:pt x="799" y="833"/>
                    <a:pt x="791" y="833"/>
                    <a:pt x="783" y="834"/>
                  </a:cubicBezTo>
                  <a:cubicBezTo>
                    <a:pt x="732" y="831"/>
                    <a:pt x="745" y="839"/>
                    <a:pt x="723" y="810"/>
                  </a:cubicBezTo>
                  <a:cubicBezTo>
                    <a:pt x="668" y="816"/>
                    <a:pt x="676" y="821"/>
                    <a:pt x="633" y="831"/>
                  </a:cubicBezTo>
                  <a:cubicBezTo>
                    <a:pt x="612" y="815"/>
                    <a:pt x="608" y="822"/>
                    <a:pt x="585" y="828"/>
                  </a:cubicBezTo>
                  <a:cubicBezTo>
                    <a:pt x="562" y="819"/>
                    <a:pt x="562" y="819"/>
                    <a:pt x="534" y="822"/>
                  </a:cubicBezTo>
                  <a:cubicBezTo>
                    <a:pt x="507" y="840"/>
                    <a:pt x="468" y="831"/>
                    <a:pt x="438" y="828"/>
                  </a:cubicBezTo>
                  <a:cubicBezTo>
                    <a:pt x="416" y="817"/>
                    <a:pt x="375" y="824"/>
                    <a:pt x="351" y="822"/>
                  </a:cubicBezTo>
                  <a:cubicBezTo>
                    <a:pt x="340" y="809"/>
                    <a:pt x="332" y="799"/>
                    <a:pt x="318" y="789"/>
                  </a:cubicBezTo>
                  <a:cubicBezTo>
                    <a:pt x="310" y="790"/>
                    <a:pt x="301" y="796"/>
                    <a:pt x="294" y="792"/>
                  </a:cubicBezTo>
                  <a:cubicBezTo>
                    <a:pt x="267" y="778"/>
                    <a:pt x="280" y="742"/>
                    <a:pt x="252" y="735"/>
                  </a:cubicBezTo>
                  <a:cubicBezTo>
                    <a:pt x="224" y="744"/>
                    <a:pt x="240" y="742"/>
                    <a:pt x="204" y="738"/>
                  </a:cubicBezTo>
                  <a:cubicBezTo>
                    <a:pt x="194" y="723"/>
                    <a:pt x="188" y="709"/>
                    <a:pt x="180" y="693"/>
                  </a:cubicBezTo>
                  <a:cubicBezTo>
                    <a:pt x="176" y="608"/>
                    <a:pt x="186" y="628"/>
                    <a:pt x="135" y="594"/>
                  </a:cubicBezTo>
                  <a:cubicBezTo>
                    <a:pt x="127" y="577"/>
                    <a:pt x="134" y="575"/>
                    <a:pt x="141" y="558"/>
                  </a:cubicBezTo>
                  <a:cubicBezTo>
                    <a:pt x="124" y="535"/>
                    <a:pt x="129" y="532"/>
                    <a:pt x="96" y="528"/>
                  </a:cubicBezTo>
                  <a:cubicBezTo>
                    <a:pt x="88" y="518"/>
                    <a:pt x="85" y="508"/>
                    <a:pt x="78" y="498"/>
                  </a:cubicBezTo>
                  <a:cubicBezTo>
                    <a:pt x="72" y="464"/>
                    <a:pt x="60" y="437"/>
                    <a:pt x="30" y="417"/>
                  </a:cubicBezTo>
                  <a:cubicBezTo>
                    <a:pt x="23" y="406"/>
                    <a:pt x="13" y="401"/>
                    <a:pt x="6" y="390"/>
                  </a:cubicBezTo>
                  <a:cubicBezTo>
                    <a:pt x="8" y="367"/>
                    <a:pt x="11" y="354"/>
                    <a:pt x="15" y="333"/>
                  </a:cubicBezTo>
                  <a:cubicBezTo>
                    <a:pt x="22" y="334"/>
                    <a:pt x="29" y="338"/>
                    <a:pt x="36" y="336"/>
                  </a:cubicBezTo>
                  <a:cubicBezTo>
                    <a:pt x="44" y="334"/>
                    <a:pt x="36" y="303"/>
                    <a:pt x="30" y="294"/>
                  </a:cubicBezTo>
                  <a:cubicBezTo>
                    <a:pt x="37" y="279"/>
                    <a:pt x="38" y="273"/>
                    <a:pt x="24" y="264"/>
                  </a:cubicBezTo>
                  <a:cubicBezTo>
                    <a:pt x="13" y="248"/>
                    <a:pt x="19" y="219"/>
                    <a:pt x="0" y="213"/>
                  </a:cubicBezTo>
                  <a:cubicBezTo>
                    <a:pt x="8" y="200"/>
                    <a:pt x="3" y="206"/>
                    <a:pt x="18" y="198"/>
                  </a:cubicBezTo>
                  <a:close/>
                </a:path>
              </a:pathLst>
            </a:cu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ar-SY"/>
            </a:p>
          </p:txBody>
        </p:sp>
      </p:grpSp>
    </p:spTree>
    <p:extLst>
      <p:ext uri="{BB962C8B-B14F-4D97-AF65-F5344CB8AC3E}">
        <p14:creationId xmlns:p14="http://schemas.microsoft.com/office/powerpoint/2010/main" xmlns="" val="129213122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smtClean="0"/>
              <a:t>AB</a:t>
            </a:r>
            <a:r>
              <a:rPr lang="en-US" sz="4400" smtClean="0">
                <a:solidFill>
                  <a:srgbClr val="990000"/>
                </a:solidFill>
              </a:rPr>
              <a:t>C</a:t>
            </a:r>
            <a:r>
              <a:rPr lang="en-US" smtClean="0"/>
              <a:t>DEs of Melanoma Screening</a:t>
            </a:r>
          </a:p>
        </p:txBody>
      </p:sp>
      <p:sp>
        <p:nvSpPr>
          <p:cNvPr id="21507" name="Rectangle 3"/>
          <p:cNvSpPr>
            <a:spLocks noChangeArrowheads="1"/>
          </p:cNvSpPr>
          <p:nvPr/>
        </p:nvSpPr>
        <p:spPr bwMode="auto">
          <a:xfrm>
            <a:off x="1447800" y="16764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“C” = COLORS</a:t>
            </a:r>
          </a:p>
        </p:txBody>
      </p:sp>
      <p:sp>
        <p:nvSpPr>
          <p:cNvPr id="21508" name="Rectangle 4"/>
          <p:cNvSpPr>
            <a:spLocks noChangeArrowheads="1"/>
          </p:cNvSpPr>
          <p:nvPr/>
        </p:nvSpPr>
        <p:spPr bwMode="auto">
          <a:xfrm>
            <a:off x="204788" y="2424113"/>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Uniform </a:t>
            </a:r>
            <a:br>
              <a:rPr lang="en-US" sz="1800" b="1"/>
            </a:br>
            <a:r>
              <a:rPr lang="en-US" sz="1800" b="1"/>
              <a:t>Color</a:t>
            </a:r>
          </a:p>
        </p:txBody>
      </p:sp>
      <p:grpSp>
        <p:nvGrpSpPr>
          <p:cNvPr id="21509" name="Group 5"/>
          <p:cNvGrpSpPr>
            <a:grpSpLocks/>
          </p:cNvGrpSpPr>
          <p:nvPr/>
        </p:nvGrpSpPr>
        <p:grpSpPr bwMode="auto">
          <a:xfrm>
            <a:off x="990600" y="2286000"/>
            <a:ext cx="7010400" cy="2971800"/>
            <a:chOff x="624" y="1440"/>
            <a:chExt cx="4416" cy="1872"/>
          </a:xfrm>
        </p:grpSpPr>
        <p:grpSp>
          <p:nvGrpSpPr>
            <p:cNvPr id="21510" name="Group 6"/>
            <p:cNvGrpSpPr>
              <a:grpSpLocks/>
            </p:cNvGrpSpPr>
            <p:nvPr/>
          </p:nvGrpSpPr>
          <p:grpSpPr bwMode="auto">
            <a:xfrm>
              <a:off x="624" y="1824"/>
              <a:ext cx="2112" cy="1488"/>
              <a:chOff x="624" y="1824"/>
              <a:chExt cx="2112" cy="1488"/>
            </a:xfrm>
          </p:grpSpPr>
          <p:pic>
            <p:nvPicPr>
              <p:cNvPr id="21519" name="Picture 7" descr="asym_mole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6" y="1824"/>
                <a:ext cx="1248"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0" name="Rectangle 8"/>
              <p:cNvSpPr>
                <a:spLocks noChangeArrowheads="1"/>
              </p:cNvSpPr>
              <p:nvPr/>
            </p:nvSpPr>
            <p:spPr bwMode="auto">
              <a:xfrm>
                <a:off x="624"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grpSp>
        <p:grpSp>
          <p:nvGrpSpPr>
            <p:cNvPr id="21511" name="Group 9"/>
            <p:cNvGrpSpPr>
              <a:grpSpLocks/>
            </p:cNvGrpSpPr>
            <p:nvPr/>
          </p:nvGrpSpPr>
          <p:grpSpPr bwMode="auto">
            <a:xfrm>
              <a:off x="2928" y="1850"/>
              <a:ext cx="2112" cy="1462"/>
              <a:chOff x="2928" y="1850"/>
              <a:chExt cx="2112" cy="1462"/>
            </a:xfrm>
          </p:grpSpPr>
          <p:pic>
            <p:nvPicPr>
              <p:cNvPr id="21517" name="Picture 10" descr="asym_mole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6" y="1850"/>
                <a:ext cx="1344" cy="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Rectangle 11"/>
              <p:cNvSpPr>
                <a:spLocks noChangeArrowheads="1"/>
              </p:cNvSpPr>
              <p:nvPr/>
            </p:nvSpPr>
            <p:spPr bwMode="auto">
              <a:xfrm>
                <a:off x="2928"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grpSp>
        <p:sp>
          <p:nvSpPr>
            <p:cNvPr id="21512" name="Line 12"/>
            <p:cNvSpPr>
              <a:spLocks noChangeShapeType="1"/>
            </p:cNvSpPr>
            <p:nvPr/>
          </p:nvSpPr>
          <p:spPr bwMode="auto">
            <a:xfrm>
              <a:off x="816" y="1728"/>
              <a:ext cx="624" cy="576"/>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1513" name="Line 13"/>
            <p:cNvSpPr>
              <a:spLocks noChangeShapeType="1"/>
            </p:cNvSpPr>
            <p:nvPr/>
          </p:nvSpPr>
          <p:spPr bwMode="auto">
            <a:xfrm flipH="1">
              <a:off x="3552" y="1632"/>
              <a:ext cx="624" cy="576"/>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1514" name="Line 14"/>
            <p:cNvSpPr>
              <a:spLocks noChangeShapeType="1"/>
            </p:cNvSpPr>
            <p:nvPr/>
          </p:nvSpPr>
          <p:spPr bwMode="auto">
            <a:xfrm flipH="1">
              <a:off x="4119" y="1653"/>
              <a:ext cx="48" cy="624"/>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1515" name="Line 15"/>
            <p:cNvSpPr>
              <a:spLocks noChangeShapeType="1"/>
            </p:cNvSpPr>
            <p:nvPr/>
          </p:nvSpPr>
          <p:spPr bwMode="auto">
            <a:xfrm flipH="1">
              <a:off x="3792" y="1968"/>
              <a:ext cx="48" cy="336"/>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1516" name="Rectangle 16"/>
            <p:cNvSpPr>
              <a:spLocks noChangeArrowheads="1"/>
            </p:cNvSpPr>
            <p:nvPr/>
          </p:nvSpPr>
          <p:spPr bwMode="auto">
            <a:xfrm>
              <a:off x="4176" y="1440"/>
              <a:ext cx="8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Multiple</a:t>
              </a:r>
              <a:br>
                <a:rPr lang="en-US" sz="1800" b="1"/>
              </a:br>
              <a:r>
                <a:rPr lang="en-US" sz="1800" b="1"/>
                <a:t>Colors</a:t>
              </a:r>
            </a:p>
          </p:txBody>
        </p:sp>
      </p:grpSp>
    </p:spTree>
    <p:extLst>
      <p:ext uri="{BB962C8B-B14F-4D97-AF65-F5344CB8AC3E}">
        <p14:creationId xmlns:p14="http://schemas.microsoft.com/office/powerpoint/2010/main" xmlns="" val="71926713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smtClean="0"/>
              <a:t>AB</a:t>
            </a:r>
            <a:r>
              <a:rPr lang="en-US" sz="3600" smtClean="0"/>
              <a:t>C</a:t>
            </a:r>
            <a:r>
              <a:rPr lang="en-US" sz="4400" smtClean="0">
                <a:solidFill>
                  <a:srgbClr val="990000"/>
                </a:solidFill>
              </a:rPr>
              <a:t>D</a:t>
            </a:r>
            <a:r>
              <a:rPr lang="en-US" smtClean="0"/>
              <a:t>Es of Melanoma Screening </a:t>
            </a:r>
          </a:p>
        </p:txBody>
      </p:sp>
      <p:sp>
        <p:nvSpPr>
          <p:cNvPr id="22531" name="Rectangle 3"/>
          <p:cNvSpPr>
            <a:spLocks noChangeArrowheads="1"/>
          </p:cNvSpPr>
          <p:nvPr/>
        </p:nvSpPr>
        <p:spPr bwMode="auto">
          <a:xfrm>
            <a:off x="1423988" y="16764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“D” = DIAMETER</a:t>
            </a:r>
          </a:p>
        </p:txBody>
      </p:sp>
      <p:grpSp>
        <p:nvGrpSpPr>
          <p:cNvPr id="22532" name="Group 4"/>
          <p:cNvGrpSpPr>
            <a:grpSpLocks/>
          </p:cNvGrpSpPr>
          <p:nvPr/>
        </p:nvGrpSpPr>
        <p:grpSpPr bwMode="auto">
          <a:xfrm>
            <a:off x="533400" y="2936875"/>
            <a:ext cx="7467600" cy="2320925"/>
            <a:chOff x="336" y="1850"/>
            <a:chExt cx="4704" cy="1462"/>
          </a:xfrm>
        </p:grpSpPr>
        <p:pic>
          <p:nvPicPr>
            <p:cNvPr id="22533" name="Picture 5" descr="asym_mole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4" y="1872"/>
              <a:ext cx="1200" cy="1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Rectangle 6"/>
            <p:cNvSpPr>
              <a:spLocks noChangeArrowheads="1"/>
            </p:cNvSpPr>
            <p:nvPr/>
          </p:nvSpPr>
          <p:spPr bwMode="auto">
            <a:xfrm>
              <a:off x="624"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grpSp>
          <p:nvGrpSpPr>
            <p:cNvPr id="22535" name="Group 7"/>
            <p:cNvGrpSpPr>
              <a:grpSpLocks/>
            </p:cNvGrpSpPr>
            <p:nvPr/>
          </p:nvGrpSpPr>
          <p:grpSpPr bwMode="auto">
            <a:xfrm>
              <a:off x="2928" y="1850"/>
              <a:ext cx="2112" cy="1462"/>
              <a:chOff x="2928" y="1850"/>
              <a:chExt cx="2112" cy="1462"/>
            </a:xfrm>
          </p:grpSpPr>
          <p:pic>
            <p:nvPicPr>
              <p:cNvPr id="22540" name="Picture 8" descr="asym_mole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6" y="1850"/>
                <a:ext cx="1344" cy="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1" name="Rectangle 9"/>
              <p:cNvSpPr>
                <a:spLocks noChangeArrowheads="1"/>
              </p:cNvSpPr>
              <p:nvPr/>
            </p:nvSpPr>
            <p:spPr bwMode="auto">
              <a:xfrm>
                <a:off x="2928"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grpSp>
        <p:sp>
          <p:nvSpPr>
            <p:cNvPr id="22536" name="AutoShape 10"/>
            <p:cNvSpPr>
              <a:spLocks/>
            </p:cNvSpPr>
            <p:nvPr/>
          </p:nvSpPr>
          <p:spPr bwMode="auto">
            <a:xfrm>
              <a:off x="876" y="2160"/>
              <a:ext cx="180" cy="528"/>
            </a:xfrm>
            <a:prstGeom prst="leftBrace">
              <a:avLst>
                <a:gd name="adj1" fmla="val 24444"/>
                <a:gd name="adj2" fmla="val 50000"/>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ar-SY"/>
            </a:p>
          </p:txBody>
        </p:sp>
        <p:sp>
          <p:nvSpPr>
            <p:cNvPr id="22537" name="AutoShape 11"/>
            <p:cNvSpPr>
              <a:spLocks/>
            </p:cNvSpPr>
            <p:nvPr/>
          </p:nvSpPr>
          <p:spPr bwMode="auto">
            <a:xfrm>
              <a:off x="3009" y="2016"/>
              <a:ext cx="180" cy="864"/>
            </a:xfrm>
            <a:prstGeom prst="leftBrace">
              <a:avLst>
                <a:gd name="adj1" fmla="val 40000"/>
                <a:gd name="adj2" fmla="val 50000"/>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ar-SY"/>
            </a:p>
          </p:txBody>
        </p:sp>
        <p:sp>
          <p:nvSpPr>
            <p:cNvPr id="22538" name="Rectangle 12"/>
            <p:cNvSpPr>
              <a:spLocks noChangeArrowheads="1"/>
            </p:cNvSpPr>
            <p:nvPr/>
          </p:nvSpPr>
          <p:spPr bwMode="auto">
            <a:xfrm>
              <a:off x="336" y="2304"/>
              <a:ext cx="43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&lt;6mm</a:t>
              </a:r>
            </a:p>
          </p:txBody>
        </p:sp>
        <p:sp>
          <p:nvSpPr>
            <p:cNvPr id="22539" name="Rectangle 13"/>
            <p:cNvSpPr>
              <a:spLocks noChangeArrowheads="1"/>
            </p:cNvSpPr>
            <p:nvPr/>
          </p:nvSpPr>
          <p:spPr bwMode="auto">
            <a:xfrm>
              <a:off x="2496" y="2304"/>
              <a:ext cx="43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&gt;6mm</a:t>
              </a:r>
            </a:p>
          </p:txBody>
        </p:sp>
      </p:grpSp>
    </p:spTree>
    <p:extLst>
      <p:ext uri="{BB962C8B-B14F-4D97-AF65-F5344CB8AC3E}">
        <p14:creationId xmlns:p14="http://schemas.microsoft.com/office/powerpoint/2010/main" xmlns="" val="71409587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n-US" smtClean="0"/>
              <a:t>AB</a:t>
            </a:r>
            <a:r>
              <a:rPr lang="en-US" sz="3600" smtClean="0"/>
              <a:t>C</a:t>
            </a:r>
            <a:r>
              <a:rPr lang="en-US" smtClean="0"/>
              <a:t>D</a:t>
            </a:r>
            <a:r>
              <a:rPr lang="en-US" sz="4400" smtClean="0">
                <a:solidFill>
                  <a:srgbClr val="990000"/>
                </a:solidFill>
              </a:rPr>
              <a:t>E</a:t>
            </a:r>
            <a:r>
              <a:rPr lang="en-US" smtClean="0"/>
              <a:t>s of Melanoma Screening </a:t>
            </a:r>
          </a:p>
        </p:txBody>
      </p:sp>
      <p:sp>
        <p:nvSpPr>
          <p:cNvPr id="23555" name="Rectangle 3"/>
          <p:cNvSpPr>
            <a:spLocks noChangeArrowheads="1"/>
          </p:cNvSpPr>
          <p:nvPr/>
        </p:nvSpPr>
        <p:spPr bwMode="auto">
          <a:xfrm>
            <a:off x="1423988" y="1676400"/>
            <a:ext cx="6248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3200" b="1">
                <a:solidFill>
                  <a:srgbClr val="2A3594"/>
                </a:solidFill>
              </a:rPr>
              <a:t>“E” = Elevation </a:t>
            </a:r>
          </a:p>
        </p:txBody>
      </p:sp>
      <p:pic>
        <p:nvPicPr>
          <p:cNvPr id="23556" name="Picture 4" descr="asym_mole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52600" y="2971800"/>
            <a:ext cx="1905000" cy="175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Rectangle 5"/>
          <p:cNvSpPr>
            <a:spLocks noChangeArrowheads="1"/>
          </p:cNvSpPr>
          <p:nvPr/>
        </p:nvSpPr>
        <p:spPr bwMode="auto">
          <a:xfrm>
            <a:off x="990600" y="4724400"/>
            <a:ext cx="3352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NORMAL</a:t>
            </a:r>
          </a:p>
        </p:txBody>
      </p:sp>
      <p:grpSp>
        <p:nvGrpSpPr>
          <p:cNvPr id="23558" name="Group 6"/>
          <p:cNvGrpSpPr>
            <a:grpSpLocks/>
          </p:cNvGrpSpPr>
          <p:nvPr/>
        </p:nvGrpSpPr>
        <p:grpSpPr bwMode="auto">
          <a:xfrm>
            <a:off x="4648200" y="2543175"/>
            <a:ext cx="4114800" cy="2714625"/>
            <a:chOff x="2928" y="1602"/>
            <a:chExt cx="2592" cy="1710"/>
          </a:xfrm>
        </p:grpSpPr>
        <p:grpSp>
          <p:nvGrpSpPr>
            <p:cNvPr id="23559" name="Group 7"/>
            <p:cNvGrpSpPr>
              <a:grpSpLocks/>
            </p:cNvGrpSpPr>
            <p:nvPr/>
          </p:nvGrpSpPr>
          <p:grpSpPr bwMode="auto">
            <a:xfrm>
              <a:off x="2928" y="1850"/>
              <a:ext cx="2112" cy="1462"/>
              <a:chOff x="2928" y="1850"/>
              <a:chExt cx="2112" cy="1462"/>
            </a:xfrm>
          </p:grpSpPr>
          <p:pic>
            <p:nvPicPr>
              <p:cNvPr id="23564" name="Picture 8" descr="asym_mole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16" y="1850"/>
                <a:ext cx="1344" cy="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5" name="Rectangle 9"/>
              <p:cNvSpPr>
                <a:spLocks noChangeArrowheads="1"/>
              </p:cNvSpPr>
              <p:nvPr/>
            </p:nvSpPr>
            <p:spPr bwMode="auto">
              <a:xfrm>
                <a:off x="2928" y="2976"/>
                <a:ext cx="211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b="1"/>
                  <a:t>ABNORMAL</a:t>
                </a:r>
              </a:p>
            </p:txBody>
          </p:sp>
        </p:grpSp>
        <p:sp>
          <p:nvSpPr>
            <p:cNvPr id="23560" name="Line 10"/>
            <p:cNvSpPr>
              <a:spLocks noChangeShapeType="1"/>
            </p:cNvSpPr>
            <p:nvPr/>
          </p:nvSpPr>
          <p:spPr bwMode="auto">
            <a:xfrm flipH="1">
              <a:off x="3840" y="1728"/>
              <a:ext cx="672" cy="432"/>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3561" name="Line 11"/>
            <p:cNvSpPr>
              <a:spLocks noChangeShapeType="1"/>
            </p:cNvSpPr>
            <p:nvPr/>
          </p:nvSpPr>
          <p:spPr bwMode="auto">
            <a:xfrm flipH="1" flipV="1">
              <a:off x="4224" y="2640"/>
              <a:ext cx="720" cy="288"/>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ar-SY"/>
            </a:p>
          </p:txBody>
        </p:sp>
        <p:sp>
          <p:nvSpPr>
            <p:cNvPr id="23562" name="Rectangle 12"/>
            <p:cNvSpPr>
              <a:spLocks noChangeArrowheads="1"/>
            </p:cNvSpPr>
            <p:nvPr/>
          </p:nvSpPr>
          <p:spPr bwMode="auto">
            <a:xfrm>
              <a:off x="4350" y="1602"/>
              <a:ext cx="76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Raised</a:t>
              </a:r>
            </a:p>
            <a:p>
              <a:pPr algn="ctr"/>
              <a:r>
                <a:rPr lang="en-US" sz="1800" b="1"/>
                <a:t>Area</a:t>
              </a:r>
            </a:p>
          </p:txBody>
        </p:sp>
        <p:sp>
          <p:nvSpPr>
            <p:cNvPr id="23563" name="Rectangle 13"/>
            <p:cNvSpPr>
              <a:spLocks noChangeArrowheads="1"/>
            </p:cNvSpPr>
            <p:nvPr/>
          </p:nvSpPr>
          <p:spPr bwMode="auto">
            <a:xfrm>
              <a:off x="4752" y="2880"/>
              <a:ext cx="76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800" b="1"/>
                <a:t>Flat</a:t>
              </a:r>
            </a:p>
            <a:p>
              <a:pPr algn="ctr"/>
              <a:r>
                <a:rPr lang="en-US" sz="1800" b="1"/>
                <a:t>Area</a:t>
              </a:r>
            </a:p>
          </p:txBody>
        </p:sp>
      </p:grpSp>
    </p:spTree>
    <p:extLst>
      <p:ext uri="{BB962C8B-B14F-4D97-AF65-F5344CB8AC3E}">
        <p14:creationId xmlns:p14="http://schemas.microsoft.com/office/powerpoint/2010/main" xmlns="" val="382927617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Strawberry hemangioma</a:t>
            </a:r>
          </a:p>
        </p:txBody>
      </p:sp>
      <p:sp>
        <p:nvSpPr>
          <p:cNvPr id="96260" name="Rectangle 4"/>
          <p:cNvSpPr>
            <a:spLocks noGrp="1" noChangeArrowheads="1"/>
          </p:cNvSpPr>
          <p:nvPr>
            <p:ph type="body" sz="half" idx="2"/>
          </p:nvPr>
        </p:nvSpPr>
        <p:spPr/>
        <p:txBody>
          <a:bodyPr/>
          <a:lstStyle/>
          <a:p>
            <a:r>
              <a:rPr lang="en-US" sz="2800"/>
              <a:t>Red</a:t>
            </a:r>
          </a:p>
          <a:p>
            <a:r>
              <a:rPr lang="en-US" sz="2800"/>
              <a:t>Patch</a:t>
            </a:r>
          </a:p>
          <a:p>
            <a:r>
              <a:rPr lang="en-US" sz="2800"/>
              <a:t>5 cms</a:t>
            </a:r>
          </a:p>
          <a:p>
            <a:r>
              <a:rPr lang="en-US" sz="2800"/>
              <a:t>Elevated</a:t>
            </a:r>
          </a:p>
          <a:p>
            <a:r>
              <a:rPr lang="en-US" sz="2800"/>
              <a:t>Blanch with pressure</a:t>
            </a:r>
          </a:p>
          <a:p>
            <a:pPr>
              <a:buFontTx/>
              <a:buNone/>
            </a:pPr>
            <a:r>
              <a:rPr lang="en-US" sz="2800"/>
              <a:t>Capillary angiomas composed of small, superficial vessels</a:t>
            </a:r>
          </a:p>
        </p:txBody>
      </p:sp>
      <p:pic>
        <p:nvPicPr>
          <p:cNvPr id="96261" name="Picture 5" descr="G:\MedEd\MEDICINE\dermatology\melton\straw1.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685800" y="2482850"/>
            <a:ext cx="3810000" cy="3109913"/>
          </a:xfrm>
          <a:noFill/>
          <a:ln/>
        </p:spPr>
      </p:pic>
    </p:spTree>
    <p:extLst>
      <p:ext uri="{BB962C8B-B14F-4D97-AF65-F5344CB8AC3E}">
        <p14:creationId xmlns:p14="http://schemas.microsoft.com/office/powerpoint/2010/main" xmlns="" val="25479384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101725" y="1262063"/>
            <a:ext cx="2227263"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762250" y="3197225"/>
            <a:ext cx="2376488" cy="253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955675" y="430213"/>
            <a:ext cx="7974013" cy="831850"/>
          </a:xfrm>
          <a:prstGeom prst="rect">
            <a:avLst/>
          </a:prstGeom>
        </p:spPr>
        <p:txBody>
          <a:bodyPr>
            <a:spAutoFit/>
          </a:bodyPr>
          <a:lstStyle/>
          <a:p>
            <a:pPr algn="ctr" fontAlgn="auto">
              <a:spcBef>
                <a:spcPts val="0"/>
              </a:spcBef>
              <a:spcAft>
                <a:spcPts val="0"/>
              </a:spcAft>
              <a:defRPr/>
            </a:pPr>
            <a:r>
              <a:rPr lang="en-US" sz="4800" b="1" dirty="0">
                <a:solidFill>
                  <a:schemeClr val="accent6">
                    <a:lumMod val="75000"/>
                  </a:schemeClr>
                </a:solidFill>
                <a:ea typeface="+mj-ea"/>
                <a:cs typeface="+mj-cs"/>
              </a:rPr>
              <a:t>The ABCDEs of Melanoma</a:t>
            </a:r>
            <a:endParaRPr lang="en-US" sz="4800" b="1" dirty="0">
              <a:solidFill>
                <a:schemeClr val="accent6">
                  <a:lumMod val="75000"/>
                </a:schemeClr>
              </a:solidFill>
              <a:cs typeface="+mn-cs"/>
            </a:endParaRPr>
          </a:p>
        </p:txBody>
      </p:sp>
      <p:sp>
        <p:nvSpPr>
          <p:cNvPr id="9" name="TextBox 8"/>
          <p:cNvSpPr txBox="1"/>
          <p:nvPr/>
        </p:nvSpPr>
        <p:spPr>
          <a:xfrm>
            <a:off x="4943475" y="3595688"/>
            <a:ext cx="3778250" cy="1385887"/>
          </a:xfrm>
          <a:prstGeom prst="rect">
            <a:avLst/>
          </a:prstGeom>
          <a:noFill/>
        </p:spPr>
        <p:txBody>
          <a:bodyPr>
            <a:spAutoFit/>
          </a:bodyPr>
          <a:lstStyle/>
          <a:p>
            <a:pPr fontAlgn="auto">
              <a:spcBef>
                <a:spcPts val="0"/>
              </a:spcBef>
              <a:spcAft>
                <a:spcPts val="0"/>
              </a:spcAft>
              <a:defRPr/>
            </a:pPr>
            <a:r>
              <a:rPr lang="en-US" sz="2800" b="1" dirty="0">
                <a:solidFill>
                  <a:schemeClr val="accent6">
                    <a:lumMod val="75000"/>
                  </a:schemeClr>
                </a:solidFill>
                <a:latin typeface="+mn-lt"/>
                <a:cs typeface="+mn-cs"/>
              </a:rPr>
              <a:t>I</a:t>
            </a:r>
            <a:r>
              <a:rPr lang="en-US" sz="2800" dirty="0">
                <a:solidFill>
                  <a:schemeClr val="accent6">
                    <a:lumMod val="75000"/>
                  </a:schemeClr>
                </a:solidFill>
                <a:latin typeface="+mn-lt"/>
                <a:cs typeface="+mn-cs"/>
              </a:rPr>
              <a:t>rregularity – edges are ragged or blurred</a:t>
            </a:r>
            <a:br>
              <a:rPr lang="en-US" sz="2800" dirty="0">
                <a:solidFill>
                  <a:schemeClr val="accent6">
                    <a:lumMod val="75000"/>
                  </a:schemeClr>
                </a:solidFill>
                <a:latin typeface="+mn-lt"/>
                <a:cs typeface="+mn-cs"/>
              </a:rPr>
            </a:br>
            <a:endParaRPr lang="en-US" sz="2800" dirty="0">
              <a:solidFill>
                <a:schemeClr val="accent6">
                  <a:lumMod val="75000"/>
                </a:schemeClr>
              </a:solidFill>
              <a:latin typeface="+mn-lt"/>
              <a:cs typeface="+mn-cs"/>
            </a:endParaRPr>
          </a:p>
        </p:txBody>
      </p:sp>
      <p:sp>
        <p:nvSpPr>
          <p:cNvPr id="2" name="TextBox 1"/>
          <p:cNvSpPr txBox="1"/>
          <p:nvPr/>
        </p:nvSpPr>
        <p:spPr>
          <a:xfrm>
            <a:off x="3206750" y="1827213"/>
            <a:ext cx="3489325" cy="954087"/>
          </a:xfrm>
          <a:prstGeom prst="rect">
            <a:avLst/>
          </a:prstGeom>
          <a:noFill/>
        </p:spPr>
        <p:txBody>
          <a:bodyPr>
            <a:spAutoFit/>
          </a:bodyPr>
          <a:lstStyle/>
          <a:p>
            <a:pPr fontAlgn="auto">
              <a:spcBef>
                <a:spcPts val="0"/>
              </a:spcBef>
              <a:spcAft>
                <a:spcPts val="0"/>
              </a:spcAft>
              <a:defRPr/>
            </a:pPr>
            <a:r>
              <a:rPr lang="en-US" sz="2800" dirty="0">
                <a:solidFill>
                  <a:schemeClr val="accent6">
                    <a:lumMod val="75000"/>
                  </a:schemeClr>
                </a:solidFill>
                <a:latin typeface="+mn-lt"/>
                <a:cs typeface="+mn-cs"/>
              </a:rPr>
              <a:t>One half is unlike the other half.</a:t>
            </a:r>
          </a:p>
        </p:txBody>
      </p:sp>
    </p:spTree>
    <p:extLst>
      <p:ext uri="{BB962C8B-B14F-4D97-AF65-F5344CB8AC3E}">
        <p14:creationId xmlns:p14="http://schemas.microsoft.com/office/powerpoint/2010/main" xmlns="" val="1288694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572000" y="4268788"/>
            <a:ext cx="4146550" cy="1384300"/>
          </a:xfrm>
          <a:prstGeom prst="rect">
            <a:avLst/>
          </a:prstGeom>
        </p:spPr>
        <p:txBody>
          <a:bodyPr anchor="ctr">
            <a:spAutoFit/>
          </a:bodyPr>
          <a:lstStyle/>
          <a:p>
            <a:pPr fontAlgn="auto">
              <a:spcBef>
                <a:spcPts val="0"/>
              </a:spcBef>
              <a:spcAft>
                <a:spcPts val="0"/>
              </a:spcAft>
              <a:defRPr/>
            </a:pPr>
            <a:r>
              <a:rPr lang="en-US" sz="2800" dirty="0">
                <a:solidFill>
                  <a:schemeClr val="accent6">
                    <a:lumMod val="75000"/>
                  </a:schemeClr>
                </a:solidFill>
                <a:latin typeface="+mn-lt"/>
                <a:cs typeface="+mn-cs"/>
              </a:rPr>
              <a:t>Usually &gt; 6mm when diagnosed, but can be smaller</a:t>
            </a:r>
          </a:p>
        </p:txBody>
      </p:sp>
      <p:pic>
        <p:nvPicPr>
          <p:cNvPr id="5124" name="Picture 6"/>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082800" y="3738563"/>
            <a:ext cx="2489200" cy="244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8"/>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143000" y="1495425"/>
            <a:ext cx="2497138"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524250" y="2066925"/>
            <a:ext cx="3368675" cy="1816100"/>
          </a:xfrm>
          <a:prstGeom prst="rect">
            <a:avLst/>
          </a:prstGeom>
          <a:noFill/>
        </p:spPr>
        <p:txBody>
          <a:bodyPr>
            <a:spAutoFit/>
          </a:bodyPr>
          <a:lstStyle/>
          <a:p>
            <a:pPr fontAlgn="auto">
              <a:spcBef>
                <a:spcPts val="0"/>
              </a:spcBef>
              <a:spcAft>
                <a:spcPts val="0"/>
              </a:spcAft>
              <a:defRPr/>
            </a:pPr>
            <a:r>
              <a:rPr lang="en-US" sz="2800" dirty="0">
                <a:solidFill>
                  <a:schemeClr val="accent6">
                    <a:lumMod val="75000"/>
                  </a:schemeClr>
                </a:solidFill>
                <a:latin typeface="+mn-lt"/>
                <a:cs typeface="+mn-cs"/>
              </a:rPr>
              <a:t>Varies from one area to another</a:t>
            </a:r>
            <a:br>
              <a:rPr lang="en-US" sz="2800" dirty="0">
                <a:solidFill>
                  <a:schemeClr val="accent6">
                    <a:lumMod val="75000"/>
                  </a:schemeClr>
                </a:solidFill>
                <a:latin typeface="+mn-lt"/>
                <a:cs typeface="+mn-cs"/>
              </a:rPr>
            </a:br>
            <a:r>
              <a:rPr lang="en-US" sz="2800" dirty="0">
                <a:solidFill>
                  <a:schemeClr val="accent6">
                    <a:lumMod val="75000"/>
                  </a:schemeClr>
                </a:solidFill>
                <a:latin typeface="+mn-lt"/>
                <a:cs typeface="+mn-cs"/>
              </a:rPr>
              <a:t/>
            </a:r>
            <a:br>
              <a:rPr lang="en-US" sz="2800" dirty="0">
                <a:solidFill>
                  <a:schemeClr val="accent6">
                    <a:lumMod val="75000"/>
                  </a:schemeClr>
                </a:solidFill>
                <a:latin typeface="+mn-lt"/>
                <a:cs typeface="+mn-cs"/>
              </a:rPr>
            </a:br>
            <a:endParaRPr lang="en-US" sz="2800" dirty="0">
              <a:solidFill>
                <a:schemeClr val="accent6">
                  <a:lumMod val="75000"/>
                </a:schemeClr>
              </a:solidFill>
              <a:latin typeface="+mn-lt"/>
              <a:cs typeface="+mn-cs"/>
            </a:endParaRPr>
          </a:p>
        </p:txBody>
      </p:sp>
      <p:sp>
        <p:nvSpPr>
          <p:cNvPr id="11" name="Rectangle 10"/>
          <p:cNvSpPr/>
          <p:nvPr/>
        </p:nvSpPr>
        <p:spPr>
          <a:xfrm>
            <a:off x="955675" y="430213"/>
            <a:ext cx="7974013" cy="831850"/>
          </a:xfrm>
          <a:prstGeom prst="rect">
            <a:avLst/>
          </a:prstGeom>
        </p:spPr>
        <p:txBody>
          <a:bodyPr>
            <a:spAutoFit/>
          </a:bodyPr>
          <a:lstStyle/>
          <a:p>
            <a:pPr algn="ctr" fontAlgn="auto">
              <a:spcBef>
                <a:spcPts val="0"/>
              </a:spcBef>
              <a:spcAft>
                <a:spcPts val="0"/>
              </a:spcAft>
              <a:defRPr/>
            </a:pPr>
            <a:r>
              <a:rPr lang="en-US" sz="4800" b="1" dirty="0">
                <a:solidFill>
                  <a:schemeClr val="accent6">
                    <a:lumMod val="75000"/>
                  </a:schemeClr>
                </a:solidFill>
                <a:ea typeface="+mj-ea"/>
                <a:cs typeface="+mj-cs"/>
              </a:rPr>
              <a:t>The ABCDEs of Melanoma</a:t>
            </a:r>
            <a:endParaRPr lang="en-US" sz="4800" b="1" dirty="0">
              <a:solidFill>
                <a:schemeClr val="accent6">
                  <a:lumMod val="75000"/>
                </a:schemeClr>
              </a:solidFill>
              <a:cs typeface="+mn-cs"/>
            </a:endParaRPr>
          </a:p>
        </p:txBody>
      </p:sp>
    </p:spTree>
    <p:extLst>
      <p:ext uri="{BB962C8B-B14F-4D97-AF65-F5344CB8AC3E}">
        <p14:creationId xmlns:p14="http://schemas.microsoft.com/office/powerpoint/2010/main" xmlns="" val="12183254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7940"/>
            <a:ext cx="7560840" cy="67900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2"/>
          <p:cNvSpPr txBox="1">
            <a:spLocks noChangeArrowheads="1"/>
          </p:cNvSpPr>
          <p:nvPr/>
        </p:nvSpPr>
        <p:spPr bwMode="auto">
          <a:xfrm>
            <a:off x="1279525" y="358775"/>
            <a:ext cx="3840163"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atin typeface="Cooper Black" pitchFamily="18" charset="0"/>
              </a:rPr>
              <a:t>Asymmetry</a:t>
            </a:r>
          </a:p>
        </p:txBody>
      </p:sp>
      <p:sp>
        <p:nvSpPr>
          <p:cNvPr id="2" name="مستطيل 1"/>
          <p:cNvSpPr/>
          <p:nvPr/>
        </p:nvSpPr>
        <p:spPr>
          <a:xfrm>
            <a:off x="6372200" y="3105835"/>
            <a:ext cx="2771800" cy="1200329"/>
          </a:xfrm>
          <a:prstGeom prst="rect">
            <a:avLst/>
          </a:prstGeom>
        </p:spPr>
        <p:txBody>
          <a:bodyPr wrap="square">
            <a:spAutoFit/>
          </a:bodyPr>
          <a:lstStyle/>
          <a:p>
            <a:r>
              <a:rPr lang="en-US" sz="2400" dirty="0">
                <a:latin typeface="Franklin Gothic Medium" pitchFamily="34" charset="0"/>
              </a:rPr>
              <a:t>One half does not match</a:t>
            </a:r>
          </a:p>
          <a:p>
            <a:r>
              <a:rPr lang="en-US" sz="2400" dirty="0">
                <a:latin typeface="Franklin Gothic Medium" pitchFamily="34" charset="0"/>
              </a:rPr>
              <a:t>the other half.</a:t>
            </a:r>
          </a:p>
        </p:txBody>
      </p:sp>
    </p:spTree>
    <p:extLst>
      <p:ext uri="{BB962C8B-B14F-4D97-AF65-F5344CB8AC3E}">
        <p14:creationId xmlns:p14="http://schemas.microsoft.com/office/powerpoint/2010/main" xmlns="" val="26539831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61" y="0"/>
            <a:ext cx="766158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2"/>
          <p:cNvSpPr txBox="1">
            <a:spLocks noChangeArrowheads="1"/>
          </p:cNvSpPr>
          <p:nvPr/>
        </p:nvSpPr>
        <p:spPr bwMode="auto">
          <a:xfrm>
            <a:off x="891379" y="282575"/>
            <a:ext cx="66286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latin typeface="Cooper Black" pitchFamily="18" charset="0"/>
              </a:rPr>
              <a:t>Border </a:t>
            </a:r>
            <a:r>
              <a:rPr lang="en-US" sz="2800" dirty="0" smtClean="0">
                <a:latin typeface="Cooper Black" pitchFamily="18" charset="0"/>
              </a:rPr>
              <a:t>irregularity                                </a:t>
            </a:r>
            <a:endParaRPr lang="en-US" sz="2800" dirty="0">
              <a:latin typeface="Cooper Black" pitchFamily="18" charset="0"/>
            </a:endParaRPr>
          </a:p>
        </p:txBody>
      </p:sp>
      <p:sp>
        <p:nvSpPr>
          <p:cNvPr id="2" name="مستطيل 1"/>
          <p:cNvSpPr/>
          <p:nvPr/>
        </p:nvSpPr>
        <p:spPr>
          <a:xfrm>
            <a:off x="7668344" y="3105835"/>
            <a:ext cx="1475656" cy="2308324"/>
          </a:xfrm>
          <a:prstGeom prst="rect">
            <a:avLst/>
          </a:prstGeom>
        </p:spPr>
        <p:txBody>
          <a:bodyPr wrap="square">
            <a:spAutoFit/>
          </a:bodyPr>
          <a:lstStyle/>
          <a:p>
            <a:r>
              <a:rPr lang="en-US" sz="2400" dirty="0">
                <a:latin typeface="Franklin Gothic Medium" pitchFamily="34" charset="0"/>
              </a:rPr>
              <a:t>The edges are ragged, notched, </a:t>
            </a:r>
          </a:p>
          <a:p>
            <a:r>
              <a:rPr lang="en-US" sz="2400" dirty="0">
                <a:latin typeface="Franklin Gothic Medium" pitchFamily="34" charset="0"/>
              </a:rPr>
              <a:t>or blurred.</a:t>
            </a:r>
          </a:p>
        </p:txBody>
      </p:sp>
    </p:spTree>
    <p:extLst>
      <p:ext uri="{BB962C8B-B14F-4D97-AF65-F5344CB8AC3E}">
        <p14:creationId xmlns:p14="http://schemas.microsoft.com/office/powerpoint/2010/main" xmlns="" val="9770594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776" y="0"/>
            <a:ext cx="71485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2"/>
          <p:cNvSpPr txBox="1">
            <a:spLocks noChangeArrowheads="1"/>
          </p:cNvSpPr>
          <p:nvPr/>
        </p:nvSpPr>
        <p:spPr bwMode="auto">
          <a:xfrm>
            <a:off x="1983571" y="282575"/>
            <a:ext cx="119936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latin typeface="Cooper Black" pitchFamily="18" charset="0"/>
              </a:rPr>
              <a:t>Color</a:t>
            </a:r>
          </a:p>
        </p:txBody>
      </p:sp>
      <p:sp>
        <p:nvSpPr>
          <p:cNvPr id="2" name="مستطيل 1"/>
          <p:cNvSpPr/>
          <p:nvPr/>
        </p:nvSpPr>
        <p:spPr>
          <a:xfrm>
            <a:off x="7164288" y="2780928"/>
            <a:ext cx="1979712" cy="2308324"/>
          </a:xfrm>
          <a:prstGeom prst="rect">
            <a:avLst/>
          </a:prstGeom>
        </p:spPr>
        <p:txBody>
          <a:bodyPr wrap="square">
            <a:spAutoFit/>
          </a:bodyPr>
          <a:lstStyle/>
          <a:p>
            <a:r>
              <a:rPr lang="en-US" dirty="0">
                <a:latin typeface="Franklin Gothic Medium" pitchFamily="34" charset="0"/>
              </a:rPr>
              <a:t>The pigmentation is not uniform.</a:t>
            </a:r>
          </a:p>
          <a:p>
            <a:r>
              <a:rPr lang="en-US" dirty="0">
                <a:latin typeface="Franklin Gothic Medium" pitchFamily="34" charset="0"/>
              </a:rPr>
              <a:t>Shades of tan, brown, or black are</a:t>
            </a:r>
          </a:p>
          <a:p>
            <a:r>
              <a:rPr lang="en-US" dirty="0">
                <a:latin typeface="Franklin Gothic Medium" pitchFamily="34" charset="0"/>
              </a:rPr>
              <a:t>present. A mottled appearance</a:t>
            </a:r>
            <a:endParaRPr lang="ar-SY" dirty="0"/>
          </a:p>
        </p:txBody>
      </p:sp>
    </p:spTree>
    <p:extLst>
      <p:ext uri="{BB962C8B-B14F-4D97-AF65-F5344CB8AC3E}">
        <p14:creationId xmlns:p14="http://schemas.microsoft.com/office/powerpoint/2010/main" xmlns="" val="20996095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702027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2"/>
          <p:cNvSpPr txBox="1">
            <a:spLocks noChangeArrowheads="1"/>
          </p:cNvSpPr>
          <p:nvPr/>
        </p:nvSpPr>
        <p:spPr bwMode="auto">
          <a:xfrm>
            <a:off x="2472028" y="358775"/>
            <a:ext cx="188724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800" dirty="0">
                <a:latin typeface="Cooper Black" pitchFamily="18" charset="0"/>
              </a:rPr>
              <a:t>Diameter</a:t>
            </a:r>
          </a:p>
        </p:txBody>
      </p:sp>
      <p:sp>
        <p:nvSpPr>
          <p:cNvPr id="2" name="مستطيل 1"/>
          <p:cNvSpPr/>
          <p:nvPr/>
        </p:nvSpPr>
        <p:spPr>
          <a:xfrm>
            <a:off x="6804248" y="2852936"/>
            <a:ext cx="2339752" cy="1477328"/>
          </a:xfrm>
          <a:prstGeom prst="rect">
            <a:avLst/>
          </a:prstGeom>
        </p:spPr>
        <p:txBody>
          <a:bodyPr wrap="square">
            <a:spAutoFit/>
          </a:bodyPr>
          <a:lstStyle/>
          <a:p>
            <a:r>
              <a:rPr lang="en-US" dirty="0">
                <a:latin typeface="Franklin Gothic Medium" pitchFamily="34" charset="0"/>
              </a:rPr>
              <a:t>Greater than ¼ inch. Any sudden</a:t>
            </a:r>
          </a:p>
          <a:p>
            <a:r>
              <a:rPr lang="en-US" dirty="0">
                <a:latin typeface="Franklin Gothic Medium" pitchFamily="34" charset="0"/>
              </a:rPr>
              <a:t>or continuing increase in size is </a:t>
            </a:r>
          </a:p>
          <a:p>
            <a:r>
              <a:rPr lang="en-US" dirty="0">
                <a:latin typeface="Franklin Gothic Medium" pitchFamily="34" charset="0"/>
              </a:rPr>
              <a:t>of special concern</a:t>
            </a:r>
            <a:endParaRPr lang="ar-SY" dirty="0"/>
          </a:p>
        </p:txBody>
      </p:sp>
    </p:spTree>
    <p:extLst>
      <p:ext uri="{BB962C8B-B14F-4D97-AF65-F5344CB8AC3E}">
        <p14:creationId xmlns:p14="http://schemas.microsoft.com/office/powerpoint/2010/main" xmlns="" val="16423610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en-GB"/>
              <a:t>Malignant melanoma</a:t>
            </a:r>
          </a:p>
        </p:txBody>
      </p:sp>
      <p:sp>
        <p:nvSpPr>
          <p:cNvPr id="117765" name="Rectangle 5"/>
          <p:cNvSpPr>
            <a:spLocks noGrp="1" noChangeArrowheads="1"/>
          </p:cNvSpPr>
          <p:nvPr>
            <p:ph idx="1"/>
          </p:nvPr>
        </p:nvSpPr>
        <p:spPr/>
        <p:txBody>
          <a:bodyPr/>
          <a:lstStyle/>
          <a:p>
            <a:endParaRPr lang="en-US"/>
          </a:p>
        </p:txBody>
      </p:sp>
      <p:pic>
        <p:nvPicPr>
          <p:cNvPr id="117766" name="Picture 6" descr="ABCD melanom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713" y="2060575"/>
            <a:ext cx="5359400" cy="3494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18309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noGrp="1" noChangeArrowheads="1"/>
          </p:cNvSpPr>
          <p:nvPr>
            <p:ph type="title"/>
          </p:nvPr>
        </p:nvSpPr>
        <p:spPr/>
        <p:txBody>
          <a:bodyPr/>
          <a:lstStyle/>
          <a:p>
            <a:r>
              <a:rPr lang="en-GB"/>
              <a:t>Malignant melanoma</a:t>
            </a:r>
          </a:p>
        </p:txBody>
      </p:sp>
      <p:pic>
        <p:nvPicPr>
          <p:cNvPr id="119814" name="Picture 6" descr="melanoma"/>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684213" y="2205038"/>
            <a:ext cx="3525837" cy="26050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19816" name="Picture 8" descr="nodular melanom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916113"/>
            <a:ext cx="3600450" cy="3600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71151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Grp="1" noChangeArrowheads="1"/>
          </p:cNvSpPr>
          <p:nvPr>
            <p:ph type="title"/>
          </p:nvPr>
        </p:nvSpPr>
        <p:spPr>
          <a:xfrm>
            <a:off x="395288" y="0"/>
            <a:ext cx="8229600" cy="1143000"/>
          </a:xfrm>
        </p:spPr>
        <p:txBody>
          <a:bodyPr/>
          <a:lstStyle/>
          <a:p>
            <a:r>
              <a:rPr lang="en-GB"/>
              <a:t>Malignant melanoma</a:t>
            </a:r>
          </a:p>
        </p:txBody>
      </p:sp>
      <p:sp>
        <p:nvSpPr>
          <p:cNvPr id="121861" name="Rectangle 5"/>
          <p:cNvSpPr>
            <a:spLocks noGrp="1" noChangeArrowheads="1"/>
          </p:cNvSpPr>
          <p:nvPr>
            <p:ph idx="1"/>
          </p:nvPr>
        </p:nvSpPr>
        <p:spPr>
          <a:xfrm>
            <a:off x="468313" y="1628775"/>
            <a:ext cx="8229600" cy="4530725"/>
          </a:xfrm>
        </p:spPr>
        <p:txBody>
          <a:bodyPr/>
          <a:lstStyle/>
          <a:p>
            <a:endParaRPr lang="en-US"/>
          </a:p>
        </p:txBody>
      </p:sp>
      <p:pic>
        <p:nvPicPr>
          <p:cNvPr id="121863"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550" y="2565400"/>
            <a:ext cx="3503613" cy="2627313"/>
          </a:xfrm>
          <a:prstGeom prst="rect">
            <a:avLst/>
          </a:prstGeom>
          <a:noFill/>
          <a:extLst>
            <a:ext uri="{909E8E84-426E-40DD-AFC4-6F175D3DCCD1}">
              <a14:hiddenFill xmlns:a14="http://schemas.microsoft.com/office/drawing/2010/main" xmlns="">
                <a:solidFill>
                  <a:srgbClr val="FFFFFF"/>
                </a:solidFill>
              </a14:hiddenFill>
            </a:ext>
          </a:extLst>
        </p:spPr>
      </p:pic>
      <p:pic>
        <p:nvPicPr>
          <p:cNvPr id="121865" name="Picture 9" descr="Melanoma">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32363" y="2708275"/>
            <a:ext cx="3671887" cy="2760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6464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r>
              <a:rPr lang="en-US"/>
              <a:t>In Situ Malignant Melanoma</a:t>
            </a:r>
          </a:p>
        </p:txBody>
      </p:sp>
      <p:sp>
        <p:nvSpPr>
          <p:cNvPr id="62467" name="Rectangle 3"/>
          <p:cNvSpPr>
            <a:spLocks noGrp="1" noChangeArrowheads="1"/>
          </p:cNvSpPr>
          <p:nvPr>
            <p:ph type="body" sz="half" idx="2"/>
          </p:nvPr>
        </p:nvSpPr>
        <p:spPr/>
        <p:txBody>
          <a:bodyPr/>
          <a:lstStyle/>
          <a:p>
            <a:r>
              <a:rPr lang="en-US" sz="2800"/>
              <a:t>Melanoma cells confined to the epidermis</a:t>
            </a:r>
          </a:p>
          <a:p>
            <a:r>
              <a:rPr lang="en-US" sz="2800"/>
              <a:t>Lack in invasion may persist for months to years</a:t>
            </a:r>
          </a:p>
          <a:p>
            <a:r>
              <a:rPr lang="en-US" sz="2800"/>
              <a:t>Simple excision is often curative</a:t>
            </a:r>
          </a:p>
          <a:p>
            <a:pPr>
              <a:buFont typeface="Wingdings" pitchFamily="2" charset="2"/>
              <a:buNone/>
            </a:pPr>
            <a:endParaRPr lang="en-US" sz="2800"/>
          </a:p>
        </p:txBody>
      </p:sp>
      <p:pic>
        <p:nvPicPr>
          <p:cNvPr id="62468" name="Picture 4" descr="2930"/>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918523406"/>
      </p:ext>
    </p:extLst>
  </p:cSld>
  <p:clrMapOvr>
    <a:masterClrMapping/>
  </p:clrMapOvr>
  <p:transition>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28"/>
          <p:cNvPicPr>
            <a:picLocks noGrp="1" noChangeAspect="1" noChangeArrowheads="1"/>
          </p:cNvPicPr>
          <p:nvPr>
            <p:ph/>
          </p:nvPr>
        </p:nvPicPr>
        <p:blipFill>
          <a:blip r:embed="rId2">
            <a:extLst>
              <a:ext uri="{28A0092B-C50C-407E-A947-70E740481C1C}">
                <a14:useLocalDpi xmlns:a14="http://schemas.microsoft.com/office/drawing/2010/main" xmlns="" val="0"/>
              </a:ext>
            </a:extLst>
          </a:blip>
          <a:srcRect/>
          <a:stretch>
            <a:fillRect/>
          </a:stretch>
        </p:blipFill>
        <p:spPr>
          <a:xfrm>
            <a:off x="0" y="0"/>
            <a:ext cx="5292080" cy="32129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Picture 2" descr="302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0" y="2448991"/>
            <a:ext cx="5292080" cy="440900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aphicFrame>
        <p:nvGraphicFramePr>
          <p:cNvPr id="5" name="جدول 4"/>
          <p:cNvGraphicFramePr>
            <a:graphicFrameLocks noGrp="1"/>
          </p:cNvGraphicFramePr>
          <p:nvPr>
            <p:extLst>
              <p:ext uri="{D42A27DB-BD31-4B8C-83A1-F6EECF244321}">
                <p14:modId xmlns:p14="http://schemas.microsoft.com/office/powerpoint/2010/main" xmlns="" val="3805480459"/>
              </p:ext>
            </p:extLst>
          </p:nvPr>
        </p:nvGraphicFramePr>
        <p:xfrm>
          <a:off x="5220072" y="0"/>
          <a:ext cx="3923928" cy="7528560"/>
        </p:xfrm>
        <a:graphic>
          <a:graphicData uri="http://schemas.openxmlformats.org/drawingml/2006/table">
            <a:tbl>
              <a:tblPr rtl="1" firstRow="1" bandRow="1">
                <a:tableStyleId>{5C22544A-7EE6-4342-B048-85BDC9FD1C3A}</a:tableStyleId>
              </a:tblPr>
              <a:tblGrid>
                <a:gridCol w="3923928"/>
              </a:tblGrid>
              <a:tr h="685800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4400" dirty="0" smtClean="0">
                          <a:solidFill>
                            <a:srgbClr val="FF0000"/>
                          </a:solidFill>
                        </a:rPr>
                        <a:t>Nevus      </a:t>
                      </a:r>
                      <a:r>
                        <a:rPr lang="ar-SY" sz="4400" dirty="0" smtClean="0">
                          <a:solidFill>
                            <a:srgbClr val="FF0000"/>
                          </a:solidFill>
                        </a:rPr>
                        <a:t>               </a:t>
                      </a:r>
                      <a:r>
                        <a:rPr lang="en-US" sz="2400" dirty="0" smtClean="0">
                          <a:solidFill>
                            <a:schemeClr val="tx1"/>
                          </a:solidFill>
                        </a:rPr>
                        <a:t>A benign  </a:t>
                      </a:r>
                      <a:r>
                        <a:rPr lang="ar-SY" sz="2400" dirty="0" smtClean="0">
                          <a:solidFill>
                            <a:schemeClr val="tx1"/>
                          </a:solidFill>
                        </a:rPr>
                        <a:t>                            </a:t>
                      </a:r>
                      <a:r>
                        <a:rPr lang="en-US" sz="2400" dirty="0" smtClean="0">
                          <a:solidFill>
                            <a:schemeClr val="tx1"/>
                          </a:solidFill>
                        </a:rPr>
                        <a:t>       cluster of melanocytic cells arising as a result of proliferation of melanocytes at the </a:t>
                      </a:r>
                      <a:r>
                        <a:rPr lang="en-US" sz="2400" dirty="0" err="1" smtClean="0">
                          <a:solidFill>
                            <a:schemeClr val="tx1"/>
                          </a:solidFill>
                        </a:rPr>
                        <a:t>dermo</a:t>
                      </a:r>
                      <a:r>
                        <a:rPr lang="en-US" sz="2400" dirty="0" smtClean="0">
                          <a:solidFill>
                            <a:schemeClr val="tx1"/>
                          </a:solidFill>
                        </a:rPr>
                        <a:t>-epidermal junction.  These may all remain in contact with the basal layer (the </a:t>
                      </a:r>
                      <a:r>
                        <a:rPr lang="en-US" sz="2400" dirty="0" err="1" smtClean="0">
                          <a:solidFill>
                            <a:schemeClr val="tx1"/>
                          </a:solidFill>
                        </a:rPr>
                        <a:t>junctional</a:t>
                      </a:r>
                      <a:r>
                        <a:rPr lang="en-US" sz="2400" dirty="0" smtClean="0">
                          <a:solidFill>
                            <a:schemeClr val="tx1"/>
                          </a:solidFill>
                        </a:rPr>
                        <a:t> nevus) or may become </a:t>
                      </a:r>
                      <a:r>
                        <a:rPr lang="en-US" sz="2400" dirty="0" err="1" smtClean="0">
                          <a:solidFill>
                            <a:schemeClr val="tx1"/>
                          </a:solidFill>
                        </a:rPr>
                        <a:t>dettached</a:t>
                      </a:r>
                      <a:r>
                        <a:rPr lang="en-US" sz="2400" dirty="0" smtClean="0">
                          <a:solidFill>
                            <a:schemeClr val="tx1"/>
                          </a:solidFill>
                        </a:rPr>
                        <a:t> from the basal layer and lie free in the dermis (the compound and intradermal nevus).</a:t>
                      </a:r>
                    </a:p>
                    <a:p>
                      <a:pPr rtl="1"/>
                      <a:endParaRPr lang="ar-SY" sz="4400" dirty="0" smtClean="0">
                        <a:solidFill>
                          <a:srgbClr val="FF0000"/>
                        </a:solidFill>
                      </a:endParaRPr>
                    </a:p>
                    <a:p>
                      <a:pPr rtl="1"/>
                      <a:endParaRPr lang="ar-SY" sz="4400" dirty="0" smtClean="0">
                        <a:solidFill>
                          <a:srgbClr val="FF0000"/>
                        </a:solidFill>
                      </a:endParaRPr>
                    </a:p>
                    <a:p>
                      <a:pPr rtl="1"/>
                      <a:endParaRPr lang="ar-SY" sz="4400" dirty="0">
                        <a:solidFill>
                          <a:srgbClr val="FF0000"/>
                        </a:solidFill>
                      </a:endParaRPr>
                    </a:p>
                  </a:txBody>
                  <a:tcPr>
                    <a:solidFill>
                      <a:schemeClr val="bg1"/>
                    </a:solidFill>
                  </a:tcPr>
                </a:tc>
              </a:tr>
            </a:tbl>
          </a:graphicData>
        </a:graphic>
      </p:graphicFrame>
    </p:spTree>
    <p:extLst>
      <p:ext uri="{BB962C8B-B14F-4D97-AF65-F5344CB8AC3E}">
        <p14:creationId xmlns:p14="http://schemas.microsoft.com/office/powerpoint/2010/main" xmlns="" val="419365899"/>
      </p:ext>
    </p:extLst>
  </p:cSld>
  <p:clrMapOvr>
    <a:masterClrMapping/>
  </p:clrMapOvr>
  <p:transition>
    <p:comb/>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solidFill>
                  <a:schemeClr val="folHlink"/>
                </a:solidFill>
              </a:rPr>
              <a:t>Classification</a:t>
            </a:r>
          </a:p>
        </p:txBody>
      </p:sp>
      <p:sp>
        <p:nvSpPr>
          <p:cNvPr id="18435" name="Rectangle 4"/>
          <p:cNvSpPr>
            <a:spLocks noGrp="1" noChangeArrowheads="1"/>
          </p:cNvSpPr>
          <p:nvPr>
            <p:ph type="body" sz="half" idx="1"/>
          </p:nvPr>
        </p:nvSpPr>
        <p:spPr/>
        <p:txBody>
          <a:bodyPr/>
          <a:lstStyle/>
          <a:p>
            <a:pPr eaLnBrk="1" hangingPunct="1">
              <a:lnSpc>
                <a:spcPct val="80000"/>
              </a:lnSpc>
            </a:pPr>
            <a:r>
              <a:rPr lang="en-US" altLang="en-US" sz="2400" b="1" smtClean="0"/>
              <a:t>Acral-lentiginous melanoma</a:t>
            </a:r>
            <a:r>
              <a:rPr lang="en-US" altLang="en-US" sz="2400" smtClean="0"/>
              <a:t> (5%) is most frequent in blacks and Asians. The most common site is the plantar surface of the foot; may be subungual</a:t>
            </a:r>
          </a:p>
          <a:p>
            <a:pPr eaLnBrk="1" hangingPunct="1">
              <a:lnSpc>
                <a:spcPct val="80000"/>
              </a:lnSpc>
              <a:buFontTx/>
              <a:buNone/>
            </a:pPr>
            <a:endParaRPr lang="en-US" altLang="en-US" sz="2400" smtClean="0"/>
          </a:p>
          <a:p>
            <a:pPr eaLnBrk="1" hangingPunct="1">
              <a:lnSpc>
                <a:spcPct val="80000"/>
              </a:lnSpc>
            </a:pPr>
            <a:r>
              <a:rPr lang="en-US" altLang="en-US" sz="2400" b="1" smtClean="0"/>
              <a:t>Nodular melanoma</a:t>
            </a:r>
            <a:r>
              <a:rPr lang="en-US" altLang="en-US" sz="2400" smtClean="0"/>
              <a:t> (15%)most often occurs in middle age and is more frequent in males. It is usually dome shaped and may ulcerate. Typically carries the worst prognosis</a:t>
            </a:r>
          </a:p>
        </p:txBody>
      </p:sp>
      <p:sp>
        <p:nvSpPr>
          <p:cNvPr id="18436" name="Rectangle 5"/>
          <p:cNvSpPr>
            <a:spLocks noGrp="1" noChangeArrowheads="1"/>
          </p:cNvSpPr>
          <p:nvPr>
            <p:ph sz="quarter" idx="2"/>
          </p:nvPr>
        </p:nvSpPr>
        <p:spPr/>
        <p:txBody>
          <a:bodyPr/>
          <a:lstStyle/>
          <a:p>
            <a:pPr eaLnBrk="1" hangingPunct="1"/>
            <a:endParaRPr lang="en-US" altLang="en-US" sz="2400" smtClean="0"/>
          </a:p>
        </p:txBody>
      </p:sp>
      <p:sp>
        <p:nvSpPr>
          <p:cNvPr id="18437" name="Rectangle 6"/>
          <p:cNvSpPr>
            <a:spLocks noGrp="1" noChangeArrowheads="1"/>
          </p:cNvSpPr>
          <p:nvPr>
            <p:ph sz="quarter" idx="3"/>
          </p:nvPr>
        </p:nvSpPr>
        <p:spPr/>
        <p:txBody>
          <a:bodyPr/>
          <a:lstStyle/>
          <a:p>
            <a:pPr eaLnBrk="1" hangingPunct="1"/>
            <a:endParaRPr lang="en-US" altLang="en-US" sz="2400" smtClean="0"/>
          </a:p>
        </p:txBody>
      </p:sp>
      <p:pic>
        <p:nvPicPr>
          <p:cNvPr id="18438" name="Picture 8" descr="mel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1600200"/>
            <a:ext cx="4038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10" descr="mel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3962400"/>
            <a:ext cx="40354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13665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r>
              <a:rPr lang="en-US"/>
              <a:t>Nodular Melanoma</a:t>
            </a:r>
          </a:p>
        </p:txBody>
      </p:sp>
      <p:sp>
        <p:nvSpPr>
          <p:cNvPr id="66563" name="Rectangle 3"/>
          <p:cNvSpPr>
            <a:spLocks noGrp="1" noChangeArrowheads="1"/>
          </p:cNvSpPr>
          <p:nvPr>
            <p:ph type="body" sz="half" idx="2"/>
          </p:nvPr>
        </p:nvSpPr>
        <p:spPr/>
        <p:txBody>
          <a:bodyPr/>
          <a:lstStyle/>
          <a:p>
            <a:r>
              <a:rPr lang="en-US" sz="2400"/>
              <a:t>Occurs in the fifth or sixth decade</a:t>
            </a:r>
          </a:p>
          <a:p>
            <a:r>
              <a:rPr lang="en-US" sz="2400"/>
              <a:t>More frequent in males with a ratio of 2:1</a:t>
            </a:r>
          </a:p>
          <a:p>
            <a:r>
              <a:rPr lang="en-US" sz="2400"/>
              <a:t>Found anywhere on the body</a:t>
            </a:r>
          </a:p>
          <a:p>
            <a:r>
              <a:rPr lang="en-US" sz="2400"/>
              <a:t>Most frequently misdiagnosed because it can resemble a blood blister, hemangioma, dermal nevus or polyp</a:t>
            </a:r>
          </a:p>
        </p:txBody>
      </p:sp>
      <p:pic>
        <p:nvPicPr>
          <p:cNvPr id="66564" name="Picture 4" descr="2934"/>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52121756"/>
      </p:ext>
    </p:extLst>
  </p:cSld>
  <p:clrMapOvr>
    <a:masterClrMapping/>
  </p:clrMapOvr>
  <p:transition>
    <p:comb/>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r>
              <a:rPr lang="en-US"/>
              <a:t>Acral Lentinginous Melanoma</a:t>
            </a:r>
          </a:p>
        </p:txBody>
      </p:sp>
      <p:sp>
        <p:nvSpPr>
          <p:cNvPr id="65539" name="Rectangle 3"/>
          <p:cNvSpPr>
            <a:spLocks noGrp="1" noChangeArrowheads="1"/>
          </p:cNvSpPr>
          <p:nvPr>
            <p:ph type="body" sz="half" idx="1"/>
          </p:nvPr>
        </p:nvSpPr>
        <p:spPr/>
        <p:txBody>
          <a:bodyPr/>
          <a:lstStyle/>
          <a:p>
            <a:r>
              <a:rPr lang="en-US" sz="2800"/>
              <a:t>Most common in blacks and orientals</a:t>
            </a:r>
          </a:p>
          <a:p>
            <a:r>
              <a:rPr lang="en-US" sz="2800"/>
              <a:t>Appears on the palms, soles terminal phalanges and mucous membranes</a:t>
            </a:r>
          </a:p>
          <a:p>
            <a:r>
              <a:rPr lang="en-US" sz="2800"/>
              <a:t>The tumor is very aggressive and metastasizes early</a:t>
            </a:r>
          </a:p>
          <a:p>
            <a:endParaRPr lang="en-US" sz="2800"/>
          </a:p>
          <a:p>
            <a:pPr>
              <a:buFont typeface="Wingdings" pitchFamily="2" charset="2"/>
              <a:buNone/>
            </a:pPr>
            <a:endParaRPr lang="en-US" sz="2800"/>
          </a:p>
        </p:txBody>
      </p:sp>
      <p:pic>
        <p:nvPicPr>
          <p:cNvPr id="65540" name="Picture 4" descr="2933"/>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648200" y="2551113"/>
            <a:ext cx="4038600" cy="2622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8627600"/>
      </p:ext>
    </p:extLst>
  </p:cSld>
  <p:clrMapOvr>
    <a:masterClrMapping/>
  </p:clrMapOvr>
  <p:transition>
    <p:comb/>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468313" y="260350"/>
            <a:ext cx="8229600" cy="1143000"/>
          </a:xfrm>
        </p:spPr>
        <p:txBody>
          <a:bodyPr/>
          <a:lstStyle/>
          <a:p>
            <a:r>
              <a:rPr lang="en-GB"/>
              <a:t>Malignant melanoma</a:t>
            </a:r>
          </a:p>
        </p:txBody>
      </p:sp>
      <p:pic>
        <p:nvPicPr>
          <p:cNvPr id="123911" name="Picture 7" descr="Melanoma">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188" y="2708275"/>
            <a:ext cx="3354387" cy="2522538"/>
          </a:xfrm>
          <a:prstGeom prst="rect">
            <a:avLst/>
          </a:prstGeom>
          <a:noFill/>
          <a:extLst>
            <a:ext uri="{909E8E84-426E-40DD-AFC4-6F175D3DCCD1}">
              <a14:hiddenFill xmlns:a14="http://schemas.microsoft.com/office/drawing/2010/main" xmlns="">
                <a:solidFill>
                  <a:srgbClr val="FFFFFF"/>
                </a:solidFill>
              </a14:hiddenFill>
            </a:ext>
          </a:extLst>
        </p:spPr>
      </p:pic>
      <p:pic>
        <p:nvPicPr>
          <p:cNvPr id="123912" name="Picture 8" descr="7-82"/>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4500563" y="2349500"/>
            <a:ext cx="4000500" cy="2838450"/>
          </a:xfrm>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47383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p:cNvSpPr>
            <a:spLocks noGrp="1" noChangeArrowheads="1"/>
          </p:cNvSpPr>
          <p:nvPr>
            <p:ph type="title"/>
          </p:nvPr>
        </p:nvSpPr>
        <p:spPr/>
        <p:txBody>
          <a:bodyPr/>
          <a:lstStyle/>
          <a:p>
            <a:r>
              <a:rPr lang="en-GB"/>
              <a:t>Malignant melanoma</a:t>
            </a:r>
          </a:p>
        </p:txBody>
      </p:sp>
      <p:pic>
        <p:nvPicPr>
          <p:cNvPr id="125958" name="Picture 6" descr="7-171"/>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539750" y="1844675"/>
            <a:ext cx="2838450" cy="4000500"/>
          </a:xfrm>
          <a:extLst>
            <a:ext uri="{909E8E84-426E-40DD-AFC4-6F175D3DCCD1}">
              <a14:hiddenFill xmlns:a14="http://schemas.microsoft.com/office/drawing/2010/main" xmlns="">
                <a:solidFill>
                  <a:srgbClr val="FFFFFF"/>
                </a:solidFill>
              </a14:hiddenFill>
            </a:ext>
          </a:extLst>
        </p:spPr>
      </p:pic>
      <p:pic>
        <p:nvPicPr>
          <p:cNvPr id="125959" name="Picture 7" descr="7-17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19700" y="1773238"/>
            <a:ext cx="2838450" cy="400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59223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GB"/>
              <a:t>Histological classification:</a:t>
            </a:r>
          </a:p>
        </p:txBody>
      </p:sp>
      <p:sp>
        <p:nvSpPr>
          <p:cNvPr id="149507" name="Rectangle 3"/>
          <p:cNvSpPr>
            <a:spLocks noGrp="1" noChangeArrowheads="1"/>
          </p:cNvSpPr>
          <p:nvPr>
            <p:ph type="body" idx="1"/>
          </p:nvPr>
        </p:nvSpPr>
        <p:spPr/>
        <p:txBody>
          <a:bodyPr/>
          <a:lstStyle/>
          <a:p>
            <a:pPr>
              <a:lnSpc>
                <a:spcPct val="90000"/>
              </a:lnSpc>
              <a:buFont typeface="Wingdings" pitchFamily="2" charset="2"/>
              <a:buNone/>
            </a:pPr>
            <a:r>
              <a:rPr lang="en-GB" sz="2800"/>
              <a:t>   </a:t>
            </a:r>
            <a:r>
              <a:rPr lang="en-GB" sz="2800" b="1"/>
              <a:t>Breslow thickness:</a:t>
            </a:r>
          </a:p>
          <a:p>
            <a:pPr>
              <a:lnSpc>
                <a:spcPct val="90000"/>
              </a:lnSpc>
            </a:pPr>
            <a:r>
              <a:rPr lang="en-GB" sz="2800"/>
              <a:t>This is the thickness of the melanoma in mm</a:t>
            </a:r>
          </a:p>
          <a:p>
            <a:pPr>
              <a:lnSpc>
                <a:spcPct val="90000"/>
              </a:lnSpc>
              <a:buFont typeface="Wingdings" pitchFamily="2" charset="2"/>
              <a:buNone/>
            </a:pPr>
            <a:endParaRPr lang="en-GB" sz="2800"/>
          </a:p>
          <a:p>
            <a:pPr>
              <a:lnSpc>
                <a:spcPct val="90000"/>
              </a:lnSpc>
              <a:buFont typeface="Wingdings" pitchFamily="2" charset="2"/>
              <a:buNone/>
            </a:pPr>
            <a:r>
              <a:rPr lang="en-GB" sz="2800"/>
              <a:t>   </a:t>
            </a:r>
            <a:r>
              <a:rPr lang="en-GB" sz="2800" b="1"/>
              <a:t>Clark’s level:</a:t>
            </a:r>
          </a:p>
          <a:p>
            <a:pPr>
              <a:lnSpc>
                <a:spcPct val="90000"/>
              </a:lnSpc>
            </a:pPr>
            <a:r>
              <a:rPr lang="en-GB" sz="2800"/>
              <a:t>This describes which layer of skin has been breached</a:t>
            </a:r>
          </a:p>
          <a:p>
            <a:pPr>
              <a:lnSpc>
                <a:spcPct val="90000"/>
              </a:lnSpc>
            </a:pPr>
            <a:r>
              <a:rPr lang="en-GB" sz="2800"/>
              <a:t>Clark’s level 1-epidermis-melanoma in situ</a:t>
            </a:r>
          </a:p>
          <a:p>
            <a:pPr>
              <a:lnSpc>
                <a:spcPct val="90000"/>
              </a:lnSpc>
            </a:pPr>
            <a:r>
              <a:rPr lang="en-GB" sz="2800"/>
              <a:t>Clark’s level 2-dermal invasion</a:t>
            </a:r>
          </a:p>
          <a:p>
            <a:pPr>
              <a:lnSpc>
                <a:spcPct val="90000"/>
              </a:lnSpc>
            </a:pPr>
            <a:r>
              <a:rPr lang="en-GB" sz="2800"/>
              <a:t>Clark’s level 5- invasion of subcutaneous fat</a:t>
            </a:r>
          </a:p>
          <a:p>
            <a:pPr>
              <a:lnSpc>
                <a:spcPct val="90000"/>
              </a:lnSpc>
            </a:pPr>
            <a:endParaRPr lang="en-GB" sz="2800"/>
          </a:p>
          <a:p>
            <a:pPr>
              <a:lnSpc>
                <a:spcPct val="90000"/>
              </a:lnSpc>
              <a:buFont typeface="Wingdings" pitchFamily="2" charset="2"/>
              <a:buNone/>
            </a:pPr>
            <a:endParaRPr lang="en-GB" sz="2800"/>
          </a:p>
          <a:p>
            <a:pPr>
              <a:lnSpc>
                <a:spcPct val="90000"/>
              </a:lnSpc>
              <a:buFont typeface="Wingdings" pitchFamily="2" charset="2"/>
              <a:buNone/>
            </a:pPr>
            <a:endParaRPr lang="en-GB" sz="2800"/>
          </a:p>
          <a:p>
            <a:pPr>
              <a:lnSpc>
                <a:spcPct val="90000"/>
              </a:lnSpc>
            </a:pPr>
            <a:endParaRPr lang="en-GB" sz="2800"/>
          </a:p>
        </p:txBody>
      </p:sp>
    </p:spTree>
    <p:extLst>
      <p:ext uri="{BB962C8B-B14F-4D97-AF65-F5344CB8AC3E}">
        <p14:creationId xmlns:p14="http://schemas.microsoft.com/office/powerpoint/2010/main" xmlns="" val="20190605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solidFill>
                  <a:schemeClr val="folHlink"/>
                </a:solidFill>
              </a:rPr>
              <a:t>Clark’s Level</a:t>
            </a:r>
          </a:p>
        </p:txBody>
      </p:sp>
      <p:sp>
        <p:nvSpPr>
          <p:cNvPr id="24579" name="Rectangle 3"/>
          <p:cNvSpPr>
            <a:spLocks noGrp="1" noChangeArrowheads="1"/>
          </p:cNvSpPr>
          <p:nvPr>
            <p:ph type="body" sz="half" idx="1"/>
          </p:nvPr>
        </p:nvSpPr>
        <p:spPr/>
        <p:txBody>
          <a:bodyPr/>
          <a:lstStyle/>
          <a:p>
            <a:pPr eaLnBrk="1" hangingPunct="1">
              <a:lnSpc>
                <a:spcPct val="80000"/>
              </a:lnSpc>
            </a:pPr>
            <a:r>
              <a:rPr lang="en-US" altLang="en-US" sz="1800" smtClean="0"/>
              <a:t>describes the level of anatomical invasion of the melanoma in the skin </a:t>
            </a:r>
          </a:p>
          <a:p>
            <a:pPr eaLnBrk="1" hangingPunct="1">
              <a:lnSpc>
                <a:spcPct val="80000"/>
              </a:lnSpc>
            </a:pPr>
            <a:r>
              <a:rPr lang="en-US" altLang="en-US" sz="1800" smtClean="0"/>
              <a:t>Five anatomical levels, and higher levels have worsening prognostic implications </a:t>
            </a:r>
          </a:p>
          <a:p>
            <a:pPr eaLnBrk="1" hangingPunct="1">
              <a:lnSpc>
                <a:spcPct val="80000"/>
              </a:lnSpc>
            </a:pPr>
            <a:r>
              <a:rPr lang="en-US" altLang="en-US" sz="1800" smtClean="0"/>
              <a:t>1. Melanoma confined to the epidermis</a:t>
            </a:r>
          </a:p>
          <a:p>
            <a:pPr eaLnBrk="1" hangingPunct="1">
              <a:lnSpc>
                <a:spcPct val="80000"/>
              </a:lnSpc>
            </a:pPr>
            <a:r>
              <a:rPr lang="en-US" altLang="en-US" sz="1800" smtClean="0"/>
              <a:t>2. Invasion into the papillary dermis</a:t>
            </a:r>
          </a:p>
          <a:p>
            <a:pPr eaLnBrk="1" hangingPunct="1">
              <a:lnSpc>
                <a:spcPct val="80000"/>
              </a:lnSpc>
            </a:pPr>
            <a:r>
              <a:rPr lang="en-US" altLang="en-US" sz="1800" smtClean="0"/>
              <a:t>3. Invasion to the junction of the papillary and reticular dermis</a:t>
            </a:r>
          </a:p>
          <a:p>
            <a:pPr eaLnBrk="1" hangingPunct="1">
              <a:lnSpc>
                <a:spcPct val="80000"/>
              </a:lnSpc>
            </a:pPr>
            <a:r>
              <a:rPr lang="en-US" altLang="en-US" sz="1800" smtClean="0"/>
              <a:t>4. Invasion into the reticular dermis </a:t>
            </a:r>
          </a:p>
          <a:p>
            <a:pPr eaLnBrk="1" hangingPunct="1">
              <a:lnSpc>
                <a:spcPct val="80000"/>
              </a:lnSpc>
            </a:pPr>
            <a:r>
              <a:rPr lang="en-US" altLang="en-US" sz="1800" smtClean="0"/>
              <a:t>5. Invasion into the subcutaneous fat  </a:t>
            </a:r>
          </a:p>
          <a:p>
            <a:pPr eaLnBrk="1" hangingPunct="1">
              <a:lnSpc>
                <a:spcPct val="80000"/>
              </a:lnSpc>
            </a:pPr>
            <a:endParaRPr lang="en-US" altLang="en-US" sz="1800" smtClean="0"/>
          </a:p>
        </p:txBody>
      </p:sp>
      <p:sp>
        <p:nvSpPr>
          <p:cNvPr id="24580" name="Rectangle 4"/>
          <p:cNvSpPr>
            <a:spLocks noGrp="1" noChangeArrowheads="1"/>
          </p:cNvSpPr>
          <p:nvPr>
            <p:ph sz="half" idx="2"/>
          </p:nvPr>
        </p:nvSpPr>
        <p:spPr/>
        <p:txBody>
          <a:bodyPr/>
          <a:lstStyle/>
          <a:p>
            <a:pPr eaLnBrk="1" hangingPunct="1">
              <a:lnSpc>
                <a:spcPct val="80000"/>
              </a:lnSpc>
            </a:pPr>
            <a:endParaRPr lang="en-US" altLang="en-US" sz="1800" smtClean="0"/>
          </a:p>
        </p:txBody>
      </p:sp>
      <p:pic>
        <p:nvPicPr>
          <p:cNvPr id="24581" name="Picture 6" descr="SkinLayer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5800" y="1371600"/>
            <a:ext cx="4648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5790987"/>
      </p:ext>
    </p:extLst>
  </p:cSld>
  <p:clrMapOvr>
    <a:masterClrMapping/>
  </p:clrMapOvr>
  <p:transition>
    <p:comb/>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BRESLOW THICKNESS</a:t>
            </a:r>
          </a:p>
        </p:txBody>
      </p:sp>
      <p:sp>
        <p:nvSpPr>
          <p:cNvPr id="20483" name="Rectangle 3"/>
          <p:cNvSpPr>
            <a:spLocks noGrp="1" noChangeArrowheads="1"/>
          </p:cNvSpPr>
          <p:nvPr>
            <p:ph type="body" idx="1"/>
          </p:nvPr>
        </p:nvSpPr>
        <p:spPr>
          <a:xfrm>
            <a:off x="685800" y="1981200"/>
            <a:ext cx="7772400" cy="4419600"/>
          </a:xfrm>
        </p:spPr>
        <p:txBody>
          <a:bodyPr/>
          <a:lstStyle/>
          <a:p>
            <a:r>
              <a:rPr lang="en-US"/>
              <a:t>STAGE I</a:t>
            </a:r>
          </a:p>
          <a:p>
            <a:pPr lvl="1"/>
            <a:r>
              <a:rPr lang="en-US"/>
              <a:t>0.75MM OR LESS</a:t>
            </a:r>
          </a:p>
          <a:p>
            <a:r>
              <a:rPr lang="en-US"/>
              <a:t>STAGE II</a:t>
            </a:r>
          </a:p>
          <a:p>
            <a:pPr lvl="1"/>
            <a:r>
              <a:rPr lang="en-US"/>
              <a:t>0.76MM TO 1.50MM</a:t>
            </a:r>
          </a:p>
          <a:p>
            <a:r>
              <a:rPr lang="en-US"/>
              <a:t>STAGE III</a:t>
            </a:r>
          </a:p>
          <a:p>
            <a:pPr lvl="1"/>
            <a:r>
              <a:rPr lang="en-US"/>
              <a:t>1.51MM TO 4.0MM</a:t>
            </a:r>
          </a:p>
          <a:p>
            <a:r>
              <a:rPr lang="en-US"/>
              <a:t>STAGE 1V</a:t>
            </a:r>
          </a:p>
          <a:p>
            <a:pPr lvl="1"/>
            <a:r>
              <a:rPr lang="en-US"/>
              <a:t>4.0MM OR GREATER</a:t>
            </a:r>
          </a:p>
        </p:txBody>
      </p:sp>
    </p:spTree>
    <p:extLst>
      <p:ext uri="{BB962C8B-B14F-4D97-AF65-F5344CB8AC3E}">
        <p14:creationId xmlns:p14="http://schemas.microsoft.com/office/powerpoint/2010/main" xmlns="" val="14378327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990600"/>
          </a:xfrm>
        </p:spPr>
        <p:txBody>
          <a:bodyPr/>
          <a:lstStyle/>
          <a:p>
            <a:pPr eaLnBrk="1" hangingPunct="1"/>
            <a:r>
              <a:rPr lang="en-US" altLang="en-US" smtClean="0">
                <a:solidFill>
                  <a:schemeClr val="folHlink"/>
                </a:solidFill>
              </a:rPr>
              <a:t>Staging</a:t>
            </a:r>
          </a:p>
        </p:txBody>
      </p:sp>
      <p:sp>
        <p:nvSpPr>
          <p:cNvPr id="29699" name="Rectangle 3"/>
          <p:cNvSpPr>
            <a:spLocks noGrp="1" noChangeArrowheads="1"/>
          </p:cNvSpPr>
          <p:nvPr>
            <p:ph type="body" idx="1"/>
          </p:nvPr>
        </p:nvSpPr>
        <p:spPr>
          <a:xfrm>
            <a:off x="457200" y="762000"/>
            <a:ext cx="8229600" cy="5364163"/>
          </a:xfrm>
        </p:spPr>
        <p:txBody>
          <a:bodyPr>
            <a:normAutofit lnSpcReduction="10000"/>
          </a:bodyPr>
          <a:lstStyle/>
          <a:p>
            <a:pPr eaLnBrk="1" hangingPunct="1">
              <a:lnSpc>
                <a:spcPct val="80000"/>
              </a:lnSpc>
              <a:buFontTx/>
              <a:buNone/>
            </a:pPr>
            <a:r>
              <a:rPr lang="en-US" altLang="en-US" sz="1800" b="1" smtClean="0"/>
              <a:t>Stage 0</a:t>
            </a:r>
            <a:r>
              <a:rPr lang="en-US" altLang="en-US" sz="1800" smtClean="0"/>
              <a:t>: Melanoma in Situ (Clark Level I), 99.9% Survival</a:t>
            </a:r>
            <a:endParaRPr lang="en-US" altLang="en-US" sz="1800" b="1" smtClean="0"/>
          </a:p>
          <a:p>
            <a:pPr eaLnBrk="1" hangingPunct="1">
              <a:lnSpc>
                <a:spcPct val="80000"/>
              </a:lnSpc>
              <a:buFontTx/>
              <a:buNone/>
            </a:pPr>
            <a:r>
              <a:rPr lang="en-US" altLang="en-US" sz="1800" b="1" smtClean="0"/>
              <a:t>Stage I/II</a:t>
            </a:r>
            <a:r>
              <a:rPr lang="en-US" altLang="en-US" sz="1800" smtClean="0"/>
              <a:t>: Invasive Melanoma, 85-99% Survival</a:t>
            </a:r>
          </a:p>
          <a:p>
            <a:pPr eaLnBrk="1" hangingPunct="1">
              <a:lnSpc>
                <a:spcPct val="80000"/>
              </a:lnSpc>
              <a:buFontTx/>
              <a:buNone/>
            </a:pPr>
            <a:r>
              <a:rPr lang="en-US" altLang="en-US" sz="1800" smtClean="0"/>
              <a:t>	-T1a: Less than 1.00 mm primary tumor thickness, w/o Ulceration and mitosis &lt; 1/mm2 </a:t>
            </a:r>
          </a:p>
          <a:p>
            <a:pPr eaLnBrk="1" hangingPunct="1">
              <a:lnSpc>
                <a:spcPct val="80000"/>
              </a:lnSpc>
              <a:buFontTx/>
              <a:buNone/>
            </a:pPr>
            <a:r>
              <a:rPr lang="en-US" altLang="en-US" sz="1800" smtClean="0"/>
              <a:t>	-T1b: Less than 1.00 mm primary tumor thickness, w/Ulceration or mitoses ≥ 1/mm2 </a:t>
            </a:r>
          </a:p>
          <a:p>
            <a:pPr eaLnBrk="1" hangingPunct="1">
              <a:lnSpc>
                <a:spcPct val="80000"/>
              </a:lnSpc>
              <a:buFontTx/>
              <a:buNone/>
            </a:pPr>
            <a:r>
              <a:rPr lang="en-US" altLang="en-US" sz="1800" smtClean="0"/>
              <a:t>	-T2a: 1.00-2.00 mm primary tumor thickness, w/o Ulceration </a:t>
            </a:r>
          </a:p>
          <a:p>
            <a:pPr eaLnBrk="1" hangingPunct="1">
              <a:lnSpc>
                <a:spcPct val="80000"/>
              </a:lnSpc>
              <a:buFontTx/>
              <a:buNone/>
            </a:pPr>
            <a:r>
              <a:rPr lang="en-US" altLang="en-US" sz="1800" b="1" smtClean="0"/>
              <a:t>Stage II</a:t>
            </a:r>
            <a:r>
              <a:rPr lang="en-US" altLang="en-US" sz="1800" smtClean="0"/>
              <a:t>: High Risk Melanoma, 40-85% Survival</a:t>
            </a:r>
          </a:p>
          <a:p>
            <a:pPr eaLnBrk="1" hangingPunct="1">
              <a:lnSpc>
                <a:spcPct val="80000"/>
              </a:lnSpc>
              <a:buFontTx/>
              <a:buNone/>
            </a:pPr>
            <a:r>
              <a:rPr lang="en-US" altLang="en-US" sz="1800" smtClean="0"/>
              <a:t>	-T2b: 1.00-2.00 mm primary tumor thickness, w/ Ulceration </a:t>
            </a:r>
          </a:p>
          <a:p>
            <a:pPr eaLnBrk="1" hangingPunct="1">
              <a:lnSpc>
                <a:spcPct val="80000"/>
              </a:lnSpc>
              <a:buFontTx/>
              <a:buNone/>
            </a:pPr>
            <a:r>
              <a:rPr lang="en-US" altLang="en-US" sz="1800" smtClean="0"/>
              <a:t>	-T3a: 2.00-4.00 mm primary tumor thickness, w/o Ulceration </a:t>
            </a:r>
          </a:p>
          <a:p>
            <a:pPr eaLnBrk="1" hangingPunct="1">
              <a:lnSpc>
                <a:spcPct val="80000"/>
              </a:lnSpc>
              <a:buFontTx/>
              <a:buNone/>
            </a:pPr>
            <a:r>
              <a:rPr lang="en-US" altLang="en-US" sz="1800" smtClean="0"/>
              <a:t>	-T3b: 2.00-4.00 mm primary tumor thickness, w/ Ulceration </a:t>
            </a:r>
          </a:p>
          <a:p>
            <a:pPr eaLnBrk="1" hangingPunct="1">
              <a:lnSpc>
                <a:spcPct val="80000"/>
              </a:lnSpc>
              <a:buFontTx/>
              <a:buNone/>
            </a:pPr>
            <a:r>
              <a:rPr lang="en-US" altLang="en-US" sz="1800" smtClean="0"/>
              <a:t>	-T4a: 4.00 mm or greater primary tumor thickness w/o Ulceration </a:t>
            </a:r>
          </a:p>
          <a:p>
            <a:pPr eaLnBrk="1" hangingPunct="1">
              <a:lnSpc>
                <a:spcPct val="80000"/>
              </a:lnSpc>
              <a:buFontTx/>
              <a:buNone/>
            </a:pPr>
            <a:r>
              <a:rPr lang="en-US" altLang="en-US" sz="1800" smtClean="0"/>
              <a:t>	-T4b: 4.00 mm or greater primary tumor thickness w/ Ulceration </a:t>
            </a:r>
          </a:p>
          <a:p>
            <a:pPr eaLnBrk="1" hangingPunct="1">
              <a:lnSpc>
                <a:spcPct val="80000"/>
              </a:lnSpc>
              <a:buFontTx/>
              <a:buNone/>
            </a:pPr>
            <a:r>
              <a:rPr lang="en-US" altLang="en-US" sz="1800" b="1" smtClean="0"/>
              <a:t>Stage III</a:t>
            </a:r>
            <a:r>
              <a:rPr lang="en-US" altLang="en-US" sz="1800" smtClean="0"/>
              <a:t>: Regional Metastasis, 25-60% Survival</a:t>
            </a:r>
          </a:p>
          <a:p>
            <a:pPr eaLnBrk="1" hangingPunct="1">
              <a:lnSpc>
                <a:spcPct val="80000"/>
              </a:lnSpc>
              <a:buFontTx/>
              <a:buNone/>
            </a:pPr>
            <a:r>
              <a:rPr lang="en-US" altLang="en-US" sz="1800" smtClean="0"/>
              <a:t>	-N1: Single Positive Lymph Node </a:t>
            </a:r>
          </a:p>
          <a:p>
            <a:pPr eaLnBrk="1" hangingPunct="1">
              <a:lnSpc>
                <a:spcPct val="80000"/>
              </a:lnSpc>
              <a:buFontTx/>
              <a:buNone/>
            </a:pPr>
            <a:r>
              <a:rPr lang="en-US" altLang="en-US" sz="1800" smtClean="0"/>
              <a:t>	-N2: 2-3 Positive Lymph Nodes OR Regional Skin/In-Transit Metastasis </a:t>
            </a:r>
          </a:p>
          <a:p>
            <a:pPr eaLnBrk="1" hangingPunct="1">
              <a:lnSpc>
                <a:spcPct val="80000"/>
              </a:lnSpc>
              <a:buFontTx/>
              <a:buNone/>
            </a:pPr>
            <a:r>
              <a:rPr lang="en-US" altLang="en-US" sz="1800" smtClean="0"/>
              <a:t>	-N3: 4 Positive Lymph Nodes OR Lymph Node and Regional Skin/In Transit Metastases </a:t>
            </a:r>
          </a:p>
          <a:p>
            <a:pPr eaLnBrk="1" hangingPunct="1">
              <a:lnSpc>
                <a:spcPct val="80000"/>
              </a:lnSpc>
              <a:buFontTx/>
              <a:buNone/>
            </a:pPr>
            <a:r>
              <a:rPr lang="en-US" altLang="en-US" sz="1800" b="1" smtClean="0"/>
              <a:t>Stage IV</a:t>
            </a:r>
            <a:r>
              <a:rPr lang="en-US" altLang="en-US" sz="1800" smtClean="0"/>
              <a:t>: Distant Metastasis, 9-15% Survival</a:t>
            </a:r>
          </a:p>
          <a:p>
            <a:pPr eaLnBrk="1" hangingPunct="1">
              <a:lnSpc>
                <a:spcPct val="80000"/>
              </a:lnSpc>
              <a:buFontTx/>
              <a:buNone/>
            </a:pPr>
            <a:r>
              <a:rPr lang="en-US" altLang="en-US" sz="1800" smtClean="0"/>
              <a:t>	-M1a: Distant Skin Metastasis, Normal LDH</a:t>
            </a:r>
          </a:p>
          <a:p>
            <a:pPr eaLnBrk="1" hangingPunct="1">
              <a:lnSpc>
                <a:spcPct val="80000"/>
              </a:lnSpc>
              <a:buFontTx/>
              <a:buNone/>
            </a:pPr>
            <a:r>
              <a:rPr lang="en-US" altLang="en-US" sz="1800" smtClean="0"/>
              <a:t>	-M1b: Lung Metastasis, Normal LDH	</a:t>
            </a:r>
          </a:p>
          <a:p>
            <a:pPr eaLnBrk="1" hangingPunct="1">
              <a:lnSpc>
                <a:spcPct val="80000"/>
              </a:lnSpc>
              <a:buFontTx/>
              <a:buNone/>
            </a:pPr>
            <a:r>
              <a:rPr lang="en-US" altLang="en-US" sz="1800" smtClean="0"/>
              <a:t>	-M1c: Other Distant Metastasis OR Any Distant Metastasis with Elevated LDH  </a:t>
            </a:r>
          </a:p>
          <a:p>
            <a:pPr eaLnBrk="1" hangingPunct="1">
              <a:lnSpc>
                <a:spcPct val="80000"/>
              </a:lnSpc>
            </a:pPr>
            <a:endParaRPr lang="en-US" altLang="en-US" sz="1800" smtClean="0"/>
          </a:p>
        </p:txBody>
      </p:sp>
    </p:spTree>
    <p:extLst>
      <p:ext uri="{BB962C8B-B14F-4D97-AF65-F5344CB8AC3E}">
        <p14:creationId xmlns:p14="http://schemas.microsoft.com/office/powerpoint/2010/main" xmlns="" val="12301098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solidFill>
                  <a:schemeClr val="folHlink"/>
                </a:solidFill>
              </a:rPr>
              <a:t>Adjuvant Therapy</a:t>
            </a:r>
          </a:p>
        </p:txBody>
      </p:sp>
      <p:sp>
        <p:nvSpPr>
          <p:cNvPr id="27651" name="Rectangle 3"/>
          <p:cNvSpPr>
            <a:spLocks noGrp="1" noChangeArrowheads="1"/>
          </p:cNvSpPr>
          <p:nvPr>
            <p:ph type="body" idx="1"/>
          </p:nvPr>
        </p:nvSpPr>
        <p:spPr/>
        <p:txBody>
          <a:bodyPr>
            <a:normAutofit lnSpcReduction="10000"/>
          </a:bodyPr>
          <a:lstStyle/>
          <a:p>
            <a:pPr eaLnBrk="1" hangingPunct="1">
              <a:lnSpc>
                <a:spcPct val="90000"/>
              </a:lnSpc>
            </a:pPr>
            <a:r>
              <a:rPr lang="en-US" altLang="en-US" sz="2400" smtClean="0"/>
              <a:t>Interferon-alpha2b: improve disease free and overall survival rates in pts with stage IIb or III disease</a:t>
            </a:r>
          </a:p>
          <a:p>
            <a:pPr eaLnBrk="1" hangingPunct="1">
              <a:lnSpc>
                <a:spcPct val="90000"/>
              </a:lnSpc>
            </a:pPr>
            <a:r>
              <a:rPr lang="en-US" altLang="en-US" sz="2400" smtClean="0"/>
              <a:t>IL-2 for stage IV disease</a:t>
            </a:r>
          </a:p>
          <a:p>
            <a:pPr eaLnBrk="1" hangingPunct="1">
              <a:lnSpc>
                <a:spcPct val="90000"/>
              </a:lnSpc>
            </a:pPr>
            <a:r>
              <a:rPr lang="en-US" altLang="en-US" sz="2400" smtClean="0"/>
              <a:t>Ipilimumab: increase in median survival from 6.4 to 10 months in patients with advanced melanomas treated with the monoclonal antibody, versus an experimental vaccine</a:t>
            </a:r>
          </a:p>
          <a:p>
            <a:pPr eaLnBrk="1" hangingPunct="1">
              <a:lnSpc>
                <a:spcPct val="90000"/>
              </a:lnSpc>
            </a:pPr>
            <a:r>
              <a:rPr lang="en-US" altLang="en-US" sz="2400" smtClean="0"/>
              <a:t>Vaccine trials for local 1.5-4mm </a:t>
            </a:r>
          </a:p>
          <a:p>
            <a:pPr eaLnBrk="1" hangingPunct="1">
              <a:lnSpc>
                <a:spcPct val="90000"/>
              </a:lnSpc>
            </a:pPr>
            <a:r>
              <a:rPr lang="en-US" altLang="en-US" sz="2400" smtClean="0"/>
              <a:t>Radiation: typically used for palliation of bone pain or brain metastasis, may reduce rate of local reoccurance but not survival</a:t>
            </a:r>
          </a:p>
          <a:p>
            <a:pPr eaLnBrk="1" hangingPunct="1">
              <a:lnSpc>
                <a:spcPct val="90000"/>
              </a:lnSpc>
            </a:pPr>
            <a:r>
              <a:rPr lang="en-US" altLang="en-US" sz="2400" smtClean="0"/>
              <a:t>Chemotherapy: not very useful, reports of isolated hyperthermic limb perfusion to treat in transit metastasis of extremities </a:t>
            </a:r>
            <a:r>
              <a:rPr lang="en-US" altLang="en-US" sz="2800" smtClean="0"/>
              <a:t>using TNF</a:t>
            </a:r>
          </a:p>
        </p:txBody>
      </p:sp>
    </p:spTree>
    <p:extLst>
      <p:ext uri="{BB962C8B-B14F-4D97-AF65-F5344CB8AC3E}">
        <p14:creationId xmlns:p14="http://schemas.microsoft.com/office/powerpoint/2010/main" xmlns="" val="3396139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a:t>Blue Nevus</a:t>
            </a:r>
          </a:p>
        </p:txBody>
      </p:sp>
      <p:pic>
        <p:nvPicPr>
          <p:cNvPr id="34819" name="Picture 3" descr="3035"/>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2889250" y="1600200"/>
            <a:ext cx="3365500" cy="21859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4820" name="Rectangle 4"/>
          <p:cNvSpPr>
            <a:spLocks noGrp="1" noChangeArrowheads="1"/>
          </p:cNvSpPr>
          <p:nvPr>
            <p:ph type="body" sz="half" idx="2"/>
          </p:nvPr>
        </p:nvSpPr>
        <p:spPr/>
        <p:txBody>
          <a:bodyPr/>
          <a:lstStyle/>
          <a:p>
            <a:pPr>
              <a:lnSpc>
                <a:spcPct val="80000"/>
              </a:lnSpc>
            </a:pPr>
            <a:r>
              <a:rPr lang="en-US" sz="2400"/>
              <a:t>An area of blue-black dermal pigmentation produced by an aberrant collection of pigment producing melanocytes</a:t>
            </a:r>
          </a:p>
          <a:p>
            <a:pPr>
              <a:lnSpc>
                <a:spcPct val="80000"/>
              </a:lnSpc>
            </a:pPr>
            <a:r>
              <a:rPr lang="en-US" sz="2400"/>
              <a:t>The brown pigment absorbs the longer wavelength of light and scatters blue light (Tyndall effect)</a:t>
            </a:r>
          </a:p>
          <a:p>
            <a:pPr>
              <a:lnSpc>
                <a:spcPct val="80000"/>
              </a:lnSpc>
            </a:pPr>
            <a:r>
              <a:rPr lang="en-US" sz="2400"/>
              <a:t>Extend into the deep dermis, often occur on extremities and the dorsum of the hand</a:t>
            </a:r>
          </a:p>
        </p:txBody>
      </p:sp>
    </p:spTree>
    <p:extLst>
      <p:ext uri="{BB962C8B-B14F-4D97-AF65-F5344CB8AC3E}">
        <p14:creationId xmlns:p14="http://schemas.microsoft.com/office/powerpoint/2010/main" xmlns="" val="3534324342"/>
      </p:ext>
    </p:extLst>
  </p:cSld>
  <p:clrMapOvr>
    <a:masterClrMapping/>
  </p:clrMapOvr>
  <p:transition>
    <p:comb/>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Kaposi Sarcoma</a:t>
            </a:r>
          </a:p>
        </p:txBody>
      </p:sp>
      <p:sp>
        <p:nvSpPr>
          <p:cNvPr id="38916" name="Rectangle 4"/>
          <p:cNvSpPr>
            <a:spLocks noGrp="1" noChangeArrowheads="1"/>
          </p:cNvSpPr>
          <p:nvPr>
            <p:ph type="body" sz="half" idx="2"/>
          </p:nvPr>
        </p:nvSpPr>
        <p:spPr/>
        <p:txBody>
          <a:bodyPr/>
          <a:lstStyle/>
          <a:p>
            <a:r>
              <a:rPr lang="en-US" sz="2800"/>
              <a:t>Nonblanching red macule </a:t>
            </a:r>
          </a:p>
          <a:p>
            <a:r>
              <a:rPr lang="en-US" sz="2800"/>
              <a:t>Surrounding ecchymoses and acquire more of a violet hue </a:t>
            </a:r>
          </a:p>
          <a:p>
            <a:r>
              <a:rPr lang="en-US" sz="2800"/>
              <a:t>The lesions may become nodular</a:t>
            </a:r>
          </a:p>
        </p:txBody>
      </p:sp>
      <p:pic>
        <p:nvPicPr>
          <p:cNvPr id="38917" name="Picture 5" descr="G:\MedEd\MEDICINE\PULMONAR\IMAGES\messmore\Scan17.jpg"/>
          <p:cNvPicPr>
            <a:picLocks noGrp="1" noChangeAspect="1" noChangeArrowheads="1"/>
          </p:cNvPicPr>
          <p:nvPr>
            <p:ph type="clipArt" sz="half" idx="1"/>
          </p:nvPr>
        </p:nvPicPr>
        <p:blipFill>
          <a:blip r:embed="rId2">
            <a:extLst>
              <a:ext uri="{28A0092B-C50C-407E-A947-70E740481C1C}">
                <a14:useLocalDpi xmlns:a14="http://schemas.microsoft.com/office/drawing/2010/main" xmlns="" val="0"/>
              </a:ext>
            </a:extLst>
          </a:blip>
          <a:srcRect/>
          <a:stretch>
            <a:fillRect/>
          </a:stretch>
        </p:blipFill>
        <p:spPr>
          <a:xfrm>
            <a:off x="685800" y="3143250"/>
            <a:ext cx="3810000" cy="1789113"/>
          </a:xfrm>
          <a:noFill/>
          <a:ln/>
        </p:spPr>
      </p:pic>
    </p:spTree>
    <p:extLst>
      <p:ext uri="{BB962C8B-B14F-4D97-AF65-F5344CB8AC3E}">
        <p14:creationId xmlns:p14="http://schemas.microsoft.com/office/powerpoint/2010/main" xmlns="" val="3984427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4818</Words>
  <Application>Microsoft Office PowerPoint</Application>
  <PresentationFormat>عرض على الشاشة (3:4)‏</PresentationFormat>
  <Paragraphs>504</Paragraphs>
  <Slides>90</Slides>
  <Notes>20</Notes>
  <HiddenSlides>0</HiddenSlides>
  <MMClips>0</MMClips>
  <ScaleCrop>false</ScaleCrop>
  <HeadingPairs>
    <vt:vector size="4" baseType="variant">
      <vt:variant>
        <vt:lpstr>سمة</vt:lpstr>
      </vt:variant>
      <vt:variant>
        <vt:i4>1</vt:i4>
      </vt:variant>
      <vt:variant>
        <vt:lpstr>عناوين الشرائح</vt:lpstr>
      </vt:variant>
      <vt:variant>
        <vt:i4>90</vt:i4>
      </vt:variant>
    </vt:vector>
  </HeadingPairs>
  <TitlesOfParts>
    <vt:vector size="91" baseType="lpstr">
      <vt:lpstr>نسق Office</vt:lpstr>
      <vt:lpstr>Skin Anatomy</vt:lpstr>
      <vt:lpstr>Skin Appendages</vt:lpstr>
      <vt:lpstr>Epidermoid Cyst</vt:lpstr>
      <vt:lpstr>Superficial Epidermal cyst</vt:lpstr>
      <vt:lpstr>Skin Lesions and Diagnosis</vt:lpstr>
      <vt:lpstr>Pilar Cysts</vt:lpstr>
      <vt:lpstr>Strawberry hemangioma</vt:lpstr>
      <vt:lpstr>الشريحة 8</vt:lpstr>
      <vt:lpstr>Blue Nevus</vt:lpstr>
      <vt:lpstr>Junctional Nevi</vt:lpstr>
      <vt:lpstr>Nevus Spilus</vt:lpstr>
      <vt:lpstr>Epidermal Nevus</vt:lpstr>
      <vt:lpstr>Nevus Comedonicus</vt:lpstr>
      <vt:lpstr>Keloid</vt:lpstr>
      <vt:lpstr>Keloid (after piercing) </vt:lpstr>
      <vt:lpstr>Dermatofibroma</vt:lpstr>
      <vt:lpstr>Hidrocystoma</vt:lpstr>
      <vt:lpstr>Lipoma</vt:lpstr>
      <vt:lpstr>Premalignant Tumors</vt:lpstr>
      <vt:lpstr>Actinic Keratosis</vt:lpstr>
      <vt:lpstr>Actinic keratosis</vt:lpstr>
      <vt:lpstr>Actinic Keratosis</vt:lpstr>
      <vt:lpstr>Types of Skin Cancer</vt:lpstr>
      <vt:lpstr>Malignant Tumours of The Skin</vt:lpstr>
      <vt:lpstr>Skin Cancer</vt:lpstr>
      <vt:lpstr>Basal Cell Carcinoma </vt:lpstr>
      <vt:lpstr>Basal Cell Carcinoma</vt:lpstr>
      <vt:lpstr>Basal Cell Carcinoma</vt:lpstr>
      <vt:lpstr>الشريحة 29</vt:lpstr>
      <vt:lpstr>Nodular basal cell carcinoma</vt:lpstr>
      <vt:lpstr>الشريحة 31</vt:lpstr>
      <vt:lpstr>Superficial BCC</vt:lpstr>
      <vt:lpstr>Superficial basal cell carcinoma</vt:lpstr>
      <vt:lpstr>Superficial Basal Cell Carcinoma</vt:lpstr>
      <vt:lpstr>Sclerosing Basal Cell Carcinoma</vt:lpstr>
      <vt:lpstr>Basal Cell Cancer Warning Signs</vt:lpstr>
      <vt:lpstr>Pigmented Nodular Basal Cell Carcinoma</vt:lpstr>
      <vt:lpstr>Squamous Cell Carcinoma </vt:lpstr>
      <vt:lpstr>Squamous Cell Carcinoma</vt:lpstr>
      <vt:lpstr>Squamous Cell Carcinoma</vt:lpstr>
      <vt:lpstr>الشريحة 41</vt:lpstr>
      <vt:lpstr>Squamous Cell Carcinoma in situ (Bowen’s Disease)</vt:lpstr>
      <vt:lpstr>BOWEN’S DISEASE 1912</vt:lpstr>
      <vt:lpstr>Bowen’s disease</vt:lpstr>
      <vt:lpstr>Bowen’s disease</vt:lpstr>
      <vt:lpstr>Bowen’s disease</vt:lpstr>
      <vt:lpstr>Bowen’s disease</vt:lpstr>
      <vt:lpstr>Suqmous cell carcinoma</vt:lpstr>
      <vt:lpstr>Squamous cell carcinoma</vt:lpstr>
      <vt:lpstr>Squamous cell carcinoma,or is it?</vt:lpstr>
      <vt:lpstr>Squamous Cell Carcinoma</vt:lpstr>
      <vt:lpstr>الشريحة 52</vt:lpstr>
      <vt:lpstr>Who is at Risk</vt:lpstr>
      <vt:lpstr>الشريحة 54</vt:lpstr>
      <vt:lpstr>Malignant melanoma</vt:lpstr>
      <vt:lpstr>Benign Mole or Melenoma</vt:lpstr>
      <vt:lpstr>Normal Mole</vt:lpstr>
      <vt:lpstr>Melanoma</vt:lpstr>
      <vt:lpstr>Lentigo maligna(melanoma in situ, noninvasive melanoma)</vt:lpstr>
      <vt:lpstr>Classification</vt:lpstr>
      <vt:lpstr>Superficial Spreading Melanoma</vt:lpstr>
      <vt:lpstr>الشريحة 62</vt:lpstr>
      <vt:lpstr>الشريحة 63</vt:lpstr>
      <vt:lpstr>الشريحة 64</vt:lpstr>
      <vt:lpstr>ABCDEs of Melanoma Screening</vt:lpstr>
      <vt:lpstr>ABCDEs of Melanoma Screening</vt:lpstr>
      <vt:lpstr>ABCDEs of Melanoma Screening</vt:lpstr>
      <vt:lpstr>ABCDEs of Melanoma Screening </vt:lpstr>
      <vt:lpstr>ABCDEs of Melanoma Screening </vt:lpstr>
      <vt:lpstr>الشريحة 70</vt:lpstr>
      <vt:lpstr>الشريحة 71</vt:lpstr>
      <vt:lpstr>الشريحة 72</vt:lpstr>
      <vt:lpstr>الشريحة 73</vt:lpstr>
      <vt:lpstr>الشريحة 74</vt:lpstr>
      <vt:lpstr>الشريحة 75</vt:lpstr>
      <vt:lpstr>Malignant melanoma</vt:lpstr>
      <vt:lpstr>Malignant melanoma</vt:lpstr>
      <vt:lpstr>Malignant melanoma</vt:lpstr>
      <vt:lpstr>In Situ Malignant Melanoma</vt:lpstr>
      <vt:lpstr>Classification</vt:lpstr>
      <vt:lpstr>Nodular Melanoma</vt:lpstr>
      <vt:lpstr>Acral Lentinginous Melanoma</vt:lpstr>
      <vt:lpstr>Malignant melanoma</vt:lpstr>
      <vt:lpstr>Malignant melanoma</vt:lpstr>
      <vt:lpstr>Histological classification:</vt:lpstr>
      <vt:lpstr>Clark’s Level</vt:lpstr>
      <vt:lpstr>BRESLOW THICKNESS</vt:lpstr>
      <vt:lpstr>Staging</vt:lpstr>
      <vt:lpstr>Adjuvant Therapy</vt:lpstr>
      <vt:lpstr>Kaposi Sarcoma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د.يوسف</cp:lastModifiedBy>
  <cp:revision>33</cp:revision>
  <dcterms:created xsi:type="dcterms:W3CDTF">2015-10-23T19:38:31Z</dcterms:created>
  <dcterms:modified xsi:type="dcterms:W3CDTF">2015-11-04T20:41:43Z</dcterms:modified>
</cp:coreProperties>
</file>