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9"/>
  </p:notesMasterIdLst>
  <p:sldIdLst>
    <p:sldId id="299" r:id="rId2"/>
    <p:sldId id="303" r:id="rId3"/>
    <p:sldId id="322" r:id="rId4"/>
    <p:sldId id="306" r:id="rId5"/>
    <p:sldId id="302" r:id="rId6"/>
    <p:sldId id="296" r:id="rId7"/>
    <p:sldId id="307" r:id="rId8"/>
    <p:sldId id="323" r:id="rId9"/>
    <p:sldId id="324" r:id="rId10"/>
    <p:sldId id="326" r:id="rId11"/>
    <p:sldId id="327" r:id="rId12"/>
    <p:sldId id="328" r:id="rId13"/>
    <p:sldId id="325" r:id="rId14"/>
    <p:sldId id="301" r:id="rId15"/>
    <p:sldId id="329" r:id="rId16"/>
    <p:sldId id="358"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51" r:id="rId39"/>
    <p:sldId id="352" r:id="rId40"/>
    <p:sldId id="353" r:id="rId41"/>
    <p:sldId id="355" r:id="rId42"/>
    <p:sldId id="356" r:id="rId43"/>
    <p:sldId id="357" r:id="rId44"/>
    <p:sldId id="265" r:id="rId45"/>
    <p:sldId id="304" r:id="rId46"/>
    <p:sldId id="305" r:id="rId47"/>
    <p:sldId id="359" r:id="rId48"/>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2" d="100"/>
          <a:sy n="62" d="100"/>
        </p:scale>
        <p:origin x="-1596"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73329E6-9858-4B8E-91F7-A1F25E0E75E6}" type="datetimeFigureOut">
              <a:rPr lang="ar-SY" smtClean="0"/>
              <a:pPr/>
              <a:t>10/04/1444</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D2901D0-F8E3-4406-8501-C5252AFED61C}" type="slidenum">
              <a:rPr lang="ar-SY" smtClean="0"/>
              <a:pPr/>
              <a:t>‹#›</a:t>
            </a:fld>
            <a:endParaRPr lang="ar-SY"/>
          </a:p>
        </p:txBody>
      </p:sp>
    </p:spTree>
    <p:extLst>
      <p:ext uri="{BB962C8B-B14F-4D97-AF65-F5344CB8AC3E}">
        <p14:creationId xmlns:p14="http://schemas.microsoft.com/office/powerpoint/2010/main" val="329245446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E3BA3-C503-4F85-9955-B474170F9EC1}" type="slidenum">
              <a:rPr lang="en-US" altLang="zh-CN">
                <a:solidFill>
                  <a:srgbClr val="C0504D"/>
                </a:solidFill>
              </a:rPr>
              <a:pPr/>
              <a:t>2</a:t>
            </a:fld>
            <a:endParaRPr lang="en-US" altLang="zh-CN">
              <a:solidFill>
                <a:srgbClr val="C0504D"/>
              </a:solidFill>
            </a:endParaRPr>
          </a:p>
        </p:txBody>
      </p:sp>
      <p:sp>
        <p:nvSpPr>
          <p:cNvPr id="99330" name="Rectangle 2"/>
          <p:cNvSpPr>
            <a:spLocks noGrp="1" noRot="1" noChangeAspect="1" noChangeArrowheads="1" noTextEdit="1"/>
          </p:cNvSpPr>
          <p:nvPr>
            <p:ph type="sldImg"/>
          </p:nvPr>
        </p:nvSpPr>
        <p:spPr>
          <a:ln/>
        </p:spPr>
      </p:sp>
      <p:sp>
        <p:nvSpPr>
          <p:cNvPr id="99332" name="Rectangle 4"/>
          <p:cNvSpPr>
            <a:spLocks noGrp="1" noChangeArrowheads="1"/>
          </p:cNvSpPr>
          <p:nvPr>
            <p:ph type="body" idx="1"/>
          </p:nvPr>
        </p:nvSpPr>
        <p:spPr/>
        <p:txBody>
          <a:bodyPr/>
          <a:lstStyle/>
          <a:p>
            <a:endParaRPr lang="ar-S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eaLnBrk="1" hangingPunct="1"/>
            <a:fld id="{6D325CB6-FE56-4982-91B1-7DF355A17D64}" type="slidenum">
              <a:rPr lang="en-US" smtClean="0"/>
              <a:pPr eaLnBrk="1" hangingPunct="1"/>
              <a:t>43</a:t>
            </a:fld>
            <a:endParaRPr lang="en-US" smtClean="0"/>
          </a:p>
        </p:txBody>
      </p:sp>
      <p:sp>
        <p:nvSpPr>
          <p:cNvPr id="399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algn="r" eaLnBrk="1" hangingPunct="1"/>
            <a:fld id="{C0A2952A-1535-4CED-B326-6C2AF131826E}" type="slidenum">
              <a:rPr lang="en-US" sz="1200"/>
              <a:pPr algn="r" eaLnBrk="1" hangingPunct="1"/>
              <a:t>43</a:t>
            </a:fld>
            <a:endParaRPr lang="en-US" sz="1200"/>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buClr>
                <a:schemeClr val="accent1"/>
              </a:buClr>
            </a:pPr>
            <a:r>
              <a:rPr lang="en-US" sz="1000" smtClean="0">
                <a:latin typeface="Times New Roman" pitchFamily="18" charset="0"/>
              </a:rPr>
              <a:t>Finally, until a more efficacious, more cost effective and more efficient (with regard to health care providers and families) antibiotic regimen is identified, this study supports the use of single day dosing of ceftriaxone/metronidazole as the initial treatment regimen in children with perforated appendicitis.</a:t>
            </a:r>
          </a:p>
          <a:p>
            <a:pPr eaLnBrk="1" hangingPunct="1">
              <a:buClr>
                <a:schemeClr val="accent1"/>
              </a:buClr>
            </a:pPr>
            <a:endParaRPr lang="en-US" sz="1000" smtClean="0">
              <a:latin typeface="Times New Roman" pitchFamily="18" charset="0"/>
            </a:endParaRPr>
          </a:p>
          <a:p>
            <a:pPr eaLnBrk="1" hangingPunct="1">
              <a:buClr>
                <a:schemeClr val="accent1"/>
              </a:buClr>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Y"/>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Y"/>
          </a:p>
        </p:txBody>
      </p:sp>
      <p:sp>
        <p:nvSpPr>
          <p:cNvPr id="4" name="عنصر نائب للتاريخ 3"/>
          <p:cNvSpPr>
            <a:spLocks noGrp="1"/>
          </p:cNvSpPr>
          <p:nvPr>
            <p:ph type="dt" sz="half" idx="10"/>
          </p:nvPr>
        </p:nvSpPr>
        <p:spPr/>
        <p:txBody>
          <a:bodyPr/>
          <a:lstStyle/>
          <a:p>
            <a:fld id="{CC00BED7-0992-4497-BE07-1E8C8CD1A33C}" type="datetimeFigureOut">
              <a:rPr lang="ar-SY" smtClean="0"/>
              <a:pPr/>
              <a:t>10/04/1444</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24F7E2D3-EB3D-43AE-9647-7909353E7A5B}" type="slidenum">
              <a:rPr lang="ar-SY" smtClean="0"/>
              <a:pPr/>
              <a:t>‹#›</a:t>
            </a:fld>
            <a:endParaRPr lang="ar-SY"/>
          </a:p>
        </p:txBody>
      </p:sp>
    </p:spTree>
    <p:extLst>
      <p:ext uri="{BB962C8B-B14F-4D97-AF65-F5344CB8AC3E}">
        <p14:creationId xmlns:p14="http://schemas.microsoft.com/office/powerpoint/2010/main" val="527244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CC00BED7-0992-4497-BE07-1E8C8CD1A33C}" type="datetimeFigureOut">
              <a:rPr lang="ar-SY" smtClean="0"/>
              <a:pPr/>
              <a:t>10/04/1444</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24F7E2D3-EB3D-43AE-9647-7909353E7A5B}" type="slidenum">
              <a:rPr lang="ar-SY" smtClean="0"/>
              <a:pPr/>
              <a:t>‹#›</a:t>
            </a:fld>
            <a:endParaRPr lang="ar-SY"/>
          </a:p>
        </p:txBody>
      </p:sp>
    </p:spTree>
    <p:extLst>
      <p:ext uri="{BB962C8B-B14F-4D97-AF65-F5344CB8AC3E}">
        <p14:creationId xmlns:p14="http://schemas.microsoft.com/office/powerpoint/2010/main" val="2304738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CC00BED7-0992-4497-BE07-1E8C8CD1A33C}" type="datetimeFigureOut">
              <a:rPr lang="ar-SY" smtClean="0"/>
              <a:pPr/>
              <a:t>10/04/1444</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24F7E2D3-EB3D-43AE-9647-7909353E7A5B}" type="slidenum">
              <a:rPr lang="ar-SY" smtClean="0"/>
              <a:pPr/>
              <a:t>‹#›</a:t>
            </a:fld>
            <a:endParaRPr lang="ar-SY"/>
          </a:p>
        </p:txBody>
      </p:sp>
    </p:spTree>
    <p:extLst>
      <p:ext uri="{BB962C8B-B14F-4D97-AF65-F5344CB8AC3E}">
        <p14:creationId xmlns:p14="http://schemas.microsoft.com/office/powerpoint/2010/main" val="82524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CC00BED7-0992-4497-BE07-1E8C8CD1A33C}" type="datetimeFigureOut">
              <a:rPr lang="ar-SY" smtClean="0"/>
              <a:pPr/>
              <a:t>10/04/1444</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24F7E2D3-EB3D-43AE-9647-7909353E7A5B}" type="slidenum">
              <a:rPr lang="ar-SY" smtClean="0"/>
              <a:pPr/>
              <a:t>‹#›</a:t>
            </a:fld>
            <a:endParaRPr lang="ar-SY"/>
          </a:p>
        </p:txBody>
      </p:sp>
    </p:spTree>
    <p:extLst>
      <p:ext uri="{BB962C8B-B14F-4D97-AF65-F5344CB8AC3E}">
        <p14:creationId xmlns:p14="http://schemas.microsoft.com/office/powerpoint/2010/main" val="3420889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C00BED7-0992-4497-BE07-1E8C8CD1A33C}" type="datetimeFigureOut">
              <a:rPr lang="ar-SY" smtClean="0"/>
              <a:pPr/>
              <a:t>10/04/1444</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24F7E2D3-EB3D-43AE-9647-7909353E7A5B}" type="slidenum">
              <a:rPr lang="ar-SY" smtClean="0"/>
              <a:pPr/>
              <a:t>‹#›</a:t>
            </a:fld>
            <a:endParaRPr lang="ar-SY"/>
          </a:p>
        </p:txBody>
      </p:sp>
    </p:spTree>
    <p:extLst>
      <p:ext uri="{BB962C8B-B14F-4D97-AF65-F5344CB8AC3E}">
        <p14:creationId xmlns:p14="http://schemas.microsoft.com/office/powerpoint/2010/main" val="4064606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p:txBody>
          <a:bodyPr/>
          <a:lstStyle/>
          <a:p>
            <a:fld id="{CC00BED7-0992-4497-BE07-1E8C8CD1A33C}" type="datetimeFigureOut">
              <a:rPr lang="ar-SY" smtClean="0"/>
              <a:pPr/>
              <a:t>10/04/1444</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24F7E2D3-EB3D-43AE-9647-7909353E7A5B}" type="slidenum">
              <a:rPr lang="ar-SY" smtClean="0"/>
              <a:pPr/>
              <a:t>‹#›</a:t>
            </a:fld>
            <a:endParaRPr lang="ar-SY"/>
          </a:p>
        </p:txBody>
      </p:sp>
    </p:spTree>
    <p:extLst>
      <p:ext uri="{BB962C8B-B14F-4D97-AF65-F5344CB8AC3E}">
        <p14:creationId xmlns:p14="http://schemas.microsoft.com/office/powerpoint/2010/main" val="92006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7" name="عنصر نائب للتاريخ 6"/>
          <p:cNvSpPr>
            <a:spLocks noGrp="1"/>
          </p:cNvSpPr>
          <p:nvPr>
            <p:ph type="dt" sz="half" idx="10"/>
          </p:nvPr>
        </p:nvSpPr>
        <p:spPr/>
        <p:txBody>
          <a:bodyPr/>
          <a:lstStyle/>
          <a:p>
            <a:fld id="{CC00BED7-0992-4497-BE07-1E8C8CD1A33C}" type="datetimeFigureOut">
              <a:rPr lang="ar-SY" smtClean="0"/>
              <a:pPr/>
              <a:t>10/04/1444</a:t>
            </a:fld>
            <a:endParaRPr lang="ar-SY"/>
          </a:p>
        </p:txBody>
      </p:sp>
      <p:sp>
        <p:nvSpPr>
          <p:cNvPr id="8" name="عنصر نائب للتذييل 7"/>
          <p:cNvSpPr>
            <a:spLocks noGrp="1"/>
          </p:cNvSpPr>
          <p:nvPr>
            <p:ph type="ftr" sz="quarter" idx="11"/>
          </p:nvPr>
        </p:nvSpPr>
        <p:spPr/>
        <p:txBody>
          <a:bodyPr/>
          <a:lstStyle/>
          <a:p>
            <a:endParaRPr lang="ar-SY"/>
          </a:p>
        </p:txBody>
      </p:sp>
      <p:sp>
        <p:nvSpPr>
          <p:cNvPr id="9" name="عنصر نائب لرقم الشريحة 8"/>
          <p:cNvSpPr>
            <a:spLocks noGrp="1"/>
          </p:cNvSpPr>
          <p:nvPr>
            <p:ph type="sldNum" sz="quarter" idx="12"/>
          </p:nvPr>
        </p:nvSpPr>
        <p:spPr/>
        <p:txBody>
          <a:bodyPr/>
          <a:lstStyle/>
          <a:p>
            <a:fld id="{24F7E2D3-EB3D-43AE-9647-7909353E7A5B}" type="slidenum">
              <a:rPr lang="ar-SY" smtClean="0"/>
              <a:pPr/>
              <a:t>‹#›</a:t>
            </a:fld>
            <a:endParaRPr lang="ar-SY"/>
          </a:p>
        </p:txBody>
      </p:sp>
    </p:spTree>
    <p:extLst>
      <p:ext uri="{BB962C8B-B14F-4D97-AF65-F5344CB8AC3E}">
        <p14:creationId xmlns:p14="http://schemas.microsoft.com/office/powerpoint/2010/main" val="4207513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تاريخ 2"/>
          <p:cNvSpPr>
            <a:spLocks noGrp="1"/>
          </p:cNvSpPr>
          <p:nvPr>
            <p:ph type="dt" sz="half" idx="10"/>
          </p:nvPr>
        </p:nvSpPr>
        <p:spPr/>
        <p:txBody>
          <a:bodyPr/>
          <a:lstStyle/>
          <a:p>
            <a:fld id="{CC00BED7-0992-4497-BE07-1E8C8CD1A33C}" type="datetimeFigureOut">
              <a:rPr lang="ar-SY" smtClean="0"/>
              <a:pPr/>
              <a:t>10/04/1444</a:t>
            </a:fld>
            <a:endParaRPr lang="ar-SY"/>
          </a:p>
        </p:txBody>
      </p:sp>
      <p:sp>
        <p:nvSpPr>
          <p:cNvPr id="4" name="عنصر نائب للتذييل 3"/>
          <p:cNvSpPr>
            <a:spLocks noGrp="1"/>
          </p:cNvSpPr>
          <p:nvPr>
            <p:ph type="ftr" sz="quarter" idx="11"/>
          </p:nvPr>
        </p:nvSpPr>
        <p:spPr/>
        <p:txBody>
          <a:bodyPr/>
          <a:lstStyle/>
          <a:p>
            <a:endParaRPr lang="ar-SY"/>
          </a:p>
        </p:txBody>
      </p:sp>
      <p:sp>
        <p:nvSpPr>
          <p:cNvPr id="5" name="عنصر نائب لرقم الشريحة 4"/>
          <p:cNvSpPr>
            <a:spLocks noGrp="1"/>
          </p:cNvSpPr>
          <p:nvPr>
            <p:ph type="sldNum" sz="quarter" idx="12"/>
          </p:nvPr>
        </p:nvSpPr>
        <p:spPr/>
        <p:txBody>
          <a:bodyPr/>
          <a:lstStyle/>
          <a:p>
            <a:fld id="{24F7E2D3-EB3D-43AE-9647-7909353E7A5B}" type="slidenum">
              <a:rPr lang="ar-SY" smtClean="0"/>
              <a:pPr/>
              <a:t>‹#›</a:t>
            </a:fld>
            <a:endParaRPr lang="ar-SY"/>
          </a:p>
        </p:txBody>
      </p:sp>
    </p:spTree>
    <p:extLst>
      <p:ext uri="{BB962C8B-B14F-4D97-AF65-F5344CB8AC3E}">
        <p14:creationId xmlns:p14="http://schemas.microsoft.com/office/powerpoint/2010/main" val="3071785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C00BED7-0992-4497-BE07-1E8C8CD1A33C}" type="datetimeFigureOut">
              <a:rPr lang="ar-SY" smtClean="0"/>
              <a:pPr/>
              <a:t>10/04/1444</a:t>
            </a:fld>
            <a:endParaRPr lang="ar-SY"/>
          </a:p>
        </p:txBody>
      </p:sp>
      <p:sp>
        <p:nvSpPr>
          <p:cNvPr id="3" name="عنصر نائب للتذييل 2"/>
          <p:cNvSpPr>
            <a:spLocks noGrp="1"/>
          </p:cNvSpPr>
          <p:nvPr>
            <p:ph type="ftr" sz="quarter" idx="11"/>
          </p:nvPr>
        </p:nvSpPr>
        <p:spPr/>
        <p:txBody>
          <a:bodyPr/>
          <a:lstStyle/>
          <a:p>
            <a:endParaRPr lang="ar-SY"/>
          </a:p>
        </p:txBody>
      </p:sp>
      <p:sp>
        <p:nvSpPr>
          <p:cNvPr id="4" name="عنصر نائب لرقم الشريحة 3"/>
          <p:cNvSpPr>
            <a:spLocks noGrp="1"/>
          </p:cNvSpPr>
          <p:nvPr>
            <p:ph type="sldNum" sz="quarter" idx="12"/>
          </p:nvPr>
        </p:nvSpPr>
        <p:spPr/>
        <p:txBody>
          <a:bodyPr/>
          <a:lstStyle/>
          <a:p>
            <a:fld id="{24F7E2D3-EB3D-43AE-9647-7909353E7A5B}" type="slidenum">
              <a:rPr lang="ar-SY" smtClean="0"/>
              <a:pPr/>
              <a:t>‹#›</a:t>
            </a:fld>
            <a:endParaRPr lang="ar-SY"/>
          </a:p>
        </p:txBody>
      </p:sp>
    </p:spTree>
    <p:extLst>
      <p:ext uri="{BB962C8B-B14F-4D97-AF65-F5344CB8AC3E}">
        <p14:creationId xmlns:p14="http://schemas.microsoft.com/office/powerpoint/2010/main" val="366131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C00BED7-0992-4497-BE07-1E8C8CD1A33C}" type="datetimeFigureOut">
              <a:rPr lang="ar-SY" smtClean="0"/>
              <a:pPr/>
              <a:t>10/04/1444</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24F7E2D3-EB3D-43AE-9647-7909353E7A5B}" type="slidenum">
              <a:rPr lang="ar-SY" smtClean="0"/>
              <a:pPr/>
              <a:t>‹#›</a:t>
            </a:fld>
            <a:endParaRPr lang="ar-SY"/>
          </a:p>
        </p:txBody>
      </p:sp>
    </p:spTree>
    <p:extLst>
      <p:ext uri="{BB962C8B-B14F-4D97-AF65-F5344CB8AC3E}">
        <p14:creationId xmlns:p14="http://schemas.microsoft.com/office/powerpoint/2010/main" val="282537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C00BED7-0992-4497-BE07-1E8C8CD1A33C}" type="datetimeFigureOut">
              <a:rPr lang="ar-SY" smtClean="0"/>
              <a:pPr/>
              <a:t>10/04/1444</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24F7E2D3-EB3D-43AE-9647-7909353E7A5B}" type="slidenum">
              <a:rPr lang="ar-SY" smtClean="0"/>
              <a:pPr/>
              <a:t>‹#›</a:t>
            </a:fld>
            <a:endParaRPr lang="ar-SY"/>
          </a:p>
        </p:txBody>
      </p:sp>
    </p:spTree>
    <p:extLst>
      <p:ext uri="{BB962C8B-B14F-4D97-AF65-F5344CB8AC3E}">
        <p14:creationId xmlns:p14="http://schemas.microsoft.com/office/powerpoint/2010/main" val="2083471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C00BED7-0992-4497-BE07-1E8C8CD1A33C}" type="datetimeFigureOut">
              <a:rPr lang="ar-SY" smtClean="0"/>
              <a:pPr/>
              <a:t>10/04/1444</a:t>
            </a:fld>
            <a:endParaRPr lang="ar-SY"/>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4F7E2D3-EB3D-43AE-9647-7909353E7A5B}" type="slidenum">
              <a:rPr lang="ar-SY" smtClean="0"/>
              <a:pPr/>
              <a:t>‹#›</a:t>
            </a:fld>
            <a:endParaRPr lang="ar-SY"/>
          </a:p>
        </p:txBody>
      </p:sp>
    </p:spTree>
    <p:extLst>
      <p:ext uri="{BB962C8B-B14F-4D97-AF65-F5344CB8AC3E}">
        <p14:creationId xmlns:p14="http://schemas.microsoft.com/office/powerpoint/2010/main" val="1600498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amp;url=https://www.flickr.com/photos/views_of_therese/5514647711&amp;psig=AFQjCNGXbuqEgkI-M1v0v2tcVMC6OHkDWQ&amp;ust=1449004407857985" TargetMode="External"/><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www.google.com/url?sa=i&amp;rct=j&amp;q=&amp;esrc=s&amp;frm=1&amp;source=images&amp;cd=&amp;cad=rja&amp;uact=8&amp;ved=0ahUKEwiO7ZmribnJAhULPBQKHehWA5kQjRwIBw&amp;url=http://emedicine.medscape.com/article/206208-treatment&amp;psig=AFQjCNGXbuqEgkI-M1v0v2tcVMC6OHkDWQ&amp;ust=1449004407857985" TargetMode="Externa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uact=8&amp;ved=0ahUKEwjnj-OzirnJAhVItxQKHd8FB_MQjRwIBw&amp;url=http://emedicine.medscape.com/article/1829892-overview&amp;psig=AFQjCNGXbuqEgkI-M1v0v2tcVMC6OHkDWQ&amp;ust=1449004407857985" TargetMode="External"/><Relationship Id="rId5" Type="http://schemas.openxmlformats.org/officeDocument/2006/relationships/image" Target="../media/image24.jpeg"/><Relationship Id="rId4" Type="http://schemas.openxmlformats.org/officeDocument/2006/relationships/hyperlink" Target="http://www.google.com/url?sa=i&amp;rct=j&amp;q=&amp;esrc=s&amp;frm=1&amp;source=images&amp;cd=&amp;cad=rja&amp;uact=8&amp;ved=0ahUKEwjFloruibnJAhVMVhQKHQz9DH0QjRwIBw&amp;url=http://emedicine.medscape.com/article/206208-clinical&amp;psig=AFQjCNGXbuqEgkI-M1v0v2tcVMC6OHkDWQ&amp;ust=1449004407857985"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google.com/url?sa=i&amp;rct=j&amp;q=&amp;esrc=s&amp;frm=1&amp;source=images&amp;cd=&amp;cad=rja&amp;uact=8&amp;ved=0ahUKEwir4-uuiLnJAhUHPxQKHS_8AK8QjRwIBw&amp;url=http://dentistryandmedicine.blogspot.no/2011/05/free-download-abdomenspleenliver.html&amp;psig=AFQjCNGXbuqEgkI-M1v0v2tcVMC6OHkDWQ&amp;ust=144900440785798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frm=1&amp;source=images&amp;cd=&amp;cad=rja&amp;uact=8&amp;ved=0ahUKEwjk8bSGibnJAhVCtBQKHWVYASYQjRwIBw&amp;url=http://slideplayer.com/slide/5331840/&amp;psig=AFQjCNGXbuqEgkI-M1v0v2tcVMC6OHkDWQ&amp;ust=1449004407857985"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google.com/url?sa=i&amp;rct=j&amp;q=&amp;esrc=s&amp;frm=1&amp;source=images&amp;cd=&amp;cad=rja&amp;uact=8&amp;ved=0ahUKEwiO7ZmribnJAhULPBQKHehWA5kQjRwIBw&amp;url=http://locationoflymphnodes.blogspot.com/2012_04_01_archive.html&amp;psig=AFQjCNGXbuqEgkI-M1v0v2tcVMC6OHkDWQ&amp;ust=144900440785798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a:spLocks noGrp="1" noChangeArrowheads="1"/>
          </p:cNvSpPr>
          <p:nvPr>
            <p:ph type="title"/>
          </p:nvPr>
        </p:nvSpPr>
        <p:spPr/>
        <p:txBody>
          <a:bodyPr/>
          <a:lstStyle/>
          <a:p>
            <a:r>
              <a:rPr lang="en-US"/>
              <a:t>Spleen</a:t>
            </a:r>
          </a:p>
        </p:txBody>
      </p:sp>
      <p:pic>
        <p:nvPicPr>
          <p:cNvPr id="37892" name="Picture 4" descr="spleen-and-kidney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752600"/>
            <a:ext cx="91440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99957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8520" y="188640"/>
            <a:ext cx="9252520" cy="6552728"/>
          </a:xfrm>
        </p:spPr>
        <p:txBody>
          <a:bodyPr>
            <a:noAutofit/>
          </a:bodyPr>
          <a:lstStyle/>
          <a:p>
            <a:r>
              <a:rPr lang="ar-EG" sz="2400" b="1" dirty="0"/>
              <a:t>يوجد نوعين : </a:t>
            </a:r>
            <a:endParaRPr lang="en-US" sz="2400" b="1" dirty="0"/>
          </a:p>
          <a:p>
            <a:r>
              <a:rPr lang="ar-EG" sz="2400" b="1" dirty="0">
                <a:solidFill>
                  <a:srgbClr val="C00000"/>
                </a:solidFill>
              </a:rPr>
              <a:t>آ-فرط </a:t>
            </a:r>
            <a:r>
              <a:rPr lang="ar-EG" sz="2400" b="1" dirty="0" err="1">
                <a:solidFill>
                  <a:srgbClr val="C00000"/>
                </a:solidFill>
              </a:rPr>
              <a:t>الطحالية</a:t>
            </a:r>
            <a:r>
              <a:rPr lang="ar-EG" sz="2400" b="1" dirty="0">
                <a:solidFill>
                  <a:srgbClr val="C00000"/>
                </a:solidFill>
              </a:rPr>
              <a:t> البدئي : </a:t>
            </a:r>
            <a:r>
              <a:rPr lang="ar-EG" sz="2400" dirty="0"/>
              <a:t>و هي شائعة لدى </a:t>
            </a:r>
            <a:r>
              <a:rPr lang="ar-EG" sz="2400" dirty="0" smtClean="0"/>
              <a:t>الإناث</a:t>
            </a:r>
            <a:r>
              <a:rPr lang="ar-SY" sz="2400" dirty="0" smtClean="0"/>
              <a:t> </a:t>
            </a:r>
            <a:r>
              <a:rPr lang="ar-EG" sz="2400" dirty="0" smtClean="0"/>
              <a:t>و </a:t>
            </a:r>
            <a:r>
              <a:rPr lang="ar-EG" sz="2400" dirty="0"/>
              <a:t>تشخص بعد سلبية الأسباب الأخرى لفرط </a:t>
            </a:r>
            <a:r>
              <a:rPr lang="ar-EG" sz="2400" dirty="0" err="1"/>
              <a:t>الطحالية</a:t>
            </a:r>
            <a:r>
              <a:rPr lang="ar-EG" sz="2400" dirty="0"/>
              <a:t> , و هؤلاء المرضى من النادر أن يستجيبوا </a:t>
            </a:r>
            <a:r>
              <a:rPr lang="ar-EG" sz="2400" dirty="0" err="1"/>
              <a:t>للستيروئيدات</a:t>
            </a:r>
            <a:r>
              <a:rPr lang="ar-EG" sz="2400" dirty="0"/>
              <a:t> و يؤدي  </a:t>
            </a:r>
            <a:r>
              <a:rPr lang="ar-EG" sz="2400" dirty="0" err="1"/>
              <a:t>الإستئصال</a:t>
            </a:r>
            <a:r>
              <a:rPr lang="ar-EG" sz="2400" dirty="0"/>
              <a:t> إلى حدوث تحسن كبير في الحالة </a:t>
            </a:r>
            <a:endParaRPr lang="en-US" sz="2400" dirty="0"/>
          </a:p>
          <a:p>
            <a:r>
              <a:rPr lang="ar-EG" sz="2800" b="1" dirty="0">
                <a:solidFill>
                  <a:srgbClr val="C00000"/>
                </a:solidFill>
              </a:rPr>
              <a:t>ب- فرط </a:t>
            </a:r>
            <a:r>
              <a:rPr lang="ar-EG" sz="2800" b="1" dirty="0" err="1">
                <a:solidFill>
                  <a:srgbClr val="C00000"/>
                </a:solidFill>
              </a:rPr>
              <a:t>الطحالية</a:t>
            </a:r>
            <a:r>
              <a:rPr lang="ar-EG" sz="2800" b="1" dirty="0">
                <a:solidFill>
                  <a:srgbClr val="C00000"/>
                </a:solidFill>
              </a:rPr>
              <a:t> الثانوي : </a:t>
            </a:r>
            <a:r>
              <a:rPr lang="ar-EG" sz="2400" dirty="0"/>
              <a:t>و أكثر الأسباب شيوعاً هو ضخامة الطحال </a:t>
            </a:r>
            <a:r>
              <a:rPr lang="ar-EG" sz="2400" dirty="0" err="1"/>
              <a:t>الإحتقانية</a:t>
            </a:r>
            <a:r>
              <a:rPr lang="ar-EG" sz="2400" dirty="0"/>
              <a:t> و الأمراض </a:t>
            </a:r>
            <a:r>
              <a:rPr lang="ar-EG" sz="2400" dirty="0" err="1"/>
              <a:t>التنشؤية</a:t>
            </a:r>
            <a:r>
              <a:rPr lang="ar-EG" sz="2400" dirty="0"/>
              <a:t> و إن </a:t>
            </a:r>
            <a:r>
              <a:rPr lang="ar-EG" sz="2400" dirty="0" smtClean="0"/>
              <a:t>المعا</a:t>
            </a:r>
            <a:r>
              <a:rPr lang="ar-SA" sz="2400" dirty="0" smtClean="0"/>
              <a:t>ل</a:t>
            </a:r>
            <a:r>
              <a:rPr lang="ar-EG" sz="2400" dirty="0" err="1" smtClean="0"/>
              <a:t>جة</a:t>
            </a:r>
            <a:r>
              <a:rPr lang="ar-EG" sz="2400" dirty="0" smtClean="0"/>
              <a:t> </a:t>
            </a:r>
            <a:r>
              <a:rPr lang="ar-EG" sz="2400" dirty="0" err="1"/>
              <a:t>البدئية</a:t>
            </a:r>
            <a:r>
              <a:rPr lang="ar-EG" sz="2400" dirty="0"/>
              <a:t> تكون دوماً موجهة نحو المرض الكامن . </a:t>
            </a:r>
            <a:endParaRPr lang="en-US" sz="2400" dirty="0"/>
          </a:p>
          <a:p>
            <a:r>
              <a:rPr lang="ar-EG" sz="2400" b="1" dirty="0">
                <a:solidFill>
                  <a:srgbClr val="00B050"/>
                </a:solidFill>
              </a:rPr>
              <a:t>1-فرط توتر وريد الباب: </a:t>
            </a:r>
            <a:r>
              <a:rPr lang="ar-EG" sz="2400" dirty="0"/>
              <a:t>و ينجم عن التشمع الكبدي أو انسداد وريد الباب أو الوريد </a:t>
            </a:r>
            <a:r>
              <a:rPr lang="ar-EG" sz="2400" dirty="0" err="1"/>
              <a:t>الطحالي</a:t>
            </a:r>
            <a:r>
              <a:rPr lang="ar-EG" sz="2400" dirty="0"/>
              <a:t>  </a:t>
            </a:r>
            <a:r>
              <a:rPr lang="ar-EG" sz="2400" dirty="0" smtClean="0"/>
              <a:t>,</a:t>
            </a:r>
            <a:endParaRPr lang="ar-SY" sz="2400" dirty="0" smtClean="0"/>
          </a:p>
          <a:p>
            <a:r>
              <a:rPr lang="ar-EG" sz="2400" dirty="0" smtClean="0"/>
              <a:t>أما </a:t>
            </a:r>
            <a:r>
              <a:rPr lang="ar-EG" sz="2400" dirty="0"/>
              <a:t>خثار الوريد </a:t>
            </a:r>
            <a:r>
              <a:rPr lang="ar-EG" sz="2400" dirty="0" err="1"/>
              <a:t>الطحالي</a:t>
            </a:r>
            <a:r>
              <a:rPr lang="ar-EG" sz="2400" dirty="0"/>
              <a:t> فيؤدي إلى فرط </a:t>
            </a:r>
            <a:r>
              <a:rPr lang="ar-EG" sz="2400" dirty="0" err="1"/>
              <a:t>طحالية</a:t>
            </a:r>
            <a:r>
              <a:rPr lang="ar-EG" sz="2400" dirty="0"/>
              <a:t> إضافةً إلى حدوث دوالي معدية </a:t>
            </a:r>
            <a:r>
              <a:rPr lang="ar-EG" sz="2400" dirty="0" err="1"/>
              <a:t>مريئية</a:t>
            </a:r>
            <a:r>
              <a:rPr lang="ar-EG" sz="2400" dirty="0"/>
              <a:t> و بذلك فإن استئصال الطحال هو العلاج المختار في حال حدوث نزف ناجم عن فرط توتر وريد الباب </a:t>
            </a:r>
            <a:endParaRPr lang="en-US" sz="2400" dirty="0"/>
          </a:p>
          <a:p>
            <a:r>
              <a:rPr lang="ar-EG" sz="2400" b="1" dirty="0">
                <a:solidFill>
                  <a:srgbClr val="00B050"/>
                </a:solidFill>
              </a:rPr>
              <a:t>2- </a:t>
            </a:r>
            <a:r>
              <a:rPr lang="ar-EG" sz="2400" b="1" dirty="0" err="1">
                <a:solidFill>
                  <a:srgbClr val="00B050"/>
                </a:solidFill>
              </a:rPr>
              <a:t>الإبيضاضات</a:t>
            </a:r>
            <a:r>
              <a:rPr lang="ar-EG" sz="2400" b="1" dirty="0">
                <a:solidFill>
                  <a:srgbClr val="00B050"/>
                </a:solidFill>
              </a:rPr>
              <a:t> </a:t>
            </a:r>
            <a:r>
              <a:rPr lang="ar-EG" sz="2400" b="1" dirty="0" smtClean="0">
                <a:solidFill>
                  <a:srgbClr val="00B050"/>
                </a:solidFill>
              </a:rPr>
              <a:t>:</a:t>
            </a:r>
            <a:r>
              <a:rPr lang="ar-EG" sz="2400" dirty="0" smtClean="0"/>
              <a:t>و </a:t>
            </a:r>
            <a:r>
              <a:rPr lang="ar-EG" sz="2400" dirty="0"/>
              <a:t>تتظاهر نقص كريات الدم و ضخامة طحال و ضخامة عقد لمفية </a:t>
            </a:r>
            <a:endParaRPr lang="en-US" sz="2400" dirty="0"/>
          </a:p>
          <a:p>
            <a:r>
              <a:rPr lang="ar-EG" sz="2400" dirty="0"/>
              <a:t>استئصال </a:t>
            </a:r>
            <a:r>
              <a:rPr lang="ar-EG" sz="2400" dirty="0" smtClean="0"/>
              <a:t>ا</a:t>
            </a:r>
            <a:r>
              <a:rPr lang="ar-SY" sz="2400" dirty="0" smtClean="0"/>
              <a:t>ل</a:t>
            </a:r>
            <a:r>
              <a:rPr lang="ar-EG" sz="2400" dirty="0" smtClean="0"/>
              <a:t>طحال </a:t>
            </a:r>
            <a:r>
              <a:rPr lang="ar-EG" sz="2400" dirty="0"/>
              <a:t>في مرضى عرضيين مصابين بابيضاض نقوي مزمن أو ابيضاض بالخلايا المشعرة يمكن أن يلطف نقص الكريات الدموية و يخفف من احتمال حدوث النزف و </a:t>
            </a:r>
            <a:r>
              <a:rPr lang="ar-EG" sz="2400" b="1" dirty="0">
                <a:solidFill>
                  <a:srgbClr val="0070C0"/>
                </a:solidFill>
              </a:rPr>
              <a:t>يشفي الأعراض الناجمة عن ضخامة الطحال أو </a:t>
            </a:r>
            <a:r>
              <a:rPr lang="ar-EG" sz="2400" b="1" dirty="0" err="1">
                <a:solidFill>
                  <a:srgbClr val="0070C0"/>
                </a:solidFill>
              </a:rPr>
              <a:t>الإحتشاءات</a:t>
            </a:r>
            <a:r>
              <a:rPr lang="ar-EG" sz="2400" b="1" dirty="0">
                <a:solidFill>
                  <a:srgbClr val="0070C0"/>
                </a:solidFill>
              </a:rPr>
              <a:t> </a:t>
            </a:r>
            <a:r>
              <a:rPr lang="ar-EG" sz="2400" b="1" dirty="0" err="1">
                <a:solidFill>
                  <a:srgbClr val="0070C0"/>
                </a:solidFill>
              </a:rPr>
              <a:t>الطحالية</a:t>
            </a:r>
            <a:r>
              <a:rPr lang="ar-EG" sz="2400" b="1" dirty="0">
                <a:solidFill>
                  <a:srgbClr val="0070C0"/>
                </a:solidFill>
              </a:rPr>
              <a:t> , </a:t>
            </a:r>
            <a:r>
              <a:rPr lang="ar-EG" sz="2400" dirty="0"/>
              <a:t>و لكن ليس له أي تأثير على سير المرض الطبيعي . </a:t>
            </a:r>
            <a:endParaRPr lang="en-US" sz="2400" dirty="0"/>
          </a:p>
        </p:txBody>
      </p:sp>
    </p:spTree>
    <p:extLst>
      <p:ext uri="{BB962C8B-B14F-4D97-AF65-F5344CB8AC3E}">
        <p14:creationId xmlns:p14="http://schemas.microsoft.com/office/powerpoint/2010/main" val="3207880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260648"/>
            <a:ext cx="8928992" cy="5865515"/>
          </a:xfrm>
        </p:spPr>
        <p:txBody>
          <a:bodyPr>
            <a:normAutofit fontScale="25000" lnSpcReduction="20000"/>
          </a:bodyPr>
          <a:lstStyle/>
          <a:p>
            <a:r>
              <a:rPr lang="ar-EG" sz="9600" b="1" dirty="0"/>
              <a:t>3- أمراض </a:t>
            </a:r>
            <a:r>
              <a:rPr lang="ar-EG" sz="9600" b="1" dirty="0" err="1"/>
              <a:t>ارتشاحية</a:t>
            </a:r>
            <a:r>
              <a:rPr lang="ar-EG" sz="9600" b="1" dirty="0"/>
              <a:t> و التهابية </a:t>
            </a:r>
            <a:r>
              <a:rPr lang="ar-EG" sz="9600" dirty="0"/>
              <a:t>قد تؤدي إلى فرط </a:t>
            </a:r>
            <a:r>
              <a:rPr lang="ar-EG" sz="9600" dirty="0" err="1"/>
              <a:t>طحالية</a:t>
            </a:r>
            <a:r>
              <a:rPr lang="ar-EG" sz="9600" dirty="0"/>
              <a:t> مثل متلازمة فلتي و داء </a:t>
            </a:r>
            <a:r>
              <a:rPr lang="ar-EG" sz="9600" dirty="0" err="1"/>
              <a:t>غوشر</a:t>
            </a:r>
            <a:r>
              <a:rPr lang="ar-EG" sz="9600" dirty="0"/>
              <a:t> , </a:t>
            </a:r>
            <a:r>
              <a:rPr lang="ar-EG" sz="9600" dirty="0" err="1"/>
              <a:t>الساركوئيد</a:t>
            </a:r>
            <a:r>
              <a:rPr lang="ar-EG" sz="9600" dirty="0"/>
              <a:t> , الداء </a:t>
            </a:r>
            <a:r>
              <a:rPr lang="ar-EG" sz="9600" dirty="0" err="1"/>
              <a:t>النشواني</a:t>
            </a:r>
            <a:r>
              <a:rPr lang="ar-EG" sz="9600" dirty="0"/>
              <a:t> , أو التهاب حاد مع ضخامة </a:t>
            </a:r>
            <a:r>
              <a:rPr lang="ar-EG" sz="9600" dirty="0" err="1"/>
              <a:t>طحالية</a:t>
            </a:r>
            <a:r>
              <a:rPr lang="ar-EG" sz="9600" dirty="0"/>
              <a:t> أو التهاب مزمن ( سل- مالطية – ملاريا ) </a:t>
            </a:r>
            <a:endParaRPr lang="ar-SY" sz="9600" dirty="0" smtClean="0"/>
          </a:p>
          <a:p>
            <a:endParaRPr lang="en-US" sz="9600" dirty="0"/>
          </a:p>
          <a:p>
            <a:r>
              <a:rPr lang="ar-EG" sz="9600" dirty="0"/>
              <a:t>== </a:t>
            </a:r>
            <a:r>
              <a:rPr lang="ar-EG" sz="9600" dirty="0">
                <a:solidFill>
                  <a:srgbClr val="C00000"/>
                </a:solidFill>
              </a:rPr>
              <a:t>متلازمة فلتي : </a:t>
            </a:r>
            <a:r>
              <a:rPr lang="ar-EG" sz="8000" b="1" dirty="0"/>
              <a:t>هي </a:t>
            </a:r>
            <a:r>
              <a:rPr lang="ar-EG" sz="8000" b="1" dirty="0" err="1"/>
              <a:t>إجتماع</a:t>
            </a:r>
            <a:r>
              <a:rPr lang="ar-EG" sz="8000" b="1" dirty="0"/>
              <a:t> للثالوث ( التهاب مفاصل رثواني – و ضخامة طحال – نقص محببات </a:t>
            </a:r>
            <a:endParaRPr lang="en-US" sz="8000" b="1" dirty="0"/>
          </a:p>
          <a:p>
            <a:r>
              <a:rPr lang="ar-EG" sz="9600" dirty="0"/>
              <a:t>يفيد استئصال الطحال في مجموعة خاصة من هؤلاء المرضى و ذلك حين يكون نقص المحببات شديد مع انتانات شديدة متكررة مع قرحات ساق مزمنة </a:t>
            </a:r>
            <a:endParaRPr lang="ar-SY" sz="9600" dirty="0" smtClean="0"/>
          </a:p>
          <a:p>
            <a:endParaRPr lang="en-US" sz="9600" dirty="0"/>
          </a:p>
          <a:p>
            <a:r>
              <a:rPr lang="ar-EG" sz="9600" b="1" dirty="0">
                <a:solidFill>
                  <a:srgbClr val="C00000"/>
                </a:solidFill>
              </a:rPr>
              <a:t>== داء </a:t>
            </a:r>
            <a:r>
              <a:rPr lang="ar-EG" sz="9600" b="1" dirty="0" err="1">
                <a:solidFill>
                  <a:srgbClr val="C00000"/>
                </a:solidFill>
              </a:rPr>
              <a:t>غوشر</a:t>
            </a:r>
            <a:r>
              <a:rPr lang="ar-EG" sz="9600" b="1" dirty="0">
                <a:solidFill>
                  <a:srgbClr val="C00000"/>
                </a:solidFill>
              </a:rPr>
              <a:t> : </a:t>
            </a:r>
            <a:r>
              <a:rPr lang="ar-EG" sz="9600" dirty="0"/>
              <a:t>داء وراثي جسمي متنحي ينجم عنه اضطراب في استقلاب الدسم </a:t>
            </a:r>
            <a:r>
              <a:rPr lang="ar-EG" sz="9600" dirty="0" smtClean="0"/>
              <a:t>و </a:t>
            </a:r>
            <a:r>
              <a:rPr lang="ar-EG" sz="9600" dirty="0"/>
              <a:t>يتجمع الدسم في اللب الأبيض للطحال أو في الكبد أو نقي العظم </a:t>
            </a:r>
            <a:endParaRPr lang="en-US" sz="9600" dirty="0"/>
          </a:p>
          <a:p>
            <a:r>
              <a:rPr lang="ar-EG" sz="9600" dirty="0">
                <a:solidFill>
                  <a:srgbClr val="00B050"/>
                </a:solidFill>
              </a:rPr>
              <a:t>يفيد استئصال الطحال </a:t>
            </a:r>
            <a:r>
              <a:rPr lang="ar-EG" sz="9600" dirty="0"/>
              <a:t>في إصلاح الخلايا الدموية المرتبطة مع المرض و تخفيف الأعراض الناتجة عن ضخامة الطحال و لا تتأثر الآلام العظمية أو </a:t>
            </a:r>
            <a:r>
              <a:rPr lang="ar-EG" sz="9600" dirty="0" err="1"/>
              <a:t>الإضطرابات</a:t>
            </a:r>
            <a:r>
              <a:rPr lang="ar-EG" sz="9600" dirty="0"/>
              <a:t> العصبية باستئصال الطحال </a:t>
            </a:r>
            <a:endParaRPr lang="ar-SY" sz="9600" dirty="0" smtClean="0"/>
          </a:p>
          <a:p>
            <a:endParaRPr lang="en-US" sz="9600" b="1" dirty="0">
              <a:solidFill>
                <a:srgbClr val="C00000"/>
              </a:solidFill>
            </a:endParaRPr>
          </a:p>
          <a:p>
            <a:r>
              <a:rPr lang="ar-EG" sz="9600" b="1" dirty="0">
                <a:solidFill>
                  <a:srgbClr val="C00000"/>
                </a:solidFill>
              </a:rPr>
              <a:t>== </a:t>
            </a:r>
            <a:r>
              <a:rPr lang="ar-EG" sz="9600" b="1" dirty="0" err="1">
                <a:solidFill>
                  <a:srgbClr val="C00000"/>
                </a:solidFill>
              </a:rPr>
              <a:t>الساركوئيد</a:t>
            </a:r>
            <a:r>
              <a:rPr lang="ar-EG" sz="9600" b="1" dirty="0">
                <a:solidFill>
                  <a:srgbClr val="C00000"/>
                </a:solidFill>
              </a:rPr>
              <a:t> </a:t>
            </a:r>
            <a:r>
              <a:rPr lang="en-US" sz="9600" b="1" dirty="0" err="1">
                <a:solidFill>
                  <a:srgbClr val="C00000"/>
                </a:solidFill>
              </a:rPr>
              <a:t>Sarcoidois</a:t>
            </a:r>
            <a:r>
              <a:rPr lang="en-US" sz="9600" b="1" dirty="0">
                <a:solidFill>
                  <a:srgbClr val="C00000"/>
                </a:solidFill>
              </a:rPr>
              <a:t> </a:t>
            </a:r>
            <a:r>
              <a:rPr lang="ar-EG" sz="9600" b="1" dirty="0">
                <a:solidFill>
                  <a:srgbClr val="C00000"/>
                </a:solidFill>
              </a:rPr>
              <a:t> : </a:t>
            </a:r>
            <a:r>
              <a:rPr lang="ar-EG" sz="9600" dirty="0"/>
              <a:t>مرض حبيبي من منشأ غير معروف و يمكن أن يصيب أي عضو في الجسم و الرئة هي الأشيع و بعدها الطحال , و إن أغلب المرضى لا توجد ضخامة طحال كبيرة و عندما تحدث فيتطور لدى المرضى </a:t>
            </a:r>
            <a:r>
              <a:rPr lang="ar-EG" sz="9600" b="1" dirty="0">
                <a:solidFill>
                  <a:srgbClr val="00B050"/>
                </a:solidFill>
              </a:rPr>
              <a:t>نقص كريات شامل </a:t>
            </a:r>
            <a:r>
              <a:rPr lang="ar-EG" sz="9600" dirty="0"/>
              <a:t>ناتج عن فرط </a:t>
            </a:r>
            <a:r>
              <a:rPr lang="ar-EG" sz="9600" dirty="0" err="1"/>
              <a:t>الطحالية</a:t>
            </a:r>
            <a:r>
              <a:rPr lang="ar-EG" sz="9600" dirty="0"/>
              <a:t> مع ارتفاع الكلس , و في هذه المجموعة فإن استئصال الطحال ينصح به لهذه الأعراض . </a:t>
            </a:r>
            <a:endParaRPr lang="ar-SY" sz="9600" dirty="0" smtClean="0"/>
          </a:p>
          <a:p>
            <a:endParaRPr lang="en-US" sz="4900" dirty="0"/>
          </a:p>
          <a:p>
            <a:endParaRPr lang="ar-SY" dirty="0"/>
          </a:p>
        </p:txBody>
      </p:sp>
    </p:spTree>
    <p:extLst>
      <p:ext uri="{BB962C8B-B14F-4D97-AF65-F5344CB8AC3E}">
        <p14:creationId xmlns:p14="http://schemas.microsoft.com/office/powerpoint/2010/main" val="2058418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332656"/>
            <a:ext cx="8856984" cy="5793507"/>
          </a:xfrm>
        </p:spPr>
        <p:txBody>
          <a:bodyPr>
            <a:normAutofit fontScale="70000" lnSpcReduction="20000"/>
          </a:bodyPr>
          <a:lstStyle/>
          <a:p>
            <a:r>
              <a:rPr lang="ar-EG" sz="3800" b="1" dirty="0">
                <a:solidFill>
                  <a:srgbClr val="C00000"/>
                </a:solidFill>
              </a:rPr>
              <a:t>4- تليف النقي : </a:t>
            </a:r>
            <a:r>
              <a:rPr lang="ar-EG" dirty="0"/>
              <a:t>داء نقوي تكاثري ينجم عن تليف نقي العظم و يترافق مع </a:t>
            </a:r>
            <a:r>
              <a:rPr lang="ar-EG" b="1" dirty="0">
                <a:solidFill>
                  <a:srgbClr val="00B050"/>
                </a:solidFill>
              </a:rPr>
              <a:t>تصنيع الدم من خارج النقي </a:t>
            </a:r>
            <a:endParaRPr lang="en-US" b="1" dirty="0">
              <a:solidFill>
                <a:srgbClr val="00B050"/>
              </a:solidFill>
            </a:endParaRPr>
          </a:p>
          <a:p>
            <a:r>
              <a:rPr lang="ar-EG" dirty="0"/>
              <a:t>الأعراض تنجم عن فقر الدم , و ضخامة الطحال ( تمدد البطن و الألم ( الناتجة عن تصنيع الدم من خارج النقي و تحدث </a:t>
            </a:r>
            <a:r>
              <a:rPr lang="ar-EG" dirty="0" err="1"/>
              <a:t>احتشاءات</a:t>
            </a:r>
            <a:r>
              <a:rPr lang="ar-EG" dirty="0"/>
              <a:t>  في الطحال </a:t>
            </a:r>
            <a:endParaRPr lang="en-US" dirty="0"/>
          </a:p>
          <a:p>
            <a:r>
              <a:rPr lang="ar-EG" dirty="0"/>
              <a:t>تعتبر </a:t>
            </a:r>
            <a:r>
              <a:rPr lang="ar-EG" b="1" dirty="0" err="1">
                <a:solidFill>
                  <a:srgbClr val="0070C0"/>
                </a:solidFill>
              </a:rPr>
              <a:t>الستيروئيدات</a:t>
            </a:r>
            <a:r>
              <a:rPr lang="ar-EG" b="1" dirty="0">
                <a:solidFill>
                  <a:srgbClr val="0070C0"/>
                </a:solidFill>
              </a:rPr>
              <a:t> القشرية </a:t>
            </a:r>
            <a:r>
              <a:rPr lang="ar-EG" dirty="0"/>
              <a:t>هي المعالجة </a:t>
            </a:r>
            <a:r>
              <a:rPr lang="ar-EG" dirty="0" err="1"/>
              <a:t>البدئية</a:t>
            </a:r>
            <a:r>
              <a:rPr lang="ar-EG" dirty="0"/>
              <a:t> </a:t>
            </a:r>
            <a:endParaRPr lang="en-US" dirty="0" smtClean="0"/>
          </a:p>
          <a:p>
            <a:r>
              <a:rPr lang="ar-EG" dirty="0" smtClean="0"/>
              <a:t>و </a:t>
            </a:r>
            <a:r>
              <a:rPr lang="ar-EG" dirty="0"/>
              <a:t>يستطب </a:t>
            </a:r>
            <a:r>
              <a:rPr lang="ar-EG" b="1" dirty="0">
                <a:solidFill>
                  <a:srgbClr val="0070C0"/>
                </a:solidFill>
              </a:rPr>
              <a:t>استئصال الطحال </a:t>
            </a:r>
            <a:r>
              <a:rPr lang="ar-EG" dirty="0"/>
              <a:t>عندما يكون فرط </a:t>
            </a:r>
            <a:r>
              <a:rPr lang="ar-EG" dirty="0" err="1"/>
              <a:t>الطحالية</a:t>
            </a:r>
            <a:r>
              <a:rPr lang="ar-EG" dirty="0"/>
              <a:t> شديد و معند . </a:t>
            </a:r>
            <a:endParaRPr lang="ar-SY" dirty="0"/>
          </a:p>
          <a:p>
            <a:endParaRPr lang="en-US" dirty="0"/>
          </a:p>
          <a:p>
            <a:r>
              <a:rPr lang="ar-EG" sz="3800" b="1" dirty="0">
                <a:solidFill>
                  <a:srgbClr val="C00000"/>
                </a:solidFill>
              </a:rPr>
              <a:t>5- </a:t>
            </a:r>
            <a:r>
              <a:rPr lang="ar-EG" sz="3800" b="1" dirty="0" err="1">
                <a:solidFill>
                  <a:srgbClr val="C00000"/>
                </a:solidFill>
              </a:rPr>
              <a:t>اللمفوما</a:t>
            </a:r>
            <a:r>
              <a:rPr lang="ar-EG" sz="3800" b="1" dirty="0">
                <a:solidFill>
                  <a:srgbClr val="C00000"/>
                </a:solidFill>
              </a:rPr>
              <a:t> : </a:t>
            </a:r>
            <a:r>
              <a:rPr lang="ar-EG" dirty="0"/>
              <a:t>التصنيف المرحلي </a:t>
            </a:r>
            <a:r>
              <a:rPr lang="ar-EG" dirty="0" err="1"/>
              <a:t>للمفوما</a:t>
            </a:r>
            <a:r>
              <a:rPr lang="ar-EG" dirty="0"/>
              <a:t> هودجكن و لا هودجكن يعتمد على امتداد المرض ووجود الأعراض </a:t>
            </a:r>
            <a:endParaRPr lang="en-US" dirty="0"/>
          </a:p>
          <a:p>
            <a:r>
              <a:rPr lang="ar-EG" dirty="0"/>
              <a:t>و يصنف المريض إلى/ </a:t>
            </a:r>
            <a:r>
              <a:rPr lang="en-US" dirty="0"/>
              <a:t>A</a:t>
            </a:r>
            <a:r>
              <a:rPr lang="ar-EG" dirty="0"/>
              <a:t>/  إذا كان لا عرضياً  , أو /</a:t>
            </a:r>
            <a:r>
              <a:rPr lang="en-US" dirty="0"/>
              <a:t>B </a:t>
            </a:r>
            <a:r>
              <a:rPr lang="ar-EG" dirty="0"/>
              <a:t> / إذا كان مصاب بحمى أو نقص وزن أو تعرق ليلي </a:t>
            </a:r>
            <a:endParaRPr lang="en-US" dirty="0"/>
          </a:p>
          <a:p>
            <a:r>
              <a:rPr lang="ar-SY" dirty="0"/>
              <a:t> , مرحلة 1  .....   </a:t>
            </a:r>
            <a:r>
              <a:rPr lang="ar-EG" dirty="0"/>
              <a:t>مرحلة </a:t>
            </a:r>
            <a:r>
              <a:rPr lang="en-US" dirty="0"/>
              <a:t>4 </a:t>
            </a:r>
            <a:r>
              <a:rPr lang="ar-EG" dirty="0"/>
              <a:t> : </a:t>
            </a:r>
            <a:r>
              <a:rPr lang="ar-EG" dirty="0" err="1"/>
              <a:t>الإنتشار</a:t>
            </a:r>
            <a:r>
              <a:rPr lang="ar-EG" dirty="0"/>
              <a:t> لأعضاء غير العقد اللمفاوية و الطحال </a:t>
            </a:r>
            <a:endParaRPr lang="en-US" dirty="0"/>
          </a:p>
          <a:p>
            <a:r>
              <a:rPr lang="ar-EG" dirty="0"/>
              <a:t>و إن تحديد المرحلة يتم بالطبقي المحوري , </a:t>
            </a:r>
            <a:endParaRPr lang="en-US" dirty="0" smtClean="0"/>
          </a:p>
          <a:p>
            <a:r>
              <a:rPr lang="ar-EG" dirty="0" smtClean="0"/>
              <a:t>و </a:t>
            </a:r>
            <a:r>
              <a:rPr lang="ar-EG" dirty="0"/>
              <a:t>يتم فتح البطن فقط في المرضى الذين يمكن أن يغير التصنيف المرحلي لديهم من خطة العلاج </a:t>
            </a:r>
            <a:endParaRPr lang="en-US" dirty="0"/>
          </a:p>
          <a:p>
            <a:pPr marL="0" indent="0">
              <a:buNone/>
            </a:pPr>
            <a:endParaRPr lang="en-US" dirty="0"/>
          </a:p>
          <a:p>
            <a:r>
              <a:rPr lang="ar-EG" dirty="0"/>
              <a:t>في </a:t>
            </a:r>
            <a:r>
              <a:rPr lang="ar-EG" dirty="0" err="1"/>
              <a:t>لمفوما</a:t>
            </a:r>
            <a:r>
              <a:rPr lang="ar-EG" dirty="0"/>
              <a:t> لا هودجكن لا يمكن توقع سير المرض غالباً , و غالباً ما يكون الداء متقدم عندما يتم تشخيصه لذلك </a:t>
            </a:r>
            <a:endParaRPr lang="ar-SY" dirty="0"/>
          </a:p>
          <a:p>
            <a:endParaRPr lang="ar-SY" dirty="0"/>
          </a:p>
        </p:txBody>
      </p:sp>
    </p:spTree>
    <p:extLst>
      <p:ext uri="{BB962C8B-B14F-4D97-AF65-F5344CB8AC3E}">
        <p14:creationId xmlns:p14="http://schemas.microsoft.com/office/powerpoint/2010/main" val="323477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600200"/>
            <a:ext cx="5004048" cy="4525963"/>
          </a:xfrm>
        </p:spPr>
        <p:txBody>
          <a:bodyPr/>
          <a:lstStyle/>
          <a:p>
            <a:pPr algn="l">
              <a:lnSpc>
                <a:spcPct val="90000"/>
              </a:lnSpc>
              <a:buFontTx/>
              <a:buNone/>
            </a:pPr>
            <a:r>
              <a:rPr lang="en-US" b="1" dirty="0">
                <a:solidFill>
                  <a:srgbClr val="00B050"/>
                </a:solidFill>
              </a:rPr>
              <a:t>Treatment. </a:t>
            </a:r>
            <a:r>
              <a:rPr lang="en-US" dirty="0"/>
              <a:t>This is often dependent on the underlying cause,</a:t>
            </a:r>
          </a:p>
          <a:p>
            <a:pPr algn="l">
              <a:lnSpc>
                <a:spcPct val="90000"/>
              </a:lnSpc>
              <a:buFontTx/>
              <a:buNone/>
            </a:pPr>
            <a:r>
              <a:rPr lang="en-US" dirty="0"/>
              <a:t>but </a:t>
            </a:r>
            <a:r>
              <a:rPr lang="en-US" b="1" dirty="0" err="1">
                <a:solidFill>
                  <a:srgbClr val="C00000"/>
                </a:solidFill>
              </a:rPr>
              <a:t>splenectomy</a:t>
            </a:r>
            <a:r>
              <a:rPr lang="en-US" dirty="0"/>
              <a:t> is sometimes required for severe </a:t>
            </a:r>
            <a:r>
              <a:rPr lang="en-US" dirty="0" err="1"/>
              <a:t>anaemia</a:t>
            </a:r>
            <a:endParaRPr lang="en-US" dirty="0"/>
          </a:p>
          <a:p>
            <a:pPr algn="l">
              <a:lnSpc>
                <a:spcPct val="90000"/>
              </a:lnSpc>
              <a:buFontTx/>
              <a:buNone/>
            </a:pPr>
            <a:r>
              <a:rPr lang="en-US" dirty="0"/>
              <a:t>or thrombocytopenia</a:t>
            </a:r>
          </a:p>
          <a:p>
            <a:endParaRPr lang="ar-SY" dirty="0"/>
          </a:p>
        </p:txBody>
      </p:sp>
      <p:pic>
        <p:nvPicPr>
          <p:cNvPr id="4" name="Picture 4" descr="Splenomegaly-Hairy-cell-L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27576" y="3573016"/>
            <a:ext cx="3816424" cy="32571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مستطيل 4"/>
          <p:cNvSpPr/>
          <p:nvPr/>
        </p:nvSpPr>
        <p:spPr>
          <a:xfrm>
            <a:off x="4644008" y="404664"/>
            <a:ext cx="4320480" cy="2677656"/>
          </a:xfrm>
          <a:prstGeom prst="rect">
            <a:avLst/>
          </a:prstGeom>
        </p:spPr>
        <p:txBody>
          <a:bodyPr wrap="square">
            <a:spAutoFit/>
          </a:bodyPr>
          <a:lstStyle/>
          <a:p>
            <a:r>
              <a:rPr lang="ar-EG" sz="2400" dirty="0">
                <a:solidFill>
                  <a:srgbClr val="C00000"/>
                </a:solidFill>
              </a:rPr>
              <a:t>الموجودات السريرية : </a:t>
            </a:r>
            <a:r>
              <a:rPr lang="ar-EG" sz="2400" dirty="0"/>
              <a:t>عدم راحة- رعاف و </a:t>
            </a:r>
            <a:r>
              <a:rPr lang="ar-EG" sz="2400" dirty="0" err="1"/>
              <a:t>إقياء</a:t>
            </a:r>
            <a:r>
              <a:rPr lang="ar-EG" sz="2400" dirty="0"/>
              <a:t> دموي ناتج عن دوالي المري </a:t>
            </a:r>
            <a:endParaRPr lang="en-US" sz="2400" dirty="0"/>
          </a:p>
          <a:p>
            <a:r>
              <a:rPr lang="ar-EG" sz="2400" dirty="0" err="1"/>
              <a:t>فرفرية</a:t>
            </a:r>
            <a:r>
              <a:rPr lang="ar-EG" sz="2400" dirty="0"/>
              <a:t> و نزف من مخاطية ناتج عن نقص الصفيحات </a:t>
            </a:r>
            <a:endParaRPr lang="en-US" sz="2400" dirty="0"/>
          </a:p>
          <a:p>
            <a:r>
              <a:rPr lang="ar-EG" sz="2400" dirty="0"/>
              <a:t>تعب عام ناتج عن فقر الدم </a:t>
            </a:r>
            <a:endParaRPr lang="ar-SY" sz="2400" dirty="0" smtClean="0"/>
          </a:p>
          <a:p>
            <a:r>
              <a:rPr lang="ar-EG" sz="2400" dirty="0" smtClean="0"/>
              <a:t>الإنتانات </a:t>
            </a:r>
            <a:r>
              <a:rPr lang="ar-EG" sz="2400" dirty="0"/>
              <a:t>المتكررة و تشاهد في المرضى مع نقص شديد في الكريات البيض </a:t>
            </a:r>
            <a:endParaRPr lang="en-US" sz="2400" dirty="0"/>
          </a:p>
        </p:txBody>
      </p:sp>
      <p:sp>
        <p:nvSpPr>
          <p:cNvPr id="6" name="مستطيل 5"/>
          <p:cNvSpPr/>
          <p:nvPr/>
        </p:nvSpPr>
        <p:spPr>
          <a:xfrm>
            <a:off x="6156176" y="5460326"/>
            <a:ext cx="1800200" cy="400110"/>
          </a:xfrm>
          <a:prstGeom prst="rect">
            <a:avLst/>
          </a:prstGeom>
        </p:spPr>
        <p:txBody>
          <a:bodyPr wrap="square">
            <a:spAutoFit/>
          </a:bodyPr>
          <a:lstStyle/>
          <a:p>
            <a:r>
              <a:rPr lang="en-US" sz="2000" b="1" dirty="0" err="1"/>
              <a:t>splenomegally</a:t>
            </a:r>
            <a:endParaRPr lang="ar-SY" sz="2000" b="1" dirty="0"/>
          </a:p>
        </p:txBody>
      </p:sp>
    </p:spTree>
    <p:extLst>
      <p:ext uri="{BB962C8B-B14F-4D97-AF65-F5344CB8AC3E}">
        <p14:creationId xmlns:p14="http://schemas.microsoft.com/office/powerpoint/2010/main" val="1214788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0" y="764704"/>
            <a:ext cx="4139952" cy="5653559"/>
          </a:xfrm>
        </p:spPr>
        <p:txBody>
          <a:bodyPr>
            <a:normAutofit/>
          </a:bodyPr>
          <a:lstStyle/>
          <a:p>
            <a:pPr>
              <a:buNone/>
            </a:pPr>
            <a:r>
              <a:rPr lang="en-US" sz="2800" dirty="0" smtClean="0"/>
              <a:t>splenomegaly as moderate if the largest dimension is 11-20 cm, and severe if the largest dimension is greater than 20 cm.</a:t>
            </a:r>
            <a:endParaRPr lang="en-US" sz="2800" dirty="0"/>
          </a:p>
        </p:txBody>
      </p:sp>
      <p:pic>
        <p:nvPicPr>
          <p:cNvPr id="8" name="Picture 2" descr="http://www.doctortipster.com/wp-content/uploads/2011/09/Splenomegaly1.jpg"/>
          <p:cNvPicPr>
            <a:picLocks noGrp="1" noChangeAspect="1" noChangeArrowheads="1"/>
          </p:cNvPicPr>
          <p:nvPr>
            <p:ph sz="quarter" idx="4294967295"/>
          </p:nvPr>
        </p:nvPicPr>
        <p:blipFill>
          <a:blip r:embed="rId2"/>
          <a:srcRect/>
          <a:stretch>
            <a:fillRect/>
          </a:stretch>
        </p:blipFill>
        <p:spPr bwMode="auto">
          <a:xfrm>
            <a:off x="4114800" y="0"/>
            <a:ext cx="5029200" cy="6597352"/>
          </a:xfrm>
          <a:prstGeom prst="rect">
            <a:avLst/>
          </a:prstGeom>
          <a:noFill/>
        </p:spPr>
      </p:pic>
    </p:spTree>
    <p:extLst>
      <p:ext uri="{BB962C8B-B14F-4D97-AF65-F5344CB8AC3E}">
        <p14:creationId xmlns:p14="http://schemas.microsoft.com/office/powerpoint/2010/main" val="981661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88640"/>
            <a:ext cx="9036496" cy="5937523"/>
          </a:xfrm>
        </p:spPr>
        <p:txBody>
          <a:bodyPr>
            <a:normAutofit fontScale="40000" lnSpcReduction="20000"/>
          </a:bodyPr>
          <a:lstStyle/>
          <a:p>
            <a:r>
              <a:rPr lang="ar-EG" sz="5100" b="1" dirty="0">
                <a:solidFill>
                  <a:srgbClr val="FF0000"/>
                </a:solidFill>
              </a:rPr>
              <a:t>ثانياً: اضطرابات الكريات الحمراء : </a:t>
            </a:r>
            <a:endParaRPr lang="en-US" sz="5100" b="1" dirty="0">
              <a:solidFill>
                <a:srgbClr val="FF0000"/>
              </a:solidFill>
            </a:endParaRPr>
          </a:p>
          <a:p>
            <a:r>
              <a:rPr lang="ar-EG" sz="5100" b="1" dirty="0">
                <a:solidFill>
                  <a:srgbClr val="C00000"/>
                </a:solidFill>
              </a:rPr>
              <a:t>آ – المكتسبة : فقر الدم </a:t>
            </a:r>
            <a:r>
              <a:rPr lang="ar-EG" sz="5100" b="1" dirty="0" err="1">
                <a:solidFill>
                  <a:srgbClr val="C00000"/>
                </a:solidFill>
              </a:rPr>
              <a:t>الإنحلالي</a:t>
            </a:r>
            <a:r>
              <a:rPr lang="ar-EG" sz="5100" b="1" dirty="0">
                <a:solidFill>
                  <a:srgbClr val="C00000"/>
                </a:solidFill>
              </a:rPr>
              <a:t> بالمناعة الذاتية ( </a:t>
            </a:r>
            <a:r>
              <a:rPr lang="en-US" sz="5100" b="1" dirty="0">
                <a:solidFill>
                  <a:srgbClr val="C00000"/>
                </a:solidFill>
              </a:rPr>
              <a:t>Autoimmune Hemolytic Anemia  </a:t>
            </a:r>
            <a:r>
              <a:rPr lang="ar-EG" sz="5100" b="1" dirty="0">
                <a:solidFill>
                  <a:srgbClr val="C00000"/>
                </a:solidFill>
              </a:rPr>
              <a:t> ) </a:t>
            </a:r>
            <a:endParaRPr lang="en-US" sz="5100" b="1" dirty="0" smtClean="0">
              <a:solidFill>
                <a:srgbClr val="C00000"/>
              </a:solidFill>
            </a:endParaRPr>
          </a:p>
          <a:p>
            <a:r>
              <a:rPr lang="ar-EG" sz="5100" b="1" dirty="0" smtClean="0"/>
              <a:t>هي </a:t>
            </a:r>
            <a:r>
              <a:rPr lang="ar-EG" sz="5100" b="1" dirty="0"/>
              <a:t>مجموعة من </a:t>
            </a:r>
            <a:r>
              <a:rPr lang="ar-EG" sz="5100" b="1" dirty="0" err="1"/>
              <a:t>الإضطرابات</a:t>
            </a:r>
            <a:r>
              <a:rPr lang="ar-EG" sz="5100" b="1" dirty="0"/>
              <a:t> التي تتميز </a:t>
            </a:r>
            <a:r>
              <a:rPr lang="ar-EG" sz="5100" b="1" dirty="0">
                <a:solidFill>
                  <a:srgbClr val="C00000"/>
                </a:solidFill>
              </a:rPr>
              <a:t>بوجود أضداد ذاتية لمستضدات موجودة على الكريات الحمراء </a:t>
            </a:r>
            <a:endParaRPr lang="ar-SA" sz="5100" b="1" dirty="0" smtClean="0">
              <a:solidFill>
                <a:srgbClr val="C00000"/>
              </a:solidFill>
            </a:endParaRPr>
          </a:p>
          <a:p>
            <a:r>
              <a:rPr lang="ar-EG" sz="5100" b="1" dirty="0" smtClean="0"/>
              <a:t>مما </a:t>
            </a:r>
            <a:r>
              <a:rPr lang="ar-EG" sz="5100" b="1" dirty="0"/>
              <a:t>يؤدي إلى قصر عمر هذه الكريات  , و يصنف إلى مجموعتين أساسيتين </a:t>
            </a:r>
            <a:r>
              <a:rPr lang="ar-EG" sz="5100" b="1" dirty="0">
                <a:solidFill>
                  <a:srgbClr val="00B050"/>
                </a:solidFill>
              </a:rPr>
              <a:t>دافئة و باردة </a:t>
            </a:r>
            <a:endParaRPr lang="ar-SA" sz="5100" b="1" dirty="0" smtClean="0">
              <a:solidFill>
                <a:srgbClr val="00B050"/>
              </a:solidFill>
            </a:endParaRPr>
          </a:p>
          <a:p>
            <a:endParaRPr lang="en-US" sz="5100" b="1" dirty="0"/>
          </a:p>
          <a:p>
            <a:r>
              <a:rPr lang="ar-EG" sz="5100" b="1" dirty="0">
                <a:solidFill>
                  <a:srgbClr val="00B0F0"/>
                </a:solidFill>
              </a:rPr>
              <a:t>1-في حالة الأضداد الذاتية الدافئة : </a:t>
            </a:r>
            <a:r>
              <a:rPr lang="ar-EG" sz="5100" b="1" dirty="0"/>
              <a:t>المرض شائع و ينجم عادةً عن أضداد ذاتية من نمط </a:t>
            </a:r>
            <a:r>
              <a:rPr lang="en-US" sz="5100" b="1" dirty="0" err="1"/>
              <a:t>IgG</a:t>
            </a:r>
            <a:r>
              <a:rPr lang="en-US" sz="5100" b="1" dirty="0"/>
              <a:t> </a:t>
            </a:r>
            <a:r>
              <a:rPr lang="ar-EG" sz="5100" b="1" dirty="0"/>
              <a:t>, و تعمل بشكل مفضل في درجة حرارة </a:t>
            </a:r>
            <a:r>
              <a:rPr lang="en-US" sz="5100" b="1" dirty="0"/>
              <a:t>37 </a:t>
            </a:r>
            <a:r>
              <a:rPr lang="ar-EG" sz="5100" b="1" dirty="0"/>
              <a:t> درجة مئوية  </a:t>
            </a:r>
            <a:r>
              <a:rPr lang="ar-EG" sz="5100" b="1" dirty="0">
                <a:solidFill>
                  <a:srgbClr val="C00000"/>
                </a:solidFill>
              </a:rPr>
              <a:t>و يكون اختبار </a:t>
            </a:r>
            <a:r>
              <a:rPr lang="ar-EG" sz="5100" b="1" dirty="0" err="1">
                <a:solidFill>
                  <a:srgbClr val="C00000"/>
                </a:solidFill>
              </a:rPr>
              <a:t>كومبس</a:t>
            </a:r>
            <a:r>
              <a:rPr lang="ar-EG" sz="5100" b="1" dirty="0">
                <a:solidFill>
                  <a:srgbClr val="C00000"/>
                </a:solidFill>
              </a:rPr>
              <a:t> المباشر إيجابي </a:t>
            </a:r>
            <a:endParaRPr lang="ar-SA" sz="5100" b="1" dirty="0" smtClean="0">
              <a:solidFill>
                <a:srgbClr val="C00000"/>
              </a:solidFill>
            </a:endParaRPr>
          </a:p>
          <a:p>
            <a:endParaRPr lang="en-US" sz="5100" b="1" dirty="0">
              <a:solidFill>
                <a:srgbClr val="C00000"/>
              </a:solidFill>
            </a:endParaRPr>
          </a:p>
          <a:p>
            <a:r>
              <a:rPr lang="ar-EG" sz="5100" b="1" dirty="0">
                <a:solidFill>
                  <a:srgbClr val="00B050"/>
                </a:solidFill>
              </a:rPr>
              <a:t>الأسباب : </a:t>
            </a:r>
            <a:r>
              <a:rPr lang="ar-EG" sz="5100" b="1" dirty="0"/>
              <a:t>أكثر من نصف الحالات مجهولة السبب و هناك آفات الكولاجين الوعائية </a:t>
            </a:r>
            <a:endParaRPr lang="en-US" sz="5100" b="1" dirty="0"/>
          </a:p>
          <a:p>
            <a:r>
              <a:rPr lang="ar-EG" sz="5100" b="1" dirty="0"/>
              <a:t>        -بعض الأدوية ( </a:t>
            </a:r>
            <a:r>
              <a:rPr lang="ar-EG" sz="5100" b="1" dirty="0" err="1"/>
              <a:t>البيتالاكتامات</a:t>
            </a:r>
            <a:r>
              <a:rPr lang="ar-EG" sz="5100" b="1" dirty="0"/>
              <a:t> و </a:t>
            </a:r>
            <a:r>
              <a:rPr lang="ar-EG" sz="5100" b="1" dirty="0" err="1"/>
              <a:t>الأمينوغليكوزيدات</a:t>
            </a:r>
            <a:r>
              <a:rPr lang="ar-EG" sz="5100" b="1" dirty="0"/>
              <a:t> , الكينين , </a:t>
            </a:r>
            <a:r>
              <a:rPr lang="ar-EG" sz="5100" b="1" dirty="0" err="1"/>
              <a:t>المتيل</a:t>
            </a:r>
            <a:r>
              <a:rPr lang="ar-EG" sz="5100" b="1" dirty="0"/>
              <a:t> </a:t>
            </a:r>
            <a:r>
              <a:rPr lang="ar-EG" sz="5100" b="1" dirty="0" err="1"/>
              <a:t>دوبا</a:t>
            </a:r>
            <a:r>
              <a:rPr lang="ar-EG" sz="5100" b="1" dirty="0"/>
              <a:t>   ) </a:t>
            </a:r>
            <a:endParaRPr lang="en-US" sz="5100" b="1" dirty="0"/>
          </a:p>
          <a:p>
            <a:r>
              <a:rPr lang="ar-EG" sz="5100" b="1" dirty="0"/>
              <a:t>      - </a:t>
            </a:r>
            <a:r>
              <a:rPr lang="ar-EG" sz="5100" b="1" dirty="0" err="1"/>
              <a:t>الخباثات</a:t>
            </a:r>
            <a:r>
              <a:rPr lang="ar-EG" sz="5100" b="1" dirty="0"/>
              <a:t> ( </a:t>
            </a:r>
            <a:r>
              <a:rPr lang="ar-EG" sz="5100" b="1" dirty="0" smtClean="0"/>
              <a:t>ابيضاض</a:t>
            </a:r>
            <a:r>
              <a:rPr lang="en-US" sz="5100" b="1" dirty="0" smtClean="0"/>
              <a:t> </a:t>
            </a:r>
            <a:r>
              <a:rPr lang="ar-EG" sz="5100" b="1" dirty="0" smtClean="0"/>
              <a:t>دم </a:t>
            </a:r>
            <a:r>
              <a:rPr lang="ar-EG" sz="5100" b="1" dirty="0"/>
              <a:t>لمفي مزمن و </a:t>
            </a:r>
            <a:r>
              <a:rPr lang="ar-EG" sz="5100" b="1" dirty="0" err="1"/>
              <a:t>لمفوما</a:t>
            </a:r>
            <a:r>
              <a:rPr lang="ar-EG" sz="5100" b="1" dirty="0"/>
              <a:t> لا هودجكن </a:t>
            </a:r>
            <a:endParaRPr lang="ar-SA" sz="5100" b="1" dirty="0" smtClean="0"/>
          </a:p>
          <a:p>
            <a:endParaRPr lang="en-US" sz="5100" b="1" dirty="0"/>
          </a:p>
          <a:p>
            <a:r>
              <a:rPr lang="ar-EG" sz="5100" b="1" dirty="0">
                <a:solidFill>
                  <a:srgbClr val="00B050"/>
                </a:solidFill>
              </a:rPr>
              <a:t>التشخيص : </a:t>
            </a:r>
            <a:r>
              <a:rPr lang="ar-EG" sz="5100" b="1" dirty="0"/>
              <a:t>بوجود أعراض و علامات انحلال الدم ( فقر دم – كثرة الشبكيات – زيادة </a:t>
            </a:r>
            <a:r>
              <a:rPr lang="ar-EG" sz="5100" b="1" dirty="0" err="1"/>
              <a:t>البيلليروبين</a:t>
            </a:r>
            <a:r>
              <a:rPr lang="ar-EG" sz="5100" b="1" dirty="0"/>
              <a:t> </a:t>
            </a:r>
            <a:endParaRPr lang="en-US" sz="5100" b="1" dirty="0"/>
          </a:p>
          <a:p>
            <a:r>
              <a:rPr lang="ar-EG" sz="5100" b="1" dirty="0"/>
              <a:t>      اختبار </a:t>
            </a:r>
            <a:r>
              <a:rPr lang="ar-EG" sz="5100" b="1" dirty="0" err="1"/>
              <a:t>كومبس</a:t>
            </a:r>
            <a:r>
              <a:rPr lang="ar-EG" sz="5100" b="1" dirty="0"/>
              <a:t> المباشر </a:t>
            </a:r>
            <a:r>
              <a:rPr lang="ar-EG" sz="5100" b="1" dirty="0" err="1"/>
              <a:t>لإختبار</a:t>
            </a:r>
            <a:r>
              <a:rPr lang="ar-EG" sz="5100" b="1" dirty="0"/>
              <a:t> و </a:t>
            </a:r>
            <a:r>
              <a:rPr lang="ar-EG" sz="5100" b="1" dirty="0" err="1"/>
              <a:t>حود</a:t>
            </a:r>
            <a:r>
              <a:rPr lang="ar-EG" sz="5100" b="1" dirty="0"/>
              <a:t> الأضداد و إن ايجابية هذا </a:t>
            </a:r>
            <a:r>
              <a:rPr lang="ar-EG" sz="5100" b="1" dirty="0" err="1"/>
              <a:t>الإختبار</a:t>
            </a:r>
            <a:r>
              <a:rPr lang="ar-EG" sz="5100" b="1" dirty="0"/>
              <a:t> يؤكد التشخيص و يفرق آفات المناعة الذاتية عن باقي الآفات </a:t>
            </a:r>
            <a:r>
              <a:rPr lang="ar-EG" sz="5100" b="1" dirty="0" err="1"/>
              <a:t>الإنحلالية</a:t>
            </a:r>
            <a:r>
              <a:rPr lang="ar-EG" sz="5100" b="1" dirty="0"/>
              <a:t> </a:t>
            </a:r>
            <a:endParaRPr lang="ar-SA" sz="5100" b="1" dirty="0" smtClean="0"/>
          </a:p>
          <a:p>
            <a:endParaRPr lang="en-US" sz="5100" b="1" dirty="0"/>
          </a:p>
          <a:p>
            <a:r>
              <a:rPr lang="ar-EG" sz="5100" b="1" dirty="0">
                <a:solidFill>
                  <a:srgbClr val="00B050"/>
                </a:solidFill>
              </a:rPr>
              <a:t>العلاج : </a:t>
            </a:r>
            <a:r>
              <a:rPr lang="ar-EG" sz="5100" b="1" dirty="0"/>
              <a:t>العلاج المحافظ : يتوجه للآفة </a:t>
            </a:r>
            <a:r>
              <a:rPr lang="ar-EG" sz="5100" b="1" dirty="0" err="1"/>
              <a:t>البدئية</a:t>
            </a:r>
            <a:r>
              <a:rPr lang="ar-EG" sz="5100" b="1" dirty="0"/>
              <a:t>  و </a:t>
            </a:r>
            <a:r>
              <a:rPr lang="ar-EG" sz="5100" b="1" dirty="0" err="1"/>
              <a:t>الستيروئيدات</a:t>
            </a:r>
            <a:r>
              <a:rPr lang="ar-EG" sz="5100" b="1" dirty="0"/>
              <a:t> القشرية و الحل الجراحي باستئصال الطحال لدى المرضى الذين لا يستجيبون أو يحتاجون لجرعات عالية من </a:t>
            </a:r>
            <a:r>
              <a:rPr lang="ar-EG" sz="5100" b="1" dirty="0" err="1"/>
              <a:t>الستيروئيدات</a:t>
            </a:r>
            <a:r>
              <a:rPr lang="ar-EG" sz="5100" b="1" dirty="0"/>
              <a:t> </a:t>
            </a:r>
            <a:endParaRPr lang="en-US" sz="5100" b="1" dirty="0"/>
          </a:p>
          <a:p>
            <a:endParaRPr lang="ar-SY" dirty="0"/>
          </a:p>
        </p:txBody>
      </p:sp>
    </p:spTree>
    <p:extLst>
      <p:ext uri="{BB962C8B-B14F-4D97-AF65-F5344CB8AC3E}">
        <p14:creationId xmlns:p14="http://schemas.microsoft.com/office/powerpoint/2010/main" val="2492914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EG" b="1" dirty="0">
                <a:solidFill>
                  <a:srgbClr val="0070C0"/>
                </a:solidFill>
              </a:rPr>
              <a:t>2- في حالة الأضداد الذاتية  الباردة </a:t>
            </a:r>
            <a:r>
              <a:rPr lang="en-US" b="1" dirty="0">
                <a:solidFill>
                  <a:srgbClr val="0070C0"/>
                </a:solidFill>
              </a:rPr>
              <a:t>cold </a:t>
            </a:r>
            <a:r>
              <a:rPr lang="ar-EG" b="1" dirty="0">
                <a:solidFill>
                  <a:srgbClr val="0070C0"/>
                </a:solidFill>
              </a:rPr>
              <a:t> : </a:t>
            </a:r>
            <a:r>
              <a:rPr lang="ar-EG" dirty="0"/>
              <a:t>اضطراب </a:t>
            </a:r>
            <a:r>
              <a:rPr lang="ar-EG" dirty="0" err="1"/>
              <a:t>تتواسطه</a:t>
            </a:r>
            <a:r>
              <a:rPr lang="ar-EG" dirty="0"/>
              <a:t> </a:t>
            </a:r>
            <a:r>
              <a:rPr lang="en-US" dirty="0" err="1"/>
              <a:t>IgM</a:t>
            </a:r>
            <a:r>
              <a:rPr lang="en-US" dirty="0"/>
              <a:t> </a:t>
            </a:r>
            <a:r>
              <a:rPr lang="ar-EG" dirty="0"/>
              <a:t> , و يتصف بوجود أضداد تلتحم بالكريات الحمراء في درجات الحرارة التي تقارب الصفر المئوي , فيحدث انحلال الدم مباشرةً بآلية </a:t>
            </a:r>
            <a:r>
              <a:rPr lang="ar-EG" dirty="0" err="1"/>
              <a:t>تتواسطها</a:t>
            </a:r>
            <a:r>
              <a:rPr lang="ar-EG" dirty="0"/>
              <a:t> </a:t>
            </a:r>
            <a:r>
              <a:rPr lang="ar-EG" b="1" dirty="0">
                <a:solidFill>
                  <a:srgbClr val="C00000"/>
                </a:solidFill>
              </a:rPr>
              <a:t>المتممة </a:t>
            </a:r>
            <a:r>
              <a:rPr lang="en-US" b="1" dirty="0">
                <a:solidFill>
                  <a:srgbClr val="C00000"/>
                </a:solidFill>
              </a:rPr>
              <a:t>C3 </a:t>
            </a:r>
            <a:r>
              <a:rPr lang="ar-EG" b="1" dirty="0">
                <a:solidFill>
                  <a:srgbClr val="C00000"/>
                </a:solidFill>
              </a:rPr>
              <a:t> </a:t>
            </a:r>
            <a:r>
              <a:rPr lang="ar-EG" dirty="0"/>
              <a:t>في الدوران العام أو بتدمير الخلايا المصابة في الكبد , و لذلك فإن استئصال الطحال لا فائدة منه , و غالباً ما يتحسن المرضى عند رفع حرارة الجسم </a:t>
            </a:r>
            <a:endParaRPr lang="en-US" dirty="0"/>
          </a:p>
          <a:p>
            <a:endParaRPr lang="ar-SA" dirty="0"/>
          </a:p>
        </p:txBody>
      </p:sp>
    </p:spTree>
    <p:extLst>
      <p:ext uri="{BB962C8B-B14F-4D97-AF65-F5344CB8AC3E}">
        <p14:creationId xmlns:p14="http://schemas.microsoft.com/office/powerpoint/2010/main" val="986523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88640"/>
            <a:ext cx="9036496" cy="5937523"/>
          </a:xfrm>
        </p:spPr>
        <p:txBody>
          <a:bodyPr>
            <a:normAutofit fontScale="55000" lnSpcReduction="20000"/>
          </a:bodyPr>
          <a:lstStyle/>
          <a:p>
            <a:r>
              <a:rPr lang="ar-EG" sz="4500" b="1" dirty="0">
                <a:solidFill>
                  <a:srgbClr val="C00000"/>
                </a:solidFill>
              </a:rPr>
              <a:t>ب- تكور الكريات الحمر الوراثي ( </a:t>
            </a:r>
            <a:r>
              <a:rPr lang="en-US" sz="4500" b="1" dirty="0">
                <a:solidFill>
                  <a:srgbClr val="C00000"/>
                </a:solidFill>
              </a:rPr>
              <a:t>Hereditary Spherocytosis </a:t>
            </a:r>
            <a:r>
              <a:rPr lang="ar-EG" sz="4500" b="1" dirty="0">
                <a:solidFill>
                  <a:srgbClr val="C00000"/>
                </a:solidFill>
              </a:rPr>
              <a:t>  ): </a:t>
            </a:r>
            <a:endParaRPr lang="ar-SY" sz="4500" b="1" dirty="0" smtClean="0">
              <a:solidFill>
                <a:srgbClr val="C00000"/>
              </a:solidFill>
            </a:endParaRPr>
          </a:p>
          <a:p>
            <a:r>
              <a:rPr lang="ar-EG" sz="3800" dirty="0" smtClean="0"/>
              <a:t>هو </a:t>
            </a:r>
            <a:r>
              <a:rPr lang="ar-EG" sz="3800" dirty="0"/>
              <a:t>اضطراب ناجم عن وراثة جسدية قاهرة , و يحدث فيه اضطراب في تشكل بعض بروتينات جدار الكرية الحمراء ( </a:t>
            </a:r>
            <a:r>
              <a:rPr lang="ar-EG" sz="3800" dirty="0" err="1"/>
              <a:t>سبيكترين</a:t>
            </a:r>
            <a:r>
              <a:rPr lang="ar-EG" sz="3800" dirty="0"/>
              <a:t> ) و يؤدي إلى تشكل كريات أصغر حجماً ذات شكل كروي و تكون أقل مرونةَ و أكثر </a:t>
            </a:r>
            <a:r>
              <a:rPr lang="ar-EG" sz="3800" dirty="0" err="1"/>
              <a:t>هشاشية</a:t>
            </a:r>
            <a:r>
              <a:rPr lang="ar-EG" sz="3800" dirty="0"/>
              <a:t> ً من الكرية الطبيعية مما يؤدي إلى تحطم هذه </a:t>
            </a:r>
            <a:r>
              <a:rPr lang="ar-EG" sz="3800" dirty="0" smtClean="0"/>
              <a:t>الكريات</a:t>
            </a:r>
            <a:endParaRPr lang="ar-SA" sz="3800" dirty="0" smtClean="0"/>
          </a:p>
          <a:p>
            <a:endParaRPr lang="en-US" sz="3800" dirty="0"/>
          </a:p>
          <a:p>
            <a:r>
              <a:rPr lang="ar-EG" sz="3800" b="1" dirty="0">
                <a:solidFill>
                  <a:srgbClr val="00B050"/>
                </a:solidFill>
              </a:rPr>
              <a:t>الأعراض : </a:t>
            </a:r>
            <a:r>
              <a:rPr lang="ar-EG" sz="3800" dirty="0"/>
              <a:t>وجود قصة عائلية لتكور الكريات  - يرقان ناجم عن انحلال دم     - أعراض فقر دم   </a:t>
            </a:r>
            <a:endParaRPr lang="en-US" sz="3800" dirty="0"/>
          </a:p>
          <a:p>
            <a:r>
              <a:rPr lang="ar-EG" sz="3800" dirty="0"/>
              <a:t>   -حصيات صفراوية ثانوية لوجود الداء </a:t>
            </a:r>
            <a:r>
              <a:rPr lang="ar-EG" sz="3800" dirty="0" err="1"/>
              <a:t>الإنحلالي</a:t>
            </a:r>
            <a:r>
              <a:rPr lang="ar-EG" sz="3800" dirty="0"/>
              <a:t> في الحالات المديدة </a:t>
            </a:r>
            <a:endParaRPr lang="en-US" sz="3800" dirty="0"/>
          </a:p>
          <a:p>
            <a:r>
              <a:rPr lang="ar-EG" sz="3800" b="1" dirty="0">
                <a:solidFill>
                  <a:srgbClr val="00B050"/>
                </a:solidFill>
              </a:rPr>
              <a:t>التشخيص : - </a:t>
            </a:r>
            <a:r>
              <a:rPr lang="ar-EG" sz="3800" dirty="0"/>
              <a:t>وجود قصة عائلية لتكور الكريات الوراثي </a:t>
            </a:r>
            <a:endParaRPr lang="en-US" sz="3800" dirty="0"/>
          </a:p>
          <a:p>
            <a:r>
              <a:rPr lang="ar-EG" sz="3800" dirty="0"/>
              <a:t>     و تشاهد </a:t>
            </a:r>
            <a:r>
              <a:rPr lang="ar-EG" sz="3800" dirty="0" smtClean="0"/>
              <a:t>الكري</a:t>
            </a:r>
            <a:r>
              <a:rPr lang="ar-SY" sz="3800" dirty="0"/>
              <a:t>ا</a:t>
            </a:r>
            <a:r>
              <a:rPr lang="ar-EG" sz="3800" dirty="0" smtClean="0"/>
              <a:t>ت </a:t>
            </a:r>
            <a:r>
              <a:rPr lang="ar-EG" sz="3800" dirty="0"/>
              <a:t>المكورة على </a:t>
            </a:r>
            <a:r>
              <a:rPr lang="ar-EG" sz="3800" dirty="0" err="1"/>
              <a:t>اللطاخة</a:t>
            </a:r>
            <a:r>
              <a:rPr lang="ar-EG" sz="3800" dirty="0"/>
              <a:t> المحيطية مع فقر دم صغير الخلايا و يكون اختبار </a:t>
            </a:r>
            <a:r>
              <a:rPr lang="ar-EG" sz="3800" dirty="0" err="1"/>
              <a:t>الهشاشية</a:t>
            </a:r>
            <a:r>
              <a:rPr lang="ar-EG" sz="3800" dirty="0"/>
              <a:t> الجلدية ايجابياً  , و اختبار </a:t>
            </a:r>
            <a:r>
              <a:rPr lang="ar-EG" sz="3800" dirty="0" err="1"/>
              <a:t>كومبس</a:t>
            </a:r>
            <a:r>
              <a:rPr lang="ar-EG" sz="3800" dirty="0"/>
              <a:t> المباشر سلبي و مستوى </a:t>
            </a:r>
            <a:r>
              <a:rPr lang="ar-EG" sz="3800" dirty="0" err="1"/>
              <a:t>الهابتوغلوبين</a:t>
            </a:r>
            <a:r>
              <a:rPr lang="ar-EG" sz="3800" dirty="0"/>
              <a:t> ينقص أو يغيب </a:t>
            </a:r>
            <a:endParaRPr lang="en-US" sz="3800" dirty="0"/>
          </a:p>
          <a:p>
            <a:r>
              <a:rPr lang="ar-EG" sz="3800" b="1" dirty="0">
                <a:solidFill>
                  <a:srgbClr val="00B050"/>
                </a:solidFill>
              </a:rPr>
              <a:t>التشخيص التفريقي :   </a:t>
            </a:r>
            <a:r>
              <a:rPr lang="ar-EG" sz="3800" dirty="0"/>
              <a:t>- بروتين </a:t>
            </a:r>
            <a:r>
              <a:rPr lang="en-US" sz="3800" dirty="0"/>
              <a:t>C </a:t>
            </a:r>
            <a:r>
              <a:rPr lang="ar-EG" sz="3800" dirty="0"/>
              <a:t>         - بعض الكحوليين       - الحروق الشديدة </a:t>
            </a:r>
            <a:endParaRPr lang="en-US" sz="3800" dirty="0"/>
          </a:p>
          <a:p>
            <a:r>
              <a:rPr lang="ar-EG" sz="3800" b="1" dirty="0">
                <a:solidFill>
                  <a:srgbClr val="00B050"/>
                </a:solidFill>
              </a:rPr>
              <a:t>العلاج : </a:t>
            </a:r>
            <a:r>
              <a:rPr lang="ar-EG" sz="3800" dirty="0"/>
              <a:t>استئصال الطحال تقريباَ هو العلاج الشافي </a:t>
            </a:r>
            <a:r>
              <a:rPr lang="ar-SY" sz="3800" dirty="0" smtClean="0"/>
              <a:t>مع </a:t>
            </a:r>
            <a:r>
              <a:rPr lang="ar-EG" sz="3800" dirty="0" smtClean="0"/>
              <a:t>المرارة </a:t>
            </a:r>
            <a:r>
              <a:rPr lang="ar-EG" sz="3800" dirty="0"/>
              <a:t>في نفس زمن استئصال الطحال </a:t>
            </a:r>
            <a:endParaRPr lang="ar-SA" sz="3800" dirty="0" smtClean="0"/>
          </a:p>
          <a:p>
            <a:endParaRPr lang="en-US" sz="3800" dirty="0"/>
          </a:p>
          <a:p>
            <a:r>
              <a:rPr lang="ar-EG" sz="4500" b="1" dirty="0">
                <a:solidFill>
                  <a:srgbClr val="C00000"/>
                </a:solidFill>
              </a:rPr>
              <a:t>ج- فرط الكريات </a:t>
            </a:r>
            <a:r>
              <a:rPr lang="ar-EG" sz="4500" b="1" dirty="0" err="1">
                <a:solidFill>
                  <a:srgbClr val="C00000"/>
                </a:solidFill>
              </a:rPr>
              <a:t>الإهليلجي</a:t>
            </a:r>
            <a:r>
              <a:rPr lang="ar-EG" sz="4500" b="1" dirty="0">
                <a:solidFill>
                  <a:srgbClr val="C00000"/>
                </a:solidFill>
              </a:rPr>
              <a:t> الوراثي : </a:t>
            </a:r>
            <a:r>
              <a:rPr lang="ar-EG" sz="3800" dirty="0"/>
              <a:t>اضطراب جسمي قاهر يصيب غشاء الكرية الحمراء مما يؤدي لأن تكون أكثر من 90% من الكريات الحمر الجائلة في الدوران </a:t>
            </a:r>
            <a:r>
              <a:rPr lang="ar-EG" sz="3800" dirty="0" err="1"/>
              <a:t>اهليلجية</a:t>
            </a:r>
            <a:r>
              <a:rPr lang="ar-EG" sz="3800" dirty="0"/>
              <a:t> الشكل </a:t>
            </a:r>
            <a:endParaRPr lang="en-US" sz="3800" dirty="0"/>
          </a:p>
          <a:p>
            <a:r>
              <a:rPr lang="ar-EG" sz="3800" dirty="0"/>
              <a:t>معظم المرضى لا عرضيين و لكن عدد قليل منهم قد يشكو من فقر دم انحلالي </a:t>
            </a:r>
            <a:r>
              <a:rPr lang="ar-EG" sz="3800" dirty="0" smtClean="0"/>
              <a:t>عرضي </a:t>
            </a:r>
            <a:endParaRPr lang="en-US" sz="3800" dirty="0"/>
          </a:p>
          <a:p>
            <a:r>
              <a:rPr lang="ar-EG" sz="3800" dirty="0"/>
              <a:t>استئصال الطحال يشفي فقر الدم بإطالة عمر الكرية الحمراء و لكن الخلل الأساسي يبقى </a:t>
            </a:r>
            <a:endParaRPr lang="en-US" sz="3800" dirty="0"/>
          </a:p>
          <a:p>
            <a:endParaRPr lang="ar-SY" dirty="0"/>
          </a:p>
        </p:txBody>
      </p:sp>
    </p:spTree>
    <p:extLst>
      <p:ext uri="{BB962C8B-B14F-4D97-AF65-F5344CB8AC3E}">
        <p14:creationId xmlns:p14="http://schemas.microsoft.com/office/powerpoint/2010/main" val="3916229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32656"/>
            <a:ext cx="9144000" cy="5793507"/>
          </a:xfrm>
        </p:spPr>
        <p:txBody>
          <a:bodyPr>
            <a:normAutofit fontScale="55000" lnSpcReduction="20000"/>
          </a:bodyPr>
          <a:lstStyle/>
          <a:p>
            <a:r>
              <a:rPr lang="ar-EG" b="1" dirty="0">
                <a:solidFill>
                  <a:srgbClr val="C00000"/>
                </a:solidFill>
              </a:rPr>
              <a:t>== اعتلالات الهيموغلوبين ( فقر الدم المنجلي – التلاسيميا – </a:t>
            </a:r>
            <a:r>
              <a:rPr lang="ar-EG" b="1" dirty="0" err="1">
                <a:solidFill>
                  <a:srgbClr val="C00000"/>
                </a:solidFill>
              </a:rPr>
              <a:t>أعواز</a:t>
            </a:r>
            <a:r>
              <a:rPr lang="ar-EG" b="1" dirty="0">
                <a:solidFill>
                  <a:srgbClr val="C00000"/>
                </a:solidFill>
              </a:rPr>
              <a:t> الأنزيمات في الكريات الحمر ) </a:t>
            </a:r>
            <a:endParaRPr lang="en-US" b="1" dirty="0">
              <a:solidFill>
                <a:srgbClr val="C00000"/>
              </a:solidFill>
            </a:endParaRPr>
          </a:p>
          <a:p>
            <a:r>
              <a:rPr lang="ar-EG" sz="4400" b="1" dirty="0">
                <a:solidFill>
                  <a:srgbClr val="C00000"/>
                </a:solidFill>
              </a:rPr>
              <a:t>آ-فقر الدم المنجلي ( </a:t>
            </a:r>
            <a:r>
              <a:rPr lang="en-US" sz="4400" b="1" dirty="0">
                <a:solidFill>
                  <a:srgbClr val="C00000"/>
                </a:solidFill>
              </a:rPr>
              <a:t>Sickle Cell Anemia </a:t>
            </a:r>
            <a:r>
              <a:rPr lang="ar-EG" sz="4400" b="1" dirty="0">
                <a:solidFill>
                  <a:srgbClr val="C00000"/>
                </a:solidFill>
              </a:rPr>
              <a:t> ) </a:t>
            </a:r>
            <a:r>
              <a:rPr lang="ar-EG" dirty="0"/>
              <a:t>: </a:t>
            </a:r>
            <a:r>
              <a:rPr lang="ar-EG" sz="3800" dirty="0"/>
              <a:t>آفة دموية انحلالية وراثية تتميز بوجود كريات حمر ذات شكل منجلي أو هلالي و يستبدل الخضاب الطبيعي </a:t>
            </a:r>
            <a:r>
              <a:rPr lang="en-US" sz="3800" dirty="0" err="1"/>
              <a:t>HbA</a:t>
            </a:r>
            <a:r>
              <a:rPr lang="en-US" sz="3800" dirty="0"/>
              <a:t> </a:t>
            </a:r>
            <a:r>
              <a:rPr lang="ar-EG" sz="3800" dirty="0"/>
              <a:t> بالخضاب </a:t>
            </a:r>
            <a:r>
              <a:rPr lang="en-US" sz="3800" dirty="0" err="1"/>
              <a:t>HbS</a:t>
            </a:r>
            <a:r>
              <a:rPr lang="en-US" sz="3800" dirty="0"/>
              <a:t> </a:t>
            </a:r>
            <a:r>
              <a:rPr lang="ar-EG" sz="3800" dirty="0"/>
              <a:t> مع ارتفاع </a:t>
            </a:r>
            <a:r>
              <a:rPr lang="en-US" sz="3800" dirty="0" err="1"/>
              <a:t>HbF</a:t>
            </a:r>
            <a:r>
              <a:rPr lang="en-US" sz="3800" dirty="0"/>
              <a:t> </a:t>
            </a:r>
            <a:r>
              <a:rPr lang="ar-EG" sz="3800" dirty="0"/>
              <a:t> الجنيني </a:t>
            </a:r>
            <a:endParaRPr lang="en-US" sz="3800" dirty="0"/>
          </a:p>
          <a:p>
            <a:r>
              <a:rPr lang="ar-EG" sz="3800" dirty="0"/>
              <a:t>تنجم هذه الآفة عن وراثية جسدية سائدة مشتركة , </a:t>
            </a:r>
            <a:endParaRPr lang="en-US" sz="3800" dirty="0"/>
          </a:p>
          <a:p>
            <a:r>
              <a:rPr lang="ar-EG" sz="3800" dirty="0">
                <a:solidFill>
                  <a:srgbClr val="00B050"/>
                </a:solidFill>
              </a:rPr>
              <a:t>الآلية </a:t>
            </a:r>
            <a:r>
              <a:rPr lang="ar-EG" sz="3800" dirty="0" err="1">
                <a:solidFill>
                  <a:srgbClr val="00B050"/>
                </a:solidFill>
              </a:rPr>
              <a:t>الإمراضية</a:t>
            </a:r>
            <a:r>
              <a:rPr lang="ar-EG" sz="3800" dirty="0">
                <a:solidFill>
                  <a:srgbClr val="00B050"/>
                </a:solidFill>
              </a:rPr>
              <a:t> : </a:t>
            </a:r>
            <a:r>
              <a:rPr lang="ar-EG" sz="3800" dirty="0" smtClean="0"/>
              <a:t> </a:t>
            </a:r>
            <a:r>
              <a:rPr lang="ar-EG" sz="3800" dirty="0"/>
              <a:t>قصر عمر الكرية الحمراء و ميل هذه الكريات </a:t>
            </a:r>
            <a:r>
              <a:rPr lang="ar-EG" sz="3800" dirty="0" err="1"/>
              <a:t>للإلتصاق</a:t>
            </a:r>
            <a:r>
              <a:rPr lang="ar-EG" sz="3800" dirty="0"/>
              <a:t> بجدران الأوعية الدموية الصغيرة و انسداد هذه الأوعية  </a:t>
            </a:r>
            <a:endParaRPr lang="en-US" sz="3800" dirty="0"/>
          </a:p>
          <a:p>
            <a:r>
              <a:rPr lang="ar-EG" sz="3800" dirty="0"/>
              <a:t>يحدث في البداية ضخامة </a:t>
            </a:r>
            <a:r>
              <a:rPr lang="ar-EG" sz="3800" dirty="0" err="1"/>
              <a:t>طحالية</a:t>
            </a:r>
            <a:r>
              <a:rPr lang="ar-EG" sz="3800" dirty="0"/>
              <a:t> بسبب تراكم الدم في الطحال و لكن في معظم الحالات يحدث فيما بعد ما يسمى </a:t>
            </a:r>
            <a:r>
              <a:rPr lang="ar-EG" sz="3800" dirty="0">
                <a:solidFill>
                  <a:srgbClr val="C00000"/>
                </a:solidFill>
              </a:rPr>
              <a:t>باستئصال الطحال الذاتي </a:t>
            </a:r>
            <a:r>
              <a:rPr lang="ar-EG" sz="3800" dirty="0"/>
              <a:t>نتيجة </a:t>
            </a:r>
            <a:r>
              <a:rPr lang="ar-EG" sz="3800" dirty="0" err="1"/>
              <a:t>الإحتشاءات</a:t>
            </a:r>
            <a:r>
              <a:rPr lang="ar-EG" sz="3800" dirty="0"/>
              <a:t> المتكررة في الطحال و ذلك حسب أماكن الصمات الوعائية </a:t>
            </a:r>
            <a:endParaRPr lang="en-US" sz="3800" dirty="0"/>
          </a:p>
          <a:p>
            <a:r>
              <a:rPr lang="ar-EG" sz="3800" b="1" dirty="0">
                <a:solidFill>
                  <a:srgbClr val="00B050"/>
                </a:solidFill>
              </a:rPr>
              <a:t>الأعراض : </a:t>
            </a:r>
            <a:r>
              <a:rPr lang="ar-EG" sz="3800" dirty="0"/>
              <a:t>في الطفولة المبكرة يبقى المرض </a:t>
            </a:r>
            <a:r>
              <a:rPr lang="ar-EG" sz="3800" dirty="0" err="1"/>
              <a:t>لاعرضياً</a:t>
            </a:r>
            <a:r>
              <a:rPr lang="ar-EG" sz="3800" dirty="0"/>
              <a:t> بسبب وجود الهيموغلوبين الجنيني </a:t>
            </a:r>
            <a:endParaRPr lang="en-US" sz="3800" dirty="0"/>
          </a:p>
          <a:p>
            <a:r>
              <a:rPr lang="ar-EG" sz="3800" dirty="0"/>
              <a:t>أما الأعراض تبدأ بشكل نوب من الألم البطني مع آلام عظمية و فقر دم و بيلة دموية و تقرح بالساقين </a:t>
            </a:r>
            <a:endParaRPr lang="en-US" sz="3800" dirty="0"/>
          </a:p>
          <a:p>
            <a:r>
              <a:rPr lang="ar-EG" sz="3800" b="1" dirty="0">
                <a:solidFill>
                  <a:srgbClr val="00B050"/>
                </a:solidFill>
              </a:rPr>
              <a:t>التدبير : </a:t>
            </a:r>
            <a:r>
              <a:rPr lang="ar-EG" sz="3800" b="1" dirty="0">
                <a:solidFill>
                  <a:srgbClr val="C00000"/>
                </a:solidFill>
              </a:rPr>
              <a:t>استئصال الطحال </a:t>
            </a:r>
            <a:r>
              <a:rPr lang="ar-EG" sz="3800" dirty="0"/>
              <a:t>مستطب لدى مرضى فقر الدم المنجلي في فرط </a:t>
            </a:r>
            <a:r>
              <a:rPr lang="ar-EG" sz="3800" dirty="0" err="1"/>
              <a:t>الطحالية</a:t>
            </a:r>
            <a:r>
              <a:rPr lang="ar-EG" sz="3800" dirty="0"/>
              <a:t> أو ضخامة </a:t>
            </a:r>
            <a:r>
              <a:rPr lang="ar-EG" sz="3800" dirty="0" err="1"/>
              <a:t>طحالية</a:t>
            </a:r>
            <a:r>
              <a:rPr lang="ar-EG" sz="3800" dirty="0"/>
              <a:t> سريعة و مؤلمة ( هجمات تشظي ) أو خراجات الطحال </a:t>
            </a:r>
            <a:endParaRPr lang="en-US" sz="3800" dirty="0"/>
          </a:p>
          <a:p>
            <a:r>
              <a:rPr lang="ar-EG" sz="3800" b="1" dirty="0">
                <a:solidFill>
                  <a:srgbClr val="C00000"/>
                </a:solidFill>
              </a:rPr>
              <a:t>نقل الدم </a:t>
            </a:r>
            <a:r>
              <a:rPr lang="ar-EG" sz="3800" dirty="0"/>
              <a:t>يستطب في حال نقص الخضاب و بعد عمليات استئصال الطحال , مع الإماهة و التسكين في حال النوب الحادة و قد يحتاج المرضى في النوب الحادة إلى تبديل الدم </a:t>
            </a:r>
            <a:endParaRPr lang="en-US" sz="3800" dirty="0"/>
          </a:p>
          <a:p>
            <a:r>
              <a:rPr lang="ar-EG" sz="3800" dirty="0"/>
              <a:t>و قد أظهر استعمال </a:t>
            </a:r>
            <a:r>
              <a:rPr lang="en-US" sz="3800" b="1" dirty="0" err="1">
                <a:solidFill>
                  <a:srgbClr val="C00000"/>
                </a:solidFill>
              </a:rPr>
              <a:t>Hydroxyurea</a:t>
            </a:r>
            <a:r>
              <a:rPr lang="en-US" sz="3800" b="1" dirty="0">
                <a:solidFill>
                  <a:srgbClr val="C00000"/>
                </a:solidFill>
              </a:rPr>
              <a:t> </a:t>
            </a:r>
            <a:r>
              <a:rPr lang="ar-EG" sz="3800" b="1" dirty="0">
                <a:solidFill>
                  <a:srgbClr val="C00000"/>
                </a:solidFill>
              </a:rPr>
              <a:t> </a:t>
            </a:r>
            <a:r>
              <a:rPr lang="ar-EG" sz="3800" dirty="0"/>
              <a:t>نقصاً في عدد النوبات الألمية و من الحاجة لنقل الدم </a:t>
            </a:r>
            <a:endParaRPr lang="en-US" sz="3800" dirty="0"/>
          </a:p>
          <a:p>
            <a:pPr marL="0" indent="0">
              <a:buNone/>
            </a:pPr>
            <a:endParaRPr lang="en-US" dirty="0"/>
          </a:p>
          <a:p>
            <a:endParaRPr lang="ar-SY" dirty="0"/>
          </a:p>
        </p:txBody>
      </p:sp>
    </p:spTree>
    <p:extLst>
      <p:ext uri="{BB962C8B-B14F-4D97-AF65-F5344CB8AC3E}">
        <p14:creationId xmlns:p14="http://schemas.microsoft.com/office/powerpoint/2010/main" val="381007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126163"/>
          </a:xfrm>
        </p:spPr>
        <p:txBody>
          <a:bodyPr>
            <a:normAutofit fontScale="55000" lnSpcReduction="20000"/>
          </a:bodyPr>
          <a:lstStyle/>
          <a:p>
            <a:r>
              <a:rPr lang="ar-EG" sz="4500" b="1" dirty="0">
                <a:solidFill>
                  <a:srgbClr val="FF0000"/>
                </a:solidFill>
              </a:rPr>
              <a:t>ب- التلاسيميا (</a:t>
            </a:r>
            <a:r>
              <a:rPr lang="en-US" sz="4500" b="1" dirty="0">
                <a:solidFill>
                  <a:srgbClr val="FF0000"/>
                </a:solidFill>
              </a:rPr>
              <a:t>Thalassemia </a:t>
            </a:r>
            <a:r>
              <a:rPr lang="ar-EG" sz="4500" b="1" dirty="0">
                <a:solidFill>
                  <a:srgbClr val="FF0000"/>
                </a:solidFill>
              </a:rPr>
              <a:t> ) ( فقر الدم البحر المتوسط ) : </a:t>
            </a:r>
            <a:endParaRPr lang="en-US" sz="4500" b="1" dirty="0">
              <a:solidFill>
                <a:srgbClr val="FF0000"/>
              </a:solidFill>
            </a:endParaRPr>
          </a:p>
          <a:p>
            <a:r>
              <a:rPr lang="ar-EG" sz="3800" dirty="0"/>
              <a:t>آفة وراثية ينجم عنها اضطراب تصنع أو غياب أحد سلاسل الهيموغلوبين و بالتالي تنقص فعاليته في أداء وظيفته </a:t>
            </a:r>
            <a:endParaRPr lang="en-US" sz="3800" dirty="0"/>
          </a:p>
          <a:p>
            <a:r>
              <a:rPr lang="ar-EG" sz="3800" dirty="0"/>
              <a:t>له نمطان : تلاسيميا صغرى ( متخالف الأمشاج ) عندما تنتقل من أحد الأبوين للأبناء </a:t>
            </a:r>
            <a:endParaRPr lang="en-US" sz="3800" dirty="0"/>
          </a:p>
          <a:p>
            <a:r>
              <a:rPr lang="ar-EG" sz="3800" dirty="0"/>
              <a:t>           تلاسيميا كبرى ( متماثل الأمشاج ) عندما تنتقل من كلا الأبوين للأبناء </a:t>
            </a:r>
            <a:endParaRPr lang="en-US" sz="3800" dirty="0"/>
          </a:p>
          <a:p>
            <a:r>
              <a:rPr lang="ar-EG" sz="3800" b="1" dirty="0">
                <a:solidFill>
                  <a:srgbClr val="C00000"/>
                </a:solidFill>
              </a:rPr>
              <a:t>الأعراض : </a:t>
            </a:r>
            <a:r>
              <a:rPr lang="ar-EG" sz="3800" dirty="0"/>
              <a:t>إن التلاسيميا الصغرى عادة غير عرضية و تكشف صدفةً أثناء فحوص روتينية </a:t>
            </a:r>
            <a:endParaRPr lang="en-US" sz="3800" dirty="0"/>
          </a:p>
          <a:p>
            <a:r>
              <a:rPr lang="ar-EG" sz="3800" b="1" dirty="0">
                <a:solidFill>
                  <a:srgbClr val="00B050"/>
                </a:solidFill>
              </a:rPr>
              <a:t>بينما الكبرى تتميز </a:t>
            </a:r>
            <a:r>
              <a:rPr lang="ar-EG" sz="3800" dirty="0"/>
              <a:t>: 1- فقر الدم الشديد و المزمن     2- يرقان     3-   ضخامة طحال و كبد أحياناً و تأخر نمو        4- كبر حجم الرأس مع سحنة خاصة      5- حصيات مرارية   6- قرحات </a:t>
            </a:r>
            <a:r>
              <a:rPr lang="ar-EG" sz="3800" dirty="0" err="1"/>
              <a:t>معندة</a:t>
            </a:r>
            <a:r>
              <a:rPr lang="ar-EG" sz="3800" dirty="0"/>
              <a:t> في الساقين </a:t>
            </a:r>
            <a:endParaRPr lang="en-US" sz="3800" dirty="0"/>
          </a:p>
          <a:p>
            <a:r>
              <a:rPr lang="ar-EG" sz="3800" b="1" dirty="0">
                <a:solidFill>
                  <a:srgbClr val="C00000"/>
                </a:solidFill>
              </a:rPr>
              <a:t>التشخيص : </a:t>
            </a:r>
            <a:r>
              <a:rPr lang="ar-EG" sz="3800" dirty="0"/>
              <a:t>عادةَ ما يبدأ في السنة الأولى من الحياة و التشخيص يعتمد على ارتفاع الشبكيات و ارتفاع البيض </a:t>
            </a:r>
            <a:endParaRPr lang="en-US" sz="3800" dirty="0"/>
          </a:p>
          <a:p>
            <a:r>
              <a:rPr lang="ar-EG" sz="3800" b="1" dirty="0">
                <a:solidFill>
                  <a:srgbClr val="00B050"/>
                </a:solidFill>
              </a:rPr>
              <a:t>الرحلان الكهربائي للبروتينات يظهر ارتفاع خضاب </a:t>
            </a:r>
            <a:r>
              <a:rPr lang="en-US" sz="3800" b="1" dirty="0" err="1">
                <a:solidFill>
                  <a:srgbClr val="00B050"/>
                </a:solidFill>
              </a:rPr>
              <a:t>HbF</a:t>
            </a:r>
            <a:r>
              <a:rPr lang="en-US" sz="3800" b="1" dirty="0">
                <a:solidFill>
                  <a:srgbClr val="00B050"/>
                </a:solidFill>
              </a:rPr>
              <a:t> </a:t>
            </a:r>
            <a:r>
              <a:rPr lang="ar-EG" sz="3800" b="1" dirty="0">
                <a:solidFill>
                  <a:srgbClr val="00B050"/>
                </a:solidFill>
              </a:rPr>
              <a:t> مع نقص في الخضاب </a:t>
            </a:r>
            <a:r>
              <a:rPr lang="en-US" sz="3800" b="1" dirty="0" err="1">
                <a:solidFill>
                  <a:srgbClr val="00B050"/>
                </a:solidFill>
              </a:rPr>
              <a:t>HbA</a:t>
            </a:r>
            <a:r>
              <a:rPr lang="en-US" sz="3800" dirty="0"/>
              <a:t> </a:t>
            </a:r>
          </a:p>
          <a:p>
            <a:r>
              <a:rPr lang="en-US" sz="3800" dirty="0"/>
              <a:t>,</a:t>
            </a:r>
            <a:r>
              <a:rPr lang="ar-EG" sz="3800" dirty="0"/>
              <a:t> و </a:t>
            </a:r>
            <a:r>
              <a:rPr lang="ar-EG" sz="3800" dirty="0" err="1"/>
              <a:t>اللطاخة</a:t>
            </a:r>
            <a:r>
              <a:rPr lang="ar-EG" sz="3800" dirty="0"/>
              <a:t> الدموية المحيطية تظهر وجود الخلايا الهدفية (</a:t>
            </a:r>
            <a:r>
              <a:rPr lang="en-US" sz="3800" dirty="0"/>
              <a:t>Target Cell  </a:t>
            </a:r>
            <a:r>
              <a:rPr lang="ar-EG" sz="3800" dirty="0"/>
              <a:t> المميزة كريات حمر </a:t>
            </a:r>
            <a:r>
              <a:rPr lang="ar-EG" sz="3800" dirty="0" err="1"/>
              <a:t>منواة</a:t>
            </a:r>
            <a:r>
              <a:rPr lang="ar-EG" sz="3800" dirty="0"/>
              <a:t> ) </a:t>
            </a:r>
            <a:endParaRPr lang="en-US" sz="3800" dirty="0"/>
          </a:p>
          <a:p>
            <a:r>
              <a:rPr lang="ar-EG" sz="3800" b="1" dirty="0">
                <a:solidFill>
                  <a:srgbClr val="C00000"/>
                </a:solidFill>
              </a:rPr>
              <a:t>العلاج : </a:t>
            </a:r>
            <a:r>
              <a:rPr lang="ar-EG" sz="3800" b="1" dirty="0">
                <a:solidFill>
                  <a:srgbClr val="00B0F0"/>
                </a:solidFill>
              </a:rPr>
              <a:t>نقل الدم المتكرر </a:t>
            </a:r>
            <a:r>
              <a:rPr lang="ar-EG" sz="3800" dirty="0"/>
              <a:t>و يفضل نقل الكريات الحمراء و ذلك عند المرضى العرضيين للحفاظ على خضاب &gt; </a:t>
            </a:r>
            <a:r>
              <a:rPr lang="en-US" sz="3800" dirty="0"/>
              <a:t>9</a:t>
            </a:r>
            <a:r>
              <a:rPr lang="ar-EG" sz="3800" dirty="0"/>
              <a:t> غ , مع إعطاء </a:t>
            </a:r>
            <a:r>
              <a:rPr lang="ar-EG" sz="3800" b="1" dirty="0">
                <a:solidFill>
                  <a:srgbClr val="00B0F0"/>
                </a:solidFill>
              </a:rPr>
              <a:t>خالبات الحديد (</a:t>
            </a:r>
            <a:r>
              <a:rPr lang="en-US" sz="3800" b="1" dirty="0" err="1">
                <a:solidFill>
                  <a:srgbClr val="00B0F0"/>
                </a:solidFill>
              </a:rPr>
              <a:t>deferoxamine</a:t>
            </a:r>
            <a:r>
              <a:rPr lang="en-US" sz="3800" b="1" dirty="0">
                <a:solidFill>
                  <a:srgbClr val="00B0F0"/>
                </a:solidFill>
              </a:rPr>
              <a:t> </a:t>
            </a:r>
            <a:r>
              <a:rPr lang="ar-EG" sz="3800" b="1" dirty="0">
                <a:solidFill>
                  <a:srgbClr val="00B0F0"/>
                </a:solidFill>
              </a:rPr>
              <a:t> ) </a:t>
            </a:r>
            <a:r>
              <a:rPr lang="ar-EG" sz="3800" dirty="0"/>
              <a:t>منعاً من تراكم الحديد الناجم عن نقل الدم المتكرر في القلب و النقي </a:t>
            </a:r>
            <a:endParaRPr lang="en-US" sz="3800" dirty="0"/>
          </a:p>
          <a:p>
            <a:r>
              <a:rPr lang="ar-EG" sz="3800" b="1" dirty="0">
                <a:solidFill>
                  <a:srgbClr val="00B0F0"/>
                </a:solidFill>
              </a:rPr>
              <a:t>استئصال الطحال </a:t>
            </a:r>
            <a:r>
              <a:rPr lang="ar-EG" sz="3800" dirty="0"/>
              <a:t>في الضخامة </a:t>
            </a:r>
            <a:r>
              <a:rPr lang="ar-EG" sz="3800" dirty="0" err="1"/>
              <a:t>الطحالية</a:t>
            </a:r>
            <a:r>
              <a:rPr lang="ar-EG" sz="3800" dirty="0"/>
              <a:t> </a:t>
            </a:r>
            <a:r>
              <a:rPr lang="ar-EG" sz="3800" dirty="0" err="1"/>
              <a:t>العرطلة</a:t>
            </a:r>
            <a:r>
              <a:rPr lang="ar-EG" sz="3800" dirty="0"/>
              <a:t> و </a:t>
            </a:r>
            <a:r>
              <a:rPr lang="ar-EG" sz="3800" dirty="0" err="1"/>
              <a:t>الإحتشاءات</a:t>
            </a:r>
            <a:r>
              <a:rPr lang="ar-EG" sz="3800" dirty="0"/>
              <a:t> </a:t>
            </a:r>
            <a:r>
              <a:rPr lang="ar-EG" sz="3800" dirty="0" err="1"/>
              <a:t>الطحالية</a:t>
            </a:r>
            <a:r>
              <a:rPr lang="ar-EG" sz="3800" dirty="0"/>
              <a:t> المتكررة و عند الحاجة لنقل الدم المتكرر &gt; </a:t>
            </a:r>
            <a:r>
              <a:rPr lang="en-US" sz="3800" dirty="0"/>
              <a:t>200  </a:t>
            </a:r>
            <a:r>
              <a:rPr lang="ar-EG" sz="3800" dirty="0"/>
              <a:t>مل/كغ بالسنة </a:t>
            </a:r>
            <a:endParaRPr lang="en-US" sz="3800" dirty="0"/>
          </a:p>
          <a:p>
            <a:r>
              <a:rPr lang="ar-EG" sz="3800" dirty="0"/>
              <a:t>الإنذار سيء و يموت معظم الأطفال من </a:t>
            </a:r>
            <a:r>
              <a:rPr lang="ar-EG" sz="3800" dirty="0" err="1"/>
              <a:t>اختاطات</a:t>
            </a:r>
            <a:r>
              <a:rPr lang="ar-EG" sz="3800" dirty="0"/>
              <a:t> نقل الدم و ترسب الحديد في العضلة القلبية </a:t>
            </a:r>
            <a:endParaRPr lang="en-US" sz="3800" dirty="0"/>
          </a:p>
          <a:p>
            <a:endParaRPr lang="ar-SY" dirty="0"/>
          </a:p>
        </p:txBody>
      </p:sp>
    </p:spTree>
    <p:extLst>
      <p:ext uri="{BB962C8B-B14F-4D97-AF65-F5344CB8AC3E}">
        <p14:creationId xmlns:p14="http://schemas.microsoft.com/office/powerpoint/2010/main" val="119954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رقم الشريحة 3"/>
          <p:cNvSpPr>
            <a:spLocks noGrp="1"/>
          </p:cNvSpPr>
          <p:nvPr>
            <p:ph type="sldNum" sz="quarter" idx="12"/>
          </p:nvPr>
        </p:nvSpPr>
        <p:spPr/>
        <p:txBody>
          <a:bodyPr/>
          <a:lstStyle/>
          <a:p>
            <a:fld id="{E5E59F3F-56AD-4AA0-91FA-6B5E40C4D23D}" type="slidenum">
              <a:rPr lang="en-US" altLang="zh-CN"/>
              <a:pPr/>
              <a:t>2</a:t>
            </a:fld>
            <a:endParaRPr lang="en-US" altLang="zh-CN"/>
          </a:p>
        </p:txBody>
      </p:sp>
      <p:pic>
        <p:nvPicPr>
          <p:cNvPr id="41008"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228975"/>
            <a:ext cx="4788024" cy="3629025"/>
          </a:xfrm>
          <a:prstGeom prst="rect">
            <a:avLst/>
          </a:prstGeom>
          <a:noFill/>
          <a:extLst>
            <a:ext uri="{909E8E84-426E-40DD-AFC4-6F175D3DCCD1}">
              <a14:hiddenFill xmlns:a14="http://schemas.microsoft.com/office/drawing/2010/main">
                <a:solidFill>
                  <a:srgbClr val="FFFFFF"/>
                </a:solidFill>
              </a14:hiddenFill>
            </a:ext>
          </a:extLst>
        </p:spPr>
      </p:pic>
      <p:sp>
        <p:nvSpPr>
          <p:cNvPr id="40964" name="Rectangle 4"/>
          <p:cNvSpPr>
            <a:spLocks noChangeArrowheads="1"/>
          </p:cNvSpPr>
          <p:nvPr/>
        </p:nvSpPr>
        <p:spPr bwMode="auto">
          <a:xfrm>
            <a:off x="323850" y="64185"/>
            <a:ext cx="2736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rtl="0" fontAlgn="base">
              <a:spcBef>
                <a:spcPct val="0"/>
              </a:spcBef>
              <a:spcAft>
                <a:spcPct val="0"/>
              </a:spcAft>
            </a:pPr>
            <a:r>
              <a:rPr kumimoji="1" lang="en-US" altLang="zh-CN" sz="3600" b="1" dirty="0" smtClean="0">
                <a:solidFill>
                  <a:srgbClr val="FF0000"/>
                </a:solidFill>
                <a:ea typeface="黑体" pitchFamily="2" charset="-122"/>
              </a:rPr>
              <a:t>the spleen</a:t>
            </a:r>
          </a:p>
        </p:txBody>
      </p:sp>
      <p:sp>
        <p:nvSpPr>
          <p:cNvPr id="40965" name="Rectangle 5"/>
          <p:cNvSpPr>
            <a:spLocks noChangeArrowheads="1"/>
          </p:cNvSpPr>
          <p:nvPr/>
        </p:nvSpPr>
        <p:spPr bwMode="auto">
          <a:xfrm>
            <a:off x="0" y="736766"/>
            <a:ext cx="4572000"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fontAlgn="base">
              <a:spcBef>
                <a:spcPct val="0"/>
              </a:spcBef>
              <a:spcAft>
                <a:spcPct val="0"/>
              </a:spcAft>
            </a:pPr>
            <a:r>
              <a:rPr kumimoji="1" lang="en-US" altLang="zh-CN" sz="2400" dirty="0" smtClean="0">
                <a:solidFill>
                  <a:srgbClr val="3333CC"/>
                </a:solidFill>
              </a:rPr>
              <a:t>The spleen is the largest lymphatic organ. </a:t>
            </a:r>
          </a:p>
          <a:p>
            <a:pPr algn="r" fontAlgn="base">
              <a:spcBef>
                <a:spcPct val="0"/>
              </a:spcBef>
              <a:spcAft>
                <a:spcPct val="0"/>
              </a:spcAft>
            </a:pPr>
            <a:r>
              <a:rPr kumimoji="1" lang="en-US" altLang="zh-CN" sz="2400" dirty="0" smtClean="0">
                <a:solidFill>
                  <a:srgbClr val="3333CC"/>
                </a:solidFill>
              </a:rPr>
              <a:t>Size :   12×7×4 cm                               150-200gr </a:t>
            </a:r>
          </a:p>
          <a:p>
            <a:pPr algn="r" fontAlgn="base">
              <a:spcBef>
                <a:spcPct val="0"/>
              </a:spcBef>
              <a:spcAft>
                <a:spcPct val="0"/>
              </a:spcAft>
            </a:pPr>
            <a:endParaRPr kumimoji="1" lang="en-US" altLang="zh-CN" sz="2400" dirty="0">
              <a:solidFill>
                <a:srgbClr val="3333CC"/>
              </a:solidFill>
            </a:endParaRPr>
          </a:p>
          <a:p>
            <a:pPr fontAlgn="base">
              <a:spcBef>
                <a:spcPct val="0"/>
              </a:spcBef>
              <a:spcAft>
                <a:spcPct val="0"/>
              </a:spcAft>
            </a:pPr>
            <a:r>
              <a:rPr kumimoji="1" lang="en-US" altLang="zh-CN" sz="2400" dirty="0">
                <a:solidFill>
                  <a:srgbClr val="3333CC"/>
                </a:solidFill>
                <a:ea typeface="楷体_GB2312" pitchFamily="49" charset="-122"/>
              </a:rPr>
              <a:t>the spleen lies deep to the left ninth, tenth and eleventh ribs</a:t>
            </a:r>
          </a:p>
          <a:p>
            <a:pPr algn="r" fontAlgn="base">
              <a:spcBef>
                <a:spcPct val="0"/>
              </a:spcBef>
              <a:spcAft>
                <a:spcPct val="0"/>
              </a:spcAft>
            </a:pPr>
            <a:endParaRPr kumimoji="1" lang="en-US" altLang="zh-CN" sz="2400" dirty="0" smtClean="0">
              <a:solidFill>
                <a:srgbClr val="3333CC"/>
              </a:solidFill>
            </a:endParaRPr>
          </a:p>
          <a:p>
            <a:pPr fontAlgn="base">
              <a:spcBef>
                <a:spcPct val="0"/>
              </a:spcBef>
              <a:spcAft>
                <a:spcPct val="0"/>
              </a:spcAft>
            </a:pPr>
            <a:r>
              <a:rPr lang="ar-EG" sz="2400" dirty="0"/>
              <a:t>توجد </a:t>
            </a:r>
            <a:r>
              <a:rPr lang="ar-EG" sz="2400" dirty="0" err="1"/>
              <a:t>أطحلة</a:t>
            </a:r>
            <a:r>
              <a:rPr lang="ar-EG" sz="2400" dirty="0"/>
              <a:t> إضافية بنسبة </a:t>
            </a:r>
            <a:r>
              <a:rPr lang="en-US" sz="2400" dirty="0"/>
              <a:t>20-15 </a:t>
            </a:r>
            <a:r>
              <a:rPr lang="ar-EG" sz="2400" dirty="0"/>
              <a:t> % من المرضى و غالباً ما </a:t>
            </a:r>
            <a:r>
              <a:rPr lang="ar-EG" sz="2400" dirty="0" err="1"/>
              <a:t>تتوضع</a:t>
            </a:r>
            <a:r>
              <a:rPr lang="ar-EG" sz="2400" dirty="0"/>
              <a:t> بالقرب من سرة الطحال و الرباط المعدي </a:t>
            </a:r>
            <a:r>
              <a:rPr lang="ar-EG" sz="2400" dirty="0" err="1"/>
              <a:t>الطحالي</a:t>
            </a:r>
            <a:r>
              <a:rPr lang="ar-EG" sz="2400" dirty="0"/>
              <a:t> أو بالقرب من ذيل البنكرياس </a:t>
            </a:r>
            <a:endParaRPr lang="en-US" sz="2400" dirty="0"/>
          </a:p>
          <a:p>
            <a:pPr algn="r" fontAlgn="base">
              <a:spcBef>
                <a:spcPct val="0"/>
              </a:spcBef>
              <a:spcAft>
                <a:spcPct val="0"/>
              </a:spcAft>
            </a:pPr>
            <a:endParaRPr kumimoji="1" lang="en-US" altLang="zh-CN" sz="2000" dirty="0">
              <a:solidFill>
                <a:srgbClr val="3333CC"/>
              </a:solidFill>
            </a:endParaRPr>
          </a:p>
          <a:p>
            <a:pPr algn="r" fontAlgn="base">
              <a:spcBef>
                <a:spcPct val="0"/>
              </a:spcBef>
              <a:spcAft>
                <a:spcPct val="0"/>
              </a:spcAft>
            </a:pPr>
            <a:r>
              <a:rPr kumimoji="1" lang="en-US" altLang="zh-CN" sz="2000" dirty="0" smtClean="0">
                <a:solidFill>
                  <a:srgbClr val="3333CC"/>
                </a:solidFill>
              </a:rPr>
              <a:t>             </a:t>
            </a:r>
          </a:p>
        </p:txBody>
      </p:sp>
      <p:pic>
        <p:nvPicPr>
          <p:cNvPr id="41009"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0"/>
            <a:ext cx="4427984" cy="338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914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548680"/>
            <a:ext cx="9036496" cy="5577483"/>
          </a:xfrm>
        </p:spPr>
        <p:txBody>
          <a:bodyPr>
            <a:normAutofit/>
          </a:bodyPr>
          <a:lstStyle/>
          <a:p>
            <a:r>
              <a:rPr lang="ar-EG" b="1" dirty="0">
                <a:solidFill>
                  <a:srgbClr val="C00000"/>
                </a:solidFill>
              </a:rPr>
              <a:t>ج-فقر الدم بعوز الأنزيمات : </a:t>
            </a:r>
            <a:endParaRPr lang="en-US" b="1" dirty="0">
              <a:solidFill>
                <a:srgbClr val="C00000"/>
              </a:solidFill>
            </a:endParaRPr>
          </a:p>
          <a:p>
            <a:r>
              <a:rPr lang="ar-EG" dirty="0"/>
              <a:t>يمثل عوز خميرتي </a:t>
            </a:r>
            <a:r>
              <a:rPr lang="en-US" dirty="0"/>
              <a:t>G6PD </a:t>
            </a:r>
            <a:r>
              <a:rPr lang="ar-EG" dirty="0"/>
              <a:t>  و </a:t>
            </a:r>
            <a:r>
              <a:rPr lang="en-US" dirty="0"/>
              <a:t>PK </a:t>
            </a:r>
            <a:r>
              <a:rPr lang="ar-EG" dirty="0"/>
              <a:t> ( </a:t>
            </a:r>
            <a:r>
              <a:rPr lang="ar-EG" dirty="0" err="1"/>
              <a:t>بيروفات</a:t>
            </a:r>
            <a:r>
              <a:rPr lang="ar-EG" dirty="0"/>
              <a:t> </a:t>
            </a:r>
            <a:r>
              <a:rPr lang="ar-EG" dirty="0" err="1"/>
              <a:t>كيناز</a:t>
            </a:r>
            <a:r>
              <a:rPr lang="ar-EG" dirty="0"/>
              <a:t> ) السبب الهام الذي يجعل الكريات أكثر تعرضاَ </a:t>
            </a:r>
            <a:r>
              <a:rPr lang="ar-EG" dirty="0" err="1"/>
              <a:t>للإنحلال</a:t>
            </a:r>
            <a:r>
              <a:rPr lang="ar-EG" dirty="0"/>
              <a:t> </a:t>
            </a:r>
            <a:endParaRPr lang="en-US" dirty="0"/>
          </a:p>
          <a:p>
            <a:r>
              <a:rPr lang="ar-EG" b="1" dirty="0">
                <a:solidFill>
                  <a:srgbClr val="C00000"/>
                </a:solidFill>
              </a:rPr>
              <a:t>عوز </a:t>
            </a:r>
            <a:r>
              <a:rPr lang="en-US" b="1" dirty="0">
                <a:solidFill>
                  <a:srgbClr val="C00000"/>
                </a:solidFill>
              </a:rPr>
              <a:t>G6PD</a:t>
            </a:r>
            <a:r>
              <a:rPr lang="ar-EG" b="1" dirty="0">
                <a:solidFill>
                  <a:srgbClr val="C00000"/>
                </a:solidFill>
              </a:rPr>
              <a:t> : </a:t>
            </a:r>
            <a:r>
              <a:rPr lang="ar-EG" dirty="0"/>
              <a:t>تظهر الأعراض عند اعطاء أو استنشاق مواد مؤكسدة ( فول الصويا –أسبرين ) و يحدث نوب انحلالية وصفية </a:t>
            </a:r>
            <a:endParaRPr lang="en-US" dirty="0"/>
          </a:p>
          <a:p>
            <a:r>
              <a:rPr lang="ar-EG" dirty="0"/>
              <a:t>و المعالجة بنقل الدم أثناء النوبة مع إزالة السبب </a:t>
            </a:r>
            <a:r>
              <a:rPr lang="ar-EG" b="1" dirty="0">
                <a:solidFill>
                  <a:srgbClr val="00B0F0"/>
                </a:solidFill>
              </a:rPr>
              <a:t>و لا يستطب استئصال الطحال </a:t>
            </a:r>
            <a:endParaRPr lang="en-US" b="1" dirty="0">
              <a:solidFill>
                <a:srgbClr val="00B0F0"/>
              </a:solidFill>
            </a:endParaRPr>
          </a:p>
          <a:p>
            <a:r>
              <a:rPr lang="ar-EG" b="1" dirty="0">
                <a:solidFill>
                  <a:srgbClr val="C00000"/>
                </a:solidFill>
              </a:rPr>
              <a:t>عوز </a:t>
            </a:r>
            <a:r>
              <a:rPr lang="en-US" b="1" dirty="0">
                <a:solidFill>
                  <a:srgbClr val="C00000"/>
                </a:solidFill>
              </a:rPr>
              <a:t>PK </a:t>
            </a:r>
            <a:r>
              <a:rPr lang="ar-EG" b="1" dirty="0">
                <a:solidFill>
                  <a:srgbClr val="C00000"/>
                </a:solidFill>
              </a:rPr>
              <a:t> : </a:t>
            </a:r>
            <a:r>
              <a:rPr lang="ar-EG" dirty="0"/>
              <a:t>هو الأشيع و يسبب فقر دم انحلالي مزمن و الضخامة </a:t>
            </a:r>
            <a:r>
              <a:rPr lang="ar-EG" dirty="0" err="1"/>
              <a:t>الطحالية</a:t>
            </a:r>
            <a:r>
              <a:rPr lang="ar-EG" dirty="0"/>
              <a:t> شائعة و يستطب فيها </a:t>
            </a:r>
            <a:r>
              <a:rPr lang="ar-EG" dirty="0" err="1"/>
              <a:t>الإستئصال</a:t>
            </a:r>
            <a:r>
              <a:rPr lang="ar-EG" dirty="0"/>
              <a:t> لتخفيف الحاجة لنقل الدم المتكرر </a:t>
            </a:r>
            <a:endParaRPr lang="en-US" dirty="0"/>
          </a:p>
          <a:p>
            <a:endParaRPr lang="ar-SY" dirty="0"/>
          </a:p>
        </p:txBody>
      </p:sp>
    </p:spTree>
    <p:extLst>
      <p:ext uri="{BB962C8B-B14F-4D97-AF65-F5344CB8AC3E}">
        <p14:creationId xmlns:p14="http://schemas.microsoft.com/office/powerpoint/2010/main" val="2781450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6632"/>
            <a:ext cx="9036496" cy="6009531"/>
          </a:xfrm>
        </p:spPr>
        <p:txBody>
          <a:bodyPr>
            <a:normAutofit fontScale="25000" lnSpcReduction="20000"/>
          </a:bodyPr>
          <a:lstStyle/>
          <a:p>
            <a:r>
              <a:rPr lang="ar-EG" sz="5900" b="1" dirty="0">
                <a:solidFill>
                  <a:srgbClr val="FF0000"/>
                </a:solidFill>
              </a:rPr>
              <a:t>ثالثاً : </a:t>
            </a:r>
            <a:r>
              <a:rPr lang="ar-EG" sz="5900" b="1" dirty="0" err="1">
                <a:solidFill>
                  <a:srgbClr val="FF0000"/>
                </a:solidFill>
              </a:rPr>
              <a:t>اضطربات</a:t>
            </a:r>
            <a:r>
              <a:rPr lang="ar-EG" sz="5900" b="1" dirty="0">
                <a:solidFill>
                  <a:srgbClr val="FF0000"/>
                </a:solidFill>
              </a:rPr>
              <a:t> الصفيحات ( </a:t>
            </a:r>
            <a:r>
              <a:rPr lang="en-US" sz="5900" b="1" dirty="0">
                <a:solidFill>
                  <a:srgbClr val="FF0000"/>
                </a:solidFill>
              </a:rPr>
              <a:t>ITP   </a:t>
            </a:r>
            <a:r>
              <a:rPr lang="ar-EG" sz="5900" b="1" dirty="0">
                <a:solidFill>
                  <a:srgbClr val="FF0000"/>
                </a:solidFill>
              </a:rPr>
              <a:t> - </a:t>
            </a:r>
            <a:r>
              <a:rPr lang="en-US" sz="5900" b="1" dirty="0">
                <a:solidFill>
                  <a:srgbClr val="FF0000"/>
                </a:solidFill>
              </a:rPr>
              <a:t>TTP </a:t>
            </a:r>
            <a:r>
              <a:rPr lang="ar-EG" sz="5900" b="1" dirty="0">
                <a:solidFill>
                  <a:srgbClr val="FF0000"/>
                </a:solidFill>
              </a:rPr>
              <a:t> ) : </a:t>
            </a:r>
            <a:endParaRPr lang="en-US" sz="5900" b="1" dirty="0">
              <a:solidFill>
                <a:srgbClr val="FF0000"/>
              </a:solidFill>
            </a:endParaRPr>
          </a:p>
          <a:p>
            <a:r>
              <a:rPr lang="ar-EG" sz="8000" b="1" dirty="0">
                <a:solidFill>
                  <a:srgbClr val="C00000"/>
                </a:solidFill>
              </a:rPr>
              <a:t>آ-</a:t>
            </a:r>
            <a:r>
              <a:rPr lang="ar-EG" sz="8000" b="1" dirty="0" err="1">
                <a:solidFill>
                  <a:srgbClr val="C00000"/>
                </a:solidFill>
              </a:rPr>
              <a:t>فرفرية</a:t>
            </a:r>
            <a:r>
              <a:rPr lang="ar-EG" sz="8000" b="1" dirty="0">
                <a:solidFill>
                  <a:srgbClr val="C00000"/>
                </a:solidFill>
              </a:rPr>
              <a:t> نقص الصفيحات المناعي مجهول السبب ( </a:t>
            </a:r>
            <a:r>
              <a:rPr lang="en-US" sz="8000" b="1" dirty="0">
                <a:solidFill>
                  <a:srgbClr val="C00000"/>
                </a:solidFill>
              </a:rPr>
              <a:t>Idiopathic Thrombocytopenic </a:t>
            </a:r>
            <a:r>
              <a:rPr lang="en-US" sz="8000" b="1" dirty="0" err="1">
                <a:solidFill>
                  <a:srgbClr val="C00000"/>
                </a:solidFill>
              </a:rPr>
              <a:t>Purpura</a:t>
            </a:r>
            <a:r>
              <a:rPr lang="en-US" sz="8000" b="1" dirty="0">
                <a:solidFill>
                  <a:srgbClr val="C00000"/>
                </a:solidFill>
              </a:rPr>
              <a:t> </a:t>
            </a:r>
            <a:r>
              <a:rPr lang="ar-EG" sz="8000" b="1" dirty="0">
                <a:solidFill>
                  <a:srgbClr val="C00000"/>
                </a:solidFill>
              </a:rPr>
              <a:t> </a:t>
            </a:r>
            <a:r>
              <a:rPr lang="ar-EG" sz="8000" b="1" dirty="0"/>
              <a:t>الإناث &gt; الذكور </a:t>
            </a:r>
            <a:endParaRPr lang="en-US" sz="8000" b="1" dirty="0">
              <a:solidFill>
                <a:srgbClr val="C00000"/>
              </a:solidFill>
            </a:endParaRPr>
          </a:p>
          <a:p>
            <a:r>
              <a:rPr lang="ar-EG" sz="8000" b="1" dirty="0" smtClean="0"/>
              <a:t>و </a:t>
            </a:r>
            <a:r>
              <a:rPr lang="ar-EG" sz="8000" b="1" dirty="0"/>
              <a:t>هو مرض مناعي ذاتي نزفي يتصف بنقص الصفيحات الدموية نتيجة تخرب الصفحات المحدث بأضداد مضادة </a:t>
            </a:r>
            <a:r>
              <a:rPr lang="ar-EG" sz="8000" b="1" dirty="0" smtClean="0"/>
              <a:t>للصف</a:t>
            </a:r>
            <a:r>
              <a:rPr lang="ar-SY" sz="8000" b="1" dirty="0" smtClean="0"/>
              <a:t>يحات </a:t>
            </a:r>
            <a:endParaRPr lang="en-US" sz="8000" b="1" dirty="0"/>
          </a:p>
          <a:p>
            <a:r>
              <a:rPr lang="ar-EG" sz="8000" b="1" dirty="0" smtClean="0"/>
              <a:t> </a:t>
            </a:r>
            <a:r>
              <a:rPr lang="ar-EG" sz="8000" b="1" dirty="0">
                <a:solidFill>
                  <a:srgbClr val="C00000"/>
                </a:solidFill>
              </a:rPr>
              <a:t>يعتبر من أكثر </a:t>
            </a:r>
            <a:r>
              <a:rPr lang="ar-EG" sz="8000" b="1" dirty="0" err="1">
                <a:solidFill>
                  <a:srgbClr val="C00000"/>
                </a:solidFill>
              </a:rPr>
              <a:t>الإضطرابات</a:t>
            </a:r>
            <a:r>
              <a:rPr lang="ar-EG" sz="8000" b="1" dirty="0">
                <a:solidFill>
                  <a:srgbClr val="C00000"/>
                </a:solidFill>
              </a:rPr>
              <a:t> الدموية شيوعاً </a:t>
            </a:r>
            <a:r>
              <a:rPr lang="ar-EG" sz="8000" b="1" dirty="0" err="1">
                <a:solidFill>
                  <a:srgbClr val="C00000"/>
                </a:solidFill>
              </a:rPr>
              <a:t>كإستطباب</a:t>
            </a:r>
            <a:r>
              <a:rPr lang="ar-EG" sz="8000" b="1" dirty="0">
                <a:solidFill>
                  <a:srgbClr val="C00000"/>
                </a:solidFill>
              </a:rPr>
              <a:t> </a:t>
            </a:r>
            <a:r>
              <a:rPr lang="ar-EG" sz="8000" b="1" dirty="0" err="1">
                <a:solidFill>
                  <a:srgbClr val="C00000"/>
                </a:solidFill>
              </a:rPr>
              <a:t>لإستئصال</a:t>
            </a:r>
            <a:r>
              <a:rPr lang="ar-EG" sz="8000" b="1" dirty="0">
                <a:solidFill>
                  <a:srgbClr val="C00000"/>
                </a:solidFill>
              </a:rPr>
              <a:t> الطحال </a:t>
            </a:r>
            <a:endParaRPr lang="en-US" sz="8000" b="1" dirty="0">
              <a:solidFill>
                <a:srgbClr val="C00000"/>
              </a:solidFill>
            </a:endParaRPr>
          </a:p>
          <a:p>
            <a:r>
              <a:rPr lang="ar-EG" sz="8000" b="1" dirty="0">
                <a:solidFill>
                  <a:srgbClr val="00B050"/>
                </a:solidFill>
              </a:rPr>
              <a:t>الأعراض السريرية : </a:t>
            </a:r>
            <a:r>
              <a:rPr lang="ar-EG" sz="8000" b="1" dirty="0"/>
              <a:t>أهم </a:t>
            </a:r>
            <a:r>
              <a:rPr lang="ar-EG" sz="8000" b="1" dirty="0">
                <a:solidFill>
                  <a:srgbClr val="00B0F0"/>
                </a:solidFill>
              </a:rPr>
              <a:t>العلامات </a:t>
            </a:r>
            <a:r>
              <a:rPr lang="ar-EG" sz="8000" b="1" dirty="0" err="1">
                <a:solidFill>
                  <a:srgbClr val="00B0F0"/>
                </a:solidFill>
              </a:rPr>
              <a:t>النزوف</a:t>
            </a:r>
            <a:r>
              <a:rPr lang="ar-EG" sz="8000" b="1" dirty="0">
                <a:solidFill>
                  <a:srgbClr val="00B0F0"/>
                </a:solidFill>
              </a:rPr>
              <a:t> </a:t>
            </a:r>
            <a:r>
              <a:rPr lang="ar-EG" sz="8000" b="1" dirty="0"/>
              <a:t>و تتجلى ( كدمات , نمشات , نزف لثة , نزف مهبلي . بيلة دموية . نزف دماغي , غزارة طمث ) و لا تحدث </a:t>
            </a:r>
            <a:r>
              <a:rPr lang="ar-EG" sz="8000" b="1" dirty="0" err="1"/>
              <a:t>النزوف</a:t>
            </a:r>
            <a:r>
              <a:rPr lang="ar-EG" sz="8000" b="1" dirty="0"/>
              <a:t> عندما يكون عدد الصفيحات &gt; </a:t>
            </a:r>
            <a:r>
              <a:rPr lang="en-US" sz="8000" b="1" dirty="0"/>
              <a:t>50000  </a:t>
            </a:r>
            <a:r>
              <a:rPr lang="ar-EG" sz="8000" b="1" dirty="0"/>
              <a:t> /مل  </a:t>
            </a:r>
            <a:endParaRPr lang="en-US" sz="8000" b="1" dirty="0"/>
          </a:p>
          <a:p>
            <a:r>
              <a:rPr lang="ar-EG" sz="8000" b="1" dirty="0"/>
              <a:t>حجم الطحال دائماَ طبيعي </a:t>
            </a:r>
            <a:endParaRPr lang="en-US" sz="8000" b="1" dirty="0"/>
          </a:p>
          <a:p>
            <a:r>
              <a:rPr lang="ar-EG" sz="8000" b="1" dirty="0">
                <a:solidFill>
                  <a:srgbClr val="00B0F0"/>
                </a:solidFill>
              </a:rPr>
              <a:t>مخبرياً : </a:t>
            </a:r>
            <a:r>
              <a:rPr lang="ar-EG" sz="8000" b="1" dirty="0"/>
              <a:t>نقص صفيحات أقل من الطبيعي  و تطاول زمن النزف ( المشخص الأساسي لنقص الصفيحات ) </a:t>
            </a:r>
            <a:endParaRPr lang="en-US" sz="8000" b="1" dirty="0"/>
          </a:p>
          <a:p>
            <a:r>
              <a:rPr lang="ar-EG" sz="8000" b="1" dirty="0"/>
              <a:t>أما زمن التخثر طبيعي و زمن </a:t>
            </a:r>
            <a:r>
              <a:rPr lang="ar-EG" sz="8000" b="1" dirty="0" err="1"/>
              <a:t>البروثرومبين</a:t>
            </a:r>
            <a:r>
              <a:rPr lang="ar-EG" sz="8000" b="1" dirty="0"/>
              <a:t> طبيعي </a:t>
            </a:r>
            <a:endParaRPr lang="en-US" sz="8000" b="1" dirty="0"/>
          </a:p>
          <a:p>
            <a:r>
              <a:rPr lang="ar-EG" sz="8000" b="1" dirty="0">
                <a:solidFill>
                  <a:srgbClr val="0070C0"/>
                </a:solidFill>
              </a:rPr>
              <a:t>العلاج : </a:t>
            </a:r>
            <a:r>
              <a:rPr lang="ar-EG" sz="8000" b="1" dirty="0"/>
              <a:t>المرضى </a:t>
            </a:r>
            <a:r>
              <a:rPr lang="ar-EG" sz="8000" b="1" dirty="0" err="1"/>
              <a:t>اللاعرضيين</a:t>
            </a:r>
            <a:r>
              <a:rPr lang="ar-EG" sz="8000" b="1" dirty="0"/>
              <a:t> أو ذوي الأعراض المحدودة لا تحتاج لعلاج سوى تخفيف التعرض للرضوض البسيطة</a:t>
            </a:r>
            <a:endParaRPr lang="en-US" sz="8000" b="1" dirty="0"/>
          </a:p>
          <a:p>
            <a:r>
              <a:rPr lang="ar-EG" sz="8000" b="1" dirty="0"/>
              <a:t> </a:t>
            </a:r>
            <a:r>
              <a:rPr lang="ar-EG" sz="8000" b="1" dirty="0">
                <a:solidFill>
                  <a:srgbClr val="00B050"/>
                </a:solidFill>
              </a:rPr>
              <a:t>1-الستيروئيدات القشرية : </a:t>
            </a:r>
            <a:endParaRPr lang="en-US" sz="8000" b="1" dirty="0"/>
          </a:p>
          <a:p>
            <a:r>
              <a:rPr lang="ar-EG" sz="8000" b="1" dirty="0">
                <a:solidFill>
                  <a:srgbClr val="00B050"/>
                </a:solidFill>
              </a:rPr>
              <a:t>2- استئصال الطحال : </a:t>
            </a:r>
            <a:r>
              <a:rPr lang="ar-EG" sz="8000" b="1" dirty="0"/>
              <a:t>و يبقى هو العلاج الأساسي  حيث يتم إزالة موقع تخرب الصفيحات و هذا يوفر هجوع مستمر في نسبة من المرضى تصل حتى 80% , و يستطب في المرضى الذين لم يستجيبوا </a:t>
            </a:r>
            <a:r>
              <a:rPr lang="ar-EG" sz="8000" b="1" dirty="0" err="1"/>
              <a:t>للستيروئيدات</a:t>
            </a:r>
            <a:r>
              <a:rPr lang="ar-EG" sz="8000" b="1" dirty="0"/>
              <a:t> أو حدوث النكس  , </a:t>
            </a:r>
            <a:endParaRPr lang="en-US" sz="8000" b="1" dirty="0"/>
          </a:p>
          <a:p>
            <a:r>
              <a:rPr lang="ar-EG" sz="8000" b="1" dirty="0" smtClean="0">
                <a:solidFill>
                  <a:srgbClr val="00B0F0"/>
                </a:solidFill>
              </a:rPr>
              <a:t>إن </a:t>
            </a:r>
            <a:r>
              <a:rPr lang="ar-EG" sz="8000" b="1" dirty="0">
                <a:solidFill>
                  <a:srgbClr val="00B0F0"/>
                </a:solidFill>
              </a:rPr>
              <a:t>النزف داخل  القحف يتطلب استئصال الطحال اسعافياً</a:t>
            </a:r>
            <a:endParaRPr lang="en-US" sz="8000" b="1" dirty="0">
              <a:solidFill>
                <a:srgbClr val="00B0F0"/>
              </a:solidFill>
            </a:endParaRPr>
          </a:p>
          <a:p>
            <a:r>
              <a:rPr lang="ar-EG" sz="8000" b="1" dirty="0">
                <a:solidFill>
                  <a:srgbClr val="00B050"/>
                </a:solidFill>
              </a:rPr>
              <a:t>3- العلاج بتنشيط المناعة </a:t>
            </a:r>
            <a:r>
              <a:rPr lang="ar-EG" sz="8000" b="1" dirty="0" smtClean="0">
                <a:solidFill>
                  <a:srgbClr val="00B050"/>
                </a:solidFill>
              </a:rPr>
              <a:t>:</a:t>
            </a:r>
            <a:r>
              <a:rPr lang="ar-EG" sz="8000" b="1" dirty="0" smtClean="0"/>
              <a:t>اللذين </a:t>
            </a:r>
            <a:r>
              <a:rPr lang="ar-EG" sz="8000" b="1" dirty="0"/>
              <a:t>يفشل لديهم استئصال </a:t>
            </a:r>
            <a:endParaRPr lang="en-US" sz="8000" b="1" dirty="0"/>
          </a:p>
          <a:p>
            <a:r>
              <a:rPr lang="ar-EG" sz="8000" b="1" dirty="0"/>
              <a:t>الطحال في إحداث الهجوع ( </a:t>
            </a:r>
            <a:r>
              <a:rPr lang="ar-EG" sz="8000" b="1" dirty="0" err="1"/>
              <a:t>الفنكريستين</a:t>
            </a:r>
            <a:r>
              <a:rPr lang="ar-EG" sz="8000" b="1" dirty="0"/>
              <a:t> –</a:t>
            </a:r>
            <a:r>
              <a:rPr lang="ar-EG" sz="8000" b="1" dirty="0" err="1"/>
              <a:t>الآزاثيوبرين</a:t>
            </a:r>
            <a:r>
              <a:rPr lang="ar-EG" sz="8000" b="1" dirty="0"/>
              <a:t> –</a:t>
            </a:r>
            <a:r>
              <a:rPr lang="ar-EG" sz="8000" b="1" dirty="0" err="1"/>
              <a:t>السيكلوفوسفاميد</a:t>
            </a:r>
            <a:r>
              <a:rPr lang="ar-EG" sz="8000" b="1" dirty="0"/>
              <a:t> ) </a:t>
            </a:r>
            <a:endParaRPr lang="en-US" sz="8000" b="1" dirty="0"/>
          </a:p>
          <a:p>
            <a:r>
              <a:rPr lang="ar-EG" sz="8000" b="1" dirty="0" err="1"/>
              <a:t>الدانازول</a:t>
            </a:r>
            <a:r>
              <a:rPr lang="ar-EG" sz="8000" b="1" dirty="0"/>
              <a:t> للنساء المسنات و هناك </a:t>
            </a:r>
            <a:r>
              <a:rPr lang="ar-EG" sz="8000" b="1" dirty="0" err="1"/>
              <a:t>الأنترفيرون</a:t>
            </a:r>
            <a:r>
              <a:rPr lang="ar-EG" sz="8000" b="1" dirty="0"/>
              <a:t> ألفا</a:t>
            </a:r>
            <a:r>
              <a:rPr lang="en-US" sz="8000" b="1" dirty="0"/>
              <a:t>2b </a:t>
            </a:r>
            <a:r>
              <a:rPr lang="ar-EG" sz="8000" b="1" dirty="0"/>
              <a:t> , و </a:t>
            </a:r>
            <a:r>
              <a:rPr lang="ar-EG" sz="8000" b="1" dirty="0" err="1"/>
              <a:t>الغلوبين</a:t>
            </a:r>
            <a:r>
              <a:rPr lang="ar-EG" sz="8000" b="1" dirty="0"/>
              <a:t> المناعي ضمن الوريد (</a:t>
            </a:r>
            <a:r>
              <a:rPr lang="en-US" sz="8000" b="1" dirty="0"/>
              <a:t> </a:t>
            </a:r>
            <a:r>
              <a:rPr lang="en-US" sz="8000" b="1" dirty="0" err="1"/>
              <a:t>iVIg</a:t>
            </a:r>
            <a:r>
              <a:rPr lang="ar-EG" sz="8000" b="1" dirty="0"/>
              <a:t> ) </a:t>
            </a:r>
            <a:endParaRPr lang="en-US" sz="8000" b="1" dirty="0"/>
          </a:p>
          <a:p>
            <a:endParaRPr lang="ar-SY" dirty="0"/>
          </a:p>
        </p:txBody>
      </p:sp>
    </p:spTree>
    <p:extLst>
      <p:ext uri="{BB962C8B-B14F-4D97-AF65-F5344CB8AC3E}">
        <p14:creationId xmlns:p14="http://schemas.microsoft.com/office/powerpoint/2010/main" val="1099861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260648"/>
            <a:ext cx="9036496" cy="5865515"/>
          </a:xfrm>
        </p:spPr>
        <p:txBody>
          <a:bodyPr>
            <a:normAutofit fontScale="70000" lnSpcReduction="20000"/>
          </a:bodyPr>
          <a:lstStyle/>
          <a:p>
            <a:r>
              <a:rPr lang="ar-EG" dirty="0">
                <a:solidFill>
                  <a:srgbClr val="FF0000"/>
                </a:solidFill>
              </a:rPr>
              <a:t>ب- </a:t>
            </a:r>
            <a:r>
              <a:rPr lang="ar-EG" dirty="0" err="1">
                <a:solidFill>
                  <a:srgbClr val="FF0000"/>
                </a:solidFill>
              </a:rPr>
              <a:t>فرفرية</a:t>
            </a:r>
            <a:r>
              <a:rPr lang="ar-EG" dirty="0">
                <a:solidFill>
                  <a:srgbClr val="FF0000"/>
                </a:solidFill>
              </a:rPr>
              <a:t> نقص الصفيحات </a:t>
            </a:r>
            <a:r>
              <a:rPr lang="ar-EG" dirty="0" err="1">
                <a:solidFill>
                  <a:srgbClr val="FF0000"/>
                </a:solidFill>
              </a:rPr>
              <a:t>الخثري</a:t>
            </a:r>
            <a:r>
              <a:rPr lang="ar-EG" dirty="0">
                <a:solidFill>
                  <a:srgbClr val="FF0000"/>
                </a:solidFill>
              </a:rPr>
              <a:t> ( </a:t>
            </a:r>
            <a:r>
              <a:rPr lang="en-US" dirty="0">
                <a:solidFill>
                  <a:srgbClr val="FF0000"/>
                </a:solidFill>
              </a:rPr>
              <a:t>Thrombotic Thrombocytopenic </a:t>
            </a:r>
            <a:r>
              <a:rPr lang="en-US" dirty="0" err="1">
                <a:solidFill>
                  <a:srgbClr val="FF0000"/>
                </a:solidFill>
              </a:rPr>
              <a:t>Purpura</a:t>
            </a:r>
            <a:r>
              <a:rPr lang="en-US" dirty="0">
                <a:solidFill>
                  <a:srgbClr val="FF0000"/>
                </a:solidFill>
              </a:rPr>
              <a:t> </a:t>
            </a:r>
            <a:r>
              <a:rPr lang="ar-EG" dirty="0">
                <a:solidFill>
                  <a:srgbClr val="FF0000"/>
                </a:solidFill>
              </a:rPr>
              <a:t> ) ( </a:t>
            </a:r>
            <a:r>
              <a:rPr lang="en-US" dirty="0">
                <a:solidFill>
                  <a:srgbClr val="FF0000"/>
                </a:solidFill>
              </a:rPr>
              <a:t>TTP</a:t>
            </a:r>
            <a:r>
              <a:rPr lang="ar-EG" dirty="0">
                <a:solidFill>
                  <a:srgbClr val="FF0000"/>
                </a:solidFill>
              </a:rPr>
              <a:t> ) : </a:t>
            </a:r>
            <a:endParaRPr lang="en-US" dirty="0">
              <a:solidFill>
                <a:srgbClr val="FF0000"/>
              </a:solidFill>
            </a:endParaRPr>
          </a:p>
          <a:p>
            <a:r>
              <a:rPr lang="ar-EG" dirty="0"/>
              <a:t>و هي آفة نادرة , تتصف بحدوث انسداد أو تضيق في </a:t>
            </a:r>
            <a:r>
              <a:rPr lang="ar-EG" dirty="0" err="1"/>
              <a:t>الشرينات</a:t>
            </a:r>
            <a:r>
              <a:rPr lang="ar-EG" dirty="0"/>
              <a:t> و الأوعية الشعرية بواسطة أغشية </a:t>
            </a:r>
            <a:r>
              <a:rPr lang="ar-EG" dirty="0" err="1"/>
              <a:t>هيالينية</a:t>
            </a:r>
            <a:r>
              <a:rPr lang="ar-EG" dirty="0"/>
              <a:t> تتألف من تجمع الصفيحات مع </a:t>
            </a:r>
            <a:r>
              <a:rPr lang="ar-EG" dirty="0" err="1"/>
              <a:t>الفيبرينوجين</a:t>
            </a:r>
            <a:r>
              <a:rPr lang="ar-EG" dirty="0"/>
              <a:t> </a:t>
            </a:r>
            <a:endParaRPr lang="en-US" dirty="0"/>
          </a:p>
          <a:p>
            <a:r>
              <a:rPr lang="ar-EG" sz="3800" b="1" dirty="0">
                <a:solidFill>
                  <a:srgbClr val="92D050"/>
                </a:solidFill>
              </a:rPr>
              <a:t>الأعراض : </a:t>
            </a:r>
            <a:r>
              <a:rPr lang="ar-EG" dirty="0"/>
              <a:t>حمى ,  كدمات جلدية خاصة في الطرفين السفليين مع تظاهرات عصبية حسب </a:t>
            </a:r>
            <a:r>
              <a:rPr lang="ar-EG" dirty="0" smtClean="0"/>
              <a:t>مك</a:t>
            </a:r>
            <a:r>
              <a:rPr lang="ar-SY" dirty="0"/>
              <a:t>ا</a:t>
            </a:r>
            <a:r>
              <a:rPr lang="ar-EG" dirty="0" smtClean="0"/>
              <a:t>ن </a:t>
            </a:r>
            <a:r>
              <a:rPr lang="ar-EG" dirty="0"/>
              <a:t>و شدة الإصابة من حدوث الصداع , تشنجات , سبات ,</a:t>
            </a:r>
            <a:r>
              <a:rPr lang="ar-EG" dirty="0" smtClean="0"/>
              <a:t>و</a:t>
            </a:r>
            <a:endParaRPr lang="ar-SY" dirty="0" smtClean="0"/>
          </a:p>
          <a:p>
            <a:r>
              <a:rPr lang="ar-EG" dirty="0" smtClean="0"/>
              <a:t> </a:t>
            </a:r>
            <a:r>
              <a:rPr lang="ar-EG" dirty="0"/>
              <a:t>كذلك حدوث القصور الكلوي مع البيلة الدموية </a:t>
            </a:r>
            <a:endParaRPr lang="en-US" dirty="0"/>
          </a:p>
          <a:p>
            <a:r>
              <a:rPr lang="ar-EG" dirty="0"/>
              <a:t>و إن فقر الدم </a:t>
            </a:r>
            <a:r>
              <a:rPr lang="ar-EG" dirty="0" err="1"/>
              <a:t>الإنحلالي</a:t>
            </a:r>
            <a:r>
              <a:rPr lang="ar-EG" dirty="0"/>
              <a:t> يعود إلى تحطم الكريات الحمراء ضمن الأوعية الدقيقة المتأذية </a:t>
            </a:r>
            <a:endParaRPr lang="en-US" dirty="0"/>
          </a:p>
          <a:p>
            <a:r>
              <a:rPr lang="ar-EG" sz="3800" b="1" dirty="0">
                <a:solidFill>
                  <a:srgbClr val="92D050"/>
                </a:solidFill>
              </a:rPr>
              <a:t>التشخيص : </a:t>
            </a:r>
            <a:r>
              <a:rPr lang="ar-EG" dirty="0" err="1"/>
              <a:t>اللطاخة</a:t>
            </a:r>
            <a:r>
              <a:rPr lang="ar-EG" dirty="0"/>
              <a:t> الدموية ( الخلايا </a:t>
            </a:r>
            <a:r>
              <a:rPr lang="ar-EG" dirty="0" err="1"/>
              <a:t>الخوذية</a:t>
            </a:r>
            <a:r>
              <a:rPr lang="ar-EG" dirty="0"/>
              <a:t> –الخلايا الشبكية و الخلايا </a:t>
            </a:r>
            <a:r>
              <a:rPr lang="ar-EG" dirty="0" err="1"/>
              <a:t>المنواة</a:t>
            </a:r>
            <a:r>
              <a:rPr lang="ar-EG" dirty="0"/>
              <a:t> – إضافةَ إلى نقص الصفيحات ) </a:t>
            </a:r>
            <a:endParaRPr lang="en-US" dirty="0"/>
          </a:p>
          <a:p>
            <a:r>
              <a:rPr lang="ar-EG" sz="3800" b="1" dirty="0">
                <a:solidFill>
                  <a:srgbClr val="00B050"/>
                </a:solidFill>
              </a:rPr>
              <a:t>العلاج : </a:t>
            </a:r>
            <a:r>
              <a:rPr lang="ar-EG" dirty="0"/>
              <a:t>الخط الأول في العلاج هو فصادة البلاسما و ذلك عن طريق تبديل يومي للبلاسما </a:t>
            </a:r>
            <a:endParaRPr lang="en-US" dirty="0"/>
          </a:p>
          <a:p>
            <a:r>
              <a:rPr lang="ar-EG" dirty="0"/>
              <a:t>و يضاف إلى العلاج </a:t>
            </a:r>
            <a:r>
              <a:rPr lang="ar-EG" dirty="0" err="1"/>
              <a:t>البريدنيزولون</a:t>
            </a:r>
            <a:r>
              <a:rPr lang="ar-EG" dirty="0"/>
              <a:t> و كذلك الأسبرين </a:t>
            </a:r>
            <a:r>
              <a:rPr lang="en-US" dirty="0"/>
              <a:t>325</a:t>
            </a:r>
            <a:r>
              <a:rPr lang="ar-EG" dirty="0"/>
              <a:t> ملغ / فمويا َ و يمكن إعطاء </a:t>
            </a:r>
            <a:r>
              <a:rPr lang="ar-EG" dirty="0" err="1"/>
              <a:t>الفنكريستين</a:t>
            </a:r>
            <a:r>
              <a:rPr lang="ar-EG" dirty="0"/>
              <a:t>  </a:t>
            </a:r>
            <a:r>
              <a:rPr lang="ar-EG" dirty="0" err="1"/>
              <a:t>الغلوبين</a:t>
            </a:r>
            <a:r>
              <a:rPr lang="ar-EG" dirty="0"/>
              <a:t> المناعي و كل ذلك للمرضى ذو الحالات </a:t>
            </a:r>
            <a:r>
              <a:rPr lang="ar-EG" dirty="0" err="1"/>
              <a:t>المعندة</a:t>
            </a:r>
            <a:r>
              <a:rPr lang="ar-EG" dirty="0"/>
              <a:t> و اللذين يحتاجون لفصل بلاسما مديد </a:t>
            </a:r>
            <a:endParaRPr lang="en-US" dirty="0"/>
          </a:p>
          <a:p>
            <a:r>
              <a:rPr lang="ar-EG" sz="3400" b="1" dirty="0">
                <a:solidFill>
                  <a:srgbClr val="002060"/>
                </a:solidFill>
              </a:rPr>
              <a:t>= المتلازمة </a:t>
            </a:r>
            <a:r>
              <a:rPr lang="ar-EG" sz="3400" b="1" dirty="0" err="1">
                <a:solidFill>
                  <a:srgbClr val="002060"/>
                </a:solidFill>
              </a:rPr>
              <a:t>الإنحلالية</a:t>
            </a:r>
            <a:r>
              <a:rPr lang="ar-EG" sz="3400" b="1" dirty="0">
                <a:solidFill>
                  <a:srgbClr val="002060"/>
                </a:solidFill>
              </a:rPr>
              <a:t> </a:t>
            </a:r>
            <a:r>
              <a:rPr lang="ar-EG" sz="3400" b="1" dirty="0" err="1">
                <a:solidFill>
                  <a:srgbClr val="002060"/>
                </a:solidFill>
              </a:rPr>
              <a:t>اليوريميائية</a:t>
            </a:r>
            <a:r>
              <a:rPr lang="ar-EG" sz="3400" b="1" dirty="0">
                <a:solidFill>
                  <a:srgbClr val="002060"/>
                </a:solidFill>
              </a:rPr>
              <a:t> : </a:t>
            </a:r>
            <a:r>
              <a:rPr lang="ar-EG" dirty="0"/>
              <a:t>هي حالة شديدة العلاقة ب </a:t>
            </a:r>
            <a:r>
              <a:rPr lang="en-US" dirty="0"/>
              <a:t>TTP</a:t>
            </a:r>
            <a:r>
              <a:rPr lang="ar-EG" dirty="0"/>
              <a:t> و توصف في الأطفال عادةَ حيث يكون سوء الوظيفة الكبدية هو المظهر الغالب و العلاج نفسه و استئصال الطحال للحالات التي لا تستجيب للمعالجة بتبديل البلاسما أو الذين يحدث لديهم نكس مزمن للمرض </a:t>
            </a:r>
            <a:endParaRPr lang="en-US" dirty="0"/>
          </a:p>
          <a:p>
            <a:endParaRPr lang="ar-SY" dirty="0"/>
          </a:p>
        </p:txBody>
      </p:sp>
    </p:spTree>
    <p:extLst>
      <p:ext uri="{BB962C8B-B14F-4D97-AF65-F5344CB8AC3E}">
        <p14:creationId xmlns:p14="http://schemas.microsoft.com/office/powerpoint/2010/main" val="266696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88640"/>
            <a:ext cx="8928992" cy="5937523"/>
          </a:xfrm>
        </p:spPr>
        <p:txBody>
          <a:bodyPr>
            <a:normAutofit fontScale="77500" lnSpcReduction="20000"/>
          </a:bodyPr>
          <a:lstStyle/>
          <a:p>
            <a:r>
              <a:rPr lang="ar-EG" b="1" dirty="0">
                <a:solidFill>
                  <a:srgbClr val="FF0000"/>
                </a:solidFill>
              </a:rPr>
              <a:t>رابعاَ: اضطرابات الكريات البيض : </a:t>
            </a:r>
            <a:r>
              <a:rPr lang="ar-EG" dirty="0"/>
              <a:t>و تضم </a:t>
            </a:r>
            <a:r>
              <a:rPr lang="ar-EG" dirty="0" err="1"/>
              <a:t>الإبيضاضات</a:t>
            </a:r>
            <a:r>
              <a:rPr lang="ar-EG" dirty="0"/>
              <a:t> و </a:t>
            </a:r>
            <a:r>
              <a:rPr lang="ar-EG" dirty="0" err="1"/>
              <a:t>اللمفومات</a:t>
            </a:r>
            <a:r>
              <a:rPr lang="ar-EG" dirty="0"/>
              <a:t> بكافة أشكالها </a:t>
            </a:r>
            <a:endParaRPr lang="en-US" dirty="0"/>
          </a:p>
          <a:p>
            <a:r>
              <a:rPr lang="ar-EG" b="1" dirty="0">
                <a:solidFill>
                  <a:srgbClr val="C00000"/>
                </a:solidFill>
              </a:rPr>
              <a:t>آ-ابيضاض الدم اللمفاوي المزمن </a:t>
            </a:r>
            <a:r>
              <a:rPr lang="ar-EG" dirty="0"/>
              <a:t>( </a:t>
            </a:r>
            <a:r>
              <a:rPr lang="en-US" dirty="0"/>
              <a:t>Chronic Lymphocytic Leukemia </a:t>
            </a:r>
            <a:r>
              <a:rPr lang="ar-EG" dirty="0"/>
              <a:t> ) ( </a:t>
            </a:r>
            <a:r>
              <a:rPr lang="en-US" dirty="0"/>
              <a:t>CCL </a:t>
            </a:r>
            <a:r>
              <a:rPr lang="ar-EG" dirty="0"/>
              <a:t> )  :</a:t>
            </a:r>
            <a:endParaRPr lang="en-US" dirty="0"/>
          </a:p>
          <a:p>
            <a:r>
              <a:rPr lang="ar-EG" dirty="0"/>
              <a:t>هو أكثر أشكال ابيضاض الدم المزمن شيوعاً و يشكو المرضى من ضعف عام و تعرق ليلي , حمى مع انتانات </a:t>
            </a:r>
            <a:r>
              <a:rPr lang="ar-EG" dirty="0" err="1"/>
              <a:t>فيروثية</a:t>
            </a:r>
            <a:r>
              <a:rPr lang="ar-EG" dirty="0"/>
              <a:t> و جرثومية متكررة و يمكن أن نجد في المراحل المتقدمة ضخامة طحال , فقر دم و نقص الصفيحات تالي لفرط </a:t>
            </a:r>
            <a:r>
              <a:rPr lang="ar-EG" dirty="0" err="1"/>
              <a:t>الطحالية</a:t>
            </a:r>
            <a:r>
              <a:rPr lang="ar-EG" dirty="0"/>
              <a:t> </a:t>
            </a:r>
            <a:endParaRPr lang="en-US" dirty="0"/>
          </a:p>
          <a:p>
            <a:r>
              <a:rPr lang="ar-EG" dirty="0"/>
              <a:t>و يستطب استئصال الطحال لتحسين نقص الصفيحات و لإزالة أعراض الضخامة </a:t>
            </a:r>
            <a:r>
              <a:rPr lang="ar-EG" dirty="0" err="1"/>
              <a:t>الطحالية</a:t>
            </a:r>
            <a:r>
              <a:rPr lang="ar-EG" dirty="0"/>
              <a:t> </a:t>
            </a:r>
            <a:r>
              <a:rPr lang="ar-EG" dirty="0" err="1"/>
              <a:t>العرطلة</a:t>
            </a:r>
            <a:r>
              <a:rPr lang="ar-EG" dirty="0"/>
              <a:t> و كذلك من أجل تحسين </a:t>
            </a:r>
            <a:r>
              <a:rPr lang="ar-EG" dirty="0" err="1"/>
              <a:t>الإستجابة</a:t>
            </a:r>
            <a:r>
              <a:rPr lang="ar-EG" dirty="0"/>
              <a:t> للمعالجة الكيميائية </a:t>
            </a:r>
            <a:endParaRPr lang="en-US" dirty="0"/>
          </a:p>
          <a:p>
            <a:r>
              <a:rPr lang="ar-EG" sz="3600" b="1" dirty="0">
                <a:solidFill>
                  <a:srgbClr val="C00000"/>
                </a:solidFill>
              </a:rPr>
              <a:t>ب- ابيضاض الدم الشعري ( </a:t>
            </a:r>
            <a:r>
              <a:rPr lang="en-US" sz="3600" b="1" dirty="0">
                <a:solidFill>
                  <a:srgbClr val="C00000"/>
                </a:solidFill>
              </a:rPr>
              <a:t>Hairy Cell Leukemia </a:t>
            </a:r>
            <a:r>
              <a:rPr lang="ar-EG" sz="3600" b="1" dirty="0">
                <a:solidFill>
                  <a:srgbClr val="C00000"/>
                </a:solidFill>
              </a:rPr>
              <a:t> ) ( </a:t>
            </a:r>
            <a:r>
              <a:rPr lang="en-US" sz="3600" b="1" dirty="0">
                <a:solidFill>
                  <a:srgbClr val="C00000"/>
                </a:solidFill>
              </a:rPr>
              <a:t>HCL </a:t>
            </a:r>
            <a:r>
              <a:rPr lang="ar-EG" sz="3600" b="1" dirty="0">
                <a:solidFill>
                  <a:srgbClr val="C00000"/>
                </a:solidFill>
              </a:rPr>
              <a:t> ) : </a:t>
            </a:r>
            <a:endParaRPr lang="en-US" sz="3600" b="1" dirty="0">
              <a:solidFill>
                <a:srgbClr val="C00000"/>
              </a:solidFill>
            </a:endParaRPr>
          </a:p>
          <a:p>
            <a:r>
              <a:rPr lang="ar-EG" dirty="0"/>
              <a:t>المريض ذكر , في العقد الخامس و السادس من العمر و الأعراض </a:t>
            </a:r>
            <a:r>
              <a:rPr lang="ar-EG" b="1" dirty="0">
                <a:solidFill>
                  <a:srgbClr val="00B050"/>
                </a:solidFill>
              </a:rPr>
              <a:t>تتعلق بنقص خلايا شامل</a:t>
            </a:r>
            <a:r>
              <a:rPr lang="ar-EG" dirty="0"/>
              <a:t> ( فقر دم و الإنتانات و </a:t>
            </a:r>
            <a:r>
              <a:rPr lang="ar-EG" dirty="0" err="1"/>
              <a:t>النزوف</a:t>
            </a:r>
            <a:r>
              <a:rPr lang="ar-EG" dirty="0"/>
              <a:t> ) و بعضهم يشكو من أعراض ضخامة الطحال </a:t>
            </a:r>
            <a:endParaRPr lang="en-US" dirty="0"/>
          </a:p>
          <a:p>
            <a:r>
              <a:rPr lang="ar-EG" b="1" dirty="0">
                <a:solidFill>
                  <a:srgbClr val="0070C0"/>
                </a:solidFill>
              </a:rPr>
              <a:t>العلاج : </a:t>
            </a:r>
            <a:r>
              <a:rPr lang="ar-EG" dirty="0" err="1"/>
              <a:t>الإستئصال</a:t>
            </a:r>
            <a:r>
              <a:rPr lang="ar-EG" dirty="0"/>
              <a:t> و </a:t>
            </a:r>
            <a:r>
              <a:rPr lang="ar-EG" dirty="0" err="1"/>
              <a:t>الأنترفيرون</a:t>
            </a:r>
            <a:r>
              <a:rPr lang="ar-EG" dirty="0"/>
              <a:t> ألفا و </a:t>
            </a:r>
            <a:r>
              <a:rPr lang="en-US" dirty="0" err="1"/>
              <a:t>Pentostatin</a:t>
            </a:r>
            <a:r>
              <a:rPr lang="en-US" dirty="0"/>
              <a:t> </a:t>
            </a:r>
          </a:p>
          <a:p>
            <a:r>
              <a:rPr lang="ar-EG" b="1" dirty="0">
                <a:solidFill>
                  <a:srgbClr val="C00000"/>
                </a:solidFill>
              </a:rPr>
              <a:t>ج- </a:t>
            </a:r>
            <a:r>
              <a:rPr lang="ar-EG" b="1" dirty="0" err="1">
                <a:solidFill>
                  <a:srgbClr val="C00000"/>
                </a:solidFill>
              </a:rPr>
              <a:t>اللمفومات</a:t>
            </a:r>
            <a:r>
              <a:rPr lang="ar-EG" b="1" dirty="0">
                <a:solidFill>
                  <a:srgbClr val="C00000"/>
                </a:solidFill>
              </a:rPr>
              <a:t> : </a:t>
            </a:r>
            <a:r>
              <a:rPr lang="ar-EG" dirty="0"/>
              <a:t>سواء </a:t>
            </a:r>
            <a:r>
              <a:rPr lang="ar-EG" dirty="0" err="1"/>
              <a:t>لمفوما</a:t>
            </a:r>
            <a:r>
              <a:rPr lang="ar-EG" dirty="0"/>
              <a:t> هودجكن أو لا هودجكن فقد تغيرت </a:t>
            </a:r>
            <a:r>
              <a:rPr lang="ar-EG" dirty="0" err="1"/>
              <a:t>الإستطبابات</a:t>
            </a:r>
            <a:r>
              <a:rPr lang="ar-EG" dirty="0"/>
              <a:t> و يستأصل الطحال في حالات الضخامة </a:t>
            </a:r>
            <a:r>
              <a:rPr lang="ar-EG" dirty="0" err="1"/>
              <a:t>الطحالية</a:t>
            </a:r>
            <a:r>
              <a:rPr lang="ar-EG" dirty="0"/>
              <a:t> العرضية أو لتحسين نقص الخلايا أحياناً , أما </a:t>
            </a:r>
            <a:r>
              <a:rPr lang="ar-EG" dirty="0" err="1"/>
              <a:t>الإستئصال</a:t>
            </a:r>
            <a:r>
              <a:rPr lang="ar-EG" dirty="0"/>
              <a:t> للتصنيف المرحلي فلم يعد مستطب لتحسن وسائل التشخيص خاصة الشعاعية و المخبرية </a:t>
            </a:r>
            <a:endParaRPr lang="en-US" dirty="0"/>
          </a:p>
          <a:p>
            <a:endParaRPr lang="ar-SY" dirty="0"/>
          </a:p>
        </p:txBody>
      </p:sp>
    </p:spTree>
    <p:extLst>
      <p:ext uri="{BB962C8B-B14F-4D97-AF65-F5344CB8AC3E}">
        <p14:creationId xmlns:p14="http://schemas.microsoft.com/office/powerpoint/2010/main" val="3714990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075240" cy="5505475"/>
          </a:xfrm>
        </p:spPr>
        <p:txBody>
          <a:bodyPr>
            <a:normAutofit/>
          </a:bodyPr>
          <a:lstStyle/>
          <a:p>
            <a:r>
              <a:rPr lang="ar-EG" b="1" dirty="0">
                <a:solidFill>
                  <a:srgbClr val="FF0000"/>
                </a:solidFill>
              </a:rPr>
              <a:t>خامساٌ : اضطرابات نقي العظم : </a:t>
            </a:r>
            <a:endParaRPr lang="en-US" b="1" dirty="0">
              <a:solidFill>
                <a:srgbClr val="FF0000"/>
              </a:solidFill>
            </a:endParaRPr>
          </a:p>
          <a:p>
            <a:r>
              <a:rPr lang="ar-EG" dirty="0"/>
              <a:t>1-تليف النقي ( الحؤول </a:t>
            </a:r>
            <a:r>
              <a:rPr lang="ar-EG" dirty="0" err="1"/>
              <a:t>النقواني</a:t>
            </a:r>
            <a:r>
              <a:rPr lang="ar-EG" dirty="0"/>
              <a:t>  </a:t>
            </a:r>
            <a:r>
              <a:rPr lang="en-US" dirty="0" err="1"/>
              <a:t>Myelofibrosis</a:t>
            </a:r>
            <a:r>
              <a:rPr lang="en-US" dirty="0"/>
              <a:t> </a:t>
            </a:r>
            <a:r>
              <a:rPr lang="ar-EG" dirty="0"/>
              <a:t> ) ( </a:t>
            </a:r>
            <a:r>
              <a:rPr lang="en-US" dirty="0"/>
              <a:t>AMM </a:t>
            </a:r>
            <a:r>
              <a:rPr lang="ar-EG" dirty="0"/>
              <a:t> ) </a:t>
            </a:r>
            <a:endParaRPr lang="en-US" dirty="0"/>
          </a:p>
          <a:p>
            <a:r>
              <a:rPr lang="ar-EG" dirty="0"/>
              <a:t>2- </a:t>
            </a:r>
            <a:r>
              <a:rPr lang="ar-EG" dirty="0" err="1"/>
              <a:t>الإبيضاض</a:t>
            </a:r>
            <a:r>
              <a:rPr lang="ar-EG" dirty="0"/>
              <a:t> </a:t>
            </a:r>
            <a:r>
              <a:rPr lang="ar-EG" dirty="0" err="1"/>
              <a:t>النقوي</a:t>
            </a:r>
            <a:r>
              <a:rPr lang="ar-EG" dirty="0"/>
              <a:t> المزمن </a:t>
            </a:r>
            <a:r>
              <a:rPr lang="en-US" dirty="0"/>
              <a:t>CML  </a:t>
            </a:r>
          </a:p>
          <a:p>
            <a:r>
              <a:rPr lang="ar-EG" dirty="0"/>
              <a:t>3- </a:t>
            </a:r>
            <a:r>
              <a:rPr lang="ar-EG" dirty="0" err="1"/>
              <a:t>الإبيضاض</a:t>
            </a:r>
            <a:r>
              <a:rPr lang="ar-EG" dirty="0"/>
              <a:t> </a:t>
            </a:r>
            <a:r>
              <a:rPr lang="ar-EG" dirty="0" err="1"/>
              <a:t>النقوي</a:t>
            </a:r>
            <a:r>
              <a:rPr lang="ar-EG" dirty="0"/>
              <a:t> الحاد </a:t>
            </a:r>
            <a:r>
              <a:rPr lang="en-US" dirty="0"/>
              <a:t>AML  </a:t>
            </a:r>
          </a:p>
          <a:p>
            <a:r>
              <a:rPr lang="ar-EG" dirty="0"/>
              <a:t>4- </a:t>
            </a:r>
            <a:r>
              <a:rPr lang="ar-EG" dirty="0" err="1"/>
              <a:t>الإضطرابات</a:t>
            </a:r>
            <a:r>
              <a:rPr lang="ar-EG" dirty="0"/>
              <a:t> </a:t>
            </a:r>
            <a:r>
              <a:rPr lang="ar-EG" dirty="0" err="1"/>
              <a:t>النقوية</a:t>
            </a:r>
            <a:r>
              <a:rPr lang="ar-EG" dirty="0"/>
              <a:t> </a:t>
            </a:r>
            <a:r>
              <a:rPr lang="ar-EG" dirty="0" err="1"/>
              <a:t>الإرتشاحية</a:t>
            </a:r>
            <a:r>
              <a:rPr lang="ar-EG" dirty="0"/>
              <a:t> </a:t>
            </a:r>
            <a:endParaRPr lang="en-US" dirty="0"/>
          </a:p>
          <a:p>
            <a:r>
              <a:rPr lang="ar-EG" dirty="0"/>
              <a:t>يستطب استئصال الطحال في هذه الأمراض تلطيفياً بسب الضخامة </a:t>
            </a:r>
            <a:r>
              <a:rPr lang="ar-EG" dirty="0" err="1"/>
              <a:t>الطحالية</a:t>
            </a:r>
            <a:r>
              <a:rPr lang="ar-EG" dirty="0"/>
              <a:t> </a:t>
            </a:r>
            <a:r>
              <a:rPr lang="ar-EG" dirty="0" err="1"/>
              <a:t>العرطلة</a:t>
            </a:r>
            <a:r>
              <a:rPr lang="ar-EG" dirty="0"/>
              <a:t> العرضية لتخفيف أعراض الضخامة و هذا لا يغير من التطور العام للمرض </a:t>
            </a:r>
            <a:endParaRPr lang="en-US" dirty="0"/>
          </a:p>
          <a:p>
            <a:endParaRPr lang="ar-SY" dirty="0"/>
          </a:p>
        </p:txBody>
      </p:sp>
    </p:spTree>
    <p:extLst>
      <p:ext uri="{BB962C8B-B14F-4D97-AF65-F5344CB8AC3E}">
        <p14:creationId xmlns:p14="http://schemas.microsoft.com/office/powerpoint/2010/main" val="4228019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126163"/>
          </a:xfrm>
        </p:spPr>
        <p:txBody>
          <a:bodyPr>
            <a:normAutofit fontScale="55000" lnSpcReduction="20000"/>
          </a:bodyPr>
          <a:lstStyle/>
          <a:p>
            <a:r>
              <a:rPr lang="ar-EG" b="1" dirty="0">
                <a:solidFill>
                  <a:srgbClr val="FF0000"/>
                </a:solidFill>
              </a:rPr>
              <a:t>أمراض الطحال الجراحية بالخاصة </a:t>
            </a:r>
            <a:endParaRPr lang="en-US" b="1" dirty="0">
              <a:solidFill>
                <a:srgbClr val="FF0000"/>
              </a:solidFill>
            </a:endParaRPr>
          </a:p>
          <a:p>
            <a:r>
              <a:rPr lang="ar-EG" dirty="0"/>
              <a:t>و هي مجموعة من الآفات التي تصيب الطحال و تعالج جراحياً دوماً </a:t>
            </a:r>
            <a:endParaRPr lang="en-US" dirty="0"/>
          </a:p>
          <a:p>
            <a:r>
              <a:rPr lang="ar-EG" sz="3800" b="1" dirty="0">
                <a:solidFill>
                  <a:srgbClr val="C00000"/>
                </a:solidFill>
              </a:rPr>
              <a:t>1-أم دم الشريان </a:t>
            </a:r>
            <a:r>
              <a:rPr lang="ar-EG" sz="3800" b="1" dirty="0" err="1">
                <a:solidFill>
                  <a:srgbClr val="C00000"/>
                </a:solidFill>
              </a:rPr>
              <a:t>الطحالي</a:t>
            </a:r>
            <a:r>
              <a:rPr lang="ar-EG" sz="3800" b="1" dirty="0">
                <a:solidFill>
                  <a:srgbClr val="C00000"/>
                </a:solidFill>
              </a:rPr>
              <a:t> : </a:t>
            </a:r>
            <a:r>
              <a:rPr lang="ar-EG" sz="3800" dirty="0"/>
              <a:t>أغلبها </a:t>
            </a:r>
            <a:r>
              <a:rPr lang="ar-EG" sz="3800" dirty="0" err="1"/>
              <a:t>لاعرضية</a:t>
            </a:r>
            <a:r>
              <a:rPr lang="ar-EG" sz="3800" dirty="0"/>
              <a:t> و قد تحدث ألم </a:t>
            </a:r>
            <a:r>
              <a:rPr lang="ar-EG" sz="3800" dirty="0" err="1"/>
              <a:t>شرسوفي</a:t>
            </a:r>
            <a:r>
              <a:rPr lang="ar-EG" sz="3800" dirty="0"/>
              <a:t> و ضخامة طحال </a:t>
            </a:r>
            <a:endParaRPr lang="en-US" sz="3800" dirty="0"/>
          </a:p>
          <a:p>
            <a:r>
              <a:rPr lang="ar-EG" sz="3800" dirty="0"/>
              <a:t>توجد أسباب لتشكلها مثل التصلب العصيدي , أو رضية أو تالية </a:t>
            </a:r>
            <a:r>
              <a:rPr lang="ar-EG" sz="3800" dirty="0" err="1"/>
              <a:t>لإلتهاب</a:t>
            </a:r>
            <a:r>
              <a:rPr lang="ar-EG" sz="3800" dirty="0"/>
              <a:t> البنكرياس  و يؤهب لها الحمل و ارتفاع التوتر الشرياني </a:t>
            </a:r>
            <a:endParaRPr lang="en-US" sz="3800" dirty="0"/>
          </a:p>
          <a:p>
            <a:r>
              <a:rPr lang="ar-EG" sz="3800" b="1" dirty="0">
                <a:solidFill>
                  <a:srgbClr val="92D050"/>
                </a:solidFill>
              </a:rPr>
              <a:t>التشخيص :</a:t>
            </a:r>
            <a:r>
              <a:rPr lang="ar-EG" sz="3800" dirty="0"/>
              <a:t>الإيكو دوبلر و الطبقي المحوري مع </a:t>
            </a:r>
            <a:r>
              <a:rPr lang="ar-SY" sz="3800" dirty="0" smtClean="0"/>
              <a:t>ال</a:t>
            </a:r>
            <a:r>
              <a:rPr lang="ar-EG" sz="3800" dirty="0" smtClean="0"/>
              <a:t>حقن </a:t>
            </a:r>
            <a:r>
              <a:rPr lang="ar-SY" sz="3800" dirty="0" smtClean="0"/>
              <a:t>,</a:t>
            </a:r>
            <a:r>
              <a:rPr lang="ar-EG" sz="3800" dirty="0" smtClean="0"/>
              <a:t>تصوير </a:t>
            </a:r>
            <a:r>
              <a:rPr lang="ar-EG" sz="3800" dirty="0"/>
              <a:t>الأوعية </a:t>
            </a:r>
            <a:r>
              <a:rPr lang="ar-EG" sz="3800" dirty="0" err="1"/>
              <a:t>الإنتقائي</a:t>
            </a:r>
            <a:r>
              <a:rPr lang="ar-EG" sz="3800" dirty="0"/>
              <a:t> مشخص واسم </a:t>
            </a:r>
            <a:endParaRPr lang="en-US" sz="3800" dirty="0"/>
          </a:p>
          <a:p>
            <a:r>
              <a:rPr lang="ar-EG" sz="3800" b="1" dirty="0">
                <a:solidFill>
                  <a:srgbClr val="92D050"/>
                </a:solidFill>
              </a:rPr>
              <a:t>العلاج : </a:t>
            </a:r>
            <a:r>
              <a:rPr lang="ar-EG" sz="3800" dirty="0"/>
              <a:t>استئصال الطحال مع أم الدم </a:t>
            </a:r>
            <a:r>
              <a:rPr lang="ar-EG" sz="3800" dirty="0" smtClean="0"/>
              <a:t>عند </a:t>
            </a:r>
            <a:r>
              <a:rPr lang="ar-EG" sz="3800" dirty="0"/>
              <a:t>ازدياد حجمها و </a:t>
            </a:r>
            <a:r>
              <a:rPr lang="ar-EG" sz="3800" dirty="0" smtClean="0"/>
              <a:t>العرضية </a:t>
            </a:r>
            <a:r>
              <a:rPr lang="ar-EG" sz="3800" dirty="0"/>
              <a:t>و التي قطرها &gt; </a:t>
            </a:r>
            <a:r>
              <a:rPr lang="en-US" sz="3800" dirty="0"/>
              <a:t>2 </a:t>
            </a:r>
            <a:r>
              <a:rPr lang="ar-EG" sz="3800" dirty="0"/>
              <a:t>سم </a:t>
            </a:r>
            <a:endParaRPr lang="en-US" sz="3800" dirty="0"/>
          </a:p>
          <a:p>
            <a:r>
              <a:rPr lang="ar-EG" sz="3800" dirty="0"/>
              <a:t>أو عند الحامل أو التي تخطط للحمل </a:t>
            </a:r>
            <a:endParaRPr lang="en-US" sz="3800" dirty="0"/>
          </a:p>
          <a:p>
            <a:r>
              <a:rPr lang="ar-EG" sz="3800" b="1" dirty="0">
                <a:solidFill>
                  <a:srgbClr val="C00000"/>
                </a:solidFill>
              </a:rPr>
              <a:t>2- خثرة الوريد </a:t>
            </a:r>
            <a:r>
              <a:rPr lang="ar-EG" sz="3800" b="1" dirty="0" err="1">
                <a:solidFill>
                  <a:srgbClr val="C00000"/>
                </a:solidFill>
              </a:rPr>
              <a:t>الطحالي</a:t>
            </a:r>
            <a:r>
              <a:rPr lang="ar-EG" sz="3800" b="1" dirty="0">
                <a:solidFill>
                  <a:srgbClr val="C00000"/>
                </a:solidFill>
              </a:rPr>
              <a:t> المنعزلة : </a:t>
            </a:r>
            <a:endParaRPr lang="en-US" sz="3800" b="1" dirty="0">
              <a:solidFill>
                <a:srgbClr val="C00000"/>
              </a:solidFill>
            </a:endParaRPr>
          </a:p>
          <a:p>
            <a:r>
              <a:rPr lang="ar-EG" sz="3800" b="1" dirty="0">
                <a:solidFill>
                  <a:srgbClr val="C00000"/>
                </a:solidFill>
              </a:rPr>
              <a:t>الأسباب : </a:t>
            </a:r>
            <a:r>
              <a:rPr lang="ar-EG" sz="3800" dirty="0"/>
              <a:t>1- آفات البنكرياس ( </a:t>
            </a:r>
            <a:r>
              <a:rPr lang="ar-EG" sz="3800" dirty="0" smtClean="0"/>
              <a:t>ا</a:t>
            </a:r>
            <a:r>
              <a:rPr lang="ar-SY" sz="3800" dirty="0" smtClean="0"/>
              <a:t>ل</a:t>
            </a:r>
            <a:r>
              <a:rPr lang="ar-EG" sz="3800" dirty="0" smtClean="0"/>
              <a:t>تهاب </a:t>
            </a:r>
            <a:r>
              <a:rPr lang="ar-EG" sz="3800" dirty="0"/>
              <a:t>متكرر – </a:t>
            </a:r>
            <a:r>
              <a:rPr lang="ar-EG" sz="3800" dirty="0" err="1"/>
              <a:t>التنشؤات</a:t>
            </a:r>
            <a:r>
              <a:rPr lang="ar-EG" sz="3800" dirty="0"/>
              <a:t> – كيسات </a:t>
            </a:r>
            <a:r>
              <a:rPr lang="ar-EG" sz="3800" dirty="0" err="1"/>
              <a:t>النكرياس</a:t>
            </a:r>
            <a:r>
              <a:rPr lang="ar-EG" sz="3800" dirty="0"/>
              <a:t> ) </a:t>
            </a:r>
            <a:endParaRPr lang="en-US" sz="3800" dirty="0"/>
          </a:p>
          <a:p>
            <a:r>
              <a:rPr lang="ar-EG" sz="3800" dirty="0"/>
              <a:t>   2-آفات خلف </a:t>
            </a:r>
            <a:r>
              <a:rPr lang="ar-EG" sz="3800" dirty="0" err="1"/>
              <a:t>البريتوان</a:t>
            </a:r>
            <a:r>
              <a:rPr lang="ar-EG" sz="3800" dirty="0"/>
              <a:t> ( </a:t>
            </a:r>
            <a:r>
              <a:rPr lang="ar-EG" sz="3800" dirty="0" err="1"/>
              <a:t>التنشؤات</a:t>
            </a:r>
            <a:r>
              <a:rPr lang="ar-EG" sz="3800" dirty="0"/>
              <a:t> و التليف )      3- الأساسي مجهول السبب </a:t>
            </a:r>
            <a:endParaRPr lang="en-US" sz="3800" dirty="0"/>
          </a:p>
          <a:p>
            <a:r>
              <a:rPr lang="ar-EG" sz="3800" dirty="0"/>
              <a:t>4- مرافق لأم دم الشريان </a:t>
            </a:r>
            <a:r>
              <a:rPr lang="ar-EG" sz="3800" dirty="0" err="1"/>
              <a:t>الطحالي</a:t>
            </a:r>
            <a:r>
              <a:rPr lang="ar-EG" sz="3800" dirty="0"/>
              <a:t> و بعد عمليات قطع المعدة </a:t>
            </a:r>
            <a:endParaRPr lang="en-US" sz="3800" dirty="0"/>
          </a:p>
          <a:p>
            <a:r>
              <a:rPr lang="ar-EG" sz="3800" b="1" dirty="0">
                <a:solidFill>
                  <a:srgbClr val="92D050"/>
                </a:solidFill>
              </a:rPr>
              <a:t>التشخيص : </a:t>
            </a:r>
            <a:r>
              <a:rPr lang="ar-EG" sz="3800" dirty="0"/>
              <a:t>تصوير الجذع </a:t>
            </a:r>
            <a:r>
              <a:rPr lang="ar-EG" sz="3800" dirty="0" err="1"/>
              <a:t>الزلاقي</a:t>
            </a:r>
            <a:r>
              <a:rPr lang="ar-EG" sz="3800" dirty="0"/>
              <a:t> ثم الجملة البابية و كذلك الإيكو دوبلر يساعد في التشخيص </a:t>
            </a:r>
            <a:endParaRPr lang="en-US" sz="3800" dirty="0"/>
          </a:p>
          <a:p>
            <a:r>
              <a:rPr lang="ar-EG" sz="3800" dirty="0"/>
              <a:t>و تحدث </a:t>
            </a:r>
            <a:r>
              <a:rPr lang="ar-EG" sz="3800" dirty="0" err="1"/>
              <a:t>الإختلاطات</a:t>
            </a:r>
            <a:r>
              <a:rPr lang="ar-EG" sz="3800" dirty="0"/>
              <a:t> نتيجة ارتفاع توتر وريد الباب و حدوث النزف الهضمي العلوي من دوالي أسفل المري </a:t>
            </a:r>
            <a:endParaRPr lang="en-US" sz="3800" dirty="0"/>
          </a:p>
          <a:p>
            <a:r>
              <a:rPr lang="ar-EG" sz="3800" b="1" dirty="0">
                <a:solidFill>
                  <a:srgbClr val="00B050"/>
                </a:solidFill>
              </a:rPr>
              <a:t>العلاج </a:t>
            </a:r>
            <a:r>
              <a:rPr lang="ar-EG" sz="3800" dirty="0"/>
              <a:t>: استئصال الطحال مع علاج للآفة المسببة سواء كانت بنكرياسية أو غيرها </a:t>
            </a:r>
            <a:endParaRPr lang="en-US" sz="3800" dirty="0"/>
          </a:p>
          <a:p>
            <a:endParaRPr lang="ar-SY" dirty="0"/>
          </a:p>
        </p:txBody>
      </p:sp>
    </p:spTree>
    <p:extLst>
      <p:ext uri="{BB962C8B-B14F-4D97-AF65-F5344CB8AC3E}">
        <p14:creationId xmlns:p14="http://schemas.microsoft.com/office/powerpoint/2010/main" val="545382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126163"/>
          </a:xfrm>
        </p:spPr>
        <p:txBody>
          <a:bodyPr>
            <a:normAutofit fontScale="70000" lnSpcReduction="20000"/>
          </a:bodyPr>
          <a:lstStyle/>
          <a:p>
            <a:r>
              <a:rPr lang="ar-EG" sz="4000" b="1" dirty="0">
                <a:solidFill>
                  <a:srgbClr val="FF0000"/>
                </a:solidFill>
              </a:rPr>
              <a:t>3- الكيسات </a:t>
            </a:r>
            <a:r>
              <a:rPr lang="ar-EG" sz="4000" b="1" dirty="0" err="1">
                <a:solidFill>
                  <a:srgbClr val="FF0000"/>
                </a:solidFill>
              </a:rPr>
              <a:t>الطحالية</a:t>
            </a:r>
            <a:r>
              <a:rPr lang="ar-EG" sz="4000" b="1" dirty="0">
                <a:solidFill>
                  <a:srgbClr val="FF0000"/>
                </a:solidFill>
              </a:rPr>
              <a:t> : </a:t>
            </a:r>
            <a:endParaRPr lang="en-US" sz="4000" b="1" dirty="0">
              <a:solidFill>
                <a:srgbClr val="FF0000"/>
              </a:solidFill>
            </a:endParaRPr>
          </a:p>
          <a:p>
            <a:r>
              <a:rPr lang="ar-EG" sz="3400" b="1" dirty="0">
                <a:solidFill>
                  <a:srgbClr val="C00000"/>
                </a:solidFill>
              </a:rPr>
              <a:t>آ-الكيسات الحقيقية : </a:t>
            </a:r>
            <a:r>
              <a:rPr lang="ar-EG" b="1" dirty="0">
                <a:solidFill>
                  <a:srgbClr val="00B050"/>
                </a:solidFill>
              </a:rPr>
              <a:t>و لها بطانة </a:t>
            </a:r>
            <a:r>
              <a:rPr lang="ar-EG" dirty="0"/>
              <a:t>و تصنف إلى: 1-  طفيلية مائية و تشكل الثلثين                                 2– غير طفيلية : </a:t>
            </a:r>
            <a:r>
              <a:rPr lang="ar-EG" dirty="0" smtClean="0"/>
              <a:t>   </a:t>
            </a:r>
            <a:r>
              <a:rPr lang="ar-EG" dirty="0"/>
              <a:t>( </a:t>
            </a:r>
            <a:r>
              <a:rPr lang="ar-EG" b="1" dirty="0">
                <a:solidFill>
                  <a:srgbClr val="00B050"/>
                </a:solidFill>
              </a:rPr>
              <a:t>الولادية : </a:t>
            </a:r>
            <a:r>
              <a:rPr lang="ar-EG" dirty="0"/>
              <a:t>مصلية بسيطة )</a:t>
            </a:r>
            <a:endParaRPr lang="en-US" dirty="0"/>
          </a:p>
          <a:p>
            <a:r>
              <a:rPr lang="ar-EG" dirty="0"/>
              <a:t>                                 </a:t>
            </a:r>
            <a:r>
              <a:rPr lang="ar-EG" b="1" dirty="0">
                <a:solidFill>
                  <a:srgbClr val="00B050"/>
                </a:solidFill>
              </a:rPr>
              <a:t>المكتسبة و </a:t>
            </a:r>
            <a:r>
              <a:rPr lang="ar-EG" b="1" dirty="0" err="1">
                <a:solidFill>
                  <a:srgbClr val="00B050"/>
                </a:solidFill>
              </a:rPr>
              <a:t>التنشؤية</a:t>
            </a:r>
            <a:r>
              <a:rPr lang="ar-EG" b="1" dirty="0">
                <a:solidFill>
                  <a:srgbClr val="00B050"/>
                </a:solidFill>
              </a:rPr>
              <a:t> </a:t>
            </a:r>
            <a:r>
              <a:rPr lang="ar-EG" dirty="0"/>
              <a:t>( نظيرة الأدمة و العجائبية و تصادف تحت سن العشرين في 80% من الحالات و قد تصل إلى 30 سم قطراً و هي غالباً خلقية و تكشف صدفةَ </a:t>
            </a:r>
            <a:endParaRPr lang="en-US" dirty="0"/>
          </a:p>
          <a:p>
            <a:r>
              <a:rPr lang="ar-EG" dirty="0"/>
              <a:t>     -نظيرة الجلد أو نظيرة البشرة   - </a:t>
            </a:r>
            <a:r>
              <a:rPr lang="ar-EG" dirty="0">
                <a:solidFill>
                  <a:srgbClr val="C00000"/>
                </a:solidFill>
              </a:rPr>
              <a:t>الورم الوعائي اللنفاوي و الورم الدم</a:t>
            </a:r>
            <a:r>
              <a:rPr lang="ar-EG" dirty="0"/>
              <a:t>وي </a:t>
            </a:r>
            <a:endParaRPr lang="en-US" dirty="0"/>
          </a:p>
          <a:p>
            <a:r>
              <a:rPr lang="ar-EG" sz="3400" b="1" dirty="0">
                <a:solidFill>
                  <a:srgbClr val="C00000"/>
                </a:solidFill>
              </a:rPr>
              <a:t>ب- كيسات ثانوية ( كاذبة ) </a:t>
            </a:r>
            <a:r>
              <a:rPr lang="ar-EG" dirty="0"/>
              <a:t>و ليس لها بطانة وممكن أن تكون </a:t>
            </a:r>
            <a:r>
              <a:rPr lang="ar-EG" b="1" dirty="0">
                <a:solidFill>
                  <a:srgbClr val="00B050"/>
                </a:solidFill>
              </a:rPr>
              <a:t>رضية دموية مصلية </a:t>
            </a:r>
            <a:r>
              <a:rPr lang="ar-EG" dirty="0"/>
              <a:t>و ذلك نتيجة تحول الورم الدموي إلى كيسة كاذبة </a:t>
            </a:r>
            <a:endParaRPr lang="en-US" dirty="0"/>
          </a:p>
          <a:p>
            <a:r>
              <a:rPr lang="ar-EG" dirty="0"/>
              <a:t>و يمكن أن تكون </a:t>
            </a:r>
            <a:r>
              <a:rPr lang="ar-EG" dirty="0" err="1"/>
              <a:t>استحالية</a:t>
            </a:r>
            <a:r>
              <a:rPr lang="ar-EG" dirty="0"/>
              <a:t> أو تالية </a:t>
            </a:r>
            <a:r>
              <a:rPr lang="ar-EG" dirty="0" err="1"/>
              <a:t>لإحتشاء</a:t>
            </a:r>
            <a:r>
              <a:rPr lang="ar-EG" dirty="0"/>
              <a:t> الطحال أو التهابية ( تنخر , تدرن , ملاريا , داء وحيدات النوى ) </a:t>
            </a:r>
            <a:endParaRPr lang="en-US" dirty="0"/>
          </a:p>
          <a:p>
            <a:r>
              <a:rPr lang="ar-EG" b="1" dirty="0">
                <a:solidFill>
                  <a:srgbClr val="00B0F0"/>
                </a:solidFill>
              </a:rPr>
              <a:t>الأعراض : </a:t>
            </a:r>
            <a:r>
              <a:rPr lang="ar-EG" dirty="0" err="1"/>
              <a:t>لاعرضية</a:t>
            </a:r>
            <a:r>
              <a:rPr lang="ar-EG" dirty="0"/>
              <a:t> و كذلك حس ثقل و انزعاج في المراق الأيسر و عسرة هضم و الشعور </a:t>
            </a:r>
            <a:r>
              <a:rPr lang="ar-EG" dirty="0" err="1"/>
              <a:t>بالإمتلاء</a:t>
            </a:r>
            <a:r>
              <a:rPr lang="ar-EG" dirty="0"/>
              <a:t> بعد الطعام مباشرةَ </a:t>
            </a:r>
            <a:endParaRPr lang="en-US" dirty="0"/>
          </a:p>
          <a:p>
            <a:r>
              <a:rPr lang="ar-EG" dirty="0">
                <a:solidFill>
                  <a:srgbClr val="00B0F0"/>
                </a:solidFill>
              </a:rPr>
              <a:t>مخبرياً : </a:t>
            </a:r>
            <a:r>
              <a:rPr lang="ar-EG" dirty="0"/>
              <a:t>لا يوجد فحوص مميزة سوى في الطفيلية </a:t>
            </a:r>
            <a:endParaRPr lang="en-US" dirty="0"/>
          </a:p>
          <a:p>
            <a:r>
              <a:rPr lang="ar-EG" dirty="0">
                <a:solidFill>
                  <a:srgbClr val="00B0F0"/>
                </a:solidFill>
              </a:rPr>
              <a:t>شعاعياً : </a:t>
            </a:r>
            <a:r>
              <a:rPr lang="ar-EG" dirty="0"/>
              <a:t>الإيكو الذي يميز محتوى الكيسة و كذلك الطبقي المحوري </a:t>
            </a:r>
            <a:endParaRPr lang="en-US" dirty="0"/>
          </a:p>
          <a:p>
            <a:r>
              <a:rPr lang="ar-EG" dirty="0" err="1">
                <a:solidFill>
                  <a:srgbClr val="00B0F0"/>
                </a:solidFill>
              </a:rPr>
              <a:t>الإختلاطات</a:t>
            </a:r>
            <a:r>
              <a:rPr lang="ar-EG" dirty="0">
                <a:solidFill>
                  <a:srgbClr val="00B0F0"/>
                </a:solidFill>
              </a:rPr>
              <a:t> : </a:t>
            </a:r>
            <a:r>
              <a:rPr lang="ar-EG" dirty="0"/>
              <a:t>النزف – الإنتان – التمزق – </a:t>
            </a:r>
            <a:r>
              <a:rPr lang="ar-EG" dirty="0" err="1"/>
              <a:t>الإنفتال</a:t>
            </a:r>
            <a:r>
              <a:rPr lang="ar-EG" dirty="0"/>
              <a:t> </a:t>
            </a:r>
            <a:endParaRPr lang="en-US" dirty="0"/>
          </a:p>
          <a:p>
            <a:r>
              <a:rPr lang="ar-EG" dirty="0">
                <a:solidFill>
                  <a:srgbClr val="00B0F0"/>
                </a:solidFill>
              </a:rPr>
              <a:t>العلاج : </a:t>
            </a:r>
            <a:r>
              <a:rPr lang="ar-EG" dirty="0"/>
              <a:t>الكيسات الأقل من 5سم يمكن أن تراقب بالإيكو و غالباً ما تزول تلقائياً و العلاج </a:t>
            </a:r>
            <a:r>
              <a:rPr lang="ar-EG" dirty="0" err="1"/>
              <a:t>بالإستئصال</a:t>
            </a:r>
            <a:r>
              <a:rPr lang="ar-EG" dirty="0"/>
              <a:t> </a:t>
            </a:r>
            <a:endParaRPr lang="en-US" dirty="0"/>
          </a:p>
          <a:p>
            <a:endParaRPr lang="ar-SY" dirty="0"/>
          </a:p>
        </p:txBody>
      </p:sp>
    </p:spTree>
    <p:extLst>
      <p:ext uri="{BB962C8B-B14F-4D97-AF65-F5344CB8AC3E}">
        <p14:creationId xmlns:p14="http://schemas.microsoft.com/office/powerpoint/2010/main" val="3981877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60648"/>
            <a:ext cx="9144000" cy="5865515"/>
          </a:xfrm>
        </p:spPr>
        <p:txBody>
          <a:bodyPr>
            <a:normAutofit fontScale="85000" lnSpcReduction="10000"/>
          </a:bodyPr>
          <a:lstStyle/>
          <a:p>
            <a:r>
              <a:rPr lang="ar-EG" b="1" dirty="0">
                <a:solidFill>
                  <a:srgbClr val="FF0000"/>
                </a:solidFill>
              </a:rPr>
              <a:t>4- خراجات الطحال : </a:t>
            </a:r>
            <a:r>
              <a:rPr lang="ar-EG" dirty="0"/>
              <a:t>عن طريق </a:t>
            </a:r>
            <a:r>
              <a:rPr lang="ar-EG" dirty="0" err="1"/>
              <a:t>الإنتقال</a:t>
            </a:r>
            <a:r>
              <a:rPr lang="ar-EG" dirty="0"/>
              <a:t> بالطريق الدموي </a:t>
            </a:r>
            <a:r>
              <a:rPr lang="ar-SY" dirty="0" smtClean="0"/>
              <a:t> </a:t>
            </a:r>
          </a:p>
          <a:p>
            <a:r>
              <a:rPr lang="ar-SY" dirty="0"/>
              <a:t>=</a:t>
            </a:r>
            <a:r>
              <a:rPr lang="ar-EG" dirty="0" smtClean="0"/>
              <a:t> </a:t>
            </a:r>
            <a:r>
              <a:rPr lang="ar-EG" dirty="0"/>
              <a:t>بعد </a:t>
            </a:r>
            <a:r>
              <a:rPr lang="ar-EG" dirty="0" smtClean="0"/>
              <a:t>الرض</a:t>
            </a:r>
            <a:endParaRPr lang="ar-SY" dirty="0" smtClean="0"/>
          </a:p>
          <a:p>
            <a:r>
              <a:rPr lang="ar-EG" dirty="0" smtClean="0"/>
              <a:t>  </a:t>
            </a:r>
            <a:r>
              <a:rPr lang="ar-SY" dirty="0" smtClean="0"/>
              <a:t>= </a:t>
            </a:r>
            <a:r>
              <a:rPr lang="ar-EG" dirty="0" err="1" smtClean="0"/>
              <a:t>الإنتشار</a:t>
            </a:r>
            <a:r>
              <a:rPr lang="ar-EG" dirty="0" smtClean="0"/>
              <a:t> </a:t>
            </a:r>
            <a:r>
              <a:rPr lang="ar-EG" dirty="0"/>
              <a:t>من الجوار ( التهاب بنكرياس , تنشؤ كولون , خراج تحت الحجاب الحاجز ) أو بسبب استعمال مثبطات المناعة و </a:t>
            </a:r>
            <a:r>
              <a:rPr lang="ar-EG" dirty="0" err="1"/>
              <a:t>الستيروئيدات</a:t>
            </a:r>
            <a:r>
              <a:rPr lang="ar-EG" dirty="0"/>
              <a:t> </a:t>
            </a:r>
            <a:endParaRPr lang="en-US" dirty="0"/>
          </a:p>
          <a:p>
            <a:r>
              <a:rPr lang="ar-EG" b="1" dirty="0">
                <a:solidFill>
                  <a:srgbClr val="92D050"/>
                </a:solidFill>
              </a:rPr>
              <a:t>الجراثيم : </a:t>
            </a:r>
            <a:r>
              <a:rPr lang="ar-EG" dirty="0" err="1"/>
              <a:t>العقديات</a:t>
            </a:r>
            <a:r>
              <a:rPr lang="ar-EG" dirty="0"/>
              <a:t> و </a:t>
            </a:r>
            <a:r>
              <a:rPr lang="ar-EG" dirty="0" err="1"/>
              <a:t>العنوديات</a:t>
            </a:r>
            <a:r>
              <a:rPr lang="ar-EG" dirty="0"/>
              <a:t> و </a:t>
            </a:r>
            <a:r>
              <a:rPr lang="en-US" dirty="0" err="1"/>
              <a:t>E.Coli</a:t>
            </a:r>
            <a:r>
              <a:rPr lang="en-US" dirty="0"/>
              <a:t>  </a:t>
            </a:r>
          </a:p>
          <a:p>
            <a:r>
              <a:rPr lang="ar-EG" b="1" dirty="0">
                <a:solidFill>
                  <a:srgbClr val="C00000"/>
                </a:solidFill>
              </a:rPr>
              <a:t>الأعراض : </a:t>
            </a:r>
            <a:r>
              <a:rPr lang="ar-EG" dirty="0"/>
              <a:t>ألم ناخز في المراق الأيسر و ينتشر إلى الكتف </a:t>
            </a:r>
            <a:r>
              <a:rPr lang="ar-EG" dirty="0" err="1"/>
              <a:t>الأيسرو</a:t>
            </a:r>
            <a:r>
              <a:rPr lang="ar-EG" dirty="0"/>
              <a:t> أحيانا ضخامة طحال </a:t>
            </a:r>
            <a:endParaRPr lang="en-US" dirty="0"/>
          </a:p>
          <a:p>
            <a:r>
              <a:rPr lang="ar-EG" dirty="0"/>
              <a:t>  و ألم أسفل الصدر الأيسر و سعال جاف ( انصباب جنب أيسر ) </a:t>
            </a:r>
            <a:endParaRPr lang="en-US" dirty="0"/>
          </a:p>
          <a:p>
            <a:r>
              <a:rPr lang="ar-EG" b="1" dirty="0">
                <a:solidFill>
                  <a:srgbClr val="C00000"/>
                </a:solidFill>
              </a:rPr>
              <a:t>أعراض عامة : </a:t>
            </a:r>
            <a:r>
              <a:rPr lang="ar-EG" dirty="0"/>
              <a:t>حرارة و </a:t>
            </a:r>
            <a:r>
              <a:rPr lang="ar-EG" dirty="0" err="1"/>
              <a:t>عرواءات</a:t>
            </a:r>
            <a:r>
              <a:rPr lang="ar-EG" dirty="0"/>
              <a:t> و تعرق , قمه , تعب , غثيان و </a:t>
            </a:r>
            <a:r>
              <a:rPr lang="ar-EG" dirty="0" err="1"/>
              <a:t>إقياء</a:t>
            </a:r>
            <a:r>
              <a:rPr lang="ar-EG" dirty="0"/>
              <a:t> </a:t>
            </a:r>
            <a:endParaRPr lang="en-US" dirty="0"/>
          </a:p>
          <a:p>
            <a:r>
              <a:rPr lang="ar-EG" b="1" dirty="0">
                <a:solidFill>
                  <a:srgbClr val="C00000"/>
                </a:solidFill>
              </a:rPr>
              <a:t>الطبقي المحوري : </a:t>
            </a:r>
            <a:r>
              <a:rPr lang="ar-EG" dirty="0"/>
              <a:t>يبين وجود ضخامة </a:t>
            </a:r>
            <a:r>
              <a:rPr lang="ar-EG" dirty="0" err="1"/>
              <a:t>طحالية</a:t>
            </a:r>
            <a:r>
              <a:rPr lang="ar-EG" dirty="0"/>
              <a:t> مع منطقة ناقصة الكثافة ضمن الطحال </a:t>
            </a:r>
            <a:endParaRPr lang="en-US" dirty="0"/>
          </a:p>
          <a:p>
            <a:r>
              <a:rPr lang="ar-EG" dirty="0"/>
              <a:t>مخبرياً : ارتفاع الكريات البيض و على حساب المعتدلات </a:t>
            </a:r>
            <a:endParaRPr lang="en-US" dirty="0"/>
          </a:p>
          <a:p>
            <a:r>
              <a:rPr lang="ar-EG" b="1" dirty="0">
                <a:solidFill>
                  <a:srgbClr val="00B0F0"/>
                </a:solidFill>
              </a:rPr>
              <a:t>العلاج : </a:t>
            </a:r>
            <a:r>
              <a:rPr lang="ar-EG" dirty="0"/>
              <a:t>تغطية بالصادات مع تفجير الخراج أو استئصال الطحال </a:t>
            </a:r>
            <a:endParaRPr lang="en-US" dirty="0"/>
          </a:p>
          <a:p>
            <a:endParaRPr lang="ar-SY" dirty="0"/>
          </a:p>
        </p:txBody>
      </p:sp>
    </p:spTree>
    <p:extLst>
      <p:ext uri="{BB962C8B-B14F-4D97-AF65-F5344CB8AC3E}">
        <p14:creationId xmlns:p14="http://schemas.microsoft.com/office/powerpoint/2010/main" val="2160708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260648"/>
            <a:ext cx="8856984" cy="5865515"/>
          </a:xfrm>
        </p:spPr>
        <p:txBody>
          <a:bodyPr>
            <a:normAutofit fontScale="85000" lnSpcReduction="10000"/>
          </a:bodyPr>
          <a:lstStyle/>
          <a:p>
            <a:r>
              <a:rPr lang="ar-EG" b="1" dirty="0">
                <a:solidFill>
                  <a:srgbClr val="FF0000"/>
                </a:solidFill>
              </a:rPr>
              <a:t>5- أورام الطحال : </a:t>
            </a:r>
            <a:r>
              <a:rPr lang="ar-EG" dirty="0"/>
              <a:t>أورام الطحال </a:t>
            </a:r>
            <a:r>
              <a:rPr lang="ar-EG" dirty="0" err="1"/>
              <a:t>البدئية</a:t>
            </a:r>
            <a:r>
              <a:rPr lang="ar-EG" dirty="0"/>
              <a:t> نادرة </a:t>
            </a:r>
            <a:endParaRPr lang="ar-SY" dirty="0" smtClean="0"/>
          </a:p>
          <a:p>
            <a:r>
              <a:rPr lang="ar-EG" dirty="0" smtClean="0"/>
              <a:t> </a:t>
            </a:r>
            <a:r>
              <a:rPr lang="ar-EG" dirty="0"/>
              <a:t>الطحال مكان شائع </a:t>
            </a:r>
            <a:r>
              <a:rPr lang="ar-EG" dirty="0" err="1"/>
              <a:t>للإنتقالات</a:t>
            </a:r>
            <a:r>
              <a:rPr lang="ar-EG" dirty="0"/>
              <a:t> السرطانية من الرئة و الثدي  و </a:t>
            </a:r>
            <a:r>
              <a:rPr lang="ar-EG" dirty="0" err="1"/>
              <a:t>الميلانوما</a:t>
            </a:r>
            <a:endParaRPr lang="en-US" dirty="0"/>
          </a:p>
          <a:p>
            <a:r>
              <a:rPr lang="ar-EG" b="1" dirty="0">
                <a:solidFill>
                  <a:srgbClr val="C00000"/>
                </a:solidFill>
              </a:rPr>
              <a:t>آ-أورام وعائية : </a:t>
            </a:r>
            <a:r>
              <a:rPr lang="ar-EG" dirty="0"/>
              <a:t>و هي أكثر </a:t>
            </a:r>
            <a:r>
              <a:rPr lang="ar-EG" dirty="0" err="1"/>
              <a:t>تنشؤات</a:t>
            </a:r>
            <a:r>
              <a:rPr lang="ar-EG" dirty="0"/>
              <a:t> الطحال </a:t>
            </a:r>
            <a:r>
              <a:rPr lang="ar-EG" dirty="0" err="1"/>
              <a:t>البدئية</a:t>
            </a:r>
            <a:r>
              <a:rPr lang="ar-EG" dirty="0"/>
              <a:t> شيوعاً و القسم الأكبر منها أورام أوعية دموية سليمة أو أورام أوعية لمفاوية و لا تتطلب أي علاج </a:t>
            </a:r>
            <a:endParaRPr lang="en-US" dirty="0"/>
          </a:p>
          <a:p>
            <a:r>
              <a:rPr lang="ar-EG" dirty="0"/>
              <a:t>أما </a:t>
            </a:r>
            <a:r>
              <a:rPr lang="ar-EG" dirty="0" err="1"/>
              <a:t>التنشؤات</a:t>
            </a:r>
            <a:r>
              <a:rPr lang="ar-EG" dirty="0"/>
              <a:t> التي تؤدي إلى ضخامة طحال هي استطباب </a:t>
            </a:r>
            <a:r>
              <a:rPr lang="ar-EG" dirty="0" err="1"/>
              <a:t>لإستئصال</a:t>
            </a:r>
            <a:r>
              <a:rPr lang="ar-EG" dirty="0"/>
              <a:t> الطحال </a:t>
            </a:r>
            <a:endParaRPr lang="en-US" dirty="0"/>
          </a:p>
          <a:p>
            <a:r>
              <a:rPr lang="ar-EG" b="1" dirty="0">
                <a:solidFill>
                  <a:srgbClr val="C00000"/>
                </a:solidFill>
              </a:rPr>
              <a:t>ب- الأورام العابية ( </a:t>
            </a:r>
            <a:r>
              <a:rPr lang="ar-EG" b="1" dirty="0" err="1">
                <a:solidFill>
                  <a:srgbClr val="C00000"/>
                </a:solidFill>
              </a:rPr>
              <a:t>هامارتوما</a:t>
            </a:r>
            <a:r>
              <a:rPr lang="ar-EG" b="1" dirty="0">
                <a:solidFill>
                  <a:srgbClr val="C00000"/>
                </a:solidFill>
              </a:rPr>
              <a:t> ) : </a:t>
            </a:r>
            <a:r>
              <a:rPr lang="ar-EG" dirty="0"/>
              <a:t>نادرة و سليمة مؤلفة بشكل أساسي من عناصر وعائية و العلاج مشابه </a:t>
            </a:r>
            <a:r>
              <a:rPr lang="ar-EG" dirty="0" err="1"/>
              <a:t>لتنشؤات</a:t>
            </a:r>
            <a:r>
              <a:rPr lang="ar-EG" dirty="0"/>
              <a:t> الطحال السليمة الأخرى </a:t>
            </a:r>
            <a:endParaRPr lang="en-US" dirty="0"/>
          </a:p>
          <a:p>
            <a:r>
              <a:rPr lang="ar-EG" b="1" dirty="0">
                <a:solidFill>
                  <a:srgbClr val="C00000"/>
                </a:solidFill>
              </a:rPr>
              <a:t>ج- </a:t>
            </a:r>
            <a:r>
              <a:rPr lang="ar-EG" b="1" dirty="0" err="1">
                <a:solidFill>
                  <a:srgbClr val="C00000"/>
                </a:solidFill>
              </a:rPr>
              <a:t>لمفوما</a:t>
            </a:r>
            <a:r>
              <a:rPr lang="ar-EG" b="1" dirty="0">
                <a:solidFill>
                  <a:srgbClr val="C00000"/>
                </a:solidFill>
              </a:rPr>
              <a:t> الطحال : </a:t>
            </a:r>
            <a:r>
              <a:rPr lang="ar-EG" dirty="0"/>
              <a:t>و هي </a:t>
            </a:r>
            <a:r>
              <a:rPr lang="ar-EG" dirty="0" err="1"/>
              <a:t>موضعة</a:t>
            </a:r>
            <a:r>
              <a:rPr lang="ar-EG" dirty="0"/>
              <a:t> بالطحال و العقد اللمفاوية خلف </a:t>
            </a:r>
            <a:r>
              <a:rPr lang="ar-EG" dirty="0" err="1"/>
              <a:t>البريتوان</a:t>
            </a:r>
            <a:r>
              <a:rPr lang="ar-EG" dirty="0"/>
              <a:t> المجاورة و دون </a:t>
            </a:r>
            <a:r>
              <a:rPr lang="ar-EG" dirty="0" err="1"/>
              <a:t>توضعات</a:t>
            </a:r>
            <a:r>
              <a:rPr lang="ar-EG" dirty="0"/>
              <a:t> محيطية و تصادف بشكل وصفي أثناء عمل جراحي لضخامة طحال مجهولة السبب </a:t>
            </a:r>
            <a:endParaRPr lang="en-US" dirty="0"/>
          </a:p>
          <a:p>
            <a:r>
              <a:rPr lang="ar-EG" dirty="0"/>
              <a:t>و العلاج دوماَ جراحي باستئصال الطحال مع المعالجة الكيميائية و الشعاعية حسب نوع </a:t>
            </a:r>
            <a:r>
              <a:rPr lang="ar-EG" dirty="0" smtClean="0"/>
              <a:t>ا</a:t>
            </a:r>
            <a:r>
              <a:rPr lang="ar-SY" dirty="0" smtClean="0"/>
              <a:t>ل</a:t>
            </a:r>
            <a:r>
              <a:rPr lang="ar-EG" dirty="0" smtClean="0"/>
              <a:t>ورم </a:t>
            </a:r>
            <a:r>
              <a:rPr lang="ar-EG" dirty="0"/>
              <a:t>و خاصةً </a:t>
            </a:r>
            <a:r>
              <a:rPr lang="ar-EG" dirty="0" err="1"/>
              <a:t>اللمفوما</a:t>
            </a:r>
            <a:r>
              <a:rPr lang="ar-EG" dirty="0"/>
              <a:t> </a:t>
            </a:r>
            <a:endParaRPr lang="en-US" dirty="0"/>
          </a:p>
          <a:p>
            <a:endParaRPr lang="ar-SY" dirty="0"/>
          </a:p>
        </p:txBody>
      </p:sp>
    </p:spTree>
    <p:extLst>
      <p:ext uri="{BB962C8B-B14F-4D97-AF65-F5344CB8AC3E}">
        <p14:creationId xmlns:p14="http://schemas.microsoft.com/office/powerpoint/2010/main" val="121394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292080" y="188640"/>
            <a:ext cx="3744416" cy="5937523"/>
          </a:xfrm>
        </p:spPr>
        <p:txBody>
          <a:bodyPr>
            <a:normAutofit fontScale="70000" lnSpcReduction="20000"/>
          </a:bodyPr>
          <a:lstStyle/>
          <a:p>
            <a:r>
              <a:rPr lang="ar-EG" dirty="0">
                <a:solidFill>
                  <a:srgbClr val="FF0000"/>
                </a:solidFill>
              </a:rPr>
              <a:t>6- الطحال الضال أو الهاجر  و انفتال الطحال : </a:t>
            </a:r>
            <a:endParaRPr lang="en-US" dirty="0">
              <a:solidFill>
                <a:srgbClr val="FF0000"/>
              </a:solidFill>
            </a:endParaRPr>
          </a:p>
          <a:p>
            <a:r>
              <a:rPr lang="ar-EG" dirty="0"/>
              <a:t>تكثر لدى </a:t>
            </a:r>
            <a:r>
              <a:rPr lang="ar-EG" dirty="0" smtClean="0"/>
              <a:t>ا</a:t>
            </a:r>
            <a:r>
              <a:rPr lang="ar-SY" dirty="0" smtClean="0"/>
              <a:t>ل</a:t>
            </a:r>
            <a:r>
              <a:rPr lang="ar-EG" dirty="0" smtClean="0"/>
              <a:t>نساء  </a:t>
            </a:r>
            <a:r>
              <a:rPr lang="ar-EG" dirty="0"/>
              <a:t>و ذلك بسبب غياب الأربطة </a:t>
            </a:r>
            <a:r>
              <a:rPr lang="ar-EG" dirty="0" err="1"/>
              <a:t>الطحالية</a:t>
            </a:r>
            <a:r>
              <a:rPr lang="ar-EG" dirty="0"/>
              <a:t>  نتيجة عيب حيث </a:t>
            </a:r>
            <a:r>
              <a:rPr lang="ar-EG" dirty="0" err="1"/>
              <a:t>يتوضع</a:t>
            </a:r>
            <a:r>
              <a:rPr lang="ar-EG" dirty="0"/>
              <a:t> في غير مكانه  , أو نتيجة رض يؤدي لتمزق و تمطط الأربطة </a:t>
            </a:r>
            <a:r>
              <a:rPr lang="ar-EG" dirty="0" err="1"/>
              <a:t>الطحالية</a:t>
            </a:r>
            <a:r>
              <a:rPr lang="ar-EG" dirty="0"/>
              <a:t> </a:t>
            </a:r>
            <a:endParaRPr lang="en-US" dirty="0"/>
          </a:p>
          <a:p>
            <a:r>
              <a:rPr lang="ar-EG" dirty="0">
                <a:solidFill>
                  <a:srgbClr val="C00000"/>
                </a:solidFill>
              </a:rPr>
              <a:t>الأعراض : </a:t>
            </a:r>
            <a:r>
              <a:rPr lang="ar-EG" dirty="0"/>
              <a:t>لا عرضية غالباً , و تتظاهر لدى </a:t>
            </a:r>
            <a:r>
              <a:rPr lang="ar-EG" dirty="0" smtClean="0"/>
              <a:t>ا</a:t>
            </a:r>
            <a:r>
              <a:rPr lang="ar-SY" dirty="0" smtClean="0"/>
              <a:t>ل</a:t>
            </a:r>
            <a:r>
              <a:rPr lang="ar-EG" dirty="0" smtClean="0"/>
              <a:t>مرضى </a:t>
            </a:r>
            <a:r>
              <a:rPr lang="ar-EG" dirty="0"/>
              <a:t>العرضيين بنوب معاودة من الألم البطني نتيجة الشد على السرة الوعائية للطحال أو انفتاله و قد يسبب حالة بطن حادة عند كون </a:t>
            </a:r>
            <a:r>
              <a:rPr lang="ar-EG" dirty="0" err="1"/>
              <a:t>الإنفتال</a:t>
            </a:r>
            <a:r>
              <a:rPr lang="ar-EG" dirty="0"/>
              <a:t> حاد و مستمر و قد يحدث</a:t>
            </a:r>
            <a:r>
              <a:rPr lang="ar-EG" b="1" dirty="0">
                <a:solidFill>
                  <a:srgbClr val="00B050"/>
                </a:solidFill>
              </a:rPr>
              <a:t> احتشاء الطحال </a:t>
            </a:r>
            <a:endParaRPr lang="en-US" b="1" dirty="0">
              <a:solidFill>
                <a:srgbClr val="00B050"/>
              </a:solidFill>
            </a:endParaRPr>
          </a:p>
          <a:p>
            <a:r>
              <a:rPr lang="ar-EG" dirty="0">
                <a:solidFill>
                  <a:srgbClr val="C00000"/>
                </a:solidFill>
              </a:rPr>
              <a:t>التشخيص : </a:t>
            </a:r>
            <a:r>
              <a:rPr lang="ar-EG" dirty="0"/>
              <a:t>الطبقي المحوري للبطن </a:t>
            </a:r>
            <a:endParaRPr lang="ar-SY" dirty="0" smtClean="0"/>
          </a:p>
          <a:p>
            <a:r>
              <a:rPr lang="ar-EG" dirty="0" smtClean="0">
                <a:solidFill>
                  <a:srgbClr val="C00000"/>
                </a:solidFill>
              </a:rPr>
              <a:t>العلاج</a:t>
            </a:r>
            <a:r>
              <a:rPr lang="ar-EG" dirty="0" smtClean="0"/>
              <a:t> </a:t>
            </a:r>
            <a:r>
              <a:rPr lang="ar-EG" dirty="0" err="1"/>
              <a:t>بالإستئصال</a:t>
            </a:r>
            <a:r>
              <a:rPr lang="ar-EG" dirty="0"/>
              <a:t> أو التثبيت </a:t>
            </a:r>
            <a:endParaRPr lang="en-US" dirty="0"/>
          </a:p>
          <a:p>
            <a:endParaRPr lang="ar-SY"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08" y="22096"/>
            <a:ext cx="5327888"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404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idx="4294967295"/>
          </p:nvPr>
        </p:nvSpPr>
        <p:spPr>
          <a:xfrm>
            <a:off x="457200" y="274638"/>
            <a:ext cx="8229600" cy="563562"/>
          </a:xfrm>
        </p:spPr>
        <p:txBody>
          <a:bodyPr>
            <a:normAutofit fontScale="90000"/>
          </a:bodyPr>
          <a:lstStyle/>
          <a:p>
            <a:r>
              <a:rPr lang="en-US" dirty="0" smtClean="0"/>
              <a:t>Spleen.....</a:t>
            </a:r>
            <a:endParaRPr lang="ar-JO" dirty="0" smtClean="0">
              <a:cs typeface="Times New Roman" pitchFamily="18" charset="0"/>
            </a:endParaRPr>
          </a:p>
        </p:txBody>
      </p:sp>
      <p:sp>
        <p:nvSpPr>
          <p:cNvPr id="93187" name="Content Placeholder 2"/>
          <p:cNvSpPr>
            <a:spLocks noGrp="1"/>
          </p:cNvSpPr>
          <p:nvPr>
            <p:ph idx="4294967295"/>
          </p:nvPr>
        </p:nvSpPr>
        <p:spPr>
          <a:xfrm>
            <a:off x="457200" y="1219200"/>
            <a:ext cx="4114800" cy="5486400"/>
          </a:xfrm>
        </p:spPr>
        <p:txBody>
          <a:bodyPr>
            <a:normAutofit/>
          </a:bodyPr>
          <a:lstStyle/>
          <a:p>
            <a:pPr lvl="0"/>
            <a:r>
              <a:rPr lang="en-US" sz="2000" dirty="0" smtClean="0"/>
              <a:t>A </a:t>
            </a:r>
            <a:r>
              <a:rPr lang="en-US" sz="2000" dirty="0"/>
              <a:t>normal spleen weighs 150 g and is approximately 11 cm in </a:t>
            </a:r>
            <a:endParaRPr lang="en-US" sz="2000" dirty="0" smtClean="0"/>
          </a:p>
          <a:p>
            <a:pPr lvl="0"/>
            <a:r>
              <a:rPr lang="en-US" sz="1800" dirty="0" smtClean="0">
                <a:solidFill>
                  <a:prstClr val="black"/>
                </a:solidFill>
              </a:rPr>
              <a:t>length</a:t>
            </a:r>
            <a:r>
              <a:rPr lang="ar-SY" sz="1800" dirty="0" smtClean="0">
                <a:solidFill>
                  <a:prstClr val="black"/>
                </a:solidFill>
              </a:rPr>
              <a:t> </a:t>
            </a:r>
            <a:r>
              <a:rPr lang="en-US" sz="2000" dirty="0" err="1">
                <a:solidFill>
                  <a:prstClr val="black"/>
                </a:solidFill>
              </a:rPr>
              <a:t>craniocaudal</a:t>
            </a:r>
            <a:endParaRPr lang="en-US" sz="1800" dirty="0">
              <a:solidFill>
                <a:prstClr val="black"/>
              </a:solidFill>
            </a:endParaRPr>
          </a:p>
          <a:p>
            <a:pPr>
              <a:buNone/>
            </a:pPr>
            <a:endParaRPr lang="en-US" sz="2000" dirty="0" smtClean="0"/>
          </a:p>
          <a:p>
            <a:pPr algn="l" rtl="0" fontAlgn="base">
              <a:spcBef>
                <a:spcPct val="0"/>
              </a:spcBef>
              <a:spcAft>
                <a:spcPct val="0"/>
              </a:spcAft>
            </a:pPr>
            <a:r>
              <a:rPr kumimoji="1" lang="en-US" altLang="zh-CN" sz="2400" dirty="0" smtClean="0">
                <a:solidFill>
                  <a:srgbClr val="3333CC"/>
                </a:solidFill>
              </a:rPr>
              <a:t>hilum </a:t>
            </a:r>
            <a:r>
              <a:rPr kumimoji="1" lang="en-US" altLang="zh-CN" sz="2400" dirty="0">
                <a:solidFill>
                  <a:srgbClr val="3333CC"/>
                </a:solidFill>
              </a:rPr>
              <a:t>of spleen</a:t>
            </a:r>
            <a:endParaRPr kumimoji="1" lang="en-US" altLang="zh-CN" sz="2400" dirty="0">
              <a:solidFill>
                <a:srgbClr val="3333CC"/>
              </a:solidFill>
              <a:ea typeface="楷体_GB2312" pitchFamily="49" charset="-122"/>
            </a:endParaRPr>
          </a:p>
          <a:p>
            <a:pPr algn="l" rtl="0" fontAlgn="base">
              <a:spcBef>
                <a:spcPct val="0"/>
              </a:spcBef>
              <a:spcAft>
                <a:spcPct val="0"/>
              </a:spcAft>
            </a:pPr>
            <a:r>
              <a:rPr kumimoji="1" lang="en-US" altLang="zh-CN" sz="2400" dirty="0">
                <a:solidFill>
                  <a:srgbClr val="3333CC"/>
                </a:solidFill>
                <a:ea typeface="楷体_GB2312" pitchFamily="49" charset="-122"/>
              </a:rPr>
              <a:t>   </a:t>
            </a:r>
            <a:r>
              <a:rPr kumimoji="1" lang="en-US" altLang="zh-CN" sz="2400" dirty="0">
                <a:solidFill>
                  <a:srgbClr val="3333CC"/>
                </a:solidFill>
              </a:rPr>
              <a:t>splenic artery</a:t>
            </a:r>
            <a:endParaRPr kumimoji="1" lang="en-US" altLang="zh-CN" sz="2400" dirty="0">
              <a:solidFill>
                <a:srgbClr val="3333CC"/>
              </a:solidFill>
              <a:ea typeface="楷体_GB2312" pitchFamily="49" charset="-122"/>
            </a:endParaRPr>
          </a:p>
          <a:p>
            <a:pPr algn="l" rtl="0" fontAlgn="base">
              <a:spcBef>
                <a:spcPct val="0"/>
              </a:spcBef>
              <a:spcAft>
                <a:spcPct val="0"/>
              </a:spcAft>
            </a:pPr>
            <a:r>
              <a:rPr kumimoji="1" lang="en-US" altLang="zh-CN" sz="2400" dirty="0">
                <a:solidFill>
                  <a:srgbClr val="3333CC"/>
                </a:solidFill>
                <a:ea typeface="楷体_GB2312" pitchFamily="49" charset="-122"/>
              </a:rPr>
              <a:t>   </a:t>
            </a:r>
            <a:r>
              <a:rPr kumimoji="1" lang="en-US" altLang="zh-CN" sz="2400" dirty="0">
                <a:solidFill>
                  <a:srgbClr val="3333CC"/>
                </a:solidFill>
              </a:rPr>
              <a:t>splenic vein</a:t>
            </a:r>
            <a:endParaRPr kumimoji="1" lang="en-US" altLang="zh-CN" sz="2400" dirty="0">
              <a:solidFill>
                <a:srgbClr val="3333CC"/>
              </a:solidFill>
              <a:ea typeface="楷体_GB2312" pitchFamily="49" charset="-122"/>
            </a:endParaRPr>
          </a:p>
          <a:p>
            <a:pPr algn="l" rtl="0" fontAlgn="base">
              <a:lnSpc>
                <a:spcPct val="150000"/>
              </a:lnSpc>
              <a:spcBef>
                <a:spcPct val="0"/>
              </a:spcBef>
              <a:spcAft>
                <a:spcPct val="0"/>
              </a:spcAft>
            </a:pPr>
            <a:r>
              <a:rPr kumimoji="1" lang="en-US" altLang="zh-CN" sz="2400" dirty="0">
                <a:solidFill>
                  <a:srgbClr val="3333CC"/>
                </a:solidFill>
                <a:ea typeface="楷体_GB2312" pitchFamily="49" charset="-122"/>
              </a:rPr>
              <a:t> </a:t>
            </a:r>
            <a:r>
              <a:rPr kumimoji="1" lang="en-US" altLang="zh-CN" sz="2400" dirty="0">
                <a:solidFill>
                  <a:srgbClr val="3333CC"/>
                </a:solidFill>
              </a:rPr>
              <a:t>splenic notches </a:t>
            </a:r>
          </a:p>
          <a:p>
            <a:pPr algn="l" rtl="0" fontAlgn="base">
              <a:spcBef>
                <a:spcPct val="0"/>
              </a:spcBef>
              <a:spcAft>
                <a:spcPct val="0"/>
              </a:spcAft>
            </a:pPr>
            <a:r>
              <a:rPr kumimoji="1" lang="en-US" altLang="zh-CN" sz="2400" dirty="0">
                <a:solidFill>
                  <a:srgbClr val="3333CC"/>
                </a:solidFill>
              </a:rPr>
              <a:t>It functions in storing blood, </a:t>
            </a:r>
            <a:r>
              <a:rPr kumimoji="1" lang="en-US" altLang="zh-CN" sz="2400" dirty="0" err="1">
                <a:solidFill>
                  <a:srgbClr val="3333CC"/>
                </a:solidFill>
              </a:rPr>
              <a:t>haematogenesis</a:t>
            </a:r>
            <a:r>
              <a:rPr kumimoji="1" lang="en-US" altLang="zh-CN" sz="2400" dirty="0">
                <a:solidFill>
                  <a:srgbClr val="3333CC"/>
                </a:solidFill>
              </a:rPr>
              <a:t>,</a:t>
            </a:r>
          </a:p>
          <a:p>
            <a:pPr algn="l" rtl="0" fontAlgn="base">
              <a:spcBef>
                <a:spcPct val="0"/>
              </a:spcBef>
              <a:spcAft>
                <a:spcPct val="0"/>
              </a:spcAft>
            </a:pPr>
            <a:r>
              <a:rPr kumimoji="1" lang="en-US" altLang="zh-CN" sz="2400" dirty="0">
                <a:solidFill>
                  <a:srgbClr val="3333CC"/>
                </a:solidFill>
              </a:rPr>
              <a:t> disposing effete red cells and immunologic response.</a:t>
            </a:r>
          </a:p>
          <a:p>
            <a:pPr>
              <a:buFont typeface="Arial" pitchFamily="34" charset="0"/>
              <a:buNone/>
            </a:pPr>
            <a:endParaRPr lang="en-US" sz="2400" dirty="0" smtClean="0"/>
          </a:p>
        </p:txBody>
      </p:sp>
      <p:pic>
        <p:nvPicPr>
          <p:cNvPr id="93188" name="صورة 3" descr="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066800"/>
            <a:ext cx="4343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صورة 3" descr="Sple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267200"/>
            <a:ext cx="4343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554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عنوان 1"/>
          <p:cNvSpPr>
            <a:spLocks noGrp="1"/>
          </p:cNvSpPr>
          <p:nvPr>
            <p:ph type="title"/>
          </p:nvPr>
        </p:nvSpPr>
        <p:spPr/>
        <p:txBody>
          <a:bodyPr/>
          <a:lstStyle/>
          <a:p>
            <a:pPr eaLnBrk="1" hangingPunct="1"/>
            <a:endParaRPr lang="ar-SA" smtClean="0"/>
          </a:p>
        </p:txBody>
      </p:sp>
      <p:pic>
        <p:nvPicPr>
          <p:cNvPr id="5123" name="Picture 2" descr="C:\Documents and Settings\user\My Documents\My Pictures\splenic infarct.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23528" y="116632"/>
            <a:ext cx="8496944" cy="6009531"/>
          </a:xfrm>
          <a:noFill/>
        </p:spPr>
      </p:pic>
    </p:spTree>
    <p:extLst>
      <p:ext uri="{BB962C8B-B14F-4D97-AF65-F5344CB8AC3E}">
        <p14:creationId xmlns:p14="http://schemas.microsoft.com/office/powerpoint/2010/main" val="15062786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title"/>
          </p:nvPr>
        </p:nvSpPr>
        <p:spPr/>
        <p:txBody>
          <a:bodyPr/>
          <a:lstStyle/>
          <a:p>
            <a:pPr eaLnBrk="1" hangingPunct="1"/>
            <a:endParaRPr lang="ar-SA" smtClean="0"/>
          </a:p>
        </p:txBody>
      </p:sp>
      <p:pic>
        <p:nvPicPr>
          <p:cNvPr id="4099" name="Picture 2" descr="C:\Documents and Settings\user\My Documents\My Pictures\ct128a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957392"/>
          </a:xfrm>
          <a:noFill/>
        </p:spPr>
      </p:pic>
    </p:spTree>
    <p:extLst>
      <p:ext uri="{BB962C8B-B14F-4D97-AF65-F5344CB8AC3E}">
        <p14:creationId xmlns:p14="http://schemas.microsoft.com/office/powerpoint/2010/main" val="16477162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6632"/>
            <a:ext cx="9144000" cy="6009531"/>
          </a:xfrm>
        </p:spPr>
        <p:txBody>
          <a:bodyPr>
            <a:normAutofit/>
          </a:bodyPr>
          <a:lstStyle/>
          <a:p>
            <a:r>
              <a:rPr lang="ar-EG" b="1" dirty="0">
                <a:solidFill>
                  <a:srgbClr val="FF0000"/>
                </a:solidFill>
              </a:rPr>
              <a:t>7- </a:t>
            </a:r>
            <a:r>
              <a:rPr lang="ar-EG" b="1" dirty="0" err="1">
                <a:solidFill>
                  <a:srgbClr val="FF0000"/>
                </a:solidFill>
              </a:rPr>
              <a:t>الأطحلة</a:t>
            </a:r>
            <a:r>
              <a:rPr lang="ar-EG" b="1" dirty="0">
                <a:solidFill>
                  <a:srgbClr val="FF0000"/>
                </a:solidFill>
              </a:rPr>
              <a:t> الإضافية : </a:t>
            </a:r>
            <a:r>
              <a:rPr lang="ar-EG" dirty="0"/>
              <a:t>تتراوح بين 15-20% و </a:t>
            </a:r>
            <a:r>
              <a:rPr lang="ar-EG" dirty="0" err="1"/>
              <a:t>تتوضع</a:t>
            </a:r>
            <a:r>
              <a:rPr lang="ar-EG" dirty="0"/>
              <a:t> عند سرة الطحال و </a:t>
            </a:r>
            <a:r>
              <a:rPr lang="ar-EG" dirty="0" err="1"/>
              <a:t>الإنحناء</a:t>
            </a:r>
            <a:r>
              <a:rPr lang="ar-EG" dirty="0"/>
              <a:t> الكبير للمعدة و حول ذيل البنكرياس </a:t>
            </a:r>
            <a:endParaRPr lang="en-US" dirty="0"/>
          </a:p>
          <a:p>
            <a:r>
              <a:rPr lang="ar-EG" dirty="0">
                <a:solidFill>
                  <a:srgbClr val="C00000"/>
                </a:solidFill>
              </a:rPr>
              <a:t>الأعراض : </a:t>
            </a:r>
            <a:r>
              <a:rPr lang="ar-EG" dirty="0"/>
              <a:t>عادة َ لا عرضية و قد تتظاهر بانسداد أمعاء أو بطن حاد و قد تصاب بفرط </a:t>
            </a:r>
            <a:r>
              <a:rPr lang="ar-EG" dirty="0" err="1"/>
              <a:t>طحالية</a:t>
            </a:r>
            <a:r>
              <a:rPr lang="ar-EG" dirty="0"/>
              <a:t> و </a:t>
            </a:r>
            <a:r>
              <a:rPr lang="ar-EG" dirty="0" err="1"/>
              <a:t>التنشؤات</a:t>
            </a:r>
            <a:r>
              <a:rPr lang="ar-EG" dirty="0"/>
              <a:t> و الطفيليات و قد تكشف صدفةً في الأمراض الدموية </a:t>
            </a:r>
            <a:endParaRPr lang="en-US" dirty="0"/>
          </a:p>
          <a:p>
            <a:r>
              <a:rPr lang="ar-EG" b="1" dirty="0">
                <a:solidFill>
                  <a:srgbClr val="C00000"/>
                </a:solidFill>
              </a:rPr>
              <a:t>العلاج : </a:t>
            </a:r>
            <a:r>
              <a:rPr lang="ar-EG" dirty="0" err="1"/>
              <a:t>الإستئصال</a:t>
            </a:r>
            <a:r>
              <a:rPr lang="ar-EG" dirty="0"/>
              <a:t> </a:t>
            </a:r>
            <a:endParaRPr lang="en-US" dirty="0"/>
          </a:p>
          <a:p>
            <a:r>
              <a:rPr lang="ar-EG" dirty="0"/>
              <a:t>و إن نسيانها بعد استئصال </a:t>
            </a:r>
            <a:r>
              <a:rPr lang="ar-EG" dirty="0" smtClean="0"/>
              <a:t>الطحال</a:t>
            </a:r>
            <a:r>
              <a:rPr lang="ar-SY" dirty="0" smtClean="0"/>
              <a:t> </a:t>
            </a:r>
            <a:r>
              <a:rPr lang="ar-EG" dirty="0" smtClean="0"/>
              <a:t>خاصةً </a:t>
            </a:r>
            <a:r>
              <a:rPr lang="ar-EG" dirty="0"/>
              <a:t>عند الأطفال لسبب رضي أمر مفيد لأنها تشكل دعم مناعي يعوض عن الطحال المستأصل </a:t>
            </a:r>
            <a:endParaRPr lang="en-US" dirty="0"/>
          </a:p>
          <a:p>
            <a:endParaRPr lang="ar-SY" dirty="0"/>
          </a:p>
        </p:txBody>
      </p:sp>
    </p:spTree>
    <p:extLst>
      <p:ext uri="{BB962C8B-B14F-4D97-AF65-F5344CB8AC3E}">
        <p14:creationId xmlns:p14="http://schemas.microsoft.com/office/powerpoint/2010/main" val="32891098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126163"/>
          </a:xfrm>
        </p:spPr>
        <p:txBody>
          <a:bodyPr>
            <a:normAutofit fontScale="47500" lnSpcReduction="20000"/>
          </a:bodyPr>
          <a:lstStyle/>
          <a:p>
            <a:r>
              <a:rPr lang="ar-SY" sz="3800" b="1" dirty="0" smtClean="0">
                <a:solidFill>
                  <a:srgbClr val="FF0000"/>
                </a:solidFill>
              </a:rPr>
              <a:t>                                             </a:t>
            </a:r>
            <a:r>
              <a:rPr lang="ar-EG" sz="5100" b="1" dirty="0" smtClean="0">
                <a:solidFill>
                  <a:srgbClr val="FF0000"/>
                </a:solidFill>
              </a:rPr>
              <a:t>الرضوض </a:t>
            </a:r>
            <a:r>
              <a:rPr lang="ar-EG" sz="5100" b="1" dirty="0" err="1">
                <a:solidFill>
                  <a:srgbClr val="FF0000"/>
                </a:solidFill>
              </a:rPr>
              <a:t>الطحالية</a:t>
            </a:r>
            <a:r>
              <a:rPr lang="ar-EG" sz="5100" b="1" dirty="0">
                <a:solidFill>
                  <a:srgbClr val="FF0000"/>
                </a:solidFill>
              </a:rPr>
              <a:t> </a:t>
            </a:r>
            <a:endParaRPr lang="en-US" sz="5100" dirty="0">
              <a:solidFill>
                <a:srgbClr val="FF0000"/>
              </a:solidFill>
            </a:endParaRPr>
          </a:p>
          <a:p>
            <a:r>
              <a:rPr lang="ar-EG" sz="4200" dirty="0"/>
              <a:t> </a:t>
            </a:r>
            <a:endParaRPr lang="en-US" sz="4200" b="1" dirty="0"/>
          </a:p>
          <a:p>
            <a:r>
              <a:rPr lang="ar-EG" sz="4200" b="1" dirty="0">
                <a:solidFill>
                  <a:srgbClr val="C00000"/>
                </a:solidFill>
              </a:rPr>
              <a:t>نصف حالات استئصال الطحال بسبب رضي  </a:t>
            </a:r>
            <a:r>
              <a:rPr lang="ar-EG" sz="4200" b="1" dirty="0"/>
              <a:t>, و تصنف الرضوض إلى نافذة و </a:t>
            </a:r>
            <a:r>
              <a:rPr lang="ar-EG" sz="4200" b="1" dirty="0" smtClean="0"/>
              <a:t>مغلقة</a:t>
            </a:r>
            <a:endParaRPr lang="ar-SY" sz="4200" b="1" dirty="0" smtClean="0"/>
          </a:p>
          <a:p>
            <a:r>
              <a:rPr lang="ar-EG" sz="4200" b="1" dirty="0" smtClean="0"/>
              <a:t> </a:t>
            </a:r>
            <a:r>
              <a:rPr lang="ar-EG" sz="4200" b="1" dirty="0"/>
              <a:t>و موافقة للعمل الجراحي الذي يجرى في الربع العلوي الأيسر ( معدة – كولون أيسر – ذيل البنكرياس ) </a:t>
            </a:r>
            <a:endParaRPr lang="en-US" sz="4200" b="1" dirty="0"/>
          </a:p>
          <a:p>
            <a:r>
              <a:rPr lang="ar-EG" sz="4200" b="1" dirty="0"/>
              <a:t>تحدث التمزقات العفوية عادةً في الطحال المريض المتضخم و أكثر ما تشاهد في الملاريا و </a:t>
            </a:r>
            <a:r>
              <a:rPr lang="ar-EG" sz="4200" b="1" dirty="0" err="1"/>
              <a:t>الساركوئيد</a:t>
            </a:r>
            <a:r>
              <a:rPr lang="ar-EG" sz="4200" b="1" dirty="0"/>
              <a:t> و التلاسيميا و الأمراض الدموية المسببة لضخامة الطحال </a:t>
            </a:r>
            <a:endParaRPr lang="en-US" sz="4200" b="1" dirty="0"/>
          </a:p>
          <a:p>
            <a:r>
              <a:rPr lang="ar-EG" sz="4200" b="1" dirty="0">
                <a:solidFill>
                  <a:srgbClr val="C00000"/>
                </a:solidFill>
              </a:rPr>
              <a:t>الأعراض : </a:t>
            </a:r>
            <a:r>
              <a:rPr lang="ar-EG" sz="4200" b="1" dirty="0"/>
              <a:t>قد تكون آنية مع صدمة نزفية شديدة أو ضعيفة حسب درجة التمزق </a:t>
            </a:r>
            <a:endParaRPr lang="en-US" sz="4200" b="1" dirty="0"/>
          </a:p>
          <a:p>
            <a:r>
              <a:rPr lang="ar-EG" sz="4200" b="1" dirty="0">
                <a:solidFill>
                  <a:srgbClr val="00B050"/>
                </a:solidFill>
              </a:rPr>
              <a:t>علامة كير : </a:t>
            </a:r>
            <a:r>
              <a:rPr lang="ar-EG" sz="4200" b="1" dirty="0"/>
              <a:t>ألم بطني معمم أشده في المراق الأيسر مع انتشار للكتف </a:t>
            </a:r>
            <a:r>
              <a:rPr lang="ar-EG" sz="3800" b="1" dirty="0"/>
              <a:t>الأيسر و </a:t>
            </a:r>
            <a:r>
              <a:rPr lang="ar-EG" sz="3800" b="1" dirty="0" err="1"/>
              <a:t>يتحرض</a:t>
            </a:r>
            <a:r>
              <a:rPr lang="ar-EG" sz="3800" b="1" dirty="0"/>
              <a:t> بوضعية </a:t>
            </a:r>
            <a:r>
              <a:rPr lang="ar-EG" sz="3800" b="1" dirty="0" err="1"/>
              <a:t>تراندلنبورغ</a:t>
            </a:r>
            <a:r>
              <a:rPr lang="ar-EG" sz="3800" b="1" dirty="0"/>
              <a:t> </a:t>
            </a:r>
            <a:endParaRPr lang="en-US" sz="3800" b="1" dirty="0"/>
          </a:p>
          <a:p>
            <a:r>
              <a:rPr lang="ar-EG" sz="4200" b="1" dirty="0">
                <a:solidFill>
                  <a:srgbClr val="00B050"/>
                </a:solidFill>
              </a:rPr>
              <a:t>علامة </a:t>
            </a:r>
            <a:r>
              <a:rPr lang="ar-EG" sz="4200" b="1" dirty="0" err="1">
                <a:solidFill>
                  <a:srgbClr val="00B050"/>
                </a:solidFill>
              </a:rPr>
              <a:t>بالانس</a:t>
            </a:r>
            <a:r>
              <a:rPr lang="ar-EG" sz="4200" b="1" dirty="0">
                <a:solidFill>
                  <a:srgbClr val="00B050"/>
                </a:solidFill>
              </a:rPr>
              <a:t> : </a:t>
            </a:r>
            <a:r>
              <a:rPr lang="ar-EG" sz="4200" b="1" dirty="0" err="1"/>
              <a:t>أصمية</a:t>
            </a:r>
            <a:r>
              <a:rPr lang="ar-EG" sz="4200" b="1" dirty="0"/>
              <a:t> بقرع </a:t>
            </a:r>
            <a:r>
              <a:rPr lang="en-US" sz="4200" b="1" dirty="0"/>
              <a:t>LUQ </a:t>
            </a:r>
          </a:p>
          <a:p>
            <a:r>
              <a:rPr lang="ar-EG" sz="4200" b="1" dirty="0"/>
              <a:t>وجود كسور في الأضلاع السفلية اليسرى على الصورة الشعاعية  و ايكو البطن و الطبقي المحوري </a:t>
            </a:r>
            <a:endParaRPr lang="en-US" sz="4200" b="1" dirty="0"/>
          </a:p>
          <a:p>
            <a:r>
              <a:rPr lang="ar-EG" sz="4200" b="1" dirty="0">
                <a:solidFill>
                  <a:srgbClr val="00B050"/>
                </a:solidFill>
              </a:rPr>
              <a:t>تصنيف تمزقات الطحال : </a:t>
            </a:r>
            <a:endParaRPr lang="en-US" sz="4200" b="1" dirty="0">
              <a:solidFill>
                <a:srgbClr val="00B050"/>
              </a:solidFill>
            </a:endParaRPr>
          </a:p>
          <a:p>
            <a:r>
              <a:rPr lang="ar-EG" sz="4200" b="1" dirty="0"/>
              <a:t>درجة </a:t>
            </a:r>
            <a:r>
              <a:rPr lang="en-US" sz="4200" b="1" dirty="0"/>
              <a:t>1</a:t>
            </a:r>
            <a:r>
              <a:rPr lang="ar-EG" sz="4200" b="1" dirty="0"/>
              <a:t> : إصابة محدودة في المحفظة </a:t>
            </a:r>
            <a:r>
              <a:rPr lang="ar-EG" sz="4200" b="1" dirty="0" err="1"/>
              <a:t>الطحالية</a:t>
            </a:r>
            <a:r>
              <a:rPr lang="ar-EG" sz="4200" b="1" dirty="0"/>
              <a:t> أو نزف دموي تحت المحفظة دون إصابة </a:t>
            </a:r>
            <a:r>
              <a:rPr lang="ar-EG" sz="4200" b="1" dirty="0" err="1"/>
              <a:t>برانشيمية</a:t>
            </a:r>
            <a:r>
              <a:rPr lang="ar-EG" sz="4200" b="1" dirty="0"/>
              <a:t> </a:t>
            </a:r>
            <a:endParaRPr lang="en-US" sz="4200" b="1" dirty="0"/>
          </a:p>
          <a:p>
            <a:r>
              <a:rPr lang="ar-EG" sz="4200" b="1" dirty="0"/>
              <a:t>درجة </a:t>
            </a:r>
            <a:r>
              <a:rPr lang="en-US" sz="4200" b="1" dirty="0"/>
              <a:t>2</a:t>
            </a:r>
            <a:r>
              <a:rPr lang="ar-EG" sz="4200" b="1" dirty="0"/>
              <a:t> : تمزق وحيد أو متعدد في المحفظة مع إصابة </a:t>
            </a:r>
            <a:r>
              <a:rPr lang="ar-EG" sz="4200" b="1" dirty="0" err="1"/>
              <a:t>بران</a:t>
            </a:r>
            <a:r>
              <a:rPr lang="ar-EG" sz="3800" b="1" dirty="0" err="1"/>
              <a:t>شيمية</a:t>
            </a:r>
            <a:r>
              <a:rPr lang="ar-EG" sz="3800" b="1" dirty="0"/>
              <a:t> لا تمتد إلى السرة و لا تشمل الأوعية السرية </a:t>
            </a:r>
            <a:endParaRPr lang="en-US" sz="3800" b="1" dirty="0"/>
          </a:p>
          <a:p>
            <a:r>
              <a:rPr lang="ar-EG" sz="4200" b="1" dirty="0"/>
              <a:t>درجة </a:t>
            </a:r>
            <a:r>
              <a:rPr lang="en-US" sz="4200" b="1" dirty="0"/>
              <a:t>3</a:t>
            </a:r>
            <a:r>
              <a:rPr lang="ar-EG" sz="4200" b="1" dirty="0"/>
              <a:t> : تمزق عميق وحيد أو متعدد يمتد للسرة و يتضمن وعاء كبير </a:t>
            </a:r>
            <a:endParaRPr lang="en-US" sz="4200" b="1" dirty="0"/>
          </a:p>
          <a:p>
            <a:r>
              <a:rPr lang="ar-EG" sz="4200" b="1" dirty="0"/>
              <a:t>درجة </a:t>
            </a:r>
            <a:r>
              <a:rPr lang="en-US" sz="4200" b="1" dirty="0"/>
              <a:t>4</a:t>
            </a:r>
            <a:r>
              <a:rPr lang="ar-EG" sz="4200" b="1" dirty="0"/>
              <a:t> : تمزق شديد بالطحال تام يشمل كل الطحال و قد يكون مفصول عن سرته و أوعيته الرئيسية </a:t>
            </a:r>
            <a:endParaRPr lang="en-US" sz="4200" b="1" dirty="0"/>
          </a:p>
          <a:p>
            <a:r>
              <a:rPr lang="ar-EG" sz="4200" b="1" dirty="0">
                <a:solidFill>
                  <a:srgbClr val="C00000"/>
                </a:solidFill>
              </a:rPr>
              <a:t>العلاج : </a:t>
            </a:r>
            <a:r>
              <a:rPr lang="ar-EG" sz="4200" b="1" dirty="0" err="1"/>
              <a:t>الإتجاه</a:t>
            </a:r>
            <a:r>
              <a:rPr lang="ar-EG" sz="4200" b="1" dirty="0"/>
              <a:t> هو العلاج المحافظ لرضوض الطحال المعزولة البسيطة </a:t>
            </a:r>
            <a:endParaRPr lang="ar-SY" sz="4200" b="1" dirty="0" smtClean="0"/>
          </a:p>
          <a:p>
            <a:r>
              <a:rPr lang="ar-EG" sz="4200" b="1" dirty="0" smtClean="0"/>
              <a:t> </a:t>
            </a:r>
            <a:r>
              <a:rPr lang="ar-EG" sz="4200" b="1" dirty="0"/>
              <a:t>اللجوء للعلاج الجراحي المحافظ أو </a:t>
            </a:r>
            <a:r>
              <a:rPr lang="ar-EG" sz="4200" b="1" dirty="0" err="1"/>
              <a:t>الإستئصال</a:t>
            </a:r>
            <a:r>
              <a:rPr lang="ar-EG" sz="4200" b="1" dirty="0"/>
              <a:t> التام إذا كانت الأذية شديدة </a:t>
            </a:r>
            <a:endParaRPr lang="en-US" sz="4200" b="1" dirty="0"/>
          </a:p>
          <a:p>
            <a:endParaRPr lang="ar-SY" dirty="0"/>
          </a:p>
        </p:txBody>
      </p:sp>
    </p:spTree>
    <p:extLst>
      <p:ext uri="{BB962C8B-B14F-4D97-AF65-F5344CB8AC3E}">
        <p14:creationId xmlns:p14="http://schemas.microsoft.com/office/powerpoint/2010/main" val="2464668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304800"/>
            <a:ext cx="6910536" cy="603920"/>
          </a:xfrm>
        </p:spPr>
        <p:txBody>
          <a:bodyPr>
            <a:normAutofit fontScale="90000"/>
          </a:bodyPr>
          <a:lstStyle/>
          <a:p>
            <a:pPr eaLnBrk="1" hangingPunct="1">
              <a:defRPr/>
            </a:pPr>
            <a:r>
              <a:rPr lang="en-US" dirty="0" smtClean="0">
                <a:solidFill>
                  <a:srgbClr val="FF0000"/>
                </a:solidFill>
              </a:rPr>
              <a:t>Splenic Trauma</a:t>
            </a:r>
            <a:endParaRPr lang="en-US" dirty="0">
              <a:solidFill>
                <a:srgbClr val="FF0000"/>
              </a:solidFill>
            </a:endParaRPr>
          </a:p>
        </p:txBody>
      </p:sp>
      <p:sp>
        <p:nvSpPr>
          <p:cNvPr id="8" name="Content Placeholder 7"/>
          <p:cNvSpPr>
            <a:spLocks noGrp="1"/>
          </p:cNvSpPr>
          <p:nvPr>
            <p:ph sz="half" idx="1"/>
          </p:nvPr>
        </p:nvSpPr>
        <p:spPr>
          <a:xfrm>
            <a:off x="304800" y="1524000"/>
            <a:ext cx="4267200" cy="4572000"/>
          </a:xfrm>
        </p:spPr>
        <p:txBody>
          <a:bodyPr>
            <a:normAutofit fontScale="47500" lnSpcReduction="20000"/>
          </a:bodyPr>
          <a:lstStyle/>
          <a:p>
            <a:pPr eaLnBrk="1" hangingPunct="1">
              <a:defRPr/>
            </a:pPr>
            <a:r>
              <a:rPr lang="en-US" sz="7000" dirty="0" smtClean="0"/>
              <a:t>Diagnosis: </a:t>
            </a:r>
          </a:p>
          <a:p>
            <a:pPr lvl="1" eaLnBrk="1" hangingPunct="1">
              <a:buSzPct val="90000"/>
              <a:buFont typeface="Arial" pitchFamily="34" charset="0"/>
              <a:buChar char="•"/>
              <a:defRPr/>
            </a:pPr>
            <a:r>
              <a:rPr lang="en-US" sz="6000" dirty="0" smtClean="0"/>
              <a:t>FAST</a:t>
            </a:r>
          </a:p>
          <a:p>
            <a:pPr marL="914400" lvl="2" indent="-231775" eaLnBrk="1" hangingPunct="1">
              <a:lnSpc>
                <a:spcPts val="2200"/>
              </a:lnSpc>
              <a:spcBef>
                <a:spcPts val="1200"/>
              </a:spcBef>
              <a:defRPr/>
            </a:pPr>
            <a:r>
              <a:rPr lang="en-US" sz="5000" dirty="0" smtClean="0"/>
              <a:t>Focused Abdominal Sonography for Trauma</a:t>
            </a:r>
          </a:p>
          <a:p>
            <a:pPr marL="914400" lvl="2" indent="-231775" eaLnBrk="1" hangingPunct="1">
              <a:lnSpc>
                <a:spcPts val="2200"/>
              </a:lnSpc>
              <a:spcBef>
                <a:spcPts val="1200"/>
              </a:spcBef>
              <a:defRPr/>
            </a:pPr>
            <a:r>
              <a:rPr lang="en-US" sz="5000" dirty="0" smtClean="0"/>
              <a:t>Bedside study for unstable patient</a:t>
            </a:r>
          </a:p>
          <a:p>
            <a:pPr marL="914400" lvl="2" indent="-231775" eaLnBrk="1" hangingPunct="1">
              <a:lnSpc>
                <a:spcPts val="2200"/>
              </a:lnSpc>
              <a:spcBef>
                <a:spcPts val="1200"/>
              </a:spcBef>
              <a:defRPr/>
            </a:pPr>
            <a:r>
              <a:rPr lang="en-US" sz="5000" dirty="0" smtClean="0"/>
              <a:t>15% false-negative</a:t>
            </a:r>
          </a:p>
          <a:p>
            <a:pPr marL="914400" lvl="2" indent="-231775" eaLnBrk="1" hangingPunct="1">
              <a:lnSpc>
                <a:spcPts val="2200"/>
              </a:lnSpc>
              <a:spcBef>
                <a:spcPts val="1200"/>
              </a:spcBef>
              <a:defRPr/>
            </a:pPr>
            <a:r>
              <a:rPr lang="en-US" sz="5000" dirty="0" smtClean="0"/>
              <a:t>May miss up to 25% of liver and spleen injuries</a:t>
            </a:r>
          </a:p>
          <a:p>
            <a:pPr marL="914400" lvl="2" indent="-231775" eaLnBrk="1" hangingPunct="1">
              <a:lnSpc>
                <a:spcPts val="2200"/>
              </a:lnSpc>
              <a:spcBef>
                <a:spcPts val="1200"/>
              </a:spcBef>
              <a:defRPr/>
            </a:pPr>
            <a:r>
              <a:rPr lang="en-US" sz="5000" dirty="0" smtClean="0"/>
              <a:t>Compared to CT only 63% sensitive for detecting free fluid</a:t>
            </a:r>
          </a:p>
          <a:p>
            <a:pPr lvl="2" eaLnBrk="1" hangingPunct="1">
              <a:defRPr/>
            </a:pPr>
            <a:endParaRPr lang="en-US" dirty="0" smtClean="0"/>
          </a:p>
        </p:txBody>
      </p:sp>
      <p:pic>
        <p:nvPicPr>
          <p:cNvPr id="6148" name="Content Placeholder 11" descr="fig10.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64732" y="908720"/>
            <a:ext cx="4572000" cy="2590800"/>
          </a:xfrm>
        </p:spPr>
      </p:pic>
      <p:sp>
        <p:nvSpPr>
          <p:cNvPr id="13" name="Rectangle 12"/>
          <p:cNvSpPr/>
          <p:nvPr/>
        </p:nvSpPr>
        <p:spPr>
          <a:xfrm>
            <a:off x="4860032" y="3717032"/>
            <a:ext cx="3939480" cy="2585323"/>
          </a:xfrm>
          <a:prstGeom prst="rect">
            <a:avLst/>
          </a:prstGeom>
        </p:spPr>
        <p:txBody>
          <a:bodyPr wrap="square">
            <a:spAutoFit/>
          </a:bodyPr>
          <a:lstStyle/>
          <a:p>
            <a:pPr>
              <a:defRPr/>
            </a:pPr>
            <a:r>
              <a:rPr lang="en-US" b="1" dirty="0">
                <a:latin typeface="+mn-lt"/>
                <a:cs typeface="+mn-cs"/>
              </a:rPr>
              <a:t>Fluid in the </a:t>
            </a:r>
            <a:r>
              <a:rPr lang="en-US" b="1" dirty="0" err="1"/>
              <a:t>sFluid</a:t>
            </a:r>
            <a:r>
              <a:rPr lang="en-US" b="1" dirty="0"/>
              <a:t> in the </a:t>
            </a:r>
            <a:r>
              <a:rPr lang="en-US" b="1" dirty="0" err="1"/>
              <a:t>subphrenic</a:t>
            </a:r>
            <a:r>
              <a:rPr lang="en-US" b="1" dirty="0"/>
              <a:t> space and </a:t>
            </a:r>
            <a:r>
              <a:rPr lang="en-US" b="1" dirty="0" err="1"/>
              <a:t>splenorenal</a:t>
            </a:r>
            <a:r>
              <a:rPr lang="en-US" b="1" dirty="0"/>
              <a:t> recess can be detected. The image shown demonstrates blood (arrow) between the spleen (S) and diaphragm (D). </a:t>
            </a:r>
          </a:p>
          <a:p>
            <a:pPr>
              <a:defRPr/>
            </a:pPr>
            <a:r>
              <a:rPr lang="en-US" b="1" dirty="0" err="1" smtClean="0">
                <a:latin typeface="+mn-lt"/>
                <a:cs typeface="+mn-cs"/>
              </a:rPr>
              <a:t>ubphrenic</a:t>
            </a:r>
            <a:r>
              <a:rPr lang="en-US" b="1" dirty="0" smtClean="0">
                <a:latin typeface="+mn-lt"/>
                <a:cs typeface="+mn-cs"/>
              </a:rPr>
              <a:t> </a:t>
            </a:r>
            <a:r>
              <a:rPr lang="en-US" b="1" dirty="0">
                <a:latin typeface="+mn-lt"/>
                <a:cs typeface="+mn-cs"/>
              </a:rPr>
              <a:t>space and splenorenal recess can be detected. The image shown demonstrates blood (arrow) between the spleen (S) and diaphragm (D). </a:t>
            </a:r>
          </a:p>
        </p:txBody>
      </p:sp>
    </p:spTree>
    <p:extLst>
      <p:ext uri="{BB962C8B-B14F-4D97-AF65-F5344CB8AC3E}">
        <p14:creationId xmlns:p14="http://schemas.microsoft.com/office/powerpoint/2010/main" val="2600556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984" y="17552"/>
            <a:ext cx="5949320" cy="1179200"/>
          </a:xfrm>
        </p:spPr>
        <p:txBody>
          <a:bodyPr/>
          <a:lstStyle/>
          <a:p>
            <a:pPr eaLnBrk="1" hangingPunct="1">
              <a:defRPr/>
            </a:pPr>
            <a:r>
              <a:rPr lang="en-US" dirty="0" smtClean="0">
                <a:solidFill>
                  <a:srgbClr val="C00000"/>
                </a:solidFill>
              </a:rPr>
              <a:t>Splenic Injury</a:t>
            </a:r>
            <a:endParaRPr lang="en-US" dirty="0">
              <a:solidFill>
                <a:srgbClr val="C00000"/>
              </a:solidFill>
            </a:endParaRPr>
          </a:p>
        </p:txBody>
      </p:sp>
      <p:pic>
        <p:nvPicPr>
          <p:cNvPr id="112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1824" y="908720"/>
            <a:ext cx="8568952" cy="4320480"/>
          </a:xfrm>
        </p:spPr>
      </p:pic>
      <p:sp>
        <p:nvSpPr>
          <p:cNvPr id="5" name="TextBox 4"/>
          <p:cNvSpPr txBox="1"/>
          <p:nvPr/>
        </p:nvSpPr>
        <p:spPr>
          <a:xfrm>
            <a:off x="0" y="5715000"/>
            <a:ext cx="8964488" cy="1107996"/>
          </a:xfrm>
          <a:prstGeom prst="rect">
            <a:avLst/>
          </a:prstGeom>
          <a:noFill/>
        </p:spPr>
        <p:txBody>
          <a:bodyPr wrap="square">
            <a:spAutoFit/>
          </a:bodyPr>
          <a:lstStyle/>
          <a:p>
            <a:pPr>
              <a:defRPr/>
            </a:pPr>
            <a:r>
              <a:rPr lang="en-US" sz="2400" b="1" dirty="0">
                <a:latin typeface="+mn-lt"/>
                <a:cs typeface="+mn-cs"/>
              </a:rPr>
              <a:t>18-yo boy injured playing football.  </a:t>
            </a:r>
            <a:r>
              <a:rPr lang="en-US" sz="2400" b="1" dirty="0">
                <a:solidFill>
                  <a:srgbClr val="00B050"/>
                </a:solidFill>
                <a:latin typeface="+mn-lt"/>
                <a:cs typeface="+mn-cs"/>
              </a:rPr>
              <a:t>Lacerations involving more than 3 cm </a:t>
            </a:r>
            <a:r>
              <a:rPr lang="en-US" sz="2400" b="1" dirty="0">
                <a:latin typeface="+mn-lt"/>
                <a:cs typeface="+mn-cs"/>
              </a:rPr>
              <a:t>of parenchymal depth radiating from splenic </a:t>
            </a:r>
            <a:r>
              <a:rPr lang="en-US" sz="2400" b="1" dirty="0" err="1">
                <a:latin typeface="+mn-lt"/>
                <a:cs typeface="+mn-cs"/>
              </a:rPr>
              <a:t>hilum</a:t>
            </a:r>
            <a:r>
              <a:rPr lang="en-US" sz="2400" b="1" dirty="0">
                <a:latin typeface="+mn-lt"/>
                <a:cs typeface="+mn-cs"/>
              </a:rPr>
              <a:t> -grade </a:t>
            </a:r>
            <a:r>
              <a:rPr lang="en-US" b="1" dirty="0">
                <a:solidFill>
                  <a:srgbClr val="FFFFFF"/>
                </a:solidFill>
                <a:latin typeface="+mn-lt"/>
                <a:cs typeface="+mn-cs"/>
              </a:rPr>
              <a:t>III laceration</a:t>
            </a:r>
          </a:p>
        </p:txBody>
      </p:sp>
    </p:spTree>
    <p:extLst>
      <p:ext uri="{BB962C8B-B14F-4D97-AF65-F5344CB8AC3E}">
        <p14:creationId xmlns:p14="http://schemas.microsoft.com/office/powerpoint/2010/main" val="31874689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pPr eaLnBrk="1" hangingPunct="1">
              <a:defRPr/>
            </a:pPr>
            <a:r>
              <a:rPr lang="en-US" dirty="0" smtClean="0">
                <a:solidFill>
                  <a:srgbClr val="FF0000"/>
                </a:solidFill>
              </a:rPr>
              <a:t>Splenic Injury</a:t>
            </a:r>
            <a:endParaRPr lang="en-US" dirty="0">
              <a:solidFill>
                <a:srgbClr val="FF0000"/>
              </a:solidFill>
            </a:endParaRPr>
          </a:p>
        </p:txBody>
      </p:sp>
      <p:pic>
        <p:nvPicPr>
          <p:cNvPr id="1229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99592" y="1484784"/>
            <a:ext cx="7272808" cy="3734916"/>
          </a:xfrm>
        </p:spPr>
      </p:pic>
      <p:sp>
        <p:nvSpPr>
          <p:cNvPr id="5" name="TextBox 4"/>
          <p:cNvSpPr txBox="1"/>
          <p:nvPr/>
        </p:nvSpPr>
        <p:spPr>
          <a:xfrm>
            <a:off x="179512" y="5638800"/>
            <a:ext cx="8424936" cy="830997"/>
          </a:xfrm>
          <a:prstGeom prst="rect">
            <a:avLst/>
          </a:prstGeom>
          <a:noFill/>
        </p:spPr>
        <p:txBody>
          <a:bodyPr wrap="square">
            <a:spAutoFit/>
          </a:bodyPr>
          <a:lstStyle/>
          <a:p>
            <a:pPr>
              <a:defRPr/>
            </a:pPr>
            <a:r>
              <a:rPr lang="en-US" sz="2400" b="1" dirty="0">
                <a:latin typeface="+mn-lt"/>
                <a:cs typeface="+mn-cs"/>
              </a:rPr>
              <a:t>16-yo boy injured playing hockey.  Fractured spleen involving more than 25%, </a:t>
            </a:r>
            <a:r>
              <a:rPr lang="en-US" sz="2400" b="1" dirty="0">
                <a:solidFill>
                  <a:srgbClr val="00B050"/>
                </a:solidFill>
                <a:latin typeface="+mn-lt"/>
                <a:cs typeface="+mn-cs"/>
              </a:rPr>
              <a:t>Grade IV splenic laceratio</a:t>
            </a:r>
            <a:r>
              <a:rPr lang="en-US" b="1" dirty="0">
                <a:solidFill>
                  <a:srgbClr val="00B050"/>
                </a:solidFill>
                <a:latin typeface="+mn-lt"/>
                <a:cs typeface="+mn-cs"/>
              </a:rPr>
              <a:t>n</a:t>
            </a:r>
          </a:p>
        </p:txBody>
      </p:sp>
    </p:spTree>
    <p:extLst>
      <p:ext uri="{BB962C8B-B14F-4D97-AF65-F5344CB8AC3E}">
        <p14:creationId xmlns:p14="http://schemas.microsoft.com/office/powerpoint/2010/main" val="749854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Y" dirty="0"/>
          </a:p>
        </p:txBody>
      </p:sp>
      <p:sp>
        <p:nvSpPr>
          <p:cNvPr id="3" name="عنوان فرعي 2"/>
          <p:cNvSpPr>
            <a:spLocks noGrp="1"/>
          </p:cNvSpPr>
          <p:nvPr>
            <p:ph type="subTitle" idx="1"/>
          </p:nvPr>
        </p:nvSpPr>
        <p:spPr/>
        <p:txBody>
          <a:bodyPr/>
          <a:lstStyle/>
          <a:p>
            <a:endParaRPr lang="ar-SY"/>
          </a:p>
        </p:txBody>
      </p:sp>
      <p:pic>
        <p:nvPicPr>
          <p:cNvPr id="4" name="Content Placeholder 9" descr="untitled.bmp"/>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5616624"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encrypted-tbn2.gstatic.com/images?q=tbn:ANd9GcRVpIRpXwAFY75Xu2-HglYIqEtzY4R0Vt695zYltS7F8OF9ikHZ">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0896" y="692696"/>
            <a:ext cx="3043104" cy="524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7725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spleen0003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44958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2229" name="Picture 5" descr="spleen000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167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a:r>
              <a:rPr lang="en-US" b="0" i="1">
                <a:effectLst>
                  <a:outerShdw blurRad="38100" dist="38100" dir="2700000" algn="tl">
                    <a:srgbClr val="C0C0C0"/>
                  </a:outerShdw>
                </a:effectLst>
              </a:rPr>
              <a:t>Splenorrhaphy</a:t>
            </a:r>
          </a:p>
        </p:txBody>
      </p:sp>
      <p:pic>
        <p:nvPicPr>
          <p:cNvPr id="40964" name="Picture 4" descr="spleen0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20592"/>
            <a:ext cx="7272808" cy="529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66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260350"/>
            <a:ext cx="7772400" cy="1223963"/>
          </a:xfrm>
        </p:spPr>
        <p:txBody>
          <a:bodyPr/>
          <a:lstStyle/>
          <a:p>
            <a:r>
              <a:rPr lang="en-US" dirty="0">
                <a:solidFill>
                  <a:srgbClr val="FF0000"/>
                </a:solidFill>
              </a:rPr>
              <a:t>THE SPLEEN</a:t>
            </a:r>
          </a:p>
        </p:txBody>
      </p:sp>
      <p:sp>
        <p:nvSpPr>
          <p:cNvPr id="2051" name="Rectangle 3"/>
          <p:cNvSpPr>
            <a:spLocks noGrp="1" noChangeArrowheads="1"/>
          </p:cNvSpPr>
          <p:nvPr>
            <p:ph type="subTitle" idx="1"/>
          </p:nvPr>
        </p:nvSpPr>
        <p:spPr>
          <a:xfrm>
            <a:off x="323850" y="1341438"/>
            <a:ext cx="8569325" cy="5327650"/>
          </a:xfrm>
        </p:spPr>
        <p:txBody>
          <a:bodyPr>
            <a:normAutofit/>
          </a:bodyPr>
          <a:lstStyle/>
          <a:p>
            <a:pPr algn="l" rtl="0">
              <a:lnSpc>
                <a:spcPct val="90000"/>
              </a:lnSpc>
            </a:pPr>
            <a:r>
              <a:rPr lang="en-US" sz="2400" dirty="0"/>
              <a:t>The spleen is the largest lymphoid organ in the body and is</a:t>
            </a:r>
          </a:p>
          <a:p>
            <a:pPr algn="l" rtl="0">
              <a:lnSpc>
                <a:spcPct val="90000"/>
              </a:lnSpc>
            </a:pPr>
            <a:r>
              <a:rPr lang="en-US" sz="2400" dirty="0"/>
              <a:t>situated in the left </a:t>
            </a:r>
            <a:r>
              <a:rPr lang="en-US" sz="2400" dirty="0" err="1"/>
              <a:t>hypochondrium</a:t>
            </a:r>
            <a:r>
              <a:rPr lang="en-US" sz="2400" dirty="0"/>
              <a:t>. </a:t>
            </a:r>
            <a:endParaRPr lang="en-US" sz="2400" dirty="0" smtClean="0"/>
          </a:p>
          <a:p>
            <a:pPr algn="l" rtl="0">
              <a:lnSpc>
                <a:spcPct val="90000"/>
              </a:lnSpc>
            </a:pPr>
            <a:r>
              <a:rPr lang="en-US" sz="2400" dirty="0" smtClean="0"/>
              <a:t>There </a:t>
            </a:r>
            <a:r>
              <a:rPr lang="en-US" sz="2400" dirty="0"/>
              <a:t>are two anatomical  components</a:t>
            </a:r>
            <a:r>
              <a:rPr lang="en-US" sz="2400" dirty="0" smtClean="0"/>
              <a:t>:</a:t>
            </a:r>
            <a:endParaRPr lang="en-US" sz="2400" dirty="0"/>
          </a:p>
          <a:p>
            <a:pPr algn="l" rtl="0">
              <a:lnSpc>
                <a:spcPct val="90000"/>
              </a:lnSpc>
            </a:pPr>
            <a:r>
              <a:rPr lang="en-US" sz="2400" dirty="0" smtClean="0"/>
              <a:t>■ </a:t>
            </a:r>
            <a:r>
              <a:rPr lang="en-US" sz="2800" b="1" dirty="0">
                <a:solidFill>
                  <a:srgbClr val="C00000"/>
                </a:solidFill>
              </a:rPr>
              <a:t>the red pulp</a:t>
            </a:r>
            <a:r>
              <a:rPr lang="en-US" sz="2400" dirty="0"/>
              <a:t>, consisting of </a:t>
            </a:r>
            <a:r>
              <a:rPr lang="en-US" sz="2400" dirty="0">
                <a:solidFill>
                  <a:srgbClr val="C00000"/>
                </a:solidFill>
              </a:rPr>
              <a:t>sinuses</a:t>
            </a:r>
            <a:r>
              <a:rPr lang="en-US" sz="2400" dirty="0"/>
              <a:t> lined by endothelial</a:t>
            </a:r>
          </a:p>
          <a:p>
            <a:pPr algn="l" rtl="0">
              <a:lnSpc>
                <a:spcPct val="90000"/>
              </a:lnSpc>
            </a:pPr>
            <a:r>
              <a:rPr lang="en-US" sz="2400" dirty="0"/>
              <a:t>macrophages and cords (spaces)</a:t>
            </a:r>
          </a:p>
          <a:p>
            <a:pPr algn="l" rtl="0">
              <a:lnSpc>
                <a:spcPct val="90000"/>
              </a:lnSpc>
            </a:pPr>
            <a:r>
              <a:rPr lang="en-US" sz="2400" dirty="0">
                <a:solidFill>
                  <a:srgbClr val="C00000"/>
                </a:solidFill>
              </a:rPr>
              <a:t>■ </a:t>
            </a:r>
            <a:r>
              <a:rPr lang="en-US" sz="2800" b="1" dirty="0">
                <a:solidFill>
                  <a:srgbClr val="C00000"/>
                </a:solidFill>
              </a:rPr>
              <a:t>the white pulp</a:t>
            </a:r>
            <a:r>
              <a:rPr lang="en-US" sz="2400" dirty="0"/>
              <a:t>, which has a structure similar to lymphoid</a:t>
            </a:r>
          </a:p>
          <a:p>
            <a:pPr algn="l" rtl="0">
              <a:lnSpc>
                <a:spcPct val="90000"/>
              </a:lnSpc>
            </a:pPr>
            <a:r>
              <a:rPr lang="en-US" sz="2400" dirty="0"/>
              <a:t>follicles</a:t>
            </a:r>
            <a:r>
              <a:rPr lang="en-US" sz="2400" dirty="0" smtClean="0"/>
              <a:t>.</a:t>
            </a:r>
            <a:endParaRPr lang="en-US" sz="2400" dirty="0"/>
          </a:p>
        </p:txBody>
      </p:sp>
    </p:spTree>
    <p:extLst>
      <p:ext uri="{BB962C8B-B14F-4D97-AF65-F5344CB8AC3E}">
        <p14:creationId xmlns:p14="http://schemas.microsoft.com/office/powerpoint/2010/main" val="29057663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endParaRPr lang="ar-SY"/>
          </a:p>
        </p:txBody>
      </p:sp>
      <p:pic>
        <p:nvPicPr>
          <p:cNvPr id="3076" name="Picture 4" descr="http://img.medscapestatic.com/pi/meds/ckb/45/36745t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5456"/>
            <a:ext cx="8352928" cy="303350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mg.medscapestatic.com/pi/meds/ckb/43/36743t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36912"/>
            <a:ext cx="4572000" cy="414034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img.medscapestatic.com/pi/meds/ckb/81/10681tn.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068959"/>
            <a:ext cx="4572000" cy="3708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706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76672"/>
            <a:ext cx="8820472" cy="4893647"/>
          </a:xfrm>
          <a:prstGeom prst="rect">
            <a:avLst/>
          </a:prstGeom>
        </p:spPr>
        <p:txBody>
          <a:bodyPr wrap="square">
            <a:spAutoFit/>
          </a:bodyPr>
          <a:lstStyle/>
          <a:p>
            <a:r>
              <a:rPr lang="ar-EG" sz="2400" b="1" dirty="0">
                <a:solidFill>
                  <a:schemeClr val="accent2"/>
                </a:solidFill>
              </a:rPr>
              <a:t>الإجراءات المتخذة قبل استئصال الطحال : </a:t>
            </a:r>
            <a:endParaRPr lang="en-US" sz="2400" b="1" dirty="0">
              <a:solidFill>
                <a:schemeClr val="accent2"/>
              </a:solidFill>
            </a:endParaRPr>
          </a:p>
          <a:p>
            <a:r>
              <a:rPr lang="ar-EG" sz="2400" b="1" dirty="0">
                <a:solidFill>
                  <a:srgbClr val="00B050"/>
                </a:solidFill>
              </a:rPr>
              <a:t>1-اللقاحات : </a:t>
            </a:r>
            <a:r>
              <a:rPr lang="ar-EG" sz="2400" dirty="0"/>
              <a:t>يتوجب أن يعطى جميع المرضى لقاح المكورات الرئوية ( </a:t>
            </a:r>
            <a:r>
              <a:rPr lang="en-US" sz="2400" dirty="0" err="1"/>
              <a:t>Pneumovax</a:t>
            </a:r>
            <a:r>
              <a:rPr lang="en-US" sz="2400" dirty="0"/>
              <a:t> </a:t>
            </a:r>
            <a:r>
              <a:rPr lang="ar-EG" sz="2400" dirty="0"/>
              <a:t> ) قبل اسبوعين من الجراحة و يكرر كل خمس سنوات و لقاح المكورات السحائية و </a:t>
            </a:r>
            <a:r>
              <a:rPr lang="ar-EG" sz="2400" dirty="0" err="1"/>
              <a:t>المستدميات</a:t>
            </a:r>
            <a:r>
              <a:rPr lang="ar-EG" sz="2400" dirty="0"/>
              <a:t> </a:t>
            </a:r>
            <a:r>
              <a:rPr lang="ar-EG" sz="2400" dirty="0" err="1"/>
              <a:t>النزلية</a:t>
            </a:r>
            <a:r>
              <a:rPr lang="ar-EG" sz="2400" dirty="0"/>
              <a:t> </a:t>
            </a:r>
            <a:endParaRPr lang="en-US" sz="2400" dirty="0"/>
          </a:p>
          <a:p>
            <a:r>
              <a:rPr lang="ar-EG" sz="2400" b="1" dirty="0">
                <a:solidFill>
                  <a:srgbClr val="00B050"/>
                </a:solidFill>
              </a:rPr>
              <a:t>2- الصادات الوقائية : </a:t>
            </a:r>
            <a:r>
              <a:rPr lang="ar-EG" sz="2400" dirty="0"/>
              <a:t>جرعة وحيدة من </a:t>
            </a:r>
            <a:r>
              <a:rPr lang="ar-EG" sz="2400" dirty="0" err="1"/>
              <a:t>الأموكسيسيللين</a:t>
            </a:r>
            <a:r>
              <a:rPr lang="ar-EG" sz="2400" dirty="0"/>
              <a:t> لمدة سنتين بعد الجراحة في جميع المرضى تحت عمر </a:t>
            </a:r>
            <a:r>
              <a:rPr lang="en-US" sz="2400" dirty="0"/>
              <a:t>5</a:t>
            </a:r>
            <a:r>
              <a:rPr lang="ar-EG" sz="2400" dirty="0"/>
              <a:t> سنوات و مضعفي المناعة </a:t>
            </a:r>
            <a:endParaRPr lang="en-US" sz="2400" dirty="0"/>
          </a:p>
          <a:p>
            <a:r>
              <a:rPr lang="ar-EG" sz="2400" b="1" dirty="0">
                <a:solidFill>
                  <a:srgbClr val="00B050"/>
                </a:solidFill>
              </a:rPr>
              <a:t>3- منتجات الدم : </a:t>
            </a:r>
            <a:r>
              <a:rPr lang="ar-EG" sz="2400" dirty="0"/>
              <a:t>و تطلب بشكل مبكر لإجراء اختبار </a:t>
            </a:r>
            <a:r>
              <a:rPr lang="ar-EG" sz="2400" dirty="0" err="1"/>
              <a:t>التصالب</a:t>
            </a:r>
            <a:r>
              <a:rPr lang="ar-EG" sz="2400" dirty="0"/>
              <a:t> , </a:t>
            </a:r>
            <a:endParaRPr lang="ar-SY" sz="2400" dirty="0" smtClean="0"/>
          </a:p>
          <a:p>
            <a:r>
              <a:rPr lang="ar-EG" sz="2400" dirty="0" smtClean="0"/>
              <a:t>و </a:t>
            </a:r>
            <a:r>
              <a:rPr lang="ar-EG" sz="2400" dirty="0"/>
              <a:t>لا نعطي الصفيحات أثناء العمل الجراحي حتى يتم ربط الشريان </a:t>
            </a:r>
            <a:r>
              <a:rPr lang="ar-EG" sz="2400" dirty="0" err="1"/>
              <a:t>الطحالي</a:t>
            </a:r>
            <a:r>
              <a:rPr lang="ar-EG" sz="2400" dirty="0"/>
              <a:t> منعاً </a:t>
            </a:r>
            <a:r>
              <a:rPr lang="ar-EG" sz="2400" dirty="0" err="1"/>
              <a:t>لإستهلاكها</a:t>
            </a:r>
            <a:r>
              <a:rPr lang="ar-EG" sz="2400" dirty="0"/>
              <a:t> </a:t>
            </a:r>
            <a:endParaRPr lang="ar-SY" sz="2400" dirty="0" smtClean="0"/>
          </a:p>
          <a:p>
            <a:endParaRPr lang="ar-SY" sz="2400" dirty="0"/>
          </a:p>
          <a:p>
            <a:endParaRPr lang="en-US" sz="2400" dirty="0"/>
          </a:p>
          <a:p>
            <a:r>
              <a:rPr lang="ar-EG" sz="2400" dirty="0"/>
              <a:t>==أخيراً ننوه أن  </a:t>
            </a:r>
            <a:r>
              <a:rPr lang="ar-EG" sz="2400" dirty="0" err="1"/>
              <a:t>استطبابات</a:t>
            </a:r>
            <a:r>
              <a:rPr lang="ar-EG" sz="2400" dirty="0"/>
              <a:t> استئصال الطحال بشكل اجباري </a:t>
            </a:r>
            <a:r>
              <a:rPr lang="ar-EG" sz="2400" b="1" dirty="0">
                <a:solidFill>
                  <a:srgbClr val="00B050"/>
                </a:solidFill>
              </a:rPr>
              <a:t>عند أورام الطحال و تكور الكريات الحمر الوراثي </a:t>
            </a:r>
            <a:endParaRPr lang="en-US" sz="2400" b="1" dirty="0">
              <a:solidFill>
                <a:srgbClr val="00B050"/>
              </a:solidFill>
            </a:endParaRPr>
          </a:p>
        </p:txBody>
      </p:sp>
    </p:spTree>
    <p:extLst>
      <p:ext uri="{BB962C8B-B14F-4D97-AF65-F5344CB8AC3E}">
        <p14:creationId xmlns:p14="http://schemas.microsoft.com/office/powerpoint/2010/main" val="3149444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60648"/>
            <a:ext cx="9144000" cy="5865515"/>
          </a:xfrm>
        </p:spPr>
        <p:txBody>
          <a:bodyPr>
            <a:normAutofit fontScale="70000" lnSpcReduction="20000"/>
          </a:bodyPr>
          <a:lstStyle/>
          <a:p>
            <a:r>
              <a:rPr lang="ar-EG" sz="5100" b="1" dirty="0">
                <a:solidFill>
                  <a:srgbClr val="FF0000"/>
                </a:solidFill>
              </a:rPr>
              <a:t>اختلاطات استئصال الطحال : </a:t>
            </a:r>
            <a:endParaRPr lang="en-US" sz="5100" b="1" dirty="0">
              <a:solidFill>
                <a:srgbClr val="FF0000"/>
              </a:solidFill>
            </a:endParaRPr>
          </a:p>
          <a:p>
            <a:r>
              <a:rPr lang="ar-EG" sz="2900" b="1" dirty="0"/>
              <a:t>و هي اختلاطات باكرة تحدث خلال شهرين من الجراحة , أو متأخرة </a:t>
            </a:r>
            <a:r>
              <a:rPr lang="ar-EG" sz="2900" b="1" dirty="0" smtClean="0"/>
              <a:t>على </a:t>
            </a:r>
            <a:r>
              <a:rPr lang="ar-EG" sz="2900" b="1" dirty="0"/>
              <a:t>مدى عمر المريض </a:t>
            </a:r>
            <a:endParaRPr lang="en-US" sz="2900" b="1" dirty="0"/>
          </a:p>
          <a:p>
            <a:r>
              <a:rPr lang="ar-EG" b="1" dirty="0">
                <a:solidFill>
                  <a:srgbClr val="C00000"/>
                </a:solidFill>
              </a:rPr>
              <a:t>1-الإنخماص الرئوي : </a:t>
            </a:r>
            <a:r>
              <a:rPr lang="ar-EG" dirty="0"/>
              <a:t>و هو </a:t>
            </a:r>
            <a:r>
              <a:rPr lang="ar-EG" dirty="0" err="1"/>
              <a:t>أكثرالإختلاطات</a:t>
            </a:r>
            <a:r>
              <a:rPr lang="ar-EG" dirty="0"/>
              <a:t> حدوثاً بد الجراحة </a:t>
            </a:r>
            <a:endParaRPr lang="en-US" dirty="0"/>
          </a:p>
          <a:p>
            <a:r>
              <a:rPr lang="ar-EG" b="1" dirty="0">
                <a:solidFill>
                  <a:srgbClr val="C00000"/>
                </a:solidFill>
              </a:rPr>
              <a:t>2- فرط الصفيحات  </a:t>
            </a:r>
            <a:r>
              <a:rPr lang="ar-EG" dirty="0"/>
              <a:t>شائع بعد استئصال الطحال و يرتفع التعداد إلى </a:t>
            </a:r>
            <a:r>
              <a:rPr lang="en-US" dirty="0"/>
              <a:t>400,000</a:t>
            </a:r>
            <a:r>
              <a:rPr lang="ar-EG" dirty="0"/>
              <a:t>/مل و قد يصل إلى </a:t>
            </a:r>
            <a:r>
              <a:rPr lang="en-US" dirty="0"/>
              <a:t>3-2</a:t>
            </a:r>
            <a:r>
              <a:rPr lang="ar-EG" dirty="0"/>
              <a:t> مليون في الفترة عقب الجراحة تماماً و بالرغم أنه لا توجد علاقة بين درجة فرط الصفيحات و زيادة الميل للخثار , لكن غالباً ما يعطى </a:t>
            </a:r>
            <a:r>
              <a:rPr lang="ar-EG" dirty="0" err="1"/>
              <a:t>الأسبربن</a:t>
            </a:r>
            <a:r>
              <a:rPr lang="ar-EG" dirty="0"/>
              <a:t> عندما يتجاوز التعداد مليون /مل </a:t>
            </a:r>
            <a:endParaRPr lang="en-US" dirty="0"/>
          </a:p>
          <a:p>
            <a:r>
              <a:rPr lang="ar-EG" b="1" dirty="0">
                <a:solidFill>
                  <a:srgbClr val="C00000"/>
                </a:solidFill>
              </a:rPr>
              <a:t>3- الخراج تحت الحجاب الحاجز     </a:t>
            </a:r>
            <a:endParaRPr lang="en-US" b="1" dirty="0">
              <a:solidFill>
                <a:srgbClr val="C00000"/>
              </a:solidFill>
            </a:endParaRPr>
          </a:p>
          <a:p>
            <a:r>
              <a:rPr lang="ar-EG" b="1" dirty="0">
                <a:solidFill>
                  <a:srgbClr val="C00000"/>
                </a:solidFill>
              </a:rPr>
              <a:t>4- التهاب البنكرياس </a:t>
            </a:r>
            <a:r>
              <a:rPr lang="ar-EG" dirty="0"/>
              <a:t>و ذلك تالٍ لأذية البنكرياس </a:t>
            </a:r>
            <a:endParaRPr lang="en-US" dirty="0"/>
          </a:p>
          <a:p>
            <a:r>
              <a:rPr lang="ar-EG" b="1" dirty="0">
                <a:solidFill>
                  <a:srgbClr val="C00000"/>
                </a:solidFill>
              </a:rPr>
              <a:t>5- انثقاب المعدة : </a:t>
            </a:r>
            <a:r>
              <a:rPr lang="ar-EG" dirty="0"/>
              <a:t>بسبب أذية </a:t>
            </a:r>
            <a:r>
              <a:rPr lang="ar-EG" dirty="0" err="1"/>
              <a:t>الإنحناء</a:t>
            </a:r>
            <a:r>
              <a:rPr lang="ar-EG" dirty="0"/>
              <a:t> الكبير للمعدة أثناء العملية </a:t>
            </a:r>
            <a:endParaRPr lang="en-US" dirty="0"/>
          </a:p>
          <a:p>
            <a:r>
              <a:rPr lang="ar-EG" b="1" dirty="0">
                <a:solidFill>
                  <a:srgbClr val="C00000"/>
                </a:solidFill>
              </a:rPr>
              <a:t>6- الإنتان الشامل بعد استئصال الطحال </a:t>
            </a:r>
            <a:r>
              <a:rPr lang="en-US" b="1" dirty="0">
                <a:solidFill>
                  <a:srgbClr val="C00000"/>
                </a:solidFill>
              </a:rPr>
              <a:t>OPSI </a:t>
            </a:r>
            <a:r>
              <a:rPr lang="ar-EG" b="1" dirty="0">
                <a:solidFill>
                  <a:srgbClr val="C00000"/>
                </a:solidFill>
              </a:rPr>
              <a:t>: </a:t>
            </a:r>
            <a:r>
              <a:rPr lang="ar-EG" dirty="0"/>
              <a:t>ازدياد قابلية الإصابة بتجرثم الدم الصاعق , و التهاب السحايا و ذات الرئة بسبب فقد وظيفة الطحال و نسبتها قليلة عند البالغين و خطورتها أكثر عند الأطفال </a:t>
            </a:r>
            <a:endParaRPr lang="en-US" dirty="0"/>
          </a:p>
          <a:p>
            <a:r>
              <a:rPr lang="ar-EG" dirty="0"/>
              <a:t>و التظاهرات النموذجية من حدوث </a:t>
            </a:r>
            <a:r>
              <a:rPr lang="ar-EG" dirty="0">
                <a:solidFill>
                  <a:srgbClr val="00B050"/>
                </a:solidFill>
              </a:rPr>
              <a:t>الحمى و الزكام و انتان تنفسي علوي و الصدمة و السبات</a:t>
            </a:r>
            <a:r>
              <a:rPr lang="ar-EG" dirty="0"/>
              <a:t> </a:t>
            </a:r>
            <a:endParaRPr lang="en-US" dirty="0"/>
          </a:p>
          <a:p>
            <a:r>
              <a:rPr lang="ar-EG" dirty="0"/>
              <a:t>و لذلك يجب تثقيف المرضى حول </a:t>
            </a:r>
            <a:r>
              <a:rPr lang="ar-EG" dirty="0" err="1"/>
              <a:t>حول</a:t>
            </a:r>
            <a:r>
              <a:rPr lang="ar-EG" dirty="0"/>
              <a:t> خطورة الإنتان التالي </a:t>
            </a:r>
            <a:r>
              <a:rPr lang="ar-EG" dirty="0" err="1"/>
              <a:t>لإستئصال</a:t>
            </a:r>
            <a:r>
              <a:rPr lang="ar-EG" dirty="0"/>
              <a:t> الطحال و استشارة الطبيب بأسرع ما يمكن في حالة الشبهة كوجود الحمى و بقية الأعراض </a:t>
            </a:r>
            <a:endParaRPr lang="en-US" dirty="0"/>
          </a:p>
          <a:p>
            <a:endParaRPr lang="ar-SY" dirty="0"/>
          </a:p>
        </p:txBody>
      </p:sp>
    </p:spTree>
    <p:extLst>
      <p:ext uri="{BB962C8B-B14F-4D97-AF65-F5344CB8AC3E}">
        <p14:creationId xmlns:p14="http://schemas.microsoft.com/office/powerpoint/2010/main" val="15040392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295400" y="381000"/>
            <a:ext cx="6629400" cy="914400"/>
          </a:xfrm>
        </p:spPr>
        <p:txBody>
          <a:bodyPr/>
          <a:lstStyle/>
          <a:p>
            <a:pPr eaLnBrk="1" hangingPunct="1"/>
            <a:r>
              <a:rPr lang="en-US" b="1" dirty="0" smtClean="0">
                <a:solidFill>
                  <a:srgbClr val="0070C0"/>
                </a:solidFill>
              </a:rPr>
              <a:t>QUESTIONS</a:t>
            </a:r>
          </a:p>
        </p:txBody>
      </p:sp>
      <p:pic>
        <p:nvPicPr>
          <p:cNvPr id="35843" name="Picture 3" descr="MCj043441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524000"/>
            <a:ext cx="4536504"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01008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490537"/>
          </a:xfrm>
        </p:spPr>
        <p:txBody>
          <a:bodyPr>
            <a:normAutofit fontScale="90000"/>
          </a:bodyPr>
          <a:lstStyle/>
          <a:p>
            <a:r>
              <a:rPr lang="en-US" sz="4000" b="1"/>
              <a:t>SPLENOMEGALY</a:t>
            </a:r>
          </a:p>
        </p:txBody>
      </p:sp>
      <p:sp>
        <p:nvSpPr>
          <p:cNvPr id="5123" name="Rectangle 3"/>
          <p:cNvSpPr>
            <a:spLocks noGrp="1" noChangeArrowheads="1"/>
          </p:cNvSpPr>
          <p:nvPr>
            <p:ph type="body" idx="1"/>
          </p:nvPr>
        </p:nvSpPr>
        <p:spPr>
          <a:xfrm>
            <a:off x="457200" y="765175"/>
            <a:ext cx="8229600" cy="5832475"/>
          </a:xfrm>
        </p:spPr>
        <p:txBody>
          <a:bodyPr/>
          <a:lstStyle/>
          <a:p>
            <a:pPr algn="l" rtl="0">
              <a:lnSpc>
                <a:spcPct val="80000"/>
              </a:lnSpc>
              <a:buFontTx/>
              <a:buNone/>
            </a:pPr>
            <a:r>
              <a:rPr lang="en-US" sz="2000" b="1"/>
              <a:t>Causes</a:t>
            </a:r>
          </a:p>
          <a:p>
            <a:pPr algn="l" rtl="0">
              <a:lnSpc>
                <a:spcPct val="80000"/>
              </a:lnSpc>
              <a:buFontTx/>
              <a:buNone/>
            </a:pPr>
            <a:r>
              <a:rPr lang="en-US" sz="2000"/>
              <a:t>A clinically palpable spleen can have many causes.</a:t>
            </a:r>
          </a:p>
          <a:p>
            <a:pPr algn="l" rtl="0">
              <a:lnSpc>
                <a:spcPct val="80000"/>
              </a:lnSpc>
              <a:buFontTx/>
              <a:buNone/>
            </a:pPr>
            <a:r>
              <a:rPr lang="en-US" sz="2000"/>
              <a:t>■ Infection:</a:t>
            </a:r>
          </a:p>
          <a:p>
            <a:pPr algn="l" rtl="0">
              <a:lnSpc>
                <a:spcPct val="80000"/>
              </a:lnSpc>
              <a:buFontTx/>
              <a:buNone/>
            </a:pPr>
            <a:r>
              <a:rPr lang="en-US" sz="2000"/>
              <a:t>(a) acute, e.g. septic shock, infective endocarditis,</a:t>
            </a:r>
          </a:p>
          <a:p>
            <a:pPr algn="l" rtl="0">
              <a:lnSpc>
                <a:spcPct val="80000"/>
              </a:lnSpc>
              <a:buFontTx/>
              <a:buNone/>
            </a:pPr>
            <a:r>
              <a:rPr lang="en-US" sz="2000"/>
              <a:t>typhoid, infectious mononucleosis</a:t>
            </a:r>
          </a:p>
          <a:p>
            <a:pPr algn="l" rtl="0">
              <a:lnSpc>
                <a:spcPct val="80000"/>
              </a:lnSpc>
              <a:buFontTx/>
              <a:buNone/>
            </a:pPr>
            <a:r>
              <a:rPr lang="en-US" sz="2000"/>
              <a:t>(b) chronic, e.g. tuberculosis and brucellosis</a:t>
            </a:r>
          </a:p>
          <a:p>
            <a:pPr algn="l" rtl="0">
              <a:lnSpc>
                <a:spcPct val="80000"/>
              </a:lnSpc>
              <a:buFontTx/>
              <a:buNone/>
            </a:pPr>
            <a:r>
              <a:rPr lang="en-US" sz="2000"/>
              <a:t>(c) parasitic, e.g. malaria, kala-azar and</a:t>
            </a:r>
          </a:p>
          <a:p>
            <a:pPr algn="l" rtl="0">
              <a:lnSpc>
                <a:spcPct val="80000"/>
              </a:lnSpc>
              <a:buFontTx/>
              <a:buNone/>
            </a:pPr>
            <a:r>
              <a:rPr lang="en-US" sz="2000"/>
              <a:t>schistosomiasis.</a:t>
            </a:r>
          </a:p>
          <a:p>
            <a:pPr algn="l" rtl="0">
              <a:lnSpc>
                <a:spcPct val="80000"/>
              </a:lnSpc>
              <a:buFontTx/>
              <a:buNone/>
            </a:pPr>
            <a:r>
              <a:rPr lang="en-US" sz="2000"/>
              <a:t>■ Inflammation: rheumatoid arthritis, sarcoidosis, SLE.</a:t>
            </a:r>
          </a:p>
          <a:p>
            <a:pPr algn="l" rtl="0">
              <a:lnSpc>
                <a:spcPct val="80000"/>
              </a:lnSpc>
              <a:buFontTx/>
              <a:buNone/>
            </a:pPr>
            <a:r>
              <a:rPr lang="en-US" sz="2000"/>
              <a:t>■ Haematological: haemolytic anaemia,</a:t>
            </a:r>
          </a:p>
          <a:p>
            <a:pPr algn="l" rtl="0">
              <a:lnSpc>
                <a:spcPct val="80000"/>
              </a:lnSpc>
              <a:buFontTx/>
              <a:buNone/>
            </a:pPr>
            <a:r>
              <a:rPr lang="en-US" sz="2000"/>
              <a:t>haemoglobinopathies and the leukaemias, lymphomas</a:t>
            </a:r>
          </a:p>
          <a:p>
            <a:pPr algn="l" rtl="0">
              <a:lnSpc>
                <a:spcPct val="80000"/>
              </a:lnSpc>
              <a:buFontTx/>
              <a:buNone/>
            </a:pPr>
            <a:r>
              <a:rPr lang="en-US" sz="2000"/>
              <a:t>and myeloproliferative disorders.</a:t>
            </a:r>
          </a:p>
          <a:p>
            <a:pPr algn="l" rtl="0">
              <a:lnSpc>
                <a:spcPct val="80000"/>
              </a:lnSpc>
              <a:buFontTx/>
              <a:buNone/>
            </a:pPr>
            <a:r>
              <a:rPr lang="en-US" sz="2000"/>
              <a:t>■ Portal hypertension: liver disease.</a:t>
            </a:r>
          </a:p>
          <a:p>
            <a:pPr algn="l" rtl="0">
              <a:lnSpc>
                <a:spcPct val="80000"/>
              </a:lnSpc>
              <a:buFontTx/>
              <a:buNone/>
            </a:pPr>
            <a:r>
              <a:rPr lang="en-US" sz="2000"/>
              <a:t>■ Miscellaneous: storage diseases, amyloid, primary and</a:t>
            </a:r>
          </a:p>
          <a:p>
            <a:pPr algn="l" rtl="0">
              <a:lnSpc>
                <a:spcPct val="80000"/>
              </a:lnSpc>
              <a:buFontTx/>
              <a:buNone/>
            </a:pPr>
            <a:r>
              <a:rPr lang="en-US" sz="2000"/>
              <a:t>secondary neoplasias, tropical splenomegaly</a:t>
            </a:r>
          </a:p>
          <a:p>
            <a:pPr algn="l" rtl="0">
              <a:lnSpc>
                <a:spcPct val="80000"/>
              </a:lnSpc>
              <a:buFontTx/>
              <a:buNone/>
            </a:pPr>
            <a:r>
              <a:rPr lang="en-US" sz="2000">
                <a:solidFill>
                  <a:srgbClr val="FF0066"/>
                </a:solidFill>
              </a:rPr>
              <a:t>Massive splenomegaly</a:t>
            </a:r>
            <a:r>
              <a:rPr lang="en-US" sz="2000"/>
              <a:t>. This is seen in myelofibrosis, chronic</a:t>
            </a:r>
          </a:p>
          <a:p>
            <a:pPr algn="l" rtl="0">
              <a:lnSpc>
                <a:spcPct val="80000"/>
              </a:lnSpc>
              <a:buFontTx/>
              <a:buNone/>
            </a:pPr>
            <a:r>
              <a:rPr lang="en-US" sz="2000"/>
              <a:t>myeloid leukaemia, chronic malaria, kala-azar or, rarely,</a:t>
            </a:r>
          </a:p>
          <a:p>
            <a:pPr algn="l" rtl="0">
              <a:lnSpc>
                <a:spcPct val="80000"/>
              </a:lnSpc>
              <a:buFontTx/>
              <a:buNone/>
            </a:pPr>
            <a:r>
              <a:rPr lang="en-US" sz="2000"/>
              <a:t>Gaucher’s disease.</a:t>
            </a:r>
          </a:p>
          <a:p>
            <a:pPr algn="l" rtl="0">
              <a:lnSpc>
                <a:spcPct val="80000"/>
              </a:lnSpc>
              <a:buFontTx/>
              <a:buNone/>
            </a:pPr>
            <a:endParaRPr lang="en-US" sz="2000"/>
          </a:p>
        </p:txBody>
      </p:sp>
    </p:spTree>
    <p:extLst>
      <p:ext uri="{BB962C8B-B14F-4D97-AF65-F5344CB8AC3E}">
        <p14:creationId xmlns:p14="http://schemas.microsoft.com/office/powerpoint/2010/main" val="20636891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81000"/>
            <a:ext cx="7772400" cy="1143000"/>
          </a:xfrm>
        </p:spPr>
        <p:txBody>
          <a:bodyPr/>
          <a:lstStyle/>
          <a:p>
            <a:pPr eaLnBrk="1" hangingPunct="1">
              <a:defRPr/>
            </a:pPr>
            <a:r>
              <a:rPr lang="en-US" dirty="0" smtClean="0">
                <a:solidFill>
                  <a:srgbClr val="C00000"/>
                </a:solidFill>
              </a:rPr>
              <a:t>Liver Trauma</a:t>
            </a:r>
            <a:endParaRPr lang="en-US" dirty="0">
              <a:solidFill>
                <a:srgbClr val="C00000"/>
              </a:solidFill>
            </a:endParaRPr>
          </a:p>
        </p:txBody>
      </p:sp>
      <p:sp>
        <p:nvSpPr>
          <p:cNvPr id="20483" name="Content Placeholder 3"/>
          <p:cNvSpPr>
            <a:spLocks noGrp="1"/>
          </p:cNvSpPr>
          <p:nvPr>
            <p:ph idx="1"/>
          </p:nvPr>
        </p:nvSpPr>
        <p:spPr>
          <a:xfrm>
            <a:off x="304800" y="2209800"/>
            <a:ext cx="4495800" cy="3886200"/>
          </a:xfrm>
        </p:spPr>
        <p:txBody>
          <a:bodyPr/>
          <a:lstStyle/>
          <a:p>
            <a:pPr eaLnBrk="1" hangingPunct="1">
              <a:lnSpc>
                <a:spcPts val="2900"/>
              </a:lnSpc>
              <a:spcBef>
                <a:spcPts val="1200"/>
              </a:spcBef>
            </a:pPr>
            <a:r>
              <a:rPr lang="en-US" sz="2400" smtClean="0"/>
              <a:t>Blunt trauma is most common cause of injury to liver</a:t>
            </a:r>
          </a:p>
          <a:p>
            <a:pPr eaLnBrk="1" hangingPunct="1">
              <a:lnSpc>
                <a:spcPts val="2900"/>
              </a:lnSpc>
              <a:spcBef>
                <a:spcPts val="3000"/>
              </a:spcBef>
            </a:pPr>
            <a:r>
              <a:rPr lang="en-US" sz="2400" smtClean="0"/>
              <a:t>High risk due to:</a:t>
            </a:r>
          </a:p>
          <a:p>
            <a:pPr lvl="1" eaLnBrk="1" hangingPunct="1">
              <a:lnSpc>
                <a:spcPts val="2900"/>
              </a:lnSpc>
              <a:spcBef>
                <a:spcPts val="1200"/>
              </a:spcBef>
              <a:buFont typeface="Arial" charset="0"/>
              <a:buChar char="•"/>
            </a:pPr>
            <a:r>
              <a:rPr lang="en-US" sz="2400" smtClean="0"/>
              <a:t>Large organ, friable parenchyma, ligamentous attachments</a:t>
            </a:r>
          </a:p>
        </p:txBody>
      </p:sp>
      <p:pic>
        <p:nvPicPr>
          <p:cNvPr id="20484" name="Picture 4" descr="severe liver traum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139950"/>
            <a:ext cx="383540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7692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7772400" cy="1143000"/>
          </a:xfrm>
        </p:spPr>
        <p:txBody>
          <a:bodyPr/>
          <a:lstStyle/>
          <a:p>
            <a:pPr eaLnBrk="1" hangingPunct="1">
              <a:defRPr/>
            </a:pPr>
            <a:r>
              <a:rPr lang="en-US" dirty="0" smtClean="0">
                <a:solidFill>
                  <a:schemeClr val="bg2">
                    <a:lumMod val="40000"/>
                    <a:lumOff val="60000"/>
                  </a:schemeClr>
                </a:solidFill>
              </a:rPr>
              <a:t>AAST Liver Injury Grading</a:t>
            </a:r>
            <a:endParaRPr lang="en-US" dirty="0">
              <a:solidFill>
                <a:schemeClr val="bg2">
                  <a:lumMod val="40000"/>
                  <a:lumOff val="60000"/>
                </a:schemeClr>
              </a:solidFill>
            </a:endParaRPr>
          </a:p>
        </p:txBody>
      </p:sp>
      <p:pic>
        <p:nvPicPr>
          <p:cNvPr id="22531" name="Picture 4" descr="Liver injury grades.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327" y="0"/>
            <a:ext cx="9111394" cy="537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Grade 1 C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8257" y="5129849"/>
            <a:ext cx="3070225" cy="174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Grade 4 CT.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3937" y="5109528"/>
            <a:ext cx="2819400" cy="160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962400" y="4648200"/>
            <a:ext cx="1371600" cy="369888"/>
          </a:xfrm>
          <a:prstGeom prst="rect">
            <a:avLst/>
          </a:prstGeom>
          <a:noFill/>
        </p:spPr>
        <p:txBody>
          <a:bodyPr>
            <a:spAutoFit/>
          </a:bodyPr>
          <a:lstStyle/>
          <a:p>
            <a:pPr>
              <a:defRPr/>
            </a:pPr>
            <a:r>
              <a:rPr lang="en-US" b="1" dirty="0">
                <a:solidFill>
                  <a:srgbClr val="FFFFFF"/>
                </a:solidFill>
                <a:latin typeface="+mn-lt"/>
                <a:cs typeface="+mn-cs"/>
              </a:rPr>
              <a:t>Grade I</a:t>
            </a:r>
          </a:p>
        </p:txBody>
      </p:sp>
      <p:sp>
        <p:nvSpPr>
          <p:cNvPr id="9" name="TextBox 8"/>
          <p:cNvSpPr txBox="1"/>
          <p:nvPr/>
        </p:nvSpPr>
        <p:spPr>
          <a:xfrm>
            <a:off x="4038600" y="6096000"/>
            <a:ext cx="1371600" cy="369888"/>
          </a:xfrm>
          <a:prstGeom prst="rect">
            <a:avLst/>
          </a:prstGeom>
          <a:noFill/>
        </p:spPr>
        <p:txBody>
          <a:bodyPr>
            <a:spAutoFit/>
          </a:bodyPr>
          <a:lstStyle/>
          <a:p>
            <a:pPr>
              <a:defRPr/>
            </a:pPr>
            <a:r>
              <a:rPr lang="en-US" b="1" dirty="0">
                <a:solidFill>
                  <a:srgbClr val="FFFFFF"/>
                </a:solidFill>
                <a:latin typeface="+mn-lt"/>
                <a:cs typeface="+mn-cs"/>
              </a:rPr>
              <a:t>Grade IV</a:t>
            </a:r>
          </a:p>
        </p:txBody>
      </p:sp>
      <p:cxnSp>
        <p:nvCxnSpPr>
          <p:cNvPr id="11" name="Straight Arrow Connector 10"/>
          <p:cNvCxnSpPr/>
          <p:nvPr/>
        </p:nvCxnSpPr>
        <p:spPr>
          <a:xfrm rot="10800000" flipV="1">
            <a:off x="5135562" y="4399598"/>
            <a:ext cx="2378075" cy="730250"/>
          </a:xfrm>
          <a:prstGeom prst="straightConnector1">
            <a:avLst/>
          </a:prstGeom>
          <a:ln w="28575">
            <a:solidFill>
              <a:srgbClr val="FFFFFF"/>
            </a:solidFill>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flipV="1">
            <a:off x="5029200" y="5638800"/>
            <a:ext cx="1295400" cy="609600"/>
          </a:xfrm>
          <a:prstGeom prst="straightConnector1">
            <a:avLst/>
          </a:prstGeom>
          <a:ln w="28575">
            <a:solidFill>
              <a:srgbClr val="FFFFFF"/>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512996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642918"/>
            <a:ext cx="9144000" cy="5483245"/>
          </a:xfrm>
        </p:spPr>
        <p:txBody>
          <a:bodyPr>
            <a:normAutofit fontScale="92500" lnSpcReduction="20000"/>
          </a:bodyPr>
          <a:lstStyle/>
          <a:p>
            <a:r>
              <a:rPr lang="ar-EG" b="1" dirty="0" smtClean="0"/>
              <a:t>من </a:t>
            </a:r>
            <a:r>
              <a:rPr lang="ar-EG" b="1" dirty="0" err="1" smtClean="0"/>
              <a:t>إختلاطات</a:t>
            </a:r>
            <a:r>
              <a:rPr lang="ar-EG" b="1" dirty="0" smtClean="0"/>
              <a:t> استئصال الطحال كل ما يلي ما عدا   : </a:t>
            </a:r>
            <a:endParaRPr lang="en-US" dirty="0" smtClean="0"/>
          </a:p>
          <a:p>
            <a:r>
              <a:rPr lang="en-US" dirty="0" smtClean="0"/>
              <a:t>A </a:t>
            </a:r>
            <a:r>
              <a:rPr lang="ar-EG" dirty="0" smtClean="0"/>
              <a:t>– </a:t>
            </a:r>
            <a:r>
              <a:rPr lang="ar-EG" dirty="0" err="1" smtClean="0"/>
              <a:t>الإنخماص</a:t>
            </a:r>
            <a:r>
              <a:rPr lang="ar-EG" dirty="0" smtClean="0"/>
              <a:t> الرئوي                            </a:t>
            </a:r>
            <a:r>
              <a:rPr lang="en-US" dirty="0" smtClean="0"/>
              <a:t>B </a:t>
            </a:r>
            <a:r>
              <a:rPr lang="ar-EG" dirty="0" smtClean="0"/>
              <a:t>–  </a:t>
            </a:r>
            <a:r>
              <a:rPr lang="ar-EG" dirty="0" err="1" smtClean="0"/>
              <a:t>انثقاب</a:t>
            </a:r>
            <a:r>
              <a:rPr lang="ar-EG" dirty="0" smtClean="0"/>
              <a:t> المعدة                           </a:t>
            </a:r>
            <a:r>
              <a:rPr lang="en-US" dirty="0" smtClean="0"/>
              <a:t>C </a:t>
            </a:r>
            <a:r>
              <a:rPr lang="ar-EG" dirty="0" smtClean="0"/>
              <a:t>–  التهاب البنكرياس الحاد تالي لأذيته     </a:t>
            </a:r>
            <a:r>
              <a:rPr lang="en-US" dirty="0" smtClean="0"/>
              <a:t>D </a:t>
            </a:r>
            <a:r>
              <a:rPr lang="ar-EG" dirty="0" smtClean="0"/>
              <a:t>–  الخراج تحت الحجاب الحاجز </a:t>
            </a:r>
            <a:r>
              <a:rPr lang="ar-SY" dirty="0" smtClean="0"/>
              <a:t>             </a:t>
            </a:r>
            <a:r>
              <a:rPr lang="en-US" dirty="0" smtClean="0"/>
              <a:t>E </a:t>
            </a:r>
            <a:r>
              <a:rPr lang="ar-EG" dirty="0" smtClean="0"/>
              <a:t>– تناقص عدد </a:t>
            </a:r>
            <a:r>
              <a:rPr lang="ar-EG" dirty="0" err="1" smtClean="0"/>
              <a:t>الصفيحات</a:t>
            </a:r>
            <a:r>
              <a:rPr lang="ar-EG" dirty="0" smtClean="0"/>
              <a:t> الدموية </a:t>
            </a:r>
            <a:endParaRPr lang="en-US" dirty="0" smtClean="0"/>
          </a:p>
          <a:p>
            <a:r>
              <a:rPr lang="ar-EG" b="1" dirty="0" smtClean="0"/>
              <a:t>واحد مما يلي لا يوصى باستئصال الطحال : </a:t>
            </a:r>
            <a:endParaRPr lang="en-US" dirty="0" smtClean="0"/>
          </a:p>
          <a:p>
            <a:r>
              <a:rPr lang="en-US" dirty="0" smtClean="0"/>
              <a:t>A </a:t>
            </a:r>
            <a:r>
              <a:rPr lang="ar-EG" dirty="0" smtClean="0"/>
              <a:t>– فقر الدم </a:t>
            </a:r>
            <a:r>
              <a:rPr lang="ar-EG" dirty="0" err="1" smtClean="0"/>
              <a:t>الإنحلالي</a:t>
            </a:r>
            <a:r>
              <a:rPr lang="ar-EG" dirty="0" smtClean="0"/>
              <a:t> المناعي الذاتي الثانوي للأضداد الباردة  </a:t>
            </a:r>
            <a:r>
              <a:rPr lang="ar-SY" dirty="0" smtClean="0"/>
              <a:t>    </a:t>
            </a:r>
            <a:r>
              <a:rPr lang="ar-EG" dirty="0" smtClean="0"/>
              <a:t>    </a:t>
            </a:r>
            <a:r>
              <a:rPr lang="en-US" dirty="0" smtClean="0"/>
              <a:t>B </a:t>
            </a:r>
            <a:r>
              <a:rPr lang="ar-EG" dirty="0" smtClean="0"/>
              <a:t>– </a:t>
            </a:r>
            <a:r>
              <a:rPr lang="ar-EG" dirty="0" err="1" smtClean="0"/>
              <a:t>فرفرية</a:t>
            </a:r>
            <a:r>
              <a:rPr lang="ar-EG" dirty="0" smtClean="0"/>
              <a:t> نقص </a:t>
            </a:r>
            <a:r>
              <a:rPr lang="ar-EG" dirty="0" err="1" smtClean="0"/>
              <a:t>الصفيحات</a:t>
            </a:r>
            <a:r>
              <a:rPr lang="ar-EG" dirty="0" smtClean="0"/>
              <a:t> الأساسي </a:t>
            </a:r>
            <a:r>
              <a:rPr lang="en-US" dirty="0" smtClean="0"/>
              <a:t>         C </a:t>
            </a:r>
            <a:r>
              <a:rPr lang="ar-EG" dirty="0" smtClean="0"/>
              <a:t>– </a:t>
            </a:r>
            <a:r>
              <a:rPr lang="ar-EG" dirty="0" err="1" smtClean="0"/>
              <a:t>التلاسيميا</a:t>
            </a:r>
            <a:r>
              <a:rPr lang="ar-EG" dirty="0" smtClean="0"/>
              <a:t>                       </a:t>
            </a:r>
            <a:r>
              <a:rPr lang="en-US" dirty="0" smtClean="0"/>
              <a:t>D </a:t>
            </a:r>
            <a:r>
              <a:rPr lang="ar-EG" dirty="0" smtClean="0"/>
              <a:t>–     تكور الكريات الحمر الوراثي                              </a:t>
            </a:r>
            <a:r>
              <a:rPr lang="ar-SY" dirty="0" smtClean="0"/>
              <a:t>  </a:t>
            </a:r>
            <a:r>
              <a:rPr lang="ar-EG" dirty="0" smtClean="0"/>
              <a:t>      </a:t>
            </a:r>
            <a:r>
              <a:rPr lang="en-US" dirty="0" smtClean="0"/>
              <a:t>E </a:t>
            </a:r>
            <a:r>
              <a:rPr lang="ar-EG" dirty="0" smtClean="0"/>
              <a:t>– فرط الطحالية </a:t>
            </a:r>
            <a:r>
              <a:rPr lang="ar-EG" dirty="0" err="1" smtClean="0"/>
              <a:t>البدئي</a:t>
            </a:r>
            <a:r>
              <a:rPr lang="ar-EG" dirty="0" smtClean="0"/>
              <a:t>  </a:t>
            </a:r>
            <a:endParaRPr lang="en-US" dirty="0" smtClean="0"/>
          </a:p>
          <a:p>
            <a:r>
              <a:rPr lang="ar-EG" dirty="0" smtClean="0"/>
              <a:t>   </a:t>
            </a:r>
            <a:endParaRPr lang="en-US" dirty="0" smtClean="0"/>
          </a:p>
          <a:p>
            <a:r>
              <a:rPr lang="ar-EG" b="1" dirty="0" smtClean="0"/>
              <a:t>نلاحظ علامة كير في حالة  : </a:t>
            </a:r>
            <a:endParaRPr lang="en-US" dirty="0" smtClean="0"/>
          </a:p>
          <a:p>
            <a:r>
              <a:rPr lang="en-US" dirty="0" smtClean="0"/>
              <a:t>A </a:t>
            </a:r>
            <a:r>
              <a:rPr lang="ar-EG" dirty="0" smtClean="0"/>
              <a:t>– القرحة الهضمية    </a:t>
            </a:r>
            <a:r>
              <a:rPr lang="en-US" dirty="0" smtClean="0"/>
              <a:t>B </a:t>
            </a:r>
            <a:r>
              <a:rPr lang="ar-EG" dirty="0" smtClean="0"/>
              <a:t>– انسداد </a:t>
            </a:r>
            <a:r>
              <a:rPr lang="ar-EG" smtClean="0"/>
              <a:t>الأمعاء   </a:t>
            </a:r>
            <a:r>
              <a:rPr lang="en-US" smtClean="0"/>
              <a:t>C </a:t>
            </a:r>
            <a:r>
              <a:rPr lang="ar-EG" dirty="0" smtClean="0"/>
              <a:t>– التهاب الزائدة الدودية          </a:t>
            </a:r>
            <a:r>
              <a:rPr lang="en-US" dirty="0" smtClean="0"/>
              <a:t>D </a:t>
            </a:r>
            <a:r>
              <a:rPr lang="ar-EG" dirty="0" smtClean="0"/>
              <a:t>–التهاب المرارة         </a:t>
            </a:r>
            <a:r>
              <a:rPr lang="en-US" dirty="0" smtClean="0"/>
              <a:t>E </a:t>
            </a:r>
            <a:r>
              <a:rPr lang="ar-EG" dirty="0" smtClean="0"/>
              <a:t>–  تمزق الطحال </a:t>
            </a:r>
            <a:endParaRPr lang="en-US" dirty="0" smtClean="0"/>
          </a:p>
          <a:p>
            <a:endParaRPr lang="ar-SY"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0"/>
          <p:cNvGrpSpPr>
            <a:grpSpLocks/>
          </p:cNvGrpSpPr>
          <p:nvPr/>
        </p:nvGrpSpPr>
        <p:grpSpPr bwMode="auto">
          <a:xfrm>
            <a:off x="109055" y="188640"/>
            <a:ext cx="8925854" cy="6480721"/>
            <a:chOff x="238" y="384"/>
            <a:chExt cx="2701" cy="1849"/>
          </a:xfrm>
        </p:grpSpPr>
        <p:pic>
          <p:nvPicPr>
            <p:cNvPr id="5" name="Picture 5" descr="figure_21_10c-jLE.jpg                                          000C79F6G5_02                          C6A52E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 y="384"/>
              <a:ext cx="2701" cy="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6"/>
            <p:cNvSpPr>
              <a:spLocks noChangeAspect="1" noChangeShapeType="1"/>
            </p:cNvSpPr>
            <p:nvPr/>
          </p:nvSpPr>
          <p:spPr bwMode="auto">
            <a:xfrm>
              <a:off x="820" y="567"/>
              <a:ext cx="543" cy="1"/>
            </a:xfrm>
            <a:prstGeom prst="line">
              <a:avLst/>
            </a:prstGeom>
            <a:noFill/>
            <a:ln w="25400">
              <a:solidFill>
                <a:srgbClr val="231F20"/>
              </a:solidFill>
              <a:round/>
              <a:headEnd/>
              <a:tailEnd/>
            </a:ln>
            <a:extLst>
              <a:ext uri="{909E8E84-426E-40DD-AFC4-6F175D3DCCD1}">
                <a14:hiddenFill xmlns:a14="http://schemas.microsoft.com/office/drawing/2010/main">
                  <a:noFill/>
                </a14:hiddenFill>
              </a:ext>
            </a:extLst>
          </p:spPr>
          <p:txBody>
            <a:bodyPr/>
            <a:lstStyle/>
            <a:p>
              <a:pPr>
                <a:defRPr/>
              </a:pPr>
              <a:endParaRPr lang="ar-SY" kern="0" smtClean="0">
                <a:solidFill>
                  <a:sysClr val="windowText" lastClr="000000"/>
                </a:solidFill>
              </a:endParaRPr>
            </a:p>
          </p:txBody>
        </p:sp>
        <p:sp>
          <p:nvSpPr>
            <p:cNvPr id="7" name="Line 7"/>
            <p:cNvSpPr>
              <a:spLocks noChangeAspect="1" noChangeShapeType="1"/>
            </p:cNvSpPr>
            <p:nvPr/>
          </p:nvSpPr>
          <p:spPr bwMode="auto">
            <a:xfrm>
              <a:off x="656" y="787"/>
              <a:ext cx="862" cy="1"/>
            </a:xfrm>
            <a:prstGeom prst="line">
              <a:avLst/>
            </a:prstGeom>
            <a:noFill/>
            <a:ln w="25400">
              <a:solidFill>
                <a:srgbClr val="231F20"/>
              </a:solidFill>
              <a:round/>
              <a:headEnd/>
              <a:tailEnd/>
            </a:ln>
            <a:extLst>
              <a:ext uri="{909E8E84-426E-40DD-AFC4-6F175D3DCCD1}">
                <a14:hiddenFill xmlns:a14="http://schemas.microsoft.com/office/drawing/2010/main">
                  <a:noFill/>
                </a14:hiddenFill>
              </a:ext>
            </a:extLst>
          </p:spPr>
          <p:txBody>
            <a:bodyPr/>
            <a:lstStyle/>
            <a:p>
              <a:pPr>
                <a:defRPr/>
              </a:pPr>
              <a:endParaRPr lang="ar-SY" kern="0" smtClean="0">
                <a:solidFill>
                  <a:sysClr val="windowText" lastClr="000000"/>
                </a:solidFill>
              </a:endParaRPr>
            </a:p>
          </p:txBody>
        </p:sp>
        <p:sp>
          <p:nvSpPr>
            <p:cNvPr id="8" name="Line 8"/>
            <p:cNvSpPr>
              <a:spLocks noChangeAspect="1" noChangeShapeType="1"/>
            </p:cNvSpPr>
            <p:nvPr/>
          </p:nvSpPr>
          <p:spPr bwMode="auto">
            <a:xfrm>
              <a:off x="696" y="1000"/>
              <a:ext cx="341" cy="1"/>
            </a:xfrm>
            <a:prstGeom prst="line">
              <a:avLst/>
            </a:prstGeom>
            <a:noFill/>
            <a:ln w="25400">
              <a:solidFill>
                <a:srgbClr val="231F20"/>
              </a:solidFill>
              <a:round/>
              <a:headEnd/>
              <a:tailEnd/>
            </a:ln>
            <a:extLst>
              <a:ext uri="{909E8E84-426E-40DD-AFC4-6F175D3DCCD1}">
                <a14:hiddenFill xmlns:a14="http://schemas.microsoft.com/office/drawing/2010/main">
                  <a:noFill/>
                </a14:hiddenFill>
              </a:ext>
            </a:extLst>
          </p:spPr>
          <p:txBody>
            <a:bodyPr/>
            <a:lstStyle/>
            <a:p>
              <a:pPr>
                <a:defRPr/>
              </a:pPr>
              <a:endParaRPr lang="ar-SY" kern="0" smtClean="0">
                <a:solidFill>
                  <a:sysClr val="windowText" lastClr="000000"/>
                </a:solidFill>
              </a:endParaRPr>
            </a:p>
          </p:txBody>
        </p:sp>
        <p:sp>
          <p:nvSpPr>
            <p:cNvPr id="9" name="Line 9"/>
            <p:cNvSpPr>
              <a:spLocks noChangeAspect="1" noChangeShapeType="1"/>
            </p:cNvSpPr>
            <p:nvPr/>
          </p:nvSpPr>
          <p:spPr bwMode="auto">
            <a:xfrm>
              <a:off x="686" y="1603"/>
              <a:ext cx="339" cy="0"/>
            </a:xfrm>
            <a:prstGeom prst="line">
              <a:avLst/>
            </a:prstGeom>
            <a:noFill/>
            <a:ln w="25400">
              <a:solidFill>
                <a:srgbClr val="231F20"/>
              </a:solidFill>
              <a:round/>
              <a:headEnd/>
              <a:tailEnd/>
            </a:ln>
            <a:extLst>
              <a:ext uri="{909E8E84-426E-40DD-AFC4-6F175D3DCCD1}">
                <a14:hiddenFill xmlns:a14="http://schemas.microsoft.com/office/drawing/2010/main">
                  <a:noFill/>
                </a14:hiddenFill>
              </a:ext>
            </a:extLst>
          </p:spPr>
          <p:txBody>
            <a:bodyPr/>
            <a:lstStyle/>
            <a:p>
              <a:pPr>
                <a:defRPr/>
              </a:pPr>
              <a:endParaRPr lang="ar-SY" kern="0" smtClean="0">
                <a:solidFill>
                  <a:sysClr val="windowText" lastClr="000000"/>
                </a:solidFill>
              </a:endParaRPr>
            </a:p>
          </p:txBody>
        </p:sp>
        <p:sp>
          <p:nvSpPr>
            <p:cNvPr id="10" name="Line 10"/>
            <p:cNvSpPr>
              <a:spLocks noChangeAspect="1" noChangeShapeType="1"/>
            </p:cNvSpPr>
            <p:nvPr/>
          </p:nvSpPr>
          <p:spPr bwMode="auto">
            <a:xfrm>
              <a:off x="760" y="1880"/>
              <a:ext cx="505" cy="0"/>
            </a:xfrm>
            <a:prstGeom prst="line">
              <a:avLst/>
            </a:prstGeom>
            <a:noFill/>
            <a:ln w="25400">
              <a:solidFill>
                <a:srgbClr val="231F20"/>
              </a:solidFill>
              <a:round/>
              <a:headEnd/>
              <a:tailEnd/>
            </a:ln>
            <a:extLst>
              <a:ext uri="{909E8E84-426E-40DD-AFC4-6F175D3DCCD1}">
                <a14:hiddenFill xmlns:a14="http://schemas.microsoft.com/office/drawing/2010/main">
                  <a:noFill/>
                </a14:hiddenFill>
              </a:ext>
            </a:extLst>
          </p:spPr>
          <p:txBody>
            <a:bodyPr/>
            <a:lstStyle/>
            <a:p>
              <a:pPr>
                <a:defRPr/>
              </a:pPr>
              <a:endParaRPr lang="ar-SY" kern="0" smtClean="0">
                <a:solidFill>
                  <a:sysClr val="windowText" lastClr="000000"/>
                </a:solidFill>
              </a:endParaRPr>
            </a:p>
          </p:txBody>
        </p:sp>
        <p:sp>
          <p:nvSpPr>
            <p:cNvPr id="11" name="Freeform 11"/>
            <p:cNvSpPr>
              <a:spLocks noChangeAspect="1"/>
            </p:cNvSpPr>
            <p:nvPr/>
          </p:nvSpPr>
          <p:spPr bwMode="auto">
            <a:xfrm>
              <a:off x="541" y="1311"/>
              <a:ext cx="995" cy="183"/>
            </a:xfrm>
            <a:custGeom>
              <a:avLst/>
              <a:gdLst>
                <a:gd name="T0" fmla="*/ 0 w 1990"/>
                <a:gd name="T1" fmla="*/ 0 h 366"/>
                <a:gd name="T2" fmla="*/ 148 w 1990"/>
                <a:gd name="T3" fmla="*/ 0 h 366"/>
                <a:gd name="T4" fmla="*/ 995 w 1990"/>
                <a:gd name="T5" fmla="*/ 183 h 366"/>
                <a:gd name="T6" fmla="*/ 0 60000 65536"/>
                <a:gd name="T7" fmla="*/ 0 60000 65536"/>
                <a:gd name="T8" fmla="*/ 0 60000 65536"/>
                <a:gd name="T9" fmla="*/ 0 w 1990"/>
                <a:gd name="T10" fmla="*/ 0 h 366"/>
                <a:gd name="T11" fmla="*/ 1990 w 1990"/>
                <a:gd name="T12" fmla="*/ 366 h 366"/>
              </a:gdLst>
              <a:ahLst/>
              <a:cxnLst>
                <a:cxn ang="T6">
                  <a:pos x="T0" y="T1"/>
                </a:cxn>
                <a:cxn ang="T7">
                  <a:pos x="T2" y="T3"/>
                </a:cxn>
                <a:cxn ang="T8">
                  <a:pos x="T4" y="T5"/>
                </a:cxn>
              </a:cxnLst>
              <a:rect l="T9" t="T10" r="T11" b="T12"/>
              <a:pathLst>
                <a:path w="1990" h="366">
                  <a:moveTo>
                    <a:pt x="0" y="0"/>
                  </a:moveTo>
                  <a:lnTo>
                    <a:pt x="296" y="0"/>
                  </a:lnTo>
                  <a:lnTo>
                    <a:pt x="1990" y="366"/>
                  </a:lnTo>
                </a:path>
              </a:pathLst>
            </a:custGeom>
            <a:noFill/>
            <a:ln w="254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ar-SY" kern="0" smtClean="0">
                <a:solidFill>
                  <a:sysClr val="windowText" lastClr="000000"/>
                </a:solidFill>
              </a:endParaRPr>
            </a:p>
          </p:txBody>
        </p:sp>
        <p:sp>
          <p:nvSpPr>
            <p:cNvPr id="13" name="Rectangle 13"/>
            <p:cNvSpPr>
              <a:spLocks noChangeAspect="1" noChangeArrowheads="1"/>
            </p:cNvSpPr>
            <p:nvPr/>
          </p:nvSpPr>
          <p:spPr bwMode="auto">
            <a:xfrm>
              <a:off x="309" y="507"/>
              <a:ext cx="50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200" b="1" kern="0" smtClean="0">
                  <a:solidFill>
                    <a:srgbClr val="231F20"/>
                  </a:solidFill>
                </a:rPr>
                <a:t>Diaphragm</a:t>
              </a:r>
              <a:endParaRPr lang="en-US" sz="1200" b="1" kern="0" smtClean="0">
                <a:solidFill>
                  <a:sysClr val="windowText" lastClr="000000"/>
                </a:solidFill>
              </a:endParaRPr>
            </a:p>
          </p:txBody>
        </p:sp>
        <p:sp>
          <p:nvSpPr>
            <p:cNvPr id="14" name="Rectangle 14"/>
            <p:cNvSpPr>
              <a:spLocks noChangeAspect="1" noChangeArrowheads="1"/>
            </p:cNvSpPr>
            <p:nvPr/>
          </p:nvSpPr>
          <p:spPr bwMode="auto">
            <a:xfrm>
              <a:off x="333" y="727"/>
              <a:ext cx="31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200" b="1" kern="0" smtClean="0">
                  <a:solidFill>
                    <a:srgbClr val="231F20"/>
                  </a:solidFill>
                </a:rPr>
                <a:t>Spleen</a:t>
              </a:r>
              <a:endParaRPr lang="en-US" sz="1200" b="1" kern="0" smtClean="0">
                <a:solidFill>
                  <a:sysClr val="windowText" lastClr="000000"/>
                </a:solidFill>
              </a:endParaRPr>
            </a:p>
          </p:txBody>
        </p:sp>
        <p:sp>
          <p:nvSpPr>
            <p:cNvPr id="15" name="Rectangle 15"/>
            <p:cNvSpPr>
              <a:spLocks noChangeAspect="1" noChangeArrowheads="1"/>
            </p:cNvSpPr>
            <p:nvPr/>
          </p:nvSpPr>
          <p:spPr bwMode="auto">
            <a:xfrm>
              <a:off x="333" y="947"/>
              <a:ext cx="35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200" b="1" kern="0" smtClean="0">
                  <a:solidFill>
                    <a:srgbClr val="231F20"/>
                  </a:solidFill>
                </a:rPr>
                <a:t>Adrenal</a:t>
              </a:r>
            </a:p>
            <a:p>
              <a:pPr>
                <a:defRPr/>
              </a:pPr>
              <a:r>
                <a:rPr lang="en-US" sz="1200" b="1" kern="0" smtClean="0">
                  <a:solidFill>
                    <a:srgbClr val="231F20"/>
                  </a:solidFill>
                </a:rPr>
                <a:t>gland</a:t>
              </a:r>
              <a:endParaRPr lang="en-US" sz="1200" b="1" kern="0" smtClean="0">
                <a:solidFill>
                  <a:sysClr val="windowText" lastClr="000000"/>
                </a:solidFill>
              </a:endParaRPr>
            </a:p>
          </p:txBody>
        </p:sp>
        <p:sp>
          <p:nvSpPr>
            <p:cNvPr id="16" name="Rectangle 16"/>
            <p:cNvSpPr>
              <a:spLocks noChangeAspect="1" noChangeArrowheads="1"/>
            </p:cNvSpPr>
            <p:nvPr/>
          </p:nvSpPr>
          <p:spPr bwMode="auto">
            <a:xfrm>
              <a:off x="333" y="1546"/>
              <a:ext cx="34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200" b="1" kern="0" smtClean="0">
                  <a:solidFill>
                    <a:srgbClr val="231F20"/>
                  </a:solidFill>
                </a:rPr>
                <a:t>Splenic</a:t>
              </a:r>
            </a:p>
            <a:p>
              <a:pPr>
                <a:defRPr/>
              </a:pPr>
              <a:r>
                <a:rPr lang="en-US" sz="1200" b="1" kern="0" smtClean="0">
                  <a:solidFill>
                    <a:srgbClr val="231F20"/>
                  </a:solidFill>
                </a:rPr>
                <a:t>artery</a:t>
              </a:r>
              <a:endParaRPr lang="en-US" sz="1200" b="1" kern="0" smtClean="0">
                <a:solidFill>
                  <a:sysClr val="windowText" lastClr="000000"/>
                </a:solidFill>
              </a:endParaRPr>
            </a:p>
          </p:txBody>
        </p:sp>
        <p:sp>
          <p:nvSpPr>
            <p:cNvPr id="17" name="Rectangle 17"/>
            <p:cNvSpPr>
              <a:spLocks noChangeAspect="1" noChangeArrowheads="1"/>
            </p:cNvSpPr>
            <p:nvPr/>
          </p:nvSpPr>
          <p:spPr bwMode="auto">
            <a:xfrm>
              <a:off x="333" y="1823"/>
              <a:ext cx="42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200" b="1" kern="0" smtClean="0">
                  <a:solidFill>
                    <a:srgbClr val="231F20"/>
                  </a:solidFill>
                </a:rPr>
                <a:t>Pancreas</a:t>
              </a:r>
              <a:endParaRPr lang="en-US" sz="1200" b="1" kern="0" smtClean="0">
                <a:solidFill>
                  <a:sysClr val="windowText" lastClr="000000"/>
                </a:solidFill>
              </a:endParaRPr>
            </a:p>
          </p:txBody>
        </p:sp>
        <p:sp>
          <p:nvSpPr>
            <p:cNvPr id="18" name="Rectangle 18"/>
            <p:cNvSpPr>
              <a:spLocks noChangeAspect="1" noChangeArrowheads="1"/>
            </p:cNvSpPr>
            <p:nvPr/>
          </p:nvSpPr>
          <p:spPr bwMode="auto">
            <a:xfrm>
              <a:off x="333" y="1257"/>
              <a:ext cx="30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200" b="1" kern="0" smtClean="0">
                  <a:solidFill>
                    <a:srgbClr val="231F20"/>
                  </a:solidFill>
                </a:rPr>
                <a:t>Left</a:t>
              </a:r>
            </a:p>
            <a:p>
              <a:pPr>
                <a:defRPr/>
              </a:pPr>
              <a:r>
                <a:rPr lang="en-US" sz="1200" b="1" kern="0" smtClean="0">
                  <a:solidFill>
                    <a:srgbClr val="231F20"/>
                  </a:solidFill>
                </a:rPr>
                <a:t>kidney</a:t>
              </a:r>
              <a:endParaRPr lang="en-US" sz="1200" b="1" kern="0" smtClean="0">
                <a:solidFill>
                  <a:sysClr val="windowText" lastClr="000000"/>
                </a:solidFill>
              </a:endParaRPr>
            </a:p>
          </p:txBody>
        </p:sp>
      </p:grpSp>
    </p:spTree>
    <p:extLst>
      <p:ext uri="{BB962C8B-B14F-4D97-AF65-F5344CB8AC3E}">
        <p14:creationId xmlns:p14="http://schemas.microsoft.com/office/powerpoint/2010/main" val="1102963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Nh7j-TnhTz0/TeJ5M_KDc1I/AAAAAAAAA5U/SugNhBtKTpA/s640/50.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0"/>
            <a:ext cx="889248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417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slideplayer.com/17/5331840/slides/slide_24.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25" y="1"/>
            <a:ext cx="6651808" cy="53012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3.bp.blogspot.com/-qVLgtF13Ygw/Tp_MY6f32NI/AAAAAAAAATk/hM2npGEX-_U/s400/Splenomegaly+%2528Enlarged+Spleen%2529+-+Treatments%252C+Sign%252C+and+Symptom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5157192"/>
            <a:ext cx="3810000" cy="1428750"/>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6444208" y="764704"/>
            <a:ext cx="2699792" cy="4062651"/>
          </a:xfrm>
          <a:prstGeom prst="rect">
            <a:avLst/>
          </a:prstGeom>
        </p:spPr>
        <p:txBody>
          <a:bodyPr wrap="square">
            <a:spAutoFit/>
          </a:bodyPr>
          <a:lstStyle/>
          <a:p>
            <a:r>
              <a:rPr lang="ar-EG" sz="2800" b="1" dirty="0">
                <a:solidFill>
                  <a:srgbClr val="FF0000"/>
                </a:solidFill>
              </a:rPr>
              <a:t>تقييم الطحال : </a:t>
            </a:r>
            <a:endParaRPr lang="en-US" sz="2800" b="1" dirty="0">
              <a:solidFill>
                <a:srgbClr val="FF0000"/>
              </a:solidFill>
            </a:endParaRPr>
          </a:p>
          <a:p>
            <a:r>
              <a:rPr lang="ar-EG" dirty="0"/>
              <a:t>-</a:t>
            </a:r>
            <a:r>
              <a:rPr lang="ar-EG" sz="2400" b="1" dirty="0">
                <a:solidFill>
                  <a:srgbClr val="C00000"/>
                </a:solidFill>
              </a:rPr>
              <a:t>الفحص السريري : </a:t>
            </a:r>
            <a:r>
              <a:rPr lang="ar-EG" sz="2000" dirty="0"/>
              <a:t>لا يمكن جس الطحال الطبيعي عادةً , أما الطحال المتضخم فيجس تحت الحافة الضلعية اليسرى </a:t>
            </a:r>
            <a:endParaRPr lang="en-US" sz="2000" dirty="0"/>
          </a:p>
          <a:p>
            <a:r>
              <a:rPr lang="ar-EG" sz="2400" b="1" dirty="0">
                <a:solidFill>
                  <a:srgbClr val="C00000"/>
                </a:solidFill>
              </a:rPr>
              <a:t>الإيكو : </a:t>
            </a:r>
            <a:r>
              <a:rPr lang="ar-EG" dirty="0"/>
              <a:t>الوسيلة الأكثر استخداماً لتقييم الطحال و حساسيتها 98% </a:t>
            </a:r>
            <a:endParaRPr lang="ar-SY" dirty="0"/>
          </a:p>
          <a:p>
            <a:r>
              <a:rPr lang="ar-EG" dirty="0" smtClean="0"/>
              <a:t> </a:t>
            </a:r>
            <a:r>
              <a:rPr lang="ar-EG" sz="2400" b="1" dirty="0">
                <a:solidFill>
                  <a:srgbClr val="C00000"/>
                </a:solidFill>
              </a:rPr>
              <a:t>تصوير الطبقي المحوري </a:t>
            </a:r>
            <a:r>
              <a:rPr lang="ar-EG" dirty="0"/>
              <a:t>الأكثر دقةَ و يمكن اللجوء إلى </a:t>
            </a:r>
            <a:endParaRPr lang="ar-SY" dirty="0" smtClean="0"/>
          </a:p>
          <a:p>
            <a:r>
              <a:rPr lang="ar-EG" sz="2400" b="1" dirty="0" smtClean="0">
                <a:solidFill>
                  <a:srgbClr val="C00000"/>
                </a:solidFill>
              </a:rPr>
              <a:t>التصوير </a:t>
            </a:r>
            <a:r>
              <a:rPr lang="ar-EG" sz="2400" b="1" dirty="0">
                <a:solidFill>
                  <a:srgbClr val="C00000"/>
                </a:solidFill>
              </a:rPr>
              <a:t>بالنظائر المشعة </a:t>
            </a:r>
            <a:r>
              <a:rPr lang="ar-EG" sz="2000" b="1" dirty="0"/>
              <a:t>لتحديد مكان </a:t>
            </a:r>
            <a:r>
              <a:rPr lang="ar-EG" sz="2000" b="1" dirty="0" err="1"/>
              <a:t>الأطحلة</a:t>
            </a:r>
            <a:r>
              <a:rPr lang="ar-EG" sz="2000" b="1" dirty="0"/>
              <a:t> الإضافية </a:t>
            </a:r>
            <a:endParaRPr lang="en-US" sz="2000" b="1" dirty="0"/>
          </a:p>
        </p:txBody>
      </p:sp>
    </p:spTree>
    <p:extLst>
      <p:ext uri="{BB962C8B-B14F-4D97-AF65-F5344CB8AC3E}">
        <p14:creationId xmlns:p14="http://schemas.microsoft.com/office/powerpoint/2010/main" val="21087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60648"/>
            <a:ext cx="9144000" cy="5865515"/>
          </a:xfrm>
        </p:spPr>
        <p:txBody>
          <a:bodyPr>
            <a:normAutofit fontScale="77500" lnSpcReduction="20000"/>
          </a:bodyPr>
          <a:lstStyle/>
          <a:p>
            <a:r>
              <a:rPr lang="ar-EG" sz="4200" b="1" dirty="0" err="1">
                <a:solidFill>
                  <a:srgbClr val="00B050"/>
                </a:solidFill>
              </a:rPr>
              <a:t>استطبابات</a:t>
            </a:r>
            <a:r>
              <a:rPr lang="ar-EG" sz="4200" b="1" dirty="0">
                <a:solidFill>
                  <a:srgbClr val="00B050"/>
                </a:solidFill>
              </a:rPr>
              <a:t> الجراحة </a:t>
            </a:r>
            <a:r>
              <a:rPr lang="ar-EG" sz="4200" b="1" dirty="0" err="1">
                <a:solidFill>
                  <a:srgbClr val="00B050"/>
                </a:solidFill>
              </a:rPr>
              <a:t>لأستئصال</a:t>
            </a:r>
            <a:r>
              <a:rPr lang="ar-EG" sz="4200" b="1" dirty="0">
                <a:solidFill>
                  <a:srgbClr val="00B050"/>
                </a:solidFill>
              </a:rPr>
              <a:t> الطحال : </a:t>
            </a:r>
            <a:endParaRPr lang="en-US" sz="4200" b="1" dirty="0">
              <a:solidFill>
                <a:srgbClr val="00B050"/>
              </a:solidFill>
            </a:endParaRPr>
          </a:p>
          <a:p>
            <a:r>
              <a:rPr lang="ar-EG" dirty="0"/>
              <a:t>1-فرط </a:t>
            </a:r>
            <a:r>
              <a:rPr lang="ar-EG" dirty="0" err="1"/>
              <a:t>الطحالية</a:t>
            </a:r>
            <a:r>
              <a:rPr lang="ar-EG" dirty="0"/>
              <a:t>        </a:t>
            </a:r>
            <a:endParaRPr lang="ar-SY" dirty="0" smtClean="0"/>
          </a:p>
          <a:p>
            <a:r>
              <a:rPr lang="ar-EG" dirty="0" smtClean="0"/>
              <a:t> </a:t>
            </a:r>
            <a:r>
              <a:rPr lang="ar-EG" dirty="0"/>
              <a:t>2- اضطرابات الكريات الحمراء ( المناعي الذاتي – تكور الكريات الحمر الوراثي – و اعتلالات الخضاب  ) .      </a:t>
            </a:r>
            <a:endParaRPr lang="ar-SY" dirty="0" smtClean="0"/>
          </a:p>
          <a:p>
            <a:r>
              <a:rPr lang="ar-EG" dirty="0" smtClean="0"/>
              <a:t> </a:t>
            </a:r>
            <a:r>
              <a:rPr lang="ar-EG" dirty="0"/>
              <a:t>3- الرضوض و أذية الطحال     4- الكيسات و الأورام و الخراجات </a:t>
            </a:r>
            <a:endParaRPr lang="en-US" dirty="0"/>
          </a:p>
          <a:p>
            <a:r>
              <a:rPr lang="ar-EG" dirty="0"/>
              <a:t>5- أمراض وعائية ( خثار الوريد </a:t>
            </a:r>
            <a:r>
              <a:rPr lang="ar-EG" dirty="0" err="1"/>
              <a:t>الطحالي</a:t>
            </a:r>
            <a:r>
              <a:rPr lang="ar-EG" dirty="0"/>
              <a:t> – أم دم الشريان </a:t>
            </a:r>
            <a:r>
              <a:rPr lang="ar-EG" dirty="0" err="1"/>
              <a:t>الطحالي</a:t>
            </a:r>
            <a:r>
              <a:rPr lang="ar-EG" dirty="0"/>
              <a:t> ) </a:t>
            </a:r>
            <a:endParaRPr lang="en-US" dirty="0"/>
          </a:p>
          <a:p>
            <a:r>
              <a:rPr lang="ar-EG" dirty="0"/>
              <a:t>6- اجراءات تشخيصية مثل مرض </a:t>
            </a:r>
            <a:r>
              <a:rPr lang="ar-EG" dirty="0" err="1"/>
              <a:t>لمفوما</a:t>
            </a:r>
            <a:r>
              <a:rPr lang="ar-EG" dirty="0"/>
              <a:t>  في الجسم </a:t>
            </a:r>
            <a:endParaRPr lang="en-US" dirty="0"/>
          </a:p>
          <a:p>
            <a:r>
              <a:rPr lang="ar-EG" dirty="0"/>
              <a:t>7- استئصال الطحال بخطأ طبي </a:t>
            </a:r>
            <a:r>
              <a:rPr lang="en-US" dirty="0"/>
              <a:t>Iatrogenic </a:t>
            </a:r>
            <a:r>
              <a:rPr lang="ar-EG" dirty="0"/>
              <a:t> أثناء عمل جراحي آخر </a:t>
            </a:r>
            <a:endParaRPr lang="en-US" dirty="0"/>
          </a:p>
          <a:p>
            <a:r>
              <a:rPr lang="ar-EG" dirty="0"/>
              <a:t>8- استئصال طحال عرضي مع جزء من البنكرياس القاصي أو سرطان معدة أو كظر </a:t>
            </a:r>
            <a:endParaRPr lang="en-US" dirty="0"/>
          </a:p>
          <a:p>
            <a:pPr algn="r"/>
            <a:r>
              <a:rPr lang="ar-EG" dirty="0"/>
              <a:t>9- اضطرابات الصفيحات </a:t>
            </a:r>
            <a:r>
              <a:rPr lang="ar-EG" dirty="0" smtClean="0"/>
              <a:t>(</a:t>
            </a:r>
            <a:r>
              <a:rPr lang="en-US" dirty="0" smtClean="0"/>
              <a:t>ITP – TTP </a:t>
            </a:r>
            <a:r>
              <a:rPr lang="ar-EG" dirty="0" smtClean="0"/>
              <a:t>) </a:t>
            </a:r>
            <a:endParaRPr lang="en-US" dirty="0"/>
          </a:p>
          <a:p>
            <a:r>
              <a:rPr lang="ar-EG" dirty="0"/>
              <a:t>10- اضطرابات الكريات البيضاء ( ابيضاض الدم و </a:t>
            </a:r>
            <a:r>
              <a:rPr lang="ar-EG" dirty="0" err="1"/>
              <a:t>اللمفوما</a:t>
            </a:r>
            <a:r>
              <a:rPr lang="ar-EG" dirty="0"/>
              <a:t> في المرحلة الرابعة ) </a:t>
            </a:r>
            <a:endParaRPr lang="en-US" dirty="0"/>
          </a:p>
          <a:p>
            <a:r>
              <a:rPr lang="ar-EG" dirty="0"/>
              <a:t>هذا و إنه في أورام الطحال </a:t>
            </a:r>
            <a:r>
              <a:rPr lang="ar-EG" dirty="0" err="1"/>
              <a:t>البدئية</a:t>
            </a:r>
            <a:r>
              <a:rPr lang="ar-EG" dirty="0"/>
              <a:t> و تكور الكريات الحمر الوراثي هي من </a:t>
            </a:r>
            <a:r>
              <a:rPr lang="ar-EG" dirty="0" err="1"/>
              <a:t>الإستطبابات</a:t>
            </a:r>
            <a:r>
              <a:rPr lang="ar-EG" dirty="0"/>
              <a:t> الواجب </a:t>
            </a:r>
            <a:r>
              <a:rPr lang="ar-EG" dirty="0" smtClean="0"/>
              <a:t>إجراؤها </a:t>
            </a:r>
            <a:r>
              <a:rPr lang="ar-EG" dirty="0"/>
              <a:t>دائماً </a:t>
            </a:r>
            <a:endParaRPr lang="en-US" dirty="0"/>
          </a:p>
          <a:p>
            <a:endParaRPr lang="ar-SY" dirty="0"/>
          </a:p>
        </p:txBody>
      </p:sp>
    </p:spTree>
    <p:extLst>
      <p:ext uri="{BB962C8B-B14F-4D97-AF65-F5344CB8AC3E}">
        <p14:creationId xmlns:p14="http://schemas.microsoft.com/office/powerpoint/2010/main" val="3104250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404813"/>
          </a:xfrm>
        </p:spPr>
        <p:txBody>
          <a:bodyPr>
            <a:normAutofit fontScale="90000"/>
          </a:bodyPr>
          <a:lstStyle/>
          <a:p>
            <a:r>
              <a:rPr lang="en-US" sz="4000"/>
              <a:t>Hypersplenism</a:t>
            </a:r>
          </a:p>
        </p:txBody>
      </p:sp>
      <p:sp>
        <p:nvSpPr>
          <p:cNvPr id="6147" name="Rectangle 3"/>
          <p:cNvSpPr>
            <a:spLocks noGrp="1" noChangeArrowheads="1"/>
          </p:cNvSpPr>
          <p:nvPr>
            <p:ph type="body" idx="1"/>
          </p:nvPr>
        </p:nvSpPr>
        <p:spPr>
          <a:xfrm>
            <a:off x="0" y="549275"/>
            <a:ext cx="5436096" cy="6048375"/>
          </a:xfrm>
        </p:spPr>
        <p:txBody>
          <a:bodyPr>
            <a:normAutofit/>
          </a:bodyPr>
          <a:lstStyle/>
          <a:p>
            <a:pPr algn="l">
              <a:lnSpc>
                <a:spcPct val="90000"/>
              </a:lnSpc>
              <a:buFontTx/>
              <a:buNone/>
            </a:pPr>
            <a:r>
              <a:rPr lang="en-US" sz="2400" dirty="0"/>
              <a:t>This can result from splenomegaly due to any cause.</a:t>
            </a:r>
          </a:p>
          <a:p>
            <a:pPr algn="l">
              <a:lnSpc>
                <a:spcPct val="90000"/>
              </a:lnSpc>
              <a:buFontTx/>
              <a:buNone/>
            </a:pPr>
            <a:r>
              <a:rPr lang="en-US" sz="2400" dirty="0"/>
              <a:t>It is commonly seen with splenomegaly due to </a:t>
            </a:r>
            <a:r>
              <a:rPr lang="en-US" sz="2400" dirty="0" err="1"/>
              <a:t>haematological</a:t>
            </a:r>
            <a:endParaRPr lang="en-US" sz="2400" dirty="0"/>
          </a:p>
          <a:p>
            <a:pPr algn="l">
              <a:lnSpc>
                <a:spcPct val="90000"/>
              </a:lnSpc>
              <a:buFontTx/>
              <a:buNone/>
            </a:pPr>
            <a:r>
              <a:rPr lang="en-US" sz="2400" dirty="0"/>
              <a:t>disorders, </a:t>
            </a:r>
            <a:r>
              <a:rPr lang="en-US" sz="2400" dirty="0">
                <a:solidFill>
                  <a:srgbClr val="C00000"/>
                </a:solidFill>
              </a:rPr>
              <a:t>portal hypertension, </a:t>
            </a:r>
            <a:r>
              <a:rPr lang="en-US" sz="2400" dirty="0"/>
              <a:t>rheumatoid arthritis</a:t>
            </a:r>
          </a:p>
          <a:p>
            <a:pPr algn="l">
              <a:lnSpc>
                <a:spcPct val="90000"/>
              </a:lnSpc>
              <a:buFontTx/>
              <a:buNone/>
            </a:pPr>
            <a:r>
              <a:rPr lang="en-US" sz="2400" dirty="0"/>
              <a:t>(</a:t>
            </a:r>
            <a:r>
              <a:rPr lang="en-US" sz="2400" dirty="0" err="1">
                <a:solidFill>
                  <a:srgbClr val="C00000"/>
                </a:solidFill>
              </a:rPr>
              <a:t>Felty’s</a:t>
            </a:r>
            <a:r>
              <a:rPr lang="en-US" sz="2400" dirty="0">
                <a:solidFill>
                  <a:srgbClr val="C00000"/>
                </a:solidFill>
              </a:rPr>
              <a:t> syndrome) and lymphoma. </a:t>
            </a:r>
            <a:endParaRPr lang="en-US" sz="2400" dirty="0" smtClean="0">
              <a:solidFill>
                <a:srgbClr val="C00000"/>
              </a:solidFill>
            </a:endParaRPr>
          </a:p>
          <a:p>
            <a:pPr algn="l">
              <a:lnSpc>
                <a:spcPct val="90000"/>
              </a:lnSpc>
              <a:buFontTx/>
              <a:buNone/>
            </a:pPr>
            <a:r>
              <a:rPr lang="en-US" b="1" dirty="0" err="1" smtClean="0"/>
              <a:t>Hypersplenism</a:t>
            </a:r>
            <a:endParaRPr lang="en-US" b="1" dirty="0"/>
          </a:p>
          <a:p>
            <a:pPr algn="l">
              <a:lnSpc>
                <a:spcPct val="90000"/>
              </a:lnSpc>
              <a:buFontTx/>
              <a:buNone/>
            </a:pPr>
            <a:r>
              <a:rPr lang="en-US" sz="2400" dirty="0"/>
              <a:t>produces:</a:t>
            </a:r>
          </a:p>
          <a:p>
            <a:pPr algn="l">
              <a:lnSpc>
                <a:spcPct val="90000"/>
              </a:lnSpc>
              <a:buFontTx/>
              <a:buNone/>
            </a:pPr>
            <a:r>
              <a:rPr lang="en-US" sz="2400" dirty="0"/>
              <a:t>■ pancytopenia</a:t>
            </a:r>
          </a:p>
          <a:p>
            <a:pPr algn="l">
              <a:lnSpc>
                <a:spcPct val="90000"/>
              </a:lnSpc>
              <a:buFontTx/>
              <a:buNone/>
            </a:pPr>
            <a:r>
              <a:rPr lang="en-US" sz="2400" dirty="0"/>
              <a:t>■ </a:t>
            </a:r>
            <a:r>
              <a:rPr lang="en-US" sz="2400" dirty="0" err="1"/>
              <a:t>haemolysis</a:t>
            </a:r>
            <a:r>
              <a:rPr lang="en-US" sz="2400" dirty="0"/>
              <a:t> due to sequestration and destruction of red</a:t>
            </a:r>
          </a:p>
          <a:p>
            <a:pPr algn="l">
              <a:lnSpc>
                <a:spcPct val="90000"/>
              </a:lnSpc>
              <a:buFontTx/>
              <a:buNone/>
            </a:pPr>
            <a:r>
              <a:rPr lang="en-US" sz="2400" dirty="0"/>
              <a:t>cells in the spleen</a:t>
            </a:r>
          </a:p>
          <a:p>
            <a:pPr algn="l">
              <a:lnSpc>
                <a:spcPct val="90000"/>
              </a:lnSpc>
              <a:buFontTx/>
              <a:buNone/>
            </a:pPr>
            <a:r>
              <a:rPr lang="en-US" sz="2400" dirty="0"/>
              <a:t>■ increased plasma volume</a:t>
            </a:r>
            <a:r>
              <a:rPr lang="en-US" sz="2400" dirty="0" smtClean="0"/>
              <a:t>.</a:t>
            </a:r>
            <a:endParaRPr lang="en-US" sz="2400" dirty="0"/>
          </a:p>
        </p:txBody>
      </p:sp>
      <p:sp>
        <p:nvSpPr>
          <p:cNvPr id="2" name="مستطيل 1"/>
          <p:cNvSpPr/>
          <p:nvPr/>
        </p:nvSpPr>
        <p:spPr>
          <a:xfrm rot="10800000" flipV="1">
            <a:off x="5292080" y="173323"/>
            <a:ext cx="3600400" cy="6370975"/>
          </a:xfrm>
          <a:prstGeom prst="rect">
            <a:avLst/>
          </a:prstGeom>
        </p:spPr>
        <p:txBody>
          <a:bodyPr wrap="square">
            <a:spAutoFit/>
          </a:bodyPr>
          <a:lstStyle/>
          <a:p>
            <a:r>
              <a:rPr lang="ar-EG" sz="2400" dirty="0"/>
              <a:t>هي الزيادة في وظيفة الطحال و </a:t>
            </a:r>
            <a:r>
              <a:rPr lang="ar-EG" sz="2400" b="1" dirty="0"/>
              <a:t>التي </a:t>
            </a:r>
            <a:r>
              <a:rPr lang="ar-EG" sz="2400" b="1" dirty="0">
                <a:solidFill>
                  <a:srgbClr val="C00000"/>
                </a:solidFill>
              </a:rPr>
              <a:t>تتظاهر بنقص واحد أو أكثر من مكونات الدم الجائل</a:t>
            </a:r>
            <a:r>
              <a:rPr lang="ar-EG" sz="2400" b="1" dirty="0"/>
              <a:t> , و يكون عادةَ ثانوي لأمراض أخرى </a:t>
            </a:r>
            <a:endParaRPr lang="en-US" sz="2400" b="1" dirty="0" smtClean="0"/>
          </a:p>
          <a:p>
            <a:r>
              <a:rPr lang="ar-EG" sz="2400" b="1" dirty="0">
                <a:solidFill>
                  <a:srgbClr val="00B050"/>
                </a:solidFill>
              </a:rPr>
              <a:t>معايير فرط </a:t>
            </a:r>
            <a:r>
              <a:rPr lang="ar-EG" sz="2400" b="1" dirty="0" err="1">
                <a:solidFill>
                  <a:srgbClr val="00B050"/>
                </a:solidFill>
              </a:rPr>
              <a:t>الطحالية</a:t>
            </a:r>
            <a:r>
              <a:rPr lang="ar-EG" sz="2400" b="1" dirty="0">
                <a:solidFill>
                  <a:srgbClr val="00B050"/>
                </a:solidFill>
              </a:rPr>
              <a:t>: </a:t>
            </a:r>
            <a:endParaRPr lang="en-US" sz="2400" b="1" dirty="0">
              <a:solidFill>
                <a:srgbClr val="00B050"/>
              </a:solidFill>
            </a:endParaRPr>
          </a:p>
          <a:p>
            <a:r>
              <a:rPr lang="ar-EG" sz="2400" b="1" dirty="0"/>
              <a:t>1-فقر الدم    </a:t>
            </a:r>
            <a:endParaRPr lang="ar-SY" sz="2400" b="1" dirty="0" smtClean="0"/>
          </a:p>
          <a:p>
            <a:r>
              <a:rPr lang="ar-EG" sz="2400" b="1" dirty="0" smtClean="0"/>
              <a:t> </a:t>
            </a:r>
            <a:r>
              <a:rPr lang="ar-EG" sz="2400" b="1" dirty="0"/>
              <a:t>2 – نقص الصفيحات و نقص الكريات </a:t>
            </a:r>
            <a:r>
              <a:rPr lang="ar-EG" sz="2400" b="1" dirty="0" smtClean="0"/>
              <a:t>البيض</a:t>
            </a:r>
            <a:endParaRPr lang="ar-SY" sz="2400" b="1" dirty="0" smtClean="0"/>
          </a:p>
          <a:p>
            <a:r>
              <a:rPr lang="ar-EG" sz="2400" b="1" dirty="0" smtClean="0"/>
              <a:t>  </a:t>
            </a:r>
            <a:r>
              <a:rPr lang="ar-EG" sz="2400" b="1" dirty="0"/>
              <a:t>3- فرط تصنع نقي العظم معاوض لتصحيح نقص الكريات     4- ضخامة طحال و في حال وجودها تظهر أعراض ناجمة عن الحجم مثل الشبع المبكر ( حس </a:t>
            </a:r>
            <a:r>
              <a:rPr lang="ar-EG" sz="2400" b="1" dirty="0" err="1"/>
              <a:t>الإمتلاء</a:t>
            </a:r>
            <a:r>
              <a:rPr lang="ar-EG" sz="2400" b="1" dirty="0"/>
              <a:t> ) و نقص الوزن و الألم </a:t>
            </a:r>
            <a:endParaRPr lang="en-US" sz="2400" b="1" dirty="0"/>
          </a:p>
          <a:p>
            <a:endParaRPr lang="en-US" sz="2400" dirty="0"/>
          </a:p>
          <a:p>
            <a:endParaRPr lang="en-US" sz="2400" dirty="0" smtClean="0"/>
          </a:p>
          <a:p>
            <a:endParaRPr lang="ar-SY" sz="2400" dirty="0"/>
          </a:p>
        </p:txBody>
      </p:sp>
    </p:spTree>
    <p:extLst>
      <p:ext uri="{BB962C8B-B14F-4D97-AF65-F5344CB8AC3E}">
        <p14:creationId xmlns:p14="http://schemas.microsoft.com/office/powerpoint/2010/main" val="3746864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4294</Words>
  <Application>Microsoft Office PowerPoint</Application>
  <PresentationFormat>عرض على الشاشة (3:4)‏</PresentationFormat>
  <Paragraphs>340</Paragraphs>
  <Slides>47</Slides>
  <Notes>2</Notes>
  <HiddenSlides>0</HiddenSlides>
  <MMClips>0</MMClips>
  <ScaleCrop>false</ScaleCrop>
  <HeadingPairs>
    <vt:vector size="4" baseType="variant">
      <vt:variant>
        <vt:lpstr>نسق</vt:lpstr>
      </vt:variant>
      <vt:variant>
        <vt:i4>1</vt:i4>
      </vt:variant>
      <vt:variant>
        <vt:lpstr>عناوين الشرائح</vt:lpstr>
      </vt:variant>
      <vt:variant>
        <vt:i4>47</vt:i4>
      </vt:variant>
    </vt:vector>
  </HeadingPairs>
  <TitlesOfParts>
    <vt:vector size="48" baseType="lpstr">
      <vt:lpstr>نسق Office</vt:lpstr>
      <vt:lpstr>Spleen</vt:lpstr>
      <vt:lpstr>عرض تقديمي في PowerPoint</vt:lpstr>
      <vt:lpstr>Spleen.....</vt:lpstr>
      <vt:lpstr>THE SPLEEN</vt:lpstr>
      <vt:lpstr>عرض تقديمي في PowerPoint</vt:lpstr>
      <vt:lpstr>عرض تقديمي في PowerPoint</vt:lpstr>
      <vt:lpstr>عرض تقديمي في PowerPoint</vt:lpstr>
      <vt:lpstr>عرض تقديمي في PowerPoint</vt:lpstr>
      <vt:lpstr>Hypersplenism</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Splenic Trauma</vt:lpstr>
      <vt:lpstr>Splenic Injury</vt:lpstr>
      <vt:lpstr>Splenic Injury</vt:lpstr>
      <vt:lpstr>عرض تقديمي في PowerPoint</vt:lpstr>
      <vt:lpstr>عرض تقديمي في PowerPoint</vt:lpstr>
      <vt:lpstr>Splenorrhaphy</vt:lpstr>
      <vt:lpstr>عرض تقديمي في PowerPoint</vt:lpstr>
      <vt:lpstr>عرض تقديمي في PowerPoint</vt:lpstr>
      <vt:lpstr>عرض تقديمي في PowerPoint</vt:lpstr>
      <vt:lpstr>QUESTIONS</vt:lpstr>
      <vt:lpstr>SPLENOMEGALY</vt:lpstr>
      <vt:lpstr>Liver Trauma</vt:lpstr>
      <vt:lpstr>AAST Liver Injury Grading</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TOSHIBA</dc:creator>
  <cp:lastModifiedBy>Maher</cp:lastModifiedBy>
  <cp:revision>42</cp:revision>
  <dcterms:created xsi:type="dcterms:W3CDTF">2015-11-29T21:08:28Z</dcterms:created>
  <dcterms:modified xsi:type="dcterms:W3CDTF">2022-11-04T07:16:38Z</dcterms:modified>
</cp:coreProperties>
</file>