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7"/>
  </p:notesMasterIdLst>
  <p:sldIdLst>
    <p:sldId id="358" r:id="rId2"/>
    <p:sldId id="345" r:id="rId3"/>
    <p:sldId id="388" r:id="rId4"/>
    <p:sldId id="378" r:id="rId5"/>
    <p:sldId id="392" r:id="rId6"/>
    <p:sldId id="380" r:id="rId7"/>
    <p:sldId id="381" r:id="rId8"/>
    <p:sldId id="418" r:id="rId9"/>
    <p:sldId id="416" r:id="rId10"/>
    <p:sldId id="384" r:id="rId11"/>
    <p:sldId id="419" r:id="rId12"/>
    <p:sldId id="385" r:id="rId13"/>
    <p:sldId id="387" r:id="rId14"/>
    <p:sldId id="367" r:id="rId15"/>
    <p:sldId id="321" r:id="rId16"/>
    <p:sldId id="322" r:id="rId17"/>
    <p:sldId id="266" r:id="rId18"/>
    <p:sldId id="420" r:id="rId19"/>
    <p:sldId id="404" r:id="rId20"/>
    <p:sldId id="274" r:id="rId21"/>
    <p:sldId id="395" r:id="rId22"/>
    <p:sldId id="277" r:id="rId23"/>
    <p:sldId id="415" r:id="rId24"/>
    <p:sldId id="407" r:id="rId25"/>
    <p:sldId id="278" r:id="rId26"/>
    <p:sldId id="279" r:id="rId27"/>
    <p:sldId id="396" r:id="rId28"/>
    <p:sldId id="281" r:id="rId29"/>
    <p:sldId id="290" r:id="rId30"/>
    <p:sldId id="292" r:id="rId31"/>
    <p:sldId id="411" r:id="rId32"/>
    <p:sldId id="412" r:id="rId33"/>
    <p:sldId id="374" r:id="rId34"/>
    <p:sldId id="410" r:id="rId35"/>
    <p:sldId id="342" r:id="rId36"/>
  </p:sldIdLst>
  <p:sldSz cx="9144000" cy="6858000" type="screen4x3"/>
  <p:notesSz cx="6858000" cy="91440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0681" autoAdjust="0"/>
  </p:normalViewPr>
  <p:slideViewPr>
    <p:cSldViewPr>
      <p:cViewPr varScale="1">
        <p:scale>
          <a:sx n="67" d="100"/>
          <a:sy n="67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4BB708C-7BA8-4721-9254-F7C96750B8CC}" type="datetimeFigureOut">
              <a:rPr lang="ar-SY" smtClean="0"/>
              <a:pPr/>
              <a:t>19/03/1444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98C43F4-8016-4B0B-92E5-D5C2A0C0EFF7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49441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9EE96390-CCE5-486B-8F97-48E1381F85CF}" type="slidenum">
              <a:rPr lang="en-US" smtClean="0">
                <a:latin typeface="Arial" pitchFamily="34" charset="0"/>
              </a:rPr>
              <a:pPr defTabSz="912813"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D10DCF2A-2D3E-41F4-BB9D-8FCEEBDFDD07}" type="slidenum">
              <a:rPr lang="en-US" smtClean="0">
                <a:latin typeface="Arial" pitchFamily="34" charset="0"/>
              </a:rPr>
              <a:pPr defTabSz="912813"/>
              <a:t>31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Y" smtClean="0">
              <a:latin typeface="Arial" pitchFamily="34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5C6EB6-AA51-4E5E-AA83-8A612C957A65}" type="slidenum">
              <a:rPr lang="en-US" smtClean="0">
                <a:latin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43F4-8016-4B0B-92E5-D5C2A0C0EFF7}" type="slidenum">
              <a:rPr lang="ar-SY" smtClean="0"/>
              <a:pPr/>
              <a:t>33</a:t>
            </a:fld>
            <a:endParaRPr lang="ar-S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46E4-B37B-4C01-B69A-AAE7CEFD68A8}" type="datetimeFigureOut">
              <a:rPr lang="ar-SY" smtClean="0"/>
              <a:pPr/>
              <a:t>19/03/1444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0798-9056-4D9C-99E8-165C3083447E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46E4-B37B-4C01-B69A-AAE7CEFD68A8}" type="datetimeFigureOut">
              <a:rPr lang="ar-SY" smtClean="0"/>
              <a:pPr/>
              <a:t>19/03/1444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0798-9056-4D9C-99E8-165C3083447E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46E4-B37B-4C01-B69A-AAE7CEFD68A8}" type="datetimeFigureOut">
              <a:rPr lang="ar-SY" smtClean="0"/>
              <a:pPr/>
              <a:t>19/03/1444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0798-9056-4D9C-99E8-165C3083447E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46E4-B37B-4C01-B69A-AAE7CEFD68A8}" type="datetimeFigureOut">
              <a:rPr lang="ar-SY" smtClean="0"/>
              <a:pPr/>
              <a:t>19/03/1444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0798-9056-4D9C-99E8-165C3083447E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46E4-B37B-4C01-B69A-AAE7CEFD68A8}" type="datetimeFigureOut">
              <a:rPr lang="ar-SY" smtClean="0"/>
              <a:pPr/>
              <a:t>19/03/1444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0798-9056-4D9C-99E8-165C3083447E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46E4-B37B-4C01-B69A-AAE7CEFD68A8}" type="datetimeFigureOut">
              <a:rPr lang="ar-SY" smtClean="0"/>
              <a:pPr/>
              <a:t>19/03/1444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0798-9056-4D9C-99E8-165C3083447E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46E4-B37B-4C01-B69A-AAE7CEFD68A8}" type="datetimeFigureOut">
              <a:rPr lang="ar-SY" smtClean="0"/>
              <a:pPr/>
              <a:t>19/03/1444</a:t>
            </a:fld>
            <a:endParaRPr lang="ar-SY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0798-9056-4D9C-99E8-165C3083447E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46E4-B37B-4C01-B69A-AAE7CEFD68A8}" type="datetimeFigureOut">
              <a:rPr lang="ar-SY" smtClean="0"/>
              <a:pPr/>
              <a:t>19/03/1444</a:t>
            </a:fld>
            <a:endParaRPr lang="ar-SY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0798-9056-4D9C-99E8-165C3083447E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46E4-B37B-4C01-B69A-AAE7CEFD68A8}" type="datetimeFigureOut">
              <a:rPr lang="ar-SY" smtClean="0"/>
              <a:pPr/>
              <a:t>19/03/1444</a:t>
            </a:fld>
            <a:endParaRPr lang="ar-SY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0798-9056-4D9C-99E8-165C3083447E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46E4-B37B-4C01-B69A-AAE7CEFD68A8}" type="datetimeFigureOut">
              <a:rPr lang="ar-SY" smtClean="0"/>
              <a:pPr/>
              <a:t>19/03/1444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0798-9056-4D9C-99E8-165C3083447E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46E4-B37B-4C01-B69A-AAE7CEFD68A8}" type="datetimeFigureOut">
              <a:rPr lang="ar-SY" smtClean="0"/>
              <a:pPr/>
              <a:t>19/03/1444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0798-9056-4D9C-99E8-165C3083447E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646E4-B37B-4C01-B69A-AAE7CEFD68A8}" type="datetimeFigureOut">
              <a:rPr lang="ar-SY" smtClean="0"/>
              <a:pPr/>
              <a:t>19/03/1444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0798-9056-4D9C-99E8-165C3083447E}" type="slidenum">
              <a:rPr lang="ar-SY" smtClean="0"/>
              <a:pPr/>
              <a:t>‹#›</a:t>
            </a:fld>
            <a:endParaRPr lang="ar-S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.eg/url?sa=i&amp;rct=j&amp;q=&amp;esrc=s&amp;source=images&amp;cd=&amp;cad=rja&amp;uact=8&amp;ved=0ahUKEwiM5JX4kZrQAhUGCywKHR8YA1QQjRwIBw&amp;url=http://slideplayer.com/slide/7826417/&amp;bvm=bv.138169073,d.bGg&amp;psig=AFQjCNENQz5fjp5DwEWTYLBvbIQyXSoj9w&amp;ust=1478727184127698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.eg/url?sa=i&amp;rct=j&amp;q=&amp;esrc=s&amp;source=images&amp;cd=&amp;cad=rja&amp;uact=8&amp;ved=0ahUKEwi7xsmOkJrQAhXHESwKHdkTADkQjRwIBw&amp;url=http://slideplayer.com/slide/4636351/&amp;bvm=bv.138169073,d.bGg&amp;psig=AFQjCNENQz5fjp5DwEWTYLBvbIQyXSoj9w&amp;ust=147872718412769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lideshare.net/bjebelli/summary-sirssepsi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.eg/url?sa=i&amp;rct=j&amp;q=&amp;esrc=s&amp;source=images&amp;cd=&amp;cad=rja&amp;uact=8&amp;ved=0ahUKEwi4_a73mJrQAhXGDCwKHSSTBQEQjRwIBw&amp;url=http://medipptx.blogspot.com/2010/09/multiple-organ-dysfunction-syndrome_7288.html&amp;psig=AFQjCNHQ3EHOTFPUyhkScnXpMBUOqcRkUw&amp;ust=1478729607320796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.eg/url?sa=i&amp;rct=j&amp;q=&amp;esrc=s&amp;source=images&amp;cd=&amp;cad=rja&amp;uact=8&amp;ved=0ahUKEwjGvsael5rQAhVJkywKHX_ZDQIQjRwIBw&amp;url=http://www.slideshare.net/deepak15/sirs-mods-presentation&amp;psig=AFQjCNHQ3EHOTFPUyhkScnXpMBUOqcRkUw&amp;ust=1478729607320796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.eg/url?sa=i&amp;rct=j&amp;q=&amp;esrc=s&amp;source=images&amp;cd=&amp;cad=rja&amp;uact=8&amp;ved=0ahUKEwiohfKZjJrQAhVIiywKHWMhBPEQjRwIBw&amp;url=http://www.slideshare.net/DrTengkuEzulia/sirs-mods-sepsis&amp;bvm=bv.138169073,d.bGg&amp;psig=AFQjCNGNrz-dlWeAY-Kbqa0_bABOPklIiQ&amp;ust=1478726391656874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r-carbajo.tripod.com/sitebuildercontent/sitebuilderpictures/3d-ball.gif&amp;imgrefurl=http://r-carbajo.tripod.com/id12.html&amp;h=300&amp;w=300&amp;sz=36&amp;tbnid=HPB1JkXK4nMJ:&amp;tbnh=111&amp;tbnw=111&amp;hl=zh-CN&amp;start=2&amp;prev=/images?q=3D+ball&amp;svnum=10&amp;hl=zh-CN&amp;lr=&amp;newwindow=1&amp;sa=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r-carbajo.tripod.com/sitebuildercontent/sitebuilderpictures/3d-ball.gif&amp;imgrefurl=http://r-carbajo.tripod.com/id12.html&amp;h=300&amp;w=300&amp;sz=36&amp;tbnid=HPB1JkXK4nMJ:&amp;tbnh=111&amp;tbnw=111&amp;hl=zh-CN&amp;start=2&amp;prev=/images?q=3D+ball&amp;svnum=10&amp;hl=zh-CN&amp;lr=&amp;newwindow=1&amp;sa=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0011.ex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lideplayer.com/slide/7719973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wmf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.eg/url?sa=i&amp;rct=j&amp;q=&amp;esrc=s&amp;source=images&amp;cd=&amp;cad=rja&amp;uact=8&amp;ved=0ahUKEwiA1-iDmJrQAhXBVSwKHSMoA9cQjRwIBw&amp;url=http://slideplayer.com/slide/754506/&amp;psig=AFQjCNHQ3EHOTFPUyhkScnXpMBUOqcRkUw&amp;ust=1478729607320796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eg/url?sa=i&amp;rct=j&amp;q=&amp;esrc=s&amp;source=images&amp;cd=&amp;cad=rja&amp;uact=8&amp;ved=0ahUKEwjSlKeMkprQAhVD1iwKHZUQBwsQjRwIBw&amp;url=http://www.slideshare.net/ahad80a/sepsis-amp-septic-shock-an-updated-management&amp;bvm=bv.138169073,d.bGg&amp;psig=AFQjCNENQz5fjp5DwEWTYLBvbIQyXSoj9w&amp;ust=147872718412769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eg/url?sa=i&amp;rct=j&amp;q=&amp;esrc=s&amp;source=images&amp;cd=&amp;cad=rja&amp;uact=8&amp;ved=0ahUKEwiE9YbwjJrQAhWE3iwKHQiBCHkQjRwIBw&amp;url=http://www.striveforgoodhealth.com/?m=201602&amp;bvm=bv.138169073,d.bGg&amp;psig=AFQjCNFe2V4Rpk1KUdgSv-9DPBpdUak51A&amp;ust=147872677023758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google.com.eg/url?sa=i&amp;rct=j&amp;q=&amp;esrc=s&amp;source=images&amp;cd=&amp;cad=rja&amp;uact=8&amp;ved=0ahUKEwjbtZDajZrQAhUBCSwKHScWBRAQjRwIBw&amp;url=http://www.renalweb.com/topics/sir/sir.htm&amp;bvm=bv.138169073,d.bGg&amp;psig=AFQjCNFe2V4Rpk1KUdgSv-9DPBpdUak51A&amp;ust=147872677023758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Picture 2" descr="نتيجة بحث الصور عن ‪sirs criteria ppt‬‏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5911873"/>
          </a:xfrm>
        </p:spPr>
        <p:txBody>
          <a:bodyPr>
            <a:normAutofit fontScale="55000" lnSpcReduction="2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Sepsis;                                                                                                       </a:t>
            </a:r>
          </a:p>
          <a:p>
            <a:pPr lvl="1"/>
            <a:r>
              <a:rPr lang="en-US" sz="3600" b="1" dirty="0" smtClean="0">
                <a:solidFill>
                  <a:srgbClr val="00B050"/>
                </a:solidFill>
              </a:rPr>
              <a:t>2 SIRS criteria + source of infection </a:t>
            </a:r>
            <a:r>
              <a:rPr lang="en-US" sz="3600" dirty="0" smtClean="0"/>
              <a:t>(you don</a:t>
            </a:r>
            <a:r>
              <a:rPr lang="en-US" altLang="en-US" sz="3600" dirty="0" smtClean="0"/>
              <a:t>’</a:t>
            </a:r>
            <a:r>
              <a:rPr lang="en-US" sz="3600" dirty="0" smtClean="0"/>
              <a:t>t necessarily need concrete evidence – high level of clinical suspicion is enough)</a:t>
            </a:r>
            <a:endParaRPr lang="ar-SY" sz="36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rgbClr val="FF0000"/>
                </a:solidFill>
              </a:rPr>
              <a:t>Severe Sepsis:                                                                                                                        </a:t>
            </a:r>
          </a:p>
          <a:p>
            <a:pPr eaLnBrk="1" hangingPunct="1">
              <a:lnSpc>
                <a:spcPct val="80000"/>
              </a:lnSpc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3600" b="1" dirty="0" smtClean="0">
                <a:solidFill>
                  <a:srgbClr val="00B050"/>
                </a:solidFill>
              </a:rPr>
              <a:t>Sepsis with organ dysfunction </a:t>
            </a:r>
            <a:r>
              <a:rPr lang="en-US" sz="3600" dirty="0" smtClean="0"/>
              <a:t>(don</a:t>
            </a:r>
            <a:r>
              <a:rPr lang="en-US" altLang="en-US" sz="3600" dirty="0" smtClean="0"/>
              <a:t>’</a:t>
            </a:r>
            <a:r>
              <a:rPr lang="en-US" sz="3600" dirty="0" smtClean="0"/>
              <a:t>t memorize the list below)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3600" b="1" dirty="0" smtClean="0"/>
              <a:t>Sepsis-induced </a:t>
            </a:r>
            <a:r>
              <a:rPr lang="en-US" sz="3600" b="1" dirty="0" smtClean="0">
                <a:solidFill>
                  <a:srgbClr val="C00000"/>
                </a:solidFill>
              </a:rPr>
              <a:t>hypotension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3600" b="1" dirty="0" smtClean="0">
                <a:solidFill>
                  <a:srgbClr val="C00000"/>
                </a:solidFill>
              </a:rPr>
              <a:t>Lactate</a:t>
            </a:r>
            <a:r>
              <a:rPr lang="en-US" sz="3600" b="1" dirty="0" smtClean="0"/>
              <a:t> above upper limits laboratory normal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3600" b="1" dirty="0" smtClean="0">
                <a:solidFill>
                  <a:srgbClr val="C00000"/>
                </a:solidFill>
              </a:rPr>
              <a:t>Urine output &lt;0.5 </a:t>
            </a:r>
            <a:r>
              <a:rPr lang="en-US" sz="3600" b="1" dirty="0" err="1" smtClean="0">
                <a:solidFill>
                  <a:srgbClr val="C00000"/>
                </a:solidFill>
              </a:rPr>
              <a:t>mL</a:t>
            </a:r>
            <a:r>
              <a:rPr lang="en-US" sz="3600" b="1" dirty="0" smtClean="0">
                <a:solidFill>
                  <a:srgbClr val="C00000"/>
                </a:solidFill>
              </a:rPr>
              <a:t> kg/h  </a:t>
            </a:r>
            <a:r>
              <a:rPr lang="en-US" sz="3600" b="1" dirty="0" smtClean="0"/>
              <a:t>for more than 2 h despite adequate fluid resuscitation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3600" b="1" dirty="0" smtClean="0">
                <a:solidFill>
                  <a:srgbClr val="C00000"/>
                </a:solidFill>
              </a:rPr>
              <a:t>Acute lung injury </a:t>
            </a:r>
            <a:r>
              <a:rPr lang="en-US" sz="3600" dirty="0" smtClean="0"/>
              <a:t>with PaO2/FiO2&lt;250 in the absence of pneumonia as infection source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3600" dirty="0" smtClean="0"/>
              <a:t>Acute lung injury with PaO2/FiO2&lt;200 in the presence of pneumonia as infection source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3600" b="1" dirty="0" err="1" smtClean="0">
                <a:solidFill>
                  <a:srgbClr val="C00000"/>
                </a:solidFill>
              </a:rPr>
              <a:t>Creatinine</a:t>
            </a:r>
            <a:r>
              <a:rPr lang="en-US" sz="3600" dirty="0" smtClean="0"/>
              <a:t>[2.0 mg/</a:t>
            </a:r>
            <a:r>
              <a:rPr lang="en-US" sz="3600" dirty="0" err="1" smtClean="0"/>
              <a:t>dL</a:t>
            </a:r>
            <a:r>
              <a:rPr lang="en-US" sz="3600" dirty="0" smtClean="0"/>
              <a:t> (176.8 </a:t>
            </a:r>
            <a:r>
              <a:rPr lang="en-US" sz="3600" dirty="0" err="1" smtClean="0"/>
              <a:t>lmol</a:t>
            </a:r>
            <a:r>
              <a:rPr lang="en-US" sz="3600" dirty="0" smtClean="0"/>
              <a:t>/L)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3600" b="1" dirty="0" err="1" smtClean="0">
                <a:solidFill>
                  <a:srgbClr val="C00000"/>
                </a:solidFill>
              </a:rPr>
              <a:t>Bilirubin</a:t>
            </a:r>
            <a:r>
              <a:rPr lang="en-US" sz="3600" dirty="0" smtClean="0"/>
              <a:t>[2 mg/</a:t>
            </a:r>
            <a:r>
              <a:rPr lang="en-US" sz="3600" dirty="0" err="1" smtClean="0"/>
              <a:t>dL</a:t>
            </a:r>
            <a:r>
              <a:rPr lang="en-US" sz="3600" dirty="0" smtClean="0"/>
              <a:t> (34.2 </a:t>
            </a:r>
            <a:r>
              <a:rPr lang="en-US" sz="3600" dirty="0" err="1" smtClean="0"/>
              <a:t>lmol</a:t>
            </a:r>
            <a:r>
              <a:rPr lang="en-US" sz="3600" dirty="0" smtClean="0"/>
              <a:t>/L)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3600" b="1" dirty="0" smtClean="0">
                <a:solidFill>
                  <a:srgbClr val="C00000"/>
                </a:solidFill>
              </a:rPr>
              <a:t>Platelet count </a:t>
            </a:r>
            <a:r>
              <a:rPr lang="en-US" sz="3600" dirty="0" smtClean="0"/>
              <a:t>&lt;100,000 </a:t>
            </a:r>
            <a:r>
              <a:rPr lang="en-US" sz="3600" dirty="0" err="1" smtClean="0"/>
              <a:t>lL</a:t>
            </a:r>
            <a:endParaRPr lang="en-US" sz="3600" dirty="0" smtClean="0"/>
          </a:p>
          <a:p>
            <a:r>
              <a:rPr lang="en-US" sz="3600" b="1" dirty="0" err="1" smtClean="0">
                <a:solidFill>
                  <a:srgbClr val="C00000"/>
                </a:solidFill>
              </a:rPr>
              <a:t>Coagulopathy</a:t>
            </a:r>
            <a:r>
              <a:rPr lang="en-US" sz="3600" dirty="0" smtClean="0"/>
              <a:t> (INR &gt;1.5)</a:t>
            </a:r>
            <a:endParaRPr lang="ar-SY" sz="3600" dirty="0" smtClean="0"/>
          </a:p>
          <a:p>
            <a:r>
              <a:rPr lang="ar-SY" sz="3600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Septic Shock                                                                                                                      </a:t>
            </a:r>
          </a:p>
          <a:p>
            <a:pPr lvl="1"/>
            <a:r>
              <a:rPr lang="en-US" sz="3600" dirty="0" smtClean="0"/>
              <a:t>Sepsis induced hypotension despite adequate fluid resuscitation</a:t>
            </a:r>
          </a:p>
          <a:p>
            <a:pPr lvl="2"/>
            <a:r>
              <a:rPr lang="en-US" sz="3600" b="1" dirty="0" smtClean="0">
                <a:solidFill>
                  <a:srgbClr val="C00000"/>
                </a:solidFill>
              </a:rPr>
              <a:t>Sepsis induced hypotension</a:t>
            </a:r>
            <a:r>
              <a:rPr lang="en-US" sz="3600" dirty="0" smtClean="0"/>
              <a:t> = SBP &lt;90mmhg or 40mmhg change from</a:t>
            </a:r>
            <a:r>
              <a:rPr lang="ar-SY" sz="3600" dirty="0" smtClean="0"/>
              <a:t>, </a:t>
            </a:r>
            <a:r>
              <a:rPr lang="en-US" sz="3600" dirty="0" smtClean="0"/>
              <a:t>&gt;4mmol </a:t>
            </a:r>
            <a:r>
              <a:rPr lang="ar-SY" sz="3600" dirty="0" smtClean="0"/>
              <a:t> </a:t>
            </a:r>
            <a:r>
              <a:rPr lang="en-US" sz="3600" dirty="0" smtClean="0"/>
              <a:t>lactate</a:t>
            </a:r>
            <a:r>
              <a:rPr lang="ar-SY" sz="3600" dirty="0" smtClean="0"/>
              <a:t> , </a:t>
            </a:r>
            <a:r>
              <a:rPr lang="en-US" sz="3600" dirty="0" smtClean="0"/>
              <a:t>baseline</a:t>
            </a:r>
            <a:r>
              <a:rPr lang="ar-SY" sz="3600" dirty="0" smtClean="0"/>
              <a:t> </a:t>
            </a:r>
            <a:endParaRPr lang="en-US" sz="3600" dirty="0" smtClean="0"/>
          </a:p>
          <a:p>
            <a:pPr lvl="2" eaLnBrk="1" hangingPunct="1">
              <a:lnSpc>
                <a:spcPct val="80000"/>
              </a:lnSpc>
            </a:pPr>
            <a:endParaRPr lang="ar-SY" sz="1900" dirty="0" smtClean="0"/>
          </a:p>
          <a:p>
            <a:pPr lvl="2" eaLnBrk="1" hangingPunct="1">
              <a:lnSpc>
                <a:spcPct val="80000"/>
              </a:lnSpc>
            </a:pPr>
            <a:endParaRPr lang="en-US" sz="1900" dirty="0" smtClean="0"/>
          </a:p>
          <a:p>
            <a:pPr eaLnBrk="1" hangingPunct="1">
              <a:lnSpc>
                <a:spcPct val="80000"/>
              </a:lnSpc>
            </a:pPr>
            <a:endParaRPr lang="en-US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62500" lnSpcReduction="20000"/>
          </a:bodyPr>
          <a:lstStyle/>
          <a:p>
            <a:pPr algn="justLow">
              <a:lnSpc>
                <a:spcPct val="115000"/>
              </a:lnSpc>
              <a:spcAft>
                <a:spcPts val="1000"/>
              </a:spcAft>
            </a:pPr>
            <a:r>
              <a:rPr lang="ar-SY" b="1" dirty="0" smtClean="0">
                <a:solidFill>
                  <a:srgbClr val="FF0000"/>
                </a:solidFill>
                <a:ea typeface="Calibri"/>
                <a:cs typeface="Times New Roman"/>
              </a:rPr>
              <a:t>معايير تشخيص (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SIRS</a:t>
            </a:r>
            <a:r>
              <a:rPr lang="ar-SY" b="1" dirty="0" smtClean="0">
                <a:solidFill>
                  <a:srgbClr val="FF0000"/>
                </a:solidFill>
                <a:ea typeface="Calibri"/>
                <a:cs typeface="Times New Roman"/>
              </a:rPr>
              <a:t>) </a:t>
            </a:r>
            <a:endParaRPr lang="en-US" b="1" dirty="0" smtClean="0">
              <a:solidFill>
                <a:srgbClr val="FF0000"/>
              </a:solidFill>
              <a:ea typeface="Calibri"/>
              <a:cs typeface="Arial"/>
            </a:endParaRPr>
          </a:p>
          <a:p>
            <a:pPr lvl="0" algn="justLow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-"/>
            </a:pPr>
            <a:r>
              <a:rPr lang="ar-SY" dirty="0" smtClean="0">
                <a:solidFill>
                  <a:srgbClr val="00B050"/>
                </a:solidFill>
                <a:ea typeface="Calibri"/>
                <a:cs typeface="Times New Roman"/>
              </a:rPr>
              <a:t>لكي يتم تشخيص هذه المتلازمة لا بد من أن تتوافر اثنين أو أكثر من المعايير التالية عند المريض:</a:t>
            </a:r>
            <a:endParaRPr lang="en-US" dirty="0" smtClean="0">
              <a:solidFill>
                <a:srgbClr val="00B050"/>
              </a:solidFill>
              <a:ea typeface="Calibri"/>
              <a:cs typeface="Arial"/>
            </a:endParaRPr>
          </a:p>
          <a:p>
            <a:pPr lvl="1" algn="justLow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r>
              <a:rPr lang="ar-SY" sz="3200" b="1" dirty="0" smtClean="0">
                <a:ea typeface="Calibri"/>
                <a:cs typeface="Times New Roman"/>
              </a:rPr>
              <a:t>درجة حرارة  </a:t>
            </a:r>
            <a:r>
              <a:rPr lang="en-US" sz="3200" b="1" dirty="0" smtClean="0">
                <a:latin typeface="Times New Roman"/>
                <a:ea typeface="Calibri"/>
                <a:cs typeface="Arial"/>
              </a:rPr>
              <a:t>&gt;</a:t>
            </a:r>
            <a:r>
              <a:rPr lang="ar-SY" sz="3200" b="1" dirty="0" smtClean="0">
                <a:ea typeface="Calibri"/>
                <a:cs typeface="Times New Roman"/>
              </a:rPr>
              <a:t> 36مْ أو</a:t>
            </a:r>
            <a:r>
              <a:rPr lang="en-US" sz="3200" b="1" dirty="0" smtClean="0">
                <a:latin typeface="Times New Roman"/>
                <a:ea typeface="Calibri"/>
                <a:cs typeface="Arial"/>
              </a:rPr>
              <a:t>   &lt;</a:t>
            </a:r>
            <a:r>
              <a:rPr lang="ar-SY" sz="3200" b="1" dirty="0" smtClean="0">
                <a:ea typeface="Calibri"/>
                <a:cs typeface="Times New Roman"/>
              </a:rPr>
              <a:t> 38مْ</a:t>
            </a:r>
            <a:endParaRPr lang="en-US" sz="3200" b="1" dirty="0" smtClean="0">
              <a:ea typeface="Calibri"/>
              <a:cs typeface="Arial"/>
            </a:endParaRPr>
          </a:p>
          <a:p>
            <a:pPr lvl="1" algn="justLow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r>
              <a:rPr lang="ar-SY" sz="3200" b="1" dirty="0" smtClean="0">
                <a:ea typeface="Calibri"/>
                <a:cs typeface="Times New Roman"/>
              </a:rPr>
              <a:t>معدَّل النبض يزيد عن 90 نبضة/الدقيقة</a:t>
            </a:r>
            <a:endParaRPr lang="en-US" sz="3200" b="1" dirty="0" smtClean="0">
              <a:ea typeface="Calibri"/>
              <a:cs typeface="Arial"/>
            </a:endParaRPr>
          </a:p>
          <a:p>
            <a:pPr lvl="1" algn="justLow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r>
              <a:rPr lang="ar-SY" sz="3200" b="1" dirty="0" smtClean="0">
                <a:ea typeface="Calibri"/>
                <a:cs typeface="Times New Roman"/>
              </a:rPr>
              <a:t>معدل التنفس يزيد عن 20 مرة/الدقيقة أو </a:t>
            </a:r>
            <a:r>
              <a:rPr lang="en-US" sz="3200" b="1" dirty="0" smtClean="0">
                <a:latin typeface="Times New Roman"/>
                <a:ea typeface="Calibri"/>
                <a:cs typeface="Arial"/>
              </a:rPr>
              <a:t>PaCo</a:t>
            </a:r>
            <a:r>
              <a:rPr lang="en-US" sz="3200" b="1" baseline="-25000" dirty="0" smtClean="0">
                <a:latin typeface="Times New Roman"/>
                <a:ea typeface="Calibri"/>
                <a:cs typeface="Arial"/>
              </a:rPr>
              <a:t>2</a:t>
            </a:r>
            <a:r>
              <a:rPr lang="ar-SY" sz="3200" b="1" dirty="0" smtClean="0">
                <a:ea typeface="Calibri"/>
                <a:cs typeface="Times New Roman"/>
              </a:rPr>
              <a:t> يقل عن 32 </a:t>
            </a:r>
            <a:r>
              <a:rPr lang="ar-SY" sz="3200" b="1" dirty="0" err="1" smtClean="0">
                <a:ea typeface="Calibri"/>
                <a:cs typeface="Times New Roman"/>
              </a:rPr>
              <a:t>ملمز</a:t>
            </a:r>
            <a:r>
              <a:rPr lang="ar-SY" sz="3200" b="1" dirty="0" smtClean="0">
                <a:ea typeface="Calibri"/>
                <a:cs typeface="Times New Roman"/>
              </a:rPr>
              <a:t>.</a:t>
            </a:r>
            <a:endParaRPr lang="en-US" sz="3200" b="1" dirty="0" smtClean="0">
              <a:ea typeface="Calibri"/>
              <a:cs typeface="Arial"/>
            </a:endParaRPr>
          </a:p>
          <a:p>
            <a:pPr lvl="1" algn="justLow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r>
              <a:rPr lang="ar-SY" sz="3200" b="1" dirty="0" smtClean="0">
                <a:ea typeface="Calibri"/>
                <a:cs typeface="Times New Roman"/>
              </a:rPr>
              <a:t>تعداد الكريات البيض يقل عن 4000 </a:t>
            </a:r>
            <a:r>
              <a:rPr lang="ar-SY" sz="3200" b="1" dirty="0" err="1" smtClean="0">
                <a:ea typeface="Calibri"/>
                <a:cs typeface="Times New Roman"/>
              </a:rPr>
              <a:t>كرية</a:t>
            </a:r>
            <a:r>
              <a:rPr lang="ar-SY" sz="3200" b="1" dirty="0" smtClean="0">
                <a:ea typeface="Calibri"/>
                <a:cs typeface="Times New Roman"/>
              </a:rPr>
              <a:t>/ملم</a:t>
            </a:r>
            <a:r>
              <a:rPr lang="ar-SY" sz="3200" b="1" baseline="30000" dirty="0" smtClean="0">
                <a:ea typeface="Calibri"/>
                <a:cs typeface="Times New Roman"/>
              </a:rPr>
              <a:t>3</a:t>
            </a:r>
            <a:r>
              <a:rPr lang="ar-SY" sz="3200" b="1" dirty="0" smtClean="0">
                <a:ea typeface="Calibri"/>
                <a:cs typeface="Times New Roman"/>
              </a:rPr>
              <a:t> أو يزيد عن 12000 </a:t>
            </a:r>
            <a:r>
              <a:rPr lang="ar-SY" sz="3200" b="1" dirty="0" err="1" smtClean="0">
                <a:ea typeface="Calibri"/>
                <a:cs typeface="Times New Roman"/>
              </a:rPr>
              <a:t>كرية</a:t>
            </a:r>
            <a:r>
              <a:rPr lang="ar-SY" sz="3200" b="1" dirty="0" smtClean="0">
                <a:ea typeface="Calibri"/>
                <a:cs typeface="Times New Roman"/>
              </a:rPr>
              <a:t>/ملم</a:t>
            </a:r>
            <a:r>
              <a:rPr lang="ar-SY" sz="3200" b="1" baseline="30000" dirty="0" smtClean="0">
                <a:ea typeface="Calibri"/>
                <a:cs typeface="Times New Roman"/>
              </a:rPr>
              <a:t>3</a:t>
            </a:r>
            <a:r>
              <a:rPr lang="ar-SY" sz="3200" b="1" dirty="0" smtClean="0">
                <a:ea typeface="Calibri"/>
                <a:cs typeface="Times New Roman"/>
              </a:rPr>
              <a:t> أو أنَّ أكثر من 10% من الكريات البيض عبارة عن </a:t>
            </a:r>
            <a:r>
              <a:rPr lang="ar-SY" sz="3200" b="1" dirty="0" err="1" smtClean="0">
                <a:ea typeface="Calibri"/>
                <a:cs typeface="Times New Roman"/>
              </a:rPr>
              <a:t>عدلات</a:t>
            </a:r>
            <a:r>
              <a:rPr lang="ar-SY" sz="3200" b="1" dirty="0" smtClean="0">
                <a:ea typeface="Calibri"/>
                <a:cs typeface="Times New Roman"/>
              </a:rPr>
              <a:t> غير ناضجة (</a:t>
            </a:r>
            <a:r>
              <a:rPr lang="ar-SY" sz="3200" b="1" dirty="0" err="1" smtClean="0">
                <a:ea typeface="Calibri"/>
                <a:cs typeface="Times New Roman"/>
              </a:rPr>
              <a:t>حزمية</a:t>
            </a:r>
            <a:r>
              <a:rPr lang="ar-SY" sz="3200" b="1" dirty="0" smtClean="0">
                <a:ea typeface="Calibri"/>
                <a:cs typeface="Times New Roman"/>
              </a:rPr>
              <a:t>)</a:t>
            </a:r>
            <a:endParaRPr lang="en-US" sz="3200" b="1" dirty="0" smtClean="0">
              <a:ea typeface="Calibri"/>
              <a:cs typeface="Arial"/>
            </a:endParaRPr>
          </a:p>
          <a:p>
            <a:pPr algn="justLow">
              <a:lnSpc>
                <a:spcPct val="115000"/>
              </a:lnSpc>
              <a:spcAft>
                <a:spcPts val="1000"/>
              </a:spcAft>
            </a:pPr>
            <a:r>
              <a:rPr lang="ar-SY" dirty="0" smtClean="0">
                <a:ea typeface="Calibri"/>
                <a:cs typeface="Times New Roman"/>
              </a:rPr>
              <a:t>إن كل حالة </a:t>
            </a:r>
            <a:r>
              <a:rPr lang="ar-SY" dirty="0" err="1" smtClean="0">
                <a:ea typeface="Calibri"/>
                <a:cs typeface="Times New Roman"/>
              </a:rPr>
              <a:t>انتانية</a:t>
            </a:r>
            <a:r>
              <a:rPr lang="ar-SY" dirty="0" smtClean="0">
                <a:ea typeface="Calibri"/>
                <a:cs typeface="Times New Roman"/>
              </a:rPr>
              <a:t> تترافق بحالة التهابية والعكس غير صحيح وبالتالي يكون:</a:t>
            </a:r>
            <a:endParaRPr lang="en-US" dirty="0" smtClean="0">
              <a:ea typeface="Calibri"/>
              <a:cs typeface="Arial"/>
            </a:endParaRPr>
          </a:p>
          <a:p>
            <a:pPr lvl="2" algn="justLow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Y" sz="3200" dirty="0" smtClean="0">
                <a:ea typeface="Calibri"/>
                <a:cs typeface="Times New Roman"/>
              </a:rPr>
              <a:t>ا</a:t>
            </a:r>
            <a:r>
              <a:rPr lang="ar-SY" sz="3200" b="1" dirty="0" smtClean="0">
                <a:solidFill>
                  <a:srgbClr val="00B0F0"/>
                </a:solidFill>
                <a:ea typeface="Calibri"/>
                <a:cs typeface="Times New Roman"/>
              </a:rPr>
              <a:t>لالتهاب:</a:t>
            </a:r>
            <a:r>
              <a:rPr lang="ar-SY" sz="3200" dirty="0" smtClean="0">
                <a:ea typeface="Calibri"/>
                <a:cs typeface="Times New Roman"/>
              </a:rPr>
              <a:t>هو ردة الفعل تجاه العامل المؤذي الذي قد يكون فيزيائي,كيميائي , مناعي , عامل ممرض </a:t>
            </a:r>
            <a:endParaRPr lang="en-US" sz="3200" dirty="0" smtClean="0">
              <a:ea typeface="Calibri"/>
              <a:cs typeface="Arial"/>
            </a:endParaRPr>
          </a:p>
          <a:p>
            <a:pPr lvl="2" algn="justLow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Y" sz="3200" b="1" dirty="0" err="1" smtClean="0">
                <a:solidFill>
                  <a:srgbClr val="00B0F0"/>
                </a:solidFill>
                <a:ea typeface="Calibri"/>
                <a:cs typeface="Times New Roman"/>
              </a:rPr>
              <a:t>الانتان</a:t>
            </a:r>
            <a:r>
              <a:rPr lang="ar-SY" sz="3200" b="1" dirty="0" smtClean="0">
                <a:solidFill>
                  <a:srgbClr val="00B0F0"/>
                </a:solidFill>
                <a:ea typeface="Calibri"/>
                <a:cs typeface="Times New Roman"/>
              </a:rPr>
              <a:t>: </a:t>
            </a:r>
            <a:r>
              <a:rPr lang="ar-SY" sz="3200" dirty="0" smtClean="0">
                <a:ea typeface="Calibri"/>
                <a:cs typeface="Times New Roman"/>
              </a:rPr>
              <a:t>عبارة عن آفة أو عدوى مسببة بواسطة عامل ممرض حي (الجراثيم – الطفيليات ....</a:t>
            </a:r>
            <a:endParaRPr lang="en-US" sz="3200" dirty="0" smtClean="0">
              <a:ea typeface="Calibri"/>
              <a:cs typeface="Arial"/>
            </a:endParaRPr>
          </a:p>
          <a:p>
            <a:pPr lvl="0" algn="justLow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-"/>
            </a:pPr>
            <a:r>
              <a:rPr lang="ar-SY" dirty="0" smtClean="0">
                <a:ea typeface="Calibri"/>
                <a:cs typeface="Times New Roman"/>
              </a:rPr>
              <a:t>علامات الالتهاب (الحمى – فرط الكريات البيض)  ليس دليل على وجود </a:t>
            </a:r>
            <a:r>
              <a:rPr lang="ar-SY" dirty="0" err="1" smtClean="0">
                <a:ea typeface="Calibri"/>
                <a:cs typeface="Times New Roman"/>
              </a:rPr>
              <a:t>انتان</a:t>
            </a:r>
            <a:endParaRPr lang="en-US" dirty="0" smtClean="0">
              <a:ea typeface="Calibri"/>
              <a:cs typeface="Arial"/>
            </a:endParaRPr>
          </a:p>
          <a:p>
            <a:pPr lvl="0" algn="justLow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-"/>
            </a:pPr>
            <a:r>
              <a:rPr lang="ar-SY" dirty="0" smtClean="0">
                <a:ea typeface="Calibri"/>
                <a:cs typeface="Times New Roman"/>
              </a:rPr>
              <a:t>عندما يكون </a:t>
            </a:r>
            <a:r>
              <a:rPr lang="ar-SY" dirty="0" err="1" smtClean="0">
                <a:ea typeface="Calibri"/>
                <a:cs typeface="Times New Roman"/>
              </a:rPr>
              <a:t>الانتان</a:t>
            </a:r>
            <a:r>
              <a:rPr lang="ar-SY" dirty="0" smtClean="0">
                <a:ea typeface="Calibri"/>
                <a:cs typeface="Times New Roman"/>
              </a:rPr>
              <a:t> هو السبب الرئيسي لمتلازمة </a:t>
            </a:r>
            <a:r>
              <a:rPr lang="en-US" dirty="0" smtClean="0">
                <a:latin typeface="Times New Roman"/>
                <a:ea typeface="Calibri"/>
                <a:cs typeface="Arial"/>
              </a:rPr>
              <a:t>SIRS</a:t>
            </a:r>
            <a:r>
              <a:rPr lang="ar-SY" dirty="0" smtClean="0">
                <a:ea typeface="Calibri"/>
                <a:cs typeface="Times New Roman"/>
              </a:rPr>
              <a:t> تدعى الحالة عند </a:t>
            </a:r>
            <a:r>
              <a:rPr lang="ar-SY" dirty="0" err="1" smtClean="0">
                <a:ea typeface="Calibri"/>
                <a:cs typeface="Times New Roman"/>
              </a:rPr>
              <a:t>ئذٍ</a:t>
            </a:r>
            <a:r>
              <a:rPr lang="ar-SY" dirty="0" smtClean="0">
                <a:ea typeface="Calibri"/>
                <a:cs typeface="Times New Roman"/>
              </a:rPr>
              <a:t> بتجرثم الدم 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  <a:ea typeface="Calibri"/>
                <a:cs typeface="Arial"/>
              </a:rPr>
              <a:t>Sepsis</a:t>
            </a:r>
            <a:endParaRPr lang="en-US" b="1" dirty="0" smtClean="0">
              <a:solidFill>
                <a:srgbClr val="00B0F0"/>
              </a:solidFill>
              <a:ea typeface="Calibri"/>
              <a:cs typeface="Arial"/>
            </a:endParaRPr>
          </a:p>
          <a:p>
            <a:pPr lvl="0" algn="justLow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-"/>
            </a:pPr>
            <a:r>
              <a:rPr lang="ar-SY" dirty="0" smtClean="0">
                <a:ea typeface="Calibri"/>
                <a:cs typeface="Times New Roman"/>
              </a:rPr>
              <a:t>عندما يترافق تجرثم الدم مع اضطراب وظيفي في واحد أو أكثر من الأعضاء الحيوية، فإنَّ الحالة تدعى تجرثم الدَّم الخطير 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  <a:ea typeface="Calibri"/>
                <a:cs typeface="Arial"/>
              </a:rPr>
              <a:t>Sever Sepsis</a:t>
            </a:r>
            <a:endParaRPr lang="en-US" b="1" dirty="0" smtClean="0">
              <a:solidFill>
                <a:srgbClr val="00B0F0"/>
              </a:solidFill>
              <a:ea typeface="Calibri"/>
              <a:cs typeface="Arial"/>
            </a:endParaRPr>
          </a:p>
          <a:p>
            <a:pPr lvl="0" algn="justLow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-"/>
            </a:pPr>
            <a:r>
              <a:rPr lang="ar-SY" dirty="0" smtClean="0">
                <a:ea typeface="Calibri"/>
                <a:cs typeface="Times New Roman"/>
              </a:rPr>
              <a:t>عندما يترافق تجرثم الدم الخطير مع انخفاض ضغط </a:t>
            </a:r>
            <a:r>
              <a:rPr lang="ar-SY" dirty="0" err="1" smtClean="0">
                <a:ea typeface="Calibri"/>
                <a:cs typeface="Times New Roman"/>
              </a:rPr>
              <a:t>معند</a:t>
            </a:r>
            <a:r>
              <a:rPr lang="ar-SY" dirty="0" smtClean="0">
                <a:ea typeface="Calibri"/>
                <a:cs typeface="Times New Roman"/>
              </a:rPr>
              <a:t> على التسريب </a:t>
            </a:r>
            <a:r>
              <a:rPr lang="ar-SY" dirty="0" err="1" smtClean="0">
                <a:ea typeface="Calibri"/>
                <a:cs typeface="Times New Roman"/>
              </a:rPr>
              <a:t>الحجمي</a:t>
            </a:r>
            <a:r>
              <a:rPr lang="ar-SY" dirty="0" smtClean="0">
                <a:ea typeface="Calibri"/>
                <a:cs typeface="Times New Roman"/>
              </a:rPr>
              <a:t> تدعى الحالة </a:t>
            </a:r>
            <a:r>
              <a:rPr lang="ar-SY" b="1" dirty="0" smtClean="0">
                <a:solidFill>
                  <a:srgbClr val="00B0F0"/>
                </a:solidFill>
                <a:ea typeface="Calibri"/>
                <a:cs typeface="Times New Roman"/>
              </a:rPr>
              <a:t>الصدمة </a:t>
            </a:r>
            <a:r>
              <a:rPr lang="ar-SY" b="1" dirty="0" err="1" smtClean="0">
                <a:solidFill>
                  <a:srgbClr val="00B0F0"/>
                </a:solidFill>
                <a:ea typeface="Calibri"/>
                <a:cs typeface="Times New Roman"/>
              </a:rPr>
              <a:t>الانتانية</a:t>
            </a:r>
            <a:endParaRPr lang="en-US" b="1" dirty="0" smtClean="0">
              <a:solidFill>
                <a:srgbClr val="00B0F0"/>
              </a:solidFill>
              <a:ea typeface="Calibri"/>
              <a:cs typeface="Arial"/>
            </a:endParaRPr>
          </a:p>
          <a:p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Y" smtClean="0"/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/>
            <a:endParaRPr lang="ar-SY" dirty="0" smtClean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6000760" y="4429132"/>
            <a:ext cx="3143240" cy="2363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230188" eaLnBrk="0" hangingPunct="0">
              <a:lnSpc>
                <a:spcPct val="90000"/>
              </a:lnSpc>
              <a:spcBef>
                <a:spcPct val="15000"/>
              </a:spcBef>
              <a:spcAft>
                <a:spcPct val="10000"/>
              </a:spcAft>
            </a:pPr>
            <a:r>
              <a:rPr lang="en-US" altLang="zh-TW" b="1" dirty="0" smtClean="0"/>
              <a:t>Sepsis plus Organ Dysfunction</a:t>
            </a:r>
          </a:p>
          <a:p>
            <a:pPr marL="230188" indent="-230188" eaLnBrk="0" hangingPunct="0">
              <a:lnSpc>
                <a:spcPct val="90000"/>
              </a:lnSpc>
              <a:spcBef>
                <a:spcPct val="15000"/>
              </a:spcBef>
              <a:spcAft>
                <a:spcPct val="10000"/>
              </a:spcAft>
              <a:buFontTx/>
              <a:buChar char="•"/>
            </a:pPr>
            <a:r>
              <a:rPr lang="en-US" altLang="zh-TW" dirty="0" smtClean="0"/>
              <a:t>Elevated </a:t>
            </a:r>
            <a:r>
              <a:rPr lang="en-US" altLang="zh-TW" dirty="0" err="1" smtClean="0"/>
              <a:t>Creatinine</a:t>
            </a:r>
            <a:r>
              <a:rPr lang="en-US" altLang="zh-TW" dirty="0" smtClean="0"/>
              <a:t> (&gt;2)</a:t>
            </a:r>
          </a:p>
          <a:p>
            <a:pPr marL="230188" indent="-230188" eaLnBrk="0" hangingPunct="0">
              <a:lnSpc>
                <a:spcPct val="90000"/>
              </a:lnSpc>
              <a:spcBef>
                <a:spcPct val="15000"/>
              </a:spcBef>
              <a:spcAft>
                <a:spcPct val="10000"/>
              </a:spcAft>
              <a:buFontTx/>
              <a:buChar char="•"/>
            </a:pPr>
            <a:r>
              <a:rPr lang="en-US" altLang="zh-TW" dirty="0" smtClean="0"/>
              <a:t>Elevated INR (DIC)</a:t>
            </a:r>
          </a:p>
          <a:p>
            <a:pPr marL="230188" indent="-230188" eaLnBrk="0" hangingPunct="0">
              <a:lnSpc>
                <a:spcPct val="90000"/>
              </a:lnSpc>
              <a:spcBef>
                <a:spcPct val="15000"/>
              </a:spcBef>
              <a:spcAft>
                <a:spcPct val="10000"/>
              </a:spcAft>
              <a:buFontTx/>
              <a:buChar char="•"/>
            </a:pPr>
            <a:r>
              <a:rPr lang="en-US" altLang="zh-TW" dirty="0" smtClean="0"/>
              <a:t>Altered Mental Status (GCS &lt;12)</a:t>
            </a:r>
          </a:p>
          <a:p>
            <a:pPr marL="230188" indent="-230188" eaLnBrk="0" hangingPunct="0">
              <a:lnSpc>
                <a:spcPct val="90000"/>
              </a:lnSpc>
              <a:spcBef>
                <a:spcPct val="15000"/>
              </a:spcBef>
              <a:spcAft>
                <a:spcPct val="10000"/>
              </a:spcAft>
              <a:buFontTx/>
              <a:buChar char="•"/>
            </a:pPr>
            <a:r>
              <a:rPr lang="en-US" altLang="zh-TW" dirty="0" smtClean="0"/>
              <a:t>Elevated Lactate (&gt;4) Hypotension that responds to fluid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endParaRPr lang="ar-SY" dirty="0"/>
          </a:p>
        </p:txBody>
      </p:sp>
      <p:pic>
        <p:nvPicPr>
          <p:cNvPr id="18436" name="Picture 4" descr="نتيجة بحث الصور عن ‪sirs criteria ppt‬‏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lvl="1" algn="justLow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ar-SY" sz="2900" dirty="0" smtClean="0">
                <a:ea typeface="Calibri"/>
                <a:cs typeface="Times New Roman"/>
              </a:rPr>
              <a:t>الموجودات </a:t>
            </a:r>
            <a:r>
              <a:rPr lang="ar-SY" sz="2900" dirty="0" err="1" smtClean="0">
                <a:ea typeface="Calibri"/>
                <a:cs typeface="Times New Roman"/>
              </a:rPr>
              <a:t>السريرية</a:t>
            </a:r>
            <a:r>
              <a:rPr lang="ar-SY" sz="2900" dirty="0" smtClean="0">
                <a:ea typeface="Calibri"/>
                <a:cs typeface="Times New Roman"/>
              </a:rPr>
              <a:t> </a:t>
            </a:r>
            <a:r>
              <a:rPr lang="en-US" sz="2900" dirty="0" smtClean="0">
                <a:latin typeface="Times New Roman"/>
                <a:ea typeface="Calibri"/>
                <a:cs typeface="Arial"/>
              </a:rPr>
              <a:t>Clinical Finding</a:t>
            </a:r>
            <a:endParaRPr lang="en-US" sz="2900" dirty="0" smtClean="0">
              <a:ea typeface="Calibri"/>
              <a:cs typeface="Arial"/>
            </a:endParaRPr>
          </a:p>
          <a:p>
            <a:pPr lvl="2" algn="justLow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romanLcPeriod"/>
            </a:pPr>
            <a:r>
              <a:rPr lang="ar-SY" sz="2600" b="1" dirty="0" smtClean="0">
                <a:solidFill>
                  <a:srgbClr val="00B050"/>
                </a:solidFill>
                <a:ea typeface="Calibri"/>
                <a:cs typeface="Times New Roman"/>
              </a:rPr>
              <a:t>العلامات </a:t>
            </a:r>
            <a:r>
              <a:rPr lang="ar-SY" sz="2600" b="1" dirty="0" err="1" smtClean="0">
                <a:solidFill>
                  <a:srgbClr val="00B050"/>
                </a:solidFill>
                <a:ea typeface="Calibri"/>
                <a:cs typeface="Times New Roman"/>
              </a:rPr>
              <a:t>الحيائية</a:t>
            </a:r>
            <a:r>
              <a:rPr lang="ar-SY" sz="2600" b="1" dirty="0" smtClean="0">
                <a:solidFill>
                  <a:srgbClr val="00B050"/>
                </a:solidFill>
                <a:ea typeface="Calibri"/>
                <a:cs typeface="Arial"/>
              </a:rPr>
              <a:t> : </a:t>
            </a:r>
            <a:r>
              <a:rPr lang="ar-SY" sz="2600" dirty="0" smtClean="0">
                <a:ea typeface="Calibri"/>
                <a:cs typeface="Times New Roman"/>
              </a:rPr>
              <a:t>تسرع القلب والتنفس  الحمى أو انخفاض الحرارة  - انخفاض الضغط الشرياني </a:t>
            </a:r>
            <a:endParaRPr lang="en-US" sz="2600" dirty="0" smtClean="0">
              <a:ea typeface="Calibri"/>
              <a:cs typeface="Arial"/>
            </a:endParaRPr>
          </a:p>
          <a:p>
            <a:pPr lvl="2" algn="justLow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romanLcPeriod"/>
            </a:pPr>
            <a:r>
              <a:rPr lang="ar-SY" sz="2600" b="1" dirty="0" smtClean="0">
                <a:solidFill>
                  <a:srgbClr val="00B050"/>
                </a:solidFill>
                <a:ea typeface="Calibri"/>
                <a:cs typeface="Times New Roman"/>
              </a:rPr>
              <a:t>الجملة القلبية الوعائية</a:t>
            </a:r>
            <a:endParaRPr lang="en-US" sz="2600" b="1" dirty="0" smtClean="0">
              <a:solidFill>
                <a:srgbClr val="00B050"/>
              </a:solidFill>
              <a:ea typeface="Calibri"/>
              <a:cs typeface="Arial"/>
            </a:endParaRPr>
          </a:p>
          <a:p>
            <a:pPr lvl="4" algn="justLow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ar-SY" sz="2600" dirty="0" smtClean="0">
                <a:ea typeface="Calibri"/>
                <a:cs typeface="Times New Roman"/>
              </a:rPr>
              <a:t>انخفاض أوردة العنق </a:t>
            </a:r>
            <a:r>
              <a:rPr lang="en-US" sz="2600" dirty="0" smtClean="0">
                <a:latin typeface="Times New Roman"/>
                <a:ea typeface="Calibri"/>
                <a:cs typeface="Arial"/>
              </a:rPr>
              <a:t>CVP↓</a:t>
            </a:r>
            <a:r>
              <a:rPr lang="ar-SY" sz="2600" dirty="0" smtClean="0">
                <a:latin typeface="Times New Roman"/>
                <a:ea typeface="Calibri"/>
                <a:cs typeface="Arial"/>
              </a:rPr>
              <a:t> - </a:t>
            </a:r>
            <a:r>
              <a:rPr lang="ar-SY" sz="2600" dirty="0" smtClean="0">
                <a:ea typeface="Calibri"/>
                <a:cs typeface="Times New Roman"/>
              </a:rPr>
              <a:t>ضعف عودة الامتلاء الشعري </a:t>
            </a:r>
            <a:endParaRPr lang="en-US" sz="2600" dirty="0" smtClean="0">
              <a:ea typeface="Calibri"/>
              <a:cs typeface="Arial"/>
            </a:endParaRPr>
          </a:p>
          <a:p>
            <a:pPr lvl="2" algn="justLow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romanLcPeriod"/>
            </a:pPr>
            <a:r>
              <a:rPr lang="ar-SY" sz="2600" b="1" dirty="0" smtClean="0">
                <a:solidFill>
                  <a:srgbClr val="00B050"/>
                </a:solidFill>
                <a:ea typeface="Calibri"/>
                <a:cs typeface="Times New Roman"/>
              </a:rPr>
              <a:t>الجملة العصبية: </a:t>
            </a:r>
            <a:r>
              <a:rPr lang="ar-SY" sz="2600" dirty="0" smtClean="0">
                <a:ea typeface="Calibri"/>
                <a:cs typeface="Times New Roman"/>
              </a:rPr>
              <a:t>تدهور الوعي </a:t>
            </a:r>
            <a:r>
              <a:rPr lang="ar-SY" sz="2600" dirty="0" err="1" smtClean="0">
                <a:ea typeface="Calibri"/>
                <a:cs typeface="Times New Roman"/>
              </a:rPr>
              <a:t>و</a:t>
            </a:r>
            <a:r>
              <a:rPr lang="ar-SY" sz="2600" dirty="0" smtClean="0">
                <a:ea typeface="Calibri"/>
                <a:cs typeface="Times New Roman"/>
              </a:rPr>
              <a:t>/أو اضطراب </a:t>
            </a:r>
            <a:r>
              <a:rPr lang="ar-SY" sz="2600" dirty="0" err="1" smtClean="0">
                <a:ea typeface="Calibri"/>
                <a:cs typeface="Times New Roman"/>
              </a:rPr>
              <a:t>الاحساس</a:t>
            </a:r>
            <a:r>
              <a:rPr lang="ar-SY" sz="2600" dirty="0" smtClean="0">
                <a:ea typeface="Calibri"/>
                <a:cs typeface="Times New Roman"/>
              </a:rPr>
              <a:t> بالمحيط</a:t>
            </a:r>
            <a:endParaRPr lang="en-US" sz="2600" dirty="0" smtClean="0">
              <a:ea typeface="Calibri"/>
              <a:cs typeface="Arial"/>
            </a:endParaRPr>
          </a:p>
          <a:p>
            <a:pPr algn="justLow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ar-SY" sz="2600" b="1" dirty="0" smtClean="0">
                <a:solidFill>
                  <a:srgbClr val="C00000"/>
                </a:solidFill>
                <a:ea typeface="Calibri"/>
                <a:cs typeface="Times New Roman"/>
              </a:rPr>
              <a:t>الكبدية : </a:t>
            </a:r>
            <a:r>
              <a:rPr lang="ar-SY" sz="2600" dirty="0" smtClean="0">
                <a:ea typeface="Calibri"/>
                <a:cs typeface="Times New Roman"/>
              </a:rPr>
              <a:t>نقص ألبومين - فرط </a:t>
            </a:r>
            <a:r>
              <a:rPr lang="ar-SY" sz="2600" dirty="0" err="1" smtClean="0">
                <a:ea typeface="Calibri"/>
                <a:cs typeface="Times New Roman"/>
              </a:rPr>
              <a:t>بيلروبين</a:t>
            </a:r>
            <a:r>
              <a:rPr lang="ar-SY" sz="2600" dirty="0" smtClean="0">
                <a:ea typeface="Calibri"/>
                <a:cs typeface="Times New Roman"/>
              </a:rPr>
              <a:t> الدَّم المرتبط - </a:t>
            </a:r>
            <a:r>
              <a:rPr lang="en-US" sz="2600" dirty="0" smtClean="0">
                <a:latin typeface="Times New Roman"/>
                <a:ea typeface="Calibri"/>
                <a:cs typeface="Arial"/>
              </a:rPr>
              <a:t>SGOT↑</a:t>
            </a:r>
            <a:r>
              <a:rPr lang="ar-SY" sz="2600" dirty="0" smtClean="0">
                <a:ea typeface="Calibri"/>
                <a:cs typeface="Times New Roman"/>
              </a:rPr>
              <a:t> - </a:t>
            </a:r>
            <a:r>
              <a:rPr lang="en-US" sz="2600" dirty="0" smtClean="0">
                <a:latin typeface="Times New Roman"/>
                <a:ea typeface="Calibri"/>
                <a:cs typeface="Arial"/>
              </a:rPr>
              <a:t>SGPT↑ </a:t>
            </a:r>
            <a:endParaRPr lang="en-US" sz="2600" dirty="0" smtClean="0">
              <a:ea typeface="Calibri"/>
              <a:cs typeface="Arial"/>
            </a:endParaRPr>
          </a:p>
          <a:p>
            <a:pPr algn="justLow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ar-SY" sz="2600" b="1" dirty="0" smtClean="0">
                <a:solidFill>
                  <a:srgbClr val="C00000"/>
                </a:solidFill>
                <a:ea typeface="Calibri"/>
                <a:cs typeface="Times New Roman"/>
              </a:rPr>
              <a:t>الكلوية  :  </a:t>
            </a:r>
            <a:r>
              <a:rPr lang="ar-SY" sz="2600" dirty="0" err="1" smtClean="0">
                <a:ea typeface="Calibri"/>
                <a:cs typeface="Times New Roman"/>
              </a:rPr>
              <a:t>بيلة</a:t>
            </a:r>
            <a:r>
              <a:rPr lang="ar-SY" sz="2600" dirty="0" smtClean="0">
                <a:ea typeface="Calibri"/>
                <a:cs typeface="Times New Roman"/>
              </a:rPr>
              <a:t> بروتينية   - فرط نتروجين الدَّم  - </a:t>
            </a:r>
            <a:r>
              <a:rPr lang="en-US" sz="2600" dirty="0" smtClean="0">
                <a:latin typeface="Times New Roman"/>
                <a:ea typeface="Calibri"/>
                <a:cs typeface="Arial"/>
              </a:rPr>
              <a:t>↑ </a:t>
            </a:r>
            <a:r>
              <a:rPr lang="ar-SY" sz="2600" dirty="0" smtClean="0">
                <a:latin typeface="Times New Roman"/>
                <a:ea typeface="Calibri"/>
                <a:cs typeface="Arial"/>
              </a:rPr>
              <a:t> </a:t>
            </a:r>
            <a:r>
              <a:rPr lang="ar-SY" sz="2600" dirty="0" err="1" smtClean="0">
                <a:ea typeface="Calibri"/>
                <a:cs typeface="Times New Roman"/>
              </a:rPr>
              <a:t>كرياتين</a:t>
            </a:r>
            <a:r>
              <a:rPr lang="ar-SY" sz="2600" dirty="0" smtClean="0">
                <a:ea typeface="Calibri"/>
                <a:cs typeface="Times New Roman"/>
              </a:rPr>
              <a:t> الدَّم</a:t>
            </a:r>
            <a:endParaRPr lang="en-US" sz="2600" dirty="0" smtClean="0">
              <a:ea typeface="Calibri"/>
              <a:cs typeface="Arial"/>
            </a:endParaRPr>
          </a:p>
          <a:p>
            <a:pPr lvl="0" algn="justLow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endParaRPr lang="en-US" sz="2900" dirty="0" smtClean="0">
              <a:ea typeface="Calibri"/>
              <a:cs typeface="Arial"/>
            </a:endParaRPr>
          </a:p>
          <a:p>
            <a:pPr lvl="2" algn="justLow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endParaRPr lang="en-US" sz="2900" dirty="0" smtClean="0">
              <a:ea typeface="Calibri"/>
              <a:cs typeface="Arial"/>
            </a:endParaRPr>
          </a:p>
          <a:p>
            <a:pPr lvl="2" algn="justLow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endParaRPr lang="en-US" sz="2900" dirty="0" smtClean="0">
              <a:ea typeface="Calibri"/>
              <a:cs typeface="Arial"/>
            </a:endParaRPr>
          </a:p>
          <a:p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>
                <a:solidFill>
                  <a:srgbClr val="FF0000"/>
                </a:solidFill>
              </a:rPr>
              <a:t>Severe </a:t>
            </a:r>
            <a:r>
              <a:rPr lang="en-US" sz="2800" b="1" dirty="0" smtClean="0">
                <a:solidFill>
                  <a:srgbClr val="FF0000"/>
                </a:solidFill>
              </a:rPr>
              <a:t>Sepsis:                                                                        </a:t>
            </a:r>
            <a:endParaRPr lang="en-US" sz="2800" b="1" dirty="0">
              <a:solidFill>
                <a:srgbClr val="FF0000"/>
              </a:solidFill>
            </a:endParaRPr>
          </a:p>
          <a:p>
            <a:pPr marL="990600" lvl="1" indent="-533400">
              <a:lnSpc>
                <a:spcPct val="90000"/>
              </a:lnSpc>
            </a:pPr>
            <a:r>
              <a:rPr lang="en-US" sz="2400" b="1" dirty="0">
                <a:solidFill>
                  <a:srgbClr val="C00000"/>
                </a:solidFill>
              </a:rPr>
              <a:t>Sepsis plus at least one of the following</a:t>
            </a:r>
            <a:r>
              <a:rPr lang="en-US" sz="2400" dirty="0"/>
              <a:t>:</a:t>
            </a:r>
          </a:p>
          <a:p>
            <a:pPr marL="1371600" lvl="2" indent="-457200">
              <a:lnSpc>
                <a:spcPct val="90000"/>
              </a:lnSpc>
              <a:buFontTx/>
              <a:buAutoNum type="arabicPeriod"/>
            </a:pPr>
            <a:r>
              <a:rPr lang="en-US" sz="2000" dirty="0"/>
              <a:t>Areas of mottled skin</a:t>
            </a:r>
          </a:p>
          <a:p>
            <a:pPr marL="1371600" lvl="2" indent="-457200">
              <a:lnSpc>
                <a:spcPct val="90000"/>
              </a:lnSpc>
              <a:buFontTx/>
              <a:buAutoNum type="arabicPeriod"/>
            </a:pPr>
            <a:r>
              <a:rPr lang="en-US" sz="2000" dirty="0"/>
              <a:t>Capillary refill &gt; 3 seconds</a:t>
            </a:r>
          </a:p>
          <a:p>
            <a:pPr marL="1371600" lvl="2" indent="-457200">
              <a:lnSpc>
                <a:spcPct val="90000"/>
              </a:lnSpc>
              <a:buFontTx/>
              <a:buAutoNum type="arabicPeriod"/>
            </a:pPr>
            <a:r>
              <a:rPr lang="en-US" sz="2000" dirty="0"/>
              <a:t>Urine output &lt; 0.5cc/kg/hr for at least one hour or renal replacement therapy</a:t>
            </a:r>
          </a:p>
          <a:p>
            <a:pPr marL="1371600" lvl="2" indent="-457200">
              <a:lnSpc>
                <a:spcPct val="90000"/>
              </a:lnSpc>
              <a:buFontTx/>
              <a:buAutoNum type="arabicPeriod"/>
            </a:pPr>
            <a:r>
              <a:rPr lang="en-US" sz="2000" dirty="0"/>
              <a:t>Elevated lactate (&gt;2 to 3)</a:t>
            </a:r>
          </a:p>
          <a:p>
            <a:pPr marL="1371600" lvl="2" indent="-457200">
              <a:lnSpc>
                <a:spcPct val="90000"/>
              </a:lnSpc>
              <a:buFontTx/>
              <a:buAutoNum type="arabicPeriod"/>
            </a:pPr>
            <a:r>
              <a:rPr lang="en-US" sz="2000" dirty="0"/>
              <a:t>Abrupt change in mental status</a:t>
            </a:r>
          </a:p>
          <a:p>
            <a:pPr marL="1371600" lvl="2" indent="-457200">
              <a:lnSpc>
                <a:spcPct val="90000"/>
              </a:lnSpc>
              <a:buFontTx/>
              <a:buAutoNum type="arabicPeriod"/>
            </a:pPr>
            <a:r>
              <a:rPr lang="en-US" sz="2000" dirty="0"/>
              <a:t>Abnormal EEG findings</a:t>
            </a:r>
          </a:p>
          <a:p>
            <a:pPr marL="1371600" lvl="2" indent="-457200">
              <a:lnSpc>
                <a:spcPct val="90000"/>
              </a:lnSpc>
              <a:buFontTx/>
              <a:buAutoNum type="arabicPeriod"/>
            </a:pPr>
            <a:r>
              <a:rPr lang="en-US" sz="2000" dirty="0"/>
              <a:t>Platelet count &lt;100, 000</a:t>
            </a:r>
          </a:p>
          <a:p>
            <a:pPr marL="1371600" lvl="2" indent="-457200">
              <a:lnSpc>
                <a:spcPct val="90000"/>
              </a:lnSpc>
              <a:buFontTx/>
              <a:buAutoNum type="arabicPeriod"/>
            </a:pPr>
            <a:r>
              <a:rPr lang="en-US" sz="2000" dirty="0"/>
              <a:t>DIC</a:t>
            </a:r>
          </a:p>
          <a:p>
            <a:pPr marL="1371600" lvl="2" indent="-457200">
              <a:lnSpc>
                <a:spcPct val="90000"/>
              </a:lnSpc>
              <a:buFontTx/>
              <a:buAutoNum type="arabicPeriod"/>
            </a:pPr>
            <a:r>
              <a:rPr lang="en-US" sz="2000" dirty="0"/>
              <a:t>ARDS</a:t>
            </a:r>
          </a:p>
          <a:p>
            <a:pPr marL="1371600" lvl="2" indent="-457200">
              <a:lnSpc>
                <a:spcPct val="90000"/>
              </a:lnSpc>
              <a:buFontTx/>
              <a:buAutoNum type="arabicPeriod"/>
            </a:pPr>
            <a:r>
              <a:rPr lang="en-US" sz="2000" dirty="0"/>
              <a:t>Cardiac dysfunction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472518" cy="6126163"/>
          </a:xfrm>
        </p:spPr>
        <p:txBody>
          <a:bodyPr>
            <a:normAutofit fontScale="77500" lnSpcReduction="20000"/>
          </a:bodyPr>
          <a:lstStyle/>
          <a:p>
            <a:pPr marL="609600" indent="-609600">
              <a:buFont typeface="Wingdings" pitchFamily="2" charset="2"/>
              <a:buNone/>
            </a:pPr>
            <a:r>
              <a:rPr lang="en-US" b="1" dirty="0">
                <a:solidFill>
                  <a:srgbClr val="FF0000"/>
                </a:solidFill>
              </a:rPr>
              <a:t>Septic </a:t>
            </a:r>
            <a:r>
              <a:rPr lang="en-US" b="1" dirty="0" smtClean="0">
                <a:solidFill>
                  <a:srgbClr val="FF0000"/>
                </a:solidFill>
              </a:rPr>
              <a:t>Shock  :                                                                                    </a:t>
            </a:r>
            <a:endParaRPr lang="en-US" b="1" dirty="0">
              <a:solidFill>
                <a:srgbClr val="FF0000"/>
              </a:solidFill>
            </a:endParaRPr>
          </a:p>
          <a:p>
            <a:pPr marL="990600" lvl="1" indent="-533400"/>
            <a:r>
              <a:rPr lang="en-US" dirty="0"/>
              <a:t>Severe sepsis plus at least one of the following:</a:t>
            </a:r>
          </a:p>
          <a:p>
            <a:pPr marL="1371600" lvl="2" indent="-457200">
              <a:buFontTx/>
              <a:buAutoNum type="arabicPeriod"/>
            </a:pPr>
            <a:r>
              <a:rPr lang="en-US" dirty="0"/>
              <a:t>MAP&lt;65mmHg despite adequate fluid resuscitation</a:t>
            </a:r>
          </a:p>
          <a:p>
            <a:pPr marL="1371600" lvl="2" indent="-457200">
              <a:buFontTx/>
              <a:buAutoNum type="arabicPeriod"/>
            </a:pPr>
            <a:r>
              <a:rPr lang="en-US" dirty="0"/>
              <a:t>Maintaining MAP&gt;60-65mmHg requires </a:t>
            </a:r>
            <a:r>
              <a:rPr lang="en-US" dirty="0" err="1"/>
              <a:t>vasopressors</a:t>
            </a:r>
            <a:r>
              <a:rPr lang="en-US" dirty="0"/>
              <a:t>:  </a:t>
            </a:r>
          </a:p>
          <a:p>
            <a:pPr marL="1752600" lvl="3" indent="-381000">
              <a:buFontTx/>
              <a:buChar char="•"/>
            </a:pPr>
            <a:r>
              <a:rPr lang="en-US" dirty="0"/>
              <a:t>Dopamine &gt; 5</a:t>
            </a:r>
            <a:r>
              <a:rPr lang="el-GR" dirty="0">
                <a:cs typeface="Arial" pitchFamily="34" charset="0"/>
              </a:rPr>
              <a:t>μ</a:t>
            </a:r>
            <a:r>
              <a:rPr lang="en-US" dirty="0">
                <a:cs typeface="Arial" pitchFamily="34" charset="0"/>
              </a:rPr>
              <a:t>g/kg/min</a:t>
            </a:r>
          </a:p>
          <a:p>
            <a:pPr marL="1752600" lvl="3" indent="-381000">
              <a:buFontTx/>
              <a:buChar char="•"/>
            </a:pPr>
            <a:r>
              <a:rPr lang="en-US" dirty="0" err="1">
                <a:cs typeface="Arial" pitchFamily="34" charset="0"/>
              </a:rPr>
              <a:t>Norepinephrine</a:t>
            </a:r>
            <a:r>
              <a:rPr lang="en-US" dirty="0">
                <a:cs typeface="Arial" pitchFamily="34" charset="0"/>
              </a:rPr>
              <a:t> &lt; 0.25</a:t>
            </a:r>
            <a:r>
              <a:rPr lang="el-GR" dirty="0">
                <a:cs typeface="Arial" pitchFamily="34" charset="0"/>
              </a:rPr>
              <a:t>μ</a:t>
            </a:r>
            <a:r>
              <a:rPr lang="en-US" dirty="0">
                <a:cs typeface="Arial" pitchFamily="34" charset="0"/>
              </a:rPr>
              <a:t>g/kg/min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Epinephrine </a:t>
            </a:r>
            <a:r>
              <a:rPr lang="en-US" dirty="0">
                <a:cs typeface="Arial" pitchFamily="34" charset="0"/>
              </a:rPr>
              <a:t>&lt; </a:t>
            </a:r>
            <a:r>
              <a:rPr lang="en-US" dirty="0" smtClean="0">
                <a:cs typeface="Arial" pitchFamily="34" charset="0"/>
              </a:rPr>
              <a:t>0.25mg/min                   </a:t>
            </a:r>
          </a:p>
          <a:p>
            <a:pPr>
              <a:buFont typeface="Wingdings" pitchFamily="2" charset="2"/>
              <a:buNone/>
            </a:pPr>
            <a:r>
              <a:rPr lang="ar-SY" b="1" dirty="0" smtClean="0">
                <a:solidFill>
                  <a:srgbClr val="FF0000"/>
                </a:solidFill>
              </a:rPr>
              <a:t>                                                        :</a:t>
            </a:r>
            <a:r>
              <a:rPr lang="en-US" b="1" dirty="0" smtClean="0">
                <a:solidFill>
                  <a:srgbClr val="FF0000"/>
                </a:solidFill>
              </a:rPr>
              <a:t>Refractory Septic Shock</a:t>
            </a:r>
          </a:p>
          <a:p>
            <a:pPr lvl="1"/>
            <a:r>
              <a:rPr lang="en-US" dirty="0" smtClean="0"/>
              <a:t>Septic shock that requires higher doses of the </a:t>
            </a:r>
            <a:r>
              <a:rPr lang="en-US" dirty="0" err="1" smtClean="0"/>
              <a:t>ionotropes</a:t>
            </a:r>
            <a:r>
              <a:rPr lang="en-US" dirty="0" smtClean="0"/>
              <a:t> to keep the MAP&gt;65mmHg:</a:t>
            </a:r>
          </a:p>
          <a:p>
            <a:pPr lvl="2"/>
            <a:r>
              <a:rPr lang="en-US" dirty="0" smtClean="0"/>
              <a:t>Dopamine &gt; 15</a:t>
            </a:r>
            <a:r>
              <a:rPr lang="el-GR" dirty="0" smtClean="0">
                <a:cs typeface="Arial" pitchFamily="34" charset="0"/>
              </a:rPr>
              <a:t>μ</a:t>
            </a:r>
            <a:r>
              <a:rPr lang="en-US" dirty="0" smtClean="0">
                <a:cs typeface="Arial" pitchFamily="34" charset="0"/>
              </a:rPr>
              <a:t>g/kg/min</a:t>
            </a:r>
          </a:p>
          <a:p>
            <a:pPr lvl="2"/>
            <a:r>
              <a:rPr lang="en-US" dirty="0" err="1" smtClean="0">
                <a:cs typeface="Arial" pitchFamily="34" charset="0"/>
              </a:rPr>
              <a:t>Norepinephrine</a:t>
            </a:r>
            <a:r>
              <a:rPr lang="en-US" dirty="0" smtClean="0">
                <a:cs typeface="Arial" pitchFamily="34" charset="0"/>
              </a:rPr>
              <a:t> &gt; 0.25</a:t>
            </a:r>
            <a:r>
              <a:rPr lang="el-GR" dirty="0" smtClean="0">
                <a:cs typeface="Arial" pitchFamily="34" charset="0"/>
              </a:rPr>
              <a:t>μ</a:t>
            </a:r>
            <a:r>
              <a:rPr lang="en-US" dirty="0" smtClean="0">
                <a:cs typeface="Arial" pitchFamily="34" charset="0"/>
              </a:rPr>
              <a:t>g/kg/min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ar-SY" dirty="0" smtClean="0">
                <a:cs typeface="Arial" pitchFamily="34" charset="0"/>
              </a:rPr>
              <a:t>           </a:t>
            </a:r>
            <a:r>
              <a:rPr lang="en-US" dirty="0" smtClean="0">
                <a:cs typeface="Arial" pitchFamily="34" charset="0"/>
              </a:rPr>
              <a:t>Epinephrine &gt;0.25mg/min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ar-SY" b="1" dirty="0" smtClean="0">
                <a:solidFill>
                  <a:srgbClr val="FF0000"/>
                </a:solidFill>
              </a:rPr>
              <a:t>                                              :</a:t>
            </a:r>
            <a:r>
              <a:rPr lang="en-US" b="1" dirty="0" smtClean="0">
                <a:solidFill>
                  <a:srgbClr val="FF0000"/>
                </a:solidFill>
              </a:rPr>
              <a:t>Multiple Organ Failure/MODS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Presence of altered organ functions in an acutely ill patient such that homeostasis cannot be maintained without intervention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Primary:  secondary to a well defined insult in which organ dysfunction occurs early and can be directly attributable to the insult itself (</a:t>
            </a:r>
            <a:r>
              <a:rPr lang="en-US" dirty="0" err="1" smtClean="0"/>
              <a:t>eg</a:t>
            </a:r>
            <a:r>
              <a:rPr lang="en-US" dirty="0" smtClean="0"/>
              <a:t> ARF from </a:t>
            </a:r>
            <a:r>
              <a:rPr lang="en-US" dirty="0" err="1" smtClean="0"/>
              <a:t>rhabdomyolysis</a:t>
            </a:r>
            <a:r>
              <a:rPr lang="en-US" dirty="0" smtClean="0"/>
              <a:t>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Secondary:  organ failure not in direct response to the insult itself but as a consequence of a host response to the insult (</a:t>
            </a:r>
            <a:r>
              <a:rPr lang="en-US" dirty="0" err="1" smtClean="0"/>
              <a:t>eg</a:t>
            </a:r>
            <a:r>
              <a:rPr lang="en-US" dirty="0" smtClean="0"/>
              <a:t> ARDS in pancreatitis)</a:t>
            </a:r>
          </a:p>
          <a:p>
            <a:pPr lvl="2"/>
            <a:endParaRPr lang="ar-SY" dirty="0" smtClean="0">
              <a:cs typeface="Arial" pitchFamily="34" charset="0"/>
            </a:endParaRPr>
          </a:p>
          <a:p>
            <a:pPr lvl="2"/>
            <a:endParaRPr lang="el-GR" dirty="0" smtClean="0">
              <a:cs typeface="Arial" pitchFamily="34" charset="0"/>
            </a:endParaRPr>
          </a:p>
          <a:p>
            <a:pPr marL="1752600" lvl="3" indent="-381000">
              <a:buNone/>
            </a:pPr>
            <a:endParaRPr lang="ar-SY" dirty="0" smtClean="0">
              <a:cs typeface="Arial" pitchFamily="34" charset="0"/>
            </a:endParaRPr>
          </a:p>
          <a:p>
            <a:pPr marL="1752600" lvl="3" indent="-381000">
              <a:buNone/>
            </a:pPr>
            <a:endParaRPr lang="el-GR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23556" name="Picture 4" descr="نتيجة بحث الصور عن ‪sirs criteria ppt‬‏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357430"/>
            <a:ext cx="9144000" cy="3768733"/>
          </a:xfrm>
        </p:spPr>
        <p:txBody>
          <a:bodyPr>
            <a:normAutofit fontScale="92500" lnSpcReduction="20000"/>
          </a:bodyPr>
          <a:lstStyle/>
          <a:p>
            <a:pPr lvl="1" algn="justLow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ar-SY" sz="2400" b="1" u="sng" dirty="0" smtClean="0">
                <a:solidFill>
                  <a:srgbClr val="00B050"/>
                </a:solidFill>
                <a:ea typeface="Calibri"/>
                <a:cs typeface="Times New Roman"/>
              </a:rPr>
              <a:t>الإنذار </a:t>
            </a:r>
            <a:r>
              <a:rPr lang="en-US" sz="2400" b="1" u="sng" dirty="0" smtClean="0">
                <a:solidFill>
                  <a:srgbClr val="00B050"/>
                </a:solidFill>
                <a:latin typeface="Times New Roman"/>
                <a:ea typeface="Calibri"/>
                <a:cs typeface="Arial"/>
              </a:rPr>
              <a:t>Prognosis</a:t>
            </a:r>
            <a:endParaRPr lang="en-US" sz="2000" b="1" dirty="0" smtClean="0">
              <a:solidFill>
                <a:srgbClr val="00B050"/>
              </a:solidFill>
              <a:ea typeface="Calibri"/>
              <a:cs typeface="Arial"/>
            </a:endParaRPr>
          </a:p>
          <a:p>
            <a:pPr lvl="0" algn="justLow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ar-SY" sz="2400" dirty="0" smtClean="0">
                <a:ea typeface="Calibri"/>
                <a:cs typeface="Times New Roman"/>
              </a:rPr>
              <a:t>بشكل عام إنذار المرضى المصابين </a:t>
            </a:r>
            <a:r>
              <a:rPr lang="ar-SY" sz="2400" dirty="0" err="1" smtClean="0">
                <a:ea typeface="Calibri"/>
                <a:cs typeface="Times New Roman"/>
              </a:rPr>
              <a:t>بـ</a:t>
            </a:r>
            <a:r>
              <a:rPr lang="ar-SY" sz="2400" dirty="0" smtClean="0">
                <a:ea typeface="Calibri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SIRS</a:t>
            </a:r>
            <a:r>
              <a:rPr lang="ar-SY" sz="2400" dirty="0" smtClean="0">
                <a:ea typeface="Calibri"/>
                <a:cs typeface="Times New Roman"/>
              </a:rPr>
              <a:t> غير جيد وتعتمد </a:t>
            </a:r>
            <a:r>
              <a:rPr lang="ar-SY" sz="2400" dirty="0" err="1" smtClean="0">
                <a:ea typeface="Calibri"/>
                <a:cs typeface="Times New Roman"/>
              </a:rPr>
              <a:t>البقيا</a:t>
            </a:r>
            <a:r>
              <a:rPr lang="ar-SY" sz="2400" dirty="0" smtClean="0">
                <a:ea typeface="Calibri"/>
                <a:cs typeface="Times New Roman"/>
              </a:rPr>
              <a:t> على عدة عوامل:</a:t>
            </a:r>
            <a:endParaRPr lang="en-US" sz="2000" dirty="0" smtClean="0">
              <a:ea typeface="Calibri"/>
              <a:cs typeface="Arial"/>
            </a:endParaRPr>
          </a:p>
          <a:p>
            <a:pPr lvl="1" algn="justLow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r>
              <a:rPr lang="ar-SY" sz="2400" dirty="0" smtClean="0">
                <a:ea typeface="Calibri"/>
                <a:cs typeface="Times New Roman"/>
              </a:rPr>
              <a:t>العمر: صغيري السن والمسنين لديهم سيئة</a:t>
            </a:r>
            <a:endParaRPr lang="en-US" sz="2000" dirty="0" smtClean="0">
              <a:ea typeface="Calibri"/>
              <a:cs typeface="Arial"/>
            </a:endParaRPr>
          </a:p>
          <a:p>
            <a:pPr lvl="1" algn="justLow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r>
              <a:rPr lang="ar-SY" sz="2400" dirty="0" smtClean="0">
                <a:ea typeface="Calibri"/>
                <a:cs typeface="Times New Roman"/>
              </a:rPr>
              <a:t>شدة الأذية </a:t>
            </a:r>
            <a:r>
              <a:rPr lang="ar-SY" sz="2400" dirty="0" err="1" smtClean="0">
                <a:ea typeface="Calibri"/>
                <a:cs typeface="Times New Roman"/>
              </a:rPr>
              <a:t>البدئية</a:t>
            </a:r>
            <a:r>
              <a:rPr lang="ar-SY" sz="2400" dirty="0" smtClean="0">
                <a:ea typeface="Calibri"/>
                <a:cs typeface="Times New Roman"/>
              </a:rPr>
              <a:t>: كلما كان المرض </a:t>
            </a:r>
            <a:r>
              <a:rPr lang="ar-SY" sz="2400" dirty="0" err="1" smtClean="0">
                <a:ea typeface="Calibri"/>
                <a:cs typeface="Times New Roman"/>
              </a:rPr>
              <a:t>البدئي</a:t>
            </a:r>
            <a:r>
              <a:rPr lang="ar-SY" sz="2400" dirty="0" smtClean="0">
                <a:ea typeface="Calibri"/>
                <a:cs typeface="Times New Roman"/>
              </a:rPr>
              <a:t> شديد كان خطر الوفاة أكبر</a:t>
            </a:r>
            <a:endParaRPr lang="en-US" sz="2000" dirty="0" smtClean="0">
              <a:ea typeface="Calibri"/>
              <a:cs typeface="Arial"/>
            </a:endParaRPr>
          </a:p>
          <a:p>
            <a:pPr lvl="1" algn="justLow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r>
              <a:rPr lang="ar-SY" sz="2400" dirty="0" err="1" smtClean="0">
                <a:ea typeface="Calibri"/>
                <a:cs typeface="Times New Roman"/>
              </a:rPr>
              <a:t>الصبيب</a:t>
            </a:r>
            <a:r>
              <a:rPr lang="ar-SY" sz="2400" dirty="0" smtClean="0">
                <a:ea typeface="Calibri"/>
                <a:cs typeface="Times New Roman"/>
              </a:rPr>
              <a:t> القلبي: تترافق القدرة على زيادة </a:t>
            </a:r>
            <a:r>
              <a:rPr lang="ar-SY" sz="2400" dirty="0" err="1" smtClean="0">
                <a:ea typeface="Calibri"/>
                <a:cs typeface="Times New Roman"/>
              </a:rPr>
              <a:t>الصبيب</a:t>
            </a:r>
            <a:r>
              <a:rPr lang="ar-SY" sz="2400" dirty="0" smtClean="0">
                <a:ea typeface="Calibri"/>
                <a:cs typeface="Times New Roman"/>
              </a:rPr>
              <a:t> القلبي </a:t>
            </a:r>
            <a:r>
              <a:rPr lang="ar-SY" sz="2400" dirty="0" err="1" smtClean="0">
                <a:ea typeface="Calibri"/>
                <a:cs typeface="Times New Roman"/>
              </a:rPr>
              <a:t>اثناء</a:t>
            </a:r>
            <a:r>
              <a:rPr lang="ar-SY" sz="2400" dirty="0" smtClean="0">
                <a:ea typeface="Calibri"/>
                <a:cs typeface="Times New Roman"/>
              </a:rPr>
              <a:t> حالة فرط </a:t>
            </a:r>
            <a:r>
              <a:rPr lang="ar-SY" sz="2400" dirty="0" err="1" smtClean="0">
                <a:ea typeface="Calibri"/>
                <a:cs typeface="Times New Roman"/>
              </a:rPr>
              <a:t>الاستقلاب</a:t>
            </a:r>
            <a:r>
              <a:rPr lang="ar-SY" sz="2400" dirty="0" smtClean="0">
                <a:ea typeface="Calibri"/>
                <a:cs typeface="Times New Roman"/>
              </a:rPr>
              <a:t> مع بقيا أفضل</a:t>
            </a:r>
            <a:endParaRPr lang="en-US" sz="2000" dirty="0" smtClean="0">
              <a:ea typeface="Calibri"/>
              <a:cs typeface="Arial"/>
            </a:endParaRPr>
          </a:p>
          <a:p>
            <a:pPr lvl="1" algn="justLow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r>
              <a:rPr lang="ar-SY" sz="2400" dirty="0" smtClean="0">
                <a:ea typeface="Calibri"/>
                <a:cs typeface="Times New Roman"/>
              </a:rPr>
              <a:t>الفشل العضوي النهائي: كلما ازداد فشل الأعضاء النهائي كان الإنذار </a:t>
            </a:r>
            <a:r>
              <a:rPr lang="ar-SY" sz="2400" dirty="0" err="1" smtClean="0">
                <a:ea typeface="Calibri"/>
                <a:cs typeface="Times New Roman"/>
              </a:rPr>
              <a:t>اسوأ</a:t>
            </a:r>
            <a:endParaRPr lang="en-US" sz="2000" dirty="0" smtClean="0"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Y" sz="2400" b="1" dirty="0" smtClean="0">
                <a:ea typeface="Calibri"/>
                <a:cs typeface="Times New Roman"/>
              </a:rPr>
              <a:t>المرضى المصابين بفشل (قصور) ثلاثة أعضاء أو أكثر عادةً لا يعيشون أبداً</a:t>
            </a:r>
            <a:endParaRPr lang="en-US" sz="2000" dirty="0" smtClean="0">
              <a:ea typeface="Calibri"/>
              <a:cs typeface="Arial"/>
            </a:endParaRPr>
          </a:p>
          <a:p>
            <a:endParaRPr lang="ar-SY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235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15000"/>
              </a:lnSpc>
              <a:spcAft>
                <a:spcPts val="1000"/>
              </a:spcAft>
            </a:pPr>
            <a:r>
              <a:rPr lang="ar-SY" sz="2400" b="1" dirty="0" smtClean="0">
                <a:solidFill>
                  <a:srgbClr val="00B050"/>
                </a:solidFill>
                <a:ea typeface="Calibri"/>
                <a:cs typeface="Times New Roman"/>
              </a:rPr>
              <a:t>المعالجة:</a:t>
            </a:r>
            <a:endParaRPr lang="en-US" sz="2400" b="1" dirty="0" smtClean="0">
              <a:solidFill>
                <a:srgbClr val="00B050"/>
              </a:solidFill>
              <a:ea typeface="Calibri"/>
              <a:cs typeface="Arial"/>
            </a:endParaRPr>
          </a:p>
          <a:p>
            <a:pPr marL="1714500" lvl="3" indent="-342900" algn="justLow">
              <a:lnSpc>
                <a:spcPct val="115000"/>
              </a:lnSpc>
              <a:spcAft>
                <a:spcPts val="1000"/>
              </a:spcAft>
            </a:pPr>
            <a:r>
              <a:rPr lang="ar-SY" sz="3200" dirty="0" smtClean="0">
                <a:ea typeface="Calibri"/>
                <a:cs typeface="Times New Roman"/>
              </a:rPr>
              <a:t>تأمين </a:t>
            </a:r>
            <a:r>
              <a:rPr lang="ar-SY" sz="3200" dirty="0" err="1" smtClean="0">
                <a:ea typeface="Calibri"/>
                <a:cs typeface="Times New Roman"/>
              </a:rPr>
              <a:t>أكسجة</a:t>
            </a:r>
            <a:r>
              <a:rPr lang="ar-SY" sz="3200" dirty="0" smtClean="0">
                <a:ea typeface="Calibri"/>
                <a:cs typeface="Times New Roman"/>
              </a:rPr>
              <a:t> كافية للنسيج - </a:t>
            </a:r>
            <a:r>
              <a:rPr lang="ar-SY" sz="2800" dirty="0" smtClean="0">
                <a:ea typeface="Calibri"/>
                <a:cs typeface="Times New Roman"/>
              </a:rPr>
              <a:t>الإقلال من الالتهاب </a:t>
            </a:r>
            <a:r>
              <a:rPr lang="ar-SY" sz="2800" dirty="0" err="1" smtClean="0">
                <a:ea typeface="Calibri"/>
                <a:cs typeface="Times New Roman"/>
              </a:rPr>
              <a:t>الجهازي</a:t>
            </a:r>
            <a:endParaRPr lang="en-US" sz="2800" dirty="0" smtClean="0">
              <a:ea typeface="Calibri"/>
              <a:cs typeface="Arial"/>
            </a:endParaRPr>
          </a:p>
          <a:p>
            <a:pPr marL="1714500" lvl="3" indent="-342900" algn="justLow">
              <a:lnSpc>
                <a:spcPct val="115000"/>
              </a:lnSpc>
              <a:spcAft>
                <a:spcPts val="1000"/>
              </a:spcAft>
            </a:pPr>
            <a:r>
              <a:rPr lang="ar-SY" sz="3200" dirty="0" smtClean="0">
                <a:ea typeface="Calibri"/>
                <a:cs typeface="Times New Roman"/>
              </a:rPr>
              <a:t>تأمين دعم غذائي جيد</a:t>
            </a:r>
            <a:endParaRPr lang="en-US" sz="2800" dirty="0" smtClean="0"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Y" b="1" dirty="0" smtClean="0">
                <a:ea typeface="Calibri"/>
                <a:cs typeface="Times New Roman"/>
              </a:rPr>
              <a:t>وأخيراً الوقاية خيراً من الوقوع في المتلازمة ومعالجتها</a:t>
            </a:r>
            <a:endParaRPr lang="en-US" sz="2800" b="1" dirty="0" smtClean="0">
              <a:ea typeface="Calibri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2050" name="Picture 2" descr="C:\Users\OFFICE\Pictures\BBnznd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3357554" cy="428628"/>
          </a:xfrm>
        </p:spPr>
        <p:txBody>
          <a:bodyPr>
            <a:normAutofit fontScale="90000"/>
          </a:bodyPr>
          <a:lstStyle/>
          <a:p>
            <a:r>
              <a:rPr lang="ar-SY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: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What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is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SIRS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36" y="214290"/>
            <a:ext cx="6572264" cy="591187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800" dirty="0"/>
              <a:t>is systemic level of acute inflammation, </a:t>
            </a:r>
            <a:r>
              <a:rPr lang="en-US" sz="2800" dirty="0">
                <a:solidFill>
                  <a:srgbClr val="00B050"/>
                </a:solidFill>
              </a:rPr>
              <a:t>that may or may not be due to infection</a:t>
            </a:r>
            <a:r>
              <a:rPr lang="en-US" sz="2800" dirty="0"/>
              <a:t>, and is generally manifested as a combination of vital sign abnormalities including </a:t>
            </a:r>
            <a:r>
              <a:rPr lang="en-US" sz="2800" dirty="0">
                <a:solidFill>
                  <a:srgbClr val="00B050"/>
                </a:solidFill>
              </a:rPr>
              <a:t>fever or hypothermia, </a:t>
            </a:r>
            <a:r>
              <a:rPr lang="en-US" sz="2400" b="1" dirty="0">
                <a:solidFill>
                  <a:srgbClr val="00B050"/>
                </a:solidFill>
              </a:rPr>
              <a:t>tachycardia, and </a:t>
            </a:r>
            <a:r>
              <a:rPr lang="en-US" sz="2400" b="1" dirty="0" err="1">
                <a:solidFill>
                  <a:srgbClr val="00B050"/>
                </a:solidFill>
              </a:rPr>
              <a:t>tachypnoea</a:t>
            </a:r>
            <a:r>
              <a:rPr lang="en-US" sz="2400" b="1" dirty="0">
                <a:solidFill>
                  <a:srgbClr val="00B050"/>
                </a:solidFill>
              </a:rPr>
              <a:t>.</a:t>
            </a:r>
          </a:p>
          <a:p>
            <a:pPr marL="0" indent="0">
              <a:buFontTx/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0" y="3000372"/>
            <a:ext cx="9144000" cy="2861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-"/>
            </a:pPr>
            <a:r>
              <a:rPr lang="ar-SY" sz="2200" dirty="0" smtClean="0">
                <a:ea typeface="Calibri"/>
                <a:cs typeface="Times New Roman"/>
              </a:rPr>
              <a:t>إن الاستجابة الالتهابية للأذية تهدف إلى إعادة الوظيفة النسيجية واجتثاث العوامل الممرضة الغازية </a:t>
            </a:r>
            <a:endParaRPr lang="en-US" sz="2200" dirty="0" smtClean="0">
              <a:ea typeface="Calibri"/>
              <a:cs typeface="Arial"/>
            </a:endParaRPr>
          </a:p>
          <a:p>
            <a:pPr lvl="0" algn="justLow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-"/>
            </a:pPr>
            <a:r>
              <a:rPr lang="ar-SY" sz="2400" dirty="0" smtClean="0">
                <a:ea typeface="Calibri"/>
                <a:cs typeface="Times New Roman"/>
              </a:rPr>
              <a:t>إنَّ </a:t>
            </a:r>
            <a:r>
              <a:rPr lang="ar-SY" sz="2400" dirty="0" err="1" smtClean="0">
                <a:ea typeface="Calibri"/>
                <a:cs typeface="Times New Roman"/>
              </a:rPr>
              <a:t>الـ</a:t>
            </a:r>
            <a:r>
              <a:rPr lang="ar-SY" sz="2400" dirty="0" smtClean="0">
                <a:ea typeface="Calibri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SIRS</a:t>
            </a:r>
            <a:r>
              <a:rPr lang="ar-SY" sz="2400" dirty="0" smtClean="0">
                <a:ea typeface="Calibri"/>
                <a:cs typeface="Times New Roman"/>
              </a:rPr>
              <a:t> تعبر عن التفاعل </a:t>
            </a:r>
            <a:r>
              <a:rPr lang="ar-SY" sz="2400" dirty="0" err="1" smtClean="0">
                <a:ea typeface="Calibri"/>
                <a:cs typeface="Times New Roman"/>
              </a:rPr>
              <a:t>الجهازي</a:t>
            </a:r>
            <a:r>
              <a:rPr lang="ar-SY" sz="2400" dirty="0" smtClean="0">
                <a:ea typeface="Calibri"/>
                <a:cs typeface="Times New Roman"/>
              </a:rPr>
              <a:t> أو ردة الفعل الذي يبديه الجسم تجاه أنواع مختلفة من الحوادث المرضية المؤذية للعضوية مثل (رض واسع، جراحة كبرى، </a:t>
            </a:r>
            <a:r>
              <a:rPr lang="ar-SY" sz="2400" dirty="0" err="1" smtClean="0">
                <a:ea typeface="Calibri"/>
                <a:cs typeface="Times New Roman"/>
              </a:rPr>
              <a:t>أخماج</a:t>
            </a:r>
            <a:r>
              <a:rPr lang="ar-SY" sz="2400" dirty="0" smtClean="0">
                <a:ea typeface="Calibri"/>
                <a:cs typeface="Times New Roman"/>
              </a:rPr>
              <a:t>، </a:t>
            </a:r>
            <a:r>
              <a:rPr lang="ar-SY" sz="2400" dirty="0" err="1" smtClean="0">
                <a:ea typeface="Calibri"/>
                <a:cs typeface="Times New Roman"/>
              </a:rPr>
              <a:t>انتان</a:t>
            </a:r>
            <a:r>
              <a:rPr lang="ar-SY" sz="2400" dirty="0" smtClean="0">
                <a:ea typeface="Calibri"/>
                <a:cs typeface="Times New Roman"/>
              </a:rPr>
              <a:t> دم، صدمة، حرق واسع، التهاب بنكرياس حاد، نقل دم كتلي، ....)</a:t>
            </a:r>
            <a:endParaRPr lang="en-US" sz="2400" dirty="0" smtClean="0">
              <a:ea typeface="Calibri"/>
              <a:cs typeface="Arial"/>
            </a:endParaRPr>
          </a:p>
          <a:p>
            <a:pPr lvl="0" algn="justLow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-"/>
            </a:pPr>
            <a:r>
              <a:rPr lang="ar-SY" sz="2400" dirty="0" smtClean="0">
                <a:ea typeface="Calibri"/>
                <a:cs typeface="Times New Roman"/>
              </a:rPr>
              <a:t>القصد من الاستجابة الالتهابية </a:t>
            </a:r>
            <a:r>
              <a:rPr lang="ar-SY" sz="2400" dirty="0" smtClean="0">
                <a:solidFill>
                  <a:srgbClr val="C00000"/>
                </a:solidFill>
                <a:ea typeface="Calibri"/>
                <a:cs typeface="Times New Roman"/>
              </a:rPr>
              <a:t>هو حماية المضيف من التأثيرات الضارة لهذا الأذى</a:t>
            </a:r>
            <a:r>
              <a:rPr lang="ar-SY" sz="2400" dirty="0" smtClean="0">
                <a:ea typeface="Calibri"/>
                <a:cs typeface="Times New Roman"/>
              </a:rPr>
              <a:t>، ولكن الاستجابة الالتهابية يمكن أن تؤذي المضيف </a:t>
            </a:r>
            <a:r>
              <a:rPr lang="ar-SY" sz="2400" dirty="0" err="1" smtClean="0">
                <a:ea typeface="Calibri"/>
                <a:cs typeface="Times New Roman"/>
              </a:rPr>
              <a:t>ايضاً</a:t>
            </a:r>
            <a:r>
              <a:rPr lang="ar-SY" sz="2400" dirty="0" smtClean="0">
                <a:ea typeface="Calibri"/>
                <a:cs typeface="Times New Roman"/>
              </a:rPr>
              <a:t>.</a:t>
            </a:r>
            <a:endParaRPr lang="en-US" sz="2400" dirty="0" smtClean="0">
              <a:ea typeface="Calibri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0" y="571480"/>
            <a:ext cx="9144000" cy="236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140000"/>
              </a:lnSpc>
              <a:spcBef>
                <a:spcPct val="20000"/>
              </a:spcBef>
            </a:pPr>
            <a:r>
              <a:rPr lang="en-US" altLang="zh-CN" sz="3600" b="1" dirty="0">
                <a:solidFill>
                  <a:srgbClr val="FF0066"/>
                </a:solidFill>
                <a:latin typeface="Arial" pitchFamily="34" charset="0"/>
                <a:ea typeface="华文行楷" pitchFamily="2" charset="-122"/>
              </a:rPr>
              <a:t>Multiple Organ Dysfunction Syndrome</a:t>
            </a:r>
          </a:p>
        </p:txBody>
      </p:sp>
      <p:pic>
        <p:nvPicPr>
          <p:cNvPr id="3" name="Picture 2" descr="نتيجة بحث الصور عن ‪sirs criteria ppt MODS ppt‬‏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071678"/>
            <a:ext cx="7143800" cy="4586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2" name="Rectangle 4"/>
          <p:cNvSpPr>
            <a:spLocks noChangeArrowheads="1"/>
          </p:cNvSpPr>
          <p:nvPr/>
        </p:nvSpPr>
        <p:spPr bwMode="auto">
          <a:xfrm>
            <a:off x="1" y="1"/>
            <a:ext cx="7929586" cy="121442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kumimoji="1" lang="en-GB" altLang="zh-CN" sz="3600" b="1" dirty="0">
                <a:solidFill>
                  <a:schemeClr val="bg1"/>
                </a:solidFill>
                <a:latin typeface="Arial" pitchFamily="34" charset="0"/>
                <a:ea typeface="楷体_GB2312" pitchFamily="49" charset="-122"/>
              </a:rPr>
              <a:t>MODS</a:t>
            </a:r>
            <a:r>
              <a:rPr kumimoji="1" lang="en-GB" sz="3600" b="1" dirty="0">
                <a:solidFill>
                  <a:schemeClr val="bg1"/>
                </a:solidFill>
                <a:latin typeface="Arial" pitchFamily="34" charset="0"/>
                <a:ea typeface="楷体_GB2312" pitchFamily="49" charset="-122"/>
              </a:rPr>
              <a:t> is the failure of </a:t>
            </a:r>
            <a:r>
              <a:rPr kumimoji="1" lang="en-GB" altLang="zh-CN" sz="3600" b="1" dirty="0">
                <a:solidFill>
                  <a:schemeClr val="bg1"/>
                </a:solidFill>
                <a:latin typeface="Arial" pitchFamily="34" charset="0"/>
                <a:ea typeface="楷体_GB2312" pitchFamily="49" charset="-122"/>
              </a:rPr>
              <a:t>the </a:t>
            </a:r>
            <a:r>
              <a:rPr kumimoji="1" lang="en-GB" sz="3600" b="1" dirty="0">
                <a:solidFill>
                  <a:schemeClr val="bg1"/>
                </a:solidFill>
                <a:latin typeface="Arial" pitchFamily="34" charset="0"/>
                <a:ea typeface="楷体_GB2312" pitchFamily="49" charset="-122"/>
              </a:rPr>
              <a:t>balance</a:t>
            </a:r>
            <a:endParaRPr kumimoji="1" lang="en-GB" sz="3600" dirty="0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283653" name="Rectangle 5"/>
          <p:cNvSpPr>
            <a:spLocks noChangeArrowheads="1"/>
          </p:cNvSpPr>
          <p:nvPr/>
        </p:nvSpPr>
        <p:spPr bwMode="auto">
          <a:xfrm>
            <a:off x="928662" y="1214422"/>
            <a:ext cx="742955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ea typeface="SimSun" pitchFamily="2" charset="-122"/>
              </a:rPr>
              <a:t>Uncontrolled inflammatory response</a:t>
            </a:r>
          </a:p>
        </p:txBody>
      </p:sp>
      <p:sp>
        <p:nvSpPr>
          <p:cNvPr id="283654" name="Rectangle 6"/>
          <p:cNvSpPr>
            <a:spLocks noChangeArrowheads="1"/>
          </p:cNvSpPr>
          <p:nvPr/>
        </p:nvSpPr>
        <p:spPr bwMode="auto">
          <a:xfrm>
            <a:off x="0" y="3789363"/>
            <a:ext cx="1042988" cy="3068637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Y"/>
          </a:p>
        </p:txBody>
      </p:sp>
      <p:sp>
        <p:nvSpPr>
          <p:cNvPr id="5" name="مستطيل 4"/>
          <p:cNvSpPr/>
          <p:nvPr/>
        </p:nvSpPr>
        <p:spPr>
          <a:xfrm>
            <a:off x="0" y="200024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ea typeface="SimSun" pitchFamily="2" charset="-122"/>
              </a:rPr>
              <a:t> </a:t>
            </a:r>
            <a:r>
              <a:rPr lang="en-US" altLang="zh-CN" sz="2400" b="1" dirty="0" smtClean="0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(MODS)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SimSun" pitchFamily="2" charset="-122"/>
              </a:rPr>
              <a:t>  </a:t>
            </a:r>
            <a:r>
              <a:rPr lang="en-US" altLang="zh-CN" sz="24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is dysfunction </a:t>
            </a:r>
            <a:r>
              <a:rPr lang="en-US" altLang="zh-CN" sz="2400" b="1" dirty="0" smtClean="0">
                <a:solidFill>
                  <a:srgbClr val="0070C0"/>
                </a:solidFill>
                <a:latin typeface="Arial" pitchFamily="34" charset="0"/>
                <a:ea typeface="SimSun" pitchFamily="2" charset="-122"/>
              </a:rPr>
              <a:t>of two or more organs </a:t>
            </a:r>
            <a:r>
              <a:rPr lang="en-US" altLang="zh-CN" sz="24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(initially uninvolved developing within a short period of time.</a:t>
            </a:r>
            <a:r>
              <a:rPr lang="en-US" altLang="zh-CN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 </a:t>
            </a:r>
            <a:endParaRPr lang="ar-SY" dirty="0"/>
          </a:p>
        </p:txBody>
      </p:sp>
      <p:sp>
        <p:nvSpPr>
          <p:cNvPr id="9" name="مستطيل 8"/>
          <p:cNvSpPr/>
          <p:nvPr/>
        </p:nvSpPr>
        <p:spPr>
          <a:xfrm>
            <a:off x="2857488" y="3071810"/>
            <a:ext cx="62865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dirty="0" smtClean="0">
                <a:solidFill>
                  <a:srgbClr val="C00000"/>
                </a:solidFill>
              </a:rPr>
              <a:t>Primary MODS</a:t>
            </a:r>
          </a:p>
          <a:p>
            <a:pPr lvl="2"/>
            <a:r>
              <a:rPr lang="en-US" sz="2400" dirty="0" smtClean="0"/>
              <a:t>immediate systemic response to injury or insult </a:t>
            </a:r>
          </a:p>
          <a:p>
            <a:pPr lvl="2"/>
            <a:r>
              <a:rPr lang="en-US" sz="2400" dirty="0" smtClean="0"/>
              <a:t>&lt;1 week in ICU, better prognosis</a:t>
            </a:r>
          </a:p>
          <a:p>
            <a:pPr lvl="1"/>
            <a:r>
              <a:rPr lang="en-US" sz="2400" b="1" dirty="0" smtClean="0">
                <a:solidFill>
                  <a:srgbClr val="C00000"/>
                </a:solidFill>
              </a:rPr>
              <a:t>Secondary MODS</a:t>
            </a:r>
          </a:p>
          <a:p>
            <a:pPr lvl="2"/>
            <a:r>
              <a:rPr lang="en-US" sz="2400" dirty="0" smtClean="0"/>
              <a:t>progressive </a:t>
            </a:r>
            <a:r>
              <a:rPr lang="en-US" sz="2400" dirty="0" err="1" smtClean="0"/>
              <a:t>decompensation</a:t>
            </a:r>
            <a:r>
              <a:rPr lang="en-US" sz="2400" dirty="0" smtClean="0"/>
              <a:t> from host response  </a:t>
            </a:r>
          </a:p>
          <a:p>
            <a:pPr lvl="2"/>
            <a:r>
              <a:rPr lang="en-US" sz="2400" dirty="0" smtClean="0"/>
              <a:t>&gt;1week in ICU, worse prognosis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83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2" name="Rectangle 4"/>
          <p:cNvSpPr>
            <a:spLocks noChangeArrowheads="1"/>
          </p:cNvSpPr>
          <p:nvPr/>
        </p:nvSpPr>
        <p:spPr bwMode="auto">
          <a:xfrm>
            <a:off x="2714612" y="1"/>
            <a:ext cx="6215106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en-US" altLang="zh-CN" sz="2800" b="1" i="1" dirty="0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Multiple system organ failure. </a:t>
            </a:r>
          </a:p>
          <a:p>
            <a:pPr algn="ctr"/>
            <a:r>
              <a:rPr kumimoji="1" lang="en-US" altLang="zh-CN" sz="2800" b="1" i="1" dirty="0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The role of uncontrolled infection .</a:t>
            </a:r>
          </a:p>
        </p:txBody>
      </p:sp>
      <p:sp>
        <p:nvSpPr>
          <p:cNvPr id="268293" name="Rectangle 5"/>
          <p:cNvSpPr>
            <a:spLocks noChangeArrowheads="1"/>
          </p:cNvSpPr>
          <p:nvPr/>
        </p:nvSpPr>
        <p:spPr bwMode="auto">
          <a:xfrm>
            <a:off x="3167063" y="642918"/>
            <a:ext cx="5619779" cy="14219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6600CC"/>
              </a:buClr>
            </a:pPr>
            <a:endParaRPr kumimoji="1" lang="en-US" altLang="zh-CN" b="1" dirty="0">
              <a:latin typeface="Arial" pitchFamily="34" charset="0"/>
              <a:ea typeface="SimSun" pitchFamily="2" charset="-122"/>
            </a:endParaRPr>
          </a:p>
          <a:p>
            <a:pPr>
              <a:lnSpc>
                <a:spcPct val="120000"/>
              </a:lnSpc>
              <a:buClr>
                <a:srgbClr val="6600CC"/>
              </a:buClr>
              <a:buFont typeface="Wingdings" pitchFamily="2" charset="2"/>
              <a:buChar char="Ø"/>
            </a:pPr>
            <a:r>
              <a:rPr kumimoji="1" lang="en-US" altLang="zh-CN" b="1" dirty="0">
                <a:latin typeface="Arial" pitchFamily="34" charset="0"/>
                <a:ea typeface="SimSun" pitchFamily="2" charset="-122"/>
              </a:rPr>
              <a:t>MSOF is primarily due to infection.</a:t>
            </a:r>
          </a:p>
          <a:p>
            <a:pPr>
              <a:lnSpc>
                <a:spcPct val="120000"/>
              </a:lnSpc>
              <a:buClr>
                <a:srgbClr val="6600CC"/>
              </a:buClr>
              <a:buFont typeface="Wingdings" pitchFamily="2" charset="2"/>
              <a:buChar char="Ø"/>
            </a:pPr>
            <a:r>
              <a:rPr kumimoji="1" lang="en-US" altLang="zh-CN" b="1" dirty="0">
                <a:latin typeface="Arial" pitchFamily="34" charset="0"/>
                <a:ea typeface="SimSun" pitchFamily="2" charset="-122"/>
              </a:rPr>
              <a:t>MSOF is the most common fatal </a:t>
            </a:r>
          </a:p>
          <a:p>
            <a:pPr>
              <a:lnSpc>
                <a:spcPct val="120000"/>
              </a:lnSpc>
              <a:buClr>
                <a:srgbClr val="6600CC"/>
              </a:buClr>
              <a:buFont typeface="Wingdings" pitchFamily="2" charset="2"/>
              <a:buNone/>
            </a:pPr>
            <a:r>
              <a:rPr kumimoji="1" lang="en-US" altLang="zh-CN" b="1" dirty="0">
                <a:latin typeface="Arial" pitchFamily="34" charset="0"/>
                <a:ea typeface="SimSun" pitchFamily="2" charset="-122"/>
              </a:rPr>
              <a:t>   expression of  uncontrolled  infection.</a:t>
            </a:r>
          </a:p>
        </p:txBody>
      </p:sp>
      <p:sp>
        <p:nvSpPr>
          <p:cNvPr id="268298" name="Text Box 10"/>
          <p:cNvSpPr txBox="1">
            <a:spLocks noChangeArrowheads="1"/>
          </p:cNvSpPr>
          <p:nvPr/>
        </p:nvSpPr>
        <p:spPr bwMode="auto">
          <a:xfrm>
            <a:off x="1" y="0"/>
            <a:ext cx="2786049" cy="646331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Causes</a:t>
            </a:r>
            <a:endParaRPr kumimoji="1" lang="en-US" altLang="zh-CN" sz="3600" b="1">
              <a:solidFill>
                <a:schemeClr val="bg1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0" y="1928803"/>
            <a:ext cx="9144000" cy="1786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ar-SY" sz="2000" b="1" dirty="0" smtClean="0">
                <a:ea typeface="Calibri"/>
                <a:cs typeface="Times New Roman"/>
              </a:rPr>
              <a:t>الآلية </a:t>
            </a:r>
            <a:r>
              <a:rPr lang="ar-SY" sz="2000" b="1" dirty="0" err="1" smtClean="0">
                <a:ea typeface="Calibri"/>
                <a:cs typeface="Times New Roman"/>
              </a:rPr>
              <a:t>الإمراضية</a:t>
            </a:r>
            <a:endParaRPr lang="en-US" sz="1600" dirty="0" smtClean="0">
              <a:ea typeface="Calibri"/>
              <a:cs typeface="Arial"/>
            </a:endParaRPr>
          </a:p>
          <a:p>
            <a:pPr lvl="1" algn="justLow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r>
              <a:rPr lang="ar-SY" dirty="0" smtClean="0">
                <a:ea typeface="Calibri"/>
                <a:cs typeface="Times New Roman"/>
              </a:rPr>
              <a:t>متلازمة </a:t>
            </a:r>
            <a:r>
              <a:rPr lang="en-US" dirty="0" smtClean="0">
                <a:latin typeface="Times New Roman"/>
                <a:ea typeface="Calibri"/>
                <a:cs typeface="Arial"/>
              </a:rPr>
              <a:t>MODS</a:t>
            </a:r>
            <a:r>
              <a:rPr lang="ar-SY" dirty="0" smtClean="0">
                <a:ea typeface="Calibri"/>
                <a:cs typeface="Times New Roman"/>
              </a:rPr>
              <a:t> هي </a:t>
            </a:r>
            <a:r>
              <a:rPr lang="ar-SY" dirty="0" err="1" smtClean="0">
                <a:ea typeface="Calibri"/>
                <a:cs typeface="Times New Roman"/>
              </a:rPr>
              <a:t>اذية</a:t>
            </a:r>
            <a:r>
              <a:rPr lang="ar-SY" dirty="0" smtClean="0">
                <a:ea typeface="Calibri"/>
                <a:cs typeface="Times New Roman"/>
              </a:rPr>
              <a:t> يتوسطها الالتهاب </a:t>
            </a:r>
            <a:endParaRPr lang="en-US" sz="1600" dirty="0" smtClean="0">
              <a:ea typeface="Calibri"/>
              <a:cs typeface="Arial"/>
            </a:endParaRPr>
          </a:p>
          <a:p>
            <a:pPr lvl="1" algn="justLow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r>
              <a:rPr lang="ar-SY" dirty="0" err="1" smtClean="0">
                <a:ea typeface="Calibri"/>
                <a:cs typeface="Times New Roman"/>
              </a:rPr>
              <a:t>الانتان</a:t>
            </a:r>
            <a:r>
              <a:rPr lang="ar-SY" dirty="0" smtClean="0">
                <a:ea typeface="Calibri"/>
                <a:cs typeface="Times New Roman"/>
              </a:rPr>
              <a:t> ليس ضرورياً لإحداث المتلازمة</a:t>
            </a:r>
            <a:endParaRPr lang="en-US" sz="1600" dirty="0" smtClean="0">
              <a:ea typeface="Calibri"/>
              <a:cs typeface="Arial"/>
            </a:endParaRPr>
          </a:p>
          <a:p>
            <a:pPr lvl="1" algn="justLow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r>
              <a:rPr lang="ar-SY" dirty="0" smtClean="0">
                <a:ea typeface="Calibri"/>
                <a:cs typeface="Times New Roman"/>
              </a:rPr>
              <a:t>تلعب المعتدلات المنشطة </a:t>
            </a:r>
            <a:r>
              <a:rPr lang="en-US" dirty="0" smtClean="0">
                <a:latin typeface="Times New Roman"/>
                <a:ea typeface="Calibri"/>
                <a:cs typeface="Arial"/>
              </a:rPr>
              <a:t>Activated </a:t>
            </a:r>
            <a:r>
              <a:rPr lang="en-US" dirty="0" err="1" smtClean="0">
                <a:latin typeface="Times New Roman"/>
                <a:ea typeface="Calibri"/>
                <a:cs typeface="Arial"/>
              </a:rPr>
              <a:t>Neutrophils</a:t>
            </a:r>
            <a:r>
              <a:rPr lang="ar-SY" dirty="0" smtClean="0">
                <a:ea typeface="Calibri"/>
                <a:cs typeface="Times New Roman"/>
              </a:rPr>
              <a:t> الجائلة في الدم دوراً هاماً في الأذية الالتهابية للعضو</a:t>
            </a:r>
            <a:endParaRPr lang="en-US" sz="1600" dirty="0" smtClean="0">
              <a:ea typeface="Calibri"/>
              <a:cs typeface="Arial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0" y="4071942"/>
            <a:ext cx="9144000" cy="2049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Low"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latin typeface="Times New Roman"/>
                <a:ea typeface="Calibri"/>
                <a:cs typeface="Arial"/>
              </a:rPr>
              <a:t>MODS</a:t>
            </a:r>
            <a:r>
              <a:rPr lang="ar-SY" b="1" dirty="0" smtClean="0">
                <a:latin typeface="Times New Roman"/>
                <a:ea typeface="Calibri"/>
                <a:cs typeface="Arial"/>
              </a:rPr>
              <a:t> :</a:t>
            </a:r>
            <a:r>
              <a:rPr lang="ar-SY" b="1" dirty="0" smtClean="0">
                <a:ea typeface="Calibri"/>
                <a:cs typeface="Times New Roman"/>
              </a:rPr>
              <a:t> ظهور الاضطرابات الوظيفية في أكثر من عضو حيوي عند المرضى المصابين </a:t>
            </a:r>
            <a:r>
              <a:rPr lang="ar-SY" b="1" dirty="0" err="1" smtClean="0">
                <a:ea typeface="Calibri"/>
                <a:cs typeface="Times New Roman"/>
              </a:rPr>
              <a:t>بـ</a:t>
            </a:r>
            <a:r>
              <a:rPr lang="ar-SY" b="1" dirty="0" smtClean="0">
                <a:ea typeface="Calibri"/>
                <a:cs typeface="Times New Roman"/>
              </a:rPr>
              <a:t> </a:t>
            </a:r>
            <a:r>
              <a:rPr lang="en-US" b="1" dirty="0" smtClean="0">
                <a:latin typeface="Times New Roman"/>
                <a:ea typeface="Calibri"/>
                <a:cs typeface="Arial"/>
              </a:rPr>
              <a:t>SIRS</a:t>
            </a:r>
            <a:r>
              <a:rPr lang="ar-SY" b="1" dirty="0" smtClean="0">
                <a:ea typeface="Calibri"/>
                <a:cs typeface="Times New Roman"/>
              </a:rPr>
              <a:t> مع أو بدون </a:t>
            </a:r>
            <a:r>
              <a:rPr lang="ar-SY" b="1" dirty="0" err="1" smtClean="0">
                <a:ea typeface="Calibri"/>
                <a:cs typeface="Times New Roman"/>
              </a:rPr>
              <a:t>انتان</a:t>
            </a:r>
            <a:r>
              <a:rPr lang="ar-SY" b="1" dirty="0" smtClean="0">
                <a:ea typeface="Calibri"/>
                <a:cs typeface="Times New Roman"/>
              </a:rPr>
              <a:t> </a:t>
            </a:r>
            <a:endParaRPr lang="en-US" b="1" dirty="0" smtClean="0">
              <a:ea typeface="Calibri"/>
              <a:cs typeface="Arial"/>
            </a:endParaRPr>
          </a:p>
          <a:p>
            <a:pPr indent="457200" algn="justLow">
              <a:lnSpc>
                <a:spcPct val="115000"/>
              </a:lnSpc>
              <a:spcAft>
                <a:spcPts val="1000"/>
              </a:spcAft>
            </a:pPr>
            <a:r>
              <a:rPr lang="ar-SY" b="1" dirty="0" smtClean="0">
                <a:ea typeface="Calibri"/>
                <a:cs typeface="Times New Roman"/>
              </a:rPr>
              <a:t>يمكن أن تصاب عدة أعضاء </a:t>
            </a:r>
            <a:r>
              <a:rPr lang="ar-SY" b="1" dirty="0" err="1" smtClean="0">
                <a:ea typeface="Calibri"/>
                <a:cs typeface="Times New Roman"/>
              </a:rPr>
              <a:t>جهازية</a:t>
            </a:r>
            <a:r>
              <a:rPr lang="ar-SY" b="1" dirty="0" smtClean="0">
                <a:ea typeface="Calibri"/>
                <a:cs typeface="Times New Roman"/>
              </a:rPr>
              <a:t>. والأعضاء </a:t>
            </a:r>
            <a:r>
              <a:rPr lang="ar-SY" b="1" dirty="0" err="1" smtClean="0">
                <a:ea typeface="Calibri"/>
                <a:cs typeface="Times New Roman"/>
              </a:rPr>
              <a:t>الاكثر</a:t>
            </a:r>
            <a:r>
              <a:rPr lang="ar-SY" b="1" dirty="0" smtClean="0">
                <a:ea typeface="Calibri"/>
                <a:cs typeface="Times New Roman"/>
              </a:rPr>
              <a:t> عرضة للإصابة هي الرئتين، الكليتين، الجاهز القلبي الوعائي، الجهاز العصبي المركزي. يمكن أن يترقى الاضطراب الوظيفي المتعدد الأعضاء إلى قصور أعضاء متعدد</a:t>
            </a:r>
            <a:endParaRPr lang="en-US" b="1" dirty="0" smtClean="0">
              <a:solidFill>
                <a:srgbClr val="00B050"/>
              </a:solidFill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Y" b="1" dirty="0" smtClean="0">
                <a:solidFill>
                  <a:srgbClr val="00B050"/>
                </a:solidFill>
                <a:ea typeface="Calibri"/>
                <a:cs typeface="Times New Roman"/>
              </a:rPr>
              <a:t>إن القصور الأكثر شيوعاً في هذه الحالة هو متلازمة الشدة التنفسية الحادة</a:t>
            </a:r>
            <a:endParaRPr lang="en-US" b="1" dirty="0" smtClean="0">
              <a:solidFill>
                <a:srgbClr val="00B050"/>
              </a:solidFill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solidFill>
                  <a:srgbClr val="00B050"/>
                </a:solidFill>
                <a:latin typeface="Times New Roman"/>
                <a:ea typeface="Calibri"/>
                <a:cs typeface="Arial"/>
              </a:rPr>
              <a:t>(ARDS) Acute Respiratory Distress Syndromes</a:t>
            </a:r>
            <a:endParaRPr lang="en-US" b="1" dirty="0" smtClean="0">
              <a:solidFill>
                <a:srgbClr val="00B050"/>
              </a:solidFill>
              <a:ea typeface="Calibri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8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8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8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25602" name="Picture 2" descr="نتيجة بحث الصور عن ‪sirs criteria ppt MODS ppt‬‏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Picture 4" descr="نتيجة بحث الصور عن ‪sirs criteria ppt‬‏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40" name="Oval 4"/>
          <p:cNvSpPr>
            <a:spLocks noChangeArrowheads="1"/>
          </p:cNvSpPr>
          <p:nvPr/>
        </p:nvSpPr>
        <p:spPr bwMode="auto">
          <a:xfrm>
            <a:off x="2844800" y="1412875"/>
            <a:ext cx="3454400" cy="3455988"/>
          </a:xfrm>
          <a:prstGeom prst="ellipse">
            <a:avLst/>
          </a:prstGeom>
          <a:solidFill>
            <a:srgbClr val="FF8F8F"/>
          </a:solidFill>
          <a:ln w="9525" algn="ctr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altLang="zh-CN" sz="3600" b="1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MODS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4076700"/>
            <a:ext cx="3203575" cy="1306513"/>
            <a:chOff x="0" y="2341"/>
            <a:chExt cx="2018" cy="823"/>
          </a:xfrm>
        </p:grpSpPr>
        <p:pic>
          <p:nvPicPr>
            <p:cNvPr id="270342" name="Picture 6" descr="3Dball_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10101"/>
                </a:clrFrom>
                <a:clrTo>
                  <a:srgbClr val="01010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9" y="2341"/>
              <a:ext cx="589" cy="594"/>
            </a:xfrm>
            <a:prstGeom prst="rect">
              <a:avLst/>
            </a:prstGeom>
            <a:noFill/>
          </p:spPr>
        </p:pic>
        <p:sp>
          <p:nvSpPr>
            <p:cNvPr id="270343" name="Text Box 7"/>
            <p:cNvSpPr txBox="1">
              <a:spLocks noChangeArrowheads="1"/>
            </p:cNvSpPr>
            <p:nvPr/>
          </p:nvSpPr>
          <p:spPr bwMode="auto">
            <a:xfrm>
              <a:off x="0" y="2568"/>
              <a:ext cx="1451" cy="5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800" b="1" i="1">
                  <a:latin typeface="Arial" pitchFamily="34" charset="0"/>
                  <a:ea typeface="SimSun" pitchFamily="2" charset="-122"/>
                </a:rPr>
                <a:t>Biliary tract infection 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364163" y="692150"/>
            <a:ext cx="2374900" cy="865188"/>
            <a:chOff x="3969" y="663"/>
            <a:chExt cx="1496" cy="545"/>
          </a:xfrm>
        </p:grpSpPr>
        <p:sp>
          <p:nvSpPr>
            <p:cNvPr id="270345" name="Text Box 9"/>
            <p:cNvSpPr txBox="1">
              <a:spLocks noChangeArrowheads="1"/>
            </p:cNvSpPr>
            <p:nvPr/>
          </p:nvSpPr>
          <p:spPr bwMode="auto">
            <a:xfrm>
              <a:off x="4558" y="663"/>
              <a:ext cx="90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800" b="1" i="1">
                  <a:latin typeface="Arial" pitchFamily="34" charset="0"/>
                  <a:ea typeface="华文行楷" pitchFamily="2" charset="-122"/>
                </a:rPr>
                <a:t>Shock</a:t>
              </a:r>
            </a:p>
          </p:txBody>
        </p:sp>
        <p:pic>
          <p:nvPicPr>
            <p:cNvPr id="270346" name="Picture 10" descr="3d-ball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69" y="709"/>
              <a:ext cx="499" cy="499"/>
            </a:xfrm>
            <a:prstGeom prst="rect">
              <a:avLst/>
            </a:prstGeom>
            <a:noFill/>
          </p:spPr>
        </p:pic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156325" y="1844675"/>
            <a:ext cx="2771775" cy="1238250"/>
            <a:chOff x="4014" y="1752"/>
            <a:chExt cx="1746" cy="780"/>
          </a:xfrm>
        </p:grpSpPr>
        <p:sp>
          <p:nvSpPr>
            <p:cNvPr id="270348" name="Text Box 12"/>
            <p:cNvSpPr txBox="1">
              <a:spLocks noChangeArrowheads="1"/>
            </p:cNvSpPr>
            <p:nvPr/>
          </p:nvSpPr>
          <p:spPr bwMode="auto">
            <a:xfrm>
              <a:off x="4332" y="2205"/>
              <a:ext cx="142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800" b="1">
                  <a:latin typeface="Arial" pitchFamily="34" charset="0"/>
                  <a:ea typeface="SimSun" pitchFamily="2" charset="-122"/>
                </a:rPr>
                <a:t>Pancreatitis </a:t>
              </a:r>
            </a:p>
          </p:txBody>
        </p:sp>
        <p:pic>
          <p:nvPicPr>
            <p:cNvPr id="270349" name="Picture 13" descr="3d-ball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14" y="1752"/>
              <a:ext cx="499" cy="499"/>
            </a:xfrm>
            <a:prstGeom prst="rect">
              <a:avLst/>
            </a:prstGeom>
            <a:noFill/>
          </p:spPr>
        </p:pic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580063" y="4508500"/>
            <a:ext cx="1512887" cy="1311275"/>
            <a:chOff x="3560" y="2750"/>
            <a:chExt cx="953" cy="826"/>
          </a:xfrm>
        </p:grpSpPr>
        <p:pic>
          <p:nvPicPr>
            <p:cNvPr id="270351" name="Picture 15" descr="3d-ball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0" y="2750"/>
              <a:ext cx="499" cy="499"/>
            </a:xfrm>
            <a:prstGeom prst="rect">
              <a:avLst/>
            </a:prstGeom>
            <a:noFill/>
          </p:spPr>
        </p:pic>
        <p:sp>
          <p:nvSpPr>
            <p:cNvPr id="270352" name="Text Box 16"/>
            <p:cNvSpPr txBox="1">
              <a:spLocks noChangeArrowheads="1"/>
            </p:cNvSpPr>
            <p:nvPr/>
          </p:nvSpPr>
          <p:spPr bwMode="auto">
            <a:xfrm>
              <a:off x="3833" y="3249"/>
              <a:ext cx="680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800" b="1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ea typeface="华文行楷" pitchFamily="2" charset="-122"/>
                </a:rPr>
                <a:t>Burn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323850" y="620713"/>
            <a:ext cx="2987675" cy="1800225"/>
            <a:chOff x="0" y="618"/>
            <a:chExt cx="1882" cy="1134"/>
          </a:xfrm>
        </p:grpSpPr>
        <p:pic>
          <p:nvPicPr>
            <p:cNvPr id="270354" name="Picture 18" descr="3Dball_4"/>
            <p:cNvPicPr>
              <a:picLocks noChangeArrowheads="1"/>
            </p:cNvPicPr>
            <p:nvPr/>
          </p:nvPicPr>
          <p:blipFill>
            <a:blip r:embed="rId2">
              <a:clrChange>
                <a:clrFrom>
                  <a:srgbClr val="010101"/>
                </a:clrFrom>
                <a:clrTo>
                  <a:srgbClr val="01010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47" y="1162"/>
              <a:ext cx="589" cy="590"/>
            </a:xfrm>
            <a:prstGeom prst="rect">
              <a:avLst/>
            </a:prstGeom>
            <a:noFill/>
          </p:spPr>
        </p:pic>
        <p:sp>
          <p:nvSpPr>
            <p:cNvPr id="270355" name="Text Box 19"/>
            <p:cNvSpPr txBox="1">
              <a:spLocks noChangeArrowheads="1"/>
            </p:cNvSpPr>
            <p:nvPr/>
          </p:nvSpPr>
          <p:spPr bwMode="auto">
            <a:xfrm>
              <a:off x="0" y="618"/>
              <a:ext cx="1882" cy="5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800" b="1" i="1">
                  <a:latin typeface="Arial" pitchFamily="34" charset="0"/>
                  <a:ea typeface="SimSun" pitchFamily="2" charset="-122"/>
                </a:rPr>
                <a:t>Intra-abdominal infection</a:t>
              </a:r>
              <a:endParaRPr kumimoji="1" lang="en-US" altLang="zh-CN" sz="2800" b="1">
                <a:latin typeface="Arial" pitchFamily="34" charset="0"/>
                <a:ea typeface="华文行楷" pitchFamily="2" charset="-122"/>
              </a:endParaRPr>
            </a:p>
          </p:txBody>
        </p:sp>
      </p:grpSp>
      <p:sp>
        <p:nvSpPr>
          <p:cNvPr id="270356" name="Text Box 20"/>
          <p:cNvSpPr txBox="1">
            <a:spLocks noChangeArrowheads="1"/>
          </p:cNvSpPr>
          <p:nvPr/>
        </p:nvSpPr>
        <p:spPr bwMode="auto">
          <a:xfrm>
            <a:off x="539750" y="5803900"/>
            <a:ext cx="35290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 u="sng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Infective</a:t>
            </a:r>
            <a:r>
              <a:rPr kumimoji="1" lang="en-US" altLang="zh-CN" sz="2800" b="1" u="sng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 diseases</a:t>
            </a:r>
          </a:p>
        </p:txBody>
      </p:sp>
      <p:sp>
        <p:nvSpPr>
          <p:cNvPr id="270357" name="Text Box 21"/>
          <p:cNvSpPr txBox="1">
            <a:spLocks noChangeArrowheads="1"/>
          </p:cNvSpPr>
          <p:nvPr/>
        </p:nvSpPr>
        <p:spPr bwMode="auto">
          <a:xfrm>
            <a:off x="4894263" y="5805488"/>
            <a:ext cx="42497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 u="sng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Non-infective diseases</a:t>
            </a:r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6300788" y="3213100"/>
            <a:ext cx="2898775" cy="1309688"/>
            <a:chOff x="3969" y="2024"/>
            <a:chExt cx="1826" cy="825"/>
          </a:xfrm>
        </p:grpSpPr>
        <p:sp>
          <p:nvSpPr>
            <p:cNvPr id="270359" name="Rectangle 23"/>
            <p:cNvSpPr>
              <a:spLocks noChangeArrowheads="1"/>
            </p:cNvSpPr>
            <p:nvPr/>
          </p:nvSpPr>
          <p:spPr bwMode="auto">
            <a:xfrm>
              <a:off x="4022" y="2522"/>
              <a:ext cx="1773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>
                  <a:latin typeface="Arial" pitchFamily="34" charset="0"/>
                  <a:ea typeface="SimSun" pitchFamily="2" charset="-122"/>
                </a:rPr>
                <a:t>Multiple trauma</a:t>
              </a:r>
            </a:p>
          </p:txBody>
        </p:sp>
        <p:pic>
          <p:nvPicPr>
            <p:cNvPr id="270360" name="Picture 24" descr="3d-ball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69" y="2024"/>
              <a:ext cx="499" cy="49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56" grpId="0"/>
      <p:bldP spid="27035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4" name="Oval 4"/>
          <p:cNvSpPr>
            <a:spLocks noChangeArrowheads="1"/>
          </p:cNvSpPr>
          <p:nvPr/>
        </p:nvSpPr>
        <p:spPr bwMode="auto">
          <a:xfrm>
            <a:off x="2844800" y="1412875"/>
            <a:ext cx="3454400" cy="3455988"/>
          </a:xfrm>
          <a:prstGeom prst="ellipse">
            <a:avLst/>
          </a:prstGeom>
          <a:solidFill>
            <a:srgbClr val="FF8F8F"/>
          </a:solidFill>
          <a:ln w="9525" algn="ctr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altLang="zh-CN" sz="3600" b="1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MODS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4076700"/>
            <a:ext cx="3203575" cy="1306513"/>
            <a:chOff x="0" y="2341"/>
            <a:chExt cx="2018" cy="823"/>
          </a:xfrm>
        </p:grpSpPr>
        <p:pic>
          <p:nvPicPr>
            <p:cNvPr id="271366" name="Picture 6" descr="3Dball_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10101"/>
                </a:clrFrom>
                <a:clrTo>
                  <a:srgbClr val="01010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9" y="2341"/>
              <a:ext cx="589" cy="594"/>
            </a:xfrm>
            <a:prstGeom prst="rect">
              <a:avLst/>
            </a:prstGeom>
            <a:noFill/>
          </p:spPr>
        </p:pic>
        <p:sp>
          <p:nvSpPr>
            <p:cNvPr id="271367" name="Text Box 7"/>
            <p:cNvSpPr txBox="1">
              <a:spLocks noChangeArrowheads="1"/>
            </p:cNvSpPr>
            <p:nvPr/>
          </p:nvSpPr>
          <p:spPr bwMode="auto">
            <a:xfrm>
              <a:off x="0" y="2568"/>
              <a:ext cx="1451" cy="5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800" b="1" i="1">
                  <a:latin typeface="Arial" pitchFamily="34" charset="0"/>
                  <a:ea typeface="SimSun" pitchFamily="2" charset="-122"/>
                </a:rPr>
                <a:t>Biliary tract infection 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364163" y="692150"/>
            <a:ext cx="2374900" cy="865188"/>
            <a:chOff x="3969" y="663"/>
            <a:chExt cx="1496" cy="545"/>
          </a:xfrm>
        </p:grpSpPr>
        <p:sp>
          <p:nvSpPr>
            <p:cNvPr id="271369" name="Text Box 9"/>
            <p:cNvSpPr txBox="1">
              <a:spLocks noChangeArrowheads="1"/>
            </p:cNvSpPr>
            <p:nvPr/>
          </p:nvSpPr>
          <p:spPr bwMode="auto">
            <a:xfrm>
              <a:off x="4558" y="663"/>
              <a:ext cx="90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800" b="1" i="1">
                  <a:latin typeface="Arial" pitchFamily="34" charset="0"/>
                  <a:ea typeface="华文行楷" pitchFamily="2" charset="-122"/>
                </a:rPr>
                <a:t>Shock</a:t>
              </a:r>
            </a:p>
          </p:txBody>
        </p:sp>
        <p:pic>
          <p:nvPicPr>
            <p:cNvPr id="271370" name="Picture 10" descr="3d-ball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69" y="709"/>
              <a:ext cx="499" cy="499"/>
            </a:xfrm>
            <a:prstGeom prst="rect">
              <a:avLst/>
            </a:prstGeom>
            <a:noFill/>
          </p:spPr>
        </p:pic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156325" y="1844675"/>
            <a:ext cx="2771775" cy="1238250"/>
            <a:chOff x="4014" y="1752"/>
            <a:chExt cx="1746" cy="780"/>
          </a:xfrm>
        </p:grpSpPr>
        <p:sp>
          <p:nvSpPr>
            <p:cNvPr id="271372" name="Text Box 12"/>
            <p:cNvSpPr txBox="1">
              <a:spLocks noChangeArrowheads="1"/>
            </p:cNvSpPr>
            <p:nvPr/>
          </p:nvSpPr>
          <p:spPr bwMode="auto">
            <a:xfrm>
              <a:off x="4332" y="2205"/>
              <a:ext cx="142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800" b="1">
                  <a:latin typeface="Arial" pitchFamily="34" charset="0"/>
                  <a:ea typeface="SimSun" pitchFamily="2" charset="-122"/>
                </a:rPr>
                <a:t>Pancreatitis </a:t>
              </a:r>
            </a:p>
          </p:txBody>
        </p:sp>
        <p:pic>
          <p:nvPicPr>
            <p:cNvPr id="271373" name="Picture 13" descr="3d-ball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14" y="1752"/>
              <a:ext cx="499" cy="499"/>
            </a:xfrm>
            <a:prstGeom prst="rect">
              <a:avLst/>
            </a:prstGeom>
            <a:noFill/>
          </p:spPr>
        </p:pic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580063" y="4508500"/>
            <a:ext cx="1512887" cy="1311275"/>
            <a:chOff x="3560" y="2750"/>
            <a:chExt cx="953" cy="826"/>
          </a:xfrm>
        </p:grpSpPr>
        <p:pic>
          <p:nvPicPr>
            <p:cNvPr id="271375" name="Picture 15" descr="3d-ball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0" y="2750"/>
              <a:ext cx="499" cy="499"/>
            </a:xfrm>
            <a:prstGeom prst="rect">
              <a:avLst/>
            </a:prstGeom>
            <a:noFill/>
          </p:spPr>
        </p:pic>
        <p:sp>
          <p:nvSpPr>
            <p:cNvPr id="271376" name="Text Box 16"/>
            <p:cNvSpPr txBox="1">
              <a:spLocks noChangeArrowheads="1"/>
            </p:cNvSpPr>
            <p:nvPr/>
          </p:nvSpPr>
          <p:spPr bwMode="auto">
            <a:xfrm>
              <a:off x="3833" y="3249"/>
              <a:ext cx="680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800" b="1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ea typeface="华文行楷" pitchFamily="2" charset="-122"/>
                </a:rPr>
                <a:t>Burn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323850" y="620713"/>
            <a:ext cx="2987675" cy="1800225"/>
            <a:chOff x="0" y="618"/>
            <a:chExt cx="1882" cy="1134"/>
          </a:xfrm>
        </p:grpSpPr>
        <p:pic>
          <p:nvPicPr>
            <p:cNvPr id="271378" name="Picture 18" descr="3Dball_4"/>
            <p:cNvPicPr>
              <a:picLocks noChangeArrowheads="1"/>
            </p:cNvPicPr>
            <p:nvPr/>
          </p:nvPicPr>
          <p:blipFill>
            <a:blip r:embed="rId2">
              <a:clrChange>
                <a:clrFrom>
                  <a:srgbClr val="010101"/>
                </a:clrFrom>
                <a:clrTo>
                  <a:srgbClr val="01010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47" y="1162"/>
              <a:ext cx="589" cy="590"/>
            </a:xfrm>
            <a:prstGeom prst="rect">
              <a:avLst/>
            </a:prstGeom>
            <a:noFill/>
          </p:spPr>
        </p:pic>
        <p:sp>
          <p:nvSpPr>
            <p:cNvPr id="271379" name="Text Box 19"/>
            <p:cNvSpPr txBox="1">
              <a:spLocks noChangeArrowheads="1"/>
            </p:cNvSpPr>
            <p:nvPr/>
          </p:nvSpPr>
          <p:spPr bwMode="auto">
            <a:xfrm>
              <a:off x="0" y="618"/>
              <a:ext cx="1882" cy="5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800" b="1" i="1">
                  <a:latin typeface="Arial" pitchFamily="34" charset="0"/>
                  <a:ea typeface="SimSun" pitchFamily="2" charset="-122"/>
                </a:rPr>
                <a:t>Intra-abdominal infection</a:t>
              </a:r>
              <a:endParaRPr kumimoji="1" lang="en-US" altLang="zh-CN" sz="2800" b="1">
                <a:latin typeface="Arial" pitchFamily="34" charset="0"/>
                <a:ea typeface="华文行楷" pitchFamily="2" charset="-122"/>
              </a:endParaRPr>
            </a:p>
          </p:txBody>
        </p:sp>
      </p:grpSp>
      <p:sp>
        <p:nvSpPr>
          <p:cNvPr id="271380" name="Text Box 20"/>
          <p:cNvSpPr txBox="1">
            <a:spLocks noChangeArrowheads="1"/>
          </p:cNvSpPr>
          <p:nvPr/>
        </p:nvSpPr>
        <p:spPr bwMode="auto">
          <a:xfrm>
            <a:off x="539750" y="5803900"/>
            <a:ext cx="35290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 u="sng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Infective</a:t>
            </a:r>
            <a:r>
              <a:rPr kumimoji="1" lang="en-US" altLang="zh-CN" sz="2800" b="1" u="sng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 diseases</a:t>
            </a:r>
          </a:p>
        </p:txBody>
      </p:sp>
      <p:sp>
        <p:nvSpPr>
          <p:cNvPr id="271381" name="Text Box 21"/>
          <p:cNvSpPr txBox="1">
            <a:spLocks noChangeArrowheads="1"/>
          </p:cNvSpPr>
          <p:nvPr/>
        </p:nvSpPr>
        <p:spPr bwMode="auto">
          <a:xfrm>
            <a:off x="4894263" y="5805488"/>
            <a:ext cx="42497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 u="sng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Non-infective diseases</a:t>
            </a:r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6300788" y="3213100"/>
            <a:ext cx="2898775" cy="1309688"/>
            <a:chOff x="3969" y="2024"/>
            <a:chExt cx="1826" cy="825"/>
          </a:xfrm>
        </p:grpSpPr>
        <p:sp>
          <p:nvSpPr>
            <p:cNvPr id="271383" name="Rectangle 23"/>
            <p:cNvSpPr>
              <a:spLocks noChangeArrowheads="1"/>
            </p:cNvSpPr>
            <p:nvPr/>
          </p:nvSpPr>
          <p:spPr bwMode="auto">
            <a:xfrm>
              <a:off x="4022" y="2522"/>
              <a:ext cx="1773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>
                  <a:latin typeface="Arial" pitchFamily="34" charset="0"/>
                  <a:ea typeface="SimSun" pitchFamily="2" charset="-122"/>
                </a:rPr>
                <a:t>Multiple trauma</a:t>
              </a:r>
            </a:p>
          </p:txBody>
        </p:sp>
        <p:pic>
          <p:nvPicPr>
            <p:cNvPr id="271384" name="Picture 24" descr="3d-ball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69" y="2024"/>
              <a:ext cx="499" cy="499"/>
            </a:xfrm>
            <a:prstGeom prst="rect">
              <a:avLst/>
            </a:prstGeom>
            <a:noFill/>
          </p:spPr>
        </p:pic>
      </p:grpSp>
      <p:sp>
        <p:nvSpPr>
          <p:cNvPr id="271385" name="AutoShape 25"/>
          <p:cNvSpPr>
            <a:spLocks noChangeArrowheads="1"/>
          </p:cNvSpPr>
          <p:nvPr/>
        </p:nvSpPr>
        <p:spPr bwMode="auto">
          <a:xfrm flipH="1" flipV="1">
            <a:off x="2590800" y="1196975"/>
            <a:ext cx="3960813" cy="3600450"/>
          </a:xfrm>
          <a:custGeom>
            <a:avLst/>
            <a:gdLst>
              <a:gd name="G0" fmla="+- -32567 0 0"/>
              <a:gd name="G1" fmla="+- 10915457 0 0"/>
              <a:gd name="G2" fmla="+- -32567 0 10915457"/>
              <a:gd name="G3" fmla="+- 10800 0 0"/>
              <a:gd name="G4" fmla="+- 0 0 -3256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878 0 0"/>
              <a:gd name="G9" fmla="+- 0 0 10915457"/>
              <a:gd name="G10" fmla="+- 8878 0 2700"/>
              <a:gd name="G11" fmla="cos G10 -32567"/>
              <a:gd name="G12" fmla="sin G10 -32567"/>
              <a:gd name="G13" fmla="cos 13500 -32567"/>
              <a:gd name="G14" fmla="sin 13500 -32567"/>
              <a:gd name="G15" fmla="+- G11 10800 0"/>
              <a:gd name="G16" fmla="+- G12 10800 0"/>
              <a:gd name="G17" fmla="+- G13 10800 0"/>
              <a:gd name="G18" fmla="+- G14 10800 0"/>
              <a:gd name="G19" fmla="*/ 8878 1 2"/>
              <a:gd name="G20" fmla="+- G19 5400 0"/>
              <a:gd name="G21" fmla="cos G20 -32567"/>
              <a:gd name="G22" fmla="sin G20 -32567"/>
              <a:gd name="G23" fmla="+- G21 10800 0"/>
              <a:gd name="G24" fmla="+- G12 G23 G22"/>
              <a:gd name="G25" fmla="+- G22 G23 G11"/>
              <a:gd name="G26" fmla="cos 10800 -32567"/>
              <a:gd name="G27" fmla="sin 10800 -32567"/>
              <a:gd name="G28" fmla="cos 8878 -32567"/>
              <a:gd name="G29" fmla="sin 8878 -3256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0915457"/>
              <a:gd name="G36" fmla="sin G34 10915457"/>
              <a:gd name="G37" fmla="+/ 10915457 -3256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878 G39"/>
              <a:gd name="G43" fmla="sin 8878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9489 w 21600"/>
              <a:gd name="T5" fmla="*/ 79 h 21600"/>
              <a:gd name="T6" fmla="*/ 1230 w 21600"/>
              <a:gd name="T7" fmla="*/ 13087 h 21600"/>
              <a:gd name="T8" fmla="*/ 9722 w 21600"/>
              <a:gd name="T9" fmla="*/ 1987 h 21600"/>
              <a:gd name="T10" fmla="*/ 24299 w 21600"/>
              <a:gd name="T11" fmla="*/ 10682 h 21600"/>
              <a:gd name="T12" fmla="*/ 20670 w 21600"/>
              <a:gd name="T13" fmla="*/ 14375 h 21600"/>
              <a:gd name="T14" fmla="*/ 16977 w 21600"/>
              <a:gd name="T15" fmla="*/ 1074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677" y="10723"/>
                </a:moveTo>
                <a:cubicBezTo>
                  <a:pt x="19635" y="5850"/>
                  <a:pt x="15673" y="1922"/>
                  <a:pt x="10800" y="1922"/>
                </a:cubicBezTo>
                <a:cubicBezTo>
                  <a:pt x="5896" y="1922"/>
                  <a:pt x="1922" y="5896"/>
                  <a:pt x="1922" y="10800"/>
                </a:cubicBezTo>
                <a:cubicBezTo>
                  <a:pt x="1921" y="11495"/>
                  <a:pt x="2003" y="12187"/>
                  <a:pt x="2165" y="12863"/>
                </a:cubicBezTo>
                <a:lnTo>
                  <a:pt x="295" y="13310"/>
                </a:lnTo>
                <a:cubicBezTo>
                  <a:pt x="99" y="12488"/>
                  <a:pt x="0" y="1164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28" y="-1"/>
                  <a:pt x="21548" y="4778"/>
                  <a:pt x="21599" y="10706"/>
                </a:cubicBezTo>
                <a:lnTo>
                  <a:pt x="24299" y="10682"/>
                </a:lnTo>
                <a:lnTo>
                  <a:pt x="20670" y="14375"/>
                </a:lnTo>
                <a:lnTo>
                  <a:pt x="16977" y="10746"/>
                </a:lnTo>
                <a:lnTo>
                  <a:pt x="19677" y="10723"/>
                </a:lnTo>
                <a:close/>
              </a:path>
            </a:pathLst>
          </a:custGeom>
          <a:solidFill>
            <a:srgbClr val="3333CC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Y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21965E-6 L -0.00382 -0.593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71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297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00578E-6 L -0.00382 -0.5935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71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2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27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4" grpId="0" animBg="1"/>
      <p:bldP spid="271380" grpId="0"/>
      <p:bldP spid="271381" grpId="0"/>
      <p:bldP spid="27138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2" name="Picture 4" descr="未标题-3 拷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8450" y="1466850"/>
            <a:ext cx="6007100" cy="3978275"/>
          </a:xfrm>
          <a:prstGeom prst="rect">
            <a:avLst/>
          </a:prstGeom>
          <a:noFill/>
        </p:spPr>
      </p:pic>
      <p:sp useBgFill="1">
        <p:nvSpPr>
          <p:cNvPr id="227333" name="Rectangle 5"/>
          <p:cNvSpPr>
            <a:spLocks noChangeArrowheads="1"/>
          </p:cNvSpPr>
          <p:nvPr/>
        </p:nvSpPr>
        <p:spPr bwMode="auto">
          <a:xfrm>
            <a:off x="1116013" y="1341438"/>
            <a:ext cx="3240087" cy="4248150"/>
          </a:xfrm>
          <a:prstGeom prst="rect">
            <a:avLst/>
          </a:prstGeom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Y"/>
          </a:p>
        </p:txBody>
      </p:sp>
      <p:sp useBgFill="1">
        <p:nvSpPr>
          <p:cNvPr id="227334" name="Rectangle 6"/>
          <p:cNvSpPr>
            <a:spLocks noChangeArrowheads="1"/>
          </p:cNvSpPr>
          <p:nvPr/>
        </p:nvSpPr>
        <p:spPr bwMode="auto">
          <a:xfrm>
            <a:off x="4356100" y="1412875"/>
            <a:ext cx="3384550" cy="4068763"/>
          </a:xfrm>
          <a:prstGeom prst="rect">
            <a:avLst/>
          </a:prstGeom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Y"/>
          </a:p>
        </p:txBody>
      </p:sp>
      <p:sp>
        <p:nvSpPr>
          <p:cNvPr id="227335" name="Text Box 7"/>
          <p:cNvSpPr txBox="1">
            <a:spLocks noChangeArrowheads="1"/>
          </p:cNvSpPr>
          <p:nvPr/>
        </p:nvSpPr>
        <p:spPr bwMode="auto">
          <a:xfrm>
            <a:off x="684213" y="836613"/>
            <a:ext cx="38877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CN" sz="2800" b="1" dirty="0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Left leg open trauma</a:t>
            </a:r>
            <a:endParaRPr kumimoji="1" lang="en-US" altLang="zh-CN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ea typeface="SimSun" pitchFamily="2" charset="-122"/>
            </a:endParaRPr>
          </a:p>
        </p:txBody>
      </p:sp>
      <p:sp>
        <p:nvSpPr>
          <p:cNvPr id="227336" name="Text Box 8"/>
          <p:cNvSpPr txBox="1">
            <a:spLocks noChangeArrowheads="1"/>
          </p:cNvSpPr>
          <p:nvPr/>
        </p:nvSpPr>
        <p:spPr bwMode="auto">
          <a:xfrm>
            <a:off x="684213" y="1700213"/>
            <a:ext cx="5245109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en-US" altLang="zh-CN" sz="2800" b="1" dirty="0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Day 2:</a:t>
            </a:r>
            <a:r>
              <a:rPr kumimoji="1" lang="en-US" altLang="zh-CN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 </a:t>
            </a:r>
          </a:p>
          <a:p>
            <a:r>
              <a:rPr kumimoji="1" lang="en-US" altLang="zh-CN" sz="2800" b="1" dirty="0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Shortness of breath, </a:t>
            </a:r>
            <a:r>
              <a:rPr kumimoji="1" lang="en-US" altLang="zh-CN" sz="2800" b="1" dirty="0" err="1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Oliguria</a:t>
            </a:r>
            <a:endParaRPr kumimoji="1" lang="en-US" altLang="zh-CN" sz="2800" b="1"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227337" name="Text Box 9"/>
          <p:cNvSpPr txBox="1">
            <a:spLocks noChangeArrowheads="1"/>
          </p:cNvSpPr>
          <p:nvPr/>
        </p:nvSpPr>
        <p:spPr bwMode="auto">
          <a:xfrm>
            <a:off x="684212" y="2857496"/>
            <a:ext cx="8459788" cy="22467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en-US" altLang="zh-CN" sz="2800" b="1" dirty="0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Day 4:</a:t>
            </a:r>
          </a:p>
          <a:p>
            <a:r>
              <a:rPr kumimoji="1" lang="en-US" altLang="zh-CN" sz="2800" b="1" dirty="0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T 39.5 ℃</a:t>
            </a:r>
            <a:r>
              <a:rPr kumimoji="1" lang="en-US" altLang="zh-CN" sz="2800" b="1" dirty="0">
                <a:solidFill>
                  <a:srgbClr val="FF0000"/>
                </a:solidFill>
                <a:latin typeface="Arial" pitchFamily="34" charset="0"/>
                <a:ea typeface="SimSun" pitchFamily="2" charset="-122"/>
              </a:rPr>
              <a:t>↑</a:t>
            </a:r>
            <a:r>
              <a:rPr kumimoji="1" lang="en-US" altLang="zh-CN" sz="2800" b="1" dirty="0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WBC (18×10</a:t>
            </a:r>
            <a:r>
              <a:rPr kumimoji="1" lang="en-US" altLang="zh-CN" sz="2800" b="1" baseline="30000" dirty="0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9</a:t>
            </a:r>
            <a:r>
              <a:rPr kumimoji="1" lang="en-US" altLang="zh-CN" sz="2800" b="1" dirty="0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/L)</a:t>
            </a:r>
            <a:r>
              <a:rPr kumimoji="1" lang="en-US" altLang="zh-C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SimSun" pitchFamily="2" charset="-122"/>
              </a:rPr>
              <a:t> </a:t>
            </a:r>
            <a:r>
              <a:rPr kumimoji="1"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Sun" pitchFamily="2" charset="-122"/>
              </a:rPr>
              <a:t>↑</a:t>
            </a:r>
          </a:p>
          <a:p>
            <a:r>
              <a:rPr kumimoji="1" lang="en-US" altLang="zh-CN" sz="2800" b="1" dirty="0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R 35 /m, cyanosis, PaO</a:t>
            </a:r>
            <a:r>
              <a:rPr kumimoji="1" lang="en-US" altLang="zh-CN" sz="2800" b="1" baseline="-25000" dirty="0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2</a:t>
            </a:r>
            <a:r>
              <a:rPr kumimoji="1" lang="en-US" altLang="zh-CN" sz="2800" b="1" dirty="0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&lt;60mmHg</a:t>
            </a:r>
          </a:p>
          <a:p>
            <a:r>
              <a:rPr kumimoji="1" lang="en-US" altLang="zh-CN" sz="2800" b="1" dirty="0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Urine &lt;100ml/d</a:t>
            </a:r>
          </a:p>
          <a:p>
            <a:r>
              <a:rPr kumimoji="1" lang="en-US" altLang="zh-CN" sz="2800" b="1" dirty="0" err="1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Creatinine</a:t>
            </a:r>
            <a:r>
              <a:rPr kumimoji="1" lang="en-US" altLang="zh-CN" sz="2800" b="1" dirty="0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 </a:t>
            </a:r>
            <a:r>
              <a:rPr kumimoji="1" lang="en-US" altLang="zh-CN" sz="2800" b="1" dirty="0">
                <a:solidFill>
                  <a:srgbClr val="FF0066"/>
                </a:solidFill>
                <a:latin typeface="Arial" pitchFamily="34" charset="0"/>
                <a:ea typeface="SimSun" pitchFamily="2" charset="-122"/>
              </a:rPr>
              <a:t>↑↑</a:t>
            </a:r>
            <a:r>
              <a:rPr kumimoji="1" lang="en-US" altLang="zh-CN" sz="2800" b="1" dirty="0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 BUN </a:t>
            </a:r>
            <a:r>
              <a:rPr kumimoji="1" lang="en-US" altLang="zh-CN" sz="2800" b="1" dirty="0">
                <a:solidFill>
                  <a:srgbClr val="FF0066"/>
                </a:solidFill>
                <a:latin typeface="Arial" pitchFamily="34" charset="0"/>
                <a:ea typeface="SimSun" pitchFamily="2" charset="-122"/>
              </a:rPr>
              <a:t>↑↑</a:t>
            </a:r>
          </a:p>
        </p:txBody>
      </p:sp>
      <p:pic>
        <p:nvPicPr>
          <p:cNvPr id="227338" name="Picture 10" descr="Fig. 2bSecond and fourth post-burn days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8588" y="0"/>
            <a:ext cx="2665412" cy="2781300"/>
          </a:xfrm>
          <a:prstGeom prst="rect">
            <a:avLst/>
          </a:prstGeom>
          <a:noFill/>
        </p:spPr>
      </p:pic>
      <p:sp>
        <p:nvSpPr>
          <p:cNvPr id="227339" name="Oval 11"/>
          <p:cNvSpPr>
            <a:spLocks noChangeArrowheads="1"/>
          </p:cNvSpPr>
          <p:nvPr/>
        </p:nvSpPr>
        <p:spPr bwMode="auto">
          <a:xfrm>
            <a:off x="500035" y="4500570"/>
            <a:ext cx="3357586" cy="71438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kumimoji="1" lang="en-US" altLang="zh-CN" sz="3200" b="1" i="1" dirty="0">
                <a:solidFill>
                  <a:schemeClr val="bg1"/>
                </a:solidFill>
                <a:latin typeface="Arial" pitchFamily="34" charset="0"/>
                <a:ea typeface="华文行楷" pitchFamily="2" charset="-122"/>
              </a:rPr>
              <a:t>Renal failure</a:t>
            </a:r>
          </a:p>
        </p:txBody>
      </p:sp>
      <p:sp>
        <p:nvSpPr>
          <p:cNvPr id="227340" name="Oval 12"/>
          <p:cNvSpPr>
            <a:spLocks noChangeArrowheads="1"/>
          </p:cNvSpPr>
          <p:nvPr/>
        </p:nvSpPr>
        <p:spPr bwMode="auto">
          <a:xfrm>
            <a:off x="357159" y="2786058"/>
            <a:ext cx="3429024" cy="121920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kumimoji="1" lang="en-US" altLang="zh-CN" sz="3200" b="1" i="1" dirty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Respiratory</a:t>
            </a:r>
            <a:r>
              <a:rPr kumimoji="1" lang="en-US" altLang="zh-CN" sz="3200" b="1" i="1" dirty="0">
                <a:solidFill>
                  <a:schemeClr val="bg1"/>
                </a:solidFill>
                <a:latin typeface="Arial" pitchFamily="34" charset="0"/>
                <a:ea typeface="华文行楷" pitchFamily="2" charset="-122"/>
              </a:rPr>
              <a:t> failure</a:t>
            </a:r>
          </a:p>
        </p:txBody>
      </p:sp>
      <p:pic>
        <p:nvPicPr>
          <p:cNvPr id="227341" name="Picture 13" descr="interrogatio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14290"/>
            <a:ext cx="1143008" cy="1514486"/>
          </a:xfrm>
          <a:prstGeom prst="rect">
            <a:avLst/>
          </a:prstGeom>
          <a:noFill/>
        </p:spPr>
      </p:pic>
      <p:sp>
        <p:nvSpPr>
          <p:cNvPr id="227342" name="Freeform 14"/>
          <p:cNvSpPr>
            <a:spLocks/>
          </p:cNvSpPr>
          <p:nvPr/>
        </p:nvSpPr>
        <p:spPr bwMode="auto">
          <a:xfrm>
            <a:off x="611188" y="765175"/>
            <a:ext cx="1655762" cy="731838"/>
          </a:xfrm>
          <a:custGeom>
            <a:avLst/>
            <a:gdLst/>
            <a:ahLst/>
            <a:cxnLst>
              <a:cxn ang="0">
                <a:pos x="338" y="50"/>
              </a:cxn>
              <a:cxn ang="0">
                <a:pos x="0" y="150"/>
              </a:cxn>
              <a:cxn ang="0">
                <a:pos x="9" y="361"/>
              </a:cxn>
              <a:cxn ang="0">
                <a:pos x="183" y="452"/>
              </a:cxn>
              <a:cxn ang="0">
                <a:pos x="429" y="461"/>
              </a:cxn>
              <a:cxn ang="0">
                <a:pos x="603" y="443"/>
              </a:cxn>
              <a:cxn ang="0">
                <a:pos x="640" y="425"/>
              </a:cxn>
              <a:cxn ang="0">
                <a:pos x="695" y="406"/>
              </a:cxn>
              <a:cxn ang="0">
                <a:pos x="713" y="224"/>
              </a:cxn>
              <a:cxn ang="0">
                <a:pos x="621" y="169"/>
              </a:cxn>
              <a:cxn ang="0">
                <a:pos x="548" y="105"/>
              </a:cxn>
              <a:cxn ang="0">
                <a:pos x="457" y="68"/>
              </a:cxn>
            </a:cxnLst>
            <a:rect l="0" t="0" r="r" b="b"/>
            <a:pathLst>
              <a:path w="751" h="461">
                <a:moveTo>
                  <a:pt x="338" y="50"/>
                </a:moveTo>
                <a:cubicBezTo>
                  <a:pt x="182" y="12"/>
                  <a:pt x="50" y="0"/>
                  <a:pt x="0" y="150"/>
                </a:cubicBezTo>
                <a:cubicBezTo>
                  <a:pt x="3" y="220"/>
                  <a:pt x="1" y="291"/>
                  <a:pt x="9" y="361"/>
                </a:cubicBezTo>
                <a:cubicBezTo>
                  <a:pt x="17" y="433"/>
                  <a:pt x="125" y="449"/>
                  <a:pt x="183" y="452"/>
                </a:cubicBezTo>
                <a:cubicBezTo>
                  <a:pt x="265" y="457"/>
                  <a:pt x="347" y="458"/>
                  <a:pt x="429" y="461"/>
                </a:cubicBezTo>
                <a:cubicBezTo>
                  <a:pt x="446" y="460"/>
                  <a:pt x="565" y="454"/>
                  <a:pt x="603" y="443"/>
                </a:cubicBezTo>
                <a:cubicBezTo>
                  <a:pt x="616" y="439"/>
                  <a:pt x="627" y="430"/>
                  <a:pt x="640" y="425"/>
                </a:cubicBezTo>
                <a:cubicBezTo>
                  <a:pt x="658" y="418"/>
                  <a:pt x="695" y="406"/>
                  <a:pt x="695" y="406"/>
                </a:cubicBezTo>
                <a:cubicBezTo>
                  <a:pt x="736" y="323"/>
                  <a:pt x="751" y="329"/>
                  <a:pt x="713" y="224"/>
                </a:cubicBezTo>
                <a:cubicBezTo>
                  <a:pt x="708" y="211"/>
                  <a:pt x="636" y="182"/>
                  <a:pt x="621" y="169"/>
                </a:cubicBezTo>
                <a:cubicBezTo>
                  <a:pt x="588" y="141"/>
                  <a:pt x="593" y="128"/>
                  <a:pt x="548" y="105"/>
                </a:cubicBezTo>
                <a:cubicBezTo>
                  <a:pt x="435" y="48"/>
                  <a:pt x="490" y="101"/>
                  <a:pt x="457" y="68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ar-SY"/>
          </a:p>
        </p:txBody>
      </p:sp>
      <p:sp>
        <p:nvSpPr>
          <p:cNvPr id="227343" name="Text Box 15"/>
          <p:cNvSpPr txBox="1">
            <a:spLocks noChangeArrowheads="1"/>
          </p:cNvSpPr>
          <p:nvPr/>
        </p:nvSpPr>
        <p:spPr bwMode="auto">
          <a:xfrm>
            <a:off x="755650" y="5229225"/>
            <a:ext cx="532765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CN" sz="2800" b="1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Day 6:</a:t>
            </a:r>
            <a:r>
              <a:rPr kumimoji="1" lang="en-US" altLang="zh-CN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 </a:t>
            </a:r>
          </a:p>
          <a:p>
            <a:r>
              <a:rPr kumimoji="1" lang="en-US" altLang="zh-CN" sz="2800" b="1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Death</a:t>
            </a:r>
          </a:p>
        </p:txBody>
      </p:sp>
      <p:sp>
        <p:nvSpPr>
          <p:cNvPr id="227344" name="Text Box 16"/>
          <p:cNvSpPr txBox="1">
            <a:spLocks noChangeArrowheads="1"/>
          </p:cNvSpPr>
          <p:nvPr/>
        </p:nvSpPr>
        <p:spPr bwMode="auto">
          <a:xfrm>
            <a:off x="468313" y="260350"/>
            <a:ext cx="2735262" cy="64135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en-US" altLang="zh-CN" sz="3600" b="1">
                <a:solidFill>
                  <a:schemeClr val="bg1"/>
                </a:solidFill>
                <a:ea typeface="SimSun" pitchFamily="2" charset="-122"/>
              </a:rPr>
              <a:t>Case report</a:t>
            </a:r>
            <a:endParaRPr kumimoji="1" lang="en-US" altLang="zh-CN" sz="3600" b="1">
              <a:solidFill>
                <a:schemeClr val="bg1"/>
              </a:solidFill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227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7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2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2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7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7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7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7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7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7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7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227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227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0"/>
                                        <p:tgtEl>
                                          <p:spTgt spid="227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3" grpId="0" animBg="1"/>
      <p:bldP spid="227334" grpId="0" animBg="1"/>
      <p:bldP spid="227335" grpId="0"/>
      <p:bldP spid="227336" grpId="0"/>
      <p:bldP spid="227336" grpId="1"/>
      <p:bldP spid="227337" grpId="0" build="allAtOnce"/>
      <p:bldP spid="227339" grpId="0" animBg="1"/>
      <p:bldP spid="227340" grpId="0" animBg="1"/>
      <p:bldP spid="227342" grpId="0" animBg="1"/>
      <p:bldP spid="227343" grpId="0"/>
      <p:bldP spid="227343" grpId="1"/>
      <p:bldP spid="22734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2" name="Picture 4" descr="图片2564564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46" t="2399" r="22415"/>
          <a:stretch>
            <a:fillRect/>
          </a:stretch>
        </p:blipFill>
        <p:spPr bwMode="auto">
          <a:xfrm>
            <a:off x="1439863" y="2006600"/>
            <a:ext cx="5711825" cy="4851400"/>
          </a:xfrm>
          <a:prstGeom prst="rect">
            <a:avLst/>
          </a:prstGeom>
          <a:noFill/>
        </p:spPr>
      </p:pic>
      <p:pic>
        <p:nvPicPr>
          <p:cNvPr id="273413" name="Picture 5" descr="图片25645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045" t="1332" r="1395"/>
          <a:stretch>
            <a:fillRect/>
          </a:stretch>
        </p:blipFill>
        <p:spPr bwMode="auto">
          <a:xfrm>
            <a:off x="3208338" y="1946275"/>
            <a:ext cx="5648325" cy="4911725"/>
          </a:xfrm>
          <a:prstGeom prst="rect">
            <a:avLst/>
          </a:prstGeom>
          <a:noFill/>
        </p:spPr>
      </p:pic>
      <p:sp>
        <p:nvSpPr>
          <p:cNvPr id="273414" name="Rectangle 6"/>
          <p:cNvSpPr>
            <a:spLocks noChangeArrowheads="1"/>
          </p:cNvSpPr>
          <p:nvPr/>
        </p:nvSpPr>
        <p:spPr bwMode="auto">
          <a:xfrm>
            <a:off x="935038" y="836613"/>
            <a:ext cx="5148262" cy="1373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CN" sz="2800" b="1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Intestinal flora imbalance</a:t>
            </a:r>
          </a:p>
          <a:p>
            <a:r>
              <a:rPr kumimoji="1" lang="en-US" altLang="zh-CN" sz="2800" b="1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Immune dysfunction</a:t>
            </a:r>
          </a:p>
          <a:p>
            <a:r>
              <a:rPr kumimoji="1" lang="en-US" altLang="zh-CN" sz="2800" b="1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Intestinal mucosal ischemia</a:t>
            </a:r>
          </a:p>
        </p:txBody>
      </p:sp>
      <p:sp>
        <p:nvSpPr>
          <p:cNvPr id="273415" name="Text Box 7"/>
          <p:cNvSpPr txBox="1">
            <a:spLocks noChangeArrowheads="1"/>
          </p:cNvSpPr>
          <p:nvPr/>
        </p:nvSpPr>
        <p:spPr bwMode="auto">
          <a:xfrm>
            <a:off x="0" y="188913"/>
            <a:ext cx="566102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3200" b="1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Causes for the translocation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3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3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3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0" name="Text Box 4"/>
          <p:cNvSpPr txBox="1">
            <a:spLocks noChangeArrowheads="1"/>
          </p:cNvSpPr>
          <p:nvPr/>
        </p:nvSpPr>
        <p:spPr bwMode="auto">
          <a:xfrm>
            <a:off x="3059113" y="836613"/>
            <a:ext cx="30241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kumimoji="1" lang="zh-CN" altLang="en-US" sz="2800" b="1" i="1">
              <a:ea typeface="华文行楷" pitchFamily="2" charset="-122"/>
            </a:endParaRPr>
          </a:p>
        </p:txBody>
      </p:sp>
      <p:sp>
        <p:nvSpPr>
          <p:cNvPr id="280581" name="AutoShape 5"/>
          <p:cNvSpPr>
            <a:spLocks noChangeArrowheads="1"/>
          </p:cNvSpPr>
          <p:nvPr/>
        </p:nvSpPr>
        <p:spPr bwMode="auto">
          <a:xfrm rot="5400000">
            <a:off x="3636170" y="2113756"/>
            <a:ext cx="1871662" cy="612775"/>
          </a:xfrm>
          <a:prstGeom prst="notchedRightArrow">
            <a:avLst>
              <a:gd name="adj1" fmla="val 50000"/>
              <a:gd name="adj2" fmla="val 76360"/>
            </a:avLst>
          </a:prstGeom>
          <a:solidFill>
            <a:srgbClr val="3333FF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kumimoji="1" lang="zh-CN" altLang="en-US" sz="2800" b="1">
              <a:ea typeface="SimSun" pitchFamily="2" charset="-122"/>
            </a:endParaRPr>
          </a:p>
        </p:txBody>
      </p:sp>
      <p:sp>
        <p:nvSpPr>
          <p:cNvPr id="280582" name="Rectangle 6"/>
          <p:cNvSpPr>
            <a:spLocks noChangeArrowheads="1"/>
          </p:cNvSpPr>
          <p:nvPr/>
        </p:nvSpPr>
        <p:spPr bwMode="auto">
          <a:xfrm>
            <a:off x="4008438" y="3322638"/>
            <a:ext cx="11334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en-US" altLang="zh-CN" sz="3200" b="1">
                <a:solidFill>
                  <a:srgbClr val="FF0000"/>
                </a:solidFill>
                <a:latin typeface="Arial" pitchFamily="34" charset="0"/>
                <a:ea typeface="华文行楷" pitchFamily="2" charset="-122"/>
                <a:hlinkClick r:id="rId2" action="ppaction://hlinkfile"/>
              </a:rPr>
              <a:t>SIRS</a:t>
            </a:r>
            <a:endParaRPr kumimoji="1" lang="en-US" altLang="zh-CN" sz="3200" b="1">
              <a:solidFill>
                <a:srgbClr val="FF0000"/>
              </a:solidFill>
              <a:latin typeface="Arial" pitchFamily="34" charset="0"/>
              <a:ea typeface="华文行楷" pitchFamily="2" charset="-122"/>
            </a:endParaRPr>
          </a:p>
        </p:txBody>
      </p:sp>
      <p:sp>
        <p:nvSpPr>
          <p:cNvPr id="280583" name="AutoShape 7"/>
          <p:cNvSpPr>
            <a:spLocks noChangeArrowheads="1"/>
          </p:cNvSpPr>
          <p:nvPr/>
        </p:nvSpPr>
        <p:spPr bwMode="auto">
          <a:xfrm rot="-2728300">
            <a:off x="5507832" y="3788568"/>
            <a:ext cx="215900" cy="1655763"/>
          </a:xfrm>
          <a:prstGeom prst="downArrow">
            <a:avLst>
              <a:gd name="adj1" fmla="val 50000"/>
              <a:gd name="adj2" fmla="val 191728"/>
            </a:avLst>
          </a:prstGeom>
          <a:solidFill>
            <a:srgbClr val="3333FF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Y"/>
          </a:p>
        </p:txBody>
      </p:sp>
      <p:sp>
        <p:nvSpPr>
          <p:cNvPr id="280584" name="AutoShape 8"/>
          <p:cNvSpPr>
            <a:spLocks noChangeArrowheads="1"/>
          </p:cNvSpPr>
          <p:nvPr/>
        </p:nvSpPr>
        <p:spPr bwMode="auto">
          <a:xfrm rot="2728300" flipH="1">
            <a:off x="3347244" y="3788569"/>
            <a:ext cx="215900" cy="1655762"/>
          </a:xfrm>
          <a:prstGeom prst="downArrow">
            <a:avLst>
              <a:gd name="adj1" fmla="val 50000"/>
              <a:gd name="adj2" fmla="val 191728"/>
            </a:avLst>
          </a:prstGeom>
          <a:solidFill>
            <a:srgbClr val="3232FF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Y"/>
          </a:p>
        </p:txBody>
      </p:sp>
      <p:sp>
        <p:nvSpPr>
          <p:cNvPr id="280585" name="Oval 9"/>
          <p:cNvSpPr>
            <a:spLocks noChangeArrowheads="1"/>
          </p:cNvSpPr>
          <p:nvPr/>
        </p:nvSpPr>
        <p:spPr bwMode="auto">
          <a:xfrm>
            <a:off x="4932363" y="5300663"/>
            <a:ext cx="4067175" cy="792162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kumimoji="1" lang="en-US" altLang="zh-CN" sz="3200" b="1" i="1">
                <a:solidFill>
                  <a:schemeClr val="bg1"/>
                </a:solidFill>
                <a:latin typeface="Arial" pitchFamily="34" charset="0"/>
                <a:ea typeface="华文行楷" pitchFamily="2" charset="-122"/>
              </a:rPr>
              <a:t>Renal failure</a:t>
            </a:r>
          </a:p>
        </p:txBody>
      </p:sp>
      <p:sp>
        <p:nvSpPr>
          <p:cNvPr id="280586" name="Oval 10"/>
          <p:cNvSpPr>
            <a:spLocks noChangeArrowheads="1"/>
          </p:cNvSpPr>
          <p:nvPr/>
        </p:nvSpPr>
        <p:spPr bwMode="auto">
          <a:xfrm>
            <a:off x="395288" y="5373688"/>
            <a:ext cx="4067175" cy="792162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kumimoji="1" lang="en-US" altLang="zh-CN" sz="3200" b="1" i="1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Respiratory</a:t>
            </a:r>
            <a:r>
              <a:rPr kumimoji="1" lang="en-US" altLang="zh-CN" sz="3200" b="1" i="1">
                <a:solidFill>
                  <a:schemeClr val="bg1"/>
                </a:solidFill>
                <a:latin typeface="Arial" pitchFamily="34" charset="0"/>
                <a:ea typeface="华文行楷" pitchFamily="2" charset="-122"/>
              </a:rPr>
              <a:t> failure</a:t>
            </a:r>
          </a:p>
        </p:txBody>
      </p:sp>
      <p:sp>
        <p:nvSpPr>
          <p:cNvPr id="280587" name="Text Box 11"/>
          <p:cNvSpPr txBox="1">
            <a:spLocks noChangeArrowheads="1"/>
          </p:cNvSpPr>
          <p:nvPr/>
        </p:nvSpPr>
        <p:spPr bwMode="auto">
          <a:xfrm>
            <a:off x="2555875" y="1052513"/>
            <a:ext cx="38877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CN" sz="2800" b="1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Left leg open trauma</a:t>
            </a:r>
            <a:endParaRPr kumimoji="1" lang="en-US" altLang="zh-CN" sz="2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ea typeface="SimSun" pitchFamily="2" charset="-122"/>
            </a:endParaRPr>
          </a:p>
        </p:txBody>
      </p:sp>
      <p:sp>
        <p:nvSpPr>
          <p:cNvPr id="280588" name="Text Box 12"/>
          <p:cNvSpPr txBox="1">
            <a:spLocks noChangeArrowheads="1"/>
          </p:cNvSpPr>
          <p:nvPr/>
        </p:nvSpPr>
        <p:spPr bwMode="auto">
          <a:xfrm>
            <a:off x="468313" y="260350"/>
            <a:ext cx="2735262" cy="64135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en-US" altLang="zh-CN" sz="3600" b="1">
                <a:solidFill>
                  <a:schemeClr val="bg1"/>
                </a:solidFill>
                <a:ea typeface="SimSun" pitchFamily="2" charset="-122"/>
              </a:rPr>
              <a:t>Case review</a:t>
            </a:r>
            <a:endParaRPr kumimoji="1" lang="en-US" altLang="zh-CN" sz="3600" b="1">
              <a:solidFill>
                <a:schemeClr val="bg1"/>
              </a:solidFill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نتيجة بحث الصور عن ‪sirs criteria ppt‬‏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325"/>
            <a:ext cx="9144000" cy="6858000"/>
          </a:xfrm>
          <a:prstGeom prst="rect">
            <a:avLst/>
          </a:prstGeom>
          <a:noFill/>
        </p:spPr>
      </p:pic>
      <p:sp>
        <p:nvSpPr>
          <p:cNvPr id="2" name="سهم إلى اليسار 1"/>
          <p:cNvSpPr/>
          <p:nvPr/>
        </p:nvSpPr>
        <p:spPr>
          <a:xfrm>
            <a:off x="1835696" y="4581128"/>
            <a:ext cx="5832648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2" name="Text Box 4"/>
          <p:cNvSpPr txBox="1">
            <a:spLocks noChangeArrowheads="1"/>
          </p:cNvSpPr>
          <p:nvPr/>
        </p:nvSpPr>
        <p:spPr bwMode="auto">
          <a:xfrm>
            <a:off x="433388" y="3644900"/>
            <a:ext cx="1512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800" b="1">
                <a:latin typeface="Arial" pitchFamily="34" charset="0"/>
                <a:ea typeface="SimSun" pitchFamily="2" charset="-122"/>
              </a:rPr>
              <a:t>SIRS</a:t>
            </a:r>
          </a:p>
        </p:txBody>
      </p:sp>
      <p:sp>
        <p:nvSpPr>
          <p:cNvPr id="278533" name="AutoShape 5"/>
          <p:cNvSpPr>
            <a:spLocks noChangeArrowheads="1"/>
          </p:cNvSpPr>
          <p:nvPr/>
        </p:nvSpPr>
        <p:spPr bwMode="auto">
          <a:xfrm rot="-2372681">
            <a:off x="1476375" y="4148138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3333FF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Y"/>
          </a:p>
        </p:txBody>
      </p:sp>
      <p:sp>
        <p:nvSpPr>
          <p:cNvPr id="278536" name="Text Box 8"/>
          <p:cNvSpPr txBox="1">
            <a:spLocks noChangeArrowheads="1"/>
          </p:cNvSpPr>
          <p:nvPr/>
        </p:nvSpPr>
        <p:spPr bwMode="auto">
          <a:xfrm>
            <a:off x="1549400" y="5011738"/>
            <a:ext cx="143986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800" b="1">
                <a:latin typeface="Arial" pitchFamily="34" charset="0"/>
                <a:ea typeface="SimSun" pitchFamily="2" charset="-122"/>
              </a:rPr>
              <a:t>MODS</a:t>
            </a:r>
          </a:p>
        </p:txBody>
      </p:sp>
      <p:sp>
        <p:nvSpPr>
          <p:cNvPr id="278537" name="Rectangle 9"/>
          <p:cNvSpPr>
            <a:spLocks noChangeArrowheads="1"/>
          </p:cNvSpPr>
          <p:nvPr/>
        </p:nvSpPr>
        <p:spPr bwMode="auto">
          <a:xfrm>
            <a:off x="468313" y="2482850"/>
            <a:ext cx="381635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sz="2800" b="1">
                <a:solidFill>
                  <a:srgbClr val="FF0000"/>
                </a:solidFill>
                <a:ea typeface="SimSun" pitchFamily="2" charset="-122"/>
              </a:rPr>
              <a:t>Uncontrolled inflammatory response</a:t>
            </a:r>
          </a:p>
        </p:txBody>
      </p:sp>
      <p:sp>
        <p:nvSpPr>
          <p:cNvPr id="278538" name="Text Box 10"/>
          <p:cNvSpPr txBox="1">
            <a:spLocks noChangeArrowheads="1"/>
          </p:cNvSpPr>
          <p:nvPr/>
        </p:nvSpPr>
        <p:spPr bwMode="auto">
          <a:xfrm>
            <a:off x="2879725" y="765175"/>
            <a:ext cx="33845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800" b="1">
                <a:latin typeface="Arial" pitchFamily="34" charset="0"/>
                <a:ea typeface="SimSun" pitchFamily="2" charset="-122"/>
              </a:rPr>
              <a:t>Infection/Injury</a:t>
            </a:r>
          </a:p>
        </p:txBody>
      </p:sp>
      <p:sp>
        <p:nvSpPr>
          <p:cNvPr id="278539" name="Rectangle 11"/>
          <p:cNvSpPr>
            <a:spLocks noChangeArrowheads="1"/>
          </p:cNvSpPr>
          <p:nvPr/>
        </p:nvSpPr>
        <p:spPr bwMode="auto">
          <a:xfrm>
            <a:off x="4932363" y="2492375"/>
            <a:ext cx="381635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sz="2800" b="1">
                <a:solidFill>
                  <a:srgbClr val="FF0000"/>
                </a:solidFill>
                <a:ea typeface="SimSun" pitchFamily="2" charset="-122"/>
              </a:rPr>
              <a:t>Controlled inflammatory response</a:t>
            </a:r>
          </a:p>
        </p:txBody>
      </p:sp>
      <p:sp>
        <p:nvSpPr>
          <p:cNvPr id="278540" name="AutoShape 12"/>
          <p:cNvSpPr>
            <a:spLocks noChangeArrowheads="1"/>
          </p:cNvSpPr>
          <p:nvPr/>
        </p:nvSpPr>
        <p:spPr bwMode="auto">
          <a:xfrm rot="2162407">
            <a:off x="3635375" y="1484313"/>
            <a:ext cx="431800" cy="1173162"/>
          </a:xfrm>
          <a:prstGeom prst="downArrow">
            <a:avLst>
              <a:gd name="adj1" fmla="val 50000"/>
              <a:gd name="adj2" fmla="val 67923"/>
            </a:avLst>
          </a:prstGeom>
          <a:gradFill rotWithShape="1">
            <a:gsLst>
              <a:gs pos="0">
                <a:srgbClr val="3333FF">
                  <a:gamma/>
                  <a:shade val="46275"/>
                  <a:invGamma/>
                </a:srgbClr>
              </a:gs>
              <a:gs pos="100000">
                <a:srgbClr val="3333FF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Y"/>
          </a:p>
        </p:txBody>
      </p:sp>
      <p:sp>
        <p:nvSpPr>
          <p:cNvPr id="278541" name="AutoShape 13"/>
          <p:cNvSpPr>
            <a:spLocks noChangeArrowheads="1"/>
          </p:cNvSpPr>
          <p:nvPr/>
        </p:nvSpPr>
        <p:spPr bwMode="auto">
          <a:xfrm rot="19437593" flipH="1">
            <a:off x="5219700" y="1484313"/>
            <a:ext cx="431800" cy="1173162"/>
          </a:xfrm>
          <a:prstGeom prst="downArrow">
            <a:avLst>
              <a:gd name="adj1" fmla="val 50000"/>
              <a:gd name="adj2" fmla="val 67923"/>
            </a:avLst>
          </a:prstGeom>
          <a:gradFill rotWithShape="1">
            <a:gsLst>
              <a:gs pos="0">
                <a:srgbClr val="3333FF">
                  <a:gamma/>
                  <a:shade val="46275"/>
                  <a:invGamma/>
                </a:srgbClr>
              </a:gs>
              <a:gs pos="100000">
                <a:srgbClr val="3333FF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Y"/>
          </a:p>
        </p:txBody>
      </p:sp>
      <p:sp>
        <p:nvSpPr>
          <p:cNvPr id="278542" name="Text Box 14"/>
          <p:cNvSpPr txBox="1">
            <a:spLocks noChangeArrowheads="1"/>
          </p:cNvSpPr>
          <p:nvPr/>
        </p:nvSpPr>
        <p:spPr bwMode="auto">
          <a:xfrm>
            <a:off x="5651500" y="4365625"/>
            <a:ext cx="2808288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800" b="1">
                <a:latin typeface="Arial" pitchFamily="34" charset="0"/>
                <a:ea typeface="SimSun" pitchFamily="2" charset="-122"/>
              </a:rPr>
              <a:t>Infection/injury controlled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23850" y="1844675"/>
            <a:ext cx="4248150" cy="4105275"/>
            <a:chOff x="204" y="1162"/>
            <a:chExt cx="2676" cy="2586"/>
          </a:xfrm>
        </p:grpSpPr>
        <p:sp>
          <p:nvSpPr>
            <p:cNvPr id="278544" name="Line 16"/>
            <p:cNvSpPr>
              <a:spLocks noChangeShapeType="1"/>
            </p:cNvSpPr>
            <p:nvPr/>
          </p:nvSpPr>
          <p:spPr bwMode="auto">
            <a:xfrm>
              <a:off x="204" y="1207"/>
              <a:ext cx="2676" cy="0"/>
            </a:xfrm>
            <a:prstGeom prst="line">
              <a:avLst/>
            </a:prstGeom>
            <a:noFill/>
            <a:ln w="76200">
              <a:solidFill>
                <a:srgbClr val="9900CC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ar-SY"/>
            </a:p>
          </p:txBody>
        </p:sp>
        <p:sp>
          <p:nvSpPr>
            <p:cNvPr id="278545" name="Line 17"/>
            <p:cNvSpPr>
              <a:spLocks noChangeShapeType="1"/>
            </p:cNvSpPr>
            <p:nvPr/>
          </p:nvSpPr>
          <p:spPr bwMode="auto">
            <a:xfrm>
              <a:off x="204" y="1207"/>
              <a:ext cx="0" cy="2495"/>
            </a:xfrm>
            <a:prstGeom prst="line">
              <a:avLst/>
            </a:prstGeom>
            <a:noFill/>
            <a:ln w="76200">
              <a:solidFill>
                <a:srgbClr val="9900CC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ar-SY"/>
            </a:p>
          </p:txBody>
        </p:sp>
        <p:sp>
          <p:nvSpPr>
            <p:cNvPr id="278546" name="Line 18"/>
            <p:cNvSpPr>
              <a:spLocks noChangeShapeType="1"/>
            </p:cNvSpPr>
            <p:nvPr/>
          </p:nvSpPr>
          <p:spPr bwMode="auto">
            <a:xfrm>
              <a:off x="204" y="3748"/>
              <a:ext cx="2676" cy="0"/>
            </a:xfrm>
            <a:prstGeom prst="line">
              <a:avLst/>
            </a:prstGeom>
            <a:noFill/>
            <a:ln w="76200">
              <a:solidFill>
                <a:srgbClr val="9900CC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ar-SY"/>
            </a:p>
          </p:txBody>
        </p:sp>
        <p:sp>
          <p:nvSpPr>
            <p:cNvPr id="278547" name="Line 19"/>
            <p:cNvSpPr>
              <a:spLocks noChangeShapeType="1"/>
            </p:cNvSpPr>
            <p:nvPr/>
          </p:nvSpPr>
          <p:spPr bwMode="auto">
            <a:xfrm>
              <a:off x="2880" y="1162"/>
              <a:ext cx="0" cy="2586"/>
            </a:xfrm>
            <a:prstGeom prst="line">
              <a:avLst/>
            </a:prstGeom>
            <a:noFill/>
            <a:ln w="76200">
              <a:solidFill>
                <a:srgbClr val="9900CC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ar-SY"/>
            </a:p>
          </p:txBody>
        </p:sp>
      </p:grpSp>
      <p:sp>
        <p:nvSpPr>
          <p:cNvPr id="278548" name="AutoShape 20"/>
          <p:cNvSpPr>
            <a:spLocks noChangeArrowheads="1"/>
          </p:cNvSpPr>
          <p:nvPr/>
        </p:nvSpPr>
        <p:spPr bwMode="auto">
          <a:xfrm>
            <a:off x="2698750" y="1412875"/>
            <a:ext cx="3744913" cy="11525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>
                  <a:alpha val="60001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SY"/>
          </a:p>
        </p:txBody>
      </p:sp>
      <p:sp>
        <p:nvSpPr>
          <p:cNvPr id="278549" name="AutoShape 21"/>
          <p:cNvSpPr>
            <a:spLocks noChangeArrowheads="1"/>
          </p:cNvSpPr>
          <p:nvPr/>
        </p:nvSpPr>
        <p:spPr bwMode="auto">
          <a:xfrm>
            <a:off x="6911975" y="3573463"/>
            <a:ext cx="252413" cy="863600"/>
          </a:xfrm>
          <a:prstGeom prst="downArrow">
            <a:avLst>
              <a:gd name="adj1" fmla="val 50000"/>
              <a:gd name="adj2" fmla="val 85534"/>
            </a:avLst>
          </a:prstGeom>
          <a:solidFill>
            <a:srgbClr val="3333FF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Y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4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214810" cy="85723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SIRS and MODS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FFCC00"/>
                </a:solidFill>
              </a:rPr>
              <a:t>Pathophysiology</a:t>
            </a:r>
            <a:endParaRPr lang="en-US" i="1" dirty="0" smtClean="0">
              <a:solidFill>
                <a:srgbClr val="FFCC00"/>
              </a:solidFill>
            </a:endParaRP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000108"/>
            <a:ext cx="6286512" cy="5095892"/>
          </a:xfrm>
        </p:spPr>
        <p:txBody>
          <a:bodyPr>
            <a:normAutofit fontScale="85000" lnSpcReduction="20000"/>
          </a:bodyPr>
          <a:lstStyle/>
          <a:p>
            <a:pPr defTabSz="912813" eaLnBrk="1" hangingPunct="1"/>
            <a:r>
              <a:rPr lang="en-US" sz="2800" b="1" dirty="0" smtClean="0">
                <a:solidFill>
                  <a:srgbClr val="00B050"/>
                </a:solidFill>
              </a:rPr>
              <a:t>Respiratory system</a:t>
            </a:r>
          </a:p>
          <a:p>
            <a:pPr lvl="1" defTabSz="912813" eaLnBrk="1" hangingPunct="1"/>
            <a:r>
              <a:rPr lang="en-US" sz="2400" dirty="0" smtClean="0"/>
              <a:t>Alveolar edema</a:t>
            </a:r>
          </a:p>
          <a:p>
            <a:pPr lvl="1" defTabSz="912813"/>
            <a:r>
              <a:rPr lang="en-US" sz="2400" dirty="0" smtClean="0"/>
              <a:t>Decrease in surfactant</a:t>
            </a:r>
          </a:p>
          <a:p>
            <a:pPr lvl="1" defTabSz="912813"/>
            <a:r>
              <a:rPr kumimoji="1" lang="en-US" altLang="zh-CN" sz="2400" dirty="0" smtClean="0">
                <a:ea typeface="SimSun" pitchFamily="2" charset="-122"/>
              </a:rPr>
              <a:t>pulmonary hemorrhage       </a:t>
            </a:r>
            <a:r>
              <a:rPr kumimoji="1" lang="en-US" altLang="zh-CN" sz="2400" dirty="0" err="1" smtClean="0">
                <a:ea typeface="楷体_GB2312" pitchFamily="49" charset="-122"/>
              </a:rPr>
              <a:t>Dyspnea</a:t>
            </a:r>
            <a:endParaRPr lang="en-US" sz="2400" dirty="0" smtClean="0"/>
          </a:p>
          <a:p>
            <a:pPr lvl="1" defTabSz="912813"/>
            <a:r>
              <a:rPr lang="en-US" sz="2400" dirty="0" smtClean="0"/>
              <a:t>End result: ARDS</a:t>
            </a:r>
          </a:p>
          <a:p>
            <a:pPr lvl="1" defTabSz="912813"/>
            <a:r>
              <a:rPr lang="en-US" sz="2400" dirty="0" smtClean="0"/>
              <a:t> </a:t>
            </a:r>
            <a:r>
              <a:rPr kumimoji="1" lang="en-US" altLang="zh-CN" sz="2400" b="1" dirty="0" smtClean="0">
                <a:ea typeface="楷体_GB2312" pitchFamily="49" charset="-122"/>
              </a:rPr>
              <a:t>death</a:t>
            </a:r>
            <a:endParaRPr lang="en-US" sz="2400" dirty="0" smtClean="0"/>
          </a:p>
          <a:p>
            <a:pPr defTabSz="912813" eaLnBrk="1" hangingPunct="1">
              <a:lnSpc>
                <a:spcPct val="105000"/>
              </a:lnSpc>
            </a:pPr>
            <a:r>
              <a:rPr lang="en-US" sz="2400" b="1" dirty="0" smtClean="0">
                <a:solidFill>
                  <a:srgbClr val="00B050"/>
                </a:solidFill>
              </a:rPr>
              <a:t>Cardiovascular system</a:t>
            </a:r>
          </a:p>
          <a:p>
            <a:pPr lvl="1" defTabSz="912813" eaLnBrk="1" hangingPunct="1">
              <a:lnSpc>
                <a:spcPct val="105000"/>
              </a:lnSpc>
            </a:pPr>
            <a:r>
              <a:rPr lang="en-US" sz="2400" dirty="0" smtClean="0"/>
              <a:t>Myocardial depression and massive </a:t>
            </a:r>
            <a:r>
              <a:rPr lang="en-US" sz="2400" dirty="0" err="1" smtClean="0"/>
              <a:t>vasodilation</a:t>
            </a:r>
            <a:endParaRPr lang="en-US" sz="2400" dirty="0" smtClean="0"/>
          </a:p>
          <a:p>
            <a:pPr defTabSz="912813">
              <a:lnSpc>
                <a:spcPct val="115000"/>
              </a:lnSpc>
            </a:pPr>
            <a:r>
              <a:rPr lang="en-US" sz="2800" b="1" dirty="0" smtClean="0">
                <a:solidFill>
                  <a:srgbClr val="00B050"/>
                </a:solidFill>
              </a:rPr>
              <a:t>Renal system </a:t>
            </a:r>
          </a:p>
          <a:p>
            <a:pPr lvl="1" defTabSz="912813">
              <a:lnSpc>
                <a:spcPct val="115000"/>
              </a:lnSpc>
            </a:pPr>
            <a:r>
              <a:rPr lang="en-US" sz="2400" dirty="0" smtClean="0"/>
              <a:t>Acute renal failure </a:t>
            </a:r>
          </a:p>
          <a:p>
            <a:pPr lvl="2" defTabSz="912813">
              <a:lnSpc>
                <a:spcPct val="115000"/>
              </a:lnSpc>
            </a:pPr>
            <a:r>
              <a:rPr lang="en-US" dirty="0" err="1" smtClean="0"/>
              <a:t>Hypoperfusion</a:t>
            </a:r>
            <a:r>
              <a:rPr lang="en-US" dirty="0" smtClean="0"/>
              <a:t> </a:t>
            </a:r>
          </a:p>
          <a:p>
            <a:pPr lvl="2" defTabSz="912813">
              <a:lnSpc>
                <a:spcPct val="115000"/>
              </a:lnSpc>
            </a:pPr>
            <a:r>
              <a:rPr lang="en-US" dirty="0" smtClean="0"/>
              <a:t>Release of mediators</a:t>
            </a:r>
          </a:p>
          <a:p>
            <a:pPr lvl="2" defTabSz="912813">
              <a:lnSpc>
                <a:spcPct val="115000"/>
              </a:lnSpc>
            </a:pPr>
            <a:r>
              <a:rPr lang="en-US" dirty="0" smtClean="0"/>
              <a:t>Activation of </a:t>
            </a:r>
            <a:r>
              <a:rPr lang="en-US" dirty="0" err="1" smtClean="0"/>
              <a:t>renin–angiotensin</a:t>
            </a:r>
            <a:r>
              <a:rPr lang="en-US" dirty="0" smtClean="0"/>
              <a:t>– </a:t>
            </a:r>
            <a:r>
              <a:rPr lang="en-US" dirty="0" err="1" smtClean="0"/>
              <a:t>aldosterone</a:t>
            </a:r>
            <a:r>
              <a:rPr lang="en-US" dirty="0" smtClean="0"/>
              <a:t> system </a:t>
            </a:r>
          </a:p>
          <a:p>
            <a:pPr lvl="2" defTabSz="912813">
              <a:lnSpc>
                <a:spcPct val="115000"/>
              </a:lnSpc>
            </a:pPr>
            <a:r>
              <a:rPr lang="en-US" dirty="0" err="1" smtClean="0"/>
              <a:t>Nephrotoxic</a:t>
            </a:r>
            <a:r>
              <a:rPr lang="en-US" dirty="0" smtClean="0"/>
              <a:t> drugs, especially antibiotics</a:t>
            </a:r>
          </a:p>
          <a:p>
            <a:pPr lvl="2" defTabSz="912813" eaLnBrk="1" hangingPunct="1"/>
            <a:endParaRPr lang="en-US" sz="3200" dirty="0" smtClean="0"/>
          </a:p>
        </p:txBody>
      </p:sp>
      <p:pic>
        <p:nvPicPr>
          <p:cNvPr id="13316" name="Picture 3" descr="1 lungs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6910" y="1"/>
            <a:ext cx="3167090" cy="207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 descr="1ChronicHeartFailur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2000240"/>
            <a:ext cx="274320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Laurie\AppData\Local\Microsoft\Windows\Temporary Internet Files\Content.IE5\LQ5LN93S\MCHM00246_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3429000"/>
            <a:ext cx="223996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/>
          <p:cNvSpPr/>
          <p:nvPr/>
        </p:nvSpPr>
        <p:spPr>
          <a:xfrm rot="10800000" flipV="1">
            <a:off x="4857752" y="4929198"/>
            <a:ext cx="42862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Blood</a:t>
            </a:r>
          </a:p>
          <a:p>
            <a:r>
              <a:rPr lang="en-US" dirty="0" smtClean="0"/>
              <a:t>Thrombocytopenia</a:t>
            </a:r>
          </a:p>
          <a:p>
            <a:r>
              <a:rPr lang="en-US" dirty="0" smtClean="0"/>
              <a:t>DIC</a:t>
            </a:r>
          </a:p>
          <a:p>
            <a:r>
              <a:rPr lang="en-US" dirty="0" err="1" smtClean="0"/>
              <a:t>Hyponatremia</a:t>
            </a:r>
            <a:endParaRPr lang="en-US" dirty="0" smtClean="0"/>
          </a:p>
          <a:p>
            <a:r>
              <a:rPr lang="en-US" dirty="0" smtClean="0"/>
              <a:t>Anemia</a:t>
            </a:r>
          </a:p>
          <a:p>
            <a:r>
              <a:rPr lang="en-US" dirty="0" smtClean="0"/>
              <a:t>Elevated or decreased WBC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bmapAsset?appID=MDC&amp;isbn=978-0-323-04841-5&amp;eid=4-u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363493"/>
              </p:ext>
            </p:extLst>
          </p:nvPr>
        </p:nvGraphicFramePr>
        <p:xfrm>
          <a:off x="0" y="512101"/>
          <a:ext cx="9144000" cy="636070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984828"/>
                <a:gridCol w="6159172"/>
              </a:tblGrid>
              <a:tr h="59258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3700" dirty="0">
                          <a:effectLst/>
                        </a:rPr>
                        <a:t>العضو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3700" dirty="0">
                          <a:effectLst/>
                        </a:rPr>
                        <a:t>المتلازمات </a:t>
                      </a:r>
                      <a:r>
                        <a:rPr lang="ar-SY" sz="3700" dirty="0" err="1">
                          <a:effectLst/>
                        </a:rPr>
                        <a:t>السريرية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3242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2700" dirty="0">
                          <a:effectLst/>
                        </a:rPr>
                        <a:t>الرئتين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2700" dirty="0">
                          <a:effectLst/>
                        </a:rPr>
                        <a:t>متلازمة الشدة التنفسية الحادة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3242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2700" dirty="0">
                          <a:effectLst/>
                        </a:rPr>
                        <a:t>الكليتين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2700" dirty="0">
                          <a:effectLst/>
                        </a:rPr>
                        <a:t>النخر </a:t>
                      </a:r>
                      <a:r>
                        <a:rPr lang="ar-SY" sz="2700" dirty="0" err="1">
                          <a:effectLst/>
                        </a:rPr>
                        <a:t>الانبوبي</a:t>
                      </a:r>
                      <a:r>
                        <a:rPr lang="ar-SY" sz="2700" dirty="0">
                          <a:effectLst/>
                        </a:rPr>
                        <a:t> الحاد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0745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2700">
                          <a:effectLst/>
                        </a:rPr>
                        <a:t>الجهاز القلبي الوعائي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Hyper Dynamic Hypotension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8776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2700" dirty="0">
                          <a:effectLst/>
                        </a:rPr>
                        <a:t>الجهاز العصبي المركزي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2700">
                          <a:effectLst/>
                        </a:rPr>
                        <a:t>اعتلال دماغي استقلابي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8776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2700" dirty="0">
                          <a:effectLst/>
                        </a:rPr>
                        <a:t>الجهاز العصبي المحيطي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2700">
                          <a:effectLst/>
                        </a:rPr>
                        <a:t>اعتلال أعصاب عديد للمرض الحاد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3242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2700">
                          <a:effectLst/>
                        </a:rPr>
                        <a:t>جهاز التخثر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2700">
                          <a:effectLst/>
                        </a:rPr>
                        <a:t>النخر المنتشر ضمن الأوعية </a:t>
                      </a:r>
                      <a:r>
                        <a:rPr lang="en-US" sz="2700">
                          <a:effectLst/>
                        </a:rPr>
                        <a:t>DIC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3242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2700" dirty="0">
                          <a:effectLst/>
                        </a:rPr>
                        <a:t>جهاز الهضم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2700">
                          <a:effectLst/>
                        </a:rPr>
                        <a:t>خزل معوي و </a:t>
                      </a:r>
                      <a:r>
                        <a:rPr lang="en-US" sz="2700">
                          <a:effectLst/>
                        </a:rPr>
                        <a:t>Intestinal ileus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3242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2700">
                          <a:effectLst/>
                        </a:rPr>
                        <a:t>الكبد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2700">
                          <a:effectLst/>
                        </a:rPr>
                        <a:t>التهاب كبد حاد لا انتاني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3242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2700">
                          <a:effectLst/>
                        </a:rPr>
                        <a:t>الغدة الكظرية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2700">
                          <a:effectLst/>
                        </a:rPr>
                        <a:t>قصور كظر حاد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9005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2700">
                          <a:effectLst/>
                        </a:rPr>
                        <a:t>العضلات الهيكلية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Y" sz="2700" dirty="0">
                          <a:effectLst/>
                        </a:rPr>
                        <a:t>انحلال العضلات المخططة </a:t>
                      </a:r>
                      <a:r>
                        <a:rPr lang="en-US" sz="2700" dirty="0">
                          <a:effectLst/>
                        </a:rPr>
                        <a:t>Rhabdomyolysis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7158" y="0"/>
            <a:ext cx="87868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Y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جدول يبين الأعضاء التي تصاب بمتلازمة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MODS</a:t>
            </a:r>
            <a:r>
              <a:rPr kumimoji="0" lang="ar-SY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مع المتلازمات السريرية المرافقة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63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Picture 6" descr="نتيجة بحث الصور عن ‪sirs criteria ppt MODS ppt‬‏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0" y="4429132"/>
            <a:ext cx="9144000" cy="1552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ar-SY" sz="2000" b="1" dirty="0" smtClean="0">
                <a:solidFill>
                  <a:srgbClr val="FFFF00"/>
                </a:solidFill>
                <a:ea typeface="Calibri"/>
                <a:cs typeface="Times New Roman"/>
              </a:rPr>
              <a:t>الوفيات </a:t>
            </a:r>
            <a:r>
              <a:rPr lang="en-US" sz="2000" b="1" dirty="0" smtClean="0">
                <a:solidFill>
                  <a:srgbClr val="FFFF00"/>
                </a:solidFill>
                <a:latin typeface="Times New Roman"/>
                <a:ea typeface="Calibri"/>
                <a:cs typeface="Arial"/>
              </a:rPr>
              <a:t>Mortality</a:t>
            </a:r>
            <a:endParaRPr lang="en-US" sz="1600" b="1" dirty="0" smtClean="0">
              <a:solidFill>
                <a:srgbClr val="FFFF00"/>
              </a:solidFill>
              <a:ea typeface="Calibri"/>
              <a:cs typeface="Arial"/>
            </a:endParaRPr>
          </a:p>
          <a:p>
            <a:pPr lvl="2" algn="justLow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Y" sz="2400" b="1" dirty="0" smtClean="0">
                <a:solidFill>
                  <a:srgbClr val="C00000"/>
                </a:solidFill>
                <a:ea typeface="Calibri"/>
                <a:cs typeface="Times New Roman"/>
              </a:rPr>
              <a:t>إن الوفيات من </a:t>
            </a:r>
            <a:r>
              <a:rPr lang="en-US" sz="2400" b="1" dirty="0" smtClean="0">
                <a:solidFill>
                  <a:srgbClr val="FF0000"/>
                </a:solidFill>
              </a:rPr>
              <a:t>MODS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ar-SY" sz="2400" b="1" dirty="0" smtClean="0">
                <a:solidFill>
                  <a:srgbClr val="C00000"/>
                </a:solidFill>
                <a:ea typeface="Calibri"/>
                <a:cs typeface="Times New Roman"/>
              </a:rPr>
              <a:t>تتعلق مباشرة بعدد الأعضاء </a:t>
            </a:r>
            <a:r>
              <a:rPr lang="ar-SY" sz="2400" b="1" dirty="0" err="1" smtClean="0">
                <a:solidFill>
                  <a:srgbClr val="C00000"/>
                </a:solidFill>
                <a:ea typeface="Calibri"/>
                <a:cs typeface="Times New Roman"/>
              </a:rPr>
              <a:t>الجهازية</a:t>
            </a:r>
            <a:r>
              <a:rPr lang="ar-SY" sz="2400" b="1" dirty="0" smtClean="0">
                <a:solidFill>
                  <a:srgbClr val="C00000"/>
                </a:solidFill>
                <a:ea typeface="Calibri"/>
                <a:cs typeface="Times New Roman"/>
              </a:rPr>
              <a:t> المصابة</a:t>
            </a:r>
            <a:endParaRPr lang="en-US" sz="2400" b="1" dirty="0" smtClean="0">
              <a:solidFill>
                <a:srgbClr val="C00000"/>
              </a:solidFill>
              <a:ea typeface="Calibri"/>
              <a:cs typeface="Arial"/>
            </a:endParaRPr>
          </a:p>
          <a:p>
            <a:pPr lvl="2" algn="justLow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Y" sz="2400" b="1" dirty="0" smtClean="0">
                <a:solidFill>
                  <a:srgbClr val="C00000"/>
                </a:solidFill>
                <a:ea typeface="Calibri"/>
                <a:cs typeface="Times New Roman"/>
              </a:rPr>
              <a:t>تزيد الوفيات عن 80% عند فشل أربعة أعضاء حيوية أو أكثر</a:t>
            </a:r>
            <a:endParaRPr lang="en-US" sz="2400" b="1" dirty="0" smtClean="0">
              <a:solidFill>
                <a:srgbClr val="C00000"/>
              </a:solidFill>
              <a:ea typeface="Calibri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图片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33413"/>
            <a:ext cx="9144000" cy="622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042988" y="3213100"/>
            <a:ext cx="3960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zh-CN" sz="4000" b="1" i="1" dirty="0">
                <a:solidFill>
                  <a:srgbClr val="FF0066"/>
                </a:solidFill>
                <a:ea typeface="华文彩云"/>
                <a:cs typeface="华文彩云"/>
              </a:rPr>
              <a:t>THANK YOU!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pPr defTabSz="912813" eaLnBrk="1" hangingPunct="1"/>
            <a:r>
              <a:rPr lang="en-US" dirty="0" smtClean="0">
                <a:solidFill>
                  <a:srgbClr val="FF0000"/>
                </a:solidFill>
              </a:rPr>
              <a:t>SIRS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066800"/>
            <a:ext cx="9144000" cy="4953000"/>
          </a:xfrm>
        </p:spPr>
        <p:txBody>
          <a:bodyPr>
            <a:normAutofit/>
          </a:bodyPr>
          <a:lstStyle/>
          <a:p>
            <a:pPr defTabSz="912813" eaLnBrk="1" hangingPunct="1">
              <a:buNone/>
            </a:pPr>
            <a:endParaRPr lang="en-US" sz="2700" dirty="0" smtClean="0"/>
          </a:p>
          <a:p>
            <a:pPr defTabSz="912813">
              <a:lnSpc>
                <a:spcPct val="115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 :Causes </a:t>
            </a:r>
            <a:endParaRPr lang="en-US" sz="2700" dirty="0" smtClean="0">
              <a:solidFill>
                <a:srgbClr val="FF0000"/>
              </a:solidFill>
            </a:endParaRPr>
          </a:p>
          <a:p>
            <a:pPr lvl="1" defTabSz="912813"/>
            <a:r>
              <a:rPr lang="en-US" sz="2400" b="1" dirty="0" smtClean="0">
                <a:solidFill>
                  <a:srgbClr val="C00000"/>
                </a:solidFill>
              </a:rPr>
              <a:t>Mechanical tissue trauma</a:t>
            </a:r>
            <a:r>
              <a:rPr lang="en-US" sz="2400" dirty="0" smtClean="0"/>
              <a:t>: burns, crush injuries, contusion , surgical procedures</a:t>
            </a:r>
          </a:p>
          <a:p>
            <a:pPr lvl="1" defTabSz="912813" eaLnBrk="1" hangingPunct="1"/>
            <a:r>
              <a:rPr lang="en-US" sz="2400" b="1" dirty="0" smtClean="0">
                <a:solidFill>
                  <a:srgbClr val="C00000"/>
                </a:solidFill>
              </a:rPr>
              <a:t>Abscess</a:t>
            </a:r>
            <a:r>
              <a:rPr lang="en-US" sz="2000" b="1" dirty="0" smtClean="0">
                <a:solidFill>
                  <a:srgbClr val="C00000"/>
                </a:solidFill>
              </a:rPr>
              <a:t> formation</a:t>
            </a:r>
            <a:r>
              <a:rPr lang="en-US" sz="2000" dirty="0" smtClean="0"/>
              <a:t>: intra-abdominal, extremities</a:t>
            </a:r>
          </a:p>
          <a:p>
            <a:pPr lvl="1" defTabSz="912813" eaLnBrk="1" hangingPunct="1">
              <a:lnSpc>
                <a:spcPct val="95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Ischemic or necrotic tissue</a:t>
            </a:r>
            <a:r>
              <a:rPr lang="en-US" sz="2000" b="1" dirty="0" smtClean="0">
                <a:solidFill>
                  <a:srgbClr val="C00000"/>
                </a:solidFill>
              </a:rPr>
              <a:t>: </a:t>
            </a:r>
            <a:r>
              <a:rPr lang="en-US" sz="2000" dirty="0" smtClean="0"/>
              <a:t>pancreatitis, vascular disease, MI</a:t>
            </a:r>
          </a:p>
          <a:p>
            <a:pPr lvl="1" defTabSz="912813" eaLnBrk="1" hangingPunct="1">
              <a:lnSpc>
                <a:spcPct val="95000"/>
              </a:lnSpc>
            </a:pPr>
            <a:r>
              <a:rPr lang="en-US" sz="2000" b="1" dirty="0" smtClean="0">
                <a:solidFill>
                  <a:srgbClr val="C00000"/>
                </a:solidFill>
              </a:rPr>
              <a:t>Microbial invasion</a:t>
            </a:r>
            <a:r>
              <a:rPr lang="en-US" sz="2000" dirty="0" smtClean="0"/>
              <a:t>: Bacteria, viruses, fungi</a:t>
            </a:r>
          </a:p>
          <a:p>
            <a:pPr lvl="1" defTabSz="912813" eaLnBrk="1" hangingPunct="1">
              <a:lnSpc>
                <a:spcPct val="95000"/>
              </a:lnSpc>
            </a:pPr>
            <a:r>
              <a:rPr lang="en-US" sz="2000" b="1" dirty="0" err="1" smtClean="0">
                <a:solidFill>
                  <a:srgbClr val="C00000"/>
                </a:solidFill>
              </a:rPr>
              <a:t>Endotoxin</a:t>
            </a:r>
            <a:r>
              <a:rPr lang="en-US" sz="2000" b="1" dirty="0" smtClean="0">
                <a:solidFill>
                  <a:srgbClr val="C00000"/>
                </a:solidFill>
              </a:rPr>
              <a:t> release</a:t>
            </a:r>
            <a:r>
              <a:rPr lang="en-US" sz="2000" dirty="0" smtClean="0"/>
              <a:t>: Gram-negative bacteria</a:t>
            </a:r>
          </a:p>
          <a:p>
            <a:pPr lvl="1" defTabSz="912813" eaLnBrk="1" hangingPunct="1">
              <a:lnSpc>
                <a:spcPct val="95000"/>
              </a:lnSpc>
            </a:pPr>
            <a:r>
              <a:rPr lang="en-US" sz="2000" b="1" dirty="0" smtClean="0">
                <a:solidFill>
                  <a:srgbClr val="C00000"/>
                </a:solidFill>
              </a:rPr>
              <a:t>Global perfusion deficits</a:t>
            </a:r>
            <a:r>
              <a:rPr lang="en-US" sz="2400" dirty="0" smtClean="0"/>
              <a:t>: </a:t>
            </a:r>
            <a:r>
              <a:rPr lang="en-US" sz="2400" b="1" dirty="0" smtClean="0">
                <a:solidFill>
                  <a:srgbClr val="00B050"/>
                </a:solidFill>
              </a:rPr>
              <a:t>Post–cardiac </a:t>
            </a:r>
            <a:r>
              <a:rPr lang="en-US" sz="2000" b="1" dirty="0" smtClean="0">
                <a:solidFill>
                  <a:srgbClr val="00B050"/>
                </a:solidFill>
              </a:rPr>
              <a:t>resuscitation</a:t>
            </a:r>
            <a:r>
              <a:rPr lang="en-US" sz="2000" dirty="0" smtClean="0"/>
              <a:t>, </a:t>
            </a:r>
            <a:r>
              <a:rPr lang="en-US" sz="2400" b="1" dirty="0" smtClean="0">
                <a:solidFill>
                  <a:srgbClr val="00B050"/>
                </a:solidFill>
              </a:rPr>
              <a:t>shock states </a:t>
            </a:r>
          </a:p>
          <a:p>
            <a:pPr lvl="1" defTabSz="912813"/>
            <a:r>
              <a:rPr lang="en-US" sz="1800" b="1" dirty="0" smtClean="0">
                <a:solidFill>
                  <a:srgbClr val="C00000"/>
                </a:solidFill>
              </a:rPr>
              <a:t>SEPSIS)</a:t>
            </a:r>
          </a:p>
          <a:p>
            <a:r>
              <a:rPr lang="en-US" sz="1800" b="1" dirty="0" smtClean="0">
                <a:solidFill>
                  <a:srgbClr val="C00000"/>
                </a:solidFill>
              </a:rPr>
              <a:t> autoimmune </a:t>
            </a:r>
            <a:r>
              <a:rPr lang="en-US" sz="1800" b="1" dirty="0" err="1" smtClean="0">
                <a:solidFill>
                  <a:srgbClr val="C00000"/>
                </a:solidFill>
              </a:rPr>
              <a:t>pulmonar</a:t>
            </a:r>
            <a:r>
              <a:rPr lang="en-US" sz="1800" b="1" dirty="0" smtClean="0">
                <a:solidFill>
                  <a:srgbClr val="C00000"/>
                </a:solidFill>
              </a:rPr>
              <a:t> disorders      </a:t>
            </a:r>
            <a:endParaRPr lang="en-US" b="1" dirty="0" smtClean="0">
              <a:solidFill>
                <a:srgbClr val="C00000"/>
              </a:solidFill>
            </a:endParaRPr>
          </a:p>
          <a:p>
            <a:pPr lvl="1" defTabSz="912813" eaLnBrk="1" hangingPunct="1"/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Picture 4" descr="نتيجة بحث الصور عن ‪sirs criteria ppt‬‏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Picture 2" descr="نتيجة بحث الصور عن ‪sirs criteria ppt‬‏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16386" name="Picture 2" descr="نتيجة بحث الصور عن ‪sirs criteria ppt‬‏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47500" lnSpcReduction="20000"/>
          </a:bodyPr>
          <a:lstStyle/>
          <a:p>
            <a:pPr lvl="0" algn="justLow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-"/>
            </a:pPr>
            <a:r>
              <a:rPr lang="ar-SY" sz="6200" b="1" dirty="0" smtClean="0">
                <a:solidFill>
                  <a:srgbClr val="C00000"/>
                </a:solidFill>
                <a:ea typeface="Calibri"/>
                <a:cs typeface="Times New Roman"/>
              </a:rPr>
              <a:t>تولد الاستجابة </a:t>
            </a:r>
            <a:r>
              <a:rPr lang="ar-SY" sz="6200" b="1" dirty="0" err="1" smtClean="0">
                <a:solidFill>
                  <a:srgbClr val="C00000"/>
                </a:solidFill>
                <a:ea typeface="Calibri"/>
                <a:cs typeface="Times New Roman"/>
              </a:rPr>
              <a:t>الجهازية</a:t>
            </a:r>
            <a:r>
              <a:rPr lang="ar-SY" sz="6200" b="1" dirty="0" smtClean="0">
                <a:solidFill>
                  <a:srgbClr val="C00000"/>
                </a:solidFill>
                <a:ea typeface="Calibri"/>
                <a:cs typeface="Times New Roman"/>
              </a:rPr>
              <a:t> العديد من المواد المختلفة </a:t>
            </a:r>
            <a:r>
              <a:rPr lang="ar-SY" sz="6200" dirty="0" smtClean="0">
                <a:ea typeface="Calibri"/>
                <a:cs typeface="Times New Roman"/>
              </a:rPr>
              <a:t>مثل الأنزيمات </a:t>
            </a:r>
            <a:r>
              <a:rPr lang="ar-SY" sz="6200" dirty="0" err="1" smtClean="0">
                <a:ea typeface="Calibri"/>
                <a:cs typeface="Times New Roman"/>
              </a:rPr>
              <a:t>والمستقلبات</a:t>
            </a:r>
            <a:r>
              <a:rPr lang="ar-SY" sz="6200" dirty="0" smtClean="0">
                <a:ea typeface="Calibri"/>
                <a:cs typeface="Times New Roman"/>
              </a:rPr>
              <a:t> </a:t>
            </a:r>
            <a:r>
              <a:rPr lang="ar-SY" sz="6200" dirty="0" err="1" smtClean="0">
                <a:ea typeface="Calibri"/>
                <a:cs typeface="Times New Roman"/>
              </a:rPr>
              <a:t>الأكسجينية</a:t>
            </a:r>
            <a:r>
              <a:rPr lang="ar-SY" sz="6200" dirty="0" smtClean="0">
                <a:ea typeface="Calibri"/>
                <a:cs typeface="Times New Roman"/>
              </a:rPr>
              <a:t> والتي يمكن أن تؤذي أنسجة المضيف وكما نعلم طبعاً أنه عند حدوث الأذية يردُّ الجسم بإطلاق مواد كيماوية (حوالي /28/ مادة التهابية </a:t>
            </a:r>
            <a:r>
              <a:rPr lang="en-US" sz="6200" dirty="0" smtClean="0">
                <a:latin typeface="Times New Roman"/>
                <a:ea typeface="Calibri"/>
                <a:cs typeface="Arial"/>
              </a:rPr>
              <a:t>28 – Toxins</a:t>
            </a:r>
            <a:r>
              <a:rPr lang="ar-SY" sz="6200" dirty="0" smtClean="0">
                <a:ea typeface="Calibri"/>
                <a:cs typeface="Times New Roman"/>
              </a:rPr>
              <a:t>) منها: </a:t>
            </a:r>
            <a:r>
              <a:rPr lang="ar-SY" sz="6200" dirty="0" err="1" smtClean="0">
                <a:ea typeface="Calibri"/>
                <a:cs typeface="Times New Roman"/>
              </a:rPr>
              <a:t>الهيستامين</a:t>
            </a:r>
            <a:r>
              <a:rPr lang="ar-SY" sz="6200" dirty="0" smtClean="0">
                <a:ea typeface="Calibri"/>
                <a:cs typeface="Times New Roman"/>
              </a:rPr>
              <a:t> – </a:t>
            </a:r>
            <a:r>
              <a:rPr lang="ar-SY" sz="6200" dirty="0" err="1" smtClean="0">
                <a:ea typeface="Calibri"/>
                <a:cs typeface="Times New Roman"/>
              </a:rPr>
              <a:t>انترلوكينات</a:t>
            </a:r>
            <a:r>
              <a:rPr lang="ar-SY" sz="6200" dirty="0" smtClean="0">
                <a:ea typeface="Calibri"/>
                <a:cs typeface="Times New Roman"/>
              </a:rPr>
              <a:t> – المتممة – شلال التخثُّر </a:t>
            </a:r>
            <a:r>
              <a:rPr lang="en-US" sz="6200" dirty="0" smtClean="0">
                <a:latin typeface="Times New Roman"/>
                <a:ea typeface="Calibri"/>
                <a:cs typeface="Arial"/>
              </a:rPr>
              <a:t>Coagulation Cascade</a:t>
            </a:r>
            <a:r>
              <a:rPr lang="ar-SY" sz="6200" dirty="0" smtClean="0">
                <a:ea typeface="Calibri"/>
                <a:cs typeface="Times New Roman"/>
              </a:rPr>
              <a:t> – العامل المنخِّر للورم </a:t>
            </a:r>
            <a:r>
              <a:rPr lang="en-US" sz="6200" dirty="0" smtClean="0">
                <a:latin typeface="Times New Roman"/>
                <a:ea typeface="Calibri"/>
                <a:cs typeface="Arial"/>
              </a:rPr>
              <a:t>TNF</a:t>
            </a:r>
            <a:r>
              <a:rPr lang="ar-SY" sz="6200" dirty="0" smtClean="0">
                <a:ea typeface="Calibri"/>
                <a:cs typeface="Times New Roman"/>
              </a:rPr>
              <a:t> – بروتينات الطور الحاد – </a:t>
            </a:r>
            <a:r>
              <a:rPr lang="en-US" sz="6200" dirty="0" smtClean="0">
                <a:latin typeface="Times New Roman"/>
                <a:ea typeface="Calibri"/>
                <a:cs typeface="Arial"/>
              </a:rPr>
              <a:t>CRP</a:t>
            </a:r>
            <a:endParaRPr lang="en-US" sz="6200" dirty="0" smtClean="0">
              <a:ea typeface="Calibri"/>
              <a:cs typeface="Arial"/>
            </a:endParaRPr>
          </a:p>
          <a:p>
            <a:pPr lvl="0" algn="justLow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-"/>
            </a:pPr>
            <a:r>
              <a:rPr lang="ar-SY" sz="6200" b="1" dirty="0" smtClean="0">
                <a:solidFill>
                  <a:srgbClr val="00B050"/>
                </a:solidFill>
                <a:ea typeface="Calibri"/>
                <a:cs typeface="Times New Roman"/>
              </a:rPr>
              <a:t>يمكن الوقاية من هذه الأذية بمواد مصنعة داخلياً مثل مضادات الأكسدة </a:t>
            </a:r>
            <a:r>
              <a:rPr lang="en-US" sz="6200" b="1" dirty="0" smtClean="0">
                <a:solidFill>
                  <a:srgbClr val="00B050"/>
                </a:solidFill>
                <a:latin typeface="Times New Roman"/>
                <a:ea typeface="Calibri"/>
                <a:cs typeface="Arial"/>
              </a:rPr>
              <a:t>(antioxidants)</a:t>
            </a:r>
            <a:r>
              <a:rPr lang="ar-SY" sz="6200" b="1" dirty="0" smtClean="0">
                <a:solidFill>
                  <a:srgbClr val="00B050"/>
                </a:solidFill>
                <a:ea typeface="Calibri"/>
                <a:cs typeface="Times New Roman"/>
              </a:rPr>
              <a:t> القادرة على اعتراض سبيل أو تثبيط مركبات الالتهابية المؤذية ولكن </a:t>
            </a:r>
            <a:r>
              <a:rPr lang="ar-SY" sz="6200" dirty="0" smtClean="0">
                <a:ea typeface="Calibri"/>
                <a:cs typeface="Times New Roman"/>
              </a:rPr>
              <a:t>عندما تسحق الاستجابة الالتهابية الآليات الوقائية الطبيعية المتوفرة للمضيف، تصبح الاستجابة الالتهابية مصدر للأذية النسيجية وأذى المضيف، مؤدية إلى مزيد من الالتهاب وهذا يخلق تفاعل سلسة يؤدي إلى </a:t>
            </a:r>
            <a:r>
              <a:rPr lang="ar-SY" sz="6200" dirty="0" err="1" smtClean="0">
                <a:ea typeface="Calibri"/>
                <a:cs typeface="Times New Roman"/>
              </a:rPr>
              <a:t>اذية</a:t>
            </a:r>
            <a:r>
              <a:rPr lang="ar-SY" sz="6200" dirty="0" smtClean="0">
                <a:ea typeface="Calibri"/>
                <a:cs typeface="Times New Roman"/>
              </a:rPr>
              <a:t> التهابية مترقية ومنتشرة</a:t>
            </a:r>
            <a:endParaRPr lang="en-US" sz="6200" dirty="0" smtClean="0">
              <a:ea typeface="Calibri"/>
              <a:cs typeface="Arial"/>
            </a:endParaRPr>
          </a:p>
          <a:p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8" name="Picture 4" descr="f0030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552"/>
          <a:stretch>
            <a:fillRect/>
          </a:stretch>
        </p:blipFill>
        <p:spPr bwMode="auto">
          <a:xfrm>
            <a:off x="35903" y="285728"/>
            <a:ext cx="4802763" cy="2749832"/>
          </a:xfrm>
          <a:prstGeom prst="rect">
            <a:avLst/>
          </a:prstGeom>
          <a:noFill/>
        </p:spPr>
      </p:pic>
      <p:pic>
        <p:nvPicPr>
          <p:cNvPr id="277509" name="Picture 5" descr="f0030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448" b="-3497"/>
          <a:stretch>
            <a:fillRect/>
          </a:stretch>
        </p:blipFill>
        <p:spPr bwMode="auto">
          <a:xfrm>
            <a:off x="4572000" y="1214422"/>
            <a:ext cx="4394203" cy="5643578"/>
          </a:xfrm>
          <a:prstGeom prst="rect">
            <a:avLst/>
          </a:prstGeom>
          <a:noFill/>
        </p:spPr>
      </p:pic>
      <p:sp>
        <p:nvSpPr>
          <p:cNvPr id="277510" name="Text Box 6"/>
          <p:cNvSpPr txBox="1">
            <a:spLocks noChangeArrowheads="1"/>
          </p:cNvSpPr>
          <p:nvPr/>
        </p:nvSpPr>
        <p:spPr bwMode="auto">
          <a:xfrm>
            <a:off x="4859338" y="214291"/>
            <a:ext cx="378462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FF0000"/>
                </a:solidFill>
                <a:latin typeface="Arial" pitchFamily="34" charset="0"/>
                <a:ea typeface="华文行楷" pitchFamily="2" charset="-122"/>
              </a:rPr>
              <a:t>Inflammation</a:t>
            </a:r>
          </a:p>
        </p:txBody>
      </p:sp>
      <p:sp>
        <p:nvSpPr>
          <p:cNvPr id="277511" name="Text Box 7"/>
          <p:cNvSpPr txBox="1">
            <a:spLocks noChangeArrowheads="1"/>
          </p:cNvSpPr>
          <p:nvPr/>
        </p:nvSpPr>
        <p:spPr bwMode="auto">
          <a:xfrm>
            <a:off x="1" y="3786190"/>
            <a:ext cx="4286248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 u="sng" dirty="0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Inflammatory cells </a:t>
            </a:r>
          </a:p>
          <a:p>
            <a:pPr algn="ctr">
              <a:spcBef>
                <a:spcPct val="50000"/>
              </a:spcBef>
            </a:pPr>
            <a:r>
              <a:rPr lang="en-US" altLang="zh-CN" sz="2800" b="1" u="sng" dirty="0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Inflammatory cytokines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750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7750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7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11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1525</Words>
  <Application>Microsoft Office PowerPoint</Application>
  <PresentationFormat>عرض على الشاشة (3:4)‏</PresentationFormat>
  <Paragraphs>230</Paragraphs>
  <Slides>35</Slides>
  <Notes>4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35</vt:i4>
      </vt:variant>
    </vt:vector>
  </HeadingPairs>
  <TitlesOfParts>
    <vt:vector size="36" baseType="lpstr">
      <vt:lpstr>سمة Office</vt:lpstr>
      <vt:lpstr>عرض تقديمي في PowerPoint</vt:lpstr>
      <vt:lpstr> : What is SIRS</vt:lpstr>
      <vt:lpstr>عرض تقديمي في PowerPoint</vt:lpstr>
      <vt:lpstr>SIRS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SIRS and MODS  Pathophysiology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OFFICE</dc:creator>
  <cp:lastModifiedBy>Maher</cp:lastModifiedBy>
  <cp:revision>89</cp:revision>
  <dcterms:created xsi:type="dcterms:W3CDTF">2016-11-08T21:10:01Z</dcterms:created>
  <dcterms:modified xsi:type="dcterms:W3CDTF">2022-10-14T07:44:20Z</dcterms:modified>
</cp:coreProperties>
</file>