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Mood disorders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الأشكال السريرية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اضطراب اكتئابي </a:t>
            </a:r>
            <a:r>
              <a:rPr lang="ar-SY" dirty="0" err="1" smtClean="0"/>
              <a:t>ناكس</a:t>
            </a:r>
            <a:r>
              <a:rPr lang="ar-SY" dirty="0" smtClean="0"/>
              <a:t> ( أكثر من هجمة بدون هوس )</a:t>
            </a:r>
          </a:p>
          <a:p>
            <a:r>
              <a:rPr lang="ar-SY" dirty="0" smtClean="0"/>
              <a:t>اضطراب المزاج الفصلي ( اضطراب </a:t>
            </a:r>
            <a:r>
              <a:rPr lang="ar-SY" dirty="0" err="1" smtClean="0"/>
              <a:t>الميلاتونين</a:t>
            </a:r>
            <a:r>
              <a:rPr lang="ar-SY" dirty="0" smtClean="0"/>
              <a:t> )</a:t>
            </a:r>
          </a:p>
          <a:p>
            <a:r>
              <a:rPr lang="ar-SY" dirty="0" smtClean="0"/>
              <a:t>اكتئاب المسنين ( اضطراب </a:t>
            </a:r>
            <a:r>
              <a:rPr lang="ar-SY" dirty="0" err="1" smtClean="0"/>
              <a:t>الاستعراف</a:t>
            </a:r>
            <a:r>
              <a:rPr lang="ar-SY" dirty="0" smtClean="0"/>
              <a:t> –مراق-قلق )</a:t>
            </a:r>
          </a:p>
          <a:p>
            <a:r>
              <a:rPr lang="ar-SY" dirty="0" smtClean="0"/>
              <a:t>الاكتئاب المقنع (</a:t>
            </a:r>
            <a:r>
              <a:rPr lang="ar-SY" dirty="0" err="1" smtClean="0"/>
              <a:t>مراقية</a:t>
            </a:r>
            <a:r>
              <a:rPr lang="ar-SY" dirty="0" smtClean="0"/>
              <a:t> نزق سلوك </a:t>
            </a:r>
            <a:r>
              <a:rPr lang="ar-SY" dirty="0" err="1" smtClean="0"/>
              <a:t>ادماني</a:t>
            </a:r>
            <a:r>
              <a:rPr lang="ar-SY" dirty="0" smtClean="0"/>
              <a:t> )</a:t>
            </a:r>
          </a:p>
          <a:p>
            <a:r>
              <a:rPr lang="ar-SY" dirty="0" smtClean="0"/>
              <a:t>اكتئاب ارتدادي ( السوداوية ) </a:t>
            </a:r>
            <a:r>
              <a:rPr lang="ar-SY" dirty="0" err="1" smtClean="0"/>
              <a:t>توهمات</a:t>
            </a:r>
            <a:r>
              <a:rPr lang="ar-SY" dirty="0" smtClean="0"/>
              <a:t> و </a:t>
            </a:r>
            <a:r>
              <a:rPr lang="ar-SY" dirty="0" err="1" smtClean="0"/>
              <a:t>اهلاسات</a:t>
            </a:r>
            <a:r>
              <a:rPr lang="ar-SY" dirty="0" smtClean="0"/>
              <a:t>- هياج</a:t>
            </a:r>
          </a:p>
          <a:p>
            <a:r>
              <a:rPr lang="ar-SY" dirty="0" smtClean="0"/>
              <a:t>اكتئاب دوائي ( </a:t>
            </a:r>
            <a:r>
              <a:rPr lang="ar-SY" dirty="0" err="1" smtClean="0"/>
              <a:t>ستيروئيد</a:t>
            </a:r>
            <a:r>
              <a:rPr lang="ar-SY" dirty="0" smtClean="0"/>
              <a:t> –</a:t>
            </a:r>
            <a:r>
              <a:rPr lang="ar-SY" dirty="0" err="1" smtClean="0"/>
              <a:t>رزربين</a:t>
            </a:r>
            <a:r>
              <a:rPr lang="ar-SY" dirty="0" smtClean="0"/>
              <a:t> –كحول –</a:t>
            </a:r>
            <a:r>
              <a:rPr lang="ar-SY" dirty="0" err="1" smtClean="0"/>
              <a:t>باربيتورات</a:t>
            </a:r>
            <a:r>
              <a:rPr lang="ar-SY" dirty="0" smtClean="0"/>
              <a:t> </a:t>
            </a:r>
          </a:p>
          <a:p>
            <a:pPr>
              <a:buNone/>
            </a:pPr>
            <a:r>
              <a:rPr lang="ar-SY" dirty="0" smtClean="0"/>
              <a:t>          خافض ضغط –حبوب منع الحمل )</a:t>
            </a:r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المزاجية المستمرة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Cyclothymia</a:t>
            </a:r>
            <a:r>
              <a:rPr lang="ar-SY" dirty="0" smtClean="0"/>
              <a:t>:1% </a:t>
            </a:r>
          </a:p>
          <a:p>
            <a:pPr>
              <a:buNone/>
            </a:pPr>
            <a:r>
              <a:rPr lang="ar-SY" dirty="0" smtClean="0"/>
              <a:t>      أطوار اكتئابية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هوسية</a:t>
            </a:r>
            <a:r>
              <a:rPr lang="ar-SY" dirty="0" smtClean="0"/>
              <a:t> خفيفة </a:t>
            </a:r>
            <a:r>
              <a:rPr lang="ar-SY" dirty="0" err="1" smtClean="0"/>
              <a:t>و</a:t>
            </a:r>
            <a:r>
              <a:rPr lang="ar-SY" dirty="0" smtClean="0"/>
              <a:t> فترات سواء </a:t>
            </a:r>
          </a:p>
          <a:p>
            <a:pPr>
              <a:buNone/>
            </a:pPr>
            <a:r>
              <a:rPr lang="ar-SY" dirty="0" smtClean="0"/>
              <a:t>        أكثر من سنتين - مع تأذي بالعلاقات أو العمل</a:t>
            </a:r>
          </a:p>
          <a:p>
            <a:r>
              <a:rPr lang="en-US" dirty="0" err="1" smtClean="0"/>
              <a:t>Dysthymia</a:t>
            </a:r>
            <a:r>
              <a:rPr lang="ar-SY" dirty="0" smtClean="0"/>
              <a:t>:3-5 %</a:t>
            </a:r>
          </a:p>
          <a:p>
            <a:pPr>
              <a:buNone/>
            </a:pPr>
            <a:r>
              <a:rPr lang="ar-SY" dirty="0" smtClean="0"/>
              <a:t> </a:t>
            </a:r>
            <a:r>
              <a:rPr lang="ar-SY" dirty="0" smtClean="0"/>
              <a:t>             </a:t>
            </a:r>
            <a:r>
              <a:rPr lang="ar-SY" dirty="0" smtClean="0"/>
              <a:t> </a:t>
            </a:r>
            <a:r>
              <a:rPr lang="ar-SY" dirty="0" smtClean="0"/>
              <a:t>أعراض اكتئابية خفيفة </a:t>
            </a:r>
          </a:p>
          <a:p>
            <a:pPr>
              <a:buNone/>
            </a:pPr>
            <a:r>
              <a:rPr lang="ar-SY" dirty="0" smtClean="0"/>
              <a:t>                     لأكثر من سنتين</a:t>
            </a:r>
          </a:p>
          <a:p>
            <a:pPr>
              <a:buNone/>
            </a:pPr>
            <a:r>
              <a:rPr lang="ar-SY" dirty="0" smtClean="0"/>
              <a:t>                 فترات المزاج السوي أقل من شهر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التشخيص التفريقي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قصور </a:t>
            </a:r>
            <a:r>
              <a:rPr lang="ar-SY" dirty="0" err="1" smtClean="0"/>
              <a:t>الدرق</a:t>
            </a:r>
            <a:endParaRPr lang="ar-SY" dirty="0" smtClean="0"/>
          </a:p>
          <a:p>
            <a:r>
              <a:rPr lang="ar-SY" dirty="0" smtClean="0"/>
              <a:t>داء </a:t>
            </a:r>
            <a:r>
              <a:rPr lang="ar-SY" dirty="0" err="1" smtClean="0"/>
              <a:t>باركنسون</a:t>
            </a:r>
            <a:r>
              <a:rPr lang="ar-SY" dirty="0" smtClean="0"/>
              <a:t> – التصلب العديد – الخرف</a:t>
            </a:r>
          </a:p>
          <a:p>
            <a:r>
              <a:rPr lang="ar-SY" dirty="0" smtClean="0"/>
              <a:t>أمراض عامة: بعد </a:t>
            </a:r>
            <a:r>
              <a:rPr lang="ar-SY" dirty="0" err="1" smtClean="0"/>
              <a:t>الأخماج</a:t>
            </a:r>
            <a:r>
              <a:rPr lang="ar-SY" dirty="0" smtClean="0"/>
              <a:t>- </a:t>
            </a:r>
            <a:r>
              <a:rPr lang="ar-SY" dirty="0" err="1" smtClean="0"/>
              <a:t>الذئبة</a:t>
            </a:r>
            <a:r>
              <a:rPr lang="ar-SY" dirty="0" smtClean="0"/>
              <a:t> </a:t>
            </a:r>
            <a:r>
              <a:rPr lang="ar-SY" dirty="0" err="1" smtClean="0"/>
              <a:t>الحمامية</a:t>
            </a:r>
            <a:r>
              <a:rPr lang="ar-SY" dirty="0" smtClean="0"/>
              <a:t>- </a:t>
            </a:r>
            <a:r>
              <a:rPr lang="ar-SY" dirty="0" err="1" smtClean="0"/>
              <a:t>القصورالقلبي</a:t>
            </a:r>
            <a:endParaRPr lang="ar-SY" dirty="0" smtClean="0"/>
          </a:p>
          <a:p>
            <a:r>
              <a:rPr lang="ar-SY" dirty="0" smtClean="0"/>
              <a:t>نفسية: فصام- قلق- تجسيد- وسواس</a:t>
            </a:r>
          </a:p>
          <a:p>
            <a:r>
              <a:rPr lang="ar-SY" dirty="0" err="1" smtClean="0"/>
              <a:t>ارتكاس</a:t>
            </a:r>
            <a:r>
              <a:rPr lang="ar-SY" dirty="0" smtClean="0"/>
              <a:t> الحداد: صدمة – حزن </a:t>
            </a:r>
            <a:r>
              <a:rPr lang="ar-SY" dirty="0" err="1" smtClean="0"/>
              <a:t>و</a:t>
            </a:r>
            <a:r>
              <a:rPr lang="ar-SY" dirty="0" smtClean="0"/>
              <a:t> حسرة - تأقلم</a:t>
            </a: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Hypomania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من دون </a:t>
            </a:r>
            <a:r>
              <a:rPr lang="ar-SY" dirty="0" err="1" smtClean="0"/>
              <a:t>اهلاسات</a:t>
            </a:r>
            <a:r>
              <a:rPr lang="ar-SY" dirty="0" smtClean="0"/>
              <a:t> أو </a:t>
            </a:r>
            <a:r>
              <a:rPr lang="ar-SY" dirty="0" err="1" smtClean="0"/>
              <a:t>توهمات</a:t>
            </a:r>
            <a:r>
              <a:rPr lang="ar-SY" dirty="0" smtClean="0"/>
              <a:t> أو انقطاع كامل بالعمل</a:t>
            </a:r>
          </a:p>
          <a:p>
            <a:r>
              <a:rPr lang="ar-SY" dirty="0" smtClean="0"/>
              <a:t>ارتفاع مزاج</a:t>
            </a:r>
          </a:p>
          <a:p>
            <a:r>
              <a:rPr lang="ar-SY" dirty="0" smtClean="0"/>
              <a:t>كثرة </a:t>
            </a:r>
            <a:r>
              <a:rPr lang="ar-SY" dirty="0" smtClean="0"/>
              <a:t>النشاط </a:t>
            </a:r>
            <a:r>
              <a:rPr lang="ar-SY" dirty="0" err="1" smtClean="0"/>
              <a:t>و</a:t>
            </a:r>
            <a:r>
              <a:rPr lang="ar-SY" dirty="0" smtClean="0"/>
              <a:t> ثر الكلام</a:t>
            </a:r>
            <a:endParaRPr lang="ar-SY" dirty="0" smtClean="0"/>
          </a:p>
          <a:p>
            <a:r>
              <a:rPr lang="ar-SY" dirty="0" smtClean="0"/>
              <a:t>زيادة النشاط الجنسي</a:t>
            </a:r>
          </a:p>
          <a:p>
            <a:r>
              <a:rPr lang="ar-SY" dirty="0" smtClean="0"/>
              <a:t>قلة الحاجة </a:t>
            </a:r>
            <a:r>
              <a:rPr lang="ar-SY" dirty="0" smtClean="0"/>
              <a:t>للنوم – اضطراب الشهية</a:t>
            </a:r>
            <a:endParaRPr lang="ar-SY" dirty="0" smtClean="0"/>
          </a:p>
          <a:p>
            <a:r>
              <a:rPr lang="ar-SY" dirty="0" smtClean="0"/>
              <a:t>الاعتداد بالذات</a:t>
            </a:r>
            <a:endParaRPr lang="ar-SY" dirty="0" smtClean="0"/>
          </a:p>
          <a:p>
            <a:r>
              <a:rPr lang="ar-SY" dirty="0" smtClean="0"/>
              <a:t>الشرود </a:t>
            </a:r>
            <a:r>
              <a:rPr lang="ar-SY" dirty="0" err="1" smtClean="0"/>
              <a:t>و</a:t>
            </a:r>
            <a:r>
              <a:rPr lang="ar-SY" dirty="0" smtClean="0"/>
              <a:t> قلة الانتباه</a:t>
            </a:r>
            <a:endParaRPr lang="ar-SY" dirty="0" smtClean="0"/>
          </a:p>
          <a:p>
            <a:r>
              <a:rPr lang="ar-SY" dirty="0" smtClean="0"/>
              <a:t>تشوش بالعمل</a:t>
            </a: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Mania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شدة في المظاهر السابقة</a:t>
            </a:r>
          </a:p>
          <a:p>
            <a:r>
              <a:rPr lang="ar-SY" dirty="0" smtClean="0"/>
              <a:t>مع مظاهر </a:t>
            </a:r>
            <a:r>
              <a:rPr lang="ar-SY" dirty="0" err="1" smtClean="0"/>
              <a:t>ذهانية</a:t>
            </a:r>
            <a:endParaRPr lang="ar-SY" dirty="0" smtClean="0"/>
          </a:p>
          <a:p>
            <a:r>
              <a:rPr lang="ar-SY" dirty="0" smtClean="0"/>
              <a:t>تستمر لأسبوع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Bipolar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نوبتين على الأقل </a:t>
            </a:r>
            <a:r>
              <a:rPr lang="ar-SY" dirty="0" err="1" smtClean="0"/>
              <a:t>احداهما</a:t>
            </a:r>
            <a:r>
              <a:rPr lang="ar-SY" dirty="0" smtClean="0"/>
              <a:t> ارتفاع مزاج</a:t>
            </a:r>
          </a:p>
          <a:p>
            <a:r>
              <a:rPr lang="ar-SY" dirty="0" smtClean="0"/>
              <a:t>نسبة الحدوث </a:t>
            </a:r>
            <a:r>
              <a:rPr lang="ar-SY" dirty="0" err="1" smtClean="0"/>
              <a:t>ل</a:t>
            </a:r>
            <a:r>
              <a:rPr lang="ar-SY" dirty="0" smtClean="0"/>
              <a:t> </a:t>
            </a:r>
            <a:r>
              <a:rPr lang="en-US" dirty="0" smtClean="0"/>
              <a:t>II</a:t>
            </a:r>
            <a:r>
              <a:rPr lang="ar-SY" dirty="0" smtClean="0"/>
              <a:t> </a:t>
            </a:r>
            <a:r>
              <a:rPr lang="en-US" dirty="0" smtClean="0"/>
              <a:t>o.5%</a:t>
            </a:r>
            <a:endParaRPr lang="ar-SY" dirty="0" smtClean="0"/>
          </a:p>
          <a:p>
            <a:r>
              <a:rPr lang="ar-SY" dirty="0" smtClean="0"/>
              <a:t>نسبة الحدوث </a:t>
            </a:r>
            <a:r>
              <a:rPr lang="ar-SY" dirty="0" err="1" smtClean="0"/>
              <a:t>ل</a:t>
            </a:r>
            <a:r>
              <a:rPr lang="ar-SY" dirty="0" smtClean="0"/>
              <a:t> </a:t>
            </a:r>
            <a:r>
              <a:rPr lang="en-US" dirty="0" smtClean="0"/>
              <a:t>I</a:t>
            </a:r>
            <a:r>
              <a:rPr lang="ar-SY" dirty="0" smtClean="0"/>
              <a:t> </a:t>
            </a:r>
            <a:r>
              <a:rPr lang="en-US" dirty="0" smtClean="0"/>
              <a:t>0.16%</a:t>
            </a:r>
            <a:r>
              <a:rPr lang="ar-SY" dirty="0" smtClean="0"/>
              <a:t> </a:t>
            </a:r>
          </a:p>
          <a:p>
            <a:r>
              <a:rPr lang="ar-SY" dirty="0" smtClean="0"/>
              <a:t>90% من المصابين بنوبة هوس مفردة سيصابون بنوبة كآبة</a:t>
            </a:r>
          </a:p>
          <a:p>
            <a:r>
              <a:rPr lang="ar-SY" dirty="0" smtClean="0"/>
              <a:t>يصيب الجنسين </a:t>
            </a:r>
            <a:r>
              <a:rPr lang="ar-SY" dirty="0" err="1" smtClean="0"/>
              <a:t>و</a:t>
            </a:r>
            <a:r>
              <a:rPr lang="ar-SY" dirty="0" smtClean="0"/>
              <a:t> العمر الوسطي 30 </a:t>
            </a:r>
          </a:p>
          <a:p>
            <a:r>
              <a:rPr lang="ar-SY" dirty="0" smtClean="0"/>
              <a:t>التشخيص التفريقي: الأمراض النفسية – الأمراض العضوية</a:t>
            </a:r>
          </a:p>
          <a:p>
            <a:pPr>
              <a:buNone/>
            </a:pPr>
            <a:r>
              <a:rPr lang="ar-SY" dirty="0" smtClean="0"/>
              <a:t>        محدث بمادة فعالة نفسيا“ أو أدوية</a:t>
            </a:r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الانذار</a:t>
            </a:r>
            <a:r>
              <a:rPr lang="ar-SY" dirty="0" smtClean="0"/>
              <a:t> بالاضطرابات المزاجية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بالعلاج تستمر النوبة 4-8 أسابيع</a:t>
            </a:r>
          </a:p>
          <a:p>
            <a:r>
              <a:rPr lang="ar-SY" dirty="0" smtClean="0"/>
              <a:t>10-15% نوبة وحيدة لا تتكرر</a:t>
            </a:r>
          </a:p>
          <a:p>
            <a:r>
              <a:rPr lang="ar-SY" dirty="0" smtClean="0"/>
              <a:t>10-15% شكل مزمن</a:t>
            </a:r>
          </a:p>
          <a:p>
            <a:r>
              <a:rPr lang="ar-SY" dirty="0" smtClean="0"/>
              <a:t>70-80% شكل نوبي  </a:t>
            </a:r>
          </a:p>
          <a:p>
            <a:endParaRPr lang="ar-SY" dirty="0" smtClean="0"/>
          </a:p>
          <a:p>
            <a:r>
              <a:rPr lang="ar-SY" dirty="0" smtClean="0"/>
              <a:t>عوامل سوء </a:t>
            </a:r>
            <a:r>
              <a:rPr lang="ar-SY" dirty="0" err="1" smtClean="0"/>
              <a:t>الانذار</a:t>
            </a:r>
            <a:r>
              <a:rPr lang="ar-SY" dirty="0" smtClean="0"/>
              <a:t> : تكرار </a:t>
            </a:r>
            <a:r>
              <a:rPr lang="ar-SY" dirty="0" err="1" smtClean="0"/>
              <a:t>النوب</a:t>
            </a:r>
            <a:r>
              <a:rPr lang="ar-SY" dirty="0" smtClean="0"/>
              <a:t> – بدء بعد 50 – مظاهر     </a:t>
            </a:r>
            <a:r>
              <a:rPr lang="ar-SY" dirty="0" err="1" smtClean="0"/>
              <a:t>مراقية</a:t>
            </a:r>
            <a:r>
              <a:rPr lang="ar-SY" dirty="0" smtClean="0"/>
              <a:t> أو نفاسية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عوامل </a:t>
            </a:r>
            <a:r>
              <a:rPr lang="ar-SY" dirty="0" err="1" smtClean="0"/>
              <a:t>الانذار</a:t>
            </a:r>
            <a:r>
              <a:rPr lang="ar-SY" dirty="0" smtClean="0"/>
              <a:t> الجيد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صغر السن</a:t>
            </a:r>
          </a:p>
          <a:p>
            <a:r>
              <a:rPr lang="ar-SY" dirty="0" smtClean="0"/>
              <a:t>النوبة الأولى</a:t>
            </a:r>
          </a:p>
          <a:p>
            <a:r>
              <a:rPr lang="ar-SY" dirty="0" smtClean="0"/>
              <a:t>التكامل السريع للنوبة</a:t>
            </a:r>
          </a:p>
          <a:p>
            <a:r>
              <a:rPr lang="ar-SY" dirty="0" smtClean="0"/>
              <a:t>حدوث النوبة بدون مسببات</a:t>
            </a:r>
          </a:p>
          <a:p>
            <a:r>
              <a:rPr lang="ar-SY" dirty="0" smtClean="0"/>
              <a:t>غياب القصة العائلية</a:t>
            </a:r>
          </a:p>
          <a:p>
            <a:r>
              <a:rPr lang="ar-SY" dirty="0" smtClean="0"/>
              <a:t>شخصية سوية</a:t>
            </a:r>
          </a:p>
          <a:p>
            <a:r>
              <a:rPr lang="ar-SY" dirty="0" smtClean="0"/>
              <a:t>غياب الأعراض </a:t>
            </a:r>
            <a:r>
              <a:rPr lang="ar-SY" dirty="0" err="1" smtClean="0"/>
              <a:t>الذهانية</a:t>
            </a:r>
            <a:r>
              <a:rPr lang="ar-SY" dirty="0" smtClean="0"/>
              <a:t> و قصر مدة نوبة الهوس</a:t>
            </a:r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الاستشفاء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ترافق مع العنف</a:t>
            </a:r>
          </a:p>
          <a:p>
            <a:r>
              <a:rPr lang="ar-SY" dirty="0" smtClean="0"/>
              <a:t>الاكتئاب الشديد أو السبات الاكتئابي</a:t>
            </a:r>
          </a:p>
          <a:p>
            <a:r>
              <a:rPr lang="ar-SY" dirty="0" smtClean="0"/>
              <a:t>السلوك الانتحاري</a:t>
            </a:r>
          </a:p>
          <a:p>
            <a:r>
              <a:rPr lang="ar-SY" dirty="0" smtClean="0"/>
              <a:t>رفض الطعام أو الدواء أو سوء استخدامه</a:t>
            </a:r>
          </a:p>
          <a:p>
            <a:r>
              <a:rPr lang="ar-SY" dirty="0" smtClean="0"/>
              <a:t>سوء الحالة الصحية</a:t>
            </a:r>
          </a:p>
          <a:p>
            <a:r>
              <a:rPr lang="ar-SY" dirty="0" smtClean="0"/>
              <a:t>فقد البصيرة </a:t>
            </a:r>
            <a:r>
              <a:rPr lang="ar-SY" dirty="0" err="1" smtClean="0"/>
              <a:t>و</a:t>
            </a:r>
            <a:r>
              <a:rPr lang="ar-SY" dirty="0" smtClean="0"/>
              <a:t> المحاكمة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علاج النوبة </a:t>
            </a:r>
            <a:r>
              <a:rPr lang="ar-SY" dirty="0" err="1" smtClean="0"/>
              <a:t>الهوسية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المهدئات الكبرى</a:t>
            </a:r>
          </a:p>
          <a:p>
            <a:r>
              <a:rPr lang="ar-SY" dirty="0" smtClean="0"/>
              <a:t>المهدئات الصغرى </a:t>
            </a:r>
          </a:p>
          <a:p>
            <a:endParaRPr lang="ar-SY" dirty="0" smtClean="0"/>
          </a:p>
          <a:p>
            <a:r>
              <a:rPr lang="ar-SY" dirty="0" smtClean="0"/>
              <a:t>بالاضطراب ثنائي القطب </a:t>
            </a:r>
            <a:r>
              <a:rPr lang="ar-SY" dirty="0" err="1" smtClean="0"/>
              <a:t>و</a:t>
            </a:r>
            <a:r>
              <a:rPr lang="ar-SY" dirty="0" smtClean="0"/>
              <a:t> الهوس نستخدم منظمات المزاج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ICD 10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نوبة هوس : +    ++     +++            مع مظاهر نفاسية</a:t>
            </a:r>
          </a:p>
          <a:p>
            <a:r>
              <a:rPr lang="ar-SY" dirty="0" smtClean="0"/>
              <a:t>الاضطراب ثنائي القطب: نوبة الحالية</a:t>
            </a:r>
          </a:p>
          <a:p>
            <a:r>
              <a:rPr lang="ar-SY" dirty="0" smtClean="0"/>
              <a:t>نوبة اكتئاب: +    ++     +++          مع أعراض جسدية    </a:t>
            </a:r>
          </a:p>
          <a:p>
            <a:pPr algn="l">
              <a:buNone/>
            </a:pPr>
            <a:r>
              <a:rPr lang="ar-SY" dirty="0" smtClean="0"/>
              <a:t> مع أعراض نفاسية</a:t>
            </a:r>
          </a:p>
          <a:p>
            <a:r>
              <a:rPr lang="ar-SY" dirty="0" smtClean="0"/>
              <a:t>الاضطراب الاكتئابي المتكرر </a:t>
            </a:r>
          </a:p>
          <a:p>
            <a:r>
              <a:rPr lang="ar-SY" dirty="0" smtClean="0"/>
              <a:t>الاضطرابات الوجدانية المستمرة:</a:t>
            </a:r>
          </a:p>
          <a:p>
            <a:pPr>
              <a:buNone/>
            </a:pPr>
            <a:r>
              <a:rPr lang="ar-SY" dirty="0" smtClean="0"/>
              <a:t>        دورية المزاج    -  عسر المزاج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علاج نوبة الكآبة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مضادات الكآبة( نستمر بعد الشفاء 6-12 شهر )</a:t>
            </a:r>
          </a:p>
          <a:p>
            <a:r>
              <a:rPr lang="ar-SY" dirty="0" smtClean="0"/>
              <a:t>المعالجات النفسية</a:t>
            </a:r>
          </a:p>
          <a:p>
            <a:r>
              <a:rPr lang="ar-SY" dirty="0" err="1" smtClean="0"/>
              <a:t>التخليج</a:t>
            </a:r>
            <a:r>
              <a:rPr lang="ar-SY" dirty="0" smtClean="0"/>
              <a:t> الكهربائي ( </a:t>
            </a:r>
            <a:r>
              <a:rPr lang="ar-SY" dirty="0" err="1" smtClean="0"/>
              <a:t>اعادة</a:t>
            </a:r>
            <a:r>
              <a:rPr lang="ar-SY" dirty="0" smtClean="0"/>
              <a:t> التوازن </a:t>
            </a:r>
            <a:r>
              <a:rPr lang="ar-SY" dirty="0" err="1" smtClean="0"/>
              <a:t>للنواقل</a:t>
            </a:r>
            <a:r>
              <a:rPr lang="ar-SY" dirty="0" smtClean="0"/>
              <a:t> – </a:t>
            </a:r>
            <a:r>
              <a:rPr lang="ar-SY" dirty="0" err="1" smtClean="0"/>
              <a:t>السروتينية</a:t>
            </a:r>
            <a:r>
              <a:rPr lang="ar-SY" dirty="0" smtClean="0"/>
              <a:t> بعد المشبك – تعديل وظيفة تحت المهاد ) </a:t>
            </a:r>
          </a:p>
          <a:p>
            <a:pPr>
              <a:buNone/>
            </a:pPr>
            <a:r>
              <a:rPr lang="ar-SY" dirty="0" smtClean="0"/>
              <a:t>               </a:t>
            </a:r>
            <a:r>
              <a:rPr lang="ar-SY" dirty="0" err="1" smtClean="0"/>
              <a:t>الاستطبابات</a:t>
            </a:r>
            <a:r>
              <a:rPr lang="ar-SY" dirty="0" smtClean="0"/>
              <a:t> - </a:t>
            </a:r>
            <a:r>
              <a:rPr lang="ar-SY" dirty="0" err="1" smtClean="0"/>
              <a:t>الاختلاطات</a:t>
            </a:r>
            <a:endParaRPr lang="ar-SY" dirty="0" smtClean="0"/>
          </a:p>
          <a:p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</a:t>
            </a:r>
            <a:endParaRPr lang="ar-SY" dirty="0"/>
          </a:p>
        </p:txBody>
      </p:sp>
      <p:pic>
        <p:nvPicPr>
          <p:cNvPr id="4" name="عنصر نائب للمحتوى 3" descr="Tuli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الانتشار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5- 7 %</a:t>
            </a:r>
          </a:p>
          <a:p>
            <a:r>
              <a:rPr lang="ar-SY" dirty="0" smtClean="0"/>
              <a:t>الاكتئاب 4-5%</a:t>
            </a:r>
          </a:p>
          <a:p>
            <a:r>
              <a:rPr lang="ar-SY" dirty="0" smtClean="0"/>
              <a:t>متساوية بين الجنسين</a:t>
            </a:r>
          </a:p>
          <a:p>
            <a:r>
              <a:rPr lang="ar-SY" dirty="0" smtClean="0"/>
              <a:t>الطبقات المثقفة</a:t>
            </a:r>
          </a:p>
          <a:p>
            <a:r>
              <a:rPr lang="ar-SY" dirty="0" smtClean="0"/>
              <a:t>20-35 سنة</a:t>
            </a:r>
          </a:p>
          <a:p>
            <a:r>
              <a:rPr lang="ar-SY" dirty="0" smtClean="0"/>
              <a:t>ترافق مع عامل مطلق</a:t>
            </a:r>
            <a:endParaRPr lang="ar-S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وراثة: 68% الحقيقية 30%كاذبة  </a:t>
            </a:r>
          </a:p>
          <a:p>
            <a:pPr>
              <a:buNone/>
            </a:pPr>
            <a:r>
              <a:rPr lang="ar-SY" dirty="0" smtClean="0"/>
              <a:t>  ارتباط مع أمراض القلب والضغط </a:t>
            </a:r>
            <a:r>
              <a:rPr lang="ar-SY" dirty="0" err="1" smtClean="0"/>
              <a:t>و</a:t>
            </a:r>
            <a:r>
              <a:rPr lang="ar-SY" dirty="0" smtClean="0"/>
              <a:t> السكري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الرثياني</a:t>
            </a:r>
            <a:endParaRPr lang="ar-SY" dirty="0" smtClean="0"/>
          </a:p>
          <a:p>
            <a:r>
              <a:rPr lang="ar-SY" dirty="0" smtClean="0"/>
              <a:t>الشخصية: الدورية </a:t>
            </a:r>
            <a:r>
              <a:rPr lang="ar-SY" dirty="0" err="1" smtClean="0"/>
              <a:t>و</a:t>
            </a:r>
            <a:r>
              <a:rPr lang="ar-SY" dirty="0" smtClean="0"/>
              <a:t> الشخصية الممتلئة البدينة</a:t>
            </a:r>
          </a:p>
          <a:p>
            <a:r>
              <a:rPr lang="ar-SY" dirty="0" smtClean="0"/>
              <a:t>العوامل النفسية : - نظرية التحليل النفسي</a:t>
            </a:r>
          </a:p>
          <a:p>
            <a:pPr>
              <a:buNone/>
            </a:pPr>
            <a:r>
              <a:rPr lang="ar-SY" dirty="0" smtClean="0"/>
              <a:t>                       - فرضية التهيؤ ( </a:t>
            </a:r>
            <a:r>
              <a:rPr lang="ar-SY" dirty="0" err="1" smtClean="0"/>
              <a:t>براون</a:t>
            </a:r>
            <a:r>
              <a:rPr lang="ar-SY" dirty="0" smtClean="0"/>
              <a:t>-</a:t>
            </a:r>
            <a:r>
              <a:rPr lang="ar-SY" dirty="0" err="1" smtClean="0"/>
              <a:t>هاوس</a:t>
            </a:r>
            <a:r>
              <a:rPr lang="ar-SY" dirty="0" smtClean="0"/>
              <a:t> )</a:t>
            </a:r>
          </a:p>
          <a:p>
            <a:pPr>
              <a:buNone/>
            </a:pPr>
            <a:r>
              <a:rPr lang="ar-SY" dirty="0" smtClean="0"/>
              <a:t>                       - البيئة</a:t>
            </a:r>
          </a:p>
          <a:p>
            <a:pPr>
              <a:buNone/>
            </a:pPr>
            <a:r>
              <a:rPr lang="ar-SY" dirty="0" smtClean="0"/>
              <a:t>                       - فرضية تعلم العجز (سيلغمان )</a:t>
            </a:r>
          </a:p>
          <a:p>
            <a:endParaRPr lang="ar-S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 (العوامل الكيميائية الحيوية)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Y" dirty="0" smtClean="0"/>
              <a:t>الغدد الصم: - بقصور </a:t>
            </a:r>
            <a:r>
              <a:rPr lang="ar-SY" dirty="0" err="1" smtClean="0"/>
              <a:t>الدرق</a:t>
            </a:r>
            <a:r>
              <a:rPr lang="ar-SY" dirty="0" smtClean="0"/>
              <a:t> 40% </a:t>
            </a:r>
          </a:p>
          <a:p>
            <a:pPr>
              <a:buNone/>
            </a:pPr>
            <a:r>
              <a:rPr lang="ar-SY" dirty="0" smtClean="0"/>
              <a:t>                 - ما قبل </a:t>
            </a:r>
            <a:r>
              <a:rPr lang="ar-SY" dirty="0" err="1" smtClean="0"/>
              <a:t>و</a:t>
            </a:r>
            <a:r>
              <a:rPr lang="ar-SY" dirty="0" smtClean="0"/>
              <a:t> أثناء الطمث</a:t>
            </a:r>
          </a:p>
          <a:p>
            <a:pPr>
              <a:buNone/>
            </a:pPr>
            <a:r>
              <a:rPr lang="ar-SY" dirty="0" smtClean="0"/>
              <a:t>                 - ما بعد سن </a:t>
            </a:r>
            <a:r>
              <a:rPr lang="ar-SY" dirty="0" err="1" smtClean="0"/>
              <a:t>الضهي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              - زيادتها بعد البلوغ</a:t>
            </a:r>
          </a:p>
          <a:p>
            <a:pPr>
              <a:buNone/>
            </a:pPr>
            <a:r>
              <a:rPr lang="ar-SY" dirty="0" smtClean="0"/>
              <a:t>                 - اضطراب الطمث </a:t>
            </a:r>
            <a:r>
              <a:rPr lang="ar-SY" dirty="0" err="1" smtClean="0"/>
              <a:t>بالنوب</a:t>
            </a:r>
            <a:r>
              <a:rPr lang="ar-SY" dirty="0" smtClean="0"/>
              <a:t> الحادة</a:t>
            </a:r>
          </a:p>
          <a:p>
            <a:pPr>
              <a:buNone/>
            </a:pPr>
            <a:r>
              <a:rPr lang="ar-SY" dirty="0" smtClean="0"/>
              <a:t>                 - قد يرافق داء </a:t>
            </a:r>
            <a:r>
              <a:rPr lang="ar-SY" dirty="0" err="1" smtClean="0"/>
              <a:t>كوشنغ</a:t>
            </a:r>
            <a:r>
              <a:rPr lang="ar-SY" dirty="0" smtClean="0"/>
              <a:t> شكل من ثنائي القطب</a:t>
            </a:r>
          </a:p>
          <a:p>
            <a:r>
              <a:rPr lang="ar-SY" dirty="0" smtClean="0"/>
              <a:t>الجهاز العصبي:قد ترافق </a:t>
            </a:r>
            <a:r>
              <a:rPr lang="ar-SY" dirty="0" err="1" smtClean="0"/>
              <a:t>باركنسون</a:t>
            </a:r>
            <a:r>
              <a:rPr lang="ar-SY" dirty="0" smtClean="0"/>
              <a:t>- الصرع- ورم دماغي</a:t>
            </a:r>
          </a:p>
          <a:p>
            <a:pPr>
              <a:buNone/>
            </a:pPr>
            <a:r>
              <a:rPr lang="ar-SY" dirty="0" smtClean="0"/>
              <a:t>                     </a:t>
            </a:r>
          </a:p>
          <a:p>
            <a:pPr>
              <a:buNone/>
            </a:pPr>
            <a:r>
              <a:rPr lang="ar-SY" dirty="0" smtClean="0"/>
              <a:t>                          - تحسن المظاهر </a:t>
            </a:r>
            <a:r>
              <a:rPr lang="ar-SY" dirty="0" err="1" smtClean="0"/>
              <a:t>بالتخليج</a:t>
            </a:r>
            <a:r>
              <a:rPr lang="ar-SY" dirty="0" smtClean="0"/>
              <a:t> الكهربي </a:t>
            </a:r>
          </a:p>
          <a:p>
            <a:pPr>
              <a:buNone/>
            </a:pPr>
            <a:r>
              <a:rPr lang="ar-SY" dirty="0" smtClean="0"/>
              <a:t>                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 (العوامل الكيميائية الحيوية)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الفزيولوجيا</a:t>
            </a:r>
            <a:r>
              <a:rPr lang="ar-SY" dirty="0" smtClean="0"/>
              <a:t> المرضية:</a:t>
            </a:r>
          </a:p>
          <a:p>
            <a:pPr>
              <a:buNone/>
            </a:pPr>
            <a:r>
              <a:rPr lang="ar-SY" dirty="0" smtClean="0"/>
              <a:t>           - نقص </a:t>
            </a:r>
            <a:r>
              <a:rPr lang="ar-SY" dirty="0" err="1" smtClean="0"/>
              <a:t>سيروتونين</a:t>
            </a:r>
            <a:r>
              <a:rPr lang="ar-SY" dirty="0" smtClean="0"/>
              <a:t> نور أدرينالين </a:t>
            </a:r>
            <a:r>
              <a:rPr lang="ar-SY" dirty="0" err="1" smtClean="0"/>
              <a:t>دوبامين</a:t>
            </a:r>
            <a:r>
              <a:rPr lang="ar-SY" dirty="0" smtClean="0"/>
              <a:t> بالكآبة</a:t>
            </a:r>
          </a:p>
          <a:p>
            <a:pPr>
              <a:buNone/>
            </a:pPr>
            <a:r>
              <a:rPr lang="ar-SY" dirty="0" smtClean="0"/>
              <a:t>           - أدرينالين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دوبامين</a:t>
            </a:r>
            <a:r>
              <a:rPr lang="ar-SY" dirty="0" smtClean="0"/>
              <a:t> بالكآبة - - بالهوس ++</a:t>
            </a:r>
          </a:p>
          <a:p>
            <a:r>
              <a:rPr lang="ar-SY" dirty="0" smtClean="0"/>
              <a:t>تشريحيا“: </a:t>
            </a:r>
          </a:p>
          <a:p>
            <a:pPr>
              <a:buNone/>
            </a:pPr>
            <a:r>
              <a:rPr lang="ar-SY" dirty="0" smtClean="0"/>
              <a:t>            - نقص في السبل </a:t>
            </a:r>
            <a:r>
              <a:rPr lang="ar-SY" dirty="0" err="1" smtClean="0"/>
              <a:t>السيروتونية</a:t>
            </a:r>
            <a:r>
              <a:rPr lang="ar-SY" dirty="0" smtClean="0"/>
              <a:t> الدماغية</a:t>
            </a:r>
          </a:p>
          <a:p>
            <a:pPr>
              <a:buNone/>
            </a:pPr>
            <a:r>
              <a:rPr lang="ar-SY" dirty="0" smtClean="0"/>
              <a:t>            - اضطراب بالنوى القاعدية – </a:t>
            </a:r>
            <a:r>
              <a:rPr lang="ar-SY" dirty="0" err="1" smtClean="0"/>
              <a:t>اللمبي</a:t>
            </a:r>
            <a:r>
              <a:rPr lang="ar-SY" dirty="0" smtClean="0"/>
              <a:t> – تحت المهاد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الاكتئاب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النساء أكثر</a:t>
            </a:r>
          </a:p>
          <a:p>
            <a:r>
              <a:rPr lang="ar-SY" dirty="0" smtClean="0"/>
              <a:t>الأرامل – المطلقين - غير المتزوجين ( الرجال )</a:t>
            </a:r>
          </a:p>
          <a:p>
            <a:pPr>
              <a:buNone/>
            </a:pPr>
            <a:r>
              <a:rPr lang="ar-SY" dirty="0" smtClean="0"/>
              <a:t>    النساء المتزوجات – الأمراض العضوية </a:t>
            </a:r>
          </a:p>
          <a:p>
            <a:r>
              <a:rPr lang="ar-SY" dirty="0" smtClean="0"/>
              <a:t>الصورة السريرية : - سحنة كآبة </a:t>
            </a:r>
            <a:r>
              <a:rPr lang="ar-SY" dirty="0" err="1" smtClean="0"/>
              <a:t>و</a:t>
            </a:r>
            <a:r>
              <a:rPr lang="ar-SY" dirty="0" smtClean="0"/>
              <a:t> مزاج منخفض</a:t>
            </a:r>
          </a:p>
          <a:p>
            <a:pPr>
              <a:buNone/>
            </a:pPr>
            <a:r>
              <a:rPr lang="ar-SY" dirty="0" smtClean="0"/>
              <a:t>                          - </a:t>
            </a:r>
            <a:r>
              <a:rPr lang="ar-SY" dirty="0" err="1" smtClean="0"/>
              <a:t>بطاءة</a:t>
            </a:r>
            <a:r>
              <a:rPr lang="ar-SY" dirty="0" smtClean="0"/>
              <a:t> نفسية حركية وخلل </a:t>
            </a:r>
            <a:r>
              <a:rPr lang="ar-SY" dirty="0" err="1" smtClean="0"/>
              <a:t>استعرافي</a:t>
            </a:r>
            <a:r>
              <a:rPr lang="ar-SY" dirty="0" smtClean="0"/>
              <a:t> </a:t>
            </a:r>
          </a:p>
          <a:p>
            <a:pPr>
              <a:buNone/>
            </a:pPr>
            <a:r>
              <a:rPr lang="ar-SY" dirty="0" smtClean="0"/>
              <a:t>                          - الأعراض </a:t>
            </a:r>
            <a:r>
              <a:rPr lang="ar-SY" dirty="0" err="1" smtClean="0"/>
              <a:t>الفيزيولوجبة</a:t>
            </a:r>
            <a:r>
              <a:rPr lang="ar-SY" dirty="0" smtClean="0"/>
              <a:t> و المراق</a:t>
            </a:r>
          </a:p>
          <a:p>
            <a:pPr>
              <a:buNone/>
            </a:pPr>
            <a:r>
              <a:rPr lang="ar-SY" dirty="0" smtClean="0"/>
              <a:t>                          - 50-70%من الانتحار بسبب كآبة</a:t>
            </a:r>
          </a:p>
          <a:p>
            <a:pPr>
              <a:buNone/>
            </a:pPr>
            <a:r>
              <a:rPr lang="ar-SY" dirty="0" smtClean="0"/>
              <a:t>                          - الأعراض </a:t>
            </a:r>
            <a:r>
              <a:rPr lang="ar-SY" dirty="0" err="1" smtClean="0"/>
              <a:t>الذهانية</a:t>
            </a:r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الأعراض النوعية في الاكتئاب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(أ) الأعراض الأساسية :</a:t>
            </a:r>
          </a:p>
          <a:p>
            <a:pPr>
              <a:buNone/>
            </a:pPr>
            <a:r>
              <a:rPr lang="ar-SY" dirty="0" smtClean="0"/>
              <a:t>                  - انخفاض المزاج</a:t>
            </a:r>
          </a:p>
          <a:p>
            <a:pPr>
              <a:buNone/>
            </a:pPr>
            <a:r>
              <a:rPr lang="ar-SY" dirty="0" smtClean="0"/>
              <a:t>                  - فقد الاستمتاع </a:t>
            </a:r>
          </a:p>
          <a:p>
            <a:pPr>
              <a:buNone/>
            </a:pPr>
            <a:r>
              <a:rPr lang="ar-SY" dirty="0" smtClean="0"/>
              <a:t>                  - انخفاض الطاقة </a:t>
            </a:r>
            <a:r>
              <a:rPr lang="ar-SY" dirty="0" err="1" smtClean="0"/>
              <a:t>و</a:t>
            </a:r>
            <a:r>
              <a:rPr lang="ar-SY" dirty="0" smtClean="0"/>
              <a:t> سهولة التعب</a:t>
            </a:r>
          </a:p>
          <a:p>
            <a:r>
              <a:rPr lang="ar-SY" dirty="0" smtClean="0"/>
              <a:t>(ب) الأعراض الأخرى:1-نقص تركيز 2- نقص ثقة بالذات</a:t>
            </a:r>
          </a:p>
          <a:p>
            <a:pPr>
              <a:buNone/>
            </a:pPr>
            <a:r>
              <a:rPr lang="ar-SY" dirty="0" smtClean="0"/>
              <a:t>  3- شعور بالذنب 4- نظرة تشاؤمية 5- رغبة بإيذاء الذات </a:t>
            </a:r>
          </a:p>
          <a:p>
            <a:pPr>
              <a:buNone/>
            </a:pPr>
            <a:r>
              <a:rPr lang="ar-SY" dirty="0" smtClean="0"/>
              <a:t>  6- اضطراب النوم 7- اضطراب الشهية 8-أفكار عدائية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تشخيص الاكتئاب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خفيف: 2من </a:t>
            </a:r>
            <a:r>
              <a:rPr lang="ar-SY" dirty="0" err="1" smtClean="0"/>
              <a:t>أ</a:t>
            </a:r>
            <a:r>
              <a:rPr lang="ar-SY" dirty="0" smtClean="0"/>
              <a:t> + 2من </a:t>
            </a:r>
            <a:r>
              <a:rPr lang="ar-SY" dirty="0" err="1" smtClean="0"/>
              <a:t>ب</a:t>
            </a:r>
            <a:r>
              <a:rPr lang="ar-SY" dirty="0" smtClean="0"/>
              <a:t> خفيفة + صعوبات بالعمل</a:t>
            </a:r>
          </a:p>
          <a:p>
            <a:r>
              <a:rPr lang="ar-SY" dirty="0" smtClean="0"/>
              <a:t>متوسط: 2من </a:t>
            </a:r>
            <a:r>
              <a:rPr lang="ar-SY" dirty="0" err="1" smtClean="0"/>
              <a:t>أ</a:t>
            </a:r>
            <a:r>
              <a:rPr lang="ar-SY" dirty="0" smtClean="0"/>
              <a:t> + 3-4من </a:t>
            </a:r>
            <a:r>
              <a:rPr lang="ar-SY" dirty="0" err="1" smtClean="0"/>
              <a:t>ب</a:t>
            </a:r>
            <a:r>
              <a:rPr lang="ar-SY" dirty="0" smtClean="0"/>
              <a:t> متوسطة + انقطاع بالعمل</a:t>
            </a:r>
          </a:p>
          <a:p>
            <a:r>
              <a:rPr lang="ar-SY" dirty="0" smtClean="0"/>
              <a:t>شديد: 3من </a:t>
            </a:r>
            <a:r>
              <a:rPr lang="ar-SY" dirty="0" err="1" smtClean="0"/>
              <a:t>أ</a:t>
            </a:r>
            <a:r>
              <a:rPr lang="ar-SY" dirty="0" smtClean="0"/>
              <a:t> + 4من </a:t>
            </a:r>
            <a:r>
              <a:rPr lang="ar-SY" dirty="0" err="1" smtClean="0"/>
              <a:t>ب</a:t>
            </a:r>
            <a:r>
              <a:rPr lang="ar-SY" dirty="0" smtClean="0"/>
              <a:t> شديدة + انقطاع بالعمل</a:t>
            </a:r>
          </a:p>
          <a:p>
            <a:r>
              <a:rPr lang="ar-SY" dirty="0" smtClean="0"/>
              <a:t>أسبوعين على الأقل</a:t>
            </a:r>
          </a:p>
          <a:p>
            <a:r>
              <a:rPr lang="ar-SY" dirty="0" smtClean="0"/>
              <a:t>صعوبات في متابعة النشاطات </a:t>
            </a:r>
          </a:p>
          <a:p>
            <a:r>
              <a:rPr lang="ar-SY" dirty="0" smtClean="0"/>
              <a:t>تحديد: الشدة – أعراض جسدية – نفاسية – سلوك ظاهر 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760</Words>
  <PresentationFormat>عرض على الشاشة (3:4)‏</PresentationFormat>
  <Paragraphs>145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سمة Office</vt:lpstr>
      <vt:lpstr>Mood disorders</vt:lpstr>
      <vt:lpstr>ICD 10</vt:lpstr>
      <vt:lpstr>الانتشار</vt:lpstr>
      <vt:lpstr>الأسباب</vt:lpstr>
      <vt:lpstr>الأسباب (العوامل الكيميائية الحيوية)</vt:lpstr>
      <vt:lpstr>الأسباب (العوامل الكيميائية الحيوية)</vt:lpstr>
      <vt:lpstr>الاكتئاب</vt:lpstr>
      <vt:lpstr>الأعراض النوعية في الاكتئاب</vt:lpstr>
      <vt:lpstr>تشخيص الاكتئاب</vt:lpstr>
      <vt:lpstr>الأشكال السريرية</vt:lpstr>
      <vt:lpstr>الاضطرابات المزاجية المستمرة</vt:lpstr>
      <vt:lpstr>التشخيص التفريقي</vt:lpstr>
      <vt:lpstr>Hypomania</vt:lpstr>
      <vt:lpstr>Mania</vt:lpstr>
      <vt:lpstr>Bipolar</vt:lpstr>
      <vt:lpstr>الانذار بالاضطرابات المزاجية</vt:lpstr>
      <vt:lpstr>عوامل الانذار الجيد</vt:lpstr>
      <vt:lpstr>الاستشفاء</vt:lpstr>
      <vt:lpstr>علاج النوبة الهوسية</vt:lpstr>
      <vt:lpstr>علاج نوبة الكآبة</vt:lpstr>
      <vt:lpstr>شكرا“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ACER</dc:creator>
  <cp:lastModifiedBy>ACER</cp:lastModifiedBy>
  <cp:revision>53</cp:revision>
  <dcterms:created xsi:type="dcterms:W3CDTF">2016-10-28T07:01:36Z</dcterms:created>
  <dcterms:modified xsi:type="dcterms:W3CDTF">2018-10-21T22:02:40Z</dcterms:modified>
</cp:coreProperties>
</file>