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01/05/1443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 smtClean="0"/>
              <a:t>اضطرابات النوم</a:t>
            </a:r>
            <a:endParaRPr lang="ar-SY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Y" dirty="0" smtClean="0"/>
              <a:t>الدكتور</a:t>
            </a:r>
          </a:p>
          <a:p>
            <a:r>
              <a:rPr lang="ar-SY" dirty="0" smtClean="0"/>
              <a:t>مجيد السلوم</a:t>
            </a:r>
          </a:p>
          <a:p>
            <a:r>
              <a:rPr lang="ar-SY" dirty="0" smtClean="0"/>
              <a:t>أخصائي بالأمراض النفسية</a:t>
            </a:r>
            <a:endParaRPr lang="ar-S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فرط النوم النفسي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نوم طويل ليلي مع نعاس نهاري مقاوم</a:t>
            </a:r>
          </a:p>
          <a:p>
            <a:r>
              <a:rPr lang="ar-SY" dirty="0" smtClean="0"/>
              <a:t>غير مريح</a:t>
            </a:r>
          </a:p>
          <a:p>
            <a:r>
              <a:rPr lang="ar-SY" dirty="0" smtClean="0"/>
              <a:t>صعوبة استيقاظ</a:t>
            </a:r>
          </a:p>
          <a:p>
            <a:r>
              <a:rPr lang="ar-SY" dirty="0" smtClean="0"/>
              <a:t>هروب</a:t>
            </a:r>
          </a:p>
          <a:p>
            <a:r>
              <a:rPr lang="ar-SY" dirty="0" smtClean="0"/>
              <a:t>اكتئاب</a:t>
            </a:r>
            <a:endParaRPr lang="ar-S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</a:t>
            </a:r>
            <a:r>
              <a:rPr lang="ar-SY" dirty="0" err="1" smtClean="0"/>
              <a:t>كلاين</a:t>
            </a:r>
            <a:r>
              <a:rPr lang="ar-SY" dirty="0" smtClean="0"/>
              <a:t> ليفن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نوب</a:t>
            </a:r>
            <a:r>
              <a:rPr lang="ar-SY" dirty="0" smtClean="0"/>
              <a:t> من فرط النوم </a:t>
            </a:r>
          </a:p>
          <a:p>
            <a:r>
              <a:rPr lang="ar-SY" dirty="0" smtClean="0"/>
              <a:t>نهم </a:t>
            </a:r>
          </a:p>
          <a:p>
            <a:r>
              <a:rPr lang="ar-SY" dirty="0" smtClean="0"/>
              <a:t>فرط الرغبة الجنسية </a:t>
            </a:r>
          </a:p>
          <a:p>
            <a:r>
              <a:rPr lang="ar-SY" dirty="0" smtClean="0"/>
              <a:t>عدوانية - كآبة</a:t>
            </a:r>
          </a:p>
          <a:p>
            <a:r>
              <a:rPr lang="ar-SY" dirty="0" smtClean="0"/>
              <a:t>هجمات </a:t>
            </a:r>
            <a:r>
              <a:rPr lang="ar-SY" dirty="0" err="1" smtClean="0"/>
              <a:t>تستمرأسابيع</a:t>
            </a:r>
            <a:r>
              <a:rPr lang="ar-SY" dirty="0" smtClean="0"/>
              <a:t> </a:t>
            </a:r>
          </a:p>
          <a:p>
            <a:r>
              <a:rPr lang="ar-SY" dirty="0" smtClean="0"/>
              <a:t>يتلو النوبة نسيان لمعظم الحوادث</a:t>
            </a:r>
          </a:p>
          <a:p>
            <a:r>
              <a:rPr lang="ar-SY" dirty="0" smtClean="0"/>
              <a:t>يشاهد في الطفولة أو الرجال ويختفي خلال سنوات</a:t>
            </a:r>
            <a:endParaRPr lang="ar-S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الأرجل غير المرتاحة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عدم ارتياح في الساقين على شكل وخز أو حرق أو حكة  </a:t>
            </a:r>
          </a:p>
          <a:p>
            <a:r>
              <a:rPr lang="ar-SY" dirty="0" smtClean="0"/>
              <a:t>رغبة في تحريكها باستمرار </a:t>
            </a:r>
          </a:p>
          <a:p>
            <a:r>
              <a:rPr lang="ar-SY" dirty="0" smtClean="0"/>
              <a:t>أرق وصعوبة نوم</a:t>
            </a:r>
          </a:p>
          <a:p>
            <a:r>
              <a:rPr lang="ar-SY" dirty="0" smtClean="0"/>
              <a:t> يعتقد أن سببها خلل </a:t>
            </a:r>
            <a:r>
              <a:rPr lang="ar-SY" dirty="0" err="1" smtClean="0"/>
              <a:t>دوباميني</a:t>
            </a:r>
            <a:endParaRPr lang="ar-SY" dirty="0" smtClean="0"/>
          </a:p>
          <a:p>
            <a:r>
              <a:rPr lang="ar-SY" dirty="0" smtClean="0"/>
              <a:t>نفي اعتلال أعصاب -</a:t>
            </a:r>
            <a:r>
              <a:rPr lang="en-US" dirty="0" smtClean="0"/>
              <a:t> MS </a:t>
            </a:r>
            <a:r>
              <a:rPr lang="ar-SY" dirty="0" smtClean="0"/>
              <a:t>- </a:t>
            </a:r>
            <a:r>
              <a:rPr lang="ar-SY" dirty="0" err="1" smtClean="0"/>
              <a:t>فقرالدم</a:t>
            </a:r>
            <a:r>
              <a:rPr lang="ar-SY" dirty="0" smtClean="0"/>
              <a:t> بعوز الحديد</a:t>
            </a:r>
          </a:p>
          <a:p>
            <a:r>
              <a:rPr lang="ar-SY" dirty="0" smtClean="0"/>
              <a:t>علاج السبب – </a:t>
            </a:r>
            <a:r>
              <a:rPr lang="ar-SY" dirty="0" err="1" smtClean="0"/>
              <a:t>برمبيكسول</a:t>
            </a:r>
            <a:r>
              <a:rPr lang="ar-SY" dirty="0" smtClean="0"/>
              <a:t> - </a:t>
            </a:r>
            <a:r>
              <a:rPr lang="ar-SY" dirty="0" err="1" smtClean="0"/>
              <a:t>غابابنتين</a:t>
            </a:r>
            <a:endParaRPr lang="ar-S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السير نائما“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قصة عائلية – غالبا“ بالطفولة</a:t>
            </a:r>
          </a:p>
          <a:p>
            <a:r>
              <a:rPr lang="ar-SY" dirty="0" smtClean="0"/>
              <a:t>الثلث الأول – المرحلة 3و4 </a:t>
            </a:r>
          </a:p>
          <a:p>
            <a:r>
              <a:rPr lang="ar-SY" dirty="0" smtClean="0"/>
              <a:t>يستيقظ متجولا“ مع ضعف </a:t>
            </a:r>
            <a:r>
              <a:rPr lang="ar-SY" dirty="0" err="1" smtClean="0"/>
              <a:t>ادراك</a:t>
            </a:r>
            <a:r>
              <a:rPr lang="ar-SY" dirty="0" smtClean="0"/>
              <a:t> مع عدم استجابة للكلام </a:t>
            </a:r>
          </a:p>
          <a:p>
            <a:r>
              <a:rPr lang="ar-SY" dirty="0" smtClean="0"/>
              <a:t>لا يتذكر ما حدث</a:t>
            </a:r>
          </a:p>
          <a:p>
            <a:r>
              <a:rPr lang="ar-SY" dirty="0" smtClean="0"/>
              <a:t>يترافق مع الفزع الليلي</a:t>
            </a:r>
          </a:p>
          <a:p>
            <a:r>
              <a:rPr lang="ar-SY" dirty="0" smtClean="0"/>
              <a:t>بعد البلوغ : قد يشير لصراعات شديدة - صرع</a:t>
            </a:r>
            <a:endParaRPr lang="ar-S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الفزع الليلي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نوبات متكررة من الاستيقاظ بحالة هلع</a:t>
            </a:r>
          </a:p>
          <a:p>
            <a:r>
              <a:rPr lang="ar-SY" dirty="0" smtClean="0"/>
              <a:t>توتر </a:t>
            </a:r>
            <a:r>
              <a:rPr lang="ar-SY" dirty="0" err="1" smtClean="0"/>
              <a:t>و</a:t>
            </a:r>
            <a:r>
              <a:rPr lang="ar-SY" dirty="0" smtClean="0"/>
              <a:t> قلق شديد </a:t>
            </a:r>
            <a:r>
              <a:rPr lang="ar-SY" dirty="0" err="1" smtClean="0"/>
              <a:t>و</a:t>
            </a:r>
            <a:r>
              <a:rPr lang="ar-SY" dirty="0" smtClean="0"/>
              <a:t> حركات غير هادفة بالأطراف </a:t>
            </a:r>
            <a:r>
              <a:rPr lang="ar-SY" dirty="0" err="1" smtClean="0"/>
              <a:t>و</a:t>
            </a:r>
            <a:r>
              <a:rPr lang="ar-SY" dirty="0" smtClean="0"/>
              <a:t> الوجه</a:t>
            </a:r>
          </a:p>
          <a:p>
            <a:r>
              <a:rPr lang="ar-SY" dirty="0" smtClean="0"/>
              <a:t>فرط نشاط التعصيب الذاتي</a:t>
            </a:r>
          </a:p>
          <a:p>
            <a:r>
              <a:rPr lang="ar-SY" dirty="0" smtClean="0"/>
              <a:t>لا اهتداء عابر – يعود لوحده للنوم</a:t>
            </a:r>
          </a:p>
          <a:p>
            <a:r>
              <a:rPr lang="ar-SY" dirty="0" smtClean="0"/>
              <a:t>عدم تذكرها باليوم التالي</a:t>
            </a:r>
          </a:p>
          <a:p>
            <a:r>
              <a:rPr lang="ar-SY" dirty="0" smtClean="0"/>
              <a:t>الثلث الأول – تستمر لدقائق</a:t>
            </a:r>
          </a:p>
          <a:p>
            <a:r>
              <a:rPr lang="ar-SY" dirty="0" smtClean="0"/>
              <a:t>تعبر عن كرب</a:t>
            </a:r>
            <a:endParaRPr lang="ar-S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الكوابيس الليلية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أحلام مخيفة متكررة تسبب استيقاظات ليلية </a:t>
            </a:r>
          </a:p>
          <a:p>
            <a:r>
              <a:rPr lang="ar-SY" dirty="0" smtClean="0"/>
              <a:t>قلق شديد وخوف من مشاهد حية تهدد بقاء الشخص </a:t>
            </a:r>
          </a:p>
          <a:p>
            <a:r>
              <a:rPr lang="ar-SY" dirty="0" smtClean="0"/>
              <a:t> فرط نشاط نظير الودي من دون حركات أو أصوات</a:t>
            </a:r>
          </a:p>
          <a:p>
            <a:r>
              <a:rPr lang="ar-SY" dirty="0" smtClean="0"/>
              <a:t>يمكن تذكره</a:t>
            </a:r>
          </a:p>
          <a:p>
            <a:r>
              <a:rPr lang="ar-SY" dirty="0" smtClean="0"/>
              <a:t>عند الاستيقاظ لا يحدث تخليط أو عدم توجه</a:t>
            </a:r>
          </a:p>
          <a:p>
            <a:r>
              <a:rPr lang="ar-SY" dirty="0" smtClean="0"/>
              <a:t>في المرحلة </a:t>
            </a:r>
            <a:r>
              <a:rPr lang="ar-SY" dirty="0" err="1" smtClean="0"/>
              <a:t>التناقضية</a:t>
            </a:r>
            <a:endParaRPr lang="ar-SY" dirty="0" smtClean="0"/>
          </a:p>
          <a:p>
            <a:r>
              <a:rPr lang="ar-SY" dirty="0" smtClean="0"/>
              <a:t>تكثر عند المعنفين – المرضى النفسيين – بعض الأدوية</a:t>
            </a:r>
            <a:endParaRPr lang="ar-S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الرمع</a:t>
            </a:r>
            <a:r>
              <a:rPr lang="ar-SY" dirty="0" smtClean="0"/>
              <a:t> العضلي الليلي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تقلصات عضلية نوبية متكررة في الساقين</a:t>
            </a:r>
          </a:p>
          <a:p>
            <a:r>
              <a:rPr lang="ar-SY" dirty="0" smtClean="0"/>
              <a:t>تحدث ليلا“ وتسبب صعوبة </a:t>
            </a:r>
            <a:r>
              <a:rPr lang="ar-SY" dirty="0" smtClean="0"/>
              <a:t>نوم</a:t>
            </a:r>
          </a:p>
          <a:p>
            <a:r>
              <a:rPr lang="ar-SY" dirty="0" smtClean="0"/>
              <a:t>لا يشعر </a:t>
            </a:r>
            <a:r>
              <a:rPr lang="ar-SY" dirty="0" err="1" smtClean="0"/>
              <a:t>بها</a:t>
            </a:r>
            <a:r>
              <a:rPr lang="ar-SY" dirty="0" smtClean="0"/>
              <a:t>  - تخف بالحركة</a:t>
            </a:r>
            <a:endParaRPr lang="ar-SY" dirty="0" smtClean="0"/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الحمل وتناول مانعات الحمل الفموية</a:t>
            </a:r>
          </a:p>
          <a:p>
            <a:r>
              <a:rPr lang="ar-SY" dirty="0" smtClean="0"/>
              <a:t> داء </a:t>
            </a:r>
            <a:r>
              <a:rPr lang="ar-SY" dirty="0" err="1" smtClean="0"/>
              <a:t>باركنسون</a:t>
            </a:r>
            <a:endParaRPr lang="ar-SY" dirty="0" smtClean="0"/>
          </a:p>
          <a:p>
            <a:r>
              <a:rPr lang="ar-SY" dirty="0" smtClean="0"/>
              <a:t>في المسنين والشباب دون تفسير واضح</a:t>
            </a:r>
          </a:p>
          <a:p>
            <a:r>
              <a:rPr lang="ar-SY" dirty="0" smtClean="0"/>
              <a:t>المسنين </a:t>
            </a:r>
            <a:r>
              <a:rPr lang="ar-SY" dirty="0" err="1" smtClean="0"/>
              <a:t>دوبا</a:t>
            </a:r>
            <a:r>
              <a:rPr lang="ar-SY" dirty="0" smtClean="0"/>
              <a:t> – الشباب </a:t>
            </a:r>
            <a:r>
              <a:rPr lang="ar-SY" dirty="0" err="1" smtClean="0"/>
              <a:t>كلونازيبام</a:t>
            </a:r>
            <a:endParaRPr lang="ar-S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القهم </a:t>
            </a:r>
            <a:r>
              <a:rPr lang="ar-SY" dirty="0" err="1" smtClean="0"/>
              <a:t>العصابي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النساء عشرة أضعاف</a:t>
            </a:r>
          </a:p>
          <a:p>
            <a:r>
              <a:rPr lang="ar-SY" dirty="0" smtClean="0"/>
              <a:t>خلل في </a:t>
            </a:r>
            <a:r>
              <a:rPr lang="ar-SY" dirty="0" err="1" smtClean="0"/>
              <a:t>ادراك</a:t>
            </a:r>
            <a:r>
              <a:rPr lang="ar-SY" dirty="0" smtClean="0"/>
              <a:t> صورة الجسم</a:t>
            </a:r>
          </a:p>
          <a:p>
            <a:r>
              <a:rPr lang="ar-SY" dirty="0" smtClean="0"/>
              <a:t>نقص شهية –نقص وزن 15-25 % عن الوزن</a:t>
            </a:r>
          </a:p>
          <a:p>
            <a:r>
              <a:rPr lang="ar-SY" dirty="0" smtClean="0"/>
              <a:t>اضطراب الطمث أو انقطاعه</a:t>
            </a:r>
          </a:p>
          <a:p>
            <a:r>
              <a:rPr lang="ar-SY" dirty="0" smtClean="0"/>
              <a:t>سلوكيات </a:t>
            </a:r>
            <a:r>
              <a:rPr lang="ar-SY" dirty="0" err="1" smtClean="0"/>
              <a:t>الحاحية</a:t>
            </a:r>
            <a:r>
              <a:rPr lang="ar-SY" dirty="0" smtClean="0"/>
              <a:t> ( </a:t>
            </a:r>
            <a:r>
              <a:rPr lang="ar-SY" dirty="0" err="1" smtClean="0"/>
              <a:t>احداث</a:t>
            </a:r>
            <a:r>
              <a:rPr lang="ar-SY" dirty="0" smtClean="0"/>
              <a:t> </a:t>
            </a:r>
            <a:r>
              <a:rPr lang="ar-SY" dirty="0" err="1" smtClean="0"/>
              <a:t>اقياء</a:t>
            </a:r>
            <a:r>
              <a:rPr lang="ar-SY" dirty="0" smtClean="0"/>
              <a:t> </a:t>
            </a:r>
            <a:r>
              <a:rPr lang="ar-SY" dirty="0" err="1" smtClean="0"/>
              <a:t>اسهال</a:t>
            </a:r>
            <a:r>
              <a:rPr lang="ar-SY" dirty="0" smtClean="0"/>
              <a:t> –رياضة مجهدة..)</a:t>
            </a:r>
            <a:endParaRPr lang="ar-S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التبدلات</a:t>
            </a:r>
            <a:r>
              <a:rPr lang="ar-SY" dirty="0" smtClean="0"/>
              <a:t> الدموية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انخفاض معدل </a:t>
            </a:r>
            <a:r>
              <a:rPr lang="ar-SY" dirty="0" err="1" smtClean="0"/>
              <a:t>الاستقلاب</a:t>
            </a:r>
            <a:r>
              <a:rPr lang="ar-SY" dirty="0" smtClean="0"/>
              <a:t> الأساسي </a:t>
            </a:r>
          </a:p>
          <a:p>
            <a:r>
              <a:rPr lang="ar-SY" dirty="0" smtClean="0"/>
              <a:t>قصور </a:t>
            </a:r>
            <a:r>
              <a:rPr lang="ar-SY" dirty="0" err="1" smtClean="0"/>
              <a:t>درق</a:t>
            </a:r>
            <a:r>
              <a:rPr lang="ar-SY" dirty="0" smtClean="0"/>
              <a:t> </a:t>
            </a:r>
            <a:r>
              <a:rPr lang="ar-SY" dirty="0" err="1" smtClean="0"/>
              <a:t>وكظر</a:t>
            </a:r>
            <a:r>
              <a:rPr lang="ar-SY" dirty="0" smtClean="0"/>
              <a:t> وظيفي- قصور </a:t>
            </a:r>
            <a:r>
              <a:rPr lang="ar-SY" dirty="0" err="1" smtClean="0"/>
              <a:t>نخامى</a:t>
            </a:r>
            <a:r>
              <a:rPr lang="ar-SY" dirty="0" smtClean="0"/>
              <a:t> وظيفي </a:t>
            </a:r>
          </a:p>
          <a:p>
            <a:r>
              <a:rPr lang="ar-SY" dirty="0" smtClean="0"/>
              <a:t>منحنى تحمل السكر مسطح - انخفاض البروتين والسكر</a:t>
            </a:r>
          </a:p>
          <a:p>
            <a:r>
              <a:rPr lang="ar-SY" dirty="0" smtClean="0"/>
              <a:t> فقر دم متوسط- ارتفاع كولسترول</a:t>
            </a:r>
          </a:p>
          <a:p>
            <a:r>
              <a:rPr lang="ar-SY" dirty="0" smtClean="0"/>
              <a:t> نقص </a:t>
            </a:r>
            <a:r>
              <a:rPr lang="ar-SY" dirty="0" err="1" smtClean="0"/>
              <a:t>بوتاسيوم</a:t>
            </a:r>
            <a:r>
              <a:rPr lang="ar-SY" dirty="0" smtClean="0"/>
              <a:t> بسبب المسهلات -صوديوم بسبب </a:t>
            </a:r>
            <a:r>
              <a:rPr lang="ar-SY" dirty="0" err="1" smtClean="0"/>
              <a:t>الإقياء</a:t>
            </a:r>
            <a:endParaRPr lang="ar-SY" dirty="0" smtClean="0"/>
          </a:p>
          <a:p>
            <a:pPr>
              <a:buNone/>
            </a:pPr>
            <a:endParaRPr lang="ar-S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عوامل سوء </a:t>
            </a:r>
            <a:r>
              <a:rPr lang="ar-SY" dirty="0" err="1" smtClean="0"/>
              <a:t>الانذار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جحود ونفي دائم للمرض</a:t>
            </a:r>
          </a:p>
          <a:p>
            <a:r>
              <a:rPr lang="ar-SY" dirty="0" smtClean="0"/>
              <a:t> داء المراق</a:t>
            </a:r>
          </a:p>
          <a:p>
            <a:r>
              <a:rPr lang="ar-SY" dirty="0" smtClean="0"/>
              <a:t>سوء تصور الشكل</a:t>
            </a:r>
          </a:p>
          <a:p>
            <a:r>
              <a:rPr lang="ar-SY" dirty="0" smtClean="0"/>
              <a:t> عائلة كبيرة من الصبيان</a:t>
            </a:r>
          </a:p>
          <a:p>
            <a:r>
              <a:rPr lang="ar-SY" dirty="0" smtClean="0"/>
              <a:t> تناوب </a:t>
            </a:r>
            <a:r>
              <a:rPr lang="ar-SY" dirty="0" err="1" smtClean="0"/>
              <a:t>القمه</a:t>
            </a:r>
            <a:r>
              <a:rPr lang="ar-SY" dirty="0" smtClean="0"/>
              <a:t> </a:t>
            </a:r>
            <a:r>
              <a:rPr lang="ar-SY" dirty="0" err="1" smtClean="0"/>
              <a:t>والنهام</a:t>
            </a:r>
            <a:endParaRPr lang="ar-SY" dirty="0" smtClean="0"/>
          </a:p>
          <a:p>
            <a:r>
              <a:rPr lang="ar-SY" dirty="0" smtClean="0"/>
              <a:t>غياب عوامل </a:t>
            </a:r>
            <a:r>
              <a:rPr lang="ar-SY" dirty="0" err="1" smtClean="0"/>
              <a:t>الانذار</a:t>
            </a:r>
            <a:r>
              <a:rPr lang="ar-SY" dirty="0" smtClean="0"/>
              <a:t> الجيد</a:t>
            </a:r>
            <a:endParaRPr lang="ar-S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مراحل النوم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Y" dirty="0" smtClean="0"/>
              <a:t>النعاس: </a:t>
            </a:r>
            <a:r>
              <a:rPr lang="ar-SY" dirty="0" err="1" smtClean="0"/>
              <a:t>الفا</a:t>
            </a:r>
            <a:r>
              <a:rPr lang="ar-SY" dirty="0" smtClean="0"/>
              <a:t> غير منتظمة </a:t>
            </a:r>
            <a:r>
              <a:rPr lang="ar-SY" dirty="0" err="1" smtClean="0"/>
              <a:t>و</a:t>
            </a:r>
            <a:r>
              <a:rPr lang="ar-SY" dirty="0" smtClean="0"/>
              <a:t> سريعة</a:t>
            </a:r>
          </a:p>
          <a:p>
            <a:r>
              <a:rPr lang="ar-SY" dirty="0" smtClean="0"/>
              <a:t>النوم البطيء: 70-80% من مدة النوم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10% بيتا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50% موجات أكثر بطء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دلتا</a:t>
            </a:r>
          </a:p>
          <a:p>
            <a:pPr marL="514350" indent="-514350">
              <a:buFont typeface="+mj-lt"/>
              <a:buAutoNum type="arabicPeriod"/>
            </a:pPr>
            <a:r>
              <a:rPr lang="ar-SY" dirty="0" smtClean="0"/>
              <a:t>دلتا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ثيتا</a:t>
            </a:r>
            <a:r>
              <a:rPr lang="ar-SY" dirty="0" smtClean="0"/>
              <a:t> 20% مع المرحلة السابقة</a:t>
            </a:r>
          </a:p>
          <a:p>
            <a:pPr marL="514350" indent="-514350"/>
            <a:r>
              <a:rPr lang="ar-SY" dirty="0" smtClean="0"/>
              <a:t>النوم </a:t>
            </a:r>
            <a:r>
              <a:rPr lang="ar-SY" dirty="0" err="1" smtClean="0"/>
              <a:t>التناقضي</a:t>
            </a:r>
            <a:r>
              <a:rPr lang="ar-SY" dirty="0" smtClean="0"/>
              <a:t> </a:t>
            </a:r>
            <a:r>
              <a:rPr lang="en-US" dirty="0" smtClean="0"/>
              <a:t>REM</a:t>
            </a:r>
            <a:r>
              <a:rPr lang="ar-SY" dirty="0" smtClean="0"/>
              <a:t> تثبيط المقوية – تسارع قلبي تنفسي –انتصاب القضيب – طور الأحلام 20-25 %</a:t>
            </a:r>
            <a:endParaRPr lang="ar-S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الانذار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ثلث المرضى شفاء تام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ثلث المرضى شفاء ونكس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ثلث المرضى </a:t>
            </a:r>
            <a:r>
              <a:rPr lang="ar-SY" dirty="0" err="1" smtClean="0"/>
              <a:t>إزمان</a:t>
            </a:r>
            <a:r>
              <a:rPr lang="ar-SY" dirty="0" smtClean="0"/>
              <a:t> ووفاة :</a:t>
            </a:r>
          </a:p>
          <a:p>
            <a:pPr>
              <a:buNone/>
            </a:pPr>
            <a:r>
              <a:rPr lang="ar-SY" dirty="0" smtClean="0"/>
              <a:t>بسبب الانتحار أو </a:t>
            </a:r>
            <a:r>
              <a:rPr lang="ar-SY" dirty="0" err="1" smtClean="0"/>
              <a:t>الإنتانات</a:t>
            </a:r>
            <a:r>
              <a:rPr lang="ar-SY" dirty="0" smtClean="0"/>
              <a:t> الشديدة نتيجة ضعف المناعة </a:t>
            </a:r>
            <a:r>
              <a:rPr lang="ar-SY" dirty="0" err="1" smtClean="0"/>
              <a:t>أوخلل</a:t>
            </a:r>
            <a:r>
              <a:rPr lang="ar-SY" dirty="0" smtClean="0"/>
              <a:t> </a:t>
            </a:r>
            <a:r>
              <a:rPr lang="ar-SY" dirty="0" err="1" smtClean="0"/>
              <a:t>الشوارد</a:t>
            </a:r>
            <a:r>
              <a:rPr lang="ar-SY" dirty="0" smtClean="0"/>
              <a:t> وخاصة </a:t>
            </a:r>
            <a:r>
              <a:rPr lang="ar-SY" dirty="0" err="1" smtClean="0"/>
              <a:t>البوتاسيوم</a:t>
            </a:r>
            <a:endParaRPr lang="ar-S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التدبير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قبول </a:t>
            </a:r>
            <a:r>
              <a:rPr lang="ar-SY" dirty="0" err="1" smtClean="0"/>
              <a:t>المشفى</a:t>
            </a:r>
            <a:r>
              <a:rPr lang="ar-SY" dirty="0" smtClean="0"/>
              <a:t> قد يكون ضروري لعدة أسباب:</a:t>
            </a:r>
          </a:p>
          <a:p>
            <a:r>
              <a:rPr lang="ar-SY" dirty="0" smtClean="0"/>
              <a:t>فصل المريضة عن أهلها وبيئتها ومراقبة المريضة للتأكّد من زيادة وزنها وعدم محاولتها إخراج الطعام بعد تناوله</a:t>
            </a:r>
          </a:p>
          <a:p>
            <a:r>
              <a:rPr lang="ar-SY" dirty="0" smtClean="0"/>
              <a:t>نفي الأسباب العضوية</a:t>
            </a:r>
          </a:p>
          <a:p>
            <a:r>
              <a:rPr lang="ar-SY" dirty="0" smtClean="0"/>
              <a:t>علاج خلل </a:t>
            </a:r>
            <a:r>
              <a:rPr lang="ar-SY" dirty="0" err="1" smtClean="0"/>
              <a:t>الشوارد</a:t>
            </a:r>
            <a:r>
              <a:rPr lang="ar-SY" dirty="0" smtClean="0"/>
              <a:t> والاضطرابات الأخرى التي قد تهدد الحياة كفقر الدم الشديد </a:t>
            </a:r>
            <a:r>
              <a:rPr lang="ar-SY" dirty="0" err="1" smtClean="0"/>
              <a:t>والإنتانات</a:t>
            </a:r>
            <a:r>
              <a:rPr lang="ar-SY" dirty="0" smtClean="0"/>
              <a:t> </a:t>
            </a:r>
            <a:r>
              <a:rPr lang="ar-SY" dirty="0" err="1" smtClean="0"/>
              <a:t>الجهازية</a:t>
            </a:r>
            <a:r>
              <a:rPr lang="ar-SY" dirty="0" smtClean="0"/>
              <a:t> وسوء الحالة العامة للمريضة</a:t>
            </a:r>
          </a:p>
          <a:p>
            <a:r>
              <a:rPr lang="ar-SY" dirty="0" smtClean="0"/>
              <a:t>العلاج النفسي الداعم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الاستعرافي</a:t>
            </a:r>
            <a:r>
              <a:rPr lang="ar-SY" dirty="0" smtClean="0"/>
              <a:t> والدوائي</a:t>
            </a:r>
            <a:endParaRPr lang="ar-S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err="1" smtClean="0"/>
              <a:t>النهام</a:t>
            </a:r>
            <a:r>
              <a:rPr lang="ar-SY" dirty="0" smtClean="0"/>
              <a:t> العصبي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err="1" smtClean="0"/>
              <a:t>نوب</a:t>
            </a:r>
            <a:r>
              <a:rPr lang="ar-SY" dirty="0" smtClean="0"/>
              <a:t> من النهم مع مشاعر ذنب تالية</a:t>
            </a:r>
          </a:p>
          <a:p>
            <a:r>
              <a:rPr lang="ar-SY" dirty="0" smtClean="0"/>
              <a:t>سلوكيات ملحة ( </a:t>
            </a:r>
            <a:r>
              <a:rPr lang="ar-SY" dirty="0" err="1" smtClean="0"/>
              <a:t>اقياء</a:t>
            </a:r>
            <a:r>
              <a:rPr lang="ar-SY" dirty="0" smtClean="0"/>
              <a:t> أو </a:t>
            </a:r>
            <a:r>
              <a:rPr lang="ar-SY" dirty="0" err="1" smtClean="0"/>
              <a:t>اسهال</a:t>
            </a:r>
            <a:r>
              <a:rPr lang="ar-SY" dirty="0" smtClean="0"/>
              <a:t> محرض ...)</a:t>
            </a:r>
          </a:p>
          <a:p>
            <a:r>
              <a:rPr lang="ar-SY" dirty="0" smtClean="0"/>
              <a:t>خوف من البدانة </a:t>
            </a:r>
            <a:r>
              <a:rPr lang="ar-SY" dirty="0" err="1" smtClean="0"/>
              <a:t>و</a:t>
            </a:r>
            <a:r>
              <a:rPr lang="ar-SY" dirty="0" smtClean="0"/>
              <a:t> انشغال بشكل الجسم</a:t>
            </a:r>
          </a:p>
          <a:p>
            <a:r>
              <a:rPr lang="ar-SY" dirty="0" smtClean="0"/>
              <a:t>لا نقص وزن – لا انقطاع طمث</a:t>
            </a:r>
          </a:p>
          <a:p>
            <a:endParaRPr lang="ar-SY" dirty="0" smtClean="0"/>
          </a:p>
          <a:p>
            <a:r>
              <a:rPr lang="ar-SY" dirty="0" smtClean="0"/>
              <a:t>علاج </a:t>
            </a:r>
            <a:r>
              <a:rPr lang="ar-SY" dirty="0" err="1" smtClean="0"/>
              <a:t>استعرافي</a:t>
            </a:r>
            <a:r>
              <a:rPr lang="ar-SY" dirty="0" smtClean="0"/>
              <a:t> و دوائي</a:t>
            </a:r>
            <a:endParaRPr lang="ar-SY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ar-SY" dirty="0"/>
          </a:p>
        </p:txBody>
      </p:sp>
      <p:pic>
        <p:nvPicPr>
          <p:cNvPr id="4" name="عنصر نائب للمحتوى 3" descr="Deser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سير النوم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3-5 أدوار متلاحقة</a:t>
            </a:r>
          </a:p>
          <a:p>
            <a:r>
              <a:rPr lang="ar-SY" dirty="0" smtClean="0"/>
              <a:t>الدورة 90- 120 </a:t>
            </a:r>
            <a:r>
              <a:rPr lang="ar-SY" dirty="0" err="1" smtClean="0"/>
              <a:t>د</a:t>
            </a:r>
            <a:endParaRPr lang="ar-SY" dirty="0" smtClean="0"/>
          </a:p>
          <a:p>
            <a:r>
              <a:rPr lang="ar-SY" dirty="0" smtClean="0"/>
              <a:t>أول نوم تناقضي بعد 60-90 </a:t>
            </a:r>
            <a:r>
              <a:rPr lang="ar-SY" dirty="0" err="1" smtClean="0"/>
              <a:t>د</a:t>
            </a:r>
            <a:r>
              <a:rPr lang="ar-SY" dirty="0" smtClean="0"/>
              <a:t> من النوم البطيء</a:t>
            </a:r>
            <a:endParaRPr lang="ar-S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التشريح العصبي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التشكيلات الشبكية: تمتد من جذع الدماغ حتى المهاد</a:t>
            </a:r>
          </a:p>
          <a:p>
            <a:pPr>
              <a:buNone/>
            </a:pPr>
            <a:r>
              <a:rPr lang="ar-SY" dirty="0" smtClean="0"/>
              <a:t>                           </a:t>
            </a:r>
            <a:r>
              <a:rPr lang="ar-SY" dirty="0" err="1" smtClean="0"/>
              <a:t>مسؤولة</a:t>
            </a:r>
            <a:r>
              <a:rPr lang="ar-SY" dirty="0" smtClean="0"/>
              <a:t> عن اليقظة</a:t>
            </a:r>
          </a:p>
          <a:p>
            <a:r>
              <a:rPr lang="ar-SY" dirty="0" smtClean="0"/>
              <a:t>الحافة </a:t>
            </a:r>
            <a:r>
              <a:rPr lang="ar-SY" dirty="0" err="1" smtClean="0"/>
              <a:t>راف</a:t>
            </a:r>
            <a:r>
              <a:rPr lang="ar-SY" dirty="0" smtClean="0"/>
              <a:t>: تمتد من البصلة حتى الدماغ المتوسط</a:t>
            </a:r>
          </a:p>
          <a:p>
            <a:pPr>
              <a:buNone/>
            </a:pPr>
            <a:r>
              <a:rPr lang="ar-SY" dirty="0" smtClean="0"/>
              <a:t>        تثبط التشكيلات الشبكية – </a:t>
            </a:r>
            <a:r>
              <a:rPr lang="ar-SY" dirty="0" err="1" smtClean="0"/>
              <a:t>سيروتونية</a:t>
            </a:r>
            <a:endParaRPr lang="ar-SY" dirty="0" smtClean="0"/>
          </a:p>
          <a:p>
            <a:r>
              <a:rPr lang="ar-SY" dirty="0" smtClean="0"/>
              <a:t>الجسم الأزرق: يساعد على اليقظة – نور </a:t>
            </a:r>
            <a:r>
              <a:rPr lang="ar-SY" dirty="0" err="1" smtClean="0"/>
              <a:t>أدريناليني</a:t>
            </a:r>
            <a:endParaRPr lang="ar-SY" dirty="0" smtClean="0"/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الخلايا </a:t>
            </a:r>
            <a:r>
              <a:rPr lang="ar-SY" dirty="0" err="1" smtClean="0"/>
              <a:t>العرطلة</a:t>
            </a:r>
            <a:r>
              <a:rPr lang="ar-SY" dirty="0" smtClean="0"/>
              <a:t> بالجسر: تساعد بالانتقال للنوم </a:t>
            </a:r>
            <a:r>
              <a:rPr lang="ar-SY" dirty="0" err="1" smtClean="0"/>
              <a:t>التناقضي</a:t>
            </a:r>
            <a:endParaRPr lang="ar-SY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الحاجة الفيزيولوجية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أكثر من 9 ساعات: يتسم بالبلادة والخمول وحتى الاكتئاب</a:t>
            </a:r>
          </a:p>
          <a:p>
            <a:r>
              <a:rPr lang="ar-SY" dirty="0" smtClean="0"/>
              <a:t>ينام أقل من 5 ساعات: يتميز بالنشاط والطموح أو احتمال اضطراب نفسي</a:t>
            </a:r>
          </a:p>
          <a:p>
            <a:endParaRPr lang="ar-SY" dirty="0" smtClean="0"/>
          </a:p>
          <a:p>
            <a:r>
              <a:rPr lang="ar-SY" dirty="0" smtClean="0"/>
              <a:t>عند المسنين ينقص ال </a:t>
            </a:r>
            <a:r>
              <a:rPr lang="en-US" dirty="0" smtClean="0"/>
              <a:t>REM </a:t>
            </a:r>
            <a:r>
              <a:rPr lang="ar-SY" dirty="0" smtClean="0"/>
              <a:t>والمرحلتين3و 4</a:t>
            </a:r>
          </a:p>
          <a:p>
            <a:pPr>
              <a:buNone/>
            </a:pPr>
            <a:r>
              <a:rPr lang="ar-SY" dirty="0" smtClean="0"/>
              <a:t>   ينقص نومهم -استيقاظات الليلية - معص عضلي ليلي متلازمة القدم غير المريحة - توقف التنفس الليلي</a:t>
            </a:r>
            <a:endParaRPr lang="ar-SY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الأرق 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صعوبة ببدء النوم</a:t>
            </a:r>
          </a:p>
          <a:p>
            <a:r>
              <a:rPr lang="ar-SY" dirty="0" smtClean="0"/>
              <a:t>صعوبة استمرار النوم</a:t>
            </a:r>
          </a:p>
          <a:p>
            <a:r>
              <a:rPr lang="ar-SY" dirty="0" smtClean="0"/>
              <a:t>استيقاظ مبكر</a:t>
            </a:r>
          </a:p>
          <a:p>
            <a:endParaRPr lang="ar-SY" dirty="0" smtClean="0"/>
          </a:p>
          <a:p>
            <a:r>
              <a:rPr lang="ar-SY" dirty="0" smtClean="0"/>
              <a:t>متكرر لعشرة أيام أو ثلاث مرات بالأسبوع لشهر</a:t>
            </a:r>
          </a:p>
          <a:p>
            <a:r>
              <a:rPr lang="ar-SY" dirty="0" smtClean="0"/>
              <a:t>عواقب باليوم التالي</a:t>
            </a:r>
            <a:endParaRPr lang="ar-SY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أسباب الأرق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عضوية: خناق صدر- ربو- آلام </a:t>
            </a:r>
          </a:p>
          <a:p>
            <a:r>
              <a:rPr lang="ar-SY" dirty="0" smtClean="0"/>
              <a:t>دوائية: فيتامينات- </a:t>
            </a:r>
            <a:r>
              <a:rPr lang="ar-SY" dirty="0" err="1" smtClean="0"/>
              <a:t>ستيروئيدات</a:t>
            </a:r>
            <a:r>
              <a:rPr lang="ar-SY" dirty="0" smtClean="0"/>
              <a:t> -مضادات اكتئاب</a:t>
            </a:r>
          </a:p>
          <a:p>
            <a:r>
              <a:rPr lang="ar-SY" dirty="0" smtClean="0"/>
              <a:t> تقدم العمر يترافق بتناقص ساعات النوم</a:t>
            </a:r>
          </a:p>
          <a:p>
            <a:r>
              <a:rPr lang="ar-SY" dirty="0" smtClean="0"/>
              <a:t> أحداث طارئة كموعد مهم ثاني يوم</a:t>
            </a:r>
          </a:p>
          <a:p>
            <a:r>
              <a:rPr lang="ar-SY" dirty="0" smtClean="0"/>
              <a:t> اختلال الساعة البيولوجية نتيجة السفر وفروق التوقيت</a:t>
            </a:r>
          </a:p>
          <a:p>
            <a:r>
              <a:rPr lang="ar-SY" dirty="0" smtClean="0"/>
              <a:t> أرق مجهول السبب وقد يكون عائليا </a:t>
            </a:r>
          </a:p>
          <a:p>
            <a:r>
              <a:rPr lang="ar-SY" dirty="0" smtClean="0"/>
              <a:t> أسباب نفسية : الاكتئاب الهوس القلق</a:t>
            </a:r>
            <a:endParaRPr lang="ar-S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متلازمة توقف التنفس </a:t>
            </a:r>
            <a:r>
              <a:rPr lang="ar-SY" dirty="0" err="1" smtClean="0"/>
              <a:t>النومي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dirty="0" smtClean="0"/>
              <a:t>توقف بالنفس خلال النوم من ثواني لدقائق متكرر</a:t>
            </a:r>
          </a:p>
          <a:p>
            <a:r>
              <a:rPr lang="ar-SY" dirty="0" smtClean="0"/>
              <a:t>استيقاظ عدة مرات ليلا“ –نعاس </a:t>
            </a:r>
            <a:r>
              <a:rPr lang="ar-SY" dirty="0" err="1" smtClean="0"/>
              <a:t>و</a:t>
            </a:r>
            <a:r>
              <a:rPr lang="ar-SY" dirty="0" smtClean="0"/>
              <a:t> عصبية نهارا“ - مشاكل في الذاكرة</a:t>
            </a:r>
          </a:p>
          <a:p>
            <a:r>
              <a:rPr lang="ar-SY" dirty="0" smtClean="0"/>
              <a:t>نوع مركزي: في المسنين آليته مجهولة -لا مجهود تنفسي</a:t>
            </a:r>
            <a:r>
              <a:rPr lang="en-US" dirty="0" smtClean="0"/>
              <a:t> </a:t>
            </a:r>
            <a:r>
              <a:rPr lang="ar-SY" dirty="0" smtClean="0"/>
              <a:t>نوع انسدادي: يحدث في البدينين –شخير- مجهود تنفسي</a:t>
            </a:r>
          </a:p>
          <a:p>
            <a:pPr>
              <a:buNone/>
            </a:pPr>
            <a:endParaRPr lang="ar-SY" dirty="0" smtClean="0"/>
          </a:p>
          <a:p>
            <a:r>
              <a:rPr lang="ar-SY" dirty="0" smtClean="0"/>
              <a:t>اكتئاب -ارتفاع توتر رئوي -صداع دائم – موت فجائي</a:t>
            </a:r>
            <a:endParaRPr lang="ar-S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dirty="0" smtClean="0"/>
              <a:t>النوم </a:t>
            </a:r>
            <a:r>
              <a:rPr lang="ar-SY" dirty="0" err="1" smtClean="0"/>
              <a:t>الانتيابي</a:t>
            </a:r>
            <a:endParaRPr lang="ar-SY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Y" dirty="0" smtClean="0"/>
              <a:t> </a:t>
            </a:r>
            <a:r>
              <a:rPr lang="ar-SY" dirty="0" err="1" smtClean="0"/>
              <a:t>نوب</a:t>
            </a:r>
            <a:r>
              <a:rPr lang="ar-SY" dirty="0" smtClean="0"/>
              <a:t> من النوم خلال النهار رغم النوم الكافي ليلا“ </a:t>
            </a:r>
          </a:p>
          <a:p>
            <a:r>
              <a:rPr lang="ar-SY" dirty="0" err="1" smtClean="0"/>
              <a:t>لايمقاومها</a:t>
            </a:r>
            <a:r>
              <a:rPr lang="ar-SY" dirty="0" smtClean="0"/>
              <a:t>- حوالي ربع ساعة -عدة مرات باليوم أحيانا </a:t>
            </a:r>
          </a:p>
          <a:p>
            <a:r>
              <a:rPr lang="ar-SY" dirty="0" smtClean="0"/>
              <a:t>تترافق الحالة غالبا“ </a:t>
            </a:r>
            <a:r>
              <a:rPr lang="ar-SY" dirty="0" err="1" smtClean="0"/>
              <a:t>بالجمدة</a:t>
            </a:r>
            <a:r>
              <a:rPr lang="ar-SY" dirty="0" smtClean="0"/>
              <a:t>   </a:t>
            </a:r>
            <a:r>
              <a:rPr lang="en-US" dirty="0" smtClean="0"/>
              <a:t>Cataplexy</a:t>
            </a:r>
            <a:endParaRPr lang="ar-SY" dirty="0" smtClean="0"/>
          </a:p>
          <a:p>
            <a:r>
              <a:rPr lang="ar-SY" dirty="0" smtClean="0"/>
              <a:t>الدخول بنوم الريم بعد عشر دقائق</a:t>
            </a:r>
          </a:p>
          <a:p>
            <a:r>
              <a:rPr lang="ar-SY" dirty="0" smtClean="0"/>
              <a:t>تحدث يوميا“ لثلاثة أشهر</a:t>
            </a:r>
          </a:p>
          <a:p>
            <a:endParaRPr lang="ar-SY" dirty="0" smtClean="0"/>
          </a:p>
          <a:p>
            <a:r>
              <a:rPr lang="ar-SY" dirty="0" smtClean="0"/>
              <a:t>تدهور العمل أو الدراسة وحوادث الطرق</a:t>
            </a:r>
          </a:p>
          <a:p>
            <a:endParaRPr lang="ar-SY" dirty="0" smtClean="0"/>
          </a:p>
          <a:p>
            <a:r>
              <a:rPr lang="ar-SY" dirty="0" smtClean="0"/>
              <a:t>مركبات </a:t>
            </a:r>
            <a:r>
              <a:rPr lang="ar-SY" dirty="0" err="1" smtClean="0"/>
              <a:t>الأمفيتامين</a:t>
            </a:r>
            <a:endParaRPr lang="ar-S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822</Words>
  <PresentationFormat>عرض على الشاشة (3:4)‏</PresentationFormat>
  <Paragraphs>154</Paragraphs>
  <Slides>23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سمة Office</vt:lpstr>
      <vt:lpstr>اضطرابات النوم</vt:lpstr>
      <vt:lpstr>مراحل النوم</vt:lpstr>
      <vt:lpstr>سير النوم</vt:lpstr>
      <vt:lpstr>التشريح العصبي</vt:lpstr>
      <vt:lpstr>الحاجة الفيزيولوجية</vt:lpstr>
      <vt:lpstr>الأرق </vt:lpstr>
      <vt:lpstr>أسباب الأرق</vt:lpstr>
      <vt:lpstr>متلازمة توقف التنفس النومي</vt:lpstr>
      <vt:lpstr>النوم الانتيابي</vt:lpstr>
      <vt:lpstr>فرط النوم النفسي</vt:lpstr>
      <vt:lpstr>متلازمة كلاين ليفن</vt:lpstr>
      <vt:lpstr>متلازمة الأرجل غير المرتاحة</vt:lpstr>
      <vt:lpstr>السير نائما“</vt:lpstr>
      <vt:lpstr>الفزع الليلي</vt:lpstr>
      <vt:lpstr>الكوابيس الليلية</vt:lpstr>
      <vt:lpstr>الرمع العضلي الليلي</vt:lpstr>
      <vt:lpstr>القهم العصابي</vt:lpstr>
      <vt:lpstr>التبدلات الدموية</vt:lpstr>
      <vt:lpstr>عوامل سوء الانذار</vt:lpstr>
      <vt:lpstr>الانذار</vt:lpstr>
      <vt:lpstr>التدبير</vt:lpstr>
      <vt:lpstr>النهام العصبي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اضطرابات النوم</dc:title>
  <dc:creator>ACER</dc:creator>
  <cp:lastModifiedBy>ACER</cp:lastModifiedBy>
  <cp:revision>39</cp:revision>
  <dcterms:created xsi:type="dcterms:W3CDTF">2016-11-25T08:58:20Z</dcterms:created>
  <dcterms:modified xsi:type="dcterms:W3CDTF">2021-12-05T21:53:35Z</dcterms:modified>
</cp:coreProperties>
</file>