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2" r:id="rId3"/>
    <p:sldId id="283" r:id="rId4"/>
    <p:sldId id="263" r:id="rId5"/>
    <p:sldId id="284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Y" dirty="0" smtClean="0"/>
              <a:t>الاضطرابات العصابية</a:t>
            </a:r>
            <a:endParaRPr lang="ar-SY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Y" b="1" dirty="0" smtClean="0">
                <a:solidFill>
                  <a:schemeClr val="tx1"/>
                </a:solidFill>
              </a:rPr>
              <a:t>الدكتور</a:t>
            </a:r>
          </a:p>
          <a:p>
            <a:r>
              <a:rPr lang="ar-SY" b="1" dirty="0" smtClean="0">
                <a:solidFill>
                  <a:schemeClr val="tx1"/>
                </a:solidFill>
              </a:rPr>
              <a:t>مجيد السلوم</a:t>
            </a:r>
          </a:p>
          <a:p>
            <a:r>
              <a:rPr lang="ar-SY" b="1" dirty="0" smtClean="0">
                <a:solidFill>
                  <a:schemeClr val="tx1"/>
                </a:solidFill>
              </a:rPr>
              <a:t>أخصائي بالأمراض النفسية</a:t>
            </a:r>
            <a:endParaRPr lang="ar-SY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الاضطرابات جسدية الشكل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أعراض جسدية متكررة</a:t>
            </a:r>
          </a:p>
          <a:p>
            <a:r>
              <a:rPr lang="ar-SY" dirty="0" smtClean="0"/>
              <a:t>تكرار الاستقصاءات رغم السلبية</a:t>
            </a:r>
          </a:p>
          <a:p>
            <a:r>
              <a:rPr lang="ar-SY" dirty="0" smtClean="0"/>
              <a:t>رفض الأساس النفسي للمظاهر</a:t>
            </a:r>
          </a:p>
          <a:p>
            <a:r>
              <a:rPr lang="ar-SY" dirty="0" smtClean="0"/>
              <a:t>رغم طمأنة الأطباء</a:t>
            </a:r>
          </a:p>
          <a:p>
            <a:r>
              <a:rPr lang="ar-SY" dirty="0" smtClean="0"/>
              <a:t>وجود درجة من المبالغة</a:t>
            </a:r>
            <a:endParaRPr lang="ar-SY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اضطراب التجسيد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شكاوى متعددة مزمنة غير مفسرة</a:t>
            </a:r>
          </a:p>
          <a:p>
            <a:r>
              <a:rPr lang="ar-SY" dirty="0" smtClean="0"/>
              <a:t>13 عرض (تحويلي- هضمي- ألمي- جنسي-قلبي....)</a:t>
            </a:r>
          </a:p>
          <a:p>
            <a:r>
              <a:rPr lang="ar-SY" dirty="0" smtClean="0"/>
              <a:t>أكثر من سنتين</a:t>
            </a:r>
          </a:p>
          <a:p>
            <a:r>
              <a:rPr lang="ar-SY" dirty="0" smtClean="0"/>
              <a:t>قبل عمر الثلاثين</a:t>
            </a:r>
          </a:p>
          <a:p>
            <a:r>
              <a:rPr lang="ar-SY" dirty="0" smtClean="0"/>
              <a:t>النساء</a:t>
            </a:r>
          </a:p>
          <a:p>
            <a:r>
              <a:rPr lang="ar-SY" dirty="0" smtClean="0"/>
              <a:t>التركيز على الأعراض وآثارها</a:t>
            </a:r>
          </a:p>
          <a:p>
            <a:r>
              <a:rPr lang="ar-SY" dirty="0" smtClean="0"/>
              <a:t>الإكثار من الأدوية وعدم الالتزام بالتعليمات وإلحاح بالتبديل</a:t>
            </a:r>
            <a:endParaRPr lang="ar-SY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داء المراق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انشغال </a:t>
            </a:r>
            <a:r>
              <a:rPr lang="ar-SY" dirty="0" err="1" smtClean="0"/>
              <a:t>و</a:t>
            </a:r>
            <a:r>
              <a:rPr lang="ar-SY" dirty="0" smtClean="0"/>
              <a:t> خوف من احتمال الإصابة بمرض خطير</a:t>
            </a:r>
          </a:p>
          <a:p>
            <a:pPr>
              <a:buNone/>
            </a:pPr>
            <a:endParaRPr lang="ar-SY" dirty="0" smtClean="0"/>
          </a:p>
          <a:p>
            <a:r>
              <a:rPr lang="ar-SY" dirty="0" smtClean="0"/>
              <a:t>الجنسين</a:t>
            </a:r>
          </a:p>
          <a:p>
            <a:pPr>
              <a:buNone/>
            </a:pPr>
            <a:endParaRPr lang="ar-SY" dirty="0" smtClean="0"/>
          </a:p>
          <a:p>
            <a:r>
              <a:rPr lang="ar-SY" dirty="0" smtClean="0"/>
              <a:t>التركيز على وجود مرض خطير</a:t>
            </a:r>
          </a:p>
          <a:p>
            <a:pPr>
              <a:buNone/>
            </a:pPr>
            <a:endParaRPr lang="ar-SY" dirty="0" smtClean="0"/>
          </a:p>
          <a:p>
            <a:r>
              <a:rPr lang="ar-SY" dirty="0" smtClean="0"/>
              <a:t>يخاف المريض من الأدوية </a:t>
            </a:r>
            <a:r>
              <a:rPr lang="ar-SY" dirty="0" err="1" smtClean="0"/>
              <a:t>و</a:t>
            </a:r>
            <a:r>
              <a:rPr lang="ar-SY" dirty="0" smtClean="0"/>
              <a:t> تأثيراتها</a:t>
            </a:r>
          </a:p>
          <a:p>
            <a:pPr>
              <a:buNone/>
            </a:pPr>
            <a:endParaRPr lang="ar-SY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اضطرابات أخرى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اضطراب الجهاز المستقل الجسدي الشكل</a:t>
            </a:r>
          </a:p>
          <a:p>
            <a:endParaRPr lang="ar-SY" dirty="0" smtClean="0"/>
          </a:p>
          <a:p>
            <a:r>
              <a:rPr lang="ar-SY" dirty="0" smtClean="0"/>
              <a:t>الألم المستمر الجسدي الشكل </a:t>
            </a:r>
          </a:p>
          <a:p>
            <a:endParaRPr lang="ar-SY" dirty="0" smtClean="0"/>
          </a:p>
          <a:p>
            <a:r>
              <a:rPr lang="ar-SY" dirty="0" smtClean="0"/>
              <a:t>متلازمة التعب المزمن</a:t>
            </a:r>
            <a:endParaRPr lang="ar-SY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الأمراض الجسدية النفسية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Y" dirty="0" smtClean="0"/>
              <a:t>العامل النفسي أهم أسبابها</a:t>
            </a:r>
          </a:p>
          <a:p>
            <a:r>
              <a:rPr lang="ar-SY" dirty="0" err="1" smtClean="0"/>
              <a:t>اثارة</a:t>
            </a:r>
            <a:r>
              <a:rPr lang="ar-SY" dirty="0" smtClean="0"/>
              <a:t> الجملة المستقلة</a:t>
            </a:r>
          </a:p>
          <a:p>
            <a:r>
              <a:rPr lang="ar-SY" dirty="0" smtClean="0"/>
              <a:t>تباطؤ </a:t>
            </a:r>
            <a:r>
              <a:rPr lang="ar-SY" dirty="0" err="1" smtClean="0"/>
              <a:t>الاستقلاب</a:t>
            </a:r>
            <a:r>
              <a:rPr lang="ar-SY" dirty="0" smtClean="0"/>
              <a:t> الأساسي بالضغوط</a:t>
            </a:r>
          </a:p>
          <a:p>
            <a:r>
              <a:rPr lang="ar-SY" dirty="0" smtClean="0"/>
              <a:t>تحريض المحور النخامي </a:t>
            </a:r>
            <a:r>
              <a:rPr lang="ar-SY" dirty="0" err="1" smtClean="0"/>
              <a:t>الكظري</a:t>
            </a:r>
            <a:endParaRPr lang="ar-SY" dirty="0" smtClean="0"/>
          </a:p>
          <a:p>
            <a:r>
              <a:rPr lang="ar-SY" dirty="0" smtClean="0"/>
              <a:t>القرحة الهضمية- </a:t>
            </a:r>
            <a:r>
              <a:rPr lang="ar-SY" dirty="0" err="1" smtClean="0"/>
              <a:t>طمثية</a:t>
            </a:r>
            <a:r>
              <a:rPr lang="ar-SY" dirty="0" smtClean="0"/>
              <a:t>- الربو- </a:t>
            </a:r>
            <a:r>
              <a:rPr lang="ar-SY" dirty="0" err="1" smtClean="0"/>
              <a:t>الشرى</a:t>
            </a:r>
            <a:r>
              <a:rPr lang="ar-SY" dirty="0" smtClean="0"/>
              <a:t>-ثعلبة- حكة-السكري</a:t>
            </a:r>
          </a:p>
          <a:p>
            <a:pPr>
              <a:buNone/>
            </a:pPr>
            <a:r>
              <a:rPr lang="ar-SY" dirty="0" smtClean="0"/>
              <a:t>       اضطرابات مناعية</a:t>
            </a:r>
          </a:p>
          <a:p>
            <a:endParaRPr lang="ar-SY" dirty="0" smtClean="0"/>
          </a:p>
          <a:p>
            <a:r>
              <a:rPr lang="ar-SY" dirty="0" smtClean="0"/>
              <a:t>علاج عضوي</a:t>
            </a:r>
          </a:p>
          <a:p>
            <a:r>
              <a:rPr lang="ar-SY" dirty="0" smtClean="0"/>
              <a:t> دوائي - نفسي</a:t>
            </a:r>
            <a:endParaRPr lang="ar-SY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حالات القلق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err="1" smtClean="0"/>
              <a:t>بنزوديازبين</a:t>
            </a:r>
            <a:r>
              <a:rPr lang="ar-SY" dirty="0" smtClean="0"/>
              <a:t> : طويلة – متوسطة </a:t>
            </a:r>
          </a:p>
          <a:p>
            <a:r>
              <a:rPr lang="ar-SY" dirty="0" err="1" smtClean="0"/>
              <a:t>الكاربامات</a:t>
            </a:r>
            <a:r>
              <a:rPr lang="ar-SY" dirty="0" smtClean="0"/>
              <a:t> : </a:t>
            </a:r>
            <a:r>
              <a:rPr lang="ar-SY" dirty="0" err="1" smtClean="0"/>
              <a:t>ميبروبامات</a:t>
            </a:r>
            <a:endParaRPr lang="ar-SY" dirty="0" smtClean="0"/>
          </a:p>
          <a:p>
            <a:r>
              <a:rPr lang="ar-SY" dirty="0" smtClean="0"/>
              <a:t>مضادات </a:t>
            </a:r>
            <a:r>
              <a:rPr lang="ar-SY" dirty="0" err="1" smtClean="0"/>
              <a:t>الهستامين</a:t>
            </a:r>
            <a:r>
              <a:rPr lang="ar-SY" dirty="0" smtClean="0"/>
              <a:t> : </a:t>
            </a:r>
            <a:r>
              <a:rPr lang="ar-SY" dirty="0" err="1" smtClean="0"/>
              <a:t>هيدروكسيزين</a:t>
            </a:r>
            <a:endParaRPr lang="ar-SY" dirty="0" smtClean="0"/>
          </a:p>
          <a:p>
            <a:r>
              <a:rPr lang="ar-SY" dirty="0" err="1" smtClean="0"/>
              <a:t>بيسبيرون</a:t>
            </a:r>
            <a:endParaRPr lang="ar-SY" dirty="0" smtClean="0"/>
          </a:p>
          <a:p>
            <a:r>
              <a:rPr lang="ar-SY" dirty="0" smtClean="0"/>
              <a:t>المهدئات الكبرى : </a:t>
            </a:r>
            <a:r>
              <a:rPr lang="ar-SY" dirty="0" err="1" smtClean="0"/>
              <a:t>كلوربرومازين</a:t>
            </a:r>
            <a:endParaRPr lang="ar-SY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err="1" smtClean="0"/>
              <a:t>البنزوديازبينات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أثر حال للقلق</a:t>
            </a:r>
          </a:p>
          <a:p>
            <a:r>
              <a:rPr lang="ar-SY" dirty="0" smtClean="0"/>
              <a:t>أثر </a:t>
            </a:r>
            <a:r>
              <a:rPr lang="ar-SY" dirty="0" err="1" smtClean="0"/>
              <a:t>مهدىء</a:t>
            </a:r>
            <a:endParaRPr lang="ar-SY" dirty="0" smtClean="0"/>
          </a:p>
          <a:p>
            <a:r>
              <a:rPr lang="ar-SY" dirty="0" smtClean="0"/>
              <a:t>مرخي عضلي</a:t>
            </a:r>
          </a:p>
          <a:p>
            <a:r>
              <a:rPr lang="ar-SY" dirty="0" smtClean="0"/>
              <a:t>مضاد اختلاج</a:t>
            </a:r>
          </a:p>
          <a:p>
            <a:r>
              <a:rPr lang="ar-SY" dirty="0" smtClean="0"/>
              <a:t>فعل مولد </a:t>
            </a:r>
            <a:r>
              <a:rPr lang="ar-SY" dirty="0" err="1" smtClean="0"/>
              <a:t>للنساوة</a:t>
            </a:r>
            <a:endParaRPr lang="ar-SY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آلية التأثير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مستقبلات </a:t>
            </a:r>
            <a:r>
              <a:rPr lang="en-US" dirty="0" smtClean="0"/>
              <a:t>BDZ </a:t>
            </a:r>
            <a:r>
              <a:rPr lang="ar-SY" dirty="0" smtClean="0"/>
              <a:t> في القشرة </a:t>
            </a:r>
            <a:r>
              <a:rPr lang="ar-SY" dirty="0" err="1" smtClean="0"/>
              <a:t>و</a:t>
            </a:r>
            <a:r>
              <a:rPr lang="ar-SY" dirty="0" smtClean="0"/>
              <a:t> </a:t>
            </a:r>
            <a:r>
              <a:rPr lang="ar-SY" dirty="0" err="1" smtClean="0"/>
              <a:t>اللمبي</a:t>
            </a:r>
            <a:endParaRPr lang="ar-SY" dirty="0" smtClean="0"/>
          </a:p>
          <a:p>
            <a:r>
              <a:rPr lang="ar-SY" dirty="0" smtClean="0"/>
              <a:t>ارتباط مع </a:t>
            </a:r>
            <a:r>
              <a:rPr lang="en-US" dirty="0" smtClean="0"/>
              <a:t>GABA</a:t>
            </a:r>
            <a:r>
              <a:rPr lang="ar-SY" dirty="0" smtClean="0"/>
              <a:t> </a:t>
            </a:r>
          </a:p>
          <a:p>
            <a:r>
              <a:rPr lang="ar-SY" dirty="0" smtClean="0"/>
              <a:t>فتح </a:t>
            </a:r>
            <a:r>
              <a:rPr lang="ar-SY" dirty="0" err="1" smtClean="0"/>
              <a:t>أقنية</a:t>
            </a:r>
            <a:r>
              <a:rPr lang="ar-SY" dirty="0" smtClean="0"/>
              <a:t> </a:t>
            </a:r>
            <a:r>
              <a:rPr lang="ar-SY" dirty="0" err="1" smtClean="0"/>
              <a:t>الكلور</a:t>
            </a:r>
            <a:endParaRPr lang="ar-SY" dirty="0" smtClean="0"/>
          </a:p>
          <a:p>
            <a:r>
              <a:rPr lang="ar-SY" dirty="0" smtClean="0"/>
              <a:t>زيادة استقطاب </a:t>
            </a:r>
            <a:r>
              <a:rPr lang="ar-SY" dirty="0" err="1" smtClean="0"/>
              <a:t>العصبون</a:t>
            </a:r>
            <a:endParaRPr lang="ar-SY" dirty="0" smtClean="0"/>
          </a:p>
          <a:p>
            <a:endParaRPr lang="ar-SY" dirty="0" smtClean="0"/>
          </a:p>
          <a:p>
            <a:r>
              <a:rPr lang="ar-SY" dirty="0" smtClean="0"/>
              <a:t>الأثر الحال للقلق مرتبط </a:t>
            </a:r>
            <a:r>
              <a:rPr lang="ar-SY" dirty="0" err="1" smtClean="0"/>
              <a:t>بانقاص</a:t>
            </a:r>
            <a:r>
              <a:rPr lang="ar-SY" dirty="0" smtClean="0"/>
              <a:t> النشاط السيروتونين </a:t>
            </a:r>
            <a:r>
              <a:rPr lang="ar-SY" dirty="0" err="1" smtClean="0"/>
              <a:t>و</a:t>
            </a:r>
            <a:r>
              <a:rPr lang="ar-SY" dirty="0" smtClean="0"/>
              <a:t>/أو الأدرينالين</a:t>
            </a:r>
            <a:endParaRPr lang="ar-SY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التحذيرات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التحمل</a:t>
            </a:r>
          </a:p>
          <a:p>
            <a:r>
              <a:rPr lang="ar-SY" dirty="0" smtClean="0"/>
              <a:t>الاعتماد</a:t>
            </a:r>
          </a:p>
          <a:p>
            <a:r>
              <a:rPr lang="ar-SY" dirty="0" smtClean="0"/>
              <a:t>السحب</a:t>
            </a:r>
          </a:p>
          <a:p>
            <a:r>
              <a:rPr lang="ar-SY" dirty="0" smtClean="0"/>
              <a:t>ارتداد القلق</a:t>
            </a:r>
          </a:p>
          <a:p>
            <a:r>
              <a:rPr lang="ar-SY" dirty="0" err="1" smtClean="0"/>
              <a:t>النساوة</a:t>
            </a:r>
            <a:endParaRPr lang="ar-SY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التأثيرات الجانبية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التهدئة </a:t>
            </a:r>
            <a:r>
              <a:rPr lang="ar-SY" dirty="0" err="1" smtClean="0"/>
              <a:t>و</a:t>
            </a:r>
            <a:r>
              <a:rPr lang="ar-SY" dirty="0" smtClean="0"/>
              <a:t> الاضطرابات </a:t>
            </a:r>
            <a:r>
              <a:rPr lang="ar-SY" dirty="0" err="1" smtClean="0"/>
              <a:t>الاستعرافية</a:t>
            </a:r>
            <a:endParaRPr lang="ar-SY" dirty="0" smtClean="0"/>
          </a:p>
          <a:p>
            <a:r>
              <a:rPr lang="ar-SY" dirty="0" smtClean="0"/>
              <a:t>النسيان</a:t>
            </a:r>
          </a:p>
          <a:p>
            <a:r>
              <a:rPr lang="ar-SY" dirty="0" smtClean="0"/>
              <a:t>التأثير </a:t>
            </a:r>
            <a:r>
              <a:rPr lang="ar-SY" dirty="0" err="1" smtClean="0"/>
              <a:t>التناقضي</a:t>
            </a:r>
            <a:endParaRPr lang="ar-SY" dirty="0" smtClean="0"/>
          </a:p>
          <a:p>
            <a:r>
              <a:rPr lang="ar-SY" dirty="0" smtClean="0"/>
              <a:t>تثبيط التنفس </a:t>
            </a:r>
            <a:r>
              <a:rPr lang="ar-SY" dirty="0" err="1" smtClean="0"/>
              <a:t>و</a:t>
            </a:r>
            <a:r>
              <a:rPr lang="ar-SY" dirty="0" smtClean="0"/>
              <a:t> التهاب الوريد </a:t>
            </a:r>
            <a:r>
              <a:rPr lang="ar-SY" dirty="0" err="1" smtClean="0"/>
              <a:t>الخثري</a:t>
            </a:r>
            <a:endParaRPr lang="ar-SY" dirty="0" smtClean="0"/>
          </a:p>
          <a:p>
            <a:r>
              <a:rPr lang="ar-SY" dirty="0" smtClean="0"/>
              <a:t>التخليط الذهني عند المسنين</a:t>
            </a:r>
            <a:endParaRPr lang="ar-SY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الاضطرابات التحويلية </a:t>
            </a:r>
            <a:r>
              <a:rPr lang="ar-SY" dirty="0" err="1" smtClean="0"/>
              <a:t>و</a:t>
            </a:r>
            <a:r>
              <a:rPr lang="ar-SY" dirty="0" smtClean="0"/>
              <a:t> التفارقية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Y" dirty="0" smtClean="0"/>
              <a:t>الاضطراب التحويلي: تحويل الصراع إلى شكل جسدي</a:t>
            </a:r>
          </a:p>
          <a:p>
            <a:r>
              <a:rPr lang="ar-SY" dirty="0" smtClean="0"/>
              <a:t>الاضطراب التفا رقي : افتراق عن الواقع</a:t>
            </a:r>
          </a:p>
          <a:p>
            <a:endParaRPr lang="ar-SY" dirty="0" smtClean="0"/>
          </a:p>
          <a:p>
            <a:r>
              <a:rPr lang="ar-SY" dirty="0" smtClean="0"/>
              <a:t>المسببات :</a:t>
            </a:r>
          </a:p>
          <a:p>
            <a:pPr marL="514350" indent="-514350">
              <a:buFont typeface="+mj-lt"/>
              <a:buAutoNum type="arabicPeriod"/>
            </a:pPr>
            <a:r>
              <a:rPr lang="ar-SY" dirty="0" smtClean="0"/>
              <a:t>سوء عمل الفص </a:t>
            </a:r>
            <a:r>
              <a:rPr lang="ar-SY" dirty="0" err="1" smtClean="0"/>
              <a:t>الجبهي</a:t>
            </a:r>
            <a:r>
              <a:rPr lang="ar-SY" dirty="0" smtClean="0"/>
              <a:t> الأيمن</a:t>
            </a:r>
          </a:p>
          <a:p>
            <a:pPr marL="514350" indent="-514350">
              <a:buFont typeface="+mj-lt"/>
              <a:buAutoNum type="arabicPeriod"/>
            </a:pPr>
            <a:r>
              <a:rPr lang="ar-SY" dirty="0" smtClean="0"/>
              <a:t>استعداد وراثي</a:t>
            </a:r>
          </a:p>
          <a:p>
            <a:pPr marL="514350" indent="-514350">
              <a:buFont typeface="+mj-lt"/>
              <a:buAutoNum type="arabicPeriod"/>
            </a:pPr>
            <a:r>
              <a:rPr lang="ar-SY" dirty="0" smtClean="0"/>
              <a:t>سوء تعلم التأقلم</a:t>
            </a:r>
          </a:p>
          <a:p>
            <a:pPr marL="514350" indent="-514350">
              <a:buFont typeface="+mj-lt"/>
              <a:buAutoNum type="arabicPeriod"/>
            </a:pPr>
            <a:r>
              <a:rPr lang="ar-SY" dirty="0" err="1" smtClean="0"/>
              <a:t>الرضوض</a:t>
            </a:r>
            <a:r>
              <a:rPr lang="ar-SY" dirty="0" smtClean="0"/>
              <a:t> الجسدية </a:t>
            </a:r>
            <a:r>
              <a:rPr lang="ar-SY" dirty="0" err="1" smtClean="0"/>
              <a:t>و</a:t>
            </a:r>
            <a:r>
              <a:rPr lang="ar-SY" dirty="0" smtClean="0"/>
              <a:t> الجنسية</a:t>
            </a:r>
          </a:p>
          <a:p>
            <a:pPr marL="514350" indent="-514350">
              <a:buFont typeface="+mj-lt"/>
              <a:buAutoNum type="arabicPeriod"/>
            </a:pPr>
            <a:r>
              <a:rPr lang="ar-SY" dirty="0" smtClean="0"/>
              <a:t>بالتحليل النفسي : كسب أولي </a:t>
            </a:r>
            <a:r>
              <a:rPr lang="ar-SY" dirty="0" err="1" smtClean="0"/>
              <a:t>و</a:t>
            </a:r>
            <a:r>
              <a:rPr lang="ar-SY" dirty="0" smtClean="0"/>
              <a:t> ثانوي</a:t>
            </a:r>
            <a:endParaRPr lang="ar-SY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مضادات </a:t>
            </a:r>
            <a:r>
              <a:rPr lang="ar-SY" dirty="0" err="1" smtClean="0"/>
              <a:t>الاستطباب</a:t>
            </a:r>
            <a:r>
              <a:rPr lang="ar-SY" dirty="0" smtClean="0"/>
              <a:t> المطلقة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حساسية</a:t>
            </a:r>
          </a:p>
          <a:p>
            <a:r>
              <a:rPr lang="ar-SY" dirty="0" smtClean="0"/>
              <a:t>قصور تنفسي غير </a:t>
            </a:r>
            <a:r>
              <a:rPr lang="ar-SY" dirty="0" err="1" smtClean="0"/>
              <a:t>معاوض</a:t>
            </a:r>
            <a:endParaRPr lang="ar-SY" dirty="0" smtClean="0"/>
          </a:p>
          <a:p>
            <a:r>
              <a:rPr lang="ar-SY" dirty="0" smtClean="0"/>
              <a:t>الوهن العضلي الوخيم</a:t>
            </a:r>
            <a:endParaRPr lang="ar-SY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حالات خاصة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الحمل :  الفئة </a:t>
            </a:r>
            <a:r>
              <a:rPr lang="en-US" dirty="0" smtClean="0"/>
              <a:t>D</a:t>
            </a:r>
            <a:r>
              <a:rPr lang="ar-SY" dirty="0" smtClean="0"/>
              <a:t> </a:t>
            </a:r>
          </a:p>
          <a:p>
            <a:pPr>
              <a:buNone/>
            </a:pPr>
            <a:r>
              <a:rPr lang="ar-SY" dirty="0" smtClean="0"/>
              <a:t>  الحذر في الثلث الأول</a:t>
            </a:r>
          </a:p>
          <a:p>
            <a:pPr>
              <a:buNone/>
            </a:pPr>
            <a:r>
              <a:rPr lang="ar-SY" dirty="0" smtClean="0"/>
              <a:t>  </a:t>
            </a:r>
            <a:r>
              <a:rPr lang="ar-SY" dirty="0" err="1" smtClean="0"/>
              <a:t>انقاص</a:t>
            </a:r>
            <a:r>
              <a:rPr lang="ar-SY" dirty="0" smtClean="0"/>
              <a:t> و </a:t>
            </a:r>
            <a:r>
              <a:rPr lang="ar-SY" dirty="0" err="1" smtClean="0"/>
              <a:t>ايقاف</a:t>
            </a:r>
            <a:r>
              <a:rPr lang="ar-SY" dirty="0" smtClean="0"/>
              <a:t> قبل الولادة ( رضيع رخو- تثبيط تنفسي )</a:t>
            </a:r>
          </a:p>
          <a:p>
            <a:r>
              <a:rPr lang="ar-SY" dirty="0" err="1" smtClean="0"/>
              <a:t>انقاص</a:t>
            </a:r>
            <a:r>
              <a:rPr lang="ar-SY" dirty="0" smtClean="0"/>
              <a:t> الجرعة عند المسنين مع الانتباه للسقوط</a:t>
            </a:r>
            <a:endParaRPr lang="ar-SY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طرق </a:t>
            </a:r>
            <a:r>
              <a:rPr lang="ar-SY" dirty="0" err="1" smtClean="0"/>
              <a:t>الاعطاء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الطريق الفموي هو المفضل</a:t>
            </a:r>
          </a:p>
          <a:p>
            <a:endParaRPr lang="ar-SY" dirty="0" smtClean="0"/>
          </a:p>
          <a:p>
            <a:r>
              <a:rPr lang="ar-SY" dirty="0" smtClean="0"/>
              <a:t>الطرق العضلي امتصاص غير منتظم غير كامل </a:t>
            </a:r>
            <a:r>
              <a:rPr lang="ar-SY" dirty="0" err="1" smtClean="0"/>
              <a:t>و</a:t>
            </a:r>
            <a:r>
              <a:rPr lang="ar-SY" dirty="0" smtClean="0"/>
              <a:t> بطيء</a:t>
            </a:r>
          </a:p>
          <a:p>
            <a:endParaRPr lang="ar-SY" dirty="0" smtClean="0"/>
          </a:p>
          <a:p>
            <a:r>
              <a:rPr lang="ar-SY" dirty="0" smtClean="0"/>
              <a:t>التسريب الوريدي</a:t>
            </a:r>
            <a:endParaRPr lang="ar-SY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العلاجات النفسية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التحليل النفسي</a:t>
            </a:r>
          </a:p>
          <a:p>
            <a:r>
              <a:rPr lang="ar-SY" dirty="0" smtClean="0"/>
              <a:t>العلاج النفسي الداعم</a:t>
            </a:r>
          </a:p>
          <a:p>
            <a:r>
              <a:rPr lang="ar-SY" dirty="0" smtClean="0"/>
              <a:t>العلاج المعرفي</a:t>
            </a:r>
          </a:p>
          <a:p>
            <a:r>
              <a:rPr lang="ar-SY" dirty="0" smtClean="0"/>
              <a:t>العلاج السلوكي</a:t>
            </a:r>
          </a:p>
          <a:p>
            <a:r>
              <a:rPr lang="ar-SY" dirty="0" smtClean="0"/>
              <a:t>العلاج الجمعي</a:t>
            </a:r>
          </a:p>
          <a:p>
            <a:r>
              <a:rPr lang="ar-SY" dirty="0" smtClean="0"/>
              <a:t>العلاج البيئي </a:t>
            </a:r>
            <a:r>
              <a:rPr lang="ar-SY" dirty="0" err="1" smtClean="0"/>
              <a:t>و</a:t>
            </a:r>
            <a:r>
              <a:rPr lang="ar-SY" dirty="0" smtClean="0"/>
              <a:t> الاجتماعي</a:t>
            </a:r>
            <a:endParaRPr lang="ar-SY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شكرا“ لكم</a:t>
            </a:r>
            <a:endParaRPr lang="ar-SY" dirty="0"/>
          </a:p>
        </p:txBody>
      </p:sp>
      <p:pic>
        <p:nvPicPr>
          <p:cNvPr id="4" name="عنصر نائب للمحتوى 3" descr="Jellyfish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المؤشرات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إنكار الصراعات التي تكون واضحة للمحيطين</a:t>
            </a:r>
          </a:p>
          <a:p>
            <a:r>
              <a:rPr lang="ar-SY" dirty="0" smtClean="0"/>
              <a:t>تختلف درجة العجز وفقا“ للانفعال –نوع </a:t>
            </a:r>
            <a:r>
              <a:rPr lang="ar-SY" dirty="0" err="1" smtClean="0"/>
              <a:t>و</a:t>
            </a:r>
            <a:r>
              <a:rPr lang="ar-SY" dirty="0" smtClean="0"/>
              <a:t> عدد المحيطين</a:t>
            </a:r>
          </a:p>
          <a:p>
            <a:r>
              <a:rPr lang="ar-SY" dirty="0" smtClean="0"/>
              <a:t>محاولات لفت الانتباه للعرض</a:t>
            </a:r>
          </a:p>
          <a:p>
            <a:r>
              <a:rPr lang="ar-SY" dirty="0" smtClean="0"/>
              <a:t>القبول </a:t>
            </a:r>
            <a:r>
              <a:rPr lang="ar-SY" dirty="0" err="1" smtClean="0"/>
              <a:t>و</a:t>
            </a:r>
            <a:r>
              <a:rPr lang="ar-SY" dirty="0" smtClean="0"/>
              <a:t> لامبالاة</a:t>
            </a:r>
          </a:p>
          <a:p>
            <a:endParaRPr lang="ar-SY" dirty="0" smtClean="0"/>
          </a:p>
          <a:p>
            <a:r>
              <a:rPr lang="ar-SY" dirty="0" smtClean="0"/>
              <a:t>الترافق مع فرط نشاط المستقل أو الشعور بالألم تصنف مع الاضطرابات جسدية الشكل</a:t>
            </a:r>
            <a:endParaRPr lang="ar-SY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الاضطراب التحويلي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حركية : شلل – فقد الصوت – </a:t>
            </a:r>
            <a:r>
              <a:rPr lang="ar-SY" dirty="0" err="1" smtClean="0"/>
              <a:t>نوب</a:t>
            </a:r>
            <a:r>
              <a:rPr lang="ar-SY" dirty="0" smtClean="0"/>
              <a:t> – سبات</a:t>
            </a:r>
          </a:p>
          <a:p>
            <a:endParaRPr lang="ar-SY" dirty="0" smtClean="0"/>
          </a:p>
          <a:p>
            <a:r>
              <a:rPr lang="ar-SY" dirty="0" smtClean="0"/>
              <a:t>حسية : فقد الحس – عمى – خدر</a:t>
            </a:r>
          </a:p>
          <a:p>
            <a:endParaRPr lang="ar-SY" dirty="0" smtClean="0"/>
          </a:p>
          <a:p>
            <a:r>
              <a:rPr lang="ar-SY" dirty="0" err="1" smtClean="0"/>
              <a:t>حشوية</a:t>
            </a:r>
            <a:r>
              <a:rPr lang="ar-SY" dirty="0" smtClean="0"/>
              <a:t> : غثيان </a:t>
            </a:r>
            <a:r>
              <a:rPr lang="ar-SY" dirty="0" err="1" smtClean="0"/>
              <a:t>و</a:t>
            </a:r>
            <a:r>
              <a:rPr lang="ar-SY" dirty="0" smtClean="0"/>
              <a:t> </a:t>
            </a:r>
            <a:r>
              <a:rPr lang="ar-SY" dirty="0" err="1" smtClean="0"/>
              <a:t>اقياء</a:t>
            </a:r>
            <a:r>
              <a:rPr lang="ar-SY" dirty="0" smtClean="0"/>
              <a:t> – حمل – الم الجماع – لقمة </a:t>
            </a:r>
            <a:r>
              <a:rPr lang="ar-SY" dirty="0" err="1" smtClean="0"/>
              <a:t>هراعية</a:t>
            </a:r>
            <a:endParaRPr lang="ar-SY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صفات النوبة التحويلية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تحدث أمام الناس</a:t>
            </a:r>
          </a:p>
          <a:p>
            <a:r>
              <a:rPr lang="ar-SY" dirty="0" smtClean="0"/>
              <a:t>تترافق مع أزمة انفعالية</a:t>
            </a:r>
          </a:p>
          <a:p>
            <a:r>
              <a:rPr lang="ar-SY" dirty="0" smtClean="0"/>
              <a:t>لا يؤذي نفسه</a:t>
            </a:r>
          </a:p>
          <a:p>
            <a:r>
              <a:rPr lang="ar-SY" dirty="0" smtClean="0"/>
              <a:t>لا يحدث انفلات مصرات</a:t>
            </a:r>
          </a:p>
          <a:p>
            <a:r>
              <a:rPr lang="ar-SY" dirty="0" smtClean="0"/>
              <a:t>لا تأخذ شكلا“ نموذجيا“ للاختلاج</a:t>
            </a:r>
            <a:endParaRPr lang="ar-SY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الاضطرابات التفارقية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فقد الذاكرة</a:t>
            </a:r>
          </a:p>
          <a:p>
            <a:r>
              <a:rPr lang="ar-SY" dirty="0" err="1" smtClean="0"/>
              <a:t>الشراد</a:t>
            </a:r>
            <a:endParaRPr lang="ar-SY" dirty="0" smtClean="0"/>
          </a:p>
          <a:p>
            <a:r>
              <a:rPr lang="ar-SY" dirty="0" smtClean="0"/>
              <a:t>تعدد الشخصية</a:t>
            </a:r>
          </a:p>
          <a:p>
            <a:r>
              <a:rPr lang="ar-SY" dirty="0" smtClean="0"/>
              <a:t>متلازمة </a:t>
            </a:r>
            <a:r>
              <a:rPr lang="ar-SY" dirty="0" err="1" smtClean="0"/>
              <a:t>غانسر</a:t>
            </a:r>
            <a:endParaRPr lang="ar-SY" dirty="0" smtClean="0"/>
          </a:p>
          <a:p>
            <a:r>
              <a:rPr lang="ar-SY" dirty="0" err="1" smtClean="0"/>
              <a:t>الهرع</a:t>
            </a:r>
            <a:r>
              <a:rPr lang="ar-SY" dirty="0" smtClean="0"/>
              <a:t> </a:t>
            </a:r>
            <a:r>
              <a:rPr lang="ar-SY" dirty="0" err="1" smtClean="0"/>
              <a:t>المنفعي</a:t>
            </a:r>
            <a:endParaRPr lang="ar-SY" dirty="0" smtClean="0"/>
          </a:p>
          <a:p>
            <a:r>
              <a:rPr lang="ar-SY" dirty="0" err="1" smtClean="0"/>
              <a:t>الهرع</a:t>
            </a:r>
            <a:r>
              <a:rPr lang="ar-SY" dirty="0" smtClean="0"/>
              <a:t> الجماعي</a:t>
            </a:r>
            <a:endParaRPr lang="ar-SY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الإنذار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50% يشفون</a:t>
            </a:r>
          </a:p>
          <a:p>
            <a:r>
              <a:rPr lang="ar-SY" dirty="0" smtClean="0"/>
              <a:t>25% يعندون خاصة بعد استمرارها لسنتين</a:t>
            </a:r>
          </a:p>
          <a:p>
            <a:r>
              <a:rPr lang="ar-SY" dirty="0" smtClean="0"/>
              <a:t>قد تختلط باكتئاب – إدمان – تصرفات اندفاعية</a:t>
            </a:r>
          </a:p>
          <a:p>
            <a:endParaRPr lang="ar-SY" dirty="0" smtClean="0"/>
          </a:p>
          <a:p>
            <a:r>
              <a:rPr lang="ar-SY" dirty="0" smtClean="0"/>
              <a:t>الإنذار جيد :</a:t>
            </a:r>
          </a:p>
          <a:p>
            <a:pPr>
              <a:buNone/>
            </a:pPr>
            <a:r>
              <a:rPr lang="ar-SY" dirty="0" smtClean="0"/>
              <a:t>بدء حاد      -  بعد كرب    -  ذكاء جيد   -  معالجة مبكرة</a:t>
            </a:r>
            <a:endParaRPr lang="ar-SY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العلاج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الابتعاد عن الاستشفاء</a:t>
            </a:r>
          </a:p>
          <a:p>
            <a:r>
              <a:rPr lang="ar-SY" dirty="0" smtClean="0"/>
              <a:t>عدم المبالغة بالتحاليل </a:t>
            </a:r>
            <a:r>
              <a:rPr lang="ar-SY" dirty="0" err="1" smtClean="0"/>
              <a:t>و</a:t>
            </a:r>
            <a:r>
              <a:rPr lang="ar-SY" dirty="0" smtClean="0"/>
              <a:t> الاستقصاءات</a:t>
            </a:r>
          </a:p>
          <a:p>
            <a:r>
              <a:rPr lang="ar-SY" dirty="0" smtClean="0"/>
              <a:t>علاج دوائي </a:t>
            </a:r>
          </a:p>
          <a:p>
            <a:r>
              <a:rPr lang="ar-SY" dirty="0" smtClean="0"/>
              <a:t>علاج نفسي </a:t>
            </a:r>
            <a:r>
              <a:rPr lang="ar-SY" dirty="0" err="1" smtClean="0"/>
              <a:t>و</a:t>
            </a:r>
            <a:r>
              <a:rPr lang="ar-SY" dirty="0" smtClean="0"/>
              <a:t> هو الأهم</a:t>
            </a:r>
            <a:endParaRPr lang="ar-SY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اضطرابات الكروب </a:t>
            </a:r>
            <a:r>
              <a:rPr lang="ar-SY" dirty="0" err="1" smtClean="0"/>
              <a:t>و</a:t>
            </a:r>
            <a:r>
              <a:rPr lang="ar-SY" dirty="0" smtClean="0"/>
              <a:t> التأقلم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اضطراب الكرب الحاد : تبلد – ذهول– </a:t>
            </a:r>
            <a:r>
              <a:rPr lang="ar-SY" dirty="0" err="1" smtClean="0"/>
              <a:t>رجفان</a:t>
            </a:r>
            <a:r>
              <a:rPr lang="ar-SY" dirty="0" smtClean="0"/>
              <a:t> و تعرق بارد</a:t>
            </a:r>
          </a:p>
          <a:p>
            <a:pPr>
              <a:buNone/>
            </a:pPr>
            <a:r>
              <a:rPr lang="ar-SY" dirty="0" smtClean="0"/>
              <a:t>      تبدد – انسحاب أو اندفاع – فعالية ذاتية – نسيان – تحويل</a:t>
            </a:r>
          </a:p>
          <a:p>
            <a:pPr>
              <a:buNone/>
            </a:pPr>
            <a:r>
              <a:rPr lang="ar-SY" dirty="0" smtClean="0"/>
              <a:t>      ظهور سريع مع تحسن خلال ساعات</a:t>
            </a:r>
          </a:p>
          <a:p>
            <a:r>
              <a:rPr lang="ar-SY" dirty="0" smtClean="0"/>
              <a:t>اضطراب الكرب التالي </a:t>
            </a:r>
            <a:r>
              <a:rPr lang="ar-SY" dirty="0" err="1" smtClean="0"/>
              <a:t>للرض</a:t>
            </a:r>
            <a:r>
              <a:rPr lang="ar-SY" dirty="0" smtClean="0"/>
              <a:t>:</a:t>
            </a:r>
          </a:p>
          <a:p>
            <a:pPr>
              <a:buNone/>
            </a:pPr>
            <a:r>
              <a:rPr lang="ar-SY" dirty="0" smtClean="0"/>
              <a:t>عودة عيش الحدث – تجنب– فرط فعالية ذاتية </a:t>
            </a:r>
            <a:r>
              <a:rPr lang="ar-SY" dirty="0" err="1" smtClean="0"/>
              <a:t>و</a:t>
            </a:r>
            <a:r>
              <a:rPr lang="ar-SY" dirty="0" smtClean="0"/>
              <a:t> سرعة استثارة</a:t>
            </a:r>
          </a:p>
          <a:p>
            <a:r>
              <a:rPr lang="ar-SY" dirty="0" smtClean="0"/>
              <a:t>اضطراب التأقلم : </a:t>
            </a:r>
          </a:p>
          <a:p>
            <a:pPr>
              <a:buNone/>
            </a:pPr>
            <a:r>
              <a:rPr lang="ar-SY" dirty="0" smtClean="0"/>
              <a:t>    مظاهر توتر وضيق أو حزن مع اضطراب سلوك</a:t>
            </a:r>
            <a:endParaRPr lang="ar-SY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558</Words>
  <PresentationFormat>عرض على الشاشة (3:4)‏</PresentationFormat>
  <Paragraphs>152</Paragraphs>
  <Slides>24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24</vt:i4>
      </vt:variant>
    </vt:vector>
  </HeadingPairs>
  <TitlesOfParts>
    <vt:vector size="25" baseType="lpstr">
      <vt:lpstr>سمة Office</vt:lpstr>
      <vt:lpstr>الاضطرابات العصابية</vt:lpstr>
      <vt:lpstr>الاضطرابات التحويلية و التفارقية</vt:lpstr>
      <vt:lpstr>المؤشرات</vt:lpstr>
      <vt:lpstr>الاضطراب التحويلي</vt:lpstr>
      <vt:lpstr>صفات النوبة التحويلية</vt:lpstr>
      <vt:lpstr>الاضطرابات التفارقية</vt:lpstr>
      <vt:lpstr>الإنذار</vt:lpstr>
      <vt:lpstr>العلاج</vt:lpstr>
      <vt:lpstr>اضطرابات الكروب و التأقلم</vt:lpstr>
      <vt:lpstr>الاضطرابات جسدية الشكل</vt:lpstr>
      <vt:lpstr>اضطراب التجسيد</vt:lpstr>
      <vt:lpstr>داء المراق</vt:lpstr>
      <vt:lpstr>اضطرابات أخرى</vt:lpstr>
      <vt:lpstr>الأمراض الجسدية النفسية</vt:lpstr>
      <vt:lpstr>حالات القلق</vt:lpstr>
      <vt:lpstr>البنزوديازبينات</vt:lpstr>
      <vt:lpstr>آلية التأثير</vt:lpstr>
      <vt:lpstr>التحذيرات</vt:lpstr>
      <vt:lpstr>التأثيرات الجانبية</vt:lpstr>
      <vt:lpstr>مضادات الاستطباب المطلقة</vt:lpstr>
      <vt:lpstr>حالات خاصة</vt:lpstr>
      <vt:lpstr>طرق الاعطاء</vt:lpstr>
      <vt:lpstr>العلاجات النفسية</vt:lpstr>
      <vt:lpstr>شكرا“ لكم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الاضطرابات العصابية</dc:title>
  <dc:creator>ACER</dc:creator>
  <cp:lastModifiedBy>ACER</cp:lastModifiedBy>
  <cp:revision>42</cp:revision>
  <dcterms:created xsi:type="dcterms:W3CDTF">2016-10-12T19:47:47Z</dcterms:created>
  <dcterms:modified xsi:type="dcterms:W3CDTF">2022-10-15T20:37:24Z</dcterms:modified>
</cp:coreProperties>
</file>