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F0D7AB-C5F1-42C0-8C22-6BE7D8B05D84}" type="datetimeFigureOut">
              <a:rPr lang="ar-SY" smtClean="0"/>
              <a:pPr/>
              <a:t>16/04/1443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40E1C93-80AA-44B9-A26D-BD49FC6D4EED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مجموعة من</a:t>
            </a:r>
            <a:r>
              <a:rPr lang="ar-SY" baseline="0" dirty="0" smtClean="0"/>
              <a:t> المظاهر الجسدية </a:t>
            </a:r>
            <a:r>
              <a:rPr lang="ar-SY" baseline="0" dirty="0" err="1" smtClean="0"/>
              <a:t>و</a:t>
            </a:r>
            <a:r>
              <a:rPr lang="ar-SY" baseline="0" dirty="0" smtClean="0"/>
              <a:t> السلوكية والمعرفية الناجمة عن الاستخدام المتكرر لمادة فعالة ، توفر ثلاثة أو أكثر خلال آخر سنة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E1C93-80AA-44B9-A26D-BD49FC6D4EED}" type="slidenum">
              <a:rPr lang="ar-SY" smtClean="0"/>
              <a:pPr/>
              <a:t>3</a:t>
            </a:fld>
            <a:endParaRPr lang="ar-S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واحد أو أكثر خلال سنة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E1C93-80AA-44B9-A26D-BD49FC6D4EED}" type="slidenum">
              <a:rPr lang="ar-SY" smtClean="0"/>
              <a:pPr/>
              <a:t>6</a:t>
            </a:fld>
            <a:endParaRPr lang="ar-S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Addiction</a:t>
            </a:r>
            <a:br>
              <a:rPr lang="en-US" dirty="0" smtClean="0"/>
            </a:br>
            <a:r>
              <a:rPr lang="ar-SY" dirty="0" smtClean="0"/>
              <a:t>الإدمان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 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الآثار الاجتماعية و المرضية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الجريمة –الحوادث –الإنفاق –التأذي المهني</a:t>
            </a:r>
          </a:p>
          <a:p>
            <a:endParaRPr lang="ar-SY" dirty="0" smtClean="0"/>
          </a:p>
          <a:p>
            <a:r>
              <a:rPr lang="ar-SY" dirty="0" smtClean="0"/>
              <a:t>عن الحقن:</a:t>
            </a:r>
          </a:p>
          <a:p>
            <a:pPr>
              <a:buNone/>
            </a:pPr>
            <a:r>
              <a:rPr lang="ar-SY" dirty="0" smtClean="0"/>
              <a:t> خراجات والتهاب النسيج الخلوي- التهاب الشغاف</a:t>
            </a:r>
          </a:p>
          <a:p>
            <a:pPr>
              <a:buNone/>
            </a:pPr>
            <a:r>
              <a:rPr lang="ar-SY" dirty="0" smtClean="0"/>
              <a:t>الايدز – تجرثم الدم – التهابات الكبد 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المظاهر الموجهة نحو الإدمان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القصة المرضية</a:t>
            </a:r>
          </a:p>
          <a:p>
            <a:r>
              <a:rPr lang="ar-SY" dirty="0" smtClean="0"/>
              <a:t>تغير السلوك</a:t>
            </a:r>
          </a:p>
          <a:p>
            <a:r>
              <a:rPr lang="ar-SY" dirty="0" smtClean="0"/>
              <a:t>التغيب المتكرر</a:t>
            </a:r>
          </a:p>
          <a:p>
            <a:r>
              <a:rPr lang="ar-SY" dirty="0" smtClean="0"/>
              <a:t>تدهور المستوى الدراسي</a:t>
            </a:r>
          </a:p>
          <a:p>
            <a:r>
              <a:rPr lang="ar-SY" dirty="0" smtClean="0"/>
              <a:t>إهمال –شحوب – عيون محمرة</a:t>
            </a:r>
          </a:p>
          <a:p>
            <a:r>
              <a:rPr lang="ar-SY" dirty="0" smtClean="0"/>
              <a:t>جرائم ( سرقة – دعارة .....)</a:t>
            </a:r>
          </a:p>
          <a:p>
            <a:r>
              <a:rPr lang="ar-SY" dirty="0" smtClean="0"/>
              <a:t>علامات التهاب الأوردة و الندبات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القنب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الحشيش يحوي 40% من المادة الفعالة </a:t>
            </a:r>
            <a:r>
              <a:rPr lang="en-US" dirty="0" smtClean="0"/>
              <a:t>THC </a:t>
            </a:r>
            <a:r>
              <a:rPr lang="ar-SY" dirty="0" smtClean="0"/>
              <a:t> </a:t>
            </a:r>
          </a:p>
          <a:p>
            <a:r>
              <a:rPr lang="ar-SY" dirty="0" smtClean="0"/>
              <a:t>الماريجوانا تحتوي 6-15% من </a:t>
            </a:r>
            <a:r>
              <a:rPr lang="en-US" dirty="0" smtClean="0"/>
              <a:t>THC</a:t>
            </a:r>
            <a:r>
              <a:rPr lang="ar-SY" dirty="0" smtClean="0"/>
              <a:t> </a:t>
            </a:r>
          </a:p>
          <a:p>
            <a:r>
              <a:rPr lang="ar-SY" dirty="0" smtClean="0"/>
              <a:t>البانجو يحوي 1% من </a:t>
            </a:r>
            <a:r>
              <a:rPr lang="en-US" dirty="0" smtClean="0"/>
              <a:t>THC</a:t>
            </a:r>
            <a:r>
              <a:rPr lang="ar-SY" dirty="0" smtClean="0"/>
              <a:t> </a:t>
            </a:r>
          </a:p>
          <a:p>
            <a:pPr>
              <a:buNone/>
            </a:pPr>
            <a:r>
              <a:rPr lang="ar-SY" dirty="0" smtClean="0"/>
              <a:t>إحساس بالسعادة – كثرة الكلام – احتقان الملتحمة – تبدد واقع</a:t>
            </a:r>
          </a:p>
          <a:p>
            <a:pPr>
              <a:buNone/>
            </a:pPr>
            <a:r>
              <a:rPr lang="ar-SY" dirty="0" smtClean="0"/>
              <a:t>الجرعة الزائدة : تخليط –اهلاسات بصرية</a:t>
            </a:r>
          </a:p>
          <a:p>
            <a:r>
              <a:rPr lang="ar-SY" dirty="0" smtClean="0"/>
              <a:t>يبدأ الأثر بعد 30د و يتناقص بعد 3 ساعات</a:t>
            </a:r>
          </a:p>
          <a:p>
            <a:r>
              <a:rPr lang="ar-SY" dirty="0" smtClean="0"/>
              <a:t>لا يوجد متلازمة سحب</a:t>
            </a:r>
          </a:p>
          <a:p>
            <a:r>
              <a:rPr lang="ar-SY" dirty="0" smtClean="0"/>
              <a:t>نوب هلع – تثدي – مشوه للجنين  - عدائية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الأفيون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خلاصة الأفيون</a:t>
            </a:r>
          </a:p>
          <a:p>
            <a:r>
              <a:rPr lang="ar-SY" dirty="0" smtClean="0"/>
              <a:t>الهيروئين</a:t>
            </a:r>
          </a:p>
          <a:p>
            <a:r>
              <a:rPr lang="ar-SY" dirty="0" smtClean="0"/>
              <a:t>المورفين</a:t>
            </a:r>
          </a:p>
          <a:p>
            <a:r>
              <a:rPr lang="ar-SY" dirty="0" smtClean="0"/>
              <a:t>ديكستروبروبوكسي فين</a:t>
            </a:r>
          </a:p>
          <a:p>
            <a:r>
              <a:rPr lang="ar-SY" dirty="0" smtClean="0"/>
              <a:t>أوكسي كودون</a:t>
            </a:r>
          </a:p>
          <a:p>
            <a:r>
              <a:rPr lang="ar-SY" dirty="0" smtClean="0"/>
              <a:t>بنتازوسين</a:t>
            </a:r>
          </a:p>
          <a:p>
            <a:r>
              <a:rPr lang="ar-SY" dirty="0" smtClean="0"/>
              <a:t>كودئين</a:t>
            </a:r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الأفيون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/>
          <a:lstStyle/>
          <a:p>
            <a:r>
              <a:rPr lang="ar-SY" dirty="0" smtClean="0"/>
              <a:t>التعاطي الحاد : فلاش –إحساس بالايفوريا – تقبض حدقة</a:t>
            </a:r>
          </a:p>
          <a:p>
            <a:pPr>
              <a:buNone/>
            </a:pPr>
            <a:r>
              <a:rPr lang="ar-SY" dirty="0" smtClean="0"/>
              <a:t>   يستمر الأثر 3-4 ساعات</a:t>
            </a:r>
          </a:p>
          <a:p>
            <a:r>
              <a:rPr lang="ar-SY" dirty="0" smtClean="0"/>
              <a:t>يحدث الإدمان بعد جرعات قليلة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متلازمة السحب : تبدأ بعد 8-10 ساعات و الذروة 48</a:t>
            </a:r>
          </a:p>
          <a:p>
            <a:pPr>
              <a:buNone/>
            </a:pPr>
            <a:r>
              <a:rPr lang="ar-SY" dirty="0" smtClean="0"/>
              <a:t> هياج- توسع حدقة- سيلان أنفي و دماع- أرق- إسهال- وحام</a:t>
            </a:r>
          </a:p>
          <a:p>
            <a:pPr>
              <a:buNone/>
            </a:pPr>
            <a:r>
              <a:rPr lang="ar-SY" dirty="0" smtClean="0"/>
              <a:t>                     تخف خلال 7-10 أيام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الكوكائين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التعاطي الحاد: </a:t>
            </a:r>
          </a:p>
          <a:p>
            <a:pPr>
              <a:buNone/>
            </a:pPr>
            <a:r>
              <a:rPr lang="ar-SY" dirty="0" smtClean="0"/>
              <a:t>زيادة الفعالية النفسية الحركية – ايفوريا- شبق – تقبض حدقة</a:t>
            </a:r>
          </a:p>
          <a:p>
            <a:r>
              <a:rPr lang="ar-SY" dirty="0" smtClean="0"/>
              <a:t>التعاطي المزمن:</a:t>
            </a:r>
          </a:p>
          <a:p>
            <a:pPr>
              <a:buNone/>
            </a:pPr>
            <a:r>
              <a:rPr lang="ar-SY" dirty="0" smtClean="0"/>
              <a:t>هشاشية الأغشية أو انثقاب الحاجز الأنفي – مشاكل تنفسية قلبية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ذهان الكوكائين : </a:t>
            </a:r>
          </a:p>
          <a:p>
            <a:pPr>
              <a:buNone/>
            </a:pPr>
            <a:r>
              <a:rPr lang="ar-SY" dirty="0" smtClean="0"/>
              <a:t>هذيان تحت حاد- تقلقل مزاج –اهلاسات سمعية بصرية حسية توهمات زورية       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الأمفيتامينات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التعاطي الحاد:فرط تيقظ – ارتفاع الطاقة و المزاج</a:t>
            </a:r>
          </a:p>
          <a:p>
            <a:pPr>
              <a:buNone/>
            </a:pPr>
            <a:r>
              <a:rPr lang="ar-SY" dirty="0" smtClean="0"/>
              <a:t>                          خفقان – تقبض الحدقة </a:t>
            </a:r>
          </a:p>
          <a:p>
            <a:r>
              <a:rPr lang="ar-SY" dirty="0" smtClean="0"/>
              <a:t>الذهان الأمفيتاميني : بالتعاطي المزمن</a:t>
            </a:r>
          </a:p>
          <a:p>
            <a:r>
              <a:rPr lang="ar-SY" dirty="0" smtClean="0"/>
              <a:t>متلازمة السحب بعد 72 ساعة</a:t>
            </a:r>
          </a:p>
          <a:p>
            <a:pPr>
              <a:buNone/>
            </a:pPr>
            <a:r>
              <a:rPr lang="ar-SY" dirty="0" smtClean="0"/>
              <a:t>       أرق - وهن – كآبة – أفكار انتحار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المهدئات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فموي أو وريدي</a:t>
            </a:r>
          </a:p>
          <a:p>
            <a:r>
              <a:rPr lang="ar-SY" dirty="0" smtClean="0"/>
              <a:t>غالبا أكثر من دواء</a:t>
            </a:r>
          </a:p>
          <a:p>
            <a:r>
              <a:rPr lang="ar-SY" dirty="0" smtClean="0"/>
              <a:t>يحدث الاعتماد خلال 2-4 أسابيع</a:t>
            </a:r>
          </a:p>
          <a:p>
            <a:r>
              <a:rPr lang="ar-SY" dirty="0" smtClean="0"/>
              <a:t>يظهر السحب خلال أسبوعين من آخر جرعة</a:t>
            </a:r>
          </a:p>
          <a:p>
            <a:r>
              <a:rPr lang="ar-SY" dirty="0" smtClean="0"/>
              <a:t>متلازمة السحب : أرق – قلق – هياج – </a:t>
            </a:r>
            <a:r>
              <a:rPr lang="ar-SY" dirty="0" smtClean="0"/>
              <a:t>اختلاجات</a:t>
            </a: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المهلسات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حمض الليزيرجك – مسكالين – سيلوسايبين</a:t>
            </a:r>
          </a:p>
          <a:p>
            <a:r>
              <a:rPr lang="ar-SY" dirty="0" smtClean="0"/>
              <a:t>يحدث الأثر خلال ½ ساعة و يستمر 12 ساعة</a:t>
            </a:r>
          </a:p>
          <a:p>
            <a:r>
              <a:rPr lang="ar-SY" dirty="0" smtClean="0"/>
              <a:t>اضطراب بالتوجه للزمان و المكان</a:t>
            </a:r>
          </a:p>
          <a:p>
            <a:r>
              <a:rPr lang="ar-SY" dirty="0" smtClean="0"/>
              <a:t>اضطراب الإدراك الحسي</a:t>
            </a:r>
          </a:p>
          <a:p>
            <a:r>
              <a:rPr lang="ar-SY" dirty="0" smtClean="0"/>
              <a:t>ضعف المحاكمة</a:t>
            </a:r>
          </a:p>
          <a:p>
            <a:r>
              <a:rPr lang="ar-SY" dirty="0" smtClean="0"/>
              <a:t>التعاطي المزمن قد يحدث ذهان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مضادات الفعل الكولينرجي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عشبة البلادونا</a:t>
            </a:r>
          </a:p>
          <a:p>
            <a:r>
              <a:rPr lang="ar-SY" dirty="0" smtClean="0"/>
              <a:t>بنزوهكسول – فين سكلدين – بنز تروبين</a:t>
            </a:r>
          </a:p>
          <a:p>
            <a:r>
              <a:rPr lang="ar-SY" dirty="0" smtClean="0"/>
              <a:t> أتروبين – سكوبولامين</a:t>
            </a:r>
          </a:p>
          <a:p>
            <a:endParaRPr lang="ar-SY" dirty="0" smtClean="0"/>
          </a:p>
          <a:p>
            <a:r>
              <a:rPr lang="ar-SY" dirty="0" smtClean="0"/>
              <a:t>قد تؤدي للهذيان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الإدمان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التعاطي المتكرر لمادة أو مواد نفسية لمرحلة لا يستطيع الانقطاع عنها و تسبب له خلل بحياته</a:t>
            </a:r>
          </a:p>
          <a:p>
            <a:r>
              <a:rPr lang="ar-SY" dirty="0" smtClean="0"/>
              <a:t>الذكور 3 أضعاف النساء</a:t>
            </a:r>
          </a:p>
          <a:p>
            <a:r>
              <a:rPr lang="ar-SY" dirty="0" smtClean="0"/>
              <a:t>البدء 16 - 23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المذيبات الطيارة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الايتر – أسيتون –بنزين – الصباغات .......</a:t>
            </a:r>
          </a:p>
          <a:p>
            <a:r>
              <a:rPr lang="ar-SY" dirty="0" smtClean="0"/>
              <a:t>اضطراب التوجه للزمان و المكان</a:t>
            </a:r>
          </a:p>
          <a:p>
            <a:r>
              <a:rPr lang="ar-SY" dirty="0" smtClean="0"/>
              <a:t>دوخة - صعوبة نطق و أداء </a:t>
            </a:r>
          </a:p>
          <a:p>
            <a:r>
              <a:rPr lang="ar-SY" dirty="0" smtClean="0"/>
              <a:t>اعتماد نفسي فقط</a:t>
            </a:r>
          </a:p>
          <a:p>
            <a:r>
              <a:rPr lang="ar-SY" dirty="0" smtClean="0"/>
              <a:t>ذات سمية للكبد و الكلية و القلب و الدماغ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النيكوتين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زيادة بالنشاط و التيقظ و نقص الشهية</a:t>
            </a:r>
          </a:p>
          <a:p>
            <a:r>
              <a:rPr lang="ar-SY" dirty="0" smtClean="0"/>
              <a:t>السحب : عصبية وقلق – انخفاض المزاج  - زيادة الشهية</a:t>
            </a:r>
          </a:p>
          <a:p>
            <a:r>
              <a:rPr lang="ar-SY" dirty="0" smtClean="0"/>
              <a:t>العلاج المعيض بالنيكوتين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الكافئين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شاي قهوة متة كولا شوكولا مسكنات</a:t>
            </a:r>
          </a:p>
          <a:p>
            <a:r>
              <a:rPr lang="ar-SY" dirty="0" smtClean="0"/>
              <a:t>زيادة الانتباه و التيقظ</a:t>
            </a:r>
          </a:p>
          <a:p>
            <a:endParaRPr lang="ar-SY" dirty="0" smtClean="0"/>
          </a:p>
          <a:p>
            <a:r>
              <a:rPr lang="ar-SY" dirty="0" smtClean="0"/>
              <a:t>الانسمام الحاد : أرق -قلق -رجفان عضلي –خفقان</a:t>
            </a:r>
          </a:p>
          <a:p>
            <a:endParaRPr lang="ar-SY" dirty="0" smtClean="0"/>
          </a:p>
          <a:p>
            <a:r>
              <a:rPr lang="ar-SY" dirty="0" smtClean="0"/>
              <a:t>السحب : صداع – عصبية - تعب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الإنذار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الربع ينقطعون عنه خلال سبع سنوات</a:t>
            </a:r>
          </a:p>
          <a:p>
            <a:r>
              <a:rPr lang="ar-SY" dirty="0" smtClean="0"/>
              <a:t>10-20% يموتون</a:t>
            </a:r>
          </a:p>
          <a:p>
            <a:r>
              <a:rPr lang="ar-SY" dirty="0" smtClean="0"/>
              <a:t>5% يسجنون</a:t>
            </a:r>
          </a:p>
          <a:p>
            <a:r>
              <a:rPr lang="ar-SY" dirty="0" smtClean="0"/>
              <a:t>الباقي ما بين (كر و فر)</a:t>
            </a:r>
          </a:p>
          <a:p>
            <a:r>
              <a:rPr lang="ar-SY" dirty="0" smtClean="0"/>
              <a:t>السيء مع الشخصية السيكوباتية أو الحدية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طرقة القطع التام : مع علاج عرضي</a:t>
            </a:r>
          </a:p>
          <a:p>
            <a:pPr>
              <a:buNone/>
            </a:pPr>
            <a:r>
              <a:rPr lang="ar-SY" dirty="0" smtClean="0"/>
              <a:t>  مهدئات – مضادات كآبة و صرع – مسكنات – اماهة</a:t>
            </a:r>
          </a:p>
          <a:p>
            <a:pPr>
              <a:buNone/>
            </a:pPr>
            <a:r>
              <a:rPr lang="ar-SY" dirty="0" smtClean="0"/>
              <a:t>    عزل المريض</a:t>
            </a:r>
          </a:p>
          <a:p>
            <a:r>
              <a:rPr lang="ar-SY" dirty="0" smtClean="0"/>
              <a:t>العلاج المعيض مع الأفيونات :</a:t>
            </a:r>
          </a:p>
          <a:p>
            <a:pPr>
              <a:buNone/>
            </a:pPr>
            <a:r>
              <a:rPr lang="ar-SY" dirty="0" smtClean="0"/>
              <a:t>         ميثادون – </a:t>
            </a:r>
            <a:r>
              <a:rPr lang="ar-SY" dirty="0" err="1" smtClean="0"/>
              <a:t>بوبرينورفين</a:t>
            </a:r>
            <a:r>
              <a:rPr lang="ar-SY" dirty="0" smtClean="0"/>
              <a:t> </a:t>
            </a:r>
          </a:p>
          <a:p>
            <a:r>
              <a:rPr lang="ar-SY" dirty="0" smtClean="0"/>
              <a:t>للوقاية: الأفيون ( نالتريكسون) – الكوكائين ( بروموكربتين)</a:t>
            </a:r>
          </a:p>
          <a:p>
            <a:pPr>
              <a:buNone/>
            </a:pPr>
            <a:r>
              <a:rPr lang="ar-SY" dirty="0" smtClean="0"/>
              <a:t>   الكحول ( ديسلفرام ) النيكوتين ( بوبروبيون )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الكحول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عدم القدرة على التوقف أكثر من 24 ساعة</a:t>
            </a:r>
          </a:p>
          <a:p>
            <a:r>
              <a:rPr lang="ar-SY" dirty="0" smtClean="0"/>
              <a:t>عدم القدرة على التحكم بالكمية</a:t>
            </a:r>
          </a:p>
          <a:p>
            <a:endParaRPr lang="ar-SY" dirty="0" smtClean="0"/>
          </a:p>
          <a:p>
            <a:r>
              <a:rPr lang="ar-SY" dirty="0" smtClean="0"/>
              <a:t>الانسمام:</a:t>
            </a:r>
          </a:p>
          <a:p>
            <a:pPr>
              <a:buNone/>
            </a:pPr>
            <a:r>
              <a:rPr lang="ar-SY" dirty="0" smtClean="0"/>
              <a:t>        حديث غير مفهوم- خلل توازن- رأرأة- خبل- سبات</a:t>
            </a:r>
          </a:p>
          <a:p>
            <a:r>
              <a:rPr lang="ar-SY" dirty="0" smtClean="0"/>
              <a:t>السحب: </a:t>
            </a:r>
          </a:p>
          <a:p>
            <a:pPr>
              <a:buNone/>
            </a:pPr>
            <a:r>
              <a:rPr lang="ar-SY" dirty="0" smtClean="0"/>
              <a:t>        أرق -رجفان -اختلاج -هياج -غثيان -انخداع</a:t>
            </a:r>
            <a:endParaRPr lang="ar-SY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الاختلاطات الجسدية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هضمية: قرحة – تشمع- التهاب بنكرياس </a:t>
            </a:r>
          </a:p>
          <a:p>
            <a:r>
              <a:rPr lang="ar-SY" dirty="0" smtClean="0"/>
              <a:t>عصبية : اعتلال أعصاب محيطية – اختلاجات </a:t>
            </a:r>
          </a:p>
          <a:p>
            <a:r>
              <a:rPr lang="ar-SY" dirty="0" smtClean="0"/>
              <a:t>عامة اعتلال عضلة قلبية – نقص سكر- قصور أقناد</a:t>
            </a:r>
          </a:p>
          <a:p>
            <a:r>
              <a:rPr lang="ar-SY" dirty="0" smtClean="0"/>
              <a:t>متلازمة الطفل الكحولي</a:t>
            </a:r>
          </a:p>
          <a:p>
            <a:r>
              <a:rPr lang="ar-SY" dirty="0" smtClean="0"/>
              <a:t>النفسية: اكتئاب – خرف – توهم – محاولات الانتحار</a:t>
            </a:r>
          </a:p>
          <a:p>
            <a:pPr>
              <a:buNone/>
            </a:pPr>
            <a:r>
              <a:rPr lang="ar-SY" dirty="0" smtClean="0"/>
              <a:t> التهاب الأعصاب الحسي الحركي</a:t>
            </a:r>
          </a:p>
          <a:p>
            <a:pPr>
              <a:buNone/>
            </a:pPr>
            <a:r>
              <a:rPr lang="ar-SY" dirty="0" smtClean="0"/>
              <a:t> اعتلال الدماغ فيرنيكه – عتاهة كورساكوف – هذيان ارتعاشي</a:t>
            </a:r>
            <a:endParaRPr lang="ar-S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الفحوص الدموية للكحولية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ارتفاع غاما غلوتاميل ترانسفيراز</a:t>
            </a:r>
          </a:p>
          <a:p>
            <a:r>
              <a:rPr lang="ar-SY" dirty="0" smtClean="0"/>
              <a:t>ارتفاع كريات بيض و سرعة التثفل و حجم الكرية الوسطي</a:t>
            </a:r>
          </a:p>
          <a:p>
            <a:r>
              <a:rPr lang="ar-SY" dirty="0" smtClean="0"/>
              <a:t>اضطراب الشوارد</a:t>
            </a:r>
          </a:p>
          <a:p>
            <a:r>
              <a:rPr lang="ar-SY" dirty="0" smtClean="0"/>
              <a:t>اضطراب وظائف الكبد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التطور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شفاء و تحسن بالعلاج</a:t>
            </a:r>
          </a:p>
          <a:p>
            <a:endParaRPr lang="ar-SY" dirty="0" smtClean="0"/>
          </a:p>
          <a:p>
            <a:r>
              <a:rPr lang="ar-SY" dirty="0" smtClean="0"/>
              <a:t>نكس </a:t>
            </a:r>
          </a:p>
          <a:p>
            <a:endParaRPr lang="ar-SY" dirty="0" smtClean="0"/>
          </a:p>
          <a:p>
            <a:r>
              <a:rPr lang="ar-SY" dirty="0" smtClean="0"/>
              <a:t>حدوث السبات الكبدي الدماغي</a:t>
            </a:r>
            <a:endParaRPr lang="ar-SY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امتناع تام</a:t>
            </a:r>
          </a:p>
          <a:p>
            <a:r>
              <a:rPr lang="ar-SY" dirty="0" smtClean="0"/>
              <a:t>الاماهة و تعويض الشوارد</a:t>
            </a:r>
          </a:p>
          <a:p>
            <a:r>
              <a:rPr lang="ar-SY" dirty="0" smtClean="0"/>
              <a:t>المهدئات</a:t>
            </a:r>
          </a:p>
          <a:p>
            <a:r>
              <a:rPr lang="ar-SY" dirty="0" smtClean="0"/>
              <a:t>فيتامينات ب1 </a:t>
            </a:r>
          </a:p>
          <a:p>
            <a:r>
              <a:rPr lang="ar-SY" dirty="0" smtClean="0"/>
              <a:t>معالجة القلق و الكآبة </a:t>
            </a:r>
          </a:p>
          <a:p>
            <a:r>
              <a:rPr lang="ar-SY" dirty="0" smtClean="0"/>
              <a:t>مضادات الاختلاج</a:t>
            </a:r>
          </a:p>
          <a:p>
            <a:r>
              <a:rPr lang="ar-SY" dirty="0" smtClean="0"/>
              <a:t>علاج منفر ( أكامبروسات) و علاجات نفسية</a:t>
            </a:r>
            <a:endParaRPr lang="ar-S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الاعتماد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التحمل: حاجة لزيادة الجرعة بسبب نقص الأثر</a:t>
            </a:r>
          </a:p>
          <a:p>
            <a:r>
              <a:rPr lang="ar-SY" dirty="0" smtClean="0"/>
              <a:t>السحب: مظاهر فيزيولوجية على تخفيف أو إيقاف المادة</a:t>
            </a:r>
          </a:p>
          <a:p>
            <a:r>
              <a:rPr lang="ar-SY" dirty="0" smtClean="0"/>
              <a:t>كميات أو فترات أطول مما يتوقعه المريض</a:t>
            </a:r>
          </a:p>
          <a:p>
            <a:r>
              <a:rPr lang="ar-SY" dirty="0" smtClean="0"/>
              <a:t>رغبة و محاولات فاشلة للتخفيف</a:t>
            </a:r>
          </a:p>
          <a:p>
            <a:r>
              <a:rPr lang="ar-SY" dirty="0" smtClean="0"/>
              <a:t>قضاء وقت طويل في البحث عن المادة و التعافي من آثارها</a:t>
            </a:r>
          </a:p>
          <a:p>
            <a:r>
              <a:rPr lang="ar-SY" dirty="0" smtClean="0"/>
              <a:t>إهمال النواحي الاجتماعية و الترفيهية</a:t>
            </a:r>
          </a:p>
          <a:p>
            <a:r>
              <a:rPr lang="ar-SY" dirty="0" smtClean="0"/>
              <a:t>الاستمرار بالتعاطي على الرغم من التأثيرات السلبية</a:t>
            </a:r>
            <a:endParaRPr lang="ar-SY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</a:t>
            </a:r>
            <a:endParaRPr lang="ar-SY" dirty="0"/>
          </a:p>
        </p:txBody>
      </p:sp>
      <p:pic>
        <p:nvPicPr>
          <p:cNvPr id="4" name="عنصر نائب للمحتوى 3" descr="Hydrange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أشكال الاعتماد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الاعتماد النفسي : رغبة شديدة بتناول المادة</a:t>
            </a:r>
          </a:p>
          <a:p>
            <a:pPr>
              <a:buNone/>
            </a:pPr>
            <a:r>
              <a:rPr lang="ar-SY" dirty="0" smtClean="0"/>
              <a:t>            لا يرافقه تحمل أو مظاهر السحب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الاعتماد الفيزيائي: توق للمادة مترافق بتحمل و سحب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التسمم الحاد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ظاهرة عابرة تتلو تناول مادة فعالة نفسيا“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اضطراب الوعي أو الإدراك أو الاستعراف أو الوجدان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تتراجع مع الوقت مع شفاء تام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سوء الاستخدام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الاستمرار بالتعاطي رغم وجود خطر حقيقي على الصحة</a:t>
            </a:r>
          </a:p>
          <a:p>
            <a:endParaRPr lang="ar-SY" dirty="0" smtClean="0"/>
          </a:p>
          <a:p>
            <a:r>
              <a:rPr lang="ar-SY" dirty="0" smtClean="0"/>
              <a:t>وجود تبعات سلبية اجتماعية أو عائلية أو مهنية أو قانونية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أسباب </a:t>
            </a:r>
            <a:r>
              <a:rPr lang="ar-SY" smtClean="0"/>
              <a:t>الادمان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الشخصية الادمانية : اندفاعية –عدم تحمل الحرمان</a:t>
            </a:r>
          </a:p>
          <a:p>
            <a:r>
              <a:rPr lang="ar-SY" dirty="0" smtClean="0"/>
              <a:t>الاستعداد الوراثي</a:t>
            </a:r>
          </a:p>
          <a:p>
            <a:r>
              <a:rPr lang="ar-SY" dirty="0" smtClean="0"/>
              <a:t>توفر المادة و سهولة الحصول عليها</a:t>
            </a:r>
          </a:p>
          <a:p>
            <a:r>
              <a:rPr lang="ar-SY" dirty="0" smtClean="0"/>
              <a:t>النظرية الشرطية :</a:t>
            </a:r>
          </a:p>
          <a:p>
            <a:pPr>
              <a:buNone/>
            </a:pPr>
            <a:r>
              <a:rPr lang="ar-SY" dirty="0" smtClean="0"/>
              <a:t>       - إحداث أثر ايجابي (نشوة) بزيادة الدوبامين</a:t>
            </a:r>
          </a:p>
          <a:p>
            <a:pPr>
              <a:buNone/>
            </a:pPr>
            <a:r>
              <a:rPr lang="ar-SY" dirty="0" smtClean="0"/>
              <a:t>       - تخفيف الآثار السلبية ( أعراض السحب)   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العوامل النفسية والاجتماعية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وجود اضطراب نفسي</a:t>
            </a:r>
          </a:p>
          <a:p>
            <a:r>
              <a:rPr lang="ar-SY" dirty="0" smtClean="0"/>
              <a:t>الإحباط و غياب الهدف</a:t>
            </a:r>
          </a:p>
          <a:p>
            <a:r>
              <a:rPr lang="ar-SY" dirty="0" smtClean="0"/>
              <a:t>رفاق السوء</a:t>
            </a:r>
          </a:p>
          <a:p>
            <a:r>
              <a:rPr lang="ar-SY" dirty="0" smtClean="0"/>
              <a:t>ضعف وسائل الدفاع و زيادة الاعتمادية</a:t>
            </a:r>
          </a:p>
          <a:p>
            <a:r>
              <a:rPr lang="ar-SY" dirty="0" smtClean="0"/>
              <a:t>المشكلات الأسرية</a:t>
            </a:r>
          </a:p>
          <a:p>
            <a:r>
              <a:rPr lang="ar-SY" dirty="0" smtClean="0"/>
              <a:t>سوء العملية التربوية التي تعتمد على الحشو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الموجودات البيولوجية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زيادة الدوبامين مع المخدرات المنبهة و الأفيونية</a:t>
            </a:r>
          </a:p>
          <a:p>
            <a:r>
              <a:rPr lang="ar-SY" dirty="0" smtClean="0"/>
              <a:t>زيادة الغابا مع المخدرات المنومة</a:t>
            </a:r>
          </a:p>
          <a:p>
            <a:r>
              <a:rPr lang="ar-SY" dirty="0" smtClean="0"/>
              <a:t>زيادة السيروتونين مع المهلسات</a:t>
            </a:r>
          </a:p>
          <a:p>
            <a:r>
              <a:rPr lang="ar-SY" dirty="0" smtClean="0"/>
              <a:t>وجود اضطراب في المستقبلات الأفيونية و غابا</a:t>
            </a:r>
          </a:p>
          <a:p>
            <a:r>
              <a:rPr lang="ar-SY" dirty="0" smtClean="0"/>
              <a:t>اضطراب في الناقل العصبي </a:t>
            </a:r>
            <a:r>
              <a:rPr lang="en-US" dirty="0" smtClean="0"/>
              <a:t>Agmatine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924</Words>
  <PresentationFormat>عرض على الشاشة (3:4)‏</PresentationFormat>
  <Paragraphs>196</Paragraphs>
  <Slides>30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سمة Office</vt:lpstr>
      <vt:lpstr>Addiction الإدمان</vt:lpstr>
      <vt:lpstr>الإدمان</vt:lpstr>
      <vt:lpstr>متلازمة الاعتماد</vt:lpstr>
      <vt:lpstr>أشكال الاعتماد</vt:lpstr>
      <vt:lpstr>التسمم الحاد</vt:lpstr>
      <vt:lpstr>سوء الاستخدام</vt:lpstr>
      <vt:lpstr>أسباب الادمان</vt:lpstr>
      <vt:lpstr>العوامل النفسية والاجتماعية</vt:lpstr>
      <vt:lpstr>الموجودات البيولوجية</vt:lpstr>
      <vt:lpstr>الآثار الاجتماعية و المرضية</vt:lpstr>
      <vt:lpstr>المظاهر الموجهة نحو الإدمان</vt:lpstr>
      <vt:lpstr>القنب</vt:lpstr>
      <vt:lpstr>الأفيون</vt:lpstr>
      <vt:lpstr>الأفيون</vt:lpstr>
      <vt:lpstr>الكوكائين</vt:lpstr>
      <vt:lpstr>الأمفيتامينات</vt:lpstr>
      <vt:lpstr>المهدئات</vt:lpstr>
      <vt:lpstr>المهلسات</vt:lpstr>
      <vt:lpstr>مضادات الفعل الكولينرجي</vt:lpstr>
      <vt:lpstr>المذيبات الطيارة</vt:lpstr>
      <vt:lpstr>النيكوتين</vt:lpstr>
      <vt:lpstr>الكافئين</vt:lpstr>
      <vt:lpstr>الإنذار</vt:lpstr>
      <vt:lpstr>العلاج</vt:lpstr>
      <vt:lpstr>الكحول</vt:lpstr>
      <vt:lpstr>الاختلاطات الجسدية</vt:lpstr>
      <vt:lpstr>الفحوص الدموية للكحولية</vt:lpstr>
      <vt:lpstr>التطور</vt:lpstr>
      <vt:lpstr>العلاج</vt:lpstr>
      <vt:lpstr>شكرا“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 الإدمان</dc:title>
  <dc:creator>ACER</dc:creator>
  <cp:lastModifiedBy>ACER</cp:lastModifiedBy>
  <cp:revision>60</cp:revision>
  <dcterms:created xsi:type="dcterms:W3CDTF">2016-11-11T20:02:00Z</dcterms:created>
  <dcterms:modified xsi:type="dcterms:W3CDTF">2021-11-21T20:36:31Z</dcterms:modified>
</cp:coreProperties>
</file>