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29/04/1442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 smtClean="0"/>
              <a:t>الاضطرابات </a:t>
            </a:r>
            <a:r>
              <a:rPr lang="ar-SY" dirty="0" err="1" smtClean="0"/>
              <a:t>النفاسية</a:t>
            </a:r>
            <a:r>
              <a:rPr lang="ar-SY" dirty="0" smtClean="0"/>
              <a:t> </a:t>
            </a:r>
            <a:r>
              <a:rPr lang="ar-SY" dirty="0" smtClean="0"/>
              <a:t>العضوية</a:t>
            </a: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Y" dirty="0" smtClean="0"/>
              <a:t>الدكتور</a:t>
            </a:r>
          </a:p>
          <a:p>
            <a:r>
              <a:rPr lang="ar-SY" dirty="0" smtClean="0"/>
              <a:t>مجيد السلوم</a:t>
            </a:r>
          </a:p>
          <a:p>
            <a:r>
              <a:rPr lang="ar-SY" dirty="0" smtClean="0"/>
              <a:t>أخصائي بالأمراض النفسية</a:t>
            </a:r>
            <a:endParaRPr lang="ar-SY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أعراض مرافقة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أرق</a:t>
            </a:r>
          </a:p>
          <a:p>
            <a:r>
              <a:rPr lang="ar-SY" dirty="0" smtClean="0"/>
              <a:t>انخفاض مزاج</a:t>
            </a:r>
          </a:p>
          <a:p>
            <a:r>
              <a:rPr lang="ar-SY" dirty="0" smtClean="0"/>
              <a:t>سلس بولي</a:t>
            </a:r>
          </a:p>
          <a:p>
            <a:r>
              <a:rPr lang="ar-SY" dirty="0" smtClean="0"/>
              <a:t>اهلاسات</a:t>
            </a:r>
          </a:p>
          <a:p>
            <a:r>
              <a:rPr lang="ar-SY" dirty="0" smtClean="0"/>
              <a:t>توهمات</a:t>
            </a:r>
          </a:p>
          <a:p>
            <a:r>
              <a:rPr lang="ar-SY" dirty="0" smtClean="0"/>
              <a:t>اضطراب المشية</a:t>
            </a:r>
            <a:endParaRPr lang="ar-SY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الأسباب </a:t>
            </a:r>
            <a:r>
              <a:rPr lang="ar-SY" dirty="0" err="1" smtClean="0"/>
              <a:t>و</a:t>
            </a:r>
            <a:r>
              <a:rPr lang="ar-SY" dirty="0" smtClean="0"/>
              <a:t> العلاج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الوراثية : اضطراب في بعض </a:t>
            </a:r>
            <a:r>
              <a:rPr lang="ar-SY" dirty="0" err="1" smtClean="0"/>
              <a:t>الصبغيات</a:t>
            </a:r>
            <a:r>
              <a:rPr lang="ar-SY" dirty="0" smtClean="0"/>
              <a:t> خاصة 21 </a:t>
            </a:r>
          </a:p>
          <a:p>
            <a:endParaRPr lang="ar-SY" dirty="0" smtClean="0"/>
          </a:p>
          <a:p>
            <a:endParaRPr lang="ar-SY" dirty="0" smtClean="0"/>
          </a:p>
          <a:p>
            <a:r>
              <a:rPr lang="ar-SY" dirty="0" err="1" smtClean="0"/>
              <a:t>النواقل</a:t>
            </a:r>
            <a:r>
              <a:rPr lang="ar-SY" dirty="0" smtClean="0"/>
              <a:t> الكيميائية : نقص </a:t>
            </a:r>
            <a:r>
              <a:rPr lang="ar-SY" dirty="0" err="1" smtClean="0"/>
              <a:t>أستيل</a:t>
            </a:r>
            <a:r>
              <a:rPr lang="ar-SY" dirty="0" smtClean="0"/>
              <a:t> </a:t>
            </a:r>
            <a:r>
              <a:rPr lang="ar-SY" dirty="0" err="1" smtClean="0"/>
              <a:t>كولين</a:t>
            </a:r>
            <a:r>
              <a:rPr lang="ar-SY" dirty="0" smtClean="0"/>
              <a:t> ترانسفيراز</a:t>
            </a:r>
          </a:p>
          <a:p>
            <a:pPr>
              <a:buNone/>
            </a:pPr>
            <a:r>
              <a:rPr lang="ar-SY" dirty="0" smtClean="0"/>
              <a:t>    نقص أبو </a:t>
            </a:r>
            <a:r>
              <a:rPr lang="ar-SY" dirty="0" err="1" smtClean="0"/>
              <a:t>ليبوبروتين</a:t>
            </a:r>
            <a:r>
              <a:rPr lang="ar-SY" dirty="0" smtClean="0"/>
              <a:t> </a:t>
            </a:r>
            <a:r>
              <a:rPr lang="en-US" dirty="0" smtClean="0"/>
              <a:t> E4</a:t>
            </a:r>
            <a:r>
              <a:rPr lang="ar-SY" dirty="0" smtClean="0"/>
              <a:t> </a:t>
            </a:r>
          </a:p>
          <a:p>
            <a:endParaRPr lang="ar-SY" dirty="0" smtClean="0"/>
          </a:p>
          <a:p>
            <a:r>
              <a:rPr lang="ar-SY" dirty="0" smtClean="0"/>
              <a:t>العلاج بمضادات </a:t>
            </a:r>
            <a:r>
              <a:rPr lang="ar-SY" dirty="0" err="1" smtClean="0"/>
              <a:t>الكولين</a:t>
            </a:r>
            <a:r>
              <a:rPr lang="ar-SY" dirty="0" smtClean="0"/>
              <a:t> </a:t>
            </a:r>
            <a:r>
              <a:rPr lang="ar-SY" dirty="0" err="1" smtClean="0"/>
              <a:t>استيراز</a:t>
            </a:r>
            <a:endParaRPr lang="ar-SY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الخرف الوعائي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SY" dirty="0" smtClean="0"/>
              <a:t>يتميز هذا النوع من الخرف عن </a:t>
            </a:r>
            <a:r>
              <a:rPr lang="ar-SY" dirty="0" err="1" smtClean="0"/>
              <a:t>الزهايمر</a:t>
            </a:r>
            <a:r>
              <a:rPr lang="ar-SY" dirty="0" smtClean="0"/>
              <a:t> بالآتي:</a:t>
            </a:r>
          </a:p>
          <a:p>
            <a:r>
              <a:rPr lang="en-US" dirty="0" smtClean="0"/>
              <a:t>I . </a:t>
            </a:r>
            <a:r>
              <a:rPr lang="ar-SY" dirty="0" smtClean="0"/>
              <a:t>القصة الوعائية أو القلبية.</a:t>
            </a:r>
          </a:p>
          <a:p>
            <a:r>
              <a:rPr lang="en-US" dirty="0" smtClean="0"/>
              <a:t>II . </a:t>
            </a:r>
            <a:r>
              <a:rPr lang="ar-SY" dirty="0" smtClean="0"/>
              <a:t>وجود علامات توضع عصبية </a:t>
            </a:r>
            <a:r>
              <a:rPr lang="ar-SY" dirty="0" err="1" smtClean="0"/>
              <a:t>كالخزل</a:t>
            </a:r>
            <a:r>
              <a:rPr lang="ar-SY" dirty="0" smtClean="0"/>
              <a:t> أو الشلل أو </a:t>
            </a:r>
            <a:r>
              <a:rPr lang="ar-SY" dirty="0" err="1" smtClean="0"/>
              <a:t>اللقوة</a:t>
            </a:r>
            <a:r>
              <a:rPr lang="ar-SY" dirty="0" smtClean="0"/>
              <a:t> والعمى العابر.</a:t>
            </a:r>
          </a:p>
          <a:p>
            <a:r>
              <a:rPr lang="en-US" dirty="0" smtClean="0"/>
              <a:t>III . </a:t>
            </a:r>
            <a:r>
              <a:rPr lang="ar-SY" dirty="0" smtClean="0"/>
              <a:t>كون الإصابة تحت قشرية أكثر منها قشرية فخلل الوظائف المعرفية يكون أقل واضطراب المزاج والأعراض </a:t>
            </a:r>
            <a:r>
              <a:rPr lang="ar-SY" dirty="0" err="1" smtClean="0"/>
              <a:t>النفاسية</a:t>
            </a:r>
            <a:r>
              <a:rPr lang="ar-SY" dirty="0" smtClean="0"/>
              <a:t> أيضاً أقل، والخلل المعرفي عندما يحدث يكون أسرع ظهوراً من </a:t>
            </a:r>
            <a:r>
              <a:rPr lang="ar-SY" dirty="0" err="1" smtClean="0"/>
              <a:t>الزهايمر</a:t>
            </a:r>
            <a:r>
              <a:rPr lang="ar-SY" dirty="0" smtClean="0"/>
              <a:t> مع تأرجح واضح</a:t>
            </a:r>
            <a:endParaRPr lang="ar-SY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داء </a:t>
            </a:r>
            <a:r>
              <a:rPr lang="ar-SY" dirty="0" err="1" smtClean="0"/>
              <a:t>بيك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SY" dirty="0" smtClean="0"/>
              <a:t>مرض تنكسي انحلالي مجهول السبب يبدأ بين ال50-60</a:t>
            </a:r>
          </a:p>
          <a:p>
            <a:r>
              <a:rPr lang="ar-SY" dirty="0" smtClean="0"/>
              <a:t>أندر بكثير من </a:t>
            </a:r>
            <a:r>
              <a:rPr lang="ar-SY" dirty="0" err="1" smtClean="0"/>
              <a:t>الزهايمر</a:t>
            </a:r>
            <a:r>
              <a:rPr lang="ar-SY" dirty="0" smtClean="0"/>
              <a:t> والخرف الوعائي.</a:t>
            </a:r>
          </a:p>
          <a:p>
            <a:r>
              <a:rPr lang="ar-SY" dirty="0" smtClean="0"/>
              <a:t>يميزه عن </a:t>
            </a:r>
            <a:r>
              <a:rPr lang="ar-SY" dirty="0" err="1" smtClean="0"/>
              <a:t>الزهايمر</a:t>
            </a:r>
            <a:r>
              <a:rPr lang="ar-SY" dirty="0" smtClean="0"/>
              <a:t>:</a:t>
            </a:r>
          </a:p>
          <a:p>
            <a:pPr>
              <a:buFontTx/>
              <a:buChar char="-"/>
            </a:pPr>
            <a:r>
              <a:rPr lang="ar-SY" dirty="0" smtClean="0"/>
              <a:t>نقص في </a:t>
            </a:r>
            <a:r>
              <a:rPr lang="ar-SY" dirty="0" err="1" smtClean="0"/>
              <a:t>العصبونات</a:t>
            </a:r>
            <a:r>
              <a:rPr lang="ar-SY" dirty="0" smtClean="0"/>
              <a:t> وانتفاخها </a:t>
            </a:r>
            <a:r>
              <a:rPr lang="ar-SY" dirty="0" err="1" smtClean="0"/>
              <a:t>واندخالها</a:t>
            </a:r>
            <a:r>
              <a:rPr lang="ar-SY" dirty="0" smtClean="0"/>
              <a:t> بأجسام محبة للفضة تسمى أجسام </a:t>
            </a:r>
            <a:r>
              <a:rPr lang="en-US" dirty="0" smtClean="0"/>
              <a:t>Pick</a:t>
            </a:r>
            <a:r>
              <a:rPr lang="ar-SY" dirty="0" smtClean="0"/>
              <a:t> مع </a:t>
            </a:r>
            <a:r>
              <a:rPr lang="ar-SY" dirty="0" err="1" smtClean="0"/>
              <a:t>ارتكاس</a:t>
            </a:r>
            <a:r>
              <a:rPr lang="ar-SY" dirty="0" smtClean="0"/>
              <a:t> </a:t>
            </a:r>
            <a:r>
              <a:rPr lang="ar-SY" dirty="0" err="1" smtClean="0"/>
              <a:t>دبقي</a:t>
            </a:r>
            <a:r>
              <a:rPr lang="ar-SY" dirty="0" smtClean="0"/>
              <a:t> و استحالة </a:t>
            </a:r>
            <a:r>
              <a:rPr lang="ar-SY" dirty="0" err="1" smtClean="0"/>
              <a:t>اسفنجية</a:t>
            </a:r>
            <a:r>
              <a:rPr lang="ar-SY" dirty="0" smtClean="0"/>
              <a:t> – </a:t>
            </a:r>
            <a:r>
              <a:rPr lang="ar-SY" dirty="0" err="1" smtClean="0"/>
              <a:t>لايصيب</a:t>
            </a:r>
            <a:r>
              <a:rPr lang="ar-SY" dirty="0" smtClean="0"/>
              <a:t> </a:t>
            </a:r>
            <a:r>
              <a:rPr lang="ar-SY" dirty="0" err="1" smtClean="0"/>
              <a:t>القفوي</a:t>
            </a:r>
            <a:endParaRPr lang="ar-SY" dirty="0" smtClean="0"/>
          </a:p>
          <a:p>
            <a:pPr>
              <a:buFontTx/>
              <a:buChar char="-"/>
            </a:pPr>
            <a:r>
              <a:rPr lang="ar-SY" dirty="0" smtClean="0"/>
              <a:t>لا اضطراب بالتوجه </a:t>
            </a:r>
            <a:r>
              <a:rPr lang="ar-SY" dirty="0" err="1" smtClean="0"/>
              <a:t>و</a:t>
            </a:r>
            <a:r>
              <a:rPr lang="ar-SY" dirty="0" smtClean="0"/>
              <a:t> لا </a:t>
            </a:r>
            <a:r>
              <a:rPr lang="ar-SY" dirty="0" err="1" smtClean="0"/>
              <a:t>يوجدعمه</a:t>
            </a:r>
            <a:r>
              <a:rPr lang="ar-SY" dirty="0" smtClean="0"/>
              <a:t> </a:t>
            </a:r>
            <a:r>
              <a:rPr lang="ar-SY" dirty="0" smtClean="0"/>
              <a:t>– تأخر اضطراب الذاكرة</a:t>
            </a:r>
            <a:endParaRPr lang="ar-SY" dirty="0" smtClean="0"/>
          </a:p>
          <a:p>
            <a:r>
              <a:rPr lang="ar-SY" dirty="0" smtClean="0"/>
              <a:t>تغيرات بطيئة بالشخصية والمحاكمة والكلام </a:t>
            </a:r>
            <a:r>
              <a:rPr lang="ar-SY" dirty="0" err="1" smtClean="0"/>
              <a:t>و</a:t>
            </a:r>
            <a:r>
              <a:rPr lang="ar-SY" dirty="0" smtClean="0"/>
              <a:t> سلوك </a:t>
            </a:r>
            <a:r>
              <a:rPr lang="ar-SY" dirty="0" err="1" smtClean="0"/>
              <a:t>طفولي</a:t>
            </a:r>
            <a:r>
              <a:rPr lang="ar-SY" dirty="0" smtClean="0"/>
              <a:t> </a:t>
            </a:r>
          </a:p>
          <a:p>
            <a:pPr>
              <a:buNone/>
            </a:pPr>
            <a:endParaRPr lang="ar-SY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خرف ثانوي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Y" dirty="0" smtClean="0"/>
              <a:t>الكحولية  - تصلب </a:t>
            </a:r>
            <a:r>
              <a:rPr lang="ar-SY" dirty="0" err="1" smtClean="0"/>
              <a:t>لويحي</a:t>
            </a:r>
            <a:r>
              <a:rPr lang="ar-SY" dirty="0" smtClean="0"/>
              <a:t> – </a:t>
            </a:r>
            <a:r>
              <a:rPr lang="ar-SY" dirty="0" err="1" smtClean="0"/>
              <a:t>باركنسون</a:t>
            </a:r>
            <a:r>
              <a:rPr lang="ar-SY" dirty="0" smtClean="0"/>
              <a:t> –ويلسون – ايدز - </a:t>
            </a:r>
            <a:r>
              <a:rPr lang="ar-SY" dirty="0" err="1" smtClean="0"/>
              <a:t>افرنجي</a:t>
            </a:r>
            <a:endParaRPr lang="ar-SY" dirty="0" smtClean="0"/>
          </a:p>
          <a:p>
            <a:r>
              <a:rPr lang="ar-SY" dirty="0" smtClean="0"/>
              <a:t>ورم دماغي خاصة في الفص </a:t>
            </a:r>
            <a:r>
              <a:rPr lang="ar-SY" dirty="0" err="1" smtClean="0"/>
              <a:t>الجبهي</a:t>
            </a:r>
            <a:r>
              <a:rPr lang="ar-SY" dirty="0" smtClean="0"/>
              <a:t> أو الصدغي.</a:t>
            </a:r>
          </a:p>
          <a:p>
            <a:r>
              <a:rPr lang="ar-SY" dirty="0" smtClean="0"/>
              <a:t>اعتلال دماغي كبدي أو كلوي.</a:t>
            </a:r>
          </a:p>
          <a:p>
            <a:r>
              <a:rPr lang="ar-SY" dirty="0" smtClean="0"/>
              <a:t>( حكيم </a:t>
            </a:r>
            <a:r>
              <a:rPr lang="ar-SY" dirty="0" err="1" smtClean="0"/>
              <a:t>أدامز</a:t>
            </a:r>
            <a:r>
              <a:rPr lang="ar-SY" dirty="0" smtClean="0"/>
              <a:t> )استسقاء الدماغ سوي الضغط</a:t>
            </a:r>
          </a:p>
          <a:p>
            <a:r>
              <a:rPr lang="ar-SY" dirty="0" smtClean="0"/>
              <a:t>أدواء ال </a:t>
            </a:r>
            <a:r>
              <a:rPr lang="en-US" dirty="0" err="1" smtClean="0"/>
              <a:t>Prion</a:t>
            </a:r>
            <a:r>
              <a:rPr lang="en-US" dirty="0" smtClean="0"/>
              <a:t> </a:t>
            </a:r>
            <a:r>
              <a:rPr lang="ar-SY" dirty="0" smtClean="0"/>
              <a:t>وأمثلة عنها: جنون البقر "اعتلال دماغي </a:t>
            </a:r>
            <a:r>
              <a:rPr lang="ar-SY" dirty="0" err="1" smtClean="0"/>
              <a:t>اسفنجي</a:t>
            </a:r>
            <a:r>
              <a:rPr lang="ar-SY" dirty="0" smtClean="0"/>
              <a:t>"، </a:t>
            </a:r>
            <a:r>
              <a:rPr lang="ar-SY" dirty="0" err="1" smtClean="0"/>
              <a:t>كروتزفيلدجايكوب</a:t>
            </a:r>
            <a:r>
              <a:rPr lang="ar-SY" dirty="0" smtClean="0"/>
              <a:t> </a:t>
            </a:r>
          </a:p>
          <a:p>
            <a:r>
              <a:rPr lang="ar-SY" dirty="0" smtClean="0"/>
              <a:t>يتميز حكيم </a:t>
            </a:r>
            <a:r>
              <a:rPr lang="ar-SY" dirty="0" err="1" smtClean="0"/>
              <a:t>آدامز</a:t>
            </a:r>
            <a:r>
              <a:rPr lang="ar-SY" dirty="0" smtClean="0"/>
              <a:t> وأدواء البريون أن الخرف عندما يحدث يترقى بسرعة والوفاة تحدث خلال شهور إضافة لوجود أعراض هرمية وخارج هرمية </a:t>
            </a:r>
            <a:r>
              <a:rPr lang="ar-SY" dirty="0" err="1" smtClean="0"/>
              <a:t>ونوب</a:t>
            </a:r>
            <a:r>
              <a:rPr lang="ar-SY" dirty="0" smtClean="0"/>
              <a:t> </a:t>
            </a:r>
            <a:r>
              <a:rPr lang="ar-SY" dirty="0" err="1" smtClean="0"/>
              <a:t>صرعية</a:t>
            </a:r>
            <a:endParaRPr lang="ar-SY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Delirium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حالة عابرة متموجة تتحسن خلال أيام  أسابيع  نادرا“ شهور</a:t>
            </a:r>
          </a:p>
          <a:p>
            <a:endParaRPr lang="ar-SY" dirty="0" smtClean="0"/>
          </a:p>
          <a:p>
            <a:r>
              <a:rPr lang="ar-SY" dirty="0" smtClean="0"/>
              <a:t>أشيع في المسنين والأطفال</a:t>
            </a:r>
          </a:p>
          <a:p>
            <a:endParaRPr lang="ar-SY" dirty="0" smtClean="0"/>
          </a:p>
          <a:p>
            <a:r>
              <a:rPr lang="ar-SY" dirty="0" smtClean="0"/>
              <a:t>أشيع تناذر نفسي في مرضى </a:t>
            </a:r>
            <a:r>
              <a:rPr lang="ar-SY" dirty="0" err="1" smtClean="0"/>
              <a:t>المشافي</a:t>
            </a:r>
            <a:r>
              <a:rPr lang="ar-SY" dirty="0" smtClean="0"/>
              <a:t> خاصة مرضى العنايات الجراحية والقلبية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الانتانات</a:t>
            </a:r>
            <a:r>
              <a:rPr lang="ar-SY" dirty="0" smtClean="0"/>
              <a:t> </a:t>
            </a:r>
          </a:p>
          <a:p>
            <a:endParaRPr lang="ar-SY" dirty="0" smtClean="0"/>
          </a:p>
          <a:p>
            <a:endParaRPr lang="ar-SY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الأعراض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تغيم وعي</a:t>
            </a:r>
          </a:p>
          <a:p>
            <a:r>
              <a:rPr lang="ar-SY" dirty="0" smtClean="0"/>
              <a:t>اضطراب معرفي شامل / توجه ذاكرة فهم </a:t>
            </a:r>
            <a:r>
              <a:rPr lang="ar-SY" dirty="0" err="1" smtClean="0"/>
              <a:t>ادراك</a:t>
            </a:r>
            <a:endParaRPr lang="ar-SY" dirty="0" smtClean="0"/>
          </a:p>
          <a:p>
            <a:r>
              <a:rPr lang="ar-SY" dirty="0" smtClean="0"/>
              <a:t>اضطراب نفسي حركي / بالحركة </a:t>
            </a:r>
            <a:r>
              <a:rPr lang="ar-SY" dirty="0" err="1" smtClean="0"/>
              <a:t>و</a:t>
            </a:r>
            <a:r>
              <a:rPr lang="ar-SY" dirty="0" smtClean="0"/>
              <a:t> الكلام وردة الفعل</a:t>
            </a:r>
          </a:p>
          <a:p>
            <a:r>
              <a:rPr lang="ar-SY" dirty="0" smtClean="0"/>
              <a:t>اضطراب النوم / أرق - انقلاب دورة – </a:t>
            </a:r>
          </a:p>
          <a:p>
            <a:r>
              <a:rPr lang="ar-SY" dirty="0" smtClean="0"/>
              <a:t>اضطراب انفعالي/ قلق تهيج ارتباك دهشة </a:t>
            </a:r>
          </a:p>
          <a:p>
            <a:r>
              <a:rPr lang="ar-SY" dirty="0" smtClean="0"/>
              <a:t>سوء المظاهر ليلا“</a:t>
            </a:r>
            <a:endParaRPr lang="ar-SY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الأسباب </a:t>
            </a:r>
            <a:r>
              <a:rPr lang="ar-SY" dirty="0" err="1" smtClean="0"/>
              <a:t>و</a:t>
            </a:r>
            <a:r>
              <a:rPr lang="ar-SY" dirty="0" smtClean="0"/>
              <a:t> العلاج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Y" dirty="0" smtClean="0"/>
              <a:t>دوائي: مضادات قلق مخدرات مضادات </a:t>
            </a:r>
            <a:r>
              <a:rPr lang="ar-SY" dirty="0" err="1" smtClean="0"/>
              <a:t>الكولين</a:t>
            </a:r>
            <a:endParaRPr lang="ar-SY" dirty="0" smtClean="0"/>
          </a:p>
          <a:p>
            <a:r>
              <a:rPr lang="ar-SY" dirty="0" smtClean="0"/>
              <a:t>متلازمات السحب</a:t>
            </a:r>
          </a:p>
          <a:p>
            <a:r>
              <a:rPr lang="ar-SY" dirty="0" smtClean="0"/>
              <a:t>عصبية : </a:t>
            </a:r>
            <a:r>
              <a:rPr lang="ar-SY" dirty="0" err="1" smtClean="0"/>
              <a:t>نزوف</a:t>
            </a:r>
            <a:r>
              <a:rPr lang="ar-SY" dirty="0" smtClean="0"/>
              <a:t> أورام رض </a:t>
            </a:r>
            <a:r>
              <a:rPr lang="ar-SY" dirty="0" err="1" smtClean="0"/>
              <a:t>أخماج</a:t>
            </a:r>
            <a:r>
              <a:rPr lang="ar-SY" dirty="0" smtClean="0"/>
              <a:t> صرع</a:t>
            </a:r>
          </a:p>
          <a:p>
            <a:r>
              <a:rPr lang="ar-SY" dirty="0" err="1" smtClean="0"/>
              <a:t>انتانات</a:t>
            </a:r>
            <a:r>
              <a:rPr lang="ar-SY" dirty="0" smtClean="0"/>
              <a:t> :تجرثم الدم التهاب الشغاف </a:t>
            </a:r>
            <a:r>
              <a:rPr lang="ar-SY" dirty="0" err="1" smtClean="0"/>
              <a:t>التدرن</a:t>
            </a:r>
            <a:endParaRPr lang="ar-SY" dirty="0" smtClean="0"/>
          </a:p>
          <a:p>
            <a:r>
              <a:rPr lang="ar-SY" dirty="0" err="1" smtClean="0"/>
              <a:t>استقلابية</a:t>
            </a:r>
            <a:r>
              <a:rPr lang="ar-SY" dirty="0" smtClean="0"/>
              <a:t>: نقص السكر أو ارتفاعه- قصور </a:t>
            </a:r>
            <a:r>
              <a:rPr lang="ar-SY" dirty="0" err="1" smtClean="0"/>
              <a:t>درق</a:t>
            </a:r>
            <a:r>
              <a:rPr lang="ar-SY" dirty="0" smtClean="0"/>
              <a:t>-أديسون </a:t>
            </a:r>
            <a:r>
              <a:rPr lang="ar-SY" dirty="0" err="1" smtClean="0"/>
              <a:t>يوريمية</a:t>
            </a:r>
            <a:r>
              <a:rPr lang="ar-SY" dirty="0" smtClean="0"/>
              <a:t> قصور قلب كبد رئة – نقص </a:t>
            </a:r>
            <a:r>
              <a:rPr lang="ar-SY" dirty="0" err="1" smtClean="0"/>
              <a:t>أكسجة</a:t>
            </a:r>
            <a:r>
              <a:rPr lang="ar-SY" dirty="0" smtClean="0"/>
              <a:t> </a:t>
            </a:r>
          </a:p>
          <a:p>
            <a:r>
              <a:rPr lang="ar-SY" dirty="0" smtClean="0"/>
              <a:t>نفسية: هجمة ذهانية –خرف –بعد </a:t>
            </a:r>
            <a:r>
              <a:rPr lang="ar-SY" dirty="0" err="1" smtClean="0"/>
              <a:t>التخليج</a:t>
            </a:r>
            <a:r>
              <a:rPr lang="ar-SY" dirty="0" smtClean="0"/>
              <a:t> - المخدرات</a:t>
            </a:r>
          </a:p>
          <a:p>
            <a:endParaRPr lang="ar-SY" dirty="0" smtClean="0"/>
          </a:p>
          <a:p>
            <a:r>
              <a:rPr lang="ar-SY" dirty="0" smtClean="0"/>
              <a:t>العلاج سببي </a:t>
            </a:r>
            <a:r>
              <a:rPr lang="ar-SY" dirty="0" err="1" smtClean="0"/>
              <a:t>و</a:t>
            </a:r>
            <a:r>
              <a:rPr lang="ar-SY" dirty="0" smtClean="0"/>
              <a:t> مضادات الذهان </a:t>
            </a:r>
            <a:endParaRPr lang="ar-SY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Retardation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التخلف العقلي هو انخفاض معامل الذكاء عن ال70 وبشرط حدوثه قبل سن ال 18 سنة.</a:t>
            </a:r>
          </a:p>
          <a:p>
            <a:endParaRPr lang="ar-SY" dirty="0" smtClean="0"/>
          </a:p>
          <a:p>
            <a:r>
              <a:rPr lang="ar-SY" dirty="0" smtClean="0"/>
              <a:t>هذا الانخفاض الحاصل في الذكاء يؤدي إلى خلل في قدرة الشخص على تأدية المهام التي يقوم </a:t>
            </a:r>
            <a:r>
              <a:rPr lang="ar-SY" dirty="0" err="1" smtClean="0"/>
              <a:t>بها</a:t>
            </a:r>
            <a:r>
              <a:rPr lang="ar-SY" dirty="0" smtClean="0"/>
              <a:t> من هم في نفس عمره في القطاعات المختلفة من دراسة وعمل وتواصل اجتماعي واستقلالية وتحمل للمسؤولية ولغة وحركة</a:t>
            </a:r>
            <a:endParaRPr lang="ar-SY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التخلف الخفيف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معامل الذكاء 50-69 </a:t>
            </a:r>
          </a:p>
          <a:p>
            <a:r>
              <a:rPr lang="ar-SY" dirty="0" smtClean="0"/>
              <a:t>العمر العقلي 9-12 </a:t>
            </a:r>
          </a:p>
          <a:p>
            <a:r>
              <a:rPr lang="ar-SY" dirty="0" smtClean="0"/>
              <a:t>قابلية للتعلم </a:t>
            </a:r>
          </a:p>
          <a:p>
            <a:r>
              <a:rPr lang="ar-SY" dirty="0" smtClean="0"/>
              <a:t>مستقلون بخدمة الذات</a:t>
            </a:r>
          </a:p>
          <a:p>
            <a:r>
              <a:rPr lang="ar-SY" dirty="0" smtClean="0"/>
              <a:t>دراسيا“ يحتاج تعليم خاص</a:t>
            </a:r>
          </a:p>
          <a:p>
            <a:r>
              <a:rPr lang="ar-SY" dirty="0" smtClean="0"/>
              <a:t>طبيعي بالكلام </a:t>
            </a:r>
            <a:r>
              <a:rPr lang="ar-SY" dirty="0" err="1" smtClean="0"/>
              <a:t>و</a:t>
            </a:r>
            <a:r>
              <a:rPr lang="ar-SY" dirty="0" smtClean="0"/>
              <a:t> اللغة والحركة</a:t>
            </a:r>
          </a:p>
          <a:p>
            <a:r>
              <a:rPr lang="ar-SY" dirty="0" smtClean="0"/>
              <a:t>يناسبهم العمل اليدوي أكثر من الفكري</a:t>
            </a:r>
            <a:endParaRPr lang="ar-S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Dementia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 خلل في الوظائف </a:t>
            </a:r>
            <a:r>
              <a:rPr lang="ar-SY" dirty="0" err="1" smtClean="0"/>
              <a:t>الاستعرافية</a:t>
            </a:r>
            <a:r>
              <a:rPr lang="ar-SY" dirty="0" smtClean="0"/>
              <a:t> </a:t>
            </a:r>
          </a:p>
          <a:p>
            <a:r>
              <a:rPr lang="ar-SY" dirty="0" smtClean="0"/>
              <a:t>صعوبة السيطرة على الانفعالات والسلوك </a:t>
            </a:r>
            <a:r>
              <a:rPr lang="ar-SY" dirty="0" err="1" smtClean="0"/>
              <a:t>و</a:t>
            </a:r>
            <a:r>
              <a:rPr lang="ar-SY" dirty="0" smtClean="0"/>
              <a:t> الدوافع</a:t>
            </a:r>
          </a:p>
          <a:p>
            <a:r>
              <a:rPr lang="ar-SY" dirty="0" err="1" smtClean="0"/>
              <a:t>الاصابة</a:t>
            </a:r>
            <a:r>
              <a:rPr lang="ar-SY" dirty="0" smtClean="0"/>
              <a:t> في القشر الدماغي</a:t>
            </a:r>
          </a:p>
          <a:p>
            <a:r>
              <a:rPr lang="ar-SY" dirty="0" smtClean="0"/>
              <a:t>أو تحت قشرية ثنائية الجانب</a:t>
            </a:r>
          </a:p>
          <a:p>
            <a:r>
              <a:rPr lang="ar-SY" dirty="0" smtClean="0"/>
              <a:t>تصاب الذاكرة القريبة أولا“ – أخطاء لغوية – أعراض نفاس</a:t>
            </a:r>
          </a:p>
          <a:p>
            <a:r>
              <a:rPr lang="ar-SY" dirty="0" smtClean="0"/>
              <a:t>خلل في الأداء الشخصي </a:t>
            </a:r>
            <a:r>
              <a:rPr lang="ar-SY" dirty="0" err="1" smtClean="0"/>
              <a:t>و</a:t>
            </a:r>
            <a:r>
              <a:rPr lang="ar-SY" dirty="0" smtClean="0"/>
              <a:t> الاجتماعي</a:t>
            </a:r>
            <a:endParaRPr lang="ar-SY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التخلف المتوسط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معدل الذكاء 35 – 49 </a:t>
            </a:r>
          </a:p>
          <a:p>
            <a:r>
              <a:rPr lang="ar-SY" dirty="0" smtClean="0"/>
              <a:t>العمر العقلي 6 – 9 </a:t>
            </a:r>
          </a:p>
          <a:p>
            <a:r>
              <a:rPr lang="ar-SY" dirty="0" smtClean="0"/>
              <a:t>قابلية للتدريب</a:t>
            </a:r>
          </a:p>
          <a:p>
            <a:r>
              <a:rPr lang="ar-SY" dirty="0" smtClean="0"/>
              <a:t>الاستقلالية جزئية  - يكثر ترافقه مع الصرع </a:t>
            </a:r>
            <a:r>
              <a:rPr lang="ar-SY" dirty="0" err="1" smtClean="0"/>
              <a:t>و</a:t>
            </a:r>
            <a:r>
              <a:rPr lang="ar-SY" dirty="0" smtClean="0"/>
              <a:t> التوحد</a:t>
            </a:r>
          </a:p>
          <a:p>
            <a:r>
              <a:rPr lang="ar-SY" dirty="0" smtClean="0"/>
              <a:t>دراسيا“ أميون</a:t>
            </a:r>
          </a:p>
          <a:p>
            <a:r>
              <a:rPr lang="ar-SY" dirty="0" smtClean="0"/>
              <a:t>كلام </a:t>
            </a:r>
            <a:r>
              <a:rPr lang="ar-SY" dirty="0" err="1" smtClean="0"/>
              <a:t>و</a:t>
            </a:r>
            <a:r>
              <a:rPr lang="ar-SY" dirty="0" smtClean="0"/>
              <a:t> حركة طبيعية  - من الممكن التعرف على سبب</a:t>
            </a:r>
          </a:p>
          <a:p>
            <a:r>
              <a:rPr lang="ar-SY" dirty="0" smtClean="0"/>
              <a:t>يمكن تدريبهم على الأمور البسيطة تحت المراقبة </a:t>
            </a:r>
            <a:endParaRPr lang="ar-SY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التخلف الشديد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معدل الذكاء 20 – 34 </a:t>
            </a:r>
          </a:p>
          <a:p>
            <a:r>
              <a:rPr lang="ar-SY" dirty="0" smtClean="0"/>
              <a:t>العمر العقلي 3 – 6 </a:t>
            </a:r>
          </a:p>
          <a:p>
            <a:r>
              <a:rPr lang="ar-SY" dirty="0" smtClean="0"/>
              <a:t>عجز حركي مع اضطراب اللغة </a:t>
            </a:r>
            <a:r>
              <a:rPr lang="ar-SY" dirty="0" err="1" smtClean="0"/>
              <a:t>و</a:t>
            </a:r>
            <a:r>
              <a:rPr lang="ar-SY" dirty="0" smtClean="0"/>
              <a:t> التواصل </a:t>
            </a:r>
          </a:p>
          <a:p>
            <a:r>
              <a:rPr lang="ar-SY" dirty="0" smtClean="0"/>
              <a:t>غالبا“ يوجد سبب عضوي</a:t>
            </a:r>
          </a:p>
          <a:p>
            <a:r>
              <a:rPr lang="ar-SY" dirty="0" smtClean="0"/>
              <a:t>غير مستقلين </a:t>
            </a:r>
            <a:r>
              <a:rPr lang="ar-SY" dirty="0" err="1" smtClean="0"/>
              <a:t>و</a:t>
            </a:r>
            <a:r>
              <a:rPr lang="ar-SY" dirty="0" smtClean="0"/>
              <a:t> يحتاجون الآخرين بشكل دائم</a:t>
            </a:r>
            <a:endParaRPr lang="ar-SY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التخلف العميق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معدل الذكاء تحت ال 20 </a:t>
            </a:r>
          </a:p>
          <a:p>
            <a:r>
              <a:rPr lang="ar-SY" dirty="0" smtClean="0"/>
              <a:t>العمر العقلي تحت ال 3 </a:t>
            </a:r>
          </a:p>
          <a:p>
            <a:r>
              <a:rPr lang="ar-SY" dirty="0" smtClean="0"/>
              <a:t>تحدد في فهم الأوامر</a:t>
            </a:r>
          </a:p>
          <a:p>
            <a:r>
              <a:rPr lang="ar-SY" dirty="0" smtClean="0"/>
              <a:t>لا تطور لغوي</a:t>
            </a:r>
          </a:p>
          <a:p>
            <a:r>
              <a:rPr lang="ar-SY" dirty="0" smtClean="0"/>
              <a:t>خلل شديد بالحركة </a:t>
            </a:r>
            <a:r>
              <a:rPr lang="ar-SY" dirty="0" err="1" smtClean="0"/>
              <a:t>و</a:t>
            </a:r>
            <a:r>
              <a:rPr lang="ar-SY" dirty="0" smtClean="0"/>
              <a:t> ضبط المصرات</a:t>
            </a:r>
          </a:p>
          <a:p>
            <a:r>
              <a:rPr lang="ar-SY" dirty="0" smtClean="0"/>
              <a:t>رعاية كاملة </a:t>
            </a:r>
            <a:r>
              <a:rPr lang="ar-SY" dirty="0" err="1" smtClean="0"/>
              <a:t>و</a:t>
            </a:r>
            <a:r>
              <a:rPr lang="ar-SY" dirty="0" smtClean="0"/>
              <a:t> دائمة</a:t>
            </a:r>
            <a:endParaRPr lang="ar-SY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الأسباب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وراثية </a:t>
            </a:r>
          </a:p>
          <a:p>
            <a:r>
              <a:rPr lang="ar-SY" dirty="0" err="1" smtClean="0"/>
              <a:t>بيلة</a:t>
            </a:r>
            <a:r>
              <a:rPr lang="ar-SY" dirty="0" smtClean="0"/>
              <a:t> </a:t>
            </a:r>
            <a:r>
              <a:rPr lang="ar-SY" dirty="0" err="1" smtClean="0"/>
              <a:t>الفينيل</a:t>
            </a:r>
            <a:r>
              <a:rPr lang="ar-SY" dirty="0" smtClean="0"/>
              <a:t> </a:t>
            </a:r>
            <a:r>
              <a:rPr lang="ar-SY" dirty="0" err="1" smtClean="0"/>
              <a:t>كيتون</a:t>
            </a:r>
            <a:r>
              <a:rPr lang="ar-SY" dirty="0" smtClean="0"/>
              <a:t>/عوز فنيل </a:t>
            </a:r>
            <a:r>
              <a:rPr lang="ar-SY" dirty="0" err="1" smtClean="0"/>
              <a:t>ألانين</a:t>
            </a:r>
            <a:r>
              <a:rPr lang="ar-SY" dirty="0" smtClean="0"/>
              <a:t> </a:t>
            </a:r>
            <a:r>
              <a:rPr lang="ar-SY" dirty="0" err="1" smtClean="0"/>
              <a:t>هيدروكسيلاز</a:t>
            </a:r>
            <a:endParaRPr lang="ar-SY" dirty="0" smtClean="0"/>
          </a:p>
          <a:p>
            <a:r>
              <a:rPr lang="ar-SY" dirty="0" err="1" smtClean="0"/>
              <a:t>الغلاكتوزيميا</a:t>
            </a:r>
            <a:r>
              <a:rPr lang="ar-SY" dirty="0" smtClean="0"/>
              <a:t> أدواء خزن </a:t>
            </a:r>
            <a:r>
              <a:rPr lang="ar-SY" dirty="0" err="1" smtClean="0"/>
              <a:t>الغليكوجين</a:t>
            </a:r>
            <a:endParaRPr lang="ar-SY" dirty="0" smtClean="0"/>
          </a:p>
          <a:p>
            <a:r>
              <a:rPr lang="ar-SY" dirty="0" smtClean="0"/>
              <a:t>اضطراب خزن الشحوم </a:t>
            </a:r>
          </a:p>
          <a:p>
            <a:r>
              <a:rPr lang="ar-SY" dirty="0" smtClean="0"/>
              <a:t>لورانس مون </a:t>
            </a:r>
            <a:r>
              <a:rPr lang="ar-SY" dirty="0" err="1" smtClean="0"/>
              <a:t>بيلد</a:t>
            </a:r>
            <a:r>
              <a:rPr lang="ar-SY" dirty="0" smtClean="0"/>
              <a:t>/تنكس شبكي بدانة تعدد أصابع قصور أقناد</a:t>
            </a:r>
          </a:p>
          <a:p>
            <a:r>
              <a:rPr lang="ar-SY" dirty="0" err="1" smtClean="0"/>
              <a:t>الاصابات</a:t>
            </a:r>
            <a:r>
              <a:rPr lang="ar-SY" dirty="0" smtClean="0"/>
              <a:t> العصبية الجلدية : </a:t>
            </a:r>
            <a:r>
              <a:rPr lang="ar-SY" dirty="0" err="1" smtClean="0"/>
              <a:t>تصبغات</a:t>
            </a:r>
            <a:r>
              <a:rPr lang="ar-SY" dirty="0" smtClean="0"/>
              <a:t> أورام كاذبة وخبيثة صرع تشوهات هيكلية</a:t>
            </a:r>
          </a:p>
          <a:p>
            <a:r>
              <a:rPr lang="ar-SY" dirty="0" smtClean="0"/>
              <a:t>المنغولية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الأسباب </a:t>
            </a:r>
            <a:r>
              <a:rPr lang="ar-SY" dirty="0" err="1" smtClean="0"/>
              <a:t>و</a:t>
            </a:r>
            <a:r>
              <a:rPr lang="ar-SY" dirty="0" smtClean="0"/>
              <a:t> العلاج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متلازمة </a:t>
            </a:r>
            <a:r>
              <a:rPr lang="ar-SY" dirty="0" err="1" smtClean="0"/>
              <a:t>الصبغي</a:t>
            </a:r>
            <a:r>
              <a:rPr lang="ar-SY" dirty="0" smtClean="0"/>
              <a:t>  </a:t>
            </a:r>
            <a:r>
              <a:rPr lang="en-US" dirty="0" smtClean="0"/>
              <a:t> XYY </a:t>
            </a:r>
            <a:r>
              <a:rPr lang="ar-SY" dirty="0" smtClean="0"/>
              <a:t>/طول قامة ميل للجريمة</a:t>
            </a:r>
          </a:p>
          <a:p>
            <a:r>
              <a:rPr lang="ar-SY" dirty="0" smtClean="0"/>
              <a:t>حصبة ألمانية- التهاب دماغ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سحايا</a:t>
            </a:r>
            <a:r>
              <a:rPr lang="ar-SY" dirty="0" smtClean="0"/>
              <a:t> – </a:t>
            </a:r>
            <a:r>
              <a:rPr lang="ar-SY" dirty="0" err="1" smtClean="0"/>
              <a:t>توكسوبلازموز</a:t>
            </a:r>
            <a:endParaRPr lang="ar-SY" dirty="0" smtClean="0"/>
          </a:p>
          <a:p>
            <a:r>
              <a:rPr lang="ar-SY" dirty="0" smtClean="0"/>
              <a:t>نقص </a:t>
            </a:r>
            <a:r>
              <a:rPr lang="ar-SY" dirty="0" err="1" smtClean="0"/>
              <a:t>أكسجة</a:t>
            </a:r>
            <a:r>
              <a:rPr lang="ar-SY" dirty="0" smtClean="0"/>
              <a:t> و </a:t>
            </a:r>
            <a:r>
              <a:rPr lang="ar-SY" dirty="0" err="1" smtClean="0"/>
              <a:t>رضوض</a:t>
            </a:r>
            <a:r>
              <a:rPr lang="ar-SY" dirty="0" smtClean="0"/>
              <a:t> </a:t>
            </a:r>
            <a:r>
              <a:rPr lang="ar-SY" dirty="0" err="1" smtClean="0"/>
              <a:t>ولادية</a:t>
            </a:r>
            <a:endParaRPr lang="ar-SY" dirty="0" smtClean="0"/>
          </a:p>
          <a:p>
            <a:r>
              <a:rPr lang="ar-SY" dirty="0" err="1" smtClean="0"/>
              <a:t>تنافرالزمر</a:t>
            </a:r>
            <a:r>
              <a:rPr lang="ar-SY" dirty="0" smtClean="0"/>
              <a:t> </a:t>
            </a:r>
          </a:p>
          <a:p>
            <a:r>
              <a:rPr lang="ar-SY" dirty="0" smtClean="0"/>
              <a:t>التعرض للأشعة  الأدوية الكحول</a:t>
            </a:r>
          </a:p>
          <a:p>
            <a:r>
              <a:rPr lang="ar-SY" dirty="0" smtClean="0"/>
              <a:t>الحرمان العاطفي – الاجتماعي –الغذائي</a:t>
            </a:r>
          </a:p>
          <a:p>
            <a:endParaRPr lang="ar-SY" dirty="0" smtClean="0"/>
          </a:p>
          <a:p>
            <a:r>
              <a:rPr lang="ar-SY" dirty="0" smtClean="0"/>
              <a:t>العلاج سببي </a:t>
            </a:r>
            <a:r>
              <a:rPr lang="ar-SY" dirty="0" err="1" smtClean="0"/>
              <a:t>و</a:t>
            </a:r>
            <a:r>
              <a:rPr lang="ar-SY" dirty="0" smtClean="0"/>
              <a:t> تأهيلي</a:t>
            </a:r>
            <a:endParaRPr lang="ar-SY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Lighthous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الأعراض الرئيسية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تدهور عقلي ( اضطراب ذاكرة مبادرة فعالية تكيف ...)</a:t>
            </a:r>
          </a:p>
          <a:p>
            <a:r>
              <a:rPr lang="ar-SY" dirty="0" smtClean="0"/>
              <a:t>اضطراب التوجه</a:t>
            </a:r>
          </a:p>
          <a:p>
            <a:r>
              <a:rPr lang="ar-SY" dirty="0" smtClean="0"/>
              <a:t>اضطراب الاستدلال</a:t>
            </a:r>
          </a:p>
          <a:p>
            <a:r>
              <a:rPr lang="ar-SY" dirty="0" smtClean="0"/>
              <a:t>اضطراب المحاكمة</a:t>
            </a:r>
          </a:p>
          <a:p>
            <a:r>
              <a:rPr lang="ar-SY" dirty="0" smtClean="0"/>
              <a:t>تفكك اللغة / قراءة كتابة حديث</a:t>
            </a:r>
          </a:p>
          <a:p>
            <a:r>
              <a:rPr lang="ar-SY" dirty="0" smtClean="0"/>
              <a:t>اضطراب الفهم</a:t>
            </a:r>
          </a:p>
          <a:p>
            <a:r>
              <a:rPr lang="ar-SY" dirty="0" smtClean="0"/>
              <a:t>عمه حركي</a:t>
            </a:r>
            <a:endParaRPr lang="ar-SY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التشخيص التفريقي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آفات الفص </a:t>
            </a:r>
            <a:r>
              <a:rPr lang="ar-SY" dirty="0" err="1" smtClean="0"/>
              <a:t>الجبهي</a:t>
            </a:r>
            <a:endParaRPr lang="ar-SY" dirty="0" smtClean="0"/>
          </a:p>
          <a:p>
            <a:endParaRPr lang="ar-SY" dirty="0" smtClean="0"/>
          </a:p>
          <a:p>
            <a:r>
              <a:rPr lang="ar-SY" dirty="0" smtClean="0"/>
              <a:t>الهذيان</a:t>
            </a:r>
          </a:p>
          <a:p>
            <a:endParaRPr lang="ar-SY" dirty="0" smtClean="0"/>
          </a:p>
          <a:p>
            <a:r>
              <a:rPr lang="ar-SY" dirty="0" smtClean="0"/>
              <a:t>الاكتئاب</a:t>
            </a:r>
            <a:endParaRPr lang="ar-SY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داء </a:t>
            </a:r>
            <a:r>
              <a:rPr lang="ar-SY" dirty="0" err="1" smtClean="0"/>
              <a:t>ألزهايمر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د </a:t>
            </a:r>
            <a:r>
              <a:rPr lang="ar-SY" dirty="0" err="1" smtClean="0"/>
              <a:t>ألويس</a:t>
            </a:r>
            <a:r>
              <a:rPr lang="ar-SY" dirty="0" smtClean="0"/>
              <a:t> </a:t>
            </a:r>
            <a:r>
              <a:rPr lang="ar-SY" dirty="0" err="1" smtClean="0"/>
              <a:t>ألزهايمر</a:t>
            </a:r>
            <a:r>
              <a:rPr lang="ar-SY" dirty="0" smtClean="0"/>
              <a:t> 1906 </a:t>
            </a:r>
          </a:p>
          <a:p>
            <a:r>
              <a:rPr lang="ar-SY" dirty="0" smtClean="0"/>
              <a:t>60% من أنواع الخرف</a:t>
            </a:r>
          </a:p>
          <a:p>
            <a:r>
              <a:rPr lang="ar-SY" dirty="0" smtClean="0"/>
              <a:t>5% فوق ال60  - 20% فوق ال80 </a:t>
            </a:r>
          </a:p>
          <a:p>
            <a:r>
              <a:rPr lang="ar-SY" dirty="0" smtClean="0"/>
              <a:t>آفة </a:t>
            </a:r>
            <a:r>
              <a:rPr lang="ar-SY" dirty="0" err="1" smtClean="0"/>
              <a:t>تنكسية</a:t>
            </a:r>
            <a:r>
              <a:rPr lang="ar-SY" dirty="0" smtClean="0"/>
              <a:t> دماغية</a:t>
            </a:r>
          </a:p>
          <a:p>
            <a:r>
              <a:rPr lang="ar-SY" dirty="0" err="1" smtClean="0"/>
              <a:t>الاناث</a:t>
            </a:r>
            <a:r>
              <a:rPr lang="ar-SY" dirty="0" smtClean="0"/>
              <a:t> – قصة عائلية ايجابية – قلة الاستخدام المعرفي</a:t>
            </a:r>
          </a:p>
          <a:p>
            <a:r>
              <a:rPr lang="ar-SY" dirty="0" smtClean="0"/>
              <a:t>الوفاة خلال عشر سنوات</a:t>
            </a:r>
          </a:p>
          <a:p>
            <a:endParaRPr lang="ar-SY" dirty="0" smtClean="0"/>
          </a:p>
          <a:p>
            <a:endParaRPr lang="ar-SY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الآفات العصبية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تنكس عصبي ليفي</a:t>
            </a:r>
          </a:p>
          <a:p>
            <a:pPr>
              <a:buNone/>
            </a:pPr>
            <a:r>
              <a:rPr lang="ar-SY" dirty="0" smtClean="0"/>
              <a:t>  </a:t>
            </a:r>
            <a:r>
              <a:rPr lang="ar-SY" dirty="0" err="1" smtClean="0"/>
              <a:t>العصبونات</a:t>
            </a:r>
            <a:r>
              <a:rPr lang="ar-SY" dirty="0" smtClean="0"/>
              <a:t> و المحاور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err="1" smtClean="0"/>
              <a:t>اللويحات</a:t>
            </a:r>
            <a:r>
              <a:rPr lang="ar-SY" dirty="0" smtClean="0"/>
              <a:t> </a:t>
            </a:r>
            <a:r>
              <a:rPr lang="ar-SY" dirty="0" err="1" smtClean="0"/>
              <a:t>الشيخية</a:t>
            </a:r>
            <a:endParaRPr lang="ar-SY" dirty="0" smtClean="0"/>
          </a:p>
          <a:p>
            <a:pPr>
              <a:buNone/>
            </a:pPr>
            <a:r>
              <a:rPr lang="ar-SY" dirty="0" smtClean="0"/>
              <a:t>المسافة خارج خلوية (تراكم بروتين </a:t>
            </a:r>
            <a:r>
              <a:rPr lang="ar-SY" dirty="0" err="1" smtClean="0"/>
              <a:t>نشواني</a:t>
            </a:r>
            <a:r>
              <a:rPr lang="ar-SY" dirty="0" smtClean="0"/>
              <a:t>/</a:t>
            </a:r>
            <a:r>
              <a:rPr lang="ar-SY" dirty="0" err="1" smtClean="0"/>
              <a:t>أميلوئيد</a:t>
            </a:r>
            <a:r>
              <a:rPr lang="ar-SY" dirty="0" smtClean="0"/>
              <a:t> )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اعتلال أوعية </a:t>
            </a:r>
            <a:r>
              <a:rPr lang="ar-SY" dirty="0" err="1" smtClean="0"/>
              <a:t>نشواني</a:t>
            </a:r>
            <a:endParaRPr lang="ar-SY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0079" y="-34825"/>
            <a:ext cx="9168665" cy="5821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686"/>
            <a:ext cx="9111099" cy="6849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عوامل الخطورة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العمر الكبير</a:t>
            </a:r>
          </a:p>
          <a:p>
            <a:r>
              <a:rPr lang="ar-SY" dirty="0" smtClean="0"/>
              <a:t>السوابق العائلية</a:t>
            </a:r>
          </a:p>
          <a:p>
            <a:r>
              <a:rPr lang="ar-SY" dirty="0" smtClean="0"/>
              <a:t>تثلث </a:t>
            </a:r>
            <a:r>
              <a:rPr lang="ar-SY" dirty="0" err="1" smtClean="0"/>
              <a:t>الصبغي</a:t>
            </a:r>
            <a:r>
              <a:rPr lang="ar-SY" dirty="0" smtClean="0"/>
              <a:t> 21</a:t>
            </a:r>
          </a:p>
          <a:p>
            <a:r>
              <a:rPr lang="ar-SY" dirty="0" smtClean="0"/>
              <a:t>عمر الأم أثناء الحمل بالمريض</a:t>
            </a:r>
            <a:endParaRPr lang="ar-SY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775</Words>
  <PresentationFormat>عرض على الشاشة (3:4)‏</PresentationFormat>
  <Paragraphs>151</Paragraphs>
  <Slides>25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25</vt:i4>
      </vt:variant>
    </vt:vector>
  </HeadingPairs>
  <TitlesOfParts>
    <vt:vector size="26" baseType="lpstr">
      <vt:lpstr>سمة Office</vt:lpstr>
      <vt:lpstr>الاضطرابات النفاسية العضوية</vt:lpstr>
      <vt:lpstr>Dementia</vt:lpstr>
      <vt:lpstr>الأعراض الرئيسية</vt:lpstr>
      <vt:lpstr>التشخيص التفريقي</vt:lpstr>
      <vt:lpstr>داء ألزهايمر</vt:lpstr>
      <vt:lpstr>الآفات العصبية</vt:lpstr>
      <vt:lpstr>الشريحة 7</vt:lpstr>
      <vt:lpstr>الشريحة 8</vt:lpstr>
      <vt:lpstr>عوامل الخطورة</vt:lpstr>
      <vt:lpstr>أعراض مرافقة</vt:lpstr>
      <vt:lpstr>الأسباب و العلاج</vt:lpstr>
      <vt:lpstr>الخرف الوعائي</vt:lpstr>
      <vt:lpstr>داء بيك</vt:lpstr>
      <vt:lpstr>خرف ثانوي</vt:lpstr>
      <vt:lpstr>Delirium</vt:lpstr>
      <vt:lpstr>الأعراض</vt:lpstr>
      <vt:lpstr>الأسباب و العلاج</vt:lpstr>
      <vt:lpstr>Mental Retardation</vt:lpstr>
      <vt:lpstr>التخلف الخفيف</vt:lpstr>
      <vt:lpstr>التخلف المتوسط</vt:lpstr>
      <vt:lpstr>التخلف الشديد</vt:lpstr>
      <vt:lpstr>التخلف العميق</vt:lpstr>
      <vt:lpstr>الأسباب</vt:lpstr>
      <vt:lpstr>الأسباب و العلاج</vt:lpstr>
      <vt:lpstr>الشريحة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الاضطرابات العضوية</dc:title>
  <dc:creator>ACER</dc:creator>
  <cp:lastModifiedBy>ACER</cp:lastModifiedBy>
  <cp:revision>32</cp:revision>
  <dcterms:created xsi:type="dcterms:W3CDTF">2016-12-13T19:42:30Z</dcterms:created>
  <dcterms:modified xsi:type="dcterms:W3CDTF">2020-12-14T03:56:27Z</dcterms:modified>
</cp:coreProperties>
</file>