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8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F70F-235E-49CD-9FFA-0B4C2D0BA8A2}" type="datetimeFigureOut">
              <a:rPr lang="ar-SY" smtClean="0"/>
              <a:pPr/>
              <a:t>13/01/1440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44B8-7463-4467-BA31-292F31D4102A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العلامات </a:t>
            </a:r>
            <a:r>
              <a:rPr lang="ar-SY" dirty="0" err="1" smtClean="0"/>
              <a:t>و</a:t>
            </a:r>
            <a:r>
              <a:rPr lang="ar-SY" dirty="0" smtClean="0"/>
              <a:t> الأعراض النفسية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b="1" dirty="0" smtClean="0">
                <a:solidFill>
                  <a:schemeClr val="tx1"/>
                </a:solidFill>
              </a:rPr>
              <a:t>الدكتور 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مجيد السلوم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أخصائي بالأمراض النفسية</a:t>
            </a:r>
            <a:endParaRPr lang="ar-SY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مجرى التفكير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Y" dirty="0" smtClean="0"/>
              <a:t>تطاير الأفكار</a:t>
            </a:r>
          </a:p>
          <a:p>
            <a:r>
              <a:rPr lang="ar-SY" dirty="0" smtClean="0"/>
              <a:t>تباطؤ الأفكار</a:t>
            </a:r>
          </a:p>
          <a:p>
            <a:r>
              <a:rPr lang="ar-SY" dirty="0" smtClean="0"/>
              <a:t>حصار الأفكار</a:t>
            </a:r>
          </a:p>
          <a:p>
            <a:r>
              <a:rPr lang="ar-SY" dirty="0" smtClean="0"/>
              <a:t>ضغط  الأفكار</a:t>
            </a:r>
          </a:p>
          <a:p>
            <a:r>
              <a:rPr lang="ar-SY" dirty="0" smtClean="0"/>
              <a:t>تخلخل الترابط</a:t>
            </a:r>
          </a:p>
          <a:p>
            <a:r>
              <a:rPr lang="ar-SY" dirty="0" smtClean="0"/>
              <a:t>عدم الترابط</a:t>
            </a:r>
          </a:p>
          <a:p>
            <a:r>
              <a:rPr lang="ar-SY" dirty="0" smtClean="0"/>
              <a:t>المواظبة</a:t>
            </a:r>
          </a:p>
          <a:p>
            <a:r>
              <a:rPr lang="ar-SY" dirty="0" err="1" smtClean="0"/>
              <a:t>الاسهاب</a:t>
            </a:r>
            <a:r>
              <a:rPr lang="ar-SY" dirty="0" smtClean="0"/>
              <a:t>   </a:t>
            </a:r>
            <a:endParaRPr lang="ar-SY" dirty="0" smtClean="0"/>
          </a:p>
          <a:p>
            <a:r>
              <a:rPr lang="ar-SY" dirty="0" smtClean="0"/>
              <a:t>السلطة الكلامية  - </a:t>
            </a:r>
            <a:r>
              <a:rPr lang="ar-SY" dirty="0" smtClean="0"/>
              <a:t>السجع – اضطراب التفكير التجريدي</a:t>
            </a:r>
          </a:p>
          <a:p>
            <a:endParaRPr lang="ar-SY" dirty="0" smtClean="0"/>
          </a:p>
          <a:p>
            <a:pPr>
              <a:buNone/>
            </a:pPr>
            <a:r>
              <a:rPr lang="ar-SY" dirty="0" smtClean="0"/>
              <a:t> 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التحكم في الأفكار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سحب الأفكار</a:t>
            </a:r>
          </a:p>
          <a:p>
            <a:endParaRPr lang="ar-SY" dirty="0"/>
          </a:p>
          <a:p>
            <a:r>
              <a:rPr lang="ar-SY" dirty="0" smtClean="0"/>
              <a:t>زرع الأفكار</a:t>
            </a:r>
          </a:p>
          <a:p>
            <a:endParaRPr lang="ar-SY" dirty="0"/>
          </a:p>
          <a:p>
            <a:r>
              <a:rPr lang="ar-SY" dirty="0" err="1" smtClean="0"/>
              <a:t>اذاعة</a:t>
            </a:r>
            <a:r>
              <a:rPr lang="ar-SY" dirty="0" smtClean="0"/>
              <a:t> الأفكار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محتوى الأفكار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err="1" smtClean="0"/>
              <a:t>التوهمات</a:t>
            </a:r>
            <a:r>
              <a:rPr lang="ar-SY" dirty="0" smtClean="0"/>
              <a:t> :  </a:t>
            </a:r>
            <a:r>
              <a:rPr lang="ar-SY" dirty="0" err="1" smtClean="0"/>
              <a:t>بدئية</a:t>
            </a:r>
            <a:r>
              <a:rPr lang="ar-SY" dirty="0" smtClean="0"/>
              <a:t>   ثانوية</a:t>
            </a:r>
          </a:p>
          <a:p>
            <a:r>
              <a:rPr lang="ar-SY" dirty="0" err="1" smtClean="0"/>
              <a:t>توهمات</a:t>
            </a:r>
            <a:r>
              <a:rPr lang="ar-SY" dirty="0" smtClean="0"/>
              <a:t> اضطهادية أو </a:t>
            </a:r>
            <a:r>
              <a:rPr lang="ar-SY" dirty="0" err="1" smtClean="0"/>
              <a:t>زورية</a:t>
            </a:r>
            <a:endParaRPr lang="ar-SY" dirty="0" smtClean="0"/>
          </a:p>
          <a:p>
            <a:r>
              <a:rPr lang="ar-SY" dirty="0" err="1" smtClean="0"/>
              <a:t>توهمات</a:t>
            </a:r>
            <a:r>
              <a:rPr lang="ar-SY" dirty="0" smtClean="0"/>
              <a:t> </a:t>
            </a:r>
            <a:r>
              <a:rPr lang="ar-SY" dirty="0" err="1" smtClean="0"/>
              <a:t>الاشارة</a:t>
            </a:r>
            <a:endParaRPr lang="ar-SY" dirty="0" smtClean="0"/>
          </a:p>
          <a:p>
            <a:r>
              <a:rPr lang="ar-SY" dirty="0" err="1" smtClean="0"/>
              <a:t>توهمات</a:t>
            </a:r>
            <a:r>
              <a:rPr lang="ar-SY" dirty="0" smtClean="0"/>
              <a:t> العظمة</a:t>
            </a:r>
          </a:p>
          <a:p>
            <a:r>
              <a:rPr lang="ar-SY" dirty="0" err="1" smtClean="0"/>
              <a:t>توهمات</a:t>
            </a:r>
            <a:r>
              <a:rPr lang="ar-SY" dirty="0" smtClean="0"/>
              <a:t> الغيرة</a:t>
            </a:r>
          </a:p>
          <a:p>
            <a:r>
              <a:rPr lang="ar-SY" dirty="0" smtClean="0"/>
              <a:t>التوهم الغريب</a:t>
            </a:r>
          </a:p>
          <a:p>
            <a:r>
              <a:rPr lang="ar-SY" dirty="0" smtClean="0"/>
              <a:t>توهم العدم </a:t>
            </a:r>
            <a:r>
              <a:rPr lang="ar-SY" dirty="0" err="1" smtClean="0"/>
              <a:t>و</a:t>
            </a:r>
            <a:r>
              <a:rPr lang="ar-SY" dirty="0" smtClean="0"/>
              <a:t> توهم الفقر</a:t>
            </a:r>
          </a:p>
          <a:p>
            <a:r>
              <a:rPr lang="ar-SY" dirty="0" err="1" smtClean="0"/>
              <a:t>التوهمات</a:t>
            </a:r>
            <a:r>
              <a:rPr lang="ar-SY" dirty="0" smtClean="0"/>
              <a:t> الجسدية – الحب – المراق – التأثير - </a:t>
            </a:r>
            <a:r>
              <a:rPr lang="ar-SY" dirty="0" err="1" smtClean="0"/>
              <a:t>التخاطر</a:t>
            </a:r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المزاج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المزاج البرم </a:t>
            </a:r>
          </a:p>
          <a:p>
            <a:r>
              <a:rPr lang="ar-SY" dirty="0" smtClean="0"/>
              <a:t>المزاج المكتئب</a:t>
            </a:r>
          </a:p>
          <a:p>
            <a:r>
              <a:rPr lang="ar-SY" dirty="0" smtClean="0"/>
              <a:t>فقد المتعة</a:t>
            </a:r>
          </a:p>
          <a:p>
            <a:r>
              <a:rPr lang="ar-SY" dirty="0" smtClean="0"/>
              <a:t>المزاج المنشرح</a:t>
            </a:r>
          </a:p>
          <a:p>
            <a:r>
              <a:rPr lang="ar-SY" dirty="0" smtClean="0"/>
              <a:t>المزاج </a:t>
            </a:r>
            <a:r>
              <a:rPr lang="ar-SY" dirty="0" smtClean="0"/>
              <a:t>المرتفع</a:t>
            </a:r>
          </a:p>
          <a:p>
            <a:r>
              <a:rPr lang="ar-SY" dirty="0" smtClean="0"/>
              <a:t>الزهو </a:t>
            </a:r>
            <a:r>
              <a:rPr lang="en-US" dirty="0" smtClean="0"/>
              <a:t>Elation</a:t>
            </a:r>
            <a:endParaRPr lang="ar-SY" dirty="0" smtClean="0"/>
          </a:p>
          <a:p>
            <a:r>
              <a:rPr lang="ar-SY" dirty="0" err="1" smtClean="0"/>
              <a:t>الايوفوريا</a:t>
            </a:r>
            <a:endParaRPr lang="ar-SY" dirty="0" smtClean="0"/>
          </a:p>
          <a:p>
            <a:r>
              <a:rPr lang="ar-SY" dirty="0" smtClean="0"/>
              <a:t>المزاج الهائج</a:t>
            </a:r>
          </a:p>
          <a:p>
            <a:r>
              <a:rPr lang="ar-SY" dirty="0" smtClean="0"/>
              <a:t>المزاج المتذبذب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التعبير عن الوجدان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الوجدان </a:t>
            </a:r>
            <a:r>
              <a:rPr lang="ar-SY" dirty="0" err="1" smtClean="0"/>
              <a:t>اللاملائم</a:t>
            </a:r>
            <a:endParaRPr lang="ar-SY" dirty="0" smtClean="0"/>
          </a:p>
          <a:p>
            <a:r>
              <a:rPr lang="ar-SY" dirty="0" smtClean="0"/>
              <a:t>تحدد الوجدان</a:t>
            </a:r>
          </a:p>
          <a:p>
            <a:r>
              <a:rPr lang="ar-SY" dirty="0" smtClean="0"/>
              <a:t>تبلد الوجدان</a:t>
            </a:r>
          </a:p>
          <a:p>
            <a:r>
              <a:rPr lang="ar-SY" dirty="0" smtClean="0"/>
              <a:t>تسطح الوجدان</a:t>
            </a:r>
          </a:p>
          <a:p>
            <a:r>
              <a:rPr lang="ar-SY" dirty="0" smtClean="0"/>
              <a:t>فقدان الوجدان</a:t>
            </a:r>
          </a:p>
          <a:p>
            <a:r>
              <a:rPr lang="ar-SY" dirty="0" smtClean="0"/>
              <a:t>تذبذب الوجدان</a:t>
            </a:r>
          </a:p>
          <a:p>
            <a:r>
              <a:rPr lang="ar-SY" dirty="0" smtClean="0"/>
              <a:t>التناقض الوجداني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النشاط الحركي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التململ </a:t>
            </a:r>
          </a:p>
          <a:p>
            <a:r>
              <a:rPr lang="ar-SY" dirty="0" smtClean="0"/>
              <a:t>الهياج</a:t>
            </a:r>
          </a:p>
          <a:p>
            <a:r>
              <a:rPr lang="ar-SY" dirty="0" smtClean="0"/>
              <a:t>تباطؤ الحركة</a:t>
            </a:r>
          </a:p>
          <a:p>
            <a:r>
              <a:rPr lang="ar-SY" dirty="0" smtClean="0"/>
              <a:t>الذهول</a:t>
            </a:r>
          </a:p>
          <a:p>
            <a:r>
              <a:rPr lang="ar-SY" dirty="0" err="1" smtClean="0"/>
              <a:t>الصداء</a:t>
            </a:r>
            <a:r>
              <a:rPr lang="ar-SY" dirty="0" smtClean="0"/>
              <a:t> الحركي </a:t>
            </a:r>
          </a:p>
          <a:p>
            <a:r>
              <a:rPr lang="ar-SY" dirty="0" smtClean="0"/>
              <a:t>الرعاش أو </a:t>
            </a:r>
            <a:r>
              <a:rPr lang="ar-SY" dirty="0" err="1" smtClean="0"/>
              <a:t>الرجفان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الارادة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Y" dirty="0" smtClean="0"/>
              <a:t> الطموح: التطلع لتحقيق هدف ما</a:t>
            </a:r>
          </a:p>
          <a:p>
            <a:r>
              <a:rPr lang="ar-SY" dirty="0" smtClean="0"/>
              <a:t>الدافع: القدرة على بدء النشاط الهادف</a:t>
            </a:r>
          </a:p>
          <a:p>
            <a:r>
              <a:rPr lang="ar-SY" dirty="0" smtClean="0"/>
              <a:t>الحافز: القدرة على مواصلة نشاط هادف</a:t>
            </a:r>
          </a:p>
          <a:p>
            <a:r>
              <a:rPr lang="ar-SY" dirty="0" smtClean="0"/>
              <a:t>المتعة: الشعور بالرضا عند ممارسة نشاط</a:t>
            </a:r>
          </a:p>
          <a:p>
            <a:endParaRPr lang="ar-SY" dirty="0" smtClean="0"/>
          </a:p>
          <a:p>
            <a:r>
              <a:rPr lang="ar-SY" dirty="0" smtClean="0"/>
              <a:t>الذكاء: مجموع القدرات الفطرية مع المهارات المكتسبة</a:t>
            </a:r>
          </a:p>
          <a:p>
            <a:r>
              <a:rPr lang="ar-SY" dirty="0" smtClean="0"/>
              <a:t>البصيرة تضطرب في </a:t>
            </a:r>
            <a:r>
              <a:rPr lang="ar-SY" dirty="0" err="1" smtClean="0"/>
              <a:t>الذهانات</a:t>
            </a:r>
            <a:r>
              <a:rPr lang="ar-SY" dirty="0" smtClean="0"/>
              <a:t> و الخرف</a:t>
            </a:r>
          </a:p>
          <a:p>
            <a:r>
              <a:rPr lang="ar-SY" dirty="0" smtClean="0"/>
              <a:t>المحاكمة تضطرب في </a:t>
            </a:r>
            <a:r>
              <a:rPr lang="ar-SY" dirty="0" err="1" smtClean="0"/>
              <a:t>ذهانات</a:t>
            </a:r>
            <a:r>
              <a:rPr lang="ar-SY" dirty="0" smtClean="0"/>
              <a:t> الخرف  اضطرابات الشخصية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بعض نظريات علم النفس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النظرية البيولوجية</a:t>
            </a:r>
          </a:p>
          <a:p>
            <a:pPr>
              <a:buNone/>
            </a:pPr>
            <a:r>
              <a:rPr lang="ar-SY" dirty="0" smtClean="0"/>
              <a:t>       السلوك ينجم عن </a:t>
            </a:r>
            <a:r>
              <a:rPr lang="ar-SY" dirty="0" err="1" smtClean="0"/>
              <a:t>حدثيات</a:t>
            </a:r>
            <a:r>
              <a:rPr lang="ar-SY" dirty="0" smtClean="0"/>
              <a:t> كيميائية - كهربائية</a:t>
            </a:r>
          </a:p>
          <a:p>
            <a:r>
              <a:rPr lang="ar-SY" dirty="0" smtClean="0"/>
              <a:t>النظرية </a:t>
            </a:r>
            <a:r>
              <a:rPr lang="ar-SY" dirty="0" err="1" smtClean="0"/>
              <a:t>الاستعرافية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المعرفة تحكم السلوك ( تخطيط – اتخاذ القرار- </a:t>
            </a:r>
            <a:r>
              <a:rPr lang="ar-SY" dirty="0" err="1" smtClean="0"/>
              <a:t>ادراك</a:t>
            </a:r>
            <a:endParaRPr lang="ar-SY" dirty="0" smtClean="0"/>
          </a:p>
          <a:p>
            <a:r>
              <a:rPr lang="ar-SY" dirty="0" smtClean="0"/>
              <a:t>النظرية السلوكية</a:t>
            </a:r>
          </a:p>
          <a:p>
            <a:pPr>
              <a:buNone/>
            </a:pPr>
            <a:r>
              <a:rPr lang="ar-SY" dirty="0" smtClean="0"/>
              <a:t>      تنبيه ......... استجابة</a:t>
            </a:r>
          </a:p>
          <a:p>
            <a:r>
              <a:rPr lang="ar-SY" dirty="0" smtClean="0"/>
              <a:t>النظرية التحليلية</a:t>
            </a:r>
          </a:p>
          <a:p>
            <a:pPr>
              <a:buNone/>
            </a:pPr>
            <a:r>
              <a:rPr lang="ar-SY" dirty="0" smtClean="0"/>
              <a:t>      دوافع لا شعورية ( جنسية – عدائية )</a:t>
            </a:r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آليات التكيف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التكيف الكلاسيكي</a:t>
            </a:r>
          </a:p>
          <a:p>
            <a:pPr>
              <a:buNone/>
            </a:pPr>
            <a:r>
              <a:rPr lang="ar-SY" dirty="0" smtClean="0"/>
              <a:t>اقتران منبه حيادي مع منبه غير شرطي يؤدي لحدوث منعكس شرطي</a:t>
            </a:r>
          </a:p>
          <a:p>
            <a:endParaRPr lang="ar-SY" dirty="0"/>
          </a:p>
          <a:p>
            <a:r>
              <a:rPr lang="ar-SY" dirty="0" smtClean="0"/>
              <a:t>التكيف الفاعل</a:t>
            </a:r>
          </a:p>
          <a:p>
            <a:pPr>
              <a:buNone/>
            </a:pPr>
            <a:r>
              <a:rPr lang="ar-SY" dirty="0" smtClean="0"/>
              <a:t> تعزيز السلوك عن طريق النتائج الايجابية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من طرق التعلم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النحت</a:t>
            </a:r>
          </a:p>
          <a:p>
            <a:endParaRPr lang="ar-SY" dirty="0"/>
          </a:p>
          <a:p>
            <a:r>
              <a:rPr lang="ar-SY" dirty="0" smtClean="0"/>
              <a:t>التعلم باستخدام الحث</a:t>
            </a:r>
          </a:p>
          <a:p>
            <a:endParaRPr lang="ar-SY" dirty="0"/>
          </a:p>
          <a:p>
            <a:r>
              <a:rPr lang="ar-SY" dirty="0" smtClean="0"/>
              <a:t>التعلم عن طريق التسلسل</a:t>
            </a:r>
          </a:p>
          <a:p>
            <a:endParaRPr lang="ar-SY" dirty="0"/>
          </a:p>
          <a:p>
            <a:r>
              <a:rPr lang="ar-SY" dirty="0" smtClean="0"/>
              <a:t>التعلم بالمراقبة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الوعي </a:t>
            </a:r>
            <a:r>
              <a:rPr lang="en-US" dirty="0" err="1" smtClean="0"/>
              <a:t>conciousness</a:t>
            </a:r>
            <a:r>
              <a:rPr lang="ar-SY" dirty="0" smtClean="0"/>
              <a:t> و اضطراباته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Somnolence</a:t>
            </a:r>
            <a:r>
              <a:rPr lang="ar-SY" dirty="0" smtClean="0"/>
              <a:t> ميل غير طبيعي للنوم </a:t>
            </a:r>
            <a:r>
              <a:rPr lang="ar-SY" dirty="0" err="1" smtClean="0"/>
              <a:t>و</a:t>
            </a:r>
            <a:r>
              <a:rPr lang="ar-SY" dirty="0" smtClean="0"/>
              <a:t> يوقظ بالتنبيه</a:t>
            </a:r>
          </a:p>
          <a:p>
            <a:r>
              <a:rPr lang="en-US" dirty="0" smtClean="0"/>
              <a:t>Confusion</a:t>
            </a:r>
            <a:r>
              <a:rPr lang="ar-SY" dirty="0" smtClean="0"/>
              <a:t>تراجع وعي اضطراب توجه </a:t>
            </a:r>
            <a:r>
              <a:rPr lang="ar-SY" dirty="0" err="1" smtClean="0"/>
              <a:t>قادرعلى</a:t>
            </a:r>
            <a:r>
              <a:rPr lang="ar-SY" dirty="0" smtClean="0"/>
              <a:t> التواصل</a:t>
            </a:r>
          </a:p>
          <a:p>
            <a:r>
              <a:rPr lang="en-US" dirty="0" err="1" smtClean="0"/>
              <a:t>Clauding</a:t>
            </a:r>
            <a:r>
              <a:rPr lang="en-US" dirty="0" smtClean="0"/>
              <a:t> of C.</a:t>
            </a:r>
            <a:r>
              <a:rPr lang="ar-SY" dirty="0" smtClean="0"/>
              <a:t>اضطراب الكلام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الادراك</a:t>
            </a:r>
            <a:r>
              <a:rPr lang="ar-SY" dirty="0" smtClean="0"/>
              <a:t> و الانتباه</a:t>
            </a:r>
          </a:p>
          <a:p>
            <a:r>
              <a:rPr lang="en-US" dirty="0" smtClean="0"/>
              <a:t>Stupor</a:t>
            </a:r>
            <a:r>
              <a:rPr lang="ar-SY" dirty="0" smtClean="0"/>
              <a:t>شكل متيبس تغيم وعي صعوبة الكلام </a:t>
            </a:r>
            <a:r>
              <a:rPr lang="ar-SY" dirty="0" err="1" smtClean="0"/>
              <a:t>و</a:t>
            </a:r>
            <a:r>
              <a:rPr lang="ar-SY" dirty="0" smtClean="0"/>
              <a:t> الحركة</a:t>
            </a:r>
          </a:p>
          <a:p>
            <a:r>
              <a:rPr lang="en-US" dirty="0" smtClean="0"/>
              <a:t>Delirium</a:t>
            </a:r>
            <a:r>
              <a:rPr lang="ar-SY" dirty="0" smtClean="0"/>
              <a:t> اضطراب التوجه </a:t>
            </a:r>
            <a:r>
              <a:rPr lang="ar-SY" dirty="0" err="1" smtClean="0"/>
              <a:t>ارباك</a:t>
            </a:r>
            <a:r>
              <a:rPr lang="ar-SY" dirty="0" smtClean="0"/>
              <a:t> استثارة </a:t>
            </a:r>
            <a:r>
              <a:rPr lang="ar-SY" dirty="0" err="1" smtClean="0"/>
              <a:t>اهلاسات</a:t>
            </a:r>
            <a:endParaRPr lang="ar-SY" dirty="0" smtClean="0"/>
          </a:p>
          <a:p>
            <a:r>
              <a:rPr lang="en-US" dirty="0" smtClean="0"/>
              <a:t>Coma</a:t>
            </a:r>
            <a:r>
              <a:rPr lang="ar-SY" dirty="0" smtClean="0"/>
              <a:t>درجة عميقة من اللاوعي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مكونات الشخصية عند </a:t>
            </a:r>
            <a:r>
              <a:rPr lang="ar-SY" dirty="0" err="1" smtClean="0"/>
              <a:t>فرويد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الهو</a:t>
            </a:r>
            <a:endParaRPr lang="ar-SY" dirty="0" smtClean="0"/>
          </a:p>
          <a:p>
            <a:endParaRPr lang="ar-SY" dirty="0"/>
          </a:p>
          <a:p>
            <a:endParaRPr lang="ar-SY" dirty="0" smtClean="0"/>
          </a:p>
          <a:p>
            <a:r>
              <a:rPr lang="ar-SY" dirty="0" smtClean="0"/>
              <a:t>الأنا</a:t>
            </a:r>
          </a:p>
          <a:p>
            <a:endParaRPr lang="ar-SY" dirty="0"/>
          </a:p>
          <a:p>
            <a:endParaRPr lang="ar-SY" dirty="0" smtClean="0"/>
          </a:p>
          <a:p>
            <a:r>
              <a:rPr lang="ar-SY" dirty="0" smtClean="0"/>
              <a:t>الأنا العليا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تطور الشخصية حسب </a:t>
            </a:r>
            <a:r>
              <a:rPr lang="ar-SY" dirty="0" err="1" smtClean="0"/>
              <a:t>فرويد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المرحلة الفموية</a:t>
            </a:r>
          </a:p>
          <a:p>
            <a:r>
              <a:rPr lang="ar-SY" dirty="0" smtClean="0"/>
              <a:t>المرحلة الشرجية</a:t>
            </a:r>
          </a:p>
          <a:p>
            <a:r>
              <a:rPr lang="ar-SY" dirty="0" smtClean="0"/>
              <a:t>المرحلة </a:t>
            </a:r>
            <a:r>
              <a:rPr lang="ar-SY" dirty="0" err="1" smtClean="0"/>
              <a:t>الاحليلية</a:t>
            </a:r>
            <a:endParaRPr lang="ar-SY" dirty="0" smtClean="0"/>
          </a:p>
          <a:p>
            <a:r>
              <a:rPr lang="ar-SY" dirty="0" smtClean="0"/>
              <a:t>مرحلة الكمون</a:t>
            </a:r>
          </a:p>
          <a:p>
            <a:r>
              <a:rPr lang="ar-SY" dirty="0" smtClean="0"/>
              <a:t>المرحلة التناسلية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آليات الدفاع الأكثر نضجا“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الغيرية</a:t>
            </a:r>
          </a:p>
          <a:p>
            <a:r>
              <a:rPr lang="ar-SY" dirty="0" smtClean="0"/>
              <a:t>الفكاهة أو المرح</a:t>
            </a:r>
          </a:p>
          <a:p>
            <a:r>
              <a:rPr lang="ar-SY" dirty="0" smtClean="0"/>
              <a:t>التسامي</a:t>
            </a:r>
          </a:p>
          <a:p>
            <a:r>
              <a:rPr lang="ar-SY" dirty="0" smtClean="0"/>
              <a:t>الكبح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آليات الدفاع الأقل نضوجا“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انكار</a:t>
            </a:r>
            <a:endParaRPr lang="ar-SY" dirty="0" smtClean="0"/>
          </a:p>
          <a:p>
            <a:r>
              <a:rPr lang="ar-SY" dirty="0" err="1" smtClean="0"/>
              <a:t>الازاحة</a:t>
            </a:r>
            <a:endParaRPr lang="ar-SY" dirty="0" smtClean="0"/>
          </a:p>
          <a:p>
            <a:r>
              <a:rPr lang="ar-SY" dirty="0" smtClean="0"/>
              <a:t>التمثل</a:t>
            </a:r>
          </a:p>
          <a:p>
            <a:r>
              <a:rPr lang="ar-SY" dirty="0" smtClean="0"/>
              <a:t>العزل </a:t>
            </a:r>
          </a:p>
          <a:p>
            <a:r>
              <a:rPr lang="ar-SY" dirty="0" err="1" smtClean="0"/>
              <a:t>الاسقاط</a:t>
            </a:r>
            <a:endParaRPr lang="ar-SY" dirty="0" smtClean="0"/>
          </a:p>
          <a:p>
            <a:r>
              <a:rPr lang="ar-SY" dirty="0" smtClean="0"/>
              <a:t>النكوص </a:t>
            </a:r>
          </a:p>
          <a:p>
            <a:r>
              <a:rPr lang="ar-SY" dirty="0" smtClean="0"/>
              <a:t>الكبت</a:t>
            </a:r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الذكاء وفق </a:t>
            </a:r>
            <a:r>
              <a:rPr lang="ar-SY" dirty="0" err="1" smtClean="0"/>
              <a:t>ثوستون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الفهم اللفظي</a:t>
            </a:r>
          </a:p>
          <a:p>
            <a:r>
              <a:rPr lang="ar-SY" dirty="0" smtClean="0"/>
              <a:t>القدرة على التفكير بالكلمات المناسبة بسرعة</a:t>
            </a:r>
          </a:p>
          <a:p>
            <a:r>
              <a:rPr lang="ar-SY" dirty="0" smtClean="0"/>
              <a:t>القدرة على التعامل مع الأرقام</a:t>
            </a:r>
          </a:p>
          <a:p>
            <a:r>
              <a:rPr lang="ar-SY" dirty="0" smtClean="0"/>
              <a:t>القدرة على التمييز الفراغي</a:t>
            </a:r>
          </a:p>
          <a:p>
            <a:r>
              <a:rPr lang="ar-SY" dirty="0" smtClean="0"/>
              <a:t>القدرة على التذكر</a:t>
            </a:r>
          </a:p>
          <a:p>
            <a:r>
              <a:rPr lang="ar-SY" dirty="0" smtClean="0"/>
              <a:t>سرعة </a:t>
            </a:r>
            <a:r>
              <a:rPr lang="ar-SY" dirty="0" err="1" smtClean="0"/>
              <a:t>الادراك</a:t>
            </a:r>
            <a:r>
              <a:rPr lang="ar-SY" dirty="0" smtClean="0"/>
              <a:t> و تمييز التفاصيل</a:t>
            </a:r>
          </a:p>
          <a:p>
            <a:r>
              <a:rPr lang="ar-SY" dirty="0" smtClean="0"/>
              <a:t>المحاكمة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النظرة </a:t>
            </a:r>
            <a:r>
              <a:rPr lang="ar-SY" dirty="0" err="1" smtClean="0"/>
              <a:t>الاستعرافية</a:t>
            </a:r>
            <a:r>
              <a:rPr lang="ar-SY" dirty="0" smtClean="0"/>
              <a:t> للذكاء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القدرة على المحاكمة </a:t>
            </a:r>
            <a:r>
              <a:rPr lang="ar-SY" dirty="0" err="1" smtClean="0"/>
              <a:t>و</a:t>
            </a:r>
            <a:r>
              <a:rPr lang="ar-SY" dirty="0" smtClean="0"/>
              <a:t> التفكير التجريدي</a:t>
            </a:r>
          </a:p>
          <a:p>
            <a:r>
              <a:rPr lang="ar-SY" dirty="0" smtClean="0"/>
              <a:t>التكيف </a:t>
            </a:r>
            <a:r>
              <a:rPr lang="ar-SY" dirty="0" err="1" smtClean="0"/>
              <a:t>و</a:t>
            </a:r>
            <a:r>
              <a:rPr lang="ar-SY" dirty="0" smtClean="0"/>
              <a:t> التأقلم مع المحيط الخارجي</a:t>
            </a:r>
          </a:p>
          <a:p>
            <a:r>
              <a:rPr lang="ar-SY" dirty="0" smtClean="0"/>
              <a:t>استخدام الحوافز في تحقيق المطالب</a:t>
            </a:r>
            <a:endParaRPr lang="ar-SY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مراحل الاحتضار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الانكار</a:t>
            </a:r>
            <a:endParaRPr lang="ar-SY" dirty="0" smtClean="0"/>
          </a:p>
          <a:p>
            <a:r>
              <a:rPr lang="ar-SY" dirty="0" smtClean="0"/>
              <a:t>الغضب </a:t>
            </a:r>
            <a:r>
              <a:rPr lang="ar-SY" dirty="0" err="1" smtClean="0"/>
              <a:t>و</a:t>
            </a:r>
            <a:r>
              <a:rPr lang="ar-SY" dirty="0" smtClean="0"/>
              <a:t> الرفض</a:t>
            </a:r>
          </a:p>
          <a:p>
            <a:r>
              <a:rPr lang="ar-SY" dirty="0" smtClean="0"/>
              <a:t>المساومة</a:t>
            </a:r>
          </a:p>
          <a:p>
            <a:r>
              <a:rPr lang="ar-SY" dirty="0" smtClean="0"/>
              <a:t>الاكتئاب </a:t>
            </a:r>
            <a:r>
              <a:rPr lang="ar-SY" dirty="0" err="1" smtClean="0"/>
              <a:t>و</a:t>
            </a:r>
            <a:r>
              <a:rPr lang="ar-SY" smtClean="0"/>
              <a:t> </a:t>
            </a:r>
            <a:r>
              <a:rPr lang="ar-SY" dirty="0" smtClean="0"/>
              <a:t>الانعزال</a:t>
            </a:r>
          </a:p>
          <a:p>
            <a:r>
              <a:rPr lang="ar-SY" dirty="0" smtClean="0"/>
              <a:t>القبول</a:t>
            </a:r>
            <a:endParaRPr lang="ar-S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النواقل</a:t>
            </a:r>
            <a:r>
              <a:rPr lang="ar-SY" dirty="0" smtClean="0"/>
              <a:t> العصبية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مستقبلات قبل المشبك ( ذاتية )</a:t>
            </a:r>
          </a:p>
          <a:p>
            <a:r>
              <a:rPr lang="ar-SY" dirty="0" smtClean="0"/>
              <a:t>مستقبلات بعد المشبك عديدة ونتائج تفعيلها متباينة</a:t>
            </a:r>
          </a:p>
          <a:p>
            <a:endParaRPr lang="ar-SY" dirty="0"/>
          </a:p>
          <a:p>
            <a:r>
              <a:rPr lang="ar-SY" dirty="0" err="1" smtClean="0"/>
              <a:t>ازالة</a:t>
            </a:r>
            <a:r>
              <a:rPr lang="ar-SY" dirty="0" smtClean="0"/>
              <a:t> الناقل ( تخريب أو </a:t>
            </a:r>
            <a:r>
              <a:rPr lang="ar-SY" dirty="0" err="1" smtClean="0"/>
              <a:t>اعادة</a:t>
            </a:r>
            <a:r>
              <a:rPr lang="ar-SY" dirty="0" smtClean="0"/>
              <a:t> أخذ )</a:t>
            </a:r>
            <a:endParaRPr lang="ar-SY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تلاؤم المستقبلات العصبية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ازالة</a:t>
            </a:r>
            <a:r>
              <a:rPr lang="ar-SY" dirty="0" smtClean="0"/>
              <a:t> الحساسية  بالتنبيه المديد</a:t>
            </a:r>
          </a:p>
          <a:p>
            <a:r>
              <a:rPr lang="ar-SY" dirty="0" smtClean="0"/>
              <a:t>تنظيم تنازلي   بالتنبيه المديد</a:t>
            </a:r>
          </a:p>
          <a:p>
            <a:r>
              <a:rPr lang="ar-SY" dirty="0" smtClean="0"/>
              <a:t>تنظيم تصاعدي  بنقص التنبيه</a:t>
            </a:r>
            <a:endParaRPr lang="ar-SY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من </a:t>
            </a:r>
            <a:r>
              <a:rPr lang="ar-SY" dirty="0" err="1" smtClean="0"/>
              <a:t>النواقل</a:t>
            </a:r>
            <a:r>
              <a:rPr lang="ar-SY" dirty="0" smtClean="0"/>
              <a:t> العصبية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سيروتونين</a:t>
            </a:r>
            <a:r>
              <a:rPr lang="ar-SY" dirty="0" smtClean="0"/>
              <a:t> ( 5 </a:t>
            </a:r>
            <a:r>
              <a:rPr lang="ar-SY" dirty="0" err="1" smtClean="0"/>
              <a:t>هدروكسي</a:t>
            </a:r>
            <a:r>
              <a:rPr lang="ar-SY" dirty="0" smtClean="0"/>
              <a:t> </a:t>
            </a:r>
            <a:r>
              <a:rPr lang="ar-SY" dirty="0" err="1" smtClean="0"/>
              <a:t>تربتامين</a:t>
            </a:r>
            <a:r>
              <a:rPr lang="ar-SY" dirty="0" smtClean="0"/>
              <a:t> ) </a:t>
            </a:r>
          </a:p>
          <a:p>
            <a:endParaRPr lang="ar-SY" dirty="0"/>
          </a:p>
          <a:p>
            <a:r>
              <a:rPr lang="ar-SY" dirty="0" err="1" smtClean="0"/>
              <a:t>دوبامين</a:t>
            </a:r>
            <a:endParaRPr lang="ar-SY" dirty="0" smtClean="0"/>
          </a:p>
          <a:p>
            <a:endParaRPr lang="ar-SY" dirty="0"/>
          </a:p>
          <a:p>
            <a:endParaRPr lang="ar-SY" dirty="0" smtClean="0"/>
          </a:p>
          <a:p>
            <a:r>
              <a:rPr lang="ar-SY" dirty="0" err="1" smtClean="0"/>
              <a:t>نورأدرينالين</a:t>
            </a:r>
            <a:endParaRPr lang="ar-S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Attention-Concentration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الانتباه: القدرة ببدء توجيه الوظائف العليا على شيء محدد</a:t>
            </a:r>
          </a:p>
          <a:p>
            <a:r>
              <a:rPr lang="ar-SY" dirty="0" smtClean="0"/>
              <a:t>التركيز:القدرة لاستمرار متابعة نشاط أو فكرة محددة</a:t>
            </a:r>
          </a:p>
          <a:p>
            <a:r>
              <a:rPr lang="ar-SY" dirty="0" smtClean="0"/>
              <a:t>الانتباه الفاعل: تركيز الانتباه </a:t>
            </a:r>
            <a:r>
              <a:rPr lang="ar-SY" dirty="0" err="1" smtClean="0"/>
              <a:t>اراديا</a:t>
            </a:r>
            <a:r>
              <a:rPr lang="ar-SY" dirty="0" smtClean="0"/>
              <a:t>“ على حدث ما</a:t>
            </a:r>
          </a:p>
          <a:p>
            <a:r>
              <a:rPr lang="ar-SY" dirty="0" smtClean="0"/>
              <a:t>الانتباه المنفعل: يشد حدث ما الانتباه دون جهد واع منه</a:t>
            </a:r>
          </a:p>
          <a:p>
            <a:r>
              <a:rPr lang="ar-SY" dirty="0" smtClean="0"/>
              <a:t>فرط الانتباه:يلاحظ عند قلق مراق </a:t>
            </a:r>
            <a:r>
              <a:rPr lang="ar-SY" dirty="0" err="1" smtClean="0"/>
              <a:t>توهمات</a:t>
            </a:r>
            <a:endParaRPr lang="ar-SY" dirty="0" smtClean="0"/>
          </a:p>
          <a:p>
            <a:r>
              <a:rPr lang="en-US" dirty="0" smtClean="0"/>
              <a:t>Distractibility</a:t>
            </a:r>
            <a:r>
              <a:rPr lang="ar-SY" dirty="0" smtClean="0"/>
              <a:t>عدم القدرة على حصر الانتباه بمنبه واحد</a:t>
            </a:r>
          </a:p>
          <a:p>
            <a:pPr>
              <a:buNone/>
            </a:pPr>
            <a:r>
              <a:rPr lang="ar-SY" dirty="0" smtClean="0"/>
              <a:t>  تعب- قلق- اكتئاب شديد- هوس- </a:t>
            </a:r>
            <a:r>
              <a:rPr lang="ar-SY" dirty="0" err="1" smtClean="0"/>
              <a:t>اصابات</a:t>
            </a:r>
            <a:r>
              <a:rPr lang="ar-SY" dirty="0" smtClean="0"/>
              <a:t> عضوية عصبية</a:t>
            </a:r>
          </a:p>
          <a:p>
            <a:r>
              <a:rPr lang="ar-SY" dirty="0" smtClean="0"/>
              <a:t>الشرود الانتقائي: تشتيت الانتباه بشكل فاعل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</a:t>
            </a:r>
            <a:r>
              <a:rPr lang="ar-SY" dirty="0" err="1" smtClean="0"/>
              <a:t>لاصغائكم</a:t>
            </a:r>
            <a:endParaRPr lang="ar-SY" dirty="0"/>
          </a:p>
        </p:txBody>
      </p:sp>
      <p:pic>
        <p:nvPicPr>
          <p:cNvPr id="6" name="عنصر نائب للمحتوى 5" descr="Tuli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التوجه: </a:t>
            </a:r>
            <a:r>
              <a:rPr lang="ar-SY" dirty="0" err="1" smtClean="0"/>
              <a:t>ادراك</a:t>
            </a:r>
            <a:r>
              <a:rPr lang="ar-SY" dirty="0" smtClean="0"/>
              <a:t> الزمان </a:t>
            </a:r>
            <a:r>
              <a:rPr lang="ar-SY" dirty="0" err="1" smtClean="0"/>
              <a:t>و</a:t>
            </a:r>
            <a:r>
              <a:rPr lang="ar-SY" dirty="0" smtClean="0"/>
              <a:t> المكان </a:t>
            </a:r>
            <a:r>
              <a:rPr lang="ar-SY" dirty="0" err="1" smtClean="0"/>
              <a:t>و</a:t>
            </a:r>
            <a:r>
              <a:rPr lang="ar-SY" dirty="0" smtClean="0"/>
              <a:t> الذات </a:t>
            </a:r>
            <a:r>
              <a:rPr lang="ar-SY" dirty="0" err="1" smtClean="0"/>
              <a:t>و</a:t>
            </a:r>
            <a:r>
              <a:rPr lang="ar-SY" dirty="0" smtClean="0"/>
              <a:t> الأشخاص</a:t>
            </a:r>
          </a:p>
          <a:p>
            <a:endParaRPr lang="ar-SY" dirty="0" smtClean="0"/>
          </a:p>
          <a:p>
            <a:r>
              <a:rPr lang="en-US" dirty="0" smtClean="0"/>
              <a:t>Disorientation</a:t>
            </a:r>
            <a:r>
              <a:rPr lang="ar-SY" dirty="0" smtClean="0"/>
              <a:t>:يميز </a:t>
            </a:r>
            <a:r>
              <a:rPr lang="ar-SY" dirty="0" err="1" smtClean="0"/>
              <a:t>الاصابات</a:t>
            </a:r>
            <a:r>
              <a:rPr lang="ar-SY" dirty="0" smtClean="0"/>
              <a:t> العضوية الحادة</a:t>
            </a:r>
          </a:p>
          <a:p>
            <a:pPr>
              <a:buNone/>
            </a:pPr>
            <a:r>
              <a:rPr lang="ar-SY" dirty="0" smtClean="0"/>
              <a:t>  يحدث في الحالات المزمنة كالخرف</a:t>
            </a:r>
          </a:p>
          <a:p>
            <a:pPr>
              <a:buNone/>
            </a:pPr>
            <a:r>
              <a:rPr lang="ar-SY" dirty="0" smtClean="0"/>
              <a:t>  قد يحدث في </a:t>
            </a:r>
            <a:r>
              <a:rPr lang="ar-SY" dirty="0" err="1" smtClean="0"/>
              <a:t>النفاسات</a:t>
            </a:r>
            <a:r>
              <a:rPr lang="ar-SY" dirty="0" smtClean="0"/>
              <a:t> و يرافقه مظاهر نفسية واضحة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لها مراكز عديدة منها الحصين – الفص الصدغي- القشر</a:t>
            </a:r>
          </a:p>
          <a:p>
            <a:r>
              <a:rPr lang="ar-SY" dirty="0" smtClean="0"/>
              <a:t>الآنية: تختبر </a:t>
            </a:r>
            <a:r>
              <a:rPr lang="ar-SY" dirty="0" err="1" smtClean="0"/>
              <a:t>باعادة</a:t>
            </a:r>
            <a:r>
              <a:rPr lang="ar-SY" dirty="0" smtClean="0"/>
              <a:t> ذكر خمسة أرقام بعد سردها مباشرة</a:t>
            </a:r>
          </a:p>
          <a:p>
            <a:r>
              <a:rPr lang="ar-SY" dirty="0" smtClean="0"/>
              <a:t>الحديثة: القدرة على تذكر اسم أو عنوان بعد عدة دقائق</a:t>
            </a:r>
          </a:p>
          <a:p>
            <a:pPr>
              <a:buNone/>
            </a:pPr>
            <a:r>
              <a:rPr lang="ar-SY" dirty="0" smtClean="0"/>
              <a:t>  تضطرب </a:t>
            </a:r>
            <a:r>
              <a:rPr lang="ar-SY" dirty="0" err="1" smtClean="0"/>
              <a:t>ب</a:t>
            </a:r>
            <a:r>
              <a:rPr lang="ar-SY" dirty="0" smtClean="0"/>
              <a:t> حادة:ذهان عضوي-حرارة شديدة-أذية دماغية</a:t>
            </a:r>
          </a:p>
          <a:p>
            <a:pPr>
              <a:buNone/>
            </a:pPr>
            <a:r>
              <a:rPr lang="ar-SY" dirty="0" smtClean="0"/>
              <a:t>               مزمنة: الخرف</a:t>
            </a:r>
          </a:p>
          <a:p>
            <a:r>
              <a:rPr lang="ar-SY" dirty="0" smtClean="0"/>
              <a:t>البعيدة: من الطفولة حتى وقت </a:t>
            </a:r>
            <a:r>
              <a:rPr lang="ar-SY" dirty="0" smtClean="0"/>
              <a:t>قريب </a:t>
            </a:r>
          </a:p>
          <a:p>
            <a:pPr>
              <a:buNone/>
            </a:pPr>
            <a:r>
              <a:rPr lang="ar-SY" dirty="0" smtClean="0"/>
              <a:t> </a:t>
            </a:r>
            <a:r>
              <a:rPr lang="ar-SY" dirty="0" smtClean="0"/>
              <a:t>             أهم اضطراباتها النسيان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الذاكرة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Amnesia</a:t>
            </a:r>
            <a:r>
              <a:rPr lang="ar-SY" dirty="0" smtClean="0"/>
              <a:t>:عدم تذكر كلي أو جزئي بسبب عضوي أو نفسي</a:t>
            </a:r>
          </a:p>
          <a:p>
            <a:r>
              <a:rPr lang="en-US" dirty="0" smtClean="0"/>
              <a:t>Selective amnesia</a:t>
            </a:r>
            <a:r>
              <a:rPr lang="ar-SY" dirty="0" smtClean="0"/>
              <a:t>:أحداث بذاتها قد تشمل الحدث أو قبله</a:t>
            </a:r>
          </a:p>
          <a:p>
            <a:pPr>
              <a:buNone/>
            </a:pPr>
            <a:r>
              <a:rPr lang="ar-SY" dirty="0" smtClean="0"/>
              <a:t> لا يرافق الفجوة النفسية اضطراب الانتباه أو التوجه أو.........</a:t>
            </a:r>
          </a:p>
          <a:p>
            <a:r>
              <a:rPr lang="ar-SY" dirty="0" smtClean="0"/>
              <a:t>اضطراب الذاكرة المستمر: في الخرف</a:t>
            </a:r>
          </a:p>
          <a:p>
            <a:endParaRPr lang="ar-SY" dirty="0" smtClean="0"/>
          </a:p>
          <a:p>
            <a:r>
              <a:rPr lang="ar-SY" dirty="0" smtClean="0"/>
              <a:t>ظواهر خاصة :  سبقت رؤيته – لم يرى من قبل </a:t>
            </a:r>
            <a:r>
              <a:rPr lang="ar-SY" dirty="0" smtClean="0"/>
              <a:t>                                       سبق </a:t>
            </a:r>
            <a:r>
              <a:rPr lang="ar-SY" dirty="0" smtClean="0"/>
              <a:t>التفكير </a:t>
            </a:r>
            <a:r>
              <a:rPr lang="ar-SY" dirty="0" err="1" smtClean="0"/>
              <a:t>به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درجة </a:t>
            </a:r>
            <a:r>
              <a:rPr lang="ar-SY" dirty="0" err="1" smtClean="0"/>
              <a:t>الادراك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عوامل ذاتية – نمط الشخصية – تجارب الفرد</a:t>
            </a:r>
          </a:p>
          <a:p>
            <a:endParaRPr lang="ar-SY" dirty="0"/>
          </a:p>
          <a:p>
            <a:r>
              <a:rPr lang="ar-SY" dirty="0" smtClean="0"/>
              <a:t>تنقص كما في الاكتئاب</a:t>
            </a:r>
          </a:p>
          <a:p>
            <a:endParaRPr lang="ar-SY" dirty="0"/>
          </a:p>
          <a:p>
            <a:r>
              <a:rPr lang="ar-SY" dirty="0" smtClean="0"/>
              <a:t>تزداد كما في القلق </a:t>
            </a:r>
            <a:r>
              <a:rPr lang="ar-SY" dirty="0" err="1" smtClean="0"/>
              <a:t>و</a:t>
            </a:r>
            <a:r>
              <a:rPr lang="ar-SY" dirty="0" smtClean="0"/>
              <a:t> المهلسات و الحشيش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نوعية </a:t>
            </a:r>
            <a:r>
              <a:rPr lang="ar-SY" dirty="0" err="1" smtClean="0"/>
              <a:t>الادراك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الانخداع : تأويل </a:t>
            </a:r>
            <a:r>
              <a:rPr lang="ar-SY" dirty="0" err="1" smtClean="0"/>
              <a:t>خاطىء</a:t>
            </a:r>
            <a:r>
              <a:rPr lang="ar-SY" dirty="0" smtClean="0"/>
              <a:t> </a:t>
            </a:r>
            <a:r>
              <a:rPr lang="ar-SY" dirty="0" err="1" smtClean="0"/>
              <a:t>للاحساسات</a:t>
            </a:r>
            <a:r>
              <a:rPr lang="ar-SY" dirty="0" smtClean="0"/>
              <a:t> الحقيقية</a:t>
            </a:r>
          </a:p>
          <a:p>
            <a:pPr>
              <a:buNone/>
            </a:pPr>
            <a:r>
              <a:rPr lang="ar-SY" dirty="0"/>
              <a:t> </a:t>
            </a:r>
            <a:r>
              <a:rPr lang="ar-SY" dirty="0" smtClean="0"/>
              <a:t>       </a:t>
            </a:r>
            <a:r>
              <a:rPr lang="ar-SY" dirty="0" err="1" smtClean="0"/>
              <a:t>انخداعات</a:t>
            </a:r>
            <a:r>
              <a:rPr lang="ar-SY" dirty="0" smtClean="0"/>
              <a:t> طبيعية  - </a:t>
            </a:r>
            <a:r>
              <a:rPr lang="ar-SY" dirty="0" err="1" smtClean="0"/>
              <a:t>انخداعات</a:t>
            </a:r>
            <a:r>
              <a:rPr lang="ar-SY" dirty="0" smtClean="0"/>
              <a:t> مرضية</a:t>
            </a:r>
          </a:p>
          <a:p>
            <a:r>
              <a:rPr lang="ar-SY" dirty="0" err="1" smtClean="0"/>
              <a:t>الاهلاس</a:t>
            </a:r>
            <a:r>
              <a:rPr lang="ar-SY" dirty="0" smtClean="0"/>
              <a:t> : </a:t>
            </a:r>
            <a:r>
              <a:rPr lang="ar-SY" dirty="0" err="1" smtClean="0"/>
              <a:t>ادراك</a:t>
            </a:r>
            <a:r>
              <a:rPr lang="ar-SY" dirty="0" smtClean="0"/>
              <a:t> حسي </a:t>
            </a:r>
            <a:r>
              <a:rPr lang="ar-SY" dirty="0" err="1" smtClean="0"/>
              <a:t>خاطىء</a:t>
            </a:r>
            <a:r>
              <a:rPr lang="ar-SY" dirty="0" smtClean="0"/>
              <a:t> بدون وجود منبه</a:t>
            </a:r>
          </a:p>
          <a:p>
            <a:pPr>
              <a:buNone/>
            </a:pPr>
            <a:r>
              <a:rPr lang="ar-SY" dirty="0"/>
              <a:t> </a:t>
            </a:r>
            <a:r>
              <a:rPr lang="ar-SY" dirty="0" smtClean="0"/>
              <a:t>   قد تحدث عند الأصحاء مثل </a:t>
            </a:r>
            <a:r>
              <a:rPr lang="ar-SY" dirty="0" err="1" smtClean="0"/>
              <a:t>اهلاسات</a:t>
            </a:r>
            <a:r>
              <a:rPr lang="ar-SY" dirty="0" smtClean="0"/>
              <a:t> بدء النوم</a:t>
            </a:r>
          </a:p>
          <a:p>
            <a:pPr>
              <a:buNone/>
            </a:pPr>
            <a:r>
              <a:rPr lang="ar-SY" dirty="0"/>
              <a:t> </a:t>
            </a:r>
            <a:r>
              <a:rPr lang="ar-SY" dirty="0" smtClean="0"/>
              <a:t>   أو تحدث في الاضطرابات النفسية</a:t>
            </a:r>
          </a:p>
          <a:p>
            <a:pPr>
              <a:buNone/>
            </a:pPr>
            <a:r>
              <a:rPr lang="ar-SY" dirty="0"/>
              <a:t> </a:t>
            </a:r>
            <a:r>
              <a:rPr lang="ar-SY" dirty="0" smtClean="0"/>
              <a:t>  سمعية – بصرية – </a:t>
            </a:r>
            <a:r>
              <a:rPr lang="ar-SY" dirty="0" err="1" smtClean="0"/>
              <a:t>شمية</a:t>
            </a:r>
            <a:r>
              <a:rPr lang="ar-SY" dirty="0" smtClean="0"/>
              <a:t> – ذوقية – </a:t>
            </a:r>
            <a:r>
              <a:rPr lang="ar-SY" dirty="0" err="1" smtClean="0"/>
              <a:t>لمسية</a:t>
            </a:r>
            <a:r>
              <a:rPr lang="ar-SY" dirty="0" smtClean="0"/>
              <a:t> - جسدية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نوعية </a:t>
            </a:r>
            <a:r>
              <a:rPr lang="ar-SY" dirty="0" err="1" smtClean="0"/>
              <a:t>الادراك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ظاهرة الرؤية المكبرة</a:t>
            </a:r>
          </a:p>
          <a:p>
            <a:r>
              <a:rPr lang="ar-SY" dirty="0" smtClean="0"/>
              <a:t>ظاهرة الرؤية المصغرة</a:t>
            </a:r>
          </a:p>
          <a:p>
            <a:r>
              <a:rPr lang="ar-SY" dirty="0" smtClean="0"/>
              <a:t>تشوه المرئيات</a:t>
            </a:r>
          </a:p>
          <a:p>
            <a:r>
              <a:rPr lang="ar-SY" dirty="0" smtClean="0"/>
              <a:t>تبدد الشخصية</a:t>
            </a:r>
          </a:p>
          <a:p>
            <a:r>
              <a:rPr lang="ar-SY" dirty="0" smtClean="0"/>
              <a:t>تبدد الواقع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758</Words>
  <Application>Microsoft Office PowerPoint</Application>
  <PresentationFormat>عرض على الشاشة (3:4)‏</PresentationFormat>
  <Paragraphs>206</Paragraphs>
  <Slides>30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سمة Office</vt:lpstr>
      <vt:lpstr>العلامات و الأعراض النفسية</vt:lpstr>
      <vt:lpstr>الوعي conciousness و اضطراباته</vt:lpstr>
      <vt:lpstr>Attention-Concentration</vt:lpstr>
      <vt:lpstr>Orientation</vt:lpstr>
      <vt:lpstr>Memory</vt:lpstr>
      <vt:lpstr>اضطرابات الذاكرة</vt:lpstr>
      <vt:lpstr>اضطراب درجة الادراك</vt:lpstr>
      <vt:lpstr>اضطراب نوعية الادراك</vt:lpstr>
      <vt:lpstr>اضطراب نوعية الادراك</vt:lpstr>
      <vt:lpstr>اضطراب مجرى التفكير</vt:lpstr>
      <vt:lpstr>اضطراب التحكم في الأفكار</vt:lpstr>
      <vt:lpstr>اضطراب محتوى الأفكار</vt:lpstr>
      <vt:lpstr>اضطرابات المزاج</vt:lpstr>
      <vt:lpstr>اضطراب التعبير عن الوجدان</vt:lpstr>
      <vt:lpstr>اضطراب النشاط الحركي</vt:lpstr>
      <vt:lpstr>الارادة</vt:lpstr>
      <vt:lpstr>بعض نظريات علم النفس</vt:lpstr>
      <vt:lpstr>آليات التكيف</vt:lpstr>
      <vt:lpstr>من طرق التعلم</vt:lpstr>
      <vt:lpstr>مكونات الشخصية عند فرويد</vt:lpstr>
      <vt:lpstr>تطور الشخصية حسب فرويد</vt:lpstr>
      <vt:lpstr>آليات الدفاع الأكثر نضجا“</vt:lpstr>
      <vt:lpstr>آليات الدفاع الأقل نضوجا“</vt:lpstr>
      <vt:lpstr>الذكاء وفق ثوستون</vt:lpstr>
      <vt:lpstr>النظرة الاستعرافية للذكاء</vt:lpstr>
      <vt:lpstr>مراحل الاحتضار</vt:lpstr>
      <vt:lpstr>النواقل العصبية</vt:lpstr>
      <vt:lpstr>تلاؤم المستقبلات العصبية</vt:lpstr>
      <vt:lpstr>من النواقل العصبية</vt:lpstr>
      <vt:lpstr>شكرا“ لاصغائكم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</dc:title>
  <dc:creator>ACER</dc:creator>
  <cp:lastModifiedBy>ACER</cp:lastModifiedBy>
  <cp:revision>48</cp:revision>
  <dcterms:created xsi:type="dcterms:W3CDTF">2016-10-02T16:57:03Z</dcterms:created>
  <dcterms:modified xsi:type="dcterms:W3CDTF">2018-09-23T21:19:35Z</dcterms:modified>
</cp:coreProperties>
</file>