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8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21/04/1442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21/04/1442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21/04/1442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21/04/1442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21/04/1442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21/04/1442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21/04/1442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21/04/1442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21/04/1442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21/04/1442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21/04/1442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21/04/1442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Y" dirty="0" smtClean="0"/>
              <a:t>الاضطرابات الجنسية</a:t>
            </a: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Y" dirty="0" smtClean="0"/>
              <a:t>الدكتور</a:t>
            </a:r>
          </a:p>
          <a:p>
            <a:r>
              <a:rPr lang="ar-SY" dirty="0" smtClean="0"/>
              <a:t>مجيد السلوم</a:t>
            </a:r>
          </a:p>
          <a:p>
            <a:r>
              <a:rPr lang="ar-SY" dirty="0" smtClean="0"/>
              <a:t>أخصائي بالأمراض النفسية</a:t>
            </a:r>
            <a:endParaRPr lang="ar-SY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التلصص </a:t>
            </a:r>
            <a:r>
              <a:rPr lang="en-US" dirty="0" smtClean="0"/>
              <a:t>Voyeurism 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 </a:t>
            </a:r>
            <a:r>
              <a:rPr lang="ar-SY" dirty="0" err="1" smtClean="0"/>
              <a:t>يتقصد</a:t>
            </a:r>
            <a:r>
              <a:rPr lang="ar-SY" dirty="0" smtClean="0"/>
              <a:t> مشاهدة الناس عراة أو يمارسون الجنس</a:t>
            </a:r>
          </a:p>
          <a:p>
            <a:endParaRPr lang="ar-SY" dirty="0" smtClean="0"/>
          </a:p>
          <a:p>
            <a:r>
              <a:rPr lang="ar-SY" dirty="0" smtClean="0"/>
              <a:t>تؤدي </a:t>
            </a:r>
            <a:r>
              <a:rPr lang="ar-SY" dirty="0" err="1" smtClean="0"/>
              <a:t>للاثارة</a:t>
            </a:r>
            <a:r>
              <a:rPr lang="ar-SY" dirty="0" smtClean="0"/>
              <a:t> و الممارسة الجنسية</a:t>
            </a:r>
          </a:p>
          <a:p>
            <a:endParaRPr lang="ar-SY" dirty="0" smtClean="0"/>
          </a:p>
          <a:p>
            <a:r>
              <a:rPr lang="ar-SY" dirty="0" smtClean="0"/>
              <a:t>تستمر ستة أشهر على الأقل</a:t>
            </a:r>
          </a:p>
          <a:p>
            <a:endParaRPr lang="ar-SY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حب الأطفال </a:t>
            </a:r>
            <a:r>
              <a:rPr lang="en-US" dirty="0" smtClean="0"/>
              <a:t>Pedophilia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Y" dirty="0" smtClean="0"/>
              <a:t>الحصول على اللذة الجنسية من ممارسة الجنس مع الأطفال</a:t>
            </a:r>
          </a:p>
          <a:p>
            <a:r>
              <a:rPr lang="ar-SY" dirty="0" smtClean="0"/>
              <a:t>غالبا“ من الذكور متوسطي العمر</a:t>
            </a:r>
          </a:p>
          <a:p>
            <a:r>
              <a:rPr lang="ar-SY" dirty="0" smtClean="0"/>
              <a:t>المريض قد يكون متزوجاً وعنده عائلة وحياة جنسية واجتماعية سوية</a:t>
            </a:r>
          </a:p>
          <a:p>
            <a:r>
              <a:rPr lang="ar-SY" dirty="0" smtClean="0"/>
              <a:t>يترافق مع المثلية – </a:t>
            </a:r>
            <a:r>
              <a:rPr lang="ar-SY" dirty="0" err="1" smtClean="0"/>
              <a:t>السادية</a:t>
            </a:r>
            <a:r>
              <a:rPr lang="ar-SY" dirty="0" smtClean="0"/>
              <a:t> - </a:t>
            </a:r>
            <a:r>
              <a:rPr lang="ar-SY" dirty="0" err="1" smtClean="0"/>
              <a:t>اللصلصة</a:t>
            </a:r>
            <a:endParaRPr lang="ar-SY" dirty="0" smtClean="0"/>
          </a:p>
          <a:p>
            <a:r>
              <a:rPr lang="ar-SY" dirty="0" smtClean="0"/>
              <a:t>الطفل غالبا“ يتعاون مع المعتدى بسبب الخوف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err="1" smtClean="0"/>
              <a:t>السادية</a:t>
            </a:r>
            <a:r>
              <a:rPr lang="ar-SY" dirty="0" smtClean="0"/>
              <a:t> </a:t>
            </a:r>
            <a:r>
              <a:rPr lang="en-US" dirty="0" smtClean="0"/>
              <a:t>Sadism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ar-SY" dirty="0" smtClean="0"/>
              <a:t> الحصول على اللذة الجنسية من تعذيب الآخرين </a:t>
            </a:r>
          </a:p>
          <a:p>
            <a:pPr>
              <a:buNone/>
            </a:pPr>
            <a:endParaRPr lang="ar-SY" dirty="0" smtClean="0"/>
          </a:p>
          <a:p>
            <a:r>
              <a:rPr lang="ar-SY" dirty="0" smtClean="0"/>
              <a:t> جسدياً : ضرب -عض – اغتصاب – تكبيل ......</a:t>
            </a:r>
          </a:p>
          <a:p>
            <a:pPr>
              <a:buNone/>
            </a:pPr>
            <a:endParaRPr lang="ar-SY" dirty="0" smtClean="0"/>
          </a:p>
          <a:p>
            <a:r>
              <a:rPr lang="ar-SY" dirty="0" smtClean="0"/>
              <a:t> نفسياً: </a:t>
            </a:r>
            <a:r>
              <a:rPr lang="ar-SY" dirty="0" err="1" smtClean="0"/>
              <a:t>إهانات</a:t>
            </a:r>
            <a:r>
              <a:rPr lang="ar-SY" dirty="0" smtClean="0"/>
              <a:t> - شتائم - كلام البذيء ........</a:t>
            </a:r>
            <a:endParaRPr lang="ar-SY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err="1" smtClean="0"/>
              <a:t>المازوخية</a:t>
            </a:r>
            <a:r>
              <a:rPr lang="ar-SY" dirty="0" smtClean="0"/>
              <a:t> </a:t>
            </a:r>
            <a:r>
              <a:rPr lang="en-US" dirty="0" smtClean="0"/>
              <a:t>Masochism 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ar-SY" dirty="0" smtClean="0"/>
          </a:p>
          <a:p>
            <a:r>
              <a:rPr lang="ar-SY" dirty="0" smtClean="0"/>
              <a:t> استمتاع الشخص جنسياً ووصوله للنشوة بالخضوع للأذى</a:t>
            </a:r>
          </a:p>
          <a:p>
            <a:r>
              <a:rPr lang="ar-SY" dirty="0" smtClean="0"/>
              <a:t>الجسدي </a:t>
            </a:r>
            <a:r>
              <a:rPr lang="ar-SY" dirty="0" err="1" smtClean="0"/>
              <a:t>أوالنفسي</a:t>
            </a:r>
            <a:r>
              <a:rPr lang="ar-SY" dirty="0" smtClean="0"/>
              <a:t> من قبل الشريك أو الذات</a:t>
            </a:r>
          </a:p>
          <a:p>
            <a:r>
              <a:rPr lang="ar-SY" dirty="0" smtClean="0"/>
              <a:t>تعذيب الذات يرمز للإذلال أكثر منه على لذة حقيقة بالألم</a:t>
            </a:r>
          </a:p>
          <a:p>
            <a:r>
              <a:rPr lang="ar-SY" dirty="0" smtClean="0"/>
              <a:t>30% ملامح جنسية </a:t>
            </a:r>
            <a:r>
              <a:rPr lang="ar-SY" dirty="0" err="1" smtClean="0"/>
              <a:t>سادية</a:t>
            </a:r>
            <a:endParaRPr lang="ar-SY" dirty="0" smtClean="0"/>
          </a:p>
          <a:p>
            <a:r>
              <a:rPr lang="ar-SY" dirty="0" smtClean="0"/>
              <a:t>قد تحدث الوفاة خلال سعيه للمتعة الجنسية</a:t>
            </a:r>
          </a:p>
          <a:p>
            <a:pPr>
              <a:buNone/>
            </a:pPr>
            <a:endParaRPr lang="ar-SY" dirty="0" smtClean="0"/>
          </a:p>
          <a:p>
            <a:endParaRPr lang="ar-SY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أشكال أخرى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البهيمية </a:t>
            </a:r>
            <a:r>
              <a:rPr lang="en-US" dirty="0" err="1" smtClean="0"/>
              <a:t>Beastiality</a:t>
            </a:r>
            <a:r>
              <a:rPr lang="ar-SY" dirty="0" smtClean="0"/>
              <a:t> :</a:t>
            </a:r>
            <a:endParaRPr lang="en-US" dirty="0" smtClean="0"/>
          </a:p>
          <a:p>
            <a:pPr>
              <a:buNone/>
            </a:pPr>
            <a:r>
              <a:rPr lang="ar-SY" dirty="0" smtClean="0"/>
              <a:t> الحصول على النشوة بممارسة الجنس مع الحيوانات</a:t>
            </a:r>
          </a:p>
          <a:p>
            <a:r>
              <a:rPr lang="ar-SY" dirty="0" err="1" smtClean="0"/>
              <a:t>اللزلزة</a:t>
            </a:r>
            <a:r>
              <a:rPr lang="ar-SY" dirty="0" smtClean="0"/>
              <a:t> </a:t>
            </a:r>
            <a:r>
              <a:rPr lang="en-US" dirty="0" err="1" smtClean="0"/>
              <a:t>Frotteurism</a:t>
            </a:r>
            <a:r>
              <a:rPr lang="en-US" dirty="0" smtClean="0"/>
              <a:t> </a:t>
            </a:r>
            <a:r>
              <a:rPr lang="ar-SY" dirty="0" smtClean="0"/>
              <a:t> :</a:t>
            </a:r>
            <a:endParaRPr lang="en-US" dirty="0" smtClean="0"/>
          </a:p>
          <a:p>
            <a:pPr>
              <a:buNone/>
            </a:pPr>
            <a:r>
              <a:rPr lang="ar-SY" dirty="0" smtClean="0"/>
              <a:t> الحصول على </a:t>
            </a:r>
            <a:r>
              <a:rPr lang="ar-SY" dirty="0" err="1" smtClean="0"/>
              <a:t>الاثارة</a:t>
            </a:r>
            <a:r>
              <a:rPr lang="ar-SY" dirty="0" smtClean="0"/>
              <a:t> و المتعة بحك القضيب مع شخص آخر</a:t>
            </a:r>
          </a:p>
          <a:p>
            <a:r>
              <a:rPr lang="ar-SY" dirty="0" err="1" smtClean="0"/>
              <a:t>وطىء</a:t>
            </a:r>
            <a:r>
              <a:rPr lang="ar-SY" dirty="0" smtClean="0"/>
              <a:t> الموتى </a:t>
            </a:r>
            <a:r>
              <a:rPr lang="en-US" dirty="0" smtClean="0"/>
              <a:t> </a:t>
            </a:r>
            <a:r>
              <a:rPr lang="en-US" dirty="0" err="1" smtClean="0"/>
              <a:t>Narcophilia</a:t>
            </a:r>
            <a:r>
              <a:rPr lang="ar-SY" dirty="0" smtClean="0"/>
              <a:t> :</a:t>
            </a:r>
          </a:p>
          <a:p>
            <a:pPr>
              <a:buNone/>
            </a:pPr>
            <a:r>
              <a:rPr lang="ar-SY" dirty="0" smtClean="0"/>
              <a:t> حصول المتعة من ممارسة الجنس مع جثث الموتى</a:t>
            </a:r>
          </a:p>
          <a:p>
            <a:r>
              <a:rPr lang="ar-SY" dirty="0" smtClean="0"/>
              <a:t>الاضطرابات المتعددة</a:t>
            </a:r>
            <a:endParaRPr lang="ar-SY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Y" dirty="0" smtClean="0"/>
              <a:t>العادة السرية </a:t>
            </a:r>
            <a:r>
              <a:rPr lang="en-US" dirty="0" smtClean="0"/>
              <a:t>Masturbation</a:t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Y" dirty="0" smtClean="0"/>
              <a:t>شائعة في الشباب ذكورا“ </a:t>
            </a:r>
            <a:r>
              <a:rPr lang="ar-SY" dirty="0" err="1" smtClean="0"/>
              <a:t>و</a:t>
            </a:r>
            <a:r>
              <a:rPr lang="ar-SY" dirty="0" smtClean="0"/>
              <a:t> </a:t>
            </a:r>
            <a:r>
              <a:rPr lang="ar-SY" dirty="0" err="1" smtClean="0"/>
              <a:t>اناثا</a:t>
            </a:r>
            <a:r>
              <a:rPr lang="ar-SY" dirty="0" smtClean="0"/>
              <a:t>“</a:t>
            </a:r>
          </a:p>
          <a:p>
            <a:r>
              <a:rPr lang="ar-SY" dirty="0" smtClean="0"/>
              <a:t>الوصول للنشوة </a:t>
            </a:r>
            <a:r>
              <a:rPr lang="ar-SY" dirty="0" err="1" smtClean="0"/>
              <a:t>بتمسيد</a:t>
            </a:r>
            <a:r>
              <a:rPr lang="ar-SY" dirty="0" smtClean="0"/>
              <a:t> الشخص الذاتي لأعضائه التناسلية</a:t>
            </a:r>
          </a:p>
          <a:p>
            <a:r>
              <a:rPr lang="ar-SY" dirty="0" smtClean="0"/>
              <a:t>حالة مرضية إذا توافر الجماع السوي واستعاض عنه الشخص بالعادة السرية</a:t>
            </a:r>
          </a:p>
          <a:p>
            <a:r>
              <a:rPr lang="ar-SY" dirty="0" smtClean="0"/>
              <a:t>قد يدل الإفراط </a:t>
            </a:r>
            <a:r>
              <a:rPr lang="ar-SY" dirty="0" err="1" smtClean="0"/>
              <a:t>بها</a:t>
            </a:r>
            <a:r>
              <a:rPr lang="ar-SY" dirty="0" smtClean="0"/>
              <a:t> على قلق- فصام- اكتئاب- هوس</a:t>
            </a:r>
          </a:p>
          <a:p>
            <a:r>
              <a:rPr lang="ar-SY" dirty="0" smtClean="0"/>
              <a:t> مشابهة للممارسة الجنسية وليس لها آثار نفسية وجسدية </a:t>
            </a:r>
          </a:p>
          <a:p>
            <a:r>
              <a:rPr lang="ar-SY" dirty="0" smtClean="0"/>
              <a:t>تعتبر مرضية ( الطرق المفضل للمتعة – </a:t>
            </a:r>
            <a:r>
              <a:rPr lang="ar-SY" dirty="0" err="1" smtClean="0"/>
              <a:t>الاكثار</a:t>
            </a:r>
            <a:r>
              <a:rPr lang="ar-SY" dirty="0" smtClean="0"/>
              <a:t> منها 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اضطرابات أخرى بالتعبير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الفموية : اللذة تحصل من ملامسة الفم للأعضاء التناسلية</a:t>
            </a:r>
          </a:p>
          <a:p>
            <a:endParaRPr lang="ar-SY" dirty="0" smtClean="0"/>
          </a:p>
          <a:p>
            <a:r>
              <a:rPr lang="ar-SY" dirty="0" smtClean="0"/>
              <a:t>الشرجية</a:t>
            </a:r>
          </a:p>
          <a:p>
            <a:endParaRPr lang="ar-SY" dirty="0" smtClean="0"/>
          </a:p>
          <a:p>
            <a:r>
              <a:rPr lang="ar-SY" dirty="0" smtClean="0"/>
              <a:t>مجرى البول</a:t>
            </a:r>
          </a:p>
          <a:p>
            <a:endParaRPr lang="ar-SY" dirty="0" smtClean="0"/>
          </a:p>
          <a:p>
            <a:r>
              <a:rPr lang="ar-SY" dirty="0" err="1" smtClean="0"/>
              <a:t>شهوت</a:t>
            </a:r>
            <a:r>
              <a:rPr lang="ar-SY" dirty="0" smtClean="0"/>
              <a:t> </a:t>
            </a:r>
            <a:r>
              <a:rPr lang="ar-SY" dirty="0" err="1" smtClean="0"/>
              <a:t>المفرزات</a:t>
            </a:r>
            <a:endParaRPr lang="ar-SY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المثلية </a:t>
            </a:r>
            <a:r>
              <a:rPr lang="en-US" smtClean="0"/>
              <a:t>Lesbianism, Homosexuality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ممارسة الجنس بين شخصين من نفس الجنس</a:t>
            </a:r>
          </a:p>
          <a:p>
            <a:r>
              <a:rPr lang="ar-SY" dirty="0" smtClean="0"/>
              <a:t>الرجال أكثر </a:t>
            </a:r>
            <a:r>
              <a:rPr lang="ar-SY" dirty="0" err="1" smtClean="0"/>
              <a:t>و</a:t>
            </a:r>
            <a:r>
              <a:rPr lang="ar-SY" dirty="0" smtClean="0"/>
              <a:t> غالبا“ أكثر من شريك</a:t>
            </a:r>
          </a:p>
          <a:p>
            <a:r>
              <a:rPr lang="ar-SY" dirty="0" smtClean="0"/>
              <a:t>الأماكن المحصورة – المرضى النفسيين – المتخلفين</a:t>
            </a:r>
          </a:p>
          <a:p>
            <a:r>
              <a:rPr lang="ar-SY" dirty="0" smtClean="0"/>
              <a:t>الأسباب: مستويات شاذة من </a:t>
            </a:r>
            <a:r>
              <a:rPr lang="ar-SY" dirty="0" err="1" smtClean="0"/>
              <a:t>الأندروجينات</a:t>
            </a:r>
            <a:r>
              <a:rPr lang="ar-SY" dirty="0" smtClean="0"/>
              <a:t> بالحمل</a:t>
            </a:r>
          </a:p>
          <a:p>
            <a:pPr>
              <a:buNone/>
            </a:pPr>
            <a:r>
              <a:rPr lang="ar-SY" dirty="0" smtClean="0"/>
              <a:t>   وراثي- خلل بالعلاقات الأسرية – التعلق الشاذ بالأم </a:t>
            </a:r>
          </a:p>
          <a:p>
            <a:pPr>
              <a:buNone/>
            </a:pPr>
            <a:r>
              <a:rPr lang="ar-SY" dirty="0" smtClean="0"/>
              <a:t>           الحرمان من الأب –في سياق مرض نفسي</a:t>
            </a:r>
          </a:p>
          <a:p>
            <a:r>
              <a:rPr lang="ar-SY" dirty="0" smtClean="0"/>
              <a:t>له درجات </a:t>
            </a:r>
          </a:p>
          <a:p>
            <a:r>
              <a:rPr lang="ar-SY" dirty="0" smtClean="0"/>
              <a:t>ايدز – التهاب كبد فيروسي – أمراض زهرية</a:t>
            </a:r>
          </a:p>
          <a:p>
            <a:endParaRPr lang="ar-SY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نقص الرغبة الجنسية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Y" dirty="0" smtClean="0"/>
              <a:t>انعدام أو نقص الاهتمام بالفعالية الجنسية بشكل مستمر</a:t>
            </a:r>
          </a:p>
          <a:p>
            <a:r>
              <a:rPr lang="ar-SY" dirty="0" smtClean="0"/>
              <a:t>انزعاج المريض من هذا الخلل</a:t>
            </a:r>
          </a:p>
          <a:p>
            <a:r>
              <a:rPr lang="ar-SY" dirty="0" smtClean="0"/>
              <a:t>جسدية: عوز </a:t>
            </a:r>
            <a:r>
              <a:rPr lang="ar-SY" dirty="0" err="1" smtClean="0"/>
              <a:t>التستوسترون</a:t>
            </a:r>
            <a:r>
              <a:rPr lang="ar-SY" dirty="0" smtClean="0"/>
              <a:t> -فرط </a:t>
            </a:r>
            <a:r>
              <a:rPr lang="ar-SY" dirty="0" err="1" smtClean="0"/>
              <a:t>البرولاكتين</a:t>
            </a:r>
            <a:r>
              <a:rPr lang="ar-SY" dirty="0" smtClean="0"/>
              <a:t> -أمراض </a:t>
            </a:r>
            <a:r>
              <a:rPr lang="ar-SY" dirty="0" err="1" smtClean="0"/>
              <a:t>جهازية</a:t>
            </a:r>
            <a:r>
              <a:rPr lang="ar-SY" dirty="0" smtClean="0"/>
              <a:t> مزمنة - الكحول –المخدرات - حاصرات بيتا - بعض خافضات الضغط الشرياني –المهدئات- مضادات الاكتئاب</a:t>
            </a:r>
          </a:p>
          <a:p>
            <a:r>
              <a:rPr lang="ar-SY" dirty="0" smtClean="0"/>
              <a:t>نفسية: الاكتئاب – الخلافات المستمرة مع الشريك</a:t>
            </a:r>
            <a:endParaRPr lang="ar-SY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النفور الجنسي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كره متقطع أو مستمر للاتصال الجنسي</a:t>
            </a:r>
          </a:p>
          <a:p>
            <a:pPr>
              <a:buNone/>
            </a:pPr>
            <a:endParaRPr lang="ar-SY" dirty="0" smtClean="0"/>
          </a:p>
          <a:p>
            <a:r>
              <a:rPr lang="ar-SY" dirty="0" smtClean="0"/>
              <a:t>قلق تجاه الموضوع</a:t>
            </a:r>
          </a:p>
          <a:p>
            <a:endParaRPr lang="ar-SY" dirty="0" smtClean="0"/>
          </a:p>
          <a:p>
            <a:r>
              <a:rPr lang="ar-SY" dirty="0" smtClean="0"/>
              <a:t>نفي الأسباب الجسدية</a:t>
            </a:r>
          </a:p>
          <a:p>
            <a:r>
              <a:rPr lang="ar-SY" dirty="0" smtClean="0"/>
              <a:t>نفي الأسباب النفسية / اكتئاب – وسواس ... </a:t>
            </a:r>
          </a:p>
          <a:p>
            <a:r>
              <a:rPr lang="ar-SY" dirty="0" smtClean="0"/>
              <a:t>المسبب الوظيفي الأشيع الخلافات الزوجية</a:t>
            </a:r>
            <a:endParaRPr lang="ar-SY" dirty="0" smtClean="0"/>
          </a:p>
          <a:p>
            <a:endParaRPr lang="ar-SY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مرحلة الاستثارة </a:t>
            </a:r>
            <a:r>
              <a:rPr lang="en-US" dirty="0" smtClean="0"/>
              <a:t>Arousal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مثيرات خارجية أو </a:t>
            </a:r>
            <a:r>
              <a:rPr lang="ar-SY" dirty="0" smtClean="0"/>
              <a:t>عاطفية</a:t>
            </a:r>
            <a:r>
              <a:rPr lang="ar-SY" dirty="0" smtClean="0"/>
              <a:t> </a:t>
            </a:r>
            <a:r>
              <a:rPr lang="ar-SY" dirty="0" err="1" smtClean="0"/>
              <a:t>أوخيالات</a:t>
            </a:r>
            <a:endParaRPr lang="ar-SY" dirty="0" smtClean="0"/>
          </a:p>
          <a:p>
            <a:r>
              <a:rPr lang="ar-SY" dirty="0" smtClean="0"/>
              <a:t> في الجنسين تسرع قلب وتنفس وارتفاع توتر شرياني</a:t>
            </a:r>
          </a:p>
          <a:p>
            <a:endParaRPr lang="ar-SY" dirty="0" smtClean="0"/>
          </a:p>
          <a:p>
            <a:r>
              <a:rPr lang="ar-SY" dirty="0" smtClean="0"/>
              <a:t>في الرجل: انتصاب القضيب - ارتفاع الخصيتان</a:t>
            </a:r>
          </a:p>
          <a:p>
            <a:endParaRPr lang="ar-SY" dirty="0" smtClean="0"/>
          </a:p>
          <a:p>
            <a:r>
              <a:rPr lang="ar-SY" dirty="0" smtClean="0"/>
              <a:t>في الأنثى: انتصاب </a:t>
            </a:r>
            <a:r>
              <a:rPr lang="ar-SY" dirty="0" err="1" smtClean="0"/>
              <a:t>البظر</a:t>
            </a:r>
            <a:r>
              <a:rPr lang="ar-SY" dirty="0" smtClean="0"/>
              <a:t> والحلمتين </a:t>
            </a:r>
          </a:p>
          <a:p>
            <a:pPr>
              <a:buNone/>
            </a:pPr>
            <a:r>
              <a:rPr lang="ar-SY" dirty="0" smtClean="0"/>
              <a:t>                احتقان </a:t>
            </a:r>
            <a:r>
              <a:rPr lang="ar-SY" dirty="0" err="1" smtClean="0"/>
              <a:t>الأشفار</a:t>
            </a:r>
            <a:r>
              <a:rPr lang="ar-SY" dirty="0" smtClean="0"/>
              <a:t> الصغيرة والكبيرة </a:t>
            </a:r>
            <a:r>
              <a:rPr lang="ar-SY" dirty="0" err="1" smtClean="0"/>
              <a:t>و</a:t>
            </a:r>
            <a:r>
              <a:rPr lang="ar-SY" dirty="0" smtClean="0"/>
              <a:t> الثديين</a:t>
            </a:r>
          </a:p>
          <a:p>
            <a:pPr>
              <a:buNone/>
            </a:pPr>
            <a:r>
              <a:rPr lang="ar-SY" dirty="0" smtClean="0"/>
              <a:t>                بعض </a:t>
            </a:r>
            <a:r>
              <a:rPr lang="ar-SY" dirty="0" err="1" smtClean="0"/>
              <a:t>المفرزات</a:t>
            </a:r>
            <a:r>
              <a:rPr lang="ar-SY" dirty="0" smtClean="0"/>
              <a:t> التناسلية في المهبل</a:t>
            </a:r>
            <a:endParaRPr lang="ar-SY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i="1" dirty="0" err="1" smtClean="0"/>
              <a:t>عنانة</a:t>
            </a:r>
            <a:r>
              <a:rPr lang="ar-SY" i="1" dirty="0" smtClean="0"/>
              <a:t> الانتصاب</a:t>
            </a:r>
            <a:r>
              <a:rPr lang="en-US" i="1" dirty="0" smtClean="0"/>
              <a:t>Impotence</a:t>
            </a:r>
            <a:r>
              <a:rPr lang="en-US" dirty="0" smtClean="0"/>
              <a:t> 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Y" dirty="0" smtClean="0"/>
              <a:t>فشل انتصاب القضيب سواء بشكل تام أو جزئي أو بالمحافظة عليه  بشكل دائم أو متقطع</a:t>
            </a:r>
          </a:p>
          <a:p>
            <a:r>
              <a:rPr lang="ar-SY" dirty="0" smtClean="0"/>
              <a:t>نقص المتعة عند الرجل وعند الشريك</a:t>
            </a:r>
          </a:p>
          <a:p>
            <a:r>
              <a:rPr lang="ar-SY" dirty="0" err="1" smtClean="0"/>
              <a:t>عنانة</a:t>
            </a:r>
            <a:r>
              <a:rPr lang="ar-SY" dirty="0" smtClean="0"/>
              <a:t> </a:t>
            </a:r>
            <a:r>
              <a:rPr lang="ar-SY" dirty="0" err="1" smtClean="0"/>
              <a:t>بدئية</a:t>
            </a:r>
            <a:r>
              <a:rPr lang="ar-SY" dirty="0" smtClean="0"/>
              <a:t>:1%  غياب الانتصاب الكافي كل حياته</a:t>
            </a:r>
          </a:p>
          <a:p>
            <a:r>
              <a:rPr lang="ar-SY" dirty="0" err="1" smtClean="0"/>
              <a:t>عنانة</a:t>
            </a:r>
            <a:r>
              <a:rPr lang="ar-SY" dirty="0" smtClean="0"/>
              <a:t> ثانوية: كان سوياً تماماً وحدث عنده خلل انتصاب على الأقل في ثلث المناسبات الجنسية</a:t>
            </a:r>
          </a:p>
          <a:p>
            <a:r>
              <a:rPr lang="ar-SY" dirty="0" err="1" smtClean="0"/>
              <a:t>العنانة</a:t>
            </a:r>
            <a:r>
              <a:rPr lang="ar-SY" dirty="0" smtClean="0"/>
              <a:t> تعكس اضطراباً في مرحلتي الاستثارة والهضبة</a:t>
            </a:r>
          </a:p>
          <a:p>
            <a:r>
              <a:rPr lang="ar-SY" dirty="0" smtClean="0"/>
              <a:t>الأسباب: نفسية – أمراض مزمنة – أدوية – كحول ...</a:t>
            </a:r>
            <a:endParaRPr lang="ar-SY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تأخر أو انعدام القذف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خلل في الوصول لمرحلة النشوة</a:t>
            </a:r>
          </a:p>
          <a:p>
            <a:r>
              <a:rPr lang="ar-SY" dirty="0" smtClean="0"/>
              <a:t>تأخر أو انعدام القذف رغم مرور مدة كافية من الإثارة الجنسية </a:t>
            </a:r>
          </a:p>
          <a:p>
            <a:endParaRPr lang="ar-SY" dirty="0" smtClean="0"/>
          </a:p>
          <a:p>
            <a:r>
              <a:rPr lang="ar-SY" dirty="0" smtClean="0"/>
              <a:t>الأسباب: مضادات الكآبة </a:t>
            </a:r>
            <a:r>
              <a:rPr lang="ar-SY" dirty="0" err="1" smtClean="0"/>
              <a:t>و</a:t>
            </a:r>
            <a:r>
              <a:rPr lang="ar-SY" dirty="0" smtClean="0"/>
              <a:t> الذهان – حاصرات </a:t>
            </a:r>
            <a:r>
              <a:rPr lang="ar-SY" dirty="0" err="1" smtClean="0"/>
              <a:t>الفا</a:t>
            </a:r>
            <a:r>
              <a:rPr lang="ar-SY" dirty="0" smtClean="0"/>
              <a:t>          خوف الرجل من حدوث حمل</a:t>
            </a:r>
            <a:endParaRPr lang="ar-SY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القذف المبكر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 حدوث قذف قبل أن يريد الرجل ذلك</a:t>
            </a:r>
          </a:p>
          <a:p>
            <a:r>
              <a:rPr lang="ar-SY" dirty="0" smtClean="0"/>
              <a:t>شائع عند الشباب</a:t>
            </a:r>
          </a:p>
          <a:p>
            <a:r>
              <a:rPr lang="ar-SY" dirty="0" smtClean="0"/>
              <a:t>مرحلة الهضبة هنا قصيرة أو معدومة</a:t>
            </a:r>
          </a:p>
          <a:p>
            <a:r>
              <a:rPr lang="ar-SY" dirty="0" smtClean="0"/>
              <a:t>الأسباب: </a:t>
            </a:r>
          </a:p>
          <a:p>
            <a:pPr>
              <a:buNone/>
            </a:pPr>
            <a:r>
              <a:rPr lang="ar-SY" dirty="0" smtClean="0"/>
              <a:t>         القلق ( يحرض الجملة الودية )</a:t>
            </a:r>
          </a:p>
          <a:p>
            <a:pPr>
              <a:buNone/>
            </a:pPr>
            <a:r>
              <a:rPr lang="ar-SY" dirty="0" smtClean="0"/>
              <a:t>         قلة الرغبة بالعمل الجنسي أو كراهية الشريك</a:t>
            </a:r>
          </a:p>
          <a:p>
            <a:pPr>
              <a:buNone/>
            </a:pPr>
            <a:r>
              <a:rPr lang="ar-SY" dirty="0" smtClean="0"/>
              <a:t>         الممارسات الأولى</a:t>
            </a:r>
            <a:endParaRPr lang="ar-SY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قلة الاستثارة الجنسية عند </a:t>
            </a:r>
            <a:r>
              <a:rPr lang="ar-SY" dirty="0" err="1" smtClean="0"/>
              <a:t>الاناث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نقص استجابة الأعضاء التناسلية </a:t>
            </a:r>
            <a:r>
              <a:rPr lang="ar-SY" dirty="0" err="1" smtClean="0"/>
              <a:t>للاثارة</a:t>
            </a:r>
            <a:r>
              <a:rPr lang="ar-SY" dirty="0" smtClean="0"/>
              <a:t> الجنسية</a:t>
            </a:r>
          </a:p>
          <a:p>
            <a:r>
              <a:rPr lang="ar-SY" dirty="0" smtClean="0"/>
              <a:t>نقص في المتعة </a:t>
            </a:r>
          </a:p>
          <a:p>
            <a:endParaRPr lang="ar-SY" dirty="0" smtClean="0"/>
          </a:p>
          <a:p>
            <a:r>
              <a:rPr lang="ar-SY" dirty="0" smtClean="0"/>
              <a:t>الأسباب: خلافات عائلية – نقص </a:t>
            </a:r>
            <a:r>
              <a:rPr lang="ar-SY" dirty="0" err="1" smtClean="0"/>
              <a:t>الأستروجين</a:t>
            </a:r>
            <a:r>
              <a:rPr lang="ar-SY" dirty="0" smtClean="0"/>
              <a:t> بعد </a:t>
            </a:r>
            <a:r>
              <a:rPr lang="ar-SY" dirty="0" err="1" smtClean="0"/>
              <a:t>الضهي</a:t>
            </a:r>
            <a:endParaRPr lang="ar-SY" dirty="0" smtClean="0"/>
          </a:p>
          <a:p>
            <a:pPr>
              <a:buNone/>
            </a:pPr>
            <a:r>
              <a:rPr lang="ar-SY" dirty="0" smtClean="0"/>
              <a:t>   التهاب تناسلي – اضطراب نخامي</a:t>
            </a:r>
            <a:endParaRPr lang="ar-SY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البرود الجنسي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عدم حدوث النشوة بعد مدة كافية من </a:t>
            </a:r>
            <a:r>
              <a:rPr lang="ar-SY" dirty="0" err="1" smtClean="0"/>
              <a:t>الاثارة</a:t>
            </a:r>
            <a:endParaRPr lang="ar-SY" dirty="0" smtClean="0"/>
          </a:p>
          <a:p>
            <a:endParaRPr lang="ar-SY" dirty="0" smtClean="0"/>
          </a:p>
          <a:p>
            <a:r>
              <a:rPr lang="ar-SY" dirty="0" smtClean="0"/>
              <a:t>بدئي: جهل المرأة بمعنى النشوة – غدي – تشريحي</a:t>
            </a:r>
          </a:p>
          <a:p>
            <a:endParaRPr lang="ar-SY" dirty="0" smtClean="0"/>
          </a:p>
          <a:p>
            <a:r>
              <a:rPr lang="ar-SY" dirty="0" smtClean="0"/>
              <a:t>ثانوي: له علاقة بالضغوط العامة والخاصة </a:t>
            </a:r>
            <a:r>
              <a:rPr lang="ar-SY" dirty="0" err="1" smtClean="0"/>
              <a:t>و</a:t>
            </a:r>
            <a:r>
              <a:rPr lang="ar-SY" dirty="0" smtClean="0"/>
              <a:t> الكحول</a:t>
            </a:r>
          </a:p>
          <a:p>
            <a:pPr>
              <a:buNone/>
            </a:pPr>
            <a:r>
              <a:rPr lang="ar-SY" dirty="0" smtClean="0"/>
              <a:t> يرافقه: تعب – وهن صباحي – ألم حوضي –سيلان مهبلي</a:t>
            </a:r>
            <a:endParaRPr lang="ar-SY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تشنج المهبل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Y" dirty="0" smtClean="0"/>
              <a:t>تشنج وتقلص لا إرادي في عضلات العجان المحيطة بالمهبل تمنع عملية الإيلاج أو تجعلها مؤلمة جداً</a:t>
            </a:r>
          </a:p>
          <a:p>
            <a:r>
              <a:rPr lang="ar-SY" dirty="0" smtClean="0"/>
              <a:t>في الممارسات الجنسية الأولى </a:t>
            </a:r>
          </a:p>
          <a:p>
            <a:r>
              <a:rPr lang="ar-SY" dirty="0" smtClean="0"/>
              <a:t> في المرأة التي ربّيت على مبدأ أن الجنس مؤلم أو معيب</a:t>
            </a:r>
          </a:p>
          <a:p>
            <a:r>
              <a:rPr lang="ar-SY" dirty="0" smtClean="0"/>
              <a:t>المرأة التي تعرضت لتجربة اغتصاب أو حتى لتجربة مؤلمة في السابق ولو من قبل الشريك الحالي</a:t>
            </a:r>
          </a:p>
          <a:p>
            <a:r>
              <a:rPr lang="ar-SY" dirty="0" smtClean="0"/>
              <a:t>الالتهابات النسائية </a:t>
            </a:r>
            <a:r>
              <a:rPr lang="ar-SY" dirty="0" err="1" smtClean="0"/>
              <a:t>والالتصاقات</a:t>
            </a:r>
            <a:r>
              <a:rPr lang="ar-SY" dirty="0" smtClean="0"/>
              <a:t> التالية للعمليات الجراحية الحوضية</a:t>
            </a:r>
            <a:endParaRPr lang="ar-SY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الشبق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زيادة الرغبة الجنسية</a:t>
            </a:r>
          </a:p>
          <a:p>
            <a:r>
              <a:rPr lang="ar-SY" dirty="0" smtClean="0"/>
              <a:t>ذكور </a:t>
            </a:r>
            <a:r>
              <a:rPr lang="ar-SY" dirty="0" err="1" smtClean="0"/>
              <a:t>و</a:t>
            </a:r>
            <a:r>
              <a:rPr lang="ar-SY" dirty="0" smtClean="0"/>
              <a:t> </a:t>
            </a:r>
            <a:r>
              <a:rPr lang="ar-SY" dirty="0" err="1" smtClean="0"/>
              <a:t>اناث</a:t>
            </a:r>
            <a:endParaRPr lang="ar-SY" dirty="0" smtClean="0"/>
          </a:p>
          <a:p>
            <a:endParaRPr lang="ar-SY" dirty="0" smtClean="0"/>
          </a:p>
          <a:p>
            <a:r>
              <a:rPr lang="ar-SY" dirty="0" smtClean="0"/>
              <a:t>في بداية البلوغ </a:t>
            </a:r>
            <a:r>
              <a:rPr lang="ar-SY" dirty="0" err="1" smtClean="0"/>
              <a:t>و</a:t>
            </a:r>
            <a:r>
              <a:rPr lang="ar-SY" dirty="0" smtClean="0"/>
              <a:t> المراهقة</a:t>
            </a:r>
          </a:p>
          <a:p>
            <a:r>
              <a:rPr lang="ar-SY" dirty="0" smtClean="0"/>
              <a:t>الاضطرابات الوجدانية</a:t>
            </a:r>
          </a:p>
          <a:p>
            <a:r>
              <a:rPr lang="ar-SY" dirty="0" smtClean="0"/>
              <a:t>بدايات الخرف</a:t>
            </a:r>
          </a:p>
          <a:p>
            <a:r>
              <a:rPr lang="ar-SY" dirty="0" smtClean="0"/>
              <a:t>بعض </a:t>
            </a:r>
            <a:r>
              <a:rPr lang="ar-SY" dirty="0" err="1" smtClean="0"/>
              <a:t>الرضوض</a:t>
            </a:r>
            <a:r>
              <a:rPr lang="ar-SY" dirty="0" smtClean="0"/>
              <a:t> الدماغية</a:t>
            </a:r>
            <a:endParaRPr lang="ar-SY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العلاجات الجنسية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طريقة </a:t>
            </a:r>
            <a:r>
              <a:rPr lang="ar-SY" dirty="0" err="1" smtClean="0"/>
              <a:t>ماستر</a:t>
            </a:r>
            <a:r>
              <a:rPr lang="ar-SY" dirty="0" smtClean="0"/>
              <a:t> جونسون</a:t>
            </a:r>
          </a:p>
          <a:p>
            <a:r>
              <a:rPr lang="ar-SY" dirty="0" smtClean="0"/>
              <a:t>علاج داعم بشرح المراحل الجنسية </a:t>
            </a:r>
            <a:r>
              <a:rPr lang="ar-SY" dirty="0" err="1" smtClean="0"/>
              <a:t>و</a:t>
            </a:r>
            <a:r>
              <a:rPr lang="ar-SY" dirty="0" smtClean="0"/>
              <a:t> تعليم الطرق الصحيحة</a:t>
            </a:r>
          </a:p>
          <a:p>
            <a:r>
              <a:rPr lang="ar-SY" dirty="0" smtClean="0"/>
              <a:t>التربية الصحيحة بالطفولة</a:t>
            </a:r>
          </a:p>
          <a:p>
            <a:r>
              <a:rPr lang="ar-SY" dirty="0" smtClean="0"/>
              <a:t>مضادات القلق </a:t>
            </a:r>
            <a:r>
              <a:rPr lang="ar-SY" dirty="0" err="1" smtClean="0"/>
              <a:t>و</a:t>
            </a:r>
            <a:r>
              <a:rPr lang="ar-SY" dirty="0" smtClean="0"/>
              <a:t> الاكتئاب</a:t>
            </a:r>
          </a:p>
          <a:p>
            <a:r>
              <a:rPr lang="ar-SY" dirty="0" smtClean="0"/>
              <a:t>المقويات الجنسية مثل </a:t>
            </a:r>
            <a:r>
              <a:rPr lang="ar-SY" dirty="0" err="1" smtClean="0"/>
              <a:t>سيلدينافيل</a:t>
            </a:r>
            <a:endParaRPr lang="ar-SY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شكرا“ لكم</a:t>
            </a:r>
            <a:endParaRPr lang="ar-SY" dirty="0"/>
          </a:p>
        </p:txBody>
      </p:sp>
      <p:pic>
        <p:nvPicPr>
          <p:cNvPr id="8" name="عنصر نائب للمحتوى 7" descr="Chrysanthemu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Y" dirty="0" smtClean="0"/>
              <a:t/>
            </a:r>
            <a:br>
              <a:rPr lang="ar-SY" dirty="0" smtClean="0"/>
            </a:br>
            <a:r>
              <a:rPr lang="ar-SY" dirty="0" smtClean="0"/>
              <a:t>المرحلة الهضابية </a:t>
            </a:r>
            <a:r>
              <a:rPr lang="en-US" dirty="0" smtClean="0"/>
              <a:t>Plateau Stage</a:t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استمرار </a:t>
            </a:r>
            <a:r>
              <a:rPr lang="ar-SY" dirty="0" err="1" smtClean="0"/>
              <a:t>المظاهرالسابقة</a:t>
            </a:r>
            <a:r>
              <a:rPr lang="ar-SY" dirty="0" smtClean="0"/>
              <a:t> وتطورها</a:t>
            </a:r>
          </a:p>
          <a:p>
            <a:r>
              <a:rPr lang="ar-SY" dirty="0" smtClean="0"/>
              <a:t>توتر عضلي معمم</a:t>
            </a:r>
          </a:p>
          <a:p>
            <a:r>
              <a:rPr lang="ar-SY" dirty="0" smtClean="0"/>
              <a:t>بدء حدوث </a:t>
            </a:r>
            <a:r>
              <a:rPr lang="ar-SY" dirty="0" err="1" smtClean="0"/>
              <a:t>رعشات</a:t>
            </a:r>
            <a:r>
              <a:rPr lang="ar-SY" dirty="0" smtClean="0"/>
              <a:t> جنسية في الجنسين</a:t>
            </a:r>
          </a:p>
          <a:p>
            <a:endParaRPr lang="ar-SY" dirty="0" smtClean="0"/>
          </a:p>
          <a:p>
            <a:r>
              <a:rPr lang="ar-SY" dirty="0" smtClean="0"/>
              <a:t>في الرجل: بعض </a:t>
            </a:r>
            <a:r>
              <a:rPr lang="ar-SY" dirty="0" err="1" smtClean="0"/>
              <a:t>المفرزات</a:t>
            </a:r>
            <a:r>
              <a:rPr lang="ar-SY" dirty="0" smtClean="0"/>
              <a:t> </a:t>
            </a:r>
            <a:r>
              <a:rPr lang="ar-SY" dirty="0" err="1" smtClean="0"/>
              <a:t>المزلقة</a:t>
            </a:r>
            <a:endParaRPr lang="ar-SY" dirty="0" smtClean="0"/>
          </a:p>
          <a:p>
            <a:r>
              <a:rPr lang="ar-SY" dirty="0" smtClean="0"/>
              <a:t>في الأنثى: زيادة </a:t>
            </a:r>
            <a:r>
              <a:rPr lang="ar-SY" dirty="0" err="1" smtClean="0"/>
              <a:t>المفرزات</a:t>
            </a:r>
            <a:r>
              <a:rPr lang="ar-SY" dirty="0" smtClean="0"/>
              <a:t> المهبلية </a:t>
            </a:r>
          </a:p>
          <a:p>
            <a:pPr>
              <a:buNone/>
            </a:pPr>
            <a:r>
              <a:rPr lang="ar-SY" dirty="0" smtClean="0"/>
              <a:t>    </a:t>
            </a:r>
            <a:r>
              <a:rPr lang="ar-SY" dirty="0" err="1" smtClean="0"/>
              <a:t>يتضيق</a:t>
            </a:r>
            <a:r>
              <a:rPr lang="ar-SY" dirty="0" smtClean="0"/>
              <a:t> الثلث الخارجي للمهبل ويتوسع الثلثان الداخليان</a:t>
            </a:r>
            <a:endParaRPr lang="ar-SY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Y" dirty="0" smtClean="0"/>
              <a:t/>
            </a:r>
            <a:br>
              <a:rPr lang="ar-SY" dirty="0" smtClean="0"/>
            </a:br>
            <a:r>
              <a:rPr lang="ar-SY" dirty="0" smtClean="0"/>
              <a:t/>
            </a:r>
            <a:br>
              <a:rPr lang="ar-SY" dirty="0" smtClean="0"/>
            </a:br>
            <a:r>
              <a:rPr lang="ar-SY" dirty="0" smtClean="0"/>
              <a:t>مرحلة النشوة </a:t>
            </a:r>
            <a:r>
              <a:rPr lang="en-US" dirty="0" smtClean="0"/>
              <a:t>Orgasm Stage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Y" dirty="0" smtClean="0"/>
              <a:t>في الجنسين: تقلص متناغم لعضلات العجان </a:t>
            </a:r>
          </a:p>
          <a:p>
            <a:r>
              <a:rPr lang="ar-SY" dirty="0" smtClean="0"/>
              <a:t>في الرجل: تقلص </a:t>
            </a:r>
            <a:r>
              <a:rPr lang="ar-SY" dirty="0" err="1" smtClean="0"/>
              <a:t>البروستات</a:t>
            </a:r>
            <a:r>
              <a:rPr lang="ar-SY" dirty="0" smtClean="0"/>
              <a:t> </a:t>
            </a:r>
            <a:r>
              <a:rPr lang="ar-SY" dirty="0" err="1" smtClean="0"/>
              <a:t>والحويصلين</a:t>
            </a:r>
            <a:r>
              <a:rPr lang="ar-SY" dirty="0" smtClean="0"/>
              <a:t> المنويين بالقذف</a:t>
            </a:r>
          </a:p>
          <a:p>
            <a:pPr>
              <a:buNone/>
            </a:pPr>
            <a:r>
              <a:rPr lang="ar-SY" dirty="0" smtClean="0"/>
              <a:t>        مع </a:t>
            </a:r>
            <a:r>
              <a:rPr lang="ar-SY" dirty="0" err="1" smtClean="0"/>
              <a:t>سيالة</a:t>
            </a:r>
            <a:r>
              <a:rPr lang="ar-SY" dirty="0" smtClean="0"/>
              <a:t> عصبية تجاه الأعضاء التناسلية تعطي النشوة </a:t>
            </a:r>
          </a:p>
          <a:p>
            <a:pPr>
              <a:buNone/>
            </a:pPr>
            <a:r>
              <a:rPr lang="ar-SY" dirty="0" smtClean="0"/>
              <a:t>        وصول سريع للنشوة        </a:t>
            </a:r>
          </a:p>
          <a:p>
            <a:r>
              <a:rPr lang="ar-SY" dirty="0" smtClean="0"/>
              <a:t>في المرأة:      غدد </a:t>
            </a:r>
            <a:r>
              <a:rPr lang="ar-SY" dirty="0" err="1" smtClean="0"/>
              <a:t>بارتولان</a:t>
            </a:r>
            <a:r>
              <a:rPr lang="ar-SY" dirty="0" smtClean="0"/>
              <a:t> وعنق الرحم تطلق بعض</a:t>
            </a:r>
          </a:p>
          <a:p>
            <a:pPr>
              <a:buNone/>
            </a:pPr>
            <a:r>
              <a:rPr lang="ar-SY" dirty="0" smtClean="0"/>
              <a:t> </a:t>
            </a:r>
            <a:r>
              <a:rPr lang="ar-SY" dirty="0" err="1" smtClean="0"/>
              <a:t>المفرزات</a:t>
            </a:r>
            <a:r>
              <a:rPr lang="ar-SY" dirty="0" smtClean="0"/>
              <a:t> الجنسية مما يعطي الانطباع بأن المرأة تقذف أيضاً </a:t>
            </a:r>
          </a:p>
          <a:p>
            <a:pPr>
              <a:buNone/>
            </a:pPr>
            <a:r>
              <a:rPr lang="ar-SY" dirty="0" smtClean="0"/>
              <a:t> وصول أبطأ للنشوة                </a:t>
            </a:r>
            <a:endParaRPr lang="ar-SY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Y" dirty="0" smtClean="0"/>
              <a:t/>
            </a:r>
            <a:br>
              <a:rPr lang="ar-SY" dirty="0" smtClean="0"/>
            </a:br>
            <a:r>
              <a:rPr lang="ar-SY" dirty="0" smtClean="0"/>
              <a:t>مرحلة التحلل </a:t>
            </a:r>
            <a:r>
              <a:rPr lang="en-US" dirty="0" smtClean="0"/>
              <a:t>Resolution </a:t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 في الجنسين: تزول التغيرات الجسدية السابقة </a:t>
            </a:r>
          </a:p>
          <a:p>
            <a:pPr>
              <a:buNone/>
            </a:pPr>
            <a:r>
              <a:rPr lang="ar-SY" dirty="0" smtClean="0"/>
              <a:t>                   استرخاء العضلات</a:t>
            </a:r>
          </a:p>
          <a:p>
            <a:r>
              <a:rPr lang="ar-SY" dirty="0" smtClean="0"/>
              <a:t>في الرجل : فترة عصيان</a:t>
            </a:r>
          </a:p>
          <a:p>
            <a:pPr>
              <a:buNone/>
            </a:pPr>
            <a:endParaRPr lang="ar-SY" dirty="0" smtClean="0"/>
          </a:p>
          <a:p>
            <a:r>
              <a:rPr lang="ar-SY" dirty="0" smtClean="0"/>
              <a:t>في المرأة : لا توجد فترة عصيان</a:t>
            </a:r>
          </a:p>
          <a:p>
            <a:endParaRPr lang="ar-SY" dirty="0" smtClean="0"/>
          </a:p>
          <a:p>
            <a:endParaRPr lang="ar-SY" dirty="0" smtClean="0"/>
          </a:p>
          <a:p>
            <a:r>
              <a:rPr lang="ar-SY" dirty="0" smtClean="0"/>
              <a:t>لا علاقة بين حجم الأعضاء الجنسية </a:t>
            </a:r>
            <a:r>
              <a:rPr lang="ar-SY" dirty="0" err="1" smtClean="0"/>
              <a:t>و</a:t>
            </a:r>
            <a:r>
              <a:rPr lang="ar-SY" dirty="0" smtClean="0"/>
              <a:t> </a:t>
            </a:r>
            <a:r>
              <a:rPr lang="ar-SY" dirty="0" err="1" smtClean="0"/>
              <a:t>الاشباع</a:t>
            </a:r>
            <a:r>
              <a:rPr lang="ar-SY" dirty="0" smtClean="0"/>
              <a:t> الجنسي</a:t>
            </a:r>
            <a:endParaRPr lang="ar-SY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تحول الجنس</a:t>
            </a:r>
            <a:r>
              <a:rPr lang="en-US" dirty="0" smtClean="0"/>
              <a:t> </a:t>
            </a:r>
            <a:r>
              <a:rPr lang="en-US" dirty="0" err="1" smtClean="0"/>
              <a:t>Transsexualism</a:t>
            </a:r>
            <a:r>
              <a:rPr lang="en-US" dirty="0" smtClean="0"/>
              <a:t> </a:t>
            </a:r>
            <a:r>
              <a:rPr lang="ar-SY" dirty="0" smtClean="0"/>
              <a:t> 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شعور ذاتي ثابت  بأنه من الجنس الآخر</a:t>
            </a:r>
          </a:p>
          <a:p>
            <a:r>
              <a:rPr lang="ar-SY" dirty="0" smtClean="0"/>
              <a:t>تكوين جسدي </a:t>
            </a:r>
            <a:r>
              <a:rPr lang="ar-SY" dirty="0" err="1" smtClean="0"/>
              <a:t>و</a:t>
            </a:r>
            <a:r>
              <a:rPr lang="ar-SY" dirty="0" smtClean="0"/>
              <a:t> </a:t>
            </a:r>
            <a:r>
              <a:rPr lang="ar-SY" dirty="0" err="1" smtClean="0"/>
              <a:t>فيزيولوجي</a:t>
            </a:r>
            <a:r>
              <a:rPr lang="ar-SY" dirty="0" smtClean="0"/>
              <a:t> طبيعي</a:t>
            </a:r>
          </a:p>
          <a:p>
            <a:r>
              <a:rPr lang="ar-SY" dirty="0" smtClean="0"/>
              <a:t>رغبة في تغيير جنسه</a:t>
            </a:r>
          </a:p>
          <a:p>
            <a:r>
              <a:rPr lang="ar-SY" dirty="0" smtClean="0"/>
              <a:t>استمرار الأعراض سنتين على الأقل</a:t>
            </a:r>
          </a:p>
          <a:p>
            <a:r>
              <a:rPr lang="ar-SY" dirty="0" smtClean="0"/>
              <a:t>يترافق بقلق- اكتئاب- مثلية جنسية</a:t>
            </a:r>
          </a:p>
          <a:p>
            <a:r>
              <a:rPr lang="ar-SY" dirty="0" smtClean="0"/>
              <a:t>يصيب الجنسين – يبدأ ببداية المراهقة</a:t>
            </a:r>
          </a:p>
          <a:p>
            <a:r>
              <a:rPr lang="ar-SY" dirty="0" smtClean="0"/>
              <a:t>علاقة المرحلة </a:t>
            </a:r>
            <a:r>
              <a:rPr lang="ar-SY" dirty="0" err="1" smtClean="0"/>
              <a:t>الاحليلية</a:t>
            </a:r>
            <a:endParaRPr lang="ar-SY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Y" dirty="0" err="1" smtClean="0"/>
              <a:t>الفيتشية</a:t>
            </a:r>
            <a:r>
              <a:rPr lang="ar-SY" dirty="0" smtClean="0"/>
              <a:t>  </a:t>
            </a:r>
            <a:r>
              <a:rPr lang="en-US" dirty="0" smtClean="0"/>
              <a:t>Fetishism</a:t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الاعتماد على أشياء جامدة تخص الجنس الآخر </a:t>
            </a:r>
            <a:r>
              <a:rPr lang="ar-SY" dirty="0" err="1" smtClean="0"/>
              <a:t>للاثارة</a:t>
            </a:r>
            <a:endParaRPr lang="ar-SY" dirty="0" smtClean="0"/>
          </a:p>
          <a:p>
            <a:pPr>
              <a:buNone/>
            </a:pPr>
            <a:r>
              <a:rPr lang="ar-SY" dirty="0" smtClean="0"/>
              <a:t>                        و </a:t>
            </a:r>
            <a:r>
              <a:rPr lang="ar-SY" dirty="0" err="1" smtClean="0"/>
              <a:t>الاشباع</a:t>
            </a:r>
            <a:r>
              <a:rPr lang="ar-SY" dirty="0" smtClean="0"/>
              <a:t> الجنسي</a:t>
            </a:r>
          </a:p>
          <a:p>
            <a:r>
              <a:rPr lang="ar-SY" dirty="0" smtClean="0"/>
              <a:t>لا يصل للنشوة بدونه</a:t>
            </a:r>
          </a:p>
          <a:p>
            <a:r>
              <a:rPr lang="ar-SY" dirty="0" smtClean="0"/>
              <a:t>يستمر ستة أشهر</a:t>
            </a:r>
          </a:p>
          <a:p>
            <a:r>
              <a:rPr lang="ar-SY" dirty="0" smtClean="0"/>
              <a:t>الرجال غالبا“</a:t>
            </a:r>
            <a:endParaRPr lang="ar-SY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Y" dirty="0" smtClean="0"/>
              <a:t>انحراف الملبس </a:t>
            </a:r>
            <a:r>
              <a:rPr lang="ar-SY" dirty="0" err="1" smtClean="0"/>
              <a:t>الفيتشي</a:t>
            </a:r>
            <a:r>
              <a:rPr lang="ar-SY" dirty="0" smtClean="0"/>
              <a:t> </a:t>
            </a:r>
            <a:r>
              <a:rPr lang="en-US" dirty="0" err="1" smtClean="0"/>
              <a:t>FetishisticTransvestim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تحدث </a:t>
            </a:r>
            <a:r>
              <a:rPr lang="ar-SY" dirty="0" err="1" smtClean="0"/>
              <a:t>الاثارة</a:t>
            </a:r>
            <a:r>
              <a:rPr lang="ar-SY" dirty="0" smtClean="0"/>
              <a:t> و النشوة فقط عند ارتداء ملابس الجنس الآخر</a:t>
            </a:r>
          </a:p>
          <a:p>
            <a:endParaRPr lang="ar-SY" dirty="0" smtClean="0"/>
          </a:p>
          <a:p>
            <a:r>
              <a:rPr lang="ar-SY" dirty="0" smtClean="0"/>
              <a:t>ستة أشهر على الأقل</a:t>
            </a:r>
          </a:p>
          <a:p>
            <a:endParaRPr lang="ar-SY" dirty="0" smtClean="0"/>
          </a:p>
          <a:p>
            <a:r>
              <a:rPr lang="ar-SY" dirty="0" smtClean="0"/>
              <a:t>الرجال غالبا“</a:t>
            </a:r>
            <a:endParaRPr lang="ar-SY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err="1" smtClean="0"/>
              <a:t>الاستعرائية</a:t>
            </a:r>
            <a:r>
              <a:rPr lang="ar-SY" dirty="0" smtClean="0"/>
              <a:t> </a:t>
            </a:r>
            <a:r>
              <a:rPr lang="en-US" dirty="0" smtClean="0"/>
              <a:t>Exhibitionism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شائع</a:t>
            </a:r>
            <a:endParaRPr lang="en-US" dirty="0" smtClean="0"/>
          </a:p>
          <a:p>
            <a:r>
              <a:rPr lang="ar-SY" dirty="0" smtClean="0"/>
              <a:t>قيام الرجل بإظهار أعضائه التناسلية للنساء </a:t>
            </a:r>
          </a:p>
          <a:p>
            <a:r>
              <a:rPr lang="ar-SY" dirty="0" smtClean="0"/>
              <a:t>بشكل غير متوقع مما يؤدي لصدمة لهنّ </a:t>
            </a:r>
          </a:p>
          <a:p>
            <a:r>
              <a:rPr lang="ar-SY" dirty="0" smtClean="0"/>
              <a:t>يتلو ذلك الاستمناء</a:t>
            </a:r>
          </a:p>
          <a:p>
            <a:r>
              <a:rPr lang="ar-SY" dirty="0" smtClean="0"/>
              <a:t>ستة أشهر على الأقل</a:t>
            </a:r>
            <a:endParaRPr lang="ar-SY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975</Words>
  <PresentationFormat>عرض على الشاشة (3:4)‏</PresentationFormat>
  <Paragraphs>189</Paragraphs>
  <Slides>28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28</vt:i4>
      </vt:variant>
    </vt:vector>
  </HeadingPairs>
  <TitlesOfParts>
    <vt:vector size="29" baseType="lpstr">
      <vt:lpstr>سمة Office</vt:lpstr>
      <vt:lpstr>الاضطرابات الجنسية</vt:lpstr>
      <vt:lpstr>مرحلة الاستثارة Arousal</vt:lpstr>
      <vt:lpstr> المرحلة الهضابية Plateau Stage </vt:lpstr>
      <vt:lpstr>  مرحلة النشوة Orgasm Stage   </vt:lpstr>
      <vt:lpstr> مرحلة التحلل Resolution  </vt:lpstr>
      <vt:lpstr>تحول الجنس Transsexualism  </vt:lpstr>
      <vt:lpstr>الفيتشية  Fetishism </vt:lpstr>
      <vt:lpstr>انحراف الملبس الفيتشي FetishisticTransvestim</vt:lpstr>
      <vt:lpstr>الاستعرائية Exhibitionism</vt:lpstr>
      <vt:lpstr>التلصص Voyeurism </vt:lpstr>
      <vt:lpstr>حب الأطفال Pedophilia</vt:lpstr>
      <vt:lpstr>السادية Sadism</vt:lpstr>
      <vt:lpstr>المازوخية Masochism </vt:lpstr>
      <vt:lpstr>أشكال أخرى</vt:lpstr>
      <vt:lpstr>العادة السرية Masturbation </vt:lpstr>
      <vt:lpstr>اضطرابات أخرى بالتعبير</vt:lpstr>
      <vt:lpstr>المثلية Lesbianism, Homosexuality</vt:lpstr>
      <vt:lpstr>نقص الرغبة الجنسية</vt:lpstr>
      <vt:lpstr>النفور الجنسي</vt:lpstr>
      <vt:lpstr>عنانة الانتصابImpotence </vt:lpstr>
      <vt:lpstr>تأخر أو انعدام القذف</vt:lpstr>
      <vt:lpstr>القذف المبكر</vt:lpstr>
      <vt:lpstr>قلة الاستثارة الجنسية عند الاناث</vt:lpstr>
      <vt:lpstr>البرود الجنسي</vt:lpstr>
      <vt:lpstr>تشنج المهبل</vt:lpstr>
      <vt:lpstr>الشبق</vt:lpstr>
      <vt:lpstr>العلاجات الجنسية</vt:lpstr>
      <vt:lpstr>شكرا“ لكم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الاضطرابات الجنسية</dc:title>
  <dc:creator>ACER</dc:creator>
  <cp:lastModifiedBy>ACER</cp:lastModifiedBy>
  <cp:revision>48</cp:revision>
  <dcterms:created xsi:type="dcterms:W3CDTF">2016-12-01T21:55:01Z</dcterms:created>
  <dcterms:modified xsi:type="dcterms:W3CDTF">2020-12-06T22:50:44Z</dcterms:modified>
</cp:coreProperties>
</file>