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F2F1B8C-801B-4274-BC10-B35107B7CB41}" type="datetimeFigureOut">
              <a:rPr lang="ar-SY" smtClean="0"/>
              <a:pPr/>
              <a:t>28/02/1441</a:t>
            </a:fld>
            <a:endParaRPr lang="ar-SY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86AF614-E78B-4098-AA52-346292354ACC}" type="slidenum">
              <a:rPr lang="ar-SY" smtClean="0"/>
              <a:pPr/>
              <a:t>‹#›</a:t>
            </a:fld>
            <a:endParaRPr lang="ar-S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نموذج سلوك متأصل يشخص</a:t>
            </a:r>
            <a:r>
              <a:rPr lang="ar-SY" baseline="0" dirty="0" smtClean="0"/>
              <a:t> بعد عمر 18 </a:t>
            </a:r>
            <a:r>
              <a:rPr lang="ar-SY" baseline="0" dirty="0" err="1" smtClean="0"/>
              <a:t>و</a:t>
            </a:r>
            <a:r>
              <a:rPr lang="ar-SY" baseline="0" dirty="0" smtClean="0"/>
              <a:t> يمتد معظم العمر يؤدي لخلل اجتماعي مهني أو كرب شخصي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AF614-E78B-4098-AA52-346292354ACC}" type="slidenum">
              <a:rPr lang="ar-SY" smtClean="0"/>
              <a:pPr/>
              <a:t>1</a:t>
            </a:fld>
            <a:endParaRPr lang="ar-SY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يجب توفر ثلاث بنود على الأقل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AF614-E78B-4098-AA52-346292354ACC}" type="slidenum">
              <a:rPr lang="ar-SY" smtClean="0"/>
              <a:pPr/>
              <a:t>2</a:t>
            </a:fld>
            <a:endParaRPr lang="ar-SY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له بعد وراثي ، ترافق مع التهابات الدماغ </a:t>
            </a:r>
            <a:r>
              <a:rPr lang="ar-SY" dirty="0" err="1" smtClean="0"/>
              <a:t>و</a:t>
            </a:r>
            <a:r>
              <a:rPr lang="ar-SY" dirty="0" smtClean="0"/>
              <a:t> الصرع بالطفولة </a:t>
            </a:r>
            <a:r>
              <a:rPr lang="ar-SY" dirty="0" err="1" smtClean="0"/>
              <a:t>و</a:t>
            </a:r>
            <a:r>
              <a:rPr lang="ar-SY" dirty="0" smtClean="0"/>
              <a:t> اضطراب </a:t>
            </a:r>
            <a:r>
              <a:rPr lang="ar-SY" dirty="0" err="1" smtClean="0"/>
              <a:t>الصبغي</a:t>
            </a:r>
            <a:r>
              <a:rPr lang="ar-SY" dirty="0" smtClean="0"/>
              <a:t> </a:t>
            </a:r>
            <a:r>
              <a:rPr lang="en-US" dirty="0" smtClean="0"/>
              <a:t> </a:t>
            </a:r>
            <a:r>
              <a:rPr lang="ar-SY" dirty="0" smtClean="0"/>
              <a:t> </a:t>
            </a:r>
            <a:r>
              <a:rPr lang="en-US" dirty="0" smtClean="0"/>
              <a:t>  XYY</a:t>
            </a:r>
            <a:r>
              <a:rPr lang="ar-SY" dirty="0" smtClean="0"/>
              <a:t>القامة الواهنة الفارعة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AF614-E78B-4098-AA52-346292354ACC}" type="slidenum">
              <a:rPr lang="ar-SY" smtClean="0"/>
              <a:pPr/>
              <a:t>4</a:t>
            </a:fld>
            <a:endParaRPr lang="ar-SY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العلاج نفسي سلوكي مضادات الاكتئاب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AF614-E78B-4098-AA52-346292354ACC}" type="slidenum">
              <a:rPr lang="ar-SY" smtClean="0"/>
              <a:pPr/>
              <a:t>6</a:t>
            </a:fld>
            <a:endParaRPr lang="ar-S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28/02/1441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28/02/1441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28/02/1441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28/02/1441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Personality disorders</a:t>
            </a: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Y" dirty="0" smtClean="0"/>
              <a:t>الدكتور</a:t>
            </a:r>
          </a:p>
          <a:p>
            <a:r>
              <a:rPr lang="ar-SY" dirty="0" smtClean="0"/>
              <a:t>مجيد السلوم</a:t>
            </a:r>
          </a:p>
          <a:p>
            <a:r>
              <a:rPr lang="ar-SY" dirty="0" smtClean="0"/>
              <a:t>أخصائي بالأمراض النفسية</a:t>
            </a:r>
            <a:endParaRPr lang="ar-SY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الشخصية </a:t>
            </a:r>
            <a:r>
              <a:rPr lang="ar-SY" dirty="0" err="1" smtClean="0"/>
              <a:t>السادية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قطع العلاقات بعنف</a:t>
            </a:r>
          </a:p>
          <a:p>
            <a:r>
              <a:rPr lang="ar-SY" dirty="0" err="1" smtClean="0"/>
              <a:t>اذلال</a:t>
            </a:r>
            <a:r>
              <a:rPr lang="ar-SY" dirty="0" smtClean="0"/>
              <a:t> الآخرين </a:t>
            </a:r>
            <a:r>
              <a:rPr lang="ar-SY" dirty="0" err="1" smtClean="0"/>
              <a:t>و</a:t>
            </a:r>
            <a:r>
              <a:rPr lang="ar-SY" dirty="0" smtClean="0"/>
              <a:t> الحط من قدرهم</a:t>
            </a:r>
          </a:p>
          <a:p>
            <a:r>
              <a:rPr lang="ar-SY" dirty="0" smtClean="0"/>
              <a:t>معاملة الأشخاص الذين تحت سيطرته بقسوة</a:t>
            </a:r>
          </a:p>
          <a:p>
            <a:r>
              <a:rPr lang="ar-SY" dirty="0" smtClean="0"/>
              <a:t>الاستمتاع بتعذيب الآخرين </a:t>
            </a:r>
            <a:r>
              <a:rPr lang="ar-SY" dirty="0" err="1" smtClean="0"/>
              <a:t>و</a:t>
            </a:r>
            <a:r>
              <a:rPr lang="ar-SY" dirty="0" smtClean="0"/>
              <a:t> معاناتهم</a:t>
            </a:r>
          </a:p>
          <a:p>
            <a:r>
              <a:rPr lang="ar-SY" dirty="0" smtClean="0"/>
              <a:t>العمل على تعذيب الآخرين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ايلامهم</a:t>
            </a:r>
            <a:endParaRPr lang="ar-SY" dirty="0" smtClean="0"/>
          </a:p>
          <a:p>
            <a:r>
              <a:rPr lang="ar-SY" dirty="0" err="1" smtClean="0"/>
              <a:t>اكراه</a:t>
            </a:r>
            <a:r>
              <a:rPr lang="ar-SY" dirty="0" smtClean="0"/>
              <a:t> الآخرين على طاعته</a:t>
            </a:r>
          </a:p>
          <a:p>
            <a:r>
              <a:rPr lang="ar-SY" dirty="0" smtClean="0"/>
              <a:t>تقييد حرية الآخرين</a:t>
            </a:r>
          </a:p>
          <a:p>
            <a:r>
              <a:rPr lang="ar-SY" dirty="0" smtClean="0"/>
              <a:t>الاستمتاع بالعنف </a:t>
            </a:r>
            <a:r>
              <a:rPr lang="ar-SY" dirty="0" err="1" smtClean="0"/>
              <a:t>و</a:t>
            </a:r>
            <a:r>
              <a:rPr lang="ar-SY" dirty="0" smtClean="0"/>
              <a:t> السلاح </a:t>
            </a:r>
            <a:r>
              <a:rPr lang="ar-SY" dirty="0" err="1" smtClean="0"/>
              <a:t>و</a:t>
            </a:r>
            <a:r>
              <a:rPr lang="ar-SY" dirty="0" smtClean="0"/>
              <a:t> التعذيب</a:t>
            </a:r>
            <a:endParaRPr lang="ar-SY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الشخصية العدوانية السلبية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Y" dirty="0" smtClean="0"/>
              <a:t>يتناسى الواجبات اليومية </a:t>
            </a:r>
            <a:r>
              <a:rPr lang="ar-SY" dirty="0" err="1" smtClean="0"/>
              <a:t>و</a:t>
            </a:r>
            <a:r>
              <a:rPr lang="ar-SY" dirty="0" smtClean="0"/>
              <a:t> الالتزامات </a:t>
            </a:r>
            <a:r>
              <a:rPr lang="ar-SY" dirty="0" err="1" smtClean="0"/>
              <a:t>و</a:t>
            </a:r>
            <a:r>
              <a:rPr lang="ar-SY" dirty="0" smtClean="0"/>
              <a:t> العهود</a:t>
            </a:r>
          </a:p>
          <a:p>
            <a:r>
              <a:rPr lang="ar-SY" dirty="0" smtClean="0"/>
              <a:t>يحتج بشكل غير مقنع بأنه يطلب منه ما لا يطاق</a:t>
            </a:r>
          </a:p>
          <a:p>
            <a:r>
              <a:rPr lang="ar-SY" dirty="0" smtClean="0"/>
              <a:t>الخطأ </a:t>
            </a:r>
            <a:r>
              <a:rPr lang="ar-SY" dirty="0" err="1" smtClean="0"/>
              <a:t>و</a:t>
            </a:r>
            <a:r>
              <a:rPr lang="ar-SY" dirty="0" smtClean="0"/>
              <a:t> التراخي بالعمل عند عدم الرغبة</a:t>
            </a:r>
          </a:p>
          <a:p>
            <a:r>
              <a:rPr lang="ar-SY" dirty="0" smtClean="0"/>
              <a:t>المجادلة عندما يطلب منه عمل</a:t>
            </a:r>
          </a:p>
          <a:p>
            <a:r>
              <a:rPr lang="ar-SY" dirty="0" smtClean="0"/>
              <a:t>المماطلة بالمواعيد</a:t>
            </a:r>
          </a:p>
          <a:p>
            <a:r>
              <a:rPr lang="ar-SY" dirty="0" err="1" smtClean="0"/>
              <a:t>اضاعة</a:t>
            </a:r>
            <a:r>
              <a:rPr lang="ar-SY" dirty="0" smtClean="0"/>
              <a:t> جهود الآخرين بالنقد</a:t>
            </a:r>
          </a:p>
          <a:p>
            <a:r>
              <a:rPr lang="ar-SY" dirty="0" smtClean="0"/>
              <a:t>النفور من الناس الذين يكشفون زيفه</a:t>
            </a:r>
          </a:p>
          <a:p>
            <a:r>
              <a:rPr lang="ar-SY" dirty="0" smtClean="0"/>
              <a:t>اعتزاز بالاقتدار الذاتي</a:t>
            </a:r>
          </a:p>
          <a:p>
            <a:r>
              <a:rPr lang="ar-SY" dirty="0" smtClean="0"/>
              <a:t>رفض النصح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الارشاد</a:t>
            </a:r>
            <a:r>
              <a:rPr lang="ar-SY" dirty="0" smtClean="0"/>
              <a:t> لتحسين السلوك</a:t>
            </a:r>
          </a:p>
          <a:p>
            <a:r>
              <a:rPr lang="ar-SY" dirty="0" smtClean="0"/>
              <a:t>يتصرفون بسلبية </a:t>
            </a:r>
            <a:r>
              <a:rPr lang="ar-SY" dirty="0" err="1" smtClean="0"/>
              <a:t>و</a:t>
            </a:r>
            <a:r>
              <a:rPr lang="ar-SY" dirty="0" smtClean="0"/>
              <a:t> لا مبالاة من أجل </a:t>
            </a:r>
            <a:r>
              <a:rPr lang="ar-SY" dirty="0" err="1" smtClean="0"/>
              <a:t>اغاظة</a:t>
            </a:r>
            <a:r>
              <a:rPr lang="ar-SY" dirty="0" smtClean="0"/>
              <a:t> الآخرين</a:t>
            </a:r>
            <a:endParaRPr lang="ar-SY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الشخصية النرجسية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أنانية </a:t>
            </a:r>
            <a:r>
              <a:rPr lang="ar-SY" dirty="0" err="1" smtClean="0"/>
              <a:t>و</a:t>
            </a:r>
            <a:r>
              <a:rPr lang="ar-SY" dirty="0" smtClean="0"/>
              <a:t> تعالي</a:t>
            </a:r>
          </a:p>
          <a:p>
            <a:r>
              <a:rPr lang="ar-SY" dirty="0" smtClean="0"/>
              <a:t>مبالغة في وصف انجازاته</a:t>
            </a:r>
          </a:p>
          <a:p>
            <a:r>
              <a:rPr lang="ar-SY" dirty="0" smtClean="0"/>
              <a:t>تقليل شأن الآخرين </a:t>
            </a:r>
            <a:r>
              <a:rPr lang="ar-SY" dirty="0" err="1" smtClean="0"/>
              <a:t>و</a:t>
            </a:r>
            <a:r>
              <a:rPr lang="ar-SY" dirty="0" smtClean="0"/>
              <a:t> انتقادهم</a:t>
            </a:r>
          </a:p>
          <a:p>
            <a:r>
              <a:rPr lang="ar-SY" dirty="0" smtClean="0"/>
              <a:t>لا يحتمل النقد</a:t>
            </a:r>
          </a:p>
          <a:p>
            <a:r>
              <a:rPr lang="ar-SY" dirty="0" smtClean="0"/>
              <a:t>يعزو لنفسه انجازات باهرة</a:t>
            </a:r>
          </a:p>
          <a:p>
            <a:r>
              <a:rPr lang="ar-SY" dirty="0" smtClean="0"/>
              <a:t>يبدو دمثا“ </a:t>
            </a:r>
            <a:r>
              <a:rPr lang="ar-SY" dirty="0" err="1" smtClean="0"/>
              <a:t>و</a:t>
            </a:r>
            <a:r>
              <a:rPr lang="ar-SY" dirty="0" smtClean="0"/>
              <a:t> لطيفا“</a:t>
            </a:r>
            <a:endParaRPr lang="ar-SY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تغير الشخصية بعد كارثة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تعرض مديد لموقف مهدد للحياة</a:t>
            </a:r>
          </a:p>
          <a:p>
            <a:r>
              <a:rPr lang="ar-SY" dirty="0" smtClean="0"/>
              <a:t>التبدل مستمر لسنتين</a:t>
            </a:r>
          </a:p>
          <a:p>
            <a:r>
              <a:rPr lang="ar-SY" dirty="0" smtClean="0"/>
              <a:t>سوء المرونة </a:t>
            </a:r>
            <a:r>
              <a:rPr lang="ar-SY" dirty="0" err="1" smtClean="0"/>
              <a:t>و</a:t>
            </a:r>
            <a:r>
              <a:rPr lang="ar-SY" dirty="0" smtClean="0"/>
              <a:t> التلاؤم مع خلل الأداء</a:t>
            </a:r>
          </a:p>
          <a:p>
            <a:r>
              <a:rPr lang="ar-SY" dirty="0" smtClean="0"/>
              <a:t>موقف عدائي </a:t>
            </a:r>
            <a:r>
              <a:rPr lang="ar-SY" dirty="0" err="1" smtClean="0"/>
              <a:t>و</a:t>
            </a:r>
            <a:r>
              <a:rPr lang="ar-SY" dirty="0" smtClean="0"/>
              <a:t> حذر تجاه الآخرين</a:t>
            </a:r>
          </a:p>
          <a:p>
            <a:r>
              <a:rPr lang="ar-SY" dirty="0" smtClean="0"/>
              <a:t>انسحاب اجتماعي</a:t>
            </a:r>
          </a:p>
          <a:p>
            <a:r>
              <a:rPr lang="ar-SY" dirty="0" err="1" smtClean="0"/>
              <a:t>احساس</a:t>
            </a:r>
            <a:r>
              <a:rPr lang="ar-SY" dirty="0" smtClean="0"/>
              <a:t> باليأس</a:t>
            </a:r>
          </a:p>
          <a:p>
            <a:r>
              <a:rPr lang="ar-SY" dirty="0" smtClean="0"/>
              <a:t>انطباع دائم أنه تحت التهديد</a:t>
            </a:r>
            <a:endParaRPr lang="ar-SY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تغير الشخصية بعد مرض نفسي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بعد الشفاء من مرض نفسي شديد</a:t>
            </a:r>
          </a:p>
          <a:p>
            <a:r>
              <a:rPr lang="ar-SY" dirty="0" smtClean="0"/>
              <a:t>التبدل مستمر لسنتين</a:t>
            </a:r>
          </a:p>
          <a:p>
            <a:r>
              <a:rPr lang="ar-SY" dirty="0" smtClean="0"/>
              <a:t>اعتماد متزايد على الآخرين</a:t>
            </a:r>
          </a:p>
          <a:p>
            <a:r>
              <a:rPr lang="ar-SY" dirty="0" smtClean="0"/>
              <a:t>اقتناع المريض بالوصمة مع ميل للعزلة</a:t>
            </a:r>
          </a:p>
          <a:p>
            <a:r>
              <a:rPr lang="ar-SY" dirty="0" smtClean="0"/>
              <a:t>سلبية مع قلة الاهتمامات </a:t>
            </a:r>
            <a:r>
              <a:rPr lang="ar-SY" dirty="0" err="1" smtClean="0"/>
              <a:t>و</a:t>
            </a:r>
            <a:r>
              <a:rPr lang="ar-SY" dirty="0" smtClean="0"/>
              <a:t> الرغبات</a:t>
            </a:r>
          </a:p>
          <a:p>
            <a:r>
              <a:rPr lang="ar-SY" dirty="0" smtClean="0"/>
              <a:t>شكاوى صحية متكررة مزاجية توهم المرض</a:t>
            </a:r>
          </a:p>
          <a:p>
            <a:r>
              <a:rPr lang="ar-SY" dirty="0" smtClean="0"/>
              <a:t>مزاج مرضي</a:t>
            </a:r>
          </a:p>
          <a:p>
            <a:r>
              <a:rPr lang="ar-SY" dirty="0" smtClean="0"/>
              <a:t>خلل واضح بالأداء الاجتماعي </a:t>
            </a:r>
            <a:r>
              <a:rPr lang="ar-SY" dirty="0" err="1" smtClean="0"/>
              <a:t>و</a:t>
            </a:r>
            <a:r>
              <a:rPr lang="ar-SY" dirty="0" smtClean="0"/>
              <a:t> المهني</a:t>
            </a:r>
            <a:endParaRPr lang="ar-SY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لعب </a:t>
            </a:r>
            <a:r>
              <a:rPr lang="ar-SY" smtClean="0"/>
              <a:t>القمار المرضي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مقامرة متكررة بشكل مستمر</a:t>
            </a:r>
          </a:p>
          <a:p>
            <a:r>
              <a:rPr lang="ar-SY" dirty="0" smtClean="0"/>
              <a:t>الاستمرار بالمقامرة رغم العواقب السلبية </a:t>
            </a:r>
          </a:p>
          <a:p>
            <a:r>
              <a:rPr lang="ar-SY" dirty="0" smtClean="0"/>
              <a:t>اضطرابات سلوكية /عدوانية – لامبالاة بالمحيطين</a:t>
            </a:r>
          </a:p>
          <a:p>
            <a:endParaRPr lang="ar-SY" dirty="0" smtClean="0"/>
          </a:p>
          <a:p>
            <a:r>
              <a:rPr lang="ar-SY" dirty="0" smtClean="0"/>
              <a:t>تفرق عن المقامرة العادية – المقامرة بالهوس</a:t>
            </a:r>
            <a:endParaRPr lang="ar-SY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هوس الحرائق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err="1" smtClean="0"/>
              <a:t>احداث</a:t>
            </a:r>
            <a:r>
              <a:rPr lang="ar-SY" dirty="0" smtClean="0"/>
              <a:t> حرائق </a:t>
            </a:r>
            <a:r>
              <a:rPr lang="ar-SY" dirty="0" err="1" smtClean="0"/>
              <a:t>ارادية</a:t>
            </a:r>
            <a:r>
              <a:rPr lang="ar-SY" dirty="0" smtClean="0"/>
              <a:t> متكررة من دون دافع</a:t>
            </a:r>
          </a:p>
          <a:p>
            <a:r>
              <a:rPr lang="ar-SY" dirty="0" smtClean="0"/>
              <a:t>اهتمام المريض الشديد بمشاهدة الحرائق</a:t>
            </a:r>
          </a:p>
          <a:p>
            <a:r>
              <a:rPr lang="ar-SY" dirty="0" smtClean="0"/>
              <a:t>توتر شديد قبل الحريق </a:t>
            </a:r>
            <a:r>
              <a:rPr lang="ar-SY" dirty="0" err="1" smtClean="0"/>
              <a:t>و</a:t>
            </a:r>
            <a:r>
              <a:rPr lang="ar-SY" dirty="0" smtClean="0"/>
              <a:t> شعور </a:t>
            </a:r>
            <a:r>
              <a:rPr lang="ar-SY" dirty="0" err="1" smtClean="0"/>
              <a:t>بالاثارة</a:t>
            </a:r>
            <a:r>
              <a:rPr lang="ar-SY" dirty="0" smtClean="0"/>
              <a:t> بعده</a:t>
            </a:r>
            <a:endParaRPr lang="ar-SY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هوس السرقة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عجز عن مقاومة دافع داخلي للسرقة</a:t>
            </a:r>
          </a:p>
          <a:p>
            <a:r>
              <a:rPr lang="ar-SY" dirty="0" smtClean="0"/>
              <a:t>ليس بحاجة لقيمتها</a:t>
            </a:r>
          </a:p>
          <a:p>
            <a:r>
              <a:rPr lang="ar-SY" dirty="0" smtClean="0"/>
              <a:t>توتر شديد قبل السرقة </a:t>
            </a:r>
            <a:r>
              <a:rPr lang="ar-SY" dirty="0" err="1" smtClean="0"/>
              <a:t>و</a:t>
            </a:r>
            <a:r>
              <a:rPr lang="ar-SY" dirty="0" smtClean="0"/>
              <a:t> رضا بعدها</a:t>
            </a:r>
          </a:p>
          <a:p>
            <a:r>
              <a:rPr lang="ar-SY" dirty="0" smtClean="0"/>
              <a:t>شعور بالذنب </a:t>
            </a:r>
            <a:r>
              <a:rPr lang="ar-SY" dirty="0" err="1" smtClean="0"/>
              <a:t>و</a:t>
            </a:r>
            <a:r>
              <a:rPr lang="ar-SY" dirty="0" smtClean="0"/>
              <a:t> تأنيب الضمير بين </a:t>
            </a:r>
            <a:r>
              <a:rPr lang="ar-SY" dirty="0" err="1" smtClean="0"/>
              <a:t>النوب</a:t>
            </a:r>
            <a:endParaRPr lang="ar-SY" dirty="0" smtClean="0"/>
          </a:p>
          <a:p>
            <a:r>
              <a:rPr lang="ar-SY" dirty="0" smtClean="0"/>
              <a:t>قد يصرح بقيامه </a:t>
            </a:r>
            <a:r>
              <a:rPr lang="ar-SY" dirty="0" err="1" smtClean="0"/>
              <a:t>بها</a:t>
            </a:r>
            <a:endParaRPr lang="ar-SY" dirty="0" smtClean="0"/>
          </a:p>
          <a:p>
            <a:endParaRPr lang="ar-SY" dirty="0" smtClean="0"/>
          </a:p>
          <a:p>
            <a:r>
              <a:rPr lang="ar-SY" dirty="0" smtClean="0"/>
              <a:t>استبعاد التخليط الذهني – الاكتئاب – وجود غاية</a:t>
            </a:r>
          </a:p>
          <a:p>
            <a:endParaRPr lang="ar-SY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هوس نتف الأشعار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اندفاع شديد </a:t>
            </a:r>
            <a:r>
              <a:rPr lang="ar-SY" dirty="0" err="1" smtClean="0"/>
              <a:t>و</a:t>
            </a:r>
            <a:r>
              <a:rPr lang="ar-SY" dirty="0" smtClean="0"/>
              <a:t> عدم مقاومة اقتلاع الأشعار</a:t>
            </a:r>
          </a:p>
          <a:p>
            <a:r>
              <a:rPr lang="ar-SY" dirty="0" smtClean="0"/>
              <a:t>توتر قبل </a:t>
            </a:r>
            <a:r>
              <a:rPr lang="ar-SY" dirty="0" err="1" smtClean="0"/>
              <a:t>و</a:t>
            </a:r>
            <a:r>
              <a:rPr lang="ar-SY" dirty="0" smtClean="0"/>
              <a:t> رضا بعد</a:t>
            </a:r>
          </a:p>
          <a:p>
            <a:r>
              <a:rPr lang="ar-SY" dirty="0" smtClean="0"/>
              <a:t>فقدان واضح بالشعر</a:t>
            </a:r>
            <a:endParaRPr lang="ar-SY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المبالغة في الأعراض الجسدية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مبالغة بأعراض جسدية حقيقية </a:t>
            </a:r>
          </a:p>
          <a:p>
            <a:r>
              <a:rPr lang="ar-SY" dirty="0" smtClean="0"/>
              <a:t>أو </a:t>
            </a:r>
            <a:r>
              <a:rPr lang="ar-SY" dirty="0" err="1" smtClean="0"/>
              <a:t>اطالة</a:t>
            </a:r>
            <a:r>
              <a:rPr lang="ar-SY" dirty="0" smtClean="0"/>
              <a:t> مدتها</a:t>
            </a:r>
          </a:p>
          <a:p>
            <a:r>
              <a:rPr lang="ar-SY" dirty="0" smtClean="0"/>
              <a:t>أو ظهور </a:t>
            </a:r>
            <a:r>
              <a:rPr lang="ar-SY" dirty="0" err="1" smtClean="0"/>
              <a:t>شكايات</a:t>
            </a:r>
            <a:r>
              <a:rPr lang="ar-SY" dirty="0" smtClean="0"/>
              <a:t> </a:t>
            </a:r>
            <a:r>
              <a:rPr lang="ar-SY" dirty="0" err="1" smtClean="0"/>
              <a:t>اضافية</a:t>
            </a:r>
            <a:r>
              <a:rPr lang="ar-SY" dirty="0" smtClean="0"/>
              <a:t> ليس لها أصل</a:t>
            </a:r>
          </a:p>
          <a:p>
            <a:r>
              <a:rPr lang="ar-SY" dirty="0" smtClean="0"/>
              <a:t>القصد جذب الانتباه</a:t>
            </a:r>
          </a:p>
          <a:p>
            <a:r>
              <a:rPr lang="ar-SY" dirty="0" smtClean="0"/>
              <a:t>أحيانا“ تستمر بعد تحقيق غاياته الدفينة</a:t>
            </a:r>
            <a:endParaRPr lang="ar-S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الشخصية الزورية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شكوك في كل المواقف وكثرة التهجم </a:t>
            </a:r>
            <a:r>
              <a:rPr lang="ar-SY" dirty="0" err="1" smtClean="0"/>
              <a:t>و</a:t>
            </a:r>
            <a:r>
              <a:rPr lang="ar-SY" dirty="0" smtClean="0"/>
              <a:t> المشاكسة</a:t>
            </a:r>
          </a:p>
          <a:p>
            <a:r>
              <a:rPr lang="ar-SY" dirty="0" smtClean="0"/>
              <a:t>شكوك متكررة غيرة </a:t>
            </a:r>
            <a:r>
              <a:rPr lang="ar-SY" dirty="0" smtClean="0"/>
              <a:t>مرضية</a:t>
            </a:r>
          </a:p>
          <a:p>
            <a:r>
              <a:rPr lang="ar-SY" dirty="0" smtClean="0"/>
              <a:t>تفسيرات تآمرية لغالبية المواقف الشخصية </a:t>
            </a:r>
            <a:r>
              <a:rPr lang="ar-SY" dirty="0" err="1" smtClean="0"/>
              <a:t>و</a:t>
            </a:r>
            <a:r>
              <a:rPr lang="ar-SY" dirty="0" smtClean="0"/>
              <a:t> العامة</a:t>
            </a:r>
          </a:p>
          <a:p>
            <a:r>
              <a:rPr lang="ar-SY" dirty="0" smtClean="0"/>
              <a:t>حساسية نحو الفشل و الهزيمة</a:t>
            </a:r>
          </a:p>
          <a:p>
            <a:r>
              <a:rPr lang="ar-SY" dirty="0" smtClean="0"/>
              <a:t>ميل لحمل الضغائن </a:t>
            </a:r>
            <a:r>
              <a:rPr lang="ar-SY" dirty="0" err="1" smtClean="0"/>
              <a:t>و</a:t>
            </a:r>
            <a:r>
              <a:rPr lang="ar-SY" dirty="0" smtClean="0"/>
              <a:t> رفض الاعتذار</a:t>
            </a:r>
          </a:p>
          <a:p>
            <a:r>
              <a:rPr lang="ar-SY" dirty="0" smtClean="0"/>
              <a:t>ميل نحو فرط تقدير الذات </a:t>
            </a:r>
            <a:r>
              <a:rPr lang="ar-SY" dirty="0" err="1" smtClean="0"/>
              <a:t>و</a:t>
            </a:r>
            <a:r>
              <a:rPr lang="ar-SY" dirty="0" smtClean="0"/>
              <a:t> الغرور</a:t>
            </a:r>
          </a:p>
          <a:p>
            <a:r>
              <a:rPr lang="ar-SY" dirty="0" smtClean="0"/>
              <a:t>سطحية بالمشاعر </a:t>
            </a:r>
            <a:r>
              <a:rPr lang="ar-SY" dirty="0" err="1" smtClean="0"/>
              <a:t>و</a:t>
            </a:r>
            <a:r>
              <a:rPr lang="ar-SY" dirty="0" smtClean="0"/>
              <a:t> فقد حس الدعابة</a:t>
            </a:r>
            <a:endParaRPr lang="ar-SY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الاضطراب </a:t>
            </a:r>
            <a:r>
              <a:rPr lang="ar-SY" dirty="0" err="1" smtClean="0"/>
              <a:t>التصنعي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دافع لاشعوري </a:t>
            </a:r>
            <a:r>
              <a:rPr lang="ar-SY" dirty="0" err="1" smtClean="0"/>
              <a:t>لاثارة</a:t>
            </a:r>
            <a:r>
              <a:rPr lang="ar-SY" dirty="0" smtClean="0"/>
              <a:t> الألم أو اختلاق أعراض بشكل متكرر</a:t>
            </a:r>
          </a:p>
          <a:p>
            <a:r>
              <a:rPr lang="ar-SY" dirty="0" smtClean="0"/>
              <a:t>قد تصل </a:t>
            </a:r>
            <a:r>
              <a:rPr lang="ar-SY" dirty="0" err="1" smtClean="0"/>
              <a:t>لايذاء</a:t>
            </a:r>
            <a:r>
              <a:rPr lang="ar-SY" dirty="0" smtClean="0"/>
              <a:t> الذات ( جرح – حقن مواد سامة ....)</a:t>
            </a:r>
          </a:p>
          <a:p>
            <a:r>
              <a:rPr lang="ar-SY" dirty="0" smtClean="0"/>
              <a:t>تتبدل الأعراض عند اكتشاف سلبية المظاهر</a:t>
            </a:r>
          </a:p>
          <a:p>
            <a:r>
              <a:rPr lang="ar-SY" dirty="0" smtClean="0"/>
              <a:t>يبدلون الطبيب أو المركز الطبي</a:t>
            </a:r>
          </a:p>
          <a:p>
            <a:r>
              <a:rPr lang="ar-SY" dirty="0" smtClean="0"/>
              <a:t>الدافع </a:t>
            </a:r>
            <a:r>
              <a:rPr lang="ar-SY" dirty="0" smtClean="0"/>
              <a:t>غامض أو تقمص دور المريض</a:t>
            </a:r>
            <a:endParaRPr lang="ar-SY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التمارض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تصنع </a:t>
            </a:r>
            <a:r>
              <a:rPr lang="ar-SY" dirty="0" err="1" smtClean="0"/>
              <a:t>ارادي</a:t>
            </a:r>
            <a:r>
              <a:rPr lang="ar-SY" dirty="0" smtClean="0"/>
              <a:t> لمظاهر مرضية نفسية أو جسدية</a:t>
            </a:r>
          </a:p>
          <a:p>
            <a:r>
              <a:rPr lang="ar-SY" dirty="0" smtClean="0"/>
              <a:t>القصد كسب ثانوي</a:t>
            </a:r>
          </a:p>
          <a:p>
            <a:r>
              <a:rPr lang="ar-SY" dirty="0" smtClean="0"/>
              <a:t>محاولات التهرب من الفاحص أو من التعاون معه</a:t>
            </a:r>
          </a:p>
          <a:p>
            <a:r>
              <a:rPr lang="ar-SY" dirty="0" smtClean="0"/>
              <a:t>يشيع في دوائر القضاء </a:t>
            </a:r>
            <a:r>
              <a:rPr lang="ar-SY" dirty="0" err="1" smtClean="0"/>
              <a:t>و</a:t>
            </a:r>
            <a:r>
              <a:rPr lang="ar-SY" dirty="0" smtClean="0"/>
              <a:t> العسكر</a:t>
            </a:r>
            <a:endParaRPr lang="ar-SY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ar-SY" dirty="0"/>
          </a:p>
        </p:txBody>
      </p:sp>
      <p:pic>
        <p:nvPicPr>
          <p:cNvPr id="4" name="عنصر نائب للمحتوى 3" descr="Penguin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Schizoid personality D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برودة عاطفية </a:t>
            </a:r>
            <a:r>
              <a:rPr lang="ar-SY" dirty="0" err="1" smtClean="0"/>
              <a:t>و</a:t>
            </a:r>
            <a:r>
              <a:rPr lang="ar-SY" dirty="0" smtClean="0"/>
              <a:t> لا مبالاة تجاه المديح أو النقد</a:t>
            </a:r>
          </a:p>
          <a:p>
            <a:r>
              <a:rPr lang="ar-SY" dirty="0" smtClean="0"/>
              <a:t>عدم القدرة على الشعور بالسعادة</a:t>
            </a:r>
          </a:p>
          <a:p>
            <a:r>
              <a:rPr lang="ar-SY" dirty="0" smtClean="0"/>
              <a:t>اهتمام قليل تجاه العلاقات الجنسية</a:t>
            </a:r>
          </a:p>
          <a:p>
            <a:r>
              <a:rPr lang="ar-SY" dirty="0" smtClean="0"/>
              <a:t>اختيار النشاطات التي فيها عزلة</a:t>
            </a:r>
          </a:p>
          <a:p>
            <a:r>
              <a:rPr lang="ar-SY" dirty="0" smtClean="0"/>
              <a:t>انطواء على الذات </a:t>
            </a:r>
            <a:r>
              <a:rPr lang="ar-SY" dirty="0" err="1" smtClean="0"/>
              <a:t>و</a:t>
            </a:r>
            <a:r>
              <a:rPr lang="ar-SY" dirty="0" smtClean="0"/>
              <a:t> استغراق بالخيالات</a:t>
            </a:r>
          </a:p>
          <a:p>
            <a:r>
              <a:rPr lang="ar-SY" dirty="0" smtClean="0"/>
              <a:t>قلة اهتمام بالصداقة</a:t>
            </a:r>
          </a:p>
          <a:p>
            <a:r>
              <a:rPr lang="ar-SY" dirty="0" smtClean="0"/>
              <a:t>لا مبالاة سلبية بالأعراف </a:t>
            </a:r>
            <a:r>
              <a:rPr lang="ar-SY" dirty="0" err="1" smtClean="0"/>
              <a:t>و</a:t>
            </a:r>
            <a:r>
              <a:rPr lang="ar-SY" dirty="0" smtClean="0"/>
              <a:t> التقاليد</a:t>
            </a:r>
          </a:p>
          <a:p>
            <a:r>
              <a:rPr lang="ar-SY" dirty="0" smtClean="0"/>
              <a:t>قد يبدعون بالأعمال الفردية كالبحث </a:t>
            </a:r>
            <a:r>
              <a:rPr lang="ar-SY" dirty="0" err="1" smtClean="0"/>
              <a:t>و</a:t>
            </a:r>
            <a:r>
              <a:rPr lang="ar-SY" dirty="0" smtClean="0"/>
              <a:t> الفلسفة</a:t>
            </a:r>
            <a:endParaRPr lang="ar-SY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الشخصية المضادة للمجتمع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Y" dirty="0" smtClean="0"/>
              <a:t>لا مبالاة </a:t>
            </a:r>
            <a:r>
              <a:rPr lang="ar-SY" dirty="0" err="1" smtClean="0"/>
              <a:t>و</a:t>
            </a:r>
            <a:r>
              <a:rPr lang="ar-SY" dirty="0" smtClean="0"/>
              <a:t> استهتار تجاه مشاعر الآخرين</a:t>
            </a:r>
          </a:p>
          <a:p>
            <a:r>
              <a:rPr lang="ar-SY" dirty="0" smtClean="0"/>
              <a:t>عدم تحمل المسؤولية </a:t>
            </a:r>
          </a:p>
          <a:p>
            <a:r>
              <a:rPr lang="ar-SY" dirty="0" smtClean="0"/>
              <a:t>تجاهل أو احتقار للضوابط الاجتماعية</a:t>
            </a:r>
          </a:p>
          <a:p>
            <a:r>
              <a:rPr lang="ar-SY" dirty="0" smtClean="0"/>
              <a:t>صعوبة القدرة على الاستمرار في العلاقات مع الآخرين</a:t>
            </a:r>
          </a:p>
          <a:p>
            <a:r>
              <a:rPr lang="ar-SY" dirty="0" smtClean="0"/>
              <a:t>سهولة الانتقال للعدوانية وضعف تحمل الحرمان</a:t>
            </a:r>
          </a:p>
          <a:p>
            <a:r>
              <a:rPr lang="ar-SY" dirty="0" smtClean="0"/>
              <a:t>غياب مشاعر الذنب </a:t>
            </a:r>
            <a:r>
              <a:rPr lang="ar-SY" dirty="0" err="1" smtClean="0"/>
              <a:t>و</a:t>
            </a:r>
            <a:r>
              <a:rPr lang="ar-SY" dirty="0" smtClean="0"/>
              <a:t> عدم الاستفادة من التجارب</a:t>
            </a:r>
          </a:p>
          <a:p>
            <a:r>
              <a:rPr lang="ar-SY" dirty="0" smtClean="0"/>
              <a:t>ميل لذم الآخرين </a:t>
            </a:r>
            <a:r>
              <a:rPr lang="ar-SY" dirty="0" err="1" smtClean="0"/>
              <a:t>و</a:t>
            </a:r>
            <a:r>
              <a:rPr lang="ar-SY" dirty="0" smtClean="0"/>
              <a:t> تبرير غير منطقي لسلوكه الشاذ</a:t>
            </a:r>
          </a:p>
          <a:p>
            <a:r>
              <a:rPr lang="ar-SY" dirty="0" smtClean="0"/>
              <a:t>نزق ارتباك </a:t>
            </a:r>
            <a:r>
              <a:rPr lang="ar-SY" dirty="0" err="1" smtClean="0"/>
              <a:t>و</a:t>
            </a:r>
            <a:r>
              <a:rPr lang="ar-SY" dirty="0" smtClean="0"/>
              <a:t> استثارة مستمرة</a:t>
            </a:r>
          </a:p>
          <a:p>
            <a:r>
              <a:rPr lang="ar-SY" dirty="0" smtClean="0"/>
              <a:t>وجود اضطراب سلوكي من الطفولة يدعم التشخيص</a:t>
            </a:r>
            <a:endParaRPr lang="ar-SY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الشخصية غير المستقرة انفعاليا“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النموذج الاندفاعي أو </a:t>
            </a:r>
            <a:r>
              <a:rPr lang="ar-SY" dirty="0" err="1" smtClean="0"/>
              <a:t>النزقي</a:t>
            </a:r>
            <a:r>
              <a:rPr lang="ar-SY" dirty="0" smtClean="0"/>
              <a:t>: ثورات من العنف </a:t>
            </a:r>
            <a:r>
              <a:rPr lang="ar-SY" dirty="0" err="1" smtClean="0"/>
              <a:t>و</a:t>
            </a:r>
            <a:r>
              <a:rPr lang="ar-SY" dirty="0" smtClean="0"/>
              <a:t> التهديد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النموذج الحدي:</a:t>
            </a:r>
          </a:p>
          <a:p>
            <a:pPr marL="514350" indent="-514350"/>
            <a:r>
              <a:rPr lang="ar-SY" dirty="0" smtClean="0"/>
              <a:t>سلوك اندفاعي انفجاري غير مسيطر عليه</a:t>
            </a:r>
          </a:p>
          <a:p>
            <a:pPr marL="514350" indent="-514350"/>
            <a:r>
              <a:rPr lang="ar-SY" dirty="0" smtClean="0"/>
              <a:t>ثورات من محاولات تحطيم الذات </a:t>
            </a:r>
          </a:p>
          <a:p>
            <a:pPr marL="514350" indent="-514350"/>
            <a:r>
              <a:rPr lang="ar-SY" dirty="0" smtClean="0"/>
              <a:t>اضطراب الهوية الذاتية</a:t>
            </a:r>
          </a:p>
          <a:p>
            <a:pPr marL="514350" indent="-514350"/>
            <a:r>
              <a:rPr lang="ar-SY" dirty="0" smtClean="0"/>
              <a:t>عدم التوازن الانفعالي </a:t>
            </a:r>
          </a:p>
          <a:p>
            <a:pPr marL="514350" indent="-514350"/>
            <a:r>
              <a:rPr lang="ar-SY" dirty="0" smtClean="0"/>
              <a:t>الاندماج في علاقات قوية غير مستقرة</a:t>
            </a:r>
          </a:p>
          <a:p>
            <a:pPr marL="514350" indent="-514350"/>
            <a:r>
              <a:rPr lang="ar-SY" dirty="0" smtClean="0"/>
              <a:t>عدم تحمل الوحدة</a:t>
            </a:r>
            <a:endParaRPr lang="ar-SY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الشخصية الهستيري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أداء مسرحي و تمثيلي</a:t>
            </a:r>
          </a:p>
          <a:p>
            <a:r>
              <a:rPr lang="ar-SY" dirty="0" smtClean="0"/>
              <a:t>قابلية شديدة للإيحاء</a:t>
            </a:r>
          </a:p>
          <a:p>
            <a:r>
              <a:rPr lang="ar-SY" dirty="0" smtClean="0"/>
              <a:t>عاطفة سطحية متقلبة</a:t>
            </a:r>
          </a:p>
          <a:p>
            <a:r>
              <a:rPr lang="ar-SY" dirty="0" smtClean="0"/>
              <a:t>سرعة التأثر بالأحداث اليومية و الأخبار المثيرة</a:t>
            </a:r>
          </a:p>
          <a:p>
            <a:r>
              <a:rPr lang="ar-SY" dirty="0" smtClean="0"/>
              <a:t>أنانية </a:t>
            </a:r>
            <a:r>
              <a:rPr lang="ar-SY" dirty="0" err="1" smtClean="0"/>
              <a:t>و</a:t>
            </a:r>
            <a:r>
              <a:rPr lang="ar-SY" dirty="0" smtClean="0"/>
              <a:t> رغبة للظهور </a:t>
            </a:r>
            <a:r>
              <a:rPr lang="ar-SY" dirty="0" err="1" smtClean="0"/>
              <a:t>و</a:t>
            </a:r>
            <a:r>
              <a:rPr lang="ar-SY" dirty="0" smtClean="0"/>
              <a:t> المديح</a:t>
            </a:r>
          </a:p>
          <a:p>
            <a:r>
              <a:rPr lang="ar-SY" dirty="0" smtClean="0"/>
              <a:t>رغبة في عمل أي شيء لجذب الانتباه</a:t>
            </a:r>
          </a:p>
          <a:p>
            <a:r>
              <a:rPr lang="ar-SY" dirty="0" smtClean="0"/>
              <a:t>سلوك لافت للنظر</a:t>
            </a:r>
            <a:endParaRPr lang="ar-SY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الشخصية الوسواسية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تردد </a:t>
            </a:r>
            <a:r>
              <a:rPr lang="ar-SY" dirty="0" err="1" smtClean="0"/>
              <a:t>و</a:t>
            </a:r>
            <a:r>
              <a:rPr lang="ar-SY" dirty="0" smtClean="0"/>
              <a:t> شكوك وحذر مفرط</a:t>
            </a:r>
          </a:p>
          <a:p>
            <a:r>
              <a:rPr lang="ar-SY" dirty="0" smtClean="0"/>
              <a:t>انشغال مبالغ بالتفاصيل </a:t>
            </a:r>
            <a:r>
              <a:rPr lang="ar-SY" dirty="0" err="1" smtClean="0"/>
              <a:t>و</a:t>
            </a:r>
            <a:r>
              <a:rPr lang="ar-SY" dirty="0" smtClean="0"/>
              <a:t> القوانين</a:t>
            </a:r>
          </a:p>
          <a:p>
            <a:r>
              <a:rPr lang="ar-SY" dirty="0" smtClean="0"/>
              <a:t>انشغال مفرط بالعمل على حساب الراحة</a:t>
            </a:r>
          </a:p>
          <a:p>
            <a:r>
              <a:rPr lang="ar-SY" dirty="0" err="1" smtClean="0"/>
              <a:t>اصرار</a:t>
            </a:r>
            <a:r>
              <a:rPr lang="ar-SY" dirty="0" smtClean="0"/>
              <a:t> على سير الآخرين وفق قواعده</a:t>
            </a:r>
          </a:p>
          <a:p>
            <a:r>
              <a:rPr lang="ar-SY" dirty="0" smtClean="0"/>
              <a:t>الدقة المتناهية </a:t>
            </a:r>
            <a:r>
              <a:rPr lang="ar-SY" dirty="0" err="1" smtClean="0"/>
              <a:t>و</a:t>
            </a:r>
            <a:r>
              <a:rPr lang="ar-SY" dirty="0" smtClean="0"/>
              <a:t> السعي للكمال</a:t>
            </a:r>
          </a:p>
          <a:p>
            <a:r>
              <a:rPr lang="ar-SY" dirty="0" smtClean="0"/>
              <a:t>مقاومة التغيير بنظام الحياة اليومي</a:t>
            </a:r>
          </a:p>
          <a:p>
            <a:r>
              <a:rPr lang="ar-SY" dirty="0" smtClean="0"/>
              <a:t>الاهتمام الشديد بالصحة </a:t>
            </a:r>
            <a:r>
              <a:rPr lang="ar-SY" dirty="0" err="1" smtClean="0"/>
              <a:t>و</a:t>
            </a:r>
            <a:r>
              <a:rPr lang="ar-SY" dirty="0" smtClean="0"/>
              <a:t> التغذية </a:t>
            </a:r>
            <a:r>
              <a:rPr lang="ar-SY" dirty="0" err="1" smtClean="0"/>
              <a:t>و</a:t>
            </a:r>
            <a:r>
              <a:rPr lang="ar-SY" dirty="0" smtClean="0"/>
              <a:t> اللباس التقليدي</a:t>
            </a:r>
          </a:p>
          <a:p>
            <a:endParaRPr lang="ar-SY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الشخصية التجنبي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مشاعر منتشرة من التوتر </a:t>
            </a:r>
            <a:r>
              <a:rPr lang="ar-SY" dirty="0" err="1" smtClean="0"/>
              <a:t>و</a:t>
            </a:r>
            <a:r>
              <a:rPr lang="ar-SY" dirty="0" smtClean="0"/>
              <a:t> التوجس</a:t>
            </a:r>
          </a:p>
          <a:p>
            <a:r>
              <a:rPr lang="ar-SY" dirty="0" smtClean="0"/>
              <a:t>مشاعر دونية </a:t>
            </a:r>
            <a:r>
              <a:rPr lang="ar-SY" dirty="0" err="1" smtClean="0"/>
              <a:t>و</a:t>
            </a:r>
            <a:r>
              <a:rPr lang="ar-SY" dirty="0" smtClean="0"/>
              <a:t> عدم الثقة بالنفس</a:t>
            </a:r>
          </a:p>
          <a:p>
            <a:r>
              <a:rPr lang="ar-SY" dirty="0" smtClean="0"/>
              <a:t>انشغال أن يكون موضع نقد الآخرين</a:t>
            </a:r>
          </a:p>
          <a:p>
            <a:r>
              <a:rPr lang="ar-SY" dirty="0" smtClean="0"/>
              <a:t>رفض العلاقات الاجتماعية خوفا“ من النقد</a:t>
            </a:r>
          </a:p>
          <a:p>
            <a:r>
              <a:rPr lang="ar-SY" dirty="0" smtClean="0"/>
              <a:t>تقييد الحياة اليومية وفق حاجة الأمان</a:t>
            </a:r>
          </a:p>
          <a:p>
            <a:r>
              <a:rPr lang="ar-SY" dirty="0" smtClean="0"/>
              <a:t>تجنب التماس المباشر مع العامة</a:t>
            </a:r>
          </a:p>
          <a:p>
            <a:endParaRPr lang="ar-SY" dirty="0" smtClean="0"/>
          </a:p>
          <a:p>
            <a:pPr>
              <a:buNone/>
            </a:pPr>
            <a:r>
              <a:rPr lang="ar-SY" dirty="0" smtClean="0"/>
              <a:t>- برودة بالأطراف أو تعرق في اليدين</a:t>
            </a:r>
            <a:endParaRPr lang="ar-SY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الشخصية الاعتمادية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اعتماد على الآخرين لطمأنته </a:t>
            </a:r>
            <a:r>
              <a:rPr lang="ar-SY" dirty="0" err="1" smtClean="0"/>
              <a:t>و</a:t>
            </a:r>
            <a:r>
              <a:rPr lang="ar-SY" dirty="0" smtClean="0"/>
              <a:t> اتخاذ قرارات مهمة بحياته</a:t>
            </a:r>
          </a:p>
          <a:p>
            <a:r>
              <a:rPr lang="ar-SY" dirty="0" smtClean="0"/>
              <a:t>تسخير الشخص لممتلكاته لهؤلاء </a:t>
            </a:r>
            <a:r>
              <a:rPr lang="ar-SY" dirty="0" err="1" smtClean="0"/>
              <a:t>و</a:t>
            </a:r>
            <a:r>
              <a:rPr lang="ar-SY" dirty="0" smtClean="0"/>
              <a:t> رضوخ غير مبرر</a:t>
            </a:r>
          </a:p>
          <a:p>
            <a:r>
              <a:rPr lang="ar-SY" dirty="0" smtClean="0"/>
              <a:t>عدم الاستعداد لمطالبتهم بحقوقه</a:t>
            </a:r>
          </a:p>
          <a:p>
            <a:r>
              <a:rPr lang="ar-SY" dirty="0" smtClean="0"/>
              <a:t>مشاعر الانهيار </a:t>
            </a:r>
            <a:r>
              <a:rPr lang="ar-SY" dirty="0" err="1" smtClean="0"/>
              <a:t>و</a:t>
            </a:r>
            <a:r>
              <a:rPr lang="ar-SY" dirty="0" smtClean="0"/>
              <a:t> العجز عندما يكون لوحده</a:t>
            </a:r>
          </a:p>
          <a:p>
            <a:r>
              <a:rPr lang="ar-SY" dirty="0" smtClean="0"/>
              <a:t>انشغال بتركه من قبل الشخص المعتمد عليه</a:t>
            </a:r>
          </a:p>
          <a:p>
            <a:r>
              <a:rPr lang="ar-SY" dirty="0" smtClean="0"/>
              <a:t>الافتقار للثقة بالنفس</a:t>
            </a:r>
          </a:p>
          <a:p>
            <a:r>
              <a:rPr lang="ar-SY" dirty="0" smtClean="0"/>
              <a:t>عدم القدرة على اتخاذ القرارات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القاء</a:t>
            </a:r>
            <a:r>
              <a:rPr lang="ar-SY" dirty="0" smtClean="0"/>
              <a:t> اللوم على المحيطين</a:t>
            </a:r>
            <a:endParaRPr lang="ar-SY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845</Words>
  <PresentationFormat>عرض على الشاشة (3:4)‏</PresentationFormat>
  <Paragraphs>165</Paragraphs>
  <Slides>22</Slides>
  <Notes>4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23" baseType="lpstr">
      <vt:lpstr>سمة Office</vt:lpstr>
      <vt:lpstr>Personality disorders</vt:lpstr>
      <vt:lpstr>اضطراب الشخصية الزورية</vt:lpstr>
      <vt:lpstr>Schizoid personality D</vt:lpstr>
      <vt:lpstr>اضطراب الشخصية المضادة للمجتمع</vt:lpstr>
      <vt:lpstr>اضطراب الشخصية غير المستقرة انفعاليا“</vt:lpstr>
      <vt:lpstr>اضطراب الشخصية الهستيري</vt:lpstr>
      <vt:lpstr>اضطراب الشخصية الوسواسية</vt:lpstr>
      <vt:lpstr>اضطراب الشخصية التجنبي</vt:lpstr>
      <vt:lpstr>اضطراب الشخصية الاعتمادية</vt:lpstr>
      <vt:lpstr>اضطراب الشخصية السادية</vt:lpstr>
      <vt:lpstr>اضطراب الشخصية العدوانية السلبية</vt:lpstr>
      <vt:lpstr>اضطراب الشخصية النرجسية</vt:lpstr>
      <vt:lpstr>تغير الشخصية بعد كارثة</vt:lpstr>
      <vt:lpstr>تغير الشخصية بعد مرض نفسي</vt:lpstr>
      <vt:lpstr>لعب القمار المرضي</vt:lpstr>
      <vt:lpstr>هوس الحرائق</vt:lpstr>
      <vt:lpstr>هوس السرقة</vt:lpstr>
      <vt:lpstr>هوس نتف الأشعار</vt:lpstr>
      <vt:lpstr>المبالغة في الأعراض الجسدية</vt:lpstr>
      <vt:lpstr>الاضطراب التصنعي</vt:lpstr>
      <vt:lpstr>التمارض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Personality disorders</dc:title>
  <dc:creator>ACER</dc:creator>
  <cp:lastModifiedBy>ACER</cp:lastModifiedBy>
  <cp:revision>51</cp:revision>
  <dcterms:created xsi:type="dcterms:W3CDTF">2016-11-16T19:03:45Z</dcterms:created>
  <dcterms:modified xsi:type="dcterms:W3CDTF">2019-10-27T20:32:39Z</dcterms:modified>
</cp:coreProperties>
</file>