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7" r:id="rId10"/>
    <p:sldId id="278" r:id="rId11"/>
    <p:sldId id="279" r:id="rId12"/>
    <p:sldId id="264" r:id="rId13"/>
    <p:sldId id="265" r:id="rId14"/>
    <p:sldId id="280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Y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738A219-B258-4682-9954-C7DD3DED2957}" type="datetimeFigureOut">
              <a:rPr lang="ar-SY" smtClean="0"/>
              <a:pPr/>
              <a:t>14/02/1441</a:t>
            </a:fld>
            <a:endParaRPr lang="ar-SY" dirty="0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Y" dirty="0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Y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8C78D7A-B8D5-439A-A9E3-05493C535B48}" type="slidenum">
              <a:rPr lang="ar-SY" smtClean="0"/>
              <a:pPr/>
              <a:t>‹#›</a:t>
            </a:fld>
            <a:endParaRPr lang="ar-SY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ar-SY" dirty="0" smtClean="0"/>
              <a:t>سلوك غير اجتماعي </a:t>
            </a:r>
            <a:r>
              <a:rPr lang="ar-SY" dirty="0" err="1" smtClean="0"/>
              <a:t>و</a:t>
            </a:r>
            <a:r>
              <a:rPr lang="ar-SY" dirty="0" smtClean="0"/>
              <a:t> عدائي مستمر</a:t>
            </a:r>
            <a:r>
              <a:rPr lang="ar-SY" baseline="0" dirty="0" smtClean="0"/>
              <a:t> </a:t>
            </a:r>
            <a:r>
              <a:rPr lang="ar-SY" baseline="0" dirty="0" err="1" smtClean="0"/>
              <a:t>و</a:t>
            </a:r>
            <a:r>
              <a:rPr lang="ar-SY" baseline="0" dirty="0" smtClean="0"/>
              <a:t> ثابت (خرق للقواعد </a:t>
            </a:r>
            <a:r>
              <a:rPr lang="ar-SY" baseline="0" dirty="0" err="1" smtClean="0"/>
              <a:t>و</a:t>
            </a:r>
            <a:r>
              <a:rPr lang="ar-SY" baseline="0" dirty="0" smtClean="0"/>
              <a:t> القوانين السائدة )</a:t>
            </a:r>
            <a:r>
              <a:rPr lang="ar-SY" dirty="0" smtClean="0"/>
              <a:t> </a:t>
            </a:r>
            <a:r>
              <a:rPr lang="ar-SY" dirty="0" err="1" smtClean="0"/>
              <a:t>و</a:t>
            </a:r>
            <a:r>
              <a:rPr lang="ar-SY" dirty="0" smtClean="0"/>
              <a:t> ليس مجرد شقاوة </a:t>
            </a:r>
            <a:r>
              <a:rPr lang="ar-SY" dirty="0" err="1" smtClean="0"/>
              <a:t>طفولية</a:t>
            </a:r>
            <a:r>
              <a:rPr lang="ar-SY" dirty="0" smtClean="0"/>
              <a:t> أو تمرد مراهقة مؤقتة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C78D7A-B8D5-439A-A9E3-05493C535B48}" type="slidenum">
              <a:rPr lang="ar-SY" smtClean="0"/>
              <a:pPr/>
              <a:t>13</a:t>
            </a:fld>
            <a:endParaRPr lang="ar-SY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14/02/1441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14/02/1441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14/02/1441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14/02/1441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14/02/1441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14/02/1441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14/02/1441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14/02/1441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14/02/1441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14/02/1441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14/02/1441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14/02/1441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Y" dirty="0" smtClean="0"/>
              <a:t>طب نفس الأطفال</a:t>
            </a:r>
            <a:endParaRPr lang="ar-SY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Y" dirty="0" smtClean="0"/>
              <a:t>الدكتور </a:t>
            </a:r>
          </a:p>
          <a:p>
            <a:r>
              <a:rPr lang="ar-SY" dirty="0" smtClean="0"/>
              <a:t>مجيد السلوم </a:t>
            </a:r>
          </a:p>
          <a:p>
            <a:r>
              <a:rPr lang="ar-SY" dirty="0" smtClean="0"/>
              <a:t>أخصائي بالأمراض النفسية</a:t>
            </a:r>
            <a:endParaRPr lang="ar-SY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فرط الحركة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فرك اليدين أو القدمين أو عدم الثبات بالكرسي</a:t>
            </a:r>
          </a:p>
          <a:p>
            <a:r>
              <a:rPr lang="ar-SY" dirty="0" smtClean="0"/>
              <a:t>ترك المقعد في مواقف تتطلب الجلوس</a:t>
            </a:r>
          </a:p>
          <a:p>
            <a:r>
              <a:rPr lang="ar-SY" dirty="0" smtClean="0"/>
              <a:t>كثرة الركض و التسلق في ظروف غير ملائمة</a:t>
            </a:r>
          </a:p>
          <a:p>
            <a:r>
              <a:rPr lang="ar-SY" dirty="0" smtClean="0"/>
              <a:t>ضجيج غير مبرر أو لعب هائج</a:t>
            </a:r>
          </a:p>
          <a:p>
            <a:r>
              <a:rPr lang="ar-SY" dirty="0" smtClean="0"/>
              <a:t>عدم الاستجابة للأوامر لتخفيف الحركة المفرطة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الاندفاعية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التسرع بالإجابة قبل انتهاء السؤال</a:t>
            </a:r>
          </a:p>
          <a:p>
            <a:r>
              <a:rPr lang="ar-SY" dirty="0" smtClean="0"/>
              <a:t>عدم الصبر بالدور أو مراعاة التقاليد الاجتماعية بالانتظار</a:t>
            </a:r>
          </a:p>
          <a:p>
            <a:r>
              <a:rPr lang="ar-SY" dirty="0" smtClean="0"/>
              <a:t>مقاطعة الآخرين و التدخل في شؤونهم</a:t>
            </a:r>
          </a:p>
          <a:p>
            <a:r>
              <a:rPr lang="ar-SY" dirty="0" smtClean="0"/>
              <a:t>كثرة الكلام دون رادع أو عدم اكتراث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فرط الحركة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التفريقي : إصابة سمعية أو بصرية – قصور درق – توحد</a:t>
            </a:r>
          </a:p>
          <a:p>
            <a:r>
              <a:rPr lang="ar-SY" dirty="0" smtClean="0"/>
              <a:t>الإنذار جيد عادة </a:t>
            </a:r>
          </a:p>
          <a:p>
            <a:pPr algn="ctr">
              <a:buNone/>
            </a:pPr>
            <a:r>
              <a:rPr lang="ar-SY" dirty="0" smtClean="0"/>
              <a:t>        - تستمر المظاهر خلال المدرسة مع تحسن تدريجي في                          الحركة و الانتباه</a:t>
            </a:r>
          </a:p>
          <a:p>
            <a:r>
              <a:rPr lang="ar-SY" dirty="0" smtClean="0"/>
              <a:t>العلاج  :  تهدئة البيئة  </a:t>
            </a:r>
          </a:p>
          <a:p>
            <a:pPr>
              <a:buNone/>
            </a:pPr>
            <a:r>
              <a:rPr lang="ar-SY" dirty="0" smtClean="0"/>
              <a:t>             - الأدوية المنبهة </a:t>
            </a:r>
          </a:p>
          <a:p>
            <a:pPr>
              <a:buNone/>
            </a:pPr>
            <a:r>
              <a:rPr lang="ar-SY" dirty="0" smtClean="0"/>
              <a:t>                – المهدئات الكبرى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اضطراب التصرف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Y" dirty="0" smtClean="0"/>
              <a:t>4%</a:t>
            </a:r>
          </a:p>
          <a:p>
            <a:r>
              <a:rPr lang="ar-SY" dirty="0" smtClean="0"/>
              <a:t>الذكور أكثر</a:t>
            </a:r>
          </a:p>
          <a:p>
            <a:r>
              <a:rPr lang="ar-SY" dirty="0" smtClean="0"/>
              <a:t>تكثر بالعائلات كثيرة العدد غير المستقرة</a:t>
            </a:r>
          </a:p>
          <a:p>
            <a:r>
              <a:rPr lang="ar-SY" dirty="0" smtClean="0"/>
              <a:t>عادة غاضب عنيد حقود سريع الانتقام</a:t>
            </a:r>
          </a:p>
          <a:p>
            <a:r>
              <a:rPr lang="ar-SY" dirty="0" smtClean="0"/>
              <a:t>كذب – هروب – وحشية – مشاجرات</a:t>
            </a:r>
          </a:p>
          <a:p>
            <a:r>
              <a:rPr lang="ar-SY" dirty="0" smtClean="0"/>
              <a:t>الأعراض النوعية : استعمال أسلحة /سكين حجر زجاج</a:t>
            </a:r>
          </a:p>
          <a:p>
            <a:pPr>
              <a:buNone/>
            </a:pPr>
            <a:r>
              <a:rPr lang="ar-SY" dirty="0" smtClean="0"/>
              <a:t>  اقتحام بيوت – تأخرعن البيت رغم المنع–قسوة مع الحيوانات</a:t>
            </a:r>
          </a:p>
          <a:p>
            <a:pPr>
              <a:buNone/>
            </a:pPr>
            <a:r>
              <a:rPr lang="ar-SY" dirty="0" smtClean="0"/>
              <a:t>  إشعال الحرائق قصدا“-سرقة –جريمة بمواجهة الضحية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اضطراب التصرف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المآل : سلوك ضد اجتماعي – تدهور مهني – إدمان</a:t>
            </a:r>
          </a:p>
          <a:p>
            <a:r>
              <a:rPr lang="ar-SY" dirty="0" smtClean="0"/>
              <a:t>الأشكال : - في إطار العائلة فقط  </a:t>
            </a:r>
          </a:p>
          <a:p>
            <a:pPr>
              <a:buNone/>
            </a:pPr>
            <a:r>
              <a:rPr lang="ar-SY" dirty="0" smtClean="0"/>
              <a:t>– غير متأقلم اجتماعيا“ </a:t>
            </a:r>
          </a:p>
          <a:p>
            <a:pPr>
              <a:buNone/>
            </a:pPr>
            <a:r>
              <a:rPr lang="ar-SY" dirty="0" smtClean="0"/>
              <a:t>– المتأقلم اجتماعيا“ </a:t>
            </a:r>
          </a:p>
          <a:p>
            <a:pPr>
              <a:buNone/>
            </a:pPr>
            <a:r>
              <a:rPr lang="ar-SY" dirty="0" smtClean="0"/>
              <a:t>– المعارضة المتحدية </a:t>
            </a:r>
          </a:p>
          <a:p>
            <a:r>
              <a:rPr lang="ar-SY" dirty="0" smtClean="0"/>
              <a:t>معالجة عائلية سلوكية  و دوائية أحيانا“</a:t>
            </a:r>
          </a:p>
          <a:p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الاضطرابات الانفعالية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ar-SY" dirty="0" smtClean="0"/>
              <a:t>قلق الانفصال</a:t>
            </a:r>
          </a:p>
          <a:p>
            <a:r>
              <a:rPr lang="ar-SY" dirty="0" smtClean="0"/>
              <a:t>قلق رهابي</a:t>
            </a:r>
          </a:p>
          <a:p>
            <a:r>
              <a:rPr lang="ar-SY" dirty="0" smtClean="0"/>
              <a:t>قلق اجتماعي</a:t>
            </a:r>
          </a:p>
          <a:p>
            <a:r>
              <a:rPr lang="ar-SY" dirty="0" smtClean="0"/>
              <a:t>اكتئاب الطفولة</a:t>
            </a:r>
          </a:p>
          <a:p>
            <a:r>
              <a:rPr lang="ar-SY" dirty="0" smtClean="0"/>
              <a:t>اضطراب تنافس الأخوة أو الغيرة</a:t>
            </a:r>
          </a:p>
          <a:p>
            <a:r>
              <a:rPr lang="ar-SY" dirty="0" smtClean="0"/>
              <a:t>اضطراب الأداء الاجتماعي </a:t>
            </a:r>
            <a:r>
              <a:rPr lang="ar-SY" dirty="0" smtClean="0"/>
              <a:t>(خرس انتقائي </a:t>
            </a:r>
            <a:r>
              <a:rPr lang="ar-SY" dirty="0" smtClean="0"/>
              <a:t>–التعلق التفاعلي )</a:t>
            </a:r>
          </a:p>
          <a:p>
            <a:r>
              <a:rPr lang="ar-SY" dirty="0" smtClean="0"/>
              <a:t>رفض المدرسة</a:t>
            </a:r>
          </a:p>
          <a:p>
            <a:r>
              <a:rPr lang="ar-SY" dirty="0" smtClean="0"/>
              <a:t>الهروب من المدرسة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اضطراب العرات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غير إرادية – متكررة – سريعة - تزول بالنوم</a:t>
            </a:r>
          </a:p>
          <a:p>
            <a:r>
              <a:rPr lang="ar-SY" dirty="0" smtClean="0"/>
              <a:t>تصيب مجموعة عضلية محددة – غير نمطية</a:t>
            </a:r>
          </a:p>
          <a:p>
            <a:r>
              <a:rPr lang="ar-SY" dirty="0" smtClean="0"/>
              <a:t>الذكور أكثر</a:t>
            </a:r>
          </a:p>
          <a:p>
            <a:r>
              <a:rPr lang="ar-SY" dirty="0" smtClean="0"/>
              <a:t>بسيطة أو مركبة   - صوتية أو حركية</a:t>
            </a:r>
          </a:p>
          <a:p>
            <a:r>
              <a:rPr lang="ar-SY" dirty="0" smtClean="0"/>
              <a:t>عابرة أقل من سنة   - مزمنة أكثر من سنة</a:t>
            </a:r>
          </a:p>
          <a:p>
            <a:r>
              <a:rPr lang="ar-SY" dirty="0" smtClean="0"/>
              <a:t>متلازمة توريت : عرات متعددة </a:t>
            </a:r>
          </a:p>
          <a:p>
            <a:pPr>
              <a:buNone/>
            </a:pPr>
            <a:r>
              <a:rPr lang="ar-SY" dirty="0" smtClean="0"/>
              <a:t> 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سلس البول اللاإرادي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إفراغ بول لا إرادي بالليل أو النهار بعد 5 سنوات</a:t>
            </a:r>
          </a:p>
          <a:p>
            <a:r>
              <a:rPr lang="ar-SY" dirty="0" smtClean="0"/>
              <a:t>3-8% من الأطفال  و الذكور أكثر</a:t>
            </a:r>
          </a:p>
          <a:p>
            <a:r>
              <a:rPr lang="ar-SY" dirty="0" smtClean="0"/>
              <a:t>القصة العائلية شائعة</a:t>
            </a:r>
          </a:p>
          <a:p>
            <a:r>
              <a:rPr lang="ar-SY" dirty="0" smtClean="0"/>
              <a:t>الأسباب العضوية ( ليلي نهاري – بدئي )</a:t>
            </a:r>
          </a:p>
          <a:p>
            <a:r>
              <a:rPr lang="ar-SY" dirty="0" smtClean="0"/>
              <a:t>التهاب المثانة- صغر حجم – تشوه- ضخامة اللوزات </a:t>
            </a:r>
          </a:p>
          <a:p>
            <a:r>
              <a:rPr lang="ar-SY" dirty="0" smtClean="0"/>
              <a:t>النوم العميق – الصرع – عدم نضج عصبي</a:t>
            </a:r>
          </a:p>
          <a:p>
            <a:r>
              <a:rPr lang="ar-SY" dirty="0" smtClean="0"/>
              <a:t>الشفاء العفوي 60% ذكور 75% إناث قبل ال14 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علاج السلس البولي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تفهم</a:t>
            </a:r>
          </a:p>
          <a:p>
            <a:r>
              <a:rPr lang="ar-SY" dirty="0" smtClean="0"/>
              <a:t>طمأنة</a:t>
            </a:r>
          </a:p>
          <a:p>
            <a:r>
              <a:rPr lang="ar-SY" dirty="0" smtClean="0"/>
              <a:t>تحديد السوائل مساء“</a:t>
            </a:r>
          </a:p>
          <a:p>
            <a:r>
              <a:rPr lang="ar-SY" dirty="0" smtClean="0"/>
              <a:t>تبول قبل النوم و بعد فترة من النوم</a:t>
            </a:r>
          </a:p>
          <a:p>
            <a:r>
              <a:rPr lang="ar-SY" dirty="0" smtClean="0"/>
              <a:t>زيادة تدريجية في الحبس البولي النهاري</a:t>
            </a:r>
          </a:p>
          <a:p>
            <a:r>
              <a:rPr lang="ar-SY" dirty="0" smtClean="0"/>
              <a:t>علاج سلوكي  بالمكافأة – بالجرس المنبه</a:t>
            </a:r>
          </a:p>
          <a:p>
            <a:r>
              <a:rPr lang="ar-SY" dirty="0" smtClean="0"/>
              <a:t>مضادات الاكتئاب ثلاثية الحلقة - الفازوبريسين</a:t>
            </a:r>
            <a:endParaRPr lang="ar-SY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سلس الغائط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إخراج البراز بأماكن غير مناسبة </a:t>
            </a:r>
          </a:p>
          <a:p>
            <a:r>
              <a:rPr lang="ar-SY" dirty="0" smtClean="0"/>
              <a:t>بعد 4 سنوات</a:t>
            </a:r>
          </a:p>
          <a:p>
            <a:r>
              <a:rPr lang="ar-SY" dirty="0" smtClean="0"/>
              <a:t>الأسباب : تخلف – توحد- عدم تلبية المنعكس – الإمساك</a:t>
            </a:r>
          </a:p>
          <a:p>
            <a:pPr>
              <a:buNone/>
            </a:pPr>
            <a:r>
              <a:rPr lang="ar-SY" dirty="0" smtClean="0"/>
              <a:t>               قلق – صراع عائلي</a:t>
            </a:r>
          </a:p>
          <a:p>
            <a:r>
              <a:rPr lang="ar-SY" dirty="0" smtClean="0"/>
              <a:t>العلاج : علاج الإمساك  - زيادة الاستمساك النهاري</a:t>
            </a:r>
          </a:p>
          <a:p>
            <a:pPr>
              <a:buNone/>
            </a:pPr>
            <a:r>
              <a:rPr lang="ar-SY" dirty="0" smtClean="0"/>
              <a:t>              علاج المسبب النفسي</a:t>
            </a:r>
            <a:endParaRPr lang="ar-SY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التوحد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الذكور 4-5 أضعاف</a:t>
            </a:r>
          </a:p>
          <a:p>
            <a:r>
              <a:rPr lang="ar-SY" dirty="0" smtClean="0"/>
              <a:t>3-5 من كل 10000 </a:t>
            </a:r>
          </a:p>
          <a:p>
            <a:r>
              <a:rPr lang="ar-SY" dirty="0" smtClean="0"/>
              <a:t>بدء قبل 3 سنوات </a:t>
            </a:r>
          </a:p>
          <a:p>
            <a:r>
              <a:rPr lang="ar-SY" dirty="0" smtClean="0"/>
              <a:t>خلل التواصل الاجتماعي و الانفعالي</a:t>
            </a:r>
          </a:p>
          <a:p>
            <a:r>
              <a:rPr lang="ar-SY" dirty="0" smtClean="0"/>
              <a:t>اضطراب اللغة ( تراجع – صداء – ضمير الغائب )</a:t>
            </a:r>
          </a:p>
          <a:p>
            <a:r>
              <a:rPr lang="ar-SY" dirty="0" smtClean="0"/>
              <a:t>النمطية و السلوكيات الطقسية الروتينية</a:t>
            </a:r>
          </a:p>
          <a:p>
            <a:pPr>
              <a:buNone/>
            </a:pPr>
            <a:r>
              <a:rPr lang="ar-SY" dirty="0" smtClean="0"/>
              <a:t>-قد يترافق مع عدوانية و أحيانا“ تخلف عقلي</a:t>
            </a:r>
            <a:endParaRPr lang="ar-SY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اضطرابات الأكل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رفض الطعام أو قمه</a:t>
            </a:r>
          </a:p>
          <a:p>
            <a:pPr>
              <a:buNone/>
            </a:pPr>
            <a:endParaRPr lang="ar-SY" dirty="0" smtClean="0"/>
          </a:p>
          <a:p>
            <a:pPr>
              <a:buNone/>
            </a:pPr>
            <a:r>
              <a:rPr lang="ar-SY" dirty="0" smtClean="0"/>
              <a:t> لفت انتباه- </a:t>
            </a:r>
            <a:r>
              <a:rPr lang="ar-SY" dirty="0" smtClean="0"/>
              <a:t>عناد وسلبية- قلق وحزن </a:t>
            </a:r>
            <a:r>
              <a:rPr lang="ar-SY" dirty="0" smtClean="0"/>
              <a:t>–سلوك </a:t>
            </a:r>
            <a:r>
              <a:rPr lang="ar-SY" dirty="0" smtClean="0"/>
              <a:t>صارم عند </a:t>
            </a:r>
            <a:r>
              <a:rPr lang="ar-SY" dirty="0" smtClean="0"/>
              <a:t>الطعام </a:t>
            </a:r>
            <a:r>
              <a:rPr lang="ar-SY" dirty="0" smtClean="0"/>
              <a:t> </a:t>
            </a:r>
            <a:endParaRPr lang="ar-SY" dirty="0" smtClean="0"/>
          </a:p>
          <a:p>
            <a:pPr>
              <a:buNone/>
            </a:pPr>
            <a:endParaRPr lang="ar-SY" dirty="0" smtClean="0"/>
          </a:p>
          <a:p>
            <a:r>
              <a:rPr lang="ar-SY" dirty="0" smtClean="0"/>
              <a:t>البيكا : تناول مواد غير غذائية</a:t>
            </a:r>
          </a:p>
          <a:p>
            <a:pPr>
              <a:buNone/>
            </a:pPr>
            <a:r>
              <a:rPr lang="ar-SY" dirty="0" smtClean="0"/>
              <a:t>  تخلف عقلي – صراع عند الطفل</a:t>
            </a:r>
            <a:endParaRPr lang="ar-SY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متلازمة الطفل الحساس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فرط حماية الوالدين</a:t>
            </a:r>
          </a:p>
          <a:p>
            <a:r>
              <a:rPr lang="ar-SY" dirty="0" smtClean="0"/>
              <a:t> المآل: سلوك اعتمادي أو عدائية – قلق انفصال- داء المراق</a:t>
            </a:r>
          </a:p>
          <a:p>
            <a:pPr>
              <a:buNone/>
            </a:pPr>
            <a:r>
              <a:rPr lang="ar-SY" dirty="0" smtClean="0"/>
              <a:t>           صعوبات دراسية</a:t>
            </a:r>
            <a:endParaRPr lang="ar-SY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متلازمة الطفل المضطهد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التعرض لسوء المعاملة الجسدية – الجنسية – العاطفية</a:t>
            </a:r>
          </a:p>
          <a:p>
            <a:r>
              <a:rPr lang="ar-SY" dirty="0" smtClean="0"/>
              <a:t>مليون حالة إيذاء جسدي سنويا“ بأمريكا</a:t>
            </a:r>
          </a:p>
          <a:p>
            <a:r>
              <a:rPr lang="ar-SY" dirty="0" smtClean="0"/>
              <a:t>الأم أكثر</a:t>
            </a:r>
          </a:p>
          <a:p>
            <a:r>
              <a:rPr lang="ar-SY" dirty="0" smtClean="0"/>
              <a:t>الطبقات الفقيرة و المفككة</a:t>
            </a:r>
          </a:p>
          <a:p>
            <a:r>
              <a:rPr lang="ar-SY" dirty="0" smtClean="0"/>
              <a:t>الوالدين الذين تعرضوا للاضطهاد</a:t>
            </a:r>
          </a:p>
          <a:p>
            <a:r>
              <a:rPr lang="ar-SY" dirty="0" smtClean="0"/>
              <a:t>الأطفال الصغار و مفرطي الحركة و ناقصي التطور أكثر</a:t>
            </a:r>
            <a:endParaRPr lang="ar-SY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إهمال الطفل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Y" dirty="0" smtClean="0"/>
              <a:t>أكثر شيوعا“ من سوء المعاملة الجسدية</a:t>
            </a:r>
          </a:p>
          <a:p>
            <a:r>
              <a:rPr lang="ar-SY" dirty="0" smtClean="0"/>
              <a:t>جسدي / تغذية – ملبس – مسكن – صحة /</a:t>
            </a:r>
          </a:p>
          <a:p>
            <a:r>
              <a:rPr lang="ar-SY" dirty="0" smtClean="0"/>
              <a:t>الحرمان العاطفي و الأمومي </a:t>
            </a:r>
          </a:p>
          <a:p>
            <a:r>
              <a:rPr lang="ar-SY" dirty="0" smtClean="0"/>
              <a:t>الحرمان التعليمي</a:t>
            </a:r>
          </a:p>
          <a:p>
            <a:r>
              <a:rPr lang="ar-SY" dirty="0" smtClean="0"/>
              <a:t>العلامات: تراجع التطور الجسدي و الاجتماعي</a:t>
            </a:r>
          </a:p>
          <a:p>
            <a:pPr>
              <a:buNone/>
            </a:pPr>
            <a:r>
              <a:rPr lang="ar-SY" dirty="0" smtClean="0"/>
              <a:t>               إهمال النظافة و المظهر</a:t>
            </a:r>
          </a:p>
          <a:p>
            <a:pPr>
              <a:buNone/>
            </a:pPr>
            <a:r>
              <a:rPr lang="ar-SY" dirty="0" smtClean="0"/>
              <a:t>               شذوذ السلوك / الغذائي – التبول - التبرز ...</a:t>
            </a:r>
          </a:p>
          <a:p>
            <a:pPr>
              <a:buNone/>
            </a:pPr>
            <a:r>
              <a:rPr lang="ar-SY" dirty="0" smtClean="0"/>
              <a:t>               السعي لجذب الانتباه و طلب الأمان</a:t>
            </a:r>
          </a:p>
          <a:p>
            <a:pPr>
              <a:buNone/>
            </a:pPr>
            <a:r>
              <a:rPr lang="ar-SY" dirty="0" smtClean="0"/>
              <a:t>               الهروب من المنزل و محاولات الانتحار</a:t>
            </a:r>
            <a:endParaRPr lang="ar-SY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آثار الحروب النفسية 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متلازمة ما بعد الرض</a:t>
            </a:r>
          </a:p>
          <a:p>
            <a:r>
              <a:rPr lang="ar-SY" dirty="0" smtClean="0"/>
              <a:t>اضطراب قلق</a:t>
            </a:r>
          </a:p>
          <a:p>
            <a:r>
              <a:rPr lang="ar-SY" dirty="0" smtClean="0"/>
              <a:t>اكتئاب</a:t>
            </a:r>
          </a:p>
          <a:p>
            <a:r>
              <a:rPr lang="ar-SY" dirty="0" smtClean="0"/>
              <a:t>اضطراب سلوك</a:t>
            </a:r>
          </a:p>
          <a:p>
            <a:r>
              <a:rPr lang="ar-SY" dirty="0" smtClean="0"/>
              <a:t>تأخر دراسي</a:t>
            </a:r>
          </a:p>
          <a:p>
            <a:r>
              <a:rPr lang="ar-SY" dirty="0" smtClean="0"/>
              <a:t>صعوبات التأقلم</a:t>
            </a:r>
            <a:endParaRPr lang="ar-SY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جزاكم الله خيرا“</a:t>
            </a:r>
            <a:endParaRPr lang="ar-SY" dirty="0"/>
          </a:p>
        </p:txBody>
      </p:sp>
      <p:pic>
        <p:nvPicPr>
          <p:cNvPr id="5" name="عنصر نائب للمحتوى 4" descr="Penguin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التوحد ( أسباب و مرافقات )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الوراثة 96% بالحقيقية</a:t>
            </a:r>
          </a:p>
          <a:p>
            <a:r>
              <a:rPr lang="ar-SY" dirty="0" smtClean="0"/>
              <a:t>الأذيات الدماغية</a:t>
            </a:r>
          </a:p>
          <a:p>
            <a:r>
              <a:rPr lang="ar-SY" dirty="0" smtClean="0"/>
              <a:t>اضطراب النواقل العصبية</a:t>
            </a:r>
          </a:p>
          <a:p>
            <a:r>
              <a:rPr lang="ar-SY" dirty="0" smtClean="0"/>
              <a:t>سوء التكامل الحسي</a:t>
            </a:r>
          </a:p>
          <a:p>
            <a:endParaRPr lang="ar-SY" dirty="0" smtClean="0"/>
          </a:p>
          <a:p>
            <a:r>
              <a:rPr lang="ar-SY" dirty="0" smtClean="0"/>
              <a:t>المرافقات : شذوذالكمونات السمعية في جذع الدماغ</a:t>
            </a:r>
          </a:p>
          <a:p>
            <a:pPr>
              <a:buNone/>
            </a:pPr>
            <a:r>
              <a:rPr lang="ar-SY" dirty="0" smtClean="0"/>
              <a:t>                 الرأرأة المتناقضة في اختبار الدهليز</a:t>
            </a:r>
            <a:endParaRPr lang="ar-SY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التوحد ( إنذار و تدبير )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Y" dirty="0" smtClean="0"/>
              <a:t>10-20 % تحسن جيد بالمراهقة</a:t>
            </a:r>
          </a:p>
          <a:p>
            <a:r>
              <a:rPr lang="ar-SY" dirty="0" smtClean="0"/>
              <a:t>10-20 % تحسن بسيط بالمراهقة</a:t>
            </a:r>
          </a:p>
          <a:p>
            <a:r>
              <a:rPr lang="ar-SY" dirty="0" smtClean="0"/>
              <a:t>60% لا تحسن</a:t>
            </a:r>
          </a:p>
          <a:p>
            <a:r>
              <a:rPr lang="ar-SY" dirty="0" smtClean="0"/>
              <a:t>الإنذار الحسن: وجود ذكاء جيد – كلام جيد بعد 5 سنوات</a:t>
            </a:r>
          </a:p>
          <a:p>
            <a:endParaRPr lang="ar-SY" dirty="0" smtClean="0"/>
          </a:p>
          <a:p>
            <a:r>
              <a:rPr lang="ar-SY" dirty="0" smtClean="0"/>
              <a:t>العلاج : تعليم خاص – بيئة مستقرة – الابتعاد عن التغيير</a:t>
            </a:r>
          </a:p>
          <a:p>
            <a:pPr>
              <a:buNone/>
            </a:pPr>
            <a:r>
              <a:rPr lang="ar-SY" dirty="0" smtClean="0"/>
              <a:t>     علاج عائلي داعم</a:t>
            </a:r>
          </a:p>
          <a:p>
            <a:pPr>
              <a:buNone/>
            </a:pPr>
            <a:r>
              <a:rPr lang="ar-SY" dirty="0" smtClean="0"/>
              <a:t>     مهدئات كبرى بحالات الهياج</a:t>
            </a:r>
            <a:endParaRPr lang="ar-SY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متلازمة رت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Y" dirty="0" smtClean="0"/>
              <a:t>غالبا“ </a:t>
            </a:r>
            <a:r>
              <a:rPr lang="ar-SY" dirty="0" smtClean="0"/>
              <a:t>إناث</a:t>
            </a:r>
            <a:endParaRPr lang="ar-SY" dirty="0" smtClean="0"/>
          </a:p>
          <a:p>
            <a:r>
              <a:rPr lang="ar-SY" dirty="0" smtClean="0"/>
              <a:t>بدء مبكر 7-24 شهر</a:t>
            </a:r>
          </a:p>
          <a:p>
            <a:r>
              <a:rPr lang="ar-SY" dirty="0" smtClean="0"/>
              <a:t>تطور سوي مع فقدان تدريجي للمهارات المكتسبة</a:t>
            </a:r>
          </a:p>
          <a:p>
            <a:r>
              <a:rPr lang="ar-SY" dirty="0" smtClean="0"/>
              <a:t>فقدان الحركات الهادفة في اليدين</a:t>
            </a:r>
          </a:p>
          <a:p>
            <a:r>
              <a:rPr lang="ar-SY" dirty="0" smtClean="0"/>
              <a:t>حركات نمطية بالأيدي ( يد الغسالة )</a:t>
            </a:r>
          </a:p>
          <a:p>
            <a:r>
              <a:rPr lang="ar-SY" dirty="0" smtClean="0"/>
              <a:t>سيلان اللعاب  - قاعدة عريضة – تباطؤ النمو– صغر الرأس</a:t>
            </a:r>
          </a:p>
          <a:p>
            <a:pPr>
              <a:buNone/>
            </a:pPr>
            <a:r>
              <a:rPr lang="ar-SY" dirty="0" smtClean="0"/>
              <a:t>    سلس بولي برازي – جنف مع فرط تهوية</a:t>
            </a:r>
          </a:p>
          <a:p>
            <a:r>
              <a:rPr lang="ar-SY" dirty="0" smtClean="0"/>
              <a:t>المرافقات : صرع – عجز حركي – تخلف شديد- عمى</a:t>
            </a:r>
            <a:endParaRPr lang="ar-SY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متلازمة أسبرجر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مظاهر التوحد بدون الخلل اللغوي</a:t>
            </a:r>
          </a:p>
          <a:p>
            <a:r>
              <a:rPr lang="ar-SY" dirty="0" smtClean="0"/>
              <a:t>الذكور 8 أضعاف</a:t>
            </a:r>
            <a:endParaRPr lang="ar-SY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اضطرابات التطور المحددة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في الكلام و اللغة </a:t>
            </a:r>
          </a:p>
          <a:p>
            <a:r>
              <a:rPr lang="ar-SY" dirty="0" smtClean="0"/>
              <a:t>في القراءة ( 8% - ذكور أكثر – مرتبطة بالصبغي </a:t>
            </a:r>
            <a:r>
              <a:rPr lang="en-US" dirty="0" smtClean="0"/>
              <a:t>x</a:t>
            </a:r>
            <a:r>
              <a:rPr lang="ar-SY" dirty="0" smtClean="0"/>
              <a:t> )</a:t>
            </a:r>
          </a:p>
          <a:p>
            <a:r>
              <a:rPr lang="ar-SY" dirty="0" smtClean="0"/>
              <a:t>في التهجئة</a:t>
            </a:r>
          </a:p>
          <a:p>
            <a:r>
              <a:rPr lang="ar-SY" dirty="0" smtClean="0"/>
              <a:t>في المهارات الحسابية</a:t>
            </a:r>
            <a:endParaRPr lang="ar-SY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ADHD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الذكور 3 أضعاف</a:t>
            </a:r>
          </a:p>
          <a:p>
            <a:r>
              <a:rPr lang="ar-SY" dirty="0" smtClean="0"/>
              <a:t>3-10 % من الطلاب</a:t>
            </a:r>
          </a:p>
          <a:p>
            <a:r>
              <a:rPr lang="ar-SY" dirty="0" smtClean="0"/>
              <a:t>بداية فرط الحركة ب 5 سنوات الأولى</a:t>
            </a:r>
          </a:p>
          <a:p>
            <a:r>
              <a:rPr lang="ar-SY" dirty="0" smtClean="0"/>
              <a:t>نقص النورأدرينالين – إصابة دماغية بالحمل</a:t>
            </a:r>
          </a:p>
          <a:p>
            <a:r>
              <a:rPr lang="ar-SY" dirty="0" smtClean="0"/>
              <a:t>توافر : نقص الانتباه و/أو فرط الحركة و/أو الاندفاعية</a:t>
            </a:r>
          </a:p>
          <a:p>
            <a:pPr>
              <a:buNone/>
            </a:pPr>
            <a:r>
              <a:rPr lang="ar-SY" dirty="0" smtClean="0"/>
              <a:t> في مكانين مختلفين باستمرار لستة أشهر مع اضطراب بالأداء</a:t>
            </a:r>
          </a:p>
          <a:p>
            <a:pPr>
              <a:buNone/>
            </a:pPr>
            <a:r>
              <a:rPr lang="ar-SY" dirty="0" smtClean="0"/>
              <a:t>المضاعفات: سلوك لا اجتماعي – إعاقة التعلم</a:t>
            </a:r>
            <a:endParaRPr lang="ar-SY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عدم الانتباه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Y" dirty="0" smtClean="0"/>
              <a:t>عدم الانتباه للتفاصيل أو ارتكاب الأخطاء و الإهمال الدراسي</a:t>
            </a:r>
          </a:p>
          <a:p>
            <a:r>
              <a:rPr lang="ar-SY" dirty="0" smtClean="0"/>
              <a:t>عدم تثبيت الانتباه أثناء اللعب أو النشاطات</a:t>
            </a:r>
          </a:p>
          <a:p>
            <a:r>
              <a:rPr lang="ar-SY" dirty="0" smtClean="0"/>
              <a:t>يبدو كأنه لا يسمع ما يقال له</a:t>
            </a:r>
          </a:p>
          <a:p>
            <a:r>
              <a:rPr lang="ar-SY" dirty="0" smtClean="0"/>
              <a:t>الانتقال لعمل آخر دون إكمال الأول</a:t>
            </a:r>
          </a:p>
          <a:p>
            <a:r>
              <a:rPr lang="ar-SY" dirty="0" smtClean="0"/>
              <a:t>عدم القدرة على ترتيب الوظائف أو المهام</a:t>
            </a:r>
          </a:p>
          <a:p>
            <a:r>
              <a:rPr lang="ar-SY" dirty="0" smtClean="0"/>
              <a:t>الابتعاد عن المهام التي تتطلب جهدا“ عقليا“</a:t>
            </a:r>
          </a:p>
          <a:p>
            <a:r>
              <a:rPr lang="ar-SY" dirty="0" smtClean="0"/>
              <a:t>إضاعة أغراضه </a:t>
            </a:r>
          </a:p>
          <a:p>
            <a:r>
              <a:rPr lang="ar-SY" dirty="0" smtClean="0"/>
              <a:t>الشرود و التشتت بمنبهات خارجية</a:t>
            </a:r>
          </a:p>
          <a:p>
            <a:r>
              <a:rPr lang="ar-SY" dirty="0" smtClean="0"/>
              <a:t>النسيان في أشياء الحياة اليومية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</TotalTime>
  <Words>926</Words>
  <PresentationFormat>عرض على الشاشة (3:4)‏</PresentationFormat>
  <Paragraphs>176</Paragraphs>
  <Slides>25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25</vt:i4>
      </vt:variant>
    </vt:vector>
  </HeadingPairs>
  <TitlesOfParts>
    <vt:vector size="26" baseType="lpstr">
      <vt:lpstr>سمة Office</vt:lpstr>
      <vt:lpstr>طب نفس الأطفال</vt:lpstr>
      <vt:lpstr>التوحد</vt:lpstr>
      <vt:lpstr>التوحد ( أسباب و مرافقات )</vt:lpstr>
      <vt:lpstr>التوحد ( إنذار و تدبير )</vt:lpstr>
      <vt:lpstr>متلازمة رت</vt:lpstr>
      <vt:lpstr>متلازمة أسبرجر</vt:lpstr>
      <vt:lpstr>اضطرابات التطور المحددة</vt:lpstr>
      <vt:lpstr>ADHD</vt:lpstr>
      <vt:lpstr>عدم الانتباه</vt:lpstr>
      <vt:lpstr>فرط الحركة</vt:lpstr>
      <vt:lpstr>الاندفاعية</vt:lpstr>
      <vt:lpstr>فرط الحركة</vt:lpstr>
      <vt:lpstr>اضطراب التصرف</vt:lpstr>
      <vt:lpstr>اضطراب التصرف</vt:lpstr>
      <vt:lpstr>الاضطرابات الانفعالية</vt:lpstr>
      <vt:lpstr>اضطراب العرات</vt:lpstr>
      <vt:lpstr>سلس البول اللاإرادي</vt:lpstr>
      <vt:lpstr>علاج السلس البولي</vt:lpstr>
      <vt:lpstr>سلس الغائط</vt:lpstr>
      <vt:lpstr>اضطرابات الأكل</vt:lpstr>
      <vt:lpstr>متلازمة الطفل الحساس</vt:lpstr>
      <vt:lpstr>متلازمة الطفل المضطهد</vt:lpstr>
      <vt:lpstr>إهمال الطفل</vt:lpstr>
      <vt:lpstr>آثار الحروب النفسية </vt:lpstr>
      <vt:lpstr>جزاكم الله خيرا“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طب نفس الأطفال</dc:title>
  <dc:creator>ACER</dc:creator>
  <cp:lastModifiedBy>ACER</cp:lastModifiedBy>
  <cp:revision>47</cp:revision>
  <dcterms:created xsi:type="dcterms:W3CDTF">2016-11-05T19:48:29Z</dcterms:created>
  <dcterms:modified xsi:type="dcterms:W3CDTF">2019-10-13T18:56:35Z</dcterms:modified>
</cp:coreProperties>
</file>