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2"/>
  </p:notesMasterIdLst>
  <p:sldIdLst>
    <p:sldId id="515" r:id="rId2"/>
    <p:sldId id="516" r:id="rId3"/>
    <p:sldId id="524" r:id="rId4"/>
    <p:sldId id="525" r:id="rId5"/>
    <p:sldId id="519" r:id="rId6"/>
    <p:sldId id="526" r:id="rId7"/>
    <p:sldId id="521" r:id="rId8"/>
    <p:sldId id="523" r:id="rId9"/>
    <p:sldId id="527" r:id="rId10"/>
    <p:sldId id="561" r:id="rId11"/>
    <p:sldId id="528" r:id="rId12"/>
    <p:sldId id="536" r:id="rId13"/>
    <p:sldId id="529" r:id="rId14"/>
    <p:sldId id="530" r:id="rId15"/>
    <p:sldId id="532" r:id="rId16"/>
    <p:sldId id="535" r:id="rId17"/>
    <p:sldId id="531" r:id="rId18"/>
    <p:sldId id="557" r:id="rId19"/>
    <p:sldId id="537" r:id="rId20"/>
    <p:sldId id="541" r:id="rId21"/>
    <p:sldId id="542" r:id="rId22"/>
    <p:sldId id="545" r:id="rId23"/>
    <p:sldId id="546" r:id="rId24"/>
    <p:sldId id="547" r:id="rId25"/>
    <p:sldId id="552" r:id="rId26"/>
    <p:sldId id="544" r:id="rId27"/>
    <p:sldId id="548" r:id="rId28"/>
    <p:sldId id="586" r:id="rId29"/>
    <p:sldId id="549" r:id="rId30"/>
    <p:sldId id="551" r:id="rId31"/>
    <p:sldId id="555" r:id="rId32"/>
    <p:sldId id="583" r:id="rId33"/>
    <p:sldId id="554" r:id="rId34"/>
    <p:sldId id="452" r:id="rId35"/>
    <p:sldId id="556" r:id="rId36"/>
    <p:sldId id="483" r:id="rId37"/>
    <p:sldId id="485" r:id="rId38"/>
    <p:sldId id="463" r:id="rId39"/>
    <p:sldId id="454" r:id="rId40"/>
    <p:sldId id="455" r:id="rId41"/>
    <p:sldId id="565" r:id="rId42"/>
    <p:sldId id="584" r:id="rId43"/>
    <p:sldId id="585" r:id="rId44"/>
    <p:sldId id="502" r:id="rId45"/>
    <p:sldId id="504" r:id="rId46"/>
    <p:sldId id="506" r:id="rId47"/>
    <p:sldId id="568" r:id="rId48"/>
    <p:sldId id="569" r:id="rId49"/>
    <p:sldId id="570" r:id="rId50"/>
    <p:sldId id="571" r:id="rId51"/>
    <p:sldId id="573" r:id="rId52"/>
    <p:sldId id="572" r:id="rId53"/>
    <p:sldId id="574" r:id="rId54"/>
    <p:sldId id="575" r:id="rId55"/>
    <p:sldId id="576" r:id="rId56"/>
    <p:sldId id="577" r:id="rId57"/>
    <p:sldId id="578" r:id="rId58"/>
    <p:sldId id="579" r:id="rId59"/>
    <p:sldId id="580" r:id="rId60"/>
    <p:sldId id="558" r:id="rId61"/>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9" d="100"/>
          <a:sy n="69" d="100"/>
        </p:scale>
        <p:origin x="-141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5C69E6E-C14E-4202-8FF3-CEC193015971}" type="datetimeFigureOut">
              <a:rPr lang="ar-SY" smtClean="0"/>
              <a:pPr/>
              <a:t>17/04/1444</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0C58B1D-8945-440D-9AB4-58785CE25A5F}" type="slidenum">
              <a:rPr lang="ar-SY" smtClean="0"/>
              <a:pPr/>
              <a:t>‹#›</a:t>
            </a:fld>
            <a:endParaRPr lang="ar-SY"/>
          </a:p>
        </p:txBody>
      </p:sp>
    </p:spTree>
    <p:extLst>
      <p:ext uri="{BB962C8B-B14F-4D97-AF65-F5344CB8AC3E}">
        <p14:creationId xmlns:p14="http://schemas.microsoft.com/office/powerpoint/2010/main" val="39621135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90C58B1D-8945-440D-9AB4-58785CE25A5F}" type="slidenum">
              <a:rPr lang="ar-SY" smtClean="0"/>
              <a:pPr/>
              <a:t>2</a:t>
            </a:fld>
            <a:endParaRPr lang="ar-S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p:cNvSpPr>
            <a:spLocks noGrp="1" noRot="1" noChangeAspect="1" noTextEdit="1"/>
          </p:cNvSpPr>
          <p:nvPr>
            <p:ph type="sldImg"/>
          </p:nvPr>
        </p:nvSpPr>
        <p:spPr>
          <a:ln/>
        </p:spPr>
      </p:sp>
      <p:sp>
        <p:nvSpPr>
          <p:cNvPr id="6963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69636"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eaLnBrk="1" hangingPunct="1"/>
            <a:fld id="{B5FDF67C-9009-4643-A7DD-B24179D985AE}" type="slidenum">
              <a:rPr lang="en-US">
                <a:solidFill>
                  <a:prstClr val="black"/>
                </a:solidFill>
              </a:rPr>
              <a:pPr eaLnBrk="1" hangingPunct="1"/>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p:cNvSpPr>
            <a:spLocks noGrp="1" noRot="1" noChangeAspect="1" noTextEdit="1"/>
          </p:cNvSpPr>
          <p:nvPr>
            <p:ph type="sldImg"/>
          </p:nvPr>
        </p:nvSpPr>
        <p:spPr>
          <a:ln/>
        </p:spPr>
      </p:sp>
      <p:sp>
        <p:nvSpPr>
          <p:cNvPr id="5222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
        <p:nvSpPr>
          <p:cNvPr id="5222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eaLnBrk="1" hangingPunct="1"/>
            <a:fld id="{321B8E3A-8CB9-4829-B16B-1B5EAF69A9BB}" type="slidenum">
              <a:rPr lang="en-US">
                <a:solidFill>
                  <a:prstClr val="black"/>
                </a:solidFill>
              </a:rPr>
              <a:pPr eaLnBrk="1" hangingPunct="1"/>
              <a:t>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0E3B3-0F8E-46D8-95D2-0D54139815C1}" type="slidenum">
              <a:rPr lang="ru-RU"/>
              <a:pPr/>
              <a:t>22</a:t>
            </a:fld>
            <a:endParaRPr lang="ru-RU"/>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DBAA2-ADE7-48DB-AC00-0A7E2AE20302}" type="slidenum">
              <a:rPr lang="ru-RU"/>
              <a:pPr/>
              <a:t>23</a:t>
            </a:fld>
            <a:endParaRPr lang="ru-RU"/>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C598E-72DF-485A-AE78-1E18E48F56F7}" type="slidenum">
              <a:rPr lang="ru-RU"/>
              <a:pPr/>
              <a:t>33</a:t>
            </a:fld>
            <a:endParaRPr lang="ru-RU"/>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Y"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l" rtl="0" eaLnBrk="0" fontAlgn="base" hangingPunct="0">
              <a:spcBef>
                <a:spcPct val="0"/>
              </a:spcBef>
              <a:spcAft>
                <a:spcPct val="0"/>
              </a:spcAft>
              <a:defRPr sz="2400">
                <a:solidFill>
                  <a:schemeClr val="tx1"/>
                </a:solidFill>
                <a:latin typeface="Times New Roman" charset="0"/>
              </a:defRPr>
            </a:lvl6pPr>
            <a:lvl7pPr marL="2971800" indent="-228600" algn="l" rtl="0" eaLnBrk="0" fontAlgn="base" hangingPunct="0">
              <a:spcBef>
                <a:spcPct val="0"/>
              </a:spcBef>
              <a:spcAft>
                <a:spcPct val="0"/>
              </a:spcAft>
              <a:defRPr sz="2400">
                <a:solidFill>
                  <a:schemeClr val="tx1"/>
                </a:solidFill>
                <a:latin typeface="Times New Roman" charset="0"/>
              </a:defRPr>
            </a:lvl7pPr>
            <a:lvl8pPr marL="3429000" indent="-228600" algn="l" rtl="0" eaLnBrk="0" fontAlgn="base" hangingPunct="0">
              <a:spcBef>
                <a:spcPct val="0"/>
              </a:spcBef>
              <a:spcAft>
                <a:spcPct val="0"/>
              </a:spcAft>
              <a:defRPr sz="2400">
                <a:solidFill>
                  <a:schemeClr val="tx1"/>
                </a:solidFill>
                <a:latin typeface="Times New Roman" charset="0"/>
              </a:defRPr>
            </a:lvl8pPr>
            <a:lvl9pPr marL="3886200" indent="-228600" algn="l" rtl="0" eaLnBrk="0" fontAlgn="base" hangingPunct="0">
              <a:spcBef>
                <a:spcPct val="0"/>
              </a:spcBef>
              <a:spcAft>
                <a:spcPct val="0"/>
              </a:spcAft>
              <a:defRPr sz="2400">
                <a:solidFill>
                  <a:schemeClr val="tx1"/>
                </a:solidFill>
                <a:latin typeface="Times New Roman" charset="0"/>
              </a:defRPr>
            </a:lvl9pPr>
          </a:lstStyle>
          <a:p>
            <a:pPr eaLnBrk="1" hangingPunct="1"/>
            <a:fld id="{33F27628-C510-4BEE-8A36-CC0A7F427FBC}" type="slidenum">
              <a:rPr lang="en-US" sz="1200"/>
              <a:pPr eaLnBrk="1" hangingPunct="1"/>
              <a:t>40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42CE1-B210-4CA8-BD10-9569A6DEB10C}" type="slidenum">
              <a:rPr lang="ru-RU"/>
              <a:pPr/>
              <a:t>50</a:t>
            </a:fld>
            <a:endParaRPr lang="ru-RU"/>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200205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208522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4165809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عنوان، ومحتوى،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304800"/>
            <a:ext cx="7543800" cy="1431925"/>
          </a:xfrm>
        </p:spPr>
        <p:txBody>
          <a:bodyPr/>
          <a:lstStyle/>
          <a:p>
            <a:r>
              <a:rPr lang="ar-SA"/>
              <a:t>انقر لتحرير نمط العنوان الرئيسي</a:t>
            </a:r>
            <a:endParaRPr lang="ar-SY"/>
          </a:p>
        </p:txBody>
      </p:sp>
      <p:sp>
        <p:nvSpPr>
          <p:cNvPr id="3" name="عنصر نائب للمحتوى 2"/>
          <p:cNvSpPr>
            <a:spLocks noGrp="1"/>
          </p:cNvSpPr>
          <p:nvPr>
            <p:ph sz="half" idx="1"/>
          </p:nvPr>
        </p:nvSpPr>
        <p:spPr>
          <a:xfrm>
            <a:off x="1066800" y="1981200"/>
            <a:ext cx="36957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p:cNvSpPr>
            <a:spLocks noGrp="1"/>
          </p:cNvSpPr>
          <p:nvPr>
            <p:ph sz="quarter" idx="2"/>
          </p:nvPr>
        </p:nvSpPr>
        <p:spPr>
          <a:xfrm>
            <a:off x="4914900" y="1981200"/>
            <a:ext cx="36957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محتوى 4"/>
          <p:cNvSpPr>
            <a:spLocks noGrp="1"/>
          </p:cNvSpPr>
          <p:nvPr>
            <p:ph sz="quarter" idx="3"/>
          </p:nvPr>
        </p:nvSpPr>
        <p:spPr>
          <a:xfrm>
            <a:off x="4914900" y="4114800"/>
            <a:ext cx="36957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6" name="عنصر نائب للتاريخ 5"/>
          <p:cNvSpPr>
            <a:spLocks noGrp="1"/>
          </p:cNvSpPr>
          <p:nvPr>
            <p:ph type="dt" sz="half" idx="10"/>
          </p:nvPr>
        </p:nvSpPr>
        <p:spPr>
          <a:xfrm>
            <a:off x="1066800" y="6248400"/>
            <a:ext cx="1905000" cy="457200"/>
          </a:xfrm>
        </p:spPr>
        <p:txBody>
          <a:bodyPr/>
          <a:lstStyle>
            <a:lvl1pPr>
              <a:defRPr/>
            </a:lvl1pPr>
          </a:lstStyle>
          <a:p>
            <a:endParaRPr lang="uk-UA"/>
          </a:p>
        </p:txBody>
      </p:sp>
      <p:sp>
        <p:nvSpPr>
          <p:cNvPr id="7" name="عنصر نائب للتذييل 6"/>
          <p:cNvSpPr>
            <a:spLocks noGrp="1"/>
          </p:cNvSpPr>
          <p:nvPr>
            <p:ph type="ftr" sz="quarter" idx="11"/>
          </p:nvPr>
        </p:nvSpPr>
        <p:spPr>
          <a:xfrm>
            <a:off x="3429000" y="6248400"/>
            <a:ext cx="2895600" cy="457200"/>
          </a:xfrm>
        </p:spPr>
        <p:txBody>
          <a:bodyPr/>
          <a:lstStyle>
            <a:lvl1pPr>
              <a:defRPr/>
            </a:lvl1pPr>
          </a:lstStyle>
          <a:p>
            <a:endParaRPr lang="uk-UA"/>
          </a:p>
        </p:txBody>
      </p:sp>
      <p:sp>
        <p:nvSpPr>
          <p:cNvPr id="8" name="عنصر نائب لرقم الشريحة 7"/>
          <p:cNvSpPr>
            <a:spLocks noGrp="1"/>
          </p:cNvSpPr>
          <p:nvPr>
            <p:ph type="sldNum" sz="quarter" idx="12"/>
          </p:nvPr>
        </p:nvSpPr>
        <p:spPr>
          <a:xfrm>
            <a:off x="6705600" y="6248400"/>
            <a:ext cx="1905000" cy="457200"/>
          </a:xfrm>
        </p:spPr>
        <p:txBody>
          <a:bodyPr/>
          <a:lstStyle>
            <a:lvl1pPr>
              <a:defRPr/>
            </a:lvl1pPr>
          </a:lstStyle>
          <a:p>
            <a:fld id="{8B328A3D-2456-4535-9A98-F6B73838C1B5}" type="slidenum">
              <a:rPr lang="uk-UA"/>
              <a:pPr/>
              <a:t>‹#›</a:t>
            </a:fld>
            <a:endParaRPr lang="uk-UA"/>
          </a:p>
        </p:txBody>
      </p:sp>
    </p:spTree>
    <p:extLst>
      <p:ext uri="{BB962C8B-B14F-4D97-AF65-F5344CB8AC3E}">
        <p14:creationId xmlns:p14="http://schemas.microsoft.com/office/powerpoint/2010/main" val="32692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304800"/>
            <a:ext cx="7543800" cy="1431925"/>
          </a:xfrm>
        </p:spPr>
        <p:txBody>
          <a:bodyPr/>
          <a:lstStyle/>
          <a:p>
            <a:r>
              <a:rPr lang="ar-SA"/>
              <a:t>انقر لتحرير نمط العنوان الرئيسي</a:t>
            </a:r>
            <a:endParaRPr lang="ar-SY"/>
          </a:p>
        </p:txBody>
      </p:sp>
      <p:sp>
        <p:nvSpPr>
          <p:cNvPr id="3" name="عنصر نائب للنص 2"/>
          <p:cNvSpPr>
            <a:spLocks noGrp="1"/>
          </p:cNvSpPr>
          <p:nvPr>
            <p:ph type="body" sz="half" idx="1"/>
          </p:nvPr>
        </p:nvSpPr>
        <p:spPr>
          <a:xfrm>
            <a:off x="1066800" y="1981200"/>
            <a:ext cx="36957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p:cNvSpPr>
            <a:spLocks noGrp="1"/>
          </p:cNvSpPr>
          <p:nvPr>
            <p:ph sz="half" idx="2"/>
          </p:nvPr>
        </p:nvSpPr>
        <p:spPr>
          <a:xfrm>
            <a:off x="4914900" y="1981200"/>
            <a:ext cx="36957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تاريخ 4"/>
          <p:cNvSpPr>
            <a:spLocks noGrp="1"/>
          </p:cNvSpPr>
          <p:nvPr>
            <p:ph type="dt" sz="half" idx="10"/>
          </p:nvPr>
        </p:nvSpPr>
        <p:spPr>
          <a:xfrm>
            <a:off x="1066800" y="6248400"/>
            <a:ext cx="1905000" cy="457200"/>
          </a:xfrm>
        </p:spPr>
        <p:txBody>
          <a:bodyPr/>
          <a:lstStyle>
            <a:lvl1pPr>
              <a:defRPr/>
            </a:lvl1pPr>
          </a:lstStyle>
          <a:p>
            <a:endParaRPr lang="uk-UA"/>
          </a:p>
        </p:txBody>
      </p:sp>
      <p:sp>
        <p:nvSpPr>
          <p:cNvPr id="6" name="عنصر نائب للتذييل 5"/>
          <p:cNvSpPr>
            <a:spLocks noGrp="1"/>
          </p:cNvSpPr>
          <p:nvPr>
            <p:ph type="ftr" sz="quarter" idx="11"/>
          </p:nvPr>
        </p:nvSpPr>
        <p:spPr>
          <a:xfrm>
            <a:off x="3429000" y="6248400"/>
            <a:ext cx="2895600" cy="457200"/>
          </a:xfrm>
        </p:spPr>
        <p:txBody>
          <a:bodyPr/>
          <a:lstStyle>
            <a:lvl1pPr>
              <a:defRPr/>
            </a:lvl1pPr>
          </a:lstStyle>
          <a:p>
            <a:endParaRPr lang="uk-UA"/>
          </a:p>
        </p:txBody>
      </p:sp>
      <p:sp>
        <p:nvSpPr>
          <p:cNvPr id="7" name="عنصر نائب لرقم الشريحة 6"/>
          <p:cNvSpPr>
            <a:spLocks noGrp="1"/>
          </p:cNvSpPr>
          <p:nvPr>
            <p:ph type="sldNum" sz="quarter" idx="12"/>
          </p:nvPr>
        </p:nvSpPr>
        <p:spPr>
          <a:xfrm>
            <a:off x="6705600" y="6248400"/>
            <a:ext cx="1905000" cy="457200"/>
          </a:xfrm>
        </p:spPr>
        <p:txBody>
          <a:bodyPr/>
          <a:lstStyle>
            <a:lvl1pPr>
              <a:defRPr/>
            </a:lvl1pPr>
          </a:lstStyle>
          <a:p>
            <a:fld id="{84F9B5FD-1E63-4FCC-A323-DB30B833F79D}" type="slidenum">
              <a:rPr lang="uk-UA"/>
              <a:pPr/>
              <a:t>‹#›</a:t>
            </a:fld>
            <a:endParaRPr lang="uk-UA"/>
          </a:p>
        </p:txBody>
      </p:sp>
    </p:spTree>
    <p:extLst>
      <p:ext uri="{BB962C8B-B14F-4D97-AF65-F5344CB8AC3E}">
        <p14:creationId xmlns:p14="http://schemas.microsoft.com/office/powerpoint/2010/main" val="346154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192146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225417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229327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423732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287085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170623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373583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4A88832-1F05-4E55-80DA-BEC3AC00E8EA}" type="datetimeFigureOut">
              <a:rPr lang="ar-SY" smtClean="0"/>
              <a:pPr/>
              <a:t>17/04/1444</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A7531206-D44E-4ADF-9A6B-A548512FAA25}" type="slidenum">
              <a:rPr lang="ar-SY" smtClean="0"/>
              <a:pPr/>
              <a:t>‹#›</a:t>
            </a:fld>
            <a:endParaRPr lang="ar-SY"/>
          </a:p>
        </p:txBody>
      </p:sp>
    </p:spTree>
    <p:extLst>
      <p:ext uri="{BB962C8B-B14F-4D97-AF65-F5344CB8AC3E}">
        <p14:creationId xmlns:p14="http://schemas.microsoft.com/office/powerpoint/2010/main" val="164416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4A88832-1F05-4E55-80DA-BEC3AC00E8EA}" type="datetimeFigureOut">
              <a:rPr lang="ar-SY" smtClean="0"/>
              <a:pPr/>
              <a:t>17/04/1444</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531206-D44E-4ADF-9A6B-A548512FAA25}" type="slidenum">
              <a:rPr lang="ar-SY" smtClean="0"/>
              <a:pPr/>
              <a:t>‹#›</a:t>
            </a:fld>
            <a:endParaRPr lang="ar-SY"/>
          </a:p>
        </p:txBody>
      </p:sp>
    </p:spTree>
    <p:extLst>
      <p:ext uri="{BB962C8B-B14F-4D97-AF65-F5344CB8AC3E}">
        <p14:creationId xmlns:p14="http://schemas.microsoft.com/office/powerpoint/2010/main" val="319899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260648"/>
            <a:ext cx="5364088" cy="5865515"/>
          </a:xfrm>
        </p:spPr>
        <p:txBody>
          <a:bodyPr/>
          <a:lstStyle/>
          <a:p>
            <a:pPr eaLnBrk="1" hangingPunct="1"/>
            <a:r>
              <a:rPr lang="en-US" sz="2400" dirty="0" smtClean="0">
                <a:latin typeface="Comic Sans MS" pitchFamily="66" charset="0"/>
              </a:rPr>
              <a:t>Largest gland in the body</a:t>
            </a:r>
            <a:r>
              <a:rPr lang="hr-HR" sz="2400" dirty="0" smtClean="0">
                <a:latin typeface="Comic Sans MS" pitchFamily="66" charset="0"/>
              </a:rPr>
              <a:t> (</a:t>
            </a:r>
            <a:r>
              <a:rPr lang="en-US" sz="2400" dirty="0" smtClean="0">
                <a:latin typeface="Comic Sans MS" pitchFamily="66" charset="0"/>
              </a:rPr>
              <a:t>1.</a:t>
            </a:r>
            <a:r>
              <a:rPr lang="hr-HR" sz="2400" dirty="0" smtClean="0">
                <a:latin typeface="Comic Sans MS" pitchFamily="66" charset="0"/>
              </a:rPr>
              <a:t>5</a:t>
            </a:r>
            <a:r>
              <a:rPr lang="en-US" sz="2400" dirty="0" smtClean="0">
                <a:latin typeface="Comic Sans MS" pitchFamily="66" charset="0"/>
              </a:rPr>
              <a:t> Kg</a:t>
            </a:r>
            <a:r>
              <a:rPr lang="hr-HR" sz="2400" dirty="0" smtClean="0">
                <a:latin typeface="Comic Sans MS" pitchFamily="66" charset="0"/>
              </a:rPr>
              <a:t>)</a:t>
            </a:r>
          </a:p>
          <a:p>
            <a:pPr eaLnBrk="1" hangingPunct="1"/>
            <a:r>
              <a:rPr lang="en-US" sz="2400" dirty="0" smtClean="0">
                <a:latin typeface="Comic Sans MS" pitchFamily="66" charset="0"/>
              </a:rPr>
              <a:t>Under the diaphragm, within the rib cage in the upper right </a:t>
            </a:r>
          </a:p>
          <a:p>
            <a:pPr marL="0" indent="0" eaLnBrk="1" hangingPunct="1">
              <a:buNone/>
            </a:pPr>
            <a:r>
              <a:rPr lang="en-US" sz="2400" dirty="0" smtClean="0">
                <a:latin typeface="Comic Sans MS" pitchFamily="66" charset="0"/>
              </a:rPr>
              <a:t>quadrant of the abdomen</a:t>
            </a:r>
          </a:p>
          <a:p>
            <a:pPr lvl="0" eaLnBrk="1" hangingPunct="1">
              <a:lnSpc>
                <a:spcPct val="80000"/>
              </a:lnSpc>
            </a:pPr>
            <a:endParaRPr lang="en-US" sz="2000" b="1" kern="0" dirty="0" smtClean="0">
              <a:solidFill>
                <a:schemeClr val="bg2">
                  <a:lumMod val="25000"/>
                </a:schemeClr>
              </a:solidFill>
              <a:effectLst>
                <a:outerShdw blurRad="38100" dist="38100" dir="2700000" algn="tl">
                  <a:srgbClr val="000000">
                    <a:alpha val="43137"/>
                  </a:srgbClr>
                </a:outerShdw>
              </a:effectLst>
            </a:endParaRPr>
          </a:p>
          <a:p>
            <a:pPr eaLnBrk="1" hangingPunct="1"/>
            <a:endParaRPr lang="en-US" dirty="0" smtClean="0"/>
          </a:p>
        </p:txBody>
      </p:sp>
      <p:pic>
        <p:nvPicPr>
          <p:cNvPr id="3076" name="Picture 3" descr="C:\Documents and Settings\hom3\Desktop\liver-abdo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0"/>
            <a:ext cx="4211960" cy="35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01008"/>
            <a:ext cx="4211960"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96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0"/>
            <a:ext cx="8991600" cy="6858000"/>
          </a:xfrm>
          <a:prstGeom prst="rect">
            <a:avLst/>
          </a:prstGeom>
          <a:noFill/>
          <a:ln w="9525">
            <a:noFill/>
            <a:miter lim="800000"/>
            <a:headEnd/>
            <a:tailEnd/>
          </a:ln>
          <a:effectLst/>
        </p:spPr>
      </p:pic>
    </p:spTree>
    <p:extLst>
      <p:ext uri="{BB962C8B-B14F-4D97-AF65-F5344CB8AC3E}">
        <p14:creationId xmlns:p14="http://schemas.microsoft.com/office/powerpoint/2010/main" val="81178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5078313"/>
          </a:xfrm>
          <a:prstGeom prst="rect">
            <a:avLst/>
          </a:prstGeom>
        </p:spPr>
        <p:txBody>
          <a:bodyPr wrap="square">
            <a:spAutoFit/>
          </a:bodyPr>
          <a:lstStyle/>
          <a:p>
            <a:r>
              <a:rPr lang="ar-EG" sz="2800" b="1" dirty="0">
                <a:solidFill>
                  <a:srgbClr val="C00000"/>
                </a:solidFill>
              </a:rPr>
              <a:t>تقييم الوظيفة الكبدية : </a:t>
            </a:r>
            <a:r>
              <a:rPr lang="ar-EG" sz="2400" dirty="0"/>
              <a:t>بمراقبة </a:t>
            </a:r>
            <a:r>
              <a:rPr lang="ar-EG" sz="2400" dirty="0" err="1"/>
              <a:t>البيليروبين</a:t>
            </a:r>
            <a:r>
              <a:rPr lang="ar-EG" sz="2400" dirty="0"/>
              <a:t> و ارتفاع المباشر دليل آفة </a:t>
            </a:r>
            <a:r>
              <a:rPr lang="ar-EG" sz="2400" dirty="0" err="1"/>
              <a:t>انسدادية</a:t>
            </a:r>
            <a:r>
              <a:rPr lang="ar-EG" sz="2400" dirty="0"/>
              <a:t> , و كذلك </a:t>
            </a:r>
            <a:r>
              <a:rPr lang="ar-EG" sz="2400" dirty="0" err="1"/>
              <a:t>الفوسفاتاز</a:t>
            </a:r>
            <a:r>
              <a:rPr lang="ar-EG" sz="2400" dirty="0"/>
              <a:t> القلوية </a:t>
            </a:r>
            <a:endParaRPr lang="en-US" sz="2400" dirty="0"/>
          </a:p>
          <a:p>
            <a:r>
              <a:rPr lang="ar-EG" sz="2400" dirty="0"/>
              <a:t>الخمائر الكبدية ( </a:t>
            </a:r>
            <a:r>
              <a:rPr lang="en-US" sz="2400" dirty="0"/>
              <a:t>SGOT –SGPT </a:t>
            </a:r>
            <a:r>
              <a:rPr lang="ar-EG" sz="2400" dirty="0"/>
              <a:t> ) حيث ترتفع في </a:t>
            </a:r>
            <a:r>
              <a:rPr lang="ar-EG" sz="2400" dirty="0" smtClean="0"/>
              <a:t>ا</a:t>
            </a:r>
            <a:r>
              <a:rPr lang="ar-SY" sz="2400" dirty="0" smtClean="0"/>
              <a:t>ل</a:t>
            </a:r>
            <a:r>
              <a:rPr lang="ar-EG" sz="2400" dirty="0" smtClean="0"/>
              <a:t>تهاب </a:t>
            </a:r>
            <a:r>
              <a:rPr lang="ar-EG" sz="2400" dirty="0"/>
              <a:t>الكبد لأرقام كبيرة , و هناك الألبومين و </a:t>
            </a:r>
            <a:r>
              <a:rPr lang="ar-EG" sz="2400" dirty="0" err="1"/>
              <a:t>البروثرومبين</a:t>
            </a:r>
            <a:r>
              <a:rPr lang="ar-EG" sz="2400" dirty="0"/>
              <a:t> و </a:t>
            </a:r>
            <a:r>
              <a:rPr lang="ar-EG" sz="2400" dirty="0" err="1"/>
              <a:t>الفيبرينوجين</a:t>
            </a:r>
            <a:r>
              <a:rPr lang="ar-EG" sz="2400" dirty="0"/>
              <a:t> و في حال نقصانهم يدل على قصور الخلية الكبدية </a:t>
            </a:r>
            <a:endParaRPr lang="en-US" sz="2400" dirty="0"/>
          </a:p>
          <a:p>
            <a:r>
              <a:rPr lang="en-US" sz="2400" b="1" dirty="0" err="1">
                <a:solidFill>
                  <a:srgbClr val="00B050"/>
                </a:solidFill>
              </a:rPr>
              <a:t>afb</a:t>
            </a:r>
            <a:r>
              <a:rPr lang="en-US" sz="2400" b="1" dirty="0">
                <a:solidFill>
                  <a:srgbClr val="00B050"/>
                </a:solidFill>
              </a:rPr>
              <a:t>  </a:t>
            </a:r>
            <a:r>
              <a:rPr lang="ar-EG" sz="2400" b="1" dirty="0">
                <a:solidFill>
                  <a:srgbClr val="00B050"/>
                </a:solidFill>
              </a:rPr>
              <a:t> </a:t>
            </a:r>
            <a:r>
              <a:rPr lang="ar-EG" sz="2000" dirty="0"/>
              <a:t>و هو مشعر ورمي يرتفع في معظم الأورام الكبدية و خاصةً </a:t>
            </a:r>
            <a:r>
              <a:rPr lang="en-US" sz="2000" dirty="0" err="1"/>
              <a:t>Hepatocell</a:t>
            </a:r>
            <a:r>
              <a:rPr lang="en-US" sz="2000" dirty="0"/>
              <a:t> </a:t>
            </a:r>
            <a:r>
              <a:rPr lang="en-US" sz="2000" dirty="0" smtClean="0"/>
              <a:t>Carcinoma </a:t>
            </a:r>
            <a:endParaRPr lang="ar-SY" sz="2000" dirty="0" smtClean="0"/>
          </a:p>
          <a:p>
            <a:r>
              <a:rPr lang="ar-EG" sz="2800" b="1" dirty="0" err="1" smtClean="0">
                <a:solidFill>
                  <a:srgbClr val="C00000"/>
                </a:solidFill>
              </a:rPr>
              <a:t>لإستقصاءات</a:t>
            </a:r>
            <a:r>
              <a:rPr lang="ar-EG" sz="2800" b="1" dirty="0" smtClean="0">
                <a:solidFill>
                  <a:srgbClr val="C00000"/>
                </a:solidFill>
              </a:rPr>
              <a:t> </a:t>
            </a:r>
            <a:r>
              <a:rPr lang="ar-EG" sz="2800" b="1" dirty="0">
                <a:solidFill>
                  <a:srgbClr val="C00000"/>
                </a:solidFill>
              </a:rPr>
              <a:t>الشعاعية للكبد : </a:t>
            </a:r>
            <a:endParaRPr lang="en-US" sz="2800" b="1" dirty="0">
              <a:solidFill>
                <a:srgbClr val="C00000"/>
              </a:solidFill>
            </a:endParaRPr>
          </a:p>
          <a:p>
            <a:r>
              <a:rPr lang="ar-EG" sz="2400" b="1" dirty="0">
                <a:solidFill>
                  <a:srgbClr val="00B050"/>
                </a:solidFill>
              </a:rPr>
              <a:t>1-الإيكو : </a:t>
            </a:r>
            <a:r>
              <a:rPr lang="ar-EG" sz="2000" dirty="0"/>
              <a:t>و هو الوسيلة الأبسط و يدرس الكتل و الكيسات , الحبن , الطرق الصفراوية </a:t>
            </a:r>
            <a:endParaRPr lang="en-US" sz="2000" dirty="0"/>
          </a:p>
          <a:p>
            <a:r>
              <a:rPr lang="ar-EG" sz="2400" b="1" dirty="0">
                <a:solidFill>
                  <a:srgbClr val="92D050"/>
                </a:solidFill>
              </a:rPr>
              <a:t>2- الطبقي المحوري و المرنان </a:t>
            </a:r>
            <a:r>
              <a:rPr lang="ar-EG" sz="2000" dirty="0"/>
              <a:t>لدراسة الآفات و ارتشاحها و لا ننسى امكانية إجراء الخزعة الموجهة </a:t>
            </a:r>
            <a:r>
              <a:rPr lang="en-US" sz="2000" dirty="0"/>
              <a:t>FNA </a:t>
            </a:r>
            <a:r>
              <a:rPr lang="ar-EG" sz="2000" dirty="0"/>
              <a:t> من أجل التشخيص </a:t>
            </a:r>
            <a:endParaRPr lang="en-US" sz="2000" dirty="0"/>
          </a:p>
          <a:p>
            <a:r>
              <a:rPr lang="ar-EG" sz="2400" b="1" dirty="0">
                <a:solidFill>
                  <a:srgbClr val="00B050"/>
                </a:solidFill>
              </a:rPr>
              <a:t>3- </a:t>
            </a:r>
            <a:r>
              <a:rPr lang="en-US" sz="2400" b="1" dirty="0">
                <a:solidFill>
                  <a:srgbClr val="00B050"/>
                </a:solidFill>
              </a:rPr>
              <a:t>PET Scan  </a:t>
            </a:r>
            <a:r>
              <a:rPr lang="ar-EG" sz="2400" b="1" dirty="0">
                <a:solidFill>
                  <a:srgbClr val="00B050"/>
                </a:solidFill>
              </a:rPr>
              <a:t> </a:t>
            </a:r>
            <a:r>
              <a:rPr lang="ar-EG" sz="2000" dirty="0"/>
              <a:t>(</a:t>
            </a:r>
            <a:r>
              <a:rPr lang="en-US" sz="2000" dirty="0"/>
              <a:t>Positron Emission Tomography </a:t>
            </a:r>
            <a:r>
              <a:rPr lang="ar-EG" sz="2000" dirty="0"/>
              <a:t> ) : و </a:t>
            </a:r>
            <a:r>
              <a:rPr lang="ar-EG" sz="2000" dirty="0" smtClean="0"/>
              <a:t>خاصة </a:t>
            </a:r>
            <a:r>
              <a:rPr lang="ar-EG" sz="2000" dirty="0"/>
              <a:t>في حالة النقائل </a:t>
            </a:r>
            <a:r>
              <a:rPr lang="ar-EG" sz="2000" dirty="0" err="1"/>
              <a:t>الورمية</a:t>
            </a:r>
            <a:r>
              <a:rPr lang="ar-EG" sz="2000" dirty="0"/>
              <a:t> </a:t>
            </a:r>
            <a:endParaRPr lang="en-US" sz="2000" dirty="0"/>
          </a:p>
          <a:p>
            <a:endParaRPr lang="ar-SY" sz="2000" dirty="0" smtClean="0"/>
          </a:p>
          <a:p>
            <a:endParaRPr lang="ar-SY" sz="2000" dirty="0"/>
          </a:p>
          <a:p>
            <a:endParaRPr lang="ar-SY" sz="2000" dirty="0" smtClean="0"/>
          </a:p>
          <a:p>
            <a:endParaRPr lang="en-US" sz="2000"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80112" y="3811587"/>
            <a:ext cx="3533034" cy="3046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descr="1471-2334-8-1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73" y="3811587"/>
            <a:ext cx="4547078" cy="3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47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260350"/>
            <a:ext cx="3744788" cy="1008063"/>
          </a:xfrm>
        </p:spPr>
        <p:txBody>
          <a:bodyPr>
            <a:normAutofit/>
          </a:bodyPr>
          <a:lstStyle/>
          <a:p>
            <a:r>
              <a:rPr lang="en-US" b="0" dirty="0"/>
              <a:t>MRI of the liver</a:t>
            </a:r>
            <a:endParaRPr lang="ru-RU" dirty="0"/>
          </a:p>
        </p:txBody>
      </p:sp>
      <p:pic>
        <p:nvPicPr>
          <p:cNvPr id="1741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24300" y="692150"/>
            <a:ext cx="5040313" cy="3492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مستطيل 2"/>
          <p:cNvSpPr/>
          <p:nvPr/>
        </p:nvSpPr>
        <p:spPr>
          <a:xfrm>
            <a:off x="683569" y="2924945"/>
            <a:ext cx="2088231" cy="461665"/>
          </a:xfrm>
          <a:prstGeom prst="rect">
            <a:avLst/>
          </a:prstGeom>
        </p:spPr>
        <p:txBody>
          <a:bodyPr wrap="square">
            <a:spAutoFit/>
          </a:bodyPr>
          <a:lstStyle/>
          <a:p>
            <a:r>
              <a:rPr lang="en-US" sz="2400" b="1" dirty="0"/>
              <a:t>Angiography</a:t>
            </a:r>
            <a:endParaRPr lang="ar-SY" sz="2400" b="1" dirty="0"/>
          </a:p>
        </p:txBody>
      </p:sp>
      <p:pic>
        <p:nvPicPr>
          <p:cNvPr id="8" name="Picture 3" descr="C:\Documents and Settings\vic vernenkar\My Documents\My Pictures\Liver injury ang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0665"/>
            <a:ext cx="419444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5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7"/>
            <a:ext cx="8579296" cy="4752528"/>
          </a:xfrm>
        </p:spPr>
        <p:txBody>
          <a:bodyPr>
            <a:normAutofit fontScale="92500" lnSpcReduction="10000"/>
          </a:bodyPr>
          <a:lstStyle/>
          <a:p>
            <a:r>
              <a:rPr lang="ar-EG" sz="2800" b="1" dirty="0">
                <a:solidFill>
                  <a:srgbClr val="FF0000"/>
                </a:solidFill>
              </a:rPr>
              <a:t>الأعراض و العلامات لمرض كبدي ( آفة كبدية ) : </a:t>
            </a:r>
            <a:endParaRPr lang="en-US" sz="2800" b="1" dirty="0">
              <a:solidFill>
                <a:srgbClr val="FF0000"/>
              </a:solidFill>
            </a:endParaRPr>
          </a:p>
          <a:p>
            <a:r>
              <a:rPr lang="ar-EG" dirty="0"/>
              <a:t>1-يرقان و حكة نتيجة الأملاح الصفراوية في الجلد    </a:t>
            </a:r>
            <a:endParaRPr lang="ar-SY" dirty="0" smtClean="0"/>
          </a:p>
          <a:p>
            <a:r>
              <a:rPr lang="ar-EG" dirty="0" smtClean="0"/>
              <a:t>  </a:t>
            </a:r>
            <a:r>
              <a:rPr lang="ar-EG" dirty="0"/>
              <a:t>2- ضخامة كبدية و </a:t>
            </a:r>
            <a:r>
              <a:rPr lang="ar-EG" dirty="0" err="1"/>
              <a:t>طحالية</a:t>
            </a:r>
            <a:r>
              <a:rPr lang="ar-EG" dirty="0"/>
              <a:t> </a:t>
            </a:r>
            <a:endParaRPr lang="en-US" dirty="0"/>
          </a:p>
          <a:p>
            <a:r>
              <a:rPr lang="ar-EG" dirty="0"/>
              <a:t>3-توسع وعائي عنكبوتي و </a:t>
            </a:r>
            <a:r>
              <a:rPr lang="ar-EG" dirty="0" err="1"/>
              <a:t>الإحمرار</a:t>
            </a:r>
            <a:r>
              <a:rPr lang="ar-EG" dirty="0"/>
              <a:t> الراحي    </a:t>
            </a:r>
            <a:endParaRPr lang="ar-SY" dirty="0" smtClean="0"/>
          </a:p>
          <a:p>
            <a:r>
              <a:rPr lang="ar-EG" dirty="0" smtClean="0"/>
              <a:t>4- </a:t>
            </a:r>
            <a:r>
              <a:rPr lang="ar-EG" dirty="0"/>
              <a:t>تثدي رجل , ضمور خصية </a:t>
            </a:r>
            <a:endParaRPr lang="en-US" dirty="0"/>
          </a:p>
          <a:p>
            <a:r>
              <a:rPr lang="ar-SY" dirty="0" smtClean="0"/>
              <a:t>5</a:t>
            </a:r>
            <a:r>
              <a:rPr lang="ar-EG" dirty="0" smtClean="0"/>
              <a:t>- </a:t>
            </a:r>
            <a:r>
              <a:rPr lang="ar-EG" dirty="0"/>
              <a:t>بول غامق    </a:t>
            </a:r>
            <a:endParaRPr lang="ar-SY" dirty="0" smtClean="0"/>
          </a:p>
          <a:p>
            <a:r>
              <a:rPr lang="ar-EG" dirty="0" smtClean="0"/>
              <a:t> </a:t>
            </a:r>
            <a:r>
              <a:rPr lang="ar-SY" dirty="0" smtClean="0"/>
              <a:t>6</a:t>
            </a:r>
            <a:r>
              <a:rPr lang="ar-EG" dirty="0" smtClean="0"/>
              <a:t>- </a:t>
            </a:r>
            <a:r>
              <a:rPr lang="ar-EG" dirty="0"/>
              <a:t>الوذمة و الحبن </a:t>
            </a:r>
            <a:endParaRPr lang="en-US" dirty="0"/>
          </a:p>
          <a:p>
            <a:r>
              <a:rPr lang="ar-SY" dirty="0" smtClean="0"/>
              <a:t>7-</a:t>
            </a:r>
            <a:r>
              <a:rPr lang="ar-EG" dirty="0" smtClean="0"/>
              <a:t> </a:t>
            </a:r>
            <a:r>
              <a:rPr lang="ar-EG" dirty="0"/>
              <a:t>رأس المدوسة و البواسير و نزف من </a:t>
            </a:r>
            <a:r>
              <a:rPr lang="ar-EG" dirty="0" smtClean="0"/>
              <a:t>الدوالي</a:t>
            </a:r>
            <a:endParaRPr lang="ar-SY" dirty="0" smtClean="0"/>
          </a:p>
          <a:p>
            <a:r>
              <a:rPr lang="ar-SY" dirty="0" smtClean="0"/>
              <a:t>8</a:t>
            </a:r>
            <a:r>
              <a:rPr lang="ar-EG" dirty="0" smtClean="0"/>
              <a:t>- </a:t>
            </a:r>
            <a:r>
              <a:rPr lang="ar-EG" dirty="0"/>
              <a:t>حمى و بطء قلب </a:t>
            </a:r>
            <a:endParaRPr lang="ar-SY" dirty="0"/>
          </a:p>
        </p:txBody>
      </p:sp>
    </p:spTree>
    <p:extLst>
      <p:ext uri="{BB962C8B-B14F-4D97-AF65-F5344CB8AC3E}">
        <p14:creationId xmlns:p14="http://schemas.microsoft.com/office/powerpoint/2010/main" val="408672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EG" sz="3600" b="1" dirty="0">
                <a:solidFill>
                  <a:srgbClr val="C00000"/>
                </a:solidFill>
              </a:rPr>
              <a:t>القصور الكبدي و فرط التوتر البابي : </a:t>
            </a:r>
            <a:endParaRPr lang="en-US" sz="3600" b="1" dirty="0">
              <a:solidFill>
                <a:srgbClr val="C00000"/>
              </a:solidFill>
            </a:endParaRPr>
          </a:p>
          <a:p>
            <a:r>
              <a:rPr lang="ar-EG" dirty="0"/>
              <a:t>في القصور الكبدي المزمن سواء كان ناتج عن انتان فيروسي أو الإدمان على الكحول أو الأمراض </a:t>
            </a:r>
            <a:r>
              <a:rPr lang="ar-EG" dirty="0" err="1"/>
              <a:t>الإستقلابية</a:t>
            </a:r>
            <a:r>
              <a:rPr lang="ar-EG" dirty="0"/>
              <a:t> و السموم , فإن تنخر الخلايا الكبدية المتواصل يؤدي في النهاية إلى </a:t>
            </a:r>
            <a:r>
              <a:rPr lang="ar-EG" b="1" dirty="0">
                <a:solidFill>
                  <a:srgbClr val="0070C0"/>
                </a:solidFill>
              </a:rPr>
              <a:t>تشمع الكبد </a:t>
            </a:r>
            <a:endParaRPr lang="en-US" b="1" dirty="0">
              <a:solidFill>
                <a:srgbClr val="0070C0"/>
              </a:solidFill>
            </a:endParaRPr>
          </a:p>
          <a:p>
            <a:r>
              <a:rPr lang="ar-EG" b="1" dirty="0">
                <a:solidFill>
                  <a:srgbClr val="00B0F0"/>
                </a:solidFill>
              </a:rPr>
              <a:t>فرط التوتر البابي </a:t>
            </a:r>
            <a:r>
              <a:rPr lang="ar-EG" dirty="0"/>
              <a:t>يصنف من حيث السبب إلى ثلاث مجموعات ( قبل الجيوب الكبدية – في الجيوب الكبدية – بعد الجيوب الكبدية ) </a:t>
            </a:r>
            <a:endParaRPr lang="en-US" dirty="0"/>
          </a:p>
          <a:p>
            <a:endParaRPr lang="ar-SY" dirty="0"/>
          </a:p>
        </p:txBody>
      </p:sp>
    </p:spTree>
    <p:extLst>
      <p:ext uri="{BB962C8B-B14F-4D97-AF65-F5344CB8AC3E}">
        <p14:creationId xmlns:p14="http://schemas.microsoft.com/office/powerpoint/2010/main" val="417511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251520" y="19968"/>
            <a:ext cx="4330824" cy="1143000"/>
          </a:xfrm>
        </p:spPr>
        <p:txBody>
          <a:bodyPr/>
          <a:lstStyle/>
          <a:p>
            <a:pPr eaLnBrk="1" hangingPunct="1">
              <a:defRPr/>
            </a:pPr>
            <a:r>
              <a:rPr lang="en-US" dirty="0" smtClean="0"/>
              <a:t>NORMAL</a:t>
            </a:r>
          </a:p>
        </p:txBody>
      </p:sp>
      <p:pic>
        <p:nvPicPr>
          <p:cNvPr id="5123" name="Picture 4" descr="LIVER0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023030"/>
            <a:ext cx="4716016" cy="2959968"/>
          </a:xfr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408317" y="188640"/>
            <a:ext cx="5484163" cy="461665"/>
          </a:xfrm>
          <a:prstGeom prst="rect">
            <a:avLst/>
          </a:prstGeom>
        </p:spPr>
        <p:txBody>
          <a:bodyPr wrap="square">
            <a:spAutoFit/>
          </a:bodyPr>
          <a:lstStyle/>
          <a:p>
            <a:r>
              <a:rPr lang="en-US" sz="2400" b="1" dirty="0" err="1"/>
              <a:t>Micronodular</a:t>
            </a:r>
            <a:r>
              <a:rPr lang="en-US" sz="2400" b="1" dirty="0"/>
              <a:t> Cirrhosis</a:t>
            </a:r>
            <a:endParaRPr lang="ar-SY" sz="2400" b="1" dirty="0"/>
          </a:p>
        </p:txBody>
      </p:sp>
      <p:pic>
        <p:nvPicPr>
          <p:cNvPr id="5" name="Picture 4" descr="micronod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16017" y="1023030"/>
            <a:ext cx="4407834" cy="295996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251521" y="4869160"/>
            <a:ext cx="3960440" cy="461665"/>
          </a:xfrm>
          <a:prstGeom prst="rect">
            <a:avLst/>
          </a:prstGeom>
        </p:spPr>
        <p:txBody>
          <a:bodyPr wrap="square">
            <a:spAutoFit/>
          </a:bodyPr>
          <a:lstStyle/>
          <a:p>
            <a:r>
              <a:rPr lang="en-US" sz="2400" b="1" dirty="0" err="1"/>
              <a:t>Macronodular</a:t>
            </a:r>
            <a:r>
              <a:rPr lang="en-US" sz="2400" b="1" dirty="0"/>
              <a:t> Cirrhosis</a:t>
            </a:r>
            <a:endParaRPr lang="ar-SY" sz="2400" b="1" dirty="0"/>
          </a:p>
        </p:txBody>
      </p:sp>
      <p:pic>
        <p:nvPicPr>
          <p:cNvPr id="7" name="Picture 4" descr="macronodu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381489" y="3742556"/>
            <a:ext cx="4742362" cy="311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1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scit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911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asciti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3" y="1219200"/>
            <a:ext cx="51577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51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5937523"/>
          </a:xfrm>
        </p:spPr>
        <p:txBody>
          <a:bodyPr>
            <a:normAutofit/>
          </a:bodyPr>
          <a:lstStyle/>
          <a:p>
            <a:r>
              <a:rPr lang="ar-EG" b="1" dirty="0">
                <a:solidFill>
                  <a:srgbClr val="FF0000"/>
                </a:solidFill>
              </a:rPr>
              <a:t>متلازمة بود-</a:t>
            </a:r>
            <a:r>
              <a:rPr lang="ar-EG" b="1" dirty="0" err="1">
                <a:solidFill>
                  <a:srgbClr val="FF0000"/>
                </a:solidFill>
              </a:rPr>
              <a:t>كياري</a:t>
            </a:r>
            <a:r>
              <a:rPr lang="ar-EG" b="1" dirty="0">
                <a:solidFill>
                  <a:srgbClr val="FF0000"/>
                </a:solidFill>
              </a:rPr>
              <a:t> :  </a:t>
            </a:r>
            <a:r>
              <a:rPr lang="ar-EG" dirty="0"/>
              <a:t>أكثر شيوعاً عند النساء , و تنجم عن </a:t>
            </a:r>
            <a:r>
              <a:rPr lang="ar-EG" b="1" dirty="0">
                <a:solidFill>
                  <a:srgbClr val="00B050"/>
                </a:solidFill>
              </a:rPr>
              <a:t>خثار  في الأوردة  الكبدية  يؤدي إلى التشمع الكبدي </a:t>
            </a:r>
            <a:r>
              <a:rPr lang="ar-EG" dirty="0"/>
              <a:t>بعد الجيوب الكبدية </a:t>
            </a:r>
            <a:endParaRPr lang="en-US" dirty="0"/>
          </a:p>
          <a:p>
            <a:r>
              <a:rPr lang="ar-EG" b="1" dirty="0">
                <a:solidFill>
                  <a:srgbClr val="C00000"/>
                </a:solidFill>
              </a:rPr>
              <a:t>الأعراض : </a:t>
            </a:r>
            <a:r>
              <a:rPr lang="ar-EG" dirty="0"/>
              <a:t>-  تتظاهر بطيف واسع من التظاهرات بدءاً من الحالات </a:t>
            </a:r>
            <a:r>
              <a:rPr lang="ar-EG" dirty="0" err="1"/>
              <a:t>اللا</a:t>
            </a:r>
            <a:r>
              <a:rPr lang="ar-EG" dirty="0"/>
              <a:t> عرضية حتى قصور الكبد الصاعق </a:t>
            </a:r>
            <a:endParaRPr lang="en-US" dirty="0"/>
          </a:p>
          <a:p>
            <a:r>
              <a:rPr lang="ar-EG" dirty="0"/>
              <a:t> و من الأعراض اليرقان – الحبن-  الضخامة الكبدية  . </a:t>
            </a:r>
            <a:endParaRPr lang="en-US" dirty="0"/>
          </a:p>
          <a:p>
            <a:r>
              <a:rPr lang="ar-EG" b="1" dirty="0">
                <a:solidFill>
                  <a:srgbClr val="C00000"/>
                </a:solidFill>
              </a:rPr>
              <a:t>التشخيص : </a:t>
            </a:r>
            <a:r>
              <a:rPr lang="ar-EG" dirty="0"/>
              <a:t>الإيكو دوبلر و يكشف خثار الأوردة الكبدية </a:t>
            </a:r>
            <a:endParaRPr lang="en-US" dirty="0"/>
          </a:p>
          <a:p>
            <a:r>
              <a:rPr lang="ar-EG" b="1" dirty="0">
                <a:solidFill>
                  <a:srgbClr val="C00000"/>
                </a:solidFill>
              </a:rPr>
              <a:t>العلاج : </a:t>
            </a:r>
            <a:r>
              <a:rPr lang="ar-EG" b="1" dirty="0">
                <a:solidFill>
                  <a:srgbClr val="00B050"/>
                </a:solidFill>
              </a:rPr>
              <a:t>مضادات التخثر </a:t>
            </a:r>
            <a:r>
              <a:rPr lang="ar-EG" dirty="0"/>
              <a:t>هي المعالجة الأولية المعيارية و عدم </a:t>
            </a:r>
            <a:r>
              <a:rPr lang="ar-EG" dirty="0" err="1"/>
              <a:t>الإستجابة</a:t>
            </a:r>
            <a:r>
              <a:rPr lang="ar-EG" dirty="0"/>
              <a:t> نقوم بإجراء شنت بابي جهازي عبر </a:t>
            </a:r>
            <a:r>
              <a:rPr lang="ar-EG" dirty="0" err="1"/>
              <a:t>الوداجي</a:t>
            </a:r>
            <a:r>
              <a:rPr lang="ar-EG" dirty="0"/>
              <a:t> داخل الكبد </a:t>
            </a:r>
            <a:r>
              <a:rPr lang="en-US" b="1" dirty="0">
                <a:solidFill>
                  <a:srgbClr val="00B050"/>
                </a:solidFill>
              </a:rPr>
              <a:t>TIPS</a:t>
            </a:r>
            <a:r>
              <a:rPr lang="en-US" dirty="0"/>
              <a:t> </a:t>
            </a:r>
            <a:r>
              <a:rPr lang="ar-EG" dirty="0"/>
              <a:t> ( </a:t>
            </a:r>
            <a:r>
              <a:rPr lang="en-US" dirty="0" err="1"/>
              <a:t>Transjugular</a:t>
            </a:r>
            <a:r>
              <a:rPr lang="en-US" dirty="0"/>
              <a:t> Intrahepatic </a:t>
            </a:r>
            <a:r>
              <a:rPr lang="en-US" dirty="0" err="1"/>
              <a:t>Portosystemic</a:t>
            </a:r>
            <a:r>
              <a:rPr lang="en-US" dirty="0"/>
              <a:t> </a:t>
            </a:r>
            <a:r>
              <a:rPr lang="ar-EG" dirty="0"/>
              <a:t> ) , أو </a:t>
            </a:r>
            <a:r>
              <a:rPr lang="ar-EG" dirty="0" err="1"/>
              <a:t>شنط</a:t>
            </a:r>
            <a:r>
              <a:rPr lang="ar-EG" dirty="0"/>
              <a:t> جراحي بابي أجوفي </a:t>
            </a:r>
            <a:endParaRPr lang="en-US" dirty="0"/>
          </a:p>
          <a:p>
            <a:endParaRPr lang="ar-SY" dirty="0"/>
          </a:p>
        </p:txBody>
      </p:sp>
    </p:spTree>
    <p:extLst>
      <p:ext uri="{BB962C8B-B14F-4D97-AF65-F5344CB8AC3E}">
        <p14:creationId xmlns:p14="http://schemas.microsoft.com/office/powerpoint/2010/main" val="366064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Budd Chiari Syndrome</a:t>
            </a:r>
          </a:p>
        </p:txBody>
      </p:sp>
      <p:sp>
        <p:nvSpPr>
          <p:cNvPr id="110595" name="Rectangle 3"/>
          <p:cNvSpPr>
            <a:spLocks noGrp="1" noChangeArrowheads="1"/>
          </p:cNvSpPr>
          <p:nvPr>
            <p:ph type="body" idx="1"/>
          </p:nvPr>
        </p:nvSpPr>
        <p:spPr/>
        <p:txBody>
          <a:bodyPr/>
          <a:lstStyle/>
          <a:p>
            <a:pPr>
              <a:lnSpc>
                <a:spcPct val="90000"/>
              </a:lnSpc>
            </a:pPr>
            <a:r>
              <a:rPr lang="en-US" sz="2400"/>
              <a:t>Just know that it is thrombosis of hepatic veins</a:t>
            </a:r>
          </a:p>
          <a:p>
            <a:pPr>
              <a:lnSpc>
                <a:spcPct val="90000"/>
              </a:lnSpc>
            </a:pPr>
            <a:r>
              <a:rPr lang="en-US" sz="2400"/>
              <a:t>May be acute or chronic</a:t>
            </a:r>
          </a:p>
          <a:p>
            <a:pPr>
              <a:lnSpc>
                <a:spcPct val="90000"/>
              </a:lnSpc>
            </a:pPr>
            <a:r>
              <a:rPr lang="en-US" sz="2400"/>
              <a:t>May be associated with hypercoagulable state therefore must do thrombophilia screen. Also look for underlying maliganacy</a:t>
            </a:r>
          </a:p>
          <a:p>
            <a:pPr>
              <a:lnSpc>
                <a:spcPct val="90000"/>
              </a:lnSpc>
            </a:pPr>
            <a:r>
              <a:rPr lang="en-US" sz="2400"/>
              <a:t>Can occur with hydatid cysts</a:t>
            </a:r>
          </a:p>
          <a:p>
            <a:pPr>
              <a:lnSpc>
                <a:spcPct val="90000"/>
              </a:lnSpc>
            </a:pPr>
            <a:r>
              <a:rPr lang="en-US" sz="2400"/>
              <a:t>Presentation: Nausea, Vomiting, Abdo pain, Tender hepatomegally and loss of hepatojugular reflex</a:t>
            </a:r>
          </a:p>
          <a:p>
            <a:pPr>
              <a:lnSpc>
                <a:spcPct val="90000"/>
              </a:lnSpc>
            </a:pPr>
            <a:r>
              <a:rPr lang="en-US" sz="2400"/>
              <a:t>Tx: call a hepatologist: may need TIPPS or may need portocaval or splenorenal anastomosis. May be thrombolysable. Always call for help.</a:t>
            </a:r>
          </a:p>
        </p:txBody>
      </p:sp>
    </p:spTree>
    <p:extLst>
      <p:ext uri="{BB962C8B-B14F-4D97-AF65-F5344CB8AC3E}">
        <p14:creationId xmlns:p14="http://schemas.microsoft.com/office/powerpoint/2010/main" val="908478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363272" cy="5649491"/>
          </a:xfrm>
        </p:spPr>
        <p:txBody>
          <a:bodyPr>
            <a:normAutofit fontScale="92500" lnSpcReduction="10000"/>
          </a:bodyPr>
          <a:lstStyle/>
          <a:p>
            <a:r>
              <a:rPr lang="ar-EG" sz="3800" b="1" dirty="0" err="1">
                <a:solidFill>
                  <a:srgbClr val="C00000"/>
                </a:solidFill>
              </a:rPr>
              <a:t>أخماج</a:t>
            </a:r>
            <a:r>
              <a:rPr lang="ar-EG" sz="3800" b="1" dirty="0">
                <a:solidFill>
                  <a:srgbClr val="C00000"/>
                </a:solidFill>
              </a:rPr>
              <a:t> الكبد : </a:t>
            </a:r>
            <a:endParaRPr lang="en-US" sz="3800" b="1" dirty="0">
              <a:solidFill>
                <a:srgbClr val="C00000"/>
              </a:solidFill>
            </a:endParaRPr>
          </a:p>
          <a:p>
            <a:r>
              <a:rPr lang="ar-EG" dirty="0" smtClean="0"/>
              <a:t>تصل </a:t>
            </a:r>
            <a:r>
              <a:rPr lang="ar-EG" dirty="0"/>
              <a:t>الجراثيم </a:t>
            </a:r>
            <a:r>
              <a:rPr lang="ar-EG" dirty="0" smtClean="0"/>
              <a:t>الممرضة </a:t>
            </a:r>
            <a:r>
              <a:rPr lang="ar-EG" dirty="0"/>
              <a:t>إلى الكبد عن طريق </a:t>
            </a:r>
            <a:r>
              <a:rPr lang="ar-EG" dirty="0" smtClean="0"/>
              <a:t>:</a:t>
            </a:r>
            <a:endParaRPr lang="ar-SY" dirty="0" smtClean="0"/>
          </a:p>
          <a:p>
            <a:r>
              <a:rPr lang="ar-EG" b="1" dirty="0" smtClean="0">
                <a:solidFill>
                  <a:srgbClr val="00B050"/>
                </a:solidFill>
              </a:rPr>
              <a:t>آ </a:t>
            </a:r>
            <a:r>
              <a:rPr lang="ar-EG" b="1" dirty="0">
                <a:solidFill>
                  <a:srgbClr val="00B050"/>
                </a:solidFill>
              </a:rPr>
              <a:t>- عن طريق وريد الباب </a:t>
            </a:r>
            <a:r>
              <a:rPr lang="ar-EG" dirty="0"/>
              <a:t>من بؤرة أولية في الأنبوب الهضمي ( التهاب زائدة دودية حاد قيحي – سرطانات الكولون </a:t>
            </a:r>
            <a:r>
              <a:rPr lang="ar-EG" dirty="0" err="1"/>
              <a:t>المخموجة</a:t>
            </a:r>
            <a:r>
              <a:rPr lang="ar-EG" dirty="0"/>
              <a:t> – </a:t>
            </a:r>
            <a:r>
              <a:rPr lang="ar-EG" dirty="0" err="1"/>
              <a:t>التيفية</a:t>
            </a:r>
            <a:r>
              <a:rPr lang="ar-EG" dirty="0"/>
              <a:t> – التهاب الكولون الزحاري – التهاب </a:t>
            </a:r>
            <a:r>
              <a:rPr lang="ar-EG" dirty="0" err="1"/>
              <a:t>الرتوج</a:t>
            </a:r>
            <a:r>
              <a:rPr lang="ar-EG" dirty="0"/>
              <a:t> ) </a:t>
            </a:r>
            <a:endParaRPr lang="en-US" dirty="0"/>
          </a:p>
          <a:p>
            <a:r>
              <a:rPr lang="ar-EG" dirty="0"/>
              <a:t>  </a:t>
            </a:r>
            <a:r>
              <a:rPr lang="ar-EG" b="1" dirty="0">
                <a:solidFill>
                  <a:srgbClr val="00B050"/>
                </a:solidFill>
              </a:rPr>
              <a:t>ب - عن طريق الأوعية الصفراوية </a:t>
            </a:r>
            <a:r>
              <a:rPr lang="ar-EG" dirty="0"/>
              <a:t>نتيجة التهاب طرق صفراوية صاعد لوجود حصيات قناة جامعة أو تضيق فيها  </a:t>
            </a:r>
            <a:endParaRPr lang="en-US" dirty="0"/>
          </a:p>
          <a:p>
            <a:r>
              <a:rPr lang="ar-EG" b="1" dirty="0">
                <a:solidFill>
                  <a:srgbClr val="00B050"/>
                </a:solidFill>
              </a:rPr>
              <a:t>ج- عن طريق الشريان الكبدي : </a:t>
            </a:r>
            <a:r>
              <a:rPr lang="ar-EG" dirty="0"/>
              <a:t>بعد تجرثم الدم , أو من بؤرة ذات عظم و نقي  , </a:t>
            </a:r>
            <a:endParaRPr lang="ar-SY" dirty="0" smtClean="0"/>
          </a:p>
          <a:p>
            <a:r>
              <a:rPr lang="ar-EG" b="1" dirty="0" smtClean="0">
                <a:solidFill>
                  <a:srgbClr val="00B050"/>
                </a:solidFill>
              </a:rPr>
              <a:t>أو </a:t>
            </a:r>
            <a:r>
              <a:rPr lang="ar-EG" b="1" dirty="0" err="1">
                <a:solidFill>
                  <a:srgbClr val="00B050"/>
                </a:solidFill>
              </a:rPr>
              <a:t>بالإمتداد</a:t>
            </a:r>
            <a:r>
              <a:rPr lang="ar-EG" b="1" dirty="0">
                <a:solidFill>
                  <a:srgbClr val="00B050"/>
                </a:solidFill>
              </a:rPr>
              <a:t> المباشر من خراجات تحت الحجاب الحاجز أو من تقيحات الجنب </a:t>
            </a:r>
            <a:endParaRPr lang="en-US" b="1" dirty="0">
              <a:solidFill>
                <a:srgbClr val="00B050"/>
              </a:solidFill>
            </a:endParaRPr>
          </a:p>
          <a:p>
            <a:endParaRPr lang="ar-SY" dirty="0"/>
          </a:p>
        </p:txBody>
      </p:sp>
    </p:spTree>
    <p:extLst>
      <p:ext uri="{BB962C8B-B14F-4D97-AF65-F5344CB8AC3E}">
        <p14:creationId xmlns:p14="http://schemas.microsoft.com/office/powerpoint/2010/main" val="328962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274638"/>
            <a:ext cx="8229600" cy="715962"/>
          </a:xfrm>
        </p:spPr>
        <p:txBody>
          <a:bodyPr rtlCol="0">
            <a:normAutofit fontScale="90000"/>
          </a:bodyPr>
          <a:lstStyle/>
          <a:p>
            <a:pPr eaLnBrk="1" fontAlgn="auto" hangingPunct="1">
              <a:spcAft>
                <a:spcPts val="0"/>
              </a:spcAft>
              <a:defRPr/>
            </a:pPr>
            <a:r>
              <a:rPr lang="en-US" kern="1200" dirty="0"/>
              <a:t>Ant. View of the liver</a:t>
            </a:r>
            <a:endParaRPr lang="ar-JO" kern="1200" dirty="0"/>
          </a:p>
        </p:txBody>
      </p:sp>
      <p:pic>
        <p:nvPicPr>
          <p:cNvPr id="11268" name="Picture 2" descr="http://home.comcast.net/~wnor/liveran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524000"/>
            <a:ext cx="51244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0" y="2060848"/>
            <a:ext cx="3635896" cy="1938992"/>
          </a:xfrm>
          <a:prstGeom prst="rect">
            <a:avLst/>
          </a:prstGeom>
        </p:spPr>
        <p:txBody>
          <a:bodyPr wrap="square">
            <a:spAutoFit/>
          </a:bodyPr>
          <a:lstStyle/>
          <a:p>
            <a:r>
              <a:rPr lang="ar-EG" sz="2400" dirty="0"/>
              <a:t>يقسم الكبد تشريحياً إلى فصين أيمن و أيسر بواسطة الرباط المنجلي(الذي يمتد بين الوجه المحدب و جدار البطن الأمامي   )   و يخدم كعلامة سطحية </a:t>
            </a:r>
            <a:endParaRPr lang="ar-SY" sz="2400" dirty="0"/>
          </a:p>
        </p:txBody>
      </p:sp>
    </p:spTree>
    <p:extLst>
      <p:ext uri="{BB962C8B-B14F-4D97-AF65-F5344CB8AC3E}">
        <p14:creationId xmlns:p14="http://schemas.microsoft.com/office/powerpoint/2010/main" val="3474007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6059016" cy="836712"/>
          </a:xfrm>
        </p:spPr>
        <p:txBody>
          <a:bodyPr>
            <a:normAutofit/>
          </a:bodyPr>
          <a:lstStyle/>
          <a:p>
            <a:r>
              <a:rPr lang="en-US" b="1" dirty="0"/>
              <a:t>Etiology</a:t>
            </a:r>
          </a:p>
        </p:txBody>
      </p:sp>
      <p:pic>
        <p:nvPicPr>
          <p:cNvPr id="32773" name="Picture 5" descr="188616-188802-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4" y="692696"/>
            <a:ext cx="9131175"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5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7571184" cy="908720"/>
          </a:xfrm>
        </p:spPr>
        <p:txBody>
          <a:bodyPr>
            <a:normAutofit/>
          </a:bodyPr>
          <a:lstStyle/>
          <a:p>
            <a:r>
              <a:rPr lang="en-IE" sz="3600" b="1" u="sng" dirty="0"/>
              <a:t>Clinical features</a:t>
            </a:r>
            <a:endParaRPr lang="en-GB" sz="3600" b="1" u="sng" dirty="0"/>
          </a:p>
        </p:txBody>
      </p:sp>
      <p:sp>
        <p:nvSpPr>
          <p:cNvPr id="17411" name="Rectangle 3"/>
          <p:cNvSpPr>
            <a:spLocks noGrp="1" noChangeArrowheads="1"/>
          </p:cNvSpPr>
          <p:nvPr>
            <p:ph type="body" idx="1"/>
          </p:nvPr>
        </p:nvSpPr>
        <p:spPr>
          <a:xfrm>
            <a:off x="5076056" y="764704"/>
            <a:ext cx="3888432" cy="5361459"/>
          </a:xfrm>
        </p:spPr>
        <p:txBody>
          <a:bodyPr>
            <a:normAutofit fontScale="85000" lnSpcReduction="20000"/>
          </a:bodyPr>
          <a:lstStyle/>
          <a:p>
            <a:pPr>
              <a:lnSpc>
                <a:spcPct val="90000"/>
              </a:lnSpc>
            </a:pPr>
            <a:r>
              <a:rPr lang="en-IE" dirty="0"/>
              <a:t>Fever, chills, malaise, anorexia, weight loss</a:t>
            </a:r>
          </a:p>
          <a:p>
            <a:pPr>
              <a:lnSpc>
                <a:spcPct val="90000"/>
              </a:lnSpc>
            </a:pPr>
            <a:r>
              <a:rPr lang="en-IE" dirty="0"/>
              <a:t>Dull RUQ pain at times</a:t>
            </a:r>
          </a:p>
          <a:p>
            <a:pPr>
              <a:lnSpc>
                <a:spcPct val="90000"/>
              </a:lnSpc>
            </a:pPr>
            <a:r>
              <a:rPr lang="en-IE" dirty="0"/>
              <a:t>Diaphragmatic irritation: referred pain (</a:t>
            </a:r>
            <a:r>
              <a:rPr lang="en-IE" dirty="0" err="1"/>
              <a:t>Rt</a:t>
            </a:r>
            <a:r>
              <a:rPr lang="en-IE" dirty="0"/>
              <a:t> shoulder), </a:t>
            </a:r>
            <a:r>
              <a:rPr lang="en-IE" dirty="0" smtClean="0"/>
              <a:t>Tender </a:t>
            </a:r>
            <a:r>
              <a:rPr lang="en-IE" dirty="0">
                <a:solidFill>
                  <a:srgbClr val="00B050"/>
                </a:solidFill>
              </a:rPr>
              <a:t>hepatomegaly</a:t>
            </a:r>
          </a:p>
          <a:p>
            <a:r>
              <a:rPr lang="en-IE" dirty="0">
                <a:solidFill>
                  <a:srgbClr val="00B050"/>
                </a:solidFill>
              </a:rPr>
              <a:t>Mid-</a:t>
            </a:r>
            <a:r>
              <a:rPr lang="en-IE" dirty="0" err="1">
                <a:solidFill>
                  <a:srgbClr val="00B050"/>
                </a:solidFill>
              </a:rPr>
              <a:t>epigastric</a:t>
            </a:r>
            <a:r>
              <a:rPr lang="en-IE" dirty="0">
                <a:solidFill>
                  <a:srgbClr val="00B050"/>
                </a:solidFill>
              </a:rPr>
              <a:t> </a:t>
            </a:r>
            <a:r>
              <a:rPr lang="en-IE" dirty="0" smtClean="0">
                <a:solidFill>
                  <a:srgbClr val="00B050"/>
                </a:solidFill>
              </a:rPr>
              <a:t>tenderness</a:t>
            </a:r>
            <a:endParaRPr lang="ar-SY" dirty="0" smtClean="0">
              <a:solidFill>
                <a:srgbClr val="00B050"/>
              </a:solidFill>
            </a:endParaRPr>
          </a:p>
          <a:p>
            <a:r>
              <a:rPr lang="en-IE" dirty="0" smtClean="0"/>
              <a:t>Pleural </a:t>
            </a:r>
            <a:r>
              <a:rPr lang="en-IE" dirty="0"/>
              <a:t>rub, pleural effusion, decreased basal breath sounds</a:t>
            </a:r>
          </a:p>
          <a:p>
            <a:r>
              <a:rPr lang="en-IE" dirty="0">
                <a:solidFill>
                  <a:srgbClr val="00B050"/>
                </a:solidFill>
              </a:rPr>
              <a:t>Jaundice not often present (25</a:t>
            </a:r>
            <a:r>
              <a:rPr lang="en-IE" dirty="0" smtClean="0">
                <a:solidFill>
                  <a:srgbClr val="00B050"/>
                </a:solidFill>
              </a:rPr>
              <a:t>%)</a:t>
            </a:r>
            <a:endParaRPr lang="ar-SY" dirty="0" smtClean="0"/>
          </a:p>
          <a:p>
            <a:pPr>
              <a:lnSpc>
                <a:spcPct val="90000"/>
              </a:lnSpc>
            </a:pPr>
            <a:endParaRPr lang="en-GB" dirty="0"/>
          </a:p>
        </p:txBody>
      </p:sp>
      <p:sp>
        <p:nvSpPr>
          <p:cNvPr id="2" name="مستطيل 1"/>
          <p:cNvSpPr/>
          <p:nvPr/>
        </p:nvSpPr>
        <p:spPr>
          <a:xfrm>
            <a:off x="107504" y="1196752"/>
            <a:ext cx="3744416" cy="4585871"/>
          </a:xfrm>
          <a:prstGeom prst="rect">
            <a:avLst/>
          </a:prstGeom>
        </p:spPr>
        <p:txBody>
          <a:bodyPr wrap="square">
            <a:spAutoFit/>
          </a:bodyPr>
          <a:lstStyle/>
          <a:p>
            <a:r>
              <a:rPr lang="ar-EG" sz="2400" dirty="0"/>
              <a:t>غالباً ما تكون ا</a:t>
            </a:r>
            <a:r>
              <a:rPr lang="ar-EG" sz="2400" b="1" dirty="0">
                <a:solidFill>
                  <a:srgbClr val="00B050"/>
                </a:solidFill>
              </a:rPr>
              <a:t>لخراجة وحيدة , كبيرة , و </a:t>
            </a:r>
            <a:r>
              <a:rPr lang="ar-EG" sz="2400" b="1" dirty="0" err="1">
                <a:solidFill>
                  <a:srgbClr val="00B050"/>
                </a:solidFill>
              </a:rPr>
              <a:t>متوضعة</a:t>
            </a:r>
            <a:r>
              <a:rPr lang="ar-EG" sz="2400" b="1" dirty="0">
                <a:solidFill>
                  <a:srgbClr val="00B050"/>
                </a:solidFill>
              </a:rPr>
              <a:t> في الفص الأيمن </a:t>
            </a:r>
            <a:r>
              <a:rPr lang="ar-EG" sz="2400" dirty="0"/>
              <a:t>, و قد تكون متعددة </a:t>
            </a:r>
            <a:endParaRPr lang="en-US" sz="2400" dirty="0"/>
          </a:p>
          <a:p>
            <a:r>
              <a:rPr lang="ar-EG" sz="2800" b="1" dirty="0">
                <a:solidFill>
                  <a:srgbClr val="C00000"/>
                </a:solidFill>
              </a:rPr>
              <a:t>الأعراض و العلامات : </a:t>
            </a:r>
            <a:r>
              <a:rPr lang="ar-EG" sz="2400" dirty="0"/>
              <a:t>ألم بطني </a:t>
            </a:r>
            <a:r>
              <a:rPr lang="ar-EG" sz="2400" dirty="0" err="1"/>
              <a:t>شرسوفي</a:t>
            </a:r>
            <a:r>
              <a:rPr lang="ar-EG" sz="2400" dirty="0"/>
              <a:t> و في المراق الأيمن , حرارة و </a:t>
            </a:r>
            <a:r>
              <a:rPr lang="ar-EG" sz="2400" dirty="0" err="1"/>
              <a:t>عرواءات</a:t>
            </a:r>
            <a:r>
              <a:rPr lang="ar-EG" sz="2400" dirty="0"/>
              <a:t> , قمه و أحياناً يرقان </a:t>
            </a:r>
            <a:endParaRPr lang="en-US" sz="2400" dirty="0"/>
          </a:p>
          <a:p>
            <a:r>
              <a:rPr lang="ar-EG" sz="2400" dirty="0"/>
              <a:t>و ضخامة كبدية مؤلمة  و تقفع البطن  حسب حالة الخراج </a:t>
            </a:r>
            <a:endParaRPr lang="en-US" sz="2400" dirty="0"/>
          </a:p>
          <a:p>
            <a:r>
              <a:rPr lang="ar-EG" sz="2400" b="1" dirty="0">
                <a:solidFill>
                  <a:srgbClr val="C00000"/>
                </a:solidFill>
              </a:rPr>
              <a:t>التشخيص : </a:t>
            </a:r>
            <a:r>
              <a:rPr lang="ar-EG" sz="2400" dirty="0"/>
              <a:t>ارتفاع الكريات البيض على حساب المعتدلات  و فقر دم ثانوي </a:t>
            </a:r>
            <a:endParaRPr lang="en-US" sz="2400" dirty="0"/>
          </a:p>
        </p:txBody>
      </p:sp>
    </p:spTree>
    <p:extLst>
      <p:ext uri="{BB962C8B-B14F-4D97-AF65-F5344CB8AC3E}">
        <p14:creationId xmlns:p14="http://schemas.microsoft.com/office/powerpoint/2010/main" val="120912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lide(fromBottom)">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slide(fromBottom)">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slide(fromBottom)">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slide(fromBottom)">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slide(fromBottom)">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slide(fromBottom)">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ChangeArrowheads="1"/>
          </p:cNvSpPr>
          <p:nvPr/>
        </p:nvSpPr>
        <p:spPr bwMode="auto">
          <a:xfrm>
            <a:off x="609600" y="4953000"/>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tx2"/>
              </a:buClr>
              <a:buSzPct val="75000"/>
              <a:buFont typeface="Wingdings" pitchFamily="2" charset="2"/>
              <a:buNone/>
            </a:pPr>
            <a:r>
              <a:rPr lang="en-GB" sz="2600" dirty="0">
                <a:effectLst>
                  <a:outerShdw blurRad="38100" dist="38100" dir="2700000" algn="tl">
                    <a:srgbClr val="000000"/>
                  </a:outerShdw>
                </a:effectLst>
                <a:cs typeface="Times New Roman" pitchFamily="18" charset="0"/>
              </a:rPr>
              <a:t>Liver CT scan shows hepatic abscesses in the right lobe </a:t>
            </a:r>
            <a:r>
              <a:rPr lang="en-GB" sz="2600" dirty="0" smtClean="0">
                <a:effectLst>
                  <a:outerShdw blurRad="38100" dist="38100" dir="2700000" algn="tl">
                    <a:srgbClr val="000000"/>
                  </a:outerShdw>
                </a:effectLst>
                <a:cs typeface="Times New Roman" pitchFamily="18" charset="0"/>
              </a:rPr>
              <a:t>.</a:t>
            </a:r>
            <a:endParaRPr lang="en-GB" sz="2600" dirty="0">
              <a:effectLst>
                <a:outerShdw blurRad="38100" dist="38100" dir="2700000" algn="tl">
                  <a:srgbClr val="000000"/>
                </a:outerShdw>
              </a:effectLst>
              <a:cs typeface="Times New Roman" pitchFamily="18" charset="0"/>
            </a:endParaRPr>
          </a:p>
        </p:txBody>
      </p:sp>
      <p:pic>
        <p:nvPicPr>
          <p:cNvPr id="73737" name="Picture 9" descr="D:\WARSAW'01\Presentation\fig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609600"/>
            <a:ext cx="5400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46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22860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endParaRPr lang="ru-RU"/>
          </a:p>
        </p:txBody>
      </p:sp>
      <p:sp>
        <p:nvSpPr>
          <p:cNvPr id="71684" name="Line 4"/>
          <p:cNvSpPr>
            <a:spLocks noChangeShapeType="1"/>
          </p:cNvSpPr>
          <p:nvPr/>
        </p:nvSpPr>
        <p:spPr bwMode="auto">
          <a:xfrm flipV="1">
            <a:off x="0" y="6096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sp>
        <p:nvSpPr>
          <p:cNvPr id="71688" name="Rectangle 8"/>
          <p:cNvSpPr>
            <a:spLocks noChangeArrowheads="1"/>
          </p:cNvSpPr>
          <p:nvPr/>
        </p:nvSpPr>
        <p:spPr bwMode="auto">
          <a:xfrm>
            <a:off x="0" y="7620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GB" sz="3000" b="1">
                <a:solidFill>
                  <a:schemeClr val="tx2"/>
                </a:solidFill>
                <a:effectLst>
                  <a:outerShdw blurRad="38100" dist="38100" dir="2700000" algn="tl">
                    <a:srgbClr val="000000"/>
                  </a:outerShdw>
                </a:effectLst>
                <a:cs typeface="Times New Roman" pitchFamily="18" charset="0"/>
              </a:rPr>
              <a:t>DIFFERENTIAL DIAGNOSIS: abscess</a:t>
            </a:r>
            <a:endParaRPr lang="ru-RU" sz="3000" b="1">
              <a:solidFill>
                <a:schemeClr val="tx2"/>
              </a:solidFill>
              <a:effectLst>
                <a:outerShdw blurRad="38100" dist="38100" dir="2700000" algn="tl">
                  <a:srgbClr val="000000"/>
                </a:outerShdw>
              </a:effectLst>
              <a:cs typeface="Times New Roman" pitchFamily="18" charset="0"/>
            </a:endParaRPr>
          </a:p>
        </p:txBody>
      </p:sp>
      <p:sp>
        <p:nvSpPr>
          <p:cNvPr id="71689" name="Rectangle 9"/>
          <p:cNvSpPr>
            <a:spLocks noChangeArrowheads="1"/>
          </p:cNvSpPr>
          <p:nvPr/>
        </p:nvSpPr>
        <p:spPr bwMode="auto">
          <a:xfrm>
            <a:off x="609600" y="4800600"/>
            <a:ext cx="7924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tx2"/>
              </a:buClr>
              <a:buSzPct val="75000"/>
              <a:buFont typeface="Wingdings" pitchFamily="2" charset="2"/>
              <a:buNone/>
            </a:pPr>
            <a:r>
              <a:rPr lang="en-GB" sz="2600" dirty="0">
                <a:effectLst>
                  <a:outerShdw blurRad="38100" dist="38100" dir="2700000" algn="tl">
                    <a:srgbClr val="000000"/>
                  </a:outerShdw>
                </a:effectLst>
                <a:cs typeface="Times New Roman" pitchFamily="18" charset="0"/>
              </a:rPr>
              <a:t>CT scans of the liver in two different patients. Abscess in the right liver lobe (left) and atypical liver </a:t>
            </a:r>
            <a:r>
              <a:rPr lang="en-GB" sz="2600" dirty="0" err="1">
                <a:effectLst>
                  <a:outerShdw blurRad="38100" dist="38100" dir="2700000" algn="tl">
                    <a:srgbClr val="000000"/>
                  </a:outerShdw>
                </a:effectLst>
                <a:cs typeface="Times New Roman" pitchFamily="18" charset="0"/>
              </a:rPr>
              <a:t>haemangiomas</a:t>
            </a:r>
            <a:r>
              <a:rPr lang="en-GB" sz="2600" dirty="0">
                <a:effectLst>
                  <a:outerShdw blurRad="38100" dist="38100" dir="2700000" algn="tl">
                    <a:srgbClr val="000000"/>
                  </a:outerShdw>
                </a:effectLst>
                <a:cs typeface="Times New Roman" pitchFamily="18" charset="0"/>
              </a:rPr>
              <a:t> (right) for comparison.</a:t>
            </a:r>
          </a:p>
        </p:txBody>
      </p:sp>
      <p:pic>
        <p:nvPicPr>
          <p:cNvPr id="71690" name="Picture 10" descr="D:\WARSAW'01\Presentation\fig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1752600"/>
            <a:ext cx="3616325" cy="2876550"/>
          </a:xfrm>
          <a:prstGeom prst="rect">
            <a:avLst/>
          </a:prstGeom>
          <a:noFill/>
          <a:extLst>
            <a:ext uri="{909E8E84-426E-40DD-AFC4-6F175D3DCCD1}">
              <a14:hiddenFill xmlns:a14="http://schemas.microsoft.com/office/drawing/2010/main">
                <a:solidFill>
                  <a:srgbClr val="FFFFFF"/>
                </a:solidFill>
              </a14:hiddenFill>
            </a:ext>
          </a:extLst>
        </p:spPr>
      </p:pic>
      <p:pic>
        <p:nvPicPr>
          <p:cNvPr id="71691" name="Picture 11" descr="D:\WARSAW'01\Presentation\fig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68475"/>
            <a:ext cx="2879725"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9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304800"/>
            <a:ext cx="8640763" cy="1431925"/>
          </a:xfrm>
        </p:spPr>
        <p:txBody>
          <a:bodyPr/>
          <a:lstStyle/>
          <a:p>
            <a:r>
              <a:rPr lang="en-US" sz="2000">
                <a:latin typeface="Times New Roman" charset="0"/>
              </a:rPr>
              <a:t>Liver abscess, (a) Ultrasound showing a large transonic area (arrow) with echoes arising within it. (b) CT scan in another patient showing bilocular area of low attenuation in the right lobe of the liver (arrows). Ao, aorta; D, diaphragm; IVC, inferior vena cava; K, kidney; S, spleen; St, stomach.</a:t>
            </a:r>
            <a:endParaRPr lang="ru-RU" sz="2000">
              <a:latin typeface="Times New Roman" charset="0"/>
            </a:endParaRPr>
          </a:p>
        </p:txBody>
      </p:sp>
      <p:pic>
        <p:nvPicPr>
          <p:cNvPr id="337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205038"/>
            <a:ext cx="8713788" cy="3887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494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ver absces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99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23928" y="260648"/>
            <a:ext cx="5040560" cy="1323439"/>
          </a:xfrm>
          <a:prstGeom prst="rect">
            <a:avLst/>
          </a:prstGeom>
        </p:spPr>
        <p:txBody>
          <a:bodyPr wrap="square">
            <a:spAutoFit/>
          </a:bodyPr>
          <a:lstStyle/>
          <a:p>
            <a:r>
              <a:rPr lang="ar-SY" sz="2400" dirty="0" smtClean="0"/>
              <a:t>ا</a:t>
            </a:r>
            <a:r>
              <a:rPr lang="ar-EG" sz="3200" b="1" dirty="0" smtClean="0">
                <a:solidFill>
                  <a:srgbClr val="FF0000"/>
                </a:solidFill>
              </a:rPr>
              <a:t>لعلاج </a:t>
            </a:r>
            <a:r>
              <a:rPr lang="ar-EG" sz="3200" b="1" dirty="0">
                <a:solidFill>
                  <a:srgbClr val="FF0000"/>
                </a:solidFill>
              </a:rPr>
              <a:t>: </a:t>
            </a:r>
            <a:r>
              <a:rPr lang="ar-EG" sz="2400" dirty="0"/>
              <a:t>الصادات الحيوية وريدياً مع البزل الموجه بالإيكو و التصريف </a:t>
            </a:r>
            <a:r>
              <a:rPr lang="ar-EG" sz="2400" dirty="0" smtClean="0"/>
              <a:t>الجراحي</a:t>
            </a:r>
            <a:r>
              <a:rPr lang="ar-SY" sz="2400" dirty="0" smtClean="0"/>
              <a:t> </a:t>
            </a:r>
            <a:r>
              <a:rPr lang="ar-EG" sz="2400" dirty="0" smtClean="0"/>
              <a:t>بالجراحة </a:t>
            </a:r>
            <a:r>
              <a:rPr lang="ar-EG" sz="2400" dirty="0"/>
              <a:t>المفتوحة أو التنظيرية  عند عدم </a:t>
            </a:r>
            <a:r>
              <a:rPr lang="ar-EG" sz="2400" dirty="0" err="1"/>
              <a:t>الإستجابة</a:t>
            </a:r>
            <a:r>
              <a:rPr lang="ar-EG" sz="2400" dirty="0"/>
              <a:t> </a:t>
            </a:r>
            <a:endParaRPr lang="ar-SY" sz="2400" dirty="0"/>
          </a:p>
        </p:txBody>
      </p:sp>
      <p:pic>
        <p:nvPicPr>
          <p:cNvPr id="7" name="Picture 2" descr="liver absces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algn="l" rtl="0" eaLnBrk="0" fontAlgn="base" hangingPunct="0">
              <a:spcBef>
                <a:spcPct val="0"/>
              </a:spcBef>
              <a:spcAft>
                <a:spcPct val="0"/>
              </a:spcAft>
              <a:defRPr sz="4800">
                <a:solidFill>
                  <a:schemeClr val="tx1"/>
                </a:solidFill>
                <a:latin typeface="Arial" charset="0"/>
                <a:cs typeface="Arial" charset="0"/>
              </a:defRPr>
            </a:lvl6pPr>
            <a:lvl7pPr marL="2971800" indent="-228600" algn="l" rtl="0" eaLnBrk="0" fontAlgn="base" hangingPunct="0">
              <a:spcBef>
                <a:spcPct val="0"/>
              </a:spcBef>
              <a:spcAft>
                <a:spcPct val="0"/>
              </a:spcAft>
              <a:defRPr sz="4800">
                <a:solidFill>
                  <a:schemeClr val="tx1"/>
                </a:solidFill>
                <a:latin typeface="Arial" charset="0"/>
                <a:cs typeface="Arial" charset="0"/>
              </a:defRPr>
            </a:lvl7pPr>
            <a:lvl8pPr marL="3429000" indent="-228600" algn="l" rtl="0" eaLnBrk="0" fontAlgn="base" hangingPunct="0">
              <a:spcBef>
                <a:spcPct val="0"/>
              </a:spcBef>
              <a:spcAft>
                <a:spcPct val="0"/>
              </a:spcAft>
              <a:defRPr sz="4800">
                <a:solidFill>
                  <a:schemeClr val="tx1"/>
                </a:solidFill>
                <a:latin typeface="Arial" charset="0"/>
                <a:cs typeface="Arial" charset="0"/>
              </a:defRPr>
            </a:lvl8pPr>
            <a:lvl9pPr marL="3886200" indent="-228600" algn="l" rtl="0" eaLnBrk="0" fontAlgn="base" hangingPunct="0">
              <a:spcBef>
                <a:spcPct val="0"/>
              </a:spcBef>
              <a:spcAft>
                <a:spcPct val="0"/>
              </a:spcAft>
              <a:defRPr sz="4800">
                <a:solidFill>
                  <a:schemeClr val="tx1"/>
                </a:solidFill>
                <a:latin typeface="Arial" charset="0"/>
                <a:cs typeface="Arial" charset="0"/>
              </a:defRPr>
            </a:lvl9pPr>
          </a:lstStyle>
          <a:p>
            <a:pPr eaLnBrk="1" hangingPunct="1"/>
            <a:fld id="{2C02D58B-29B8-4162-88B9-FA724570602A}" type="slidenum">
              <a:rPr lang="en-US" sz="2600" smtClean="0">
                <a:solidFill>
                  <a:schemeClr val="bg1"/>
                </a:solidFill>
              </a:rPr>
              <a:pPr eaLnBrk="1" hangingPunct="1"/>
              <a:t>27</a:t>
            </a:fld>
            <a:endParaRPr lang="en-US" sz="2600" smtClean="0">
              <a:solidFill>
                <a:schemeClr val="bg1"/>
              </a:solidFill>
            </a:endParaRPr>
          </a:p>
        </p:txBody>
      </p:sp>
      <p:sp>
        <p:nvSpPr>
          <p:cNvPr id="3" name="مستطيل 2"/>
          <p:cNvSpPr/>
          <p:nvPr/>
        </p:nvSpPr>
        <p:spPr>
          <a:xfrm>
            <a:off x="3275856" y="188640"/>
            <a:ext cx="5688632" cy="1569660"/>
          </a:xfrm>
          <a:prstGeom prst="rect">
            <a:avLst/>
          </a:prstGeom>
        </p:spPr>
        <p:txBody>
          <a:bodyPr wrap="square">
            <a:spAutoFit/>
          </a:bodyPr>
          <a:lstStyle/>
          <a:p>
            <a:r>
              <a:rPr lang="ar-EG" sz="2400" dirty="0">
                <a:solidFill>
                  <a:srgbClr val="FF0000"/>
                </a:solidFill>
              </a:rPr>
              <a:t>ثانياً : خراجات الكبد الفطرية ( </a:t>
            </a:r>
            <a:r>
              <a:rPr lang="en-US" sz="2400" dirty="0"/>
              <a:t>Fungal Liver abscess</a:t>
            </a:r>
            <a:r>
              <a:rPr lang="ar-EG" sz="2400" dirty="0"/>
              <a:t>   ) : </a:t>
            </a:r>
            <a:r>
              <a:rPr lang="ar-EG" sz="2400" dirty="0" smtClean="0"/>
              <a:t> </a:t>
            </a:r>
            <a:r>
              <a:rPr lang="ar-EG" sz="2400" dirty="0"/>
              <a:t>المبيضات البيض , و تشكل 10% من خراجات الكبد , و غالباً ما تكون متعددة و صغيرة (2سم أو أقل ) , أما إذا اختلطت بالإنتان فسيكبر حجمها </a:t>
            </a:r>
            <a:endParaRPr lang="en-US" sz="2400" dirty="0"/>
          </a:p>
        </p:txBody>
      </p:sp>
      <p:sp>
        <p:nvSpPr>
          <p:cNvPr id="5" name="مستطيل 4"/>
          <p:cNvSpPr/>
          <p:nvPr/>
        </p:nvSpPr>
        <p:spPr>
          <a:xfrm>
            <a:off x="0" y="1758300"/>
            <a:ext cx="9144000" cy="4832092"/>
          </a:xfrm>
          <a:prstGeom prst="rect">
            <a:avLst/>
          </a:prstGeom>
        </p:spPr>
        <p:txBody>
          <a:bodyPr wrap="square">
            <a:spAutoFit/>
          </a:bodyPr>
          <a:lstStyle/>
          <a:p>
            <a:r>
              <a:rPr lang="ar-EG" sz="2400" b="1" dirty="0">
                <a:solidFill>
                  <a:srgbClr val="FF0000"/>
                </a:solidFill>
              </a:rPr>
              <a:t>ثالثاً: الخراجات </a:t>
            </a:r>
            <a:r>
              <a:rPr lang="ar-EG" sz="2400" b="1" dirty="0" err="1">
                <a:solidFill>
                  <a:srgbClr val="FF0000"/>
                </a:solidFill>
              </a:rPr>
              <a:t>الزحارية</a:t>
            </a:r>
            <a:r>
              <a:rPr lang="ar-EG" sz="2400" b="1" dirty="0">
                <a:solidFill>
                  <a:srgbClr val="FF0000"/>
                </a:solidFill>
              </a:rPr>
              <a:t> : (</a:t>
            </a:r>
            <a:r>
              <a:rPr lang="en-US" sz="2400" b="1" dirty="0">
                <a:solidFill>
                  <a:srgbClr val="FF0000"/>
                </a:solidFill>
              </a:rPr>
              <a:t>Amebic Abscess </a:t>
            </a:r>
            <a:r>
              <a:rPr lang="ar-EG" sz="2400" b="1" dirty="0">
                <a:solidFill>
                  <a:srgbClr val="FF0000"/>
                </a:solidFill>
              </a:rPr>
              <a:t> ) : </a:t>
            </a:r>
            <a:endParaRPr lang="en-US" sz="2400" b="1" dirty="0">
              <a:solidFill>
                <a:srgbClr val="FF0000"/>
              </a:solidFill>
            </a:endParaRPr>
          </a:p>
          <a:p>
            <a:r>
              <a:rPr lang="ar-EG" sz="2400" dirty="0" smtClean="0"/>
              <a:t>المتحول </a:t>
            </a:r>
            <a:r>
              <a:rPr lang="ar-EG" sz="2400" dirty="0"/>
              <a:t>الزحاري الحال للنسج  و يصل مع الغذاء بالشكل الكيسي و يتحول إلى </a:t>
            </a:r>
            <a:r>
              <a:rPr lang="ar-EG" sz="2400" dirty="0" err="1"/>
              <a:t>أتروفة</a:t>
            </a:r>
            <a:r>
              <a:rPr lang="ar-EG" sz="2400" dirty="0"/>
              <a:t> في الكولون و يحدث التهاب الأمعاء الزحاري و قسم ضئيل من المتحول الزحاري يصل عبر وريد الباب إلى الكبد و تتشكل الخراجة </a:t>
            </a:r>
            <a:r>
              <a:rPr lang="ar-EG" sz="2400" dirty="0" err="1"/>
              <a:t>الزحارية</a:t>
            </a:r>
            <a:r>
              <a:rPr lang="ar-EG" sz="2400" dirty="0"/>
              <a:t> </a:t>
            </a:r>
            <a:endParaRPr lang="en-US" sz="2400" dirty="0"/>
          </a:p>
          <a:p>
            <a:r>
              <a:rPr lang="ar-EG" sz="2400" b="1" dirty="0" err="1" smtClean="0">
                <a:solidFill>
                  <a:srgbClr val="00B050"/>
                </a:solidFill>
              </a:rPr>
              <a:t>تتوضع</a:t>
            </a:r>
            <a:r>
              <a:rPr lang="ar-EG" sz="2400" b="1" dirty="0" smtClean="0">
                <a:solidFill>
                  <a:srgbClr val="00B050"/>
                </a:solidFill>
              </a:rPr>
              <a:t> </a:t>
            </a:r>
            <a:r>
              <a:rPr lang="ar-EG" sz="2400" b="1" dirty="0">
                <a:solidFill>
                  <a:srgbClr val="00B050"/>
                </a:solidFill>
              </a:rPr>
              <a:t>بالغالب في الفص الأيمن للكبد </a:t>
            </a:r>
            <a:r>
              <a:rPr lang="ar-EG" sz="2400" dirty="0"/>
              <a:t>, و يمتاز قيح الخراجة </a:t>
            </a:r>
            <a:r>
              <a:rPr lang="ar-EG" sz="2400" b="1" dirty="0">
                <a:solidFill>
                  <a:srgbClr val="00B050"/>
                </a:solidFill>
              </a:rPr>
              <a:t>باللون </a:t>
            </a:r>
            <a:r>
              <a:rPr lang="ar-EG" sz="2400" b="1" dirty="0" err="1">
                <a:solidFill>
                  <a:srgbClr val="00B050"/>
                </a:solidFill>
              </a:rPr>
              <a:t>الشوكولاتي</a:t>
            </a:r>
            <a:r>
              <a:rPr lang="ar-EG" sz="2400" b="1" dirty="0">
                <a:solidFill>
                  <a:srgbClr val="00B050"/>
                </a:solidFill>
              </a:rPr>
              <a:t> </a:t>
            </a:r>
            <a:r>
              <a:rPr lang="ar-EG" sz="2400" dirty="0"/>
              <a:t>و عديم الرائحة و عقيم بالزرع ( </a:t>
            </a:r>
            <a:r>
              <a:rPr lang="ar-EG" sz="2400" dirty="0" err="1"/>
              <a:t>لإلتصاق</a:t>
            </a:r>
            <a:r>
              <a:rPr lang="ar-EG" sz="2400" dirty="0"/>
              <a:t> الطفيلي بجدار الخراجة ) </a:t>
            </a:r>
            <a:endParaRPr lang="en-US" sz="2400" dirty="0"/>
          </a:p>
          <a:p>
            <a:r>
              <a:rPr lang="ar-EG" sz="2400" b="1" dirty="0">
                <a:solidFill>
                  <a:srgbClr val="00B050"/>
                </a:solidFill>
              </a:rPr>
              <a:t>الأعراض :  </a:t>
            </a:r>
            <a:r>
              <a:rPr lang="ar-EG" sz="2000" dirty="0"/>
              <a:t>يصاب المريض أثناء الهجمة </a:t>
            </a:r>
            <a:r>
              <a:rPr lang="ar-EG" sz="2000" dirty="0" err="1"/>
              <a:t>الزحارية</a:t>
            </a:r>
            <a:r>
              <a:rPr lang="ar-EG" sz="2000" dirty="0"/>
              <a:t> أو بعدها و يشكو المريض من ألم في المراق الأيمن , حس شبع , تعب , وهن , , فقر دم , حرارة و </a:t>
            </a:r>
            <a:r>
              <a:rPr lang="ar-EG" sz="2000" dirty="0" err="1"/>
              <a:t>عرواءات</a:t>
            </a:r>
            <a:r>
              <a:rPr lang="ar-EG" sz="2000" dirty="0"/>
              <a:t> و لكن أقل حدوثاً من الخراج القيحي </a:t>
            </a:r>
            <a:endParaRPr lang="en-US" sz="2000" dirty="0"/>
          </a:p>
          <a:p>
            <a:r>
              <a:rPr lang="ar-EG" sz="2400" dirty="0"/>
              <a:t>التشخيص : ارتفاع الكريات البيض مع ارتفاع نسبة كثيرات النوى , و كذلك إيجابية </a:t>
            </a:r>
            <a:r>
              <a:rPr lang="ar-EG" sz="2400" b="1" dirty="0" err="1">
                <a:solidFill>
                  <a:srgbClr val="00B050"/>
                </a:solidFill>
              </a:rPr>
              <a:t>الإختبارات</a:t>
            </a:r>
            <a:r>
              <a:rPr lang="ar-EG" sz="2400" b="1" dirty="0">
                <a:solidFill>
                  <a:srgbClr val="00B050"/>
                </a:solidFill>
              </a:rPr>
              <a:t> المصلية للمتحول الزحاري و هي إيجابية في 95-100% من الحالات </a:t>
            </a:r>
            <a:r>
              <a:rPr lang="ar-EG" sz="2400" dirty="0" smtClean="0"/>
              <a:t>,</a:t>
            </a:r>
            <a:endParaRPr lang="en-US" sz="2400" dirty="0" smtClean="0"/>
          </a:p>
          <a:p>
            <a:r>
              <a:rPr lang="ar-EG" sz="2400" dirty="0" smtClean="0"/>
              <a:t> </a:t>
            </a:r>
            <a:r>
              <a:rPr lang="ar-EG" sz="2400" b="1" dirty="0" smtClean="0">
                <a:solidFill>
                  <a:srgbClr val="C00000"/>
                </a:solidFill>
              </a:rPr>
              <a:t>العلاج </a:t>
            </a:r>
            <a:r>
              <a:rPr lang="ar-EG" sz="2400" b="1" dirty="0">
                <a:solidFill>
                  <a:srgbClr val="C00000"/>
                </a:solidFill>
              </a:rPr>
              <a:t>: </a:t>
            </a:r>
            <a:r>
              <a:rPr lang="ar-EG" sz="2400" dirty="0" err="1"/>
              <a:t>الميترونيدازول</a:t>
            </a:r>
            <a:r>
              <a:rPr lang="ar-EG" sz="2400" dirty="0"/>
              <a:t> </a:t>
            </a:r>
            <a:r>
              <a:rPr lang="ar-EG" sz="2400" dirty="0" smtClean="0"/>
              <a:t>وفي </a:t>
            </a:r>
            <a:r>
              <a:rPr lang="ar-EG" sz="2400" dirty="0"/>
              <a:t>حال عدم حدوث تحسن سريري خلال </a:t>
            </a:r>
            <a:r>
              <a:rPr lang="en-US" sz="2400" dirty="0"/>
              <a:t>48 </a:t>
            </a:r>
            <a:r>
              <a:rPr lang="ar-EG" sz="2400" dirty="0"/>
              <a:t> ساعة من بدء المعالجة يتوجب وضع احتمال لوجود اختلاط الخراجة </a:t>
            </a:r>
            <a:r>
              <a:rPr lang="ar-EG" sz="2400" dirty="0" err="1"/>
              <a:t>الزحارية</a:t>
            </a:r>
            <a:r>
              <a:rPr lang="ar-EG" sz="2400" dirty="0"/>
              <a:t>  و </a:t>
            </a:r>
            <a:r>
              <a:rPr lang="ar-EG" sz="2400" dirty="0" smtClean="0"/>
              <a:t>ا</a:t>
            </a:r>
            <a:r>
              <a:rPr lang="ar-SY" sz="2400" dirty="0"/>
              <a:t>ل</a:t>
            </a:r>
            <a:r>
              <a:rPr lang="ar-EG" sz="2400" dirty="0" smtClean="0"/>
              <a:t>لجوء </a:t>
            </a:r>
            <a:r>
              <a:rPr lang="ar-EG" sz="2400" dirty="0"/>
              <a:t>للبزل أو </a:t>
            </a:r>
            <a:r>
              <a:rPr lang="ar-EG" sz="2400" dirty="0" err="1"/>
              <a:t>التصربف</a:t>
            </a:r>
            <a:r>
              <a:rPr lang="ar-EG" sz="2400" dirty="0"/>
              <a:t> عند فشل العلاج الدوائي </a:t>
            </a:r>
            <a:endParaRPr lang="en-US" sz="2400" dirty="0"/>
          </a:p>
        </p:txBody>
      </p:sp>
    </p:spTree>
    <p:extLst>
      <p:ext uri="{BB962C8B-B14F-4D97-AF65-F5344CB8AC3E}">
        <p14:creationId xmlns:p14="http://schemas.microsoft.com/office/powerpoint/2010/main" val="2083115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My Photos\amebiasis12.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089072" cy="586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208147" y="5981498"/>
            <a:ext cx="8742161" cy="45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3" tIns="41057" rIns="82113" bIns="41057">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l" rtl="0" eaLnBrk="0" fontAlgn="base" hangingPunct="0">
              <a:spcBef>
                <a:spcPct val="0"/>
              </a:spcBef>
              <a:spcAft>
                <a:spcPct val="0"/>
              </a:spcAft>
              <a:defRPr sz="2400">
                <a:solidFill>
                  <a:schemeClr val="tx1"/>
                </a:solidFill>
                <a:latin typeface="Times New Roman" charset="0"/>
              </a:defRPr>
            </a:lvl6pPr>
            <a:lvl7pPr marL="2971800" indent="-228600" algn="l" rtl="0" eaLnBrk="0" fontAlgn="base" hangingPunct="0">
              <a:spcBef>
                <a:spcPct val="0"/>
              </a:spcBef>
              <a:spcAft>
                <a:spcPct val="0"/>
              </a:spcAft>
              <a:defRPr sz="2400">
                <a:solidFill>
                  <a:schemeClr val="tx1"/>
                </a:solidFill>
                <a:latin typeface="Times New Roman" charset="0"/>
              </a:defRPr>
            </a:lvl7pPr>
            <a:lvl8pPr marL="3429000" indent="-228600" algn="l" rtl="0" eaLnBrk="0" fontAlgn="base" hangingPunct="0">
              <a:spcBef>
                <a:spcPct val="0"/>
              </a:spcBef>
              <a:spcAft>
                <a:spcPct val="0"/>
              </a:spcAft>
              <a:defRPr sz="2400">
                <a:solidFill>
                  <a:schemeClr val="tx1"/>
                </a:solidFill>
                <a:latin typeface="Times New Roman" charset="0"/>
              </a:defRPr>
            </a:lvl8pPr>
            <a:lvl9pPr marL="3886200" indent="-228600" algn="l" rtl="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b="1">
                <a:solidFill>
                  <a:schemeClr val="bg1"/>
                </a:solidFill>
                <a:latin typeface="Arial" charset="0"/>
              </a:rPr>
              <a:t>Aspirating “anchovy paste” pus from amebic liver abscess</a:t>
            </a:r>
          </a:p>
        </p:txBody>
      </p:sp>
    </p:spTree>
    <p:extLst>
      <p:ext uri="{BB962C8B-B14F-4D97-AF65-F5344CB8AC3E}">
        <p14:creationId xmlns:p14="http://schemas.microsoft.com/office/powerpoint/2010/main" val="241191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457200" y="274638"/>
            <a:ext cx="4042792" cy="1143000"/>
          </a:xfrm>
        </p:spPr>
        <p:txBody>
          <a:bodyPr/>
          <a:lstStyle/>
          <a:p>
            <a:pPr eaLnBrk="1" hangingPunct="1"/>
            <a:r>
              <a:rPr lang="en-US" sz="3200" b="0" dirty="0" err="1" smtClean="0"/>
              <a:t>Entamoeba</a:t>
            </a:r>
            <a:r>
              <a:rPr lang="en-US" sz="3200" b="0" dirty="0" smtClean="0"/>
              <a:t> Life Cycle</a:t>
            </a:r>
            <a:br>
              <a:rPr lang="en-US" sz="3200" b="0" dirty="0" smtClean="0"/>
            </a:br>
            <a:endParaRPr lang="en-US" sz="3200" b="0" dirty="0" smtClean="0"/>
          </a:p>
        </p:txBody>
      </p:sp>
      <p:sp>
        <p:nvSpPr>
          <p:cNvPr id="10243" name="Rectangle 3"/>
          <p:cNvSpPr>
            <a:spLocks noGrp="1" noChangeArrowheads="1"/>
          </p:cNvSpPr>
          <p:nvPr>
            <p:ph type="body" sz="half" idx="1"/>
          </p:nvPr>
        </p:nvSpPr>
        <p:spPr>
          <a:xfrm>
            <a:off x="0" y="1052736"/>
            <a:ext cx="4499992" cy="5805264"/>
          </a:xfrm>
        </p:spPr>
        <p:txBody>
          <a:bodyPr/>
          <a:lstStyle/>
          <a:p>
            <a:pPr algn="just">
              <a:lnSpc>
                <a:spcPct val="80000"/>
              </a:lnSpc>
            </a:pPr>
            <a:r>
              <a:rPr lang="en-US" sz="2000" dirty="0" smtClean="0"/>
              <a:t>. </a:t>
            </a:r>
          </a:p>
          <a:p>
            <a:pPr algn="just" eaLnBrk="1" hangingPunct="1">
              <a:lnSpc>
                <a:spcPct val="80000"/>
              </a:lnSpc>
            </a:pPr>
            <a:r>
              <a:rPr lang="en-US" sz="2000" dirty="0" smtClean="0"/>
              <a:t>The non-infective </a:t>
            </a:r>
            <a:r>
              <a:rPr lang="en-US" sz="2000" b="1" dirty="0" err="1" smtClean="0"/>
              <a:t>trophozoite</a:t>
            </a:r>
            <a:r>
              <a:rPr lang="en-US" sz="2000" b="1" dirty="0" smtClean="0"/>
              <a:t> stage</a:t>
            </a:r>
            <a:r>
              <a:rPr lang="en-US" sz="2000" dirty="0" smtClean="0"/>
              <a:t> and the ineffective </a:t>
            </a:r>
            <a:r>
              <a:rPr lang="en-US" sz="2000" b="1" dirty="0" smtClean="0"/>
              <a:t>cyst stage. </a:t>
            </a:r>
          </a:p>
          <a:p>
            <a:pPr algn="just" eaLnBrk="1" hangingPunct="1">
              <a:lnSpc>
                <a:spcPct val="80000"/>
              </a:lnSpc>
            </a:pPr>
            <a:r>
              <a:rPr lang="en-US" sz="2000" dirty="0" smtClean="0"/>
              <a:t>Ineffective cysts are ingested by man. </a:t>
            </a:r>
          </a:p>
          <a:p>
            <a:pPr algn="just" eaLnBrk="1" hangingPunct="1">
              <a:lnSpc>
                <a:spcPct val="80000"/>
              </a:lnSpc>
            </a:pPr>
            <a:r>
              <a:rPr lang="en-US" sz="2000" dirty="0" smtClean="0"/>
              <a:t>Some time after passing through the stomach and small bowel they </a:t>
            </a:r>
            <a:r>
              <a:rPr lang="en-US" sz="2000" dirty="0" err="1" smtClean="0"/>
              <a:t>excyst</a:t>
            </a:r>
            <a:r>
              <a:rPr lang="en-US" sz="2000" dirty="0" smtClean="0"/>
              <a:t> to form motile </a:t>
            </a:r>
            <a:r>
              <a:rPr lang="en-US" sz="2000" dirty="0" err="1" smtClean="0"/>
              <a:t>trophozoites</a:t>
            </a:r>
            <a:r>
              <a:rPr lang="en-US" sz="2000" dirty="0" smtClean="0"/>
              <a:t>.</a:t>
            </a:r>
          </a:p>
          <a:p>
            <a:pPr algn="just" eaLnBrk="1" hangingPunct="1">
              <a:lnSpc>
                <a:spcPct val="80000"/>
              </a:lnSpc>
            </a:pPr>
            <a:r>
              <a:rPr lang="en-US" sz="2000" dirty="0" smtClean="0"/>
              <a:t> these </a:t>
            </a:r>
            <a:r>
              <a:rPr lang="en-US" sz="2000" dirty="0" err="1" smtClean="0"/>
              <a:t>trophozoites</a:t>
            </a:r>
            <a:r>
              <a:rPr lang="en-US" sz="2000" dirty="0" smtClean="0"/>
              <a:t> of E. </a:t>
            </a:r>
            <a:r>
              <a:rPr lang="en-US" sz="2000" dirty="0" err="1" smtClean="0"/>
              <a:t>histolytica</a:t>
            </a:r>
            <a:r>
              <a:rPr lang="en-US" sz="2000" dirty="0" smtClean="0"/>
              <a:t> that can penetrate, invade and colonize intestinal mucosa.</a:t>
            </a:r>
          </a:p>
          <a:p>
            <a:pPr algn="just" eaLnBrk="1" hangingPunct="1">
              <a:lnSpc>
                <a:spcPct val="80000"/>
              </a:lnSpc>
            </a:pPr>
            <a:r>
              <a:rPr lang="en-US" sz="2000" dirty="0" smtClean="0"/>
              <a:t>As the </a:t>
            </a:r>
            <a:r>
              <a:rPr lang="en-US" sz="2000" dirty="0" err="1" smtClean="0"/>
              <a:t>trophozoite</a:t>
            </a:r>
            <a:r>
              <a:rPr lang="en-US" sz="2000" dirty="0" smtClean="0"/>
              <a:t> travels down the large bowel at some point when conditions are right , it encysts into the ineffective cyst stage and is excreted with the feces</a:t>
            </a:r>
            <a:r>
              <a:rPr lang="en-US" sz="1600" dirty="0" smtClean="0"/>
              <a:t>.</a:t>
            </a:r>
          </a:p>
          <a:p>
            <a:pPr algn="just" eaLnBrk="1" hangingPunct="1">
              <a:lnSpc>
                <a:spcPct val="80000"/>
              </a:lnSpc>
            </a:pPr>
            <a:endParaRPr lang="en-US" sz="1600" i="1" dirty="0" smtClean="0"/>
          </a:p>
        </p:txBody>
      </p:sp>
      <p:sp>
        <p:nvSpPr>
          <p:cNvPr id="10244" name="Rectangle 4"/>
          <p:cNvSpPr>
            <a:spLocks noGrp="1" noChangeArrowheads="1"/>
          </p:cNvSpPr>
          <p:nvPr>
            <p:ph type="body" sz="half" idx="2"/>
          </p:nvPr>
        </p:nvSpPr>
        <p:spPr/>
        <p:txBody>
          <a:bodyPr/>
          <a:lstStyle/>
          <a:p>
            <a:pPr eaLnBrk="1" hangingPunct="1">
              <a:lnSpc>
                <a:spcPct val="80000"/>
              </a:lnSpc>
            </a:pPr>
            <a:endParaRPr lang="ar-SY" sz="1600" smtClean="0"/>
          </a:p>
        </p:txBody>
      </p:sp>
      <p:pic>
        <p:nvPicPr>
          <p:cNvPr id="10245" name="Picture 5" desc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0"/>
            <a:ext cx="4487416"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7"/>
          <p:cNvSpPr txBox="1">
            <a:spLocks noChangeArrowheads="1"/>
          </p:cNvSpPr>
          <p:nvPr/>
        </p:nvSpPr>
        <p:spPr bwMode="auto">
          <a:xfrm>
            <a:off x="3962400" y="6553200"/>
            <a:ext cx="5486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algn="l" rtl="0" eaLnBrk="0" fontAlgn="base" hangingPunct="0">
              <a:spcBef>
                <a:spcPct val="0"/>
              </a:spcBef>
              <a:spcAft>
                <a:spcPct val="0"/>
              </a:spcAft>
              <a:defRPr sz="4800">
                <a:solidFill>
                  <a:schemeClr val="tx1"/>
                </a:solidFill>
                <a:latin typeface="Arial" charset="0"/>
                <a:cs typeface="Arial" charset="0"/>
              </a:defRPr>
            </a:lvl6pPr>
            <a:lvl7pPr marL="2971800" indent="-228600" algn="l" rtl="0" eaLnBrk="0" fontAlgn="base" hangingPunct="0">
              <a:spcBef>
                <a:spcPct val="0"/>
              </a:spcBef>
              <a:spcAft>
                <a:spcPct val="0"/>
              </a:spcAft>
              <a:defRPr sz="4800">
                <a:solidFill>
                  <a:schemeClr val="tx1"/>
                </a:solidFill>
                <a:latin typeface="Arial" charset="0"/>
                <a:cs typeface="Arial" charset="0"/>
              </a:defRPr>
            </a:lvl7pPr>
            <a:lvl8pPr marL="3429000" indent="-228600" algn="l" rtl="0" eaLnBrk="0" fontAlgn="base" hangingPunct="0">
              <a:spcBef>
                <a:spcPct val="0"/>
              </a:spcBef>
              <a:spcAft>
                <a:spcPct val="0"/>
              </a:spcAft>
              <a:defRPr sz="4800">
                <a:solidFill>
                  <a:schemeClr val="tx1"/>
                </a:solidFill>
                <a:latin typeface="Arial" charset="0"/>
                <a:cs typeface="Arial" charset="0"/>
              </a:defRPr>
            </a:lvl8pPr>
            <a:lvl9pPr marL="3886200" indent="-228600" algn="l" rtl="0" eaLnBrk="0" fontAlgn="base" hangingPunct="0">
              <a:spcBef>
                <a:spcPct val="0"/>
              </a:spcBef>
              <a:spcAft>
                <a:spcPct val="0"/>
              </a:spcAft>
              <a:defRPr sz="4800">
                <a:solidFill>
                  <a:schemeClr val="tx1"/>
                </a:solidFill>
                <a:latin typeface="Arial" charset="0"/>
                <a:cs typeface="Arial" charset="0"/>
              </a:defRPr>
            </a:lvl9pPr>
          </a:lstStyle>
          <a:p>
            <a:pPr algn="just" eaLnBrk="1" hangingPunct="1">
              <a:lnSpc>
                <a:spcPct val="80000"/>
              </a:lnSpc>
              <a:spcBef>
                <a:spcPct val="20000"/>
              </a:spcBef>
              <a:buClr>
                <a:schemeClr val="tx1"/>
              </a:buClr>
              <a:buSzPct val="75000"/>
              <a:buFont typeface="Wingdings" pitchFamily="2" charset="2"/>
              <a:buChar char="l"/>
            </a:pPr>
            <a:r>
              <a:rPr lang="en-US" sz="1800" i="1">
                <a:solidFill>
                  <a:srgbClr val="6600FF"/>
                </a:solidFill>
              </a:rPr>
              <a:t>www.practicalscience.com/intro</a:t>
            </a:r>
            <a:r>
              <a:rPr lang="en-US" sz="1800" b="1" i="1">
                <a:solidFill>
                  <a:srgbClr val="6600FF"/>
                </a:solidFill>
              </a:rPr>
              <a:t>entamoeba</a:t>
            </a:r>
            <a:r>
              <a:rPr lang="en-US" sz="1800" i="1">
                <a:solidFill>
                  <a:srgbClr val="6600FF"/>
                </a:solidFill>
              </a:rPr>
              <a:t>.html</a:t>
            </a:r>
            <a:r>
              <a:rPr lang="en-US" sz="1800">
                <a:solidFill>
                  <a:srgbClr val="6600FF"/>
                </a:solidFill>
              </a:rPr>
              <a:t> </a:t>
            </a:r>
          </a:p>
          <a:p>
            <a:pPr eaLnBrk="1" hangingPunct="1">
              <a:spcBef>
                <a:spcPct val="50000"/>
              </a:spcBef>
            </a:pPr>
            <a:endParaRPr lang="en-US" sz="1800">
              <a:solidFill>
                <a:srgbClr val="6600FF"/>
              </a:solidFill>
            </a:endParaRPr>
          </a:p>
        </p:txBody>
      </p:sp>
      <p:sp>
        <p:nvSpPr>
          <p:cNvPr id="1024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algn="l" rtl="0" eaLnBrk="0" fontAlgn="base" hangingPunct="0">
              <a:spcBef>
                <a:spcPct val="0"/>
              </a:spcBef>
              <a:spcAft>
                <a:spcPct val="0"/>
              </a:spcAft>
              <a:defRPr sz="4800">
                <a:solidFill>
                  <a:schemeClr val="tx1"/>
                </a:solidFill>
                <a:latin typeface="Arial" charset="0"/>
                <a:cs typeface="Arial" charset="0"/>
              </a:defRPr>
            </a:lvl6pPr>
            <a:lvl7pPr marL="2971800" indent="-228600" algn="l" rtl="0" eaLnBrk="0" fontAlgn="base" hangingPunct="0">
              <a:spcBef>
                <a:spcPct val="0"/>
              </a:spcBef>
              <a:spcAft>
                <a:spcPct val="0"/>
              </a:spcAft>
              <a:defRPr sz="4800">
                <a:solidFill>
                  <a:schemeClr val="tx1"/>
                </a:solidFill>
                <a:latin typeface="Arial" charset="0"/>
                <a:cs typeface="Arial" charset="0"/>
              </a:defRPr>
            </a:lvl7pPr>
            <a:lvl8pPr marL="3429000" indent="-228600" algn="l" rtl="0" eaLnBrk="0" fontAlgn="base" hangingPunct="0">
              <a:spcBef>
                <a:spcPct val="0"/>
              </a:spcBef>
              <a:spcAft>
                <a:spcPct val="0"/>
              </a:spcAft>
              <a:defRPr sz="4800">
                <a:solidFill>
                  <a:schemeClr val="tx1"/>
                </a:solidFill>
                <a:latin typeface="Arial" charset="0"/>
                <a:cs typeface="Arial" charset="0"/>
              </a:defRPr>
            </a:lvl8pPr>
            <a:lvl9pPr marL="3886200" indent="-228600" algn="l" rtl="0" eaLnBrk="0" fontAlgn="base" hangingPunct="0">
              <a:spcBef>
                <a:spcPct val="0"/>
              </a:spcBef>
              <a:spcAft>
                <a:spcPct val="0"/>
              </a:spcAft>
              <a:defRPr sz="4800">
                <a:solidFill>
                  <a:schemeClr val="tx1"/>
                </a:solidFill>
                <a:latin typeface="Arial" charset="0"/>
                <a:cs typeface="Arial" charset="0"/>
              </a:defRPr>
            </a:lvl9pPr>
          </a:lstStyle>
          <a:p>
            <a:pPr eaLnBrk="1" hangingPunct="1"/>
            <a:fld id="{3C6851B0-1BA0-4A3F-8298-868CBAEEAD94}" type="slidenum">
              <a:rPr lang="en-US" sz="2600" smtClean="0">
                <a:solidFill>
                  <a:schemeClr val="bg1"/>
                </a:solidFill>
              </a:rPr>
              <a:pPr eaLnBrk="1" hangingPunct="1"/>
              <a:t>29</a:t>
            </a:fld>
            <a:endParaRPr lang="en-US" sz="2600" smtClean="0">
              <a:solidFill>
                <a:schemeClr val="bg1"/>
              </a:solidFill>
            </a:endParaRPr>
          </a:p>
        </p:txBody>
      </p:sp>
    </p:spTree>
    <p:extLst>
      <p:ext uri="{BB962C8B-B14F-4D97-AF65-F5344CB8AC3E}">
        <p14:creationId xmlns:p14="http://schemas.microsoft.com/office/powerpoint/2010/main" val="3336972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804"/>
            <a:ext cx="3989156"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p:cNvSpPr txBox="1">
            <a:spLocks/>
          </p:cNvSpPr>
          <p:nvPr/>
        </p:nvSpPr>
        <p:spPr>
          <a:xfrm>
            <a:off x="228600" y="0"/>
            <a:ext cx="4919464" cy="6309320"/>
          </a:xfrm>
          <a:prstGeom prst="rect">
            <a:avLst/>
          </a:prstGeom>
        </p:spPr>
        <p:txBody>
          <a:bodyPr>
            <a:normAutofit fontScale="97500"/>
          </a:bodyPr>
          <a:lstStyle/>
          <a:p>
            <a:pPr algn="ctr" rtl="0" fontAlgn="base">
              <a:spcBef>
                <a:spcPct val="0"/>
              </a:spcBef>
              <a:spcAft>
                <a:spcPct val="0"/>
              </a:spcAft>
              <a:defRPr/>
            </a:pPr>
            <a:r>
              <a:rPr lang="pl-PL" sz="3100" kern="0" dirty="0" err="1">
                <a:solidFill>
                  <a:srgbClr val="FF0000"/>
                </a:solidFill>
              </a:rPr>
              <a:t>Liver</a:t>
            </a:r>
            <a:r>
              <a:rPr lang="pl-PL" sz="3100" kern="0" dirty="0">
                <a:solidFill>
                  <a:srgbClr val="FF0000"/>
                </a:solidFill>
              </a:rPr>
              <a:t> </a:t>
            </a:r>
            <a:r>
              <a:rPr lang="pl-PL" sz="3100" kern="0" dirty="0" err="1">
                <a:solidFill>
                  <a:srgbClr val="FF0000"/>
                </a:solidFill>
              </a:rPr>
              <a:t>vascular</a:t>
            </a:r>
            <a:r>
              <a:rPr lang="pl-PL" sz="3100" kern="0" dirty="0">
                <a:solidFill>
                  <a:srgbClr val="FF0000"/>
                </a:solidFill>
              </a:rPr>
              <a:t> </a:t>
            </a:r>
            <a:r>
              <a:rPr lang="pl-PL" sz="3100" kern="0" dirty="0" err="1">
                <a:solidFill>
                  <a:srgbClr val="FF0000"/>
                </a:solidFill>
              </a:rPr>
              <a:t>supply</a:t>
            </a:r>
            <a:endParaRPr lang="pl-PL" sz="3100" kern="0" dirty="0">
              <a:solidFill>
                <a:srgbClr val="FF0000"/>
              </a:solidFill>
            </a:endParaRPr>
          </a:p>
          <a:p>
            <a:pPr algn="l" rtl="0" fontAlgn="base">
              <a:spcBef>
                <a:spcPct val="0"/>
              </a:spcBef>
              <a:spcAft>
                <a:spcPct val="0"/>
              </a:spcAft>
              <a:defRPr/>
            </a:pPr>
            <a:r>
              <a:rPr lang="en-US" sz="2500" b="1" kern="0" dirty="0" smtClean="0">
                <a:solidFill>
                  <a:srgbClr val="00B0F0"/>
                </a:solidFill>
              </a:rPr>
              <a:t>1- </a:t>
            </a:r>
            <a:r>
              <a:rPr lang="pl-PL" sz="2500" b="1" kern="0" dirty="0" smtClean="0">
                <a:solidFill>
                  <a:srgbClr val="00B0F0"/>
                </a:solidFill>
              </a:rPr>
              <a:t>Portal supply</a:t>
            </a:r>
            <a:r>
              <a:rPr lang="en-US" sz="2100" kern="0" dirty="0" smtClean="0">
                <a:solidFill>
                  <a:srgbClr val="C00000"/>
                </a:solidFill>
              </a:rPr>
              <a:t>:</a:t>
            </a:r>
            <a:endParaRPr lang="pl-PL" sz="2100" kern="0" dirty="0">
              <a:solidFill>
                <a:srgbClr val="000000"/>
              </a:solidFill>
            </a:endParaRPr>
          </a:p>
          <a:p>
            <a:pPr algn="l" rtl="0" fontAlgn="base">
              <a:spcBef>
                <a:spcPct val="0"/>
              </a:spcBef>
              <a:spcAft>
                <a:spcPct val="0"/>
              </a:spcAft>
              <a:defRPr/>
            </a:pPr>
            <a:r>
              <a:rPr lang="pl-PL" sz="2100" kern="0" dirty="0" err="1">
                <a:solidFill>
                  <a:srgbClr val="000000"/>
                </a:solidFill>
              </a:rPr>
              <a:t>The</a:t>
            </a:r>
            <a:r>
              <a:rPr lang="pl-PL" sz="2100" kern="0" dirty="0">
                <a:solidFill>
                  <a:srgbClr val="000000"/>
                </a:solidFill>
              </a:rPr>
              <a:t> </a:t>
            </a:r>
            <a:r>
              <a:rPr lang="pl-PL" sz="2100" kern="0" dirty="0" err="1">
                <a:solidFill>
                  <a:srgbClr val="000000"/>
                </a:solidFill>
              </a:rPr>
              <a:t>liver</a:t>
            </a:r>
            <a:r>
              <a:rPr lang="pl-PL" sz="2100" kern="0" dirty="0">
                <a:solidFill>
                  <a:srgbClr val="000000"/>
                </a:solidFill>
              </a:rPr>
              <a:t> </a:t>
            </a:r>
            <a:r>
              <a:rPr lang="pl-PL" sz="2100" kern="0" dirty="0" err="1">
                <a:solidFill>
                  <a:srgbClr val="000000"/>
                </a:solidFill>
              </a:rPr>
              <a:t>receives</a:t>
            </a:r>
            <a:r>
              <a:rPr lang="pl-PL" sz="2100" kern="0" dirty="0">
                <a:solidFill>
                  <a:srgbClr val="000000"/>
                </a:solidFill>
              </a:rPr>
              <a:t> </a:t>
            </a:r>
            <a:r>
              <a:rPr lang="pl-PL" sz="2100" kern="0" dirty="0" err="1">
                <a:solidFill>
                  <a:srgbClr val="000000"/>
                </a:solidFill>
              </a:rPr>
              <a:t>app</a:t>
            </a:r>
            <a:r>
              <a:rPr lang="pl-PL" sz="2100" kern="0" dirty="0">
                <a:solidFill>
                  <a:srgbClr val="000000"/>
                </a:solidFill>
              </a:rPr>
              <a:t>. 2/3 of </a:t>
            </a:r>
            <a:r>
              <a:rPr lang="pl-PL" sz="2100" kern="0" dirty="0" err="1">
                <a:solidFill>
                  <a:srgbClr val="000000"/>
                </a:solidFill>
              </a:rPr>
              <a:t>its</a:t>
            </a:r>
            <a:r>
              <a:rPr lang="pl-PL" sz="2100" kern="0" dirty="0">
                <a:solidFill>
                  <a:srgbClr val="000000"/>
                </a:solidFill>
              </a:rPr>
              <a:t> </a:t>
            </a:r>
            <a:r>
              <a:rPr lang="pl-PL" sz="2100" kern="0" dirty="0" err="1">
                <a:solidFill>
                  <a:srgbClr val="000000"/>
                </a:solidFill>
              </a:rPr>
              <a:t>blood</a:t>
            </a:r>
            <a:r>
              <a:rPr lang="pl-PL" sz="2100" kern="0" dirty="0">
                <a:solidFill>
                  <a:srgbClr val="000000"/>
                </a:solidFill>
              </a:rPr>
              <a:t> </a:t>
            </a:r>
            <a:r>
              <a:rPr lang="pl-PL" sz="2100" kern="0" dirty="0" err="1">
                <a:solidFill>
                  <a:srgbClr val="000000"/>
                </a:solidFill>
              </a:rPr>
              <a:t>supply</a:t>
            </a:r>
            <a:r>
              <a:rPr lang="pl-PL" sz="2100" kern="0" dirty="0">
                <a:solidFill>
                  <a:srgbClr val="000000"/>
                </a:solidFill>
              </a:rPr>
              <a:t> </a:t>
            </a:r>
            <a:r>
              <a:rPr lang="pl-PL" sz="2100" kern="0" dirty="0" err="1">
                <a:solidFill>
                  <a:srgbClr val="000000"/>
                </a:solidFill>
              </a:rPr>
              <a:t>from</a:t>
            </a:r>
            <a:r>
              <a:rPr lang="pl-PL" sz="2100" kern="0" dirty="0">
                <a:solidFill>
                  <a:srgbClr val="000000"/>
                </a:solidFill>
              </a:rPr>
              <a:t> </a:t>
            </a:r>
            <a:r>
              <a:rPr lang="pl-PL" sz="2100" kern="0" dirty="0" err="1">
                <a:solidFill>
                  <a:srgbClr val="000000"/>
                </a:solidFill>
              </a:rPr>
              <a:t>the</a:t>
            </a:r>
            <a:r>
              <a:rPr lang="pl-PL" sz="2100" kern="0" dirty="0">
                <a:solidFill>
                  <a:srgbClr val="000000"/>
                </a:solidFill>
              </a:rPr>
              <a:t> portal </a:t>
            </a:r>
            <a:r>
              <a:rPr lang="pl-PL" sz="2100" kern="0" dirty="0" err="1">
                <a:solidFill>
                  <a:srgbClr val="000000"/>
                </a:solidFill>
              </a:rPr>
              <a:t>vein</a:t>
            </a:r>
            <a:r>
              <a:rPr lang="pl-PL" sz="2100" kern="0" dirty="0">
                <a:solidFill>
                  <a:srgbClr val="000000"/>
                </a:solidFill>
              </a:rPr>
              <a:t>.</a:t>
            </a:r>
          </a:p>
          <a:p>
            <a:pPr algn="l" rtl="0" fontAlgn="base">
              <a:spcBef>
                <a:spcPct val="0"/>
              </a:spcBef>
              <a:spcAft>
                <a:spcPct val="0"/>
              </a:spcAft>
              <a:defRPr/>
            </a:pPr>
            <a:r>
              <a:rPr lang="pl-PL" sz="2100" kern="0" dirty="0" err="1">
                <a:solidFill>
                  <a:srgbClr val="000000"/>
                </a:solidFill>
              </a:rPr>
              <a:t>Normally</a:t>
            </a:r>
            <a:r>
              <a:rPr lang="pl-PL" sz="2100" kern="0" dirty="0">
                <a:solidFill>
                  <a:srgbClr val="000000"/>
                </a:solidFill>
              </a:rPr>
              <a:t> </a:t>
            </a:r>
            <a:r>
              <a:rPr lang="pl-PL" sz="2100" kern="0" dirty="0" err="1">
                <a:solidFill>
                  <a:srgbClr val="000000"/>
                </a:solidFill>
              </a:rPr>
              <a:t>the</a:t>
            </a:r>
            <a:r>
              <a:rPr lang="pl-PL" sz="2100" kern="0" dirty="0">
                <a:solidFill>
                  <a:srgbClr val="000000"/>
                </a:solidFill>
              </a:rPr>
              <a:t> superior </a:t>
            </a:r>
            <a:r>
              <a:rPr lang="pl-PL" sz="2100" kern="0" dirty="0" err="1">
                <a:solidFill>
                  <a:srgbClr val="000000"/>
                </a:solidFill>
              </a:rPr>
              <a:t>mesenteric</a:t>
            </a:r>
            <a:r>
              <a:rPr lang="pl-PL" sz="2100" kern="0" dirty="0">
                <a:solidFill>
                  <a:srgbClr val="000000"/>
                </a:solidFill>
              </a:rPr>
              <a:t> </a:t>
            </a:r>
            <a:r>
              <a:rPr lang="pl-PL" sz="2100" kern="0" dirty="0" err="1">
                <a:solidFill>
                  <a:srgbClr val="000000"/>
                </a:solidFill>
              </a:rPr>
              <a:t>vein</a:t>
            </a:r>
            <a:r>
              <a:rPr lang="pl-PL" sz="2100" kern="0" dirty="0">
                <a:solidFill>
                  <a:srgbClr val="000000"/>
                </a:solidFill>
              </a:rPr>
              <a:t> and </a:t>
            </a:r>
            <a:r>
              <a:rPr lang="pl-PL" sz="2100" kern="0" dirty="0" err="1">
                <a:solidFill>
                  <a:srgbClr val="000000"/>
                </a:solidFill>
              </a:rPr>
              <a:t>splenic</a:t>
            </a:r>
            <a:r>
              <a:rPr lang="pl-PL" sz="2100" kern="0" dirty="0">
                <a:solidFill>
                  <a:srgbClr val="000000"/>
                </a:solidFill>
              </a:rPr>
              <a:t> </a:t>
            </a:r>
            <a:r>
              <a:rPr lang="pl-PL" sz="2100" kern="0" dirty="0" err="1">
                <a:solidFill>
                  <a:srgbClr val="000000"/>
                </a:solidFill>
              </a:rPr>
              <a:t>vein</a:t>
            </a:r>
            <a:r>
              <a:rPr lang="pl-PL" sz="2100" kern="0" dirty="0">
                <a:solidFill>
                  <a:srgbClr val="000000"/>
                </a:solidFill>
              </a:rPr>
              <a:t> </a:t>
            </a:r>
            <a:r>
              <a:rPr lang="pl-PL" sz="2100" kern="0" dirty="0" err="1">
                <a:solidFill>
                  <a:srgbClr val="000000"/>
                </a:solidFill>
              </a:rPr>
              <a:t>become</a:t>
            </a:r>
            <a:r>
              <a:rPr lang="pl-PL" sz="2100" kern="0" dirty="0">
                <a:solidFill>
                  <a:srgbClr val="000000"/>
                </a:solidFill>
              </a:rPr>
              <a:t> </a:t>
            </a:r>
            <a:r>
              <a:rPr lang="pl-PL" sz="2100" kern="0" dirty="0" err="1">
                <a:solidFill>
                  <a:srgbClr val="000000"/>
                </a:solidFill>
              </a:rPr>
              <a:t>confluent</a:t>
            </a:r>
            <a:r>
              <a:rPr lang="pl-PL" sz="2100" kern="0" dirty="0">
                <a:solidFill>
                  <a:srgbClr val="000000"/>
                </a:solidFill>
              </a:rPr>
              <a:t> to form a single portal </a:t>
            </a:r>
            <a:r>
              <a:rPr lang="pl-PL" sz="2100" kern="0" dirty="0" err="1">
                <a:solidFill>
                  <a:srgbClr val="000000"/>
                </a:solidFill>
              </a:rPr>
              <a:t>vein</a:t>
            </a:r>
            <a:r>
              <a:rPr lang="pl-PL" sz="2100" kern="0" dirty="0">
                <a:solidFill>
                  <a:srgbClr val="000000"/>
                </a:solidFill>
              </a:rPr>
              <a:t>, </a:t>
            </a:r>
            <a:r>
              <a:rPr lang="pl-PL" sz="2100" kern="0" dirty="0" err="1">
                <a:solidFill>
                  <a:srgbClr val="000000"/>
                </a:solidFill>
              </a:rPr>
              <a:t>which</a:t>
            </a:r>
            <a:r>
              <a:rPr lang="pl-PL" sz="2100" kern="0" dirty="0">
                <a:solidFill>
                  <a:srgbClr val="000000"/>
                </a:solidFill>
              </a:rPr>
              <a:t> </a:t>
            </a:r>
            <a:r>
              <a:rPr lang="pl-PL" sz="2100" kern="0" dirty="0" err="1">
                <a:solidFill>
                  <a:srgbClr val="000000"/>
                </a:solidFill>
              </a:rPr>
              <a:t>courses</a:t>
            </a:r>
            <a:r>
              <a:rPr lang="pl-PL" sz="2100" kern="0" dirty="0">
                <a:solidFill>
                  <a:srgbClr val="000000"/>
                </a:solidFill>
              </a:rPr>
              <a:t> to </a:t>
            </a:r>
            <a:r>
              <a:rPr lang="pl-PL" sz="2100" kern="0" dirty="0" err="1">
                <a:solidFill>
                  <a:srgbClr val="000000"/>
                </a:solidFill>
              </a:rPr>
              <a:t>the</a:t>
            </a:r>
            <a:r>
              <a:rPr lang="pl-PL" sz="2100" kern="0" dirty="0">
                <a:solidFill>
                  <a:srgbClr val="000000"/>
                </a:solidFill>
              </a:rPr>
              <a:t> </a:t>
            </a:r>
            <a:r>
              <a:rPr lang="pl-PL" sz="2100" kern="0" dirty="0" err="1">
                <a:solidFill>
                  <a:srgbClr val="000000"/>
                </a:solidFill>
              </a:rPr>
              <a:t>hepatic</a:t>
            </a:r>
            <a:r>
              <a:rPr lang="pl-PL" sz="2100" kern="0" dirty="0">
                <a:solidFill>
                  <a:srgbClr val="000000"/>
                </a:solidFill>
              </a:rPr>
              <a:t> hilum and </a:t>
            </a:r>
            <a:r>
              <a:rPr lang="pl-PL" sz="2100" kern="0" dirty="0" err="1">
                <a:solidFill>
                  <a:srgbClr val="000000"/>
                </a:solidFill>
              </a:rPr>
              <a:t>divides</a:t>
            </a:r>
            <a:r>
              <a:rPr lang="pl-PL" sz="2100" kern="0" dirty="0">
                <a:solidFill>
                  <a:srgbClr val="000000"/>
                </a:solidFill>
              </a:rPr>
              <a:t> </a:t>
            </a:r>
            <a:r>
              <a:rPr lang="pl-PL" sz="2100" kern="0" dirty="0" err="1">
                <a:solidFill>
                  <a:srgbClr val="000000"/>
                </a:solidFill>
              </a:rPr>
              <a:t>into</a:t>
            </a:r>
            <a:r>
              <a:rPr lang="pl-PL" sz="2100" kern="0" dirty="0">
                <a:solidFill>
                  <a:srgbClr val="000000"/>
                </a:solidFill>
              </a:rPr>
              <a:t> </a:t>
            </a:r>
            <a:r>
              <a:rPr lang="pl-PL" sz="2100" kern="0" dirty="0" err="1">
                <a:solidFill>
                  <a:srgbClr val="000000"/>
                </a:solidFill>
              </a:rPr>
              <a:t>the</a:t>
            </a:r>
            <a:r>
              <a:rPr lang="pl-PL" sz="2100" kern="0" dirty="0">
                <a:solidFill>
                  <a:srgbClr val="000000"/>
                </a:solidFill>
              </a:rPr>
              <a:t> </a:t>
            </a:r>
            <a:r>
              <a:rPr lang="pl-PL" sz="2100" kern="0" dirty="0" err="1">
                <a:solidFill>
                  <a:srgbClr val="000000"/>
                </a:solidFill>
              </a:rPr>
              <a:t>right</a:t>
            </a:r>
            <a:r>
              <a:rPr lang="pl-PL" sz="2100" kern="0" dirty="0">
                <a:solidFill>
                  <a:srgbClr val="000000"/>
                </a:solidFill>
              </a:rPr>
              <a:t> </a:t>
            </a:r>
            <a:r>
              <a:rPr lang="pl-PL" sz="2100" kern="0" dirty="0" err="1">
                <a:solidFill>
                  <a:srgbClr val="000000"/>
                </a:solidFill>
              </a:rPr>
              <a:t>end</a:t>
            </a:r>
            <a:r>
              <a:rPr lang="pl-PL" sz="2100" kern="0" dirty="0">
                <a:solidFill>
                  <a:srgbClr val="000000"/>
                </a:solidFill>
              </a:rPr>
              <a:t> </a:t>
            </a:r>
            <a:r>
              <a:rPr lang="pl-PL" sz="2100" kern="0" dirty="0" err="1">
                <a:solidFill>
                  <a:srgbClr val="000000"/>
                </a:solidFill>
              </a:rPr>
              <a:t>left</a:t>
            </a:r>
            <a:r>
              <a:rPr lang="pl-PL" sz="2100" kern="0" dirty="0">
                <a:solidFill>
                  <a:srgbClr val="000000"/>
                </a:solidFill>
              </a:rPr>
              <a:t> </a:t>
            </a:r>
            <a:r>
              <a:rPr lang="pl-PL" sz="2100" kern="0" dirty="0" err="1">
                <a:solidFill>
                  <a:srgbClr val="000000"/>
                </a:solidFill>
              </a:rPr>
              <a:t>branch</a:t>
            </a:r>
            <a:r>
              <a:rPr lang="pl-PL" sz="2100" kern="0" dirty="0">
                <a:solidFill>
                  <a:srgbClr val="000000"/>
                </a:solidFill>
              </a:rPr>
              <a:t>.</a:t>
            </a:r>
          </a:p>
          <a:p>
            <a:pPr algn="l" rtl="0" fontAlgn="base">
              <a:spcBef>
                <a:spcPct val="0"/>
              </a:spcBef>
              <a:spcAft>
                <a:spcPct val="0"/>
              </a:spcAft>
              <a:defRPr/>
            </a:pPr>
            <a:r>
              <a:rPr lang="pl-PL" sz="2100" kern="0" dirty="0">
                <a:solidFill>
                  <a:srgbClr val="000000"/>
                </a:solidFill>
              </a:rPr>
              <a:t>Portal </a:t>
            </a:r>
            <a:r>
              <a:rPr lang="pl-PL" sz="2100" kern="0" dirty="0" err="1">
                <a:solidFill>
                  <a:srgbClr val="000000"/>
                </a:solidFill>
              </a:rPr>
              <a:t>vein</a:t>
            </a:r>
            <a:r>
              <a:rPr lang="pl-PL" sz="2100" kern="0" dirty="0">
                <a:solidFill>
                  <a:srgbClr val="000000"/>
                </a:solidFill>
              </a:rPr>
              <a:t> </a:t>
            </a:r>
            <a:r>
              <a:rPr lang="pl-PL" sz="2100" kern="0" dirty="0" err="1">
                <a:solidFill>
                  <a:srgbClr val="000000"/>
                </a:solidFill>
              </a:rPr>
              <a:t>lenght</a:t>
            </a:r>
            <a:r>
              <a:rPr lang="pl-PL" sz="2100" kern="0" dirty="0">
                <a:solidFill>
                  <a:srgbClr val="000000"/>
                </a:solidFill>
              </a:rPr>
              <a:t> – 6-7cm, </a:t>
            </a:r>
            <a:r>
              <a:rPr lang="pl-PL" sz="2100" kern="0" dirty="0" err="1">
                <a:solidFill>
                  <a:srgbClr val="000000"/>
                </a:solidFill>
              </a:rPr>
              <a:t>diameter</a:t>
            </a:r>
            <a:r>
              <a:rPr lang="pl-PL" sz="2100" kern="0" dirty="0">
                <a:solidFill>
                  <a:srgbClr val="000000"/>
                </a:solidFill>
              </a:rPr>
              <a:t> 6-13mm.</a:t>
            </a:r>
          </a:p>
          <a:p>
            <a:pPr lvl="0" algn="l" rtl="0" fontAlgn="base">
              <a:spcBef>
                <a:spcPct val="0"/>
              </a:spcBef>
              <a:spcAft>
                <a:spcPct val="0"/>
              </a:spcAft>
              <a:defRPr/>
            </a:pPr>
            <a:r>
              <a:rPr lang="en-US" sz="2500" b="1" kern="0" dirty="0" smtClean="0">
                <a:solidFill>
                  <a:srgbClr val="00B0F0"/>
                </a:solidFill>
              </a:rPr>
              <a:t>2- </a:t>
            </a:r>
            <a:r>
              <a:rPr lang="pl-PL" sz="2500" b="1" kern="0" dirty="0" smtClean="0">
                <a:solidFill>
                  <a:srgbClr val="00B0F0"/>
                </a:solidFill>
              </a:rPr>
              <a:t>Arterial </a:t>
            </a:r>
            <a:r>
              <a:rPr lang="pl-PL" sz="2500" b="1" kern="0" dirty="0">
                <a:solidFill>
                  <a:srgbClr val="00B0F0"/>
                </a:solidFill>
              </a:rPr>
              <a:t>supply </a:t>
            </a:r>
            <a:r>
              <a:rPr lang="pl-PL" sz="2100" kern="0" dirty="0">
                <a:solidFill>
                  <a:srgbClr val="000000"/>
                </a:solidFill>
              </a:rPr>
              <a:t>– hepatic artery proper </a:t>
            </a:r>
            <a:r>
              <a:rPr lang="pl-PL" sz="2100" kern="0" dirty="0" smtClean="0">
                <a:solidFill>
                  <a:srgbClr val="000000"/>
                </a:solidFill>
              </a:rPr>
              <a:t>20</a:t>
            </a:r>
            <a:r>
              <a:rPr lang="en-US" sz="2100" kern="0" dirty="0" smtClean="0">
                <a:solidFill>
                  <a:srgbClr val="000000"/>
                </a:solidFill>
              </a:rPr>
              <a:t>- 30</a:t>
            </a:r>
            <a:r>
              <a:rPr lang="pl-PL" sz="2100" kern="0" dirty="0" smtClean="0">
                <a:solidFill>
                  <a:srgbClr val="000000"/>
                </a:solidFill>
              </a:rPr>
              <a:t>% </a:t>
            </a:r>
            <a:r>
              <a:rPr lang="pl-PL" sz="2100" kern="0" dirty="0">
                <a:solidFill>
                  <a:srgbClr val="000000"/>
                </a:solidFill>
              </a:rPr>
              <a:t>of blood supply</a:t>
            </a:r>
          </a:p>
          <a:p>
            <a:pPr lvl="0" algn="l" rtl="0" fontAlgn="base">
              <a:spcBef>
                <a:spcPct val="0"/>
              </a:spcBef>
              <a:spcAft>
                <a:spcPct val="0"/>
              </a:spcAft>
              <a:defRPr/>
            </a:pPr>
            <a:endParaRPr lang="pl-PL" sz="2100" kern="0" dirty="0">
              <a:solidFill>
                <a:srgbClr val="000000"/>
              </a:solidFill>
            </a:endParaRPr>
          </a:p>
          <a:p>
            <a:pPr algn="l" rtl="0" fontAlgn="base">
              <a:spcBef>
                <a:spcPct val="0"/>
              </a:spcBef>
              <a:spcAft>
                <a:spcPct val="0"/>
              </a:spcAft>
              <a:defRPr/>
            </a:pPr>
            <a:endParaRPr lang="pl-PL" sz="3100" kern="0" dirty="0">
              <a:solidFill>
                <a:srgbClr val="000000"/>
              </a:solidFill>
            </a:endParaRPr>
          </a:p>
          <a:p>
            <a:pPr algn="l" rtl="0" fontAlgn="base">
              <a:spcBef>
                <a:spcPct val="0"/>
              </a:spcBef>
              <a:spcAft>
                <a:spcPct val="0"/>
              </a:spcAft>
              <a:defRPr/>
            </a:pPr>
            <a:endParaRPr lang="pl-PL" sz="1400" kern="0" dirty="0">
              <a:solidFill>
                <a:srgbClr val="000000"/>
              </a:solidFill>
            </a:endParaRPr>
          </a:p>
          <a:p>
            <a:pPr algn="l" rtl="0" fontAlgn="base">
              <a:spcBef>
                <a:spcPct val="0"/>
              </a:spcBef>
              <a:spcAft>
                <a:spcPct val="0"/>
              </a:spcAft>
              <a:defRPr/>
            </a:pPr>
            <a:endParaRPr lang="pl-PL" sz="1400" kern="0" dirty="0">
              <a:solidFill>
                <a:srgbClr val="000000"/>
              </a:solidFill>
            </a:endParaRPr>
          </a:p>
          <a:p>
            <a:pPr algn="l" rtl="0" fontAlgn="base">
              <a:spcBef>
                <a:spcPct val="0"/>
              </a:spcBef>
              <a:spcAft>
                <a:spcPct val="0"/>
              </a:spcAft>
              <a:defRPr/>
            </a:pPr>
            <a:endParaRPr lang="pl-PL" kern="0" dirty="0">
              <a:solidFill>
                <a:srgbClr val="000000"/>
              </a:solidFill>
            </a:endParaRPr>
          </a:p>
          <a:p>
            <a:pPr algn="l" rtl="0" fontAlgn="base">
              <a:spcBef>
                <a:spcPct val="0"/>
              </a:spcBef>
              <a:spcAft>
                <a:spcPct val="0"/>
              </a:spcAft>
              <a:defRPr/>
            </a:pPr>
            <a:endParaRPr lang="pl-PL" sz="1600" kern="0" dirty="0">
              <a:solidFill>
                <a:srgbClr val="000000"/>
              </a:solidFill>
            </a:endParaRPr>
          </a:p>
          <a:p>
            <a:pPr algn="ctr" rtl="0" fontAlgn="base">
              <a:spcBef>
                <a:spcPct val="0"/>
              </a:spcBef>
              <a:spcAft>
                <a:spcPct val="0"/>
              </a:spcAft>
              <a:defRPr/>
            </a:pPr>
            <a:endParaRPr lang="pl-PL" sz="3100" kern="0" dirty="0">
              <a:solidFill>
                <a:srgbClr val="000000"/>
              </a:solidFill>
            </a:endParaRPr>
          </a:p>
          <a:p>
            <a:pPr algn="ctr" rtl="0" fontAlgn="base">
              <a:spcBef>
                <a:spcPct val="0"/>
              </a:spcBef>
              <a:spcAft>
                <a:spcPct val="0"/>
              </a:spcAft>
              <a:defRPr/>
            </a:pPr>
            <a:endParaRPr lang="pl-PL" sz="3100" kern="0" dirty="0">
              <a:solidFill>
                <a:srgbClr val="000000"/>
              </a:solidFill>
            </a:endParaRPr>
          </a:p>
          <a:p>
            <a:pPr algn="ctr" rtl="0" fontAlgn="base">
              <a:spcBef>
                <a:spcPct val="0"/>
              </a:spcBef>
              <a:spcAft>
                <a:spcPct val="0"/>
              </a:spcAft>
              <a:defRPr/>
            </a:pPr>
            <a:endParaRPr lang="pl-PL" sz="2400" kern="0" dirty="0">
              <a:solidFill>
                <a:srgbClr val="000000"/>
              </a:solidFill>
            </a:endParaRPr>
          </a:p>
          <a:p>
            <a:pPr algn="l" rtl="0" fontAlgn="base">
              <a:spcBef>
                <a:spcPct val="0"/>
              </a:spcBef>
              <a:spcAft>
                <a:spcPct val="0"/>
              </a:spcAft>
              <a:defRPr/>
            </a:pPr>
            <a:endParaRPr lang="pl-PL" sz="1200" kern="0" dirty="0">
              <a:solidFill>
                <a:srgbClr val="000000"/>
              </a:solidFill>
            </a:endParaRPr>
          </a:p>
        </p:txBody>
      </p:sp>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345010"/>
            <a:ext cx="3995936" cy="351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51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6660232" cy="585152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6660232" y="1628800"/>
            <a:ext cx="2483768" cy="954107"/>
          </a:xfrm>
          <a:prstGeom prst="rect">
            <a:avLst/>
          </a:prstGeom>
        </p:spPr>
        <p:txBody>
          <a:bodyPr wrap="square">
            <a:spAutoFit/>
          </a:bodyPr>
          <a:lstStyle/>
          <a:p>
            <a:r>
              <a:rPr lang="ar-EG" dirty="0" smtClean="0"/>
              <a:t> </a:t>
            </a:r>
            <a:r>
              <a:rPr lang="ar-EG" sz="2800" dirty="0" err="1"/>
              <a:t>الأيكو</a:t>
            </a:r>
            <a:r>
              <a:rPr lang="ar-EG" sz="2800" dirty="0"/>
              <a:t> </a:t>
            </a:r>
            <a:endParaRPr lang="ar-SY" sz="2800" dirty="0"/>
          </a:p>
          <a:p>
            <a:r>
              <a:rPr lang="ar-SY" sz="2800" dirty="0" smtClean="0"/>
              <a:t>-</a:t>
            </a:r>
            <a:r>
              <a:rPr lang="ar-EG" sz="2800" dirty="0" smtClean="0"/>
              <a:t>الطبقي </a:t>
            </a:r>
            <a:r>
              <a:rPr lang="ar-EG" sz="2800" dirty="0"/>
              <a:t>المحوري </a:t>
            </a:r>
            <a:endParaRPr lang="en-US" sz="2800" dirty="0"/>
          </a:p>
        </p:txBody>
      </p:sp>
    </p:spTree>
    <p:extLst>
      <p:ext uri="{BB962C8B-B14F-4D97-AF65-F5344CB8AC3E}">
        <p14:creationId xmlns:p14="http://schemas.microsoft.com/office/powerpoint/2010/main" val="243520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60648"/>
            <a:ext cx="9036496" cy="5865515"/>
          </a:xfrm>
        </p:spPr>
        <p:txBody>
          <a:bodyPr>
            <a:normAutofit lnSpcReduction="10000"/>
          </a:bodyPr>
          <a:lstStyle/>
          <a:p>
            <a:r>
              <a:rPr lang="ar-EG" sz="3600" b="1" dirty="0">
                <a:solidFill>
                  <a:srgbClr val="FF0000"/>
                </a:solidFill>
              </a:rPr>
              <a:t>كيسات الكبد :  </a:t>
            </a:r>
            <a:r>
              <a:rPr lang="ar-EG" dirty="0"/>
              <a:t>يمكن أن تقسم إلى كيسات غير طفيلية و كيسات الشوكاء الحبيبية </a:t>
            </a:r>
            <a:endParaRPr lang="en-US" dirty="0"/>
          </a:p>
          <a:p>
            <a:r>
              <a:rPr lang="ar-EG" sz="3600" b="1" dirty="0">
                <a:solidFill>
                  <a:srgbClr val="C00000"/>
                </a:solidFill>
              </a:rPr>
              <a:t>آ –الكيسات البسيطة : </a:t>
            </a:r>
            <a:r>
              <a:rPr lang="ar-EG" dirty="0"/>
              <a:t>و هي الأشيع </a:t>
            </a:r>
            <a:r>
              <a:rPr lang="ar-EG" b="1" dirty="0">
                <a:solidFill>
                  <a:srgbClr val="00B050"/>
                </a:solidFill>
              </a:rPr>
              <a:t>, و ناتجة عن بقايا جنينية لأقنية صفراوية </a:t>
            </a:r>
            <a:r>
              <a:rPr lang="ar-EG" dirty="0"/>
              <a:t>غير متصلة تشريحياً مع الشجرة الصفراوية , و تكون وحيدة في 60% من الحالات , السائل ضمنها رائق , و هي غير عرضية و تكشف صدفةً , و لا تحتاج لعلاج  و إذا كبر حجمها تظهر الأعراض ( ألم مبهم – يرقان )  نلجأ إلى البزل و التفجير عبر الجلد و حقن مادة </a:t>
            </a:r>
            <a:r>
              <a:rPr lang="ar-EG" dirty="0" err="1"/>
              <a:t>مخرشة</a:t>
            </a:r>
            <a:r>
              <a:rPr lang="ar-EG" dirty="0"/>
              <a:t> ( </a:t>
            </a:r>
            <a:r>
              <a:rPr lang="ar-EG" dirty="0" err="1"/>
              <a:t>إيتانول</a:t>
            </a:r>
            <a:r>
              <a:rPr lang="ar-EG" dirty="0"/>
              <a:t> ) و الجراحة و </a:t>
            </a:r>
            <a:r>
              <a:rPr lang="ar-EG" dirty="0" err="1"/>
              <a:t>توخيف</a:t>
            </a:r>
            <a:r>
              <a:rPr lang="ar-EG" dirty="0"/>
              <a:t> الكيسة أو </a:t>
            </a:r>
            <a:r>
              <a:rPr lang="ar-EG" dirty="0" err="1"/>
              <a:t>الإستئصال</a:t>
            </a:r>
            <a:r>
              <a:rPr lang="ar-EG" dirty="0"/>
              <a:t> </a:t>
            </a:r>
            <a:endParaRPr lang="en-US" dirty="0"/>
          </a:p>
          <a:p>
            <a:r>
              <a:rPr lang="ar-EG" dirty="0"/>
              <a:t>و </a:t>
            </a:r>
            <a:r>
              <a:rPr lang="ar-EG" b="1" dirty="0">
                <a:solidFill>
                  <a:srgbClr val="0070C0"/>
                </a:solidFill>
              </a:rPr>
              <a:t>هناك الكبد متعدد الكيسات و تظهر كمتلازمة مع الكلية عديدة الكيسات </a:t>
            </a:r>
            <a:r>
              <a:rPr lang="ar-EG" dirty="0"/>
              <a:t>, و تظهر الكيسات بمرحلة متأخرة و تطورها بطيء , و الكيسات مبطنة بطبقة صفراوية </a:t>
            </a:r>
            <a:endParaRPr lang="en-US" dirty="0"/>
          </a:p>
          <a:p>
            <a:endParaRPr lang="ar-SY" dirty="0"/>
          </a:p>
        </p:txBody>
      </p:sp>
    </p:spTree>
    <p:extLst>
      <p:ext uri="{BB962C8B-B14F-4D97-AF65-F5344CB8AC3E}">
        <p14:creationId xmlns:p14="http://schemas.microsoft.com/office/powerpoint/2010/main" val="69764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32656"/>
            <a:ext cx="9144000" cy="5793507"/>
          </a:xfrm>
        </p:spPr>
        <p:txBody>
          <a:bodyPr>
            <a:normAutofit/>
          </a:bodyPr>
          <a:lstStyle/>
          <a:p>
            <a:r>
              <a:rPr lang="ar-EG" b="1" dirty="0" smtClean="0">
                <a:solidFill>
                  <a:srgbClr val="00B0F0"/>
                </a:solidFill>
              </a:rPr>
              <a:t>الكيسات </a:t>
            </a:r>
            <a:r>
              <a:rPr lang="ar-EG" b="1" dirty="0">
                <a:solidFill>
                  <a:srgbClr val="00B0F0"/>
                </a:solidFill>
              </a:rPr>
              <a:t>الرضية </a:t>
            </a:r>
            <a:r>
              <a:rPr lang="ar-EG" dirty="0"/>
              <a:t>فتنتج عن تجمع الدم إما تحت المحفظة أو ضمن النسيج الكبدي و هي غير مبطنة بطبقة صفراوية و هي غير عرضية و لا تحتاج إلى علاج أو البزل و التفجير عبر الجلد </a:t>
            </a:r>
            <a:endParaRPr lang="en-US" dirty="0"/>
          </a:p>
          <a:p>
            <a:r>
              <a:rPr lang="ar-EG" b="1" dirty="0">
                <a:solidFill>
                  <a:srgbClr val="0070C0"/>
                </a:solidFill>
              </a:rPr>
              <a:t>و في حالة الكيسات </a:t>
            </a:r>
            <a:r>
              <a:rPr lang="ar-EG" b="1" dirty="0" err="1">
                <a:solidFill>
                  <a:srgbClr val="0070C0"/>
                </a:solidFill>
              </a:rPr>
              <a:t>التنشؤية</a:t>
            </a:r>
            <a:r>
              <a:rPr lang="ar-EG" b="1" dirty="0">
                <a:solidFill>
                  <a:srgbClr val="0070C0"/>
                </a:solidFill>
              </a:rPr>
              <a:t> </a:t>
            </a:r>
            <a:r>
              <a:rPr lang="ar-EG" dirty="0"/>
              <a:t>فهي أكثر شيوعاً في النساء و هي غير عرضية و هي عبارة عن كيسات ورمية تنشأ إما مع الأورام السليمة </a:t>
            </a:r>
            <a:r>
              <a:rPr lang="ar-EG" dirty="0">
                <a:solidFill>
                  <a:srgbClr val="00B050"/>
                </a:solidFill>
              </a:rPr>
              <a:t>كالأورام الغدية الصفراوية </a:t>
            </a:r>
            <a:r>
              <a:rPr lang="ar-EG" dirty="0" err="1">
                <a:solidFill>
                  <a:srgbClr val="00B050"/>
                </a:solidFill>
              </a:rPr>
              <a:t>الكيسية</a:t>
            </a:r>
            <a:r>
              <a:rPr lang="ar-EG" dirty="0">
                <a:solidFill>
                  <a:srgbClr val="00B050"/>
                </a:solidFill>
              </a:rPr>
              <a:t> </a:t>
            </a:r>
            <a:r>
              <a:rPr lang="ar-EG" dirty="0"/>
              <a:t>أو مع الأورام الخبيثة </a:t>
            </a:r>
            <a:r>
              <a:rPr lang="ar-EG" dirty="0" err="1">
                <a:solidFill>
                  <a:srgbClr val="00B050"/>
                </a:solidFill>
              </a:rPr>
              <a:t>كالكارسينوما</a:t>
            </a:r>
            <a:r>
              <a:rPr lang="ar-EG" dirty="0">
                <a:solidFill>
                  <a:srgbClr val="00B050"/>
                </a:solidFill>
              </a:rPr>
              <a:t> الغدية الصفراوية </a:t>
            </a:r>
            <a:r>
              <a:rPr lang="ar-EG" dirty="0" err="1">
                <a:solidFill>
                  <a:srgbClr val="00B050"/>
                </a:solidFill>
              </a:rPr>
              <a:t>الكيسية</a:t>
            </a:r>
            <a:r>
              <a:rPr lang="ar-EG" dirty="0">
                <a:solidFill>
                  <a:srgbClr val="00B050"/>
                </a:solidFill>
              </a:rPr>
              <a:t> </a:t>
            </a:r>
            <a:endParaRPr lang="en-US" dirty="0">
              <a:solidFill>
                <a:srgbClr val="00B050"/>
              </a:solidFill>
            </a:endParaRPr>
          </a:p>
          <a:p>
            <a:r>
              <a:rPr lang="ar-EG" dirty="0"/>
              <a:t>و من مميزات الكيسات </a:t>
            </a:r>
            <a:r>
              <a:rPr lang="ar-EG" dirty="0" err="1"/>
              <a:t>التنشؤية</a:t>
            </a:r>
            <a:r>
              <a:rPr lang="ar-EG" dirty="0"/>
              <a:t> بأنها محجبة و سميكة الجدار , و غير منتظمة الحواف  و ترتفع فيها مستويات </a:t>
            </a:r>
            <a:r>
              <a:rPr lang="en-US" dirty="0" err="1"/>
              <a:t>aFP</a:t>
            </a:r>
            <a:r>
              <a:rPr lang="en-US" dirty="0"/>
              <a:t> </a:t>
            </a:r>
            <a:r>
              <a:rPr lang="ar-EG" dirty="0"/>
              <a:t> و </a:t>
            </a:r>
            <a:r>
              <a:rPr lang="en-US" dirty="0"/>
              <a:t>CA19-9 </a:t>
            </a:r>
            <a:r>
              <a:rPr lang="ar-EG" dirty="0"/>
              <a:t> </a:t>
            </a:r>
            <a:endParaRPr lang="ar-SY" dirty="0"/>
          </a:p>
          <a:p>
            <a:r>
              <a:rPr lang="ar-EG" dirty="0"/>
              <a:t>و علاجها الأمثل </a:t>
            </a:r>
            <a:r>
              <a:rPr lang="ar-EG" dirty="0" err="1"/>
              <a:t>الإستئصال</a:t>
            </a:r>
            <a:r>
              <a:rPr lang="ar-EG" dirty="0"/>
              <a:t> الكامل بالجراحة </a:t>
            </a:r>
            <a:endParaRPr lang="en-US" dirty="0"/>
          </a:p>
          <a:p>
            <a:endParaRPr lang="ar-SY" dirty="0"/>
          </a:p>
        </p:txBody>
      </p:sp>
    </p:spTree>
    <p:extLst>
      <p:ext uri="{BB962C8B-B14F-4D97-AF65-F5344CB8AC3E}">
        <p14:creationId xmlns:p14="http://schemas.microsoft.com/office/powerpoint/2010/main" val="4241614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22860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endParaRPr lang="ru-RU"/>
          </a:p>
        </p:txBody>
      </p:sp>
      <p:sp>
        <p:nvSpPr>
          <p:cNvPr id="79877" name="Rectangle 5"/>
          <p:cNvSpPr>
            <a:spLocks noChangeArrowheads="1"/>
          </p:cNvSpPr>
          <p:nvPr/>
        </p:nvSpPr>
        <p:spPr bwMode="auto">
          <a:xfrm>
            <a:off x="0" y="342900"/>
            <a:ext cx="83058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GB" sz="3000" b="1" dirty="0">
                <a:solidFill>
                  <a:schemeClr val="tx2"/>
                </a:solidFill>
                <a:effectLst>
                  <a:outerShdw blurRad="38100" dist="38100" dir="2700000" algn="tl">
                    <a:srgbClr val="000000"/>
                  </a:outerShdw>
                </a:effectLst>
                <a:cs typeface="Times New Roman" pitchFamily="18" charset="0"/>
              </a:rPr>
              <a:t>DIFFERENTIAL DIAGNOSIS: </a:t>
            </a:r>
          </a:p>
          <a:p>
            <a:pPr algn="ctr"/>
            <a:r>
              <a:rPr lang="en-GB" sz="3000" b="1" dirty="0">
                <a:solidFill>
                  <a:schemeClr val="tx2"/>
                </a:solidFill>
                <a:effectLst>
                  <a:outerShdw blurRad="38100" dist="38100" dir="2700000" algn="tl">
                    <a:srgbClr val="000000"/>
                  </a:outerShdw>
                </a:effectLst>
                <a:cs typeface="Times New Roman" pitchFamily="18" charset="0"/>
              </a:rPr>
              <a:t>polycystic liver disease</a:t>
            </a:r>
            <a:endParaRPr lang="ru-RU" sz="3000" b="1" dirty="0">
              <a:solidFill>
                <a:schemeClr val="tx2"/>
              </a:solidFill>
              <a:effectLst>
                <a:outerShdw blurRad="38100" dist="38100" dir="2700000" algn="tl">
                  <a:srgbClr val="000000"/>
                </a:outerShdw>
              </a:effectLst>
              <a:cs typeface="Times New Roman" pitchFamily="18" charset="0"/>
            </a:endParaRPr>
          </a:p>
        </p:txBody>
      </p:sp>
      <p:pic>
        <p:nvPicPr>
          <p:cNvPr id="79880" name="Picture 8" descr="D:\WARSAW'01\Presentation\fi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7"/>
            <a:ext cx="4252664" cy="3616423"/>
          </a:xfrm>
          <a:prstGeom prst="rect">
            <a:avLst/>
          </a:prstGeom>
          <a:noFill/>
          <a:extLst>
            <a:ext uri="{909E8E84-426E-40DD-AFC4-6F175D3DCCD1}">
              <a14:hiddenFill xmlns:a14="http://schemas.microsoft.com/office/drawing/2010/main">
                <a:solidFill>
                  <a:srgbClr val="FFFFFF"/>
                </a:solidFill>
              </a14:hiddenFill>
            </a:ext>
          </a:extLst>
        </p:spPr>
      </p:pic>
      <p:sp>
        <p:nvSpPr>
          <p:cNvPr id="79881" name="Rectangle 9"/>
          <p:cNvSpPr>
            <a:spLocks noChangeArrowheads="1"/>
          </p:cNvSpPr>
          <p:nvPr/>
        </p:nvSpPr>
        <p:spPr bwMode="auto">
          <a:xfrm>
            <a:off x="533400" y="52578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tx2"/>
              </a:buClr>
              <a:buSzPct val="75000"/>
              <a:buFont typeface="Wingdings" pitchFamily="2" charset="2"/>
              <a:buNone/>
            </a:pPr>
            <a:r>
              <a:rPr lang="en-GB" sz="2600" dirty="0">
                <a:solidFill>
                  <a:srgbClr val="EEEEEE"/>
                </a:solidFill>
                <a:effectLst>
                  <a:outerShdw blurRad="38100" dist="38100" dir="2700000" algn="tl">
                    <a:srgbClr val="000000"/>
                  </a:outerShdw>
                </a:effectLst>
                <a:cs typeface="Times New Roman" pitchFamily="18" charset="0"/>
              </a:rPr>
              <a:t>CT scan shows multiple liver cysts. Some of the cysts have calcified walls as consequence of chronic inflammation.</a:t>
            </a:r>
          </a:p>
        </p:txBody>
      </p:sp>
      <p:pic>
        <p:nvPicPr>
          <p:cNvPr id="79882" name="Picture 10" descr="D:\WARSAW'01\Presentation\6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213" y="1412777"/>
            <a:ext cx="4141787" cy="36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5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My Photos\amebiasis5.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7459" y="-42960"/>
            <a:ext cx="4276509" cy="655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5828107" y="2352274"/>
            <a:ext cx="2914054" cy="11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3" tIns="41057" rIns="82113" bIns="41057">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l" rtl="0" eaLnBrk="0" fontAlgn="base" hangingPunct="0">
              <a:spcBef>
                <a:spcPct val="0"/>
              </a:spcBef>
              <a:spcAft>
                <a:spcPct val="0"/>
              </a:spcAft>
              <a:defRPr sz="2400">
                <a:solidFill>
                  <a:schemeClr val="tx1"/>
                </a:solidFill>
                <a:latin typeface="Times New Roman" charset="0"/>
              </a:defRPr>
            </a:lvl6pPr>
            <a:lvl7pPr marL="2971800" indent="-228600" algn="l" rtl="0" eaLnBrk="0" fontAlgn="base" hangingPunct="0">
              <a:spcBef>
                <a:spcPct val="0"/>
              </a:spcBef>
              <a:spcAft>
                <a:spcPct val="0"/>
              </a:spcAft>
              <a:defRPr sz="2400">
                <a:solidFill>
                  <a:schemeClr val="tx1"/>
                </a:solidFill>
                <a:latin typeface="Times New Roman" charset="0"/>
              </a:defRPr>
            </a:lvl7pPr>
            <a:lvl8pPr marL="3429000" indent="-228600" algn="l" rtl="0" eaLnBrk="0" fontAlgn="base" hangingPunct="0">
              <a:spcBef>
                <a:spcPct val="0"/>
              </a:spcBef>
              <a:spcAft>
                <a:spcPct val="0"/>
              </a:spcAft>
              <a:defRPr sz="2400">
                <a:solidFill>
                  <a:schemeClr val="tx1"/>
                </a:solidFill>
                <a:latin typeface="Times New Roman" charset="0"/>
              </a:defRPr>
            </a:lvl8pPr>
            <a:lvl9pPr marL="3886200" indent="-228600" algn="l" rtl="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b="1">
                <a:solidFill>
                  <a:schemeClr val="bg1"/>
                </a:solidFill>
                <a:latin typeface="Arial" charset="0"/>
              </a:rPr>
              <a:t>Life cycle of Entamoeba histolytica</a:t>
            </a:r>
          </a:p>
        </p:txBody>
      </p:sp>
      <p:sp>
        <p:nvSpPr>
          <p:cNvPr id="2" name="مستطيل 1"/>
          <p:cNvSpPr/>
          <p:nvPr/>
        </p:nvSpPr>
        <p:spPr>
          <a:xfrm>
            <a:off x="4139952" y="692696"/>
            <a:ext cx="4896544" cy="5262979"/>
          </a:xfrm>
          <a:prstGeom prst="rect">
            <a:avLst/>
          </a:prstGeom>
        </p:spPr>
        <p:txBody>
          <a:bodyPr wrap="square">
            <a:spAutoFit/>
          </a:bodyPr>
          <a:lstStyle/>
          <a:p>
            <a:r>
              <a:rPr lang="ar-EG" sz="2400" b="1" dirty="0">
                <a:solidFill>
                  <a:srgbClr val="C00000"/>
                </a:solidFill>
              </a:rPr>
              <a:t>الكيسات الطفيلية ( المائية – </a:t>
            </a:r>
            <a:r>
              <a:rPr lang="en-US" sz="2400" b="1" dirty="0" err="1">
                <a:solidFill>
                  <a:srgbClr val="C00000"/>
                </a:solidFill>
              </a:rPr>
              <a:t>Hadatide</a:t>
            </a:r>
            <a:r>
              <a:rPr lang="en-US" sz="2400" b="1" dirty="0">
                <a:solidFill>
                  <a:srgbClr val="C00000"/>
                </a:solidFill>
              </a:rPr>
              <a:t> Cyst </a:t>
            </a:r>
            <a:r>
              <a:rPr lang="ar-EG" sz="2400" dirty="0"/>
              <a:t> </a:t>
            </a:r>
            <a:r>
              <a:rPr lang="ar-EG" sz="2400" b="1" dirty="0" smtClean="0">
                <a:solidFill>
                  <a:srgbClr val="00B050"/>
                </a:solidFill>
              </a:rPr>
              <a:t>العامل </a:t>
            </a:r>
            <a:r>
              <a:rPr lang="ar-EG" sz="2400" b="1" dirty="0">
                <a:solidFill>
                  <a:srgbClr val="00B050"/>
                </a:solidFill>
              </a:rPr>
              <a:t>الممرض : </a:t>
            </a:r>
            <a:r>
              <a:rPr lang="ar-EG" sz="2400" dirty="0"/>
              <a:t>المشوكة الحبيبية </a:t>
            </a:r>
            <a:r>
              <a:rPr lang="en-US" sz="2400" dirty="0" err="1"/>
              <a:t>Echinococus</a:t>
            </a:r>
            <a:r>
              <a:rPr lang="en-US" sz="2400" dirty="0"/>
              <a:t> </a:t>
            </a:r>
            <a:r>
              <a:rPr lang="en-US" sz="2400" dirty="0" err="1"/>
              <a:t>granulosus</a:t>
            </a:r>
            <a:r>
              <a:rPr lang="en-US" sz="2400" dirty="0"/>
              <a:t>  </a:t>
            </a:r>
          </a:p>
          <a:p>
            <a:r>
              <a:rPr lang="ar-EG" sz="2400" b="1" dirty="0">
                <a:solidFill>
                  <a:srgbClr val="00B050"/>
                </a:solidFill>
              </a:rPr>
              <a:t>العدوى : </a:t>
            </a:r>
            <a:r>
              <a:rPr lang="ar-EG" sz="2400" dirty="0"/>
              <a:t>تعيش الدودة البالغة في أمعاء الكلاب و الذئاب و الثعالب و تطرح بيوضها لتخرج مع البراز ملوثةً الأعشاب , و تأكلها الحيوانات العاشبة فتصاب بالكيسة , و يصاب الإنسان بالدودة بشكل عرضي عن طريق الطعام و الشراب </a:t>
            </a:r>
            <a:r>
              <a:rPr lang="ar-EG" sz="2400" dirty="0" smtClean="0"/>
              <a:t>الم</a:t>
            </a:r>
            <a:r>
              <a:rPr lang="ar-SY" sz="2400" dirty="0"/>
              <a:t>ل</a:t>
            </a:r>
            <a:r>
              <a:rPr lang="ar-EG" sz="2400" dirty="0" err="1" smtClean="0"/>
              <a:t>وث</a:t>
            </a:r>
            <a:r>
              <a:rPr lang="ar-EG" sz="2400" dirty="0" smtClean="0"/>
              <a:t> </a:t>
            </a:r>
            <a:r>
              <a:rPr lang="ar-EG" sz="2400" dirty="0"/>
              <a:t>بالبيوض , أو عن طريق التماس المباشر مع الكلاب المصابة </a:t>
            </a:r>
            <a:endParaRPr lang="en-US" sz="2400" dirty="0"/>
          </a:p>
          <a:p>
            <a:r>
              <a:rPr lang="ar-EG" sz="2400" dirty="0"/>
              <a:t>و عندما تدخل البيوض إلى معدة الإنسان تتحول إلى جنين مسدس الشصوص يجتاز جدران الأمعاء و يدخل الدوران البابي إلى الكبد و </a:t>
            </a:r>
            <a:r>
              <a:rPr lang="ar-EG" sz="2400" dirty="0" err="1"/>
              <a:t>االرئة</a:t>
            </a:r>
            <a:r>
              <a:rPr lang="ar-EG" sz="2400" dirty="0"/>
              <a:t> أو أماكن أخرى </a:t>
            </a:r>
            <a:endParaRPr lang="en-US" sz="2400" dirty="0"/>
          </a:p>
        </p:txBody>
      </p:sp>
    </p:spTree>
    <p:extLst>
      <p:ext uri="{BB962C8B-B14F-4D97-AF65-F5344CB8AC3E}">
        <p14:creationId xmlns:p14="http://schemas.microsoft.com/office/powerpoint/2010/main" val="1570756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My Photos\amebiasis6.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6105635"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6105636" y="1844824"/>
            <a:ext cx="2858852" cy="396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113" tIns="41057" rIns="82113" bIns="41057">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l" rtl="0" eaLnBrk="0" fontAlgn="base" hangingPunct="0">
              <a:spcBef>
                <a:spcPct val="0"/>
              </a:spcBef>
              <a:spcAft>
                <a:spcPct val="0"/>
              </a:spcAft>
              <a:defRPr sz="2400">
                <a:solidFill>
                  <a:schemeClr val="tx1"/>
                </a:solidFill>
                <a:latin typeface="Times New Roman" charset="0"/>
              </a:defRPr>
            </a:lvl6pPr>
            <a:lvl7pPr marL="2971800" indent="-228600" algn="l" rtl="0" eaLnBrk="0" fontAlgn="base" hangingPunct="0">
              <a:spcBef>
                <a:spcPct val="0"/>
              </a:spcBef>
              <a:spcAft>
                <a:spcPct val="0"/>
              </a:spcAft>
              <a:defRPr sz="2400">
                <a:solidFill>
                  <a:schemeClr val="tx1"/>
                </a:solidFill>
                <a:latin typeface="Times New Roman" charset="0"/>
              </a:defRPr>
            </a:lvl7pPr>
            <a:lvl8pPr marL="3429000" indent="-228600" algn="l" rtl="0" eaLnBrk="0" fontAlgn="base" hangingPunct="0">
              <a:spcBef>
                <a:spcPct val="0"/>
              </a:spcBef>
              <a:spcAft>
                <a:spcPct val="0"/>
              </a:spcAft>
              <a:defRPr sz="2400">
                <a:solidFill>
                  <a:schemeClr val="tx1"/>
                </a:solidFill>
                <a:latin typeface="Times New Roman" charset="0"/>
              </a:defRPr>
            </a:lvl8pPr>
            <a:lvl9pPr marL="3886200" indent="-228600" algn="l" rtl="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b="1" dirty="0">
                <a:solidFill>
                  <a:schemeClr val="bg1"/>
                </a:solidFill>
                <a:latin typeface="Arial" charset="0"/>
              </a:rPr>
              <a:t>Amebic liver </a:t>
            </a:r>
            <a:r>
              <a:rPr lang="en-US" b="1" dirty="0" err="1" smtClean="0">
                <a:solidFill>
                  <a:schemeClr val="bg1"/>
                </a:solidFill>
                <a:latin typeface="Arial" charset="0"/>
              </a:rPr>
              <a:t>absc</a:t>
            </a:r>
            <a:r>
              <a:rPr lang="ar-EG" dirty="0" smtClean="0"/>
              <a:t> </a:t>
            </a:r>
            <a:r>
              <a:rPr lang="ar-SY" dirty="0" smtClean="0"/>
              <a:t>في </a:t>
            </a:r>
            <a:r>
              <a:rPr lang="ar-EG" dirty="0" smtClean="0"/>
              <a:t>الكبد </a:t>
            </a:r>
            <a:r>
              <a:rPr lang="ar-EG" dirty="0"/>
              <a:t>فإن الكيسة يتشكل لها جدار يتضمن ( غشاء خارجي ليفي مرن – و غلاف حقيقي و الغشاء المنتش الذي يولد الحويصلات المنتشة  إلى الداخل أي الكيسات البنات  و سائل الكيسة ) </a:t>
            </a:r>
            <a:endParaRPr lang="en-US" dirty="0"/>
          </a:p>
          <a:p>
            <a:pPr>
              <a:spcBef>
                <a:spcPct val="50000"/>
              </a:spcBef>
            </a:pPr>
            <a:r>
              <a:rPr lang="en-US" b="1" dirty="0" smtClean="0">
                <a:solidFill>
                  <a:schemeClr val="bg1"/>
                </a:solidFill>
                <a:latin typeface="Arial" charset="0"/>
              </a:rPr>
              <a:t>s</a:t>
            </a:r>
            <a:endParaRPr lang="en-US" b="1" dirty="0">
              <a:solidFill>
                <a:schemeClr val="bg1"/>
              </a:solidFill>
              <a:latin typeface="Arial" charset="0"/>
            </a:endParaRPr>
          </a:p>
        </p:txBody>
      </p:sp>
    </p:spTree>
    <p:extLst>
      <p:ext uri="{BB962C8B-B14F-4D97-AF65-F5344CB8AC3E}">
        <p14:creationId xmlns:p14="http://schemas.microsoft.com/office/powerpoint/2010/main" val="6433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503238"/>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a:p>
            <a:pPr lvl="2" eaLnBrk="0" hangingPunct="0"/>
            <a:endParaRPr lang="en-GB"/>
          </a:p>
        </p:txBody>
      </p:sp>
      <p:sp>
        <p:nvSpPr>
          <p:cNvPr id="11269" name="Rectangle 5"/>
          <p:cNvSpPr>
            <a:spLocks noChangeArrowheads="1"/>
          </p:cNvSpPr>
          <p:nvPr/>
        </p:nvSpPr>
        <p:spPr bwMode="auto">
          <a:xfrm>
            <a:off x="0" y="471011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a:p>
            <a:pPr eaLnBrk="0" hangingPunct="0"/>
            <a:endParaRPr lang="en-GB"/>
          </a:p>
        </p:txBody>
      </p:sp>
      <p:sp>
        <p:nvSpPr>
          <p:cNvPr id="11270" name="Rectangle 6"/>
          <p:cNvSpPr>
            <a:spLocks noChangeArrowheads="1"/>
          </p:cNvSpPr>
          <p:nvPr/>
        </p:nvSpPr>
        <p:spPr bwMode="auto">
          <a:xfrm>
            <a:off x="0" y="5532438"/>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a:p>
            <a:pPr eaLnBrk="0" hangingPunct="0"/>
            <a:endParaRPr lang="en-GB"/>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 y="3327648"/>
            <a:ext cx="6553200" cy="3530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32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01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283968" y="765175"/>
            <a:ext cx="4860032" cy="5330825"/>
          </a:xfrm>
        </p:spPr>
        <p:txBody>
          <a:bodyPr>
            <a:normAutofit fontScale="85000" lnSpcReduction="10000"/>
          </a:bodyPr>
          <a:lstStyle/>
          <a:p>
            <a:pPr>
              <a:lnSpc>
                <a:spcPct val="90000"/>
              </a:lnSpc>
            </a:pPr>
            <a:r>
              <a:rPr lang="en-IE" dirty="0"/>
              <a:t>Many cysts remain asymptomatic</a:t>
            </a:r>
          </a:p>
          <a:p>
            <a:pPr>
              <a:lnSpc>
                <a:spcPct val="90000"/>
              </a:lnSpc>
            </a:pPr>
            <a:r>
              <a:rPr lang="en-IE" dirty="0"/>
              <a:t>Pressure effects; secondary pyogenic infection</a:t>
            </a:r>
          </a:p>
          <a:p>
            <a:pPr>
              <a:lnSpc>
                <a:spcPct val="90000"/>
              </a:lnSpc>
            </a:pPr>
            <a:r>
              <a:rPr lang="en-IE" dirty="0"/>
              <a:t>Rupture/leakage: risk of anaphylactic reaction and seeding of daughter cysts</a:t>
            </a:r>
          </a:p>
          <a:p>
            <a:pPr>
              <a:lnSpc>
                <a:spcPct val="90000"/>
              </a:lnSpc>
            </a:pPr>
            <a:endParaRPr lang="en-IE" dirty="0"/>
          </a:p>
          <a:p>
            <a:pPr>
              <a:lnSpc>
                <a:spcPct val="90000"/>
              </a:lnSpc>
            </a:pPr>
            <a:r>
              <a:rPr lang="en-IE" dirty="0"/>
              <a:t>Diagnosis: imaging + serology</a:t>
            </a:r>
          </a:p>
          <a:p>
            <a:pPr>
              <a:lnSpc>
                <a:spcPct val="90000"/>
              </a:lnSpc>
            </a:pPr>
            <a:r>
              <a:rPr lang="en-IE" dirty="0"/>
              <a:t>Rx: Surgical resection + </a:t>
            </a:r>
            <a:r>
              <a:rPr lang="en-IE" dirty="0" err="1"/>
              <a:t>cysticidal</a:t>
            </a:r>
            <a:r>
              <a:rPr lang="en-IE" dirty="0"/>
              <a:t> agent; </a:t>
            </a:r>
          </a:p>
          <a:p>
            <a:pPr>
              <a:lnSpc>
                <a:spcPct val="90000"/>
              </a:lnSpc>
              <a:buFontTx/>
              <a:buNone/>
            </a:pPr>
            <a:r>
              <a:rPr lang="en-IE" dirty="0"/>
              <a:t>	If inoperable </a:t>
            </a:r>
            <a:r>
              <a:rPr lang="en-IE" dirty="0">
                <a:sym typeface="Wingdings" pitchFamily="2" charset="2"/>
              </a:rPr>
              <a:t> </a:t>
            </a:r>
            <a:r>
              <a:rPr lang="en-IE" dirty="0" err="1" smtClean="0">
                <a:sym typeface="Wingdings" pitchFamily="2" charset="2"/>
              </a:rPr>
              <a:t>albendazole</a:t>
            </a:r>
            <a:r>
              <a:rPr lang="en-IE" dirty="0" smtClean="0">
                <a:sym typeface="Wingdings" pitchFamily="2" charset="2"/>
              </a:rPr>
              <a:t> </a:t>
            </a:r>
            <a:r>
              <a:rPr lang="en-IE" dirty="0">
                <a:sym typeface="Wingdings" pitchFamily="2" charset="2"/>
              </a:rPr>
              <a:t>or </a:t>
            </a:r>
            <a:r>
              <a:rPr lang="en-IE" dirty="0" err="1">
                <a:sym typeface="Wingdings" pitchFamily="2" charset="2"/>
              </a:rPr>
              <a:t>mebendazole</a:t>
            </a:r>
            <a:endParaRPr lang="en-US" dirty="0"/>
          </a:p>
        </p:txBody>
      </p:sp>
      <p:sp>
        <p:nvSpPr>
          <p:cNvPr id="2" name="مستطيل 1"/>
          <p:cNvSpPr/>
          <p:nvPr/>
        </p:nvSpPr>
        <p:spPr>
          <a:xfrm>
            <a:off x="0" y="1196752"/>
            <a:ext cx="4427984" cy="3108543"/>
          </a:xfrm>
          <a:prstGeom prst="rect">
            <a:avLst/>
          </a:prstGeom>
        </p:spPr>
        <p:txBody>
          <a:bodyPr wrap="square">
            <a:spAutoFit/>
          </a:bodyPr>
          <a:lstStyle/>
          <a:p>
            <a:r>
              <a:rPr lang="ar-EG" sz="2800" b="1" dirty="0">
                <a:solidFill>
                  <a:srgbClr val="00B0F0"/>
                </a:solidFill>
              </a:rPr>
              <a:t>الأعراض و </a:t>
            </a:r>
            <a:r>
              <a:rPr lang="ar-EG" sz="2800" b="1" dirty="0" smtClean="0">
                <a:solidFill>
                  <a:srgbClr val="00B0F0"/>
                </a:solidFill>
              </a:rPr>
              <a:t>العلام</a:t>
            </a:r>
            <a:r>
              <a:rPr lang="ar-SY" sz="2800" b="1" dirty="0" smtClean="0">
                <a:solidFill>
                  <a:srgbClr val="00B0F0"/>
                </a:solidFill>
              </a:rPr>
              <a:t>ا</a:t>
            </a:r>
            <a:r>
              <a:rPr lang="ar-EG" sz="2800" b="1" dirty="0" smtClean="0">
                <a:solidFill>
                  <a:srgbClr val="00B0F0"/>
                </a:solidFill>
              </a:rPr>
              <a:t>ت </a:t>
            </a:r>
            <a:r>
              <a:rPr lang="ar-EG" sz="2800" b="1" dirty="0">
                <a:solidFill>
                  <a:srgbClr val="00B0F0"/>
                </a:solidFill>
              </a:rPr>
              <a:t>: </a:t>
            </a:r>
            <a:endParaRPr lang="en-US" sz="2800" b="1" dirty="0">
              <a:solidFill>
                <a:srgbClr val="00B0F0"/>
              </a:solidFill>
            </a:endParaRPr>
          </a:p>
          <a:p>
            <a:r>
              <a:rPr lang="ar-EG" sz="2400" dirty="0"/>
              <a:t>قد تكون الكيسات </a:t>
            </a:r>
            <a:r>
              <a:rPr lang="ar-EG" sz="2400" dirty="0" err="1"/>
              <a:t>العدارية</a:t>
            </a:r>
            <a:r>
              <a:rPr lang="ar-EG" sz="2400" dirty="0"/>
              <a:t> غير مختلطة و غير عرضية  , أو يشكو المريض من  حس ثقل نتيجة كبر حجمها و ضخامة كبدية </a:t>
            </a:r>
            <a:r>
              <a:rPr lang="ar-EG" sz="2400" dirty="0" err="1"/>
              <a:t>مجسوسة</a:t>
            </a:r>
            <a:r>
              <a:rPr lang="ar-EG" sz="2400" dirty="0"/>
              <a:t> و غثيان و </a:t>
            </a:r>
            <a:r>
              <a:rPr lang="ar-EG" sz="2400" dirty="0" err="1"/>
              <a:t>إقياء</a:t>
            </a:r>
            <a:r>
              <a:rPr lang="ar-EG" sz="2400" dirty="0"/>
              <a:t> , </a:t>
            </a:r>
            <a:endParaRPr lang="ar-SY" sz="2400" dirty="0" smtClean="0"/>
          </a:p>
          <a:p>
            <a:r>
              <a:rPr lang="ar-EG" sz="2400" dirty="0" smtClean="0"/>
              <a:t>قد </a:t>
            </a:r>
            <a:r>
              <a:rPr lang="ar-EG" sz="2400" dirty="0"/>
              <a:t>يظهر يرقان </a:t>
            </a:r>
            <a:endParaRPr lang="ar-SY" sz="2400" dirty="0" smtClean="0"/>
          </a:p>
          <a:p>
            <a:r>
              <a:rPr lang="ar-EG" sz="2400" dirty="0" smtClean="0"/>
              <a:t>أو </a:t>
            </a:r>
            <a:r>
              <a:rPr lang="ar-SY" sz="2400" dirty="0"/>
              <a:t>أ</a:t>
            </a:r>
            <a:r>
              <a:rPr lang="ar-EG" sz="2400" dirty="0" smtClean="0"/>
              <a:t>عراض </a:t>
            </a:r>
            <a:r>
              <a:rPr lang="ar-EG" sz="2400" dirty="0"/>
              <a:t>اختلاطات الكيسة ( الإنتان- </a:t>
            </a:r>
            <a:r>
              <a:rPr lang="ar-EG" sz="2400" dirty="0" err="1"/>
              <a:t>الإنثقاب</a:t>
            </a:r>
            <a:r>
              <a:rPr lang="ar-EG" sz="2400" dirty="0"/>
              <a:t> –النزف ) </a:t>
            </a:r>
            <a:endParaRPr lang="en-US" sz="2400" dirty="0"/>
          </a:p>
        </p:txBody>
      </p:sp>
    </p:spTree>
    <p:extLst>
      <p:ext uri="{BB962C8B-B14F-4D97-AF65-F5344CB8AC3E}">
        <p14:creationId xmlns:p14="http://schemas.microsoft.com/office/powerpoint/2010/main" val="1689287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slide(fromBottom)">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slide(fromBottom)">
                                      <p:cBhvr>
                                        <p:cTn id="12" dur="5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slide(fromBottom)">
                                      <p:cBhvr>
                                        <p:cTn id="17" dur="500"/>
                                        <p:tgtEl>
                                          <p:spTgt spid="57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slide(fromBottom)">
                                      <p:cBhvr>
                                        <p:cTn id="22" dur="500"/>
                                        <p:tgtEl>
                                          <p:spTgt spid="573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slide(fromBottom)">
                                      <p:cBhvr>
                                        <p:cTn id="27" dur="500"/>
                                        <p:tgtEl>
                                          <p:spTgt spid="573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7347">
                                            <p:txEl>
                                              <p:pRg st="6" end="6"/>
                                            </p:txEl>
                                          </p:spTgt>
                                        </p:tgtEl>
                                        <p:attrNameLst>
                                          <p:attrName>style.visibility</p:attrName>
                                        </p:attrNameLst>
                                      </p:cBhvr>
                                      <p:to>
                                        <p:strVal val="visible"/>
                                      </p:to>
                                    </p:set>
                                    <p:animEffect transition="in" filter="slide(fromBottom)">
                                      <p:cBhvr>
                                        <p:cTn id="32"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000">
                <a:latin typeface="Times New Roman" charset="0"/>
              </a:rPr>
              <a:t>Liver cysts, (a) Simple cyst of liver. CT scan shows a well-defined lesion of water density. (b) CT scan showing a multilocular hydatid cyst in the right lobe of the liver (arrows).</a:t>
            </a:r>
            <a:endParaRPr lang="ru-RU" sz="2000">
              <a:latin typeface="Times New Roman" charset="0"/>
            </a:endParaRPr>
          </a:p>
        </p:txBody>
      </p:sp>
      <p:pic>
        <p:nvPicPr>
          <p:cNvPr id="481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504" y="1484784"/>
            <a:ext cx="8928992" cy="5373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1064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6" descr="C:\My Photos\amebiasis11.jpg"/>
          <p:cNvPicPr>
            <a:picLocks noChangeAspect="1" noChangeArrowheads="1"/>
          </p:cNvPicPr>
          <p:nvPr/>
        </p:nvPicPr>
        <p:blipFill>
          <a:blip r:embed="rId2">
            <a:extLst>
              <a:ext uri="{28A0092B-C50C-407E-A947-70E740481C1C}">
                <a14:useLocalDpi xmlns:a14="http://schemas.microsoft.com/office/drawing/2010/main" val="0"/>
              </a:ext>
            </a:extLst>
          </a:blip>
          <a:srcRect t="3200" r="1067"/>
          <a:stretch>
            <a:fillRect/>
          </a:stretch>
        </p:blipFill>
        <p:spPr bwMode="auto">
          <a:xfrm>
            <a:off x="0" y="201624"/>
            <a:ext cx="8992227" cy="56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1027"/>
          <p:cNvSpPr txBox="1">
            <a:spLocks noChangeArrowheads="1"/>
          </p:cNvSpPr>
          <p:nvPr/>
        </p:nvSpPr>
        <p:spPr bwMode="auto">
          <a:xfrm>
            <a:off x="485675" y="5981498"/>
            <a:ext cx="8256486" cy="82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3" tIns="41057" rIns="82113" bIns="41057">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l" rtl="0" eaLnBrk="0" fontAlgn="base" hangingPunct="0">
              <a:spcBef>
                <a:spcPct val="0"/>
              </a:spcBef>
              <a:spcAft>
                <a:spcPct val="0"/>
              </a:spcAft>
              <a:defRPr sz="2400">
                <a:solidFill>
                  <a:schemeClr val="tx1"/>
                </a:solidFill>
                <a:latin typeface="Times New Roman" charset="0"/>
              </a:defRPr>
            </a:lvl6pPr>
            <a:lvl7pPr marL="2971800" indent="-228600" algn="l" rtl="0" eaLnBrk="0" fontAlgn="base" hangingPunct="0">
              <a:spcBef>
                <a:spcPct val="0"/>
              </a:spcBef>
              <a:spcAft>
                <a:spcPct val="0"/>
              </a:spcAft>
              <a:defRPr sz="2400">
                <a:solidFill>
                  <a:schemeClr val="tx1"/>
                </a:solidFill>
                <a:latin typeface="Times New Roman" charset="0"/>
              </a:defRPr>
            </a:lvl7pPr>
            <a:lvl8pPr marL="3429000" indent="-228600" algn="l" rtl="0" eaLnBrk="0" fontAlgn="base" hangingPunct="0">
              <a:spcBef>
                <a:spcPct val="0"/>
              </a:spcBef>
              <a:spcAft>
                <a:spcPct val="0"/>
              </a:spcAft>
              <a:defRPr sz="2400">
                <a:solidFill>
                  <a:schemeClr val="tx1"/>
                </a:solidFill>
                <a:latin typeface="Times New Roman" charset="0"/>
              </a:defRPr>
            </a:lvl8pPr>
            <a:lvl9pPr marL="3886200" indent="-228600" algn="l" rtl="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b="1">
                <a:solidFill>
                  <a:schemeClr val="bg1"/>
                </a:solidFill>
                <a:latin typeface="Arial" charset="0"/>
              </a:rPr>
              <a:t>Computed tomography scan showing amebic liver abscess</a:t>
            </a:r>
          </a:p>
        </p:txBody>
      </p:sp>
    </p:spTree>
    <p:extLst>
      <p:ext uri="{BB962C8B-B14F-4D97-AF65-F5344CB8AC3E}">
        <p14:creationId xmlns:p14="http://schemas.microsoft.com/office/powerpoint/2010/main" val="226258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0" y="0"/>
            <a:ext cx="9144000" cy="6629400"/>
          </a:xfrm>
        </p:spPr>
        <p:txBody>
          <a:bodyPr/>
          <a:lstStyle/>
          <a:p>
            <a:pPr eaLnBrk="1" hangingPunct="1">
              <a:buFont typeface="Arial" pitchFamily="34" charset="0"/>
              <a:buNone/>
            </a:pPr>
            <a:endParaRPr lang="en-US" dirty="0" smtClean="0"/>
          </a:p>
          <a:p>
            <a:pPr marL="457200" lvl="1" indent="0" eaLnBrk="1" hangingPunct="1">
              <a:buNone/>
            </a:pPr>
            <a:endParaRPr lang="en-US" dirty="0" smtClean="0"/>
          </a:p>
        </p:txBody>
      </p:sp>
      <p:pic>
        <p:nvPicPr>
          <p:cNvPr id="36868" name="Picture 5" descr="006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38"/>
            <a:ext cx="9144000" cy="727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270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40005" y="1264444"/>
            <a:ext cx="9063990" cy="2500313"/>
          </a:xfrm>
        </p:spPr>
        <p:txBody>
          <a:bodyPr lIns="0" tIns="0" rIns="0" bIns="0"/>
          <a:lstStyle/>
          <a:p>
            <a:pPr eaLnBrk="1" hangingPunct="1">
              <a:lnSpc>
                <a:spcPct val="95000"/>
              </a:lnSpc>
            </a:pPr>
            <a:r>
              <a:rPr lang="en-US" sz="6600">
                <a:solidFill>
                  <a:srgbClr val="FFFFFF"/>
                </a:solidFill>
                <a:latin typeface="Arial" charset="0"/>
              </a:rPr>
              <a:t>LIVER ABSCESS</a:t>
            </a:r>
          </a:p>
        </p:txBody>
      </p:sp>
      <p:sp>
        <p:nvSpPr>
          <p:cNvPr id="2051" name="Rectangle 2"/>
          <p:cNvSpPr>
            <a:spLocks noGrp="1" noChangeArrowheads="1"/>
          </p:cNvSpPr>
          <p:nvPr>
            <p:ph type="subTitle" idx="1"/>
          </p:nvPr>
        </p:nvSpPr>
        <p:spPr>
          <a:xfrm>
            <a:off x="4434840" y="5006340"/>
            <a:ext cx="4364832" cy="1197293"/>
          </a:xfrm>
        </p:spPr>
        <p:txBody>
          <a:bodyPr lIns="0" tIns="0" rIns="0" bIns="0"/>
          <a:lstStyle/>
          <a:p>
            <a:pPr eaLnBrk="1" hangingPunct="1">
              <a:lnSpc>
                <a:spcPct val="95000"/>
              </a:lnSpc>
              <a:spcBef>
                <a:spcPct val="0"/>
              </a:spcBef>
            </a:pPr>
            <a:r>
              <a:rPr lang="en-US" sz="2500" dirty="0">
                <a:solidFill>
                  <a:srgbClr val="FFFFFF"/>
                </a:solidFill>
                <a:latin typeface="Arial" charset="0"/>
              </a:rPr>
              <a:t>Marc Richards</a:t>
            </a:r>
            <a:endParaRPr lang="en-US" sz="2500" dirty="0"/>
          </a:p>
          <a:p>
            <a:pPr eaLnBrk="1" hangingPunct="1">
              <a:lnSpc>
                <a:spcPct val="95000"/>
              </a:lnSpc>
              <a:spcBef>
                <a:spcPct val="0"/>
              </a:spcBef>
            </a:pPr>
            <a:r>
              <a:rPr lang="en-US" sz="2500" dirty="0">
                <a:solidFill>
                  <a:srgbClr val="FFFFFF"/>
                </a:solidFill>
                <a:latin typeface="Arial" charset="0"/>
              </a:rPr>
              <a:t>Morning Report</a:t>
            </a:r>
            <a:endParaRPr lang="en-US" sz="2500" dirty="0"/>
          </a:p>
          <a:p>
            <a:pPr eaLnBrk="1" hangingPunct="1">
              <a:lnSpc>
                <a:spcPct val="95000"/>
              </a:lnSpc>
              <a:spcBef>
                <a:spcPct val="0"/>
              </a:spcBef>
            </a:pPr>
            <a:r>
              <a:rPr lang="en-US" sz="2500" dirty="0">
                <a:solidFill>
                  <a:srgbClr val="FFFFFF"/>
                </a:solidFill>
                <a:latin typeface="Arial" charset="0"/>
              </a:rPr>
              <a:t>September 8th, 2009</a:t>
            </a:r>
          </a:p>
        </p:txBody>
      </p:sp>
      <p:pic>
        <p:nvPicPr>
          <p:cNvPr id="2052" name="Picture 5" descr="1471-2334-8-1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 y="1039812"/>
            <a:ext cx="4423048"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773" y="1039812"/>
            <a:ext cx="4889227" cy="5818188"/>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611560" y="404665"/>
            <a:ext cx="8064896" cy="461665"/>
          </a:xfrm>
          <a:prstGeom prst="rect">
            <a:avLst/>
          </a:prstGeom>
        </p:spPr>
        <p:txBody>
          <a:bodyPr wrap="square">
            <a:spAutoFit/>
          </a:bodyPr>
          <a:lstStyle/>
          <a:p>
            <a:r>
              <a:rPr lang="ar-EG" sz="2400" dirty="0"/>
              <a:t>صورة صدر بسيطة : </a:t>
            </a:r>
            <a:r>
              <a:rPr lang="ar-EG" dirty="0"/>
              <a:t>لتحري الكيسات المائية الرئوية و في حال </a:t>
            </a:r>
            <a:r>
              <a:rPr lang="ar-EG" dirty="0" err="1"/>
              <a:t>إكتشافها</a:t>
            </a:r>
            <a:r>
              <a:rPr lang="ar-EG" dirty="0"/>
              <a:t> تعالج قبل الكيسات الكبدية </a:t>
            </a:r>
            <a:endParaRPr lang="en-US" dirty="0"/>
          </a:p>
        </p:txBody>
      </p:sp>
    </p:spTree>
    <p:extLst>
      <p:ext uri="{BB962C8B-B14F-4D97-AF65-F5344CB8AC3E}">
        <p14:creationId xmlns:p14="http://schemas.microsoft.com/office/powerpoint/2010/main" val="3019779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1143000"/>
          </a:xfrm>
        </p:spPr>
        <p:txBody>
          <a:bodyPr/>
          <a:lstStyle/>
          <a:p>
            <a:pPr eaLnBrk="1" hangingPunct="1">
              <a:defRPr/>
            </a:pPr>
            <a:r>
              <a:rPr lang="en-US" dirty="0" smtClean="0">
                <a:solidFill>
                  <a:srgbClr val="C00000"/>
                </a:solidFill>
              </a:rPr>
              <a:t>Liver Trauma</a:t>
            </a:r>
            <a:endParaRPr lang="en-US" dirty="0">
              <a:solidFill>
                <a:srgbClr val="C00000"/>
              </a:solidFill>
            </a:endParaRPr>
          </a:p>
        </p:txBody>
      </p:sp>
      <p:sp>
        <p:nvSpPr>
          <p:cNvPr id="20483" name="Content Placeholder 3"/>
          <p:cNvSpPr>
            <a:spLocks noGrp="1"/>
          </p:cNvSpPr>
          <p:nvPr>
            <p:ph idx="1"/>
          </p:nvPr>
        </p:nvSpPr>
        <p:spPr>
          <a:xfrm>
            <a:off x="107504" y="1556792"/>
            <a:ext cx="4464496" cy="4539208"/>
          </a:xfrm>
        </p:spPr>
        <p:txBody>
          <a:bodyPr/>
          <a:lstStyle/>
          <a:p>
            <a:pPr eaLnBrk="1" hangingPunct="1">
              <a:lnSpc>
                <a:spcPts val="2900"/>
              </a:lnSpc>
              <a:spcBef>
                <a:spcPts val="1200"/>
              </a:spcBef>
            </a:pPr>
            <a:r>
              <a:rPr lang="en-US" sz="2400" dirty="0" smtClean="0"/>
              <a:t>Blunt trauma is most common cause of injury to liver</a:t>
            </a:r>
          </a:p>
          <a:p>
            <a:pPr eaLnBrk="1" hangingPunct="1">
              <a:lnSpc>
                <a:spcPts val="2900"/>
              </a:lnSpc>
              <a:spcBef>
                <a:spcPts val="3000"/>
              </a:spcBef>
            </a:pPr>
            <a:r>
              <a:rPr lang="en-US" sz="2400" dirty="0" smtClean="0"/>
              <a:t>High risk due to:</a:t>
            </a:r>
          </a:p>
          <a:p>
            <a:pPr lvl="1" eaLnBrk="1" hangingPunct="1">
              <a:lnSpc>
                <a:spcPts val="2900"/>
              </a:lnSpc>
              <a:spcBef>
                <a:spcPts val="1200"/>
              </a:spcBef>
              <a:buFont typeface="Arial" charset="0"/>
              <a:buChar char="•"/>
            </a:pPr>
            <a:r>
              <a:rPr lang="en-US" sz="2400" dirty="0" smtClean="0"/>
              <a:t>Large organ, friable parenchyma, ligamentous attachments</a:t>
            </a:r>
          </a:p>
        </p:txBody>
      </p:sp>
      <p:pic>
        <p:nvPicPr>
          <p:cNvPr id="20484" name="Picture 4" descr="severe liver trau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12776"/>
            <a:ext cx="4536504" cy="36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246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Injuries</a:t>
            </a:r>
          </a:p>
        </p:txBody>
      </p:sp>
      <p:sp>
        <p:nvSpPr>
          <p:cNvPr id="7171" name="Rectangle 3"/>
          <p:cNvSpPr>
            <a:spLocks noGrp="1" noChangeArrowheads="1"/>
          </p:cNvSpPr>
          <p:nvPr>
            <p:ph type="body" idx="1"/>
          </p:nvPr>
        </p:nvSpPr>
        <p:spPr>
          <a:xfrm>
            <a:off x="0" y="1600200"/>
            <a:ext cx="9036496" cy="4525963"/>
          </a:xfrm>
        </p:spPr>
        <p:txBody>
          <a:bodyPr/>
          <a:lstStyle/>
          <a:p>
            <a:pPr eaLnBrk="1" hangingPunct="1">
              <a:lnSpc>
                <a:spcPct val="90000"/>
              </a:lnSpc>
            </a:pPr>
            <a:r>
              <a:rPr lang="en-US" sz="2800" dirty="0" err="1" smtClean="0"/>
              <a:t>Subcapsular</a:t>
            </a:r>
            <a:r>
              <a:rPr lang="en-US" sz="2800" dirty="0" smtClean="0"/>
              <a:t> hematoma or intrahepatic hematoma.</a:t>
            </a:r>
          </a:p>
          <a:p>
            <a:pPr eaLnBrk="1" hangingPunct="1">
              <a:lnSpc>
                <a:spcPct val="90000"/>
              </a:lnSpc>
            </a:pPr>
            <a:r>
              <a:rPr lang="en-US" sz="2800" dirty="0" smtClean="0"/>
              <a:t>Laceration</a:t>
            </a:r>
          </a:p>
          <a:p>
            <a:pPr eaLnBrk="1" hangingPunct="1">
              <a:lnSpc>
                <a:spcPct val="90000"/>
              </a:lnSpc>
            </a:pPr>
            <a:r>
              <a:rPr lang="en-US" sz="2800" dirty="0" smtClean="0"/>
              <a:t>Contusion</a:t>
            </a:r>
          </a:p>
          <a:p>
            <a:pPr eaLnBrk="1" hangingPunct="1">
              <a:lnSpc>
                <a:spcPct val="90000"/>
              </a:lnSpc>
            </a:pPr>
            <a:r>
              <a:rPr lang="en-US" sz="2800" dirty="0" smtClean="0"/>
              <a:t>Hepatic vascular disruption</a:t>
            </a:r>
          </a:p>
          <a:p>
            <a:pPr eaLnBrk="1" hangingPunct="1">
              <a:lnSpc>
                <a:spcPct val="90000"/>
              </a:lnSpc>
            </a:pPr>
            <a:r>
              <a:rPr lang="en-US" sz="2800" dirty="0" smtClean="0"/>
              <a:t>Bile duct injury</a:t>
            </a:r>
          </a:p>
          <a:p>
            <a:pPr eaLnBrk="1" hangingPunct="1">
              <a:lnSpc>
                <a:spcPct val="90000"/>
              </a:lnSpc>
            </a:pPr>
            <a:r>
              <a:rPr lang="en-US" sz="2800" dirty="0" smtClean="0">
                <a:solidFill>
                  <a:srgbClr val="C00000"/>
                </a:solidFill>
              </a:rPr>
              <a:t>86% of injuries have stopped </a:t>
            </a:r>
            <a:r>
              <a:rPr lang="en-US" sz="2800" dirty="0" smtClean="0"/>
              <a:t>bleeding at time of exploration.</a:t>
            </a:r>
          </a:p>
          <a:p>
            <a:pPr eaLnBrk="1" hangingPunct="1">
              <a:lnSpc>
                <a:spcPct val="90000"/>
              </a:lnSpc>
            </a:pPr>
            <a:r>
              <a:rPr lang="en-US" sz="2800" dirty="0" smtClean="0"/>
              <a:t>Decreased transfusion </a:t>
            </a:r>
            <a:r>
              <a:rPr lang="en-US" sz="2800" dirty="0" err="1" smtClean="0"/>
              <a:t>req.With</a:t>
            </a:r>
            <a:r>
              <a:rPr lang="en-US" sz="2800" dirty="0" smtClean="0"/>
              <a:t> conservative.</a:t>
            </a:r>
          </a:p>
        </p:txBody>
      </p:sp>
    </p:spTree>
    <p:extLst>
      <p:ext uri="{BB962C8B-B14F-4D97-AF65-F5344CB8AC3E}">
        <p14:creationId xmlns:p14="http://schemas.microsoft.com/office/powerpoint/2010/main" val="1882898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pPr eaLnBrk="1" hangingPunct="1">
              <a:defRPr/>
            </a:pPr>
            <a:r>
              <a:rPr lang="en-US" dirty="0" smtClean="0">
                <a:solidFill>
                  <a:schemeClr val="bg2">
                    <a:lumMod val="40000"/>
                    <a:lumOff val="60000"/>
                  </a:schemeClr>
                </a:solidFill>
              </a:rPr>
              <a:t>AAST Liver Injury Grading</a:t>
            </a:r>
            <a:endParaRPr lang="en-US" dirty="0">
              <a:solidFill>
                <a:schemeClr val="bg2">
                  <a:lumMod val="40000"/>
                  <a:lumOff val="60000"/>
                </a:schemeClr>
              </a:solidFill>
            </a:endParaRPr>
          </a:p>
        </p:txBody>
      </p:sp>
      <p:pic>
        <p:nvPicPr>
          <p:cNvPr id="22531" name="Picture 4" descr="Liver injury grade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13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62400" y="4648200"/>
            <a:ext cx="1371600" cy="369888"/>
          </a:xfrm>
          <a:prstGeom prst="rect">
            <a:avLst/>
          </a:prstGeom>
          <a:noFill/>
        </p:spPr>
        <p:txBody>
          <a:bodyPr>
            <a:spAutoFit/>
          </a:bodyPr>
          <a:lstStyle/>
          <a:p>
            <a:pPr>
              <a:defRPr/>
            </a:pPr>
            <a:r>
              <a:rPr lang="en-US" b="1" dirty="0">
                <a:solidFill>
                  <a:srgbClr val="FFFFFF"/>
                </a:solidFill>
                <a:latin typeface="+mn-lt"/>
                <a:cs typeface="+mn-cs"/>
              </a:rPr>
              <a:t>Grade I</a:t>
            </a:r>
          </a:p>
        </p:txBody>
      </p:sp>
      <p:sp>
        <p:nvSpPr>
          <p:cNvPr id="9" name="TextBox 8"/>
          <p:cNvSpPr txBox="1"/>
          <p:nvPr/>
        </p:nvSpPr>
        <p:spPr>
          <a:xfrm>
            <a:off x="4038600" y="6096000"/>
            <a:ext cx="1371600" cy="369888"/>
          </a:xfrm>
          <a:prstGeom prst="rect">
            <a:avLst/>
          </a:prstGeom>
          <a:noFill/>
        </p:spPr>
        <p:txBody>
          <a:bodyPr>
            <a:spAutoFit/>
          </a:bodyPr>
          <a:lstStyle/>
          <a:p>
            <a:pPr>
              <a:defRPr/>
            </a:pPr>
            <a:r>
              <a:rPr lang="en-US" b="1" dirty="0">
                <a:solidFill>
                  <a:srgbClr val="FFFFFF"/>
                </a:solidFill>
                <a:latin typeface="+mn-lt"/>
                <a:cs typeface="+mn-cs"/>
              </a:rPr>
              <a:t>Grade IV</a:t>
            </a:r>
          </a:p>
        </p:txBody>
      </p:sp>
      <p:cxnSp>
        <p:nvCxnSpPr>
          <p:cNvPr id="11" name="Straight Arrow Connector 10"/>
          <p:cNvCxnSpPr/>
          <p:nvPr/>
        </p:nvCxnSpPr>
        <p:spPr>
          <a:xfrm rot="10800000" flipV="1">
            <a:off x="5135562" y="4399598"/>
            <a:ext cx="2378075" cy="730250"/>
          </a:xfrm>
          <a:prstGeom prst="straightConnector1">
            <a:avLst/>
          </a:prstGeom>
          <a:ln w="28575">
            <a:solidFill>
              <a:srgbClr val="FFFFFF"/>
            </a:solidFill>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5029200" y="5638800"/>
            <a:ext cx="1295400" cy="609600"/>
          </a:xfrm>
          <a:prstGeom prst="straightConnector1">
            <a:avLst/>
          </a:prstGeom>
          <a:ln w="28575">
            <a:solidFill>
              <a:srgbClr val="FFFFFF"/>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269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74638"/>
            <a:ext cx="3347864" cy="1143000"/>
          </a:xfrm>
        </p:spPr>
        <p:txBody>
          <a:bodyPr>
            <a:normAutofit fontScale="90000"/>
          </a:bodyPr>
          <a:lstStyle/>
          <a:p>
            <a:pPr eaLnBrk="1" hangingPunct="1"/>
            <a:r>
              <a:rPr lang="en-US" dirty="0" smtClean="0"/>
              <a:t>Grade I Liver Injury</a:t>
            </a:r>
          </a:p>
        </p:txBody>
      </p:sp>
      <p:pic>
        <p:nvPicPr>
          <p:cNvPr id="22531" name="Picture 3" descr="C:\Documents and Settings\vic vernenkar\My Documents\My Pictures\grade I l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6632"/>
            <a:ext cx="420161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C:\Documents and Settings\vic vernenkar\My Documents\My Pictures\grade I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0"/>
            <a:ext cx="2518436" cy="37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683569" y="4721662"/>
            <a:ext cx="1512167" cy="584775"/>
          </a:xfrm>
          <a:prstGeom prst="rect">
            <a:avLst/>
          </a:prstGeom>
        </p:spPr>
        <p:txBody>
          <a:bodyPr wrap="square">
            <a:spAutoFit/>
          </a:bodyPr>
          <a:lstStyle/>
          <a:p>
            <a:r>
              <a:rPr lang="en-US" sz="3200" b="1" dirty="0"/>
              <a:t>Grade II </a:t>
            </a:r>
            <a:endParaRPr lang="ar-SY" sz="3200" b="1" dirty="0"/>
          </a:p>
        </p:txBody>
      </p:sp>
      <p:pic>
        <p:nvPicPr>
          <p:cNvPr id="6" name="Picture 6" descr="C:\Documents and Settings\vic vernenkar\My Documents\My Pictures\grade II pictur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645024"/>
            <a:ext cx="2474168" cy="309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Documents and Settings\vic vernenkar\My Documents\My Pictures\Grade II CT 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2976" y="3429000"/>
            <a:ext cx="3553544" cy="317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890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 y="274638"/>
            <a:ext cx="2970808" cy="1143000"/>
          </a:xfrm>
        </p:spPr>
        <p:txBody>
          <a:bodyPr/>
          <a:lstStyle/>
          <a:p>
            <a:pPr eaLnBrk="1" hangingPunct="1"/>
            <a:r>
              <a:rPr lang="en-US" dirty="0" smtClean="0"/>
              <a:t>Grade III</a:t>
            </a:r>
          </a:p>
        </p:txBody>
      </p:sp>
      <p:pic>
        <p:nvPicPr>
          <p:cNvPr id="24579" name="Picture 3" descr="C:\Documents and Settings\vic vernenkar\My Documents\My Pictures\grade III liver injury 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0197"/>
            <a:ext cx="3710384" cy="35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C:\Documents and Settings\vic vernenkar\My Documents\My Pictures\Grade III liver injury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16632"/>
            <a:ext cx="3059832" cy="35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4074076" y="3244334"/>
            <a:ext cx="995849" cy="369332"/>
          </a:xfrm>
          <a:prstGeom prst="rect">
            <a:avLst/>
          </a:prstGeom>
        </p:spPr>
        <p:txBody>
          <a:bodyPr wrap="none">
            <a:spAutoFit/>
          </a:bodyPr>
          <a:lstStyle/>
          <a:p>
            <a:r>
              <a:rPr lang="en-US" dirty="0"/>
              <a:t>Grade IV</a:t>
            </a:r>
            <a:endParaRPr lang="ar-SY" dirty="0"/>
          </a:p>
        </p:txBody>
      </p:sp>
      <p:sp>
        <p:nvSpPr>
          <p:cNvPr id="3" name="مستطيل 2"/>
          <p:cNvSpPr/>
          <p:nvPr/>
        </p:nvSpPr>
        <p:spPr>
          <a:xfrm rot="10800000" flipH="1" flipV="1">
            <a:off x="539552" y="4244607"/>
            <a:ext cx="1728192" cy="584775"/>
          </a:xfrm>
          <a:prstGeom prst="rect">
            <a:avLst/>
          </a:prstGeom>
        </p:spPr>
        <p:txBody>
          <a:bodyPr wrap="square">
            <a:spAutoFit/>
          </a:bodyPr>
          <a:lstStyle/>
          <a:p>
            <a:r>
              <a:rPr lang="en-US" sz="3200" b="1" dirty="0"/>
              <a:t>Grade IV</a:t>
            </a:r>
            <a:endParaRPr lang="ar-SY" sz="3200" b="1" dirty="0"/>
          </a:p>
        </p:txBody>
      </p:sp>
      <p:pic>
        <p:nvPicPr>
          <p:cNvPr id="7" name="Picture 4" descr="C:\Documents and Settings\vic vernenkar\My Documents\My Pictures\grade IV injury liver pi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256709"/>
            <a:ext cx="3058050" cy="36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nts and Settings\vic vernenkar\My Documents\My Pictures\grade IV liver injury CT sc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218438"/>
            <a:ext cx="3528392" cy="354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512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Grade V</a:t>
            </a:r>
          </a:p>
        </p:txBody>
      </p:sp>
      <p:pic>
        <p:nvPicPr>
          <p:cNvPr id="26627" name="Picture 3" descr="C:\Documents and Settings\vic vernenkar\My Documents\My Pictures\grade V liver injury 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72816"/>
            <a:ext cx="3214712" cy="242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C:\Documents and Settings\vic vernenkar\My Documents\My Pictures\Grade V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00525"/>
            <a:ext cx="316835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C:\Documents and Settings\vic vernenkar\My Documents\My Pictures\grade V pictur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556792"/>
            <a:ext cx="3456384" cy="264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C:\Documents and Settings\vic vernenkar\My Documents\My Pictures\Grade V liver CT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4394200"/>
            <a:ext cx="321471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37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91264" cy="5865515"/>
          </a:xfrm>
        </p:spPr>
        <p:txBody>
          <a:bodyPr>
            <a:normAutofit/>
          </a:bodyPr>
          <a:lstStyle/>
          <a:p>
            <a:pPr algn="r"/>
            <a:r>
              <a:rPr lang="ar-SY" sz="2400" b="1" dirty="0" smtClean="0">
                <a:solidFill>
                  <a:srgbClr val="FF0000"/>
                </a:solidFill>
              </a:rPr>
              <a:t>نزف مجاري الصفراء ( </a:t>
            </a:r>
            <a:r>
              <a:rPr lang="en-US" sz="2400" b="1" dirty="0" err="1" smtClean="0">
                <a:solidFill>
                  <a:srgbClr val="FF0000"/>
                </a:solidFill>
              </a:rPr>
              <a:t>Hemobilia</a:t>
            </a:r>
            <a:r>
              <a:rPr lang="en-US" sz="2400" b="1" dirty="0" smtClean="0">
                <a:solidFill>
                  <a:srgbClr val="FF0000"/>
                </a:solidFill>
              </a:rPr>
              <a:t> </a:t>
            </a:r>
            <a:r>
              <a:rPr lang="ar-SY" sz="2400" b="1" dirty="0" smtClean="0">
                <a:solidFill>
                  <a:srgbClr val="FF0000"/>
                </a:solidFill>
              </a:rPr>
              <a:t> ) : </a:t>
            </a:r>
            <a:endParaRPr lang="ar-SY" sz="2400" b="1" dirty="0">
              <a:solidFill>
                <a:srgbClr val="FF0000"/>
              </a:solidFill>
            </a:endParaRPr>
          </a:p>
        </p:txBody>
      </p:sp>
      <p:sp>
        <p:nvSpPr>
          <p:cNvPr id="4" name="مستطيل 3"/>
          <p:cNvSpPr/>
          <p:nvPr/>
        </p:nvSpPr>
        <p:spPr>
          <a:xfrm>
            <a:off x="0" y="1124744"/>
            <a:ext cx="8820472" cy="3539430"/>
          </a:xfrm>
          <a:prstGeom prst="rect">
            <a:avLst/>
          </a:prstGeom>
        </p:spPr>
        <p:txBody>
          <a:bodyPr wrap="square">
            <a:spAutoFit/>
          </a:bodyPr>
          <a:lstStyle/>
          <a:p>
            <a:r>
              <a:rPr lang="ar-EG" sz="2800" dirty="0" smtClean="0"/>
              <a:t>نزح </a:t>
            </a:r>
            <a:r>
              <a:rPr lang="ar-EG" sz="2800" dirty="0"/>
              <a:t>دموي بواسطة القناة الصفراوية المشتركة إلى </a:t>
            </a:r>
            <a:r>
              <a:rPr lang="ar-EG" sz="2800" dirty="0" err="1"/>
              <a:t>الإثنى</a:t>
            </a:r>
            <a:r>
              <a:rPr lang="ar-EG" sz="2800" dirty="0"/>
              <a:t> عشر </a:t>
            </a:r>
            <a:endParaRPr lang="en-US" sz="2800" dirty="0"/>
          </a:p>
          <a:p>
            <a:r>
              <a:rPr lang="ar-EG" sz="2800" b="1" dirty="0">
                <a:solidFill>
                  <a:srgbClr val="C00000"/>
                </a:solidFill>
              </a:rPr>
              <a:t>الأسباب : </a:t>
            </a:r>
            <a:r>
              <a:rPr lang="ar-EG" sz="2800" dirty="0"/>
              <a:t>رضوض مع تهتك كبدي </a:t>
            </a:r>
            <a:r>
              <a:rPr lang="ar-EG" sz="2800" dirty="0" smtClean="0"/>
              <a:t>,</a:t>
            </a:r>
            <a:endParaRPr lang="ar-SY" sz="2800" dirty="0" smtClean="0"/>
          </a:p>
          <a:p>
            <a:r>
              <a:rPr lang="ar-EG" sz="2800" dirty="0" smtClean="0"/>
              <a:t> </a:t>
            </a:r>
            <a:r>
              <a:rPr lang="ar-EG" sz="2800" dirty="0"/>
              <a:t>تصوير الأقنية الصفراوية عبر الكبد بطريق الجلد ( </a:t>
            </a:r>
            <a:r>
              <a:rPr lang="en-US" sz="2800" dirty="0"/>
              <a:t>PTC </a:t>
            </a:r>
            <a:r>
              <a:rPr lang="ar-EG" sz="2800" dirty="0"/>
              <a:t> ) و الأورام </a:t>
            </a:r>
            <a:endParaRPr lang="en-US" sz="2800" dirty="0"/>
          </a:p>
          <a:p>
            <a:r>
              <a:rPr lang="ar-EG" sz="2800" b="1" dirty="0" smtClean="0">
                <a:solidFill>
                  <a:srgbClr val="00B050"/>
                </a:solidFill>
              </a:rPr>
              <a:t>الثلاثي </a:t>
            </a:r>
            <a:r>
              <a:rPr lang="ar-EG" sz="2800" b="1" dirty="0">
                <a:solidFill>
                  <a:srgbClr val="00B050"/>
                </a:solidFill>
              </a:rPr>
              <a:t>التشخيصي </a:t>
            </a:r>
            <a:r>
              <a:rPr lang="ar-EG" sz="2800" dirty="0"/>
              <a:t>: 1- ألم في الربع العلوي الأيمن   </a:t>
            </a:r>
            <a:endParaRPr lang="ar-SY" sz="2800" dirty="0" smtClean="0"/>
          </a:p>
          <a:p>
            <a:r>
              <a:rPr lang="ar-SY" sz="2800" dirty="0"/>
              <a:t> </a:t>
            </a:r>
            <a:r>
              <a:rPr lang="ar-SY" sz="2800" dirty="0" smtClean="0"/>
              <a:t>                 </a:t>
            </a:r>
            <a:r>
              <a:rPr lang="ar-EG" sz="2800" dirty="0" smtClean="0"/>
              <a:t>  </a:t>
            </a:r>
            <a:r>
              <a:rPr lang="ar-EG" sz="2800" dirty="0"/>
              <a:t>2- نزف هضمي </a:t>
            </a:r>
            <a:r>
              <a:rPr lang="ar-EG" sz="2800" dirty="0" smtClean="0"/>
              <a:t>علوي</a:t>
            </a:r>
            <a:r>
              <a:rPr lang="ar-SY" sz="2800" dirty="0" smtClean="0"/>
              <a:t>                 </a:t>
            </a:r>
            <a:r>
              <a:rPr lang="ar-EG" sz="2800" dirty="0" smtClean="0"/>
              <a:t> </a:t>
            </a:r>
            <a:r>
              <a:rPr lang="ar-EG" sz="2800" dirty="0"/>
              <a:t>3- يرقان </a:t>
            </a:r>
            <a:endParaRPr lang="en-US" sz="2800" dirty="0"/>
          </a:p>
          <a:p>
            <a:r>
              <a:rPr lang="ar-EG" sz="2800" dirty="0" smtClean="0"/>
              <a:t>ا</a:t>
            </a:r>
            <a:r>
              <a:rPr lang="ar-EG" sz="2800" b="1" dirty="0" smtClean="0">
                <a:solidFill>
                  <a:srgbClr val="00B050"/>
                </a:solidFill>
              </a:rPr>
              <a:t>لتشخيص</a:t>
            </a:r>
            <a:r>
              <a:rPr lang="ar-EG" sz="2800" dirty="0" smtClean="0"/>
              <a:t> </a:t>
            </a:r>
            <a:r>
              <a:rPr lang="ar-SY" sz="2800" dirty="0" smtClean="0"/>
              <a:t>: </a:t>
            </a:r>
            <a:r>
              <a:rPr lang="ar-EG" sz="2800" dirty="0" smtClean="0"/>
              <a:t>يوضع </a:t>
            </a:r>
            <a:r>
              <a:rPr lang="ar-EG" sz="2800" dirty="0"/>
              <a:t>بالتنظير </a:t>
            </a:r>
            <a:r>
              <a:rPr lang="ar-EG" sz="2800" dirty="0" smtClean="0"/>
              <a:t>الهضمي </a:t>
            </a:r>
            <a:r>
              <a:rPr lang="ar-EG" sz="2800" dirty="0"/>
              <a:t>العلوي حيث يخرج الدم من مجل فاتر </a:t>
            </a:r>
            <a:endParaRPr lang="ar-SY" sz="2800" dirty="0" smtClean="0"/>
          </a:p>
          <a:p>
            <a:r>
              <a:rPr lang="ar-EG" sz="2800" dirty="0" smtClean="0"/>
              <a:t> </a:t>
            </a:r>
            <a:r>
              <a:rPr lang="ar-SY" sz="2800" dirty="0" smtClean="0"/>
              <a:t>               </a:t>
            </a:r>
            <a:r>
              <a:rPr lang="ar-EG" sz="2800" dirty="0" smtClean="0"/>
              <a:t>و </a:t>
            </a:r>
            <a:r>
              <a:rPr lang="ar-EG" sz="2800" dirty="0"/>
              <a:t>كذلك إجراء تصوير وعائي </a:t>
            </a:r>
            <a:endParaRPr lang="en-US" sz="2800" dirty="0"/>
          </a:p>
          <a:p>
            <a:r>
              <a:rPr lang="ar-EG" sz="2800" b="1" dirty="0">
                <a:solidFill>
                  <a:srgbClr val="00B050"/>
                </a:solidFill>
              </a:rPr>
              <a:t>العلاج : </a:t>
            </a:r>
            <a:r>
              <a:rPr lang="ar-EG" sz="2800" dirty="0"/>
              <a:t>تصوير وعائي مع تصميم الوعاء النازف </a:t>
            </a:r>
            <a:endParaRPr lang="en-US" sz="2800" dirty="0"/>
          </a:p>
        </p:txBody>
      </p:sp>
    </p:spTree>
    <p:extLst>
      <p:ext uri="{BB962C8B-B14F-4D97-AF65-F5344CB8AC3E}">
        <p14:creationId xmlns:p14="http://schemas.microsoft.com/office/powerpoint/2010/main" val="3736281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EG" b="1" dirty="0">
                <a:solidFill>
                  <a:srgbClr val="FF0000"/>
                </a:solidFill>
              </a:rPr>
              <a:t>أورام الكبد </a:t>
            </a:r>
            <a:r>
              <a:rPr lang="ar-EG" b="1" dirty="0" err="1">
                <a:solidFill>
                  <a:srgbClr val="FF0000"/>
                </a:solidFill>
              </a:rPr>
              <a:t>البدئية</a:t>
            </a:r>
            <a:r>
              <a:rPr lang="ar-EG" b="1" dirty="0">
                <a:solidFill>
                  <a:srgbClr val="FF0000"/>
                </a:solidFill>
              </a:rPr>
              <a:t> السليمة : </a:t>
            </a:r>
            <a:endParaRPr lang="ar-SY" b="1" dirty="0" smtClean="0">
              <a:solidFill>
                <a:srgbClr val="FF0000"/>
              </a:solidFill>
            </a:endParaRPr>
          </a:p>
          <a:p>
            <a:r>
              <a:rPr lang="ar-EG" dirty="0" smtClean="0"/>
              <a:t>الورم </a:t>
            </a:r>
            <a:r>
              <a:rPr lang="ar-EG" dirty="0"/>
              <a:t>الوعائي </a:t>
            </a:r>
            <a:endParaRPr lang="ar-SY" dirty="0" smtClean="0"/>
          </a:p>
          <a:p>
            <a:r>
              <a:rPr lang="ar-EG" dirty="0" err="1" smtClean="0"/>
              <a:t>غدوم</a:t>
            </a:r>
            <a:r>
              <a:rPr lang="ar-EG" dirty="0" smtClean="0"/>
              <a:t> </a:t>
            </a:r>
            <a:r>
              <a:rPr lang="ar-EG" dirty="0"/>
              <a:t>الخلية الكبدية </a:t>
            </a:r>
            <a:endParaRPr lang="ar-SY" dirty="0" smtClean="0"/>
          </a:p>
          <a:p>
            <a:r>
              <a:rPr lang="ar-EG" dirty="0" smtClean="0"/>
              <a:t>– </a:t>
            </a:r>
            <a:r>
              <a:rPr lang="ar-EG" dirty="0"/>
              <a:t>فرط </a:t>
            </a:r>
            <a:r>
              <a:rPr lang="ar-EG" dirty="0" err="1"/>
              <a:t>التنسج</a:t>
            </a:r>
            <a:r>
              <a:rPr lang="ar-EG" dirty="0"/>
              <a:t> العقيدي البؤري ) </a:t>
            </a:r>
            <a:endParaRPr lang="en-US" dirty="0"/>
          </a:p>
          <a:p>
            <a:endParaRPr lang="ar-SY" dirty="0"/>
          </a:p>
        </p:txBody>
      </p:sp>
    </p:spTree>
    <p:extLst>
      <p:ext uri="{BB962C8B-B14F-4D97-AF65-F5344CB8AC3E}">
        <p14:creationId xmlns:p14="http://schemas.microsoft.com/office/powerpoint/2010/main" val="2852865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476672"/>
            <a:ext cx="8964488" cy="5649491"/>
          </a:xfrm>
        </p:spPr>
        <p:txBody>
          <a:bodyPr>
            <a:normAutofit fontScale="92500" lnSpcReduction="20000"/>
          </a:bodyPr>
          <a:lstStyle/>
          <a:p>
            <a:r>
              <a:rPr lang="ar-EG" sz="3800" b="1" dirty="0" smtClean="0">
                <a:solidFill>
                  <a:srgbClr val="C00000"/>
                </a:solidFill>
              </a:rPr>
              <a:t>1-الورم </a:t>
            </a:r>
            <a:r>
              <a:rPr lang="ar-EG" sz="3800" b="1" dirty="0">
                <a:solidFill>
                  <a:srgbClr val="C00000"/>
                </a:solidFill>
              </a:rPr>
              <a:t>الوعائي الكبدي : ( </a:t>
            </a:r>
            <a:r>
              <a:rPr lang="en-US" sz="3800" b="1" dirty="0" err="1">
                <a:solidFill>
                  <a:srgbClr val="C00000"/>
                </a:solidFill>
              </a:rPr>
              <a:t>Hemangiomas</a:t>
            </a:r>
            <a:r>
              <a:rPr lang="en-US" sz="3800" b="1" dirty="0">
                <a:solidFill>
                  <a:srgbClr val="C00000"/>
                </a:solidFill>
              </a:rPr>
              <a:t> </a:t>
            </a:r>
            <a:r>
              <a:rPr lang="ar-EG" sz="3800" b="1" dirty="0">
                <a:solidFill>
                  <a:srgbClr val="C00000"/>
                </a:solidFill>
              </a:rPr>
              <a:t> ) </a:t>
            </a:r>
            <a:r>
              <a:rPr lang="ar-EG" sz="3800" b="1" dirty="0" smtClean="0">
                <a:solidFill>
                  <a:srgbClr val="C00000"/>
                </a:solidFill>
              </a:rPr>
              <a:t>:</a:t>
            </a:r>
            <a:endParaRPr lang="ar-SY" sz="3800" b="1" dirty="0" smtClean="0">
              <a:solidFill>
                <a:srgbClr val="C00000"/>
              </a:solidFill>
            </a:endParaRPr>
          </a:p>
          <a:p>
            <a:r>
              <a:rPr lang="ar-EG" sz="3800" b="1" dirty="0" smtClean="0">
                <a:solidFill>
                  <a:srgbClr val="C00000"/>
                </a:solidFill>
              </a:rPr>
              <a:t> </a:t>
            </a:r>
            <a:r>
              <a:rPr lang="ar-EG" dirty="0"/>
              <a:t>و هو الورم الكبدي السليم البدئي الأكثر شيوعاً </a:t>
            </a:r>
            <a:endParaRPr lang="en-US" dirty="0"/>
          </a:p>
          <a:p>
            <a:r>
              <a:rPr lang="ar-EG" b="1" dirty="0">
                <a:solidFill>
                  <a:srgbClr val="00B050"/>
                </a:solidFill>
              </a:rPr>
              <a:t>الأعراض : </a:t>
            </a:r>
            <a:r>
              <a:rPr lang="ar-EG" dirty="0"/>
              <a:t>الأورام الصغيرة </a:t>
            </a:r>
            <a:r>
              <a:rPr lang="ar-EG" dirty="0" err="1"/>
              <a:t>لاعرضية</a:t>
            </a:r>
            <a:r>
              <a:rPr lang="ar-EG" dirty="0"/>
              <a:t> , و تكشف صدفة ً أما إذا كبر حجمها &gt; </a:t>
            </a:r>
            <a:r>
              <a:rPr lang="en-US" dirty="0"/>
              <a:t> 5</a:t>
            </a:r>
            <a:r>
              <a:rPr lang="ar-EG" dirty="0"/>
              <a:t>سم يصبح عرضياً إذ يشكو المريض من </a:t>
            </a:r>
            <a:r>
              <a:rPr lang="ar-EG" dirty="0" smtClean="0"/>
              <a:t>آلا</a:t>
            </a:r>
            <a:r>
              <a:rPr lang="ar-SY" dirty="0" smtClean="0"/>
              <a:t>م </a:t>
            </a:r>
            <a:r>
              <a:rPr lang="ar-EG" dirty="0" smtClean="0"/>
              <a:t> </a:t>
            </a:r>
            <a:r>
              <a:rPr lang="ar-EG" dirty="0"/>
              <a:t>بطنية مبهمة </a:t>
            </a:r>
            <a:endParaRPr lang="en-US" dirty="0"/>
          </a:p>
          <a:p>
            <a:r>
              <a:rPr lang="ar-EG" b="1" dirty="0" smtClean="0">
                <a:solidFill>
                  <a:srgbClr val="0070C0"/>
                </a:solidFill>
              </a:rPr>
              <a:t>بالفحص </a:t>
            </a:r>
            <a:r>
              <a:rPr lang="ar-EG" b="1" dirty="0">
                <a:solidFill>
                  <a:srgbClr val="0070C0"/>
                </a:solidFill>
              </a:rPr>
              <a:t>السريري </a:t>
            </a:r>
            <a:r>
              <a:rPr lang="ar-EG" dirty="0"/>
              <a:t>قد يكشف عن كتلة كبدية لينة قابلة للضغط مع سماع لغط </a:t>
            </a:r>
            <a:r>
              <a:rPr lang="en-US" dirty="0"/>
              <a:t>Bruit </a:t>
            </a:r>
            <a:r>
              <a:rPr lang="ar-EG" dirty="0"/>
              <a:t> فوق منطقة الكبد </a:t>
            </a:r>
            <a:endParaRPr lang="en-US" dirty="0"/>
          </a:p>
          <a:p>
            <a:r>
              <a:rPr lang="ar-EG" b="1" dirty="0">
                <a:solidFill>
                  <a:srgbClr val="0070C0"/>
                </a:solidFill>
              </a:rPr>
              <a:t>التشخيص : </a:t>
            </a:r>
            <a:r>
              <a:rPr lang="ar-EG" dirty="0"/>
              <a:t>طبقي محوري إيكو و المرنان </a:t>
            </a:r>
            <a:endParaRPr lang="ar-SY" dirty="0" smtClean="0"/>
          </a:p>
          <a:p>
            <a:r>
              <a:rPr lang="ar-EG" b="1" dirty="0" smtClean="0">
                <a:solidFill>
                  <a:srgbClr val="00B050"/>
                </a:solidFill>
              </a:rPr>
              <a:t>لا </a:t>
            </a:r>
            <a:r>
              <a:rPr lang="ar-EG" b="1" dirty="0">
                <a:solidFill>
                  <a:srgbClr val="00B050"/>
                </a:solidFill>
              </a:rPr>
              <a:t>يجب إجراء الخزعة لخطورة النزف </a:t>
            </a:r>
            <a:endParaRPr lang="en-US" b="1" dirty="0">
              <a:solidFill>
                <a:srgbClr val="00B050"/>
              </a:solidFill>
            </a:endParaRPr>
          </a:p>
          <a:p>
            <a:r>
              <a:rPr lang="ar-EG" b="1" dirty="0" err="1">
                <a:solidFill>
                  <a:srgbClr val="0070C0"/>
                </a:solidFill>
              </a:rPr>
              <a:t>الإختلاطات</a:t>
            </a:r>
            <a:r>
              <a:rPr lang="ar-EG" b="1" dirty="0">
                <a:solidFill>
                  <a:srgbClr val="0070C0"/>
                </a:solidFill>
              </a:rPr>
              <a:t> الممكنة : </a:t>
            </a:r>
            <a:r>
              <a:rPr lang="ar-EG" dirty="0"/>
              <a:t>اعتلال تخثر و قصور قلب </a:t>
            </a:r>
            <a:r>
              <a:rPr lang="ar-SY" dirty="0" smtClean="0"/>
              <a:t>إ</a:t>
            </a:r>
            <a:r>
              <a:rPr lang="ar-EG" dirty="0" err="1" smtClean="0"/>
              <a:t>حتقاني</a:t>
            </a:r>
            <a:r>
              <a:rPr lang="ar-EG" dirty="0" smtClean="0"/>
              <a:t> </a:t>
            </a:r>
            <a:r>
              <a:rPr lang="ar-EG" dirty="0"/>
              <a:t>و يرقان انسدادي , و متلازمة </a:t>
            </a:r>
            <a:r>
              <a:rPr lang="ar-EG" dirty="0" err="1"/>
              <a:t>كاسباخ</a:t>
            </a:r>
            <a:r>
              <a:rPr lang="ar-EG" dirty="0"/>
              <a:t> – </a:t>
            </a:r>
            <a:r>
              <a:rPr lang="ar-EG" dirty="0" err="1"/>
              <a:t>ميريت</a:t>
            </a:r>
            <a:r>
              <a:rPr lang="ar-EG" dirty="0"/>
              <a:t> ( ورم وعائي و نقص صفيحات الدم و نقص </a:t>
            </a:r>
            <a:r>
              <a:rPr lang="ar-EG" dirty="0" err="1"/>
              <a:t>فيبرينوجين</a:t>
            </a:r>
            <a:r>
              <a:rPr lang="ar-EG" dirty="0"/>
              <a:t> الدم ) </a:t>
            </a:r>
            <a:endParaRPr lang="en-US" dirty="0"/>
          </a:p>
          <a:p>
            <a:r>
              <a:rPr lang="ar-EG" b="1" dirty="0">
                <a:solidFill>
                  <a:srgbClr val="0070C0"/>
                </a:solidFill>
              </a:rPr>
              <a:t>العلاج : </a:t>
            </a:r>
            <a:r>
              <a:rPr lang="ar-EG" b="1" dirty="0">
                <a:solidFill>
                  <a:srgbClr val="00B050"/>
                </a:solidFill>
              </a:rPr>
              <a:t>مراقبة ( &gt; 90% ) </a:t>
            </a:r>
            <a:r>
              <a:rPr lang="ar-EG" dirty="0"/>
              <a:t>و في حال الأورام الكبيرة و العرضية </a:t>
            </a:r>
            <a:r>
              <a:rPr lang="ar-EG" dirty="0" err="1"/>
              <a:t>بالإستئصال</a:t>
            </a:r>
            <a:r>
              <a:rPr lang="ar-EG" dirty="0"/>
              <a:t> الجراحي </a:t>
            </a:r>
            <a:endParaRPr lang="en-US" dirty="0"/>
          </a:p>
          <a:p>
            <a:endParaRPr lang="ar-SY" dirty="0"/>
          </a:p>
        </p:txBody>
      </p:sp>
    </p:spTree>
    <p:extLst>
      <p:ext uri="{BB962C8B-B14F-4D97-AF65-F5344CB8AC3E}">
        <p14:creationId xmlns:p14="http://schemas.microsoft.com/office/powerpoint/2010/main" val="40017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http://home.comcast.net/~wnor/liverinfer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14400"/>
            <a:ext cx="5181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نجمة ذات 5 نقاط 1"/>
          <p:cNvSpPr/>
          <p:nvPr/>
        </p:nvSpPr>
        <p:spPr>
          <a:xfrm>
            <a:off x="5616116" y="2654959"/>
            <a:ext cx="50405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73523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685800" y="5334000"/>
            <a:ext cx="7772400" cy="990600"/>
          </a:xfrm>
        </p:spPr>
        <p:txBody>
          <a:bodyPr/>
          <a:lstStyle/>
          <a:p>
            <a:pPr marL="0" indent="0">
              <a:buFont typeface="Wingdings" pitchFamily="2" charset="2"/>
              <a:buNone/>
            </a:pPr>
            <a:r>
              <a:rPr lang="en-GB" sz="2600" dirty="0">
                <a:cs typeface="Times New Roman" pitchFamily="18" charset="0"/>
              </a:rPr>
              <a:t>CT scan without contrast enhancement shows typical </a:t>
            </a:r>
            <a:r>
              <a:rPr lang="en-GB" b="1" dirty="0">
                <a:solidFill>
                  <a:srgbClr val="FF0000"/>
                </a:solidFill>
                <a:cs typeface="Times New Roman" pitchFamily="18" charset="0"/>
              </a:rPr>
              <a:t>haemangioma</a:t>
            </a:r>
            <a:r>
              <a:rPr lang="en-GB" sz="2600" dirty="0">
                <a:cs typeface="Times New Roman" pitchFamily="18" charset="0"/>
              </a:rPr>
              <a:t> in the 4</a:t>
            </a:r>
            <a:r>
              <a:rPr lang="en-GB" sz="2600" baseline="30000" dirty="0">
                <a:cs typeface="Times New Roman" pitchFamily="18" charset="0"/>
              </a:rPr>
              <a:t>th</a:t>
            </a:r>
            <a:r>
              <a:rPr lang="en-GB" sz="2600" dirty="0">
                <a:cs typeface="Times New Roman" pitchFamily="18" charset="0"/>
              </a:rPr>
              <a:t> liver segment.</a:t>
            </a:r>
            <a:endParaRPr lang="ru-RU" sz="2600" dirty="0">
              <a:cs typeface="Times New Roman" pitchFamily="18" charset="0"/>
            </a:endParaRPr>
          </a:p>
        </p:txBody>
      </p:sp>
      <p:sp>
        <p:nvSpPr>
          <p:cNvPr id="83971" name="Rectangle 3"/>
          <p:cNvSpPr>
            <a:spLocks noChangeArrowheads="1"/>
          </p:cNvSpPr>
          <p:nvPr/>
        </p:nvSpPr>
        <p:spPr bwMode="auto">
          <a:xfrm>
            <a:off x="0" y="22860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endParaRPr lang="ru-RU"/>
          </a:p>
        </p:txBody>
      </p:sp>
      <p:sp>
        <p:nvSpPr>
          <p:cNvPr id="83973" name="Line 5"/>
          <p:cNvSpPr>
            <a:spLocks noChangeShapeType="1"/>
          </p:cNvSpPr>
          <p:nvPr/>
        </p:nvSpPr>
        <p:spPr bwMode="auto">
          <a:xfrm flipV="1">
            <a:off x="0" y="6096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Y"/>
          </a:p>
        </p:txBody>
      </p:sp>
      <p:pic>
        <p:nvPicPr>
          <p:cNvPr id="83975" name="Picture 7" descr="D:\WARSAW'01\Presentation\eurorad642_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609600"/>
            <a:ext cx="5760640" cy="433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7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 name="Rectangle 11"/>
          <p:cNvSpPr>
            <a:spLocks noGrp="1" noChangeArrowheads="1"/>
          </p:cNvSpPr>
          <p:nvPr>
            <p:ph type="title"/>
          </p:nvPr>
        </p:nvSpPr>
        <p:spPr>
          <a:xfrm>
            <a:off x="323850" y="188913"/>
            <a:ext cx="8820150" cy="1431925"/>
          </a:xfrm>
        </p:spPr>
        <p:txBody>
          <a:bodyPr>
            <a:normAutofit fontScale="90000"/>
          </a:bodyPr>
          <a:lstStyle/>
          <a:p>
            <a:r>
              <a:rPr lang="en-US" sz="1800" b="0">
                <a:latin typeface="Times New Roman" charset="0"/>
              </a:rPr>
              <a:t>Haemangioma (incidental finding), (a) Ultrasound scan shows a reflective mass in the   right lobe of the liver (cursors). (b) CT scan, in another patient, immediately after intravenous contrast enhancement shows a large, low density lesion in the right lobe of the liver with appearances similar to a tumour, (c) A scan taken 10 minutes later shows that almost the entire lesion enhances to the same or to a greater degree than the normal liver.</a:t>
            </a:r>
            <a:endParaRPr lang="ru-RU" sz="1800" b="0">
              <a:latin typeface="Times New Roman" charset="0"/>
            </a:endParaRPr>
          </a:p>
        </p:txBody>
      </p:sp>
      <p:grpSp>
        <p:nvGrpSpPr>
          <p:cNvPr id="40976" name="Group 16"/>
          <p:cNvGrpSpPr>
            <a:grpSpLocks/>
          </p:cNvGrpSpPr>
          <p:nvPr/>
        </p:nvGrpSpPr>
        <p:grpSpPr bwMode="auto">
          <a:xfrm>
            <a:off x="3707904" y="1700213"/>
            <a:ext cx="5256585" cy="2520950"/>
            <a:chOff x="3107" y="890"/>
            <a:chExt cx="2177" cy="1588"/>
          </a:xfrm>
        </p:grpSpPr>
        <p:pic>
          <p:nvPicPr>
            <p:cNvPr id="409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 y="890"/>
              <a:ext cx="2177"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5" name="Text Box 15"/>
            <p:cNvSpPr txBox="1">
              <a:spLocks noChangeArrowheads="1"/>
            </p:cNvSpPr>
            <p:nvPr/>
          </p:nvSpPr>
          <p:spPr bwMode="auto">
            <a:xfrm>
              <a:off x="3185" y="221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b</a:t>
              </a:r>
              <a:endParaRPr lang="ru-RU">
                <a:latin typeface="Arial" charset="0"/>
              </a:endParaRPr>
            </a:p>
          </p:txBody>
        </p:sp>
      </p:grpSp>
      <p:grpSp>
        <p:nvGrpSpPr>
          <p:cNvPr id="40978" name="Group 18"/>
          <p:cNvGrpSpPr>
            <a:grpSpLocks/>
          </p:cNvGrpSpPr>
          <p:nvPr/>
        </p:nvGrpSpPr>
        <p:grpSpPr bwMode="auto">
          <a:xfrm>
            <a:off x="3707905" y="4127500"/>
            <a:ext cx="5256584" cy="2730500"/>
            <a:chOff x="3107" y="2481"/>
            <a:chExt cx="2177" cy="1720"/>
          </a:xfrm>
        </p:grpSpPr>
        <p:pic>
          <p:nvPicPr>
            <p:cNvPr id="4097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 y="2481"/>
              <a:ext cx="2177" cy="1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7" name="Text Box 17"/>
            <p:cNvSpPr txBox="1">
              <a:spLocks noChangeArrowheads="1"/>
            </p:cNvSpPr>
            <p:nvPr/>
          </p:nvSpPr>
          <p:spPr bwMode="auto">
            <a:xfrm>
              <a:off x="3276" y="3941"/>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c</a:t>
              </a:r>
              <a:endParaRPr lang="ru-RU">
                <a:latin typeface="Arial" charset="0"/>
              </a:endParaRPr>
            </a:p>
          </p:txBody>
        </p:sp>
      </p:grpSp>
      <p:grpSp>
        <p:nvGrpSpPr>
          <p:cNvPr id="12" name="Group 14"/>
          <p:cNvGrpSpPr>
            <a:grpSpLocks/>
          </p:cNvGrpSpPr>
          <p:nvPr/>
        </p:nvGrpSpPr>
        <p:grpSpPr bwMode="auto">
          <a:xfrm>
            <a:off x="-2" y="1844824"/>
            <a:ext cx="3552825" cy="4783782"/>
            <a:chOff x="249" y="981"/>
            <a:chExt cx="2238" cy="2357"/>
          </a:xfrm>
        </p:grpSpPr>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981"/>
              <a:ext cx="2238" cy="2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13"/>
            <p:cNvSpPr txBox="1">
              <a:spLocks noChangeArrowheads="1"/>
            </p:cNvSpPr>
            <p:nvPr/>
          </p:nvSpPr>
          <p:spPr bwMode="auto">
            <a:xfrm>
              <a:off x="509" y="280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a</a:t>
              </a:r>
              <a:endParaRPr lang="ru-RU">
                <a:latin typeface="Arial" charset="0"/>
              </a:endParaRPr>
            </a:p>
          </p:txBody>
        </p:sp>
      </p:grpSp>
    </p:spTree>
    <p:extLst>
      <p:ext uri="{BB962C8B-B14F-4D97-AF65-F5344CB8AC3E}">
        <p14:creationId xmlns:p14="http://schemas.microsoft.com/office/powerpoint/2010/main" val="2638811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304800"/>
            <a:ext cx="7543800" cy="1108075"/>
          </a:xfrm>
        </p:spPr>
        <p:txBody>
          <a:bodyPr/>
          <a:lstStyle/>
          <a:p>
            <a:pPr algn="ctr"/>
            <a:r>
              <a:rPr lang="en-US" sz="2400" b="1" dirty="0">
                <a:solidFill>
                  <a:srgbClr val="FF0000"/>
                </a:solidFill>
                <a:latin typeface="Times New Roman" charset="0"/>
              </a:rPr>
              <a:t>MRI scan of a </a:t>
            </a:r>
            <a:r>
              <a:rPr lang="en-US" sz="2400" b="1" dirty="0" err="1">
                <a:solidFill>
                  <a:srgbClr val="FF0000"/>
                </a:solidFill>
                <a:latin typeface="Times New Roman" charset="0"/>
              </a:rPr>
              <a:t>haemangioma</a:t>
            </a:r>
            <a:r>
              <a:rPr lang="en-US" sz="1800" b="0" dirty="0">
                <a:latin typeface="Times New Roman" charset="0"/>
              </a:rPr>
              <a:t>. (a) Low intensity area (arrows) on a </a:t>
            </a:r>
            <a:r>
              <a:rPr lang="en-US" sz="1800" b="0" dirty="0" err="1">
                <a:latin typeface="Times New Roman" charset="0"/>
              </a:rPr>
              <a:t>Tl</a:t>
            </a:r>
            <a:r>
              <a:rPr lang="en-US" sz="1800" b="0" dirty="0">
                <a:latin typeface="Times New Roman" charset="0"/>
              </a:rPr>
              <a:t>-weighted image, (b) High intensity area (arrows) on a T2-weighted image. This </a:t>
            </a:r>
            <a:r>
              <a:rPr lang="en-US" sz="1800" b="0" dirty="0" err="1">
                <a:latin typeface="Times New Roman" charset="0"/>
              </a:rPr>
              <a:t>haemangioma</a:t>
            </a:r>
            <a:r>
              <a:rPr lang="en-US" sz="1800" b="0" dirty="0">
                <a:latin typeface="Times New Roman" charset="0"/>
              </a:rPr>
              <a:t> was an incidental finding.</a:t>
            </a:r>
            <a:endParaRPr lang="ru-RU" sz="1800" b="0" dirty="0">
              <a:latin typeface="Times New Roman" charset="0"/>
            </a:endParaRPr>
          </a:p>
        </p:txBody>
      </p:sp>
      <p:grpSp>
        <p:nvGrpSpPr>
          <p:cNvPr id="37897" name="Group 9"/>
          <p:cNvGrpSpPr>
            <a:grpSpLocks/>
          </p:cNvGrpSpPr>
          <p:nvPr/>
        </p:nvGrpSpPr>
        <p:grpSpPr bwMode="auto">
          <a:xfrm>
            <a:off x="234950" y="1628775"/>
            <a:ext cx="4098925" cy="4759325"/>
            <a:chOff x="148" y="1026"/>
            <a:chExt cx="2582" cy="2998"/>
          </a:xfrm>
        </p:grpSpPr>
        <p:pic>
          <p:nvPicPr>
            <p:cNvPr id="378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 y="1026"/>
              <a:ext cx="2582" cy="2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6" name="Text Box 8"/>
            <p:cNvSpPr txBox="1">
              <a:spLocks noChangeArrowheads="1"/>
            </p:cNvSpPr>
            <p:nvPr/>
          </p:nvSpPr>
          <p:spPr bwMode="auto">
            <a:xfrm>
              <a:off x="385" y="379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a</a:t>
              </a:r>
              <a:endParaRPr lang="ru-RU">
                <a:latin typeface="Arial" charset="0"/>
              </a:endParaRPr>
            </a:p>
          </p:txBody>
        </p:sp>
      </p:grpSp>
      <p:grpSp>
        <p:nvGrpSpPr>
          <p:cNvPr id="37899" name="Group 11"/>
          <p:cNvGrpSpPr>
            <a:grpSpLocks/>
          </p:cNvGrpSpPr>
          <p:nvPr/>
        </p:nvGrpSpPr>
        <p:grpSpPr bwMode="auto">
          <a:xfrm>
            <a:off x="4752975" y="1628775"/>
            <a:ext cx="4159250" cy="4752975"/>
            <a:chOff x="2994" y="1026"/>
            <a:chExt cx="2620" cy="2994"/>
          </a:xfrm>
        </p:grpSpPr>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 y="1026"/>
              <a:ext cx="2620" cy="2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8" name="Text Box 10"/>
            <p:cNvSpPr txBox="1">
              <a:spLocks noChangeArrowheads="1"/>
            </p:cNvSpPr>
            <p:nvPr/>
          </p:nvSpPr>
          <p:spPr bwMode="auto">
            <a:xfrm>
              <a:off x="3457" y="37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b</a:t>
              </a:r>
              <a:endParaRPr lang="ru-RU">
                <a:latin typeface="Arial" charset="0"/>
              </a:endParaRPr>
            </a:p>
          </p:txBody>
        </p:sp>
      </p:grpSp>
    </p:spTree>
    <p:extLst>
      <p:ext uri="{BB962C8B-B14F-4D97-AF65-F5344CB8AC3E}">
        <p14:creationId xmlns:p14="http://schemas.microsoft.com/office/powerpoint/2010/main" val="651917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323528" y="476672"/>
            <a:ext cx="8640960" cy="5649491"/>
          </a:xfrm>
        </p:spPr>
        <p:txBody>
          <a:bodyPr>
            <a:normAutofit/>
          </a:bodyPr>
          <a:lstStyle/>
          <a:p>
            <a:r>
              <a:rPr lang="ar-EG" sz="3200" b="1" dirty="0">
                <a:solidFill>
                  <a:srgbClr val="C00000"/>
                </a:solidFill>
              </a:rPr>
              <a:t>2-غدوم الخلية الكبدية ( </a:t>
            </a:r>
            <a:r>
              <a:rPr lang="en-US" sz="3200" b="1" dirty="0">
                <a:solidFill>
                  <a:srgbClr val="C00000"/>
                </a:solidFill>
              </a:rPr>
              <a:t>Hepatocellular Adenoma </a:t>
            </a:r>
            <a:r>
              <a:rPr lang="ar-EG" sz="3200" b="1" dirty="0">
                <a:solidFill>
                  <a:srgbClr val="C00000"/>
                </a:solidFill>
              </a:rPr>
              <a:t> ) : </a:t>
            </a:r>
            <a:r>
              <a:rPr lang="ar-EG" dirty="0"/>
              <a:t>ورم وحيد غالباً , ينمو على حساب الخلية الكبدية , </a:t>
            </a:r>
            <a:endParaRPr lang="ar-SY" dirty="0" smtClean="0"/>
          </a:p>
          <a:p>
            <a:r>
              <a:rPr lang="ar-EG" dirty="0" smtClean="0"/>
              <a:t>العمر </a:t>
            </a:r>
            <a:r>
              <a:rPr lang="ar-EG" dirty="0"/>
              <a:t>الوسطي للحدوث 30-35 سنة </a:t>
            </a:r>
            <a:endParaRPr lang="ar-SY" dirty="0" smtClean="0"/>
          </a:p>
          <a:p>
            <a:r>
              <a:rPr lang="ar-EG" dirty="0" smtClean="0"/>
              <a:t>النساء</a:t>
            </a:r>
            <a:r>
              <a:rPr lang="ar-EG" dirty="0"/>
              <a:t>&gt; الذكور </a:t>
            </a:r>
            <a:r>
              <a:rPr lang="en-US" dirty="0"/>
              <a:t>1:9 </a:t>
            </a:r>
            <a:r>
              <a:rPr lang="ar-EG" dirty="0"/>
              <a:t> , و من عوامل الخطر المرافقة حبوب منع الحمل </a:t>
            </a:r>
            <a:endParaRPr lang="en-US" dirty="0"/>
          </a:p>
          <a:p>
            <a:r>
              <a:rPr lang="ar-EG" b="1" dirty="0">
                <a:solidFill>
                  <a:srgbClr val="0070C0"/>
                </a:solidFill>
              </a:rPr>
              <a:t>الأعراض : </a:t>
            </a:r>
            <a:r>
              <a:rPr lang="ar-EG" dirty="0"/>
              <a:t>ألم في الربع العلوي الأيمن مع كتلة ونزف ( نادر) </a:t>
            </a:r>
            <a:endParaRPr lang="en-US" dirty="0"/>
          </a:p>
          <a:p>
            <a:r>
              <a:rPr lang="ar-EG" b="1" dirty="0" err="1">
                <a:solidFill>
                  <a:srgbClr val="0070C0"/>
                </a:solidFill>
              </a:rPr>
              <a:t>الإختلاطات</a:t>
            </a:r>
            <a:r>
              <a:rPr lang="ar-EG" b="1" dirty="0">
                <a:solidFill>
                  <a:srgbClr val="0070C0"/>
                </a:solidFill>
              </a:rPr>
              <a:t> الممكنة : </a:t>
            </a:r>
            <a:r>
              <a:rPr lang="ar-EG" dirty="0"/>
              <a:t>تمزق مع نزف (33%) , نخر , </a:t>
            </a:r>
            <a:r>
              <a:rPr lang="ar-EG" b="1" dirty="0">
                <a:solidFill>
                  <a:srgbClr val="00B050"/>
                </a:solidFill>
              </a:rPr>
              <a:t>وخطر التحول </a:t>
            </a:r>
            <a:r>
              <a:rPr lang="ar-EG" b="1" dirty="0" err="1">
                <a:solidFill>
                  <a:srgbClr val="00B050"/>
                </a:solidFill>
              </a:rPr>
              <a:t>لسرطانة</a:t>
            </a:r>
            <a:r>
              <a:rPr lang="ar-EG" b="1" dirty="0">
                <a:solidFill>
                  <a:srgbClr val="00B050"/>
                </a:solidFill>
              </a:rPr>
              <a:t> الخلية الكبدية </a:t>
            </a:r>
            <a:endParaRPr lang="en-US" b="1" dirty="0">
              <a:solidFill>
                <a:srgbClr val="00B050"/>
              </a:solidFill>
            </a:endParaRPr>
          </a:p>
          <a:p>
            <a:r>
              <a:rPr lang="ar-EG" b="1" dirty="0">
                <a:solidFill>
                  <a:srgbClr val="0070C0"/>
                </a:solidFill>
              </a:rPr>
              <a:t>التشخيص : </a:t>
            </a:r>
            <a:r>
              <a:rPr lang="ar-EG" dirty="0"/>
              <a:t>الإيكو و الطبقي و يمكن إجراء الخزعة ( يجب نفي الورم الوعائي </a:t>
            </a:r>
            <a:r>
              <a:rPr lang="ar-EG" dirty="0" err="1"/>
              <a:t>بتفريس</a:t>
            </a:r>
            <a:r>
              <a:rPr lang="ar-EG" dirty="0"/>
              <a:t> الكريات الحمراء الموسومة ) </a:t>
            </a:r>
            <a:endParaRPr lang="en-US" dirty="0"/>
          </a:p>
          <a:p>
            <a:r>
              <a:rPr lang="ar-EG" b="1" dirty="0">
                <a:solidFill>
                  <a:srgbClr val="00B0F0"/>
                </a:solidFill>
              </a:rPr>
              <a:t>العلاج : </a:t>
            </a:r>
            <a:r>
              <a:rPr lang="ar-EG" dirty="0"/>
              <a:t>ايقاف حبوب منع الحمل فقد يتراجع و إذا كان كبير &gt; 5سم نازف مؤلم أو متمزق نقوم </a:t>
            </a:r>
            <a:r>
              <a:rPr lang="ar-EG" dirty="0" err="1"/>
              <a:t>بالإستئصال</a:t>
            </a:r>
            <a:r>
              <a:rPr lang="ar-EG" dirty="0"/>
              <a:t> الجراحي </a:t>
            </a:r>
            <a:endParaRPr lang="en-US" dirty="0"/>
          </a:p>
          <a:p>
            <a:endParaRPr lang="ar-SY" dirty="0"/>
          </a:p>
        </p:txBody>
      </p:sp>
    </p:spTree>
    <p:extLst>
      <p:ext uri="{BB962C8B-B14F-4D97-AF65-F5344CB8AC3E}">
        <p14:creationId xmlns:p14="http://schemas.microsoft.com/office/powerpoint/2010/main" val="336481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0" y="188640"/>
            <a:ext cx="9144000" cy="5937523"/>
          </a:xfrm>
        </p:spPr>
        <p:txBody>
          <a:bodyPr>
            <a:normAutofit/>
          </a:bodyPr>
          <a:lstStyle/>
          <a:p>
            <a:r>
              <a:rPr lang="ar-EG" sz="3200" b="1" dirty="0">
                <a:solidFill>
                  <a:srgbClr val="C00000"/>
                </a:solidFill>
              </a:rPr>
              <a:t>3- فرط </a:t>
            </a:r>
            <a:r>
              <a:rPr lang="ar-EG" sz="3200" b="1" dirty="0" err="1">
                <a:solidFill>
                  <a:srgbClr val="C00000"/>
                </a:solidFill>
              </a:rPr>
              <a:t>التنسج</a:t>
            </a:r>
            <a:r>
              <a:rPr lang="ar-EG" sz="3200" b="1" dirty="0">
                <a:solidFill>
                  <a:srgbClr val="C00000"/>
                </a:solidFill>
              </a:rPr>
              <a:t> العقيدي البؤري ( </a:t>
            </a:r>
            <a:r>
              <a:rPr lang="en-US" sz="3200" b="1" dirty="0">
                <a:solidFill>
                  <a:srgbClr val="C00000"/>
                </a:solidFill>
              </a:rPr>
              <a:t>FNH </a:t>
            </a:r>
            <a:r>
              <a:rPr lang="ar-EG" sz="3200" b="1" dirty="0">
                <a:solidFill>
                  <a:srgbClr val="C00000"/>
                </a:solidFill>
              </a:rPr>
              <a:t> ) : </a:t>
            </a:r>
            <a:endParaRPr lang="ar-SY" sz="3200" b="1" dirty="0" smtClean="0">
              <a:solidFill>
                <a:srgbClr val="C00000"/>
              </a:solidFill>
            </a:endParaRPr>
          </a:p>
          <a:p>
            <a:r>
              <a:rPr lang="ar-EG" dirty="0" smtClean="0"/>
              <a:t>ورم </a:t>
            </a:r>
            <a:r>
              <a:rPr lang="ar-EG" dirty="0"/>
              <a:t>كبدي سليم , و العمر الوسطي 40سنة </a:t>
            </a:r>
            <a:endParaRPr lang="ar-SY" dirty="0" smtClean="0"/>
          </a:p>
          <a:p>
            <a:r>
              <a:rPr lang="ar-EG" dirty="0" smtClean="0"/>
              <a:t>عند </a:t>
            </a:r>
            <a:r>
              <a:rPr lang="ar-EG" dirty="0"/>
              <a:t>الإناث وتترافق مع حبوب منع الحمل</a:t>
            </a:r>
            <a:r>
              <a:rPr lang="ar-EG" sz="2400" dirty="0"/>
              <a:t> لكن ليس كترافق </a:t>
            </a:r>
            <a:r>
              <a:rPr lang="ar-EG" sz="2400" dirty="0" err="1"/>
              <a:t>الغدوم</a:t>
            </a:r>
            <a:r>
              <a:rPr lang="ar-EG" sz="2400" dirty="0"/>
              <a:t> بشكل واضح </a:t>
            </a:r>
            <a:endParaRPr lang="en-US" sz="2400" dirty="0"/>
          </a:p>
          <a:p>
            <a:r>
              <a:rPr lang="ar-EG" b="1" dirty="0" smtClean="0">
                <a:solidFill>
                  <a:srgbClr val="0070C0"/>
                </a:solidFill>
              </a:rPr>
              <a:t>التشريح </a:t>
            </a:r>
            <a:r>
              <a:rPr lang="ar-EG" b="1" dirty="0">
                <a:solidFill>
                  <a:srgbClr val="0070C0"/>
                </a:solidFill>
              </a:rPr>
              <a:t>النسيجي </a:t>
            </a:r>
            <a:r>
              <a:rPr lang="ar-EG" dirty="0"/>
              <a:t>وجود خلايا كبدية طبيعية </a:t>
            </a:r>
            <a:r>
              <a:rPr lang="ar-EG" b="1" dirty="0">
                <a:solidFill>
                  <a:srgbClr val="FFC000"/>
                </a:solidFill>
              </a:rPr>
              <a:t>و </a:t>
            </a:r>
            <a:r>
              <a:rPr lang="ar-EG" b="1" dirty="0" err="1">
                <a:solidFill>
                  <a:srgbClr val="FFC000"/>
                </a:solidFill>
              </a:rPr>
              <a:t>قنيات</a:t>
            </a:r>
            <a:r>
              <a:rPr lang="ar-EG" b="1" dirty="0">
                <a:solidFill>
                  <a:srgbClr val="FFC000"/>
                </a:solidFill>
              </a:rPr>
              <a:t> صفراوية </a:t>
            </a:r>
            <a:r>
              <a:rPr lang="ar-EG" dirty="0"/>
              <a:t>( </a:t>
            </a:r>
            <a:r>
              <a:rPr lang="ar-EG" dirty="0" err="1"/>
              <a:t>الغدومات</a:t>
            </a:r>
            <a:r>
              <a:rPr lang="ar-EG" dirty="0"/>
              <a:t> لا تحوي </a:t>
            </a:r>
            <a:r>
              <a:rPr lang="ar-EG" dirty="0" err="1"/>
              <a:t>قنيات</a:t>
            </a:r>
            <a:r>
              <a:rPr lang="ar-EG" dirty="0"/>
              <a:t> صفراوية ) </a:t>
            </a:r>
            <a:endParaRPr lang="en-US" dirty="0"/>
          </a:p>
          <a:p>
            <a:r>
              <a:rPr lang="ar-EG" b="1" dirty="0">
                <a:solidFill>
                  <a:srgbClr val="0070C0"/>
                </a:solidFill>
              </a:rPr>
              <a:t>التشخيص : </a:t>
            </a:r>
            <a:r>
              <a:rPr lang="ar-EG" dirty="0"/>
              <a:t>دراسة نووية </a:t>
            </a:r>
            <a:r>
              <a:rPr lang="ar-EG" dirty="0" err="1"/>
              <a:t>بالتكنيسيوم</a:t>
            </a:r>
            <a:r>
              <a:rPr lang="ar-EG" dirty="0"/>
              <a:t> </a:t>
            </a:r>
            <a:r>
              <a:rPr lang="en-US" dirty="0"/>
              <a:t>99 </a:t>
            </a:r>
            <a:r>
              <a:rPr lang="ar-EG" dirty="0"/>
              <a:t> - إيكو و الطبقي , تصوير وعائي , خزعة  </a:t>
            </a:r>
            <a:endParaRPr lang="en-US" dirty="0"/>
          </a:p>
          <a:p>
            <a:r>
              <a:rPr lang="ar-EG" b="1" dirty="0" smtClean="0">
                <a:solidFill>
                  <a:srgbClr val="00B050"/>
                </a:solidFill>
              </a:rPr>
              <a:t>الموجودة </a:t>
            </a:r>
            <a:r>
              <a:rPr lang="ar-EG" b="1" dirty="0">
                <a:solidFill>
                  <a:srgbClr val="00B050"/>
                </a:solidFill>
              </a:rPr>
              <a:t>الكلاسيكية في </a:t>
            </a:r>
            <a:r>
              <a:rPr lang="en-US" b="1" dirty="0">
                <a:solidFill>
                  <a:srgbClr val="00B050"/>
                </a:solidFill>
              </a:rPr>
              <a:t>CT </a:t>
            </a:r>
            <a:r>
              <a:rPr lang="ar-EG" b="1" dirty="0">
                <a:solidFill>
                  <a:srgbClr val="00B050"/>
                </a:solidFill>
              </a:rPr>
              <a:t> ( كتلة كبدية مع ندبة مركزية ) </a:t>
            </a:r>
            <a:endParaRPr lang="en-US" b="1" dirty="0">
              <a:solidFill>
                <a:srgbClr val="00B050"/>
              </a:solidFill>
            </a:endParaRPr>
          </a:p>
          <a:p>
            <a:r>
              <a:rPr lang="ar-EG" b="1" dirty="0" err="1">
                <a:solidFill>
                  <a:srgbClr val="0070C0"/>
                </a:solidFill>
              </a:rPr>
              <a:t>الإختلاطات</a:t>
            </a:r>
            <a:r>
              <a:rPr lang="ar-EG" b="1" dirty="0">
                <a:solidFill>
                  <a:srgbClr val="0070C0"/>
                </a:solidFill>
              </a:rPr>
              <a:t> الممكنة : </a:t>
            </a:r>
            <a:r>
              <a:rPr lang="ar-EG" dirty="0"/>
              <a:t>الألم و لا خطورة </a:t>
            </a:r>
            <a:r>
              <a:rPr lang="ar-EG" dirty="0" err="1"/>
              <a:t>للتسرطن</a:t>
            </a:r>
            <a:r>
              <a:rPr lang="ar-EG" dirty="0"/>
              <a:t> و نادر جداً النزف </a:t>
            </a:r>
            <a:endParaRPr lang="en-US" dirty="0"/>
          </a:p>
          <a:p>
            <a:r>
              <a:rPr lang="ar-EG" b="1" dirty="0">
                <a:solidFill>
                  <a:srgbClr val="00B0F0"/>
                </a:solidFill>
              </a:rPr>
              <a:t>العلاج : </a:t>
            </a:r>
            <a:r>
              <a:rPr lang="ar-EG" b="1" dirty="0">
                <a:solidFill>
                  <a:srgbClr val="00B050"/>
                </a:solidFill>
              </a:rPr>
              <a:t>استئصال أو تصميم إذا كان </a:t>
            </a:r>
            <a:r>
              <a:rPr lang="ar-EG" b="1" dirty="0" smtClean="0">
                <a:solidFill>
                  <a:srgbClr val="00B050"/>
                </a:solidFill>
              </a:rPr>
              <a:t>المر</a:t>
            </a:r>
            <a:r>
              <a:rPr lang="ar-SY" sz="2000" b="1" dirty="0" err="1" smtClean="0">
                <a:solidFill>
                  <a:srgbClr val="00B050"/>
                </a:solidFill>
              </a:rPr>
              <a:t>يض</a:t>
            </a:r>
            <a:r>
              <a:rPr lang="ar-EG" sz="2000" b="1" dirty="0" smtClean="0">
                <a:solidFill>
                  <a:srgbClr val="00B050"/>
                </a:solidFill>
              </a:rPr>
              <a:t> </a:t>
            </a:r>
            <a:r>
              <a:rPr lang="ar-EG" sz="2000" b="1" dirty="0">
                <a:solidFill>
                  <a:srgbClr val="00B050"/>
                </a:solidFill>
              </a:rPr>
              <a:t>عرضياً </a:t>
            </a:r>
            <a:r>
              <a:rPr lang="ar-EG" sz="2000" dirty="0"/>
              <a:t>, و إلا متابعة إذا أكد </a:t>
            </a:r>
            <a:r>
              <a:rPr lang="ar-EG" sz="2000" dirty="0" smtClean="0"/>
              <a:t>التشخيص</a:t>
            </a:r>
            <a:endParaRPr lang="en-US" sz="2000" dirty="0"/>
          </a:p>
          <a:p>
            <a:r>
              <a:rPr lang="ar-EG" dirty="0"/>
              <a:t>و يفيد التصميم حيث أورام </a:t>
            </a:r>
            <a:r>
              <a:rPr lang="en-US" dirty="0"/>
              <a:t>FNH </a:t>
            </a:r>
            <a:r>
              <a:rPr lang="ar-EG" dirty="0"/>
              <a:t> تتغذى بشريان رئيسي واحد </a:t>
            </a:r>
            <a:endParaRPr lang="en-US" dirty="0"/>
          </a:p>
          <a:p>
            <a:endParaRPr lang="ar-SY" dirty="0"/>
          </a:p>
        </p:txBody>
      </p:sp>
    </p:spTree>
    <p:extLst>
      <p:ext uri="{BB962C8B-B14F-4D97-AF65-F5344CB8AC3E}">
        <p14:creationId xmlns:p14="http://schemas.microsoft.com/office/powerpoint/2010/main" val="3027798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0" y="548680"/>
            <a:ext cx="8748464" cy="5577483"/>
          </a:xfrm>
        </p:spPr>
        <p:txBody>
          <a:bodyPr>
            <a:normAutofit/>
          </a:bodyPr>
          <a:lstStyle/>
          <a:p>
            <a:r>
              <a:rPr lang="ar-EG" sz="3600" b="1" dirty="0">
                <a:solidFill>
                  <a:srgbClr val="C00000"/>
                </a:solidFill>
              </a:rPr>
              <a:t>سرطان الخلية الكبدية : </a:t>
            </a:r>
            <a:r>
              <a:rPr lang="en-US" sz="3600" b="1" dirty="0" err="1">
                <a:solidFill>
                  <a:srgbClr val="C00000"/>
                </a:solidFill>
              </a:rPr>
              <a:t>Hepatoma</a:t>
            </a:r>
            <a:r>
              <a:rPr lang="en-US" sz="3600" b="1" dirty="0">
                <a:solidFill>
                  <a:srgbClr val="C00000"/>
                </a:solidFill>
              </a:rPr>
              <a:t> </a:t>
            </a:r>
            <a:r>
              <a:rPr lang="ar-EG" sz="3600" b="1" dirty="0">
                <a:solidFill>
                  <a:srgbClr val="C00000"/>
                </a:solidFill>
              </a:rPr>
              <a:t>  </a:t>
            </a:r>
            <a:endParaRPr lang="en-US" sz="3600" b="1" dirty="0">
              <a:solidFill>
                <a:srgbClr val="C00000"/>
              </a:solidFill>
            </a:endParaRPr>
          </a:p>
          <a:p>
            <a:r>
              <a:rPr lang="ar-EG" dirty="0"/>
              <a:t>هي الخباثة </a:t>
            </a:r>
            <a:r>
              <a:rPr lang="ar-EG" dirty="0" err="1"/>
              <a:t>البدئية</a:t>
            </a:r>
            <a:r>
              <a:rPr lang="ar-EG" dirty="0"/>
              <a:t> الأكثر شيوعاً في الكبد , و تشكل حوالي </a:t>
            </a:r>
            <a:r>
              <a:rPr lang="en-US" dirty="0"/>
              <a:t>80</a:t>
            </a:r>
            <a:r>
              <a:rPr lang="ar-EG" dirty="0"/>
              <a:t>% من كل أورام الكبد </a:t>
            </a:r>
            <a:r>
              <a:rPr lang="ar-EG" dirty="0" err="1"/>
              <a:t>البدئية</a:t>
            </a:r>
            <a:r>
              <a:rPr lang="ar-EG" dirty="0"/>
              <a:t> الخبيثة </a:t>
            </a:r>
            <a:endParaRPr lang="en-US" dirty="0"/>
          </a:p>
          <a:p>
            <a:r>
              <a:rPr lang="ar-EG" dirty="0"/>
              <a:t>و يكثر في افريقيا و آسيا , و الذكور &gt; الإناث </a:t>
            </a:r>
            <a:endParaRPr lang="en-US" dirty="0"/>
          </a:p>
          <a:p>
            <a:r>
              <a:rPr lang="ar-EG" b="1" dirty="0">
                <a:solidFill>
                  <a:srgbClr val="0070C0"/>
                </a:solidFill>
              </a:rPr>
              <a:t>العوامل </a:t>
            </a:r>
            <a:r>
              <a:rPr lang="ar-EG" b="1" dirty="0" err="1">
                <a:solidFill>
                  <a:srgbClr val="0070C0"/>
                </a:solidFill>
              </a:rPr>
              <a:t>المؤهبة</a:t>
            </a:r>
            <a:r>
              <a:rPr lang="ar-EG" b="1" dirty="0">
                <a:solidFill>
                  <a:srgbClr val="0070C0"/>
                </a:solidFill>
              </a:rPr>
              <a:t> : </a:t>
            </a:r>
            <a:r>
              <a:rPr lang="ar-EG" dirty="0"/>
              <a:t>فيروس التهاب الكبد </a:t>
            </a:r>
            <a:r>
              <a:rPr lang="en-US" dirty="0"/>
              <a:t>B </a:t>
            </a:r>
            <a:r>
              <a:rPr lang="ar-EG" dirty="0"/>
              <a:t>, </a:t>
            </a:r>
            <a:r>
              <a:rPr lang="en-US" dirty="0"/>
              <a:t>C </a:t>
            </a:r>
            <a:r>
              <a:rPr lang="ar-EG" dirty="0"/>
              <a:t>, </a:t>
            </a:r>
            <a:endParaRPr lang="ar-SY" dirty="0" smtClean="0"/>
          </a:p>
          <a:p>
            <a:r>
              <a:rPr lang="ar-EG" dirty="0" smtClean="0"/>
              <a:t>التشمع </a:t>
            </a:r>
            <a:r>
              <a:rPr lang="ar-EG" dirty="0"/>
              <a:t>, </a:t>
            </a:r>
            <a:r>
              <a:rPr lang="ar-EG" dirty="0" err="1"/>
              <a:t>أفلاتوكسين</a:t>
            </a:r>
            <a:r>
              <a:rPr lang="ar-EG" dirty="0"/>
              <a:t> ( </a:t>
            </a:r>
            <a:r>
              <a:rPr lang="ar-EG" dirty="0" err="1"/>
              <a:t>ذيفان</a:t>
            </a:r>
            <a:r>
              <a:rPr lang="ar-EG" dirty="0"/>
              <a:t> فطري للرشاشية الصفراء </a:t>
            </a:r>
            <a:r>
              <a:rPr lang="ar-EG" dirty="0" smtClean="0"/>
              <a:t>)</a:t>
            </a:r>
            <a:endParaRPr lang="ar-SY" dirty="0" smtClean="0"/>
          </a:p>
          <a:p>
            <a:r>
              <a:rPr lang="ar-EG" dirty="0" smtClean="0"/>
              <a:t> </a:t>
            </a:r>
            <a:r>
              <a:rPr lang="ar-EG" dirty="0"/>
              <a:t>سوء التغذية و الدنف </a:t>
            </a:r>
            <a:r>
              <a:rPr lang="ar-EG" dirty="0" smtClean="0"/>
              <a:t>لدى</a:t>
            </a:r>
            <a:r>
              <a:rPr lang="ar-SY" dirty="0" smtClean="0"/>
              <a:t> </a:t>
            </a:r>
            <a:r>
              <a:rPr lang="ar-EG" dirty="0" smtClean="0"/>
              <a:t> </a:t>
            </a:r>
            <a:r>
              <a:rPr lang="ar-EG" dirty="0"/>
              <a:t>الأطفال </a:t>
            </a:r>
            <a:r>
              <a:rPr lang="en-US" dirty="0" err="1"/>
              <a:t>Kwashirkor</a:t>
            </a:r>
            <a:r>
              <a:rPr lang="en-US" dirty="0"/>
              <a:t> </a:t>
            </a:r>
            <a:r>
              <a:rPr lang="en-US" dirty="0" smtClean="0"/>
              <a:t> </a:t>
            </a:r>
            <a:r>
              <a:rPr lang="ar-SY" dirty="0" smtClean="0"/>
              <a:t> </a:t>
            </a:r>
          </a:p>
          <a:p>
            <a:r>
              <a:rPr lang="ar-EG" dirty="0" smtClean="0"/>
              <a:t>داء </a:t>
            </a:r>
            <a:r>
              <a:rPr lang="ar-EG" dirty="0"/>
              <a:t>الصباغ الدموي , داء خزن </a:t>
            </a:r>
            <a:r>
              <a:rPr lang="ar-EG" dirty="0" err="1"/>
              <a:t>الغليكوجين</a:t>
            </a:r>
            <a:r>
              <a:rPr lang="ar-EG" dirty="0"/>
              <a:t> نمط </a:t>
            </a:r>
            <a:r>
              <a:rPr lang="en-US" dirty="0"/>
              <a:t>1</a:t>
            </a:r>
            <a:r>
              <a:rPr lang="ar-EG" dirty="0"/>
              <a:t> . </a:t>
            </a:r>
            <a:endParaRPr lang="en-US" dirty="0"/>
          </a:p>
          <a:p>
            <a:r>
              <a:rPr lang="ar-EG" dirty="0" smtClean="0">
                <a:solidFill>
                  <a:srgbClr val="00B050"/>
                </a:solidFill>
              </a:rPr>
              <a:t>نسبة </a:t>
            </a:r>
            <a:r>
              <a:rPr lang="ar-EG" dirty="0">
                <a:solidFill>
                  <a:srgbClr val="00B050"/>
                </a:solidFill>
              </a:rPr>
              <a:t>مرضى التشمع الذين يطورون سرطان الخلية الكبدية تقريباً </a:t>
            </a:r>
            <a:r>
              <a:rPr lang="en-US" dirty="0">
                <a:solidFill>
                  <a:srgbClr val="00B050"/>
                </a:solidFill>
              </a:rPr>
              <a:t>5 </a:t>
            </a:r>
            <a:r>
              <a:rPr lang="ar-EG" dirty="0">
                <a:solidFill>
                  <a:srgbClr val="00B050"/>
                </a:solidFill>
              </a:rPr>
              <a:t>% </a:t>
            </a:r>
            <a:endParaRPr lang="en-US" dirty="0">
              <a:solidFill>
                <a:srgbClr val="00B050"/>
              </a:solidFill>
            </a:endParaRPr>
          </a:p>
          <a:p>
            <a:endParaRPr lang="ar-SY" dirty="0"/>
          </a:p>
        </p:txBody>
      </p:sp>
    </p:spTree>
    <p:extLst>
      <p:ext uri="{BB962C8B-B14F-4D97-AF65-F5344CB8AC3E}">
        <p14:creationId xmlns:p14="http://schemas.microsoft.com/office/powerpoint/2010/main" val="3107239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0" y="116632"/>
            <a:ext cx="8964488" cy="6009531"/>
          </a:xfrm>
        </p:spPr>
        <p:txBody>
          <a:bodyPr>
            <a:normAutofit/>
          </a:bodyPr>
          <a:lstStyle/>
          <a:p>
            <a:r>
              <a:rPr lang="ar-EG" b="1" dirty="0">
                <a:solidFill>
                  <a:srgbClr val="7030A0"/>
                </a:solidFill>
              </a:rPr>
              <a:t>مجهرياً : </a:t>
            </a:r>
            <a:r>
              <a:rPr lang="ar-EG" b="1" dirty="0">
                <a:solidFill>
                  <a:srgbClr val="00B050"/>
                </a:solidFill>
              </a:rPr>
              <a:t>سرطان الخلية الكبدية </a:t>
            </a:r>
            <a:r>
              <a:rPr lang="ar-EG" dirty="0"/>
              <a:t>و هو أكثر الأشكال شيوعاً و يكثر لدى المصابين بالتشمع الكبدي </a:t>
            </a:r>
            <a:endParaRPr lang="ar-SY" dirty="0" smtClean="0"/>
          </a:p>
          <a:p>
            <a:r>
              <a:rPr lang="ar-EG" b="1" dirty="0" smtClean="0">
                <a:solidFill>
                  <a:srgbClr val="00B050"/>
                </a:solidFill>
              </a:rPr>
              <a:t>سرطان </a:t>
            </a:r>
            <a:r>
              <a:rPr lang="ar-EG" b="1" dirty="0">
                <a:solidFill>
                  <a:srgbClr val="00B050"/>
                </a:solidFill>
              </a:rPr>
              <a:t>الأقنية الصفراوية داخل الكبد </a:t>
            </a:r>
            <a:r>
              <a:rPr lang="en-US" b="1" dirty="0" err="1">
                <a:solidFill>
                  <a:srgbClr val="00B050"/>
                </a:solidFill>
              </a:rPr>
              <a:t>Cholangio</a:t>
            </a:r>
            <a:r>
              <a:rPr lang="en-US" b="1" dirty="0">
                <a:solidFill>
                  <a:srgbClr val="00B050"/>
                </a:solidFill>
              </a:rPr>
              <a:t> Carcinoma </a:t>
            </a:r>
            <a:r>
              <a:rPr lang="ar-EG" b="1" dirty="0" smtClean="0">
                <a:solidFill>
                  <a:srgbClr val="00B050"/>
                </a:solidFill>
              </a:rPr>
              <a:t>السرطان </a:t>
            </a:r>
            <a:r>
              <a:rPr lang="ar-EG" b="1" dirty="0">
                <a:solidFill>
                  <a:srgbClr val="00B050"/>
                </a:solidFill>
              </a:rPr>
              <a:t>الكبدي الصفراوي </a:t>
            </a:r>
            <a:r>
              <a:rPr lang="en-US" b="1" dirty="0" err="1">
                <a:solidFill>
                  <a:srgbClr val="00B050"/>
                </a:solidFill>
              </a:rPr>
              <a:t>Cholangio</a:t>
            </a:r>
            <a:r>
              <a:rPr lang="en-US" b="1" dirty="0">
                <a:solidFill>
                  <a:srgbClr val="00B050"/>
                </a:solidFill>
              </a:rPr>
              <a:t> </a:t>
            </a:r>
            <a:r>
              <a:rPr lang="en-US" b="1" dirty="0" err="1">
                <a:solidFill>
                  <a:srgbClr val="00B050"/>
                </a:solidFill>
              </a:rPr>
              <a:t>Hepato</a:t>
            </a:r>
            <a:r>
              <a:rPr lang="en-US" b="1" dirty="0">
                <a:solidFill>
                  <a:srgbClr val="00B050"/>
                </a:solidFill>
              </a:rPr>
              <a:t> Carcinoma </a:t>
            </a:r>
            <a:r>
              <a:rPr lang="ar-EG" b="1" dirty="0">
                <a:solidFill>
                  <a:srgbClr val="00B050"/>
                </a:solidFill>
              </a:rPr>
              <a:t> </a:t>
            </a:r>
            <a:r>
              <a:rPr lang="en-US" b="1" dirty="0" smtClean="0">
                <a:solidFill>
                  <a:srgbClr val="00B050"/>
                </a:solidFill>
              </a:rPr>
              <a:t>                           </a:t>
            </a:r>
            <a:r>
              <a:rPr lang="ar-EG" dirty="0" smtClean="0"/>
              <a:t>و </a:t>
            </a:r>
            <a:r>
              <a:rPr lang="ar-EG" dirty="0"/>
              <a:t>هو شكل مختلط </a:t>
            </a:r>
            <a:endParaRPr lang="en-US" dirty="0" smtClean="0"/>
          </a:p>
          <a:p>
            <a:r>
              <a:rPr lang="ar-EG" b="1" dirty="0" smtClean="0">
                <a:solidFill>
                  <a:srgbClr val="00B050"/>
                </a:solidFill>
              </a:rPr>
              <a:t>أورام </a:t>
            </a:r>
            <a:r>
              <a:rPr lang="ar-EG" b="1" dirty="0">
                <a:solidFill>
                  <a:srgbClr val="00B050"/>
                </a:solidFill>
              </a:rPr>
              <a:t>الجذعة الكبدية أو الورم الكبدي </a:t>
            </a:r>
            <a:r>
              <a:rPr lang="ar-EG" b="1" dirty="0" err="1">
                <a:solidFill>
                  <a:srgbClr val="00B050"/>
                </a:solidFill>
              </a:rPr>
              <a:t>الأرومي</a:t>
            </a:r>
            <a:r>
              <a:rPr lang="ar-EG" b="1" dirty="0">
                <a:solidFill>
                  <a:srgbClr val="00B050"/>
                </a:solidFill>
              </a:rPr>
              <a:t> </a:t>
            </a:r>
            <a:r>
              <a:rPr lang="en-US" b="1" dirty="0" err="1">
                <a:solidFill>
                  <a:srgbClr val="00B050"/>
                </a:solidFill>
              </a:rPr>
              <a:t>Hepato</a:t>
            </a:r>
            <a:r>
              <a:rPr lang="en-US" b="1" dirty="0">
                <a:solidFill>
                  <a:srgbClr val="00B050"/>
                </a:solidFill>
              </a:rPr>
              <a:t> </a:t>
            </a:r>
            <a:r>
              <a:rPr lang="en-US" b="1" dirty="0" err="1">
                <a:solidFill>
                  <a:srgbClr val="00B050"/>
                </a:solidFill>
              </a:rPr>
              <a:t>Blastoma</a:t>
            </a:r>
            <a:r>
              <a:rPr lang="en-US" b="1" dirty="0">
                <a:solidFill>
                  <a:srgbClr val="00B050"/>
                </a:solidFill>
              </a:rPr>
              <a:t> </a:t>
            </a:r>
            <a:r>
              <a:rPr lang="ar-EG" b="1" dirty="0">
                <a:solidFill>
                  <a:srgbClr val="00B050"/>
                </a:solidFill>
              </a:rPr>
              <a:t> : </a:t>
            </a:r>
            <a:r>
              <a:rPr lang="ar-EG" dirty="0"/>
              <a:t>هو ورم خاص بالأطفال , و ينشأ على حساب الخلية الكبدية الجنينية غير الناضجة </a:t>
            </a:r>
            <a:endParaRPr lang="en-US" dirty="0"/>
          </a:p>
          <a:p>
            <a:endParaRPr lang="ar-SY" dirty="0"/>
          </a:p>
        </p:txBody>
      </p:sp>
      <p:pic>
        <p:nvPicPr>
          <p:cNvPr id="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3268414"/>
            <a:ext cx="5760938" cy="35895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مستطيل 5"/>
          <p:cNvSpPr/>
          <p:nvPr/>
        </p:nvSpPr>
        <p:spPr>
          <a:xfrm>
            <a:off x="3707904" y="4721660"/>
            <a:ext cx="5328592" cy="400110"/>
          </a:xfrm>
          <a:prstGeom prst="rect">
            <a:avLst/>
          </a:prstGeom>
        </p:spPr>
        <p:txBody>
          <a:bodyPr wrap="square">
            <a:spAutoFit/>
          </a:bodyPr>
          <a:lstStyle/>
          <a:p>
            <a:r>
              <a:rPr lang="en-US" sz="2000" b="1" dirty="0" err="1">
                <a:latin typeface="Times New Roman" charset="0"/>
              </a:rPr>
              <a:t>Hepatoma</a:t>
            </a:r>
            <a:r>
              <a:rPr lang="en-US" sz="2000" b="1" dirty="0">
                <a:latin typeface="Times New Roman" charset="0"/>
              </a:rPr>
              <a:t>. The CT scan </a:t>
            </a:r>
            <a:endParaRPr lang="ar-SY" sz="2000" b="1" dirty="0"/>
          </a:p>
        </p:txBody>
      </p:sp>
    </p:spTree>
    <p:extLst>
      <p:ext uri="{BB962C8B-B14F-4D97-AF65-F5344CB8AC3E}">
        <p14:creationId xmlns:p14="http://schemas.microsoft.com/office/powerpoint/2010/main" val="3155681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Rectangle 8"/>
          <p:cNvSpPr>
            <a:spLocks noGrp="1" noChangeArrowheads="1"/>
          </p:cNvSpPr>
          <p:nvPr>
            <p:ph type="title"/>
          </p:nvPr>
        </p:nvSpPr>
        <p:spPr>
          <a:xfrm>
            <a:off x="611188" y="260350"/>
            <a:ext cx="8280400" cy="900113"/>
          </a:xfrm>
        </p:spPr>
        <p:txBody>
          <a:bodyPr>
            <a:normAutofit fontScale="90000"/>
          </a:bodyPr>
          <a:lstStyle/>
          <a:p>
            <a:pPr algn="ctr"/>
            <a:r>
              <a:rPr lang="en-US" sz="2000" b="0" dirty="0" err="1">
                <a:solidFill>
                  <a:schemeClr val="tx1"/>
                </a:solidFill>
                <a:latin typeface="Times New Roman" charset="0"/>
              </a:rPr>
              <a:t>Hepatoma</a:t>
            </a:r>
            <a:r>
              <a:rPr lang="en-US" sz="2000" b="0" dirty="0">
                <a:solidFill>
                  <a:schemeClr val="tx1"/>
                </a:solidFill>
                <a:latin typeface="Times New Roman" charset="0"/>
              </a:rPr>
              <a:t>. The CT scan shows a large, well-defined mass of variable density (arrows).</a:t>
            </a:r>
            <a:br>
              <a:rPr lang="en-US" sz="2000" b="0" dirty="0">
                <a:solidFill>
                  <a:schemeClr val="tx1"/>
                </a:solidFill>
                <a:latin typeface="Times New Roman" charset="0"/>
              </a:rPr>
            </a:br>
            <a:endParaRPr lang="ru-RU" sz="2000" b="0" dirty="0">
              <a:solidFill>
                <a:schemeClr val="tx1"/>
              </a:solidFill>
              <a:latin typeface="Times New Roman" charset="0"/>
            </a:endParaRPr>
          </a:p>
        </p:txBody>
      </p:sp>
      <p:pic>
        <p:nvPicPr>
          <p:cNvPr id="50180"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31913" y="1628775"/>
            <a:ext cx="6408737" cy="4957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1130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0" y="260648"/>
            <a:ext cx="8964488" cy="5865515"/>
          </a:xfrm>
        </p:spPr>
        <p:txBody>
          <a:bodyPr>
            <a:normAutofit/>
          </a:bodyPr>
          <a:lstStyle/>
          <a:p>
            <a:r>
              <a:rPr lang="ar-EG" sz="3200" b="1" dirty="0">
                <a:solidFill>
                  <a:srgbClr val="7030A0"/>
                </a:solidFill>
              </a:rPr>
              <a:t>الأعراض : </a:t>
            </a:r>
            <a:r>
              <a:rPr lang="ar-EG" dirty="0"/>
              <a:t>ألم كليل في الربع العلوي الأيمن , و ضخامة كبدية مؤلمة , نقص وزن .و علامة فرط توتر بابي , الحبن , اليرقان , الحمى , فقر الدم </a:t>
            </a:r>
            <a:endParaRPr lang="en-US" dirty="0"/>
          </a:p>
          <a:p>
            <a:r>
              <a:rPr lang="ar-EG" b="1" dirty="0">
                <a:solidFill>
                  <a:schemeClr val="tx2"/>
                </a:solidFill>
              </a:rPr>
              <a:t>التشخيص : </a:t>
            </a:r>
            <a:r>
              <a:rPr lang="ar-EG" dirty="0"/>
              <a:t>الواسم الورمي </a:t>
            </a:r>
            <a:r>
              <a:rPr lang="ar-EG" dirty="0" err="1"/>
              <a:t>ألفافيتوبروتين</a:t>
            </a:r>
            <a:r>
              <a:rPr lang="ar-EG" dirty="0"/>
              <a:t> ( مرتفع ) </a:t>
            </a:r>
            <a:endParaRPr lang="ar-SY" dirty="0" smtClean="0"/>
          </a:p>
          <a:p>
            <a:r>
              <a:rPr lang="ar-EG" dirty="0" smtClean="0"/>
              <a:t>الخزعة </a:t>
            </a:r>
            <a:r>
              <a:rPr lang="ar-EG" dirty="0"/>
              <a:t>بالإبرة الموجهة بتوجيه الطبقي , </a:t>
            </a:r>
            <a:endParaRPr lang="en-US" dirty="0"/>
          </a:p>
          <a:p>
            <a:r>
              <a:rPr lang="ar-EG" b="1" dirty="0">
                <a:solidFill>
                  <a:srgbClr val="00B050"/>
                </a:solidFill>
              </a:rPr>
              <a:t>الموضع الأكثر شيوعاً للنقائل هو الرئتان </a:t>
            </a:r>
            <a:endParaRPr lang="en-US" b="1" dirty="0">
              <a:solidFill>
                <a:srgbClr val="00B050"/>
              </a:solidFill>
            </a:endParaRPr>
          </a:p>
          <a:p>
            <a:r>
              <a:rPr lang="ar-EG" b="1" i="1" dirty="0">
                <a:solidFill>
                  <a:schemeClr val="tx2"/>
                </a:solidFill>
              </a:rPr>
              <a:t>العلاج : </a:t>
            </a:r>
            <a:r>
              <a:rPr lang="ar-EG" i="1" dirty="0"/>
              <a:t>استئصال جراحي إذا أمكن ( مثلاً استئصال فص ) , زرع كبد </a:t>
            </a:r>
            <a:endParaRPr lang="en-US" i="1" dirty="0"/>
          </a:p>
          <a:p>
            <a:r>
              <a:rPr lang="ar-EG" dirty="0"/>
              <a:t>و حقن الورم </a:t>
            </a:r>
            <a:r>
              <a:rPr lang="ar-EG" dirty="0" err="1"/>
              <a:t>بالإيتانول</a:t>
            </a:r>
            <a:r>
              <a:rPr lang="ar-EG" dirty="0"/>
              <a:t> عبر الجلد و العلاج الكيماوي داخل الشريان </a:t>
            </a:r>
            <a:endParaRPr lang="en-US" dirty="0"/>
          </a:p>
          <a:p>
            <a:endParaRPr lang="ar-SY" dirty="0"/>
          </a:p>
        </p:txBody>
      </p:sp>
    </p:spTree>
    <p:extLst>
      <p:ext uri="{BB962C8B-B14F-4D97-AF65-F5344CB8AC3E}">
        <p14:creationId xmlns:p14="http://schemas.microsoft.com/office/powerpoint/2010/main" val="1201295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64704"/>
            <a:ext cx="9144000" cy="5361459"/>
          </a:xfrm>
        </p:spPr>
        <p:txBody>
          <a:bodyPr>
            <a:normAutofit fontScale="92500"/>
          </a:bodyPr>
          <a:lstStyle/>
          <a:p>
            <a:r>
              <a:rPr lang="ar-EG" sz="2800" b="1" dirty="0">
                <a:solidFill>
                  <a:srgbClr val="C00000"/>
                </a:solidFill>
              </a:rPr>
              <a:t>سرطانات الكبد الثانوية : ( </a:t>
            </a:r>
            <a:r>
              <a:rPr lang="en-US" sz="2800" b="1" dirty="0">
                <a:solidFill>
                  <a:srgbClr val="C00000"/>
                </a:solidFill>
              </a:rPr>
              <a:t>Metastatic Tumors to the Liver </a:t>
            </a:r>
            <a:endParaRPr lang="ar-SY" sz="2800" b="1" dirty="0" smtClean="0">
              <a:solidFill>
                <a:srgbClr val="C00000"/>
              </a:solidFill>
            </a:endParaRPr>
          </a:p>
          <a:p>
            <a:r>
              <a:rPr lang="ar-EG" sz="2800" b="1" dirty="0" smtClean="0">
                <a:solidFill>
                  <a:srgbClr val="C00000"/>
                </a:solidFill>
              </a:rPr>
              <a:t> </a:t>
            </a:r>
            <a:r>
              <a:rPr lang="ar-EG" dirty="0" smtClean="0"/>
              <a:t>أكثر </a:t>
            </a:r>
            <a:r>
              <a:rPr lang="ar-EG" dirty="0"/>
              <a:t>مشاهدةً من الورم البدئي </a:t>
            </a:r>
            <a:endParaRPr lang="ar-SY" dirty="0" smtClean="0"/>
          </a:p>
          <a:p>
            <a:r>
              <a:rPr lang="ar-EG" dirty="0" smtClean="0"/>
              <a:t>تأتي </a:t>
            </a:r>
            <a:r>
              <a:rPr lang="ar-EG" dirty="0"/>
              <a:t>النقائل من مصادر مختلفة ( سرطانات </a:t>
            </a:r>
            <a:r>
              <a:rPr lang="ar-EG" dirty="0" err="1"/>
              <a:t>الإنبوب</a:t>
            </a:r>
            <a:r>
              <a:rPr lang="ar-EG" dirty="0"/>
              <a:t> الهضمي , الثدي , الدرق , الجهاز البولي التناسلي ) </a:t>
            </a:r>
            <a:endParaRPr lang="en-US" dirty="0"/>
          </a:p>
          <a:p>
            <a:r>
              <a:rPr lang="ar-EG" dirty="0"/>
              <a:t>تصل النقائل الى الكبد عن طريق الدوران البابي أو الطريق </a:t>
            </a:r>
            <a:r>
              <a:rPr lang="ar-EG" dirty="0" smtClean="0"/>
              <a:t>الل</a:t>
            </a:r>
            <a:r>
              <a:rPr lang="ar-SY" dirty="0" smtClean="0"/>
              <a:t>م</a:t>
            </a:r>
            <a:r>
              <a:rPr lang="ar-EG" dirty="0" err="1" smtClean="0"/>
              <a:t>فاوي</a:t>
            </a:r>
            <a:r>
              <a:rPr lang="ar-EG" dirty="0" smtClean="0"/>
              <a:t> </a:t>
            </a:r>
            <a:r>
              <a:rPr lang="ar-EG" dirty="0"/>
              <a:t>أو الطريق الشرياني , أو </a:t>
            </a:r>
            <a:r>
              <a:rPr lang="ar-EG" dirty="0" err="1"/>
              <a:t>الإنتشار</a:t>
            </a:r>
            <a:r>
              <a:rPr lang="ar-EG" dirty="0"/>
              <a:t> المباشر </a:t>
            </a:r>
            <a:endParaRPr lang="en-US" dirty="0"/>
          </a:p>
          <a:p>
            <a:r>
              <a:rPr lang="ar-EG" dirty="0"/>
              <a:t>يبين الفحص السريري وجود ضخامة كبدية معقدة قاسية مع أعراض الورم الأولي </a:t>
            </a:r>
            <a:endParaRPr lang="en-US" dirty="0"/>
          </a:p>
          <a:p>
            <a:r>
              <a:rPr lang="ar-EG" dirty="0"/>
              <a:t>الإيكو و الطبقي و عيار الواسم الورمي </a:t>
            </a:r>
            <a:r>
              <a:rPr lang="en-US" dirty="0"/>
              <a:t>CEA </a:t>
            </a:r>
          </a:p>
          <a:p>
            <a:r>
              <a:rPr lang="ar-EG" b="1" dirty="0">
                <a:solidFill>
                  <a:srgbClr val="0070C0"/>
                </a:solidFill>
              </a:rPr>
              <a:t>العلاج : </a:t>
            </a:r>
            <a:r>
              <a:rPr lang="ar-EG" dirty="0"/>
              <a:t>الجراحة في حال النقيلة وحيدة أو محدودة  و المعالجة الكيماوية</a:t>
            </a:r>
            <a:endParaRPr lang="ar-SY" dirty="0"/>
          </a:p>
        </p:txBody>
      </p:sp>
    </p:spTree>
    <p:extLst>
      <p:ext uri="{BB962C8B-B14F-4D97-AF65-F5344CB8AC3E}">
        <p14:creationId xmlns:p14="http://schemas.microsoft.com/office/powerpoint/2010/main" val="274456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664" y="274638"/>
            <a:ext cx="6755904" cy="634082"/>
          </a:xfrm>
        </p:spPr>
        <p:txBody>
          <a:bodyPr>
            <a:normAutofit fontScale="90000"/>
          </a:bodyPr>
          <a:lstStyle/>
          <a:p>
            <a:pPr eaLnBrk="1" hangingPunct="1"/>
            <a:r>
              <a:rPr lang="en-US" dirty="0" smtClean="0"/>
              <a:t>Liver Segments</a:t>
            </a:r>
          </a:p>
        </p:txBody>
      </p:sp>
      <p:pic>
        <p:nvPicPr>
          <p:cNvPr id="12291" name="Picture 3" descr="C:\Documents and Settings\vic vernenkar\My Documents\My Pictures\Images\liver_seg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9279"/>
            <a:ext cx="9144000"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016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ChangeArrowheads="1"/>
          </p:cNvSpPr>
          <p:nvPr>
            <p:ph type="title"/>
          </p:nvPr>
        </p:nvSpPr>
        <p:spPr>
          <a:xfrm>
            <a:off x="4500563" y="304800"/>
            <a:ext cx="4392612" cy="1431925"/>
          </a:xfrm>
        </p:spPr>
        <p:txBody>
          <a:bodyPr/>
          <a:lstStyle/>
          <a:p>
            <a:r>
              <a:rPr lang="en-US" sz="2000" b="0">
                <a:latin typeface="Times New Roman" charset="0"/>
              </a:rPr>
              <a:t>CT scan of metastasis. This large low density mass is situated deeply in the right lobe of the liver</a:t>
            </a:r>
            <a:endParaRPr lang="ru-RU" sz="2000" b="0">
              <a:latin typeface="Times New Roman" charset="0"/>
            </a:endParaRPr>
          </a:p>
        </p:txBody>
      </p:sp>
      <p:pic>
        <p:nvPicPr>
          <p:cNvPr id="54276"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125538"/>
            <a:ext cx="3889375" cy="3273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9" name="Rectangle 7"/>
          <p:cNvSpPr>
            <a:spLocks noChangeArrowheads="1"/>
          </p:cNvSpPr>
          <p:nvPr/>
        </p:nvSpPr>
        <p:spPr bwMode="auto">
          <a:xfrm>
            <a:off x="250825" y="5229225"/>
            <a:ext cx="4248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chemeClr val="tx2"/>
                </a:solidFill>
                <a:latin typeface="Times New Roman" charset="0"/>
              </a:rPr>
              <a:t>Metastases. MRI scan showing multiple rounded low signal areas in the liver (arrows) on this T1-weighted image.</a:t>
            </a:r>
            <a:endParaRPr lang="ru-RU" sz="2000">
              <a:solidFill>
                <a:schemeClr val="tx2"/>
              </a:solidFill>
              <a:latin typeface="Times New Roman" charset="0"/>
            </a:endParaRPr>
          </a:p>
        </p:txBody>
      </p:sp>
      <p:pic>
        <p:nvPicPr>
          <p:cNvPr id="54280"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060575"/>
            <a:ext cx="4392613" cy="315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073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24_19"/>
          <p:cNvPicPr>
            <a:picLocks noChangeAspect="1" noChangeArrowheads="1"/>
          </p:cNvPicPr>
          <p:nvPr/>
        </p:nvPicPr>
        <p:blipFill>
          <a:blip r:embed="rId2">
            <a:extLst>
              <a:ext uri="{28A0092B-C50C-407E-A947-70E740481C1C}">
                <a14:useLocalDpi xmlns:a14="http://schemas.microsoft.com/office/drawing/2010/main" val="0"/>
              </a:ext>
            </a:extLst>
          </a:blip>
          <a:srcRect t="2867"/>
          <a:stretch>
            <a:fillRect/>
          </a:stretch>
        </p:blipFill>
        <p:spPr bwMode="auto">
          <a:xfrm>
            <a:off x="0" y="0"/>
            <a:ext cx="9144000" cy="66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4857750" y="5643563"/>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l" rtl="0" eaLnBrk="1" fontAlgn="base" hangingPunct="1">
              <a:spcBef>
                <a:spcPct val="0"/>
              </a:spcBef>
              <a:spcAft>
                <a:spcPct val="0"/>
              </a:spcAft>
            </a:pPr>
            <a:r>
              <a:rPr lang="en-US" smtClean="0">
                <a:solidFill>
                  <a:prstClr val="black"/>
                </a:solidFill>
                <a:latin typeface="Comic Sans MS" pitchFamily="66" charset="0"/>
              </a:rPr>
              <a:t>80 %</a:t>
            </a:r>
          </a:p>
        </p:txBody>
      </p:sp>
      <p:sp>
        <p:nvSpPr>
          <p:cNvPr id="10245" name="TextBox 4"/>
          <p:cNvSpPr txBox="1">
            <a:spLocks noChangeArrowheads="1"/>
          </p:cNvSpPr>
          <p:nvPr/>
        </p:nvSpPr>
        <p:spPr bwMode="auto">
          <a:xfrm>
            <a:off x="6500813" y="3857625"/>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l" rtl="0" eaLnBrk="1" fontAlgn="base" hangingPunct="1">
              <a:spcBef>
                <a:spcPct val="0"/>
              </a:spcBef>
              <a:spcAft>
                <a:spcPct val="0"/>
              </a:spcAft>
            </a:pPr>
            <a:r>
              <a:rPr lang="en-US" smtClean="0">
                <a:solidFill>
                  <a:prstClr val="black"/>
                </a:solidFill>
                <a:latin typeface="Comic Sans MS" pitchFamily="66" charset="0"/>
              </a:rPr>
              <a:t>20 %</a:t>
            </a:r>
          </a:p>
        </p:txBody>
      </p:sp>
    </p:spTree>
    <p:extLst>
      <p:ext uri="{BB962C8B-B14F-4D97-AF65-F5344CB8AC3E}">
        <p14:creationId xmlns:p14="http://schemas.microsoft.com/office/powerpoint/2010/main" val="597584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lstStyle/>
          <a:p>
            <a:endParaRPr lang="ar-SY"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39" y="-171400"/>
            <a:ext cx="9097661"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45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dek\Downloads\wątroba\liverinf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493204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4932040" y="1196752"/>
            <a:ext cx="4211960" cy="3317831"/>
          </a:xfrm>
          <a:prstGeom prst="rect">
            <a:avLst/>
          </a:prstGeom>
        </p:spPr>
        <p:txBody>
          <a:bodyPr wrap="square">
            <a:spAutoFit/>
          </a:bodyPr>
          <a:lstStyle/>
          <a:p>
            <a:pPr lvl="0">
              <a:lnSpc>
                <a:spcPct val="80000"/>
              </a:lnSpc>
            </a:pPr>
            <a:r>
              <a:rPr lang="en-US" sz="2800" b="1" kern="0" dirty="0">
                <a:solidFill>
                  <a:srgbClr val="FF0000"/>
                </a:solidFill>
                <a:effectLst>
                  <a:outerShdw blurRad="38100" dist="38100" dir="2700000" algn="tl">
                    <a:srgbClr val="000000">
                      <a:alpha val="43137"/>
                    </a:srgbClr>
                  </a:outerShdw>
                </a:effectLst>
              </a:rPr>
              <a:t>Function of the liver</a:t>
            </a:r>
          </a:p>
          <a:p>
            <a:pPr lvl="0">
              <a:lnSpc>
                <a:spcPct val="80000"/>
              </a:lnSpc>
            </a:pPr>
            <a:endParaRPr lang="en-US" b="1" kern="0" dirty="0">
              <a:solidFill>
                <a:schemeClr val="bg2">
                  <a:lumMod val="25000"/>
                </a:schemeClr>
              </a:solidFill>
              <a:effectLst>
                <a:outerShdw blurRad="38100" dist="38100" dir="2700000" algn="tl">
                  <a:srgbClr val="000000">
                    <a:alpha val="43137"/>
                  </a:srgbClr>
                </a:outerShdw>
              </a:effectLst>
            </a:endParaRPr>
          </a:p>
          <a:p>
            <a:pPr lvl="0">
              <a:lnSpc>
                <a:spcPct val="80000"/>
              </a:lnSpc>
            </a:pPr>
            <a:r>
              <a:rPr lang="en-US" sz="2400" b="1" kern="0" dirty="0">
                <a:solidFill>
                  <a:schemeClr val="bg2">
                    <a:lumMod val="25000"/>
                  </a:schemeClr>
                </a:solidFill>
                <a:effectLst>
                  <a:outerShdw blurRad="38100" dist="38100" dir="2700000" algn="tl">
                    <a:srgbClr val="000000">
                      <a:alpha val="43137"/>
                    </a:srgbClr>
                  </a:outerShdw>
                </a:effectLst>
              </a:rPr>
              <a:t>Secretion of bile &amp; bile salt</a:t>
            </a:r>
          </a:p>
          <a:p>
            <a:pPr lvl="0">
              <a:lnSpc>
                <a:spcPct val="80000"/>
              </a:lnSpc>
            </a:pPr>
            <a:r>
              <a:rPr lang="en-US" sz="2400" b="1" kern="0" dirty="0">
                <a:solidFill>
                  <a:schemeClr val="bg2">
                    <a:lumMod val="25000"/>
                  </a:schemeClr>
                </a:solidFill>
                <a:effectLst>
                  <a:outerShdw blurRad="38100" dist="38100" dir="2700000" algn="tl">
                    <a:srgbClr val="000000">
                      <a:alpha val="43137"/>
                    </a:srgbClr>
                  </a:outerShdw>
                </a:effectLst>
              </a:rPr>
              <a:t>Metabolism of carbohydrate, fat and protein</a:t>
            </a:r>
          </a:p>
          <a:p>
            <a:pPr lvl="0">
              <a:lnSpc>
                <a:spcPct val="80000"/>
              </a:lnSpc>
            </a:pPr>
            <a:r>
              <a:rPr lang="en-US" sz="2400" b="1" kern="0" dirty="0">
                <a:solidFill>
                  <a:schemeClr val="bg2">
                    <a:lumMod val="25000"/>
                  </a:schemeClr>
                </a:solidFill>
                <a:effectLst>
                  <a:outerShdw blurRad="38100" dist="38100" dir="2700000" algn="tl">
                    <a:srgbClr val="000000">
                      <a:alpha val="43137"/>
                    </a:srgbClr>
                  </a:outerShdw>
                </a:effectLst>
              </a:rPr>
              <a:t>Formation of heparin &amp; anticoagulant substances</a:t>
            </a:r>
          </a:p>
          <a:p>
            <a:pPr lvl="0">
              <a:lnSpc>
                <a:spcPct val="80000"/>
              </a:lnSpc>
            </a:pPr>
            <a:r>
              <a:rPr lang="en-US" sz="2400" b="1" kern="0" dirty="0" err="1">
                <a:solidFill>
                  <a:schemeClr val="bg2">
                    <a:lumMod val="25000"/>
                  </a:schemeClr>
                </a:solidFill>
                <a:effectLst>
                  <a:outerShdw blurRad="38100" dist="38100" dir="2700000" algn="tl">
                    <a:srgbClr val="000000">
                      <a:alpha val="43137"/>
                    </a:srgbClr>
                  </a:outerShdw>
                </a:effectLst>
              </a:rPr>
              <a:t>Detoxication</a:t>
            </a:r>
            <a:endParaRPr lang="en-US" sz="2400" b="1" kern="0" dirty="0">
              <a:solidFill>
                <a:schemeClr val="bg2">
                  <a:lumMod val="25000"/>
                </a:schemeClr>
              </a:solidFill>
              <a:effectLst>
                <a:outerShdw blurRad="38100" dist="38100" dir="2700000" algn="tl">
                  <a:srgbClr val="000000">
                    <a:alpha val="43137"/>
                  </a:srgbClr>
                </a:outerShdw>
              </a:effectLst>
            </a:endParaRPr>
          </a:p>
          <a:p>
            <a:pPr lvl="0">
              <a:lnSpc>
                <a:spcPct val="80000"/>
              </a:lnSpc>
            </a:pPr>
            <a:r>
              <a:rPr lang="en-US" sz="2400" b="1" kern="0" dirty="0">
                <a:solidFill>
                  <a:schemeClr val="bg2">
                    <a:lumMod val="25000"/>
                  </a:schemeClr>
                </a:solidFill>
                <a:effectLst>
                  <a:outerShdw blurRad="38100" dist="38100" dir="2700000" algn="tl">
                    <a:srgbClr val="000000">
                      <a:alpha val="43137"/>
                    </a:srgbClr>
                  </a:outerShdw>
                </a:effectLst>
              </a:rPr>
              <a:t>Storage of glycogen and vitamins</a:t>
            </a:r>
          </a:p>
          <a:p>
            <a:pPr lvl="0">
              <a:lnSpc>
                <a:spcPct val="80000"/>
              </a:lnSpc>
            </a:pPr>
            <a:r>
              <a:rPr lang="en-US" sz="2400" b="1" kern="0" dirty="0">
                <a:solidFill>
                  <a:schemeClr val="bg2">
                    <a:lumMod val="25000"/>
                  </a:schemeClr>
                </a:solidFill>
                <a:effectLst>
                  <a:outerShdw blurRad="38100" dist="38100" dir="2700000" algn="tl">
                    <a:srgbClr val="000000">
                      <a:alpha val="43137"/>
                    </a:srgbClr>
                  </a:outerShdw>
                </a:effectLst>
              </a:rPr>
              <a:t>Activation of vita .D</a:t>
            </a:r>
            <a:endParaRPr lang="ar-JO" sz="2400" b="1" kern="0" dirty="0">
              <a:solidFill>
                <a:schemeClr val="bg2">
                  <a:lumMod val="2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151698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2804</Words>
  <Application>Microsoft Office PowerPoint</Application>
  <PresentationFormat>عرض على الشاشة (3:4)‏</PresentationFormat>
  <Paragraphs>247</Paragraphs>
  <Slides>60</Slides>
  <Notes>8</Notes>
  <HiddenSlides>0</HiddenSlides>
  <MMClips>0</MMClips>
  <ScaleCrop>false</ScaleCrop>
  <HeadingPairs>
    <vt:vector size="4" baseType="variant">
      <vt:variant>
        <vt:lpstr>نسق</vt:lpstr>
      </vt:variant>
      <vt:variant>
        <vt:i4>1</vt:i4>
      </vt:variant>
      <vt:variant>
        <vt:lpstr>عناوين الشرائح</vt:lpstr>
      </vt:variant>
      <vt:variant>
        <vt:i4>60</vt:i4>
      </vt:variant>
    </vt:vector>
  </HeadingPairs>
  <TitlesOfParts>
    <vt:vector size="61" baseType="lpstr">
      <vt:lpstr>نسق Office</vt:lpstr>
      <vt:lpstr>عرض تقديمي في PowerPoint</vt:lpstr>
      <vt:lpstr>Ant. View of the liver</vt:lpstr>
      <vt:lpstr>عرض تقديمي في PowerPoint</vt:lpstr>
      <vt:lpstr>عرض تقديمي في PowerPoint</vt:lpstr>
      <vt:lpstr>عرض تقديمي في PowerPoint</vt:lpstr>
      <vt:lpstr>Liver Segments</vt:lpstr>
      <vt:lpstr>عرض تقديمي في PowerPoint</vt:lpstr>
      <vt:lpstr>عرض تقديمي في PowerPoint</vt:lpstr>
      <vt:lpstr>عرض تقديمي في PowerPoint</vt:lpstr>
      <vt:lpstr>عرض تقديمي في PowerPoint</vt:lpstr>
      <vt:lpstr>عرض تقديمي في PowerPoint</vt:lpstr>
      <vt:lpstr>MRI of the liver</vt:lpstr>
      <vt:lpstr>عرض تقديمي في PowerPoint</vt:lpstr>
      <vt:lpstr>عرض تقديمي في PowerPoint</vt:lpstr>
      <vt:lpstr>NORMAL</vt:lpstr>
      <vt:lpstr>عرض تقديمي في PowerPoint</vt:lpstr>
      <vt:lpstr>عرض تقديمي في PowerPoint</vt:lpstr>
      <vt:lpstr>Budd Chiari Syndrome</vt:lpstr>
      <vt:lpstr>عرض تقديمي في PowerPoint</vt:lpstr>
      <vt:lpstr>Etiology</vt:lpstr>
      <vt:lpstr>Clinical features</vt:lpstr>
      <vt:lpstr>عرض تقديمي في PowerPoint</vt:lpstr>
      <vt:lpstr>عرض تقديمي في PowerPoint</vt:lpstr>
      <vt:lpstr>Liver abscess, (a) Ultrasound showing a large transonic area (arrow) with echoes arising within it. (b) CT scan in another patient showing bilocular area of low attenuation in the right lobe of the liver (arrows). Ao, aorta; D, diaphragm; IVC, inferior vena cava; K, kidney; S, spleen; St, stomach.</vt:lpstr>
      <vt:lpstr>عرض تقديمي في PowerPoint</vt:lpstr>
      <vt:lpstr>عرض تقديمي في PowerPoint</vt:lpstr>
      <vt:lpstr>عرض تقديمي في PowerPoint</vt:lpstr>
      <vt:lpstr>عرض تقديمي في PowerPoint</vt:lpstr>
      <vt:lpstr>Entamoeba Life Cycle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Liver cysts, (a) Simple cyst of liver. CT scan shows a well-defined lesion of water density. (b) CT scan showing a multilocular hydatid cyst in the right lobe of the liver (arrows).</vt:lpstr>
      <vt:lpstr>عرض تقديمي في PowerPoint</vt:lpstr>
      <vt:lpstr>LIVER ABSCESS</vt:lpstr>
      <vt:lpstr>Liver Trauma</vt:lpstr>
      <vt:lpstr>Injuries</vt:lpstr>
      <vt:lpstr>AAST Liver Injury Grading</vt:lpstr>
      <vt:lpstr>Grade I Liver Injury</vt:lpstr>
      <vt:lpstr>Grade III</vt:lpstr>
      <vt:lpstr>Grade V</vt:lpstr>
      <vt:lpstr>عرض تقديمي في PowerPoint</vt:lpstr>
      <vt:lpstr>عرض تقديمي في PowerPoint</vt:lpstr>
      <vt:lpstr>عرض تقديمي في PowerPoint</vt:lpstr>
      <vt:lpstr>عرض تقديمي في PowerPoint</vt:lpstr>
      <vt:lpstr>Haemangioma (incidental finding), (a) Ultrasound scan shows a reflective mass in the   right lobe of the liver (cursors). (b) CT scan, in another patient, immediately after intravenous contrast enhancement shows a large, low density lesion in the right lobe of the liver with appearances similar to a tumour, (c) A scan taken 10 minutes later shows that almost the entire lesion enhances to the same or to a greater degree than the normal liver.</vt:lpstr>
      <vt:lpstr>MRI scan of a haemangioma. (a) Low intensity area (arrows) on a Tl-weighted image, (b) High intensity area (arrows) on a T2-weighted image. This haemangioma was an incidental finding.</vt:lpstr>
      <vt:lpstr>عرض تقديمي في PowerPoint</vt:lpstr>
      <vt:lpstr>عرض تقديمي في PowerPoint</vt:lpstr>
      <vt:lpstr>عرض تقديمي في PowerPoint</vt:lpstr>
      <vt:lpstr>عرض تقديمي في PowerPoint</vt:lpstr>
      <vt:lpstr>Hepatoma. The CT scan shows a large, well-defined mass of variable density (arrows). </vt:lpstr>
      <vt:lpstr>عرض تقديمي في PowerPoint</vt:lpstr>
      <vt:lpstr>عرض تقديمي في PowerPoint</vt:lpstr>
      <vt:lpstr>CT scan of metastasis. This large low density mass is situated deeply in the right lobe of the liver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Maher</cp:lastModifiedBy>
  <cp:revision>74</cp:revision>
  <dcterms:created xsi:type="dcterms:W3CDTF">2015-12-05T15:45:07Z</dcterms:created>
  <dcterms:modified xsi:type="dcterms:W3CDTF">2022-11-11T08:13:43Z</dcterms:modified>
</cp:coreProperties>
</file>