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3"/>
  </p:notesMasterIdLst>
  <p:sldIdLst>
    <p:sldId id="398" r:id="rId2"/>
    <p:sldId id="440" r:id="rId3"/>
    <p:sldId id="403" r:id="rId4"/>
    <p:sldId id="437" r:id="rId5"/>
    <p:sldId id="424" r:id="rId6"/>
    <p:sldId id="439" r:id="rId7"/>
    <p:sldId id="436" r:id="rId8"/>
    <p:sldId id="417" r:id="rId9"/>
    <p:sldId id="404" r:id="rId10"/>
    <p:sldId id="441" r:id="rId11"/>
    <p:sldId id="406" r:id="rId12"/>
    <p:sldId id="416" r:id="rId13"/>
    <p:sldId id="344" r:id="rId14"/>
    <p:sldId id="442" r:id="rId15"/>
    <p:sldId id="443" r:id="rId16"/>
    <p:sldId id="444" r:id="rId17"/>
    <p:sldId id="446" r:id="rId18"/>
    <p:sldId id="392" r:id="rId19"/>
    <p:sldId id="393" r:id="rId20"/>
    <p:sldId id="394" r:id="rId21"/>
    <p:sldId id="480" r:id="rId22"/>
    <p:sldId id="468" r:id="rId23"/>
    <p:sldId id="469" r:id="rId24"/>
    <p:sldId id="470" r:id="rId25"/>
    <p:sldId id="471" r:id="rId26"/>
    <p:sldId id="472" r:id="rId27"/>
    <p:sldId id="473" r:id="rId28"/>
    <p:sldId id="474" r:id="rId29"/>
    <p:sldId id="481" r:id="rId30"/>
    <p:sldId id="460" r:id="rId31"/>
    <p:sldId id="461" r:id="rId32"/>
    <p:sldId id="483" r:id="rId33"/>
    <p:sldId id="462" r:id="rId34"/>
    <p:sldId id="395" r:id="rId35"/>
    <p:sldId id="475" r:id="rId36"/>
    <p:sldId id="478" r:id="rId37"/>
    <p:sldId id="477" r:id="rId38"/>
    <p:sldId id="479" r:id="rId39"/>
    <p:sldId id="476" r:id="rId40"/>
    <p:sldId id="396" r:id="rId41"/>
    <p:sldId id="448" r:id="rId42"/>
    <p:sldId id="449" r:id="rId43"/>
    <p:sldId id="354" r:id="rId44"/>
    <p:sldId id="465" r:id="rId45"/>
    <p:sldId id="466" r:id="rId46"/>
    <p:sldId id="467" r:id="rId47"/>
    <p:sldId id="456" r:id="rId48"/>
    <p:sldId id="457" r:id="rId49"/>
    <p:sldId id="458" r:id="rId50"/>
    <p:sldId id="400" r:id="rId51"/>
    <p:sldId id="482" r:id="rId52"/>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433709-83E1-4DB5-B0B6-2DB93870E4EB}" type="datetimeFigureOut">
              <a:rPr lang="ar-SY" smtClean="0"/>
              <a:pPr/>
              <a:t>27/03/1438</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209749-2A90-45A9-B249-3E6855182F81}" type="slidenum">
              <a:rPr lang="ar-SY" smtClean="0"/>
              <a:pPr/>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6648D-9D09-43C0-89A3-55012C21231F}"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Y"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C710BE-2342-4460-881D-2FF43C79F6FE}"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29546B-ACA9-4740-9CE8-DABF306B4B62}" type="slidenum">
              <a:rPr lang="zh-TW" altLang="en-GB"/>
              <a:pPr/>
              <a:t>30</a:t>
            </a:fld>
            <a:endParaRPr lang="en-GB" altLang="zh-TW"/>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C88CA-0C3F-4104-8A80-9B27DDFC0EB3}" type="slidenum">
              <a:rPr lang="en-GB"/>
              <a:pPr/>
              <a:t>36</a:t>
            </a:fld>
            <a:endParaRPr lang="en-GB"/>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ar-S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97C71-E1D4-47B0-A26B-FAC6DE71DCAD}" type="slidenum">
              <a:rPr lang="en-US"/>
              <a:pPr/>
              <a:t>43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єкт">
    <p:spTree>
      <p:nvGrpSpPr>
        <p:cNvPr id="1" name=""/>
        <p:cNvGrpSpPr/>
        <p:nvPr/>
      </p:nvGrpSpPr>
      <p:grpSpPr>
        <a:xfrm>
          <a:off x="0" y="0"/>
          <a:ext cx="0" cy="0"/>
          <a:chOff x="0" y="0"/>
          <a:chExt cx="0" cy="0"/>
        </a:xfrm>
      </p:grpSpPr>
      <p:sp>
        <p:nvSpPr>
          <p:cNvPr id="2" name="Місце для вмісту 1"/>
          <p:cNvSpPr>
            <a:spLocks noGrp="1"/>
          </p:cNvSpPr>
          <p:nvPr>
            <p:ph/>
          </p:nvPr>
        </p:nvSpPr>
        <p:spPr>
          <a:xfrm>
            <a:off x="457200" y="274638"/>
            <a:ext cx="8229600" cy="58515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45C804CB-5320-4F09-8FDB-94397B8C19AD}"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عنوان، ومحتوى،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6858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648200" y="1981200"/>
            <a:ext cx="38100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a:xfrm>
            <a:off x="685800" y="6248400"/>
            <a:ext cx="1905000" cy="457200"/>
          </a:xfrm>
        </p:spPr>
        <p:txBody>
          <a:bodyPr/>
          <a:lstStyle>
            <a:lvl1pPr>
              <a:defRPr/>
            </a:lvl1pPr>
          </a:lstStyle>
          <a:p>
            <a:endParaRPr lang="en-US"/>
          </a:p>
        </p:txBody>
      </p:sp>
      <p:sp>
        <p:nvSpPr>
          <p:cNvPr id="6" name="عنصر نائب للتذييل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عنصر نائب لرقم الشريحة 6"/>
          <p:cNvSpPr>
            <a:spLocks noGrp="1"/>
          </p:cNvSpPr>
          <p:nvPr>
            <p:ph type="sldNum" sz="quarter" idx="12"/>
          </p:nvPr>
        </p:nvSpPr>
        <p:spPr>
          <a:xfrm>
            <a:off x="6553200" y="6248400"/>
            <a:ext cx="1905000" cy="457200"/>
          </a:xfrm>
        </p:spPr>
        <p:txBody>
          <a:bodyPr/>
          <a:lstStyle>
            <a:lvl1pPr>
              <a:defRPr/>
            </a:lvl1pPr>
          </a:lstStyle>
          <a:p>
            <a:fld id="{FE693C29-254E-480F-89C6-1EFC0172E08E}"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uk-UA" smtClean="0"/>
              <a:t>Зразок заголовка</a:t>
            </a:r>
            <a:endParaRPr lang="uk-UA"/>
          </a:p>
        </p:txBody>
      </p:sp>
      <p:sp>
        <p:nvSpPr>
          <p:cNvPr id="3" name="Місце для тексту 2"/>
          <p:cNvSpPr>
            <a:spLocks noGrp="1"/>
          </p:cNvSpPr>
          <p:nvPr>
            <p:ph type="body" sz="half" idx="1"/>
          </p:nvPr>
        </p:nvSpPr>
        <p:spPr>
          <a:xfrm>
            <a:off x="457200" y="1600200"/>
            <a:ext cx="4038600" cy="4525963"/>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806DAC16-8907-4DC8-973F-E9DF8754EC47}"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07006C7-E483-4316-B501-FC92F1CB0E7C}" type="datetimeFigureOut">
              <a:rPr lang="ar-SY" smtClean="0"/>
              <a:pPr/>
              <a:t>27/03/1438</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D0DB93DD-A417-4B5A-941B-DBF8F7A26E2B}"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7006C7-E483-4316-B501-FC92F1CB0E7C}" type="datetimeFigureOut">
              <a:rPr lang="ar-SY" smtClean="0"/>
              <a:pPr/>
              <a:t>27/03/1438</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0DB93DD-A417-4B5A-941B-DBF8F7A26E2B}" type="slidenum">
              <a:rPr lang="ar-SY" smtClean="0"/>
              <a:pPr/>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4"/>
          <p:cNvSpPr>
            <a:spLocks noGrp="1"/>
          </p:cNvSpPr>
          <p:nvPr>
            <p:ph type="sldNum" sz="quarter" idx="12"/>
          </p:nvPr>
        </p:nvSpPr>
        <p:spPr/>
        <p:txBody>
          <a:bodyPr/>
          <a:lstStyle/>
          <a:p>
            <a:fld id="{BB944A14-E73F-43F8-A953-649C1911375D}" type="slidenum">
              <a:rPr lang="en-US"/>
              <a:pPr/>
              <a:t>1</a:t>
            </a:fld>
            <a:endParaRPr lang="en-US"/>
          </a:p>
        </p:txBody>
      </p:sp>
      <p:sp>
        <p:nvSpPr>
          <p:cNvPr id="35842" name="Rectangle 2"/>
          <p:cNvSpPr>
            <a:spLocks noGrp="1" noChangeArrowheads="1"/>
          </p:cNvSpPr>
          <p:nvPr>
            <p:ph type="title"/>
          </p:nvPr>
        </p:nvSpPr>
        <p:spPr>
          <a:xfrm>
            <a:off x="609600" y="142852"/>
            <a:ext cx="5176846" cy="785818"/>
          </a:xfrm>
        </p:spPr>
        <p:txBody>
          <a:bodyPr>
            <a:normAutofit/>
          </a:bodyPr>
          <a:lstStyle/>
          <a:p>
            <a:r>
              <a:rPr lang="en-US" dirty="0"/>
              <a:t>Adrenal Gland</a:t>
            </a:r>
          </a:p>
        </p:txBody>
      </p:sp>
      <p:pic>
        <p:nvPicPr>
          <p:cNvPr id="35843" name="Picture 3" descr="adrenal2"/>
          <p:cNvPicPr>
            <a:picLocks noChangeAspect="1" noChangeArrowheads="1"/>
          </p:cNvPicPr>
          <p:nvPr/>
        </p:nvPicPr>
        <p:blipFill>
          <a:blip r:embed="rId3"/>
          <a:srcRect/>
          <a:stretch>
            <a:fillRect/>
          </a:stretch>
        </p:blipFill>
        <p:spPr bwMode="auto">
          <a:xfrm>
            <a:off x="0" y="928670"/>
            <a:ext cx="5429256" cy="5059363"/>
          </a:xfrm>
          <a:prstGeom prst="rect">
            <a:avLst/>
          </a:prstGeom>
          <a:noFill/>
          <a:ln w="76200">
            <a:solidFill>
              <a:srgbClr val="000000"/>
            </a:solidFill>
            <a:miter lim="800000"/>
            <a:headEnd/>
            <a:tailEnd/>
          </a:ln>
        </p:spPr>
      </p:pic>
      <p:sp>
        <p:nvSpPr>
          <p:cNvPr id="5" name="مستطيل 4"/>
          <p:cNvSpPr/>
          <p:nvPr/>
        </p:nvSpPr>
        <p:spPr>
          <a:xfrm>
            <a:off x="5500694" y="642918"/>
            <a:ext cx="3643306" cy="4401205"/>
          </a:xfrm>
          <a:prstGeom prst="rect">
            <a:avLst/>
          </a:prstGeom>
        </p:spPr>
        <p:txBody>
          <a:bodyPr wrap="square">
            <a:spAutoFit/>
          </a:bodyPr>
          <a:lstStyle/>
          <a:p>
            <a:r>
              <a:rPr lang="en-US" sz="2000" dirty="0" smtClean="0"/>
              <a:t>They are </a:t>
            </a:r>
            <a:r>
              <a:rPr lang="en-US" sz="2000" dirty="0" smtClean="0">
                <a:solidFill>
                  <a:srgbClr val="FF0000"/>
                </a:solidFill>
              </a:rPr>
              <a:t>yellowish retroperitoneal </a:t>
            </a:r>
            <a:r>
              <a:rPr lang="en-US" sz="2000" dirty="0" smtClean="0"/>
              <a:t>organs that lie on the upper poles of the kidneys, </a:t>
            </a:r>
          </a:p>
          <a:p>
            <a:pPr>
              <a:buFont typeface="Arial" charset="0"/>
              <a:buChar char="•"/>
              <a:defRPr/>
            </a:pPr>
            <a:r>
              <a:rPr lang="en-US" sz="2000" dirty="0" smtClean="0">
                <a:solidFill>
                  <a:srgbClr val="FF0000"/>
                </a:solidFill>
              </a:rPr>
              <a:t>just above the level of  the last thoracic vertebra (T12).</a:t>
            </a:r>
            <a:r>
              <a:rPr lang="en-US" sz="2000" dirty="0" smtClean="0"/>
              <a:t> </a:t>
            </a:r>
          </a:p>
          <a:p>
            <a:pPr>
              <a:buFont typeface="Arial" charset="0"/>
              <a:buChar char="•"/>
              <a:defRPr/>
            </a:pPr>
            <a:r>
              <a:rPr lang="en-US" sz="2000" dirty="0" smtClean="0"/>
              <a:t>Suprarenal glands surrounded by connective tissue containing </a:t>
            </a:r>
          </a:p>
          <a:p>
            <a:pPr>
              <a:defRPr/>
            </a:pPr>
            <a:r>
              <a:rPr lang="en-US" sz="2000" dirty="0" smtClean="0"/>
              <a:t>   considerable </a:t>
            </a:r>
            <a:r>
              <a:rPr lang="en-US" sz="2000" dirty="0" err="1" smtClean="0">
                <a:solidFill>
                  <a:srgbClr val="FF0000"/>
                </a:solidFill>
              </a:rPr>
              <a:t>perinephric</a:t>
            </a:r>
            <a:r>
              <a:rPr lang="en-US" sz="2000" dirty="0" smtClean="0">
                <a:solidFill>
                  <a:srgbClr val="FF0000"/>
                </a:solidFill>
              </a:rPr>
              <a:t> fat</a:t>
            </a:r>
          </a:p>
          <a:p>
            <a:r>
              <a:rPr lang="en-US" sz="2000" dirty="0" smtClean="0">
                <a:solidFill>
                  <a:srgbClr val="FF0000"/>
                </a:solidFill>
              </a:rPr>
              <a:t> </a:t>
            </a:r>
          </a:p>
          <a:p>
            <a:pPr>
              <a:buFont typeface="Arial" charset="0"/>
              <a:buChar char="•"/>
              <a:defRPr/>
            </a:pPr>
            <a:r>
              <a:rPr lang="en-US" sz="2000" dirty="0" smtClean="0"/>
              <a:t>They are </a:t>
            </a:r>
            <a:r>
              <a:rPr lang="en-US" sz="2000" dirty="0" smtClean="0">
                <a:solidFill>
                  <a:srgbClr val="FF0000"/>
                </a:solidFill>
              </a:rPr>
              <a:t>enclosed by renal fascia </a:t>
            </a:r>
            <a:r>
              <a:rPr lang="en-US" sz="2000" dirty="0" smtClean="0"/>
              <a:t>(but are separated from the kidneys by the </a:t>
            </a:r>
            <a:r>
              <a:rPr lang="en-US" sz="2000" dirty="0" err="1" smtClean="0">
                <a:solidFill>
                  <a:srgbClr val="FF0000"/>
                </a:solidFill>
              </a:rPr>
              <a:t>perirenal</a:t>
            </a:r>
            <a:r>
              <a:rPr lang="en-US" sz="2000" dirty="0" smtClean="0">
                <a:solidFill>
                  <a:srgbClr val="FF0000"/>
                </a:solidFill>
              </a:rPr>
              <a:t> fat</a:t>
            </a:r>
            <a:r>
              <a:rPr lang="en-US" sz="2000" dirty="0" smtClean="0"/>
              <a:t>) which they are attached to </a:t>
            </a:r>
          </a:p>
          <a:p>
            <a:pPr>
              <a:defRPr/>
            </a:pPr>
            <a:r>
              <a:rPr lang="en-US" sz="2000" dirty="0" smtClean="0"/>
              <a:t>   the </a:t>
            </a:r>
            <a:r>
              <a:rPr lang="en-US" sz="2000" dirty="0" err="1" smtClean="0"/>
              <a:t>crura</a:t>
            </a:r>
            <a:r>
              <a:rPr lang="en-US" sz="2000" dirty="0" smtClean="0"/>
              <a:t> of the diaphragm</a:t>
            </a:r>
            <a:endParaRPr lang="ar-SY" sz="2000" dirty="0"/>
          </a:p>
        </p:txBody>
      </p:sp>
      <p:sp>
        <p:nvSpPr>
          <p:cNvPr id="6" name="مستطيل 5"/>
          <p:cNvSpPr/>
          <p:nvPr/>
        </p:nvSpPr>
        <p:spPr>
          <a:xfrm>
            <a:off x="3535499" y="285728"/>
            <a:ext cx="5251343" cy="369332"/>
          </a:xfrm>
          <a:prstGeom prst="rect">
            <a:avLst/>
          </a:prstGeom>
        </p:spPr>
        <p:txBody>
          <a:bodyPr wrap="square">
            <a:spAutoFit/>
          </a:bodyPr>
          <a:lstStyle/>
          <a:p>
            <a:r>
              <a:rPr lang="en-US" dirty="0" smtClean="0">
                <a:solidFill>
                  <a:srgbClr val="C00000"/>
                </a:solidFill>
              </a:rPr>
              <a:t>4cm x 2.5 cm x 1 cm  </a:t>
            </a:r>
            <a:endParaRPr lang="ar-SY" dirty="0"/>
          </a:p>
        </p:txBody>
      </p:sp>
      <p:sp>
        <p:nvSpPr>
          <p:cNvPr id="7" name="مستطيل 6"/>
          <p:cNvSpPr/>
          <p:nvPr/>
        </p:nvSpPr>
        <p:spPr>
          <a:xfrm>
            <a:off x="3989918" y="285728"/>
            <a:ext cx="2653784" cy="369332"/>
          </a:xfrm>
          <a:prstGeom prst="rect">
            <a:avLst/>
          </a:prstGeom>
        </p:spPr>
        <p:txBody>
          <a:bodyPr wrap="square">
            <a:spAutoFit/>
          </a:bodyPr>
          <a:lstStyle/>
          <a:p>
            <a:r>
              <a:rPr lang="en-US" dirty="0" smtClean="0">
                <a:solidFill>
                  <a:srgbClr val="C00000"/>
                </a:solidFill>
              </a:rPr>
              <a:t>4- 5 grams,</a:t>
            </a:r>
          </a:p>
        </p:txBody>
      </p:sp>
      <p:sp>
        <p:nvSpPr>
          <p:cNvPr id="8" name="مستطيل 7"/>
          <p:cNvSpPr/>
          <p:nvPr/>
        </p:nvSpPr>
        <p:spPr>
          <a:xfrm>
            <a:off x="5500694" y="5598826"/>
            <a:ext cx="3643306" cy="646331"/>
          </a:xfrm>
          <a:prstGeom prst="rect">
            <a:avLst/>
          </a:prstGeom>
        </p:spPr>
        <p:txBody>
          <a:bodyPr wrap="square">
            <a:spAutoFit/>
          </a:bodyPr>
          <a:lstStyle/>
          <a:p>
            <a:r>
              <a:rPr lang="en-US" dirty="0" smtClean="0"/>
              <a:t>responsible for coordinating </a:t>
            </a:r>
            <a:r>
              <a:rPr lang="en-US" b="1" dirty="0" smtClean="0"/>
              <a:t>stress</a:t>
            </a:r>
            <a:r>
              <a:rPr lang="en-US" dirty="0" smtClean="0"/>
              <a:t> </a:t>
            </a:r>
            <a:r>
              <a:rPr lang="en-US" b="1" dirty="0" smtClean="0"/>
              <a:t>response</a:t>
            </a:r>
            <a:r>
              <a:rPr lang="en-US" dirty="0" smtClean="0"/>
              <a:t> and </a:t>
            </a:r>
            <a:r>
              <a:rPr lang="en-US" b="1" dirty="0" smtClean="0"/>
              <a:t>metabolism</a:t>
            </a:r>
            <a:endParaRPr lang="ar-SY"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3071802" y="3352800"/>
            <a:ext cx="6072198" cy="3505200"/>
          </a:xfrm>
          <a:prstGeom prst="rect">
            <a:avLst/>
          </a:prstGeom>
          <a:noFill/>
          <a:ln w="9525">
            <a:noFill/>
            <a:miter lim="800000"/>
            <a:headEnd/>
            <a:tailEnd/>
          </a:ln>
          <a:effectLst/>
        </p:spPr>
      </p:pic>
      <p:sp>
        <p:nvSpPr>
          <p:cNvPr id="75779" name="Text Box 3"/>
          <p:cNvSpPr txBox="1">
            <a:spLocks noChangeArrowheads="1"/>
          </p:cNvSpPr>
          <p:nvPr/>
        </p:nvSpPr>
        <p:spPr bwMode="auto">
          <a:xfrm>
            <a:off x="214282" y="152400"/>
            <a:ext cx="8215370" cy="3388620"/>
          </a:xfrm>
          <a:prstGeom prst="rect">
            <a:avLst/>
          </a:prstGeom>
          <a:noFill/>
          <a:ln w="9525">
            <a:noFill/>
            <a:miter lim="800000"/>
            <a:headEnd/>
            <a:tailEnd/>
          </a:ln>
          <a:effectLst/>
        </p:spPr>
        <p:txBody>
          <a:bodyPr wrap="square">
            <a:spAutoFit/>
          </a:bodyPr>
          <a:lstStyle/>
          <a:p>
            <a:pPr>
              <a:spcBef>
                <a:spcPct val="50000"/>
              </a:spcBef>
            </a:pPr>
            <a:r>
              <a:rPr lang="en-US" b="1" dirty="0">
                <a:latin typeface="Arial" pitchFamily="34" charset="0"/>
              </a:rPr>
              <a:t>C.  The Adrenal Glands</a:t>
            </a:r>
          </a:p>
          <a:p>
            <a:pPr marL="911225" lvl="1" indent="-454025">
              <a:spcBef>
                <a:spcPct val="50000"/>
              </a:spcBef>
              <a:buSzPct val="150000"/>
              <a:buFontTx/>
              <a:buChar char="•"/>
            </a:pPr>
            <a:r>
              <a:rPr lang="en-US" dirty="0">
                <a:latin typeface="Arial" pitchFamily="34" charset="0"/>
              </a:rPr>
              <a:t>Adrenal medulla</a:t>
            </a:r>
          </a:p>
          <a:p>
            <a:pPr>
              <a:lnSpc>
                <a:spcPct val="90000"/>
              </a:lnSpc>
            </a:pPr>
            <a:r>
              <a:rPr lang="en-US" dirty="0">
                <a:latin typeface="Arial" pitchFamily="34" charset="0"/>
              </a:rPr>
              <a:t>Adrenal </a:t>
            </a:r>
            <a:r>
              <a:rPr lang="en-US" dirty="0" smtClean="0">
                <a:latin typeface="Arial" pitchFamily="34" charset="0"/>
              </a:rPr>
              <a:t>cortex               </a:t>
            </a:r>
            <a:r>
              <a:rPr lang="ar-SY" dirty="0" smtClean="0">
                <a:latin typeface="Arial" pitchFamily="34" charset="0"/>
              </a:rPr>
              <a:t>   :    </a:t>
            </a:r>
            <a:r>
              <a:rPr lang="en-US" sz="2400" dirty="0" smtClean="0">
                <a:solidFill>
                  <a:srgbClr val="C00000"/>
                </a:solidFill>
              </a:rPr>
              <a:t>Derived from mesoderm</a:t>
            </a:r>
          </a:p>
          <a:p>
            <a:pPr>
              <a:lnSpc>
                <a:spcPct val="90000"/>
              </a:lnSpc>
            </a:pPr>
            <a:r>
              <a:rPr lang="ar-SY" sz="2400" dirty="0" smtClean="0">
                <a:solidFill>
                  <a:srgbClr val="C00000"/>
                </a:solidFill>
              </a:rPr>
              <a:t>                                     </a:t>
            </a:r>
            <a:r>
              <a:rPr lang="en-US" sz="2400" dirty="0" smtClean="0">
                <a:solidFill>
                  <a:srgbClr val="C00000"/>
                </a:solidFill>
              </a:rPr>
              <a:t>80% of adrenal gland</a:t>
            </a:r>
          </a:p>
          <a:p>
            <a:pPr marL="911225" lvl="1" indent="-454025">
              <a:spcBef>
                <a:spcPct val="50000"/>
              </a:spcBef>
              <a:buSzPct val="150000"/>
              <a:buFontTx/>
              <a:buChar char="•"/>
            </a:pPr>
            <a:endParaRPr lang="en-US" dirty="0">
              <a:latin typeface="Arial" pitchFamily="34" charset="0"/>
            </a:endParaRPr>
          </a:p>
          <a:p>
            <a:pPr marL="1366838" lvl="2" indent="-341313">
              <a:lnSpc>
                <a:spcPct val="70000"/>
              </a:lnSpc>
              <a:spcBef>
                <a:spcPct val="50000"/>
              </a:spcBef>
            </a:pPr>
            <a:r>
              <a:rPr lang="en-US" dirty="0">
                <a:latin typeface="Arial" pitchFamily="34" charset="0"/>
              </a:rPr>
              <a:t>Three specific zones and each produces a specific class of steroid hormone</a:t>
            </a:r>
          </a:p>
          <a:p>
            <a:pPr marL="1366838" lvl="2" indent="-341313">
              <a:lnSpc>
                <a:spcPct val="70000"/>
              </a:lnSpc>
              <a:spcBef>
                <a:spcPct val="50000"/>
              </a:spcBef>
            </a:pPr>
            <a:r>
              <a:rPr lang="en-US" dirty="0">
                <a:latin typeface="Arial" pitchFamily="34" charset="0"/>
              </a:rPr>
              <a:t>	</a:t>
            </a:r>
            <a:r>
              <a:rPr lang="en-US" dirty="0" err="1">
                <a:latin typeface="Arial" pitchFamily="34" charset="0"/>
              </a:rPr>
              <a:t>Zona</a:t>
            </a:r>
            <a:r>
              <a:rPr lang="en-US" dirty="0">
                <a:latin typeface="Arial" pitchFamily="34" charset="0"/>
              </a:rPr>
              <a:t> </a:t>
            </a:r>
            <a:r>
              <a:rPr lang="en-US" dirty="0" err="1">
                <a:latin typeface="Arial" pitchFamily="34" charset="0"/>
              </a:rPr>
              <a:t>glomerulosa</a:t>
            </a:r>
            <a:r>
              <a:rPr lang="en-US" dirty="0">
                <a:latin typeface="Arial" pitchFamily="34" charset="0"/>
              </a:rPr>
              <a:t> – </a:t>
            </a:r>
            <a:r>
              <a:rPr lang="en-US" dirty="0" err="1">
                <a:latin typeface="Arial" pitchFamily="34" charset="0"/>
              </a:rPr>
              <a:t>mineralocorticoids</a:t>
            </a:r>
            <a:r>
              <a:rPr lang="en-US" dirty="0">
                <a:latin typeface="Arial" pitchFamily="34" charset="0"/>
              </a:rPr>
              <a:t> (</a:t>
            </a:r>
            <a:r>
              <a:rPr lang="en-US" sz="1800" b="1" dirty="0" err="1">
                <a:latin typeface="Arial" pitchFamily="34" charset="0"/>
              </a:rPr>
              <a:t>Aldosterone</a:t>
            </a:r>
            <a:r>
              <a:rPr lang="en-US" dirty="0">
                <a:latin typeface="Arial" pitchFamily="34" charset="0"/>
              </a:rPr>
              <a:t>)</a:t>
            </a:r>
          </a:p>
          <a:p>
            <a:pPr marL="1366838" lvl="2" indent="-341313">
              <a:lnSpc>
                <a:spcPct val="70000"/>
              </a:lnSpc>
              <a:spcBef>
                <a:spcPct val="50000"/>
              </a:spcBef>
            </a:pPr>
            <a:r>
              <a:rPr lang="en-US" dirty="0">
                <a:latin typeface="Arial" pitchFamily="34" charset="0"/>
              </a:rPr>
              <a:t>	</a:t>
            </a:r>
            <a:r>
              <a:rPr lang="en-US" dirty="0" err="1">
                <a:latin typeface="Arial" pitchFamily="34" charset="0"/>
              </a:rPr>
              <a:t>Zona</a:t>
            </a:r>
            <a:r>
              <a:rPr lang="en-US" dirty="0">
                <a:latin typeface="Arial" pitchFamily="34" charset="0"/>
              </a:rPr>
              <a:t> </a:t>
            </a:r>
            <a:r>
              <a:rPr lang="en-US" dirty="0" err="1">
                <a:latin typeface="Arial" pitchFamily="34" charset="0"/>
              </a:rPr>
              <a:t>fasciculata</a:t>
            </a:r>
            <a:r>
              <a:rPr lang="en-US" dirty="0">
                <a:latin typeface="Arial" pitchFamily="34" charset="0"/>
              </a:rPr>
              <a:t> – </a:t>
            </a:r>
            <a:r>
              <a:rPr lang="en-US" dirty="0" err="1">
                <a:latin typeface="Arial" pitchFamily="34" charset="0"/>
              </a:rPr>
              <a:t>glucocorticoids</a:t>
            </a:r>
            <a:r>
              <a:rPr lang="en-US" dirty="0">
                <a:latin typeface="Arial" pitchFamily="34" charset="0"/>
              </a:rPr>
              <a:t> ( </a:t>
            </a:r>
            <a:r>
              <a:rPr lang="en-US" sz="1800" b="1" dirty="0" err="1">
                <a:latin typeface="Arial" pitchFamily="34" charset="0"/>
              </a:rPr>
              <a:t>Cortisole</a:t>
            </a:r>
            <a:r>
              <a:rPr lang="en-US" sz="1800" dirty="0">
                <a:latin typeface="Arial" pitchFamily="34" charset="0"/>
              </a:rPr>
              <a:t> </a:t>
            </a:r>
            <a:r>
              <a:rPr lang="en-US" dirty="0">
                <a:latin typeface="Arial" pitchFamily="34" charset="0"/>
              </a:rPr>
              <a:t>)</a:t>
            </a:r>
          </a:p>
          <a:p>
            <a:pPr marL="1366838" lvl="2" indent="-341313">
              <a:lnSpc>
                <a:spcPct val="70000"/>
              </a:lnSpc>
              <a:spcBef>
                <a:spcPct val="50000"/>
              </a:spcBef>
            </a:pPr>
            <a:r>
              <a:rPr lang="en-US" dirty="0">
                <a:latin typeface="Arial" pitchFamily="34" charset="0"/>
              </a:rPr>
              <a:t>	</a:t>
            </a:r>
            <a:r>
              <a:rPr lang="en-US" dirty="0" err="1">
                <a:latin typeface="Arial" pitchFamily="34" charset="0"/>
              </a:rPr>
              <a:t>Zona</a:t>
            </a:r>
            <a:r>
              <a:rPr lang="en-US" dirty="0">
                <a:latin typeface="Arial" pitchFamily="34" charset="0"/>
              </a:rPr>
              <a:t> </a:t>
            </a:r>
            <a:r>
              <a:rPr lang="en-US" dirty="0" err="1">
                <a:latin typeface="Arial" pitchFamily="34" charset="0"/>
              </a:rPr>
              <a:t>reticularis</a:t>
            </a:r>
            <a:r>
              <a:rPr lang="en-US" dirty="0">
                <a:latin typeface="Arial" pitchFamily="34" charset="0"/>
              </a:rPr>
              <a:t> - androgens</a:t>
            </a:r>
          </a:p>
        </p:txBody>
      </p:sp>
      <p:pic>
        <p:nvPicPr>
          <p:cNvPr id="75780" name="Picture 4"/>
          <p:cNvPicPr>
            <a:picLocks noChangeAspect="1" noChangeArrowheads="1"/>
          </p:cNvPicPr>
          <p:nvPr/>
        </p:nvPicPr>
        <p:blipFill>
          <a:blip r:embed="rId3"/>
          <a:srcRect/>
          <a:stretch>
            <a:fillRect/>
          </a:stretch>
        </p:blipFill>
        <p:spPr bwMode="auto">
          <a:xfrm>
            <a:off x="0" y="4000500"/>
            <a:ext cx="296703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наднирники"/>
          <p:cNvPicPr>
            <a:picLocks noGrp="1" noChangeAspect="1" noChangeArrowheads="1"/>
          </p:cNvPicPr>
          <p:nvPr>
            <p:ph/>
          </p:nvPr>
        </p:nvPicPr>
        <p:blipFill>
          <a:blip r:embed="rId2"/>
          <a:srcRect/>
          <a:stretch>
            <a:fillRect/>
          </a:stretch>
        </p:blipFill>
        <p:spPr>
          <a:xfrm>
            <a:off x="0" y="0"/>
            <a:ext cx="9143999" cy="6858000"/>
          </a:xfrm>
        </p:spPr>
      </p:pic>
      <p:sp>
        <p:nvSpPr>
          <p:cNvPr id="8195" name="Rectangle 3"/>
          <p:cNvSpPr>
            <a:spLocks noChangeArrowheads="1"/>
          </p:cNvSpPr>
          <p:nvPr/>
        </p:nvSpPr>
        <p:spPr bwMode="auto">
          <a:xfrm>
            <a:off x="1331913" y="6237288"/>
            <a:ext cx="7812087" cy="620712"/>
          </a:xfrm>
          <a:prstGeom prst="rect">
            <a:avLst/>
          </a:prstGeom>
          <a:solidFill>
            <a:schemeClr val="bg1"/>
          </a:solidFill>
          <a:ln w="9525">
            <a:solidFill>
              <a:schemeClr val="bg1"/>
            </a:solidFill>
            <a:miter lim="800000"/>
            <a:headEnd/>
            <a:tailEnd/>
          </a:ln>
          <a:effectLst/>
        </p:spPr>
        <p:txBody>
          <a:bodyPr wrap="none" anchor="ctr"/>
          <a:lstStyle/>
          <a:p>
            <a:endParaRPr lang="uk-U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0"/>
            <a:ext cx="6972320" cy="571480"/>
          </a:xfrm>
        </p:spPr>
        <p:txBody>
          <a:bodyPr>
            <a:normAutofit/>
          </a:bodyPr>
          <a:lstStyle/>
          <a:p>
            <a:pPr eaLnBrk="1" hangingPunct="1"/>
            <a:r>
              <a:rPr lang="en-US" sz="1800" b="1" dirty="0" smtClean="0">
                <a:solidFill>
                  <a:srgbClr val="00B050"/>
                </a:solidFill>
              </a:rPr>
              <a:t>Regulation of adrenal medulla</a:t>
            </a:r>
          </a:p>
        </p:txBody>
      </p:sp>
      <p:pic>
        <p:nvPicPr>
          <p:cNvPr id="68611" name="Picture 6"/>
          <p:cNvPicPr>
            <a:picLocks noChangeAspect="1" noChangeArrowheads="1"/>
          </p:cNvPicPr>
          <p:nvPr/>
        </p:nvPicPr>
        <p:blipFill>
          <a:blip r:embed="rId2"/>
          <a:srcRect/>
          <a:stretch>
            <a:fillRect/>
          </a:stretch>
        </p:blipFill>
        <p:spPr bwMode="auto">
          <a:xfrm>
            <a:off x="142844" y="609600"/>
            <a:ext cx="9001156"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5072066" cy="857232"/>
          </a:xfrm>
        </p:spPr>
        <p:txBody>
          <a:bodyPr>
            <a:normAutofit/>
          </a:bodyPr>
          <a:lstStyle/>
          <a:p>
            <a:pPr eaLnBrk="1" hangingPunct="1"/>
            <a:r>
              <a:rPr lang="en-US" dirty="0" smtClean="0">
                <a:solidFill>
                  <a:srgbClr val="FF0000"/>
                </a:solidFill>
              </a:rPr>
              <a:t>Cushing Disease</a:t>
            </a:r>
          </a:p>
        </p:txBody>
      </p:sp>
      <p:sp>
        <p:nvSpPr>
          <p:cNvPr id="77826" name="Rectangle 3"/>
          <p:cNvSpPr>
            <a:spLocks noGrp="1" noChangeArrowheads="1"/>
          </p:cNvSpPr>
          <p:nvPr>
            <p:ph type="body" idx="1"/>
          </p:nvPr>
        </p:nvSpPr>
        <p:spPr>
          <a:xfrm>
            <a:off x="0" y="285728"/>
            <a:ext cx="9144000" cy="5840435"/>
          </a:xfrm>
        </p:spPr>
        <p:txBody>
          <a:bodyPr/>
          <a:lstStyle/>
          <a:p>
            <a:pPr eaLnBrk="1" hangingPunct="1"/>
            <a:r>
              <a:rPr lang="en-US" sz="2000" dirty="0" smtClean="0"/>
              <a:t>:</a:t>
            </a:r>
            <a:r>
              <a:rPr lang="en-US" sz="2000" b="1" dirty="0" smtClean="0">
                <a:solidFill>
                  <a:srgbClr val="00B050"/>
                </a:solidFill>
              </a:rPr>
              <a:t>hyper secretion of ACTH or </a:t>
            </a:r>
            <a:r>
              <a:rPr lang="en-US" sz="2000" b="1" dirty="0" err="1" smtClean="0">
                <a:solidFill>
                  <a:srgbClr val="00B050"/>
                </a:solidFill>
              </a:rPr>
              <a:t>Cortisol</a:t>
            </a:r>
            <a:endParaRPr lang="en-US" sz="2000" b="1" dirty="0" smtClean="0">
              <a:solidFill>
                <a:srgbClr val="00B050"/>
              </a:solidFill>
            </a:endParaRPr>
          </a:p>
          <a:p>
            <a:pPr lvl="1" eaLnBrk="1" hangingPunct="1"/>
            <a:r>
              <a:rPr lang="en-US" sz="2000" dirty="0" smtClean="0"/>
              <a:t>Results in </a:t>
            </a:r>
            <a:r>
              <a:rPr lang="en-US" sz="2000" dirty="0" smtClean="0">
                <a:solidFill>
                  <a:srgbClr val="C00000"/>
                </a:solidFill>
              </a:rPr>
              <a:t>moon face </a:t>
            </a:r>
            <a:r>
              <a:rPr lang="en-US" sz="2000" dirty="0" smtClean="0"/>
              <a:t>hunch back appearance. </a:t>
            </a:r>
          </a:p>
          <a:p>
            <a:pPr lvl="1" eaLnBrk="1" hangingPunct="1"/>
            <a:r>
              <a:rPr lang="en-US" sz="2000" dirty="0" smtClean="0"/>
              <a:t>Muscle wasting</a:t>
            </a:r>
          </a:p>
          <a:p>
            <a:pPr lvl="1" eaLnBrk="1" hangingPunct="1"/>
            <a:r>
              <a:rPr lang="en-US" sz="2000" dirty="0" smtClean="0">
                <a:solidFill>
                  <a:srgbClr val="C00000"/>
                </a:solidFill>
              </a:rPr>
              <a:t>Hyperglycemia</a:t>
            </a:r>
          </a:p>
          <a:p>
            <a:pPr eaLnBrk="1" hangingPunct="1"/>
            <a:r>
              <a:rPr lang="en-US" sz="2000" dirty="0" smtClean="0"/>
              <a:t>Depress cartilage and bone formation</a:t>
            </a:r>
          </a:p>
          <a:p>
            <a:pPr eaLnBrk="1" hangingPunct="1"/>
            <a:r>
              <a:rPr lang="en-US" sz="2000" dirty="0" smtClean="0"/>
              <a:t>Promote diseases of the cardiovascular, nervous and gastrointestinal systems.</a:t>
            </a:r>
          </a:p>
          <a:p>
            <a:pPr eaLnBrk="1" hangingPunct="1"/>
            <a:r>
              <a:rPr lang="en-US" sz="2000" dirty="0" smtClean="0">
                <a:solidFill>
                  <a:srgbClr val="C00000"/>
                </a:solidFill>
              </a:rPr>
              <a:t>Increased blood pressure</a:t>
            </a:r>
          </a:p>
          <a:p>
            <a:pPr eaLnBrk="1" hangingPunct="1"/>
            <a:r>
              <a:rPr lang="en-US" sz="2000" dirty="0" smtClean="0"/>
              <a:t>Often medically induced as a result </a:t>
            </a:r>
            <a:r>
              <a:rPr lang="en-US" sz="2000" dirty="0" smtClean="0">
                <a:solidFill>
                  <a:srgbClr val="00B0F0"/>
                </a:solidFill>
              </a:rPr>
              <a:t>of patient given high dose corticosteroids</a:t>
            </a:r>
          </a:p>
          <a:p>
            <a:pPr lvl="1" eaLnBrk="1" hangingPunct="1"/>
            <a:r>
              <a:rPr lang="en-US" sz="2000" dirty="0" smtClean="0"/>
              <a:t>For treatment of inflammatory, autoimmune  and allergic medical condition.</a:t>
            </a:r>
          </a:p>
        </p:txBody>
      </p:sp>
      <p:pic>
        <p:nvPicPr>
          <p:cNvPr id="4" name="Picture 5" descr="16-14_CushingsDis_1"/>
          <p:cNvPicPr>
            <a:picLocks noChangeAspect="1" noChangeArrowheads="1"/>
          </p:cNvPicPr>
          <p:nvPr/>
        </p:nvPicPr>
        <p:blipFill>
          <a:blip r:embed="rId2"/>
          <a:srcRect/>
          <a:stretch>
            <a:fillRect/>
          </a:stretch>
        </p:blipFill>
        <p:spPr bwMode="auto">
          <a:xfrm>
            <a:off x="0" y="3714752"/>
            <a:ext cx="4714876" cy="3143248"/>
          </a:xfrm>
          <a:prstGeom prst="rect">
            <a:avLst/>
          </a:prstGeom>
          <a:noFill/>
          <a:ln w="9525">
            <a:noFill/>
            <a:miter lim="800000"/>
            <a:headEnd/>
            <a:tailEnd/>
          </a:ln>
        </p:spPr>
      </p:pic>
      <p:pic>
        <p:nvPicPr>
          <p:cNvPr id="5" name="Picture 3" descr="Figure 17"/>
          <p:cNvPicPr>
            <a:picLocks noChangeAspect="1" noChangeArrowheads="1"/>
          </p:cNvPicPr>
          <p:nvPr/>
        </p:nvPicPr>
        <p:blipFill>
          <a:blip r:embed="rId3"/>
          <a:srcRect/>
          <a:stretch>
            <a:fillRect/>
          </a:stretch>
        </p:blipFill>
        <p:spPr bwMode="auto">
          <a:xfrm>
            <a:off x="4643438" y="3643314"/>
            <a:ext cx="4500562"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6029340" cy="1142984"/>
          </a:xfrm>
        </p:spPr>
        <p:txBody>
          <a:bodyPr/>
          <a:lstStyle/>
          <a:p>
            <a:r>
              <a:rPr lang="en-US" dirty="0"/>
              <a:t>Cushing’s Disease</a:t>
            </a:r>
          </a:p>
        </p:txBody>
      </p:sp>
      <p:sp>
        <p:nvSpPr>
          <p:cNvPr id="51203" name="Rectangle 3"/>
          <p:cNvSpPr>
            <a:spLocks noGrp="1" noChangeArrowheads="1"/>
          </p:cNvSpPr>
          <p:nvPr>
            <p:ph type="body" sz="half" idx="2"/>
          </p:nvPr>
        </p:nvSpPr>
        <p:spPr>
          <a:xfrm>
            <a:off x="4572000" y="857232"/>
            <a:ext cx="4572000" cy="3429024"/>
          </a:xfrm>
        </p:spPr>
        <p:txBody>
          <a:bodyPr>
            <a:normAutofit fontScale="85000" lnSpcReduction="20000"/>
          </a:bodyPr>
          <a:lstStyle/>
          <a:p>
            <a:r>
              <a:rPr lang="en-US" sz="2800" dirty="0"/>
              <a:t>Proximal muscle wasting &amp; weakness</a:t>
            </a:r>
          </a:p>
          <a:p>
            <a:r>
              <a:rPr lang="en-US" sz="2800" dirty="0"/>
              <a:t>Osteoporosis</a:t>
            </a:r>
          </a:p>
          <a:p>
            <a:r>
              <a:rPr lang="en-US" sz="2800" dirty="0"/>
              <a:t>Glucose intolerance</a:t>
            </a:r>
          </a:p>
          <a:p>
            <a:r>
              <a:rPr lang="en-US" sz="2800" dirty="0"/>
              <a:t>HTN, </a:t>
            </a:r>
            <a:r>
              <a:rPr lang="en-US" sz="2800" dirty="0" err="1"/>
              <a:t>hypokalemia</a:t>
            </a:r>
            <a:endParaRPr lang="en-US" sz="2800" dirty="0"/>
          </a:p>
          <a:p>
            <a:r>
              <a:rPr lang="en-US" sz="2800" dirty="0" err="1"/>
              <a:t>Thromboembolism</a:t>
            </a:r>
            <a:endParaRPr lang="en-US" sz="2800" dirty="0"/>
          </a:p>
          <a:p>
            <a:r>
              <a:rPr lang="en-US" sz="2800" dirty="0"/>
              <a:t>Depression, </a:t>
            </a:r>
            <a:r>
              <a:rPr lang="en-US" sz="2800" dirty="0" err="1"/>
              <a:t>Psyc</a:t>
            </a:r>
            <a:endParaRPr lang="en-US" sz="2800" dirty="0"/>
          </a:p>
          <a:p>
            <a:r>
              <a:rPr lang="en-US" sz="2800" dirty="0"/>
              <a:t>Infection</a:t>
            </a:r>
          </a:p>
          <a:p>
            <a:r>
              <a:rPr lang="en-US" sz="2800" dirty="0"/>
              <a:t>Glaucoma</a:t>
            </a:r>
          </a:p>
        </p:txBody>
      </p:sp>
      <p:pic>
        <p:nvPicPr>
          <p:cNvPr id="51204" name="Picture 4" descr="striae"/>
          <p:cNvPicPr>
            <a:picLocks noGrp="1" noChangeAspect="1" noChangeArrowheads="1"/>
          </p:cNvPicPr>
          <p:nvPr>
            <p:ph sz="half" idx="1"/>
          </p:nvPr>
        </p:nvPicPr>
        <p:blipFill>
          <a:blip r:embed="rId2"/>
          <a:srcRect l="19318" t="2719" r="19318" b="19740"/>
          <a:stretch>
            <a:fillRect/>
          </a:stretch>
        </p:blipFill>
        <p:spPr>
          <a:xfrm>
            <a:off x="0" y="2643182"/>
            <a:ext cx="2709863" cy="4214818"/>
          </a:xfrm>
          <a:noFill/>
          <a:ln/>
        </p:spPr>
      </p:pic>
      <p:pic>
        <p:nvPicPr>
          <p:cNvPr id="5" name="Picture 3" descr="disease"/>
          <p:cNvPicPr>
            <a:picLocks noChangeAspect="1" noChangeArrowheads="1"/>
          </p:cNvPicPr>
          <p:nvPr/>
        </p:nvPicPr>
        <p:blipFill>
          <a:blip r:embed="rId3"/>
          <a:srcRect l="84042" t="58621" r="1064" b="1724"/>
          <a:stretch>
            <a:fillRect/>
          </a:stretch>
        </p:blipFill>
        <p:spPr bwMode="auto">
          <a:xfrm>
            <a:off x="2786050" y="2714620"/>
            <a:ext cx="2828925" cy="4143380"/>
          </a:xfrm>
          <a:prstGeom prst="rect">
            <a:avLst/>
          </a:prstGeom>
          <a:noFill/>
          <a:ln w="762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5072066" cy="571480"/>
          </a:xfrm>
        </p:spPr>
        <p:txBody>
          <a:bodyPr>
            <a:normAutofit fontScale="90000"/>
          </a:bodyPr>
          <a:lstStyle/>
          <a:p>
            <a:r>
              <a:rPr lang="en-US" sz="3600" b="1" dirty="0">
                <a:cs typeface="Times New Roman" pitchFamily="18" charset="0"/>
              </a:rPr>
              <a:t/>
            </a:r>
            <a:br>
              <a:rPr lang="en-US" sz="3600" b="1" dirty="0">
                <a:cs typeface="Times New Roman" pitchFamily="18" charset="0"/>
              </a:rPr>
            </a:br>
            <a:r>
              <a:rPr lang="en-US" sz="3200" b="1" dirty="0">
                <a:solidFill>
                  <a:srgbClr val="990000"/>
                </a:solidFill>
                <a:cs typeface="Times New Roman" pitchFamily="18" charset="0"/>
              </a:rPr>
              <a:t>E</a:t>
            </a:r>
            <a:r>
              <a:rPr lang="ru-RU" sz="3200" b="1" dirty="0">
                <a:solidFill>
                  <a:srgbClr val="990000"/>
                </a:solidFill>
                <a:cs typeface="Times New Roman" pitchFamily="18" charset="0"/>
              </a:rPr>
              <a:t>tiology of Cushing's syndrome</a:t>
            </a:r>
            <a:r>
              <a:rPr lang="ru-RU" sz="3200" dirty="0">
                <a:solidFill>
                  <a:srgbClr val="990000"/>
                </a:solidFill>
                <a:ea typeface="Arial Unicode MS" pitchFamily="34" charset="-128"/>
                <a:cs typeface="Arial Unicode MS" pitchFamily="34" charset="-128"/>
              </a:rPr>
              <a:t/>
            </a:r>
            <a:br>
              <a:rPr lang="ru-RU" sz="3200" dirty="0">
                <a:solidFill>
                  <a:srgbClr val="990000"/>
                </a:solidFill>
                <a:ea typeface="Arial Unicode MS" pitchFamily="34" charset="-128"/>
                <a:cs typeface="Arial Unicode MS" pitchFamily="34" charset="-128"/>
              </a:rPr>
            </a:br>
            <a:endParaRPr lang="ru-RU" sz="3200" dirty="0">
              <a:solidFill>
                <a:srgbClr val="990000"/>
              </a:solidFill>
              <a:ea typeface="Arial Unicode MS" pitchFamily="34" charset="-128"/>
              <a:cs typeface="Arial Unicode MS" pitchFamily="34" charset="-128"/>
            </a:endParaRPr>
          </a:p>
        </p:txBody>
      </p:sp>
      <p:sp>
        <p:nvSpPr>
          <p:cNvPr id="14339" name="Rectangle 3"/>
          <p:cNvSpPr>
            <a:spLocks noGrp="1" noChangeArrowheads="1"/>
          </p:cNvSpPr>
          <p:nvPr>
            <p:ph type="body" idx="1"/>
          </p:nvPr>
        </p:nvSpPr>
        <p:spPr>
          <a:xfrm>
            <a:off x="0" y="571480"/>
            <a:ext cx="6000760" cy="5691208"/>
          </a:xfrm>
        </p:spPr>
        <p:txBody>
          <a:bodyPr>
            <a:normAutofit fontScale="92500"/>
          </a:bodyPr>
          <a:lstStyle/>
          <a:p>
            <a:pPr>
              <a:buFontTx/>
              <a:buNone/>
            </a:pPr>
            <a:r>
              <a:rPr lang="ru-RU" sz="3000" b="1" i="1" dirty="0">
                <a:solidFill>
                  <a:srgbClr val="990000"/>
                </a:solidFill>
                <a:latin typeface="Times New Roman" pitchFamily="18" charset="0"/>
                <a:cs typeface="Times New Roman" pitchFamily="18" charset="0"/>
              </a:rPr>
              <a:t>Endogenous</a:t>
            </a:r>
            <a:r>
              <a:rPr lang="en-US" sz="3000" b="1" dirty="0">
                <a:solidFill>
                  <a:srgbClr val="FF0000"/>
                </a:solidFill>
                <a:ea typeface="Arial Unicode MS" pitchFamily="34" charset="-128"/>
                <a:cs typeface="Arial Unicode MS" pitchFamily="34" charset="-128"/>
              </a:rPr>
              <a:t> </a:t>
            </a:r>
            <a:r>
              <a:rPr lang="en-US" sz="2800" b="1" i="1" dirty="0">
                <a:solidFill>
                  <a:srgbClr val="3333CC"/>
                </a:solidFill>
                <a:ea typeface="Arial Unicode MS" pitchFamily="34" charset="-128"/>
                <a:cs typeface="Arial Unicode MS" pitchFamily="34" charset="-128"/>
              </a:rPr>
              <a:t>(</a:t>
            </a:r>
            <a:r>
              <a:rPr lang="ru-RU" sz="2800" b="1" i="1" dirty="0">
                <a:solidFill>
                  <a:srgbClr val="3333CC"/>
                </a:solidFill>
                <a:latin typeface="Times New Roman" pitchFamily="18" charset="0"/>
                <a:cs typeface="Times New Roman" pitchFamily="18" charset="0"/>
              </a:rPr>
              <a:t>ACTH dependent 85%</a:t>
            </a:r>
            <a:r>
              <a:rPr lang="en-US" sz="2800" b="1" i="1" dirty="0">
                <a:solidFill>
                  <a:srgbClr val="3333CC"/>
                </a:solidFill>
                <a:latin typeface="Times New Roman" pitchFamily="18" charset="0"/>
                <a:cs typeface="Times New Roman" pitchFamily="18" charset="0"/>
              </a:rPr>
              <a:t>)</a:t>
            </a:r>
            <a:endParaRPr lang="ru-RU" sz="2800" b="1" i="1" dirty="0">
              <a:solidFill>
                <a:srgbClr val="3333CC"/>
              </a:solidFill>
              <a:ea typeface="Arial Unicode MS" pitchFamily="34" charset="-128"/>
              <a:cs typeface="Arial Unicode MS" pitchFamily="34" charset="-128"/>
            </a:endParaRPr>
          </a:p>
          <a:p>
            <a:r>
              <a:rPr lang="ru-RU" sz="2600" b="1" dirty="0">
                <a:latin typeface="Times New Roman" pitchFamily="18" charset="0"/>
                <a:cs typeface="Times New Roman" pitchFamily="18" charset="0"/>
              </a:rPr>
              <a:t>Cushing's disease (pituitary)</a:t>
            </a:r>
            <a:endParaRPr lang="ru-RU" sz="2600" b="1" dirty="0">
              <a:ea typeface="Arial Unicode MS" pitchFamily="34" charset="-128"/>
              <a:cs typeface="Arial Unicode MS" pitchFamily="34" charset="-128"/>
            </a:endParaRPr>
          </a:p>
          <a:p>
            <a:r>
              <a:rPr lang="ru-RU" sz="2600" b="1" dirty="0">
                <a:latin typeface="Times New Roman" pitchFamily="18" charset="0"/>
                <a:cs typeface="Times New Roman" pitchFamily="18" charset="0"/>
              </a:rPr>
              <a:t>Ectopic ACTH syndrome</a:t>
            </a:r>
            <a:r>
              <a:rPr lang="en-US" sz="2600" b="1" dirty="0">
                <a:latin typeface="Times New Roman" pitchFamily="18" charset="0"/>
                <a:cs typeface="Times New Roman" pitchFamily="18" charset="0"/>
              </a:rPr>
              <a:t> (s</a:t>
            </a:r>
            <a:r>
              <a:rPr lang="ru-RU" sz="2600" b="1" dirty="0">
                <a:latin typeface="Times New Roman" pitchFamily="18" charset="0"/>
                <a:cs typeface="Times New Roman" pitchFamily="18" charset="0"/>
              </a:rPr>
              <a:t>mall cell lung carcinoma</a:t>
            </a:r>
            <a:r>
              <a:rPr lang="en-US" sz="2600" b="1" dirty="0">
                <a:latin typeface="Times New Roman" pitchFamily="18" charset="0"/>
                <a:cs typeface="Times New Roman" pitchFamily="18" charset="0"/>
              </a:rPr>
              <a:t>)</a:t>
            </a:r>
            <a:r>
              <a:rPr lang="ru-RU" sz="2600" b="1" dirty="0">
                <a:latin typeface="Times New Roman" pitchFamily="18" charset="0"/>
                <a:cs typeface="Times New Roman" pitchFamily="18" charset="0"/>
              </a:rPr>
              <a:t> </a:t>
            </a:r>
            <a:endParaRPr lang="en-US" sz="2600" b="1" dirty="0">
              <a:latin typeface="Times New Roman" pitchFamily="18" charset="0"/>
              <a:cs typeface="Times New Roman" pitchFamily="18" charset="0"/>
            </a:endParaRPr>
          </a:p>
          <a:p>
            <a:r>
              <a:rPr lang="ru-RU" sz="2600" b="1" dirty="0">
                <a:latin typeface="Times New Roman" pitchFamily="18" charset="0"/>
                <a:cs typeface="Times New Roman" pitchFamily="18" charset="0"/>
              </a:rPr>
              <a:t>Ectopic CRH syndrome </a:t>
            </a:r>
            <a:r>
              <a:rPr lang="en-US" sz="2600" b="1" dirty="0">
                <a:latin typeface="Times New Roman" pitchFamily="18" charset="0"/>
                <a:cs typeface="Times New Roman" pitchFamily="18" charset="0"/>
              </a:rPr>
              <a:t>(</a:t>
            </a:r>
            <a:r>
              <a:rPr lang="ru-RU" sz="2600" b="1" dirty="0">
                <a:latin typeface="Times New Roman" pitchFamily="18" charset="0"/>
                <a:cs typeface="Times New Roman" pitchFamily="18" charset="0"/>
              </a:rPr>
              <a:t>bronchial carcinoid tumours</a:t>
            </a:r>
            <a:r>
              <a:rPr lang="en-US" sz="2600" b="1" dirty="0">
                <a:latin typeface="Times New Roman" pitchFamily="18" charset="0"/>
                <a:cs typeface="Times New Roman" pitchFamily="18" charset="0"/>
              </a:rPr>
              <a:t>)</a:t>
            </a:r>
            <a:endParaRPr lang="ru-RU" sz="2600" b="1" dirty="0">
              <a:ea typeface="Arial Unicode MS" pitchFamily="34" charset="-128"/>
              <a:cs typeface="Arial Unicode MS" pitchFamily="34" charset="-128"/>
            </a:endParaRPr>
          </a:p>
          <a:p>
            <a:pPr>
              <a:buFontTx/>
              <a:buNone/>
            </a:pPr>
            <a:r>
              <a:rPr lang="ru-RU" sz="2800" b="1" i="1" dirty="0">
                <a:solidFill>
                  <a:srgbClr val="3333CC"/>
                </a:solidFill>
                <a:latin typeface="Times New Roman" pitchFamily="18" charset="0"/>
                <a:cs typeface="Times New Roman" pitchFamily="18" charset="0"/>
              </a:rPr>
              <a:t>ACTH independent 15%</a:t>
            </a:r>
            <a:r>
              <a:rPr lang="ru-RU" sz="2600" b="1" dirty="0">
                <a:solidFill>
                  <a:srgbClr val="3333CC"/>
                </a:solidFill>
                <a:latin typeface="Times New Roman" pitchFamily="18" charset="0"/>
                <a:cs typeface="Times New Roman" pitchFamily="18" charset="0"/>
              </a:rPr>
              <a:t> </a:t>
            </a:r>
            <a:endParaRPr lang="ru-RU" sz="2600" b="1" dirty="0">
              <a:solidFill>
                <a:srgbClr val="3333CC"/>
              </a:solidFill>
              <a:ea typeface="Arial Unicode MS" pitchFamily="34" charset="-128"/>
              <a:cs typeface="Arial Unicode MS" pitchFamily="34" charset="-128"/>
            </a:endParaRPr>
          </a:p>
          <a:p>
            <a:r>
              <a:rPr lang="ru-RU" sz="2600" b="1" u="sng" dirty="0">
                <a:latin typeface="Times New Roman" pitchFamily="18" charset="0"/>
                <a:cs typeface="Times New Roman" pitchFamily="18" charset="0"/>
              </a:rPr>
              <a:t>Common</a:t>
            </a:r>
            <a:r>
              <a:rPr lang="en-US" sz="2600" b="1" u="sng" dirty="0">
                <a:latin typeface="Times New Roman" pitchFamily="18" charset="0"/>
                <a:cs typeface="Times New Roman" pitchFamily="18" charset="0"/>
              </a:rPr>
              <a:t>:</a:t>
            </a: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Adrenal adenoma</a:t>
            </a:r>
            <a:r>
              <a:rPr lang="en-US" sz="2600" b="1" dirty="0">
                <a:ea typeface="Arial Unicode MS" pitchFamily="34" charset="-128"/>
                <a:cs typeface="Arial Unicode MS" pitchFamily="34" charset="-128"/>
              </a:rPr>
              <a:t>, </a:t>
            </a:r>
            <a:r>
              <a:rPr lang="en-US" sz="2600" b="1" dirty="0">
                <a:latin typeface="Times New Roman" pitchFamily="18" charset="0"/>
                <a:cs typeface="Times New Roman" pitchFamily="18" charset="0"/>
              </a:rPr>
              <a:t>a</a:t>
            </a:r>
            <a:r>
              <a:rPr lang="ru-RU" sz="2600" b="1" dirty="0">
                <a:latin typeface="Times New Roman" pitchFamily="18" charset="0"/>
                <a:cs typeface="Times New Roman" pitchFamily="18" charset="0"/>
              </a:rPr>
              <a:t>drenal carcinoma</a:t>
            </a:r>
            <a:endParaRPr lang="ru-RU" sz="2600" b="1" dirty="0">
              <a:ea typeface="Arial Unicode MS" pitchFamily="34" charset="-128"/>
              <a:cs typeface="Arial Unicode MS" pitchFamily="34" charset="-128"/>
            </a:endParaRPr>
          </a:p>
          <a:p>
            <a:r>
              <a:rPr lang="ru-RU" sz="2600" b="1" u="sng" dirty="0">
                <a:latin typeface="Times New Roman" pitchFamily="18" charset="0"/>
                <a:cs typeface="Times New Roman" pitchFamily="18" charset="0"/>
              </a:rPr>
              <a:t>Less common</a:t>
            </a:r>
            <a:r>
              <a:rPr lang="en-US" sz="2600" b="1" u="sng" dirty="0">
                <a:latin typeface="Times New Roman" pitchFamily="18" charset="0"/>
                <a:cs typeface="Times New Roman" pitchFamily="18" charset="0"/>
              </a:rPr>
              <a:t>:</a:t>
            </a: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Micronodular hyperplasia</a:t>
            </a:r>
            <a:r>
              <a:rPr lang="en-US" sz="2600" b="1" dirty="0">
                <a:latin typeface="Times New Roman" pitchFamily="18" charset="0"/>
                <a:cs typeface="Times New Roman" pitchFamily="18" charset="0"/>
              </a:rPr>
              <a:t>, m</a:t>
            </a:r>
            <a:r>
              <a:rPr lang="ru-RU" sz="2600" b="1" dirty="0">
                <a:latin typeface="Times New Roman" pitchFamily="18" charset="0"/>
                <a:cs typeface="Times New Roman" pitchFamily="18" charset="0"/>
              </a:rPr>
              <a:t>acronodular hyperplasia </a:t>
            </a:r>
            <a:endParaRPr lang="ru-RU" sz="2600" b="1" dirty="0">
              <a:ea typeface="Arial Unicode MS" pitchFamily="34" charset="-128"/>
              <a:cs typeface="Arial Unicode MS" pitchFamily="34" charset="-128"/>
            </a:endParaRPr>
          </a:p>
          <a:p>
            <a:r>
              <a:rPr lang="ru-RU" sz="2600" b="1" u="sng" dirty="0">
                <a:latin typeface="Times New Roman" pitchFamily="18" charset="0"/>
                <a:cs typeface="Times New Roman" pitchFamily="18" charset="0"/>
              </a:rPr>
              <a:t>Rare</a:t>
            </a:r>
            <a:r>
              <a:rPr lang="en-US" sz="2600" b="1" u="sng" dirty="0">
                <a:latin typeface="Times New Roman" pitchFamily="18" charset="0"/>
                <a:cs typeface="Times New Roman" pitchFamily="18" charset="0"/>
              </a:rPr>
              <a:t>:</a:t>
            </a:r>
            <a:r>
              <a:rPr lang="en-US" sz="2600" b="1" dirty="0">
                <a:latin typeface="Times New Roman" pitchFamily="18" charset="0"/>
                <a:cs typeface="Times New Roman" pitchFamily="18" charset="0"/>
              </a:rPr>
              <a:t> </a:t>
            </a:r>
            <a:r>
              <a:rPr lang="ru-RU" sz="2600" b="1" dirty="0">
                <a:latin typeface="Times New Roman" pitchFamily="18" charset="0"/>
                <a:cs typeface="Times New Roman" pitchFamily="18" charset="0"/>
              </a:rPr>
              <a:t>McCune-Albright syndrome</a:t>
            </a:r>
            <a:r>
              <a:rPr lang="en-US" sz="2600" b="1" dirty="0">
                <a:latin typeface="Times New Roman" pitchFamily="18" charset="0"/>
                <a:cs typeface="Times New Roman" pitchFamily="18" charset="0"/>
              </a:rPr>
              <a:t>, g</a:t>
            </a:r>
            <a:r>
              <a:rPr lang="ru-RU" sz="2600" b="1" dirty="0">
                <a:latin typeface="Times New Roman" pitchFamily="18" charset="0"/>
                <a:cs typeface="Times New Roman" pitchFamily="18" charset="0"/>
              </a:rPr>
              <a:t>astric inhibitory polypeptide</a:t>
            </a:r>
            <a:endParaRPr lang="ru-RU" sz="2600" b="1" dirty="0">
              <a:ea typeface="Arial Unicode MS" pitchFamily="34" charset="-128"/>
              <a:cs typeface="Arial Unicode MS" pitchFamily="34" charset="-128"/>
            </a:endParaRPr>
          </a:p>
          <a:p>
            <a:pPr>
              <a:buFontTx/>
              <a:buNone/>
            </a:pPr>
            <a:endParaRPr lang="ru-RU" sz="2600" b="1" dirty="0"/>
          </a:p>
        </p:txBody>
      </p:sp>
      <p:sp>
        <p:nvSpPr>
          <p:cNvPr id="4" name="مستطيل 3"/>
          <p:cNvSpPr/>
          <p:nvPr/>
        </p:nvSpPr>
        <p:spPr>
          <a:xfrm>
            <a:off x="5715008" y="357166"/>
            <a:ext cx="3286148" cy="3139321"/>
          </a:xfrm>
          <a:prstGeom prst="rect">
            <a:avLst/>
          </a:prstGeom>
        </p:spPr>
        <p:txBody>
          <a:bodyPr wrap="square">
            <a:spAutoFit/>
          </a:bodyPr>
          <a:lstStyle/>
          <a:p>
            <a:r>
              <a:rPr lang="ar-EG" dirty="0" smtClean="0"/>
              <a:t>: إنتاج زائد </a:t>
            </a:r>
            <a:r>
              <a:rPr lang="ar-EG" dirty="0" err="1" smtClean="0"/>
              <a:t>للكورتزول</a:t>
            </a:r>
            <a:r>
              <a:rPr lang="ar-EG" dirty="0" smtClean="0"/>
              <a:t> و السبب </a:t>
            </a:r>
            <a:r>
              <a:rPr lang="ar-EG" dirty="0" err="1" smtClean="0"/>
              <a:t>الأشيع</a:t>
            </a:r>
            <a:r>
              <a:rPr lang="ar-EG" dirty="0" smtClean="0"/>
              <a:t> هو علاجي المنشأ ( يعني وصف </a:t>
            </a:r>
            <a:r>
              <a:rPr lang="ar-EG" dirty="0" err="1" smtClean="0"/>
              <a:t>البريدنيزون</a:t>
            </a:r>
            <a:r>
              <a:rPr lang="ar-EG" dirty="0" smtClean="0"/>
              <a:t> </a:t>
            </a:r>
            <a:endParaRPr lang="en-US" dirty="0" smtClean="0"/>
          </a:p>
          <a:p>
            <a:endParaRPr lang="en-US" dirty="0" smtClean="0"/>
          </a:p>
          <a:p>
            <a:r>
              <a:rPr lang="ar-EG" dirty="0" smtClean="0"/>
              <a:t>و السبب الثاني هو داء </a:t>
            </a:r>
            <a:r>
              <a:rPr lang="ar-EG" dirty="0" err="1" smtClean="0"/>
              <a:t>كوشينغ</a:t>
            </a:r>
            <a:r>
              <a:rPr lang="ar-EG" dirty="0" smtClean="0"/>
              <a:t> ( متلازمة </a:t>
            </a:r>
            <a:r>
              <a:rPr lang="ar-EG" dirty="0" err="1" smtClean="0"/>
              <a:t>كوشبنغ</a:t>
            </a:r>
            <a:r>
              <a:rPr lang="ar-EG" dirty="0" smtClean="0"/>
              <a:t> ناجمة عن إنتاج زائد </a:t>
            </a:r>
            <a:r>
              <a:rPr lang="ar-EG" dirty="0" err="1" smtClean="0"/>
              <a:t>ل</a:t>
            </a:r>
            <a:r>
              <a:rPr lang="ar-EG" dirty="0" smtClean="0"/>
              <a:t> </a:t>
            </a:r>
            <a:r>
              <a:rPr lang="en-US" dirty="0" smtClean="0"/>
              <a:t>  ACTH</a:t>
            </a:r>
            <a:r>
              <a:rPr lang="ar-EG" dirty="0" smtClean="0"/>
              <a:t> من </a:t>
            </a:r>
            <a:r>
              <a:rPr lang="ar-EG" dirty="0" err="1" smtClean="0"/>
              <a:t>النخامى</a:t>
            </a:r>
            <a:r>
              <a:rPr lang="ar-EG" dirty="0" smtClean="0"/>
              <a:t> الأمامية </a:t>
            </a:r>
            <a:endParaRPr lang="en-US" dirty="0" smtClean="0"/>
          </a:p>
          <a:p>
            <a:r>
              <a:rPr lang="ar-EG" dirty="0" smtClean="0"/>
              <a:t> و مصدر </a:t>
            </a:r>
            <a:r>
              <a:rPr lang="en-US" dirty="0" smtClean="0"/>
              <a:t>ACTH</a:t>
            </a:r>
            <a:r>
              <a:rPr lang="ar-EG" dirty="0" smtClean="0"/>
              <a:t> المنتبذ من ورم غير موجود في </a:t>
            </a:r>
            <a:r>
              <a:rPr lang="ar-EG" dirty="0" err="1" smtClean="0"/>
              <a:t>النخامى</a:t>
            </a:r>
            <a:r>
              <a:rPr lang="ar-EG" dirty="0" smtClean="0"/>
              <a:t> يفرز </a:t>
            </a:r>
            <a:r>
              <a:rPr lang="en-US" dirty="0" smtClean="0"/>
              <a:t>ACTH </a:t>
            </a:r>
            <a:r>
              <a:rPr lang="ar-EG" dirty="0" smtClean="0"/>
              <a:t> , </a:t>
            </a:r>
            <a:r>
              <a:rPr lang="ar-EG" dirty="0" err="1" smtClean="0"/>
              <a:t>و</a:t>
            </a:r>
            <a:r>
              <a:rPr lang="ar-EG" dirty="0" smtClean="0"/>
              <a:t> الذي يسبب بدوره تحرر </a:t>
            </a:r>
            <a:r>
              <a:rPr lang="ar-EG" dirty="0" err="1" smtClean="0"/>
              <a:t>الكورتيزول</a:t>
            </a:r>
            <a:r>
              <a:rPr lang="ar-EG" dirty="0" smtClean="0"/>
              <a:t> من الغدة </a:t>
            </a:r>
            <a:r>
              <a:rPr lang="ar-EG" dirty="0" err="1" smtClean="0"/>
              <a:t>الكظرية</a:t>
            </a:r>
            <a:r>
              <a:rPr lang="ar-EG" dirty="0" smtClean="0"/>
              <a:t> بدون حلقة </a:t>
            </a:r>
            <a:r>
              <a:rPr lang="ar-EG" dirty="0" err="1" smtClean="0"/>
              <a:t>التلقيم</a:t>
            </a:r>
            <a:r>
              <a:rPr lang="ar-EG" dirty="0" smtClean="0"/>
              <a:t> الراجع السلبي الطبيعي </a:t>
            </a:r>
            <a:endParaRPr lang="ar-SY" dirty="0"/>
          </a:p>
        </p:txBody>
      </p:sp>
      <p:sp>
        <p:nvSpPr>
          <p:cNvPr id="5" name="مستطيل 4"/>
          <p:cNvSpPr/>
          <p:nvPr/>
        </p:nvSpPr>
        <p:spPr>
          <a:xfrm rot="10800000" flipV="1">
            <a:off x="5715008" y="3929066"/>
            <a:ext cx="3428992" cy="2585323"/>
          </a:xfrm>
          <a:prstGeom prst="rect">
            <a:avLst/>
          </a:prstGeom>
        </p:spPr>
        <p:txBody>
          <a:bodyPr wrap="square">
            <a:spAutoFit/>
          </a:bodyPr>
          <a:lstStyle/>
          <a:p>
            <a:r>
              <a:rPr lang="en-US" b="1" dirty="0" smtClean="0">
                <a:solidFill>
                  <a:srgbClr val="00B050"/>
                </a:solidFill>
              </a:rPr>
              <a:t>CRH </a:t>
            </a:r>
            <a:r>
              <a:rPr lang="ar-EG" b="1" dirty="0" smtClean="0">
                <a:solidFill>
                  <a:srgbClr val="00B050"/>
                </a:solidFill>
              </a:rPr>
              <a:t> : </a:t>
            </a:r>
            <a:r>
              <a:rPr lang="ar-EG" dirty="0" smtClean="0"/>
              <a:t>الهرمون المحرر </a:t>
            </a:r>
            <a:r>
              <a:rPr lang="ar-EG" dirty="0" err="1" smtClean="0"/>
              <a:t>للكورتيكوتروبين</a:t>
            </a:r>
            <a:r>
              <a:rPr lang="ar-EG" dirty="0" smtClean="0"/>
              <a:t> : يتحرر من </a:t>
            </a:r>
            <a:r>
              <a:rPr lang="ar-EG" dirty="0" err="1" smtClean="0"/>
              <a:t>الوطاء</a:t>
            </a:r>
            <a:r>
              <a:rPr lang="ar-EG" dirty="0" smtClean="0"/>
              <a:t> الأمامي </a:t>
            </a:r>
            <a:r>
              <a:rPr lang="ar-EG" dirty="0" err="1" smtClean="0"/>
              <a:t>و</a:t>
            </a:r>
            <a:r>
              <a:rPr lang="ar-EG" dirty="0" smtClean="0"/>
              <a:t> يسبب تحرر </a:t>
            </a:r>
            <a:r>
              <a:rPr lang="en-US" dirty="0" smtClean="0"/>
              <a:t>ACTH </a:t>
            </a:r>
            <a:r>
              <a:rPr lang="ar-EG" dirty="0" smtClean="0"/>
              <a:t> من </a:t>
            </a:r>
            <a:r>
              <a:rPr lang="ar-EG" dirty="0" err="1" smtClean="0"/>
              <a:t>النخامى</a:t>
            </a:r>
            <a:r>
              <a:rPr lang="ar-EG" dirty="0" smtClean="0"/>
              <a:t> الأمامية </a:t>
            </a:r>
            <a:endParaRPr lang="en-US" dirty="0" smtClean="0"/>
          </a:p>
          <a:p>
            <a:r>
              <a:rPr lang="en-US" b="1" dirty="0" smtClean="0">
                <a:solidFill>
                  <a:srgbClr val="00B050"/>
                </a:solidFill>
              </a:rPr>
              <a:t>ACTH </a:t>
            </a:r>
            <a:r>
              <a:rPr lang="ar-EG" b="1" dirty="0" smtClean="0">
                <a:solidFill>
                  <a:srgbClr val="00B050"/>
                </a:solidFill>
              </a:rPr>
              <a:t> : </a:t>
            </a:r>
            <a:r>
              <a:rPr lang="ar-EG" dirty="0" smtClean="0"/>
              <a:t>الهرمون الموجه القشري </a:t>
            </a:r>
            <a:r>
              <a:rPr lang="ar-EG" dirty="0" err="1" smtClean="0"/>
              <a:t>الكظري</a:t>
            </a:r>
            <a:r>
              <a:rPr lang="ar-EG" dirty="0" smtClean="0"/>
              <a:t> : يتحرر بشكل طبيعي من </a:t>
            </a:r>
            <a:r>
              <a:rPr lang="ar-EG" dirty="0" err="1" smtClean="0"/>
              <a:t>النخامى</a:t>
            </a:r>
            <a:r>
              <a:rPr lang="ar-EG" dirty="0" smtClean="0"/>
              <a:t> الأمامية , </a:t>
            </a:r>
            <a:r>
              <a:rPr lang="ar-EG" dirty="0" err="1" smtClean="0"/>
              <a:t>و</a:t>
            </a:r>
            <a:r>
              <a:rPr lang="ar-EG" dirty="0" smtClean="0"/>
              <a:t> الذي يسبب بدوره تحرر </a:t>
            </a:r>
            <a:r>
              <a:rPr lang="ar-EG" dirty="0" err="1" smtClean="0"/>
              <a:t>الكورتزول</a:t>
            </a:r>
            <a:r>
              <a:rPr lang="ar-EG" dirty="0" smtClean="0"/>
              <a:t> من الغدة </a:t>
            </a:r>
            <a:r>
              <a:rPr lang="ar-EG" dirty="0" err="1" smtClean="0"/>
              <a:t>الكظرية</a:t>
            </a:r>
            <a:r>
              <a:rPr lang="ar-EG" dirty="0" smtClean="0"/>
              <a:t> </a:t>
            </a:r>
            <a:endParaRPr lang="en-US" dirty="0" smtClean="0"/>
          </a:p>
          <a:p>
            <a:r>
              <a:rPr lang="ar-EG" dirty="0" smtClean="0"/>
              <a:t>و </a:t>
            </a:r>
            <a:r>
              <a:rPr lang="ar-EG" dirty="0" err="1" smtClean="0"/>
              <a:t>التلقيم</a:t>
            </a:r>
            <a:r>
              <a:rPr lang="ar-EG" dirty="0" smtClean="0"/>
              <a:t> الراجع الذي يثبط إفراز </a:t>
            </a:r>
            <a:r>
              <a:rPr lang="en-US" dirty="0" smtClean="0"/>
              <a:t>ACTH</a:t>
            </a:r>
            <a:r>
              <a:rPr lang="ar-EG" dirty="0" smtClean="0"/>
              <a:t> هو </a:t>
            </a:r>
            <a:r>
              <a:rPr lang="ar-EG" dirty="0" err="1" smtClean="0"/>
              <a:t>الكورتزول</a:t>
            </a:r>
            <a:endParaRPr lang="en-US" dirty="0" smtClean="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
            <a:ext cx="7715272" cy="1295400"/>
          </a:xfrm>
        </p:spPr>
        <p:txBody>
          <a:bodyPr>
            <a:normAutofit/>
          </a:bodyPr>
          <a:lstStyle/>
          <a:p>
            <a:r>
              <a:rPr lang="ru-RU" sz="3400" b="1" dirty="0">
                <a:ea typeface="Arial Unicode MS" pitchFamily="34" charset="-128"/>
                <a:cs typeface="Arial Unicode MS" pitchFamily="34" charset="-128"/>
              </a:rPr>
              <a:t>Clinical features of Cushing's syndrome</a:t>
            </a:r>
            <a:endParaRPr lang="ru-RU" sz="3400" dirty="0">
              <a:ea typeface="Arial Unicode MS" pitchFamily="34" charset="-128"/>
              <a:cs typeface="Arial Unicode MS" pitchFamily="34" charset="-128"/>
            </a:endParaRPr>
          </a:p>
        </p:txBody>
      </p:sp>
      <p:sp>
        <p:nvSpPr>
          <p:cNvPr id="16387" name="Rectangle 3"/>
          <p:cNvSpPr>
            <a:spLocks noGrp="1" noChangeArrowheads="1"/>
          </p:cNvSpPr>
          <p:nvPr>
            <p:ph type="body" idx="1"/>
          </p:nvPr>
        </p:nvSpPr>
        <p:spPr>
          <a:xfrm>
            <a:off x="0" y="1000108"/>
            <a:ext cx="6429388" cy="5262580"/>
          </a:xfrm>
        </p:spPr>
        <p:txBody>
          <a:bodyPr>
            <a:normAutofit fontScale="92500" lnSpcReduction="20000"/>
          </a:bodyPr>
          <a:lstStyle/>
          <a:p>
            <a:pPr>
              <a:lnSpc>
                <a:spcPct val="90000"/>
              </a:lnSpc>
            </a:pPr>
            <a:r>
              <a:rPr lang="en-US" sz="2600" b="1" dirty="0">
                <a:ea typeface="Arial Unicode MS" pitchFamily="34" charset="-128"/>
                <a:cs typeface="Arial Unicode MS" pitchFamily="34" charset="-128"/>
              </a:rPr>
              <a:t>90% - </a:t>
            </a:r>
            <a:r>
              <a:rPr lang="en-US" sz="2600" b="1" dirty="0">
                <a:solidFill>
                  <a:srgbClr val="C00000"/>
                </a:solidFill>
                <a:ea typeface="Arial Unicode MS" pitchFamily="34" charset="-128"/>
                <a:cs typeface="Arial Unicode MS" pitchFamily="34" charset="-128"/>
              </a:rPr>
              <a:t>Central </a:t>
            </a:r>
            <a:r>
              <a:rPr lang="ru-RU" sz="2600" b="1" dirty="0">
                <a:solidFill>
                  <a:srgbClr val="C00000"/>
                </a:solidFill>
                <a:ea typeface="Arial Unicode MS" pitchFamily="34" charset="-128"/>
                <a:cs typeface="Arial Unicode MS" pitchFamily="34" charset="-128"/>
              </a:rPr>
              <a:t>(truncal)</a:t>
            </a:r>
            <a:r>
              <a:rPr lang="en-US" sz="2600" b="1" dirty="0">
                <a:solidFill>
                  <a:srgbClr val="C00000"/>
                </a:solidFill>
                <a:ea typeface="Arial Unicode MS" pitchFamily="34" charset="-128"/>
                <a:cs typeface="Arial Unicode MS" pitchFamily="34" charset="-128"/>
              </a:rPr>
              <a:t> obesity</a:t>
            </a:r>
            <a:r>
              <a:rPr lang="en-US" sz="2600" b="1" dirty="0">
                <a:ea typeface="Arial Unicode MS" pitchFamily="34" charset="-128"/>
                <a:cs typeface="Arial Unicode MS" pitchFamily="34" charset="-128"/>
              </a:rPr>
              <a:t>. </a:t>
            </a:r>
            <a:r>
              <a:rPr lang="ru-RU" sz="2600" b="1" dirty="0">
                <a:ea typeface="Arial Unicode MS" pitchFamily="34" charset="-128"/>
                <a:cs typeface="Arial Unicode MS" pitchFamily="34" charset="-128"/>
              </a:rPr>
              <a:t>Fat deposits may appear in the cheeks (moon facies), in the dorsocervical area (buffalo hump), and the supraclavicular area</a:t>
            </a:r>
            <a:r>
              <a:rPr lang="en-US" sz="2600" b="1" dirty="0">
                <a:ea typeface="Arial Unicode MS" pitchFamily="34" charset="-128"/>
                <a:cs typeface="Arial Unicode MS" pitchFamily="34" charset="-128"/>
              </a:rPr>
              <a:t>  </a:t>
            </a:r>
            <a:r>
              <a:rPr lang="ru-RU" sz="2600" b="1" dirty="0">
                <a:ea typeface="Arial Unicode MS" pitchFamily="34" charset="-128"/>
                <a:cs typeface="Arial Unicode MS" pitchFamily="34" charset="-128"/>
              </a:rPr>
              <a:t> </a:t>
            </a:r>
            <a:endParaRPr lang="en-US" sz="2600" b="1" dirty="0">
              <a:ea typeface="Arial Unicode MS" pitchFamily="34" charset="-128"/>
              <a:cs typeface="Arial Unicode MS" pitchFamily="34" charset="-128"/>
            </a:endParaRPr>
          </a:p>
          <a:p>
            <a:pPr>
              <a:lnSpc>
                <a:spcPct val="90000"/>
              </a:lnSpc>
            </a:pPr>
            <a:r>
              <a:rPr lang="en-US" sz="2600" b="1" dirty="0">
                <a:solidFill>
                  <a:srgbClr val="C00000"/>
                </a:solidFill>
                <a:ea typeface="Arial Unicode MS" pitchFamily="34" charset="-128"/>
                <a:cs typeface="Arial Unicode MS" pitchFamily="34" charset="-128"/>
              </a:rPr>
              <a:t>85% - Hypertension</a:t>
            </a:r>
          </a:p>
          <a:p>
            <a:pPr>
              <a:lnSpc>
                <a:spcPct val="90000"/>
              </a:lnSpc>
            </a:pPr>
            <a:r>
              <a:rPr lang="en-US" sz="2600" b="1" dirty="0">
                <a:cs typeface="Times New Roman" pitchFamily="18" charset="0"/>
              </a:rPr>
              <a:t>65% - P</a:t>
            </a:r>
            <a:r>
              <a:rPr lang="ru-RU" sz="2600" b="1" dirty="0">
                <a:cs typeface="Times New Roman" pitchFamily="18" charset="0"/>
              </a:rPr>
              <a:t>resence of </a:t>
            </a:r>
            <a:r>
              <a:rPr lang="ru-RU" sz="2600" b="1" dirty="0">
                <a:solidFill>
                  <a:srgbClr val="C00000"/>
                </a:solidFill>
                <a:cs typeface="Times New Roman" pitchFamily="18" charset="0"/>
              </a:rPr>
              <a:t>multiple purple striae </a:t>
            </a:r>
            <a:r>
              <a:rPr lang="ru-RU" sz="2600" b="1" dirty="0">
                <a:cs typeface="Times New Roman" pitchFamily="18" charset="0"/>
              </a:rPr>
              <a:t>with a diameter &gt;1 cm on the abdomen or proximal extremities </a:t>
            </a:r>
            <a:endParaRPr lang="en-US" sz="2600" b="1" dirty="0">
              <a:ea typeface="Arial Unicode MS" pitchFamily="34" charset="-128"/>
              <a:cs typeface="Arial Unicode MS" pitchFamily="34" charset="-128"/>
            </a:endParaRPr>
          </a:p>
          <a:p>
            <a:pPr>
              <a:lnSpc>
                <a:spcPct val="90000"/>
              </a:lnSpc>
            </a:pPr>
            <a:r>
              <a:rPr lang="en-US" sz="2600" b="1" dirty="0">
                <a:cs typeface="Times New Roman" pitchFamily="18" charset="0"/>
              </a:rPr>
              <a:t>60% - </a:t>
            </a:r>
            <a:r>
              <a:rPr lang="ru-RU" sz="2600" b="1" dirty="0">
                <a:solidFill>
                  <a:srgbClr val="C00000"/>
                </a:solidFill>
                <a:cs typeface="Times New Roman" pitchFamily="18" charset="0"/>
              </a:rPr>
              <a:t>Muscle wasting and weakness </a:t>
            </a:r>
            <a:r>
              <a:rPr lang="ru-RU" sz="2600" b="1" dirty="0">
                <a:cs typeface="Times New Roman" pitchFamily="18" charset="0"/>
              </a:rPr>
              <a:t>affect the proximal muscles of leg and shoulder girdle</a:t>
            </a:r>
            <a:endParaRPr lang="en-US" sz="2600" b="1" dirty="0">
              <a:cs typeface="Times New Roman" pitchFamily="18" charset="0"/>
            </a:endParaRPr>
          </a:p>
          <a:p>
            <a:pPr>
              <a:lnSpc>
                <a:spcPct val="90000"/>
              </a:lnSpc>
            </a:pPr>
            <a:r>
              <a:rPr lang="en-US" sz="2600" b="1" dirty="0">
                <a:cs typeface="Times New Roman" pitchFamily="18" charset="0"/>
              </a:rPr>
              <a:t>40% - </a:t>
            </a:r>
            <a:r>
              <a:rPr lang="ru-RU" sz="2600" b="1" dirty="0">
                <a:solidFill>
                  <a:srgbClr val="C00000"/>
                </a:solidFill>
                <a:cs typeface="Times New Roman" pitchFamily="18" charset="0"/>
              </a:rPr>
              <a:t>Easy bruising of the skin </a:t>
            </a:r>
            <a:endParaRPr lang="ru-RU" sz="2600" b="1" dirty="0">
              <a:solidFill>
                <a:srgbClr val="C00000"/>
              </a:solidFill>
              <a:ea typeface="Arial Unicode MS" pitchFamily="34" charset="-128"/>
              <a:cs typeface="Arial Unicode MS" pitchFamily="34" charset="-128"/>
            </a:endParaRPr>
          </a:p>
          <a:p>
            <a:pPr>
              <a:lnSpc>
                <a:spcPct val="90000"/>
              </a:lnSpc>
            </a:pPr>
            <a:r>
              <a:rPr lang="en-US" sz="2600" b="1" dirty="0"/>
              <a:t>40% - </a:t>
            </a:r>
            <a:r>
              <a:rPr lang="en-US" sz="2600" b="1" dirty="0" smtClean="0">
                <a:solidFill>
                  <a:srgbClr val="C00000"/>
                </a:solidFill>
              </a:rPr>
              <a:t>Osteoporosis</a:t>
            </a:r>
            <a:endParaRPr lang="ar-SY" sz="2600" b="1" dirty="0" smtClean="0">
              <a:solidFill>
                <a:srgbClr val="C00000"/>
              </a:solidFill>
            </a:endParaRPr>
          </a:p>
          <a:p>
            <a:pPr>
              <a:lnSpc>
                <a:spcPct val="90000"/>
              </a:lnSpc>
            </a:pPr>
            <a:r>
              <a:rPr lang="ru-RU" sz="2600" b="1" u="sng" dirty="0" smtClean="0">
                <a:cs typeface="Times New Roman" pitchFamily="18" charset="0"/>
              </a:rPr>
              <a:t> Hyperpigmentation</a:t>
            </a:r>
            <a:r>
              <a:rPr lang="ru-RU" sz="2600" b="1" dirty="0" smtClean="0">
                <a:cs typeface="Times New Roman" pitchFamily="18" charset="0"/>
              </a:rPr>
              <a:t> (palmar creases and pressure points) </a:t>
            </a:r>
            <a:endParaRPr lang="ar-SY" sz="2600" b="1" dirty="0" smtClean="0">
              <a:solidFill>
                <a:srgbClr val="C00000"/>
              </a:solidFill>
            </a:endParaRPr>
          </a:p>
          <a:p>
            <a:pPr>
              <a:lnSpc>
                <a:spcPct val="90000"/>
              </a:lnSpc>
            </a:pPr>
            <a:r>
              <a:rPr lang="ru-RU" sz="2600" b="1" dirty="0" smtClean="0">
                <a:cs typeface="Times New Roman" pitchFamily="18" charset="0"/>
              </a:rPr>
              <a:t>hirsutism and acne</a:t>
            </a:r>
            <a:r>
              <a:rPr lang="ar-SY" sz="2600" b="1" dirty="0" smtClean="0">
                <a:cs typeface="Times New Roman" pitchFamily="18" charset="0"/>
              </a:rPr>
              <a:t> </a:t>
            </a:r>
            <a:r>
              <a:rPr lang="ru-RU" sz="2600" b="1" dirty="0" smtClean="0">
                <a:cs typeface="Times New Roman" pitchFamily="18" charset="0"/>
              </a:rPr>
              <a:t>Depression, lethargy, and insomnia </a:t>
            </a:r>
            <a:r>
              <a:rPr lang="ar-SY" sz="2600" b="1" dirty="0" smtClean="0">
                <a:cs typeface="Times New Roman" pitchFamily="18" charset="0"/>
              </a:rPr>
              <a:t> </a:t>
            </a:r>
          </a:p>
          <a:p>
            <a:pPr>
              <a:lnSpc>
                <a:spcPct val="90000"/>
              </a:lnSpc>
            </a:pPr>
            <a:endParaRPr lang="ar-SY" sz="2600" b="1" dirty="0" smtClean="0">
              <a:cs typeface="Times New Roman" pitchFamily="18" charset="0"/>
            </a:endParaRPr>
          </a:p>
          <a:p>
            <a:pPr>
              <a:lnSpc>
                <a:spcPct val="90000"/>
              </a:lnSpc>
            </a:pPr>
            <a:endParaRPr lang="ru-RU" sz="2600" b="1" dirty="0">
              <a:solidFill>
                <a:srgbClr val="C00000"/>
              </a:solidFill>
            </a:endParaRPr>
          </a:p>
        </p:txBody>
      </p:sp>
      <p:sp>
        <p:nvSpPr>
          <p:cNvPr id="4" name="مستطيل 3"/>
          <p:cNvSpPr/>
          <p:nvPr/>
        </p:nvSpPr>
        <p:spPr>
          <a:xfrm>
            <a:off x="6286512" y="1500174"/>
            <a:ext cx="2857488" cy="2246769"/>
          </a:xfrm>
          <a:prstGeom prst="rect">
            <a:avLst/>
          </a:prstGeom>
        </p:spPr>
        <p:txBody>
          <a:bodyPr wrap="square">
            <a:spAutoFit/>
          </a:bodyPr>
          <a:lstStyle/>
          <a:p>
            <a:r>
              <a:rPr lang="ar-EG" sz="2000" b="1" dirty="0" smtClean="0">
                <a:solidFill>
                  <a:srgbClr val="FF0000"/>
                </a:solidFill>
              </a:rPr>
              <a:t>الأعراض </a:t>
            </a:r>
            <a:r>
              <a:rPr lang="ar-EG" sz="2000" b="1" dirty="0" err="1" smtClean="0">
                <a:solidFill>
                  <a:srgbClr val="FF0000"/>
                </a:solidFill>
              </a:rPr>
              <a:t>و</a:t>
            </a:r>
            <a:r>
              <a:rPr lang="ar-EG" sz="2000" b="1" dirty="0" smtClean="0">
                <a:solidFill>
                  <a:srgbClr val="FF0000"/>
                </a:solidFill>
              </a:rPr>
              <a:t> العلامات : </a:t>
            </a:r>
            <a:endParaRPr lang="en-US" sz="2000" b="1" dirty="0" smtClean="0">
              <a:solidFill>
                <a:srgbClr val="FF0000"/>
              </a:solidFill>
            </a:endParaRPr>
          </a:p>
          <a:p>
            <a:r>
              <a:rPr lang="ar-EG" sz="2000" b="1" dirty="0" smtClean="0"/>
              <a:t>البدانة </a:t>
            </a:r>
            <a:r>
              <a:rPr lang="ar-EG" sz="2000" b="1" dirty="0" err="1" smtClean="0"/>
              <a:t>الجذعية</a:t>
            </a:r>
            <a:r>
              <a:rPr lang="ar-EG" sz="2000" b="1" dirty="0" smtClean="0"/>
              <a:t> , </a:t>
            </a:r>
            <a:r>
              <a:rPr lang="ar-EG" sz="2000" b="1" dirty="0" err="1" smtClean="0"/>
              <a:t>الشعرانية</a:t>
            </a:r>
            <a:r>
              <a:rPr lang="ar-EG" sz="2000" b="1" dirty="0" smtClean="0"/>
              <a:t> , الوجه </a:t>
            </a:r>
            <a:r>
              <a:rPr lang="ar-EG" sz="2000" b="1" dirty="0" err="1" smtClean="0"/>
              <a:t>البدري</a:t>
            </a:r>
            <a:r>
              <a:rPr lang="ar-EG" sz="2000" b="1" dirty="0" smtClean="0"/>
              <a:t> , العد , خطوط </a:t>
            </a:r>
            <a:r>
              <a:rPr lang="ar-EG" sz="2000" b="1" dirty="0" err="1" smtClean="0"/>
              <a:t>ارجوانية</a:t>
            </a:r>
            <a:r>
              <a:rPr lang="ar-EG" sz="2000" b="1" dirty="0" smtClean="0"/>
              <a:t> , فرط التوتر الشرياني , الداء السكري , الضعف , </a:t>
            </a:r>
            <a:r>
              <a:rPr lang="ar-EG" sz="2000" b="1" dirty="0" err="1" smtClean="0"/>
              <a:t>الإكتئاب</a:t>
            </a:r>
            <a:r>
              <a:rPr lang="ar-EG" sz="2000" b="1" dirty="0" smtClean="0"/>
              <a:t> , سهولة </a:t>
            </a:r>
            <a:r>
              <a:rPr lang="ar-EG" sz="2000" b="1" dirty="0" err="1" smtClean="0"/>
              <a:t>التكدم</a:t>
            </a:r>
            <a:r>
              <a:rPr lang="ar-EG" sz="2000" b="1" dirty="0" smtClean="0"/>
              <a:t> , </a:t>
            </a:r>
            <a:r>
              <a:rPr lang="ar-EG" sz="2000" b="1" dirty="0" err="1" smtClean="0"/>
              <a:t>الإعتلال</a:t>
            </a:r>
            <a:r>
              <a:rPr lang="ar-EG" sz="2000" b="1" dirty="0" smtClean="0"/>
              <a:t> العضلي </a:t>
            </a:r>
            <a:endParaRPr lang="en-US" sz="2000" b="1" dirty="0" smtClean="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
            <a:ext cx="6858016" cy="714355"/>
          </a:xfrm>
        </p:spPr>
        <p:txBody>
          <a:bodyPr>
            <a:normAutofit/>
          </a:bodyPr>
          <a:lstStyle/>
          <a:p>
            <a:r>
              <a:rPr lang="ru-RU" sz="3400" b="1" dirty="0">
                <a:solidFill>
                  <a:srgbClr val="990000"/>
                </a:solidFill>
                <a:ea typeface="Arial Unicode MS" pitchFamily="34" charset="-128"/>
                <a:cs typeface="Arial Unicode MS" pitchFamily="34" charset="-128"/>
              </a:rPr>
              <a:t>Investigation of Cushing's syndrome</a:t>
            </a:r>
            <a:r>
              <a:rPr lang="ru-RU" sz="3400" b="1" i="0" dirty="0">
                <a:ea typeface="Arial Unicode MS" pitchFamily="34" charset="-128"/>
                <a:cs typeface="Arial Unicode MS" pitchFamily="34" charset="-128"/>
              </a:rPr>
              <a:t> </a:t>
            </a:r>
          </a:p>
        </p:txBody>
      </p:sp>
      <p:sp>
        <p:nvSpPr>
          <p:cNvPr id="18435" name="Rectangle 3"/>
          <p:cNvSpPr>
            <a:spLocks noGrp="1" noChangeArrowheads="1"/>
          </p:cNvSpPr>
          <p:nvPr>
            <p:ph type="body" idx="1"/>
          </p:nvPr>
        </p:nvSpPr>
        <p:spPr>
          <a:xfrm>
            <a:off x="0" y="571480"/>
            <a:ext cx="6715140" cy="5691208"/>
          </a:xfrm>
        </p:spPr>
        <p:txBody>
          <a:bodyPr>
            <a:normAutofit/>
          </a:bodyPr>
          <a:lstStyle/>
          <a:p>
            <a:r>
              <a:rPr lang="ru-RU" sz="2000" b="1" dirty="0" smtClean="0">
                <a:solidFill>
                  <a:srgbClr val="990000"/>
                </a:solidFill>
                <a:latin typeface="Times New Roman" pitchFamily="18" charset="0"/>
                <a:ea typeface="Arial Unicode MS" pitchFamily="34" charset="-128"/>
                <a:cs typeface="Arial Unicode MS" pitchFamily="34" charset="-128"/>
              </a:rPr>
              <a:t>Urinary </a:t>
            </a:r>
            <a:r>
              <a:rPr lang="ru-RU" sz="2000" b="1" dirty="0">
                <a:solidFill>
                  <a:srgbClr val="990000"/>
                </a:solidFill>
                <a:latin typeface="Times New Roman" pitchFamily="18" charset="0"/>
                <a:ea typeface="Arial Unicode MS" pitchFamily="34" charset="-128"/>
                <a:cs typeface="Arial Unicode MS" pitchFamily="34" charset="-128"/>
              </a:rPr>
              <a:t>free cortisol</a:t>
            </a:r>
            <a:r>
              <a:rPr lang="ru-RU" sz="2000" b="1" dirty="0">
                <a:solidFill>
                  <a:srgbClr val="FF0000"/>
                </a:solidFill>
                <a:latin typeface="Times New Roman" pitchFamily="18" charset="0"/>
                <a:ea typeface="Arial Unicode MS" pitchFamily="34" charset="-128"/>
                <a:cs typeface="Arial Unicode MS" pitchFamily="34" charset="-128"/>
              </a:rPr>
              <a:t> </a:t>
            </a:r>
            <a:br>
              <a:rPr lang="ru-RU" sz="2000" b="1" dirty="0">
                <a:solidFill>
                  <a:srgbClr val="FF0000"/>
                </a:solidFill>
                <a:latin typeface="Times New Roman" pitchFamily="18" charset="0"/>
                <a:ea typeface="Arial Unicode MS" pitchFamily="34" charset="-128"/>
                <a:cs typeface="Arial Unicode MS" pitchFamily="34" charset="-128"/>
              </a:rPr>
            </a:br>
            <a:r>
              <a:rPr lang="ru-RU" sz="2000" b="1" dirty="0">
                <a:latin typeface="Times New Roman" pitchFamily="18" charset="0"/>
                <a:ea typeface="Arial Unicode MS" pitchFamily="34" charset="-128"/>
                <a:cs typeface="Arial Unicode MS" pitchFamily="34" charset="-128"/>
              </a:rPr>
              <a:t>The measurement of 24 hour excretion of cortisol in urine integrates the variations in plasma free cortisol concentrations seen during the entire day; </a:t>
            </a:r>
            <a:endParaRPr lang="ar-SY" sz="2000" b="1" dirty="0" smtClean="0">
              <a:latin typeface="Times New Roman" pitchFamily="18" charset="0"/>
              <a:ea typeface="Arial Unicode MS" pitchFamily="34" charset="-128"/>
              <a:cs typeface="Arial Unicode MS" pitchFamily="34" charset="-128"/>
            </a:endParaRPr>
          </a:p>
          <a:p>
            <a:r>
              <a:rPr lang="ru-RU" sz="2000" dirty="0" smtClean="0">
                <a:solidFill>
                  <a:srgbClr val="990000"/>
                </a:solidFill>
                <a:ea typeface="Arial Unicode MS" pitchFamily="34" charset="-128"/>
                <a:cs typeface="Arial Unicode MS" pitchFamily="34" charset="-128"/>
              </a:rPr>
              <a:t> </a:t>
            </a:r>
            <a:r>
              <a:rPr lang="ru-RU" sz="2000" b="1" dirty="0" smtClean="0">
                <a:solidFill>
                  <a:srgbClr val="990000"/>
                </a:solidFill>
                <a:ea typeface="Arial Unicode MS" pitchFamily="34" charset="-128"/>
                <a:cs typeface="Arial Unicode MS" pitchFamily="34" charset="-128"/>
              </a:rPr>
              <a:t>Dexamethasone suppression tests </a:t>
            </a:r>
            <a:endParaRPr lang="en-US" sz="2000" dirty="0" smtClean="0">
              <a:solidFill>
                <a:srgbClr val="990000"/>
              </a:solidFill>
              <a:ea typeface="Arial Unicode MS" pitchFamily="34" charset="-128"/>
              <a:cs typeface="Arial Unicode MS" pitchFamily="34" charset="-128"/>
            </a:endParaRPr>
          </a:p>
          <a:p>
            <a:pPr>
              <a:buFontTx/>
              <a:buNone/>
            </a:pPr>
            <a:r>
              <a:rPr lang="en-US" sz="2000" dirty="0" smtClean="0">
                <a:ea typeface="Arial Unicode MS" pitchFamily="34" charset="-128"/>
                <a:cs typeface="Arial Unicode MS" pitchFamily="34" charset="-128"/>
              </a:rPr>
              <a:t>   </a:t>
            </a:r>
            <a:r>
              <a:rPr lang="ru-RU" sz="2000" dirty="0" smtClean="0">
                <a:ea typeface="Arial Unicode MS" pitchFamily="34" charset="-128"/>
                <a:cs typeface="Arial Unicode MS" pitchFamily="34" charset="-128"/>
              </a:rPr>
              <a:t>In normal subjects, administration of a supraphysiological dose of glucocorticoid results in suppression of ACTH and hence of cortisol secretion (cortisol &lt;50 nmol/l). </a:t>
            </a:r>
            <a:endParaRPr lang="ru-RU" sz="2000" dirty="0" smtClean="0"/>
          </a:p>
          <a:p>
            <a:r>
              <a:rPr lang="ru-RU" sz="2000" b="1" dirty="0" smtClean="0">
                <a:solidFill>
                  <a:srgbClr val="C00000"/>
                </a:solidFill>
                <a:ea typeface="Arial Unicode MS" pitchFamily="34" charset="-128"/>
                <a:cs typeface="Arial Unicode MS" pitchFamily="34" charset="-128"/>
              </a:rPr>
              <a:t>Insulin tolerance test</a:t>
            </a:r>
            <a:r>
              <a:rPr lang="ru-RU" sz="2000" i="1" dirty="0" smtClean="0">
                <a:solidFill>
                  <a:srgbClr val="C00000"/>
                </a:solidFill>
                <a:ea typeface="Arial Unicode MS" pitchFamily="34" charset="-128"/>
                <a:cs typeface="Arial Unicode MS" pitchFamily="34" charset="-128"/>
              </a:rPr>
              <a:t> </a:t>
            </a:r>
            <a:r>
              <a:rPr lang="ar-SY" sz="2000" i="1" dirty="0" smtClean="0">
                <a:solidFill>
                  <a:srgbClr val="C00000"/>
                </a:solidFill>
                <a:ea typeface="Arial Unicode MS" pitchFamily="34" charset="-128"/>
                <a:cs typeface="Arial Unicode MS" pitchFamily="34" charset="-128"/>
              </a:rPr>
              <a:t>         </a:t>
            </a:r>
            <a:r>
              <a:rPr lang="ru-RU" sz="2000" b="1" dirty="0" smtClean="0">
                <a:solidFill>
                  <a:srgbClr val="3333CC"/>
                </a:solidFill>
                <a:ea typeface="Arial Unicode MS" pitchFamily="34" charset="-128"/>
                <a:cs typeface="Arial Unicode MS" pitchFamily="34" charset="-128"/>
              </a:rPr>
              <a:t>Confirmatory tests</a:t>
            </a:r>
            <a:r>
              <a:rPr lang="ru-RU" sz="2000" dirty="0" smtClean="0">
                <a:ea typeface="Arial Unicode MS" pitchFamily="34" charset="-128"/>
                <a:cs typeface="Arial Unicode MS" pitchFamily="34" charset="-128"/>
              </a:rPr>
              <a:t> </a:t>
            </a:r>
            <a:r>
              <a:rPr lang="ru-RU" sz="2000" dirty="0" smtClean="0">
                <a:solidFill>
                  <a:srgbClr val="FF0000"/>
                </a:solidFill>
                <a:ea typeface="Arial Unicode MS" pitchFamily="34" charset="-128"/>
                <a:cs typeface="Arial Unicode MS" pitchFamily="34" charset="-128"/>
              </a:rPr>
              <a:t/>
            </a:r>
            <a:br>
              <a:rPr lang="ru-RU" sz="2000" dirty="0" smtClean="0">
                <a:solidFill>
                  <a:srgbClr val="FF0000"/>
                </a:solidFill>
                <a:ea typeface="Arial Unicode MS" pitchFamily="34" charset="-128"/>
                <a:cs typeface="Arial Unicode MS" pitchFamily="34" charset="-128"/>
              </a:rPr>
            </a:br>
            <a:r>
              <a:rPr lang="ru-RU" sz="2000" b="1" dirty="0" smtClean="0">
                <a:ea typeface="Arial Unicode MS" pitchFamily="34" charset="-128"/>
                <a:cs typeface="Arial Unicode MS" pitchFamily="34" charset="-128"/>
              </a:rPr>
              <a:t>In </a:t>
            </a:r>
            <a:r>
              <a:rPr lang="ru-RU" sz="2000" b="1" u="sng" dirty="0" smtClean="0">
                <a:ea typeface="Arial Unicode MS" pitchFamily="34" charset="-128"/>
                <a:cs typeface="Arial Unicode MS" pitchFamily="34" charset="-128"/>
              </a:rPr>
              <a:t>normal subjects</a:t>
            </a:r>
            <a:r>
              <a:rPr lang="ru-RU" sz="2000" b="1" dirty="0" smtClean="0">
                <a:ea typeface="Arial Unicode MS" pitchFamily="34" charset="-128"/>
                <a:cs typeface="Arial Unicode MS" pitchFamily="34" charset="-128"/>
              </a:rPr>
              <a:t> and those with pseudo-Cushing's, insulin induced </a:t>
            </a:r>
            <a:r>
              <a:rPr lang="ru-RU" sz="2000" b="1" u="sng" dirty="0" smtClean="0">
                <a:ea typeface="Arial Unicode MS" pitchFamily="34" charset="-128"/>
                <a:cs typeface="Arial Unicode MS" pitchFamily="34" charset="-128"/>
              </a:rPr>
              <a:t>hypoglycaemia (blood glucose concentration &lt;2.2 mmol/l) results in a rise of ACTH and cortisol concentrations</a:t>
            </a:r>
            <a:r>
              <a:rPr lang="ru-RU" sz="2000" b="1" dirty="0" smtClean="0">
                <a:ea typeface="Arial Unicode MS" pitchFamily="34" charset="-128"/>
                <a:cs typeface="Arial Unicode MS" pitchFamily="34" charset="-128"/>
              </a:rPr>
              <a:t>. This response to hypoglycaemia is lost in most cases of Cushing's syndrome (90%). This test is contraindicated in anyone with a history of epilepsy or cardiac disease and in those with hypothyroidism and hypoadrenalism</a:t>
            </a:r>
            <a:endParaRPr lang="ar-SY" sz="2000" b="1" dirty="0" smtClean="0">
              <a:latin typeface="Times New Roman" pitchFamily="18" charset="0"/>
              <a:ea typeface="Arial Unicode MS" pitchFamily="34" charset="-128"/>
              <a:cs typeface="Arial Unicode MS" pitchFamily="34" charset="-128"/>
            </a:endParaRPr>
          </a:p>
          <a:p>
            <a:endParaRPr lang="ru-RU" sz="2600" b="1" dirty="0">
              <a:latin typeface="Times New Roman" pitchFamily="18" charset="0"/>
              <a:ea typeface="Arial Unicode MS" pitchFamily="34" charset="-128"/>
              <a:cs typeface="Arial Unicode MS" pitchFamily="34" charset="-128"/>
            </a:endParaRPr>
          </a:p>
          <a:p>
            <a:endParaRPr lang="ru-RU" sz="2600" b="1" dirty="0">
              <a:latin typeface="Times New Roman" pitchFamily="18" charset="0"/>
            </a:endParaRPr>
          </a:p>
        </p:txBody>
      </p:sp>
      <p:sp>
        <p:nvSpPr>
          <p:cNvPr id="4" name="مستطيل 3"/>
          <p:cNvSpPr/>
          <p:nvPr/>
        </p:nvSpPr>
        <p:spPr>
          <a:xfrm>
            <a:off x="6572264" y="714356"/>
            <a:ext cx="2571736" cy="4801314"/>
          </a:xfrm>
          <a:prstGeom prst="rect">
            <a:avLst/>
          </a:prstGeom>
        </p:spPr>
        <p:txBody>
          <a:bodyPr wrap="square">
            <a:spAutoFit/>
          </a:bodyPr>
          <a:lstStyle/>
          <a:p>
            <a:r>
              <a:rPr lang="ar-EG" b="1" dirty="0" smtClean="0">
                <a:solidFill>
                  <a:srgbClr val="FF0000"/>
                </a:solidFill>
              </a:rPr>
              <a:t>التشخيص : </a:t>
            </a:r>
            <a:r>
              <a:rPr lang="ar-EG" dirty="0" smtClean="0"/>
              <a:t>قياس </a:t>
            </a:r>
            <a:r>
              <a:rPr lang="ar-EG" dirty="0" err="1" smtClean="0"/>
              <a:t>كورتزول</a:t>
            </a:r>
            <a:r>
              <a:rPr lang="ar-EG" dirty="0" smtClean="0"/>
              <a:t> البول أو منتجات تحطم </a:t>
            </a:r>
            <a:r>
              <a:rPr lang="ar-EG" dirty="0" err="1" smtClean="0"/>
              <a:t>الكورتزول</a:t>
            </a:r>
            <a:r>
              <a:rPr lang="ar-EG" dirty="0" smtClean="0"/>
              <a:t> ( </a:t>
            </a:r>
            <a:r>
              <a:rPr lang="en-US" dirty="0" smtClean="0"/>
              <a:t>17</a:t>
            </a:r>
            <a:r>
              <a:rPr lang="ar-EG" dirty="0" smtClean="0"/>
              <a:t>- </a:t>
            </a:r>
            <a:r>
              <a:rPr lang="ar-EG" dirty="0" err="1" smtClean="0"/>
              <a:t>هيدروكسي</a:t>
            </a:r>
            <a:r>
              <a:rPr lang="ar-EG" dirty="0" smtClean="0"/>
              <a:t> </a:t>
            </a:r>
            <a:r>
              <a:rPr lang="ar-EG" dirty="0" err="1" smtClean="0"/>
              <a:t>كورتكوستيروئيد</a:t>
            </a:r>
            <a:r>
              <a:rPr lang="ar-EG" dirty="0" smtClean="0"/>
              <a:t> في البول ) </a:t>
            </a:r>
            <a:r>
              <a:rPr lang="ar-EG" dirty="0" err="1" smtClean="0"/>
              <a:t>و</a:t>
            </a:r>
            <a:r>
              <a:rPr lang="ar-EG" dirty="0" smtClean="0"/>
              <a:t> قياس مستوى </a:t>
            </a:r>
            <a:r>
              <a:rPr lang="ar-EG" dirty="0" err="1" smtClean="0"/>
              <a:t>الكورتزول</a:t>
            </a:r>
            <a:r>
              <a:rPr lang="ar-EG" dirty="0" smtClean="0"/>
              <a:t> المصلي ( أعلى في الصباح </a:t>
            </a:r>
            <a:r>
              <a:rPr lang="ar-EG" dirty="0" err="1" smtClean="0"/>
              <a:t>و</a:t>
            </a:r>
            <a:r>
              <a:rPr lang="ar-EG" dirty="0" smtClean="0"/>
              <a:t> أخفض في الليل عند الأصحاء ) , </a:t>
            </a:r>
            <a:r>
              <a:rPr lang="ar-EG" dirty="0" err="1" smtClean="0"/>
              <a:t>الكهارل</a:t>
            </a:r>
            <a:endParaRPr lang="en-US" dirty="0" smtClean="0"/>
          </a:p>
          <a:p>
            <a:r>
              <a:rPr lang="ar-EG" dirty="0" smtClean="0"/>
              <a:t>و </a:t>
            </a:r>
            <a:r>
              <a:rPr lang="ar-EG" b="1" dirty="0" smtClean="0">
                <a:solidFill>
                  <a:srgbClr val="C00000"/>
                </a:solidFill>
              </a:rPr>
              <a:t>اختبار التثبيط </a:t>
            </a:r>
            <a:r>
              <a:rPr lang="ar-EG" b="1" dirty="0" err="1" smtClean="0">
                <a:solidFill>
                  <a:srgbClr val="C00000"/>
                </a:solidFill>
              </a:rPr>
              <a:t>بالديكساميتازون</a:t>
            </a:r>
            <a:r>
              <a:rPr lang="ar-EG" b="1" dirty="0" smtClean="0">
                <a:solidFill>
                  <a:srgbClr val="C00000"/>
                </a:solidFill>
              </a:rPr>
              <a:t> منخفض الجرعة ( </a:t>
            </a:r>
            <a:r>
              <a:rPr lang="ar-EG" dirty="0" err="1" smtClean="0"/>
              <a:t>الديكساميتازون</a:t>
            </a:r>
            <a:r>
              <a:rPr lang="ar-EG" dirty="0" smtClean="0"/>
              <a:t> هو </a:t>
            </a:r>
            <a:r>
              <a:rPr lang="ar-EG" dirty="0" err="1" smtClean="0"/>
              <a:t>كورتزول</a:t>
            </a:r>
            <a:r>
              <a:rPr lang="ar-EG" dirty="0" smtClean="0"/>
              <a:t> صنعي يؤدي </a:t>
            </a:r>
            <a:r>
              <a:rPr lang="ar-EG" dirty="0" err="1" smtClean="0"/>
              <a:t>لتلقيم</a:t>
            </a:r>
            <a:r>
              <a:rPr lang="ar-EG" dirty="0" smtClean="0"/>
              <a:t> راجع سلبي على إفراز</a:t>
            </a:r>
            <a:r>
              <a:rPr lang="en-US" dirty="0" smtClean="0"/>
              <a:t>ACTH </a:t>
            </a:r>
            <a:r>
              <a:rPr lang="ar-EG" dirty="0" smtClean="0"/>
              <a:t> و بالتالي على إفراز </a:t>
            </a:r>
            <a:r>
              <a:rPr lang="ar-EG" dirty="0" err="1" smtClean="0"/>
              <a:t>الكورتزول</a:t>
            </a:r>
            <a:r>
              <a:rPr lang="ar-EG" dirty="0" smtClean="0"/>
              <a:t> عند الأصحاء . مرضى متلازمة </a:t>
            </a:r>
            <a:r>
              <a:rPr lang="ar-EG" dirty="0" err="1" smtClean="0"/>
              <a:t>كوشينغ</a:t>
            </a:r>
            <a:r>
              <a:rPr lang="ar-EG" dirty="0" smtClean="0"/>
              <a:t> لا يثبطون إفرازهم من </a:t>
            </a:r>
            <a:r>
              <a:rPr lang="ar-EG" dirty="0" err="1" smtClean="0"/>
              <a:t>الكورتزول</a:t>
            </a:r>
            <a:endParaRPr lang="en-US" dirty="0" smtClean="0"/>
          </a:p>
          <a:p>
            <a:r>
              <a:rPr lang="ar-EG" dirty="0" smtClean="0"/>
              <a:t>و معايرة </a:t>
            </a:r>
            <a:r>
              <a:rPr lang="en-US" dirty="0" smtClean="0"/>
              <a:t>ACTH </a:t>
            </a:r>
            <a:r>
              <a:rPr lang="ar-EG" dirty="0" smtClean="0"/>
              <a:t> البلازمي </a:t>
            </a:r>
            <a:endParaRPr lang="en-US" dirty="0" smtClean="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r>
              <a:rPr lang="ar-EG" sz="4200" b="1" dirty="0" smtClean="0">
                <a:solidFill>
                  <a:srgbClr val="00B050"/>
                </a:solidFill>
              </a:rPr>
              <a:t>خطة العمل لدى مريض يشتبه بإصابته بمتلازمة </a:t>
            </a:r>
            <a:r>
              <a:rPr lang="ar-EG" sz="4200" b="1" dirty="0" err="1" smtClean="0">
                <a:solidFill>
                  <a:srgbClr val="00B050"/>
                </a:solidFill>
              </a:rPr>
              <a:t>كوشينغ</a:t>
            </a:r>
            <a:endParaRPr lang="en-US" sz="4200" b="1" dirty="0" smtClean="0">
              <a:solidFill>
                <a:srgbClr val="00B050"/>
              </a:solidFill>
            </a:endParaRPr>
          </a:p>
          <a:p>
            <a:r>
              <a:rPr lang="ar-SY" dirty="0" smtClean="0"/>
              <a:t>                              </a:t>
            </a:r>
            <a:r>
              <a:rPr lang="ar-EG" dirty="0" smtClean="0"/>
              <a:t>علامات / أعراض متلازمة </a:t>
            </a:r>
            <a:r>
              <a:rPr lang="ar-EG" dirty="0" err="1" smtClean="0"/>
              <a:t>كوشينغ</a:t>
            </a:r>
            <a:endParaRPr lang="en-US" dirty="0" smtClean="0"/>
          </a:p>
          <a:p>
            <a:r>
              <a:rPr lang="ar-SY" dirty="0" smtClean="0"/>
              <a:t>                                         </a:t>
            </a:r>
            <a:r>
              <a:rPr lang="ar-EG" dirty="0" smtClean="0"/>
              <a:t>↓</a:t>
            </a:r>
            <a:endParaRPr lang="en-US" dirty="0" smtClean="0"/>
          </a:p>
          <a:p>
            <a:r>
              <a:rPr lang="ar-SY" dirty="0" smtClean="0"/>
              <a:t>                                    </a:t>
            </a:r>
            <a:r>
              <a:rPr lang="ar-EG" dirty="0" err="1" smtClean="0"/>
              <a:t>الديكساميتازون</a:t>
            </a:r>
            <a:endParaRPr lang="en-US" dirty="0" smtClean="0"/>
          </a:p>
          <a:p>
            <a:r>
              <a:rPr lang="ar-SY" dirty="0" smtClean="0"/>
              <a:t>                                          </a:t>
            </a:r>
            <a:r>
              <a:rPr lang="ar-EG" dirty="0" smtClean="0"/>
              <a:t>↓</a:t>
            </a:r>
            <a:endParaRPr lang="en-US" dirty="0" smtClean="0"/>
          </a:p>
          <a:p>
            <a:r>
              <a:rPr lang="ar-EG" dirty="0" smtClean="0"/>
              <a:t>                              </a:t>
            </a:r>
            <a:r>
              <a:rPr lang="ar-EG" b="1" dirty="0" smtClean="0">
                <a:solidFill>
                  <a:srgbClr val="00B0F0"/>
                </a:solidFill>
              </a:rPr>
              <a:t>تثبيط </a:t>
            </a:r>
            <a:r>
              <a:rPr lang="ar-EG" b="1" dirty="0" err="1" smtClean="0">
                <a:solidFill>
                  <a:srgbClr val="00B0F0"/>
                </a:solidFill>
              </a:rPr>
              <a:t>الكورتزول</a:t>
            </a:r>
            <a:endParaRPr lang="en-US" b="1" dirty="0" smtClean="0">
              <a:solidFill>
                <a:srgbClr val="00B0F0"/>
              </a:solidFill>
            </a:endParaRPr>
          </a:p>
          <a:p>
            <a:r>
              <a:rPr lang="ar-EG" dirty="0" smtClean="0"/>
              <a:t>                           </a:t>
            </a:r>
            <a:r>
              <a:rPr lang="ar-EG" b="1" dirty="0" smtClean="0">
                <a:solidFill>
                  <a:srgbClr val="C00000"/>
                </a:solidFill>
              </a:rPr>
              <a:t>نعم  </a:t>
            </a:r>
            <a:r>
              <a:rPr lang="ar-EG" dirty="0" smtClean="0">
                <a:solidFill>
                  <a:srgbClr val="C00000"/>
                </a:solidFill>
              </a:rPr>
              <a:t>                                </a:t>
            </a:r>
            <a:r>
              <a:rPr lang="ar-EG" b="1" dirty="0" smtClean="0">
                <a:solidFill>
                  <a:srgbClr val="C00000"/>
                </a:solidFill>
              </a:rPr>
              <a:t>لا</a:t>
            </a:r>
            <a:endParaRPr lang="en-US" b="1" dirty="0" smtClean="0">
              <a:solidFill>
                <a:srgbClr val="C00000"/>
              </a:solidFill>
            </a:endParaRPr>
          </a:p>
          <a:p>
            <a:r>
              <a:rPr lang="ar-EG" dirty="0" smtClean="0"/>
              <a:t>                            طبيعي                           متلازمة </a:t>
            </a:r>
            <a:r>
              <a:rPr lang="ar-EG" dirty="0" err="1" smtClean="0"/>
              <a:t>كوشينغ</a:t>
            </a:r>
            <a:endParaRPr lang="ar-SY" dirty="0" smtClean="0"/>
          </a:p>
          <a:p>
            <a:endParaRPr lang="en-US" dirty="0" smtClean="0"/>
          </a:p>
          <a:p>
            <a:r>
              <a:rPr lang="ar-EG" dirty="0" smtClean="0"/>
              <a:t>                                                                     </a:t>
            </a:r>
            <a:r>
              <a:rPr lang="ar-EG" b="1" dirty="0" smtClean="0">
                <a:solidFill>
                  <a:srgbClr val="00B0F0"/>
                </a:solidFill>
              </a:rPr>
              <a:t>معايرة </a:t>
            </a:r>
            <a:r>
              <a:rPr lang="en-US" b="1" dirty="0" smtClean="0">
                <a:solidFill>
                  <a:srgbClr val="00B0F0"/>
                </a:solidFill>
              </a:rPr>
              <a:t>ACTH </a:t>
            </a:r>
            <a:r>
              <a:rPr lang="ar-EG" b="1" dirty="0" smtClean="0">
                <a:solidFill>
                  <a:srgbClr val="00B0F0"/>
                </a:solidFill>
              </a:rPr>
              <a:t> البلازمي </a:t>
            </a:r>
            <a:endParaRPr lang="ar-SY" b="1" dirty="0" smtClean="0">
              <a:solidFill>
                <a:srgbClr val="00B0F0"/>
              </a:solidFill>
            </a:endParaRPr>
          </a:p>
          <a:p>
            <a:pPr>
              <a:buNone/>
            </a:pPr>
            <a:endParaRPr lang="en-US" b="1" dirty="0" smtClean="0">
              <a:solidFill>
                <a:srgbClr val="00B0F0"/>
              </a:solidFill>
            </a:endParaRPr>
          </a:p>
          <a:p>
            <a:r>
              <a:rPr lang="en-US" b="1" dirty="0" smtClean="0">
                <a:solidFill>
                  <a:srgbClr val="7030A0"/>
                </a:solidFill>
              </a:rPr>
              <a:t>ACTH</a:t>
            </a:r>
            <a:r>
              <a:rPr lang="ar-EG" b="1" dirty="0" smtClean="0">
                <a:solidFill>
                  <a:srgbClr val="7030A0"/>
                </a:solidFill>
              </a:rPr>
              <a:t> طبيعي أو عالي </a:t>
            </a:r>
            <a:r>
              <a:rPr lang="en-US" b="1" dirty="0" smtClean="0">
                <a:solidFill>
                  <a:srgbClr val="7030A0"/>
                </a:solidFill>
              </a:rPr>
              <a:t>ACTH</a:t>
            </a:r>
            <a:r>
              <a:rPr lang="ar-EG" b="1" dirty="0" smtClean="0">
                <a:solidFill>
                  <a:srgbClr val="7030A0"/>
                </a:solidFill>
              </a:rPr>
              <a:t> منخفض</a:t>
            </a:r>
            <a:endParaRPr lang="en-US" b="1" dirty="0" smtClean="0">
              <a:solidFill>
                <a:srgbClr val="7030A0"/>
              </a:solidFill>
            </a:endParaRPr>
          </a:p>
          <a:p>
            <a:r>
              <a:rPr lang="ar-EG" dirty="0" smtClean="0"/>
              <a:t> </a:t>
            </a:r>
            <a:endParaRPr lang="en-US" dirty="0" smtClean="0"/>
          </a:p>
          <a:p>
            <a:r>
              <a:rPr lang="en-US" dirty="0" smtClean="0"/>
              <a:t/>
            </a:r>
            <a:br>
              <a:rPr lang="en-US" dirty="0" smtClean="0"/>
            </a:br>
            <a:r>
              <a:rPr lang="ar-EG" dirty="0" smtClean="0"/>
              <a:t>                                                عملية معتمدة على </a:t>
            </a:r>
            <a:r>
              <a:rPr lang="en-US" dirty="0" smtClean="0"/>
              <a:t>ACTH</a:t>
            </a:r>
            <a:r>
              <a:rPr lang="ar-EG" dirty="0" smtClean="0"/>
              <a:t>      </a:t>
            </a:r>
            <a:r>
              <a:rPr lang="ar-SY" dirty="0" smtClean="0"/>
              <a:t>                        ورم </a:t>
            </a:r>
            <a:r>
              <a:rPr lang="ar-SY" dirty="0" err="1" smtClean="0"/>
              <a:t>كظري</a:t>
            </a:r>
            <a:r>
              <a:rPr lang="ar-SY" dirty="0" smtClean="0"/>
              <a:t>                    </a:t>
            </a:r>
          </a:p>
          <a:p>
            <a:r>
              <a:rPr lang="ar-EG" dirty="0" smtClean="0"/>
              <a:t>                  </a:t>
            </a:r>
            <a:endParaRPr lang="en-US" dirty="0" smtClean="0"/>
          </a:p>
          <a:p>
            <a:r>
              <a:rPr lang="ar-SY" dirty="0" smtClean="0"/>
              <a:t>                                                </a:t>
            </a:r>
            <a:r>
              <a:rPr lang="ar-EG" dirty="0" smtClean="0"/>
              <a:t>جرعة </a:t>
            </a:r>
            <a:r>
              <a:rPr lang="ar-EG" dirty="0" err="1" smtClean="0"/>
              <a:t>ديكساميتازون</a:t>
            </a:r>
            <a:r>
              <a:rPr lang="ar-EG" dirty="0" smtClean="0"/>
              <a:t> عالية</a:t>
            </a:r>
            <a:r>
              <a:rPr lang="ar-SY" dirty="0" smtClean="0"/>
              <a:t>                            ( </a:t>
            </a:r>
            <a:r>
              <a:rPr lang="en-US" dirty="0" smtClean="0"/>
              <a:t>ACTH</a:t>
            </a:r>
            <a:r>
              <a:rPr lang="ar-EG" dirty="0" smtClean="0"/>
              <a:t> منخفض</a:t>
            </a:r>
            <a:r>
              <a:rPr lang="ar-SY" dirty="0" smtClean="0"/>
              <a:t> )</a:t>
            </a:r>
          </a:p>
          <a:p>
            <a:r>
              <a:rPr lang="ar-SY" dirty="0" smtClean="0"/>
              <a:t>                 </a:t>
            </a:r>
          </a:p>
          <a:p>
            <a:endParaRPr lang="en-US" dirty="0" smtClean="0"/>
          </a:p>
          <a:p>
            <a:r>
              <a:rPr lang="ar-SY" dirty="0" smtClean="0"/>
              <a:t>                                                             </a:t>
            </a:r>
            <a:r>
              <a:rPr lang="ar-EG" dirty="0" smtClean="0"/>
              <a:t>تثبيط </a:t>
            </a:r>
            <a:r>
              <a:rPr lang="ar-EG" dirty="0" err="1" smtClean="0"/>
              <a:t>الكورتزول</a:t>
            </a:r>
            <a:endParaRPr lang="ar-SY" dirty="0" smtClean="0"/>
          </a:p>
          <a:p>
            <a:endParaRPr lang="en-US" dirty="0" smtClean="0"/>
          </a:p>
          <a:p>
            <a:r>
              <a:rPr lang="ar-EG" dirty="0" smtClean="0"/>
              <a:t>                                                               نعم                                      لا</a:t>
            </a:r>
            <a:endParaRPr lang="ar-SY" dirty="0" smtClean="0"/>
          </a:p>
          <a:p>
            <a:endParaRPr lang="en-US" dirty="0" smtClean="0"/>
          </a:p>
          <a:p>
            <a:r>
              <a:rPr lang="ar-SY" dirty="0" smtClean="0"/>
              <a:t>                                                        </a:t>
            </a:r>
            <a:r>
              <a:rPr lang="ar-EG" dirty="0" smtClean="0"/>
              <a:t>مصدر نخامي </a:t>
            </a:r>
            <a:r>
              <a:rPr lang="ar-SY" dirty="0" smtClean="0"/>
              <a:t>                            </a:t>
            </a:r>
            <a:r>
              <a:rPr lang="en-US" dirty="0" smtClean="0"/>
              <a:t>ACTH</a:t>
            </a:r>
            <a:r>
              <a:rPr lang="ar-EG" dirty="0" smtClean="0"/>
              <a:t> منتبذ</a:t>
            </a:r>
            <a:r>
              <a:rPr lang="ar-SY" dirty="0" smtClean="0"/>
              <a:t>                            </a:t>
            </a:r>
            <a:endParaRPr lang="en-US" dirty="0" smtClean="0"/>
          </a:p>
          <a:p>
            <a:endParaRPr lang="ar-SY" dirty="0"/>
          </a:p>
        </p:txBody>
      </p:sp>
      <p:cxnSp>
        <p:nvCxnSpPr>
          <p:cNvPr id="5" name="رابط كسهم مستقيم 4"/>
          <p:cNvCxnSpPr/>
          <p:nvPr/>
        </p:nvCxnSpPr>
        <p:spPr>
          <a:xfrm rot="16200000" flipH="1">
            <a:off x="5965041" y="1821645"/>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rot="10800000" flipV="1">
            <a:off x="4429124" y="1785926"/>
            <a:ext cx="157163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3643306" y="3000372"/>
            <a:ext cx="178595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flipV="1">
            <a:off x="1500166" y="3000372"/>
            <a:ext cx="214314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rot="5400000">
            <a:off x="4464843" y="375047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rot="5400000">
            <a:off x="4464843" y="417909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rot="5400000">
            <a:off x="4107653" y="489347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4000496" y="5500702"/>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0800000" flipV="1">
            <a:off x="2285984" y="5500702"/>
            <a:ext cx="164307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r>
              <a:rPr lang="ar-EG" sz="3400" b="1" dirty="0" smtClean="0">
                <a:solidFill>
                  <a:srgbClr val="C00000"/>
                </a:solidFill>
              </a:rPr>
              <a:t>المرضى الأصحاء : </a:t>
            </a:r>
            <a:r>
              <a:rPr lang="ar-EG" sz="3400" dirty="0" err="1" smtClean="0">
                <a:solidFill>
                  <a:srgbClr val="00B050"/>
                </a:solidFill>
              </a:rPr>
              <a:t>الكورتزول</a:t>
            </a:r>
            <a:r>
              <a:rPr lang="ar-EG" sz="3400" dirty="0" smtClean="0">
                <a:solidFill>
                  <a:srgbClr val="00B050"/>
                </a:solidFill>
              </a:rPr>
              <a:t> و </a:t>
            </a:r>
            <a:r>
              <a:rPr lang="en-US" sz="3400" dirty="0" smtClean="0">
                <a:solidFill>
                  <a:srgbClr val="00B050"/>
                </a:solidFill>
              </a:rPr>
              <a:t>ACTH</a:t>
            </a:r>
            <a:r>
              <a:rPr lang="ar-EG" sz="3400" dirty="0" smtClean="0">
                <a:solidFill>
                  <a:srgbClr val="00B050"/>
                </a:solidFill>
              </a:rPr>
              <a:t> طبيعية </a:t>
            </a:r>
            <a:r>
              <a:rPr lang="ar-EG" sz="3400" dirty="0" smtClean="0"/>
              <a:t>, تثبيط </a:t>
            </a:r>
            <a:r>
              <a:rPr lang="ar-EG" sz="3400" dirty="0" err="1" smtClean="0"/>
              <a:t>بالديكساميتازون</a:t>
            </a:r>
            <a:r>
              <a:rPr lang="ar-EG" sz="3400" dirty="0" smtClean="0"/>
              <a:t> منخفض الجرعة أو عالي الجرعة ( &lt;</a:t>
            </a:r>
            <a:r>
              <a:rPr lang="en-US" sz="3400" dirty="0" smtClean="0"/>
              <a:t>1/2 </a:t>
            </a:r>
            <a:r>
              <a:rPr lang="ar-EG" sz="3400" dirty="0" smtClean="0"/>
              <a:t> ) </a:t>
            </a:r>
            <a:endParaRPr lang="en-US" sz="3400" dirty="0" smtClean="0"/>
          </a:p>
          <a:p>
            <a:r>
              <a:rPr lang="ar-EG" sz="3400" b="1" dirty="0" smtClean="0">
                <a:solidFill>
                  <a:srgbClr val="C00000"/>
                </a:solidFill>
              </a:rPr>
              <a:t>داء </a:t>
            </a:r>
            <a:r>
              <a:rPr lang="ar-EG" sz="3400" b="1" dirty="0" err="1" smtClean="0">
                <a:solidFill>
                  <a:srgbClr val="C00000"/>
                </a:solidFill>
              </a:rPr>
              <a:t>كوشينغ</a:t>
            </a:r>
            <a:r>
              <a:rPr lang="ar-EG" sz="3400" b="1" dirty="0" smtClean="0">
                <a:solidFill>
                  <a:srgbClr val="C00000"/>
                </a:solidFill>
              </a:rPr>
              <a:t> فرط إفراز </a:t>
            </a:r>
            <a:r>
              <a:rPr lang="en-US" sz="3400" b="1" dirty="0" smtClean="0">
                <a:solidFill>
                  <a:srgbClr val="C00000"/>
                </a:solidFill>
              </a:rPr>
              <a:t>ACTH</a:t>
            </a:r>
            <a:r>
              <a:rPr lang="ar-EG" sz="3400" b="1" dirty="0" smtClean="0">
                <a:solidFill>
                  <a:srgbClr val="C00000"/>
                </a:solidFill>
              </a:rPr>
              <a:t> النخامي : </a:t>
            </a:r>
            <a:r>
              <a:rPr lang="ar-EG" sz="3400" dirty="0" err="1" smtClean="0">
                <a:solidFill>
                  <a:srgbClr val="00B0F0"/>
                </a:solidFill>
              </a:rPr>
              <a:t>الكورتزول</a:t>
            </a:r>
            <a:r>
              <a:rPr lang="ar-EG" sz="3400" dirty="0" smtClean="0">
                <a:solidFill>
                  <a:srgbClr val="00B0F0"/>
                </a:solidFill>
              </a:rPr>
              <a:t> و </a:t>
            </a:r>
            <a:r>
              <a:rPr lang="en-US" sz="3400" dirty="0" smtClean="0">
                <a:solidFill>
                  <a:srgbClr val="00B0F0"/>
                </a:solidFill>
              </a:rPr>
              <a:t>ACTH</a:t>
            </a:r>
            <a:r>
              <a:rPr lang="ar-EG" sz="3400" dirty="0" smtClean="0">
                <a:solidFill>
                  <a:srgbClr val="00B0F0"/>
                </a:solidFill>
              </a:rPr>
              <a:t> مرتفعة </a:t>
            </a:r>
            <a:r>
              <a:rPr lang="ar-EG" sz="3400" dirty="0" smtClean="0"/>
              <a:t>, لا يتثبط بالجرعة المنخفضة </a:t>
            </a:r>
            <a:r>
              <a:rPr lang="ar-EG" sz="3400" dirty="0" err="1" smtClean="0"/>
              <a:t>للديكساميتازون</a:t>
            </a:r>
            <a:r>
              <a:rPr lang="ar-EG" sz="3400" dirty="0" smtClean="0"/>
              <a:t> , , </a:t>
            </a:r>
            <a:r>
              <a:rPr lang="ar-EG" sz="3400" dirty="0" err="1" smtClean="0">
                <a:solidFill>
                  <a:srgbClr val="92D050"/>
                </a:solidFill>
              </a:rPr>
              <a:t>و</a:t>
            </a:r>
            <a:r>
              <a:rPr lang="ar-EG" sz="3400" dirty="0" smtClean="0">
                <a:solidFill>
                  <a:srgbClr val="92D050"/>
                </a:solidFill>
              </a:rPr>
              <a:t> يتثبط </a:t>
            </a:r>
            <a:r>
              <a:rPr lang="ar-EG" sz="3400" dirty="0" err="1" smtClean="0">
                <a:solidFill>
                  <a:srgbClr val="92D050"/>
                </a:solidFill>
              </a:rPr>
              <a:t>بالديكساميتازون</a:t>
            </a:r>
            <a:r>
              <a:rPr lang="ar-EG" sz="3400" dirty="0" smtClean="0">
                <a:solidFill>
                  <a:srgbClr val="92D050"/>
                </a:solidFill>
              </a:rPr>
              <a:t> عالي الجرعة </a:t>
            </a:r>
            <a:r>
              <a:rPr lang="ar-EG" sz="3400" dirty="0" err="1" smtClean="0"/>
              <a:t>و</a:t>
            </a:r>
            <a:r>
              <a:rPr lang="ar-EG" sz="3400" dirty="0" smtClean="0"/>
              <a:t> العلاج استئصال الورم </a:t>
            </a:r>
            <a:r>
              <a:rPr lang="ar-EG" sz="3400" dirty="0" err="1" smtClean="0"/>
              <a:t>الغدي</a:t>
            </a:r>
            <a:r>
              <a:rPr lang="ar-EG" sz="3400" dirty="0" smtClean="0"/>
              <a:t> عن طريق الوتدي </a:t>
            </a:r>
            <a:endParaRPr lang="en-US" sz="3400" dirty="0" smtClean="0"/>
          </a:p>
          <a:p>
            <a:r>
              <a:rPr lang="ar-EG" sz="3400" b="1" dirty="0" smtClean="0">
                <a:solidFill>
                  <a:srgbClr val="C00000"/>
                </a:solidFill>
              </a:rPr>
              <a:t>الورم </a:t>
            </a:r>
            <a:r>
              <a:rPr lang="ar-EG" sz="3400" b="1" dirty="0" err="1" smtClean="0">
                <a:solidFill>
                  <a:srgbClr val="C00000"/>
                </a:solidFill>
              </a:rPr>
              <a:t>الكظري</a:t>
            </a:r>
            <a:r>
              <a:rPr lang="ar-EG" sz="3400" b="1" dirty="0" smtClean="0">
                <a:solidFill>
                  <a:srgbClr val="C00000"/>
                </a:solidFill>
              </a:rPr>
              <a:t> : </a:t>
            </a:r>
            <a:r>
              <a:rPr lang="ar-EG" sz="3400" dirty="0" err="1" smtClean="0">
                <a:solidFill>
                  <a:srgbClr val="00B0F0"/>
                </a:solidFill>
              </a:rPr>
              <a:t>كورتزول</a:t>
            </a:r>
            <a:r>
              <a:rPr lang="ar-EG" sz="3400" dirty="0" smtClean="0">
                <a:solidFill>
                  <a:srgbClr val="00B0F0"/>
                </a:solidFill>
              </a:rPr>
              <a:t> عالي , </a:t>
            </a:r>
            <a:r>
              <a:rPr lang="en-US" sz="3400" dirty="0" smtClean="0">
                <a:solidFill>
                  <a:srgbClr val="00B0F0"/>
                </a:solidFill>
              </a:rPr>
              <a:t>ACTH </a:t>
            </a:r>
            <a:r>
              <a:rPr lang="ar-EG" sz="3400" dirty="0" smtClean="0">
                <a:solidFill>
                  <a:srgbClr val="00B0F0"/>
                </a:solidFill>
              </a:rPr>
              <a:t> منخفض </a:t>
            </a:r>
            <a:r>
              <a:rPr lang="ar-EG" sz="3400" dirty="0" smtClean="0"/>
              <a:t>, لا يتثبط باختبار </a:t>
            </a:r>
            <a:r>
              <a:rPr lang="ar-EG" sz="3400" dirty="0" err="1" smtClean="0"/>
              <a:t>الديكساميتازون</a:t>
            </a:r>
            <a:r>
              <a:rPr lang="ar-EG" sz="3400" dirty="0" smtClean="0"/>
              <a:t> منخفض الجرعة أو عالي الجرعة </a:t>
            </a:r>
            <a:r>
              <a:rPr lang="ar-EG" sz="3400" dirty="0" err="1" smtClean="0"/>
              <a:t>و</a:t>
            </a:r>
            <a:r>
              <a:rPr lang="ar-EG" sz="3400" dirty="0" smtClean="0"/>
              <a:t> العلاج استئصال </a:t>
            </a:r>
            <a:r>
              <a:rPr lang="ar-EG" sz="3400" dirty="0" err="1" smtClean="0"/>
              <a:t>الكظر</a:t>
            </a:r>
            <a:r>
              <a:rPr lang="ar-EG" sz="3400" dirty="0" smtClean="0"/>
              <a:t> ( دائماً تقريباَ أحادي الجانب )</a:t>
            </a:r>
            <a:endParaRPr lang="en-US" sz="3400" dirty="0" smtClean="0"/>
          </a:p>
          <a:p>
            <a:r>
              <a:rPr lang="ar-EG" sz="3400" dirty="0" smtClean="0"/>
              <a:t> </a:t>
            </a:r>
            <a:endParaRPr lang="en-US" sz="3400" dirty="0" smtClean="0"/>
          </a:p>
          <a:p>
            <a:endParaRPr lang="en-US" sz="3400" dirty="0" smtClean="0"/>
          </a:p>
          <a:p>
            <a:r>
              <a:rPr lang="ar-EG" sz="3400" dirty="0" smtClean="0"/>
              <a:t>- الأدوية المثبطة لإنتاج </a:t>
            </a:r>
            <a:r>
              <a:rPr lang="ar-EG" sz="3400" dirty="0" err="1" smtClean="0"/>
              <a:t>الكورتزول</a:t>
            </a:r>
            <a:r>
              <a:rPr lang="ar-EG" sz="3400" dirty="0" smtClean="0"/>
              <a:t> ( </a:t>
            </a:r>
            <a:r>
              <a:rPr lang="ar-EG" sz="3400" dirty="0" err="1" smtClean="0"/>
              <a:t>كيتوكونازول</a:t>
            </a:r>
            <a:r>
              <a:rPr lang="ar-EG" sz="3400" dirty="0" smtClean="0"/>
              <a:t> , مضاد </a:t>
            </a:r>
            <a:r>
              <a:rPr lang="ar-EG" sz="3400" dirty="0" err="1" smtClean="0"/>
              <a:t>الإختلاج</a:t>
            </a:r>
            <a:r>
              <a:rPr lang="en-US" sz="3400" dirty="0" smtClean="0"/>
              <a:t> </a:t>
            </a:r>
            <a:r>
              <a:rPr lang="ar-EG" sz="3400" dirty="0" err="1" smtClean="0"/>
              <a:t>الأمينوغلوتيتاميد</a:t>
            </a:r>
            <a:r>
              <a:rPr lang="ar-EG" sz="3400" dirty="0" smtClean="0"/>
              <a:t> , </a:t>
            </a:r>
            <a:r>
              <a:rPr lang="ar-EG" sz="3400" dirty="0" err="1" smtClean="0"/>
              <a:t>الميترابون</a:t>
            </a:r>
            <a:r>
              <a:rPr lang="ar-EG" sz="3400" dirty="0" smtClean="0"/>
              <a:t> , </a:t>
            </a:r>
            <a:r>
              <a:rPr lang="ar-EG" sz="3400" dirty="0" err="1" smtClean="0"/>
              <a:t>الميتوتان</a:t>
            </a:r>
            <a:r>
              <a:rPr lang="ar-EG" sz="3400" dirty="0" smtClean="0"/>
              <a:t> : يمكن استعماله </a:t>
            </a:r>
            <a:r>
              <a:rPr lang="ar-EG" sz="3400" dirty="0" err="1" smtClean="0"/>
              <a:t>لإستئصال</a:t>
            </a:r>
            <a:r>
              <a:rPr lang="ar-EG" sz="3400" dirty="0" smtClean="0"/>
              <a:t> </a:t>
            </a:r>
            <a:r>
              <a:rPr lang="ar-EG" sz="3400" dirty="0" err="1" smtClean="0"/>
              <a:t>الكظر</a:t>
            </a:r>
            <a:r>
              <a:rPr lang="ar-EG" sz="3400" dirty="0" smtClean="0"/>
              <a:t> الطبي</a:t>
            </a:r>
            <a:endParaRPr lang="en-US" sz="3400" dirty="0" smtClean="0"/>
          </a:p>
          <a:p>
            <a:endParaRPr lang="en-US" sz="3400" dirty="0" smtClean="0"/>
          </a:p>
          <a:p>
            <a:endParaRPr lang="en-US" sz="3400" dirty="0" smtClean="0"/>
          </a:p>
          <a:p>
            <a:r>
              <a:rPr lang="ar-EG" sz="3400" b="1" dirty="0" smtClean="0">
                <a:solidFill>
                  <a:srgbClr val="FF0000"/>
                </a:solidFill>
              </a:rPr>
              <a:t>متلازمة نيلسون </a:t>
            </a:r>
            <a:r>
              <a:rPr lang="en-US" sz="3400" b="1" dirty="0" smtClean="0">
                <a:solidFill>
                  <a:srgbClr val="FF0000"/>
                </a:solidFill>
              </a:rPr>
              <a:t>Nelson</a:t>
            </a:r>
            <a:r>
              <a:rPr lang="ar-EG" sz="3400" b="1" dirty="0" smtClean="0">
                <a:solidFill>
                  <a:srgbClr val="FF0000"/>
                </a:solidFill>
              </a:rPr>
              <a:t>: </a:t>
            </a:r>
            <a:r>
              <a:rPr lang="ar-EG" sz="3400" b="1" dirty="0" smtClean="0">
                <a:solidFill>
                  <a:srgbClr val="00B050"/>
                </a:solidFill>
              </a:rPr>
              <a:t>ورم غدي نخامي وظيفي منتج </a:t>
            </a:r>
            <a:r>
              <a:rPr lang="en-US" sz="3400" b="1" dirty="0" smtClean="0">
                <a:solidFill>
                  <a:srgbClr val="00B050"/>
                </a:solidFill>
              </a:rPr>
              <a:t>ACTH</a:t>
            </a:r>
            <a:r>
              <a:rPr lang="ar-EG" sz="3400" b="1" dirty="0" smtClean="0">
                <a:solidFill>
                  <a:srgbClr val="00B050"/>
                </a:solidFill>
              </a:rPr>
              <a:t> زائد </a:t>
            </a:r>
            <a:r>
              <a:rPr lang="ar-EG" sz="3400" dirty="0" err="1" smtClean="0"/>
              <a:t>و</a:t>
            </a:r>
            <a:r>
              <a:rPr lang="ar-EG" sz="3400" dirty="0" smtClean="0"/>
              <a:t> تأثير كتلي مسبب </a:t>
            </a:r>
            <a:r>
              <a:rPr lang="ar-EG" sz="3400" dirty="0" err="1" smtClean="0"/>
              <a:t>لإضطرابات</a:t>
            </a:r>
            <a:r>
              <a:rPr lang="ar-EG" sz="3400" dirty="0" smtClean="0"/>
              <a:t> بصرية , فرط تصبغ , انقطاع الطمث , مع ارتفاع مستويات </a:t>
            </a:r>
            <a:r>
              <a:rPr lang="en-US" sz="3400" dirty="0" smtClean="0"/>
              <a:t>ACTH</a:t>
            </a:r>
          </a:p>
          <a:p>
            <a:r>
              <a:rPr lang="ar-EG" sz="3400" dirty="0" smtClean="0"/>
              <a:t>و تحدث في </a:t>
            </a:r>
            <a:r>
              <a:rPr lang="en-US" sz="3400" dirty="0" smtClean="0"/>
              <a:t>10</a:t>
            </a:r>
            <a:r>
              <a:rPr lang="ar-EG" sz="3400" dirty="0" smtClean="0"/>
              <a:t>% من المرضى بعد استئصال </a:t>
            </a:r>
            <a:r>
              <a:rPr lang="ar-EG" sz="3400" dirty="0" err="1" smtClean="0"/>
              <a:t>الكظر</a:t>
            </a:r>
            <a:r>
              <a:rPr lang="ar-EG" sz="3400" dirty="0" smtClean="0"/>
              <a:t> ثنائي الجانب </a:t>
            </a:r>
            <a:endParaRPr lang="en-US" sz="3400" dirty="0" smtClean="0"/>
          </a:p>
          <a:p>
            <a:endParaRPr lang="ar-S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92162"/>
          </a:xfrm>
        </p:spPr>
        <p:txBody>
          <a:bodyPr/>
          <a:lstStyle/>
          <a:p>
            <a:pPr eaLnBrk="1" hangingPunct="1">
              <a:defRPr/>
            </a:pPr>
            <a:r>
              <a:rPr lang="en-US" sz="3600" b="1" dirty="0" smtClean="0">
                <a:effectLst>
                  <a:outerShdw blurRad="38100" dist="38100" dir="2700000" algn="tl">
                    <a:srgbClr val="000000">
                      <a:alpha val="43137"/>
                    </a:srgbClr>
                  </a:outerShdw>
                </a:effectLst>
              </a:rPr>
              <a:t>Development of the Adrenal Glands</a:t>
            </a:r>
          </a:p>
        </p:txBody>
      </p:sp>
      <p:sp>
        <p:nvSpPr>
          <p:cNvPr id="8195" name="Content Placeholder 2"/>
          <p:cNvSpPr>
            <a:spLocks noGrp="1"/>
          </p:cNvSpPr>
          <p:nvPr>
            <p:ph sz="half" idx="1"/>
          </p:nvPr>
        </p:nvSpPr>
        <p:spPr>
          <a:xfrm>
            <a:off x="152400" y="1447800"/>
            <a:ext cx="4343400" cy="5410200"/>
          </a:xfrm>
          <a:ln>
            <a:solidFill>
              <a:srgbClr val="FF0000"/>
            </a:solidFill>
          </a:ln>
        </p:spPr>
        <p:txBody>
          <a:bodyPr>
            <a:normAutofit/>
          </a:bodyPr>
          <a:lstStyle/>
          <a:p>
            <a:pPr eaLnBrk="1" hangingPunct="1">
              <a:buFont typeface="Wingdings" pitchFamily="2" charset="2"/>
              <a:buChar char="q"/>
            </a:pPr>
            <a:r>
              <a:rPr lang="en-US" sz="2400" dirty="0" smtClean="0"/>
              <a:t>The two parts of the adrenal gland i.e. the cortex and the medulla develop from two different origins.</a:t>
            </a:r>
          </a:p>
          <a:p>
            <a:pPr lvl="1" eaLnBrk="1" hangingPunct="1">
              <a:buFont typeface="Wingdings" pitchFamily="2" charset="2"/>
              <a:buChar char="Ø"/>
            </a:pPr>
            <a:r>
              <a:rPr lang="en-US" b="1" dirty="0" smtClean="0">
                <a:solidFill>
                  <a:srgbClr val="FF0000"/>
                </a:solidFill>
              </a:rPr>
              <a:t>Cortex</a:t>
            </a:r>
            <a:r>
              <a:rPr lang="en-US" b="1" dirty="0" smtClean="0"/>
              <a:t> </a:t>
            </a:r>
            <a:r>
              <a:rPr lang="en-US" dirty="0" smtClean="0"/>
              <a:t> </a:t>
            </a:r>
          </a:p>
          <a:p>
            <a:pPr lvl="1" eaLnBrk="1" hangingPunct="1">
              <a:buFont typeface="Arial" pitchFamily="34" charset="0"/>
              <a:buChar char="•"/>
            </a:pPr>
            <a:r>
              <a:rPr lang="en-US" dirty="0" smtClean="0"/>
              <a:t>is </a:t>
            </a:r>
            <a:r>
              <a:rPr lang="en-US" dirty="0" err="1" smtClean="0">
                <a:solidFill>
                  <a:srgbClr val="FF0000"/>
                </a:solidFill>
              </a:rPr>
              <a:t>mesodermal</a:t>
            </a:r>
            <a:r>
              <a:rPr lang="en-US" dirty="0" smtClean="0">
                <a:solidFill>
                  <a:srgbClr val="FF0000"/>
                </a:solidFill>
              </a:rPr>
              <a:t> </a:t>
            </a:r>
            <a:r>
              <a:rPr lang="en-US" dirty="0" smtClean="0"/>
              <a:t>in origin;</a:t>
            </a:r>
          </a:p>
          <a:p>
            <a:pPr lvl="1" eaLnBrk="1" hangingPunct="1">
              <a:buFont typeface="Arial" pitchFamily="34" charset="0"/>
              <a:buChar char="•"/>
            </a:pPr>
            <a:r>
              <a:rPr lang="en-US" dirty="0" smtClean="0"/>
              <a:t>develops from the </a:t>
            </a:r>
            <a:r>
              <a:rPr lang="en-US" dirty="0" err="1" smtClean="0"/>
              <a:t>celomic</a:t>
            </a:r>
            <a:r>
              <a:rPr lang="en-US" dirty="0" smtClean="0"/>
              <a:t> epithelium</a:t>
            </a:r>
            <a:r>
              <a:rPr lang="en-US" dirty="0" smtClean="0">
                <a:solidFill>
                  <a:srgbClr val="FF0000"/>
                </a:solidFill>
              </a:rPr>
              <a:t> of the posterior abdominal wall.</a:t>
            </a:r>
          </a:p>
          <a:p>
            <a:pPr lvl="1" eaLnBrk="1" hangingPunct="1">
              <a:buFont typeface="Wingdings" pitchFamily="2" charset="2"/>
              <a:buChar char="Ø"/>
            </a:pPr>
            <a:r>
              <a:rPr lang="en-US" b="1" dirty="0" smtClean="0">
                <a:solidFill>
                  <a:srgbClr val="FF0000"/>
                </a:solidFill>
              </a:rPr>
              <a:t>Medulla</a:t>
            </a:r>
            <a:r>
              <a:rPr lang="en-US" dirty="0" smtClean="0"/>
              <a:t> </a:t>
            </a:r>
          </a:p>
          <a:p>
            <a:pPr lvl="1" eaLnBrk="1" hangingPunct="1">
              <a:buFont typeface="Arial" pitchFamily="34" charset="0"/>
              <a:buChar char="•"/>
            </a:pPr>
            <a:r>
              <a:rPr lang="en-US" dirty="0" smtClean="0"/>
              <a:t>is </a:t>
            </a:r>
            <a:r>
              <a:rPr lang="en-US" dirty="0" err="1" smtClean="0">
                <a:solidFill>
                  <a:srgbClr val="FF0000"/>
                </a:solidFill>
              </a:rPr>
              <a:t>ectodermal</a:t>
            </a:r>
            <a:r>
              <a:rPr lang="en-US" dirty="0" smtClean="0">
                <a:solidFill>
                  <a:srgbClr val="FF0000"/>
                </a:solidFill>
              </a:rPr>
              <a:t> </a:t>
            </a:r>
            <a:r>
              <a:rPr lang="en-US" dirty="0" smtClean="0"/>
              <a:t>in origin;</a:t>
            </a:r>
          </a:p>
          <a:p>
            <a:pPr lvl="1" eaLnBrk="1" hangingPunct="1">
              <a:buFont typeface="Arial" pitchFamily="34" charset="0"/>
              <a:buChar char="•"/>
            </a:pPr>
            <a:r>
              <a:rPr lang="en-US" dirty="0" smtClean="0"/>
              <a:t>develops from the neural crest cells.</a:t>
            </a:r>
          </a:p>
          <a:p>
            <a:pPr eaLnBrk="1" hangingPunct="1"/>
            <a:endParaRPr lang="en-US" sz="2000" dirty="0" smtClean="0"/>
          </a:p>
        </p:txBody>
      </p:sp>
      <p:pic>
        <p:nvPicPr>
          <p:cNvPr id="8196" name="Picture 4" descr="C:\Users\user\Pictures\adrenal gl.jpg"/>
          <p:cNvPicPr>
            <a:picLocks noGrp="1" noChangeAspect="1" noChangeArrowheads="1"/>
          </p:cNvPicPr>
          <p:nvPr>
            <p:ph sz="half" idx="2"/>
          </p:nvPr>
        </p:nvPicPr>
        <p:blipFill>
          <a:blip r:embed="rId3"/>
          <a:srcRect r="52831" b="11629"/>
          <a:stretch>
            <a:fillRect/>
          </a:stretch>
        </p:blipFill>
        <p:spPr>
          <a:xfrm>
            <a:off x="4800600" y="1428736"/>
            <a:ext cx="4064000" cy="3676664"/>
          </a:xfrm>
          <a:noFill/>
          <a:ln>
            <a:solidFill>
              <a:srgbClr val="FF0000"/>
            </a:solidFill>
          </a:ln>
        </p:spPr>
      </p:pic>
      <p:sp>
        <p:nvSpPr>
          <p:cNvPr id="5" name="Down Arrow 4"/>
          <p:cNvSpPr/>
          <p:nvPr/>
        </p:nvSpPr>
        <p:spPr>
          <a:xfrm rot="1012778">
            <a:off x="7343775" y="2520950"/>
            <a:ext cx="103188" cy="3683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870426">
            <a:off x="6527800" y="2825750"/>
            <a:ext cx="103188" cy="414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مستطيل 6"/>
          <p:cNvSpPr/>
          <p:nvPr/>
        </p:nvSpPr>
        <p:spPr>
          <a:xfrm>
            <a:off x="4643438" y="5214950"/>
            <a:ext cx="4500562" cy="1631216"/>
          </a:xfrm>
          <a:prstGeom prst="rect">
            <a:avLst/>
          </a:prstGeom>
        </p:spPr>
        <p:txBody>
          <a:bodyPr wrap="square">
            <a:spAutoFit/>
          </a:bodyPr>
          <a:lstStyle/>
          <a:p>
            <a:pPr>
              <a:buFont typeface="Arial" charset="0"/>
              <a:buChar char="•"/>
              <a:defRPr/>
            </a:pPr>
            <a:r>
              <a:rPr lang="en-US" sz="2000" dirty="0" smtClean="0"/>
              <a:t>Derived from ectoderm.</a:t>
            </a:r>
            <a:r>
              <a:rPr lang="en-US" sz="2000" dirty="0" smtClean="0">
                <a:latin typeface="Calibri" pitchFamily="34" charset="0"/>
                <a:cs typeface="Arial" charset="0"/>
              </a:rPr>
              <a:t>  from neural crest cells associated </a:t>
            </a:r>
          </a:p>
          <a:p>
            <a:pPr>
              <a:defRPr/>
            </a:pPr>
            <a:r>
              <a:rPr lang="en-US" sz="2000" dirty="0" smtClean="0">
                <a:latin typeface="Calibri" pitchFamily="34" charset="0"/>
                <a:cs typeface="Arial" charset="0"/>
              </a:rPr>
              <a:t>  with the sympathetic nervous system</a:t>
            </a:r>
            <a:endParaRPr lang="en-US" sz="2000" dirty="0" smtClean="0"/>
          </a:p>
          <a:p>
            <a:r>
              <a:rPr lang="en-US" sz="2000" dirty="0" smtClean="0"/>
              <a:t>Contains </a:t>
            </a:r>
            <a:r>
              <a:rPr lang="en-US" sz="2000" b="1" dirty="0" err="1" smtClean="0">
                <a:solidFill>
                  <a:srgbClr val="C00000"/>
                </a:solidFill>
              </a:rPr>
              <a:t>chromaffin</a:t>
            </a:r>
            <a:r>
              <a:rPr lang="en-US" sz="2000" b="1" dirty="0" smtClean="0">
                <a:solidFill>
                  <a:srgbClr val="C00000"/>
                </a:solidFill>
              </a:rPr>
              <a:t> cells </a:t>
            </a:r>
            <a:r>
              <a:rPr lang="en-US" sz="2000" dirty="0" smtClean="0"/>
              <a:t>(</a:t>
            </a:r>
            <a:r>
              <a:rPr lang="en-US" sz="2000" dirty="0" err="1" smtClean="0"/>
              <a:t>pheochromocytes</a:t>
            </a:r>
            <a:r>
              <a:rPr lang="en-US" sz="2000" dirty="0" smtClean="0"/>
              <a:t>)</a:t>
            </a:r>
            <a:endParaRPr lang="en-US" sz="2000" dirty="0"/>
          </a:p>
        </p:txBody>
      </p:sp>
      <p:sp>
        <p:nvSpPr>
          <p:cNvPr id="8" name="سهم إلى اليمين 7"/>
          <p:cNvSpPr/>
          <p:nvPr/>
        </p:nvSpPr>
        <p:spPr>
          <a:xfrm>
            <a:off x="4000496" y="514351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checkerboard(across)">
                                      <p:cBhvr>
                                        <p:cTn id="13" dur="5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 calcmode="lin" valueType="num">
                                      <p:cBhvr additive="base">
                                        <p:cTn id="18"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195">
                                            <p:txEl>
                                              <p:pRg st="1" end="1"/>
                                            </p:txEl>
                                          </p:spTgt>
                                        </p:tgtEl>
                                        <p:attrNameLst>
                                          <p:attrName>style.visibility</p:attrName>
                                        </p:attrNameLst>
                                      </p:cBhvr>
                                      <p:to>
                                        <p:strVal val="visible"/>
                                      </p:to>
                                    </p:set>
                                    <p:anim calcmode="lin" valueType="num">
                                      <p:cBhvr additive="base">
                                        <p:cTn id="24"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 calcmode="lin" valueType="num">
                                      <p:cBhvr additive="base">
                                        <p:cTn id="30"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 calcmode="lin" valueType="num">
                                      <p:cBhvr additive="base">
                                        <p:cTn id="3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 calcmode="lin" valueType="num">
                                      <p:cBhvr additive="base">
                                        <p:cTn id="42"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95">
                                            <p:txEl>
                                              <p:pRg st="5" end="5"/>
                                            </p:txEl>
                                          </p:spTgt>
                                        </p:tgtEl>
                                        <p:attrNameLst>
                                          <p:attrName>style.visibility</p:attrName>
                                        </p:attrNameLst>
                                      </p:cBhvr>
                                      <p:to>
                                        <p:strVal val="visible"/>
                                      </p:to>
                                    </p:set>
                                    <p:anim calcmode="lin" valueType="num">
                                      <p:cBhvr additive="base">
                                        <p:cTn id="48"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195">
                                            <p:txEl>
                                              <p:pRg st="6" end="6"/>
                                            </p:txEl>
                                          </p:spTgt>
                                        </p:tgtEl>
                                        <p:attrNameLst>
                                          <p:attrName>style.visibility</p:attrName>
                                        </p:attrNameLst>
                                      </p:cBhvr>
                                      <p:to>
                                        <p:strVal val="visible"/>
                                      </p:to>
                                    </p:set>
                                    <p:anim calcmode="lin" valueType="num">
                                      <p:cBhvr additive="base">
                                        <p:cTn id="54"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9144000" cy="5214949"/>
          </a:xfrm>
        </p:spPr>
        <p:txBody>
          <a:bodyPr>
            <a:normAutofit fontScale="85000" lnSpcReduction="10000"/>
          </a:bodyPr>
          <a:lstStyle/>
          <a:p>
            <a:r>
              <a:rPr lang="ar-EG" b="1" dirty="0" smtClean="0">
                <a:solidFill>
                  <a:srgbClr val="FF0000"/>
                </a:solidFill>
              </a:rPr>
              <a:t>الورم العرضي </a:t>
            </a:r>
            <a:r>
              <a:rPr lang="ar-EG" b="1" dirty="0" err="1" smtClean="0">
                <a:solidFill>
                  <a:srgbClr val="FF0000"/>
                </a:solidFill>
              </a:rPr>
              <a:t>الكظري</a:t>
            </a:r>
            <a:r>
              <a:rPr lang="ar-EG" b="1" dirty="0" smtClean="0">
                <a:solidFill>
                  <a:srgbClr val="FF0000"/>
                </a:solidFill>
              </a:rPr>
              <a:t> ( </a:t>
            </a:r>
            <a:r>
              <a:rPr lang="en-US" b="1" dirty="0" smtClean="0">
                <a:solidFill>
                  <a:srgbClr val="FF0000"/>
                </a:solidFill>
              </a:rPr>
              <a:t>Adrenal </a:t>
            </a:r>
            <a:r>
              <a:rPr lang="en-US" b="1" dirty="0" err="1" smtClean="0">
                <a:solidFill>
                  <a:srgbClr val="FF0000"/>
                </a:solidFill>
              </a:rPr>
              <a:t>Incidentaloma</a:t>
            </a:r>
            <a:r>
              <a:rPr lang="ar-EG" b="1" dirty="0" smtClean="0">
                <a:solidFill>
                  <a:srgbClr val="FF0000"/>
                </a:solidFill>
              </a:rPr>
              <a:t> ) : </a:t>
            </a:r>
            <a:endParaRPr lang="en-US" b="1" dirty="0" smtClean="0">
              <a:solidFill>
                <a:srgbClr val="FF0000"/>
              </a:solidFill>
            </a:endParaRPr>
          </a:p>
          <a:p>
            <a:r>
              <a:rPr lang="ar-EG" dirty="0" smtClean="0"/>
              <a:t>ورم يكتشف في الغدة </a:t>
            </a:r>
            <a:r>
              <a:rPr lang="ar-EG" dirty="0" err="1" smtClean="0"/>
              <a:t>الكظرية</a:t>
            </a:r>
            <a:r>
              <a:rPr lang="ar-EG" dirty="0" smtClean="0"/>
              <a:t> بالصدفة على </a:t>
            </a:r>
            <a:r>
              <a:rPr lang="en-US" dirty="0" smtClean="0"/>
              <a:t>CT </a:t>
            </a:r>
            <a:r>
              <a:rPr lang="ar-EG" dirty="0" smtClean="0"/>
              <a:t> منفذ لسبب غير متعلق </a:t>
            </a:r>
            <a:r>
              <a:rPr lang="ar-EG" dirty="0" err="1" smtClean="0"/>
              <a:t>به</a:t>
            </a:r>
            <a:r>
              <a:rPr lang="ar-EG" dirty="0" smtClean="0"/>
              <a:t> , </a:t>
            </a:r>
            <a:r>
              <a:rPr lang="ar-EG" dirty="0" err="1" smtClean="0"/>
              <a:t>و</a:t>
            </a:r>
            <a:r>
              <a:rPr lang="ar-EG" dirty="0" smtClean="0"/>
              <a:t> أكثر من </a:t>
            </a:r>
            <a:r>
              <a:rPr lang="en-US" dirty="0" smtClean="0"/>
              <a:t>75</a:t>
            </a:r>
            <a:r>
              <a:rPr lang="ar-EG" dirty="0" smtClean="0"/>
              <a:t>% من الحالات ورم غدي لا وظيفي </a:t>
            </a:r>
            <a:endParaRPr lang="en-US" dirty="0" smtClean="0"/>
          </a:p>
          <a:p>
            <a:r>
              <a:rPr lang="ar-EG" b="1" dirty="0" smtClean="0">
                <a:solidFill>
                  <a:srgbClr val="00B050"/>
                </a:solidFill>
              </a:rPr>
              <a:t>التشخيص التفريقي للورم العرضي : </a:t>
            </a:r>
            <a:r>
              <a:rPr lang="ar-EG" dirty="0" smtClean="0"/>
              <a:t>ورم غدي غير وظيفي   - ورم </a:t>
            </a:r>
            <a:r>
              <a:rPr lang="ar-EG" dirty="0" err="1" smtClean="0"/>
              <a:t>القواتم</a:t>
            </a:r>
            <a:r>
              <a:rPr lang="ar-EG" dirty="0" smtClean="0"/>
              <a:t>   - </a:t>
            </a:r>
            <a:r>
              <a:rPr lang="ar-EG" dirty="0" err="1" smtClean="0"/>
              <a:t>السرطانة</a:t>
            </a:r>
            <a:r>
              <a:rPr lang="ar-EG" dirty="0" smtClean="0"/>
              <a:t> القشرية </a:t>
            </a:r>
            <a:r>
              <a:rPr lang="ar-EG" dirty="0" err="1" smtClean="0"/>
              <a:t>الكظرية</a:t>
            </a:r>
            <a:r>
              <a:rPr lang="ar-EG" dirty="0" smtClean="0"/>
              <a:t>  - الداء </a:t>
            </a:r>
            <a:r>
              <a:rPr lang="ar-EG" dirty="0" err="1" smtClean="0"/>
              <a:t>النقيلي</a:t>
            </a:r>
            <a:r>
              <a:rPr lang="ar-EG" dirty="0" smtClean="0"/>
              <a:t>   - فرط </a:t>
            </a:r>
            <a:r>
              <a:rPr lang="ar-EG" dirty="0" err="1" smtClean="0"/>
              <a:t>التنسج</a:t>
            </a:r>
            <a:r>
              <a:rPr lang="ar-EG" dirty="0" smtClean="0"/>
              <a:t> </a:t>
            </a:r>
            <a:r>
              <a:rPr lang="ar-EG" dirty="0" err="1" smtClean="0"/>
              <a:t>العقيدي</a:t>
            </a:r>
            <a:r>
              <a:rPr lang="ar-EG" dirty="0" smtClean="0"/>
              <a:t> </a:t>
            </a:r>
            <a:endParaRPr lang="en-US" dirty="0" smtClean="0"/>
          </a:p>
          <a:p>
            <a:r>
              <a:rPr lang="ar-EG" dirty="0" smtClean="0"/>
              <a:t>و في حالة أي كتلة </a:t>
            </a:r>
            <a:r>
              <a:rPr lang="ar-EG" dirty="0" err="1" smtClean="0"/>
              <a:t>كظرية</a:t>
            </a:r>
            <a:r>
              <a:rPr lang="ar-EG" dirty="0" smtClean="0"/>
              <a:t> و قبل إجراء </a:t>
            </a:r>
            <a:r>
              <a:rPr lang="ar-EG" dirty="0" err="1" smtClean="0"/>
              <a:t>الخزعة</a:t>
            </a:r>
            <a:r>
              <a:rPr lang="ar-EG" dirty="0" smtClean="0"/>
              <a:t> أو الجراحة على </a:t>
            </a:r>
            <a:r>
              <a:rPr lang="ar-EG" dirty="0" err="1" smtClean="0"/>
              <a:t>الكظر</a:t>
            </a:r>
            <a:r>
              <a:rPr lang="ar-EG" dirty="0" smtClean="0"/>
              <a:t> يجب استبعاد ورم </a:t>
            </a:r>
            <a:r>
              <a:rPr lang="ar-EG" dirty="0" err="1" smtClean="0"/>
              <a:t>القواتم</a:t>
            </a:r>
            <a:r>
              <a:rPr lang="ar-EG" dirty="0" smtClean="0"/>
              <a:t> ( جمع بول </a:t>
            </a:r>
            <a:r>
              <a:rPr lang="en-US" dirty="0" smtClean="0"/>
              <a:t>24</a:t>
            </a:r>
            <a:r>
              <a:rPr lang="ar-EG" dirty="0" smtClean="0"/>
              <a:t> ساعة لتحري </a:t>
            </a:r>
            <a:r>
              <a:rPr lang="ar-EG" dirty="0" err="1" smtClean="0"/>
              <a:t>الكاتيكول</a:t>
            </a:r>
            <a:r>
              <a:rPr lang="ar-EG" dirty="0" smtClean="0"/>
              <a:t> أمين , </a:t>
            </a:r>
            <a:r>
              <a:rPr lang="en-US" dirty="0" smtClean="0"/>
              <a:t>VMA</a:t>
            </a:r>
            <a:r>
              <a:rPr lang="ar-EG" dirty="0" smtClean="0"/>
              <a:t> , </a:t>
            </a:r>
            <a:r>
              <a:rPr lang="ar-EG" dirty="0" err="1" smtClean="0"/>
              <a:t>الميتانفرين</a:t>
            </a:r>
            <a:r>
              <a:rPr lang="ar-EG" dirty="0" smtClean="0"/>
              <a:t> ) </a:t>
            </a:r>
            <a:endParaRPr lang="en-US" dirty="0" smtClean="0"/>
          </a:p>
          <a:p>
            <a:r>
              <a:rPr lang="ar-EG" dirty="0" smtClean="0">
                <a:solidFill>
                  <a:srgbClr val="C00000"/>
                </a:solidFill>
              </a:rPr>
              <a:t>و </a:t>
            </a:r>
            <a:r>
              <a:rPr lang="ar-EG" sz="3000" dirty="0" smtClean="0">
                <a:solidFill>
                  <a:srgbClr val="C00000"/>
                </a:solidFill>
              </a:rPr>
              <a:t>إن عامل الخطر لحدوث </a:t>
            </a:r>
            <a:r>
              <a:rPr lang="ar-EG" sz="3000" dirty="0" err="1" smtClean="0">
                <a:solidFill>
                  <a:srgbClr val="C00000"/>
                </a:solidFill>
              </a:rPr>
              <a:t>السرطانة</a:t>
            </a:r>
            <a:r>
              <a:rPr lang="ar-EG" sz="3000" dirty="0" smtClean="0">
                <a:solidFill>
                  <a:srgbClr val="C00000"/>
                </a:solidFill>
              </a:rPr>
              <a:t> في حالة الورم الصلب &gt;</a:t>
            </a:r>
            <a:r>
              <a:rPr lang="en-US" sz="3000" dirty="0" smtClean="0">
                <a:solidFill>
                  <a:srgbClr val="C00000"/>
                </a:solidFill>
              </a:rPr>
              <a:t>6</a:t>
            </a:r>
            <a:r>
              <a:rPr lang="ar-EG" sz="3000" dirty="0" smtClean="0">
                <a:solidFill>
                  <a:srgbClr val="C00000"/>
                </a:solidFill>
              </a:rPr>
              <a:t> سم قطراً </a:t>
            </a:r>
            <a:r>
              <a:rPr lang="ar-EG" sz="3000" dirty="0" smtClean="0"/>
              <a:t>. </a:t>
            </a:r>
            <a:endParaRPr lang="en-US" sz="3000" dirty="0" smtClean="0"/>
          </a:p>
          <a:p>
            <a:r>
              <a:rPr lang="ar-EG" b="1" dirty="0" smtClean="0">
                <a:solidFill>
                  <a:srgbClr val="C00000"/>
                </a:solidFill>
              </a:rPr>
              <a:t>العلاج : </a:t>
            </a:r>
            <a:r>
              <a:rPr lang="ar-EG" dirty="0" err="1" smtClean="0">
                <a:solidFill>
                  <a:srgbClr val="0070C0"/>
                </a:solidFill>
              </a:rPr>
              <a:t>الإستئصال</a:t>
            </a:r>
            <a:r>
              <a:rPr lang="ar-EG" dirty="0" smtClean="0">
                <a:solidFill>
                  <a:srgbClr val="0070C0"/>
                </a:solidFill>
              </a:rPr>
              <a:t> </a:t>
            </a:r>
            <a:r>
              <a:rPr lang="en-US" dirty="0" smtClean="0">
                <a:solidFill>
                  <a:srgbClr val="0070C0"/>
                </a:solidFill>
              </a:rPr>
              <a:t>: </a:t>
            </a:r>
            <a:r>
              <a:rPr lang="ar-EG" dirty="0" smtClean="0">
                <a:solidFill>
                  <a:srgbClr val="7030A0"/>
                </a:solidFill>
              </a:rPr>
              <a:t>ا</a:t>
            </a:r>
            <a:r>
              <a:rPr lang="ar-EG" sz="2600" dirty="0" smtClean="0">
                <a:solidFill>
                  <a:srgbClr val="7030A0"/>
                </a:solidFill>
              </a:rPr>
              <a:t>لأورام العرضية الصلبة &gt;</a:t>
            </a:r>
            <a:r>
              <a:rPr lang="en-US" sz="2600" dirty="0" smtClean="0">
                <a:solidFill>
                  <a:srgbClr val="7030A0"/>
                </a:solidFill>
              </a:rPr>
              <a:t>6</a:t>
            </a:r>
            <a:r>
              <a:rPr lang="ar-EG" sz="2600" dirty="0" smtClean="0">
                <a:solidFill>
                  <a:srgbClr val="7030A0"/>
                </a:solidFill>
              </a:rPr>
              <a:t> سم قطراً بسبب خطر </a:t>
            </a:r>
            <a:r>
              <a:rPr lang="ar-EG" sz="2600" dirty="0" err="1" smtClean="0">
                <a:solidFill>
                  <a:srgbClr val="7030A0"/>
                </a:solidFill>
              </a:rPr>
              <a:t>التسرطن</a:t>
            </a:r>
            <a:endParaRPr lang="en-US" sz="2600" dirty="0" smtClean="0">
              <a:solidFill>
                <a:srgbClr val="7030A0"/>
              </a:solidFill>
            </a:endParaRPr>
          </a:p>
          <a:p>
            <a:r>
              <a:rPr lang="en-US" dirty="0" smtClean="0">
                <a:solidFill>
                  <a:srgbClr val="7030A0"/>
                </a:solidFill>
              </a:rPr>
              <a:t> -                              </a:t>
            </a:r>
            <a:r>
              <a:rPr lang="ar-EG" dirty="0" smtClean="0">
                <a:solidFill>
                  <a:srgbClr val="7030A0"/>
                </a:solidFill>
              </a:rPr>
              <a:t>الأورام &lt;</a:t>
            </a:r>
            <a:r>
              <a:rPr lang="en-US" dirty="0" smtClean="0">
                <a:solidFill>
                  <a:srgbClr val="7030A0"/>
                </a:solidFill>
              </a:rPr>
              <a:t>6</a:t>
            </a:r>
            <a:r>
              <a:rPr lang="ar-EG" dirty="0" smtClean="0">
                <a:solidFill>
                  <a:srgbClr val="7030A0"/>
                </a:solidFill>
              </a:rPr>
              <a:t> سم في حالة ورم مفرط الوظيفة أي </a:t>
            </a:r>
            <a:r>
              <a:rPr lang="en-US" dirty="0" smtClean="0">
                <a:solidFill>
                  <a:srgbClr val="7030A0"/>
                </a:solidFill>
              </a:rPr>
              <a:t>-                              </a:t>
            </a:r>
            <a:r>
              <a:rPr lang="ar-EG" dirty="0" smtClean="0">
                <a:solidFill>
                  <a:srgbClr val="7030A0"/>
                </a:solidFill>
              </a:rPr>
              <a:t>آفة كيسية متضخمة </a:t>
            </a:r>
            <a:endParaRPr lang="en-US" dirty="0" smtClean="0">
              <a:solidFill>
                <a:srgbClr val="7030A0"/>
              </a:solidFill>
            </a:endParaRPr>
          </a:p>
          <a:p>
            <a:endParaRPr lang="ar-SY" dirty="0"/>
          </a:p>
        </p:txBody>
      </p:sp>
      <p:sp>
        <p:nvSpPr>
          <p:cNvPr id="4" name="مستطيل 3"/>
          <p:cNvSpPr/>
          <p:nvPr/>
        </p:nvSpPr>
        <p:spPr>
          <a:xfrm>
            <a:off x="2143108" y="5072074"/>
            <a:ext cx="7000892" cy="461665"/>
          </a:xfrm>
          <a:prstGeom prst="rect">
            <a:avLst/>
          </a:prstGeom>
        </p:spPr>
        <p:txBody>
          <a:bodyPr wrap="square">
            <a:spAutoFit/>
          </a:bodyPr>
          <a:lstStyle/>
          <a:p>
            <a:pPr fontAlgn="auto">
              <a:spcAft>
                <a:spcPts val="0"/>
              </a:spcAft>
              <a:defRPr/>
            </a:pPr>
            <a:r>
              <a:rPr lang="en-US" sz="2400" b="1" dirty="0" smtClean="0">
                <a:solidFill>
                  <a:srgbClr val="FF0000"/>
                </a:solidFill>
              </a:rPr>
              <a:t>85%</a:t>
            </a:r>
            <a:r>
              <a:rPr lang="en-US" sz="2400" dirty="0" smtClean="0"/>
              <a:t> of adrenal masses are nonfunctional and </a:t>
            </a:r>
            <a:r>
              <a:rPr lang="en-US" sz="2400" b="1" dirty="0" smtClean="0"/>
              <a:t>BENIGN</a:t>
            </a:r>
          </a:p>
        </p:txBody>
      </p:sp>
      <p:sp>
        <p:nvSpPr>
          <p:cNvPr id="5" name="مستطيل 4"/>
          <p:cNvSpPr/>
          <p:nvPr/>
        </p:nvSpPr>
        <p:spPr>
          <a:xfrm rot="10800000" flipV="1">
            <a:off x="2286000" y="5544728"/>
            <a:ext cx="6858000" cy="1107996"/>
          </a:xfrm>
          <a:prstGeom prst="rect">
            <a:avLst/>
          </a:prstGeom>
        </p:spPr>
        <p:txBody>
          <a:bodyPr wrap="square">
            <a:spAutoFit/>
          </a:bodyPr>
          <a:lstStyle/>
          <a:p>
            <a:r>
              <a:rPr lang="en-US" sz="2400" dirty="0" smtClean="0"/>
              <a:t>discovered on exam for non-adrenal cause  of adrenal absence of signs or symptoms   disorder </a:t>
            </a:r>
          </a:p>
          <a:p>
            <a:endParaRPr lang="ar-SY" dirty="0"/>
          </a:p>
        </p:txBody>
      </p:sp>
      <p:pic>
        <p:nvPicPr>
          <p:cNvPr id="6" name="Picture 2" descr="http://www.nature.com/ki/journal/v72/n2/images/5002214f3.jpg"/>
          <p:cNvPicPr>
            <a:picLocks noChangeAspect="1" noChangeArrowheads="1"/>
          </p:cNvPicPr>
          <p:nvPr/>
        </p:nvPicPr>
        <p:blipFill>
          <a:blip r:embed="rId2"/>
          <a:srcRect/>
          <a:stretch>
            <a:fillRect/>
          </a:stretch>
        </p:blipFill>
        <p:spPr bwMode="auto">
          <a:xfrm>
            <a:off x="0" y="4643446"/>
            <a:ext cx="2357422" cy="22145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72386" cy="642918"/>
          </a:xfrm>
        </p:spPr>
        <p:txBody>
          <a:bodyPr>
            <a:normAutofit fontScale="90000"/>
          </a:bodyPr>
          <a:lstStyle/>
          <a:p>
            <a:pPr>
              <a:defRPr/>
            </a:pPr>
            <a:r>
              <a:rPr lang="en-US" dirty="0" smtClean="0"/>
              <a:t>Clinical Pathway </a:t>
            </a:r>
            <a:endParaRPr lang="en-US" dirty="0"/>
          </a:p>
        </p:txBody>
      </p:sp>
      <p:pic>
        <p:nvPicPr>
          <p:cNvPr id="22531" name="Picture 2"/>
          <p:cNvPicPr>
            <a:picLocks noGrp="1" noChangeAspect="1" noChangeArrowheads="1"/>
          </p:cNvPicPr>
          <p:nvPr>
            <p:ph idx="1"/>
          </p:nvPr>
        </p:nvPicPr>
        <p:blipFill>
          <a:blip r:embed="rId2"/>
          <a:srcRect/>
          <a:stretch>
            <a:fillRect/>
          </a:stretch>
        </p:blipFill>
        <p:spPr>
          <a:xfrm>
            <a:off x="0" y="571481"/>
            <a:ext cx="9144000" cy="628652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23204856436G"/>
          <p:cNvPicPr>
            <a:picLocks noChangeAspect="1" noChangeArrowheads="1"/>
          </p:cNvPicPr>
          <p:nvPr/>
        </p:nvPicPr>
        <p:blipFill>
          <a:blip r:embed="rId2">
            <a:lum bright="20000" contrast="-52000"/>
          </a:blip>
          <a:srcRect/>
          <a:stretch>
            <a:fillRect/>
          </a:stretch>
        </p:blipFill>
        <p:spPr bwMode="auto">
          <a:xfrm>
            <a:off x="0" y="0"/>
            <a:ext cx="9144000" cy="6907213"/>
          </a:xfrm>
          <a:prstGeom prst="rect">
            <a:avLst/>
          </a:prstGeom>
          <a:noFill/>
          <a:ln w="9525">
            <a:noFill/>
            <a:miter lim="800000"/>
            <a:headEnd/>
            <a:tailEnd/>
          </a:ln>
        </p:spPr>
      </p:pic>
      <p:sp>
        <p:nvSpPr>
          <p:cNvPr id="46083" name="Text Box 3"/>
          <p:cNvSpPr txBox="1">
            <a:spLocks noChangeArrowheads="1"/>
          </p:cNvSpPr>
          <p:nvPr/>
        </p:nvSpPr>
        <p:spPr bwMode="auto">
          <a:xfrm>
            <a:off x="0" y="0"/>
            <a:ext cx="3786182" cy="492443"/>
          </a:xfrm>
          <a:prstGeom prst="rect">
            <a:avLst/>
          </a:prstGeom>
          <a:noFill/>
          <a:ln w="9525">
            <a:noFill/>
            <a:miter lim="800000"/>
            <a:headEnd/>
            <a:tailEnd/>
          </a:ln>
          <a:effectLst/>
        </p:spPr>
        <p:txBody>
          <a:bodyPr wrap="square">
            <a:spAutoFit/>
          </a:bodyPr>
          <a:lstStyle/>
          <a:p>
            <a:pPr>
              <a:spcBef>
                <a:spcPct val="50000"/>
              </a:spcBef>
            </a:pPr>
            <a:r>
              <a:rPr lang="en-US" sz="2600" b="1" dirty="0">
                <a:solidFill>
                  <a:srgbClr val="990033"/>
                </a:solidFill>
                <a:latin typeface="Verdana" pitchFamily="34" charset="0"/>
              </a:rPr>
              <a:t>What is Cushing’s?</a:t>
            </a:r>
          </a:p>
        </p:txBody>
      </p:sp>
      <p:sp>
        <p:nvSpPr>
          <p:cNvPr id="46085" name="Text Box 5"/>
          <p:cNvSpPr txBox="1">
            <a:spLocks noChangeArrowheads="1"/>
          </p:cNvSpPr>
          <p:nvPr/>
        </p:nvSpPr>
        <p:spPr bwMode="auto">
          <a:xfrm>
            <a:off x="0" y="500042"/>
            <a:ext cx="9144000" cy="5900758"/>
          </a:xfrm>
          <a:prstGeom prst="rect">
            <a:avLst/>
          </a:prstGeom>
          <a:noFill/>
          <a:ln w="9525">
            <a:noFill/>
            <a:miter lim="800000"/>
            <a:headEnd/>
            <a:tailEnd/>
          </a:ln>
          <a:effectLst/>
        </p:spPr>
        <p:txBody>
          <a:bodyPr/>
          <a:lstStyle/>
          <a:p>
            <a:pPr>
              <a:spcBef>
                <a:spcPct val="50000"/>
              </a:spcBef>
            </a:pPr>
            <a:r>
              <a:rPr lang="en-US" sz="1400" b="1" dirty="0">
                <a:solidFill>
                  <a:srgbClr val="03215D"/>
                </a:solidFill>
                <a:latin typeface="Verdana" pitchFamily="34" charset="0"/>
              </a:rPr>
              <a:t>Cushing’s Syndrome is a relatively rare endocrine system disorder caused by the body’s exposure to excessive amounts of the hormone </a:t>
            </a:r>
            <a:r>
              <a:rPr lang="en-US" sz="1400" b="1" dirty="0" err="1">
                <a:solidFill>
                  <a:srgbClr val="03215D"/>
                </a:solidFill>
                <a:latin typeface="Verdana" pitchFamily="34" charset="0"/>
              </a:rPr>
              <a:t>cortisol</a:t>
            </a:r>
            <a:r>
              <a:rPr lang="en-US" sz="1400" b="1" dirty="0">
                <a:solidFill>
                  <a:srgbClr val="03215D"/>
                </a:solidFill>
                <a:latin typeface="Verdana" pitchFamily="34" charset="0"/>
              </a:rPr>
              <a:t>.</a:t>
            </a:r>
          </a:p>
          <a:p>
            <a:pPr>
              <a:spcBef>
                <a:spcPct val="50000"/>
              </a:spcBef>
            </a:pPr>
            <a:r>
              <a:rPr lang="en-US" sz="1400" b="1" dirty="0">
                <a:solidFill>
                  <a:srgbClr val="03215D"/>
                </a:solidFill>
                <a:latin typeface="Verdana" pitchFamily="34" charset="0"/>
              </a:rPr>
              <a:t>Cushing’s Syndrome has many symptoms, including weight gain and a change in appearance and may go undiagnosed for many years.   </a:t>
            </a:r>
          </a:p>
          <a:p>
            <a:pPr>
              <a:spcBef>
                <a:spcPct val="50000"/>
              </a:spcBef>
            </a:pPr>
            <a:r>
              <a:rPr lang="en-US" sz="1400" b="1" dirty="0">
                <a:solidFill>
                  <a:srgbClr val="03215D"/>
                </a:solidFill>
                <a:latin typeface="Verdana" pitchFamily="34" charset="0"/>
              </a:rPr>
              <a:t>The most common cause of Cushing’s is the prolonged use of cortisone containing drugs, such as prednisone, which are commonly used to treat severe asthma or arthritis</a:t>
            </a:r>
            <a:r>
              <a:rPr lang="en-US" sz="1400" b="1" dirty="0" smtClean="0">
                <a:solidFill>
                  <a:srgbClr val="03215D"/>
                </a:solidFill>
                <a:latin typeface="Verdana" pitchFamily="34" charset="0"/>
              </a:rPr>
              <a:t>..</a:t>
            </a:r>
            <a:r>
              <a:rPr lang="en-US" sz="1400" b="1" dirty="0">
                <a:solidFill>
                  <a:srgbClr val="03215D"/>
                </a:solidFill>
                <a:latin typeface="Verdana" pitchFamily="34" charset="0"/>
              </a:rPr>
              <a:t>	</a:t>
            </a:r>
          </a:p>
          <a:p>
            <a:endParaRPr lang="en-US" sz="1400" b="1" dirty="0">
              <a:solidFill>
                <a:srgbClr val="03215D"/>
              </a:solidFill>
              <a:latin typeface="Verdana" pitchFamily="34" charset="0"/>
            </a:endParaRPr>
          </a:p>
          <a:p>
            <a:r>
              <a:rPr lang="en-US" sz="1400" b="1" dirty="0">
                <a:solidFill>
                  <a:srgbClr val="03215D"/>
                </a:solidFill>
                <a:latin typeface="Verdana" pitchFamily="34" charset="0"/>
              </a:rPr>
              <a:t>Cushing’s can be fatal if not correctly diagnosed and treated.  </a:t>
            </a:r>
          </a:p>
          <a:p>
            <a:r>
              <a:rPr lang="en-US" sz="1400" b="1" dirty="0" smtClean="0">
                <a:solidFill>
                  <a:srgbClr val="03215D"/>
                </a:solidFill>
                <a:latin typeface="Verdana" pitchFamily="34" charset="0"/>
              </a:rPr>
              <a:t>  </a:t>
            </a:r>
            <a:endParaRPr lang="en-US" sz="1400" b="1" dirty="0">
              <a:solidFill>
                <a:srgbClr val="03215D"/>
              </a:solidFill>
              <a:latin typeface="Verdana" pitchFamily="34" charset="0"/>
            </a:endParaRPr>
          </a:p>
          <a:p>
            <a:endParaRPr lang="en-US" sz="1400" b="1" dirty="0">
              <a:solidFill>
                <a:srgbClr val="03215D"/>
              </a:solidFill>
              <a:latin typeface="Verdana" pitchFamily="34" charset="0"/>
            </a:endParaRPr>
          </a:p>
        </p:txBody>
      </p:sp>
      <p:sp>
        <p:nvSpPr>
          <p:cNvPr id="8" name="مستطيل 7"/>
          <p:cNvSpPr/>
          <p:nvPr/>
        </p:nvSpPr>
        <p:spPr>
          <a:xfrm>
            <a:off x="0" y="2928934"/>
            <a:ext cx="9144000" cy="3754874"/>
          </a:xfrm>
          <a:prstGeom prst="rect">
            <a:avLst/>
          </a:prstGeom>
        </p:spPr>
        <p:txBody>
          <a:bodyPr wrap="square">
            <a:spAutoFit/>
          </a:bodyPr>
          <a:lstStyle/>
          <a:p>
            <a:pPr marL="457200" indent="-457200"/>
            <a:r>
              <a:rPr lang="en-US" sz="1400" b="1" dirty="0" smtClean="0">
                <a:solidFill>
                  <a:srgbClr val="03215D"/>
                </a:solidFill>
                <a:latin typeface="Verdana" pitchFamily="34" charset="0"/>
              </a:rPr>
              <a:t>Normally, the pituitary gland, located at the base of the brain, </a:t>
            </a:r>
          </a:p>
          <a:p>
            <a:pPr marL="457200" indent="-457200"/>
            <a:r>
              <a:rPr lang="en-US" sz="1400" b="1" dirty="0" smtClean="0">
                <a:solidFill>
                  <a:srgbClr val="03215D"/>
                </a:solidFill>
                <a:latin typeface="Verdana" pitchFamily="34" charset="0"/>
              </a:rPr>
              <a:t>releases ACTH (</a:t>
            </a:r>
            <a:r>
              <a:rPr lang="en-US" sz="1400" b="1" dirty="0" err="1" smtClean="0">
                <a:solidFill>
                  <a:srgbClr val="03215D"/>
                </a:solidFill>
                <a:latin typeface="Verdana" pitchFamily="34" charset="0"/>
              </a:rPr>
              <a:t>adrenocortiocotopin</a:t>
            </a:r>
            <a:r>
              <a:rPr lang="en-US" sz="1400" b="1" dirty="0" smtClean="0">
                <a:solidFill>
                  <a:srgbClr val="03215D"/>
                </a:solidFill>
                <a:latin typeface="Verdana" pitchFamily="34" charset="0"/>
              </a:rPr>
              <a:t> hormone) that stimulates the </a:t>
            </a:r>
          </a:p>
          <a:p>
            <a:pPr marL="457200" indent="-457200"/>
            <a:r>
              <a:rPr lang="en-US" sz="1400" b="1" dirty="0" smtClean="0">
                <a:solidFill>
                  <a:srgbClr val="03215D"/>
                </a:solidFill>
                <a:latin typeface="Verdana" pitchFamily="34" charset="0"/>
              </a:rPr>
              <a:t>adrenal gland (located above the kidney) to release the exact amount </a:t>
            </a:r>
          </a:p>
          <a:p>
            <a:pPr marL="457200" indent="-457200"/>
            <a:r>
              <a:rPr lang="en-US" sz="1400" b="1" dirty="0" smtClean="0">
                <a:solidFill>
                  <a:srgbClr val="03215D"/>
                </a:solidFill>
                <a:latin typeface="Verdana" pitchFamily="34" charset="0"/>
              </a:rPr>
              <a:t>of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needed by the body.</a:t>
            </a:r>
          </a:p>
          <a:p>
            <a:pPr marL="457200" indent="-457200"/>
            <a:endParaRPr lang="en-US" sz="1400" b="1" dirty="0" smtClean="0">
              <a:solidFill>
                <a:srgbClr val="03215D"/>
              </a:solidFill>
              <a:latin typeface="Verdana" pitchFamily="34" charset="0"/>
            </a:endParaRPr>
          </a:p>
          <a:p>
            <a:pPr marL="457200" indent="-457200"/>
            <a:r>
              <a:rPr lang="en-US" sz="1400" b="1" dirty="0" smtClean="0">
                <a:solidFill>
                  <a:srgbClr val="03215D"/>
                </a:solidFill>
                <a:latin typeface="Verdana" pitchFamily="34" charset="0"/>
              </a:rPr>
              <a:t>There are several situations that can cause over-production of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a:t>
            </a:r>
          </a:p>
          <a:p>
            <a:pPr marL="457200" indent="-457200"/>
            <a:r>
              <a:rPr lang="en-US" sz="1400" b="1" dirty="0" smtClean="0">
                <a:solidFill>
                  <a:srgbClr val="03215D"/>
                </a:solidFill>
                <a:latin typeface="Verdana" pitchFamily="34" charset="0"/>
              </a:rPr>
              <a:t>by the body’s adrenal glands:</a:t>
            </a:r>
            <a:endParaRPr lang="en-US" sz="1400" b="1" dirty="0" smtClean="0">
              <a:solidFill>
                <a:srgbClr val="03215D"/>
              </a:solidFill>
            </a:endParaRPr>
          </a:p>
          <a:p>
            <a:pPr marL="457200" indent="-457200"/>
            <a:endParaRPr lang="en-US" sz="1400" b="1" dirty="0" smtClean="0">
              <a:solidFill>
                <a:srgbClr val="03215D"/>
              </a:solidFill>
              <a:latin typeface="Verdana" pitchFamily="34" charset="0"/>
            </a:endParaRPr>
          </a:p>
          <a:p>
            <a:pPr marL="457200" indent="-457200">
              <a:buFontTx/>
              <a:buAutoNum type="arabicPeriod"/>
            </a:pPr>
            <a:r>
              <a:rPr lang="en-US" sz="1400" b="1" dirty="0" smtClean="0">
                <a:solidFill>
                  <a:srgbClr val="03215D"/>
                </a:solidFill>
                <a:latin typeface="Verdana" pitchFamily="34" charset="0"/>
              </a:rPr>
              <a:t>A pituitary tumor can secrete excess ACTH.  The excess ACTH  causes over-production of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by the adrenal glands.  Cushing’s due to a  pituitary tumor is called Cushing’s Disease and all other causes are termed Cushing’s Syndrome.  </a:t>
            </a:r>
          </a:p>
          <a:p>
            <a:pPr marL="457200" indent="-457200">
              <a:buFontTx/>
              <a:buAutoNum type="arabicPeriod"/>
            </a:pPr>
            <a:endParaRPr lang="en-US" sz="1400" b="1" dirty="0" smtClean="0">
              <a:solidFill>
                <a:srgbClr val="03215D"/>
              </a:solidFill>
              <a:latin typeface="Verdana" pitchFamily="34" charset="0"/>
            </a:endParaRPr>
          </a:p>
          <a:p>
            <a:pPr marL="457200" indent="-457200">
              <a:buFontTx/>
              <a:buAutoNum type="arabicPeriod"/>
            </a:pPr>
            <a:r>
              <a:rPr lang="en-US" sz="1400" b="1" dirty="0" smtClean="0">
                <a:solidFill>
                  <a:srgbClr val="03215D"/>
                </a:solidFill>
                <a:latin typeface="Verdana" pitchFamily="34" charset="0"/>
              </a:rPr>
              <a:t>A benign or malignant tumor on the lung or other organ can also  secrete excessive amounts of ACTH, which again, stimulates over-production of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by the adrenal glands.</a:t>
            </a:r>
          </a:p>
          <a:p>
            <a:pPr marL="457200" indent="-457200">
              <a:buFontTx/>
              <a:buAutoNum type="arabicPeriod"/>
            </a:pPr>
            <a:endParaRPr lang="en-US" sz="1400" b="1" dirty="0" smtClean="0">
              <a:solidFill>
                <a:srgbClr val="03215D"/>
              </a:solidFill>
              <a:latin typeface="Verdana" pitchFamily="34" charset="0"/>
            </a:endParaRPr>
          </a:p>
          <a:p>
            <a:pPr marL="457200" indent="-457200">
              <a:buFontTx/>
              <a:buAutoNum type="arabicPeriod"/>
            </a:pPr>
            <a:r>
              <a:rPr lang="en-US" sz="1400" b="1" dirty="0" smtClean="0">
                <a:solidFill>
                  <a:srgbClr val="03215D"/>
                </a:solidFill>
                <a:latin typeface="Verdana" pitchFamily="34" charset="0"/>
              </a:rPr>
              <a:t>Tumors of the adrenal gland can secrete too much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by themselves.</a:t>
            </a:r>
            <a:endParaRPr lang="en-US" sz="1400" b="1" dirty="0">
              <a:solidFill>
                <a:srgbClr val="03215D"/>
              </a:solidFill>
              <a:latin typeface="Verdan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26" descr="i23204856436G"/>
          <p:cNvPicPr>
            <a:picLocks noChangeAspect="1" noChangeArrowheads="1"/>
          </p:cNvPicPr>
          <p:nvPr/>
        </p:nvPicPr>
        <p:blipFill>
          <a:blip r:embed="rId2">
            <a:lum bright="20000" contrast="-52000"/>
          </a:blip>
          <a:srcRect/>
          <a:stretch>
            <a:fillRect/>
          </a:stretch>
        </p:blipFill>
        <p:spPr bwMode="auto">
          <a:xfrm>
            <a:off x="0" y="0"/>
            <a:ext cx="9144000" cy="6907213"/>
          </a:xfrm>
          <a:prstGeom prst="rect">
            <a:avLst/>
          </a:prstGeom>
          <a:noFill/>
          <a:ln w="9525">
            <a:noFill/>
            <a:miter lim="800000"/>
            <a:headEnd/>
            <a:tailEnd/>
          </a:ln>
        </p:spPr>
      </p:pic>
      <p:sp>
        <p:nvSpPr>
          <p:cNvPr id="60419" name="Text Box 1027"/>
          <p:cNvSpPr txBox="1">
            <a:spLocks noChangeArrowheads="1"/>
          </p:cNvSpPr>
          <p:nvPr/>
        </p:nvSpPr>
        <p:spPr bwMode="auto">
          <a:xfrm>
            <a:off x="0" y="0"/>
            <a:ext cx="5072066" cy="553998"/>
          </a:xfrm>
          <a:prstGeom prst="rect">
            <a:avLst/>
          </a:prstGeom>
          <a:noFill/>
          <a:ln w="9525">
            <a:noFill/>
            <a:miter lim="800000"/>
            <a:headEnd/>
            <a:tailEnd/>
          </a:ln>
          <a:effectLst/>
        </p:spPr>
        <p:txBody>
          <a:bodyPr wrap="square">
            <a:spAutoFit/>
          </a:bodyPr>
          <a:lstStyle/>
          <a:p>
            <a:pPr>
              <a:spcBef>
                <a:spcPct val="50000"/>
              </a:spcBef>
            </a:pPr>
            <a:r>
              <a:rPr lang="en-US" sz="2600" b="1" dirty="0" smtClean="0">
                <a:solidFill>
                  <a:srgbClr val="990033"/>
                </a:solidFill>
                <a:latin typeface="Verdana" pitchFamily="34" charset="0"/>
              </a:rPr>
              <a:t>the </a:t>
            </a:r>
            <a:r>
              <a:rPr lang="en-US" sz="2600" b="1" dirty="0">
                <a:solidFill>
                  <a:srgbClr val="990033"/>
                </a:solidFill>
                <a:latin typeface="Verdana" pitchFamily="34" charset="0"/>
              </a:rPr>
              <a:t>Symptoms?</a:t>
            </a:r>
            <a:r>
              <a:rPr lang="en-US" sz="3000" b="1" dirty="0">
                <a:solidFill>
                  <a:srgbClr val="990033"/>
                </a:solidFill>
                <a:latin typeface="Verdana" pitchFamily="34" charset="0"/>
              </a:rPr>
              <a:t> </a:t>
            </a:r>
          </a:p>
        </p:txBody>
      </p:sp>
      <p:sp>
        <p:nvSpPr>
          <p:cNvPr id="60421" name="Text Box 1029"/>
          <p:cNvSpPr txBox="1">
            <a:spLocks noChangeArrowheads="1"/>
          </p:cNvSpPr>
          <p:nvPr/>
        </p:nvSpPr>
        <p:spPr bwMode="auto">
          <a:xfrm>
            <a:off x="0" y="714356"/>
            <a:ext cx="9144000" cy="5610244"/>
          </a:xfrm>
          <a:prstGeom prst="rect">
            <a:avLst/>
          </a:prstGeom>
          <a:noFill/>
          <a:ln w="9525">
            <a:noFill/>
            <a:miter lim="800000"/>
            <a:headEnd/>
            <a:tailEnd/>
          </a:ln>
          <a:effectLst/>
        </p:spPr>
        <p:txBody>
          <a:bodyPr/>
          <a:lstStyle/>
          <a:p>
            <a:pPr marL="457200" indent="-457200"/>
            <a:r>
              <a:rPr lang="en-US" sz="1400" b="1" dirty="0" err="1">
                <a:solidFill>
                  <a:srgbClr val="03215D"/>
                </a:solidFill>
                <a:latin typeface="Verdana" pitchFamily="34" charset="0"/>
              </a:rPr>
              <a:t>Cortisol</a:t>
            </a:r>
            <a:r>
              <a:rPr lang="en-US" sz="1400" b="1" dirty="0">
                <a:solidFill>
                  <a:srgbClr val="03215D"/>
                </a:solidFill>
                <a:latin typeface="Verdana" pitchFamily="34" charset="0"/>
              </a:rPr>
              <a:t> affects almost every bodily function, thus the symptoms are </a:t>
            </a:r>
          </a:p>
          <a:p>
            <a:pPr marL="457200" indent="-457200"/>
            <a:r>
              <a:rPr lang="en-US" sz="1400" b="1" dirty="0">
                <a:solidFill>
                  <a:srgbClr val="03215D"/>
                </a:solidFill>
                <a:latin typeface="Verdana" pitchFamily="34" charset="0"/>
              </a:rPr>
              <a:t>multiple and often non-specific.</a:t>
            </a:r>
          </a:p>
          <a:p>
            <a:pPr marL="457200" indent="-457200"/>
            <a:endParaRPr lang="en-US" sz="1400" b="1" dirty="0">
              <a:solidFill>
                <a:srgbClr val="03215D"/>
              </a:solidFill>
              <a:latin typeface="Verdana" pitchFamily="34" charset="0"/>
            </a:endParaRPr>
          </a:p>
          <a:p>
            <a:pPr marL="457200" indent="-457200"/>
            <a:r>
              <a:rPr lang="en-US" sz="1400" b="1" dirty="0">
                <a:solidFill>
                  <a:srgbClr val="03215D"/>
                </a:solidFill>
                <a:latin typeface="Verdana" pitchFamily="34" charset="0"/>
              </a:rPr>
              <a:t>Cushing’s cannot be diagnosed based on symptoms alone and </a:t>
            </a:r>
          </a:p>
          <a:p>
            <a:pPr marL="457200" indent="-457200"/>
            <a:r>
              <a:rPr lang="en-US" sz="1400" b="1" dirty="0">
                <a:solidFill>
                  <a:srgbClr val="03215D"/>
                </a:solidFill>
                <a:latin typeface="Verdana" pitchFamily="34" charset="0"/>
              </a:rPr>
              <a:t>symptoms vary widely from one patient to another.	</a:t>
            </a:r>
          </a:p>
          <a:p>
            <a:pPr marL="457200" indent="-457200"/>
            <a:endParaRPr lang="en-US" sz="1400" b="1" dirty="0">
              <a:solidFill>
                <a:srgbClr val="03215D"/>
              </a:solidFill>
              <a:latin typeface="Verdana" pitchFamily="34" charset="0"/>
            </a:endParaRPr>
          </a:p>
          <a:p>
            <a:pPr marL="457200" indent="-457200"/>
            <a:r>
              <a:rPr lang="en-US" sz="1400" b="1" dirty="0">
                <a:solidFill>
                  <a:srgbClr val="03215D"/>
                </a:solidFill>
                <a:latin typeface="Verdana" pitchFamily="34" charset="0"/>
              </a:rPr>
              <a:t>Not all patients experience every symptom and symptoms do not </a:t>
            </a:r>
          </a:p>
          <a:p>
            <a:pPr marL="457200" indent="-457200"/>
            <a:r>
              <a:rPr lang="en-US" sz="1400" b="1" dirty="0">
                <a:solidFill>
                  <a:srgbClr val="03215D"/>
                </a:solidFill>
                <a:latin typeface="Verdana" pitchFamily="34" charset="0"/>
              </a:rPr>
              <a:t>seem to appear in any particular order.</a:t>
            </a:r>
          </a:p>
          <a:p>
            <a:pPr marL="457200" indent="-457200"/>
            <a:endParaRPr lang="en-US" sz="1400" b="1" dirty="0">
              <a:solidFill>
                <a:srgbClr val="03215D"/>
              </a:solidFill>
              <a:latin typeface="Verdana" pitchFamily="34" charset="0"/>
            </a:endParaRPr>
          </a:p>
          <a:p>
            <a:pPr marL="457200" indent="-457200"/>
            <a:r>
              <a:rPr lang="en-US" sz="1400" b="1" dirty="0">
                <a:solidFill>
                  <a:srgbClr val="03215D"/>
                </a:solidFill>
                <a:latin typeface="Verdana" pitchFamily="34" charset="0"/>
              </a:rPr>
              <a:t>Some patients report rapid changes, while others experience a slow </a:t>
            </a:r>
          </a:p>
          <a:p>
            <a:pPr marL="457200" indent="-457200"/>
            <a:r>
              <a:rPr lang="en-US" sz="1400" b="1" dirty="0">
                <a:solidFill>
                  <a:srgbClr val="03215D"/>
                </a:solidFill>
                <a:latin typeface="Verdana" pitchFamily="34" charset="0"/>
              </a:rPr>
              <a:t>onset.</a:t>
            </a:r>
          </a:p>
          <a:p>
            <a:pPr marL="457200" indent="-457200"/>
            <a:endParaRPr lang="en-US" sz="1400" b="1" dirty="0">
              <a:solidFill>
                <a:srgbClr val="03215D"/>
              </a:solidFill>
              <a:latin typeface="Verdana" pitchFamily="34" charset="0"/>
            </a:endParaRPr>
          </a:p>
          <a:p>
            <a:pPr marL="457200" indent="-457200"/>
            <a:r>
              <a:rPr lang="en-US" sz="1400" b="1" dirty="0">
                <a:solidFill>
                  <a:srgbClr val="03215D"/>
                </a:solidFill>
                <a:latin typeface="Verdana" pitchFamily="34" charset="0"/>
              </a:rPr>
              <a:t>Cushing’s has many symptoms, but if the disorder progresses, most </a:t>
            </a:r>
          </a:p>
          <a:p>
            <a:pPr marL="457200" indent="-457200"/>
            <a:r>
              <a:rPr lang="en-US" sz="1400" b="1" dirty="0">
                <a:solidFill>
                  <a:srgbClr val="03215D"/>
                </a:solidFill>
                <a:latin typeface="Verdana" pitchFamily="34" charset="0"/>
              </a:rPr>
              <a:t>patients will report:</a:t>
            </a:r>
          </a:p>
          <a:p>
            <a:pPr marL="457200" indent="-457200"/>
            <a:r>
              <a:rPr lang="en-US" sz="400" b="1" dirty="0">
                <a:solidFill>
                  <a:srgbClr val="03215D"/>
                </a:solidFill>
                <a:latin typeface="Verdana" pitchFamily="34" charset="0"/>
              </a:rPr>
              <a:t>	</a:t>
            </a:r>
          </a:p>
          <a:p>
            <a:pPr marL="457200" indent="-457200">
              <a:lnSpc>
                <a:spcPct val="120000"/>
              </a:lnSpc>
              <a:buFontTx/>
              <a:buChar char="•"/>
            </a:pPr>
            <a:r>
              <a:rPr lang="en-US" sz="1400" b="1" dirty="0">
                <a:solidFill>
                  <a:srgbClr val="03215D"/>
                </a:solidFill>
                <a:latin typeface="Verdana" pitchFamily="34" charset="0"/>
              </a:rPr>
              <a:t>weight gain</a:t>
            </a:r>
          </a:p>
          <a:p>
            <a:pPr marL="457200" indent="-457200">
              <a:lnSpc>
                <a:spcPct val="120000"/>
              </a:lnSpc>
              <a:buFontTx/>
              <a:buChar char="•"/>
            </a:pPr>
            <a:r>
              <a:rPr lang="en-US" sz="1400" b="1" dirty="0">
                <a:solidFill>
                  <a:srgbClr val="03215D"/>
                </a:solidFill>
                <a:latin typeface="Verdana" pitchFamily="34" charset="0"/>
              </a:rPr>
              <a:t>a redistribution of fat to the face (moon face), the upper back </a:t>
            </a:r>
          </a:p>
          <a:p>
            <a:pPr marL="457200" indent="-457200">
              <a:lnSpc>
                <a:spcPct val="120000"/>
              </a:lnSpc>
            </a:pPr>
            <a:r>
              <a:rPr lang="en-US" sz="1400" b="1" dirty="0">
                <a:solidFill>
                  <a:srgbClr val="03215D"/>
                </a:solidFill>
                <a:latin typeface="Verdana" pitchFamily="34" charset="0"/>
              </a:rPr>
              <a:t>	  (buffalo hump) and in the neck above the clavicle</a:t>
            </a:r>
          </a:p>
          <a:p>
            <a:pPr marL="457200" indent="-457200">
              <a:lnSpc>
                <a:spcPct val="120000"/>
              </a:lnSpc>
              <a:buFontTx/>
              <a:buChar char="•"/>
            </a:pPr>
            <a:r>
              <a:rPr lang="en-US" sz="1400" b="1" dirty="0">
                <a:solidFill>
                  <a:srgbClr val="03215D"/>
                </a:solidFill>
                <a:latin typeface="Verdana" pitchFamily="34" charset="0"/>
              </a:rPr>
              <a:t>thinning extremities due to muscle weakness</a:t>
            </a:r>
          </a:p>
          <a:p>
            <a:pPr marL="457200" indent="-457200"/>
            <a:endParaRPr lang="en-US" sz="1000" b="1" dirty="0">
              <a:solidFill>
                <a:srgbClr val="03215D"/>
              </a:solidFill>
              <a:latin typeface="Verdana" pitchFamily="34" charset="0"/>
            </a:endParaRPr>
          </a:p>
          <a:p>
            <a:pPr marL="457200" indent="-457200"/>
            <a:r>
              <a:rPr lang="en-US" sz="1400" b="1" dirty="0">
                <a:solidFill>
                  <a:srgbClr val="03215D"/>
                </a:solidFill>
                <a:latin typeface="Verdana" pitchFamily="34" charset="0"/>
              </a:rPr>
              <a:t>Some physicians consider purple </a:t>
            </a:r>
            <a:r>
              <a:rPr lang="en-US" sz="1400" b="1" dirty="0" err="1">
                <a:solidFill>
                  <a:srgbClr val="03215D"/>
                </a:solidFill>
                <a:latin typeface="Verdana" pitchFamily="34" charset="0"/>
              </a:rPr>
              <a:t>striae</a:t>
            </a:r>
            <a:r>
              <a:rPr lang="en-US" sz="1400" b="1" dirty="0">
                <a:solidFill>
                  <a:srgbClr val="03215D"/>
                </a:solidFill>
                <a:latin typeface="Verdana" pitchFamily="34" charset="0"/>
              </a:rPr>
              <a:t> (stretch marks) more specific </a:t>
            </a:r>
          </a:p>
          <a:p>
            <a:pPr marL="457200" indent="-457200"/>
            <a:r>
              <a:rPr lang="en-US" sz="1400" b="1" dirty="0">
                <a:solidFill>
                  <a:srgbClr val="03215D"/>
                </a:solidFill>
                <a:latin typeface="Verdana" pitchFamily="34" charset="0"/>
              </a:rPr>
              <a:t>to Cushing’s.</a:t>
            </a:r>
          </a:p>
          <a:p>
            <a:pPr marL="457200" indent="-457200"/>
            <a:r>
              <a:rPr lang="en-US" sz="1400" b="1" dirty="0">
                <a:solidFill>
                  <a:srgbClr val="000099"/>
                </a:solidFill>
                <a:latin typeface="Verdana" pitchFamily="34" charset="0"/>
              </a:rPr>
              <a:t>	</a:t>
            </a:r>
          </a:p>
          <a:p>
            <a:pPr marL="457200" indent="-457200"/>
            <a:endParaRPr lang="en-US" sz="1400" b="1" dirty="0">
              <a:solidFill>
                <a:srgbClr val="000099"/>
              </a:solidFill>
              <a:latin typeface="Verdana" pitchFamily="34" charset="0"/>
            </a:endParaRPr>
          </a:p>
        </p:txBody>
      </p:sp>
      <p:pic>
        <p:nvPicPr>
          <p:cNvPr id="5" name="Picture 5" descr="cushings s-me"/>
          <p:cNvPicPr>
            <a:picLocks noChangeAspect="1" noChangeArrowheads="1"/>
          </p:cNvPicPr>
          <p:nvPr/>
        </p:nvPicPr>
        <p:blipFill>
          <a:blip r:embed="rId3"/>
          <a:srcRect/>
          <a:stretch>
            <a:fillRect/>
          </a:stretch>
        </p:blipFill>
        <p:spPr>
          <a:xfrm>
            <a:off x="0" y="428604"/>
            <a:ext cx="2143140" cy="314483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7" name="Picture 19" descr="12-15"/>
          <p:cNvPicPr>
            <a:picLocks noChangeAspect="1" noChangeArrowheads="1"/>
          </p:cNvPicPr>
          <p:nvPr/>
        </p:nvPicPr>
        <p:blipFill>
          <a:blip r:embed="rId2">
            <a:lum bright="20000" contrast="-52000"/>
          </a:blip>
          <a:srcRect/>
          <a:stretch>
            <a:fillRect/>
          </a:stretch>
        </p:blipFill>
        <p:spPr bwMode="auto">
          <a:xfrm>
            <a:off x="0" y="0"/>
            <a:ext cx="9144000" cy="6858000"/>
          </a:xfrm>
          <a:prstGeom prst="rect">
            <a:avLst/>
          </a:prstGeom>
          <a:noFill/>
          <a:ln w="9525">
            <a:noFill/>
            <a:miter lim="800000"/>
            <a:headEnd/>
            <a:tailEnd/>
          </a:ln>
        </p:spPr>
      </p:pic>
      <p:sp>
        <p:nvSpPr>
          <p:cNvPr id="12298" name="Text Box 10"/>
          <p:cNvSpPr txBox="1">
            <a:spLocks noChangeArrowheads="1"/>
          </p:cNvSpPr>
          <p:nvPr/>
        </p:nvSpPr>
        <p:spPr bwMode="auto">
          <a:xfrm>
            <a:off x="3276600" y="642918"/>
            <a:ext cx="2652722" cy="338554"/>
          </a:xfrm>
          <a:prstGeom prst="rect">
            <a:avLst/>
          </a:prstGeom>
          <a:noFill/>
          <a:ln w="9525">
            <a:noFill/>
            <a:miter lim="800000"/>
            <a:headEnd/>
            <a:tailEnd/>
          </a:ln>
          <a:effectLst/>
        </p:spPr>
        <p:txBody>
          <a:bodyPr wrap="square">
            <a:spAutoFit/>
          </a:bodyPr>
          <a:lstStyle/>
          <a:p>
            <a:pPr>
              <a:spcBef>
                <a:spcPct val="50000"/>
              </a:spcBef>
            </a:pPr>
            <a:r>
              <a:rPr lang="en-US" sz="1600" b="1" i="1" dirty="0">
                <a:solidFill>
                  <a:srgbClr val="990033"/>
                </a:solidFill>
                <a:latin typeface="Verdana" pitchFamily="34" charset="0"/>
              </a:rPr>
              <a:t>Pituitary Adenomas</a:t>
            </a:r>
          </a:p>
        </p:txBody>
      </p:sp>
      <p:sp>
        <p:nvSpPr>
          <p:cNvPr id="12299" name="Text Box 11"/>
          <p:cNvSpPr txBox="1">
            <a:spLocks noChangeArrowheads="1"/>
          </p:cNvSpPr>
          <p:nvPr/>
        </p:nvSpPr>
        <p:spPr bwMode="auto">
          <a:xfrm>
            <a:off x="0" y="1142984"/>
            <a:ext cx="9144000" cy="3954929"/>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03215D"/>
                </a:solidFill>
                <a:latin typeface="Verdana" pitchFamily="34" charset="0"/>
              </a:rPr>
              <a:t>Pituitary Adenomas are small, usually non-cancerous, tumors which cause hormonal imbalances. There are two types of Pituitary tumors. </a:t>
            </a:r>
          </a:p>
          <a:p>
            <a:pPr>
              <a:spcBef>
                <a:spcPct val="50000"/>
              </a:spcBef>
            </a:pPr>
            <a:r>
              <a:rPr lang="en-US" sz="1400" b="1" dirty="0">
                <a:solidFill>
                  <a:srgbClr val="C00000"/>
                </a:solidFill>
                <a:latin typeface="Verdana" pitchFamily="34" charset="0"/>
              </a:rPr>
              <a:t>Non-</a:t>
            </a:r>
            <a:r>
              <a:rPr lang="en-US" sz="1400" b="1" dirty="0" err="1">
                <a:solidFill>
                  <a:srgbClr val="C00000"/>
                </a:solidFill>
                <a:latin typeface="Verdana" pitchFamily="34" charset="0"/>
              </a:rPr>
              <a:t>secretory</a:t>
            </a:r>
            <a:r>
              <a:rPr lang="en-US" sz="1400" b="1" dirty="0">
                <a:solidFill>
                  <a:srgbClr val="C00000"/>
                </a:solidFill>
                <a:latin typeface="Verdana" pitchFamily="34" charset="0"/>
              </a:rPr>
              <a:t> tumors </a:t>
            </a:r>
            <a:r>
              <a:rPr lang="en-US" sz="1400" b="1" dirty="0">
                <a:solidFill>
                  <a:srgbClr val="03215D"/>
                </a:solidFill>
                <a:latin typeface="Verdana" pitchFamily="34" charset="0"/>
              </a:rPr>
              <a:t>can cause problems because of their large size, or they prevent normal hormone production. </a:t>
            </a:r>
          </a:p>
          <a:p>
            <a:pPr>
              <a:spcBef>
                <a:spcPct val="50000"/>
              </a:spcBef>
            </a:pPr>
            <a:r>
              <a:rPr lang="en-US" sz="1400" b="1" dirty="0" err="1">
                <a:solidFill>
                  <a:srgbClr val="C00000"/>
                </a:solidFill>
                <a:latin typeface="Verdana" pitchFamily="34" charset="0"/>
              </a:rPr>
              <a:t>Secretory</a:t>
            </a:r>
            <a:r>
              <a:rPr lang="en-US" sz="1400" b="1" dirty="0">
                <a:solidFill>
                  <a:srgbClr val="C00000"/>
                </a:solidFill>
                <a:latin typeface="Verdana" pitchFamily="34" charset="0"/>
              </a:rPr>
              <a:t> tumors produce </a:t>
            </a:r>
            <a:r>
              <a:rPr lang="en-US" sz="1400" b="1" dirty="0">
                <a:solidFill>
                  <a:srgbClr val="03215D"/>
                </a:solidFill>
                <a:latin typeface="Verdana" pitchFamily="34" charset="0"/>
              </a:rPr>
              <a:t>too much of a particular type of hormone. There are several disorders caused by </a:t>
            </a:r>
            <a:r>
              <a:rPr lang="en-US" sz="1400" b="1" dirty="0" err="1">
                <a:solidFill>
                  <a:srgbClr val="03215D"/>
                </a:solidFill>
                <a:latin typeface="Verdana" pitchFamily="34" charset="0"/>
              </a:rPr>
              <a:t>secretory</a:t>
            </a:r>
            <a:r>
              <a:rPr lang="en-US" sz="1400" b="1" dirty="0">
                <a:solidFill>
                  <a:srgbClr val="03215D"/>
                </a:solidFill>
                <a:latin typeface="Verdana" pitchFamily="34" charset="0"/>
              </a:rPr>
              <a:t> tumors depending on the type of hormone the tumor secretes.</a:t>
            </a:r>
          </a:p>
          <a:p>
            <a:pPr>
              <a:spcBef>
                <a:spcPct val="50000"/>
              </a:spcBef>
            </a:pPr>
            <a:r>
              <a:rPr lang="en-US" sz="1400" b="1" dirty="0">
                <a:solidFill>
                  <a:srgbClr val="03215D"/>
                </a:solidFill>
                <a:latin typeface="Verdana" pitchFamily="34" charset="0"/>
              </a:rPr>
              <a:t>Pituitary Adenomas causing Cushing’s account for approximately 80% of all Cushing’s cases. They are 5x more frequent in women.</a:t>
            </a:r>
          </a:p>
          <a:p>
            <a:pPr>
              <a:spcBef>
                <a:spcPct val="50000"/>
              </a:spcBef>
            </a:pPr>
            <a:r>
              <a:rPr lang="en-US" sz="1400" b="1" dirty="0">
                <a:solidFill>
                  <a:srgbClr val="03215D"/>
                </a:solidFill>
                <a:latin typeface="Verdana" pitchFamily="34" charset="0"/>
              </a:rPr>
              <a:t>Most adenomas causing Cushing’s are small, less than 10mm.</a:t>
            </a:r>
          </a:p>
          <a:p>
            <a:pPr>
              <a:spcBef>
                <a:spcPct val="50000"/>
              </a:spcBef>
            </a:pPr>
            <a:r>
              <a:rPr lang="en-US" sz="1400" b="1" dirty="0">
                <a:solidFill>
                  <a:srgbClr val="03215D"/>
                </a:solidFill>
                <a:latin typeface="Verdana" pitchFamily="34" charset="0"/>
              </a:rPr>
              <a:t>Pituitary adenomas can cause headaches.</a:t>
            </a:r>
          </a:p>
          <a:p>
            <a:pPr>
              <a:spcBef>
                <a:spcPct val="50000"/>
              </a:spcBef>
            </a:pPr>
            <a:r>
              <a:rPr lang="en-US" sz="1400" b="1" dirty="0">
                <a:solidFill>
                  <a:srgbClr val="03215D"/>
                </a:solidFill>
                <a:latin typeface="Verdana" pitchFamily="34" charset="0"/>
              </a:rPr>
              <a:t>Large pituitary adenomas can affect the optic nerve and invade adjacent structures such as the cavernous sinus.</a:t>
            </a:r>
          </a:p>
          <a:p>
            <a:pPr>
              <a:spcBef>
                <a:spcPct val="50000"/>
              </a:spcBef>
            </a:pPr>
            <a:endParaRPr lang="en-US" b="1" dirty="0">
              <a:solidFill>
                <a:srgbClr val="03215D"/>
              </a:solidFill>
              <a:latin typeface="Verdana" pitchFamily="34" charset="0"/>
            </a:endParaRPr>
          </a:p>
        </p:txBody>
      </p:sp>
      <p:sp>
        <p:nvSpPr>
          <p:cNvPr id="12300" name="Text Box 12"/>
          <p:cNvSpPr txBox="1">
            <a:spLocks noChangeArrowheads="1"/>
          </p:cNvSpPr>
          <p:nvPr/>
        </p:nvSpPr>
        <p:spPr bwMode="auto">
          <a:xfrm>
            <a:off x="2590800" y="142852"/>
            <a:ext cx="4124340" cy="492443"/>
          </a:xfrm>
          <a:prstGeom prst="rect">
            <a:avLst/>
          </a:prstGeom>
          <a:noFill/>
          <a:ln w="9525">
            <a:noFill/>
            <a:miter lim="800000"/>
            <a:headEnd/>
            <a:tailEnd/>
          </a:ln>
          <a:effectLst/>
        </p:spPr>
        <p:txBody>
          <a:bodyPr wrap="square">
            <a:spAutoFit/>
          </a:bodyPr>
          <a:lstStyle/>
          <a:p>
            <a:pPr>
              <a:spcBef>
                <a:spcPct val="50000"/>
              </a:spcBef>
            </a:pPr>
            <a:r>
              <a:rPr lang="en-US" sz="2600" b="1" dirty="0">
                <a:solidFill>
                  <a:srgbClr val="990033"/>
                </a:solidFill>
                <a:latin typeface="Verdana" pitchFamily="34" charset="0"/>
              </a:rPr>
              <a:t>Origins of Cushing’s</a:t>
            </a:r>
          </a:p>
        </p:txBody>
      </p:sp>
      <p:sp>
        <p:nvSpPr>
          <p:cNvPr id="9" name="مستطيل 8"/>
          <p:cNvSpPr/>
          <p:nvPr/>
        </p:nvSpPr>
        <p:spPr>
          <a:xfrm>
            <a:off x="0" y="4429132"/>
            <a:ext cx="2428861" cy="369332"/>
          </a:xfrm>
          <a:prstGeom prst="rect">
            <a:avLst/>
          </a:prstGeom>
        </p:spPr>
        <p:txBody>
          <a:bodyPr wrap="square">
            <a:spAutoFit/>
          </a:bodyPr>
          <a:lstStyle/>
          <a:p>
            <a:pPr>
              <a:spcBef>
                <a:spcPct val="50000"/>
              </a:spcBef>
            </a:pPr>
            <a:r>
              <a:rPr lang="en-US" b="1" i="1" dirty="0" smtClean="0">
                <a:solidFill>
                  <a:srgbClr val="990033"/>
                </a:solidFill>
                <a:latin typeface="Verdana" pitchFamily="34" charset="0"/>
              </a:rPr>
              <a:t>Adrenal Tumors</a:t>
            </a:r>
            <a:endParaRPr lang="en-US" b="1" i="1" dirty="0">
              <a:solidFill>
                <a:srgbClr val="990033"/>
              </a:solidFill>
              <a:latin typeface="Verdana" pitchFamily="34" charset="0"/>
            </a:endParaRPr>
          </a:p>
        </p:txBody>
      </p:sp>
      <p:sp>
        <p:nvSpPr>
          <p:cNvPr id="10" name="مستطيل 9"/>
          <p:cNvSpPr/>
          <p:nvPr/>
        </p:nvSpPr>
        <p:spPr>
          <a:xfrm>
            <a:off x="1857356" y="4643446"/>
            <a:ext cx="7286644" cy="1923604"/>
          </a:xfrm>
          <a:prstGeom prst="rect">
            <a:avLst/>
          </a:prstGeom>
        </p:spPr>
        <p:txBody>
          <a:bodyPr wrap="square">
            <a:spAutoFit/>
          </a:bodyPr>
          <a:lstStyle/>
          <a:p>
            <a:pPr>
              <a:spcBef>
                <a:spcPct val="50000"/>
              </a:spcBef>
            </a:pPr>
            <a:r>
              <a:rPr lang="en-US" sz="1400" b="1" dirty="0" smtClean="0">
                <a:solidFill>
                  <a:srgbClr val="03215D"/>
                </a:solidFill>
                <a:latin typeface="Verdana" pitchFamily="34" charset="0"/>
              </a:rPr>
              <a:t>Adrenal tumors release excessive amounts of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independently of ACTH production by the pituitary </a:t>
            </a:r>
          </a:p>
          <a:p>
            <a:pPr>
              <a:spcBef>
                <a:spcPct val="50000"/>
              </a:spcBef>
            </a:pPr>
            <a:r>
              <a:rPr lang="en-US" sz="1400" b="1" dirty="0" smtClean="0">
                <a:solidFill>
                  <a:srgbClr val="03215D"/>
                </a:solidFill>
                <a:latin typeface="Verdana" pitchFamily="34" charset="0"/>
              </a:rPr>
              <a:t>Most adrenal tumors are non-cancerous adrenal adenomas and are located only on one adrenal gland. </a:t>
            </a:r>
          </a:p>
          <a:p>
            <a:pPr>
              <a:spcBef>
                <a:spcPct val="50000"/>
              </a:spcBef>
            </a:pPr>
            <a:r>
              <a:rPr lang="en-US" sz="1400" b="1" dirty="0" smtClean="0">
                <a:solidFill>
                  <a:srgbClr val="03215D"/>
                </a:solidFill>
                <a:latin typeface="Verdana" pitchFamily="34" charset="0"/>
              </a:rPr>
              <a:t>Carcinomas (cancerous tumors) may also cause high hormone levels and rapid development of Cushing’s symptoms.</a:t>
            </a:r>
          </a:p>
          <a:p>
            <a:pPr>
              <a:spcBef>
                <a:spcPct val="50000"/>
              </a:spcBef>
            </a:pPr>
            <a:r>
              <a:rPr lang="en-US" sz="1400" b="1" dirty="0" smtClean="0">
                <a:solidFill>
                  <a:srgbClr val="03215D"/>
                </a:solidFill>
                <a:latin typeface="Verdana" pitchFamily="34" charset="0"/>
              </a:rPr>
              <a:t>Over all, adrenal tumors are rare, causing about 15% of all cases </a:t>
            </a:r>
            <a:endParaRPr lang="ar-SY" sz="1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26" descr="12-15"/>
          <p:cNvPicPr>
            <a:picLocks noChangeAspect="1" noChangeArrowheads="1"/>
          </p:cNvPicPr>
          <p:nvPr/>
        </p:nvPicPr>
        <p:blipFill>
          <a:blip r:embed="rId2">
            <a:lum bright="20000" contrast="-52000"/>
          </a:blip>
          <a:srcRect/>
          <a:stretch>
            <a:fillRect/>
          </a:stretch>
        </p:blipFill>
        <p:spPr bwMode="auto">
          <a:xfrm>
            <a:off x="0" y="0"/>
            <a:ext cx="9144000" cy="6858000"/>
          </a:xfrm>
          <a:prstGeom prst="rect">
            <a:avLst/>
          </a:prstGeom>
          <a:noFill/>
          <a:ln w="9525">
            <a:noFill/>
            <a:miter lim="800000"/>
            <a:headEnd/>
            <a:tailEnd/>
          </a:ln>
        </p:spPr>
      </p:pic>
      <p:sp>
        <p:nvSpPr>
          <p:cNvPr id="51205" name="Text Box 1029"/>
          <p:cNvSpPr txBox="1">
            <a:spLocks noChangeArrowheads="1"/>
          </p:cNvSpPr>
          <p:nvPr/>
        </p:nvSpPr>
        <p:spPr bwMode="auto">
          <a:xfrm>
            <a:off x="0" y="357166"/>
            <a:ext cx="9144000" cy="3431709"/>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03215D"/>
                </a:solidFill>
                <a:latin typeface="Verdana" pitchFamily="34" charset="0"/>
              </a:rPr>
              <a:t>Another very rare cause of Cushing’s is termed </a:t>
            </a:r>
            <a:r>
              <a:rPr lang="en-US" sz="1400" b="1" dirty="0" err="1">
                <a:solidFill>
                  <a:srgbClr val="03215D"/>
                </a:solidFill>
                <a:latin typeface="Verdana" pitchFamily="34" charset="0"/>
              </a:rPr>
              <a:t>macronodular</a:t>
            </a:r>
            <a:r>
              <a:rPr lang="en-US" sz="1400" b="1" dirty="0">
                <a:solidFill>
                  <a:srgbClr val="03215D"/>
                </a:solidFill>
                <a:latin typeface="Verdana" pitchFamily="34" charset="0"/>
              </a:rPr>
              <a:t> adrenal hyperplasia.  </a:t>
            </a:r>
          </a:p>
          <a:p>
            <a:pPr>
              <a:spcBef>
                <a:spcPct val="50000"/>
              </a:spcBef>
            </a:pPr>
            <a:r>
              <a:rPr lang="en-US" sz="1400" b="1" dirty="0">
                <a:solidFill>
                  <a:srgbClr val="03215D"/>
                </a:solidFill>
                <a:latin typeface="Verdana" pitchFamily="34" charset="0"/>
              </a:rPr>
              <a:t>The adrenal glands are enlarged and appear to have multiple nodules, which may be pigmented or non-pigmented.</a:t>
            </a:r>
          </a:p>
          <a:p>
            <a:pPr>
              <a:spcBef>
                <a:spcPct val="50000"/>
              </a:spcBef>
            </a:pPr>
            <a:r>
              <a:rPr lang="en-US" sz="1400" b="1" dirty="0" err="1">
                <a:solidFill>
                  <a:srgbClr val="03215D"/>
                </a:solidFill>
                <a:latin typeface="Verdana" pitchFamily="34" charset="0"/>
              </a:rPr>
              <a:t>Macronodular</a:t>
            </a:r>
            <a:r>
              <a:rPr lang="en-US" sz="1400" b="1" dirty="0">
                <a:solidFill>
                  <a:srgbClr val="03215D"/>
                </a:solidFill>
                <a:latin typeface="Verdana" pitchFamily="34" charset="0"/>
              </a:rPr>
              <a:t> hyperplasia usually affects both adrenal glands rather than just one.</a:t>
            </a:r>
          </a:p>
          <a:p>
            <a:pPr>
              <a:spcBef>
                <a:spcPct val="50000"/>
              </a:spcBef>
            </a:pPr>
            <a:r>
              <a:rPr lang="en-US" sz="1400" b="1" dirty="0">
                <a:solidFill>
                  <a:srgbClr val="03215D"/>
                </a:solidFill>
                <a:latin typeface="Verdana" pitchFamily="34" charset="0"/>
              </a:rPr>
              <a:t>Some </a:t>
            </a:r>
            <a:r>
              <a:rPr lang="en-US" sz="1400" b="1" dirty="0" err="1">
                <a:solidFill>
                  <a:srgbClr val="03215D"/>
                </a:solidFill>
                <a:latin typeface="Verdana" pitchFamily="34" charset="0"/>
              </a:rPr>
              <a:t>macronodular</a:t>
            </a:r>
            <a:r>
              <a:rPr lang="en-US" sz="1400" b="1" dirty="0">
                <a:solidFill>
                  <a:srgbClr val="03215D"/>
                </a:solidFill>
                <a:latin typeface="Verdana" pitchFamily="34" charset="0"/>
              </a:rPr>
              <a:t> </a:t>
            </a:r>
            <a:r>
              <a:rPr lang="en-US" sz="1400" b="1" dirty="0" err="1">
                <a:solidFill>
                  <a:srgbClr val="03215D"/>
                </a:solidFill>
                <a:latin typeface="Verdana" pitchFamily="34" charset="0"/>
              </a:rPr>
              <a:t>hyperplasias</a:t>
            </a:r>
            <a:r>
              <a:rPr lang="en-US" sz="1400" b="1" dirty="0">
                <a:solidFill>
                  <a:srgbClr val="03215D"/>
                </a:solidFill>
                <a:latin typeface="Verdana" pitchFamily="34" charset="0"/>
              </a:rPr>
              <a:t> respond to hormones such as gastric peptides, adrenalin, and vasopressin. An increase in that hormone can cause a rise in </a:t>
            </a:r>
            <a:r>
              <a:rPr lang="en-US" sz="1400" b="1" dirty="0" err="1">
                <a:solidFill>
                  <a:srgbClr val="03215D"/>
                </a:solidFill>
                <a:latin typeface="Verdana" pitchFamily="34" charset="0"/>
              </a:rPr>
              <a:t>cortisol</a:t>
            </a:r>
            <a:r>
              <a:rPr lang="en-US" sz="1400" b="1" dirty="0">
                <a:solidFill>
                  <a:srgbClr val="03215D"/>
                </a:solidFill>
                <a:latin typeface="Verdana" pitchFamily="34" charset="0"/>
              </a:rPr>
              <a:t>.</a:t>
            </a:r>
          </a:p>
          <a:p>
            <a:pPr>
              <a:spcBef>
                <a:spcPct val="50000"/>
              </a:spcBef>
            </a:pPr>
            <a:r>
              <a:rPr lang="en-US" sz="1400" b="1" dirty="0">
                <a:solidFill>
                  <a:srgbClr val="03215D"/>
                </a:solidFill>
                <a:latin typeface="Verdana" pitchFamily="34" charset="0"/>
              </a:rPr>
              <a:t>Patients affected with </a:t>
            </a:r>
            <a:r>
              <a:rPr lang="en-US" sz="1400" b="1" dirty="0" err="1">
                <a:solidFill>
                  <a:srgbClr val="03215D"/>
                </a:solidFill>
                <a:latin typeface="Verdana" pitchFamily="34" charset="0"/>
              </a:rPr>
              <a:t>macronodular</a:t>
            </a:r>
            <a:r>
              <a:rPr lang="en-US" sz="1400" b="1" dirty="0">
                <a:solidFill>
                  <a:srgbClr val="03215D"/>
                </a:solidFill>
                <a:latin typeface="Verdana" pitchFamily="34" charset="0"/>
              </a:rPr>
              <a:t> adrenal hyperplasia should be studied extensively to determine responses to hormones other than ACTH.  Some conditions can be treated by medications.</a:t>
            </a:r>
          </a:p>
          <a:p>
            <a:pPr>
              <a:spcBef>
                <a:spcPct val="50000"/>
              </a:spcBef>
            </a:pPr>
            <a:r>
              <a:rPr lang="en-US" sz="1400" b="1" dirty="0">
                <a:solidFill>
                  <a:srgbClr val="03215D"/>
                </a:solidFill>
                <a:latin typeface="Verdana" pitchFamily="34" charset="0"/>
              </a:rPr>
              <a:t>It is becoming apparent that some bilateral </a:t>
            </a:r>
            <a:r>
              <a:rPr lang="en-US" sz="1400" b="1" dirty="0" err="1">
                <a:solidFill>
                  <a:srgbClr val="03215D"/>
                </a:solidFill>
                <a:latin typeface="Verdana" pitchFamily="34" charset="0"/>
              </a:rPr>
              <a:t>macronodular</a:t>
            </a:r>
            <a:r>
              <a:rPr lang="en-US" sz="1400" b="1" dirty="0">
                <a:solidFill>
                  <a:srgbClr val="03215D"/>
                </a:solidFill>
                <a:latin typeface="Verdana" pitchFamily="34" charset="0"/>
              </a:rPr>
              <a:t> </a:t>
            </a:r>
            <a:r>
              <a:rPr lang="en-US" sz="1400" b="1" dirty="0" err="1">
                <a:solidFill>
                  <a:srgbClr val="03215D"/>
                </a:solidFill>
                <a:latin typeface="Verdana" pitchFamily="34" charset="0"/>
              </a:rPr>
              <a:t>hyperplasias</a:t>
            </a:r>
            <a:r>
              <a:rPr lang="en-US" sz="1400" b="1" dirty="0">
                <a:solidFill>
                  <a:srgbClr val="03215D"/>
                </a:solidFill>
                <a:latin typeface="Verdana" pitchFamily="34" charset="0"/>
              </a:rPr>
              <a:t> can be inherited.</a:t>
            </a:r>
          </a:p>
          <a:p>
            <a:pPr>
              <a:spcBef>
                <a:spcPct val="50000"/>
              </a:spcBef>
            </a:pPr>
            <a:endParaRPr lang="en-US" sz="1400" b="1" dirty="0">
              <a:solidFill>
                <a:srgbClr val="03215D"/>
              </a:solidFill>
              <a:latin typeface="Verdana" pitchFamily="34" charset="0"/>
            </a:endParaRPr>
          </a:p>
          <a:p>
            <a:pPr>
              <a:spcBef>
                <a:spcPct val="50000"/>
              </a:spcBef>
            </a:pPr>
            <a:r>
              <a:rPr lang="en-US" sz="1400" b="1" dirty="0">
                <a:latin typeface="Verdana" pitchFamily="34" charset="0"/>
              </a:rPr>
              <a:t> </a:t>
            </a:r>
          </a:p>
        </p:txBody>
      </p:sp>
      <p:sp>
        <p:nvSpPr>
          <p:cNvPr id="51206" name="Rectangle 1030"/>
          <p:cNvSpPr>
            <a:spLocks noChangeArrowheads="1"/>
          </p:cNvSpPr>
          <p:nvPr/>
        </p:nvSpPr>
        <p:spPr bwMode="auto">
          <a:xfrm>
            <a:off x="785787" y="0"/>
            <a:ext cx="5500725" cy="400110"/>
          </a:xfrm>
          <a:prstGeom prst="rect">
            <a:avLst/>
          </a:prstGeom>
          <a:noFill/>
          <a:ln w="9525">
            <a:noFill/>
            <a:miter lim="800000"/>
            <a:headEnd/>
            <a:tailEnd/>
          </a:ln>
          <a:effectLst/>
        </p:spPr>
        <p:txBody>
          <a:bodyPr wrap="square">
            <a:spAutoFit/>
          </a:bodyPr>
          <a:lstStyle/>
          <a:p>
            <a:pPr>
              <a:spcBef>
                <a:spcPct val="50000"/>
              </a:spcBef>
            </a:pPr>
            <a:r>
              <a:rPr lang="en-US" sz="2000" b="1" i="1" dirty="0">
                <a:solidFill>
                  <a:srgbClr val="990033"/>
                </a:solidFill>
                <a:latin typeface="Verdana" pitchFamily="34" charset="0"/>
              </a:rPr>
              <a:t>Adrenal </a:t>
            </a:r>
            <a:r>
              <a:rPr lang="en-US" sz="2000" b="1" i="1" dirty="0" err="1">
                <a:solidFill>
                  <a:srgbClr val="990033"/>
                </a:solidFill>
                <a:latin typeface="Verdana" pitchFamily="34" charset="0"/>
              </a:rPr>
              <a:t>Macronodular</a:t>
            </a:r>
            <a:r>
              <a:rPr lang="en-US" sz="2000" b="1" i="1" dirty="0">
                <a:solidFill>
                  <a:srgbClr val="990033"/>
                </a:solidFill>
                <a:latin typeface="Verdana" pitchFamily="34" charset="0"/>
              </a:rPr>
              <a:t> Hyperplasia</a:t>
            </a:r>
          </a:p>
        </p:txBody>
      </p:sp>
      <p:sp>
        <p:nvSpPr>
          <p:cNvPr id="8" name="مستطيل 7"/>
          <p:cNvSpPr/>
          <p:nvPr/>
        </p:nvSpPr>
        <p:spPr>
          <a:xfrm>
            <a:off x="857225" y="3143248"/>
            <a:ext cx="4286279" cy="369332"/>
          </a:xfrm>
          <a:prstGeom prst="rect">
            <a:avLst/>
          </a:prstGeom>
        </p:spPr>
        <p:txBody>
          <a:bodyPr wrap="square">
            <a:spAutoFit/>
          </a:bodyPr>
          <a:lstStyle/>
          <a:p>
            <a:pPr>
              <a:spcBef>
                <a:spcPct val="50000"/>
              </a:spcBef>
            </a:pPr>
            <a:r>
              <a:rPr lang="en-US" b="1" i="1" dirty="0" smtClean="0">
                <a:solidFill>
                  <a:srgbClr val="990033"/>
                </a:solidFill>
                <a:latin typeface="Verdana" pitchFamily="34" charset="0"/>
              </a:rPr>
              <a:t>Ectopic Cushing’s Syndrome</a:t>
            </a:r>
            <a:endParaRPr lang="en-US" b="1" i="1" dirty="0">
              <a:solidFill>
                <a:srgbClr val="990033"/>
              </a:solidFill>
              <a:latin typeface="Verdana" pitchFamily="34" charset="0"/>
            </a:endParaRPr>
          </a:p>
        </p:txBody>
      </p:sp>
      <p:sp>
        <p:nvSpPr>
          <p:cNvPr id="9" name="مستطيل 8"/>
          <p:cNvSpPr/>
          <p:nvPr/>
        </p:nvSpPr>
        <p:spPr>
          <a:xfrm>
            <a:off x="0" y="3500438"/>
            <a:ext cx="9144000" cy="1384995"/>
          </a:xfrm>
          <a:prstGeom prst="rect">
            <a:avLst/>
          </a:prstGeom>
        </p:spPr>
        <p:txBody>
          <a:bodyPr wrap="square">
            <a:spAutoFit/>
          </a:bodyPr>
          <a:lstStyle/>
          <a:p>
            <a:pPr>
              <a:spcBef>
                <a:spcPct val="50000"/>
              </a:spcBef>
            </a:pPr>
            <a:r>
              <a:rPr lang="en-US" sz="1400" b="1" dirty="0" smtClean="0">
                <a:solidFill>
                  <a:srgbClr val="03215D"/>
                </a:solidFill>
                <a:latin typeface="Verdana" pitchFamily="34" charset="0"/>
              </a:rPr>
              <a:t>Is caused by other ACTH-secreting tumors in the body.</a:t>
            </a:r>
          </a:p>
          <a:p>
            <a:pPr>
              <a:spcBef>
                <a:spcPct val="50000"/>
              </a:spcBef>
            </a:pPr>
            <a:r>
              <a:rPr lang="en-US" sz="1400" b="1" dirty="0" smtClean="0">
                <a:solidFill>
                  <a:srgbClr val="FF0000"/>
                </a:solidFill>
                <a:latin typeface="Verdana" pitchFamily="34" charset="0"/>
              </a:rPr>
              <a:t>Small tumors of the lung, </a:t>
            </a:r>
            <a:r>
              <a:rPr lang="en-US" sz="1400" b="1" dirty="0" smtClean="0">
                <a:solidFill>
                  <a:srgbClr val="03215D"/>
                </a:solidFill>
                <a:latin typeface="Verdana" pitchFamily="34" charset="0"/>
              </a:rPr>
              <a:t>tumors of the thymus gland, tumors of the pancreas and carcinoma of the thyroid can secrete ACTH.</a:t>
            </a:r>
          </a:p>
          <a:p>
            <a:pPr>
              <a:spcBef>
                <a:spcPct val="50000"/>
              </a:spcBef>
            </a:pPr>
            <a:r>
              <a:rPr lang="en-US" sz="1400" b="1" dirty="0" smtClean="0">
                <a:solidFill>
                  <a:srgbClr val="03215D"/>
                </a:solidFill>
                <a:latin typeface="Verdana" pitchFamily="34" charset="0"/>
              </a:rPr>
              <a:t>These types of tumors can cause a slight differentiation in symptoms – higher blood pressure, lower potassium and possible weight loss due to underlying cancer</a:t>
            </a:r>
            <a:endParaRPr lang="ar-SY" sz="1400" dirty="0"/>
          </a:p>
        </p:txBody>
      </p:sp>
      <p:sp>
        <p:nvSpPr>
          <p:cNvPr id="10" name="مستطيل 9"/>
          <p:cNvSpPr/>
          <p:nvPr/>
        </p:nvSpPr>
        <p:spPr>
          <a:xfrm rot="10800000" flipV="1">
            <a:off x="357158" y="4910822"/>
            <a:ext cx="3643338" cy="369332"/>
          </a:xfrm>
          <a:prstGeom prst="rect">
            <a:avLst/>
          </a:prstGeom>
        </p:spPr>
        <p:txBody>
          <a:bodyPr wrap="square">
            <a:spAutoFit/>
          </a:bodyPr>
          <a:lstStyle/>
          <a:p>
            <a:pPr>
              <a:spcBef>
                <a:spcPct val="50000"/>
              </a:spcBef>
            </a:pPr>
            <a:r>
              <a:rPr lang="en-US" b="1" i="1" dirty="0" smtClean="0">
                <a:solidFill>
                  <a:srgbClr val="990033"/>
                </a:solidFill>
                <a:latin typeface="Verdana" pitchFamily="34" charset="0"/>
              </a:rPr>
              <a:t>Steroid Usage - Exogenous</a:t>
            </a:r>
            <a:endParaRPr lang="en-US" b="1" i="1" dirty="0">
              <a:solidFill>
                <a:srgbClr val="990033"/>
              </a:solidFill>
              <a:latin typeface="Verdana" pitchFamily="34" charset="0"/>
            </a:endParaRPr>
          </a:p>
        </p:txBody>
      </p:sp>
      <p:sp>
        <p:nvSpPr>
          <p:cNvPr id="11" name="مستطيل 10"/>
          <p:cNvSpPr/>
          <p:nvPr/>
        </p:nvSpPr>
        <p:spPr>
          <a:xfrm>
            <a:off x="0" y="5286388"/>
            <a:ext cx="9144000" cy="1492716"/>
          </a:xfrm>
          <a:prstGeom prst="rect">
            <a:avLst/>
          </a:prstGeom>
        </p:spPr>
        <p:txBody>
          <a:bodyPr wrap="square">
            <a:spAutoFit/>
          </a:bodyPr>
          <a:lstStyle/>
          <a:p>
            <a:pPr>
              <a:spcBef>
                <a:spcPct val="50000"/>
              </a:spcBef>
            </a:pPr>
            <a:r>
              <a:rPr lang="en-US" sz="1400" b="1" dirty="0" smtClean="0">
                <a:solidFill>
                  <a:srgbClr val="03215D"/>
                </a:solidFill>
                <a:latin typeface="Verdana" pitchFamily="34" charset="0"/>
              </a:rPr>
              <a:t>Exogenous Cushing’s is caused by a patient’s use of corticoid steroids in the treatment of other diagnosed conditions like severe asthma, rheumatoid arthritis or serious skin conditions.</a:t>
            </a:r>
          </a:p>
          <a:p>
            <a:pPr>
              <a:spcBef>
                <a:spcPct val="50000"/>
              </a:spcBef>
            </a:pPr>
            <a:r>
              <a:rPr lang="en-US" sz="1400" b="1" dirty="0" smtClean="0">
                <a:solidFill>
                  <a:srgbClr val="03215D"/>
                </a:solidFill>
                <a:latin typeface="Verdana" pitchFamily="34" charset="0"/>
              </a:rPr>
              <a:t>Also called Iatrogenic Cushing’s syndrome, some sources consider this the most likely cause of Cushing’s syndrome. The number of patients being treated with immunosuppressive medication out numbers the cases caused by tumors</a:t>
            </a:r>
            <a:endParaRPr lang="ar-SY" sz="1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58469" y="285728"/>
            <a:ext cx="4442423" cy="369332"/>
          </a:xfrm>
          <a:prstGeom prst="rect">
            <a:avLst/>
          </a:prstGeom>
        </p:spPr>
        <p:txBody>
          <a:bodyPr wrap="square">
            <a:spAutoFit/>
          </a:bodyPr>
          <a:lstStyle/>
          <a:p>
            <a:pPr>
              <a:spcBef>
                <a:spcPct val="50000"/>
              </a:spcBef>
            </a:pPr>
            <a:r>
              <a:rPr lang="en-US" b="1" i="1" dirty="0" smtClean="0">
                <a:solidFill>
                  <a:srgbClr val="990033"/>
                </a:solidFill>
                <a:latin typeface="Verdana" pitchFamily="34" charset="0"/>
              </a:rPr>
              <a:t>Screening Tests for Cushing’s</a:t>
            </a:r>
            <a:endParaRPr lang="en-US" b="1" i="1" dirty="0">
              <a:solidFill>
                <a:srgbClr val="990033"/>
              </a:solidFill>
              <a:latin typeface="Verdana" pitchFamily="34" charset="0"/>
            </a:endParaRPr>
          </a:p>
        </p:txBody>
      </p:sp>
      <p:pic>
        <p:nvPicPr>
          <p:cNvPr id="3" name="Picture 9" descr="Chart"/>
          <p:cNvPicPr>
            <a:picLocks noChangeAspect="1" noChangeArrowheads="1"/>
          </p:cNvPicPr>
          <p:nvPr/>
        </p:nvPicPr>
        <p:blipFill>
          <a:blip r:embed="rId2"/>
          <a:srcRect/>
          <a:stretch>
            <a:fillRect/>
          </a:stretch>
        </p:blipFill>
        <p:spPr bwMode="auto">
          <a:xfrm>
            <a:off x="0" y="785794"/>
            <a:ext cx="9144000" cy="6072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2" name="Picture 12" descr="7"/>
          <p:cNvPicPr>
            <a:picLocks noChangeAspect="1" noChangeArrowheads="1"/>
          </p:cNvPicPr>
          <p:nvPr/>
        </p:nvPicPr>
        <p:blipFill>
          <a:blip r:embed="rId2">
            <a:lum bright="20000" contrast="-52000"/>
          </a:blip>
          <a:srcRect/>
          <a:stretch>
            <a:fillRect/>
          </a:stretch>
        </p:blipFill>
        <p:spPr bwMode="auto">
          <a:xfrm>
            <a:off x="0" y="0"/>
            <a:ext cx="9144000" cy="6858000"/>
          </a:xfrm>
          <a:prstGeom prst="rect">
            <a:avLst/>
          </a:prstGeom>
          <a:noFill/>
          <a:ln w="9525">
            <a:noFill/>
            <a:miter lim="800000"/>
            <a:headEnd/>
            <a:tailEnd/>
          </a:ln>
        </p:spPr>
      </p:pic>
      <p:sp>
        <p:nvSpPr>
          <p:cNvPr id="20484" name="Text Box 4"/>
          <p:cNvSpPr txBox="1">
            <a:spLocks noChangeArrowheads="1"/>
          </p:cNvSpPr>
          <p:nvPr/>
        </p:nvSpPr>
        <p:spPr bwMode="auto">
          <a:xfrm>
            <a:off x="3657600" y="0"/>
            <a:ext cx="2771788" cy="338554"/>
          </a:xfrm>
          <a:prstGeom prst="rect">
            <a:avLst/>
          </a:prstGeom>
          <a:noFill/>
          <a:ln w="9525">
            <a:noFill/>
            <a:miter lim="800000"/>
            <a:headEnd/>
            <a:tailEnd/>
          </a:ln>
          <a:effectLst/>
        </p:spPr>
        <p:txBody>
          <a:bodyPr wrap="square">
            <a:spAutoFit/>
          </a:bodyPr>
          <a:lstStyle/>
          <a:p>
            <a:pPr>
              <a:spcBef>
                <a:spcPct val="50000"/>
              </a:spcBef>
            </a:pPr>
            <a:r>
              <a:rPr lang="en-US" sz="1600" b="1" i="1" dirty="0">
                <a:solidFill>
                  <a:srgbClr val="990033"/>
                </a:solidFill>
                <a:latin typeface="Verdana" pitchFamily="34" charset="0"/>
              </a:rPr>
              <a:t>Late Night Salivary</a:t>
            </a:r>
          </a:p>
        </p:txBody>
      </p:sp>
      <p:sp>
        <p:nvSpPr>
          <p:cNvPr id="20487" name="Text Box 7"/>
          <p:cNvSpPr txBox="1">
            <a:spLocks noChangeArrowheads="1"/>
          </p:cNvSpPr>
          <p:nvPr/>
        </p:nvSpPr>
        <p:spPr bwMode="auto">
          <a:xfrm>
            <a:off x="3200400" y="1071546"/>
            <a:ext cx="3657616" cy="338554"/>
          </a:xfrm>
          <a:prstGeom prst="rect">
            <a:avLst/>
          </a:prstGeom>
          <a:noFill/>
          <a:ln w="9525">
            <a:noFill/>
            <a:miter lim="800000"/>
            <a:headEnd/>
            <a:tailEnd/>
          </a:ln>
          <a:effectLst/>
        </p:spPr>
        <p:txBody>
          <a:bodyPr wrap="square">
            <a:spAutoFit/>
          </a:bodyPr>
          <a:lstStyle/>
          <a:p>
            <a:pPr>
              <a:spcBef>
                <a:spcPct val="50000"/>
              </a:spcBef>
            </a:pPr>
            <a:r>
              <a:rPr lang="en-US" sz="1600" b="1" i="1" dirty="0">
                <a:solidFill>
                  <a:srgbClr val="990033"/>
                </a:solidFill>
                <a:latin typeface="Verdana" pitchFamily="34" charset="0"/>
              </a:rPr>
              <a:t>24-hour Urinary Free </a:t>
            </a:r>
            <a:r>
              <a:rPr lang="en-US" sz="1600" b="1" i="1" dirty="0" err="1">
                <a:solidFill>
                  <a:srgbClr val="990033"/>
                </a:solidFill>
                <a:latin typeface="Verdana" pitchFamily="34" charset="0"/>
              </a:rPr>
              <a:t>Cortisol</a:t>
            </a:r>
            <a:endParaRPr lang="en-US" sz="1600" b="1" i="1" dirty="0">
              <a:solidFill>
                <a:srgbClr val="990033"/>
              </a:solidFill>
              <a:latin typeface="Verdana" pitchFamily="34" charset="0"/>
            </a:endParaRPr>
          </a:p>
        </p:txBody>
      </p:sp>
      <p:sp>
        <p:nvSpPr>
          <p:cNvPr id="20488" name="Text Box 8"/>
          <p:cNvSpPr txBox="1">
            <a:spLocks noChangeArrowheads="1"/>
          </p:cNvSpPr>
          <p:nvPr/>
        </p:nvSpPr>
        <p:spPr bwMode="auto">
          <a:xfrm>
            <a:off x="0" y="285728"/>
            <a:ext cx="9144000" cy="738664"/>
          </a:xfrm>
          <a:prstGeom prst="rect">
            <a:avLst/>
          </a:prstGeom>
          <a:noFill/>
          <a:ln w="9525">
            <a:noFill/>
            <a:miter lim="800000"/>
            <a:headEnd/>
            <a:tailEnd/>
          </a:ln>
          <a:effectLst/>
        </p:spPr>
        <p:txBody>
          <a:bodyPr wrap="square">
            <a:spAutoFit/>
          </a:bodyPr>
          <a:lstStyle/>
          <a:p>
            <a:r>
              <a:rPr lang="en-US" sz="1400" b="1" dirty="0">
                <a:solidFill>
                  <a:srgbClr val="03215D"/>
                </a:solidFill>
                <a:latin typeface="Verdana" pitchFamily="34" charset="0"/>
              </a:rPr>
              <a:t>This is the latest  diagnostic test for Cushing’s. Elevated </a:t>
            </a:r>
            <a:r>
              <a:rPr lang="en-US" sz="1400" b="1" dirty="0" err="1">
                <a:solidFill>
                  <a:srgbClr val="03215D"/>
                </a:solidFill>
                <a:latin typeface="Verdana" pitchFamily="34" charset="0"/>
              </a:rPr>
              <a:t>cortisol</a:t>
            </a:r>
            <a:r>
              <a:rPr lang="en-US" sz="1400" b="1" dirty="0">
                <a:solidFill>
                  <a:srgbClr val="03215D"/>
                </a:solidFill>
                <a:latin typeface="Verdana" pitchFamily="34" charset="0"/>
              </a:rPr>
              <a:t> levels between 11PM and midnight are the earliest indications of the disease. </a:t>
            </a:r>
            <a:r>
              <a:rPr lang="en-US" sz="1400" b="1" dirty="0" smtClean="0">
                <a:solidFill>
                  <a:srgbClr val="03215D"/>
                </a:solidFill>
                <a:latin typeface="Verdana" pitchFamily="34" charset="0"/>
              </a:rPr>
              <a:t>Normal </a:t>
            </a:r>
            <a:r>
              <a:rPr lang="en-US" sz="1400" b="1" dirty="0">
                <a:solidFill>
                  <a:srgbClr val="03215D"/>
                </a:solidFill>
                <a:latin typeface="Verdana" pitchFamily="34" charset="0"/>
              </a:rPr>
              <a:t>levels of </a:t>
            </a:r>
            <a:r>
              <a:rPr lang="en-US" sz="1400" b="1" dirty="0" err="1">
                <a:solidFill>
                  <a:srgbClr val="03215D"/>
                </a:solidFill>
                <a:latin typeface="Verdana" pitchFamily="34" charset="0"/>
              </a:rPr>
              <a:t>cortisol</a:t>
            </a:r>
            <a:r>
              <a:rPr lang="en-US" sz="1400" b="1" dirty="0">
                <a:solidFill>
                  <a:srgbClr val="03215D"/>
                </a:solidFill>
                <a:latin typeface="Verdana" pitchFamily="34" charset="0"/>
              </a:rPr>
              <a:t> at this time of day virtually eliminates a diagnosis of Cushing’s.</a:t>
            </a:r>
          </a:p>
        </p:txBody>
      </p:sp>
      <p:sp>
        <p:nvSpPr>
          <p:cNvPr id="20489" name="Text Box 9"/>
          <p:cNvSpPr txBox="1">
            <a:spLocks noChangeArrowheads="1"/>
          </p:cNvSpPr>
          <p:nvPr/>
        </p:nvSpPr>
        <p:spPr bwMode="auto">
          <a:xfrm>
            <a:off x="0" y="1285860"/>
            <a:ext cx="9144000" cy="3286140"/>
          </a:xfrm>
          <a:prstGeom prst="rect">
            <a:avLst/>
          </a:prstGeom>
          <a:noFill/>
          <a:ln w="9525">
            <a:noFill/>
            <a:miter lim="800000"/>
            <a:headEnd/>
            <a:tailEnd/>
          </a:ln>
          <a:effectLst/>
        </p:spPr>
        <p:txBody>
          <a:bodyPr wrap="none"/>
          <a:lstStyle/>
          <a:p>
            <a:r>
              <a:rPr lang="en-US" sz="1400" b="1" dirty="0">
                <a:solidFill>
                  <a:srgbClr val="03215D"/>
                </a:solidFill>
                <a:latin typeface="Verdana" pitchFamily="34" charset="0"/>
              </a:rPr>
              <a:t>This test is considered the gold standard diagnostic test. </a:t>
            </a:r>
          </a:p>
          <a:p>
            <a:r>
              <a:rPr lang="en-US" sz="1400" b="1" dirty="0" smtClean="0">
                <a:solidFill>
                  <a:srgbClr val="03215D"/>
                </a:solidFill>
                <a:latin typeface="Verdana" pitchFamily="34" charset="0"/>
              </a:rPr>
              <a:t>Many </a:t>
            </a:r>
            <a:r>
              <a:rPr lang="en-US" sz="1400" b="1" dirty="0">
                <a:solidFill>
                  <a:srgbClr val="03215D"/>
                </a:solidFill>
                <a:latin typeface="Verdana" pitchFamily="34" charset="0"/>
              </a:rPr>
              <a:t>Cushing’s patients will have a normal </a:t>
            </a:r>
          </a:p>
          <a:p>
            <a:r>
              <a:rPr lang="en-US" sz="1400" b="1" dirty="0">
                <a:solidFill>
                  <a:srgbClr val="03215D"/>
                </a:solidFill>
                <a:latin typeface="Verdana" pitchFamily="34" charset="0"/>
              </a:rPr>
              <a:t>24 hour urine free result from time to time, thus a normal</a:t>
            </a:r>
          </a:p>
          <a:p>
            <a:r>
              <a:rPr lang="en-US" sz="1400" b="1" dirty="0">
                <a:solidFill>
                  <a:srgbClr val="03215D"/>
                </a:solidFill>
                <a:latin typeface="Verdana" pitchFamily="34" charset="0"/>
              </a:rPr>
              <a:t>result does not exclude the diagnosis of Cushing’s. </a:t>
            </a:r>
          </a:p>
        </p:txBody>
      </p:sp>
      <p:sp>
        <p:nvSpPr>
          <p:cNvPr id="20495" name="Text Box 15"/>
          <p:cNvSpPr txBox="1">
            <a:spLocks noChangeArrowheads="1"/>
          </p:cNvSpPr>
          <p:nvPr/>
        </p:nvSpPr>
        <p:spPr bwMode="auto">
          <a:xfrm>
            <a:off x="0" y="2571744"/>
            <a:ext cx="9144000" cy="1169551"/>
          </a:xfrm>
          <a:prstGeom prst="rect">
            <a:avLst/>
          </a:prstGeom>
          <a:noFill/>
          <a:ln w="9525">
            <a:noFill/>
            <a:miter lim="800000"/>
            <a:headEnd/>
            <a:tailEnd/>
          </a:ln>
          <a:effectLst/>
        </p:spPr>
        <p:txBody>
          <a:bodyPr wrap="square">
            <a:spAutoFit/>
          </a:bodyPr>
          <a:lstStyle/>
          <a:p>
            <a:r>
              <a:rPr lang="en-US" sz="1400" b="1" dirty="0">
                <a:solidFill>
                  <a:srgbClr val="03215D"/>
                </a:solidFill>
                <a:latin typeface="Verdana" pitchFamily="34" charset="0"/>
              </a:rPr>
              <a:t>In patients with equivocal results, combination of </a:t>
            </a:r>
            <a:r>
              <a:rPr lang="en-US" sz="1400" b="1" dirty="0" err="1">
                <a:solidFill>
                  <a:srgbClr val="03215D"/>
                </a:solidFill>
                <a:latin typeface="Verdana" pitchFamily="34" charset="0"/>
              </a:rPr>
              <a:t>dexamethasone</a:t>
            </a:r>
            <a:r>
              <a:rPr lang="en-US" sz="1400" b="1" dirty="0">
                <a:solidFill>
                  <a:srgbClr val="03215D"/>
                </a:solidFill>
                <a:latin typeface="Verdana" pitchFamily="34" charset="0"/>
              </a:rPr>
              <a:t> suppression with a stimulation test using the </a:t>
            </a:r>
            <a:r>
              <a:rPr lang="en-US" sz="1400" b="1" dirty="0" err="1">
                <a:solidFill>
                  <a:srgbClr val="03215D"/>
                </a:solidFill>
                <a:latin typeface="Verdana" pitchFamily="34" charset="0"/>
              </a:rPr>
              <a:t>hypothalmic</a:t>
            </a:r>
            <a:r>
              <a:rPr lang="en-US" sz="1400" b="1" dirty="0">
                <a:solidFill>
                  <a:srgbClr val="03215D"/>
                </a:solidFill>
                <a:latin typeface="Verdana" pitchFamily="34" charset="0"/>
              </a:rPr>
              <a:t> hormone CRH can be useful in making the diagnosis of Cushing’s syndrome. This study should only be performed in a setting by endocrinologists who have had experience with the test to ensure it is performed properly.</a:t>
            </a:r>
          </a:p>
        </p:txBody>
      </p:sp>
      <p:sp>
        <p:nvSpPr>
          <p:cNvPr id="20496" name="Text Box 16"/>
          <p:cNvSpPr txBox="1">
            <a:spLocks noChangeArrowheads="1"/>
          </p:cNvSpPr>
          <p:nvPr/>
        </p:nvSpPr>
        <p:spPr bwMode="auto">
          <a:xfrm>
            <a:off x="3581400" y="2285992"/>
            <a:ext cx="2990864" cy="338554"/>
          </a:xfrm>
          <a:prstGeom prst="rect">
            <a:avLst/>
          </a:prstGeom>
          <a:noFill/>
          <a:ln w="9525">
            <a:noFill/>
            <a:miter lim="800000"/>
            <a:headEnd/>
            <a:tailEnd/>
          </a:ln>
          <a:effectLst/>
        </p:spPr>
        <p:txBody>
          <a:bodyPr wrap="square">
            <a:spAutoFit/>
          </a:bodyPr>
          <a:lstStyle/>
          <a:p>
            <a:pPr>
              <a:spcBef>
                <a:spcPct val="50000"/>
              </a:spcBef>
            </a:pPr>
            <a:r>
              <a:rPr lang="en-US" sz="1600" b="1" i="1" dirty="0" err="1">
                <a:solidFill>
                  <a:srgbClr val="990033"/>
                </a:solidFill>
                <a:latin typeface="Verdana" pitchFamily="34" charset="0"/>
              </a:rPr>
              <a:t>Dex</a:t>
            </a:r>
            <a:r>
              <a:rPr lang="en-US" sz="1600" b="1" i="1" dirty="0">
                <a:solidFill>
                  <a:srgbClr val="990033"/>
                </a:solidFill>
                <a:latin typeface="Verdana" pitchFamily="34" charset="0"/>
              </a:rPr>
              <a:t>-CRH Stimulation</a:t>
            </a:r>
          </a:p>
        </p:txBody>
      </p:sp>
      <p:sp>
        <p:nvSpPr>
          <p:cNvPr id="16" name="مستطيل 15"/>
          <p:cNvSpPr/>
          <p:nvPr/>
        </p:nvSpPr>
        <p:spPr>
          <a:xfrm rot="10800000" flipV="1">
            <a:off x="2596938" y="3679032"/>
            <a:ext cx="4118201" cy="369332"/>
          </a:xfrm>
          <a:prstGeom prst="rect">
            <a:avLst/>
          </a:prstGeom>
        </p:spPr>
        <p:txBody>
          <a:bodyPr wrap="square">
            <a:spAutoFit/>
          </a:bodyPr>
          <a:lstStyle/>
          <a:p>
            <a:r>
              <a:rPr lang="en-US" b="1" i="1" dirty="0" err="1" smtClean="0">
                <a:solidFill>
                  <a:srgbClr val="990033"/>
                </a:solidFill>
                <a:latin typeface="Verdana" pitchFamily="34" charset="0"/>
              </a:rPr>
              <a:t>Dexamethasone</a:t>
            </a:r>
            <a:r>
              <a:rPr lang="en-US" b="1" i="1" dirty="0" smtClean="0">
                <a:solidFill>
                  <a:srgbClr val="990033"/>
                </a:solidFill>
                <a:latin typeface="Verdana" pitchFamily="34" charset="0"/>
              </a:rPr>
              <a:t> Suppression</a:t>
            </a:r>
            <a:endParaRPr lang="ar-SY" dirty="0"/>
          </a:p>
        </p:txBody>
      </p:sp>
      <p:sp>
        <p:nvSpPr>
          <p:cNvPr id="17" name="مستطيل 16"/>
          <p:cNvSpPr/>
          <p:nvPr/>
        </p:nvSpPr>
        <p:spPr>
          <a:xfrm>
            <a:off x="0" y="4071942"/>
            <a:ext cx="9144000" cy="1169551"/>
          </a:xfrm>
          <a:prstGeom prst="rect">
            <a:avLst/>
          </a:prstGeom>
        </p:spPr>
        <p:txBody>
          <a:bodyPr wrap="square">
            <a:spAutoFit/>
          </a:bodyPr>
          <a:lstStyle/>
          <a:p>
            <a:r>
              <a:rPr lang="en-US" sz="1400" b="1" dirty="0" smtClean="0">
                <a:solidFill>
                  <a:srgbClr val="03215D"/>
                </a:solidFill>
                <a:latin typeface="Verdana" pitchFamily="34" charset="0"/>
              </a:rPr>
              <a:t>Patients take 1 mg of </a:t>
            </a:r>
            <a:r>
              <a:rPr lang="en-US" sz="1400" b="1" dirty="0" err="1" smtClean="0">
                <a:solidFill>
                  <a:srgbClr val="03215D"/>
                </a:solidFill>
                <a:latin typeface="Verdana" pitchFamily="34" charset="0"/>
              </a:rPr>
              <a:t>dexamethasone</a:t>
            </a:r>
            <a:r>
              <a:rPr lang="en-US" sz="1400" b="1" dirty="0" smtClean="0">
                <a:solidFill>
                  <a:srgbClr val="03215D"/>
                </a:solidFill>
                <a:latin typeface="Verdana" pitchFamily="34" charset="0"/>
              </a:rPr>
              <a:t>, a synthetic steroid, at 11 pm and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and ACTH are measured at 8 the next day.  Normal persons will show low ACTH and low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due to proper functioning of the feedback system.  Cushing’s patients “do not suppress” thus the </a:t>
            </a:r>
            <a:r>
              <a:rPr lang="en-US" sz="1400" b="1" dirty="0" err="1" smtClean="0">
                <a:solidFill>
                  <a:srgbClr val="03215D"/>
                </a:solidFill>
                <a:latin typeface="Verdana" pitchFamily="34" charset="0"/>
              </a:rPr>
              <a:t>cortisol</a:t>
            </a:r>
            <a:r>
              <a:rPr lang="en-US" sz="1400" b="1" dirty="0" smtClean="0">
                <a:solidFill>
                  <a:srgbClr val="03215D"/>
                </a:solidFill>
                <a:latin typeface="Verdana" pitchFamily="34" charset="0"/>
              </a:rPr>
              <a:t> levels remain elevated.  When performed accurately this test provides a 95-97% efficiency in the diagnosis of Cushing’s.</a:t>
            </a:r>
            <a:endParaRPr lang="en-US" sz="1400" b="1" dirty="0">
              <a:solidFill>
                <a:srgbClr val="03215D"/>
              </a:solidFill>
              <a:latin typeface="Verdana" pitchFamily="34" charset="0"/>
            </a:endParaRPr>
          </a:p>
        </p:txBody>
      </p:sp>
      <p:sp>
        <p:nvSpPr>
          <p:cNvPr id="18" name="مستطيل 17"/>
          <p:cNvSpPr/>
          <p:nvPr/>
        </p:nvSpPr>
        <p:spPr>
          <a:xfrm rot="10800000" flipV="1">
            <a:off x="2907118" y="5236180"/>
            <a:ext cx="3450832" cy="369332"/>
          </a:xfrm>
          <a:prstGeom prst="rect">
            <a:avLst/>
          </a:prstGeom>
        </p:spPr>
        <p:txBody>
          <a:bodyPr wrap="square">
            <a:spAutoFit/>
          </a:bodyPr>
          <a:lstStyle/>
          <a:p>
            <a:pPr>
              <a:spcBef>
                <a:spcPct val="50000"/>
              </a:spcBef>
            </a:pPr>
            <a:r>
              <a:rPr lang="en-US" b="1" i="1" dirty="0" err="1" smtClean="0">
                <a:solidFill>
                  <a:srgbClr val="990033"/>
                </a:solidFill>
                <a:latin typeface="Verdana" pitchFamily="34" charset="0"/>
              </a:rPr>
              <a:t>Petrosal</a:t>
            </a:r>
            <a:r>
              <a:rPr lang="en-US" b="1" i="1" dirty="0" smtClean="0">
                <a:solidFill>
                  <a:srgbClr val="990033"/>
                </a:solidFill>
                <a:latin typeface="Verdana" pitchFamily="34" charset="0"/>
              </a:rPr>
              <a:t> Sinus Sampling</a:t>
            </a:r>
            <a:endParaRPr lang="en-US" b="1" i="1" dirty="0">
              <a:solidFill>
                <a:srgbClr val="990033"/>
              </a:solidFill>
              <a:latin typeface="Verdana" pitchFamily="34" charset="0"/>
            </a:endParaRPr>
          </a:p>
        </p:txBody>
      </p:sp>
      <p:sp>
        <p:nvSpPr>
          <p:cNvPr id="19" name="مستطيل 18"/>
          <p:cNvSpPr/>
          <p:nvPr/>
        </p:nvSpPr>
        <p:spPr>
          <a:xfrm rot="10800000" flipV="1">
            <a:off x="0" y="5542228"/>
            <a:ext cx="9144000" cy="1169551"/>
          </a:xfrm>
          <a:prstGeom prst="rect">
            <a:avLst/>
          </a:prstGeom>
        </p:spPr>
        <p:txBody>
          <a:bodyPr wrap="square">
            <a:spAutoFit/>
          </a:bodyPr>
          <a:lstStyle/>
          <a:p>
            <a:pPr>
              <a:spcBef>
                <a:spcPct val="50000"/>
              </a:spcBef>
            </a:pPr>
            <a:r>
              <a:rPr lang="en-US" sz="1400" b="1" dirty="0" smtClean="0">
                <a:solidFill>
                  <a:srgbClr val="03215D"/>
                </a:solidFill>
                <a:latin typeface="Verdana" pitchFamily="34" charset="0"/>
              </a:rPr>
              <a:t>This test is useful in differentiating pituitary and ectopic sources of ACTH.  PSS uses catheters inserted through the large veins in the groin to sample ACTH levels as they drain from the pituitary veins.  This test is most useful when combined with CRH stimulation and can in some cases localize the pituitary tumor to one side of the pituitary gland. </a:t>
            </a:r>
            <a:endParaRPr lang="en-US" sz="1400" b="1" dirty="0">
              <a:solidFill>
                <a:srgbClr val="03215D"/>
              </a:solidFill>
              <a:latin typeface="Verdan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7"/>
          <p:cNvPicPr>
            <a:picLocks noChangeAspect="1" noChangeArrowheads="1"/>
          </p:cNvPicPr>
          <p:nvPr/>
        </p:nvPicPr>
        <p:blipFill>
          <a:blip r:embed="rId2">
            <a:lum bright="20000" contrast="-52000"/>
          </a:blip>
          <a:srcRect/>
          <a:stretch>
            <a:fillRect/>
          </a:stretch>
        </p:blipFill>
        <p:spPr bwMode="auto">
          <a:xfrm>
            <a:off x="0" y="0"/>
            <a:ext cx="9144000" cy="6858000"/>
          </a:xfrm>
          <a:prstGeom prst="rect">
            <a:avLst/>
          </a:prstGeom>
          <a:noFill/>
          <a:ln w="9525">
            <a:noFill/>
            <a:miter lim="800000"/>
            <a:headEnd/>
            <a:tailEnd/>
          </a:ln>
        </p:spPr>
      </p:pic>
      <p:sp>
        <p:nvSpPr>
          <p:cNvPr id="54275" name="Text Box 3"/>
          <p:cNvSpPr txBox="1">
            <a:spLocks noChangeArrowheads="1"/>
          </p:cNvSpPr>
          <p:nvPr/>
        </p:nvSpPr>
        <p:spPr bwMode="auto">
          <a:xfrm>
            <a:off x="3276600" y="0"/>
            <a:ext cx="3367102" cy="400110"/>
          </a:xfrm>
          <a:prstGeom prst="rect">
            <a:avLst/>
          </a:prstGeom>
          <a:noFill/>
          <a:ln w="9525">
            <a:noFill/>
            <a:miter lim="800000"/>
            <a:headEnd/>
            <a:tailEnd/>
          </a:ln>
          <a:effectLst/>
        </p:spPr>
        <p:txBody>
          <a:bodyPr wrap="square">
            <a:spAutoFit/>
          </a:bodyPr>
          <a:lstStyle/>
          <a:p>
            <a:pPr>
              <a:spcBef>
                <a:spcPct val="50000"/>
              </a:spcBef>
            </a:pPr>
            <a:r>
              <a:rPr lang="en-US" b="1" i="1" dirty="0">
                <a:solidFill>
                  <a:srgbClr val="990033"/>
                </a:solidFill>
                <a:latin typeface="Verdana" pitchFamily="34" charset="0"/>
              </a:rPr>
              <a:t>Differential Diagnosis</a:t>
            </a:r>
            <a:r>
              <a:rPr lang="en-US" sz="2000" b="1" i="1" dirty="0">
                <a:solidFill>
                  <a:srgbClr val="990033"/>
                </a:solidFill>
                <a:latin typeface="Verdana" pitchFamily="34" charset="0"/>
              </a:rPr>
              <a:t> </a:t>
            </a:r>
          </a:p>
        </p:txBody>
      </p:sp>
      <p:sp>
        <p:nvSpPr>
          <p:cNvPr id="54278" name="Text Box 6"/>
          <p:cNvSpPr txBox="1">
            <a:spLocks noChangeArrowheads="1"/>
          </p:cNvSpPr>
          <p:nvPr/>
        </p:nvSpPr>
        <p:spPr bwMode="auto">
          <a:xfrm>
            <a:off x="1142976" y="642918"/>
            <a:ext cx="8001024" cy="5170646"/>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03215D"/>
                </a:solidFill>
                <a:latin typeface="Verdana" pitchFamily="34" charset="0"/>
              </a:rPr>
              <a:t>Once it is established that </a:t>
            </a:r>
            <a:r>
              <a:rPr lang="en-US" sz="2000" b="1" dirty="0" err="1">
                <a:solidFill>
                  <a:srgbClr val="03215D"/>
                </a:solidFill>
                <a:latin typeface="Verdana" pitchFamily="34" charset="0"/>
              </a:rPr>
              <a:t>cortisol</a:t>
            </a:r>
            <a:r>
              <a:rPr lang="en-US" sz="2000" b="1" dirty="0">
                <a:solidFill>
                  <a:srgbClr val="03215D"/>
                </a:solidFill>
                <a:latin typeface="Verdana" pitchFamily="34" charset="0"/>
              </a:rPr>
              <a:t> levels are elevated, several tests are used to determine the cause of Cushing’s:</a:t>
            </a:r>
          </a:p>
          <a:p>
            <a:pPr>
              <a:spcBef>
                <a:spcPct val="50000"/>
              </a:spcBef>
            </a:pPr>
            <a:r>
              <a:rPr lang="en-US" sz="2000" b="1" dirty="0">
                <a:solidFill>
                  <a:srgbClr val="C00000"/>
                </a:solidFill>
                <a:latin typeface="Verdana" pitchFamily="34" charset="0"/>
              </a:rPr>
              <a:t>Measurement of serum ACTH – ACTH </a:t>
            </a:r>
            <a:r>
              <a:rPr lang="en-US" sz="2000" b="1" dirty="0">
                <a:solidFill>
                  <a:srgbClr val="03215D"/>
                </a:solidFill>
                <a:latin typeface="Verdana" pitchFamily="34" charset="0"/>
              </a:rPr>
              <a:t>will be elevated in patients with pituitary tumors and ectopic tumors. </a:t>
            </a:r>
            <a:endParaRPr lang="en-US" sz="2000" b="1" dirty="0" smtClean="0">
              <a:solidFill>
                <a:srgbClr val="03215D"/>
              </a:solidFill>
              <a:latin typeface="Verdana" pitchFamily="34" charset="0"/>
            </a:endParaRPr>
          </a:p>
          <a:p>
            <a:pPr>
              <a:spcBef>
                <a:spcPct val="50000"/>
              </a:spcBef>
            </a:pPr>
            <a:endParaRPr lang="ar-SY" sz="2000" b="1" dirty="0" smtClean="0">
              <a:solidFill>
                <a:srgbClr val="03215D"/>
              </a:solidFill>
              <a:latin typeface="Verdana" pitchFamily="34" charset="0"/>
            </a:endParaRPr>
          </a:p>
          <a:p>
            <a:pPr>
              <a:spcBef>
                <a:spcPct val="50000"/>
              </a:spcBef>
            </a:pPr>
            <a:r>
              <a:rPr lang="en-US" sz="2000" b="1" dirty="0" smtClean="0">
                <a:solidFill>
                  <a:srgbClr val="03215D"/>
                </a:solidFill>
                <a:latin typeface="Verdana" pitchFamily="34" charset="0"/>
              </a:rPr>
              <a:t> </a:t>
            </a:r>
            <a:r>
              <a:rPr lang="en-US" sz="2000" b="1" dirty="0">
                <a:solidFill>
                  <a:srgbClr val="03215D"/>
                </a:solidFill>
                <a:latin typeface="Verdana" pitchFamily="34" charset="0"/>
              </a:rPr>
              <a:t>ACTH will be low or not detectable in patients with adrenal tumors.</a:t>
            </a:r>
          </a:p>
          <a:p>
            <a:pPr>
              <a:spcBef>
                <a:spcPct val="50000"/>
              </a:spcBef>
            </a:pPr>
            <a:r>
              <a:rPr lang="en-US" sz="2000" b="1" dirty="0">
                <a:solidFill>
                  <a:srgbClr val="03215D"/>
                </a:solidFill>
                <a:latin typeface="Verdana" pitchFamily="34" charset="0"/>
              </a:rPr>
              <a:t>High Dose </a:t>
            </a:r>
            <a:r>
              <a:rPr lang="en-US" sz="2000" b="1" dirty="0" err="1">
                <a:solidFill>
                  <a:srgbClr val="03215D"/>
                </a:solidFill>
                <a:latin typeface="Verdana" pitchFamily="34" charset="0"/>
              </a:rPr>
              <a:t>Dexamethasone</a:t>
            </a:r>
            <a:r>
              <a:rPr lang="en-US" sz="2000" b="1" dirty="0">
                <a:solidFill>
                  <a:srgbClr val="03215D"/>
                </a:solidFill>
                <a:latin typeface="Verdana" pitchFamily="34" charset="0"/>
              </a:rPr>
              <a:t> Suppression Test</a:t>
            </a:r>
          </a:p>
          <a:p>
            <a:pPr>
              <a:spcBef>
                <a:spcPct val="50000"/>
              </a:spcBef>
            </a:pPr>
            <a:r>
              <a:rPr lang="en-US" sz="2000" b="1" dirty="0">
                <a:solidFill>
                  <a:srgbClr val="03215D"/>
                </a:solidFill>
                <a:latin typeface="Verdana" pitchFamily="34" charset="0"/>
              </a:rPr>
              <a:t>Endocrinologists may perform high-dose </a:t>
            </a:r>
            <a:r>
              <a:rPr lang="en-US" sz="2000" b="1" dirty="0" err="1">
                <a:solidFill>
                  <a:srgbClr val="03215D"/>
                </a:solidFill>
                <a:latin typeface="Verdana" pitchFamily="34" charset="0"/>
              </a:rPr>
              <a:t>dexamethasone</a:t>
            </a:r>
            <a:endParaRPr lang="en-US" sz="2000" b="1" dirty="0">
              <a:solidFill>
                <a:srgbClr val="03215D"/>
              </a:solidFill>
              <a:latin typeface="Verdana" pitchFamily="34" charset="0"/>
            </a:endParaRPr>
          </a:p>
          <a:p>
            <a:r>
              <a:rPr lang="en-US" sz="2000" b="1" dirty="0">
                <a:solidFill>
                  <a:srgbClr val="03215D"/>
                </a:solidFill>
                <a:latin typeface="Verdana" pitchFamily="34" charset="0"/>
              </a:rPr>
              <a:t>suppression testing to help distinguish a pituitary from</a:t>
            </a:r>
          </a:p>
          <a:p>
            <a:r>
              <a:rPr lang="en-US" sz="2000" b="1" dirty="0">
                <a:solidFill>
                  <a:srgbClr val="03215D"/>
                </a:solidFill>
                <a:latin typeface="Verdana" pitchFamily="34" charset="0"/>
              </a:rPr>
              <a:t>a non-pituitary ACTH-secreting tumor</a:t>
            </a:r>
            <a:r>
              <a:rPr lang="en-US" sz="1400" b="1" dirty="0">
                <a:solidFill>
                  <a:srgbClr val="03215D"/>
                </a:solidFill>
                <a:latin typeface="Verdana" pitchFamily="34" charset="0"/>
              </a:rPr>
              <a:t>. </a:t>
            </a:r>
          </a:p>
        </p:txBody>
      </p:sp>
      <p:pic>
        <p:nvPicPr>
          <p:cNvPr id="7" name="Picture 3" descr="C:\47_009.jpg"/>
          <p:cNvPicPr>
            <a:picLocks noChangeAspect="1" noChangeArrowheads="1"/>
          </p:cNvPicPr>
          <p:nvPr/>
        </p:nvPicPr>
        <p:blipFill>
          <a:blip r:embed="rId3"/>
          <a:srcRect/>
          <a:stretch>
            <a:fillRect/>
          </a:stretch>
        </p:blipFill>
        <p:spPr bwMode="auto">
          <a:xfrm>
            <a:off x="0" y="2571744"/>
            <a:ext cx="1785918" cy="4286256"/>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FFICE\Pictures\BBuId7q.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sz="half" idx="4294967295"/>
          </p:nvPr>
        </p:nvSpPr>
        <p:spPr>
          <a:xfrm>
            <a:off x="0" y="0"/>
            <a:ext cx="4267200" cy="5257800"/>
          </a:xfrm>
          <a:ln>
            <a:solidFill>
              <a:schemeClr val="accent1"/>
            </a:solidFill>
          </a:ln>
        </p:spPr>
        <p:txBody>
          <a:bodyPr/>
          <a:lstStyle/>
          <a:p>
            <a:pPr eaLnBrk="1" hangingPunct="1">
              <a:buFont typeface="Wingdings" pitchFamily="2" charset="2"/>
              <a:buChar char="q"/>
              <a:defRPr/>
            </a:pPr>
            <a:r>
              <a:rPr lang="en-US" sz="2000" b="1" dirty="0" smtClean="0">
                <a:solidFill>
                  <a:srgbClr val="FF0000"/>
                </a:solidFill>
                <a:effectLst>
                  <a:outerShdw blurRad="38100" dist="38100" dir="2700000" algn="tl">
                    <a:srgbClr val="000000">
                      <a:alpha val="43137"/>
                    </a:srgbClr>
                  </a:outerShdw>
                </a:effectLst>
              </a:rPr>
              <a:t>Arteries</a:t>
            </a:r>
            <a:r>
              <a:rPr lang="en-US" sz="2000" dirty="0" smtClean="0"/>
              <a:t>: The arteries supplying each gland are </a:t>
            </a:r>
            <a:r>
              <a:rPr lang="en-US" sz="2000" b="1" dirty="0" smtClean="0"/>
              <a:t>three</a:t>
            </a:r>
            <a:r>
              <a:rPr lang="en-US" sz="2000" dirty="0" smtClean="0"/>
              <a:t> in number: </a:t>
            </a:r>
          </a:p>
          <a:p>
            <a:pPr eaLnBrk="1" hangingPunct="1">
              <a:buFont typeface="Wingdings" pitchFamily="2" charset="2"/>
              <a:buChar char="§"/>
              <a:defRPr/>
            </a:pPr>
            <a:r>
              <a:rPr lang="en-US" sz="2000" b="1" dirty="0" smtClean="0"/>
              <a:t>superior, </a:t>
            </a:r>
          </a:p>
          <a:p>
            <a:pPr eaLnBrk="1" hangingPunct="1">
              <a:buFont typeface="Wingdings" pitchFamily="2" charset="2"/>
              <a:buChar char="§"/>
              <a:defRPr/>
            </a:pPr>
            <a:r>
              <a:rPr lang="en-US" sz="2000" b="1" dirty="0" smtClean="0"/>
              <a:t>middle, and </a:t>
            </a:r>
          </a:p>
          <a:p>
            <a:pPr eaLnBrk="1" hangingPunct="1">
              <a:buFont typeface="Wingdings" pitchFamily="2" charset="2"/>
              <a:buChar char="§"/>
              <a:defRPr/>
            </a:pPr>
            <a:r>
              <a:rPr lang="en-US" sz="2000" b="1" dirty="0" smtClean="0"/>
              <a:t>inferior suprarenal arteries</a:t>
            </a:r>
          </a:p>
          <a:p>
            <a:pPr eaLnBrk="1" hangingPunct="1">
              <a:buFont typeface="Wingdings" pitchFamily="2" charset="2"/>
              <a:buChar char="q"/>
              <a:defRPr/>
            </a:pPr>
            <a:r>
              <a:rPr lang="en-US" sz="2000" dirty="0" smtClean="0"/>
              <a:t>arise from; </a:t>
            </a:r>
          </a:p>
          <a:p>
            <a:pPr eaLnBrk="1" hangingPunct="1">
              <a:buFont typeface="Wingdings" pitchFamily="2" charset="2"/>
              <a:buChar char="§"/>
              <a:defRPr/>
            </a:pPr>
            <a:r>
              <a:rPr lang="en-US" sz="2000" u="sng" dirty="0" smtClean="0">
                <a:solidFill>
                  <a:srgbClr val="FF0000"/>
                </a:solidFill>
              </a:rPr>
              <a:t>inferior </a:t>
            </a:r>
            <a:r>
              <a:rPr lang="en-US" sz="2000" u="sng" dirty="0" err="1" smtClean="0">
                <a:solidFill>
                  <a:srgbClr val="FF0000"/>
                </a:solidFill>
              </a:rPr>
              <a:t>phrenic</a:t>
            </a:r>
            <a:r>
              <a:rPr lang="en-US" sz="2000" u="sng" dirty="0" smtClean="0">
                <a:solidFill>
                  <a:srgbClr val="FF0000"/>
                </a:solidFill>
              </a:rPr>
              <a:t> artery</a:t>
            </a:r>
            <a:r>
              <a:rPr lang="en-US" sz="2000" dirty="0" smtClean="0"/>
              <a:t>,</a:t>
            </a:r>
          </a:p>
          <a:p>
            <a:pPr eaLnBrk="1" hangingPunct="1">
              <a:buFont typeface="Wingdings" pitchFamily="2" charset="2"/>
              <a:buChar char="§"/>
              <a:defRPr/>
            </a:pPr>
            <a:r>
              <a:rPr lang="en-US" sz="2000" u="sng" dirty="0" smtClean="0">
                <a:solidFill>
                  <a:srgbClr val="FF0000"/>
                </a:solidFill>
              </a:rPr>
              <a:t>abdominal aorta</a:t>
            </a:r>
            <a:r>
              <a:rPr lang="en-US" sz="2000" dirty="0" smtClean="0"/>
              <a:t>, and </a:t>
            </a:r>
          </a:p>
          <a:p>
            <a:pPr eaLnBrk="1" hangingPunct="1">
              <a:buFont typeface="Wingdings" pitchFamily="2" charset="2"/>
              <a:buChar char="§"/>
              <a:defRPr/>
            </a:pPr>
            <a:r>
              <a:rPr lang="en-US" sz="2000" u="sng" dirty="0" smtClean="0">
                <a:solidFill>
                  <a:srgbClr val="FF0000"/>
                </a:solidFill>
              </a:rPr>
              <a:t>renal artery,</a:t>
            </a:r>
            <a:r>
              <a:rPr lang="en-US" sz="2000" dirty="0" smtClean="0"/>
              <a:t> respectively. </a:t>
            </a:r>
            <a:endParaRPr lang="en-US" sz="2000" b="1" dirty="0" smtClean="0">
              <a:solidFill>
                <a:srgbClr val="FF0000"/>
              </a:solidFill>
              <a:effectLst>
                <a:outerShdw blurRad="38100" dist="38100" dir="2700000" algn="tl">
                  <a:srgbClr val="000000">
                    <a:alpha val="43137"/>
                  </a:srgbClr>
                </a:outerShdw>
              </a:effectLst>
            </a:endParaRPr>
          </a:p>
          <a:p>
            <a:pPr eaLnBrk="1" hangingPunct="1">
              <a:buFont typeface="Arial" charset="0"/>
              <a:buChar char="•"/>
              <a:defRPr/>
            </a:pPr>
            <a:r>
              <a:rPr lang="en-US" sz="2000" b="1" dirty="0" smtClean="0">
                <a:solidFill>
                  <a:srgbClr val="00B0F0"/>
                </a:solidFill>
                <a:effectLst>
                  <a:outerShdw blurRad="38100" dist="38100" dir="2700000" algn="tl">
                    <a:srgbClr val="000000">
                      <a:alpha val="43137"/>
                    </a:srgbClr>
                  </a:outerShdw>
                </a:effectLst>
              </a:rPr>
              <a:t>Veins</a:t>
            </a:r>
            <a:r>
              <a:rPr lang="en-US" sz="2000" dirty="0" smtClean="0"/>
              <a:t>: A single vein emerges from the </a:t>
            </a:r>
            <a:r>
              <a:rPr lang="en-US" sz="2000" dirty="0" err="1" smtClean="0"/>
              <a:t>hilum</a:t>
            </a:r>
            <a:r>
              <a:rPr lang="en-US" sz="2000" dirty="0" smtClean="0"/>
              <a:t> of each gland and drains</a:t>
            </a:r>
          </a:p>
          <a:p>
            <a:pPr eaLnBrk="1" hangingPunct="1">
              <a:buFont typeface="Arial" charset="0"/>
              <a:buChar char="•"/>
              <a:defRPr/>
            </a:pPr>
            <a:r>
              <a:rPr lang="en-US" sz="2000" dirty="0" smtClean="0"/>
              <a:t>into the </a:t>
            </a:r>
            <a:r>
              <a:rPr lang="en-US" sz="2000" dirty="0" smtClean="0">
                <a:solidFill>
                  <a:srgbClr val="00B0F0"/>
                </a:solidFill>
              </a:rPr>
              <a:t>inferior vena cava on the right </a:t>
            </a:r>
            <a:r>
              <a:rPr lang="en-US" sz="2000" dirty="0" smtClean="0"/>
              <a:t>and </a:t>
            </a:r>
          </a:p>
          <a:p>
            <a:pPr eaLnBrk="1" hangingPunct="1">
              <a:buFont typeface="Arial" charset="0"/>
              <a:buChar char="•"/>
              <a:defRPr/>
            </a:pPr>
            <a:r>
              <a:rPr lang="en-US" sz="2000" dirty="0" smtClean="0"/>
              <a:t>into the</a:t>
            </a:r>
            <a:r>
              <a:rPr lang="en-US" sz="2000" dirty="0" smtClean="0">
                <a:solidFill>
                  <a:srgbClr val="00B0F0"/>
                </a:solidFill>
              </a:rPr>
              <a:t> left renal vein on the left.</a:t>
            </a:r>
          </a:p>
        </p:txBody>
      </p:sp>
      <p:pic>
        <p:nvPicPr>
          <p:cNvPr id="6147" name="Content Placeholder 4" descr="E:\My Pictures\Picture1.jpg"/>
          <p:cNvPicPr>
            <a:picLocks noGrp="1" noChangeAspect="1" noChangeArrowheads="1"/>
          </p:cNvPicPr>
          <p:nvPr>
            <p:ph sz="half" idx="4294967295"/>
          </p:nvPr>
        </p:nvPicPr>
        <p:blipFill>
          <a:blip r:embed="rId2"/>
          <a:srcRect/>
          <a:stretch>
            <a:fillRect/>
          </a:stretch>
        </p:blipFill>
        <p:spPr>
          <a:xfrm>
            <a:off x="4286248" y="0"/>
            <a:ext cx="4857752" cy="4214818"/>
          </a:xfrm>
          <a:noFill/>
        </p:spPr>
      </p:pic>
      <p:sp>
        <p:nvSpPr>
          <p:cNvPr id="4" name="Content Placeholder 2"/>
          <p:cNvSpPr txBox="1">
            <a:spLocks/>
          </p:cNvSpPr>
          <p:nvPr/>
        </p:nvSpPr>
        <p:spPr bwMode="auto">
          <a:xfrm>
            <a:off x="4343400" y="4214818"/>
            <a:ext cx="4800600" cy="2643182"/>
          </a:xfrm>
          <a:prstGeom prst="rect">
            <a:avLst/>
          </a:prstGeom>
          <a:noFill/>
          <a:ln w="9525">
            <a:solidFill>
              <a:schemeClr val="accent1"/>
            </a:solidFill>
            <a:miter lim="800000"/>
            <a:headEnd/>
            <a:tailEnd/>
          </a:ln>
        </p:spPr>
        <p:txBody>
          <a:bodyPr/>
          <a:lstStyle/>
          <a:p>
            <a:pPr marL="342900" indent="-342900">
              <a:spcBef>
                <a:spcPct val="20000"/>
              </a:spcBef>
              <a:buFont typeface="Wingdings" pitchFamily="2" charset="2"/>
              <a:buChar char="q"/>
              <a:defRPr/>
            </a:pPr>
            <a:r>
              <a:rPr lang="en-US" sz="2000" b="1" dirty="0">
                <a:solidFill>
                  <a:srgbClr val="FF0000"/>
                </a:solidFill>
                <a:effectLst>
                  <a:outerShdw blurRad="38100" dist="38100" dir="2700000" algn="tl">
                    <a:srgbClr val="000000">
                      <a:alpha val="43137"/>
                    </a:srgbClr>
                  </a:outerShdw>
                </a:effectLst>
                <a:latin typeface="+mn-lt"/>
                <a:cs typeface="+mn-cs"/>
              </a:rPr>
              <a:t>Nerve Supply</a:t>
            </a:r>
            <a:r>
              <a:rPr lang="en-US" sz="2000" dirty="0">
                <a:latin typeface="+mn-lt"/>
                <a:cs typeface="+mn-cs"/>
              </a:rPr>
              <a:t>: </a:t>
            </a:r>
          </a:p>
          <a:p>
            <a:pPr marL="342900" indent="-342900">
              <a:spcBef>
                <a:spcPct val="20000"/>
              </a:spcBef>
              <a:buFont typeface="Wingdings" pitchFamily="2" charset="2"/>
              <a:buChar char="§"/>
              <a:defRPr/>
            </a:pPr>
            <a:r>
              <a:rPr lang="en-US" sz="2000" b="1" dirty="0" err="1">
                <a:latin typeface="+mn-lt"/>
                <a:cs typeface="+mn-cs"/>
              </a:rPr>
              <a:t>Preganglionic</a:t>
            </a:r>
            <a:r>
              <a:rPr lang="en-US" sz="2000" b="1" dirty="0">
                <a:latin typeface="+mn-lt"/>
                <a:cs typeface="+mn-cs"/>
              </a:rPr>
              <a:t> sympathetic fibers</a:t>
            </a:r>
            <a:r>
              <a:rPr lang="en-US" sz="2000" dirty="0">
                <a:latin typeface="+mn-lt"/>
                <a:cs typeface="+mn-cs"/>
              </a:rPr>
              <a:t> </a:t>
            </a:r>
          </a:p>
          <a:p>
            <a:pPr marL="342900" indent="-342900">
              <a:spcBef>
                <a:spcPct val="20000"/>
              </a:spcBef>
              <a:buFont typeface="Wingdings" pitchFamily="2" charset="2"/>
              <a:buChar char="§"/>
              <a:defRPr/>
            </a:pPr>
            <a:r>
              <a:rPr lang="en-US" sz="2000" dirty="0">
                <a:latin typeface="+mn-lt"/>
                <a:cs typeface="+mn-cs"/>
              </a:rPr>
              <a:t>derived from the </a:t>
            </a:r>
            <a:r>
              <a:rPr lang="en-US" sz="2000" b="1" dirty="0">
                <a:latin typeface="+mn-lt"/>
                <a:cs typeface="+mn-cs"/>
              </a:rPr>
              <a:t>splanchnic nerves </a:t>
            </a:r>
            <a:r>
              <a:rPr lang="en-US" sz="2000" dirty="0">
                <a:latin typeface="+mn-lt"/>
                <a:cs typeface="+mn-cs"/>
              </a:rPr>
              <a:t>supply the glands. </a:t>
            </a:r>
          </a:p>
          <a:p>
            <a:pPr marL="342900" indent="-342900">
              <a:spcBef>
                <a:spcPct val="20000"/>
              </a:spcBef>
              <a:buFont typeface="Wingdings" pitchFamily="2" charset="2"/>
              <a:buChar char="§"/>
              <a:defRPr/>
            </a:pPr>
            <a:r>
              <a:rPr lang="en-US" sz="2000" dirty="0">
                <a:latin typeface="+mn-lt"/>
                <a:cs typeface="+mn-cs"/>
              </a:rPr>
              <a:t>Most of the nerves end in the medulla of the gland.</a:t>
            </a:r>
          </a:p>
          <a:p>
            <a:pPr marL="342900" indent="-342900" eaLnBrk="0" hangingPunct="0">
              <a:spcBef>
                <a:spcPct val="20000"/>
              </a:spcBef>
              <a:buFont typeface="Arial" charset="0"/>
              <a:buChar char="•"/>
              <a:defRPr/>
            </a:pPr>
            <a:endParaRPr lang="ar-SA" sz="3200" dirty="0">
              <a:latin typeface="+mn-lt"/>
              <a:cs typeface="+mn-cs"/>
            </a:endParaRPr>
          </a:p>
        </p:txBody>
      </p:sp>
      <p:sp>
        <p:nvSpPr>
          <p:cNvPr id="5" name="Content Placeholder 2"/>
          <p:cNvSpPr txBox="1">
            <a:spLocks/>
          </p:cNvSpPr>
          <p:nvPr/>
        </p:nvSpPr>
        <p:spPr bwMode="auto">
          <a:xfrm>
            <a:off x="0" y="5334000"/>
            <a:ext cx="4343400" cy="1371600"/>
          </a:xfrm>
          <a:prstGeom prst="rect">
            <a:avLst/>
          </a:prstGeom>
          <a:noFill/>
          <a:ln w="9525">
            <a:solidFill>
              <a:schemeClr val="accent1"/>
            </a:solidFill>
            <a:miter lim="800000"/>
            <a:headEnd/>
            <a:tailEnd/>
          </a:ln>
        </p:spPr>
        <p:txBody>
          <a:bodyPr/>
          <a:lstStyle/>
          <a:p>
            <a:pPr marL="342900" indent="-342900">
              <a:spcBef>
                <a:spcPct val="20000"/>
              </a:spcBef>
              <a:buFont typeface="Wingdings" pitchFamily="2" charset="2"/>
              <a:buChar char="q"/>
              <a:defRPr/>
            </a:pPr>
            <a:r>
              <a:rPr lang="en-US" sz="2400" b="1" dirty="0">
                <a:solidFill>
                  <a:srgbClr val="FF0000"/>
                </a:solidFill>
                <a:effectLst>
                  <a:outerShdw blurRad="38100" dist="38100" dir="2700000" algn="tl">
                    <a:srgbClr val="000000">
                      <a:alpha val="43137"/>
                    </a:srgbClr>
                  </a:outerShdw>
                </a:effectLst>
                <a:latin typeface="+mn-lt"/>
                <a:cs typeface="+mn-cs"/>
              </a:rPr>
              <a:t>Lymph Drainage</a:t>
            </a:r>
            <a:r>
              <a:rPr lang="en-US" sz="2400" dirty="0">
                <a:latin typeface="+mn-lt"/>
                <a:cs typeface="+mn-cs"/>
              </a:rPr>
              <a:t>: </a:t>
            </a:r>
          </a:p>
          <a:p>
            <a:pPr marL="342900" indent="-342900">
              <a:spcBef>
                <a:spcPct val="20000"/>
              </a:spcBef>
              <a:buFont typeface="Wingdings" pitchFamily="2" charset="2"/>
              <a:buChar char="§"/>
              <a:defRPr/>
            </a:pPr>
            <a:r>
              <a:rPr lang="en-US" sz="2400" dirty="0">
                <a:latin typeface="+mn-lt"/>
                <a:cs typeface="+mn-cs"/>
              </a:rPr>
              <a:t>The lymph drains into the </a:t>
            </a:r>
            <a:r>
              <a:rPr lang="en-US" sz="2400" b="1" dirty="0">
                <a:latin typeface="+mn-lt"/>
                <a:cs typeface="+mn-cs"/>
              </a:rPr>
              <a:t>lateral aortic nodes. </a:t>
            </a:r>
          </a:p>
          <a:p>
            <a:pPr marL="342900" indent="-342900" eaLnBrk="0" hangingPunct="0">
              <a:spcBef>
                <a:spcPct val="20000"/>
              </a:spcBef>
              <a:buFont typeface="Arial" charset="0"/>
              <a:buChar char="•"/>
              <a:defRPr/>
            </a:pPr>
            <a:endParaRPr lang="ar-SA" sz="3200" dirty="0">
              <a:latin typeface="+mn-lt"/>
              <a:cs typeface="+mn-cs"/>
            </a:endParaRPr>
          </a:p>
        </p:txBody>
      </p:sp>
      <p:sp>
        <p:nvSpPr>
          <p:cNvPr id="6" name="Rectangle 5"/>
          <p:cNvSpPr/>
          <p:nvPr/>
        </p:nvSpPr>
        <p:spPr>
          <a:xfrm>
            <a:off x="6248400" y="838200"/>
            <a:ext cx="685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791200" y="32004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086600" y="3124200"/>
            <a:ext cx="6858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6">
                                            <p:bg/>
                                          </p:spTgt>
                                        </p:tgtEl>
                                        <p:attrNameLst>
                                          <p:attrName>style.visibility</p:attrName>
                                        </p:attrNameLst>
                                      </p:cBhvr>
                                      <p:to>
                                        <p:strVal val="visible"/>
                                      </p:to>
                                    </p:set>
                                    <p:anim calcmode="lin" valueType="num">
                                      <p:cBhvr additive="base">
                                        <p:cTn id="12" dur="500" fill="hold"/>
                                        <p:tgtEl>
                                          <p:spTgt spid="614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146">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6">
                                            <p:txEl>
                                              <p:pRg st="0" end="0"/>
                                            </p:txEl>
                                          </p:spTgt>
                                        </p:tgtEl>
                                        <p:attrNameLst>
                                          <p:attrName>style.visibility</p:attrName>
                                        </p:attrNameLst>
                                      </p:cBhvr>
                                      <p:to>
                                        <p:strVal val="visible"/>
                                      </p:to>
                                    </p:set>
                                    <p:anim calcmode="lin" valueType="num">
                                      <p:cBhvr additive="base">
                                        <p:cTn id="18"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6">
                                            <p:txEl>
                                              <p:pRg st="1" end="1"/>
                                            </p:txEl>
                                          </p:spTgt>
                                        </p:tgtEl>
                                        <p:attrNameLst>
                                          <p:attrName>style.visibility</p:attrName>
                                        </p:attrNameLst>
                                      </p:cBhvr>
                                      <p:to>
                                        <p:strVal val="visible"/>
                                      </p:to>
                                    </p:set>
                                    <p:anim calcmode="lin" valueType="num">
                                      <p:cBhvr additive="base">
                                        <p:cTn id="24"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6">
                                            <p:txEl>
                                              <p:pRg st="2" end="2"/>
                                            </p:txEl>
                                          </p:spTgt>
                                        </p:tgtEl>
                                        <p:attrNameLst>
                                          <p:attrName>style.visibility</p:attrName>
                                        </p:attrNameLst>
                                      </p:cBhvr>
                                      <p:to>
                                        <p:strVal val="visible"/>
                                      </p:to>
                                    </p:set>
                                    <p:anim calcmode="lin" valueType="num">
                                      <p:cBhvr additive="base">
                                        <p:cTn id="30"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46">
                                            <p:txEl>
                                              <p:pRg st="3" end="3"/>
                                            </p:txEl>
                                          </p:spTgt>
                                        </p:tgtEl>
                                        <p:attrNameLst>
                                          <p:attrName>style.visibility</p:attrName>
                                        </p:attrNameLst>
                                      </p:cBhvr>
                                      <p:to>
                                        <p:strVal val="visible"/>
                                      </p:to>
                                    </p:set>
                                    <p:anim calcmode="lin" valueType="num">
                                      <p:cBhvr additive="base">
                                        <p:cTn id="36"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146">
                                            <p:txEl>
                                              <p:pRg st="4" end="4"/>
                                            </p:txEl>
                                          </p:spTgt>
                                        </p:tgtEl>
                                        <p:attrNameLst>
                                          <p:attrName>style.visibility</p:attrName>
                                        </p:attrNameLst>
                                      </p:cBhvr>
                                      <p:to>
                                        <p:strVal val="visible"/>
                                      </p:to>
                                    </p:set>
                                    <p:anim calcmode="lin" valueType="num">
                                      <p:cBhvr additive="base">
                                        <p:cTn id="42"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146">
                                            <p:txEl>
                                              <p:pRg st="5" end="5"/>
                                            </p:txEl>
                                          </p:spTgt>
                                        </p:tgtEl>
                                        <p:attrNameLst>
                                          <p:attrName>style.visibility</p:attrName>
                                        </p:attrNameLst>
                                      </p:cBhvr>
                                      <p:to>
                                        <p:strVal val="visible"/>
                                      </p:to>
                                    </p:set>
                                    <p:anim calcmode="lin" valueType="num">
                                      <p:cBhvr additive="base">
                                        <p:cTn id="48"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146">
                                            <p:txEl>
                                              <p:pRg st="6" end="6"/>
                                            </p:txEl>
                                          </p:spTgt>
                                        </p:tgtEl>
                                        <p:attrNameLst>
                                          <p:attrName>style.visibility</p:attrName>
                                        </p:attrNameLst>
                                      </p:cBhvr>
                                      <p:to>
                                        <p:strVal val="visible"/>
                                      </p:to>
                                    </p:set>
                                    <p:anim calcmode="lin" valueType="num">
                                      <p:cBhvr additive="base">
                                        <p:cTn id="54"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146">
                                            <p:txEl>
                                              <p:pRg st="7" end="7"/>
                                            </p:txEl>
                                          </p:spTgt>
                                        </p:tgtEl>
                                        <p:attrNameLst>
                                          <p:attrName>style.visibility</p:attrName>
                                        </p:attrNameLst>
                                      </p:cBhvr>
                                      <p:to>
                                        <p:strVal val="visible"/>
                                      </p:to>
                                    </p:set>
                                    <p:anim calcmode="lin" valueType="num">
                                      <p:cBhvr additive="base">
                                        <p:cTn id="60"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146">
                                            <p:txEl>
                                              <p:pRg st="8" end="8"/>
                                            </p:txEl>
                                          </p:spTgt>
                                        </p:tgtEl>
                                        <p:attrNameLst>
                                          <p:attrName>style.visibility</p:attrName>
                                        </p:attrNameLst>
                                      </p:cBhvr>
                                      <p:to>
                                        <p:strVal val="visible"/>
                                      </p:to>
                                    </p:set>
                                    <p:anim calcmode="lin" valueType="num">
                                      <p:cBhvr additive="base">
                                        <p:cTn id="66"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14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146">
                                            <p:txEl>
                                              <p:pRg st="9" end="9"/>
                                            </p:txEl>
                                          </p:spTgt>
                                        </p:tgtEl>
                                        <p:attrNameLst>
                                          <p:attrName>style.visibility</p:attrName>
                                        </p:attrNameLst>
                                      </p:cBhvr>
                                      <p:to>
                                        <p:strVal val="visible"/>
                                      </p:to>
                                    </p:set>
                                    <p:anim calcmode="lin" valueType="num">
                                      <p:cBhvr additive="base">
                                        <p:cTn id="72"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146">
                                            <p:txEl>
                                              <p:pRg st="10" end="10"/>
                                            </p:txEl>
                                          </p:spTgt>
                                        </p:tgtEl>
                                        <p:attrNameLst>
                                          <p:attrName>style.visibility</p:attrName>
                                        </p:attrNameLst>
                                      </p:cBhvr>
                                      <p:to>
                                        <p:strVal val="visible"/>
                                      </p:to>
                                    </p:set>
                                    <p:anim calcmode="lin" valueType="num">
                                      <p:cBhvr additive="base">
                                        <p:cTn id="78" dur="500" fill="hold"/>
                                        <p:tgtEl>
                                          <p:spTgt spid="6146">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14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0" end="0"/>
                                            </p:txEl>
                                          </p:spTgt>
                                        </p:tgtEl>
                                        <p:attrNameLst>
                                          <p:attrName>style.visibility</p:attrName>
                                        </p:attrNameLst>
                                      </p:cBhvr>
                                      <p:to>
                                        <p:strVal val="visible"/>
                                      </p:to>
                                    </p:set>
                                    <p:anim calcmode="lin" valueType="num">
                                      <p:cBhvr additive="base">
                                        <p:cTn id="8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
                                            <p:txEl>
                                              <p:pRg st="1" end="1"/>
                                            </p:txEl>
                                          </p:spTgt>
                                        </p:tgtEl>
                                        <p:attrNameLst>
                                          <p:attrName>style.visibility</p:attrName>
                                        </p:attrNameLst>
                                      </p:cBhvr>
                                      <p:to>
                                        <p:strVal val="visible"/>
                                      </p:to>
                                    </p:set>
                                    <p:anim calcmode="lin" valueType="num">
                                      <p:cBhvr additive="base">
                                        <p:cTn id="9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4">
                                            <p:txEl>
                                              <p:pRg st="2" end="2"/>
                                            </p:txEl>
                                          </p:spTgt>
                                        </p:tgtEl>
                                        <p:attrNameLst>
                                          <p:attrName>style.visibility</p:attrName>
                                        </p:attrNameLst>
                                      </p:cBhvr>
                                      <p:to>
                                        <p:strVal val="visible"/>
                                      </p:to>
                                    </p:set>
                                    <p:anim calcmode="lin" valueType="num">
                                      <p:cBhvr additive="base">
                                        <p:cTn id="9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 calcmode="lin" valueType="num">
                                      <p:cBhvr additive="base">
                                        <p:cTn id="10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xEl>
                                              <p:pRg st="0" end="0"/>
                                            </p:txEl>
                                          </p:spTgt>
                                        </p:tgtEl>
                                        <p:attrNameLst>
                                          <p:attrName>style.visibility</p:attrName>
                                        </p:attrNameLst>
                                      </p:cBhvr>
                                      <p:to>
                                        <p:strVal val="visible"/>
                                      </p:to>
                                    </p:set>
                                    <p:anim calcmode="lin" valueType="num">
                                      <p:cBhvr additive="base">
                                        <p:cTn id="10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5">
                                            <p:txEl>
                                              <p:pRg st="1" end="1"/>
                                            </p:txEl>
                                          </p:spTgt>
                                        </p:tgtEl>
                                        <p:attrNameLst>
                                          <p:attrName>style.visibility</p:attrName>
                                        </p:attrNameLst>
                                      </p:cBhvr>
                                      <p:to>
                                        <p:strVal val="visible"/>
                                      </p:to>
                                    </p:set>
                                    <p:anim calcmode="lin" valueType="num">
                                      <p:cBhvr additive="base">
                                        <p:cTn id="1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a:effectLst/>
        </p:spPr>
      </p:pic>
      <p:sp>
        <p:nvSpPr>
          <p:cNvPr id="12290" name="Line 2"/>
          <p:cNvSpPr>
            <a:spLocks noChangeShapeType="1"/>
          </p:cNvSpPr>
          <p:nvPr/>
        </p:nvSpPr>
        <p:spPr bwMode="auto">
          <a:xfrm>
            <a:off x="5867400" y="2057400"/>
            <a:ext cx="2971800" cy="1588"/>
          </a:xfrm>
          <a:prstGeom prst="line">
            <a:avLst/>
          </a:prstGeom>
          <a:noFill/>
          <a:ln w="28440">
            <a:solidFill>
              <a:srgbClr val="FF0000"/>
            </a:solidFill>
            <a:miter lim="800000"/>
            <a:headEnd/>
            <a:tailEnd/>
          </a:ln>
          <a:effectLst/>
        </p:spPr>
        <p:txBody>
          <a:bodyPr/>
          <a:lstStyle/>
          <a:p>
            <a:endParaRPr lang="ar-SY"/>
          </a:p>
        </p:txBody>
      </p:sp>
      <p:sp>
        <p:nvSpPr>
          <p:cNvPr id="12292" name="Line 4"/>
          <p:cNvSpPr>
            <a:spLocks noChangeShapeType="1"/>
          </p:cNvSpPr>
          <p:nvPr/>
        </p:nvSpPr>
        <p:spPr bwMode="auto">
          <a:xfrm>
            <a:off x="2987675" y="2420938"/>
            <a:ext cx="3455988" cy="0"/>
          </a:xfrm>
          <a:prstGeom prst="line">
            <a:avLst/>
          </a:prstGeom>
          <a:noFill/>
          <a:ln w="28575">
            <a:solidFill>
              <a:srgbClr val="FF0000"/>
            </a:solidFill>
            <a:round/>
            <a:headEnd/>
            <a:tailEnd/>
          </a:ln>
          <a:effectLst/>
        </p:spPr>
        <p:txBody>
          <a:bodyPr/>
          <a:lstStyle/>
          <a:p>
            <a:endParaRPr lang="ar-SY"/>
          </a:p>
        </p:txBody>
      </p:sp>
      <p:sp>
        <p:nvSpPr>
          <p:cNvPr id="5" name="مستطيل 4"/>
          <p:cNvSpPr/>
          <p:nvPr/>
        </p:nvSpPr>
        <p:spPr>
          <a:xfrm>
            <a:off x="2286000" y="1214423"/>
            <a:ext cx="6429404" cy="369332"/>
          </a:xfrm>
          <a:prstGeom prst="rect">
            <a:avLst/>
          </a:prstGeom>
        </p:spPr>
        <p:txBody>
          <a:bodyPr wrap="square">
            <a:spAutoFit/>
          </a:bodyPr>
          <a:lstStyle/>
          <a:p>
            <a:r>
              <a:rPr lang="en-US" dirty="0" smtClean="0">
                <a:solidFill>
                  <a:srgbClr val="C00000"/>
                </a:solidFill>
              </a:rPr>
              <a:t>I</a:t>
            </a:r>
            <a:r>
              <a:rPr lang="en-US" b="1" dirty="0" smtClean="0">
                <a:solidFill>
                  <a:srgbClr val="C00000"/>
                </a:solidFill>
              </a:rPr>
              <a:t>t is a tumor of </a:t>
            </a:r>
            <a:r>
              <a:rPr lang="en-US" b="1" dirty="0" err="1" smtClean="0">
                <a:solidFill>
                  <a:srgbClr val="C00000"/>
                </a:solidFill>
              </a:rPr>
              <a:t>chromaffin</a:t>
            </a:r>
            <a:r>
              <a:rPr lang="en-US" b="1" dirty="0" smtClean="0">
                <a:solidFill>
                  <a:srgbClr val="C00000"/>
                </a:solidFill>
              </a:rPr>
              <a:t> cells that secrete </a:t>
            </a:r>
            <a:r>
              <a:rPr lang="en-US" b="1" dirty="0" err="1" smtClean="0">
                <a:solidFill>
                  <a:srgbClr val="C00000"/>
                </a:solidFill>
              </a:rPr>
              <a:t>catecholamines</a:t>
            </a:r>
            <a:endParaRPr lang="ar-SY" b="1" dirty="0">
              <a:solidFill>
                <a:srgbClr val="C00000"/>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Grp="1" noChangeAspect="1" noChangeArrowheads="1"/>
          </p:cNvPicPr>
          <p:nvPr>
            <p:ph/>
          </p:nvPr>
        </p:nvPicPr>
        <p:blipFill>
          <a:blip r:embed="rId2"/>
          <a:srcRect/>
          <a:stretch>
            <a:fillRect/>
          </a:stretch>
        </p:blipFill>
        <p:spPr>
          <a:xfrm>
            <a:off x="0" y="1071547"/>
            <a:ext cx="9144000" cy="5483242"/>
          </a:xfrm>
          <a:ln/>
        </p:spPr>
      </p:pic>
      <p:sp>
        <p:nvSpPr>
          <p:cNvPr id="49158" name="Rectangle 6"/>
          <p:cNvSpPr>
            <a:spLocks noChangeArrowheads="1"/>
          </p:cNvSpPr>
          <p:nvPr/>
        </p:nvSpPr>
        <p:spPr bwMode="auto">
          <a:xfrm>
            <a:off x="755650" y="2420938"/>
            <a:ext cx="2374900" cy="936625"/>
          </a:xfrm>
          <a:prstGeom prst="rect">
            <a:avLst/>
          </a:prstGeom>
          <a:noFill/>
          <a:ln w="28575">
            <a:solidFill>
              <a:srgbClr val="FF0000"/>
            </a:solidFill>
            <a:miter lim="800000"/>
            <a:headEnd/>
            <a:tailEnd/>
          </a:ln>
          <a:effectLst/>
        </p:spPr>
        <p:txBody>
          <a:bodyPr wrap="none" anchor="ctr"/>
          <a:lstStyle/>
          <a:p>
            <a:endParaRPr lang="ar-SY"/>
          </a:p>
        </p:txBody>
      </p:sp>
      <p:sp>
        <p:nvSpPr>
          <p:cNvPr id="49159" name="AutoShape 7"/>
          <p:cNvSpPr>
            <a:spLocks noChangeArrowheads="1"/>
          </p:cNvSpPr>
          <p:nvPr/>
        </p:nvSpPr>
        <p:spPr bwMode="auto">
          <a:xfrm>
            <a:off x="1331913" y="1196975"/>
            <a:ext cx="503237" cy="1223963"/>
          </a:xfrm>
          <a:prstGeom prst="downArrow">
            <a:avLst>
              <a:gd name="adj1" fmla="val 44481"/>
              <a:gd name="adj2" fmla="val 73787"/>
            </a:avLst>
          </a:prstGeom>
          <a:solidFill>
            <a:schemeClr val="accent1"/>
          </a:solidFill>
          <a:ln w="9525">
            <a:solidFill>
              <a:schemeClr val="tx1"/>
            </a:solidFill>
            <a:miter lim="800000"/>
            <a:headEnd/>
            <a:tailEnd/>
          </a:ln>
          <a:effectLst/>
        </p:spPr>
        <p:txBody>
          <a:bodyPr vert="eaVert" wrap="none" anchor="ctr"/>
          <a:lstStyle/>
          <a:p>
            <a:endParaRPr lang="ar-SY"/>
          </a:p>
        </p:txBody>
      </p:sp>
      <p:sp>
        <p:nvSpPr>
          <p:cNvPr id="49160" name="Text Box 8"/>
          <p:cNvSpPr txBox="1">
            <a:spLocks noChangeArrowheads="1"/>
          </p:cNvSpPr>
          <p:nvPr/>
        </p:nvSpPr>
        <p:spPr bwMode="auto">
          <a:xfrm>
            <a:off x="250825" y="0"/>
            <a:ext cx="8713788" cy="1144588"/>
          </a:xfrm>
          <a:prstGeom prst="rect">
            <a:avLst/>
          </a:prstGeom>
          <a:noFill/>
          <a:ln w="9525">
            <a:noFill/>
            <a:miter lim="800000"/>
            <a:headEnd/>
            <a:tailEnd/>
          </a:ln>
          <a:effectLst/>
        </p:spPr>
        <p:txBody>
          <a:bodyPr>
            <a:spAutoFit/>
          </a:bodyPr>
          <a:lstStyle/>
          <a:p>
            <a:r>
              <a:rPr lang="en-US" altLang="zh-TW" sz="2300" dirty="0">
                <a:solidFill>
                  <a:schemeClr val="tx1"/>
                </a:solidFill>
              </a:rPr>
              <a:t>The diagnosis of </a:t>
            </a:r>
            <a:r>
              <a:rPr lang="en-US" altLang="zh-TW" sz="2300" dirty="0" err="1">
                <a:solidFill>
                  <a:schemeClr val="tx1"/>
                </a:solidFill>
              </a:rPr>
              <a:t>pheochromocytomas</a:t>
            </a:r>
            <a:r>
              <a:rPr lang="en-US" altLang="zh-TW" sz="2300" dirty="0">
                <a:solidFill>
                  <a:schemeClr val="tx1"/>
                </a:solidFill>
              </a:rPr>
              <a:t> depends mainly upon the</a:t>
            </a:r>
          </a:p>
          <a:p>
            <a:r>
              <a:rPr lang="en-US" altLang="zh-TW" sz="2300" dirty="0">
                <a:solidFill>
                  <a:schemeClr val="tx1"/>
                </a:solidFill>
              </a:rPr>
              <a:t>demonstration of catecholamine excess by 24-h urinary</a:t>
            </a:r>
          </a:p>
          <a:p>
            <a:r>
              <a:rPr lang="en-US" altLang="zh-TW" sz="2300" dirty="0" err="1">
                <a:solidFill>
                  <a:schemeClr val="tx1"/>
                </a:solidFill>
              </a:rPr>
              <a:t>catecholamines</a:t>
            </a:r>
            <a:r>
              <a:rPr lang="en-US" altLang="zh-TW" sz="2300" dirty="0">
                <a:solidFill>
                  <a:schemeClr val="tx1"/>
                </a:solidFill>
              </a:rPr>
              <a:t> and </a:t>
            </a:r>
            <a:r>
              <a:rPr lang="en-US" altLang="zh-TW" sz="2300" dirty="0" err="1">
                <a:solidFill>
                  <a:schemeClr val="tx1"/>
                </a:solidFill>
              </a:rPr>
              <a:t>metanephrines</a:t>
            </a:r>
            <a:r>
              <a:rPr lang="en-US" altLang="zh-TW" sz="2300" dirty="0">
                <a:solidFill>
                  <a:schemeClr val="tx1"/>
                </a:solidFill>
              </a:rPr>
              <a:t> or plasma </a:t>
            </a:r>
            <a:r>
              <a:rPr lang="en-US" altLang="zh-TW" sz="2300" dirty="0" err="1">
                <a:solidFill>
                  <a:schemeClr val="tx1"/>
                </a:solidFill>
              </a:rPr>
              <a:t>metanephrines</a:t>
            </a:r>
            <a:r>
              <a:rPr lang="en-US" altLang="zh-TW" sz="2300" dirty="0">
                <a:solidFill>
                  <a:schemeClr val="tx1"/>
                </a:solidFill>
              </a:rPr>
              <a:t>.</a:t>
            </a:r>
            <a:endParaRPr lang="zh-TW" altLang="en-US" sz="23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126163"/>
          </a:xfrm>
        </p:spPr>
        <p:txBody>
          <a:bodyPr>
            <a:normAutofit fontScale="85000" lnSpcReduction="20000"/>
          </a:bodyPr>
          <a:lstStyle/>
          <a:p>
            <a:r>
              <a:rPr lang="ar-EG" b="1" dirty="0" smtClean="0">
                <a:solidFill>
                  <a:srgbClr val="FF0000"/>
                </a:solidFill>
              </a:rPr>
              <a:t>ورم </a:t>
            </a:r>
            <a:r>
              <a:rPr lang="ar-EG" b="1" dirty="0" err="1" smtClean="0">
                <a:solidFill>
                  <a:srgbClr val="FF0000"/>
                </a:solidFill>
              </a:rPr>
              <a:t>القواتم</a:t>
            </a:r>
            <a:r>
              <a:rPr lang="ar-EG" b="1" dirty="0" smtClean="0">
                <a:solidFill>
                  <a:srgbClr val="FF0000"/>
                </a:solidFill>
              </a:rPr>
              <a:t> </a:t>
            </a:r>
            <a:r>
              <a:rPr lang="en-US" b="1" dirty="0" err="1" smtClean="0">
                <a:solidFill>
                  <a:srgbClr val="FF0000"/>
                </a:solidFill>
              </a:rPr>
              <a:t>Pheochromocytoma</a:t>
            </a:r>
            <a:r>
              <a:rPr lang="ar-EG" b="1" dirty="0" smtClean="0">
                <a:solidFill>
                  <a:srgbClr val="FF0000"/>
                </a:solidFill>
              </a:rPr>
              <a:t> : </a:t>
            </a:r>
            <a:r>
              <a:rPr lang="ar-EG" dirty="0" smtClean="0"/>
              <a:t>ورم اللب </a:t>
            </a:r>
            <a:r>
              <a:rPr lang="ar-EG" dirty="0" err="1" smtClean="0"/>
              <a:t>الكظري</a:t>
            </a:r>
            <a:r>
              <a:rPr lang="ar-EG" dirty="0" smtClean="0"/>
              <a:t> &gt;</a:t>
            </a:r>
            <a:r>
              <a:rPr lang="en-US" dirty="0" smtClean="0"/>
              <a:t>90</a:t>
            </a:r>
            <a:r>
              <a:rPr lang="ar-EG" dirty="0" smtClean="0"/>
              <a:t>% </a:t>
            </a:r>
            <a:r>
              <a:rPr lang="ar-EG" dirty="0" err="1" smtClean="0"/>
              <a:t>و</a:t>
            </a:r>
            <a:r>
              <a:rPr lang="ar-EG" dirty="0" smtClean="0"/>
              <a:t> العقدة الودية ( من خطوط الخلايا </a:t>
            </a:r>
            <a:r>
              <a:rPr lang="ar-EG" dirty="0" err="1" smtClean="0"/>
              <a:t>الكرومافينية</a:t>
            </a:r>
            <a:r>
              <a:rPr lang="ar-EG" dirty="0" smtClean="0"/>
              <a:t> ) </a:t>
            </a:r>
            <a:r>
              <a:rPr lang="ar-EG" dirty="0" err="1" smtClean="0"/>
              <a:t>و</a:t>
            </a:r>
            <a:r>
              <a:rPr lang="ar-EG" dirty="0" smtClean="0"/>
              <a:t> التي تنتج </a:t>
            </a:r>
            <a:r>
              <a:rPr lang="ar-EG" dirty="0" err="1" smtClean="0"/>
              <a:t>الكاتيكول</a:t>
            </a:r>
            <a:r>
              <a:rPr lang="ar-EG" dirty="0" smtClean="0"/>
              <a:t> أمينات ( </a:t>
            </a:r>
            <a:r>
              <a:rPr lang="ar-EG" dirty="0" err="1" smtClean="0"/>
              <a:t>النورأدرينالين</a:t>
            </a:r>
            <a:r>
              <a:rPr lang="ar-EG" dirty="0" smtClean="0"/>
              <a:t>&gt; الأدرينالين ) </a:t>
            </a:r>
            <a:r>
              <a:rPr lang="ar-EG" dirty="0" err="1" smtClean="0"/>
              <a:t>و</a:t>
            </a:r>
            <a:r>
              <a:rPr lang="ar-EG" dirty="0" smtClean="0"/>
              <a:t> يحدث في أي عمر عند الأطفال </a:t>
            </a:r>
            <a:r>
              <a:rPr lang="ar-EG" dirty="0" err="1" smtClean="0"/>
              <a:t>و</a:t>
            </a:r>
            <a:r>
              <a:rPr lang="ar-EG" dirty="0" smtClean="0"/>
              <a:t> البالغين </a:t>
            </a:r>
            <a:r>
              <a:rPr lang="ar-EG" dirty="0" err="1" smtClean="0"/>
              <a:t>و</a:t>
            </a:r>
            <a:r>
              <a:rPr lang="ar-EG" dirty="0" smtClean="0"/>
              <a:t> العمر الوسطي </a:t>
            </a:r>
            <a:r>
              <a:rPr lang="en-US" dirty="0" smtClean="0"/>
              <a:t>60-40 </a:t>
            </a:r>
            <a:r>
              <a:rPr lang="ar-EG" dirty="0" smtClean="0"/>
              <a:t> سنة . و المواضع الأخرى لورم </a:t>
            </a:r>
            <a:r>
              <a:rPr lang="ar-EG" dirty="0" err="1" smtClean="0"/>
              <a:t>القواتم</a:t>
            </a:r>
            <a:r>
              <a:rPr lang="ar-EG" dirty="0" smtClean="0"/>
              <a:t> في المنصف , المثانة , </a:t>
            </a:r>
            <a:r>
              <a:rPr lang="ar-EG" dirty="0" err="1" smtClean="0"/>
              <a:t>الصفن</a:t>
            </a:r>
            <a:r>
              <a:rPr lang="ar-EG" dirty="0" smtClean="0"/>
              <a:t> </a:t>
            </a:r>
            <a:endParaRPr lang="en-US" dirty="0" smtClean="0"/>
          </a:p>
          <a:p>
            <a:r>
              <a:rPr lang="ar-EG" dirty="0" smtClean="0"/>
              <a:t>قاعدة العشرات الكلاسيكية في ورم </a:t>
            </a:r>
            <a:r>
              <a:rPr lang="ar-EG" dirty="0" err="1" smtClean="0"/>
              <a:t>القواتم</a:t>
            </a:r>
            <a:r>
              <a:rPr lang="ar-EG" dirty="0" smtClean="0"/>
              <a:t> ( </a:t>
            </a:r>
            <a:r>
              <a:rPr lang="en-US" dirty="0" smtClean="0"/>
              <a:t>10</a:t>
            </a:r>
            <a:r>
              <a:rPr lang="ar-EG" dirty="0" smtClean="0"/>
              <a:t>% خبيثة , </a:t>
            </a:r>
            <a:r>
              <a:rPr lang="en-US" dirty="0" smtClean="0"/>
              <a:t>10</a:t>
            </a:r>
            <a:r>
              <a:rPr lang="ar-EG" dirty="0" smtClean="0"/>
              <a:t>% ثنائية الجانب , </a:t>
            </a:r>
            <a:r>
              <a:rPr lang="en-US" dirty="0" smtClean="0"/>
              <a:t>10</a:t>
            </a:r>
            <a:r>
              <a:rPr lang="ar-EG" dirty="0" smtClean="0"/>
              <a:t>% عند الأطفال , </a:t>
            </a:r>
            <a:r>
              <a:rPr lang="en-US" dirty="0" smtClean="0"/>
              <a:t>10</a:t>
            </a:r>
            <a:r>
              <a:rPr lang="ar-EG" dirty="0" smtClean="0"/>
              <a:t>% أورام متعددة , </a:t>
            </a:r>
            <a:r>
              <a:rPr lang="en-US" dirty="0" smtClean="0"/>
              <a:t>10</a:t>
            </a:r>
            <a:r>
              <a:rPr lang="ar-EG" dirty="0" smtClean="0"/>
              <a:t>% خارج </a:t>
            </a:r>
            <a:r>
              <a:rPr lang="ar-EG" dirty="0" err="1" smtClean="0"/>
              <a:t>الكظر</a:t>
            </a:r>
            <a:r>
              <a:rPr lang="ar-EG" dirty="0" smtClean="0"/>
              <a:t> ) </a:t>
            </a:r>
            <a:endParaRPr lang="en-US" dirty="0" smtClean="0"/>
          </a:p>
          <a:p>
            <a:r>
              <a:rPr lang="ar-EG" dirty="0" smtClean="0"/>
              <a:t>مريض ورم </a:t>
            </a:r>
            <a:r>
              <a:rPr lang="ar-EG" dirty="0" err="1" smtClean="0"/>
              <a:t>القواتم</a:t>
            </a:r>
            <a:r>
              <a:rPr lang="ar-EG" dirty="0" smtClean="0"/>
              <a:t> يجب نفي </a:t>
            </a:r>
            <a:r>
              <a:rPr lang="en-US" dirty="0" smtClean="0"/>
              <a:t>MEN-2</a:t>
            </a:r>
            <a:r>
              <a:rPr lang="ar-EG" dirty="0" smtClean="0"/>
              <a:t> ( كل الحالات تقريباً تكون ثنائية الجانب </a:t>
            </a:r>
            <a:endParaRPr lang="en-US" dirty="0" smtClean="0"/>
          </a:p>
          <a:p>
            <a:r>
              <a:rPr lang="ar-EG" dirty="0" smtClean="0"/>
              <a:t>عوامل الخطورة المرافقة : </a:t>
            </a:r>
            <a:r>
              <a:rPr lang="en-US" dirty="0" smtClean="0"/>
              <a:t>MEN-2</a:t>
            </a:r>
            <a:r>
              <a:rPr lang="ar-EG" dirty="0" smtClean="0"/>
              <a:t> , القصة العائلية , داء </a:t>
            </a:r>
            <a:r>
              <a:rPr lang="ar-EG" dirty="0" err="1" smtClean="0"/>
              <a:t>فون</a:t>
            </a:r>
            <a:r>
              <a:rPr lang="ar-EG" dirty="0" smtClean="0"/>
              <a:t> </a:t>
            </a:r>
            <a:r>
              <a:rPr lang="ar-EG" dirty="0" err="1" smtClean="0"/>
              <a:t>ريكلنهاوزن</a:t>
            </a:r>
            <a:endParaRPr lang="en-US" dirty="0" smtClean="0"/>
          </a:p>
          <a:p>
            <a:r>
              <a:rPr lang="ar-EG" sz="3300" b="1" dirty="0" smtClean="0">
                <a:solidFill>
                  <a:srgbClr val="00B0F0"/>
                </a:solidFill>
              </a:rPr>
              <a:t>الأعراض </a:t>
            </a:r>
            <a:r>
              <a:rPr lang="ar-EG" sz="3300" b="1" dirty="0" err="1" smtClean="0">
                <a:solidFill>
                  <a:srgbClr val="00B0F0"/>
                </a:solidFill>
              </a:rPr>
              <a:t>و</a:t>
            </a:r>
            <a:r>
              <a:rPr lang="ar-EG" sz="3300" b="1" dirty="0" smtClean="0">
                <a:solidFill>
                  <a:srgbClr val="00B0F0"/>
                </a:solidFill>
              </a:rPr>
              <a:t> العلامات :</a:t>
            </a:r>
            <a:r>
              <a:rPr lang="ar-EG" sz="2800" b="1" dirty="0" smtClean="0">
                <a:solidFill>
                  <a:srgbClr val="00B0F0"/>
                </a:solidFill>
              </a:rPr>
              <a:t> </a:t>
            </a:r>
            <a:r>
              <a:rPr lang="ar-EG" sz="2800" b="1" dirty="0" smtClean="0"/>
              <a:t>الثلاثي الكلاسيكي </a:t>
            </a:r>
            <a:r>
              <a:rPr lang="ar-EG" sz="2800" b="1" dirty="0" smtClean="0">
                <a:solidFill>
                  <a:srgbClr val="C00000"/>
                </a:solidFill>
              </a:rPr>
              <a:t>( الخفقان – الصداع – تعرق غزير نوبي ) </a:t>
            </a:r>
            <a:endParaRPr lang="en-US" sz="2800" b="1" dirty="0" smtClean="0">
              <a:solidFill>
                <a:srgbClr val="C00000"/>
              </a:solidFill>
            </a:endParaRPr>
          </a:p>
          <a:p>
            <a:r>
              <a:rPr lang="ar-EG" dirty="0" smtClean="0"/>
              <a:t>    أيضاً فرط توتر شرياني ( </a:t>
            </a:r>
            <a:r>
              <a:rPr lang="en-US" dirty="0" smtClean="0"/>
              <a:t>50</a:t>
            </a:r>
            <a:r>
              <a:rPr lang="ar-EG" dirty="0" smtClean="0"/>
              <a:t> % ) , شحوب , قلق , نقص الوزن , تسرع القلب , فرط غلوكوز الدم </a:t>
            </a:r>
            <a:endParaRPr lang="en-US" dirty="0" smtClean="0"/>
          </a:p>
          <a:p>
            <a:r>
              <a:rPr lang="ar-EG" b="1" dirty="0" smtClean="0">
                <a:solidFill>
                  <a:srgbClr val="00B050"/>
                </a:solidFill>
              </a:rPr>
              <a:t>التشخيص التفريقي :  </a:t>
            </a:r>
            <a:r>
              <a:rPr lang="ar-EG" dirty="0" smtClean="0"/>
              <a:t>فرط توتر شرياني وعائي كلوي , </a:t>
            </a:r>
            <a:r>
              <a:rPr lang="ar-EG" dirty="0" err="1" smtClean="0"/>
              <a:t>الإياس</a:t>
            </a:r>
            <a:r>
              <a:rPr lang="ar-EG" dirty="0" smtClean="0"/>
              <a:t>  , الشقيقة , متلازمة </a:t>
            </a:r>
            <a:r>
              <a:rPr lang="ar-EG" dirty="0" err="1" smtClean="0"/>
              <a:t>الكارسينوئيد</a:t>
            </a:r>
            <a:r>
              <a:rPr lang="ar-EG" dirty="0" smtClean="0"/>
              <a:t> , طليعة </a:t>
            </a:r>
            <a:r>
              <a:rPr lang="ar-EG" dirty="0" err="1" smtClean="0"/>
              <a:t>الإرتجاج</a:t>
            </a:r>
            <a:r>
              <a:rPr lang="ar-EG" dirty="0" smtClean="0"/>
              <a:t>  , ورم الأرومة العصبية , اضطراب القلق مع </a:t>
            </a:r>
            <a:r>
              <a:rPr lang="ar-EG" dirty="0" err="1" smtClean="0"/>
              <a:t>نوب</a:t>
            </a:r>
            <a:r>
              <a:rPr lang="ar-EG" dirty="0" smtClean="0"/>
              <a:t> هلع , فرط نشاط </a:t>
            </a:r>
            <a:r>
              <a:rPr lang="ar-EG" dirty="0" err="1" smtClean="0"/>
              <a:t>الدرق</a:t>
            </a:r>
            <a:r>
              <a:rPr lang="ar-EG" dirty="0" smtClean="0"/>
              <a:t> , </a:t>
            </a:r>
            <a:r>
              <a:rPr lang="ar-EG" dirty="0" err="1" smtClean="0"/>
              <a:t>الأنسولينوما</a:t>
            </a:r>
            <a:endParaRPr lang="en-US" dirty="0" smtClean="0"/>
          </a:p>
          <a:p>
            <a:endParaRPr lang="ar-SY"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71736" y="142852"/>
            <a:ext cx="4786346" cy="357190"/>
          </a:xfrm>
        </p:spPr>
        <p:txBody>
          <a:bodyPr>
            <a:normAutofit fontScale="90000"/>
          </a:bodyPr>
          <a:lstStyle/>
          <a:p>
            <a:r>
              <a:rPr lang="en-US" b="1" dirty="0" smtClean="0">
                <a:solidFill>
                  <a:srgbClr val="00B050"/>
                </a:solidFill>
              </a:rPr>
              <a:t>Signs </a:t>
            </a:r>
            <a:r>
              <a:rPr lang="en-US" b="1" dirty="0">
                <a:solidFill>
                  <a:srgbClr val="00B050"/>
                </a:solidFill>
              </a:rPr>
              <a:t>&amp; Symptoms</a:t>
            </a:r>
          </a:p>
        </p:txBody>
      </p:sp>
      <p:sp>
        <p:nvSpPr>
          <p:cNvPr id="16387" name="Rectangle 3"/>
          <p:cNvSpPr>
            <a:spLocks noGrp="1" noChangeArrowheads="1"/>
          </p:cNvSpPr>
          <p:nvPr>
            <p:ph type="body" idx="1"/>
          </p:nvPr>
        </p:nvSpPr>
        <p:spPr>
          <a:xfrm>
            <a:off x="5286380" y="500043"/>
            <a:ext cx="3857620" cy="3500461"/>
          </a:xfrm>
        </p:spPr>
        <p:txBody>
          <a:bodyPr>
            <a:normAutofit lnSpcReduction="10000"/>
          </a:bodyPr>
          <a:lstStyle/>
          <a:p>
            <a:pPr>
              <a:lnSpc>
                <a:spcPct val="90000"/>
              </a:lnSpc>
            </a:pPr>
            <a:r>
              <a:rPr lang="en-US" sz="2800" dirty="0">
                <a:solidFill>
                  <a:schemeClr val="tx2"/>
                </a:solidFill>
              </a:rPr>
              <a:t>The five P’s:</a:t>
            </a:r>
          </a:p>
          <a:p>
            <a:pPr lvl="2">
              <a:lnSpc>
                <a:spcPct val="90000"/>
              </a:lnSpc>
            </a:pPr>
            <a:r>
              <a:rPr lang="en-US" sz="2000" dirty="0"/>
              <a:t>Pressure (HTN)	90%</a:t>
            </a:r>
          </a:p>
          <a:p>
            <a:pPr lvl="2">
              <a:lnSpc>
                <a:spcPct val="90000"/>
              </a:lnSpc>
            </a:pPr>
            <a:r>
              <a:rPr lang="en-US" sz="2000" dirty="0"/>
              <a:t>Pain (Headache)	</a:t>
            </a:r>
          </a:p>
          <a:p>
            <a:pPr lvl="2">
              <a:lnSpc>
                <a:spcPct val="90000"/>
              </a:lnSpc>
            </a:pPr>
            <a:r>
              <a:rPr lang="en-US" sz="2000" dirty="0"/>
              <a:t>Perspiration		</a:t>
            </a:r>
          </a:p>
          <a:p>
            <a:pPr lvl="2">
              <a:lnSpc>
                <a:spcPct val="90000"/>
              </a:lnSpc>
            </a:pPr>
            <a:r>
              <a:rPr lang="en-US" sz="2000" dirty="0"/>
              <a:t>Palpitation		</a:t>
            </a:r>
          </a:p>
          <a:p>
            <a:pPr lvl="2">
              <a:lnSpc>
                <a:spcPct val="90000"/>
              </a:lnSpc>
            </a:pPr>
            <a:r>
              <a:rPr lang="en-US" sz="2000" dirty="0"/>
              <a:t>Pallor			</a:t>
            </a:r>
          </a:p>
          <a:p>
            <a:pPr>
              <a:lnSpc>
                <a:spcPct val="90000"/>
              </a:lnSpc>
            </a:pPr>
            <a:r>
              <a:rPr lang="en-US" sz="2800" dirty="0" smtClean="0">
                <a:solidFill>
                  <a:schemeClr val="tx2"/>
                </a:solidFill>
              </a:rPr>
              <a:t>The </a:t>
            </a:r>
            <a:r>
              <a:rPr lang="en-US" sz="2800" dirty="0">
                <a:solidFill>
                  <a:schemeClr val="tx2"/>
                </a:solidFill>
              </a:rPr>
              <a:t>Classical Triad:</a:t>
            </a:r>
          </a:p>
          <a:p>
            <a:pPr lvl="2">
              <a:lnSpc>
                <a:spcPct val="90000"/>
              </a:lnSpc>
            </a:pPr>
            <a:r>
              <a:rPr lang="en-US" sz="2000" dirty="0"/>
              <a:t>Pain (Headache), Perspiration, </a:t>
            </a:r>
            <a:r>
              <a:rPr lang="en-US" sz="2000" dirty="0" smtClean="0"/>
              <a:t>Palpitations</a:t>
            </a:r>
            <a:endParaRPr lang="en-US" sz="2000" dirty="0"/>
          </a:p>
        </p:txBody>
      </p:sp>
      <p:sp>
        <p:nvSpPr>
          <p:cNvPr id="8" name="مستطيل 7"/>
          <p:cNvSpPr/>
          <p:nvPr/>
        </p:nvSpPr>
        <p:spPr>
          <a:xfrm flipH="1">
            <a:off x="0" y="785794"/>
            <a:ext cx="2786050" cy="830997"/>
          </a:xfrm>
          <a:prstGeom prst="rect">
            <a:avLst/>
          </a:prstGeom>
        </p:spPr>
        <p:txBody>
          <a:bodyPr wrap="square">
            <a:spAutoFit/>
          </a:bodyPr>
          <a:lstStyle/>
          <a:p>
            <a:r>
              <a:rPr lang="en-US" sz="2400" dirty="0" err="1" smtClean="0"/>
              <a:t>Pheo</a:t>
            </a:r>
            <a:r>
              <a:rPr lang="en-US" sz="2400" dirty="0" smtClean="0"/>
              <a:t>: ‘Rule of 10                              </a:t>
            </a:r>
            <a:endParaRPr lang="ar-SY" sz="2400" dirty="0"/>
          </a:p>
        </p:txBody>
      </p:sp>
      <p:sp>
        <p:nvSpPr>
          <p:cNvPr id="9" name="مستطيل 8"/>
          <p:cNvSpPr/>
          <p:nvPr/>
        </p:nvSpPr>
        <p:spPr>
          <a:xfrm>
            <a:off x="0" y="1500174"/>
            <a:ext cx="4643438" cy="2246769"/>
          </a:xfrm>
          <a:prstGeom prst="rect">
            <a:avLst/>
          </a:prstGeom>
        </p:spPr>
        <p:txBody>
          <a:bodyPr wrap="square">
            <a:spAutoFit/>
          </a:bodyPr>
          <a:lstStyle/>
          <a:p>
            <a:r>
              <a:rPr lang="en-US" sz="2000" dirty="0" smtClean="0"/>
              <a:t>10% extra-adrenal</a:t>
            </a:r>
          </a:p>
          <a:p>
            <a:r>
              <a:rPr lang="en-US" sz="2000" dirty="0" smtClean="0"/>
              <a:t>10% occur in children</a:t>
            </a:r>
          </a:p>
          <a:p>
            <a:r>
              <a:rPr lang="en-US" sz="2000" dirty="0" smtClean="0"/>
              <a:t>10% familial (closer to 20%)</a:t>
            </a:r>
          </a:p>
          <a:p>
            <a:r>
              <a:rPr lang="en-US" sz="2000" dirty="0" smtClean="0"/>
              <a:t>10% bilateral or multiple (more if familial)</a:t>
            </a:r>
          </a:p>
          <a:p>
            <a:r>
              <a:rPr lang="en-US" sz="2000" dirty="0" smtClean="0"/>
              <a:t>10% recur (more if extra-adrenal)</a:t>
            </a:r>
          </a:p>
          <a:p>
            <a:r>
              <a:rPr lang="en-US" sz="2000" dirty="0" smtClean="0"/>
              <a:t>10% malignant</a:t>
            </a:r>
          </a:p>
          <a:p>
            <a:r>
              <a:rPr lang="en-US" sz="2000" dirty="0" smtClean="0"/>
              <a:t>10% discovered incidentally</a:t>
            </a:r>
            <a:endParaRPr lang="en-US" sz="2000" dirty="0"/>
          </a:p>
        </p:txBody>
      </p:sp>
      <p:sp>
        <p:nvSpPr>
          <p:cNvPr id="10" name="مستطيل 9"/>
          <p:cNvSpPr/>
          <p:nvPr/>
        </p:nvSpPr>
        <p:spPr>
          <a:xfrm>
            <a:off x="0" y="4286256"/>
            <a:ext cx="4500562" cy="1172629"/>
          </a:xfrm>
          <a:prstGeom prst="rect">
            <a:avLst/>
          </a:prstGeom>
        </p:spPr>
        <p:txBody>
          <a:bodyPr wrap="square">
            <a:spAutoFit/>
          </a:bodyPr>
          <a:lstStyle/>
          <a:p>
            <a:pPr>
              <a:lnSpc>
                <a:spcPct val="90000"/>
              </a:lnSpc>
            </a:pPr>
            <a:r>
              <a:rPr lang="en-US" sz="2400" b="1" dirty="0" smtClean="0">
                <a:solidFill>
                  <a:srgbClr val="00B050"/>
                </a:solidFill>
              </a:rPr>
              <a:t>24h urine collection:                       </a:t>
            </a:r>
          </a:p>
          <a:p>
            <a:pPr lvl="2">
              <a:lnSpc>
                <a:spcPct val="90000"/>
              </a:lnSpc>
            </a:pPr>
            <a:r>
              <a:rPr lang="en-US" dirty="0" err="1" smtClean="0"/>
              <a:t>Creatinine</a:t>
            </a:r>
            <a:r>
              <a:rPr lang="en-US" dirty="0" smtClean="0"/>
              <a:t>, </a:t>
            </a:r>
            <a:r>
              <a:rPr lang="en-US" dirty="0" err="1" smtClean="0"/>
              <a:t>catecholamines</a:t>
            </a:r>
            <a:r>
              <a:rPr lang="en-US" dirty="0" smtClean="0"/>
              <a:t>, </a:t>
            </a:r>
            <a:r>
              <a:rPr lang="en-US" dirty="0" err="1" smtClean="0"/>
              <a:t>metanephrines</a:t>
            </a:r>
            <a:r>
              <a:rPr lang="en-US" dirty="0" smtClean="0"/>
              <a:t>, </a:t>
            </a:r>
            <a:r>
              <a:rPr lang="en-US" dirty="0" err="1" smtClean="0"/>
              <a:t>vanillymandelic</a:t>
            </a:r>
            <a:r>
              <a:rPr lang="en-US" dirty="0" smtClean="0"/>
              <a:t> acid (VMA), +/-dopamine</a:t>
            </a:r>
            <a:endParaRPr lang="en-US" dirty="0"/>
          </a:p>
        </p:txBody>
      </p:sp>
      <p:sp>
        <p:nvSpPr>
          <p:cNvPr id="7" name="مستطيل 6"/>
          <p:cNvSpPr/>
          <p:nvPr/>
        </p:nvSpPr>
        <p:spPr>
          <a:xfrm rot="10800000" flipV="1">
            <a:off x="4572000" y="4319962"/>
            <a:ext cx="4572000" cy="1200329"/>
          </a:xfrm>
          <a:prstGeom prst="rect">
            <a:avLst/>
          </a:prstGeom>
        </p:spPr>
        <p:txBody>
          <a:bodyPr wrap="square">
            <a:spAutoFit/>
          </a:bodyPr>
          <a:lstStyle/>
          <a:p>
            <a:r>
              <a:rPr lang="en-US" dirty="0" smtClean="0"/>
              <a:t>Triad:  </a:t>
            </a:r>
            <a:r>
              <a:rPr lang="en-US" b="1" dirty="0" smtClean="0"/>
              <a:t>headache, tachycardia, diaphoresis</a:t>
            </a:r>
          </a:p>
          <a:p>
            <a:r>
              <a:rPr lang="en-US" dirty="0" smtClean="0"/>
              <a:t>Other symptoms: Pallor, flushing, palpitations, </a:t>
            </a:r>
            <a:r>
              <a:rPr lang="en-US" dirty="0" err="1" smtClean="0"/>
              <a:t>abd</a:t>
            </a:r>
            <a:r>
              <a:rPr lang="en-US" dirty="0" smtClean="0"/>
              <a:t>/chest pain, weakness, N/V, psychosis</a:t>
            </a:r>
          </a:p>
          <a:p>
            <a:r>
              <a:rPr lang="en-US" dirty="0" smtClean="0"/>
              <a:t>Small tumors more likely symptomatic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r>
              <a:rPr lang="ar-EG" sz="3100" b="1" dirty="0" smtClean="0">
                <a:solidFill>
                  <a:srgbClr val="00B050"/>
                </a:solidFill>
              </a:rPr>
              <a:t>التشخيص : </a:t>
            </a:r>
            <a:r>
              <a:rPr lang="ar-EG" dirty="0" smtClean="0"/>
              <a:t>تحليل حمض </a:t>
            </a:r>
            <a:r>
              <a:rPr lang="ar-EG" dirty="0" err="1" smtClean="0"/>
              <a:t>الفينيل</a:t>
            </a:r>
            <a:r>
              <a:rPr lang="en-US" dirty="0" smtClean="0"/>
              <a:t> </a:t>
            </a:r>
            <a:r>
              <a:rPr lang="ar-EG" dirty="0" err="1" smtClean="0"/>
              <a:t>ماندليك</a:t>
            </a:r>
            <a:r>
              <a:rPr lang="ar-EG" dirty="0" smtClean="0"/>
              <a:t> ( </a:t>
            </a:r>
            <a:r>
              <a:rPr lang="en-US" dirty="0" smtClean="0"/>
              <a:t>VMA </a:t>
            </a:r>
            <a:r>
              <a:rPr lang="ar-EG" dirty="0" smtClean="0"/>
              <a:t> ) , </a:t>
            </a:r>
            <a:r>
              <a:rPr lang="ar-EG" dirty="0" err="1" smtClean="0"/>
              <a:t>ميتانفيرين</a:t>
            </a:r>
            <a:r>
              <a:rPr lang="ar-EG" dirty="0" smtClean="0"/>
              <a:t> , </a:t>
            </a:r>
            <a:r>
              <a:rPr lang="ar-EG" dirty="0" err="1" smtClean="0"/>
              <a:t>و</a:t>
            </a:r>
            <a:r>
              <a:rPr lang="ar-EG" dirty="0" smtClean="0"/>
              <a:t> </a:t>
            </a:r>
            <a:r>
              <a:rPr lang="ar-EG" dirty="0" err="1" smtClean="0"/>
              <a:t>النورميتانفرين</a:t>
            </a:r>
            <a:r>
              <a:rPr lang="ar-EG" dirty="0" smtClean="0"/>
              <a:t> ( نواتج تقويض </a:t>
            </a:r>
            <a:r>
              <a:rPr lang="ar-EG" dirty="0" err="1" smtClean="0"/>
              <a:t>الكاتيكولامينات</a:t>
            </a:r>
            <a:r>
              <a:rPr lang="ar-EG" dirty="0" smtClean="0"/>
              <a:t> ) , مستويات </a:t>
            </a:r>
            <a:r>
              <a:rPr lang="ar-EG" dirty="0" err="1" smtClean="0"/>
              <a:t>الإبي</a:t>
            </a:r>
            <a:r>
              <a:rPr lang="ar-EG" dirty="0" smtClean="0"/>
              <a:t> نفرين </a:t>
            </a:r>
            <a:r>
              <a:rPr lang="ar-EG" dirty="0" err="1" smtClean="0"/>
              <a:t>و</a:t>
            </a:r>
            <a:r>
              <a:rPr lang="ar-EG" dirty="0" smtClean="0"/>
              <a:t> </a:t>
            </a:r>
            <a:r>
              <a:rPr lang="ar-EG" dirty="0" err="1" smtClean="0"/>
              <a:t>النورإبينفرين</a:t>
            </a:r>
            <a:r>
              <a:rPr lang="ar-EG" dirty="0" smtClean="0"/>
              <a:t> في المصل </a:t>
            </a:r>
            <a:r>
              <a:rPr lang="ar-EG" dirty="0" err="1" smtClean="0"/>
              <a:t>و</a:t>
            </a:r>
            <a:r>
              <a:rPr lang="ar-EG" dirty="0" smtClean="0"/>
              <a:t> البول </a:t>
            </a:r>
            <a:endParaRPr lang="en-US" dirty="0" smtClean="0"/>
          </a:p>
          <a:p>
            <a:r>
              <a:rPr lang="ar-EG" dirty="0" smtClean="0"/>
              <a:t>  </a:t>
            </a:r>
            <a:r>
              <a:rPr lang="ar-EG" sz="2800" b="1" dirty="0" smtClean="0">
                <a:solidFill>
                  <a:srgbClr val="C00000"/>
                </a:solidFill>
              </a:rPr>
              <a:t>فرط غلوكوز الدم </a:t>
            </a:r>
            <a:r>
              <a:rPr lang="ar-EG" sz="2800" dirty="0" smtClean="0"/>
              <a:t>ناتج عن </a:t>
            </a:r>
            <a:r>
              <a:rPr lang="ar-EG" sz="2800" dirty="0" err="1" smtClean="0"/>
              <a:t>الإبي</a:t>
            </a:r>
            <a:r>
              <a:rPr lang="ar-EG" sz="2800" dirty="0" smtClean="0"/>
              <a:t> نفرين </a:t>
            </a:r>
            <a:r>
              <a:rPr lang="ar-EG" sz="2800" dirty="0" err="1" smtClean="0"/>
              <a:t>و</a:t>
            </a:r>
            <a:r>
              <a:rPr lang="ar-EG" sz="2800" dirty="0" smtClean="0"/>
              <a:t> نقص الأنسولين ناتج عن </a:t>
            </a:r>
            <a:r>
              <a:rPr lang="ar-EG" sz="2800" dirty="0" err="1" smtClean="0"/>
              <a:t>النورإبي</a:t>
            </a:r>
            <a:r>
              <a:rPr lang="ar-EG" sz="2800" dirty="0" smtClean="0"/>
              <a:t> نفرين </a:t>
            </a:r>
            <a:endParaRPr lang="en-US" sz="2800" dirty="0" smtClean="0"/>
          </a:p>
          <a:p>
            <a:r>
              <a:rPr lang="ar-EG" dirty="0" smtClean="0"/>
              <a:t>الطبقي المحوري </a:t>
            </a:r>
            <a:r>
              <a:rPr lang="ar-EG" dirty="0" err="1" smtClean="0"/>
              <a:t>و</a:t>
            </a:r>
            <a:r>
              <a:rPr lang="ar-EG" dirty="0" smtClean="0"/>
              <a:t> الرنين المغناطيسي من أجل تحديد الورم</a:t>
            </a:r>
            <a:endParaRPr lang="en-US" dirty="0" smtClean="0"/>
          </a:p>
          <a:p>
            <a:r>
              <a:rPr lang="ar-EG" dirty="0" smtClean="0"/>
              <a:t>و </a:t>
            </a:r>
            <a:r>
              <a:rPr lang="en-US" dirty="0" smtClean="0"/>
              <a:t>PET</a:t>
            </a:r>
            <a:r>
              <a:rPr lang="ar-EG" dirty="0" smtClean="0"/>
              <a:t>   و </a:t>
            </a:r>
            <a:r>
              <a:rPr lang="en-US" dirty="0" smtClean="0"/>
              <a:t>NP-59</a:t>
            </a:r>
            <a:r>
              <a:rPr lang="ar-EG" dirty="0" smtClean="0"/>
              <a:t> ( مشابه </a:t>
            </a:r>
            <a:r>
              <a:rPr lang="ar-EG" dirty="0" err="1" smtClean="0"/>
              <a:t>الكوليسترول</a:t>
            </a:r>
            <a:r>
              <a:rPr lang="ar-EG" dirty="0" smtClean="0"/>
              <a:t> ) عند ورم </a:t>
            </a:r>
            <a:r>
              <a:rPr lang="ar-EG" dirty="0" err="1" smtClean="0"/>
              <a:t>القواتم</a:t>
            </a:r>
            <a:r>
              <a:rPr lang="ar-EG" dirty="0" smtClean="0"/>
              <a:t> في القشر </a:t>
            </a:r>
            <a:r>
              <a:rPr lang="ar-EG" dirty="0" err="1" smtClean="0"/>
              <a:t>الكظري</a:t>
            </a:r>
            <a:r>
              <a:rPr lang="ar-EG" dirty="0" smtClean="0"/>
              <a:t> </a:t>
            </a:r>
            <a:endParaRPr lang="en-US" dirty="0" smtClean="0"/>
          </a:p>
          <a:p>
            <a:r>
              <a:rPr lang="ar-EG" dirty="0" smtClean="0"/>
              <a:t>و يمكن كذلك تحديد توضع الورم عند عدم مشاهدته بالوسائل السابقة بأخذ عينة وريدية من الأجوف السفلي للبحث عن </a:t>
            </a:r>
            <a:r>
              <a:rPr lang="ar-EG" dirty="0" err="1" smtClean="0"/>
              <a:t>الكاتيكول</a:t>
            </a:r>
            <a:r>
              <a:rPr lang="ar-EG" dirty="0" smtClean="0"/>
              <a:t> أمينات ( يساعد </a:t>
            </a:r>
            <a:r>
              <a:rPr lang="ar-EG" dirty="0" err="1" smtClean="0"/>
              <a:t>المدروج</a:t>
            </a:r>
            <a:r>
              <a:rPr lang="ar-EG" dirty="0" smtClean="0"/>
              <a:t> في تحديد توضع الورم ) </a:t>
            </a:r>
            <a:endParaRPr lang="en-US" dirty="0" smtClean="0"/>
          </a:p>
          <a:p>
            <a:r>
              <a:rPr lang="ar-EG" b="1" dirty="0" smtClean="0">
                <a:solidFill>
                  <a:srgbClr val="00B050"/>
                </a:solidFill>
              </a:rPr>
              <a:t>العلاج : </a:t>
            </a:r>
            <a:r>
              <a:rPr lang="ar-EG" dirty="0" smtClean="0"/>
              <a:t>العلاج الطبي قبل الجراحة </a:t>
            </a:r>
            <a:r>
              <a:rPr lang="ar-EG" dirty="0" err="1" smtClean="0"/>
              <a:t>و</a:t>
            </a:r>
            <a:r>
              <a:rPr lang="ar-EG" dirty="0" smtClean="0"/>
              <a:t> يجب البدء بالعلاج مباشرةَ بعد وضع التشخيص بإعطاء حاصرات ɚمثل </a:t>
            </a:r>
            <a:r>
              <a:rPr lang="ar-EG" dirty="0" err="1" smtClean="0"/>
              <a:t>فينوكسي</a:t>
            </a:r>
            <a:r>
              <a:rPr lang="en-US" dirty="0" smtClean="0"/>
              <a:t> </a:t>
            </a:r>
            <a:r>
              <a:rPr lang="ar-EG" dirty="0" err="1" smtClean="0"/>
              <a:t>بنزامين</a:t>
            </a:r>
            <a:r>
              <a:rPr lang="ar-EG" dirty="0" smtClean="0"/>
              <a:t> أو </a:t>
            </a:r>
            <a:r>
              <a:rPr lang="ar-EG" dirty="0" err="1" smtClean="0"/>
              <a:t>برازوسينو</a:t>
            </a:r>
            <a:r>
              <a:rPr lang="ar-EG" dirty="0" smtClean="0"/>
              <a:t> التي تنقص </a:t>
            </a:r>
            <a:r>
              <a:rPr lang="ar-EG" dirty="0" err="1" smtClean="0"/>
              <a:t>التقبض</a:t>
            </a:r>
            <a:r>
              <a:rPr lang="ar-EG" dirty="0" smtClean="0"/>
              <a:t> الوعائي المحرض </a:t>
            </a:r>
            <a:r>
              <a:rPr lang="ar-EG" dirty="0" err="1" smtClean="0"/>
              <a:t>بالكاتيكول</a:t>
            </a:r>
            <a:r>
              <a:rPr lang="ar-EG" dirty="0" smtClean="0"/>
              <a:t> أمين </a:t>
            </a:r>
            <a:endParaRPr lang="en-US" dirty="0" smtClean="0"/>
          </a:p>
          <a:p>
            <a:r>
              <a:rPr lang="ar-EG" dirty="0" smtClean="0"/>
              <a:t>العلاج الجراحي : </a:t>
            </a:r>
            <a:r>
              <a:rPr lang="ar-EG" dirty="0" err="1" smtClean="0"/>
              <a:t>إستئصال</a:t>
            </a:r>
            <a:r>
              <a:rPr lang="ar-EG" dirty="0" smtClean="0"/>
              <a:t> الورم مع ربط مبكر </a:t>
            </a:r>
            <a:r>
              <a:rPr lang="ar-EG" dirty="0" err="1" smtClean="0"/>
              <a:t>للنزح</a:t>
            </a:r>
            <a:r>
              <a:rPr lang="ar-EG" dirty="0" smtClean="0"/>
              <a:t> الوريدي ( تقليل إمكانية تحرر </a:t>
            </a:r>
            <a:r>
              <a:rPr lang="ar-EG" dirty="0" err="1" smtClean="0"/>
              <a:t>الكاتيكول</a:t>
            </a:r>
            <a:r>
              <a:rPr lang="ar-EG" dirty="0" smtClean="0"/>
              <a:t> أمين </a:t>
            </a:r>
            <a:r>
              <a:rPr lang="ar-EG" dirty="0" err="1" smtClean="0"/>
              <a:t>و</a:t>
            </a:r>
            <a:r>
              <a:rPr lang="ar-EG" dirty="0" smtClean="0"/>
              <a:t> التقليل من تحريك الغدة </a:t>
            </a:r>
            <a:endParaRPr lang="en-US" dirty="0" smtClean="0"/>
          </a:p>
          <a:p>
            <a:r>
              <a:rPr lang="ar-EG" dirty="0" err="1" smtClean="0">
                <a:solidFill>
                  <a:srgbClr val="C00000"/>
                </a:solidFill>
              </a:rPr>
              <a:t>الإختلاطات</a:t>
            </a:r>
            <a:r>
              <a:rPr lang="ar-EG" dirty="0" smtClean="0">
                <a:solidFill>
                  <a:srgbClr val="C00000"/>
                </a:solidFill>
              </a:rPr>
              <a:t> الممكنة في الفترة المحيطة بالجراحة : </a:t>
            </a:r>
            <a:r>
              <a:rPr lang="ar-EG" b="1" dirty="0" smtClean="0">
                <a:solidFill>
                  <a:srgbClr val="0070C0"/>
                </a:solidFill>
              </a:rPr>
              <a:t>صعوبة تخديرية : نوبة فرط توتر شرياني </a:t>
            </a:r>
            <a:r>
              <a:rPr lang="ar-EG" dirty="0" smtClean="0"/>
              <a:t>عند تحريك الورم </a:t>
            </a:r>
            <a:r>
              <a:rPr lang="ar-EG" dirty="0" err="1" smtClean="0"/>
              <a:t>و</a:t>
            </a:r>
            <a:r>
              <a:rPr lang="ar-EG" dirty="0" smtClean="0"/>
              <a:t> يعالج </a:t>
            </a:r>
            <a:r>
              <a:rPr lang="ar-EG" dirty="0" err="1" smtClean="0"/>
              <a:t>بالنتروبروسيد</a:t>
            </a:r>
            <a:r>
              <a:rPr lang="ar-EG" dirty="0" smtClean="0"/>
              <a:t> , </a:t>
            </a:r>
            <a:r>
              <a:rPr lang="ar-EG" dirty="0" err="1" smtClean="0"/>
              <a:t>و</a:t>
            </a:r>
            <a:r>
              <a:rPr lang="ar-EG" dirty="0" smtClean="0"/>
              <a:t> هبوط التوتر عند </a:t>
            </a:r>
            <a:r>
              <a:rPr lang="ar-EG" dirty="0" err="1" smtClean="0"/>
              <a:t>الإستئصال</a:t>
            </a:r>
            <a:r>
              <a:rPr lang="ar-EG" dirty="0" smtClean="0"/>
              <a:t> التام للورم , </a:t>
            </a:r>
            <a:r>
              <a:rPr lang="ar-EG" dirty="0" err="1" smtClean="0"/>
              <a:t>و</a:t>
            </a:r>
            <a:r>
              <a:rPr lang="ar-EG" dirty="0" smtClean="0"/>
              <a:t> اضطرابات النظم القلبية </a:t>
            </a:r>
            <a:endParaRPr lang="en-US" dirty="0" smtClean="0"/>
          </a:p>
          <a:p>
            <a:endParaRPr lang="ar-SY"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0"/>
            <a:ext cx="7604149" cy="1143000"/>
          </a:xfrm>
        </p:spPr>
        <p:txBody>
          <a:bodyPr/>
          <a:lstStyle/>
          <a:p>
            <a:r>
              <a:rPr lang="en-US" dirty="0" err="1">
                <a:solidFill>
                  <a:srgbClr val="0000FF"/>
                </a:solidFill>
                <a:latin typeface="Berlin Sans FB" pitchFamily="34" charset="0"/>
              </a:rPr>
              <a:t>Pheochromocytoma</a:t>
            </a:r>
            <a:endParaRPr lang="th-TH" dirty="0">
              <a:solidFill>
                <a:srgbClr val="0000FF"/>
              </a:solidFill>
              <a:latin typeface="Berlin Sans FB" pitchFamily="34" charset="0"/>
            </a:endParaRPr>
          </a:p>
        </p:txBody>
      </p:sp>
      <p:pic>
        <p:nvPicPr>
          <p:cNvPr id="38916" name="Picture 4"/>
          <p:cNvPicPr>
            <a:picLocks noChangeAspect="1" noChangeArrowheads="1"/>
          </p:cNvPicPr>
          <p:nvPr/>
        </p:nvPicPr>
        <p:blipFill>
          <a:blip r:embed="rId2"/>
          <a:srcRect/>
          <a:stretch>
            <a:fillRect/>
          </a:stretch>
        </p:blipFill>
        <p:spPr bwMode="auto">
          <a:xfrm>
            <a:off x="1" y="981074"/>
            <a:ext cx="5857884" cy="5876925"/>
          </a:xfrm>
          <a:prstGeom prst="rect">
            <a:avLst/>
          </a:prstGeom>
          <a:noFill/>
        </p:spPr>
      </p:pic>
      <p:pic>
        <p:nvPicPr>
          <p:cNvPr id="4" name="Picture 6"/>
          <p:cNvPicPr>
            <a:picLocks noChangeAspect="1" noChangeArrowheads="1"/>
          </p:cNvPicPr>
          <p:nvPr/>
        </p:nvPicPr>
        <p:blipFill>
          <a:blip r:embed="rId3"/>
          <a:srcRect/>
          <a:stretch>
            <a:fillRect/>
          </a:stretch>
        </p:blipFill>
        <p:spPr bwMode="auto">
          <a:xfrm>
            <a:off x="4608512" y="928670"/>
            <a:ext cx="4535488" cy="592933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body" idx="1"/>
          </p:nvPr>
        </p:nvSpPr>
        <p:spPr>
          <a:xfrm>
            <a:off x="1" y="6000768"/>
            <a:ext cx="5500694" cy="500045"/>
          </a:xfrm>
        </p:spPr>
        <p:txBody>
          <a:bodyPr>
            <a:normAutofit/>
          </a:bodyPr>
          <a:lstStyle/>
          <a:p>
            <a:pPr algn="ctr">
              <a:lnSpc>
                <a:spcPct val="90000"/>
              </a:lnSpc>
              <a:buFontTx/>
              <a:buNone/>
            </a:pPr>
            <a:r>
              <a:rPr lang="en-GB" sz="2400" dirty="0"/>
              <a:t>CT of acute bilateral haemorrhage. </a:t>
            </a:r>
            <a:r>
              <a:rPr lang="en-GB" sz="1600" dirty="0" smtClean="0">
                <a:solidFill>
                  <a:schemeClr val="bg2"/>
                </a:solidFill>
              </a:rPr>
              <a:t>(</a:t>
            </a:r>
            <a:endParaRPr lang="en-GB" sz="2400" dirty="0"/>
          </a:p>
        </p:txBody>
      </p:sp>
      <p:pic>
        <p:nvPicPr>
          <p:cNvPr id="68616" name="Picture 8"/>
          <p:cNvPicPr>
            <a:picLocks noChangeAspect="1" noChangeArrowheads="1"/>
          </p:cNvPicPr>
          <p:nvPr/>
        </p:nvPicPr>
        <p:blipFill>
          <a:blip r:embed="rId3"/>
          <a:srcRect t="16243" b="11394"/>
          <a:stretch>
            <a:fillRect/>
          </a:stretch>
        </p:blipFill>
        <p:spPr bwMode="auto">
          <a:xfrm>
            <a:off x="0" y="1214422"/>
            <a:ext cx="4643438" cy="4624388"/>
          </a:xfrm>
          <a:prstGeom prst="rect">
            <a:avLst/>
          </a:prstGeom>
          <a:noFill/>
          <a:ln w="9525">
            <a:noFill/>
            <a:miter lim="800000"/>
            <a:headEnd/>
            <a:tailEnd/>
          </a:ln>
          <a:effectLst/>
        </p:spPr>
      </p:pic>
      <p:sp>
        <p:nvSpPr>
          <p:cNvPr id="68617" name="Line 9"/>
          <p:cNvSpPr>
            <a:spLocks noChangeShapeType="1"/>
          </p:cNvSpPr>
          <p:nvPr/>
        </p:nvSpPr>
        <p:spPr bwMode="auto">
          <a:xfrm flipH="1" flipV="1">
            <a:off x="3851275" y="4221163"/>
            <a:ext cx="215900" cy="503237"/>
          </a:xfrm>
          <a:prstGeom prst="line">
            <a:avLst/>
          </a:prstGeom>
          <a:noFill/>
          <a:ln w="50800">
            <a:solidFill>
              <a:schemeClr val="bg1"/>
            </a:solidFill>
            <a:round/>
            <a:headEnd/>
            <a:tailEnd type="triangle" w="med" len="med"/>
          </a:ln>
          <a:effectLst/>
        </p:spPr>
        <p:txBody>
          <a:bodyPr/>
          <a:lstStyle/>
          <a:p>
            <a:endParaRPr lang="ar-SY"/>
          </a:p>
        </p:txBody>
      </p:sp>
      <p:sp>
        <p:nvSpPr>
          <p:cNvPr id="68618" name="Line 10"/>
          <p:cNvSpPr>
            <a:spLocks noChangeShapeType="1"/>
          </p:cNvSpPr>
          <p:nvPr/>
        </p:nvSpPr>
        <p:spPr bwMode="auto">
          <a:xfrm flipV="1">
            <a:off x="5003800" y="4365625"/>
            <a:ext cx="287338" cy="431800"/>
          </a:xfrm>
          <a:prstGeom prst="line">
            <a:avLst/>
          </a:prstGeom>
          <a:noFill/>
          <a:ln w="50800">
            <a:solidFill>
              <a:schemeClr val="bg1"/>
            </a:solidFill>
            <a:round/>
            <a:headEnd/>
            <a:tailEnd type="triangle" w="med" len="med"/>
          </a:ln>
          <a:effectLst/>
        </p:spPr>
        <p:txBody>
          <a:bodyPr/>
          <a:lstStyle/>
          <a:p>
            <a:endParaRPr lang="ar-SY"/>
          </a:p>
        </p:txBody>
      </p:sp>
      <p:pic>
        <p:nvPicPr>
          <p:cNvPr id="6" name="Picture 6"/>
          <p:cNvPicPr>
            <a:picLocks noChangeAspect="1" noChangeArrowheads="1"/>
          </p:cNvPicPr>
          <p:nvPr/>
        </p:nvPicPr>
        <p:blipFill>
          <a:blip r:embed="rId4"/>
          <a:srcRect/>
          <a:stretch>
            <a:fillRect/>
          </a:stretch>
        </p:blipFill>
        <p:spPr bwMode="auto">
          <a:xfrm>
            <a:off x="4606925" y="928670"/>
            <a:ext cx="4537075" cy="5572164"/>
          </a:xfrm>
          <a:prstGeom prst="rect">
            <a:avLst/>
          </a:prstGeom>
          <a:noFill/>
        </p:spPr>
      </p:pic>
      <p:sp>
        <p:nvSpPr>
          <p:cNvPr id="7" name="مستطيل 6"/>
          <p:cNvSpPr/>
          <p:nvPr/>
        </p:nvSpPr>
        <p:spPr>
          <a:xfrm>
            <a:off x="4357686" y="3000372"/>
            <a:ext cx="2571768" cy="369332"/>
          </a:xfrm>
          <a:prstGeom prst="rect">
            <a:avLst/>
          </a:prstGeom>
        </p:spPr>
        <p:txBody>
          <a:bodyPr wrap="square">
            <a:spAutoFit/>
          </a:bodyPr>
          <a:lstStyle/>
          <a:p>
            <a:r>
              <a:rPr lang="en-US" dirty="0" smtClean="0">
                <a:solidFill>
                  <a:srgbClr val="0000FF"/>
                </a:solidFill>
                <a:latin typeface="Berlin Sans FB" pitchFamily="34" charset="0"/>
              </a:rPr>
              <a:t>Benign adenoma</a:t>
            </a:r>
            <a:endParaRPr lang="ar-SY" dirty="0"/>
          </a:p>
        </p:txBody>
      </p:sp>
      <p:cxnSp>
        <p:nvCxnSpPr>
          <p:cNvPr id="9" name="رابط كسهم مستقيم 8"/>
          <p:cNvCxnSpPr>
            <a:stCxn id="7" idx="3"/>
          </p:cNvCxnSpPr>
          <p:nvPr/>
        </p:nvCxnSpPr>
        <p:spPr>
          <a:xfrm>
            <a:off x="6929454" y="3185038"/>
            <a:ext cx="357190" cy="1029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95325" y="1006475"/>
            <a:ext cx="9144000" cy="0"/>
          </a:xfrm>
          <a:prstGeom prst="rect">
            <a:avLst/>
          </a:prstGeom>
          <a:noFill/>
          <a:ln w="9525">
            <a:noFill/>
            <a:miter lim="800000"/>
            <a:headEnd/>
            <a:tailEnd/>
          </a:ln>
          <a:effectLst/>
        </p:spPr>
        <p:txBody>
          <a:bodyPr>
            <a:spAutoFit/>
          </a:bodyPr>
          <a:lstStyle/>
          <a:p>
            <a:endParaRPr lang="ar-SY"/>
          </a:p>
        </p:txBody>
      </p:sp>
      <p:pic>
        <p:nvPicPr>
          <p:cNvPr id="47108" name="Picture 4" descr="http://www.utdol.com/data/images/htn_pix/pheochro.gif"/>
          <p:cNvPicPr>
            <a:picLocks noChangeAspect="1" noChangeArrowheads="1"/>
          </p:cNvPicPr>
          <p:nvPr/>
        </p:nvPicPr>
        <p:blipFill>
          <a:blip r:embed="rId2"/>
          <a:srcRect/>
          <a:stretch>
            <a:fillRect/>
          </a:stretch>
        </p:blipFill>
        <p:spPr bwMode="auto">
          <a:xfrm>
            <a:off x="685800" y="457200"/>
            <a:ext cx="7848600" cy="60944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rgbClr val="0000FF"/>
                </a:solidFill>
                <a:latin typeface="Berlin Sans FB" pitchFamily="34" charset="0"/>
              </a:rPr>
              <a:t>Adrenocortical carcinoma</a:t>
            </a:r>
            <a:endParaRPr lang="th-TH">
              <a:solidFill>
                <a:srgbClr val="0000FF"/>
              </a:solidFill>
              <a:latin typeface="Berlin Sans FB" pitchFamily="34" charset="0"/>
            </a:endParaRPr>
          </a:p>
        </p:txBody>
      </p:sp>
      <p:sp>
        <p:nvSpPr>
          <p:cNvPr id="27652" name="Rectangle 4"/>
          <p:cNvSpPr>
            <a:spLocks noGrp="1" noChangeArrowheads="1"/>
          </p:cNvSpPr>
          <p:nvPr>
            <p:ph type="body" sz="half" idx="1"/>
          </p:nvPr>
        </p:nvSpPr>
        <p:spPr>
          <a:xfrm>
            <a:off x="457200" y="1600200"/>
            <a:ext cx="3754438" cy="4525963"/>
          </a:xfrm>
        </p:spPr>
        <p:txBody>
          <a:bodyPr/>
          <a:lstStyle/>
          <a:p>
            <a:endParaRPr lang="ar-SY"/>
          </a:p>
        </p:txBody>
      </p:sp>
      <p:sp>
        <p:nvSpPr>
          <p:cNvPr id="27653" name="Rectangle 5"/>
          <p:cNvSpPr>
            <a:spLocks noGrp="1" noChangeArrowheads="1"/>
          </p:cNvSpPr>
          <p:nvPr>
            <p:ph type="body" sz="half" idx="2"/>
          </p:nvPr>
        </p:nvSpPr>
        <p:spPr>
          <a:xfrm>
            <a:off x="4500563" y="1341438"/>
            <a:ext cx="4392612" cy="4784725"/>
          </a:xfrm>
          <a:ln>
            <a:solidFill>
              <a:schemeClr val="tx1"/>
            </a:solidFill>
          </a:ln>
        </p:spPr>
        <p:txBody>
          <a:bodyPr/>
          <a:lstStyle/>
          <a:p>
            <a:r>
              <a:rPr lang="en-US" sz="2000">
                <a:latin typeface="Berlin Sans FB" pitchFamily="34" charset="0"/>
              </a:rPr>
              <a:t>Irregular shape</a:t>
            </a:r>
          </a:p>
          <a:p>
            <a:r>
              <a:rPr lang="en-US" sz="2000">
                <a:latin typeface="Berlin Sans FB" pitchFamily="34" charset="0"/>
              </a:rPr>
              <a:t>Inhomogenous density (central necrosis)</a:t>
            </a:r>
          </a:p>
          <a:p>
            <a:r>
              <a:rPr lang="en-US" sz="2000">
                <a:latin typeface="Berlin Sans FB" pitchFamily="34" charset="0"/>
                <a:sym typeface="Wingdings" pitchFamily="2" charset="2"/>
              </a:rPr>
              <a:t>&gt; 4 cm, unilateral, calcify</a:t>
            </a:r>
          </a:p>
          <a:p>
            <a:r>
              <a:rPr lang="en-US" sz="2000">
                <a:latin typeface="Berlin Sans FB" pitchFamily="34" charset="0"/>
                <a:sym typeface="Wingdings" pitchFamily="2" charset="2"/>
              </a:rPr>
              <a:t>High unenhanced CT (&gt;20HU)</a:t>
            </a:r>
          </a:p>
          <a:p>
            <a:r>
              <a:rPr lang="en-US" sz="2000">
                <a:latin typeface="Berlin Sans FB" pitchFamily="34" charset="0"/>
                <a:sym typeface="Wingdings" pitchFamily="2" charset="2"/>
              </a:rPr>
              <a:t>Delayed contrast washout (10 min)</a:t>
            </a:r>
          </a:p>
          <a:p>
            <a:r>
              <a:rPr lang="en-US" sz="2000">
                <a:latin typeface="Berlin Sans FB" pitchFamily="34" charset="0"/>
                <a:sym typeface="Wingdings" pitchFamily="2" charset="2"/>
              </a:rPr>
              <a:t>Absolute contrast washout &lt; 50 %</a:t>
            </a:r>
          </a:p>
          <a:p>
            <a:r>
              <a:rPr lang="en-US" sz="2000">
                <a:latin typeface="Berlin Sans FB" pitchFamily="34" charset="0"/>
                <a:sym typeface="Wingdings" pitchFamily="2" charset="2"/>
              </a:rPr>
              <a:t>Hypointensity compared with liver T-1 and high to intermidiateintensity T-2 MRI</a:t>
            </a:r>
          </a:p>
          <a:p>
            <a:r>
              <a:rPr lang="en-US" sz="2000">
                <a:latin typeface="Berlin Sans FB" pitchFamily="34" charset="0"/>
                <a:sym typeface="Wingdings" pitchFamily="2" charset="2"/>
              </a:rPr>
              <a:t>High standard uptake value (SUV) on FDG-PET-CT study</a:t>
            </a:r>
          </a:p>
          <a:p>
            <a:r>
              <a:rPr lang="en-US" sz="2000">
                <a:latin typeface="Berlin Sans FB" pitchFamily="34" charset="0"/>
                <a:sym typeface="Wingdings" pitchFamily="2" charset="2"/>
              </a:rPr>
              <a:t>Evidence of local invasion or metas.</a:t>
            </a:r>
          </a:p>
        </p:txBody>
      </p:sp>
      <p:pic>
        <p:nvPicPr>
          <p:cNvPr id="27654" name="Picture 6"/>
          <p:cNvPicPr>
            <a:picLocks noChangeAspect="1" noChangeArrowheads="1"/>
          </p:cNvPicPr>
          <p:nvPr/>
        </p:nvPicPr>
        <p:blipFill>
          <a:blip r:embed="rId2"/>
          <a:srcRect/>
          <a:stretch>
            <a:fillRect/>
          </a:stretch>
        </p:blipFill>
        <p:spPr bwMode="auto">
          <a:xfrm>
            <a:off x="179388" y="1341438"/>
            <a:ext cx="4286250" cy="431958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
            <a:ext cx="5043494" cy="571480"/>
          </a:xfrm>
        </p:spPr>
        <p:txBody>
          <a:bodyPr>
            <a:normAutofit fontScale="90000"/>
          </a:bodyPr>
          <a:lstStyle/>
          <a:p>
            <a:pPr eaLnBrk="1" hangingPunct="1"/>
            <a:r>
              <a:rPr lang="en-US" sz="4000" b="1" dirty="0" smtClean="0"/>
              <a:t>Investigations</a:t>
            </a:r>
            <a:endParaRPr lang="ru-RU" sz="3600" b="1" dirty="0" smtClean="0"/>
          </a:p>
        </p:txBody>
      </p:sp>
      <p:sp>
        <p:nvSpPr>
          <p:cNvPr id="31747" name="Rectangle 3"/>
          <p:cNvSpPr>
            <a:spLocks noGrp="1" noChangeArrowheads="1"/>
          </p:cNvSpPr>
          <p:nvPr>
            <p:ph type="body" sz="half" idx="1"/>
          </p:nvPr>
        </p:nvSpPr>
        <p:spPr>
          <a:xfrm>
            <a:off x="0" y="500042"/>
            <a:ext cx="5286380" cy="3714776"/>
          </a:xfrm>
        </p:spPr>
        <p:txBody>
          <a:bodyPr>
            <a:normAutofit fontScale="85000" lnSpcReduction="10000"/>
          </a:bodyPr>
          <a:lstStyle/>
          <a:p>
            <a:pPr marL="609600" indent="-609600" eaLnBrk="1" hangingPunct="1">
              <a:buFont typeface="Wingdings" pitchFamily="2" charset="2"/>
              <a:buAutoNum type="arabicPeriod"/>
            </a:pPr>
            <a:r>
              <a:rPr lang="en-US" sz="2800" dirty="0" smtClean="0"/>
              <a:t>An increased  3-h (24-h) urinary excretion of epinephrine, </a:t>
            </a:r>
            <a:r>
              <a:rPr lang="en-US" sz="2800" dirty="0" err="1" smtClean="0"/>
              <a:t>norepinephrine</a:t>
            </a:r>
            <a:r>
              <a:rPr lang="en-US" sz="2800" dirty="0" smtClean="0"/>
              <a:t> and their metabolic products (VMA or </a:t>
            </a:r>
            <a:r>
              <a:rPr lang="en-US" sz="2800" dirty="0" err="1" smtClean="0"/>
              <a:t>metanephrines</a:t>
            </a:r>
            <a:r>
              <a:rPr lang="en-US" sz="2800" dirty="0" smtClean="0"/>
              <a:t>).</a:t>
            </a:r>
          </a:p>
          <a:p>
            <a:pPr marL="609600" indent="-609600" eaLnBrk="1" hangingPunct="1">
              <a:buFont typeface="Wingdings" pitchFamily="2" charset="2"/>
              <a:buAutoNum type="arabicPeriod"/>
            </a:pPr>
            <a:r>
              <a:rPr lang="en-US" sz="2800" dirty="0" smtClean="0"/>
              <a:t>Increased plasma epinephrine, </a:t>
            </a:r>
            <a:r>
              <a:rPr lang="en-US" sz="2800" dirty="0" err="1" smtClean="0"/>
              <a:t>norepinephrine</a:t>
            </a:r>
            <a:r>
              <a:rPr lang="en-US" sz="2800" dirty="0" smtClean="0"/>
              <a:t>. </a:t>
            </a:r>
          </a:p>
          <a:p>
            <a:pPr marL="609600" indent="-609600" eaLnBrk="1" hangingPunct="1">
              <a:buFont typeface="Wingdings" pitchFamily="2" charset="2"/>
              <a:buAutoNum type="arabicPeriod"/>
            </a:pPr>
            <a:r>
              <a:rPr lang="en-US" sz="2800" dirty="0" smtClean="0"/>
              <a:t>CT scanning of the abdomen for the localization of the tumor.</a:t>
            </a:r>
          </a:p>
          <a:p>
            <a:pPr marL="609600" indent="-609600" eaLnBrk="1" hangingPunct="1">
              <a:buFont typeface="Wingdings" pitchFamily="2" charset="2"/>
              <a:buAutoNum type="arabicPeriod"/>
            </a:pPr>
            <a:r>
              <a:rPr lang="en-US" sz="2800" dirty="0" smtClean="0"/>
              <a:t>Scanning is useful for extra – adrenal tumors.</a:t>
            </a:r>
            <a:endParaRPr lang="ru-RU" sz="2800" dirty="0" smtClean="0"/>
          </a:p>
        </p:txBody>
      </p:sp>
      <p:pic>
        <p:nvPicPr>
          <p:cNvPr id="31748" name="Picture 4" descr="localization of pheochromocytoma"/>
          <p:cNvPicPr>
            <a:picLocks noGrp="1" noChangeAspect="1" noChangeArrowheads="1"/>
          </p:cNvPicPr>
          <p:nvPr>
            <p:ph sz="half" idx="2"/>
          </p:nvPr>
        </p:nvPicPr>
        <p:blipFill>
          <a:blip r:embed="rId2"/>
          <a:srcRect/>
          <a:stretch>
            <a:fillRect/>
          </a:stretch>
        </p:blipFill>
        <p:spPr>
          <a:xfrm>
            <a:off x="5292725" y="0"/>
            <a:ext cx="3851275" cy="3048000"/>
          </a:xfrm>
          <a:noFill/>
        </p:spPr>
      </p:pic>
      <p:sp>
        <p:nvSpPr>
          <p:cNvPr id="5" name="مستطيل 4"/>
          <p:cNvSpPr/>
          <p:nvPr/>
        </p:nvSpPr>
        <p:spPr>
          <a:xfrm>
            <a:off x="1" y="4071942"/>
            <a:ext cx="2000232" cy="523220"/>
          </a:xfrm>
          <a:prstGeom prst="rect">
            <a:avLst/>
          </a:prstGeom>
        </p:spPr>
        <p:txBody>
          <a:bodyPr wrap="square">
            <a:spAutoFit/>
          </a:bodyPr>
          <a:lstStyle/>
          <a:p>
            <a:r>
              <a:rPr lang="en-US" sz="2800" b="1" dirty="0" smtClean="0"/>
              <a:t>Treatment</a:t>
            </a:r>
            <a:endParaRPr lang="ar-SY" sz="2800" dirty="0"/>
          </a:p>
        </p:txBody>
      </p:sp>
      <p:sp>
        <p:nvSpPr>
          <p:cNvPr id="6" name="مستطيل 5"/>
          <p:cNvSpPr/>
          <p:nvPr/>
        </p:nvSpPr>
        <p:spPr>
          <a:xfrm>
            <a:off x="1285852" y="4143380"/>
            <a:ext cx="7858148" cy="2031325"/>
          </a:xfrm>
          <a:prstGeom prst="rect">
            <a:avLst/>
          </a:prstGeom>
        </p:spPr>
        <p:txBody>
          <a:bodyPr wrap="square">
            <a:spAutoFit/>
          </a:bodyPr>
          <a:lstStyle/>
          <a:p>
            <a:pPr marL="609600" indent="-609600">
              <a:lnSpc>
                <a:spcPct val="90000"/>
              </a:lnSpc>
              <a:buFont typeface="Wingdings" pitchFamily="2" charset="2"/>
              <a:buAutoNum type="arabicPeriod"/>
            </a:pPr>
            <a:r>
              <a:rPr lang="en-US" sz="2000" b="1" dirty="0" smtClean="0">
                <a:solidFill>
                  <a:srgbClr val="C00000"/>
                </a:solidFill>
              </a:rPr>
              <a:t>Surgical removal of the tumor </a:t>
            </a:r>
            <a:r>
              <a:rPr lang="en-US" sz="2000" dirty="0" smtClean="0"/>
              <a:t>is the treatment of choice.</a:t>
            </a:r>
          </a:p>
          <a:p>
            <a:pPr marL="609600" indent="-609600">
              <a:lnSpc>
                <a:spcPct val="90000"/>
              </a:lnSpc>
              <a:buFont typeface="Wingdings" pitchFamily="2" charset="2"/>
              <a:buAutoNum type="arabicPeriod"/>
            </a:pPr>
            <a:r>
              <a:rPr lang="en-US" sz="2000" dirty="0" smtClean="0"/>
              <a:t> During crisis a combination of α- and β- adrenergic blocking agents</a:t>
            </a:r>
          </a:p>
          <a:p>
            <a:pPr marL="609600" indent="-609600">
              <a:lnSpc>
                <a:spcPct val="90000"/>
              </a:lnSpc>
              <a:buFontTx/>
              <a:buChar char="-"/>
            </a:pPr>
            <a:r>
              <a:rPr lang="en-US" sz="2000" dirty="0" err="1" smtClean="0">
                <a:solidFill>
                  <a:srgbClr val="C00000"/>
                </a:solidFill>
              </a:rPr>
              <a:t>phentolamine</a:t>
            </a:r>
            <a:r>
              <a:rPr lang="en-US" sz="2000" dirty="0" smtClean="0">
                <a:solidFill>
                  <a:srgbClr val="C00000"/>
                </a:solidFill>
              </a:rPr>
              <a:t> </a:t>
            </a:r>
            <a:r>
              <a:rPr lang="en-US" sz="2000" dirty="0" smtClean="0"/>
              <a:t>(</a:t>
            </a:r>
            <a:r>
              <a:rPr lang="en-US" sz="2000" dirty="0" err="1" smtClean="0"/>
              <a:t>tropaphen</a:t>
            </a:r>
            <a:r>
              <a:rPr lang="en-US" sz="2000" dirty="0" smtClean="0"/>
              <a:t>) 2 - 4 mg every 5 - 10 min till stopping of the crisis,</a:t>
            </a:r>
          </a:p>
          <a:p>
            <a:pPr marL="609600" indent="-609600">
              <a:lnSpc>
                <a:spcPct val="90000"/>
              </a:lnSpc>
              <a:buFontTx/>
              <a:buChar char="-"/>
            </a:pPr>
            <a:r>
              <a:rPr lang="en-US" sz="2000" dirty="0" smtClean="0"/>
              <a:t> </a:t>
            </a:r>
            <a:r>
              <a:rPr lang="en-US" sz="2000" dirty="0" err="1" smtClean="0">
                <a:solidFill>
                  <a:srgbClr val="C00000"/>
                </a:solidFill>
              </a:rPr>
              <a:t>phenoxybenzamine</a:t>
            </a:r>
            <a:r>
              <a:rPr lang="en-US" sz="2000" dirty="0" smtClean="0"/>
              <a:t> 10 – 20 mg 3 – 4 times daily, </a:t>
            </a:r>
          </a:p>
          <a:p>
            <a:pPr marL="609600" indent="-609600">
              <a:lnSpc>
                <a:spcPct val="90000"/>
              </a:lnSpc>
              <a:buFontTx/>
              <a:buChar char="-"/>
            </a:pPr>
            <a:r>
              <a:rPr lang="en-US" sz="2000" dirty="0" err="1" smtClean="0"/>
              <a:t>propranolol</a:t>
            </a:r>
            <a:r>
              <a:rPr lang="en-US" sz="2000" dirty="0" smtClean="0"/>
              <a:t> 30 – 60 mg/day</a:t>
            </a:r>
          </a:p>
          <a:p>
            <a:pPr marL="609600" indent="-609600">
              <a:lnSpc>
                <a:spcPct val="90000"/>
              </a:lnSpc>
              <a:buFontTx/>
              <a:buChar char="-"/>
            </a:pPr>
            <a:r>
              <a:rPr lang="en-US" sz="2000" dirty="0" smtClean="0"/>
              <a:t> and infusion of  </a:t>
            </a:r>
            <a:r>
              <a:rPr lang="en-US" sz="2000" dirty="0" smtClean="0">
                <a:solidFill>
                  <a:srgbClr val="C00000"/>
                </a:solidFill>
              </a:rPr>
              <a:t>sodium </a:t>
            </a:r>
            <a:r>
              <a:rPr lang="en-US" sz="2000" dirty="0" err="1" smtClean="0">
                <a:solidFill>
                  <a:srgbClr val="C00000"/>
                </a:solidFill>
              </a:rPr>
              <a:t>nitroprusside</a:t>
            </a:r>
            <a:endParaRPr lang="ar-SY" sz="2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0"/>
            <a:ext cx="1857375" cy="2892425"/>
          </a:xfrm>
          <a:prstGeom prst="rect">
            <a:avLst/>
          </a:prstGeom>
          <a:noFill/>
          <a:ln w="9525">
            <a:noFill/>
            <a:miter lim="800000"/>
            <a:headEnd/>
            <a:tailEnd/>
          </a:ln>
        </p:spPr>
        <p:txBody>
          <a:bodyPr>
            <a:spAutoFit/>
          </a:bodyPr>
          <a:lstStyle/>
          <a:p>
            <a:pPr>
              <a:defRPr/>
            </a:pPr>
            <a:r>
              <a:rPr lang="en-US" sz="1400" dirty="0" err="1">
                <a:solidFill>
                  <a:srgbClr val="C00000"/>
                </a:solidFill>
                <a:latin typeface="Calibri" pitchFamily="34" charset="0"/>
                <a:cs typeface="+mn-cs"/>
              </a:rPr>
              <a:t>Vascularisation</a:t>
            </a:r>
            <a:r>
              <a:rPr lang="en-US" sz="1400" dirty="0">
                <a:solidFill>
                  <a:srgbClr val="C00000"/>
                </a:solidFill>
                <a:latin typeface="Calibri" pitchFamily="34" charset="0"/>
                <a:cs typeface="+mn-cs"/>
              </a:rPr>
              <a:t> of suprarenal glands</a:t>
            </a:r>
          </a:p>
          <a:p>
            <a:pPr>
              <a:defRPr/>
            </a:pPr>
            <a:endParaRPr lang="en-US" sz="1400" dirty="0">
              <a:latin typeface="Calibri" pitchFamily="34" charset="0"/>
              <a:cs typeface="+mn-cs"/>
            </a:endParaRPr>
          </a:p>
          <a:p>
            <a:pPr>
              <a:defRPr/>
            </a:pPr>
            <a:r>
              <a:rPr lang="en-US" sz="1400" u="sng" dirty="0">
                <a:latin typeface="Calibri" pitchFamily="34" charset="0"/>
                <a:cs typeface="+mn-cs"/>
              </a:rPr>
              <a:t>Suprarenal glands arteries :</a:t>
            </a:r>
          </a:p>
          <a:p>
            <a:pPr marL="173038" indent="-173038">
              <a:defRPr/>
            </a:pPr>
            <a:r>
              <a:rPr lang="en-US" sz="1400" dirty="0">
                <a:latin typeface="Calibri" pitchFamily="34" charset="0"/>
                <a:cs typeface="+mn-cs"/>
              </a:rPr>
              <a:t>~</a:t>
            </a:r>
            <a:r>
              <a:rPr lang="id-ID" sz="1400" dirty="0">
                <a:latin typeface="Calibri" pitchFamily="34" charset="0"/>
                <a:cs typeface="+mn-cs"/>
              </a:rPr>
              <a:t> </a:t>
            </a:r>
            <a:r>
              <a:rPr lang="en-US" sz="1400" dirty="0">
                <a:latin typeface="Calibri" pitchFamily="34" charset="0"/>
                <a:cs typeface="+mn-cs"/>
              </a:rPr>
              <a:t> Superior suprarenal </a:t>
            </a:r>
            <a:r>
              <a:rPr lang="id-ID" sz="1400" dirty="0">
                <a:latin typeface="Calibri" pitchFamily="34" charset="0"/>
                <a:cs typeface="+mn-cs"/>
              </a:rPr>
              <a:t>   </a:t>
            </a:r>
            <a:r>
              <a:rPr lang="en-US" sz="1400" dirty="0">
                <a:latin typeface="Calibri" pitchFamily="34" charset="0"/>
                <a:cs typeface="+mn-cs"/>
              </a:rPr>
              <a:t>arteries </a:t>
            </a:r>
            <a:endParaRPr lang="id-ID" sz="1400" dirty="0">
              <a:latin typeface="Calibri" pitchFamily="34" charset="0"/>
              <a:cs typeface="+mn-cs"/>
            </a:endParaRPr>
          </a:p>
          <a:p>
            <a:pPr marL="173038" indent="-173038">
              <a:defRPr/>
            </a:pPr>
            <a:r>
              <a:rPr lang="en-US" sz="1400" dirty="0">
                <a:latin typeface="Calibri" pitchFamily="34" charset="0"/>
                <a:cs typeface="+mn-cs"/>
              </a:rPr>
              <a:t> ~ Middle suprarenal arteries</a:t>
            </a:r>
          </a:p>
          <a:p>
            <a:pPr marL="173038" indent="-173038">
              <a:defRPr/>
            </a:pPr>
            <a:r>
              <a:rPr lang="en-US" sz="1400" dirty="0">
                <a:latin typeface="Calibri" pitchFamily="34" charset="0"/>
                <a:cs typeface="+mn-cs"/>
              </a:rPr>
              <a:t> ~ Inferior suprarenal art</a:t>
            </a:r>
            <a:r>
              <a:rPr lang="id-ID" sz="1400" dirty="0">
                <a:latin typeface="Calibri" pitchFamily="34" charset="0"/>
                <a:cs typeface="+mn-cs"/>
              </a:rPr>
              <a:t>e</a:t>
            </a:r>
            <a:r>
              <a:rPr lang="en-US" sz="1400" dirty="0" err="1">
                <a:latin typeface="Calibri" pitchFamily="34" charset="0"/>
                <a:cs typeface="+mn-cs"/>
              </a:rPr>
              <a:t>ries</a:t>
            </a:r>
            <a:endParaRPr lang="id-ID" sz="1400" dirty="0">
              <a:latin typeface="Calibri" pitchFamily="34" charset="0"/>
              <a:cs typeface="+mn-cs"/>
            </a:endParaRPr>
          </a:p>
          <a:p>
            <a:pPr marL="173038" indent="-173038">
              <a:defRPr/>
            </a:pPr>
            <a:endParaRPr lang="en-US" sz="1400" dirty="0">
              <a:latin typeface="Calibri" pitchFamily="34" charset="0"/>
              <a:cs typeface="+mn-cs"/>
            </a:endParaRPr>
          </a:p>
          <a:p>
            <a:pPr>
              <a:defRPr/>
            </a:pPr>
            <a:endParaRPr lang="en-US" sz="1400" dirty="0">
              <a:latin typeface="Calibri" pitchFamily="34" charset="0"/>
              <a:cs typeface="+mn-cs"/>
            </a:endParaRPr>
          </a:p>
        </p:txBody>
      </p:sp>
      <p:pic>
        <p:nvPicPr>
          <p:cNvPr id="15363" name="Picture 3"/>
          <p:cNvPicPr>
            <a:picLocks noGrp="1" noChangeAspect="1" noChangeArrowheads="1"/>
          </p:cNvPicPr>
          <p:nvPr>
            <p:ph idx="1"/>
          </p:nvPr>
        </p:nvPicPr>
        <p:blipFill>
          <a:blip r:embed="rId2"/>
          <a:srcRect/>
          <a:stretch>
            <a:fillRect/>
          </a:stretch>
        </p:blipFill>
        <p:spPr>
          <a:xfrm>
            <a:off x="2143125" y="0"/>
            <a:ext cx="7000875" cy="65055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r>
              <a:rPr lang="ar-EG" sz="4000" b="1" dirty="0" smtClean="0">
                <a:solidFill>
                  <a:srgbClr val="FF0000"/>
                </a:solidFill>
              </a:rPr>
              <a:t>متلازمة كون </a:t>
            </a:r>
            <a:r>
              <a:rPr lang="en-US" sz="4000" b="1" dirty="0" smtClean="0">
                <a:solidFill>
                  <a:srgbClr val="FF0000"/>
                </a:solidFill>
              </a:rPr>
              <a:t>Conn Syndrome </a:t>
            </a:r>
            <a:r>
              <a:rPr lang="ar-EG" sz="4000" b="1" dirty="0" smtClean="0">
                <a:solidFill>
                  <a:srgbClr val="FF0000"/>
                </a:solidFill>
              </a:rPr>
              <a:t> : </a:t>
            </a:r>
            <a:endParaRPr lang="en-US" sz="4000" b="1" dirty="0" smtClean="0">
              <a:solidFill>
                <a:srgbClr val="FF0000"/>
              </a:solidFill>
            </a:endParaRPr>
          </a:p>
          <a:p>
            <a:r>
              <a:rPr lang="ar-EG" dirty="0" smtClean="0">
                <a:solidFill>
                  <a:srgbClr val="C00000"/>
                </a:solidFill>
              </a:rPr>
              <a:t>فرط </a:t>
            </a:r>
            <a:r>
              <a:rPr lang="ar-EG" dirty="0" err="1" smtClean="0">
                <a:solidFill>
                  <a:srgbClr val="C00000"/>
                </a:solidFill>
              </a:rPr>
              <a:t>ألدوستيرون</a:t>
            </a:r>
            <a:r>
              <a:rPr lang="ar-EG" dirty="0" smtClean="0">
                <a:solidFill>
                  <a:srgbClr val="C00000"/>
                </a:solidFill>
              </a:rPr>
              <a:t> الدم </a:t>
            </a:r>
            <a:r>
              <a:rPr lang="ar-EG" dirty="0" err="1" smtClean="0">
                <a:solidFill>
                  <a:srgbClr val="C00000"/>
                </a:solidFill>
              </a:rPr>
              <a:t>البدئي</a:t>
            </a:r>
            <a:r>
              <a:rPr lang="ar-EG" dirty="0" smtClean="0">
                <a:solidFill>
                  <a:srgbClr val="C00000"/>
                </a:solidFill>
              </a:rPr>
              <a:t> بسبب إنتاج زائد </a:t>
            </a:r>
            <a:r>
              <a:rPr lang="ar-EG" dirty="0" err="1" smtClean="0">
                <a:solidFill>
                  <a:srgbClr val="C00000"/>
                </a:solidFill>
              </a:rPr>
              <a:t>للألدوسترون</a:t>
            </a:r>
            <a:r>
              <a:rPr lang="ar-EG" dirty="0" smtClean="0">
                <a:solidFill>
                  <a:srgbClr val="C00000"/>
                </a:solidFill>
              </a:rPr>
              <a:t> </a:t>
            </a:r>
            <a:r>
              <a:rPr lang="ar-EG" dirty="0" smtClean="0"/>
              <a:t>و يسبب </a:t>
            </a:r>
            <a:r>
              <a:rPr lang="ar-EG" dirty="0" err="1" smtClean="0"/>
              <a:t>الألدوسترون</a:t>
            </a:r>
            <a:r>
              <a:rPr lang="ar-EG" dirty="0" smtClean="0"/>
              <a:t> احتباس الصوديوم لمبادلته مع </a:t>
            </a:r>
            <a:r>
              <a:rPr lang="ar-EG" dirty="0" err="1" smtClean="0"/>
              <a:t>البوتاسيوم</a:t>
            </a:r>
            <a:r>
              <a:rPr lang="ar-EG" dirty="0" smtClean="0"/>
              <a:t> في الكلية , </a:t>
            </a:r>
            <a:r>
              <a:rPr lang="ar-EG" dirty="0" smtClean="0">
                <a:solidFill>
                  <a:srgbClr val="00B050"/>
                </a:solidFill>
              </a:rPr>
              <a:t>مما يسبب احتباس السوائل </a:t>
            </a:r>
            <a:r>
              <a:rPr lang="ar-EG" dirty="0" err="1" smtClean="0">
                <a:solidFill>
                  <a:srgbClr val="00B050"/>
                </a:solidFill>
              </a:rPr>
              <a:t>و</a:t>
            </a:r>
            <a:r>
              <a:rPr lang="ar-EG" dirty="0" smtClean="0">
                <a:solidFill>
                  <a:srgbClr val="00B050"/>
                </a:solidFill>
              </a:rPr>
              <a:t> ازدياد </a:t>
            </a:r>
            <a:r>
              <a:rPr lang="en-US" dirty="0" smtClean="0">
                <a:solidFill>
                  <a:srgbClr val="00B050"/>
                </a:solidFill>
              </a:rPr>
              <a:t>BP</a:t>
            </a:r>
          </a:p>
          <a:p>
            <a:r>
              <a:rPr lang="ar-EG" b="1" dirty="0" smtClean="0">
                <a:solidFill>
                  <a:srgbClr val="00B0F0"/>
                </a:solidFill>
              </a:rPr>
              <a:t>الأسباب : </a:t>
            </a:r>
            <a:r>
              <a:rPr lang="ar-EG" b="1" dirty="0" smtClean="0">
                <a:solidFill>
                  <a:srgbClr val="7030A0"/>
                </a:solidFill>
              </a:rPr>
              <a:t>1- ورم غدي </a:t>
            </a:r>
            <a:r>
              <a:rPr lang="ar-EG" b="1" dirty="0" err="1" smtClean="0">
                <a:solidFill>
                  <a:srgbClr val="7030A0"/>
                </a:solidFill>
              </a:rPr>
              <a:t>كظري</a:t>
            </a:r>
            <a:r>
              <a:rPr lang="ar-EG" b="1" dirty="0" smtClean="0">
                <a:solidFill>
                  <a:srgbClr val="7030A0"/>
                </a:solidFill>
              </a:rPr>
              <a:t> ( 66% )    </a:t>
            </a:r>
            <a:endParaRPr lang="ar-SY" b="1" dirty="0" smtClean="0">
              <a:solidFill>
                <a:srgbClr val="7030A0"/>
              </a:solidFill>
            </a:endParaRPr>
          </a:p>
          <a:p>
            <a:r>
              <a:rPr lang="ar-SY" b="1" dirty="0" smtClean="0">
                <a:solidFill>
                  <a:srgbClr val="7030A0"/>
                </a:solidFill>
              </a:rPr>
              <a:t>             2</a:t>
            </a:r>
            <a:r>
              <a:rPr lang="ar-EG" b="1" dirty="0" smtClean="0">
                <a:solidFill>
                  <a:srgbClr val="7030A0"/>
                </a:solidFill>
              </a:rPr>
              <a:t>- فرط تنسج </a:t>
            </a:r>
            <a:r>
              <a:rPr lang="ar-EG" b="1" dirty="0" err="1" smtClean="0">
                <a:solidFill>
                  <a:srgbClr val="7030A0"/>
                </a:solidFill>
              </a:rPr>
              <a:t>كظري</a:t>
            </a:r>
            <a:r>
              <a:rPr lang="ar-EG" b="1" dirty="0" smtClean="0">
                <a:solidFill>
                  <a:srgbClr val="7030A0"/>
                </a:solidFill>
              </a:rPr>
              <a:t> مجهول السبب ثنائي الجانب ( 33% ) </a:t>
            </a:r>
            <a:endParaRPr lang="ar-SY" b="1" dirty="0" smtClean="0">
              <a:solidFill>
                <a:srgbClr val="7030A0"/>
              </a:solidFill>
            </a:endParaRPr>
          </a:p>
          <a:p>
            <a:r>
              <a:rPr lang="ar-SY" b="1" dirty="0" smtClean="0">
                <a:solidFill>
                  <a:srgbClr val="7030A0"/>
                </a:solidFill>
              </a:rPr>
              <a:t>           </a:t>
            </a:r>
            <a:r>
              <a:rPr lang="ar-EG" b="1" dirty="0" smtClean="0">
                <a:solidFill>
                  <a:srgbClr val="7030A0"/>
                </a:solidFill>
              </a:rPr>
              <a:t>  3- سرطان </a:t>
            </a:r>
            <a:r>
              <a:rPr lang="ar-EG" b="1" dirty="0" err="1" smtClean="0">
                <a:solidFill>
                  <a:srgbClr val="7030A0"/>
                </a:solidFill>
              </a:rPr>
              <a:t>كظري</a:t>
            </a:r>
            <a:r>
              <a:rPr lang="ar-EG" b="1" dirty="0" smtClean="0">
                <a:solidFill>
                  <a:srgbClr val="7030A0"/>
                </a:solidFill>
              </a:rPr>
              <a:t> ( &lt; 1% ) </a:t>
            </a:r>
            <a:endParaRPr lang="en-US" b="1" dirty="0" smtClean="0">
              <a:solidFill>
                <a:srgbClr val="7030A0"/>
              </a:solidFill>
            </a:endParaRPr>
          </a:p>
          <a:p>
            <a:endParaRPr lang="en-US" dirty="0" smtClean="0"/>
          </a:p>
          <a:p>
            <a:r>
              <a:rPr lang="ar-EG" b="1" dirty="0" smtClean="0">
                <a:solidFill>
                  <a:srgbClr val="C00000"/>
                </a:solidFill>
              </a:rPr>
              <a:t>أما فرط </a:t>
            </a:r>
            <a:r>
              <a:rPr lang="ar-EG" b="1" dirty="0" err="1" smtClean="0">
                <a:solidFill>
                  <a:srgbClr val="C00000"/>
                </a:solidFill>
              </a:rPr>
              <a:t>الألدوستيرونية</a:t>
            </a:r>
            <a:r>
              <a:rPr lang="ar-EG" b="1" dirty="0" smtClean="0">
                <a:solidFill>
                  <a:srgbClr val="C00000"/>
                </a:solidFill>
              </a:rPr>
              <a:t> الثانوي : </a:t>
            </a:r>
            <a:r>
              <a:rPr lang="ar-EG" dirty="0" smtClean="0"/>
              <a:t>فهي فرط </a:t>
            </a:r>
            <a:r>
              <a:rPr lang="ar-EG" dirty="0" err="1" smtClean="0"/>
              <a:t>ألدوسترون</a:t>
            </a:r>
            <a:r>
              <a:rPr lang="ar-EG" dirty="0" smtClean="0"/>
              <a:t> الدم الناجم عن </a:t>
            </a:r>
            <a:r>
              <a:rPr lang="ar-EG" b="1" dirty="0" smtClean="0">
                <a:solidFill>
                  <a:srgbClr val="00B050"/>
                </a:solidFill>
              </a:rPr>
              <a:t>مستويات </a:t>
            </a:r>
            <a:r>
              <a:rPr lang="ar-EG" b="1" dirty="0" err="1" smtClean="0">
                <a:solidFill>
                  <a:srgbClr val="00B050"/>
                </a:solidFill>
              </a:rPr>
              <a:t>الرينين</a:t>
            </a:r>
            <a:r>
              <a:rPr lang="ar-EG" b="1" dirty="0" smtClean="0">
                <a:solidFill>
                  <a:srgbClr val="00B050"/>
                </a:solidFill>
              </a:rPr>
              <a:t> العالية </a:t>
            </a:r>
            <a:r>
              <a:rPr lang="ar-EG" dirty="0" smtClean="0"/>
              <a:t>بشكل غير طبيعي ( يزيد </a:t>
            </a:r>
            <a:r>
              <a:rPr lang="ar-EG" dirty="0" err="1" smtClean="0"/>
              <a:t>الرينين</a:t>
            </a:r>
            <a:r>
              <a:rPr lang="en-US" dirty="0" smtClean="0"/>
              <a:t> </a:t>
            </a:r>
            <a:r>
              <a:rPr lang="ar-EG" dirty="0" err="1" smtClean="0"/>
              <a:t>الأنجيوتنسين</a:t>
            </a:r>
            <a:r>
              <a:rPr lang="ar-EG" dirty="0" smtClean="0"/>
              <a:t> / </a:t>
            </a:r>
            <a:r>
              <a:rPr lang="ar-EG" dirty="0" err="1" smtClean="0"/>
              <a:t>الألدوسترون</a:t>
            </a:r>
            <a:r>
              <a:rPr lang="ar-EG" dirty="0" smtClean="0"/>
              <a:t> ) </a:t>
            </a:r>
            <a:endParaRPr lang="en-US" dirty="0" smtClean="0"/>
          </a:p>
          <a:p>
            <a:r>
              <a:rPr lang="ar-EG" b="1" dirty="0" smtClean="0">
                <a:solidFill>
                  <a:srgbClr val="00B0F0"/>
                </a:solidFill>
              </a:rPr>
              <a:t>الأعراض </a:t>
            </a:r>
            <a:r>
              <a:rPr lang="ar-EG" b="1" dirty="0" err="1" smtClean="0">
                <a:solidFill>
                  <a:srgbClr val="00B0F0"/>
                </a:solidFill>
              </a:rPr>
              <a:t>و</a:t>
            </a:r>
            <a:r>
              <a:rPr lang="ar-EG" b="1" dirty="0" smtClean="0">
                <a:solidFill>
                  <a:srgbClr val="00B0F0"/>
                </a:solidFill>
              </a:rPr>
              <a:t> العلامات : </a:t>
            </a:r>
            <a:r>
              <a:rPr lang="ar-EG" b="1" dirty="0" smtClean="0"/>
              <a:t>المفتاحان الكلاسيكيان </a:t>
            </a:r>
            <a:r>
              <a:rPr lang="en-US" b="1" dirty="0" smtClean="0"/>
              <a:t>: </a:t>
            </a:r>
            <a:r>
              <a:rPr lang="ar-EG" dirty="0" smtClean="0"/>
              <a:t> </a:t>
            </a:r>
            <a:r>
              <a:rPr lang="ar-EG" b="1" dirty="0" smtClean="0">
                <a:solidFill>
                  <a:srgbClr val="92D050"/>
                </a:solidFill>
              </a:rPr>
              <a:t>1- فرط توتر شرياني </a:t>
            </a:r>
            <a:r>
              <a:rPr lang="ar-EG" b="1" dirty="0" err="1" smtClean="0">
                <a:solidFill>
                  <a:srgbClr val="92D050"/>
                </a:solidFill>
              </a:rPr>
              <a:t>و</a:t>
            </a:r>
            <a:r>
              <a:rPr lang="ar-EG" b="1" dirty="0" smtClean="0">
                <a:solidFill>
                  <a:srgbClr val="92D050"/>
                </a:solidFill>
              </a:rPr>
              <a:t> خاصةً </a:t>
            </a:r>
            <a:r>
              <a:rPr lang="ar-EG" b="1" dirty="0" err="1" smtClean="0">
                <a:solidFill>
                  <a:srgbClr val="92D050"/>
                </a:solidFill>
              </a:rPr>
              <a:t>الإنبساطي</a:t>
            </a:r>
            <a:r>
              <a:rPr lang="ar-EG" b="1" dirty="0" smtClean="0">
                <a:solidFill>
                  <a:srgbClr val="92D050"/>
                </a:solidFill>
              </a:rPr>
              <a:t> </a:t>
            </a:r>
            <a:endParaRPr lang="ar-SY" b="1" dirty="0" smtClean="0">
              <a:solidFill>
                <a:srgbClr val="92D050"/>
              </a:solidFill>
            </a:endParaRPr>
          </a:p>
          <a:p>
            <a:r>
              <a:rPr lang="ar-SY" dirty="0" smtClean="0"/>
              <a:t> </a:t>
            </a:r>
            <a:r>
              <a:rPr lang="ar-SY" b="1" dirty="0" smtClean="0">
                <a:solidFill>
                  <a:srgbClr val="92D050"/>
                </a:solidFill>
              </a:rPr>
              <a:t>2  -</a:t>
            </a:r>
            <a:r>
              <a:rPr lang="ar-EG" b="1" dirty="0" smtClean="0">
                <a:solidFill>
                  <a:srgbClr val="92D050"/>
                </a:solidFill>
              </a:rPr>
              <a:t>نقص </a:t>
            </a:r>
            <a:r>
              <a:rPr lang="ar-EG" b="1" dirty="0" err="1" smtClean="0">
                <a:solidFill>
                  <a:srgbClr val="92D050"/>
                </a:solidFill>
              </a:rPr>
              <a:t>بوتاسيوم</a:t>
            </a:r>
            <a:r>
              <a:rPr lang="ar-EG" b="1" dirty="0" smtClean="0">
                <a:solidFill>
                  <a:srgbClr val="92D050"/>
                </a:solidFill>
              </a:rPr>
              <a:t> الدم   </a:t>
            </a:r>
            <a:r>
              <a:rPr lang="ar-EG" dirty="0" smtClean="0"/>
              <a:t>, </a:t>
            </a:r>
            <a:r>
              <a:rPr lang="ar-EG" dirty="0" err="1" smtClean="0"/>
              <a:t>و</a:t>
            </a:r>
            <a:r>
              <a:rPr lang="ar-EG" dirty="0" smtClean="0"/>
              <a:t> من الأعراض الصداع , بوال , ضعف </a:t>
            </a:r>
            <a:endParaRPr lang="en-US" dirty="0" smtClean="0"/>
          </a:p>
          <a:p>
            <a:r>
              <a:rPr lang="ar-EG" b="1" dirty="0" smtClean="0">
                <a:solidFill>
                  <a:srgbClr val="00B0F0"/>
                </a:solidFill>
              </a:rPr>
              <a:t>التشخيص : </a:t>
            </a:r>
            <a:r>
              <a:rPr lang="ar-EG" sz="2600" b="1" i="1" dirty="0" err="1" smtClean="0"/>
              <a:t>الرينين</a:t>
            </a:r>
            <a:r>
              <a:rPr lang="ar-EG" sz="2600" b="1" i="1" dirty="0" smtClean="0"/>
              <a:t> طبيعي أو منخفض</a:t>
            </a:r>
            <a:r>
              <a:rPr lang="ar-EG" sz="2600" b="1" dirty="0" smtClean="0"/>
              <a:t> , </a:t>
            </a:r>
            <a:r>
              <a:rPr lang="ar-EG" sz="2600" b="1" dirty="0" err="1" smtClean="0"/>
              <a:t>و</a:t>
            </a:r>
            <a:r>
              <a:rPr lang="ar-EG" sz="2600" b="1" dirty="0" smtClean="0"/>
              <a:t> تركيز </a:t>
            </a:r>
            <a:r>
              <a:rPr lang="ar-EG" sz="2600" b="1" dirty="0" err="1" smtClean="0"/>
              <a:t>الألدسترون</a:t>
            </a:r>
            <a:r>
              <a:rPr lang="ar-EG" sz="2600" b="1" dirty="0" smtClean="0"/>
              <a:t> البلازمي </a:t>
            </a:r>
            <a:r>
              <a:rPr lang="ar-EG" sz="2600" b="1" dirty="0" err="1" smtClean="0"/>
              <a:t>و</a:t>
            </a:r>
            <a:r>
              <a:rPr lang="ar-EG" sz="2600" b="1" dirty="0" smtClean="0"/>
              <a:t> نسبة </a:t>
            </a:r>
            <a:r>
              <a:rPr lang="ar-EG" sz="2600" b="1" dirty="0" err="1" smtClean="0"/>
              <a:t>الألدسترون</a:t>
            </a:r>
            <a:r>
              <a:rPr lang="ar-EG" sz="2600" b="1" dirty="0" smtClean="0"/>
              <a:t> إلى </a:t>
            </a:r>
            <a:r>
              <a:rPr lang="ar-EG" sz="2600" b="1" dirty="0" err="1" smtClean="0"/>
              <a:t>الرينين</a:t>
            </a:r>
            <a:r>
              <a:rPr lang="ar-EG" sz="2600" b="1" dirty="0" smtClean="0"/>
              <a:t>&gt;</a:t>
            </a:r>
            <a:r>
              <a:rPr lang="en-US" sz="2600" b="1" dirty="0" smtClean="0"/>
              <a:t>30</a:t>
            </a:r>
          </a:p>
          <a:p>
            <a:r>
              <a:rPr lang="en-US" dirty="0" smtClean="0"/>
              <a:t>CT</a:t>
            </a:r>
            <a:r>
              <a:rPr lang="ar-EG" dirty="0" smtClean="0"/>
              <a:t> , </a:t>
            </a:r>
            <a:r>
              <a:rPr lang="ar-EG" dirty="0" err="1" smtClean="0"/>
              <a:t>و</a:t>
            </a:r>
            <a:r>
              <a:rPr lang="ar-EG" dirty="0" smtClean="0"/>
              <a:t> أخذ عينة وريدية </a:t>
            </a:r>
            <a:r>
              <a:rPr lang="ar-EG" dirty="0" err="1" smtClean="0"/>
              <a:t>كظرية</a:t>
            </a:r>
            <a:r>
              <a:rPr lang="ar-EG" dirty="0" smtClean="0"/>
              <a:t> لتحري مستويات </a:t>
            </a:r>
            <a:r>
              <a:rPr lang="ar-EG" dirty="0" err="1" smtClean="0"/>
              <a:t>الألدسترون</a:t>
            </a:r>
            <a:r>
              <a:rPr lang="ar-EG" dirty="0" smtClean="0"/>
              <a:t> و تسريب </a:t>
            </a:r>
            <a:r>
              <a:rPr lang="ar-EG" dirty="0" err="1" smtClean="0"/>
              <a:t>السيالين</a:t>
            </a:r>
            <a:r>
              <a:rPr lang="ar-EG" dirty="0" smtClean="0"/>
              <a:t> حيث يخفض مستويات </a:t>
            </a:r>
            <a:r>
              <a:rPr lang="ar-EG" dirty="0" err="1" smtClean="0"/>
              <a:t>الألدسترون</a:t>
            </a:r>
            <a:r>
              <a:rPr lang="ar-EG" dirty="0" smtClean="0"/>
              <a:t> عند الأشخاص الطبيعيين لكن ليس في متلازمة كون </a:t>
            </a:r>
            <a:endParaRPr lang="en-US" dirty="0" smtClean="0"/>
          </a:p>
          <a:p>
            <a:r>
              <a:rPr lang="ar-EG" b="1" dirty="0" smtClean="0">
                <a:solidFill>
                  <a:srgbClr val="00B0F0"/>
                </a:solidFill>
              </a:rPr>
              <a:t>العلاج : </a:t>
            </a:r>
            <a:r>
              <a:rPr lang="ar-EG" dirty="0" smtClean="0"/>
              <a:t>العلاج قبل الجراحة </a:t>
            </a:r>
            <a:r>
              <a:rPr lang="ar-EG" dirty="0" err="1" smtClean="0"/>
              <a:t>بالسبيرونولاكتون</a:t>
            </a:r>
            <a:r>
              <a:rPr lang="ar-EG" dirty="0" smtClean="0"/>
              <a:t>( مضاد </a:t>
            </a:r>
            <a:r>
              <a:rPr lang="ar-EG" dirty="0" err="1" smtClean="0"/>
              <a:t>للألدسترون</a:t>
            </a:r>
            <a:r>
              <a:rPr lang="ar-EG" dirty="0" smtClean="0"/>
              <a:t> يعمل على </a:t>
            </a:r>
            <a:r>
              <a:rPr lang="ar-EG" dirty="0" err="1" smtClean="0"/>
              <a:t>النبيبات</a:t>
            </a:r>
            <a:r>
              <a:rPr lang="ar-EG" dirty="0" smtClean="0"/>
              <a:t> الكلوية ) </a:t>
            </a:r>
            <a:r>
              <a:rPr lang="ar-EG" dirty="0" err="1" smtClean="0"/>
              <a:t>و</a:t>
            </a:r>
            <a:r>
              <a:rPr lang="ar-EG" dirty="0" smtClean="0"/>
              <a:t> تعويض </a:t>
            </a:r>
            <a:r>
              <a:rPr lang="ar-EG" dirty="0" err="1" smtClean="0"/>
              <a:t>البوتاسيوم</a:t>
            </a:r>
            <a:r>
              <a:rPr lang="ar-EG" dirty="0" smtClean="0"/>
              <a:t>  </a:t>
            </a:r>
            <a:endParaRPr lang="en-US" dirty="0" smtClean="0"/>
          </a:p>
          <a:p>
            <a:r>
              <a:rPr lang="ar-EG" dirty="0" smtClean="0"/>
              <a:t>و علاج الورم </a:t>
            </a:r>
            <a:r>
              <a:rPr lang="ar-EG" dirty="0" err="1" smtClean="0"/>
              <a:t>الغدي</a:t>
            </a:r>
            <a:r>
              <a:rPr lang="ar-EG" dirty="0" smtClean="0"/>
              <a:t> و فرط تنسج أحادي الجانب بالجراحة بالتنظير , أما فرط تنسج ثنائي الجانب عادةً بدون جراحة ( </a:t>
            </a:r>
            <a:r>
              <a:rPr lang="ar-EG" dirty="0" err="1" smtClean="0"/>
              <a:t>السبيرونولاكتون</a:t>
            </a:r>
            <a:r>
              <a:rPr lang="ar-EG" dirty="0" smtClean="0"/>
              <a:t> ) </a:t>
            </a:r>
            <a:endParaRPr lang="en-US" dirty="0" smtClean="0"/>
          </a:p>
          <a:p>
            <a:endParaRPr lang="ar-SY"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0"/>
            <a:ext cx="9144000" cy="6858000"/>
          </a:xfrm>
        </p:spPr>
        <p:txBody>
          <a:bodyPr/>
          <a:lstStyle/>
          <a:p>
            <a:r>
              <a:rPr lang="ru-RU" sz="2800" b="1" dirty="0">
                <a:solidFill>
                  <a:srgbClr val="990000"/>
                </a:solidFill>
                <a:cs typeface="Times New Roman" pitchFamily="18" charset="0"/>
              </a:rPr>
              <a:t>Conn's syndrome</a:t>
            </a:r>
            <a:r>
              <a:rPr lang="ru-RU" sz="2800" b="1" dirty="0">
                <a:cs typeface="Times New Roman" pitchFamily="18" charset="0"/>
              </a:rPr>
              <a:t> </a:t>
            </a:r>
            <a:r>
              <a:rPr lang="ru-RU" sz="2400" b="1" dirty="0">
                <a:cs typeface="Times New Roman" pitchFamily="18" charset="0"/>
              </a:rPr>
              <a:t>is a disease of the adrenal glands involving excess production of a hormone, called</a:t>
            </a:r>
            <a:r>
              <a:rPr lang="ru-RU" sz="2400" b="1" dirty="0">
                <a:solidFill>
                  <a:srgbClr val="C00000"/>
                </a:solidFill>
                <a:cs typeface="Times New Roman" pitchFamily="18" charset="0"/>
              </a:rPr>
              <a:t> aldosterone</a:t>
            </a:r>
            <a:r>
              <a:rPr lang="ru-RU" sz="2400" b="1" dirty="0">
                <a:cs typeface="Times New Roman" pitchFamily="18" charset="0"/>
              </a:rPr>
              <a:t>. </a:t>
            </a:r>
            <a:endParaRPr lang="en-US" sz="2400" b="1" dirty="0">
              <a:cs typeface="Times New Roman" pitchFamily="18" charset="0"/>
            </a:endParaRPr>
          </a:p>
          <a:p>
            <a:pPr>
              <a:buFontTx/>
              <a:buNone/>
            </a:pPr>
            <a:r>
              <a:rPr lang="en-US" sz="2400" b="1" dirty="0">
                <a:cs typeface="Times New Roman" pitchFamily="18" charset="0"/>
              </a:rPr>
              <a:t>   </a:t>
            </a:r>
            <a:r>
              <a:rPr lang="ru-RU" sz="2400" b="1" dirty="0">
                <a:cs typeface="Times New Roman" pitchFamily="18" charset="0"/>
              </a:rPr>
              <a:t>Another name for the condition is primary hyperaldosteronism. </a:t>
            </a:r>
          </a:p>
        </p:txBody>
      </p:sp>
      <p:sp>
        <p:nvSpPr>
          <p:cNvPr id="3" name="مستطيل 2"/>
          <p:cNvSpPr/>
          <p:nvPr/>
        </p:nvSpPr>
        <p:spPr>
          <a:xfrm>
            <a:off x="0" y="1428736"/>
            <a:ext cx="9144000" cy="923330"/>
          </a:xfrm>
          <a:prstGeom prst="rect">
            <a:avLst/>
          </a:prstGeom>
        </p:spPr>
        <p:txBody>
          <a:bodyPr wrap="square">
            <a:spAutoFit/>
          </a:bodyPr>
          <a:lstStyle/>
          <a:p>
            <a:pPr marL="609600" indent="-609600"/>
            <a:r>
              <a:rPr lang="ru-RU" b="1" dirty="0" smtClean="0"/>
              <a:t>Represents under 1% of </a:t>
            </a:r>
            <a:r>
              <a:rPr lang="en-US" b="1" dirty="0" smtClean="0"/>
              <a:t>h</a:t>
            </a:r>
            <a:r>
              <a:rPr lang="ru-RU" b="1" dirty="0" smtClean="0"/>
              <a:t>ypertension </a:t>
            </a:r>
            <a:r>
              <a:rPr lang="en-US" b="1" dirty="0" smtClean="0"/>
              <a:t>c</a:t>
            </a:r>
            <a:r>
              <a:rPr lang="ru-RU" b="1" dirty="0" smtClean="0"/>
              <a:t>auses </a:t>
            </a:r>
            <a:endParaRPr lang="en-US" b="1" dirty="0" smtClean="0"/>
          </a:p>
          <a:p>
            <a:pPr marL="609600" indent="-609600"/>
            <a:r>
              <a:rPr lang="ru-RU" b="1" dirty="0" smtClean="0"/>
              <a:t>Peak age 30-50 years </a:t>
            </a:r>
          </a:p>
          <a:p>
            <a:pPr marL="609600" indent="-609600"/>
            <a:r>
              <a:rPr lang="ru-RU" b="1" dirty="0" smtClean="0">
                <a:cs typeface="Times New Roman" pitchFamily="18" charset="0"/>
              </a:rPr>
              <a:t>Most patients are </a:t>
            </a:r>
            <a:r>
              <a:rPr lang="ru-RU" b="1" dirty="0" smtClean="0">
                <a:solidFill>
                  <a:srgbClr val="C00000"/>
                </a:solidFill>
                <a:cs typeface="Times New Roman" pitchFamily="18" charset="0"/>
              </a:rPr>
              <a:t>women</a:t>
            </a:r>
            <a:r>
              <a:rPr lang="ru-RU" dirty="0" smtClean="0">
                <a:cs typeface="Times New Roman" pitchFamily="18" charset="0"/>
              </a:rPr>
              <a:t> </a:t>
            </a:r>
            <a:endParaRPr lang="ru-RU" dirty="0">
              <a:cs typeface="Times New Roman" pitchFamily="18" charset="0"/>
            </a:endParaRPr>
          </a:p>
        </p:txBody>
      </p:sp>
      <p:sp>
        <p:nvSpPr>
          <p:cNvPr id="4" name="مستطيل 3"/>
          <p:cNvSpPr/>
          <p:nvPr/>
        </p:nvSpPr>
        <p:spPr>
          <a:xfrm>
            <a:off x="1285852" y="2143116"/>
            <a:ext cx="7358114" cy="1815882"/>
          </a:xfrm>
          <a:prstGeom prst="rect">
            <a:avLst/>
          </a:prstGeom>
        </p:spPr>
        <p:txBody>
          <a:bodyPr wrap="square">
            <a:spAutoFit/>
          </a:bodyPr>
          <a:lstStyle/>
          <a:p>
            <a:pPr marL="609600" indent="-609600" algn="ctr">
              <a:buFontTx/>
              <a:buNone/>
            </a:pPr>
            <a:r>
              <a:rPr lang="ru-RU" sz="2000" b="1" i="1" dirty="0" smtClean="0">
                <a:solidFill>
                  <a:srgbClr val="990000"/>
                </a:solidFill>
              </a:rPr>
              <a:t>Primary Hyperaldosteronism </a:t>
            </a:r>
            <a:endParaRPr lang="en-US" sz="2000" b="1" i="1" dirty="0" smtClean="0">
              <a:solidFill>
                <a:srgbClr val="990000"/>
              </a:solidFill>
            </a:endParaRPr>
          </a:p>
          <a:p>
            <a:pPr marL="609600" indent="-609600" algn="ctr">
              <a:buFontTx/>
              <a:buNone/>
            </a:pPr>
            <a:r>
              <a:rPr lang="ru-RU" sz="2000" b="1" i="1" dirty="0" smtClean="0">
                <a:solidFill>
                  <a:srgbClr val="990000"/>
                </a:solidFill>
              </a:rPr>
              <a:t>(Conn's </a:t>
            </a:r>
            <a:r>
              <a:rPr lang="en-US" sz="2000" b="1" i="1" dirty="0" smtClean="0">
                <a:solidFill>
                  <a:srgbClr val="990000"/>
                </a:solidFill>
              </a:rPr>
              <a:t>syndrome</a:t>
            </a:r>
            <a:r>
              <a:rPr lang="ru-RU" sz="2000" b="1" i="1" dirty="0" smtClean="0">
                <a:solidFill>
                  <a:srgbClr val="990000"/>
                </a:solidFill>
              </a:rPr>
              <a:t>)</a:t>
            </a:r>
            <a:r>
              <a:rPr lang="ru-RU" b="1" i="1" dirty="0" smtClean="0">
                <a:solidFill>
                  <a:srgbClr val="990000"/>
                </a:solidFill>
              </a:rPr>
              <a:t> </a:t>
            </a:r>
          </a:p>
          <a:p>
            <a:pPr marL="609600" indent="-609600">
              <a:buFontTx/>
              <a:buAutoNum type="arabicPeriod"/>
            </a:pPr>
            <a:r>
              <a:rPr lang="ru-RU" b="1" dirty="0" smtClean="0">
                <a:solidFill>
                  <a:srgbClr val="0070C0"/>
                </a:solidFill>
              </a:rPr>
              <a:t>Solitary adrenal adenomas (80-90%) </a:t>
            </a:r>
          </a:p>
          <a:p>
            <a:pPr marL="609600" indent="-609600">
              <a:buFontTx/>
              <a:buAutoNum type="arabicPeriod"/>
            </a:pPr>
            <a:r>
              <a:rPr lang="ru-RU" b="1" dirty="0" smtClean="0">
                <a:solidFill>
                  <a:srgbClr val="0070C0"/>
                </a:solidFill>
              </a:rPr>
              <a:t>Bilateral adrenal hyperplasia (10-20%) </a:t>
            </a:r>
          </a:p>
          <a:p>
            <a:pPr marL="609600" indent="-609600">
              <a:buFontTx/>
              <a:buNone/>
            </a:pPr>
            <a:r>
              <a:rPr lang="en-US" b="1" dirty="0" smtClean="0">
                <a:solidFill>
                  <a:srgbClr val="0070C0"/>
                </a:solidFill>
              </a:rPr>
              <a:t>3.  </a:t>
            </a:r>
            <a:r>
              <a:rPr lang="ru-RU" b="1" dirty="0" smtClean="0">
                <a:solidFill>
                  <a:srgbClr val="0070C0"/>
                </a:solidFill>
              </a:rPr>
              <a:t>Adrenal Carcinoma (rare) </a:t>
            </a:r>
          </a:p>
          <a:p>
            <a:pPr marL="609600" indent="-609600">
              <a:buFontTx/>
              <a:buNone/>
            </a:pPr>
            <a:r>
              <a:rPr lang="en-US" b="1" dirty="0" smtClean="0">
                <a:solidFill>
                  <a:srgbClr val="0070C0"/>
                </a:solidFill>
                <a:cs typeface="Times New Roman" pitchFamily="18" charset="0"/>
              </a:rPr>
              <a:t>4.  </a:t>
            </a:r>
            <a:r>
              <a:rPr lang="ru-RU" b="1" dirty="0" smtClean="0">
                <a:solidFill>
                  <a:srgbClr val="0070C0"/>
                </a:solidFill>
                <a:cs typeface="Times New Roman" pitchFamily="18" charset="0"/>
              </a:rPr>
              <a:t>Unilateral Adrenal Hyperplasia (very rare) </a:t>
            </a:r>
            <a:endParaRPr lang="ru-RU" b="1" dirty="0">
              <a:solidFill>
                <a:srgbClr val="0070C0"/>
              </a:solidFill>
              <a:cs typeface="Times New Roman" pitchFamily="18" charset="0"/>
            </a:endParaRPr>
          </a:p>
        </p:txBody>
      </p:sp>
      <p:sp>
        <p:nvSpPr>
          <p:cNvPr id="5" name="مستطيل 4"/>
          <p:cNvSpPr/>
          <p:nvPr/>
        </p:nvSpPr>
        <p:spPr>
          <a:xfrm>
            <a:off x="571473" y="3929066"/>
            <a:ext cx="3857651" cy="381472"/>
          </a:xfrm>
          <a:prstGeom prst="rect">
            <a:avLst/>
          </a:prstGeom>
        </p:spPr>
        <p:txBody>
          <a:bodyPr wrap="square">
            <a:spAutoFit/>
          </a:bodyPr>
          <a:lstStyle/>
          <a:p>
            <a:r>
              <a:rPr lang="ru-RU" b="1" dirty="0" smtClean="0">
                <a:solidFill>
                  <a:srgbClr val="990000"/>
                </a:solidFill>
                <a:ea typeface="Arial Unicode MS" pitchFamily="34" charset="-128"/>
                <a:cs typeface="Arial Unicode MS" pitchFamily="34" charset="-128"/>
              </a:rPr>
              <a:t>Clinical features of C</a:t>
            </a:r>
            <a:r>
              <a:rPr lang="en-US" b="1" dirty="0" err="1" smtClean="0">
                <a:solidFill>
                  <a:srgbClr val="990000"/>
                </a:solidFill>
                <a:ea typeface="Arial Unicode MS" pitchFamily="34" charset="-128"/>
                <a:cs typeface="Arial Unicode MS" pitchFamily="34" charset="-128"/>
              </a:rPr>
              <a:t>onn</a:t>
            </a:r>
            <a:r>
              <a:rPr lang="ru-RU" b="1" dirty="0" smtClean="0">
                <a:solidFill>
                  <a:srgbClr val="990000"/>
                </a:solidFill>
                <a:ea typeface="Arial Unicode MS" pitchFamily="34" charset="-128"/>
                <a:cs typeface="Arial Unicode MS" pitchFamily="34" charset="-128"/>
              </a:rPr>
              <a:t>'s syndrome</a:t>
            </a:r>
            <a:endParaRPr lang="ar-SY" dirty="0"/>
          </a:p>
        </p:txBody>
      </p:sp>
      <p:sp>
        <p:nvSpPr>
          <p:cNvPr id="6" name="مستطيل 5"/>
          <p:cNvSpPr/>
          <p:nvPr/>
        </p:nvSpPr>
        <p:spPr>
          <a:xfrm>
            <a:off x="2286000" y="4071942"/>
            <a:ext cx="5429272" cy="2246769"/>
          </a:xfrm>
          <a:prstGeom prst="rect">
            <a:avLst/>
          </a:prstGeom>
        </p:spPr>
        <p:txBody>
          <a:bodyPr wrap="square">
            <a:spAutoFit/>
          </a:bodyPr>
          <a:lstStyle/>
          <a:p>
            <a:r>
              <a:rPr lang="ru-RU" sz="2000" b="1" dirty="0" smtClean="0">
                <a:solidFill>
                  <a:srgbClr val="00B050"/>
                </a:solidFill>
              </a:rPr>
              <a:t>Often </a:t>
            </a:r>
            <a:r>
              <a:rPr lang="en-US" sz="2000" b="1" dirty="0" smtClean="0">
                <a:solidFill>
                  <a:srgbClr val="00B050"/>
                </a:solidFill>
              </a:rPr>
              <a:t>a</a:t>
            </a:r>
            <a:r>
              <a:rPr lang="ru-RU" sz="2000" b="1" dirty="0" smtClean="0">
                <a:solidFill>
                  <a:srgbClr val="00B050"/>
                </a:solidFill>
              </a:rPr>
              <a:t>symptomatic </a:t>
            </a:r>
            <a:endParaRPr lang="en-US" sz="2000" b="1" dirty="0" smtClean="0">
              <a:solidFill>
                <a:srgbClr val="00B050"/>
              </a:solidFill>
            </a:endParaRPr>
          </a:p>
          <a:p>
            <a:r>
              <a:rPr lang="ru-RU" sz="2000" b="1" dirty="0" smtClean="0"/>
              <a:t>Frontal </a:t>
            </a:r>
            <a:r>
              <a:rPr lang="en-US" sz="2000" b="1" dirty="0" smtClean="0">
                <a:cs typeface="Times New Roman" pitchFamily="18" charset="0"/>
              </a:rPr>
              <a:t>h</a:t>
            </a:r>
            <a:r>
              <a:rPr lang="ru-RU" sz="2000" b="1" dirty="0" smtClean="0">
                <a:cs typeface="Times New Roman" pitchFamily="18" charset="0"/>
              </a:rPr>
              <a:t>eadache </a:t>
            </a:r>
            <a:endParaRPr lang="en-US" sz="2000" b="1" dirty="0" smtClean="0"/>
          </a:p>
          <a:p>
            <a:r>
              <a:rPr lang="ru-RU" sz="2000" b="1" dirty="0" smtClean="0">
                <a:solidFill>
                  <a:srgbClr val="00B050"/>
                </a:solidFill>
                <a:cs typeface="Times New Roman" pitchFamily="18" charset="0"/>
              </a:rPr>
              <a:t>Muscle </a:t>
            </a:r>
            <a:r>
              <a:rPr lang="en-US" sz="2000" b="1" dirty="0" smtClean="0">
                <a:solidFill>
                  <a:srgbClr val="00B050"/>
                </a:solidFill>
                <a:cs typeface="Times New Roman" pitchFamily="18" charset="0"/>
              </a:rPr>
              <a:t>w</a:t>
            </a:r>
            <a:r>
              <a:rPr lang="ru-RU" sz="2000" b="1" dirty="0" smtClean="0">
                <a:solidFill>
                  <a:srgbClr val="00B050"/>
                </a:solidFill>
                <a:cs typeface="Times New Roman" pitchFamily="18" charset="0"/>
              </a:rPr>
              <a:t>eakness </a:t>
            </a:r>
            <a:r>
              <a:rPr lang="ru-RU" sz="2000" b="1" dirty="0" smtClean="0"/>
              <a:t>to flaccid paralysis decreased muscle strength (</a:t>
            </a:r>
            <a:r>
              <a:rPr lang="en-US" sz="2000" b="1" dirty="0" smtClean="0"/>
              <a:t>because of </a:t>
            </a:r>
            <a:r>
              <a:rPr lang="en-US" sz="2000" b="1" dirty="0" smtClean="0">
                <a:cs typeface="Times New Roman" pitchFamily="18" charset="0"/>
              </a:rPr>
              <a:t>low potassium level</a:t>
            </a:r>
            <a:r>
              <a:rPr lang="ru-RU" sz="2000" b="1" dirty="0" smtClean="0"/>
              <a:t>)</a:t>
            </a:r>
            <a:endParaRPr lang="en-US" sz="2000" b="1" dirty="0" smtClean="0"/>
          </a:p>
          <a:p>
            <a:r>
              <a:rPr lang="ru-RU" sz="2000" b="1" dirty="0" smtClean="0"/>
              <a:t>Polyuria and Polydipsia (carbohydrate intolerance) </a:t>
            </a:r>
          </a:p>
          <a:p>
            <a:r>
              <a:rPr lang="ru-RU" sz="2000" b="1" dirty="0" smtClean="0">
                <a:solidFill>
                  <a:srgbClr val="00B050"/>
                </a:solidFill>
                <a:cs typeface="Times New Roman" pitchFamily="18" charset="0"/>
              </a:rPr>
              <a:t>Hypertension </a:t>
            </a:r>
            <a:endParaRPr lang="ru-RU" sz="2000" b="1" dirty="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4786314" cy="785793"/>
          </a:xfrm>
        </p:spPr>
        <p:txBody>
          <a:bodyPr>
            <a:normAutofit/>
          </a:bodyPr>
          <a:lstStyle/>
          <a:p>
            <a:r>
              <a:rPr lang="ru-RU" sz="2400" b="1" dirty="0">
                <a:solidFill>
                  <a:srgbClr val="3333CC"/>
                </a:solidFill>
                <a:ea typeface="Arial Unicode MS" pitchFamily="34" charset="-128"/>
                <a:cs typeface="Arial Unicode MS" pitchFamily="34" charset="-128"/>
              </a:rPr>
              <a:t>Investigation of C</a:t>
            </a:r>
            <a:r>
              <a:rPr lang="en-US" sz="2400" b="1" dirty="0" err="1">
                <a:solidFill>
                  <a:srgbClr val="3333CC"/>
                </a:solidFill>
                <a:ea typeface="Arial Unicode MS" pitchFamily="34" charset="-128"/>
                <a:cs typeface="Arial Unicode MS" pitchFamily="34" charset="-128"/>
              </a:rPr>
              <a:t>onn</a:t>
            </a:r>
            <a:r>
              <a:rPr lang="ru-RU" sz="2400" b="1" dirty="0">
                <a:solidFill>
                  <a:srgbClr val="3333CC"/>
                </a:solidFill>
                <a:ea typeface="Arial Unicode MS" pitchFamily="34" charset="-128"/>
                <a:cs typeface="Arial Unicode MS" pitchFamily="34" charset="-128"/>
              </a:rPr>
              <a:t>'s syndrome</a:t>
            </a:r>
          </a:p>
        </p:txBody>
      </p:sp>
      <p:sp>
        <p:nvSpPr>
          <p:cNvPr id="28675" name="Rectangle 3"/>
          <p:cNvSpPr>
            <a:spLocks noGrp="1" noChangeArrowheads="1"/>
          </p:cNvSpPr>
          <p:nvPr>
            <p:ph type="body" idx="1"/>
          </p:nvPr>
        </p:nvSpPr>
        <p:spPr>
          <a:xfrm>
            <a:off x="0" y="285728"/>
            <a:ext cx="9144000" cy="5976960"/>
          </a:xfrm>
        </p:spPr>
        <p:txBody>
          <a:bodyPr>
            <a:normAutofit/>
          </a:bodyPr>
          <a:lstStyle/>
          <a:p>
            <a:pPr marL="609600" indent="-609600">
              <a:lnSpc>
                <a:spcPct val="90000"/>
              </a:lnSpc>
              <a:buFontTx/>
              <a:buAutoNum type="alphaUcPeriod"/>
            </a:pPr>
            <a:r>
              <a:rPr lang="ru-RU" sz="2000" b="1" i="1" dirty="0">
                <a:solidFill>
                  <a:srgbClr val="990000"/>
                </a:solidFill>
              </a:rPr>
              <a:t>Serum Electrolytes</a:t>
            </a:r>
            <a:r>
              <a:rPr lang="ru-RU" sz="2000" b="1" dirty="0">
                <a:solidFill>
                  <a:srgbClr val="990000"/>
                </a:solidFill>
              </a:rPr>
              <a:t> </a:t>
            </a:r>
          </a:p>
          <a:p>
            <a:pPr marL="609600" indent="-609600">
              <a:lnSpc>
                <a:spcPct val="90000"/>
              </a:lnSpc>
              <a:buFontTx/>
              <a:buAutoNum type="arabicPeriod"/>
            </a:pPr>
            <a:r>
              <a:rPr lang="ru-RU" sz="2000" b="1" dirty="0">
                <a:cs typeface="Times New Roman" pitchFamily="18" charset="0"/>
              </a:rPr>
              <a:t>Serum Potassium decreased </a:t>
            </a:r>
            <a:endParaRPr lang="en-US" sz="2000" b="1" dirty="0">
              <a:cs typeface="Times New Roman" pitchFamily="18" charset="0"/>
            </a:endParaRPr>
          </a:p>
          <a:p>
            <a:pPr marL="609600" indent="-609600">
              <a:lnSpc>
                <a:spcPct val="90000"/>
              </a:lnSpc>
              <a:buFontTx/>
              <a:buAutoNum type="arabicPeriod"/>
            </a:pPr>
            <a:r>
              <a:rPr lang="ru-RU" sz="2000" b="1" dirty="0">
                <a:cs typeface="Times New Roman" pitchFamily="18" charset="0"/>
              </a:rPr>
              <a:t>Serum Sodium increased (Mild) </a:t>
            </a:r>
            <a:endParaRPr lang="en-US" sz="2000" b="1" dirty="0">
              <a:cs typeface="Times New Roman" pitchFamily="18" charset="0"/>
            </a:endParaRPr>
          </a:p>
          <a:p>
            <a:pPr marL="609600" indent="-609600">
              <a:lnSpc>
                <a:spcPct val="90000"/>
              </a:lnSpc>
              <a:buFontTx/>
              <a:buAutoNum type="arabicPeriod"/>
            </a:pPr>
            <a:r>
              <a:rPr lang="ru-RU" sz="2000" b="1" dirty="0"/>
              <a:t>Metabolic Acidosis </a:t>
            </a:r>
          </a:p>
          <a:p>
            <a:pPr marL="609600" indent="-609600">
              <a:lnSpc>
                <a:spcPct val="90000"/>
              </a:lnSpc>
              <a:buFontTx/>
              <a:buNone/>
            </a:pPr>
            <a:r>
              <a:rPr lang="en-US" sz="2000" b="1" i="1" dirty="0">
                <a:solidFill>
                  <a:srgbClr val="990000"/>
                </a:solidFill>
              </a:rPr>
              <a:t>B. Increased serum level of a</a:t>
            </a:r>
            <a:r>
              <a:rPr lang="ru-RU" sz="2000" b="1" i="1" dirty="0">
                <a:solidFill>
                  <a:srgbClr val="990000"/>
                </a:solidFill>
              </a:rPr>
              <a:t>ldosterone </a:t>
            </a:r>
            <a:endParaRPr lang="en-US" sz="2000" b="1" i="1" dirty="0">
              <a:solidFill>
                <a:srgbClr val="990000"/>
              </a:solidFill>
            </a:endParaRPr>
          </a:p>
          <a:p>
            <a:pPr marL="609600" indent="-609600">
              <a:lnSpc>
                <a:spcPct val="90000"/>
              </a:lnSpc>
              <a:buFontTx/>
              <a:buNone/>
            </a:pPr>
            <a:r>
              <a:rPr lang="en-US" sz="2000" b="1" i="1" dirty="0">
                <a:solidFill>
                  <a:srgbClr val="990000"/>
                </a:solidFill>
              </a:rPr>
              <a:t>C. Greatly decreased serum level of </a:t>
            </a:r>
            <a:r>
              <a:rPr lang="ru-RU" sz="2000" b="1" i="1" dirty="0">
                <a:solidFill>
                  <a:srgbClr val="990000"/>
                </a:solidFill>
              </a:rPr>
              <a:t>renin</a:t>
            </a:r>
            <a:endParaRPr lang="en-US" sz="2000" b="1" i="1" dirty="0">
              <a:solidFill>
                <a:srgbClr val="990000"/>
              </a:solidFill>
            </a:endParaRPr>
          </a:p>
          <a:p>
            <a:pPr marL="609600" indent="-609600">
              <a:lnSpc>
                <a:spcPct val="90000"/>
              </a:lnSpc>
              <a:buFontTx/>
              <a:buNone/>
            </a:pPr>
            <a:r>
              <a:rPr lang="en-US" sz="2000" b="1" i="1" dirty="0">
                <a:solidFill>
                  <a:srgbClr val="FF0000"/>
                </a:solidFill>
                <a:cs typeface="Times New Roman" pitchFamily="18" charset="0"/>
              </a:rPr>
              <a:t>       </a:t>
            </a:r>
            <a:r>
              <a:rPr lang="ru-RU" sz="2000" b="1" i="1" dirty="0">
                <a:solidFill>
                  <a:srgbClr val="3333CC"/>
                </a:solidFill>
                <a:cs typeface="Times New Roman" pitchFamily="18" charset="0"/>
              </a:rPr>
              <a:t>Blood may also be taken directly from the adrenal veins (via a catheter passed through a vein in the </a:t>
            </a:r>
            <a:r>
              <a:rPr lang="en-US" sz="2000" b="1" i="1" dirty="0">
                <a:solidFill>
                  <a:srgbClr val="3333CC"/>
                </a:solidFill>
                <a:cs typeface="Times New Roman" pitchFamily="18" charset="0"/>
              </a:rPr>
              <a:t>inguinal region</a:t>
            </a:r>
            <a:r>
              <a:rPr lang="ru-RU" sz="2000" b="1" i="1" dirty="0">
                <a:solidFill>
                  <a:srgbClr val="3333CC"/>
                </a:solidFill>
                <a:cs typeface="Times New Roman" pitchFamily="18" charset="0"/>
              </a:rPr>
              <a:t>) to determine whether both adrenals are over-secreting aldosterone</a:t>
            </a:r>
            <a:r>
              <a:rPr lang="en-US" sz="2600" b="1" i="1" dirty="0">
                <a:solidFill>
                  <a:srgbClr val="3333CC"/>
                </a:solidFill>
                <a:cs typeface="Times New Roman" pitchFamily="18" charset="0"/>
              </a:rPr>
              <a:t>.</a:t>
            </a:r>
            <a:r>
              <a:rPr lang="ru-RU" sz="2600" b="1" i="1" dirty="0">
                <a:solidFill>
                  <a:srgbClr val="3333CC"/>
                </a:solidFill>
                <a:cs typeface="Times New Roman" pitchFamily="18" charset="0"/>
              </a:rPr>
              <a:t/>
            </a:r>
            <a:br>
              <a:rPr lang="ru-RU" sz="2600" b="1" i="1" dirty="0">
                <a:solidFill>
                  <a:srgbClr val="3333CC"/>
                </a:solidFill>
                <a:cs typeface="Times New Roman" pitchFamily="18" charset="0"/>
              </a:rPr>
            </a:br>
            <a:r>
              <a:rPr lang="ru-RU" sz="2400" b="1" i="1" dirty="0">
                <a:solidFill>
                  <a:srgbClr val="FF0000"/>
                </a:solidFill>
                <a:cs typeface="Times New Roman" pitchFamily="18" charset="0"/>
              </a:rPr>
              <a:t/>
            </a:r>
            <a:br>
              <a:rPr lang="ru-RU" sz="2400" b="1" i="1" dirty="0">
                <a:solidFill>
                  <a:srgbClr val="FF0000"/>
                </a:solidFill>
                <a:cs typeface="Times New Roman" pitchFamily="18" charset="0"/>
              </a:rPr>
            </a:br>
            <a:endParaRPr lang="ru-RU" sz="2400" b="1" i="1" dirty="0">
              <a:solidFill>
                <a:srgbClr val="FF0000"/>
              </a:solidFill>
              <a:cs typeface="Times New Roman" pitchFamily="18" charset="0"/>
            </a:endParaRPr>
          </a:p>
        </p:txBody>
      </p:sp>
      <p:sp>
        <p:nvSpPr>
          <p:cNvPr id="4" name="مستطيل 3"/>
          <p:cNvSpPr/>
          <p:nvPr/>
        </p:nvSpPr>
        <p:spPr>
          <a:xfrm>
            <a:off x="1" y="3286124"/>
            <a:ext cx="3357553" cy="369332"/>
          </a:xfrm>
          <a:prstGeom prst="rect">
            <a:avLst/>
          </a:prstGeom>
        </p:spPr>
        <p:txBody>
          <a:bodyPr wrap="square">
            <a:spAutoFit/>
          </a:bodyPr>
          <a:lstStyle/>
          <a:p>
            <a:r>
              <a:rPr lang="ru-RU" b="1" dirty="0" smtClean="0">
                <a:solidFill>
                  <a:srgbClr val="990000"/>
                </a:solidFill>
                <a:ea typeface="Arial Unicode MS" pitchFamily="34" charset="-128"/>
                <a:cs typeface="Arial Unicode MS" pitchFamily="34" charset="-128"/>
              </a:rPr>
              <a:t>Treatment of C</a:t>
            </a:r>
            <a:r>
              <a:rPr lang="en-US" b="1" dirty="0" err="1" smtClean="0">
                <a:solidFill>
                  <a:srgbClr val="990000"/>
                </a:solidFill>
                <a:ea typeface="Arial Unicode MS" pitchFamily="34" charset="-128"/>
                <a:cs typeface="Arial Unicode MS" pitchFamily="34" charset="-128"/>
              </a:rPr>
              <a:t>onn</a:t>
            </a:r>
            <a:r>
              <a:rPr lang="ru-RU" b="1" dirty="0" smtClean="0">
                <a:solidFill>
                  <a:srgbClr val="990000"/>
                </a:solidFill>
                <a:ea typeface="Arial Unicode MS" pitchFamily="34" charset="-128"/>
                <a:cs typeface="Arial Unicode MS" pitchFamily="34" charset="-128"/>
              </a:rPr>
              <a:t>'s syndrome</a:t>
            </a:r>
            <a:endParaRPr lang="ar-SY" dirty="0"/>
          </a:p>
        </p:txBody>
      </p:sp>
      <p:sp>
        <p:nvSpPr>
          <p:cNvPr id="5" name="مستطيل 4"/>
          <p:cNvSpPr/>
          <p:nvPr/>
        </p:nvSpPr>
        <p:spPr>
          <a:xfrm>
            <a:off x="2286000" y="3500438"/>
            <a:ext cx="5143520" cy="1261884"/>
          </a:xfrm>
          <a:prstGeom prst="rect">
            <a:avLst/>
          </a:prstGeom>
        </p:spPr>
        <p:txBody>
          <a:bodyPr wrap="square">
            <a:spAutoFit/>
          </a:bodyPr>
          <a:lstStyle/>
          <a:p>
            <a:pPr marL="609600" indent="-609600">
              <a:buFontTx/>
              <a:buAutoNum type="alphaUcPeriod"/>
            </a:pPr>
            <a:r>
              <a:rPr lang="ru-RU" sz="2000" b="1" dirty="0" smtClean="0">
                <a:solidFill>
                  <a:srgbClr val="00B050"/>
                </a:solidFill>
              </a:rPr>
              <a:t>Adrenal Adenoma </a:t>
            </a:r>
            <a:endParaRPr lang="en-US" sz="2000" b="1" dirty="0" smtClean="0">
              <a:solidFill>
                <a:srgbClr val="00B050"/>
              </a:solidFill>
            </a:endParaRPr>
          </a:p>
          <a:p>
            <a:pPr marL="609600" indent="-609600"/>
            <a:r>
              <a:rPr lang="ru-RU" b="1" i="1" dirty="0" smtClean="0"/>
              <a:t>Surgical excision </a:t>
            </a:r>
            <a:r>
              <a:rPr lang="en-US" b="1" i="1" dirty="0" smtClean="0"/>
              <a:t>(</a:t>
            </a:r>
            <a:r>
              <a:rPr lang="ru-RU" b="1" i="1" dirty="0" smtClean="0">
                <a:cs typeface="Times New Roman" pitchFamily="18" charset="0"/>
              </a:rPr>
              <a:t>unilateral adrenalectomy</a:t>
            </a:r>
            <a:r>
              <a:rPr lang="en-US" b="1" i="1" dirty="0" smtClean="0">
                <a:cs typeface="Times New Roman" pitchFamily="18" charset="0"/>
              </a:rPr>
              <a:t>)</a:t>
            </a:r>
            <a:r>
              <a:rPr lang="ru-RU" b="1" i="1" dirty="0" smtClean="0"/>
              <a:t> </a:t>
            </a:r>
          </a:p>
          <a:p>
            <a:pPr marL="609600" indent="-609600">
              <a:buFontTx/>
              <a:buNone/>
            </a:pPr>
            <a:r>
              <a:rPr lang="en-US" sz="2000" b="1" dirty="0" smtClean="0">
                <a:solidFill>
                  <a:srgbClr val="00B050"/>
                </a:solidFill>
              </a:rPr>
              <a:t>B. </a:t>
            </a:r>
            <a:r>
              <a:rPr lang="ru-RU" sz="2000" b="1" dirty="0" smtClean="0">
                <a:solidFill>
                  <a:srgbClr val="00B050"/>
                </a:solidFill>
              </a:rPr>
              <a:t>Adrenal Hyperplasia </a:t>
            </a:r>
          </a:p>
          <a:p>
            <a:pPr marL="609600" indent="-609600"/>
            <a:r>
              <a:rPr lang="en-US" b="1" i="1" dirty="0" smtClean="0">
                <a:cs typeface="Times New Roman" pitchFamily="18" charset="0"/>
              </a:rPr>
              <a:t>S</a:t>
            </a:r>
            <a:r>
              <a:rPr lang="ru-RU" b="1" i="1" dirty="0" smtClean="0">
                <a:cs typeface="Times New Roman" pitchFamily="18" charset="0"/>
              </a:rPr>
              <a:t>pironolactone (Aldactone) </a:t>
            </a:r>
            <a:endParaRPr lang="ru-RU" b="1" i="1" dirty="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0"/>
            <a:ext cx="9144000" cy="6126163"/>
          </a:xfrm>
        </p:spPr>
        <p:txBody>
          <a:bodyPr/>
          <a:lstStyle/>
          <a:p>
            <a:r>
              <a:rPr lang="en-US" b="1" dirty="0">
                <a:solidFill>
                  <a:srgbClr val="FF0000"/>
                </a:solidFill>
              </a:rPr>
              <a:t>Addison’s disease </a:t>
            </a:r>
            <a:r>
              <a:rPr lang="en-US" b="1" dirty="0" smtClean="0">
                <a:solidFill>
                  <a:srgbClr val="FF0000"/>
                </a:solidFill>
              </a:rPr>
              <a:t>                    </a:t>
            </a:r>
            <a:r>
              <a:rPr lang="en-US" dirty="0" smtClean="0"/>
              <a:t>- </a:t>
            </a:r>
            <a:r>
              <a:rPr lang="en-US" dirty="0" err="1"/>
              <a:t>hyposecretion</a:t>
            </a:r>
            <a:r>
              <a:rPr lang="en-US" dirty="0"/>
              <a:t> of </a:t>
            </a:r>
            <a:r>
              <a:rPr lang="en-US" dirty="0" err="1"/>
              <a:t>glucocorticoids</a:t>
            </a:r>
            <a:r>
              <a:rPr lang="en-US" dirty="0"/>
              <a:t> due to lack of response to ACTH; </a:t>
            </a:r>
            <a:r>
              <a:rPr lang="en-US" dirty="0">
                <a:solidFill>
                  <a:srgbClr val="00B0F0"/>
                </a:solidFill>
              </a:rPr>
              <a:t>symptoms </a:t>
            </a:r>
            <a:r>
              <a:rPr lang="en-US" dirty="0" smtClean="0">
                <a:solidFill>
                  <a:srgbClr val="00B0F0"/>
                </a:solidFill>
              </a:rPr>
              <a:t>: </a:t>
            </a:r>
            <a:r>
              <a:rPr lang="en-US" dirty="0">
                <a:solidFill>
                  <a:srgbClr val="00B050"/>
                </a:solidFill>
              </a:rPr>
              <a:t>weight loss, weakness, hypoglycemia, skin bronzing </a:t>
            </a:r>
            <a:r>
              <a:rPr lang="en-US" dirty="0"/>
              <a:t>due to increased activity of </a:t>
            </a:r>
            <a:r>
              <a:rPr lang="en-US" dirty="0" err="1"/>
              <a:t>melanocytes</a:t>
            </a:r>
            <a:endParaRPr lang="en-US" dirty="0"/>
          </a:p>
        </p:txBody>
      </p:sp>
      <p:pic>
        <p:nvPicPr>
          <p:cNvPr id="5" name="Picture 3" descr="disease"/>
          <p:cNvPicPr>
            <a:picLocks noChangeAspect="1" noChangeArrowheads="1"/>
          </p:cNvPicPr>
          <p:nvPr/>
        </p:nvPicPr>
        <p:blipFill>
          <a:blip r:embed="rId3"/>
          <a:srcRect l="42554" t="58621" r="41489" b="1724"/>
          <a:stretch>
            <a:fillRect/>
          </a:stretch>
        </p:blipFill>
        <p:spPr bwMode="auto">
          <a:xfrm>
            <a:off x="0" y="2143116"/>
            <a:ext cx="4714852" cy="4714884"/>
          </a:xfrm>
          <a:prstGeom prst="rect">
            <a:avLst/>
          </a:prstGeom>
          <a:noFill/>
          <a:ln w="76200">
            <a:solidFill>
              <a:srgbClr val="000000"/>
            </a:solidFill>
            <a:miter lim="800000"/>
            <a:headEnd/>
            <a:tailEnd/>
          </a:ln>
        </p:spPr>
      </p:pic>
      <p:sp>
        <p:nvSpPr>
          <p:cNvPr id="4" name="مستطيل 3"/>
          <p:cNvSpPr/>
          <p:nvPr/>
        </p:nvSpPr>
        <p:spPr>
          <a:xfrm>
            <a:off x="4857752" y="2714621"/>
            <a:ext cx="4286248" cy="1200329"/>
          </a:xfrm>
          <a:prstGeom prst="rect">
            <a:avLst/>
          </a:prstGeom>
        </p:spPr>
        <p:txBody>
          <a:bodyPr wrap="square">
            <a:spAutoFit/>
          </a:bodyPr>
          <a:lstStyle/>
          <a:p>
            <a:r>
              <a:rPr lang="ar-EG" sz="2400" b="1" dirty="0" smtClean="0">
                <a:solidFill>
                  <a:srgbClr val="C00000"/>
                </a:solidFill>
              </a:rPr>
              <a:t>داء أديسون </a:t>
            </a:r>
            <a:r>
              <a:rPr lang="en-US" sz="2400" b="1" dirty="0" smtClean="0">
                <a:solidFill>
                  <a:srgbClr val="C00000"/>
                </a:solidFill>
              </a:rPr>
              <a:t>Addison Disease </a:t>
            </a:r>
            <a:r>
              <a:rPr lang="ar-EG" sz="2400" b="1" dirty="0" smtClean="0">
                <a:solidFill>
                  <a:srgbClr val="C00000"/>
                </a:solidFill>
              </a:rPr>
              <a:t> : </a:t>
            </a:r>
            <a:r>
              <a:rPr lang="ar-EG" sz="2400" dirty="0" smtClean="0"/>
              <a:t>قصور </a:t>
            </a:r>
            <a:r>
              <a:rPr lang="ar-EG" sz="2400" dirty="0" err="1" smtClean="0"/>
              <a:t>كظري</a:t>
            </a:r>
            <a:r>
              <a:rPr lang="ar-EG" sz="2400" dirty="0" smtClean="0"/>
              <a:t> حاد </a:t>
            </a:r>
            <a:r>
              <a:rPr lang="ar-EG" sz="2400" dirty="0" err="1" smtClean="0"/>
              <a:t>و</a:t>
            </a:r>
            <a:r>
              <a:rPr lang="ar-EG" sz="2400" dirty="0" smtClean="0"/>
              <a:t> يحدث فيه فرط </a:t>
            </a:r>
            <a:r>
              <a:rPr lang="ar-EG" sz="2400" dirty="0" err="1" smtClean="0"/>
              <a:t>بوتاسيوم</a:t>
            </a:r>
            <a:r>
              <a:rPr lang="ar-EG" sz="2400" dirty="0" smtClean="0"/>
              <a:t> الدم </a:t>
            </a:r>
            <a:r>
              <a:rPr lang="ar-EG" sz="2400" dirty="0" err="1" smtClean="0"/>
              <a:t>و</a:t>
            </a:r>
            <a:r>
              <a:rPr lang="ar-EG" sz="2400" dirty="0" smtClean="0"/>
              <a:t> نقص صوديوم الدم </a:t>
            </a:r>
            <a:endParaRPr lang="en-US" sz="2400" dirty="0"/>
          </a:p>
        </p:txBody>
      </p:sp>
      <p:pic>
        <p:nvPicPr>
          <p:cNvPr id="6" name="Picture 5" descr="mad86867_1513"/>
          <p:cNvPicPr>
            <a:picLocks noChangeAspect="1" noChangeArrowheads="1"/>
          </p:cNvPicPr>
          <p:nvPr/>
        </p:nvPicPr>
        <p:blipFill>
          <a:blip r:embed="rId4"/>
          <a:srcRect/>
          <a:stretch>
            <a:fillRect/>
          </a:stretch>
        </p:blipFill>
        <p:spPr bwMode="auto">
          <a:xfrm>
            <a:off x="4786314" y="3857628"/>
            <a:ext cx="4357686" cy="3000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36613"/>
          </a:xfrm>
        </p:spPr>
        <p:txBody>
          <a:bodyPr/>
          <a:lstStyle/>
          <a:p>
            <a:pPr eaLnBrk="1" hangingPunct="1"/>
            <a:r>
              <a:rPr lang="en-US" sz="3600" b="1" dirty="0" smtClean="0">
                <a:solidFill>
                  <a:srgbClr val="FF0000"/>
                </a:solidFill>
              </a:rPr>
              <a:t>adrenal insufficiency</a:t>
            </a:r>
            <a:endParaRPr lang="ru-RU" sz="3600" b="1" dirty="0" smtClean="0">
              <a:solidFill>
                <a:srgbClr val="FF0000"/>
              </a:solidFill>
            </a:endParaRPr>
          </a:p>
        </p:txBody>
      </p:sp>
      <p:sp>
        <p:nvSpPr>
          <p:cNvPr id="15363" name="Rectangle 3"/>
          <p:cNvSpPr>
            <a:spLocks noGrp="1" noChangeArrowheads="1"/>
          </p:cNvSpPr>
          <p:nvPr>
            <p:ph type="body" idx="1"/>
          </p:nvPr>
        </p:nvSpPr>
        <p:spPr>
          <a:xfrm>
            <a:off x="0" y="836613"/>
            <a:ext cx="9144000" cy="5805487"/>
          </a:xfrm>
        </p:spPr>
        <p:txBody>
          <a:bodyPr/>
          <a:lstStyle/>
          <a:p>
            <a:pPr marL="609600" indent="-609600" algn="ctr" eaLnBrk="1" hangingPunct="1">
              <a:lnSpc>
                <a:spcPct val="90000"/>
              </a:lnSpc>
              <a:buFontTx/>
              <a:buNone/>
            </a:pPr>
            <a:r>
              <a:rPr lang="en-US" sz="2400" b="1" u="sng" dirty="0" smtClean="0">
                <a:solidFill>
                  <a:srgbClr val="FF0000"/>
                </a:solidFill>
              </a:rPr>
              <a:t>Primary</a:t>
            </a:r>
            <a:r>
              <a:rPr lang="en-US" sz="2400" b="1" dirty="0" smtClean="0">
                <a:solidFill>
                  <a:srgbClr val="FF0000"/>
                </a:solidFill>
              </a:rPr>
              <a:t>:                                                                                          </a:t>
            </a:r>
          </a:p>
          <a:p>
            <a:pPr marL="609600" indent="-609600" eaLnBrk="1" hangingPunct="1">
              <a:lnSpc>
                <a:spcPct val="90000"/>
              </a:lnSpc>
            </a:pPr>
            <a:r>
              <a:rPr lang="en-US" sz="2400" dirty="0" smtClean="0"/>
              <a:t>autoimmune processes (50 – 65 %);</a:t>
            </a:r>
          </a:p>
          <a:p>
            <a:pPr marL="609600" indent="-609600" eaLnBrk="1" hangingPunct="1">
              <a:lnSpc>
                <a:spcPct val="90000"/>
              </a:lnSpc>
            </a:pPr>
            <a:r>
              <a:rPr lang="en-US" sz="2400" b="1" dirty="0" smtClean="0">
                <a:solidFill>
                  <a:srgbClr val="00B050"/>
                </a:solidFill>
              </a:rPr>
              <a:t>tuberculosis;</a:t>
            </a:r>
          </a:p>
          <a:p>
            <a:pPr marL="609600" indent="-609600" eaLnBrk="1" hangingPunct="1">
              <a:lnSpc>
                <a:spcPct val="90000"/>
              </a:lnSpc>
            </a:pPr>
            <a:r>
              <a:rPr lang="en-US" sz="2400" dirty="0" smtClean="0"/>
              <a:t>neoplasm, metastatic carcinoma;</a:t>
            </a:r>
          </a:p>
          <a:p>
            <a:pPr marL="609600" indent="-609600" eaLnBrk="1" hangingPunct="1">
              <a:lnSpc>
                <a:spcPct val="90000"/>
              </a:lnSpc>
            </a:pPr>
            <a:r>
              <a:rPr lang="en-US" sz="2400" b="1" dirty="0" smtClean="0">
                <a:solidFill>
                  <a:srgbClr val="00B050"/>
                </a:solidFill>
              </a:rPr>
              <a:t>inflammatory necrosis;</a:t>
            </a:r>
          </a:p>
          <a:p>
            <a:pPr marL="609600" indent="-609600" eaLnBrk="1" hangingPunct="1">
              <a:lnSpc>
                <a:spcPct val="90000"/>
              </a:lnSpc>
            </a:pPr>
            <a:r>
              <a:rPr lang="en-US" sz="2400" dirty="0" err="1" smtClean="0"/>
              <a:t>amyloidosis</a:t>
            </a:r>
            <a:r>
              <a:rPr lang="en-US" sz="2400" dirty="0" smtClean="0"/>
              <a:t>; </a:t>
            </a:r>
            <a:r>
              <a:rPr lang="en-US" sz="2400" dirty="0" err="1" smtClean="0"/>
              <a:t>heamochromatosis</a:t>
            </a:r>
            <a:r>
              <a:rPr lang="en-US" sz="2400" dirty="0" smtClean="0"/>
              <a:t>;</a:t>
            </a:r>
          </a:p>
          <a:p>
            <a:pPr marL="609600" indent="-609600" eaLnBrk="1" hangingPunct="1">
              <a:lnSpc>
                <a:spcPct val="90000"/>
              </a:lnSpc>
            </a:pPr>
            <a:r>
              <a:rPr lang="en-US" sz="2400" b="1" dirty="0" smtClean="0">
                <a:solidFill>
                  <a:srgbClr val="00B050"/>
                </a:solidFill>
              </a:rPr>
              <a:t>bilateral adrenal hemorrhage </a:t>
            </a:r>
            <a:r>
              <a:rPr lang="en-US" sz="2400" dirty="0" smtClean="0"/>
              <a:t>or infarction, intra – adrenal hemorrhage (Waterhouse – </a:t>
            </a:r>
            <a:r>
              <a:rPr lang="en-US" sz="2400" dirty="0" err="1" smtClean="0"/>
              <a:t>Friedrichsen</a:t>
            </a:r>
            <a:r>
              <a:rPr lang="en-US" sz="2400" dirty="0" smtClean="0"/>
              <a:t> syndrome following meningococcal septicemia); </a:t>
            </a:r>
          </a:p>
          <a:p>
            <a:pPr marL="609600" indent="-609600" eaLnBrk="1" hangingPunct="1">
              <a:lnSpc>
                <a:spcPct val="90000"/>
              </a:lnSpc>
            </a:pPr>
            <a:r>
              <a:rPr lang="en-US" sz="2400" dirty="0" smtClean="0">
                <a:solidFill>
                  <a:srgbClr val="00B050"/>
                </a:solidFill>
              </a:rPr>
              <a:t>bilateral </a:t>
            </a:r>
            <a:r>
              <a:rPr lang="en-US" sz="2400" dirty="0" err="1" smtClean="0">
                <a:solidFill>
                  <a:srgbClr val="00B050"/>
                </a:solidFill>
              </a:rPr>
              <a:t>adrenalectomy</a:t>
            </a:r>
            <a:r>
              <a:rPr lang="en-US" sz="2400" dirty="0" smtClean="0">
                <a:solidFill>
                  <a:srgbClr val="00B050"/>
                </a:solidFill>
              </a:rPr>
              <a:t>; </a:t>
            </a:r>
          </a:p>
          <a:p>
            <a:pPr marL="609600" indent="-609600" algn="ctr" eaLnBrk="1" hangingPunct="1">
              <a:lnSpc>
                <a:spcPct val="90000"/>
              </a:lnSpc>
              <a:buFontTx/>
              <a:buNone/>
            </a:pPr>
            <a:r>
              <a:rPr lang="en-US" sz="2400" b="1" u="sng" dirty="0" smtClean="0">
                <a:solidFill>
                  <a:srgbClr val="FF0000"/>
                </a:solidFill>
              </a:rPr>
              <a:t>Secondary</a:t>
            </a:r>
            <a:r>
              <a:rPr lang="en-US" sz="2400" b="1" dirty="0" smtClean="0">
                <a:solidFill>
                  <a:srgbClr val="FF0000"/>
                </a:solidFill>
              </a:rPr>
              <a:t>:                                                                                         </a:t>
            </a:r>
          </a:p>
          <a:p>
            <a:pPr marL="609600" indent="-609600" eaLnBrk="1" hangingPunct="1">
              <a:lnSpc>
                <a:spcPct val="90000"/>
              </a:lnSpc>
            </a:pPr>
            <a:r>
              <a:rPr lang="en-US" sz="2400" b="1" dirty="0" smtClean="0">
                <a:solidFill>
                  <a:srgbClr val="C00000"/>
                </a:solidFill>
              </a:rPr>
              <a:t>hypothalamic or pituitary disease </a:t>
            </a:r>
            <a:r>
              <a:rPr lang="en-US" sz="2400" dirty="0" smtClean="0"/>
              <a:t>(primary injury of these organs leads to insufficiency of ACTH secretion that cause the two – side atrophy of adrenal glands);</a:t>
            </a:r>
          </a:p>
          <a:p>
            <a:pPr marL="609600" indent="-609600" eaLnBrk="1" hangingPunct="1">
              <a:lnSpc>
                <a:spcPct val="90000"/>
              </a:lnSpc>
            </a:pPr>
            <a:r>
              <a:rPr lang="en-US" sz="2400" b="1" dirty="0" err="1" smtClean="0">
                <a:solidFill>
                  <a:srgbClr val="C00000"/>
                </a:solidFill>
              </a:rPr>
              <a:t>glucocorticoid</a:t>
            </a:r>
            <a:r>
              <a:rPr lang="en-US" sz="2400" b="1" dirty="0" smtClean="0">
                <a:solidFill>
                  <a:srgbClr val="C00000"/>
                </a:solidFill>
              </a:rPr>
              <a:t> therapy.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4643438" cy="500041"/>
          </a:xfrm>
        </p:spPr>
        <p:txBody>
          <a:bodyPr>
            <a:normAutofit fontScale="90000"/>
          </a:bodyPr>
          <a:lstStyle/>
          <a:p>
            <a:pPr eaLnBrk="1" hangingPunct="1"/>
            <a:r>
              <a:rPr lang="en-US" sz="3600" b="1" dirty="0" smtClean="0">
                <a:solidFill>
                  <a:srgbClr val="00B050"/>
                </a:solidFill>
              </a:rPr>
              <a:t>Symptoms and signs</a:t>
            </a:r>
            <a:endParaRPr lang="ru-RU" sz="3600" b="1" dirty="0" smtClean="0">
              <a:solidFill>
                <a:srgbClr val="00B050"/>
              </a:solidFill>
            </a:endParaRPr>
          </a:p>
        </p:txBody>
      </p:sp>
      <p:sp>
        <p:nvSpPr>
          <p:cNvPr id="17411" name="Rectangle 3"/>
          <p:cNvSpPr>
            <a:spLocks noGrp="1" noChangeArrowheads="1"/>
          </p:cNvSpPr>
          <p:nvPr>
            <p:ph type="body" idx="1"/>
          </p:nvPr>
        </p:nvSpPr>
        <p:spPr>
          <a:xfrm>
            <a:off x="3500430" y="0"/>
            <a:ext cx="5643570" cy="6000768"/>
          </a:xfrm>
        </p:spPr>
        <p:txBody>
          <a:bodyPr>
            <a:normAutofit/>
          </a:bodyPr>
          <a:lstStyle/>
          <a:p>
            <a:pPr>
              <a:buNone/>
            </a:pPr>
            <a:r>
              <a:rPr lang="en-US" sz="2800" dirty="0" smtClean="0"/>
              <a:t>Anorexia ,Depression,</a:t>
            </a:r>
            <a:r>
              <a:rPr lang="ar-SY" sz="2800" dirty="0" smtClean="0"/>
              <a:t> ,</a:t>
            </a:r>
            <a:r>
              <a:rPr lang="en-US" sz="2800" dirty="0" smtClean="0"/>
              <a:t> ; weakness</a:t>
            </a:r>
          </a:p>
          <a:p>
            <a:pPr>
              <a:buFontTx/>
              <a:buChar char="-"/>
            </a:pPr>
            <a:r>
              <a:rPr lang="en-US" sz="2800" dirty="0" smtClean="0"/>
              <a:t>malaise</a:t>
            </a:r>
            <a:r>
              <a:rPr lang="ar-SY" sz="2800" dirty="0" smtClean="0"/>
              <a:t>, </a:t>
            </a:r>
            <a:r>
              <a:rPr lang="en-US" sz="2800" dirty="0" smtClean="0"/>
              <a:t>weight loss</a:t>
            </a:r>
          </a:p>
          <a:p>
            <a:pPr>
              <a:buFontTx/>
              <a:buChar char="-"/>
            </a:pPr>
            <a:r>
              <a:rPr lang="en-US" sz="2800" dirty="0" err="1" smtClean="0">
                <a:solidFill>
                  <a:srgbClr val="C00000"/>
                </a:solidFill>
              </a:rPr>
              <a:t>Hyperpigmentation</a:t>
            </a:r>
            <a:r>
              <a:rPr lang="en-US" sz="2800" dirty="0" smtClean="0"/>
              <a:t> of the skin</a:t>
            </a:r>
            <a:endParaRPr lang="ru-RU" sz="2800" dirty="0" smtClean="0"/>
          </a:p>
          <a:p>
            <a:pPr marL="609600" indent="-609600">
              <a:buFont typeface="Wingdings" pitchFamily="2" charset="2"/>
              <a:buAutoNum type="arabicPeriod"/>
            </a:pPr>
            <a:r>
              <a:rPr lang="en-US" sz="2800" dirty="0" smtClean="0">
                <a:solidFill>
                  <a:srgbClr val="0070C0"/>
                </a:solidFill>
              </a:rPr>
              <a:t>nausea, vomiting, abdominal </a:t>
            </a:r>
            <a:r>
              <a:rPr lang="en-US" sz="2800" dirty="0" smtClean="0"/>
              <a:t>pain, diarrhea are often.  Gastritis, ulcer disease can occur Decreased cold tolerance, with </a:t>
            </a:r>
            <a:r>
              <a:rPr lang="en-US" sz="2800" dirty="0" err="1" smtClean="0"/>
              <a:t>hypometabolism</a:t>
            </a:r>
            <a:r>
              <a:rPr lang="en-US" sz="2800" dirty="0" smtClean="0"/>
              <a:t> may be noted.</a:t>
            </a:r>
          </a:p>
          <a:p>
            <a:pPr marL="609600" indent="-609600">
              <a:buFont typeface="Wingdings" pitchFamily="2" charset="2"/>
              <a:buAutoNum type="arabicPeriod"/>
            </a:pPr>
            <a:r>
              <a:rPr lang="en-US" sz="2800" dirty="0" smtClean="0"/>
              <a:t>Sexual disorders.</a:t>
            </a:r>
          </a:p>
          <a:p>
            <a:pPr marL="609600" indent="-609600">
              <a:buFont typeface="Wingdings" pitchFamily="2" charset="2"/>
              <a:buAutoNum type="arabicPeriod"/>
            </a:pPr>
            <a:r>
              <a:rPr lang="en-US" sz="2800" dirty="0" smtClean="0">
                <a:solidFill>
                  <a:srgbClr val="0070C0"/>
                </a:solidFill>
              </a:rPr>
              <a:t>Neurologic and psychiatric disorders</a:t>
            </a:r>
            <a:r>
              <a:rPr lang="en-US" sz="2800" dirty="0" smtClean="0"/>
              <a:t>:</a:t>
            </a:r>
          </a:p>
          <a:p>
            <a:pPr marL="609600" indent="-609600">
              <a:buFont typeface="Wingdings" pitchFamily="2" charset="2"/>
              <a:buAutoNum type="arabicPeriod"/>
            </a:pPr>
            <a:r>
              <a:rPr lang="en-US" sz="2800" dirty="0" smtClean="0">
                <a:solidFill>
                  <a:srgbClr val="C00000"/>
                </a:solidFill>
              </a:rPr>
              <a:t>Hypoglycemia</a:t>
            </a:r>
            <a:endParaRPr lang="ar-SY" sz="2800" dirty="0" smtClean="0">
              <a:solidFill>
                <a:srgbClr val="C00000"/>
              </a:solidFill>
            </a:endParaRPr>
          </a:p>
          <a:p>
            <a:pPr>
              <a:buFontTx/>
              <a:buChar char="-"/>
            </a:pPr>
            <a:endParaRPr 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5500694" cy="571480"/>
          </a:xfrm>
        </p:spPr>
        <p:txBody>
          <a:bodyPr>
            <a:normAutofit fontScale="90000"/>
          </a:bodyPr>
          <a:lstStyle/>
          <a:p>
            <a:pPr eaLnBrk="1" hangingPunct="1"/>
            <a:r>
              <a:rPr lang="en-US" sz="3600" b="1" dirty="0" smtClean="0"/>
              <a:t>Laboratory findings</a:t>
            </a:r>
            <a:r>
              <a:rPr lang="en-US" i="1" dirty="0" smtClean="0"/>
              <a:t>.</a:t>
            </a:r>
            <a:endParaRPr lang="ru-RU" i="1" dirty="0" smtClean="0"/>
          </a:p>
        </p:txBody>
      </p:sp>
      <p:sp>
        <p:nvSpPr>
          <p:cNvPr id="21507" name="Rectangle 3"/>
          <p:cNvSpPr>
            <a:spLocks noGrp="1" noChangeArrowheads="1"/>
          </p:cNvSpPr>
          <p:nvPr>
            <p:ph type="body" idx="1"/>
          </p:nvPr>
        </p:nvSpPr>
        <p:spPr>
          <a:xfrm>
            <a:off x="0" y="571480"/>
            <a:ext cx="9144000" cy="6286520"/>
          </a:xfrm>
        </p:spPr>
        <p:txBody>
          <a:bodyPr>
            <a:normAutofit/>
          </a:bodyPr>
          <a:lstStyle/>
          <a:p>
            <a:pPr marL="609600" indent="-609600" eaLnBrk="1" hangingPunct="1">
              <a:lnSpc>
                <a:spcPct val="90000"/>
              </a:lnSpc>
              <a:buFont typeface="Wingdings" pitchFamily="2" charset="2"/>
              <a:buAutoNum type="arabicPeriod"/>
            </a:pPr>
            <a:r>
              <a:rPr lang="en-US" sz="2400" dirty="0" smtClean="0"/>
              <a:t>A</a:t>
            </a:r>
            <a:r>
              <a:rPr lang="en-US" sz="2400" b="1" dirty="0" smtClean="0">
                <a:solidFill>
                  <a:srgbClr val="C00000"/>
                </a:solidFill>
              </a:rPr>
              <a:t> </a:t>
            </a:r>
            <a:r>
              <a:rPr lang="en-US" sz="2400" b="1" u="sng" dirty="0" smtClean="0">
                <a:solidFill>
                  <a:srgbClr val="C00000"/>
                </a:solidFill>
              </a:rPr>
              <a:t>low serum Na level</a:t>
            </a:r>
            <a:r>
              <a:rPr lang="en-US" sz="2400" b="1" dirty="0" smtClean="0">
                <a:solidFill>
                  <a:srgbClr val="C00000"/>
                </a:solidFill>
              </a:rPr>
              <a:t> and a </a:t>
            </a:r>
            <a:r>
              <a:rPr lang="en-US" sz="2400" b="1" u="sng" dirty="0" smtClean="0">
                <a:solidFill>
                  <a:srgbClr val="C00000"/>
                </a:solidFill>
              </a:rPr>
              <a:t>high serum P</a:t>
            </a:r>
            <a:r>
              <a:rPr lang="en-US" sz="2400" b="1" dirty="0" smtClean="0">
                <a:solidFill>
                  <a:srgbClr val="C00000"/>
                </a:solidFill>
              </a:rPr>
              <a:t> level</a:t>
            </a:r>
          </a:p>
          <a:p>
            <a:pPr marL="609600" indent="-609600" eaLnBrk="1" hangingPunct="1">
              <a:lnSpc>
                <a:spcPct val="90000"/>
              </a:lnSpc>
              <a:buFont typeface="Wingdings" pitchFamily="2" charset="2"/>
              <a:buAutoNum type="arabicPeriod"/>
            </a:pPr>
            <a:r>
              <a:rPr lang="en-US" sz="2400" dirty="0" smtClean="0"/>
              <a:t>Adrenal insufficiency can be specifically diagnosed by:</a:t>
            </a:r>
          </a:p>
          <a:p>
            <a:pPr marL="609600" indent="-609600" eaLnBrk="1" hangingPunct="1">
              <a:lnSpc>
                <a:spcPct val="90000"/>
              </a:lnSpc>
            </a:pPr>
            <a:r>
              <a:rPr lang="en-US" sz="2400" b="1" u="sng" dirty="0" smtClean="0">
                <a:solidFill>
                  <a:srgbClr val="C00000"/>
                </a:solidFill>
              </a:rPr>
              <a:t>low levels of plasma </a:t>
            </a:r>
            <a:r>
              <a:rPr lang="en-US" sz="2400" b="1" u="sng" dirty="0" err="1" smtClean="0">
                <a:solidFill>
                  <a:srgbClr val="C00000"/>
                </a:solidFill>
              </a:rPr>
              <a:t>glucocorticoids</a:t>
            </a:r>
            <a:r>
              <a:rPr lang="en-US" sz="2400" b="1" dirty="0" smtClean="0">
                <a:solidFill>
                  <a:srgbClr val="C00000"/>
                </a:solidFill>
              </a:rPr>
              <a:t> and </a:t>
            </a:r>
            <a:r>
              <a:rPr lang="en-US" sz="2400" b="1" u="sng" dirty="0" err="1" smtClean="0">
                <a:solidFill>
                  <a:srgbClr val="C00000"/>
                </a:solidFill>
              </a:rPr>
              <a:t>mineralocorticoids</a:t>
            </a:r>
            <a:r>
              <a:rPr lang="en-US" sz="2400" b="1" dirty="0" smtClean="0">
                <a:solidFill>
                  <a:srgbClr val="C00000"/>
                </a:solidFill>
              </a:rPr>
              <a:t>, </a:t>
            </a:r>
            <a:r>
              <a:rPr lang="en-US" sz="2400" dirty="0" smtClean="0"/>
              <a:t>or </a:t>
            </a:r>
            <a:r>
              <a:rPr lang="en-US" sz="2400" u="sng" dirty="0" smtClean="0"/>
              <a:t>urinary</a:t>
            </a:r>
            <a:r>
              <a:rPr lang="en-US" sz="2400" dirty="0" smtClean="0"/>
              <a:t> 17 – </a:t>
            </a:r>
            <a:r>
              <a:rPr lang="en-US" sz="2400" dirty="0" err="1" smtClean="0"/>
              <a:t>hydroxycorticosteroid</a:t>
            </a:r>
            <a:r>
              <a:rPr lang="en-US" sz="2400" dirty="0" smtClean="0"/>
              <a:t> (</a:t>
            </a:r>
            <a:r>
              <a:rPr lang="en-US" sz="2400" u="sng" dirty="0" smtClean="0"/>
              <a:t>17 – OHCS</a:t>
            </a:r>
            <a:r>
              <a:rPr lang="en-US" sz="2400" dirty="0" smtClean="0"/>
              <a:t>) or 17 – </a:t>
            </a:r>
            <a:r>
              <a:rPr lang="en-US" sz="2400" dirty="0" err="1" smtClean="0"/>
              <a:t>ketogenic</a:t>
            </a:r>
            <a:r>
              <a:rPr lang="en-US" sz="2400" dirty="0" smtClean="0"/>
              <a:t> steroid (</a:t>
            </a:r>
            <a:r>
              <a:rPr lang="en-US" sz="2400" u="sng" dirty="0" smtClean="0"/>
              <a:t>17 – KGS</a:t>
            </a:r>
            <a:r>
              <a:rPr lang="en-US" sz="2400" dirty="0" smtClean="0"/>
              <a:t>);</a:t>
            </a:r>
          </a:p>
          <a:p>
            <a:pPr marL="609600" indent="-609600" eaLnBrk="1" hangingPunct="1">
              <a:lnSpc>
                <a:spcPct val="90000"/>
              </a:lnSpc>
            </a:pPr>
            <a:r>
              <a:rPr lang="en-US" sz="2400" dirty="0" smtClean="0"/>
              <a:t>demonstrating failure to increase plasma </a:t>
            </a:r>
            <a:r>
              <a:rPr lang="en-US" sz="2400" dirty="0" err="1" smtClean="0"/>
              <a:t>cortisol</a:t>
            </a:r>
            <a:r>
              <a:rPr lang="en-US" sz="2400" dirty="0" smtClean="0"/>
              <a:t> levels, or urinary 17 – OHCS or 17 – KGS excretion, upon </a:t>
            </a:r>
            <a:r>
              <a:rPr lang="en-US" sz="2400" u="sng" dirty="0" smtClean="0"/>
              <a:t>administration of ACTH</a:t>
            </a:r>
            <a:r>
              <a:rPr lang="en-US" sz="2400" dirty="0" smtClean="0"/>
              <a:t> </a:t>
            </a:r>
          </a:p>
          <a:p>
            <a:r>
              <a:rPr lang="en-US" sz="2400" dirty="0" smtClean="0"/>
              <a:t>To distinguish between primary and secondary adrenal insufficiency, me have to find the level of </a:t>
            </a:r>
            <a:r>
              <a:rPr lang="en-US" sz="2400" u="sng" dirty="0" smtClean="0"/>
              <a:t>plasma ACTH</a:t>
            </a:r>
            <a:r>
              <a:rPr lang="en-US" sz="2400" dirty="0" smtClean="0"/>
              <a:t>: primary shows increased, and secondary shows decreased level.</a:t>
            </a:r>
          </a:p>
          <a:p>
            <a:r>
              <a:rPr lang="en-US" sz="2400" b="1" dirty="0" smtClean="0">
                <a:solidFill>
                  <a:srgbClr val="990000"/>
                </a:solidFill>
              </a:rPr>
              <a:t> Treatment :                                                                                      </a:t>
            </a:r>
            <a:endParaRPr lang="ar-SY" sz="2400" b="1" dirty="0" smtClean="0">
              <a:solidFill>
                <a:srgbClr val="990000"/>
              </a:solidFill>
            </a:endParaRPr>
          </a:p>
          <a:p>
            <a:r>
              <a:rPr lang="en-US" sz="2400" b="1" dirty="0" err="1" smtClean="0">
                <a:solidFill>
                  <a:srgbClr val="92D050"/>
                </a:solidFill>
              </a:rPr>
              <a:t>Hydrocortison</a:t>
            </a:r>
            <a:r>
              <a:rPr lang="en-US" sz="2400" b="1" dirty="0" smtClean="0">
                <a:solidFill>
                  <a:srgbClr val="92D050"/>
                </a:solidFill>
              </a:rPr>
              <a:t> (</a:t>
            </a:r>
            <a:r>
              <a:rPr lang="en-US" sz="2400" b="1" dirty="0" err="1" smtClean="0">
                <a:solidFill>
                  <a:srgbClr val="92D050"/>
                </a:solidFill>
              </a:rPr>
              <a:t>Cortef</a:t>
            </a:r>
            <a:r>
              <a:rPr lang="en-US" sz="2400" b="1" dirty="0" smtClean="0">
                <a:solidFill>
                  <a:srgbClr val="92D050"/>
                </a:solidFill>
              </a:rPr>
              <a:t>) IV 100 mg as a bolus</a:t>
            </a:r>
          </a:p>
          <a:p>
            <a:r>
              <a:rPr lang="en-US" sz="2400" b="1" dirty="0" smtClean="0">
                <a:solidFill>
                  <a:srgbClr val="00B050"/>
                </a:solidFill>
              </a:rPr>
              <a:t>Intravenous saline and glucose</a:t>
            </a:r>
          </a:p>
          <a:p>
            <a:r>
              <a:rPr lang="en-US" sz="2400" b="1" dirty="0" err="1" smtClean="0"/>
              <a:t>Hydrocortison</a:t>
            </a:r>
            <a:r>
              <a:rPr lang="en-US" sz="2400" b="1" dirty="0" smtClean="0"/>
              <a:t> 10-15 mg/kg as a continuous infusion for 24 hours Decrease one third of the </a:t>
            </a:r>
            <a:r>
              <a:rPr lang="en-US" sz="2400" b="1" dirty="0" err="1" smtClean="0"/>
              <a:t>hydrocortison</a:t>
            </a:r>
            <a:r>
              <a:rPr lang="en-US" sz="2400" b="1" dirty="0" smtClean="0"/>
              <a:t> daily dose every day until a maintenance dosage is reached within 5 days</a:t>
            </a:r>
            <a:endParaRPr lang="ru-RU" sz="2400" b="1" dirty="0" smtClean="0"/>
          </a:p>
          <a:p>
            <a:pPr marL="609600" indent="-609600" eaLnBrk="1" hangingPunct="1">
              <a:lnSpc>
                <a:spcPct val="90000"/>
              </a:lnSpc>
            </a:pPr>
            <a:endParaRPr lang="ar-SY" sz="2400" dirty="0" smtClean="0"/>
          </a:p>
          <a:p>
            <a:pPr marL="609600" indent="-609600" eaLnBrk="1" hangingPunct="1">
              <a:lnSpc>
                <a:spcPct val="90000"/>
              </a:lnSpc>
            </a:pPr>
            <a:endParaRPr lang="ru-RU"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86700" cy="939784"/>
          </a:xfrm>
        </p:spPr>
        <p:txBody>
          <a:bodyPr/>
          <a:lstStyle/>
          <a:p>
            <a:pPr>
              <a:defRPr/>
            </a:pPr>
            <a:r>
              <a:rPr lang="en-US" dirty="0" smtClean="0"/>
              <a:t>Operative approaches:</a:t>
            </a:r>
            <a:endParaRPr lang="en-US" dirty="0"/>
          </a:p>
        </p:txBody>
      </p:sp>
      <p:pic>
        <p:nvPicPr>
          <p:cNvPr id="56323" name="Picture 4"/>
          <p:cNvPicPr>
            <a:picLocks noGrp="1" noChangeAspect="1" noChangeArrowheads="1"/>
          </p:cNvPicPr>
          <p:nvPr>
            <p:ph idx="1"/>
          </p:nvPr>
        </p:nvPicPr>
        <p:blipFill>
          <a:blip r:embed="rId2"/>
          <a:srcRect/>
          <a:stretch>
            <a:fillRect/>
          </a:stretch>
        </p:blipFill>
        <p:spPr>
          <a:xfrm>
            <a:off x="0" y="1500174"/>
            <a:ext cx="4429124" cy="4752975"/>
          </a:xfrm>
        </p:spPr>
      </p:pic>
      <p:pic>
        <p:nvPicPr>
          <p:cNvPr id="4" name="Picture 2" descr="http://www.campbellsurology.com/common/showimage.cfm?type=f&amp;ThisFigFile=S07985-054-f029.jpg"/>
          <p:cNvPicPr>
            <a:picLocks noChangeAspect="1" noChangeArrowheads="1"/>
          </p:cNvPicPr>
          <p:nvPr/>
        </p:nvPicPr>
        <p:blipFill>
          <a:blip r:embed="rId3"/>
          <a:srcRect/>
          <a:stretch>
            <a:fillRect/>
          </a:stretch>
        </p:blipFill>
        <p:spPr bwMode="auto">
          <a:xfrm>
            <a:off x="4742136" y="1785926"/>
            <a:ext cx="440186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115328" cy="1214422"/>
          </a:xfrm>
        </p:spPr>
        <p:txBody>
          <a:bodyPr/>
          <a:lstStyle/>
          <a:p>
            <a:pPr>
              <a:defRPr/>
            </a:pPr>
            <a:r>
              <a:rPr lang="en-US" dirty="0" smtClean="0"/>
              <a:t>Lap left </a:t>
            </a:r>
            <a:r>
              <a:rPr lang="en-US" dirty="0" err="1" smtClean="0"/>
              <a:t>adrenalectomy</a:t>
            </a:r>
            <a:r>
              <a:rPr lang="en-US" dirty="0" smtClean="0"/>
              <a:t>:</a:t>
            </a:r>
            <a:endParaRPr lang="en-US" dirty="0"/>
          </a:p>
        </p:txBody>
      </p:sp>
      <p:pic>
        <p:nvPicPr>
          <p:cNvPr id="58371" name="Picture 2"/>
          <p:cNvPicPr>
            <a:picLocks noGrp="1" noChangeAspect="1" noChangeArrowheads="1"/>
          </p:cNvPicPr>
          <p:nvPr>
            <p:ph idx="1"/>
          </p:nvPr>
        </p:nvPicPr>
        <p:blipFill>
          <a:blip r:embed="rId2"/>
          <a:srcRect/>
          <a:stretch>
            <a:fillRect/>
          </a:stretch>
        </p:blipFill>
        <p:spPr>
          <a:xfrm>
            <a:off x="0" y="1500174"/>
            <a:ext cx="4448175" cy="5357826"/>
          </a:xfrm>
        </p:spPr>
      </p:pic>
      <p:pic>
        <p:nvPicPr>
          <p:cNvPr id="4" name="Picture 2"/>
          <p:cNvPicPr>
            <a:picLocks noChangeAspect="1" noChangeArrowheads="1"/>
          </p:cNvPicPr>
          <p:nvPr/>
        </p:nvPicPr>
        <p:blipFill>
          <a:blip r:embed="rId3"/>
          <a:srcRect/>
          <a:stretch>
            <a:fillRect/>
          </a:stretch>
        </p:blipFill>
        <p:spPr>
          <a:xfrm>
            <a:off x="4357686" y="1500174"/>
            <a:ext cx="4786314" cy="535782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Grp="1" noChangeAspect="1" noChangeArrowheads="1"/>
          </p:cNvPicPr>
          <p:nvPr>
            <p:ph idx="1"/>
          </p:nvPr>
        </p:nvPicPr>
        <p:blipFill>
          <a:blip r:embed="rId2"/>
          <a:srcRect/>
          <a:stretch>
            <a:fillRect/>
          </a:stretch>
        </p:blipFill>
        <p:spPr>
          <a:xfrm>
            <a:off x="5143504" y="0"/>
            <a:ext cx="4000496" cy="4572000"/>
          </a:xfrm>
        </p:spPr>
      </p:pic>
      <p:pic>
        <p:nvPicPr>
          <p:cNvPr id="4" name="Picture 2"/>
          <p:cNvPicPr>
            <a:picLocks noChangeAspect="1" noChangeArrowheads="1"/>
          </p:cNvPicPr>
          <p:nvPr/>
        </p:nvPicPr>
        <p:blipFill>
          <a:blip r:embed="rId3"/>
          <a:srcRect/>
          <a:stretch>
            <a:fillRect/>
          </a:stretch>
        </p:blipFill>
        <p:spPr>
          <a:xfrm>
            <a:off x="0" y="0"/>
            <a:ext cx="5599095" cy="4464050"/>
          </a:xfrm>
          <a:prstGeom prst="rect">
            <a:avLst/>
          </a:prstGeom>
        </p:spPr>
      </p:pic>
      <p:sp>
        <p:nvSpPr>
          <p:cNvPr id="5" name="مستطيل 4"/>
          <p:cNvSpPr/>
          <p:nvPr/>
        </p:nvSpPr>
        <p:spPr>
          <a:xfrm>
            <a:off x="928663" y="4721662"/>
            <a:ext cx="3357585" cy="461665"/>
          </a:xfrm>
          <a:prstGeom prst="rect">
            <a:avLst/>
          </a:prstGeom>
        </p:spPr>
        <p:txBody>
          <a:bodyPr wrap="square">
            <a:spAutoFit/>
          </a:bodyPr>
          <a:lstStyle/>
          <a:p>
            <a:r>
              <a:rPr lang="en-US" sz="2400" b="1" dirty="0" smtClean="0"/>
              <a:t>Lap right </a:t>
            </a:r>
            <a:r>
              <a:rPr lang="en-US" sz="2400" b="1" dirty="0" err="1" smtClean="0"/>
              <a:t>adrenalectomy</a:t>
            </a:r>
            <a:endParaRPr lang="ar-SY" sz="2400" b="1" dirty="0"/>
          </a:p>
        </p:txBody>
      </p:sp>
      <p:pic>
        <p:nvPicPr>
          <p:cNvPr id="6" name="Picture 2"/>
          <p:cNvPicPr>
            <a:picLocks noChangeAspect="1" noChangeArrowheads="1"/>
          </p:cNvPicPr>
          <p:nvPr/>
        </p:nvPicPr>
        <p:blipFill>
          <a:blip r:embed="rId4"/>
          <a:srcRect/>
          <a:stretch>
            <a:fillRect/>
          </a:stretch>
        </p:blipFill>
        <p:spPr>
          <a:xfrm>
            <a:off x="5143504" y="3286124"/>
            <a:ext cx="4000496" cy="35718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1820863" y="0"/>
            <a:ext cx="7323137" cy="6858000"/>
          </a:xfrm>
          <a:prstGeom prst="rect">
            <a:avLst/>
          </a:prstGeom>
          <a:noFill/>
          <a:ln w="9525">
            <a:noFill/>
            <a:miter lim="800000"/>
            <a:headEnd/>
            <a:tailEnd/>
          </a:ln>
        </p:spPr>
      </p:pic>
      <p:sp>
        <p:nvSpPr>
          <p:cNvPr id="6" name="Rectangle 5"/>
          <p:cNvSpPr/>
          <p:nvPr/>
        </p:nvSpPr>
        <p:spPr>
          <a:xfrm>
            <a:off x="0" y="1000125"/>
            <a:ext cx="1928794" cy="2062103"/>
          </a:xfrm>
          <a:prstGeom prst="rect">
            <a:avLst/>
          </a:prstGeom>
        </p:spPr>
        <p:txBody>
          <a:bodyPr wrap="square">
            <a:spAutoFit/>
          </a:bodyPr>
          <a:lstStyle/>
          <a:p>
            <a:pPr>
              <a:defRPr/>
            </a:pPr>
            <a:r>
              <a:rPr lang="en-US" sz="1600" b="1" u="sng" dirty="0">
                <a:solidFill>
                  <a:srgbClr val="0070C0"/>
                </a:solidFill>
                <a:latin typeface="Calibri" pitchFamily="34" charset="0"/>
                <a:cs typeface="+mn-cs"/>
              </a:rPr>
              <a:t>Venous drainage </a:t>
            </a:r>
            <a:r>
              <a:rPr lang="en-US" sz="1400" dirty="0">
                <a:latin typeface="Calibri" pitchFamily="34" charset="0"/>
                <a:cs typeface="+mn-cs"/>
              </a:rPr>
              <a:t>:</a:t>
            </a:r>
            <a:endParaRPr lang="id-ID" sz="1400" dirty="0">
              <a:latin typeface="Calibri" pitchFamily="34" charset="0"/>
              <a:cs typeface="+mn-cs"/>
            </a:endParaRPr>
          </a:p>
          <a:p>
            <a:pPr>
              <a:defRPr/>
            </a:pPr>
            <a:endParaRPr lang="en-US" sz="1400" dirty="0">
              <a:latin typeface="Calibri" pitchFamily="34" charset="0"/>
              <a:cs typeface="+mn-cs"/>
            </a:endParaRPr>
          </a:p>
          <a:p>
            <a:pPr marL="266700" indent="-266700">
              <a:defRPr/>
            </a:pPr>
            <a:r>
              <a:rPr lang="en-US" sz="1400" dirty="0">
                <a:latin typeface="Calibri" pitchFamily="34" charset="0"/>
                <a:cs typeface="+mn-cs"/>
              </a:rPr>
              <a:t>   ~ Right suprarenal vein drains into the IVC</a:t>
            </a:r>
            <a:endParaRPr lang="id-ID" sz="1400" dirty="0">
              <a:latin typeface="Calibri" pitchFamily="34" charset="0"/>
              <a:cs typeface="+mn-cs"/>
            </a:endParaRPr>
          </a:p>
          <a:p>
            <a:pPr marL="266700" indent="-266700">
              <a:defRPr/>
            </a:pPr>
            <a:endParaRPr lang="en-US" sz="1400" dirty="0">
              <a:latin typeface="Calibri" pitchFamily="34" charset="0"/>
              <a:cs typeface="+mn-cs"/>
            </a:endParaRPr>
          </a:p>
          <a:p>
            <a:pPr marL="266700" indent="-266700">
              <a:defRPr/>
            </a:pPr>
            <a:r>
              <a:rPr lang="en-US" sz="1400" dirty="0">
                <a:latin typeface="Calibri" pitchFamily="34" charset="0"/>
                <a:cs typeface="+mn-cs"/>
              </a:rPr>
              <a:t>   ~ Left suprarenal vein drains into the left renal vein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28992" y="0"/>
            <a:ext cx="5715008" cy="6858000"/>
          </a:xfrm>
        </p:spPr>
        <p:txBody>
          <a:bodyPr>
            <a:normAutofit fontScale="70000" lnSpcReduction="20000"/>
          </a:bodyPr>
          <a:lstStyle/>
          <a:p>
            <a:r>
              <a:rPr lang="ar-EG" dirty="0" smtClean="0"/>
              <a:t> </a:t>
            </a:r>
            <a:endParaRPr lang="en-US" dirty="0" smtClean="0"/>
          </a:p>
          <a:p>
            <a:r>
              <a:rPr lang="ar-EG" b="1" dirty="0" err="1" smtClean="0">
                <a:solidFill>
                  <a:srgbClr val="FF0000"/>
                </a:solidFill>
              </a:rPr>
              <a:t>التنشؤات</a:t>
            </a:r>
            <a:r>
              <a:rPr lang="ar-EG" b="1" dirty="0" smtClean="0">
                <a:solidFill>
                  <a:srgbClr val="FF0000"/>
                </a:solidFill>
              </a:rPr>
              <a:t> </a:t>
            </a:r>
            <a:r>
              <a:rPr lang="ar-EG" b="1" dirty="0" err="1" smtClean="0">
                <a:solidFill>
                  <a:srgbClr val="FF0000"/>
                </a:solidFill>
              </a:rPr>
              <a:t>الغدية</a:t>
            </a:r>
            <a:r>
              <a:rPr lang="ar-EG" b="1" dirty="0" smtClean="0">
                <a:solidFill>
                  <a:srgbClr val="FF0000"/>
                </a:solidFill>
              </a:rPr>
              <a:t> </a:t>
            </a:r>
            <a:r>
              <a:rPr lang="ar-EG" b="1" dirty="0" err="1" smtClean="0">
                <a:solidFill>
                  <a:srgbClr val="FF0000"/>
                </a:solidFill>
              </a:rPr>
              <a:t>الصماوية</a:t>
            </a:r>
            <a:r>
              <a:rPr lang="ar-EG" b="1" dirty="0" smtClean="0">
                <a:solidFill>
                  <a:srgbClr val="FF0000"/>
                </a:solidFill>
              </a:rPr>
              <a:t> المتعددة </a:t>
            </a:r>
            <a:r>
              <a:rPr lang="en-US" b="1" dirty="0" smtClean="0">
                <a:solidFill>
                  <a:srgbClr val="FF0000"/>
                </a:solidFill>
              </a:rPr>
              <a:t>MEN</a:t>
            </a:r>
            <a:r>
              <a:rPr lang="ar-EG" b="1" dirty="0" smtClean="0">
                <a:solidFill>
                  <a:srgbClr val="FF0000"/>
                </a:solidFill>
              </a:rPr>
              <a:t> : </a:t>
            </a:r>
            <a:endParaRPr lang="en-US" b="1" dirty="0" smtClean="0">
              <a:solidFill>
                <a:srgbClr val="FF0000"/>
              </a:solidFill>
            </a:endParaRPr>
          </a:p>
          <a:p>
            <a:r>
              <a:rPr lang="ar-EG" dirty="0" smtClean="0"/>
              <a:t>حالة وراثية </a:t>
            </a:r>
            <a:r>
              <a:rPr lang="ar-EG" dirty="0" err="1" smtClean="0"/>
              <a:t>تؤهب</a:t>
            </a:r>
            <a:r>
              <a:rPr lang="ar-EG" dirty="0" smtClean="0"/>
              <a:t> لتطور أورام </a:t>
            </a:r>
            <a:r>
              <a:rPr lang="ar-EG" dirty="0" err="1" smtClean="0"/>
              <a:t>صماوية</a:t>
            </a:r>
            <a:r>
              <a:rPr lang="ar-EG" dirty="0" smtClean="0"/>
              <a:t> متعددة , </a:t>
            </a:r>
            <a:r>
              <a:rPr lang="ar-EG" dirty="0" err="1" smtClean="0"/>
              <a:t>و</a:t>
            </a:r>
            <a:r>
              <a:rPr lang="ar-EG" dirty="0" smtClean="0"/>
              <a:t> تورث بصفة جسدية سائدة </a:t>
            </a:r>
            <a:endParaRPr lang="en-US" dirty="0" smtClean="0"/>
          </a:p>
          <a:p>
            <a:r>
              <a:rPr lang="en-US" b="1" dirty="0" smtClean="0">
                <a:solidFill>
                  <a:srgbClr val="FF0000"/>
                </a:solidFill>
              </a:rPr>
              <a:t>MEN-1</a:t>
            </a:r>
            <a:r>
              <a:rPr lang="ar-EG" b="1" dirty="0" smtClean="0">
                <a:solidFill>
                  <a:srgbClr val="FF0000"/>
                </a:solidFill>
              </a:rPr>
              <a:t> ( </a:t>
            </a:r>
            <a:r>
              <a:rPr lang="ar-EG" b="1" dirty="0" err="1" smtClean="0">
                <a:solidFill>
                  <a:srgbClr val="FF0000"/>
                </a:solidFill>
              </a:rPr>
              <a:t>فيرمر</a:t>
            </a:r>
            <a:r>
              <a:rPr lang="ar-EG" b="1" dirty="0" smtClean="0">
                <a:solidFill>
                  <a:srgbClr val="FF0000"/>
                </a:solidFill>
              </a:rPr>
              <a:t> ) : </a:t>
            </a:r>
            <a:r>
              <a:rPr lang="ar-EG" dirty="0" smtClean="0"/>
              <a:t>خلل في </a:t>
            </a:r>
            <a:r>
              <a:rPr lang="ar-EG" dirty="0" err="1" smtClean="0"/>
              <a:t>الصبغي</a:t>
            </a:r>
            <a:r>
              <a:rPr lang="ar-EG" dirty="0" smtClean="0"/>
              <a:t> </a:t>
            </a:r>
            <a:r>
              <a:rPr lang="en-US" dirty="0" smtClean="0"/>
              <a:t>11</a:t>
            </a:r>
            <a:r>
              <a:rPr lang="ar-EG" dirty="0" smtClean="0"/>
              <a:t>, </a:t>
            </a:r>
            <a:r>
              <a:rPr lang="ar-EG" dirty="0" err="1" smtClean="0"/>
              <a:t>و</a:t>
            </a:r>
            <a:r>
              <a:rPr lang="ar-EG" dirty="0" smtClean="0"/>
              <a:t> الأورام الأكثر شيوعاَ </a:t>
            </a:r>
            <a:r>
              <a:rPr lang="en-US" dirty="0" smtClean="0"/>
              <a:t>3P</a:t>
            </a:r>
            <a:r>
              <a:rPr lang="ar-EG" dirty="0" smtClean="0"/>
              <a:t> ( فرط تصنع جارات </a:t>
            </a:r>
            <a:r>
              <a:rPr lang="ar-EG" dirty="0" err="1" smtClean="0"/>
              <a:t>الدرق</a:t>
            </a:r>
            <a:r>
              <a:rPr lang="ar-EG" dirty="0" smtClean="0"/>
              <a:t> 90% _ أورام خلايا الجزر البنكرياسية ,</a:t>
            </a:r>
            <a:r>
              <a:rPr lang="ar-EG" dirty="0" err="1" smtClean="0"/>
              <a:t>غاسترينوما</a:t>
            </a:r>
            <a:r>
              <a:rPr lang="ar-EG" dirty="0" smtClean="0"/>
              <a:t> , </a:t>
            </a:r>
            <a:r>
              <a:rPr lang="ar-EG" dirty="0" err="1" smtClean="0"/>
              <a:t>أنسولينوما</a:t>
            </a:r>
            <a:r>
              <a:rPr lang="ar-EG" dirty="0" smtClean="0"/>
              <a:t>  - أورام </a:t>
            </a:r>
            <a:r>
              <a:rPr lang="ar-EG" dirty="0" err="1" smtClean="0"/>
              <a:t>النخامى</a:t>
            </a:r>
            <a:r>
              <a:rPr lang="ar-EG" dirty="0" smtClean="0"/>
              <a:t> ) </a:t>
            </a:r>
            <a:endParaRPr lang="en-US" dirty="0" smtClean="0"/>
          </a:p>
          <a:p>
            <a:r>
              <a:rPr lang="ar-EG" dirty="0" smtClean="0"/>
              <a:t>و هناك أورام أخرى مترافقة مع </a:t>
            </a:r>
            <a:r>
              <a:rPr lang="en-US" dirty="0" smtClean="0"/>
              <a:t>MEN-1</a:t>
            </a:r>
            <a:r>
              <a:rPr lang="ar-EG" dirty="0" smtClean="0"/>
              <a:t> : أورام </a:t>
            </a:r>
            <a:r>
              <a:rPr lang="ar-EG" dirty="0" err="1" smtClean="0"/>
              <a:t>غدية</a:t>
            </a:r>
            <a:r>
              <a:rPr lang="ar-EG" dirty="0" smtClean="0"/>
              <a:t> </a:t>
            </a:r>
            <a:r>
              <a:rPr lang="ar-EG" dirty="0" err="1" smtClean="0"/>
              <a:t>كظرية</a:t>
            </a:r>
            <a:r>
              <a:rPr lang="ar-EG" dirty="0" smtClean="0"/>
              <a:t> و درقية </a:t>
            </a:r>
            <a:endParaRPr lang="en-US" dirty="0" smtClean="0"/>
          </a:p>
          <a:p>
            <a:r>
              <a:rPr lang="en-US" b="1" dirty="0" smtClean="0">
                <a:solidFill>
                  <a:srgbClr val="FF0000"/>
                </a:solidFill>
              </a:rPr>
              <a:t>MEN-2a</a:t>
            </a:r>
            <a:r>
              <a:rPr lang="ar-EG" b="1" dirty="0" smtClean="0">
                <a:solidFill>
                  <a:srgbClr val="FF0000"/>
                </a:solidFill>
              </a:rPr>
              <a:t> ( متلازمة سيبل </a:t>
            </a:r>
            <a:r>
              <a:rPr lang="en-US" b="1" dirty="0" err="1" smtClean="0">
                <a:solidFill>
                  <a:srgbClr val="FF0000"/>
                </a:solidFill>
              </a:rPr>
              <a:t>Sipple</a:t>
            </a:r>
            <a:r>
              <a:rPr lang="ar-EG" b="1" dirty="0" smtClean="0">
                <a:solidFill>
                  <a:srgbClr val="FF0000"/>
                </a:solidFill>
              </a:rPr>
              <a:t> ) : </a:t>
            </a:r>
            <a:r>
              <a:rPr lang="ar-EG" dirty="0" smtClean="0"/>
              <a:t>خلل وراثي في الجينة </a:t>
            </a:r>
            <a:r>
              <a:rPr lang="en-US" dirty="0" smtClean="0"/>
              <a:t>RET</a:t>
            </a:r>
          </a:p>
          <a:p>
            <a:r>
              <a:rPr lang="ar-EG" dirty="0" smtClean="0"/>
              <a:t>و الأورام الأكثر شيوعاً ( </a:t>
            </a:r>
            <a:r>
              <a:rPr lang="ar-EG" dirty="0" smtClean="0">
                <a:solidFill>
                  <a:srgbClr val="00B050"/>
                </a:solidFill>
              </a:rPr>
              <a:t>السرطان </a:t>
            </a:r>
            <a:r>
              <a:rPr lang="ar-EG" dirty="0" err="1" smtClean="0">
                <a:solidFill>
                  <a:srgbClr val="00B050"/>
                </a:solidFill>
              </a:rPr>
              <a:t>الدرق</a:t>
            </a:r>
            <a:r>
              <a:rPr lang="ar-EG" dirty="0" smtClean="0">
                <a:solidFill>
                  <a:srgbClr val="00B050"/>
                </a:solidFill>
              </a:rPr>
              <a:t> </a:t>
            </a:r>
            <a:r>
              <a:rPr lang="ar-EG" dirty="0" err="1" smtClean="0">
                <a:solidFill>
                  <a:srgbClr val="00B050"/>
                </a:solidFill>
              </a:rPr>
              <a:t>اللبي</a:t>
            </a:r>
            <a:r>
              <a:rPr lang="ar-EG" dirty="0" smtClean="0">
                <a:solidFill>
                  <a:srgbClr val="00B050"/>
                </a:solidFill>
              </a:rPr>
              <a:t> – ورم </a:t>
            </a:r>
            <a:r>
              <a:rPr lang="ar-EG" dirty="0" err="1" smtClean="0">
                <a:solidFill>
                  <a:srgbClr val="00B050"/>
                </a:solidFill>
              </a:rPr>
              <a:t>القواتم</a:t>
            </a:r>
            <a:r>
              <a:rPr lang="ar-EG" dirty="0" smtClean="0">
                <a:solidFill>
                  <a:srgbClr val="00B050"/>
                </a:solidFill>
              </a:rPr>
              <a:t> – فرط نشاط جارات </a:t>
            </a:r>
            <a:r>
              <a:rPr lang="ar-EG" dirty="0" err="1" smtClean="0">
                <a:solidFill>
                  <a:srgbClr val="00B050"/>
                </a:solidFill>
              </a:rPr>
              <a:t>الدرق</a:t>
            </a:r>
            <a:r>
              <a:rPr lang="ar-EG" dirty="0" smtClean="0">
                <a:solidFill>
                  <a:srgbClr val="00B050"/>
                </a:solidFill>
              </a:rPr>
              <a:t> ) </a:t>
            </a:r>
            <a:endParaRPr lang="en-US" dirty="0" smtClean="0">
              <a:solidFill>
                <a:srgbClr val="00B050"/>
              </a:solidFill>
            </a:endParaRPr>
          </a:p>
          <a:p>
            <a:r>
              <a:rPr lang="en-US" b="1" dirty="0" smtClean="0">
                <a:solidFill>
                  <a:srgbClr val="FF0000"/>
                </a:solidFill>
              </a:rPr>
              <a:t>MEN-2b</a:t>
            </a:r>
            <a:r>
              <a:rPr lang="ar-EG" dirty="0" smtClean="0"/>
              <a:t> ( </a:t>
            </a:r>
            <a:r>
              <a:rPr lang="ar-EG" dirty="0" smtClean="0">
                <a:solidFill>
                  <a:srgbClr val="00B050"/>
                </a:solidFill>
              </a:rPr>
              <a:t>أورام عصبية مخاطية في البلعوم الأنفي , البلعوم الفموي , الحنجرة </a:t>
            </a:r>
            <a:r>
              <a:rPr lang="ar-EG" dirty="0" err="1" smtClean="0">
                <a:solidFill>
                  <a:srgbClr val="00B050"/>
                </a:solidFill>
              </a:rPr>
              <a:t>و</a:t>
            </a:r>
            <a:r>
              <a:rPr lang="ar-EG" dirty="0" smtClean="0">
                <a:solidFill>
                  <a:srgbClr val="00B050"/>
                </a:solidFill>
              </a:rPr>
              <a:t> الملتحمة  - سرطان </a:t>
            </a:r>
            <a:r>
              <a:rPr lang="ar-EG" dirty="0" err="1" smtClean="0">
                <a:solidFill>
                  <a:srgbClr val="00B050"/>
                </a:solidFill>
              </a:rPr>
              <a:t>درق</a:t>
            </a:r>
            <a:r>
              <a:rPr lang="ar-EG" dirty="0" smtClean="0">
                <a:solidFill>
                  <a:srgbClr val="00B050"/>
                </a:solidFill>
              </a:rPr>
              <a:t> لبي  - ورم </a:t>
            </a:r>
            <a:r>
              <a:rPr lang="ar-EG" dirty="0" err="1" smtClean="0">
                <a:solidFill>
                  <a:srgbClr val="00B050"/>
                </a:solidFill>
              </a:rPr>
              <a:t>القواتم</a:t>
            </a:r>
            <a:r>
              <a:rPr lang="ar-EG" dirty="0" smtClean="0">
                <a:solidFill>
                  <a:srgbClr val="00B050"/>
                </a:solidFill>
              </a:rPr>
              <a:t> – سحنة جسدية </a:t>
            </a:r>
            <a:r>
              <a:rPr lang="ar-EG" dirty="0" err="1" smtClean="0">
                <a:solidFill>
                  <a:srgbClr val="00B050"/>
                </a:solidFill>
              </a:rPr>
              <a:t>مارفانية</a:t>
            </a:r>
            <a:r>
              <a:rPr lang="ar-EG" dirty="0" smtClean="0">
                <a:solidFill>
                  <a:srgbClr val="00B050"/>
                </a:solidFill>
              </a:rPr>
              <a:t> طويل </a:t>
            </a:r>
            <a:r>
              <a:rPr lang="ar-EG" dirty="0" err="1" smtClean="0">
                <a:solidFill>
                  <a:srgbClr val="00B050"/>
                </a:solidFill>
              </a:rPr>
              <a:t>و</a:t>
            </a:r>
            <a:r>
              <a:rPr lang="ar-EG" dirty="0" smtClean="0">
                <a:solidFill>
                  <a:srgbClr val="00B050"/>
                </a:solidFill>
              </a:rPr>
              <a:t> هزيل ) </a:t>
            </a:r>
            <a:endParaRPr lang="en-US" dirty="0" smtClean="0">
              <a:solidFill>
                <a:srgbClr val="00B050"/>
              </a:solidFill>
            </a:endParaRPr>
          </a:p>
          <a:p>
            <a:r>
              <a:rPr lang="ar-EG" dirty="0" err="1" smtClean="0"/>
              <a:t>الشكاية</a:t>
            </a:r>
            <a:r>
              <a:rPr lang="ar-EG" dirty="0" smtClean="0"/>
              <a:t> الهضمية </a:t>
            </a:r>
            <a:r>
              <a:rPr lang="ar-EG" dirty="0" err="1" smtClean="0"/>
              <a:t>الأشيع</a:t>
            </a:r>
            <a:r>
              <a:rPr lang="ar-EG" dirty="0" smtClean="0"/>
              <a:t> لدى هذه المتلازمة هو الإمساك الناجم عن الورم العصبي العقدي في السبيل الهضمي </a:t>
            </a:r>
            <a:endParaRPr lang="en-US" dirty="0" smtClean="0"/>
          </a:p>
          <a:p>
            <a:r>
              <a:rPr lang="ar-EG" dirty="0" smtClean="0"/>
              <a:t>الفرق بين </a:t>
            </a:r>
            <a:r>
              <a:rPr lang="en-US" dirty="0" smtClean="0"/>
              <a:t>MEN-2a</a:t>
            </a:r>
            <a:r>
              <a:rPr lang="ar-EG" dirty="0" smtClean="0"/>
              <a:t> و </a:t>
            </a:r>
            <a:r>
              <a:rPr lang="en-US" dirty="0" smtClean="0"/>
              <a:t>MEN-2b</a:t>
            </a:r>
            <a:r>
              <a:rPr lang="ar-EG" dirty="0" smtClean="0"/>
              <a:t> : في الأول فرط تصنع جارات </a:t>
            </a:r>
            <a:r>
              <a:rPr lang="ar-EG" dirty="0" err="1" smtClean="0"/>
              <a:t>الدرق</a:t>
            </a:r>
            <a:r>
              <a:rPr lang="ar-EG" dirty="0" smtClean="0"/>
              <a:t> أما في </a:t>
            </a:r>
            <a:r>
              <a:rPr lang="en-US" dirty="0" smtClean="0"/>
              <a:t>b</a:t>
            </a:r>
            <a:r>
              <a:rPr lang="ar-EG" dirty="0" smtClean="0"/>
              <a:t> : لا يوجد فرط تصنع جارات </a:t>
            </a:r>
            <a:r>
              <a:rPr lang="ar-EG" dirty="0" err="1" smtClean="0"/>
              <a:t>درق</a:t>
            </a:r>
            <a:r>
              <a:rPr lang="ar-EG" dirty="0" smtClean="0"/>
              <a:t> و يوجد أورام عصبية , سحنة </a:t>
            </a:r>
            <a:r>
              <a:rPr lang="ar-EG" dirty="0" err="1" smtClean="0"/>
              <a:t>مارفان</a:t>
            </a:r>
            <a:r>
              <a:rPr lang="ar-EG" dirty="0" smtClean="0"/>
              <a:t> , قدم مسطحة . </a:t>
            </a:r>
            <a:endParaRPr lang="en-US" dirty="0" smtClean="0"/>
          </a:p>
          <a:p>
            <a:endParaRPr lang="ar-SY" dirty="0"/>
          </a:p>
        </p:txBody>
      </p:sp>
      <p:sp>
        <p:nvSpPr>
          <p:cNvPr id="4" name="مستطيل 3"/>
          <p:cNvSpPr/>
          <p:nvPr/>
        </p:nvSpPr>
        <p:spPr>
          <a:xfrm>
            <a:off x="0" y="0"/>
            <a:ext cx="3571868" cy="5410712"/>
          </a:xfrm>
          <a:prstGeom prst="rect">
            <a:avLst/>
          </a:prstGeom>
        </p:spPr>
        <p:txBody>
          <a:bodyPr wrap="square">
            <a:spAutoFit/>
          </a:bodyPr>
          <a:lstStyle/>
          <a:p>
            <a:pPr>
              <a:lnSpc>
                <a:spcPct val="90000"/>
              </a:lnSpc>
            </a:pPr>
            <a:r>
              <a:rPr lang="en-US" sz="2400" dirty="0" smtClean="0">
                <a:solidFill>
                  <a:schemeClr val="tx2"/>
                </a:solidFill>
              </a:rPr>
              <a:t>MEN 2a</a:t>
            </a:r>
          </a:p>
          <a:p>
            <a:pPr lvl="2">
              <a:lnSpc>
                <a:spcPct val="90000"/>
              </a:lnSpc>
            </a:pPr>
            <a:r>
              <a:rPr lang="en-US" sz="2400" dirty="0" smtClean="0"/>
              <a:t>50% </a:t>
            </a:r>
            <a:r>
              <a:rPr lang="en-US" sz="2400" dirty="0" err="1" smtClean="0"/>
              <a:t>Pheo</a:t>
            </a:r>
            <a:r>
              <a:rPr lang="en-US" sz="2400" dirty="0" smtClean="0"/>
              <a:t> (usually bilateral), MTC, HPT</a:t>
            </a:r>
          </a:p>
          <a:p>
            <a:pPr>
              <a:lnSpc>
                <a:spcPct val="90000"/>
              </a:lnSpc>
            </a:pPr>
            <a:r>
              <a:rPr lang="en-US" sz="2400" dirty="0" smtClean="0">
                <a:solidFill>
                  <a:schemeClr val="tx2"/>
                </a:solidFill>
              </a:rPr>
              <a:t>MEN 2b</a:t>
            </a:r>
          </a:p>
          <a:p>
            <a:pPr lvl="2">
              <a:lnSpc>
                <a:spcPct val="90000"/>
              </a:lnSpc>
            </a:pPr>
            <a:r>
              <a:rPr lang="en-US" sz="2400" dirty="0" smtClean="0"/>
              <a:t>50% </a:t>
            </a:r>
            <a:r>
              <a:rPr lang="en-US" sz="2400" dirty="0" err="1" smtClean="0"/>
              <a:t>Pheo</a:t>
            </a:r>
            <a:r>
              <a:rPr lang="en-US" sz="2400" dirty="0" smtClean="0"/>
              <a:t> (usually </a:t>
            </a:r>
            <a:r>
              <a:rPr lang="en-US" sz="2400" dirty="0" err="1" smtClean="0"/>
              <a:t>bilatl</a:t>
            </a:r>
            <a:r>
              <a:rPr lang="en-US" sz="2400" dirty="0" smtClean="0"/>
              <a:t>), MTC, mucosal </a:t>
            </a:r>
            <a:r>
              <a:rPr lang="en-US" sz="2400" dirty="0" err="1" smtClean="0"/>
              <a:t>neuroma</a:t>
            </a:r>
            <a:r>
              <a:rPr lang="en-US" sz="2400" dirty="0" smtClean="0"/>
              <a:t>, </a:t>
            </a:r>
            <a:r>
              <a:rPr lang="en-US" sz="2400" dirty="0" err="1" smtClean="0"/>
              <a:t>marfanoid</a:t>
            </a:r>
            <a:r>
              <a:rPr lang="en-US" sz="2400" dirty="0" smtClean="0"/>
              <a:t> </a:t>
            </a:r>
            <a:r>
              <a:rPr lang="en-US" sz="2400" dirty="0" err="1" smtClean="0"/>
              <a:t>habitus</a:t>
            </a:r>
            <a:endParaRPr lang="en-US" sz="2400" dirty="0" smtClean="0"/>
          </a:p>
          <a:p>
            <a:pPr>
              <a:lnSpc>
                <a:spcPct val="90000"/>
              </a:lnSpc>
            </a:pPr>
            <a:r>
              <a:rPr lang="en-US" sz="2400" dirty="0" smtClean="0">
                <a:solidFill>
                  <a:schemeClr val="tx2"/>
                </a:solidFill>
              </a:rPr>
              <a:t>Von </a:t>
            </a:r>
            <a:r>
              <a:rPr lang="en-US" sz="2400" dirty="0" err="1" smtClean="0">
                <a:solidFill>
                  <a:schemeClr val="tx2"/>
                </a:solidFill>
              </a:rPr>
              <a:t>Hippel</a:t>
            </a:r>
            <a:r>
              <a:rPr lang="en-US" sz="2400" dirty="0" smtClean="0">
                <a:solidFill>
                  <a:schemeClr val="tx2"/>
                </a:solidFill>
              </a:rPr>
              <a:t>-Landau</a:t>
            </a:r>
          </a:p>
          <a:p>
            <a:pPr lvl="2">
              <a:lnSpc>
                <a:spcPct val="90000"/>
              </a:lnSpc>
            </a:pPr>
            <a:r>
              <a:rPr lang="en-US" sz="2400" dirty="0" smtClean="0"/>
              <a:t>50% </a:t>
            </a:r>
            <a:r>
              <a:rPr lang="en-US" sz="2400" dirty="0" err="1" smtClean="0"/>
              <a:t>Pheo</a:t>
            </a:r>
            <a:r>
              <a:rPr lang="en-US" sz="2400" dirty="0" smtClean="0"/>
              <a:t> (usually </a:t>
            </a:r>
            <a:r>
              <a:rPr lang="en-US" sz="2400" dirty="0" err="1" smtClean="0"/>
              <a:t>bilat</a:t>
            </a:r>
            <a:r>
              <a:rPr lang="en-US" sz="2400" dirty="0" smtClean="0"/>
              <a:t>), retinoblastoma, </a:t>
            </a:r>
            <a:r>
              <a:rPr lang="en-US" sz="2400" dirty="0" err="1" smtClean="0"/>
              <a:t>cerebellar</a:t>
            </a:r>
            <a:r>
              <a:rPr lang="en-US" sz="2400" dirty="0" smtClean="0"/>
              <a:t> </a:t>
            </a:r>
            <a:r>
              <a:rPr lang="en-US" sz="2400" dirty="0" err="1" smtClean="0"/>
              <a:t>hemangioma</a:t>
            </a:r>
            <a:r>
              <a:rPr lang="en-US" sz="2400" dirty="0" smtClean="0"/>
              <a:t>, </a:t>
            </a:r>
            <a:r>
              <a:rPr lang="en-US" sz="2400" dirty="0" err="1" smtClean="0"/>
              <a:t>nephroma</a:t>
            </a:r>
            <a:r>
              <a:rPr lang="en-US" sz="2400" dirty="0" smtClean="0"/>
              <a:t>, renal/pancreas cyst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098" name="Picture 2" descr="C:\Users\OFFICE\Pictures\ochel-8-728.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graphicFrame>
        <p:nvGraphicFramePr>
          <p:cNvPr id="5" name="جدول 4"/>
          <p:cNvGraphicFramePr>
            <a:graphicFrameLocks noGrp="1"/>
          </p:cNvGraphicFramePr>
          <p:nvPr/>
        </p:nvGraphicFramePr>
        <p:xfrm>
          <a:off x="285720" y="142851"/>
          <a:ext cx="2786082" cy="518160"/>
        </p:xfrm>
        <a:graphic>
          <a:graphicData uri="http://schemas.openxmlformats.org/drawingml/2006/table">
            <a:tbl>
              <a:tblPr rtl="1" firstRow="1" bandRow="1">
                <a:tableStyleId>{5C22544A-7EE6-4342-B048-85BDC9FD1C3A}</a:tableStyleId>
              </a:tblPr>
              <a:tblGrid>
                <a:gridCol w="2786082"/>
              </a:tblGrid>
              <a:tr h="375307">
                <a:tc>
                  <a:txBody>
                    <a:bodyPr/>
                    <a:lstStyle/>
                    <a:p>
                      <a:pPr rtl="1"/>
                      <a:r>
                        <a:rPr lang="ar-SY" sz="2800" b="1" dirty="0" smtClean="0">
                          <a:solidFill>
                            <a:srgbClr val="C00000"/>
                          </a:solidFill>
                        </a:rPr>
                        <a:t>البدانة </a:t>
                      </a:r>
                      <a:endParaRPr lang="ar-SY" sz="2800" b="1" dirty="0">
                        <a:solidFill>
                          <a:srgbClr val="C00000"/>
                        </a:solidFill>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0" y="0"/>
            <a:ext cx="3286125" cy="4032250"/>
          </a:xfrm>
          <a:prstGeom prst="rect">
            <a:avLst/>
          </a:prstGeom>
          <a:noFill/>
          <a:ln w="9525">
            <a:noFill/>
            <a:miter lim="800000"/>
            <a:headEnd/>
            <a:tailEnd/>
          </a:ln>
        </p:spPr>
        <p:txBody>
          <a:bodyPr>
            <a:spAutoFit/>
          </a:bodyPr>
          <a:lstStyle/>
          <a:p>
            <a:r>
              <a:rPr lang="en-US" sz="3200">
                <a:latin typeface="Calibri" pitchFamily="34" charset="0"/>
              </a:rPr>
              <a:t>Nerves of the suprarenal glands</a:t>
            </a:r>
          </a:p>
          <a:p>
            <a:endParaRPr lang="en-US" sz="2400">
              <a:latin typeface="Calibri" pitchFamily="34" charset="0"/>
            </a:endParaRPr>
          </a:p>
          <a:p>
            <a:pPr>
              <a:buFont typeface="Arial" pitchFamily="34" charset="0"/>
              <a:buChar char="•"/>
            </a:pPr>
            <a:r>
              <a:rPr lang="en-US" sz="2400">
                <a:latin typeface="Calibri" pitchFamily="34" charset="0"/>
              </a:rPr>
              <a:t> Celiac plexus</a:t>
            </a:r>
          </a:p>
          <a:p>
            <a:pPr>
              <a:buFont typeface="Arial" pitchFamily="34" charset="0"/>
              <a:buChar char="•"/>
            </a:pPr>
            <a:endParaRPr lang="en-US" sz="2400">
              <a:latin typeface="Calibri" pitchFamily="34" charset="0"/>
            </a:endParaRPr>
          </a:p>
          <a:p>
            <a:pPr>
              <a:buFont typeface="Arial" pitchFamily="34" charset="0"/>
              <a:buChar char="•"/>
            </a:pPr>
            <a:r>
              <a:rPr lang="en-US" sz="2400">
                <a:latin typeface="Calibri" pitchFamily="34" charset="0"/>
              </a:rPr>
              <a:t>Abdominopelvic (greater, lesser and least) splanchnic nerve</a:t>
            </a:r>
          </a:p>
          <a:p>
            <a:pPr>
              <a:buFont typeface="Arial" pitchFamily="34" charset="0"/>
              <a:buChar char="•"/>
            </a:pPr>
            <a:endParaRPr lang="en-US" sz="2400">
              <a:latin typeface="Calibri" pitchFamily="34" charset="0"/>
            </a:endParaRPr>
          </a:p>
          <a:p>
            <a:endParaRPr lang="en-US" sz="2400">
              <a:latin typeface="Calibri" pitchFamily="34" charset="0"/>
            </a:endParaRPr>
          </a:p>
        </p:txBody>
      </p:sp>
      <p:pic>
        <p:nvPicPr>
          <p:cNvPr id="18435" name="Picture 3"/>
          <p:cNvPicPr>
            <a:picLocks noChangeAspect="1" noChangeArrowheads="1"/>
          </p:cNvPicPr>
          <p:nvPr/>
        </p:nvPicPr>
        <p:blipFill>
          <a:blip r:embed="rId2"/>
          <a:srcRect/>
          <a:stretch>
            <a:fillRect/>
          </a:stretch>
        </p:blipFill>
        <p:spPr bwMode="auto">
          <a:xfrm>
            <a:off x="3598863" y="0"/>
            <a:ext cx="5545137" cy="3570288"/>
          </a:xfrm>
          <a:prstGeom prst="rect">
            <a:avLst/>
          </a:prstGeom>
          <a:noFill/>
          <a:ln w="9525">
            <a:noFill/>
            <a:miter lim="800000"/>
            <a:headEnd/>
            <a:tailEnd/>
          </a:ln>
        </p:spPr>
      </p:pic>
      <p:sp>
        <p:nvSpPr>
          <p:cNvPr id="4" name="مستطيل 3"/>
          <p:cNvSpPr/>
          <p:nvPr/>
        </p:nvSpPr>
        <p:spPr>
          <a:xfrm>
            <a:off x="0" y="3786190"/>
            <a:ext cx="3428992" cy="954107"/>
          </a:xfrm>
          <a:prstGeom prst="rect">
            <a:avLst/>
          </a:prstGeom>
        </p:spPr>
        <p:txBody>
          <a:bodyPr wrap="square">
            <a:spAutoFit/>
          </a:bodyPr>
          <a:lstStyle/>
          <a:p>
            <a:r>
              <a:rPr lang="en-US" sz="2000" b="1" dirty="0" smtClean="0">
                <a:solidFill>
                  <a:srgbClr val="00B050"/>
                </a:solidFill>
                <a:latin typeface="Calibri" pitchFamily="34" charset="0"/>
              </a:rPr>
              <a:t>Lymphatic Suprarenal Glands</a:t>
            </a:r>
            <a:endParaRPr lang="en-US" dirty="0" smtClean="0">
              <a:latin typeface="Calibri" pitchFamily="34" charset="0"/>
            </a:endParaRPr>
          </a:p>
          <a:p>
            <a:r>
              <a:rPr lang="en-US" dirty="0" smtClean="0">
                <a:latin typeface="Calibri" pitchFamily="34" charset="0"/>
              </a:rPr>
              <a:t>The lymph passes to the right &amp; left lumbar lymph nodes</a:t>
            </a:r>
            <a:endParaRPr lang="en-US" dirty="0">
              <a:latin typeface="Calibri" pitchFamily="34" charset="0"/>
            </a:endParaRPr>
          </a:p>
        </p:txBody>
      </p:sp>
      <p:pic>
        <p:nvPicPr>
          <p:cNvPr id="5" name="Picture 2"/>
          <p:cNvPicPr>
            <a:picLocks noChangeAspect="1" noChangeArrowheads="1"/>
          </p:cNvPicPr>
          <p:nvPr/>
        </p:nvPicPr>
        <p:blipFill>
          <a:blip r:embed="rId3"/>
          <a:srcRect/>
          <a:stretch>
            <a:fillRect/>
          </a:stretch>
        </p:blipFill>
        <p:spPr bwMode="auto">
          <a:xfrm>
            <a:off x="3748087" y="3143243"/>
            <a:ext cx="5395913" cy="3714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0" y="228600"/>
            <a:ext cx="5214942" cy="2819400"/>
          </a:xfrm>
          <a:prstGeom prst="rect">
            <a:avLst/>
          </a:prstGeom>
          <a:noFill/>
          <a:ln w="9525">
            <a:solidFill>
              <a:srgbClr val="000000"/>
            </a:solidFill>
            <a:miter lim="800000"/>
            <a:headEnd/>
            <a:tailEnd/>
          </a:ln>
          <a:extLst>
            <a:ext uri="{909E8E84-426E-40DD-AFC4-6F175D3DCCD1}"/>
          </a:extLst>
        </p:spPr>
        <p:txBody>
          <a:bodyPr>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Wingdings" pitchFamily="2" charset="2"/>
              <a:buChar char="q"/>
              <a:defRPr/>
            </a:pPr>
            <a:r>
              <a:rPr lang="en-US" sz="2400" dirty="0" smtClean="0"/>
              <a:t>The </a:t>
            </a:r>
            <a:r>
              <a:rPr lang="en-US" sz="2400" b="1" dirty="0" smtClean="0"/>
              <a:t>right suprarenal gland </a:t>
            </a:r>
          </a:p>
          <a:p>
            <a:pPr eaLnBrk="1" fontAlgn="auto" hangingPunct="1">
              <a:spcAft>
                <a:spcPts val="0"/>
              </a:spcAft>
              <a:buFont typeface="Wingdings" pitchFamily="2" charset="2"/>
              <a:buChar char="§"/>
              <a:defRPr/>
            </a:pPr>
            <a:r>
              <a:rPr lang="en-US" sz="2400" dirty="0" smtClean="0"/>
              <a:t>Is </a:t>
            </a:r>
            <a:r>
              <a:rPr lang="en-US" sz="2400" dirty="0" smtClean="0">
                <a:solidFill>
                  <a:srgbClr val="FF0000"/>
                </a:solidFill>
              </a:rPr>
              <a:t>pyramid</a:t>
            </a:r>
            <a:r>
              <a:rPr lang="en-US" sz="2400" dirty="0" smtClean="0"/>
              <a:t> shaped. </a:t>
            </a:r>
          </a:p>
          <a:p>
            <a:pPr eaLnBrk="1" fontAlgn="auto" hangingPunct="1">
              <a:spcAft>
                <a:spcPts val="0"/>
              </a:spcAft>
              <a:buFont typeface="Wingdings" pitchFamily="2" charset="2"/>
              <a:buChar char="§"/>
              <a:defRPr/>
            </a:pPr>
            <a:r>
              <a:rPr lang="en-US" sz="2400" dirty="0" smtClean="0"/>
              <a:t>Caps the upper pole of the right kidney. </a:t>
            </a:r>
          </a:p>
          <a:p>
            <a:pPr eaLnBrk="1" fontAlgn="auto" hangingPunct="1">
              <a:spcAft>
                <a:spcPts val="0"/>
              </a:spcAft>
              <a:buFont typeface="Arial" pitchFamily="34" charset="0"/>
              <a:buChar char="•"/>
              <a:defRPr/>
            </a:pPr>
            <a:r>
              <a:rPr lang="en-US" sz="2400" dirty="0"/>
              <a:t>Relations: </a:t>
            </a:r>
          </a:p>
          <a:p>
            <a:pPr lvl="1" eaLnBrk="1" fontAlgn="auto" hangingPunct="1">
              <a:spcAft>
                <a:spcPts val="0"/>
              </a:spcAft>
              <a:buFont typeface="Arial" pitchFamily="34" charset="0"/>
              <a:buChar char="•"/>
              <a:defRPr/>
            </a:pPr>
            <a:r>
              <a:rPr lang="en-US" sz="2400" u="sng" dirty="0" smtClean="0">
                <a:solidFill>
                  <a:srgbClr val="FF0000"/>
                </a:solidFill>
              </a:rPr>
              <a:t>Anterior</a:t>
            </a:r>
            <a:r>
              <a:rPr lang="en-US" sz="2400" dirty="0" smtClean="0">
                <a:solidFill>
                  <a:srgbClr val="FF0000"/>
                </a:solidFill>
              </a:rPr>
              <a:t>: </a:t>
            </a:r>
            <a:r>
              <a:rPr lang="en-US" sz="2400" dirty="0" smtClean="0"/>
              <a:t>right lobe of the liver and inferior vena cava.</a:t>
            </a:r>
          </a:p>
          <a:p>
            <a:pPr lvl="1" eaLnBrk="1" fontAlgn="auto" hangingPunct="1">
              <a:spcAft>
                <a:spcPts val="0"/>
              </a:spcAft>
              <a:buFont typeface="Arial" pitchFamily="34" charset="0"/>
              <a:buChar char="•"/>
              <a:defRPr/>
            </a:pPr>
            <a:r>
              <a:rPr lang="en-US" sz="2400" u="sng" dirty="0" smtClean="0">
                <a:solidFill>
                  <a:srgbClr val="FF0000"/>
                </a:solidFill>
              </a:rPr>
              <a:t>Posterior</a:t>
            </a:r>
            <a:r>
              <a:rPr lang="en-US" sz="2400" dirty="0" smtClean="0">
                <a:solidFill>
                  <a:srgbClr val="FF0000"/>
                </a:solidFill>
              </a:rPr>
              <a:t>: </a:t>
            </a:r>
            <a:r>
              <a:rPr lang="en-US" sz="2400" dirty="0" smtClean="0"/>
              <a:t>diaphragm.</a:t>
            </a:r>
          </a:p>
        </p:txBody>
      </p:sp>
      <p:sp>
        <p:nvSpPr>
          <p:cNvPr id="12" name="Content Placeholder 2"/>
          <p:cNvSpPr txBox="1">
            <a:spLocks/>
          </p:cNvSpPr>
          <p:nvPr/>
        </p:nvSpPr>
        <p:spPr bwMode="auto">
          <a:xfrm>
            <a:off x="0" y="3124200"/>
            <a:ext cx="5000628" cy="3733800"/>
          </a:xfrm>
          <a:prstGeom prst="rect">
            <a:avLst/>
          </a:prstGeom>
          <a:noFill/>
          <a:ln w="9525">
            <a:solidFill>
              <a:schemeClr val="accent1"/>
            </a:solidFill>
            <a:miter lim="800000"/>
            <a:headEnd/>
            <a:tailEnd/>
          </a:ln>
        </p:spPr>
        <p:txBody>
          <a:bodyPr>
            <a:normAutofit lnSpcReduction="10000"/>
          </a:bodyPr>
          <a:lstStyle/>
          <a:p>
            <a:pPr marL="342900" indent="-342900" fontAlgn="auto">
              <a:spcBef>
                <a:spcPct val="20000"/>
              </a:spcBef>
              <a:spcAft>
                <a:spcPts val="0"/>
              </a:spcAft>
              <a:buFont typeface="Wingdings" pitchFamily="2" charset="2"/>
              <a:buChar char="q"/>
              <a:defRPr/>
            </a:pPr>
            <a:r>
              <a:rPr lang="en-US" sz="2400" dirty="0">
                <a:latin typeface="+mn-lt"/>
                <a:cs typeface="+mn-cs"/>
              </a:rPr>
              <a:t>The </a:t>
            </a:r>
            <a:r>
              <a:rPr lang="en-US" sz="2400" b="1" dirty="0">
                <a:latin typeface="+mn-lt"/>
                <a:cs typeface="+mn-cs"/>
              </a:rPr>
              <a:t>left suprarenal gland </a:t>
            </a:r>
          </a:p>
          <a:p>
            <a:pPr marL="342900" indent="-342900" fontAlgn="auto">
              <a:spcBef>
                <a:spcPct val="20000"/>
              </a:spcBef>
              <a:spcAft>
                <a:spcPts val="0"/>
              </a:spcAft>
              <a:buFont typeface="Wingdings" pitchFamily="2" charset="2"/>
              <a:buChar char="§"/>
              <a:defRPr/>
            </a:pPr>
            <a:r>
              <a:rPr lang="en-US" sz="2400" dirty="0">
                <a:latin typeface="+mn-lt"/>
                <a:cs typeface="+mn-cs"/>
              </a:rPr>
              <a:t>Is</a:t>
            </a:r>
            <a:r>
              <a:rPr lang="en-US" sz="2400" dirty="0">
                <a:solidFill>
                  <a:srgbClr val="FF0000"/>
                </a:solidFill>
                <a:latin typeface="+mn-lt"/>
                <a:cs typeface="+mn-cs"/>
              </a:rPr>
              <a:t> </a:t>
            </a:r>
            <a:r>
              <a:rPr lang="en-US" sz="2400" dirty="0" err="1">
                <a:solidFill>
                  <a:srgbClr val="FF0000"/>
                </a:solidFill>
                <a:latin typeface="+mn-lt"/>
                <a:cs typeface="+mn-cs"/>
              </a:rPr>
              <a:t>crescentic</a:t>
            </a:r>
            <a:r>
              <a:rPr lang="en-US" sz="2400" dirty="0">
                <a:solidFill>
                  <a:srgbClr val="FF0000"/>
                </a:solidFill>
                <a:latin typeface="+mn-lt"/>
                <a:cs typeface="+mn-cs"/>
              </a:rPr>
              <a:t> </a:t>
            </a:r>
            <a:r>
              <a:rPr lang="en-US" sz="2400" dirty="0">
                <a:latin typeface="+mn-lt"/>
                <a:cs typeface="+mn-cs"/>
              </a:rPr>
              <a:t>in shape </a:t>
            </a:r>
          </a:p>
          <a:p>
            <a:pPr marL="342900" indent="-342900" fontAlgn="auto">
              <a:spcBef>
                <a:spcPct val="20000"/>
              </a:spcBef>
              <a:spcAft>
                <a:spcPts val="0"/>
              </a:spcAft>
              <a:buFont typeface="Wingdings" pitchFamily="2" charset="2"/>
              <a:buChar char="§"/>
              <a:defRPr/>
            </a:pPr>
            <a:r>
              <a:rPr lang="en-US" sz="2400" dirty="0">
                <a:latin typeface="+mn-lt"/>
                <a:cs typeface="+mn-cs"/>
              </a:rPr>
              <a:t>Extends along the medial border of the left kidney from the upper pole to the </a:t>
            </a:r>
            <a:r>
              <a:rPr lang="en-US" sz="2400" dirty="0" err="1">
                <a:latin typeface="+mn-lt"/>
                <a:cs typeface="+mn-cs"/>
              </a:rPr>
              <a:t>hilus</a:t>
            </a:r>
            <a:r>
              <a:rPr lang="en-US" sz="2400" dirty="0">
                <a:latin typeface="+mn-lt"/>
                <a:cs typeface="+mn-cs"/>
              </a:rPr>
              <a:t>. </a:t>
            </a:r>
          </a:p>
          <a:p>
            <a:pPr marL="342900" indent="-342900" fontAlgn="auto">
              <a:spcBef>
                <a:spcPct val="20000"/>
              </a:spcBef>
              <a:spcAft>
                <a:spcPts val="0"/>
              </a:spcAft>
              <a:buFont typeface="Arial" pitchFamily="34" charset="0"/>
              <a:buChar char="•"/>
              <a:defRPr/>
            </a:pPr>
            <a:r>
              <a:rPr lang="en-US" sz="2400" dirty="0">
                <a:latin typeface="+mn-lt"/>
                <a:cs typeface="+mn-cs"/>
              </a:rPr>
              <a:t>Relations: </a:t>
            </a:r>
          </a:p>
          <a:p>
            <a:pPr marL="742950" lvl="1" indent="-285750" fontAlgn="auto">
              <a:spcBef>
                <a:spcPct val="20000"/>
              </a:spcBef>
              <a:spcAft>
                <a:spcPts val="0"/>
              </a:spcAft>
              <a:buFont typeface="Arial" pitchFamily="34" charset="0"/>
              <a:buChar char="•"/>
              <a:defRPr/>
            </a:pPr>
            <a:r>
              <a:rPr lang="en-US" sz="2400" u="sng" dirty="0">
                <a:solidFill>
                  <a:srgbClr val="FF0000"/>
                </a:solidFill>
                <a:latin typeface="+mn-lt"/>
                <a:cs typeface="+mn-cs"/>
              </a:rPr>
              <a:t>Anterior</a:t>
            </a:r>
            <a:r>
              <a:rPr lang="en-US" sz="2400" dirty="0">
                <a:solidFill>
                  <a:srgbClr val="FF0000"/>
                </a:solidFill>
                <a:latin typeface="+mn-lt"/>
                <a:cs typeface="+mn-cs"/>
              </a:rPr>
              <a:t>: </a:t>
            </a:r>
            <a:r>
              <a:rPr lang="en-US" sz="2400" dirty="0">
                <a:latin typeface="+mn-lt"/>
                <a:cs typeface="+mn-cs"/>
              </a:rPr>
              <a:t>pancreas, lesser sac, and stomach</a:t>
            </a:r>
          </a:p>
          <a:p>
            <a:pPr marL="742950" lvl="1" indent="-285750" fontAlgn="auto">
              <a:spcBef>
                <a:spcPct val="20000"/>
              </a:spcBef>
              <a:spcAft>
                <a:spcPts val="0"/>
              </a:spcAft>
              <a:buFont typeface="Arial" pitchFamily="34" charset="0"/>
              <a:buChar char="•"/>
              <a:defRPr/>
            </a:pPr>
            <a:r>
              <a:rPr lang="en-US" sz="2400" u="sng" dirty="0">
                <a:solidFill>
                  <a:srgbClr val="FF0000"/>
                </a:solidFill>
                <a:latin typeface="+mn-lt"/>
                <a:cs typeface="+mn-cs"/>
              </a:rPr>
              <a:t>Posterior</a:t>
            </a:r>
            <a:r>
              <a:rPr lang="en-US" sz="2400" dirty="0">
                <a:solidFill>
                  <a:srgbClr val="FF0000"/>
                </a:solidFill>
                <a:latin typeface="+mn-lt"/>
                <a:cs typeface="+mn-cs"/>
              </a:rPr>
              <a:t>: </a:t>
            </a:r>
            <a:r>
              <a:rPr lang="en-US" sz="2400" dirty="0">
                <a:latin typeface="+mn-lt"/>
                <a:cs typeface="+mn-cs"/>
              </a:rPr>
              <a:t>diaphragm.</a:t>
            </a:r>
          </a:p>
        </p:txBody>
      </p:sp>
      <p:pic>
        <p:nvPicPr>
          <p:cNvPr id="6" name="Picture 5" descr="rt_adrenalWeb"/>
          <p:cNvPicPr>
            <a:picLocks noChangeAspect="1" noChangeArrowheads="1"/>
          </p:cNvPicPr>
          <p:nvPr/>
        </p:nvPicPr>
        <p:blipFill>
          <a:blip r:embed="rId2"/>
          <a:srcRect/>
          <a:stretch>
            <a:fillRect/>
          </a:stretch>
        </p:blipFill>
        <p:spPr bwMode="auto">
          <a:xfrm>
            <a:off x="4929190" y="1"/>
            <a:ext cx="4214811" cy="3500437"/>
          </a:xfrm>
          <a:prstGeom prst="rect">
            <a:avLst/>
          </a:prstGeom>
          <a:noFill/>
        </p:spPr>
      </p:pic>
      <p:pic>
        <p:nvPicPr>
          <p:cNvPr id="7" name="Picture 7" descr="lft_adrenalWeb"/>
          <p:cNvPicPr>
            <a:picLocks noChangeAspect="1" noChangeArrowheads="1"/>
          </p:cNvPicPr>
          <p:nvPr/>
        </p:nvPicPr>
        <p:blipFill>
          <a:blip r:embed="rId3"/>
          <a:srcRect/>
          <a:stretch>
            <a:fillRect/>
          </a:stretch>
        </p:blipFill>
        <p:spPr bwMode="auto">
          <a:xfrm>
            <a:off x="4929190" y="3500438"/>
            <a:ext cx="4214810" cy="33575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 calcmode="lin" valueType="num">
                                      <p:cBhvr additive="base">
                                        <p:cTn id="4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anim calcmode="lin" valueType="num">
                                      <p:cBhvr additive="base">
                                        <p:cTn id="5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 calcmode="lin" valueType="num">
                                      <p:cBhvr additive="base">
                                        <p:cTn id="6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anim calcmode="lin" valueType="num">
                                      <p:cBhvr additive="base">
                                        <p:cTn id="6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5" end="5"/>
                                            </p:txEl>
                                          </p:spTgt>
                                        </p:tgtEl>
                                        <p:attrNameLst>
                                          <p:attrName>style.visibility</p:attrName>
                                        </p:attrNameLst>
                                      </p:cBhvr>
                                      <p:to>
                                        <p:strVal val="visible"/>
                                      </p:to>
                                    </p:set>
                                    <p:anim calcmode="lin" valueType="num">
                                      <p:cBhvr additive="base">
                                        <p:cTn id="7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descr="f20-12c-d_adrenal_gland_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مستطيل 3"/>
          <p:cNvSpPr/>
          <p:nvPr/>
        </p:nvSpPr>
        <p:spPr>
          <a:xfrm>
            <a:off x="2286000" y="714357"/>
            <a:ext cx="3214694" cy="646331"/>
          </a:xfrm>
          <a:prstGeom prst="rect">
            <a:avLst/>
          </a:prstGeom>
        </p:spPr>
        <p:txBody>
          <a:bodyPr wrap="square">
            <a:spAutoFit/>
          </a:bodyPr>
          <a:lstStyle/>
          <a:p>
            <a:pPr lvl="0"/>
            <a:r>
              <a:rPr lang="id-ID" b="1" dirty="0" smtClean="0">
                <a:solidFill>
                  <a:srgbClr val="C00000"/>
                </a:solidFill>
              </a:rPr>
              <a:t>Mineralocorticoid</a:t>
            </a:r>
          </a:p>
          <a:p>
            <a:pPr lvl="0"/>
            <a:r>
              <a:rPr lang="id-ID" b="1" dirty="0" smtClean="0">
                <a:solidFill>
                  <a:srgbClr val="C00000"/>
                </a:solidFill>
              </a:rPr>
              <a:t>hormone</a:t>
            </a:r>
            <a:endParaRPr lang="id-ID" b="1" dirty="0">
              <a:solidFill>
                <a:srgbClr val="C00000"/>
              </a:solidFill>
            </a:endParaRPr>
          </a:p>
        </p:txBody>
      </p:sp>
      <p:sp>
        <p:nvSpPr>
          <p:cNvPr id="5" name="مستطيل 4"/>
          <p:cNvSpPr/>
          <p:nvPr/>
        </p:nvSpPr>
        <p:spPr>
          <a:xfrm>
            <a:off x="2286000" y="2857497"/>
            <a:ext cx="4143388" cy="646331"/>
          </a:xfrm>
          <a:prstGeom prst="rect">
            <a:avLst/>
          </a:prstGeom>
        </p:spPr>
        <p:txBody>
          <a:bodyPr wrap="square">
            <a:spAutoFit/>
          </a:bodyPr>
          <a:lstStyle/>
          <a:p>
            <a:pPr lvl="0"/>
            <a:r>
              <a:rPr lang="id-ID" b="1" dirty="0" smtClean="0">
                <a:solidFill>
                  <a:srgbClr val="C00000"/>
                </a:solidFill>
              </a:rPr>
              <a:t>Glucocorticoid</a:t>
            </a:r>
          </a:p>
          <a:p>
            <a:pPr lvl="0"/>
            <a:r>
              <a:rPr lang="id-ID" b="1" dirty="0" smtClean="0">
                <a:solidFill>
                  <a:srgbClr val="C00000"/>
                </a:solidFill>
              </a:rPr>
              <a:t>hormone</a:t>
            </a:r>
            <a:endParaRPr lang="id-ID" b="1" dirty="0">
              <a:solidFill>
                <a:srgbClr val="C00000"/>
              </a:solidFill>
            </a:endParaRPr>
          </a:p>
        </p:txBody>
      </p:sp>
      <p:sp>
        <p:nvSpPr>
          <p:cNvPr id="6" name="مستطيل 5"/>
          <p:cNvSpPr/>
          <p:nvPr/>
        </p:nvSpPr>
        <p:spPr>
          <a:xfrm rot="10800000" flipV="1">
            <a:off x="2571736" y="4500570"/>
            <a:ext cx="3357586" cy="646331"/>
          </a:xfrm>
          <a:prstGeom prst="rect">
            <a:avLst/>
          </a:prstGeom>
        </p:spPr>
        <p:txBody>
          <a:bodyPr wrap="square">
            <a:spAutoFit/>
          </a:bodyPr>
          <a:lstStyle/>
          <a:p>
            <a:pPr lvl="0"/>
            <a:r>
              <a:rPr lang="id-ID" b="1" dirty="0" smtClean="0">
                <a:solidFill>
                  <a:srgbClr val="C00000"/>
                </a:solidFill>
              </a:rPr>
              <a:t>Androgen</a:t>
            </a:r>
          </a:p>
          <a:p>
            <a:pPr lvl="0"/>
            <a:r>
              <a:rPr lang="id-ID" b="1" dirty="0" smtClean="0">
                <a:solidFill>
                  <a:srgbClr val="C00000"/>
                </a:solidFill>
              </a:rPr>
              <a:t>hormone</a:t>
            </a:r>
            <a:endParaRPr lang="id-ID"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86116" cy="500042"/>
          </a:xfrm>
        </p:spPr>
        <p:txBody>
          <a:bodyPr>
            <a:normAutofit fontScale="90000"/>
          </a:bodyPr>
          <a:lstStyle/>
          <a:p>
            <a:pPr>
              <a:defRPr/>
            </a:pPr>
            <a:r>
              <a:rPr lang="en-US" sz="4000" b="1" dirty="0" smtClean="0">
                <a:solidFill>
                  <a:srgbClr val="00B0F0"/>
                </a:solidFill>
                <a:effectLst>
                  <a:outerShdw blurRad="38100" dist="38100" dir="2700000" algn="tl">
                    <a:srgbClr val="000000">
                      <a:alpha val="43137"/>
                    </a:srgbClr>
                  </a:outerShdw>
                </a:effectLst>
              </a:rPr>
              <a:t>Functions</a:t>
            </a:r>
            <a:endParaRPr lang="en-US" sz="4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28604"/>
            <a:ext cx="9144000" cy="5572165"/>
          </a:xfrm>
          <a:ln>
            <a:solidFill>
              <a:srgbClr val="FF0000"/>
            </a:solidFill>
          </a:ln>
        </p:spPr>
        <p:txBody>
          <a:bodyPr/>
          <a:lstStyle/>
          <a:p>
            <a:pPr>
              <a:buFont typeface="Wingdings" pitchFamily="2" charset="2"/>
              <a:buChar char="q"/>
              <a:defRPr/>
            </a:pPr>
            <a:r>
              <a:rPr lang="en-US" sz="2400" dirty="0" smtClean="0"/>
              <a:t>The </a:t>
            </a:r>
            <a:r>
              <a:rPr lang="en-US" sz="2400" b="1" dirty="0" smtClean="0">
                <a:solidFill>
                  <a:srgbClr val="FF0000"/>
                </a:solidFill>
                <a:effectLst>
                  <a:outerShdw blurRad="38100" dist="38100" dir="2700000" algn="tl">
                    <a:srgbClr val="000000">
                      <a:alpha val="43137"/>
                    </a:srgbClr>
                  </a:outerShdw>
                </a:effectLst>
              </a:rPr>
              <a:t>cortex</a:t>
            </a:r>
            <a:r>
              <a:rPr lang="en-US" sz="2400" dirty="0" smtClean="0">
                <a:solidFill>
                  <a:srgbClr val="FF0000"/>
                </a:solidFill>
              </a:rPr>
              <a:t> </a:t>
            </a:r>
            <a:r>
              <a:rPr lang="en-US" sz="2400" dirty="0" smtClean="0"/>
              <a:t>of the suprarenal glands secretes hormones that include:</a:t>
            </a:r>
          </a:p>
          <a:p>
            <a:pPr lvl="1">
              <a:buFont typeface="Wingdings" pitchFamily="2" charset="2"/>
              <a:buChar char="Ø"/>
              <a:defRPr/>
            </a:pPr>
            <a:r>
              <a:rPr lang="en-US" sz="2400" b="1" dirty="0" smtClean="0">
                <a:solidFill>
                  <a:srgbClr val="00B050"/>
                </a:solidFill>
              </a:rPr>
              <a:t>Mineral corticoids</a:t>
            </a:r>
            <a:r>
              <a:rPr lang="en-US" sz="2400" dirty="0" smtClean="0"/>
              <a:t>: which are concerned with the control of </a:t>
            </a:r>
            <a:r>
              <a:rPr lang="en-US" sz="2400" b="1" dirty="0" smtClean="0"/>
              <a:t>fluid and electrolyte balance</a:t>
            </a:r>
          </a:p>
          <a:p>
            <a:pPr lvl="1">
              <a:buFont typeface="Wingdings" pitchFamily="2" charset="2"/>
              <a:buChar char="Ø"/>
              <a:defRPr/>
            </a:pPr>
            <a:r>
              <a:rPr lang="en-US" sz="2400" b="1" dirty="0" err="1" smtClean="0">
                <a:solidFill>
                  <a:srgbClr val="00B050"/>
                </a:solidFill>
              </a:rPr>
              <a:t>Glucocorticoids</a:t>
            </a:r>
            <a:r>
              <a:rPr lang="en-US" sz="2400" dirty="0" smtClean="0"/>
              <a:t>: which are concerned with the control of the </a:t>
            </a:r>
            <a:r>
              <a:rPr lang="en-US" sz="2400" b="1" dirty="0" smtClean="0"/>
              <a:t>metabolism </a:t>
            </a:r>
            <a:r>
              <a:rPr lang="en-US" sz="2400" dirty="0" smtClean="0"/>
              <a:t>of carbohydrates, fats, and proteins</a:t>
            </a:r>
          </a:p>
          <a:p>
            <a:pPr lvl="1">
              <a:buFont typeface="Wingdings" pitchFamily="2" charset="2"/>
              <a:buChar char="Ø"/>
              <a:defRPr/>
            </a:pPr>
            <a:r>
              <a:rPr lang="en-US" sz="2400" dirty="0" smtClean="0">
                <a:solidFill>
                  <a:srgbClr val="00B050"/>
                </a:solidFill>
              </a:rPr>
              <a:t>Small amounts of </a:t>
            </a:r>
            <a:r>
              <a:rPr lang="en-US" sz="2400" b="1" dirty="0" smtClean="0">
                <a:solidFill>
                  <a:srgbClr val="00B050"/>
                </a:solidFill>
              </a:rPr>
              <a:t>sex hormones</a:t>
            </a:r>
            <a:r>
              <a:rPr lang="en-US" sz="2400" dirty="0" smtClean="0"/>
              <a:t>: which probably play a role in the </a:t>
            </a:r>
            <a:r>
              <a:rPr lang="en-US" sz="2400" b="1" dirty="0" smtClean="0"/>
              <a:t>prepubertal development </a:t>
            </a:r>
            <a:r>
              <a:rPr lang="en-US" sz="2400" dirty="0" smtClean="0"/>
              <a:t>of the sex organs. </a:t>
            </a:r>
          </a:p>
          <a:p>
            <a:pPr>
              <a:buFont typeface="Wingdings" pitchFamily="2" charset="2"/>
              <a:buChar char="q"/>
              <a:defRPr/>
            </a:pPr>
            <a:r>
              <a:rPr lang="en-US" sz="2400" dirty="0" smtClean="0"/>
              <a:t>The </a:t>
            </a:r>
            <a:r>
              <a:rPr lang="en-US" sz="2400" b="1" dirty="0" smtClean="0">
                <a:solidFill>
                  <a:srgbClr val="FF0000"/>
                </a:solidFill>
                <a:effectLst>
                  <a:outerShdw blurRad="38100" dist="38100" dir="2700000" algn="tl">
                    <a:srgbClr val="000000">
                      <a:alpha val="43137"/>
                    </a:srgbClr>
                  </a:outerShdw>
                </a:effectLst>
              </a:rPr>
              <a:t>medulla</a:t>
            </a:r>
            <a:r>
              <a:rPr lang="en-US" sz="2400" dirty="0" smtClean="0"/>
              <a:t> of the suprarenal glands secretes the catecholamines: </a:t>
            </a:r>
            <a:r>
              <a:rPr lang="en-US" sz="2400" b="1" dirty="0" smtClean="0"/>
              <a:t>epinephrine and norepinephrine</a:t>
            </a:r>
            <a:endParaRPr lang="en-US" sz="2400" b="1" dirty="0"/>
          </a:p>
        </p:txBody>
      </p:sp>
      <p:pic>
        <p:nvPicPr>
          <p:cNvPr id="4" name="Picture 4"/>
          <p:cNvPicPr>
            <a:picLocks noChangeAspect="1" noChangeArrowheads="1"/>
          </p:cNvPicPr>
          <p:nvPr/>
        </p:nvPicPr>
        <p:blipFill>
          <a:blip r:embed="rId2"/>
          <a:srcRect/>
          <a:stretch>
            <a:fillRect/>
          </a:stretch>
        </p:blipFill>
        <p:spPr bwMode="auto">
          <a:xfrm>
            <a:off x="0" y="4000504"/>
            <a:ext cx="9144000" cy="285749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3907</Words>
  <Application>Microsoft Office PowerPoint</Application>
  <PresentationFormat>عرض على الشاشة (3:4)‏</PresentationFormat>
  <Paragraphs>452</Paragraphs>
  <Slides>51</Slides>
  <Notes>5</Notes>
  <HiddenSlides>0</HiddenSlides>
  <MMClips>0</MMClips>
  <ScaleCrop>false</ScaleCrop>
  <HeadingPairs>
    <vt:vector size="4" baseType="variant">
      <vt:variant>
        <vt:lpstr>سمة</vt:lpstr>
      </vt:variant>
      <vt:variant>
        <vt:i4>1</vt:i4>
      </vt:variant>
      <vt:variant>
        <vt:lpstr>عناوين الشرائح</vt:lpstr>
      </vt:variant>
      <vt:variant>
        <vt:i4>51</vt:i4>
      </vt:variant>
    </vt:vector>
  </HeadingPairs>
  <TitlesOfParts>
    <vt:vector size="52" baseType="lpstr">
      <vt:lpstr>سمة Office</vt:lpstr>
      <vt:lpstr>Adrenal Gland</vt:lpstr>
      <vt:lpstr>Development of the Adrenal Glands</vt:lpstr>
      <vt:lpstr>الشريحة 3</vt:lpstr>
      <vt:lpstr>الشريحة 4</vt:lpstr>
      <vt:lpstr>الشريحة 5</vt:lpstr>
      <vt:lpstr>الشريحة 6</vt:lpstr>
      <vt:lpstr>الشريحة 7</vt:lpstr>
      <vt:lpstr>الشريحة 8</vt:lpstr>
      <vt:lpstr>Functions</vt:lpstr>
      <vt:lpstr>الشريحة 10</vt:lpstr>
      <vt:lpstr>الشريحة 11</vt:lpstr>
      <vt:lpstr>Regulation of adrenal medulla</vt:lpstr>
      <vt:lpstr>Cushing Disease</vt:lpstr>
      <vt:lpstr>Cushing’s Disease</vt:lpstr>
      <vt:lpstr> Etiology of Cushing's syndrome </vt:lpstr>
      <vt:lpstr>Clinical features of Cushing's syndrome</vt:lpstr>
      <vt:lpstr>Investigation of Cushing's syndrome </vt:lpstr>
      <vt:lpstr>الشريحة 18</vt:lpstr>
      <vt:lpstr>الشريحة 19</vt:lpstr>
      <vt:lpstr>الشريحة 20</vt:lpstr>
      <vt:lpstr>Clinical Pathway </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Signs &amp; Symptoms</vt:lpstr>
      <vt:lpstr>الشريحة 34</vt:lpstr>
      <vt:lpstr>Pheochromocytoma</vt:lpstr>
      <vt:lpstr>الشريحة 36</vt:lpstr>
      <vt:lpstr>الشريحة 37</vt:lpstr>
      <vt:lpstr>Adrenocortical carcinoma</vt:lpstr>
      <vt:lpstr>Investigations</vt:lpstr>
      <vt:lpstr>الشريحة 40</vt:lpstr>
      <vt:lpstr>الشريحة 41</vt:lpstr>
      <vt:lpstr>Investigation of Conn's syndrome</vt:lpstr>
      <vt:lpstr>الشريحة 43</vt:lpstr>
      <vt:lpstr>adrenal insufficiency</vt:lpstr>
      <vt:lpstr>Symptoms and signs</vt:lpstr>
      <vt:lpstr>Laboratory findings.</vt:lpstr>
      <vt:lpstr>Operative approaches:</vt:lpstr>
      <vt:lpstr>Lap left adrenalectomy:</vt:lpstr>
      <vt:lpstr>الشريحة 49</vt:lpstr>
      <vt:lpstr>الشريحة 50</vt:lpstr>
      <vt:lpstr>الشريحة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OFFICE</dc:creator>
  <cp:lastModifiedBy>OFFICE</cp:lastModifiedBy>
  <cp:revision>90</cp:revision>
  <dcterms:created xsi:type="dcterms:W3CDTF">2016-12-10T12:40:56Z</dcterms:created>
  <dcterms:modified xsi:type="dcterms:W3CDTF">2016-12-26T10:31:29Z</dcterms:modified>
</cp:coreProperties>
</file>