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58"/>
  </p:notesMasterIdLst>
  <p:sldIdLst>
    <p:sldId id="256" r:id="rId2"/>
    <p:sldId id="257" r:id="rId3"/>
    <p:sldId id="258" r:id="rId4"/>
    <p:sldId id="259" r:id="rId5"/>
    <p:sldId id="260" r:id="rId6"/>
    <p:sldId id="261" r:id="rId7"/>
    <p:sldId id="262" r:id="rId8"/>
    <p:sldId id="264" r:id="rId9"/>
    <p:sldId id="265" r:id="rId10"/>
    <p:sldId id="263" r:id="rId11"/>
    <p:sldId id="266" r:id="rId12"/>
    <p:sldId id="311" r:id="rId13"/>
    <p:sldId id="276" r:id="rId14"/>
    <p:sldId id="277" r:id="rId15"/>
    <p:sldId id="278" r:id="rId16"/>
    <p:sldId id="267" r:id="rId17"/>
    <p:sldId id="268" r:id="rId18"/>
    <p:sldId id="269" r:id="rId19"/>
    <p:sldId id="270" r:id="rId20"/>
    <p:sldId id="272" r:id="rId21"/>
    <p:sldId id="273" r:id="rId22"/>
    <p:sldId id="271" r:id="rId23"/>
    <p:sldId id="295" r:id="rId24"/>
    <p:sldId id="274" r:id="rId25"/>
    <p:sldId id="275" r:id="rId26"/>
    <p:sldId id="279" r:id="rId27"/>
    <p:sldId id="306" r:id="rId28"/>
    <p:sldId id="296" r:id="rId29"/>
    <p:sldId id="280" r:id="rId30"/>
    <p:sldId id="281" r:id="rId31"/>
    <p:sldId id="282" r:id="rId32"/>
    <p:sldId id="283" r:id="rId33"/>
    <p:sldId id="297" r:id="rId34"/>
    <p:sldId id="284" r:id="rId35"/>
    <p:sldId id="305" r:id="rId36"/>
    <p:sldId id="298" r:id="rId37"/>
    <p:sldId id="285" r:id="rId38"/>
    <p:sldId id="286" r:id="rId39"/>
    <p:sldId id="299" r:id="rId40"/>
    <p:sldId id="313" r:id="rId41"/>
    <p:sldId id="287" r:id="rId42"/>
    <p:sldId id="300" r:id="rId43"/>
    <p:sldId id="307" r:id="rId44"/>
    <p:sldId id="308" r:id="rId45"/>
    <p:sldId id="309" r:id="rId46"/>
    <p:sldId id="301" r:id="rId47"/>
    <p:sldId id="288" r:id="rId48"/>
    <p:sldId id="302" r:id="rId49"/>
    <p:sldId id="289" r:id="rId50"/>
    <p:sldId id="303" r:id="rId51"/>
    <p:sldId id="291" r:id="rId52"/>
    <p:sldId id="292" r:id="rId53"/>
    <p:sldId id="310" r:id="rId54"/>
    <p:sldId id="293" r:id="rId55"/>
    <p:sldId id="294" r:id="rId56"/>
    <p:sldId id="304" r:id="rId57"/>
  </p:sldIdLst>
  <p:sldSz cx="9144000" cy="6858000" type="screen4x3"/>
  <p:notesSz cx="6858000" cy="9144000"/>
  <p:defaultTextStyle>
    <a:defPPr>
      <a:defRPr lang="ar-SY"/>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8" d="100"/>
          <a:sy n="68" d="100"/>
        </p:scale>
        <p:origin x="144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Y"/>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84BD71D-3F72-4D06-AA26-447B6CC55DFD}" type="datetimeFigureOut">
              <a:rPr lang="ar-SY" smtClean="0"/>
              <a:t>24/02/1444</a:t>
            </a:fld>
            <a:endParaRPr lang="ar-SY"/>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Y"/>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SY"/>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Y"/>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BC8E18C-6A43-438C-B80D-A4BCE2EC8117}" type="slidenum">
              <a:rPr lang="ar-SY" smtClean="0"/>
              <a:t>‹#›</a:t>
            </a:fld>
            <a:endParaRPr lang="ar-SY"/>
          </a:p>
        </p:txBody>
      </p:sp>
    </p:spTree>
    <p:extLst>
      <p:ext uri="{BB962C8B-B14F-4D97-AF65-F5344CB8AC3E}">
        <p14:creationId xmlns:p14="http://schemas.microsoft.com/office/powerpoint/2010/main" val="72105554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l" rtl="0"/>
            <a:r>
              <a:rPr lang="en-US" dirty="0" err="1">
                <a:solidFill>
                  <a:srgbClr val="FF0000"/>
                </a:solidFill>
              </a:rPr>
              <a:t>Specialised</a:t>
            </a:r>
            <a:r>
              <a:rPr lang="en-US" dirty="0">
                <a:solidFill>
                  <a:srgbClr val="FF0000"/>
                </a:solidFill>
              </a:rPr>
              <a:t> mass spectrometers </a:t>
            </a:r>
            <a:r>
              <a:rPr lang="en-US" dirty="0"/>
              <a:t>can be used for rapid identification of organisms in blood cultures. </a:t>
            </a:r>
          </a:p>
          <a:p>
            <a:pPr algn="l" rtl="0"/>
            <a:r>
              <a:rPr lang="en-US" dirty="0">
                <a:solidFill>
                  <a:srgbClr val="FF0000"/>
                </a:solidFill>
              </a:rPr>
              <a:t>Immunological tests: </a:t>
            </a:r>
            <a:r>
              <a:rPr lang="en-US" dirty="0"/>
              <a:t>Host antibodies can be detected using various in vitro immunological assays. A rise in </a:t>
            </a:r>
            <a:r>
              <a:rPr lang="en-US" dirty="0" err="1"/>
              <a:t>titre</a:t>
            </a:r>
            <a:r>
              <a:rPr lang="en-US" dirty="0"/>
              <a:t> between acute and convalescent serum samples indicates recent infection, but tests may be negative in the </a:t>
            </a:r>
            <a:r>
              <a:rPr lang="en-US" dirty="0" err="1"/>
              <a:t>immunocompromised</a:t>
            </a:r>
            <a:r>
              <a:rPr lang="en-US" dirty="0"/>
              <a:t>. Interferon-gamma release assays detect infection through the release of interferon from </a:t>
            </a:r>
            <a:r>
              <a:rPr lang="en-US" dirty="0" err="1"/>
              <a:t>sensitised</a:t>
            </a:r>
            <a:r>
              <a:rPr lang="en-US" dirty="0"/>
              <a:t> host T cells exposed to bacterial peptides.</a:t>
            </a:r>
          </a:p>
          <a:p>
            <a:endParaRPr lang="ar-SY" dirty="0"/>
          </a:p>
        </p:txBody>
      </p:sp>
      <p:sp>
        <p:nvSpPr>
          <p:cNvPr id="4" name="عنصر نائب لرقم الشريحة 3"/>
          <p:cNvSpPr>
            <a:spLocks noGrp="1"/>
          </p:cNvSpPr>
          <p:nvPr>
            <p:ph type="sldNum" sz="quarter" idx="10"/>
          </p:nvPr>
        </p:nvSpPr>
        <p:spPr/>
        <p:txBody>
          <a:bodyPr/>
          <a:lstStyle/>
          <a:p>
            <a:fld id="{0BC8E18C-6A43-438C-B80D-A4BCE2EC8117}" type="slidenum">
              <a:rPr lang="ar-SY" smtClean="0"/>
              <a:t>6</a:t>
            </a:fld>
            <a:endParaRPr lang="ar-SY"/>
          </a:p>
        </p:txBody>
      </p:sp>
    </p:spTree>
    <p:extLst>
      <p:ext uri="{BB962C8B-B14F-4D97-AF65-F5344CB8AC3E}">
        <p14:creationId xmlns:p14="http://schemas.microsoft.com/office/powerpoint/2010/main" val="1331319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Y" dirty="0"/>
              <a:t>سوطيات</a:t>
            </a:r>
            <a:r>
              <a:rPr lang="ar-SY" baseline="0" dirty="0"/>
              <a:t> دوارة =من </a:t>
            </a:r>
            <a:r>
              <a:rPr lang="ar-SY" baseline="0" dirty="0" err="1"/>
              <a:t>الطحالبزوحيدات</a:t>
            </a:r>
            <a:r>
              <a:rPr lang="ar-SY" baseline="0" dirty="0"/>
              <a:t> خلية لها سوطين للدوران.</a:t>
            </a:r>
            <a:endParaRPr lang="ar-SY" dirty="0"/>
          </a:p>
        </p:txBody>
      </p:sp>
      <p:sp>
        <p:nvSpPr>
          <p:cNvPr id="4" name="عنصر نائب لرقم الشريحة 3"/>
          <p:cNvSpPr>
            <a:spLocks noGrp="1"/>
          </p:cNvSpPr>
          <p:nvPr>
            <p:ph type="sldNum" sz="quarter" idx="10"/>
          </p:nvPr>
        </p:nvSpPr>
        <p:spPr/>
        <p:txBody>
          <a:bodyPr/>
          <a:lstStyle/>
          <a:p>
            <a:fld id="{0BC8E18C-6A43-438C-B80D-A4BCE2EC8117}" type="slidenum">
              <a:rPr lang="ar-SY" smtClean="0"/>
              <a:t>45</a:t>
            </a:fld>
            <a:endParaRPr lang="ar-SY"/>
          </a:p>
        </p:txBody>
      </p:sp>
    </p:spTree>
    <p:extLst>
      <p:ext uri="{BB962C8B-B14F-4D97-AF65-F5344CB8AC3E}">
        <p14:creationId xmlns:p14="http://schemas.microsoft.com/office/powerpoint/2010/main" val="161172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a:t>P&gt;</a:t>
            </a:r>
            <a:r>
              <a:rPr lang="en-US" dirty="0" err="1"/>
              <a:t>vivax</a:t>
            </a:r>
            <a:endParaRPr lang="ar-SY" dirty="0"/>
          </a:p>
        </p:txBody>
      </p:sp>
      <p:sp>
        <p:nvSpPr>
          <p:cNvPr id="4" name="عنصر نائب لرقم الشريحة 3"/>
          <p:cNvSpPr>
            <a:spLocks noGrp="1"/>
          </p:cNvSpPr>
          <p:nvPr>
            <p:ph type="sldNum" sz="quarter" idx="10"/>
          </p:nvPr>
        </p:nvSpPr>
        <p:spPr/>
        <p:txBody>
          <a:bodyPr/>
          <a:lstStyle/>
          <a:p>
            <a:fld id="{0BC8E18C-6A43-438C-B80D-A4BCE2EC8117}" type="slidenum">
              <a:rPr lang="ar-SY" smtClean="0"/>
              <a:t>53</a:t>
            </a:fld>
            <a:endParaRPr lang="ar-SY"/>
          </a:p>
        </p:txBody>
      </p:sp>
    </p:spTree>
    <p:extLst>
      <p:ext uri="{BB962C8B-B14F-4D97-AF65-F5344CB8AC3E}">
        <p14:creationId xmlns:p14="http://schemas.microsoft.com/office/powerpoint/2010/main" val="2435823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l" rtl="0"/>
            <a:r>
              <a:rPr lang="en-US" dirty="0"/>
              <a:t>Isolation: All patients with acute, potentially infective </a:t>
            </a:r>
            <a:r>
              <a:rPr lang="en-US" dirty="0" err="1"/>
              <a:t>diarrhoea</a:t>
            </a:r>
            <a:r>
              <a:rPr lang="en-US" dirty="0"/>
              <a:t> should be appropriately isolated to </a:t>
            </a:r>
            <a:r>
              <a:rPr lang="en-US" dirty="0" err="1"/>
              <a:t>minimise</a:t>
            </a:r>
            <a:r>
              <a:rPr lang="en-US" dirty="0"/>
              <a:t> person-to-person spread of infection.</a:t>
            </a:r>
          </a:p>
          <a:p>
            <a:pPr algn="l" rtl="0"/>
            <a:r>
              <a:rPr lang="en-US" dirty="0"/>
              <a:t> Fluid replacement: Replace established losses and ongoing losses, as well as normal daily requirements. This may be done with IV fluid or with oral rehydration solution (ORS). One sachet of commercial ORS made up to 200 mL is given for each </a:t>
            </a:r>
            <a:r>
              <a:rPr lang="en-US" dirty="0" err="1"/>
              <a:t>diarrhoea</a:t>
            </a:r>
            <a:r>
              <a:rPr lang="en-US" dirty="0"/>
              <a:t> stool.</a:t>
            </a:r>
          </a:p>
          <a:p>
            <a:endParaRPr lang="ar-SY" dirty="0"/>
          </a:p>
        </p:txBody>
      </p:sp>
      <p:sp>
        <p:nvSpPr>
          <p:cNvPr id="4" name="عنصر نائب لرقم الشريحة 3"/>
          <p:cNvSpPr>
            <a:spLocks noGrp="1"/>
          </p:cNvSpPr>
          <p:nvPr>
            <p:ph type="sldNum" sz="quarter" idx="10"/>
          </p:nvPr>
        </p:nvSpPr>
        <p:spPr/>
        <p:txBody>
          <a:bodyPr/>
          <a:lstStyle/>
          <a:p>
            <a:fld id="{0BC8E18C-6A43-438C-B80D-A4BCE2EC8117}" type="slidenum">
              <a:rPr lang="ar-SY" smtClean="0"/>
              <a:t>54</a:t>
            </a:fld>
            <a:endParaRPr lang="ar-SY"/>
          </a:p>
        </p:txBody>
      </p:sp>
    </p:spTree>
    <p:extLst>
      <p:ext uri="{BB962C8B-B14F-4D97-AF65-F5344CB8AC3E}">
        <p14:creationId xmlns:p14="http://schemas.microsoft.com/office/powerpoint/2010/main" val="1390389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l" rtl="0"/>
            <a:r>
              <a:rPr lang="en-US" dirty="0"/>
              <a:t>This occurs by several routes: </a:t>
            </a:r>
          </a:p>
          <a:p>
            <a:pPr marL="0" indent="0" algn="l" rtl="0">
              <a:buNone/>
            </a:pPr>
            <a:r>
              <a:rPr lang="en-US" dirty="0"/>
              <a:t>● Respiratory – inhalation. </a:t>
            </a:r>
          </a:p>
          <a:p>
            <a:pPr marL="0" indent="0" algn="l" rtl="0">
              <a:buNone/>
            </a:pPr>
            <a:r>
              <a:rPr lang="en-US" dirty="0"/>
              <a:t>● </a:t>
            </a:r>
            <a:r>
              <a:rPr lang="en-US" dirty="0" err="1"/>
              <a:t>Faecal</a:t>
            </a:r>
            <a:r>
              <a:rPr lang="en-US" dirty="0"/>
              <a:t>–oral – ingestion. </a:t>
            </a:r>
          </a:p>
          <a:p>
            <a:pPr marL="0" indent="0" algn="l" rtl="0">
              <a:buNone/>
            </a:pPr>
            <a:r>
              <a:rPr lang="en-US" dirty="0"/>
              <a:t>● Sexually transmitted – via mucous membranes.</a:t>
            </a:r>
          </a:p>
          <a:p>
            <a:pPr marL="0" indent="0" algn="l" rtl="0">
              <a:buNone/>
            </a:pPr>
            <a:r>
              <a:rPr lang="en-US" dirty="0"/>
              <a:t>● Blood-borne – inoculation. </a:t>
            </a:r>
          </a:p>
          <a:p>
            <a:pPr marL="0" indent="0" algn="l" rtl="0">
              <a:buNone/>
            </a:pPr>
            <a:r>
              <a:rPr lang="en-US" dirty="0"/>
              <a:t>● Via vector or fomite: an animal or object bridges the gap between host and reservoir. </a:t>
            </a:r>
          </a:p>
          <a:p>
            <a:pPr marL="0" indent="0" algn="l" rtl="0">
              <a:buNone/>
            </a:pPr>
            <a:r>
              <a:rPr lang="en-US" dirty="0"/>
              <a:t>Health care-acquired infection Health care-acquired infections (HAIs) affect 6–10% of all hospital admissions and create a significant clinical and economic burden. The close proximity of hospital inpatients, the widespread use of antibiotics and the ease of transmission by health-care workers have led to the selection of multidrug-resistant organisms such as MRSA and </a:t>
            </a:r>
            <a:r>
              <a:rPr lang="en-US" dirty="0" err="1"/>
              <a:t>vancomycin</a:t>
            </a:r>
            <a:r>
              <a:rPr lang="en-US" dirty="0"/>
              <a:t>-resistant enterococci (VRE). Spread of these organisms, plus infections such as Clostridium </a:t>
            </a:r>
            <a:r>
              <a:rPr lang="en-US" dirty="0" err="1"/>
              <a:t>difficile</a:t>
            </a:r>
            <a:r>
              <a:rPr lang="en-US" dirty="0"/>
              <a:t> and </a:t>
            </a:r>
            <a:r>
              <a:rPr lang="en-US" dirty="0" err="1"/>
              <a:t>norovirus</a:t>
            </a:r>
            <a:r>
              <a:rPr lang="en-US" dirty="0"/>
              <a:t>, may lead to outbreaks of infection and necessitate ward or hospital </a:t>
            </a:r>
            <a:endParaRPr lang="ar-SY" dirty="0"/>
          </a:p>
        </p:txBody>
      </p:sp>
      <p:sp>
        <p:nvSpPr>
          <p:cNvPr id="4" name="عنصر نائب لرقم الشريحة 3"/>
          <p:cNvSpPr>
            <a:spLocks noGrp="1"/>
          </p:cNvSpPr>
          <p:nvPr>
            <p:ph type="sldNum" sz="quarter" idx="10"/>
          </p:nvPr>
        </p:nvSpPr>
        <p:spPr/>
        <p:txBody>
          <a:bodyPr/>
          <a:lstStyle/>
          <a:p>
            <a:fld id="{0BC8E18C-6A43-438C-B80D-A4BCE2EC8117}" type="slidenum">
              <a:rPr lang="ar-SY" smtClean="0"/>
              <a:t>8</a:t>
            </a:fld>
            <a:endParaRPr lang="ar-SY"/>
          </a:p>
        </p:txBody>
      </p:sp>
    </p:spTree>
    <p:extLst>
      <p:ext uri="{BB962C8B-B14F-4D97-AF65-F5344CB8AC3E}">
        <p14:creationId xmlns:p14="http://schemas.microsoft.com/office/powerpoint/2010/main" val="2194937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l" rtl="0"/>
            <a:r>
              <a:rPr lang="en-US" dirty="0">
                <a:solidFill>
                  <a:srgbClr val="FF0000"/>
                </a:solidFill>
              </a:rPr>
              <a:t>An outbreak </a:t>
            </a:r>
            <a:r>
              <a:rPr lang="en-US" dirty="0"/>
              <a:t>of infection is defined as the occurrence of any disease clearly in excess of normal </a:t>
            </a:r>
            <a:r>
              <a:rPr lang="en-US" u="sng" dirty="0"/>
              <a:t>expectancy</a:t>
            </a:r>
            <a:r>
              <a:rPr lang="en-US" dirty="0"/>
              <a:t>. Confirmation requires evidence of identical genotype in organisms isolated from cases.</a:t>
            </a:r>
          </a:p>
          <a:p>
            <a:pPr algn="l" rtl="0"/>
            <a:r>
              <a:rPr lang="en-US" dirty="0"/>
              <a:t> Cases are sought by testing and then plotted on an outbreak curve. </a:t>
            </a:r>
            <a:r>
              <a:rPr lang="en-US" dirty="0" err="1"/>
              <a:t>Casecontrol</a:t>
            </a:r>
            <a:r>
              <a:rPr lang="en-US" dirty="0"/>
              <a:t> studies may be used to establish the source. Good communication of data to health-care workers is needed to achieve control. Many countries have systems of compulsory notification of contagious conditions to public health authorities to assist outbreak control.</a:t>
            </a:r>
            <a:endParaRPr lang="ar-SY" dirty="0"/>
          </a:p>
          <a:p>
            <a:endParaRPr lang="ar-SY" dirty="0"/>
          </a:p>
        </p:txBody>
      </p:sp>
      <p:sp>
        <p:nvSpPr>
          <p:cNvPr id="4" name="عنصر نائب لرقم الشريحة 3"/>
          <p:cNvSpPr>
            <a:spLocks noGrp="1"/>
          </p:cNvSpPr>
          <p:nvPr>
            <p:ph type="sldNum" sz="quarter" idx="10"/>
          </p:nvPr>
        </p:nvSpPr>
        <p:spPr/>
        <p:txBody>
          <a:bodyPr/>
          <a:lstStyle/>
          <a:p>
            <a:fld id="{0BC8E18C-6A43-438C-B80D-A4BCE2EC8117}" type="slidenum">
              <a:rPr lang="ar-SY" smtClean="0"/>
              <a:t>10</a:t>
            </a:fld>
            <a:endParaRPr lang="ar-SY"/>
          </a:p>
        </p:txBody>
      </p:sp>
    </p:spTree>
    <p:extLst>
      <p:ext uri="{BB962C8B-B14F-4D97-AF65-F5344CB8AC3E}">
        <p14:creationId xmlns:p14="http://schemas.microsoft.com/office/powerpoint/2010/main" val="140858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l" rtl="0"/>
            <a:r>
              <a:rPr lang="en-US" dirty="0">
                <a:solidFill>
                  <a:srgbClr val="FF0000"/>
                </a:solidFill>
              </a:rPr>
              <a:t>Passive </a:t>
            </a:r>
            <a:r>
              <a:rPr lang="en-US" dirty="0" err="1">
                <a:solidFill>
                  <a:srgbClr val="FF0000"/>
                </a:solidFill>
              </a:rPr>
              <a:t>immunisation</a:t>
            </a:r>
            <a:r>
              <a:rPr lang="en-US" dirty="0">
                <a:solidFill>
                  <a:srgbClr val="FF0000"/>
                </a:solidFill>
              </a:rPr>
              <a:t> </a:t>
            </a:r>
            <a:r>
              <a:rPr lang="en-US" dirty="0"/>
              <a:t>means administering </a:t>
            </a:r>
            <a:r>
              <a:rPr lang="en-US" dirty="0">
                <a:solidFill>
                  <a:srgbClr val="FF0000"/>
                </a:solidFill>
              </a:rPr>
              <a:t>antibodies</a:t>
            </a:r>
            <a:r>
              <a:rPr lang="en-US" dirty="0"/>
              <a:t> to a specific pathogen. This produces temporary protection after exposure but, as antibodies are obtained from blood, this may carry risks of bloodborne infection.  </a:t>
            </a:r>
          </a:p>
          <a:p>
            <a:pPr algn="l" rtl="0"/>
            <a:r>
              <a:rPr lang="en-US" dirty="0">
                <a:solidFill>
                  <a:srgbClr val="FF0000"/>
                </a:solidFill>
              </a:rPr>
              <a:t>Active </a:t>
            </a:r>
            <a:r>
              <a:rPr lang="en-US" dirty="0" err="1">
                <a:solidFill>
                  <a:srgbClr val="FF0000"/>
                </a:solidFill>
              </a:rPr>
              <a:t>immunisation</a:t>
            </a:r>
            <a:r>
              <a:rPr lang="en-US" dirty="0">
                <a:solidFill>
                  <a:srgbClr val="FF0000"/>
                </a:solidFill>
              </a:rPr>
              <a:t> </a:t>
            </a:r>
            <a:r>
              <a:rPr lang="en-US" dirty="0"/>
              <a:t>uses whole live attenuated organisms or components of organisms to prevent disease by inducing immunity. Vaccination may be applied to entire populations or to subpopulations at specific risk through travel or occupation. Usually </a:t>
            </a:r>
            <a:r>
              <a:rPr lang="en-US" dirty="0">
                <a:solidFill>
                  <a:srgbClr val="00B0F0"/>
                </a:solidFill>
              </a:rPr>
              <a:t>the goal </a:t>
            </a:r>
            <a:r>
              <a:rPr lang="en-US" dirty="0"/>
              <a:t>is to </a:t>
            </a:r>
            <a:r>
              <a:rPr lang="en-US" u="sng" dirty="0"/>
              <a:t>prevent infection</a:t>
            </a:r>
            <a:r>
              <a:rPr lang="en-US" dirty="0"/>
              <a:t>, but vaccination against human papillomavirus (HPV) was introduced to prevent cervical </a:t>
            </a:r>
            <a:r>
              <a:rPr lang="en-US" u="sng" dirty="0"/>
              <a:t>cancer</a:t>
            </a:r>
            <a:r>
              <a:rPr lang="en-US" dirty="0"/>
              <a:t>. Vaccination is successful when the number of susceptible hosts in a population becomes too low to sustain transmission (herd immunity). Naturally acquired smallpox was eradicated by vaccination in 1980. A similar </a:t>
            </a:r>
            <a:r>
              <a:rPr lang="en-US" dirty="0" err="1"/>
              <a:t>programme</a:t>
            </a:r>
            <a:r>
              <a:rPr lang="en-US" dirty="0"/>
              <a:t> aims to eradicate poliomyelitis.</a:t>
            </a:r>
          </a:p>
          <a:p>
            <a:endParaRPr lang="ar-SY" dirty="0"/>
          </a:p>
        </p:txBody>
      </p:sp>
      <p:sp>
        <p:nvSpPr>
          <p:cNvPr id="4" name="عنصر نائب لرقم الشريحة 3"/>
          <p:cNvSpPr>
            <a:spLocks noGrp="1"/>
          </p:cNvSpPr>
          <p:nvPr>
            <p:ph type="sldNum" sz="quarter" idx="5"/>
          </p:nvPr>
        </p:nvSpPr>
        <p:spPr/>
        <p:txBody>
          <a:bodyPr/>
          <a:lstStyle/>
          <a:p>
            <a:fld id="{0BC8E18C-6A43-438C-B80D-A4BCE2EC8117}" type="slidenum">
              <a:rPr lang="ar-SY" smtClean="0"/>
              <a:t>11</a:t>
            </a:fld>
            <a:endParaRPr lang="ar-SY"/>
          </a:p>
        </p:txBody>
      </p:sp>
    </p:spTree>
    <p:extLst>
      <p:ext uri="{BB962C8B-B14F-4D97-AF65-F5344CB8AC3E}">
        <p14:creationId xmlns:p14="http://schemas.microsoft.com/office/powerpoint/2010/main" val="2692658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err="1"/>
              <a:t>Suureptitious</a:t>
            </a:r>
            <a:r>
              <a:rPr lang="en-US" dirty="0"/>
              <a:t> </a:t>
            </a:r>
            <a:r>
              <a:rPr lang="ar-SY" dirty="0"/>
              <a:t>سري</a:t>
            </a:r>
          </a:p>
          <a:p>
            <a:pPr marL="0" marR="0" indent="0" algn="r" defTabSz="914400" rtl="1" eaLnBrk="1" fontAlgn="auto" latinLnBrk="0" hangingPunct="1">
              <a:lnSpc>
                <a:spcPct val="100000"/>
              </a:lnSpc>
              <a:spcBef>
                <a:spcPts val="0"/>
              </a:spcBef>
              <a:spcAft>
                <a:spcPts val="0"/>
              </a:spcAft>
              <a:buClrTx/>
              <a:buSzTx/>
              <a:buFontTx/>
              <a:buNone/>
              <a:tabLst/>
              <a:defRPr/>
            </a:pPr>
            <a:r>
              <a:rPr lang="en-US" dirty="0"/>
              <a:t>It may be difficult to distinguish symptoms due to infection from those accompanying drug withdrawal.</a:t>
            </a:r>
            <a:endParaRPr lang="ar-SY" dirty="0"/>
          </a:p>
          <a:p>
            <a:endParaRPr lang="ar-SY" dirty="0"/>
          </a:p>
        </p:txBody>
      </p:sp>
      <p:sp>
        <p:nvSpPr>
          <p:cNvPr id="4" name="عنصر نائب لرقم الشريحة 3"/>
          <p:cNvSpPr>
            <a:spLocks noGrp="1"/>
          </p:cNvSpPr>
          <p:nvPr>
            <p:ph type="sldNum" sz="quarter" idx="10"/>
          </p:nvPr>
        </p:nvSpPr>
        <p:spPr/>
        <p:txBody>
          <a:bodyPr/>
          <a:lstStyle/>
          <a:p>
            <a:fld id="{0BC8E18C-6A43-438C-B80D-A4BCE2EC8117}" type="slidenum">
              <a:rPr lang="ar-SY" smtClean="0"/>
              <a:t>28</a:t>
            </a:fld>
            <a:endParaRPr lang="ar-SY"/>
          </a:p>
        </p:txBody>
      </p:sp>
    </p:spTree>
    <p:extLst>
      <p:ext uri="{BB962C8B-B14F-4D97-AF65-F5344CB8AC3E}">
        <p14:creationId xmlns:p14="http://schemas.microsoft.com/office/powerpoint/2010/main" val="2804050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indent="0" algn="l" rtl="0">
              <a:buNone/>
            </a:pPr>
            <a:r>
              <a:rPr lang="en-US" sz="1200" dirty="0"/>
              <a:t>● Rashes. </a:t>
            </a:r>
          </a:p>
          <a:p>
            <a:pPr marL="0" indent="0" algn="l" rtl="0">
              <a:buNone/>
            </a:pPr>
            <a:r>
              <a:rPr lang="en-US" sz="1200" dirty="0"/>
              <a:t>● Injection site abscess.</a:t>
            </a:r>
          </a:p>
          <a:p>
            <a:pPr marL="0" indent="0" algn="l" rtl="0">
              <a:buNone/>
            </a:pPr>
            <a:r>
              <a:rPr lang="en-US" sz="1200" dirty="0"/>
              <a:t> ● Joint pain or swelling from injection. </a:t>
            </a:r>
          </a:p>
          <a:p>
            <a:pPr marL="0" indent="0" algn="l" rtl="0">
              <a:buNone/>
            </a:pPr>
            <a:r>
              <a:rPr lang="en-US" sz="1200" dirty="0"/>
              <a:t>● DVT or compartment syndrome in the legs. </a:t>
            </a:r>
          </a:p>
          <a:p>
            <a:pPr marL="0" indent="0" algn="l" rtl="0">
              <a:buNone/>
            </a:pPr>
            <a:r>
              <a:rPr lang="en-US" sz="1200" dirty="0"/>
              <a:t>● Local tenderness or referred pain from an abscess site, e.g. flexion at the  hip eliciting back pain is indicative of </a:t>
            </a:r>
            <a:r>
              <a:rPr lang="en-US" sz="1200" dirty="0" err="1"/>
              <a:t>ilio</a:t>
            </a:r>
            <a:r>
              <a:rPr lang="en-US" sz="1200" dirty="0"/>
              <a:t>-psoas abscess. </a:t>
            </a:r>
          </a:p>
          <a:p>
            <a:pPr marL="0" indent="0" algn="l" rtl="0">
              <a:buNone/>
            </a:pPr>
            <a:r>
              <a:rPr lang="en-US" sz="1200" dirty="0"/>
              <a:t>● New murmurs or evidence of cardiac </a:t>
            </a:r>
            <a:r>
              <a:rPr lang="en-US" sz="1200" dirty="0" err="1"/>
              <a:t>decompensation</a:t>
            </a:r>
            <a:r>
              <a:rPr lang="en-US" sz="1200" dirty="0"/>
              <a:t>: may suggest either right- or left-sided endocarditis (check nails for splinter </a:t>
            </a:r>
            <a:r>
              <a:rPr lang="en-US" sz="1200" dirty="0" err="1"/>
              <a:t>haemorrhages</a:t>
            </a:r>
            <a:r>
              <a:rPr lang="en-US" sz="1200" dirty="0"/>
              <a:t>), or the cardiomyopathy of </a:t>
            </a:r>
            <a:r>
              <a:rPr lang="en-US" sz="1200" dirty="0" err="1"/>
              <a:t>generalised</a:t>
            </a:r>
            <a:r>
              <a:rPr lang="en-US" sz="1200" dirty="0"/>
              <a:t> sepsis. </a:t>
            </a:r>
          </a:p>
          <a:p>
            <a:pPr algn="l" rtl="0"/>
            <a:r>
              <a:rPr lang="en-US" sz="1200" dirty="0"/>
              <a:t>The JVP may show V waves in tricuspid endocarditis. Pleural rub or effusion is seen in DVT with PE, or septic emboli from endocarditis or infected DVT.  </a:t>
            </a:r>
          </a:p>
          <a:p>
            <a:endParaRPr lang="ar-SY" dirty="0"/>
          </a:p>
        </p:txBody>
      </p:sp>
      <p:sp>
        <p:nvSpPr>
          <p:cNvPr id="4" name="عنصر نائب لرقم الشريحة 3"/>
          <p:cNvSpPr>
            <a:spLocks noGrp="1"/>
          </p:cNvSpPr>
          <p:nvPr>
            <p:ph type="sldNum" sz="quarter" idx="10"/>
          </p:nvPr>
        </p:nvSpPr>
        <p:spPr/>
        <p:txBody>
          <a:bodyPr/>
          <a:lstStyle/>
          <a:p>
            <a:fld id="{0BC8E18C-6A43-438C-B80D-A4BCE2EC8117}" type="slidenum">
              <a:rPr lang="ar-SY" smtClean="0"/>
              <a:t>29</a:t>
            </a:fld>
            <a:endParaRPr lang="ar-SY"/>
          </a:p>
        </p:txBody>
      </p:sp>
    </p:spTree>
    <p:extLst>
      <p:ext uri="{BB962C8B-B14F-4D97-AF65-F5344CB8AC3E}">
        <p14:creationId xmlns:p14="http://schemas.microsoft.com/office/powerpoint/2010/main" val="3752669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en-US" dirty="0"/>
              <a:t>These may be distinguished by history, and careful examination may reveal where infection has breached the skin or mucosal barriers. Blood and urine cultures, with imaging – including chest CT and virology of nasopharyngeal aspirates – may reveal the nature and site of infection.</a:t>
            </a:r>
            <a:endParaRPr lang="ar-SY" dirty="0"/>
          </a:p>
          <a:p>
            <a:endParaRPr lang="ar-SY" dirty="0"/>
          </a:p>
        </p:txBody>
      </p:sp>
      <p:sp>
        <p:nvSpPr>
          <p:cNvPr id="4" name="عنصر نائب لرقم الشريحة 3"/>
          <p:cNvSpPr>
            <a:spLocks noGrp="1"/>
          </p:cNvSpPr>
          <p:nvPr>
            <p:ph type="sldNum" sz="quarter" idx="10"/>
          </p:nvPr>
        </p:nvSpPr>
        <p:spPr/>
        <p:txBody>
          <a:bodyPr/>
          <a:lstStyle/>
          <a:p>
            <a:fld id="{0BC8E18C-6A43-438C-B80D-A4BCE2EC8117}" type="slidenum">
              <a:rPr lang="ar-SY" smtClean="0"/>
              <a:t>31</a:t>
            </a:fld>
            <a:endParaRPr lang="ar-SY"/>
          </a:p>
        </p:txBody>
      </p:sp>
    </p:spTree>
    <p:extLst>
      <p:ext uri="{BB962C8B-B14F-4D97-AF65-F5344CB8AC3E}">
        <p14:creationId xmlns:p14="http://schemas.microsoft.com/office/powerpoint/2010/main" val="1934461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a:t>cryptosporidium</a:t>
            </a:r>
            <a:endParaRPr lang="ar-SY" dirty="0"/>
          </a:p>
        </p:txBody>
      </p:sp>
      <p:sp>
        <p:nvSpPr>
          <p:cNvPr id="4" name="عنصر نائب لرقم الشريحة 3"/>
          <p:cNvSpPr>
            <a:spLocks noGrp="1"/>
          </p:cNvSpPr>
          <p:nvPr>
            <p:ph type="sldNum" sz="quarter" idx="5"/>
          </p:nvPr>
        </p:nvSpPr>
        <p:spPr/>
        <p:txBody>
          <a:bodyPr/>
          <a:lstStyle/>
          <a:p>
            <a:fld id="{0BC8E18C-6A43-438C-B80D-A4BCE2EC8117}" type="slidenum">
              <a:rPr lang="ar-SY" smtClean="0"/>
              <a:t>43</a:t>
            </a:fld>
            <a:endParaRPr lang="ar-SY"/>
          </a:p>
        </p:txBody>
      </p:sp>
    </p:spTree>
    <p:extLst>
      <p:ext uri="{BB962C8B-B14F-4D97-AF65-F5344CB8AC3E}">
        <p14:creationId xmlns:p14="http://schemas.microsoft.com/office/powerpoint/2010/main" val="1868850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en-US" dirty="0"/>
              <a:t>cryptosporidium</a:t>
            </a:r>
            <a:endParaRPr lang="ar-SY" dirty="0"/>
          </a:p>
          <a:p>
            <a:endParaRPr lang="ar-SY" dirty="0"/>
          </a:p>
        </p:txBody>
      </p:sp>
      <p:sp>
        <p:nvSpPr>
          <p:cNvPr id="4" name="عنصر نائب لرقم الشريحة 3"/>
          <p:cNvSpPr>
            <a:spLocks noGrp="1"/>
          </p:cNvSpPr>
          <p:nvPr>
            <p:ph type="sldNum" sz="quarter" idx="5"/>
          </p:nvPr>
        </p:nvSpPr>
        <p:spPr/>
        <p:txBody>
          <a:bodyPr/>
          <a:lstStyle/>
          <a:p>
            <a:fld id="{0BC8E18C-6A43-438C-B80D-A4BCE2EC8117}" type="slidenum">
              <a:rPr lang="ar-SY" smtClean="0"/>
              <a:t>44</a:t>
            </a:fld>
            <a:endParaRPr lang="ar-SY"/>
          </a:p>
        </p:txBody>
      </p:sp>
    </p:spTree>
    <p:extLst>
      <p:ext uri="{BB962C8B-B14F-4D97-AF65-F5344CB8AC3E}">
        <p14:creationId xmlns:p14="http://schemas.microsoft.com/office/powerpoint/2010/main" val="444730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a:t>انقر لتحرير نمط العنوان الرئيسي</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a:t>انقر لتحرير نمط العنوان الثانوي الرئيسي</a:t>
            </a:r>
            <a:endParaRPr kumimoji="0" lang="en-US"/>
          </a:p>
        </p:txBody>
      </p:sp>
      <p:sp>
        <p:nvSpPr>
          <p:cNvPr id="30" name="Date Placeholder 29"/>
          <p:cNvSpPr>
            <a:spLocks noGrp="1"/>
          </p:cNvSpPr>
          <p:nvPr>
            <p:ph type="dt" sz="half" idx="10"/>
          </p:nvPr>
        </p:nvSpPr>
        <p:spPr/>
        <p:txBody>
          <a:bodyPr/>
          <a:lstStyle/>
          <a:p>
            <a:fld id="{AD3DC75C-590B-4EFD-A882-64E6AF76CAC2}" type="datetimeFigureOut">
              <a:rPr lang="ar-SY" smtClean="0"/>
              <a:t>24/02/1444</a:t>
            </a:fld>
            <a:endParaRPr lang="ar-SY"/>
          </a:p>
        </p:txBody>
      </p:sp>
      <p:sp>
        <p:nvSpPr>
          <p:cNvPr id="19" name="Footer Placeholder 18"/>
          <p:cNvSpPr>
            <a:spLocks noGrp="1"/>
          </p:cNvSpPr>
          <p:nvPr>
            <p:ph type="ftr" sz="quarter" idx="11"/>
          </p:nvPr>
        </p:nvSpPr>
        <p:spPr/>
        <p:txBody>
          <a:bodyPr/>
          <a:lstStyle/>
          <a:p>
            <a:endParaRPr lang="ar-SY"/>
          </a:p>
        </p:txBody>
      </p:sp>
      <p:sp>
        <p:nvSpPr>
          <p:cNvPr id="27" name="Slide Number Placeholder 26"/>
          <p:cNvSpPr>
            <a:spLocks noGrp="1"/>
          </p:cNvSpPr>
          <p:nvPr>
            <p:ph type="sldNum" sz="quarter" idx="12"/>
          </p:nvPr>
        </p:nvSpPr>
        <p:spPr/>
        <p:txBody>
          <a:bodyPr/>
          <a:lstStyle/>
          <a:p>
            <a:fld id="{930989D3-63E5-46B0-ABD6-44C31C8F613A}" type="slidenum">
              <a:rPr lang="ar-SY" smtClean="0"/>
              <a:t>‹#›</a:t>
            </a:fld>
            <a:endParaRPr lang="ar-SY"/>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a:t>انقر لتحرير نمط العنوان الرئيسي</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Date Placeholder 3"/>
          <p:cNvSpPr>
            <a:spLocks noGrp="1"/>
          </p:cNvSpPr>
          <p:nvPr>
            <p:ph type="dt" sz="half" idx="10"/>
          </p:nvPr>
        </p:nvSpPr>
        <p:spPr/>
        <p:txBody>
          <a:bodyPr/>
          <a:lstStyle/>
          <a:p>
            <a:fld id="{AD3DC75C-590B-4EFD-A882-64E6AF76CAC2}" type="datetimeFigureOut">
              <a:rPr lang="ar-SY" smtClean="0"/>
              <a:t>24/02/1444</a:t>
            </a:fld>
            <a:endParaRPr lang="ar-SY"/>
          </a:p>
        </p:txBody>
      </p:sp>
      <p:sp>
        <p:nvSpPr>
          <p:cNvPr id="5" name="Footer Placeholder 4"/>
          <p:cNvSpPr>
            <a:spLocks noGrp="1"/>
          </p:cNvSpPr>
          <p:nvPr>
            <p:ph type="ftr" sz="quarter" idx="11"/>
          </p:nvPr>
        </p:nvSpPr>
        <p:spPr/>
        <p:txBody>
          <a:bodyPr/>
          <a:lstStyle/>
          <a:p>
            <a:endParaRPr lang="ar-SY"/>
          </a:p>
        </p:txBody>
      </p:sp>
      <p:sp>
        <p:nvSpPr>
          <p:cNvPr id="6" name="Slide Number Placeholder 5"/>
          <p:cNvSpPr>
            <a:spLocks noGrp="1"/>
          </p:cNvSpPr>
          <p:nvPr>
            <p:ph type="sldNum" sz="quarter" idx="12"/>
          </p:nvPr>
        </p:nvSpPr>
        <p:spPr/>
        <p:txBody>
          <a:bodyPr/>
          <a:lstStyle/>
          <a:p>
            <a:fld id="{930989D3-63E5-46B0-ABD6-44C31C8F613A}" type="slidenum">
              <a:rPr lang="ar-SY" smtClean="0"/>
              <a:t>‹#›</a:t>
            </a:fld>
            <a:endParaRPr lang="ar-S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ar-SA"/>
              <a:t>انقر لتحرير نمط العنوان الرئيسي</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Date Placeholder 3"/>
          <p:cNvSpPr>
            <a:spLocks noGrp="1"/>
          </p:cNvSpPr>
          <p:nvPr>
            <p:ph type="dt" sz="half" idx="10"/>
          </p:nvPr>
        </p:nvSpPr>
        <p:spPr/>
        <p:txBody>
          <a:bodyPr/>
          <a:lstStyle/>
          <a:p>
            <a:fld id="{AD3DC75C-590B-4EFD-A882-64E6AF76CAC2}" type="datetimeFigureOut">
              <a:rPr lang="ar-SY" smtClean="0"/>
              <a:t>24/02/1444</a:t>
            </a:fld>
            <a:endParaRPr lang="ar-SY"/>
          </a:p>
        </p:txBody>
      </p:sp>
      <p:sp>
        <p:nvSpPr>
          <p:cNvPr id="5" name="Footer Placeholder 4"/>
          <p:cNvSpPr>
            <a:spLocks noGrp="1"/>
          </p:cNvSpPr>
          <p:nvPr>
            <p:ph type="ftr" sz="quarter" idx="11"/>
          </p:nvPr>
        </p:nvSpPr>
        <p:spPr/>
        <p:txBody>
          <a:bodyPr/>
          <a:lstStyle/>
          <a:p>
            <a:endParaRPr lang="ar-SY"/>
          </a:p>
        </p:txBody>
      </p:sp>
      <p:sp>
        <p:nvSpPr>
          <p:cNvPr id="6" name="Slide Number Placeholder 5"/>
          <p:cNvSpPr>
            <a:spLocks noGrp="1"/>
          </p:cNvSpPr>
          <p:nvPr>
            <p:ph type="sldNum" sz="quarter" idx="12"/>
          </p:nvPr>
        </p:nvSpPr>
        <p:spPr/>
        <p:txBody>
          <a:bodyPr/>
          <a:lstStyle/>
          <a:p>
            <a:fld id="{930989D3-63E5-46B0-ABD6-44C31C8F613A}" type="slidenum">
              <a:rPr lang="ar-SY" smtClean="0"/>
              <a:t>‹#›</a:t>
            </a:fld>
            <a:endParaRPr lang="ar-SY"/>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a:t>انقر لتحرير نمط العنوان الرئيسي</a:t>
            </a:r>
            <a:endParaRPr kumimoji="0" lang="en-US"/>
          </a:p>
        </p:txBody>
      </p:sp>
      <p:sp>
        <p:nvSpPr>
          <p:cNvPr id="3" name="Content Placeholder 2"/>
          <p:cNvSpPr>
            <a:spLocks noGrp="1"/>
          </p:cNvSpPr>
          <p:nvPr>
            <p:ph idx="1"/>
          </p:nvPr>
        </p:nvSpPr>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Date Placeholder 3"/>
          <p:cNvSpPr>
            <a:spLocks noGrp="1"/>
          </p:cNvSpPr>
          <p:nvPr>
            <p:ph type="dt" sz="half" idx="10"/>
          </p:nvPr>
        </p:nvSpPr>
        <p:spPr/>
        <p:txBody>
          <a:bodyPr/>
          <a:lstStyle/>
          <a:p>
            <a:fld id="{AD3DC75C-590B-4EFD-A882-64E6AF76CAC2}" type="datetimeFigureOut">
              <a:rPr lang="ar-SY" smtClean="0"/>
              <a:t>24/02/1444</a:t>
            </a:fld>
            <a:endParaRPr lang="ar-SY"/>
          </a:p>
        </p:txBody>
      </p:sp>
      <p:sp>
        <p:nvSpPr>
          <p:cNvPr id="5" name="Footer Placeholder 4"/>
          <p:cNvSpPr>
            <a:spLocks noGrp="1"/>
          </p:cNvSpPr>
          <p:nvPr>
            <p:ph type="ftr" sz="quarter" idx="11"/>
          </p:nvPr>
        </p:nvSpPr>
        <p:spPr/>
        <p:txBody>
          <a:bodyPr/>
          <a:lstStyle/>
          <a:p>
            <a:endParaRPr lang="ar-SY"/>
          </a:p>
        </p:txBody>
      </p:sp>
      <p:sp>
        <p:nvSpPr>
          <p:cNvPr id="6" name="Slide Number Placeholder 5"/>
          <p:cNvSpPr>
            <a:spLocks noGrp="1"/>
          </p:cNvSpPr>
          <p:nvPr>
            <p:ph type="sldNum" sz="quarter" idx="12"/>
          </p:nvPr>
        </p:nvSpPr>
        <p:spPr/>
        <p:txBody>
          <a:bodyPr/>
          <a:lstStyle/>
          <a:p>
            <a:fld id="{930989D3-63E5-46B0-ABD6-44C31C8F613A}" type="slidenum">
              <a:rPr lang="ar-SY" smtClean="0"/>
              <a:t>‹#›</a:t>
            </a:fld>
            <a:endParaRPr lang="ar-SY"/>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a:t>انقر لتحرير نمط العنوان الرئيسي</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a:t>انقر لتحرير أنماط النص الرئيسي</a:t>
            </a:r>
          </a:p>
        </p:txBody>
      </p:sp>
      <p:sp>
        <p:nvSpPr>
          <p:cNvPr id="4" name="Date Placeholder 3"/>
          <p:cNvSpPr>
            <a:spLocks noGrp="1"/>
          </p:cNvSpPr>
          <p:nvPr>
            <p:ph type="dt" sz="half" idx="10"/>
          </p:nvPr>
        </p:nvSpPr>
        <p:spPr/>
        <p:txBody>
          <a:bodyPr/>
          <a:lstStyle/>
          <a:p>
            <a:fld id="{AD3DC75C-590B-4EFD-A882-64E6AF76CAC2}" type="datetimeFigureOut">
              <a:rPr lang="ar-SY" smtClean="0"/>
              <a:t>24/02/1444</a:t>
            </a:fld>
            <a:endParaRPr lang="ar-SY"/>
          </a:p>
        </p:txBody>
      </p:sp>
      <p:sp>
        <p:nvSpPr>
          <p:cNvPr id="5" name="Footer Placeholder 4"/>
          <p:cNvSpPr>
            <a:spLocks noGrp="1"/>
          </p:cNvSpPr>
          <p:nvPr>
            <p:ph type="ftr" sz="quarter" idx="11"/>
          </p:nvPr>
        </p:nvSpPr>
        <p:spPr/>
        <p:txBody>
          <a:bodyPr/>
          <a:lstStyle/>
          <a:p>
            <a:endParaRPr lang="ar-SY"/>
          </a:p>
        </p:txBody>
      </p:sp>
      <p:sp>
        <p:nvSpPr>
          <p:cNvPr id="6" name="Slide Number Placeholder 5"/>
          <p:cNvSpPr>
            <a:spLocks noGrp="1"/>
          </p:cNvSpPr>
          <p:nvPr>
            <p:ph type="sldNum" sz="quarter" idx="12"/>
          </p:nvPr>
        </p:nvSpPr>
        <p:spPr/>
        <p:txBody>
          <a:bodyPr/>
          <a:lstStyle/>
          <a:p>
            <a:fld id="{930989D3-63E5-46B0-ABD6-44C31C8F613A}" type="slidenum">
              <a:rPr lang="ar-SY" smtClean="0"/>
              <a:t>‹#›</a:t>
            </a:fld>
            <a:endParaRPr lang="ar-SY"/>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ar-SA"/>
              <a:t>انقر لتحرير نمط العنوان الرئيسي</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Date Placeholder 4"/>
          <p:cNvSpPr>
            <a:spLocks noGrp="1"/>
          </p:cNvSpPr>
          <p:nvPr>
            <p:ph type="dt" sz="half" idx="10"/>
          </p:nvPr>
        </p:nvSpPr>
        <p:spPr/>
        <p:txBody>
          <a:bodyPr/>
          <a:lstStyle/>
          <a:p>
            <a:fld id="{AD3DC75C-590B-4EFD-A882-64E6AF76CAC2}" type="datetimeFigureOut">
              <a:rPr lang="ar-SY" smtClean="0"/>
              <a:t>24/02/1444</a:t>
            </a:fld>
            <a:endParaRPr lang="ar-SY"/>
          </a:p>
        </p:txBody>
      </p:sp>
      <p:sp>
        <p:nvSpPr>
          <p:cNvPr id="6" name="Footer Placeholder 5"/>
          <p:cNvSpPr>
            <a:spLocks noGrp="1"/>
          </p:cNvSpPr>
          <p:nvPr>
            <p:ph type="ftr" sz="quarter" idx="11"/>
          </p:nvPr>
        </p:nvSpPr>
        <p:spPr/>
        <p:txBody>
          <a:bodyPr/>
          <a:lstStyle/>
          <a:p>
            <a:endParaRPr lang="ar-SY"/>
          </a:p>
        </p:txBody>
      </p:sp>
      <p:sp>
        <p:nvSpPr>
          <p:cNvPr id="7" name="Slide Number Placeholder 6"/>
          <p:cNvSpPr>
            <a:spLocks noGrp="1"/>
          </p:cNvSpPr>
          <p:nvPr>
            <p:ph type="sldNum" sz="quarter" idx="12"/>
          </p:nvPr>
        </p:nvSpPr>
        <p:spPr/>
        <p:txBody>
          <a:bodyPr/>
          <a:lstStyle/>
          <a:p>
            <a:fld id="{930989D3-63E5-46B0-ABD6-44C31C8F613A}" type="slidenum">
              <a:rPr lang="ar-SY" smtClean="0"/>
              <a:t>‹#›</a:t>
            </a:fld>
            <a:endParaRPr lang="ar-SY"/>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ar-SA"/>
              <a:t>انقر لتحرير نمط العنوان الرئيسي</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7" name="Date Placeholder 6"/>
          <p:cNvSpPr>
            <a:spLocks noGrp="1"/>
          </p:cNvSpPr>
          <p:nvPr>
            <p:ph type="dt" sz="half" idx="10"/>
          </p:nvPr>
        </p:nvSpPr>
        <p:spPr/>
        <p:txBody>
          <a:bodyPr/>
          <a:lstStyle/>
          <a:p>
            <a:fld id="{AD3DC75C-590B-4EFD-A882-64E6AF76CAC2}" type="datetimeFigureOut">
              <a:rPr lang="ar-SY" smtClean="0"/>
              <a:t>24/02/1444</a:t>
            </a:fld>
            <a:endParaRPr lang="ar-SY"/>
          </a:p>
        </p:txBody>
      </p:sp>
      <p:sp>
        <p:nvSpPr>
          <p:cNvPr id="8" name="Footer Placeholder 7"/>
          <p:cNvSpPr>
            <a:spLocks noGrp="1"/>
          </p:cNvSpPr>
          <p:nvPr>
            <p:ph type="ftr" sz="quarter" idx="11"/>
          </p:nvPr>
        </p:nvSpPr>
        <p:spPr/>
        <p:txBody>
          <a:bodyPr/>
          <a:lstStyle/>
          <a:p>
            <a:endParaRPr lang="ar-SY"/>
          </a:p>
        </p:txBody>
      </p:sp>
      <p:sp>
        <p:nvSpPr>
          <p:cNvPr id="9" name="Slide Number Placeholder 8"/>
          <p:cNvSpPr>
            <a:spLocks noGrp="1"/>
          </p:cNvSpPr>
          <p:nvPr>
            <p:ph type="sldNum" sz="quarter" idx="12"/>
          </p:nvPr>
        </p:nvSpPr>
        <p:spPr/>
        <p:txBody>
          <a:bodyPr/>
          <a:lstStyle/>
          <a:p>
            <a:fld id="{930989D3-63E5-46B0-ABD6-44C31C8F613A}" type="slidenum">
              <a:rPr lang="ar-SY" smtClean="0"/>
              <a:t>‹#›</a:t>
            </a:fld>
            <a:endParaRPr lang="ar-SY"/>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a:t>انقر لتحرير نمط العنوان الرئيسي</a:t>
            </a:r>
            <a:endParaRPr kumimoji="0" lang="en-US"/>
          </a:p>
        </p:txBody>
      </p:sp>
      <p:sp>
        <p:nvSpPr>
          <p:cNvPr id="3" name="Date Placeholder 2"/>
          <p:cNvSpPr>
            <a:spLocks noGrp="1"/>
          </p:cNvSpPr>
          <p:nvPr>
            <p:ph type="dt" sz="half" idx="10"/>
          </p:nvPr>
        </p:nvSpPr>
        <p:spPr/>
        <p:txBody>
          <a:bodyPr/>
          <a:lstStyle/>
          <a:p>
            <a:fld id="{AD3DC75C-590B-4EFD-A882-64E6AF76CAC2}" type="datetimeFigureOut">
              <a:rPr lang="ar-SY" smtClean="0"/>
              <a:t>24/02/1444</a:t>
            </a:fld>
            <a:endParaRPr lang="ar-SY"/>
          </a:p>
        </p:txBody>
      </p:sp>
      <p:sp>
        <p:nvSpPr>
          <p:cNvPr id="4" name="Footer Placeholder 3"/>
          <p:cNvSpPr>
            <a:spLocks noGrp="1"/>
          </p:cNvSpPr>
          <p:nvPr>
            <p:ph type="ftr" sz="quarter" idx="11"/>
          </p:nvPr>
        </p:nvSpPr>
        <p:spPr/>
        <p:txBody>
          <a:bodyPr/>
          <a:lstStyle/>
          <a:p>
            <a:endParaRPr lang="ar-SY"/>
          </a:p>
        </p:txBody>
      </p:sp>
      <p:sp>
        <p:nvSpPr>
          <p:cNvPr id="5" name="Slide Number Placeholder 4"/>
          <p:cNvSpPr>
            <a:spLocks noGrp="1"/>
          </p:cNvSpPr>
          <p:nvPr>
            <p:ph type="sldNum" sz="quarter" idx="12"/>
          </p:nvPr>
        </p:nvSpPr>
        <p:spPr/>
        <p:txBody>
          <a:bodyPr/>
          <a:lstStyle/>
          <a:p>
            <a:fld id="{930989D3-63E5-46B0-ABD6-44C31C8F613A}" type="slidenum">
              <a:rPr lang="ar-SY" smtClean="0"/>
              <a:t>‹#›</a:t>
            </a:fld>
            <a:endParaRPr lang="ar-S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3DC75C-590B-4EFD-A882-64E6AF76CAC2}" type="datetimeFigureOut">
              <a:rPr lang="ar-SY" smtClean="0"/>
              <a:t>24/02/1444</a:t>
            </a:fld>
            <a:endParaRPr lang="ar-SY"/>
          </a:p>
        </p:txBody>
      </p:sp>
      <p:sp>
        <p:nvSpPr>
          <p:cNvPr id="3" name="Footer Placeholder 2"/>
          <p:cNvSpPr>
            <a:spLocks noGrp="1"/>
          </p:cNvSpPr>
          <p:nvPr>
            <p:ph type="ftr" sz="quarter" idx="11"/>
          </p:nvPr>
        </p:nvSpPr>
        <p:spPr/>
        <p:txBody>
          <a:bodyPr/>
          <a:lstStyle/>
          <a:p>
            <a:endParaRPr lang="ar-SY"/>
          </a:p>
        </p:txBody>
      </p:sp>
      <p:sp>
        <p:nvSpPr>
          <p:cNvPr id="4" name="Slide Number Placeholder 3"/>
          <p:cNvSpPr>
            <a:spLocks noGrp="1"/>
          </p:cNvSpPr>
          <p:nvPr>
            <p:ph type="sldNum" sz="quarter" idx="12"/>
          </p:nvPr>
        </p:nvSpPr>
        <p:spPr/>
        <p:txBody>
          <a:bodyPr/>
          <a:lstStyle/>
          <a:p>
            <a:fld id="{930989D3-63E5-46B0-ABD6-44C31C8F613A}" type="slidenum">
              <a:rPr lang="ar-SY" smtClean="0"/>
              <a:t>‹#›</a:t>
            </a:fld>
            <a:endParaRPr lang="ar-S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a:t>انقر لتحرير نمط العنوان الرئيسي</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a:t>انقر لتحرير أنماط النص الرئيسي</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Date Placeholder 4"/>
          <p:cNvSpPr>
            <a:spLocks noGrp="1"/>
          </p:cNvSpPr>
          <p:nvPr>
            <p:ph type="dt" sz="half" idx="10"/>
          </p:nvPr>
        </p:nvSpPr>
        <p:spPr/>
        <p:txBody>
          <a:bodyPr/>
          <a:lstStyle/>
          <a:p>
            <a:fld id="{AD3DC75C-590B-4EFD-A882-64E6AF76CAC2}" type="datetimeFigureOut">
              <a:rPr lang="ar-SY" smtClean="0"/>
              <a:t>24/02/1444</a:t>
            </a:fld>
            <a:endParaRPr lang="ar-SY"/>
          </a:p>
        </p:txBody>
      </p:sp>
      <p:sp>
        <p:nvSpPr>
          <p:cNvPr id="6" name="Footer Placeholder 5"/>
          <p:cNvSpPr>
            <a:spLocks noGrp="1"/>
          </p:cNvSpPr>
          <p:nvPr>
            <p:ph type="ftr" sz="quarter" idx="11"/>
          </p:nvPr>
        </p:nvSpPr>
        <p:spPr/>
        <p:txBody>
          <a:bodyPr/>
          <a:lstStyle/>
          <a:p>
            <a:endParaRPr lang="ar-SY"/>
          </a:p>
        </p:txBody>
      </p:sp>
      <p:sp>
        <p:nvSpPr>
          <p:cNvPr id="7" name="Slide Number Placeholder 6"/>
          <p:cNvSpPr>
            <a:spLocks noGrp="1"/>
          </p:cNvSpPr>
          <p:nvPr>
            <p:ph type="sldNum" sz="quarter" idx="12"/>
          </p:nvPr>
        </p:nvSpPr>
        <p:spPr/>
        <p:txBody>
          <a:bodyPr/>
          <a:lstStyle/>
          <a:p>
            <a:fld id="{930989D3-63E5-46B0-ABD6-44C31C8F613A}" type="slidenum">
              <a:rPr lang="ar-SY" smtClean="0"/>
              <a:t>‹#›</a:t>
            </a:fld>
            <a:endParaRPr lang="ar-S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a:t>انقر لتحرير نمط العنوان الرئيسي</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a:t>انقر لتحرير أنماط النص الرئيسي</a:t>
            </a:r>
          </a:p>
        </p:txBody>
      </p:sp>
      <p:sp>
        <p:nvSpPr>
          <p:cNvPr id="5" name="Date Placeholder 4"/>
          <p:cNvSpPr>
            <a:spLocks noGrp="1"/>
          </p:cNvSpPr>
          <p:nvPr>
            <p:ph type="dt" sz="half" idx="10"/>
          </p:nvPr>
        </p:nvSpPr>
        <p:spPr/>
        <p:txBody>
          <a:bodyPr/>
          <a:lstStyle/>
          <a:p>
            <a:fld id="{AD3DC75C-590B-4EFD-A882-64E6AF76CAC2}" type="datetimeFigureOut">
              <a:rPr lang="ar-SY" smtClean="0"/>
              <a:t>24/02/1444</a:t>
            </a:fld>
            <a:endParaRPr lang="ar-SY"/>
          </a:p>
        </p:txBody>
      </p:sp>
      <p:sp>
        <p:nvSpPr>
          <p:cNvPr id="6" name="Footer Placeholder 5"/>
          <p:cNvSpPr>
            <a:spLocks noGrp="1"/>
          </p:cNvSpPr>
          <p:nvPr>
            <p:ph type="ftr" sz="quarter" idx="11"/>
          </p:nvPr>
        </p:nvSpPr>
        <p:spPr/>
        <p:txBody>
          <a:bodyPr/>
          <a:lstStyle/>
          <a:p>
            <a:endParaRPr lang="ar-SY"/>
          </a:p>
        </p:txBody>
      </p:sp>
      <p:sp>
        <p:nvSpPr>
          <p:cNvPr id="7" name="Slide Number Placeholder 6"/>
          <p:cNvSpPr>
            <a:spLocks noGrp="1"/>
          </p:cNvSpPr>
          <p:nvPr>
            <p:ph type="sldNum" sz="quarter" idx="12"/>
          </p:nvPr>
        </p:nvSpPr>
        <p:spPr>
          <a:xfrm>
            <a:off x="8077200" y="6356350"/>
            <a:ext cx="609600" cy="365125"/>
          </a:xfrm>
        </p:spPr>
        <p:txBody>
          <a:bodyPr/>
          <a:lstStyle/>
          <a:p>
            <a:fld id="{930989D3-63E5-46B0-ABD6-44C31C8F613A}" type="slidenum">
              <a:rPr lang="ar-SY" smtClean="0"/>
              <a:t>‹#›</a:t>
            </a:fld>
            <a:endParaRPr lang="ar-SY"/>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a:t>انقر فوق الأيقونة لإضافة صورة</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a:t>انقر لتحرير نمط العنوان الرئيسي</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a:t>انقر لتحرير أنماط النص الرئيسي</a:t>
            </a:r>
          </a:p>
          <a:p>
            <a:pPr lvl="1" eaLnBrk="1" latinLnBrk="0" hangingPunct="1"/>
            <a:r>
              <a:rPr kumimoji="0" lang="ar-SA"/>
              <a:t>المستوى الثاني</a:t>
            </a:r>
          </a:p>
          <a:p>
            <a:pPr lvl="2" eaLnBrk="1" latinLnBrk="0" hangingPunct="1"/>
            <a:r>
              <a:rPr kumimoji="0" lang="ar-SA"/>
              <a:t>المستوى الثالث</a:t>
            </a:r>
          </a:p>
          <a:p>
            <a:pPr lvl="3" eaLnBrk="1" latinLnBrk="0" hangingPunct="1"/>
            <a:r>
              <a:rPr kumimoji="0" lang="ar-SA"/>
              <a:t>المستوى الرابع</a:t>
            </a:r>
          </a:p>
          <a:p>
            <a:pPr lvl="4" eaLnBrk="1" latinLnBrk="0" hangingPunct="1"/>
            <a:r>
              <a:rPr kumimoji="0" lang="ar-SA"/>
              <a:t>المستوى الخامس</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D3DC75C-590B-4EFD-A882-64E6AF76CAC2}" type="datetimeFigureOut">
              <a:rPr lang="ar-SY" smtClean="0"/>
              <a:t>24/02/1444</a:t>
            </a:fld>
            <a:endParaRPr lang="ar-SY"/>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SY"/>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30989D3-63E5-46B0-ABD6-44C31C8F613A}" type="slidenum">
              <a:rPr lang="ar-SY" smtClean="0"/>
              <a:t>‹#›</a:t>
            </a:fld>
            <a:endParaRPr lang="ar-SY"/>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pPr algn="ctr"/>
            <a:r>
              <a:rPr lang="en-US" dirty="0"/>
              <a:t>Infectious diseases</a:t>
            </a:r>
            <a:br>
              <a:rPr lang="en-US" dirty="0"/>
            </a:br>
            <a:r>
              <a:rPr lang="en-US" dirty="0"/>
              <a:t>lecture 1</a:t>
            </a:r>
            <a:endParaRPr lang="ar-SY" dirty="0"/>
          </a:p>
        </p:txBody>
      </p:sp>
      <p:sp>
        <p:nvSpPr>
          <p:cNvPr id="3" name="عنوان فرعي 2"/>
          <p:cNvSpPr>
            <a:spLocks noGrp="1"/>
          </p:cNvSpPr>
          <p:nvPr>
            <p:ph type="subTitle" idx="1"/>
          </p:nvPr>
        </p:nvSpPr>
        <p:spPr/>
        <p:txBody>
          <a:bodyPr/>
          <a:lstStyle/>
          <a:p>
            <a:pPr algn="ctr"/>
            <a:r>
              <a:rPr lang="en-US" dirty="0" err="1"/>
              <a:t>Dr.Mohammad</a:t>
            </a:r>
            <a:r>
              <a:rPr lang="en-US" dirty="0"/>
              <a:t> Hasan 2022</a:t>
            </a:r>
            <a:endParaRPr lang="ar-SY" dirty="0"/>
          </a:p>
        </p:txBody>
      </p:sp>
    </p:spTree>
    <p:extLst>
      <p:ext uri="{BB962C8B-B14F-4D97-AF65-F5344CB8AC3E}">
        <p14:creationId xmlns:p14="http://schemas.microsoft.com/office/powerpoint/2010/main" val="1310887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Outbreak control </a:t>
            </a:r>
            <a:endParaRPr lang="ar-SY" dirty="0"/>
          </a:p>
        </p:txBody>
      </p:sp>
      <p:sp>
        <p:nvSpPr>
          <p:cNvPr id="3" name="عنصر نائب للمحتوى 2"/>
          <p:cNvSpPr>
            <a:spLocks noGrp="1"/>
          </p:cNvSpPr>
          <p:nvPr>
            <p:ph idx="1"/>
          </p:nvPr>
        </p:nvSpPr>
        <p:spPr/>
        <p:txBody>
          <a:bodyPr>
            <a:normAutofit/>
          </a:bodyPr>
          <a:lstStyle/>
          <a:p>
            <a:pPr algn="l" rtl="0"/>
            <a:r>
              <a:rPr lang="en-US" dirty="0">
                <a:solidFill>
                  <a:srgbClr val="FF0000"/>
                </a:solidFill>
              </a:rPr>
              <a:t>An outbreak </a:t>
            </a:r>
            <a:r>
              <a:rPr lang="en-US" dirty="0"/>
              <a:t>of infection is defined as the occurrence of any disease clearly in excess of normal </a:t>
            </a:r>
            <a:r>
              <a:rPr lang="en-US" u="sng" dirty="0"/>
              <a:t>expectancy</a:t>
            </a:r>
            <a:r>
              <a:rPr lang="en-US" dirty="0"/>
              <a:t>. Confirmation requires evidence of identical genotype in organisms isolated from cases.</a:t>
            </a:r>
          </a:p>
        </p:txBody>
      </p:sp>
    </p:spTree>
    <p:extLst>
      <p:ext uri="{BB962C8B-B14F-4D97-AF65-F5344CB8AC3E}">
        <p14:creationId xmlns:p14="http://schemas.microsoft.com/office/powerpoint/2010/main" val="1714743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err="1"/>
              <a:t>Immunisation</a:t>
            </a:r>
            <a:endParaRPr lang="ar-SY" dirty="0"/>
          </a:p>
        </p:txBody>
      </p:sp>
      <p:sp>
        <p:nvSpPr>
          <p:cNvPr id="3" name="عنصر نائب للمحتوى 2"/>
          <p:cNvSpPr>
            <a:spLocks noGrp="1"/>
          </p:cNvSpPr>
          <p:nvPr>
            <p:ph idx="1"/>
          </p:nvPr>
        </p:nvSpPr>
        <p:spPr/>
        <p:txBody>
          <a:bodyPr>
            <a:normAutofit fontScale="92500" lnSpcReduction="20000"/>
          </a:bodyPr>
          <a:lstStyle/>
          <a:p>
            <a:pPr algn="l" rtl="0"/>
            <a:r>
              <a:rPr lang="en-US" dirty="0">
                <a:solidFill>
                  <a:srgbClr val="FF0000"/>
                </a:solidFill>
              </a:rPr>
              <a:t>Passive </a:t>
            </a:r>
            <a:r>
              <a:rPr lang="en-US" dirty="0" err="1">
                <a:solidFill>
                  <a:srgbClr val="FF0000"/>
                </a:solidFill>
              </a:rPr>
              <a:t>immunisation</a:t>
            </a:r>
            <a:r>
              <a:rPr lang="en-US" dirty="0">
                <a:solidFill>
                  <a:srgbClr val="FF0000"/>
                </a:solidFill>
              </a:rPr>
              <a:t> </a:t>
            </a:r>
            <a:r>
              <a:rPr lang="en-US" dirty="0"/>
              <a:t>:</a:t>
            </a:r>
          </a:p>
          <a:p>
            <a:pPr algn="l" rtl="0">
              <a:buFont typeface="Wingdings" panose="05000000000000000000" pitchFamily="2" charset="2"/>
              <a:buChar char="ü"/>
            </a:pPr>
            <a:r>
              <a:rPr lang="en-US" dirty="0">
                <a:solidFill>
                  <a:srgbClr val="FF0000"/>
                </a:solidFill>
              </a:rPr>
              <a:t>antibodies</a:t>
            </a:r>
            <a:r>
              <a:rPr lang="en-US" dirty="0"/>
              <a:t> to a specific pathogen. </a:t>
            </a:r>
          </a:p>
          <a:p>
            <a:pPr algn="l" rtl="0">
              <a:buFont typeface="Wingdings" panose="05000000000000000000" pitchFamily="2" charset="2"/>
              <a:buChar char="ü"/>
            </a:pPr>
            <a:r>
              <a:rPr lang="en-US" dirty="0"/>
              <a:t>temporary protection after exposure. </a:t>
            </a:r>
          </a:p>
          <a:p>
            <a:pPr algn="l" rtl="0">
              <a:buFont typeface="Wingdings" panose="05000000000000000000" pitchFamily="2" charset="2"/>
              <a:buChar char="ü"/>
            </a:pPr>
            <a:r>
              <a:rPr lang="en-US" dirty="0"/>
              <a:t>may carry risks of bloodborne infection.  </a:t>
            </a:r>
          </a:p>
          <a:p>
            <a:pPr algn="l" rtl="0"/>
            <a:r>
              <a:rPr lang="en-US" dirty="0">
                <a:solidFill>
                  <a:srgbClr val="FF0000"/>
                </a:solidFill>
              </a:rPr>
              <a:t>Active </a:t>
            </a:r>
            <a:r>
              <a:rPr lang="en-US" dirty="0" err="1">
                <a:solidFill>
                  <a:srgbClr val="FF0000"/>
                </a:solidFill>
              </a:rPr>
              <a:t>immunisation</a:t>
            </a:r>
            <a:r>
              <a:rPr lang="en-US" dirty="0">
                <a:solidFill>
                  <a:srgbClr val="FF0000"/>
                </a:solidFill>
              </a:rPr>
              <a:t> </a:t>
            </a:r>
          </a:p>
          <a:p>
            <a:pPr algn="l" rtl="0">
              <a:buFont typeface="Wingdings" panose="05000000000000000000" pitchFamily="2" charset="2"/>
              <a:buChar char="§"/>
            </a:pPr>
            <a:r>
              <a:rPr lang="en-US" dirty="0"/>
              <a:t>whole live attenuated organisms or components of organisms . Vaccination may be applied to entire populations or to subpopulations at specific risk through travel or occupation. </a:t>
            </a:r>
          </a:p>
          <a:p>
            <a:pPr algn="l" rtl="0">
              <a:buFont typeface="Wingdings" panose="05000000000000000000" pitchFamily="2" charset="2"/>
              <a:buChar char="§"/>
            </a:pPr>
            <a:r>
              <a:rPr lang="en-US" dirty="0"/>
              <a:t>Usually </a:t>
            </a:r>
            <a:r>
              <a:rPr lang="en-US" dirty="0">
                <a:solidFill>
                  <a:srgbClr val="00B0F0"/>
                </a:solidFill>
              </a:rPr>
              <a:t>the goal </a:t>
            </a:r>
            <a:r>
              <a:rPr lang="en-US" dirty="0"/>
              <a:t>is to </a:t>
            </a:r>
            <a:r>
              <a:rPr lang="en-US" u="sng" dirty="0"/>
              <a:t>prevent infection</a:t>
            </a:r>
            <a:r>
              <a:rPr lang="en-US" dirty="0"/>
              <a:t>, but vaccination against human papillomavirus (HPV) was introduced to prevent cervical </a:t>
            </a:r>
            <a:r>
              <a:rPr lang="en-US" u="sng" dirty="0"/>
              <a:t>cancer</a:t>
            </a:r>
            <a:r>
              <a:rPr lang="en-US" dirty="0"/>
              <a:t>. </a:t>
            </a:r>
            <a:endParaRPr lang="ar-SY" dirty="0"/>
          </a:p>
        </p:txBody>
      </p:sp>
    </p:spTree>
    <p:extLst>
      <p:ext uri="{BB962C8B-B14F-4D97-AF65-F5344CB8AC3E}">
        <p14:creationId xmlns:p14="http://schemas.microsoft.com/office/powerpoint/2010/main" val="216517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035ED55-F1C6-466C-9B97-AAC3743718B0}"/>
              </a:ext>
            </a:extLst>
          </p:cNvPr>
          <p:cNvSpPr>
            <a:spLocks noGrp="1"/>
          </p:cNvSpPr>
          <p:nvPr>
            <p:ph type="title"/>
          </p:nvPr>
        </p:nvSpPr>
        <p:spPr/>
        <p:txBody>
          <a:bodyPr/>
          <a:lstStyle/>
          <a:p>
            <a:endParaRPr lang="ar-SY"/>
          </a:p>
        </p:txBody>
      </p:sp>
      <p:sp>
        <p:nvSpPr>
          <p:cNvPr id="3" name="عنصر نائب للمحتوى 2">
            <a:extLst>
              <a:ext uri="{FF2B5EF4-FFF2-40B4-BE49-F238E27FC236}">
                <a16:creationId xmlns:a16="http://schemas.microsoft.com/office/drawing/2014/main" id="{5F288C2E-31C9-4D08-8C1E-6FD284822A1C}"/>
              </a:ext>
            </a:extLst>
          </p:cNvPr>
          <p:cNvSpPr>
            <a:spLocks noGrp="1"/>
          </p:cNvSpPr>
          <p:nvPr>
            <p:ph idx="1"/>
          </p:nvPr>
        </p:nvSpPr>
        <p:spPr/>
        <p:txBody>
          <a:bodyPr/>
          <a:lstStyle/>
          <a:p>
            <a:pPr algn="l" rtl="0"/>
            <a:r>
              <a:rPr lang="en-US" dirty="0"/>
              <a:t>Vaccination is</a:t>
            </a:r>
            <a:r>
              <a:rPr lang="en-US" dirty="0">
                <a:solidFill>
                  <a:srgbClr val="FF0000"/>
                </a:solidFill>
              </a:rPr>
              <a:t> successful </a:t>
            </a:r>
            <a:r>
              <a:rPr lang="en-US" dirty="0"/>
              <a:t>when the number of susceptible hosts in a population becomes too low to sustain transmission (herd immunity). </a:t>
            </a:r>
          </a:p>
          <a:p>
            <a:pPr algn="l" rtl="0"/>
            <a:r>
              <a:rPr lang="en-US" dirty="0"/>
              <a:t>Naturally acquired smallpox was eradicated by vaccination in 1980.</a:t>
            </a:r>
          </a:p>
          <a:p>
            <a:pPr algn="l" rtl="0"/>
            <a:r>
              <a:rPr lang="en-US" dirty="0"/>
              <a:t> A similar </a:t>
            </a:r>
            <a:r>
              <a:rPr lang="en-US" dirty="0" err="1"/>
              <a:t>programme</a:t>
            </a:r>
            <a:r>
              <a:rPr lang="en-US" dirty="0"/>
              <a:t> aims to eradicate poliomyelitis.</a:t>
            </a:r>
          </a:p>
          <a:p>
            <a:pPr algn="l" rtl="0"/>
            <a:endParaRPr lang="ar-SY" dirty="0"/>
          </a:p>
        </p:txBody>
      </p:sp>
    </p:spTree>
    <p:extLst>
      <p:ext uri="{BB962C8B-B14F-4D97-AF65-F5344CB8AC3E}">
        <p14:creationId xmlns:p14="http://schemas.microsoft.com/office/powerpoint/2010/main" val="3022363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en-US" sz="4000" dirty="0"/>
              <a:t>CLINICAL EXAMINATION OF PATIENTS WITH INFECTIOUS DISEASE</a:t>
            </a:r>
            <a:endParaRPr lang="ar-SY" sz="4000" dirty="0"/>
          </a:p>
        </p:txBody>
      </p:sp>
      <p:pic>
        <p:nvPicPr>
          <p:cNvPr id="4" name="عنصر نائب للمحتوى 3"/>
          <p:cNvPicPr>
            <a:picLocks noGrp="1" noChangeAspect="1"/>
          </p:cNvPicPr>
          <p:nvPr>
            <p:ph idx="1"/>
          </p:nvPr>
        </p:nvPicPr>
        <p:blipFill rotWithShape="1">
          <a:blip r:embed="rId2">
            <a:extLst>
              <a:ext uri="{28A0092B-C50C-407E-A947-70E740481C1C}">
                <a14:useLocalDpi xmlns:a14="http://schemas.microsoft.com/office/drawing/2010/main" val="0"/>
              </a:ext>
            </a:extLst>
          </a:blip>
          <a:srcRect l="13399" t="8571" r="43493" b="14756"/>
          <a:stretch/>
        </p:blipFill>
        <p:spPr>
          <a:xfrm>
            <a:off x="683568" y="0"/>
            <a:ext cx="6954971" cy="6954971"/>
          </a:xfrm>
        </p:spPr>
      </p:pic>
    </p:spTree>
    <p:extLst>
      <p:ext uri="{BB962C8B-B14F-4D97-AF65-F5344CB8AC3E}">
        <p14:creationId xmlns:p14="http://schemas.microsoft.com/office/powerpoint/2010/main" val="3553492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2"/>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pic>
        <p:nvPicPr>
          <p:cNvPr id="4" name="عنصر نائب للمحتوى 3"/>
          <p:cNvPicPr>
            <a:picLocks noGrp="1" noChangeAspect="1"/>
          </p:cNvPicPr>
          <p:nvPr>
            <p:ph idx="1"/>
          </p:nvPr>
        </p:nvPicPr>
        <p:blipFill rotWithShape="1">
          <a:blip r:embed="rId2">
            <a:extLst>
              <a:ext uri="{28A0092B-C50C-407E-A947-70E740481C1C}">
                <a14:useLocalDpi xmlns:a14="http://schemas.microsoft.com/office/drawing/2010/main" val="0"/>
              </a:ext>
            </a:extLst>
          </a:blip>
          <a:srcRect l="19093" t="12043" r="23160" b="9548"/>
          <a:stretch/>
        </p:blipFill>
        <p:spPr>
          <a:xfrm>
            <a:off x="666297" y="188640"/>
            <a:ext cx="8316236" cy="6348450"/>
          </a:xfrm>
        </p:spPr>
      </p:pic>
    </p:spTree>
    <p:extLst>
      <p:ext uri="{BB962C8B-B14F-4D97-AF65-F5344CB8AC3E}">
        <p14:creationId xmlns:p14="http://schemas.microsoft.com/office/powerpoint/2010/main" val="2678748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pic>
        <p:nvPicPr>
          <p:cNvPr id="4" name="عنصر نائب للمحتوى 3"/>
          <p:cNvPicPr>
            <a:picLocks noGrp="1" noChangeAspect="1"/>
          </p:cNvPicPr>
          <p:nvPr>
            <p:ph idx="1"/>
          </p:nvPr>
        </p:nvPicPr>
        <p:blipFill rotWithShape="1">
          <a:blip r:embed="rId2">
            <a:extLst>
              <a:ext uri="{28A0092B-C50C-407E-A947-70E740481C1C}">
                <a14:useLocalDpi xmlns:a14="http://schemas.microsoft.com/office/drawing/2010/main" val="0"/>
              </a:ext>
            </a:extLst>
          </a:blip>
          <a:srcRect l="40890" t="27956" r="21696" b="10995"/>
          <a:stretch/>
        </p:blipFill>
        <p:spPr>
          <a:xfrm>
            <a:off x="1187624" y="162636"/>
            <a:ext cx="7120983" cy="6532727"/>
          </a:xfrm>
        </p:spPr>
      </p:pic>
      <p:sp>
        <p:nvSpPr>
          <p:cNvPr id="3" name="مستطيل 2">
            <a:extLst>
              <a:ext uri="{FF2B5EF4-FFF2-40B4-BE49-F238E27FC236}">
                <a16:creationId xmlns:a16="http://schemas.microsoft.com/office/drawing/2014/main" id="{5005CAF9-E8E6-4388-82B3-FA359E7D0BBE}"/>
              </a:ext>
            </a:extLst>
          </p:cNvPr>
          <p:cNvSpPr/>
          <p:nvPr/>
        </p:nvSpPr>
        <p:spPr>
          <a:xfrm>
            <a:off x="899592" y="4421375"/>
            <a:ext cx="3168352" cy="2160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5" name="مستطيل 4">
            <a:extLst>
              <a:ext uri="{FF2B5EF4-FFF2-40B4-BE49-F238E27FC236}">
                <a16:creationId xmlns:a16="http://schemas.microsoft.com/office/drawing/2014/main" id="{A5A099CC-ADE7-4959-88A3-0647719E9355}"/>
              </a:ext>
            </a:extLst>
          </p:cNvPr>
          <p:cNvSpPr/>
          <p:nvPr/>
        </p:nvSpPr>
        <p:spPr>
          <a:xfrm>
            <a:off x="4211960" y="162636"/>
            <a:ext cx="648072" cy="386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cxnSp>
        <p:nvCxnSpPr>
          <p:cNvPr id="8" name="رابط مستقيم 7">
            <a:extLst>
              <a:ext uri="{FF2B5EF4-FFF2-40B4-BE49-F238E27FC236}">
                <a16:creationId xmlns:a16="http://schemas.microsoft.com/office/drawing/2014/main" id="{5569898F-F614-4EC9-AF5C-107CDABAB135}"/>
              </a:ext>
            </a:extLst>
          </p:cNvPr>
          <p:cNvCxnSpPr>
            <a:cxnSpLocks/>
          </p:cNvCxnSpPr>
          <p:nvPr/>
        </p:nvCxnSpPr>
        <p:spPr>
          <a:xfrm flipV="1">
            <a:off x="1115616" y="2388540"/>
            <a:ext cx="720080" cy="1249996"/>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2034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a:t>PRESENTING PROBLEMS IN INFECTIOUS DISEASES </a:t>
            </a:r>
            <a:endParaRPr lang="ar-SY" dirty="0"/>
          </a:p>
        </p:txBody>
      </p:sp>
      <p:sp>
        <p:nvSpPr>
          <p:cNvPr id="3" name="عنصر نائب للمحتوى 2"/>
          <p:cNvSpPr>
            <a:spLocks noGrp="1"/>
          </p:cNvSpPr>
          <p:nvPr>
            <p:ph idx="1"/>
          </p:nvPr>
        </p:nvSpPr>
        <p:spPr/>
        <p:txBody>
          <a:bodyPr>
            <a:normAutofit fontScale="77500" lnSpcReduction="20000"/>
          </a:bodyPr>
          <a:lstStyle/>
          <a:p>
            <a:pPr algn="l" rtl="0"/>
            <a:r>
              <a:rPr lang="en-US" b="1" u="sng" dirty="0">
                <a:solidFill>
                  <a:srgbClr val="FF0000"/>
                </a:solidFill>
              </a:rPr>
              <a:t>Fever </a:t>
            </a:r>
          </a:p>
          <a:p>
            <a:pPr marL="0" indent="0" algn="l" rtl="0">
              <a:buNone/>
            </a:pPr>
            <a:r>
              <a:rPr lang="en-US" dirty="0"/>
              <a:t> Fever implies an elevated core temperature of &gt; 38°C. Clinical features are used to guide appropriate investigations, which include: </a:t>
            </a:r>
          </a:p>
          <a:p>
            <a:pPr marL="0" indent="0" algn="l" rtl="0">
              <a:buNone/>
            </a:pPr>
            <a:r>
              <a:rPr lang="en-US" dirty="0"/>
              <a:t>● FBC and differential. </a:t>
            </a:r>
          </a:p>
          <a:p>
            <a:pPr marL="0" indent="0" algn="l" rtl="0">
              <a:buNone/>
            </a:pPr>
            <a:r>
              <a:rPr lang="en-US" dirty="0"/>
              <a:t>● U&amp;Es, liver function, glucose and muscle enzymes.</a:t>
            </a:r>
          </a:p>
          <a:p>
            <a:pPr marL="0" indent="0" algn="l" rtl="0">
              <a:buNone/>
            </a:pPr>
            <a:r>
              <a:rPr lang="en-US" dirty="0"/>
              <a:t> ● ESR and CRP. </a:t>
            </a:r>
          </a:p>
          <a:p>
            <a:pPr marL="0" indent="0" algn="l" rtl="0">
              <a:buNone/>
            </a:pPr>
            <a:r>
              <a:rPr lang="en-US" dirty="0"/>
              <a:t>● Autoantibodies.</a:t>
            </a:r>
          </a:p>
          <a:p>
            <a:pPr marL="0" indent="0" algn="l" rtl="0">
              <a:buNone/>
            </a:pPr>
            <a:r>
              <a:rPr lang="en-US" dirty="0"/>
              <a:t> ● CXR and ECG.</a:t>
            </a:r>
          </a:p>
          <a:p>
            <a:pPr marL="0" indent="0" algn="l" rtl="0">
              <a:buNone/>
            </a:pPr>
            <a:r>
              <a:rPr lang="en-US" dirty="0"/>
              <a:t> ● Urinalysis and culture.</a:t>
            </a:r>
          </a:p>
          <a:p>
            <a:pPr marL="0" indent="0" algn="l" rtl="0">
              <a:buNone/>
            </a:pPr>
            <a:r>
              <a:rPr lang="en-US" dirty="0"/>
              <a:t> ● Blood culture. </a:t>
            </a:r>
          </a:p>
          <a:p>
            <a:pPr marL="0" indent="0" algn="l" rtl="0">
              <a:buNone/>
            </a:pPr>
            <a:r>
              <a:rPr lang="en-US" dirty="0"/>
              <a:t>● Throat swab. </a:t>
            </a:r>
          </a:p>
          <a:p>
            <a:pPr marL="0" indent="0" algn="l" rtl="0">
              <a:buNone/>
            </a:pPr>
            <a:r>
              <a:rPr lang="en-US" dirty="0"/>
              <a:t>Additional tests are indicated by local symptoms and if the patient is </a:t>
            </a:r>
            <a:r>
              <a:rPr lang="en-US" dirty="0" err="1"/>
              <a:t>immunocompromised</a:t>
            </a:r>
            <a:endParaRPr lang="ar-SY" dirty="0"/>
          </a:p>
        </p:txBody>
      </p:sp>
    </p:spTree>
    <p:extLst>
      <p:ext uri="{BB962C8B-B14F-4D97-AF65-F5344CB8AC3E}">
        <p14:creationId xmlns:p14="http://schemas.microsoft.com/office/powerpoint/2010/main" val="2521575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arn(inVertical)">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arn(inVertical)">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Pyrexia of unknown origin </a:t>
            </a:r>
            <a:endParaRPr lang="ar-SY" dirty="0"/>
          </a:p>
        </p:txBody>
      </p:sp>
      <p:sp>
        <p:nvSpPr>
          <p:cNvPr id="3" name="عنصر نائب للمحتوى 2"/>
          <p:cNvSpPr>
            <a:spLocks noGrp="1"/>
          </p:cNvSpPr>
          <p:nvPr>
            <p:ph idx="1"/>
          </p:nvPr>
        </p:nvSpPr>
        <p:spPr/>
        <p:txBody>
          <a:bodyPr/>
          <a:lstStyle/>
          <a:p>
            <a:pPr algn="l" rtl="0"/>
            <a:r>
              <a:rPr lang="en-US" dirty="0"/>
              <a:t>Pyrexia of unknown origin (PUO) is a common presenting problem and may be defined as a consistently elevated body temperature  of &gt; 38°C persisting for &gt; 3 </a:t>
            </a:r>
            <a:r>
              <a:rPr lang="en-US" dirty="0" err="1"/>
              <a:t>wks</a:t>
            </a:r>
            <a:r>
              <a:rPr lang="en-US" dirty="0"/>
              <a:t> with no diagnosis after initial investigation. </a:t>
            </a:r>
            <a:endParaRPr lang="ar-SY" dirty="0"/>
          </a:p>
        </p:txBody>
      </p:sp>
    </p:spTree>
    <p:extLst>
      <p:ext uri="{BB962C8B-B14F-4D97-AF65-F5344CB8AC3E}">
        <p14:creationId xmlns:p14="http://schemas.microsoft.com/office/powerpoint/2010/main" val="3913340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dirty="0"/>
          </a:p>
        </p:txBody>
      </p:sp>
      <p:pic>
        <p:nvPicPr>
          <p:cNvPr id="6" name="عنصر نائب للمحتوى 5"/>
          <p:cNvPicPr>
            <a:picLocks noGrp="1" noChangeAspect="1"/>
          </p:cNvPicPr>
          <p:nvPr>
            <p:ph idx="1"/>
          </p:nvPr>
        </p:nvPicPr>
        <p:blipFill rotWithShape="1">
          <a:blip r:embed="rId2">
            <a:extLst>
              <a:ext uri="{28A0092B-C50C-407E-A947-70E740481C1C}">
                <a14:useLocalDpi xmlns:a14="http://schemas.microsoft.com/office/drawing/2010/main" val="0"/>
              </a:ext>
            </a:extLst>
          </a:blip>
          <a:srcRect l="34546" t="17830" r="33082" b="19096"/>
          <a:stretch/>
        </p:blipFill>
        <p:spPr>
          <a:xfrm>
            <a:off x="1619672" y="-39816"/>
            <a:ext cx="6296630" cy="6897816"/>
          </a:xfrm>
        </p:spPr>
      </p:pic>
    </p:spTree>
    <p:extLst>
      <p:ext uri="{BB962C8B-B14F-4D97-AF65-F5344CB8AC3E}">
        <p14:creationId xmlns:p14="http://schemas.microsoft.com/office/powerpoint/2010/main" val="3828773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pic>
        <p:nvPicPr>
          <p:cNvPr id="4" name="عنصر نائب للمحتوى 3"/>
          <p:cNvPicPr>
            <a:picLocks noGrp="1" noChangeAspect="1"/>
          </p:cNvPicPr>
          <p:nvPr>
            <p:ph idx="1"/>
          </p:nvPr>
        </p:nvPicPr>
        <p:blipFill rotWithShape="1">
          <a:blip r:embed="rId2">
            <a:extLst>
              <a:ext uri="{28A0092B-C50C-407E-A947-70E740481C1C}">
                <a14:useLocalDpi xmlns:a14="http://schemas.microsoft.com/office/drawing/2010/main" val="0"/>
              </a:ext>
            </a:extLst>
          </a:blip>
          <a:srcRect l="15838" t="30560" r="14214" b="6944"/>
          <a:stretch/>
        </p:blipFill>
        <p:spPr>
          <a:xfrm>
            <a:off x="827584" y="1772816"/>
            <a:ext cx="7737898" cy="3886944"/>
          </a:xfrm>
        </p:spPr>
      </p:pic>
    </p:spTree>
    <p:extLst>
      <p:ext uri="{BB962C8B-B14F-4D97-AF65-F5344CB8AC3E}">
        <p14:creationId xmlns:p14="http://schemas.microsoft.com/office/powerpoint/2010/main" val="2866585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infection</a:t>
            </a:r>
            <a:endParaRPr lang="ar-SY" dirty="0"/>
          </a:p>
        </p:txBody>
      </p:sp>
      <p:sp>
        <p:nvSpPr>
          <p:cNvPr id="3" name="عنصر نائب للمحتوى 2"/>
          <p:cNvSpPr>
            <a:spLocks noGrp="1"/>
          </p:cNvSpPr>
          <p:nvPr>
            <p:ph idx="1"/>
          </p:nvPr>
        </p:nvSpPr>
        <p:spPr/>
        <p:txBody>
          <a:bodyPr>
            <a:normAutofit/>
          </a:bodyPr>
          <a:lstStyle/>
          <a:p>
            <a:pPr algn="l" rtl="0"/>
            <a:endParaRPr lang="ar-SY" dirty="0"/>
          </a:p>
        </p:txBody>
      </p:sp>
      <p:sp>
        <p:nvSpPr>
          <p:cNvPr id="5" name="سهم إلى اليسار واليمين 4"/>
          <p:cNvSpPr/>
          <p:nvPr/>
        </p:nvSpPr>
        <p:spPr>
          <a:xfrm>
            <a:off x="3347864" y="1772816"/>
            <a:ext cx="2808312" cy="172819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solidFill>
                  <a:srgbClr val="FFFF00"/>
                </a:solidFill>
              </a:rPr>
              <a:t>interaction</a:t>
            </a:r>
            <a:endParaRPr lang="ar-SY" b="1" dirty="0">
              <a:solidFill>
                <a:srgbClr val="FFFF00"/>
              </a:solidFill>
            </a:endParaRPr>
          </a:p>
        </p:txBody>
      </p:sp>
      <p:sp>
        <p:nvSpPr>
          <p:cNvPr id="6" name="شكل بيضاوي 5"/>
          <p:cNvSpPr/>
          <p:nvPr/>
        </p:nvSpPr>
        <p:spPr>
          <a:xfrm>
            <a:off x="1331640" y="2132856"/>
            <a:ext cx="1728192"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t>Human body</a:t>
            </a:r>
            <a:endParaRPr lang="ar-SY" dirty="0"/>
          </a:p>
        </p:txBody>
      </p:sp>
      <p:sp>
        <p:nvSpPr>
          <p:cNvPr id="7" name="شكل بيضاوي 6"/>
          <p:cNvSpPr/>
          <p:nvPr/>
        </p:nvSpPr>
        <p:spPr>
          <a:xfrm>
            <a:off x="6588224" y="2132856"/>
            <a:ext cx="1584176"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t>organism</a:t>
            </a:r>
            <a:endParaRPr lang="ar-SY" dirty="0"/>
          </a:p>
        </p:txBody>
      </p:sp>
      <p:sp>
        <p:nvSpPr>
          <p:cNvPr id="8" name="سهم للأسفل 7"/>
          <p:cNvSpPr/>
          <p:nvPr/>
        </p:nvSpPr>
        <p:spPr>
          <a:xfrm>
            <a:off x="3059832" y="4301480"/>
            <a:ext cx="576064"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9" name="سهم للأسفل 8"/>
          <p:cNvSpPr/>
          <p:nvPr/>
        </p:nvSpPr>
        <p:spPr>
          <a:xfrm>
            <a:off x="5868144" y="4301480"/>
            <a:ext cx="576064"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10" name="شكل بيضاوي 9"/>
          <p:cNvSpPr/>
          <p:nvPr/>
        </p:nvSpPr>
        <p:spPr>
          <a:xfrm>
            <a:off x="2097409" y="5301208"/>
            <a:ext cx="2124236"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t>harmless </a:t>
            </a:r>
            <a:r>
              <a:rPr lang="en-US" dirty="0" err="1"/>
              <a:t>colonisation</a:t>
            </a:r>
            <a:r>
              <a:rPr lang="en-US" dirty="0"/>
              <a:t> </a:t>
            </a:r>
            <a:endParaRPr lang="ar-SY" dirty="0"/>
          </a:p>
        </p:txBody>
      </p:sp>
      <p:sp>
        <p:nvSpPr>
          <p:cNvPr id="11" name="شكل بيضاوي 10"/>
          <p:cNvSpPr/>
          <p:nvPr/>
        </p:nvSpPr>
        <p:spPr>
          <a:xfrm>
            <a:off x="5094058" y="5301208"/>
            <a:ext cx="2124236"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t>harmful infectious disease</a:t>
            </a:r>
            <a:endParaRPr lang="ar-SY" dirty="0"/>
          </a:p>
        </p:txBody>
      </p:sp>
    </p:spTree>
    <p:extLst>
      <p:ext uri="{BB962C8B-B14F-4D97-AF65-F5344CB8AC3E}">
        <p14:creationId xmlns:p14="http://schemas.microsoft.com/office/powerpoint/2010/main" val="480562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randombar(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randombar(horizontal)">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pic>
        <p:nvPicPr>
          <p:cNvPr id="4" name="عنصر نائب للمحتوى 3"/>
          <p:cNvPicPr>
            <a:picLocks noGrp="1" noChangeAspect="1"/>
          </p:cNvPicPr>
          <p:nvPr>
            <p:ph idx="1"/>
          </p:nvPr>
        </p:nvPicPr>
        <p:blipFill rotWithShape="1">
          <a:blip r:embed="rId2">
            <a:extLst>
              <a:ext uri="{28A0092B-C50C-407E-A947-70E740481C1C}">
                <a14:useLocalDpi xmlns:a14="http://schemas.microsoft.com/office/drawing/2010/main" val="0"/>
              </a:ext>
            </a:extLst>
          </a:blip>
          <a:srcRect l="19195" t="25642" r="9821" b="13020"/>
          <a:stretch/>
        </p:blipFill>
        <p:spPr>
          <a:xfrm>
            <a:off x="708030" y="1916832"/>
            <a:ext cx="7896418" cy="3836268"/>
          </a:xfrm>
        </p:spPr>
      </p:pic>
    </p:spTree>
    <p:extLst>
      <p:ext uri="{BB962C8B-B14F-4D97-AF65-F5344CB8AC3E}">
        <p14:creationId xmlns:p14="http://schemas.microsoft.com/office/powerpoint/2010/main" val="1056021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lstStyle/>
          <a:p>
            <a:pPr algn="l" rtl="0"/>
            <a:r>
              <a:rPr lang="en-US" dirty="0"/>
              <a:t>Detailed history should include: </a:t>
            </a:r>
          </a:p>
          <a:p>
            <a:pPr marL="0" indent="0" algn="l" rtl="0">
              <a:buNone/>
            </a:pPr>
            <a:r>
              <a:rPr lang="en-US" dirty="0"/>
              <a:t> </a:t>
            </a:r>
            <a:r>
              <a:rPr lang="en-US" dirty="0">
                <a:solidFill>
                  <a:srgbClr val="00B0F0"/>
                </a:solidFill>
              </a:rPr>
              <a:t>Recent travel history: </a:t>
            </a:r>
            <a:r>
              <a:rPr lang="en-US" dirty="0"/>
              <a:t>Malaria, respiratory infections, viral hepatitis, typhoid and dengue are the most common causes of imported fever in the UK.</a:t>
            </a:r>
          </a:p>
          <a:p>
            <a:pPr marL="0" indent="0" algn="l" rtl="0">
              <a:buNone/>
            </a:pPr>
            <a:r>
              <a:rPr lang="en-US" dirty="0"/>
              <a:t> </a:t>
            </a:r>
            <a:r>
              <a:rPr lang="en-US" dirty="0">
                <a:solidFill>
                  <a:srgbClr val="00B0F0"/>
                </a:solidFill>
              </a:rPr>
              <a:t>Personal and social history</a:t>
            </a:r>
            <a:r>
              <a:rPr lang="en-US" dirty="0"/>
              <a:t>: Exposure to STI, illicit drug use. </a:t>
            </a:r>
          </a:p>
          <a:p>
            <a:pPr marL="0" indent="0" algn="l" rtl="0">
              <a:buNone/>
            </a:pPr>
            <a:r>
              <a:rPr lang="en-US" dirty="0">
                <a:solidFill>
                  <a:srgbClr val="00B0F0"/>
                </a:solidFill>
              </a:rPr>
              <a:t>Occupational or recreational history</a:t>
            </a:r>
            <a:r>
              <a:rPr lang="en-US" dirty="0"/>
              <a:t>: Animal exposure, consumption of </a:t>
            </a:r>
            <a:r>
              <a:rPr lang="en-US" dirty="0" err="1"/>
              <a:t>unpasteurised</a:t>
            </a:r>
            <a:r>
              <a:rPr lang="en-US" dirty="0"/>
              <a:t> milk. </a:t>
            </a:r>
            <a:endParaRPr lang="ar-SY" dirty="0"/>
          </a:p>
        </p:txBody>
      </p:sp>
    </p:spTree>
    <p:extLst>
      <p:ext uri="{BB962C8B-B14F-4D97-AF65-F5344CB8AC3E}">
        <p14:creationId xmlns:p14="http://schemas.microsoft.com/office/powerpoint/2010/main" val="2719448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Investigations and management</a:t>
            </a:r>
            <a:endParaRPr lang="ar-SY" dirty="0"/>
          </a:p>
        </p:txBody>
      </p:sp>
      <p:sp>
        <p:nvSpPr>
          <p:cNvPr id="3" name="عنصر نائب للمحتوى 2"/>
          <p:cNvSpPr>
            <a:spLocks noGrp="1"/>
          </p:cNvSpPr>
          <p:nvPr>
            <p:ph idx="1"/>
          </p:nvPr>
        </p:nvSpPr>
        <p:spPr/>
        <p:txBody>
          <a:bodyPr>
            <a:normAutofit/>
          </a:bodyPr>
          <a:lstStyle/>
          <a:p>
            <a:pPr algn="l" rtl="0"/>
            <a:r>
              <a:rPr lang="en-US" dirty="0"/>
              <a:t>Measure </a:t>
            </a:r>
            <a:r>
              <a:rPr lang="en-US" dirty="0">
                <a:solidFill>
                  <a:srgbClr val="FF0000"/>
                </a:solidFill>
              </a:rPr>
              <a:t>temperature</a:t>
            </a:r>
            <a:r>
              <a:rPr lang="en-US" dirty="0"/>
              <a:t> and </a:t>
            </a:r>
            <a:r>
              <a:rPr lang="en-US" dirty="0">
                <a:solidFill>
                  <a:srgbClr val="FF0000"/>
                </a:solidFill>
              </a:rPr>
              <a:t>vital signs </a:t>
            </a:r>
            <a:r>
              <a:rPr lang="en-US" dirty="0"/>
              <a:t>4-hourly. </a:t>
            </a:r>
          </a:p>
          <a:p>
            <a:pPr algn="l" rtl="0"/>
            <a:r>
              <a:rPr lang="en-US" dirty="0"/>
              <a:t>Regularly review and expand </a:t>
            </a:r>
            <a:r>
              <a:rPr lang="en-US" dirty="0">
                <a:solidFill>
                  <a:srgbClr val="FF0000"/>
                </a:solidFill>
              </a:rPr>
              <a:t>history-taking</a:t>
            </a:r>
            <a:r>
              <a:rPr lang="en-US" dirty="0"/>
              <a:t>.</a:t>
            </a:r>
          </a:p>
          <a:p>
            <a:pPr algn="l" rtl="0"/>
            <a:r>
              <a:rPr lang="en-US" dirty="0"/>
              <a:t> Repeat </a:t>
            </a:r>
            <a:r>
              <a:rPr lang="en-US" dirty="0">
                <a:solidFill>
                  <a:srgbClr val="FF0000"/>
                </a:solidFill>
              </a:rPr>
              <a:t>physical examination </a:t>
            </a:r>
            <a:r>
              <a:rPr lang="en-US" dirty="0"/>
              <a:t>regularly for emerging signs such as cardiac murmurs, lymphadenopathy and rashes.</a:t>
            </a:r>
          </a:p>
          <a:p>
            <a:pPr algn="l" rtl="0"/>
            <a:r>
              <a:rPr lang="en-US" dirty="0"/>
              <a:t>Lesions on imaging should normally be biopsied to detect pathogens by culture or nucleic acid detection.</a:t>
            </a:r>
          </a:p>
        </p:txBody>
      </p:sp>
    </p:spTree>
    <p:extLst>
      <p:ext uri="{BB962C8B-B14F-4D97-AF65-F5344CB8AC3E}">
        <p14:creationId xmlns:p14="http://schemas.microsoft.com/office/powerpoint/2010/main" val="32032942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normAutofit fontScale="85000" lnSpcReduction="10000"/>
          </a:bodyPr>
          <a:lstStyle/>
          <a:p>
            <a:pPr algn="l" rtl="0"/>
            <a:r>
              <a:rPr lang="en-US" dirty="0"/>
              <a:t> </a:t>
            </a:r>
            <a:r>
              <a:rPr lang="en-US" dirty="0">
                <a:solidFill>
                  <a:srgbClr val="00B0F0"/>
                </a:solidFill>
              </a:rPr>
              <a:t>Liver biopsy</a:t>
            </a:r>
            <a:r>
              <a:rPr lang="en-US" dirty="0"/>
              <a:t>: May reveal TB, lymphoma or granulomatous disease, including </a:t>
            </a:r>
            <a:r>
              <a:rPr lang="en-US" dirty="0" err="1"/>
              <a:t>sarcoidosis</a:t>
            </a:r>
            <a:r>
              <a:rPr lang="en-US" dirty="0"/>
              <a:t>. It is unlikely to help unless the liver is biochemically or </a:t>
            </a:r>
            <a:r>
              <a:rPr lang="en-US" dirty="0" err="1"/>
              <a:t>radiologically</a:t>
            </a:r>
            <a:r>
              <a:rPr lang="en-US" dirty="0"/>
              <a:t> abnormal.</a:t>
            </a:r>
          </a:p>
          <a:p>
            <a:pPr algn="l" rtl="0"/>
            <a:r>
              <a:rPr lang="en-US" dirty="0"/>
              <a:t> </a:t>
            </a:r>
            <a:r>
              <a:rPr lang="en-US" dirty="0">
                <a:solidFill>
                  <a:srgbClr val="00B0F0"/>
                </a:solidFill>
              </a:rPr>
              <a:t>Bone marrow biopsy: </a:t>
            </a:r>
            <a:r>
              <a:rPr lang="en-US" dirty="0"/>
              <a:t>Has a diagnostic yield in PUO of ~15%, the most commonly detected diseases being myelodysplasia, other </a:t>
            </a:r>
            <a:r>
              <a:rPr lang="en-US" dirty="0" err="1"/>
              <a:t>haematological</a:t>
            </a:r>
            <a:r>
              <a:rPr lang="en-US" dirty="0"/>
              <a:t> malignancies and TB.</a:t>
            </a:r>
          </a:p>
          <a:p>
            <a:pPr algn="l" rtl="0">
              <a:buFont typeface="Wingdings" panose="05000000000000000000" pitchFamily="2" charset="2"/>
              <a:buChar char="§"/>
            </a:pPr>
            <a:r>
              <a:rPr lang="en-US" dirty="0"/>
              <a:t> More rarely, brucellosis, enteric fever or visceral leishmaniasis may be detected, underlining the importance of sending samples for culture as well as microscopy. </a:t>
            </a:r>
          </a:p>
          <a:p>
            <a:pPr algn="l" rtl="0"/>
            <a:r>
              <a:rPr lang="en-US" dirty="0">
                <a:solidFill>
                  <a:srgbClr val="00B0F0"/>
                </a:solidFill>
              </a:rPr>
              <a:t>Temporal artery biopsy: </a:t>
            </a:r>
            <a:r>
              <a:rPr lang="en-US" dirty="0"/>
              <a:t>Should be considered in patients &gt; 50 </a:t>
            </a:r>
            <a:r>
              <a:rPr lang="en-US" dirty="0" err="1"/>
              <a:t>yrs</a:t>
            </a:r>
            <a:r>
              <a:rPr lang="en-US" dirty="0"/>
              <a:t>, even if the ESR is not significantly elevated. Since arteritis is </a:t>
            </a:r>
            <a:r>
              <a:rPr lang="en-US" u="sng" dirty="0"/>
              <a:t>patchy</a:t>
            </a:r>
            <a:r>
              <a:rPr lang="en-US" dirty="0"/>
              <a:t>, diagnostic yield is increased if a 1.5 cm section of artery is biopsied. </a:t>
            </a:r>
            <a:endParaRPr lang="ar-SY" dirty="0"/>
          </a:p>
          <a:p>
            <a:endParaRPr lang="ar-SY" dirty="0"/>
          </a:p>
        </p:txBody>
      </p:sp>
    </p:spTree>
    <p:extLst>
      <p:ext uri="{BB962C8B-B14F-4D97-AF65-F5344CB8AC3E}">
        <p14:creationId xmlns:p14="http://schemas.microsoft.com/office/powerpoint/2010/main" val="35049831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Prognosis</a:t>
            </a:r>
            <a:endParaRPr lang="ar-SY" dirty="0"/>
          </a:p>
        </p:txBody>
      </p:sp>
      <p:sp>
        <p:nvSpPr>
          <p:cNvPr id="3" name="عنصر نائب للمحتوى 2"/>
          <p:cNvSpPr>
            <a:spLocks noGrp="1"/>
          </p:cNvSpPr>
          <p:nvPr>
            <p:ph idx="1"/>
          </p:nvPr>
        </p:nvSpPr>
        <p:spPr/>
        <p:txBody>
          <a:bodyPr/>
          <a:lstStyle/>
          <a:p>
            <a:pPr algn="l" rtl="0"/>
            <a:r>
              <a:rPr lang="en-US" dirty="0"/>
              <a:t>The overall mortality of PUO is 30–40% mainly because of malignancy in older patients. </a:t>
            </a:r>
          </a:p>
          <a:p>
            <a:pPr algn="l" rtl="0"/>
            <a:r>
              <a:rPr lang="en-US" dirty="0"/>
              <a:t>If no cause is found on exhaustive investigation, the mortality is low and spontaneous recovery often occurs. </a:t>
            </a:r>
            <a:endParaRPr lang="ar-SY" dirty="0"/>
          </a:p>
        </p:txBody>
      </p:sp>
    </p:spTree>
    <p:extLst>
      <p:ext uri="{BB962C8B-B14F-4D97-AF65-F5344CB8AC3E}">
        <p14:creationId xmlns:p14="http://schemas.microsoft.com/office/powerpoint/2010/main" val="12446820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Fever in the injection drug-user </a:t>
            </a:r>
            <a:endParaRPr lang="ar-SY" dirty="0"/>
          </a:p>
        </p:txBody>
      </p:sp>
      <p:sp>
        <p:nvSpPr>
          <p:cNvPr id="3" name="عنصر نائب للمحتوى 2"/>
          <p:cNvSpPr>
            <a:spLocks noGrp="1"/>
          </p:cNvSpPr>
          <p:nvPr>
            <p:ph idx="1"/>
          </p:nvPr>
        </p:nvSpPr>
        <p:spPr/>
        <p:txBody>
          <a:bodyPr/>
          <a:lstStyle/>
          <a:p>
            <a:pPr algn="l" rtl="0"/>
            <a:r>
              <a:rPr lang="en-US" dirty="0"/>
              <a:t>Infection is introduced by non-sterile (often </a:t>
            </a:r>
            <a:r>
              <a:rPr lang="en-US" dirty="0">
                <a:solidFill>
                  <a:srgbClr val="FF0000"/>
                </a:solidFill>
              </a:rPr>
              <a:t>shared</a:t>
            </a:r>
            <a:r>
              <a:rPr lang="en-US" dirty="0"/>
              <a:t>) equipment, and is facilitated by immunodeficiency due to malnutrition or the toxic effects of drugs. </a:t>
            </a:r>
          </a:p>
          <a:p>
            <a:pPr algn="l" rtl="0"/>
            <a:r>
              <a:rPr lang="en-US" dirty="0"/>
              <a:t>Risks increase with prolonged drug use and central injection in large veins, necessitated by thrombosis of peripheral veins.</a:t>
            </a:r>
          </a:p>
          <a:p>
            <a:pPr algn="l" rtl="0"/>
            <a:r>
              <a:rPr lang="en-US" dirty="0"/>
              <a:t> Fever is usually due to </a:t>
            </a:r>
            <a:r>
              <a:rPr lang="en-US" dirty="0">
                <a:solidFill>
                  <a:srgbClr val="FF0000"/>
                </a:solidFill>
              </a:rPr>
              <a:t>soft tissue </a:t>
            </a:r>
            <a:r>
              <a:rPr lang="en-US" dirty="0"/>
              <a:t>or </a:t>
            </a:r>
            <a:r>
              <a:rPr lang="en-US" dirty="0">
                <a:solidFill>
                  <a:srgbClr val="FF0000"/>
                </a:solidFill>
              </a:rPr>
              <a:t>respiratory infections</a:t>
            </a:r>
            <a:r>
              <a:rPr lang="en-US" dirty="0"/>
              <a:t>.</a:t>
            </a:r>
            <a:endParaRPr lang="ar-SY" dirty="0"/>
          </a:p>
        </p:txBody>
      </p:sp>
    </p:spTree>
    <p:extLst>
      <p:ext uri="{BB962C8B-B14F-4D97-AF65-F5344CB8AC3E}">
        <p14:creationId xmlns:p14="http://schemas.microsoft.com/office/powerpoint/2010/main" val="2274322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Clinical assessment</a:t>
            </a:r>
            <a:endParaRPr lang="ar-SY" dirty="0"/>
          </a:p>
        </p:txBody>
      </p:sp>
      <p:sp>
        <p:nvSpPr>
          <p:cNvPr id="3" name="عنصر نائب للمحتوى 2"/>
          <p:cNvSpPr>
            <a:spLocks noGrp="1"/>
          </p:cNvSpPr>
          <p:nvPr>
            <p:ph idx="1"/>
          </p:nvPr>
        </p:nvSpPr>
        <p:spPr/>
        <p:txBody>
          <a:bodyPr>
            <a:normAutofit/>
          </a:bodyPr>
          <a:lstStyle/>
          <a:p>
            <a:pPr algn="l" rtl="0"/>
            <a:r>
              <a:rPr lang="en-US" dirty="0">
                <a:solidFill>
                  <a:srgbClr val="FF0000"/>
                </a:solidFill>
              </a:rPr>
              <a:t>Site: </a:t>
            </a:r>
            <a:r>
              <a:rPr lang="en-US" dirty="0"/>
              <a:t>Femoral vein injections may cause </a:t>
            </a:r>
            <a:r>
              <a:rPr lang="en-US" u="sng" dirty="0"/>
              <a:t>DVT,</a:t>
            </a:r>
            <a:r>
              <a:rPr lang="en-US" dirty="0"/>
              <a:t> of which 50% are </a:t>
            </a:r>
            <a:r>
              <a:rPr lang="en-US" u="sng" dirty="0"/>
              <a:t>infected</a:t>
            </a:r>
            <a:r>
              <a:rPr lang="en-US" dirty="0"/>
              <a:t>; arterial injection may cause false </a:t>
            </a:r>
            <a:r>
              <a:rPr lang="en-US" u="sng" dirty="0"/>
              <a:t>aneurysm</a:t>
            </a:r>
            <a:r>
              <a:rPr lang="en-US" dirty="0"/>
              <a:t> formation and </a:t>
            </a:r>
            <a:r>
              <a:rPr lang="en-US" u="sng" dirty="0"/>
              <a:t>compartment</a:t>
            </a:r>
            <a:r>
              <a:rPr lang="en-US" dirty="0"/>
              <a:t> syndrome. </a:t>
            </a:r>
            <a:r>
              <a:rPr lang="en-US" u="sng" dirty="0"/>
              <a:t>Psoas abscess </a:t>
            </a:r>
            <a:r>
              <a:rPr lang="en-US" dirty="0"/>
              <a:t>and septic </a:t>
            </a:r>
            <a:r>
              <a:rPr lang="en-US" u="sng" dirty="0"/>
              <a:t>arthritis</a:t>
            </a:r>
            <a:r>
              <a:rPr lang="en-US" dirty="0"/>
              <a:t> also occur. </a:t>
            </a:r>
            <a:r>
              <a:rPr lang="en-US" u="sng" dirty="0"/>
              <a:t>Clostridium infection </a:t>
            </a:r>
            <a:r>
              <a:rPr lang="en-US" dirty="0"/>
              <a:t>has been recorded with </a:t>
            </a:r>
            <a:r>
              <a:rPr lang="en-US" dirty="0">
                <a:solidFill>
                  <a:srgbClr val="00B0F0"/>
                </a:solidFill>
              </a:rPr>
              <a:t>IM </a:t>
            </a:r>
            <a:r>
              <a:rPr lang="en-US" dirty="0"/>
              <a:t>injection of </a:t>
            </a:r>
            <a:r>
              <a:rPr lang="en-US" dirty="0">
                <a:solidFill>
                  <a:srgbClr val="00B0F0"/>
                </a:solidFill>
              </a:rPr>
              <a:t>heroin</a:t>
            </a:r>
            <a:r>
              <a:rPr lang="en-US" dirty="0"/>
              <a:t>. </a:t>
            </a:r>
            <a:endParaRPr lang="ar-SY" dirty="0"/>
          </a:p>
        </p:txBody>
      </p:sp>
    </p:spTree>
    <p:extLst>
      <p:ext uri="{BB962C8B-B14F-4D97-AF65-F5344CB8AC3E}">
        <p14:creationId xmlns:p14="http://schemas.microsoft.com/office/powerpoint/2010/main" val="23565322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76500" y="2172494"/>
            <a:ext cx="4191000" cy="3914775"/>
          </a:xfrm>
        </p:spPr>
      </p:pic>
    </p:spTree>
    <p:extLst>
      <p:ext uri="{BB962C8B-B14F-4D97-AF65-F5344CB8AC3E}">
        <p14:creationId xmlns:p14="http://schemas.microsoft.com/office/powerpoint/2010/main" val="36232971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normAutofit fontScale="92500" lnSpcReduction="10000"/>
          </a:bodyPr>
          <a:lstStyle/>
          <a:p>
            <a:pPr algn="l" rtl="0"/>
            <a:r>
              <a:rPr lang="en-US" dirty="0">
                <a:solidFill>
                  <a:srgbClr val="FF0000"/>
                </a:solidFill>
              </a:rPr>
              <a:t>Technical details</a:t>
            </a:r>
            <a:r>
              <a:rPr lang="en-US" dirty="0"/>
              <a:t>: </a:t>
            </a:r>
          </a:p>
          <a:p>
            <a:pPr algn="l" rtl="0">
              <a:buFont typeface="Arial" panose="020B0604020202020204" pitchFamily="34" charset="0"/>
              <a:buChar char="•"/>
            </a:pPr>
            <a:r>
              <a:rPr lang="en-US" dirty="0"/>
              <a:t> Sharing of needles and spoons</a:t>
            </a:r>
          </a:p>
          <a:p>
            <a:pPr algn="l" rtl="0">
              <a:buFont typeface="Arial" panose="020B0604020202020204" pitchFamily="34" charset="0"/>
              <a:buChar char="•"/>
            </a:pPr>
            <a:r>
              <a:rPr lang="en-US" dirty="0"/>
              <a:t>contaminated drugs or solvents increase the risk of infection (e.g. HIV-1, hepatitis B or C).</a:t>
            </a:r>
          </a:p>
          <a:p>
            <a:pPr algn="l" rtl="0"/>
            <a:r>
              <a:rPr lang="en-US" dirty="0"/>
              <a:t> </a:t>
            </a:r>
            <a:r>
              <a:rPr lang="en-US" dirty="0">
                <a:solidFill>
                  <a:srgbClr val="FF0000"/>
                </a:solidFill>
              </a:rPr>
              <a:t>Other details</a:t>
            </a:r>
            <a:r>
              <a:rPr lang="en-US" dirty="0"/>
              <a:t>: </a:t>
            </a:r>
          </a:p>
          <a:p>
            <a:pPr algn="l" rtl="0">
              <a:buFont typeface="Arial" panose="020B0604020202020204" pitchFamily="34" charset="0"/>
              <a:buChar char="•"/>
            </a:pPr>
            <a:r>
              <a:rPr lang="en-US" dirty="0"/>
              <a:t>what solvents were used?. </a:t>
            </a:r>
          </a:p>
          <a:p>
            <a:pPr algn="l" rtl="0">
              <a:buFont typeface="Arial" panose="020B0604020202020204" pitchFamily="34" charset="0"/>
              <a:buChar char="•"/>
            </a:pPr>
            <a:r>
              <a:rPr lang="en-US" dirty="0"/>
              <a:t>Check recent viral test status.</a:t>
            </a:r>
          </a:p>
          <a:p>
            <a:pPr algn="l" rtl="0">
              <a:buFont typeface="Arial" panose="020B0604020202020204" pitchFamily="34" charset="0"/>
              <a:buChar char="•"/>
            </a:pPr>
            <a:r>
              <a:rPr lang="en-US" dirty="0"/>
              <a:t> Beware surreptitious self-treatment with antibiotics, which may mask culture results.</a:t>
            </a:r>
          </a:p>
          <a:p>
            <a:pPr algn="l" rtl="0"/>
            <a:r>
              <a:rPr lang="en-US" dirty="0">
                <a:solidFill>
                  <a:srgbClr val="FF0000"/>
                </a:solidFill>
              </a:rPr>
              <a:t>Symptoms that may accompany fever</a:t>
            </a:r>
            <a:r>
              <a:rPr lang="en-US" dirty="0"/>
              <a:t>: Include breathlessness, myalgia, confusion and tachycardia. </a:t>
            </a:r>
            <a:endParaRPr lang="ar-SY" dirty="0"/>
          </a:p>
        </p:txBody>
      </p:sp>
    </p:spTree>
    <p:extLst>
      <p:ext uri="{BB962C8B-B14F-4D97-AF65-F5344CB8AC3E}">
        <p14:creationId xmlns:p14="http://schemas.microsoft.com/office/powerpoint/2010/main" val="7877746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a:solidFill>
                  <a:srgbClr val="FF0000"/>
                </a:solidFill>
              </a:rPr>
              <a:t>Signs:</a:t>
            </a:r>
            <a:r>
              <a:rPr lang="en-US" dirty="0"/>
              <a:t> These include: </a:t>
            </a:r>
            <a:br>
              <a:rPr lang="en-US" dirty="0"/>
            </a:br>
            <a:endParaRPr lang="ar-SY" dirty="0"/>
          </a:p>
        </p:txBody>
      </p:sp>
      <p:sp>
        <p:nvSpPr>
          <p:cNvPr id="3" name="عنصر نائب للمحتوى 2"/>
          <p:cNvSpPr>
            <a:spLocks noGrp="1"/>
          </p:cNvSpPr>
          <p:nvPr>
            <p:ph idx="1"/>
          </p:nvPr>
        </p:nvSpPr>
        <p:spPr>
          <a:xfrm>
            <a:off x="395536" y="1196752"/>
            <a:ext cx="8363272" cy="4983832"/>
          </a:xfrm>
        </p:spPr>
        <p:txBody>
          <a:bodyPr>
            <a:noAutofit/>
          </a:bodyPr>
          <a:lstStyle/>
          <a:p>
            <a:pPr marL="0" indent="0" algn="l" rtl="0">
              <a:buNone/>
            </a:pPr>
            <a:r>
              <a:rPr lang="en-US" sz="2000" dirty="0"/>
              <a:t>● Rashes. </a:t>
            </a:r>
          </a:p>
          <a:p>
            <a:pPr marL="0" indent="0" algn="l" rtl="0">
              <a:buNone/>
            </a:pPr>
            <a:r>
              <a:rPr lang="en-US" sz="2000" dirty="0"/>
              <a:t>● Injection site abscess.</a:t>
            </a:r>
          </a:p>
          <a:p>
            <a:pPr marL="0" indent="0" algn="l" rtl="0">
              <a:buNone/>
            </a:pPr>
            <a:r>
              <a:rPr lang="en-US" sz="2000" dirty="0"/>
              <a:t> ● Joint pain or swelling from injection. </a:t>
            </a:r>
          </a:p>
          <a:p>
            <a:pPr marL="0" indent="0" algn="l" rtl="0">
              <a:buNone/>
            </a:pPr>
            <a:r>
              <a:rPr lang="en-US" sz="2000" dirty="0"/>
              <a:t>● DVT or compartment syndrome in the legs. </a:t>
            </a:r>
          </a:p>
          <a:p>
            <a:pPr marL="0" indent="0" algn="l" rtl="0">
              <a:buNone/>
            </a:pPr>
            <a:r>
              <a:rPr lang="en-US" sz="2000" dirty="0"/>
              <a:t>● Local tenderness or referred pain from an abscess site, e.g. flexion at the  hip eliciting back pain is indicative of </a:t>
            </a:r>
            <a:r>
              <a:rPr lang="en-US" sz="2000" dirty="0" err="1"/>
              <a:t>ilio</a:t>
            </a:r>
            <a:r>
              <a:rPr lang="en-US" sz="2000" dirty="0"/>
              <a:t>-psoas abscess. </a:t>
            </a:r>
          </a:p>
          <a:p>
            <a:pPr marL="0" indent="0" algn="l" rtl="0">
              <a:buNone/>
            </a:pPr>
            <a:r>
              <a:rPr lang="en-US" sz="2000" dirty="0"/>
              <a:t>● New murmurs , splinter </a:t>
            </a:r>
            <a:r>
              <a:rPr lang="en-US" sz="2000" dirty="0" err="1"/>
              <a:t>haemorrhages</a:t>
            </a:r>
            <a:r>
              <a:rPr lang="en-US" sz="2000" dirty="0"/>
              <a:t>.</a:t>
            </a:r>
          </a:p>
          <a:p>
            <a:pPr algn="l" rtl="0"/>
            <a:r>
              <a:rPr lang="en-US" sz="2000" dirty="0"/>
              <a:t>The JVP may show V waves in tricuspid endocarditis.</a:t>
            </a:r>
          </a:p>
          <a:p>
            <a:pPr algn="l" rtl="0"/>
            <a:r>
              <a:rPr lang="en-US" sz="2000" dirty="0"/>
              <a:t> Pleural rub or effusion is seen in DVT with PE, or septic emboli from endocarditis or infected DVT.  </a:t>
            </a:r>
          </a:p>
          <a:p>
            <a:pPr marL="0" indent="0" algn="l" rtl="0">
              <a:buNone/>
            </a:pPr>
            <a:r>
              <a:rPr lang="en-US" sz="2000" dirty="0"/>
              <a:t>● Stupor: occurs in drug overdose or hepatic encephalopathy; agitation with drug withdrawal; headache and drowsiness in meningitis or encephalitis; local paralysis or spasms with tetanus or botulism. </a:t>
            </a:r>
            <a:endParaRPr lang="ar-SY" sz="2000" dirty="0"/>
          </a:p>
        </p:txBody>
      </p:sp>
    </p:spTree>
    <p:extLst>
      <p:ext uri="{BB962C8B-B14F-4D97-AF65-F5344CB8AC3E}">
        <p14:creationId xmlns:p14="http://schemas.microsoft.com/office/powerpoint/2010/main" val="696670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Infectious agents </a:t>
            </a:r>
            <a:endParaRPr lang="ar-SY" dirty="0"/>
          </a:p>
        </p:txBody>
      </p:sp>
      <p:sp>
        <p:nvSpPr>
          <p:cNvPr id="3" name="عنصر نائب للمحتوى 2"/>
          <p:cNvSpPr>
            <a:spLocks noGrp="1"/>
          </p:cNvSpPr>
          <p:nvPr>
            <p:ph idx="1"/>
          </p:nvPr>
        </p:nvSpPr>
        <p:spPr/>
        <p:txBody>
          <a:bodyPr>
            <a:normAutofit/>
          </a:bodyPr>
          <a:lstStyle/>
          <a:p>
            <a:pPr marL="0" indent="0" algn="l" rtl="0">
              <a:buNone/>
            </a:pPr>
            <a:r>
              <a:rPr lang="en-US" sz="2800" dirty="0">
                <a:solidFill>
                  <a:srgbClr val="FF0000"/>
                </a:solidFill>
              </a:rPr>
              <a:t>● Prions </a:t>
            </a:r>
            <a:r>
              <a:rPr lang="en-US" dirty="0"/>
              <a:t>– misfolded proteins devoid of nucleic acids, which cause transmissible spongiform encephalopathies. </a:t>
            </a:r>
          </a:p>
          <a:p>
            <a:pPr marL="0" indent="0" algn="l" rtl="0">
              <a:buNone/>
            </a:pPr>
            <a:r>
              <a:rPr lang="en-US" dirty="0"/>
              <a:t>● </a:t>
            </a:r>
            <a:r>
              <a:rPr lang="en-US" sz="2800" dirty="0">
                <a:solidFill>
                  <a:srgbClr val="FF0000"/>
                </a:solidFill>
              </a:rPr>
              <a:t>Viruses</a:t>
            </a:r>
            <a:r>
              <a:rPr lang="en-US" dirty="0"/>
              <a:t> – RNA- or DNA-containing pathogens that rely on host cells for replication. </a:t>
            </a:r>
          </a:p>
          <a:p>
            <a:pPr marL="0" indent="0" algn="l" rtl="0">
              <a:buNone/>
            </a:pPr>
            <a:r>
              <a:rPr lang="en-US" dirty="0"/>
              <a:t>● </a:t>
            </a:r>
            <a:r>
              <a:rPr lang="en-US" sz="2800" dirty="0">
                <a:solidFill>
                  <a:srgbClr val="FF0000"/>
                </a:solidFill>
              </a:rPr>
              <a:t>Bacteria</a:t>
            </a:r>
            <a:r>
              <a:rPr lang="en-US" dirty="0"/>
              <a:t> – prokaryotes capable of independent replication but lacking a nucleus. </a:t>
            </a:r>
          </a:p>
          <a:p>
            <a:pPr marL="0" indent="0" algn="l" rtl="0">
              <a:buNone/>
            </a:pPr>
            <a:r>
              <a:rPr lang="en-US" dirty="0"/>
              <a:t>● </a:t>
            </a:r>
            <a:r>
              <a:rPr lang="en-US" sz="2800" dirty="0">
                <a:solidFill>
                  <a:srgbClr val="FF0000"/>
                </a:solidFill>
              </a:rPr>
              <a:t>Eukaryotic pathogens </a:t>
            </a:r>
            <a:r>
              <a:rPr lang="en-US" dirty="0"/>
              <a:t>– fungi, protozoa and </a:t>
            </a:r>
            <a:r>
              <a:rPr lang="en-US" dirty="0" err="1"/>
              <a:t>helminths</a:t>
            </a:r>
            <a:r>
              <a:rPr lang="en-US" dirty="0"/>
              <a:t>.</a:t>
            </a:r>
            <a:endParaRPr lang="ar-SY" dirty="0"/>
          </a:p>
        </p:txBody>
      </p:sp>
    </p:spTree>
    <p:extLst>
      <p:ext uri="{BB962C8B-B14F-4D97-AF65-F5344CB8AC3E}">
        <p14:creationId xmlns:p14="http://schemas.microsoft.com/office/powerpoint/2010/main" val="25994072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Management</a:t>
            </a:r>
            <a:endParaRPr lang="ar-SY" dirty="0"/>
          </a:p>
        </p:txBody>
      </p:sp>
      <p:sp>
        <p:nvSpPr>
          <p:cNvPr id="3" name="عنصر نائب للمحتوى 2"/>
          <p:cNvSpPr>
            <a:spLocks noGrp="1"/>
          </p:cNvSpPr>
          <p:nvPr>
            <p:ph idx="1"/>
          </p:nvPr>
        </p:nvSpPr>
        <p:spPr/>
        <p:txBody>
          <a:bodyPr/>
          <a:lstStyle/>
          <a:p>
            <a:pPr algn="l" rtl="0"/>
            <a:r>
              <a:rPr lang="en-US" dirty="0"/>
              <a:t>Management is that of the </a:t>
            </a:r>
            <a:r>
              <a:rPr lang="en-US" dirty="0">
                <a:solidFill>
                  <a:srgbClr val="FF0000"/>
                </a:solidFill>
              </a:rPr>
              <a:t>underlying condition</a:t>
            </a:r>
            <a:r>
              <a:rPr lang="en-US" dirty="0"/>
              <a:t>. </a:t>
            </a:r>
          </a:p>
          <a:p>
            <a:pPr algn="l" rtl="0"/>
            <a:r>
              <a:rPr lang="en-US" u="sng" dirty="0"/>
              <a:t>Flucloxacillin </a:t>
            </a:r>
            <a:r>
              <a:rPr lang="en-US" dirty="0"/>
              <a:t>is useful against Staphylococcus aureus, although </a:t>
            </a:r>
            <a:r>
              <a:rPr lang="en-US" u="sng" dirty="0"/>
              <a:t>vancomycin </a:t>
            </a:r>
            <a:r>
              <a:rPr lang="en-US" dirty="0"/>
              <a:t>may be needed if MRSA is present.</a:t>
            </a:r>
          </a:p>
          <a:p>
            <a:pPr algn="l" rtl="0"/>
            <a:r>
              <a:rPr lang="en-US" dirty="0"/>
              <a:t> Appropriate </a:t>
            </a:r>
            <a:r>
              <a:rPr lang="en-US" u="sng" dirty="0"/>
              <a:t>sedative</a:t>
            </a:r>
            <a:r>
              <a:rPr lang="en-US" dirty="0"/>
              <a:t> medicines should be provided for those suffering withdrawal symptoms after a long period of dependency.</a:t>
            </a:r>
            <a:endParaRPr lang="ar-SY" dirty="0"/>
          </a:p>
        </p:txBody>
      </p:sp>
    </p:spTree>
    <p:extLst>
      <p:ext uri="{BB962C8B-B14F-4D97-AF65-F5344CB8AC3E}">
        <p14:creationId xmlns:p14="http://schemas.microsoft.com/office/powerpoint/2010/main" val="15661491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en-US" sz="4000" dirty="0"/>
              <a:t>Fever in the </a:t>
            </a:r>
            <a:r>
              <a:rPr lang="en-US" sz="4000" dirty="0" err="1"/>
              <a:t>immunocompromised</a:t>
            </a:r>
            <a:r>
              <a:rPr lang="en-US" sz="4000" dirty="0"/>
              <a:t> host</a:t>
            </a:r>
            <a:endParaRPr lang="ar-SY" sz="4000" dirty="0"/>
          </a:p>
        </p:txBody>
      </p:sp>
      <p:sp>
        <p:nvSpPr>
          <p:cNvPr id="3" name="عنصر نائب للمحتوى 2"/>
          <p:cNvSpPr>
            <a:spLocks noGrp="1"/>
          </p:cNvSpPr>
          <p:nvPr>
            <p:ph idx="1"/>
          </p:nvPr>
        </p:nvSpPr>
        <p:spPr/>
        <p:txBody>
          <a:bodyPr/>
          <a:lstStyle/>
          <a:p>
            <a:pPr algn="l" rtl="0"/>
            <a:r>
              <a:rPr lang="en-US" dirty="0"/>
              <a:t>Immunosuppression may be:</a:t>
            </a:r>
          </a:p>
          <a:p>
            <a:pPr algn="l" rtl="0">
              <a:buFont typeface="Wingdings" panose="05000000000000000000" pitchFamily="2" charset="2"/>
              <a:buChar char="Ø"/>
            </a:pPr>
            <a:r>
              <a:rPr lang="en-US" dirty="0"/>
              <a:t> </a:t>
            </a:r>
            <a:r>
              <a:rPr lang="en-US" dirty="0">
                <a:solidFill>
                  <a:srgbClr val="FF0000"/>
                </a:solidFill>
              </a:rPr>
              <a:t>congenital</a:t>
            </a:r>
            <a:endParaRPr lang="en-US" dirty="0"/>
          </a:p>
          <a:p>
            <a:pPr algn="l" rtl="0">
              <a:buFont typeface="Wingdings" panose="05000000000000000000" pitchFamily="2" charset="2"/>
              <a:buChar char="Ø"/>
            </a:pPr>
            <a:r>
              <a:rPr lang="en-US" dirty="0"/>
              <a:t> </a:t>
            </a:r>
            <a:r>
              <a:rPr lang="en-US" dirty="0">
                <a:solidFill>
                  <a:srgbClr val="FF0000"/>
                </a:solidFill>
              </a:rPr>
              <a:t>acquired </a:t>
            </a:r>
            <a:r>
              <a:rPr lang="en-US" dirty="0"/>
              <a:t>through infection or </a:t>
            </a:r>
            <a:r>
              <a:rPr lang="en-US" dirty="0" err="1"/>
              <a:t>haematological</a:t>
            </a:r>
            <a:r>
              <a:rPr lang="en-US" dirty="0"/>
              <a:t> disease.</a:t>
            </a:r>
          </a:p>
          <a:p>
            <a:pPr algn="l" rtl="0">
              <a:buFont typeface="Wingdings" panose="05000000000000000000" pitchFamily="2" charset="2"/>
              <a:buChar char="Ø"/>
            </a:pPr>
            <a:r>
              <a:rPr lang="en-US" dirty="0"/>
              <a:t> </a:t>
            </a:r>
            <a:r>
              <a:rPr lang="en-US" dirty="0">
                <a:solidFill>
                  <a:srgbClr val="FF0000"/>
                </a:solidFill>
              </a:rPr>
              <a:t>Iatrogenic</a:t>
            </a:r>
            <a:r>
              <a:rPr lang="en-US" dirty="0"/>
              <a:t>, induced by chemotherapy for cancer or for autoimmune diseases. </a:t>
            </a:r>
            <a:endParaRPr lang="ar-SY" dirty="0"/>
          </a:p>
        </p:txBody>
      </p:sp>
    </p:spTree>
    <p:extLst>
      <p:ext uri="{BB962C8B-B14F-4D97-AF65-F5344CB8AC3E}">
        <p14:creationId xmlns:p14="http://schemas.microsoft.com/office/powerpoint/2010/main" val="6225102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normAutofit/>
          </a:bodyPr>
          <a:lstStyle/>
          <a:p>
            <a:pPr algn="l" rtl="0"/>
            <a:r>
              <a:rPr lang="en-US" dirty="0"/>
              <a:t>Patients with respiratory signs should have induced sputum or bronchoscopy for Pneumocystis </a:t>
            </a:r>
            <a:r>
              <a:rPr lang="en-US" dirty="0" err="1"/>
              <a:t>jirovecii</a:t>
            </a:r>
            <a:r>
              <a:rPr lang="en-US" dirty="0"/>
              <a:t>, bacteria and fungi.</a:t>
            </a:r>
          </a:p>
          <a:p>
            <a:pPr algn="l" rtl="0"/>
            <a:r>
              <a:rPr lang="en-US" dirty="0"/>
              <a:t>Neutropenic fever is defined as:</a:t>
            </a:r>
          </a:p>
          <a:p>
            <a:pPr algn="l" rtl="0">
              <a:buFont typeface="Wingdings" panose="05000000000000000000" pitchFamily="2" charset="2"/>
              <a:buChar char="v"/>
            </a:pPr>
            <a:r>
              <a:rPr lang="en-US" dirty="0"/>
              <a:t> a neutrophil count of &lt; 0.5 × 10</a:t>
            </a:r>
            <a:r>
              <a:rPr lang="en-US" sz="2400" dirty="0"/>
              <a:t>9</a:t>
            </a:r>
            <a:r>
              <a:rPr lang="en-US" dirty="0"/>
              <a:t>/L, with fever &gt; 38.5°C, although risk increases as the neutrophil count falls &lt; 1.0 × 109/L. </a:t>
            </a:r>
          </a:p>
          <a:p>
            <a:pPr algn="l" rtl="0">
              <a:buFont typeface="Wingdings" panose="05000000000000000000" pitchFamily="2" charset="2"/>
              <a:buChar char="v"/>
            </a:pPr>
            <a:r>
              <a:rPr lang="en-US" dirty="0"/>
              <a:t>Patients with neutropenia are particularly prone to bacterial and fungal infections. </a:t>
            </a:r>
          </a:p>
        </p:txBody>
      </p:sp>
    </p:spTree>
    <p:extLst>
      <p:ext uri="{BB962C8B-B14F-4D97-AF65-F5344CB8AC3E}">
        <p14:creationId xmlns:p14="http://schemas.microsoft.com/office/powerpoint/2010/main" val="42437960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normAutofit lnSpcReduction="10000"/>
          </a:bodyPr>
          <a:lstStyle/>
          <a:p>
            <a:pPr algn="l" rtl="0"/>
            <a:r>
              <a:rPr lang="en-US" u="sng" dirty="0"/>
              <a:t>Gram-positive organisms </a:t>
            </a:r>
            <a:r>
              <a:rPr lang="en-US" dirty="0"/>
              <a:t>are the most common pathogens, particularly in the presence of in-dwelling catheters. </a:t>
            </a:r>
          </a:p>
          <a:p>
            <a:pPr algn="l" rtl="0"/>
            <a:r>
              <a:rPr lang="en-US" dirty="0"/>
              <a:t>Blood cultures, swabs and urine samples should be taken, potential sources removed and empirical antibiotic therapy started, with a broad-spectrum penicillin (e.g. </a:t>
            </a:r>
            <a:r>
              <a:rPr lang="en-US" dirty="0" err="1"/>
              <a:t>piperacillin</a:t>
            </a:r>
            <a:r>
              <a:rPr lang="en-US" dirty="0"/>
              <a:t>/</a:t>
            </a:r>
            <a:r>
              <a:rPr lang="en-US" dirty="0" err="1"/>
              <a:t>tazobactam</a:t>
            </a:r>
            <a:r>
              <a:rPr lang="en-US" dirty="0"/>
              <a:t>). </a:t>
            </a:r>
          </a:p>
          <a:p>
            <a:pPr algn="l" rtl="0"/>
            <a:r>
              <a:rPr lang="en-US" dirty="0"/>
              <a:t>An aminoglycoside (e.g. gentamicin) is often given too, although data suggest </a:t>
            </a:r>
            <a:r>
              <a:rPr lang="en-US" dirty="0" err="1"/>
              <a:t>monotherapy</a:t>
            </a:r>
            <a:r>
              <a:rPr lang="en-US" dirty="0"/>
              <a:t> is as effective.</a:t>
            </a:r>
          </a:p>
          <a:p>
            <a:pPr algn="l" rtl="0"/>
            <a:r>
              <a:rPr lang="en-US" dirty="0"/>
              <a:t>Antifungals such as </a:t>
            </a:r>
            <a:r>
              <a:rPr lang="en-US" dirty="0" err="1"/>
              <a:t>caspofungin</a:t>
            </a:r>
            <a:r>
              <a:rPr lang="en-US" dirty="0"/>
              <a:t> may be added if fever has not resolved in 3–5 days. </a:t>
            </a:r>
            <a:endParaRPr lang="ar-SY" dirty="0"/>
          </a:p>
          <a:p>
            <a:pPr algn="l" rtl="0"/>
            <a:endParaRPr lang="ar-SY" dirty="0"/>
          </a:p>
        </p:txBody>
      </p:sp>
    </p:spTree>
    <p:extLst>
      <p:ext uri="{BB962C8B-B14F-4D97-AF65-F5344CB8AC3E}">
        <p14:creationId xmlns:p14="http://schemas.microsoft.com/office/powerpoint/2010/main" val="18468924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a:t>Severe skin and soft tissue infections /</a:t>
            </a:r>
            <a:r>
              <a:rPr lang="en-US" dirty="0" err="1"/>
              <a:t>Necrotising</a:t>
            </a:r>
            <a:r>
              <a:rPr lang="en-US" dirty="0"/>
              <a:t> fasciitis </a:t>
            </a:r>
            <a:endParaRPr lang="ar-SY" dirty="0"/>
          </a:p>
        </p:txBody>
      </p:sp>
      <p:sp>
        <p:nvSpPr>
          <p:cNvPr id="3" name="عنصر نائب للمحتوى 2"/>
          <p:cNvSpPr>
            <a:spLocks noGrp="1"/>
          </p:cNvSpPr>
          <p:nvPr>
            <p:ph idx="1"/>
          </p:nvPr>
        </p:nvSpPr>
        <p:spPr/>
        <p:txBody>
          <a:bodyPr>
            <a:normAutofit/>
          </a:bodyPr>
          <a:lstStyle/>
          <a:p>
            <a:pPr algn="l" rtl="0"/>
            <a:r>
              <a:rPr lang="en-US" dirty="0"/>
              <a:t>There are two types of </a:t>
            </a:r>
            <a:r>
              <a:rPr lang="en-US" dirty="0" err="1"/>
              <a:t>necrotising</a:t>
            </a:r>
            <a:r>
              <a:rPr lang="en-US" dirty="0"/>
              <a:t> fasciitis: </a:t>
            </a:r>
          </a:p>
          <a:p>
            <a:pPr algn="l" rtl="0"/>
            <a:r>
              <a:rPr lang="en-US" dirty="0">
                <a:solidFill>
                  <a:srgbClr val="FF0000"/>
                </a:solidFill>
              </a:rPr>
              <a:t>Type 1</a:t>
            </a:r>
            <a:r>
              <a:rPr lang="en-US" dirty="0"/>
              <a:t>: This is a mixed infection with </a:t>
            </a:r>
            <a:r>
              <a:rPr lang="en-US" u="sng" dirty="0"/>
              <a:t>Gram-negative</a:t>
            </a:r>
            <a:r>
              <a:rPr lang="en-US" dirty="0"/>
              <a:t> bacteria and </a:t>
            </a:r>
            <a:r>
              <a:rPr lang="en-US" u="sng" dirty="0"/>
              <a:t>anaerobes</a:t>
            </a:r>
            <a:r>
              <a:rPr lang="en-US" dirty="0"/>
              <a:t>, often seen following surgery or in diabetic or </a:t>
            </a:r>
            <a:r>
              <a:rPr lang="en-US" dirty="0" err="1"/>
              <a:t>immunocompromised</a:t>
            </a:r>
            <a:r>
              <a:rPr lang="en-US" dirty="0"/>
              <a:t> patients. </a:t>
            </a:r>
          </a:p>
          <a:p>
            <a:pPr algn="l" rtl="0"/>
            <a:r>
              <a:rPr lang="en-US" dirty="0">
                <a:solidFill>
                  <a:srgbClr val="FF0000"/>
                </a:solidFill>
              </a:rPr>
              <a:t>Type 2:</a:t>
            </a:r>
            <a:r>
              <a:rPr lang="en-US" dirty="0"/>
              <a:t> This is caused by group A or other </a:t>
            </a:r>
            <a:r>
              <a:rPr lang="en-US" u="sng" dirty="0"/>
              <a:t>streptococci</a:t>
            </a:r>
            <a:r>
              <a:rPr lang="en-US" dirty="0"/>
              <a:t>. About 60% of cases are associated with streptococcal toxic shock syndrome . </a:t>
            </a:r>
            <a:endParaRPr lang="ar-SY" dirty="0"/>
          </a:p>
        </p:txBody>
      </p:sp>
    </p:spTree>
    <p:extLst>
      <p:ext uri="{BB962C8B-B14F-4D97-AF65-F5344CB8AC3E}">
        <p14:creationId xmlns:p14="http://schemas.microsoft.com/office/powerpoint/2010/main" val="27187490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8449" y="1935163"/>
            <a:ext cx="7647102" cy="4389437"/>
          </a:xfrm>
        </p:spPr>
      </p:pic>
    </p:spTree>
    <p:extLst>
      <p:ext uri="{BB962C8B-B14F-4D97-AF65-F5344CB8AC3E}">
        <p14:creationId xmlns:p14="http://schemas.microsoft.com/office/powerpoint/2010/main" val="11848696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normAutofit fontScale="92500" lnSpcReduction="20000"/>
          </a:bodyPr>
          <a:lstStyle/>
          <a:p>
            <a:pPr algn="l" rtl="0"/>
            <a:r>
              <a:rPr lang="en-US" dirty="0"/>
              <a:t>Both types produce a severe, rapidly progressive and destructive inflammation of the dermis and subcutaneous tissues, leading to intense </a:t>
            </a:r>
            <a:r>
              <a:rPr lang="en-US" u="sng" dirty="0"/>
              <a:t>pain</a:t>
            </a:r>
            <a:r>
              <a:rPr lang="en-US" dirty="0"/>
              <a:t>, profound </a:t>
            </a:r>
            <a:r>
              <a:rPr lang="en-US" dirty="0" err="1"/>
              <a:t>toxaemia</a:t>
            </a:r>
            <a:r>
              <a:rPr lang="en-US" dirty="0"/>
              <a:t> and </a:t>
            </a:r>
            <a:r>
              <a:rPr lang="en-US" u="sng" dirty="0"/>
              <a:t>multisystem failure</a:t>
            </a:r>
            <a:r>
              <a:rPr lang="en-US" dirty="0"/>
              <a:t>. </a:t>
            </a:r>
          </a:p>
          <a:p>
            <a:pPr algn="l" rtl="0"/>
            <a:r>
              <a:rPr lang="en-US" dirty="0"/>
              <a:t>The affected area is erythematous, hot and shiny. Central </a:t>
            </a:r>
            <a:r>
              <a:rPr lang="en-US" u="sng" dirty="0" err="1"/>
              <a:t>anaesthesia</a:t>
            </a:r>
            <a:r>
              <a:rPr lang="en-US" dirty="0"/>
              <a:t> (due to cutaneous nerve damage), surrounded by exquisitely tender erythematous skin, is pathognomonic.</a:t>
            </a:r>
          </a:p>
          <a:p>
            <a:pPr algn="l" rtl="0"/>
            <a:r>
              <a:rPr lang="en-US" dirty="0"/>
              <a:t> Treatment is with broad-spectrum antibiotics, e.g. </a:t>
            </a:r>
            <a:r>
              <a:rPr lang="en-US" dirty="0" err="1">
                <a:solidFill>
                  <a:srgbClr val="FF0000"/>
                </a:solidFill>
              </a:rPr>
              <a:t>piperacillin</a:t>
            </a:r>
            <a:r>
              <a:rPr lang="en-US" dirty="0">
                <a:solidFill>
                  <a:srgbClr val="FF0000"/>
                </a:solidFill>
              </a:rPr>
              <a:t>/ </a:t>
            </a:r>
            <a:r>
              <a:rPr lang="en-US" dirty="0" err="1">
                <a:solidFill>
                  <a:srgbClr val="FF0000"/>
                </a:solidFill>
              </a:rPr>
              <a:t>tazobactam</a:t>
            </a:r>
            <a:r>
              <a:rPr lang="en-US" dirty="0">
                <a:solidFill>
                  <a:srgbClr val="FF0000"/>
                </a:solidFill>
              </a:rPr>
              <a:t> with metronidazole</a:t>
            </a:r>
            <a:r>
              <a:rPr lang="en-US" dirty="0"/>
              <a:t>. S</a:t>
            </a:r>
            <a:r>
              <a:rPr lang="en-US" dirty="0">
                <a:solidFill>
                  <a:srgbClr val="FF0000"/>
                </a:solidFill>
              </a:rPr>
              <a:t>treptococca</a:t>
            </a:r>
            <a:r>
              <a:rPr lang="en-US" dirty="0"/>
              <a:t>l infections respond to </a:t>
            </a:r>
            <a:r>
              <a:rPr lang="en-US" dirty="0" err="1">
                <a:solidFill>
                  <a:srgbClr val="FF0000"/>
                </a:solidFill>
              </a:rPr>
              <a:t>benzylpenicillin</a:t>
            </a:r>
            <a:r>
              <a:rPr lang="en-US" dirty="0">
                <a:solidFill>
                  <a:srgbClr val="FF0000"/>
                </a:solidFill>
              </a:rPr>
              <a:t> </a:t>
            </a:r>
            <a:r>
              <a:rPr lang="en-US" dirty="0"/>
              <a:t>with clindamycin. Surgical </a:t>
            </a:r>
            <a:r>
              <a:rPr lang="en-US" dirty="0" err="1">
                <a:solidFill>
                  <a:srgbClr val="00B0F0"/>
                </a:solidFill>
              </a:rPr>
              <a:t>débridement</a:t>
            </a:r>
            <a:r>
              <a:rPr lang="en-US" dirty="0"/>
              <a:t> should subsequently be considered if control is not achieved.</a:t>
            </a:r>
            <a:endParaRPr lang="ar-SY" dirty="0"/>
          </a:p>
          <a:p>
            <a:pPr algn="l" rtl="0"/>
            <a:endParaRPr lang="ar-SY" dirty="0"/>
          </a:p>
        </p:txBody>
      </p:sp>
    </p:spTree>
    <p:extLst>
      <p:ext uri="{BB962C8B-B14F-4D97-AF65-F5344CB8AC3E}">
        <p14:creationId xmlns:p14="http://schemas.microsoft.com/office/powerpoint/2010/main" val="25955687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err="1"/>
              <a:t>Clostridial</a:t>
            </a:r>
            <a:r>
              <a:rPr lang="en-US" dirty="0"/>
              <a:t> soft tissue infections </a:t>
            </a:r>
            <a:br>
              <a:rPr lang="en-US" dirty="0"/>
            </a:br>
            <a:r>
              <a:rPr lang="en-US" sz="3600" dirty="0">
                <a:solidFill>
                  <a:srgbClr val="FF0000"/>
                </a:solidFill>
              </a:rPr>
              <a:t>Gas gangrene or </a:t>
            </a:r>
            <a:r>
              <a:rPr lang="en-US" sz="3600" dirty="0" err="1">
                <a:solidFill>
                  <a:srgbClr val="FF0000"/>
                </a:solidFill>
              </a:rPr>
              <a:t>myonecrosis</a:t>
            </a:r>
            <a:r>
              <a:rPr lang="en-US" sz="3600" dirty="0">
                <a:solidFill>
                  <a:srgbClr val="FF0000"/>
                </a:solidFill>
              </a:rPr>
              <a:t> </a:t>
            </a:r>
            <a:endParaRPr lang="ar-SY" sz="3600" dirty="0">
              <a:solidFill>
                <a:srgbClr val="FF0000"/>
              </a:solidFill>
            </a:endParaRPr>
          </a:p>
        </p:txBody>
      </p:sp>
      <p:sp>
        <p:nvSpPr>
          <p:cNvPr id="3" name="عنصر نائب للمحتوى 2"/>
          <p:cNvSpPr>
            <a:spLocks noGrp="1"/>
          </p:cNvSpPr>
          <p:nvPr>
            <p:ph idx="1"/>
          </p:nvPr>
        </p:nvSpPr>
        <p:spPr/>
        <p:txBody>
          <a:bodyPr>
            <a:normAutofit/>
          </a:bodyPr>
          <a:lstStyle/>
          <a:p>
            <a:pPr algn="l" rtl="0"/>
            <a:r>
              <a:rPr lang="en-US" dirty="0"/>
              <a:t>Although Clostridia may </a:t>
            </a:r>
            <a:r>
              <a:rPr lang="en-US" dirty="0" err="1"/>
              <a:t>colonise</a:t>
            </a:r>
            <a:r>
              <a:rPr lang="en-US" dirty="0"/>
              <a:t> or contaminate wounds, no action is required unless spreading infection is present. </a:t>
            </a:r>
          </a:p>
          <a:p>
            <a:pPr algn="l" rtl="0"/>
            <a:r>
              <a:rPr lang="en-US" dirty="0"/>
              <a:t>In </a:t>
            </a:r>
            <a:r>
              <a:rPr lang="en-US" dirty="0">
                <a:solidFill>
                  <a:srgbClr val="00B0F0"/>
                </a:solidFill>
              </a:rPr>
              <a:t>anaerobic cellulitis</a:t>
            </a:r>
            <a:r>
              <a:rPr lang="en-US" dirty="0"/>
              <a:t>, usually due to C. </a:t>
            </a:r>
            <a:r>
              <a:rPr lang="en-US" dirty="0" err="1"/>
              <a:t>perfringens</a:t>
            </a:r>
            <a:r>
              <a:rPr lang="en-US" dirty="0"/>
              <a:t>, gas forms locally and extends along tissue planes, but </a:t>
            </a:r>
            <a:r>
              <a:rPr lang="en-US" dirty="0" err="1"/>
              <a:t>bacteraemia</a:t>
            </a:r>
            <a:r>
              <a:rPr lang="en-US" dirty="0"/>
              <a:t> does not occur. Prompt surgical </a:t>
            </a:r>
            <a:r>
              <a:rPr lang="en-US" dirty="0" err="1"/>
              <a:t>débridement</a:t>
            </a:r>
            <a:r>
              <a:rPr lang="en-US" dirty="0"/>
              <a:t>, along with penicillin or clindamycin therapy, is usually effective. </a:t>
            </a:r>
            <a:endParaRPr lang="ar-SY" dirty="0"/>
          </a:p>
        </p:txBody>
      </p:sp>
    </p:spTree>
    <p:extLst>
      <p:ext uri="{BB962C8B-B14F-4D97-AF65-F5344CB8AC3E}">
        <p14:creationId xmlns:p14="http://schemas.microsoft.com/office/powerpoint/2010/main" val="36859884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normAutofit/>
          </a:bodyPr>
          <a:lstStyle/>
          <a:p>
            <a:pPr algn="l" rtl="0"/>
            <a:r>
              <a:rPr lang="en-US" dirty="0"/>
              <a:t>Gas gangrene is defined as acute </a:t>
            </a:r>
            <a:r>
              <a:rPr lang="en-US" dirty="0">
                <a:solidFill>
                  <a:srgbClr val="FF0000"/>
                </a:solidFill>
              </a:rPr>
              <a:t>invasion</a:t>
            </a:r>
            <a:r>
              <a:rPr lang="en-US" dirty="0"/>
              <a:t> of healthy living muscle undamaged by previous trauma by </a:t>
            </a:r>
            <a:r>
              <a:rPr lang="en-US" dirty="0">
                <a:solidFill>
                  <a:srgbClr val="FF0000"/>
                </a:solidFill>
              </a:rPr>
              <a:t>C</a:t>
            </a:r>
            <a:r>
              <a:rPr lang="en-US" dirty="0"/>
              <a:t>. </a:t>
            </a:r>
            <a:r>
              <a:rPr lang="en-US" dirty="0">
                <a:solidFill>
                  <a:srgbClr val="FF0000"/>
                </a:solidFill>
              </a:rPr>
              <a:t>perfringens</a:t>
            </a:r>
            <a:r>
              <a:rPr lang="en-US" dirty="0"/>
              <a:t>.</a:t>
            </a:r>
          </a:p>
          <a:p>
            <a:pPr algn="l" rtl="0"/>
            <a:r>
              <a:rPr lang="en-US" dirty="0"/>
              <a:t> It develops following deep </a:t>
            </a:r>
            <a:r>
              <a:rPr lang="en-US" dirty="0">
                <a:solidFill>
                  <a:srgbClr val="FF0000"/>
                </a:solidFill>
              </a:rPr>
              <a:t>penetrating</a:t>
            </a:r>
            <a:r>
              <a:rPr lang="en-US" dirty="0"/>
              <a:t> injury sufficient to create an anaerobic environment and allow clostridial introduction and </a:t>
            </a:r>
            <a:r>
              <a:rPr lang="en-US" dirty="0">
                <a:solidFill>
                  <a:srgbClr val="FF0000"/>
                </a:solidFill>
              </a:rPr>
              <a:t>proliferation</a:t>
            </a:r>
            <a:r>
              <a:rPr lang="en-US" dirty="0"/>
              <a:t>.  </a:t>
            </a:r>
          </a:p>
          <a:p>
            <a:pPr algn="l" rtl="0"/>
            <a:r>
              <a:rPr lang="en-US" dirty="0">
                <a:solidFill>
                  <a:srgbClr val="FF0000"/>
                </a:solidFill>
              </a:rPr>
              <a:t>Severe pain </a:t>
            </a:r>
            <a:r>
              <a:rPr lang="en-US" dirty="0"/>
              <a:t>at the site of the injury progresses rapidly over 18–24 hrs. Bronze/purple discoloration develops in tense and exquisitely tender skin. </a:t>
            </a:r>
            <a:endParaRPr lang="ar-SY" dirty="0"/>
          </a:p>
        </p:txBody>
      </p:sp>
    </p:spTree>
    <p:extLst>
      <p:ext uri="{BB962C8B-B14F-4D97-AF65-F5344CB8AC3E}">
        <p14:creationId xmlns:p14="http://schemas.microsoft.com/office/powerpoint/2010/main" val="10121435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lstStyle/>
          <a:p>
            <a:pPr algn="l" rtl="0"/>
            <a:r>
              <a:rPr lang="en-US" dirty="0"/>
              <a:t>Gas in tissues may cause </a:t>
            </a:r>
            <a:r>
              <a:rPr lang="en-US" dirty="0">
                <a:solidFill>
                  <a:srgbClr val="FF0000"/>
                </a:solidFill>
              </a:rPr>
              <a:t>crepitus</a:t>
            </a:r>
            <a:r>
              <a:rPr lang="en-US" dirty="0"/>
              <a:t> on examination or be </a:t>
            </a:r>
            <a:r>
              <a:rPr lang="en-US" dirty="0">
                <a:solidFill>
                  <a:srgbClr val="FF0000"/>
                </a:solidFill>
              </a:rPr>
              <a:t>visible on </a:t>
            </a:r>
            <a:r>
              <a:rPr lang="en-US" dirty="0"/>
              <a:t>X-ray, CT or USS. Systemic toxicity develops rapidly with high </a:t>
            </a:r>
            <a:r>
              <a:rPr lang="en-US" dirty="0" err="1"/>
              <a:t>leucocytosis</a:t>
            </a:r>
            <a:r>
              <a:rPr lang="en-US" dirty="0"/>
              <a:t>, multi-organ dysfunction, raised creatine kinase and disseminated intravascular </a:t>
            </a:r>
            <a:r>
              <a:rPr lang="en-US" dirty="0" err="1"/>
              <a:t>haemolysis</a:t>
            </a:r>
            <a:r>
              <a:rPr lang="en-US" dirty="0"/>
              <a:t>. High dose IV penicillin, clindamycin, cephalosporins and metronidazole therapy is very effective, coupled with aggressive surgical </a:t>
            </a:r>
            <a:r>
              <a:rPr lang="en-US" dirty="0" err="1"/>
              <a:t>débridement</a:t>
            </a:r>
            <a:r>
              <a:rPr lang="en-US" dirty="0"/>
              <a:t> of affected tissues. </a:t>
            </a:r>
          </a:p>
          <a:p>
            <a:pPr algn="l" rtl="0"/>
            <a:r>
              <a:rPr lang="en-US" dirty="0"/>
              <a:t> Use of hyperbaric oxygen is controversial.</a:t>
            </a:r>
            <a:endParaRPr lang="ar-SY" dirty="0"/>
          </a:p>
        </p:txBody>
      </p:sp>
    </p:spTree>
    <p:extLst>
      <p:ext uri="{BB962C8B-B14F-4D97-AF65-F5344CB8AC3E}">
        <p14:creationId xmlns:p14="http://schemas.microsoft.com/office/powerpoint/2010/main" val="705852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lstStyle/>
          <a:p>
            <a:pPr algn="l" rtl="0"/>
            <a:r>
              <a:rPr lang="en-US" dirty="0"/>
              <a:t>Many organisms live symbiotically in the human body as </a:t>
            </a:r>
            <a:r>
              <a:rPr lang="en-US" dirty="0" err="1"/>
              <a:t>colonising</a:t>
            </a:r>
            <a:r>
              <a:rPr lang="en-US" dirty="0"/>
              <a:t> </a:t>
            </a:r>
            <a:r>
              <a:rPr lang="en-US" dirty="0">
                <a:solidFill>
                  <a:srgbClr val="FF0000"/>
                </a:solidFill>
              </a:rPr>
              <a:t>normal flora</a:t>
            </a:r>
            <a:r>
              <a:rPr lang="en-US" dirty="0"/>
              <a:t>, often benefiting the host (e.g. vitamins K and B12, produced by gut flora).</a:t>
            </a:r>
          </a:p>
          <a:p>
            <a:pPr algn="l" rtl="0"/>
            <a:r>
              <a:rPr lang="en-US" dirty="0"/>
              <a:t> In contrast, disease results when pathogenic organisms produce virulence factors that damage host cells.</a:t>
            </a:r>
          </a:p>
          <a:p>
            <a:pPr algn="l" rtl="0"/>
            <a:r>
              <a:rPr lang="en-US" dirty="0"/>
              <a:t> </a:t>
            </a:r>
            <a:r>
              <a:rPr lang="en-US" dirty="0">
                <a:solidFill>
                  <a:srgbClr val="FF0000"/>
                </a:solidFill>
              </a:rPr>
              <a:t>Primary pathogens </a:t>
            </a:r>
            <a:r>
              <a:rPr lang="en-US" dirty="0"/>
              <a:t>cause disease in healthy hosts, while </a:t>
            </a:r>
            <a:r>
              <a:rPr lang="en-US" dirty="0">
                <a:solidFill>
                  <a:srgbClr val="FF0000"/>
                </a:solidFill>
              </a:rPr>
              <a:t>opportunistic pathogens </a:t>
            </a:r>
            <a:r>
              <a:rPr lang="en-US" dirty="0"/>
              <a:t>cause disease only in the immune-compromised host.</a:t>
            </a:r>
          </a:p>
          <a:p>
            <a:pPr algn="l" rtl="0"/>
            <a:endParaRPr lang="ar-SY" dirty="0"/>
          </a:p>
        </p:txBody>
      </p:sp>
    </p:spTree>
    <p:extLst>
      <p:ext uri="{BB962C8B-B14F-4D97-AF65-F5344CB8AC3E}">
        <p14:creationId xmlns:p14="http://schemas.microsoft.com/office/powerpoint/2010/main" val="26433812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18CAF15-83E6-4F5B-9A5F-22564B472298}"/>
              </a:ext>
            </a:extLst>
          </p:cNvPr>
          <p:cNvSpPr>
            <a:spLocks noGrp="1"/>
          </p:cNvSpPr>
          <p:nvPr>
            <p:ph type="title"/>
          </p:nvPr>
        </p:nvSpPr>
        <p:spPr/>
        <p:txBody>
          <a:bodyPr/>
          <a:lstStyle/>
          <a:p>
            <a:endParaRPr lang="ar-SY"/>
          </a:p>
        </p:txBody>
      </p:sp>
      <p:pic>
        <p:nvPicPr>
          <p:cNvPr id="5" name="عنصر نائب للمحتوى 4">
            <a:extLst>
              <a:ext uri="{FF2B5EF4-FFF2-40B4-BE49-F238E27FC236}">
                <a16:creationId xmlns:a16="http://schemas.microsoft.com/office/drawing/2014/main" id="{7556915D-E130-496B-8130-C4C78385AAC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6502" y="1124744"/>
            <a:ext cx="8835347" cy="5301208"/>
          </a:xfrm>
        </p:spPr>
      </p:pic>
    </p:spTree>
    <p:extLst>
      <p:ext uri="{BB962C8B-B14F-4D97-AF65-F5344CB8AC3E}">
        <p14:creationId xmlns:p14="http://schemas.microsoft.com/office/powerpoint/2010/main" val="34959604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Acute </a:t>
            </a:r>
            <a:r>
              <a:rPr lang="en-US" dirty="0" err="1"/>
              <a:t>diarrhoea</a:t>
            </a:r>
            <a:r>
              <a:rPr lang="en-US" dirty="0"/>
              <a:t> and vomiting</a:t>
            </a:r>
            <a:endParaRPr lang="ar-SY" dirty="0"/>
          </a:p>
        </p:txBody>
      </p:sp>
      <p:sp>
        <p:nvSpPr>
          <p:cNvPr id="3" name="عنصر نائب للمحتوى 2"/>
          <p:cNvSpPr>
            <a:spLocks noGrp="1"/>
          </p:cNvSpPr>
          <p:nvPr>
            <p:ph idx="1"/>
          </p:nvPr>
        </p:nvSpPr>
        <p:spPr/>
        <p:txBody>
          <a:bodyPr>
            <a:normAutofit/>
          </a:bodyPr>
          <a:lstStyle/>
          <a:p>
            <a:pPr algn="l" rtl="0"/>
            <a:r>
              <a:rPr lang="en-US" dirty="0"/>
              <a:t>Acute </a:t>
            </a:r>
            <a:r>
              <a:rPr lang="en-US" dirty="0" err="1"/>
              <a:t>diarrhoea</a:t>
            </a:r>
            <a:r>
              <a:rPr lang="en-US" dirty="0"/>
              <a:t>, sometimes with vomiting, is an extremely common presenting problem, and may result from both infectious and noninfectious causes.</a:t>
            </a:r>
          </a:p>
          <a:p>
            <a:pPr marL="0" indent="0" algn="l" rtl="0">
              <a:buNone/>
            </a:pPr>
            <a:endParaRPr lang="ar-SY" dirty="0"/>
          </a:p>
        </p:txBody>
      </p:sp>
    </p:spTree>
    <p:extLst>
      <p:ext uri="{BB962C8B-B14F-4D97-AF65-F5344CB8AC3E}">
        <p14:creationId xmlns:p14="http://schemas.microsoft.com/office/powerpoint/2010/main" val="27886892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 </a:t>
            </a:r>
            <a:endParaRPr lang="ar-SY" dirty="0"/>
          </a:p>
        </p:txBody>
      </p:sp>
      <p:pic>
        <p:nvPicPr>
          <p:cNvPr id="4" name="عنصر نائب للمحتوى 3"/>
          <p:cNvPicPr>
            <a:picLocks noGrp="1" noChangeAspect="1"/>
          </p:cNvPicPr>
          <p:nvPr>
            <p:ph idx="1"/>
          </p:nvPr>
        </p:nvPicPr>
        <p:blipFill rotWithShape="1">
          <a:blip r:embed="rId2">
            <a:extLst>
              <a:ext uri="{28A0092B-C50C-407E-A947-70E740481C1C}">
                <a14:useLocalDpi xmlns:a14="http://schemas.microsoft.com/office/drawing/2010/main" val="0"/>
              </a:ext>
            </a:extLst>
          </a:blip>
          <a:srcRect l="12586" t="15514" r="26575" b="10705"/>
          <a:stretch/>
        </p:blipFill>
        <p:spPr>
          <a:xfrm>
            <a:off x="107504" y="260648"/>
            <a:ext cx="8893706" cy="6063953"/>
          </a:xfrm>
        </p:spPr>
      </p:pic>
    </p:spTree>
    <p:extLst>
      <p:ext uri="{BB962C8B-B14F-4D97-AF65-F5344CB8AC3E}">
        <p14:creationId xmlns:p14="http://schemas.microsoft.com/office/powerpoint/2010/main" val="18178608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pic>
        <p:nvPicPr>
          <p:cNvPr id="4" name="عنصر نائب للمحتوى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31640" y="980728"/>
            <a:ext cx="6767646" cy="5321831"/>
          </a:xfrm>
        </p:spPr>
      </p:pic>
    </p:spTree>
    <p:extLst>
      <p:ext uri="{BB962C8B-B14F-4D97-AF65-F5344CB8AC3E}">
        <p14:creationId xmlns:p14="http://schemas.microsoft.com/office/powerpoint/2010/main" val="21702685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pic>
        <p:nvPicPr>
          <p:cNvPr id="4" name="عنصر نائب للمحتوى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33465" y="1935163"/>
            <a:ext cx="5877070" cy="4389437"/>
          </a:xfrm>
        </p:spPr>
      </p:pic>
    </p:spTree>
    <p:extLst>
      <p:ext uri="{BB962C8B-B14F-4D97-AF65-F5344CB8AC3E}">
        <p14:creationId xmlns:p14="http://schemas.microsoft.com/office/powerpoint/2010/main" val="35165389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err="1"/>
              <a:t>dinoflagellate</a:t>
            </a:r>
            <a:endParaRPr lang="ar-SY" dirty="0"/>
          </a:p>
        </p:txBody>
      </p:sp>
      <p:pic>
        <p:nvPicPr>
          <p:cNvPr id="4" name="عنصر نائب للمحتوى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90762" y="2463006"/>
            <a:ext cx="4562475" cy="3333750"/>
          </a:xfrm>
        </p:spPr>
      </p:pic>
    </p:spTree>
    <p:extLst>
      <p:ext uri="{BB962C8B-B14F-4D97-AF65-F5344CB8AC3E}">
        <p14:creationId xmlns:p14="http://schemas.microsoft.com/office/powerpoint/2010/main" val="42126437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normAutofit/>
          </a:bodyPr>
          <a:lstStyle/>
          <a:p>
            <a:pPr algn="l" rtl="0"/>
            <a:r>
              <a:rPr lang="en-US" dirty="0"/>
              <a:t>Infectious </a:t>
            </a:r>
            <a:r>
              <a:rPr lang="en-US" dirty="0" err="1"/>
              <a:t>diarrhoea</a:t>
            </a:r>
            <a:r>
              <a:rPr lang="en-US" dirty="0"/>
              <a:t> is caused by transmission of viruses, bacteria or protozoa either by the </a:t>
            </a:r>
            <a:r>
              <a:rPr lang="en-US" dirty="0" err="1"/>
              <a:t>faecal</a:t>
            </a:r>
            <a:r>
              <a:rPr lang="en-US" dirty="0"/>
              <a:t>–oral route or via infected fomites, food or water. </a:t>
            </a:r>
          </a:p>
          <a:p>
            <a:pPr algn="l" rtl="0"/>
            <a:r>
              <a:rPr lang="en-US" dirty="0"/>
              <a:t>Psychological or physical stress may also precipitate </a:t>
            </a:r>
            <a:r>
              <a:rPr lang="en-US" dirty="0" err="1"/>
              <a:t>diarrhoea</a:t>
            </a:r>
            <a:r>
              <a:rPr lang="en-US" dirty="0"/>
              <a:t>. </a:t>
            </a:r>
          </a:p>
          <a:p>
            <a:pPr algn="l" rtl="0"/>
            <a:r>
              <a:rPr lang="en-US" dirty="0"/>
              <a:t>Occasionally, </a:t>
            </a:r>
            <a:r>
              <a:rPr lang="en-US" dirty="0" err="1"/>
              <a:t>diarrhoea</a:t>
            </a:r>
            <a:r>
              <a:rPr lang="en-US" dirty="0"/>
              <a:t> may be the presenting feature of another systemic illness, such as pneumonia.</a:t>
            </a:r>
          </a:p>
          <a:p>
            <a:pPr marL="0" indent="0" algn="l" rtl="0">
              <a:buNone/>
            </a:pPr>
            <a:endParaRPr lang="ar-SY" dirty="0"/>
          </a:p>
        </p:txBody>
      </p:sp>
    </p:spTree>
    <p:extLst>
      <p:ext uri="{BB962C8B-B14F-4D97-AF65-F5344CB8AC3E}">
        <p14:creationId xmlns:p14="http://schemas.microsoft.com/office/powerpoint/2010/main" val="24914318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lstStyle/>
          <a:p>
            <a:pPr algn="l" rtl="0"/>
            <a:r>
              <a:rPr lang="en-US" dirty="0" err="1">
                <a:solidFill>
                  <a:srgbClr val="FF0000"/>
                </a:solidFill>
              </a:rPr>
              <a:t>Enterotoxic</a:t>
            </a:r>
            <a:r>
              <a:rPr lang="en-US" dirty="0"/>
              <a:t> organisms, e.g. Bacillus cereus, Staph. aureus and Vibrio cholerae, produce </a:t>
            </a:r>
            <a:r>
              <a:rPr lang="en-US" dirty="0">
                <a:solidFill>
                  <a:srgbClr val="00B0F0"/>
                </a:solidFill>
              </a:rPr>
              <a:t>vomiting</a:t>
            </a:r>
            <a:r>
              <a:rPr lang="en-US" dirty="0"/>
              <a:t> and/or ‘secretory’ watery </a:t>
            </a:r>
            <a:r>
              <a:rPr lang="en-US" dirty="0" err="1"/>
              <a:t>diarrhoea</a:t>
            </a:r>
            <a:r>
              <a:rPr lang="en-US" dirty="0"/>
              <a:t>.  </a:t>
            </a:r>
          </a:p>
          <a:p>
            <a:pPr algn="l" rtl="0"/>
            <a:r>
              <a:rPr lang="en-US" dirty="0"/>
              <a:t>Organisms that invade the mucosa, such as Shigella, Campylobacter and enterohaemorrhagic E. coli (EHEC), have longer incubation periods and may cause systemic upset and b</a:t>
            </a:r>
            <a:r>
              <a:rPr lang="en-US" dirty="0">
                <a:solidFill>
                  <a:srgbClr val="FF0000"/>
                </a:solidFill>
              </a:rPr>
              <a:t>lood</a:t>
            </a:r>
            <a:r>
              <a:rPr lang="en-US" dirty="0"/>
              <a:t> in the stool.  </a:t>
            </a:r>
            <a:endParaRPr lang="ar-SY" dirty="0"/>
          </a:p>
        </p:txBody>
      </p:sp>
    </p:spTree>
    <p:extLst>
      <p:ext uri="{BB962C8B-B14F-4D97-AF65-F5344CB8AC3E}">
        <p14:creationId xmlns:p14="http://schemas.microsoft.com/office/powerpoint/2010/main" val="4321989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pic>
        <p:nvPicPr>
          <p:cNvPr id="4" name="عنصر نائب للمحتوى 3"/>
          <p:cNvPicPr>
            <a:picLocks noGrp="1" noChangeAspect="1"/>
          </p:cNvPicPr>
          <p:nvPr>
            <p:ph idx="1"/>
          </p:nvPr>
        </p:nvPicPr>
        <p:blipFill rotWithShape="1">
          <a:blip r:embed="rId2">
            <a:extLst>
              <a:ext uri="{28A0092B-C50C-407E-A947-70E740481C1C}">
                <a14:useLocalDpi xmlns:a14="http://schemas.microsoft.com/office/drawing/2010/main" val="0"/>
              </a:ext>
            </a:extLst>
          </a:blip>
          <a:srcRect l="18605" t="36058" r="23485" b="17360"/>
          <a:stretch/>
        </p:blipFill>
        <p:spPr>
          <a:xfrm>
            <a:off x="-36511" y="1681810"/>
            <a:ext cx="9180512" cy="4151853"/>
          </a:xfrm>
        </p:spPr>
      </p:pic>
    </p:spTree>
    <p:extLst>
      <p:ext uri="{BB962C8B-B14F-4D97-AF65-F5344CB8AC3E}">
        <p14:creationId xmlns:p14="http://schemas.microsoft.com/office/powerpoint/2010/main" val="24061876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Clinical assessment </a:t>
            </a:r>
            <a:endParaRPr lang="ar-SY" dirty="0"/>
          </a:p>
        </p:txBody>
      </p:sp>
      <p:sp>
        <p:nvSpPr>
          <p:cNvPr id="3" name="عنصر نائب للمحتوى 2"/>
          <p:cNvSpPr>
            <a:spLocks noGrp="1"/>
          </p:cNvSpPr>
          <p:nvPr>
            <p:ph idx="1"/>
          </p:nvPr>
        </p:nvSpPr>
        <p:spPr/>
        <p:txBody>
          <a:bodyPr>
            <a:normAutofit/>
          </a:bodyPr>
          <a:lstStyle/>
          <a:p>
            <a:pPr algn="l" rtl="0"/>
            <a:r>
              <a:rPr lang="en-US" dirty="0">
                <a:solidFill>
                  <a:srgbClr val="FF0000"/>
                </a:solidFill>
              </a:rPr>
              <a:t>History: </a:t>
            </a:r>
            <a:r>
              <a:rPr lang="en-US" dirty="0"/>
              <a:t>Should include: </a:t>
            </a:r>
          </a:p>
          <a:p>
            <a:pPr algn="l" rtl="0"/>
            <a:r>
              <a:rPr lang="en-US" dirty="0"/>
              <a:t>● Duration and frequency of </a:t>
            </a:r>
            <a:r>
              <a:rPr lang="en-US" dirty="0" err="1"/>
              <a:t>diarrhoea</a:t>
            </a:r>
            <a:endParaRPr lang="en-US" dirty="0"/>
          </a:p>
          <a:p>
            <a:pPr algn="l" rtl="0"/>
            <a:r>
              <a:rPr lang="en-US" dirty="0"/>
              <a:t> ● Presence of blood, abdominal pain and </a:t>
            </a:r>
            <a:r>
              <a:rPr lang="en-US" dirty="0" err="1"/>
              <a:t>tenesmus</a:t>
            </a:r>
            <a:r>
              <a:rPr lang="en-US" dirty="0"/>
              <a:t>. </a:t>
            </a:r>
          </a:p>
          <a:p>
            <a:pPr algn="l" rtl="0"/>
            <a:r>
              <a:rPr lang="en-US" dirty="0"/>
              <a:t>● Recent foods ingested .</a:t>
            </a:r>
          </a:p>
          <a:p>
            <a:pPr algn="l" rtl="0"/>
            <a:r>
              <a:rPr lang="en-US" dirty="0"/>
              <a:t> ● Other family members affected.</a:t>
            </a:r>
          </a:p>
          <a:p>
            <a:pPr algn="l" rtl="0"/>
            <a:r>
              <a:rPr lang="en-US" dirty="0"/>
              <a:t>Fever and bloody </a:t>
            </a:r>
            <a:r>
              <a:rPr lang="en-US" dirty="0" err="1"/>
              <a:t>diarrhoea</a:t>
            </a:r>
            <a:r>
              <a:rPr lang="en-US" dirty="0"/>
              <a:t> suggest an invasive, </a:t>
            </a:r>
            <a:r>
              <a:rPr lang="en-US" dirty="0" err="1"/>
              <a:t>colitic</a:t>
            </a:r>
            <a:r>
              <a:rPr lang="en-US" dirty="0"/>
              <a:t>, dysenteric process. Incubation &lt; 18 </a:t>
            </a:r>
            <a:r>
              <a:rPr lang="en-US" dirty="0" err="1"/>
              <a:t>hrs</a:t>
            </a:r>
            <a:r>
              <a:rPr lang="en-US" dirty="0"/>
              <a:t> suggests a toxin-mediated food poisoning; &gt; 5 days suggests </a:t>
            </a:r>
            <a:r>
              <a:rPr lang="en-US" dirty="0" err="1"/>
              <a:t>protozoal</a:t>
            </a:r>
            <a:r>
              <a:rPr lang="en-US" dirty="0"/>
              <a:t> or helminthic infection. </a:t>
            </a:r>
            <a:endParaRPr lang="ar-SY" dirty="0"/>
          </a:p>
        </p:txBody>
      </p:sp>
    </p:spTree>
    <p:extLst>
      <p:ext uri="{BB962C8B-B14F-4D97-AF65-F5344CB8AC3E}">
        <p14:creationId xmlns:p14="http://schemas.microsoft.com/office/powerpoint/2010/main" val="132968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DETECTION OF INFECTION</a:t>
            </a:r>
            <a:endParaRPr lang="ar-SY" dirty="0"/>
          </a:p>
        </p:txBody>
      </p:sp>
      <p:sp>
        <p:nvSpPr>
          <p:cNvPr id="3" name="عنصر نائب للمحتوى 2"/>
          <p:cNvSpPr>
            <a:spLocks noGrp="1"/>
          </p:cNvSpPr>
          <p:nvPr>
            <p:ph idx="1"/>
          </p:nvPr>
        </p:nvSpPr>
        <p:spPr/>
        <p:txBody>
          <a:bodyPr/>
          <a:lstStyle/>
          <a:p>
            <a:pPr algn="l" rtl="0"/>
            <a:r>
              <a:rPr lang="en-US" dirty="0"/>
              <a:t>A variety of methods are used:</a:t>
            </a:r>
          </a:p>
          <a:p>
            <a:pPr marL="0" indent="0" algn="l" rtl="0">
              <a:buNone/>
            </a:pPr>
            <a:r>
              <a:rPr lang="en-US" dirty="0"/>
              <a:t> </a:t>
            </a:r>
            <a:r>
              <a:rPr lang="en-US" dirty="0">
                <a:solidFill>
                  <a:srgbClr val="FF0000"/>
                </a:solidFill>
              </a:rPr>
              <a:t>Nucleic acid amplification tests (NAAT): </a:t>
            </a:r>
            <a:r>
              <a:rPr lang="en-US" dirty="0"/>
              <a:t>Can not only identify </a:t>
            </a:r>
            <a:r>
              <a:rPr lang="en-US" u="sng" dirty="0"/>
              <a:t>viruses</a:t>
            </a:r>
            <a:r>
              <a:rPr lang="en-US" dirty="0"/>
              <a:t> and </a:t>
            </a:r>
            <a:r>
              <a:rPr lang="en-US" u="sng" dirty="0"/>
              <a:t>bacteria</a:t>
            </a:r>
            <a:r>
              <a:rPr lang="en-US" dirty="0"/>
              <a:t> but also detect strain types and toxin or resistance genes. </a:t>
            </a:r>
          </a:p>
          <a:p>
            <a:pPr marL="0" indent="0" algn="l" rtl="0">
              <a:buNone/>
            </a:pPr>
            <a:r>
              <a:rPr lang="en-US" dirty="0">
                <a:solidFill>
                  <a:srgbClr val="FF0000"/>
                </a:solidFill>
              </a:rPr>
              <a:t>Culture: </a:t>
            </a:r>
            <a:r>
              <a:rPr lang="en-US" dirty="0"/>
              <a:t>Largely supplanted by NAAT for viruses. </a:t>
            </a:r>
            <a:r>
              <a:rPr lang="en-US" u="sng" dirty="0"/>
              <a:t>Bacterial</a:t>
            </a:r>
            <a:r>
              <a:rPr lang="en-US" dirty="0"/>
              <a:t> culture is still widely used for identification and antibiotic sensitivity testing, but can be slow and not all organisms grow in culture. </a:t>
            </a:r>
            <a:endParaRPr lang="ar-SY" dirty="0"/>
          </a:p>
        </p:txBody>
      </p:sp>
    </p:spTree>
    <p:extLst>
      <p:ext uri="{BB962C8B-B14F-4D97-AF65-F5344CB8AC3E}">
        <p14:creationId xmlns:p14="http://schemas.microsoft.com/office/powerpoint/2010/main" val="3506029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lstStyle/>
          <a:p>
            <a:pPr algn="l" rtl="0"/>
            <a:r>
              <a:rPr lang="en-US" dirty="0"/>
              <a:t>Examination: </a:t>
            </a:r>
          </a:p>
          <a:p>
            <a:pPr marL="0" indent="0" algn="l" rtl="0">
              <a:buNone/>
            </a:pPr>
            <a:r>
              <a:rPr lang="en-US" dirty="0"/>
              <a:t>● Assess degree of </a:t>
            </a:r>
            <a:r>
              <a:rPr lang="en-US" u="sng" dirty="0"/>
              <a:t>dehydration</a:t>
            </a:r>
            <a:r>
              <a:rPr lang="en-US" dirty="0"/>
              <a:t> by skin turgor, pulse and BP measurement.</a:t>
            </a:r>
          </a:p>
          <a:p>
            <a:pPr marL="0" indent="0" algn="l" rtl="0">
              <a:buNone/>
            </a:pPr>
            <a:r>
              <a:rPr lang="en-US" dirty="0"/>
              <a:t>● Measure urine output and ongoing stool losses.</a:t>
            </a:r>
          </a:p>
          <a:p>
            <a:pPr marL="0" indent="0" algn="l" rtl="0">
              <a:buNone/>
            </a:pPr>
            <a:r>
              <a:rPr lang="en-US" dirty="0"/>
              <a:t>● Carry out regular full abdominal examination. </a:t>
            </a:r>
            <a:endParaRPr lang="ar-SY" dirty="0"/>
          </a:p>
          <a:p>
            <a:pPr algn="l" rtl="0"/>
            <a:endParaRPr lang="ar-SY" dirty="0"/>
          </a:p>
        </p:txBody>
      </p:sp>
    </p:spTree>
    <p:extLst>
      <p:ext uri="{BB962C8B-B14F-4D97-AF65-F5344CB8AC3E}">
        <p14:creationId xmlns:p14="http://schemas.microsoft.com/office/powerpoint/2010/main" val="16364994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pic>
        <p:nvPicPr>
          <p:cNvPr id="4" name="عنصر نائب للمحتوى 3"/>
          <p:cNvPicPr>
            <a:picLocks noGrp="1" noChangeAspect="1"/>
          </p:cNvPicPr>
          <p:nvPr>
            <p:ph idx="1"/>
          </p:nvPr>
        </p:nvPicPr>
        <p:blipFill rotWithShape="1">
          <a:blip r:embed="rId2">
            <a:extLst>
              <a:ext uri="{28A0092B-C50C-407E-A947-70E740481C1C}">
                <a14:useLocalDpi xmlns:a14="http://schemas.microsoft.com/office/drawing/2010/main" val="0"/>
              </a:ext>
            </a:extLst>
          </a:blip>
          <a:srcRect l="18930" t="24774" r="23811" b="25172"/>
          <a:stretch/>
        </p:blipFill>
        <p:spPr>
          <a:xfrm>
            <a:off x="789057" y="1484784"/>
            <a:ext cx="7599367" cy="3734916"/>
          </a:xfrm>
        </p:spPr>
      </p:pic>
    </p:spTree>
    <p:extLst>
      <p:ext uri="{BB962C8B-B14F-4D97-AF65-F5344CB8AC3E}">
        <p14:creationId xmlns:p14="http://schemas.microsoft.com/office/powerpoint/2010/main" val="16222595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Investigations</a:t>
            </a:r>
            <a:endParaRPr lang="ar-SY" dirty="0"/>
          </a:p>
        </p:txBody>
      </p:sp>
      <p:sp>
        <p:nvSpPr>
          <p:cNvPr id="3" name="عنصر نائب للمحتوى 2"/>
          <p:cNvSpPr>
            <a:spLocks noGrp="1"/>
          </p:cNvSpPr>
          <p:nvPr>
            <p:ph idx="1"/>
          </p:nvPr>
        </p:nvSpPr>
        <p:spPr/>
        <p:txBody>
          <a:bodyPr/>
          <a:lstStyle/>
          <a:p>
            <a:pPr algn="l" rtl="0"/>
            <a:r>
              <a:rPr lang="en-US" dirty="0"/>
              <a:t>● Stool microscopy (for cysts, ova and parasites), culture and C. </a:t>
            </a:r>
            <a:r>
              <a:rPr lang="en-US" dirty="0" err="1"/>
              <a:t>difficile</a:t>
            </a:r>
            <a:r>
              <a:rPr lang="en-US" dirty="0"/>
              <a:t> toxin assay.</a:t>
            </a:r>
          </a:p>
          <a:p>
            <a:pPr algn="l" rtl="0"/>
            <a:r>
              <a:rPr lang="en-US" dirty="0"/>
              <a:t> ● FBC, U&amp;Es.</a:t>
            </a:r>
          </a:p>
          <a:p>
            <a:pPr algn="l" rtl="0"/>
            <a:r>
              <a:rPr lang="en-US" dirty="0"/>
              <a:t> ● Blood film for malaria if patient has been in an affected area. </a:t>
            </a:r>
          </a:p>
          <a:p>
            <a:pPr algn="l" rtl="0"/>
            <a:r>
              <a:rPr lang="en-US" dirty="0"/>
              <a:t>● Blood/urine culture and CXR: may reveal an underlying diagnosis</a:t>
            </a:r>
            <a:endParaRPr lang="ar-SY" dirty="0"/>
          </a:p>
        </p:txBody>
      </p:sp>
    </p:spTree>
    <p:extLst>
      <p:ext uri="{BB962C8B-B14F-4D97-AF65-F5344CB8AC3E}">
        <p14:creationId xmlns:p14="http://schemas.microsoft.com/office/powerpoint/2010/main" val="36571891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pic>
        <p:nvPicPr>
          <p:cNvPr id="4" name="عنصر نائب للمحتوى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9552" y="836712"/>
            <a:ext cx="8138561" cy="5344967"/>
          </a:xfrm>
        </p:spPr>
      </p:pic>
    </p:spTree>
    <p:extLst>
      <p:ext uri="{BB962C8B-B14F-4D97-AF65-F5344CB8AC3E}">
        <p14:creationId xmlns:p14="http://schemas.microsoft.com/office/powerpoint/2010/main" val="4217592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a:t>Management of acute </a:t>
            </a:r>
            <a:r>
              <a:rPr lang="en-US" dirty="0" err="1"/>
              <a:t>diarrhoea</a:t>
            </a:r>
            <a:endParaRPr lang="ar-SY" dirty="0"/>
          </a:p>
        </p:txBody>
      </p:sp>
      <p:sp>
        <p:nvSpPr>
          <p:cNvPr id="3" name="عنصر نائب للمحتوى 2"/>
          <p:cNvSpPr>
            <a:spLocks noGrp="1"/>
          </p:cNvSpPr>
          <p:nvPr>
            <p:ph idx="1"/>
          </p:nvPr>
        </p:nvSpPr>
        <p:spPr/>
        <p:txBody>
          <a:bodyPr/>
          <a:lstStyle/>
          <a:p>
            <a:pPr algn="l" rtl="0"/>
            <a:r>
              <a:rPr lang="en-US" dirty="0"/>
              <a:t>Isolation: </a:t>
            </a:r>
          </a:p>
          <a:p>
            <a:pPr algn="l" rtl="0"/>
            <a:r>
              <a:rPr lang="en-US" dirty="0"/>
              <a:t>Fluid replacement: Replace established losses and ongoing losses, as well as normal daily requirements. This may be done with IV fluid or with oral rehydration solution (ORS). </a:t>
            </a:r>
          </a:p>
          <a:p>
            <a:pPr algn="l" rtl="0"/>
            <a:r>
              <a:rPr lang="en-US" dirty="0"/>
              <a:t>One sachet of commercial ORS made up to 200 mL is given for each </a:t>
            </a:r>
            <a:r>
              <a:rPr lang="en-US" dirty="0" err="1"/>
              <a:t>diarrhoea</a:t>
            </a:r>
            <a:r>
              <a:rPr lang="en-US" dirty="0"/>
              <a:t> stool.</a:t>
            </a:r>
          </a:p>
          <a:p>
            <a:pPr algn="l" rtl="0"/>
            <a:endParaRPr lang="ar-SY" dirty="0"/>
          </a:p>
        </p:txBody>
      </p:sp>
    </p:spTree>
    <p:extLst>
      <p:ext uri="{BB962C8B-B14F-4D97-AF65-F5344CB8AC3E}">
        <p14:creationId xmlns:p14="http://schemas.microsoft.com/office/powerpoint/2010/main" val="41020450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lstStyle/>
          <a:p>
            <a:pPr algn="l" rtl="0"/>
            <a:r>
              <a:rPr lang="en-US" dirty="0"/>
              <a:t>Antibiotics/antimicrobial therapy: Not generally used, except in severe cases (e.g. </a:t>
            </a:r>
            <a:r>
              <a:rPr lang="en-US" dirty="0" err="1"/>
              <a:t>immunocompromise</a:t>
            </a:r>
            <a:r>
              <a:rPr lang="en-US" dirty="0"/>
              <a:t>, comorbidity, systemic involvement). </a:t>
            </a:r>
          </a:p>
          <a:p>
            <a:pPr algn="l" rtl="0"/>
            <a:r>
              <a:rPr lang="en-US" u="sng" dirty="0"/>
              <a:t>May precipitate </a:t>
            </a:r>
            <a:r>
              <a:rPr lang="en-US" u="sng" dirty="0" err="1"/>
              <a:t>haemolytic</a:t>
            </a:r>
            <a:r>
              <a:rPr lang="en-US" u="sng" dirty="0"/>
              <a:t> </a:t>
            </a:r>
            <a:r>
              <a:rPr lang="en-US" u="sng" dirty="0" err="1"/>
              <a:t>uraemic</a:t>
            </a:r>
            <a:r>
              <a:rPr lang="en-US" u="sng" dirty="0"/>
              <a:t> syndrome in EHEC infection</a:t>
            </a:r>
            <a:r>
              <a:rPr lang="en-US" dirty="0"/>
              <a:t>.</a:t>
            </a:r>
          </a:p>
          <a:p>
            <a:pPr algn="l" rtl="0"/>
            <a:r>
              <a:rPr lang="en-US" dirty="0"/>
              <a:t> Adjunctive </a:t>
            </a:r>
            <a:r>
              <a:rPr lang="en-US" dirty="0" err="1"/>
              <a:t>antidiarrhoeal</a:t>
            </a:r>
            <a:r>
              <a:rPr lang="en-US" dirty="0"/>
              <a:t> therapy: Anti-motility drugs are not generally recommended and may indeed prolong or worsen the course of an acute infective gastroenteritis. </a:t>
            </a:r>
            <a:endParaRPr lang="ar-SY" dirty="0"/>
          </a:p>
        </p:txBody>
      </p:sp>
    </p:spTree>
    <p:extLst>
      <p:ext uri="{BB962C8B-B14F-4D97-AF65-F5344CB8AC3E}">
        <p14:creationId xmlns:p14="http://schemas.microsoft.com/office/powerpoint/2010/main" val="7337433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908720"/>
            <a:ext cx="7139406" cy="4975196"/>
          </a:xfrm>
        </p:spPr>
      </p:pic>
      <p:sp>
        <p:nvSpPr>
          <p:cNvPr id="5" name="مستطيل مستدير الزوايا 4"/>
          <p:cNvSpPr/>
          <p:nvPr/>
        </p:nvSpPr>
        <p:spPr>
          <a:xfrm>
            <a:off x="5364088" y="4509120"/>
            <a:ext cx="2520280" cy="72008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solidFill>
                  <a:srgbClr val="FF0000"/>
                </a:solidFill>
                <a:latin typeface="Castellar" pitchFamily="18" charset="0"/>
              </a:rPr>
              <a:t>Thank you</a:t>
            </a:r>
            <a:endParaRPr lang="ar-SY" dirty="0">
              <a:solidFill>
                <a:srgbClr val="FF0000"/>
              </a:solidFill>
              <a:latin typeface="Castellar" pitchFamily="18" charset="0"/>
            </a:endParaRPr>
          </a:p>
        </p:txBody>
      </p:sp>
    </p:spTree>
    <p:extLst>
      <p:ext uri="{BB962C8B-B14F-4D97-AF65-F5344CB8AC3E}">
        <p14:creationId xmlns:p14="http://schemas.microsoft.com/office/powerpoint/2010/main" val="810970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normAutofit/>
          </a:bodyPr>
          <a:lstStyle/>
          <a:p>
            <a:pPr algn="l" rtl="0"/>
            <a:r>
              <a:rPr lang="en-US" dirty="0" err="1">
                <a:solidFill>
                  <a:srgbClr val="FF0000"/>
                </a:solidFill>
              </a:rPr>
              <a:t>Specialised</a:t>
            </a:r>
            <a:r>
              <a:rPr lang="en-US" dirty="0">
                <a:solidFill>
                  <a:srgbClr val="FF0000"/>
                </a:solidFill>
              </a:rPr>
              <a:t> mass spectrometers </a:t>
            </a:r>
            <a:r>
              <a:rPr lang="en-US" dirty="0"/>
              <a:t>can be used for rapid identification of organisms in blood cultures. </a:t>
            </a:r>
          </a:p>
          <a:p>
            <a:pPr algn="l" rtl="0"/>
            <a:r>
              <a:rPr lang="en-US" dirty="0">
                <a:solidFill>
                  <a:srgbClr val="FF0000"/>
                </a:solidFill>
              </a:rPr>
              <a:t>Immunological tests: </a:t>
            </a:r>
          </a:p>
          <a:p>
            <a:pPr marL="0" indent="0" algn="l" rtl="0">
              <a:buNone/>
            </a:pPr>
            <a:r>
              <a:rPr lang="en-US" b="1" dirty="0"/>
              <a:t>antibodies</a:t>
            </a:r>
            <a:r>
              <a:rPr lang="en-US" dirty="0"/>
              <a:t> can be detected using various in vitro immunological assays. </a:t>
            </a:r>
          </a:p>
          <a:p>
            <a:pPr marL="0" indent="0" algn="l" rtl="0">
              <a:buNone/>
            </a:pPr>
            <a:r>
              <a:rPr lang="en-US" b="1" dirty="0"/>
              <a:t>Interferon-gamma</a:t>
            </a:r>
            <a:r>
              <a:rPr lang="en-US" dirty="0"/>
              <a:t> (from </a:t>
            </a:r>
            <a:r>
              <a:rPr lang="en-US" dirty="0" err="1"/>
              <a:t>sensitised</a:t>
            </a:r>
            <a:r>
              <a:rPr lang="en-US" dirty="0"/>
              <a:t> T cells as response to bacteria) .</a:t>
            </a:r>
            <a:endParaRPr lang="ar-SY" dirty="0"/>
          </a:p>
        </p:txBody>
      </p:sp>
    </p:spTree>
    <p:extLst>
      <p:ext uri="{BB962C8B-B14F-4D97-AF65-F5344CB8AC3E}">
        <p14:creationId xmlns:p14="http://schemas.microsoft.com/office/powerpoint/2010/main" val="2900748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br>
              <a:rPr lang="ar-SY" dirty="0"/>
            </a:br>
            <a:r>
              <a:rPr lang="ar-SY" dirty="0"/>
              <a:t>مستودعات الخمج</a:t>
            </a:r>
            <a:br>
              <a:rPr lang="ar-SY" dirty="0"/>
            </a:br>
            <a:r>
              <a:rPr lang="en-US" dirty="0"/>
              <a:t>RESERVOIRS OF INFECTION </a:t>
            </a:r>
            <a:endParaRPr lang="ar-SY" dirty="0"/>
          </a:p>
        </p:txBody>
      </p:sp>
      <p:sp>
        <p:nvSpPr>
          <p:cNvPr id="3" name="عنصر نائب للمحتوى 2"/>
          <p:cNvSpPr>
            <a:spLocks noGrp="1"/>
          </p:cNvSpPr>
          <p:nvPr>
            <p:ph idx="1"/>
          </p:nvPr>
        </p:nvSpPr>
        <p:spPr/>
        <p:txBody>
          <a:bodyPr>
            <a:normAutofit fontScale="92500" lnSpcReduction="20000"/>
          </a:bodyPr>
          <a:lstStyle/>
          <a:p>
            <a:pPr algn="l" rtl="0"/>
            <a:r>
              <a:rPr lang="en-US" b="1" u="sng" dirty="0">
                <a:solidFill>
                  <a:srgbClr val="FF0000"/>
                </a:solidFill>
              </a:rPr>
              <a:t>Human reservoirs</a:t>
            </a:r>
            <a:r>
              <a:rPr lang="en-US" b="1" dirty="0"/>
              <a:t>: </a:t>
            </a:r>
            <a:r>
              <a:rPr lang="en-US" dirty="0" err="1"/>
              <a:t>Colonised</a:t>
            </a:r>
            <a:r>
              <a:rPr lang="en-US" dirty="0"/>
              <a:t> or infected individuals may act as reservoirs, carrying organisms on the </a:t>
            </a:r>
            <a:r>
              <a:rPr lang="en-US" b="1" dirty="0"/>
              <a:t>skin</a:t>
            </a:r>
            <a:r>
              <a:rPr lang="en-US" dirty="0"/>
              <a:t>, </a:t>
            </a:r>
            <a:r>
              <a:rPr lang="en-US" b="1" dirty="0"/>
              <a:t>throat</a:t>
            </a:r>
            <a:r>
              <a:rPr lang="en-US" dirty="0"/>
              <a:t> (e.g. </a:t>
            </a:r>
            <a:r>
              <a:rPr lang="en-US" dirty="0" err="1"/>
              <a:t>meningococci</a:t>
            </a:r>
            <a:r>
              <a:rPr lang="en-US" dirty="0"/>
              <a:t>), </a:t>
            </a:r>
            <a:r>
              <a:rPr lang="en-US" b="1" dirty="0"/>
              <a:t>nose</a:t>
            </a:r>
            <a:r>
              <a:rPr lang="en-US" dirty="0"/>
              <a:t>, </a:t>
            </a:r>
            <a:r>
              <a:rPr lang="en-US" b="1" dirty="0"/>
              <a:t>bowel</a:t>
            </a:r>
            <a:r>
              <a:rPr lang="en-US" dirty="0"/>
              <a:t> (e.g. Salmonella) or </a:t>
            </a:r>
            <a:r>
              <a:rPr lang="en-US" b="1" dirty="0"/>
              <a:t>blood</a:t>
            </a:r>
            <a:r>
              <a:rPr lang="en-US" dirty="0"/>
              <a:t> (e.g. hepatitis B). </a:t>
            </a:r>
          </a:p>
          <a:p>
            <a:pPr algn="l" rtl="0"/>
            <a:r>
              <a:rPr lang="en-US" b="1" u="sng" dirty="0">
                <a:solidFill>
                  <a:srgbClr val="FF0000"/>
                </a:solidFill>
              </a:rPr>
              <a:t>Animal reservoirs</a:t>
            </a:r>
            <a:r>
              <a:rPr lang="en-US" dirty="0"/>
              <a:t>: Animals are a source of human infections (</a:t>
            </a:r>
            <a:r>
              <a:rPr lang="en-US" dirty="0" err="1"/>
              <a:t>zoonoses</a:t>
            </a:r>
            <a:r>
              <a:rPr lang="en-US" dirty="0"/>
              <a:t>), e.g. Salmonella from </a:t>
            </a:r>
            <a:r>
              <a:rPr lang="en-US" b="1" dirty="0"/>
              <a:t>poultry</a:t>
            </a:r>
            <a:r>
              <a:rPr lang="en-US" dirty="0"/>
              <a:t>, TB and brucellosis from </a:t>
            </a:r>
            <a:r>
              <a:rPr lang="en-US" b="1" dirty="0"/>
              <a:t>milk</a:t>
            </a:r>
            <a:r>
              <a:rPr lang="en-US" dirty="0"/>
              <a:t>. Spread may continue from cases to other humans (e.g. Q fever)</a:t>
            </a:r>
          </a:p>
          <a:p>
            <a:pPr algn="l" rtl="0"/>
            <a:r>
              <a:rPr lang="en-US" b="1" u="sng" dirty="0">
                <a:solidFill>
                  <a:srgbClr val="FF0000"/>
                </a:solidFill>
              </a:rPr>
              <a:t>Environmental reservoirs</a:t>
            </a:r>
            <a:r>
              <a:rPr lang="en-US" dirty="0"/>
              <a:t>: Environmental pathogens include </a:t>
            </a:r>
            <a:r>
              <a:rPr lang="en-US" u="sng" dirty="0"/>
              <a:t>Legionella</a:t>
            </a:r>
            <a:r>
              <a:rPr lang="en-US" dirty="0"/>
              <a:t> in </a:t>
            </a:r>
            <a:r>
              <a:rPr lang="en-US" b="1" dirty="0"/>
              <a:t>air conditioning or water</a:t>
            </a:r>
            <a:r>
              <a:rPr lang="en-US" dirty="0"/>
              <a:t>, and </a:t>
            </a:r>
            <a:r>
              <a:rPr lang="en-US" u="sng" dirty="0" err="1"/>
              <a:t>enteropathogens</a:t>
            </a:r>
            <a:r>
              <a:rPr lang="en-US" dirty="0"/>
              <a:t> (</a:t>
            </a:r>
            <a:r>
              <a:rPr lang="en-US" u="sng" dirty="0"/>
              <a:t>typhoid, cholera</a:t>
            </a:r>
            <a:r>
              <a:rPr lang="en-US" dirty="0"/>
              <a:t>, </a:t>
            </a:r>
            <a:r>
              <a:rPr lang="en-US" u="sng" dirty="0" err="1"/>
              <a:t>Cryptosporidia</a:t>
            </a:r>
            <a:r>
              <a:rPr lang="en-US" dirty="0"/>
              <a:t> or </a:t>
            </a:r>
            <a:r>
              <a:rPr lang="en-US" u="sng" dirty="0"/>
              <a:t>hepatitis A</a:t>
            </a:r>
            <a:r>
              <a:rPr lang="en-US" dirty="0"/>
              <a:t>) in</a:t>
            </a:r>
            <a:r>
              <a:rPr lang="en-US" b="1" dirty="0"/>
              <a:t> water</a:t>
            </a:r>
            <a:r>
              <a:rPr lang="en-US" dirty="0"/>
              <a:t>. </a:t>
            </a:r>
          </a:p>
          <a:p>
            <a:pPr algn="l" rtl="0"/>
            <a:r>
              <a:rPr lang="en-US" b="1" dirty="0"/>
              <a:t>Soil</a:t>
            </a:r>
            <a:r>
              <a:rPr lang="en-US" dirty="0"/>
              <a:t> may </a:t>
            </a:r>
            <a:r>
              <a:rPr lang="en-US" dirty="0" err="1"/>
              <a:t>harbour</a:t>
            </a:r>
            <a:r>
              <a:rPr lang="en-US" dirty="0"/>
              <a:t> spores of </a:t>
            </a:r>
            <a:r>
              <a:rPr lang="en-US" u="sng" dirty="0"/>
              <a:t>Clostridia</a:t>
            </a:r>
            <a:r>
              <a:rPr lang="en-US" dirty="0"/>
              <a:t> (</a:t>
            </a:r>
            <a:r>
              <a:rPr lang="en-US" u="sng" dirty="0"/>
              <a:t>tetanus</a:t>
            </a:r>
            <a:r>
              <a:rPr lang="en-US" dirty="0"/>
              <a:t>) or </a:t>
            </a:r>
            <a:r>
              <a:rPr lang="en-US" u="sng" dirty="0"/>
              <a:t>anthrax</a:t>
            </a:r>
            <a:r>
              <a:rPr lang="en-US" dirty="0"/>
              <a:t>.</a:t>
            </a:r>
          </a:p>
          <a:p>
            <a:pPr algn="l" rtl="0"/>
            <a:endParaRPr lang="ar-SY" dirty="0"/>
          </a:p>
        </p:txBody>
      </p:sp>
    </p:spTree>
    <p:extLst>
      <p:ext uri="{BB962C8B-B14F-4D97-AF65-F5344CB8AC3E}">
        <p14:creationId xmlns:p14="http://schemas.microsoft.com/office/powerpoint/2010/main" val="317063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a:t>TRANSMISSION OF INFECTION </a:t>
            </a:r>
            <a:endParaRPr lang="ar-SY" dirty="0"/>
          </a:p>
        </p:txBody>
      </p:sp>
      <p:sp>
        <p:nvSpPr>
          <p:cNvPr id="3" name="عنصر نائب للمحتوى 2"/>
          <p:cNvSpPr>
            <a:spLocks noGrp="1"/>
          </p:cNvSpPr>
          <p:nvPr>
            <p:ph idx="1"/>
          </p:nvPr>
        </p:nvSpPr>
        <p:spPr/>
        <p:txBody>
          <a:bodyPr>
            <a:normAutofit/>
          </a:bodyPr>
          <a:lstStyle/>
          <a:p>
            <a:pPr algn="l" rtl="0"/>
            <a:r>
              <a:rPr lang="en-US" dirty="0"/>
              <a:t>This occurs by several routes: </a:t>
            </a:r>
          </a:p>
          <a:p>
            <a:pPr marL="0" indent="0" algn="l" rtl="0">
              <a:buNone/>
            </a:pPr>
            <a:r>
              <a:rPr lang="en-US" dirty="0"/>
              <a:t>● </a:t>
            </a:r>
            <a:r>
              <a:rPr lang="en-US" u="sng" dirty="0"/>
              <a:t>Respiratory</a:t>
            </a:r>
            <a:r>
              <a:rPr lang="en-US" dirty="0"/>
              <a:t> – inhalation. </a:t>
            </a:r>
          </a:p>
          <a:p>
            <a:pPr marL="0" indent="0" algn="l" rtl="0">
              <a:buNone/>
            </a:pPr>
            <a:r>
              <a:rPr lang="en-US" dirty="0"/>
              <a:t>● </a:t>
            </a:r>
            <a:r>
              <a:rPr lang="en-US" u="sng" dirty="0" err="1"/>
              <a:t>Faecal</a:t>
            </a:r>
            <a:r>
              <a:rPr lang="en-US" u="sng" dirty="0"/>
              <a:t>–oral </a:t>
            </a:r>
            <a:r>
              <a:rPr lang="en-US" dirty="0"/>
              <a:t>– ingestion. </a:t>
            </a:r>
          </a:p>
          <a:p>
            <a:pPr marL="0" indent="0" algn="l" rtl="0">
              <a:buNone/>
            </a:pPr>
            <a:r>
              <a:rPr lang="en-US" dirty="0"/>
              <a:t>● </a:t>
            </a:r>
            <a:r>
              <a:rPr lang="en-US" u="sng" dirty="0"/>
              <a:t>Sexually</a:t>
            </a:r>
            <a:r>
              <a:rPr lang="en-US" dirty="0"/>
              <a:t> transmitted – via mucous membranes.</a:t>
            </a:r>
          </a:p>
          <a:p>
            <a:pPr marL="0" indent="0" algn="l" rtl="0">
              <a:buNone/>
            </a:pPr>
            <a:r>
              <a:rPr lang="en-US" dirty="0"/>
              <a:t>● </a:t>
            </a:r>
            <a:r>
              <a:rPr lang="en-US" u="sng" dirty="0"/>
              <a:t>Blood-borne</a:t>
            </a:r>
            <a:r>
              <a:rPr lang="en-US" dirty="0"/>
              <a:t> – inoculation. </a:t>
            </a:r>
          </a:p>
          <a:p>
            <a:pPr marL="0" indent="0" algn="l" rtl="0">
              <a:buNone/>
            </a:pPr>
            <a:r>
              <a:rPr lang="en-US" dirty="0"/>
              <a:t>● </a:t>
            </a:r>
            <a:r>
              <a:rPr lang="en-US" u="sng" dirty="0"/>
              <a:t>Via vector </a:t>
            </a:r>
            <a:r>
              <a:rPr lang="en-US" dirty="0"/>
              <a:t>or fomite (tool) : an animal or object bridges the gap between host and reservoir. </a:t>
            </a:r>
          </a:p>
        </p:txBody>
      </p:sp>
    </p:spTree>
    <p:extLst>
      <p:ext uri="{BB962C8B-B14F-4D97-AF65-F5344CB8AC3E}">
        <p14:creationId xmlns:p14="http://schemas.microsoft.com/office/powerpoint/2010/main" val="3794972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PREVENTION OF INFECTION</a:t>
            </a:r>
            <a:endParaRPr lang="ar-SY" dirty="0"/>
          </a:p>
        </p:txBody>
      </p:sp>
      <p:sp>
        <p:nvSpPr>
          <p:cNvPr id="3" name="عنصر نائب للمحتوى 2"/>
          <p:cNvSpPr>
            <a:spLocks noGrp="1"/>
          </p:cNvSpPr>
          <p:nvPr>
            <p:ph idx="1"/>
          </p:nvPr>
        </p:nvSpPr>
        <p:spPr/>
        <p:txBody>
          <a:bodyPr>
            <a:normAutofit fontScale="85000" lnSpcReduction="10000"/>
          </a:bodyPr>
          <a:lstStyle/>
          <a:p>
            <a:pPr algn="l" rtl="0"/>
            <a:r>
              <a:rPr lang="en-US" b="1" dirty="0"/>
              <a:t>Health care-acquired infection </a:t>
            </a:r>
            <a:r>
              <a:rPr lang="en-US" dirty="0"/>
              <a:t>Health care-acquired infections (HAIs) affect </a:t>
            </a:r>
            <a:r>
              <a:rPr lang="en-US" dirty="0">
                <a:solidFill>
                  <a:srgbClr val="FF0000"/>
                </a:solidFill>
              </a:rPr>
              <a:t>6–10% </a:t>
            </a:r>
            <a:r>
              <a:rPr lang="en-US" dirty="0"/>
              <a:t>of all hospital admissions and create a significant clinical and economic burden. </a:t>
            </a:r>
            <a:endParaRPr lang="ar-SY" dirty="0"/>
          </a:p>
          <a:p>
            <a:pPr algn="l" rtl="0"/>
            <a:r>
              <a:rPr lang="en-US" dirty="0"/>
              <a:t>HAIs have to be managed by comprehensive antibiotic </a:t>
            </a:r>
            <a:r>
              <a:rPr lang="en-US" dirty="0">
                <a:solidFill>
                  <a:srgbClr val="FF0000"/>
                </a:solidFill>
              </a:rPr>
              <a:t>policies</a:t>
            </a:r>
            <a:r>
              <a:rPr lang="en-US" dirty="0"/>
              <a:t> and careful adherence to strict infection control protocols.</a:t>
            </a:r>
          </a:p>
          <a:p>
            <a:pPr algn="l" rtl="0"/>
            <a:r>
              <a:rPr lang="en-US" dirty="0"/>
              <a:t> Although environmental </a:t>
            </a:r>
            <a:r>
              <a:rPr lang="en-US" dirty="0">
                <a:solidFill>
                  <a:srgbClr val="FF0000"/>
                </a:solidFill>
              </a:rPr>
              <a:t>cleanliness</a:t>
            </a:r>
            <a:r>
              <a:rPr lang="en-US" dirty="0"/>
              <a:t> and </a:t>
            </a:r>
            <a:r>
              <a:rPr lang="en-US" dirty="0">
                <a:solidFill>
                  <a:srgbClr val="FF0000"/>
                </a:solidFill>
              </a:rPr>
              <a:t>clean clothing </a:t>
            </a:r>
            <a:r>
              <a:rPr lang="en-US" dirty="0"/>
              <a:t>are cosmetically important, recent evidence has confirmed the absolute importance of </a:t>
            </a:r>
            <a:r>
              <a:rPr lang="en-US" dirty="0">
                <a:solidFill>
                  <a:srgbClr val="FF0000"/>
                </a:solidFill>
              </a:rPr>
              <a:t>hand hygiene </a:t>
            </a:r>
            <a:r>
              <a:rPr lang="en-US" dirty="0"/>
              <a:t>in the control of HAI. </a:t>
            </a:r>
          </a:p>
          <a:p>
            <a:pPr algn="l" rtl="0"/>
            <a:r>
              <a:rPr lang="en-US" dirty="0"/>
              <a:t>The use of alcohol hand lotion by all health-care workers between every patient contact is an effective alternative to soap and water in prevention of most HAI, </a:t>
            </a:r>
            <a:r>
              <a:rPr lang="en-US" u="sng" dirty="0"/>
              <a:t>but not Clostridium difficile.</a:t>
            </a:r>
            <a:endParaRPr lang="ar-SY" u="sng" dirty="0"/>
          </a:p>
        </p:txBody>
      </p:sp>
    </p:spTree>
    <p:extLst>
      <p:ext uri="{BB962C8B-B14F-4D97-AF65-F5344CB8AC3E}">
        <p14:creationId xmlns:p14="http://schemas.microsoft.com/office/powerpoint/2010/main" val="31105527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1011</TotalTime>
  <Words>3157</Words>
  <Application>Microsoft Office PowerPoint</Application>
  <PresentationFormat>عرض على الشاشة (4:3)</PresentationFormat>
  <Paragraphs>215</Paragraphs>
  <Slides>56</Slides>
  <Notes>12</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56</vt:i4>
      </vt:variant>
    </vt:vector>
  </HeadingPairs>
  <TitlesOfParts>
    <vt:vector size="63" baseType="lpstr">
      <vt:lpstr>Arial</vt:lpstr>
      <vt:lpstr>Calibri</vt:lpstr>
      <vt:lpstr>Castellar</vt:lpstr>
      <vt:lpstr>Constantia</vt:lpstr>
      <vt:lpstr>Wingdings</vt:lpstr>
      <vt:lpstr>Wingdings 2</vt:lpstr>
      <vt:lpstr>تدفق</vt:lpstr>
      <vt:lpstr>Infectious diseases lecture 1</vt:lpstr>
      <vt:lpstr>infection</vt:lpstr>
      <vt:lpstr>Infectious agents </vt:lpstr>
      <vt:lpstr>عرض تقديمي في PowerPoint</vt:lpstr>
      <vt:lpstr>DETECTION OF INFECTION</vt:lpstr>
      <vt:lpstr>عرض تقديمي في PowerPoint</vt:lpstr>
      <vt:lpstr> مستودعات الخمج RESERVOIRS OF INFECTION </vt:lpstr>
      <vt:lpstr>TRANSMISSION OF INFECTION </vt:lpstr>
      <vt:lpstr>PREVENTION OF INFECTION</vt:lpstr>
      <vt:lpstr>Outbreak control </vt:lpstr>
      <vt:lpstr>Immunisation</vt:lpstr>
      <vt:lpstr>عرض تقديمي في PowerPoint</vt:lpstr>
      <vt:lpstr>CLINICAL EXAMINATION OF PATIENTS WITH INFECTIOUS DISEASE</vt:lpstr>
      <vt:lpstr>عرض تقديمي في PowerPoint</vt:lpstr>
      <vt:lpstr>عرض تقديمي في PowerPoint</vt:lpstr>
      <vt:lpstr>PRESENTING PROBLEMS IN INFECTIOUS DISEASES </vt:lpstr>
      <vt:lpstr>Pyrexia of unknown origin </vt:lpstr>
      <vt:lpstr>عرض تقديمي في PowerPoint</vt:lpstr>
      <vt:lpstr>عرض تقديمي في PowerPoint</vt:lpstr>
      <vt:lpstr>عرض تقديمي في PowerPoint</vt:lpstr>
      <vt:lpstr>عرض تقديمي في PowerPoint</vt:lpstr>
      <vt:lpstr>Investigations and management</vt:lpstr>
      <vt:lpstr>عرض تقديمي في PowerPoint</vt:lpstr>
      <vt:lpstr>Prognosis</vt:lpstr>
      <vt:lpstr>Fever in the injection drug-user </vt:lpstr>
      <vt:lpstr>Clinical assessment</vt:lpstr>
      <vt:lpstr>عرض تقديمي في PowerPoint</vt:lpstr>
      <vt:lpstr>عرض تقديمي في PowerPoint</vt:lpstr>
      <vt:lpstr>Signs: These include:  </vt:lpstr>
      <vt:lpstr>Management</vt:lpstr>
      <vt:lpstr>Fever in the immunocompromised host</vt:lpstr>
      <vt:lpstr>عرض تقديمي في PowerPoint</vt:lpstr>
      <vt:lpstr>عرض تقديمي في PowerPoint</vt:lpstr>
      <vt:lpstr>Severe skin and soft tissue infections /Necrotising fasciitis </vt:lpstr>
      <vt:lpstr>عرض تقديمي في PowerPoint</vt:lpstr>
      <vt:lpstr>عرض تقديمي في PowerPoint</vt:lpstr>
      <vt:lpstr>Clostridial soft tissue infections  Gas gangrene or myonecrosis </vt:lpstr>
      <vt:lpstr>عرض تقديمي في PowerPoint</vt:lpstr>
      <vt:lpstr>عرض تقديمي في PowerPoint</vt:lpstr>
      <vt:lpstr>عرض تقديمي في PowerPoint</vt:lpstr>
      <vt:lpstr>Acute diarrhoea and vomiting</vt:lpstr>
      <vt:lpstr> </vt:lpstr>
      <vt:lpstr>عرض تقديمي في PowerPoint</vt:lpstr>
      <vt:lpstr>عرض تقديمي في PowerPoint</vt:lpstr>
      <vt:lpstr>dinoflagellate</vt:lpstr>
      <vt:lpstr>عرض تقديمي في PowerPoint</vt:lpstr>
      <vt:lpstr>عرض تقديمي في PowerPoint</vt:lpstr>
      <vt:lpstr>عرض تقديمي في PowerPoint</vt:lpstr>
      <vt:lpstr>Clinical assessment </vt:lpstr>
      <vt:lpstr>عرض تقديمي في PowerPoint</vt:lpstr>
      <vt:lpstr>عرض تقديمي في PowerPoint</vt:lpstr>
      <vt:lpstr>Investigations</vt:lpstr>
      <vt:lpstr>عرض تقديمي في PowerPoint</vt:lpstr>
      <vt:lpstr>Management of acute diarrhoea</vt:lpstr>
      <vt:lpstr>عرض تقديمي في PowerPoint</vt:lpstr>
      <vt:lpstr>عرض تقديمي في PowerPoint</vt:lpstr>
    </vt:vector>
  </TitlesOfParts>
  <Company>فراس الصعيو</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Acer</dc:creator>
  <cp:lastModifiedBy>SEB</cp:lastModifiedBy>
  <cp:revision>109</cp:revision>
  <dcterms:created xsi:type="dcterms:W3CDTF">2020-09-29T13:22:40Z</dcterms:created>
  <dcterms:modified xsi:type="dcterms:W3CDTF">2022-09-20T18:41:25Z</dcterms:modified>
</cp:coreProperties>
</file>