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20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8" r:id="rId15"/>
    <p:sldId id="321" r:id="rId16"/>
    <p:sldId id="269" r:id="rId17"/>
    <p:sldId id="270" r:id="rId18"/>
    <p:sldId id="271" r:id="rId19"/>
    <p:sldId id="319" r:id="rId20"/>
    <p:sldId id="320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6" r:id="rId45"/>
    <p:sldId id="295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22" r:id="rId57"/>
    <p:sldId id="323" r:id="rId58"/>
    <p:sldId id="307" r:id="rId59"/>
    <p:sldId id="308" r:id="rId60"/>
    <p:sldId id="309" r:id="rId61"/>
    <p:sldId id="310" r:id="rId62"/>
    <p:sldId id="311" r:id="rId63"/>
    <p:sldId id="312" r:id="rId64"/>
    <p:sldId id="314" r:id="rId65"/>
    <p:sldId id="315" r:id="rId66"/>
    <p:sldId id="316" r:id="rId67"/>
    <p:sldId id="317" r:id="rId68"/>
  </p:sldIdLst>
  <p:sldSz cx="9144000" cy="6858000" type="screen4x3"/>
  <p:notesSz cx="6858000" cy="9144000"/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6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2E9E1F1-7D9F-48FC-9502-6F100A8D182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Y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24729BC-4624-4938-867D-25AE38DEA65E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29126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729BC-4624-4938-867D-25AE38DEA65E}" type="slidenum">
              <a:rPr lang="ar-SY" smtClean="0"/>
              <a:pPr/>
              <a:t>46</a:t>
            </a:fld>
            <a:endParaRPr lang="ar-S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2294-E04B-4568-A91E-01607F3596D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3023-2192-466F-9218-BBD8BD98ED6B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5520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2294-E04B-4568-A91E-01607F3596D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3023-2192-466F-9218-BBD8BD98ED6B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7926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2294-E04B-4568-A91E-01607F3596D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3023-2192-466F-9218-BBD8BD98ED6B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82479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2294-E04B-4568-A91E-01607F3596D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3023-2192-466F-9218-BBD8BD98ED6B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275171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2294-E04B-4568-A91E-01607F3596D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3023-2192-466F-9218-BBD8BD98ED6B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02699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2294-E04B-4568-A91E-01607F3596D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3023-2192-466F-9218-BBD8BD98ED6B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00408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2294-E04B-4568-A91E-01607F3596D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3023-2192-466F-9218-BBD8BD98ED6B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36741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2294-E04B-4568-A91E-01607F3596D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3023-2192-466F-9218-BBD8BD98ED6B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00077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2294-E04B-4568-A91E-01607F3596D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3023-2192-466F-9218-BBD8BD98ED6B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922408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2294-E04B-4568-A91E-01607F3596D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3023-2192-466F-9218-BBD8BD98ED6B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31744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2294-E04B-4568-A91E-01607F3596D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3023-2192-466F-9218-BBD8BD98ED6B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27191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12294-E04B-4568-A91E-01607F3596D4}" type="datetimeFigureOut">
              <a:rPr lang="ar-SY" smtClean="0"/>
              <a:pPr/>
              <a:t>17/01/1439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63023-2192-466F-9218-BBD8BD98ED6B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54492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1470025"/>
          </a:xfrm>
        </p:spPr>
        <p:txBody>
          <a:bodyPr/>
          <a:lstStyle/>
          <a:p>
            <a:r>
              <a:rPr lang="ar-SY" dirty="0" smtClean="0"/>
              <a:t>الحنجرة </a:t>
            </a:r>
            <a:endParaRPr lang="ar-SY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42844" y="1340768"/>
            <a:ext cx="8786874" cy="5302942"/>
          </a:xfrm>
        </p:spPr>
        <p:txBody>
          <a:bodyPr>
            <a:normAutofit/>
          </a:bodyPr>
          <a:lstStyle/>
          <a:p>
            <a:pPr algn="r"/>
            <a:r>
              <a:rPr lang="ar-SY" sz="1800" dirty="0" err="1" smtClean="0">
                <a:solidFill>
                  <a:schemeClr val="tx1"/>
                </a:solidFill>
              </a:rPr>
              <a:t>تتوضع</a:t>
            </a:r>
            <a:r>
              <a:rPr lang="ar-SY" sz="1800" dirty="0" smtClean="0">
                <a:solidFill>
                  <a:schemeClr val="tx1"/>
                </a:solidFill>
              </a:rPr>
              <a:t> الحنجرة في المستوى العلوي من الطريق الهوائي  وتعتبر بشكل أساسي صمام بثلاث وظائف </a:t>
            </a:r>
          </a:p>
          <a:p>
            <a:pPr algn="r">
              <a:buFont typeface="Arial" charset="0"/>
              <a:buChar char="•"/>
            </a:pPr>
            <a:r>
              <a:rPr lang="ar-SY" sz="1800" dirty="0" smtClean="0">
                <a:solidFill>
                  <a:schemeClr val="tx1"/>
                </a:solidFill>
              </a:rPr>
              <a:t>صمام مفتوح: أثناء التنفس</a:t>
            </a:r>
          </a:p>
          <a:p>
            <a:pPr algn="r">
              <a:buFont typeface="Arial" charset="0"/>
              <a:buChar char="•"/>
            </a:pPr>
            <a:r>
              <a:rPr lang="ar-SY" sz="1800" dirty="0" smtClean="0">
                <a:solidFill>
                  <a:schemeClr val="tx1"/>
                </a:solidFill>
              </a:rPr>
              <a:t>صمام مغلق جزئيا : يمكن تغيير فتحته أثناء الكلام </a:t>
            </a:r>
          </a:p>
          <a:p>
            <a:pPr algn="r">
              <a:buFont typeface="Arial" charset="0"/>
              <a:buChar char="•"/>
            </a:pPr>
            <a:r>
              <a:rPr lang="ar-SY" sz="1800" dirty="0" smtClean="0">
                <a:solidFill>
                  <a:schemeClr val="tx1"/>
                </a:solidFill>
              </a:rPr>
              <a:t>صمام مغلق: يحمي </a:t>
            </a:r>
            <a:r>
              <a:rPr lang="ar-SY" sz="1800" dirty="0" err="1" smtClean="0">
                <a:solidFill>
                  <a:schemeClr val="tx1"/>
                </a:solidFill>
              </a:rPr>
              <a:t>الرغامى</a:t>
            </a:r>
            <a:r>
              <a:rPr lang="ar-SY" sz="1800" dirty="0" smtClean="0">
                <a:solidFill>
                  <a:schemeClr val="tx1"/>
                </a:solidFill>
              </a:rPr>
              <a:t> والشجرة القصبية أثناء البلع </a:t>
            </a:r>
          </a:p>
          <a:p>
            <a:pPr algn="r"/>
            <a:r>
              <a:rPr lang="ar-SY" sz="1800" dirty="0" smtClean="0">
                <a:solidFill>
                  <a:schemeClr val="tx1"/>
                </a:solidFill>
              </a:rPr>
              <a:t>عند البالغين </a:t>
            </a:r>
            <a:r>
              <a:rPr lang="ar-SY" sz="1800" dirty="0" err="1" smtClean="0">
                <a:solidFill>
                  <a:schemeClr val="tx1"/>
                </a:solidFill>
              </a:rPr>
              <a:t>تتوضع</a:t>
            </a:r>
            <a:r>
              <a:rPr lang="ar-SY" sz="1800" dirty="0" smtClean="0">
                <a:solidFill>
                  <a:schemeClr val="tx1"/>
                </a:solidFill>
              </a:rPr>
              <a:t> في الناحية الأمامية لأجسام الفقرات </a:t>
            </a:r>
            <a:r>
              <a:rPr lang="ar-SY" sz="1800" dirty="0" err="1" smtClean="0">
                <a:solidFill>
                  <a:schemeClr val="tx1"/>
                </a:solidFill>
              </a:rPr>
              <a:t>الرقبية</a:t>
            </a:r>
            <a:r>
              <a:rPr lang="ar-SY" sz="1800" dirty="0" smtClean="0">
                <a:solidFill>
                  <a:schemeClr val="tx1"/>
                </a:solidFill>
              </a:rPr>
              <a:t> 4 5 6  </a:t>
            </a:r>
          </a:p>
          <a:p>
            <a:pPr algn="r"/>
            <a:r>
              <a:rPr lang="ar-SY" sz="1800" dirty="0" smtClean="0">
                <a:solidFill>
                  <a:schemeClr val="tx1"/>
                </a:solidFill>
              </a:rPr>
              <a:t>عند الأطفال ذات توضع </a:t>
            </a:r>
            <a:r>
              <a:rPr lang="ar-SY" sz="1800" dirty="0" err="1" smtClean="0">
                <a:solidFill>
                  <a:schemeClr val="tx1"/>
                </a:solidFill>
              </a:rPr>
              <a:t>قحفي</a:t>
            </a:r>
            <a:r>
              <a:rPr lang="ar-SY" sz="1800" dirty="0" smtClean="0">
                <a:solidFill>
                  <a:schemeClr val="tx1"/>
                </a:solidFill>
              </a:rPr>
              <a:t> بمستوى الفقرة </a:t>
            </a:r>
            <a:r>
              <a:rPr lang="ar-SY" sz="1800" dirty="0" err="1" smtClean="0">
                <a:solidFill>
                  <a:schemeClr val="tx1"/>
                </a:solidFill>
              </a:rPr>
              <a:t>الرقبية</a:t>
            </a:r>
            <a:r>
              <a:rPr lang="ar-SY" sz="1800" dirty="0" smtClean="0">
                <a:solidFill>
                  <a:schemeClr val="tx1"/>
                </a:solidFill>
              </a:rPr>
              <a:t> 2</a:t>
            </a:r>
          </a:p>
          <a:p>
            <a:pPr algn="r"/>
            <a:r>
              <a:rPr lang="ar-SY" sz="1800" b="1" i="1" dirty="0" smtClean="0">
                <a:solidFill>
                  <a:schemeClr val="tx1"/>
                </a:solidFill>
              </a:rPr>
              <a:t>تتألف </a:t>
            </a:r>
            <a:r>
              <a:rPr lang="ar-SY" sz="1800" b="1" i="1" dirty="0" err="1" smtClean="0">
                <a:solidFill>
                  <a:schemeClr val="tx1"/>
                </a:solidFill>
              </a:rPr>
              <a:t>الحنجرة</a:t>
            </a:r>
            <a:r>
              <a:rPr lang="ar-SY" sz="1800" dirty="0" err="1" smtClean="0">
                <a:solidFill>
                  <a:schemeClr val="tx1"/>
                </a:solidFill>
              </a:rPr>
              <a:t>من</a:t>
            </a:r>
            <a:r>
              <a:rPr lang="ar-SY" sz="1800" dirty="0" smtClean="0">
                <a:solidFill>
                  <a:schemeClr val="tx1"/>
                </a:solidFill>
              </a:rPr>
              <a:t> مجموعة غضاريف تصلها أربطة </a:t>
            </a:r>
            <a:r>
              <a:rPr lang="ar-SY" sz="1800" dirty="0" err="1" smtClean="0">
                <a:solidFill>
                  <a:schemeClr val="tx1"/>
                </a:solidFill>
              </a:rPr>
              <a:t>و</a:t>
            </a:r>
            <a:r>
              <a:rPr lang="ar-SY" sz="1800" dirty="0" smtClean="0">
                <a:solidFill>
                  <a:schemeClr val="tx1"/>
                </a:solidFill>
              </a:rPr>
              <a:t> </a:t>
            </a:r>
            <a:r>
              <a:rPr lang="ar-SY" sz="1800" dirty="0" err="1" smtClean="0">
                <a:solidFill>
                  <a:schemeClr val="tx1"/>
                </a:solidFill>
              </a:rPr>
              <a:t>التواءات</a:t>
            </a:r>
            <a:r>
              <a:rPr lang="ar-SY" sz="1800" dirty="0" smtClean="0">
                <a:solidFill>
                  <a:schemeClr val="tx1"/>
                </a:solidFill>
              </a:rPr>
              <a:t> (طيات) مخاطية ويسترها من الداخل غشاء مخاطي وفيها مجموعة من العضلات </a:t>
            </a:r>
          </a:p>
          <a:p>
            <a:pPr algn="r"/>
            <a:r>
              <a:rPr lang="ar-SY" sz="1800" dirty="0" smtClean="0">
                <a:solidFill>
                  <a:schemeClr val="tx1"/>
                </a:solidFill>
              </a:rPr>
              <a:t>تفتح في الأعلى على البلعوم الحنجري </a:t>
            </a:r>
            <a:r>
              <a:rPr lang="ar-SY" sz="1800" dirty="0" err="1" smtClean="0">
                <a:solidFill>
                  <a:schemeClr val="tx1"/>
                </a:solidFill>
              </a:rPr>
              <a:t>و</a:t>
            </a:r>
            <a:r>
              <a:rPr lang="ar-SY" sz="1800" dirty="0" smtClean="0">
                <a:solidFill>
                  <a:schemeClr val="tx1"/>
                </a:solidFill>
              </a:rPr>
              <a:t> تتمادى في الأسفل مع </a:t>
            </a:r>
            <a:r>
              <a:rPr lang="ar-SY" sz="1800" dirty="0" err="1" smtClean="0">
                <a:solidFill>
                  <a:schemeClr val="tx1"/>
                </a:solidFill>
              </a:rPr>
              <a:t>الرغامى</a:t>
            </a:r>
            <a:endParaRPr lang="ar-SY" sz="1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69256"/>
            <a:ext cx="5724128" cy="248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التوعية الدموية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b="1" i="1" u="sng" dirty="0" smtClean="0"/>
              <a:t>التروية الشريانية:</a:t>
            </a:r>
            <a:endParaRPr lang="ar-SY" sz="2400" dirty="0" smtClean="0"/>
          </a:p>
          <a:p>
            <a:pPr>
              <a:buFontTx/>
              <a:buChar char="-"/>
            </a:pPr>
            <a:r>
              <a:rPr lang="ar-SY" sz="2400" b="1" dirty="0" smtClean="0"/>
              <a:t>الشريان الحنجري العلوي</a:t>
            </a:r>
            <a:r>
              <a:rPr lang="ar-SY" sz="2400" dirty="0" smtClean="0"/>
              <a:t>: من الشريان الدرقي العلوي ( فرع </a:t>
            </a:r>
            <a:r>
              <a:rPr lang="ar-SY" sz="2400" dirty="0" err="1" smtClean="0"/>
              <a:t>السباتي</a:t>
            </a:r>
            <a:r>
              <a:rPr lang="ar-SY" sz="2400" dirty="0" smtClean="0"/>
              <a:t> الظاهر)</a:t>
            </a:r>
          </a:p>
          <a:p>
            <a:pPr>
              <a:buFontTx/>
              <a:buChar char="-"/>
            </a:pPr>
            <a:r>
              <a:rPr lang="ar-SY" sz="2400" b="1" dirty="0" smtClean="0"/>
              <a:t>الشريان الحنجري السفلي </a:t>
            </a:r>
            <a:r>
              <a:rPr lang="ar-SY" sz="2400" dirty="0" smtClean="0"/>
              <a:t>: من الشريان الدرقي السفلي ( فرع الجذع الدرقي </a:t>
            </a:r>
            <a:r>
              <a:rPr lang="ar-SY" sz="2400" dirty="0" err="1" smtClean="0"/>
              <a:t>الرقبي</a:t>
            </a:r>
            <a:r>
              <a:rPr lang="ar-SY" sz="2400" dirty="0" smtClean="0"/>
              <a:t> من الشريان تحت الترقوة) </a:t>
            </a:r>
          </a:p>
          <a:p>
            <a:pPr>
              <a:buNone/>
            </a:pPr>
            <a:r>
              <a:rPr lang="ar-SY" sz="2400" b="1" i="1" u="sng" dirty="0" smtClean="0"/>
              <a:t>العود الوريدي:</a:t>
            </a:r>
          </a:p>
          <a:p>
            <a:pPr>
              <a:buNone/>
            </a:pPr>
            <a:r>
              <a:rPr lang="ar-SY" sz="2400" dirty="0" smtClean="0"/>
              <a:t>الوريد الدرقي العلوي : ومنه إلى الوريد </a:t>
            </a:r>
            <a:r>
              <a:rPr lang="ar-SY" sz="2400" dirty="0" err="1" smtClean="0"/>
              <a:t>الوداجي</a:t>
            </a:r>
            <a:r>
              <a:rPr lang="ar-SY" sz="2400" dirty="0" smtClean="0"/>
              <a:t> الباطن </a:t>
            </a:r>
          </a:p>
          <a:p>
            <a:pPr>
              <a:buNone/>
            </a:pPr>
            <a:r>
              <a:rPr lang="ar-SY" sz="2400" dirty="0" smtClean="0"/>
              <a:t>الوريد الدرقي السفلي ومنه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الوريد العضدي الرأسي </a:t>
            </a:r>
            <a:endParaRPr lang="ar-SY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652830"/>
            <a:ext cx="2371728" cy="320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4581129"/>
            <a:ext cx="2196880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التصريف اللمفاوي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ar-SY" sz="2400" dirty="0" smtClean="0"/>
              <a:t>إن الغشاء المخاطي وما تحته في الحنجرة غني بالأوعية </a:t>
            </a:r>
            <a:r>
              <a:rPr lang="ar-SY" sz="2400" dirty="0" err="1" smtClean="0"/>
              <a:t>اللمفية</a:t>
            </a:r>
            <a:r>
              <a:rPr lang="ar-SY" sz="2400" dirty="0" smtClean="0"/>
              <a:t> وتصب في عقد </a:t>
            </a:r>
            <a:r>
              <a:rPr lang="ar-SY" sz="2400" dirty="0" err="1" smtClean="0"/>
              <a:t>الوداجي</a:t>
            </a:r>
            <a:r>
              <a:rPr lang="ar-SY" sz="2400" dirty="0" smtClean="0"/>
              <a:t> الباطن في القسم العلوي للعنق عبر الغشاء الدرقي اللامي وفي القسم المتوسط عبر الغشاء الحلقي الدرقي , الحبلان الصوتيان بالخاصة فقيران بالأوعية </a:t>
            </a:r>
            <a:r>
              <a:rPr lang="ar-SY" sz="2400" dirty="0" err="1" smtClean="0"/>
              <a:t>اللمفية</a:t>
            </a:r>
            <a:r>
              <a:rPr lang="ar-SY" sz="2400" dirty="0" smtClean="0"/>
              <a:t> مما يعتبر سببا  في تأخر حدوث الانتقالات العقدية لسرطانات الحبلين الصوتيين وحدوثها بشكل مبكر في سرطانات بقية أقسام الحنجرة</a:t>
            </a:r>
            <a:endParaRPr lang="ar-SY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571876"/>
            <a:ext cx="778674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طبوغرافية الحنجرة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ar-SY" sz="2400" dirty="0" smtClean="0"/>
              <a:t>تقسم الحنجرة وفقا لمنطقة المزمار إلى ثلاث مستويات :</a:t>
            </a:r>
          </a:p>
          <a:p>
            <a:pPr>
              <a:buNone/>
            </a:pPr>
            <a:r>
              <a:rPr lang="ar-SY" sz="2400" dirty="0" smtClean="0"/>
              <a:t>1- </a:t>
            </a:r>
            <a:r>
              <a:rPr lang="ar-SY" sz="2400" b="1" dirty="0" smtClean="0"/>
              <a:t>فوق المزمار:</a:t>
            </a:r>
            <a:r>
              <a:rPr lang="ar-SY" sz="2400" dirty="0" smtClean="0"/>
              <a:t>من أعلى لسان المزمار وحتى الوجه العلوي للمزمار أو الحبلين الصوتيين</a:t>
            </a:r>
          </a:p>
          <a:p>
            <a:pPr>
              <a:buNone/>
            </a:pPr>
            <a:r>
              <a:rPr lang="ar-SY" sz="2400" b="1" dirty="0" smtClean="0"/>
              <a:t>2-المزمار:</a:t>
            </a:r>
            <a:r>
              <a:rPr lang="ar-SY" sz="2400" dirty="0" smtClean="0"/>
              <a:t>من الحافة الحرة للحبل الصوتي حتى 1 سم أسفل الحافة الحرة للحبل الصوتي</a:t>
            </a:r>
          </a:p>
          <a:p>
            <a:pPr>
              <a:buNone/>
            </a:pPr>
            <a:r>
              <a:rPr lang="ar-SY" sz="2400" b="1" dirty="0" smtClean="0"/>
              <a:t>3- تحت المزمار:</a:t>
            </a:r>
            <a:r>
              <a:rPr lang="ar-SY" sz="2400" dirty="0" smtClean="0"/>
              <a:t> من أسفل الحافة الحرة للحبل الصوتي </a:t>
            </a:r>
            <a:r>
              <a:rPr lang="ar-SY" sz="2400" dirty="0" err="1" smtClean="0"/>
              <a:t>ب</a:t>
            </a:r>
            <a:r>
              <a:rPr lang="ar-SY" sz="2400" dirty="0" smtClean="0"/>
              <a:t> 1 سم حتى الحافة السفلية للغضروف الحلقي </a:t>
            </a:r>
          </a:p>
          <a:p>
            <a:pPr>
              <a:buNone/>
            </a:pPr>
            <a:r>
              <a:rPr lang="ar-SY" sz="2400" b="1" i="1" dirty="0" smtClean="0"/>
              <a:t>تتضمن منطقة فوق المزمار:</a:t>
            </a:r>
          </a:p>
          <a:p>
            <a:pPr>
              <a:buNone/>
            </a:pPr>
            <a:r>
              <a:rPr lang="ar-SY" sz="2400" dirty="0" err="1" smtClean="0"/>
              <a:t>الفلكة</a:t>
            </a:r>
            <a:r>
              <a:rPr lang="ar-SY" sz="2400" dirty="0" smtClean="0"/>
              <a:t>, دهليز الحنجرة (مدخل الحنجرة)</a:t>
            </a:r>
          </a:p>
          <a:p>
            <a:pPr>
              <a:buNone/>
            </a:pPr>
            <a:r>
              <a:rPr lang="ar-SY" sz="2400" dirty="0" err="1" smtClean="0"/>
              <a:t>الطية</a:t>
            </a:r>
            <a:r>
              <a:rPr lang="ar-SY" sz="2400" dirty="0" smtClean="0"/>
              <a:t> الصوتية الكاذبة ( الشريط </a:t>
            </a:r>
            <a:r>
              <a:rPr lang="ar-SY" sz="2400" dirty="0" err="1" smtClean="0"/>
              <a:t>البطيني</a:t>
            </a:r>
            <a:r>
              <a:rPr lang="ar-SY" sz="2400" dirty="0" smtClean="0"/>
              <a:t>)</a:t>
            </a:r>
          </a:p>
          <a:p>
            <a:pPr>
              <a:buNone/>
            </a:pPr>
            <a:r>
              <a:rPr lang="ar-SY" sz="2400" dirty="0" smtClean="0"/>
              <a:t>البطين الحنجري, </a:t>
            </a:r>
            <a:r>
              <a:rPr lang="ar-SY" sz="2400" dirty="0" err="1" smtClean="0"/>
              <a:t>الغضرفين</a:t>
            </a:r>
            <a:r>
              <a:rPr lang="ar-SY" sz="2400" dirty="0" smtClean="0"/>
              <a:t> </a:t>
            </a:r>
            <a:r>
              <a:rPr lang="ar-SY" sz="2400" dirty="0" err="1" smtClean="0"/>
              <a:t>الطرجهاريين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err="1" smtClean="0"/>
              <a:t>الطيتين</a:t>
            </a:r>
            <a:r>
              <a:rPr lang="ar-SY" sz="2400" dirty="0" smtClean="0"/>
              <a:t> الفلكيتين </a:t>
            </a:r>
            <a:r>
              <a:rPr lang="ar-SY" sz="2400" dirty="0" err="1" smtClean="0"/>
              <a:t>الطرجهاريتين</a:t>
            </a:r>
            <a:r>
              <a:rPr lang="ar-SY" sz="2400" dirty="0" smtClean="0"/>
              <a:t> </a:t>
            </a:r>
            <a:endParaRPr lang="ar-SY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0438"/>
            <a:ext cx="428624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1928858" y="714356"/>
            <a:ext cx="114272" cy="296842"/>
          </a:xfrm>
        </p:spPr>
        <p:txBody>
          <a:bodyPr>
            <a:normAutofit fontScale="90000"/>
          </a:bodyPr>
          <a:lstStyle/>
          <a:p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ar-SY" sz="2400" b="1" i="1" dirty="0" smtClean="0"/>
              <a:t>تتضمن منطقة المزمار:</a:t>
            </a:r>
          </a:p>
          <a:p>
            <a:pPr>
              <a:buNone/>
            </a:pPr>
            <a:r>
              <a:rPr lang="ar-SY" sz="2400" dirty="0" err="1" smtClean="0"/>
              <a:t>الطيتين</a:t>
            </a:r>
            <a:r>
              <a:rPr lang="ar-SY" sz="2400" dirty="0" smtClean="0"/>
              <a:t> الصوتيتين الحقيقيتين ( الحبلين الصوتيين)</a:t>
            </a:r>
          </a:p>
          <a:p>
            <a:pPr>
              <a:buNone/>
            </a:pPr>
            <a:r>
              <a:rPr lang="ar-SY" sz="2400" dirty="0" smtClean="0"/>
              <a:t>الملتقى الأمامي( مكان التقاء الحبلين الصوتيين في الأمام)</a:t>
            </a:r>
          </a:p>
          <a:p>
            <a:pPr>
              <a:buNone/>
            </a:pPr>
            <a:r>
              <a:rPr lang="ar-SY" sz="2400" dirty="0" smtClean="0"/>
              <a:t>الملتقى الخلفي</a:t>
            </a:r>
          </a:p>
          <a:p>
            <a:pPr>
              <a:buNone/>
            </a:pPr>
            <a:r>
              <a:rPr lang="ar-SY" sz="2400" dirty="0" smtClean="0"/>
              <a:t>الفرجة </a:t>
            </a:r>
            <a:r>
              <a:rPr lang="ar-SY" sz="2400" dirty="0" err="1" smtClean="0"/>
              <a:t>المزمارية</a:t>
            </a:r>
            <a:r>
              <a:rPr lang="ar-SY" sz="2400" dirty="0" smtClean="0"/>
              <a:t>(وهي الشق الموجود بين </a:t>
            </a:r>
            <a:r>
              <a:rPr lang="ar-SY" sz="2400" dirty="0" err="1" smtClean="0"/>
              <a:t>الطيتين</a:t>
            </a:r>
            <a:r>
              <a:rPr lang="ar-SY" sz="2400" dirty="0" smtClean="0"/>
              <a:t> الصوتيتين </a:t>
            </a:r>
            <a:r>
              <a:rPr lang="ar-SY" sz="2400" dirty="0" err="1" smtClean="0"/>
              <a:t>و</a:t>
            </a:r>
            <a:r>
              <a:rPr lang="ar-SY" sz="2400" dirty="0" smtClean="0"/>
              <a:t> بين الناتئين الصوتيين للغضروف </a:t>
            </a:r>
            <a:r>
              <a:rPr lang="ar-SY" sz="2400" dirty="0" err="1" smtClean="0"/>
              <a:t>الطرجهاري</a:t>
            </a:r>
            <a:r>
              <a:rPr lang="ar-SY" sz="2400" dirty="0" smtClean="0"/>
              <a:t> )</a:t>
            </a:r>
          </a:p>
          <a:p>
            <a:pPr>
              <a:buNone/>
            </a:pPr>
            <a:endParaRPr lang="ar-SY" sz="24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71810"/>
            <a:ext cx="2928926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5" y="3000372"/>
            <a:ext cx="3571900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3286124"/>
            <a:ext cx="191452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1928858" y="0"/>
            <a:ext cx="328586" cy="1143000"/>
          </a:xfrm>
        </p:spPr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285728"/>
            <a:ext cx="8686800" cy="657227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ar-SA" sz="2400" b="1" u="sng" dirty="0" smtClean="0"/>
              <a:t>القطر السهمي المتوسط للفرجة </a:t>
            </a:r>
            <a:r>
              <a:rPr lang="ar-SA" sz="2400" b="1" u="sng" dirty="0" err="1" smtClean="0"/>
              <a:t>المزمارية</a:t>
            </a:r>
            <a:r>
              <a:rPr lang="ar-SA" sz="2400" b="1" u="sng" dirty="0" smtClean="0"/>
              <a:t> :</a:t>
            </a:r>
          </a:p>
          <a:p>
            <a:pPr>
              <a:buNone/>
            </a:pPr>
            <a:r>
              <a:rPr lang="ar-SA" sz="2400" dirty="0" smtClean="0"/>
              <a:t>الوليد:0.7 مم</a:t>
            </a:r>
          </a:p>
          <a:p>
            <a:pPr>
              <a:buNone/>
            </a:pPr>
            <a:r>
              <a:rPr lang="ar-SA" sz="2400" dirty="0" smtClean="0"/>
              <a:t>الذكر البالغ : 23 مم</a:t>
            </a:r>
          </a:p>
          <a:p>
            <a:pPr>
              <a:buNone/>
            </a:pPr>
            <a:r>
              <a:rPr lang="ar-SA" sz="2400" dirty="0" smtClean="0"/>
              <a:t>الأنثى البالغة: 17 مم</a:t>
            </a:r>
          </a:p>
          <a:p>
            <a:pPr>
              <a:buNone/>
            </a:pPr>
            <a:r>
              <a:rPr lang="ar-SA" sz="2400" dirty="0" smtClean="0"/>
              <a:t>- ترتكز ألياف الرباط الصوتي في الملتقى الأمامي على الوجه الباطن للغضروف الدرقي في منطقة خالية من </a:t>
            </a:r>
            <a:r>
              <a:rPr lang="ar-SA" sz="2400" dirty="0" err="1" smtClean="0"/>
              <a:t>السمحاق</a:t>
            </a:r>
            <a:r>
              <a:rPr lang="ar-SA" sz="2400" dirty="0" smtClean="0"/>
              <a:t> الباطن وتعبر ثقوب موجودة في الغضروف لترتكز على </a:t>
            </a:r>
            <a:r>
              <a:rPr lang="ar-SA" sz="2400" dirty="0" err="1" smtClean="0"/>
              <a:t>السمحاق</a:t>
            </a:r>
            <a:r>
              <a:rPr lang="ar-SA" sz="2400" dirty="0" smtClean="0"/>
              <a:t> الظاهر له مشكلة رباط </a:t>
            </a:r>
            <a:r>
              <a:rPr lang="ar-SA" sz="2400" dirty="0" err="1" smtClean="0"/>
              <a:t>برويل</a:t>
            </a:r>
            <a:r>
              <a:rPr lang="ar-SA" sz="2400" dirty="0" smtClean="0"/>
              <a:t> </a:t>
            </a:r>
            <a:r>
              <a:rPr lang="en-US" sz="2400" dirty="0" smtClean="0"/>
              <a:t>Broyles’s ligament </a:t>
            </a:r>
            <a:r>
              <a:rPr lang="ar-SA" sz="2400" dirty="0" smtClean="0"/>
              <a:t> ولهذا الأمر أهمية </a:t>
            </a:r>
            <a:r>
              <a:rPr lang="ar-SA" sz="2400" dirty="0" err="1" smtClean="0"/>
              <a:t>سريرية</a:t>
            </a:r>
            <a:r>
              <a:rPr lang="ar-SA" sz="2400" dirty="0" smtClean="0"/>
              <a:t> في سياق الأورام حيث تكون الأورام في منطقة الملتقى الأمامي ذات إنذار سيء نظرا لانتشارها إلى </a:t>
            </a:r>
            <a:r>
              <a:rPr lang="ar-SA" sz="2400" dirty="0" err="1" smtClean="0"/>
              <a:t>السمحاق</a:t>
            </a:r>
            <a:r>
              <a:rPr lang="ar-SA" sz="2400" dirty="0" smtClean="0"/>
              <a:t> الظاهر للغضروف عبر ألياف رباط </a:t>
            </a:r>
            <a:r>
              <a:rPr lang="ar-SA" sz="2400" dirty="0" err="1" smtClean="0"/>
              <a:t>برويل</a:t>
            </a:r>
            <a:r>
              <a:rPr lang="ar-SA" sz="2400" dirty="0" smtClean="0"/>
              <a:t> على عكس أورام الحبل الصوتي ذات الإنذار الجيد نظرا لفقره بالتوعية اللمفاوية </a:t>
            </a:r>
          </a:p>
          <a:p>
            <a:pPr>
              <a:buFontTx/>
              <a:buChar char="-"/>
            </a:pPr>
            <a:r>
              <a:rPr lang="ar-SA" sz="2400" dirty="0" smtClean="0"/>
              <a:t>يتألف الحبل الصوتي من </a:t>
            </a:r>
            <a:r>
              <a:rPr lang="ar-SA" sz="2400" dirty="0" err="1" smtClean="0"/>
              <a:t>جزئين</a:t>
            </a:r>
            <a:r>
              <a:rPr lang="ar-SA" sz="2400" dirty="0" smtClean="0"/>
              <a:t> : جزء غشائي </a:t>
            </a:r>
            <a:r>
              <a:rPr lang="ar-SA" sz="2400" dirty="0" err="1" smtClean="0"/>
              <a:t>و</a:t>
            </a:r>
            <a:r>
              <a:rPr lang="ar-SA" sz="2400" dirty="0" smtClean="0"/>
              <a:t> جزء غضروفي </a:t>
            </a:r>
          </a:p>
          <a:p>
            <a:pPr>
              <a:buFontTx/>
              <a:buChar char="-"/>
            </a:pPr>
            <a:r>
              <a:rPr lang="ar-SA" sz="2400" dirty="0" smtClean="0"/>
              <a:t>يشكل الجزء الغشائي 4/5 الأمامية من الحبل الصوتي </a:t>
            </a:r>
            <a:r>
              <a:rPr lang="ar-SA" sz="2400" dirty="0" err="1" smtClean="0"/>
              <a:t>و</a:t>
            </a:r>
            <a:r>
              <a:rPr lang="ar-SA" sz="2400" dirty="0" smtClean="0"/>
              <a:t> الخمس المتبقي الخلفي يشكل الناتئ الصوتي للغضروف </a:t>
            </a:r>
            <a:r>
              <a:rPr lang="ar-SA" sz="2400" dirty="0" err="1" smtClean="0"/>
              <a:t>الطرجهاري</a:t>
            </a:r>
            <a:r>
              <a:rPr lang="ar-SA" sz="2400" dirty="0" smtClean="0"/>
              <a:t> </a:t>
            </a:r>
          </a:p>
          <a:p>
            <a:pPr>
              <a:buFontTx/>
              <a:buChar char="-"/>
            </a:pPr>
            <a:r>
              <a:rPr lang="ar-SA" sz="2400" b="1" dirty="0" smtClean="0"/>
              <a:t>تتألف </a:t>
            </a:r>
            <a:r>
              <a:rPr lang="ar-SA" sz="2400" b="1" dirty="0" err="1" smtClean="0"/>
              <a:t>الطية</a:t>
            </a:r>
            <a:r>
              <a:rPr lang="ar-SA" sz="2400" b="1" dirty="0" smtClean="0"/>
              <a:t> الصوتية من الطبقات التالية :</a:t>
            </a:r>
          </a:p>
          <a:p>
            <a:pPr>
              <a:buFontTx/>
              <a:buChar char="-"/>
            </a:pPr>
            <a:r>
              <a:rPr lang="ar-SA" sz="2400" dirty="0" smtClean="0"/>
              <a:t>البشرة : </a:t>
            </a:r>
            <a:r>
              <a:rPr lang="ar-SA" sz="2400" dirty="0" err="1" smtClean="0"/>
              <a:t>رصفية</a:t>
            </a:r>
            <a:r>
              <a:rPr lang="ar-SA" sz="2400" dirty="0" smtClean="0"/>
              <a:t> شائكة غير متقربة </a:t>
            </a:r>
          </a:p>
          <a:p>
            <a:pPr>
              <a:buFontTx/>
              <a:buChar char="-"/>
            </a:pPr>
            <a:r>
              <a:rPr lang="ar-SA" sz="2400" dirty="0" smtClean="0"/>
              <a:t>الصفيحة الخاصة : الطبقة السطحية ( مسافة </a:t>
            </a:r>
            <a:r>
              <a:rPr lang="ar-SA" sz="2400" dirty="0" err="1" smtClean="0"/>
              <a:t>رينكا</a:t>
            </a:r>
            <a:r>
              <a:rPr lang="ar-SA" sz="2400" dirty="0" smtClean="0"/>
              <a:t> ) نسيج رخوي يسمح بالحركة </a:t>
            </a:r>
            <a:r>
              <a:rPr lang="ar-SA" sz="2400" dirty="0" err="1" smtClean="0"/>
              <a:t>و</a:t>
            </a:r>
            <a:r>
              <a:rPr lang="ar-SA" sz="2400" dirty="0" smtClean="0"/>
              <a:t> الانزلاق </a:t>
            </a:r>
          </a:p>
          <a:p>
            <a:pPr>
              <a:buFontTx/>
              <a:buChar char="-"/>
            </a:pPr>
            <a:r>
              <a:rPr lang="ar-SA" sz="2400" dirty="0" smtClean="0"/>
              <a:t>                      الطبقة المتوسطة </a:t>
            </a:r>
            <a:r>
              <a:rPr lang="ar-SA" sz="2400" dirty="0" err="1" smtClean="0"/>
              <a:t>و</a:t>
            </a:r>
            <a:r>
              <a:rPr lang="ar-SA" sz="2400" dirty="0" smtClean="0"/>
              <a:t> العميقة : طبقة ليفية سميكة تشكل الرباط الصوتي</a:t>
            </a:r>
          </a:p>
          <a:p>
            <a:pPr>
              <a:buFontTx/>
              <a:buChar char="-"/>
            </a:pPr>
            <a:r>
              <a:rPr lang="ar-SA" sz="2400" dirty="0" smtClean="0"/>
              <a:t>العضلة الصوتية ( العضلة </a:t>
            </a:r>
            <a:r>
              <a:rPr lang="ar-SA" sz="2400" dirty="0" err="1" smtClean="0"/>
              <a:t>الطرجهارية</a:t>
            </a:r>
            <a:r>
              <a:rPr lang="ar-SA" sz="2400" dirty="0" smtClean="0"/>
              <a:t> الدرقية ) :  </a:t>
            </a:r>
          </a:p>
          <a:p>
            <a:pPr>
              <a:buFontTx/>
              <a:buChar char="-"/>
            </a:pP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البنية التشريحية </a:t>
            </a:r>
            <a:r>
              <a:rPr lang="ar-SA" dirty="0" err="1" smtClean="0"/>
              <a:t>للطية</a:t>
            </a:r>
            <a:r>
              <a:rPr lang="ar-SA" dirty="0" smtClean="0"/>
              <a:t> الصوتية</a:t>
            </a:r>
            <a:endParaRPr lang="ar-S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33612" y="2158206"/>
            <a:ext cx="467677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785850" y="642918"/>
            <a:ext cx="328586" cy="296842"/>
          </a:xfrm>
        </p:spPr>
        <p:txBody>
          <a:bodyPr>
            <a:normAutofit fontScale="90000"/>
          </a:bodyPr>
          <a:lstStyle/>
          <a:p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722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ar-SY" sz="2400" b="1" dirty="0" smtClean="0"/>
              <a:t>تتضمن منطقة تحت المزمار </a:t>
            </a:r>
            <a:r>
              <a:rPr lang="ar-SY" sz="2400" dirty="0" smtClean="0"/>
              <a:t>:</a:t>
            </a:r>
          </a:p>
          <a:p>
            <a:pPr>
              <a:buNone/>
            </a:pPr>
            <a:r>
              <a:rPr lang="ar-SY" sz="2400" dirty="0" smtClean="0"/>
              <a:t>تمتد منطقة تحت المزمار من حوالي 1 سم تحت الحافة الحرة للحبلين الصوتيين ( الحقيقيين ) حتى الحافة السفلية للغضروف الحلقية </a:t>
            </a:r>
          </a:p>
          <a:p>
            <a:pPr>
              <a:buNone/>
            </a:pPr>
            <a:r>
              <a:rPr lang="ar-SY" sz="2400" dirty="0" smtClean="0"/>
              <a:t>تبطنها بشرة تنفسية</a:t>
            </a:r>
          </a:p>
          <a:p>
            <a:pPr>
              <a:buNone/>
            </a:pPr>
            <a:r>
              <a:rPr lang="ar-SY" sz="2400" dirty="0" smtClean="0"/>
              <a:t> يحيط </a:t>
            </a:r>
            <a:r>
              <a:rPr lang="ar-SY" sz="2400" dirty="0" err="1" smtClean="0"/>
              <a:t>بها</a:t>
            </a:r>
            <a:r>
              <a:rPr lang="ar-SY" sz="2400" dirty="0" smtClean="0"/>
              <a:t> الرباط الحلقي الدرقي في الأعلى والغضروف الحلقي في الأسفل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714620"/>
            <a:ext cx="7715304" cy="376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لمعة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b="1" dirty="0" smtClean="0"/>
              <a:t> ثلاث أقسام:</a:t>
            </a:r>
          </a:p>
          <a:p>
            <a:pPr>
              <a:buNone/>
            </a:pPr>
            <a:r>
              <a:rPr lang="ar-SY" b="1" dirty="0" smtClean="0"/>
              <a:t>1- الدهليز</a:t>
            </a:r>
          </a:p>
          <a:p>
            <a:pPr>
              <a:buNone/>
            </a:pPr>
            <a:r>
              <a:rPr lang="ar-SY" b="1" dirty="0" smtClean="0"/>
              <a:t>2- البطين ( </a:t>
            </a:r>
            <a:r>
              <a:rPr lang="ar-SY" b="1" dirty="0" err="1" smtClean="0"/>
              <a:t>مورغاني</a:t>
            </a:r>
            <a:r>
              <a:rPr lang="ar-SY" b="1" dirty="0" smtClean="0"/>
              <a:t>)</a:t>
            </a:r>
          </a:p>
          <a:p>
            <a:pPr>
              <a:buNone/>
            </a:pPr>
            <a:r>
              <a:rPr lang="ar-SY" b="1" dirty="0" smtClean="0"/>
              <a:t>3- المسافة تحت المزمار </a:t>
            </a:r>
          </a:p>
          <a:p>
            <a:pPr>
              <a:buNone/>
            </a:pPr>
            <a:endParaRPr lang="ar-SY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85926"/>
            <a:ext cx="478634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مسافات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b="1" dirty="0" smtClean="0"/>
              <a:t>هي ثلاث مسافات مكونة من نسيج شحمي</a:t>
            </a:r>
          </a:p>
          <a:p>
            <a:pPr>
              <a:buNone/>
            </a:pPr>
            <a:r>
              <a:rPr lang="ar-SY" sz="2400" b="1" dirty="0" smtClean="0"/>
              <a:t>1- المسافة </a:t>
            </a:r>
            <a:r>
              <a:rPr lang="ar-SY" sz="2400" b="1" u="sng" dirty="0" smtClean="0"/>
              <a:t>أمام </a:t>
            </a:r>
            <a:r>
              <a:rPr lang="ar-SY" sz="2400" b="1" dirty="0" smtClean="0"/>
              <a:t>لسان المزمار</a:t>
            </a:r>
          </a:p>
          <a:p>
            <a:pPr>
              <a:buNone/>
            </a:pPr>
            <a:r>
              <a:rPr lang="ar-SY" sz="2400" b="1" dirty="0" smtClean="0"/>
              <a:t>2- المسافة</a:t>
            </a:r>
            <a:r>
              <a:rPr lang="ar-SY" sz="2400" b="1" u="sng" dirty="0" smtClean="0"/>
              <a:t> خلف</a:t>
            </a:r>
            <a:r>
              <a:rPr lang="ar-SY" sz="2400" b="1" dirty="0" smtClean="0"/>
              <a:t> المزمار</a:t>
            </a:r>
          </a:p>
          <a:p>
            <a:pPr>
              <a:buNone/>
            </a:pPr>
            <a:r>
              <a:rPr lang="ar-SY" sz="2400" b="1" dirty="0" smtClean="0"/>
              <a:t>3-المسافة </a:t>
            </a:r>
            <a:r>
              <a:rPr lang="ar-SY" sz="2400" b="1" u="sng" dirty="0" smtClean="0"/>
              <a:t>تحت </a:t>
            </a:r>
            <a:r>
              <a:rPr lang="ar-SY" sz="2400" b="1" dirty="0" smtClean="0"/>
              <a:t>المزمار</a:t>
            </a:r>
            <a:endParaRPr lang="ar-SY" sz="2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2214554"/>
            <a:ext cx="5214973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143000"/>
          </a:xfrm>
        </p:spPr>
        <p:txBody>
          <a:bodyPr/>
          <a:lstStyle/>
          <a:p>
            <a:r>
              <a:rPr lang="ar-SA" dirty="0" smtClean="0"/>
              <a:t>الحنجرة </a:t>
            </a:r>
            <a:r>
              <a:rPr lang="ar-SA" dirty="0" err="1" smtClean="0"/>
              <a:t>الطفلية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ar-SA" sz="2400" dirty="0" smtClean="0"/>
              <a:t>لها نفس الخصائص التشريحية السابقة وتتميز عن حنجرة البالغ :</a:t>
            </a:r>
          </a:p>
          <a:p>
            <a:pPr>
              <a:buFontTx/>
              <a:buChar char="-"/>
            </a:pPr>
            <a:r>
              <a:rPr lang="ar-SA" sz="2400" dirty="0" smtClean="0"/>
              <a:t>أصغر حجما</a:t>
            </a:r>
          </a:p>
          <a:p>
            <a:pPr>
              <a:buFontTx/>
              <a:buChar char="-"/>
            </a:pPr>
            <a:r>
              <a:rPr lang="ar-SA" sz="2400" dirty="0" smtClean="0"/>
              <a:t>شكلها قمعي </a:t>
            </a:r>
          </a:p>
          <a:p>
            <a:pPr>
              <a:buFontTx/>
              <a:buChar char="-"/>
            </a:pPr>
            <a:r>
              <a:rPr lang="ar-SA" sz="2400" dirty="0" smtClean="0"/>
              <a:t>المنطقة الأضيق فيها هي الوصل بين المنطقة تحت المزمار </a:t>
            </a:r>
            <a:r>
              <a:rPr lang="ar-SA" sz="2400" dirty="0" err="1" smtClean="0"/>
              <a:t>والرغامى</a:t>
            </a:r>
            <a:r>
              <a:rPr lang="ar-SA" sz="2400" dirty="0" smtClean="0"/>
              <a:t>( أي وذمة في هذه المنطقة تسبب انسداد تنفسي هام قد يكون مهدد للحياة )</a:t>
            </a:r>
          </a:p>
          <a:p>
            <a:pPr>
              <a:buFontTx/>
              <a:buChar char="-"/>
            </a:pPr>
            <a:r>
              <a:rPr lang="ar-SA" sz="2400" dirty="0" smtClean="0"/>
              <a:t>الغضاريف في حنجرة الطفل أكثر ليونة منها عند البالغ </a:t>
            </a:r>
            <a:r>
              <a:rPr lang="ar-SA" sz="2400" dirty="0" err="1" smtClean="0"/>
              <a:t>وتنخمس</a:t>
            </a:r>
            <a:r>
              <a:rPr lang="ar-SA" sz="2400" dirty="0" smtClean="0"/>
              <a:t> بسهولة في الشهيق </a:t>
            </a:r>
            <a:r>
              <a:rPr lang="ar-SA" sz="2400" dirty="0" err="1" smtClean="0"/>
              <a:t>الجهدي</a:t>
            </a:r>
            <a:r>
              <a:rPr lang="ar-SA" sz="2400" dirty="0" smtClean="0"/>
              <a:t> </a:t>
            </a:r>
          </a:p>
          <a:p>
            <a:pPr>
              <a:buFontTx/>
              <a:buChar char="-"/>
            </a:pPr>
            <a:r>
              <a:rPr lang="ar-SA" sz="2400" dirty="0" err="1" smtClean="0"/>
              <a:t>تتوضع</a:t>
            </a:r>
            <a:r>
              <a:rPr lang="ar-SA" sz="2400" dirty="0" smtClean="0"/>
              <a:t> في مستوى أعلى تحت اللسان وتنزل </a:t>
            </a:r>
            <a:r>
              <a:rPr lang="ar-SA" sz="2400" dirty="0" err="1" smtClean="0"/>
              <a:t>تتدريجيا</a:t>
            </a:r>
            <a:r>
              <a:rPr lang="ar-SA" sz="2400" dirty="0" smtClean="0"/>
              <a:t> </a:t>
            </a:r>
            <a:r>
              <a:rPr lang="ar-SA" sz="2400" dirty="0" err="1" smtClean="0"/>
              <a:t>لتتوضع</a:t>
            </a:r>
            <a:r>
              <a:rPr lang="ar-SA" sz="2400" dirty="0" smtClean="0"/>
              <a:t> في الأسفل مع التقدم بالعمر </a:t>
            </a:r>
          </a:p>
          <a:p>
            <a:pPr>
              <a:buFontTx/>
              <a:buChar char="-"/>
            </a:pPr>
            <a:r>
              <a:rPr lang="ar-SA" sz="2400" dirty="0" smtClean="0"/>
              <a:t>حجمها متقارب بين الإناث </a:t>
            </a:r>
            <a:r>
              <a:rPr lang="ar-SA" sz="2400" dirty="0" err="1" smtClean="0"/>
              <a:t>و</a:t>
            </a:r>
            <a:r>
              <a:rPr lang="ar-SA" sz="2400" dirty="0" smtClean="0"/>
              <a:t> الذكور حتى البلوغ </a:t>
            </a:r>
          </a:p>
          <a:p>
            <a:pPr>
              <a:buFontTx/>
              <a:buChar char="-"/>
            </a:pPr>
            <a:r>
              <a:rPr lang="ar-SA" sz="2400" dirty="0" smtClean="0"/>
              <a:t>بعد البلوغ يتضاعف القطر الأمامي الخلفي للحنجرة عند الذكور </a:t>
            </a:r>
          </a:p>
          <a:p>
            <a:pPr>
              <a:buFontTx/>
              <a:buChar char="-"/>
            </a:pPr>
            <a:r>
              <a:rPr lang="ar-SA" sz="2400" dirty="0" err="1" smtClean="0"/>
              <a:t>التوضع</a:t>
            </a:r>
            <a:r>
              <a:rPr lang="ar-SA" sz="2400" dirty="0" smtClean="0"/>
              <a:t> العالي للحنجرة عند الأطفال ( بمستوى الفقرة </a:t>
            </a:r>
            <a:r>
              <a:rPr lang="ar-SA" sz="2400" dirty="0" err="1" smtClean="0"/>
              <a:t>الرقبية</a:t>
            </a:r>
            <a:r>
              <a:rPr lang="ar-SA" sz="2400" dirty="0" smtClean="0"/>
              <a:t> الثانية )له دور </a:t>
            </a:r>
            <a:r>
              <a:rPr lang="ar-SA" sz="2400" dirty="0" err="1" smtClean="0"/>
              <a:t>فيزيولوجي</a:t>
            </a:r>
            <a:r>
              <a:rPr lang="ar-SA" sz="2400" dirty="0" smtClean="0"/>
              <a:t> حيث يستطيع حديث الولادة التنفس </a:t>
            </a:r>
            <a:r>
              <a:rPr lang="ar-SA" sz="2400" dirty="0" err="1" smtClean="0"/>
              <a:t>و</a:t>
            </a:r>
            <a:r>
              <a:rPr lang="ar-SA" sz="2400" dirty="0" smtClean="0"/>
              <a:t> البلع في نفس الوقت ويشكل هذا </a:t>
            </a:r>
            <a:r>
              <a:rPr lang="ar-SA" sz="2400" dirty="0" err="1" smtClean="0"/>
              <a:t>التوضع</a:t>
            </a:r>
            <a:r>
              <a:rPr lang="ar-SA" sz="2400" dirty="0" smtClean="0"/>
              <a:t> نوع من التمادي بشراع الحنك ولسان المزمار مؤمنا بذلك طريق مرور هضمي فقط عن طريق الفم </a:t>
            </a:r>
          </a:p>
          <a:p>
            <a:pPr>
              <a:buFontTx/>
              <a:buChar char="-"/>
            </a:pPr>
            <a:r>
              <a:rPr lang="ar-SA" sz="2400" dirty="0" smtClean="0"/>
              <a:t>ولهذا السبب أيضا يكون الأطفال غير قادرين على التنفس الفموي في المراحل المبكرة من العمر  </a:t>
            </a: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غضاريف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dirty="0" smtClean="0"/>
              <a:t>يتألف هيكل الحنجرة من 9 غضاريف :</a:t>
            </a:r>
          </a:p>
          <a:p>
            <a:pPr>
              <a:buNone/>
            </a:pPr>
            <a:r>
              <a:rPr lang="ar-SY" sz="2400" dirty="0" smtClean="0"/>
              <a:t>ثلاثة غضاريف مفردة : </a:t>
            </a:r>
          </a:p>
          <a:p>
            <a:pPr>
              <a:buNone/>
            </a:pPr>
            <a:r>
              <a:rPr lang="ar-SY" sz="2400" dirty="0" err="1" smtClean="0"/>
              <a:t>الفلكة</a:t>
            </a:r>
            <a:r>
              <a:rPr lang="ar-SY" sz="2400" dirty="0" smtClean="0"/>
              <a:t> (لسان المزمار) </a:t>
            </a:r>
          </a:p>
          <a:p>
            <a:pPr>
              <a:buNone/>
            </a:pPr>
            <a:r>
              <a:rPr lang="ar-SY" sz="2400" dirty="0" smtClean="0"/>
              <a:t>الغضروف الدرقي </a:t>
            </a:r>
          </a:p>
          <a:p>
            <a:pPr>
              <a:buNone/>
            </a:pPr>
            <a:r>
              <a:rPr lang="ar-SY" sz="2400" dirty="0" smtClean="0"/>
              <a:t>الغضروف الحلقي </a:t>
            </a:r>
          </a:p>
          <a:p>
            <a:pPr>
              <a:buNone/>
            </a:pPr>
            <a:r>
              <a:rPr lang="ar-SY" sz="2400" dirty="0" err="1" smtClean="0"/>
              <a:t>ثلاثةغضاريف</a:t>
            </a:r>
            <a:r>
              <a:rPr lang="ar-SY" sz="2400" dirty="0" smtClean="0"/>
              <a:t> مزدوجة: </a:t>
            </a:r>
            <a:endParaRPr lang="ar-SY" sz="2400" dirty="0"/>
          </a:p>
          <a:p>
            <a:pPr>
              <a:buNone/>
            </a:pPr>
            <a:r>
              <a:rPr lang="ar-SY" sz="2400" dirty="0" err="1" smtClean="0"/>
              <a:t>الطرجهاريين</a:t>
            </a:r>
            <a:endParaRPr lang="ar-SY" sz="2400" dirty="0" smtClean="0"/>
          </a:p>
          <a:p>
            <a:pPr>
              <a:buNone/>
            </a:pPr>
            <a:r>
              <a:rPr lang="ar-SY" sz="2400" dirty="0" err="1" smtClean="0"/>
              <a:t>الاسفينيين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القرينين </a:t>
            </a:r>
          </a:p>
          <a:p>
            <a:pPr>
              <a:buNone/>
            </a:pPr>
            <a:r>
              <a:rPr lang="ar-SY" sz="2400" dirty="0"/>
              <a:t> </a:t>
            </a:r>
            <a:r>
              <a:rPr lang="ar-SY" sz="2400" dirty="0" smtClean="0"/>
              <a:t>                        </a:t>
            </a:r>
            <a:endParaRPr lang="ar-SY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457200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الحنجرة </a:t>
            </a:r>
            <a:r>
              <a:rPr lang="ar-SA" dirty="0" err="1" smtClean="0"/>
              <a:t>الطفلية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71612"/>
            <a:ext cx="7572428" cy="457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err="1" smtClean="0"/>
              <a:t>فيزيولوجيا</a:t>
            </a:r>
            <a:r>
              <a:rPr lang="ar-SY" dirty="0" smtClean="0"/>
              <a:t> ووظائف الحنجرة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ar-SY" sz="2400" dirty="0" smtClean="0"/>
              <a:t>تقوم الحنجرة بعد وظائف هي:</a:t>
            </a:r>
          </a:p>
          <a:p>
            <a:pPr>
              <a:buNone/>
            </a:pPr>
            <a:r>
              <a:rPr lang="ar-SY" sz="2400" dirty="0" smtClean="0"/>
              <a:t>حماية الطرق التنفسية السفلية , التصويت , التنفس , تثبيت الصدر </a:t>
            </a:r>
          </a:p>
          <a:p>
            <a:pPr>
              <a:buNone/>
            </a:pPr>
            <a:r>
              <a:rPr lang="ar-SY" sz="2400" b="1" dirty="0" smtClean="0"/>
              <a:t>حماية الطرق التنفسية السفلية:</a:t>
            </a:r>
            <a:r>
              <a:rPr lang="ar-SY" sz="2400" dirty="0" smtClean="0"/>
              <a:t> من أهم وظائف الحنجرة حيث تقوم بعمل دفاعي هام جدا لمنع دخول الأجسام الأجنبية إلى الطرق التنفسية أثناء عملية البلع حيث أطلق عليها اسم ( كلب الحراسة )وهذه الحماية تتم بالآليات الآتية:</a:t>
            </a:r>
          </a:p>
          <a:p>
            <a:pPr>
              <a:buNone/>
            </a:pPr>
            <a:r>
              <a:rPr lang="ar-SY" sz="2400" dirty="0" smtClean="0"/>
              <a:t>1- انغلاق مدخل الحنجرة أثناء البلع فيمنع اللقمة </a:t>
            </a:r>
            <a:r>
              <a:rPr lang="ar-SY" sz="2400" dirty="0" err="1" smtClean="0"/>
              <a:t>الطعامية</a:t>
            </a:r>
            <a:r>
              <a:rPr lang="ar-SY" sz="2400" dirty="0" smtClean="0"/>
              <a:t> من الدخول إليها</a:t>
            </a:r>
          </a:p>
          <a:p>
            <a:pPr>
              <a:buNone/>
            </a:pPr>
            <a:r>
              <a:rPr lang="ar-SY" sz="2400" dirty="0" smtClean="0"/>
              <a:t>2- انغلاق المزمار: وهو المسافة بين الحبلين الصوتيين الذي ينغلق انعكاسيا أثناء البلع </a:t>
            </a:r>
            <a:r>
              <a:rPr lang="ar-SY" sz="2400" dirty="0" err="1" smtClean="0"/>
              <a:t>و</a:t>
            </a:r>
            <a:r>
              <a:rPr lang="ar-SY" sz="2400" dirty="0" smtClean="0"/>
              <a:t> يوافق انغلاق مدخل الحنجرة </a:t>
            </a:r>
          </a:p>
          <a:p>
            <a:pPr>
              <a:buNone/>
            </a:pPr>
            <a:r>
              <a:rPr lang="ar-SY" sz="2400" dirty="0" smtClean="0"/>
              <a:t>3- توقف التنفس: وهو توقف آلي يحدث لدى ملامسة الطعام لقاعدة اللسان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الجدار الخلفي للبلعوم عن طريق منعكس بواسطة العصب </a:t>
            </a:r>
            <a:r>
              <a:rPr lang="ar-SY" sz="2400" dirty="0" err="1" smtClean="0"/>
              <a:t>القحفي</a:t>
            </a:r>
            <a:r>
              <a:rPr lang="ar-SY" sz="2400" dirty="0" smtClean="0"/>
              <a:t> التاسع </a:t>
            </a:r>
          </a:p>
          <a:p>
            <a:pPr>
              <a:buNone/>
            </a:pPr>
            <a:r>
              <a:rPr lang="ar-SY" sz="2400" dirty="0" smtClean="0"/>
              <a:t>4- منعكس السعال : عند دخول أي جزء طعامي </a:t>
            </a:r>
            <a:r>
              <a:rPr lang="ar-SY" sz="2400" dirty="0" err="1" smtClean="0"/>
              <a:t>للرغامى</a:t>
            </a:r>
            <a:r>
              <a:rPr lang="ar-SY" sz="2400" dirty="0" smtClean="0"/>
              <a:t> أو القصبات </a:t>
            </a:r>
          </a:p>
          <a:p>
            <a:pPr>
              <a:buNone/>
            </a:pPr>
            <a:r>
              <a:rPr lang="ar-SY" sz="2400" dirty="0" smtClean="0"/>
              <a:t>5- منعكس تشنج الحنجرة </a:t>
            </a:r>
          </a:p>
          <a:p>
            <a:pPr>
              <a:buNone/>
            </a:pPr>
            <a:endParaRPr lang="ar-SY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err="1" smtClean="0"/>
              <a:t>فيزيولوجيا</a:t>
            </a:r>
            <a:r>
              <a:rPr lang="ar-SY" dirty="0" smtClean="0"/>
              <a:t>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42928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ar-SY" sz="2400" b="1" dirty="0" smtClean="0"/>
              <a:t>التصويت:</a:t>
            </a:r>
            <a:r>
              <a:rPr lang="ar-SY" sz="2400" dirty="0" smtClean="0"/>
              <a:t> وهي الوظيفة الثانية من حيث الأهمية </a:t>
            </a:r>
            <a:r>
              <a:rPr lang="ar-SY" sz="2400" dirty="0" err="1" smtClean="0"/>
              <a:t>و</a:t>
            </a:r>
            <a:r>
              <a:rPr lang="ar-SY" sz="2400" dirty="0" smtClean="0"/>
              <a:t> ينشأ الصوت عن اهتزاز الحبلين الصوتيين الحقيقيين الذي يتضخم بفعل الأجواف المصوتة في الفم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البلعوم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الأنف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الصدر</a:t>
            </a:r>
          </a:p>
          <a:p>
            <a:pPr>
              <a:buNone/>
            </a:pPr>
            <a:r>
              <a:rPr lang="ar-SY" sz="2400" u="sng" dirty="0" smtClean="0"/>
              <a:t>تتلخص آلية التصويت بما يلي:</a:t>
            </a:r>
          </a:p>
          <a:p>
            <a:pPr>
              <a:buNone/>
            </a:pPr>
            <a:r>
              <a:rPr lang="ar-SY" sz="2400" dirty="0" err="1" smtClean="0"/>
              <a:t>تتظافر</a:t>
            </a:r>
            <a:r>
              <a:rPr lang="ar-SY" sz="2400" dirty="0" smtClean="0"/>
              <a:t> ثلاث آليات في حدوث الصوت:</a:t>
            </a:r>
          </a:p>
          <a:p>
            <a:pPr>
              <a:buNone/>
            </a:pPr>
            <a:r>
              <a:rPr lang="ar-SY" sz="2400" dirty="0" smtClean="0"/>
              <a:t>1-آلية الدفع الهوائي </a:t>
            </a:r>
          </a:p>
          <a:p>
            <a:pPr>
              <a:buNone/>
            </a:pPr>
            <a:r>
              <a:rPr lang="ar-SY" sz="2400" dirty="0" smtClean="0"/>
              <a:t>2 – آلية مرور الهواء عبر المزمار </a:t>
            </a:r>
          </a:p>
          <a:p>
            <a:pPr>
              <a:buNone/>
            </a:pPr>
            <a:r>
              <a:rPr lang="ar-SY" sz="2400" dirty="0" smtClean="0"/>
              <a:t>3- رنين الصوت </a:t>
            </a:r>
            <a:r>
              <a:rPr lang="ar-SY" sz="2400" dirty="0" err="1" smtClean="0"/>
              <a:t>و</a:t>
            </a:r>
            <a:r>
              <a:rPr lang="ar-SY" sz="2400" dirty="0" smtClean="0"/>
              <a:t> </a:t>
            </a:r>
            <a:r>
              <a:rPr lang="ar-SY" sz="2400" dirty="0" err="1" smtClean="0"/>
              <a:t>تمفصله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فالرئتين تقومان بزيادة ضغط الهواء في </a:t>
            </a:r>
            <a:r>
              <a:rPr lang="ar-SY" sz="2400" dirty="0" err="1" smtClean="0"/>
              <a:t>الرغامى</a:t>
            </a:r>
            <a:r>
              <a:rPr lang="ar-SY" sz="2400" dirty="0" smtClean="0"/>
              <a:t> بسبب انغلاق المزمار النسبي ثم خروج الهواء عبر المزمار على شكل </a:t>
            </a:r>
            <a:r>
              <a:rPr lang="ar-SY" sz="2400" dirty="0" err="1" smtClean="0"/>
              <a:t>نفيخات</a:t>
            </a:r>
            <a:r>
              <a:rPr lang="ar-SY" sz="2400" dirty="0" smtClean="0"/>
              <a:t> </a:t>
            </a:r>
            <a:r>
              <a:rPr lang="en-US" sz="2400" dirty="0" smtClean="0"/>
              <a:t>puffs </a:t>
            </a:r>
            <a:r>
              <a:rPr lang="ar-SY" sz="2400" dirty="0" smtClean="0"/>
              <a:t> مؤديا إلى اهتزاز الحبلين الصوتيين وحدوث </a:t>
            </a:r>
            <a:r>
              <a:rPr lang="ar-SY" sz="2400" b="1" dirty="0" smtClean="0"/>
              <a:t>الصوت الخام</a:t>
            </a:r>
          </a:p>
          <a:p>
            <a:pPr>
              <a:buNone/>
            </a:pPr>
            <a:r>
              <a:rPr lang="ar-SY" sz="2400" dirty="0" smtClean="0"/>
              <a:t>و إن </a:t>
            </a:r>
            <a:r>
              <a:rPr lang="ar-SY" sz="2400" b="1" dirty="0" smtClean="0"/>
              <a:t>شدة الصوت </a:t>
            </a:r>
            <a:r>
              <a:rPr lang="ar-SY" sz="2400" dirty="0" smtClean="0"/>
              <a:t>تتعلق بالضغط الهوائي </a:t>
            </a:r>
            <a:r>
              <a:rPr lang="ar-SY" sz="2400" dirty="0" err="1" smtClean="0"/>
              <a:t>الزفيري</a:t>
            </a:r>
            <a:r>
              <a:rPr lang="ar-SY" sz="2400" dirty="0" smtClean="0"/>
              <a:t> الخارج عبر المزمار</a:t>
            </a:r>
          </a:p>
          <a:p>
            <a:pPr>
              <a:buNone/>
            </a:pPr>
            <a:r>
              <a:rPr lang="ar-SY" sz="2400" dirty="0" smtClean="0"/>
              <a:t>أما </a:t>
            </a:r>
            <a:r>
              <a:rPr lang="ar-SY" sz="2400" b="1" dirty="0" smtClean="0"/>
              <a:t>تواتر الصوت </a:t>
            </a:r>
            <a:r>
              <a:rPr lang="ar-SY" sz="2400" dirty="0" smtClean="0"/>
              <a:t>فيتعلق بمدى توتر </a:t>
            </a:r>
            <a:r>
              <a:rPr lang="ar-SY" sz="2400" dirty="0" err="1" smtClean="0"/>
              <a:t>و</a:t>
            </a:r>
            <a:r>
              <a:rPr lang="ar-SY" sz="2400" dirty="0" smtClean="0"/>
              <a:t> تقارب الحبلين الصوتيين فبعد </a:t>
            </a:r>
            <a:r>
              <a:rPr lang="ar-SY" sz="2400" dirty="0" err="1" smtClean="0"/>
              <a:t>اصدار</a:t>
            </a:r>
            <a:r>
              <a:rPr lang="ar-SY" sz="2400" dirty="0" smtClean="0"/>
              <a:t> الصوت الخام يتضخم بفضل </a:t>
            </a:r>
            <a:r>
              <a:rPr lang="ar-SY" sz="2400" dirty="0" err="1" smtClean="0"/>
              <a:t>تمفصله</a:t>
            </a:r>
            <a:r>
              <a:rPr lang="ar-SY" sz="2400" dirty="0" smtClean="0"/>
              <a:t> في جوف الفم وخاصة بوساطة حركة اللسان وشراع الحنك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الشفتين مشكل الصوت الحقيقي المميز لكل شخص وكذلك الأنف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الجيوب لإعطاء الرنين الخاص بالصوت</a:t>
            </a:r>
          </a:p>
          <a:p>
            <a:pPr>
              <a:buNone/>
            </a:pPr>
            <a:r>
              <a:rPr lang="ar-SY" sz="2400" dirty="0" smtClean="0"/>
              <a:t>و إن تأثر عناصر </a:t>
            </a:r>
            <a:r>
              <a:rPr lang="ar-SY" sz="2400" dirty="0" err="1" smtClean="0"/>
              <a:t>تمفصل</a:t>
            </a:r>
            <a:r>
              <a:rPr lang="ar-SY" sz="2400" dirty="0" smtClean="0"/>
              <a:t> الكلام يغير من طبيعة الصوت </a:t>
            </a:r>
            <a:r>
              <a:rPr lang="ar-SY" sz="2400" dirty="0" err="1" smtClean="0"/>
              <a:t>و</a:t>
            </a:r>
            <a:r>
              <a:rPr lang="ar-SY" sz="2400" dirty="0" smtClean="0"/>
              <a:t> رنينه كما في حالات انشقاق شراع الحنك</a:t>
            </a:r>
          </a:p>
          <a:p>
            <a:pPr>
              <a:buNone/>
            </a:pPr>
            <a:r>
              <a:rPr lang="ar-SY" sz="2400" dirty="0" smtClean="0"/>
              <a:t>وتشوهات الفم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الأسنان </a:t>
            </a:r>
            <a:r>
              <a:rPr lang="ar-SY" sz="2400" dirty="0" err="1" smtClean="0"/>
              <a:t>و</a:t>
            </a:r>
            <a:r>
              <a:rPr lang="ar-SY" sz="2400" dirty="0" smtClean="0"/>
              <a:t> </a:t>
            </a:r>
            <a:r>
              <a:rPr lang="ar-SY" sz="2400" dirty="0" err="1" smtClean="0"/>
              <a:t>انسدادات</a:t>
            </a:r>
            <a:r>
              <a:rPr lang="ar-SY" sz="2400" dirty="0" smtClean="0"/>
              <a:t> الأنف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err="1" smtClean="0"/>
              <a:t>فيزيولوجيا</a:t>
            </a:r>
            <a:r>
              <a:rPr lang="ar-SY" dirty="0" smtClean="0"/>
              <a:t>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b="1" dirty="0" smtClean="0"/>
              <a:t>التنفس: </a:t>
            </a:r>
            <a:r>
              <a:rPr lang="ar-SY" sz="2400" dirty="0" smtClean="0"/>
              <a:t>تلعب الحنجرة دورا في آلية التنفس عن طريق منعكس يعدل في حجم المسافة </a:t>
            </a:r>
            <a:r>
              <a:rPr lang="ar-SY" sz="2400" dirty="0" err="1" smtClean="0"/>
              <a:t>المزمارية</a:t>
            </a:r>
            <a:r>
              <a:rPr lang="ar-SY" sz="2400" dirty="0" smtClean="0"/>
              <a:t> وبالتالي دخول الهواء </a:t>
            </a:r>
            <a:r>
              <a:rPr lang="ar-SY" sz="2400" dirty="0" err="1" smtClean="0"/>
              <a:t>اثناء</a:t>
            </a:r>
            <a:r>
              <a:rPr lang="ar-SY" sz="2400" dirty="0" smtClean="0"/>
              <a:t> الشهيق حيث يبتعد الحبلان الصوتيان وخروجه أثناء الزفير يترافق بتقرب الحبلين الصوتيين</a:t>
            </a:r>
          </a:p>
          <a:p>
            <a:pPr>
              <a:buNone/>
            </a:pPr>
            <a:r>
              <a:rPr lang="ar-SY" sz="2400" b="1" dirty="0" smtClean="0"/>
              <a:t>تثبيت الصدر:</a:t>
            </a:r>
            <a:r>
              <a:rPr lang="ar-SY" sz="2400" dirty="0" smtClean="0"/>
              <a:t> بانغلاق الحنجرة يتثبت القفص الصدري وتثبيته يفيد في إجراء </a:t>
            </a:r>
          </a:p>
          <a:p>
            <a:pPr>
              <a:buNone/>
            </a:pPr>
            <a:r>
              <a:rPr lang="ar-SY" sz="2400" dirty="0" smtClean="0"/>
              <a:t>الأعمال المجهدة </a:t>
            </a: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فحص الحنجرة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b="1" i="1" dirty="0" smtClean="0"/>
              <a:t>1- الأدوات المستخدمة </a:t>
            </a:r>
          </a:p>
          <a:p>
            <a:pPr>
              <a:buNone/>
            </a:pPr>
            <a:r>
              <a:rPr lang="ar-SY" sz="2400" dirty="0" smtClean="0"/>
              <a:t>ضوء رأس </a:t>
            </a:r>
          </a:p>
          <a:p>
            <a:pPr>
              <a:buNone/>
            </a:pPr>
            <a:r>
              <a:rPr lang="ar-SY" sz="2400" dirty="0" smtClean="0"/>
              <a:t>مرآة حنجرية( الفحص غير المباشر)</a:t>
            </a:r>
          </a:p>
          <a:p>
            <a:pPr>
              <a:buNone/>
            </a:pPr>
            <a:r>
              <a:rPr lang="ar-SY" sz="2400" dirty="0" smtClean="0"/>
              <a:t>مصباح كحولي لتدفئة المرآة منعا </a:t>
            </a:r>
            <a:r>
              <a:rPr lang="ar-SY" sz="2400" dirty="0" err="1" smtClean="0"/>
              <a:t>للغباش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قطع شاش </a:t>
            </a:r>
          </a:p>
          <a:p>
            <a:pPr>
              <a:buNone/>
            </a:pPr>
            <a:r>
              <a:rPr lang="ar-SY" sz="2400" dirty="0" smtClean="0"/>
              <a:t>منظار ليفي مرن ( للفحص المباشر)</a:t>
            </a:r>
            <a:endParaRPr lang="ar-SY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24860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00570"/>
            <a:ext cx="399097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فحص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b="1" i="1" u="sng" dirty="0" smtClean="0"/>
              <a:t>2- الفحص الخارجي للعنق:</a:t>
            </a:r>
          </a:p>
          <a:p>
            <a:pPr>
              <a:buNone/>
            </a:pPr>
            <a:r>
              <a:rPr lang="ar-SY" sz="2400" b="1" dirty="0" smtClean="0"/>
              <a:t>التأمل</a:t>
            </a:r>
            <a:r>
              <a:rPr lang="ar-SY" sz="2400" dirty="0" smtClean="0"/>
              <a:t> : توضع </a:t>
            </a:r>
            <a:r>
              <a:rPr lang="ar-SY" sz="2400" dirty="0" err="1" smtClean="0"/>
              <a:t>و</a:t>
            </a:r>
            <a:r>
              <a:rPr lang="ar-SY" sz="2400" dirty="0" smtClean="0"/>
              <a:t> حركة الحنجرة أثناء البلع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التنفس- إطار الحنجرة- وجود تورم أو تندم – السحب التنفسي </a:t>
            </a:r>
          </a:p>
          <a:p>
            <a:pPr>
              <a:buNone/>
            </a:pPr>
            <a:r>
              <a:rPr lang="ar-SY" sz="2400" b="1" dirty="0" smtClean="0"/>
              <a:t>الجس:</a:t>
            </a:r>
            <a:r>
              <a:rPr lang="ar-SY" sz="2400" dirty="0" smtClean="0"/>
              <a:t>الألم و المضض </a:t>
            </a:r>
            <a:r>
              <a:rPr lang="ar-SA" sz="2400" dirty="0" smtClean="0"/>
              <a:t>ال</a:t>
            </a:r>
            <a:r>
              <a:rPr lang="ar-SY" sz="2400" dirty="0" smtClean="0"/>
              <a:t>موضع </a:t>
            </a:r>
            <a:r>
              <a:rPr lang="ar-SA" sz="2400" smtClean="0"/>
              <a:t>\</a:t>
            </a:r>
            <a:r>
              <a:rPr lang="ar-SY" sz="2400" smtClean="0"/>
              <a:t>الفرقعة </a:t>
            </a:r>
            <a:r>
              <a:rPr lang="ar-SY" sz="2400" dirty="0" smtClean="0"/>
              <a:t>العظمية – التورمات – الفرقعة الغازية </a:t>
            </a:r>
          </a:p>
          <a:p>
            <a:pPr>
              <a:buNone/>
            </a:pPr>
            <a:r>
              <a:rPr lang="ar-SY" sz="2400" b="1" dirty="0" smtClean="0"/>
              <a:t>الإصغاء: </a:t>
            </a:r>
            <a:r>
              <a:rPr lang="ar-SY" sz="2400" dirty="0" smtClean="0"/>
              <a:t>الأصوات التنفسية -  النفخات الوعائية </a:t>
            </a:r>
            <a:endParaRPr lang="ar-SY" sz="2400" b="1" dirty="0" smtClean="0"/>
          </a:p>
          <a:p>
            <a:pPr>
              <a:buNone/>
            </a:pPr>
            <a:endParaRPr lang="ar-SY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786190"/>
            <a:ext cx="39147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فحص الحنجرة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b="1" i="1" u="sng" dirty="0" smtClean="0"/>
              <a:t>3-تنظير الحنجرة غير المباشر: </a:t>
            </a:r>
            <a:r>
              <a:rPr lang="ar-SY" sz="2400" dirty="0" smtClean="0"/>
              <a:t>باستخدام </a:t>
            </a:r>
            <a:r>
              <a:rPr lang="ar-SY" sz="2400" dirty="0" err="1" smtClean="0"/>
              <a:t>اضاءة</a:t>
            </a:r>
            <a:r>
              <a:rPr lang="ar-SY" sz="2400" dirty="0" smtClean="0"/>
              <a:t> رأسية مع مرآة حنجرية</a:t>
            </a:r>
            <a:endParaRPr lang="ar-SY" sz="2400" b="1" i="1" u="sng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3116"/>
            <a:ext cx="814393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فحص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b="1" i="1" u="sng" dirty="0" smtClean="0"/>
              <a:t>4- تنظير الحنجرة بالمنظار الليفي المرن:</a:t>
            </a:r>
          </a:p>
          <a:p>
            <a:pPr>
              <a:buNone/>
            </a:pPr>
            <a:r>
              <a:rPr lang="ar-SY" sz="2400" dirty="0" smtClean="0"/>
              <a:t>يتم فيه :</a:t>
            </a:r>
          </a:p>
          <a:p>
            <a:pPr>
              <a:buNone/>
            </a:pPr>
            <a:r>
              <a:rPr lang="ar-SY" sz="2400" dirty="0" smtClean="0"/>
              <a:t>تخدير موضعي مع تطبيق مضاد احتقان أنفي </a:t>
            </a:r>
          </a:p>
          <a:p>
            <a:pPr>
              <a:buNone/>
            </a:pPr>
            <a:r>
              <a:rPr lang="ar-SY" sz="2400" dirty="0" smtClean="0"/>
              <a:t>الدخول عبر الأنف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البلعوم </a:t>
            </a:r>
            <a:r>
              <a:rPr lang="ar-SY" sz="2400" dirty="0" err="1" smtClean="0"/>
              <a:t>الانفي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u="sng" dirty="0" smtClean="0"/>
              <a:t>استعمالاته:</a:t>
            </a:r>
          </a:p>
          <a:p>
            <a:pPr>
              <a:buNone/>
            </a:pPr>
            <a:r>
              <a:rPr lang="ar-SY" sz="2400" dirty="0" smtClean="0"/>
              <a:t>صورة عالية الدقة مع إمكانية التصوير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التوثيق مع </a:t>
            </a:r>
            <a:r>
              <a:rPr lang="ar-SY" sz="2400" dirty="0" err="1" smtClean="0"/>
              <a:t>امكانية</a:t>
            </a:r>
            <a:r>
              <a:rPr lang="ar-SY" sz="2400" dirty="0" smtClean="0"/>
              <a:t> تسجيل فيديو</a:t>
            </a:r>
          </a:p>
          <a:p>
            <a:pPr>
              <a:buNone/>
            </a:pPr>
            <a:r>
              <a:rPr lang="ar-SY" sz="2400" dirty="0" smtClean="0"/>
              <a:t>مفيد </a:t>
            </a:r>
            <a:r>
              <a:rPr lang="ar-SY" sz="2400" dirty="0" err="1" smtClean="0"/>
              <a:t>لاجراء</a:t>
            </a:r>
            <a:r>
              <a:rPr lang="ar-SY" sz="2400" dirty="0" smtClean="0"/>
              <a:t> </a:t>
            </a:r>
            <a:r>
              <a:rPr lang="ar-SY" sz="2400" dirty="0" err="1" smtClean="0"/>
              <a:t>التنبيب</a:t>
            </a:r>
            <a:r>
              <a:rPr lang="ar-SY" sz="2400" dirty="0" smtClean="0"/>
              <a:t> </a:t>
            </a:r>
            <a:r>
              <a:rPr lang="ar-SY" sz="2400" dirty="0" err="1" smtClean="0"/>
              <a:t>الرغامي</a:t>
            </a:r>
            <a:r>
              <a:rPr lang="ar-SY" sz="2400" dirty="0" smtClean="0"/>
              <a:t> في </a:t>
            </a:r>
            <a:r>
              <a:rPr lang="ar-SY" sz="2400" dirty="0" err="1" smtClean="0"/>
              <a:t>الحلات</a:t>
            </a:r>
            <a:r>
              <a:rPr lang="ar-SY" sz="2400" dirty="0" smtClean="0"/>
              <a:t> الصعبة  </a:t>
            </a:r>
            <a:endParaRPr lang="ar-SY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314324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4643446"/>
            <a:ext cx="36576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فحص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ar-SY" sz="2400" b="1" i="1" u="sng" dirty="0" smtClean="0"/>
              <a:t>5- تنظير الحنجرة المباشر :</a:t>
            </a:r>
          </a:p>
          <a:p>
            <a:pPr>
              <a:buNone/>
            </a:pPr>
            <a:r>
              <a:rPr lang="ar-SY" sz="2400" dirty="0" smtClean="0"/>
              <a:t>يتم فيه :</a:t>
            </a:r>
          </a:p>
          <a:p>
            <a:pPr>
              <a:buNone/>
            </a:pPr>
            <a:r>
              <a:rPr lang="ar-SY" sz="2400" dirty="0" smtClean="0"/>
              <a:t>التخدير العام للمريض مع أو دون </a:t>
            </a:r>
            <a:r>
              <a:rPr lang="ar-SY" sz="2400" dirty="0" err="1" smtClean="0"/>
              <a:t>تنبيب</a:t>
            </a:r>
            <a:r>
              <a:rPr lang="ar-SY" sz="2400" dirty="0" smtClean="0"/>
              <a:t> رغامي </a:t>
            </a:r>
          </a:p>
          <a:p>
            <a:pPr>
              <a:buNone/>
            </a:pPr>
            <a:r>
              <a:rPr lang="ar-SY" sz="2400" dirty="0" smtClean="0"/>
              <a:t>استخدام منظار حنجري صلب مع تعليق الحنجرة </a:t>
            </a:r>
          </a:p>
          <a:p>
            <a:pPr>
              <a:buNone/>
            </a:pPr>
            <a:r>
              <a:rPr lang="ar-SY" sz="2400" u="sng" dirty="0" smtClean="0"/>
              <a:t>استعمالاته:</a:t>
            </a:r>
          </a:p>
          <a:p>
            <a:pPr>
              <a:buNone/>
            </a:pPr>
            <a:endParaRPr lang="ar-SY" sz="2400" u="sng" dirty="0"/>
          </a:p>
          <a:p>
            <a:pPr>
              <a:buNone/>
            </a:pPr>
            <a:endParaRPr lang="ar-SY" sz="2400" u="sng" dirty="0" smtClean="0"/>
          </a:p>
          <a:p>
            <a:pPr>
              <a:buNone/>
            </a:pPr>
            <a:endParaRPr lang="ar-SY" sz="2400" u="sng" dirty="0" smtClean="0"/>
          </a:p>
          <a:p>
            <a:pPr>
              <a:buNone/>
            </a:pPr>
            <a:r>
              <a:rPr lang="ar-SY" sz="2400" dirty="0" smtClean="0"/>
              <a:t>استخدام المجهر الجراحي ( عدسة 400مم) أو مناظير </a:t>
            </a:r>
            <a:r>
              <a:rPr lang="ar-SY" sz="2400" dirty="0" err="1" smtClean="0"/>
              <a:t>تيليسكوب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إمكانية إجراء جراحة </a:t>
            </a:r>
            <a:r>
              <a:rPr lang="ar-SY" sz="2400" dirty="0" err="1" smtClean="0"/>
              <a:t>مجهرية</a:t>
            </a:r>
            <a:r>
              <a:rPr lang="ar-SY" sz="2400" dirty="0" smtClean="0"/>
              <a:t> أو بالليزر </a:t>
            </a:r>
            <a:r>
              <a:rPr lang="ar-SY" sz="2400" dirty="0" err="1" smtClean="0"/>
              <a:t>و</a:t>
            </a:r>
            <a:r>
              <a:rPr lang="ar-SY" sz="2400" dirty="0" smtClean="0"/>
              <a:t> أخذ </a:t>
            </a:r>
            <a:r>
              <a:rPr lang="ar-SY" sz="2400" dirty="0" err="1" smtClean="0"/>
              <a:t>خزعات</a:t>
            </a:r>
            <a:r>
              <a:rPr lang="ar-SY" sz="2400" dirty="0" smtClean="0"/>
              <a:t> أو حقن مواد ضمن الحنجرة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335280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فحص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b="1" i="1" u="sng" dirty="0" smtClean="0"/>
              <a:t>6- تنظير الحنجرة </a:t>
            </a:r>
            <a:r>
              <a:rPr lang="ar-SY" sz="2400" b="1" i="1" u="sng" dirty="0" err="1" smtClean="0"/>
              <a:t>الفيديوي</a:t>
            </a:r>
            <a:r>
              <a:rPr lang="ar-SY" sz="2400" b="1" i="1" u="sng" dirty="0" smtClean="0"/>
              <a:t>: </a:t>
            </a:r>
          </a:p>
          <a:p>
            <a:pPr>
              <a:buNone/>
            </a:pPr>
            <a:r>
              <a:rPr lang="ar-SY" sz="2400" dirty="0" smtClean="0"/>
              <a:t>يستخدم لدراسة التفاصيل الدقيقة :</a:t>
            </a:r>
          </a:p>
          <a:p>
            <a:pPr>
              <a:buNone/>
            </a:pPr>
            <a:r>
              <a:rPr lang="ar-SY" sz="2400" dirty="0" smtClean="0"/>
              <a:t>1- دراسة الموجة المخاطية </a:t>
            </a:r>
            <a:r>
              <a:rPr lang="ar-SY" sz="2400" dirty="0" err="1" smtClean="0"/>
              <a:t>للطية</a:t>
            </a:r>
            <a:r>
              <a:rPr lang="ar-SY" sz="2400" dirty="0" smtClean="0"/>
              <a:t> الصوتية ( الحقيقية)</a:t>
            </a:r>
          </a:p>
          <a:p>
            <a:pPr>
              <a:buNone/>
            </a:pPr>
            <a:r>
              <a:rPr lang="ar-SY" sz="2400" dirty="0" smtClean="0"/>
              <a:t>2- دراسة سعة الحركة </a:t>
            </a:r>
            <a:r>
              <a:rPr lang="ar-SY" sz="2400" dirty="0" err="1" smtClean="0"/>
              <a:t>للطية</a:t>
            </a:r>
            <a:r>
              <a:rPr lang="ar-SY" sz="2400" dirty="0" smtClean="0"/>
              <a:t> الصوتية</a:t>
            </a:r>
          </a:p>
          <a:p>
            <a:pPr>
              <a:buNone/>
            </a:pPr>
            <a:r>
              <a:rPr lang="ar-SY" sz="2400" dirty="0" smtClean="0"/>
              <a:t>3- دراسة تناظر </a:t>
            </a:r>
            <a:r>
              <a:rPr lang="ar-SY" sz="2400" dirty="0" err="1" smtClean="0"/>
              <a:t>الطيتين</a:t>
            </a:r>
            <a:r>
              <a:rPr lang="ar-SY" sz="2400" dirty="0" smtClean="0"/>
              <a:t> الصوتيتين </a:t>
            </a:r>
          </a:p>
          <a:p>
            <a:pPr>
              <a:buNone/>
            </a:pPr>
            <a:r>
              <a:rPr lang="ar-SY" sz="2400" dirty="0" smtClean="0"/>
              <a:t>4- دراسة الفرجة </a:t>
            </a:r>
            <a:r>
              <a:rPr lang="ar-SY" sz="2400" dirty="0" err="1" smtClean="0"/>
              <a:t>المزمارية</a:t>
            </a:r>
            <a:r>
              <a:rPr lang="ar-SY" sz="2400" dirty="0" smtClean="0"/>
              <a:t> و إغلاق المزمار </a:t>
            </a:r>
          </a:p>
          <a:p>
            <a:pPr>
              <a:buNone/>
            </a:pPr>
            <a:r>
              <a:rPr lang="ar-SY" sz="2400" dirty="0" smtClean="0"/>
              <a:t>5- دراسة التواتر الأساسي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الدورية للحركات الاهتزازية أثناء التصويت</a:t>
            </a:r>
            <a:endParaRPr lang="ar-SY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4714884"/>
            <a:ext cx="3810000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643238" y="1571612"/>
            <a:ext cx="685776" cy="71438"/>
          </a:xfrm>
        </p:spPr>
        <p:txBody>
          <a:bodyPr>
            <a:normAutofit fontScale="90000"/>
          </a:bodyPr>
          <a:lstStyle/>
          <a:p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ar-SY" sz="2400" dirty="0" smtClean="0"/>
              <a:t>تتصل الحنجرة في الأعلى بالعظم اللامي بأربطة  </a:t>
            </a:r>
            <a:r>
              <a:rPr lang="ar-SY" sz="2400" dirty="0" err="1" smtClean="0"/>
              <a:t>و</a:t>
            </a:r>
            <a:r>
              <a:rPr lang="ar-SY" sz="2400" dirty="0" smtClean="0"/>
              <a:t> أغشية </a:t>
            </a:r>
          </a:p>
          <a:p>
            <a:pPr>
              <a:buNone/>
            </a:pPr>
            <a:r>
              <a:rPr lang="ar-SY" sz="2400" dirty="0" smtClean="0"/>
              <a:t>يتصل بالعظم  اللامي 20 عضلة ووتر ورباط </a:t>
            </a:r>
          </a:p>
          <a:p>
            <a:pPr>
              <a:buNone/>
            </a:pPr>
            <a:r>
              <a:rPr lang="ar-SY" sz="2400" dirty="0" smtClean="0"/>
              <a:t>ورغم ذلك فإن استئصاله </a:t>
            </a:r>
            <a:r>
              <a:rPr lang="ar-SY" sz="2400" dirty="0" err="1" smtClean="0"/>
              <a:t>لايسبب</a:t>
            </a:r>
            <a:r>
              <a:rPr lang="ar-SY" sz="2400" dirty="0" smtClean="0"/>
              <a:t> عجز وظيفي </a:t>
            </a:r>
            <a:endParaRPr lang="ar-SY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4000496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أمراض الحنجرة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ar-SY" sz="2400" dirty="0" smtClean="0"/>
              <a:t>نتكلم فيها عن التهابات , الأورام , </a:t>
            </a:r>
            <a:r>
              <a:rPr lang="ar-SY" sz="2400" dirty="0" err="1" smtClean="0"/>
              <a:t>الشلول</a:t>
            </a:r>
            <a:r>
              <a:rPr lang="ar-SY" sz="2400" dirty="0" smtClean="0"/>
              <a:t>, الآفات الخلقية, اضطرابات التصويت الوظيفية , </a:t>
            </a:r>
            <a:r>
              <a:rPr lang="ar-SY" sz="2400" dirty="0" err="1" smtClean="0"/>
              <a:t>رضوض</a:t>
            </a:r>
            <a:r>
              <a:rPr lang="ar-SY" sz="2400" dirty="0" smtClean="0"/>
              <a:t> الحنجرة </a:t>
            </a:r>
          </a:p>
          <a:p>
            <a:pPr>
              <a:buNone/>
            </a:pPr>
            <a:r>
              <a:rPr lang="ar-SY" sz="2400" dirty="0" smtClean="0"/>
              <a:t>                                </a:t>
            </a:r>
            <a:r>
              <a:rPr lang="ar-SY" sz="2400" b="1" i="1" dirty="0" smtClean="0"/>
              <a:t>التهابات الحنجرة الحادة </a:t>
            </a:r>
            <a:r>
              <a:rPr lang="ar-SY" sz="2400" b="1" i="1" dirty="0" err="1" smtClean="0"/>
              <a:t>اللانوعية</a:t>
            </a:r>
            <a:r>
              <a:rPr lang="ar-SY" sz="2400" b="1" i="1" dirty="0" smtClean="0"/>
              <a:t> </a:t>
            </a:r>
          </a:p>
          <a:p>
            <a:pPr>
              <a:buNone/>
            </a:pPr>
            <a:r>
              <a:rPr lang="ar-SY" sz="2400" b="1" i="1" u="sng" dirty="0" smtClean="0"/>
              <a:t>1-التهاب الحنجرة الحاد:</a:t>
            </a:r>
            <a:r>
              <a:rPr lang="ar-SY" sz="2400" dirty="0" smtClean="0"/>
              <a:t>هو التهاب حاد يصيب الغشاء المخاطي للحنجرة </a:t>
            </a:r>
            <a:r>
              <a:rPr lang="ar-SY" sz="2400" dirty="0" err="1" smtClean="0"/>
              <a:t>و</a:t>
            </a:r>
            <a:r>
              <a:rPr lang="ar-SY" sz="2400" dirty="0" smtClean="0"/>
              <a:t> يعد أشيع مظاهر التهاب الطرق التنفسية العلوية </a:t>
            </a:r>
          </a:p>
          <a:p>
            <a:pPr>
              <a:buNone/>
            </a:pPr>
            <a:r>
              <a:rPr lang="ar-SY" sz="2400" u="sng" dirty="0" smtClean="0"/>
              <a:t>الأسباب:</a:t>
            </a:r>
          </a:p>
          <a:p>
            <a:pPr>
              <a:buNone/>
            </a:pPr>
            <a:r>
              <a:rPr lang="ar-SY" sz="2400" b="1" u="sng" dirty="0" smtClean="0"/>
              <a:t>الأسباب الفيروسية:</a:t>
            </a:r>
            <a:r>
              <a:rPr lang="ar-SY" sz="2400" dirty="0" smtClean="0"/>
              <a:t> هي </a:t>
            </a:r>
            <a:r>
              <a:rPr lang="ar-SY" sz="2400" dirty="0" err="1" smtClean="0"/>
              <a:t>الأشيع</a:t>
            </a:r>
            <a:r>
              <a:rPr lang="ar-SY" sz="2400" dirty="0" smtClean="0"/>
              <a:t> ( فيروس النزلة الوافدة والفيروسات الأنفية)</a:t>
            </a:r>
          </a:p>
          <a:p>
            <a:pPr>
              <a:buNone/>
            </a:pPr>
            <a:r>
              <a:rPr lang="ar-SY" sz="2400" dirty="0" smtClean="0"/>
              <a:t>وفي بعض الحالات يترافق مع </a:t>
            </a:r>
            <a:r>
              <a:rPr lang="ar-SY" sz="2400" dirty="0" err="1" smtClean="0"/>
              <a:t>انتان</a:t>
            </a:r>
            <a:r>
              <a:rPr lang="ar-SY" sz="2400" dirty="0" smtClean="0"/>
              <a:t> جرثومي ثانوي </a:t>
            </a:r>
          </a:p>
          <a:p>
            <a:pPr>
              <a:buNone/>
            </a:pPr>
            <a:r>
              <a:rPr lang="ar-SY" sz="2400" u="sng" dirty="0" smtClean="0"/>
              <a:t>العوامل </a:t>
            </a:r>
            <a:r>
              <a:rPr lang="ar-SY" sz="2400" u="sng" dirty="0" err="1" smtClean="0"/>
              <a:t>المؤهبة</a:t>
            </a:r>
            <a:r>
              <a:rPr lang="ar-SY" sz="2400" u="sng" dirty="0" smtClean="0"/>
              <a:t>:</a:t>
            </a:r>
          </a:p>
          <a:p>
            <a:pPr>
              <a:buNone/>
            </a:pPr>
            <a:r>
              <a:rPr lang="ar-SY" sz="2400" b="1" dirty="0" smtClean="0"/>
              <a:t> </a:t>
            </a:r>
            <a:r>
              <a:rPr lang="ar-SY" sz="2400" b="1" dirty="0" err="1" smtClean="0"/>
              <a:t>تبدلات</a:t>
            </a:r>
            <a:r>
              <a:rPr lang="ar-SY" sz="2400" b="1" dirty="0" smtClean="0"/>
              <a:t> الطقس </a:t>
            </a:r>
            <a:r>
              <a:rPr lang="ar-SY" sz="2400" dirty="0" smtClean="0"/>
              <a:t>: جائحات الشتاء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البرد والحساسية </a:t>
            </a:r>
          </a:p>
          <a:p>
            <a:pPr>
              <a:buNone/>
            </a:pPr>
            <a:r>
              <a:rPr lang="ar-SY" sz="2400" b="1" dirty="0" smtClean="0"/>
              <a:t>العوامل </a:t>
            </a:r>
            <a:r>
              <a:rPr lang="ar-SY" sz="2400" b="1" dirty="0" err="1" smtClean="0"/>
              <a:t>المخرشة</a:t>
            </a:r>
            <a:r>
              <a:rPr lang="ar-SY" sz="2400" b="1" dirty="0" smtClean="0"/>
              <a:t>:</a:t>
            </a:r>
            <a:r>
              <a:rPr lang="ar-SY" sz="2400" dirty="0" smtClean="0"/>
              <a:t> التدخين , الأبخرة, غازات </a:t>
            </a:r>
            <a:r>
              <a:rPr lang="ar-SY" sz="2400" dirty="0" err="1" smtClean="0"/>
              <a:t>مخرشة</a:t>
            </a:r>
            <a:r>
              <a:rPr lang="ar-SY" sz="2400" u="sng" dirty="0" smtClean="0"/>
              <a:t>   </a:t>
            </a:r>
            <a:endParaRPr lang="ar-SY" sz="2400" dirty="0" smtClean="0"/>
          </a:p>
          <a:p>
            <a:pPr>
              <a:buNone/>
            </a:pPr>
            <a:r>
              <a:rPr lang="ar-SY" sz="2400" b="1" dirty="0" smtClean="0"/>
              <a:t>رضية:</a:t>
            </a:r>
            <a:r>
              <a:rPr lang="ar-SY" sz="2400" dirty="0" smtClean="0"/>
              <a:t>سوء استعمال الصوت , بعد تنظير الحنجرة أو القصبات </a:t>
            </a:r>
          </a:p>
          <a:p>
            <a:pPr>
              <a:buNone/>
            </a:pPr>
            <a:r>
              <a:rPr lang="ar-SY" sz="2400" b="1" i="1" u="sng" dirty="0" smtClean="0"/>
              <a:t>الأعراض :</a:t>
            </a:r>
          </a:p>
          <a:p>
            <a:pPr>
              <a:buNone/>
            </a:pPr>
            <a:r>
              <a:rPr lang="ar-SY" sz="2400" dirty="0" smtClean="0"/>
              <a:t>الأعراض تترافق مع أعراض التهاب تنفسي علوي ووهن وترفع </a:t>
            </a:r>
            <a:r>
              <a:rPr lang="ar-SY" sz="2400" dirty="0" err="1" smtClean="0"/>
              <a:t>حروري</a:t>
            </a:r>
            <a:r>
              <a:rPr lang="ar-SY" sz="2400" dirty="0" smtClean="0"/>
              <a:t> معتدل وهي مختلفة الشدة حيث تكون أشد عند مستخدمي الصوت </a:t>
            </a:r>
            <a:r>
              <a:rPr lang="ar-SY" sz="2400" dirty="0" err="1" smtClean="0"/>
              <a:t>و</a:t>
            </a:r>
            <a:r>
              <a:rPr lang="ar-SY" sz="2400" dirty="0" smtClean="0"/>
              <a:t> كذلك الأمر عند الأطفال </a:t>
            </a:r>
          </a:p>
          <a:p>
            <a:pPr>
              <a:buNone/>
            </a:pPr>
            <a:r>
              <a:rPr lang="ar-SY" sz="2400" b="1" dirty="0" smtClean="0"/>
              <a:t>عند الأطفال:</a:t>
            </a:r>
            <a:r>
              <a:rPr lang="ar-SY" sz="2400" dirty="0" smtClean="0"/>
              <a:t>الأعراض شديدة تتظاهر ببحة وسعال جاف , عسرة بلع , وأحيانا زلة تنفسية </a:t>
            </a:r>
          </a:p>
          <a:p>
            <a:pPr>
              <a:buNone/>
            </a:pPr>
            <a:r>
              <a:rPr lang="ar-SY" sz="2400" b="1" dirty="0" smtClean="0"/>
              <a:t>عند البالغين:</a:t>
            </a:r>
            <a:r>
              <a:rPr lang="ar-SY" sz="2400" dirty="0" smtClean="0"/>
              <a:t>بحة صوت , حس انزعاج في الحنجرة , توعك عام </a:t>
            </a:r>
            <a:endParaRPr lang="en-US" sz="2400" dirty="0" smtClean="0"/>
          </a:p>
          <a:p>
            <a:pPr>
              <a:buNone/>
            </a:pPr>
            <a:r>
              <a:rPr lang="ar-SY" sz="2400" dirty="0" smtClean="0"/>
              <a:t>          </a:t>
            </a:r>
          </a:p>
          <a:p>
            <a:pPr>
              <a:buNone/>
            </a:pP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214610" y="2143116"/>
            <a:ext cx="45719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ar-SY" sz="2400" b="1" i="1" u="sng" dirty="0" smtClean="0"/>
              <a:t>التهاب الحنجرة الحاد:</a:t>
            </a:r>
          </a:p>
          <a:p>
            <a:pPr>
              <a:buNone/>
            </a:pPr>
            <a:r>
              <a:rPr lang="ar-SY" sz="2400" b="1" i="1" u="sng" dirty="0" smtClean="0"/>
              <a:t>العلامات:</a:t>
            </a:r>
          </a:p>
          <a:p>
            <a:pPr>
              <a:buNone/>
            </a:pPr>
            <a:r>
              <a:rPr lang="ar-SY" sz="2400" dirty="0" smtClean="0"/>
              <a:t>ترفع </a:t>
            </a:r>
            <a:r>
              <a:rPr lang="ar-SY" sz="2400" dirty="0" err="1" smtClean="0"/>
              <a:t>حروري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صوت أجش مبحوح </a:t>
            </a:r>
          </a:p>
          <a:p>
            <a:pPr>
              <a:buNone/>
            </a:pPr>
            <a:r>
              <a:rPr lang="ar-SY" sz="2400" dirty="0" smtClean="0"/>
              <a:t>احتقان أنف </a:t>
            </a:r>
            <a:r>
              <a:rPr lang="ar-SY" sz="2400" dirty="0" err="1" smtClean="0"/>
              <a:t>و</a:t>
            </a:r>
            <a:r>
              <a:rPr lang="ar-SY" sz="2400" dirty="0" smtClean="0"/>
              <a:t> بلعوم </a:t>
            </a:r>
          </a:p>
          <a:p>
            <a:pPr>
              <a:buNone/>
            </a:pPr>
            <a:r>
              <a:rPr lang="ar-SY" sz="2400" dirty="0" smtClean="0"/>
              <a:t>احتقان </a:t>
            </a:r>
            <a:r>
              <a:rPr lang="ar-SY" sz="2400" dirty="0" err="1" smtClean="0"/>
              <a:t>ووذمة</a:t>
            </a:r>
            <a:r>
              <a:rPr lang="ar-SY" sz="2400" dirty="0" smtClean="0"/>
              <a:t> مخاطية مع </a:t>
            </a:r>
            <a:r>
              <a:rPr lang="ar-SY" sz="2400" dirty="0" err="1" smtClean="0"/>
              <a:t>مفرزات</a:t>
            </a:r>
            <a:r>
              <a:rPr lang="ar-SY" sz="2400" dirty="0" smtClean="0"/>
              <a:t> سميكة ملتصقة فوق الحبال الصوتية ( تشاهد بتنظير الحنجرة غير المباشر)</a:t>
            </a:r>
          </a:p>
          <a:p>
            <a:pPr>
              <a:buNone/>
            </a:pPr>
            <a:r>
              <a:rPr lang="ar-SY" sz="2400" b="1" i="1" u="sng" dirty="0" smtClean="0"/>
              <a:t>العلاج:</a:t>
            </a:r>
          </a:p>
          <a:p>
            <a:pPr>
              <a:buNone/>
            </a:pPr>
            <a:r>
              <a:rPr lang="ar-SY" sz="2400" dirty="0" smtClean="0"/>
              <a:t>1-الراحة الصوتية , الامتناع عن التدخين, استخدام الأبخرة التي تساعد على ترطيب الحنجرة  , تطبيق كمادات دافئة على العنق </a:t>
            </a:r>
          </a:p>
          <a:p>
            <a:pPr>
              <a:buNone/>
            </a:pPr>
            <a:r>
              <a:rPr lang="ar-SY" sz="2400" u="sng" dirty="0" smtClean="0"/>
              <a:t>2- العلاج الدوائي:</a:t>
            </a:r>
            <a:r>
              <a:rPr lang="ar-SY" sz="2400" dirty="0" smtClean="0"/>
              <a:t>-مسكنات , مضادات السعال , مضادات حيوية في حال المشاركة الجرثومية </a:t>
            </a:r>
            <a:endParaRPr lang="ar-SY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28575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flipH="1">
            <a:off x="-1071602" y="571480"/>
            <a:ext cx="100042" cy="296842"/>
          </a:xfrm>
        </p:spPr>
        <p:txBody>
          <a:bodyPr>
            <a:normAutofit fontScale="90000"/>
          </a:bodyPr>
          <a:lstStyle/>
          <a:p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>
              <a:buNone/>
            </a:pPr>
            <a:r>
              <a:rPr lang="ar-SY" b="1" i="1" u="sng" dirty="0" smtClean="0"/>
              <a:t>تشنج الحنجرة </a:t>
            </a:r>
            <a:r>
              <a:rPr lang="ar-SY" b="1" i="1" u="sng" dirty="0" err="1" smtClean="0"/>
              <a:t>الصرصري</a:t>
            </a:r>
            <a:r>
              <a:rPr lang="ar-SY" b="1" i="1" u="sng" dirty="0" smtClean="0"/>
              <a:t>:</a:t>
            </a:r>
            <a:endParaRPr lang="ar-SY" sz="2400" dirty="0" smtClean="0"/>
          </a:p>
          <a:p>
            <a:pPr>
              <a:buNone/>
            </a:pPr>
            <a:r>
              <a:rPr lang="ar-SY" sz="2400" dirty="0" smtClean="0"/>
              <a:t>هناك نوع من </a:t>
            </a:r>
            <a:r>
              <a:rPr lang="ar-SY" sz="2400" dirty="0" err="1" smtClean="0"/>
              <a:t>الخانوق</a:t>
            </a:r>
            <a:r>
              <a:rPr lang="ar-SY" sz="2400" dirty="0" smtClean="0"/>
              <a:t> الحنجري سببه تشنج حنجري ويسمى تشنج الحنجرة </a:t>
            </a:r>
            <a:r>
              <a:rPr lang="ar-SY" sz="2400" dirty="0" err="1" smtClean="0"/>
              <a:t>الصرصري</a:t>
            </a:r>
            <a:r>
              <a:rPr lang="ar-SY" sz="2400" dirty="0" smtClean="0"/>
              <a:t> يشاهد في الأطفال في العقد الأول من العمر </a:t>
            </a:r>
          </a:p>
          <a:p>
            <a:pPr>
              <a:buNone/>
            </a:pPr>
            <a:r>
              <a:rPr lang="ar-SY" sz="2400" dirty="0" smtClean="0"/>
              <a:t>يستيقظ الطفل ليلا مصاب بضيق نفس حنجري شديد مع نفس </a:t>
            </a:r>
            <a:r>
              <a:rPr lang="ar-SY" sz="2400" dirty="0" err="1" smtClean="0"/>
              <a:t>مصيت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الحالة </a:t>
            </a:r>
            <a:r>
              <a:rPr lang="ar-SY" sz="2400" dirty="0" err="1" smtClean="0"/>
              <a:t>لاتلبث</a:t>
            </a:r>
            <a:r>
              <a:rPr lang="ar-SY" sz="2400" dirty="0" smtClean="0"/>
              <a:t> أن تذهب من تلقاء نفسها </a:t>
            </a:r>
          </a:p>
          <a:p>
            <a:pPr>
              <a:buNone/>
            </a:pPr>
            <a:r>
              <a:rPr lang="ar-SY" sz="2400" b="1" i="1" dirty="0" smtClean="0"/>
              <a:t>السبب: </a:t>
            </a:r>
            <a:r>
              <a:rPr lang="ar-SY" sz="2400" dirty="0" smtClean="0"/>
              <a:t>غير معروف يتهم نقص كلس الدم التالي لنقص فيتامين </a:t>
            </a:r>
            <a:r>
              <a:rPr lang="ar-SY" sz="2400" dirty="0" err="1" smtClean="0"/>
              <a:t>د</a:t>
            </a:r>
            <a:r>
              <a:rPr lang="ar-SY" sz="2400" dirty="0" smtClean="0"/>
              <a:t> أو قصور جارات </a:t>
            </a:r>
            <a:r>
              <a:rPr lang="ar-SY" sz="2400" dirty="0" err="1" smtClean="0"/>
              <a:t>الدرق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b="1" dirty="0" smtClean="0"/>
              <a:t>العلاج:</a:t>
            </a:r>
            <a:r>
              <a:rPr lang="ar-SY" sz="2400" dirty="0" smtClean="0"/>
              <a:t> </a:t>
            </a:r>
            <a:r>
              <a:rPr lang="ar-SY" sz="2400" dirty="0" err="1" smtClean="0"/>
              <a:t>تطمين</a:t>
            </a:r>
            <a:r>
              <a:rPr lang="ar-SY" sz="2400" dirty="0" smtClean="0"/>
              <a:t> الأهل , مهدئات , كمادات دافئة للعنق ,</a:t>
            </a:r>
          </a:p>
          <a:p>
            <a:pPr>
              <a:buNone/>
            </a:pPr>
            <a:r>
              <a:rPr lang="ar-SY" sz="2400" dirty="0" smtClean="0"/>
              <a:t>تحسين الحالة العامة للطفل </a:t>
            </a:r>
          </a:p>
          <a:p>
            <a:pPr>
              <a:buNone/>
            </a:pPr>
            <a:endParaRPr lang="ar-S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143000"/>
          </a:xfrm>
        </p:spPr>
        <p:txBody>
          <a:bodyPr/>
          <a:lstStyle/>
          <a:p>
            <a:r>
              <a:rPr lang="ar-SY" dirty="0" smtClean="0"/>
              <a:t>التهاب لسان المزمار الحاد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ar-SY" sz="2400" dirty="0" smtClean="0"/>
              <a:t>حالة حادة ومهددة للحياة وهو نوع خاص من التهاب الحنجرة الحاد يكون الالتهاب </a:t>
            </a:r>
            <a:r>
              <a:rPr lang="ar-SY" sz="2400" dirty="0" err="1" smtClean="0"/>
              <a:t>متوضع</a:t>
            </a:r>
            <a:r>
              <a:rPr lang="ar-SY" sz="2400" dirty="0" smtClean="0"/>
              <a:t> في الغشاء المخاطي الرخو للسان المزمار مؤديا إلى وذمة </a:t>
            </a:r>
            <a:r>
              <a:rPr lang="ar-SY" sz="2400" dirty="0" err="1" smtClean="0"/>
              <a:t>موضعة</a:t>
            </a:r>
            <a:r>
              <a:rPr lang="ar-SY" sz="2400" dirty="0" smtClean="0"/>
              <a:t> فيه قد تسد مجرى </a:t>
            </a:r>
            <a:r>
              <a:rPr lang="ar-SY" sz="2400" dirty="0" err="1" smtClean="0"/>
              <a:t>التننفس</a:t>
            </a:r>
            <a:r>
              <a:rPr lang="ar-SY" sz="2400" dirty="0" smtClean="0"/>
              <a:t> وخاصة عند الأطفال وهو أشيع عند الأطفال من( 3- 6 سنوات ) البالغين وقد يؤدي إلى انسداد تنفسي مميت </a:t>
            </a:r>
          </a:p>
          <a:p>
            <a:pPr>
              <a:buNone/>
            </a:pPr>
            <a:r>
              <a:rPr lang="ar-SY" sz="2400" b="1" i="1" u="sng" dirty="0" smtClean="0"/>
              <a:t>أسبابه: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b="1" dirty="0" smtClean="0"/>
              <a:t>جرثومية:</a:t>
            </a:r>
            <a:r>
              <a:rPr lang="ar-SY" sz="2400" dirty="0" err="1" smtClean="0"/>
              <a:t>المستدميات</a:t>
            </a:r>
            <a:r>
              <a:rPr lang="ar-SY" sz="2400" dirty="0" smtClean="0"/>
              <a:t> </a:t>
            </a:r>
            <a:r>
              <a:rPr lang="ar-SY" sz="2400" dirty="0" err="1" smtClean="0"/>
              <a:t>النزلية</a:t>
            </a:r>
            <a:r>
              <a:rPr lang="ar-SY" sz="2400" dirty="0" smtClean="0"/>
              <a:t> نمط </a:t>
            </a:r>
            <a:r>
              <a:rPr lang="en-US" sz="2400" dirty="0" smtClean="0"/>
              <a:t>B</a:t>
            </a:r>
          </a:p>
          <a:p>
            <a:pPr>
              <a:buNone/>
            </a:pPr>
            <a:r>
              <a:rPr lang="ar-SY" sz="2400" b="1" i="1" u="sng" dirty="0" err="1" smtClean="0"/>
              <a:t>الإمراضية</a:t>
            </a:r>
            <a:r>
              <a:rPr lang="ar-SY" sz="2400" b="1" i="1" u="sng" dirty="0" smtClean="0"/>
              <a:t>:</a:t>
            </a:r>
          </a:p>
          <a:p>
            <a:pPr>
              <a:buNone/>
            </a:pPr>
            <a:r>
              <a:rPr lang="ar-SY" sz="2400" dirty="0" smtClean="0"/>
              <a:t>التهاب شديد في النسيج الخلوي لمنطقة فوق المزمار </a:t>
            </a:r>
          </a:p>
          <a:p>
            <a:pPr>
              <a:buNone/>
            </a:pPr>
            <a:r>
              <a:rPr lang="ar-SY" sz="2400" dirty="0" smtClean="0"/>
              <a:t>احتقان </a:t>
            </a:r>
            <a:r>
              <a:rPr lang="ar-SY" sz="2400" dirty="0" err="1" smtClean="0"/>
              <a:t>ووذمة</a:t>
            </a:r>
            <a:r>
              <a:rPr lang="ar-SY" sz="2400" dirty="0" smtClean="0"/>
              <a:t> في الغشاء المخاطي </a:t>
            </a:r>
          </a:p>
          <a:p>
            <a:pPr>
              <a:buNone/>
            </a:pPr>
            <a:r>
              <a:rPr lang="ar-SY" sz="2400" dirty="0" smtClean="0"/>
              <a:t>إفرازات سميكة لزجة ملتصقة بشدة وصعبة الإخراج</a:t>
            </a:r>
          </a:p>
          <a:p>
            <a:pPr>
              <a:buNone/>
            </a:pPr>
            <a:r>
              <a:rPr lang="ar-SY" sz="2400" dirty="0" smtClean="0"/>
              <a:t>من الممكن أن تلاحظ </a:t>
            </a:r>
            <a:r>
              <a:rPr lang="ar-SY" sz="2400" dirty="0" err="1" smtClean="0"/>
              <a:t>خراجات</a:t>
            </a:r>
            <a:r>
              <a:rPr lang="ar-SY" sz="2400" dirty="0" smtClean="0"/>
              <a:t> </a:t>
            </a:r>
            <a:r>
              <a:rPr lang="ar-SY" sz="2400" dirty="0" err="1" smtClean="0"/>
              <a:t>مجهرية</a:t>
            </a:r>
            <a:r>
              <a:rPr lang="ar-SY" sz="2400" dirty="0" smtClean="0"/>
              <a:t> تحت البشرة </a:t>
            </a: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071734" y="1643050"/>
            <a:ext cx="114272" cy="1143000"/>
          </a:xfrm>
        </p:spPr>
        <p:txBody>
          <a:bodyPr/>
          <a:lstStyle/>
          <a:p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42852"/>
            <a:ext cx="8686800" cy="5983311"/>
          </a:xfrm>
        </p:spPr>
        <p:txBody>
          <a:bodyPr/>
          <a:lstStyle/>
          <a:p>
            <a:endParaRPr lang="ar-SY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3214678" cy="451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85728"/>
            <a:ext cx="250033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285728"/>
            <a:ext cx="285752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Y" dirty="0" smtClean="0"/>
              <a:t>التهاب لسان المزمار الحاد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ar-SY" sz="2400" b="1" i="1" u="sng" dirty="0" smtClean="0"/>
              <a:t>الأعراض </a:t>
            </a:r>
            <a:r>
              <a:rPr lang="ar-SY" sz="2400" b="1" i="1" u="sng" dirty="0" err="1" smtClean="0"/>
              <a:t>السريرية</a:t>
            </a:r>
            <a:r>
              <a:rPr lang="ar-SY" sz="2400" b="1" i="1" u="sng" dirty="0" smtClean="0"/>
              <a:t>:</a:t>
            </a:r>
            <a:endParaRPr lang="ar-SY" sz="2400" dirty="0" smtClean="0"/>
          </a:p>
          <a:p>
            <a:pPr>
              <a:buNone/>
            </a:pPr>
            <a:r>
              <a:rPr lang="ar-SY" sz="2400" dirty="0" smtClean="0"/>
              <a:t>الزلة المتزايدة بعد </a:t>
            </a:r>
            <a:r>
              <a:rPr lang="ar-SY" sz="2400" dirty="0" err="1" smtClean="0"/>
              <a:t>انتان</a:t>
            </a:r>
            <a:r>
              <a:rPr lang="ar-SY" sz="2400" dirty="0" smtClean="0"/>
              <a:t> تنفسي علوي خفيف والتي تؤدي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الموت بالاختناق خلال ساعات من بدء المرض ( يصيب الأطفال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البالغين على حد سواء مع تأخر تطور المرض لدى البالغين نظرا لاتساع الحنجرة مقارنة مع </a:t>
            </a:r>
            <a:r>
              <a:rPr lang="ar-SY" sz="2400" dirty="0" err="1" smtClean="0"/>
              <a:t>الاطفال</a:t>
            </a:r>
            <a:r>
              <a:rPr lang="ar-SY" sz="2400" dirty="0" smtClean="0"/>
              <a:t>)</a:t>
            </a:r>
          </a:p>
          <a:p>
            <a:pPr>
              <a:buNone/>
            </a:pPr>
            <a:r>
              <a:rPr lang="ar-SY" sz="2400" b="1" i="1" u="sng" dirty="0" smtClean="0"/>
              <a:t>الأعراض العامة:</a:t>
            </a:r>
            <a:r>
              <a:rPr lang="ar-SY" sz="2400" dirty="0" smtClean="0"/>
              <a:t>ترفع </a:t>
            </a:r>
            <a:r>
              <a:rPr lang="ar-SY" sz="2400" dirty="0" err="1" smtClean="0"/>
              <a:t>حروري</a:t>
            </a:r>
            <a:r>
              <a:rPr lang="ar-SY" sz="2400" dirty="0" smtClean="0"/>
              <a:t> شديد مع تعب </a:t>
            </a:r>
            <a:r>
              <a:rPr lang="ar-SY" sz="2400" dirty="0" err="1" smtClean="0"/>
              <a:t>و</a:t>
            </a:r>
            <a:r>
              <a:rPr lang="ar-SY" sz="2400" dirty="0" smtClean="0"/>
              <a:t> </a:t>
            </a:r>
            <a:r>
              <a:rPr lang="ar-SY" sz="2400" dirty="0" err="1" smtClean="0"/>
              <a:t>اعياء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b="1" i="1" u="sng" dirty="0" smtClean="0"/>
              <a:t>الأعراض الموضعية:</a:t>
            </a:r>
            <a:r>
              <a:rPr lang="ar-SY" sz="2400" dirty="0" smtClean="0"/>
              <a:t>ألم بلعوم , عسرة بلع مع ألم بالبلع ( سيلان لعاب ), صرير حنجري شهيقي سريع الترقي مع زلة تنفسية </a:t>
            </a:r>
            <a:r>
              <a:rPr lang="ar-SY" sz="2400" dirty="0" err="1" smtClean="0"/>
              <a:t>و</a:t>
            </a:r>
            <a:r>
              <a:rPr lang="ar-SY" sz="2400" dirty="0" smtClean="0"/>
              <a:t> أعراض نقص </a:t>
            </a:r>
            <a:r>
              <a:rPr lang="ar-SY" sz="2400" dirty="0" err="1" smtClean="0"/>
              <a:t>الأكسجة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عسرة تصويت ( صوت مخنوق ) ,حشرجة في </a:t>
            </a:r>
            <a:r>
              <a:rPr lang="ar-SY" sz="2400" dirty="0" err="1" smtClean="0"/>
              <a:t>المفرزات</a:t>
            </a:r>
            <a:r>
              <a:rPr lang="ar-SY" sz="2400" dirty="0" smtClean="0"/>
              <a:t> اللزجة </a:t>
            </a:r>
          </a:p>
          <a:p>
            <a:pPr>
              <a:buNone/>
            </a:pPr>
            <a:r>
              <a:rPr lang="ar-SY" sz="2400" b="1" i="1" u="sng" dirty="0" smtClean="0"/>
              <a:t>العلامات:</a:t>
            </a:r>
          </a:p>
          <a:p>
            <a:pPr>
              <a:buNone/>
            </a:pPr>
            <a:r>
              <a:rPr lang="ar-SY" sz="2400" b="1" dirty="0" smtClean="0"/>
              <a:t>الحالة العامة:</a:t>
            </a:r>
            <a:r>
              <a:rPr lang="ar-SY" sz="2400" dirty="0" smtClean="0"/>
              <a:t> سمية مترافقة بترفع </a:t>
            </a:r>
            <a:r>
              <a:rPr lang="ar-SY" sz="2400" dirty="0" err="1" smtClean="0"/>
              <a:t>حروري</a:t>
            </a:r>
            <a:r>
              <a:rPr lang="ar-SY" sz="2400" dirty="0" smtClean="0"/>
              <a:t> وزرقة وتعب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العاب </a:t>
            </a:r>
          </a:p>
          <a:p>
            <a:pPr>
              <a:buNone/>
            </a:pPr>
            <a:r>
              <a:rPr lang="ar-SY" sz="2400" b="1" dirty="0" smtClean="0"/>
              <a:t>وضعية المريض:</a:t>
            </a:r>
            <a:r>
              <a:rPr lang="ar-SY" sz="2400" dirty="0" smtClean="0"/>
              <a:t>علامة الاستناد الثلاثي ( لتسهيل التنفس)</a:t>
            </a:r>
            <a:endParaRPr lang="ar-SY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14818"/>
            <a:ext cx="2143108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التهاب لسان المزمار الحاد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ar-SY" sz="2400" b="1" i="1" u="sng" dirty="0" smtClean="0"/>
              <a:t>التشخيص:</a:t>
            </a:r>
            <a:r>
              <a:rPr lang="ar-SY" sz="2400" dirty="0" smtClean="0"/>
              <a:t>يعتمد على</a:t>
            </a:r>
          </a:p>
          <a:p>
            <a:pPr>
              <a:buNone/>
            </a:pPr>
            <a:r>
              <a:rPr lang="ar-SY" sz="2400" dirty="0" smtClean="0"/>
              <a:t> التظاهرات </a:t>
            </a:r>
            <a:r>
              <a:rPr lang="ar-SY" sz="2400" dirty="0" err="1" smtClean="0"/>
              <a:t>السريرية</a:t>
            </a:r>
            <a:r>
              <a:rPr lang="ar-SY" sz="2400" dirty="0" smtClean="0"/>
              <a:t> للمريض </a:t>
            </a:r>
          </a:p>
          <a:p>
            <a:pPr>
              <a:buNone/>
            </a:pPr>
            <a:r>
              <a:rPr lang="ar-SY" sz="2400" dirty="0" smtClean="0"/>
              <a:t>تنظير الحنجرة بالمنظار الليفي المرن </a:t>
            </a:r>
          </a:p>
          <a:p>
            <a:pPr>
              <a:buNone/>
            </a:pPr>
            <a:r>
              <a:rPr lang="ar-SY" sz="2400" u="sng" dirty="0" err="1" smtClean="0"/>
              <a:t>مخبريا</a:t>
            </a:r>
            <a:r>
              <a:rPr lang="ar-SY" sz="2400" u="sng" dirty="0" smtClean="0"/>
              <a:t>: </a:t>
            </a:r>
            <a:r>
              <a:rPr lang="ar-SY" sz="2400" dirty="0" smtClean="0"/>
              <a:t>زرع الدم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المسحة </a:t>
            </a:r>
            <a:r>
              <a:rPr lang="ar-SY" sz="2400" dirty="0" err="1" smtClean="0"/>
              <a:t>البلعومية</a:t>
            </a:r>
            <a:r>
              <a:rPr lang="ar-SY" sz="2400" dirty="0" smtClean="0"/>
              <a:t>  ( لعزل </a:t>
            </a:r>
            <a:r>
              <a:rPr lang="ar-SY" sz="2400" dirty="0" err="1" smtClean="0"/>
              <a:t>الجرثوم</a:t>
            </a:r>
            <a:r>
              <a:rPr lang="ar-SY" sz="2400" dirty="0" smtClean="0"/>
              <a:t>)</a:t>
            </a:r>
          </a:p>
          <a:p>
            <a:pPr>
              <a:buNone/>
            </a:pPr>
            <a:r>
              <a:rPr lang="ar-SY" sz="2400" dirty="0" smtClean="0"/>
              <a:t>         تعداد وصيغة ( ارتفاع الكريات البيض على حساب </a:t>
            </a:r>
            <a:r>
              <a:rPr lang="ar-SY" sz="2400" dirty="0" err="1" smtClean="0"/>
              <a:t>العدلات</a:t>
            </a:r>
            <a:r>
              <a:rPr lang="ar-SY" sz="2400" dirty="0" smtClean="0"/>
              <a:t>)</a:t>
            </a:r>
          </a:p>
          <a:p>
            <a:pPr>
              <a:buNone/>
            </a:pPr>
            <a:r>
              <a:rPr lang="ar-SY" sz="2400" u="sng" dirty="0" err="1" smtClean="0"/>
              <a:t>شعاعيا</a:t>
            </a:r>
            <a:r>
              <a:rPr lang="ar-SY" sz="2400" u="sng" dirty="0" smtClean="0"/>
              <a:t>:</a:t>
            </a:r>
            <a:r>
              <a:rPr lang="ar-SY" sz="2400" dirty="0" smtClean="0"/>
              <a:t> صورة </a:t>
            </a:r>
            <a:r>
              <a:rPr lang="ar-SY" sz="2400" dirty="0" err="1" smtClean="0"/>
              <a:t>شعاعية</a:t>
            </a:r>
            <a:r>
              <a:rPr lang="ar-SY" sz="2400" dirty="0" smtClean="0"/>
              <a:t> جانبية للعنق ( يلاحظ علامة الإبهام التي تظهر </a:t>
            </a:r>
            <a:r>
              <a:rPr lang="ar-SY" sz="2400" dirty="0" err="1" smtClean="0"/>
              <a:t>توذم</a:t>
            </a:r>
            <a:r>
              <a:rPr lang="ar-SY" sz="2400" dirty="0" smtClean="0"/>
              <a:t> شديد في لسان المزمار )</a:t>
            </a:r>
          </a:p>
          <a:p>
            <a:pPr>
              <a:buNone/>
            </a:pPr>
            <a:r>
              <a:rPr lang="ar-SY" sz="2400" b="1" i="1" u="sng" dirty="0" smtClean="0"/>
              <a:t>العلاج:</a:t>
            </a:r>
          </a:p>
          <a:p>
            <a:pPr>
              <a:buNone/>
            </a:pPr>
            <a:r>
              <a:rPr lang="ar-SY" sz="2400" dirty="0" smtClean="0"/>
              <a:t>تبدأ المعالجة بمجرد الشك بوجود التهاب حاد في لسان المزمار حيث يحول المريض </a:t>
            </a:r>
            <a:r>
              <a:rPr lang="ar-SY" sz="2400" dirty="0" err="1" smtClean="0"/>
              <a:t>للمشفى</a:t>
            </a:r>
            <a:r>
              <a:rPr lang="ar-SY" sz="2400" dirty="0" smtClean="0"/>
              <a:t> مباشرة ويقبل في العناية المشددة ويتم إعطاؤه :</a:t>
            </a:r>
          </a:p>
          <a:p>
            <a:pPr>
              <a:buNone/>
            </a:pPr>
            <a:r>
              <a:rPr lang="ar-SY" sz="2400" dirty="0" smtClean="0"/>
              <a:t>بعد تأمين طريق هوائي </a:t>
            </a:r>
            <a:r>
              <a:rPr lang="ar-SY" sz="2400" dirty="0" err="1" smtClean="0"/>
              <a:t>بالتنبيب</a:t>
            </a:r>
            <a:r>
              <a:rPr lang="ar-SY" sz="2400" dirty="0" smtClean="0"/>
              <a:t> </a:t>
            </a:r>
            <a:r>
              <a:rPr lang="ar-SY" sz="2400" dirty="0" err="1" smtClean="0"/>
              <a:t>الرغامي</a:t>
            </a:r>
            <a:r>
              <a:rPr lang="ar-SY" sz="2400" dirty="0" smtClean="0"/>
              <a:t> أو </a:t>
            </a:r>
            <a:r>
              <a:rPr lang="ar-SY" sz="2400" dirty="0" err="1" smtClean="0"/>
              <a:t>خزع</a:t>
            </a:r>
            <a:r>
              <a:rPr lang="ar-SY" sz="2400" dirty="0" smtClean="0"/>
              <a:t> </a:t>
            </a:r>
            <a:r>
              <a:rPr lang="ar-SY" sz="2400" dirty="0" err="1" smtClean="0"/>
              <a:t>الرغامى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u="sng" dirty="0" smtClean="0"/>
              <a:t>سوائل وريدية , أوكسجين رطب, صادات وريدية واسعة الطيف, </a:t>
            </a:r>
            <a:r>
              <a:rPr lang="ar-SY" sz="2400" u="sng" dirty="0" err="1" smtClean="0"/>
              <a:t>ستيروئيدات</a:t>
            </a:r>
            <a:r>
              <a:rPr lang="ar-SY" sz="2400" u="sng" dirty="0" smtClean="0"/>
              <a:t> وريدية </a:t>
            </a:r>
          </a:p>
          <a:p>
            <a:pPr>
              <a:buNone/>
            </a:pPr>
            <a:r>
              <a:rPr lang="ar-SY" sz="2400" u="sng" dirty="0" smtClean="0"/>
              <a:t>المريض يوضع بوضعية نصف الجلوس </a:t>
            </a:r>
            <a:endParaRPr lang="ar-SY" sz="2400" u="sn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142984"/>
            <a:ext cx="2786049" cy="203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Y" dirty="0" smtClean="0"/>
              <a:t>التهاب الحنجرة </a:t>
            </a:r>
            <a:r>
              <a:rPr lang="ar-SY" dirty="0" err="1" smtClean="0"/>
              <a:t>والرغامى</a:t>
            </a:r>
            <a:r>
              <a:rPr lang="ar-SY" dirty="0" smtClean="0"/>
              <a:t> و القصبات الحاد الفيروسي ( </a:t>
            </a:r>
            <a:r>
              <a:rPr lang="ar-SY" dirty="0" err="1" smtClean="0"/>
              <a:t>الخانوق</a:t>
            </a:r>
            <a:r>
              <a:rPr lang="ar-SY" dirty="0" smtClean="0"/>
              <a:t>) </a:t>
            </a:r>
            <a:r>
              <a:rPr lang="en-US" dirty="0" smtClean="0"/>
              <a:t>Croup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ar-SY" sz="2400" dirty="0" smtClean="0"/>
              <a:t>التهاب حاد في الحنجرة والطرق التنفسية السفلية شائع عند الأطفال دون الخامسة من العمر ( بين 6 شهور </a:t>
            </a:r>
            <a:r>
              <a:rPr lang="ar-SY" sz="2400" dirty="0" err="1" smtClean="0"/>
              <a:t>و</a:t>
            </a:r>
            <a:r>
              <a:rPr lang="ar-SY" sz="2400" dirty="0" smtClean="0"/>
              <a:t> 3سنوات)</a:t>
            </a:r>
          </a:p>
          <a:p>
            <a:pPr>
              <a:buNone/>
            </a:pPr>
            <a:r>
              <a:rPr lang="ar-SY" sz="2400" b="1" i="1" u="sng" dirty="0" smtClean="0"/>
              <a:t>أسبابه:</a:t>
            </a:r>
          </a:p>
          <a:p>
            <a:pPr>
              <a:buNone/>
            </a:pPr>
            <a:r>
              <a:rPr lang="ar-SY" sz="2400" dirty="0" smtClean="0"/>
              <a:t>ناجم عن التهاب فيروسي وقد يختلط </a:t>
            </a:r>
            <a:r>
              <a:rPr lang="ar-SY" sz="2400" dirty="0" err="1" smtClean="0"/>
              <a:t>بانتان</a:t>
            </a:r>
            <a:r>
              <a:rPr lang="ar-SY" sz="2400" dirty="0" smtClean="0"/>
              <a:t> جرثومي ثانوي </a:t>
            </a:r>
          </a:p>
          <a:p>
            <a:pPr>
              <a:buNone/>
            </a:pPr>
            <a:r>
              <a:rPr lang="ar-SY" sz="2400" i="1" u="sng" dirty="0" smtClean="0"/>
              <a:t>العوامل الممرضة الفيروسية: </a:t>
            </a:r>
            <a:r>
              <a:rPr lang="ar-SY" sz="2400" dirty="0" smtClean="0"/>
              <a:t>الفيروسات المخاطية , فيروس نظير النزلة الوافدة من النمط الأول , فيروسات النزلة الوافدة من نمط </a:t>
            </a:r>
            <a:r>
              <a:rPr lang="en-US" sz="2400" dirty="0" smtClean="0"/>
              <a:t>A </a:t>
            </a:r>
            <a:r>
              <a:rPr lang="ar-SY" sz="2400" dirty="0" smtClean="0"/>
              <a:t>و</a:t>
            </a:r>
            <a:r>
              <a:rPr lang="en-US" sz="2400" dirty="0" smtClean="0"/>
              <a:t>B</a:t>
            </a:r>
            <a:endParaRPr lang="ar-SY" sz="2400" dirty="0" smtClean="0"/>
          </a:p>
          <a:p>
            <a:pPr>
              <a:buNone/>
            </a:pPr>
            <a:r>
              <a:rPr lang="ar-SY" sz="2400" i="1" u="sng" dirty="0" smtClean="0"/>
              <a:t>العوامل الجرثومية الثانوية: </a:t>
            </a:r>
            <a:r>
              <a:rPr lang="ar-SY" sz="2400" dirty="0" err="1" smtClean="0"/>
              <a:t>المستدميات</a:t>
            </a:r>
            <a:r>
              <a:rPr lang="ar-SY" sz="2400" dirty="0" smtClean="0"/>
              <a:t> </a:t>
            </a:r>
            <a:r>
              <a:rPr lang="ar-SY" sz="2400" dirty="0" err="1" smtClean="0"/>
              <a:t>النزلية</a:t>
            </a:r>
            <a:r>
              <a:rPr lang="ar-SY" sz="2400" dirty="0" smtClean="0"/>
              <a:t> المكورات الرئوية , المكورات العقدية</a:t>
            </a:r>
            <a:endParaRPr lang="ar-SY" sz="2400" i="1" u="sng" dirty="0" smtClean="0"/>
          </a:p>
          <a:p>
            <a:pPr>
              <a:buNone/>
            </a:pPr>
            <a:r>
              <a:rPr lang="ar-SY" sz="2400" b="1" i="1" u="sng" dirty="0" smtClean="0"/>
              <a:t>الآلية </a:t>
            </a:r>
            <a:r>
              <a:rPr lang="ar-SY" sz="2400" b="1" i="1" u="sng" dirty="0" err="1" smtClean="0"/>
              <a:t>الإمراضية</a:t>
            </a:r>
            <a:r>
              <a:rPr lang="ar-SY" sz="2400" b="1" i="1" u="sng" dirty="0" smtClean="0"/>
              <a:t>:</a:t>
            </a:r>
          </a:p>
          <a:p>
            <a:pPr>
              <a:buNone/>
            </a:pPr>
            <a:r>
              <a:rPr lang="ar-SY" sz="2400" dirty="0" smtClean="0"/>
              <a:t>يبدأ </a:t>
            </a:r>
            <a:r>
              <a:rPr lang="ar-SY" sz="2400" b="1" dirty="0" err="1" smtClean="0"/>
              <a:t>بوذمة</a:t>
            </a:r>
            <a:r>
              <a:rPr lang="ar-SY" sz="2400" b="1" dirty="0" smtClean="0"/>
              <a:t> في الغشاء تحت المخاطي</a:t>
            </a:r>
            <a:r>
              <a:rPr lang="ar-SY" sz="2400" dirty="0" smtClean="0"/>
              <a:t> للمنطقة تحت المزمار ثم تمتد إلى الشجرة القصبية </a:t>
            </a:r>
            <a:r>
              <a:rPr lang="ar-SY" sz="2400" dirty="0" err="1" smtClean="0"/>
              <a:t>السنخية</a:t>
            </a:r>
            <a:r>
              <a:rPr lang="ar-SY" sz="2400" dirty="0" smtClean="0"/>
              <a:t> يحدث </a:t>
            </a:r>
            <a:r>
              <a:rPr lang="ar-SY" sz="2400" dirty="0" err="1" smtClean="0"/>
              <a:t>ركودة</a:t>
            </a:r>
            <a:r>
              <a:rPr lang="ar-SY" sz="2400" dirty="0" smtClean="0"/>
              <a:t> وتجمع </a:t>
            </a:r>
            <a:r>
              <a:rPr lang="ar-SY" sz="2400" dirty="0" err="1" smtClean="0"/>
              <a:t>للمفرزات</a:t>
            </a:r>
            <a:r>
              <a:rPr lang="ar-SY" sz="2400" dirty="0" smtClean="0"/>
              <a:t> , ضعف في منعكس السعال , تتشكل قشور في منطقة تحت المزمار تضاف إلى  </a:t>
            </a:r>
            <a:r>
              <a:rPr lang="ar-SY" sz="2400" dirty="0" err="1" smtClean="0"/>
              <a:t>المفرزات</a:t>
            </a:r>
            <a:r>
              <a:rPr lang="ar-SY" sz="2400" dirty="0" smtClean="0"/>
              <a:t> المتجمعة مما يؤدي </a:t>
            </a:r>
          </a:p>
          <a:p>
            <a:pPr>
              <a:buNone/>
            </a:pPr>
            <a:r>
              <a:rPr lang="ar-SY" sz="2400" dirty="0" err="1" smtClean="0"/>
              <a:t>الى</a:t>
            </a:r>
            <a:r>
              <a:rPr lang="ar-SY" sz="2400" dirty="0" smtClean="0"/>
              <a:t> فشل التنفس وانسداد تنفسي مميت </a:t>
            </a:r>
          </a:p>
          <a:p>
            <a:pPr>
              <a:buNone/>
            </a:pPr>
            <a:r>
              <a:rPr lang="ar-SY" sz="2400" b="1" i="1" u="sng" dirty="0" smtClean="0"/>
              <a:t>الأعراض:</a:t>
            </a:r>
          </a:p>
          <a:p>
            <a:pPr>
              <a:buNone/>
            </a:pPr>
            <a:r>
              <a:rPr lang="ar-SY" sz="2400" dirty="0" smtClean="0"/>
              <a:t>تتظاهر بأعراض التهاب تنفسي علوي بسيطة  ثم يتطور لدى المريض بحة مع سعال نباحي وصرير مترقي بسرعة </a:t>
            </a:r>
          </a:p>
          <a:p>
            <a:pPr>
              <a:buNone/>
            </a:pPr>
            <a:r>
              <a:rPr lang="ar-SY" sz="2400" dirty="0" smtClean="0"/>
              <a:t>يعاني المرضى الأطفال من </a:t>
            </a:r>
            <a:r>
              <a:rPr lang="ar-SY" sz="2400" dirty="0" err="1" smtClean="0"/>
              <a:t>هباج</a:t>
            </a:r>
            <a:r>
              <a:rPr lang="ar-SY" sz="2400" dirty="0" smtClean="0"/>
              <a:t> و قلق </a:t>
            </a:r>
            <a:r>
              <a:rPr lang="ar-SY" sz="2400" dirty="0" err="1" smtClean="0"/>
              <a:t>و</a:t>
            </a:r>
            <a:r>
              <a:rPr lang="ar-SY" sz="2400" dirty="0" smtClean="0"/>
              <a:t> عدم القدرة على تناول الطعام  </a:t>
            </a: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err="1" smtClean="0"/>
              <a:t>الخانوق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ar-SY" sz="2400" b="1" i="1" u="sng" dirty="0" smtClean="0"/>
              <a:t>العلامات:</a:t>
            </a:r>
          </a:p>
          <a:p>
            <a:pPr>
              <a:buNone/>
            </a:pPr>
            <a:r>
              <a:rPr lang="ar-SY" sz="2400" dirty="0" smtClean="0"/>
              <a:t>حمى مع حالة سمية وتسرع نبض , علامات </a:t>
            </a:r>
            <a:r>
              <a:rPr lang="ar-SY" sz="2400" dirty="0" err="1" smtClean="0"/>
              <a:t>الوهط</a:t>
            </a:r>
            <a:r>
              <a:rPr lang="ar-SY" sz="2400" dirty="0" smtClean="0"/>
              <a:t> </a:t>
            </a:r>
            <a:r>
              <a:rPr lang="ar-SY" sz="2400" dirty="0" err="1" smtClean="0"/>
              <a:t>الدوراني</a:t>
            </a:r>
            <a:r>
              <a:rPr lang="ar-SY" sz="2400" dirty="0" smtClean="0"/>
              <a:t> في الحالات الشديدة</a:t>
            </a:r>
          </a:p>
          <a:p>
            <a:pPr>
              <a:buNone/>
            </a:pPr>
            <a:r>
              <a:rPr lang="ar-SY" sz="2400" dirty="0" smtClean="0"/>
              <a:t>سعال نباحي </a:t>
            </a:r>
          </a:p>
          <a:p>
            <a:pPr>
              <a:buNone/>
            </a:pPr>
            <a:r>
              <a:rPr lang="ar-SY" sz="2400" dirty="0" smtClean="0"/>
              <a:t>بكاء ضعيف مخنوق ( عند الأطفال)</a:t>
            </a:r>
          </a:p>
          <a:p>
            <a:pPr>
              <a:buNone/>
            </a:pPr>
            <a:r>
              <a:rPr lang="ar-SY" sz="2400" dirty="0" smtClean="0"/>
              <a:t>صرير تنفسي </a:t>
            </a:r>
            <a:r>
              <a:rPr lang="ar-SY" sz="2400" dirty="0" err="1" smtClean="0"/>
              <a:t>و</a:t>
            </a:r>
            <a:r>
              <a:rPr lang="ar-SY" sz="2400" dirty="0" smtClean="0"/>
              <a:t> في الحالات الحادة سحب فوق القص </a:t>
            </a:r>
            <a:r>
              <a:rPr lang="ar-SY" sz="2400" dirty="0" err="1" smtClean="0"/>
              <a:t>و</a:t>
            </a:r>
            <a:r>
              <a:rPr lang="ar-SY" sz="2400" dirty="0" smtClean="0"/>
              <a:t> سحب وربي بين الأضلاع </a:t>
            </a:r>
          </a:p>
          <a:p>
            <a:pPr>
              <a:buNone/>
            </a:pPr>
            <a:r>
              <a:rPr lang="ar-SY" sz="2400" dirty="0" smtClean="0"/>
              <a:t>نقص </a:t>
            </a:r>
            <a:r>
              <a:rPr lang="ar-SY" sz="2400" dirty="0" err="1" smtClean="0"/>
              <a:t>أكسجة</a:t>
            </a:r>
            <a:r>
              <a:rPr lang="ar-SY" sz="2400" dirty="0" smtClean="0"/>
              <a:t> وزرقة وزلة تنفسية </a:t>
            </a:r>
          </a:p>
          <a:p>
            <a:pPr>
              <a:buNone/>
            </a:pPr>
            <a:r>
              <a:rPr lang="ar-SY" sz="2400" b="1" i="1" u="sng" dirty="0" smtClean="0"/>
              <a:t>الاستقصاءات:</a:t>
            </a:r>
          </a:p>
          <a:p>
            <a:pPr>
              <a:buNone/>
            </a:pPr>
            <a:r>
              <a:rPr lang="ar-SY" sz="2400" dirty="0" smtClean="0"/>
              <a:t>صورة </a:t>
            </a:r>
            <a:r>
              <a:rPr lang="ar-SY" sz="2400" dirty="0" err="1" smtClean="0"/>
              <a:t>شعاعية</a:t>
            </a:r>
            <a:r>
              <a:rPr lang="ar-SY" sz="2400" dirty="0" smtClean="0"/>
              <a:t> بسيطة جانبية للعنق </a:t>
            </a:r>
          </a:p>
          <a:p>
            <a:pPr>
              <a:buNone/>
            </a:pPr>
            <a:r>
              <a:rPr lang="ar-SY" sz="2400" dirty="0" smtClean="0"/>
              <a:t>صورة </a:t>
            </a:r>
            <a:r>
              <a:rPr lang="ar-SY" sz="2400" dirty="0" err="1" smtClean="0"/>
              <a:t>شعاعية</a:t>
            </a:r>
            <a:r>
              <a:rPr lang="ar-SY" sz="2400" dirty="0" smtClean="0"/>
              <a:t> أمامية خلفية للصدر : تظهر </a:t>
            </a:r>
            <a:r>
              <a:rPr lang="ar-SY" sz="2400" dirty="0" err="1" smtClean="0"/>
              <a:t>الرشاحات</a:t>
            </a:r>
            <a:r>
              <a:rPr lang="ar-SY" sz="2400" dirty="0" smtClean="0"/>
              <a:t> الرئوية وعلامة البرج أو قلم الرصاص </a:t>
            </a:r>
          </a:p>
          <a:p>
            <a:pPr>
              <a:buNone/>
            </a:pPr>
            <a:r>
              <a:rPr lang="ar-SY" sz="2400" b="1" u="sng" dirty="0" smtClean="0"/>
              <a:t>العلاج:</a:t>
            </a:r>
            <a:r>
              <a:rPr lang="ar-SY" sz="2400" dirty="0" smtClean="0"/>
              <a:t> </a:t>
            </a:r>
            <a:r>
              <a:rPr lang="ar-SY" sz="2400" b="1" dirty="0" smtClean="0"/>
              <a:t>في الحالات البسيطة </a:t>
            </a:r>
            <a:r>
              <a:rPr lang="ar-SY" sz="2400" dirty="0" smtClean="0"/>
              <a:t>تعطى </a:t>
            </a:r>
            <a:r>
              <a:rPr lang="ar-SY" sz="2400" dirty="0" err="1" smtClean="0"/>
              <a:t>الستيروئيدات</a:t>
            </a:r>
            <a:r>
              <a:rPr lang="ar-SY" sz="2400" dirty="0" smtClean="0"/>
              <a:t> فمويا </a:t>
            </a:r>
            <a:r>
              <a:rPr lang="ar-SY" sz="2400" dirty="0" err="1" smtClean="0"/>
              <a:t>و</a:t>
            </a:r>
            <a:r>
              <a:rPr lang="ar-SY" sz="2400" dirty="0" smtClean="0"/>
              <a:t> يراقب المريض </a:t>
            </a:r>
            <a:r>
              <a:rPr lang="ar-SY" sz="2400" b="1" dirty="0" smtClean="0"/>
              <a:t>وفي الحالات المتوسطة </a:t>
            </a:r>
            <a:r>
              <a:rPr lang="ar-SY" sz="2400" b="1" dirty="0" err="1" smtClean="0"/>
              <a:t>الى</a:t>
            </a:r>
            <a:r>
              <a:rPr lang="ar-SY" sz="2400" b="1" dirty="0" smtClean="0"/>
              <a:t> الشديدة:</a:t>
            </a:r>
          </a:p>
          <a:p>
            <a:pPr>
              <a:buNone/>
            </a:pPr>
            <a:r>
              <a:rPr lang="ar-SY" sz="2400" dirty="0" smtClean="0"/>
              <a:t>يدخل المريض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العناية المشددة ثم يتم :</a:t>
            </a:r>
          </a:p>
          <a:p>
            <a:pPr>
              <a:buNone/>
            </a:pPr>
            <a:r>
              <a:rPr lang="ar-SY" sz="2400" dirty="0" smtClean="0"/>
              <a:t>*تأمين الطريق الهوائي </a:t>
            </a:r>
            <a:r>
              <a:rPr lang="ar-SY" sz="2400" dirty="0" err="1" smtClean="0"/>
              <a:t>بالتنبيب</a:t>
            </a:r>
            <a:r>
              <a:rPr lang="ar-SY" sz="2400" dirty="0" smtClean="0"/>
              <a:t> </a:t>
            </a:r>
            <a:r>
              <a:rPr lang="ar-SY" sz="2400" dirty="0" err="1" smtClean="0"/>
              <a:t>الرغامي</a:t>
            </a:r>
            <a:r>
              <a:rPr lang="ar-SY" sz="2400" dirty="0" smtClean="0"/>
              <a:t> مع تصريف </a:t>
            </a:r>
            <a:r>
              <a:rPr lang="ar-SY" sz="2400" dirty="0" err="1" smtClean="0"/>
              <a:t>المفرزات</a:t>
            </a:r>
            <a:r>
              <a:rPr lang="ar-SY" sz="2400" dirty="0" smtClean="0"/>
              <a:t> </a:t>
            </a:r>
            <a:r>
              <a:rPr lang="ar-SY" sz="2400" dirty="0" err="1" smtClean="0"/>
              <a:t>الرغامية</a:t>
            </a:r>
            <a:r>
              <a:rPr lang="ar-SY" sz="2400" dirty="0" smtClean="0"/>
              <a:t> القصبية </a:t>
            </a:r>
          </a:p>
          <a:p>
            <a:r>
              <a:rPr lang="ar-SY" sz="2400" dirty="0" smtClean="0"/>
              <a:t>تأمين وارد مناسب من السوائل مع </a:t>
            </a:r>
            <a:r>
              <a:rPr lang="ar-SY" sz="2400" dirty="0" err="1" smtClean="0"/>
              <a:t>أكسجة</a:t>
            </a:r>
            <a:r>
              <a:rPr lang="ar-SY" sz="2400" dirty="0" smtClean="0"/>
              <a:t> و ترطيب </a:t>
            </a:r>
            <a:r>
              <a:rPr lang="ar-SY" sz="2400" dirty="0" err="1" smtClean="0"/>
              <a:t>بالارذاذ</a:t>
            </a:r>
            <a:r>
              <a:rPr lang="ar-SY" sz="2400" dirty="0" smtClean="0"/>
              <a:t> وحالات قشع</a:t>
            </a:r>
          </a:p>
          <a:p>
            <a:r>
              <a:rPr lang="ar-SY" sz="2400" dirty="0" smtClean="0"/>
              <a:t>إعطاء المريض </a:t>
            </a:r>
            <a:r>
              <a:rPr lang="ar-SY" sz="2400" dirty="0" err="1" smtClean="0"/>
              <a:t>ستيروئيدات</a:t>
            </a:r>
            <a:r>
              <a:rPr lang="ar-SY" sz="2400" dirty="0" smtClean="0"/>
              <a:t> وريدية لتخفيف </a:t>
            </a:r>
            <a:r>
              <a:rPr lang="ar-SY" sz="2400" dirty="0" err="1" smtClean="0"/>
              <a:t>الوذمة</a:t>
            </a:r>
            <a:r>
              <a:rPr lang="ar-SY" sz="2400" dirty="0" smtClean="0"/>
              <a:t> و الصرير </a:t>
            </a:r>
          </a:p>
          <a:p>
            <a:pPr>
              <a:buNone/>
            </a:pPr>
            <a:endParaRPr lang="ar-SY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التهابات الحنجرة المزمنة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ar-SY" sz="2400" dirty="0" smtClean="0"/>
              <a:t>تقسم إلى نوعية ولا نوعية :</a:t>
            </a:r>
          </a:p>
          <a:p>
            <a:pPr>
              <a:buNone/>
            </a:pPr>
            <a:r>
              <a:rPr lang="ar-SY" sz="2400" b="1" i="1" u="sng" dirty="0" smtClean="0"/>
              <a:t>التهابات </a:t>
            </a:r>
            <a:r>
              <a:rPr lang="ar-SY" sz="2400" b="1" i="1" u="sng" dirty="0" err="1" smtClean="0"/>
              <a:t>الحنجرةالمزمنة</a:t>
            </a:r>
            <a:r>
              <a:rPr lang="ar-SY" sz="2400" b="1" i="1" u="sng" dirty="0" smtClean="0"/>
              <a:t> </a:t>
            </a:r>
            <a:r>
              <a:rPr lang="ar-SY" sz="2400" b="1" i="1" u="sng" dirty="0" err="1" smtClean="0"/>
              <a:t>اللانوعية</a:t>
            </a:r>
            <a:r>
              <a:rPr lang="ar-SY" sz="2400" b="1" i="1" u="sng" dirty="0" smtClean="0"/>
              <a:t>:</a:t>
            </a:r>
          </a:p>
          <a:p>
            <a:pPr>
              <a:buNone/>
            </a:pPr>
            <a:r>
              <a:rPr lang="ar-SY" sz="2400" dirty="0" smtClean="0"/>
              <a:t>كثيرة الحدوث سببها </a:t>
            </a:r>
            <a:r>
              <a:rPr lang="ar-SY" sz="2400" dirty="0" err="1" smtClean="0"/>
              <a:t>التخريش</a:t>
            </a:r>
            <a:r>
              <a:rPr lang="ar-SY" sz="2400" dirty="0" smtClean="0"/>
              <a:t> المزمن المستمر الناتج عن التدخين , الكحول , الغبار , الاستعمال الخاطئ للصوت ( الصراخ), إجهاد الصوت ( مغنين , مدرسين , خطباء ) </a:t>
            </a:r>
          </a:p>
          <a:p>
            <a:pPr>
              <a:buNone/>
            </a:pPr>
            <a:r>
              <a:rPr lang="ar-SY" sz="2400" dirty="0" smtClean="0"/>
              <a:t>هذه العوامل تؤدي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</a:t>
            </a:r>
            <a:r>
              <a:rPr lang="ar-SY" sz="2400" dirty="0" err="1" smtClean="0"/>
              <a:t>تبدلات</a:t>
            </a:r>
            <a:r>
              <a:rPr lang="ar-SY" sz="2400" dirty="0" smtClean="0"/>
              <a:t> في الغشاء المخاطي للحنجرة , احتقان , وذمة بدرجات مختلفة , زيادة في </a:t>
            </a:r>
            <a:r>
              <a:rPr lang="ar-SY" sz="2400" dirty="0" err="1" smtClean="0"/>
              <a:t>المفرزات</a:t>
            </a:r>
            <a:r>
              <a:rPr lang="ar-SY" sz="2400" dirty="0" smtClean="0"/>
              <a:t> اللزجة </a:t>
            </a:r>
          </a:p>
          <a:p>
            <a:pPr>
              <a:buNone/>
            </a:pPr>
            <a:r>
              <a:rPr lang="ar-SY" sz="2400" b="1" i="1" u="sng" dirty="0" smtClean="0"/>
              <a:t>الأعراض :</a:t>
            </a:r>
          </a:p>
          <a:p>
            <a:pPr>
              <a:buNone/>
            </a:pPr>
            <a:r>
              <a:rPr lang="ar-SY" sz="2400" dirty="0" smtClean="0"/>
              <a:t>يشكو المريض من بحة مزعجة في الصوت وحس عدم ارتياح في الحنجرة </a:t>
            </a:r>
          </a:p>
          <a:p>
            <a:pPr>
              <a:buNone/>
            </a:pPr>
            <a:r>
              <a:rPr lang="ar-SY" sz="2400" b="1" i="1" u="sng" dirty="0" smtClean="0"/>
              <a:t>العلاج:</a:t>
            </a:r>
          </a:p>
          <a:p>
            <a:pPr>
              <a:buNone/>
            </a:pPr>
            <a:r>
              <a:rPr lang="ar-SY" sz="2400" dirty="0" smtClean="0"/>
              <a:t>تجنب الأسباب المؤدية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</a:t>
            </a:r>
            <a:r>
              <a:rPr lang="ar-SY" sz="2400" dirty="0" err="1" smtClean="0"/>
              <a:t>اجهاد</a:t>
            </a:r>
            <a:r>
              <a:rPr lang="ar-SY" sz="2400" dirty="0" smtClean="0"/>
              <a:t> الحنجرة , حالات المخاط , الصادات في حال المشاركة الجرثومية </a:t>
            </a:r>
          </a:p>
          <a:p>
            <a:pPr>
              <a:buNone/>
            </a:pPr>
            <a:r>
              <a:rPr lang="ar-SY" sz="2400" dirty="0" smtClean="0"/>
              <a:t>وقد </a:t>
            </a:r>
            <a:r>
              <a:rPr lang="ar-SY" sz="2400" dirty="0" err="1" smtClean="0"/>
              <a:t>نلجا</a:t>
            </a:r>
            <a:r>
              <a:rPr lang="ar-SY" sz="2400" dirty="0" smtClean="0"/>
              <a:t> في بعض الحالات </a:t>
            </a:r>
            <a:r>
              <a:rPr lang="ar-SY" sz="2400" dirty="0" err="1" smtClean="0"/>
              <a:t>اذا</a:t>
            </a:r>
            <a:r>
              <a:rPr lang="ar-SY" sz="2400" dirty="0" smtClean="0"/>
              <a:t> كانت وذمة الغشاء المخاطي شديدة </a:t>
            </a:r>
            <a:r>
              <a:rPr lang="ar-SY" sz="2400" dirty="0" err="1" smtClean="0"/>
              <a:t>و</a:t>
            </a:r>
            <a:r>
              <a:rPr lang="ar-SY" sz="2400" dirty="0" smtClean="0"/>
              <a:t> لم تتحسن بالمعالجة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تقشير الحبلين الصوتيين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14742" y="2214554"/>
            <a:ext cx="185710" cy="225404"/>
          </a:xfrm>
        </p:spPr>
        <p:txBody>
          <a:bodyPr>
            <a:normAutofit fontScale="90000"/>
          </a:bodyPr>
          <a:lstStyle/>
          <a:p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ar-SY" sz="2400" dirty="0" smtClean="0"/>
              <a:t>يستر الحنجرة غشاء مخاطي أسطواني </a:t>
            </a:r>
            <a:r>
              <a:rPr lang="ar-SY" sz="2400" dirty="0" err="1" smtClean="0"/>
              <a:t>مهدب</a:t>
            </a:r>
            <a:r>
              <a:rPr lang="ar-SY" sz="2400" dirty="0" smtClean="0"/>
              <a:t> ما عدا على الحبل الصوتي حيث يكون رصفي مطبق </a:t>
            </a:r>
          </a:p>
          <a:p>
            <a:pPr>
              <a:buNone/>
            </a:pPr>
            <a:r>
              <a:rPr lang="ar-SY" sz="2400" dirty="0" smtClean="0"/>
              <a:t>في الغشاء المخاطي </a:t>
            </a:r>
            <a:r>
              <a:rPr lang="ar-SY" sz="2400" dirty="0" err="1" smtClean="0"/>
              <a:t>التواءات</a:t>
            </a:r>
            <a:r>
              <a:rPr lang="ar-SY" sz="2400" dirty="0" smtClean="0"/>
              <a:t> أهمها:</a:t>
            </a:r>
          </a:p>
          <a:p>
            <a:pPr>
              <a:buNone/>
            </a:pPr>
            <a:r>
              <a:rPr lang="ar-SY" sz="2400" dirty="0" smtClean="0"/>
              <a:t>الحبل الصوتي الحقيقي الذي يسير في سماكة العضلة الدرقية </a:t>
            </a:r>
            <a:r>
              <a:rPr lang="ar-SY" sz="2400" dirty="0" err="1" smtClean="0"/>
              <a:t>الطرجهارية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الحبل الصوتي الكاذب  وهو التواء (</a:t>
            </a:r>
            <a:r>
              <a:rPr lang="ar-SY" sz="2400" dirty="0" err="1" smtClean="0"/>
              <a:t>طية</a:t>
            </a:r>
            <a:r>
              <a:rPr lang="ar-SY" sz="2400" dirty="0" smtClean="0"/>
              <a:t>) يمتد بين زاوية الغضروف الدرقي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الغضروف </a:t>
            </a:r>
            <a:r>
              <a:rPr lang="ar-SY" sz="2400" dirty="0" err="1" smtClean="0"/>
              <a:t>الطرجهاري</a:t>
            </a:r>
            <a:r>
              <a:rPr lang="ar-SY" sz="2400" dirty="0" smtClean="0"/>
              <a:t> ( </a:t>
            </a:r>
            <a:r>
              <a:rPr lang="ar-SY" sz="2400" dirty="0" err="1" smtClean="0"/>
              <a:t>لايصل</a:t>
            </a:r>
            <a:r>
              <a:rPr lang="ar-SY" sz="2400" dirty="0" smtClean="0"/>
              <a:t> </a:t>
            </a:r>
            <a:r>
              <a:rPr lang="ar-SY" sz="2400" dirty="0" err="1" smtClean="0"/>
              <a:t>النتوء</a:t>
            </a:r>
            <a:r>
              <a:rPr lang="ar-SY" sz="2400" dirty="0" smtClean="0"/>
              <a:t> الصوتي)</a:t>
            </a:r>
          </a:p>
          <a:p>
            <a:pPr>
              <a:buNone/>
            </a:pPr>
            <a:r>
              <a:rPr lang="ar-SY" sz="2400" dirty="0" smtClean="0"/>
              <a:t>بين الحبلين انخفاض يسمى البطين الحنجري ( بطين </a:t>
            </a:r>
            <a:r>
              <a:rPr lang="ar-SY" sz="2400" dirty="0" err="1" smtClean="0"/>
              <a:t>مورغاني</a:t>
            </a:r>
            <a:r>
              <a:rPr lang="ar-SY" sz="2400" dirty="0" smtClean="0"/>
              <a:t>: وهو المسافة بين </a:t>
            </a:r>
            <a:r>
              <a:rPr lang="ar-SY" sz="2400" dirty="0" err="1" smtClean="0"/>
              <a:t>الطيتين</a:t>
            </a:r>
            <a:r>
              <a:rPr lang="ar-SY" sz="2400" dirty="0" smtClean="0"/>
              <a:t> الصوتيتين الحقيقية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الكاذبة)</a:t>
            </a:r>
          </a:p>
          <a:p>
            <a:pPr>
              <a:buNone/>
            </a:pPr>
            <a:r>
              <a:rPr lang="ar-SY" sz="2400" dirty="0" smtClean="0"/>
              <a:t>المسافة بين الحبلين الصوتيين تسمى ب</a:t>
            </a:r>
            <a:r>
              <a:rPr lang="ar-SY" sz="2400" b="1" u="sng" dirty="0" smtClean="0"/>
              <a:t>المزمار</a:t>
            </a:r>
            <a:r>
              <a:rPr lang="ar-SY" sz="2400" dirty="0" smtClean="0"/>
              <a:t> وهي أوسع في الرجال منها في النساء </a:t>
            </a:r>
            <a:r>
              <a:rPr lang="ar-SY" sz="2400" dirty="0" err="1" smtClean="0"/>
              <a:t>و</a:t>
            </a:r>
            <a:r>
              <a:rPr lang="ar-SY" sz="2400" dirty="0" smtClean="0"/>
              <a:t> تكون ضيقة في الأطفال بحيث أنه </a:t>
            </a:r>
            <a:r>
              <a:rPr lang="ar-SY" sz="2400" dirty="0" err="1" smtClean="0"/>
              <a:t>اذا</a:t>
            </a:r>
            <a:r>
              <a:rPr lang="ar-SY" sz="2400" dirty="0" smtClean="0"/>
              <a:t> حدث </a:t>
            </a:r>
            <a:r>
              <a:rPr lang="ar-SY" sz="2400" dirty="0" err="1" smtClean="0"/>
              <a:t>توذم</a:t>
            </a:r>
            <a:r>
              <a:rPr lang="ar-SY" sz="2400" dirty="0" smtClean="0"/>
              <a:t>  في مخاطية الحبل الصوتي عند الطفل كما التهاب الحنجرة تعرض المزمار للانسداد وحياة الطفل للخطر  </a:t>
            </a:r>
          </a:p>
          <a:p>
            <a:pPr>
              <a:buNone/>
            </a:pPr>
            <a:r>
              <a:rPr lang="ar-SY" sz="2400" dirty="0"/>
              <a:t> </a:t>
            </a:r>
            <a:r>
              <a:rPr lang="ar-SY" sz="2400" dirty="0" smtClean="0"/>
              <a:t>                                      </a:t>
            </a:r>
          </a:p>
          <a:p>
            <a:pPr>
              <a:buNone/>
            </a:pPr>
            <a:r>
              <a:rPr lang="ar-SY" sz="2400" dirty="0"/>
              <a:t> </a:t>
            </a:r>
            <a:r>
              <a:rPr lang="ar-SY" sz="2400" dirty="0" smtClean="0"/>
              <a:t>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التهاب الحنجرة </a:t>
            </a:r>
            <a:r>
              <a:rPr lang="ar-SY" dirty="0" err="1" smtClean="0"/>
              <a:t>السلي</a:t>
            </a:r>
            <a:r>
              <a:rPr lang="ar-SY" dirty="0" smtClean="0"/>
              <a:t>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dirty="0" smtClean="0"/>
              <a:t>أصبح نادر وهو دوما ثانوي لسل رئوي متقدم ويصيب عادة القسم الخلفي من الحنجرة </a:t>
            </a:r>
          </a:p>
          <a:p>
            <a:pPr>
              <a:buNone/>
            </a:pPr>
            <a:r>
              <a:rPr lang="ar-SY" sz="2400" dirty="0" smtClean="0"/>
              <a:t>يبدو بشكل تقرح </a:t>
            </a:r>
            <a:r>
              <a:rPr lang="ar-SY" sz="2400" dirty="0" err="1" smtClean="0"/>
              <a:t>و</a:t>
            </a:r>
            <a:r>
              <a:rPr lang="ar-SY" sz="2400" dirty="0" smtClean="0"/>
              <a:t> </a:t>
            </a:r>
            <a:r>
              <a:rPr lang="ar-SY" sz="2400" dirty="0" err="1" smtClean="0"/>
              <a:t>تسنم</a:t>
            </a:r>
            <a:r>
              <a:rPr lang="ar-SY" sz="2400" dirty="0" smtClean="0"/>
              <a:t> في الثلث الخلفي للحبلين الصوتيين </a:t>
            </a:r>
            <a:r>
              <a:rPr lang="ar-SY" sz="2400" dirty="0" err="1" smtClean="0"/>
              <a:t>او</a:t>
            </a:r>
            <a:r>
              <a:rPr lang="ar-SY" sz="2400" dirty="0" smtClean="0"/>
              <a:t> على شكل نسيج حبيبي في المسافة بين </a:t>
            </a:r>
            <a:r>
              <a:rPr lang="ar-SY" sz="2400" dirty="0" err="1" smtClean="0"/>
              <a:t>الطرجهاريين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b="1" i="1" u="sng" dirty="0" smtClean="0"/>
              <a:t>التشخيص: </a:t>
            </a:r>
            <a:r>
              <a:rPr lang="ar-SY" sz="2400" dirty="0" smtClean="0"/>
              <a:t>يتأكد </a:t>
            </a:r>
            <a:r>
              <a:rPr lang="ar-SY" sz="2400" dirty="0" err="1" smtClean="0"/>
              <a:t>بالخزعة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b="1" i="1" u="sng" dirty="0" smtClean="0"/>
              <a:t>العلاج:</a:t>
            </a:r>
            <a:endParaRPr lang="ar-SY" sz="2400" dirty="0" smtClean="0"/>
          </a:p>
          <a:p>
            <a:pPr>
              <a:buNone/>
            </a:pPr>
            <a:r>
              <a:rPr lang="ar-SY" sz="2400" dirty="0" smtClean="0"/>
              <a:t>أولا للسل الرئوي </a:t>
            </a:r>
          </a:p>
          <a:p>
            <a:pPr>
              <a:buNone/>
            </a:pPr>
            <a:endParaRPr lang="ar-SY" sz="2400" b="1" i="1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آفات الحنجرة الخلقية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ar-SY" b="1" i="1" u="sng" dirty="0" smtClean="0"/>
              <a:t>تلين الحنجرة:</a:t>
            </a:r>
          </a:p>
          <a:p>
            <a:pPr>
              <a:buNone/>
            </a:pPr>
            <a:r>
              <a:rPr lang="ar-SY" sz="2400" dirty="0" smtClean="0"/>
              <a:t>ويكون فيها لسان المزمار </a:t>
            </a:r>
            <a:r>
              <a:rPr lang="ar-SY" sz="2400" dirty="0" err="1" smtClean="0"/>
              <a:t>والطية</a:t>
            </a:r>
            <a:r>
              <a:rPr lang="ar-SY" sz="2400" dirty="0" smtClean="0"/>
              <a:t> </a:t>
            </a:r>
            <a:r>
              <a:rPr lang="ar-SY" sz="2400" dirty="0" err="1" smtClean="0"/>
              <a:t>الطرجهارية</a:t>
            </a:r>
            <a:r>
              <a:rPr lang="ar-SY" sz="2400" dirty="0" smtClean="0"/>
              <a:t> الفلكية ( اللسان </a:t>
            </a:r>
            <a:r>
              <a:rPr lang="ar-SY" sz="2400" dirty="0" err="1" smtClean="0"/>
              <a:t>مزمارية</a:t>
            </a:r>
            <a:r>
              <a:rPr lang="ar-SY" sz="2400" dirty="0" smtClean="0"/>
              <a:t>)</a:t>
            </a:r>
          </a:p>
          <a:p>
            <a:pPr>
              <a:buNone/>
            </a:pPr>
            <a:r>
              <a:rPr lang="ar-SY" sz="2400" dirty="0" smtClean="0"/>
              <a:t>رخوين </a:t>
            </a:r>
            <a:r>
              <a:rPr lang="ar-SY" sz="2400" dirty="0" err="1" smtClean="0"/>
              <a:t>ينخمصان</a:t>
            </a:r>
            <a:r>
              <a:rPr lang="ar-SY" sz="2400" dirty="0" smtClean="0"/>
              <a:t>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الداخل </a:t>
            </a:r>
            <a:r>
              <a:rPr lang="ar-SY" sz="2400" dirty="0" err="1" smtClean="0"/>
              <a:t>اثناء</a:t>
            </a:r>
            <a:r>
              <a:rPr lang="ar-SY" sz="2400" dirty="0" smtClean="0"/>
              <a:t> الشهيق </a:t>
            </a:r>
            <a:r>
              <a:rPr lang="ar-SY" sz="2400" dirty="0" err="1" smtClean="0"/>
              <a:t>فيسببان</a:t>
            </a:r>
            <a:r>
              <a:rPr lang="ar-SY" sz="2400" dirty="0" smtClean="0"/>
              <a:t> انسداد جزئي في الحنجرة مما يسبب صرير </a:t>
            </a:r>
            <a:r>
              <a:rPr lang="ar-SY" sz="2400" dirty="0" err="1" smtClean="0"/>
              <a:t>و</a:t>
            </a:r>
            <a:r>
              <a:rPr lang="ar-SY" sz="2400" dirty="0" smtClean="0"/>
              <a:t> ضيق نفس </a:t>
            </a:r>
          </a:p>
          <a:p>
            <a:pPr>
              <a:buNone/>
            </a:pPr>
            <a:r>
              <a:rPr lang="ar-SY" sz="2400" dirty="0" smtClean="0"/>
              <a:t>بالفحص نجد </a:t>
            </a:r>
            <a:r>
              <a:rPr lang="ar-SY" sz="2400" dirty="0" err="1" smtClean="0"/>
              <a:t>ان</a:t>
            </a:r>
            <a:r>
              <a:rPr lang="ar-SY" sz="2400" dirty="0" smtClean="0"/>
              <a:t> لسان المزمار مطوي على نفسه وعند رفعه بالمنظار يزول ضيق النفس</a:t>
            </a:r>
          </a:p>
          <a:p>
            <a:pPr>
              <a:buNone/>
            </a:pPr>
            <a:r>
              <a:rPr lang="ar-SY" sz="2400" dirty="0" smtClean="0"/>
              <a:t>كثيرا ما تترافق الحالة بصغر حجم الفك السفلي </a:t>
            </a:r>
            <a:r>
              <a:rPr lang="ar-SA" sz="2400" dirty="0" smtClean="0"/>
              <a:t>لا يوجد بحة صوت لان وظيفة المزمار طبيعية</a:t>
            </a:r>
            <a:endParaRPr lang="ar-SY" sz="2400" dirty="0" smtClean="0"/>
          </a:p>
          <a:p>
            <a:pPr>
              <a:buNone/>
            </a:pPr>
            <a:r>
              <a:rPr lang="ar-SY" sz="2400" dirty="0" smtClean="0"/>
              <a:t>أشيع التشوهات </a:t>
            </a:r>
            <a:r>
              <a:rPr lang="ar-SY" sz="2400" dirty="0" err="1" smtClean="0"/>
              <a:t>الولادية</a:t>
            </a:r>
            <a:r>
              <a:rPr lang="ar-SY" sz="2400" dirty="0" smtClean="0"/>
              <a:t> الحنجرية ( 50- 75%)</a:t>
            </a:r>
          </a:p>
          <a:p>
            <a:pPr>
              <a:buNone/>
            </a:pPr>
            <a:r>
              <a:rPr lang="ar-SY" sz="2400" dirty="0" smtClean="0"/>
              <a:t>الذكور أكثر من الإناث</a:t>
            </a:r>
            <a:r>
              <a:rPr lang="ar-SA" sz="2400" dirty="0" smtClean="0"/>
              <a:t> – القلص المعدي </a:t>
            </a:r>
            <a:r>
              <a:rPr lang="ar-SA" sz="2400" dirty="0" err="1" smtClean="0"/>
              <a:t>المريئي</a:t>
            </a:r>
            <a:r>
              <a:rPr lang="ar-SA" sz="2400" dirty="0" smtClean="0"/>
              <a:t> يتشارك مع تلين الحنجرة في نصف الحالات </a:t>
            </a:r>
            <a:endParaRPr lang="ar-SY" sz="2400" dirty="0" smtClean="0"/>
          </a:p>
          <a:p>
            <a:pPr>
              <a:buNone/>
            </a:pPr>
            <a:r>
              <a:rPr lang="ar-SY" sz="2400" dirty="0" smtClean="0"/>
              <a:t>أشيع سبب للصرير </a:t>
            </a:r>
            <a:r>
              <a:rPr lang="ar-SY" sz="2400" dirty="0" err="1" smtClean="0"/>
              <a:t>الولادي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تشفى الحالة تلقائيا من 1 </a:t>
            </a:r>
            <a:r>
              <a:rPr lang="ar-SY" sz="2400" dirty="0" err="1" smtClean="0"/>
              <a:t>ل</a:t>
            </a:r>
            <a:r>
              <a:rPr lang="ar-SY" sz="2400" dirty="0" smtClean="0"/>
              <a:t> 2 سنة </a:t>
            </a:r>
          </a:p>
          <a:p>
            <a:pPr>
              <a:buNone/>
            </a:pPr>
            <a:r>
              <a:rPr lang="ar-SY" sz="2400" b="1" u="sng" dirty="0" smtClean="0"/>
              <a:t>التشخيص:</a:t>
            </a:r>
          </a:p>
          <a:p>
            <a:pPr>
              <a:buNone/>
            </a:pPr>
            <a:r>
              <a:rPr lang="ar-SY" sz="2400" dirty="0" smtClean="0"/>
              <a:t>تنظير الحنجرة بالمنظار الليفي المرن بحالة الصحو </a:t>
            </a:r>
          </a:p>
          <a:p>
            <a:pPr>
              <a:buNone/>
            </a:pPr>
            <a:r>
              <a:rPr lang="ar-SY" sz="2400" dirty="0" smtClean="0"/>
              <a:t>تنظير الحنجرة المباشر </a:t>
            </a:r>
            <a:r>
              <a:rPr lang="ar-SY" sz="2400" dirty="0" err="1" smtClean="0"/>
              <a:t>و</a:t>
            </a:r>
            <a:r>
              <a:rPr lang="ar-SY" sz="2400" dirty="0" smtClean="0"/>
              <a:t> تنظير القصبات الصلب : لتقييم التشوهات المرافقة ( تلين </a:t>
            </a:r>
            <a:r>
              <a:rPr lang="ar-SY" sz="2400" dirty="0" err="1" smtClean="0"/>
              <a:t>الرغامى</a:t>
            </a:r>
            <a:r>
              <a:rPr lang="ar-SY" sz="2400" dirty="0" smtClean="0"/>
              <a:t>)</a:t>
            </a:r>
          </a:p>
          <a:p>
            <a:pPr>
              <a:buNone/>
            </a:pPr>
            <a:r>
              <a:rPr lang="ar-SY" sz="2400" b="1" u="sng" dirty="0" smtClean="0"/>
              <a:t>العلاج:</a:t>
            </a:r>
            <a:r>
              <a:rPr lang="ar-SY" sz="2400" dirty="0" smtClean="0"/>
              <a:t> 1- المراقبة و الانتظار</a:t>
            </a:r>
            <a:r>
              <a:rPr lang="ar-SA" sz="2400" dirty="0" smtClean="0"/>
              <a:t> – التدبير الدوائي للقلس المعدي </a:t>
            </a:r>
            <a:r>
              <a:rPr lang="ar-SA" sz="2400" dirty="0" err="1" smtClean="0"/>
              <a:t>المريئي</a:t>
            </a:r>
            <a:r>
              <a:rPr lang="ar-SA" sz="2400" dirty="0" smtClean="0"/>
              <a:t> – اعطاء فيتامين د و الكالسيوم 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b="1" u="sng" dirty="0" smtClean="0"/>
              <a:t>2- </a:t>
            </a:r>
            <a:r>
              <a:rPr lang="ar-SY" sz="2400" dirty="0" smtClean="0"/>
              <a:t>التدبير الجراحي : نلجأ </a:t>
            </a:r>
            <a:r>
              <a:rPr lang="ar-SY" sz="2400" dirty="0" err="1" smtClean="0"/>
              <a:t>اليه</a:t>
            </a:r>
            <a:r>
              <a:rPr lang="ar-SY" sz="2400" dirty="0" smtClean="0"/>
              <a:t> في </a:t>
            </a:r>
            <a:r>
              <a:rPr lang="ar-SY" sz="2400" dirty="0" err="1" smtClean="0"/>
              <a:t>الاعراض</a:t>
            </a:r>
            <a:r>
              <a:rPr lang="ar-SY" sz="2400" dirty="0" smtClean="0"/>
              <a:t> الشديدة ولع </a:t>
            </a:r>
            <a:r>
              <a:rPr lang="ar-SY" sz="2400" dirty="0" err="1" smtClean="0"/>
              <a:t>اشكال</a:t>
            </a:r>
            <a:r>
              <a:rPr lang="ar-SY" sz="2400" dirty="0" smtClean="0"/>
              <a:t> مختلفة</a:t>
            </a:r>
            <a:endParaRPr lang="ar-SY" sz="2400" b="1" u="sng" dirty="0" smtClean="0"/>
          </a:p>
          <a:p>
            <a:pPr>
              <a:buNone/>
            </a:pP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flipH="1">
            <a:off x="-1428792" y="1285860"/>
            <a:ext cx="45719" cy="582594"/>
          </a:xfrm>
        </p:spPr>
        <p:txBody>
          <a:bodyPr>
            <a:normAutofit fontScale="90000"/>
          </a:bodyPr>
          <a:lstStyle/>
          <a:p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72067" y="1955973"/>
            <a:ext cx="7408333" cy="4353347"/>
          </a:xfrm>
        </p:spPr>
        <p:txBody>
          <a:bodyPr/>
          <a:lstStyle/>
          <a:p>
            <a:endParaRPr lang="ar-SY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9931" y="3284984"/>
            <a:ext cx="4500594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3429000"/>
            <a:ext cx="3873624" cy="337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err="1" smtClean="0"/>
              <a:t>العنش</a:t>
            </a:r>
            <a:r>
              <a:rPr lang="ar-SY" dirty="0" smtClean="0"/>
              <a:t> الحنجري </a:t>
            </a:r>
            <a:r>
              <a:rPr lang="ar-SY" dirty="0" err="1" smtClean="0"/>
              <a:t>الولادي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dirty="0" smtClean="0"/>
              <a:t>هو أن يبقى غشاء بين الحبلين الصوتيين بقسمها </a:t>
            </a:r>
            <a:r>
              <a:rPr lang="ar-SY" sz="2400" dirty="0" err="1" smtClean="0"/>
              <a:t>الامامي</a:t>
            </a:r>
            <a:r>
              <a:rPr lang="ar-SY" sz="2400" dirty="0" smtClean="0"/>
              <a:t>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مسافة مختلفة مما يسبب بحة وقد يسبب ضيق نفس وقد يكون </a:t>
            </a:r>
            <a:r>
              <a:rPr lang="ar-SY" sz="2400" dirty="0" err="1" smtClean="0"/>
              <a:t>العنش</a:t>
            </a:r>
            <a:r>
              <a:rPr lang="ar-SY" sz="2400" dirty="0" smtClean="0"/>
              <a:t> خفيف </a:t>
            </a:r>
            <a:r>
              <a:rPr lang="ar-SY" sz="2400" dirty="0" err="1" smtClean="0"/>
              <a:t>او</a:t>
            </a:r>
            <a:r>
              <a:rPr lang="ar-SY" sz="2400" dirty="0" smtClean="0"/>
              <a:t> شديد </a:t>
            </a:r>
            <a:r>
              <a:rPr lang="ar-SY" sz="2400" dirty="0" err="1" smtClean="0"/>
              <a:t>او</a:t>
            </a:r>
            <a:r>
              <a:rPr lang="ar-SY" sz="2400" dirty="0" smtClean="0"/>
              <a:t> تام بشكل حلقة مغلقة </a:t>
            </a:r>
          </a:p>
          <a:p>
            <a:pPr>
              <a:buNone/>
            </a:pPr>
            <a:r>
              <a:rPr lang="ar-SY" sz="2400" b="1" u="sng" dirty="0" smtClean="0"/>
              <a:t>التشخيص:</a:t>
            </a:r>
          </a:p>
          <a:p>
            <a:pPr>
              <a:buNone/>
            </a:pPr>
            <a:r>
              <a:rPr lang="ar-SY" sz="2400" dirty="0" smtClean="0"/>
              <a:t>تنظير الحنجرة بالمنظار الليفي المرن بحالة الصحو </a:t>
            </a:r>
            <a:r>
              <a:rPr lang="ar-SY" sz="2400" dirty="0" err="1" smtClean="0"/>
              <a:t>او</a:t>
            </a:r>
            <a:r>
              <a:rPr lang="ar-SY" sz="2400" dirty="0" smtClean="0"/>
              <a:t> بالتنظير المباشر </a:t>
            </a:r>
          </a:p>
          <a:p>
            <a:pPr>
              <a:buNone/>
            </a:pPr>
            <a:r>
              <a:rPr lang="ar-SY" sz="2400" b="1" u="sng" dirty="0" smtClean="0"/>
              <a:t>العلاج:</a:t>
            </a:r>
            <a:r>
              <a:rPr lang="ar-SY" sz="2400" dirty="0" smtClean="0"/>
              <a:t>جراحي بالجراحة </a:t>
            </a:r>
            <a:r>
              <a:rPr lang="ar-SY" sz="2400" dirty="0" err="1" smtClean="0"/>
              <a:t>المجهرية</a:t>
            </a:r>
            <a:r>
              <a:rPr lang="ar-SY" sz="2400" dirty="0" smtClean="0"/>
              <a:t> أو بالليزر </a:t>
            </a:r>
            <a:endParaRPr lang="ar-SY" sz="2400" b="1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124452"/>
            <a:ext cx="4214810" cy="273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الورم الوعائي تحت المزمار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7340" y="2132856"/>
            <a:ext cx="7408333" cy="402676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ar-SA" sz="2400" dirty="0" smtClean="0"/>
              <a:t>تشوه وعائي تكاثري مع فرض تصنع في بطانة </a:t>
            </a:r>
            <a:r>
              <a:rPr lang="ar-SA" sz="2400" dirty="0" err="1" smtClean="0"/>
              <a:t>الاوعيه</a:t>
            </a:r>
            <a:r>
              <a:rPr lang="ar-SA" sz="2400" dirty="0" smtClean="0"/>
              <a:t> </a:t>
            </a:r>
          </a:p>
          <a:p>
            <a:pPr>
              <a:buNone/>
            </a:pPr>
            <a:r>
              <a:rPr lang="ar-SA" dirty="0" smtClean="0"/>
              <a:t>يكون لا عرضيا عند </a:t>
            </a:r>
            <a:r>
              <a:rPr lang="ar-SA" dirty="0" err="1" smtClean="0"/>
              <a:t>الولاده</a:t>
            </a:r>
            <a:r>
              <a:rPr lang="ar-SA" dirty="0" smtClean="0"/>
              <a:t> و يتطور الصرير خلال الاسابيع الاولى من الحياه </a:t>
            </a:r>
            <a:endParaRPr lang="ar-SA" sz="2400" dirty="0" smtClean="0"/>
          </a:p>
          <a:p>
            <a:pPr>
              <a:buNone/>
            </a:pPr>
            <a:r>
              <a:rPr lang="ar-SY" sz="2400" dirty="0" smtClean="0"/>
              <a:t>تؤدي الى </a:t>
            </a:r>
            <a:r>
              <a:rPr lang="ar-SA" sz="2400" dirty="0" smtClean="0"/>
              <a:t>صرير</a:t>
            </a:r>
            <a:r>
              <a:rPr lang="ar-SY" sz="2400" dirty="0" smtClean="0"/>
              <a:t>شهيقي </a:t>
            </a:r>
            <a:r>
              <a:rPr lang="ar-SA" sz="2400" dirty="0" smtClean="0"/>
              <a:t>زفيري ( ثنائي الطور ) مع اعراض زلة تنفسية </a:t>
            </a:r>
            <a:r>
              <a:rPr lang="ar-SY" sz="2400" dirty="0" smtClean="0"/>
              <a:t>ولا توجد بحة في الصوت يظهر الورم مبكرا و يؤثر على تغذية الطفل </a:t>
            </a:r>
          </a:p>
          <a:p>
            <a:pPr>
              <a:buNone/>
            </a:pPr>
            <a:r>
              <a:rPr lang="ar-SY" sz="2400" dirty="0" smtClean="0"/>
              <a:t>شائع عند </a:t>
            </a:r>
            <a:r>
              <a:rPr lang="ar-SY" sz="2400" dirty="0" err="1" smtClean="0"/>
              <a:t>الاطفال</a:t>
            </a:r>
            <a:r>
              <a:rPr lang="ar-SY" sz="2400" dirty="0" smtClean="0"/>
              <a:t> يصيب </a:t>
            </a:r>
            <a:r>
              <a:rPr lang="ar-SY" sz="2400" dirty="0" err="1" smtClean="0"/>
              <a:t>الاناث</a:t>
            </a:r>
            <a:r>
              <a:rPr lang="ar-SY" sz="2400" dirty="0" smtClean="0"/>
              <a:t> </a:t>
            </a:r>
            <a:r>
              <a:rPr lang="ar-SY" sz="2400" dirty="0" err="1" smtClean="0"/>
              <a:t>اكثر</a:t>
            </a:r>
            <a:r>
              <a:rPr lang="ar-SY" sz="2400" dirty="0" smtClean="0"/>
              <a:t> من الذكور </a:t>
            </a:r>
          </a:p>
          <a:p>
            <a:pPr>
              <a:buNone/>
            </a:pPr>
            <a:r>
              <a:rPr lang="ar-SY" sz="2400" dirty="0" smtClean="0"/>
              <a:t>يترافق بتشوهات وعائية جلدية في 50% من الحالات </a:t>
            </a:r>
          </a:p>
          <a:p>
            <a:pPr>
              <a:buNone/>
            </a:pPr>
            <a:r>
              <a:rPr lang="ar-SY" sz="2400" b="1" u="sng" dirty="0" smtClean="0"/>
              <a:t>التشخيص:</a:t>
            </a:r>
          </a:p>
          <a:p>
            <a:pPr>
              <a:buNone/>
            </a:pPr>
            <a:r>
              <a:rPr lang="ar-SY" sz="2400" dirty="0" smtClean="0"/>
              <a:t>تنظير الحنجرة المباشر ورؤية الورم الوعائي تحت المزمار </a:t>
            </a:r>
          </a:p>
          <a:p>
            <a:pPr>
              <a:buNone/>
            </a:pPr>
            <a:r>
              <a:rPr lang="ar-SY" sz="2400" dirty="0" smtClean="0"/>
              <a:t>التصوير بالطبقي المحوري </a:t>
            </a:r>
            <a:r>
              <a:rPr lang="ar-SY" sz="2400" dirty="0" err="1" smtClean="0"/>
              <a:t>او</a:t>
            </a:r>
            <a:r>
              <a:rPr lang="ar-SY" sz="2400" dirty="0" smtClean="0"/>
              <a:t> الرنين المغناطيسي</a:t>
            </a:r>
          </a:p>
          <a:p>
            <a:pPr>
              <a:buNone/>
            </a:pPr>
            <a:r>
              <a:rPr lang="ar-SY" sz="2400" b="1" u="sng" dirty="0" smtClean="0"/>
              <a:t>العلاج:</a:t>
            </a:r>
          </a:p>
          <a:p>
            <a:pPr>
              <a:buNone/>
            </a:pPr>
            <a:r>
              <a:rPr lang="ar-SY" sz="2400" u="sng" dirty="0" smtClean="0"/>
              <a:t>دوائيا:</a:t>
            </a:r>
            <a:r>
              <a:rPr lang="ar-SY" sz="2400" dirty="0" err="1" smtClean="0"/>
              <a:t>ستيروئيدات</a:t>
            </a:r>
            <a:r>
              <a:rPr lang="ar-SY" sz="2400" dirty="0" smtClean="0"/>
              <a:t> </a:t>
            </a:r>
            <a:r>
              <a:rPr lang="ar-SY" sz="2400" dirty="0" err="1" smtClean="0"/>
              <a:t>جهازية</a:t>
            </a:r>
            <a:r>
              <a:rPr lang="ar-SY" sz="2400" dirty="0" smtClean="0"/>
              <a:t> </a:t>
            </a:r>
            <a:r>
              <a:rPr lang="ar-SY" sz="2400" dirty="0" err="1" smtClean="0"/>
              <a:t>او</a:t>
            </a:r>
            <a:r>
              <a:rPr lang="ar-SY" sz="2400" dirty="0" smtClean="0"/>
              <a:t> </a:t>
            </a:r>
            <a:r>
              <a:rPr lang="ar-SY" sz="2400" dirty="0" err="1" smtClean="0"/>
              <a:t>حقنل</a:t>
            </a:r>
            <a:r>
              <a:rPr lang="ar-SY" sz="2400" dirty="0" smtClean="0"/>
              <a:t> ضمن الآفة</a:t>
            </a:r>
          </a:p>
          <a:p>
            <a:pPr>
              <a:buNone/>
            </a:pPr>
            <a:r>
              <a:rPr lang="ar-SY" sz="2400" dirty="0" smtClean="0"/>
              <a:t>      </a:t>
            </a:r>
            <a:r>
              <a:rPr lang="ar-SY" sz="2400" dirty="0" err="1" smtClean="0"/>
              <a:t>الانترفيرون</a:t>
            </a:r>
            <a:r>
              <a:rPr lang="ar-SY" sz="2400" dirty="0" smtClean="0"/>
              <a:t> </a:t>
            </a:r>
            <a:r>
              <a:rPr lang="ar-SY" sz="2400" dirty="0" err="1" smtClean="0"/>
              <a:t>الفا</a:t>
            </a:r>
            <a:r>
              <a:rPr lang="ar-SY" sz="2400" dirty="0" smtClean="0"/>
              <a:t> 2 </a:t>
            </a:r>
          </a:p>
          <a:p>
            <a:pPr>
              <a:buNone/>
            </a:pPr>
            <a:r>
              <a:rPr lang="ar-SY" sz="2400" dirty="0" smtClean="0"/>
              <a:t>حاصرات بيتا ( </a:t>
            </a:r>
            <a:r>
              <a:rPr lang="ar-SY" sz="2400" dirty="0" err="1" smtClean="0"/>
              <a:t>بروبرانولول</a:t>
            </a:r>
            <a:r>
              <a:rPr lang="ar-SY" sz="2400" dirty="0" smtClean="0"/>
              <a:t>) </a:t>
            </a:r>
          </a:p>
          <a:p>
            <a:pPr>
              <a:buNone/>
            </a:pPr>
            <a:r>
              <a:rPr lang="ar-SY" sz="2400" dirty="0" err="1" smtClean="0"/>
              <a:t>بليومايسين</a:t>
            </a:r>
            <a:r>
              <a:rPr lang="ar-SY" sz="2400" dirty="0" smtClean="0"/>
              <a:t>( مضاد تكاثر) </a:t>
            </a:r>
          </a:p>
          <a:p>
            <a:pPr>
              <a:buNone/>
            </a:pPr>
            <a:r>
              <a:rPr lang="ar-SY" sz="2400" u="sng" dirty="0" smtClean="0"/>
              <a:t>جراحيا:</a:t>
            </a:r>
            <a:r>
              <a:rPr lang="ar-SY" sz="2400" dirty="0" smtClean="0"/>
              <a:t> </a:t>
            </a:r>
            <a:r>
              <a:rPr lang="ar-SY" sz="2400" dirty="0" err="1" smtClean="0"/>
              <a:t>خزع</a:t>
            </a:r>
            <a:r>
              <a:rPr lang="ar-SY" sz="2400" dirty="0" smtClean="0"/>
              <a:t> </a:t>
            </a:r>
            <a:r>
              <a:rPr lang="ar-SY" sz="2400" dirty="0" err="1" smtClean="0"/>
              <a:t>الرغامى</a:t>
            </a:r>
            <a:r>
              <a:rPr lang="ar-SY" sz="2400" dirty="0" smtClean="0"/>
              <a:t> و انتظار التراجع العفوي , استئصال بالليزر , الاستئصال الجراحي </a:t>
            </a:r>
            <a:endParaRPr lang="ar-SY" sz="2400" u="sng" dirty="0" smtClean="0"/>
          </a:p>
          <a:p>
            <a:pPr>
              <a:buNone/>
            </a:pPr>
            <a:endParaRPr lang="ar-SY" sz="2400" u="sng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01586"/>
            <a:ext cx="19432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سوء التصويت الوظيفي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ar-SY" sz="2400" b="1" dirty="0" smtClean="0"/>
              <a:t>1-التصويت بالحبل الكاذب </a:t>
            </a:r>
            <a:r>
              <a:rPr lang="ar-SY" sz="2400" dirty="0" smtClean="0"/>
              <a:t>: الحبلان الصوتيان الكاذبان في الحالة العادية لا يتحركان </a:t>
            </a:r>
            <a:r>
              <a:rPr lang="ar-SY" sz="2400" dirty="0" err="1" smtClean="0"/>
              <a:t>اثناء</a:t>
            </a:r>
            <a:r>
              <a:rPr lang="ar-SY" sz="2400" dirty="0" smtClean="0"/>
              <a:t> التصويت </a:t>
            </a:r>
          </a:p>
          <a:p>
            <a:pPr>
              <a:buNone/>
            </a:pPr>
            <a:r>
              <a:rPr lang="ar-SY" sz="2400" dirty="0" err="1" smtClean="0"/>
              <a:t>اما</a:t>
            </a:r>
            <a:r>
              <a:rPr lang="ar-SY" sz="2400" dirty="0" smtClean="0"/>
              <a:t> في هذه الحالة </a:t>
            </a:r>
            <a:r>
              <a:rPr lang="ar-SY" sz="2400" dirty="0" err="1" smtClean="0"/>
              <a:t>فاثناء</a:t>
            </a:r>
            <a:r>
              <a:rPr lang="ar-SY" sz="2400" dirty="0" smtClean="0"/>
              <a:t> التصويت يقتربان من بعضهما فتحدث بحة مترددة </a:t>
            </a:r>
          </a:p>
          <a:p>
            <a:pPr>
              <a:buNone/>
            </a:pPr>
            <a:r>
              <a:rPr lang="ar-SY" sz="2400" dirty="0" smtClean="0"/>
              <a:t>2</a:t>
            </a:r>
            <a:r>
              <a:rPr lang="ar-SY" sz="2400" b="1" dirty="0" smtClean="0"/>
              <a:t>- فقد الصوت </a:t>
            </a:r>
            <a:r>
              <a:rPr lang="ar-SY" sz="2400" b="1" dirty="0" err="1" smtClean="0"/>
              <a:t>الهستريائي</a:t>
            </a:r>
            <a:r>
              <a:rPr lang="ar-SY" sz="2400" b="1" dirty="0" smtClean="0"/>
              <a:t> :</a:t>
            </a:r>
          </a:p>
          <a:p>
            <a:pPr>
              <a:buNone/>
            </a:pPr>
            <a:r>
              <a:rPr lang="ar-SY" sz="2400" dirty="0" smtClean="0"/>
              <a:t>حيث يفقد المريض قدرته على التصويت عادة فجأة بعد التعرض للشدة النفسية</a:t>
            </a:r>
          </a:p>
          <a:p>
            <a:pPr>
              <a:buNone/>
            </a:pPr>
            <a:r>
              <a:rPr lang="ar-SY" sz="2400" dirty="0" smtClean="0"/>
              <a:t>لا يحال المريض التصويت </a:t>
            </a:r>
          </a:p>
          <a:p>
            <a:pPr>
              <a:buNone/>
            </a:pPr>
            <a:r>
              <a:rPr lang="ar-SY" sz="2400" u="sng" dirty="0" smtClean="0"/>
              <a:t>بالفحص: </a:t>
            </a:r>
            <a:r>
              <a:rPr lang="ar-SY" sz="2400" dirty="0" smtClean="0"/>
              <a:t>نجد </a:t>
            </a:r>
            <a:r>
              <a:rPr lang="ar-SY" sz="2400" dirty="0" err="1" smtClean="0"/>
              <a:t>ان</a:t>
            </a:r>
            <a:r>
              <a:rPr lang="ar-SY" sz="2400" dirty="0" smtClean="0"/>
              <a:t> الحبلين الصوتيين طبيعيين بالمنظر </a:t>
            </a:r>
            <a:r>
              <a:rPr lang="ar-SY" sz="2400" dirty="0" err="1" smtClean="0"/>
              <a:t>انما</a:t>
            </a:r>
            <a:r>
              <a:rPr lang="ar-SY" sz="2400" dirty="0" smtClean="0"/>
              <a:t> </a:t>
            </a:r>
            <a:r>
              <a:rPr lang="ar-SY" sz="2400" dirty="0" err="1" smtClean="0"/>
              <a:t>اذا</a:t>
            </a:r>
            <a:r>
              <a:rPr lang="ar-SY" sz="2400" dirty="0" smtClean="0"/>
              <a:t> طلب من المريض لفظ كلمة (آه) فانه لا يحاول تقريب الحبلين الصوتيين ويكون السعال طبيعي وهذا فرق واضح بين هذه الحالة </a:t>
            </a:r>
            <a:r>
              <a:rPr lang="ar-SY" sz="2400" dirty="0" err="1" smtClean="0"/>
              <a:t>و</a:t>
            </a:r>
            <a:r>
              <a:rPr lang="ar-SY" sz="2400" dirty="0" smtClean="0"/>
              <a:t> بين الشلل حيث يكون السعال أبح </a:t>
            </a:r>
          </a:p>
          <a:p>
            <a:pPr>
              <a:buNone/>
            </a:pPr>
            <a:r>
              <a:rPr lang="ar-SY" sz="2400" i="1" u="sng" dirty="0" smtClean="0"/>
              <a:t>العلاج: </a:t>
            </a:r>
            <a:r>
              <a:rPr lang="ar-SY" sz="2400" dirty="0" smtClean="0"/>
              <a:t>تكون بالفحص الجدي </a:t>
            </a:r>
            <a:r>
              <a:rPr lang="ar-SY" sz="2400" dirty="0" err="1" smtClean="0"/>
              <a:t>و</a:t>
            </a:r>
            <a:r>
              <a:rPr lang="ar-SY" sz="2400" dirty="0" smtClean="0"/>
              <a:t> </a:t>
            </a:r>
            <a:r>
              <a:rPr lang="ar-SY" sz="2400" dirty="0" err="1" smtClean="0"/>
              <a:t>بتطمين</a:t>
            </a:r>
            <a:r>
              <a:rPr lang="ar-SY" sz="2400" dirty="0" smtClean="0"/>
              <a:t> المريض </a:t>
            </a:r>
            <a:r>
              <a:rPr lang="ar-SY" sz="2400" dirty="0" err="1" smtClean="0"/>
              <a:t>و</a:t>
            </a:r>
            <a:r>
              <a:rPr lang="ar-SY" sz="2400" dirty="0" smtClean="0"/>
              <a:t> </a:t>
            </a:r>
            <a:r>
              <a:rPr lang="ar-SY" sz="2400" dirty="0" err="1" smtClean="0"/>
              <a:t>باحداث</a:t>
            </a:r>
            <a:r>
              <a:rPr lang="ar-SY" sz="2400" dirty="0" smtClean="0"/>
              <a:t> السعال عنده للتأكد انه يجيد التصويت </a:t>
            </a:r>
          </a:p>
          <a:p>
            <a:pPr>
              <a:buNone/>
            </a:pPr>
            <a:r>
              <a:rPr lang="ar-SY" sz="2400" b="1" dirty="0" smtClean="0"/>
              <a:t>3- السعال التشنجي: </a:t>
            </a:r>
            <a:r>
              <a:rPr lang="ar-SY" sz="2400" dirty="0" smtClean="0"/>
              <a:t>وهو سعال حنجري جاف ليس له ما يبرره يقصد منه لفت الانتباه يصيب </a:t>
            </a:r>
            <a:r>
              <a:rPr lang="ar-SY" sz="2400" dirty="0" err="1" smtClean="0"/>
              <a:t>الاطفال</a:t>
            </a:r>
            <a:r>
              <a:rPr lang="ar-SY" sz="2400" dirty="0" smtClean="0"/>
              <a:t> كما يصيب الكبار </a:t>
            </a:r>
            <a:r>
              <a:rPr lang="ar-SY" sz="2400" dirty="0" err="1" smtClean="0"/>
              <a:t>و</a:t>
            </a:r>
            <a:r>
              <a:rPr lang="ar-SY" sz="2400" dirty="0" smtClean="0"/>
              <a:t> يستمر فترة طويلة </a:t>
            </a:r>
            <a:r>
              <a:rPr lang="ar-SY" sz="2400" dirty="0" err="1" smtClean="0"/>
              <a:t>و</a:t>
            </a:r>
            <a:r>
              <a:rPr lang="ar-SY" sz="2400" dirty="0" smtClean="0"/>
              <a:t> يشكو منه المريض كثيرا </a:t>
            </a:r>
          </a:p>
          <a:p>
            <a:pPr>
              <a:buNone/>
            </a:pPr>
            <a:r>
              <a:rPr lang="ar-SY" sz="2400" u="sng" dirty="0" smtClean="0"/>
              <a:t>العلاج: </a:t>
            </a:r>
            <a:r>
              <a:rPr lang="ar-SY" sz="2400" dirty="0" smtClean="0"/>
              <a:t>بالفحص الجيد </a:t>
            </a:r>
            <a:r>
              <a:rPr lang="ar-SY" sz="2400" dirty="0" err="1" smtClean="0"/>
              <a:t>و</a:t>
            </a:r>
            <a:r>
              <a:rPr lang="ar-SY" sz="2400" dirty="0" smtClean="0"/>
              <a:t> </a:t>
            </a:r>
            <a:r>
              <a:rPr lang="ar-SY" sz="2400" dirty="0" err="1" smtClean="0"/>
              <a:t>تطمين</a:t>
            </a:r>
            <a:r>
              <a:rPr lang="ar-SY" sz="2400" dirty="0" smtClean="0"/>
              <a:t> المريض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الطلب منه </a:t>
            </a:r>
            <a:r>
              <a:rPr lang="ar-SY" sz="2400" dirty="0" err="1" smtClean="0"/>
              <a:t>ان</a:t>
            </a:r>
            <a:r>
              <a:rPr lang="ar-SY" sz="2400" dirty="0" smtClean="0"/>
              <a:t> يقاوم الشعور بالحاجة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السعال </a:t>
            </a:r>
            <a:endParaRPr lang="ar-SY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أورام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ar-SY" sz="2400" b="1" u="sng" dirty="0" smtClean="0"/>
              <a:t>الأورام الخبيثة:</a:t>
            </a:r>
          </a:p>
          <a:p>
            <a:pPr>
              <a:buNone/>
            </a:pPr>
            <a:r>
              <a:rPr lang="ar-SY" sz="2400" b="1" dirty="0" smtClean="0"/>
              <a:t>الأسباب </a:t>
            </a:r>
            <a:r>
              <a:rPr lang="ar-SY" sz="2400" b="1" dirty="0" err="1" smtClean="0"/>
              <a:t>المهيئة</a:t>
            </a:r>
            <a:r>
              <a:rPr lang="ar-SY" sz="2400" b="1" dirty="0" smtClean="0"/>
              <a:t>:</a:t>
            </a:r>
          </a:p>
          <a:p>
            <a:pPr>
              <a:buNone/>
            </a:pPr>
            <a:r>
              <a:rPr lang="ar-SY" sz="2400" u="sng" dirty="0" smtClean="0"/>
              <a:t>السن:</a:t>
            </a:r>
            <a:r>
              <a:rPr lang="ar-SY" sz="2400" dirty="0" smtClean="0"/>
              <a:t>غالبا فوق سن </a:t>
            </a:r>
            <a:r>
              <a:rPr lang="ar-SY" sz="2400" dirty="0" err="1" smtClean="0"/>
              <a:t>ال</a:t>
            </a:r>
            <a:r>
              <a:rPr lang="ar-SY" sz="2400" dirty="0" smtClean="0"/>
              <a:t> 40 </a:t>
            </a:r>
          </a:p>
          <a:p>
            <a:pPr>
              <a:buNone/>
            </a:pPr>
            <a:r>
              <a:rPr lang="ar-SY" sz="2400" u="sng" dirty="0" smtClean="0"/>
              <a:t>الجنس:</a:t>
            </a:r>
            <a:r>
              <a:rPr lang="ar-SY" sz="2400" dirty="0" smtClean="0"/>
              <a:t>الذكور </a:t>
            </a:r>
            <a:r>
              <a:rPr lang="ar-SY" sz="2400" dirty="0" err="1" smtClean="0"/>
              <a:t>اكثر</a:t>
            </a:r>
            <a:r>
              <a:rPr lang="ar-SY" sz="2400" dirty="0" smtClean="0"/>
              <a:t> من الاناث10\1</a:t>
            </a:r>
          </a:p>
          <a:p>
            <a:pPr>
              <a:buNone/>
            </a:pPr>
            <a:r>
              <a:rPr lang="ar-SY" sz="2400" u="sng" dirty="0" smtClean="0"/>
              <a:t>التدخين:</a:t>
            </a:r>
            <a:r>
              <a:rPr lang="ar-SY" sz="2400" dirty="0" smtClean="0"/>
              <a:t>عامل أكيد في </a:t>
            </a:r>
            <a:r>
              <a:rPr lang="ar-SY" sz="2400" dirty="0" err="1" smtClean="0"/>
              <a:t>احداث</a:t>
            </a:r>
            <a:r>
              <a:rPr lang="ar-SY" sz="2400" dirty="0" smtClean="0"/>
              <a:t> سرطان الحنجرة </a:t>
            </a:r>
          </a:p>
          <a:p>
            <a:pPr>
              <a:buNone/>
            </a:pPr>
            <a:r>
              <a:rPr lang="ar-SY" sz="2400" u="sng" dirty="0" smtClean="0"/>
              <a:t>نسبة الحدوث: </a:t>
            </a:r>
          </a:p>
          <a:p>
            <a:pPr>
              <a:buNone/>
            </a:pPr>
            <a:r>
              <a:rPr lang="ar-SY" sz="2400" b="1" dirty="0" smtClean="0"/>
              <a:t>سرطان المزمار</a:t>
            </a:r>
            <a:r>
              <a:rPr lang="ar-SY" sz="2400" dirty="0" smtClean="0"/>
              <a:t>( الحبل الصوتي)60% وهو الأكثر شيوعا </a:t>
            </a:r>
          </a:p>
          <a:p>
            <a:pPr>
              <a:buNone/>
            </a:pPr>
            <a:r>
              <a:rPr lang="ar-SY" sz="2400" b="1" dirty="0" smtClean="0"/>
              <a:t>سرطان فوق المزمار </a:t>
            </a:r>
            <a:r>
              <a:rPr lang="ar-SY" sz="2400" dirty="0" smtClean="0"/>
              <a:t>35%-40%</a:t>
            </a:r>
          </a:p>
          <a:p>
            <a:pPr>
              <a:buNone/>
            </a:pPr>
            <a:r>
              <a:rPr lang="ar-SY" sz="2400" b="1" dirty="0" smtClean="0"/>
              <a:t>سرطان تحت المزمار </a:t>
            </a:r>
            <a:r>
              <a:rPr lang="ar-SY" sz="2400" dirty="0" smtClean="0"/>
              <a:t>1% - 5% نادر وسيء </a:t>
            </a:r>
            <a:r>
              <a:rPr lang="ar-SY" sz="2400" dirty="0" err="1" smtClean="0"/>
              <a:t>الانذار</a:t>
            </a:r>
            <a:r>
              <a:rPr lang="ar-SY" sz="2400" dirty="0" smtClean="0"/>
              <a:t> </a:t>
            </a:r>
          </a:p>
          <a:p>
            <a:pPr>
              <a:buNone/>
            </a:pPr>
            <a:endParaRPr lang="ar-SY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71480"/>
            <a:ext cx="2786081" cy="607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سرطان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ar-SY" sz="2400" b="1" i="1" u="sng" dirty="0" smtClean="0"/>
              <a:t>التشريح المرضي:</a:t>
            </a:r>
          </a:p>
          <a:p>
            <a:pPr>
              <a:buNone/>
            </a:pPr>
            <a:r>
              <a:rPr lang="ar-SY" sz="2400" dirty="0" smtClean="0"/>
              <a:t>90% - 95% من سرطانات الحنجرة هي من النوع الشائك الخلايا </a:t>
            </a:r>
          </a:p>
          <a:p>
            <a:pPr>
              <a:buNone/>
            </a:pPr>
            <a:r>
              <a:rPr lang="ar-SY" sz="2400" dirty="0" err="1" smtClean="0"/>
              <a:t>اكثر</a:t>
            </a:r>
            <a:r>
              <a:rPr lang="ar-SY" sz="2400" dirty="0" smtClean="0"/>
              <a:t> أماكن الحنجرة </a:t>
            </a:r>
            <a:r>
              <a:rPr lang="ar-SY" sz="2400" dirty="0" err="1" smtClean="0"/>
              <a:t>اصابة</a:t>
            </a:r>
            <a:r>
              <a:rPr lang="ar-SY" sz="2400" dirty="0" smtClean="0"/>
              <a:t> بالسرطان هو الحبل الصوتي في نصفه </a:t>
            </a:r>
            <a:r>
              <a:rPr lang="ar-SY" sz="2400" dirty="0" err="1" smtClean="0"/>
              <a:t>الامامي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وقد ينشأ على </a:t>
            </a:r>
            <a:r>
              <a:rPr lang="ar-SY" sz="2400" dirty="0" err="1" smtClean="0"/>
              <a:t>اماكن</a:t>
            </a:r>
            <a:r>
              <a:rPr lang="ar-SY" sz="2400" dirty="0" smtClean="0"/>
              <a:t> </a:t>
            </a:r>
            <a:r>
              <a:rPr lang="ar-SY" sz="2400" dirty="0" err="1" smtClean="0"/>
              <a:t>اخرى</a:t>
            </a:r>
            <a:r>
              <a:rPr lang="ar-SY" sz="2400" dirty="0" smtClean="0"/>
              <a:t> في الحنجرة سواء تحت المزمار </a:t>
            </a:r>
            <a:r>
              <a:rPr lang="ar-SY" sz="2400" dirty="0" err="1" smtClean="0"/>
              <a:t>او</a:t>
            </a:r>
            <a:r>
              <a:rPr lang="ar-SY" sz="2400" dirty="0" smtClean="0"/>
              <a:t> فوق المزمار </a:t>
            </a:r>
          </a:p>
          <a:p>
            <a:pPr>
              <a:buNone/>
            </a:pPr>
            <a:r>
              <a:rPr lang="ar-SY" sz="2400" dirty="0" smtClean="0"/>
              <a:t>يختلف منظره </a:t>
            </a:r>
            <a:r>
              <a:rPr lang="ar-SY" sz="2400" dirty="0" err="1" smtClean="0"/>
              <a:t>العياني</a:t>
            </a:r>
            <a:r>
              <a:rPr lang="ar-SY" sz="2400" dirty="0" smtClean="0"/>
              <a:t> حسب المرحلة التي يشاهد فيها </a:t>
            </a:r>
          </a:p>
          <a:p>
            <a:pPr>
              <a:buNone/>
            </a:pPr>
            <a:r>
              <a:rPr lang="ar-SY" sz="2400" dirty="0" smtClean="0"/>
              <a:t>هناك آفات قبل سرطانية تبدو بطلاوة بيضاء </a:t>
            </a:r>
            <a:r>
              <a:rPr lang="ar-SY" sz="2400" dirty="0" err="1" smtClean="0"/>
              <a:t>او</a:t>
            </a:r>
            <a:r>
              <a:rPr lang="ar-SY" sz="2400" dirty="0" smtClean="0"/>
              <a:t> فرط تقرن </a:t>
            </a:r>
          </a:p>
          <a:p>
            <a:pPr>
              <a:buNone/>
            </a:pPr>
            <a:r>
              <a:rPr lang="ar-SY" sz="2400" dirty="0" smtClean="0"/>
              <a:t>السرطان في </a:t>
            </a:r>
            <a:r>
              <a:rPr lang="ar-SY" sz="2400" b="1" i="1" dirty="0" smtClean="0"/>
              <a:t>مرحلته </a:t>
            </a:r>
            <a:r>
              <a:rPr lang="ar-SY" sz="2400" b="1" i="1" dirty="0" err="1" smtClean="0"/>
              <a:t>الاولى</a:t>
            </a:r>
            <a:r>
              <a:rPr lang="ar-SY" sz="2400" b="1" i="1" dirty="0" smtClean="0"/>
              <a:t> </a:t>
            </a:r>
            <a:r>
              <a:rPr lang="ar-SY" sz="2400" dirty="0" smtClean="0"/>
              <a:t>يبدو بشكل قرحة صغيرة سطحية على الحبل الصوتي </a:t>
            </a:r>
          </a:p>
          <a:p>
            <a:pPr>
              <a:buNone/>
            </a:pPr>
            <a:r>
              <a:rPr lang="ar-SY" sz="2400" dirty="0" smtClean="0"/>
              <a:t>والحبل مازال متحركا </a:t>
            </a:r>
          </a:p>
          <a:p>
            <a:pPr>
              <a:buNone/>
            </a:pPr>
            <a:r>
              <a:rPr lang="ar-SY" sz="2400" dirty="0" smtClean="0"/>
              <a:t>وفي </a:t>
            </a:r>
            <a:r>
              <a:rPr lang="ar-SY" sz="2400" b="1" dirty="0" smtClean="0"/>
              <a:t>مرحلة متقدمة </a:t>
            </a:r>
            <a:r>
              <a:rPr lang="ar-SY" sz="2400" dirty="0" smtClean="0"/>
              <a:t>يكبر الورم المتقرح ويثبت الحبل الصوتي </a:t>
            </a:r>
          </a:p>
          <a:p>
            <a:pPr>
              <a:buNone/>
            </a:pPr>
            <a:r>
              <a:rPr lang="ar-SY" sz="2400" b="1" dirty="0" smtClean="0"/>
              <a:t>وفي مرحلة متقدمة </a:t>
            </a:r>
            <a:r>
              <a:rPr lang="ar-SY" sz="2400" b="1" dirty="0" err="1" smtClean="0"/>
              <a:t>اكثر</a:t>
            </a:r>
            <a:r>
              <a:rPr lang="ar-SY" sz="2400" b="1" dirty="0" smtClean="0"/>
              <a:t> </a:t>
            </a:r>
            <a:r>
              <a:rPr lang="ar-SY" sz="2400" dirty="0" smtClean="0"/>
              <a:t>يكبر الورم ويصعب معرفة مكان حدوثه </a:t>
            </a:r>
            <a:endParaRPr lang="ar-SY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سرطان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643050"/>
            <a:ext cx="3905259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71612"/>
            <a:ext cx="4214842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سرطان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ar-SY" sz="2400" b="1" i="1" u="sng" dirty="0" err="1" smtClean="0"/>
              <a:t>النزح</a:t>
            </a:r>
            <a:r>
              <a:rPr lang="ar-SY" sz="2400" b="1" i="1" u="sng" dirty="0" smtClean="0"/>
              <a:t> اللمفاوي:</a:t>
            </a:r>
          </a:p>
          <a:p>
            <a:pPr>
              <a:buNone/>
            </a:pPr>
            <a:r>
              <a:rPr lang="ar-SY" sz="2400" dirty="0" smtClean="0"/>
              <a:t>العقد </a:t>
            </a:r>
            <a:r>
              <a:rPr lang="ar-SY" sz="2400" dirty="0" err="1" smtClean="0"/>
              <a:t>البلغمية</a:t>
            </a:r>
            <a:r>
              <a:rPr lang="ar-SY" sz="2400" dirty="0" smtClean="0"/>
              <a:t> التي ينتقل </a:t>
            </a:r>
            <a:r>
              <a:rPr lang="ar-SY" sz="2400" dirty="0" err="1" smtClean="0"/>
              <a:t>اليها</a:t>
            </a:r>
            <a:r>
              <a:rPr lang="ar-SY" sz="2400" dirty="0" smtClean="0"/>
              <a:t> السرطان في الحنجرة هي سلسلة </a:t>
            </a:r>
            <a:r>
              <a:rPr lang="ar-SY" sz="2400" dirty="0" err="1" smtClean="0"/>
              <a:t>الوداجي</a:t>
            </a:r>
            <a:r>
              <a:rPr lang="ar-SY" sz="2400" dirty="0" smtClean="0"/>
              <a:t> الباطن </a:t>
            </a:r>
          </a:p>
          <a:p>
            <a:pPr>
              <a:buNone/>
            </a:pPr>
            <a:r>
              <a:rPr lang="ar-SY" sz="2400" dirty="0" smtClean="0"/>
              <a:t>وخاصة في قسمه المتوسط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العلوي </a:t>
            </a:r>
          </a:p>
          <a:p>
            <a:pPr>
              <a:buNone/>
            </a:pPr>
            <a:r>
              <a:rPr lang="ar-SY" sz="2400" dirty="0" smtClean="0"/>
              <a:t>الانتقالات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العقد هي </a:t>
            </a:r>
            <a:r>
              <a:rPr lang="ar-SY" sz="2400" b="1" dirty="0" smtClean="0"/>
              <a:t>متأخرة</a:t>
            </a:r>
            <a:r>
              <a:rPr lang="ar-SY" sz="2400" dirty="0" smtClean="0"/>
              <a:t> في سرطان الحبل الصوتي ( يعزى ذلك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فقر التروية اللمفاوية للحبلين الصوتيين) </a:t>
            </a:r>
          </a:p>
          <a:p>
            <a:pPr>
              <a:buNone/>
            </a:pPr>
            <a:r>
              <a:rPr lang="ar-SY" sz="2400" dirty="0" smtClean="0"/>
              <a:t>و</a:t>
            </a:r>
            <a:r>
              <a:rPr lang="ar-SY" sz="2400" b="1" dirty="0" smtClean="0"/>
              <a:t>باكرة</a:t>
            </a:r>
            <a:r>
              <a:rPr lang="ar-SY" sz="2400" dirty="0" smtClean="0"/>
              <a:t> في السرطان فوق </a:t>
            </a:r>
            <a:r>
              <a:rPr lang="ar-SY" sz="2400" dirty="0" err="1" smtClean="0"/>
              <a:t>او</a:t>
            </a:r>
            <a:r>
              <a:rPr lang="ar-SY" sz="2400" dirty="0" smtClean="0"/>
              <a:t> تحت المزمار </a:t>
            </a:r>
          </a:p>
          <a:p>
            <a:pPr>
              <a:buNone/>
            </a:pPr>
            <a:r>
              <a:rPr lang="ar-SY" sz="2400" u="sng" dirty="0" smtClean="0"/>
              <a:t>الانتقالات البعيدة:</a:t>
            </a:r>
            <a:r>
              <a:rPr lang="ar-SY" sz="2400" dirty="0" smtClean="0"/>
              <a:t>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الرئتين </a:t>
            </a:r>
            <a:r>
              <a:rPr lang="ar-SY" sz="2400" dirty="0" err="1" smtClean="0"/>
              <a:t>و</a:t>
            </a:r>
            <a:r>
              <a:rPr lang="ar-SY" sz="2400" dirty="0" smtClean="0"/>
              <a:t> غيرها هي نادرة جدا في سرطانات الحنجرة </a:t>
            </a:r>
          </a:p>
          <a:p>
            <a:pPr>
              <a:buNone/>
            </a:pPr>
            <a:r>
              <a:rPr lang="ar-SY" sz="2400" dirty="0" smtClean="0"/>
              <a:t>الغالبية العظمى من سرطانات الحنجرة </a:t>
            </a:r>
            <a:r>
              <a:rPr lang="ar-SY" sz="2400" u="sng" dirty="0" smtClean="0"/>
              <a:t>هي من نوع </a:t>
            </a:r>
            <a:r>
              <a:rPr lang="ar-SY" sz="2400" u="sng" dirty="0" err="1" smtClean="0"/>
              <a:t>الابتليوما</a:t>
            </a:r>
            <a:r>
              <a:rPr lang="ar-SY" sz="2400" u="sng" dirty="0" smtClean="0"/>
              <a:t> الشائكة الخلايا </a:t>
            </a:r>
          </a:p>
          <a:p>
            <a:pPr>
              <a:buNone/>
            </a:pPr>
            <a:r>
              <a:rPr lang="ar-SY" sz="2400" dirty="0" smtClean="0"/>
              <a:t>بدرجات تميز مختلفة – تقسم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4 درجات </a:t>
            </a:r>
          </a:p>
          <a:p>
            <a:pPr>
              <a:buNone/>
            </a:pPr>
            <a:r>
              <a:rPr lang="ar-SY" sz="2400" dirty="0" smtClean="0"/>
              <a:t>تصنف سرطانات الحنجرة بحسب كبر الآفة </a:t>
            </a:r>
            <a:r>
              <a:rPr lang="ar-SY" sz="2400" dirty="0" err="1" smtClean="0"/>
              <a:t>البدئية</a:t>
            </a:r>
            <a:r>
              <a:rPr lang="ar-SY" sz="2400" dirty="0" smtClean="0"/>
              <a:t> وظهور انتقالات عقدية وبعيدة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4 مراحل حسب التصنيف الدولي المعتمد </a:t>
            </a:r>
            <a:r>
              <a:rPr lang="en-US" sz="2400" dirty="0" smtClean="0"/>
              <a:t>TNM</a:t>
            </a:r>
            <a:endParaRPr lang="ar-SY" sz="2400" dirty="0" smtClean="0"/>
          </a:p>
          <a:p>
            <a:pPr>
              <a:buNone/>
            </a:pP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1143040" y="1357298"/>
            <a:ext cx="400024" cy="82528"/>
          </a:xfrm>
        </p:spPr>
        <p:txBody>
          <a:bodyPr>
            <a:normAutofit fontScale="90000"/>
          </a:bodyPr>
          <a:lstStyle/>
          <a:p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ar-SY" sz="2400" b="1" dirty="0" smtClean="0"/>
              <a:t>الأنسجة الرخوة  في الحنجرة:</a:t>
            </a:r>
          </a:p>
          <a:p>
            <a:pPr>
              <a:buNone/>
            </a:pPr>
            <a:r>
              <a:rPr lang="ar-SY" sz="2400" b="1" dirty="0" smtClean="0"/>
              <a:t>الأغشية الخارجية           الأغشية الداخلية </a:t>
            </a:r>
            <a:r>
              <a:rPr lang="ar-SY" sz="2400" b="1" dirty="0"/>
              <a:t> </a:t>
            </a:r>
            <a:r>
              <a:rPr lang="ar-SY" sz="2400" b="1" dirty="0" smtClean="0"/>
              <a:t>            الأربطة داخل الحنجرة</a:t>
            </a:r>
          </a:p>
          <a:p>
            <a:pPr>
              <a:buNone/>
            </a:pPr>
            <a:r>
              <a:rPr lang="ar-SY" sz="2400" dirty="0" smtClean="0"/>
              <a:t>الغشاء الدرقي اللامي        الغشاء المربع ( الفلكي        الرباط الفلكي اللامي</a:t>
            </a:r>
            <a:endParaRPr lang="ar-SY" sz="2400" dirty="0"/>
          </a:p>
          <a:p>
            <a:pPr>
              <a:buNone/>
            </a:pPr>
            <a:r>
              <a:rPr lang="ar-SY" sz="2400" dirty="0" smtClean="0"/>
              <a:t>الغشاء الحلقي الدرقي        </a:t>
            </a:r>
            <a:r>
              <a:rPr lang="ar-SY" sz="2400" dirty="0" err="1" smtClean="0"/>
              <a:t>الطرجهاري</a:t>
            </a:r>
            <a:r>
              <a:rPr lang="ar-SY" sz="2400" dirty="0" smtClean="0"/>
              <a:t>)                  الرباط الفلكي الدرقي</a:t>
            </a:r>
          </a:p>
          <a:p>
            <a:pPr>
              <a:buNone/>
            </a:pPr>
            <a:r>
              <a:rPr lang="ar-SY" sz="2400" dirty="0" smtClean="0"/>
              <a:t>الغشاء الحلقي </a:t>
            </a:r>
            <a:r>
              <a:rPr lang="ar-SY" sz="2400" dirty="0" err="1" smtClean="0"/>
              <a:t>الرغامي</a:t>
            </a:r>
            <a:r>
              <a:rPr lang="ar-SY" sz="2400" dirty="0" smtClean="0"/>
              <a:t>      الغشاء الحلقي الصوتي </a:t>
            </a:r>
          </a:p>
          <a:p>
            <a:pPr>
              <a:buNone/>
            </a:pPr>
            <a:r>
              <a:rPr lang="ar-SY" sz="2400" dirty="0"/>
              <a:t> </a:t>
            </a:r>
            <a:r>
              <a:rPr lang="ar-SY" sz="2400" dirty="0" smtClean="0"/>
              <a:t>                               ( المخروط المرن)</a:t>
            </a:r>
            <a:endParaRPr lang="ar-SY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71810"/>
            <a:ext cx="4643438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3" y="3143248"/>
            <a:ext cx="4286248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سرطان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ar-SY" sz="2400" b="1" i="1" u="sng" dirty="0" smtClean="0"/>
              <a:t>الأعراض :</a:t>
            </a:r>
          </a:p>
          <a:p>
            <a:pPr>
              <a:buNone/>
            </a:pPr>
            <a:r>
              <a:rPr lang="ar-SY" sz="2400" dirty="0" smtClean="0"/>
              <a:t>تختلف حسب ما يكون موقع </a:t>
            </a:r>
            <a:r>
              <a:rPr lang="ar-SY" sz="2400" dirty="0" err="1" smtClean="0"/>
              <a:t>الخباثة</a:t>
            </a:r>
            <a:r>
              <a:rPr lang="ar-SY" sz="2400" dirty="0" smtClean="0"/>
              <a:t> – على الحبل الصوتي – فوق المزمار – تحت المزمار </a:t>
            </a:r>
          </a:p>
          <a:p>
            <a:pPr>
              <a:buNone/>
            </a:pPr>
            <a:r>
              <a:rPr lang="ar-SY" sz="2400" u="sng" dirty="0" smtClean="0"/>
              <a:t>سرطان الحبل الصوتي </a:t>
            </a:r>
            <a:r>
              <a:rPr lang="ar-SY" sz="2400" dirty="0" smtClean="0"/>
              <a:t>يبدو </a:t>
            </a:r>
            <a:r>
              <a:rPr lang="ar-SY" sz="2400" b="1" dirty="0" smtClean="0"/>
              <a:t>ببحة باكرة جدا </a:t>
            </a:r>
            <a:r>
              <a:rPr lang="ar-SY" sz="2400" dirty="0" smtClean="0"/>
              <a:t>وهذا ما يساهم في جعل </a:t>
            </a:r>
            <a:r>
              <a:rPr lang="ar-SY" sz="2400" dirty="0" err="1" smtClean="0"/>
              <a:t>انذاره</a:t>
            </a:r>
            <a:r>
              <a:rPr lang="ar-SY" sz="2400" dirty="0" smtClean="0"/>
              <a:t> </a:t>
            </a:r>
            <a:r>
              <a:rPr lang="ar-SY" sz="2400" dirty="0" err="1" smtClean="0"/>
              <a:t>احسن</a:t>
            </a:r>
            <a:r>
              <a:rPr lang="ar-SY" sz="2400" dirty="0" smtClean="0"/>
              <a:t> من غيره حيث </a:t>
            </a:r>
            <a:r>
              <a:rPr lang="ar-SY" sz="2400" dirty="0" err="1" smtClean="0"/>
              <a:t>ان</a:t>
            </a:r>
            <a:r>
              <a:rPr lang="ar-SY" sz="2400" dirty="0" smtClean="0"/>
              <a:t> بحة الصوت تدفع المريض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مراجعة الطبيب باكرا </a:t>
            </a:r>
          </a:p>
          <a:p>
            <a:pPr>
              <a:buNone/>
            </a:pPr>
            <a:r>
              <a:rPr lang="ar-SY" sz="2400" dirty="0" smtClean="0"/>
              <a:t>يضاف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ذلك فقر التوعية اللمفاوية في الحبلين الصوتيين </a:t>
            </a:r>
          </a:p>
          <a:p>
            <a:pPr>
              <a:buNone/>
            </a:pPr>
            <a:r>
              <a:rPr lang="ar-SY" sz="2400" dirty="0" smtClean="0"/>
              <a:t>أما</a:t>
            </a:r>
            <a:r>
              <a:rPr lang="ar-SY" sz="2400" u="sng" dirty="0" smtClean="0"/>
              <a:t> سرطان فوق المزمار</a:t>
            </a:r>
            <a:r>
              <a:rPr lang="ar-SY" sz="2400" dirty="0" smtClean="0"/>
              <a:t> تكون </a:t>
            </a:r>
            <a:r>
              <a:rPr lang="ar-SY" sz="2400" dirty="0" err="1" smtClean="0"/>
              <a:t>الاعراض</a:t>
            </a:r>
            <a:r>
              <a:rPr lang="ar-SY" sz="2400" dirty="0" smtClean="0"/>
              <a:t> مبهمة في البداية كعدم الارتياح في البلعوم </a:t>
            </a:r>
            <a:r>
              <a:rPr lang="ar-SY" sz="2400" dirty="0" err="1" smtClean="0"/>
              <a:t>و</a:t>
            </a:r>
            <a:r>
              <a:rPr lang="ar-SY" sz="2400" dirty="0" smtClean="0"/>
              <a:t> ألم في البلع وعند تطوره تبدل في لحن الصوت </a:t>
            </a:r>
          </a:p>
          <a:p>
            <a:pPr>
              <a:buNone/>
            </a:pPr>
            <a:r>
              <a:rPr lang="ar-SY" sz="2400" b="1" dirty="0" smtClean="0"/>
              <a:t>البحة قد لا تحدث </a:t>
            </a:r>
            <a:r>
              <a:rPr lang="ar-SY" sz="2400" b="1" dirty="0" err="1" smtClean="0"/>
              <a:t>الا</a:t>
            </a:r>
            <a:r>
              <a:rPr lang="ar-SY" sz="2400" b="1" dirty="0" smtClean="0"/>
              <a:t> متأخرة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وقد يشكو المريض </a:t>
            </a:r>
            <a:r>
              <a:rPr lang="ar-SY" sz="2400" dirty="0" err="1" smtClean="0"/>
              <a:t>اولا</a:t>
            </a:r>
            <a:r>
              <a:rPr lang="ar-SY" sz="2400" dirty="0" smtClean="0"/>
              <a:t> من الم انعكاسي في الأذن </a:t>
            </a:r>
            <a:r>
              <a:rPr lang="ar-SY" sz="2400" dirty="0" err="1" smtClean="0"/>
              <a:t>او</a:t>
            </a:r>
            <a:r>
              <a:rPr lang="ar-SY" sz="2400" dirty="0" smtClean="0"/>
              <a:t> عسرة في البلع </a:t>
            </a:r>
            <a:r>
              <a:rPr lang="ar-SY" sz="2400" dirty="0" err="1" smtClean="0"/>
              <a:t>او</a:t>
            </a:r>
            <a:r>
              <a:rPr lang="ar-SY" sz="2400" dirty="0" smtClean="0"/>
              <a:t> بضيق في النفس</a:t>
            </a:r>
          </a:p>
          <a:p>
            <a:pPr>
              <a:buNone/>
            </a:pPr>
            <a:r>
              <a:rPr lang="ar-SY" sz="2400" dirty="0" smtClean="0"/>
              <a:t>بتقدم المرض يحدث ضيق النفس </a:t>
            </a:r>
            <a:r>
              <a:rPr lang="ar-SY" sz="2400" dirty="0" err="1" smtClean="0"/>
              <a:t>ايا</a:t>
            </a:r>
            <a:r>
              <a:rPr lang="ar-SY" sz="2400" dirty="0" smtClean="0"/>
              <a:t> كان منشأ السرطان في الحنجرة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سرطان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ar-SY" sz="2400" b="1" i="1" u="sng" dirty="0" smtClean="0"/>
              <a:t>التشخيص:</a:t>
            </a:r>
          </a:p>
          <a:p>
            <a:pPr>
              <a:buNone/>
            </a:pPr>
            <a:r>
              <a:rPr lang="ar-SY" sz="2400" dirty="0" smtClean="0"/>
              <a:t>يشتبه بسرطان الحنجرة </a:t>
            </a:r>
            <a:r>
              <a:rPr lang="ar-SY" sz="2400" dirty="0" err="1" smtClean="0"/>
              <a:t>اذا</a:t>
            </a:r>
            <a:r>
              <a:rPr lang="ar-SY" sz="2400" dirty="0" smtClean="0"/>
              <a:t> شوهد ورم متقرح في أي جزء من </a:t>
            </a:r>
            <a:r>
              <a:rPr lang="ar-SY" sz="2400" dirty="0" err="1" smtClean="0"/>
              <a:t>اجزاء</a:t>
            </a:r>
            <a:r>
              <a:rPr lang="ar-SY" sz="2400" dirty="0" smtClean="0"/>
              <a:t> الحنجرة </a:t>
            </a:r>
          </a:p>
          <a:p>
            <a:pPr>
              <a:buNone/>
            </a:pPr>
            <a:r>
              <a:rPr lang="ar-SY" sz="2400" dirty="0" smtClean="0"/>
              <a:t>و تتقوى الشبهة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درجة تقرب من التأكيد </a:t>
            </a:r>
            <a:r>
              <a:rPr lang="ar-SY" sz="2400" dirty="0" err="1" smtClean="0"/>
              <a:t>اذا</a:t>
            </a:r>
            <a:r>
              <a:rPr lang="ar-SY" sz="2400" dirty="0" smtClean="0"/>
              <a:t> شوهد أن الحبل الصوتي المصاب أصبح مثبتا </a:t>
            </a:r>
          </a:p>
          <a:p>
            <a:pPr>
              <a:buNone/>
            </a:pPr>
            <a:r>
              <a:rPr lang="ar-SY" sz="2400" b="1" dirty="0" smtClean="0"/>
              <a:t>يثبت التشخيص:</a:t>
            </a:r>
            <a:r>
              <a:rPr lang="ar-SY" sz="2400" dirty="0" smtClean="0"/>
              <a:t>بأخذ </a:t>
            </a:r>
            <a:r>
              <a:rPr lang="ar-SY" sz="2400" dirty="0" err="1" smtClean="0"/>
              <a:t>خزعة</a:t>
            </a:r>
            <a:r>
              <a:rPr lang="ar-SY" sz="2400" dirty="0" smtClean="0"/>
              <a:t> من الورم والتنظير المباشر </a:t>
            </a:r>
            <a:r>
              <a:rPr lang="ar-SY" sz="2400" dirty="0" err="1" smtClean="0"/>
              <a:t>و</a:t>
            </a:r>
            <a:r>
              <a:rPr lang="ar-SY" sz="2400" dirty="0" smtClean="0"/>
              <a:t> </a:t>
            </a:r>
            <a:r>
              <a:rPr lang="ar-SY" sz="2400" dirty="0" err="1" smtClean="0"/>
              <a:t>ارساله</a:t>
            </a:r>
            <a:r>
              <a:rPr lang="ar-SY" sz="2400" dirty="0" smtClean="0"/>
              <a:t>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الفحص النسيجي </a:t>
            </a:r>
          </a:p>
          <a:p>
            <a:pPr>
              <a:buNone/>
            </a:pPr>
            <a:r>
              <a:rPr lang="ar-SY" sz="2400" b="1" i="1" u="sng" dirty="0" smtClean="0"/>
              <a:t>الاستقصاءات:</a:t>
            </a:r>
          </a:p>
          <a:p>
            <a:pPr>
              <a:buNone/>
            </a:pPr>
            <a:r>
              <a:rPr lang="ar-SY" sz="2400" dirty="0" smtClean="0"/>
              <a:t>-تنظير الحنجرة بالمنظار الليفي المرن أو المنظار الصلب </a:t>
            </a:r>
          </a:p>
          <a:p>
            <a:pPr>
              <a:buFontTx/>
              <a:buChar char="-"/>
            </a:pPr>
            <a:r>
              <a:rPr lang="ar-SY" sz="2400" dirty="0" smtClean="0"/>
              <a:t>تنظير الحنجرة المباشر والتنظير التنفسي الهضمي العلوي الشامل تحت التخدير العام </a:t>
            </a:r>
          </a:p>
          <a:p>
            <a:pPr>
              <a:buFontTx/>
              <a:buChar char="-"/>
            </a:pPr>
            <a:r>
              <a:rPr lang="ar-SY" sz="2400" dirty="0" smtClean="0"/>
              <a:t>التقييم </a:t>
            </a:r>
            <a:r>
              <a:rPr lang="ar-SY" sz="2400" dirty="0" err="1" smtClean="0"/>
              <a:t>الشعاعي</a:t>
            </a:r>
            <a:r>
              <a:rPr lang="ar-SY" sz="2400" dirty="0" smtClean="0"/>
              <a:t> : التصوير الطبقي المحوري والتصوير بالرنين المغناطيسي للعنق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الصدر </a:t>
            </a:r>
          </a:p>
          <a:p>
            <a:pPr>
              <a:buFontTx/>
              <a:buChar char="-"/>
            </a:pPr>
            <a:r>
              <a:rPr lang="ar-SY" sz="2400" b="1" i="1" u="sng" dirty="0" smtClean="0"/>
              <a:t>العلاج:</a:t>
            </a:r>
          </a:p>
          <a:p>
            <a:pPr>
              <a:buNone/>
            </a:pPr>
            <a:r>
              <a:rPr lang="ar-SY" sz="2400" dirty="0" smtClean="0"/>
              <a:t>حسب مرحلة المرض </a:t>
            </a:r>
            <a:r>
              <a:rPr lang="ar-SY" sz="2400" dirty="0" err="1" smtClean="0"/>
              <a:t>شعاعية</a:t>
            </a:r>
            <a:r>
              <a:rPr lang="ar-SY" sz="2400" dirty="0" smtClean="0"/>
              <a:t> </a:t>
            </a:r>
            <a:r>
              <a:rPr lang="ar-SY" sz="2400" dirty="0" err="1" smtClean="0"/>
              <a:t>او</a:t>
            </a:r>
            <a:r>
              <a:rPr lang="ar-SY" sz="2400" dirty="0" smtClean="0"/>
              <a:t> جراحية </a:t>
            </a:r>
            <a:r>
              <a:rPr lang="ar-SY" sz="2400" dirty="0" err="1" smtClean="0"/>
              <a:t>او</a:t>
            </a:r>
            <a:r>
              <a:rPr lang="ar-SY" sz="2400" dirty="0" smtClean="0"/>
              <a:t> مشتركة حسب تصنيف </a:t>
            </a:r>
            <a:r>
              <a:rPr lang="en-US" sz="2400" dirty="0" smtClean="0"/>
              <a:t>TNM</a:t>
            </a:r>
          </a:p>
          <a:p>
            <a:pPr>
              <a:buNone/>
            </a:pPr>
            <a:r>
              <a:rPr lang="ar-SY" sz="2400" b="1" dirty="0" smtClean="0"/>
              <a:t>الإنذار:</a:t>
            </a:r>
            <a:r>
              <a:rPr lang="ar-SY" sz="2400" dirty="0" smtClean="0"/>
              <a:t>سرطان الحبل الصوتي ذو إنذار جيد نسبة للسرطانات الأخرى ويختلف الإنذار حسب المرحلة التي يشاهد فيها الورم </a:t>
            </a:r>
          </a:p>
          <a:p>
            <a:pPr>
              <a:buNone/>
            </a:pPr>
            <a:endParaRPr lang="ar-SY" sz="2400" b="1" dirty="0" smtClean="0"/>
          </a:p>
          <a:p>
            <a:pPr>
              <a:buNone/>
            </a:pPr>
            <a:endParaRPr lang="ar-SY" sz="2400" dirty="0" smtClean="0"/>
          </a:p>
          <a:p>
            <a:pPr>
              <a:buNone/>
            </a:pP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الأورام السليمة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ar-SY" sz="2400" b="1" i="1" u="sng" dirty="0" smtClean="0"/>
              <a:t>الأورام </a:t>
            </a:r>
            <a:r>
              <a:rPr lang="ar-SY" sz="2400" b="1" i="1" u="sng" dirty="0" err="1" smtClean="0"/>
              <a:t>الحليمية</a:t>
            </a:r>
            <a:r>
              <a:rPr lang="ar-SY" sz="2400" b="1" i="1" u="sng" dirty="0" smtClean="0"/>
              <a:t> ( </a:t>
            </a:r>
            <a:r>
              <a:rPr lang="ar-SY" sz="2400" b="1" i="1" u="sng" dirty="0" err="1" smtClean="0"/>
              <a:t>بابيلوما</a:t>
            </a:r>
            <a:r>
              <a:rPr lang="ar-SY" sz="2400" b="1" i="1" u="sng" dirty="0" smtClean="0"/>
              <a:t>)</a:t>
            </a:r>
          </a:p>
          <a:p>
            <a:pPr>
              <a:buNone/>
            </a:pPr>
            <a:r>
              <a:rPr lang="ar-SY" sz="2400" dirty="0" smtClean="0"/>
              <a:t>تشاهد غالبا في الأطفال ويعتقد أن سببها الحمى </a:t>
            </a:r>
            <a:r>
              <a:rPr lang="ar-SY" sz="2400" dirty="0" err="1" smtClean="0"/>
              <a:t>الراشحة</a:t>
            </a:r>
            <a:r>
              <a:rPr lang="ar-SY" sz="2400" dirty="0" smtClean="0"/>
              <a:t> ( الفيروس </a:t>
            </a:r>
            <a:r>
              <a:rPr lang="ar-SY" sz="2400" dirty="0" err="1" smtClean="0"/>
              <a:t>الحليمي</a:t>
            </a:r>
            <a:r>
              <a:rPr lang="ar-SY" sz="2400" dirty="0" smtClean="0"/>
              <a:t> </a:t>
            </a:r>
            <a:r>
              <a:rPr lang="ar-SY" sz="2400" dirty="0" err="1" smtClean="0"/>
              <a:t>البشروي</a:t>
            </a:r>
            <a:r>
              <a:rPr lang="ar-SY" sz="2400" dirty="0" smtClean="0"/>
              <a:t> </a:t>
            </a:r>
            <a:r>
              <a:rPr lang="en-US" sz="2400" dirty="0" smtClean="0"/>
              <a:t>HPV</a:t>
            </a:r>
            <a:r>
              <a:rPr lang="ar-SY" sz="2400" dirty="0" smtClean="0"/>
              <a:t>) </a:t>
            </a:r>
          </a:p>
          <a:p>
            <a:pPr>
              <a:buNone/>
            </a:pPr>
            <a:r>
              <a:rPr lang="ar-SY" sz="2400" dirty="0" smtClean="0"/>
              <a:t>من الممكن أن تظهر في أي  منطقة من الحنجرة </a:t>
            </a:r>
          </a:p>
          <a:p>
            <a:pPr>
              <a:buNone/>
            </a:pPr>
            <a:r>
              <a:rPr lang="ar-SY" sz="2400" dirty="0" smtClean="0"/>
              <a:t>تميل </a:t>
            </a:r>
            <a:r>
              <a:rPr lang="ar-SY" sz="2400" dirty="0" err="1" smtClean="0"/>
              <a:t>للنكس</a:t>
            </a:r>
            <a:r>
              <a:rPr lang="ar-SY" sz="2400" dirty="0" smtClean="0"/>
              <a:t> بعد استئصالها وهي تتراجع بعد البلوغ </a:t>
            </a:r>
          </a:p>
          <a:p>
            <a:pPr>
              <a:buNone/>
            </a:pPr>
            <a:r>
              <a:rPr lang="ar-SY" sz="2400" dirty="0" smtClean="0"/>
              <a:t>إذا شوهدت في الكبار يجب مراقبتها فقد تنقلب إلى خبيثة </a:t>
            </a:r>
          </a:p>
          <a:p>
            <a:pPr>
              <a:buNone/>
            </a:pPr>
            <a:r>
              <a:rPr lang="ar-SY" sz="2400" dirty="0" smtClean="0"/>
              <a:t>تعتبر البحة العرض الرئيسي عند </a:t>
            </a:r>
            <a:r>
              <a:rPr lang="ar-SY" sz="2400" dirty="0" err="1" smtClean="0"/>
              <a:t>توضعه</a:t>
            </a:r>
            <a:r>
              <a:rPr lang="ar-SY" sz="2400" dirty="0" smtClean="0"/>
              <a:t> على الحبل الصوتي </a:t>
            </a:r>
          </a:p>
          <a:p>
            <a:pPr>
              <a:buNone/>
            </a:pPr>
            <a:r>
              <a:rPr lang="ar-SY" sz="2400" dirty="0" smtClean="0"/>
              <a:t>تحدث الزلة التنفسية بانسداد الحنجرة بهذه الأورام خاصة عند الأطفال الصغار </a:t>
            </a:r>
          </a:p>
          <a:p>
            <a:pPr>
              <a:buNone/>
            </a:pPr>
            <a:r>
              <a:rPr lang="ar-SA" sz="2400" b="1" u="sng" dirty="0" smtClean="0"/>
              <a:t>العلاج:</a:t>
            </a:r>
            <a:r>
              <a:rPr lang="ar-SY" sz="2400" b="1" u="sng" dirty="0" smtClean="0"/>
              <a:t> </a:t>
            </a:r>
            <a:endParaRPr lang="ar-SA" sz="2400" b="1" u="sng" dirty="0" smtClean="0"/>
          </a:p>
          <a:p>
            <a:pPr>
              <a:buNone/>
            </a:pPr>
            <a:r>
              <a:rPr lang="ar-SA" u="sng" dirty="0" smtClean="0"/>
              <a:t>العلاج </a:t>
            </a:r>
            <a:r>
              <a:rPr lang="ar-SA" dirty="0" err="1" smtClean="0"/>
              <a:t>الدوائي:الانترفيرون</a:t>
            </a:r>
            <a:r>
              <a:rPr lang="ar-SA" dirty="0" smtClean="0"/>
              <a:t> الذي يخفف من معدل الانتشار و النكس ويجب الحذر من السمية </a:t>
            </a:r>
            <a:r>
              <a:rPr lang="ar-SA" dirty="0" err="1" smtClean="0"/>
              <a:t>الكبديةو</a:t>
            </a:r>
            <a:r>
              <a:rPr lang="ar-SA" dirty="0" smtClean="0"/>
              <a:t> الدموية</a:t>
            </a:r>
          </a:p>
          <a:p>
            <a:pPr>
              <a:buNone/>
            </a:pPr>
            <a:r>
              <a:rPr lang="ar-SA" u="sng" dirty="0" smtClean="0"/>
              <a:t>العلاج الجراحي:</a:t>
            </a:r>
            <a:r>
              <a:rPr lang="ar-SY" sz="2400" dirty="0" smtClean="0"/>
              <a:t>بالاستئصال المتكرر عبر التنظير باستعمال الليزر ويجرى خزع </a:t>
            </a:r>
            <a:r>
              <a:rPr lang="ar-SY" sz="2400" dirty="0" err="1" smtClean="0"/>
              <a:t>رغامى</a:t>
            </a:r>
            <a:r>
              <a:rPr lang="ar-SY" sz="2400" dirty="0" smtClean="0"/>
              <a:t> عند حدوث انسداد في الطريق التنفسي وقد يبقى على الخزع حتى تراجعها العفوي الذي يحدث عادة بعد البلوغ </a:t>
            </a: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الأورام السليمة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786190"/>
            <a:ext cx="5286412" cy="263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643050"/>
            <a:ext cx="52149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571612"/>
            <a:ext cx="286701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الأورام السليمة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ar-SY" sz="2400" b="1" i="1" u="sng" dirty="0" err="1" smtClean="0"/>
              <a:t>بوليبات</a:t>
            </a:r>
            <a:r>
              <a:rPr lang="ar-SY" sz="2400" b="1" i="1" u="sng" dirty="0" smtClean="0"/>
              <a:t> الحبل الصوتي:</a:t>
            </a:r>
          </a:p>
          <a:p>
            <a:pPr>
              <a:buNone/>
            </a:pPr>
            <a:r>
              <a:rPr lang="ar-SY" sz="2400" dirty="0" smtClean="0"/>
              <a:t>كتلة </a:t>
            </a:r>
            <a:r>
              <a:rPr lang="ar-SY" sz="2400" dirty="0" err="1" smtClean="0"/>
              <a:t>بوليبية</a:t>
            </a:r>
            <a:r>
              <a:rPr lang="ar-SY" sz="2400" dirty="0" smtClean="0"/>
              <a:t> </a:t>
            </a:r>
            <a:r>
              <a:rPr lang="ar-SY" sz="2400" dirty="0" err="1" smtClean="0"/>
              <a:t>معنقة</a:t>
            </a:r>
            <a:r>
              <a:rPr lang="ar-SY" sz="2400" dirty="0" smtClean="0"/>
              <a:t> أو </a:t>
            </a:r>
            <a:r>
              <a:rPr lang="ar-SY" sz="2400" dirty="0" err="1" smtClean="0"/>
              <a:t>لاطئة</a:t>
            </a:r>
            <a:r>
              <a:rPr lang="ar-SY" sz="2400" dirty="0" smtClean="0"/>
              <a:t> تظهر على الحبل الصوتي (وحيدة الجانب وهذا ما يميزها عن </a:t>
            </a:r>
            <a:r>
              <a:rPr lang="ar-SY" sz="2400" dirty="0" err="1" smtClean="0"/>
              <a:t>عقيدات</a:t>
            </a:r>
            <a:r>
              <a:rPr lang="ar-SY" sz="2400" dirty="0" smtClean="0"/>
              <a:t> المغنين )</a:t>
            </a:r>
          </a:p>
          <a:p>
            <a:pPr>
              <a:buNone/>
            </a:pPr>
            <a:r>
              <a:rPr lang="ar-SY" sz="2400" dirty="0" smtClean="0"/>
              <a:t>مجهولة السبب ويغلب أن يكون إجهاد الحنجرة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التهابها عاملان هامان ( سوء استخدام الصوت – التدخين) </a:t>
            </a:r>
            <a:r>
              <a:rPr lang="ar-SA" sz="2400" dirty="0" smtClean="0"/>
              <a:t>ويمكن لنوبة وحيدة من التصويت </a:t>
            </a:r>
            <a:r>
              <a:rPr lang="ar-SA" sz="2400" dirty="0" err="1" smtClean="0"/>
              <a:t>الجهدي</a:t>
            </a:r>
            <a:r>
              <a:rPr lang="ar-SA" sz="2400" dirty="0" smtClean="0"/>
              <a:t> أن تسبب </a:t>
            </a:r>
            <a:r>
              <a:rPr lang="ar-SA" sz="2400" dirty="0" err="1" smtClean="0"/>
              <a:t>البوليب</a:t>
            </a:r>
            <a:r>
              <a:rPr lang="ar-SA" sz="2400" dirty="0" smtClean="0"/>
              <a:t> </a:t>
            </a:r>
            <a:endParaRPr lang="ar-SY" sz="2400" dirty="0" smtClean="0"/>
          </a:p>
          <a:p>
            <a:pPr>
              <a:buNone/>
            </a:pPr>
            <a:r>
              <a:rPr lang="ar-SY" sz="2400" b="1" i="1" dirty="0" smtClean="0"/>
              <a:t>الأعراض :</a:t>
            </a:r>
          </a:p>
          <a:p>
            <a:pPr>
              <a:buNone/>
            </a:pPr>
            <a:r>
              <a:rPr lang="ar-SY" sz="2400" dirty="0" smtClean="0"/>
              <a:t>بحة </a:t>
            </a:r>
            <a:r>
              <a:rPr lang="ar-SA" sz="2400" dirty="0" smtClean="0"/>
              <a:t>مزمنة </a:t>
            </a:r>
            <a:r>
              <a:rPr lang="ar-SY" sz="2400" dirty="0" smtClean="0"/>
              <a:t>في الصوت ( عرض رئيسي)</a:t>
            </a:r>
            <a:endParaRPr lang="ar-SA" sz="2400" dirty="0" smtClean="0"/>
          </a:p>
          <a:p>
            <a:pPr>
              <a:buNone/>
            </a:pPr>
            <a:r>
              <a:rPr lang="ar-SA" sz="2400" dirty="0" smtClean="0"/>
              <a:t>إحساس بجسم عالق في البلعوم </a:t>
            </a:r>
          </a:p>
          <a:p>
            <a:pPr>
              <a:buNone/>
            </a:pPr>
            <a:r>
              <a:rPr lang="ar-SA" sz="2400" dirty="0" smtClean="0"/>
              <a:t>محاولة مستمرة لتنظيف البلعوم </a:t>
            </a:r>
          </a:p>
          <a:p>
            <a:pPr>
              <a:buNone/>
            </a:pPr>
            <a:r>
              <a:rPr lang="ar-SY" sz="2400" dirty="0" smtClean="0"/>
              <a:t>  و إذا كان </a:t>
            </a:r>
            <a:r>
              <a:rPr lang="ar-SY" sz="2400" dirty="0" err="1" smtClean="0"/>
              <a:t>البوليب</a:t>
            </a:r>
            <a:r>
              <a:rPr lang="ar-SY" sz="2400" dirty="0" smtClean="0"/>
              <a:t> كبير فقد يسبب ضيق نفس </a:t>
            </a:r>
          </a:p>
          <a:p>
            <a:pPr>
              <a:buNone/>
            </a:pPr>
            <a:r>
              <a:rPr lang="ar-SY" sz="2400" b="1" i="1" dirty="0" smtClean="0"/>
              <a:t>التشخيص:</a:t>
            </a:r>
          </a:p>
          <a:p>
            <a:pPr>
              <a:buNone/>
            </a:pPr>
            <a:r>
              <a:rPr lang="ar-SY" sz="2400" dirty="0" smtClean="0"/>
              <a:t>تنظير حنجرة غير مباشر أو تنظير بالمنظار الليفي </a:t>
            </a:r>
          </a:p>
          <a:p>
            <a:pPr>
              <a:buNone/>
            </a:pPr>
            <a:r>
              <a:rPr lang="ar-SY" sz="2400" b="1" i="1" dirty="0" smtClean="0"/>
              <a:t>العلاج:</a:t>
            </a:r>
          </a:p>
          <a:p>
            <a:pPr>
              <a:buNone/>
            </a:pPr>
            <a:r>
              <a:rPr lang="ar-SA" sz="2400" dirty="0" smtClean="0"/>
              <a:t>توقيف </a:t>
            </a:r>
            <a:r>
              <a:rPr lang="ar-SA" sz="2400" dirty="0" err="1" smtClean="0"/>
              <a:t>المخرشات</a:t>
            </a:r>
            <a:r>
              <a:rPr lang="ar-SA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استئصال </a:t>
            </a:r>
            <a:r>
              <a:rPr lang="ar-SY" sz="2400" dirty="0" err="1" smtClean="0"/>
              <a:t>البوليب</a:t>
            </a:r>
            <a:r>
              <a:rPr lang="ar-SY" sz="2400" dirty="0" smtClean="0"/>
              <a:t> و إرساله إلى الفحص النسيجي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err="1" smtClean="0"/>
              <a:t>البوليبات</a:t>
            </a:r>
            <a:r>
              <a:rPr lang="ar-SY" dirty="0" smtClean="0"/>
              <a:t> الصوتية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71612"/>
            <a:ext cx="407194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643050"/>
            <a:ext cx="4114800" cy="444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3600" dirty="0" err="1" smtClean="0"/>
              <a:t>البوليبات</a:t>
            </a:r>
            <a:r>
              <a:rPr lang="ar-SA" sz="3600" dirty="0" smtClean="0"/>
              <a:t> الصوتية المنتشرة(وذمة </a:t>
            </a:r>
            <a:r>
              <a:rPr lang="ar-SA" sz="3600" dirty="0" err="1" smtClean="0"/>
              <a:t>رينكه</a:t>
            </a:r>
            <a:r>
              <a:rPr lang="en-US" sz="3600" dirty="0" err="1" smtClean="0"/>
              <a:t>Reinke’s</a:t>
            </a:r>
            <a:r>
              <a:rPr lang="en-US" sz="3600" dirty="0" smtClean="0"/>
              <a:t> edema</a:t>
            </a:r>
            <a:r>
              <a:rPr lang="ar-SA" sz="4000" dirty="0" smtClean="0"/>
              <a:t>)</a:t>
            </a:r>
            <a:endParaRPr lang="ar-SA" sz="40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ar-SA" sz="2400" dirty="0" smtClean="0"/>
              <a:t>مسافة </a:t>
            </a:r>
            <a:r>
              <a:rPr lang="ar-SA" sz="2400" dirty="0" err="1" smtClean="0"/>
              <a:t>رينكه</a:t>
            </a:r>
            <a:r>
              <a:rPr lang="ar-SA" sz="2400" dirty="0" smtClean="0"/>
              <a:t>: نسيج ضام رخو في الطبقة السطحية من الصفيحة الخاصة </a:t>
            </a:r>
            <a:r>
              <a:rPr lang="ar-SA" sz="2400" dirty="0" err="1" smtClean="0"/>
              <a:t>للطية</a:t>
            </a:r>
            <a:r>
              <a:rPr lang="ar-SA" sz="2400" dirty="0" smtClean="0"/>
              <a:t> الصوتية بين </a:t>
            </a:r>
            <a:r>
              <a:rPr lang="ar-SA" sz="2400" dirty="0" err="1" smtClean="0"/>
              <a:t>الظهارة</a:t>
            </a:r>
            <a:r>
              <a:rPr lang="ar-SA" sz="2400" dirty="0" smtClean="0"/>
              <a:t> </a:t>
            </a:r>
            <a:r>
              <a:rPr lang="ar-SA" sz="2400" dirty="0" err="1" smtClean="0"/>
              <a:t>المزمارية</a:t>
            </a:r>
            <a:r>
              <a:rPr lang="ar-SA" sz="2400" dirty="0" smtClean="0"/>
              <a:t> والرباط الصوتي تسمح بحركة الغشاء المخاطي على الحبل الصوتي </a:t>
            </a:r>
          </a:p>
          <a:p>
            <a:pPr>
              <a:buNone/>
            </a:pPr>
            <a:r>
              <a:rPr lang="ar-SA" sz="2400" b="1" u="sng" dirty="0" smtClean="0"/>
              <a:t>الأسباب:</a:t>
            </a:r>
          </a:p>
          <a:p>
            <a:pPr>
              <a:buNone/>
            </a:pPr>
            <a:r>
              <a:rPr lang="ar-SA" sz="2400" dirty="0" smtClean="0"/>
              <a:t>1- التدخين ويعد السبب الأول </a:t>
            </a:r>
            <a:r>
              <a:rPr lang="ar-SA" sz="2400" dirty="0" err="1" smtClean="0"/>
              <a:t>و</a:t>
            </a:r>
            <a:r>
              <a:rPr lang="ar-SA" sz="2400" dirty="0" smtClean="0"/>
              <a:t> الأهم</a:t>
            </a:r>
          </a:p>
          <a:p>
            <a:pPr>
              <a:buNone/>
            </a:pPr>
            <a:r>
              <a:rPr lang="ar-SA" sz="2400" dirty="0" smtClean="0"/>
              <a:t>2- فرط الحركية (كثرة الكلام)وسوء استخدام الصوت ويعد السبب الثاني من ناحية الأهمية</a:t>
            </a:r>
          </a:p>
          <a:p>
            <a:pPr>
              <a:buNone/>
            </a:pPr>
            <a:r>
              <a:rPr lang="ar-SA" sz="2400" dirty="0" smtClean="0"/>
              <a:t>3- قصور </a:t>
            </a:r>
            <a:r>
              <a:rPr lang="ar-SA" sz="2400" dirty="0" err="1" smtClean="0"/>
              <a:t>الدرق</a:t>
            </a:r>
            <a:r>
              <a:rPr lang="ar-SA" sz="2400" dirty="0" smtClean="0"/>
              <a:t> غير المعالج مما يسبب وذمة مخاطية </a:t>
            </a:r>
          </a:p>
          <a:p>
            <a:pPr>
              <a:buFontTx/>
              <a:buChar char="-"/>
            </a:pPr>
            <a:r>
              <a:rPr lang="ar-SA" sz="2400" dirty="0" smtClean="0"/>
              <a:t>النساء في متوسط العمر أكثر عرضة للإصابة </a:t>
            </a:r>
          </a:p>
          <a:p>
            <a:pPr>
              <a:buNone/>
            </a:pPr>
            <a:r>
              <a:rPr lang="ar-SA" sz="2400" b="1" u="sng" dirty="0" smtClean="0"/>
              <a:t>التشريح المرضي :</a:t>
            </a:r>
          </a:p>
          <a:p>
            <a:pPr>
              <a:buNone/>
            </a:pPr>
            <a:r>
              <a:rPr lang="ar-SA" sz="2400" dirty="0" smtClean="0"/>
              <a:t>إصابة منتشرة على الحبلين الصوتيين مع بشرة مترهلة </a:t>
            </a:r>
          </a:p>
          <a:p>
            <a:pPr>
              <a:buNone/>
            </a:pPr>
            <a:r>
              <a:rPr lang="ar-SA" sz="2400" dirty="0" smtClean="0"/>
              <a:t>-وذمة تحت الغشاء المخاطي ( في مسافة </a:t>
            </a:r>
            <a:r>
              <a:rPr lang="ar-SA" sz="2400" dirty="0" err="1" smtClean="0"/>
              <a:t>رينكه</a:t>
            </a:r>
            <a:r>
              <a:rPr lang="ar-SA" sz="2400" dirty="0" smtClean="0"/>
              <a:t>)</a:t>
            </a:r>
          </a:p>
          <a:p>
            <a:pPr>
              <a:buFontTx/>
              <a:buChar char="-"/>
            </a:pPr>
            <a:r>
              <a:rPr lang="ar-SA" sz="2400" dirty="0" smtClean="0"/>
              <a:t>تتوسع مسافة </a:t>
            </a:r>
            <a:r>
              <a:rPr lang="ar-SA" sz="2400" dirty="0" err="1" smtClean="0"/>
              <a:t>رينكه</a:t>
            </a:r>
            <a:r>
              <a:rPr lang="ar-SA" sz="2400" dirty="0" smtClean="0"/>
              <a:t> وتمتلئ بسائل مخاطي هلامي لزج </a:t>
            </a:r>
          </a:p>
          <a:p>
            <a:pPr>
              <a:buNone/>
            </a:pPr>
            <a:r>
              <a:rPr lang="ar-SA" sz="2400" b="1" u="sng" dirty="0" smtClean="0"/>
              <a:t>الأعراض:</a:t>
            </a:r>
          </a:p>
          <a:p>
            <a:pPr>
              <a:buNone/>
            </a:pPr>
            <a:r>
              <a:rPr lang="ar-SA" sz="2400" dirty="0" smtClean="0"/>
              <a:t>-بحة مزمنة مع تبدل في طبقة الصوت( يصبح الصوت مميز) وأحيانا غياب صوت </a:t>
            </a:r>
          </a:p>
          <a:p>
            <a:pPr>
              <a:buFontTx/>
              <a:buChar char="-"/>
            </a:pPr>
            <a:r>
              <a:rPr lang="ar-SA" sz="2400" dirty="0" smtClean="0"/>
              <a:t>صوت خشن </a:t>
            </a:r>
            <a:r>
              <a:rPr lang="ar-SA" sz="2400" dirty="0" err="1" smtClean="0"/>
              <a:t>و</a:t>
            </a:r>
            <a:r>
              <a:rPr lang="ar-SA" sz="2400" dirty="0" smtClean="0"/>
              <a:t> أجش (يميل عند النساء للصوت الرجولي )وحيد الطبقة </a:t>
            </a:r>
          </a:p>
          <a:p>
            <a:pPr>
              <a:buFontTx/>
              <a:buChar char="-"/>
            </a:pPr>
            <a:r>
              <a:rPr lang="ar-SA" sz="2400" dirty="0" smtClean="0"/>
              <a:t>نادرا في الحالات المتقدمة يحدث صعوبة في التنفس وصرير</a:t>
            </a:r>
          </a:p>
          <a:p>
            <a:pPr>
              <a:buFontTx/>
              <a:buChar char="-"/>
            </a:pPr>
            <a:r>
              <a:rPr lang="ar-SA" sz="2400" b="1" u="sng" dirty="0" smtClean="0"/>
              <a:t>بالتنظير غير المباشر :</a:t>
            </a:r>
            <a:r>
              <a:rPr lang="ar-SA" sz="2400" b="1" dirty="0" err="1" smtClean="0"/>
              <a:t>بوليبات</a:t>
            </a:r>
            <a:r>
              <a:rPr lang="ar-SA" sz="2400" b="1" dirty="0" smtClean="0"/>
              <a:t> منتشرة على كامل الحبل الغشائي في الجانبين تبدو </a:t>
            </a:r>
            <a:r>
              <a:rPr lang="ar-SA" sz="2400" b="1" dirty="0" err="1" smtClean="0"/>
              <a:t>البوليبات</a:t>
            </a:r>
            <a:r>
              <a:rPr lang="ar-SA" sz="2400" b="1" dirty="0" smtClean="0"/>
              <a:t> شفافة رمادية أو حمراء لامعة عند حدوث </a:t>
            </a:r>
            <a:r>
              <a:rPr lang="ar-SA" sz="2400" b="1" dirty="0" err="1" smtClean="0"/>
              <a:t>ارتكاس</a:t>
            </a:r>
            <a:r>
              <a:rPr lang="ar-SA" sz="2400" b="1" dirty="0" smtClean="0"/>
              <a:t> التهابي </a:t>
            </a:r>
          </a:p>
          <a:p>
            <a:pPr>
              <a:buNone/>
            </a:pPr>
            <a:r>
              <a:rPr lang="ar-SA" sz="2400" b="1" u="sng" dirty="0" smtClean="0"/>
              <a:t>العلاج: </a:t>
            </a:r>
            <a:r>
              <a:rPr lang="ar-SA" sz="2400" dirty="0" smtClean="0"/>
              <a:t>تنظير حنجرة مباشر : مع جراحة </a:t>
            </a:r>
            <a:r>
              <a:rPr lang="ar-SA" sz="2400" dirty="0" err="1" smtClean="0"/>
              <a:t>مجهرية</a:t>
            </a:r>
            <a:r>
              <a:rPr lang="ar-SA" sz="2400" dirty="0" smtClean="0"/>
              <a:t> لاستئصال </a:t>
            </a:r>
            <a:r>
              <a:rPr lang="ar-SA" sz="2400" dirty="0" err="1" smtClean="0"/>
              <a:t>البوليبات</a:t>
            </a:r>
            <a:r>
              <a:rPr lang="ar-SA" sz="2400" dirty="0" smtClean="0"/>
              <a:t> وتفريغ السائل الهلامي </a:t>
            </a:r>
            <a:endParaRPr lang="ar-SA" sz="2400" b="1" u="sng" dirty="0" smtClean="0"/>
          </a:p>
          <a:p>
            <a:pPr>
              <a:buNone/>
            </a:pPr>
            <a:endParaRPr lang="ar-SA" sz="2400" dirty="0" smtClean="0"/>
          </a:p>
          <a:p>
            <a:pPr>
              <a:buNone/>
            </a:pP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وذمة </a:t>
            </a:r>
            <a:r>
              <a:rPr lang="ar-SA" dirty="0" err="1" smtClean="0"/>
              <a:t>رينكه</a:t>
            </a:r>
            <a:endParaRPr lang="ar-S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1428736"/>
            <a:ext cx="342899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1214422"/>
            <a:ext cx="50006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71942"/>
            <a:ext cx="3800482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الأورام السليمة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ar-SY" sz="2400" b="1" i="1" dirty="0" err="1" smtClean="0"/>
              <a:t>ال</a:t>
            </a:r>
            <a:r>
              <a:rPr lang="ar-SY" sz="2400" b="1" i="1" u="sng" dirty="0" err="1" smtClean="0"/>
              <a:t>عقيدات</a:t>
            </a:r>
            <a:r>
              <a:rPr lang="ar-SY" sz="2400" b="1" i="1" u="sng" dirty="0" smtClean="0"/>
              <a:t> الصوتية ( </a:t>
            </a:r>
            <a:r>
              <a:rPr lang="ar-SY" sz="2400" b="1" i="1" u="sng" dirty="0" err="1" smtClean="0"/>
              <a:t>عقيدات</a:t>
            </a:r>
            <a:r>
              <a:rPr lang="ar-SY" sz="2400" b="1" i="1" u="sng" dirty="0" smtClean="0"/>
              <a:t> المغنين أو الصراخ):</a:t>
            </a:r>
          </a:p>
          <a:p>
            <a:pPr>
              <a:buNone/>
            </a:pPr>
            <a:r>
              <a:rPr lang="ar-SY" sz="2400" dirty="0" smtClean="0"/>
              <a:t>وهي عبارة عن </a:t>
            </a:r>
            <a:r>
              <a:rPr lang="ar-SY" sz="2400" dirty="0" err="1" smtClean="0"/>
              <a:t>عقيدات</a:t>
            </a:r>
            <a:r>
              <a:rPr lang="ar-SY" sz="2400" dirty="0" smtClean="0"/>
              <a:t> صغيرة تقع عند التقاء الثلث</a:t>
            </a:r>
            <a:r>
              <a:rPr lang="ar-SA" sz="2400" dirty="0" smtClean="0"/>
              <a:t> الأمامي </a:t>
            </a:r>
            <a:r>
              <a:rPr lang="ar-SY" sz="2400" dirty="0" smtClean="0"/>
              <a:t> بالثلث المتوسط للحبلين الصوتيين </a:t>
            </a:r>
            <a:r>
              <a:rPr lang="ar-SA" sz="2400" dirty="0" smtClean="0"/>
              <a:t>في جهتين متقابلتين تماما من الغشاء </a:t>
            </a:r>
            <a:endParaRPr lang="ar-SY" sz="2400" dirty="0" smtClean="0"/>
          </a:p>
          <a:p>
            <a:pPr>
              <a:buNone/>
            </a:pPr>
            <a:r>
              <a:rPr lang="ar-SY" sz="2400" b="1" dirty="0" smtClean="0"/>
              <a:t>العوامل المسببة:</a:t>
            </a:r>
          </a:p>
          <a:p>
            <a:pPr>
              <a:buNone/>
            </a:pPr>
            <a:r>
              <a:rPr lang="ar-SY" sz="2400" dirty="0" smtClean="0"/>
              <a:t>الإجهاد الحنجري وسوء استعمال الحنجرة ( مدرسون – مغنون)</a:t>
            </a:r>
          </a:p>
          <a:p>
            <a:pPr>
              <a:buNone/>
            </a:pPr>
            <a:r>
              <a:rPr lang="ar-SY" sz="2400" dirty="0" smtClean="0"/>
              <a:t>التدخين</a:t>
            </a:r>
            <a:r>
              <a:rPr lang="ar-SA" sz="2400" dirty="0" smtClean="0"/>
              <a:t> </a:t>
            </a:r>
          </a:p>
          <a:p>
            <a:pPr>
              <a:buNone/>
            </a:pPr>
            <a:r>
              <a:rPr lang="ar-SA" sz="2400" dirty="0" smtClean="0"/>
              <a:t>السعال المزمن أو </a:t>
            </a:r>
            <a:r>
              <a:rPr lang="ar-SA" sz="2400" dirty="0" err="1" smtClean="0"/>
              <a:t>القلس</a:t>
            </a:r>
            <a:r>
              <a:rPr lang="ar-SA" sz="2400" dirty="0" smtClean="0"/>
              <a:t> المعدي </a:t>
            </a:r>
            <a:r>
              <a:rPr lang="ar-SA" sz="2400" dirty="0" err="1" smtClean="0"/>
              <a:t>المريئي</a:t>
            </a:r>
            <a:r>
              <a:rPr lang="ar-SA" sz="2400" dirty="0" smtClean="0"/>
              <a:t> المزمن 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شائع عند الذكور بعمر أقل من 20 وقد تلاحظ عند الأطفال ذوي الصراخ الحاد </a:t>
            </a:r>
          </a:p>
          <a:p>
            <a:pPr>
              <a:buNone/>
            </a:pPr>
            <a:r>
              <a:rPr lang="ar-SY" sz="2400" b="1" dirty="0" smtClean="0"/>
              <a:t>الأعراض:</a:t>
            </a:r>
          </a:p>
          <a:p>
            <a:pPr>
              <a:buNone/>
            </a:pPr>
            <a:r>
              <a:rPr lang="ar-SY" sz="2400" dirty="0" smtClean="0"/>
              <a:t>البحة عرض رئيسي – التعب الصوتي </a:t>
            </a:r>
            <a:r>
              <a:rPr lang="ar-SY" sz="2400" dirty="0" err="1" smtClean="0"/>
              <a:t>و</a:t>
            </a:r>
            <a:r>
              <a:rPr lang="ar-SY" sz="2400" dirty="0" smtClean="0"/>
              <a:t> تقطع الصوت عرض شائع </a:t>
            </a:r>
          </a:p>
          <a:p>
            <a:pPr>
              <a:buNone/>
            </a:pPr>
            <a:r>
              <a:rPr lang="ar-SY" sz="2400" b="1" dirty="0" smtClean="0"/>
              <a:t>العلاج:</a:t>
            </a:r>
          </a:p>
          <a:p>
            <a:pPr>
              <a:buNone/>
            </a:pPr>
            <a:r>
              <a:rPr lang="ar-SY" sz="2400" dirty="0" smtClean="0"/>
              <a:t>الراحة الصوتية</a:t>
            </a:r>
            <a:r>
              <a:rPr lang="ar-SA" sz="2400" dirty="0" smtClean="0"/>
              <a:t> وتحسين عادات التصويت(أساس العلاج)</a:t>
            </a:r>
            <a:r>
              <a:rPr lang="ar-SY" sz="2400" dirty="0" smtClean="0"/>
              <a:t> كافية لتحسن المريض في بداية المرض </a:t>
            </a:r>
          </a:p>
          <a:p>
            <a:pPr>
              <a:buNone/>
            </a:pPr>
            <a:r>
              <a:rPr lang="ar-SY" sz="2400" u="sng" dirty="0" smtClean="0"/>
              <a:t>العلاج الجراحي </a:t>
            </a:r>
            <a:r>
              <a:rPr lang="ar-SY" sz="2400" u="sng" dirty="0" err="1" smtClean="0"/>
              <a:t>المجهري</a:t>
            </a:r>
            <a:r>
              <a:rPr lang="ar-SY" sz="2400" u="sng" dirty="0" smtClean="0"/>
              <a:t> :</a:t>
            </a:r>
            <a:r>
              <a:rPr lang="ar-SY" sz="2400" dirty="0" smtClean="0"/>
              <a:t>في الحالات المتقدمة </a:t>
            </a:r>
            <a:r>
              <a:rPr lang="ar-SA" sz="2400" dirty="0" smtClean="0"/>
              <a:t>لاستئصال </a:t>
            </a:r>
            <a:r>
              <a:rPr lang="ar-SA" sz="2400" dirty="0" err="1" smtClean="0"/>
              <a:t>العقيدات</a:t>
            </a:r>
            <a:r>
              <a:rPr lang="ar-SA" sz="2400" dirty="0" smtClean="0"/>
              <a:t> المتليفة </a:t>
            </a:r>
            <a:r>
              <a:rPr lang="ar-SA" sz="2400" dirty="0" err="1" smtClean="0"/>
              <a:t>و</a:t>
            </a:r>
            <a:r>
              <a:rPr lang="ar-SA" sz="2400" dirty="0" smtClean="0"/>
              <a:t> الكبيرة مع المحافظة على بنية الحبل الصوتي </a:t>
            </a:r>
            <a:endParaRPr lang="ar-SY" sz="2400" u="sng" dirty="0" smtClean="0"/>
          </a:p>
          <a:p>
            <a:pPr>
              <a:buNone/>
            </a:pP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err="1" smtClean="0"/>
              <a:t>العقيدات</a:t>
            </a:r>
            <a:r>
              <a:rPr lang="ar-SY" dirty="0" smtClean="0"/>
              <a:t> الصوتية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1643050"/>
            <a:ext cx="378621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571612"/>
            <a:ext cx="4333871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عضلات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dirty="0" smtClean="0"/>
              <a:t>1</a:t>
            </a:r>
            <a:r>
              <a:rPr lang="ar-SY" sz="2400" b="1" i="1" dirty="0" smtClean="0"/>
              <a:t>- عضلات خارجية</a:t>
            </a:r>
          </a:p>
          <a:p>
            <a:pPr>
              <a:buNone/>
            </a:pPr>
            <a:r>
              <a:rPr lang="ar-SY" sz="2400" dirty="0" smtClean="0"/>
              <a:t>تمتد بين غضاريف الحنجرة وبين العظم اللامي في الأعلى أو القص </a:t>
            </a:r>
            <a:r>
              <a:rPr lang="ar-SY" sz="2400" dirty="0" smtClean="0"/>
              <a:t>في وتتعصب </a:t>
            </a:r>
            <a:r>
              <a:rPr lang="ar-SY" sz="2400" dirty="0" smtClean="0"/>
              <a:t>بعروة تحت اللساني الكبير </a:t>
            </a:r>
          </a:p>
          <a:p>
            <a:pPr>
              <a:buNone/>
            </a:pPr>
            <a:endParaRPr lang="ar-SY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86025"/>
            <a:ext cx="36576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الأورام الحميدة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ar-SY" sz="2400" b="1" i="1" u="sng" dirty="0" smtClean="0"/>
              <a:t>قرحة التماس :</a:t>
            </a:r>
          </a:p>
          <a:p>
            <a:pPr>
              <a:buNone/>
            </a:pPr>
            <a:r>
              <a:rPr lang="ar-SY" sz="2400" dirty="0" smtClean="0"/>
              <a:t>وهي أكثر مشاهدة في الرجال حيث يصطدم الغضروفان </a:t>
            </a:r>
            <a:r>
              <a:rPr lang="ar-SY" sz="2400" dirty="0" err="1" smtClean="0"/>
              <a:t>الطرجهاريان</a:t>
            </a:r>
            <a:r>
              <a:rPr lang="ar-SY" sz="2400" dirty="0" smtClean="0"/>
              <a:t> مع بعضهما عند التصويت المرتفع مما يسبب تخريش و سحجا للغشاء المخاطي وتشكل ورم حبيبي يدعى قرحة التماس </a:t>
            </a:r>
            <a:endParaRPr lang="en-US" sz="2400" dirty="0" smtClean="0"/>
          </a:p>
          <a:p>
            <a:pPr>
              <a:buNone/>
            </a:pPr>
            <a:r>
              <a:rPr lang="ar-SA" dirty="0" smtClean="0"/>
              <a:t>الأسباب : 1 – سوء استخدام الصوت بشكل راض لفترة طويلة و بشكل متكرر-السعال المزمن –القلس المعدي </a:t>
            </a:r>
            <a:r>
              <a:rPr lang="ar-SA" dirty="0" err="1" smtClean="0"/>
              <a:t>المريئي</a:t>
            </a:r>
            <a:endParaRPr lang="ar-SA" dirty="0" smtClean="0"/>
          </a:p>
          <a:p>
            <a:pPr>
              <a:buNone/>
            </a:pPr>
            <a:r>
              <a:rPr lang="ar-SA" sz="2400" dirty="0" smtClean="0"/>
              <a:t>2-التنبيب الرغامي ان نقص التروية السطحي الناجم عن ضغط انبوب التخدير على الناتئ الصوتي يؤدي الى التقرح و تشكل ورم الحبيبي يظهر عادة بعد اسبوعين الى ثلاثة اسابيع </a:t>
            </a:r>
            <a:endParaRPr lang="ar-SY" sz="2400" dirty="0" smtClean="0"/>
          </a:p>
          <a:p>
            <a:pPr>
              <a:buNone/>
            </a:pPr>
            <a:r>
              <a:rPr lang="ar-SY" sz="2400" b="1" i="1" dirty="0" smtClean="0"/>
              <a:t>الأعراض :</a:t>
            </a:r>
          </a:p>
          <a:p>
            <a:pPr>
              <a:buNone/>
            </a:pPr>
            <a:r>
              <a:rPr lang="ar-SY" sz="2400" dirty="0" smtClean="0"/>
              <a:t>بحة الصوت </a:t>
            </a:r>
          </a:p>
          <a:p>
            <a:pPr>
              <a:buNone/>
            </a:pPr>
            <a:r>
              <a:rPr lang="ar-SY" sz="2400" dirty="0" smtClean="0"/>
              <a:t>ألم عند التصويت الشديد أو التعب الصوتي </a:t>
            </a:r>
            <a:endParaRPr lang="ar-SA" sz="2400" dirty="0" smtClean="0"/>
          </a:p>
          <a:p>
            <a:pPr>
              <a:buNone/>
            </a:pPr>
            <a:r>
              <a:rPr lang="ar-SA" b="1" dirty="0" smtClean="0"/>
              <a:t>الفحص </a:t>
            </a:r>
            <a:r>
              <a:rPr lang="ar-SA" b="1" dirty="0" err="1" smtClean="0"/>
              <a:t>الحنجري:</a:t>
            </a:r>
            <a:r>
              <a:rPr lang="ar-SA" dirty="0" err="1" smtClean="0"/>
              <a:t>يبدي</a:t>
            </a:r>
            <a:r>
              <a:rPr lang="ar-SA" dirty="0" smtClean="0"/>
              <a:t> وجود تقرح أو ورم حبيبي على الناتئ الصوتي </a:t>
            </a:r>
            <a:r>
              <a:rPr lang="ar-SA" dirty="0" err="1" smtClean="0"/>
              <a:t>للطرجهاري</a:t>
            </a:r>
            <a:r>
              <a:rPr lang="ar-SA" dirty="0" smtClean="0"/>
              <a:t> في جانب واحد أو جانبين </a:t>
            </a:r>
            <a:endParaRPr lang="ar-SY" sz="2400" b="1" dirty="0" smtClean="0"/>
          </a:p>
          <a:p>
            <a:pPr>
              <a:buNone/>
            </a:pPr>
            <a:r>
              <a:rPr lang="ar-SY" sz="2400" b="1" dirty="0" smtClean="0"/>
              <a:t>التشخيص:</a:t>
            </a:r>
          </a:p>
          <a:p>
            <a:pPr>
              <a:buNone/>
            </a:pPr>
            <a:r>
              <a:rPr lang="ar-SY" sz="2400" dirty="0" smtClean="0"/>
              <a:t>يكون واضحا بالفحص ( تنظير غير مباشر – تنظير بالمنظار الليفي المرن)</a:t>
            </a:r>
          </a:p>
          <a:p>
            <a:pPr>
              <a:buNone/>
            </a:pPr>
            <a:r>
              <a:rPr lang="ar-SY" sz="2400" dirty="0" smtClean="0"/>
              <a:t>تفيد </a:t>
            </a:r>
            <a:r>
              <a:rPr lang="ar-SY" sz="2400" dirty="0" err="1" smtClean="0"/>
              <a:t>الخزعة</a:t>
            </a:r>
            <a:r>
              <a:rPr lang="ar-SY" sz="2400" dirty="0" smtClean="0"/>
              <a:t> في تأكيده وفي إزالة مخاوف المريض في أن يكون مصابا بالسرطان </a:t>
            </a:r>
          </a:p>
          <a:p>
            <a:pPr>
              <a:buNone/>
            </a:pPr>
            <a:r>
              <a:rPr lang="ar-SY" sz="2400" b="1" dirty="0" smtClean="0"/>
              <a:t>العلاج:</a:t>
            </a:r>
          </a:p>
          <a:p>
            <a:pPr>
              <a:buNone/>
            </a:pPr>
            <a:r>
              <a:rPr lang="ar-SY" sz="2400" dirty="0" smtClean="0"/>
              <a:t>الراحة الصوتية وتغيير أسلوب الكلام ويحتاج اندمالها إلى عدة أشهر</a:t>
            </a:r>
            <a:r>
              <a:rPr lang="ar-SA" sz="2400" dirty="0" smtClean="0"/>
              <a:t>- معالجة مضادة للقلس المعدي </a:t>
            </a:r>
            <a:r>
              <a:rPr lang="ar-SA" sz="2400" dirty="0" err="1" smtClean="0"/>
              <a:t>المريئي</a:t>
            </a:r>
            <a:r>
              <a:rPr lang="ar-SA" sz="2400" dirty="0" smtClean="0"/>
              <a:t> – تجنب </a:t>
            </a:r>
            <a:r>
              <a:rPr lang="ar-SA" sz="2400" dirty="0" err="1" smtClean="0"/>
              <a:t>المخرشات</a:t>
            </a:r>
            <a:r>
              <a:rPr lang="ar-SA" sz="2400" dirty="0" smtClean="0"/>
              <a:t> </a:t>
            </a:r>
            <a:r>
              <a:rPr lang="ar-SA" sz="2400" dirty="0" err="1" smtClean="0"/>
              <a:t>الحنجرية</a:t>
            </a:r>
            <a:r>
              <a:rPr lang="ar-SA" sz="2400" dirty="0" smtClean="0"/>
              <a:t> – رذاذ </a:t>
            </a:r>
            <a:r>
              <a:rPr lang="ar-SA" sz="2400" dirty="0" err="1" smtClean="0"/>
              <a:t>بالستيروئيدات</a:t>
            </a:r>
            <a:r>
              <a:rPr lang="ar-SA" sz="2400" dirty="0" smtClean="0"/>
              <a:t> 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u="sng" dirty="0" smtClean="0"/>
              <a:t>جراحي: </a:t>
            </a:r>
            <a:r>
              <a:rPr lang="ar-SY" sz="2400" dirty="0" smtClean="0"/>
              <a:t>استئصال الورم الحبيبي بالجراحة </a:t>
            </a:r>
            <a:r>
              <a:rPr lang="ar-SY" sz="2400" dirty="0" err="1" smtClean="0"/>
              <a:t>المجهرية</a:t>
            </a:r>
            <a:r>
              <a:rPr lang="ar-SY" sz="2400" dirty="0" smtClean="0"/>
              <a:t> </a:t>
            </a:r>
            <a:endParaRPr lang="ar-SY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قرحة التماس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378621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256"/>
            <a:ext cx="3786213" cy="217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643050"/>
            <a:ext cx="4348161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الأورام الحميدة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ar-SY" sz="2400" b="1" i="1" u="sng" dirty="0" smtClean="0"/>
              <a:t>الطلاوة:</a:t>
            </a:r>
          </a:p>
          <a:p>
            <a:pPr>
              <a:buNone/>
            </a:pPr>
            <a:r>
              <a:rPr lang="ar-SY" sz="2400" dirty="0" smtClean="0"/>
              <a:t>بقعة بيضاء محددة الحواف على الغشاء المخاطي للحبل الصوتي </a:t>
            </a:r>
          </a:p>
          <a:p>
            <a:pPr>
              <a:buNone/>
            </a:pPr>
            <a:r>
              <a:rPr lang="ar-SY" sz="2400" dirty="0" smtClean="0"/>
              <a:t>تعتبر آفة قبل سرطانية حيث أن 10% - 15% ينقلب إلى سرطان </a:t>
            </a:r>
          </a:p>
          <a:p>
            <a:pPr>
              <a:buNone/>
            </a:pPr>
            <a:r>
              <a:rPr lang="ar-SY" sz="2400" b="1" dirty="0" smtClean="0"/>
              <a:t>الأسباب:</a:t>
            </a:r>
          </a:p>
          <a:p>
            <a:pPr>
              <a:buNone/>
            </a:pPr>
            <a:r>
              <a:rPr lang="ar-SY" sz="2400" dirty="0" err="1" smtClean="0"/>
              <a:t>التخريش</a:t>
            </a:r>
            <a:r>
              <a:rPr lang="ar-SY" sz="2400" dirty="0" smtClean="0"/>
              <a:t> المديد للحنجرة خاصة التدخين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الكحول </a:t>
            </a:r>
          </a:p>
          <a:p>
            <a:pPr>
              <a:buNone/>
            </a:pPr>
            <a:r>
              <a:rPr lang="ar-SY" sz="2400" b="1" dirty="0" smtClean="0"/>
              <a:t>الأعراض : </a:t>
            </a:r>
            <a:endParaRPr lang="ar-SY" sz="2400" dirty="0" smtClean="0"/>
          </a:p>
          <a:p>
            <a:pPr>
              <a:buNone/>
            </a:pPr>
            <a:r>
              <a:rPr lang="ar-SY" sz="2400" dirty="0" smtClean="0"/>
              <a:t>بحة صوت مزمنة مع سعال مزمن جاف </a:t>
            </a:r>
          </a:p>
          <a:p>
            <a:pPr>
              <a:buNone/>
            </a:pPr>
            <a:r>
              <a:rPr lang="ar-SY" sz="2400" b="1" dirty="0" smtClean="0"/>
              <a:t>*الفحص النسيجي :</a:t>
            </a:r>
            <a:r>
              <a:rPr lang="ar-SY" sz="2400" dirty="0" smtClean="0"/>
              <a:t>فرط تقرن في الطبقة </a:t>
            </a:r>
            <a:r>
              <a:rPr lang="ar-SY" sz="2400" dirty="0" err="1" smtClean="0"/>
              <a:t>البشروية</a:t>
            </a:r>
            <a:r>
              <a:rPr lang="ar-SY" sz="2400" dirty="0" smtClean="0"/>
              <a:t> </a:t>
            </a:r>
            <a:endParaRPr lang="ar-SY" sz="2400" b="1" dirty="0" smtClean="0"/>
          </a:p>
          <a:p>
            <a:pPr>
              <a:buNone/>
            </a:pPr>
            <a:r>
              <a:rPr lang="ar-SY" sz="2400" b="1" dirty="0" smtClean="0"/>
              <a:t>العلاج:</a:t>
            </a:r>
          </a:p>
          <a:p>
            <a:pPr>
              <a:buNone/>
            </a:pPr>
            <a:r>
              <a:rPr lang="ar-SY" sz="2400" dirty="0" smtClean="0"/>
              <a:t>تقشير الغشاء المخاطي المصاب والمراقبة المستمرة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الامتناع عن التدخين </a:t>
            </a:r>
            <a:endParaRPr lang="ar-SY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071810"/>
            <a:ext cx="31670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err="1" smtClean="0"/>
              <a:t>شلول</a:t>
            </a:r>
            <a:r>
              <a:rPr lang="ar-SY" dirty="0" smtClean="0"/>
              <a:t>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ar-SY" sz="2400" dirty="0" smtClean="0"/>
              <a:t>إما </a:t>
            </a:r>
            <a:r>
              <a:rPr lang="ar-SY" sz="2400" dirty="0" err="1" smtClean="0"/>
              <a:t>ان</a:t>
            </a:r>
            <a:r>
              <a:rPr lang="ar-SY" sz="2400" dirty="0" smtClean="0"/>
              <a:t> تنشأ من آفة عصبية مركزية أو من إصابة محيطية </a:t>
            </a:r>
          </a:p>
          <a:p>
            <a:pPr>
              <a:buNone/>
            </a:pPr>
            <a:r>
              <a:rPr lang="ar-SY" sz="2400" b="1" i="1" u="sng" dirty="0" smtClean="0"/>
              <a:t>الشلل المركزي:</a:t>
            </a:r>
          </a:p>
          <a:p>
            <a:pPr>
              <a:buNone/>
            </a:pPr>
            <a:r>
              <a:rPr lang="ar-SY" sz="2400" dirty="0" smtClean="0"/>
              <a:t>نادر وذلك لأن تعصيب كل جهة من الحنجرة يأتي من جهتي قشر الدماغ وعلى ذلك فإن الإصابة القشرية كي تسبب شلل حنجري يجب أن تكون واسعة جدا يغلب أن </a:t>
            </a:r>
            <a:r>
              <a:rPr lang="ar-SY" sz="2400" dirty="0" err="1" smtClean="0"/>
              <a:t>لاتستمر</a:t>
            </a:r>
            <a:r>
              <a:rPr lang="ar-SY" sz="2400" dirty="0" smtClean="0"/>
              <a:t> معها الحياة </a:t>
            </a:r>
          </a:p>
          <a:p>
            <a:pPr>
              <a:buNone/>
            </a:pPr>
            <a:r>
              <a:rPr lang="ar-SY" sz="2400" b="1" i="1" u="sng" dirty="0" smtClean="0"/>
              <a:t>الشلل المحيطي:</a:t>
            </a:r>
          </a:p>
          <a:p>
            <a:pPr>
              <a:buNone/>
            </a:pPr>
            <a:r>
              <a:rPr lang="ar-SY" sz="2400" dirty="0" smtClean="0"/>
              <a:t>كثير الحدوث </a:t>
            </a:r>
          </a:p>
          <a:p>
            <a:pPr>
              <a:buNone/>
            </a:pPr>
            <a:r>
              <a:rPr lang="ar-SY" sz="2400" dirty="0" smtClean="0"/>
              <a:t>أكثر في الجهة </a:t>
            </a:r>
            <a:r>
              <a:rPr lang="ar-SY" sz="2400" dirty="0" err="1" smtClean="0"/>
              <a:t>اليسرى</a:t>
            </a:r>
            <a:r>
              <a:rPr lang="ar-SY" sz="2400" dirty="0" smtClean="0"/>
              <a:t> بسبب طول مسير العصب الراجع الأيسر </a:t>
            </a:r>
          </a:p>
          <a:p>
            <a:pPr>
              <a:buNone/>
            </a:pPr>
            <a:r>
              <a:rPr lang="ar-SY" sz="2400" dirty="0" smtClean="0"/>
              <a:t>ومن أهم الأسباب ( أم الدم </a:t>
            </a:r>
            <a:r>
              <a:rPr lang="ar-SY" sz="2400" dirty="0" err="1" smtClean="0"/>
              <a:t>الأبهرية</a:t>
            </a:r>
            <a:r>
              <a:rPr lang="ar-SY" sz="2400" dirty="0" smtClean="0"/>
              <a:t> – تضيق التاجي – ضخامة </a:t>
            </a:r>
            <a:r>
              <a:rPr lang="ar-SY" sz="2400" dirty="0" err="1" smtClean="0"/>
              <a:t>الأذينة</a:t>
            </a:r>
            <a:r>
              <a:rPr lang="ar-SY" sz="2400" dirty="0" smtClean="0"/>
              <a:t> </a:t>
            </a:r>
            <a:r>
              <a:rPr lang="ar-SY" sz="2400" dirty="0" err="1" smtClean="0"/>
              <a:t>اليسرى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dirty="0" smtClean="0"/>
              <a:t>الأورام القصبية – وغيرها من الأورام المنتقلة للمنصف )</a:t>
            </a:r>
          </a:p>
          <a:p>
            <a:pPr>
              <a:buNone/>
            </a:pPr>
            <a:r>
              <a:rPr lang="ar-SY" sz="2400" dirty="0" smtClean="0"/>
              <a:t>أما في العنق : من الأسباب ( جروح العنق – سرطان </a:t>
            </a:r>
            <a:r>
              <a:rPr lang="ar-SY" sz="2400" dirty="0" err="1" smtClean="0"/>
              <a:t>الدرق</a:t>
            </a:r>
            <a:r>
              <a:rPr lang="ar-SY" sz="2400" dirty="0" smtClean="0"/>
              <a:t>)</a:t>
            </a:r>
          </a:p>
          <a:p>
            <a:r>
              <a:rPr lang="ar-SY" sz="2400" dirty="0" smtClean="0"/>
              <a:t>حيث أن الضخامة السليمة في </a:t>
            </a:r>
            <a:r>
              <a:rPr lang="ar-SY" sz="2400" dirty="0" err="1" smtClean="0"/>
              <a:t>الدرق</a:t>
            </a:r>
            <a:r>
              <a:rPr lang="ar-SY" sz="2400" dirty="0" smtClean="0"/>
              <a:t> </a:t>
            </a:r>
            <a:r>
              <a:rPr lang="ar-SY" sz="2400" dirty="0" err="1" smtClean="0"/>
              <a:t>لاتسبب</a:t>
            </a:r>
            <a:r>
              <a:rPr lang="ar-SY" sz="2400" dirty="0" smtClean="0"/>
              <a:t> في العادة شلل حنجري </a:t>
            </a:r>
          </a:p>
          <a:p>
            <a:pPr>
              <a:buNone/>
            </a:pPr>
            <a:r>
              <a:rPr lang="ar-SY" sz="2400" dirty="0" smtClean="0"/>
              <a:t>و إن من أكثر الأسباب لإحداث الشلل في الحنجرة هو </a:t>
            </a:r>
            <a:r>
              <a:rPr lang="ar-SY" sz="2400" b="1" dirty="0" smtClean="0"/>
              <a:t>استئصال </a:t>
            </a:r>
            <a:r>
              <a:rPr lang="ar-SY" sz="2400" b="1" dirty="0" err="1" smtClean="0"/>
              <a:t>الدرق</a:t>
            </a:r>
            <a:r>
              <a:rPr lang="ar-SY" sz="2400" b="1" dirty="0" smtClean="0"/>
              <a:t> </a:t>
            </a:r>
          </a:p>
          <a:p>
            <a:pPr>
              <a:buNone/>
            </a:pPr>
            <a:r>
              <a:rPr lang="ar-SY" sz="2400" dirty="0" smtClean="0"/>
              <a:t>حيث أنه قد يصاب العصب الراجع أو العصبان الراجعان أثناء العمل الجراحي </a:t>
            </a:r>
          </a:p>
          <a:p>
            <a:pPr>
              <a:buNone/>
            </a:pPr>
            <a:r>
              <a:rPr lang="ar-SY" sz="2400" dirty="0" smtClean="0"/>
              <a:t>هناك حالات من الشلل ( 10% مجهولة السبب)</a:t>
            </a:r>
          </a:p>
          <a:p>
            <a:pPr>
              <a:buNone/>
            </a:pP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err="1" smtClean="0"/>
              <a:t>شلول</a:t>
            </a:r>
            <a:r>
              <a:rPr lang="ar-SY" dirty="0" smtClean="0"/>
              <a:t> الحنجرة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ar-SY" sz="2400" b="1" u="sng" dirty="0" smtClean="0"/>
              <a:t>الأعراض :</a:t>
            </a:r>
          </a:p>
          <a:p>
            <a:pPr>
              <a:buNone/>
            </a:pPr>
            <a:r>
              <a:rPr lang="ar-SY" sz="2400" dirty="0" smtClean="0"/>
              <a:t>تختلف حسب ما يكون الشلل وحيد الجانب أو ثنائي الجانب </a:t>
            </a:r>
          </a:p>
          <a:p>
            <a:pPr>
              <a:buNone/>
            </a:pPr>
            <a:r>
              <a:rPr lang="ar-SY" sz="2400" b="1" dirty="0" smtClean="0"/>
              <a:t>ففي حالة الشلل وحيد الجانب :</a:t>
            </a:r>
          </a:p>
          <a:p>
            <a:pPr>
              <a:buNone/>
            </a:pPr>
            <a:r>
              <a:rPr lang="ar-SY" sz="2400" dirty="0" smtClean="0"/>
              <a:t>لا يحدث ضيق نفس إنما العرض الوحيد هو </a:t>
            </a:r>
            <a:r>
              <a:rPr lang="ar-SY" sz="2400" b="1" dirty="0" smtClean="0"/>
              <a:t>البحة</a:t>
            </a:r>
            <a:r>
              <a:rPr lang="ar-SY" sz="2400" dirty="0" smtClean="0"/>
              <a:t> إذا كان الحبل في </a:t>
            </a:r>
            <a:r>
              <a:rPr lang="ar-SY" sz="2400" b="1" dirty="0" smtClean="0"/>
              <a:t>وضع </a:t>
            </a:r>
            <a:r>
              <a:rPr lang="ar-SY" sz="2400" b="1" dirty="0" err="1" smtClean="0"/>
              <a:t>التبعيد</a:t>
            </a:r>
            <a:r>
              <a:rPr lang="ar-SY" sz="2400" b="1" dirty="0" smtClean="0"/>
              <a:t> </a:t>
            </a:r>
          </a:p>
          <a:p>
            <a:pPr>
              <a:buNone/>
            </a:pPr>
            <a:r>
              <a:rPr lang="ar-SY" sz="2400" dirty="0" smtClean="0"/>
              <a:t>أما </a:t>
            </a:r>
            <a:r>
              <a:rPr lang="ar-SY" sz="2400" dirty="0" err="1" smtClean="0"/>
              <a:t>اذا</a:t>
            </a:r>
            <a:r>
              <a:rPr lang="ar-SY" sz="2400" dirty="0" smtClean="0"/>
              <a:t> كان الحبل في </a:t>
            </a:r>
            <a:r>
              <a:rPr lang="ar-SY" sz="2400" b="1" dirty="0" smtClean="0"/>
              <a:t>وضع التقريب </a:t>
            </a:r>
            <a:r>
              <a:rPr lang="ar-SY" sz="2400" dirty="0" smtClean="0"/>
              <a:t>فيكون ا</a:t>
            </a:r>
            <a:r>
              <a:rPr lang="ar-SY" sz="2400" b="1" dirty="0" smtClean="0"/>
              <a:t>لصوت جيد </a:t>
            </a:r>
          </a:p>
          <a:p>
            <a:pPr>
              <a:buNone/>
            </a:pPr>
            <a:r>
              <a:rPr lang="ar-SY" sz="2400" b="1" dirty="0" smtClean="0"/>
              <a:t>أما في حالة الشلل ثنائي الجانب :</a:t>
            </a:r>
          </a:p>
          <a:p>
            <a:pPr>
              <a:buNone/>
            </a:pPr>
            <a:r>
              <a:rPr lang="ar-SY" sz="2400" dirty="0" smtClean="0"/>
              <a:t>فيغلب أن يكون الحبلان في وضع التقريب وعلى ذلك يكون الصوت الجيد </a:t>
            </a:r>
            <a:r>
              <a:rPr lang="ar-SY" sz="2400" dirty="0" err="1" smtClean="0"/>
              <a:t>انما</a:t>
            </a:r>
            <a:r>
              <a:rPr lang="ar-SY" sz="2400" dirty="0" smtClean="0"/>
              <a:t> يحدث ضيق في النفس </a:t>
            </a:r>
          </a:p>
          <a:p>
            <a:pPr>
              <a:buNone/>
            </a:pPr>
            <a:r>
              <a:rPr lang="ar-SY" sz="2400" b="1" u="sng" dirty="0" smtClean="0"/>
              <a:t>التشخيص:</a:t>
            </a:r>
          </a:p>
          <a:p>
            <a:pPr>
              <a:buNone/>
            </a:pPr>
            <a:r>
              <a:rPr lang="ar-SY" sz="2400" dirty="0" smtClean="0"/>
              <a:t>يتم بالفحص بالمرآة أو بالمنظار الليفي </a:t>
            </a:r>
          </a:p>
          <a:p>
            <a:pPr>
              <a:buNone/>
            </a:pPr>
            <a:r>
              <a:rPr lang="ar-SY" sz="2400" u="sng" dirty="0" smtClean="0"/>
              <a:t>تشخيص السبب:</a:t>
            </a:r>
            <a:r>
              <a:rPr lang="ar-SY" sz="2400" dirty="0" smtClean="0"/>
              <a:t> يتطلب فحص عصبي كامل </a:t>
            </a:r>
          </a:p>
          <a:p>
            <a:pPr>
              <a:buNone/>
            </a:pPr>
            <a:r>
              <a:rPr lang="ar-SY" sz="2400" dirty="0" smtClean="0"/>
              <a:t>                           صورة للصدر (قد تظهر </a:t>
            </a:r>
            <a:r>
              <a:rPr lang="ar-SY" sz="2400" dirty="0" err="1" smtClean="0"/>
              <a:t>كارسينوما</a:t>
            </a:r>
            <a:r>
              <a:rPr lang="ar-SY" sz="2400" dirty="0" smtClean="0"/>
              <a:t> قصبية )</a:t>
            </a:r>
          </a:p>
          <a:p>
            <a:pPr>
              <a:buNone/>
            </a:pPr>
            <a:r>
              <a:rPr lang="ar-SY" sz="2400" dirty="0" smtClean="0"/>
              <a:t>                           </a:t>
            </a:r>
            <a:r>
              <a:rPr lang="ar-SY" sz="2400" dirty="0" err="1" smtClean="0"/>
              <a:t>ايكو</a:t>
            </a:r>
            <a:r>
              <a:rPr lang="ar-SY" sz="2400" dirty="0" smtClean="0"/>
              <a:t> </a:t>
            </a:r>
            <a:r>
              <a:rPr lang="ar-SY" sz="2400" dirty="0" err="1" smtClean="0"/>
              <a:t>درق</a:t>
            </a:r>
            <a:endParaRPr lang="ar-SY" sz="2400" dirty="0" smtClean="0"/>
          </a:p>
          <a:p>
            <a:pPr>
              <a:buNone/>
            </a:pPr>
            <a:r>
              <a:rPr lang="ar-SY" sz="2400" dirty="0" smtClean="0"/>
              <a:t>                           تنظير صلب للسبيل الهضمي التنفسي العلوي </a:t>
            </a:r>
          </a:p>
          <a:p>
            <a:pPr>
              <a:buNone/>
            </a:pPr>
            <a:r>
              <a:rPr lang="ar-SY" sz="2400" dirty="0" smtClean="0"/>
              <a:t>                           طبقي محوري من قاعدة القحف حتى </a:t>
            </a:r>
            <a:r>
              <a:rPr lang="ar-SY" sz="2400" dirty="0" err="1" smtClean="0"/>
              <a:t>السرة</a:t>
            </a:r>
            <a:r>
              <a:rPr lang="ar-SY" sz="2400" dirty="0" smtClean="0"/>
              <a:t> </a:t>
            </a:r>
          </a:p>
          <a:p>
            <a:pPr>
              <a:buNone/>
            </a:pP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err="1" smtClean="0"/>
              <a:t>شلول</a:t>
            </a:r>
            <a:r>
              <a:rPr lang="ar-SY" dirty="0" smtClean="0"/>
              <a:t>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3"/>
            <a:ext cx="357190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643050"/>
            <a:ext cx="453391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err="1" smtClean="0"/>
              <a:t>شلول</a:t>
            </a:r>
            <a:r>
              <a:rPr lang="ar-SY" dirty="0" smtClean="0"/>
              <a:t> الحنجرة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ar-SY" sz="2400" b="1" i="1" u="sng" dirty="0" smtClean="0"/>
              <a:t>العلاج:</a:t>
            </a:r>
          </a:p>
          <a:p>
            <a:pPr>
              <a:buNone/>
            </a:pPr>
            <a:r>
              <a:rPr lang="ar-SY" sz="2400" dirty="0" smtClean="0"/>
              <a:t>للسبب إن أمكن </a:t>
            </a:r>
          </a:p>
          <a:p>
            <a:pPr>
              <a:buNone/>
            </a:pPr>
            <a:r>
              <a:rPr lang="ar-SY" sz="2400" dirty="0" smtClean="0"/>
              <a:t>المجهول السبب 80% غالبا  ما يشفى تلقائيا </a:t>
            </a:r>
          </a:p>
          <a:p>
            <a:pPr>
              <a:buNone/>
            </a:pPr>
            <a:r>
              <a:rPr lang="ar-SY" sz="2400" dirty="0" smtClean="0"/>
              <a:t>إذا كان الشلل </a:t>
            </a:r>
            <a:r>
              <a:rPr lang="ar-SY" sz="2400" b="1" dirty="0" smtClean="0"/>
              <a:t>ثنائي الجانب </a:t>
            </a:r>
            <a:r>
              <a:rPr lang="ar-SY" sz="2400" b="1" dirty="0" err="1" smtClean="0"/>
              <a:t>و</a:t>
            </a:r>
            <a:r>
              <a:rPr lang="ar-SY" sz="2400" b="1" dirty="0" smtClean="0"/>
              <a:t> الحبلان في وضع التقريب أدى ذلك إلى ضيق نفس </a:t>
            </a:r>
          </a:p>
          <a:p>
            <a:pPr>
              <a:buNone/>
            </a:pPr>
            <a:r>
              <a:rPr lang="ar-SY" sz="2400" b="1" dirty="0" smtClean="0"/>
              <a:t>مما يتطلب فغر </a:t>
            </a:r>
            <a:r>
              <a:rPr lang="ar-SY" sz="2400" b="1" dirty="0" err="1" smtClean="0"/>
              <a:t>رغامى</a:t>
            </a:r>
            <a:r>
              <a:rPr lang="ar-SY" sz="2400" b="1" dirty="0" smtClean="0"/>
              <a:t> ثم نلجأ إلى إجراء عملية خاصة يستأصل فيها الغضروف </a:t>
            </a:r>
            <a:r>
              <a:rPr lang="ar-SY" sz="2400" b="1" dirty="0" err="1" smtClean="0"/>
              <a:t>الطرجهاري</a:t>
            </a:r>
            <a:r>
              <a:rPr lang="ar-SY" sz="2400" b="1" dirty="0" smtClean="0"/>
              <a:t> ويبعد الحبل الصوتي الواحد أو الاثنين بحيث تترك مسافة حوالي 4 مم بين الحبلين </a:t>
            </a:r>
          </a:p>
          <a:p>
            <a:pPr>
              <a:buNone/>
            </a:pPr>
            <a:r>
              <a:rPr lang="ar-SY" sz="2400" b="1" dirty="0" smtClean="0"/>
              <a:t>في حالة الشلل وحيد الجانب </a:t>
            </a:r>
            <a:r>
              <a:rPr lang="ar-SY" sz="2400" b="1" dirty="0" err="1" smtClean="0"/>
              <a:t>و</a:t>
            </a:r>
            <a:r>
              <a:rPr lang="ar-SY" sz="2400" b="1" dirty="0" smtClean="0"/>
              <a:t> الحبل في وضع </a:t>
            </a:r>
            <a:r>
              <a:rPr lang="ar-SY" sz="2400" b="1" dirty="0" err="1" smtClean="0"/>
              <a:t>التبعيد</a:t>
            </a:r>
            <a:r>
              <a:rPr lang="ar-SY" sz="2400" b="1" dirty="0" smtClean="0"/>
              <a:t> مما يسبب بحة فيمكن حقن مادة صناعية مثل </a:t>
            </a:r>
            <a:r>
              <a:rPr lang="ar-SY" sz="2400" b="1" dirty="0" err="1" smtClean="0"/>
              <a:t>التيفلون</a:t>
            </a:r>
            <a:r>
              <a:rPr lang="ar-SY" sz="2400" b="1" dirty="0" smtClean="0"/>
              <a:t> تحت الحبل الصوتي فيندفع نحو الخط المتوسط </a:t>
            </a:r>
            <a:r>
              <a:rPr lang="ar-SY" sz="2400" b="1" dirty="0" err="1" smtClean="0"/>
              <a:t>و</a:t>
            </a:r>
            <a:r>
              <a:rPr lang="ar-SY" sz="2400" b="1" dirty="0" smtClean="0"/>
              <a:t> يتحسن الصوت </a:t>
            </a: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err="1" smtClean="0"/>
              <a:t>رضوض</a:t>
            </a:r>
            <a:r>
              <a:rPr lang="ar-SY" dirty="0" smtClean="0"/>
              <a:t> الحنجرة </a:t>
            </a:r>
            <a:r>
              <a:rPr lang="ar-SY" dirty="0" err="1" smtClean="0"/>
              <a:t>و</a:t>
            </a:r>
            <a:r>
              <a:rPr lang="ar-SY" dirty="0" smtClean="0"/>
              <a:t> كسورها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ar-SY" sz="2400" dirty="0" smtClean="0"/>
              <a:t>أكثر الأسباب هي حوادث السيارات إلا أنه قد تشاهد إصابات حنجرية من شظايا قذائف </a:t>
            </a:r>
          </a:p>
          <a:p>
            <a:pPr>
              <a:buNone/>
            </a:pPr>
            <a:r>
              <a:rPr lang="ar-SY" sz="2400" b="1" i="1" u="sng" dirty="0" smtClean="0"/>
              <a:t>الأعراض:</a:t>
            </a:r>
          </a:p>
          <a:p>
            <a:pPr>
              <a:buNone/>
            </a:pPr>
            <a:r>
              <a:rPr lang="ar-SY" sz="2400" dirty="0" smtClean="0"/>
              <a:t>بحة – ضيق نفس تختلف شدته حسب شدة الإصابة </a:t>
            </a:r>
            <a:r>
              <a:rPr lang="ar-SY" sz="2400" dirty="0" err="1" smtClean="0"/>
              <a:t>والوذمة</a:t>
            </a:r>
            <a:r>
              <a:rPr lang="ar-SY" sz="2400" dirty="0" smtClean="0"/>
              <a:t> أو الانصباب الدموي المرافق </a:t>
            </a:r>
          </a:p>
          <a:p>
            <a:pPr>
              <a:buNone/>
            </a:pPr>
            <a:r>
              <a:rPr lang="ar-SY" sz="2400" dirty="0" smtClean="0"/>
              <a:t>و </a:t>
            </a:r>
            <a:r>
              <a:rPr lang="ar-SY" sz="2400" dirty="0" err="1" smtClean="0"/>
              <a:t>اذا</a:t>
            </a:r>
            <a:r>
              <a:rPr lang="ar-SY" sz="2400" dirty="0" smtClean="0"/>
              <a:t> كانت الإصابة شديدة أدت </a:t>
            </a:r>
            <a:r>
              <a:rPr lang="ar-SY" sz="2400" dirty="0" err="1" smtClean="0"/>
              <a:t>الى</a:t>
            </a:r>
            <a:r>
              <a:rPr lang="ar-SY" sz="2400" dirty="0" smtClean="0"/>
              <a:t> انسداد كامل في الطريق الهوائي </a:t>
            </a:r>
            <a:r>
              <a:rPr lang="ar-SY" sz="2400" dirty="0" err="1" smtClean="0"/>
              <a:t>و</a:t>
            </a:r>
            <a:r>
              <a:rPr lang="ar-SY" sz="2400" dirty="0" smtClean="0"/>
              <a:t> الموت بسرعة </a:t>
            </a:r>
          </a:p>
          <a:p>
            <a:pPr>
              <a:buNone/>
            </a:pPr>
            <a:r>
              <a:rPr lang="ar-SY" sz="2400" b="1" dirty="0" smtClean="0"/>
              <a:t>بالفحص </a:t>
            </a:r>
            <a:r>
              <a:rPr lang="ar-SY" sz="2400" dirty="0" smtClean="0"/>
              <a:t>يشاهد انصباب هوائي في العنق </a:t>
            </a:r>
            <a:r>
              <a:rPr lang="ar-SY" sz="2400" dirty="0" err="1" smtClean="0"/>
              <a:t>ووذمة</a:t>
            </a:r>
            <a:r>
              <a:rPr lang="ar-SY" sz="2400" dirty="0" smtClean="0"/>
              <a:t> </a:t>
            </a:r>
            <a:r>
              <a:rPr lang="ar-SY" sz="2400" dirty="0" err="1" smtClean="0"/>
              <a:t>وتكدم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b="1" dirty="0" smtClean="0"/>
              <a:t>فحص الحنجرة </a:t>
            </a:r>
            <a:r>
              <a:rPr lang="ar-SY" sz="2400" dirty="0" smtClean="0"/>
              <a:t>يشاهد تمزق الغشاء المخاطي </a:t>
            </a:r>
            <a:r>
              <a:rPr lang="ar-SY" sz="2400" dirty="0" err="1" smtClean="0"/>
              <a:t>و</a:t>
            </a:r>
            <a:r>
              <a:rPr lang="ar-SY" sz="2400" dirty="0" smtClean="0"/>
              <a:t> </a:t>
            </a:r>
            <a:r>
              <a:rPr lang="ar-SY" sz="2400" dirty="0" err="1" smtClean="0"/>
              <a:t>توذمه</a:t>
            </a:r>
            <a:r>
              <a:rPr lang="ar-SY" sz="2400" dirty="0" smtClean="0"/>
              <a:t> أو </a:t>
            </a:r>
            <a:r>
              <a:rPr lang="ar-SY" sz="2400" dirty="0" err="1" smtClean="0"/>
              <a:t>تكدمه</a:t>
            </a:r>
            <a:r>
              <a:rPr lang="ar-SY" sz="2400" dirty="0" smtClean="0"/>
              <a:t> </a:t>
            </a:r>
          </a:p>
          <a:p>
            <a:pPr>
              <a:buNone/>
            </a:pPr>
            <a:r>
              <a:rPr lang="ar-SY" sz="2400" b="1" u="sng" dirty="0" smtClean="0"/>
              <a:t>التدبير: </a:t>
            </a:r>
            <a:r>
              <a:rPr lang="ar-SY" sz="2400" dirty="0" smtClean="0"/>
              <a:t>يجب إجراء شق </a:t>
            </a:r>
            <a:r>
              <a:rPr lang="ar-SY" sz="2400" dirty="0" err="1" smtClean="0"/>
              <a:t>رغامى</a:t>
            </a:r>
            <a:r>
              <a:rPr lang="ar-SY" sz="2400" dirty="0" smtClean="0"/>
              <a:t> </a:t>
            </a:r>
            <a:r>
              <a:rPr lang="ar-SY" sz="2400" dirty="0" err="1" smtClean="0"/>
              <a:t>اذا</a:t>
            </a:r>
            <a:r>
              <a:rPr lang="ar-SY" sz="2400" dirty="0" smtClean="0"/>
              <a:t> ازداد ضيق النفس لإنقاذ حياة المريض</a:t>
            </a:r>
          </a:p>
          <a:p>
            <a:pPr>
              <a:buNone/>
            </a:pPr>
            <a:r>
              <a:rPr lang="ar-SY" sz="2400" dirty="0" smtClean="0"/>
              <a:t>ثم تجرى بعد ذلك عمليات تصنيعية لإبقاء الطريق الهوائي للحنجرة سالكا </a:t>
            </a:r>
          </a:p>
          <a:p>
            <a:pPr>
              <a:buNone/>
            </a:pPr>
            <a:r>
              <a:rPr lang="ar-SY" sz="2400" dirty="0" smtClean="0"/>
              <a:t>وذلك بتقريب بقايا الغضاريف ما أمكن ووضع قالب بلاستيكي داخل الحنجرة لعدة أشهر ريثما ينمو الغشاء المخاطي الباقي ويستر داخل الحنجرة ويغلب </a:t>
            </a:r>
            <a:r>
              <a:rPr lang="ar-SY" sz="2400" dirty="0" err="1" smtClean="0"/>
              <a:t>ان</a:t>
            </a:r>
            <a:r>
              <a:rPr lang="ar-SY" sz="2400" dirty="0" smtClean="0"/>
              <a:t> تنتهي هذه العمليات بالاحتفاظ بالطريق الهوائي </a:t>
            </a:r>
            <a:r>
              <a:rPr lang="ar-SY" sz="2400" dirty="0" err="1" smtClean="0"/>
              <a:t>و</a:t>
            </a:r>
            <a:r>
              <a:rPr lang="ar-SY" sz="2400" dirty="0" smtClean="0"/>
              <a:t> لكن يبقى </a:t>
            </a:r>
            <a:r>
              <a:rPr lang="ar-SY" sz="2400" smtClean="0"/>
              <a:t>الصوت رديء </a:t>
            </a:r>
            <a:endParaRPr lang="ar-S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عضلات الحنجرة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b="1" i="1" dirty="0" smtClean="0"/>
              <a:t>2- العضلات الداخلية:</a:t>
            </a:r>
            <a:endParaRPr lang="ar-SY" sz="2400" dirty="0" smtClean="0"/>
          </a:p>
          <a:p>
            <a:pPr>
              <a:buNone/>
            </a:pPr>
            <a:r>
              <a:rPr lang="ar-SY" sz="2400" dirty="0" smtClean="0"/>
              <a:t>تقوم بتحريك الحبلين الصوتيين وهي:</a:t>
            </a:r>
          </a:p>
          <a:p>
            <a:pPr>
              <a:buNone/>
            </a:pPr>
            <a:r>
              <a:rPr lang="ar-SY" sz="2400" dirty="0" smtClean="0"/>
              <a:t>1- مقربة للحبلين : ( الدرقية </a:t>
            </a:r>
            <a:r>
              <a:rPr lang="ar-SY" sz="2400" dirty="0" err="1" smtClean="0"/>
              <a:t>الطرجهارية</a:t>
            </a:r>
            <a:r>
              <a:rPr lang="ar-SY" sz="2400" dirty="0" smtClean="0"/>
              <a:t> – الحلقية </a:t>
            </a:r>
            <a:r>
              <a:rPr lang="ar-SY" sz="2400" dirty="0" err="1" smtClean="0"/>
              <a:t>الطرجهارية</a:t>
            </a:r>
            <a:r>
              <a:rPr lang="ar-SY" sz="2400" dirty="0" smtClean="0"/>
              <a:t> الجانبية – </a:t>
            </a:r>
            <a:r>
              <a:rPr lang="ar-SY" sz="2400" dirty="0" err="1" smtClean="0"/>
              <a:t>الطرجهارية</a:t>
            </a:r>
            <a:r>
              <a:rPr lang="ar-SY" sz="2400" dirty="0" smtClean="0"/>
              <a:t> </a:t>
            </a:r>
            <a:r>
              <a:rPr lang="ar-SY" sz="2400" dirty="0" err="1" smtClean="0"/>
              <a:t>الطرجهارية</a:t>
            </a:r>
            <a:r>
              <a:rPr lang="ar-SY" sz="2400" dirty="0" smtClean="0"/>
              <a:t> )</a:t>
            </a:r>
          </a:p>
          <a:p>
            <a:pPr>
              <a:buNone/>
            </a:pPr>
            <a:r>
              <a:rPr lang="ar-SY" sz="2400" dirty="0" smtClean="0"/>
              <a:t>2- موسعة للحبلين ( مبعدة) العضلة الحلقية </a:t>
            </a:r>
            <a:r>
              <a:rPr lang="ar-SY" sz="2400" dirty="0" err="1" smtClean="0"/>
              <a:t>الطرجهارية</a:t>
            </a:r>
            <a:r>
              <a:rPr lang="ar-SY" sz="2400" dirty="0" smtClean="0"/>
              <a:t> الخلفية </a:t>
            </a:r>
          </a:p>
          <a:p>
            <a:pPr>
              <a:buNone/>
            </a:pPr>
            <a:r>
              <a:rPr lang="ar-SY" sz="2400" dirty="0" smtClean="0"/>
              <a:t>3- موترة للحبلين ( الحلقية الدرقية – الدرقية </a:t>
            </a:r>
            <a:r>
              <a:rPr lang="ar-SY" sz="2400" dirty="0" err="1" smtClean="0"/>
              <a:t>الطرجهارية</a:t>
            </a:r>
            <a:r>
              <a:rPr lang="ar-SY" sz="2400" dirty="0" smtClean="0"/>
              <a:t> )</a:t>
            </a:r>
            <a:endParaRPr lang="ar-SY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653136"/>
            <a:ext cx="1909446" cy="203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تعصيب الحنجرة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SY" sz="2400" dirty="0" smtClean="0"/>
              <a:t>تتعصب الحنجرة بالعصب الحنجري العلوي والعصب الحنجري السفلي فروع العصب المبهم </a:t>
            </a:r>
          </a:p>
          <a:p>
            <a:pPr>
              <a:buNone/>
            </a:pPr>
            <a:r>
              <a:rPr lang="ar-SY" sz="2400" b="1" dirty="0" smtClean="0"/>
              <a:t>العصب الحنجري العلوي </a:t>
            </a:r>
          </a:p>
          <a:p>
            <a:pPr>
              <a:buFontTx/>
              <a:buChar char="-"/>
            </a:pPr>
            <a:r>
              <a:rPr lang="ar-SY" sz="2400" dirty="0" smtClean="0"/>
              <a:t>الفرع الباطن ( حسي) </a:t>
            </a:r>
            <a:r>
              <a:rPr lang="ar-SY" sz="2400" dirty="0" err="1" smtClean="0"/>
              <a:t>يعصب</a:t>
            </a:r>
            <a:r>
              <a:rPr lang="ar-SY" sz="2400" dirty="0" smtClean="0"/>
              <a:t> حسيا الغشاء المخاطي لمنطقة فوق المزمار </a:t>
            </a:r>
          </a:p>
          <a:p>
            <a:pPr>
              <a:buFontTx/>
              <a:buChar char="-"/>
            </a:pPr>
            <a:r>
              <a:rPr lang="ar-SY" sz="2400" dirty="0" smtClean="0"/>
              <a:t>الفرع الظاهر ( حركي) </a:t>
            </a:r>
            <a:r>
              <a:rPr lang="ar-SY" sz="2400" dirty="0" err="1" smtClean="0"/>
              <a:t>يعصب</a:t>
            </a:r>
            <a:r>
              <a:rPr lang="ar-SY" sz="2400" dirty="0" smtClean="0"/>
              <a:t> العضلة الحلقية الدرقية </a:t>
            </a:r>
          </a:p>
          <a:p>
            <a:pPr>
              <a:buNone/>
            </a:pPr>
            <a:r>
              <a:rPr lang="ar-SY" sz="2400" b="1" dirty="0" smtClean="0"/>
              <a:t>العصب الحنجري السفلي(الراجع):</a:t>
            </a:r>
          </a:p>
          <a:p>
            <a:pPr>
              <a:buNone/>
            </a:pPr>
            <a:r>
              <a:rPr lang="ar-SY" sz="2400" dirty="0" err="1" smtClean="0"/>
              <a:t>يعصب</a:t>
            </a:r>
            <a:r>
              <a:rPr lang="ar-SY" sz="2400" dirty="0" smtClean="0"/>
              <a:t> حسيا الغشاء المخاطي تحت مستوى الحبلين الصوتيين </a:t>
            </a:r>
          </a:p>
          <a:p>
            <a:pPr>
              <a:buNone/>
            </a:pPr>
            <a:r>
              <a:rPr lang="ar-SY" sz="2400" dirty="0" err="1" smtClean="0"/>
              <a:t>يعصب</a:t>
            </a:r>
            <a:r>
              <a:rPr lang="ar-SY" sz="2400" dirty="0" smtClean="0"/>
              <a:t> حركيا كل عضلات الحنجرة ( الداخلية ) عدا </a:t>
            </a:r>
            <a:r>
              <a:rPr lang="ar-SY" sz="2400" u="sng" dirty="0" smtClean="0"/>
              <a:t>الحلقية الدرقية</a:t>
            </a:r>
          </a:p>
          <a:p>
            <a:pPr>
              <a:buNone/>
            </a:pPr>
            <a:endParaRPr lang="ar-SY" sz="2400" dirty="0" smtClean="0"/>
          </a:p>
          <a:p>
            <a:pPr>
              <a:buNone/>
            </a:pPr>
            <a:r>
              <a:rPr lang="ar-SY" sz="2400" dirty="0" smtClean="0"/>
              <a:t> </a:t>
            </a:r>
          </a:p>
          <a:p>
            <a:pPr>
              <a:buNone/>
            </a:pPr>
            <a:endParaRPr lang="ar-SY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005064"/>
            <a:ext cx="127154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428924" y="1214422"/>
            <a:ext cx="971528" cy="82528"/>
          </a:xfrm>
        </p:spPr>
        <p:txBody>
          <a:bodyPr>
            <a:normAutofit fontScale="90000"/>
          </a:bodyPr>
          <a:lstStyle/>
          <a:p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ar-SY" sz="2400" dirty="0" smtClean="0"/>
              <a:t>يختلف العصب الحنجري  السفلي  الأيسر  </a:t>
            </a:r>
          </a:p>
          <a:p>
            <a:pPr>
              <a:buNone/>
            </a:pPr>
            <a:r>
              <a:rPr lang="ar-SY" sz="2400" dirty="0" smtClean="0"/>
              <a:t>في مسيره عن العصب الحنجري السفلي الأيمن</a:t>
            </a:r>
          </a:p>
          <a:p>
            <a:pPr>
              <a:buNone/>
            </a:pPr>
            <a:r>
              <a:rPr lang="ar-SY" sz="2400" b="1" dirty="0" smtClean="0"/>
              <a:t>فالأيسر</a:t>
            </a:r>
            <a:r>
              <a:rPr lang="ar-SY" sz="2400" dirty="0" smtClean="0"/>
              <a:t> يدور حول الشريان </a:t>
            </a:r>
            <a:r>
              <a:rPr lang="ar-SY" sz="2400" dirty="0" err="1" smtClean="0"/>
              <a:t>الأبهر</a:t>
            </a:r>
            <a:endParaRPr lang="ar-SY" sz="2400" dirty="0" smtClean="0"/>
          </a:p>
          <a:p>
            <a:pPr>
              <a:buNone/>
            </a:pPr>
            <a:r>
              <a:rPr lang="ar-SY" sz="2400" dirty="0" smtClean="0"/>
              <a:t> بينما </a:t>
            </a:r>
            <a:r>
              <a:rPr lang="ar-SY" sz="2400" b="1" dirty="0" smtClean="0"/>
              <a:t>الأيمن</a:t>
            </a:r>
            <a:r>
              <a:rPr lang="ar-SY" sz="2400" dirty="0" smtClean="0"/>
              <a:t> يدور حول الشريان تحت الترقوة </a:t>
            </a:r>
          </a:p>
          <a:p>
            <a:pPr>
              <a:buNone/>
            </a:pPr>
            <a:r>
              <a:rPr lang="ar-SY" sz="2400" dirty="0" smtClean="0"/>
              <a:t>لذلك فإن الحبل الصوتي الأيسر أكثر عرضة </a:t>
            </a:r>
          </a:p>
          <a:p>
            <a:pPr>
              <a:buNone/>
            </a:pPr>
            <a:r>
              <a:rPr lang="ar-SY" sz="2400" dirty="0" smtClean="0"/>
              <a:t>للإصابة بالشلل </a:t>
            </a:r>
            <a:endParaRPr lang="ar-SY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3571868" cy="621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</TotalTime>
  <Words>4859</Words>
  <Application>Microsoft Office PowerPoint</Application>
  <PresentationFormat>عرض على الشاشة (3:4)‏</PresentationFormat>
  <Paragraphs>530</Paragraphs>
  <Slides>67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67</vt:i4>
      </vt:variant>
    </vt:vector>
  </HeadingPairs>
  <TitlesOfParts>
    <vt:vector size="68" baseType="lpstr">
      <vt:lpstr>نسق Office</vt:lpstr>
      <vt:lpstr>الحنجرة </vt:lpstr>
      <vt:lpstr>غضاريف الحنجرة</vt:lpstr>
      <vt:lpstr>عرض تقديمي في PowerPoint</vt:lpstr>
      <vt:lpstr>عرض تقديمي في PowerPoint</vt:lpstr>
      <vt:lpstr>عرض تقديمي في PowerPoint</vt:lpstr>
      <vt:lpstr>عضلات الحنجرة</vt:lpstr>
      <vt:lpstr>عضلات الحنجرة</vt:lpstr>
      <vt:lpstr>تعصيب الحنجرة </vt:lpstr>
      <vt:lpstr>عرض تقديمي في PowerPoint</vt:lpstr>
      <vt:lpstr>التوعية الدموية</vt:lpstr>
      <vt:lpstr>التصريف اللمفاوي </vt:lpstr>
      <vt:lpstr>طبوغرافية الحنجرة </vt:lpstr>
      <vt:lpstr>عرض تقديمي في PowerPoint</vt:lpstr>
      <vt:lpstr>عرض تقديمي في PowerPoint</vt:lpstr>
      <vt:lpstr>البنية التشريحية للطية الصوتية</vt:lpstr>
      <vt:lpstr>عرض تقديمي في PowerPoint</vt:lpstr>
      <vt:lpstr>لمعة الحنجرة</vt:lpstr>
      <vt:lpstr>مسافات الحنجرة</vt:lpstr>
      <vt:lpstr>الحنجرة الطفلية</vt:lpstr>
      <vt:lpstr>الحنجرة الطفلية </vt:lpstr>
      <vt:lpstr>فيزيولوجيا ووظائف الحنجرة </vt:lpstr>
      <vt:lpstr>فيزيولوجيا الحنجرة</vt:lpstr>
      <vt:lpstr>فيزيولوجيا الحنجرة</vt:lpstr>
      <vt:lpstr>فحص الحنجرة </vt:lpstr>
      <vt:lpstr>فحص الحنجرة</vt:lpstr>
      <vt:lpstr>فحص الحنجرة </vt:lpstr>
      <vt:lpstr>فحص الحنجرة</vt:lpstr>
      <vt:lpstr>فحص الحنجرة</vt:lpstr>
      <vt:lpstr>فحص الحنجرة</vt:lpstr>
      <vt:lpstr>أمراض الحنجرة </vt:lpstr>
      <vt:lpstr> </vt:lpstr>
      <vt:lpstr>عرض تقديمي في PowerPoint</vt:lpstr>
      <vt:lpstr>التهاب لسان المزمار الحاد</vt:lpstr>
      <vt:lpstr>عرض تقديمي في PowerPoint</vt:lpstr>
      <vt:lpstr>التهاب لسان المزمار الحاد</vt:lpstr>
      <vt:lpstr>التهاب لسان المزمار الحاد</vt:lpstr>
      <vt:lpstr>التهاب الحنجرة والرغامى و القصبات الحاد الفيروسي ( الخانوق) Croup</vt:lpstr>
      <vt:lpstr>الخانوق</vt:lpstr>
      <vt:lpstr>التهابات الحنجرة المزمنة</vt:lpstr>
      <vt:lpstr>التهاب الحنجرة السلي </vt:lpstr>
      <vt:lpstr>آفات الحنجرة الخلقية </vt:lpstr>
      <vt:lpstr>عرض تقديمي في PowerPoint</vt:lpstr>
      <vt:lpstr>العنش الحنجري الولادي</vt:lpstr>
      <vt:lpstr>الورم الوعائي تحت المزمار</vt:lpstr>
      <vt:lpstr>سوء التصويت الوظيفي</vt:lpstr>
      <vt:lpstr>أورام الحنجرة</vt:lpstr>
      <vt:lpstr>سرطان الحنجرة</vt:lpstr>
      <vt:lpstr>سرطان الحنجرة</vt:lpstr>
      <vt:lpstr>سرطان الحنجرة</vt:lpstr>
      <vt:lpstr>سرطان الحنجرة</vt:lpstr>
      <vt:lpstr>سرطان الحنجرة</vt:lpstr>
      <vt:lpstr>الأورام السليمة</vt:lpstr>
      <vt:lpstr>الأورام السليمة</vt:lpstr>
      <vt:lpstr>الأورام السليمة</vt:lpstr>
      <vt:lpstr>البوليبات الصوتية </vt:lpstr>
      <vt:lpstr>البوليبات الصوتية المنتشرة(وذمة رينكهReinke’s edema)</vt:lpstr>
      <vt:lpstr>وذمة رينكه</vt:lpstr>
      <vt:lpstr>الأورام السليمة</vt:lpstr>
      <vt:lpstr>العقيدات الصوتية</vt:lpstr>
      <vt:lpstr>الأورام الحميدة</vt:lpstr>
      <vt:lpstr>قرحة التماس</vt:lpstr>
      <vt:lpstr>الأورام الحميدة</vt:lpstr>
      <vt:lpstr>شلول الحنجرة</vt:lpstr>
      <vt:lpstr>شلول الحنجرة </vt:lpstr>
      <vt:lpstr>شلول الحنجرة</vt:lpstr>
      <vt:lpstr>شلول الحنجرة </vt:lpstr>
      <vt:lpstr>رضوض الحنجرة و كسورها</vt:lpstr>
    </vt:vector>
  </TitlesOfParts>
  <Company>By DR.Ahmed Saker 2o1O  ;)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الحنجرة</dc:title>
  <dc:creator>ALI SAHIUNY</dc:creator>
  <cp:lastModifiedBy>Doctor</cp:lastModifiedBy>
  <cp:revision>86</cp:revision>
  <dcterms:created xsi:type="dcterms:W3CDTF">2017-04-09T18:28:38Z</dcterms:created>
  <dcterms:modified xsi:type="dcterms:W3CDTF">2017-10-07T06:58:42Z</dcterms:modified>
</cp:coreProperties>
</file>