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83" r:id="rId26"/>
    <p:sldId id="284" r:id="rId27"/>
    <p:sldId id="285" r:id="rId28"/>
    <p:sldId id="286" r:id="rId29"/>
    <p:sldId id="287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9DBBCE-C134-41AF-93A8-985AB744072E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267771-0D4E-4BB6-92BA-6A535B4A1FFD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FDC6-3FA4-4754-8C60-01C098944C25}" type="datetimeFigureOut">
              <a:rPr lang="ar-SY" smtClean="0"/>
              <a:pPr/>
              <a:t>05/01/1439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293D-1748-4A2D-A3E0-5095B40BC0DB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/index.php?title=%D8%B4%D8%B1%D9%8A%D8%A7%D9%86_%D8%B4%D9%81%D9%88%D9%8A_%D8%B9%D9%84%D9%88%D9%8A&amp;action=edit&amp;redlink=1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s://ar.wikipedia.org/wiki/%D8%AD%D8%A7%D8%AC%D8%B2_%D8%A7%D9%84%D8%A3%D9%86%D9%81" TargetMode="External"/><Relationship Id="rId7" Type="http://schemas.openxmlformats.org/officeDocument/2006/relationships/hyperlink" Target="https://ar.wikipedia.org/w/index.php?title=%D8%B4%D8%B1%D9%8A%D8%A7%D9%86_%D8%AD%D9%86%D9%83%D9%8A_%D9%86%D8%A7%D8%B2%D9%84&amp;action=edit&amp;redlink=1" TargetMode="External"/><Relationship Id="rId12" Type="http://schemas.openxmlformats.org/officeDocument/2006/relationships/hyperlink" Target="https://ar.wikipedia.org/w/index.php?title=%D8%B4%D8%B1%D9%8A%D8%A7%D9%86_%D8%BA%D8%B1%D8%A8%D8%A7%D9%84%D9%8A_%D8%AE%D9%84%D9%81%D9%8A&amp;action=edit&amp;redlink=1" TargetMode="External"/><Relationship Id="rId2" Type="http://schemas.openxmlformats.org/officeDocument/2006/relationships/hyperlink" Target="https://ar.wikipedia.org/wiki/%D8%B4%D8%B1%D9%8A%D8%A7%D9%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/index.php?title=%D8%B4%D8%B1%D9%8A%D8%A7%D9%86_%D8%AD%D9%86%D9%83%D9%8A_%D9%83%D8%A8%D9%8A%D8%B1&amp;action=edit&amp;redlink=1" TargetMode="External"/><Relationship Id="rId11" Type="http://schemas.openxmlformats.org/officeDocument/2006/relationships/hyperlink" Target="https://ar.wikipedia.org/wiki/%D8%B4%D8%B1%D9%8A%D8%A7%D9%86_%D8%B9%D9%8A%D9%86%D9%8A" TargetMode="External"/><Relationship Id="rId5" Type="http://schemas.openxmlformats.org/officeDocument/2006/relationships/hyperlink" Target="https://ar.wikipedia.org/wiki/%D8%B4%D8%B1%D9%8A%D8%A7%D9%86_%D9%88%D8%AA%D8%AF%D9%8A_%D8%AD%D9%86%D9%83%D9%8A" TargetMode="External"/><Relationship Id="rId10" Type="http://schemas.openxmlformats.org/officeDocument/2006/relationships/hyperlink" Target="https://ar.wikipedia.org/wiki/%D8%B4%D8%B1%D9%8A%D8%A7%D9%86_%D8%BA%D8%B1%D8%A8%D8%A7%D9%84%D9%8A_%D8%A3%D9%85%D8%A7%D9%85%D9%8A" TargetMode="External"/><Relationship Id="rId4" Type="http://schemas.openxmlformats.org/officeDocument/2006/relationships/hyperlink" Target="https://ar.wikipedia.org/wiki/%D9%85%D9%81%D8%A7%D8%BA%D8%B1%D8%A9" TargetMode="External"/><Relationship Id="rId9" Type="http://schemas.openxmlformats.org/officeDocument/2006/relationships/hyperlink" Target="https://ar.wikipedia.org/wiki/%D8%B4%D8%B1%D9%8A%D8%A7%D9%86_%D9%88%D8%AC%D9%87%D9%8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000372"/>
          </a:xfrm>
        </p:spPr>
        <p:txBody>
          <a:bodyPr>
            <a:normAutofit/>
          </a:bodyPr>
          <a:lstStyle/>
          <a:p>
            <a:r>
              <a:rPr lang="ar-SY" sz="6600" u="sng" dirty="0" smtClean="0"/>
              <a:t>تشريح الأنف</a:t>
            </a:r>
            <a:endParaRPr lang="ar-SY" sz="6600" u="sn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pPr algn="r"/>
            <a:r>
              <a:rPr lang="ar-SY" dirty="0" smtClean="0">
                <a:solidFill>
                  <a:schemeClr val="tx1"/>
                </a:solidFill>
              </a:rPr>
              <a:t>يتألف الأنف من : الهرم الأنفي </a:t>
            </a:r>
            <a:r>
              <a:rPr lang="ar-SA" dirty="0" smtClean="0">
                <a:solidFill>
                  <a:schemeClr val="tx1"/>
                </a:solidFill>
              </a:rPr>
              <a:t>- </a:t>
            </a:r>
            <a:r>
              <a:rPr lang="ar-SY" dirty="0" smtClean="0">
                <a:solidFill>
                  <a:schemeClr val="tx1"/>
                </a:solidFill>
              </a:rPr>
              <a:t>جوف الأنف</a:t>
            </a:r>
            <a:endParaRPr lang="ar-SA" dirty="0" smtClean="0">
              <a:solidFill>
                <a:schemeClr val="tx1"/>
              </a:solidFill>
            </a:endParaRPr>
          </a:p>
          <a:p>
            <a:pPr algn="r"/>
            <a:endParaRPr lang="ar-SY" sz="18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نتيجة بحث الصور عن تشريح الانف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3429000"/>
            <a:ext cx="3357585" cy="3214710"/>
          </a:xfrm>
          <a:prstGeom prst="rect">
            <a:avLst/>
          </a:prstGeom>
          <a:noFill/>
        </p:spPr>
      </p:pic>
      <p:pic>
        <p:nvPicPr>
          <p:cNvPr id="24580" name="Picture 4" descr="نتيجة بحث الصور عن تشريح الانف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6248" y="3286124"/>
            <a:ext cx="3556560" cy="3286148"/>
          </a:xfrm>
          <a:prstGeom prst="rect">
            <a:avLst/>
          </a:prstGeom>
          <a:noFill/>
        </p:spPr>
      </p:pic>
      <p:sp>
        <p:nvSpPr>
          <p:cNvPr id="24582" name="AutoShape 6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نسيج الأنف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ar-SY" dirty="0" smtClean="0"/>
              <a:t>دهليز الأنف: </a:t>
            </a:r>
            <a:r>
              <a:rPr lang="ar-SY" dirty="0" err="1" smtClean="0"/>
              <a:t>ظهارة</a:t>
            </a:r>
            <a:r>
              <a:rPr lang="ar-SY" dirty="0" smtClean="0"/>
              <a:t> شائكة مطبقة </a:t>
            </a:r>
            <a:r>
              <a:rPr lang="ar-SY" dirty="0" err="1" smtClean="0"/>
              <a:t>متقرنة</a:t>
            </a:r>
            <a:r>
              <a:rPr lang="ar-SY" dirty="0" smtClean="0"/>
              <a:t> مع غدد عرقية </a:t>
            </a:r>
            <a:r>
              <a:rPr lang="ar-SY" dirty="0" err="1" smtClean="0"/>
              <a:t>و</a:t>
            </a:r>
            <a:r>
              <a:rPr lang="ar-SY" dirty="0" smtClean="0"/>
              <a:t> غدد </a:t>
            </a:r>
            <a:r>
              <a:rPr lang="ar-SY" dirty="0" err="1" smtClean="0"/>
              <a:t>زهمية</a:t>
            </a:r>
            <a:r>
              <a:rPr lang="ar-SY" dirty="0" smtClean="0"/>
              <a:t> و أشعار قاسية</a:t>
            </a:r>
          </a:p>
          <a:p>
            <a:r>
              <a:rPr lang="ar-SY" dirty="0" smtClean="0"/>
              <a:t>الغشاء المخاطي التنفسي: هو غشاء مخاطي متميز يمتد على طول الطريق التنفسي من الأنف إلى </a:t>
            </a:r>
            <a:r>
              <a:rPr lang="ar-SY" dirty="0" err="1" smtClean="0"/>
              <a:t>القصيبات</a:t>
            </a:r>
            <a:r>
              <a:rPr lang="ar-SY" dirty="0" smtClean="0"/>
              <a:t> الصغيرة ( عدا البلعوم) وهو يتألف </a:t>
            </a:r>
            <a:r>
              <a:rPr lang="ar-SY" dirty="0" err="1" smtClean="0"/>
              <a:t>ظهارة</a:t>
            </a:r>
            <a:r>
              <a:rPr lang="ar-SY" dirty="0" smtClean="0"/>
              <a:t> أسطوانية </a:t>
            </a:r>
            <a:r>
              <a:rPr lang="ar-SY" dirty="0" err="1" smtClean="0"/>
              <a:t>مهدبة</a:t>
            </a:r>
            <a:r>
              <a:rPr lang="ar-SY" dirty="0" smtClean="0"/>
              <a:t> مطبقة كاذبة وخلايا </a:t>
            </a:r>
            <a:r>
              <a:rPr lang="ar-SY" dirty="0" err="1" smtClean="0"/>
              <a:t>كأسية</a:t>
            </a:r>
            <a:r>
              <a:rPr lang="ar-SY" dirty="0" smtClean="0"/>
              <a:t> </a:t>
            </a:r>
            <a:r>
              <a:rPr lang="ar-SY" dirty="0" err="1" smtClean="0"/>
              <a:t>مفرزة</a:t>
            </a:r>
            <a:r>
              <a:rPr lang="ar-SY" dirty="0" smtClean="0"/>
              <a:t> للمخاط وخلايا قاعدية </a:t>
            </a:r>
            <a:r>
              <a:rPr lang="ar-SY" dirty="0" err="1" smtClean="0"/>
              <a:t>و</a:t>
            </a:r>
            <a:r>
              <a:rPr lang="ar-SY" dirty="0" smtClean="0"/>
              <a:t> توجد</a:t>
            </a:r>
            <a:r>
              <a:rPr lang="ar-SA" dirty="0" smtClean="0"/>
              <a:t> </a:t>
            </a:r>
            <a:r>
              <a:rPr lang="ar-SY" dirty="0" smtClean="0"/>
              <a:t>أوعية تشكل في بعض المناطق جيوب وريدية تشكا أجسام </a:t>
            </a:r>
            <a:r>
              <a:rPr lang="ar-SY" dirty="0" err="1" smtClean="0"/>
              <a:t>ناعظة</a:t>
            </a:r>
            <a:r>
              <a:rPr lang="ar-SY" dirty="0" smtClean="0"/>
              <a:t> كما في القرين السفلي </a:t>
            </a:r>
            <a:r>
              <a:rPr lang="ar-SY" dirty="0" err="1" smtClean="0"/>
              <a:t>و</a:t>
            </a:r>
            <a:r>
              <a:rPr lang="ar-SY" dirty="0" smtClean="0"/>
              <a:t> الأوسط </a:t>
            </a:r>
            <a:r>
              <a:rPr lang="ar-SY" dirty="0" err="1" smtClean="0"/>
              <a:t>و</a:t>
            </a:r>
            <a:r>
              <a:rPr lang="ar-SY" dirty="0" smtClean="0"/>
              <a:t> القسم السفلي من </a:t>
            </a:r>
            <a:r>
              <a:rPr lang="ar-SY" dirty="0" err="1" smtClean="0"/>
              <a:t>الوترة</a:t>
            </a:r>
            <a:endParaRPr lang="ar-SA" dirty="0" smtClean="0"/>
          </a:p>
          <a:p>
            <a:r>
              <a:rPr lang="ar-SA" dirty="0" smtClean="0"/>
              <a:t>كما نجد غدد مصلية في الصفيحة الخاصة حيث تتنوع </a:t>
            </a:r>
            <a:r>
              <a:rPr lang="ar-SA" dirty="0" err="1" smtClean="0"/>
              <a:t>الافرازات</a:t>
            </a:r>
            <a:r>
              <a:rPr lang="ar-SA" dirty="0" smtClean="0"/>
              <a:t> من </a:t>
            </a:r>
            <a:r>
              <a:rPr lang="ar-SA" dirty="0" err="1" smtClean="0"/>
              <a:t>الانف</a:t>
            </a:r>
            <a:r>
              <a:rPr lang="ar-SA" dirty="0" smtClean="0"/>
              <a:t> بين مخاطية لزجة </a:t>
            </a:r>
            <a:r>
              <a:rPr lang="ar-SA" dirty="0" err="1" smtClean="0"/>
              <a:t>و</a:t>
            </a:r>
            <a:r>
              <a:rPr lang="ar-SA" dirty="0" smtClean="0"/>
              <a:t> مصلية رائقة حسب نوع المواد المثيرة </a:t>
            </a:r>
            <a:r>
              <a:rPr lang="ar-SA" dirty="0" err="1" smtClean="0"/>
              <a:t>للافراز</a:t>
            </a:r>
            <a:r>
              <a:rPr lang="ar-SA" dirty="0" smtClean="0"/>
              <a:t> </a:t>
            </a:r>
          </a:p>
          <a:p>
            <a:r>
              <a:rPr lang="ar-SA" dirty="0" smtClean="0"/>
              <a:t>تحت البشرة توجد </a:t>
            </a:r>
            <a:r>
              <a:rPr lang="ar-SA" dirty="0" err="1" smtClean="0"/>
              <a:t>الادمة</a:t>
            </a:r>
            <a:r>
              <a:rPr lang="ar-SA" dirty="0" smtClean="0"/>
              <a:t> وتحوي الشرايين </a:t>
            </a:r>
            <a:r>
              <a:rPr lang="ar-SA" dirty="0" err="1" smtClean="0"/>
              <a:t>و</a:t>
            </a:r>
            <a:r>
              <a:rPr lang="ar-SA" dirty="0" smtClean="0"/>
              <a:t> </a:t>
            </a:r>
            <a:r>
              <a:rPr lang="ar-SA" dirty="0" err="1" smtClean="0"/>
              <a:t>الشرينات</a:t>
            </a:r>
            <a:r>
              <a:rPr lang="ar-SA" dirty="0" smtClean="0"/>
              <a:t> و </a:t>
            </a:r>
            <a:r>
              <a:rPr lang="ar-SA" dirty="0" err="1" smtClean="0"/>
              <a:t>الاوعية</a:t>
            </a:r>
            <a:r>
              <a:rPr lang="ar-SA" dirty="0" smtClean="0"/>
              <a:t> الشعرية </a:t>
            </a:r>
            <a:r>
              <a:rPr lang="ar-SA" dirty="0" err="1" smtClean="0"/>
              <a:t>و</a:t>
            </a:r>
            <a:r>
              <a:rPr lang="ar-SA" dirty="0" smtClean="0"/>
              <a:t> </a:t>
            </a:r>
            <a:r>
              <a:rPr lang="ar-SA" dirty="0" err="1" smtClean="0"/>
              <a:t>الاوردة</a:t>
            </a:r>
            <a:r>
              <a:rPr lang="ar-SA" dirty="0" smtClean="0"/>
              <a:t> و الجيوب الوريدية</a:t>
            </a:r>
          </a:p>
          <a:p>
            <a:r>
              <a:rPr lang="ar-SA" dirty="0" smtClean="0"/>
              <a:t>تحوي كل خلية </a:t>
            </a:r>
            <a:r>
              <a:rPr lang="ar-SA" dirty="0" err="1" smtClean="0"/>
              <a:t>مهدبة</a:t>
            </a:r>
            <a:r>
              <a:rPr lang="ar-SA" dirty="0" smtClean="0"/>
              <a:t> على 20 – 30 هدب </a:t>
            </a:r>
            <a:r>
              <a:rPr lang="ar-SA" dirty="0" err="1" smtClean="0"/>
              <a:t>و</a:t>
            </a:r>
            <a:r>
              <a:rPr lang="ar-SA" dirty="0" smtClean="0"/>
              <a:t> تتحرك  هذه </a:t>
            </a:r>
            <a:r>
              <a:rPr lang="ar-SA" dirty="0" err="1" smtClean="0"/>
              <a:t>الاهداب</a:t>
            </a:r>
            <a:r>
              <a:rPr lang="ar-SA" dirty="0" smtClean="0"/>
              <a:t> بمقدار 200- 250 ضربة في الدقيقة كما </a:t>
            </a:r>
            <a:r>
              <a:rPr lang="ar-SA" dirty="0" err="1" smtClean="0"/>
              <a:t>ان</a:t>
            </a:r>
            <a:r>
              <a:rPr lang="ar-SA" dirty="0" smtClean="0"/>
              <a:t> لها نوعان من الحركة : حركة بطيئة </a:t>
            </a:r>
            <a:r>
              <a:rPr lang="ar-SA" dirty="0" err="1" smtClean="0"/>
              <a:t>و</a:t>
            </a:r>
            <a:r>
              <a:rPr lang="ar-SA" dirty="0" smtClean="0"/>
              <a:t> حركة سريعة  تحرك السجادة المخاطية الموجودة باتجاه البلعوم </a:t>
            </a:r>
            <a:r>
              <a:rPr lang="ar-SA" dirty="0" err="1" smtClean="0"/>
              <a:t>الانفي</a:t>
            </a:r>
            <a:r>
              <a:rPr lang="ar-SA" dirty="0" smtClean="0"/>
              <a:t> حيث تعلق الجسيمات الدقيقة الغريبة </a:t>
            </a:r>
            <a:r>
              <a:rPr lang="ar-SA" dirty="0" err="1" smtClean="0"/>
              <a:t>و</a:t>
            </a:r>
            <a:r>
              <a:rPr lang="ar-SA" dirty="0" smtClean="0"/>
              <a:t> الغبار على هذه السجادة المخاطية </a:t>
            </a:r>
            <a:r>
              <a:rPr lang="ar-SA" dirty="0" err="1" smtClean="0"/>
              <a:t>و</a:t>
            </a:r>
            <a:r>
              <a:rPr lang="ar-SA" dirty="0" smtClean="0"/>
              <a:t> تتجه نتيجة لحركة </a:t>
            </a:r>
            <a:r>
              <a:rPr lang="ar-SA" dirty="0" err="1" smtClean="0"/>
              <a:t>الاهداب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البلعوم </a:t>
            </a:r>
            <a:r>
              <a:rPr lang="ar-SA" dirty="0" err="1" smtClean="0"/>
              <a:t>الانفي</a:t>
            </a:r>
            <a:r>
              <a:rPr lang="ar-SA" dirty="0" smtClean="0"/>
              <a:t> ثم يتم بلعها </a:t>
            </a:r>
            <a:r>
              <a:rPr lang="ar-SA" dirty="0" err="1" smtClean="0"/>
              <a:t>و</a:t>
            </a:r>
            <a:r>
              <a:rPr lang="ar-SA" dirty="0" smtClean="0"/>
              <a:t> </a:t>
            </a:r>
            <a:r>
              <a:rPr lang="ar-SA" dirty="0" err="1" smtClean="0"/>
              <a:t>ارسالها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المعدة التي تتكفل عصاراتها بقتلها </a:t>
            </a:r>
            <a:r>
              <a:rPr lang="ar-SA" dirty="0" err="1" smtClean="0"/>
              <a:t>و</a:t>
            </a:r>
            <a:r>
              <a:rPr lang="ar-SA" dirty="0" smtClean="0"/>
              <a:t> هضمها </a:t>
            </a:r>
          </a:p>
          <a:p>
            <a:pPr>
              <a:buNone/>
            </a:pPr>
            <a:r>
              <a:rPr lang="ar-SA" dirty="0" smtClean="0"/>
              <a:t> 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Y" dirty="0" err="1" smtClean="0"/>
              <a:t>الظهارة</a:t>
            </a:r>
            <a:r>
              <a:rPr lang="ar-SY" dirty="0" smtClean="0"/>
              <a:t> </a:t>
            </a:r>
            <a:r>
              <a:rPr lang="ar-SY" dirty="0" err="1" smtClean="0"/>
              <a:t>الشمية</a:t>
            </a:r>
            <a:r>
              <a:rPr lang="ar-SY" dirty="0" smtClean="0"/>
              <a:t> : </a:t>
            </a:r>
            <a:r>
              <a:rPr lang="ar-SY" dirty="0" err="1" smtClean="0"/>
              <a:t>تتوضع</a:t>
            </a:r>
            <a:r>
              <a:rPr lang="ar-SY" dirty="0" smtClean="0"/>
              <a:t> على </a:t>
            </a:r>
            <a:r>
              <a:rPr lang="ar-SY" dirty="0" err="1" smtClean="0"/>
              <a:t>الوترة</a:t>
            </a:r>
            <a:r>
              <a:rPr lang="ar-SY" dirty="0" smtClean="0"/>
              <a:t> و الجدار الوحشي لأعلى جوف الأنف فهي توافق مخاطية القرين العلوي </a:t>
            </a:r>
            <a:r>
              <a:rPr lang="ar-SY" dirty="0" err="1" smtClean="0"/>
              <a:t>و</a:t>
            </a:r>
            <a:r>
              <a:rPr lang="ar-SY" dirty="0" smtClean="0"/>
              <a:t> سقف الأنف وما يقابل ذلك من </a:t>
            </a:r>
            <a:r>
              <a:rPr lang="ar-SY" dirty="0" err="1" smtClean="0"/>
              <a:t>الوترة</a:t>
            </a:r>
            <a:r>
              <a:rPr lang="ar-SY" dirty="0" smtClean="0"/>
              <a:t> تتضمن:</a:t>
            </a:r>
          </a:p>
          <a:p>
            <a:r>
              <a:rPr lang="ar-SY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خلايا </a:t>
            </a:r>
            <a:r>
              <a:rPr lang="ar-SY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شمية</a:t>
            </a:r>
            <a:r>
              <a:rPr lang="ar-SY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Y" dirty="0" smtClean="0"/>
              <a:t>: </a:t>
            </a:r>
            <a:r>
              <a:rPr lang="ar-SY" dirty="0" err="1" smtClean="0"/>
              <a:t>عصبونات</a:t>
            </a:r>
            <a:r>
              <a:rPr lang="ar-SY" dirty="0" smtClean="0"/>
              <a:t> ثنائية القطب قطبها العلوي يحوي أشعار مغموسة ضمن السوائل </a:t>
            </a:r>
            <a:r>
              <a:rPr lang="ar-SY" dirty="0" err="1" smtClean="0"/>
              <a:t>المفرزة</a:t>
            </a:r>
            <a:r>
              <a:rPr lang="ar-SY" dirty="0" smtClean="0"/>
              <a:t> وقطبها السفلي يخرج منه </a:t>
            </a:r>
            <a:r>
              <a:rPr lang="ar-SY" dirty="0" err="1" smtClean="0"/>
              <a:t>محوار</a:t>
            </a:r>
            <a:r>
              <a:rPr lang="ar-SY" dirty="0" smtClean="0"/>
              <a:t> يمتد ليخترق ثقوب الصفيحة </a:t>
            </a:r>
            <a:r>
              <a:rPr lang="ar-SY" dirty="0" err="1" smtClean="0"/>
              <a:t>المصفوية</a:t>
            </a:r>
            <a:r>
              <a:rPr lang="ar-SY" dirty="0" smtClean="0"/>
              <a:t> للعظم </a:t>
            </a:r>
            <a:r>
              <a:rPr lang="ar-SY" dirty="0" err="1" smtClean="0"/>
              <a:t>الغربالي</a:t>
            </a:r>
            <a:r>
              <a:rPr lang="ar-SY" dirty="0" smtClean="0"/>
              <a:t> ليصل للبصلة </a:t>
            </a:r>
            <a:r>
              <a:rPr lang="ar-SY" dirty="0" err="1" smtClean="0"/>
              <a:t>الشمية</a:t>
            </a:r>
            <a:endParaRPr lang="ar-SY" dirty="0" smtClean="0"/>
          </a:p>
          <a:p>
            <a:r>
              <a:rPr lang="ar-SY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خلايا داعمة وخلايا قاعدية</a:t>
            </a:r>
          </a:p>
          <a:p>
            <a:r>
              <a:rPr lang="ar-SY" u="sng" dirty="0" smtClean="0"/>
              <a:t>لونها أصفر بس</a:t>
            </a:r>
            <a:r>
              <a:rPr lang="ar-SA" u="sng" dirty="0" smtClean="0"/>
              <a:t>ب</a:t>
            </a:r>
            <a:r>
              <a:rPr lang="ar-SY" u="sng" dirty="0" smtClean="0"/>
              <a:t>ب وجود حبيبات </a:t>
            </a:r>
            <a:r>
              <a:rPr lang="ar-SY" u="sng" dirty="0" err="1" smtClean="0"/>
              <a:t>صباغية</a:t>
            </a:r>
            <a:r>
              <a:rPr lang="ar-SY" u="sng" dirty="0" smtClean="0"/>
              <a:t> ذات لون أصفر في الخلايا الداعمة</a:t>
            </a:r>
          </a:p>
          <a:p>
            <a:r>
              <a:rPr lang="ar-SY" dirty="0" smtClean="0"/>
              <a:t>لا تحوي خلايا </a:t>
            </a:r>
            <a:r>
              <a:rPr lang="ar-SY" dirty="0" err="1" smtClean="0"/>
              <a:t>مفرزة</a:t>
            </a:r>
            <a:r>
              <a:rPr lang="ar-SY" dirty="0" smtClean="0"/>
              <a:t> للمخاط ولكن تحوي غدد مصلية</a:t>
            </a:r>
          </a:p>
          <a:p>
            <a:r>
              <a:rPr lang="ar-SY" dirty="0" smtClean="0"/>
              <a:t>يستر الجوف الأنفي 80% مخاطية تنفسية </a:t>
            </a:r>
            <a:r>
              <a:rPr lang="ar-SY" dirty="0" err="1" smtClean="0"/>
              <a:t>و</a:t>
            </a:r>
            <a:r>
              <a:rPr lang="ar-SY" dirty="0" smtClean="0"/>
              <a:t> 20 % مخاطية </a:t>
            </a:r>
            <a:r>
              <a:rPr lang="ar-SY" dirty="0" err="1" smtClean="0"/>
              <a:t>شمية</a:t>
            </a:r>
            <a:endParaRPr lang="ar-SA" dirty="0" smtClean="0"/>
          </a:p>
          <a:p>
            <a:r>
              <a:rPr lang="ar-SA" dirty="0" err="1" smtClean="0"/>
              <a:t>ان</a:t>
            </a:r>
            <a:r>
              <a:rPr lang="ar-SA" dirty="0" smtClean="0"/>
              <a:t> المخاطية </a:t>
            </a:r>
            <a:r>
              <a:rPr lang="ar-SA" dirty="0" err="1" smtClean="0"/>
              <a:t>الشمية</a:t>
            </a:r>
            <a:r>
              <a:rPr lang="ar-SA" dirty="0" smtClean="0"/>
              <a:t> حساسة كثيرا فمن الممكن </a:t>
            </a:r>
            <a:r>
              <a:rPr lang="ar-SA" dirty="0" err="1" smtClean="0"/>
              <a:t>لاي</a:t>
            </a:r>
            <a:r>
              <a:rPr lang="ar-SA" dirty="0" smtClean="0"/>
              <a:t> وذمة خفيفة تحدث في </a:t>
            </a:r>
            <a:r>
              <a:rPr lang="ar-SA" dirty="0" err="1" smtClean="0"/>
              <a:t>الاف</a:t>
            </a:r>
            <a:r>
              <a:rPr lang="ar-SA" dirty="0" smtClean="0"/>
              <a:t> نتيجة لالتهاب فيروسي </a:t>
            </a:r>
            <a:r>
              <a:rPr lang="ar-SA" dirty="0" err="1" smtClean="0"/>
              <a:t>او</a:t>
            </a:r>
            <a:r>
              <a:rPr lang="ar-SA" dirty="0" smtClean="0"/>
              <a:t> جرثومي </a:t>
            </a:r>
            <a:r>
              <a:rPr lang="ar-SA" dirty="0" err="1" smtClean="0"/>
              <a:t>او</a:t>
            </a:r>
            <a:r>
              <a:rPr lang="ar-SA" dirty="0" smtClean="0"/>
              <a:t> التهاب تحسسي </a:t>
            </a:r>
            <a:r>
              <a:rPr lang="ar-SA" dirty="0" err="1" smtClean="0"/>
              <a:t>ان</a:t>
            </a:r>
            <a:r>
              <a:rPr lang="ar-SA" dirty="0" smtClean="0"/>
              <a:t> تؤثر بشكل سلبي عليها </a:t>
            </a:r>
            <a:r>
              <a:rPr lang="ar-SA" dirty="0" err="1" smtClean="0"/>
              <a:t>و</a:t>
            </a:r>
            <a:r>
              <a:rPr lang="ar-SA" dirty="0" smtClean="0"/>
              <a:t> تؤدي </a:t>
            </a:r>
            <a:r>
              <a:rPr lang="ar-SA" dirty="0" err="1" smtClean="0"/>
              <a:t>الى</a:t>
            </a:r>
            <a:r>
              <a:rPr lang="ar-SA" dirty="0" smtClean="0"/>
              <a:t> ضعف الشم </a:t>
            </a:r>
            <a:r>
              <a:rPr lang="ar-SA" dirty="0" err="1" smtClean="0"/>
              <a:t>او</a:t>
            </a:r>
            <a:r>
              <a:rPr lang="ar-SA" dirty="0" smtClean="0"/>
              <a:t> فقدانه 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643050"/>
            <a:ext cx="48603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صورة 6" descr="imagesععاه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48" y="1071546"/>
            <a:ext cx="38576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التروية الدموية للأنف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التروية الشريانية: </a:t>
            </a:r>
            <a:r>
              <a:rPr lang="ar-SY" dirty="0" err="1" smtClean="0"/>
              <a:t>الغربالي</a:t>
            </a:r>
            <a:r>
              <a:rPr lang="ar-SY" dirty="0" smtClean="0"/>
              <a:t> الأمامي </a:t>
            </a:r>
            <a:r>
              <a:rPr lang="ar-SY" dirty="0" err="1" smtClean="0"/>
              <a:t>و</a:t>
            </a:r>
            <a:r>
              <a:rPr lang="ar-SY" dirty="0" smtClean="0"/>
              <a:t> </a:t>
            </a:r>
            <a:r>
              <a:rPr lang="ar-SY" dirty="0" err="1" smtClean="0"/>
              <a:t>الغربالي</a:t>
            </a:r>
            <a:r>
              <a:rPr lang="ar-SY" dirty="0" smtClean="0"/>
              <a:t> الخلفي فرعا العيني ( فرع من </a:t>
            </a:r>
            <a:r>
              <a:rPr lang="ar-SY" dirty="0" err="1" smtClean="0"/>
              <a:t>السباتي</a:t>
            </a:r>
            <a:r>
              <a:rPr lang="ar-SY" dirty="0" smtClean="0"/>
              <a:t> الباطن), والوتدي الحنكي فرع من </a:t>
            </a:r>
            <a:r>
              <a:rPr lang="ar-SY" dirty="0" err="1" smtClean="0"/>
              <a:t>السباتي</a:t>
            </a:r>
            <a:r>
              <a:rPr lang="ar-SY" dirty="0" smtClean="0"/>
              <a:t> الظاهر </a:t>
            </a:r>
          </a:p>
          <a:p>
            <a:pPr>
              <a:buNone/>
            </a:pPr>
            <a:endParaRPr lang="ar-S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2071702"/>
          </a:xfrm>
        </p:spPr>
        <p:txBody>
          <a:bodyPr>
            <a:normAutofit/>
          </a:bodyPr>
          <a:lstStyle/>
          <a:p>
            <a:r>
              <a:rPr lang="ar-SY" dirty="0" smtClean="0"/>
              <a:t>تسمى المنطقة الموجودة في مدخل </a:t>
            </a:r>
            <a:r>
              <a:rPr lang="ar-SY" dirty="0" err="1" smtClean="0"/>
              <a:t>الوترة</a:t>
            </a:r>
            <a:r>
              <a:rPr lang="ar-SY" dirty="0" smtClean="0"/>
              <a:t> بمنطقة </a:t>
            </a:r>
            <a:r>
              <a:rPr lang="ar-SY" dirty="0" err="1" smtClean="0"/>
              <a:t>هيسل</a:t>
            </a:r>
            <a:r>
              <a:rPr lang="ar-SY" dirty="0" smtClean="0"/>
              <a:t> باخ </a:t>
            </a:r>
            <a:r>
              <a:rPr lang="ar-SY" dirty="0" err="1" smtClean="0"/>
              <a:t>و</a:t>
            </a:r>
            <a:r>
              <a:rPr lang="ar-SY" dirty="0" smtClean="0"/>
              <a:t> هي منطقة ذات تروية غزيرة وتنزف بسهولة عند تعرضها لعطسة قوية أو رض</a:t>
            </a:r>
            <a:endParaRPr lang="ar-SY" dirty="0"/>
          </a:p>
        </p:txBody>
      </p:sp>
      <p:pic>
        <p:nvPicPr>
          <p:cNvPr id="4" name="Picture 2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5992"/>
            <a:ext cx="8167718" cy="419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785850" y="1500174"/>
            <a:ext cx="257148" cy="131778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2000" b="1" dirty="0" smtClean="0"/>
              <a:t>ضَفيرة </a:t>
            </a:r>
            <a:r>
              <a:rPr lang="ar-SA" sz="2000" b="1" dirty="0" err="1" smtClean="0"/>
              <a:t>كِيسِلباخ</a:t>
            </a:r>
            <a:r>
              <a:rPr lang="ar-SA" sz="2000" dirty="0" smtClean="0"/>
              <a:t>: </a:t>
            </a:r>
            <a:r>
              <a:rPr lang="en-US" sz="2000" dirty="0" err="1" smtClean="0"/>
              <a:t>Kiesselbach's</a:t>
            </a:r>
            <a:r>
              <a:rPr lang="en-US" sz="2000" dirty="0" smtClean="0"/>
              <a:t> plexus) </a:t>
            </a:r>
            <a:r>
              <a:rPr lang="ar-SA" sz="2000" dirty="0" smtClean="0"/>
              <a:t>وهيَ ضَفيرة</a:t>
            </a:r>
            <a:r>
              <a:rPr lang="ar-SA" sz="2000" baseline="30000" dirty="0" smtClean="0"/>
              <a:t> </a:t>
            </a:r>
            <a:r>
              <a:rPr lang="ar-SA" sz="2000" dirty="0" smtClean="0">
                <a:hlinkClick r:id="rId2" tooltip="شريان"/>
              </a:rPr>
              <a:t>شريانية</a:t>
            </a:r>
            <a:r>
              <a:rPr lang="ar-SA" sz="2000" dirty="0" smtClean="0"/>
              <a:t> تَقع في مَنطقة </a:t>
            </a:r>
            <a:r>
              <a:rPr lang="ar-SA" sz="2000" dirty="0" err="1" smtClean="0"/>
              <a:t>كِيسِلباخ</a:t>
            </a:r>
            <a:r>
              <a:rPr lang="ar-SA" sz="2000" dirty="0" smtClean="0"/>
              <a:t> (مُثلث </a:t>
            </a:r>
            <a:r>
              <a:rPr lang="ar-SA" sz="2000" dirty="0" err="1" smtClean="0"/>
              <a:t>كِيسِلباخ</a:t>
            </a:r>
            <a:r>
              <a:rPr lang="ar-SA" sz="2000" dirty="0" smtClean="0"/>
              <a:t> أو منطقة ليتل) المُتَمَثِلة بِالمَنطقة الأمامية السُفلية </a:t>
            </a:r>
            <a:r>
              <a:rPr lang="ar-SA" sz="2000" dirty="0" smtClean="0">
                <a:hlinkClick r:id="rId3" tooltip="حاجز الأنف"/>
              </a:rPr>
              <a:t>للحاجِز الأنفي</a:t>
            </a:r>
            <a:r>
              <a:rPr lang="ar-SA" sz="2000" dirty="0" smtClean="0"/>
              <a:t>،وَيحدث في هذه المَنطقة </a:t>
            </a:r>
            <a:r>
              <a:rPr lang="ar-SA" sz="2000" dirty="0" err="1" smtClean="0">
                <a:hlinkClick r:id="rId4" tooltip="مفاغرة"/>
              </a:rPr>
              <a:t>تَفاغُر</a:t>
            </a:r>
            <a:r>
              <a:rPr lang="ar-SA" sz="2000" dirty="0" smtClean="0"/>
              <a:t> بينَ خَمسة شرايين لِتكوين هذه الضَفيرة، والشَرايين هيَ:</a:t>
            </a:r>
            <a:r>
              <a:rPr lang="ar-SA" sz="2000" baseline="30000" dirty="0" smtClean="0"/>
              <a:t>[</a:t>
            </a:r>
            <a:endParaRPr lang="ar-SA" sz="2000" dirty="0" smtClean="0"/>
          </a:p>
          <a:p>
            <a:pPr>
              <a:buNone/>
            </a:pPr>
            <a:r>
              <a:rPr lang="ar-SA" sz="2000" dirty="0" smtClean="0">
                <a:hlinkClick r:id="rId5" tooltip="شريان وتدي حنكي"/>
              </a:rPr>
              <a:t>الشِريان الوَتدي الحَنكي</a:t>
            </a:r>
            <a:r>
              <a:rPr lang="ar-SA" sz="2000" dirty="0" smtClean="0"/>
              <a:t> (</a:t>
            </a:r>
            <a:r>
              <a:rPr lang="en-US" sz="2000" dirty="0" err="1" smtClean="0"/>
              <a:t>Sphenopalatine</a:t>
            </a:r>
            <a:r>
              <a:rPr lang="en-US" sz="2000" dirty="0" smtClean="0"/>
              <a:t> artery):</a:t>
            </a:r>
            <a:endParaRPr lang="ar-SA" sz="2000" dirty="0" smtClean="0"/>
          </a:p>
          <a:p>
            <a:pPr>
              <a:buNone/>
            </a:pPr>
            <a:r>
              <a:rPr lang="ar-SA" sz="2000" dirty="0" smtClean="0"/>
              <a:t>الفِرع العُلوي </a:t>
            </a:r>
            <a:r>
              <a:rPr lang="ar-SA" sz="2000" dirty="0" smtClean="0">
                <a:hlinkClick r:id="rId6" tooltip="شريان حنكي كبير (الصفحة غير موجودة)"/>
              </a:rPr>
              <a:t>للشِريان الحَنكي الكَبير</a:t>
            </a:r>
            <a:r>
              <a:rPr lang="ar-SA" sz="2000" dirty="0" smtClean="0"/>
              <a:t> (</a:t>
            </a:r>
            <a:r>
              <a:rPr lang="en-US" sz="2000" dirty="0" smtClean="0"/>
              <a:t>Greater palatine artery): </a:t>
            </a:r>
            <a:r>
              <a:rPr lang="ar-SA" sz="2000" dirty="0" smtClean="0"/>
              <a:t>وَهوَ أحد تَفرعات </a:t>
            </a:r>
            <a:r>
              <a:rPr lang="ar-SA" sz="2000" dirty="0" smtClean="0">
                <a:hlinkClick r:id="rId7" tooltip="شريان حنكي نازل (الصفحة غير موجودة)"/>
              </a:rPr>
              <a:t>الشِريان الحَنكي النازل</a:t>
            </a:r>
            <a:endParaRPr lang="ar-SA" sz="2000" dirty="0" smtClean="0"/>
          </a:p>
          <a:p>
            <a:pPr>
              <a:buNone/>
            </a:pPr>
            <a:r>
              <a:rPr lang="ar-SA" sz="2000" dirty="0" smtClean="0"/>
              <a:t>الفِرع </a:t>
            </a:r>
            <a:r>
              <a:rPr lang="ar-SA" sz="2000" dirty="0" err="1" smtClean="0"/>
              <a:t>الحاجزي</a:t>
            </a:r>
            <a:r>
              <a:rPr lang="ar-SA" sz="2000" dirty="0" smtClean="0"/>
              <a:t> </a:t>
            </a:r>
            <a:r>
              <a:rPr lang="ar-SA" sz="2000" dirty="0" smtClean="0">
                <a:hlinkClick r:id="rId8" tooltip="شريان شفوي علوي (الصفحة غير موجودة)"/>
              </a:rPr>
              <a:t>للشِريان الشَفوي العُلوي</a:t>
            </a:r>
            <a:r>
              <a:rPr lang="ar-SA" sz="2000" dirty="0" smtClean="0"/>
              <a:t> (</a:t>
            </a:r>
            <a:r>
              <a:rPr lang="en-US" sz="2000" dirty="0" smtClean="0"/>
              <a:t>Superior labial artery): </a:t>
            </a:r>
            <a:r>
              <a:rPr lang="ar-SA" sz="2000" dirty="0" smtClean="0"/>
              <a:t>وهوَ أحد تَفرعات </a:t>
            </a:r>
            <a:r>
              <a:rPr lang="ar-SA" sz="2000" dirty="0" smtClean="0">
                <a:hlinkClick r:id="rId9" tooltip="شريان وجهي"/>
              </a:rPr>
              <a:t>الشِريان </a:t>
            </a:r>
            <a:r>
              <a:rPr lang="ar-SA" sz="2000" dirty="0" err="1" smtClean="0">
                <a:hlinkClick r:id="rId9" tooltip="شريان وجهي"/>
              </a:rPr>
              <a:t>الوَجهي</a:t>
            </a:r>
            <a:r>
              <a:rPr lang="ar-SA" sz="2000" dirty="0" smtClean="0"/>
              <a:t>.</a:t>
            </a:r>
          </a:p>
          <a:p>
            <a:pPr>
              <a:buNone/>
            </a:pPr>
            <a:r>
              <a:rPr lang="ar-SA" sz="2000" dirty="0" smtClean="0">
                <a:hlinkClick r:id="rId10" tooltip="شريان غربالي أمامي"/>
              </a:rPr>
              <a:t>الشِريان </a:t>
            </a:r>
            <a:r>
              <a:rPr lang="ar-SA" sz="2000" dirty="0" err="1" smtClean="0">
                <a:hlinkClick r:id="rId10" tooltip="شريان غربالي أمامي"/>
              </a:rPr>
              <a:t>الغُربالي</a:t>
            </a:r>
            <a:r>
              <a:rPr lang="ar-SA" sz="2000" dirty="0" smtClean="0">
                <a:hlinkClick r:id="rId10" tooltip="شريان غربالي أمامي"/>
              </a:rPr>
              <a:t> الأمامي</a:t>
            </a:r>
            <a:r>
              <a:rPr lang="ar-SA" sz="2000" dirty="0" smtClean="0"/>
              <a:t>: وَيتفرع مِن </a:t>
            </a:r>
            <a:r>
              <a:rPr lang="ar-SA" sz="2000" dirty="0" smtClean="0">
                <a:hlinkClick r:id="rId11" tooltip="شريان عيني"/>
              </a:rPr>
              <a:t>الشِريان العيني</a:t>
            </a:r>
            <a:r>
              <a:rPr lang="ar-SA" sz="2000" dirty="0" smtClean="0"/>
              <a:t>.</a:t>
            </a:r>
          </a:p>
          <a:p>
            <a:pPr>
              <a:buNone/>
            </a:pPr>
            <a:r>
              <a:rPr lang="ar-SA" sz="2000" dirty="0" smtClean="0">
                <a:solidFill>
                  <a:schemeClr val="accent2">
                    <a:lumMod val="50000"/>
                  </a:schemeClr>
                </a:solidFill>
                <a:hlinkClick r:id="rId12" tooltip="شريان غربالي خلفي (الصفحة غير موجودة)"/>
              </a:rPr>
              <a:t>الشِريان </a:t>
            </a:r>
            <a:r>
              <a:rPr lang="ar-SA" sz="2000" dirty="0" err="1" smtClean="0">
                <a:solidFill>
                  <a:schemeClr val="accent2">
                    <a:lumMod val="50000"/>
                  </a:schemeClr>
                </a:solidFill>
                <a:hlinkClick r:id="rId12" tooltip="شريان غربالي خلفي (الصفحة غير موجودة)"/>
              </a:rPr>
              <a:t>الغُربالي</a:t>
            </a:r>
            <a:r>
              <a:rPr lang="ar-SA" sz="2000" dirty="0" smtClean="0">
                <a:solidFill>
                  <a:schemeClr val="accent2">
                    <a:lumMod val="50000"/>
                  </a:schemeClr>
                </a:solidFill>
                <a:hlinkClick r:id="rId12" tooltip="شريان غربالي خلفي (الصفحة غير موجودة)"/>
              </a:rPr>
              <a:t> الخَلفي</a:t>
            </a:r>
            <a:r>
              <a:rPr lang="ar-SA" sz="2000" dirty="0" smtClean="0"/>
              <a:t>: وَيتفرع مِن </a:t>
            </a:r>
            <a:r>
              <a:rPr lang="ar-SA" sz="2000" dirty="0" smtClean="0">
                <a:hlinkClick r:id="rId11" tooltip="شريان عيني"/>
              </a:rPr>
              <a:t>الشِريان العيني</a:t>
            </a:r>
            <a:r>
              <a:rPr lang="ar-SA" sz="2000" dirty="0" smtClean="0"/>
              <a:t>.</a:t>
            </a:r>
          </a:p>
          <a:p>
            <a:pPr>
              <a:buNone/>
            </a:pPr>
            <a:endParaRPr lang="ar-SA" sz="2000" dirty="0"/>
          </a:p>
        </p:txBody>
      </p:sp>
      <p:pic>
        <p:nvPicPr>
          <p:cNvPr id="1026" name="Picture 2" descr="https://upload.wikimedia.org/wikipedia/commons/thumb/0/02/Locus_Kiesselbachii_Shematic-ar.jpg/300px-Locus_Kiesselbachii_Shematic-ar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2643182"/>
            <a:ext cx="398148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214577"/>
          </a:xfrm>
        </p:spPr>
        <p:txBody>
          <a:bodyPr>
            <a:normAutofit/>
          </a:bodyPr>
          <a:lstStyle/>
          <a:p>
            <a:r>
              <a:rPr lang="ar-SY" dirty="0" smtClean="0"/>
              <a:t>العود الوريدي : يشبه توزع الشرايين مع التنويه أن أوردة دهليز الأنف وظاهر الأنف تتصل بالوريد العيني ثم الجيب </a:t>
            </a:r>
            <a:r>
              <a:rPr lang="ar-SY" dirty="0" err="1" smtClean="0"/>
              <a:t>الكهفي</a:t>
            </a:r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915176" cy="3138494"/>
          </a:xfrm>
        </p:spPr>
        <p:txBody>
          <a:bodyPr/>
          <a:lstStyle/>
          <a:p>
            <a:endParaRPr lang="ar-SY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850112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تعصيب الأنف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يقسم إلى:</a:t>
            </a:r>
          </a:p>
          <a:p>
            <a:r>
              <a:rPr lang="ar-SY" dirty="0" smtClean="0"/>
              <a:t>تعصيب حسي</a:t>
            </a:r>
          </a:p>
          <a:p>
            <a:r>
              <a:rPr lang="ar-SY" dirty="0" smtClean="0"/>
              <a:t>تعصيب </a:t>
            </a:r>
            <a:r>
              <a:rPr lang="ar-SY" dirty="0" err="1" smtClean="0"/>
              <a:t>حاسي</a:t>
            </a:r>
            <a:endParaRPr lang="ar-SY" dirty="0" smtClean="0"/>
          </a:p>
          <a:p>
            <a:r>
              <a:rPr lang="ar-SY" dirty="0" smtClean="0"/>
              <a:t>تعصيب ذاتي 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التعصيب الحسي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عن طريق الفرع العيني </a:t>
            </a:r>
            <a:r>
              <a:rPr lang="ar-SY" dirty="0" err="1" smtClean="0"/>
              <a:t>و</a:t>
            </a:r>
            <a:r>
              <a:rPr lang="ar-SY" dirty="0" smtClean="0"/>
              <a:t> الفرع الفكي العلوي من العصب مثلث التوائم</a:t>
            </a:r>
          </a:p>
          <a:p>
            <a:r>
              <a:rPr lang="ar-SY" dirty="0" smtClean="0"/>
              <a:t>فالفرع العيني يعطي </a:t>
            </a:r>
            <a:r>
              <a:rPr lang="ar-SY" dirty="0" err="1" smtClean="0"/>
              <a:t>الغربالي</a:t>
            </a:r>
            <a:r>
              <a:rPr lang="ar-SY" dirty="0" smtClean="0"/>
              <a:t> الأمامي الذي يدخل الأنف </a:t>
            </a:r>
            <a:r>
              <a:rPr lang="ar-SY" dirty="0" err="1" smtClean="0"/>
              <a:t>و</a:t>
            </a:r>
            <a:r>
              <a:rPr lang="ar-SY" dirty="0" smtClean="0"/>
              <a:t> </a:t>
            </a:r>
            <a:r>
              <a:rPr lang="ar-SY" dirty="0" err="1" smtClean="0"/>
              <a:t>يعصب</a:t>
            </a:r>
            <a:r>
              <a:rPr lang="ar-SY" dirty="0" smtClean="0"/>
              <a:t> القسم العلوي </a:t>
            </a:r>
            <a:r>
              <a:rPr lang="ar-SY" dirty="0" err="1" smtClean="0"/>
              <a:t>و</a:t>
            </a:r>
            <a:r>
              <a:rPr lang="ar-SY" dirty="0" smtClean="0"/>
              <a:t> الأمامي من </a:t>
            </a:r>
            <a:r>
              <a:rPr lang="ar-SY" dirty="0" err="1" smtClean="0"/>
              <a:t>الوترة</a:t>
            </a:r>
            <a:r>
              <a:rPr lang="ar-SY" dirty="0" smtClean="0"/>
              <a:t> و الجدار الوحشي</a:t>
            </a:r>
          </a:p>
          <a:p>
            <a:r>
              <a:rPr lang="ar-SY" dirty="0" smtClean="0"/>
              <a:t>والفرع الفكي العلوي فتعطي فروع تمر بالعقدة الوتدية الحنكية وتدخل الأنف عن طريق </a:t>
            </a:r>
            <a:r>
              <a:rPr lang="ar-SY" dirty="0" err="1" smtClean="0"/>
              <a:t>الثقبة</a:t>
            </a:r>
            <a:r>
              <a:rPr lang="ar-SY" dirty="0" smtClean="0"/>
              <a:t> الوتدية الحنكية لتعصب القسم الخلفي </a:t>
            </a:r>
            <a:r>
              <a:rPr lang="ar-SY" dirty="0" err="1" smtClean="0"/>
              <a:t>و</a:t>
            </a:r>
            <a:r>
              <a:rPr lang="ar-SY" dirty="0" smtClean="0"/>
              <a:t> السفلي من الأنف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8337" y="285728"/>
            <a:ext cx="339566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"/>
            <a:ext cx="7958166" cy="1428735"/>
          </a:xfrm>
        </p:spPr>
        <p:txBody>
          <a:bodyPr>
            <a:normAutofit/>
          </a:bodyPr>
          <a:lstStyle/>
          <a:p>
            <a:pPr algn="r"/>
            <a:r>
              <a:rPr lang="ar-SY" sz="3200" dirty="0" smtClean="0"/>
              <a:t>الهرم الأنفي</a:t>
            </a:r>
            <a:r>
              <a:rPr lang="ar-SA" sz="3200" dirty="0" smtClean="0"/>
              <a:t> : </a:t>
            </a:r>
            <a:r>
              <a:rPr lang="ar-SA" sz="2400" dirty="0" smtClean="0"/>
              <a:t>يتألف من 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sz="2700" dirty="0" smtClean="0"/>
              <a:t>-قسم عظمي</a:t>
            </a:r>
            <a:br>
              <a:rPr lang="ar-SY" sz="2700" dirty="0" smtClean="0"/>
            </a:br>
            <a:r>
              <a:rPr lang="ar-SY" sz="2700" dirty="0" smtClean="0"/>
              <a:t>- قسم غضروفي</a:t>
            </a:r>
            <a:endParaRPr lang="ar-SY" sz="27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7772400" cy="5429264"/>
          </a:xfrm>
        </p:spPr>
        <p:txBody>
          <a:bodyPr>
            <a:normAutofit/>
          </a:bodyPr>
          <a:lstStyle/>
          <a:p>
            <a:pPr algn="r"/>
            <a:r>
              <a:rPr lang="ar-SY" dirty="0" smtClean="0"/>
              <a:t>القسم العظمي:</a:t>
            </a:r>
            <a:r>
              <a:rPr lang="ar-SA" dirty="0" smtClean="0"/>
              <a:t> </a:t>
            </a:r>
            <a:r>
              <a:rPr lang="ar-SA" sz="2400" dirty="0" smtClean="0"/>
              <a:t>يشكل الصقل العظمي </a:t>
            </a:r>
          </a:p>
          <a:p>
            <a:pPr algn="r"/>
            <a:r>
              <a:rPr lang="ar-SA" sz="2400" dirty="0" smtClean="0"/>
              <a:t>الثلث العلوي للأنف وهو يضم :</a:t>
            </a:r>
            <a:endParaRPr lang="ar-SY" dirty="0" smtClean="0"/>
          </a:p>
          <a:p>
            <a:pPr algn="r"/>
            <a:endParaRPr lang="ar-SA" sz="2400" dirty="0" smtClean="0">
              <a:solidFill>
                <a:schemeClr val="tx1"/>
              </a:solidFill>
            </a:endParaRPr>
          </a:p>
          <a:p>
            <a:pPr algn="r"/>
            <a:r>
              <a:rPr lang="ar-SY" sz="2400" dirty="0" smtClean="0">
                <a:solidFill>
                  <a:schemeClr val="tx1"/>
                </a:solidFill>
              </a:rPr>
              <a:t>1-عظم الأنف بالخاصة</a:t>
            </a:r>
            <a:r>
              <a:rPr lang="ar-SA" sz="2400" dirty="0" smtClean="0">
                <a:solidFill>
                  <a:schemeClr val="tx1"/>
                </a:solidFill>
              </a:rPr>
              <a:t> : على الجانبين  </a:t>
            </a:r>
            <a:endParaRPr lang="ar-SY" sz="2400" dirty="0" smtClean="0">
              <a:solidFill>
                <a:schemeClr val="tx1"/>
              </a:solidFill>
            </a:endParaRPr>
          </a:p>
          <a:p>
            <a:pPr algn="r"/>
            <a:r>
              <a:rPr lang="ar-SY" sz="2400" dirty="0" smtClean="0">
                <a:solidFill>
                  <a:schemeClr val="tx1"/>
                </a:solidFill>
              </a:rPr>
              <a:t>2-</a:t>
            </a:r>
            <a:r>
              <a:rPr lang="ar-SY" sz="2400" dirty="0" err="1" smtClean="0">
                <a:solidFill>
                  <a:schemeClr val="tx1"/>
                </a:solidFill>
              </a:rPr>
              <a:t>النتوء</a:t>
            </a:r>
            <a:r>
              <a:rPr lang="ar-SY" sz="2400" dirty="0" smtClean="0">
                <a:solidFill>
                  <a:schemeClr val="tx1"/>
                </a:solidFill>
              </a:rPr>
              <a:t> الصاعد للعظم الفكي</a:t>
            </a:r>
            <a:r>
              <a:rPr lang="ar-SA" sz="2400" dirty="0" smtClean="0">
                <a:solidFill>
                  <a:schemeClr val="tx1"/>
                </a:solidFill>
              </a:rPr>
              <a:t> العلوي بالجهتين</a:t>
            </a:r>
          </a:p>
          <a:p>
            <a:pPr algn="r"/>
            <a:r>
              <a:rPr lang="ar-SA" sz="2400" dirty="0" smtClean="0">
                <a:solidFill>
                  <a:schemeClr val="tx1"/>
                </a:solidFill>
              </a:rPr>
              <a:t> و يسمى </a:t>
            </a:r>
            <a:r>
              <a:rPr lang="ar-SA" sz="2400" dirty="0" err="1" smtClean="0">
                <a:solidFill>
                  <a:schemeClr val="tx1"/>
                </a:solidFill>
              </a:rPr>
              <a:t>ايضا</a:t>
            </a:r>
            <a:r>
              <a:rPr lang="ar-SA" sz="2400" dirty="0" smtClean="0">
                <a:solidFill>
                  <a:schemeClr val="tx1"/>
                </a:solidFill>
              </a:rPr>
              <a:t> الناتئ </a:t>
            </a:r>
            <a:r>
              <a:rPr lang="ar-SA" sz="2400" dirty="0" err="1" smtClean="0">
                <a:solidFill>
                  <a:schemeClr val="tx1"/>
                </a:solidFill>
              </a:rPr>
              <a:t>الجبهي</a:t>
            </a:r>
            <a:r>
              <a:rPr lang="ar-SA" sz="2400" dirty="0" smtClean="0">
                <a:solidFill>
                  <a:schemeClr val="tx1"/>
                </a:solidFill>
              </a:rPr>
              <a:t> الفكي </a:t>
            </a:r>
          </a:p>
          <a:p>
            <a:pPr algn="r"/>
            <a:r>
              <a:rPr lang="ar-SA" sz="2400" dirty="0" smtClean="0">
                <a:solidFill>
                  <a:schemeClr val="tx1"/>
                </a:solidFill>
              </a:rPr>
              <a:t>و يرتكز عليه عظم </a:t>
            </a:r>
            <a:r>
              <a:rPr lang="ar-SA" sz="2400" dirty="0" err="1" smtClean="0">
                <a:solidFill>
                  <a:schemeClr val="tx1"/>
                </a:solidFill>
              </a:rPr>
              <a:t>الانف</a:t>
            </a:r>
            <a:r>
              <a:rPr lang="ar-SA" sz="2400" dirty="0" smtClean="0">
                <a:solidFill>
                  <a:schemeClr val="tx1"/>
                </a:solidFill>
              </a:rPr>
              <a:t> بالخاصة</a:t>
            </a:r>
            <a:endParaRPr lang="ar-SY" sz="2400" dirty="0" smtClean="0">
              <a:solidFill>
                <a:schemeClr val="tx1"/>
              </a:solidFill>
            </a:endParaRPr>
          </a:p>
          <a:p>
            <a:pPr algn="r"/>
            <a:r>
              <a:rPr lang="ar-SY" sz="2400" dirty="0" smtClean="0">
                <a:solidFill>
                  <a:schemeClr val="tx1"/>
                </a:solidFill>
              </a:rPr>
              <a:t>3-</a:t>
            </a:r>
            <a:r>
              <a:rPr lang="ar-SY" sz="2400" dirty="0" err="1" smtClean="0">
                <a:solidFill>
                  <a:schemeClr val="tx1"/>
                </a:solidFill>
              </a:rPr>
              <a:t>النتوء</a:t>
            </a:r>
            <a:r>
              <a:rPr lang="ar-SY" sz="2400" dirty="0" smtClean="0">
                <a:solidFill>
                  <a:schemeClr val="tx1"/>
                </a:solidFill>
              </a:rPr>
              <a:t> الأنفي </a:t>
            </a:r>
            <a:r>
              <a:rPr lang="ar-SY" sz="2400" dirty="0" err="1" smtClean="0">
                <a:solidFill>
                  <a:schemeClr val="tx1"/>
                </a:solidFill>
              </a:rPr>
              <a:t>الجبهي</a:t>
            </a:r>
            <a:r>
              <a:rPr lang="ar-SA" sz="2400" dirty="0" smtClean="0">
                <a:solidFill>
                  <a:schemeClr val="tx1"/>
                </a:solidFill>
              </a:rPr>
              <a:t> في </a:t>
            </a:r>
            <a:r>
              <a:rPr lang="ar-SA" sz="2400" dirty="0" err="1" smtClean="0">
                <a:solidFill>
                  <a:schemeClr val="tx1"/>
                </a:solidFill>
              </a:rPr>
              <a:t>الاعلى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endParaRPr lang="ar-SY" sz="2400" dirty="0" smtClean="0">
              <a:solidFill>
                <a:schemeClr val="tx1"/>
              </a:solidFill>
            </a:endParaRPr>
          </a:p>
          <a:p>
            <a:pPr algn="r"/>
            <a:endParaRPr lang="ar-SY" sz="2400" dirty="0" smtClean="0">
              <a:solidFill>
                <a:schemeClr val="tx1"/>
              </a:solidFill>
            </a:endParaRPr>
          </a:p>
          <a:p>
            <a:pPr algn="r"/>
            <a:endParaRPr lang="ar-SY" sz="39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4572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>التعصيب </a:t>
            </a:r>
            <a:r>
              <a:rPr lang="ar-SY" dirty="0" err="1" smtClean="0"/>
              <a:t>الحاسي</a:t>
            </a:r>
            <a:r>
              <a:rPr lang="ar-SY" dirty="0" smtClean="0"/>
              <a:t> من العصب </a:t>
            </a:r>
            <a:r>
              <a:rPr lang="ar-SY" dirty="0" err="1" smtClean="0"/>
              <a:t>الشمي</a:t>
            </a:r>
            <a:r>
              <a:rPr lang="ar-SY" dirty="0" smtClean="0"/>
              <a:t> ( </a:t>
            </a:r>
            <a:r>
              <a:rPr lang="ar-SY" dirty="0" err="1" smtClean="0"/>
              <a:t>القحفي</a:t>
            </a:r>
            <a:r>
              <a:rPr lang="ar-SY" dirty="0" smtClean="0"/>
              <a:t> الأول)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 flipV="1">
            <a:off x="214282" y="6126163"/>
            <a:ext cx="242918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ar-SY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 flipV="1">
            <a:off x="4602481" y="6126163"/>
            <a:ext cx="45719" cy="88919"/>
          </a:xfrm>
        </p:spPr>
        <p:txBody>
          <a:bodyPr>
            <a:normAutofit fontScale="25000" lnSpcReduction="20000"/>
          </a:bodyPr>
          <a:lstStyle/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التعصيب الذاتي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العصب الصخري الكبير </a:t>
            </a:r>
            <a:r>
              <a:rPr lang="ar-SY" dirty="0" smtClean="0"/>
              <a:t>الكبير يحمل فروع من </a:t>
            </a:r>
            <a:r>
              <a:rPr lang="ar-SY" dirty="0" smtClean="0">
                <a:solidFill>
                  <a:schemeClr val="accent3">
                    <a:lumMod val="75000"/>
                  </a:schemeClr>
                </a:solidFill>
              </a:rPr>
              <a:t>نظير</a:t>
            </a:r>
            <a:r>
              <a:rPr lang="ar-SY" dirty="0" smtClean="0"/>
              <a:t> </a:t>
            </a:r>
            <a:r>
              <a:rPr lang="ar-SY" dirty="0" smtClean="0">
                <a:solidFill>
                  <a:schemeClr val="accent3">
                    <a:lumMod val="75000"/>
                  </a:schemeClr>
                </a:solidFill>
              </a:rPr>
              <a:t>الودي</a:t>
            </a:r>
            <a:r>
              <a:rPr lang="ar-SY" dirty="0" smtClean="0"/>
              <a:t> عن طريق </a:t>
            </a:r>
            <a:r>
              <a:rPr lang="ar-SY" dirty="0" smtClean="0">
                <a:solidFill>
                  <a:srgbClr val="FF0000"/>
                </a:solidFill>
              </a:rPr>
              <a:t>العصب </a:t>
            </a:r>
            <a:r>
              <a:rPr lang="ar-SY" dirty="0" err="1" smtClean="0">
                <a:solidFill>
                  <a:srgbClr val="FF0000"/>
                </a:solidFill>
              </a:rPr>
              <a:t>الوجهي</a:t>
            </a:r>
            <a:r>
              <a:rPr lang="ar-SY" dirty="0" smtClean="0">
                <a:solidFill>
                  <a:srgbClr val="FF0000"/>
                </a:solidFill>
              </a:rPr>
              <a:t> </a:t>
            </a:r>
            <a:r>
              <a:rPr lang="ar-SY" dirty="0" smtClean="0"/>
              <a:t>و </a:t>
            </a:r>
            <a:r>
              <a:rPr lang="ar-SY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العصب الصخري العميق</a:t>
            </a:r>
            <a:r>
              <a:rPr lang="ar-SY" dirty="0" smtClean="0"/>
              <a:t> يحمل </a:t>
            </a:r>
            <a:r>
              <a:rPr lang="ar-SY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فروع ودية </a:t>
            </a:r>
            <a:r>
              <a:rPr lang="ar-SY" dirty="0" smtClean="0"/>
              <a:t>من </a:t>
            </a:r>
            <a:r>
              <a:rPr lang="ar-SY" dirty="0" smtClean="0">
                <a:solidFill>
                  <a:srgbClr val="FF0000"/>
                </a:solidFill>
              </a:rPr>
              <a:t>الضفيرة </a:t>
            </a:r>
            <a:r>
              <a:rPr lang="ar-SY" dirty="0" err="1" smtClean="0">
                <a:solidFill>
                  <a:srgbClr val="FF0000"/>
                </a:solidFill>
              </a:rPr>
              <a:t>السباتية</a:t>
            </a:r>
            <a:r>
              <a:rPr lang="ar-SY" dirty="0" smtClean="0">
                <a:solidFill>
                  <a:srgbClr val="FF0000"/>
                </a:solidFill>
              </a:rPr>
              <a:t> </a:t>
            </a:r>
            <a:r>
              <a:rPr lang="ar-SY" dirty="0" smtClean="0"/>
              <a:t>, يجتمع العصبان ليشكلا </a:t>
            </a:r>
            <a:r>
              <a:rPr lang="ar-SY" dirty="0" smtClean="0">
                <a:solidFill>
                  <a:schemeClr val="accent4">
                    <a:lumMod val="75000"/>
                  </a:schemeClr>
                </a:solidFill>
              </a:rPr>
              <a:t>عصب </a:t>
            </a:r>
            <a:r>
              <a:rPr lang="ar-SY" dirty="0" err="1" smtClean="0">
                <a:solidFill>
                  <a:schemeClr val="accent4">
                    <a:lumMod val="75000"/>
                  </a:schemeClr>
                </a:solidFill>
              </a:rPr>
              <a:t>فيديوس</a:t>
            </a:r>
            <a:r>
              <a:rPr lang="ar-SY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Y" dirty="0" smtClean="0"/>
              <a:t>الذي يصل </a:t>
            </a:r>
            <a:r>
              <a:rPr lang="ar-SY" dirty="0" smtClean="0">
                <a:solidFill>
                  <a:srgbClr val="7030A0"/>
                </a:solidFill>
              </a:rPr>
              <a:t>العقدة الوتدية الحنكية( عقدة نظيرة ودية)</a:t>
            </a:r>
          </a:p>
          <a:p>
            <a:r>
              <a:rPr lang="ar-SY" dirty="0" smtClean="0"/>
              <a:t>تخرج الألياف نظيرة الودية من العقدة وتجتاز الألياف الودية العقدة لتدخل الأنف </a:t>
            </a:r>
            <a:r>
              <a:rPr lang="ar-SY" dirty="0" err="1" smtClean="0"/>
              <a:t>و</a:t>
            </a:r>
            <a:r>
              <a:rPr lang="ar-SY" dirty="0" smtClean="0"/>
              <a:t> تتوزع في الغشاء المخاطي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8582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فيزيولوجيا</a:t>
            </a:r>
            <a:r>
              <a:rPr lang="ar-SY" dirty="0" smtClean="0"/>
              <a:t> الأنف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u="sng" dirty="0" smtClean="0"/>
              <a:t>وظائف الأنف</a:t>
            </a:r>
          </a:p>
          <a:p>
            <a:r>
              <a:rPr lang="ar-SY" dirty="0" smtClean="0"/>
              <a:t>التنفس(الأهم)</a:t>
            </a:r>
            <a:endParaRPr lang="ar-SA" dirty="0" smtClean="0"/>
          </a:p>
          <a:p>
            <a:r>
              <a:rPr lang="ar-SY" dirty="0" smtClean="0"/>
              <a:t> </a:t>
            </a:r>
            <a:r>
              <a:rPr lang="ar-SY" dirty="0" err="1" smtClean="0"/>
              <a:t>الش</a:t>
            </a:r>
            <a:r>
              <a:rPr lang="ar-SA" dirty="0" smtClean="0"/>
              <a:t>م</a:t>
            </a:r>
            <a:endParaRPr lang="ar-SY" dirty="0" smtClean="0"/>
          </a:p>
          <a:p>
            <a:r>
              <a:rPr lang="ar-SY" dirty="0" smtClean="0"/>
              <a:t>تكييف حرارة </a:t>
            </a:r>
            <a:r>
              <a:rPr lang="ar-SY" dirty="0" err="1" smtClean="0"/>
              <a:t>و</a:t>
            </a:r>
            <a:r>
              <a:rPr lang="ar-SY" dirty="0" smtClean="0"/>
              <a:t> رطوبة الهواء المستنشق</a:t>
            </a:r>
          </a:p>
          <a:p>
            <a:r>
              <a:rPr lang="ar-SY" dirty="0" smtClean="0"/>
              <a:t>تنقية الهواء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التنفس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sz="2400" dirty="0" smtClean="0"/>
              <a:t>يعد التنفس عن طريق الفم هي الطريقة الصحيحة </a:t>
            </a:r>
          </a:p>
          <a:p>
            <a:pPr>
              <a:buFontTx/>
              <a:buChar char="-"/>
            </a:pPr>
            <a:r>
              <a:rPr lang="ar-SA" sz="2400" dirty="0" smtClean="0"/>
              <a:t>الفرق بين التنفس عن طريق الأنف </a:t>
            </a:r>
          </a:p>
          <a:p>
            <a:pPr>
              <a:buFontTx/>
              <a:buChar char="-"/>
            </a:pPr>
            <a:r>
              <a:rPr lang="ar-SA" sz="2400" dirty="0" smtClean="0"/>
              <a:t>وبين التنفس عن طريق الفم هو:</a:t>
            </a:r>
          </a:p>
          <a:p>
            <a:pPr>
              <a:buNone/>
            </a:pPr>
            <a:r>
              <a:rPr lang="ar-SA" sz="2400" dirty="0" smtClean="0"/>
              <a:t>الحصول على الأوكسجين أثناء التنفس من الفم</a:t>
            </a:r>
          </a:p>
          <a:p>
            <a:pPr>
              <a:buNone/>
            </a:pPr>
            <a:r>
              <a:rPr lang="ar-SA" sz="2400" dirty="0" smtClean="0"/>
              <a:t> يقلل من الكمية المأخوذة بسبب احتواء الأنف </a:t>
            </a:r>
          </a:p>
          <a:p>
            <a:pPr>
              <a:buNone/>
            </a:pPr>
            <a:r>
              <a:rPr lang="ar-SA" sz="2400" dirty="0" smtClean="0"/>
              <a:t>على أوعية شعرية تلتقط </a:t>
            </a:r>
          </a:p>
          <a:p>
            <a:pPr>
              <a:buNone/>
            </a:pPr>
            <a:r>
              <a:rPr lang="ar-SA" sz="2400" dirty="0" smtClean="0"/>
              <a:t>الأوكسجين من الهواء مباشرة </a:t>
            </a:r>
          </a:p>
          <a:p>
            <a:pPr>
              <a:buFontTx/>
              <a:buChar char="-"/>
            </a:pPr>
            <a:r>
              <a:rPr lang="ar-SA" sz="2400" dirty="0" smtClean="0"/>
              <a:t>وهي غير موجودة بطريق التنفس </a:t>
            </a:r>
            <a:r>
              <a:rPr lang="ar-SA" sz="2400" dirty="0" err="1" smtClean="0"/>
              <a:t>عبرالفم</a:t>
            </a:r>
            <a:r>
              <a:rPr lang="ar-SA" sz="2400" dirty="0" smtClean="0"/>
              <a:t> لذلك يلجأ الرياضيون إلى التنفس عن طريق الأنف وليس الفم </a:t>
            </a:r>
          </a:p>
          <a:p>
            <a:pPr>
              <a:buNone/>
            </a:pPr>
            <a:r>
              <a:rPr lang="ar-SA" sz="2400" dirty="0" smtClean="0"/>
              <a:t>للتنفس عن طريق الأنف ميزة لا يمتلكها الفم إذ أن الهواء الداخل عبر الأنف يتم خلطه بغاز أو كسيد </a:t>
            </a:r>
            <a:r>
              <a:rPr lang="ar-SA" sz="2400" dirty="0" err="1" smtClean="0"/>
              <a:t>النتريك</a:t>
            </a:r>
            <a:r>
              <a:rPr lang="ar-SA" sz="2400" dirty="0" smtClean="0"/>
              <a:t> </a:t>
            </a:r>
            <a:r>
              <a:rPr lang="en-US" sz="2400" dirty="0" smtClean="0"/>
              <a:t>NO</a:t>
            </a:r>
            <a:r>
              <a:rPr lang="ar-SA" sz="2400" dirty="0" smtClean="0"/>
              <a:t> الذي تفرزه الجيوب الأنفية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المجاري التنفسية ويعمل هذا الغاز على توسيع مجرى الأوعية الدموية ورفع طاقتها </a:t>
            </a:r>
            <a:r>
              <a:rPr lang="ar-SA" sz="2400" dirty="0" err="1" smtClean="0"/>
              <a:t>الاستعيابية</a:t>
            </a:r>
            <a:r>
              <a:rPr lang="ar-SA" sz="2400" dirty="0" smtClean="0"/>
              <a:t> وبالتالي تحسين وتنشيط الدورة الدموية </a:t>
            </a:r>
          </a:p>
          <a:p>
            <a:pPr>
              <a:buNone/>
            </a:pPr>
            <a:r>
              <a:rPr lang="ar-SA" sz="2400" dirty="0" smtClean="0"/>
              <a:t>التنفس عبر الفم يؤدي إلى جفاف الفم أو إلى التهاب متكرر بالفم</a:t>
            </a:r>
          </a:p>
          <a:p>
            <a:pPr>
              <a:buNone/>
            </a:pPr>
            <a:r>
              <a:rPr lang="ar-SA" sz="2400" dirty="0" smtClean="0"/>
              <a:t>الأطفال حديثو الولادة لا يمكنهم التنفس عير الفم إنما فقط عن طريق الأنف لذلك فإن أي مشكلة تسبب انسداد في الأنف </a:t>
            </a:r>
            <a:r>
              <a:rPr lang="ar-SA" sz="2400" dirty="0" err="1" smtClean="0"/>
              <a:t>سيسبب</a:t>
            </a:r>
            <a:r>
              <a:rPr lang="ar-SA" sz="2400" dirty="0" smtClean="0"/>
              <a:t> له الاختناق ما لم نضع له </a:t>
            </a:r>
            <a:r>
              <a:rPr lang="ar-SA" sz="2400" dirty="0" err="1" smtClean="0"/>
              <a:t>قنية</a:t>
            </a:r>
            <a:r>
              <a:rPr lang="ar-SA" sz="2400" dirty="0" smtClean="0"/>
              <a:t> هوائية في الفم </a:t>
            </a:r>
            <a:endParaRPr lang="ar-SA" sz="2400" dirty="0"/>
          </a:p>
        </p:txBody>
      </p:sp>
      <p:pic>
        <p:nvPicPr>
          <p:cNvPr id="1026" name="Picture 2" descr="C:\Users\حسين\Downloads\breathing_exercis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43050"/>
            <a:ext cx="378621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6143668" cy="1000132"/>
          </a:xfrm>
        </p:spPr>
        <p:txBody>
          <a:bodyPr>
            <a:normAutofit fontScale="90000"/>
          </a:bodyPr>
          <a:lstStyle/>
          <a:p>
            <a:r>
              <a:rPr lang="ar-SA" sz="3600" b="1" i="1" u="sng" dirty="0" smtClean="0"/>
              <a:t>تكييف حرارة ورطوبة الهواء المستنشق :</a:t>
            </a:r>
            <a:r>
              <a:rPr lang="ar-SA" b="1" i="1" u="sng" dirty="0" smtClean="0"/>
              <a:t/>
            </a:r>
            <a:br>
              <a:rPr lang="ar-SA" b="1" i="1" u="sng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2400" dirty="0" smtClean="0"/>
              <a:t>1- </a:t>
            </a:r>
            <a:r>
              <a:rPr lang="ar-SA" sz="2400" b="1" dirty="0" smtClean="0"/>
              <a:t>الترطيب:</a:t>
            </a:r>
            <a:r>
              <a:rPr lang="ar-SA" sz="2400" dirty="0" smtClean="0"/>
              <a:t> يفرز الأنف يوميا حوالي </a:t>
            </a:r>
            <a:r>
              <a:rPr lang="ar-SA" sz="2400" dirty="0" err="1" smtClean="0"/>
              <a:t>ليتر</a:t>
            </a:r>
            <a:r>
              <a:rPr lang="ar-SA" sz="2400" dirty="0" smtClean="0"/>
              <a:t> من المخاط وظيفته ترطيب الهواء وخاصة في فصل الصيف حيث يكون الهواء جافا كما يجمع الرطوبة من الهواء </a:t>
            </a:r>
            <a:r>
              <a:rPr lang="ar-SA" sz="2400" dirty="0" err="1" smtClean="0"/>
              <a:t>المزفور</a:t>
            </a:r>
            <a:r>
              <a:rPr lang="ar-SA" sz="2400" dirty="0" smtClean="0"/>
              <a:t> فيمنع خسارة كمية زائدة من السوائل من السبيل التنفسي </a:t>
            </a:r>
          </a:p>
          <a:p>
            <a:pPr>
              <a:buNone/>
            </a:pPr>
            <a:r>
              <a:rPr lang="ar-SA" sz="2400" dirty="0" smtClean="0"/>
              <a:t>كما أن دخول الهواء الجاف إلى الأنف دون وجود الطبقة المخاطية يؤدي إلى </a:t>
            </a:r>
            <a:r>
              <a:rPr lang="ar-SA" sz="2400" dirty="0" err="1" smtClean="0"/>
              <a:t>تخريش</a:t>
            </a:r>
            <a:r>
              <a:rPr lang="ar-SA" sz="2400" dirty="0" smtClean="0"/>
              <a:t> مخاطية الأنف</a:t>
            </a:r>
          </a:p>
          <a:p>
            <a:pPr>
              <a:buNone/>
            </a:pPr>
            <a:r>
              <a:rPr lang="ar-SA" sz="2400" b="1" dirty="0" smtClean="0"/>
              <a:t>2- التدفئة:</a:t>
            </a:r>
            <a:r>
              <a:rPr lang="ar-SA" sz="2400" dirty="0" smtClean="0"/>
              <a:t>عند دخول الهواء بارد إلى الأنف </a:t>
            </a:r>
            <a:r>
              <a:rPr lang="ar-SA" sz="2400" dirty="0" err="1" smtClean="0"/>
              <a:t>تنتعظ</a:t>
            </a:r>
            <a:r>
              <a:rPr lang="ar-SA" sz="2400" dirty="0" smtClean="0"/>
              <a:t> الجيوب الوريدية الموجودة في أدمة القرين السفلي بسرعة عالية وتشكل سطح تماس مع الهواء المستنشق فيحتك الهواء مع الجيوب المملوءة بالدم ليصل إلى الصدر بدرجة حرارة 37 </a:t>
            </a:r>
            <a:r>
              <a:rPr lang="ar-SA" sz="2400" dirty="0" err="1" smtClean="0"/>
              <a:t>م</a:t>
            </a:r>
            <a:r>
              <a:rPr lang="ar-SA" sz="2400" dirty="0" smtClean="0"/>
              <a:t> </a:t>
            </a:r>
          </a:p>
          <a:p>
            <a:pPr>
              <a:buNone/>
            </a:pPr>
            <a:r>
              <a:rPr lang="ar-SA" sz="2400" dirty="0" smtClean="0"/>
              <a:t>- يتم السيطرة على عملية </a:t>
            </a:r>
            <a:r>
              <a:rPr lang="ar-SA" sz="2400" dirty="0" err="1" smtClean="0"/>
              <a:t>الانتعاظ</a:t>
            </a:r>
            <a:r>
              <a:rPr lang="ar-SA" sz="2400" dirty="0" smtClean="0"/>
              <a:t> و الانكماش عن طريق التعصيب الذاتي للأنف </a:t>
            </a:r>
          </a:p>
          <a:p>
            <a:pPr>
              <a:buNone/>
            </a:pPr>
            <a:endParaRPr lang="ar-SA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تنقية الهواء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sz="2400" dirty="0" smtClean="0"/>
              <a:t>الهواء محمل بالعديد من الجسيمات الدقيقة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الجراثيم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الغبار :</a:t>
            </a:r>
          </a:p>
          <a:p>
            <a:pPr>
              <a:buNone/>
            </a:pPr>
            <a:r>
              <a:rPr lang="ar-SA" sz="2400" u="sng" dirty="0" smtClean="0"/>
              <a:t>خط الدفاع الأول </a:t>
            </a:r>
            <a:r>
              <a:rPr lang="ar-SA" sz="2400" dirty="0" smtClean="0"/>
              <a:t>للأنف ضد هذه الجسيمات الغريبة هو الأشعار الموجودة داخله حيث تقوم بالتقاط تلك الأجسام كالمصفاة </a:t>
            </a:r>
          </a:p>
          <a:p>
            <a:pPr>
              <a:buNone/>
            </a:pPr>
            <a:r>
              <a:rPr lang="ar-SA" sz="2400" dirty="0" smtClean="0"/>
              <a:t>الجزيئات الكبيرة تلتقطها الأشعر في دهليز الأنف</a:t>
            </a:r>
          </a:p>
          <a:p>
            <a:pPr>
              <a:buNone/>
            </a:pPr>
            <a:r>
              <a:rPr lang="ar-SA" sz="2400" dirty="0" smtClean="0"/>
              <a:t>الجزيئات الصغيرة تلتصق على الطبقة المخاطية وتبتلع في النهاية ليتم تخريبها بعد ذلك إنزيمية في المعدة </a:t>
            </a:r>
          </a:p>
          <a:p>
            <a:pPr>
              <a:buNone/>
            </a:pPr>
            <a:r>
              <a:rPr lang="ar-SA" sz="2400" dirty="0" smtClean="0"/>
              <a:t>حيث أن كل خلية من البشرة التنفسية تحوي تقريبا 20-30هدب تتحرك حركة بطيئة للأمام وحركة سريعة باتجاه البلعوم عندما تعلق الأجسام الصغيرة بالغشاء المخاطي  الأهداب تحركها باتجاه البلعوم </a:t>
            </a:r>
          </a:p>
          <a:p>
            <a:pPr>
              <a:buNone/>
            </a:pPr>
            <a:r>
              <a:rPr lang="ar-SA" sz="2400" u="sng" dirty="0" smtClean="0"/>
              <a:t>خط الدفاع الثاني للأنف </a:t>
            </a:r>
            <a:r>
              <a:rPr lang="ar-SA" sz="2400" dirty="0" smtClean="0"/>
              <a:t>هو الكريات البيض الموجودة في الأدمة لمخاطية الأنف والتي تضم الكريات البيض التائية والبائية والبالعات والخلايا البدينة حيث تفرز هذه الخلايا </a:t>
            </a:r>
            <a:r>
              <a:rPr lang="ar-SA" sz="2400" dirty="0" err="1" smtClean="0"/>
              <a:t>الليزوزيمات</a:t>
            </a:r>
            <a:r>
              <a:rPr lang="ar-SA" sz="2400" dirty="0" smtClean="0"/>
              <a:t> و الجسيمات الحالة لمحاربة الأجسام الغريبة كما يساعد في ذلك احتواء المخاط الأنفي على </a:t>
            </a:r>
            <a:r>
              <a:rPr lang="ar-SA" sz="2400" dirty="0" err="1" smtClean="0"/>
              <a:t>الغلوبولينات</a:t>
            </a:r>
            <a:r>
              <a:rPr lang="ar-SA" sz="2400" dirty="0" smtClean="0"/>
              <a:t> المناعية </a:t>
            </a:r>
            <a:r>
              <a:rPr lang="ar-SA" sz="2400" dirty="0" err="1" smtClean="0"/>
              <a:t>و</a:t>
            </a:r>
            <a:r>
              <a:rPr lang="ar-SA" sz="2400" dirty="0" smtClean="0"/>
              <a:t> أهمها </a:t>
            </a:r>
            <a:r>
              <a:rPr lang="en-US" sz="2400" dirty="0" err="1" smtClean="0"/>
              <a:t>IgG</a:t>
            </a:r>
            <a:r>
              <a:rPr lang="ar-SA" sz="2400" dirty="0" smtClean="0"/>
              <a:t> و </a:t>
            </a:r>
            <a:r>
              <a:rPr lang="en-US" sz="2400" dirty="0" err="1" smtClean="0"/>
              <a:t>IgA</a:t>
            </a:r>
            <a:r>
              <a:rPr lang="ar-SA" sz="2400" dirty="0" smtClean="0"/>
              <a:t> </a:t>
            </a:r>
            <a:endParaRPr lang="ar-SA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الشم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2400" u="sng" dirty="0" smtClean="0"/>
              <a:t>شروط شم الرائحة :</a:t>
            </a:r>
          </a:p>
          <a:p>
            <a:pPr>
              <a:buNone/>
            </a:pPr>
            <a:r>
              <a:rPr lang="ar-SA" sz="2400" dirty="0" smtClean="0"/>
              <a:t>1- أن يكون للمادة رائحة بالأصل </a:t>
            </a:r>
          </a:p>
          <a:p>
            <a:pPr>
              <a:buNone/>
            </a:pPr>
            <a:r>
              <a:rPr lang="ar-SA" sz="2400" dirty="0" smtClean="0"/>
              <a:t>2- أن تكون المادة طيارة </a:t>
            </a:r>
          </a:p>
          <a:p>
            <a:pPr>
              <a:buNone/>
            </a:pPr>
            <a:r>
              <a:rPr lang="ar-SA" sz="2400" dirty="0" smtClean="0"/>
              <a:t>3- أن تكون جزيئات المادة قابلة للذوبان أو الانحلال في الماء أو الشحوم الموجودة على سطح المخاطية </a:t>
            </a:r>
            <a:r>
              <a:rPr lang="ar-SA" sz="2400" dirty="0" err="1" smtClean="0"/>
              <a:t>الشمية</a:t>
            </a:r>
            <a:r>
              <a:rPr lang="ar-SA" sz="2400" dirty="0" smtClean="0"/>
              <a:t> كي تؤثر في أشعار الخلايا </a:t>
            </a:r>
            <a:r>
              <a:rPr lang="ar-SA" sz="2400" dirty="0" err="1" smtClean="0"/>
              <a:t>الشمية</a:t>
            </a:r>
            <a:r>
              <a:rPr lang="ar-SA" sz="2400" dirty="0" smtClean="0"/>
              <a:t> و تحدث </a:t>
            </a:r>
            <a:r>
              <a:rPr lang="ar-SA" sz="2400" dirty="0" err="1" smtClean="0"/>
              <a:t>سيالة</a:t>
            </a:r>
            <a:r>
              <a:rPr lang="ar-SA" sz="2400" dirty="0" smtClean="0"/>
              <a:t> عصبية </a:t>
            </a:r>
          </a:p>
          <a:p>
            <a:pPr>
              <a:buNone/>
            </a:pPr>
            <a:r>
              <a:rPr lang="ar-SA" sz="2400" dirty="0" smtClean="0"/>
              <a:t>4- 93- 95% من المخاط الموجود في الأنف هو ماء </a:t>
            </a:r>
          </a:p>
          <a:p>
            <a:pPr>
              <a:buNone/>
            </a:pPr>
            <a:r>
              <a:rPr lang="ar-SA" sz="2400" dirty="0" smtClean="0"/>
              <a:t>تقوم الخلايا </a:t>
            </a:r>
            <a:r>
              <a:rPr lang="ar-SA" sz="2400" dirty="0" err="1" smtClean="0"/>
              <a:t>الشمية</a:t>
            </a:r>
            <a:r>
              <a:rPr lang="ar-SA" sz="2400" dirty="0" smtClean="0"/>
              <a:t> بأنواعها باستقبال الروائح </a:t>
            </a:r>
            <a:r>
              <a:rPr lang="ar-SA" sz="2400" dirty="0" err="1" smtClean="0"/>
              <a:t>و</a:t>
            </a:r>
            <a:r>
              <a:rPr lang="ar-SA" sz="2400" dirty="0" smtClean="0"/>
              <a:t> نقلها إلى الدماغ </a:t>
            </a:r>
          </a:p>
          <a:p>
            <a:pPr>
              <a:buNone/>
            </a:pPr>
            <a:r>
              <a:rPr lang="ar-SA" sz="2400" dirty="0" smtClean="0"/>
              <a:t>كلما كانت كثافة وتركيز المادة أكبر تمكنا من شم الرائحة بسهولة وارتياح أكبر </a:t>
            </a:r>
          </a:p>
          <a:p>
            <a:pPr>
              <a:buFontTx/>
              <a:buChar char="-"/>
            </a:pPr>
            <a:r>
              <a:rPr lang="ar-SA" sz="2400" dirty="0" smtClean="0"/>
              <a:t>لا نستطيع شم روائح الغازات السامة إلا بعد فوات الأوان حيث لن نتمكن من شم رائحتها إلا إذا كانت </a:t>
            </a:r>
            <a:r>
              <a:rPr lang="ar-SA" sz="2400" dirty="0" err="1" smtClean="0"/>
              <a:t>تراكيزها</a:t>
            </a:r>
            <a:r>
              <a:rPr lang="ar-SA" sz="2400" dirty="0" smtClean="0"/>
              <a:t> كبيرة وعند هذه </a:t>
            </a:r>
            <a:r>
              <a:rPr lang="ar-SA" sz="2400" dirty="0" err="1" smtClean="0"/>
              <a:t>التراكيز</a:t>
            </a:r>
            <a:r>
              <a:rPr lang="ar-SA" sz="2400" dirty="0" smtClean="0"/>
              <a:t> تكون قد وصلت بالأساس إلى الدم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الدماغ </a:t>
            </a:r>
            <a:r>
              <a:rPr lang="ar-SA" sz="2400" dirty="0" err="1" smtClean="0"/>
              <a:t>و</a:t>
            </a:r>
            <a:r>
              <a:rPr lang="ar-SA" sz="2400" dirty="0" smtClean="0"/>
              <a:t> أحدثت تأثيرات ضخمة وضارة كالاختناق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الوفاة </a:t>
            </a:r>
          </a:p>
          <a:p>
            <a:pPr>
              <a:buFontTx/>
              <a:buChar char="-"/>
            </a:pPr>
            <a:r>
              <a:rPr lang="ar-SA" sz="2400" dirty="0" smtClean="0"/>
              <a:t>تؤدي الحروق التي تصل إلى منطقة </a:t>
            </a:r>
            <a:r>
              <a:rPr lang="ar-SA" sz="2400" dirty="0" err="1" smtClean="0"/>
              <a:t>الانف</a:t>
            </a:r>
            <a:r>
              <a:rPr lang="ar-SA" sz="2400" dirty="0" smtClean="0"/>
              <a:t>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احتراق كل المكونات الموجودة فيه بدءا بالأشعار إلى الأهداب وحتى المنطقة </a:t>
            </a:r>
            <a:r>
              <a:rPr lang="ar-SA" sz="2400" dirty="0" err="1" smtClean="0"/>
              <a:t>الشمية</a:t>
            </a:r>
            <a:r>
              <a:rPr lang="ar-SA" sz="2400" dirty="0" smtClean="0"/>
              <a:t> </a:t>
            </a:r>
            <a:endParaRPr lang="ar-SA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الشم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2400" dirty="0" smtClean="0"/>
              <a:t>فقد الشم</a:t>
            </a:r>
            <a:r>
              <a:rPr lang="en-US" sz="2400" dirty="0" err="1" smtClean="0"/>
              <a:t>Anosmia</a:t>
            </a:r>
            <a:r>
              <a:rPr lang="en-US" sz="2400" dirty="0" smtClean="0"/>
              <a:t> </a:t>
            </a:r>
            <a:r>
              <a:rPr lang="ar-SA" sz="2400" dirty="0" smtClean="0"/>
              <a:t>: يحدث لسببين :</a:t>
            </a:r>
          </a:p>
          <a:p>
            <a:pPr>
              <a:buNone/>
            </a:pPr>
            <a:r>
              <a:rPr lang="ar-SA" sz="2400" dirty="0" smtClean="0"/>
              <a:t>1- انسداد الأنف بكل أسبابه فلا تصل الرائحة للمنطقة </a:t>
            </a:r>
            <a:r>
              <a:rPr lang="ar-SA" sz="2400" dirty="0" err="1" smtClean="0"/>
              <a:t>الشمية</a:t>
            </a:r>
            <a:r>
              <a:rPr lang="ar-SA" sz="2400" dirty="0" smtClean="0"/>
              <a:t> كما في الرشح , التهاب الأنف </a:t>
            </a:r>
            <a:r>
              <a:rPr lang="ar-SA" sz="2400" dirty="0" err="1" smtClean="0"/>
              <a:t>التحسسي</a:t>
            </a:r>
            <a:r>
              <a:rPr lang="ar-SA" sz="2400" dirty="0" smtClean="0"/>
              <a:t> و </a:t>
            </a:r>
            <a:r>
              <a:rPr lang="ar-SA" sz="2400" dirty="0" err="1" smtClean="0"/>
              <a:t>البوليبات</a:t>
            </a:r>
            <a:r>
              <a:rPr lang="ar-SA" sz="2400" dirty="0" smtClean="0"/>
              <a:t> وانحراف </a:t>
            </a:r>
            <a:r>
              <a:rPr lang="ar-SA" sz="2400" dirty="0" err="1" smtClean="0"/>
              <a:t>الوترة</a:t>
            </a:r>
            <a:r>
              <a:rPr lang="ar-SA" sz="2400" dirty="0" smtClean="0"/>
              <a:t> , التهاب الجيوب المزمن </a:t>
            </a:r>
          </a:p>
          <a:p>
            <a:pPr>
              <a:buNone/>
            </a:pPr>
            <a:r>
              <a:rPr lang="ar-SA" sz="2400" dirty="0" smtClean="0"/>
              <a:t>2- أذية العصب </a:t>
            </a:r>
            <a:r>
              <a:rPr lang="ar-SA" sz="2400" dirty="0" err="1" smtClean="0"/>
              <a:t>الشمي</a:t>
            </a:r>
            <a:r>
              <a:rPr lang="ar-SA" sz="2400" dirty="0" smtClean="0"/>
              <a:t> والسبيل </a:t>
            </a:r>
            <a:r>
              <a:rPr lang="ar-SA" sz="2400" dirty="0" err="1" smtClean="0"/>
              <a:t>الشمي</a:t>
            </a:r>
            <a:r>
              <a:rPr lang="ar-SA" sz="2400" dirty="0" smtClean="0"/>
              <a:t> : كالتهاب العصب بحمى </a:t>
            </a:r>
            <a:r>
              <a:rPr lang="ar-SA" sz="2400" dirty="0" err="1" smtClean="0"/>
              <a:t>راشحة</a:t>
            </a:r>
            <a:r>
              <a:rPr lang="ar-SA" sz="2400" dirty="0" smtClean="0"/>
              <a:t> ( قد يتحسن بعدها الشم أو يفقد بشكل غير قابل للعودة وقد يتأذى رضيا بكسور قاعدة الجمجمة الأمامية أو في أورام الدماغ – انقطاع العصب </a:t>
            </a:r>
            <a:r>
              <a:rPr lang="ar-SA" sz="2400" dirty="0" err="1" smtClean="0"/>
              <a:t>الشمي</a:t>
            </a:r>
            <a:r>
              <a:rPr lang="ar-SA" sz="2400" dirty="0" smtClean="0"/>
              <a:t> ( وهو غير قابل للإصلاح )</a:t>
            </a:r>
          </a:p>
          <a:p>
            <a:pPr>
              <a:buFontTx/>
              <a:buChar char="-"/>
            </a:pPr>
            <a:r>
              <a:rPr lang="ar-SA" sz="2400" dirty="0" smtClean="0"/>
              <a:t>إن عدم القدرة على الشم تؤدي إلى عدم القدرة على تذوق الطعام لأن مركز التذوق ومركز الشم في الدماغ يقعان بجانب بعضهما وتوجد اتصالات وثيقة فيما بينها ( الشم يعطي 85% بما يسمى الطعم)</a:t>
            </a:r>
          </a:p>
          <a:p>
            <a:pPr>
              <a:buFontTx/>
              <a:buChar char="-"/>
            </a:pPr>
            <a:r>
              <a:rPr lang="ar-SA" sz="2400" dirty="0" smtClean="0"/>
              <a:t>معظم المرضى يشقون من ضعف حس الذوق أكثر من شكواهم من ضعف حس الشم في حال وجود مشاكل أنفية </a:t>
            </a:r>
          </a:p>
          <a:p>
            <a:pPr>
              <a:buFontTx/>
              <a:buChar char="-"/>
            </a:pPr>
            <a:r>
              <a:rPr lang="ar-SA" sz="2400" dirty="0" smtClean="0"/>
              <a:t>العديد من المواد الكيماوية 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الدخان تؤدي إلى </a:t>
            </a:r>
            <a:r>
              <a:rPr lang="ar-SA" sz="2400" dirty="0" err="1" smtClean="0"/>
              <a:t>أذيات</a:t>
            </a:r>
            <a:r>
              <a:rPr lang="ar-SA" sz="2400" dirty="0" smtClean="0"/>
              <a:t> في الغشاء المبطن للأنف </a:t>
            </a:r>
          </a:p>
          <a:p>
            <a:pPr>
              <a:buFontTx/>
              <a:buChar char="-"/>
            </a:pPr>
            <a:endParaRPr lang="ar-SA" sz="2400" dirty="0" smtClean="0"/>
          </a:p>
          <a:p>
            <a:pPr>
              <a:buFontTx/>
              <a:buChar char="-"/>
            </a:pPr>
            <a:endParaRPr lang="ar-SA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الشم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2400" b="1" u="sng" dirty="0" smtClean="0"/>
              <a:t>الهلوسة </a:t>
            </a:r>
            <a:r>
              <a:rPr lang="ar-SA" sz="2400" b="1" u="sng" dirty="0" err="1" smtClean="0"/>
              <a:t>الشمية</a:t>
            </a:r>
            <a:r>
              <a:rPr lang="ar-SA" sz="2400" b="1" u="sng" dirty="0" smtClean="0"/>
              <a:t> أو الخلل </a:t>
            </a:r>
            <a:r>
              <a:rPr lang="ar-SA" sz="2400" b="1" u="sng" dirty="0" err="1" smtClean="0"/>
              <a:t>الشمي</a:t>
            </a:r>
            <a:r>
              <a:rPr lang="ar-SA" sz="2400" b="1" u="sng" dirty="0" smtClean="0"/>
              <a:t>:</a:t>
            </a:r>
          </a:p>
          <a:p>
            <a:pPr>
              <a:buNone/>
            </a:pPr>
            <a:r>
              <a:rPr lang="ar-SA" sz="2400" dirty="0" smtClean="0"/>
              <a:t>إما بسبب مشكلة نفسية عصبية أو ورمية دماغية أو ضعف بالعصب </a:t>
            </a:r>
            <a:r>
              <a:rPr lang="ar-SA" sz="2400" dirty="0" err="1" smtClean="0"/>
              <a:t>الشمي</a:t>
            </a:r>
            <a:r>
              <a:rPr lang="ar-SA" sz="2400" dirty="0" smtClean="0"/>
              <a:t> بآلية مناعية أو وجود مشكلة في الفص </a:t>
            </a:r>
            <a:r>
              <a:rPr lang="ar-SA" sz="2400" dirty="0" err="1" smtClean="0"/>
              <a:t>الجبهي</a:t>
            </a:r>
            <a:r>
              <a:rPr lang="ar-SA" sz="2400" dirty="0" smtClean="0"/>
              <a:t> باعتباره مركز الإحساسات العامة للجسم ومن ضمنها الشم </a:t>
            </a:r>
          </a:p>
          <a:p>
            <a:pPr>
              <a:buNone/>
            </a:pPr>
            <a:r>
              <a:rPr lang="ar-SA" sz="2400" dirty="0" smtClean="0"/>
              <a:t>حيث يتم شم الروائح بشكل خاطئ ( بدل شم رائحة الورد يتم شم رائحة الكبريت ) وهذه الحالة غير قابلة للعلاج أو ربما تتحسن بعد عدة شهور بنمو المحاور الأسطوانية ولكن تكون مع </a:t>
            </a:r>
            <a:r>
              <a:rPr lang="ar-SA" sz="2400" dirty="0" err="1" smtClean="0"/>
              <a:t>شواش</a:t>
            </a:r>
            <a:r>
              <a:rPr lang="ar-SA" sz="2400" dirty="0" smtClean="0"/>
              <a:t> مما يسبب ظلال الشم ( أي شم رائحة كريهة غير موجودة أو العكس) </a:t>
            </a:r>
            <a:endParaRPr lang="ar-S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تشريح الأنف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>
                <a:solidFill>
                  <a:schemeClr val="bg1">
                    <a:lumMod val="50000"/>
                  </a:schemeClr>
                </a:solidFill>
              </a:rPr>
              <a:t>القسم الغضروفي:</a:t>
            </a:r>
          </a:p>
          <a:p>
            <a:r>
              <a:rPr lang="ar-SY" dirty="0" smtClean="0"/>
              <a:t>1-الغضروفان الجانبيان العلويان</a:t>
            </a:r>
          </a:p>
          <a:p>
            <a:r>
              <a:rPr lang="ar-SY" dirty="0" smtClean="0"/>
              <a:t>2-الغضروفان الجانبيان السفليان</a:t>
            </a:r>
          </a:p>
          <a:p>
            <a:r>
              <a:rPr lang="ar-SY" dirty="0" smtClean="0"/>
              <a:t>3-</a:t>
            </a:r>
            <a:r>
              <a:rPr lang="ar-SY" dirty="0" err="1" smtClean="0"/>
              <a:t>الوترة</a:t>
            </a:r>
            <a:r>
              <a:rPr lang="ar-SY" dirty="0" smtClean="0"/>
              <a:t> الغضروفية</a:t>
            </a:r>
          </a:p>
          <a:p>
            <a:endParaRPr lang="ar-SA" dirty="0"/>
          </a:p>
        </p:txBody>
      </p:sp>
      <p:sp>
        <p:nvSpPr>
          <p:cNvPr id="38914" name="AutoShape 2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16" name="AutoShape 4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18" name="AutoShape 6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20" name="AutoShape 8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24" name="AutoShape 12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26" name="AutoShape 14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28" name="AutoShape 16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30" name="AutoShape 18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32" name="AutoShape 20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34" name="AutoShape 22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259763" y="-1576388"/>
            <a:ext cx="4762500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938" name="AutoShape 26" descr="نتيجة بحث الصور عن تشريح الانف"/>
          <p:cNvSpPr>
            <a:spLocks noChangeAspect="1" noChangeArrowheads="1"/>
          </p:cNvSpPr>
          <p:nvPr/>
        </p:nvSpPr>
        <p:spPr bwMode="auto">
          <a:xfrm>
            <a:off x="8259763" y="-1576388"/>
            <a:ext cx="4762500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9" name="صورة 18" descr="Rhinoplasty indial-fig 4 hy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3428992" cy="2705138"/>
          </a:xfrm>
          <a:prstGeom prst="rect">
            <a:avLst/>
          </a:prstGeom>
        </p:spPr>
      </p:pic>
      <p:pic>
        <p:nvPicPr>
          <p:cNvPr id="20" name="صورة 19" descr="v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57628"/>
            <a:ext cx="3700796" cy="3000372"/>
          </a:xfrm>
          <a:prstGeom prst="rect">
            <a:avLst/>
          </a:prstGeom>
        </p:spPr>
      </p:pic>
      <p:pic>
        <p:nvPicPr>
          <p:cNvPr id="21" name="صورة 20" descr="Dome-Suture-F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96" y="4143380"/>
            <a:ext cx="4962504" cy="253363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فحص الأنف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أدوات فحص الأنف :</a:t>
            </a:r>
          </a:p>
          <a:p>
            <a:r>
              <a:rPr lang="ar-SY" dirty="0" smtClean="0"/>
              <a:t>أداة فتح مدخل الأنف</a:t>
            </a:r>
          </a:p>
          <a:p>
            <a:r>
              <a:rPr lang="ar-SY" dirty="0" smtClean="0"/>
              <a:t>منظار الأنف</a:t>
            </a:r>
            <a:endParaRPr lang="ar-SY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6434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فحص الأنف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ar-SY" dirty="0" smtClean="0"/>
              <a:t>منظار الأنف القاسي</a:t>
            </a:r>
            <a:endParaRPr lang="ar-SY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speculum</a:t>
            </a:r>
            <a:endParaRPr lang="ar-SY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286124"/>
            <a:ext cx="2000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9" y="3429000"/>
            <a:ext cx="349091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فحص الأنف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ar-SY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Y" dirty="0" smtClean="0"/>
              <a:t>منظار الأنف المرن</a:t>
            </a:r>
            <a:endParaRPr lang="ar-SY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2862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الجوف الأنفي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400" dirty="0" smtClean="0"/>
              <a:t>أقسامه:</a:t>
            </a:r>
            <a:r>
              <a:rPr lang="ar-SA" sz="2400" dirty="0" smtClean="0"/>
              <a:t>1</a:t>
            </a:r>
            <a:r>
              <a:rPr lang="ar-SY" sz="2400" dirty="0" smtClean="0"/>
              <a:t>-</a:t>
            </a:r>
            <a:r>
              <a:rPr lang="ar-SA" sz="2400" dirty="0" err="1" smtClean="0"/>
              <a:t>الوترة</a:t>
            </a:r>
            <a:r>
              <a:rPr lang="ar-SA" sz="2400" dirty="0" smtClean="0"/>
              <a:t> ( الحاجز الأنفي )2</a:t>
            </a:r>
            <a:r>
              <a:rPr lang="ar-SY" sz="2400" dirty="0" smtClean="0"/>
              <a:t>- </a:t>
            </a:r>
            <a:r>
              <a:rPr lang="ar-SA" sz="2400" dirty="0" smtClean="0"/>
              <a:t>الحفرة الأنفية 3الجدار الوحشي            </a:t>
            </a:r>
            <a:r>
              <a:rPr lang="ar-SY" sz="2400" dirty="0" smtClean="0"/>
              <a:t>4-</a:t>
            </a:r>
            <a:r>
              <a:rPr lang="ar-SA" sz="2400" dirty="0" smtClean="0"/>
              <a:t>فوهة الأنف الخلفية (</a:t>
            </a:r>
            <a:r>
              <a:rPr lang="ar-SA" sz="2400" dirty="0" err="1" smtClean="0"/>
              <a:t>المنعر</a:t>
            </a:r>
            <a:r>
              <a:rPr lang="ar-SA" sz="2400" dirty="0" smtClean="0"/>
              <a:t> )</a:t>
            </a:r>
          </a:p>
          <a:p>
            <a:r>
              <a:rPr lang="ar-SA" sz="2400" dirty="0" smtClean="0"/>
              <a:t>يقسم الجوف </a:t>
            </a:r>
            <a:r>
              <a:rPr lang="ar-SA" sz="2400" dirty="0" err="1" smtClean="0"/>
              <a:t>الانفي</a:t>
            </a:r>
            <a:r>
              <a:rPr lang="ar-SA" sz="2400" dirty="0" smtClean="0"/>
              <a:t> بواسطة غضروف </a:t>
            </a:r>
            <a:r>
              <a:rPr lang="ar-SA" sz="2400" dirty="0" err="1" smtClean="0"/>
              <a:t>الوترة</a:t>
            </a:r>
            <a:r>
              <a:rPr lang="ar-SA" sz="2400" dirty="0" smtClean="0"/>
              <a:t>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حفرتين </a:t>
            </a:r>
            <a:r>
              <a:rPr lang="ar-SA" sz="2400" dirty="0" err="1" smtClean="0"/>
              <a:t>و</a:t>
            </a:r>
            <a:r>
              <a:rPr lang="ar-SA" sz="2400" dirty="0" smtClean="0"/>
              <a:t> تكون حواف هاتين الحفرتين مستورة بجلد سميك نسبيا يحوي غددا </a:t>
            </a:r>
            <a:r>
              <a:rPr lang="ar-SA" sz="2400" dirty="0" err="1" smtClean="0"/>
              <a:t>دهنية</a:t>
            </a:r>
            <a:r>
              <a:rPr lang="ar-SA" sz="2400" dirty="0" smtClean="0"/>
              <a:t> بينما يكون جلد ظهر </a:t>
            </a:r>
            <a:r>
              <a:rPr lang="ar-SA" sz="2400" dirty="0" err="1" smtClean="0"/>
              <a:t>الانف</a:t>
            </a:r>
            <a:r>
              <a:rPr lang="ar-SA" sz="2400" dirty="0" smtClean="0"/>
              <a:t> رقيقا </a:t>
            </a:r>
            <a:r>
              <a:rPr lang="ar-SA" sz="2400" dirty="0" err="1" smtClean="0"/>
              <a:t>و</a:t>
            </a:r>
            <a:r>
              <a:rPr lang="ar-SA" sz="2400" dirty="0" smtClean="0"/>
              <a:t> </a:t>
            </a:r>
            <a:r>
              <a:rPr lang="ar-SA" sz="2400" dirty="0" err="1" smtClean="0"/>
              <a:t>اكثر</a:t>
            </a:r>
            <a:r>
              <a:rPr lang="ar-SA" sz="2400" dirty="0" smtClean="0"/>
              <a:t> سماكة </a:t>
            </a:r>
            <a:r>
              <a:rPr lang="ar-SA" sz="2400" dirty="0" err="1" smtClean="0"/>
              <a:t>و</a:t>
            </a:r>
            <a:r>
              <a:rPr lang="ar-SA" sz="2400" dirty="0" smtClean="0"/>
              <a:t> غنى بالغدد </a:t>
            </a:r>
            <a:r>
              <a:rPr lang="ar-SA" sz="2400" dirty="0" err="1" smtClean="0"/>
              <a:t>الدهنية</a:t>
            </a:r>
            <a:r>
              <a:rPr lang="ar-SA" sz="2400" dirty="0" smtClean="0"/>
              <a:t> فوق الذروة </a:t>
            </a:r>
            <a:endParaRPr lang="ar-S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1-</a:t>
            </a:r>
            <a:r>
              <a:rPr lang="ar-SY" dirty="0" err="1" smtClean="0"/>
              <a:t>الوترة</a:t>
            </a:r>
            <a:endParaRPr lang="ar-SY" dirty="0"/>
          </a:p>
        </p:txBody>
      </p:sp>
      <p:pic>
        <p:nvPicPr>
          <p:cNvPr id="4" name="صورة 3" descr="nasal-anatom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8"/>
            <a:ext cx="5238750" cy="2786059"/>
          </a:xfrm>
          <a:prstGeom prst="rect">
            <a:avLst/>
          </a:prstGeom>
        </p:spPr>
      </p:pic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/>
          </a:bodyPr>
          <a:lstStyle/>
          <a:p>
            <a:r>
              <a:rPr lang="ar-SA" sz="2000" dirty="0" smtClean="0"/>
              <a:t>تشكل الجدار </a:t>
            </a:r>
            <a:r>
              <a:rPr lang="ar-SA" sz="2000" dirty="0" err="1" smtClean="0"/>
              <a:t>الأنسي</a:t>
            </a:r>
            <a:r>
              <a:rPr lang="ar-SA" sz="2000" dirty="0" smtClean="0"/>
              <a:t> للجوف الأنفي تدعم ظهر الأنف </a:t>
            </a:r>
            <a:r>
              <a:rPr lang="ar-SA" sz="2000" dirty="0" err="1" smtClean="0"/>
              <a:t>و</a:t>
            </a:r>
            <a:r>
              <a:rPr lang="ar-SA" sz="2000" dirty="0" smtClean="0"/>
              <a:t> ذروته وتقسم الجوف الأنفي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قسمين </a:t>
            </a:r>
          </a:p>
          <a:p>
            <a:r>
              <a:rPr lang="ar-SA" sz="2000" dirty="0" smtClean="0"/>
              <a:t>يغطي </a:t>
            </a:r>
            <a:r>
              <a:rPr lang="ar-SA" sz="2000" dirty="0" err="1" smtClean="0"/>
              <a:t>الوترة</a:t>
            </a:r>
            <a:r>
              <a:rPr lang="ar-SA" sz="2000" dirty="0" smtClean="0"/>
              <a:t> </a:t>
            </a:r>
            <a:r>
              <a:rPr lang="ar-SA" sz="2000" dirty="0" err="1" smtClean="0"/>
              <a:t>السمحاق</a:t>
            </a:r>
            <a:r>
              <a:rPr lang="ar-SA" sz="2000" dirty="0" smtClean="0"/>
              <a:t> الغضروفي المخاطي في القسم الغضروفي </a:t>
            </a:r>
            <a:r>
              <a:rPr lang="ar-SA" sz="2000" dirty="0" err="1" smtClean="0"/>
              <a:t>و</a:t>
            </a:r>
            <a:r>
              <a:rPr lang="ar-SA" sz="2000" dirty="0" smtClean="0"/>
              <a:t> </a:t>
            </a:r>
            <a:r>
              <a:rPr lang="ar-SA" sz="2000" dirty="0" err="1" smtClean="0"/>
              <a:t>السمحاق</a:t>
            </a:r>
            <a:r>
              <a:rPr lang="ar-SA" sz="2000" dirty="0" smtClean="0"/>
              <a:t> العظمي المخاطي في القسم العظمي </a:t>
            </a:r>
          </a:p>
          <a:p>
            <a:r>
              <a:rPr lang="ar-SA" sz="2000" dirty="0" smtClean="0"/>
              <a:t>تتألف من صفائح عظمية رقيقة </a:t>
            </a:r>
            <a:r>
              <a:rPr lang="ar-SA" sz="2000" dirty="0" err="1" smtClean="0"/>
              <a:t>و</a:t>
            </a:r>
            <a:r>
              <a:rPr lang="ar-SA" sz="2000" dirty="0" smtClean="0"/>
              <a:t> مسطحة في الخلف </a:t>
            </a:r>
            <a:r>
              <a:rPr lang="ar-SA" sz="2000" dirty="0" err="1" smtClean="0"/>
              <a:t>و</a:t>
            </a:r>
            <a:r>
              <a:rPr lang="ar-SA" sz="2000" dirty="0" smtClean="0"/>
              <a:t> غضاريف من الأمام كالتالي :</a:t>
            </a:r>
          </a:p>
          <a:p>
            <a:r>
              <a:rPr lang="ar-SA" sz="2000" dirty="0" smtClean="0"/>
              <a:t>غضروف </a:t>
            </a:r>
            <a:r>
              <a:rPr lang="ar-SA" sz="2000" dirty="0" err="1" smtClean="0"/>
              <a:t>الوترة</a:t>
            </a:r>
            <a:r>
              <a:rPr lang="ar-SA" sz="2000" dirty="0" smtClean="0"/>
              <a:t> المربع </a:t>
            </a:r>
          </a:p>
          <a:p>
            <a:r>
              <a:rPr lang="ar-SA" sz="2000" dirty="0" smtClean="0"/>
              <a:t>الصفيحة العمودية للعظم </a:t>
            </a:r>
            <a:r>
              <a:rPr lang="ar-SA" sz="2000" dirty="0" err="1" smtClean="0"/>
              <a:t>الغربالي</a:t>
            </a:r>
            <a:r>
              <a:rPr lang="ar-SA" sz="2000" dirty="0" smtClean="0"/>
              <a:t> </a:t>
            </a:r>
          </a:p>
          <a:p>
            <a:r>
              <a:rPr lang="ar-SA" sz="2000" dirty="0" smtClean="0"/>
              <a:t>عظم </a:t>
            </a:r>
            <a:r>
              <a:rPr lang="ar-SA" sz="2000" dirty="0" err="1" smtClean="0"/>
              <a:t>الميكعة</a:t>
            </a:r>
            <a:r>
              <a:rPr lang="ar-SA" sz="2000" dirty="0" smtClean="0"/>
              <a:t> </a:t>
            </a:r>
          </a:p>
          <a:p>
            <a:r>
              <a:rPr lang="ar-SA" sz="2000" dirty="0" smtClean="0"/>
              <a:t>الناتئ </a:t>
            </a:r>
            <a:r>
              <a:rPr lang="ar-SA" sz="2000" dirty="0" err="1" smtClean="0"/>
              <a:t>الانفي</a:t>
            </a:r>
            <a:r>
              <a:rPr lang="ar-SA" sz="2000" dirty="0" smtClean="0"/>
              <a:t> للعظم الفكي </a:t>
            </a:r>
            <a:r>
              <a:rPr lang="ar-SA" sz="2000" dirty="0" err="1" smtClean="0"/>
              <a:t>و</a:t>
            </a:r>
            <a:endParaRPr lang="ar-SA" sz="2000" dirty="0" smtClean="0"/>
          </a:p>
          <a:p>
            <a:pPr>
              <a:buNone/>
            </a:pPr>
            <a:r>
              <a:rPr lang="ar-SA" sz="2000" dirty="0" smtClean="0"/>
              <a:t> الناتئ </a:t>
            </a:r>
            <a:r>
              <a:rPr lang="ar-SA" sz="2000" dirty="0" err="1" smtClean="0"/>
              <a:t>الانفي</a:t>
            </a:r>
            <a:r>
              <a:rPr lang="ar-SA" sz="2000" dirty="0" smtClean="0"/>
              <a:t> للعظم الحنكي </a:t>
            </a:r>
          </a:p>
          <a:p>
            <a:r>
              <a:rPr lang="ar-SA" sz="2000" dirty="0" smtClean="0"/>
              <a:t>يوجد </a:t>
            </a:r>
            <a:r>
              <a:rPr lang="ar-SA" sz="2000" dirty="0" err="1" smtClean="0"/>
              <a:t>اعلى</a:t>
            </a:r>
            <a:r>
              <a:rPr lang="ar-SA" sz="2000" dirty="0" smtClean="0"/>
              <a:t> </a:t>
            </a:r>
            <a:r>
              <a:rPr lang="ar-SA" sz="2000" dirty="0" err="1" smtClean="0"/>
              <a:t>الميكعة</a:t>
            </a:r>
            <a:r>
              <a:rPr lang="ar-SA" sz="2000" dirty="0" smtClean="0"/>
              <a:t> الصفيحة المثقبة للعظم</a:t>
            </a:r>
          </a:p>
          <a:p>
            <a:pPr>
              <a:buNone/>
            </a:pPr>
            <a:r>
              <a:rPr lang="ar-SA" sz="2000" dirty="0" err="1" smtClean="0"/>
              <a:t>الغربالي</a:t>
            </a:r>
            <a:r>
              <a:rPr lang="ar-SA" sz="2000" dirty="0" smtClean="0"/>
              <a:t> التي تمر منها </a:t>
            </a:r>
            <a:r>
              <a:rPr lang="ar-SA" sz="2000" dirty="0" err="1" smtClean="0"/>
              <a:t>الياف</a:t>
            </a:r>
            <a:r>
              <a:rPr lang="ar-SA" sz="2000" dirty="0" smtClean="0"/>
              <a:t> العصب </a:t>
            </a:r>
            <a:r>
              <a:rPr lang="ar-SA" sz="2000" dirty="0" err="1" smtClean="0"/>
              <a:t>الشمي</a:t>
            </a:r>
            <a:r>
              <a:rPr lang="ar-SA" sz="2000" dirty="0" smtClean="0"/>
              <a:t> </a:t>
            </a:r>
          </a:p>
          <a:p>
            <a:pPr>
              <a:buNone/>
            </a:pPr>
            <a:r>
              <a:rPr lang="ar-SA" sz="2000" dirty="0" smtClean="0"/>
              <a:t>ومن خلف هذه الصفيحة يوجد الجيب الوتدي 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2- الحفرة الأنفية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ar-SY" dirty="0" smtClean="0"/>
              <a:t>الجدار </a:t>
            </a:r>
            <a:r>
              <a:rPr lang="ar-SY" dirty="0" err="1" smtClean="0"/>
              <a:t>الأنسي</a:t>
            </a:r>
            <a:r>
              <a:rPr lang="ar-SY" dirty="0" smtClean="0"/>
              <a:t>: </a:t>
            </a:r>
            <a:r>
              <a:rPr lang="ar-SY" dirty="0" err="1" smtClean="0"/>
              <a:t>الوترة</a:t>
            </a:r>
            <a:endParaRPr lang="ar-SY" dirty="0" smtClean="0"/>
          </a:p>
          <a:p>
            <a:r>
              <a:rPr lang="ar-SY" dirty="0" smtClean="0"/>
              <a:t>الجدار السفلي : </a:t>
            </a:r>
            <a:r>
              <a:rPr lang="ar-SY" dirty="0" err="1" smtClean="0"/>
              <a:t>النتوء</a:t>
            </a:r>
            <a:r>
              <a:rPr lang="ar-SY" dirty="0" smtClean="0"/>
              <a:t> الحنكي لعظم الفك العلوي</a:t>
            </a:r>
            <a:r>
              <a:rPr lang="ar-SA" dirty="0" smtClean="0"/>
              <a:t> و عظم الحنك</a:t>
            </a:r>
            <a:endParaRPr lang="ar-SY" dirty="0" smtClean="0"/>
          </a:p>
          <a:p>
            <a:r>
              <a:rPr lang="ar-SY" dirty="0" smtClean="0"/>
              <a:t>السقف: </a:t>
            </a:r>
            <a:r>
              <a:rPr lang="ar-SY" dirty="0" err="1" smtClean="0"/>
              <a:t>النتوء</a:t>
            </a:r>
            <a:r>
              <a:rPr lang="ar-SY" dirty="0" smtClean="0"/>
              <a:t> الأنفي للعظم </a:t>
            </a:r>
            <a:r>
              <a:rPr lang="ar-SY" dirty="0" err="1" smtClean="0"/>
              <a:t>الجبهي</a:t>
            </a:r>
            <a:r>
              <a:rPr lang="ar-SY" dirty="0" smtClean="0"/>
              <a:t> و الصفيحة المثقبة </a:t>
            </a:r>
            <a:r>
              <a:rPr lang="ar-SA" dirty="0" smtClean="0"/>
              <a:t>للعظم </a:t>
            </a:r>
            <a:r>
              <a:rPr lang="ar-SA" dirty="0" err="1" smtClean="0"/>
              <a:t>ا</a:t>
            </a:r>
            <a:r>
              <a:rPr lang="ar-SY" dirty="0" smtClean="0"/>
              <a:t>لغربالي في الأمام </a:t>
            </a:r>
            <a:r>
              <a:rPr lang="ar-SY" dirty="0" err="1" smtClean="0"/>
              <a:t>و</a:t>
            </a:r>
            <a:r>
              <a:rPr lang="ar-SY" dirty="0" smtClean="0"/>
              <a:t> جسم </a:t>
            </a:r>
            <a:r>
              <a:rPr lang="ar-SA" dirty="0" smtClean="0"/>
              <a:t>العظم </a:t>
            </a:r>
            <a:r>
              <a:rPr lang="ar-SY" dirty="0" smtClean="0"/>
              <a:t>الوتدي في الخلف</a:t>
            </a:r>
          </a:p>
          <a:p>
            <a:r>
              <a:rPr lang="ar-SY" dirty="0" smtClean="0"/>
              <a:t>الجدار الوحشي يحوي على القرينات الأنفية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3- الجدار الوحشي</a:t>
            </a:r>
            <a:endParaRPr lang="ar-SY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r>
              <a:rPr lang="ar-SY" dirty="0" smtClean="0"/>
              <a:t>يتألف من 3 طيات عظمية مكسوة بغشاء مخاطي هي القرينات الأنفية:</a:t>
            </a:r>
          </a:p>
          <a:p>
            <a:r>
              <a:rPr lang="ar-SY" dirty="0" smtClean="0"/>
              <a:t>1- القرين السفلي: ينشأ من عظم الحنك وهو أكبرها</a:t>
            </a:r>
          </a:p>
          <a:p>
            <a:r>
              <a:rPr lang="ar-SY" dirty="0" smtClean="0"/>
              <a:t>2- القرين الأوسط </a:t>
            </a:r>
            <a:r>
              <a:rPr lang="ar-SY" dirty="0" err="1" smtClean="0"/>
              <a:t>و</a:t>
            </a:r>
            <a:r>
              <a:rPr lang="ar-SY" dirty="0" smtClean="0"/>
              <a:t> 3- القرين العلوي </a:t>
            </a:r>
            <a:r>
              <a:rPr lang="ar-SY" dirty="0" err="1" smtClean="0"/>
              <a:t>و</a:t>
            </a:r>
            <a:r>
              <a:rPr lang="ar-SY" dirty="0" smtClean="0"/>
              <a:t> ينشآن من </a:t>
            </a:r>
            <a:r>
              <a:rPr lang="ar-SY" dirty="0" err="1" smtClean="0"/>
              <a:t>الغربالي</a:t>
            </a:r>
            <a:endParaRPr lang="ar-SY" dirty="0" smtClean="0"/>
          </a:p>
          <a:p>
            <a:r>
              <a:rPr lang="ar-SY" u="sng" dirty="0" smtClean="0"/>
              <a:t>يسمى الفراغ الواقع تحت كل قرين </a:t>
            </a:r>
            <a:r>
              <a:rPr lang="ar-SY" u="sng" dirty="0" err="1" smtClean="0"/>
              <a:t>بالصماخ</a:t>
            </a:r>
            <a:r>
              <a:rPr lang="ar-SY" u="sng" dirty="0" smtClean="0"/>
              <a:t> فيكون لدينا 3 </a:t>
            </a:r>
            <a:r>
              <a:rPr lang="ar-SY" u="sng" dirty="0" err="1" smtClean="0"/>
              <a:t>أصمخة</a:t>
            </a:r>
            <a:r>
              <a:rPr lang="ar-SY" u="sng" dirty="0" smtClean="0"/>
              <a:t>:</a:t>
            </a:r>
          </a:p>
          <a:p>
            <a:r>
              <a:rPr lang="ar-SY" u="sng" dirty="0" smtClean="0"/>
              <a:t>1- </a:t>
            </a:r>
            <a:r>
              <a:rPr lang="ar-SY" u="sng" dirty="0" err="1" smtClean="0"/>
              <a:t>الصماخ</a:t>
            </a:r>
            <a:r>
              <a:rPr lang="ar-SY" u="sng" dirty="0" smtClean="0"/>
              <a:t> السفلي: يحتوي على فوهة </a:t>
            </a:r>
            <a:r>
              <a:rPr lang="ar-SY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القناة </a:t>
            </a:r>
            <a:r>
              <a:rPr lang="ar-SY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الانفية</a:t>
            </a:r>
            <a:r>
              <a:rPr lang="ar-SY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الدمعية</a:t>
            </a:r>
          </a:p>
          <a:p>
            <a:r>
              <a:rPr lang="ar-SY" u="sng" dirty="0" smtClean="0"/>
              <a:t>2- </a:t>
            </a:r>
            <a:r>
              <a:rPr lang="ar-SY" u="sng" dirty="0" err="1" smtClean="0"/>
              <a:t>الصماخ</a:t>
            </a:r>
            <a:r>
              <a:rPr lang="ar-SY" u="sng" dirty="0" smtClean="0"/>
              <a:t> المتوسط : تفتح عليه مجموعة الجيوب الأمامية ( </a:t>
            </a:r>
            <a:r>
              <a:rPr lang="ar-SY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الجيب الفكي </a:t>
            </a:r>
            <a:r>
              <a:rPr lang="ar-SY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</a:t>
            </a:r>
            <a:r>
              <a:rPr lang="ar-SY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الجيب </a:t>
            </a:r>
            <a:r>
              <a:rPr lang="ar-SY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الجبهي</a:t>
            </a:r>
            <a:r>
              <a:rPr lang="ar-SY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ar-SA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err="1" smtClean="0"/>
              <a:t>بالاضافة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الخلايا </a:t>
            </a:r>
            <a:r>
              <a:rPr lang="ar-S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الغربالية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الامامية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/>
              <a:t>وهو </a:t>
            </a:r>
            <a:r>
              <a:rPr lang="ar-SA" dirty="0" err="1" smtClean="0"/>
              <a:t>الصماخ</a:t>
            </a:r>
            <a:r>
              <a:rPr lang="ar-SA" dirty="0" smtClean="0"/>
              <a:t> </a:t>
            </a:r>
            <a:r>
              <a:rPr lang="ar-SA" dirty="0" err="1" smtClean="0"/>
              <a:t>الاهم</a:t>
            </a:r>
            <a:r>
              <a:rPr lang="ar-SA" dirty="0" smtClean="0"/>
              <a:t> </a:t>
            </a:r>
            <a:r>
              <a:rPr lang="ar-SA" dirty="0" err="1" smtClean="0"/>
              <a:t>سريريا</a:t>
            </a:r>
            <a:r>
              <a:rPr lang="ar-SA" dirty="0" smtClean="0"/>
              <a:t> </a:t>
            </a:r>
            <a:r>
              <a:rPr lang="ar-SA" dirty="0" err="1" smtClean="0"/>
              <a:t>لانه</a:t>
            </a:r>
            <a:r>
              <a:rPr lang="ar-SA" dirty="0" smtClean="0"/>
              <a:t> </a:t>
            </a:r>
            <a:r>
              <a:rPr lang="ar-SA" dirty="0" err="1" smtClean="0"/>
              <a:t>الاكثر</a:t>
            </a:r>
            <a:r>
              <a:rPr lang="ar-SA" dirty="0" smtClean="0"/>
              <a:t> </a:t>
            </a:r>
            <a:r>
              <a:rPr lang="ar-SA" dirty="0" err="1" smtClean="0"/>
              <a:t>اصابة</a:t>
            </a:r>
            <a:r>
              <a:rPr lang="ar-SA" dirty="0" smtClean="0"/>
              <a:t> </a:t>
            </a:r>
            <a:r>
              <a:rPr lang="ar-SA" dirty="0" err="1" smtClean="0"/>
              <a:t>بالامراض</a:t>
            </a:r>
            <a:r>
              <a:rPr lang="ar-SA" dirty="0" smtClean="0"/>
              <a:t> </a:t>
            </a:r>
            <a:endParaRPr lang="ar-SY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ar-SY" u="sng" dirty="0" smtClean="0"/>
              <a:t>3- </a:t>
            </a:r>
            <a:r>
              <a:rPr lang="ar-SY" u="sng" dirty="0" err="1" smtClean="0"/>
              <a:t>الصماخ</a:t>
            </a:r>
            <a:r>
              <a:rPr lang="ar-SY" u="sng" dirty="0" smtClean="0"/>
              <a:t> العلوي: تفتح عليه </a:t>
            </a:r>
            <a:r>
              <a:rPr lang="ar-SY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الخلايا </a:t>
            </a:r>
            <a:r>
              <a:rPr lang="ar-SY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الغربالية</a:t>
            </a:r>
            <a:r>
              <a:rPr lang="ar-SY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الخلفية </a:t>
            </a:r>
            <a:r>
              <a:rPr lang="ar-SY" u="sng" dirty="0" smtClean="0"/>
              <a:t>وتقترب منه فتحة الجيب الوتدي</a:t>
            </a:r>
          </a:p>
          <a:p>
            <a:r>
              <a:rPr lang="ar-SY" i="1" u="sng" dirty="0" smtClean="0">
                <a:solidFill>
                  <a:schemeClr val="accent3">
                    <a:lumMod val="75000"/>
                  </a:schemeClr>
                </a:solidFill>
              </a:rPr>
              <a:t>يستر القرينات كما يستر </a:t>
            </a:r>
            <a:r>
              <a:rPr lang="ar-SY" i="1" u="sng" dirty="0" err="1" smtClean="0">
                <a:solidFill>
                  <a:schemeClr val="accent3">
                    <a:lumMod val="75000"/>
                  </a:schemeClr>
                </a:solidFill>
              </a:rPr>
              <a:t>الوترة</a:t>
            </a:r>
            <a:r>
              <a:rPr lang="ar-SY" i="1" u="sng" dirty="0" smtClean="0">
                <a:solidFill>
                  <a:schemeClr val="accent3">
                    <a:lumMod val="75000"/>
                  </a:schemeClr>
                </a:solidFill>
              </a:rPr>
              <a:t> غشاء مخاطي غني بالأوعية الدموية حيث تشكل جيوب وريدية بحيث يمكن للغشاء المخاطي أن يغير من حجمه بحسب ما تقتضيه الحاجة للقيام بوظيفة تهيئة الهواء المستنشق</a:t>
            </a:r>
            <a:endParaRPr lang="ar-SY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89297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4 – الفوهة الخلفية للأنف ( </a:t>
            </a:r>
            <a:r>
              <a:rPr lang="ar-SY" dirty="0" err="1" smtClean="0"/>
              <a:t>المنعر</a:t>
            </a:r>
            <a:r>
              <a:rPr lang="ar-SY" dirty="0" smtClean="0"/>
              <a:t>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dirty="0" smtClean="0"/>
              <a:t>فتحة </a:t>
            </a:r>
            <a:r>
              <a:rPr lang="ar-SY" dirty="0" err="1" smtClean="0"/>
              <a:t>بيضوية</a:t>
            </a:r>
            <a:r>
              <a:rPr lang="ar-SY" dirty="0" smtClean="0"/>
              <a:t> الشكل واسعة بطول 2.5 سم وعرض 1 سم وتوافق أذناب القرينات </a:t>
            </a:r>
            <a:r>
              <a:rPr lang="ar-SY" dirty="0" err="1" smtClean="0"/>
              <a:t>و</a:t>
            </a:r>
            <a:r>
              <a:rPr lang="ar-SY" dirty="0" smtClean="0"/>
              <a:t> الحافة الخلفية </a:t>
            </a:r>
            <a:r>
              <a:rPr lang="ar-SY" dirty="0" err="1" smtClean="0"/>
              <a:t>للوترة</a:t>
            </a:r>
            <a:r>
              <a:rPr lang="ar-SY" dirty="0" smtClean="0"/>
              <a:t> تحت جسم الوتدي </a:t>
            </a:r>
            <a:r>
              <a:rPr lang="ar-SY" dirty="0" err="1" smtClean="0"/>
              <a:t>و</a:t>
            </a:r>
            <a:r>
              <a:rPr lang="ar-SY" dirty="0" smtClean="0"/>
              <a:t> فوق شراع الحنك تطل على البلعوم الأنفي </a:t>
            </a:r>
            <a:endParaRPr lang="ar-SA" dirty="0" smtClean="0"/>
          </a:p>
          <a:p>
            <a:pPr>
              <a:buNone/>
            </a:pPr>
            <a:r>
              <a:rPr lang="ar-SA" dirty="0" smtClean="0"/>
              <a:t>( </a:t>
            </a:r>
            <a:r>
              <a:rPr lang="ar-SA" sz="2400" dirty="0" smtClean="0"/>
              <a:t>تشكل الجدار </a:t>
            </a:r>
            <a:r>
              <a:rPr lang="ar-SA" sz="2400" dirty="0" err="1" smtClean="0"/>
              <a:t>الامامي</a:t>
            </a:r>
            <a:r>
              <a:rPr lang="ar-SA" sz="2400" dirty="0" smtClean="0"/>
              <a:t> للبلعوم </a:t>
            </a:r>
            <a:r>
              <a:rPr lang="ar-SA" sz="2400" dirty="0" err="1" smtClean="0"/>
              <a:t>الانفي</a:t>
            </a:r>
            <a:r>
              <a:rPr lang="ar-SA" sz="2400" dirty="0" smtClean="0"/>
              <a:t> ) الذي يحمل الهواء من هذه الفتحة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نفير </a:t>
            </a:r>
            <a:r>
              <a:rPr lang="ar-SA" sz="2400" dirty="0" err="1" smtClean="0"/>
              <a:t>اوستاش</a:t>
            </a:r>
            <a:r>
              <a:rPr lang="ar-SA" sz="2400" dirty="0" smtClean="0"/>
              <a:t> و منه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</a:t>
            </a:r>
            <a:r>
              <a:rPr lang="ar-SA" sz="2400" dirty="0" err="1" smtClean="0"/>
              <a:t>الاذن</a:t>
            </a:r>
            <a:r>
              <a:rPr lang="ar-SA" sz="2400" dirty="0" smtClean="0"/>
              <a:t> الوسطى </a:t>
            </a:r>
            <a:endParaRPr lang="ar-SY" dirty="0" smtClean="0"/>
          </a:p>
          <a:p>
            <a:r>
              <a:rPr lang="ar-SY" b="1" i="1" u="sng" dirty="0" smtClean="0">
                <a:solidFill>
                  <a:schemeClr val="accent3">
                    <a:lumMod val="75000"/>
                  </a:schemeClr>
                </a:solidFill>
              </a:rPr>
              <a:t>للبلعوم الأنفي أهمية </a:t>
            </a:r>
            <a:r>
              <a:rPr lang="ar-SY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سريرية</a:t>
            </a:r>
            <a:r>
              <a:rPr lang="ar-SY" b="1" i="1" u="sng" dirty="0" smtClean="0">
                <a:solidFill>
                  <a:schemeClr val="accent3">
                    <a:lumMod val="75000"/>
                  </a:schemeClr>
                </a:solidFill>
              </a:rPr>
              <a:t> لأن فتحتي نفير </a:t>
            </a:r>
            <a:r>
              <a:rPr lang="ar-SY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أوستاش</a:t>
            </a:r>
            <a:r>
              <a:rPr lang="ar-SY" b="1" i="1" u="sng" dirty="0" smtClean="0">
                <a:solidFill>
                  <a:schemeClr val="accent3">
                    <a:lumMod val="75000"/>
                  </a:schemeClr>
                </a:solidFill>
              </a:rPr>
              <a:t> تنفتحان عنده في كلا الجانبين ويوجد فيه </a:t>
            </a:r>
            <a:r>
              <a:rPr lang="ar-SY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حفيرة</a:t>
            </a:r>
            <a:r>
              <a:rPr lang="ar-SY" b="1" i="1" u="sng" dirty="0" smtClean="0">
                <a:solidFill>
                  <a:schemeClr val="accent3">
                    <a:lumMod val="75000"/>
                  </a:schemeClr>
                </a:solidFill>
              </a:rPr>
              <a:t> صغيرة ( </a:t>
            </a:r>
            <a:r>
              <a:rPr lang="ar-SY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حفيرة</a:t>
            </a:r>
            <a:r>
              <a:rPr lang="ar-SY" b="1" i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Y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روزن</a:t>
            </a:r>
            <a:r>
              <a:rPr lang="ar-SY" b="1" i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Y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ميلر</a:t>
            </a:r>
            <a:r>
              <a:rPr lang="ar-SY" b="1" i="1" u="sng" dirty="0" smtClean="0">
                <a:solidFill>
                  <a:schemeClr val="accent3">
                    <a:lumMod val="75000"/>
                  </a:schemeClr>
                </a:solidFill>
              </a:rPr>
              <a:t> ) التي تعتبر موقع أساسي لسرطانات البلعوم الأنفي</a:t>
            </a:r>
            <a:endParaRPr lang="ar-SY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1879</Words>
  <Application>Microsoft Office PowerPoint</Application>
  <PresentationFormat>عرض على الشاشة (3:4)‏</PresentationFormat>
  <Paragraphs>146</Paragraphs>
  <Slides>32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تشريح الأنف</vt:lpstr>
      <vt:lpstr>الهرم الأنفي : يتألف من   -قسم عظمي - قسم غضروفي</vt:lpstr>
      <vt:lpstr>تشريح الأنف </vt:lpstr>
      <vt:lpstr>الجوف الأنفي</vt:lpstr>
      <vt:lpstr>1-الوترة</vt:lpstr>
      <vt:lpstr>2- الحفرة الأنفية</vt:lpstr>
      <vt:lpstr>3- الجدار الوحشي</vt:lpstr>
      <vt:lpstr>الشريحة 8</vt:lpstr>
      <vt:lpstr>4 – الفوهة الخلفية للأنف ( المنعر)</vt:lpstr>
      <vt:lpstr>نسيج الأنف</vt:lpstr>
      <vt:lpstr>الشريحة 11</vt:lpstr>
      <vt:lpstr>الشريحة 12</vt:lpstr>
      <vt:lpstr>التروية الدموية للأنف</vt:lpstr>
      <vt:lpstr>الشريحة 14</vt:lpstr>
      <vt:lpstr>الشريحة 15</vt:lpstr>
      <vt:lpstr>العود الوريدي : يشبه توزع الشرايين مع التنويه أن أوردة دهليز الأنف وظاهر الأنف تتصل بالوريد العيني ثم الجيب الكهفي</vt:lpstr>
      <vt:lpstr>تعصيب الأنف</vt:lpstr>
      <vt:lpstr>التعصيب الحسي</vt:lpstr>
      <vt:lpstr>الشريحة 19</vt:lpstr>
      <vt:lpstr>التعصيب الحاسي من العصب الشمي ( القحفي الأول)</vt:lpstr>
      <vt:lpstr>التعصيب الذاتي</vt:lpstr>
      <vt:lpstr>الشريحة 22</vt:lpstr>
      <vt:lpstr>فيزيولوجيا الأنف</vt:lpstr>
      <vt:lpstr>التنفس</vt:lpstr>
      <vt:lpstr>تكييف حرارة ورطوبة الهواء المستنشق : </vt:lpstr>
      <vt:lpstr>تنقية الهواء </vt:lpstr>
      <vt:lpstr>الشم</vt:lpstr>
      <vt:lpstr>الشم</vt:lpstr>
      <vt:lpstr>الشم</vt:lpstr>
      <vt:lpstr>فحص الأنف</vt:lpstr>
      <vt:lpstr>فحص الأنف</vt:lpstr>
      <vt:lpstr>فحص الأنف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تشريح الأنف</dc:title>
  <dc:creator>ALI SAHIUNY</dc:creator>
  <cp:lastModifiedBy>حسين</cp:lastModifiedBy>
  <cp:revision>66</cp:revision>
  <dcterms:created xsi:type="dcterms:W3CDTF">2017-03-20T20:10:43Z</dcterms:created>
  <dcterms:modified xsi:type="dcterms:W3CDTF">2017-09-25T15:47:26Z</dcterms:modified>
</cp:coreProperties>
</file>