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88" r:id="rId16"/>
    <p:sldId id="271" r:id="rId17"/>
    <p:sldId id="272" r:id="rId18"/>
    <p:sldId id="273" r:id="rId19"/>
    <p:sldId id="274" r:id="rId20"/>
    <p:sldId id="275" r:id="rId21"/>
    <p:sldId id="276" r:id="rId22"/>
    <p:sldId id="277" r:id="rId23"/>
    <p:sldId id="278" r:id="rId24"/>
    <p:sldId id="281" r:id="rId25"/>
    <p:sldId id="282" r:id="rId26"/>
    <p:sldId id="283" r:id="rId27"/>
    <p:sldId id="279" r:id="rId28"/>
    <p:sldId id="280" r:id="rId29"/>
    <p:sldId id="284" r:id="rId30"/>
    <p:sldId id="285" r:id="rId31"/>
    <p:sldId id="286" r:id="rId32"/>
    <p:sldId id="287" r:id="rId33"/>
  </p:sldIdLst>
  <p:sldSz cx="9144000" cy="6858000" type="screen4x3"/>
  <p:notesSz cx="6858000" cy="9144000"/>
  <p:defaultText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4380"/>
    <p:restoredTop sz="94660"/>
  </p:normalViewPr>
  <p:slideViewPr>
    <p:cSldViewPr>
      <p:cViewPr varScale="1">
        <p:scale>
          <a:sx n="66" d="100"/>
          <a:sy n="66" d="100"/>
        </p:scale>
        <p:origin x="-150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Y"/>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Y"/>
          </a:p>
        </p:txBody>
      </p:sp>
      <p:sp>
        <p:nvSpPr>
          <p:cNvPr id="4" name="عنصر نائب للتاريخ 3"/>
          <p:cNvSpPr>
            <a:spLocks noGrp="1"/>
          </p:cNvSpPr>
          <p:nvPr>
            <p:ph type="dt" sz="half" idx="10"/>
          </p:nvPr>
        </p:nvSpPr>
        <p:spPr/>
        <p:txBody>
          <a:bodyPr/>
          <a:lstStyle/>
          <a:p>
            <a:fld id="{723D23CA-21A7-4B3F-9BDA-6E2BE56B457F}" type="datetimeFigureOut">
              <a:rPr lang="ar-SY" smtClean="0"/>
              <a:pPr/>
              <a:t>09/01/1439</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F88FD0F8-B486-4194-BDE2-FEF6AEA72C21}" type="slidenum">
              <a:rPr lang="ar-SY" smtClean="0"/>
              <a:pPr/>
              <a:t>‹#›</a:t>
            </a:fld>
            <a:endParaRPr lang="ar-SY"/>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تاريخ 3"/>
          <p:cNvSpPr>
            <a:spLocks noGrp="1"/>
          </p:cNvSpPr>
          <p:nvPr>
            <p:ph type="dt" sz="half" idx="10"/>
          </p:nvPr>
        </p:nvSpPr>
        <p:spPr/>
        <p:txBody>
          <a:bodyPr/>
          <a:lstStyle/>
          <a:p>
            <a:fld id="{723D23CA-21A7-4B3F-9BDA-6E2BE56B457F}" type="datetimeFigureOut">
              <a:rPr lang="ar-SY" smtClean="0"/>
              <a:pPr/>
              <a:t>09/01/1439</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F88FD0F8-B486-4194-BDE2-FEF6AEA72C21}" type="slidenum">
              <a:rPr lang="ar-SY" smtClean="0"/>
              <a:pPr/>
              <a:t>‹#›</a:t>
            </a:fld>
            <a:endParaRPr lang="ar-SY"/>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تاريخ 3"/>
          <p:cNvSpPr>
            <a:spLocks noGrp="1"/>
          </p:cNvSpPr>
          <p:nvPr>
            <p:ph type="dt" sz="half" idx="10"/>
          </p:nvPr>
        </p:nvSpPr>
        <p:spPr/>
        <p:txBody>
          <a:bodyPr/>
          <a:lstStyle/>
          <a:p>
            <a:fld id="{723D23CA-21A7-4B3F-9BDA-6E2BE56B457F}" type="datetimeFigureOut">
              <a:rPr lang="ar-SY" smtClean="0"/>
              <a:pPr/>
              <a:t>09/01/1439</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F88FD0F8-B486-4194-BDE2-FEF6AEA72C21}" type="slidenum">
              <a:rPr lang="ar-SY" smtClean="0"/>
              <a:pPr/>
              <a:t>‹#›</a:t>
            </a:fld>
            <a:endParaRPr lang="ar-SY"/>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تاريخ 3"/>
          <p:cNvSpPr>
            <a:spLocks noGrp="1"/>
          </p:cNvSpPr>
          <p:nvPr>
            <p:ph type="dt" sz="half" idx="10"/>
          </p:nvPr>
        </p:nvSpPr>
        <p:spPr/>
        <p:txBody>
          <a:bodyPr/>
          <a:lstStyle/>
          <a:p>
            <a:fld id="{723D23CA-21A7-4B3F-9BDA-6E2BE56B457F}" type="datetimeFigureOut">
              <a:rPr lang="ar-SY" smtClean="0"/>
              <a:pPr/>
              <a:t>09/01/1439</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F88FD0F8-B486-4194-BDE2-FEF6AEA72C21}" type="slidenum">
              <a:rPr lang="ar-SY" smtClean="0"/>
              <a:pPr/>
              <a:t>‹#›</a:t>
            </a:fld>
            <a:endParaRPr lang="ar-SY"/>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723D23CA-21A7-4B3F-9BDA-6E2BE56B457F}" type="datetimeFigureOut">
              <a:rPr lang="ar-SY" smtClean="0"/>
              <a:pPr/>
              <a:t>09/01/1439</a:t>
            </a:fld>
            <a:endParaRPr lang="ar-SY"/>
          </a:p>
        </p:txBody>
      </p:sp>
      <p:sp>
        <p:nvSpPr>
          <p:cNvPr id="5" name="عنصر نائب للتذييل 4"/>
          <p:cNvSpPr>
            <a:spLocks noGrp="1"/>
          </p:cNvSpPr>
          <p:nvPr>
            <p:ph type="ftr" sz="quarter" idx="11"/>
          </p:nvPr>
        </p:nvSpPr>
        <p:spPr/>
        <p:txBody>
          <a:bodyPr/>
          <a:lstStyle/>
          <a:p>
            <a:endParaRPr lang="ar-SY"/>
          </a:p>
        </p:txBody>
      </p:sp>
      <p:sp>
        <p:nvSpPr>
          <p:cNvPr id="6" name="عنصر نائب لرقم الشريحة 5"/>
          <p:cNvSpPr>
            <a:spLocks noGrp="1"/>
          </p:cNvSpPr>
          <p:nvPr>
            <p:ph type="sldNum" sz="quarter" idx="12"/>
          </p:nvPr>
        </p:nvSpPr>
        <p:spPr/>
        <p:txBody>
          <a:bodyPr/>
          <a:lstStyle/>
          <a:p>
            <a:fld id="{F88FD0F8-B486-4194-BDE2-FEF6AEA72C21}" type="slidenum">
              <a:rPr lang="ar-SY" smtClean="0"/>
              <a:pPr/>
              <a:t>‹#›</a:t>
            </a:fld>
            <a:endParaRPr lang="ar-SY"/>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عنصر نائب للتاريخ 4"/>
          <p:cNvSpPr>
            <a:spLocks noGrp="1"/>
          </p:cNvSpPr>
          <p:nvPr>
            <p:ph type="dt" sz="half" idx="10"/>
          </p:nvPr>
        </p:nvSpPr>
        <p:spPr/>
        <p:txBody>
          <a:bodyPr/>
          <a:lstStyle/>
          <a:p>
            <a:fld id="{723D23CA-21A7-4B3F-9BDA-6E2BE56B457F}" type="datetimeFigureOut">
              <a:rPr lang="ar-SY" smtClean="0"/>
              <a:pPr/>
              <a:t>09/01/1439</a:t>
            </a:fld>
            <a:endParaRPr lang="ar-SY"/>
          </a:p>
        </p:txBody>
      </p:sp>
      <p:sp>
        <p:nvSpPr>
          <p:cNvPr id="6" name="عنصر نائب للتذييل 5"/>
          <p:cNvSpPr>
            <a:spLocks noGrp="1"/>
          </p:cNvSpPr>
          <p:nvPr>
            <p:ph type="ftr" sz="quarter" idx="11"/>
          </p:nvPr>
        </p:nvSpPr>
        <p:spPr/>
        <p:txBody>
          <a:bodyPr/>
          <a:lstStyle/>
          <a:p>
            <a:endParaRPr lang="ar-SY"/>
          </a:p>
        </p:txBody>
      </p:sp>
      <p:sp>
        <p:nvSpPr>
          <p:cNvPr id="7" name="عنصر نائب لرقم الشريحة 6"/>
          <p:cNvSpPr>
            <a:spLocks noGrp="1"/>
          </p:cNvSpPr>
          <p:nvPr>
            <p:ph type="sldNum" sz="quarter" idx="12"/>
          </p:nvPr>
        </p:nvSpPr>
        <p:spPr/>
        <p:txBody>
          <a:bodyPr/>
          <a:lstStyle/>
          <a:p>
            <a:fld id="{F88FD0F8-B486-4194-BDE2-FEF6AEA72C21}" type="slidenum">
              <a:rPr lang="ar-SY" smtClean="0"/>
              <a:pPr/>
              <a:t>‹#›</a:t>
            </a:fld>
            <a:endParaRPr lang="ar-SY"/>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7" name="عنصر نائب للتاريخ 6"/>
          <p:cNvSpPr>
            <a:spLocks noGrp="1"/>
          </p:cNvSpPr>
          <p:nvPr>
            <p:ph type="dt" sz="half" idx="10"/>
          </p:nvPr>
        </p:nvSpPr>
        <p:spPr/>
        <p:txBody>
          <a:bodyPr/>
          <a:lstStyle/>
          <a:p>
            <a:fld id="{723D23CA-21A7-4B3F-9BDA-6E2BE56B457F}" type="datetimeFigureOut">
              <a:rPr lang="ar-SY" smtClean="0"/>
              <a:pPr/>
              <a:t>09/01/1439</a:t>
            </a:fld>
            <a:endParaRPr lang="ar-SY"/>
          </a:p>
        </p:txBody>
      </p:sp>
      <p:sp>
        <p:nvSpPr>
          <p:cNvPr id="8" name="عنصر نائب للتذييل 7"/>
          <p:cNvSpPr>
            <a:spLocks noGrp="1"/>
          </p:cNvSpPr>
          <p:nvPr>
            <p:ph type="ftr" sz="quarter" idx="11"/>
          </p:nvPr>
        </p:nvSpPr>
        <p:spPr/>
        <p:txBody>
          <a:bodyPr/>
          <a:lstStyle/>
          <a:p>
            <a:endParaRPr lang="ar-SY"/>
          </a:p>
        </p:txBody>
      </p:sp>
      <p:sp>
        <p:nvSpPr>
          <p:cNvPr id="9" name="عنصر نائب لرقم الشريحة 8"/>
          <p:cNvSpPr>
            <a:spLocks noGrp="1"/>
          </p:cNvSpPr>
          <p:nvPr>
            <p:ph type="sldNum" sz="quarter" idx="12"/>
          </p:nvPr>
        </p:nvSpPr>
        <p:spPr/>
        <p:txBody>
          <a:bodyPr/>
          <a:lstStyle/>
          <a:p>
            <a:fld id="{F88FD0F8-B486-4194-BDE2-FEF6AEA72C21}" type="slidenum">
              <a:rPr lang="ar-SY" smtClean="0"/>
              <a:pPr/>
              <a:t>‹#›</a:t>
            </a:fld>
            <a:endParaRPr lang="ar-SY"/>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تاريخ 2"/>
          <p:cNvSpPr>
            <a:spLocks noGrp="1"/>
          </p:cNvSpPr>
          <p:nvPr>
            <p:ph type="dt" sz="half" idx="10"/>
          </p:nvPr>
        </p:nvSpPr>
        <p:spPr/>
        <p:txBody>
          <a:bodyPr/>
          <a:lstStyle/>
          <a:p>
            <a:fld id="{723D23CA-21A7-4B3F-9BDA-6E2BE56B457F}" type="datetimeFigureOut">
              <a:rPr lang="ar-SY" smtClean="0"/>
              <a:pPr/>
              <a:t>09/01/1439</a:t>
            </a:fld>
            <a:endParaRPr lang="ar-SY"/>
          </a:p>
        </p:txBody>
      </p:sp>
      <p:sp>
        <p:nvSpPr>
          <p:cNvPr id="4" name="عنصر نائب للتذييل 3"/>
          <p:cNvSpPr>
            <a:spLocks noGrp="1"/>
          </p:cNvSpPr>
          <p:nvPr>
            <p:ph type="ftr" sz="quarter" idx="11"/>
          </p:nvPr>
        </p:nvSpPr>
        <p:spPr/>
        <p:txBody>
          <a:bodyPr/>
          <a:lstStyle/>
          <a:p>
            <a:endParaRPr lang="ar-SY"/>
          </a:p>
        </p:txBody>
      </p:sp>
      <p:sp>
        <p:nvSpPr>
          <p:cNvPr id="5" name="عنصر نائب لرقم الشريحة 4"/>
          <p:cNvSpPr>
            <a:spLocks noGrp="1"/>
          </p:cNvSpPr>
          <p:nvPr>
            <p:ph type="sldNum" sz="quarter" idx="12"/>
          </p:nvPr>
        </p:nvSpPr>
        <p:spPr/>
        <p:txBody>
          <a:bodyPr/>
          <a:lstStyle/>
          <a:p>
            <a:fld id="{F88FD0F8-B486-4194-BDE2-FEF6AEA72C21}" type="slidenum">
              <a:rPr lang="ar-SY" smtClean="0"/>
              <a:pPr/>
              <a:t>‹#›</a:t>
            </a:fld>
            <a:endParaRPr lang="ar-SY"/>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723D23CA-21A7-4B3F-9BDA-6E2BE56B457F}" type="datetimeFigureOut">
              <a:rPr lang="ar-SY" smtClean="0"/>
              <a:pPr/>
              <a:t>09/01/1439</a:t>
            </a:fld>
            <a:endParaRPr lang="ar-SY"/>
          </a:p>
        </p:txBody>
      </p:sp>
      <p:sp>
        <p:nvSpPr>
          <p:cNvPr id="3" name="عنصر نائب للتذييل 2"/>
          <p:cNvSpPr>
            <a:spLocks noGrp="1"/>
          </p:cNvSpPr>
          <p:nvPr>
            <p:ph type="ftr" sz="quarter" idx="11"/>
          </p:nvPr>
        </p:nvSpPr>
        <p:spPr/>
        <p:txBody>
          <a:bodyPr/>
          <a:lstStyle/>
          <a:p>
            <a:endParaRPr lang="ar-SY"/>
          </a:p>
        </p:txBody>
      </p:sp>
      <p:sp>
        <p:nvSpPr>
          <p:cNvPr id="4" name="عنصر نائب لرقم الشريحة 3"/>
          <p:cNvSpPr>
            <a:spLocks noGrp="1"/>
          </p:cNvSpPr>
          <p:nvPr>
            <p:ph type="sldNum" sz="quarter" idx="12"/>
          </p:nvPr>
        </p:nvSpPr>
        <p:spPr/>
        <p:txBody>
          <a:bodyPr/>
          <a:lstStyle/>
          <a:p>
            <a:fld id="{F88FD0F8-B486-4194-BDE2-FEF6AEA72C21}" type="slidenum">
              <a:rPr lang="ar-SY" smtClean="0"/>
              <a:pPr/>
              <a:t>‹#›</a:t>
            </a:fld>
            <a:endParaRPr lang="ar-SY"/>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Y"/>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723D23CA-21A7-4B3F-9BDA-6E2BE56B457F}" type="datetimeFigureOut">
              <a:rPr lang="ar-SY" smtClean="0"/>
              <a:pPr/>
              <a:t>09/01/1439</a:t>
            </a:fld>
            <a:endParaRPr lang="ar-SY"/>
          </a:p>
        </p:txBody>
      </p:sp>
      <p:sp>
        <p:nvSpPr>
          <p:cNvPr id="6" name="عنصر نائب للتذييل 5"/>
          <p:cNvSpPr>
            <a:spLocks noGrp="1"/>
          </p:cNvSpPr>
          <p:nvPr>
            <p:ph type="ftr" sz="quarter" idx="11"/>
          </p:nvPr>
        </p:nvSpPr>
        <p:spPr/>
        <p:txBody>
          <a:bodyPr/>
          <a:lstStyle/>
          <a:p>
            <a:endParaRPr lang="ar-SY"/>
          </a:p>
        </p:txBody>
      </p:sp>
      <p:sp>
        <p:nvSpPr>
          <p:cNvPr id="7" name="عنصر نائب لرقم الشريحة 6"/>
          <p:cNvSpPr>
            <a:spLocks noGrp="1"/>
          </p:cNvSpPr>
          <p:nvPr>
            <p:ph type="sldNum" sz="quarter" idx="12"/>
          </p:nvPr>
        </p:nvSpPr>
        <p:spPr/>
        <p:txBody>
          <a:bodyPr/>
          <a:lstStyle/>
          <a:p>
            <a:fld id="{F88FD0F8-B486-4194-BDE2-FEF6AEA72C21}" type="slidenum">
              <a:rPr lang="ar-SY" smtClean="0"/>
              <a:pPr/>
              <a:t>‹#›</a:t>
            </a:fld>
            <a:endParaRPr lang="ar-SY"/>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Y"/>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Y"/>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723D23CA-21A7-4B3F-9BDA-6E2BE56B457F}" type="datetimeFigureOut">
              <a:rPr lang="ar-SY" smtClean="0"/>
              <a:pPr/>
              <a:t>09/01/1439</a:t>
            </a:fld>
            <a:endParaRPr lang="ar-SY"/>
          </a:p>
        </p:txBody>
      </p:sp>
      <p:sp>
        <p:nvSpPr>
          <p:cNvPr id="6" name="عنصر نائب للتذييل 5"/>
          <p:cNvSpPr>
            <a:spLocks noGrp="1"/>
          </p:cNvSpPr>
          <p:nvPr>
            <p:ph type="ftr" sz="quarter" idx="11"/>
          </p:nvPr>
        </p:nvSpPr>
        <p:spPr/>
        <p:txBody>
          <a:bodyPr/>
          <a:lstStyle/>
          <a:p>
            <a:endParaRPr lang="ar-SY"/>
          </a:p>
        </p:txBody>
      </p:sp>
      <p:sp>
        <p:nvSpPr>
          <p:cNvPr id="7" name="عنصر نائب لرقم الشريحة 6"/>
          <p:cNvSpPr>
            <a:spLocks noGrp="1"/>
          </p:cNvSpPr>
          <p:nvPr>
            <p:ph type="sldNum" sz="quarter" idx="12"/>
          </p:nvPr>
        </p:nvSpPr>
        <p:spPr/>
        <p:txBody>
          <a:bodyPr/>
          <a:lstStyle/>
          <a:p>
            <a:fld id="{F88FD0F8-B486-4194-BDE2-FEF6AEA72C21}" type="slidenum">
              <a:rPr lang="ar-SY" smtClean="0"/>
              <a:pPr/>
              <a:t>‹#›</a:t>
            </a:fld>
            <a:endParaRPr lang="ar-SY"/>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23D23CA-21A7-4B3F-9BDA-6E2BE56B457F}" type="datetimeFigureOut">
              <a:rPr lang="ar-SY" smtClean="0"/>
              <a:pPr/>
              <a:t>09/01/1439</a:t>
            </a:fld>
            <a:endParaRPr lang="ar-SY"/>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Y"/>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88FD0F8-B486-4194-BDE2-FEF6AEA72C21}" type="slidenum">
              <a:rPr lang="ar-SY" smtClean="0"/>
              <a:pPr/>
              <a:t>‹#›</a:t>
            </a:fld>
            <a:endParaRPr lang="ar-SY"/>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ar-SY" dirty="0" smtClean="0"/>
              <a:t>أمراض الأنف</a:t>
            </a:r>
            <a:br>
              <a:rPr lang="ar-SY" dirty="0" smtClean="0"/>
            </a:br>
            <a:endParaRPr lang="ar-SY" dirty="0"/>
          </a:p>
        </p:txBody>
      </p:sp>
      <p:sp>
        <p:nvSpPr>
          <p:cNvPr id="3" name="عنوان فرعي 2"/>
          <p:cNvSpPr>
            <a:spLocks noGrp="1"/>
          </p:cNvSpPr>
          <p:nvPr>
            <p:ph type="subTitle" idx="1"/>
          </p:nvPr>
        </p:nvSpPr>
        <p:spPr>
          <a:xfrm>
            <a:off x="2743200" y="3857628"/>
            <a:ext cx="6400800" cy="1752600"/>
          </a:xfrm>
        </p:spPr>
        <p:txBody>
          <a:bodyPr>
            <a:normAutofit fontScale="92500" lnSpcReduction="20000"/>
          </a:bodyPr>
          <a:lstStyle/>
          <a:p>
            <a:r>
              <a:rPr lang="ar-SY" b="1" u="sng" dirty="0" smtClean="0">
                <a:solidFill>
                  <a:schemeClr val="tx1"/>
                </a:solidFill>
              </a:rPr>
              <a:t>الرعاف</a:t>
            </a:r>
            <a:r>
              <a:rPr lang="en-US" b="1" u="sng" dirty="0" err="1" smtClean="0">
                <a:solidFill>
                  <a:schemeClr val="tx1"/>
                </a:solidFill>
              </a:rPr>
              <a:t>Epistaxis</a:t>
            </a:r>
            <a:r>
              <a:rPr lang="en-US" b="1" u="sng" dirty="0">
                <a:solidFill>
                  <a:schemeClr val="tx1"/>
                </a:solidFill>
              </a:rPr>
              <a:t> </a:t>
            </a:r>
            <a:r>
              <a:rPr lang="en-US" b="1" u="sng" dirty="0" smtClean="0">
                <a:solidFill>
                  <a:schemeClr val="tx1"/>
                </a:solidFill>
              </a:rPr>
              <a:t>  : </a:t>
            </a:r>
            <a:endParaRPr lang="ar-SY" b="1" u="sng" dirty="0" smtClean="0">
              <a:solidFill>
                <a:schemeClr val="tx1"/>
              </a:solidFill>
            </a:endParaRPr>
          </a:p>
          <a:p>
            <a:pPr algn="r"/>
            <a:r>
              <a:rPr lang="ar-SY" sz="2400" b="1" dirty="0" smtClean="0">
                <a:solidFill>
                  <a:schemeClr val="tx1"/>
                </a:solidFill>
              </a:rPr>
              <a:t>كل نزف من داخل الأنف وحيد أو ثنائي الجانب شائع عند الأطفال وأسبابه سليمة غالبا وإن أوعية الأنف وخاصة </a:t>
            </a:r>
            <a:r>
              <a:rPr lang="ar-SY" sz="2400" b="1" dirty="0" err="1" smtClean="0">
                <a:solidFill>
                  <a:schemeClr val="tx1"/>
                </a:solidFill>
              </a:rPr>
              <a:t>الوترة</a:t>
            </a:r>
            <a:r>
              <a:rPr lang="ar-SY" sz="2400" b="1" dirty="0" smtClean="0">
                <a:solidFill>
                  <a:schemeClr val="tx1"/>
                </a:solidFill>
              </a:rPr>
              <a:t> قليلة الحماية ومستورة بغشاء مخاطي فبذلك تكون عرضة للنزف والتمزق عند أقل رض</a:t>
            </a:r>
            <a:endParaRPr lang="ar-SY" sz="2400" b="1" dirty="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0" y="2643182"/>
            <a:ext cx="2857488" cy="33575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Y" sz="3200" b="1" i="1" dirty="0" smtClean="0"/>
              <a:t>الأجسام الأجنبية في الأنف</a:t>
            </a:r>
            <a:endParaRPr lang="ar-SY" sz="3200" b="1" i="1" dirty="0"/>
          </a:p>
        </p:txBody>
      </p:sp>
      <p:sp>
        <p:nvSpPr>
          <p:cNvPr id="3" name="عنصر نائب للمحتوى 2"/>
          <p:cNvSpPr>
            <a:spLocks noGrp="1"/>
          </p:cNvSpPr>
          <p:nvPr>
            <p:ph idx="1"/>
          </p:nvPr>
        </p:nvSpPr>
        <p:spPr/>
        <p:txBody>
          <a:bodyPr>
            <a:normAutofit/>
          </a:bodyPr>
          <a:lstStyle/>
          <a:p>
            <a:r>
              <a:rPr lang="ar-SY" sz="2400" dirty="0" smtClean="0"/>
              <a:t>هي إما أحياء كالذباب يدخل الأنوف المهملة أو أي جسم آخر يلج الأنف صلب أو نباتي </a:t>
            </a:r>
          </a:p>
          <a:p>
            <a:r>
              <a:rPr lang="ar-SY" sz="2400" b="1" u="sng" dirty="0" smtClean="0"/>
              <a:t>الأعراض:</a:t>
            </a:r>
          </a:p>
          <a:p>
            <a:r>
              <a:rPr lang="ar-SY" sz="2400" dirty="0" smtClean="0"/>
              <a:t> سيلان </a:t>
            </a:r>
            <a:r>
              <a:rPr lang="ar-SY" sz="2400" dirty="0" err="1" smtClean="0"/>
              <a:t>قيحي</a:t>
            </a:r>
            <a:r>
              <a:rPr lang="ar-SY" sz="2400" dirty="0" smtClean="0"/>
              <a:t> وقد يكون </a:t>
            </a:r>
            <a:r>
              <a:rPr lang="ar-SY" sz="2400" dirty="0" err="1" smtClean="0"/>
              <a:t>مدمى</a:t>
            </a:r>
            <a:r>
              <a:rPr lang="ar-SY" sz="2400" dirty="0" smtClean="0"/>
              <a:t> نتن الرائحة وحيد الجانب مع انسداد جزئي أو كلي في ذلك المنخر</a:t>
            </a:r>
          </a:p>
          <a:p>
            <a:r>
              <a:rPr lang="ar-SY" sz="2400" b="1" u="sng" dirty="0" smtClean="0"/>
              <a:t>المعالجة:</a:t>
            </a:r>
          </a:p>
          <a:p>
            <a:r>
              <a:rPr lang="ar-SY" sz="2400" dirty="0" smtClean="0"/>
              <a:t>استخراج الجسم الأجنبي</a:t>
            </a:r>
          </a:p>
          <a:p>
            <a:endParaRPr lang="ar-SY" sz="2400" dirty="0"/>
          </a:p>
        </p:txBody>
      </p:sp>
      <p:pic>
        <p:nvPicPr>
          <p:cNvPr id="1027" name="Picture 3"/>
          <p:cNvPicPr>
            <a:picLocks noChangeAspect="1" noChangeArrowheads="1"/>
          </p:cNvPicPr>
          <p:nvPr/>
        </p:nvPicPr>
        <p:blipFill>
          <a:blip r:embed="rId2"/>
          <a:srcRect/>
          <a:stretch>
            <a:fillRect/>
          </a:stretch>
        </p:blipFill>
        <p:spPr bwMode="auto">
          <a:xfrm>
            <a:off x="0" y="3786190"/>
            <a:ext cx="5857884" cy="30718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err="1" smtClean="0"/>
              <a:t>حصيات</a:t>
            </a:r>
            <a:r>
              <a:rPr lang="ar-SY" dirty="0" smtClean="0"/>
              <a:t> الأنف</a:t>
            </a:r>
            <a:r>
              <a:rPr lang="en-US" dirty="0" smtClean="0"/>
              <a:t>RHINOLITH</a:t>
            </a:r>
            <a:endParaRPr lang="ar-SY" dirty="0"/>
          </a:p>
        </p:txBody>
      </p:sp>
      <p:sp>
        <p:nvSpPr>
          <p:cNvPr id="3" name="عنصر نائب للمحتوى 2"/>
          <p:cNvSpPr>
            <a:spLocks noGrp="1"/>
          </p:cNvSpPr>
          <p:nvPr>
            <p:ph idx="1"/>
          </p:nvPr>
        </p:nvSpPr>
        <p:spPr/>
        <p:txBody>
          <a:bodyPr>
            <a:normAutofit/>
          </a:bodyPr>
          <a:lstStyle/>
          <a:p>
            <a:pPr>
              <a:buNone/>
            </a:pPr>
            <a:r>
              <a:rPr lang="ar-SY" sz="2400" dirty="0" smtClean="0"/>
              <a:t>نادرة وتتكون من ترسب أملاح الكالسيوم حول نواة من </a:t>
            </a:r>
            <a:r>
              <a:rPr lang="ar-SY" sz="2400" dirty="0" err="1" smtClean="0"/>
              <a:t>مفرزات</a:t>
            </a:r>
            <a:r>
              <a:rPr lang="ar-SY" sz="2400" dirty="0" smtClean="0"/>
              <a:t> </a:t>
            </a:r>
            <a:r>
              <a:rPr lang="ar-SY" sz="2400" dirty="0" err="1" smtClean="0"/>
              <a:t>قيحية</a:t>
            </a:r>
            <a:r>
              <a:rPr lang="ar-SY" sz="2400" dirty="0" smtClean="0"/>
              <a:t> أو جسم أجنبي, يهيئ الانسداد الجزئي للمنخر بما يسببه من ركود لتشكل هذه </a:t>
            </a:r>
            <a:r>
              <a:rPr lang="ar-SY" sz="2400" dirty="0" err="1" smtClean="0"/>
              <a:t>الحصيات</a:t>
            </a:r>
            <a:endParaRPr lang="ar-SY" sz="2400" dirty="0" smtClean="0"/>
          </a:p>
          <a:p>
            <a:pPr>
              <a:buNone/>
            </a:pPr>
            <a:r>
              <a:rPr lang="ar-SY" sz="2400" dirty="0" smtClean="0"/>
              <a:t>تغلب في الكهول من النساء </a:t>
            </a:r>
            <a:r>
              <a:rPr lang="ar-SY" sz="2400" dirty="0" err="1" smtClean="0"/>
              <a:t>و</a:t>
            </a:r>
            <a:r>
              <a:rPr lang="ar-SY" sz="2400" dirty="0" smtClean="0"/>
              <a:t> الرجال وغالبا ما تكون وحيدة الجانب في القسم السفلي من الأنف</a:t>
            </a:r>
          </a:p>
          <a:p>
            <a:pPr>
              <a:buNone/>
            </a:pPr>
            <a:r>
              <a:rPr lang="ar-SY" sz="2400" b="1" u="sng" dirty="0" smtClean="0"/>
              <a:t>الأعراض :</a:t>
            </a:r>
          </a:p>
          <a:p>
            <a:pPr>
              <a:buNone/>
            </a:pPr>
            <a:r>
              <a:rPr lang="ar-SY" sz="2400" dirty="0" smtClean="0"/>
              <a:t>سيلان </a:t>
            </a:r>
            <a:r>
              <a:rPr lang="ar-SY" sz="2400" dirty="0" err="1" smtClean="0"/>
              <a:t>قيحي</a:t>
            </a:r>
            <a:r>
              <a:rPr lang="ar-SY" sz="2400" dirty="0" smtClean="0"/>
              <a:t> نتن الرائحة مع انسداد جزئي أو كلي في الجهة المصابة </a:t>
            </a:r>
          </a:p>
          <a:p>
            <a:pPr>
              <a:buNone/>
            </a:pPr>
            <a:r>
              <a:rPr lang="ar-SY" sz="2400" b="1" u="sng" dirty="0" smtClean="0"/>
              <a:t>تعالج باستخراجها</a:t>
            </a:r>
            <a:endParaRPr lang="ar-SY" sz="2400" b="1" u="sng"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انحراف </a:t>
            </a:r>
            <a:r>
              <a:rPr lang="ar-SY" dirty="0" err="1" smtClean="0"/>
              <a:t>الوترةٍ</a:t>
            </a:r>
            <a:r>
              <a:rPr lang="en-US" dirty="0" err="1" smtClean="0"/>
              <a:t>septal</a:t>
            </a:r>
            <a:r>
              <a:rPr lang="en-US" dirty="0" smtClean="0"/>
              <a:t> deviation </a:t>
            </a:r>
            <a:endParaRPr lang="ar-SY" dirty="0"/>
          </a:p>
        </p:txBody>
      </p:sp>
      <p:sp>
        <p:nvSpPr>
          <p:cNvPr id="3" name="عنصر نائب للمحتوى 2"/>
          <p:cNvSpPr>
            <a:spLocks noGrp="1"/>
          </p:cNvSpPr>
          <p:nvPr>
            <p:ph idx="1"/>
          </p:nvPr>
        </p:nvSpPr>
        <p:spPr>
          <a:xfrm>
            <a:off x="0" y="1600200"/>
            <a:ext cx="8686800" cy="4829196"/>
          </a:xfrm>
        </p:spPr>
        <p:txBody>
          <a:bodyPr>
            <a:normAutofit/>
          </a:bodyPr>
          <a:lstStyle/>
          <a:p>
            <a:r>
              <a:rPr lang="ar-SY" sz="2400" dirty="0" smtClean="0"/>
              <a:t>ميلان </a:t>
            </a:r>
            <a:r>
              <a:rPr lang="ar-SY" sz="2400" dirty="0" err="1" smtClean="0"/>
              <a:t>الوترة</a:t>
            </a:r>
            <a:r>
              <a:rPr lang="ar-SY" sz="2400" dirty="0" smtClean="0"/>
              <a:t> عن الخط </a:t>
            </a:r>
            <a:r>
              <a:rPr lang="ar-SY" sz="2400" dirty="0" err="1" smtClean="0"/>
              <a:t>الناصف</a:t>
            </a:r>
            <a:r>
              <a:rPr lang="ar-SY" sz="2400" dirty="0" smtClean="0"/>
              <a:t> إلى اليمين أو اليسار ويسمى بحسب شكله ( مهماز – تحدب – قدم </a:t>
            </a:r>
            <a:r>
              <a:rPr lang="ar-SY" sz="2400" dirty="0" err="1" smtClean="0"/>
              <a:t>وترة</a:t>
            </a:r>
            <a:r>
              <a:rPr lang="ar-SY" sz="2400" dirty="0" smtClean="0"/>
              <a:t>)</a:t>
            </a:r>
          </a:p>
          <a:p>
            <a:r>
              <a:rPr lang="ar-SY" sz="2400" b="1" u="sng" dirty="0" smtClean="0"/>
              <a:t>أسبابه:</a:t>
            </a:r>
          </a:p>
          <a:p>
            <a:r>
              <a:rPr lang="ar-SY" sz="2400" dirty="0" smtClean="0"/>
              <a:t>خلقي</a:t>
            </a:r>
          </a:p>
          <a:p>
            <a:r>
              <a:rPr lang="ar-SY" sz="2400" dirty="0" smtClean="0"/>
              <a:t>عامل النمو</a:t>
            </a:r>
          </a:p>
          <a:p>
            <a:r>
              <a:rPr lang="ar-SY" sz="2400" dirty="0" smtClean="0"/>
              <a:t>رضي</a:t>
            </a:r>
          </a:p>
          <a:p>
            <a:r>
              <a:rPr lang="ar-SY" sz="2400" b="1" u="sng" dirty="0" smtClean="0"/>
              <a:t>الأعراض:</a:t>
            </a:r>
          </a:p>
          <a:p>
            <a:r>
              <a:rPr lang="ar-SY" sz="2400" b="1" dirty="0" smtClean="0"/>
              <a:t>انسداد الأنف: </a:t>
            </a:r>
            <a:r>
              <a:rPr lang="ar-SY" sz="2400" dirty="0" smtClean="0"/>
              <a:t>إذا كان الانحراف كافي لحدوث الانسداد</a:t>
            </a:r>
          </a:p>
          <a:p>
            <a:r>
              <a:rPr lang="ar-SY" sz="2400" b="1" dirty="0" smtClean="0"/>
              <a:t>صداع: </a:t>
            </a:r>
            <a:r>
              <a:rPr lang="ar-SY" sz="2400" dirty="0" smtClean="0"/>
              <a:t>وقد ينجم من انحراف شديد في </a:t>
            </a:r>
            <a:r>
              <a:rPr lang="ar-SY" sz="2400" dirty="0" err="1" smtClean="0"/>
              <a:t>الوترة</a:t>
            </a:r>
            <a:r>
              <a:rPr lang="ar-SY" sz="2400" dirty="0" smtClean="0"/>
              <a:t> بحيث</a:t>
            </a:r>
          </a:p>
          <a:p>
            <a:r>
              <a:rPr lang="ar-SY" sz="2400" dirty="0" smtClean="0"/>
              <a:t>تصطدم وتضغط على القرين السفلي</a:t>
            </a:r>
          </a:p>
          <a:p>
            <a:r>
              <a:rPr lang="ar-SY" sz="2400" b="1" dirty="0" smtClean="0"/>
              <a:t>رعاف</a:t>
            </a:r>
            <a:endParaRPr lang="ar-SY" sz="2400" b="1" dirty="0"/>
          </a:p>
        </p:txBody>
      </p:sp>
      <p:pic>
        <p:nvPicPr>
          <p:cNvPr id="2051" name="Picture 3"/>
          <p:cNvPicPr>
            <a:picLocks noChangeAspect="1" noChangeArrowheads="1"/>
          </p:cNvPicPr>
          <p:nvPr/>
        </p:nvPicPr>
        <p:blipFill>
          <a:blip r:embed="rId2"/>
          <a:srcRect/>
          <a:stretch>
            <a:fillRect/>
          </a:stretch>
        </p:blipFill>
        <p:spPr bwMode="auto">
          <a:xfrm>
            <a:off x="0" y="4143380"/>
            <a:ext cx="2162175" cy="2124075"/>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a:srcRect/>
          <a:stretch>
            <a:fillRect/>
          </a:stretch>
        </p:blipFill>
        <p:spPr bwMode="auto">
          <a:xfrm>
            <a:off x="0" y="2000240"/>
            <a:ext cx="2162175" cy="2219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انحراف </a:t>
            </a:r>
            <a:r>
              <a:rPr lang="ar-SY" dirty="0" err="1" smtClean="0"/>
              <a:t>الوترة</a:t>
            </a:r>
            <a:endParaRPr lang="ar-SY" dirty="0"/>
          </a:p>
        </p:txBody>
      </p:sp>
      <p:sp>
        <p:nvSpPr>
          <p:cNvPr id="3" name="عنصر نائب للمحتوى 2"/>
          <p:cNvSpPr>
            <a:spLocks noGrp="1"/>
          </p:cNvSpPr>
          <p:nvPr>
            <p:ph idx="1"/>
          </p:nvPr>
        </p:nvSpPr>
        <p:spPr/>
        <p:txBody>
          <a:bodyPr>
            <a:normAutofit/>
          </a:bodyPr>
          <a:lstStyle/>
          <a:p>
            <a:r>
              <a:rPr lang="ar-SY" sz="2400" b="1" u="sng" dirty="0" smtClean="0"/>
              <a:t>التدبير : جراحي :</a:t>
            </a:r>
            <a:r>
              <a:rPr lang="ar-SY" sz="2400" dirty="0" smtClean="0"/>
              <a:t>يهدف إلى تصحيح أي انحراف في حاجز الأنف إما بإزالة القسم العظمي الغضروفي المنحرف أو بإعادة توضع الحاجز الغضروفي المنحرف</a:t>
            </a:r>
          </a:p>
          <a:p>
            <a:r>
              <a:rPr lang="ar-SY" sz="2400" dirty="0" smtClean="0"/>
              <a:t>يجب الانتباه إلى عدم استئصال القسم الأمامي أو الظهري من الحاجز الأنفي</a:t>
            </a:r>
          </a:p>
        </p:txBody>
      </p:sp>
      <p:pic>
        <p:nvPicPr>
          <p:cNvPr id="3074" name="Picture 2"/>
          <p:cNvPicPr>
            <a:picLocks noChangeAspect="1" noChangeArrowheads="1"/>
          </p:cNvPicPr>
          <p:nvPr/>
        </p:nvPicPr>
        <p:blipFill>
          <a:blip r:embed="rId2"/>
          <a:srcRect/>
          <a:stretch>
            <a:fillRect/>
          </a:stretch>
        </p:blipFill>
        <p:spPr bwMode="auto">
          <a:xfrm>
            <a:off x="0" y="3286124"/>
            <a:ext cx="4049486" cy="3571876"/>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6643702" y="3286124"/>
            <a:ext cx="2500298" cy="3571876"/>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4071934" y="3286124"/>
            <a:ext cx="2571736" cy="35718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كسور الأنف</a:t>
            </a:r>
            <a:endParaRPr lang="ar-SY" dirty="0"/>
          </a:p>
        </p:txBody>
      </p:sp>
      <p:sp>
        <p:nvSpPr>
          <p:cNvPr id="3" name="عنصر نائب للمحتوى 2"/>
          <p:cNvSpPr>
            <a:spLocks noGrp="1"/>
          </p:cNvSpPr>
          <p:nvPr>
            <p:ph idx="1"/>
          </p:nvPr>
        </p:nvSpPr>
        <p:spPr/>
        <p:txBody>
          <a:bodyPr>
            <a:normAutofit lnSpcReduction="10000"/>
          </a:bodyPr>
          <a:lstStyle/>
          <a:p>
            <a:r>
              <a:rPr lang="ar-SY" sz="2400" dirty="0" smtClean="0"/>
              <a:t>كسور عظام الأنف هي أشيع كسور عظام الوجه تنتج من  صدمة تصيب الأنف أو من حادثة سقوط أو سيارة وقد يصيب الكسر عظام الأنف لوحده أو الغضروف لوحده أو معا أو غالبا ما يكون مفتتا </a:t>
            </a:r>
            <a:r>
              <a:rPr lang="ar-SY" sz="2400" dirty="0" err="1" smtClean="0"/>
              <a:t>و</a:t>
            </a:r>
            <a:r>
              <a:rPr lang="ar-SY" sz="2400" dirty="0" smtClean="0"/>
              <a:t> نادرا ما يكون مفتوحا مترافقا بتمزق الجلد </a:t>
            </a:r>
          </a:p>
          <a:p>
            <a:r>
              <a:rPr lang="ar-SY" sz="2400" b="1" u="sng" dirty="0" smtClean="0"/>
              <a:t>الأعراض:</a:t>
            </a:r>
          </a:p>
          <a:p>
            <a:r>
              <a:rPr lang="ar-SY" sz="2400" dirty="0" smtClean="0"/>
              <a:t>تشوه في هيكل الأنف </a:t>
            </a:r>
          </a:p>
          <a:p>
            <a:r>
              <a:rPr lang="ar-SY" sz="2400" dirty="0" smtClean="0"/>
              <a:t>انسداد في الأنف </a:t>
            </a:r>
          </a:p>
          <a:p>
            <a:r>
              <a:rPr lang="ar-SY" sz="2400" dirty="0" smtClean="0"/>
              <a:t>مضض </a:t>
            </a:r>
            <a:r>
              <a:rPr lang="ar-SY" sz="2400" dirty="0" err="1" smtClean="0"/>
              <a:t>و</a:t>
            </a:r>
            <a:r>
              <a:rPr lang="ar-SY" sz="2400" dirty="0" smtClean="0"/>
              <a:t> رعاف</a:t>
            </a:r>
          </a:p>
          <a:p>
            <a:r>
              <a:rPr lang="ar-SY" sz="2400" dirty="0" smtClean="0"/>
              <a:t>فرقعة عظمية بالجس</a:t>
            </a:r>
          </a:p>
          <a:p>
            <a:r>
              <a:rPr lang="ar-SY" sz="2400" dirty="0" err="1" smtClean="0"/>
              <a:t>توذم</a:t>
            </a:r>
            <a:r>
              <a:rPr lang="ar-SY" sz="2400" dirty="0" smtClean="0"/>
              <a:t> وتغير لون الجلد </a:t>
            </a:r>
            <a:r>
              <a:rPr lang="ar-SY" sz="2400" dirty="0" err="1" smtClean="0"/>
              <a:t>و</a:t>
            </a:r>
            <a:r>
              <a:rPr lang="ar-SY" sz="2400" dirty="0" smtClean="0"/>
              <a:t> النسيج تحت </a:t>
            </a:r>
          </a:p>
          <a:p>
            <a:r>
              <a:rPr lang="ar-SY" sz="2400" dirty="0" smtClean="0"/>
              <a:t>الجلد المغطي لعظام الأنف والمناطق</a:t>
            </a:r>
          </a:p>
          <a:p>
            <a:r>
              <a:rPr lang="ar-SY" sz="2400" dirty="0" smtClean="0"/>
              <a:t>المجاورة</a:t>
            </a:r>
            <a:endParaRPr lang="ar-SY" sz="2400" dirty="0"/>
          </a:p>
        </p:txBody>
      </p:sp>
      <p:pic>
        <p:nvPicPr>
          <p:cNvPr id="4099" name="Picture 3"/>
          <p:cNvPicPr>
            <a:picLocks noChangeAspect="1" noChangeArrowheads="1"/>
          </p:cNvPicPr>
          <p:nvPr/>
        </p:nvPicPr>
        <p:blipFill>
          <a:blip r:embed="rId2"/>
          <a:srcRect/>
          <a:stretch>
            <a:fillRect/>
          </a:stretch>
        </p:blipFill>
        <p:spPr bwMode="auto">
          <a:xfrm>
            <a:off x="357158" y="2786058"/>
            <a:ext cx="4286312" cy="32432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كسور الأنف</a:t>
            </a:r>
            <a:endParaRPr lang="ar-SA" dirty="0"/>
          </a:p>
        </p:txBody>
      </p:sp>
      <p:sp>
        <p:nvSpPr>
          <p:cNvPr id="3" name="عنصر نائب للمحتوى 2"/>
          <p:cNvSpPr>
            <a:spLocks noGrp="1"/>
          </p:cNvSpPr>
          <p:nvPr>
            <p:ph idx="1"/>
          </p:nvPr>
        </p:nvSpPr>
        <p:spPr/>
        <p:txBody>
          <a:bodyPr>
            <a:normAutofit fontScale="92500" lnSpcReduction="20000"/>
          </a:bodyPr>
          <a:lstStyle/>
          <a:p>
            <a:pPr>
              <a:buNone/>
            </a:pPr>
            <a:r>
              <a:rPr lang="ar-SA" sz="2400" dirty="0" smtClean="0"/>
              <a:t>ينجم عن </a:t>
            </a:r>
            <a:r>
              <a:rPr lang="ar-SA" sz="2400" dirty="0" err="1" smtClean="0"/>
              <a:t>الرض</a:t>
            </a:r>
            <a:r>
              <a:rPr lang="ar-SA" sz="2400" dirty="0" smtClean="0"/>
              <a:t> الأمامي: أذية في الذروة – تسطح في ظهر الأنف – تحطم عظام الأنف – تشوهات في </a:t>
            </a:r>
            <a:r>
              <a:rPr lang="ar-SA" sz="2400" dirty="0" err="1" smtClean="0"/>
              <a:t>الوترة</a:t>
            </a:r>
            <a:r>
              <a:rPr lang="ar-SA" sz="2400" dirty="0" smtClean="0"/>
              <a:t> ( انخلاع أو ورم دموي على </a:t>
            </a:r>
            <a:r>
              <a:rPr lang="ar-SA" sz="2400" dirty="0" err="1" smtClean="0"/>
              <a:t>الوترة</a:t>
            </a:r>
            <a:r>
              <a:rPr lang="ar-SA" sz="2400" dirty="0" smtClean="0"/>
              <a:t>)</a:t>
            </a:r>
          </a:p>
          <a:p>
            <a:pPr>
              <a:buNone/>
            </a:pPr>
            <a:r>
              <a:rPr lang="ar-SA" sz="2400" dirty="0" smtClean="0"/>
              <a:t>ينجم عن </a:t>
            </a:r>
            <a:r>
              <a:rPr lang="ar-SA" sz="2400" dirty="0" err="1" smtClean="0"/>
              <a:t>الرض</a:t>
            </a:r>
            <a:r>
              <a:rPr lang="ar-SA" sz="2400" dirty="0" smtClean="0"/>
              <a:t> الجانبي : انخساف في الجدار الجانبي للأنف – تشوهات في ظهر الأنف </a:t>
            </a:r>
            <a:r>
              <a:rPr lang="ar-SA" sz="2400" dirty="0" err="1" smtClean="0"/>
              <a:t>والوترة</a:t>
            </a:r>
            <a:r>
              <a:rPr lang="ar-SA" sz="2400" dirty="0" smtClean="0"/>
              <a:t> – كسور في الجدار </a:t>
            </a:r>
            <a:r>
              <a:rPr lang="ar-SA" sz="2400" dirty="0" err="1" smtClean="0"/>
              <a:t>الأنسي</a:t>
            </a:r>
            <a:r>
              <a:rPr lang="ar-SA" sz="2400" dirty="0" smtClean="0"/>
              <a:t> للجيب الفكي </a:t>
            </a:r>
          </a:p>
          <a:p>
            <a:pPr>
              <a:buFontTx/>
              <a:buChar char="-"/>
            </a:pPr>
            <a:r>
              <a:rPr lang="ar-SA" sz="2400" dirty="0" smtClean="0"/>
              <a:t>انخلاع الغضروف المربع للحاجز الأنفي هو أكثر تشوهات </a:t>
            </a:r>
            <a:r>
              <a:rPr lang="ar-SA" sz="2400" dirty="0" err="1" smtClean="0"/>
              <a:t>الوترة</a:t>
            </a:r>
            <a:r>
              <a:rPr lang="ar-SA" sz="2400" dirty="0" smtClean="0"/>
              <a:t> مشاهدة </a:t>
            </a:r>
          </a:p>
          <a:p>
            <a:pPr>
              <a:buFontTx/>
              <a:buChar char="-"/>
            </a:pPr>
            <a:r>
              <a:rPr lang="ar-SA" sz="2400" dirty="0" smtClean="0"/>
              <a:t>عادة ما نشاهد انخلاع في </a:t>
            </a:r>
            <a:r>
              <a:rPr lang="ar-SA" sz="2400" dirty="0" err="1" smtClean="0"/>
              <a:t>الوترة</a:t>
            </a:r>
            <a:r>
              <a:rPr lang="ar-SA" sz="2400" dirty="0" smtClean="0"/>
              <a:t> وكسور الغصن النضير عند الأطفال , ومعدل خطورة أعلى للورم الدموي على </a:t>
            </a:r>
            <a:r>
              <a:rPr lang="ar-SA" sz="2400" dirty="0" err="1" smtClean="0"/>
              <a:t>الوترة</a:t>
            </a:r>
            <a:r>
              <a:rPr lang="ar-SA" sz="2400" dirty="0" smtClean="0"/>
              <a:t> </a:t>
            </a:r>
          </a:p>
          <a:p>
            <a:pPr>
              <a:buNone/>
            </a:pPr>
            <a:r>
              <a:rPr lang="ar-SA" sz="2400" b="1" u="sng" dirty="0" err="1" smtClean="0"/>
              <a:t>اختلاطات</a:t>
            </a:r>
            <a:r>
              <a:rPr lang="ar-SA" sz="2400" b="1" u="sng" dirty="0" smtClean="0"/>
              <a:t> كسور الأنف:</a:t>
            </a:r>
          </a:p>
          <a:p>
            <a:pPr>
              <a:buNone/>
            </a:pPr>
            <a:r>
              <a:rPr lang="ar-SA" sz="2400" dirty="0" smtClean="0"/>
              <a:t>-أذية الرباط </a:t>
            </a:r>
            <a:r>
              <a:rPr lang="ar-SA" sz="2400" dirty="0" err="1" smtClean="0"/>
              <a:t>الأنسي</a:t>
            </a:r>
            <a:r>
              <a:rPr lang="ar-SA" sz="2400" dirty="0" smtClean="0"/>
              <a:t> </a:t>
            </a:r>
            <a:r>
              <a:rPr lang="ar-SA" sz="2400" dirty="0" err="1" smtClean="0"/>
              <a:t>للحاظ</a:t>
            </a:r>
            <a:endParaRPr lang="ar-SA" sz="2400" dirty="0" smtClean="0"/>
          </a:p>
          <a:p>
            <a:pPr>
              <a:buFontTx/>
              <a:buChar char="-"/>
            </a:pPr>
            <a:r>
              <a:rPr lang="ar-SA" sz="2400" dirty="0" smtClean="0"/>
              <a:t>أذية القناة الدمعية</a:t>
            </a:r>
          </a:p>
          <a:p>
            <a:pPr>
              <a:buFontTx/>
              <a:buChar char="-"/>
            </a:pPr>
            <a:r>
              <a:rPr lang="ar-SA" sz="2400" dirty="0" smtClean="0"/>
              <a:t>ورم دموي على </a:t>
            </a:r>
            <a:r>
              <a:rPr lang="ar-SA" sz="2400" dirty="0" err="1" smtClean="0"/>
              <a:t>الوترة</a:t>
            </a:r>
            <a:endParaRPr lang="ar-SA" sz="2400" dirty="0" smtClean="0"/>
          </a:p>
          <a:p>
            <a:pPr>
              <a:buFontTx/>
              <a:buChar char="-"/>
            </a:pPr>
            <a:r>
              <a:rPr lang="ar-SA" sz="2400" dirty="0" smtClean="0"/>
              <a:t>رعاف متكرر</a:t>
            </a:r>
          </a:p>
          <a:p>
            <a:pPr>
              <a:buFontTx/>
              <a:buChar char="-"/>
            </a:pPr>
            <a:r>
              <a:rPr lang="ar-SA" sz="2400" dirty="0" smtClean="0"/>
              <a:t>كسور في الصفيحة </a:t>
            </a:r>
            <a:r>
              <a:rPr lang="ar-SA" sz="2400" dirty="0" err="1" smtClean="0"/>
              <a:t>المصفوية</a:t>
            </a:r>
            <a:r>
              <a:rPr lang="ar-SA" sz="2400" dirty="0" smtClean="0"/>
              <a:t> (سيلان سائل</a:t>
            </a:r>
          </a:p>
          <a:p>
            <a:pPr>
              <a:buNone/>
            </a:pPr>
            <a:r>
              <a:rPr lang="ar-SA" sz="2400" dirty="0" smtClean="0"/>
              <a:t>دماغي شوكي وفقد الشم</a:t>
            </a:r>
          </a:p>
          <a:p>
            <a:pPr>
              <a:buNone/>
            </a:pPr>
            <a:endParaRPr lang="ar-SA" sz="2400" dirty="0" smtClean="0"/>
          </a:p>
          <a:p>
            <a:pPr>
              <a:buNone/>
            </a:pPr>
            <a:endParaRPr lang="ar-SA" sz="2400" dirty="0"/>
          </a:p>
        </p:txBody>
      </p:sp>
      <p:pic>
        <p:nvPicPr>
          <p:cNvPr id="1026" name="Picture 2"/>
          <p:cNvPicPr>
            <a:picLocks noChangeAspect="1" noChangeArrowheads="1"/>
          </p:cNvPicPr>
          <p:nvPr/>
        </p:nvPicPr>
        <p:blipFill>
          <a:blip r:embed="rId2"/>
          <a:srcRect/>
          <a:stretch>
            <a:fillRect/>
          </a:stretch>
        </p:blipFill>
        <p:spPr bwMode="auto">
          <a:xfrm>
            <a:off x="285720" y="4286256"/>
            <a:ext cx="4000528" cy="2338396"/>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كسور الأنف</a:t>
            </a:r>
            <a:endParaRPr lang="ar-SY" dirty="0"/>
          </a:p>
        </p:txBody>
      </p:sp>
      <p:sp>
        <p:nvSpPr>
          <p:cNvPr id="3" name="عنصر نائب للمحتوى 2"/>
          <p:cNvSpPr>
            <a:spLocks noGrp="1"/>
          </p:cNvSpPr>
          <p:nvPr>
            <p:ph idx="1"/>
          </p:nvPr>
        </p:nvSpPr>
        <p:spPr/>
        <p:txBody>
          <a:bodyPr>
            <a:normAutofit/>
          </a:bodyPr>
          <a:lstStyle/>
          <a:p>
            <a:r>
              <a:rPr lang="ar-SY" sz="2400" b="1" u="sng" dirty="0" smtClean="0"/>
              <a:t>التشخيص:</a:t>
            </a:r>
          </a:p>
          <a:p>
            <a:r>
              <a:rPr lang="ar-SY" sz="2400" dirty="0" smtClean="0"/>
              <a:t>بالفحص </a:t>
            </a:r>
            <a:r>
              <a:rPr lang="ar-SY" sz="2400" dirty="0" err="1" smtClean="0"/>
              <a:t>السريري</a:t>
            </a:r>
            <a:r>
              <a:rPr lang="ar-SY" sz="2400" dirty="0" smtClean="0"/>
              <a:t> : التأمل والجس</a:t>
            </a:r>
          </a:p>
          <a:p>
            <a:r>
              <a:rPr lang="ar-SY" sz="2400" dirty="0" smtClean="0"/>
              <a:t>التصوير </a:t>
            </a:r>
            <a:r>
              <a:rPr lang="ar-SY" sz="2400" dirty="0" err="1" smtClean="0"/>
              <a:t>الشعاعي</a:t>
            </a:r>
            <a:r>
              <a:rPr lang="ar-SY" sz="2400" dirty="0" smtClean="0"/>
              <a:t> من أجل الطب الشرعي</a:t>
            </a:r>
          </a:p>
          <a:p>
            <a:r>
              <a:rPr lang="ar-SY" sz="2400" dirty="0" smtClean="0"/>
              <a:t>يمكن إجراء </a:t>
            </a:r>
            <a:r>
              <a:rPr lang="en-US" sz="2400" dirty="0" smtClean="0"/>
              <a:t>CT</a:t>
            </a:r>
            <a:r>
              <a:rPr lang="ar-SY" sz="2400" dirty="0" smtClean="0"/>
              <a:t> عند الشك بوجود كسور مرافقة في الوجه</a:t>
            </a:r>
          </a:p>
          <a:p>
            <a:r>
              <a:rPr lang="ar-SY" sz="2400" b="1" u="sng" dirty="0" smtClean="0"/>
              <a:t>المعالجة:</a:t>
            </a:r>
          </a:p>
          <a:p>
            <a:r>
              <a:rPr lang="ar-SY" sz="2400" dirty="0" smtClean="0"/>
              <a:t>غالبا سهلة برد الكسر </a:t>
            </a:r>
            <a:r>
              <a:rPr lang="ar-SY" sz="2400" dirty="0" err="1" smtClean="0"/>
              <a:t>و</a:t>
            </a:r>
            <a:r>
              <a:rPr lang="ar-SY" sz="2400" dirty="0" smtClean="0"/>
              <a:t> تثبيته بدك خفيف للأنف وجبس من </a:t>
            </a:r>
          </a:p>
          <a:p>
            <a:r>
              <a:rPr lang="ar-SY" sz="2400" dirty="0" smtClean="0"/>
              <a:t>الظاهر</a:t>
            </a:r>
          </a:p>
          <a:p>
            <a:r>
              <a:rPr lang="ar-SY" sz="2400" dirty="0" smtClean="0"/>
              <a:t>ترد كسور الأنف خلال الساعات الأولى قبل تشكل </a:t>
            </a:r>
            <a:r>
              <a:rPr lang="ar-SY" sz="2400" dirty="0" err="1" smtClean="0"/>
              <a:t>الوذمة</a:t>
            </a:r>
            <a:endParaRPr lang="ar-SY" sz="2400" dirty="0" smtClean="0"/>
          </a:p>
          <a:p>
            <a:r>
              <a:rPr lang="ar-SY" sz="2400" dirty="0" smtClean="0"/>
              <a:t>في حال تشكل </a:t>
            </a:r>
            <a:r>
              <a:rPr lang="ar-SY" sz="2400" dirty="0" err="1" smtClean="0"/>
              <a:t>الوذمة</a:t>
            </a:r>
            <a:r>
              <a:rPr lang="ar-SY" sz="2400" dirty="0" smtClean="0"/>
              <a:t> يتم الرد بعد زوال </a:t>
            </a:r>
            <a:r>
              <a:rPr lang="ar-SY" sz="2400" dirty="0" err="1" smtClean="0"/>
              <a:t>الوذمة</a:t>
            </a:r>
            <a:r>
              <a:rPr lang="ar-SY" sz="2400" dirty="0" smtClean="0"/>
              <a:t> 3-10 أيام</a:t>
            </a:r>
            <a:endParaRPr lang="ar-SY" sz="2400" dirty="0"/>
          </a:p>
        </p:txBody>
      </p:sp>
      <p:pic>
        <p:nvPicPr>
          <p:cNvPr id="5122" name="Picture 2"/>
          <p:cNvPicPr>
            <a:picLocks noChangeAspect="1" noChangeArrowheads="1"/>
          </p:cNvPicPr>
          <p:nvPr/>
        </p:nvPicPr>
        <p:blipFill>
          <a:blip r:embed="rId2"/>
          <a:srcRect/>
          <a:stretch>
            <a:fillRect/>
          </a:stretch>
        </p:blipFill>
        <p:spPr bwMode="auto">
          <a:xfrm>
            <a:off x="0" y="2643182"/>
            <a:ext cx="2500265" cy="42148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Y" dirty="0" smtClean="0"/>
              <a:t>الورم الدموي في </a:t>
            </a:r>
            <a:r>
              <a:rPr lang="ar-SY" dirty="0" err="1" smtClean="0"/>
              <a:t>الوترة</a:t>
            </a:r>
            <a:r>
              <a:rPr lang="en-US" dirty="0" err="1" smtClean="0"/>
              <a:t>septal</a:t>
            </a:r>
            <a:r>
              <a:rPr lang="en-US" dirty="0" smtClean="0"/>
              <a:t> </a:t>
            </a:r>
            <a:r>
              <a:rPr lang="en-US" dirty="0" err="1" smtClean="0"/>
              <a:t>haematoma</a:t>
            </a:r>
            <a:endParaRPr lang="ar-SY" dirty="0"/>
          </a:p>
        </p:txBody>
      </p:sp>
      <p:sp>
        <p:nvSpPr>
          <p:cNvPr id="3" name="عنصر نائب للمحتوى 2"/>
          <p:cNvSpPr>
            <a:spLocks noGrp="1"/>
          </p:cNvSpPr>
          <p:nvPr>
            <p:ph idx="1"/>
          </p:nvPr>
        </p:nvSpPr>
        <p:spPr/>
        <p:txBody>
          <a:bodyPr>
            <a:normAutofit/>
          </a:bodyPr>
          <a:lstStyle/>
          <a:p>
            <a:pPr>
              <a:buNone/>
            </a:pPr>
            <a:r>
              <a:rPr lang="ar-SY" sz="2400" dirty="0" smtClean="0"/>
              <a:t>تجمع دموي بين </a:t>
            </a:r>
            <a:r>
              <a:rPr lang="ar-SY" sz="2400" dirty="0" err="1" smtClean="0"/>
              <a:t>السمحاق</a:t>
            </a:r>
            <a:r>
              <a:rPr lang="ar-SY" sz="2400" dirty="0" smtClean="0"/>
              <a:t> و الغضروف على الحاجز الأنفي ويكون إما ثانوي لجراحة الحاجز الأنفي أو </a:t>
            </a:r>
            <a:r>
              <a:rPr lang="ar-SY" sz="2400" dirty="0" err="1" smtClean="0"/>
              <a:t>برض</a:t>
            </a:r>
            <a:r>
              <a:rPr lang="ar-SY" sz="2400" dirty="0" smtClean="0"/>
              <a:t> كليل على الأنف</a:t>
            </a:r>
          </a:p>
          <a:p>
            <a:pPr>
              <a:buNone/>
            </a:pPr>
            <a:r>
              <a:rPr lang="ar-SY" sz="2400" b="1" u="sng" dirty="0" smtClean="0"/>
              <a:t>الأعراض :</a:t>
            </a:r>
          </a:p>
          <a:p>
            <a:pPr>
              <a:buFontTx/>
              <a:buChar char="-"/>
            </a:pPr>
            <a:r>
              <a:rPr lang="ar-SY" sz="2400" dirty="0" smtClean="0"/>
              <a:t>انسداد أنف وحيد الجانب </a:t>
            </a:r>
            <a:r>
              <a:rPr lang="ar-SY" sz="2400" dirty="0" err="1" smtClean="0"/>
              <a:t>و</a:t>
            </a:r>
            <a:r>
              <a:rPr lang="ar-SY" sz="2400" dirty="0" smtClean="0"/>
              <a:t> قد يكون ثنائي الجانب</a:t>
            </a:r>
          </a:p>
          <a:p>
            <a:pPr>
              <a:buFontTx/>
              <a:buChar char="-"/>
            </a:pPr>
            <a:r>
              <a:rPr lang="ar-SY" sz="2400" b="1" u="sng" dirty="0" smtClean="0"/>
              <a:t>المعالجة:</a:t>
            </a:r>
          </a:p>
          <a:p>
            <a:pPr>
              <a:buNone/>
            </a:pPr>
            <a:r>
              <a:rPr lang="ar-SY" sz="2400" dirty="0" smtClean="0"/>
              <a:t>تفجير الورم وتغطية بالمضادات الحيوية</a:t>
            </a:r>
          </a:p>
          <a:p>
            <a:pPr>
              <a:buNone/>
            </a:pPr>
            <a:endParaRPr lang="ar-SY" sz="2400" dirty="0" smtClean="0"/>
          </a:p>
          <a:p>
            <a:pPr>
              <a:buFontTx/>
              <a:buChar char="-"/>
            </a:pPr>
            <a:endParaRPr lang="ar-SY" sz="2400" dirty="0"/>
          </a:p>
        </p:txBody>
      </p:sp>
      <p:pic>
        <p:nvPicPr>
          <p:cNvPr id="6146" name="Picture 2"/>
          <p:cNvPicPr>
            <a:picLocks noChangeAspect="1" noChangeArrowheads="1"/>
          </p:cNvPicPr>
          <p:nvPr/>
        </p:nvPicPr>
        <p:blipFill>
          <a:blip r:embed="rId2"/>
          <a:srcRect/>
          <a:stretch>
            <a:fillRect/>
          </a:stretch>
        </p:blipFill>
        <p:spPr bwMode="auto">
          <a:xfrm>
            <a:off x="1" y="2285992"/>
            <a:ext cx="3143240" cy="45720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خراج </a:t>
            </a:r>
            <a:r>
              <a:rPr lang="ar-SY" dirty="0" err="1" smtClean="0"/>
              <a:t>الوترة</a:t>
            </a:r>
            <a:r>
              <a:rPr lang="ar-SY" smtClean="0"/>
              <a:t> </a:t>
            </a:r>
            <a:endParaRPr lang="ar-SY"/>
          </a:p>
        </p:txBody>
      </p:sp>
      <p:sp>
        <p:nvSpPr>
          <p:cNvPr id="3" name="عنصر نائب للمحتوى 2"/>
          <p:cNvSpPr>
            <a:spLocks noGrp="1"/>
          </p:cNvSpPr>
          <p:nvPr>
            <p:ph idx="1"/>
          </p:nvPr>
        </p:nvSpPr>
        <p:spPr/>
        <p:txBody>
          <a:bodyPr>
            <a:normAutofit/>
          </a:bodyPr>
          <a:lstStyle/>
          <a:p>
            <a:pPr>
              <a:buNone/>
            </a:pPr>
            <a:r>
              <a:rPr lang="ar-SY" sz="2400" dirty="0" smtClean="0"/>
              <a:t>يحدث نتيجة تقيح الورم الدموي في </a:t>
            </a:r>
            <a:r>
              <a:rPr lang="ar-SY" sz="2400" dirty="0" err="1" smtClean="0"/>
              <a:t>الوترة</a:t>
            </a:r>
            <a:endParaRPr lang="ar-SY" sz="2400" dirty="0" smtClean="0"/>
          </a:p>
          <a:p>
            <a:pPr>
              <a:buNone/>
            </a:pPr>
            <a:r>
              <a:rPr lang="ar-SY" sz="2400" dirty="0" smtClean="0"/>
              <a:t>يجتمع </a:t>
            </a:r>
            <a:r>
              <a:rPr lang="ar-SY" sz="2400" dirty="0" err="1" smtClean="0"/>
              <a:t>القيح</a:t>
            </a:r>
            <a:r>
              <a:rPr lang="ar-SY" sz="2400" dirty="0" smtClean="0"/>
              <a:t> بين الغضروف </a:t>
            </a:r>
            <a:r>
              <a:rPr lang="ar-SY" sz="2400" dirty="0" err="1" smtClean="0"/>
              <a:t>و</a:t>
            </a:r>
            <a:r>
              <a:rPr lang="ar-SY" sz="2400" dirty="0" smtClean="0"/>
              <a:t> </a:t>
            </a:r>
            <a:r>
              <a:rPr lang="ar-SY" sz="2400" dirty="0" err="1" smtClean="0"/>
              <a:t>السمحاق</a:t>
            </a:r>
            <a:r>
              <a:rPr lang="ar-SY" sz="2400" dirty="0" smtClean="0"/>
              <a:t> فتنتفخ </a:t>
            </a:r>
            <a:r>
              <a:rPr lang="ar-SY" sz="2400" dirty="0" err="1" smtClean="0"/>
              <a:t>الوترة</a:t>
            </a:r>
            <a:r>
              <a:rPr lang="ar-SY" sz="2400" dirty="0" smtClean="0"/>
              <a:t> و يمكن أن تسد الأنف مع ألم </a:t>
            </a:r>
            <a:r>
              <a:rPr lang="ar-SY" sz="2400" dirty="0" err="1" smtClean="0"/>
              <a:t>و</a:t>
            </a:r>
            <a:r>
              <a:rPr lang="ar-SY" sz="2400" dirty="0" smtClean="0"/>
              <a:t>  ترفع </a:t>
            </a:r>
            <a:r>
              <a:rPr lang="ar-SY" sz="2400" dirty="0" err="1" smtClean="0"/>
              <a:t>حروري</a:t>
            </a:r>
            <a:endParaRPr lang="ar-SY" sz="2400" dirty="0" smtClean="0"/>
          </a:p>
          <a:p>
            <a:pPr>
              <a:buNone/>
            </a:pPr>
            <a:r>
              <a:rPr lang="ar-SY" sz="2400" b="1" u="sng" dirty="0" smtClean="0"/>
              <a:t>المعالجة:</a:t>
            </a:r>
          </a:p>
          <a:p>
            <a:pPr>
              <a:buNone/>
            </a:pPr>
            <a:r>
              <a:rPr lang="ar-SY" sz="2400" dirty="0" smtClean="0"/>
              <a:t>تكون بشق الغشاء المخاطي </a:t>
            </a:r>
            <a:r>
              <a:rPr lang="ar-SY" sz="2400" dirty="0" err="1" smtClean="0"/>
              <a:t>و</a:t>
            </a:r>
            <a:r>
              <a:rPr lang="ar-SY" sz="2400" dirty="0" smtClean="0"/>
              <a:t> </a:t>
            </a:r>
            <a:r>
              <a:rPr lang="ar-SY" sz="2400" dirty="0" err="1" smtClean="0"/>
              <a:t>السمحاق</a:t>
            </a:r>
            <a:r>
              <a:rPr lang="ar-SY" sz="2400" dirty="0" smtClean="0"/>
              <a:t> شفا كافيا حتى يتفجر </a:t>
            </a:r>
            <a:r>
              <a:rPr lang="ar-SY" sz="2400" dirty="0" err="1" smtClean="0"/>
              <a:t>القيح</a:t>
            </a:r>
            <a:r>
              <a:rPr lang="ar-SY" sz="2400" dirty="0" smtClean="0"/>
              <a:t> مع المضادات الحيوية</a:t>
            </a:r>
            <a:endParaRPr lang="ar-SY"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التهاب دهليز الأنف</a:t>
            </a:r>
            <a:endParaRPr lang="ar-SY" dirty="0"/>
          </a:p>
        </p:txBody>
      </p:sp>
      <p:sp>
        <p:nvSpPr>
          <p:cNvPr id="3" name="عنصر نائب للمحتوى 2"/>
          <p:cNvSpPr>
            <a:spLocks noGrp="1"/>
          </p:cNvSpPr>
          <p:nvPr>
            <p:ph idx="1"/>
          </p:nvPr>
        </p:nvSpPr>
        <p:spPr/>
        <p:txBody>
          <a:bodyPr>
            <a:normAutofit fontScale="92500" lnSpcReduction="20000"/>
          </a:bodyPr>
          <a:lstStyle/>
          <a:p>
            <a:pPr>
              <a:buNone/>
            </a:pPr>
            <a:r>
              <a:rPr lang="ar-SY" sz="2400" dirty="0" smtClean="0"/>
              <a:t>دهليز الأنف: هو القسم المستور بالجلد من مدخل الأنف ويحتوي على أشعار</a:t>
            </a:r>
          </a:p>
          <a:p>
            <a:pPr>
              <a:buNone/>
            </a:pPr>
            <a:r>
              <a:rPr lang="ar-SY" sz="2400" dirty="0" smtClean="0"/>
              <a:t>قد تلتهب </a:t>
            </a:r>
            <a:r>
              <a:rPr lang="ar-SY" sz="2400" dirty="0" err="1" smtClean="0"/>
              <a:t>أجربة</a:t>
            </a:r>
            <a:r>
              <a:rPr lang="ar-SY" sz="2400" dirty="0" smtClean="0"/>
              <a:t> الأشعار في هذه المنطقة وتشكل قشور ملتصقة تزعج المريض وتؤلمه عند قلعها</a:t>
            </a:r>
          </a:p>
          <a:p>
            <a:pPr>
              <a:buNone/>
            </a:pPr>
            <a:r>
              <a:rPr lang="ar-SY" sz="2400" dirty="0" smtClean="0"/>
              <a:t>-هذه الحالة تستمر فترة طويلة جدا </a:t>
            </a:r>
            <a:r>
              <a:rPr lang="ar-SY" sz="2400" dirty="0" err="1" smtClean="0"/>
              <a:t>اذا</a:t>
            </a:r>
            <a:r>
              <a:rPr lang="ar-SY" sz="2400" dirty="0" smtClean="0"/>
              <a:t> لم تعالج جيدا </a:t>
            </a:r>
          </a:p>
          <a:p>
            <a:pPr>
              <a:buNone/>
            </a:pPr>
            <a:r>
              <a:rPr lang="ar-SY" sz="2400" b="1" u="sng" dirty="0" smtClean="0"/>
              <a:t>المعالجة: </a:t>
            </a:r>
            <a:r>
              <a:rPr lang="ar-SY" sz="2400" dirty="0" smtClean="0"/>
              <a:t>مراهم المضادات الحيوية</a:t>
            </a:r>
          </a:p>
          <a:p>
            <a:pPr algn="ctr">
              <a:buNone/>
            </a:pPr>
            <a:r>
              <a:rPr lang="ar-SY" b="1" i="1" u="sng" dirty="0" smtClean="0"/>
              <a:t>دمل الأنف</a:t>
            </a:r>
          </a:p>
          <a:p>
            <a:pPr>
              <a:buNone/>
            </a:pPr>
            <a:r>
              <a:rPr lang="ar-SY" sz="2400" dirty="0" smtClean="0"/>
              <a:t>قد يصاب دهليز الأنف  أو ذروة الأنف بدمل نتيجة اقتلاع الأشعار أو التنظيف بظفر الأصبع مما يسبب </a:t>
            </a:r>
            <a:r>
              <a:rPr lang="ar-SY" sz="2400" dirty="0" err="1" smtClean="0"/>
              <a:t>تسحج</a:t>
            </a:r>
            <a:r>
              <a:rPr lang="ar-SY" sz="2400" dirty="0" smtClean="0"/>
              <a:t> يكون مدخل للمكورات العنقودية فيحمر ويتورم القسم المصاب وقد تمتد علامات الالتهاب إلى المنطقة المجاورة ثم </a:t>
            </a:r>
            <a:r>
              <a:rPr lang="ar-SY" sz="2400" dirty="0" err="1" smtClean="0"/>
              <a:t>تتوضع</a:t>
            </a:r>
            <a:r>
              <a:rPr lang="ar-SY" sz="2400" dirty="0" smtClean="0"/>
              <a:t> ويبدو مكان التقيح </a:t>
            </a:r>
          </a:p>
          <a:p>
            <a:pPr>
              <a:buNone/>
            </a:pPr>
            <a:r>
              <a:rPr lang="ar-SY" sz="2400" b="1" u="sng" dirty="0" smtClean="0"/>
              <a:t>المعالجة: </a:t>
            </a:r>
            <a:r>
              <a:rPr lang="ar-SY" sz="2400" dirty="0" smtClean="0"/>
              <a:t>يجب تجنب عصر الدمل أو محاولة شقه باكرا وذلك لأن أوردة هذه المنطقة تصب في الوريد الزاوي الذي يرفد الجيب </a:t>
            </a:r>
            <a:r>
              <a:rPr lang="ar-SY" sz="2400" dirty="0" err="1" smtClean="0"/>
              <a:t>الكهفي</a:t>
            </a:r>
            <a:r>
              <a:rPr lang="ar-SY" sz="2400" dirty="0" smtClean="0"/>
              <a:t> ومنه ينشأ خطر حدوث التهاب الجيب </a:t>
            </a:r>
            <a:r>
              <a:rPr lang="ar-SY" sz="2400" dirty="0" err="1" smtClean="0"/>
              <a:t>الكهفي</a:t>
            </a:r>
            <a:r>
              <a:rPr lang="ar-SY" sz="2400" dirty="0" smtClean="0"/>
              <a:t> </a:t>
            </a:r>
            <a:r>
              <a:rPr lang="ar-SY" sz="2400" dirty="0" err="1" smtClean="0"/>
              <a:t>الخثري</a:t>
            </a:r>
            <a:r>
              <a:rPr lang="ar-SY" sz="2400" dirty="0" smtClean="0"/>
              <a:t> و هو اختلاط غالبا ما يكون مميت – يعالج دمل الأنف بالمضادات الحيوية </a:t>
            </a:r>
            <a:r>
              <a:rPr lang="ar-SY" sz="2400" dirty="0" err="1" smtClean="0"/>
              <a:t>و</a:t>
            </a:r>
            <a:r>
              <a:rPr lang="ar-SY" sz="2400" dirty="0" smtClean="0"/>
              <a:t> بالانتظار حتى يصبح </a:t>
            </a:r>
            <a:r>
              <a:rPr lang="ar-SY" sz="2400" dirty="0" err="1" smtClean="0"/>
              <a:t>القيح</a:t>
            </a:r>
            <a:r>
              <a:rPr lang="ar-SY" sz="2400" dirty="0" smtClean="0"/>
              <a:t> واضح التشكل حيث يفجر</a:t>
            </a:r>
          </a:p>
          <a:p>
            <a:pPr>
              <a:buNone/>
            </a:pPr>
            <a:r>
              <a:rPr lang="ar-SY" sz="2400" dirty="0" smtClean="0"/>
              <a:t>- يميل دمل الأنف إلى </a:t>
            </a:r>
            <a:r>
              <a:rPr lang="ar-SY" sz="2400" dirty="0" err="1" smtClean="0"/>
              <a:t>النكس</a:t>
            </a:r>
            <a:endParaRPr lang="ar-SY" sz="24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42910" y="0"/>
            <a:ext cx="7772400" cy="1470025"/>
          </a:xfrm>
        </p:spPr>
        <p:txBody>
          <a:bodyPr/>
          <a:lstStyle/>
          <a:p>
            <a:r>
              <a:rPr lang="ar-SY" dirty="0" smtClean="0"/>
              <a:t>أسبابه</a:t>
            </a:r>
            <a:endParaRPr lang="ar-SY" dirty="0"/>
          </a:p>
        </p:txBody>
      </p:sp>
      <p:sp>
        <p:nvSpPr>
          <p:cNvPr id="3" name="عنوان فرعي 2"/>
          <p:cNvSpPr>
            <a:spLocks noGrp="1"/>
          </p:cNvSpPr>
          <p:nvPr>
            <p:ph type="subTitle" idx="1"/>
          </p:nvPr>
        </p:nvSpPr>
        <p:spPr>
          <a:xfrm>
            <a:off x="1357290" y="1000108"/>
            <a:ext cx="6400800" cy="5500726"/>
          </a:xfrm>
        </p:spPr>
        <p:txBody>
          <a:bodyPr>
            <a:normAutofit/>
          </a:bodyPr>
          <a:lstStyle/>
          <a:p>
            <a:pPr algn="r"/>
            <a:r>
              <a:rPr lang="ar-SY" sz="2400" dirty="0" smtClean="0">
                <a:solidFill>
                  <a:schemeClr val="tx1"/>
                </a:solidFill>
              </a:rPr>
              <a:t>للرعاف أسباب كثيرة أكثرها موضعي ومنها عام والنزف قد يكون أمامي أو خلفي</a:t>
            </a:r>
          </a:p>
          <a:p>
            <a:pPr algn="r"/>
            <a:r>
              <a:rPr lang="ar-SY" sz="2800" b="1" i="1" dirty="0" smtClean="0">
                <a:solidFill>
                  <a:schemeClr val="tx1"/>
                </a:solidFill>
              </a:rPr>
              <a:t>أسباب موضعية:</a:t>
            </a:r>
          </a:p>
          <a:p>
            <a:pPr algn="r"/>
            <a:r>
              <a:rPr lang="ar-SY" sz="2400" dirty="0" smtClean="0">
                <a:solidFill>
                  <a:schemeClr val="tx1"/>
                </a:solidFill>
              </a:rPr>
              <a:t>1- </a:t>
            </a:r>
            <a:r>
              <a:rPr lang="ar-SY" sz="2400" b="1" dirty="0" smtClean="0">
                <a:solidFill>
                  <a:schemeClr val="tx1"/>
                </a:solidFill>
              </a:rPr>
              <a:t>مجهول السبب </a:t>
            </a:r>
            <a:r>
              <a:rPr lang="ar-SY" sz="2400" dirty="0" smtClean="0">
                <a:solidFill>
                  <a:schemeClr val="tx1"/>
                </a:solidFill>
              </a:rPr>
              <a:t>كما في النزف العفوي الذي يحصل في منطقة هيسلباخ هذا النوع من النزف يظهر لأقل رض أو </a:t>
            </a:r>
            <a:r>
              <a:rPr lang="ar-SY" sz="2400" smtClean="0">
                <a:solidFill>
                  <a:schemeClr val="tx1"/>
                </a:solidFill>
              </a:rPr>
              <a:t>نتيجة جفاف </a:t>
            </a:r>
            <a:r>
              <a:rPr lang="ar-SY" sz="2400" dirty="0" smtClean="0">
                <a:solidFill>
                  <a:schemeClr val="tx1"/>
                </a:solidFill>
              </a:rPr>
              <a:t>الجو الذي يؤدي إلى تشكل قشور في الأنف  </a:t>
            </a:r>
          </a:p>
          <a:p>
            <a:pPr algn="r"/>
            <a:r>
              <a:rPr lang="ar-SY" sz="2400" dirty="0" smtClean="0">
                <a:solidFill>
                  <a:schemeClr val="tx1"/>
                </a:solidFill>
              </a:rPr>
              <a:t>2- </a:t>
            </a:r>
            <a:r>
              <a:rPr lang="ar-SY" sz="2400" b="1" dirty="0" smtClean="0">
                <a:solidFill>
                  <a:schemeClr val="tx1"/>
                </a:solidFill>
              </a:rPr>
              <a:t>رضي</a:t>
            </a:r>
            <a:r>
              <a:rPr lang="ar-SY" sz="2400" dirty="0" smtClean="0">
                <a:solidFill>
                  <a:schemeClr val="tx1"/>
                </a:solidFill>
              </a:rPr>
              <a:t> : كما في سحجات الغشاء المخاطي </a:t>
            </a:r>
            <a:r>
              <a:rPr lang="ar-SY" sz="2400" dirty="0" err="1" smtClean="0">
                <a:solidFill>
                  <a:schemeClr val="tx1"/>
                </a:solidFill>
              </a:rPr>
              <a:t>و</a:t>
            </a:r>
            <a:r>
              <a:rPr lang="ar-SY" sz="2400" dirty="0" smtClean="0">
                <a:solidFill>
                  <a:schemeClr val="tx1"/>
                </a:solidFill>
              </a:rPr>
              <a:t> تمزقه بسبب ضربة مباشرة على الأنف أو في كسور الأنف </a:t>
            </a:r>
            <a:r>
              <a:rPr lang="ar-SY" sz="2400" dirty="0" err="1" smtClean="0">
                <a:solidFill>
                  <a:schemeClr val="tx1"/>
                </a:solidFill>
              </a:rPr>
              <a:t>و</a:t>
            </a:r>
            <a:r>
              <a:rPr lang="ar-SY" sz="2400" dirty="0" smtClean="0">
                <a:solidFill>
                  <a:schemeClr val="tx1"/>
                </a:solidFill>
              </a:rPr>
              <a:t> غضروف حجاب الأنف </a:t>
            </a:r>
          </a:p>
          <a:p>
            <a:pPr algn="r"/>
            <a:r>
              <a:rPr lang="ar-SY" sz="2400" dirty="0" smtClean="0">
                <a:solidFill>
                  <a:schemeClr val="tx1"/>
                </a:solidFill>
              </a:rPr>
              <a:t>أما كسور قاعدة الجمجمة فتؤدي إلى نزف قد يكون شديد وقد يختلط الدم مع السائل الدماغي </a:t>
            </a:r>
            <a:r>
              <a:rPr lang="ar-SY" sz="2400" dirty="0" err="1" smtClean="0">
                <a:solidFill>
                  <a:schemeClr val="tx1"/>
                </a:solidFill>
              </a:rPr>
              <a:t>الشوكي</a:t>
            </a:r>
            <a:r>
              <a:rPr lang="ar-SY" sz="2400" dirty="0" smtClean="0">
                <a:solidFill>
                  <a:schemeClr val="tx1"/>
                </a:solidFill>
              </a:rPr>
              <a:t> </a:t>
            </a:r>
          </a:p>
          <a:p>
            <a:pPr algn="r"/>
            <a:r>
              <a:rPr lang="ar-SY" sz="2400" dirty="0" smtClean="0">
                <a:solidFill>
                  <a:schemeClr val="tx1"/>
                </a:solidFill>
              </a:rPr>
              <a:t>ومن الأسباب المرضية :الأخرى </a:t>
            </a:r>
            <a:r>
              <a:rPr lang="ar-SY" sz="2400" dirty="0" err="1" smtClean="0">
                <a:solidFill>
                  <a:schemeClr val="tx1"/>
                </a:solidFill>
              </a:rPr>
              <a:t>انثقاب</a:t>
            </a:r>
            <a:r>
              <a:rPr lang="ar-SY" sz="2400" dirty="0" smtClean="0">
                <a:solidFill>
                  <a:schemeClr val="tx1"/>
                </a:solidFill>
              </a:rPr>
              <a:t> حجاب الأنف الرضي أو المرضي, أجسام أجنبية, نزف بعد عمل جراحي للأنف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ضخامة الأنف </a:t>
            </a:r>
            <a:r>
              <a:rPr lang="ar-SY" dirty="0" err="1" smtClean="0"/>
              <a:t>الدهنية</a:t>
            </a:r>
            <a:r>
              <a:rPr lang="en-US" dirty="0" err="1" smtClean="0"/>
              <a:t>Rhinophyma</a:t>
            </a:r>
            <a:endParaRPr lang="ar-SY" dirty="0"/>
          </a:p>
        </p:txBody>
      </p:sp>
      <p:sp>
        <p:nvSpPr>
          <p:cNvPr id="3" name="عنصر نائب للمحتوى 2"/>
          <p:cNvSpPr>
            <a:spLocks noGrp="1"/>
          </p:cNvSpPr>
          <p:nvPr>
            <p:ph idx="1"/>
          </p:nvPr>
        </p:nvSpPr>
        <p:spPr/>
        <p:txBody>
          <a:bodyPr>
            <a:normAutofit lnSpcReduction="10000"/>
          </a:bodyPr>
          <a:lstStyle/>
          <a:p>
            <a:pPr>
              <a:buNone/>
            </a:pPr>
            <a:r>
              <a:rPr lang="ar-SY" sz="2400" dirty="0" smtClean="0"/>
              <a:t>يعتبر مرحلة أخيرة من العد الوردية</a:t>
            </a:r>
          </a:p>
          <a:p>
            <a:pPr>
              <a:buNone/>
            </a:pPr>
            <a:r>
              <a:rPr lang="ar-SY" sz="2400" dirty="0" smtClean="0"/>
              <a:t>يتضخم فيه الجلد الساتر للأنف وخاصة في نصفه السفلي بشكل </a:t>
            </a:r>
            <a:r>
              <a:rPr lang="ar-SY" sz="2400" dirty="0" err="1" smtClean="0"/>
              <a:t>عقيدات</a:t>
            </a:r>
            <a:r>
              <a:rPr lang="ar-SY" sz="2400" dirty="0" smtClean="0"/>
              <a:t> تحصر بينها شقوقا تحوي مادة </a:t>
            </a:r>
            <a:r>
              <a:rPr lang="ar-SY" sz="2400" dirty="0" err="1" smtClean="0"/>
              <a:t>دهنية</a:t>
            </a:r>
            <a:r>
              <a:rPr lang="ar-SY" sz="2400" dirty="0" smtClean="0"/>
              <a:t> و قد تبلغ </a:t>
            </a:r>
          </a:p>
          <a:p>
            <a:pPr>
              <a:buNone/>
            </a:pPr>
            <a:r>
              <a:rPr lang="ar-SY" sz="2400" dirty="0" smtClean="0"/>
              <a:t>هذه الضخامة حجما كبيرا</a:t>
            </a:r>
          </a:p>
          <a:p>
            <a:pPr>
              <a:buNone/>
            </a:pPr>
            <a:r>
              <a:rPr lang="ar-SY" sz="2400" dirty="0" smtClean="0"/>
              <a:t>-تشريحيا مرضيا يشاهد ازدياد في </a:t>
            </a:r>
          </a:p>
          <a:p>
            <a:pPr>
              <a:buNone/>
            </a:pPr>
            <a:r>
              <a:rPr lang="ar-SY" sz="2400" dirty="0" smtClean="0"/>
              <a:t>عدد </a:t>
            </a:r>
            <a:r>
              <a:rPr lang="ar-SY" sz="2400" dirty="0" err="1" smtClean="0"/>
              <a:t>و</a:t>
            </a:r>
            <a:r>
              <a:rPr lang="ar-SY" sz="2400" dirty="0" smtClean="0"/>
              <a:t> حجم الغدد </a:t>
            </a:r>
            <a:r>
              <a:rPr lang="ar-SY" sz="2400" dirty="0" err="1" smtClean="0"/>
              <a:t>الدهنية</a:t>
            </a:r>
            <a:r>
              <a:rPr lang="ar-SY" sz="2400" dirty="0" smtClean="0"/>
              <a:t> مع توسعات</a:t>
            </a:r>
          </a:p>
          <a:p>
            <a:pPr>
              <a:buNone/>
            </a:pPr>
            <a:r>
              <a:rPr lang="ar-SY" sz="2400" dirty="0" smtClean="0"/>
              <a:t>وعائية</a:t>
            </a:r>
          </a:p>
          <a:p>
            <a:pPr>
              <a:buNone/>
            </a:pPr>
            <a:r>
              <a:rPr lang="ar-SY" sz="2400" b="1" dirty="0" smtClean="0"/>
              <a:t>المعالجة:</a:t>
            </a:r>
            <a:r>
              <a:rPr lang="ar-SY" sz="2400" dirty="0" smtClean="0"/>
              <a:t> تكون بتقشير الجلد الزائد</a:t>
            </a:r>
          </a:p>
          <a:p>
            <a:pPr>
              <a:buNone/>
            </a:pPr>
            <a:r>
              <a:rPr lang="ar-SY" sz="2400" dirty="0" smtClean="0"/>
              <a:t>حتى يأخذ الأنف حجم وشكل مقبولين</a:t>
            </a:r>
          </a:p>
          <a:p>
            <a:pPr>
              <a:buNone/>
            </a:pPr>
            <a:r>
              <a:rPr lang="ar-SY" sz="2400" dirty="0" smtClean="0"/>
              <a:t>مع مراعاة احترام حواف الفوهة </a:t>
            </a:r>
          </a:p>
          <a:p>
            <a:pPr>
              <a:buNone/>
            </a:pPr>
            <a:r>
              <a:rPr lang="ar-SY" sz="2400" smtClean="0"/>
              <a:t>الأنفيةس</a:t>
            </a:r>
            <a:endParaRPr lang="ar-SY" sz="2400" dirty="0"/>
          </a:p>
        </p:txBody>
      </p:sp>
      <p:pic>
        <p:nvPicPr>
          <p:cNvPr id="3074" name="Picture 2"/>
          <p:cNvPicPr>
            <a:picLocks noChangeAspect="1" noChangeArrowheads="1"/>
          </p:cNvPicPr>
          <p:nvPr/>
        </p:nvPicPr>
        <p:blipFill>
          <a:blip r:embed="rId2"/>
          <a:srcRect/>
          <a:stretch>
            <a:fillRect/>
          </a:stretch>
        </p:blipFill>
        <p:spPr bwMode="auto">
          <a:xfrm>
            <a:off x="500034" y="2500306"/>
            <a:ext cx="4572032" cy="3643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التهابات الأنف</a:t>
            </a:r>
            <a:endParaRPr lang="ar-SY" dirty="0"/>
          </a:p>
        </p:txBody>
      </p:sp>
      <p:sp>
        <p:nvSpPr>
          <p:cNvPr id="3" name="عنصر نائب للمحتوى 2"/>
          <p:cNvSpPr>
            <a:spLocks noGrp="1"/>
          </p:cNvSpPr>
          <p:nvPr>
            <p:ph idx="1"/>
          </p:nvPr>
        </p:nvSpPr>
        <p:spPr>
          <a:xfrm>
            <a:off x="457200" y="1071546"/>
            <a:ext cx="8229600" cy="5786454"/>
          </a:xfrm>
        </p:spPr>
        <p:txBody>
          <a:bodyPr>
            <a:normAutofit fontScale="92500" lnSpcReduction="20000"/>
          </a:bodyPr>
          <a:lstStyle/>
          <a:p>
            <a:pPr>
              <a:buNone/>
            </a:pPr>
            <a:r>
              <a:rPr lang="ar-SY" sz="2400" dirty="0" smtClean="0"/>
              <a:t>هو التهاب المخاطية المبطنة للأنف</a:t>
            </a:r>
          </a:p>
          <a:p>
            <a:pPr>
              <a:buNone/>
            </a:pPr>
            <a:r>
              <a:rPr lang="ar-SY" sz="2400" dirty="0" smtClean="0"/>
              <a:t>مهما كان سبب التهاب الأنف فإنه يعطي نفس الأعراض تقريبا</a:t>
            </a:r>
          </a:p>
          <a:p>
            <a:pPr>
              <a:buNone/>
            </a:pPr>
            <a:r>
              <a:rPr lang="ar-SY" sz="2400" dirty="0" smtClean="0"/>
              <a:t>احتقان أنفي – سيلان أنفي – سيلان أنفي خلفي – </a:t>
            </a:r>
            <a:r>
              <a:rPr lang="ar-SY" sz="2400" dirty="0" err="1" smtClean="0"/>
              <a:t>عطاس</a:t>
            </a:r>
            <a:r>
              <a:rPr lang="ar-SY" sz="2400" dirty="0" smtClean="0"/>
              <a:t> – </a:t>
            </a:r>
            <a:r>
              <a:rPr lang="ar-SY" sz="2400" dirty="0" err="1" smtClean="0"/>
              <a:t>تخريش</a:t>
            </a:r>
            <a:r>
              <a:rPr lang="ar-SY" sz="2400" dirty="0" smtClean="0"/>
              <a:t> أنفي</a:t>
            </a:r>
          </a:p>
          <a:p>
            <a:pPr>
              <a:buNone/>
            </a:pPr>
            <a:r>
              <a:rPr lang="ar-SY" sz="2400" dirty="0" smtClean="0"/>
              <a:t>القصة </a:t>
            </a:r>
            <a:r>
              <a:rPr lang="ar-SY" sz="2400" dirty="0" err="1" smtClean="0"/>
              <a:t>السريرية</a:t>
            </a:r>
            <a:r>
              <a:rPr lang="ar-SY" sz="2400" dirty="0" smtClean="0"/>
              <a:t> و اختبارات التحسس تساعد في معرفة السبب الحقيقي </a:t>
            </a:r>
          </a:p>
          <a:p>
            <a:pPr algn="ctr">
              <a:buNone/>
            </a:pPr>
            <a:r>
              <a:rPr lang="ar-SY" b="1" i="1" dirty="0" smtClean="0"/>
              <a:t>التهاب الأنف الفيروسي(الرشح الحاد</a:t>
            </a:r>
            <a:r>
              <a:rPr lang="en-US" b="1" i="1" dirty="0" smtClean="0"/>
              <a:t>common cold</a:t>
            </a:r>
            <a:r>
              <a:rPr lang="ar-SY" b="1" i="1" dirty="0" smtClean="0"/>
              <a:t>)</a:t>
            </a:r>
          </a:p>
          <a:p>
            <a:pPr>
              <a:buNone/>
            </a:pPr>
            <a:r>
              <a:rPr lang="ar-SY" sz="2400" dirty="0" smtClean="0"/>
              <a:t>هذا المرض هو أكثر الأمراض انتشارا</a:t>
            </a:r>
          </a:p>
          <a:p>
            <a:pPr>
              <a:buNone/>
            </a:pPr>
            <a:r>
              <a:rPr lang="ar-SY" sz="2400" dirty="0" smtClean="0"/>
              <a:t>سببه فيروسات </a:t>
            </a:r>
            <a:r>
              <a:rPr lang="ar-SY" sz="2400" dirty="0" err="1" smtClean="0"/>
              <a:t>راشحة</a:t>
            </a:r>
            <a:r>
              <a:rPr lang="ar-SY" sz="2400" dirty="0" smtClean="0"/>
              <a:t> </a:t>
            </a:r>
          </a:p>
          <a:p>
            <a:pPr>
              <a:buNone/>
            </a:pPr>
            <a:r>
              <a:rPr lang="ar-SY" sz="2400" dirty="0" smtClean="0"/>
              <a:t>ينتقل بالتماس المباشر </a:t>
            </a:r>
            <a:r>
              <a:rPr lang="ar-SY" sz="2400" dirty="0" err="1" smtClean="0"/>
              <a:t>وبقطيرات</a:t>
            </a:r>
            <a:r>
              <a:rPr lang="ar-SY" sz="2400" dirty="0" smtClean="0"/>
              <a:t> </a:t>
            </a:r>
            <a:r>
              <a:rPr lang="ar-SY" sz="2400" dirty="0" err="1" smtClean="0"/>
              <a:t>مفرزات</a:t>
            </a:r>
            <a:r>
              <a:rPr lang="ar-SY" sz="2400" dirty="0" smtClean="0"/>
              <a:t> الطرق التنفسية العليا</a:t>
            </a:r>
          </a:p>
          <a:p>
            <a:pPr>
              <a:buNone/>
            </a:pPr>
            <a:r>
              <a:rPr lang="ar-SY" sz="2400" b="1" u="sng" dirty="0" smtClean="0"/>
              <a:t>الأعراض:</a:t>
            </a:r>
            <a:r>
              <a:rPr lang="ar-SY" sz="2400" dirty="0" smtClean="0"/>
              <a:t>تبدأ بشعور </a:t>
            </a:r>
            <a:r>
              <a:rPr lang="ar-SY" sz="2400" dirty="0" err="1" smtClean="0"/>
              <a:t>بالتخريش</a:t>
            </a:r>
            <a:r>
              <a:rPr lang="ar-SY" sz="2400" dirty="0" smtClean="0"/>
              <a:t> و حرقة في البلعوم الأنفي, ثم يحدث انسداد في الأنف وسيلان رائق في بدئه , ينقلب بعد ذلك إلى سيلان </a:t>
            </a:r>
            <a:r>
              <a:rPr lang="ar-SY" sz="2400" dirty="0" err="1" smtClean="0"/>
              <a:t>قيحي</a:t>
            </a:r>
            <a:r>
              <a:rPr lang="ar-SY" sz="2400" dirty="0" smtClean="0"/>
              <a:t> بسبب مشاركة جرثومية , كما يشكو المصاب من ترفع </a:t>
            </a:r>
            <a:r>
              <a:rPr lang="ar-SY" sz="2400" dirty="0" err="1" smtClean="0"/>
              <a:t>حروري</a:t>
            </a:r>
            <a:r>
              <a:rPr lang="ar-SY" sz="2400" dirty="0" smtClean="0"/>
              <a:t> خفيف ووعكة </a:t>
            </a:r>
            <a:r>
              <a:rPr lang="ar-SY" sz="2400" dirty="0" err="1" smtClean="0"/>
              <a:t>و</a:t>
            </a:r>
            <a:r>
              <a:rPr lang="ar-SY" sz="2400" dirty="0" smtClean="0"/>
              <a:t> صداع </a:t>
            </a:r>
          </a:p>
          <a:p>
            <a:pPr>
              <a:buNone/>
            </a:pPr>
            <a:r>
              <a:rPr lang="ar-SY" sz="2400" b="1" u="sng" dirty="0" smtClean="0"/>
              <a:t>من </a:t>
            </a:r>
            <a:r>
              <a:rPr lang="ar-SY" sz="2400" b="1" u="sng" dirty="0" err="1" smtClean="0"/>
              <a:t>الاختلاطات</a:t>
            </a:r>
            <a:r>
              <a:rPr lang="ar-SY" sz="2400" b="1" u="sng" dirty="0" smtClean="0"/>
              <a:t>: </a:t>
            </a:r>
            <a:r>
              <a:rPr lang="ar-SY" sz="2400" dirty="0" smtClean="0"/>
              <a:t>التهاب جيوب , التهاب أذن وسطى , التهاب القصبات </a:t>
            </a:r>
            <a:r>
              <a:rPr lang="ar-SY" sz="2400" dirty="0" err="1" smtClean="0"/>
              <a:t>و</a:t>
            </a:r>
            <a:r>
              <a:rPr lang="ar-SY" sz="2400" dirty="0" smtClean="0"/>
              <a:t> الرئة </a:t>
            </a:r>
          </a:p>
          <a:p>
            <a:pPr>
              <a:buNone/>
            </a:pPr>
            <a:r>
              <a:rPr lang="ar-SY" sz="2400" b="1" dirty="0" smtClean="0"/>
              <a:t>يترك المرض مناعة </a:t>
            </a:r>
            <a:r>
              <a:rPr lang="ar-SY" sz="2400" b="1" dirty="0" err="1" smtClean="0"/>
              <a:t>لاتدوم</a:t>
            </a:r>
            <a:r>
              <a:rPr lang="ar-SY" sz="2400" b="1" dirty="0" smtClean="0"/>
              <a:t> إلا شهر </a:t>
            </a:r>
          </a:p>
          <a:p>
            <a:pPr>
              <a:buNone/>
            </a:pPr>
            <a:r>
              <a:rPr lang="ar-SY" sz="2400" b="1" u="sng" dirty="0" smtClean="0"/>
              <a:t>الوقاية: </a:t>
            </a:r>
            <a:r>
              <a:rPr lang="ar-SY" sz="2400" dirty="0" smtClean="0"/>
              <a:t>تجنب المصابين بالدرجة الأولى أما الوقاية باللقاح فليس هناك لقاح أكيد الفائدة حتى الآن</a:t>
            </a:r>
          </a:p>
          <a:p>
            <a:pPr>
              <a:buNone/>
            </a:pPr>
            <a:r>
              <a:rPr lang="ar-SY" sz="2400" b="1" u="sng" dirty="0" smtClean="0"/>
              <a:t>المعالجة:</a:t>
            </a:r>
            <a:r>
              <a:rPr lang="ar-SY" sz="2400" dirty="0" smtClean="0"/>
              <a:t>الراحة والمسكنات كما يفيد إعطاء مضادات </a:t>
            </a:r>
            <a:r>
              <a:rPr lang="ar-SY" sz="2400" dirty="0" err="1" smtClean="0"/>
              <a:t>الهستامين</a:t>
            </a:r>
            <a:r>
              <a:rPr lang="ar-SY" sz="2400" dirty="0" smtClean="0"/>
              <a:t> في بدء المرض وقد تستعمل القطرات الأنفية ويستحسن أن يكون ذلك بكمية قليلة وفترة قصيرة </a:t>
            </a:r>
            <a:endParaRPr lang="ar-SY" sz="2400" b="1" u="sng"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Y" sz="3600" dirty="0" smtClean="0"/>
              <a:t>التهاب الأنف </a:t>
            </a:r>
            <a:r>
              <a:rPr lang="ar-SY" sz="3600" dirty="0" err="1" smtClean="0"/>
              <a:t>التحسسي</a:t>
            </a:r>
            <a:r>
              <a:rPr lang="ar-SY" sz="3600" dirty="0" smtClean="0"/>
              <a:t> </a:t>
            </a:r>
            <a:r>
              <a:rPr lang="en-US" sz="3600" dirty="0" smtClean="0"/>
              <a:t>Allergic Rhinitis</a:t>
            </a:r>
            <a:endParaRPr lang="ar-SY" sz="3600" dirty="0"/>
          </a:p>
        </p:txBody>
      </p:sp>
      <p:sp>
        <p:nvSpPr>
          <p:cNvPr id="3" name="عنصر نائب للمحتوى 2"/>
          <p:cNvSpPr>
            <a:spLocks noGrp="1"/>
          </p:cNvSpPr>
          <p:nvPr>
            <p:ph idx="1"/>
          </p:nvPr>
        </p:nvSpPr>
        <p:spPr>
          <a:xfrm>
            <a:off x="457200" y="1142984"/>
            <a:ext cx="8229600" cy="5715016"/>
          </a:xfrm>
        </p:spPr>
        <p:txBody>
          <a:bodyPr>
            <a:normAutofit/>
          </a:bodyPr>
          <a:lstStyle/>
          <a:p>
            <a:pPr>
              <a:buNone/>
            </a:pPr>
            <a:r>
              <a:rPr lang="ar-SY" sz="2400" dirty="0" smtClean="0"/>
              <a:t>يعتبر ثاني أشيع نمط من التهابات الأنف ويسمى أيضا زكام العلف </a:t>
            </a:r>
          </a:p>
          <a:p>
            <a:pPr>
              <a:buNone/>
            </a:pPr>
            <a:r>
              <a:rPr lang="ar-SY" sz="2400" dirty="0" smtClean="0"/>
              <a:t>ويكون إما : 1- فصلي : يحدث في أحد فصول السنة والعامل المحدث للتحسس هو عادة غبار الطلع لأحد النباتات </a:t>
            </a:r>
          </a:p>
          <a:p>
            <a:pPr>
              <a:buNone/>
            </a:pPr>
            <a:r>
              <a:rPr lang="ar-SY" sz="2400" dirty="0" smtClean="0"/>
              <a:t>            2- سنوي: يستمر طيلة أيام السنة بشكل متقطع أو مستمر ويكون العامل </a:t>
            </a:r>
            <a:r>
              <a:rPr lang="ar-SY" sz="2400" dirty="0" err="1" smtClean="0"/>
              <a:t>المحسس</a:t>
            </a:r>
            <a:r>
              <a:rPr lang="ar-SY" sz="2400" dirty="0" smtClean="0"/>
              <a:t> فيه غبار المنزل أو الصوف أو دخان التبغ  </a:t>
            </a:r>
          </a:p>
          <a:p>
            <a:pPr>
              <a:buNone/>
            </a:pPr>
            <a:r>
              <a:rPr lang="ar-SY" sz="2400" i="1" dirty="0" smtClean="0"/>
              <a:t>إن الأساس في التهاب الأنف </a:t>
            </a:r>
            <a:r>
              <a:rPr lang="ar-SY" sz="2400" i="1" dirty="0" err="1" smtClean="0"/>
              <a:t>التحسسي</a:t>
            </a:r>
            <a:r>
              <a:rPr lang="ar-SY" sz="2400" i="1" dirty="0" smtClean="0"/>
              <a:t> سواء كان فصلي أو غير فصلي هو التفاعل بين المواد </a:t>
            </a:r>
            <a:r>
              <a:rPr lang="ar-SY" sz="2400" i="1" dirty="0" err="1" smtClean="0"/>
              <a:t>المؤرجة</a:t>
            </a:r>
            <a:r>
              <a:rPr lang="en-US" sz="2400" i="1" dirty="0" smtClean="0"/>
              <a:t>Allergen </a:t>
            </a:r>
            <a:r>
              <a:rPr lang="ar-SY" sz="2400" i="1" dirty="0" smtClean="0"/>
              <a:t> مع </a:t>
            </a:r>
            <a:r>
              <a:rPr lang="ar-SY" sz="2400" i="1" dirty="0" err="1" smtClean="0"/>
              <a:t>الغلوبيولين</a:t>
            </a:r>
            <a:r>
              <a:rPr lang="ar-SY" sz="2400" i="1" dirty="0" smtClean="0"/>
              <a:t> المناعي </a:t>
            </a:r>
            <a:r>
              <a:rPr lang="en-US" sz="2400" i="1" dirty="0" err="1" smtClean="0"/>
              <a:t>IgE</a:t>
            </a:r>
            <a:r>
              <a:rPr lang="en-US" sz="2400" i="1" dirty="0" smtClean="0"/>
              <a:t> </a:t>
            </a:r>
            <a:r>
              <a:rPr lang="ar-SY" sz="2400" i="1" dirty="0" smtClean="0"/>
              <a:t> وذلك على الخلايا البدينة فتتحرر عدة مواد فعالة وعائيا مثل </a:t>
            </a:r>
            <a:r>
              <a:rPr lang="ar-SY" sz="2400" i="1" dirty="0" err="1" smtClean="0"/>
              <a:t>الهيستامين</a:t>
            </a:r>
            <a:r>
              <a:rPr lang="ar-SY" sz="2400" i="1" dirty="0" smtClean="0"/>
              <a:t> تكون </a:t>
            </a:r>
            <a:r>
              <a:rPr lang="ar-SY" sz="2400" i="1" dirty="0" err="1" smtClean="0"/>
              <a:t>مسؤولة</a:t>
            </a:r>
            <a:r>
              <a:rPr lang="ar-SY" sz="2400" i="1" dirty="0" smtClean="0"/>
              <a:t> عن الأعراض </a:t>
            </a:r>
          </a:p>
          <a:p>
            <a:pPr>
              <a:buNone/>
            </a:pPr>
            <a:r>
              <a:rPr lang="ar-SY" sz="2400" b="1" u="sng" dirty="0" smtClean="0"/>
              <a:t>الأعراض: </a:t>
            </a:r>
            <a:r>
              <a:rPr lang="ar-SY" sz="2400" dirty="0" err="1" smtClean="0"/>
              <a:t>عطاس</a:t>
            </a:r>
            <a:r>
              <a:rPr lang="ar-SY" sz="2400" dirty="0" smtClean="0"/>
              <a:t> متكرر , حكة أنفية وعينية </a:t>
            </a:r>
            <a:r>
              <a:rPr lang="ar-SY" sz="2400" dirty="0" err="1" smtClean="0"/>
              <a:t>و</a:t>
            </a:r>
            <a:r>
              <a:rPr lang="ar-SY" sz="2400" dirty="0" smtClean="0"/>
              <a:t> في شراع الحنك , انسداد أنفي مع سيلان غزير رائق غني </a:t>
            </a:r>
            <a:r>
              <a:rPr lang="ar-SY" sz="2400" dirty="0" err="1" smtClean="0"/>
              <a:t>بالإيوزينات</a:t>
            </a:r>
            <a:r>
              <a:rPr lang="ar-SY" sz="2400" dirty="0" smtClean="0"/>
              <a:t> و المصورات بشكل كبير</a:t>
            </a:r>
          </a:p>
          <a:p>
            <a:pPr>
              <a:buNone/>
            </a:pPr>
            <a:r>
              <a:rPr lang="ar-SY" sz="2400" b="1" u="sng" dirty="0" smtClean="0"/>
              <a:t>العلاج: </a:t>
            </a:r>
            <a:r>
              <a:rPr lang="ar-SY" sz="2400" dirty="0" smtClean="0"/>
              <a:t>تجنب المادة </a:t>
            </a:r>
            <a:r>
              <a:rPr lang="ar-SY" sz="2400" dirty="0" err="1" smtClean="0"/>
              <a:t>المحسسة</a:t>
            </a:r>
            <a:r>
              <a:rPr lang="ar-SY" sz="2400" dirty="0" smtClean="0"/>
              <a:t> , المعالجة الدوائية تكون بمضادات </a:t>
            </a:r>
            <a:r>
              <a:rPr lang="ar-SY" sz="2400" dirty="0" err="1" smtClean="0"/>
              <a:t>الهيستامين</a:t>
            </a:r>
            <a:r>
              <a:rPr lang="ar-SY" sz="2400" dirty="0" smtClean="0"/>
              <a:t> , مستحضرات </a:t>
            </a:r>
            <a:r>
              <a:rPr lang="ar-SY" sz="2400" dirty="0" err="1" smtClean="0"/>
              <a:t>الستيروئيدات</a:t>
            </a:r>
            <a:r>
              <a:rPr lang="ar-SY" sz="2400" dirty="0" smtClean="0"/>
              <a:t> , </a:t>
            </a:r>
            <a:r>
              <a:rPr lang="ar-SY" sz="2400" dirty="0" err="1" smtClean="0"/>
              <a:t>كروموبلكات</a:t>
            </a:r>
            <a:r>
              <a:rPr lang="ar-SY" sz="2400" dirty="0" smtClean="0"/>
              <a:t> الصوديوم  </a:t>
            </a:r>
          </a:p>
          <a:p>
            <a:pPr>
              <a:buNone/>
            </a:pPr>
            <a:endParaRPr lang="ar-SY" sz="2400" b="1" u="sng"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التهاب الأنف </a:t>
            </a:r>
            <a:r>
              <a:rPr lang="ar-SY" dirty="0" err="1" smtClean="0"/>
              <a:t>التحسسي</a:t>
            </a:r>
            <a:r>
              <a:rPr lang="ar-SY" dirty="0" smtClean="0"/>
              <a:t> </a:t>
            </a:r>
            <a:endParaRPr lang="ar-SY" dirty="0"/>
          </a:p>
        </p:txBody>
      </p:sp>
      <p:pic>
        <p:nvPicPr>
          <p:cNvPr id="1026" name="Picture 2"/>
          <p:cNvPicPr>
            <a:picLocks noGrp="1" noChangeAspect="1" noChangeArrowheads="1"/>
          </p:cNvPicPr>
          <p:nvPr>
            <p:ph idx="1"/>
          </p:nvPr>
        </p:nvPicPr>
        <p:blipFill>
          <a:blip r:embed="rId2"/>
          <a:srcRect/>
          <a:stretch>
            <a:fillRect/>
          </a:stretch>
        </p:blipFill>
        <p:spPr bwMode="auto">
          <a:xfrm>
            <a:off x="0" y="1600200"/>
            <a:ext cx="8929718" cy="50435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err="1" smtClean="0"/>
              <a:t>البوليبات</a:t>
            </a:r>
            <a:r>
              <a:rPr lang="ar-SY" dirty="0" smtClean="0"/>
              <a:t> الأنفية </a:t>
            </a:r>
            <a:endParaRPr lang="ar-SY" dirty="0"/>
          </a:p>
        </p:txBody>
      </p:sp>
      <p:sp>
        <p:nvSpPr>
          <p:cNvPr id="3" name="عنصر نائب للمحتوى 2"/>
          <p:cNvSpPr>
            <a:spLocks noGrp="1"/>
          </p:cNvSpPr>
          <p:nvPr>
            <p:ph idx="1"/>
          </p:nvPr>
        </p:nvSpPr>
        <p:spPr/>
        <p:txBody>
          <a:bodyPr>
            <a:normAutofit fontScale="85000" lnSpcReduction="20000"/>
          </a:bodyPr>
          <a:lstStyle/>
          <a:p>
            <a:pPr>
              <a:buNone/>
            </a:pPr>
            <a:r>
              <a:rPr lang="ar-SY" sz="2400" dirty="0" smtClean="0"/>
              <a:t>عبارة عن </a:t>
            </a:r>
            <a:r>
              <a:rPr lang="ar-SY" sz="2400" dirty="0" err="1" smtClean="0"/>
              <a:t>توذم</a:t>
            </a:r>
            <a:r>
              <a:rPr lang="ar-SY" sz="2400" dirty="0" smtClean="0"/>
              <a:t> في الغشاء المخاطي الأنفي تشكل كتل مختلفة الحجم شاحبة اللون ناعمة طرية الملمس </a:t>
            </a:r>
            <a:r>
              <a:rPr lang="ar-SY" sz="2400" dirty="0" err="1" smtClean="0"/>
              <a:t>معنقة</a:t>
            </a:r>
            <a:r>
              <a:rPr lang="ar-SY" sz="2400" dirty="0" smtClean="0"/>
              <a:t> قد تكثر </a:t>
            </a:r>
            <a:r>
              <a:rPr lang="ar-SY" sz="2400" dirty="0" err="1" smtClean="0"/>
              <a:t>و</a:t>
            </a:r>
            <a:r>
              <a:rPr lang="ar-SY" sz="2400" dirty="0" smtClean="0"/>
              <a:t> تكبر حتى تسد الأنف </a:t>
            </a:r>
          </a:p>
          <a:p>
            <a:pPr>
              <a:buNone/>
            </a:pPr>
            <a:r>
              <a:rPr lang="ar-SY" sz="2400" dirty="0" smtClean="0"/>
              <a:t>قد تعبر عن حالة سليمة أو خبيثة</a:t>
            </a:r>
          </a:p>
          <a:p>
            <a:pPr>
              <a:buNone/>
            </a:pPr>
            <a:r>
              <a:rPr lang="ar-SY" sz="2400" dirty="0" smtClean="0"/>
              <a:t>وغالبا ما تكون </a:t>
            </a:r>
            <a:r>
              <a:rPr lang="ar-SY" sz="2400" dirty="0" err="1" smtClean="0"/>
              <a:t>البوليبات</a:t>
            </a:r>
            <a:r>
              <a:rPr lang="ar-SY" sz="2400" dirty="0" smtClean="0"/>
              <a:t> الالتهابية البسيطة ثنائية الجانب </a:t>
            </a:r>
          </a:p>
          <a:p>
            <a:pPr>
              <a:buNone/>
            </a:pPr>
            <a:r>
              <a:rPr lang="ar-SY" sz="2400" dirty="0" smtClean="0"/>
              <a:t>يجب أخذ </a:t>
            </a:r>
            <a:r>
              <a:rPr lang="ar-SY" sz="2400" dirty="0" err="1" smtClean="0"/>
              <a:t>خزعة</a:t>
            </a:r>
            <a:r>
              <a:rPr lang="ar-SY" sz="2400" dirty="0" smtClean="0"/>
              <a:t> من كل </a:t>
            </a:r>
            <a:r>
              <a:rPr lang="ar-SY" sz="2400" dirty="0" err="1" smtClean="0"/>
              <a:t>بوليب</a:t>
            </a:r>
            <a:r>
              <a:rPr lang="ar-SY" sz="2400" dirty="0" smtClean="0"/>
              <a:t> أحادي الجانب لنفي </a:t>
            </a:r>
            <a:r>
              <a:rPr lang="ar-SY" sz="2400" dirty="0" err="1" smtClean="0"/>
              <a:t>الخباثة</a:t>
            </a:r>
            <a:r>
              <a:rPr lang="ar-SY" sz="2400" dirty="0" smtClean="0"/>
              <a:t> </a:t>
            </a:r>
          </a:p>
          <a:p>
            <a:pPr>
              <a:buNone/>
            </a:pPr>
            <a:r>
              <a:rPr lang="ar-SY" sz="2400" dirty="0" smtClean="0"/>
              <a:t>يمكن </a:t>
            </a:r>
            <a:r>
              <a:rPr lang="ar-SY" sz="2400" dirty="0" err="1" smtClean="0"/>
              <a:t>للقيلات</a:t>
            </a:r>
            <a:r>
              <a:rPr lang="ar-SY" sz="2400" dirty="0" smtClean="0"/>
              <a:t> السحائية </a:t>
            </a:r>
            <a:r>
              <a:rPr lang="ar-SY" sz="2400" dirty="0" err="1" smtClean="0"/>
              <a:t>او</a:t>
            </a:r>
            <a:r>
              <a:rPr lang="ar-SY" sz="2400" dirty="0" smtClean="0"/>
              <a:t> الدماغية في الأنف أن تقلد </a:t>
            </a:r>
            <a:r>
              <a:rPr lang="ar-SY" sz="2400" dirty="0" err="1" smtClean="0"/>
              <a:t>البوليبات</a:t>
            </a:r>
            <a:r>
              <a:rPr lang="ar-SY" sz="2400" dirty="0" smtClean="0"/>
              <a:t> الأنفية لذلك يجب استبعادها قبل إجراء </a:t>
            </a:r>
            <a:r>
              <a:rPr lang="ar-SY" sz="2400" dirty="0" err="1" smtClean="0"/>
              <a:t>الخزعة</a:t>
            </a:r>
            <a:r>
              <a:rPr lang="ar-SY" sz="2400" dirty="0" smtClean="0"/>
              <a:t>  </a:t>
            </a:r>
          </a:p>
          <a:p>
            <a:pPr>
              <a:buNone/>
            </a:pPr>
            <a:r>
              <a:rPr lang="ar-SY" sz="2400" b="1" u="sng" dirty="0" smtClean="0"/>
              <a:t>الأعراض : </a:t>
            </a:r>
            <a:r>
              <a:rPr lang="ar-SY" sz="2400" dirty="0" smtClean="0"/>
              <a:t>انسداد أنفي , فقدان الشم , سيلان أنفي أمامي  </a:t>
            </a:r>
            <a:r>
              <a:rPr lang="ar-SY" sz="2400" dirty="0" err="1" smtClean="0"/>
              <a:t>و</a:t>
            </a:r>
            <a:r>
              <a:rPr lang="ar-SY" sz="2400" dirty="0" smtClean="0"/>
              <a:t> تتميز </a:t>
            </a:r>
            <a:r>
              <a:rPr lang="ar-SY" sz="2400" dirty="0" err="1" smtClean="0"/>
              <a:t>البوليبات</a:t>
            </a:r>
            <a:r>
              <a:rPr lang="ar-SY" sz="2400" dirty="0" smtClean="0"/>
              <a:t> الأنفية عن القرينات في أنها متحركة </a:t>
            </a:r>
          </a:p>
          <a:p>
            <a:pPr>
              <a:buNone/>
            </a:pPr>
            <a:r>
              <a:rPr lang="ar-SY" sz="2400" b="1" u="sng" dirty="0" smtClean="0"/>
              <a:t>السبب الدقيق لحدوث </a:t>
            </a:r>
            <a:r>
              <a:rPr lang="ar-SY" sz="2400" b="1" u="sng" dirty="0" err="1" smtClean="0"/>
              <a:t>البوليبات</a:t>
            </a:r>
            <a:r>
              <a:rPr lang="ar-SY" sz="2400" b="1" u="sng" dirty="0" smtClean="0"/>
              <a:t> غير معروف</a:t>
            </a:r>
            <a:endParaRPr lang="ar-SY" sz="2400" dirty="0" smtClean="0"/>
          </a:p>
          <a:p>
            <a:pPr>
              <a:buNone/>
            </a:pPr>
            <a:r>
              <a:rPr lang="ar-SY" sz="2400" b="1" dirty="0" smtClean="0"/>
              <a:t>لكن لوحظ ترافق </a:t>
            </a:r>
            <a:r>
              <a:rPr lang="ar-SY" sz="2400" b="1" dirty="0" err="1" smtClean="0"/>
              <a:t>البوليبات</a:t>
            </a:r>
            <a:r>
              <a:rPr lang="ar-SY" sz="2400" b="1" dirty="0" smtClean="0"/>
              <a:t> الأنفية مع أمراض أخرى  مثل ثلاثية </a:t>
            </a:r>
            <a:r>
              <a:rPr lang="ar-SY" sz="2400" dirty="0" smtClean="0"/>
              <a:t>( الحساسية للأسبرين, الربو ,</a:t>
            </a:r>
            <a:r>
              <a:rPr lang="ar-SY" sz="2400" dirty="0" err="1" smtClean="0"/>
              <a:t>البوليبات</a:t>
            </a:r>
            <a:r>
              <a:rPr lang="ar-SY" sz="2400" dirty="0" smtClean="0"/>
              <a:t> الأنفية) </a:t>
            </a:r>
          </a:p>
          <a:p>
            <a:pPr>
              <a:buNone/>
            </a:pPr>
            <a:r>
              <a:rPr lang="ar-SY" sz="2400" dirty="0" smtClean="0"/>
              <a:t>داء </a:t>
            </a:r>
            <a:r>
              <a:rPr lang="ar-SY" sz="2400" dirty="0" err="1" smtClean="0"/>
              <a:t>البوليبات</a:t>
            </a:r>
            <a:r>
              <a:rPr lang="ar-SY" sz="2400" dirty="0" smtClean="0"/>
              <a:t> الأنفية عند الأطفال يثير الشك بوجود الداء الليفي الكيسي </a:t>
            </a:r>
          </a:p>
          <a:p>
            <a:pPr>
              <a:buNone/>
            </a:pPr>
            <a:r>
              <a:rPr lang="ar-SY" sz="2400" b="1" u="sng" dirty="0" smtClean="0"/>
              <a:t>العلاج: دوائيا:</a:t>
            </a:r>
            <a:r>
              <a:rPr lang="ar-SY" sz="2400" dirty="0" smtClean="0"/>
              <a:t>مضادات </a:t>
            </a:r>
            <a:r>
              <a:rPr lang="ar-SY" sz="2400" dirty="0" err="1" smtClean="0"/>
              <a:t>الهيستامين</a:t>
            </a:r>
            <a:r>
              <a:rPr lang="ar-SY" sz="2400" dirty="0" smtClean="0"/>
              <a:t> , مضادات احتقان , </a:t>
            </a:r>
            <a:r>
              <a:rPr lang="ar-SY" sz="2400" dirty="0" err="1" smtClean="0"/>
              <a:t>الستيروئيدات</a:t>
            </a:r>
            <a:r>
              <a:rPr lang="ar-SY" sz="2400" dirty="0" smtClean="0"/>
              <a:t> </a:t>
            </a:r>
          </a:p>
          <a:p>
            <a:pPr>
              <a:buNone/>
            </a:pPr>
            <a:r>
              <a:rPr lang="ar-SY" sz="2400" b="1" u="sng" dirty="0" smtClean="0"/>
              <a:t>        جراحيا:</a:t>
            </a:r>
            <a:r>
              <a:rPr lang="ar-SY" sz="2400" dirty="0" smtClean="0"/>
              <a:t>استئصال بسيط </a:t>
            </a:r>
            <a:r>
              <a:rPr lang="ar-SY" sz="2400" dirty="0" err="1" smtClean="0"/>
              <a:t>للبوليبات</a:t>
            </a:r>
            <a:r>
              <a:rPr lang="ar-SY" sz="2400" dirty="0" smtClean="0"/>
              <a:t> من داخل الأنف إما استئصال بالتنظير أو جراحي</a:t>
            </a:r>
            <a:endParaRPr lang="ar-SY" sz="2400" b="1" u="sng" dirty="0" smtClean="0"/>
          </a:p>
          <a:p>
            <a:endParaRPr lang="ar-SY"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err="1" smtClean="0"/>
              <a:t>البوليبات</a:t>
            </a:r>
            <a:r>
              <a:rPr lang="ar-SY" dirty="0" smtClean="0"/>
              <a:t> الأنفية</a:t>
            </a:r>
            <a:endParaRPr lang="ar-SY"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0" y="1285861"/>
            <a:ext cx="2691609" cy="2928958"/>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2643174" y="1285860"/>
            <a:ext cx="3500430" cy="2928958"/>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a:srcRect/>
          <a:stretch>
            <a:fillRect/>
          </a:stretch>
        </p:blipFill>
        <p:spPr bwMode="auto">
          <a:xfrm>
            <a:off x="6143637" y="1285861"/>
            <a:ext cx="3000364" cy="3000396"/>
          </a:xfrm>
          <a:prstGeom prst="rect">
            <a:avLst/>
          </a:prstGeom>
          <a:noFill/>
          <a:ln w="9525">
            <a:noFill/>
            <a:miter lim="800000"/>
            <a:headEnd/>
            <a:tailEnd/>
          </a:ln>
          <a:effectLst/>
        </p:spPr>
      </p:pic>
      <p:pic>
        <p:nvPicPr>
          <p:cNvPr id="2054" name="Picture 6"/>
          <p:cNvPicPr>
            <a:picLocks noChangeAspect="1" noChangeArrowheads="1"/>
          </p:cNvPicPr>
          <p:nvPr/>
        </p:nvPicPr>
        <p:blipFill>
          <a:blip r:embed="rId5"/>
          <a:srcRect/>
          <a:stretch>
            <a:fillRect/>
          </a:stretch>
        </p:blipFill>
        <p:spPr bwMode="auto">
          <a:xfrm>
            <a:off x="0" y="4286256"/>
            <a:ext cx="9144000" cy="25717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err="1" smtClean="0"/>
              <a:t>البوليب</a:t>
            </a:r>
            <a:r>
              <a:rPr lang="ar-SY" dirty="0" smtClean="0"/>
              <a:t> الغاري</a:t>
            </a:r>
            <a:endParaRPr lang="ar-SY" dirty="0"/>
          </a:p>
        </p:txBody>
      </p:sp>
      <p:sp>
        <p:nvSpPr>
          <p:cNvPr id="3" name="عنصر نائب للمحتوى 2"/>
          <p:cNvSpPr>
            <a:spLocks noGrp="1"/>
          </p:cNvSpPr>
          <p:nvPr>
            <p:ph idx="1"/>
          </p:nvPr>
        </p:nvSpPr>
        <p:spPr/>
        <p:txBody>
          <a:bodyPr>
            <a:normAutofit/>
          </a:bodyPr>
          <a:lstStyle/>
          <a:p>
            <a:pPr>
              <a:buNone/>
            </a:pPr>
            <a:r>
              <a:rPr lang="ar-SY" sz="2400" dirty="0" smtClean="0"/>
              <a:t>وهي عادة </a:t>
            </a:r>
            <a:r>
              <a:rPr lang="ar-SY" sz="2400" dirty="0" err="1" smtClean="0"/>
              <a:t>بوليب</a:t>
            </a:r>
            <a:r>
              <a:rPr lang="ar-SY" sz="2400" dirty="0" smtClean="0"/>
              <a:t> ضخم ينشأ من </a:t>
            </a:r>
            <a:r>
              <a:rPr lang="ar-SY" sz="2400" dirty="0" err="1" smtClean="0"/>
              <a:t>الغارالفكي</a:t>
            </a:r>
            <a:r>
              <a:rPr lang="ar-SY" sz="2400" dirty="0" smtClean="0"/>
              <a:t> بعنق ضيق طويل لتتدلى في البلعوم الأنفي وقد تكون من الضخامة بحيث تسد الفوهة الواحدة أو الفوهتين </a:t>
            </a:r>
            <a:r>
              <a:rPr lang="ar-SY" sz="2400" dirty="0" err="1" smtClean="0"/>
              <a:t>الأنفيتيتن</a:t>
            </a:r>
            <a:r>
              <a:rPr lang="ar-SY" sz="2400" dirty="0" smtClean="0"/>
              <a:t> </a:t>
            </a:r>
          </a:p>
          <a:p>
            <a:pPr>
              <a:buNone/>
            </a:pPr>
            <a:r>
              <a:rPr lang="ar-SY" sz="2400" dirty="0" smtClean="0"/>
              <a:t>يكون قوامها أصلب من </a:t>
            </a:r>
            <a:r>
              <a:rPr lang="ar-SY" sz="2400" dirty="0" err="1" smtClean="0"/>
              <a:t>البوليب</a:t>
            </a:r>
            <a:r>
              <a:rPr lang="ar-SY" sz="2400" dirty="0" smtClean="0"/>
              <a:t> </a:t>
            </a:r>
            <a:r>
              <a:rPr lang="ar-SY" sz="2400" dirty="0" err="1" smtClean="0"/>
              <a:t>الانفي</a:t>
            </a:r>
            <a:r>
              <a:rPr lang="ar-SY" sz="2400" dirty="0" smtClean="0"/>
              <a:t> العادي, سببها غير تحسسي , وحيدة الجانب </a:t>
            </a:r>
          </a:p>
          <a:p>
            <a:pPr>
              <a:buNone/>
            </a:pPr>
            <a:r>
              <a:rPr lang="ar-SY" sz="2400" dirty="0" smtClean="0"/>
              <a:t>الصور </a:t>
            </a:r>
            <a:r>
              <a:rPr lang="ar-SY" sz="2400" dirty="0" err="1" smtClean="0"/>
              <a:t>الشعاعية</a:t>
            </a:r>
            <a:r>
              <a:rPr lang="ar-SY" sz="2400" dirty="0" smtClean="0"/>
              <a:t> للجيوب تظهر كثافة شاملة للجيب الفكي الموافق لفوهة الأنف المسدودة </a:t>
            </a:r>
          </a:p>
          <a:p>
            <a:pPr>
              <a:buNone/>
            </a:pPr>
            <a:r>
              <a:rPr lang="ar-SY" sz="2400" b="1" u="sng" dirty="0" smtClean="0"/>
              <a:t>العلاج: </a:t>
            </a:r>
            <a:r>
              <a:rPr lang="ar-SY" sz="2400" dirty="0" smtClean="0"/>
              <a:t>استئصالها من جذورها بفتح </a:t>
            </a:r>
            <a:r>
              <a:rPr lang="ar-SY" sz="2400" dirty="0" err="1" smtClean="0"/>
              <a:t>و</a:t>
            </a:r>
            <a:r>
              <a:rPr lang="ar-SY" sz="2400" dirty="0" smtClean="0"/>
              <a:t> تجريف الجيب الفكي أو تستأصل عبر الأنف بواسطة جراحة الجيوب </a:t>
            </a:r>
            <a:r>
              <a:rPr lang="ar-SY" sz="2400" dirty="0" err="1" smtClean="0"/>
              <a:t>التنظيرية</a:t>
            </a:r>
            <a:r>
              <a:rPr lang="ar-SY" sz="2400" dirty="0" smtClean="0"/>
              <a:t> </a:t>
            </a:r>
            <a:endParaRPr lang="ar-SY" sz="2400" b="1" u="sng" dirty="0"/>
          </a:p>
        </p:txBody>
      </p:sp>
      <p:pic>
        <p:nvPicPr>
          <p:cNvPr id="3074" name="Picture 2"/>
          <p:cNvPicPr>
            <a:picLocks noChangeAspect="1" noChangeArrowheads="1"/>
          </p:cNvPicPr>
          <p:nvPr/>
        </p:nvPicPr>
        <p:blipFill>
          <a:blip r:embed="rId2"/>
          <a:srcRect/>
          <a:stretch>
            <a:fillRect/>
          </a:stretch>
        </p:blipFill>
        <p:spPr bwMode="auto">
          <a:xfrm>
            <a:off x="0" y="4476750"/>
            <a:ext cx="3781425" cy="23812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3786182" y="4500570"/>
            <a:ext cx="5357818" cy="23574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Y" dirty="0" smtClean="0"/>
              <a:t>التهاب الأنف الوعائي الحركي </a:t>
            </a:r>
            <a:r>
              <a:rPr lang="en-US" dirty="0" smtClean="0"/>
              <a:t>Vasomotor Rhinitis</a:t>
            </a:r>
            <a:endParaRPr lang="ar-SY" dirty="0"/>
          </a:p>
        </p:txBody>
      </p:sp>
      <p:sp>
        <p:nvSpPr>
          <p:cNvPr id="3" name="عنصر نائب للمحتوى 2"/>
          <p:cNvSpPr>
            <a:spLocks noGrp="1"/>
          </p:cNvSpPr>
          <p:nvPr>
            <p:ph idx="1"/>
          </p:nvPr>
        </p:nvSpPr>
        <p:spPr/>
        <p:txBody>
          <a:bodyPr>
            <a:normAutofit/>
          </a:bodyPr>
          <a:lstStyle/>
          <a:p>
            <a:pPr>
              <a:buNone/>
            </a:pPr>
            <a:r>
              <a:rPr lang="ar-SY" sz="2400" dirty="0" smtClean="0"/>
              <a:t>وكثيرا ما يختلط مع التهاب الأنف </a:t>
            </a:r>
            <a:r>
              <a:rPr lang="ar-SY" sz="2400" dirty="0" err="1" smtClean="0"/>
              <a:t>التحسسي</a:t>
            </a:r>
            <a:r>
              <a:rPr lang="ar-SY" sz="2400" dirty="0" smtClean="0"/>
              <a:t> </a:t>
            </a:r>
          </a:p>
          <a:p>
            <a:pPr>
              <a:buNone/>
            </a:pPr>
            <a:r>
              <a:rPr lang="ar-SY" sz="2400" dirty="0" smtClean="0"/>
              <a:t>يشكو المريض من انسداد </a:t>
            </a:r>
            <a:r>
              <a:rPr lang="ar-SY" sz="2400" dirty="0" err="1" smtClean="0"/>
              <a:t>و</a:t>
            </a:r>
            <a:r>
              <a:rPr lang="ar-SY" sz="2400" dirty="0" smtClean="0"/>
              <a:t> احتقان مزمن في الأنف مع ازدياد في </a:t>
            </a:r>
            <a:r>
              <a:rPr lang="ar-SY" sz="2400" dirty="0" err="1" smtClean="0"/>
              <a:t>مفرزاته</a:t>
            </a:r>
            <a:r>
              <a:rPr lang="ar-SY" sz="2400" dirty="0" smtClean="0"/>
              <a:t> </a:t>
            </a:r>
          </a:p>
          <a:p>
            <a:pPr>
              <a:buNone/>
            </a:pPr>
            <a:r>
              <a:rPr lang="ar-SY" sz="2400" dirty="0" smtClean="0"/>
              <a:t>ليس السبب أرجي بالمعنى الصحيح وإنما خلل في آلية الأنف الوعائية الحركية ينتج من إفراط في التدخين أو استعمال مديد للقطرات الأنفية </a:t>
            </a:r>
            <a:r>
              <a:rPr lang="ar-SY" sz="2400" dirty="0" err="1" smtClean="0"/>
              <a:t>المقبضة</a:t>
            </a:r>
            <a:r>
              <a:rPr lang="ar-SY" sz="2400" dirty="0" smtClean="0"/>
              <a:t> , أو من قصور خفيف في  الغدة الدرقية أو أثناء الحمل </a:t>
            </a:r>
          </a:p>
          <a:p>
            <a:pPr>
              <a:buNone/>
            </a:pPr>
            <a:r>
              <a:rPr lang="ar-SY" sz="2400" b="1" u="sng" dirty="0" smtClean="0"/>
              <a:t>العلاج : </a:t>
            </a:r>
            <a:r>
              <a:rPr lang="ar-SY" sz="2400" b="1" dirty="0" smtClean="0"/>
              <a:t>إزالة الأسباب </a:t>
            </a:r>
            <a:r>
              <a:rPr lang="ar-SY" sz="2400" b="1" dirty="0" err="1" smtClean="0"/>
              <a:t>المهيئة</a:t>
            </a:r>
            <a:r>
              <a:rPr lang="ar-SY" sz="2400" b="1" dirty="0" smtClean="0"/>
              <a:t> و دوائيا نفس علاج التهاب الأنف </a:t>
            </a:r>
            <a:r>
              <a:rPr lang="ar-SY" sz="2400" b="1" dirty="0" err="1" smtClean="0"/>
              <a:t>التحسسي</a:t>
            </a:r>
            <a:endParaRPr lang="ar-SY" sz="2400" b="1" dirty="0" smtClean="0"/>
          </a:p>
          <a:p>
            <a:pPr>
              <a:buNone/>
            </a:pPr>
            <a:r>
              <a:rPr lang="ar-SY" sz="2400" b="1" i="1" dirty="0" smtClean="0"/>
              <a:t>تظهر المسحة المأخوذة من مخاطية الأنف خلايا </a:t>
            </a:r>
            <a:r>
              <a:rPr lang="ar-SY" sz="2400" b="1" i="1" dirty="0" err="1" smtClean="0"/>
              <a:t>حمضة</a:t>
            </a:r>
            <a:r>
              <a:rPr lang="ar-SY" sz="2400" b="1" i="1" dirty="0" smtClean="0"/>
              <a:t> </a:t>
            </a:r>
          </a:p>
          <a:p>
            <a:pPr>
              <a:buNone/>
            </a:pPr>
            <a:r>
              <a:rPr lang="ar-SY" sz="2400" b="1" i="1" dirty="0" smtClean="0"/>
              <a:t>الاختبارات </a:t>
            </a:r>
            <a:r>
              <a:rPr lang="ar-SY" sz="2400" b="1" i="1" dirty="0" err="1" smtClean="0"/>
              <a:t>التحسسية</a:t>
            </a:r>
            <a:r>
              <a:rPr lang="ar-SY" sz="2400" b="1" i="1" dirty="0" smtClean="0"/>
              <a:t> سلبية</a:t>
            </a:r>
            <a:endParaRPr lang="ar-SY" sz="2400" b="1"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التهاب الأنف </a:t>
            </a:r>
            <a:r>
              <a:rPr lang="ar-SY" dirty="0" err="1" smtClean="0"/>
              <a:t>الضموري</a:t>
            </a:r>
            <a:r>
              <a:rPr lang="en-US" dirty="0" smtClean="0"/>
              <a:t>Atrophic Rhinitis</a:t>
            </a:r>
            <a:endParaRPr lang="ar-SY" dirty="0"/>
          </a:p>
        </p:txBody>
      </p:sp>
      <p:sp>
        <p:nvSpPr>
          <p:cNvPr id="3" name="عنصر نائب للمحتوى 2"/>
          <p:cNvSpPr>
            <a:spLocks noGrp="1"/>
          </p:cNvSpPr>
          <p:nvPr>
            <p:ph idx="1"/>
          </p:nvPr>
        </p:nvSpPr>
        <p:spPr/>
        <p:txBody>
          <a:bodyPr>
            <a:normAutofit fontScale="92500" lnSpcReduction="10000"/>
          </a:bodyPr>
          <a:lstStyle/>
          <a:p>
            <a:r>
              <a:rPr lang="ar-SY" sz="2400" dirty="0" smtClean="0"/>
              <a:t>أو ما يسمى نتن الأنف وهو التهاب مزمن في الغشاء المخاطي للأنف بسبب إصابة </a:t>
            </a:r>
            <a:r>
              <a:rPr lang="ar-SY" sz="2400" dirty="0" err="1" smtClean="0"/>
              <a:t>الشرينات</a:t>
            </a:r>
            <a:r>
              <a:rPr lang="ar-SY" sz="2400" dirty="0" smtClean="0"/>
              <a:t> النهائية بالتليف والالتهاب وهو نوعان:</a:t>
            </a:r>
          </a:p>
          <a:p>
            <a:r>
              <a:rPr lang="ar-SY" sz="2400" b="1" u="sng" dirty="0" smtClean="0"/>
              <a:t>بدئي : </a:t>
            </a:r>
            <a:r>
              <a:rPr lang="ar-SY" sz="2400" dirty="0" smtClean="0"/>
              <a:t>ويسمى نتن الأنف </a:t>
            </a:r>
            <a:r>
              <a:rPr lang="ar-SY" sz="2400" dirty="0" err="1" smtClean="0"/>
              <a:t>و</a:t>
            </a:r>
            <a:r>
              <a:rPr lang="ar-SY" sz="2400" dirty="0" smtClean="0"/>
              <a:t> </a:t>
            </a:r>
            <a:r>
              <a:rPr lang="ar-SY" sz="2400" b="1" u="sng" dirty="0" smtClean="0"/>
              <a:t>ثانوي</a:t>
            </a:r>
            <a:r>
              <a:rPr lang="ar-SY" sz="2400" dirty="0" smtClean="0"/>
              <a:t> تالي لعمل جراحي على الأنف </a:t>
            </a:r>
          </a:p>
          <a:p>
            <a:r>
              <a:rPr lang="ar-SY" sz="2400" b="1" u="sng" dirty="0" smtClean="0"/>
              <a:t>1- </a:t>
            </a:r>
            <a:r>
              <a:rPr lang="ar-SY" sz="2400" b="1" u="sng" dirty="0" err="1" smtClean="0"/>
              <a:t>البدئي</a:t>
            </a:r>
            <a:r>
              <a:rPr lang="ar-SY" sz="2400" b="1" u="sng" dirty="0" smtClean="0"/>
              <a:t>: </a:t>
            </a:r>
            <a:r>
              <a:rPr lang="ar-SY" sz="2400" dirty="0" smtClean="0"/>
              <a:t>مجهول السبب يبدأ حوالي سن البلوغ يصيب الإناث أكثر من الذكور تشكو المريضة من تشكل قشور كثيفة مخضرة في الأنف ذات رائحة نتنة وشعور بانسداد الأنف </a:t>
            </a:r>
            <a:r>
              <a:rPr lang="ar-SY" sz="2400" dirty="0" err="1" smtClean="0"/>
              <a:t>و</a:t>
            </a:r>
            <a:r>
              <a:rPr lang="ar-SY" sz="2400" dirty="0" smtClean="0"/>
              <a:t> فقد الشم </a:t>
            </a:r>
          </a:p>
          <a:p>
            <a:r>
              <a:rPr lang="ar-SY" sz="2400" b="1" i="1" dirty="0" smtClean="0"/>
              <a:t>بالفحص: </a:t>
            </a:r>
            <a:r>
              <a:rPr lang="ar-SY" sz="2400" dirty="0" smtClean="0"/>
              <a:t>يبدو المنخر واسع جدا ضمرت عناصره بما فيها القرينات تستره قشور كثيفة نتنة مخضرة </a:t>
            </a:r>
          </a:p>
          <a:p>
            <a:r>
              <a:rPr lang="ar-SY" sz="2400" b="1" u="sng" dirty="0" smtClean="0"/>
              <a:t>العلاج:</a:t>
            </a:r>
            <a:r>
              <a:rPr lang="ar-SY" sz="2400" dirty="0" smtClean="0"/>
              <a:t> لا يوجد علاج شافي ويعد التنظيف </a:t>
            </a:r>
            <a:r>
              <a:rPr lang="ar-SY" sz="2400" dirty="0" err="1" smtClean="0"/>
              <a:t>الفيزيولوجي</a:t>
            </a:r>
            <a:r>
              <a:rPr lang="ar-SY" sz="2400" dirty="0" smtClean="0"/>
              <a:t> بالمصل الدافئ للأنف أنفع العلاجات </a:t>
            </a:r>
            <a:r>
              <a:rPr lang="ar-SY" sz="2400" dirty="0" err="1" smtClean="0"/>
              <a:t>و</a:t>
            </a:r>
            <a:r>
              <a:rPr lang="ar-SY" sz="2400" dirty="0" smtClean="0"/>
              <a:t> يمكن استعمال قطرات ملينة تمنع التصاق القشور كاستعمال قطرة </a:t>
            </a:r>
            <a:r>
              <a:rPr lang="ar-SY" sz="2400" dirty="0" err="1" smtClean="0"/>
              <a:t>غليكوز</a:t>
            </a:r>
            <a:r>
              <a:rPr lang="ar-SY" sz="2400" dirty="0" smtClean="0"/>
              <a:t> مع </a:t>
            </a:r>
            <a:r>
              <a:rPr lang="ar-SY" sz="2400" dirty="0" err="1" smtClean="0"/>
              <a:t>الغليسرين</a:t>
            </a:r>
            <a:r>
              <a:rPr lang="ar-SY" sz="2400" dirty="0" smtClean="0"/>
              <a:t> وهناك طرق جراحية مفيدة تعتمد على تصغير جوف المنخر </a:t>
            </a:r>
          </a:p>
          <a:p>
            <a:r>
              <a:rPr lang="ar-SY" sz="2400" b="1" u="sng" dirty="0" smtClean="0"/>
              <a:t>2- الثانوي: </a:t>
            </a:r>
            <a:r>
              <a:rPr lang="ar-SY" sz="2400" dirty="0" smtClean="0"/>
              <a:t>تالي لعمل جراحي فيكون بسبب قيام الجراح باستئصال أجزاء حيوية من الأنف كالقرينات مما يؤدي إلى اتساع جوف الأنف وحدوث الأعراض السابقة </a:t>
            </a:r>
            <a:endParaRPr lang="ar-SY" sz="2400" b="1" u="sng"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انسداد الأنف الخلفي </a:t>
            </a:r>
            <a:r>
              <a:rPr lang="en-US" dirty="0" err="1" smtClean="0"/>
              <a:t>Choanal</a:t>
            </a:r>
            <a:r>
              <a:rPr lang="en-US" dirty="0" smtClean="0"/>
              <a:t> </a:t>
            </a:r>
            <a:r>
              <a:rPr lang="en-US" dirty="0" err="1" smtClean="0"/>
              <a:t>Atresia</a:t>
            </a:r>
            <a:endParaRPr lang="ar-SY" dirty="0"/>
          </a:p>
        </p:txBody>
      </p:sp>
      <p:sp>
        <p:nvSpPr>
          <p:cNvPr id="3" name="عنصر نائب للمحتوى 2"/>
          <p:cNvSpPr>
            <a:spLocks noGrp="1"/>
          </p:cNvSpPr>
          <p:nvPr>
            <p:ph idx="1"/>
          </p:nvPr>
        </p:nvSpPr>
        <p:spPr/>
        <p:txBody>
          <a:bodyPr>
            <a:normAutofit lnSpcReduction="10000"/>
          </a:bodyPr>
          <a:lstStyle/>
          <a:p>
            <a:r>
              <a:rPr lang="ar-SY" sz="2400" dirty="0" smtClean="0"/>
              <a:t>مكتسب أو خلقي </a:t>
            </a:r>
          </a:p>
          <a:p>
            <a:r>
              <a:rPr lang="ar-SY" sz="2400" b="1" i="1" dirty="0" smtClean="0"/>
              <a:t>المكتسب: </a:t>
            </a:r>
            <a:r>
              <a:rPr lang="ar-SY" sz="2400" dirty="0" smtClean="0"/>
              <a:t>نتيجة لإنتان شديد مخرب </a:t>
            </a:r>
            <a:r>
              <a:rPr lang="ar-SY" sz="2400" dirty="0" err="1" smtClean="0"/>
              <a:t>كالسيفلس</a:t>
            </a:r>
            <a:r>
              <a:rPr lang="ar-SY" sz="2400" dirty="0" smtClean="0"/>
              <a:t> أو </a:t>
            </a:r>
            <a:r>
              <a:rPr lang="ar-SY" sz="2400" dirty="0" err="1" smtClean="0"/>
              <a:t>الديفتيريا</a:t>
            </a:r>
            <a:r>
              <a:rPr lang="ar-SY" sz="2400" dirty="0" smtClean="0"/>
              <a:t> حيث يترك بعده تندب قد يسد الفوهة الأنفية الخلفية كما أنه قد يكون ناتج عن عمل جراحي عنيف </a:t>
            </a:r>
          </a:p>
          <a:p>
            <a:r>
              <a:rPr lang="ar-SY" sz="2400" b="1" i="1" dirty="0" smtClean="0"/>
              <a:t>الخلقي:</a:t>
            </a:r>
            <a:r>
              <a:rPr lang="ar-SY" sz="2400" dirty="0" smtClean="0"/>
              <a:t> يعتقد أنه ناشئ من بقاء الغشاء الأنفي الفموي الموجود عادة في الحياة الجنينية وهذا الانسداد قد يكون غشائيا أو عظميا </a:t>
            </a:r>
            <a:r>
              <a:rPr lang="ar-SY" sz="2400" dirty="0" err="1" smtClean="0"/>
              <a:t>و</a:t>
            </a:r>
            <a:r>
              <a:rPr lang="ar-SY" sz="2400" dirty="0" smtClean="0"/>
              <a:t> هو في  الغالب وحيد </a:t>
            </a:r>
            <a:r>
              <a:rPr lang="ar-SA" sz="2400" dirty="0" smtClean="0"/>
              <a:t>الجانب وقد يكون </a:t>
            </a:r>
            <a:r>
              <a:rPr lang="ar-SY" sz="2400" dirty="0" smtClean="0"/>
              <a:t>ثنائي الجانب</a:t>
            </a:r>
          </a:p>
          <a:p>
            <a:r>
              <a:rPr lang="ar-SY" sz="2400" b="1" u="sng" dirty="0" smtClean="0"/>
              <a:t>الأعراض: </a:t>
            </a:r>
            <a:r>
              <a:rPr lang="ar-SY" sz="2400" dirty="0" smtClean="0"/>
              <a:t>إذا كان الانسداد الخلفي الخلقي ثنائي الجانب أدى غالبا إلى موت الوليد إلا إذا انتبه إليه مباشرة حيث أن الوليد لا يحسن التنفس من فمه </a:t>
            </a:r>
          </a:p>
          <a:p>
            <a:r>
              <a:rPr lang="ar-SY" sz="2400" dirty="0" smtClean="0"/>
              <a:t>أما إذا كان وحيد الجانب فيبدو بانعدام التنفس في الجهة المسدودة ويكون المنخر المسدود مملوء بمادة مخاطية </a:t>
            </a:r>
            <a:r>
              <a:rPr lang="ar-SY" sz="2400" dirty="0" err="1" smtClean="0"/>
              <a:t>قيحية</a:t>
            </a:r>
            <a:r>
              <a:rPr lang="ar-SY" sz="2400" dirty="0" smtClean="0"/>
              <a:t> يتم التشخيص بعدم إمكان إمرار </a:t>
            </a:r>
            <a:r>
              <a:rPr lang="ar-SY" sz="2400" dirty="0" err="1" smtClean="0"/>
              <a:t>قثطرة</a:t>
            </a:r>
            <a:r>
              <a:rPr lang="ar-SY" sz="2400" dirty="0" smtClean="0"/>
              <a:t> من المنخر المسدود  وبالتصوير </a:t>
            </a:r>
            <a:r>
              <a:rPr lang="ar-SY" sz="2400" dirty="0" err="1" smtClean="0"/>
              <a:t>الشعاعي</a:t>
            </a:r>
            <a:r>
              <a:rPr lang="ar-SY" sz="2400" dirty="0" smtClean="0"/>
              <a:t> </a:t>
            </a:r>
          </a:p>
          <a:p>
            <a:r>
              <a:rPr lang="ar-SY" sz="2400" b="1" u="sng" dirty="0" smtClean="0"/>
              <a:t>العلاج: </a:t>
            </a:r>
            <a:r>
              <a:rPr lang="ar-SY" sz="2400" dirty="0" smtClean="0"/>
              <a:t>جراحي </a:t>
            </a:r>
            <a:endParaRPr lang="ar-SY" sz="2400" b="1" u="sng"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normAutofit/>
          </a:bodyPr>
          <a:lstStyle/>
          <a:p>
            <a:r>
              <a:rPr lang="ar-SY" sz="2400" dirty="0" smtClean="0"/>
              <a:t>3-</a:t>
            </a:r>
            <a:r>
              <a:rPr lang="ar-SY" sz="2400" b="1" dirty="0" smtClean="0"/>
              <a:t>التهابي:</a:t>
            </a:r>
            <a:r>
              <a:rPr lang="ar-SY" sz="2400" dirty="0" smtClean="0"/>
              <a:t> تالي لالتهاب أنف حاد أو مزمن بسبب إنتاني أو بالفيروسات </a:t>
            </a:r>
            <a:r>
              <a:rPr lang="ar-SY" sz="2400" dirty="0" err="1" smtClean="0"/>
              <a:t>الراشحة</a:t>
            </a:r>
            <a:endParaRPr lang="ar-SY" sz="2400" dirty="0" smtClean="0"/>
          </a:p>
          <a:p>
            <a:r>
              <a:rPr lang="ar-SY" sz="2400" dirty="0" smtClean="0"/>
              <a:t>ويندر أن يحدث الرعاف بسبب التهاب الجيوب أو التهاب الأنف </a:t>
            </a:r>
            <a:r>
              <a:rPr lang="ar-SY" sz="2400" dirty="0" err="1" smtClean="0"/>
              <a:t>الضموري</a:t>
            </a:r>
            <a:r>
              <a:rPr lang="ar-SY" sz="2400" dirty="0" smtClean="0"/>
              <a:t> </a:t>
            </a:r>
          </a:p>
          <a:p>
            <a:r>
              <a:rPr lang="ar-SY" sz="2400" b="1" dirty="0" smtClean="0"/>
              <a:t>4-ورمي:</a:t>
            </a:r>
            <a:r>
              <a:rPr lang="ar-SY" sz="2400" dirty="0" smtClean="0"/>
              <a:t>الأورام السليمة  </a:t>
            </a:r>
            <a:r>
              <a:rPr lang="ar-SY" sz="2400" dirty="0" err="1" smtClean="0"/>
              <a:t>و</a:t>
            </a:r>
            <a:r>
              <a:rPr lang="ar-SY" sz="2400" dirty="0" smtClean="0"/>
              <a:t> الخبيثة في الأنف والبلعوم الأنفي </a:t>
            </a:r>
            <a:r>
              <a:rPr lang="ar-SY" sz="2400" dirty="0" err="1" smtClean="0"/>
              <a:t>و</a:t>
            </a:r>
            <a:r>
              <a:rPr lang="ar-SY" sz="2400" dirty="0" smtClean="0"/>
              <a:t> الجيوب مثال على ذلك( </a:t>
            </a:r>
            <a:r>
              <a:rPr lang="ar-SY" sz="2400" u="sng" dirty="0" smtClean="0"/>
              <a:t>الورم الليفي النازف عند </a:t>
            </a:r>
            <a:r>
              <a:rPr lang="ar-SY" sz="2400" u="sng" dirty="0" err="1" smtClean="0"/>
              <a:t>اليفعان</a:t>
            </a:r>
            <a:r>
              <a:rPr lang="ar-SY" sz="2400" u="sng" dirty="0" smtClean="0"/>
              <a:t> </a:t>
            </a:r>
            <a:r>
              <a:rPr lang="ar-SY" sz="2400" dirty="0" smtClean="0"/>
              <a:t>: وهو ورم سليم ينشأ من </a:t>
            </a:r>
            <a:r>
              <a:rPr lang="ar-SY" sz="2400" dirty="0" err="1" smtClean="0"/>
              <a:t>البعوم</a:t>
            </a:r>
            <a:r>
              <a:rPr lang="ar-SY" sz="2400" dirty="0" smtClean="0"/>
              <a:t> الأنفي </a:t>
            </a:r>
            <a:r>
              <a:rPr lang="ar-SY" sz="2400" dirty="0" err="1" smtClean="0"/>
              <a:t>و</a:t>
            </a:r>
            <a:r>
              <a:rPr lang="ar-SY" sz="2400" dirty="0" smtClean="0"/>
              <a:t> يتظاهر غالبا بنزف قد يكون شديد ومتكرر من الأنف)</a:t>
            </a:r>
          </a:p>
          <a:p>
            <a:r>
              <a:rPr lang="ar-SY" sz="2400" dirty="0" smtClean="0"/>
              <a:t>5-</a:t>
            </a:r>
            <a:r>
              <a:rPr lang="ar-SY" sz="2400" b="1" dirty="0" smtClean="0"/>
              <a:t>البيئة </a:t>
            </a:r>
            <a:r>
              <a:rPr lang="ar-SY" sz="2400" b="1" dirty="0" err="1" smtClean="0"/>
              <a:t>و</a:t>
            </a:r>
            <a:r>
              <a:rPr lang="ar-SY" sz="2400" b="1" dirty="0" smtClean="0"/>
              <a:t> المحيط : </a:t>
            </a:r>
            <a:r>
              <a:rPr lang="ar-SY" sz="2400" dirty="0" smtClean="0"/>
              <a:t>في حال الارتفاع الشديد في الجو له تأثير جاف من جهة </a:t>
            </a:r>
            <a:r>
              <a:rPr lang="ar-SY" sz="2400" dirty="0" err="1" smtClean="0"/>
              <a:t>و</a:t>
            </a:r>
            <a:r>
              <a:rPr lang="ar-SY" sz="2400" dirty="0" smtClean="0"/>
              <a:t> خافض للضغط الجوي من جهة </a:t>
            </a:r>
          </a:p>
          <a:p>
            <a:r>
              <a:rPr lang="ar-SY" sz="2400" dirty="0" smtClean="0"/>
              <a:t>6-</a:t>
            </a:r>
            <a:r>
              <a:rPr lang="ar-SY" sz="2400" b="1" dirty="0" err="1" smtClean="0"/>
              <a:t>غدية</a:t>
            </a:r>
            <a:r>
              <a:rPr lang="ar-SY" sz="2400" b="1" dirty="0" smtClean="0"/>
              <a:t>: </a:t>
            </a:r>
            <a:r>
              <a:rPr lang="ar-SY" sz="2400" dirty="0" smtClean="0"/>
              <a:t>حصول رعاف في بعض الحالات أثناء الطمث</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سيلان الأنف وحيد الجانب </a:t>
            </a:r>
            <a:endParaRPr lang="ar-SY" dirty="0"/>
          </a:p>
        </p:txBody>
      </p:sp>
      <p:sp>
        <p:nvSpPr>
          <p:cNvPr id="3" name="عنصر نائب للمحتوى 2"/>
          <p:cNvSpPr>
            <a:spLocks noGrp="1"/>
          </p:cNvSpPr>
          <p:nvPr>
            <p:ph idx="1"/>
          </p:nvPr>
        </p:nvSpPr>
        <p:spPr/>
        <p:txBody>
          <a:bodyPr>
            <a:normAutofit/>
          </a:bodyPr>
          <a:lstStyle/>
          <a:p>
            <a:pPr>
              <a:buNone/>
            </a:pPr>
            <a:r>
              <a:rPr lang="ar-SY" sz="2400" dirty="0" smtClean="0"/>
              <a:t>ينشأ من أحد الأسباب التالية :</a:t>
            </a:r>
          </a:p>
          <a:p>
            <a:pPr>
              <a:buFontTx/>
              <a:buChar char="-"/>
            </a:pPr>
            <a:r>
              <a:rPr lang="ar-SY" sz="2400" dirty="0" smtClean="0"/>
              <a:t>وجود جسم أجنبي في الأنف خاصة عند الأطفال فإذا انتبه الطبيب لذلك </a:t>
            </a:r>
            <a:r>
              <a:rPr lang="ar-SY" sz="2400" dirty="0" err="1" smtClean="0"/>
              <a:t>و</a:t>
            </a:r>
            <a:r>
              <a:rPr lang="ar-SY" sz="2400" dirty="0" smtClean="0"/>
              <a:t> رفع الجسم الأجنبي زال السيلان</a:t>
            </a:r>
          </a:p>
          <a:p>
            <a:pPr>
              <a:buFontTx/>
              <a:buChar char="-"/>
            </a:pPr>
            <a:r>
              <a:rPr lang="ar-SY" sz="2400" dirty="0" smtClean="0"/>
              <a:t>انسداد الأنف الخلقي وحيد الجانب </a:t>
            </a:r>
          </a:p>
          <a:p>
            <a:pPr>
              <a:buFontTx/>
              <a:buChar char="-"/>
            </a:pPr>
            <a:r>
              <a:rPr lang="ar-SY" sz="2400" dirty="0" smtClean="0"/>
              <a:t>الورم الناشئ من حفرة أنفية أو الممتد إليها من الجوار </a:t>
            </a:r>
            <a:endParaRPr lang="ar-SY"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ضخامة القرينات </a:t>
            </a:r>
            <a:endParaRPr lang="ar-SY" dirty="0"/>
          </a:p>
        </p:txBody>
      </p:sp>
      <p:sp>
        <p:nvSpPr>
          <p:cNvPr id="3" name="عنصر نائب للمحتوى 2"/>
          <p:cNvSpPr>
            <a:spLocks noGrp="1"/>
          </p:cNvSpPr>
          <p:nvPr>
            <p:ph idx="1"/>
          </p:nvPr>
        </p:nvSpPr>
        <p:spPr/>
        <p:txBody>
          <a:bodyPr>
            <a:normAutofit lnSpcReduction="10000"/>
          </a:bodyPr>
          <a:lstStyle/>
          <a:p>
            <a:pPr>
              <a:buNone/>
            </a:pPr>
            <a:r>
              <a:rPr lang="ar-SY" sz="2400" dirty="0" err="1" smtClean="0"/>
              <a:t>ويتسمك</a:t>
            </a:r>
            <a:r>
              <a:rPr lang="ar-SY" sz="2400" dirty="0" smtClean="0"/>
              <a:t> فيها الغشاء المخاطي الساتر للقرينات </a:t>
            </a:r>
            <a:r>
              <a:rPr lang="ar-SY" sz="2400" dirty="0" err="1" smtClean="0"/>
              <a:t>و</a:t>
            </a:r>
            <a:r>
              <a:rPr lang="ar-SY" sz="2400" dirty="0" smtClean="0"/>
              <a:t> خاصة القرين السفلي وتكون الضخامة في بادئ الأمر قابلة للتراجع فينقبض الغشاء بمسه بالأدرينالين ثم </a:t>
            </a:r>
            <a:r>
              <a:rPr lang="ar-SY" sz="2400" dirty="0" err="1" smtClean="0"/>
              <a:t>يتليف</a:t>
            </a:r>
            <a:r>
              <a:rPr lang="ar-SY" sz="2400" dirty="0" smtClean="0"/>
              <a:t> الغشاء المخاطي </a:t>
            </a:r>
            <a:r>
              <a:rPr lang="ar-SY" sz="2400" dirty="0" err="1" smtClean="0"/>
              <a:t>و</a:t>
            </a:r>
            <a:r>
              <a:rPr lang="ar-SY" sz="2400" dirty="0" smtClean="0"/>
              <a:t> تصبح الضخامة دائمة </a:t>
            </a:r>
            <a:r>
              <a:rPr lang="ar-SY" sz="2400" dirty="0" err="1" smtClean="0"/>
              <a:t>لاتنقبض</a:t>
            </a:r>
            <a:r>
              <a:rPr lang="ar-SY" sz="2400" dirty="0" smtClean="0"/>
              <a:t> بالأدرينالين </a:t>
            </a:r>
          </a:p>
          <a:p>
            <a:pPr>
              <a:buNone/>
            </a:pPr>
            <a:r>
              <a:rPr lang="ar-SY" sz="2400" dirty="0" smtClean="0"/>
              <a:t>قد تكون الضخامة على أشدها في النهاية الخلفية للقرين السفلي حيث يشكل كتلة </a:t>
            </a:r>
            <a:r>
              <a:rPr lang="ar-SY" sz="2400" dirty="0" err="1" smtClean="0"/>
              <a:t>توتية</a:t>
            </a:r>
            <a:r>
              <a:rPr lang="ar-SY" sz="2400" dirty="0" smtClean="0"/>
              <a:t> الشكل ( ذنب القرين)</a:t>
            </a:r>
          </a:p>
          <a:p>
            <a:pPr>
              <a:buNone/>
            </a:pPr>
            <a:r>
              <a:rPr lang="ar-SY" sz="2400" b="1" u="sng" dirty="0" smtClean="0"/>
              <a:t>الأسباب:</a:t>
            </a:r>
            <a:r>
              <a:rPr lang="ar-SY" sz="2400" dirty="0" smtClean="0"/>
              <a:t>تكرر هجمات التهابية في الأنف </a:t>
            </a:r>
            <a:r>
              <a:rPr lang="ar-SY" sz="2400" dirty="0" err="1" smtClean="0"/>
              <a:t>و</a:t>
            </a:r>
            <a:r>
              <a:rPr lang="ar-SY" sz="2400" dirty="0" smtClean="0"/>
              <a:t> الجيوب </a:t>
            </a:r>
          </a:p>
          <a:p>
            <a:pPr>
              <a:buNone/>
            </a:pPr>
            <a:r>
              <a:rPr lang="ar-SY" sz="2400" dirty="0" smtClean="0"/>
              <a:t>          وجود التهاب جيوب مزمن</a:t>
            </a:r>
          </a:p>
          <a:p>
            <a:pPr>
              <a:buNone/>
            </a:pPr>
            <a:r>
              <a:rPr lang="ar-SY" sz="2400" dirty="0" smtClean="0"/>
              <a:t>           حالة </a:t>
            </a:r>
            <a:r>
              <a:rPr lang="ar-SY" sz="2400" dirty="0" err="1" smtClean="0"/>
              <a:t>تحسسية</a:t>
            </a:r>
            <a:r>
              <a:rPr lang="ar-SY" sz="2400" dirty="0" smtClean="0"/>
              <a:t> أو التهاب أنف وعائي حركي </a:t>
            </a:r>
          </a:p>
          <a:p>
            <a:pPr>
              <a:buNone/>
            </a:pPr>
            <a:r>
              <a:rPr lang="ar-SY" sz="2400" b="1" u="sng" dirty="0" smtClean="0"/>
              <a:t>الأعراض: </a:t>
            </a:r>
            <a:r>
              <a:rPr lang="ar-SY" sz="2400" dirty="0" smtClean="0"/>
              <a:t>تتجلى بانسداد أنفي </a:t>
            </a:r>
          </a:p>
          <a:p>
            <a:pPr>
              <a:buNone/>
            </a:pPr>
            <a:r>
              <a:rPr lang="ar-SY" sz="2400" b="1" u="sng" dirty="0" smtClean="0"/>
              <a:t>العلاج: </a:t>
            </a:r>
            <a:r>
              <a:rPr lang="ar-SY" sz="2400" dirty="0" smtClean="0"/>
              <a:t>جراحي وتكون باستئصال القسم الخلفي المتضخم من القرين السفلي ( ذنب القرين) وبكي الغشاء المخاطي المتضخم بخطوط </a:t>
            </a:r>
            <a:r>
              <a:rPr lang="ar-SY" sz="2400" dirty="0" err="1" smtClean="0"/>
              <a:t>طولانية</a:t>
            </a:r>
            <a:r>
              <a:rPr lang="ar-SY" sz="2400" dirty="0" smtClean="0"/>
              <a:t> (كي كهربائي تحت الغشاء المخاطي للقرين)</a:t>
            </a:r>
            <a:endParaRPr lang="ar-SY" sz="2400" b="1" u="sng"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التهاب الأنف الدوائي</a:t>
            </a:r>
            <a:endParaRPr lang="ar-SY" dirty="0"/>
          </a:p>
        </p:txBody>
      </p:sp>
      <p:sp>
        <p:nvSpPr>
          <p:cNvPr id="3" name="عنصر نائب للمحتوى 2"/>
          <p:cNvSpPr>
            <a:spLocks noGrp="1"/>
          </p:cNvSpPr>
          <p:nvPr>
            <p:ph idx="1"/>
          </p:nvPr>
        </p:nvSpPr>
        <p:spPr/>
        <p:txBody>
          <a:bodyPr>
            <a:normAutofit/>
          </a:bodyPr>
          <a:lstStyle/>
          <a:p>
            <a:pPr>
              <a:buNone/>
            </a:pPr>
            <a:r>
              <a:rPr lang="ar-SY" sz="2400" dirty="0" smtClean="0"/>
              <a:t>يعكس هذا النمط من التهابات الأنف </a:t>
            </a:r>
            <a:r>
              <a:rPr lang="ar-SY" sz="2400" dirty="0" err="1" smtClean="0"/>
              <a:t>التحسسية</a:t>
            </a:r>
            <a:r>
              <a:rPr lang="ar-SY" sz="2400" dirty="0" smtClean="0"/>
              <a:t> حساسية المخاطية الأنفية للاستخدام المديد لمضادات الاحتقان الموضعية </a:t>
            </a:r>
          </a:p>
          <a:p>
            <a:pPr>
              <a:buNone/>
            </a:pPr>
            <a:r>
              <a:rPr lang="ar-SY" sz="2400" dirty="0" smtClean="0"/>
              <a:t>تقوم الآلية </a:t>
            </a:r>
            <a:r>
              <a:rPr lang="ar-SY" sz="2400" dirty="0" err="1" smtClean="0"/>
              <a:t>الإمراضية</a:t>
            </a:r>
            <a:r>
              <a:rPr lang="ar-SY" sz="2400" dirty="0" smtClean="0"/>
              <a:t> على أنه بعد زوال التأثير المقبض الوعائي لمضادات الاحتقان الموضعية يحدث توسع وعائي </a:t>
            </a:r>
            <a:r>
              <a:rPr lang="ar-SY" sz="2400" dirty="0" err="1" smtClean="0"/>
              <a:t>ارتكاسي</a:t>
            </a:r>
            <a:r>
              <a:rPr lang="ar-SY" sz="2400" dirty="0" smtClean="0"/>
              <a:t> و انسداد أكثر في الأنف وهذا يسمى برد الفعل وهذا ما يستدعي العودة غلى استخدام مضادات الاحتقان الموضعية مجددا وتقود هذه الآلية لاحقا إلى فرط تصنع في القرينات مع احتقان أنفي غير مستجيب للعلاج </a:t>
            </a:r>
          </a:p>
          <a:p>
            <a:pPr>
              <a:buNone/>
            </a:pPr>
            <a:r>
              <a:rPr lang="ar-SY" sz="2400" b="1" u="sng" dirty="0" smtClean="0"/>
              <a:t>العلاج: </a:t>
            </a:r>
            <a:r>
              <a:rPr lang="ar-SY" sz="2400" dirty="0" smtClean="0"/>
              <a:t>تثقيف المريض </a:t>
            </a:r>
            <a:r>
              <a:rPr lang="ar-SY" sz="2400" dirty="0" err="1" smtClean="0"/>
              <a:t>و</a:t>
            </a:r>
            <a:r>
              <a:rPr lang="ar-SY" sz="2400" dirty="0" smtClean="0"/>
              <a:t> إيقاف مضادات الاحتقان الموضعية </a:t>
            </a:r>
            <a:r>
              <a:rPr lang="ar-SY" sz="2400" dirty="0" err="1" smtClean="0"/>
              <a:t>و</a:t>
            </a:r>
            <a:r>
              <a:rPr lang="ar-SY" sz="2400" dirty="0" smtClean="0"/>
              <a:t> تطبيق </a:t>
            </a:r>
            <a:r>
              <a:rPr lang="ar-SY" sz="2400" dirty="0" err="1" smtClean="0"/>
              <a:t>الستيروئيدات</a:t>
            </a:r>
            <a:r>
              <a:rPr lang="ar-SY" sz="2400" dirty="0" smtClean="0"/>
              <a:t> موضعيا وقد نلجأ أحيانا إلى جراحة القرينات أو استئصالها </a:t>
            </a:r>
          </a:p>
          <a:p>
            <a:pPr>
              <a:buNone/>
            </a:pPr>
            <a:r>
              <a:rPr lang="ar-SY" sz="2400" b="1" i="1" dirty="0" smtClean="0"/>
              <a:t>من التهابات الأنف الأخرى المشاهدة ( التهاب </a:t>
            </a:r>
            <a:r>
              <a:rPr lang="ar-SY" sz="2400" b="1" i="1" dirty="0" err="1" smtClean="0"/>
              <a:t>الانف</a:t>
            </a:r>
            <a:r>
              <a:rPr lang="ar-SY" sz="2400" b="1" i="1" dirty="0" smtClean="0"/>
              <a:t> أثناء الحمل – التهاب الأنف </a:t>
            </a:r>
            <a:r>
              <a:rPr lang="ar-SY" sz="2400" b="1" i="1" dirty="0" err="1" smtClean="0"/>
              <a:t>الشيخي</a:t>
            </a:r>
            <a:r>
              <a:rPr lang="ar-SY" sz="2400" b="1" i="1" dirty="0" smtClean="0"/>
              <a:t> – التهاب الأنف الجاف )</a:t>
            </a:r>
            <a:endParaRPr lang="ar-SY" sz="2400" b="1"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flipH="1">
            <a:off x="-2643238" y="1857364"/>
            <a:ext cx="45719" cy="225404"/>
          </a:xfrm>
        </p:spPr>
        <p:txBody>
          <a:bodyPr>
            <a:normAutofit fontScale="90000"/>
          </a:bodyPr>
          <a:lstStyle/>
          <a:p>
            <a:endParaRPr lang="ar-SY" dirty="0"/>
          </a:p>
        </p:txBody>
      </p:sp>
      <p:sp>
        <p:nvSpPr>
          <p:cNvPr id="3" name="عنصر نائب للمحتوى 2"/>
          <p:cNvSpPr>
            <a:spLocks noGrp="1"/>
          </p:cNvSpPr>
          <p:nvPr>
            <p:ph idx="1"/>
          </p:nvPr>
        </p:nvSpPr>
        <p:spPr>
          <a:xfrm>
            <a:off x="457200" y="0"/>
            <a:ext cx="8229600" cy="6858000"/>
          </a:xfrm>
        </p:spPr>
        <p:txBody>
          <a:bodyPr>
            <a:normAutofit lnSpcReduction="10000"/>
          </a:bodyPr>
          <a:lstStyle/>
          <a:p>
            <a:r>
              <a:rPr lang="ar-SY" b="1" i="1" dirty="0" smtClean="0"/>
              <a:t>الأسباب العامة:</a:t>
            </a:r>
          </a:p>
          <a:p>
            <a:r>
              <a:rPr lang="ar-SY" sz="2400" dirty="0" smtClean="0"/>
              <a:t>1-</a:t>
            </a:r>
            <a:r>
              <a:rPr lang="ar-SY" sz="2400" b="1" dirty="0" smtClean="0"/>
              <a:t> ارتفاع الضغط الشرياني : </a:t>
            </a:r>
            <a:r>
              <a:rPr lang="ar-SY" sz="2400" dirty="0" smtClean="0"/>
              <a:t>يكون الرعاف خلفي عادة </a:t>
            </a:r>
          </a:p>
          <a:p>
            <a:r>
              <a:rPr lang="ar-SY" sz="2400" dirty="0" smtClean="0"/>
              <a:t>2</a:t>
            </a:r>
            <a:r>
              <a:rPr lang="ar-SY" sz="2400" b="1" dirty="0" smtClean="0"/>
              <a:t>- ازدياد الضغط الوريدي في الأمراض القلبية </a:t>
            </a:r>
            <a:r>
              <a:rPr lang="ar-SY" sz="2400" b="1" dirty="0" err="1" smtClean="0"/>
              <a:t>و</a:t>
            </a:r>
            <a:r>
              <a:rPr lang="ar-SY" sz="2400" b="1" dirty="0" smtClean="0"/>
              <a:t> الرئوية </a:t>
            </a:r>
          </a:p>
          <a:p>
            <a:r>
              <a:rPr lang="ar-SY" sz="2400" b="1" dirty="0" smtClean="0"/>
              <a:t>3- أمراض الدم </a:t>
            </a:r>
            <a:r>
              <a:rPr lang="ar-SY" sz="2400" b="1" dirty="0" err="1" smtClean="0"/>
              <a:t>و</a:t>
            </a:r>
            <a:r>
              <a:rPr lang="ar-SY" sz="2400" b="1" dirty="0" smtClean="0"/>
              <a:t> الأوعية : </a:t>
            </a:r>
            <a:r>
              <a:rPr lang="ar-SY" sz="2400" dirty="0" smtClean="0"/>
              <a:t>ابيضاض الدم , اضطرابات تخثر الدم , عوز فيتامين </a:t>
            </a:r>
            <a:r>
              <a:rPr lang="en-US" sz="2400" dirty="0" smtClean="0"/>
              <a:t>C &amp; K</a:t>
            </a:r>
            <a:r>
              <a:rPr lang="ar-SY" sz="2400" dirty="0" smtClean="0"/>
              <a:t> </a:t>
            </a:r>
          </a:p>
          <a:p>
            <a:r>
              <a:rPr lang="ar-SY" sz="2400" u="sng" dirty="0" smtClean="0"/>
              <a:t>ومرض </a:t>
            </a:r>
            <a:r>
              <a:rPr lang="ar-SY" sz="2400" u="sng" dirty="0" err="1" smtClean="0"/>
              <a:t>أوسلر</a:t>
            </a:r>
            <a:r>
              <a:rPr lang="ar-SY" sz="2400" u="sng" dirty="0" smtClean="0"/>
              <a:t> ويبر أو التوسع الوعائي </a:t>
            </a:r>
            <a:r>
              <a:rPr lang="ar-SY" sz="2400" u="sng" dirty="0" err="1" smtClean="0"/>
              <a:t>النزفي</a:t>
            </a:r>
            <a:r>
              <a:rPr lang="ar-SY" sz="2400" u="sng" dirty="0" smtClean="0"/>
              <a:t> الوراثي حيث تتشكل أورام وعائية صغيرة في مختلف أقسام الجسم وخاصة في مخاطية الأنف </a:t>
            </a:r>
            <a:r>
              <a:rPr lang="ar-SY" sz="2400" u="sng" dirty="0" err="1" smtClean="0"/>
              <a:t>و</a:t>
            </a:r>
            <a:r>
              <a:rPr lang="ar-SY" sz="2400" u="sng" dirty="0" smtClean="0"/>
              <a:t> الفم وهي تنزف لأقل رض </a:t>
            </a:r>
            <a:endParaRPr lang="en-US" sz="2400" u="sng" dirty="0" smtClean="0"/>
          </a:p>
          <a:p>
            <a:r>
              <a:rPr lang="ar-SY" sz="2400" dirty="0" smtClean="0"/>
              <a:t>هذه الحالات يمكن تشخيصها بفحص الأنف </a:t>
            </a:r>
            <a:r>
              <a:rPr lang="ar-SY" sz="2400" dirty="0" err="1" smtClean="0"/>
              <a:t>و</a:t>
            </a:r>
            <a:r>
              <a:rPr lang="ar-SY" sz="2400" dirty="0" smtClean="0"/>
              <a:t> فحص الدم الكامل وعيار </a:t>
            </a:r>
            <a:r>
              <a:rPr lang="ar-SY" sz="2400" dirty="0" err="1" smtClean="0"/>
              <a:t>البروترومبين</a:t>
            </a:r>
            <a:r>
              <a:rPr lang="ar-SY" sz="2400" dirty="0" smtClean="0"/>
              <a:t> و زمن النزف </a:t>
            </a:r>
          </a:p>
          <a:p>
            <a:r>
              <a:rPr lang="ar-SY" b="1" i="1" dirty="0" smtClean="0"/>
              <a:t>مكان النزف من الأنف:(أنواع الرعاف)</a:t>
            </a:r>
          </a:p>
          <a:p>
            <a:r>
              <a:rPr lang="ar-SY" sz="2400" dirty="0" smtClean="0"/>
              <a:t>1- </a:t>
            </a:r>
            <a:r>
              <a:rPr lang="ar-SY" sz="2400" b="1" dirty="0" smtClean="0"/>
              <a:t>الرعاف الأمامي : </a:t>
            </a:r>
            <a:r>
              <a:rPr lang="ar-SY" sz="2400" dirty="0" smtClean="0"/>
              <a:t>90% من حالات الرعاف </a:t>
            </a:r>
            <a:r>
              <a:rPr lang="ar-SY" sz="2400" dirty="0" err="1" smtClean="0"/>
              <a:t>تتوضع</a:t>
            </a:r>
            <a:r>
              <a:rPr lang="ar-SY" sz="2400" dirty="0" smtClean="0"/>
              <a:t> في منطقة هيسلباخ في القسم الأمامي السفلي من حجاب الأنف </a:t>
            </a:r>
          </a:p>
          <a:p>
            <a:r>
              <a:rPr lang="ar-SY" sz="2400" dirty="0" smtClean="0"/>
              <a:t>2-</a:t>
            </a:r>
            <a:r>
              <a:rPr lang="ar-SY" sz="2400" b="1" dirty="0" smtClean="0"/>
              <a:t>الرعاف الخلفي : </a:t>
            </a:r>
            <a:r>
              <a:rPr lang="ar-SY" sz="2400" dirty="0" smtClean="0"/>
              <a:t>أكثر غزارة يكون من فروع الشريان الوتدي الحنكي </a:t>
            </a:r>
            <a:r>
              <a:rPr lang="ar-SY" sz="2400" dirty="0" err="1" smtClean="0"/>
              <a:t>و</a:t>
            </a:r>
            <a:r>
              <a:rPr lang="ar-SY" sz="2400" dirty="0" smtClean="0"/>
              <a:t> غالبا ما يترافق مع ارتفاع الضغط الشرياني </a:t>
            </a:r>
          </a:p>
          <a:p>
            <a:r>
              <a:rPr lang="ar-SY" sz="2400" dirty="0" smtClean="0"/>
              <a:t>والنزف من الأنف قد يتراوح بين نزف بسيط إلى نزف غزير مهدد للحياة </a:t>
            </a:r>
            <a:r>
              <a:rPr lang="ar-SY" sz="2400" dirty="0" err="1" smtClean="0"/>
              <a:t>و</a:t>
            </a:r>
            <a:r>
              <a:rPr lang="ar-SY" sz="2400" dirty="0" smtClean="0"/>
              <a:t> أحيانا لا يظهر الدم إلا من البلعوم </a:t>
            </a:r>
          </a:p>
          <a:p>
            <a:endParaRPr lang="ar-SY"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المعالجة</a:t>
            </a:r>
            <a:endParaRPr lang="ar-SY" dirty="0"/>
          </a:p>
        </p:txBody>
      </p:sp>
      <p:sp>
        <p:nvSpPr>
          <p:cNvPr id="3" name="عنصر نائب للمحتوى 2"/>
          <p:cNvSpPr>
            <a:spLocks noGrp="1"/>
          </p:cNvSpPr>
          <p:nvPr>
            <p:ph idx="1"/>
          </p:nvPr>
        </p:nvSpPr>
        <p:spPr/>
        <p:txBody>
          <a:bodyPr>
            <a:noAutofit/>
          </a:bodyPr>
          <a:lstStyle/>
          <a:p>
            <a:pPr>
              <a:buNone/>
            </a:pPr>
            <a:r>
              <a:rPr lang="ar-SY" sz="1600" dirty="0" smtClean="0"/>
              <a:t>يجب الانتباه إلى: </a:t>
            </a:r>
          </a:p>
          <a:p>
            <a:pPr>
              <a:buNone/>
            </a:pPr>
            <a:r>
              <a:rPr lang="ar-SY" sz="1600" dirty="0" smtClean="0"/>
              <a:t>القصة المرضية</a:t>
            </a:r>
          </a:p>
          <a:p>
            <a:pPr>
              <a:buNone/>
            </a:pPr>
            <a:r>
              <a:rPr lang="ar-SY" sz="1600" dirty="0" smtClean="0"/>
              <a:t>السوابق المرضية</a:t>
            </a:r>
          </a:p>
          <a:p>
            <a:pPr>
              <a:buNone/>
            </a:pPr>
            <a:r>
              <a:rPr lang="ar-SY" sz="1600" dirty="0" smtClean="0"/>
              <a:t>العادات </a:t>
            </a:r>
          </a:p>
          <a:p>
            <a:pPr>
              <a:buNone/>
            </a:pPr>
            <a:r>
              <a:rPr lang="ar-SY" sz="1600" dirty="0" smtClean="0"/>
              <a:t>وتقسم المعالجة إلى معالجة فورية </a:t>
            </a:r>
            <a:r>
              <a:rPr lang="ar-SY" sz="1600" dirty="0" err="1" smtClean="0"/>
              <a:t>إسعافية</a:t>
            </a:r>
            <a:r>
              <a:rPr lang="ar-SY" sz="1600" dirty="0" smtClean="0"/>
              <a:t> و تدبير علاجي شافي </a:t>
            </a:r>
          </a:p>
          <a:p>
            <a:pPr>
              <a:buNone/>
            </a:pPr>
            <a:r>
              <a:rPr lang="ar-SY" sz="1600" b="1" i="1" dirty="0" smtClean="0"/>
              <a:t>المعالجة الفورية:</a:t>
            </a:r>
          </a:p>
          <a:p>
            <a:pPr>
              <a:buNone/>
            </a:pPr>
            <a:r>
              <a:rPr lang="ar-SY" sz="1600" dirty="0" smtClean="0"/>
              <a:t>لابد قبل إيقاف النزيف من تعيين مكان النزف ويجب لذلك أن يكون العمل في مكان حسن التجهيز فالمريض على كرسي أو مستلقي ولدى الطبيب ضوء رأس </a:t>
            </a:r>
            <a:r>
              <a:rPr lang="ar-SY" sz="1600" dirty="0" err="1" smtClean="0"/>
              <a:t>وممص</a:t>
            </a:r>
            <a:r>
              <a:rPr lang="ar-SY" sz="1600" dirty="0" smtClean="0"/>
              <a:t> كهربائي ومساعد فيمص الدم النازف </a:t>
            </a:r>
            <a:r>
              <a:rPr lang="ar-SY" sz="1600" dirty="0" err="1" smtClean="0"/>
              <a:t>و</a:t>
            </a:r>
            <a:r>
              <a:rPr lang="ar-SY" sz="1600" dirty="0" smtClean="0"/>
              <a:t> يعين مصدر النزف هل هو أمامي أو خلفي حيث تختلف المعالجة في الحالتين : </a:t>
            </a:r>
          </a:p>
          <a:p>
            <a:pPr>
              <a:buNone/>
            </a:pPr>
            <a:r>
              <a:rPr lang="ar-SY" sz="1600" dirty="0" smtClean="0"/>
              <a:t>فإذا كان النزف أمامي من منطقة هيسلباخ ( وهو الحالة الغالبة) يكون الإيقاف سهل والعلاج كما يلي:</a:t>
            </a:r>
          </a:p>
          <a:p>
            <a:pPr>
              <a:buNone/>
            </a:pPr>
            <a:r>
              <a:rPr lang="ar-SY" sz="1600" u="sng" dirty="0" smtClean="0"/>
              <a:t>الضغط على الأنف من الخارج: </a:t>
            </a:r>
          </a:p>
          <a:p>
            <a:pPr>
              <a:buNone/>
            </a:pPr>
            <a:r>
              <a:rPr lang="ar-SY" sz="1600" u="sng" dirty="0" err="1" smtClean="0"/>
              <a:t>الكمادات</a:t>
            </a:r>
            <a:r>
              <a:rPr lang="ar-SY" sz="1600" u="sng" dirty="0" smtClean="0"/>
              <a:t> الباردة على جذر الأنف :</a:t>
            </a:r>
          </a:p>
          <a:p>
            <a:pPr>
              <a:buNone/>
            </a:pPr>
            <a:r>
              <a:rPr lang="ar-SY" sz="1600" dirty="0" smtClean="0"/>
              <a:t>إذا لم يتوقف الرعاف نبلل قطعة من القطن بمحلول الأدرينالين وبمحلول مخدر( 2% </a:t>
            </a:r>
            <a:r>
              <a:rPr lang="ar-SY" sz="1600" dirty="0" err="1" smtClean="0"/>
              <a:t>كسيلوكائين</a:t>
            </a:r>
            <a:r>
              <a:rPr lang="ar-SY" sz="1600" dirty="0" smtClean="0"/>
              <a:t>) وتوضع فوق المنطقة النازفة وتضغط لفترة 10دقائق ترفع بعد ذلك </a:t>
            </a:r>
            <a:r>
              <a:rPr lang="ar-SY" sz="1600" dirty="0" err="1" smtClean="0"/>
              <a:t>و</a:t>
            </a:r>
            <a:r>
              <a:rPr lang="ar-SY" sz="1600" dirty="0" smtClean="0"/>
              <a:t> يغلب عندها أن يكون النزف قد تتوقف فيجري كي المنطقة إما بلؤلؤة </a:t>
            </a:r>
            <a:r>
              <a:rPr lang="ar-SY" sz="1600" dirty="0" err="1" smtClean="0"/>
              <a:t>نترات</a:t>
            </a:r>
            <a:r>
              <a:rPr lang="ar-SY" sz="1600" dirty="0" smtClean="0"/>
              <a:t> الفضة أو حمض الكروم وتجفف </a:t>
            </a:r>
            <a:r>
              <a:rPr lang="ar-SY" sz="1600" dirty="0" err="1" smtClean="0"/>
              <a:t>الوترة</a:t>
            </a:r>
            <a:r>
              <a:rPr lang="ar-SY" sz="1600" dirty="0" smtClean="0"/>
              <a:t> بعد الكي الكيميائي كي لا يسيل المحلول الكاوي إلى مناطق </a:t>
            </a:r>
            <a:r>
              <a:rPr lang="ar-SY" sz="1600" dirty="0" err="1" smtClean="0"/>
              <a:t>اخرى</a:t>
            </a:r>
            <a:r>
              <a:rPr lang="ar-SY" sz="1600" dirty="0" smtClean="0"/>
              <a:t> يوصف للمريض بعد ذلك مرهم مطري لمدة كافية </a:t>
            </a:r>
          </a:p>
          <a:p>
            <a:pPr>
              <a:buNone/>
            </a:pPr>
            <a:r>
              <a:rPr lang="ar-SY" sz="1600" dirty="0" smtClean="0"/>
              <a:t>أما إذا لم يتوقف النزف الأمامي بعد تطبيق الضغط عليه فعندئذ نلجأ للكي الكهربائي بكي النقطة النازفة حيث لا يجوز تطبيق الكي الكيماوي إذا لم يتوقف النزف </a:t>
            </a:r>
          </a:p>
          <a:p>
            <a:pPr>
              <a:buNone/>
            </a:pPr>
            <a:r>
              <a:rPr lang="ar-SY" sz="1600" dirty="0" smtClean="0"/>
              <a:t>قد نلجأ إلى الدك الأمامي </a:t>
            </a:r>
            <a:r>
              <a:rPr lang="ar-SY" sz="1600" dirty="0" err="1" smtClean="0"/>
              <a:t>وتكه</a:t>
            </a:r>
            <a:r>
              <a:rPr lang="ar-SY" sz="1600" dirty="0" smtClean="0"/>
              <a:t> لمدة 24- 48 ساعة </a:t>
            </a:r>
            <a:r>
              <a:rPr lang="ar-SY" sz="1600" dirty="0" err="1" smtClean="0"/>
              <a:t>اذا</a:t>
            </a:r>
            <a:r>
              <a:rPr lang="ar-SY" sz="1600" dirty="0" smtClean="0"/>
              <a:t> لم يتوفر الكي الكهربائي </a:t>
            </a:r>
          </a:p>
          <a:p>
            <a:pPr>
              <a:buNone/>
            </a:pPr>
            <a:endParaRPr lang="ar-SY" sz="1600" dirty="0"/>
          </a:p>
        </p:txBody>
      </p:sp>
      <p:pic>
        <p:nvPicPr>
          <p:cNvPr id="1029" name="Picture 5"/>
          <p:cNvPicPr>
            <a:picLocks noChangeAspect="1" noChangeArrowheads="1"/>
          </p:cNvPicPr>
          <p:nvPr/>
        </p:nvPicPr>
        <p:blipFill>
          <a:blip r:embed="rId2"/>
          <a:srcRect/>
          <a:stretch>
            <a:fillRect/>
          </a:stretch>
        </p:blipFill>
        <p:spPr bwMode="auto">
          <a:xfrm>
            <a:off x="0" y="0"/>
            <a:ext cx="3714744" cy="33575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flipH="1">
            <a:off x="-642974" y="1285860"/>
            <a:ext cx="71438" cy="131778"/>
          </a:xfrm>
        </p:spPr>
        <p:txBody>
          <a:bodyPr>
            <a:normAutofit fontScale="90000"/>
          </a:bodyPr>
          <a:lstStyle/>
          <a:p>
            <a:endParaRPr lang="ar-SY" dirty="0"/>
          </a:p>
        </p:txBody>
      </p:sp>
      <p:sp>
        <p:nvSpPr>
          <p:cNvPr id="3" name="عنصر نائب للمحتوى 2"/>
          <p:cNvSpPr>
            <a:spLocks noGrp="1"/>
          </p:cNvSpPr>
          <p:nvPr>
            <p:ph idx="1"/>
          </p:nvPr>
        </p:nvSpPr>
        <p:spPr>
          <a:xfrm>
            <a:off x="457200" y="0"/>
            <a:ext cx="8229600" cy="6126163"/>
          </a:xfrm>
        </p:spPr>
        <p:txBody>
          <a:bodyPr>
            <a:normAutofit/>
          </a:bodyPr>
          <a:lstStyle/>
          <a:p>
            <a:r>
              <a:rPr lang="ar-SY" sz="2400" dirty="0" smtClean="0"/>
              <a:t>أما إذا كان النزف خلفي فيعين مصدره هل هو سفلي تحت القرين السفلي أم في الأعلى ولا بد لإيقاف النزف من إجراء الدك الأمامي ونادرا ما يلزم إجراء الدك الخلفي </a:t>
            </a:r>
          </a:p>
          <a:p>
            <a:r>
              <a:rPr lang="ar-SY" sz="2400" b="1" i="1" dirty="0" smtClean="0"/>
              <a:t>الدك الأنفي الأمامي : </a:t>
            </a:r>
            <a:r>
              <a:rPr lang="ar-SY" sz="2400" dirty="0" smtClean="0"/>
              <a:t>ويجرى بقطعة ضيقة وطويلة من شاش مبلل بمادة زيتية أو </a:t>
            </a:r>
            <a:r>
              <a:rPr lang="ar-SY" sz="2400" dirty="0" err="1" smtClean="0"/>
              <a:t>دهنية</a:t>
            </a:r>
            <a:r>
              <a:rPr lang="ar-SY" sz="2400" dirty="0" smtClean="0"/>
              <a:t> قد تحتوي مواد مضادة للجراثيم </a:t>
            </a:r>
          </a:p>
          <a:p>
            <a:pPr lvl="1"/>
            <a:r>
              <a:rPr lang="ar-SY" sz="2400" dirty="0" smtClean="0"/>
              <a:t>ويجرى الدك بإدخال الشاش على طبقات فوق بعضها البعض بدءا من قاع الأنف ويترك الدك في مكانه مدة 24- 48 ساعة يعطى أثناءها مضاد حيوي منعا لحدوث الإنتان ويرفع بعدها وغالبا ما يكون النزف قد توقف ونادرا ما يلزم إعادة دك مرة أخرى نظرا لعدم توقف الرعاف</a:t>
            </a:r>
          </a:p>
          <a:p>
            <a:pPr lvl="1"/>
            <a:r>
              <a:rPr lang="ar-SY" sz="2400" dirty="0" smtClean="0"/>
              <a:t>يوجد </a:t>
            </a:r>
            <a:r>
              <a:rPr lang="ar-SY" sz="2400" dirty="0" err="1" smtClean="0"/>
              <a:t>دكات</a:t>
            </a:r>
            <a:r>
              <a:rPr lang="ar-SY" sz="2400" dirty="0" smtClean="0"/>
              <a:t> قابلة </a:t>
            </a:r>
            <a:r>
              <a:rPr lang="ar-SY" sz="2400" dirty="0" err="1" smtClean="0"/>
              <a:t>للانتباج</a:t>
            </a:r>
            <a:r>
              <a:rPr lang="ar-SY" sz="2400" dirty="0" smtClean="0"/>
              <a:t> عند التعرض للماء أو قابلة للنفخ </a:t>
            </a:r>
          </a:p>
          <a:p>
            <a:endParaRPr lang="ar-SY" sz="2400" dirty="0"/>
          </a:p>
        </p:txBody>
      </p:sp>
      <p:pic>
        <p:nvPicPr>
          <p:cNvPr id="2051" name="Picture 3"/>
          <p:cNvPicPr>
            <a:picLocks noChangeAspect="1" noChangeArrowheads="1"/>
          </p:cNvPicPr>
          <p:nvPr/>
        </p:nvPicPr>
        <p:blipFill>
          <a:blip r:embed="rId2"/>
          <a:srcRect/>
          <a:stretch>
            <a:fillRect/>
          </a:stretch>
        </p:blipFill>
        <p:spPr bwMode="auto">
          <a:xfrm>
            <a:off x="0" y="3929066"/>
            <a:ext cx="4643438" cy="29289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71866" y="2357430"/>
            <a:ext cx="585734" cy="214314"/>
          </a:xfrm>
        </p:spPr>
        <p:txBody>
          <a:bodyPr>
            <a:normAutofit fontScale="90000"/>
          </a:bodyPr>
          <a:lstStyle/>
          <a:p>
            <a:endParaRPr lang="ar-SY" dirty="0"/>
          </a:p>
        </p:txBody>
      </p:sp>
      <p:sp>
        <p:nvSpPr>
          <p:cNvPr id="3" name="عنصر نائب للمحتوى 2"/>
          <p:cNvSpPr>
            <a:spLocks noGrp="1"/>
          </p:cNvSpPr>
          <p:nvPr>
            <p:ph idx="1"/>
          </p:nvPr>
        </p:nvSpPr>
        <p:spPr>
          <a:xfrm>
            <a:off x="457200" y="0"/>
            <a:ext cx="8229600" cy="6126163"/>
          </a:xfrm>
        </p:spPr>
        <p:txBody>
          <a:bodyPr/>
          <a:lstStyle/>
          <a:p>
            <a:r>
              <a:rPr lang="ar-SY" b="1" i="1" dirty="0" smtClean="0"/>
              <a:t>الدك الأنفي الخلفي: </a:t>
            </a:r>
          </a:p>
          <a:p>
            <a:r>
              <a:rPr lang="ar-SY" sz="2400" dirty="0" smtClean="0"/>
              <a:t>يتم اللجوء إليه في حالة النزف الخلفي الشديد ( قد يكون نزف مهدد للحياة) يعتمد على دك البلعوم الأنفي بواسطة </a:t>
            </a:r>
            <a:r>
              <a:rPr lang="ar-SY" sz="2400" dirty="0" err="1" smtClean="0"/>
              <a:t>قثطرة</a:t>
            </a:r>
            <a:r>
              <a:rPr lang="ar-SY" sz="2400" dirty="0" smtClean="0"/>
              <a:t> ذات بالون أو بالونين ( </a:t>
            </a:r>
            <a:r>
              <a:rPr lang="ar-SY" sz="2400" dirty="0" err="1" smtClean="0"/>
              <a:t>قثطرة</a:t>
            </a:r>
            <a:r>
              <a:rPr lang="ar-SY" sz="2400" dirty="0" smtClean="0"/>
              <a:t> فولي) تدخل عن طريق الأنف إلى البلعوم الأنفي تترك في مكانها 48 – 72 ساعة ويعالج في هذه الأثناء السبب الرئيسي لحدوث الرعاف ( ضبط الضغط الشرياني , تعديل الجرعات المميعة,....) وفي هذه الحالة يجرى دك أمامي لتأمين ثبات </a:t>
            </a:r>
            <a:r>
              <a:rPr lang="ar-SY" sz="2400" dirty="0" err="1" smtClean="0"/>
              <a:t>القثطرة</a:t>
            </a:r>
            <a:r>
              <a:rPr lang="ar-SY" sz="2400" dirty="0" smtClean="0"/>
              <a:t> الخلفي </a:t>
            </a:r>
          </a:p>
          <a:p>
            <a:r>
              <a:rPr lang="ar-SY" sz="2400" dirty="0" smtClean="0"/>
              <a:t>أو تستخدم قطعة من الشاش بدل البالون بشكل كتلة يتناسب حجمها </a:t>
            </a:r>
            <a:r>
              <a:rPr lang="ar-SY" sz="2400" dirty="0" err="1" smtClean="0"/>
              <a:t>مح</a:t>
            </a:r>
            <a:r>
              <a:rPr lang="ar-SY" sz="2400" dirty="0" smtClean="0"/>
              <a:t> حجم البلعوم الأنفي المراد دكه </a:t>
            </a:r>
          </a:p>
          <a:p>
            <a:r>
              <a:rPr lang="ar-SY" sz="2400" dirty="0" smtClean="0"/>
              <a:t>إجراء الدك الخلفي مؤلم للمريض إذا لم يجرى تحت التخدير العام وكذلك هو مزعج طيلة بقائه في البلعوم الأنفي لذلك لا يتم اللجوء إليه إلا عند الضرورة </a:t>
            </a:r>
            <a:r>
              <a:rPr lang="ar-SY" sz="2400" dirty="0" err="1" smtClean="0"/>
              <a:t>و</a:t>
            </a:r>
            <a:r>
              <a:rPr lang="ar-SY" sz="2400" dirty="0" smtClean="0"/>
              <a:t> تحديد الحالات التي يمكن أن يفيد </a:t>
            </a:r>
            <a:r>
              <a:rPr lang="ar-SY" sz="2400" dirty="0" err="1" smtClean="0"/>
              <a:t>بها</a:t>
            </a:r>
            <a:r>
              <a:rPr lang="ar-SY" sz="2400" dirty="0" smtClean="0"/>
              <a:t> </a:t>
            </a:r>
          </a:p>
          <a:p>
            <a:r>
              <a:rPr lang="ar-SY" sz="2400" dirty="0" smtClean="0"/>
              <a:t>يجب إعطاء الصادات الحيوية لمنع حدوث إنتان ثانوي </a:t>
            </a:r>
            <a:endParaRPr lang="ar-SY"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Y" dirty="0" smtClean="0"/>
              <a:t>الدك الخلفي</a:t>
            </a:r>
            <a:endParaRPr lang="ar-SY" dirty="0"/>
          </a:p>
        </p:txBody>
      </p:sp>
      <p:sp>
        <p:nvSpPr>
          <p:cNvPr id="4" name="عنصر نائب للنص 3"/>
          <p:cNvSpPr>
            <a:spLocks noGrp="1"/>
          </p:cNvSpPr>
          <p:nvPr>
            <p:ph type="body" sz="half" idx="2"/>
          </p:nvPr>
        </p:nvSpPr>
        <p:spPr/>
        <p:txBody>
          <a:bodyPr/>
          <a:lstStyle/>
          <a:p>
            <a:endParaRPr lang="ar-SY"/>
          </a:p>
        </p:txBody>
      </p:sp>
      <p:pic>
        <p:nvPicPr>
          <p:cNvPr id="1026" name="Picture 2"/>
          <p:cNvPicPr>
            <a:picLocks noGrp="1" noChangeAspect="1" noChangeArrowheads="1"/>
          </p:cNvPicPr>
          <p:nvPr>
            <p:ph type="pic" idx="1"/>
          </p:nvPr>
        </p:nvPicPr>
        <p:blipFill>
          <a:blip r:embed="rId2"/>
          <a:srcRect t="8573" b="8573"/>
          <a:stretch>
            <a:fillRect/>
          </a:stretch>
        </p:blipFill>
        <p:spPr bwMode="auto">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1285916" y="2857496"/>
            <a:ext cx="500066" cy="285752"/>
          </a:xfrm>
        </p:spPr>
        <p:txBody>
          <a:bodyPr>
            <a:normAutofit fontScale="90000"/>
          </a:bodyPr>
          <a:lstStyle/>
          <a:p>
            <a:endParaRPr lang="ar-SY" dirty="0"/>
          </a:p>
        </p:txBody>
      </p:sp>
      <p:sp>
        <p:nvSpPr>
          <p:cNvPr id="3" name="عنوان فرعي 2"/>
          <p:cNvSpPr>
            <a:spLocks noGrp="1"/>
          </p:cNvSpPr>
          <p:nvPr>
            <p:ph type="subTitle" idx="1"/>
          </p:nvPr>
        </p:nvSpPr>
        <p:spPr>
          <a:xfrm>
            <a:off x="214282" y="214290"/>
            <a:ext cx="8715436" cy="6357982"/>
          </a:xfrm>
        </p:spPr>
        <p:txBody>
          <a:bodyPr/>
          <a:lstStyle/>
          <a:p>
            <a:pPr algn="r"/>
            <a:r>
              <a:rPr lang="ar-SY" b="1" i="1" dirty="0" smtClean="0">
                <a:solidFill>
                  <a:schemeClr val="tx1"/>
                </a:solidFill>
              </a:rPr>
              <a:t>التدبير الوقائي الشافي:</a:t>
            </a:r>
          </a:p>
          <a:p>
            <a:pPr algn="r"/>
            <a:r>
              <a:rPr lang="ar-SY" sz="2400" dirty="0" smtClean="0">
                <a:solidFill>
                  <a:schemeClr val="tx1"/>
                </a:solidFill>
              </a:rPr>
              <a:t>وتطبق هذه المعالجة عندما تفضل الوسائل الفورية في إيقاف الرعاف أو عند تكرره وهي :</a:t>
            </a:r>
          </a:p>
          <a:p>
            <a:pPr algn="r"/>
            <a:r>
              <a:rPr lang="ar-SY" sz="2400" b="1" dirty="0" smtClean="0">
                <a:solidFill>
                  <a:schemeClr val="tx1"/>
                </a:solidFill>
              </a:rPr>
              <a:t>كي الأوعية النازفة : </a:t>
            </a:r>
            <a:r>
              <a:rPr lang="ar-SY" sz="2400" dirty="0" err="1" smtClean="0">
                <a:solidFill>
                  <a:schemeClr val="tx1"/>
                </a:solidFill>
              </a:rPr>
              <a:t>نترات</a:t>
            </a:r>
            <a:r>
              <a:rPr lang="ar-SY" sz="2400" dirty="0" smtClean="0">
                <a:solidFill>
                  <a:schemeClr val="tx1"/>
                </a:solidFill>
              </a:rPr>
              <a:t> الفضة</a:t>
            </a:r>
          </a:p>
          <a:p>
            <a:pPr algn="r"/>
            <a:r>
              <a:rPr lang="ar-SY" sz="2400" b="1" i="1" dirty="0" smtClean="0">
                <a:solidFill>
                  <a:schemeClr val="tx1"/>
                </a:solidFill>
              </a:rPr>
              <a:t>الربط الشرياني : </a:t>
            </a:r>
            <a:r>
              <a:rPr lang="ar-SY" sz="2400" dirty="0" smtClean="0">
                <a:solidFill>
                  <a:schemeClr val="tx1"/>
                </a:solidFill>
              </a:rPr>
              <a:t>في حال النزف الشديد المتكرر</a:t>
            </a:r>
            <a:r>
              <a:rPr lang="ar-SY" b="1" i="1" dirty="0" smtClean="0">
                <a:solidFill>
                  <a:schemeClr val="tx1"/>
                </a:solidFill>
              </a:rPr>
              <a:t> </a:t>
            </a:r>
            <a:r>
              <a:rPr lang="ar-SY" sz="2400" dirty="0" smtClean="0">
                <a:solidFill>
                  <a:schemeClr val="tx1"/>
                </a:solidFill>
              </a:rPr>
              <a:t>حيث يتم ربط الشريان </a:t>
            </a:r>
            <a:r>
              <a:rPr lang="ar-SY" sz="2400" dirty="0" err="1" smtClean="0">
                <a:solidFill>
                  <a:schemeClr val="tx1"/>
                </a:solidFill>
              </a:rPr>
              <a:t>السباتي</a:t>
            </a:r>
            <a:r>
              <a:rPr lang="ar-SY" sz="2400" dirty="0" smtClean="0">
                <a:solidFill>
                  <a:schemeClr val="tx1"/>
                </a:solidFill>
              </a:rPr>
              <a:t> الظاهر أو الفكي الباطن أو الشرايين </a:t>
            </a:r>
            <a:r>
              <a:rPr lang="ar-SY" sz="2400" dirty="0" err="1" smtClean="0">
                <a:solidFill>
                  <a:schemeClr val="tx1"/>
                </a:solidFill>
              </a:rPr>
              <a:t>الغربالية</a:t>
            </a:r>
            <a:r>
              <a:rPr lang="ar-SY" sz="2400" dirty="0" smtClean="0">
                <a:solidFill>
                  <a:schemeClr val="tx1"/>
                </a:solidFill>
              </a:rPr>
              <a:t> حسب الوعاء النازف </a:t>
            </a:r>
          </a:p>
          <a:p>
            <a:pPr algn="r"/>
            <a:r>
              <a:rPr lang="ar-SY" sz="2400" b="1" dirty="0" smtClean="0">
                <a:solidFill>
                  <a:schemeClr val="tx1"/>
                </a:solidFill>
              </a:rPr>
              <a:t>نقل الدم </a:t>
            </a:r>
            <a:r>
              <a:rPr lang="ar-SY" sz="2400" dirty="0" smtClean="0">
                <a:solidFill>
                  <a:schemeClr val="tx1"/>
                </a:solidFill>
              </a:rPr>
              <a:t>: وهو ضروري في حالات نقص الدم الشديد الذي يؤدي إلى أعراض صدمة </a:t>
            </a:r>
            <a:r>
              <a:rPr lang="ar-SY" sz="2400" dirty="0" err="1" smtClean="0">
                <a:solidFill>
                  <a:schemeClr val="tx1"/>
                </a:solidFill>
              </a:rPr>
              <a:t>نزفية</a:t>
            </a:r>
            <a:r>
              <a:rPr lang="ar-SY" sz="2400" dirty="0" smtClean="0">
                <a:solidFill>
                  <a:schemeClr val="tx1"/>
                </a:solidFill>
              </a:rPr>
              <a:t> وفي داء </a:t>
            </a:r>
            <a:r>
              <a:rPr lang="ar-SY" sz="2400" dirty="0" err="1" smtClean="0">
                <a:solidFill>
                  <a:schemeClr val="tx1"/>
                </a:solidFill>
              </a:rPr>
              <a:t>أوسلر</a:t>
            </a:r>
            <a:r>
              <a:rPr lang="ar-SY" sz="2400" dirty="0" smtClean="0">
                <a:solidFill>
                  <a:schemeClr val="tx1"/>
                </a:solidFill>
              </a:rPr>
              <a:t> ويبر يفيد استئصال الغشاء المخاطي ووضع طعم جلدي رقيق بدل منه </a:t>
            </a:r>
          </a:p>
          <a:p>
            <a:pPr algn="r"/>
            <a:r>
              <a:rPr lang="ar-SY" sz="2400" i="1" u="sng" dirty="0" smtClean="0">
                <a:solidFill>
                  <a:schemeClr val="tx1"/>
                </a:solidFill>
              </a:rPr>
              <a:t>إذا فشلت كل الحلول السابقة نلجأ إلى تصميم الأوعية و هي الحل النهائي </a:t>
            </a:r>
            <a:endParaRPr lang="ar-SY" i="1" u="sng" dirty="0" smtClean="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839</TotalTime>
  <Words>2810</Words>
  <Application>Microsoft Office PowerPoint</Application>
  <PresentationFormat>عرض على الشاشة (3:4)‏</PresentationFormat>
  <Paragraphs>223</Paragraphs>
  <Slides>32</Slides>
  <Notes>0</Notes>
  <HiddenSlides>0</HiddenSlides>
  <MMClips>0</MMClips>
  <ScaleCrop>false</ScaleCrop>
  <HeadingPairs>
    <vt:vector size="4" baseType="variant">
      <vt:variant>
        <vt:lpstr>سمة</vt:lpstr>
      </vt:variant>
      <vt:variant>
        <vt:i4>1</vt:i4>
      </vt:variant>
      <vt:variant>
        <vt:lpstr>عناوين الشرائح</vt:lpstr>
      </vt:variant>
      <vt:variant>
        <vt:i4>32</vt:i4>
      </vt:variant>
    </vt:vector>
  </HeadingPairs>
  <TitlesOfParts>
    <vt:vector size="33" baseType="lpstr">
      <vt:lpstr>سمة Office</vt:lpstr>
      <vt:lpstr>أمراض الأنف </vt:lpstr>
      <vt:lpstr>أسبابه</vt:lpstr>
      <vt:lpstr>الشريحة 3</vt:lpstr>
      <vt:lpstr>الشريحة 4</vt:lpstr>
      <vt:lpstr>المعالجة</vt:lpstr>
      <vt:lpstr>الشريحة 6</vt:lpstr>
      <vt:lpstr>الشريحة 7</vt:lpstr>
      <vt:lpstr>الدك الخلفي</vt:lpstr>
      <vt:lpstr>الشريحة 9</vt:lpstr>
      <vt:lpstr>الأجسام الأجنبية في الأنف</vt:lpstr>
      <vt:lpstr>حصيات الأنفRHINOLITH</vt:lpstr>
      <vt:lpstr>انحراف الوترةٍseptal deviation </vt:lpstr>
      <vt:lpstr>انحراف الوترة</vt:lpstr>
      <vt:lpstr>كسور الأنف</vt:lpstr>
      <vt:lpstr>كسور الأنف</vt:lpstr>
      <vt:lpstr>كسور الأنف</vt:lpstr>
      <vt:lpstr>الورم الدموي في الوترةseptal haematoma</vt:lpstr>
      <vt:lpstr>خراج الوترة </vt:lpstr>
      <vt:lpstr>التهاب دهليز الأنف</vt:lpstr>
      <vt:lpstr>ضخامة الأنف الدهنيةRhinophyma</vt:lpstr>
      <vt:lpstr>التهابات الأنف</vt:lpstr>
      <vt:lpstr>التهاب الأنف التحسسي Allergic Rhinitis</vt:lpstr>
      <vt:lpstr>التهاب الأنف التحسسي </vt:lpstr>
      <vt:lpstr>البوليبات الأنفية </vt:lpstr>
      <vt:lpstr>البوليبات الأنفية</vt:lpstr>
      <vt:lpstr>البوليب الغاري</vt:lpstr>
      <vt:lpstr>التهاب الأنف الوعائي الحركي Vasomotor Rhinitis</vt:lpstr>
      <vt:lpstr>التهاب الأنف الضموريAtrophic Rhinitis</vt:lpstr>
      <vt:lpstr>انسداد الأنف الخلفي Choanal Atresia</vt:lpstr>
      <vt:lpstr>سيلان الأنف وحيد الجانب </vt:lpstr>
      <vt:lpstr>ضخامة القرينات </vt:lpstr>
      <vt:lpstr>التهاب الأنف الدوائي</vt:lpstr>
    </vt:vector>
  </TitlesOfParts>
  <Company>By DR.Ahmed Saker 2o1O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أمراض الأنف </dc:title>
  <dc:creator>ALI SAHIUNY</dc:creator>
  <cp:lastModifiedBy>حسين</cp:lastModifiedBy>
  <cp:revision>34</cp:revision>
  <dcterms:created xsi:type="dcterms:W3CDTF">2017-03-24T12:26:46Z</dcterms:created>
  <dcterms:modified xsi:type="dcterms:W3CDTF">2017-09-29T15:33:17Z</dcterms:modified>
</cp:coreProperties>
</file>