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3" r:id="rId31"/>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3E4E2E7-E78F-4F7F-B4C9-5E379A01C7E2}" type="datetimeFigureOut">
              <a:rPr lang="ar-SA" smtClean="0"/>
              <a:pPr/>
              <a:t>01/11/1439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EEF44B2-17BB-4036-A634-ACADD7B48E9C}"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smtClean="0"/>
          </a:p>
          <a:p>
            <a:endParaRPr lang="ar-SA"/>
          </a:p>
        </p:txBody>
      </p:sp>
      <p:sp>
        <p:nvSpPr>
          <p:cNvPr id="4" name="عنصر نائب لرقم الشريحة 3"/>
          <p:cNvSpPr>
            <a:spLocks noGrp="1"/>
          </p:cNvSpPr>
          <p:nvPr>
            <p:ph type="sldNum" sz="quarter" idx="10"/>
          </p:nvPr>
        </p:nvSpPr>
        <p:spPr/>
        <p:txBody>
          <a:bodyPr/>
          <a:lstStyle/>
          <a:p>
            <a:fld id="{2EEF44B2-17BB-4036-A634-ACADD7B48E9C}" type="slidenum">
              <a:rPr lang="ar-SA" smtClean="0"/>
              <a:pPr/>
              <a:t>25</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7E009014-EF72-4794-97D4-42731C0E3AE4}" type="datetimeFigureOut">
              <a:rPr lang="ar-SY" smtClean="0"/>
              <a:pPr/>
              <a:t>11/01/1439</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F1724078-9C41-46A4-A0F1-30712C779138}" type="slidenum">
              <a:rPr lang="ar-SY" smtClean="0"/>
              <a:pPr/>
              <a:t>‹#›</a:t>
            </a:fld>
            <a:endParaRPr lang="ar-S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7E009014-EF72-4794-97D4-42731C0E3AE4}" type="datetimeFigureOut">
              <a:rPr lang="ar-SY" smtClean="0"/>
              <a:pPr/>
              <a:t>11/01/1439</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F1724078-9C41-46A4-A0F1-30712C779138}" type="slidenum">
              <a:rPr lang="ar-SY" smtClean="0"/>
              <a:pPr/>
              <a:t>‹#›</a:t>
            </a:fld>
            <a:endParaRPr lang="ar-S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7E009014-EF72-4794-97D4-42731C0E3AE4}" type="datetimeFigureOut">
              <a:rPr lang="ar-SY" smtClean="0"/>
              <a:pPr/>
              <a:t>11/01/1439</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F1724078-9C41-46A4-A0F1-30712C779138}" type="slidenum">
              <a:rPr lang="ar-SY" smtClean="0"/>
              <a:pPr/>
              <a:t>‹#›</a:t>
            </a:fld>
            <a:endParaRPr lang="ar-S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7E009014-EF72-4794-97D4-42731C0E3AE4}" type="datetimeFigureOut">
              <a:rPr lang="ar-SY" smtClean="0"/>
              <a:pPr/>
              <a:t>11/01/1439</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F1724078-9C41-46A4-A0F1-30712C779138}" type="slidenum">
              <a:rPr lang="ar-SY" smtClean="0"/>
              <a:pPr/>
              <a:t>‹#›</a:t>
            </a:fld>
            <a:endParaRPr lang="ar-S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E009014-EF72-4794-97D4-42731C0E3AE4}" type="datetimeFigureOut">
              <a:rPr lang="ar-SY" smtClean="0"/>
              <a:pPr/>
              <a:t>11/01/1439</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F1724078-9C41-46A4-A0F1-30712C779138}" type="slidenum">
              <a:rPr lang="ar-SY" smtClean="0"/>
              <a:pPr/>
              <a:t>‹#›</a:t>
            </a:fld>
            <a:endParaRPr lang="ar-S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fld id="{7E009014-EF72-4794-97D4-42731C0E3AE4}" type="datetimeFigureOut">
              <a:rPr lang="ar-SY" smtClean="0"/>
              <a:pPr/>
              <a:t>11/01/1439</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F1724078-9C41-46A4-A0F1-30712C779138}" type="slidenum">
              <a:rPr lang="ar-SY" smtClean="0"/>
              <a:pPr/>
              <a:t>‹#›</a:t>
            </a:fld>
            <a:endParaRPr lang="ar-S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fld id="{7E009014-EF72-4794-97D4-42731C0E3AE4}" type="datetimeFigureOut">
              <a:rPr lang="ar-SY" smtClean="0"/>
              <a:pPr/>
              <a:t>11/01/1439</a:t>
            </a:fld>
            <a:endParaRPr lang="ar-SY"/>
          </a:p>
        </p:txBody>
      </p:sp>
      <p:sp>
        <p:nvSpPr>
          <p:cNvPr id="8" name="عنصر نائب للتذييل 7"/>
          <p:cNvSpPr>
            <a:spLocks noGrp="1"/>
          </p:cNvSpPr>
          <p:nvPr>
            <p:ph type="ftr" sz="quarter" idx="11"/>
          </p:nvPr>
        </p:nvSpPr>
        <p:spPr/>
        <p:txBody>
          <a:bodyPr/>
          <a:lstStyle/>
          <a:p>
            <a:endParaRPr lang="ar-SY"/>
          </a:p>
        </p:txBody>
      </p:sp>
      <p:sp>
        <p:nvSpPr>
          <p:cNvPr id="9" name="عنصر نائب لرقم الشريحة 8"/>
          <p:cNvSpPr>
            <a:spLocks noGrp="1"/>
          </p:cNvSpPr>
          <p:nvPr>
            <p:ph type="sldNum" sz="quarter" idx="12"/>
          </p:nvPr>
        </p:nvSpPr>
        <p:spPr/>
        <p:txBody>
          <a:bodyPr/>
          <a:lstStyle/>
          <a:p>
            <a:fld id="{F1724078-9C41-46A4-A0F1-30712C779138}" type="slidenum">
              <a:rPr lang="ar-SY" smtClean="0"/>
              <a:pPr/>
              <a:t>‹#›</a:t>
            </a:fld>
            <a:endParaRPr lang="ar-S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7E009014-EF72-4794-97D4-42731C0E3AE4}" type="datetimeFigureOut">
              <a:rPr lang="ar-SY" smtClean="0"/>
              <a:pPr/>
              <a:t>11/01/1439</a:t>
            </a:fld>
            <a:endParaRPr lang="ar-SY"/>
          </a:p>
        </p:txBody>
      </p:sp>
      <p:sp>
        <p:nvSpPr>
          <p:cNvPr id="4" name="عنصر نائب للتذييل 3"/>
          <p:cNvSpPr>
            <a:spLocks noGrp="1"/>
          </p:cNvSpPr>
          <p:nvPr>
            <p:ph type="ftr" sz="quarter" idx="11"/>
          </p:nvPr>
        </p:nvSpPr>
        <p:spPr/>
        <p:txBody>
          <a:bodyPr/>
          <a:lstStyle/>
          <a:p>
            <a:endParaRPr lang="ar-SY"/>
          </a:p>
        </p:txBody>
      </p:sp>
      <p:sp>
        <p:nvSpPr>
          <p:cNvPr id="5" name="عنصر نائب لرقم الشريحة 4"/>
          <p:cNvSpPr>
            <a:spLocks noGrp="1"/>
          </p:cNvSpPr>
          <p:nvPr>
            <p:ph type="sldNum" sz="quarter" idx="12"/>
          </p:nvPr>
        </p:nvSpPr>
        <p:spPr/>
        <p:txBody>
          <a:bodyPr/>
          <a:lstStyle/>
          <a:p>
            <a:fld id="{F1724078-9C41-46A4-A0F1-30712C779138}" type="slidenum">
              <a:rPr lang="ar-SY" smtClean="0"/>
              <a:pPr/>
              <a:t>‹#›</a:t>
            </a:fld>
            <a:endParaRPr lang="ar-S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E009014-EF72-4794-97D4-42731C0E3AE4}" type="datetimeFigureOut">
              <a:rPr lang="ar-SY" smtClean="0"/>
              <a:pPr/>
              <a:t>11/01/1439</a:t>
            </a:fld>
            <a:endParaRPr lang="ar-SY"/>
          </a:p>
        </p:txBody>
      </p:sp>
      <p:sp>
        <p:nvSpPr>
          <p:cNvPr id="3" name="عنصر نائب للتذييل 2"/>
          <p:cNvSpPr>
            <a:spLocks noGrp="1"/>
          </p:cNvSpPr>
          <p:nvPr>
            <p:ph type="ftr" sz="quarter" idx="11"/>
          </p:nvPr>
        </p:nvSpPr>
        <p:spPr/>
        <p:txBody>
          <a:bodyPr/>
          <a:lstStyle/>
          <a:p>
            <a:endParaRPr lang="ar-SY"/>
          </a:p>
        </p:txBody>
      </p:sp>
      <p:sp>
        <p:nvSpPr>
          <p:cNvPr id="4" name="عنصر نائب لرقم الشريحة 3"/>
          <p:cNvSpPr>
            <a:spLocks noGrp="1"/>
          </p:cNvSpPr>
          <p:nvPr>
            <p:ph type="sldNum" sz="quarter" idx="12"/>
          </p:nvPr>
        </p:nvSpPr>
        <p:spPr/>
        <p:txBody>
          <a:bodyPr/>
          <a:lstStyle/>
          <a:p>
            <a:fld id="{F1724078-9C41-46A4-A0F1-30712C779138}" type="slidenum">
              <a:rPr lang="ar-SY" smtClean="0"/>
              <a:pPr/>
              <a:t>‹#›</a:t>
            </a:fld>
            <a:endParaRPr lang="ar-S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E009014-EF72-4794-97D4-42731C0E3AE4}" type="datetimeFigureOut">
              <a:rPr lang="ar-SY" smtClean="0"/>
              <a:pPr/>
              <a:t>11/01/1439</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F1724078-9C41-46A4-A0F1-30712C779138}" type="slidenum">
              <a:rPr lang="ar-SY" smtClean="0"/>
              <a:pPr/>
              <a:t>‹#›</a:t>
            </a:fld>
            <a:endParaRPr lang="ar-S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E009014-EF72-4794-97D4-42731C0E3AE4}" type="datetimeFigureOut">
              <a:rPr lang="ar-SY" smtClean="0"/>
              <a:pPr/>
              <a:t>11/01/1439</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F1724078-9C41-46A4-A0F1-30712C779138}" type="slidenum">
              <a:rPr lang="ar-SY" smtClean="0"/>
              <a:pPr/>
              <a:t>‹#›</a:t>
            </a:fld>
            <a:endParaRPr lang="ar-S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E009014-EF72-4794-97D4-42731C0E3AE4}" type="datetimeFigureOut">
              <a:rPr lang="ar-SY" smtClean="0"/>
              <a:pPr/>
              <a:t>11/01/1439</a:t>
            </a:fld>
            <a:endParaRPr lang="ar-SY"/>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1724078-9C41-46A4-A0F1-30712C779138}" type="slidenum">
              <a:rPr lang="ar-SY" smtClean="0"/>
              <a:pPr/>
              <a:t>‹#›</a:t>
            </a:fld>
            <a:endParaRPr lang="ar-S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2910" y="0"/>
            <a:ext cx="7772400" cy="1470025"/>
          </a:xfrm>
        </p:spPr>
        <p:txBody>
          <a:bodyPr/>
          <a:lstStyle/>
          <a:p>
            <a:r>
              <a:rPr lang="ar-SY" dirty="0" smtClean="0"/>
              <a:t>الجيوب الأنفية</a:t>
            </a:r>
            <a:endParaRPr lang="ar-SY" dirty="0"/>
          </a:p>
        </p:txBody>
      </p:sp>
      <p:sp>
        <p:nvSpPr>
          <p:cNvPr id="3" name="عنوان فرعي 2"/>
          <p:cNvSpPr>
            <a:spLocks noGrp="1"/>
          </p:cNvSpPr>
          <p:nvPr>
            <p:ph type="subTitle" idx="1"/>
          </p:nvPr>
        </p:nvSpPr>
        <p:spPr>
          <a:xfrm>
            <a:off x="2743200" y="1357274"/>
            <a:ext cx="6400800" cy="5500726"/>
          </a:xfrm>
        </p:spPr>
        <p:txBody>
          <a:bodyPr>
            <a:normAutofit/>
          </a:bodyPr>
          <a:lstStyle/>
          <a:p>
            <a:r>
              <a:rPr lang="ar-SY" sz="2400" dirty="0" smtClean="0">
                <a:solidFill>
                  <a:schemeClr val="tx1"/>
                </a:solidFill>
              </a:rPr>
              <a:t>عبارة عن أجواف هوائية توجد في عظام معينة بالوجه </a:t>
            </a:r>
            <a:r>
              <a:rPr lang="ar-SY" sz="2400" dirty="0" err="1" smtClean="0">
                <a:solidFill>
                  <a:schemeClr val="tx1"/>
                </a:solidFill>
              </a:rPr>
              <a:t>و</a:t>
            </a:r>
            <a:r>
              <a:rPr lang="ar-SY" sz="2400" dirty="0" smtClean="0">
                <a:solidFill>
                  <a:schemeClr val="tx1"/>
                </a:solidFill>
              </a:rPr>
              <a:t> تسمى باسمها </a:t>
            </a:r>
            <a:r>
              <a:rPr lang="ar-SY" sz="2400" dirty="0" err="1" smtClean="0">
                <a:solidFill>
                  <a:schemeClr val="tx1"/>
                </a:solidFill>
              </a:rPr>
              <a:t>و</a:t>
            </a:r>
            <a:r>
              <a:rPr lang="ar-SY" sz="2400" dirty="0" smtClean="0">
                <a:solidFill>
                  <a:schemeClr val="tx1"/>
                </a:solidFill>
              </a:rPr>
              <a:t> وهي 4 في كل جانب من الأنف </a:t>
            </a:r>
          </a:p>
          <a:p>
            <a:r>
              <a:rPr lang="ar-SY" sz="2400" dirty="0" smtClean="0">
                <a:solidFill>
                  <a:schemeClr val="tx1"/>
                </a:solidFill>
              </a:rPr>
              <a:t>وهي:</a:t>
            </a:r>
          </a:p>
          <a:p>
            <a:pPr algn="r"/>
            <a:r>
              <a:rPr lang="ar-SY" sz="2400" dirty="0" smtClean="0">
                <a:solidFill>
                  <a:schemeClr val="tx1"/>
                </a:solidFill>
              </a:rPr>
              <a:t>الجيب الفكي – الخلايا </a:t>
            </a:r>
            <a:r>
              <a:rPr lang="ar-SY" sz="2400" dirty="0" err="1" smtClean="0">
                <a:solidFill>
                  <a:schemeClr val="tx1"/>
                </a:solidFill>
              </a:rPr>
              <a:t>الغربالية</a:t>
            </a:r>
            <a:r>
              <a:rPr lang="ar-SY" sz="2400" dirty="0" smtClean="0">
                <a:solidFill>
                  <a:schemeClr val="tx1"/>
                </a:solidFill>
              </a:rPr>
              <a:t> – الجيب </a:t>
            </a:r>
            <a:r>
              <a:rPr lang="ar-SY" sz="2400" dirty="0" err="1" smtClean="0">
                <a:solidFill>
                  <a:schemeClr val="tx1"/>
                </a:solidFill>
              </a:rPr>
              <a:t>الجبهي</a:t>
            </a:r>
            <a:r>
              <a:rPr lang="ar-SY" sz="2400" dirty="0" smtClean="0">
                <a:solidFill>
                  <a:schemeClr val="tx1"/>
                </a:solidFill>
              </a:rPr>
              <a:t> – الجيب الوتدي </a:t>
            </a:r>
          </a:p>
          <a:p>
            <a:pPr algn="r"/>
            <a:r>
              <a:rPr lang="ar-SY" sz="2400" dirty="0" smtClean="0">
                <a:solidFill>
                  <a:schemeClr val="tx1"/>
                </a:solidFill>
              </a:rPr>
              <a:t>وتقسم إلى مجموعتين :</a:t>
            </a:r>
          </a:p>
          <a:p>
            <a:pPr algn="r"/>
            <a:r>
              <a:rPr lang="ar-SY" sz="2400" b="1" dirty="0" smtClean="0">
                <a:solidFill>
                  <a:schemeClr val="tx1"/>
                </a:solidFill>
              </a:rPr>
              <a:t>المجموعة الأمامية:</a:t>
            </a:r>
            <a:r>
              <a:rPr lang="ar-SY" sz="2400" dirty="0" smtClean="0">
                <a:solidFill>
                  <a:schemeClr val="tx1"/>
                </a:solidFill>
              </a:rPr>
              <a:t> وتتألف من الجيب الفكي </a:t>
            </a:r>
            <a:r>
              <a:rPr lang="ar-SY" sz="2400" dirty="0" err="1" smtClean="0">
                <a:solidFill>
                  <a:schemeClr val="tx1"/>
                </a:solidFill>
              </a:rPr>
              <a:t>و</a:t>
            </a:r>
            <a:r>
              <a:rPr lang="ar-SY" sz="2400" dirty="0" smtClean="0">
                <a:solidFill>
                  <a:schemeClr val="tx1"/>
                </a:solidFill>
              </a:rPr>
              <a:t> الجيب </a:t>
            </a:r>
            <a:r>
              <a:rPr lang="ar-SY" sz="2400" dirty="0" err="1" smtClean="0">
                <a:solidFill>
                  <a:schemeClr val="tx1"/>
                </a:solidFill>
              </a:rPr>
              <a:t>الجبهي</a:t>
            </a:r>
            <a:r>
              <a:rPr lang="ar-SY" sz="2400" dirty="0" smtClean="0">
                <a:solidFill>
                  <a:schemeClr val="tx1"/>
                </a:solidFill>
              </a:rPr>
              <a:t> و الخلايا </a:t>
            </a:r>
            <a:r>
              <a:rPr lang="ar-SY" sz="2400" dirty="0" err="1" smtClean="0">
                <a:solidFill>
                  <a:schemeClr val="tx1"/>
                </a:solidFill>
              </a:rPr>
              <a:t>الغربالية</a:t>
            </a:r>
            <a:r>
              <a:rPr lang="ar-SY" sz="2400" dirty="0" smtClean="0">
                <a:solidFill>
                  <a:schemeClr val="tx1"/>
                </a:solidFill>
              </a:rPr>
              <a:t> الأمامية وهي تنزح باتجاه </a:t>
            </a:r>
            <a:r>
              <a:rPr lang="ar-SY" sz="2400" dirty="0" err="1" smtClean="0">
                <a:solidFill>
                  <a:schemeClr val="tx1"/>
                </a:solidFill>
              </a:rPr>
              <a:t>الصماخ</a:t>
            </a:r>
            <a:r>
              <a:rPr lang="ar-SY" sz="2400" dirty="0" smtClean="0">
                <a:solidFill>
                  <a:schemeClr val="tx1"/>
                </a:solidFill>
              </a:rPr>
              <a:t> الأوسط</a:t>
            </a:r>
          </a:p>
          <a:p>
            <a:pPr algn="r"/>
            <a:r>
              <a:rPr lang="ar-SY" sz="2400" b="1" dirty="0" smtClean="0">
                <a:solidFill>
                  <a:schemeClr val="tx1"/>
                </a:solidFill>
              </a:rPr>
              <a:t>المجموعة الخلفية:</a:t>
            </a:r>
            <a:r>
              <a:rPr lang="ar-SY" sz="2400" dirty="0" smtClean="0">
                <a:solidFill>
                  <a:schemeClr val="tx1"/>
                </a:solidFill>
              </a:rPr>
              <a:t>تتألف من الجيب الوتدي </a:t>
            </a:r>
            <a:r>
              <a:rPr lang="ar-SY" sz="2400" dirty="0" err="1" smtClean="0">
                <a:solidFill>
                  <a:schemeClr val="tx1"/>
                </a:solidFill>
              </a:rPr>
              <a:t>و</a:t>
            </a:r>
            <a:r>
              <a:rPr lang="ar-SY" sz="2400" dirty="0" smtClean="0">
                <a:solidFill>
                  <a:schemeClr val="tx1"/>
                </a:solidFill>
              </a:rPr>
              <a:t> الخلايا </a:t>
            </a:r>
            <a:r>
              <a:rPr lang="ar-SY" sz="2400" dirty="0" err="1" smtClean="0">
                <a:solidFill>
                  <a:schemeClr val="tx1"/>
                </a:solidFill>
              </a:rPr>
              <a:t>الغربالية</a:t>
            </a:r>
            <a:r>
              <a:rPr lang="ar-SY" sz="2400" dirty="0" smtClean="0">
                <a:solidFill>
                  <a:schemeClr val="tx1"/>
                </a:solidFill>
              </a:rPr>
              <a:t> الخلفية </a:t>
            </a:r>
            <a:r>
              <a:rPr lang="ar-SY" sz="2400" dirty="0" err="1" smtClean="0">
                <a:solidFill>
                  <a:schemeClr val="tx1"/>
                </a:solidFill>
              </a:rPr>
              <a:t>و</a:t>
            </a:r>
            <a:r>
              <a:rPr lang="ar-SY" sz="2400" dirty="0" smtClean="0">
                <a:solidFill>
                  <a:schemeClr val="tx1"/>
                </a:solidFill>
              </a:rPr>
              <a:t> تفتح على </a:t>
            </a:r>
            <a:r>
              <a:rPr lang="ar-SY" sz="2400" dirty="0" err="1" smtClean="0">
                <a:solidFill>
                  <a:schemeClr val="tx1"/>
                </a:solidFill>
              </a:rPr>
              <a:t>الصماخ</a:t>
            </a:r>
            <a:r>
              <a:rPr lang="ar-SY" sz="2400" dirty="0" smtClean="0">
                <a:solidFill>
                  <a:schemeClr val="tx1"/>
                </a:solidFill>
              </a:rPr>
              <a:t> العلوي</a:t>
            </a:r>
            <a:endParaRPr lang="ar-SY" sz="2400" b="1" dirty="0" smtClean="0">
              <a:solidFill>
                <a:schemeClr val="tx1"/>
              </a:solidFill>
            </a:endParaRPr>
          </a:p>
          <a:p>
            <a:pPr algn="r"/>
            <a:r>
              <a:rPr lang="ar-SY" sz="2400" dirty="0" smtClean="0">
                <a:solidFill>
                  <a:schemeClr val="tx1"/>
                </a:solidFill>
              </a:rPr>
              <a:t> </a:t>
            </a:r>
            <a:endParaRPr lang="ar-SY" sz="2400"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0" y="642918"/>
            <a:ext cx="2857488" cy="5857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علاقة الجيوب مع  </a:t>
            </a:r>
            <a:r>
              <a:rPr lang="ar-SY" dirty="0" err="1" smtClean="0"/>
              <a:t>البنى</a:t>
            </a:r>
            <a:r>
              <a:rPr lang="ar-SY" dirty="0" smtClean="0"/>
              <a:t> المجاورة</a:t>
            </a:r>
            <a:endParaRPr lang="ar-SY" dirty="0"/>
          </a:p>
        </p:txBody>
      </p:sp>
      <p:sp>
        <p:nvSpPr>
          <p:cNvPr id="3" name="عنصر نائب للمحتوى 2"/>
          <p:cNvSpPr>
            <a:spLocks noGrp="1"/>
          </p:cNvSpPr>
          <p:nvPr>
            <p:ph idx="1"/>
          </p:nvPr>
        </p:nvSpPr>
        <p:spPr/>
        <p:txBody>
          <a:bodyPr>
            <a:normAutofit/>
          </a:bodyPr>
          <a:lstStyle/>
          <a:p>
            <a:pPr>
              <a:buNone/>
            </a:pPr>
            <a:r>
              <a:rPr lang="ar-SY" sz="2400" dirty="0" smtClean="0"/>
              <a:t>لكل جيب من الجيوب علاقة مع </a:t>
            </a:r>
            <a:r>
              <a:rPr lang="ar-SY" sz="2400" dirty="0" err="1" smtClean="0"/>
              <a:t>بنى</a:t>
            </a:r>
            <a:r>
              <a:rPr lang="ar-SY" sz="2400" dirty="0" smtClean="0"/>
              <a:t> هامة( جوف الحجاج – كرة العين – العصب البصري – </a:t>
            </a:r>
            <a:r>
              <a:rPr lang="ar-SY" sz="2400" dirty="0" err="1" smtClean="0"/>
              <a:t>السحايا</a:t>
            </a:r>
            <a:r>
              <a:rPr lang="ar-SY" sz="2400" dirty="0" smtClean="0"/>
              <a:t> – الشريان </a:t>
            </a:r>
            <a:r>
              <a:rPr lang="ar-SY" sz="2400" dirty="0" err="1" smtClean="0"/>
              <a:t>السباتي</a:t>
            </a:r>
            <a:r>
              <a:rPr lang="ar-SY" sz="2400" dirty="0" smtClean="0"/>
              <a:t> الباطن – </a:t>
            </a:r>
            <a:r>
              <a:rPr lang="ar-SY" sz="2400" dirty="0" err="1" smtClean="0"/>
              <a:t>النخامى</a:t>
            </a:r>
            <a:r>
              <a:rPr lang="ar-SY" sz="2400" dirty="0" smtClean="0"/>
              <a:t> – كيس الدمع والقناة الأنفية الدمعية) وبالتالي هذه </a:t>
            </a:r>
            <a:r>
              <a:rPr lang="ar-SY" sz="2400" dirty="0" err="1" smtClean="0"/>
              <a:t>البنى</a:t>
            </a:r>
            <a:r>
              <a:rPr lang="ar-SY" sz="2400" dirty="0" smtClean="0"/>
              <a:t> قد تصاب بالأمراض التي تصيب الجيوب </a:t>
            </a:r>
            <a:endParaRPr lang="ar-SY" sz="2400" dirty="0"/>
          </a:p>
        </p:txBody>
      </p:sp>
      <p:pic>
        <p:nvPicPr>
          <p:cNvPr id="4" name="صورة 3" descr="خهاتخخح.jpg"/>
          <p:cNvPicPr>
            <a:picLocks noChangeAspect="1"/>
          </p:cNvPicPr>
          <p:nvPr/>
        </p:nvPicPr>
        <p:blipFill>
          <a:blip r:embed="rId2"/>
          <a:stretch>
            <a:fillRect/>
          </a:stretch>
        </p:blipFill>
        <p:spPr>
          <a:xfrm>
            <a:off x="928662" y="3143248"/>
            <a:ext cx="3786214" cy="3371859"/>
          </a:xfrm>
          <a:prstGeom prst="rect">
            <a:avLst/>
          </a:prstGeom>
        </p:spPr>
      </p:pic>
      <p:pic>
        <p:nvPicPr>
          <p:cNvPr id="5" name="صورة 4" descr="220px-Blausen_0800_Sinusitis.png"/>
          <p:cNvPicPr>
            <a:picLocks noChangeAspect="1"/>
          </p:cNvPicPr>
          <p:nvPr/>
        </p:nvPicPr>
        <p:blipFill>
          <a:blip r:embed="rId3"/>
          <a:stretch>
            <a:fillRect/>
          </a:stretch>
        </p:blipFill>
        <p:spPr>
          <a:xfrm>
            <a:off x="4857752" y="3429000"/>
            <a:ext cx="4286248" cy="3429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dirty="0" smtClean="0"/>
              <a:t>أمراض الجيوب</a:t>
            </a:r>
            <a:br>
              <a:rPr lang="ar-SY" dirty="0" smtClean="0"/>
            </a:br>
            <a:endParaRPr lang="ar-SY" dirty="0"/>
          </a:p>
        </p:txBody>
      </p:sp>
      <p:sp>
        <p:nvSpPr>
          <p:cNvPr id="3" name="عنصر نائب للمحتوى 2"/>
          <p:cNvSpPr>
            <a:spLocks noGrp="1"/>
          </p:cNvSpPr>
          <p:nvPr>
            <p:ph idx="1"/>
          </p:nvPr>
        </p:nvSpPr>
        <p:spPr>
          <a:xfrm>
            <a:off x="457200" y="857232"/>
            <a:ext cx="8229600" cy="5268931"/>
          </a:xfrm>
        </p:spPr>
        <p:txBody>
          <a:bodyPr>
            <a:normAutofit fontScale="92500" lnSpcReduction="20000"/>
          </a:bodyPr>
          <a:lstStyle/>
          <a:p>
            <a:pPr>
              <a:buNone/>
            </a:pPr>
            <a:r>
              <a:rPr lang="ar-SY" sz="2400" b="1" i="1" dirty="0" smtClean="0"/>
              <a:t>الآلية المرضية :</a:t>
            </a:r>
          </a:p>
          <a:p>
            <a:pPr>
              <a:buNone/>
            </a:pPr>
            <a:r>
              <a:rPr lang="ar-SY" sz="2400" dirty="0" smtClean="0"/>
              <a:t>إن الغشاء المخاطي للجيوب هو استمرار للغشاء المخاطي الأنفي </a:t>
            </a:r>
          </a:p>
          <a:p>
            <a:pPr>
              <a:buNone/>
            </a:pPr>
            <a:r>
              <a:rPr lang="ar-SY" sz="2400" dirty="0" smtClean="0"/>
              <a:t>هناك عوامل تشريحية موضعية تهيئ لإصابة هذا الغشاء بالالتهاب وتكرار الالتهاب </a:t>
            </a:r>
            <a:r>
              <a:rPr lang="ar-SY" sz="2400" dirty="0" err="1" smtClean="0"/>
              <a:t>و</a:t>
            </a:r>
            <a:r>
              <a:rPr lang="ar-SY" sz="2400" dirty="0" smtClean="0"/>
              <a:t> استمراره مثال:</a:t>
            </a:r>
          </a:p>
          <a:p>
            <a:pPr>
              <a:buNone/>
            </a:pPr>
            <a:r>
              <a:rPr lang="ar-SY" sz="2400" dirty="0" smtClean="0"/>
              <a:t>1- العوامل المختلفة التي يمكن أن تؤدي إلى إعاقة السير الطبيعي للهواء أثناء التنفس أو سد الطريق الهوائي سد كامل مثل (انحراف </a:t>
            </a:r>
            <a:r>
              <a:rPr lang="ar-SY" sz="2400" dirty="0" err="1" smtClean="0"/>
              <a:t>الوترة</a:t>
            </a:r>
            <a:r>
              <a:rPr lang="ar-SY" sz="2400" dirty="0" smtClean="0"/>
              <a:t> – </a:t>
            </a:r>
            <a:r>
              <a:rPr lang="ar-SY" sz="2400" dirty="0" err="1" smtClean="0"/>
              <a:t>البوليبات</a:t>
            </a:r>
            <a:r>
              <a:rPr lang="ar-SY" sz="2400" dirty="0" smtClean="0"/>
              <a:t> الأنفية – التهاب الأنف </a:t>
            </a:r>
            <a:r>
              <a:rPr lang="ar-SY" sz="2400" dirty="0" err="1" smtClean="0"/>
              <a:t>التحسسي</a:t>
            </a:r>
            <a:r>
              <a:rPr lang="ar-SY" sz="2400" dirty="0" smtClean="0"/>
              <a:t> )</a:t>
            </a:r>
          </a:p>
          <a:p>
            <a:pPr>
              <a:buNone/>
            </a:pPr>
            <a:r>
              <a:rPr lang="ar-SY" sz="2400" dirty="0" smtClean="0"/>
              <a:t>- شذوذ تشريحي ( </a:t>
            </a:r>
            <a:r>
              <a:rPr lang="ar-SY" sz="2400" dirty="0" err="1" smtClean="0"/>
              <a:t>الصماخ</a:t>
            </a:r>
            <a:r>
              <a:rPr lang="ar-SY" sz="2400" dirty="0" smtClean="0"/>
              <a:t> المتوسط </a:t>
            </a:r>
            <a:r>
              <a:rPr lang="ar-SY" sz="2400" dirty="0" err="1" smtClean="0"/>
              <a:t>التناقضي</a:t>
            </a:r>
            <a:r>
              <a:rPr lang="ar-SY" sz="2400" dirty="0" smtClean="0"/>
              <a:t> – خلية </a:t>
            </a:r>
            <a:r>
              <a:rPr lang="ar-SY" sz="2400" dirty="0" err="1" smtClean="0"/>
              <a:t>هالر</a:t>
            </a:r>
            <a:r>
              <a:rPr lang="ar-SY" sz="2400" dirty="0" smtClean="0"/>
              <a:t> – تهوي القرين المتوسط) إذ أن إعاقة أو منع مرور الهواء يؤدي إلى </a:t>
            </a:r>
            <a:r>
              <a:rPr lang="ar-SY" sz="2400" dirty="0" err="1" smtClean="0"/>
              <a:t>ركودة</a:t>
            </a:r>
            <a:r>
              <a:rPr lang="ar-SY" sz="2400" dirty="0" smtClean="0"/>
              <a:t> في </a:t>
            </a:r>
            <a:r>
              <a:rPr lang="ar-SY" sz="2400" dirty="0" err="1" smtClean="0"/>
              <a:t>المفرزات</a:t>
            </a:r>
            <a:r>
              <a:rPr lang="ar-SY" sz="2400" dirty="0" smtClean="0"/>
              <a:t> و سهولة سطوة الإنتان </a:t>
            </a:r>
          </a:p>
          <a:p>
            <a:pPr>
              <a:buNone/>
            </a:pPr>
            <a:r>
              <a:rPr lang="ar-SY" sz="2400" dirty="0" smtClean="0"/>
              <a:t>2- كل ما يؤثر على نشاط الأهداب لما لعملها من أهمية في تنظيف الجيوب </a:t>
            </a:r>
            <a:r>
              <a:rPr lang="ar-SY" sz="2400" dirty="0" err="1" smtClean="0"/>
              <a:t>و</a:t>
            </a:r>
            <a:r>
              <a:rPr lang="ar-SY" sz="2400" dirty="0" smtClean="0"/>
              <a:t> الأنف</a:t>
            </a:r>
          </a:p>
          <a:p>
            <a:pPr>
              <a:buNone/>
            </a:pPr>
            <a:r>
              <a:rPr lang="ar-SY" sz="2400" dirty="0" smtClean="0"/>
              <a:t>(التدخين – متلازمة </a:t>
            </a:r>
            <a:r>
              <a:rPr lang="ar-SY" sz="2400" dirty="0" err="1" smtClean="0"/>
              <a:t>كارتاجنر</a:t>
            </a:r>
            <a:r>
              <a:rPr lang="ar-SY" sz="2400" dirty="0" smtClean="0"/>
              <a:t> – الأدوية الموضعية – الرشح </a:t>
            </a:r>
            <a:r>
              <a:rPr lang="ar-SY" sz="2400" dirty="0" err="1" smtClean="0"/>
              <a:t>و</a:t>
            </a:r>
            <a:r>
              <a:rPr lang="ar-SY" sz="2400" dirty="0" smtClean="0"/>
              <a:t> الأنفلونزا </a:t>
            </a:r>
          </a:p>
          <a:p>
            <a:pPr>
              <a:buNone/>
            </a:pPr>
            <a:r>
              <a:rPr lang="ar-SY" sz="2400" dirty="0" smtClean="0"/>
              <a:t>3- أنتان جذر أحد الأسنان التي تجاور الجيب الفكي </a:t>
            </a:r>
          </a:p>
          <a:p>
            <a:pPr>
              <a:buNone/>
            </a:pPr>
            <a:r>
              <a:rPr lang="ar-SY" sz="2400" dirty="0" smtClean="0"/>
              <a:t>4- السباحة والغطس</a:t>
            </a:r>
          </a:p>
          <a:p>
            <a:pPr>
              <a:buNone/>
            </a:pPr>
            <a:r>
              <a:rPr lang="ar-SY" sz="2400" dirty="0" smtClean="0"/>
              <a:t>5- كسور الجيوب </a:t>
            </a:r>
          </a:p>
          <a:p>
            <a:pPr>
              <a:buNone/>
            </a:pPr>
            <a:r>
              <a:rPr lang="ar-SY" sz="2400" dirty="0" smtClean="0"/>
              <a:t>6- أمراض ضعف المناعة والسكري </a:t>
            </a:r>
          </a:p>
          <a:p>
            <a:pPr>
              <a:buNone/>
            </a:pPr>
            <a:r>
              <a:rPr lang="ar-SY" sz="2400" dirty="0" smtClean="0"/>
              <a:t>7- أمراض تؤثر على لزوجة المخاط مثل الداء الليفي الكيسي</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57486" y="928670"/>
            <a:ext cx="185710" cy="1143000"/>
          </a:xfrm>
        </p:spPr>
        <p:txBody>
          <a:bodyPr/>
          <a:lstStyle/>
          <a:p>
            <a:endParaRPr lang="ar-SY" dirty="0"/>
          </a:p>
        </p:txBody>
      </p:sp>
      <p:sp>
        <p:nvSpPr>
          <p:cNvPr id="3" name="عنصر نائب للمحتوى 2"/>
          <p:cNvSpPr>
            <a:spLocks noGrp="1"/>
          </p:cNvSpPr>
          <p:nvPr>
            <p:ph idx="1"/>
          </p:nvPr>
        </p:nvSpPr>
        <p:spPr>
          <a:xfrm>
            <a:off x="0" y="0"/>
            <a:ext cx="9144000" cy="6858000"/>
          </a:xfrm>
        </p:spPr>
        <p:txBody>
          <a:bodyPr/>
          <a:lstStyle/>
          <a:p>
            <a:endParaRPr lang="ar-SY" dirty="0"/>
          </a:p>
        </p:txBody>
      </p:sp>
      <p:pic>
        <p:nvPicPr>
          <p:cNvPr id="1026" name="Picture 2"/>
          <p:cNvPicPr>
            <a:picLocks noChangeAspect="1" noChangeArrowheads="1"/>
          </p:cNvPicPr>
          <p:nvPr/>
        </p:nvPicPr>
        <p:blipFill>
          <a:blip r:embed="rId2"/>
          <a:srcRect/>
          <a:stretch>
            <a:fillRect/>
          </a:stretch>
        </p:blipFill>
        <p:spPr bwMode="auto">
          <a:xfrm>
            <a:off x="0" y="0"/>
            <a:ext cx="4500562" cy="357187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500562" y="1"/>
            <a:ext cx="4643438" cy="357187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0" y="3571876"/>
            <a:ext cx="4572000" cy="3286124"/>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4572000" y="3643314"/>
            <a:ext cx="4572000" cy="32146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التهاب الجيوب</a:t>
            </a:r>
            <a:endParaRPr lang="ar-SY" dirty="0"/>
          </a:p>
        </p:txBody>
      </p:sp>
      <p:sp>
        <p:nvSpPr>
          <p:cNvPr id="3" name="عنصر نائب للمحتوى 2"/>
          <p:cNvSpPr>
            <a:spLocks noGrp="1"/>
          </p:cNvSpPr>
          <p:nvPr>
            <p:ph idx="1"/>
          </p:nvPr>
        </p:nvSpPr>
        <p:spPr/>
        <p:txBody>
          <a:bodyPr>
            <a:normAutofit lnSpcReduction="10000"/>
          </a:bodyPr>
          <a:lstStyle/>
          <a:p>
            <a:pPr>
              <a:buNone/>
            </a:pPr>
            <a:r>
              <a:rPr lang="ar-SY" sz="2400" dirty="0" smtClean="0"/>
              <a:t>الالتهاب عادة فيروسي </a:t>
            </a:r>
            <a:r>
              <a:rPr lang="en-US" sz="2400" dirty="0" smtClean="0"/>
              <a:t>rhinoviruses &amp; adenovirus</a:t>
            </a:r>
            <a:r>
              <a:rPr lang="ar-SY" sz="2400" dirty="0" smtClean="0"/>
              <a:t> </a:t>
            </a:r>
          </a:p>
          <a:p>
            <a:pPr>
              <a:buNone/>
            </a:pPr>
            <a:r>
              <a:rPr lang="ar-SY" sz="2400" dirty="0" smtClean="0"/>
              <a:t>وغالبا ما يختلط الالتهاب بإنتان جرثومي والجراثيم المسببة هي المقيحات عادة </a:t>
            </a:r>
          </a:p>
          <a:p>
            <a:pPr>
              <a:buNone/>
            </a:pPr>
            <a:r>
              <a:rPr lang="ar-SY" sz="2400" dirty="0" smtClean="0"/>
              <a:t>المكورات الرئوية</a:t>
            </a:r>
          </a:p>
          <a:p>
            <a:pPr>
              <a:buNone/>
            </a:pPr>
            <a:r>
              <a:rPr lang="ar-SY" sz="2400" dirty="0" err="1" smtClean="0"/>
              <a:t>العقديات</a:t>
            </a:r>
            <a:r>
              <a:rPr lang="ar-SY" sz="2400" dirty="0" smtClean="0"/>
              <a:t> </a:t>
            </a:r>
          </a:p>
          <a:p>
            <a:pPr>
              <a:buNone/>
            </a:pPr>
            <a:r>
              <a:rPr lang="ar-SY" sz="2400" dirty="0" smtClean="0"/>
              <a:t>العنقوديات </a:t>
            </a:r>
          </a:p>
          <a:p>
            <a:pPr>
              <a:buNone/>
            </a:pPr>
            <a:r>
              <a:rPr lang="ar-SY" sz="2400" dirty="0" err="1" smtClean="0"/>
              <a:t>المستدميات</a:t>
            </a:r>
            <a:r>
              <a:rPr lang="ar-SY" sz="2400" dirty="0" smtClean="0"/>
              <a:t> </a:t>
            </a:r>
            <a:r>
              <a:rPr lang="ar-SY" sz="2400" dirty="0" err="1" smtClean="0"/>
              <a:t>النزلية</a:t>
            </a:r>
            <a:r>
              <a:rPr lang="ar-SY" sz="2400" dirty="0" smtClean="0"/>
              <a:t> : </a:t>
            </a:r>
            <a:r>
              <a:rPr lang="ar-SY" sz="2400" dirty="0" err="1" smtClean="0"/>
              <a:t>الأشيع</a:t>
            </a:r>
            <a:r>
              <a:rPr lang="ar-SY" sz="2400" dirty="0" smtClean="0"/>
              <a:t> عند الأطفال 5 سنوات </a:t>
            </a:r>
          </a:p>
          <a:p>
            <a:pPr>
              <a:buNone/>
            </a:pPr>
            <a:r>
              <a:rPr lang="ar-SY" sz="2400" dirty="0" smtClean="0"/>
              <a:t>تشاهد </a:t>
            </a:r>
            <a:r>
              <a:rPr lang="ar-SY" sz="2400" dirty="0" err="1" smtClean="0"/>
              <a:t>الكولونيات</a:t>
            </a:r>
            <a:r>
              <a:rPr lang="ar-SY" sz="2400" dirty="0" smtClean="0"/>
              <a:t> </a:t>
            </a:r>
            <a:r>
              <a:rPr lang="ar-SY" sz="2400" dirty="0" err="1" smtClean="0"/>
              <a:t>والعقديات</a:t>
            </a:r>
            <a:r>
              <a:rPr lang="ar-SY" sz="2400" dirty="0" smtClean="0"/>
              <a:t> </a:t>
            </a:r>
            <a:r>
              <a:rPr lang="ar-SY" sz="2400" dirty="0" err="1" smtClean="0"/>
              <a:t>اللاهوائية</a:t>
            </a:r>
            <a:r>
              <a:rPr lang="ar-SY" sz="2400" dirty="0" smtClean="0"/>
              <a:t> في </a:t>
            </a:r>
            <a:r>
              <a:rPr lang="ar-SY" sz="2400" dirty="0" err="1" smtClean="0"/>
              <a:t>الأنتانات</a:t>
            </a:r>
            <a:r>
              <a:rPr lang="ar-SY" sz="2400" dirty="0" smtClean="0"/>
              <a:t> السنية المنشأ </a:t>
            </a:r>
          </a:p>
          <a:p>
            <a:pPr>
              <a:buNone/>
            </a:pPr>
            <a:r>
              <a:rPr lang="ar-SY" sz="2400" dirty="0" smtClean="0"/>
              <a:t>قد يكون فطري ناجم عن نقص مناعة ويسمى </a:t>
            </a:r>
            <a:r>
              <a:rPr lang="ar-SY" sz="2400" b="1" u="sng" dirty="0" smtClean="0"/>
              <a:t>بالتهاب الجيوب الفطري الصاعق</a:t>
            </a:r>
          </a:p>
          <a:p>
            <a:pPr>
              <a:buNone/>
            </a:pPr>
            <a:r>
              <a:rPr lang="ar-SY" sz="2400" dirty="0" smtClean="0"/>
              <a:t>ومن الممكن أن يؤدي إلى عمى وحيد الجانب أو إصابة دماغية مميتة</a:t>
            </a:r>
            <a:endParaRPr lang="ar-SA" sz="2400" dirty="0" smtClean="0"/>
          </a:p>
          <a:p>
            <a:pPr>
              <a:buNone/>
            </a:pPr>
            <a:r>
              <a:rPr lang="ar-SA" sz="2400" dirty="0" err="1" smtClean="0"/>
              <a:t>الامراضية</a:t>
            </a:r>
            <a:r>
              <a:rPr lang="ar-SA" sz="2400" dirty="0" smtClean="0"/>
              <a:t> : وذمة الغشاء المخاطي في الجيب تؤدي </a:t>
            </a:r>
            <a:r>
              <a:rPr lang="ar-SA" sz="2400" dirty="0" err="1" smtClean="0"/>
              <a:t>الى</a:t>
            </a:r>
            <a:r>
              <a:rPr lang="ar-SA" sz="2400" dirty="0" smtClean="0"/>
              <a:t> زيادة </a:t>
            </a:r>
            <a:r>
              <a:rPr lang="ar-SA" sz="2400" dirty="0" err="1" smtClean="0"/>
              <a:t>الافراز</a:t>
            </a:r>
            <a:endParaRPr lang="ar-SA" sz="2400" dirty="0" smtClean="0"/>
          </a:p>
          <a:p>
            <a:pPr>
              <a:buNone/>
            </a:pPr>
            <a:r>
              <a:rPr lang="ar-SA" sz="2400" dirty="0" smtClean="0"/>
              <a:t>وذمة بفوهة الجيب تؤدي </a:t>
            </a:r>
            <a:r>
              <a:rPr lang="ar-SA" sz="2400" dirty="0" err="1" smtClean="0"/>
              <a:t>الى</a:t>
            </a:r>
            <a:r>
              <a:rPr lang="ar-SA" sz="2400" dirty="0" smtClean="0"/>
              <a:t> احتباس </a:t>
            </a:r>
            <a:r>
              <a:rPr lang="ar-SA" sz="2400" dirty="0" err="1" smtClean="0"/>
              <a:t>المفرزات</a:t>
            </a:r>
            <a:endParaRPr lang="ar-SY"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التهاب الجيوب</a:t>
            </a:r>
            <a:endParaRPr lang="ar-SY" dirty="0"/>
          </a:p>
        </p:txBody>
      </p:sp>
      <p:sp>
        <p:nvSpPr>
          <p:cNvPr id="3" name="عنصر نائب للمحتوى 2"/>
          <p:cNvSpPr>
            <a:spLocks noGrp="1"/>
          </p:cNvSpPr>
          <p:nvPr>
            <p:ph idx="1"/>
          </p:nvPr>
        </p:nvSpPr>
        <p:spPr>
          <a:xfrm>
            <a:off x="457200" y="1600200"/>
            <a:ext cx="8229600" cy="5257800"/>
          </a:xfrm>
        </p:spPr>
        <p:txBody>
          <a:bodyPr>
            <a:normAutofit fontScale="92500" lnSpcReduction="20000"/>
          </a:bodyPr>
          <a:lstStyle/>
          <a:p>
            <a:pPr>
              <a:buNone/>
            </a:pPr>
            <a:r>
              <a:rPr lang="ar-SY" sz="2400" dirty="0" smtClean="0"/>
              <a:t>تصنف التهابات الجيوب إلى :</a:t>
            </a:r>
          </a:p>
          <a:p>
            <a:pPr>
              <a:buNone/>
            </a:pPr>
            <a:r>
              <a:rPr lang="ar-SY" sz="2400" dirty="0" smtClean="0"/>
              <a:t>الالتهاب الحاد </a:t>
            </a:r>
            <a:r>
              <a:rPr lang="ar-SY" sz="2400" dirty="0" err="1" smtClean="0"/>
              <a:t>الاحتقاني</a:t>
            </a:r>
            <a:r>
              <a:rPr lang="ar-SY" sz="2400" dirty="0" smtClean="0"/>
              <a:t> – الالتهاب الحاد </a:t>
            </a:r>
            <a:r>
              <a:rPr lang="ar-SY" sz="2400" dirty="0" err="1" smtClean="0"/>
              <a:t>القيحي</a:t>
            </a:r>
            <a:r>
              <a:rPr lang="ar-SY" sz="2400" dirty="0" smtClean="0"/>
              <a:t> – الالتهاب المزمن </a:t>
            </a:r>
            <a:r>
              <a:rPr lang="ar-SY" sz="2400" dirty="0" err="1" smtClean="0"/>
              <a:t>القيحي</a:t>
            </a:r>
            <a:r>
              <a:rPr lang="ar-SY" sz="2400" dirty="0" smtClean="0"/>
              <a:t> </a:t>
            </a:r>
          </a:p>
          <a:p>
            <a:pPr>
              <a:buNone/>
            </a:pPr>
            <a:r>
              <a:rPr lang="ar-SY" sz="2400" b="1" i="1" u="sng" dirty="0" smtClean="0"/>
              <a:t>أعراض التهاب الجيوب الحادة:</a:t>
            </a:r>
          </a:p>
          <a:p>
            <a:pPr>
              <a:buNone/>
            </a:pPr>
            <a:r>
              <a:rPr lang="ar-SY" sz="2400" dirty="0" smtClean="0"/>
              <a:t>الألم العفوي </a:t>
            </a:r>
            <a:r>
              <a:rPr lang="ar-SY" sz="2400" dirty="0" err="1" smtClean="0"/>
              <a:t>و</a:t>
            </a:r>
            <a:r>
              <a:rPr lang="ar-SY" sz="2400" dirty="0" smtClean="0"/>
              <a:t> المحدث فوق منطقة الجيب </a:t>
            </a:r>
          </a:p>
          <a:p>
            <a:pPr>
              <a:buNone/>
            </a:pPr>
            <a:r>
              <a:rPr lang="ar-SY" sz="2400" dirty="0" smtClean="0"/>
              <a:t>الصداع</a:t>
            </a:r>
          </a:p>
          <a:p>
            <a:pPr>
              <a:buNone/>
            </a:pPr>
            <a:r>
              <a:rPr lang="ar-SY" sz="2400" dirty="0" err="1" smtClean="0"/>
              <a:t>المفرزات</a:t>
            </a:r>
            <a:r>
              <a:rPr lang="ar-SY" sz="2400" dirty="0" smtClean="0"/>
              <a:t> الأنفية</a:t>
            </a:r>
          </a:p>
          <a:p>
            <a:pPr>
              <a:buNone/>
            </a:pPr>
            <a:r>
              <a:rPr lang="ar-SY" sz="2400" dirty="0" smtClean="0"/>
              <a:t>نادرا </a:t>
            </a:r>
            <a:r>
              <a:rPr lang="ar-SY" sz="2400" dirty="0" err="1" smtClean="0"/>
              <a:t>توذم</a:t>
            </a:r>
            <a:r>
              <a:rPr lang="ar-SY" sz="2400" dirty="0" smtClean="0"/>
              <a:t> الجلد فوق الجيب المصاب </a:t>
            </a:r>
          </a:p>
          <a:p>
            <a:pPr>
              <a:buNone/>
            </a:pPr>
            <a:r>
              <a:rPr lang="ar-SY" sz="2400" dirty="0" smtClean="0"/>
              <a:t>انسداد انفي </a:t>
            </a:r>
          </a:p>
          <a:p>
            <a:pPr>
              <a:buNone/>
            </a:pPr>
            <a:r>
              <a:rPr lang="ar-SY" sz="2400" dirty="0" smtClean="0"/>
              <a:t>انعدام الشم أو شم روائح كريهة </a:t>
            </a:r>
          </a:p>
          <a:p>
            <a:pPr>
              <a:buNone/>
            </a:pPr>
            <a:r>
              <a:rPr lang="ar-SY" sz="2400" u="sng" dirty="0" smtClean="0"/>
              <a:t>التهاب الجيوب الحاد قد يترافق بألم قد يكون شديد جدا </a:t>
            </a:r>
            <a:r>
              <a:rPr lang="ar-SY" sz="2400" u="sng" dirty="0" err="1" smtClean="0"/>
              <a:t>يتوضع</a:t>
            </a:r>
            <a:r>
              <a:rPr lang="ar-SY" sz="2400" u="sng" dirty="0" smtClean="0"/>
              <a:t> فوق منطقة الجيب الملتهب </a:t>
            </a:r>
            <a:r>
              <a:rPr lang="ar-SY" sz="2400" u="sng" dirty="0" err="1" smtClean="0"/>
              <a:t>و</a:t>
            </a:r>
            <a:r>
              <a:rPr lang="ar-SY" sz="2400" u="sng" dirty="0" smtClean="0"/>
              <a:t> يكون الألم المحدث بالضغط أيضا شديد</a:t>
            </a:r>
          </a:p>
          <a:p>
            <a:pPr>
              <a:buNone/>
            </a:pPr>
            <a:r>
              <a:rPr lang="ar-SY" sz="2400" b="1" i="1" u="sng" dirty="0" smtClean="0"/>
              <a:t>العلامات</a:t>
            </a:r>
          </a:p>
          <a:p>
            <a:pPr>
              <a:buNone/>
            </a:pPr>
            <a:r>
              <a:rPr lang="ar-SY" sz="2400" dirty="0" smtClean="0"/>
              <a:t>احتقان أنفي – </a:t>
            </a:r>
            <a:r>
              <a:rPr lang="ar-SY" sz="2400" dirty="0" err="1" smtClean="0"/>
              <a:t>مفرزات</a:t>
            </a:r>
            <a:r>
              <a:rPr lang="ar-SY" sz="2400" dirty="0" smtClean="0"/>
              <a:t> </a:t>
            </a:r>
            <a:r>
              <a:rPr lang="ar-SY" sz="2400" dirty="0" err="1" smtClean="0"/>
              <a:t>قيحية</a:t>
            </a:r>
            <a:r>
              <a:rPr lang="ar-SY" sz="2400" dirty="0" smtClean="0"/>
              <a:t> من </a:t>
            </a:r>
            <a:r>
              <a:rPr lang="ar-SY" sz="2400" dirty="0" err="1" smtClean="0"/>
              <a:t>الصماخ</a:t>
            </a:r>
            <a:r>
              <a:rPr lang="ar-SY" sz="2400" dirty="0" smtClean="0"/>
              <a:t> المتوسط أو العلوي – مضض فوق الجيب المصاب </a:t>
            </a:r>
          </a:p>
          <a:p>
            <a:pPr>
              <a:buNone/>
            </a:pPr>
            <a:r>
              <a:rPr lang="ar-SY" sz="2400" u="sng" dirty="0" smtClean="0"/>
              <a:t>أما التهاب الجيوب المزمن فقد يترافق أو لا يترافق بصداع ولا يحدث الصداع إلا أذا </a:t>
            </a:r>
            <a:r>
              <a:rPr lang="ar-SY" sz="2400" u="sng" dirty="0" err="1" smtClean="0"/>
              <a:t>انحبس</a:t>
            </a:r>
            <a:r>
              <a:rPr lang="ar-SY" sz="2400" u="sng" dirty="0" smtClean="0"/>
              <a:t> </a:t>
            </a:r>
            <a:r>
              <a:rPr lang="ar-SY" sz="2400" u="sng" dirty="0" err="1" smtClean="0"/>
              <a:t>القيح</a:t>
            </a:r>
            <a:r>
              <a:rPr lang="ar-SY" sz="2400" u="sng" dirty="0" smtClean="0"/>
              <a:t> أو امتنعت تهوية الجيب لانسداد فوهته – </a:t>
            </a:r>
            <a:r>
              <a:rPr lang="ar-SY" sz="2400" u="sng" dirty="0" err="1" smtClean="0"/>
              <a:t>والمفرزات</a:t>
            </a:r>
            <a:r>
              <a:rPr lang="ar-SY" sz="2400" u="sng" dirty="0" smtClean="0"/>
              <a:t> الأنفية عرض هام </a:t>
            </a:r>
          </a:p>
          <a:p>
            <a:pPr>
              <a:buNone/>
            </a:pPr>
            <a:endParaRPr lang="ar-SY" sz="2400" b="1" i="1" u="sn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التهاب الجيوب </a:t>
            </a:r>
            <a:endParaRPr lang="ar-SY" dirty="0"/>
          </a:p>
        </p:txBody>
      </p:sp>
      <p:sp>
        <p:nvSpPr>
          <p:cNvPr id="3" name="عنصر نائب للمحتوى 2"/>
          <p:cNvSpPr>
            <a:spLocks noGrp="1"/>
          </p:cNvSpPr>
          <p:nvPr>
            <p:ph idx="1"/>
          </p:nvPr>
        </p:nvSpPr>
        <p:spPr/>
        <p:txBody>
          <a:bodyPr>
            <a:normAutofit/>
          </a:bodyPr>
          <a:lstStyle/>
          <a:p>
            <a:pPr>
              <a:buNone/>
            </a:pPr>
            <a:r>
              <a:rPr lang="ar-SY" sz="2400" b="1" i="1" u="sng" dirty="0" smtClean="0"/>
              <a:t>التشخيص :</a:t>
            </a:r>
          </a:p>
          <a:p>
            <a:pPr>
              <a:buNone/>
            </a:pPr>
            <a:r>
              <a:rPr lang="ar-SY" sz="2400" dirty="0" smtClean="0"/>
              <a:t>يعتمد على القصة </a:t>
            </a:r>
            <a:r>
              <a:rPr lang="ar-SY" sz="2400" dirty="0" err="1" smtClean="0"/>
              <a:t>السريرية</a:t>
            </a:r>
            <a:r>
              <a:rPr lang="ar-SY" sz="2400" dirty="0" smtClean="0"/>
              <a:t> و الفحص </a:t>
            </a:r>
            <a:r>
              <a:rPr lang="ar-SY" sz="2400" dirty="0" err="1" smtClean="0"/>
              <a:t>السريري</a:t>
            </a:r>
            <a:r>
              <a:rPr lang="ar-SY" sz="2400" dirty="0" smtClean="0"/>
              <a:t> و تصوير الجيوب </a:t>
            </a:r>
          </a:p>
          <a:p>
            <a:pPr>
              <a:buNone/>
            </a:pPr>
            <a:r>
              <a:rPr lang="ar-SY" sz="2400" dirty="0" smtClean="0"/>
              <a:t>ويمكن اللجوء إلى البزل الاستقصائي وقد نلجأ لزرع </a:t>
            </a:r>
            <a:r>
              <a:rPr lang="ar-SY" sz="2400" dirty="0" err="1" smtClean="0"/>
              <a:t>المفرزات</a:t>
            </a:r>
            <a:r>
              <a:rPr lang="ar-SY" sz="2400" dirty="0" smtClean="0"/>
              <a:t> </a:t>
            </a:r>
            <a:r>
              <a:rPr lang="ar-SY" sz="2400" dirty="0" err="1" smtClean="0"/>
              <a:t>القيحية</a:t>
            </a:r>
            <a:r>
              <a:rPr lang="ar-SY" sz="2400" dirty="0" smtClean="0"/>
              <a:t> </a:t>
            </a:r>
          </a:p>
          <a:p>
            <a:pPr>
              <a:buNone/>
            </a:pPr>
            <a:r>
              <a:rPr lang="ar-SY" sz="2400" dirty="0" smtClean="0"/>
              <a:t>تبدي الصورة البسيطة للجيوب عادة </a:t>
            </a:r>
            <a:r>
              <a:rPr lang="ar-SY" sz="2400" dirty="0" err="1" smtClean="0"/>
              <a:t>غيمية</a:t>
            </a:r>
            <a:r>
              <a:rPr lang="ar-SY" sz="2400" dirty="0" smtClean="0"/>
              <a:t> أو سوية سائلة في الجيب المصاب </a:t>
            </a:r>
          </a:p>
          <a:p>
            <a:pPr>
              <a:buNone/>
            </a:pPr>
            <a:r>
              <a:rPr lang="ar-SY" sz="2400" dirty="0" smtClean="0"/>
              <a:t>وضعية ووتر ( الوضعية الأنفية الذقنية ) كشف الجيب الفكي بشكل أساسي </a:t>
            </a:r>
          </a:p>
          <a:p>
            <a:pPr>
              <a:buNone/>
            </a:pPr>
            <a:r>
              <a:rPr lang="ar-SY" sz="2400" dirty="0" smtClean="0"/>
              <a:t>وضعية </a:t>
            </a:r>
            <a:r>
              <a:rPr lang="ar-SY" sz="2400" dirty="0" err="1" smtClean="0"/>
              <a:t>كالدويل</a:t>
            </a:r>
            <a:r>
              <a:rPr lang="ar-SY" sz="2400" dirty="0" smtClean="0"/>
              <a:t>( الوضعية </a:t>
            </a:r>
            <a:r>
              <a:rPr lang="ar-SY" sz="2400" dirty="0" err="1" smtClean="0"/>
              <a:t>الجبهية</a:t>
            </a:r>
            <a:r>
              <a:rPr lang="ar-SY" sz="2400" dirty="0" smtClean="0"/>
              <a:t> الأنفية ) كشف الجيب </a:t>
            </a:r>
            <a:r>
              <a:rPr lang="ar-SY" sz="2400" dirty="0" err="1" smtClean="0"/>
              <a:t>الجبهي</a:t>
            </a:r>
            <a:r>
              <a:rPr lang="ar-SY" sz="2400" dirty="0" smtClean="0"/>
              <a:t>  بشكل أساسي </a:t>
            </a:r>
          </a:p>
          <a:p>
            <a:pPr>
              <a:buNone/>
            </a:pPr>
            <a:r>
              <a:rPr lang="ar-SY" sz="2400" dirty="0" smtClean="0"/>
              <a:t>الوضعية الجانبية : كشف الجيب الوتدي بشكل أساسي </a:t>
            </a:r>
          </a:p>
          <a:p>
            <a:pPr>
              <a:buNone/>
            </a:pPr>
            <a:r>
              <a:rPr lang="ar-SY" sz="2400" dirty="0" smtClean="0"/>
              <a:t>*يعطي الطبقي المحوري </a:t>
            </a:r>
            <a:r>
              <a:rPr lang="en-US" sz="2400" dirty="0" smtClean="0"/>
              <a:t>CT</a:t>
            </a:r>
            <a:r>
              <a:rPr lang="ar-SY" sz="2400" dirty="0" smtClean="0"/>
              <a:t> معلومات أدق عن </a:t>
            </a:r>
            <a:r>
              <a:rPr lang="ar-SY" sz="2400" dirty="0" err="1" smtClean="0"/>
              <a:t>الحدثية</a:t>
            </a:r>
            <a:r>
              <a:rPr lang="ar-SY" sz="2400" dirty="0" smtClean="0"/>
              <a:t> </a:t>
            </a:r>
            <a:r>
              <a:rPr lang="ar-SY" sz="2400" dirty="0" err="1" smtClean="0"/>
              <a:t>الإمراضية</a:t>
            </a:r>
            <a:r>
              <a:rPr lang="ar-SY" sz="2400" dirty="0" smtClean="0"/>
              <a:t> و امتدادها لذلك يجب طلب صورة طبقي محوري لالتهاب الجيوب المزمن </a:t>
            </a:r>
          </a:p>
          <a:p>
            <a:pPr>
              <a:buNone/>
            </a:pPr>
            <a:r>
              <a:rPr lang="ar-SY" sz="2400" dirty="0" smtClean="0"/>
              <a:t>* يستخدم المرنان لتقييم امتداد آفة ما إلى الحجاج </a:t>
            </a:r>
            <a:r>
              <a:rPr lang="ar-SY" sz="2400" smtClean="0"/>
              <a:t>أو الدماغ </a:t>
            </a:r>
            <a:endParaRPr lang="ar-SY"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2928990" y="2643182"/>
            <a:ext cx="45719" cy="1143000"/>
          </a:xfrm>
        </p:spPr>
        <p:txBody>
          <a:bodyPr/>
          <a:lstStyle/>
          <a:p>
            <a:endParaRPr lang="ar-SY" dirty="0"/>
          </a:p>
        </p:txBody>
      </p:sp>
      <p:sp>
        <p:nvSpPr>
          <p:cNvPr id="3" name="عنصر نائب للمحتوى 2"/>
          <p:cNvSpPr>
            <a:spLocks noGrp="1"/>
          </p:cNvSpPr>
          <p:nvPr>
            <p:ph idx="1"/>
          </p:nvPr>
        </p:nvSpPr>
        <p:spPr/>
        <p:txBody>
          <a:bodyPr/>
          <a:lstStyle/>
          <a:p>
            <a:endParaRPr lang="ar-SY"/>
          </a:p>
        </p:txBody>
      </p:sp>
      <p:pic>
        <p:nvPicPr>
          <p:cNvPr id="2050" name="Picture 2"/>
          <p:cNvPicPr>
            <a:picLocks noChangeAspect="1" noChangeArrowheads="1"/>
          </p:cNvPicPr>
          <p:nvPr/>
        </p:nvPicPr>
        <p:blipFill>
          <a:blip r:embed="rId2"/>
          <a:srcRect/>
          <a:stretch>
            <a:fillRect/>
          </a:stretch>
        </p:blipFill>
        <p:spPr bwMode="auto">
          <a:xfrm>
            <a:off x="0" y="0"/>
            <a:ext cx="4286248" cy="379095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214810" y="0"/>
            <a:ext cx="4929190" cy="3800481"/>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0" y="3724270"/>
            <a:ext cx="4286248" cy="313373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4214810" y="3786190"/>
            <a:ext cx="4929190" cy="30718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V="1">
            <a:off x="-1928858" y="1714488"/>
            <a:ext cx="1114404" cy="45719"/>
          </a:xfrm>
        </p:spPr>
        <p:txBody>
          <a:bodyPr>
            <a:normAutofit fontScale="90000"/>
          </a:bodyPr>
          <a:lstStyle/>
          <a:p>
            <a:endParaRPr lang="ar-SY" dirty="0"/>
          </a:p>
        </p:txBody>
      </p:sp>
      <p:sp>
        <p:nvSpPr>
          <p:cNvPr id="3" name="عنصر نائب للمحتوى 2"/>
          <p:cNvSpPr>
            <a:spLocks noGrp="1"/>
          </p:cNvSpPr>
          <p:nvPr>
            <p:ph idx="1"/>
          </p:nvPr>
        </p:nvSpPr>
        <p:spPr>
          <a:xfrm>
            <a:off x="457200" y="214290"/>
            <a:ext cx="8229600" cy="5911873"/>
          </a:xfrm>
        </p:spPr>
        <p:txBody>
          <a:bodyPr>
            <a:normAutofit/>
          </a:bodyPr>
          <a:lstStyle/>
          <a:p>
            <a:pPr>
              <a:buNone/>
            </a:pPr>
            <a:r>
              <a:rPr lang="ar-SY" sz="2400" b="1" i="1" u="sng" dirty="0" smtClean="0"/>
              <a:t>التشخيص التفريقي:</a:t>
            </a:r>
          </a:p>
          <a:p>
            <a:pPr>
              <a:buNone/>
            </a:pPr>
            <a:r>
              <a:rPr lang="ar-SY" sz="2400" dirty="0" smtClean="0"/>
              <a:t>يجب تفريق الأمراض الآتية عن التهاب الجيوب الحاد :</a:t>
            </a:r>
          </a:p>
          <a:p>
            <a:pPr>
              <a:buFontTx/>
              <a:buChar char="-"/>
            </a:pPr>
            <a:r>
              <a:rPr lang="ar-SY" sz="2400" b="1" dirty="0" smtClean="0"/>
              <a:t>الصداع </a:t>
            </a:r>
            <a:r>
              <a:rPr lang="ar-SY" sz="2400" b="1" dirty="0" err="1" smtClean="0"/>
              <a:t>الشقيقي</a:t>
            </a:r>
            <a:r>
              <a:rPr lang="ar-SY" sz="2400" b="1" dirty="0" smtClean="0"/>
              <a:t> </a:t>
            </a:r>
          </a:p>
          <a:p>
            <a:pPr>
              <a:buFontTx/>
              <a:buChar char="-"/>
            </a:pPr>
            <a:r>
              <a:rPr lang="ar-SY" sz="2400" b="1" dirty="0" smtClean="0"/>
              <a:t>التهاب الشريان الصدغي</a:t>
            </a:r>
            <a:r>
              <a:rPr lang="ar-SY" sz="2400" dirty="0" smtClean="0"/>
              <a:t>: يتظاهر بصداع جانبي وتورم في الشريان الصدغي مع </a:t>
            </a:r>
            <a:r>
              <a:rPr lang="ar-SY" sz="2400" dirty="0" err="1" smtClean="0"/>
              <a:t>قساوة</a:t>
            </a:r>
            <a:r>
              <a:rPr lang="ar-SY" sz="2400" dirty="0" smtClean="0"/>
              <a:t> مطاطية ويكون غالبا عند الرجال المتقدمين بالعمر </a:t>
            </a:r>
          </a:p>
          <a:p>
            <a:pPr>
              <a:buFontTx/>
              <a:buChar char="-"/>
            </a:pPr>
            <a:r>
              <a:rPr lang="ar-SY" sz="2400" b="1" dirty="0" smtClean="0"/>
              <a:t>ألم مثلث التوائم :</a:t>
            </a:r>
            <a:r>
              <a:rPr lang="ar-SY" sz="2400" dirty="0" smtClean="0"/>
              <a:t> يتميز بألم برقي مبرح يستمر لعدة ثواني </a:t>
            </a:r>
            <a:r>
              <a:rPr lang="ar-SY" sz="2400" dirty="0" err="1" smtClean="0"/>
              <a:t>يتحرض</a:t>
            </a:r>
            <a:r>
              <a:rPr lang="ar-SY" sz="2400" dirty="0" smtClean="0"/>
              <a:t> غالبا بالضحك </a:t>
            </a:r>
            <a:r>
              <a:rPr lang="ar-SY" sz="2400" dirty="0" err="1" smtClean="0"/>
              <a:t>و</a:t>
            </a:r>
            <a:r>
              <a:rPr lang="ar-SY" sz="2400" dirty="0" smtClean="0"/>
              <a:t> الأكل وهو صداع مزمن </a:t>
            </a:r>
          </a:p>
          <a:p>
            <a:pPr>
              <a:buFontTx/>
              <a:buChar char="-"/>
            </a:pPr>
            <a:r>
              <a:rPr lang="ar-SY" sz="2400" b="1" dirty="0" smtClean="0"/>
              <a:t>الصداع الناجم عن انحراف </a:t>
            </a:r>
            <a:r>
              <a:rPr lang="ar-SY" sz="2400" b="1" dirty="0" err="1" smtClean="0"/>
              <a:t>وترة</a:t>
            </a:r>
            <a:r>
              <a:rPr lang="ar-SY" sz="2400" b="1" dirty="0" smtClean="0"/>
              <a:t> علوي: (ألأم بين العينين)</a:t>
            </a:r>
          </a:p>
          <a:p>
            <a:pPr>
              <a:buFontTx/>
              <a:buChar char="-"/>
            </a:pPr>
            <a:r>
              <a:rPr lang="ar-SY" sz="2400" b="1" dirty="0" err="1" smtClean="0"/>
              <a:t>قيلة</a:t>
            </a:r>
            <a:r>
              <a:rPr lang="ar-SY" sz="2400" b="1" dirty="0" smtClean="0"/>
              <a:t> مخاطية </a:t>
            </a:r>
            <a:r>
              <a:rPr lang="ar-SY" sz="2400" b="1" dirty="0" err="1" smtClean="0"/>
              <a:t>غربالية</a:t>
            </a:r>
            <a:r>
              <a:rPr lang="ar-SY" sz="2400" b="1" dirty="0" smtClean="0"/>
              <a:t> أو </a:t>
            </a:r>
            <a:r>
              <a:rPr lang="ar-SY" sz="2400" b="1" dirty="0" err="1" smtClean="0"/>
              <a:t>جيبية</a:t>
            </a:r>
            <a:r>
              <a:rPr lang="ar-SY" sz="2400" b="1" dirty="0" smtClean="0"/>
              <a:t> : </a:t>
            </a:r>
            <a:r>
              <a:rPr lang="ar-SY" sz="2400" dirty="0" smtClean="0"/>
              <a:t>الصداع فيها أخف من التهاب الجيوب ويغلب عليه حس الثقل والضغط أكثر من الألم </a:t>
            </a:r>
          </a:p>
          <a:p>
            <a:pPr>
              <a:buFontTx/>
              <a:buChar char="-"/>
            </a:pPr>
            <a:r>
              <a:rPr lang="ar-SY" sz="2400" b="1" dirty="0" smtClean="0"/>
              <a:t>الألم سني المنشأ</a:t>
            </a:r>
          </a:p>
          <a:p>
            <a:pPr>
              <a:buFontTx/>
              <a:buChar char="-"/>
            </a:pPr>
            <a:r>
              <a:rPr lang="ar-SY" sz="2400" b="1" dirty="0" smtClean="0"/>
              <a:t>أورام الجيوب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3172" y="1071546"/>
            <a:ext cx="114272" cy="631844"/>
          </a:xfrm>
        </p:spPr>
        <p:txBody>
          <a:bodyPr>
            <a:normAutofit fontScale="90000"/>
          </a:bodyPr>
          <a:lstStyle/>
          <a:p>
            <a:endParaRPr lang="ar-SY" dirty="0"/>
          </a:p>
        </p:txBody>
      </p:sp>
      <p:sp>
        <p:nvSpPr>
          <p:cNvPr id="3" name="عنصر نائب للمحتوى 2"/>
          <p:cNvSpPr>
            <a:spLocks noGrp="1"/>
          </p:cNvSpPr>
          <p:nvPr>
            <p:ph idx="1"/>
          </p:nvPr>
        </p:nvSpPr>
        <p:spPr>
          <a:xfrm>
            <a:off x="457200" y="214290"/>
            <a:ext cx="8229600" cy="5911873"/>
          </a:xfrm>
        </p:spPr>
        <p:txBody>
          <a:bodyPr>
            <a:normAutofit/>
          </a:bodyPr>
          <a:lstStyle/>
          <a:p>
            <a:pPr>
              <a:buNone/>
            </a:pPr>
            <a:r>
              <a:rPr lang="ar-SY" sz="2400" b="1" i="1" u="sng" dirty="0" smtClean="0"/>
              <a:t>العلاج:</a:t>
            </a:r>
          </a:p>
          <a:p>
            <a:pPr>
              <a:buNone/>
            </a:pPr>
            <a:r>
              <a:rPr lang="ar-SY" sz="2400" dirty="0" smtClean="0"/>
              <a:t>لابد من تصحيح العوامل التشريحية التي يمكن أن تهيئ لالتهاب الجيوب لمنع تكراره </a:t>
            </a:r>
          </a:p>
          <a:p>
            <a:pPr>
              <a:buNone/>
            </a:pPr>
            <a:r>
              <a:rPr lang="ar-SY" sz="2400" b="1" dirty="0" smtClean="0"/>
              <a:t>يعالج الالتهاب الحاد </a:t>
            </a:r>
            <a:r>
              <a:rPr lang="ar-SY" sz="2400" b="1" dirty="0" err="1" smtClean="0"/>
              <a:t>و</a:t>
            </a:r>
            <a:r>
              <a:rPr lang="ar-SY" sz="2400" b="1" dirty="0" smtClean="0"/>
              <a:t> الهجمات الحادة من الحالات المزمنة :</a:t>
            </a:r>
          </a:p>
          <a:p>
            <a:pPr>
              <a:buNone/>
            </a:pPr>
            <a:r>
              <a:rPr lang="ar-SY" sz="2400" dirty="0" smtClean="0"/>
              <a:t>مضادات حيوية واسعة الطيف </a:t>
            </a:r>
          </a:p>
          <a:p>
            <a:pPr>
              <a:buNone/>
            </a:pPr>
            <a:r>
              <a:rPr lang="ar-SY" sz="2400" dirty="0" smtClean="0"/>
              <a:t>مخففات الاحتقان الأنفي بالطريق العام أو بالقطرات أو </a:t>
            </a:r>
            <a:r>
              <a:rPr lang="ar-SY" sz="2400" dirty="0" err="1" smtClean="0"/>
              <a:t>الإرذاذ</a:t>
            </a:r>
            <a:r>
              <a:rPr lang="ar-SY" sz="2400" dirty="0" smtClean="0"/>
              <a:t> الموضعي </a:t>
            </a:r>
          </a:p>
          <a:p>
            <a:pPr>
              <a:buNone/>
            </a:pPr>
            <a:r>
              <a:rPr lang="ar-SY" sz="2400" dirty="0" smtClean="0"/>
              <a:t>مسكنات </a:t>
            </a:r>
          </a:p>
          <a:p>
            <a:pPr>
              <a:buNone/>
            </a:pPr>
            <a:r>
              <a:rPr lang="ar-SY" sz="2400" b="1" dirty="0" smtClean="0"/>
              <a:t>في الحالات التي </a:t>
            </a:r>
            <a:r>
              <a:rPr lang="ar-SY" sz="2400" b="1" dirty="0" err="1" smtClean="0"/>
              <a:t>لاتستجيب</a:t>
            </a:r>
            <a:r>
              <a:rPr lang="ar-SY" sz="2400" b="1" dirty="0" smtClean="0"/>
              <a:t> للمعالجات السابقة أو عندما تظهر </a:t>
            </a:r>
            <a:r>
              <a:rPr lang="ar-SY" sz="2400" b="1" dirty="0" err="1" smtClean="0"/>
              <a:t>الاختلاطات</a:t>
            </a:r>
            <a:r>
              <a:rPr lang="ar-SY" sz="2400" b="1" dirty="0" smtClean="0"/>
              <a:t> وفي الحالات المزمنة التي تترافق بانحباس </a:t>
            </a:r>
            <a:r>
              <a:rPr lang="ar-SY" sz="2400" b="1" dirty="0" err="1" smtClean="0"/>
              <a:t>قيحي</a:t>
            </a:r>
            <a:r>
              <a:rPr lang="ar-SY" sz="2400" b="1" dirty="0" smtClean="0"/>
              <a:t> في الجيب نلجأ إلى </a:t>
            </a:r>
          </a:p>
          <a:p>
            <a:pPr>
              <a:buNone/>
            </a:pPr>
            <a:r>
              <a:rPr lang="ar-SY" sz="2400" b="1" dirty="0" smtClean="0"/>
              <a:t>فتح </a:t>
            </a:r>
            <a:r>
              <a:rPr lang="ar-SY" sz="2400" b="1" dirty="0" err="1" smtClean="0"/>
              <a:t>و</a:t>
            </a:r>
            <a:r>
              <a:rPr lang="ar-SY" sz="2400" b="1" dirty="0" smtClean="0"/>
              <a:t> توسيع الفوهة الطبيعية للجيب بالتنظير </a:t>
            </a:r>
          </a:p>
          <a:p>
            <a:pPr>
              <a:buNone/>
            </a:pPr>
            <a:r>
              <a:rPr lang="ar-SY" sz="2400" b="1" dirty="0" smtClean="0"/>
              <a:t>بزل الجيب : </a:t>
            </a:r>
            <a:r>
              <a:rPr lang="ar-SY" sz="2400" dirty="0" smtClean="0"/>
              <a:t>أصبح نادر الاستعمال لكونه إجراء عنيف راض </a:t>
            </a:r>
          </a:p>
          <a:p>
            <a:pPr>
              <a:buNone/>
            </a:pPr>
            <a:r>
              <a:rPr lang="ar-SY" sz="2400" b="1" dirty="0" smtClean="0"/>
              <a:t>عملية </a:t>
            </a:r>
            <a:r>
              <a:rPr lang="ar-SY" sz="2400" b="1" dirty="0" err="1" smtClean="0"/>
              <a:t>كالدويل</a:t>
            </a:r>
            <a:r>
              <a:rPr lang="ar-SY" sz="2400" b="1" dirty="0" smtClean="0"/>
              <a:t> </a:t>
            </a:r>
            <a:r>
              <a:rPr lang="ar-SY" sz="2400" b="1" dirty="0" err="1" smtClean="0"/>
              <a:t>لوك</a:t>
            </a:r>
            <a:r>
              <a:rPr lang="ar-SY" sz="2400" b="1" dirty="0" smtClean="0"/>
              <a:t> : </a:t>
            </a:r>
            <a:r>
              <a:rPr lang="ar-SY" sz="2400" dirty="0" smtClean="0"/>
              <a:t>فتح الجيب عن طريق الحفرة النابية مع فتح جيب على </a:t>
            </a:r>
            <a:r>
              <a:rPr lang="ar-SY" sz="2400" dirty="0" err="1" smtClean="0"/>
              <a:t>الصماخ</a:t>
            </a:r>
            <a:r>
              <a:rPr lang="ar-SY" sz="2400" dirty="0" smtClean="0"/>
              <a:t> السفلي </a:t>
            </a:r>
            <a:endParaRPr lang="ar-SY"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1214478" y="857232"/>
            <a:ext cx="171480" cy="1143000"/>
          </a:xfrm>
        </p:spPr>
        <p:txBody>
          <a:bodyPr/>
          <a:lstStyle/>
          <a:p>
            <a:endParaRPr lang="ar-SY" dirty="0"/>
          </a:p>
        </p:txBody>
      </p:sp>
      <p:sp>
        <p:nvSpPr>
          <p:cNvPr id="3" name="عنصر نائب للمحتوى 2"/>
          <p:cNvSpPr>
            <a:spLocks noGrp="1"/>
          </p:cNvSpPr>
          <p:nvPr>
            <p:ph idx="1"/>
          </p:nvPr>
        </p:nvSpPr>
        <p:spPr>
          <a:xfrm>
            <a:off x="214282" y="214290"/>
            <a:ext cx="8786874" cy="6357982"/>
          </a:xfrm>
        </p:spPr>
        <p:txBody>
          <a:bodyPr>
            <a:normAutofit lnSpcReduction="10000"/>
          </a:bodyPr>
          <a:lstStyle/>
          <a:p>
            <a:pPr>
              <a:buNone/>
            </a:pPr>
            <a:r>
              <a:rPr lang="ar-SY" b="1" i="1" u="sng" dirty="0" err="1" smtClean="0"/>
              <a:t>اختلاطات</a:t>
            </a:r>
            <a:r>
              <a:rPr lang="ar-SY" b="1" i="1" u="sng" dirty="0" smtClean="0"/>
              <a:t> التهاب الجيوب :</a:t>
            </a:r>
          </a:p>
          <a:p>
            <a:pPr>
              <a:buNone/>
            </a:pPr>
            <a:r>
              <a:rPr lang="ar-SY" sz="2400" dirty="0" smtClean="0"/>
              <a:t>انتشار الالتهاب إلى مناطق أخرى قد تكون حيوية </a:t>
            </a:r>
            <a:r>
              <a:rPr lang="ar-SY" sz="2400" dirty="0" err="1" smtClean="0"/>
              <a:t>و</a:t>
            </a:r>
            <a:r>
              <a:rPr lang="ar-SY" sz="2400" dirty="0" smtClean="0"/>
              <a:t> إن التهاب الجيب </a:t>
            </a:r>
            <a:r>
              <a:rPr lang="ar-SY" sz="2400" dirty="0" err="1" smtClean="0"/>
              <a:t>الجبهي</a:t>
            </a:r>
            <a:r>
              <a:rPr lang="ar-SY" sz="2400" dirty="0" smtClean="0"/>
              <a:t> و الخلايا </a:t>
            </a:r>
            <a:r>
              <a:rPr lang="ar-SY" sz="2400" dirty="0" err="1" smtClean="0"/>
              <a:t>الغربالية</a:t>
            </a:r>
            <a:r>
              <a:rPr lang="ar-SY" sz="2400" dirty="0" smtClean="0"/>
              <a:t> تعرض </a:t>
            </a:r>
            <a:r>
              <a:rPr lang="ar-SY" sz="2400" dirty="0" err="1" smtClean="0"/>
              <a:t>لاختلاطات</a:t>
            </a:r>
            <a:r>
              <a:rPr lang="ar-SY" sz="2400" dirty="0" smtClean="0"/>
              <a:t> خطيرة أكثر من الجيب الفكي </a:t>
            </a:r>
          </a:p>
          <a:p>
            <a:pPr>
              <a:buFontTx/>
              <a:buChar char="-"/>
            </a:pPr>
            <a:r>
              <a:rPr lang="ar-SY" sz="2400" b="1" u="sng" dirty="0" smtClean="0"/>
              <a:t>حدوث عرض أو أكثر من الأعراض </a:t>
            </a:r>
            <a:r>
              <a:rPr lang="ar-SY" sz="2400" b="1" u="sng" dirty="0" err="1" smtClean="0"/>
              <a:t>و</a:t>
            </a:r>
            <a:r>
              <a:rPr lang="ar-SY" sz="2400" b="1" u="sng" dirty="0" smtClean="0"/>
              <a:t> العلامات الآتية لمريض بدأ بالتحسن من التهاب الجيوب الحاد يجب  أن يلفت النظر إلى احتمال حدوث أحد </a:t>
            </a:r>
            <a:r>
              <a:rPr lang="ar-SY" sz="2400" b="1" u="sng" dirty="0" err="1" smtClean="0"/>
              <a:t>الاختلاطات</a:t>
            </a:r>
            <a:r>
              <a:rPr lang="ar-SY" sz="2400" b="1" u="sng" dirty="0" smtClean="0"/>
              <a:t> وهذه الأعراض </a:t>
            </a:r>
            <a:r>
              <a:rPr lang="ar-SY" sz="2400" b="1" u="sng" dirty="0" err="1" smtClean="0"/>
              <a:t>و</a:t>
            </a:r>
            <a:r>
              <a:rPr lang="ar-SY" sz="2400" b="1" u="sng" dirty="0" smtClean="0"/>
              <a:t> العلامات هي: </a:t>
            </a:r>
          </a:p>
          <a:p>
            <a:pPr>
              <a:buFontTx/>
              <a:buChar char="-"/>
            </a:pPr>
            <a:r>
              <a:rPr lang="ar-SY" sz="2400" dirty="0" smtClean="0"/>
              <a:t>صداع مستمر – اختلاجات – حرارة – </a:t>
            </a:r>
            <a:r>
              <a:rPr lang="ar-SY" sz="2400" dirty="0" err="1" smtClean="0"/>
              <a:t>عرواءات</a:t>
            </a:r>
            <a:r>
              <a:rPr lang="ar-SY" sz="2400" dirty="0" smtClean="0"/>
              <a:t> -   </a:t>
            </a:r>
            <a:r>
              <a:rPr lang="ar-SY" sz="2400" dirty="0" err="1" smtClean="0"/>
              <a:t>إقياء</a:t>
            </a:r>
            <a:r>
              <a:rPr lang="ar-SY" sz="2400" dirty="0" smtClean="0"/>
              <a:t> – وذمة متزايدة في الجبهة </a:t>
            </a:r>
            <a:r>
              <a:rPr lang="ar-SY" sz="2400" dirty="0" err="1" smtClean="0"/>
              <a:t>و</a:t>
            </a:r>
            <a:r>
              <a:rPr lang="ar-SY" sz="2400" dirty="0" smtClean="0"/>
              <a:t> الأجفان – اضطراب رؤية – علامات ازدياد الضغط داخل القحف </a:t>
            </a:r>
          </a:p>
          <a:p>
            <a:pPr>
              <a:buNone/>
            </a:pPr>
            <a:r>
              <a:rPr lang="ar-SY" sz="2400" b="1" dirty="0" smtClean="0"/>
              <a:t>أهم </a:t>
            </a:r>
            <a:r>
              <a:rPr lang="ar-SY" sz="2400" b="1" dirty="0" err="1" smtClean="0"/>
              <a:t>الاختلاطات</a:t>
            </a:r>
            <a:r>
              <a:rPr lang="ar-SY" sz="2400" b="1" dirty="0" smtClean="0"/>
              <a:t>:</a:t>
            </a:r>
          </a:p>
          <a:p>
            <a:pPr>
              <a:buNone/>
            </a:pPr>
            <a:r>
              <a:rPr lang="ar-SY" sz="2400" dirty="0" smtClean="0"/>
              <a:t>التهاب النسيج الخلوي داخل الحجاج </a:t>
            </a:r>
          </a:p>
          <a:p>
            <a:pPr>
              <a:buNone/>
            </a:pPr>
            <a:r>
              <a:rPr lang="ar-SY" sz="2400" dirty="0" smtClean="0"/>
              <a:t>خراج ما حول الحجاج ( تحت </a:t>
            </a:r>
            <a:r>
              <a:rPr lang="ar-SY" sz="2400" dirty="0" err="1" smtClean="0"/>
              <a:t>السمحاق</a:t>
            </a:r>
            <a:r>
              <a:rPr lang="ar-SY" sz="2400" dirty="0" smtClean="0"/>
              <a:t>)</a:t>
            </a:r>
          </a:p>
          <a:p>
            <a:pPr>
              <a:buNone/>
            </a:pPr>
            <a:r>
              <a:rPr lang="ar-SY" sz="2400" dirty="0" err="1" smtClean="0"/>
              <a:t>خثرة</a:t>
            </a:r>
            <a:r>
              <a:rPr lang="ar-SY" sz="2400" dirty="0" smtClean="0"/>
              <a:t> الجيب </a:t>
            </a:r>
            <a:r>
              <a:rPr lang="ar-SY" sz="2400" dirty="0" err="1" smtClean="0"/>
              <a:t>الكهفي</a:t>
            </a:r>
            <a:r>
              <a:rPr lang="ar-SY" sz="2400" dirty="0" smtClean="0"/>
              <a:t> </a:t>
            </a:r>
          </a:p>
          <a:p>
            <a:pPr>
              <a:buNone/>
            </a:pPr>
            <a:r>
              <a:rPr lang="ar-SY" sz="2400" dirty="0" err="1" smtClean="0"/>
              <a:t>اختلاطات</a:t>
            </a:r>
            <a:r>
              <a:rPr lang="ar-SY" sz="2400" dirty="0" smtClean="0"/>
              <a:t> دماغية : التهاب </a:t>
            </a:r>
            <a:r>
              <a:rPr lang="ar-SY" sz="2400" dirty="0" err="1" smtClean="0"/>
              <a:t>سحايا</a:t>
            </a:r>
            <a:r>
              <a:rPr lang="ar-SY" sz="2400" dirty="0" smtClean="0"/>
              <a:t> – خراج دماغ – خراج تحت </a:t>
            </a:r>
            <a:r>
              <a:rPr lang="ar-SY" sz="2400" dirty="0" err="1" smtClean="0"/>
              <a:t>و</a:t>
            </a:r>
            <a:r>
              <a:rPr lang="ar-SY" sz="2400" dirty="0" smtClean="0"/>
              <a:t> فوق الجافية </a:t>
            </a:r>
          </a:p>
          <a:p>
            <a:pPr>
              <a:buNone/>
            </a:pPr>
            <a:r>
              <a:rPr lang="ar-SY" sz="2400" dirty="0" smtClean="0"/>
              <a:t>ذات عظم </a:t>
            </a:r>
            <a:r>
              <a:rPr lang="ar-SY" sz="2400" dirty="0" err="1" smtClean="0"/>
              <a:t>و</a:t>
            </a:r>
            <a:r>
              <a:rPr lang="ar-SY" sz="2400" dirty="0" smtClean="0"/>
              <a:t> نقي </a:t>
            </a:r>
          </a:p>
          <a:p>
            <a:pPr>
              <a:buNone/>
            </a:pPr>
            <a:r>
              <a:rPr lang="ar-SY" sz="2400" dirty="0" err="1" smtClean="0"/>
              <a:t>القيلات</a:t>
            </a:r>
            <a:r>
              <a:rPr lang="ar-SY" sz="2400" dirty="0" smtClean="0"/>
              <a:t> المخاطية </a:t>
            </a:r>
          </a:p>
          <a:p>
            <a:pPr>
              <a:buNone/>
            </a:pPr>
            <a:r>
              <a:rPr lang="ar-SY" sz="2400" b="1" dirty="0" smtClean="0"/>
              <a:t>هناك اختلاط خاص بالجيب الفكي هو </a:t>
            </a:r>
            <a:r>
              <a:rPr lang="ar-SY" sz="2400" b="1" dirty="0" err="1" smtClean="0"/>
              <a:t>الناسور</a:t>
            </a:r>
            <a:r>
              <a:rPr lang="ar-SY" sz="2400" b="1" dirty="0" smtClean="0"/>
              <a:t> الفكي الغاري </a:t>
            </a:r>
          </a:p>
          <a:p>
            <a:pPr>
              <a:buNone/>
            </a:pPr>
            <a:endParaRPr lang="ar-SY"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المعقد </a:t>
            </a:r>
            <a:r>
              <a:rPr lang="ar-SY" dirty="0" err="1" smtClean="0"/>
              <a:t>الصماخي</a:t>
            </a:r>
            <a:r>
              <a:rPr lang="ar-SY" dirty="0" smtClean="0"/>
              <a:t> </a:t>
            </a:r>
            <a:r>
              <a:rPr lang="en-US" dirty="0" err="1" smtClean="0"/>
              <a:t>osteomeatal</a:t>
            </a:r>
            <a:r>
              <a:rPr lang="en-US" dirty="0" smtClean="0"/>
              <a:t> complex</a:t>
            </a:r>
            <a:endParaRPr lang="ar-SY" dirty="0"/>
          </a:p>
        </p:txBody>
      </p:sp>
      <p:sp>
        <p:nvSpPr>
          <p:cNvPr id="3" name="عنصر نائب للمحتوى 2"/>
          <p:cNvSpPr>
            <a:spLocks noGrp="1"/>
          </p:cNvSpPr>
          <p:nvPr>
            <p:ph idx="1"/>
          </p:nvPr>
        </p:nvSpPr>
        <p:spPr/>
        <p:txBody>
          <a:bodyPr>
            <a:normAutofit/>
          </a:bodyPr>
          <a:lstStyle/>
          <a:p>
            <a:pPr>
              <a:buNone/>
            </a:pPr>
            <a:r>
              <a:rPr lang="ar-SY" sz="2400" dirty="0" smtClean="0"/>
              <a:t>وهو المنطقة تحت القرين الأوسط و هي مفتاح جراحة الجيوب </a:t>
            </a:r>
            <a:r>
              <a:rPr lang="ar-SY" sz="2400" dirty="0" err="1" smtClean="0"/>
              <a:t>التنظيرية</a:t>
            </a:r>
            <a:r>
              <a:rPr lang="ar-SY" sz="2400" dirty="0" smtClean="0"/>
              <a:t> الوظيفية </a:t>
            </a:r>
            <a:r>
              <a:rPr lang="ar-SY" sz="2400" dirty="0" err="1" smtClean="0"/>
              <a:t>و</a:t>
            </a:r>
            <a:r>
              <a:rPr lang="ar-SY" sz="2400" dirty="0" smtClean="0"/>
              <a:t> ذو أهمية بالغة </a:t>
            </a:r>
            <a:r>
              <a:rPr lang="ar-SY" sz="2400" dirty="0" err="1" smtClean="0"/>
              <a:t>سريريا</a:t>
            </a:r>
            <a:r>
              <a:rPr lang="ar-SY" sz="2400" dirty="0" smtClean="0"/>
              <a:t> فقد يحصل أحيانا تهوي في القرين الأوسط </a:t>
            </a:r>
            <a:r>
              <a:rPr lang="en-US" sz="2400" dirty="0" err="1" smtClean="0"/>
              <a:t>concha</a:t>
            </a:r>
            <a:r>
              <a:rPr lang="en-US" sz="2400" dirty="0" smtClean="0"/>
              <a:t> </a:t>
            </a:r>
            <a:r>
              <a:rPr lang="en-US" sz="2400" dirty="0" err="1" smtClean="0"/>
              <a:t>bullosa</a:t>
            </a:r>
            <a:r>
              <a:rPr lang="ar-SY" sz="2400" dirty="0" smtClean="0"/>
              <a:t>مما يؤدي إلى تضيق في </a:t>
            </a:r>
            <a:r>
              <a:rPr lang="ar-SY" sz="2400" dirty="0" err="1" smtClean="0"/>
              <a:t>الصماخ</a:t>
            </a:r>
            <a:r>
              <a:rPr lang="ar-SY" sz="2400" dirty="0" smtClean="0"/>
              <a:t> الأوسط </a:t>
            </a:r>
            <a:r>
              <a:rPr lang="ar-SY" sz="2400" dirty="0" err="1" smtClean="0"/>
              <a:t>و</a:t>
            </a:r>
            <a:r>
              <a:rPr lang="ar-SY" sz="2400" dirty="0" smtClean="0"/>
              <a:t> المعقد </a:t>
            </a:r>
            <a:r>
              <a:rPr lang="ar-SY" sz="2400" dirty="0" err="1" smtClean="0"/>
              <a:t>الصماخي</a:t>
            </a:r>
            <a:endParaRPr lang="ar-SY" sz="2400" dirty="0"/>
          </a:p>
        </p:txBody>
      </p:sp>
      <p:pic>
        <p:nvPicPr>
          <p:cNvPr id="2050" name="Picture 2"/>
          <p:cNvPicPr>
            <a:picLocks noChangeAspect="1" noChangeArrowheads="1"/>
          </p:cNvPicPr>
          <p:nvPr/>
        </p:nvPicPr>
        <p:blipFill>
          <a:blip r:embed="rId2"/>
          <a:srcRect/>
          <a:stretch>
            <a:fillRect/>
          </a:stretch>
        </p:blipFill>
        <p:spPr bwMode="auto">
          <a:xfrm>
            <a:off x="571472" y="2857496"/>
            <a:ext cx="8072494"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4478" y="857232"/>
            <a:ext cx="114272" cy="654032"/>
          </a:xfrm>
        </p:spPr>
        <p:txBody>
          <a:bodyPr>
            <a:normAutofit fontScale="90000"/>
          </a:bodyPr>
          <a:lstStyle/>
          <a:p>
            <a:endParaRPr lang="ar-SY" dirty="0"/>
          </a:p>
        </p:txBody>
      </p:sp>
      <p:sp>
        <p:nvSpPr>
          <p:cNvPr id="3" name="عنصر نائب للمحتوى 2"/>
          <p:cNvSpPr>
            <a:spLocks noGrp="1"/>
          </p:cNvSpPr>
          <p:nvPr>
            <p:ph idx="1"/>
          </p:nvPr>
        </p:nvSpPr>
        <p:spPr>
          <a:xfrm>
            <a:off x="457200" y="214290"/>
            <a:ext cx="8229600" cy="5911873"/>
          </a:xfrm>
        </p:spPr>
        <p:txBody>
          <a:bodyPr/>
          <a:lstStyle/>
          <a:p>
            <a:pPr>
              <a:buNone/>
            </a:pPr>
            <a:r>
              <a:rPr lang="ar-SY" b="1" u="sng" dirty="0" smtClean="0"/>
              <a:t>التهاب النسيج الخلوي داخل الحجاج :</a:t>
            </a:r>
            <a:r>
              <a:rPr lang="ar-SY" sz="2400" dirty="0" smtClean="0"/>
              <a:t> يمتد فيه الالتهاب من الخلايا </a:t>
            </a:r>
            <a:r>
              <a:rPr lang="ar-SY" sz="2400" dirty="0" err="1" smtClean="0"/>
              <a:t>الغربالية</a:t>
            </a:r>
            <a:r>
              <a:rPr lang="ar-SY" sz="2400" dirty="0" smtClean="0"/>
              <a:t> أو الجيب </a:t>
            </a:r>
            <a:r>
              <a:rPr lang="ar-SY" sz="2400" dirty="0" err="1" smtClean="0"/>
              <a:t>الجبهي</a:t>
            </a:r>
            <a:r>
              <a:rPr lang="ar-SY" sz="2400" dirty="0" smtClean="0"/>
              <a:t> إلى داخل الحجاج </a:t>
            </a:r>
          </a:p>
          <a:p>
            <a:pPr>
              <a:buNone/>
            </a:pPr>
            <a:r>
              <a:rPr lang="ar-SY" sz="2400" dirty="0" smtClean="0"/>
              <a:t>ويحدث التهاب خلوي منتشر في النسج المحيطة بالعين </a:t>
            </a:r>
          </a:p>
          <a:p>
            <a:pPr>
              <a:buNone/>
            </a:pPr>
            <a:r>
              <a:rPr lang="ar-SY" sz="2400" dirty="0" smtClean="0"/>
              <a:t>بعد هجمة حادة لالتهاب الجيوب يصاب المريض ب: </a:t>
            </a:r>
          </a:p>
          <a:p>
            <a:pPr>
              <a:buNone/>
            </a:pPr>
            <a:r>
              <a:rPr lang="ar-SY" sz="2400" dirty="0" err="1" smtClean="0"/>
              <a:t>عرواء</a:t>
            </a:r>
            <a:r>
              <a:rPr lang="ar-SY" sz="2400" dirty="0" smtClean="0"/>
              <a:t>- ترفع </a:t>
            </a:r>
            <a:r>
              <a:rPr lang="ar-SY" sz="2400" dirty="0" err="1" smtClean="0"/>
              <a:t>حروري</a:t>
            </a:r>
            <a:r>
              <a:rPr lang="ar-SY" sz="2400" dirty="0" smtClean="0"/>
              <a:t> – ألم عميق في العين -  وتحدث وذمة في الأجفان قد تترافق باحمرار  - يتلو ذلك جحوظ تبرز فيه العين على الخط المتوسط وتصبح حركتها مؤلمة ثم تفقد هذه الحركة في مرحلة متقدمة وتصاب الملتحمة </a:t>
            </a:r>
            <a:r>
              <a:rPr lang="ar-SY" sz="2400" dirty="0" err="1" smtClean="0"/>
              <a:t>بوذمة</a:t>
            </a:r>
            <a:r>
              <a:rPr lang="ar-SY" sz="2400" dirty="0" smtClean="0"/>
              <a:t> و احمرار </a:t>
            </a:r>
          </a:p>
          <a:p>
            <a:pPr>
              <a:buNone/>
            </a:pPr>
            <a:r>
              <a:rPr lang="ar-SY" sz="2400" b="1" u="sng" dirty="0" smtClean="0"/>
              <a:t>العلاج:</a:t>
            </a:r>
          </a:p>
          <a:p>
            <a:pPr>
              <a:buNone/>
            </a:pPr>
            <a:r>
              <a:rPr lang="ar-SY" sz="2400" dirty="0" smtClean="0"/>
              <a:t>معالجة وريدية بالصادات ( إشراك عدة أنواع من المضادات الحيوية بكميات كبيرة)</a:t>
            </a:r>
          </a:p>
        </p:txBody>
      </p:sp>
      <p:pic>
        <p:nvPicPr>
          <p:cNvPr id="1026" name="Picture 2"/>
          <p:cNvPicPr>
            <a:picLocks noChangeAspect="1" noChangeArrowheads="1"/>
          </p:cNvPicPr>
          <p:nvPr/>
        </p:nvPicPr>
        <p:blipFill>
          <a:blip r:embed="rId2"/>
          <a:srcRect/>
          <a:stretch>
            <a:fillRect/>
          </a:stretch>
        </p:blipFill>
        <p:spPr bwMode="auto">
          <a:xfrm>
            <a:off x="0" y="4314825"/>
            <a:ext cx="2428860" cy="25431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428860" y="4357694"/>
            <a:ext cx="1966918" cy="250030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429124" y="4071942"/>
            <a:ext cx="4714876" cy="278605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00296" y="1142984"/>
            <a:ext cx="114272" cy="1143000"/>
          </a:xfrm>
        </p:spPr>
        <p:txBody>
          <a:bodyPr/>
          <a:lstStyle/>
          <a:p>
            <a:endParaRPr lang="ar-SY" dirty="0"/>
          </a:p>
        </p:txBody>
      </p:sp>
      <p:sp>
        <p:nvSpPr>
          <p:cNvPr id="3" name="عنصر نائب للمحتوى 2"/>
          <p:cNvSpPr>
            <a:spLocks noGrp="1"/>
          </p:cNvSpPr>
          <p:nvPr>
            <p:ph idx="1"/>
          </p:nvPr>
        </p:nvSpPr>
        <p:spPr>
          <a:xfrm>
            <a:off x="0" y="0"/>
            <a:ext cx="9144000" cy="6858000"/>
          </a:xfrm>
        </p:spPr>
        <p:txBody>
          <a:bodyPr>
            <a:normAutofit/>
          </a:bodyPr>
          <a:lstStyle/>
          <a:p>
            <a:pPr>
              <a:buNone/>
            </a:pPr>
            <a:r>
              <a:rPr lang="ar-SY" sz="3600" b="1" i="1" u="sng" dirty="0" smtClean="0"/>
              <a:t>خراج ما حول الحجاج( تحت </a:t>
            </a:r>
            <a:r>
              <a:rPr lang="ar-SY" sz="3600" b="1" i="1" u="sng" dirty="0" err="1" smtClean="0"/>
              <a:t>السمحاق</a:t>
            </a:r>
            <a:r>
              <a:rPr lang="ar-SY" sz="3600" b="1" i="1" u="sng" dirty="0" smtClean="0"/>
              <a:t>):</a:t>
            </a:r>
          </a:p>
          <a:p>
            <a:pPr>
              <a:buNone/>
            </a:pPr>
            <a:r>
              <a:rPr lang="ar-SY" sz="2400" dirty="0" smtClean="0"/>
              <a:t>يحدث في مجمع </a:t>
            </a:r>
            <a:r>
              <a:rPr lang="ar-SY" sz="2400" dirty="0" err="1" smtClean="0"/>
              <a:t>قيحي</a:t>
            </a:r>
            <a:r>
              <a:rPr lang="ar-SY" sz="2400" dirty="0" smtClean="0"/>
              <a:t> بين </a:t>
            </a:r>
            <a:r>
              <a:rPr lang="ar-SY" sz="2400" dirty="0" err="1" smtClean="0"/>
              <a:t>الصفاق</a:t>
            </a:r>
            <a:r>
              <a:rPr lang="ar-SY" sz="2400" dirty="0" smtClean="0"/>
              <a:t> حول الحجاج والصفيحة </a:t>
            </a:r>
            <a:r>
              <a:rPr lang="ar-SY" sz="2400" dirty="0" err="1" smtClean="0"/>
              <a:t>الغربالية</a:t>
            </a:r>
            <a:r>
              <a:rPr lang="ar-SY" sz="2400" dirty="0" smtClean="0"/>
              <a:t> الجانبية </a:t>
            </a:r>
          </a:p>
          <a:p>
            <a:pPr>
              <a:buNone/>
            </a:pPr>
            <a:r>
              <a:rPr lang="ar-SY" sz="2400" dirty="0" smtClean="0"/>
              <a:t>لا تكون الأعراض شديدة كما في الحالة السابقة:</a:t>
            </a:r>
          </a:p>
          <a:p>
            <a:pPr>
              <a:buNone/>
            </a:pPr>
            <a:r>
              <a:rPr lang="ar-SY" sz="2400" dirty="0" smtClean="0"/>
              <a:t>تندفع الكرة العينية للوحشي </a:t>
            </a:r>
            <a:r>
              <a:rPr lang="ar-SY" sz="2400" dirty="0" err="1" smtClean="0"/>
              <a:t>و</a:t>
            </a:r>
            <a:r>
              <a:rPr lang="ar-SY" sz="2400" dirty="0" smtClean="0"/>
              <a:t> </a:t>
            </a:r>
            <a:r>
              <a:rPr lang="ar-SY" sz="2400" dirty="0" err="1" smtClean="0"/>
              <a:t>الاسفل</a:t>
            </a:r>
            <a:r>
              <a:rPr lang="ar-SY" sz="2400" dirty="0" smtClean="0"/>
              <a:t> ويكون الضغط أنسي الحجاج مؤلم </a:t>
            </a:r>
          </a:p>
          <a:p>
            <a:pPr>
              <a:buNone/>
            </a:pPr>
            <a:r>
              <a:rPr lang="ar-SY" sz="2400" b="1" u="sng" dirty="0" smtClean="0"/>
              <a:t>العلاج</a:t>
            </a:r>
          </a:p>
          <a:p>
            <a:pPr>
              <a:buNone/>
            </a:pPr>
            <a:r>
              <a:rPr lang="ar-SY" sz="2400" dirty="0" smtClean="0"/>
              <a:t>تفجير الخراج من خلال شق أنسي العين – معالجة كافية بالمضادات الحيوية </a:t>
            </a:r>
          </a:p>
        </p:txBody>
      </p:sp>
      <p:pic>
        <p:nvPicPr>
          <p:cNvPr id="2050" name="Picture 2"/>
          <p:cNvPicPr>
            <a:picLocks noChangeAspect="1" noChangeArrowheads="1"/>
          </p:cNvPicPr>
          <p:nvPr/>
        </p:nvPicPr>
        <p:blipFill>
          <a:blip r:embed="rId2"/>
          <a:srcRect/>
          <a:stretch>
            <a:fillRect/>
          </a:stretch>
        </p:blipFill>
        <p:spPr bwMode="auto">
          <a:xfrm>
            <a:off x="0" y="3071810"/>
            <a:ext cx="4643438" cy="378619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643438" y="3071811"/>
            <a:ext cx="4500562" cy="378619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err="1" smtClean="0"/>
              <a:t>خثرة</a:t>
            </a:r>
            <a:r>
              <a:rPr lang="ar-SY" dirty="0" smtClean="0"/>
              <a:t> الجيب </a:t>
            </a:r>
            <a:r>
              <a:rPr lang="ar-SY" dirty="0" err="1" smtClean="0"/>
              <a:t>الكهفي</a:t>
            </a:r>
            <a:r>
              <a:rPr lang="ar-SY" dirty="0" smtClean="0"/>
              <a:t> </a:t>
            </a:r>
            <a:endParaRPr lang="ar-SY" dirty="0"/>
          </a:p>
        </p:txBody>
      </p:sp>
      <p:sp>
        <p:nvSpPr>
          <p:cNvPr id="3" name="عنصر نائب للمحتوى 2"/>
          <p:cNvSpPr>
            <a:spLocks noGrp="1"/>
          </p:cNvSpPr>
          <p:nvPr>
            <p:ph idx="1"/>
          </p:nvPr>
        </p:nvSpPr>
        <p:spPr/>
        <p:txBody>
          <a:bodyPr>
            <a:normAutofit lnSpcReduction="10000"/>
          </a:bodyPr>
          <a:lstStyle/>
          <a:p>
            <a:pPr>
              <a:buNone/>
            </a:pPr>
            <a:r>
              <a:rPr lang="ar-SY" sz="2400" dirty="0" smtClean="0"/>
              <a:t>يمتد الالتهاب عادة عبر الوريد الزاوي إلى الجيب </a:t>
            </a:r>
            <a:r>
              <a:rPr lang="ar-SY" sz="2400" dirty="0" err="1" smtClean="0"/>
              <a:t>الكهفي</a:t>
            </a:r>
            <a:r>
              <a:rPr lang="ar-SY" sz="2400" dirty="0" smtClean="0"/>
              <a:t> </a:t>
            </a:r>
          </a:p>
          <a:p>
            <a:pPr>
              <a:buNone/>
            </a:pPr>
            <a:r>
              <a:rPr lang="ar-SY" sz="2400" b="1" u="sng" dirty="0" smtClean="0"/>
              <a:t>الأعراض :</a:t>
            </a:r>
          </a:p>
          <a:p>
            <a:pPr>
              <a:buNone/>
            </a:pPr>
            <a:r>
              <a:rPr lang="ar-SY" sz="2400" b="1" dirty="0" smtClean="0"/>
              <a:t>مفاجئة </a:t>
            </a:r>
            <a:r>
              <a:rPr lang="ar-SY" sz="2400" b="1" dirty="0" err="1" smtClean="0"/>
              <a:t>و</a:t>
            </a:r>
            <a:r>
              <a:rPr lang="ar-SY" sz="2400" b="1" dirty="0" smtClean="0"/>
              <a:t> شديدة حيث يصاب المريض </a:t>
            </a:r>
            <a:r>
              <a:rPr lang="ar-SY" sz="2400" b="1" dirty="0" err="1" smtClean="0"/>
              <a:t>بعرواء</a:t>
            </a:r>
            <a:r>
              <a:rPr lang="ar-SY" sz="2400" b="1" dirty="0" smtClean="0"/>
              <a:t> وحرارة عالية جدا وألم عميق في العينين وحالة عامة سيئة جدا قد تقرب من السبات </a:t>
            </a:r>
          </a:p>
          <a:p>
            <a:pPr>
              <a:buNone/>
            </a:pPr>
            <a:r>
              <a:rPr lang="ar-SY" sz="2400" dirty="0" smtClean="0"/>
              <a:t>تصاب الأعصاب 3 4 6 وتصاب العينان بجحوظ مع وذمة في الأجفان </a:t>
            </a:r>
            <a:r>
              <a:rPr lang="ar-SY" sz="2400" dirty="0" err="1" smtClean="0"/>
              <a:t>و</a:t>
            </a:r>
            <a:r>
              <a:rPr lang="ar-SY" sz="2400" dirty="0" smtClean="0"/>
              <a:t> الملتحمة </a:t>
            </a:r>
          </a:p>
          <a:p>
            <a:pPr>
              <a:buFontTx/>
              <a:buChar char="-"/>
            </a:pPr>
            <a:r>
              <a:rPr lang="ar-SY" sz="2400" dirty="0" smtClean="0"/>
              <a:t>البعض لا يشخص </a:t>
            </a:r>
            <a:r>
              <a:rPr lang="ar-SY" sz="2400" dirty="0" err="1" smtClean="0"/>
              <a:t>خثرة</a:t>
            </a:r>
            <a:r>
              <a:rPr lang="ar-SY" sz="2400" dirty="0" smtClean="0"/>
              <a:t> الجيب </a:t>
            </a:r>
            <a:r>
              <a:rPr lang="ar-SY" sz="2400" dirty="0" err="1" smtClean="0"/>
              <a:t>الكهفي</a:t>
            </a:r>
            <a:r>
              <a:rPr lang="ar-SY" sz="2400" dirty="0" smtClean="0"/>
              <a:t> إلا إذا أصيبت العينان ولا يكتفي بإصابة عين واحدة </a:t>
            </a:r>
          </a:p>
          <a:p>
            <a:pPr>
              <a:buFontTx/>
              <a:buChar char="-"/>
            </a:pPr>
            <a:r>
              <a:rPr lang="ar-SY" sz="2400" dirty="0" smtClean="0"/>
              <a:t>تحدث الوفاة عادة خلال 48 </a:t>
            </a:r>
            <a:r>
              <a:rPr lang="ar-SY" sz="2400" dirty="0" err="1" smtClean="0"/>
              <a:t>ل</a:t>
            </a:r>
            <a:r>
              <a:rPr lang="ar-SY" sz="2400" dirty="0" smtClean="0"/>
              <a:t> 72 ساعة إذا لم تطبق المعالجة الكافية السريعة </a:t>
            </a:r>
          </a:p>
          <a:p>
            <a:pPr>
              <a:buFontTx/>
              <a:buChar char="-"/>
            </a:pPr>
            <a:r>
              <a:rPr lang="ar-SY" sz="2400" b="1" dirty="0" smtClean="0"/>
              <a:t>وهي تتألف من </a:t>
            </a:r>
            <a:r>
              <a:rPr lang="ar-SY" sz="2400" dirty="0" smtClean="0"/>
              <a:t>: كميات كبيرة من المضادات الحيوية تعطى بالوريد مع مضادات تخثر </a:t>
            </a:r>
          </a:p>
          <a:p>
            <a:pPr>
              <a:buFontTx/>
              <a:buChar char="-"/>
            </a:pPr>
            <a:r>
              <a:rPr lang="ar-SY" sz="2400" dirty="0" smtClean="0"/>
              <a:t>رغم كل ذلك 50% من الحالات تنتهي بالوفاة  </a:t>
            </a:r>
          </a:p>
          <a:p>
            <a:pPr>
              <a:buFontTx/>
              <a:buChar char="-"/>
            </a:pPr>
            <a:endParaRPr lang="ar-SY"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err="1" smtClean="0"/>
              <a:t>الناسور</a:t>
            </a:r>
            <a:r>
              <a:rPr lang="ar-SY" dirty="0" smtClean="0"/>
              <a:t> الفموي الغاري </a:t>
            </a:r>
            <a:endParaRPr lang="ar-SY" dirty="0"/>
          </a:p>
        </p:txBody>
      </p:sp>
      <p:sp>
        <p:nvSpPr>
          <p:cNvPr id="3" name="عنصر نائب للمحتوى 2"/>
          <p:cNvSpPr>
            <a:spLocks noGrp="1"/>
          </p:cNvSpPr>
          <p:nvPr>
            <p:ph idx="1"/>
          </p:nvPr>
        </p:nvSpPr>
        <p:spPr>
          <a:xfrm>
            <a:off x="457200" y="1142984"/>
            <a:ext cx="8229600" cy="5429288"/>
          </a:xfrm>
        </p:spPr>
        <p:txBody>
          <a:bodyPr>
            <a:normAutofit fontScale="85000" lnSpcReduction="20000"/>
          </a:bodyPr>
          <a:lstStyle/>
          <a:p>
            <a:pPr>
              <a:buNone/>
            </a:pPr>
            <a:r>
              <a:rPr lang="ar-SY" sz="2400" dirty="0" smtClean="0"/>
              <a:t>وهو يتلو عادة اقتلاع أحد الأضراس حيث أن جذر الضرس قد يمتد ضمن الغار أو لا يفصله عنه إلا قشرة رقيقة من العظم قد تكسر أثناء القلع فيحدث اتصال بين الجيب الفكي </a:t>
            </a:r>
            <a:r>
              <a:rPr lang="ar-SY" sz="2400" dirty="0" err="1" smtClean="0"/>
              <a:t>و</a:t>
            </a:r>
            <a:r>
              <a:rPr lang="ar-SY" sz="2400" dirty="0" smtClean="0"/>
              <a:t> جوف الفم </a:t>
            </a:r>
            <a:r>
              <a:rPr lang="ar-SY" sz="2400" dirty="0" err="1" smtClean="0"/>
              <a:t>و</a:t>
            </a:r>
            <a:r>
              <a:rPr lang="ar-SY" sz="2400" dirty="0" smtClean="0"/>
              <a:t> أكثر الأسنان علاقة مع الجيب هي جذر الضاحكتين </a:t>
            </a:r>
          </a:p>
          <a:p>
            <a:pPr>
              <a:buNone/>
            </a:pPr>
            <a:r>
              <a:rPr lang="ar-SY" sz="2400" dirty="0" smtClean="0"/>
              <a:t>والرحى 1 </a:t>
            </a:r>
            <a:r>
              <a:rPr lang="ar-SY" sz="2400" dirty="0" err="1" smtClean="0"/>
              <a:t>و</a:t>
            </a:r>
            <a:r>
              <a:rPr lang="ar-SY" sz="2400" dirty="0" smtClean="0"/>
              <a:t> 2 </a:t>
            </a:r>
          </a:p>
          <a:p>
            <a:pPr>
              <a:buFontTx/>
              <a:buChar char="-"/>
            </a:pPr>
            <a:r>
              <a:rPr lang="ar-SY" sz="2400" dirty="0" smtClean="0"/>
              <a:t>جراحة الجيب الفكي ( عملية </a:t>
            </a:r>
            <a:r>
              <a:rPr lang="ar-SY" sz="2400" dirty="0" err="1" smtClean="0"/>
              <a:t>كالد</a:t>
            </a:r>
            <a:r>
              <a:rPr lang="ar-SY" sz="2400" dirty="0" smtClean="0"/>
              <a:t> ويل </a:t>
            </a:r>
            <a:r>
              <a:rPr lang="ar-SY" sz="2400" dirty="0" err="1" smtClean="0"/>
              <a:t>لوك</a:t>
            </a:r>
            <a:r>
              <a:rPr lang="ar-SY" sz="2400" dirty="0" smtClean="0"/>
              <a:t> ) أو بعد استئصال كيسة من الجيب </a:t>
            </a:r>
          </a:p>
          <a:p>
            <a:pPr>
              <a:buFontTx/>
              <a:buChar char="-"/>
            </a:pPr>
            <a:r>
              <a:rPr lang="ar-SY" sz="2400" dirty="0" smtClean="0"/>
              <a:t>الأورام الفكية </a:t>
            </a:r>
            <a:r>
              <a:rPr lang="ar-SY" sz="2400" dirty="0" err="1" smtClean="0"/>
              <a:t>و</a:t>
            </a:r>
            <a:r>
              <a:rPr lang="ar-SY" sz="2400" dirty="0" smtClean="0"/>
              <a:t> خاصة الخبيثة في الغار </a:t>
            </a:r>
          </a:p>
          <a:p>
            <a:pPr>
              <a:buFontTx/>
              <a:buChar char="-"/>
            </a:pPr>
            <a:r>
              <a:rPr lang="ar-SY" sz="2400" dirty="0" err="1" smtClean="0"/>
              <a:t>الرض</a:t>
            </a:r>
            <a:r>
              <a:rPr lang="ar-SY" sz="2400" dirty="0" smtClean="0"/>
              <a:t> المؤدي لكسور الفك العلوي </a:t>
            </a:r>
          </a:p>
          <a:p>
            <a:pPr>
              <a:buFontTx/>
              <a:buChar char="-"/>
            </a:pPr>
            <a:r>
              <a:rPr lang="ar-SY" sz="2400" dirty="0" err="1" smtClean="0"/>
              <a:t>النواسير</a:t>
            </a:r>
            <a:r>
              <a:rPr lang="ar-SY" sz="2400" dirty="0" smtClean="0"/>
              <a:t> أكثر ما تحدث من عمر 30 </a:t>
            </a:r>
            <a:r>
              <a:rPr lang="ar-SY" sz="2400" dirty="0" err="1" smtClean="0"/>
              <a:t>ل</a:t>
            </a:r>
            <a:r>
              <a:rPr lang="ar-SY" sz="2400" dirty="0" smtClean="0"/>
              <a:t> 59 ونادرا ما تحدث عند الأطفال بسبب صغر حجم الجيب وكثافة جدار العظم من </a:t>
            </a:r>
            <a:r>
              <a:rPr lang="ar-SY" sz="2400" dirty="0" err="1" smtClean="0"/>
              <a:t>جهةثانية</a:t>
            </a:r>
            <a:endParaRPr lang="ar-SY" sz="2400" dirty="0" smtClean="0"/>
          </a:p>
          <a:p>
            <a:pPr>
              <a:buFontTx/>
              <a:buChar char="-"/>
            </a:pPr>
            <a:r>
              <a:rPr lang="ar-SY" sz="2400" dirty="0" smtClean="0"/>
              <a:t>العوامل المساعدة على بقاء </a:t>
            </a:r>
            <a:r>
              <a:rPr lang="ar-SY" sz="2400" dirty="0" err="1" smtClean="0"/>
              <a:t>الناسور</a:t>
            </a:r>
            <a:r>
              <a:rPr lang="ar-SY" sz="2400" dirty="0" smtClean="0"/>
              <a:t> هو حجم فوهة </a:t>
            </a:r>
            <a:r>
              <a:rPr lang="ar-SY" sz="2400" dirty="0" err="1" smtClean="0"/>
              <a:t>الناسور</a:t>
            </a:r>
            <a:r>
              <a:rPr lang="ar-SY" sz="2400" dirty="0" smtClean="0"/>
              <a:t> ووجود التهاب جيب فكي سابق للقلع الجراحي </a:t>
            </a:r>
          </a:p>
          <a:p>
            <a:pPr>
              <a:buFontTx/>
              <a:buChar char="-"/>
            </a:pPr>
            <a:r>
              <a:rPr lang="ar-SY" sz="2400" b="1" u="sng" dirty="0" smtClean="0"/>
              <a:t>الأعراض :</a:t>
            </a:r>
          </a:p>
          <a:p>
            <a:pPr>
              <a:buFontTx/>
              <a:buChar char="-"/>
            </a:pPr>
            <a:r>
              <a:rPr lang="ar-SY" sz="2400" dirty="0" smtClean="0"/>
              <a:t>سيلان </a:t>
            </a:r>
            <a:r>
              <a:rPr lang="ar-SY" sz="2400" dirty="0" err="1" smtClean="0"/>
              <a:t>قيحي</a:t>
            </a:r>
            <a:r>
              <a:rPr lang="ar-SY" sz="2400" dirty="0" smtClean="0"/>
              <a:t> من مسكن السن غالبا نتن الرائحة </a:t>
            </a:r>
          </a:p>
          <a:p>
            <a:pPr>
              <a:buFontTx/>
              <a:buChar char="-"/>
            </a:pPr>
            <a:r>
              <a:rPr lang="ar-SY" sz="2400" dirty="0" smtClean="0"/>
              <a:t>سيلان </a:t>
            </a:r>
            <a:r>
              <a:rPr lang="ar-SY" sz="2400" dirty="0" err="1" smtClean="0"/>
              <a:t>قيحي</a:t>
            </a:r>
            <a:r>
              <a:rPr lang="ar-SY" sz="2400" dirty="0" smtClean="0"/>
              <a:t> أنفي أمامي أو خلفي </a:t>
            </a:r>
          </a:p>
          <a:p>
            <a:pPr>
              <a:buFontTx/>
              <a:buChar char="-"/>
            </a:pPr>
            <a:r>
              <a:rPr lang="ar-SY" sz="2400" dirty="0" smtClean="0"/>
              <a:t>قد يترافق مع أعراض التهاب الجيب الفكي </a:t>
            </a:r>
          </a:p>
          <a:p>
            <a:pPr>
              <a:buFontTx/>
              <a:buChar char="-"/>
            </a:pPr>
            <a:r>
              <a:rPr lang="ar-SY" sz="2400" dirty="0" smtClean="0"/>
              <a:t>خروج الهواء من فوهة </a:t>
            </a:r>
            <a:r>
              <a:rPr lang="ar-SY" sz="2400" dirty="0" err="1" smtClean="0"/>
              <a:t>الناسور</a:t>
            </a:r>
            <a:r>
              <a:rPr lang="ar-SY" sz="2400" dirty="0" smtClean="0"/>
              <a:t> عبر زفير قوي </a:t>
            </a:r>
            <a:r>
              <a:rPr lang="ar-SY" sz="2400" dirty="0" err="1" smtClean="0"/>
              <a:t>او</a:t>
            </a:r>
            <a:r>
              <a:rPr lang="ar-SY" sz="2400" dirty="0" smtClean="0"/>
              <a:t> خروج السوائل من الأنف </a:t>
            </a:r>
          </a:p>
          <a:p>
            <a:pPr>
              <a:buFontTx/>
              <a:buChar char="-"/>
            </a:pPr>
            <a:r>
              <a:rPr lang="ar-SY" sz="2400" dirty="0" smtClean="0"/>
              <a:t>تكون نسيج حبيبي أو وذمة حول المسكن السني</a:t>
            </a:r>
          </a:p>
          <a:p>
            <a:pPr>
              <a:buFontTx/>
              <a:buChar char="-"/>
            </a:pPr>
            <a:endParaRPr lang="ar-SY" sz="2400" b="1" u="sng" dirty="0" smtClean="0"/>
          </a:p>
          <a:p>
            <a:pPr>
              <a:buFontTx/>
              <a:buChar char="-"/>
            </a:pPr>
            <a:endParaRPr lang="ar-SY"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err="1" smtClean="0"/>
              <a:t>الناسور</a:t>
            </a:r>
            <a:r>
              <a:rPr lang="ar-SY" dirty="0" smtClean="0"/>
              <a:t> الفموي الغاري</a:t>
            </a:r>
            <a:endParaRPr lang="ar-SY" dirty="0"/>
          </a:p>
        </p:txBody>
      </p:sp>
      <p:sp>
        <p:nvSpPr>
          <p:cNvPr id="3" name="عنصر نائب للمحتوى 2"/>
          <p:cNvSpPr>
            <a:spLocks noGrp="1"/>
          </p:cNvSpPr>
          <p:nvPr>
            <p:ph idx="1"/>
          </p:nvPr>
        </p:nvSpPr>
        <p:spPr/>
        <p:txBody>
          <a:bodyPr>
            <a:normAutofit/>
          </a:bodyPr>
          <a:lstStyle/>
          <a:p>
            <a:pPr>
              <a:buNone/>
            </a:pPr>
            <a:r>
              <a:rPr lang="ar-SY" sz="2400" b="1" u="sng" dirty="0" smtClean="0"/>
              <a:t>التشخيص:</a:t>
            </a:r>
          </a:p>
          <a:p>
            <a:pPr>
              <a:buNone/>
            </a:pPr>
            <a:r>
              <a:rPr lang="ar-SY" sz="2400" dirty="0" smtClean="0"/>
              <a:t>الأعراض </a:t>
            </a:r>
            <a:r>
              <a:rPr lang="ar-SY" sz="2400" dirty="0" err="1" smtClean="0"/>
              <a:t>و</a:t>
            </a:r>
            <a:r>
              <a:rPr lang="ar-SY" sz="2400" dirty="0" smtClean="0"/>
              <a:t> العلامات </a:t>
            </a:r>
            <a:r>
              <a:rPr lang="ar-SY" sz="2400" dirty="0" err="1" smtClean="0"/>
              <a:t>السريرية</a:t>
            </a:r>
            <a:r>
              <a:rPr lang="ar-SY" sz="2400" dirty="0" smtClean="0"/>
              <a:t> السابقة :</a:t>
            </a:r>
          </a:p>
          <a:p>
            <a:pPr>
              <a:buNone/>
            </a:pPr>
            <a:r>
              <a:rPr lang="ar-SY" sz="2400" dirty="0" smtClean="0"/>
              <a:t>زرق فوهة </a:t>
            </a:r>
            <a:r>
              <a:rPr lang="ar-SY" sz="2400" dirty="0" err="1" smtClean="0"/>
              <a:t>الناسور</a:t>
            </a:r>
            <a:r>
              <a:rPr lang="ar-SY" sz="2400" dirty="0" smtClean="0"/>
              <a:t> بمصل </a:t>
            </a:r>
            <a:r>
              <a:rPr lang="ar-SY" sz="2400" dirty="0" err="1" smtClean="0"/>
              <a:t>فيزيولوجي</a:t>
            </a:r>
            <a:r>
              <a:rPr lang="ar-SY" sz="2400" dirty="0" smtClean="0"/>
              <a:t> </a:t>
            </a:r>
          </a:p>
          <a:p>
            <a:pPr>
              <a:buNone/>
            </a:pPr>
            <a:r>
              <a:rPr lang="ar-SY" sz="2400" dirty="0" smtClean="0"/>
              <a:t>تصوير الجيب لنفي وجود جسم أجنبي </a:t>
            </a:r>
          </a:p>
          <a:p>
            <a:pPr>
              <a:buNone/>
            </a:pPr>
            <a:r>
              <a:rPr lang="ar-SY" sz="2400" dirty="0" smtClean="0"/>
              <a:t>حقن مادة ظليلة داخل الجيب لتقدير فوهة </a:t>
            </a:r>
            <a:r>
              <a:rPr lang="ar-SY" sz="2400" dirty="0" err="1" smtClean="0"/>
              <a:t>الناسور</a:t>
            </a:r>
            <a:r>
              <a:rPr lang="ar-SY" sz="2400" dirty="0" smtClean="0"/>
              <a:t> </a:t>
            </a:r>
          </a:p>
          <a:p>
            <a:pPr>
              <a:buNone/>
            </a:pPr>
            <a:r>
              <a:rPr lang="ar-SY" sz="2400" dirty="0" smtClean="0"/>
              <a:t>التصوير </a:t>
            </a:r>
            <a:r>
              <a:rPr lang="ar-SY" sz="2400" dirty="0" err="1" smtClean="0"/>
              <a:t>البانورامي</a:t>
            </a:r>
            <a:r>
              <a:rPr lang="ar-SY" sz="2400" dirty="0" smtClean="0"/>
              <a:t> يفيد بالتشخيص </a:t>
            </a:r>
          </a:p>
          <a:p>
            <a:pPr>
              <a:buNone/>
            </a:pPr>
            <a:r>
              <a:rPr lang="ar-SY" sz="2400" b="1" u="sng" dirty="0" smtClean="0"/>
              <a:t>العلاج:</a:t>
            </a:r>
          </a:p>
          <a:p>
            <a:pPr>
              <a:buNone/>
            </a:pPr>
            <a:r>
              <a:rPr lang="ar-SY" sz="2400" dirty="0" smtClean="0"/>
              <a:t>إذا كان </a:t>
            </a:r>
            <a:r>
              <a:rPr lang="ar-SY" sz="2400" dirty="0" err="1" smtClean="0"/>
              <a:t>الناسور</a:t>
            </a:r>
            <a:r>
              <a:rPr lang="ar-SY" sz="2400" dirty="0" smtClean="0"/>
              <a:t> ناتج عن اقتلاع ضرس </a:t>
            </a:r>
            <a:r>
              <a:rPr lang="ar-SY" sz="2400" dirty="0" err="1" smtClean="0"/>
              <a:t>و</a:t>
            </a:r>
            <a:r>
              <a:rPr lang="ar-SY" sz="2400" dirty="0" smtClean="0"/>
              <a:t> كان حديثا يعالج بالخياطة المباشرة </a:t>
            </a:r>
          </a:p>
          <a:p>
            <a:pPr>
              <a:buNone/>
            </a:pPr>
            <a:r>
              <a:rPr lang="ar-SY" sz="2400" dirty="0" smtClean="0"/>
              <a:t>إذا كان قديم مع تقيح في الغار فلا بد من تنظيف الجيب ثم إغلاق </a:t>
            </a:r>
            <a:r>
              <a:rPr lang="ar-SY" sz="2400" dirty="0" err="1" smtClean="0"/>
              <a:t>الناسور</a:t>
            </a:r>
            <a:r>
              <a:rPr lang="ar-SY" sz="2400" dirty="0" smtClean="0"/>
              <a:t> بخياطة مباشرة أو بشريحة من الغشاء المخاطي في الجوار </a:t>
            </a:r>
            <a:endParaRPr lang="ar-SY"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err="1" smtClean="0"/>
              <a:t>القيلة</a:t>
            </a:r>
            <a:r>
              <a:rPr lang="ar-SY" dirty="0" smtClean="0"/>
              <a:t> المخاطية </a:t>
            </a:r>
            <a:r>
              <a:rPr lang="ar-SY" dirty="0" err="1" smtClean="0"/>
              <a:t>و</a:t>
            </a:r>
            <a:r>
              <a:rPr lang="ar-SY" dirty="0" smtClean="0"/>
              <a:t> </a:t>
            </a:r>
            <a:r>
              <a:rPr lang="ar-SY" dirty="0" err="1" smtClean="0"/>
              <a:t>القيلة</a:t>
            </a:r>
            <a:r>
              <a:rPr lang="ar-SY" dirty="0" smtClean="0"/>
              <a:t> </a:t>
            </a:r>
            <a:r>
              <a:rPr lang="ar-SY" dirty="0" err="1" smtClean="0"/>
              <a:t>القيحية</a:t>
            </a:r>
            <a:endParaRPr lang="ar-SY" dirty="0"/>
          </a:p>
        </p:txBody>
      </p:sp>
      <p:sp>
        <p:nvSpPr>
          <p:cNvPr id="3" name="عنصر نائب للمحتوى 2"/>
          <p:cNvSpPr>
            <a:spLocks noGrp="1"/>
          </p:cNvSpPr>
          <p:nvPr>
            <p:ph idx="1"/>
          </p:nvPr>
        </p:nvSpPr>
        <p:spPr>
          <a:xfrm>
            <a:off x="457200" y="1071546"/>
            <a:ext cx="8229600" cy="5786454"/>
          </a:xfrm>
        </p:spPr>
        <p:txBody>
          <a:bodyPr>
            <a:normAutofit fontScale="92500" lnSpcReduction="10000"/>
          </a:bodyPr>
          <a:lstStyle/>
          <a:p>
            <a:pPr>
              <a:buNone/>
            </a:pPr>
            <a:r>
              <a:rPr lang="ar-SY" sz="2400" dirty="0" smtClean="0"/>
              <a:t>إذا حدث أن انسدت القناة </a:t>
            </a:r>
            <a:r>
              <a:rPr lang="ar-SY" sz="2400" dirty="0" err="1" smtClean="0"/>
              <a:t>الجبهية</a:t>
            </a:r>
            <a:r>
              <a:rPr lang="ar-SY" sz="2400" dirty="0" smtClean="0"/>
              <a:t> الأنفية أو قناة إحدى الخلايا </a:t>
            </a:r>
            <a:r>
              <a:rPr lang="ar-SY" sz="2400" dirty="0" err="1" smtClean="0"/>
              <a:t>الغربالية</a:t>
            </a:r>
            <a:r>
              <a:rPr lang="ar-SY" sz="2400" dirty="0" smtClean="0"/>
              <a:t> </a:t>
            </a:r>
            <a:r>
              <a:rPr lang="ar-SY" sz="2400" dirty="0" err="1" smtClean="0"/>
              <a:t>انحبست</a:t>
            </a:r>
            <a:r>
              <a:rPr lang="ar-SY" sz="2400" dirty="0" smtClean="0"/>
              <a:t> </a:t>
            </a:r>
            <a:r>
              <a:rPr lang="ar-SY" sz="2400" dirty="0" err="1" smtClean="0"/>
              <a:t>المفرزات</a:t>
            </a:r>
            <a:r>
              <a:rPr lang="ar-SY" sz="2400" dirty="0" smtClean="0"/>
              <a:t> المخاطية </a:t>
            </a:r>
            <a:r>
              <a:rPr lang="ar-SY" sz="2400" dirty="0" err="1" smtClean="0"/>
              <a:t>المفرزة</a:t>
            </a:r>
            <a:r>
              <a:rPr lang="ar-SY" sz="2400" dirty="0" smtClean="0"/>
              <a:t> من الغشاء المخاطي وحدث ما يسمى </a:t>
            </a:r>
            <a:r>
              <a:rPr lang="ar-SY" sz="2400" b="1" u="sng" dirty="0" err="1" smtClean="0"/>
              <a:t>القيلة</a:t>
            </a:r>
            <a:r>
              <a:rPr lang="ar-SY" sz="2400" b="1" u="sng" dirty="0" smtClean="0"/>
              <a:t> المخاطية</a:t>
            </a:r>
            <a:r>
              <a:rPr lang="ar-SY" sz="2400" dirty="0" smtClean="0"/>
              <a:t> إذا تقيحت انقلبت إلى </a:t>
            </a:r>
            <a:r>
              <a:rPr lang="ar-SY" sz="2400" b="1" u="sng" dirty="0" err="1" smtClean="0"/>
              <a:t>قيلة</a:t>
            </a:r>
            <a:r>
              <a:rPr lang="ar-SY" sz="2400" b="1" u="sng" dirty="0" smtClean="0"/>
              <a:t> </a:t>
            </a:r>
            <a:r>
              <a:rPr lang="ar-SY" sz="2400" b="1" u="sng" dirty="0" err="1" smtClean="0"/>
              <a:t>قيحية</a:t>
            </a:r>
            <a:r>
              <a:rPr lang="ar-SY" sz="2400" b="1" u="sng" dirty="0" smtClean="0"/>
              <a:t> </a:t>
            </a:r>
            <a:endParaRPr lang="ar-SY" sz="2400" dirty="0" smtClean="0"/>
          </a:p>
          <a:p>
            <a:pPr>
              <a:buNone/>
            </a:pPr>
            <a:r>
              <a:rPr lang="ar-SY" sz="2400" dirty="0" smtClean="0"/>
              <a:t>تحدث </a:t>
            </a:r>
            <a:r>
              <a:rPr lang="ar-SY" sz="2400" dirty="0" err="1" smtClean="0"/>
              <a:t>القيلة</a:t>
            </a:r>
            <a:r>
              <a:rPr lang="ar-SY" sz="2400" dirty="0" smtClean="0"/>
              <a:t> المخاطية بعد سنوات من التداخل على الأنف وتبدو </a:t>
            </a:r>
            <a:r>
              <a:rPr lang="ar-SY" sz="2400" b="1" u="sng" dirty="0" smtClean="0"/>
              <a:t>بتورم مدور مرن عند الزاوية </a:t>
            </a:r>
            <a:r>
              <a:rPr lang="ar-SY" sz="2400" b="1" u="sng" dirty="0" err="1" smtClean="0"/>
              <a:t>الأنسية</a:t>
            </a:r>
            <a:r>
              <a:rPr lang="ar-SY" sz="2400" b="1" u="sng" dirty="0" smtClean="0"/>
              <a:t> من العين يخرب قاع الجيب </a:t>
            </a:r>
            <a:r>
              <a:rPr lang="ar-SY" sz="2400" b="1" u="sng" dirty="0" err="1" smtClean="0"/>
              <a:t>الجبهي</a:t>
            </a:r>
            <a:r>
              <a:rPr lang="ar-SY" sz="2400" b="1" u="sng" dirty="0" smtClean="0"/>
              <a:t> ويدفع الكرة العينية للأسفل والوحشي وقد يسبب رؤية مضعفة </a:t>
            </a:r>
          </a:p>
          <a:p>
            <a:pPr>
              <a:buNone/>
            </a:pPr>
            <a:r>
              <a:rPr lang="ar-SY" sz="2400" dirty="0" smtClean="0"/>
              <a:t>تظهر الصور </a:t>
            </a:r>
            <a:r>
              <a:rPr lang="ar-SY" sz="2400" dirty="0" err="1" smtClean="0"/>
              <a:t>الشعاعية</a:t>
            </a:r>
            <a:r>
              <a:rPr lang="ar-SY" sz="2400" dirty="0" smtClean="0"/>
              <a:t> </a:t>
            </a:r>
            <a:r>
              <a:rPr lang="en-US" sz="2400" dirty="0" smtClean="0"/>
              <a:t>CT </a:t>
            </a:r>
            <a:r>
              <a:rPr lang="ar-SY" sz="2400" dirty="0" smtClean="0"/>
              <a:t> تخرب الحافة العليا للحجاج </a:t>
            </a:r>
          </a:p>
          <a:p>
            <a:pPr>
              <a:buNone/>
            </a:pPr>
            <a:r>
              <a:rPr lang="ar-SY" sz="2400" b="1" u="sng" dirty="0" smtClean="0"/>
              <a:t>العلاج:</a:t>
            </a:r>
          </a:p>
          <a:p>
            <a:pPr>
              <a:buNone/>
            </a:pPr>
            <a:r>
              <a:rPr lang="ar-SY" sz="2400" dirty="0" smtClean="0"/>
              <a:t>جراحي بالتنظير</a:t>
            </a:r>
            <a:endParaRPr lang="ar-SA" sz="2400" dirty="0" smtClean="0"/>
          </a:p>
          <a:p>
            <a:pPr>
              <a:buNone/>
            </a:pPr>
            <a:r>
              <a:rPr lang="ar-SY" sz="2400" dirty="0" smtClean="0"/>
              <a:t> </a:t>
            </a:r>
            <a:r>
              <a:rPr lang="ar-SA" sz="2400" dirty="0" smtClean="0"/>
              <a:t>ورم </a:t>
            </a:r>
            <a:r>
              <a:rPr lang="ar-SA" sz="2400" dirty="0" err="1" smtClean="0"/>
              <a:t>بوت</a:t>
            </a:r>
            <a:r>
              <a:rPr lang="ar-SA" sz="2400" dirty="0" smtClean="0"/>
              <a:t> </a:t>
            </a:r>
            <a:r>
              <a:rPr lang="ar-SA" sz="2400" dirty="0" err="1" smtClean="0"/>
              <a:t>االمنتفخ</a:t>
            </a:r>
            <a:r>
              <a:rPr lang="ar-SA" sz="2400" dirty="0" smtClean="0"/>
              <a:t> :ذات عظمي ونقي بالعظم </a:t>
            </a:r>
            <a:r>
              <a:rPr lang="ar-SA" sz="2400" dirty="0" err="1" smtClean="0"/>
              <a:t>الجبهي</a:t>
            </a:r>
            <a:r>
              <a:rPr lang="ar-SA" sz="2400" dirty="0" smtClean="0"/>
              <a:t> ( أي تخرب بالجدار الأمامي للجيب </a:t>
            </a:r>
            <a:r>
              <a:rPr lang="ar-SA" sz="2400" dirty="0" err="1" smtClean="0"/>
              <a:t>الجبهي</a:t>
            </a:r>
            <a:r>
              <a:rPr lang="ar-SA" sz="2400" dirty="0" smtClean="0"/>
              <a:t>)</a:t>
            </a:r>
          </a:p>
          <a:p>
            <a:pPr>
              <a:buNone/>
            </a:pPr>
            <a:r>
              <a:rPr lang="ar-SA" sz="2400" dirty="0" smtClean="0"/>
              <a:t>اختلاط للالتهاب جيب </a:t>
            </a:r>
            <a:r>
              <a:rPr lang="ar-SA" sz="2400" dirty="0" err="1" smtClean="0"/>
              <a:t>جبهي</a:t>
            </a:r>
            <a:r>
              <a:rPr lang="ar-SA" sz="2400" dirty="0" smtClean="0"/>
              <a:t> مزمن وهو :</a:t>
            </a:r>
          </a:p>
          <a:p>
            <a:pPr>
              <a:buNone/>
            </a:pPr>
            <a:r>
              <a:rPr lang="ar-SA" sz="2400" dirty="0" smtClean="0"/>
              <a:t> يحدث </a:t>
            </a:r>
            <a:r>
              <a:rPr lang="ar-SA" sz="2400" dirty="0" err="1" smtClean="0"/>
              <a:t>انتباج</a:t>
            </a:r>
            <a:r>
              <a:rPr lang="ar-SA" sz="2400" dirty="0" smtClean="0"/>
              <a:t> ( عادة غير مؤلم ) بجلد الجيب </a:t>
            </a:r>
            <a:r>
              <a:rPr lang="ar-SA" sz="2400" dirty="0" err="1" smtClean="0"/>
              <a:t>الجبهي</a:t>
            </a:r>
            <a:r>
              <a:rPr lang="ar-SA" sz="2400" dirty="0" smtClean="0"/>
              <a:t> ناجم عن تجمع </a:t>
            </a:r>
            <a:r>
              <a:rPr lang="ar-SA" sz="2400" dirty="0" err="1" smtClean="0"/>
              <a:t>قيحي</a:t>
            </a:r>
            <a:r>
              <a:rPr lang="ar-SA" sz="2400" dirty="0" smtClean="0"/>
              <a:t> تحته </a:t>
            </a:r>
          </a:p>
          <a:p>
            <a:pPr>
              <a:buNone/>
            </a:pPr>
            <a:r>
              <a:rPr lang="ar-SA" sz="2400" dirty="0" smtClean="0"/>
              <a:t>عند الضغط على </a:t>
            </a:r>
            <a:r>
              <a:rPr lang="ar-SA" sz="2400" dirty="0" err="1" smtClean="0"/>
              <a:t>الانتباج</a:t>
            </a:r>
            <a:r>
              <a:rPr lang="ar-SA" sz="2400" dirty="0" smtClean="0"/>
              <a:t> تتفرغ محتوياته ويخرج </a:t>
            </a:r>
            <a:r>
              <a:rPr lang="ar-SA" sz="2400" dirty="0" err="1" smtClean="0"/>
              <a:t>القيح</a:t>
            </a:r>
            <a:r>
              <a:rPr lang="ar-SA" sz="2400" dirty="0" smtClean="0"/>
              <a:t> من الأنف </a:t>
            </a:r>
          </a:p>
          <a:p>
            <a:pPr>
              <a:buNone/>
            </a:pPr>
            <a:r>
              <a:rPr lang="ar-SA" sz="2400" dirty="0" smtClean="0"/>
              <a:t>العلاج جراحي خارجي : يستأصل العظم </a:t>
            </a:r>
            <a:r>
              <a:rPr lang="ar-SA" sz="2400" dirty="0" err="1" smtClean="0"/>
              <a:t>المتنخر</a:t>
            </a:r>
            <a:r>
              <a:rPr lang="ar-SA" sz="2400" dirty="0" smtClean="0"/>
              <a:t> ثم تنزع مخاطية الجيب </a:t>
            </a:r>
            <a:r>
              <a:rPr lang="ar-SA" sz="2400" dirty="0" err="1" smtClean="0"/>
              <a:t>و</a:t>
            </a:r>
            <a:r>
              <a:rPr lang="ar-SA" sz="2400" dirty="0" smtClean="0"/>
              <a:t> تستبدل بشحم البطن ( طمر الجيب </a:t>
            </a:r>
            <a:r>
              <a:rPr lang="ar-SA" sz="2400" dirty="0" err="1" smtClean="0"/>
              <a:t>الجبهي</a:t>
            </a:r>
            <a:r>
              <a:rPr lang="ar-SA" sz="2400" dirty="0" smtClean="0"/>
              <a:t> )</a:t>
            </a:r>
          </a:p>
          <a:p>
            <a:pPr>
              <a:buNone/>
            </a:pPr>
            <a:endParaRPr lang="ar-SY"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سيلان السائل الدماغي </a:t>
            </a:r>
            <a:r>
              <a:rPr lang="ar-SY" dirty="0" err="1" smtClean="0"/>
              <a:t>الشوكي</a:t>
            </a:r>
            <a:r>
              <a:rPr lang="ar-SY" dirty="0" smtClean="0"/>
              <a:t> من الأنف </a:t>
            </a:r>
            <a:endParaRPr lang="ar-SY" dirty="0"/>
          </a:p>
        </p:txBody>
      </p:sp>
      <p:sp>
        <p:nvSpPr>
          <p:cNvPr id="3" name="عنصر نائب للمحتوى 2"/>
          <p:cNvSpPr>
            <a:spLocks noGrp="1"/>
          </p:cNvSpPr>
          <p:nvPr>
            <p:ph idx="1"/>
          </p:nvPr>
        </p:nvSpPr>
        <p:spPr/>
        <p:txBody>
          <a:bodyPr>
            <a:normAutofit fontScale="92500" lnSpcReduction="20000"/>
          </a:bodyPr>
          <a:lstStyle/>
          <a:p>
            <a:pPr>
              <a:buNone/>
            </a:pPr>
            <a:r>
              <a:rPr lang="ar-SY" sz="2400" dirty="0" smtClean="0"/>
              <a:t>تحدث هذه الآفة بشكل عفوي ولكن الأكثر مصادفة أن تكون اختلاط لرض ما على الجمجمة </a:t>
            </a:r>
          </a:p>
          <a:p>
            <a:pPr>
              <a:buNone/>
            </a:pPr>
            <a:r>
              <a:rPr lang="ar-SY" sz="2400" dirty="0" smtClean="0"/>
              <a:t>قد يحدث السيلان مباشرة بعض </a:t>
            </a:r>
            <a:r>
              <a:rPr lang="ar-SY" sz="2400" dirty="0" err="1" smtClean="0"/>
              <a:t>الرض</a:t>
            </a:r>
            <a:r>
              <a:rPr lang="ar-SY" sz="2400" dirty="0" smtClean="0"/>
              <a:t> أو بشكل متأخر ( أسابيع – أشهر – سنوات )</a:t>
            </a:r>
          </a:p>
          <a:p>
            <a:pPr>
              <a:buNone/>
            </a:pPr>
            <a:r>
              <a:rPr lang="ar-SY" sz="2400" dirty="0" smtClean="0"/>
              <a:t>يحدث السيلان عادة من منطقة سقف الغربال خاصة الصفيحة المثقبة أو الجدار الخلفي للجيب </a:t>
            </a:r>
            <a:r>
              <a:rPr lang="ar-SY" sz="2400" dirty="0" err="1" smtClean="0"/>
              <a:t>الجبهي</a:t>
            </a:r>
            <a:r>
              <a:rPr lang="ar-SY" sz="2400" dirty="0" smtClean="0"/>
              <a:t> أو قد يكون من سقف الجيب الوتدي </a:t>
            </a:r>
          </a:p>
          <a:p>
            <a:pPr>
              <a:buNone/>
            </a:pPr>
            <a:r>
              <a:rPr lang="ar-SY" sz="2400" b="1" u="sng" dirty="0" smtClean="0"/>
              <a:t>الأعراض:</a:t>
            </a:r>
          </a:p>
          <a:p>
            <a:pPr>
              <a:buNone/>
            </a:pPr>
            <a:r>
              <a:rPr lang="ar-SY" sz="2400" dirty="0" smtClean="0"/>
              <a:t>يشكو المريض من سيلان أنفي مائي رائق يترك بقعة على المنديل الورقي ( علامة الهالة) </a:t>
            </a:r>
          </a:p>
          <a:p>
            <a:pPr>
              <a:buNone/>
            </a:pPr>
            <a:r>
              <a:rPr lang="ar-SY" sz="2400" dirty="0" smtClean="0"/>
              <a:t>يؤكد التشخيص بفحص إيجابي للسكر في السائل ( ثلثي سكر الدم) </a:t>
            </a:r>
          </a:p>
          <a:p>
            <a:pPr>
              <a:buNone/>
            </a:pPr>
            <a:r>
              <a:rPr lang="ar-SY" sz="2400" dirty="0" smtClean="0"/>
              <a:t>أما </a:t>
            </a:r>
            <a:r>
              <a:rPr lang="ar-SY" sz="2400" b="1" dirty="0" smtClean="0"/>
              <a:t>الفحص النوعي </a:t>
            </a:r>
            <a:r>
              <a:rPr lang="ar-SY" sz="2400" dirty="0" smtClean="0"/>
              <a:t>فهو تحري وجود </a:t>
            </a:r>
            <a:r>
              <a:rPr lang="en-US" sz="2400" dirty="0" smtClean="0"/>
              <a:t>B2 – </a:t>
            </a:r>
            <a:r>
              <a:rPr lang="en-US" sz="2400" dirty="0" err="1" smtClean="0"/>
              <a:t>transferrin</a:t>
            </a:r>
            <a:r>
              <a:rPr lang="ar-SY" sz="2400" dirty="0" smtClean="0"/>
              <a:t> </a:t>
            </a:r>
          </a:p>
          <a:p>
            <a:pPr>
              <a:buNone/>
            </a:pPr>
            <a:r>
              <a:rPr lang="ar-SY" sz="2400" b="1" dirty="0" smtClean="0"/>
              <a:t>الخطر </a:t>
            </a:r>
            <a:r>
              <a:rPr lang="ar-SY" sz="2400" dirty="0" smtClean="0"/>
              <a:t>هو إمكانية تطور التهاب </a:t>
            </a:r>
            <a:r>
              <a:rPr lang="ar-SY" sz="2400" dirty="0" err="1" smtClean="0"/>
              <a:t>سحايا</a:t>
            </a:r>
            <a:r>
              <a:rPr lang="ar-SY" sz="2400" dirty="0" smtClean="0"/>
              <a:t> </a:t>
            </a:r>
          </a:p>
          <a:p>
            <a:pPr>
              <a:buNone/>
            </a:pPr>
            <a:r>
              <a:rPr lang="ar-SY" sz="2400" b="1" u="sng" dirty="0" smtClean="0"/>
              <a:t>التشخيص:</a:t>
            </a:r>
            <a:r>
              <a:rPr lang="ar-SY" sz="2400" dirty="0" smtClean="0"/>
              <a:t> يمكن </a:t>
            </a:r>
            <a:r>
              <a:rPr lang="ar-SY" sz="2400" dirty="0" err="1" smtClean="0"/>
              <a:t>ل</a:t>
            </a:r>
            <a:r>
              <a:rPr lang="ar-SY" sz="2400" dirty="0" smtClean="0"/>
              <a:t> </a:t>
            </a:r>
            <a:r>
              <a:rPr lang="en-US" sz="2400" dirty="0" smtClean="0"/>
              <a:t>CT </a:t>
            </a:r>
            <a:r>
              <a:rPr lang="ar-SY" sz="2400" dirty="0" smtClean="0"/>
              <a:t>بالوضعين مع أخذ مقاطع رقيقة إثبات وجود منطقة الضياع المادي </a:t>
            </a:r>
          </a:p>
          <a:p>
            <a:pPr>
              <a:buNone/>
            </a:pPr>
            <a:r>
              <a:rPr lang="ar-SY" sz="2400" dirty="0" smtClean="0"/>
              <a:t>الطبقي المحوري عديد الشرائح </a:t>
            </a:r>
            <a:r>
              <a:rPr lang="en-US" sz="2400" dirty="0" smtClean="0"/>
              <a:t>multi slice CT </a:t>
            </a:r>
            <a:r>
              <a:rPr lang="ar-SY" sz="2400" dirty="0" smtClean="0"/>
              <a:t> يمكن أن يفيد أكثر في تحديد مكان </a:t>
            </a:r>
            <a:r>
              <a:rPr lang="ar-SY" sz="2400" dirty="0" err="1" smtClean="0"/>
              <a:t>الناسور</a:t>
            </a:r>
            <a:r>
              <a:rPr lang="ar-SY" sz="2400" dirty="0" smtClean="0"/>
              <a:t> كما أنحقن مادة ظليلة في السائل الدماغي </a:t>
            </a:r>
            <a:r>
              <a:rPr lang="ar-SY" sz="2400" dirty="0" err="1" smtClean="0"/>
              <a:t>الشوكي</a:t>
            </a:r>
            <a:r>
              <a:rPr lang="ar-SY" sz="2400" dirty="0" smtClean="0"/>
              <a:t> يمكن أن يفيد أكثر </a:t>
            </a:r>
          </a:p>
          <a:p>
            <a:pPr>
              <a:buNone/>
            </a:pPr>
            <a:r>
              <a:rPr lang="ar-SY" sz="2400" b="1" u="sng" dirty="0" smtClean="0"/>
              <a:t>العلاج:</a:t>
            </a:r>
            <a:r>
              <a:rPr lang="ar-SY" sz="2400" dirty="0" smtClean="0"/>
              <a:t> إغلاق </a:t>
            </a:r>
            <a:r>
              <a:rPr lang="ar-SY" sz="2400" dirty="0" err="1" smtClean="0"/>
              <a:t>الناسور</a:t>
            </a:r>
            <a:r>
              <a:rPr lang="ar-SY" sz="2400" dirty="0" smtClean="0"/>
              <a:t> عبر جراحة الجيوب </a:t>
            </a:r>
            <a:r>
              <a:rPr lang="ar-SY" sz="2400" dirty="0" err="1" smtClean="0"/>
              <a:t>التنظيرية</a:t>
            </a:r>
            <a:r>
              <a:rPr lang="ar-SY" sz="2400" dirty="0" smtClean="0"/>
              <a:t> </a:t>
            </a:r>
            <a:endParaRPr lang="ar-SY" sz="2400" b="1" u="sng"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التهاب الجيوب النوعية</a:t>
            </a:r>
            <a:endParaRPr lang="ar-SY" dirty="0"/>
          </a:p>
        </p:txBody>
      </p:sp>
      <p:sp>
        <p:nvSpPr>
          <p:cNvPr id="3" name="عنصر نائب للمحتوى 2"/>
          <p:cNvSpPr>
            <a:spLocks noGrp="1"/>
          </p:cNvSpPr>
          <p:nvPr>
            <p:ph idx="1"/>
          </p:nvPr>
        </p:nvSpPr>
        <p:spPr/>
        <p:txBody>
          <a:bodyPr>
            <a:normAutofit fontScale="92500" lnSpcReduction="20000"/>
          </a:bodyPr>
          <a:lstStyle/>
          <a:p>
            <a:pPr>
              <a:buNone/>
            </a:pPr>
            <a:r>
              <a:rPr lang="ar-SY" sz="2400" dirty="0" smtClean="0"/>
              <a:t>نادرة منها </a:t>
            </a:r>
            <a:r>
              <a:rPr lang="ar-SY" sz="2400" b="1" dirty="0" err="1" smtClean="0"/>
              <a:t>السلية</a:t>
            </a:r>
            <a:r>
              <a:rPr lang="ar-SY" sz="2400" b="1" dirty="0" smtClean="0"/>
              <a:t> و الإفرنجية </a:t>
            </a:r>
            <a:r>
              <a:rPr lang="ar-SY" sz="2400" b="1" dirty="0" err="1" smtClean="0"/>
              <a:t>و</a:t>
            </a:r>
            <a:r>
              <a:rPr lang="ar-SY" sz="2400" b="1" dirty="0" smtClean="0"/>
              <a:t> الفطرية</a:t>
            </a:r>
            <a:r>
              <a:rPr lang="ar-SY" sz="2400" dirty="0" smtClean="0"/>
              <a:t> </a:t>
            </a:r>
          </a:p>
          <a:p>
            <a:pPr>
              <a:buNone/>
            </a:pPr>
            <a:r>
              <a:rPr lang="ar-SY" sz="2400" dirty="0" smtClean="0"/>
              <a:t>تصاب الجيوب في السل </a:t>
            </a:r>
            <a:r>
              <a:rPr lang="ar-SY" sz="2400" dirty="0" err="1" smtClean="0"/>
              <a:t>و</a:t>
            </a:r>
            <a:r>
              <a:rPr lang="ar-SY" sz="2400" dirty="0" smtClean="0"/>
              <a:t> الإفرنجي فقط بامتداد الإنتان إليها  من الأنف </a:t>
            </a:r>
          </a:p>
          <a:p>
            <a:pPr>
              <a:buNone/>
            </a:pPr>
            <a:r>
              <a:rPr lang="ar-SY" sz="2400" dirty="0" smtClean="0"/>
              <a:t>أما في </a:t>
            </a:r>
            <a:r>
              <a:rPr lang="ar-SY" sz="2400" b="1" dirty="0" smtClean="0"/>
              <a:t>الالتهابات الفطرية </a:t>
            </a:r>
            <a:r>
              <a:rPr lang="ar-SY" sz="2400" dirty="0" smtClean="0"/>
              <a:t>من نوع </a:t>
            </a:r>
            <a:r>
              <a:rPr lang="ar-SY" sz="2400" dirty="0" err="1" smtClean="0"/>
              <a:t>الرشاشية</a:t>
            </a:r>
            <a:r>
              <a:rPr lang="ar-SY" sz="2400" dirty="0" smtClean="0"/>
              <a:t> السوداء فيصاب الجيب الفكي بخاصة في المرضى المثبطين مناعيا بسبب المعالجة الكيميائية أو </a:t>
            </a:r>
            <a:r>
              <a:rPr lang="ar-SY" sz="2400" dirty="0" err="1" smtClean="0"/>
              <a:t>الشعاعية</a:t>
            </a:r>
            <a:endParaRPr lang="ar-SY" sz="2400" dirty="0" smtClean="0"/>
          </a:p>
          <a:p>
            <a:pPr>
              <a:buNone/>
            </a:pPr>
            <a:r>
              <a:rPr lang="ar-SY" sz="2400" b="1" u="sng" dirty="0" smtClean="0"/>
              <a:t>العلاج: </a:t>
            </a:r>
            <a:endParaRPr lang="ar-SY" sz="2400" dirty="0" smtClean="0"/>
          </a:p>
          <a:p>
            <a:pPr>
              <a:buNone/>
            </a:pPr>
            <a:r>
              <a:rPr lang="ar-SY" sz="2400" dirty="0" smtClean="0"/>
              <a:t>تفريغ </a:t>
            </a:r>
            <a:r>
              <a:rPr lang="ar-SY" sz="2400" dirty="0" err="1" smtClean="0"/>
              <a:t>و</a:t>
            </a:r>
            <a:r>
              <a:rPr lang="ar-SY" sz="2400" dirty="0" smtClean="0"/>
              <a:t> تفجير الجيب المصاب وإجراء </a:t>
            </a:r>
            <a:r>
              <a:rPr lang="ar-SY" sz="2400" dirty="0" err="1" smtClean="0"/>
              <a:t>الغسولات</a:t>
            </a:r>
            <a:r>
              <a:rPr lang="ar-SY" sz="2400" dirty="0" smtClean="0"/>
              <a:t> المتكررة بمحاليل تحوي مضادات الفطور بالإضافة إلى إعطائها بالطريق العام ( </a:t>
            </a:r>
            <a:r>
              <a:rPr lang="ar-SY" sz="2400" dirty="0" err="1" smtClean="0"/>
              <a:t>أمفوترسين</a:t>
            </a:r>
            <a:r>
              <a:rPr lang="ar-SY" sz="2400" dirty="0" smtClean="0"/>
              <a:t> – </a:t>
            </a:r>
            <a:r>
              <a:rPr lang="ar-SY" sz="2400" dirty="0" err="1" smtClean="0"/>
              <a:t>ب</a:t>
            </a:r>
            <a:r>
              <a:rPr lang="ar-SY" sz="2400" dirty="0" smtClean="0"/>
              <a:t>) وريديا أمبولتين يوميا </a:t>
            </a:r>
          </a:p>
          <a:p>
            <a:pPr>
              <a:buNone/>
            </a:pPr>
            <a:r>
              <a:rPr lang="ar-SY" sz="2400" b="1" dirty="0" smtClean="0"/>
              <a:t>الإنذار سيء</a:t>
            </a:r>
          </a:p>
          <a:p>
            <a:pPr>
              <a:buNone/>
            </a:pPr>
            <a:r>
              <a:rPr lang="ar-SY" sz="2400" dirty="0" smtClean="0"/>
              <a:t>أما الإصابة بالفطور من نوع </a:t>
            </a:r>
            <a:r>
              <a:rPr lang="ar-SY" sz="2400" dirty="0" err="1" smtClean="0"/>
              <a:t>الفطورات</a:t>
            </a:r>
            <a:r>
              <a:rPr lang="ar-SY" sz="2400" dirty="0" smtClean="0"/>
              <a:t> العفنة فتعتبر إصابة خطيرة </a:t>
            </a:r>
            <a:r>
              <a:rPr lang="ar-SY" sz="2400" dirty="0" err="1" smtClean="0"/>
              <a:t>و</a:t>
            </a:r>
            <a:r>
              <a:rPr lang="ar-SY" sz="2400" dirty="0" smtClean="0"/>
              <a:t> اختلاط نهائي في مرضى السكر </a:t>
            </a:r>
            <a:r>
              <a:rPr lang="ar-SY" sz="2400" dirty="0" err="1" smtClean="0"/>
              <a:t>و</a:t>
            </a:r>
            <a:r>
              <a:rPr lang="ar-SY" sz="2400" dirty="0" smtClean="0"/>
              <a:t> مثبطي المناعة</a:t>
            </a:r>
          </a:p>
          <a:p>
            <a:pPr>
              <a:buNone/>
            </a:pPr>
            <a:r>
              <a:rPr lang="ar-SY" sz="2400" b="1" u="sng" dirty="0" smtClean="0"/>
              <a:t>العلاج:</a:t>
            </a:r>
            <a:r>
              <a:rPr lang="ar-SY" sz="2400" dirty="0" smtClean="0"/>
              <a:t> تفريغ الجيوب المصاب – مضادات الفطور </a:t>
            </a:r>
          </a:p>
          <a:p>
            <a:pPr>
              <a:buNone/>
            </a:pPr>
            <a:r>
              <a:rPr lang="ar-SY" sz="2400" b="1" u="sng" dirty="0" smtClean="0"/>
              <a:t>ملاحظة:</a:t>
            </a:r>
            <a:r>
              <a:rPr lang="ar-SY" sz="2400" dirty="0" smtClean="0"/>
              <a:t>يوجه الطبقي المحوري أحيانا لوجود إصابة فطرية وذلك بحدوث كثافة معدنية ضمن </a:t>
            </a:r>
            <a:r>
              <a:rPr lang="ar-SY" sz="2400" dirty="0" err="1" smtClean="0"/>
              <a:t>الغيمية</a:t>
            </a:r>
            <a:r>
              <a:rPr lang="ar-SY" sz="2400" dirty="0" smtClean="0"/>
              <a:t> الحادثة في الجيب المصاب</a:t>
            </a:r>
            <a:endParaRPr lang="ar-SY" sz="2400" b="1" u="sng"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2400" dirty="0" smtClean="0"/>
              <a:t>التهاب الجيوب الفطري </a:t>
            </a:r>
            <a:r>
              <a:rPr lang="ar-SA" sz="2400" dirty="0" err="1" smtClean="0"/>
              <a:t>التحسسي</a:t>
            </a:r>
            <a:endParaRPr lang="ar-SA" sz="2400" dirty="0"/>
          </a:p>
        </p:txBody>
      </p:sp>
      <p:sp>
        <p:nvSpPr>
          <p:cNvPr id="3" name="عنصر نائب للمحتوى 2"/>
          <p:cNvSpPr>
            <a:spLocks noGrp="1"/>
          </p:cNvSpPr>
          <p:nvPr>
            <p:ph idx="1"/>
          </p:nvPr>
        </p:nvSpPr>
        <p:spPr/>
        <p:txBody>
          <a:bodyPr>
            <a:normAutofit lnSpcReduction="10000"/>
          </a:bodyPr>
          <a:lstStyle/>
          <a:p>
            <a:pPr>
              <a:buNone/>
            </a:pPr>
            <a:r>
              <a:rPr lang="ar-SA" sz="2400" dirty="0" smtClean="0"/>
              <a:t>أكثر أنواع التهاب الجيوب الفطري شيوعا ويشيع في </a:t>
            </a:r>
            <a:r>
              <a:rPr lang="ar-SA" sz="2400" dirty="0" err="1" smtClean="0"/>
              <a:t>الاجواء</a:t>
            </a:r>
            <a:r>
              <a:rPr lang="ar-SA" sz="2400" dirty="0" smtClean="0"/>
              <a:t> الرطبة الحارة وفي أفريقيا </a:t>
            </a:r>
          </a:p>
          <a:p>
            <a:pPr>
              <a:buFontTx/>
              <a:buChar char="-"/>
            </a:pPr>
            <a:r>
              <a:rPr lang="ar-SA" sz="2400" dirty="0" smtClean="0"/>
              <a:t>تشكل </a:t>
            </a:r>
            <a:r>
              <a:rPr lang="ar-SA" sz="2400" dirty="0" err="1" smtClean="0"/>
              <a:t>بوليبا</a:t>
            </a:r>
            <a:r>
              <a:rPr lang="ar-SA" sz="2400" dirty="0" smtClean="0"/>
              <a:t> قد يكون وحيد أو ثنائي الجانب </a:t>
            </a:r>
          </a:p>
          <a:p>
            <a:pPr>
              <a:buFontTx/>
              <a:buChar char="-"/>
            </a:pPr>
            <a:r>
              <a:rPr lang="ar-SA" sz="2400" dirty="0" smtClean="0"/>
              <a:t>فرط حساسية من النمط 1( </a:t>
            </a:r>
            <a:r>
              <a:rPr lang="ar-SA" sz="2400" dirty="0" err="1" smtClean="0"/>
              <a:t>متواسط</a:t>
            </a:r>
            <a:r>
              <a:rPr lang="ar-SA" sz="2400" dirty="0" smtClean="0"/>
              <a:t> بال </a:t>
            </a:r>
            <a:r>
              <a:rPr lang="en-US" sz="2400" dirty="0" err="1" smtClean="0"/>
              <a:t>IgE</a:t>
            </a:r>
            <a:r>
              <a:rPr lang="ar-SA" sz="2400" dirty="0" smtClean="0"/>
              <a:t> ) أو النمط 3 للفطور المستنشقة مؤديا إلى تشكل </a:t>
            </a:r>
            <a:r>
              <a:rPr lang="ar-SA" sz="2400" dirty="0" err="1" smtClean="0"/>
              <a:t>بوليبات</a:t>
            </a:r>
            <a:r>
              <a:rPr lang="ar-SA" sz="2400" dirty="0" smtClean="0"/>
              <a:t> ضمن الأنف </a:t>
            </a:r>
          </a:p>
          <a:p>
            <a:pPr>
              <a:buFontTx/>
              <a:buChar char="-"/>
            </a:pPr>
            <a:r>
              <a:rPr lang="ar-SA" sz="2400" dirty="0" smtClean="0"/>
              <a:t>يتميز بوجود </a:t>
            </a:r>
            <a:r>
              <a:rPr lang="ar-SA" sz="2400" dirty="0" err="1" smtClean="0"/>
              <a:t>المخاطين</a:t>
            </a:r>
            <a:r>
              <a:rPr lang="ar-SA" sz="2400" dirty="0" smtClean="0"/>
              <a:t> </a:t>
            </a:r>
            <a:r>
              <a:rPr lang="en-US" sz="2400" dirty="0" smtClean="0"/>
              <a:t>Allergic </a:t>
            </a:r>
            <a:r>
              <a:rPr lang="en-US" sz="2400" dirty="0" err="1" smtClean="0"/>
              <a:t>mucin</a:t>
            </a:r>
            <a:r>
              <a:rPr lang="ar-SA" sz="2400" dirty="0" smtClean="0"/>
              <a:t>( ويكون لزج جدا سحبه صعب يستغرق وقت طويل ) في الجيب المصاب وهو مخاط غني بالبروتينات السكرية </a:t>
            </a:r>
            <a:r>
              <a:rPr lang="ar-SA" sz="2400" dirty="0" err="1" smtClean="0"/>
              <a:t>ويتوضع</a:t>
            </a:r>
            <a:r>
              <a:rPr lang="ar-SA" sz="2400" dirty="0" smtClean="0"/>
              <a:t> ضمنه خيوط الفطر وهو ضروري جدل لتشخيص الآفة </a:t>
            </a:r>
          </a:p>
          <a:p>
            <a:pPr>
              <a:buFontTx/>
              <a:buChar char="-"/>
            </a:pPr>
            <a:r>
              <a:rPr lang="ar-SA" sz="2400" dirty="0" smtClean="0"/>
              <a:t>كل المرضى تقريبا لديهم </a:t>
            </a:r>
            <a:r>
              <a:rPr lang="ar-SA" sz="2400" dirty="0" err="1" smtClean="0"/>
              <a:t>بوليبات</a:t>
            </a:r>
            <a:r>
              <a:rPr lang="ar-SA" sz="2400" dirty="0" smtClean="0"/>
              <a:t> أنفية </a:t>
            </a:r>
          </a:p>
          <a:p>
            <a:pPr>
              <a:buFontTx/>
              <a:buChar char="-"/>
            </a:pPr>
            <a:r>
              <a:rPr lang="ar-SA" sz="2400" dirty="0" smtClean="0"/>
              <a:t>جزء من المرضى لديهم ربو وهم ذو إنذار سيء ( نسبة </a:t>
            </a:r>
            <a:r>
              <a:rPr lang="ar-SA" sz="2400" dirty="0" err="1" smtClean="0"/>
              <a:t>النكس</a:t>
            </a:r>
            <a:r>
              <a:rPr lang="ar-SA" sz="2400" dirty="0" smtClean="0"/>
              <a:t> عالية لديهم ) </a:t>
            </a:r>
          </a:p>
          <a:p>
            <a:pPr>
              <a:buFontTx/>
              <a:buChar char="-"/>
            </a:pPr>
            <a:r>
              <a:rPr lang="ar-SA" sz="2400" dirty="0" smtClean="0"/>
              <a:t>أشيع الفطور المسببة هي </a:t>
            </a:r>
            <a:r>
              <a:rPr lang="ar-SA" sz="2400" dirty="0" err="1" smtClean="0"/>
              <a:t>الرشاشيات</a:t>
            </a:r>
            <a:r>
              <a:rPr lang="ar-SA" sz="2400" dirty="0" smtClean="0"/>
              <a:t> </a:t>
            </a:r>
            <a:r>
              <a:rPr lang="en-US" sz="2400" dirty="0" err="1" smtClean="0"/>
              <a:t>Aspergilosis</a:t>
            </a:r>
            <a:endParaRPr lang="ar-SA"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التهاب الجيوب الفطري </a:t>
            </a:r>
            <a:r>
              <a:rPr lang="ar-SA" dirty="0" err="1" smtClean="0"/>
              <a:t>التحسسي</a:t>
            </a:r>
            <a:endParaRPr lang="ar-SA" dirty="0"/>
          </a:p>
        </p:txBody>
      </p:sp>
      <p:sp>
        <p:nvSpPr>
          <p:cNvPr id="3" name="عنصر نائب للمحتوى 2"/>
          <p:cNvSpPr>
            <a:spLocks noGrp="1"/>
          </p:cNvSpPr>
          <p:nvPr>
            <p:ph idx="1"/>
          </p:nvPr>
        </p:nvSpPr>
        <p:spPr/>
        <p:txBody>
          <a:bodyPr>
            <a:normAutofit fontScale="70000" lnSpcReduction="20000"/>
          </a:bodyPr>
          <a:lstStyle/>
          <a:p>
            <a:pPr>
              <a:buNone/>
            </a:pPr>
            <a:r>
              <a:rPr lang="ar-SA" sz="2400" b="1" u="sng" dirty="0" smtClean="0"/>
              <a:t>الأعراض:</a:t>
            </a:r>
          </a:p>
          <a:p>
            <a:pPr>
              <a:buFontTx/>
              <a:buChar char="-"/>
            </a:pPr>
            <a:r>
              <a:rPr lang="ar-SA" sz="2400" dirty="0" smtClean="0"/>
              <a:t>انسداد أنفي وحيد أو ثنائي الجانب </a:t>
            </a:r>
          </a:p>
          <a:p>
            <a:pPr>
              <a:buFontTx/>
              <a:buChar char="-"/>
            </a:pPr>
            <a:r>
              <a:rPr lang="ar-SA" sz="2400" dirty="0" err="1" smtClean="0"/>
              <a:t>مفرزات</a:t>
            </a:r>
            <a:r>
              <a:rPr lang="ar-SA" sz="2400" dirty="0" smtClean="0"/>
              <a:t> أنفية </a:t>
            </a:r>
            <a:r>
              <a:rPr lang="ar-SA" sz="2400" dirty="0" err="1" smtClean="0"/>
              <a:t>لزجية</a:t>
            </a:r>
            <a:r>
              <a:rPr lang="ar-SA" sz="2400" dirty="0" smtClean="0"/>
              <a:t> : مخاط لزج بكميات كبيرة </a:t>
            </a:r>
          </a:p>
          <a:p>
            <a:pPr>
              <a:buFontTx/>
              <a:buChar char="-"/>
            </a:pPr>
            <a:r>
              <a:rPr lang="ar-SA" sz="2400" dirty="0" smtClean="0"/>
              <a:t>غياب أو ضعف حاستي الشم والذوق : </a:t>
            </a:r>
          </a:p>
          <a:p>
            <a:pPr>
              <a:buFontTx/>
              <a:buChar char="-"/>
            </a:pPr>
            <a:r>
              <a:rPr lang="ar-SA" sz="2400" dirty="0" smtClean="0"/>
              <a:t>صداع : بسبب انسداد فوهات الجيوب </a:t>
            </a:r>
          </a:p>
          <a:p>
            <a:pPr>
              <a:buFontTx/>
              <a:buChar char="-"/>
            </a:pPr>
            <a:r>
              <a:rPr lang="ar-SA" sz="2400" dirty="0" smtClean="0"/>
              <a:t>أعراض التهاب أنف تحسسي </a:t>
            </a:r>
          </a:p>
          <a:p>
            <a:pPr>
              <a:buFontTx/>
              <a:buChar char="-"/>
            </a:pPr>
            <a:r>
              <a:rPr lang="ar-SA" sz="2400" dirty="0" smtClean="0"/>
              <a:t>أعراض الربو </a:t>
            </a:r>
          </a:p>
          <a:p>
            <a:pPr>
              <a:buFontTx/>
              <a:buChar char="-"/>
            </a:pPr>
            <a:r>
              <a:rPr lang="ar-SA" sz="2400" b="1" u="sng" dirty="0" smtClean="0"/>
              <a:t>العلامات:</a:t>
            </a:r>
          </a:p>
          <a:p>
            <a:pPr>
              <a:buFontTx/>
              <a:buChar char="-"/>
            </a:pPr>
            <a:r>
              <a:rPr lang="ar-SA" sz="2400" dirty="0" err="1" smtClean="0"/>
              <a:t>بوليبات</a:t>
            </a:r>
            <a:r>
              <a:rPr lang="ar-SA" sz="2400" dirty="0" smtClean="0"/>
              <a:t> أنفية وحيدة أو ثنائية الجانب </a:t>
            </a:r>
          </a:p>
          <a:p>
            <a:pPr>
              <a:buFontTx/>
              <a:buChar char="-"/>
            </a:pPr>
            <a:r>
              <a:rPr lang="ar-SA" sz="2400" dirty="0" err="1" smtClean="0"/>
              <a:t>مفرزات</a:t>
            </a:r>
            <a:r>
              <a:rPr lang="ar-SA" sz="2400" dirty="0" smtClean="0"/>
              <a:t> لزجة </a:t>
            </a:r>
          </a:p>
          <a:p>
            <a:pPr>
              <a:buFontTx/>
              <a:buChar char="-"/>
            </a:pPr>
            <a:r>
              <a:rPr lang="ar-SA" sz="2400" b="1" u="sng" dirty="0" smtClean="0"/>
              <a:t>العلاج: </a:t>
            </a:r>
          </a:p>
          <a:p>
            <a:pPr>
              <a:buFontTx/>
              <a:buChar char="-"/>
            </a:pPr>
            <a:r>
              <a:rPr lang="ar-SA" sz="2400" dirty="0" smtClean="0"/>
              <a:t>جراحة جيوب </a:t>
            </a:r>
            <a:r>
              <a:rPr lang="ar-SA" sz="2400" dirty="0" err="1" smtClean="0"/>
              <a:t>تنظيرية</a:t>
            </a:r>
            <a:r>
              <a:rPr lang="ar-SA" sz="2400" dirty="0" smtClean="0"/>
              <a:t> </a:t>
            </a:r>
          </a:p>
          <a:p>
            <a:pPr>
              <a:buFontTx/>
              <a:buChar char="-"/>
            </a:pPr>
            <a:r>
              <a:rPr lang="ar-SA" sz="2400" dirty="0" err="1" smtClean="0"/>
              <a:t>كورتيزون</a:t>
            </a:r>
            <a:r>
              <a:rPr lang="ar-SA" sz="2400" dirty="0" smtClean="0"/>
              <a:t> موضعي( لفترة طويلة )</a:t>
            </a:r>
          </a:p>
          <a:p>
            <a:pPr>
              <a:buFontTx/>
              <a:buChar char="-"/>
            </a:pPr>
            <a:r>
              <a:rPr lang="ar-SA" sz="2400" dirty="0" smtClean="0"/>
              <a:t>ضبط الربو</a:t>
            </a:r>
          </a:p>
          <a:p>
            <a:pPr>
              <a:buFontTx/>
              <a:buChar char="-"/>
            </a:pPr>
            <a:r>
              <a:rPr lang="ar-SA" sz="2400" dirty="0" smtClean="0"/>
              <a:t>ضبط الحالة </a:t>
            </a:r>
            <a:r>
              <a:rPr lang="ar-SA" sz="2400" dirty="0" err="1" smtClean="0"/>
              <a:t>التحسسية</a:t>
            </a:r>
            <a:r>
              <a:rPr lang="ar-SA" sz="2400" dirty="0" smtClean="0"/>
              <a:t> العامة </a:t>
            </a:r>
          </a:p>
          <a:p>
            <a:pPr>
              <a:buFontTx/>
              <a:buChar char="-"/>
            </a:pPr>
            <a:r>
              <a:rPr lang="ar-SA" sz="2400" b="1" dirty="0" smtClean="0"/>
              <a:t>تناذر فيدال مكون من 3 عناصر: </a:t>
            </a:r>
          </a:p>
          <a:p>
            <a:pPr>
              <a:buFontTx/>
              <a:buChar char="-"/>
            </a:pPr>
            <a:r>
              <a:rPr lang="ar-SA" sz="2400" b="1" dirty="0" err="1" smtClean="0"/>
              <a:t>بوليبات</a:t>
            </a:r>
            <a:r>
              <a:rPr lang="ar-SA" sz="2400" b="1" dirty="0" smtClean="0"/>
              <a:t> أنفية – تحسس أسبرين – ربو </a:t>
            </a:r>
            <a:endParaRPr lang="ar-SA"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الجيب الفكي </a:t>
            </a:r>
            <a:endParaRPr lang="ar-SY" dirty="0"/>
          </a:p>
        </p:txBody>
      </p:sp>
      <p:sp>
        <p:nvSpPr>
          <p:cNvPr id="3" name="عنصر نائب للمحتوى 2"/>
          <p:cNvSpPr>
            <a:spLocks noGrp="1"/>
          </p:cNvSpPr>
          <p:nvPr>
            <p:ph idx="1"/>
          </p:nvPr>
        </p:nvSpPr>
        <p:spPr>
          <a:xfrm>
            <a:off x="457200" y="1600200"/>
            <a:ext cx="8229600" cy="5257800"/>
          </a:xfrm>
        </p:spPr>
        <p:txBody>
          <a:bodyPr>
            <a:normAutofit fontScale="92500" lnSpcReduction="20000"/>
          </a:bodyPr>
          <a:lstStyle/>
          <a:p>
            <a:r>
              <a:rPr lang="ar-SY" sz="2400" dirty="0" smtClean="0"/>
              <a:t>يشغل قسم كبير من العظم الفكي له شكل هرمي </a:t>
            </a:r>
            <a:r>
              <a:rPr lang="ar-SY" sz="2400" dirty="0" err="1" smtClean="0"/>
              <a:t>و</a:t>
            </a:r>
            <a:r>
              <a:rPr lang="ar-SY" sz="2400" dirty="0" smtClean="0"/>
              <a:t> هو  أكبر الجيوب </a:t>
            </a:r>
            <a:r>
              <a:rPr lang="ar-SY" sz="2400" dirty="0" err="1" smtClean="0"/>
              <a:t>و</a:t>
            </a:r>
            <a:r>
              <a:rPr lang="ar-SY" sz="2400" dirty="0" smtClean="0"/>
              <a:t> تقدر مساحته </a:t>
            </a:r>
            <a:r>
              <a:rPr lang="ar-SY" sz="2400" dirty="0" err="1" smtClean="0"/>
              <a:t>ب</a:t>
            </a:r>
            <a:r>
              <a:rPr lang="ar-SY" sz="2400" dirty="0" smtClean="0"/>
              <a:t>  15مل يمتد من  الحجاج في الأعلى إلى قمة الأسنان في الأسفل حيث قد يتبارز قسم منها داخل الجيب وعادة  يكون الضاحك الثاني </a:t>
            </a:r>
            <a:r>
              <a:rPr lang="ar-SY" sz="2400" dirty="0" err="1" smtClean="0"/>
              <a:t>و</a:t>
            </a:r>
            <a:r>
              <a:rPr lang="ar-SY" sz="2400" dirty="0" smtClean="0"/>
              <a:t> الرحى الأولى هي الأسنان التي لها علاقة مباشرة مع الجيب </a:t>
            </a:r>
          </a:p>
          <a:p>
            <a:pPr>
              <a:buNone/>
            </a:pPr>
            <a:r>
              <a:rPr lang="ar-SY" sz="2400" b="1" i="1" u="sng" dirty="0" smtClean="0"/>
              <a:t>الجدار الخلفي</a:t>
            </a:r>
            <a:r>
              <a:rPr lang="ar-SY" sz="2400" b="1" i="1" u="sng" dirty="0"/>
              <a:t> </a:t>
            </a:r>
            <a:r>
              <a:rPr lang="ar-SY" sz="2400" dirty="0" smtClean="0"/>
              <a:t>يجاور الحفرة الجناحية الفكية التي يمر فيها الشريان الفكي الباطن </a:t>
            </a:r>
          </a:p>
          <a:p>
            <a:pPr>
              <a:buNone/>
            </a:pPr>
            <a:r>
              <a:rPr lang="ar-SY" sz="2400" dirty="0" smtClean="0"/>
              <a:t>والعصب الفكي العلوي </a:t>
            </a:r>
          </a:p>
          <a:p>
            <a:pPr>
              <a:buNone/>
            </a:pPr>
            <a:r>
              <a:rPr lang="ar-SY" sz="2400" b="1" i="1" u="sng" dirty="0" smtClean="0"/>
              <a:t>الجدار العلوي </a:t>
            </a:r>
            <a:r>
              <a:rPr lang="ar-SY" sz="2400" dirty="0" smtClean="0"/>
              <a:t>جدار رقيق عظمي يشكل الجدار </a:t>
            </a:r>
          </a:p>
          <a:p>
            <a:pPr>
              <a:buNone/>
            </a:pPr>
            <a:r>
              <a:rPr lang="ar-SY" sz="2400" dirty="0" smtClean="0"/>
              <a:t>السفلي للحجاج وفيه </a:t>
            </a:r>
            <a:r>
              <a:rPr lang="ar-SY" sz="2400" dirty="0" err="1" smtClean="0"/>
              <a:t>ميزابة</a:t>
            </a:r>
            <a:r>
              <a:rPr lang="ar-SY" sz="2400" dirty="0" smtClean="0"/>
              <a:t> يمر فيها العصب تحت</a:t>
            </a:r>
          </a:p>
          <a:p>
            <a:pPr>
              <a:buNone/>
            </a:pPr>
            <a:r>
              <a:rPr lang="ar-SY" sz="2400" dirty="0" smtClean="0"/>
              <a:t>الحجاج</a:t>
            </a:r>
          </a:p>
          <a:p>
            <a:pPr>
              <a:buNone/>
            </a:pPr>
            <a:r>
              <a:rPr lang="ar-SY" sz="2400" b="1" i="1" u="sng" dirty="0" smtClean="0"/>
              <a:t>الجدار السفلي </a:t>
            </a:r>
            <a:r>
              <a:rPr lang="ar-SY" sz="2400" dirty="0" smtClean="0"/>
              <a:t>يتشكل من الحافة </a:t>
            </a:r>
            <a:r>
              <a:rPr lang="ar-SY" sz="2400" dirty="0" err="1" smtClean="0"/>
              <a:t>السنخية</a:t>
            </a:r>
            <a:r>
              <a:rPr lang="ar-SY" sz="2400" dirty="0" smtClean="0"/>
              <a:t> و قبة </a:t>
            </a:r>
          </a:p>
          <a:p>
            <a:pPr>
              <a:buNone/>
            </a:pPr>
            <a:r>
              <a:rPr lang="ar-SY" sz="2400" dirty="0" smtClean="0"/>
              <a:t>الحنك </a:t>
            </a:r>
            <a:r>
              <a:rPr lang="ar-SY" sz="2400" dirty="0" err="1" smtClean="0"/>
              <a:t>و</a:t>
            </a:r>
            <a:r>
              <a:rPr lang="ar-SY" sz="2400" dirty="0" smtClean="0"/>
              <a:t> جذور الأسنان </a:t>
            </a:r>
          </a:p>
          <a:p>
            <a:pPr>
              <a:buNone/>
            </a:pPr>
            <a:r>
              <a:rPr lang="ar-SY" sz="2400" dirty="0" smtClean="0"/>
              <a:t>*يفتح على </a:t>
            </a:r>
            <a:r>
              <a:rPr lang="ar-SY" sz="2400" dirty="0" err="1" smtClean="0"/>
              <a:t>الصماخ</a:t>
            </a:r>
            <a:r>
              <a:rPr lang="ar-SY" sz="2400" dirty="0" smtClean="0"/>
              <a:t> المتوسط</a:t>
            </a:r>
          </a:p>
          <a:p>
            <a:pPr>
              <a:buNone/>
            </a:pPr>
            <a:r>
              <a:rPr lang="ar-SA" sz="2400" dirty="0" smtClean="0"/>
              <a:t>بعمر </a:t>
            </a:r>
            <a:r>
              <a:rPr lang="en-US" sz="2400" dirty="0" smtClean="0"/>
              <a:t>&gt;</a:t>
            </a:r>
            <a:r>
              <a:rPr lang="ar-SA" sz="2400" dirty="0" smtClean="0"/>
              <a:t>12 سنة </a:t>
            </a:r>
            <a:r>
              <a:rPr lang="ar-SA" sz="2400" dirty="0" err="1" smtClean="0"/>
              <a:t>ارضية</a:t>
            </a:r>
            <a:r>
              <a:rPr lang="ar-SA" sz="2400" dirty="0" smtClean="0"/>
              <a:t> الجيب الفكي </a:t>
            </a:r>
            <a:r>
              <a:rPr lang="ar-SA" sz="2400" dirty="0" err="1" smtClean="0"/>
              <a:t>اعلى</a:t>
            </a:r>
            <a:r>
              <a:rPr lang="ar-SA" sz="2400" dirty="0" smtClean="0"/>
              <a:t> من أرض الأنف </a:t>
            </a:r>
          </a:p>
          <a:p>
            <a:pPr>
              <a:buNone/>
            </a:pPr>
            <a:r>
              <a:rPr lang="ar-SA" sz="2400" dirty="0" smtClean="0"/>
              <a:t>بعمر 12-13 </a:t>
            </a:r>
            <a:r>
              <a:rPr lang="ar-SA" sz="2400" dirty="0" err="1" smtClean="0"/>
              <a:t>ارضية</a:t>
            </a:r>
            <a:r>
              <a:rPr lang="ar-SA" sz="2400" dirty="0" smtClean="0"/>
              <a:t> الجيب الفكي بمستوى ارض الأنف</a:t>
            </a:r>
          </a:p>
          <a:p>
            <a:pPr>
              <a:buNone/>
            </a:pPr>
            <a:r>
              <a:rPr lang="ar-SA" sz="2400" dirty="0" smtClean="0"/>
              <a:t>بعمر متقدم ( بالغ ) </a:t>
            </a:r>
            <a:r>
              <a:rPr lang="ar-SA" sz="2400" dirty="0" err="1" smtClean="0"/>
              <a:t>ارضية</a:t>
            </a:r>
            <a:r>
              <a:rPr lang="ar-SA" sz="2400" dirty="0" smtClean="0"/>
              <a:t> الجيب </a:t>
            </a:r>
            <a:r>
              <a:rPr lang="ar-SA" sz="2400" dirty="0" err="1" smtClean="0"/>
              <a:t>الفكى</a:t>
            </a:r>
            <a:r>
              <a:rPr lang="ar-SA" sz="2400" dirty="0" smtClean="0"/>
              <a:t> </a:t>
            </a:r>
            <a:r>
              <a:rPr lang="ar-SA" sz="2400" dirty="0" err="1" smtClean="0"/>
              <a:t>ادنى</a:t>
            </a:r>
            <a:r>
              <a:rPr lang="ar-SA" sz="2400" dirty="0" smtClean="0"/>
              <a:t> من ارض </a:t>
            </a:r>
          </a:p>
          <a:p>
            <a:pPr>
              <a:buNone/>
            </a:pPr>
            <a:r>
              <a:rPr lang="ar-SA" sz="2400" dirty="0" smtClean="0"/>
              <a:t>الأنف</a:t>
            </a:r>
            <a:endParaRPr lang="ar-SY" sz="2400" dirty="0"/>
          </a:p>
        </p:txBody>
      </p:sp>
      <p:pic>
        <p:nvPicPr>
          <p:cNvPr id="3074" name="Picture 2"/>
          <p:cNvPicPr>
            <a:picLocks noChangeAspect="1" noChangeArrowheads="1"/>
          </p:cNvPicPr>
          <p:nvPr/>
        </p:nvPicPr>
        <p:blipFill>
          <a:blip r:embed="rId2"/>
          <a:srcRect/>
          <a:stretch>
            <a:fillRect/>
          </a:stretch>
        </p:blipFill>
        <p:spPr bwMode="auto">
          <a:xfrm>
            <a:off x="0" y="3652846"/>
            <a:ext cx="3428992" cy="32051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أورام الأنف </a:t>
            </a:r>
            <a:r>
              <a:rPr lang="ar-SY" dirty="0" err="1" smtClean="0"/>
              <a:t>و</a:t>
            </a:r>
            <a:r>
              <a:rPr lang="ar-SY" dirty="0" smtClean="0"/>
              <a:t> الجيوب</a:t>
            </a:r>
            <a:endParaRPr lang="ar-SY" dirty="0"/>
          </a:p>
        </p:txBody>
      </p:sp>
      <p:sp>
        <p:nvSpPr>
          <p:cNvPr id="3" name="عنصر نائب للمحتوى 2"/>
          <p:cNvSpPr>
            <a:spLocks noGrp="1"/>
          </p:cNvSpPr>
          <p:nvPr>
            <p:ph idx="1"/>
          </p:nvPr>
        </p:nvSpPr>
        <p:spPr>
          <a:xfrm>
            <a:off x="457200" y="1142984"/>
            <a:ext cx="8229600" cy="5429288"/>
          </a:xfrm>
        </p:spPr>
        <p:txBody>
          <a:bodyPr>
            <a:normAutofit fontScale="85000" lnSpcReduction="10000"/>
          </a:bodyPr>
          <a:lstStyle/>
          <a:p>
            <a:pPr>
              <a:buNone/>
            </a:pPr>
            <a:r>
              <a:rPr lang="ar-SY" sz="2400" b="1" i="1" u="sng" dirty="0" smtClean="0"/>
              <a:t>أورام ظاهر الأنف :</a:t>
            </a:r>
            <a:r>
              <a:rPr lang="ar-SY" sz="2400" dirty="0" smtClean="0"/>
              <a:t>يغلب أن تكون من نوع </a:t>
            </a:r>
            <a:r>
              <a:rPr lang="ar-SY" sz="2400" dirty="0" err="1" smtClean="0"/>
              <a:t>الإبتليوما</a:t>
            </a:r>
            <a:r>
              <a:rPr lang="ar-SY" sz="2400" dirty="0" smtClean="0"/>
              <a:t> القاعدية الخلايا أو شائكة الخلايا </a:t>
            </a:r>
          </a:p>
          <a:p>
            <a:pPr>
              <a:buNone/>
            </a:pPr>
            <a:r>
              <a:rPr lang="ar-SY" sz="2400" b="1" dirty="0" smtClean="0"/>
              <a:t>القاعدية الخلايا:</a:t>
            </a:r>
            <a:r>
              <a:rPr lang="ar-SY" sz="2400" dirty="0" smtClean="0"/>
              <a:t>أبطأ سيرا </a:t>
            </a:r>
            <a:r>
              <a:rPr lang="ar-SY" sz="2400" dirty="0" err="1" smtClean="0"/>
              <a:t>و</a:t>
            </a:r>
            <a:r>
              <a:rPr lang="ar-SY" sz="2400" dirty="0" smtClean="0"/>
              <a:t> لا تنتقل للعقد </a:t>
            </a:r>
            <a:r>
              <a:rPr lang="ar-SY" sz="2400" dirty="0" err="1" smtClean="0"/>
              <a:t>الرقبية</a:t>
            </a:r>
            <a:endParaRPr lang="ar-SY" sz="2400" dirty="0" smtClean="0"/>
          </a:p>
          <a:p>
            <a:pPr>
              <a:buNone/>
            </a:pPr>
            <a:r>
              <a:rPr lang="ar-SY" sz="2400" b="1" dirty="0" smtClean="0"/>
              <a:t>الشائكة الخلايا:</a:t>
            </a:r>
            <a:r>
              <a:rPr lang="ar-SY" sz="2400" dirty="0" smtClean="0"/>
              <a:t>أكثر خبثا سريعة السير </a:t>
            </a:r>
            <a:r>
              <a:rPr lang="ar-SY" sz="2400" dirty="0" err="1" smtClean="0"/>
              <a:t>و</a:t>
            </a:r>
            <a:r>
              <a:rPr lang="ar-SY" sz="2400" dirty="0" smtClean="0"/>
              <a:t> الانتقال </a:t>
            </a:r>
          </a:p>
          <a:p>
            <a:pPr>
              <a:buNone/>
            </a:pPr>
            <a:r>
              <a:rPr lang="ar-SY" sz="2400" b="1" i="1" u="sng" dirty="0" smtClean="0"/>
              <a:t>أورام داخل الأنف:</a:t>
            </a:r>
            <a:r>
              <a:rPr lang="ar-SY" sz="2400" dirty="0" smtClean="0"/>
              <a:t>منها</a:t>
            </a:r>
          </a:p>
          <a:p>
            <a:pPr>
              <a:buNone/>
            </a:pPr>
            <a:r>
              <a:rPr lang="ar-SY" sz="2400" b="1" dirty="0" smtClean="0"/>
              <a:t>الورم </a:t>
            </a:r>
            <a:r>
              <a:rPr lang="ar-SY" sz="2400" b="1" dirty="0" err="1" smtClean="0"/>
              <a:t>الحليمي</a:t>
            </a:r>
            <a:r>
              <a:rPr lang="ar-SY" sz="2400" b="1" u="sng" dirty="0" smtClean="0"/>
              <a:t>:</a:t>
            </a:r>
            <a:r>
              <a:rPr lang="ar-SY" sz="2400" dirty="0" smtClean="0"/>
              <a:t> </a:t>
            </a:r>
            <a:r>
              <a:rPr lang="ar-SY" sz="2400" dirty="0" err="1" smtClean="0"/>
              <a:t>و</a:t>
            </a:r>
            <a:r>
              <a:rPr lang="ar-SY" sz="2400" dirty="0" smtClean="0"/>
              <a:t> هو عادة سليم ولكن في الأنف قد ينقلب إلى خبيث </a:t>
            </a:r>
          </a:p>
          <a:p>
            <a:pPr>
              <a:buNone/>
            </a:pPr>
            <a:r>
              <a:rPr lang="ar-SY" sz="2400" dirty="0" smtClean="0"/>
              <a:t>قد تشاهد </a:t>
            </a:r>
            <a:r>
              <a:rPr lang="ar-SY" sz="2400" b="1" dirty="0" err="1" smtClean="0"/>
              <a:t>ابتليوما</a:t>
            </a:r>
            <a:r>
              <a:rPr lang="ar-SY" sz="2400" b="1" dirty="0" smtClean="0"/>
              <a:t> شائكة الخلايا </a:t>
            </a:r>
          </a:p>
          <a:p>
            <a:pPr>
              <a:buNone/>
            </a:pPr>
            <a:r>
              <a:rPr lang="ar-SY" sz="2400" dirty="0" smtClean="0"/>
              <a:t>هناك أورام نادرة تنشأ من </a:t>
            </a:r>
            <a:r>
              <a:rPr lang="ar-SY" sz="2400" b="1" dirty="0" smtClean="0"/>
              <a:t>خلايا عصبية</a:t>
            </a:r>
            <a:endParaRPr lang="ar-SY" sz="2400" dirty="0" smtClean="0"/>
          </a:p>
          <a:p>
            <a:pPr>
              <a:buNone/>
            </a:pPr>
            <a:r>
              <a:rPr lang="ar-SY" sz="2400" b="1" i="1" u="sng" dirty="0" smtClean="0"/>
              <a:t>أورام الجيوب الخبيثة:</a:t>
            </a:r>
            <a:r>
              <a:rPr lang="ar-SY" sz="2400" dirty="0" smtClean="0"/>
              <a:t>يغلب أن تكون </a:t>
            </a:r>
            <a:r>
              <a:rPr lang="ar-SY" sz="2400" dirty="0" err="1" smtClean="0"/>
              <a:t>إبتليوما</a:t>
            </a:r>
            <a:r>
              <a:rPr lang="ar-SY" sz="2400" dirty="0" smtClean="0"/>
              <a:t> شائكة الخلايا وقد تكون من نوع الأورام </a:t>
            </a:r>
            <a:r>
              <a:rPr lang="ar-SY" sz="2400" dirty="0" err="1" smtClean="0"/>
              <a:t>الغدية</a:t>
            </a:r>
            <a:r>
              <a:rPr lang="ar-SY" sz="2400" dirty="0" smtClean="0"/>
              <a:t> الكيسية </a:t>
            </a:r>
          </a:p>
          <a:p>
            <a:r>
              <a:rPr lang="ar-SY" sz="2400" dirty="0" smtClean="0"/>
              <a:t>الجيب الفكي أكثر الجيوب إصابة بالأورام الخبيثة </a:t>
            </a:r>
          </a:p>
          <a:p>
            <a:r>
              <a:rPr lang="ar-SY" sz="2400" dirty="0" smtClean="0"/>
              <a:t>لا يبدي الورم أي أعراض في البدء </a:t>
            </a:r>
          </a:p>
          <a:p>
            <a:r>
              <a:rPr lang="ar-SY" sz="2400" dirty="0" smtClean="0"/>
              <a:t>ثم يمتد إلى الأنف أو الحجاج أو الخد أو الحفرة الجناحية الفكية فتبدو أعراض تتناسب مع المنطقة التي امتد إليها الورم( انسداد في الأنف – رعاف – جحوظ عينين – تورم في الخد – آلام </a:t>
            </a:r>
            <a:r>
              <a:rPr lang="ar-SY" sz="2400" dirty="0" err="1" smtClean="0"/>
              <a:t>وجهية</a:t>
            </a:r>
            <a:r>
              <a:rPr lang="ar-SY" sz="2400" dirty="0" smtClean="0"/>
              <a:t> عميقة </a:t>
            </a:r>
          </a:p>
          <a:p>
            <a:pPr>
              <a:buNone/>
            </a:pPr>
            <a:r>
              <a:rPr lang="ar-SY" sz="2400" dirty="0" smtClean="0"/>
              <a:t>معالجة سرطان الجيب الفكي : استئصال الفك العلوي أو العلاج </a:t>
            </a:r>
            <a:r>
              <a:rPr lang="ar-SY" sz="2400" dirty="0" err="1" smtClean="0"/>
              <a:t>الشعاعي</a:t>
            </a:r>
            <a:r>
              <a:rPr lang="ar-SY" sz="2400" dirty="0" smtClean="0"/>
              <a:t> أو كليهما </a:t>
            </a:r>
          </a:p>
          <a:p>
            <a:pPr>
              <a:buNone/>
            </a:pPr>
            <a:r>
              <a:rPr lang="ar-SY" sz="2400" b="1" u="sng" dirty="0" smtClean="0"/>
              <a:t>الإنذار سيء</a:t>
            </a:r>
          </a:p>
          <a:p>
            <a:pPr>
              <a:buNone/>
            </a:pPr>
            <a:r>
              <a:rPr lang="ar-SY" sz="2400" b="1" i="1" u="sng" dirty="0" smtClean="0"/>
              <a:t>الأورام السليمة:</a:t>
            </a:r>
            <a:r>
              <a:rPr lang="ar-SY" sz="2400" dirty="0" smtClean="0"/>
              <a:t>منها الورم العظمي </a:t>
            </a:r>
            <a:r>
              <a:rPr lang="ar-SY" sz="2400" dirty="0" err="1" smtClean="0"/>
              <a:t>و</a:t>
            </a:r>
            <a:r>
              <a:rPr lang="ar-SY" sz="2400" dirty="0" smtClean="0"/>
              <a:t> </a:t>
            </a:r>
            <a:r>
              <a:rPr lang="ar-SY" sz="2400" smtClean="0"/>
              <a:t>الورم الغضروفي </a:t>
            </a:r>
            <a:endParaRPr lang="ar-SY" sz="2400" b="1" i="1" u="sn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الجيب </a:t>
            </a:r>
            <a:r>
              <a:rPr lang="ar-SY" dirty="0" err="1" smtClean="0"/>
              <a:t>الجبهي</a:t>
            </a:r>
            <a:endParaRPr lang="ar-SY" dirty="0"/>
          </a:p>
        </p:txBody>
      </p:sp>
      <p:sp>
        <p:nvSpPr>
          <p:cNvPr id="3" name="عنصر نائب للمحتوى 2"/>
          <p:cNvSpPr>
            <a:spLocks noGrp="1"/>
          </p:cNvSpPr>
          <p:nvPr>
            <p:ph idx="1"/>
          </p:nvPr>
        </p:nvSpPr>
        <p:spPr/>
        <p:txBody>
          <a:bodyPr>
            <a:normAutofit/>
          </a:bodyPr>
          <a:lstStyle/>
          <a:p>
            <a:pPr>
              <a:buNone/>
            </a:pPr>
            <a:r>
              <a:rPr lang="ar-SY" sz="2400" dirty="0" err="1" smtClean="0"/>
              <a:t>يتوضع</a:t>
            </a:r>
            <a:r>
              <a:rPr lang="ar-SY" sz="2400" dirty="0" smtClean="0"/>
              <a:t> بين الصفيحة الخارجية </a:t>
            </a:r>
            <a:r>
              <a:rPr lang="ar-SY" sz="2400" dirty="0" err="1" smtClean="0"/>
              <a:t>و</a:t>
            </a:r>
            <a:r>
              <a:rPr lang="ar-SY" sz="2400" dirty="0" smtClean="0"/>
              <a:t> الصفيحة الداخلية للعظم </a:t>
            </a:r>
            <a:r>
              <a:rPr lang="ar-SY" sz="2400" dirty="0" err="1" smtClean="0"/>
              <a:t>الجبهي</a:t>
            </a:r>
            <a:r>
              <a:rPr lang="ar-SY" sz="2400" dirty="0" smtClean="0"/>
              <a:t> وقسمه السفلي يمتد في القطعة الأفقية من العظم </a:t>
            </a:r>
            <a:r>
              <a:rPr lang="ar-SY" sz="2400" dirty="0" err="1" smtClean="0"/>
              <a:t>الجبهي</a:t>
            </a:r>
            <a:r>
              <a:rPr lang="ar-SY" sz="2400" dirty="0" smtClean="0"/>
              <a:t> تحت جوف القحف إلى مسافة قصيرة </a:t>
            </a:r>
          </a:p>
          <a:p>
            <a:pPr>
              <a:buNone/>
            </a:pPr>
            <a:r>
              <a:rPr lang="ar-SY" sz="2400" dirty="0" smtClean="0"/>
              <a:t>قاع الجيب </a:t>
            </a:r>
            <a:r>
              <a:rPr lang="ar-SY" sz="2400" dirty="0" err="1" smtClean="0"/>
              <a:t>الجبهي</a:t>
            </a:r>
            <a:r>
              <a:rPr lang="ar-SY" sz="2400" dirty="0" smtClean="0"/>
              <a:t> يشكل قسما من سقف الحجاج </a:t>
            </a:r>
          </a:p>
          <a:p>
            <a:pPr>
              <a:buNone/>
            </a:pPr>
            <a:r>
              <a:rPr lang="ar-SY" sz="2400" dirty="0" smtClean="0"/>
              <a:t>غالبا ما يكون الجيبان </a:t>
            </a:r>
            <a:r>
              <a:rPr lang="ar-SY" sz="2400" dirty="0" err="1" smtClean="0"/>
              <a:t>الجبهيان</a:t>
            </a:r>
            <a:r>
              <a:rPr lang="ar-SY" sz="2400" dirty="0" smtClean="0"/>
              <a:t> غير متناظران </a:t>
            </a:r>
          </a:p>
          <a:p>
            <a:pPr>
              <a:buNone/>
            </a:pPr>
            <a:r>
              <a:rPr lang="ar-SY" sz="2400" dirty="0" smtClean="0"/>
              <a:t>يفتح على </a:t>
            </a:r>
            <a:r>
              <a:rPr lang="ar-SY" sz="2400" dirty="0" err="1" smtClean="0"/>
              <a:t>الصماخ</a:t>
            </a:r>
            <a:r>
              <a:rPr lang="ar-SY" sz="2400" dirty="0" smtClean="0"/>
              <a:t> المتوسط</a:t>
            </a:r>
            <a:endParaRPr lang="ar-SY" sz="2400" dirty="0"/>
          </a:p>
        </p:txBody>
      </p:sp>
      <p:pic>
        <p:nvPicPr>
          <p:cNvPr id="4098" name="Picture 2"/>
          <p:cNvPicPr>
            <a:picLocks noChangeAspect="1" noChangeArrowheads="1"/>
          </p:cNvPicPr>
          <p:nvPr/>
        </p:nvPicPr>
        <p:blipFill>
          <a:blip r:embed="rId2"/>
          <a:srcRect/>
          <a:stretch>
            <a:fillRect/>
          </a:stretch>
        </p:blipFill>
        <p:spPr bwMode="auto">
          <a:xfrm>
            <a:off x="285721" y="3344760"/>
            <a:ext cx="5429287" cy="31989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الخلايا </a:t>
            </a:r>
            <a:r>
              <a:rPr lang="ar-SY" dirty="0" err="1" smtClean="0"/>
              <a:t>الغربالية</a:t>
            </a:r>
            <a:endParaRPr lang="ar-SY" dirty="0"/>
          </a:p>
        </p:txBody>
      </p:sp>
      <p:sp>
        <p:nvSpPr>
          <p:cNvPr id="3" name="عنصر نائب للمحتوى 2"/>
          <p:cNvSpPr>
            <a:spLocks noGrp="1"/>
          </p:cNvSpPr>
          <p:nvPr>
            <p:ph idx="1"/>
          </p:nvPr>
        </p:nvSpPr>
        <p:spPr/>
        <p:txBody>
          <a:bodyPr>
            <a:normAutofit/>
          </a:bodyPr>
          <a:lstStyle/>
          <a:p>
            <a:pPr>
              <a:buNone/>
            </a:pPr>
            <a:r>
              <a:rPr lang="ar-SY" sz="2400" dirty="0" smtClean="0"/>
              <a:t>هي عبارة عن خلايا </a:t>
            </a:r>
            <a:r>
              <a:rPr lang="ar-SY" sz="2400" dirty="0" err="1" smtClean="0"/>
              <a:t>غربالية</a:t>
            </a:r>
            <a:r>
              <a:rPr lang="ar-SY" sz="2400" dirty="0" smtClean="0"/>
              <a:t> </a:t>
            </a:r>
            <a:r>
              <a:rPr lang="ar-SY" sz="2400" dirty="0" err="1" smtClean="0"/>
              <a:t>تتوضع</a:t>
            </a:r>
            <a:r>
              <a:rPr lang="ar-SY" sz="2400" dirty="0" smtClean="0"/>
              <a:t> خلف بعضها البعض تشكل قسم كبير من العظم </a:t>
            </a:r>
            <a:r>
              <a:rPr lang="ar-SY" sz="2400" dirty="0" err="1" smtClean="0"/>
              <a:t>الغربالي</a:t>
            </a:r>
            <a:r>
              <a:rPr lang="ar-SY" sz="2400" dirty="0" smtClean="0"/>
              <a:t> تقع إنسي الحجاج وتشكل علاقة </a:t>
            </a:r>
            <a:r>
              <a:rPr lang="ar-SY" sz="2400" dirty="0" err="1" smtClean="0"/>
              <a:t>صميمية</a:t>
            </a:r>
            <a:r>
              <a:rPr lang="ar-SY" sz="2400" dirty="0" smtClean="0"/>
              <a:t> معه </a:t>
            </a:r>
            <a:r>
              <a:rPr lang="ar-SY" sz="2400" dirty="0" err="1" smtClean="0"/>
              <a:t>و</a:t>
            </a:r>
            <a:r>
              <a:rPr lang="ar-SY" sz="2400" dirty="0" smtClean="0"/>
              <a:t> هي : </a:t>
            </a:r>
          </a:p>
          <a:p>
            <a:pPr>
              <a:buNone/>
            </a:pPr>
            <a:r>
              <a:rPr lang="ar-SY" sz="2400" b="1" i="1" u="sng" dirty="0" smtClean="0"/>
              <a:t>الخلايا </a:t>
            </a:r>
            <a:r>
              <a:rPr lang="ar-SY" sz="2400" b="1" i="1" u="sng" dirty="0" err="1" smtClean="0"/>
              <a:t>الغربالية</a:t>
            </a:r>
            <a:r>
              <a:rPr lang="ar-SY" sz="2400" b="1" i="1" u="sng" dirty="0" smtClean="0"/>
              <a:t> </a:t>
            </a:r>
            <a:r>
              <a:rPr lang="ar-SY" sz="2400" b="1" i="1" u="sng" dirty="0" err="1" smtClean="0"/>
              <a:t>الامامية</a:t>
            </a:r>
            <a:r>
              <a:rPr lang="ar-SY" sz="2400" b="1" i="1" u="sng" dirty="0" smtClean="0"/>
              <a:t>:</a:t>
            </a:r>
          </a:p>
          <a:p>
            <a:pPr>
              <a:buNone/>
            </a:pPr>
            <a:r>
              <a:rPr lang="ar-SY" sz="2400" dirty="0" smtClean="0"/>
              <a:t>كثيرة العدد صغيرة الحجم وتعد الفقاعة </a:t>
            </a:r>
            <a:r>
              <a:rPr lang="ar-SY" sz="2400" dirty="0" err="1" smtClean="0"/>
              <a:t>الغربالية</a:t>
            </a:r>
            <a:r>
              <a:rPr lang="ar-SY" sz="2400" dirty="0" smtClean="0"/>
              <a:t> أكبرها حجما وتفتح على </a:t>
            </a:r>
            <a:r>
              <a:rPr lang="ar-SY" sz="2400" dirty="0" err="1" smtClean="0"/>
              <a:t>الصماخ</a:t>
            </a:r>
            <a:r>
              <a:rPr lang="ar-SY" sz="2400" dirty="0" smtClean="0"/>
              <a:t> المتوسط</a:t>
            </a:r>
          </a:p>
          <a:p>
            <a:pPr>
              <a:buNone/>
            </a:pPr>
            <a:r>
              <a:rPr lang="ar-SY" sz="2400" b="1" i="1" u="sng" dirty="0" smtClean="0"/>
              <a:t>الخلايا </a:t>
            </a:r>
            <a:r>
              <a:rPr lang="ar-SY" sz="2400" b="1" i="1" u="sng" dirty="0" err="1" smtClean="0"/>
              <a:t>الغربالية</a:t>
            </a:r>
            <a:r>
              <a:rPr lang="ar-SY" sz="2400" b="1" i="1" u="sng" dirty="0" smtClean="0"/>
              <a:t> الخلفية:</a:t>
            </a:r>
          </a:p>
          <a:p>
            <a:pPr>
              <a:buNone/>
            </a:pPr>
            <a:r>
              <a:rPr lang="ar-SY" sz="2400" dirty="0" smtClean="0"/>
              <a:t>قليلة العدد كبيرة الحجم تتجاور من الخلف مع العصب البصري </a:t>
            </a:r>
            <a:r>
              <a:rPr lang="ar-SY" sz="2400" dirty="0" err="1" smtClean="0"/>
              <a:t>و</a:t>
            </a:r>
            <a:r>
              <a:rPr lang="ar-SY" sz="2400" dirty="0" smtClean="0"/>
              <a:t> تفتح على </a:t>
            </a:r>
            <a:r>
              <a:rPr lang="ar-SY" sz="2400" dirty="0" err="1" smtClean="0"/>
              <a:t>الصماخ</a:t>
            </a:r>
            <a:r>
              <a:rPr lang="ar-SY" sz="2400" dirty="0" smtClean="0"/>
              <a:t> العلوي</a:t>
            </a:r>
            <a:endParaRPr lang="ar-SA" sz="2400" dirty="0" smtClean="0"/>
          </a:p>
          <a:p>
            <a:pPr>
              <a:buNone/>
            </a:pPr>
            <a:r>
              <a:rPr lang="ar-SA" sz="2400" dirty="0" smtClean="0"/>
              <a:t>خلية </a:t>
            </a:r>
            <a:r>
              <a:rPr lang="ar-SA" sz="2400" dirty="0" err="1" smtClean="0"/>
              <a:t>اوندي</a:t>
            </a:r>
            <a:r>
              <a:rPr lang="ar-SA" sz="2400" dirty="0" smtClean="0"/>
              <a:t> :وهي خلية </a:t>
            </a:r>
            <a:r>
              <a:rPr lang="ar-SA" sz="2400" dirty="0" err="1" smtClean="0"/>
              <a:t>غربالية</a:t>
            </a:r>
            <a:r>
              <a:rPr lang="ar-SA" sz="2400" dirty="0" smtClean="0"/>
              <a:t> خلفية لا توجد </a:t>
            </a:r>
          </a:p>
          <a:p>
            <a:pPr>
              <a:buNone/>
            </a:pPr>
            <a:r>
              <a:rPr lang="ar-SA" sz="2400" dirty="0" smtClean="0"/>
              <a:t>عند جميع الناس تنتأ باتجاه العصب البصري</a:t>
            </a:r>
            <a:endParaRPr lang="ar-SY" sz="2400" dirty="0" smtClean="0"/>
          </a:p>
          <a:p>
            <a:pPr>
              <a:buNone/>
            </a:pPr>
            <a:endParaRPr lang="ar-SY" sz="2400" dirty="0"/>
          </a:p>
        </p:txBody>
      </p:sp>
      <p:pic>
        <p:nvPicPr>
          <p:cNvPr id="5122" name="Picture 2"/>
          <p:cNvPicPr>
            <a:picLocks noChangeAspect="1" noChangeArrowheads="1"/>
          </p:cNvPicPr>
          <p:nvPr/>
        </p:nvPicPr>
        <p:blipFill>
          <a:blip r:embed="rId2"/>
          <a:srcRect/>
          <a:stretch>
            <a:fillRect/>
          </a:stretch>
        </p:blipFill>
        <p:spPr bwMode="auto">
          <a:xfrm>
            <a:off x="0" y="4500570"/>
            <a:ext cx="3929058" cy="23574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الجيب الوتدي</a:t>
            </a:r>
            <a:endParaRPr lang="ar-SY" dirty="0"/>
          </a:p>
        </p:txBody>
      </p:sp>
      <p:sp>
        <p:nvSpPr>
          <p:cNvPr id="3" name="عنصر نائب للمحتوى 2"/>
          <p:cNvSpPr>
            <a:spLocks noGrp="1"/>
          </p:cNvSpPr>
          <p:nvPr>
            <p:ph idx="1"/>
          </p:nvPr>
        </p:nvSpPr>
        <p:spPr/>
        <p:txBody>
          <a:bodyPr>
            <a:normAutofit lnSpcReduction="10000"/>
          </a:bodyPr>
          <a:lstStyle/>
          <a:p>
            <a:pPr>
              <a:buNone/>
            </a:pPr>
            <a:r>
              <a:rPr lang="ar-SY" sz="2400" dirty="0" smtClean="0"/>
              <a:t>يشغل جسم العظم الوتدي وقد</a:t>
            </a:r>
          </a:p>
          <a:p>
            <a:pPr>
              <a:buNone/>
            </a:pPr>
            <a:r>
              <a:rPr lang="ar-SY" sz="2400" dirty="0" smtClean="0"/>
              <a:t>يمتد في الجناحين </a:t>
            </a:r>
          </a:p>
          <a:p>
            <a:pPr>
              <a:buNone/>
            </a:pPr>
            <a:r>
              <a:rPr lang="ar-SY" sz="2400" dirty="0" smtClean="0"/>
              <a:t>يجاور الجيب </a:t>
            </a:r>
            <a:r>
              <a:rPr lang="ar-SY" sz="2400" dirty="0" err="1" smtClean="0"/>
              <a:t>الكهفي</a:t>
            </a:r>
            <a:r>
              <a:rPr lang="ar-SY" sz="2400" dirty="0" smtClean="0"/>
              <a:t> وفيه</a:t>
            </a:r>
          </a:p>
          <a:p>
            <a:pPr>
              <a:buNone/>
            </a:pPr>
            <a:r>
              <a:rPr lang="ar-SY" sz="2400" dirty="0" smtClean="0"/>
              <a:t>الأعصاب </a:t>
            </a:r>
            <a:r>
              <a:rPr lang="ar-SY" sz="2400" dirty="0" err="1" smtClean="0"/>
              <a:t>القحفية</a:t>
            </a:r>
            <a:r>
              <a:rPr lang="ar-SY" sz="2400" dirty="0" smtClean="0"/>
              <a:t> 3,4,6</a:t>
            </a:r>
          </a:p>
          <a:p>
            <a:pPr>
              <a:buNone/>
            </a:pPr>
            <a:r>
              <a:rPr lang="ar-SY" sz="2400" dirty="0" smtClean="0"/>
              <a:t>التي تقع إلى جانبه</a:t>
            </a:r>
          </a:p>
          <a:p>
            <a:pPr>
              <a:buNone/>
            </a:pPr>
            <a:r>
              <a:rPr lang="ar-SY" sz="2400" dirty="0" smtClean="0"/>
              <a:t>كما أن الغدة النخامية </a:t>
            </a:r>
            <a:r>
              <a:rPr lang="ar-SY" sz="2400" dirty="0" err="1" smtClean="0"/>
              <a:t>تصالب</a:t>
            </a:r>
            <a:r>
              <a:rPr lang="ar-SY" sz="2400" dirty="0" smtClean="0"/>
              <a:t> </a:t>
            </a:r>
          </a:p>
          <a:p>
            <a:pPr>
              <a:buNone/>
            </a:pPr>
            <a:r>
              <a:rPr lang="ar-SY" sz="2400" dirty="0" smtClean="0"/>
              <a:t>العصب البصري والسبيل </a:t>
            </a:r>
          </a:p>
          <a:p>
            <a:pPr>
              <a:buNone/>
            </a:pPr>
            <a:r>
              <a:rPr lang="ar-SY" sz="2400" dirty="0" err="1" smtClean="0"/>
              <a:t>الشمي</a:t>
            </a:r>
            <a:r>
              <a:rPr lang="ar-SY" sz="2400" dirty="0" smtClean="0"/>
              <a:t> و الفص </a:t>
            </a:r>
            <a:r>
              <a:rPr lang="ar-SY" sz="2400" dirty="0" err="1" smtClean="0"/>
              <a:t>الجبهي</a:t>
            </a:r>
            <a:r>
              <a:rPr lang="ar-SY" sz="2400" dirty="0" smtClean="0"/>
              <a:t> للدماغ</a:t>
            </a:r>
          </a:p>
          <a:p>
            <a:pPr>
              <a:buNone/>
            </a:pPr>
            <a:r>
              <a:rPr lang="ar-SY" sz="2400" dirty="0" smtClean="0"/>
              <a:t>تقع أعلى الجيب الوتدي</a:t>
            </a:r>
          </a:p>
          <a:p>
            <a:pPr>
              <a:buNone/>
            </a:pPr>
            <a:r>
              <a:rPr lang="ar-SY" sz="2400" dirty="0" smtClean="0"/>
              <a:t>غالبا الجيبان الوتديان غير </a:t>
            </a:r>
          </a:p>
          <a:p>
            <a:pPr>
              <a:buNone/>
            </a:pPr>
            <a:r>
              <a:rPr lang="ar-SY" sz="2400" dirty="0" smtClean="0"/>
              <a:t>متناظران</a:t>
            </a:r>
            <a:endParaRPr lang="ar-SY" sz="2400" dirty="0"/>
          </a:p>
        </p:txBody>
      </p:sp>
      <p:pic>
        <p:nvPicPr>
          <p:cNvPr id="6146" name="Picture 2"/>
          <p:cNvPicPr>
            <a:picLocks noChangeAspect="1" noChangeArrowheads="1"/>
          </p:cNvPicPr>
          <p:nvPr/>
        </p:nvPicPr>
        <p:blipFill>
          <a:blip r:embed="rId2"/>
          <a:srcRect/>
          <a:stretch>
            <a:fillRect/>
          </a:stretch>
        </p:blipFill>
        <p:spPr bwMode="auto">
          <a:xfrm>
            <a:off x="214282" y="1571612"/>
            <a:ext cx="5191125"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تطور الجيوب الأنفية</a:t>
            </a:r>
            <a:endParaRPr lang="ar-SY" dirty="0"/>
          </a:p>
        </p:txBody>
      </p:sp>
      <p:sp>
        <p:nvSpPr>
          <p:cNvPr id="3" name="عنصر نائب للمحتوى 2"/>
          <p:cNvSpPr>
            <a:spLocks noGrp="1"/>
          </p:cNvSpPr>
          <p:nvPr>
            <p:ph idx="1"/>
          </p:nvPr>
        </p:nvSpPr>
        <p:spPr/>
        <p:txBody>
          <a:bodyPr>
            <a:normAutofit/>
          </a:bodyPr>
          <a:lstStyle/>
          <a:p>
            <a:pPr>
              <a:buNone/>
            </a:pPr>
            <a:r>
              <a:rPr lang="ar-SY" sz="2400" dirty="0" smtClean="0"/>
              <a:t>تتشكل الجيوب من </a:t>
            </a:r>
            <a:r>
              <a:rPr lang="ar-SY" sz="2400" dirty="0" err="1" smtClean="0"/>
              <a:t>استطالات</a:t>
            </a:r>
            <a:r>
              <a:rPr lang="ar-SY" sz="2400" dirty="0" smtClean="0"/>
              <a:t> للحفرة الأنفية </a:t>
            </a:r>
            <a:r>
              <a:rPr lang="ar-SY" sz="2400" dirty="0" err="1" smtClean="0"/>
              <a:t>و</a:t>
            </a:r>
            <a:r>
              <a:rPr lang="ar-SY" sz="2400" dirty="0" smtClean="0"/>
              <a:t> الغشاء المخاطي للأنف في العظام المجاورة </a:t>
            </a:r>
          </a:p>
          <a:p>
            <a:pPr>
              <a:buNone/>
            </a:pPr>
            <a:r>
              <a:rPr lang="ar-SY" sz="2400" dirty="0" smtClean="0"/>
              <a:t>عند الولادة: يكون الجيب الفكي موجود </a:t>
            </a:r>
            <a:r>
              <a:rPr lang="ar-SY" sz="2400" dirty="0" err="1" smtClean="0"/>
              <a:t>و</a:t>
            </a:r>
            <a:r>
              <a:rPr lang="ar-SY" sz="2400" dirty="0" smtClean="0"/>
              <a:t> بعض </a:t>
            </a:r>
          </a:p>
          <a:p>
            <a:pPr>
              <a:buNone/>
            </a:pPr>
            <a:r>
              <a:rPr lang="ar-SY" sz="2400" dirty="0" smtClean="0"/>
              <a:t>الخلايا </a:t>
            </a:r>
            <a:r>
              <a:rPr lang="ar-SY" sz="2400" dirty="0" err="1" smtClean="0"/>
              <a:t>الغربالية</a:t>
            </a:r>
            <a:endParaRPr lang="ar-SY" sz="2400" dirty="0" smtClean="0"/>
          </a:p>
          <a:p>
            <a:pPr>
              <a:buNone/>
            </a:pPr>
            <a:r>
              <a:rPr lang="ar-SY" sz="2400" dirty="0" smtClean="0"/>
              <a:t>بعمر 3 سنوات: يظهر برعم الجيب الوتدي</a:t>
            </a:r>
          </a:p>
          <a:p>
            <a:pPr>
              <a:buNone/>
            </a:pPr>
            <a:r>
              <a:rPr lang="ar-SY" sz="2400" dirty="0" smtClean="0"/>
              <a:t>بعمر 5-6 سنوات : يظهر برعم الجيب </a:t>
            </a:r>
            <a:r>
              <a:rPr lang="ar-SY" sz="2400" dirty="0" err="1" smtClean="0"/>
              <a:t>الجبهي</a:t>
            </a:r>
            <a:endParaRPr lang="ar-SY" sz="2400" dirty="0" smtClean="0"/>
          </a:p>
          <a:p>
            <a:pPr>
              <a:buNone/>
            </a:pPr>
            <a:r>
              <a:rPr lang="ar-SY" sz="2400" dirty="0" smtClean="0"/>
              <a:t>بعمر 18-20 : يكتمل تطور الجيوب</a:t>
            </a:r>
            <a:endParaRPr lang="ar-SY" sz="2400" dirty="0"/>
          </a:p>
        </p:txBody>
      </p:sp>
      <p:pic>
        <p:nvPicPr>
          <p:cNvPr id="7170" name="Picture 2"/>
          <p:cNvPicPr>
            <a:picLocks noChangeAspect="1" noChangeArrowheads="1"/>
          </p:cNvPicPr>
          <p:nvPr/>
        </p:nvPicPr>
        <p:blipFill>
          <a:blip r:embed="rId2"/>
          <a:srcRect/>
          <a:stretch>
            <a:fillRect/>
          </a:stretch>
        </p:blipFill>
        <p:spPr bwMode="auto">
          <a:xfrm>
            <a:off x="0" y="2071678"/>
            <a:ext cx="3857620" cy="45720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a:bodyPr>
          <a:lstStyle/>
          <a:p>
            <a:r>
              <a:rPr lang="ar-SY" sz="2400" dirty="0" smtClean="0"/>
              <a:t>تبطن الجيوب بمخاطية مشابهة لمخاطية </a:t>
            </a:r>
            <a:r>
              <a:rPr lang="ar-SY" sz="2400" dirty="0" err="1" smtClean="0"/>
              <a:t>الانف</a:t>
            </a:r>
            <a:r>
              <a:rPr lang="ar-SY" sz="2400" dirty="0" smtClean="0"/>
              <a:t> والسبيل التنفسي أي </a:t>
            </a:r>
            <a:r>
              <a:rPr lang="ar-SY" sz="2400" dirty="0" err="1" smtClean="0"/>
              <a:t>بظهارة</a:t>
            </a:r>
            <a:r>
              <a:rPr lang="ar-SY" sz="2400" dirty="0" smtClean="0"/>
              <a:t> تنفسية أسطوانية </a:t>
            </a:r>
            <a:r>
              <a:rPr lang="ar-SY" sz="2400" dirty="0" err="1" smtClean="0"/>
              <a:t>مهدبة</a:t>
            </a:r>
            <a:r>
              <a:rPr lang="ar-SY" sz="2400" dirty="0" smtClean="0"/>
              <a:t> – تقوم أهداب الخلايا في هذه المخاطية بدور كنس </a:t>
            </a:r>
            <a:r>
              <a:rPr lang="ar-SY" sz="2400" dirty="0" err="1" smtClean="0"/>
              <a:t>للمفرزات</a:t>
            </a:r>
            <a:r>
              <a:rPr lang="ar-SY" sz="2400" dirty="0" smtClean="0"/>
              <a:t> من الجيوب باتجاه الأنف عبر </a:t>
            </a:r>
            <a:r>
              <a:rPr lang="ar-SY" sz="2400" dirty="0" err="1" smtClean="0"/>
              <a:t>أقنية</a:t>
            </a:r>
            <a:r>
              <a:rPr lang="ar-SY" sz="2400" dirty="0" smtClean="0"/>
              <a:t> صغيرة تدعى فوهة الجيب</a:t>
            </a:r>
            <a:r>
              <a:rPr lang="en-US" sz="2400" dirty="0" err="1" smtClean="0"/>
              <a:t>ostia</a:t>
            </a:r>
            <a:endParaRPr lang="en-US" sz="2400" dirty="0" smtClean="0"/>
          </a:p>
          <a:p>
            <a:pPr>
              <a:buNone/>
            </a:pPr>
            <a:r>
              <a:rPr lang="ar-SY" sz="2400" dirty="0" smtClean="0"/>
              <a:t>-يمكن لالتهاب الجيوب </a:t>
            </a:r>
            <a:r>
              <a:rPr lang="ar-SY" sz="2400" dirty="0" err="1" smtClean="0"/>
              <a:t>ان</a:t>
            </a:r>
            <a:r>
              <a:rPr lang="ar-SY" sz="2400" dirty="0" smtClean="0"/>
              <a:t> يؤدي إلى سوء وظيفة هذه الأهداب والعكس بالعكس</a:t>
            </a:r>
            <a:endParaRPr lang="ar-SA" sz="2400" dirty="0" smtClean="0"/>
          </a:p>
          <a:p>
            <a:pPr>
              <a:buNone/>
            </a:pPr>
            <a:r>
              <a:rPr lang="ar-SA" sz="2400" dirty="0" smtClean="0"/>
              <a:t>متلازمة </a:t>
            </a:r>
            <a:r>
              <a:rPr lang="ar-SA" sz="2400" dirty="0" err="1" smtClean="0"/>
              <a:t>كارتاجنر</a:t>
            </a:r>
            <a:r>
              <a:rPr lang="ar-SA" sz="2400" dirty="0" smtClean="0"/>
              <a:t> :</a:t>
            </a:r>
          </a:p>
          <a:p>
            <a:pPr>
              <a:buNone/>
            </a:pPr>
            <a:r>
              <a:rPr lang="ar-SA" sz="2400" dirty="0" smtClean="0"/>
              <a:t>هي متلازمة يحدث فيها انقلاب للأحشاء </a:t>
            </a:r>
          </a:p>
          <a:p>
            <a:pPr>
              <a:buNone/>
            </a:pPr>
            <a:r>
              <a:rPr lang="ar-SA" sz="2400" dirty="0" smtClean="0"/>
              <a:t>بالإضافة </a:t>
            </a:r>
            <a:r>
              <a:rPr lang="ar-SA" sz="2400" dirty="0" err="1" smtClean="0"/>
              <a:t>الى</a:t>
            </a:r>
            <a:r>
              <a:rPr lang="ar-SA" sz="2400" dirty="0" smtClean="0"/>
              <a:t> خلل بمستوى الأهداب على</a:t>
            </a:r>
          </a:p>
          <a:p>
            <a:pPr>
              <a:buNone/>
            </a:pPr>
            <a:r>
              <a:rPr lang="ar-SA" sz="2400" dirty="0" smtClean="0"/>
              <a:t>طول الجسم ومنها </a:t>
            </a:r>
            <a:r>
              <a:rPr lang="ar-SA" sz="2400" dirty="0" err="1" smtClean="0"/>
              <a:t>اهداب</a:t>
            </a:r>
            <a:r>
              <a:rPr lang="ar-SA" sz="2400" dirty="0" smtClean="0"/>
              <a:t> الجيوب </a:t>
            </a:r>
            <a:r>
              <a:rPr lang="ar-SA" sz="2400" dirty="0" err="1" smtClean="0"/>
              <a:t>و</a:t>
            </a:r>
            <a:r>
              <a:rPr lang="ar-SA" sz="2400" dirty="0" smtClean="0"/>
              <a:t> القصبات</a:t>
            </a:r>
          </a:p>
          <a:p>
            <a:pPr>
              <a:buNone/>
            </a:pPr>
            <a:r>
              <a:rPr lang="ar-SA" sz="2400" dirty="0" smtClean="0"/>
              <a:t>لذلك تكثر عندهم التهاب القصبات </a:t>
            </a:r>
            <a:r>
              <a:rPr lang="ar-SA" sz="2400" dirty="0" err="1" smtClean="0"/>
              <a:t>و</a:t>
            </a:r>
            <a:r>
              <a:rPr lang="ar-SA" sz="2400" dirty="0" smtClean="0"/>
              <a:t> الجيوب</a:t>
            </a:r>
          </a:p>
          <a:p>
            <a:pPr>
              <a:buNone/>
            </a:pPr>
            <a:r>
              <a:rPr lang="ar-SA" sz="2400" dirty="0" smtClean="0"/>
              <a:t>و التهاب الأذن الوسطى المصلي </a:t>
            </a:r>
          </a:p>
        </p:txBody>
      </p:sp>
      <p:pic>
        <p:nvPicPr>
          <p:cNvPr id="8194" name="Picture 2"/>
          <p:cNvPicPr>
            <a:picLocks noChangeAspect="1" noChangeArrowheads="1"/>
          </p:cNvPicPr>
          <p:nvPr/>
        </p:nvPicPr>
        <p:blipFill>
          <a:blip r:embed="rId2"/>
          <a:srcRect/>
          <a:stretch>
            <a:fillRect/>
          </a:stretch>
        </p:blipFill>
        <p:spPr bwMode="auto">
          <a:xfrm>
            <a:off x="357158" y="3343275"/>
            <a:ext cx="3929090" cy="3514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وظيفة الجيوب </a:t>
            </a:r>
            <a:endParaRPr lang="ar-SY" dirty="0"/>
          </a:p>
        </p:txBody>
      </p:sp>
      <p:sp>
        <p:nvSpPr>
          <p:cNvPr id="3" name="عنصر نائب للمحتوى 2"/>
          <p:cNvSpPr>
            <a:spLocks noGrp="1"/>
          </p:cNvSpPr>
          <p:nvPr>
            <p:ph idx="1"/>
          </p:nvPr>
        </p:nvSpPr>
        <p:spPr/>
        <p:txBody>
          <a:bodyPr>
            <a:normAutofit/>
          </a:bodyPr>
          <a:lstStyle/>
          <a:p>
            <a:pPr>
              <a:buNone/>
            </a:pPr>
            <a:r>
              <a:rPr lang="ar-SY" sz="2400" dirty="0" smtClean="0"/>
              <a:t>ليس هناك وظيفة واضحة للجيوب </a:t>
            </a:r>
            <a:r>
              <a:rPr lang="ar-SY" sz="2400" dirty="0" err="1" smtClean="0"/>
              <a:t>و</a:t>
            </a:r>
            <a:r>
              <a:rPr lang="ar-SY" sz="2400" dirty="0" smtClean="0"/>
              <a:t> أهميتها تأتي من حيث تعرضها للالتهاب </a:t>
            </a:r>
            <a:r>
              <a:rPr lang="ar-SY" sz="2400" dirty="0" err="1" smtClean="0"/>
              <a:t>و</a:t>
            </a:r>
            <a:r>
              <a:rPr lang="ar-SY" sz="2400" dirty="0" smtClean="0"/>
              <a:t> </a:t>
            </a:r>
            <a:r>
              <a:rPr lang="ar-SY" sz="2400" dirty="0" err="1" smtClean="0"/>
              <a:t>الاختلاطات</a:t>
            </a:r>
            <a:r>
              <a:rPr lang="ar-SY" sz="2400" dirty="0" smtClean="0"/>
              <a:t> هناك عدة نظريات في وظيفتها :</a:t>
            </a:r>
          </a:p>
          <a:p>
            <a:pPr>
              <a:buNone/>
            </a:pPr>
            <a:r>
              <a:rPr lang="ar-SY" sz="2400" dirty="0" smtClean="0"/>
              <a:t>1- إعطاء الصوت رنين خاص </a:t>
            </a:r>
          </a:p>
          <a:p>
            <a:pPr>
              <a:buNone/>
            </a:pPr>
            <a:r>
              <a:rPr lang="ar-SY" sz="2400" dirty="0" smtClean="0"/>
              <a:t>2- تخفيف وزن عظام الوجه</a:t>
            </a:r>
          </a:p>
          <a:p>
            <a:pPr>
              <a:buNone/>
            </a:pPr>
            <a:r>
              <a:rPr lang="ar-SY" sz="2400" dirty="0" smtClean="0"/>
              <a:t>3- تدفئة الهواء </a:t>
            </a:r>
            <a:r>
              <a:rPr lang="ar-SY" sz="2400" dirty="0" err="1" smtClean="0"/>
              <a:t>و</a:t>
            </a:r>
            <a:r>
              <a:rPr lang="ar-SY" sz="2400" dirty="0" smtClean="0"/>
              <a:t> ترطيبه</a:t>
            </a:r>
          </a:p>
          <a:p>
            <a:pPr>
              <a:buNone/>
            </a:pPr>
            <a:r>
              <a:rPr lang="ar-SY" sz="2400" dirty="0" smtClean="0"/>
              <a:t>4- حاجز يفصل الأنف عن الدماغ يحمي محتويات القحف من البرودة الناجمة عن </a:t>
            </a:r>
            <a:endParaRPr lang="ar-SY" sz="2400" dirty="0"/>
          </a:p>
          <a:p>
            <a:pPr>
              <a:buNone/>
            </a:pPr>
            <a:r>
              <a:rPr lang="ar-SY" sz="2400" dirty="0" smtClean="0"/>
              <a:t>تدفق الهواء من الأنف</a:t>
            </a:r>
          </a:p>
          <a:p>
            <a:pPr>
              <a:buNone/>
            </a:pPr>
            <a:r>
              <a:rPr lang="ar-SY" sz="2400" dirty="0" smtClean="0"/>
              <a:t>5- حماية العين والدماغ من </a:t>
            </a:r>
            <a:r>
              <a:rPr lang="ar-SY" sz="2400" dirty="0" err="1" smtClean="0"/>
              <a:t>الرضوض</a:t>
            </a:r>
            <a:r>
              <a:rPr lang="ar-SY" sz="2400" dirty="0" smtClean="0"/>
              <a:t> الفيزيائية عن طريق قيامها بدور ماص للصدمات</a:t>
            </a:r>
            <a:endParaRPr lang="ar-SY"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2650</Words>
  <Application>Microsoft Office PowerPoint</Application>
  <PresentationFormat>عرض على الشاشة (3:4)‏</PresentationFormat>
  <Paragraphs>274</Paragraphs>
  <Slides>30</Slides>
  <Notes>1</Notes>
  <HiddenSlides>0</HiddenSlides>
  <MMClips>0</MMClips>
  <ScaleCrop>false</ScaleCrop>
  <HeadingPairs>
    <vt:vector size="4" baseType="variant">
      <vt:variant>
        <vt:lpstr>سمة</vt:lpstr>
      </vt:variant>
      <vt:variant>
        <vt:i4>1</vt:i4>
      </vt:variant>
      <vt:variant>
        <vt:lpstr>عناوين الشرائح</vt:lpstr>
      </vt:variant>
      <vt:variant>
        <vt:i4>30</vt:i4>
      </vt:variant>
    </vt:vector>
  </HeadingPairs>
  <TitlesOfParts>
    <vt:vector size="31" baseType="lpstr">
      <vt:lpstr>سمة Office</vt:lpstr>
      <vt:lpstr>الجيوب الأنفية</vt:lpstr>
      <vt:lpstr>المعقد الصماخي osteomeatal complex</vt:lpstr>
      <vt:lpstr>الجيب الفكي </vt:lpstr>
      <vt:lpstr>الجيب الجبهي</vt:lpstr>
      <vt:lpstr>الخلايا الغربالية</vt:lpstr>
      <vt:lpstr>الجيب الوتدي</vt:lpstr>
      <vt:lpstr>تطور الجيوب الأنفية</vt:lpstr>
      <vt:lpstr>الشريحة 8</vt:lpstr>
      <vt:lpstr>وظيفة الجيوب </vt:lpstr>
      <vt:lpstr>علاقة الجيوب مع  البنى المجاورة</vt:lpstr>
      <vt:lpstr>أمراض الجيوب </vt:lpstr>
      <vt:lpstr>الشريحة 12</vt:lpstr>
      <vt:lpstr>التهاب الجيوب</vt:lpstr>
      <vt:lpstr>التهاب الجيوب</vt:lpstr>
      <vt:lpstr>التهاب الجيوب </vt:lpstr>
      <vt:lpstr>الشريحة 16</vt:lpstr>
      <vt:lpstr>الشريحة 17</vt:lpstr>
      <vt:lpstr>الشريحة 18</vt:lpstr>
      <vt:lpstr>الشريحة 19</vt:lpstr>
      <vt:lpstr>الشريحة 20</vt:lpstr>
      <vt:lpstr>الشريحة 21</vt:lpstr>
      <vt:lpstr>خثرة الجيب الكهفي </vt:lpstr>
      <vt:lpstr>الناسور الفموي الغاري </vt:lpstr>
      <vt:lpstr>الناسور الفموي الغاري</vt:lpstr>
      <vt:lpstr>القيلة المخاطية و القيلة القيحية</vt:lpstr>
      <vt:lpstr>سيلان السائل الدماغي الشوكي من الأنف </vt:lpstr>
      <vt:lpstr>التهاب الجيوب النوعية</vt:lpstr>
      <vt:lpstr>التهاب الجيوب الفطري التحسسي</vt:lpstr>
      <vt:lpstr>التهاب الجيوب الفطري التحسسي</vt:lpstr>
      <vt:lpstr>أورام الأنف و الجيوب</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الجيوب الأنفية</dc:title>
  <dc:creator>ALI SAHIUNY</dc:creator>
  <cp:lastModifiedBy>حسين</cp:lastModifiedBy>
  <cp:revision>44</cp:revision>
  <dcterms:created xsi:type="dcterms:W3CDTF">2017-04-02T20:33:42Z</dcterms:created>
  <dcterms:modified xsi:type="dcterms:W3CDTF">2017-09-30T21:47:52Z</dcterms:modified>
</cp:coreProperties>
</file>