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79" r:id="rId5"/>
    <p:sldId id="282" r:id="rId6"/>
    <p:sldId id="259" r:id="rId7"/>
    <p:sldId id="260" r:id="rId8"/>
    <p:sldId id="283" r:id="rId9"/>
    <p:sldId id="261" r:id="rId10"/>
    <p:sldId id="262" r:id="rId11"/>
    <p:sldId id="284" r:id="rId12"/>
    <p:sldId id="263" r:id="rId13"/>
    <p:sldId id="264" r:id="rId14"/>
    <p:sldId id="265" r:id="rId15"/>
    <p:sldId id="266" r:id="rId16"/>
    <p:sldId id="285" r:id="rId17"/>
    <p:sldId id="267" r:id="rId18"/>
    <p:sldId id="286" r:id="rId19"/>
    <p:sldId id="268" r:id="rId20"/>
    <p:sldId id="269" r:id="rId21"/>
    <p:sldId id="287" r:id="rId22"/>
    <p:sldId id="281" r:id="rId23"/>
    <p:sldId id="288" r:id="rId24"/>
    <p:sldId id="270" r:id="rId25"/>
    <p:sldId id="271" r:id="rId26"/>
    <p:sldId id="289" r:id="rId27"/>
    <p:sldId id="272" r:id="rId28"/>
    <p:sldId id="273" r:id="rId29"/>
    <p:sldId id="274" r:id="rId30"/>
    <p:sldId id="280" r:id="rId3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51" d="100"/>
          <a:sy n="51" d="100"/>
        </p:scale>
        <p:origin x="-106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E9675-B950-4B83-AEB6-D4D230E6D77D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67FCD83-58D5-4CE5-991D-F90ECD8CB506}">
      <dgm:prSet phldrT="[نص]"/>
      <dgm:spPr/>
      <dgm:t>
        <a:bodyPr/>
        <a:lstStyle/>
        <a:p>
          <a:pPr rtl="1"/>
          <a:r>
            <a:rPr lang="ar-SA" dirty="0" smtClean="0"/>
            <a:t>الرعاية </a:t>
          </a:r>
          <a:r>
            <a:rPr lang="ar-SA" dirty="0" err="1" smtClean="0"/>
            <a:t>الثانويه</a:t>
          </a:r>
          <a:endParaRPr lang="ar-SA" dirty="0" smtClean="0"/>
        </a:p>
        <a:p>
          <a:pPr rtl="1"/>
          <a:r>
            <a:rPr lang="ar-SA" dirty="0" err="1" smtClean="0"/>
            <a:t>طوارئ </a:t>
          </a:r>
          <a:r>
            <a:rPr lang="ar-SA" dirty="0" smtClean="0"/>
            <a:t>–</a:t>
          </a:r>
          <a:r>
            <a:rPr lang="ar-SA" dirty="0" err="1" smtClean="0"/>
            <a:t>مشفى</a:t>
          </a:r>
          <a:r>
            <a:rPr lang="ar-SA" dirty="0" smtClean="0"/>
            <a:t>-فرق نقل جواله-هيئات </a:t>
          </a:r>
          <a:r>
            <a:rPr lang="ar-SA" dirty="0" err="1" smtClean="0"/>
            <a:t>الصحه</a:t>
          </a:r>
          <a:r>
            <a:rPr lang="ar-SA" dirty="0" smtClean="0"/>
            <a:t> النفسيه</a:t>
          </a:r>
          <a:endParaRPr lang="ar-SA" dirty="0"/>
        </a:p>
      </dgm:t>
    </dgm:pt>
    <dgm:pt modelId="{A1567CA0-9D61-4C98-87BA-D64F9EAF7AFC}" type="parTrans" cxnId="{9DC4A3CF-F8C0-48F4-8377-98E7BD9D3596}">
      <dgm:prSet/>
      <dgm:spPr/>
      <dgm:t>
        <a:bodyPr/>
        <a:lstStyle/>
        <a:p>
          <a:pPr rtl="1"/>
          <a:endParaRPr lang="ar-SA"/>
        </a:p>
      </dgm:t>
    </dgm:pt>
    <dgm:pt modelId="{F531B486-F5F1-4E2A-9F4F-3A6A51D57EE4}" type="sibTrans" cxnId="{9DC4A3CF-F8C0-48F4-8377-98E7BD9D3596}">
      <dgm:prSet/>
      <dgm:spPr/>
      <dgm:t>
        <a:bodyPr/>
        <a:lstStyle/>
        <a:p>
          <a:pPr rtl="1"/>
          <a:endParaRPr lang="ar-SA"/>
        </a:p>
      </dgm:t>
    </dgm:pt>
    <dgm:pt modelId="{6D59D5CF-1555-401C-B2B5-A61BBA80931C}">
      <dgm:prSet phldrT="[نص]"/>
      <dgm:spPr/>
      <dgm:t>
        <a:bodyPr/>
        <a:lstStyle/>
        <a:p>
          <a:pPr rtl="1"/>
          <a:r>
            <a:rPr lang="ar-SA" dirty="0" err="1" smtClean="0"/>
            <a:t>الرعايه</a:t>
          </a:r>
          <a:r>
            <a:rPr lang="ar-SA" dirty="0" smtClean="0"/>
            <a:t> </a:t>
          </a:r>
          <a:r>
            <a:rPr lang="ar-SA" dirty="0" err="1" smtClean="0"/>
            <a:t>الاوليه</a:t>
          </a:r>
          <a:endParaRPr lang="ar-SA" dirty="0" smtClean="0"/>
        </a:p>
        <a:p>
          <a:pPr rtl="1"/>
          <a:r>
            <a:rPr lang="ar-SA" dirty="0" smtClean="0"/>
            <a:t>هاتف-مركز طبي-طبيب عام-صيدلي-طبيب اسنان</a:t>
          </a:r>
          <a:endParaRPr lang="ar-SA" dirty="0"/>
        </a:p>
      </dgm:t>
    </dgm:pt>
    <dgm:pt modelId="{B1780052-B40D-4B97-8616-2B1414C1A3C3}" type="parTrans" cxnId="{61E7F8E6-E5BE-499E-9B34-F0BB1AB90A43}">
      <dgm:prSet/>
      <dgm:spPr/>
      <dgm:t>
        <a:bodyPr/>
        <a:lstStyle/>
        <a:p>
          <a:pPr rtl="1"/>
          <a:endParaRPr lang="ar-SA"/>
        </a:p>
      </dgm:t>
    </dgm:pt>
    <dgm:pt modelId="{C5180B98-6E19-49CE-8F05-EBA599498EB8}" type="sibTrans" cxnId="{61E7F8E6-E5BE-499E-9B34-F0BB1AB90A43}">
      <dgm:prSet/>
      <dgm:spPr/>
      <dgm:t>
        <a:bodyPr/>
        <a:lstStyle/>
        <a:p>
          <a:pPr rtl="1"/>
          <a:endParaRPr lang="ar-SA"/>
        </a:p>
      </dgm:t>
    </dgm:pt>
    <dgm:pt modelId="{EA0ACC1B-3998-4472-ACBB-EFB18224CF45}">
      <dgm:prSet phldrT="[نص]"/>
      <dgm:spPr/>
      <dgm:t>
        <a:bodyPr/>
        <a:lstStyle/>
        <a:p>
          <a:pPr rtl="1"/>
          <a:r>
            <a:rPr lang="ar-SA" dirty="0" smtClean="0"/>
            <a:t>الأسرة والولدين </a:t>
          </a:r>
          <a:r>
            <a:rPr lang="ar-SA" dirty="0" err="1" smtClean="0"/>
            <a:t>والاصدقاء</a:t>
          </a:r>
          <a:endParaRPr lang="ar-SA" dirty="0"/>
        </a:p>
      </dgm:t>
    </dgm:pt>
    <dgm:pt modelId="{38C63ED6-02A8-43F0-B4AD-5CE4B98EA9BB}" type="parTrans" cxnId="{5D0F62A4-E8E8-444C-8485-15366AA1D872}">
      <dgm:prSet/>
      <dgm:spPr/>
      <dgm:t>
        <a:bodyPr/>
        <a:lstStyle/>
        <a:p>
          <a:pPr rtl="1"/>
          <a:endParaRPr lang="ar-SA"/>
        </a:p>
      </dgm:t>
    </dgm:pt>
    <dgm:pt modelId="{C41AAD88-ECF0-460E-9EEA-A84C789DCDBF}" type="sibTrans" cxnId="{5D0F62A4-E8E8-444C-8485-15366AA1D872}">
      <dgm:prSet/>
      <dgm:spPr/>
      <dgm:t>
        <a:bodyPr/>
        <a:lstStyle/>
        <a:p>
          <a:pPr rtl="1"/>
          <a:endParaRPr lang="ar-SA"/>
        </a:p>
      </dgm:t>
    </dgm:pt>
    <dgm:pt modelId="{A924DC0F-D50A-4C0A-AF5B-4EE50CA4F832}" type="pres">
      <dgm:prSet presAssocID="{66FE9675-B950-4B83-AEB6-D4D230E6D77D}" presName="Name0" presStyleCnt="0">
        <dgm:presLayoutVars>
          <dgm:dir/>
          <dgm:animLvl val="lvl"/>
          <dgm:resizeHandles val="exact"/>
        </dgm:presLayoutVars>
      </dgm:prSet>
      <dgm:spPr/>
    </dgm:pt>
    <dgm:pt modelId="{36E1DBBF-5CFD-4289-9FA0-77D9B000675D}" type="pres">
      <dgm:prSet presAssocID="{067FCD83-58D5-4CE5-991D-F90ECD8CB506}" presName="Name8" presStyleCnt="0"/>
      <dgm:spPr/>
    </dgm:pt>
    <dgm:pt modelId="{579ACF1F-CF12-4729-B3B0-A2057CB31FD8}" type="pres">
      <dgm:prSet presAssocID="{067FCD83-58D5-4CE5-991D-F90ECD8CB506}" presName="level" presStyleLbl="node1" presStyleIdx="0" presStyleCnt="3" custLinFactNeighborX="126" custLinFactNeighborY="-21969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DA7B2BC-F62E-4C8B-B2F9-FD370C005E88}" type="pres">
      <dgm:prSet presAssocID="{067FCD83-58D5-4CE5-991D-F90ECD8CB50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020786C-922C-40DC-B2BF-6EC4A8965D62}" type="pres">
      <dgm:prSet presAssocID="{6D59D5CF-1555-401C-B2B5-A61BBA80931C}" presName="Name8" presStyleCnt="0"/>
      <dgm:spPr/>
    </dgm:pt>
    <dgm:pt modelId="{570F6054-C7F7-4F89-AFB5-BDE6CCA34AFE}" type="pres">
      <dgm:prSet presAssocID="{6D59D5CF-1555-401C-B2B5-A61BBA80931C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D952B2E-8EA5-40DC-A460-4DB64F613406}" type="pres">
      <dgm:prSet presAssocID="{6D59D5CF-1555-401C-B2B5-A61BBA80931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0DED2DC-839E-471C-80E5-E9879373426B}" type="pres">
      <dgm:prSet presAssocID="{EA0ACC1B-3998-4472-ACBB-EFB18224CF45}" presName="Name8" presStyleCnt="0"/>
      <dgm:spPr/>
    </dgm:pt>
    <dgm:pt modelId="{19C5E743-C9BE-44C4-B410-723A89EA0282}" type="pres">
      <dgm:prSet presAssocID="{EA0ACC1B-3998-4472-ACBB-EFB18224CF45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EAB794F-7F1A-40DA-AD76-A3B36C42C7EA}" type="pres">
      <dgm:prSet presAssocID="{EA0ACC1B-3998-4472-ACBB-EFB18224CF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B03D4061-4640-4C79-BF69-5A2F3D291A0C}" type="presOf" srcId="{6D59D5CF-1555-401C-B2B5-A61BBA80931C}" destId="{2D952B2E-8EA5-40DC-A460-4DB64F613406}" srcOrd="1" destOrd="0" presId="urn:microsoft.com/office/officeart/2005/8/layout/pyramid1"/>
    <dgm:cxn modelId="{8B0E4635-838C-41BA-BE92-DAB7E4709798}" type="presOf" srcId="{6D59D5CF-1555-401C-B2B5-A61BBA80931C}" destId="{570F6054-C7F7-4F89-AFB5-BDE6CCA34AFE}" srcOrd="0" destOrd="0" presId="urn:microsoft.com/office/officeart/2005/8/layout/pyramid1"/>
    <dgm:cxn modelId="{9DC4A3CF-F8C0-48F4-8377-98E7BD9D3596}" srcId="{66FE9675-B950-4B83-AEB6-D4D230E6D77D}" destId="{067FCD83-58D5-4CE5-991D-F90ECD8CB506}" srcOrd="0" destOrd="0" parTransId="{A1567CA0-9D61-4C98-87BA-D64F9EAF7AFC}" sibTransId="{F531B486-F5F1-4E2A-9F4F-3A6A51D57EE4}"/>
    <dgm:cxn modelId="{B5AABEB0-E9F9-4EBB-BFAC-BD3BCA86DB00}" type="presOf" srcId="{EA0ACC1B-3998-4472-ACBB-EFB18224CF45}" destId="{19C5E743-C9BE-44C4-B410-723A89EA0282}" srcOrd="0" destOrd="0" presId="urn:microsoft.com/office/officeart/2005/8/layout/pyramid1"/>
    <dgm:cxn modelId="{7FF43C01-F985-4277-A0E0-D6E7263AAE07}" type="presOf" srcId="{66FE9675-B950-4B83-AEB6-D4D230E6D77D}" destId="{A924DC0F-D50A-4C0A-AF5B-4EE50CA4F832}" srcOrd="0" destOrd="0" presId="urn:microsoft.com/office/officeart/2005/8/layout/pyramid1"/>
    <dgm:cxn modelId="{35AA152E-0772-456A-83B0-022881C35B2F}" type="presOf" srcId="{067FCD83-58D5-4CE5-991D-F90ECD8CB506}" destId="{579ACF1F-CF12-4729-B3B0-A2057CB31FD8}" srcOrd="0" destOrd="0" presId="urn:microsoft.com/office/officeart/2005/8/layout/pyramid1"/>
    <dgm:cxn modelId="{61E7F8E6-E5BE-499E-9B34-F0BB1AB90A43}" srcId="{66FE9675-B950-4B83-AEB6-D4D230E6D77D}" destId="{6D59D5CF-1555-401C-B2B5-A61BBA80931C}" srcOrd="1" destOrd="0" parTransId="{B1780052-B40D-4B97-8616-2B1414C1A3C3}" sibTransId="{C5180B98-6E19-49CE-8F05-EBA599498EB8}"/>
    <dgm:cxn modelId="{9E3A8A67-E30D-4F5B-961F-83CEAC1C8780}" type="presOf" srcId="{EA0ACC1B-3998-4472-ACBB-EFB18224CF45}" destId="{5EAB794F-7F1A-40DA-AD76-A3B36C42C7EA}" srcOrd="1" destOrd="0" presId="urn:microsoft.com/office/officeart/2005/8/layout/pyramid1"/>
    <dgm:cxn modelId="{3C079FCF-A7A4-474F-8294-12B241150FD3}" type="presOf" srcId="{067FCD83-58D5-4CE5-991D-F90ECD8CB506}" destId="{2DA7B2BC-F62E-4C8B-B2F9-FD370C005E88}" srcOrd="1" destOrd="0" presId="urn:microsoft.com/office/officeart/2005/8/layout/pyramid1"/>
    <dgm:cxn modelId="{5D0F62A4-E8E8-444C-8485-15366AA1D872}" srcId="{66FE9675-B950-4B83-AEB6-D4D230E6D77D}" destId="{EA0ACC1B-3998-4472-ACBB-EFB18224CF45}" srcOrd="2" destOrd="0" parTransId="{38C63ED6-02A8-43F0-B4AD-5CE4B98EA9BB}" sibTransId="{C41AAD88-ECF0-460E-9EEA-A84C789DCDBF}"/>
    <dgm:cxn modelId="{F4722BC1-2043-4494-9692-27EB20ADE8D0}" type="presParOf" srcId="{A924DC0F-D50A-4C0A-AF5B-4EE50CA4F832}" destId="{36E1DBBF-5CFD-4289-9FA0-77D9B000675D}" srcOrd="0" destOrd="0" presId="urn:microsoft.com/office/officeart/2005/8/layout/pyramid1"/>
    <dgm:cxn modelId="{7E41C1AC-DABE-4D82-A169-F240FF960EB3}" type="presParOf" srcId="{36E1DBBF-5CFD-4289-9FA0-77D9B000675D}" destId="{579ACF1F-CF12-4729-B3B0-A2057CB31FD8}" srcOrd="0" destOrd="0" presId="urn:microsoft.com/office/officeart/2005/8/layout/pyramid1"/>
    <dgm:cxn modelId="{9ED92CE1-01CE-4789-BED8-0094EC0A1DAF}" type="presParOf" srcId="{36E1DBBF-5CFD-4289-9FA0-77D9B000675D}" destId="{2DA7B2BC-F62E-4C8B-B2F9-FD370C005E88}" srcOrd="1" destOrd="0" presId="urn:microsoft.com/office/officeart/2005/8/layout/pyramid1"/>
    <dgm:cxn modelId="{73E600F7-45EB-4D39-B50A-4F31062407B5}" type="presParOf" srcId="{A924DC0F-D50A-4C0A-AF5B-4EE50CA4F832}" destId="{5020786C-922C-40DC-B2BF-6EC4A8965D62}" srcOrd="1" destOrd="0" presId="urn:microsoft.com/office/officeart/2005/8/layout/pyramid1"/>
    <dgm:cxn modelId="{6B122B67-2110-4225-B3A9-394B13157FDF}" type="presParOf" srcId="{5020786C-922C-40DC-B2BF-6EC4A8965D62}" destId="{570F6054-C7F7-4F89-AFB5-BDE6CCA34AFE}" srcOrd="0" destOrd="0" presId="urn:microsoft.com/office/officeart/2005/8/layout/pyramid1"/>
    <dgm:cxn modelId="{DBD04566-A98E-43D0-AAC4-21FE9BDF7101}" type="presParOf" srcId="{5020786C-922C-40DC-B2BF-6EC4A8965D62}" destId="{2D952B2E-8EA5-40DC-A460-4DB64F613406}" srcOrd="1" destOrd="0" presId="urn:microsoft.com/office/officeart/2005/8/layout/pyramid1"/>
    <dgm:cxn modelId="{10AB8286-AA68-40CF-86C7-F6FF02FD5460}" type="presParOf" srcId="{A924DC0F-D50A-4C0A-AF5B-4EE50CA4F832}" destId="{80DED2DC-839E-471C-80E5-E9879373426B}" srcOrd="2" destOrd="0" presId="urn:microsoft.com/office/officeart/2005/8/layout/pyramid1"/>
    <dgm:cxn modelId="{6DD0331A-8462-4478-831D-7A01538D138E}" type="presParOf" srcId="{80DED2DC-839E-471C-80E5-E9879373426B}" destId="{19C5E743-C9BE-44C4-B410-723A89EA0282}" srcOrd="0" destOrd="0" presId="urn:microsoft.com/office/officeart/2005/8/layout/pyramid1"/>
    <dgm:cxn modelId="{EA95C7A5-B0E7-4401-958F-829388E047E8}" type="presParOf" srcId="{80DED2DC-839E-471C-80E5-E9879373426B}" destId="{5EAB794F-7F1A-40DA-AD76-A3B36C42C7EA}" srcOrd="1" destOrd="0" presId="urn:microsoft.com/office/officeart/2005/8/layout/pyramid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9ACF1F-CF12-4729-B3B0-A2057CB31FD8}">
      <dsp:nvSpPr>
        <dsp:cNvPr id="0" name=""/>
        <dsp:cNvSpPr/>
      </dsp:nvSpPr>
      <dsp:spPr>
        <a:xfrm>
          <a:off x="2550940" y="0"/>
          <a:ext cx="2547730" cy="1344149"/>
        </a:xfrm>
        <a:prstGeom prst="trapezoid">
          <a:avLst>
            <a:gd name="adj" fmla="val 9477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الرعاية </a:t>
          </a:r>
          <a:r>
            <a:rPr lang="ar-SA" sz="2100" kern="1200" dirty="0" err="1" smtClean="0"/>
            <a:t>الثانويه</a:t>
          </a:r>
          <a:endParaRPr lang="ar-SA" sz="2100" kern="1200" dirty="0" smtClean="0"/>
        </a:p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err="1" smtClean="0"/>
            <a:t>طوارئ </a:t>
          </a:r>
          <a:r>
            <a:rPr lang="ar-SA" sz="2100" kern="1200" dirty="0" smtClean="0"/>
            <a:t>–</a:t>
          </a:r>
          <a:r>
            <a:rPr lang="ar-SA" sz="2100" kern="1200" dirty="0" err="1" smtClean="0"/>
            <a:t>مشفى</a:t>
          </a:r>
          <a:r>
            <a:rPr lang="ar-SA" sz="2100" kern="1200" dirty="0" smtClean="0"/>
            <a:t>-فرق نقل جواله-هيئات </a:t>
          </a:r>
          <a:r>
            <a:rPr lang="ar-SA" sz="2100" kern="1200" dirty="0" err="1" smtClean="0"/>
            <a:t>الصحه</a:t>
          </a:r>
          <a:r>
            <a:rPr lang="ar-SA" sz="2100" kern="1200" dirty="0" smtClean="0"/>
            <a:t> النفسيه</a:t>
          </a:r>
          <a:endParaRPr lang="ar-SA" sz="2100" kern="1200" dirty="0"/>
        </a:p>
      </dsp:txBody>
      <dsp:txXfrm>
        <a:off x="2550940" y="0"/>
        <a:ext cx="2547730" cy="1344149"/>
      </dsp:txXfrm>
    </dsp:sp>
    <dsp:sp modelId="{570F6054-C7F7-4F89-AFB5-BDE6CCA34AFE}">
      <dsp:nvSpPr>
        <dsp:cNvPr id="0" name=""/>
        <dsp:cNvSpPr/>
      </dsp:nvSpPr>
      <dsp:spPr>
        <a:xfrm>
          <a:off x="1273865" y="1344149"/>
          <a:ext cx="5095461" cy="1344149"/>
        </a:xfrm>
        <a:prstGeom prst="trapezoid">
          <a:avLst>
            <a:gd name="adj" fmla="val 9477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err="1" smtClean="0"/>
            <a:t>الرعايه</a:t>
          </a:r>
          <a:r>
            <a:rPr lang="ar-SA" sz="2100" kern="1200" dirty="0" smtClean="0"/>
            <a:t> </a:t>
          </a:r>
          <a:r>
            <a:rPr lang="ar-SA" sz="2100" kern="1200" dirty="0" err="1" smtClean="0"/>
            <a:t>الاوليه</a:t>
          </a:r>
          <a:endParaRPr lang="ar-SA" sz="2100" kern="1200" dirty="0" smtClean="0"/>
        </a:p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هاتف-مركز طبي-طبيب عام-صيدلي-طبيب اسنان</a:t>
          </a:r>
          <a:endParaRPr lang="ar-SA" sz="2100" kern="1200" dirty="0"/>
        </a:p>
      </dsp:txBody>
      <dsp:txXfrm>
        <a:off x="2165571" y="1344149"/>
        <a:ext cx="3312049" cy="1344149"/>
      </dsp:txXfrm>
    </dsp:sp>
    <dsp:sp modelId="{19C5E743-C9BE-44C4-B410-723A89EA0282}">
      <dsp:nvSpPr>
        <dsp:cNvPr id="0" name=""/>
        <dsp:cNvSpPr/>
      </dsp:nvSpPr>
      <dsp:spPr>
        <a:xfrm>
          <a:off x="0" y="2688299"/>
          <a:ext cx="7643191" cy="1344149"/>
        </a:xfrm>
        <a:prstGeom prst="trapezoid">
          <a:avLst>
            <a:gd name="adj" fmla="val 9477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الأسرة والولدين </a:t>
          </a:r>
          <a:r>
            <a:rPr lang="ar-SA" sz="2100" kern="1200" dirty="0" err="1" smtClean="0"/>
            <a:t>والاصدقاء</a:t>
          </a:r>
          <a:endParaRPr lang="ar-SA" sz="2100" kern="1200" dirty="0"/>
        </a:p>
      </dsp:txBody>
      <dsp:txXfrm>
        <a:off x="1337558" y="2688299"/>
        <a:ext cx="4968074" cy="1344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1D9DD0C-DEBC-4CF6-BC7A-4E7F5A5FD049}" type="datetimeFigureOut">
              <a:rPr lang="ar-SA" smtClean="0"/>
              <a:pPr/>
              <a:t>30/11/1441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9AB1CE3-C3AC-4373-92F7-EE7F04A7331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82902D4-6C00-4F76-AD1E-F1BF57A4F0B8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02D8-48F1-4657-A9E0-0F0F4F59B2C0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31C8-BE2D-4B6D-8FA1-9C536D23C8B8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E6FD063-CB74-42E6-BF93-55F5CB78B754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773AAA8-D6F8-4451-8DC2-5144C5A06558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E4C389-8007-4420-8954-360D3A88E3CF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6F8B324-5454-4401-A4E1-89B333C6BCB1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71E5-8488-4680-AFCE-DBF211395225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86CDCDD-365C-4609-B465-C30CBF3B499A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3B90510-ECB2-4432-ABB1-19CE1E72F656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4FCE7E9-55C9-4479-BC53-D8CB294D45C9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873013B-1D7F-4E1E-974D-A0821EE49810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edge/>
  </p:transition>
  <p:hf hdr="0" ftr="0"/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524000"/>
            <a:ext cx="8686800" cy="2667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ar-SA" sz="9600" b="1" dirty="0" smtClean="0"/>
              <a:t>رعاية الطفل المريض </a:t>
            </a:r>
            <a:endParaRPr lang="ar-SA" sz="8800" b="1" dirty="0"/>
          </a:p>
        </p:txBody>
      </p:sp>
      <p:sp>
        <p:nvSpPr>
          <p:cNvPr id="3" name="عنوان فرعي 2"/>
          <p:cNvSpPr>
            <a:spLocks noGrp="1"/>
          </p:cNvSpPr>
          <p:nvPr>
            <p:ph idx="1"/>
          </p:nvPr>
        </p:nvSpPr>
        <p:spPr>
          <a:xfrm>
            <a:off x="304800" y="4495800"/>
            <a:ext cx="8686800" cy="1584325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ar-SY" sz="4000" b="1" dirty="0" smtClean="0"/>
              <a:t>د.يحيى كنعان..</a:t>
            </a:r>
            <a:r>
              <a:rPr lang="ar-SY" sz="4000" b="1" dirty="0" err="1" smtClean="0"/>
              <a:t>اخصائي</a:t>
            </a:r>
            <a:r>
              <a:rPr lang="ar-SY" sz="4000" b="1" dirty="0" smtClean="0"/>
              <a:t> </a:t>
            </a:r>
            <a:r>
              <a:rPr lang="ar-SY" sz="4000" b="1" smtClean="0"/>
              <a:t>اطفال</a:t>
            </a:r>
            <a:endParaRPr lang="ar-SY" sz="4000" b="1" dirty="0" smtClean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3074-B02B-40A7-B6E5-C61DC7BE6D75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11DF-9292-4ED6-B023-0971FD4F8D84}" type="slidenum">
              <a:rPr lang="ar-SA" smtClean="0"/>
              <a:pPr/>
              <a:t>1</a:t>
            </a:fld>
            <a:endParaRPr lang="ar-SA"/>
          </a:p>
        </p:txBody>
      </p:sp>
      <p:sp>
        <p:nvSpPr>
          <p:cNvPr id="4" name="شكل بيضاوي 3"/>
          <p:cNvSpPr/>
          <p:nvPr/>
        </p:nvSpPr>
        <p:spPr>
          <a:xfrm>
            <a:off x="6934200" y="533400"/>
            <a:ext cx="15240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جامعة حماه</a:t>
            </a:r>
            <a:endParaRPr lang="ar-SA" dirty="0"/>
          </a:p>
        </p:txBody>
      </p:sp>
      <p:sp>
        <p:nvSpPr>
          <p:cNvPr id="5" name="شكل بيضاوي 4"/>
          <p:cNvSpPr/>
          <p:nvPr/>
        </p:nvSpPr>
        <p:spPr>
          <a:xfrm>
            <a:off x="381000" y="609600"/>
            <a:ext cx="16002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كلية الطب</a:t>
            </a:r>
            <a:endParaRPr lang="ar-SA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تشمل </a:t>
            </a:r>
            <a:r>
              <a:rPr lang="ar-SA" b="1" u="sng" dirty="0" smtClean="0">
                <a:solidFill>
                  <a:srgbClr val="FF0000"/>
                </a:solidFill>
              </a:rPr>
              <a:t>الرعاية </a:t>
            </a:r>
            <a:r>
              <a:rPr lang="ar-SA" b="1" u="sng" dirty="0" err="1" smtClean="0">
                <a:solidFill>
                  <a:srgbClr val="FF0000"/>
                </a:solidFill>
              </a:rPr>
              <a:t>الثالثيه</a:t>
            </a:r>
            <a:r>
              <a:rPr lang="ar-SA" b="1" u="sng" dirty="0" smtClean="0">
                <a:solidFill>
                  <a:srgbClr val="FF0000"/>
                </a:solidFill>
              </a:rPr>
              <a:t> </a:t>
            </a:r>
            <a:r>
              <a:rPr lang="ar-SA" dirty="0" err="1" smtClean="0"/>
              <a:t>العنايه</a:t>
            </a:r>
            <a:r>
              <a:rPr lang="ar-SA" dirty="0" smtClean="0"/>
              <a:t> المركزه عند حديثي </a:t>
            </a:r>
            <a:r>
              <a:rPr lang="ar-SA" dirty="0" err="1" smtClean="0"/>
              <a:t>الولاده</a:t>
            </a:r>
            <a:r>
              <a:rPr lang="ar-SA" dirty="0" smtClean="0"/>
              <a:t> </a:t>
            </a:r>
            <a:r>
              <a:rPr lang="ar-SA" dirty="0" err="1" smtClean="0"/>
              <a:t>والاطفال</a:t>
            </a:r>
            <a:r>
              <a:rPr lang="ar-SA" dirty="0" smtClean="0"/>
              <a:t> ومراكز القلب </a:t>
            </a:r>
            <a:r>
              <a:rPr lang="ar-SA" dirty="0" err="1" smtClean="0"/>
              <a:t>والاورام</a:t>
            </a:r>
            <a:endParaRPr lang="ar-SA" dirty="0" smtClean="0"/>
          </a:p>
          <a:p>
            <a:r>
              <a:rPr lang="ar-SA" dirty="0" err="1" smtClean="0"/>
              <a:t>الميزه</a:t>
            </a:r>
            <a:r>
              <a:rPr lang="ar-SA" dirty="0" smtClean="0"/>
              <a:t> السلبيه انها غالبا على </a:t>
            </a:r>
            <a:r>
              <a:rPr lang="ar-SA" dirty="0" err="1" smtClean="0"/>
              <a:t>مسافه</a:t>
            </a:r>
            <a:r>
              <a:rPr lang="ar-SA" dirty="0" smtClean="0"/>
              <a:t> بعيده عن منزل الطفل </a:t>
            </a:r>
            <a:r>
              <a:rPr lang="ar-SA" dirty="0" err="1" smtClean="0"/>
              <a:t>والاقامه</a:t>
            </a:r>
            <a:r>
              <a:rPr lang="ar-SA" dirty="0" smtClean="0"/>
              <a:t> فيها </a:t>
            </a:r>
            <a:r>
              <a:rPr lang="ar-SA" dirty="0" err="1" smtClean="0"/>
              <a:t>تطول </a:t>
            </a:r>
            <a:r>
              <a:rPr lang="ar-SA" dirty="0" smtClean="0"/>
              <a:t>(زرع </a:t>
            </a:r>
            <a:r>
              <a:rPr lang="ar-SA" dirty="0" err="1" smtClean="0"/>
              <a:t>النقي </a:t>
            </a:r>
            <a:r>
              <a:rPr lang="ar-SA" dirty="0" smtClean="0"/>
              <a:t>)لذلك يجب تأمين اقامه </a:t>
            </a:r>
            <a:r>
              <a:rPr lang="ar-SA" dirty="0" err="1" smtClean="0"/>
              <a:t>للاهل</a:t>
            </a:r>
            <a:endParaRPr lang="ar-SA" dirty="0" smtClean="0"/>
          </a:p>
          <a:p>
            <a:r>
              <a:rPr lang="ar-SA" b="1" u="sng" dirty="0" smtClean="0">
                <a:solidFill>
                  <a:srgbClr val="FF0000"/>
                </a:solidFill>
              </a:rPr>
              <a:t>التخريج من </a:t>
            </a:r>
            <a:r>
              <a:rPr lang="ar-SA" b="1" u="sng" dirty="0" err="1" smtClean="0">
                <a:solidFill>
                  <a:srgbClr val="FF0000"/>
                </a:solidFill>
              </a:rPr>
              <a:t>المشفى:</a:t>
            </a:r>
            <a:endParaRPr lang="ar-SA" b="1" u="sng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1-الاسراع في التخريج قدر الامكان</a:t>
            </a:r>
          </a:p>
          <a:p>
            <a:r>
              <a:rPr lang="ar-SA" dirty="0" smtClean="0"/>
              <a:t>2-يجب ابلاغ الوالدين قبل </a:t>
            </a:r>
            <a:r>
              <a:rPr lang="ar-SA" dirty="0" err="1" smtClean="0"/>
              <a:t>التخريج </a:t>
            </a:r>
            <a:r>
              <a:rPr lang="ar-SA" dirty="0" smtClean="0"/>
              <a:t>:سبب القبول..تفاصيل الدواء..الاعراض التي تستدعي </a:t>
            </a:r>
            <a:r>
              <a:rPr lang="ar-SA" dirty="0" err="1" smtClean="0"/>
              <a:t>المشوره</a:t>
            </a:r>
            <a:r>
              <a:rPr lang="ar-SA" dirty="0" smtClean="0"/>
              <a:t> </a:t>
            </a:r>
            <a:r>
              <a:rPr lang="ar-SA" dirty="0" err="1" smtClean="0"/>
              <a:t>الطبيه</a:t>
            </a:r>
            <a:r>
              <a:rPr lang="ar-SA" dirty="0" smtClean="0"/>
              <a:t>..المسائل </a:t>
            </a:r>
            <a:r>
              <a:rPr lang="ar-SA" dirty="0" err="1" smtClean="0"/>
              <a:t>والاسئله</a:t>
            </a:r>
            <a:r>
              <a:rPr lang="ar-SA" dirty="0" smtClean="0"/>
              <a:t> المتوقعه من الاهل </a:t>
            </a:r>
            <a:r>
              <a:rPr lang="ar-SA" dirty="0" err="1" smtClean="0"/>
              <a:t>والاصدقاء</a:t>
            </a:r>
            <a:r>
              <a:rPr lang="ar-SA" dirty="0" smtClean="0"/>
              <a:t> ومناقشتها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59B5-2E89-4ECD-89FD-3A29765E49DF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smtClean="0"/>
              <a:t>محاور المحاضره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err="1" smtClean="0">
                <a:solidFill>
                  <a:srgbClr val="FF0000"/>
                </a:solidFill>
              </a:rPr>
              <a:t>الرعايه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الاوليه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dirty="0" err="1" smtClean="0"/>
              <a:t>الرعايه</a:t>
            </a:r>
            <a:r>
              <a:rPr lang="ar-SA" dirty="0" smtClean="0"/>
              <a:t> </a:t>
            </a:r>
            <a:r>
              <a:rPr lang="ar-SA" dirty="0" err="1" smtClean="0"/>
              <a:t>الثانويه</a:t>
            </a:r>
            <a:endParaRPr lang="ar-SA" dirty="0" smtClean="0"/>
          </a:p>
          <a:p>
            <a:r>
              <a:rPr lang="ar-SA" dirty="0" smtClean="0"/>
              <a:t>الاطفال في </a:t>
            </a:r>
            <a:r>
              <a:rPr lang="ar-SA" dirty="0" err="1" smtClean="0"/>
              <a:t>المشفى</a:t>
            </a:r>
            <a:endParaRPr lang="ar-SA" dirty="0" smtClean="0"/>
          </a:p>
          <a:p>
            <a:r>
              <a:rPr lang="ar-SA" b="1" dirty="0" smtClean="0">
                <a:solidFill>
                  <a:srgbClr val="FF0000"/>
                </a:solidFill>
              </a:rPr>
              <a:t>الالم عند الطفل</a:t>
            </a:r>
          </a:p>
          <a:p>
            <a:r>
              <a:rPr lang="ar-SA" dirty="0" smtClean="0"/>
              <a:t>وصف </a:t>
            </a:r>
            <a:r>
              <a:rPr lang="ar-SA" dirty="0" err="1" smtClean="0"/>
              <a:t>الادويه</a:t>
            </a:r>
            <a:r>
              <a:rPr lang="ar-SA" dirty="0" smtClean="0"/>
              <a:t> </a:t>
            </a:r>
            <a:r>
              <a:rPr lang="ar-SA" dirty="0" err="1" smtClean="0"/>
              <a:t>للاطفال</a:t>
            </a:r>
            <a:endParaRPr lang="ar-SA" dirty="0" smtClean="0"/>
          </a:p>
          <a:p>
            <a:r>
              <a:rPr lang="ar-SA" dirty="0" smtClean="0"/>
              <a:t>التواصل مع المشكلات </a:t>
            </a:r>
            <a:r>
              <a:rPr lang="ar-SA" dirty="0" err="1" smtClean="0"/>
              <a:t>المهمه</a:t>
            </a:r>
            <a:endParaRPr lang="ar-SA" dirty="0" smtClean="0"/>
          </a:p>
          <a:p>
            <a:r>
              <a:rPr lang="ar-SA" dirty="0" err="1" smtClean="0"/>
              <a:t>الرعايه</a:t>
            </a:r>
            <a:r>
              <a:rPr lang="ar-SA" dirty="0" smtClean="0"/>
              <a:t> الملطفه </a:t>
            </a:r>
            <a:r>
              <a:rPr lang="ar-SA" dirty="0" err="1" smtClean="0"/>
              <a:t>والرعايه</a:t>
            </a:r>
            <a:r>
              <a:rPr lang="ar-SA" dirty="0" smtClean="0"/>
              <a:t> نهاية الحياة</a:t>
            </a:r>
          </a:p>
          <a:p>
            <a:r>
              <a:rPr lang="ar-SA" dirty="0" smtClean="0"/>
              <a:t>الاخلاقيات</a:t>
            </a:r>
          </a:p>
          <a:p>
            <a:r>
              <a:rPr lang="ar-SA" dirty="0" smtClean="0"/>
              <a:t>طب الاطفال المسند بالدليل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5A0E5-59D2-4DB6-9110-0947076BCC62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smtClean="0"/>
              <a:t>الألم عند الأطفال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1- </a:t>
            </a:r>
            <a:r>
              <a:rPr lang="ar-SA" b="1" u="sng" dirty="0" smtClean="0">
                <a:solidFill>
                  <a:srgbClr val="FF0000"/>
                </a:solidFill>
              </a:rPr>
              <a:t>الالم </a:t>
            </a:r>
            <a:r>
              <a:rPr lang="ar-SA" b="1" u="sng" dirty="0" err="1" smtClean="0">
                <a:solidFill>
                  <a:srgbClr val="FF0000"/>
                </a:solidFill>
              </a:rPr>
              <a:t>الحاد </a:t>
            </a:r>
            <a:r>
              <a:rPr lang="ar-SA" dirty="0" smtClean="0"/>
              <a:t>:قد ينتج </a:t>
            </a:r>
            <a:r>
              <a:rPr lang="ar-SA" dirty="0" err="1" smtClean="0"/>
              <a:t>عن:</a:t>
            </a:r>
            <a:endParaRPr lang="ar-SA" dirty="0" smtClean="0"/>
          </a:p>
          <a:p>
            <a:r>
              <a:rPr lang="ar-SA" dirty="0" smtClean="0"/>
              <a:t>النسيج العضلي الهيكلي أو أذية الأعضاء(رض- </a:t>
            </a:r>
            <a:r>
              <a:rPr lang="ar-SA" dirty="0" err="1" smtClean="0"/>
              <a:t>حرق </a:t>
            </a:r>
            <a:r>
              <a:rPr lang="ar-SA" dirty="0" smtClean="0"/>
              <a:t>– كسر</a:t>
            </a:r>
            <a:r>
              <a:rPr lang="ar-SA" dirty="0" err="1" smtClean="0"/>
              <a:t>)</a:t>
            </a:r>
            <a:endParaRPr lang="ar-SA" dirty="0" smtClean="0"/>
          </a:p>
          <a:p>
            <a:r>
              <a:rPr lang="ar-SA" dirty="0" err="1" smtClean="0"/>
              <a:t>الحدثيات</a:t>
            </a:r>
            <a:r>
              <a:rPr lang="ar-SA" dirty="0" smtClean="0"/>
              <a:t> </a:t>
            </a:r>
            <a:r>
              <a:rPr lang="ar-SA" dirty="0" err="1" smtClean="0"/>
              <a:t>الالتهابيه</a:t>
            </a:r>
            <a:r>
              <a:rPr lang="ar-SA" dirty="0" smtClean="0"/>
              <a:t> </a:t>
            </a:r>
            <a:r>
              <a:rPr lang="ar-SA" dirty="0" err="1" smtClean="0"/>
              <a:t>مثال </a:t>
            </a:r>
            <a:r>
              <a:rPr lang="ar-SA" dirty="0" smtClean="0"/>
              <a:t>:انتان موضع في الجلد او السبيل البولي او التنفسي-المفاصل او العظام-التهاب </a:t>
            </a:r>
            <a:r>
              <a:rPr lang="ar-SA" dirty="0" err="1" smtClean="0"/>
              <a:t>بريتوان</a:t>
            </a:r>
            <a:r>
              <a:rPr lang="ar-SA" dirty="0" smtClean="0"/>
              <a:t> – التهاب </a:t>
            </a:r>
            <a:r>
              <a:rPr lang="ar-SA" dirty="0" err="1" smtClean="0"/>
              <a:t>سحايا</a:t>
            </a:r>
            <a:endParaRPr lang="ar-SA" dirty="0" smtClean="0"/>
          </a:p>
          <a:p>
            <a:r>
              <a:rPr lang="ar-SA" dirty="0" smtClean="0"/>
              <a:t>الانسداد(</a:t>
            </a:r>
            <a:r>
              <a:rPr lang="ar-SA" dirty="0" err="1" smtClean="0"/>
              <a:t>انغلاف</a:t>
            </a:r>
            <a:r>
              <a:rPr lang="ar-SA" dirty="0" smtClean="0"/>
              <a:t>-مغص كلوي- استسقاء رأس</a:t>
            </a:r>
            <a:r>
              <a:rPr lang="ar-SA" dirty="0" err="1" smtClean="0"/>
              <a:t>)</a:t>
            </a:r>
            <a:endParaRPr lang="ar-SA" dirty="0" smtClean="0"/>
          </a:p>
          <a:p>
            <a:r>
              <a:rPr lang="ar-SA" dirty="0" smtClean="0"/>
              <a:t>المرض الوعائي </a:t>
            </a:r>
            <a:r>
              <a:rPr lang="ar-SA" dirty="0" err="1" smtClean="0"/>
              <a:t>الانسدادي</a:t>
            </a:r>
            <a:r>
              <a:rPr lang="ar-SA" dirty="0" smtClean="0"/>
              <a:t>(</a:t>
            </a:r>
            <a:r>
              <a:rPr lang="ar-SA" dirty="0" err="1" smtClean="0"/>
              <a:t>تمنجل)</a:t>
            </a:r>
            <a:endParaRPr lang="ar-SA" dirty="0" smtClean="0"/>
          </a:p>
          <a:p>
            <a:r>
              <a:rPr lang="ar-SA" dirty="0" smtClean="0"/>
              <a:t>المداخلات </a:t>
            </a:r>
            <a:r>
              <a:rPr lang="ar-SA" dirty="0" err="1" smtClean="0"/>
              <a:t>الطبيه</a:t>
            </a:r>
            <a:r>
              <a:rPr lang="ar-SA" dirty="0" smtClean="0"/>
              <a:t>(فتح أورده-بزل قطني-تبديل ضمادات الجروح</a:t>
            </a:r>
            <a:r>
              <a:rPr lang="ar-SA" dirty="0" err="1" smtClean="0"/>
              <a:t>)</a:t>
            </a:r>
            <a:endParaRPr lang="ar-SA" dirty="0" smtClean="0"/>
          </a:p>
          <a:p>
            <a:r>
              <a:rPr lang="ar-SA" dirty="0" smtClean="0"/>
              <a:t>الجراحه</a:t>
            </a:r>
          </a:p>
          <a:p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D04E-1E8F-4722-A269-EE86A0D1AADE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u="sng" dirty="0" smtClean="0">
                <a:solidFill>
                  <a:srgbClr val="FF0000"/>
                </a:solidFill>
              </a:rPr>
              <a:t>2-الالم </a:t>
            </a:r>
            <a:r>
              <a:rPr lang="ar-SA" b="1" u="sng" dirty="0" err="1" smtClean="0">
                <a:solidFill>
                  <a:srgbClr val="FF0000"/>
                </a:solidFill>
              </a:rPr>
              <a:t>المزمن </a:t>
            </a:r>
            <a:r>
              <a:rPr lang="ar-SA" dirty="0" smtClean="0"/>
              <a:t>:قد ينتج </a:t>
            </a:r>
            <a:r>
              <a:rPr lang="ar-SA" dirty="0" err="1" smtClean="0"/>
              <a:t>عن:</a:t>
            </a:r>
            <a:endParaRPr lang="ar-SA" dirty="0" smtClean="0"/>
          </a:p>
          <a:p>
            <a:r>
              <a:rPr lang="ar-SA" dirty="0" smtClean="0"/>
              <a:t>مرض خبيث</a:t>
            </a:r>
          </a:p>
          <a:p>
            <a:r>
              <a:rPr lang="ar-SA" dirty="0" smtClean="0"/>
              <a:t>التهاب مفاصل شبابي بدئي(مجهول السبب</a:t>
            </a:r>
            <a:r>
              <a:rPr lang="ar-SA" dirty="0" err="1" smtClean="0"/>
              <a:t>)</a:t>
            </a:r>
            <a:endParaRPr lang="ar-SA" dirty="0" smtClean="0"/>
          </a:p>
          <a:p>
            <a:r>
              <a:rPr lang="ar-SA" dirty="0" smtClean="0"/>
              <a:t>متلازمات الألم </a:t>
            </a:r>
            <a:r>
              <a:rPr lang="ar-SA" dirty="0" err="1" smtClean="0"/>
              <a:t>الناحي</a:t>
            </a:r>
            <a:r>
              <a:rPr lang="ar-SA" dirty="0" smtClean="0"/>
              <a:t> المركبة</a:t>
            </a:r>
          </a:p>
          <a:p>
            <a:r>
              <a:rPr lang="ar-SA" dirty="0" smtClean="0"/>
              <a:t>إن الألم المتقطع الخفيف أو معتدل الشدة(الصداع أو الأم البطني المتكرر) أكثر شيوعا ولكن يمكن أن يكون مقلقا </a:t>
            </a:r>
            <a:r>
              <a:rPr lang="ar-SA" dirty="0" err="1" smtClean="0"/>
              <a:t>للاطفال</a:t>
            </a:r>
            <a:r>
              <a:rPr lang="ar-SA" dirty="0" smtClean="0"/>
              <a:t> وأسرهم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908D-4DF9-4550-843D-B9635E7743AF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u="sng" dirty="0" smtClean="0">
                <a:solidFill>
                  <a:srgbClr val="FF0000"/>
                </a:solidFill>
              </a:rPr>
              <a:t>تدبير الألم عند </a:t>
            </a:r>
            <a:r>
              <a:rPr lang="ar-SA" b="1" u="sng" dirty="0" err="1" smtClean="0">
                <a:solidFill>
                  <a:srgbClr val="FF0000"/>
                </a:solidFill>
              </a:rPr>
              <a:t>الأطفال:</a:t>
            </a:r>
            <a:endParaRPr lang="ar-SA" b="1" u="sng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يعد أسلوب المشاهدة والملاحظة عنصرا رئيسيا لتقييم الألم عند الأطفال</a:t>
            </a:r>
          </a:p>
          <a:p>
            <a:r>
              <a:rPr lang="ar-SA" dirty="0" smtClean="0"/>
              <a:t>لابد من </a:t>
            </a:r>
            <a:r>
              <a:rPr lang="ar-SA" dirty="0" smtClean="0">
                <a:solidFill>
                  <a:srgbClr val="FF0000"/>
                </a:solidFill>
              </a:rPr>
              <a:t>تجنب الكذب </a:t>
            </a:r>
            <a:r>
              <a:rPr lang="ar-SA" dirty="0" smtClean="0"/>
              <a:t>على الأطفال وإلا </a:t>
            </a:r>
            <a:r>
              <a:rPr lang="ar-SA" dirty="0" err="1" smtClean="0"/>
              <a:t>فانهم</a:t>
            </a:r>
            <a:r>
              <a:rPr lang="ar-SA" dirty="0" smtClean="0"/>
              <a:t> سيفقدون الثقة فيما يتم إخبارهم </a:t>
            </a:r>
            <a:r>
              <a:rPr lang="ar-SA" dirty="0" err="1" smtClean="0"/>
              <a:t>به</a:t>
            </a:r>
            <a:r>
              <a:rPr lang="ar-SA" dirty="0" smtClean="0"/>
              <a:t> في المستقبل</a:t>
            </a:r>
          </a:p>
          <a:p>
            <a:r>
              <a:rPr lang="ar-SA" dirty="0" smtClean="0"/>
              <a:t>إن تقنيات إلهاء الطفل </a:t>
            </a:r>
            <a:r>
              <a:rPr lang="ar-SA" dirty="0" err="1" smtClean="0"/>
              <a:t>وتسليته </a:t>
            </a:r>
            <a:r>
              <a:rPr lang="ar-SA" dirty="0" smtClean="0"/>
              <a:t>(نفخ </a:t>
            </a:r>
            <a:r>
              <a:rPr lang="ar-SA" dirty="0" err="1" smtClean="0"/>
              <a:t>بوالين</a:t>
            </a:r>
            <a:r>
              <a:rPr lang="ar-SA" dirty="0" smtClean="0"/>
              <a:t> أو </a:t>
            </a:r>
            <a:r>
              <a:rPr lang="ar-SA" dirty="0" err="1" smtClean="0"/>
              <a:t>فقاعات </a:t>
            </a:r>
            <a:r>
              <a:rPr lang="ar-SA" dirty="0" smtClean="0"/>
              <a:t>–رواية قصص ألعاب كومبيوتر) جميعها يمكن أن تكون </a:t>
            </a:r>
            <a:r>
              <a:rPr lang="ar-SA" dirty="0" smtClean="0">
                <a:solidFill>
                  <a:srgbClr val="FF0000"/>
                </a:solidFill>
              </a:rPr>
              <a:t>ناجحة</a:t>
            </a:r>
            <a:r>
              <a:rPr lang="ar-SA" dirty="0" smtClean="0"/>
              <a:t> للغاية في تخفيف الألم عند الأطفال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F837-EF39-4664-A81B-01F610F48A0D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dirty="0" smtClean="0"/>
              <a:t>يمكن </a:t>
            </a:r>
            <a:r>
              <a:rPr lang="ar-SA" dirty="0" smtClean="0">
                <a:solidFill>
                  <a:srgbClr val="FF0000"/>
                </a:solidFill>
              </a:rPr>
              <a:t>تخفيف الألم </a:t>
            </a:r>
            <a:r>
              <a:rPr lang="ar-SA" dirty="0" smtClean="0"/>
              <a:t>بالنسبة للإجراءات </a:t>
            </a:r>
            <a:r>
              <a:rPr lang="ar-SA" dirty="0" err="1" smtClean="0"/>
              <a:t>الطبية </a:t>
            </a:r>
            <a:r>
              <a:rPr lang="ar-SA" dirty="0" smtClean="0"/>
              <a:t>(سحب دم-ادخال </a:t>
            </a:r>
            <a:r>
              <a:rPr lang="ar-SA" dirty="0" err="1" smtClean="0"/>
              <a:t>قثطره</a:t>
            </a:r>
            <a:r>
              <a:rPr lang="ar-SA" dirty="0" smtClean="0"/>
              <a:t>) من خلال الشرح واستعمال مخدر موضعي</a:t>
            </a:r>
          </a:p>
          <a:p>
            <a:r>
              <a:rPr lang="ar-SA" dirty="0" smtClean="0"/>
              <a:t>يجب اعطاء مخدر عام </a:t>
            </a:r>
            <a:r>
              <a:rPr lang="ar-SA" dirty="0" err="1" smtClean="0"/>
              <a:t>للاجراءات</a:t>
            </a:r>
            <a:r>
              <a:rPr lang="ar-SA" dirty="0" smtClean="0"/>
              <a:t> الغازيه </a:t>
            </a:r>
            <a:r>
              <a:rPr lang="en-US" dirty="0" smtClean="0"/>
              <a:t>invasive</a:t>
            </a:r>
            <a:r>
              <a:rPr lang="ar-SA" dirty="0" smtClean="0"/>
              <a:t> الاكثر رضاً(تنظير القصبات</a:t>
            </a:r>
            <a:r>
              <a:rPr lang="ar-SA" dirty="0" err="1" smtClean="0"/>
              <a:t>)</a:t>
            </a:r>
            <a:endParaRPr lang="ar-SA" dirty="0" smtClean="0"/>
          </a:p>
          <a:p>
            <a:r>
              <a:rPr lang="ar-SA" dirty="0" smtClean="0"/>
              <a:t>يمكن تخفيف الألم بعد العمل الجراحي </a:t>
            </a:r>
            <a:r>
              <a:rPr lang="ar-SA" dirty="0" err="1" smtClean="0"/>
              <a:t>بالإرتشاح</a:t>
            </a:r>
            <a:r>
              <a:rPr lang="ar-SA" dirty="0" smtClean="0"/>
              <a:t> الموضعي للجرح أو طريق حصار الأعصاب واستعمال المسكنات بعد العمل الجراحي</a:t>
            </a:r>
          </a:p>
          <a:p>
            <a:r>
              <a:rPr lang="ar-SA" dirty="0" smtClean="0"/>
              <a:t>يجب </a:t>
            </a:r>
            <a:r>
              <a:rPr lang="ar-SA" dirty="0" smtClean="0">
                <a:solidFill>
                  <a:srgbClr val="FF0000"/>
                </a:solidFill>
              </a:rPr>
              <a:t>علاج الألم الشديد </a:t>
            </a:r>
            <a:r>
              <a:rPr lang="ar-SA" dirty="0" smtClean="0"/>
              <a:t>ولا </a:t>
            </a:r>
            <a:r>
              <a:rPr lang="ar-SA" dirty="0" err="1" smtClean="0"/>
              <a:t>سيما</a:t>
            </a:r>
            <a:r>
              <a:rPr lang="ar-SA" dirty="0" smtClean="0"/>
              <a:t> الناتج عن الكسور والإجراءات الجراحيه بالمسكنات </a:t>
            </a:r>
            <a:r>
              <a:rPr lang="ar-SA" dirty="0" err="1" smtClean="0"/>
              <a:t>الأفيونيه</a:t>
            </a:r>
            <a:r>
              <a:rPr lang="ar-SA" dirty="0" smtClean="0"/>
              <a:t>(المورفين </a:t>
            </a:r>
            <a:r>
              <a:rPr lang="ar-SA" dirty="0" err="1" smtClean="0"/>
              <a:t>بجرعه</a:t>
            </a:r>
            <a:r>
              <a:rPr lang="ar-SA" dirty="0" smtClean="0"/>
              <a:t> </a:t>
            </a:r>
            <a:r>
              <a:rPr lang="ar-SA" dirty="0" err="1" smtClean="0"/>
              <a:t>مناسبه)</a:t>
            </a:r>
            <a:endParaRPr lang="ar-SA" dirty="0" smtClean="0"/>
          </a:p>
          <a:p>
            <a:r>
              <a:rPr lang="ar-SA" dirty="0" smtClean="0"/>
              <a:t>يمكن ان تعطى </a:t>
            </a:r>
            <a:r>
              <a:rPr lang="ar-SA" dirty="0" err="1" smtClean="0">
                <a:solidFill>
                  <a:srgbClr val="FF0000"/>
                </a:solidFill>
              </a:rPr>
              <a:t>الأدويه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err="1" smtClean="0">
                <a:solidFill>
                  <a:srgbClr val="FF0000"/>
                </a:solidFill>
              </a:rPr>
              <a:t>الأفيونيه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smtClean="0"/>
              <a:t>عن طريق </a:t>
            </a:r>
            <a:r>
              <a:rPr lang="ar-SA" dirty="0" err="1" smtClean="0"/>
              <a:t>الأنف        </a:t>
            </a:r>
            <a:r>
              <a:rPr lang="ar-SA" dirty="0" smtClean="0"/>
              <a:t>(</a:t>
            </a:r>
            <a:r>
              <a:rPr lang="ar-SA" dirty="0" err="1" smtClean="0"/>
              <a:t>ديا</a:t>
            </a:r>
            <a:r>
              <a:rPr lang="ar-SA" dirty="0" smtClean="0"/>
              <a:t> مورفين) وهي فعاله </a:t>
            </a:r>
            <a:r>
              <a:rPr lang="ar-SA" dirty="0" err="1" smtClean="0"/>
              <a:t>للغايه</a:t>
            </a:r>
            <a:r>
              <a:rPr lang="ar-SA" dirty="0" smtClean="0"/>
              <a:t> ويتم امتصاصها من الغشاء المخاطي للأنف عند الطفل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26BB-613B-4F2A-AC08-FE51A50A46DD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smtClean="0"/>
              <a:t>محاور المحاضره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err="1" smtClean="0">
                <a:solidFill>
                  <a:srgbClr val="FF0000"/>
                </a:solidFill>
              </a:rPr>
              <a:t>الرعايه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الاوليه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dirty="0" err="1" smtClean="0"/>
              <a:t>الرعايه</a:t>
            </a:r>
            <a:r>
              <a:rPr lang="ar-SA" dirty="0" smtClean="0"/>
              <a:t> </a:t>
            </a:r>
            <a:r>
              <a:rPr lang="ar-SA" dirty="0" err="1" smtClean="0"/>
              <a:t>الثانويه</a:t>
            </a:r>
            <a:endParaRPr lang="ar-SA" dirty="0" smtClean="0"/>
          </a:p>
          <a:p>
            <a:r>
              <a:rPr lang="ar-SA" dirty="0" smtClean="0"/>
              <a:t>الاطفال في </a:t>
            </a:r>
            <a:r>
              <a:rPr lang="ar-SA" dirty="0" err="1" smtClean="0"/>
              <a:t>المشفى</a:t>
            </a:r>
            <a:endParaRPr lang="ar-SA" dirty="0" smtClean="0"/>
          </a:p>
          <a:p>
            <a:r>
              <a:rPr lang="ar-SA" dirty="0" smtClean="0"/>
              <a:t>الالم عند الطفل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وصف </a:t>
            </a:r>
            <a:r>
              <a:rPr lang="ar-SA" b="1" dirty="0" err="1" smtClean="0">
                <a:solidFill>
                  <a:srgbClr val="FF0000"/>
                </a:solidFill>
              </a:rPr>
              <a:t>الادويه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للاطفال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التواصل مع المشكلات </a:t>
            </a:r>
            <a:r>
              <a:rPr lang="ar-SA" dirty="0" err="1" smtClean="0"/>
              <a:t>المهمه</a:t>
            </a:r>
            <a:endParaRPr lang="ar-SA" dirty="0" smtClean="0"/>
          </a:p>
          <a:p>
            <a:r>
              <a:rPr lang="ar-SA" dirty="0" err="1" smtClean="0"/>
              <a:t>الرعايه</a:t>
            </a:r>
            <a:r>
              <a:rPr lang="ar-SA" dirty="0" smtClean="0"/>
              <a:t> الملطفه </a:t>
            </a:r>
            <a:r>
              <a:rPr lang="ar-SA" dirty="0" err="1" smtClean="0"/>
              <a:t>والرعايه</a:t>
            </a:r>
            <a:r>
              <a:rPr lang="ar-SA" dirty="0" smtClean="0"/>
              <a:t> نهاية الحياة</a:t>
            </a:r>
          </a:p>
          <a:p>
            <a:r>
              <a:rPr lang="ar-SA" dirty="0" smtClean="0"/>
              <a:t>الاخلاقيات</a:t>
            </a:r>
          </a:p>
          <a:p>
            <a:r>
              <a:rPr lang="ar-SA" dirty="0" smtClean="0"/>
              <a:t>طب الاطفال المسند بالدليل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B73F-4443-4851-A088-48F35A5E1184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وصف </a:t>
            </a:r>
            <a:r>
              <a:rPr lang="ar-SA" b="1" dirty="0" err="1" smtClean="0">
                <a:solidFill>
                  <a:srgbClr val="FF0000"/>
                </a:solidFill>
              </a:rPr>
              <a:t>الأدويه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للأطفال: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يجب حساب جرعات أدوية الأطفال تبعا للوزن أو وفقاً للعمر أو مساحة سطح الجسم(خشية الأخطاء التي وصلت </a:t>
            </a:r>
            <a:r>
              <a:rPr lang="ar-SA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12 </a:t>
            </a:r>
            <a:r>
              <a:rPr lang="ar-S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% في بعض </a:t>
            </a:r>
            <a:r>
              <a:rPr lang="ar-SA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المشافي)</a:t>
            </a:r>
            <a:endParaRPr lang="ar-SA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ar-SA" b="1" dirty="0" smtClean="0"/>
              <a:t>مطاوعة الطفل أفضل عندما تعطى </a:t>
            </a:r>
            <a:r>
              <a:rPr lang="ar-SA" b="1" dirty="0" err="1" smtClean="0"/>
              <a:t>الأدويه</a:t>
            </a:r>
            <a:r>
              <a:rPr lang="ar-SA" b="1" dirty="0" smtClean="0"/>
              <a:t> فقط مره أو مرتين في اليوم</a:t>
            </a:r>
          </a:p>
          <a:p>
            <a:r>
              <a:rPr lang="ar-SA" b="1" dirty="0" smtClean="0"/>
              <a:t>اعطاء </a:t>
            </a:r>
            <a:r>
              <a:rPr lang="ar-SA" b="1" dirty="0" err="1" smtClean="0"/>
              <a:t>الأدويه</a:t>
            </a:r>
            <a:r>
              <a:rPr lang="ar-SA" b="1" dirty="0" smtClean="0"/>
              <a:t> للولدان والرضع </a:t>
            </a:r>
            <a:r>
              <a:rPr lang="ar-S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فموي</a:t>
            </a:r>
            <a:r>
              <a:rPr lang="ar-SA" b="1" dirty="0" smtClean="0"/>
              <a:t> عل شكل سوائل</a:t>
            </a:r>
          </a:p>
          <a:p>
            <a:r>
              <a:rPr lang="ar-S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يجب تجنب الحقن </a:t>
            </a:r>
            <a:r>
              <a:rPr lang="ar-SA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العضليه</a:t>
            </a:r>
            <a:r>
              <a:rPr lang="ar-S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ar-SA" b="1" dirty="0" smtClean="0"/>
              <a:t>ما أمكن لوجود القليل من العضلات للحقن,كما ان امتصاص </a:t>
            </a:r>
            <a:r>
              <a:rPr lang="ar-SA" b="1" dirty="0" err="1" smtClean="0"/>
              <a:t>الأدويه</a:t>
            </a:r>
            <a:r>
              <a:rPr lang="ar-SA" b="1" dirty="0" smtClean="0"/>
              <a:t> متباين والحقن بحد ذاته مؤلم</a:t>
            </a:r>
          </a:p>
          <a:p>
            <a:r>
              <a:rPr lang="ar-SA" b="1" dirty="0" smtClean="0"/>
              <a:t>ايضا يمكن اعطاء </a:t>
            </a:r>
            <a:r>
              <a:rPr lang="ar-SA" b="1" dirty="0" err="1" smtClean="0"/>
              <a:t>الأدويه</a:t>
            </a:r>
            <a:r>
              <a:rPr lang="ar-SA" b="1" dirty="0" smtClean="0"/>
              <a:t> عن طريق </a:t>
            </a:r>
            <a:r>
              <a:rPr lang="ar-S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الشرج.</a:t>
            </a:r>
          </a:p>
          <a:p>
            <a:r>
              <a:rPr lang="ar-SA" b="1" dirty="0" smtClean="0"/>
              <a:t>يجب تجنب بعض </a:t>
            </a:r>
            <a:r>
              <a:rPr lang="ar-SA" b="1" dirty="0" err="1" smtClean="0"/>
              <a:t>الأدويه</a:t>
            </a:r>
            <a:r>
              <a:rPr lang="ar-SA" b="1" dirty="0" smtClean="0"/>
              <a:t> عند الأطفال لأنها قد تسبب تأثيرات جانيه </a:t>
            </a:r>
            <a:r>
              <a:rPr lang="ar-SA" b="1" dirty="0" err="1" smtClean="0"/>
              <a:t>خاصه</a:t>
            </a:r>
            <a:r>
              <a:rPr lang="ar-SA" b="1" dirty="0" smtClean="0"/>
              <a:t> مثلاً </a:t>
            </a:r>
            <a:r>
              <a:rPr lang="ar-SA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الأسبيرين</a:t>
            </a:r>
            <a:r>
              <a:rPr lang="ar-SA" b="1" dirty="0" smtClean="0"/>
              <a:t> عند من أقل عمرهم من 16 سنه لأنه </a:t>
            </a:r>
            <a:r>
              <a:rPr lang="ar-SA" b="1" dirty="0" err="1" smtClean="0"/>
              <a:t>يتلرافق</a:t>
            </a:r>
            <a:r>
              <a:rPr lang="ar-SA" b="1" dirty="0" smtClean="0"/>
              <a:t> مع خطر حدوث متلازمة </a:t>
            </a:r>
            <a:r>
              <a:rPr lang="ar-SA" b="1" dirty="0" err="1" smtClean="0"/>
              <a:t>راي</a:t>
            </a:r>
            <a:r>
              <a:rPr lang="ar-SA" b="1" dirty="0" smtClean="0"/>
              <a:t> التي تتسبب باعتلال دماغ وقصور كبد</a:t>
            </a:r>
            <a:endParaRPr lang="ar-SA" b="1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EEC2-4DBB-4AE2-9329-E72C0739520C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smtClean="0"/>
              <a:t>محاور المحاضره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err="1" smtClean="0">
                <a:solidFill>
                  <a:srgbClr val="FF0000"/>
                </a:solidFill>
              </a:rPr>
              <a:t>الرعايه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الاوليه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dirty="0" err="1" smtClean="0"/>
              <a:t>الرعايه</a:t>
            </a:r>
            <a:r>
              <a:rPr lang="ar-SA" dirty="0" smtClean="0"/>
              <a:t> </a:t>
            </a:r>
            <a:r>
              <a:rPr lang="ar-SA" dirty="0" err="1" smtClean="0"/>
              <a:t>الثانويه</a:t>
            </a:r>
            <a:endParaRPr lang="ar-SA" dirty="0" smtClean="0"/>
          </a:p>
          <a:p>
            <a:r>
              <a:rPr lang="ar-SA" dirty="0" smtClean="0"/>
              <a:t>الاطفال في </a:t>
            </a:r>
            <a:r>
              <a:rPr lang="ar-SA" dirty="0" err="1" smtClean="0"/>
              <a:t>المشفى</a:t>
            </a:r>
            <a:endParaRPr lang="ar-SA" dirty="0" smtClean="0"/>
          </a:p>
          <a:p>
            <a:r>
              <a:rPr lang="ar-SA" dirty="0" smtClean="0"/>
              <a:t>الالم عند الطفل</a:t>
            </a:r>
          </a:p>
          <a:p>
            <a:r>
              <a:rPr lang="ar-SA" dirty="0" smtClean="0"/>
              <a:t>وصف </a:t>
            </a:r>
            <a:r>
              <a:rPr lang="ar-SA" dirty="0" err="1" smtClean="0"/>
              <a:t>الادويه</a:t>
            </a:r>
            <a:r>
              <a:rPr lang="ar-SA" dirty="0" smtClean="0"/>
              <a:t> </a:t>
            </a:r>
            <a:r>
              <a:rPr lang="ar-SA" dirty="0" err="1" smtClean="0"/>
              <a:t>للاطفال</a:t>
            </a:r>
            <a:endParaRPr lang="ar-SA" dirty="0" smtClean="0"/>
          </a:p>
          <a:p>
            <a:r>
              <a:rPr lang="ar-SA" b="1" dirty="0" smtClean="0">
                <a:solidFill>
                  <a:srgbClr val="FF0000"/>
                </a:solidFill>
              </a:rPr>
              <a:t>التواصل مع المشكلات </a:t>
            </a:r>
            <a:r>
              <a:rPr lang="ar-SA" b="1" dirty="0" err="1" smtClean="0">
                <a:solidFill>
                  <a:srgbClr val="FF0000"/>
                </a:solidFill>
              </a:rPr>
              <a:t>المهمه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dirty="0" err="1" smtClean="0"/>
              <a:t>الرعايه</a:t>
            </a:r>
            <a:r>
              <a:rPr lang="ar-SA" dirty="0" smtClean="0"/>
              <a:t> الملطفه </a:t>
            </a:r>
            <a:r>
              <a:rPr lang="ar-SA" dirty="0" err="1" smtClean="0"/>
              <a:t>والرعايه</a:t>
            </a:r>
            <a:r>
              <a:rPr lang="ar-SA" dirty="0" smtClean="0"/>
              <a:t> نهاية الحياة</a:t>
            </a:r>
          </a:p>
          <a:p>
            <a:r>
              <a:rPr lang="ar-SA" dirty="0" smtClean="0"/>
              <a:t>الاخلاقيات</a:t>
            </a:r>
          </a:p>
          <a:p>
            <a:r>
              <a:rPr lang="ar-SA" dirty="0" smtClean="0"/>
              <a:t>طب الاطفال المسند بالدليل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71619-F5AC-4BD7-9587-36469850D261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ar-SA" dirty="0" smtClean="0"/>
              <a:t>مشكلات التواصل </a:t>
            </a:r>
            <a:r>
              <a:rPr lang="ar-SA" dirty="0" err="1" smtClean="0"/>
              <a:t>المهمه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يواجه أطباء الأطفال </a:t>
            </a:r>
            <a:r>
              <a:rPr lang="ar-SA" u="sng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صعوبه</a:t>
            </a:r>
            <a:r>
              <a:rPr lang="ar-SA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في نقل القضايا </a:t>
            </a:r>
            <a:r>
              <a:rPr lang="ar-SA" u="sng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المهمه</a:t>
            </a:r>
            <a:r>
              <a:rPr lang="ar-SA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ar-SA" u="sng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والجديه</a:t>
            </a:r>
            <a:r>
              <a:rPr lang="ar-SA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إلى الوالدين وسبب </a:t>
            </a:r>
            <a:r>
              <a:rPr lang="ar-SA" u="sng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ذلك:</a:t>
            </a:r>
            <a:endParaRPr lang="ar-SA" u="sng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ar-SA" dirty="0" smtClean="0"/>
              <a:t>1- شذوذ خلقي مهم شديد عند </a:t>
            </a:r>
            <a:r>
              <a:rPr lang="ar-SA" dirty="0" err="1" smtClean="0"/>
              <a:t>الولاده</a:t>
            </a:r>
            <a:r>
              <a:rPr lang="ar-SA" dirty="0" smtClean="0"/>
              <a:t>(اضطراب صبغي</a:t>
            </a:r>
            <a:r>
              <a:rPr lang="ar-SA" dirty="0" err="1" smtClean="0"/>
              <a:t>)</a:t>
            </a:r>
            <a:endParaRPr lang="ar-SA" dirty="0" smtClean="0"/>
          </a:p>
          <a:p>
            <a:r>
              <a:rPr lang="ar-SA" dirty="0" smtClean="0"/>
              <a:t>2- تشخيص حاله تؤدي لعجز(شلل دماغي- اضطراب عصبي </a:t>
            </a:r>
            <a:r>
              <a:rPr lang="ar-SA" dirty="0" err="1" smtClean="0"/>
              <a:t>تنكسي)</a:t>
            </a:r>
            <a:endParaRPr lang="ar-SA" dirty="0" smtClean="0"/>
          </a:p>
          <a:p>
            <a:r>
              <a:rPr lang="ar-SA" dirty="0" smtClean="0"/>
              <a:t>3- مرض شديد جدي مهم(التهاب </a:t>
            </a:r>
            <a:r>
              <a:rPr lang="ar-SA" dirty="0" err="1" smtClean="0"/>
              <a:t>سحايا</a:t>
            </a:r>
            <a:r>
              <a:rPr lang="ar-SA" dirty="0" smtClean="0"/>
              <a:t> – مرض خبيث- حادث مع أذية رأس</a:t>
            </a:r>
            <a:r>
              <a:rPr lang="ar-SA" dirty="0" err="1" smtClean="0"/>
              <a:t>)</a:t>
            </a:r>
            <a:endParaRPr lang="ar-SA" dirty="0" smtClean="0"/>
          </a:p>
          <a:p>
            <a:r>
              <a:rPr lang="ar-SA" dirty="0" smtClean="0"/>
              <a:t>4- الموت المفاجئ للطفل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367E-16C4-4082-8EB9-56E48A74AF44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smtClean="0"/>
              <a:t>محاور المحاضره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err="1" smtClean="0">
                <a:solidFill>
                  <a:srgbClr val="FF0000"/>
                </a:solidFill>
              </a:rPr>
              <a:t>الرعايه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الاوليه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dirty="0" err="1" smtClean="0"/>
              <a:t>الرعايه</a:t>
            </a:r>
            <a:r>
              <a:rPr lang="ar-SA" dirty="0" smtClean="0"/>
              <a:t> </a:t>
            </a:r>
            <a:r>
              <a:rPr lang="ar-SA" dirty="0" err="1" smtClean="0"/>
              <a:t>الثانويه</a:t>
            </a:r>
            <a:endParaRPr lang="ar-SA" dirty="0" smtClean="0"/>
          </a:p>
          <a:p>
            <a:r>
              <a:rPr lang="ar-SA" dirty="0" smtClean="0"/>
              <a:t>الاطفال في </a:t>
            </a:r>
            <a:r>
              <a:rPr lang="ar-SA" dirty="0" err="1" smtClean="0"/>
              <a:t>المشفى</a:t>
            </a:r>
            <a:endParaRPr lang="ar-SA" dirty="0" smtClean="0"/>
          </a:p>
          <a:p>
            <a:r>
              <a:rPr lang="ar-SA" dirty="0" smtClean="0"/>
              <a:t>الالم عند الطفل</a:t>
            </a:r>
          </a:p>
          <a:p>
            <a:r>
              <a:rPr lang="ar-SA" dirty="0" smtClean="0"/>
              <a:t>وصف </a:t>
            </a:r>
            <a:r>
              <a:rPr lang="ar-SA" dirty="0" err="1" smtClean="0"/>
              <a:t>الادويه</a:t>
            </a:r>
            <a:r>
              <a:rPr lang="ar-SA" dirty="0" smtClean="0"/>
              <a:t> </a:t>
            </a:r>
            <a:r>
              <a:rPr lang="ar-SA" dirty="0" err="1" smtClean="0"/>
              <a:t>للاطفال</a:t>
            </a:r>
            <a:endParaRPr lang="ar-SA" dirty="0" smtClean="0"/>
          </a:p>
          <a:p>
            <a:r>
              <a:rPr lang="ar-SA" dirty="0" smtClean="0"/>
              <a:t>التواصل مع المشكلات </a:t>
            </a:r>
            <a:r>
              <a:rPr lang="ar-SA" dirty="0" err="1" smtClean="0"/>
              <a:t>المهمه</a:t>
            </a:r>
            <a:endParaRPr lang="ar-SA" dirty="0" smtClean="0"/>
          </a:p>
          <a:p>
            <a:r>
              <a:rPr lang="ar-SA" dirty="0" err="1" smtClean="0"/>
              <a:t>الرعايه</a:t>
            </a:r>
            <a:r>
              <a:rPr lang="ar-SA" dirty="0" smtClean="0"/>
              <a:t> الملطفه </a:t>
            </a:r>
            <a:r>
              <a:rPr lang="ar-SA" dirty="0" err="1" smtClean="0"/>
              <a:t>والرعايه</a:t>
            </a:r>
            <a:r>
              <a:rPr lang="ar-SA" dirty="0" smtClean="0"/>
              <a:t> نهاية الحياة</a:t>
            </a:r>
          </a:p>
          <a:p>
            <a:r>
              <a:rPr lang="ar-SA" dirty="0" smtClean="0"/>
              <a:t>الاخلاقيات</a:t>
            </a:r>
          </a:p>
          <a:p>
            <a:r>
              <a:rPr lang="ar-SA" dirty="0" smtClean="0"/>
              <a:t>طب الاطفال المسند بالدليل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6601-3EDD-4CC4-8708-5EBBDADF7442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u="sng" dirty="0" smtClean="0">
                <a:solidFill>
                  <a:srgbClr val="FF0000"/>
                </a:solidFill>
              </a:rPr>
              <a:t>كيف يرغب الوالدين </a:t>
            </a:r>
            <a:r>
              <a:rPr lang="ar-SA" b="1" u="sng" dirty="0" err="1" smtClean="0">
                <a:solidFill>
                  <a:srgbClr val="FF0000"/>
                </a:solidFill>
              </a:rPr>
              <a:t>باخبارهم</a:t>
            </a:r>
            <a:r>
              <a:rPr lang="ar-SA" b="1" u="sng" dirty="0" smtClean="0">
                <a:solidFill>
                  <a:srgbClr val="FF0000"/>
                </a:solidFill>
              </a:rPr>
              <a:t> عن مشكله </a:t>
            </a:r>
            <a:r>
              <a:rPr lang="ar-SA" b="1" u="sng" dirty="0" err="1" smtClean="0">
                <a:solidFill>
                  <a:srgbClr val="FF0000"/>
                </a:solidFill>
              </a:rPr>
              <a:t>مهمه</a:t>
            </a:r>
            <a:r>
              <a:rPr lang="ar-SA" b="1" u="sng" dirty="0" smtClean="0">
                <a:solidFill>
                  <a:srgbClr val="FF0000"/>
                </a:solidFill>
              </a:rPr>
              <a:t> </a:t>
            </a:r>
            <a:r>
              <a:rPr lang="ar-SA" b="1" u="sng" dirty="0" err="1" smtClean="0">
                <a:solidFill>
                  <a:srgbClr val="FF0000"/>
                </a:solidFill>
              </a:rPr>
              <a:t>وخطيره</a:t>
            </a:r>
            <a:r>
              <a:rPr lang="ar-SA" b="1" u="sng" dirty="0" smtClean="0">
                <a:solidFill>
                  <a:srgbClr val="FF0000"/>
                </a:solidFill>
              </a:rPr>
              <a:t> </a:t>
            </a:r>
            <a:r>
              <a:rPr lang="ar-SA" b="1" u="sng" dirty="0" err="1" smtClean="0">
                <a:solidFill>
                  <a:srgbClr val="FF0000"/>
                </a:solidFill>
              </a:rPr>
              <a:t>؟</a:t>
            </a:r>
            <a:endParaRPr lang="ar-SA" b="1" u="sng" dirty="0" smtClean="0">
              <a:solidFill>
                <a:srgbClr val="FF0000"/>
              </a:solidFill>
            </a:endParaRPr>
          </a:p>
          <a:p>
            <a:r>
              <a:rPr lang="ar-SA" b="1" u="sng" dirty="0" smtClean="0"/>
              <a:t>هناك </a:t>
            </a:r>
            <a:r>
              <a:rPr lang="ar-SA" b="1" u="sng" dirty="0" smtClean="0">
                <a:solidFill>
                  <a:srgbClr val="FF0000"/>
                </a:solidFill>
              </a:rPr>
              <a:t>ضوابط</a:t>
            </a:r>
            <a:r>
              <a:rPr lang="ar-SA" b="1" u="sng" dirty="0" smtClean="0"/>
              <a:t> </a:t>
            </a:r>
            <a:r>
              <a:rPr lang="ar-SA" b="1" u="sng" dirty="0" err="1" smtClean="0"/>
              <a:t>تتضمن :</a:t>
            </a:r>
            <a:endParaRPr lang="ar-SA" b="1" u="sng" dirty="0" smtClean="0"/>
          </a:p>
          <a:p>
            <a:r>
              <a:rPr lang="ar-SA" dirty="0" smtClean="0"/>
              <a:t>1- بسريه</a:t>
            </a:r>
          </a:p>
          <a:p>
            <a:r>
              <a:rPr lang="ar-SA" dirty="0" smtClean="0"/>
              <a:t>2- باستمرار وعلى نحو متواصل</a:t>
            </a:r>
          </a:p>
          <a:p>
            <a:r>
              <a:rPr lang="ar-SA" dirty="0" smtClean="0"/>
              <a:t>3- بدون عجله</a:t>
            </a:r>
          </a:p>
          <a:p>
            <a:r>
              <a:rPr lang="ar-SA" dirty="0" smtClean="0"/>
              <a:t>4- بحضور كلا الوالدين(أو صديق أو قريب) إن أمكن</a:t>
            </a:r>
          </a:p>
          <a:p>
            <a:r>
              <a:rPr lang="ar-SA" dirty="0" smtClean="0"/>
              <a:t>5- بوجود طبيب ذي خبره</a:t>
            </a:r>
          </a:p>
          <a:p>
            <a:r>
              <a:rPr lang="ar-SA" dirty="0" smtClean="0"/>
              <a:t>6- بحضور ممرضه أو مختص بالدعم </a:t>
            </a:r>
            <a:r>
              <a:rPr lang="ar-SA" dirty="0" err="1" smtClean="0"/>
              <a:t>الإجتماعي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5D53-AA08-4F5F-9440-D562F1DEB5F4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20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smtClean="0"/>
              <a:t>محاور المحاضره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err="1" smtClean="0">
                <a:solidFill>
                  <a:srgbClr val="FF0000"/>
                </a:solidFill>
              </a:rPr>
              <a:t>الرعايه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الاوليه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dirty="0" err="1" smtClean="0"/>
              <a:t>الرعايه</a:t>
            </a:r>
            <a:r>
              <a:rPr lang="ar-SA" dirty="0" smtClean="0"/>
              <a:t> </a:t>
            </a:r>
            <a:r>
              <a:rPr lang="ar-SA" dirty="0" err="1" smtClean="0"/>
              <a:t>الثانويه</a:t>
            </a:r>
            <a:endParaRPr lang="ar-SA" dirty="0" smtClean="0"/>
          </a:p>
          <a:p>
            <a:r>
              <a:rPr lang="ar-SA" dirty="0" smtClean="0"/>
              <a:t>الاطفال في </a:t>
            </a:r>
            <a:r>
              <a:rPr lang="ar-SA" dirty="0" err="1" smtClean="0"/>
              <a:t>المشفى</a:t>
            </a:r>
            <a:endParaRPr lang="ar-SA" dirty="0" smtClean="0"/>
          </a:p>
          <a:p>
            <a:r>
              <a:rPr lang="ar-SA" dirty="0" smtClean="0"/>
              <a:t>الالم عند الطفل</a:t>
            </a:r>
          </a:p>
          <a:p>
            <a:r>
              <a:rPr lang="ar-SA" dirty="0" smtClean="0"/>
              <a:t>وصف </a:t>
            </a:r>
            <a:r>
              <a:rPr lang="ar-SA" dirty="0" err="1" smtClean="0"/>
              <a:t>الادويه</a:t>
            </a:r>
            <a:r>
              <a:rPr lang="ar-SA" dirty="0" smtClean="0"/>
              <a:t> </a:t>
            </a:r>
            <a:r>
              <a:rPr lang="ar-SA" dirty="0" err="1" smtClean="0"/>
              <a:t>للاطفال</a:t>
            </a:r>
            <a:endParaRPr lang="ar-SA" dirty="0" smtClean="0"/>
          </a:p>
          <a:p>
            <a:r>
              <a:rPr lang="ar-SA" dirty="0" smtClean="0"/>
              <a:t>التواصل مع المشكلات </a:t>
            </a:r>
            <a:r>
              <a:rPr lang="ar-SA" dirty="0" err="1" smtClean="0"/>
              <a:t>المهمه</a:t>
            </a:r>
            <a:endParaRPr lang="ar-SA" dirty="0" smtClean="0"/>
          </a:p>
          <a:p>
            <a:r>
              <a:rPr lang="ar-SA" b="1" dirty="0" err="1" smtClean="0">
                <a:solidFill>
                  <a:srgbClr val="FF0000"/>
                </a:solidFill>
              </a:rPr>
              <a:t>الرعايه</a:t>
            </a:r>
            <a:r>
              <a:rPr lang="ar-SA" b="1" dirty="0" smtClean="0">
                <a:solidFill>
                  <a:srgbClr val="FF0000"/>
                </a:solidFill>
              </a:rPr>
              <a:t> الملطفه </a:t>
            </a:r>
            <a:r>
              <a:rPr lang="ar-SA" b="1" dirty="0" err="1" smtClean="0">
                <a:solidFill>
                  <a:srgbClr val="FF0000"/>
                </a:solidFill>
              </a:rPr>
              <a:t>والرعايه</a:t>
            </a:r>
            <a:r>
              <a:rPr lang="ar-SA" b="1" dirty="0" smtClean="0">
                <a:solidFill>
                  <a:srgbClr val="FF0000"/>
                </a:solidFill>
              </a:rPr>
              <a:t> نهاية الحياة</a:t>
            </a:r>
          </a:p>
          <a:p>
            <a:r>
              <a:rPr lang="ar-SA" dirty="0" smtClean="0"/>
              <a:t>الاخلاقيات</a:t>
            </a:r>
          </a:p>
          <a:p>
            <a:r>
              <a:rPr lang="ar-SA" dirty="0" smtClean="0"/>
              <a:t>طب الاطفال المسند بالدليل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E618-3A46-4D8D-A2F6-F372F8CD6975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21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ar-SA" dirty="0" err="1" smtClean="0"/>
              <a:t>الرعايه</a:t>
            </a:r>
            <a:r>
              <a:rPr lang="ar-SA" dirty="0" smtClean="0"/>
              <a:t> الملطفه </a:t>
            </a:r>
            <a:r>
              <a:rPr lang="ar-SA" dirty="0" err="1" smtClean="0"/>
              <a:t>والرعايه</a:t>
            </a:r>
            <a:r>
              <a:rPr lang="ar-SA" dirty="0" smtClean="0"/>
              <a:t> في نهاية الحياة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تبدأ من لحظة تشخيص المرض المحدد للحياة</a:t>
            </a:r>
          </a:p>
          <a:p>
            <a:r>
              <a:rPr lang="ar-SA" dirty="0" smtClean="0"/>
              <a:t>تستمر عدة سنوات</a:t>
            </a:r>
          </a:p>
          <a:p>
            <a:r>
              <a:rPr lang="ar-SA" dirty="0" smtClean="0"/>
              <a:t>تشمل </a:t>
            </a:r>
            <a:r>
              <a:rPr lang="ar-S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تدبير الألم والأعراض </a:t>
            </a:r>
            <a:r>
              <a:rPr lang="ar-SA" dirty="0" smtClean="0"/>
              <a:t>عند الطفل والدعم النفسي والاجتماعي للطفل وأسرته اضافة للاهتمام </a:t>
            </a:r>
            <a:r>
              <a:rPr lang="ar-SA" dirty="0" err="1" smtClean="0"/>
              <a:t>بالحتياجات</a:t>
            </a:r>
            <a:r>
              <a:rPr lang="ar-SA" dirty="0" smtClean="0"/>
              <a:t> العمليه </a:t>
            </a:r>
            <a:r>
              <a:rPr lang="ar-SA" dirty="0" err="1" smtClean="0"/>
              <a:t>والرعايه</a:t>
            </a:r>
            <a:r>
              <a:rPr lang="ar-SA" dirty="0" smtClean="0"/>
              <a:t> الروحيه</a:t>
            </a:r>
          </a:p>
          <a:p>
            <a:r>
              <a:rPr lang="ar-SA" dirty="0" smtClean="0"/>
              <a:t>يجب ان تشارك الأسره في رعاية الطفل في نهاية حياته</a:t>
            </a:r>
          </a:p>
          <a:p>
            <a:r>
              <a:rPr lang="ar-SA" dirty="0" smtClean="0"/>
              <a:t>يجب رعاية </a:t>
            </a:r>
            <a:r>
              <a:rPr lang="ar-S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الطاقم الصحي </a:t>
            </a:r>
            <a:r>
              <a:rPr lang="ar-SA" dirty="0" smtClean="0"/>
              <a:t>بعد الوفاة حيث يشعرون بالحزن والفشل خاصة اذا حدث الموت فجأة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50B-06F9-407A-85EA-F1B80170474B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22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smtClean="0"/>
              <a:t>محاور المحاضره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err="1" smtClean="0">
                <a:solidFill>
                  <a:srgbClr val="FF0000"/>
                </a:solidFill>
              </a:rPr>
              <a:t>الرعايه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الاوليه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dirty="0" err="1" smtClean="0"/>
              <a:t>الرعايه</a:t>
            </a:r>
            <a:r>
              <a:rPr lang="ar-SA" dirty="0" smtClean="0"/>
              <a:t> </a:t>
            </a:r>
            <a:r>
              <a:rPr lang="ar-SA" dirty="0" err="1" smtClean="0"/>
              <a:t>الثانويه</a:t>
            </a:r>
            <a:endParaRPr lang="ar-SA" dirty="0" smtClean="0"/>
          </a:p>
          <a:p>
            <a:r>
              <a:rPr lang="ar-SA" dirty="0" smtClean="0"/>
              <a:t>الاطفال في </a:t>
            </a:r>
            <a:r>
              <a:rPr lang="ar-SA" dirty="0" err="1" smtClean="0"/>
              <a:t>المشفى</a:t>
            </a:r>
            <a:endParaRPr lang="ar-SA" dirty="0" smtClean="0"/>
          </a:p>
          <a:p>
            <a:r>
              <a:rPr lang="ar-SA" dirty="0" smtClean="0"/>
              <a:t>الالم عند الطفل</a:t>
            </a:r>
          </a:p>
          <a:p>
            <a:r>
              <a:rPr lang="ar-SA" dirty="0" smtClean="0"/>
              <a:t>وصف </a:t>
            </a:r>
            <a:r>
              <a:rPr lang="ar-SA" dirty="0" err="1" smtClean="0"/>
              <a:t>الادويه</a:t>
            </a:r>
            <a:r>
              <a:rPr lang="ar-SA" dirty="0" smtClean="0"/>
              <a:t> </a:t>
            </a:r>
            <a:r>
              <a:rPr lang="ar-SA" dirty="0" err="1" smtClean="0"/>
              <a:t>للاطفال</a:t>
            </a:r>
            <a:endParaRPr lang="ar-SA" dirty="0" smtClean="0"/>
          </a:p>
          <a:p>
            <a:r>
              <a:rPr lang="ar-SA" dirty="0" smtClean="0"/>
              <a:t>التواصل مع المشكلات </a:t>
            </a:r>
            <a:r>
              <a:rPr lang="ar-SA" dirty="0" err="1" smtClean="0"/>
              <a:t>المهمه</a:t>
            </a:r>
            <a:endParaRPr lang="ar-SA" dirty="0" smtClean="0"/>
          </a:p>
          <a:p>
            <a:r>
              <a:rPr lang="ar-SA" dirty="0" err="1" smtClean="0"/>
              <a:t>الرعايه</a:t>
            </a:r>
            <a:r>
              <a:rPr lang="ar-SA" dirty="0" smtClean="0"/>
              <a:t> الملطفه </a:t>
            </a:r>
            <a:r>
              <a:rPr lang="ar-SA" dirty="0" err="1" smtClean="0"/>
              <a:t>والرعايه</a:t>
            </a:r>
            <a:r>
              <a:rPr lang="ar-SA" dirty="0" smtClean="0"/>
              <a:t> نهاية الحياة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الاخلاقيات</a:t>
            </a:r>
          </a:p>
          <a:p>
            <a:r>
              <a:rPr lang="ar-SA" dirty="0" smtClean="0"/>
              <a:t>طب الاطفال المسند بالدليل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1874-83F0-4ED3-B476-173C274D1D04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23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ar-SA" dirty="0" smtClean="0"/>
              <a:t>الأخلاقيات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dirty="0" smtClean="0"/>
              <a:t>من المهم تبرير القرارات </a:t>
            </a:r>
            <a:r>
              <a:rPr lang="ar-SA" dirty="0" err="1" smtClean="0"/>
              <a:t>الخاصه</a:t>
            </a:r>
            <a:r>
              <a:rPr lang="ar-SA" dirty="0" smtClean="0"/>
              <a:t> </a:t>
            </a:r>
            <a:r>
              <a:rPr lang="ar-SA" dirty="0" err="1" smtClean="0"/>
              <a:t>بالإستقصاءات</a:t>
            </a:r>
            <a:r>
              <a:rPr lang="ar-SA" dirty="0" smtClean="0"/>
              <a:t> أو المعالجة</a:t>
            </a:r>
          </a:p>
          <a:p>
            <a:r>
              <a:rPr lang="ar-SA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مبادئ الأخلاقيات </a:t>
            </a:r>
            <a:r>
              <a:rPr lang="ar-SA" b="1" u="sng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الطبيه:</a:t>
            </a:r>
            <a:endParaRPr lang="ar-SA" b="1" u="sng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ar-SA" dirty="0" smtClean="0"/>
              <a:t>1- </a:t>
            </a:r>
            <a:r>
              <a:rPr lang="ar-S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عدم الحاق </a:t>
            </a:r>
            <a:r>
              <a:rPr lang="ar-SA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الضرر </a:t>
            </a:r>
            <a:r>
              <a:rPr lang="ar-SA" dirty="0" smtClean="0"/>
              <a:t>:سواء نفسي أو مادي </a:t>
            </a:r>
          </a:p>
          <a:p>
            <a:r>
              <a:rPr lang="ar-SA" dirty="0" smtClean="0"/>
              <a:t>2- </a:t>
            </a:r>
            <a:r>
              <a:rPr lang="ar-S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الإحسان</a:t>
            </a:r>
            <a:r>
              <a:rPr lang="ar-SA" dirty="0" smtClean="0"/>
              <a:t>:هو </a:t>
            </a:r>
            <a:r>
              <a:rPr lang="ar-SA" dirty="0" err="1" smtClean="0"/>
              <a:t>الإلتزام</a:t>
            </a:r>
            <a:r>
              <a:rPr lang="ar-SA" dirty="0" smtClean="0"/>
              <a:t> الإيجابي بفعل الخير</a:t>
            </a:r>
          </a:p>
          <a:p>
            <a:r>
              <a:rPr lang="ar-SA" dirty="0" smtClean="0"/>
              <a:t>3- </a:t>
            </a:r>
            <a:r>
              <a:rPr lang="ar-SA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العداله</a:t>
            </a:r>
            <a:r>
              <a:rPr lang="ar-S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: </a:t>
            </a:r>
            <a:r>
              <a:rPr lang="ar-SA" dirty="0" smtClean="0"/>
              <a:t>انصاف الجميع </a:t>
            </a:r>
            <a:r>
              <a:rPr lang="ar-SA" dirty="0" err="1" smtClean="0"/>
              <a:t>والمساواه</a:t>
            </a:r>
            <a:r>
              <a:rPr lang="ar-SA" dirty="0" smtClean="0"/>
              <a:t> في </a:t>
            </a:r>
            <a:r>
              <a:rPr lang="ar-SA" dirty="0" err="1" smtClean="0"/>
              <a:t>الرعايه</a:t>
            </a:r>
            <a:r>
              <a:rPr lang="ar-SA" dirty="0" smtClean="0"/>
              <a:t> ونوعيتها</a:t>
            </a:r>
          </a:p>
          <a:p>
            <a:r>
              <a:rPr lang="ar-SA" smtClean="0"/>
              <a:t>4- </a:t>
            </a:r>
            <a:r>
              <a:rPr lang="ar-SA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احترام </a:t>
            </a:r>
            <a:r>
              <a:rPr lang="ar-S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استقلالية القرار الذاتي</a:t>
            </a:r>
            <a:r>
              <a:rPr lang="ar-SA" dirty="0" smtClean="0"/>
              <a:t>: احترام الحقوق </a:t>
            </a:r>
            <a:r>
              <a:rPr lang="ar-SA" dirty="0" err="1" smtClean="0"/>
              <a:t>الفرديه</a:t>
            </a:r>
            <a:r>
              <a:rPr lang="ar-SA" dirty="0" smtClean="0"/>
              <a:t> </a:t>
            </a:r>
            <a:r>
              <a:rPr lang="ar-SA" dirty="0" err="1" smtClean="0"/>
              <a:t>والشخصيه</a:t>
            </a:r>
            <a:r>
              <a:rPr lang="ar-SA" dirty="0" smtClean="0"/>
              <a:t> في اتخاذ القرارات </a:t>
            </a:r>
            <a:r>
              <a:rPr lang="ar-SA" dirty="0" err="1" smtClean="0"/>
              <a:t>المناسبه</a:t>
            </a:r>
            <a:r>
              <a:rPr lang="ar-SA" dirty="0" smtClean="0"/>
              <a:t> </a:t>
            </a:r>
            <a:r>
              <a:rPr lang="ar-SA" dirty="0" err="1" smtClean="0"/>
              <a:t>الخاصه</a:t>
            </a:r>
            <a:r>
              <a:rPr lang="ar-SA" dirty="0" smtClean="0"/>
              <a:t> بالأفراد وفقا لقدراتهم</a:t>
            </a:r>
          </a:p>
          <a:p>
            <a:r>
              <a:rPr lang="ar-S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5-إخبار </a:t>
            </a:r>
            <a:r>
              <a:rPr lang="ar-SA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الحقيقه</a:t>
            </a:r>
            <a:r>
              <a:rPr lang="ar-S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ar-SA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والسريه</a:t>
            </a:r>
            <a:r>
              <a:rPr lang="ar-S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ar-SA" dirty="0" smtClean="0"/>
              <a:t>:تدعم </a:t>
            </a:r>
            <a:r>
              <a:rPr lang="ar-SA" dirty="0" err="1" smtClean="0"/>
              <a:t>الثقه</a:t>
            </a:r>
            <a:r>
              <a:rPr lang="ar-SA" dirty="0" smtClean="0"/>
              <a:t> بين المريض والطبيب ولهم واجب السريه مثل الكهول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E0F1-D3E8-42BB-8965-C445C77C6543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24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6- </a:t>
            </a:r>
            <a:r>
              <a:rPr lang="ar-SA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الواجب</a:t>
            </a:r>
            <a:r>
              <a:rPr lang="ar-SA" dirty="0" err="1" smtClean="0"/>
              <a:t> </a:t>
            </a:r>
            <a:r>
              <a:rPr lang="ar-SA" dirty="0" smtClean="0"/>
              <a:t>:الالتزام الأخلاقي بالعمل بغض النظر عن العواقب وفقا للقوانين </a:t>
            </a:r>
            <a:r>
              <a:rPr lang="ar-SA" dirty="0" err="1" smtClean="0"/>
              <a:t>الاخلاقيه</a:t>
            </a:r>
            <a:r>
              <a:rPr lang="ar-SA" dirty="0" smtClean="0"/>
              <a:t> العالميه</a:t>
            </a:r>
          </a:p>
          <a:p>
            <a:r>
              <a:rPr lang="ar-SA" dirty="0" smtClean="0"/>
              <a:t>7- </a:t>
            </a:r>
            <a:r>
              <a:rPr lang="ar-SA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الفائده</a:t>
            </a:r>
            <a:r>
              <a:rPr lang="ar-SA" dirty="0" smtClean="0"/>
              <a:t> :الالتزام بالقيام بأقصى ما يمكن من عمل الخير لأكبر عدد ممكن</a:t>
            </a:r>
          </a:p>
          <a:p>
            <a:r>
              <a:rPr lang="ar-SA" dirty="0" smtClean="0"/>
              <a:t>8- </a:t>
            </a:r>
            <a:r>
              <a:rPr lang="ar-SA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الحقوق</a:t>
            </a:r>
            <a:r>
              <a:rPr lang="ar-SA" dirty="0" err="1" smtClean="0"/>
              <a:t> </a:t>
            </a:r>
            <a:r>
              <a:rPr lang="ar-SA" dirty="0" smtClean="0"/>
              <a:t>:مطالبات مبرره أخلاقيا مثلا: الحق بالحياة- الحق في الاحترام والتعليم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95441-DA50-41ED-BFCA-FEEBA0E57F5C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25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smtClean="0"/>
              <a:t>محاور المحاضره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err="1" smtClean="0">
                <a:solidFill>
                  <a:srgbClr val="FF0000"/>
                </a:solidFill>
              </a:rPr>
              <a:t>الرعايه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الاوليه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dirty="0" err="1" smtClean="0"/>
              <a:t>الرعايه</a:t>
            </a:r>
            <a:r>
              <a:rPr lang="ar-SA" dirty="0" smtClean="0"/>
              <a:t> </a:t>
            </a:r>
            <a:r>
              <a:rPr lang="ar-SA" dirty="0" err="1" smtClean="0"/>
              <a:t>الثانويه</a:t>
            </a:r>
            <a:endParaRPr lang="ar-SA" dirty="0" smtClean="0"/>
          </a:p>
          <a:p>
            <a:r>
              <a:rPr lang="ar-SA" dirty="0" smtClean="0"/>
              <a:t>الاطفال في </a:t>
            </a:r>
            <a:r>
              <a:rPr lang="ar-SA" dirty="0" err="1" smtClean="0"/>
              <a:t>المشفى</a:t>
            </a:r>
            <a:endParaRPr lang="ar-SA" dirty="0" smtClean="0"/>
          </a:p>
          <a:p>
            <a:r>
              <a:rPr lang="ar-SA" dirty="0" smtClean="0"/>
              <a:t>الالم عند الطفل</a:t>
            </a:r>
          </a:p>
          <a:p>
            <a:r>
              <a:rPr lang="ar-SA" dirty="0" smtClean="0"/>
              <a:t>وصف </a:t>
            </a:r>
            <a:r>
              <a:rPr lang="ar-SA" dirty="0" err="1" smtClean="0"/>
              <a:t>الادويه</a:t>
            </a:r>
            <a:r>
              <a:rPr lang="ar-SA" dirty="0" smtClean="0"/>
              <a:t> </a:t>
            </a:r>
            <a:r>
              <a:rPr lang="ar-SA" dirty="0" err="1" smtClean="0"/>
              <a:t>للاطفال</a:t>
            </a:r>
            <a:endParaRPr lang="ar-SA" dirty="0" smtClean="0"/>
          </a:p>
          <a:p>
            <a:r>
              <a:rPr lang="ar-SA" dirty="0" smtClean="0"/>
              <a:t>التواصل مع المشكلات </a:t>
            </a:r>
            <a:r>
              <a:rPr lang="ar-SA" dirty="0" err="1" smtClean="0"/>
              <a:t>المهمه</a:t>
            </a:r>
            <a:endParaRPr lang="ar-SA" dirty="0" smtClean="0"/>
          </a:p>
          <a:p>
            <a:r>
              <a:rPr lang="ar-SA" dirty="0" err="1" smtClean="0"/>
              <a:t>الرعايه</a:t>
            </a:r>
            <a:r>
              <a:rPr lang="ar-SA" dirty="0" smtClean="0"/>
              <a:t> الملطفه </a:t>
            </a:r>
            <a:r>
              <a:rPr lang="ar-SA" dirty="0" err="1" smtClean="0"/>
              <a:t>والرعايه</a:t>
            </a:r>
            <a:r>
              <a:rPr lang="ar-SA" dirty="0" smtClean="0"/>
              <a:t> نهاية الحياة</a:t>
            </a:r>
          </a:p>
          <a:p>
            <a:r>
              <a:rPr lang="ar-SA" dirty="0" smtClean="0"/>
              <a:t>الاخلاقيات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طب الاطفال المسند بالدليل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5BA-8C7E-427F-93C0-3CD79D5E1F76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26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ar-SA" dirty="0" smtClean="0"/>
              <a:t>طب الأطفال المسند بالدليل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يؤمن مقاربه منهجيه تمكن </a:t>
            </a:r>
            <a:r>
              <a:rPr lang="ar-SA" dirty="0" err="1" smtClean="0"/>
              <a:t>السريريين</a:t>
            </a:r>
            <a:r>
              <a:rPr lang="ar-SA" dirty="0" smtClean="0"/>
              <a:t> من استعمال أفضل </a:t>
            </a:r>
            <a:r>
              <a:rPr lang="ar-SA" dirty="0" err="1" smtClean="0"/>
              <a:t>الأدله</a:t>
            </a:r>
            <a:r>
              <a:rPr lang="ar-SA" dirty="0" smtClean="0"/>
              <a:t> </a:t>
            </a:r>
            <a:r>
              <a:rPr lang="ar-SA" dirty="0" err="1" smtClean="0"/>
              <a:t>المتوافره</a:t>
            </a:r>
            <a:r>
              <a:rPr lang="ar-SA" dirty="0" smtClean="0"/>
              <a:t> عادة من البحث لمساعدتهم في حل مشكلاتهم السريريه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C34D-89D8-40E3-9C8B-1739A573559F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27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SA" dirty="0" smtClean="0"/>
              <a:t>كيف نطبق الطب المسند بالدليل على المشكلات السريريه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SA" dirty="0" smtClean="0"/>
              <a:t>1- </a:t>
            </a:r>
            <a:r>
              <a:rPr lang="ar-SA" b="1" dirty="0" smtClean="0">
                <a:solidFill>
                  <a:srgbClr val="FF0000"/>
                </a:solidFill>
              </a:rPr>
              <a:t>القيام </a:t>
            </a:r>
            <a:r>
              <a:rPr lang="ar-SA" b="1" dirty="0" err="1" smtClean="0">
                <a:solidFill>
                  <a:srgbClr val="FF0000"/>
                </a:solidFill>
              </a:rPr>
              <a:t>بتأطير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السؤال </a:t>
            </a:r>
            <a:r>
              <a:rPr lang="ar-SA" dirty="0" smtClean="0"/>
              <a:t>:بثلاث </a:t>
            </a:r>
            <a:r>
              <a:rPr lang="ar-SA" dirty="0" err="1" smtClean="0"/>
              <a:t>مكونات </a:t>
            </a:r>
            <a:r>
              <a:rPr lang="ar-SA" dirty="0" smtClean="0"/>
              <a:t>:</a:t>
            </a:r>
            <a:r>
              <a:rPr lang="ar-SA" b="1" u="sng" dirty="0" smtClean="0">
                <a:solidFill>
                  <a:srgbClr val="00B050"/>
                </a:solidFill>
              </a:rPr>
              <a:t>المداخله </a:t>
            </a:r>
            <a:r>
              <a:rPr lang="ar-SA" b="1" u="sng" dirty="0" err="1" smtClean="0">
                <a:solidFill>
                  <a:srgbClr val="00B050"/>
                </a:solidFill>
              </a:rPr>
              <a:t>الطبيه</a:t>
            </a:r>
            <a:r>
              <a:rPr lang="ar-SA" b="1" u="sng" dirty="0" smtClean="0">
                <a:solidFill>
                  <a:srgbClr val="00B050"/>
                </a:solidFill>
              </a:rPr>
              <a:t> </a:t>
            </a:r>
            <a:r>
              <a:rPr lang="ar-SA" dirty="0" smtClean="0"/>
              <a:t>:مثلا إعطاء الصادات </a:t>
            </a:r>
            <a:r>
              <a:rPr lang="ar-SA" dirty="0" err="1" smtClean="0"/>
              <a:t>الحيويه</a:t>
            </a:r>
            <a:r>
              <a:rPr lang="ar-SA" dirty="0" smtClean="0"/>
              <a:t> مقارنه بعدم إعطائها في التهاب الأذن الوسطى,</a:t>
            </a:r>
            <a:r>
              <a:rPr lang="ar-SA" b="1" dirty="0" smtClean="0">
                <a:solidFill>
                  <a:srgbClr val="00B050"/>
                </a:solidFill>
              </a:rPr>
              <a:t>مجموعة </a:t>
            </a:r>
            <a:r>
              <a:rPr lang="ar-SA" b="1" dirty="0" err="1" smtClean="0">
                <a:solidFill>
                  <a:srgbClr val="00B050"/>
                </a:solidFill>
              </a:rPr>
              <a:t>المرضى </a:t>
            </a:r>
            <a:r>
              <a:rPr lang="ar-SA" dirty="0" smtClean="0"/>
              <a:t>:مجموعه مماثله لمريضك(أطفال مصابون </a:t>
            </a:r>
            <a:r>
              <a:rPr lang="ar-SA" dirty="0" err="1" smtClean="0"/>
              <a:t>بإلتهاب</a:t>
            </a:r>
            <a:r>
              <a:rPr lang="ar-SA" dirty="0" smtClean="0"/>
              <a:t> أذن وسطى</a:t>
            </a:r>
            <a:r>
              <a:rPr lang="ar-SA" dirty="0" err="1" smtClean="0"/>
              <a:t>) </a:t>
            </a:r>
            <a:r>
              <a:rPr lang="ar-SA" dirty="0" smtClean="0"/>
              <a:t>,</a:t>
            </a:r>
            <a:r>
              <a:rPr lang="ar-SA" b="1" dirty="0" err="1" smtClean="0">
                <a:solidFill>
                  <a:srgbClr val="00B050"/>
                </a:solidFill>
              </a:rPr>
              <a:t>النتيجه</a:t>
            </a:r>
            <a:r>
              <a:rPr lang="ar-SA" b="1" dirty="0" smtClean="0">
                <a:solidFill>
                  <a:srgbClr val="00B050"/>
                </a:solidFill>
              </a:rPr>
              <a:t> </a:t>
            </a:r>
            <a:r>
              <a:rPr lang="ar-SA" b="1" dirty="0" err="1" smtClean="0">
                <a:solidFill>
                  <a:srgbClr val="00B050"/>
                </a:solidFill>
              </a:rPr>
              <a:t>السريريه </a:t>
            </a:r>
            <a:r>
              <a:rPr lang="ar-SA" dirty="0" smtClean="0"/>
              <a:t>:جيده أم </a:t>
            </a:r>
            <a:r>
              <a:rPr lang="ar-SA" dirty="0" err="1" smtClean="0"/>
              <a:t>سيئه</a:t>
            </a:r>
            <a:r>
              <a:rPr lang="ar-SA" dirty="0" smtClean="0"/>
              <a:t>(ألم, فقدان سمع,تأثيرات الدواء الجانبيه</a:t>
            </a:r>
            <a:r>
              <a:rPr lang="ar-SA" dirty="0" err="1" smtClean="0"/>
              <a:t>)</a:t>
            </a:r>
            <a:endParaRPr lang="ar-SA" dirty="0" smtClean="0"/>
          </a:p>
          <a:p>
            <a:r>
              <a:rPr lang="ar-SA" dirty="0" smtClean="0"/>
              <a:t>2- </a:t>
            </a:r>
            <a:r>
              <a:rPr lang="ar-SA" b="1" dirty="0" smtClean="0">
                <a:solidFill>
                  <a:srgbClr val="FF0000"/>
                </a:solidFill>
              </a:rPr>
              <a:t>ابحث عن الدليل: </a:t>
            </a:r>
            <a:r>
              <a:rPr lang="ar-SA" dirty="0" smtClean="0"/>
              <a:t>ابحث في الأدب الطبي(مكتبة كوكرين </a:t>
            </a:r>
            <a:r>
              <a:rPr lang="en-US" dirty="0" err="1" smtClean="0"/>
              <a:t>cochran</a:t>
            </a:r>
            <a:r>
              <a:rPr lang="en-US" dirty="0" smtClean="0"/>
              <a:t> library-</a:t>
            </a:r>
            <a:r>
              <a:rPr lang="en-US" dirty="0" err="1" smtClean="0"/>
              <a:t>medline</a:t>
            </a:r>
            <a:endParaRPr lang="en-US" dirty="0" smtClean="0"/>
          </a:p>
          <a:p>
            <a:r>
              <a:rPr lang="ar-SA" dirty="0" smtClean="0"/>
              <a:t>3-</a:t>
            </a:r>
            <a:r>
              <a:rPr lang="ar-SA" b="1" dirty="0" smtClean="0">
                <a:solidFill>
                  <a:srgbClr val="FF0000"/>
                </a:solidFill>
              </a:rPr>
              <a:t> قيم </a:t>
            </a:r>
            <a:r>
              <a:rPr lang="ar-SA" b="1" dirty="0" err="1" smtClean="0">
                <a:solidFill>
                  <a:srgbClr val="FF0000"/>
                </a:solidFill>
              </a:rPr>
              <a:t>الدليل </a:t>
            </a:r>
            <a:r>
              <a:rPr lang="ar-SA" dirty="0" smtClean="0"/>
              <a:t>:قيم سريان مفعول الدليل(القرب من </a:t>
            </a:r>
            <a:r>
              <a:rPr lang="ar-SA" dirty="0" err="1" smtClean="0"/>
              <a:t>الحقيقه</a:t>
            </a:r>
            <a:r>
              <a:rPr lang="ar-SA" dirty="0" smtClean="0"/>
              <a:t>) وفائدته(صلته بمريضك</a:t>
            </a:r>
            <a:r>
              <a:rPr lang="ar-SA" dirty="0" err="1" smtClean="0"/>
              <a:t>)</a:t>
            </a:r>
            <a:endParaRPr lang="ar-SA" dirty="0" smtClean="0"/>
          </a:p>
          <a:p>
            <a:r>
              <a:rPr lang="ar-SA" dirty="0" smtClean="0"/>
              <a:t>4- </a:t>
            </a:r>
            <a:r>
              <a:rPr lang="ar-SA" b="1" dirty="0" smtClean="0">
                <a:solidFill>
                  <a:srgbClr val="FF0000"/>
                </a:solidFill>
              </a:rPr>
              <a:t>اتخذ </a:t>
            </a:r>
            <a:r>
              <a:rPr lang="ar-SA" b="1" dirty="0" err="1" smtClean="0">
                <a:solidFill>
                  <a:srgbClr val="FF0000"/>
                </a:solidFill>
              </a:rPr>
              <a:t>القرار </a:t>
            </a:r>
            <a:r>
              <a:rPr lang="ar-SA" dirty="0" smtClean="0"/>
              <a:t>:بعد اجراء محاكمه حول صحة الدليل وصلته بالمريض واحتمال النتائج </a:t>
            </a:r>
            <a:r>
              <a:rPr lang="ar-SA" dirty="0" err="1" smtClean="0"/>
              <a:t>المختلفه</a:t>
            </a:r>
            <a:r>
              <a:rPr lang="ar-SA" dirty="0" smtClean="0"/>
              <a:t>,ويتأثر اتخاذ القرار بما هو ممكن في المؤسسه</a:t>
            </a:r>
          </a:p>
          <a:p>
            <a:r>
              <a:rPr lang="ar-SA" dirty="0" smtClean="0"/>
              <a:t>5- </a:t>
            </a:r>
            <a:r>
              <a:rPr lang="ar-SA" b="1" dirty="0" smtClean="0">
                <a:solidFill>
                  <a:srgbClr val="FF0000"/>
                </a:solidFill>
              </a:rPr>
              <a:t>قيم أداءك: </a:t>
            </a:r>
            <a:r>
              <a:rPr lang="ar-SA" dirty="0" smtClean="0"/>
              <a:t>بقياس الآثار الأوسع نطاقا للتطبيق على </a:t>
            </a:r>
            <a:r>
              <a:rPr lang="ar-SA" dirty="0" err="1" smtClean="0"/>
              <a:t>الرعايه</a:t>
            </a:r>
            <a:r>
              <a:rPr lang="ar-SA" dirty="0" smtClean="0"/>
              <a:t> </a:t>
            </a:r>
            <a:r>
              <a:rPr lang="ar-SA" dirty="0" err="1" smtClean="0"/>
              <a:t>الصحيه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DE79-E9BF-4FD2-900F-632BDDF93080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28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يسمح الطب المسند بالدليل للأطباء السريرين ان يكونوا على بينه باحتمالات النتائج </a:t>
            </a:r>
            <a:r>
              <a:rPr lang="ar-SA" dirty="0" err="1" smtClean="0"/>
              <a:t>المهمه</a:t>
            </a:r>
            <a:r>
              <a:rPr lang="ar-SA" dirty="0" smtClean="0"/>
              <a:t> للمرض أو خطورته</a:t>
            </a:r>
          </a:p>
          <a:p>
            <a:r>
              <a:rPr lang="ar-SA" dirty="0" smtClean="0"/>
              <a:t>مثلا انذار طفل لديه اختلاج </a:t>
            </a:r>
            <a:r>
              <a:rPr lang="ar-SA" dirty="0" err="1" smtClean="0"/>
              <a:t>حروري</a:t>
            </a:r>
            <a:r>
              <a:rPr lang="ar-SA" dirty="0" smtClean="0"/>
              <a:t> للتطور لصرع 1% يجب التصريح </a:t>
            </a:r>
            <a:r>
              <a:rPr lang="ar-SA" dirty="0" err="1" smtClean="0"/>
              <a:t>للاهل</a:t>
            </a:r>
            <a:r>
              <a:rPr lang="ar-SA" dirty="0" smtClean="0"/>
              <a:t> </a:t>
            </a:r>
            <a:r>
              <a:rPr lang="ar-SA" dirty="0" err="1" smtClean="0"/>
              <a:t>بذلك..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B184-5E63-4EAD-A26C-F8BEE6AE321D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29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err="1" smtClean="0"/>
              <a:t>الرعايه</a:t>
            </a:r>
            <a:r>
              <a:rPr lang="ar-SA" dirty="0" smtClean="0"/>
              <a:t> </a:t>
            </a:r>
            <a:r>
              <a:rPr lang="ar-SA" dirty="0" err="1" smtClean="0"/>
              <a:t>الاوليه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dirty="0" smtClean="0"/>
              <a:t>غالبية امراض الاطفال الحاده </a:t>
            </a:r>
            <a:r>
              <a:rPr lang="ar-SA" b="1" dirty="0" err="1" smtClean="0">
                <a:solidFill>
                  <a:srgbClr val="FF0000"/>
                </a:solidFill>
              </a:rPr>
              <a:t>خفيفه</a:t>
            </a:r>
            <a:r>
              <a:rPr lang="ar-SA" b="1" dirty="0" smtClean="0">
                <a:solidFill>
                  <a:srgbClr val="FF0000"/>
                </a:solidFill>
              </a:rPr>
              <a:t> وعابره </a:t>
            </a:r>
            <a:r>
              <a:rPr lang="ar-SA" dirty="0" smtClean="0"/>
              <a:t>مثل التهاب المعده </a:t>
            </a:r>
            <a:r>
              <a:rPr lang="ar-SA" dirty="0" err="1" smtClean="0"/>
              <a:t>والامعاء</a:t>
            </a:r>
            <a:r>
              <a:rPr lang="ar-SA" dirty="0" smtClean="0"/>
              <a:t> او انتان تنفسي علوي  او </a:t>
            </a:r>
            <a:r>
              <a:rPr lang="ar-SA" b="1" dirty="0" smtClean="0">
                <a:solidFill>
                  <a:srgbClr val="FF0000"/>
                </a:solidFill>
              </a:rPr>
              <a:t>قابله للعلاج بسهولة </a:t>
            </a:r>
            <a:r>
              <a:rPr lang="ar-SA" dirty="0" smtClean="0"/>
              <a:t>مثل </a:t>
            </a:r>
            <a:r>
              <a:rPr lang="ar-SA" dirty="0" err="1" smtClean="0"/>
              <a:t>الهجمه</a:t>
            </a:r>
            <a:r>
              <a:rPr lang="ar-SA" dirty="0" smtClean="0"/>
              <a:t> </a:t>
            </a:r>
            <a:r>
              <a:rPr lang="ar-SA" dirty="0" err="1" smtClean="0"/>
              <a:t>الربويه</a:t>
            </a:r>
            <a:r>
              <a:rPr lang="ar-SA" dirty="0" smtClean="0"/>
              <a:t>...ويتم علاجها بالمنزل من قبل الوالدين</a:t>
            </a:r>
          </a:p>
          <a:p>
            <a:r>
              <a:rPr lang="ar-SA" dirty="0" smtClean="0"/>
              <a:t>المرض الاكثر شده يحتاج </a:t>
            </a:r>
            <a:r>
              <a:rPr lang="ar-SA" b="1" dirty="0" err="1" smtClean="0">
                <a:solidFill>
                  <a:srgbClr val="FF0000"/>
                </a:solidFill>
              </a:rPr>
              <a:t>للرعايه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الاوليه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dirty="0" err="1" smtClean="0"/>
              <a:t>لاخذ</a:t>
            </a:r>
            <a:r>
              <a:rPr lang="ar-SA" dirty="0" smtClean="0"/>
              <a:t> </a:t>
            </a:r>
            <a:r>
              <a:rPr lang="ar-SA" dirty="0" err="1" smtClean="0"/>
              <a:t>نصيحه</a:t>
            </a:r>
            <a:r>
              <a:rPr lang="ar-SA" dirty="0" smtClean="0"/>
              <a:t> او استشاره من خلال هاتف او طبيب ممارس</a:t>
            </a:r>
          </a:p>
          <a:p>
            <a:r>
              <a:rPr lang="ar-SA" b="1" u="sng" dirty="0" smtClean="0">
                <a:solidFill>
                  <a:srgbClr val="FF0000"/>
                </a:solidFill>
              </a:rPr>
              <a:t>تؤمن </a:t>
            </a:r>
            <a:r>
              <a:rPr lang="ar-SA" b="1" u="sng" dirty="0" err="1" smtClean="0">
                <a:solidFill>
                  <a:srgbClr val="FF0000"/>
                </a:solidFill>
              </a:rPr>
              <a:t>الرعايه</a:t>
            </a:r>
            <a:r>
              <a:rPr lang="ar-SA" b="1" u="sng" dirty="0" smtClean="0">
                <a:solidFill>
                  <a:srgbClr val="FF0000"/>
                </a:solidFill>
              </a:rPr>
              <a:t> </a:t>
            </a:r>
            <a:r>
              <a:rPr lang="ar-SA" b="1" u="sng" dirty="0" err="1" smtClean="0">
                <a:solidFill>
                  <a:srgbClr val="FF0000"/>
                </a:solidFill>
              </a:rPr>
              <a:t>الاوليه</a:t>
            </a:r>
            <a:r>
              <a:rPr lang="ar-SA" b="1" u="sng" dirty="0" smtClean="0">
                <a:solidFill>
                  <a:srgbClr val="FF0000"/>
                </a:solidFill>
              </a:rPr>
              <a:t> القضايا </a:t>
            </a:r>
            <a:r>
              <a:rPr lang="ar-SA" b="1" u="sng" dirty="0" err="1" smtClean="0">
                <a:solidFill>
                  <a:srgbClr val="FF0000"/>
                </a:solidFill>
              </a:rPr>
              <a:t>التاليه:</a:t>
            </a:r>
            <a:endParaRPr lang="ar-SA" b="1" u="sng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1-رعاية </a:t>
            </a:r>
            <a:r>
              <a:rPr lang="ar-SA" dirty="0" err="1" smtClean="0"/>
              <a:t>طبيه</a:t>
            </a:r>
            <a:r>
              <a:rPr lang="ar-SA" dirty="0" smtClean="0"/>
              <a:t> </a:t>
            </a:r>
            <a:r>
              <a:rPr lang="ar-SA" dirty="0" err="1" smtClean="0"/>
              <a:t>للاطفال</a:t>
            </a:r>
            <a:r>
              <a:rPr lang="ar-SA" dirty="0" smtClean="0"/>
              <a:t> الطبيعيين</a:t>
            </a:r>
          </a:p>
          <a:p>
            <a:r>
              <a:rPr lang="ar-SA" dirty="0" smtClean="0"/>
              <a:t>2-برنامج تلقيح الطفل السليم</a:t>
            </a:r>
          </a:p>
          <a:p>
            <a:r>
              <a:rPr lang="ar-SA" dirty="0" smtClean="0"/>
              <a:t>3-مراجعات</a:t>
            </a:r>
            <a:r>
              <a:rPr lang="en-US" dirty="0" smtClean="0"/>
              <a:t>reviews</a:t>
            </a:r>
          </a:p>
          <a:p>
            <a:r>
              <a:rPr lang="ar-SA" dirty="0" smtClean="0"/>
              <a:t>4-برامج </a:t>
            </a:r>
            <a:r>
              <a:rPr lang="ar-SA" dirty="0" err="1" smtClean="0"/>
              <a:t>الغربله</a:t>
            </a:r>
            <a:r>
              <a:rPr lang="ar-SA" dirty="0" smtClean="0"/>
              <a:t> </a:t>
            </a:r>
            <a:r>
              <a:rPr lang="en-US" dirty="0" smtClean="0"/>
              <a:t>screening</a:t>
            </a:r>
            <a:endParaRPr lang="ar-SA" dirty="0" smtClean="0"/>
          </a:p>
          <a:p>
            <a:r>
              <a:rPr lang="ar-SA" dirty="0" smtClean="0"/>
              <a:t>5- مراقبة التطور عند الاطفال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4DEE-BA7A-40B0-96B3-D5948A11DFA0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" name="عنصر نائب للمحتوى 4" descr="Pengui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144000" cy="6324600"/>
          </a:xfrm>
        </p:spPr>
      </p:pic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B5CC-C985-4192-BDF9-399B48C45147}" type="datetime12">
              <a:rPr lang="ar-SA" smtClean="0"/>
              <a:pPr/>
              <a:t>20/07/2020 01:15 م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4A92C-C314-4EB5-90A7-EF11AB92F63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تمرير عمودي 5"/>
          <p:cNvSpPr/>
          <p:nvPr/>
        </p:nvSpPr>
        <p:spPr>
          <a:xfrm>
            <a:off x="5292080" y="332656"/>
            <a:ext cx="4427984" cy="44196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6000" dirty="0" smtClean="0">
                <a:solidFill>
                  <a:schemeClr val="bg1"/>
                </a:solidFill>
              </a:rPr>
              <a:t>شكرا</a:t>
            </a:r>
            <a:r>
              <a:rPr lang="ar-SY" sz="6000" dirty="0" smtClean="0">
                <a:solidFill>
                  <a:srgbClr val="FF0000"/>
                </a:solidFill>
              </a:rPr>
              <a:t> </a:t>
            </a:r>
            <a:r>
              <a:rPr lang="ar-SY" sz="6000" dirty="0" err="1" smtClean="0">
                <a:solidFill>
                  <a:schemeClr val="bg1"/>
                </a:solidFill>
              </a:rPr>
              <a:t>لاصغائكم</a:t>
            </a:r>
            <a:endParaRPr lang="ar-SA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700808"/>
          <a:ext cx="7643192" cy="4032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شكل بيضاوي 4"/>
          <p:cNvSpPr/>
          <p:nvPr/>
        </p:nvSpPr>
        <p:spPr>
          <a:xfrm>
            <a:off x="6300192" y="2060848"/>
            <a:ext cx="1656184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النظام الصحي</a:t>
            </a:r>
            <a:endParaRPr lang="ar-SA" dirty="0"/>
          </a:p>
        </p:txBody>
      </p:sp>
      <p:sp>
        <p:nvSpPr>
          <p:cNvPr id="6" name="مستطيل 5"/>
          <p:cNvSpPr/>
          <p:nvPr/>
        </p:nvSpPr>
        <p:spPr>
          <a:xfrm>
            <a:off x="3131840" y="476672"/>
            <a:ext cx="223224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مراكز </a:t>
            </a:r>
            <a:r>
              <a:rPr lang="ar-SA" dirty="0" err="1" smtClean="0"/>
              <a:t>رعايه</a:t>
            </a:r>
            <a:r>
              <a:rPr lang="ar-SA" dirty="0" smtClean="0"/>
              <a:t> </a:t>
            </a:r>
            <a:r>
              <a:rPr lang="ar-SA" dirty="0" err="1" smtClean="0"/>
              <a:t>ثالثيه</a:t>
            </a:r>
            <a:r>
              <a:rPr lang="ar-SA" dirty="0" smtClean="0"/>
              <a:t> ووطنيه</a:t>
            </a:r>
            <a:endParaRPr lang="ar-SA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3AFE-1574-485A-905C-B5D8D03D1A99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smtClean="0"/>
              <a:t>محاور المحاضره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err="1" smtClean="0">
                <a:solidFill>
                  <a:srgbClr val="FF0000"/>
                </a:solidFill>
              </a:rPr>
              <a:t>الرعايه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الاوليه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b="1" dirty="0" err="1" smtClean="0">
                <a:solidFill>
                  <a:srgbClr val="FF0000"/>
                </a:solidFill>
              </a:rPr>
              <a:t>الرعايه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الثانويه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الاطفال في </a:t>
            </a:r>
            <a:r>
              <a:rPr lang="ar-SA" dirty="0" err="1" smtClean="0"/>
              <a:t>المشفى</a:t>
            </a:r>
            <a:endParaRPr lang="ar-SA" dirty="0" smtClean="0"/>
          </a:p>
          <a:p>
            <a:r>
              <a:rPr lang="ar-SA" dirty="0" smtClean="0"/>
              <a:t>الالم عند الطفل</a:t>
            </a:r>
          </a:p>
          <a:p>
            <a:r>
              <a:rPr lang="ar-SA" dirty="0" smtClean="0"/>
              <a:t>وصف </a:t>
            </a:r>
            <a:r>
              <a:rPr lang="ar-SA" dirty="0" err="1" smtClean="0"/>
              <a:t>الادويه</a:t>
            </a:r>
            <a:r>
              <a:rPr lang="ar-SA" dirty="0" smtClean="0"/>
              <a:t> </a:t>
            </a:r>
            <a:r>
              <a:rPr lang="ar-SA" dirty="0" err="1" smtClean="0"/>
              <a:t>للاطفال</a:t>
            </a:r>
            <a:endParaRPr lang="ar-SA" dirty="0" smtClean="0"/>
          </a:p>
          <a:p>
            <a:r>
              <a:rPr lang="ar-SA" dirty="0" smtClean="0"/>
              <a:t>التواصل مع المشكلات </a:t>
            </a:r>
            <a:r>
              <a:rPr lang="ar-SA" dirty="0" err="1" smtClean="0"/>
              <a:t>المهمه</a:t>
            </a:r>
            <a:endParaRPr lang="ar-SA" dirty="0" smtClean="0"/>
          </a:p>
          <a:p>
            <a:r>
              <a:rPr lang="ar-SA" dirty="0" err="1" smtClean="0"/>
              <a:t>الرعايه</a:t>
            </a:r>
            <a:r>
              <a:rPr lang="ar-SA" dirty="0" smtClean="0"/>
              <a:t> الملطفه </a:t>
            </a:r>
            <a:r>
              <a:rPr lang="ar-SA" dirty="0" err="1" smtClean="0"/>
              <a:t>والرعايه</a:t>
            </a:r>
            <a:r>
              <a:rPr lang="ar-SA" dirty="0" smtClean="0"/>
              <a:t> نهاية الحياة</a:t>
            </a:r>
          </a:p>
          <a:p>
            <a:r>
              <a:rPr lang="ar-SA" dirty="0" smtClean="0"/>
              <a:t>الاخلاقيات</a:t>
            </a:r>
          </a:p>
          <a:p>
            <a:r>
              <a:rPr lang="ar-SA" dirty="0" smtClean="0"/>
              <a:t>طب الاطفال المسند بالدليل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F8E2-E39F-4705-941E-599AFA05DDC7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err="1" smtClean="0"/>
              <a:t>الرعايه</a:t>
            </a:r>
            <a:r>
              <a:rPr lang="ar-SA" dirty="0" smtClean="0"/>
              <a:t> </a:t>
            </a:r>
            <a:r>
              <a:rPr lang="ar-SA" dirty="0" err="1" smtClean="0"/>
              <a:t>الثانويه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i="1" u="sng" dirty="0" smtClean="0">
                <a:solidFill>
                  <a:srgbClr val="FF0000"/>
                </a:solidFill>
              </a:rPr>
              <a:t>1- </a:t>
            </a:r>
            <a:r>
              <a:rPr lang="ar-SA" b="1" i="1" u="sng" dirty="0" err="1" smtClean="0">
                <a:solidFill>
                  <a:srgbClr val="FF0000"/>
                </a:solidFill>
              </a:rPr>
              <a:t>الرعايه</a:t>
            </a:r>
            <a:r>
              <a:rPr lang="ar-SA" b="1" i="1" u="sng" dirty="0" smtClean="0">
                <a:solidFill>
                  <a:srgbClr val="FF0000"/>
                </a:solidFill>
              </a:rPr>
              <a:t> </a:t>
            </a:r>
            <a:r>
              <a:rPr lang="ar-SA" b="1" i="1" u="sng" dirty="0" err="1" smtClean="0">
                <a:solidFill>
                  <a:srgbClr val="FF0000"/>
                </a:solidFill>
              </a:rPr>
              <a:t>الاسعافيه</a:t>
            </a:r>
            <a:r>
              <a:rPr lang="ar-SA" b="1" i="1" u="sng" dirty="0" smtClean="0">
                <a:solidFill>
                  <a:srgbClr val="FF0000"/>
                </a:solidFill>
              </a:rPr>
              <a:t> </a:t>
            </a:r>
            <a:r>
              <a:rPr lang="ar-SA" b="1" i="1" u="sng" dirty="0" err="1" smtClean="0">
                <a:solidFill>
                  <a:srgbClr val="FF0000"/>
                </a:solidFill>
              </a:rPr>
              <a:t>والمستعجله:</a:t>
            </a:r>
            <a:endParaRPr lang="ar-SA" b="1" i="1" u="sng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مراجعة الاسعاف هي الاعلى عند الاطفال قبل سن المدرسه..فقط المسنين اكثر من 80 سنه يراجعون </a:t>
            </a:r>
            <a:r>
              <a:rPr lang="ar-SA" dirty="0" err="1" smtClean="0"/>
              <a:t>المشافي</a:t>
            </a:r>
            <a:r>
              <a:rPr lang="ar-SA" dirty="0" smtClean="0"/>
              <a:t> اكثر</a:t>
            </a:r>
          </a:p>
          <a:p>
            <a:r>
              <a:rPr lang="ar-SA" dirty="0" smtClean="0"/>
              <a:t>سبب ذلك حدوث </a:t>
            </a:r>
            <a:r>
              <a:rPr lang="ar-SA" dirty="0" err="1" smtClean="0"/>
              <a:t>الحراره</a:t>
            </a:r>
            <a:r>
              <a:rPr lang="ar-SA" dirty="0" smtClean="0"/>
              <a:t> </a:t>
            </a:r>
            <a:r>
              <a:rPr lang="ar-SA" dirty="0" err="1" smtClean="0"/>
              <a:t>العاليه</a:t>
            </a:r>
            <a:r>
              <a:rPr lang="ar-SA" dirty="0" smtClean="0"/>
              <a:t> او </a:t>
            </a:r>
            <a:r>
              <a:rPr lang="ar-SA" dirty="0" err="1" smtClean="0"/>
              <a:t>صعوبه</a:t>
            </a:r>
            <a:r>
              <a:rPr lang="ar-SA" dirty="0" smtClean="0"/>
              <a:t> تنفسيه وتدهور الحاله السريع و الحوادث </a:t>
            </a:r>
            <a:r>
              <a:rPr lang="en-US" dirty="0" smtClean="0"/>
              <a:t>injures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E9B3-F7AF-47B8-A1D8-964E47B98F08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b="1" i="1" u="sng" dirty="0" smtClean="0">
                <a:solidFill>
                  <a:srgbClr val="FF0000"/>
                </a:solidFill>
              </a:rPr>
              <a:t>2- قبول الطفل في </a:t>
            </a:r>
            <a:r>
              <a:rPr lang="ar-SA" b="1" i="1" u="sng" dirty="0" err="1" smtClean="0">
                <a:solidFill>
                  <a:srgbClr val="FF0000"/>
                </a:solidFill>
              </a:rPr>
              <a:t>المشافي:</a:t>
            </a:r>
            <a:endParaRPr lang="ar-SA" b="1" i="1" u="sng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يجب تجنبها ما امكن ذلك</a:t>
            </a:r>
          </a:p>
          <a:p>
            <a:r>
              <a:rPr lang="ar-SA" dirty="0" smtClean="0"/>
              <a:t>معظم </a:t>
            </a:r>
            <a:r>
              <a:rPr lang="ar-SA" dirty="0" err="1" smtClean="0"/>
              <a:t>القبولات</a:t>
            </a:r>
            <a:r>
              <a:rPr lang="ar-SA" dirty="0" smtClean="0"/>
              <a:t> من الرضع </a:t>
            </a:r>
            <a:r>
              <a:rPr lang="ar-SA" dirty="0" err="1" smtClean="0"/>
              <a:t>والاطفال</a:t>
            </a:r>
            <a:r>
              <a:rPr lang="ar-SA" dirty="0" smtClean="0"/>
              <a:t> الصغار</a:t>
            </a:r>
          </a:p>
          <a:p>
            <a:r>
              <a:rPr lang="ar-SA" dirty="0" err="1" smtClean="0"/>
              <a:t>القبولات</a:t>
            </a:r>
            <a:r>
              <a:rPr lang="ar-SA" dirty="0" smtClean="0"/>
              <a:t> الجراحيه طوال </a:t>
            </a:r>
            <a:r>
              <a:rPr lang="ar-SA" dirty="0" err="1" smtClean="0"/>
              <a:t>الطفوله</a:t>
            </a:r>
            <a:endParaRPr lang="ar-SA" dirty="0" smtClean="0"/>
          </a:p>
          <a:p>
            <a:r>
              <a:rPr lang="ar-SA" b="1" u="sng" dirty="0" smtClean="0">
                <a:solidFill>
                  <a:srgbClr val="FF0000"/>
                </a:solidFill>
              </a:rPr>
              <a:t>لقد استمر ارتفاع معدل القبول لعدة اسباب </a:t>
            </a:r>
            <a:r>
              <a:rPr lang="ar-SA" b="1" u="sng" dirty="0" err="1" smtClean="0">
                <a:solidFill>
                  <a:srgbClr val="FF0000"/>
                </a:solidFill>
              </a:rPr>
              <a:t>منها :</a:t>
            </a:r>
            <a:endParaRPr lang="ar-SA" b="1" u="sng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1- عتبة قبول </a:t>
            </a:r>
            <a:r>
              <a:rPr lang="ar-SA" dirty="0" err="1" smtClean="0"/>
              <a:t>منخفضه</a:t>
            </a:r>
            <a:endParaRPr lang="ar-SA" dirty="0" smtClean="0"/>
          </a:p>
          <a:p>
            <a:r>
              <a:rPr lang="ar-SA" dirty="0" smtClean="0"/>
              <a:t>2-عدم وجود </a:t>
            </a:r>
            <a:r>
              <a:rPr lang="ar-SA" dirty="0" err="1" smtClean="0"/>
              <a:t>اخيبار</a:t>
            </a:r>
            <a:r>
              <a:rPr lang="ar-SA" dirty="0" smtClean="0"/>
              <a:t> فوري لاستبعاد المرض الشديد الجدي</a:t>
            </a:r>
          </a:p>
          <a:p>
            <a:r>
              <a:rPr lang="ar-SA" dirty="0" smtClean="0"/>
              <a:t>3-هاجس الخوف على الصغار</a:t>
            </a:r>
          </a:p>
          <a:p>
            <a:r>
              <a:rPr lang="ar-SA" dirty="0" smtClean="0"/>
              <a:t>4- القبول المتكرر للحالات المعقده</a:t>
            </a:r>
            <a:r>
              <a:rPr lang="ar-SA" dirty="0" err="1" smtClean="0"/>
              <a:t>(سرطان </a:t>
            </a:r>
            <a:r>
              <a:rPr lang="ar-SA" dirty="0" smtClean="0"/>
              <a:t>– </a:t>
            </a:r>
            <a:r>
              <a:rPr lang="ar-SA" dirty="0" err="1" smtClean="0"/>
              <a:t>خداجه</a:t>
            </a:r>
            <a:r>
              <a:rPr lang="ar-SA" dirty="0" smtClean="0"/>
              <a:t> </a:t>
            </a:r>
            <a:r>
              <a:rPr lang="ar-SA" dirty="0" err="1" smtClean="0"/>
              <a:t>)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4F8F-AAEA-416B-B980-1A7D6CC5FFB0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smtClean="0"/>
              <a:t>محاور المحاضره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err="1" smtClean="0">
                <a:solidFill>
                  <a:srgbClr val="FF0000"/>
                </a:solidFill>
              </a:rPr>
              <a:t>الرعايه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الاوليه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b="1" dirty="0" err="1" smtClean="0">
                <a:solidFill>
                  <a:srgbClr val="FF0000"/>
                </a:solidFill>
              </a:rPr>
              <a:t>الرعايه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الثانويه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b="1" dirty="0" smtClean="0">
                <a:solidFill>
                  <a:srgbClr val="FF0000"/>
                </a:solidFill>
              </a:rPr>
              <a:t>الاطفال في </a:t>
            </a:r>
            <a:r>
              <a:rPr lang="ar-SA" b="1" dirty="0" err="1" smtClean="0">
                <a:solidFill>
                  <a:srgbClr val="FF0000"/>
                </a:solidFill>
              </a:rPr>
              <a:t>المشفى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الالم عند الطفل</a:t>
            </a:r>
          </a:p>
          <a:p>
            <a:r>
              <a:rPr lang="ar-SA" dirty="0" smtClean="0"/>
              <a:t>وصف </a:t>
            </a:r>
            <a:r>
              <a:rPr lang="ar-SA" dirty="0" err="1" smtClean="0"/>
              <a:t>الادويه</a:t>
            </a:r>
            <a:r>
              <a:rPr lang="ar-SA" dirty="0" smtClean="0"/>
              <a:t> </a:t>
            </a:r>
            <a:r>
              <a:rPr lang="ar-SA" dirty="0" err="1" smtClean="0"/>
              <a:t>للاطفال</a:t>
            </a:r>
            <a:endParaRPr lang="ar-SA" dirty="0" smtClean="0"/>
          </a:p>
          <a:p>
            <a:r>
              <a:rPr lang="ar-SA" dirty="0" smtClean="0"/>
              <a:t>التواصل مع المشكلات </a:t>
            </a:r>
            <a:r>
              <a:rPr lang="ar-SA" dirty="0" err="1" smtClean="0"/>
              <a:t>المهمه</a:t>
            </a:r>
            <a:endParaRPr lang="ar-SA" dirty="0" smtClean="0"/>
          </a:p>
          <a:p>
            <a:r>
              <a:rPr lang="ar-SA" dirty="0" err="1" smtClean="0"/>
              <a:t>الرعايه</a:t>
            </a:r>
            <a:r>
              <a:rPr lang="ar-SA" dirty="0" smtClean="0"/>
              <a:t> الملطفه </a:t>
            </a:r>
            <a:r>
              <a:rPr lang="ar-SA" dirty="0" err="1" smtClean="0"/>
              <a:t>والرعايه</a:t>
            </a:r>
            <a:r>
              <a:rPr lang="ar-SA" dirty="0" smtClean="0"/>
              <a:t> نهاية الحياة</a:t>
            </a:r>
          </a:p>
          <a:p>
            <a:r>
              <a:rPr lang="ar-SA" dirty="0" smtClean="0"/>
              <a:t>الاخلاقيات</a:t>
            </a:r>
          </a:p>
          <a:p>
            <a:r>
              <a:rPr lang="ar-SA" dirty="0" smtClean="0"/>
              <a:t>طب الاطفال المسند بالدليل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1957-E986-4015-B378-5C715BBFA48D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dirty="0" smtClean="0"/>
              <a:t>الاطفال في </a:t>
            </a:r>
            <a:r>
              <a:rPr lang="ar-SA" dirty="0" err="1" smtClean="0"/>
              <a:t>المشفى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dirty="0" smtClean="0"/>
              <a:t>يعرضه لخطر الانتان المكتسب داخل </a:t>
            </a:r>
            <a:r>
              <a:rPr lang="ar-SA" dirty="0" err="1" smtClean="0"/>
              <a:t>المشفى</a:t>
            </a:r>
            <a:endParaRPr lang="ar-SA" dirty="0" smtClean="0"/>
          </a:p>
          <a:p>
            <a:r>
              <a:rPr lang="ar-SA" dirty="0" smtClean="0"/>
              <a:t>خطر </a:t>
            </a:r>
            <a:r>
              <a:rPr lang="ar-SA" dirty="0" err="1" smtClean="0"/>
              <a:t>الاذيات</a:t>
            </a:r>
            <a:r>
              <a:rPr lang="ar-SA" dirty="0" smtClean="0"/>
              <a:t> </a:t>
            </a:r>
            <a:r>
              <a:rPr lang="ar-SA" dirty="0" err="1" smtClean="0"/>
              <a:t>الطبيه</a:t>
            </a:r>
            <a:r>
              <a:rPr lang="ar-SA" dirty="0" smtClean="0"/>
              <a:t> من </a:t>
            </a:r>
            <a:r>
              <a:rPr lang="ar-SA" dirty="0" err="1" smtClean="0"/>
              <a:t>منشأعلاجي</a:t>
            </a:r>
            <a:r>
              <a:rPr lang="ar-SA" dirty="0" smtClean="0"/>
              <a:t> </a:t>
            </a:r>
            <a:r>
              <a:rPr lang="en-US" dirty="0" smtClean="0"/>
              <a:t>iatrogenic harm </a:t>
            </a:r>
            <a:r>
              <a:rPr lang="ar-SA" dirty="0" err="1" smtClean="0"/>
              <a:t>كالوصفات </a:t>
            </a:r>
            <a:r>
              <a:rPr lang="ar-SA" dirty="0" smtClean="0"/>
              <a:t>–الحقن</a:t>
            </a:r>
          </a:p>
          <a:p>
            <a:r>
              <a:rPr lang="ar-SA" dirty="0" smtClean="0"/>
              <a:t>يجب السماح لذوي الرضع </a:t>
            </a:r>
            <a:r>
              <a:rPr lang="ar-SA" dirty="0" err="1" smtClean="0"/>
              <a:t>والاطفال</a:t>
            </a:r>
            <a:r>
              <a:rPr lang="ar-SA" dirty="0" smtClean="0"/>
              <a:t> الصغار بالبقاء مع اطفالهم خلال الليل</a:t>
            </a:r>
          </a:p>
          <a:p>
            <a:r>
              <a:rPr lang="ar-SA" dirty="0" smtClean="0"/>
              <a:t>يجب </a:t>
            </a:r>
            <a:r>
              <a:rPr lang="ar-SA" dirty="0" err="1" smtClean="0"/>
              <a:t>ايلاء</a:t>
            </a:r>
            <a:r>
              <a:rPr lang="ar-SA" dirty="0" smtClean="0"/>
              <a:t> الاهتمام بمخاوف الوالدين او تعليقاتهم بما في ذلك حدثهم بتمييز التدهور الحاد لطفلهم ان حدث</a:t>
            </a:r>
          </a:p>
          <a:p>
            <a:r>
              <a:rPr lang="ar-SA" dirty="0" smtClean="0"/>
              <a:t>يوجد حاجه ماسه للتواصل الجيد بين الطاقم الطبي والوالدين</a:t>
            </a:r>
          </a:p>
          <a:p>
            <a:r>
              <a:rPr lang="ar-SA" dirty="0" smtClean="0"/>
              <a:t>يجب الاشراف على رعاية الطفل في </a:t>
            </a:r>
            <a:r>
              <a:rPr lang="ar-SA" dirty="0" err="1" smtClean="0"/>
              <a:t>المشفى</a:t>
            </a:r>
            <a:r>
              <a:rPr lang="ar-SA" dirty="0" smtClean="0"/>
              <a:t> من قبل طبيب أطفال او جراح متدرب بجراحة الاطفال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4C5C-45BD-4FDE-9A87-8D9B69A1DA1B}" type="datetime12">
              <a:rPr lang="ar-SA" smtClean="0"/>
              <a:pPr/>
              <a:t>20/07/2020 01:15 م</a:t>
            </a:fld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2065</TotalTime>
  <Words>1445</Words>
  <Application>Microsoft Office PowerPoint</Application>
  <PresentationFormat>عرض على الشاشة (3:4)‏</PresentationFormat>
  <Paragraphs>266</Paragraphs>
  <Slides>30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1" baseType="lpstr">
      <vt:lpstr>حيوية</vt:lpstr>
      <vt:lpstr>رعاية الطفل المريض </vt:lpstr>
      <vt:lpstr>محاور المحاضره</vt:lpstr>
      <vt:lpstr>الرعايه الاوليه</vt:lpstr>
      <vt:lpstr>الشريحة 4</vt:lpstr>
      <vt:lpstr>محاور المحاضره</vt:lpstr>
      <vt:lpstr>الرعايه الثانويه</vt:lpstr>
      <vt:lpstr>الشريحة 7</vt:lpstr>
      <vt:lpstr>محاور المحاضره</vt:lpstr>
      <vt:lpstr>الاطفال في المشفى</vt:lpstr>
      <vt:lpstr>الشريحة 10</vt:lpstr>
      <vt:lpstr>محاور المحاضره</vt:lpstr>
      <vt:lpstr>الألم عند الأطفال</vt:lpstr>
      <vt:lpstr>الشريحة 13</vt:lpstr>
      <vt:lpstr>الشريحة 14</vt:lpstr>
      <vt:lpstr>الشريحة 15</vt:lpstr>
      <vt:lpstr>محاور المحاضره</vt:lpstr>
      <vt:lpstr>وصف الأدويه للأطفال:</vt:lpstr>
      <vt:lpstr>محاور المحاضره</vt:lpstr>
      <vt:lpstr>مشكلات التواصل المهمه</vt:lpstr>
      <vt:lpstr>الشريحة 20</vt:lpstr>
      <vt:lpstr>محاور المحاضره</vt:lpstr>
      <vt:lpstr>الرعايه الملطفه والرعايه في نهاية الحياة</vt:lpstr>
      <vt:lpstr>محاور المحاضره</vt:lpstr>
      <vt:lpstr>الأخلاقيات</vt:lpstr>
      <vt:lpstr>الشريحة 25</vt:lpstr>
      <vt:lpstr>محاور المحاضره</vt:lpstr>
      <vt:lpstr>طب الأطفال المسند بالدليل</vt:lpstr>
      <vt:lpstr>كيف نطبق الطب المسند بالدليل على المشكلات السريريه</vt:lpstr>
      <vt:lpstr>الشريحة 29</vt:lpstr>
      <vt:lpstr>الشريحة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رعاية الطفل المريض </dc:title>
  <dc:creator>yahia</dc:creator>
  <cp:lastModifiedBy>ALI SAHIUNY</cp:lastModifiedBy>
  <cp:revision>47</cp:revision>
  <dcterms:created xsi:type="dcterms:W3CDTF">2019-11-08T22:51:40Z</dcterms:created>
  <dcterms:modified xsi:type="dcterms:W3CDTF">2020-07-20T10:15:51Z</dcterms:modified>
</cp:coreProperties>
</file>