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06/03/1443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8686800" cy="2667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ar-SA" sz="9600" b="1" dirty="0" smtClean="0"/>
              <a:t>الطفل في المجتمع </a:t>
            </a:r>
            <a:endParaRPr lang="ar-SA" sz="8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idx="1"/>
          </p:nvPr>
        </p:nvSpPr>
        <p:spPr>
          <a:xfrm>
            <a:off x="304800" y="4495800"/>
            <a:ext cx="8686800" cy="1584325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ar-SY" sz="4000" b="1" dirty="0" smtClean="0"/>
              <a:t>د.يحيى كنعان..</a:t>
            </a:r>
            <a:r>
              <a:rPr lang="ar-SY" sz="4000" b="1" dirty="0" err="1" smtClean="0"/>
              <a:t>اخصائي</a:t>
            </a:r>
            <a:r>
              <a:rPr lang="ar-SY" sz="4000" b="1" dirty="0" smtClean="0"/>
              <a:t> </a:t>
            </a:r>
            <a:r>
              <a:rPr lang="ar-SY" sz="4000" b="1" smtClean="0"/>
              <a:t>اطفال</a:t>
            </a:r>
            <a:endParaRPr lang="ar-SY" sz="4000" b="1" dirty="0" smtClean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3074-B02B-40A7-B6E5-C61DC7BE6D75}" type="datetime12">
              <a:rPr lang="ar-SA" smtClean="0"/>
              <a:pPr/>
              <a:t>12/10/2021 01:35 ص</a:t>
            </a:fld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11DF-9292-4ED6-B023-0971FD4F8D84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4" name="شكل بيضاوي 3"/>
          <p:cNvSpPr/>
          <p:nvPr/>
        </p:nvSpPr>
        <p:spPr>
          <a:xfrm>
            <a:off x="6934200" y="533400"/>
            <a:ext cx="1524000" cy="990600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جامعة حماه</a:t>
            </a:r>
            <a:endParaRPr lang="ar-SA" dirty="0"/>
          </a:p>
        </p:txBody>
      </p:sp>
      <p:sp>
        <p:nvSpPr>
          <p:cNvPr id="5" name="شكل بيضاوي 4"/>
          <p:cNvSpPr/>
          <p:nvPr/>
        </p:nvSpPr>
        <p:spPr>
          <a:xfrm>
            <a:off x="381000" y="609600"/>
            <a:ext cx="1600200" cy="1066800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كلية الطب</a:t>
            </a:r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85000" lnSpcReduction="10000"/>
          </a:bodyPr>
          <a:lstStyle/>
          <a:p>
            <a:r>
              <a:rPr lang="ar-SA" sz="3400" b="1" dirty="0" smtClean="0">
                <a:solidFill>
                  <a:srgbClr val="FF0000"/>
                </a:solidFill>
              </a:rPr>
              <a:t>تشمل العوامل المحيطية التي تحرض الوفيات عند </a:t>
            </a:r>
            <a:r>
              <a:rPr lang="ar-SA" sz="3400" b="1" dirty="0" err="1" smtClean="0">
                <a:solidFill>
                  <a:srgbClr val="FF0000"/>
                </a:solidFill>
              </a:rPr>
              <a:t>الرضع</a:t>
            </a:r>
            <a:r>
              <a:rPr lang="ar-SA" dirty="0" err="1" smtClean="0"/>
              <a:t>:</a:t>
            </a:r>
            <a:r>
              <a:rPr lang="ar-S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ar-SA" u="sng" dirty="0" smtClean="0">
                <a:solidFill>
                  <a:srgbClr val="FF0000"/>
                </a:solidFill>
              </a:rPr>
              <a:t>عمر الأم</a:t>
            </a:r>
            <a:r>
              <a:rPr lang="ar-SA" dirty="0" smtClean="0"/>
              <a:t>: معدلات وفيات الرضع أخفض للأطفال من أمهات </a:t>
            </a:r>
            <a:r>
              <a:rPr lang="ar-SA" dirty="0" err="1" smtClean="0"/>
              <a:t>بأعمار </a:t>
            </a:r>
            <a:r>
              <a:rPr lang="ar-SA" dirty="0" smtClean="0"/>
              <a:t>(25-29) </a:t>
            </a:r>
            <a:r>
              <a:rPr lang="ar-SA" dirty="0" err="1" smtClean="0"/>
              <a:t>سنة </a:t>
            </a:r>
            <a:r>
              <a:rPr lang="ar-SA" dirty="0" smtClean="0"/>
              <a:t>[3.4 لكل 1000 ولادة] وأعلى للأمهات بأعمار تحت 20 </a:t>
            </a:r>
            <a:r>
              <a:rPr lang="ar-SA" dirty="0" err="1" smtClean="0"/>
              <a:t>سنة </a:t>
            </a:r>
            <a:r>
              <a:rPr lang="ar-SA" dirty="0" smtClean="0"/>
              <a:t>[6.1 لكل 1000 ولادة</a:t>
            </a:r>
            <a:r>
              <a:rPr lang="ar-SA" dirty="0" err="1" smtClean="0"/>
              <a:t>]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u="sng" dirty="0" smtClean="0">
                <a:solidFill>
                  <a:srgbClr val="FF0000"/>
                </a:solidFill>
              </a:rPr>
              <a:t>بلد الأم عند الولادة</a:t>
            </a:r>
            <a:r>
              <a:rPr lang="ar-SA" dirty="0" smtClean="0"/>
              <a:t>: ففي الأطفال من أمهات ولدن خارج بريطانيا معدل الوفيات 4.2 مقارنة بالأمهات اللاتي ولدن في </a:t>
            </a:r>
            <a:r>
              <a:rPr lang="ar-SA" dirty="0" err="1" smtClean="0"/>
              <a:t>بريطانيا </a:t>
            </a:r>
            <a:r>
              <a:rPr lang="ar-SA" dirty="0" smtClean="0"/>
              <a:t>[3.8</a:t>
            </a:r>
            <a:r>
              <a:rPr lang="ar-SA" dirty="0" err="1" smtClean="0"/>
              <a:t>]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u="sng" dirty="0" smtClean="0">
                <a:solidFill>
                  <a:srgbClr val="FF0000"/>
                </a:solidFill>
              </a:rPr>
              <a:t>الطبقة الاجتماعية</a:t>
            </a:r>
            <a:r>
              <a:rPr lang="ar-SA" dirty="0" smtClean="0"/>
              <a:t>: حيث الوفيات للأمهات الإداريات والمحترفات أقل من الأمهات في المهن الروتينية واليدوية والعاطلات عن العمل</a:t>
            </a:r>
          </a:p>
          <a:p>
            <a:pPr marL="514350" indent="-514350"/>
            <a:r>
              <a:rPr lang="ar-SA" dirty="0" smtClean="0"/>
              <a:t>الأسباب الرئيسية للوفيات بين </a:t>
            </a:r>
            <a:r>
              <a:rPr lang="ar-SA" dirty="0" smtClean="0">
                <a:solidFill>
                  <a:srgbClr val="FF0000"/>
                </a:solidFill>
              </a:rPr>
              <a:t>الأعمار(1-9) </a:t>
            </a:r>
            <a:r>
              <a:rPr lang="ar-SA" dirty="0" smtClean="0"/>
              <a:t>سنوات هي </a:t>
            </a:r>
            <a:r>
              <a:rPr lang="ar-SA" dirty="0" err="1" smtClean="0"/>
              <a:t>الرضوض</a:t>
            </a:r>
            <a:r>
              <a:rPr lang="ar-SA" dirty="0" smtClean="0"/>
              <a:t> والتسمم والسرطان والتشوهات الخلقية </a:t>
            </a:r>
          </a:p>
          <a:p>
            <a:pPr marL="514350" indent="-514350"/>
            <a:r>
              <a:rPr lang="ar-SA" dirty="0" smtClean="0"/>
              <a:t>إن الأسباب الأكثر شيوعا للوفاة من </a:t>
            </a:r>
            <a:r>
              <a:rPr lang="ar-SA" dirty="0" err="1" smtClean="0">
                <a:solidFill>
                  <a:srgbClr val="FF0000"/>
                </a:solidFill>
              </a:rPr>
              <a:t>الأعمار </a:t>
            </a:r>
            <a:r>
              <a:rPr lang="ar-SA" dirty="0" smtClean="0">
                <a:solidFill>
                  <a:srgbClr val="FF0000"/>
                </a:solidFill>
              </a:rPr>
              <a:t>(10-14) </a:t>
            </a:r>
            <a:r>
              <a:rPr lang="ar-SA" dirty="0" smtClean="0"/>
              <a:t>سنة هي الاصابات والتسمم والسرطان</a:t>
            </a:r>
          </a:p>
          <a:p>
            <a:pPr marL="514350" indent="-514350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 fontScale="92500"/>
          </a:bodyPr>
          <a:lstStyle/>
          <a:p>
            <a:r>
              <a:rPr lang="ar-SA" sz="3900" b="1" u="sng" dirty="0" err="1" smtClean="0">
                <a:solidFill>
                  <a:srgbClr val="FF0000"/>
                </a:solidFill>
              </a:rPr>
              <a:t>البدانة:</a:t>
            </a:r>
            <a:r>
              <a:rPr lang="ar-SA" sz="3900" b="1" u="sng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A" dirty="0" smtClean="0"/>
              <a:t>تقدر نسبة الأطفال الذين لديهم زيادة </a:t>
            </a:r>
            <a:r>
              <a:rPr lang="ar-SA" dirty="0" err="1" smtClean="0"/>
              <a:t>وزن (</a:t>
            </a:r>
            <a:r>
              <a:rPr lang="en-US" dirty="0" smtClean="0"/>
              <a:t>BMI</a:t>
            </a:r>
            <a:r>
              <a:rPr lang="ar-SA" dirty="0" smtClean="0"/>
              <a:t> أكثر من </a:t>
            </a:r>
            <a:r>
              <a:rPr lang="ar-SA" dirty="0" err="1" smtClean="0"/>
              <a:t>91%</a:t>
            </a:r>
            <a:r>
              <a:rPr lang="ar-SA" dirty="0" smtClean="0"/>
              <a:t>) بحوالي 25% </a:t>
            </a:r>
            <a:r>
              <a:rPr lang="ar-SA" dirty="0" err="1" smtClean="0"/>
              <a:t>بين </a:t>
            </a:r>
            <a:r>
              <a:rPr lang="ar-SA" dirty="0" smtClean="0"/>
              <a:t>(2-5) سنوات, 30% بين(6-10) </a:t>
            </a:r>
            <a:r>
              <a:rPr lang="ar-SA" dirty="0" err="1" smtClean="0"/>
              <a:t>سنوات </a:t>
            </a:r>
            <a:r>
              <a:rPr lang="ar-SA" dirty="0" smtClean="0"/>
              <a:t>,37% </a:t>
            </a:r>
            <a:r>
              <a:rPr lang="ar-SA" dirty="0" err="1" smtClean="0"/>
              <a:t>بين </a:t>
            </a:r>
            <a:r>
              <a:rPr lang="ar-SA" dirty="0" smtClean="0"/>
              <a:t>(11-15) سنة </a:t>
            </a:r>
          </a:p>
          <a:p>
            <a:r>
              <a:rPr lang="ar-SA" dirty="0" smtClean="0"/>
              <a:t>يمكن للأطباء المساعدة بتعزيز التغذية الصحية من </a:t>
            </a:r>
            <a:r>
              <a:rPr lang="ar-SA" dirty="0" err="1" smtClean="0"/>
              <a:t>خلال: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نصح الوالدين والشباب بأساليب الحياة الصحية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دعم الرضاعة الطبيعية في الطفولة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مراقبة مخططات النمو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دعم برامج اساليب الحياة الصحية المحلية والوطنية</a:t>
            </a:r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b="1" u="sng" dirty="0" err="1" smtClean="0">
                <a:solidFill>
                  <a:srgbClr val="FF0000"/>
                </a:solidFill>
              </a:rPr>
              <a:t>الإعاقة:</a:t>
            </a:r>
            <a:endParaRPr lang="ar-SA" sz="4000" b="1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حتى 5.4% من الأطفال لديهم شكل من أشكال الإعاقة </a:t>
            </a:r>
            <a:r>
              <a:rPr lang="ar-SA" dirty="0" err="1" smtClean="0"/>
              <a:t>و7</a:t>
            </a:r>
            <a:r>
              <a:rPr lang="ar-SA" dirty="0" smtClean="0"/>
              <a:t>% لديهم مرض طويل الأمد يحد من نشاطهم</a:t>
            </a:r>
          </a:p>
          <a:p>
            <a:r>
              <a:rPr lang="ar-SA" dirty="0" smtClean="0"/>
              <a:t>يجب تلبية احتياجات هؤلاء الأطفال بشكل مناسب وتأمين الخدمات التعليمية والاجتماعية لهم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الخلاصة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الأطفال هم </a:t>
            </a:r>
            <a:r>
              <a:rPr lang="ar-SA" b="1" dirty="0" smtClean="0">
                <a:solidFill>
                  <a:srgbClr val="FF0000"/>
                </a:solidFill>
              </a:rPr>
              <a:t>أعضاء ضعفاء </a:t>
            </a:r>
            <a:r>
              <a:rPr lang="ar-SA" dirty="0" smtClean="0"/>
              <a:t>في المجتمع يعتمدون على آبائهم والمجتمع للعناية بهم وتوفير بيئة يمكنهم ا</a:t>
            </a:r>
            <a:r>
              <a:rPr lang="ar-SA" dirty="0" smtClean="0">
                <a:solidFill>
                  <a:srgbClr val="FF0000"/>
                </a:solidFill>
              </a:rPr>
              <a:t>لنمو </a:t>
            </a:r>
            <a:r>
              <a:rPr lang="ar-SA" dirty="0" err="1" smtClean="0"/>
              <a:t>بها</a:t>
            </a:r>
            <a:r>
              <a:rPr lang="ar-SA" dirty="0" smtClean="0"/>
              <a:t> جسديا وعاطفيا للوصول لإمكاناتهم الكاملة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عنصر نائب للمحتوى 4" descr="Pengui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4000" cy="6324600"/>
          </a:xfrm>
        </p:spPr>
      </p:pic>
      <p:sp>
        <p:nvSpPr>
          <p:cNvPr id="6" name="تمرير عمودي 5"/>
          <p:cNvSpPr/>
          <p:nvPr/>
        </p:nvSpPr>
        <p:spPr>
          <a:xfrm>
            <a:off x="5257800" y="304800"/>
            <a:ext cx="3886200" cy="44196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6000" dirty="0" smtClean="0">
                <a:solidFill>
                  <a:srgbClr val="FF0000"/>
                </a:solidFill>
              </a:rPr>
              <a:t>شكرا </a:t>
            </a:r>
            <a:r>
              <a:rPr lang="ar-SY" sz="6000" dirty="0" err="1" smtClean="0">
                <a:solidFill>
                  <a:srgbClr val="FF0000"/>
                </a:solidFill>
              </a:rPr>
              <a:t>لاصغائكم</a:t>
            </a:r>
            <a:endParaRPr lang="ar-SA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مقدمه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معظم اللقاءات </a:t>
            </a:r>
            <a:r>
              <a:rPr lang="ar-SA" dirty="0" err="1" smtClean="0"/>
              <a:t>الطبيه</a:t>
            </a:r>
            <a:r>
              <a:rPr lang="ar-SA" dirty="0" smtClean="0"/>
              <a:t> عند الأطفال </a:t>
            </a:r>
            <a:r>
              <a:rPr lang="ar-SA" dirty="0" err="1" smtClean="0"/>
              <a:t>تتضمن: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عرض طفل على الطبيب يتظاهر بعرض </a:t>
            </a:r>
            <a:r>
              <a:rPr lang="ar-SA" dirty="0" err="1" smtClean="0"/>
              <a:t>ما </a:t>
            </a:r>
            <a:r>
              <a:rPr lang="ar-SA" dirty="0" smtClean="0"/>
              <a:t>(صعوبة </a:t>
            </a:r>
            <a:r>
              <a:rPr lang="ar-SA" dirty="0" err="1" smtClean="0"/>
              <a:t>تنفس </a:t>
            </a:r>
            <a:r>
              <a:rPr lang="ar-SA" dirty="0" smtClean="0"/>
              <a:t>– إسهال</a:t>
            </a:r>
            <a:r>
              <a:rPr lang="ar-SA" dirty="0" err="1" smtClean="0"/>
              <a:t>)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فحص الطفل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إجراء استقصاءات </a:t>
            </a:r>
            <a:r>
              <a:rPr lang="ar-SA" dirty="0" err="1" smtClean="0"/>
              <a:t>ضروريه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وضع تشخيص محتمل أو تشخيص تفريقي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وضع خطة تدبير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حتى يكون الطبيب السريري ناجحاً فعلاً يجب ان يكون قادراً على وضع المشكلات السريريه للطفل في سياق الأسره والمجتمع الذي يعيشون فيه</a:t>
            </a:r>
          </a:p>
          <a:p>
            <a:r>
              <a:rPr lang="ar-SA" dirty="0" smtClean="0"/>
              <a:t>الأهداف </a:t>
            </a:r>
            <a:r>
              <a:rPr lang="ar-SA" dirty="0" err="1" smtClean="0"/>
              <a:t>المهمه</a:t>
            </a:r>
            <a:r>
              <a:rPr lang="ar-SA" dirty="0" smtClean="0"/>
              <a:t> لمجتمع </a:t>
            </a:r>
            <a:r>
              <a:rPr lang="ar-SA" dirty="0" err="1" smtClean="0"/>
              <a:t>ما </a:t>
            </a:r>
            <a:r>
              <a:rPr lang="ar-SA" dirty="0" smtClean="0"/>
              <a:t>:هي ان يكون أطفاله وشبابه معافين,آمنين,يتمتعون بالحياة,يقدمون مساهمه ايجابيه,يحققون </a:t>
            </a:r>
            <a:r>
              <a:rPr lang="ar-SA" dirty="0" err="1" smtClean="0"/>
              <a:t>الرفاه</a:t>
            </a:r>
            <a:r>
              <a:rPr lang="ar-SA" dirty="0" smtClean="0"/>
              <a:t> </a:t>
            </a:r>
            <a:r>
              <a:rPr lang="ar-SA" dirty="0" err="1" smtClean="0"/>
              <a:t>الإقتصادي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عالم الطفل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تتأثر </a:t>
            </a:r>
            <a:r>
              <a:rPr lang="ar-SA" dirty="0" smtClean="0">
                <a:solidFill>
                  <a:srgbClr val="FF0000"/>
                </a:solidFill>
              </a:rPr>
              <a:t>صحة الأطفال </a:t>
            </a:r>
            <a:r>
              <a:rPr lang="ar-SA" dirty="0" smtClean="0"/>
              <a:t>بشده </a:t>
            </a:r>
            <a:r>
              <a:rPr lang="ar-SA" dirty="0" err="1" smtClean="0"/>
              <a:t>بالبيئه</a:t>
            </a:r>
            <a:r>
              <a:rPr lang="ar-SA" dirty="0" smtClean="0"/>
              <a:t> </a:t>
            </a:r>
            <a:r>
              <a:rPr lang="ar-SA" dirty="0" err="1" smtClean="0"/>
              <a:t>الإجتماعيه</a:t>
            </a:r>
            <a:r>
              <a:rPr lang="ar-SA" dirty="0" smtClean="0"/>
              <a:t> </a:t>
            </a:r>
            <a:r>
              <a:rPr lang="ar-SA" dirty="0" err="1" smtClean="0"/>
              <a:t>والثقافيه</a:t>
            </a:r>
            <a:r>
              <a:rPr lang="ar-SA" dirty="0" smtClean="0"/>
              <a:t> </a:t>
            </a:r>
            <a:r>
              <a:rPr lang="ar-SA" dirty="0" err="1" smtClean="0"/>
              <a:t>والماديه</a:t>
            </a:r>
            <a:endParaRPr lang="ar-SA" dirty="0" smtClean="0"/>
          </a:p>
          <a:p>
            <a:r>
              <a:rPr lang="ar-SA" dirty="0" smtClean="0"/>
              <a:t>يتأثر عالم الطفل </a:t>
            </a:r>
            <a:r>
              <a:rPr lang="ar-SA" dirty="0" err="1" smtClean="0"/>
              <a:t>بالجنس </a:t>
            </a:r>
            <a:r>
              <a:rPr lang="ar-SA" dirty="0" smtClean="0"/>
              <a:t>,المورثات,</a:t>
            </a:r>
            <a:r>
              <a:rPr lang="ar-SA" dirty="0" err="1" smtClean="0"/>
              <a:t>الصحه</a:t>
            </a:r>
            <a:r>
              <a:rPr lang="ar-SA" dirty="0" smtClean="0"/>
              <a:t> الجسديه,المزاج والتطور ويختلف تأثير </a:t>
            </a:r>
            <a:r>
              <a:rPr lang="ar-SA" dirty="0" err="1" smtClean="0"/>
              <a:t>البيئه</a:t>
            </a:r>
            <a:r>
              <a:rPr lang="ar-SA" dirty="0" smtClean="0"/>
              <a:t> </a:t>
            </a:r>
            <a:r>
              <a:rPr lang="ar-SA" dirty="0" err="1" smtClean="0"/>
              <a:t>الإجتماعيه</a:t>
            </a:r>
            <a:r>
              <a:rPr lang="ar-SA" dirty="0" smtClean="0"/>
              <a:t> على نحو ملحوظ حسب </a:t>
            </a:r>
            <a:r>
              <a:rPr lang="ar-SA" dirty="0" err="1" smtClean="0"/>
              <a:t>العمر: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الرضيع والدارج: تتحدد الحياة أساسياً حسب بيئة المنزل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الطفل الصغير:حسب المدرسة والأصدقاء </a:t>
            </a:r>
            <a:r>
              <a:rPr lang="ar-SA" dirty="0" err="1" smtClean="0"/>
              <a:t>بالإضافه</a:t>
            </a:r>
            <a:r>
              <a:rPr lang="ar-SA" dirty="0" smtClean="0"/>
              <a:t> إلى بيئة المنزل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الشاب:التغيرات الجسديه </a:t>
            </a:r>
            <a:r>
              <a:rPr lang="ar-SA" dirty="0" err="1" smtClean="0"/>
              <a:t>والعاطفيه</a:t>
            </a:r>
            <a:r>
              <a:rPr lang="ar-SA" dirty="0" smtClean="0"/>
              <a:t> </a:t>
            </a:r>
            <a:r>
              <a:rPr lang="ar-SA" dirty="0" err="1" smtClean="0"/>
              <a:t>للمراهقه</a:t>
            </a:r>
            <a:r>
              <a:rPr lang="ar-SA" dirty="0" smtClean="0"/>
              <a:t>,يتأثر بالأحداث محليا وعالمياً(</a:t>
            </a:r>
            <a:r>
              <a:rPr lang="ar-SA" dirty="0" err="1" smtClean="0"/>
              <a:t>موسيقا</a:t>
            </a:r>
            <a:r>
              <a:rPr lang="ar-SA" dirty="0" smtClean="0"/>
              <a:t> –رياضه- </a:t>
            </a:r>
            <a:r>
              <a:rPr lang="ar-SA" dirty="0" err="1" smtClean="0"/>
              <a:t>سياسه)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تؤثر ا</a:t>
            </a:r>
            <a:r>
              <a:rPr lang="ar-SA" dirty="0" smtClean="0">
                <a:solidFill>
                  <a:srgbClr val="FF0000"/>
                </a:solidFill>
              </a:rPr>
              <a:t>لأقران </a:t>
            </a:r>
            <a:r>
              <a:rPr lang="ar-SA" dirty="0" err="1" smtClean="0"/>
              <a:t>تأثيراًكبيراً</a:t>
            </a:r>
            <a:r>
              <a:rPr lang="ar-SA" dirty="0" smtClean="0"/>
              <a:t> في الأطفال حيث توفر علاقات وأنشطة </a:t>
            </a:r>
            <a:r>
              <a:rPr lang="ar-SA" dirty="0" err="1" smtClean="0"/>
              <a:t>الأقران </a:t>
            </a:r>
            <a:r>
              <a:rPr lang="ar-SA" dirty="0" smtClean="0"/>
              <a:t>(حس </a:t>
            </a:r>
            <a:r>
              <a:rPr lang="ar-SA" dirty="0" err="1" smtClean="0"/>
              <a:t>الإنتماء</a:t>
            </a:r>
            <a:r>
              <a:rPr lang="ar-SA" dirty="0" smtClean="0"/>
              <a:t> </a:t>
            </a:r>
            <a:r>
              <a:rPr lang="ar-SA" dirty="0" err="1" smtClean="0"/>
              <a:t>للجماعه</a:t>
            </a:r>
            <a:r>
              <a:rPr lang="ar-SA" dirty="0" smtClean="0"/>
              <a:t>) ولديها منافع محتمله طويلة الأمد للطفل ولكنها قد تمارس ضغطا سلبياً من خلال </a:t>
            </a:r>
            <a:r>
              <a:rPr lang="ar-SA" dirty="0" err="1" smtClean="0"/>
              <a:t>القدوه</a:t>
            </a:r>
            <a:r>
              <a:rPr lang="ar-SA" dirty="0" smtClean="0"/>
              <a:t> غير </a:t>
            </a:r>
            <a:r>
              <a:rPr lang="ar-SA" dirty="0" err="1" smtClean="0"/>
              <a:t>المناسبه</a:t>
            </a:r>
            <a:endParaRPr lang="ar-SA" dirty="0" smtClean="0"/>
          </a:p>
          <a:p>
            <a:r>
              <a:rPr lang="ar-SA" dirty="0" smtClean="0"/>
              <a:t>يشكل </a:t>
            </a:r>
            <a:r>
              <a:rPr lang="ar-SA" b="1" dirty="0" smtClean="0">
                <a:solidFill>
                  <a:srgbClr val="FF0000"/>
                </a:solidFill>
              </a:rPr>
              <a:t>الفقر</a:t>
            </a:r>
            <a:r>
              <a:rPr lang="ar-SA" dirty="0" smtClean="0"/>
              <a:t> التهديد الوحيد الأكبر لرفاهية الأطفال حيث يستطيع التأثير على كل مجال في تطور الطفل </a:t>
            </a:r>
            <a:r>
              <a:rPr lang="ar-SA" dirty="0" err="1" smtClean="0"/>
              <a:t>الإجتماعي</a:t>
            </a:r>
            <a:r>
              <a:rPr lang="ar-SA" dirty="0" smtClean="0"/>
              <a:t> </a:t>
            </a:r>
            <a:r>
              <a:rPr lang="ar-SA" dirty="0" smtClean="0"/>
              <a:t>والت</a:t>
            </a:r>
            <a:r>
              <a:rPr lang="ar-SY" dirty="0" smtClean="0"/>
              <a:t>ع</a:t>
            </a:r>
            <a:r>
              <a:rPr lang="ar-SA" dirty="0" smtClean="0"/>
              <a:t>ليمي </a:t>
            </a:r>
            <a:r>
              <a:rPr lang="ar-SA" dirty="0" smtClean="0"/>
              <a:t>والشخصي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الحاله </a:t>
            </a:r>
            <a:r>
              <a:rPr lang="ar-SA" dirty="0" err="1" smtClean="0">
                <a:solidFill>
                  <a:srgbClr val="FF0000"/>
                </a:solidFill>
              </a:rPr>
              <a:t>الإقتصاديه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/>
              <a:t>الإجتماعيه</a:t>
            </a:r>
            <a:r>
              <a:rPr lang="ar-SA" dirty="0" smtClean="0"/>
              <a:t> </a:t>
            </a:r>
            <a:r>
              <a:rPr lang="ar-SA" dirty="0" err="1" smtClean="0"/>
              <a:t>المتدينه</a:t>
            </a:r>
            <a:r>
              <a:rPr lang="ar-SA" dirty="0" smtClean="0"/>
              <a:t> عادة </a:t>
            </a:r>
            <a:r>
              <a:rPr lang="ar-SA" dirty="0" err="1" smtClean="0"/>
              <a:t>مرتبطه</a:t>
            </a:r>
            <a:r>
              <a:rPr lang="ar-SA" dirty="0" smtClean="0"/>
              <a:t> بمساوئ </a:t>
            </a:r>
            <a:r>
              <a:rPr lang="ar-SA" dirty="0" err="1" smtClean="0"/>
              <a:t>متعدده</a:t>
            </a:r>
            <a:r>
              <a:rPr lang="ar-SA" dirty="0" smtClean="0"/>
              <a:t> </a:t>
            </a:r>
            <a:r>
              <a:rPr lang="ar-SA" dirty="0" err="1" smtClean="0"/>
              <a:t>مثلاًطعام</a:t>
            </a:r>
            <a:r>
              <a:rPr lang="ar-SA" dirty="0" smtClean="0"/>
              <a:t> غير كافي أو نوعيته متدني القيمه </a:t>
            </a:r>
            <a:r>
              <a:rPr lang="ar-SA" dirty="0" err="1" smtClean="0"/>
              <a:t>الغذائيه</a:t>
            </a:r>
            <a:r>
              <a:rPr lang="ar-SA" dirty="0" smtClean="0"/>
              <a:t> أو مسكن دون المعيار أو تشرد,نقص التعليم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rmAutofit/>
          </a:bodyPr>
          <a:lstStyle/>
          <a:p>
            <a:r>
              <a:rPr lang="ar-SA" dirty="0" smtClean="0"/>
              <a:t>تعرف اليونيسيف </a:t>
            </a:r>
            <a:r>
              <a:rPr lang="ar-SA" dirty="0" smtClean="0">
                <a:solidFill>
                  <a:srgbClr val="FF0000"/>
                </a:solidFill>
              </a:rPr>
              <a:t>للفقر النسبي </a:t>
            </a:r>
            <a:r>
              <a:rPr lang="ar-SA" dirty="0" smtClean="0"/>
              <a:t>هو عائلات بدخل تحت 50% من المتوسط المحلي</a:t>
            </a:r>
          </a:p>
          <a:p>
            <a:r>
              <a:rPr lang="ar-SA" dirty="0" smtClean="0"/>
              <a:t>يمكن لسنوات قليله من الفقر أن يكون لها نتائج سلبيه على تطور الطفل وهي مؤذيه بشكل خاص من عمر </a:t>
            </a:r>
            <a:r>
              <a:rPr lang="ar-SA" dirty="0" err="1" smtClean="0"/>
              <a:t>الولاده</a:t>
            </a:r>
            <a:r>
              <a:rPr lang="ar-SA" dirty="0" smtClean="0"/>
              <a:t> إلى </a:t>
            </a:r>
            <a:r>
              <a:rPr lang="ar-SA" dirty="0" err="1" smtClean="0"/>
              <a:t>الخامسه</a:t>
            </a:r>
            <a:endParaRPr lang="ar-SA" dirty="0" smtClean="0"/>
          </a:p>
          <a:p>
            <a:r>
              <a:rPr lang="ar-SA" dirty="0" smtClean="0"/>
              <a:t>تتيح </a:t>
            </a:r>
            <a:r>
              <a:rPr lang="ar-SA" dirty="0" smtClean="0">
                <a:solidFill>
                  <a:srgbClr val="FF0000"/>
                </a:solidFill>
              </a:rPr>
              <a:t>سهولة وتوفر التنقل </a:t>
            </a:r>
            <a:r>
              <a:rPr lang="ar-SA" dirty="0" err="1" smtClean="0"/>
              <a:t>وصو</a:t>
            </a:r>
            <a:r>
              <a:rPr lang="ar-SY" dirty="0" smtClean="0"/>
              <a:t>ل</a:t>
            </a:r>
            <a:r>
              <a:rPr lang="ar-SA" dirty="0" smtClean="0"/>
              <a:t> </a:t>
            </a:r>
            <a:r>
              <a:rPr lang="ar-SA" dirty="0" smtClean="0"/>
              <a:t>أكبر </a:t>
            </a:r>
            <a:r>
              <a:rPr lang="ar-SA" dirty="0" err="1" smtClean="0"/>
              <a:t>للرعايه</a:t>
            </a:r>
            <a:r>
              <a:rPr lang="ar-SA" dirty="0" smtClean="0"/>
              <a:t> </a:t>
            </a:r>
            <a:r>
              <a:rPr lang="ar-SA" dirty="0" err="1" smtClean="0"/>
              <a:t>الطبيه</a:t>
            </a:r>
            <a:r>
              <a:rPr lang="ar-SA" dirty="0" smtClean="0"/>
              <a:t> والخدمات الأخرى ومع ذلك يسهم </a:t>
            </a:r>
            <a:r>
              <a:rPr lang="ar-SA" dirty="0" err="1" smtClean="0"/>
              <a:t>الإستعمال</a:t>
            </a:r>
            <a:r>
              <a:rPr lang="ar-SA" dirty="0" smtClean="0"/>
              <a:t> المتزايد للسيارات في عدد كبير من الإصابات التي لحقت </a:t>
            </a:r>
            <a:r>
              <a:rPr lang="ar-SA" dirty="0" smtClean="0"/>
              <a:t>ب</a:t>
            </a:r>
            <a:r>
              <a:rPr lang="ar-SY" dirty="0" smtClean="0"/>
              <a:t>ا</a:t>
            </a:r>
            <a:r>
              <a:rPr lang="ar-SA" dirty="0" smtClean="0"/>
              <a:t>لأطفال </a:t>
            </a:r>
            <a:r>
              <a:rPr lang="ar-SA" dirty="0" smtClean="0"/>
              <a:t>جراء حوادث الطرق </a:t>
            </a:r>
            <a:r>
              <a:rPr lang="ar-SA" dirty="0" err="1" smtClean="0"/>
              <a:t>المروريه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للإعلام</a:t>
            </a:r>
            <a:r>
              <a:rPr lang="ar-SA" dirty="0" smtClean="0"/>
              <a:t> تأثير قوي في الأطفال يمكن أن يكون ايجابياً وتثقيفياً</a:t>
            </a:r>
          </a:p>
          <a:p>
            <a:r>
              <a:rPr lang="ar-SA" dirty="0" smtClean="0"/>
              <a:t>ويمن أن يكون تأثير </a:t>
            </a:r>
            <a:r>
              <a:rPr lang="ar-SA" dirty="0" err="1" smtClean="0"/>
              <a:t>التلغاز</a:t>
            </a:r>
            <a:r>
              <a:rPr lang="ar-SA" dirty="0" smtClean="0"/>
              <a:t> </a:t>
            </a:r>
            <a:r>
              <a:rPr lang="ar-SA" dirty="0" err="1" smtClean="0"/>
              <a:t>والكومبيترات</a:t>
            </a:r>
            <a:r>
              <a:rPr lang="ar-SA" dirty="0" smtClean="0"/>
              <a:t> وتكنولوجيا الجوال </a:t>
            </a:r>
            <a:r>
              <a:rPr lang="ar-SA" dirty="0" smtClean="0">
                <a:solidFill>
                  <a:srgbClr val="FF0000"/>
                </a:solidFill>
              </a:rPr>
              <a:t>سلبيا </a:t>
            </a:r>
            <a:r>
              <a:rPr lang="ar-SA" dirty="0" smtClean="0"/>
              <a:t>بسبب تقليل فرص التفاعل </a:t>
            </a:r>
            <a:r>
              <a:rPr lang="ar-SA" dirty="0" err="1" smtClean="0"/>
              <a:t>الإجتماعي</a:t>
            </a:r>
            <a:r>
              <a:rPr lang="ar-SA" dirty="0" smtClean="0"/>
              <a:t> والتعلم الفاعل,قلة التمارين الجسديه والتعرض للعنف والجنس والتصورات الثقافيه </a:t>
            </a:r>
            <a:r>
              <a:rPr lang="ar-SA" dirty="0" err="1" smtClean="0"/>
              <a:t>المسبقه</a:t>
            </a:r>
            <a:endParaRPr lang="ar-SA" dirty="0" smtClean="0"/>
          </a:p>
          <a:p>
            <a:r>
              <a:rPr lang="ar-SA" dirty="0" smtClean="0">
                <a:solidFill>
                  <a:srgbClr val="FF0000"/>
                </a:solidFill>
              </a:rPr>
              <a:t>عيوب النت </a:t>
            </a:r>
            <a:r>
              <a:rPr lang="ar-SA" dirty="0" smtClean="0"/>
              <a:t>هي انتشار معلومات غير </a:t>
            </a:r>
            <a:r>
              <a:rPr lang="ar-SA" dirty="0" err="1" smtClean="0"/>
              <a:t>صحيحه</a:t>
            </a:r>
            <a:r>
              <a:rPr lang="ar-SA" dirty="0" smtClean="0"/>
              <a:t> أو </a:t>
            </a:r>
            <a:r>
              <a:rPr lang="ar-SA" dirty="0" err="1" smtClean="0"/>
              <a:t>متحيزه</a:t>
            </a:r>
            <a:endParaRPr lang="ar-SA" dirty="0" smtClean="0"/>
          </a:p>
          <a:p>
            <a:r>
              <a:rPr lang="ar-SA" dirty="0" smtClean="0">
                <a:solidFill>
                  <a:srgbClr val="FF0000"/>
                </a:solidFill>
              </a:rPr>
              <a:t>أثناء الحروب </a:t>
            </a:r>
            <a:r>
              <a:rPr lang="ar-SA" dirty="0" smtClean="0"/>
              <a:t>الأطفال أكثر عرضة </a:t>
            </a:r>
            <a:r>
              <a:rPr lang="ar-SA" dirty="0" err="1" smtClean="0"/>
              <a:t>للامراض</a:t>
            </a:r>
            <a:r>
              <a:rPr lang="ar-SA" dirty="0" smtClean="0"/>
              <a:t> المعديه وسوء التغذيه وأيضاً يتأثر مقدمي </a:t>
            </a:r>
            <a:r>
              <a:rPr lang="ar-SA" dirty="0" err="1" smtClean="0"/>
              <a:t>الرعايه</a:t>
            </a:r>
            <a:r>
              <a:rPr lang="ar-SA" dirty="0" smtClean="0"/>
              <a:t> وقد يتعرضون لأحداث </a:t>
            </a:r>
            <a:r>
              <a:rPr lang="ar-SA" dirty="0" err="1" smtClean="0"/>
              <a:t>شديده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err="1" smtClean="0"/>
              <a:t>الرفاهيه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يبدو أن مستوى الرفاهية المنخفض مرتبط بعوامل اجتماعية سكانية مثل دخل وتركيبة الأسرة</a:t>
            </a:r>
          </a:p>
          <a:p>
            <a:r>
              <a:rPr lang="ar-SA" dirty="0" smtClean="0"/>
              <a:t>إن احد أكثر العوامل أهمية في تعزيز رفاهية الطفل هو نوعية العلاقات الأسرية وسلوكيات الوالدين وخصوصا الدعم العاطفي</a:t>
            </a:r>
          </a:p>
          <a:p>
            <a:r>
              <a:rPr lang="ar-SA" dirty="0" smtClean="0"/>
              <a:t>تشمل التداخلات التي يمكن أن تؤدي لتحسين رفاهية الطفولة برامج الدعم الوالدي, برامج الصحة العاطفية, الترفيه في المدارس, الوصول الى المساحات الخضراء وفرص النشاط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dirty="0" smtClean="0"/>
              <a:t>قضايا الصحة العامة المهمة للأطفال والشباب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تتضمن </a:t>
            </a:r>
            <a:r>
              <a:rPr lang="ar-SA" u="sng" dirty="0" smtClean="0">
                <a:solidFill>
                  <a:srgbClr val="FF0000"/>
                </a:solidFill>
              </a:rPr>
              <a:t>تخفيض </a:t>
            </a:r>
            <a:r>
              <a:rPr lang="ar-SA" u="sng" dirty="0" err="1" smtClean="0">
                <a:solidFill>
                  <a:srgbClr val="FF0000"/>
                </a:solidFill>
              </a:rPr>
              <a:t>الوفيات </a:t>
            </a:r>
            <a:r>
              <a:rPr lang="ar-SA" dirty="0" smtClean="0"/>
              <a:t>,انعدام المساواة الصحية, حماية الطفل, البدانة, المشكلات العاطفية </a:t>
            </a:r>
            <a:r>
              <a:rPr lang="ar-SA" dirty="0" err="1" smtClean="0"/>
              <a:t>والسلوكية </a:t>
            </a:r>
            <a:r>
              <a:rPr lang="ar-SA" dirty="0" smtClean="0"/>
              <a:t>,العجز, التدخين وإدمان المخدرات</a:t>
            </a:r>
          </a:p>
          <a:p>
            <a:r>
              <a:rPr lang="ar-SA" u="sng" dirty="0" smtClean="0">
                <a:solidFill>
                  <a:srgbClr val="FF0000"/>
                </a:solidFill>
              </a:rPr>
              <a:t>الوفيات: </a:t>
            </a:r>
            <a:r>
              <a:rPr lang="ar-SA" dirty="0" smtClean="0"/>
              <a:t>لوحظ انخفاض في وفيات الطفولة من الأمراض المعدية وعزي سبب ذلك للاستعمال المتزايد </a:t>
            </a:r>
            <a:r>
              <a:rPr lang="ar-SA" dirty="0" err="1" smtClean="0"/>
              <a:t>للقاحات</a:t>
            </a:r>
            <a:r>
              <a:rPr lang="ar-SA" dirty="0" smtClean="0"/>
              <a:t> المتنوعة</a:t>
            </a:r>
          </a:p>
          <a:p>
            <a:r>
              <a:rPr lang="ar-SA" dirty="0" smtClean="0"/>
              <a:t>حاليا تحدث أكثر من </a:t>
            </a:r>
            <a:r>
              <a:rPr lang="ar-SA" dirty="0" smtClean="0">
                <a:solidFill>
                  <a:srgbClr val="FF0000"/>
                </a:solidFill>
              </a:rPr>
              <a:t>نصف وفيات الطفولة خلال السنة الأولى من العمر حيث يسهم </a:t>
            </a:r>
            <a:r>
              <a:rPr lang="ar-SA" dirty="0" err="1" smtClean="0"/>
              <a:t>الخداجة</a:t>
            </a:r>
            <a:r>
              <a:rPr lang="ar-SA" dirty="0" smtClean="0"/>
              <a:t> ونقص وزن الولادة بدرجة كبيرة في وفيات الرضع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173</TotalTime>
  <Words>708</Words>
  <Application>Microsoft Office PowerPoint</Application>
  <PresentationFormat>عرض على الشاشة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Century Gothic</vt:lpstr>
      <vt:lpstr>Tahoma</vt:lpstr>
      <vt:lpstr>Verdana</vt:lpstr>
      <vt:lpstr>Wingdings 2</vt:lpstr>
      <vt:lpstr>حيوية</vt:lpstr>
      <vt:lpstr>الطفل في المجتمع </vt:lpstr>
      <vt:lpstr>مقدمه</vt:lpstr>
      <vt:lpstr>عرض تقديمي في PowerPoint</vt:lpstr>
      <vt:lpstr>عالم الطفل</vt:lpstr>
      <vt:lpstr>عرض تقديمي في PowerPoint</vt:lpstr>
      <vt:lpstr>عرض تقديمي في PowerPoint</vt:lpstr>
      <vt:lpstr>عرض تقديمي في PowerPoint</vt:lpstr>
      <vt:lpstr>الرفاهيه</vt:lpstr>
      <vt:lpstr>قضايا الصحة العامة المهمة للأطفال والشباب</vt:lpstr>
      <vt:lpstr>عرض تقديمي في PowerPoint</vt:lpstr>
      <vt:lpstr>عرض تقديمي في PowerPoint</vt:lpstr>
      <vt:lpstr>عرض تقديمي في PowerPoint</vt:lpstr>
      <vt:lpstr>الخلاصة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الطفل في المجتمع </dc:title>
  <dc:creator>yahia</dc:creator>
  <cp:lastModifiedBy>ASUS</cp:lastModifiedBy>
  <cp:revision>26</cp:revision>
  <dcterms:created xsi:type="dcterms:W3CDTF">2019-11-16T16:06:27Z</dcterms:created>
  <dcterms:modified xsi:type="dcterms:W3CDTF">2021-10-11T22:42:37Z</dcterms:modified>
</cp:coreProperties>
</file>