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5" r:id="rId23"/>
    <p:sldId id="286" r:id="rId24"/>
    <p:sldId id="277" r:id="rId25"/>
    <p:sldId id="287" r:id="rId26"/>
    <p:sldId id="288" r:id="rId27"/>
    <p:sldId id="290" r:id="rId28"/>
    <p:sldId id="289" r:id="rId29"/>
    <p:sldId id="291" r:id="rId30"/>
    <p:sldId id="292" r:id="rId31"/>
    <p:sldId id="278" r:id="rId32"/>
    <p:sldId id="279" r:id="rId33"/>
    <p:sldId id="280" r:id="rId34"/>
    <p:sldId id="281" r:id="rId35"/>
    <p:sldId id="283" r:id="rId36"/>
    <p:sldId id="284" r:id="rId37"/>
    <p:sldId id="293" r:id="rId38"/>
    <p:sldId id="296" r:id="rId39"/>
    <p:sldId id="294" r:id="rId40"/>
    <p:sldId id="295" r:id="rId41"/>
  </p:sldIdLst>
  <p:sldSz cx="9144000" cy="6858000" type="screen4x3"/>
  <p:notesSz cx="6858000" cy="9144000"/>
  <p:defaultText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Y"/>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Y"/>
          </a:p>
        </p:txBody>
      </p:sp>
      <p:sp>
        <p:nvSpPr>
          <p:cNvPr id="4" name="عنصر نائب للتاريخ 3"/>
          <p:cNvSpPr>
            <a:spLocks noGrp="1"/>
          </p:cNvSpPr>
          <p:nvPr>
            <p:ph type="dt" sz="half" idx="10"/>
          </p:nvPr>
        </p:nvSpPr>
        <p:spPr/>
        <p:txBody>
          <a:bodyPr/>
          <a:lstStyle/>
          <a:p>
            <a:fld id="{C156105D-2E56-4896-A6B0-6A2B9B43670B}" type="datetimeFigureOut">
              <a:rPr lang="ar-SY" smtClean="0"/>
              <a:pPr/>
              <a:t>15/02/1439</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A70824C0-30FF-4327-9E0A-C3A5B117164C}" type="slidenum">
              <a:rPr lang="ar-SY" smtClean="0"/>
              <a:pPr/>
              <a:t>‹#›</a:t>
            </a:fld>
            <a:endParaRPr lang="ar-S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C156105D-2E56-4896-A6B0-6A2B9B43670B}" type="datetimeFigureOut">
              <a:rPr lang="ar-SY" smtClean="0"/>
              <a:pPr/>
              <a:t>15/02/1439</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A70824C0-30FF-4327-9E0A-C3A5B117164C}" type="slidenum">
              <a:rPr lang="ar-SY" smtClean="0"/>
              <a:pPr/>
              <a:t>‹#›</a:t>
            </a:fld>
            <a:endParaRPr lang="ar-S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Y"/>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C156105D-2E56-4896-A6B0-6A2B9B43670B}" type="datetimeFigureOut">
              <a:rPr lang="ar-SY" smtClean="0"/>
              <a:pPr/>
              <a:t>15/02/1439</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A70824C0-30FF-4327-9E0A-C3A5B117164C}" type="slidenum">
              <a:rPr lang="ar-SY" smtClean="0"/>
              <a:pPr/>
              <a:t>‹#›</a:t>
            </a:fld>
            <a:endParaRPr lang="ar-S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C156105D-2E56-4896-A6B0-6A2B9B43670B}" type="datetimeFigureOut">
              <a:rPr lang="ar-SY" smtClean="0"/>
              <a:pPr/>
              <a:t>15/02/1439</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A70824C0-30FF-4327-9E0A-C3A5B117164C}" type="slidenum">
              <a:rPr lang="ar-SY" smtClean="0"/>
              <a:pPr/>
              <a:t>‹#›</a:t>
            </a:fld>
            <a:endParaRPr lang="ar-S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C156105D-2E56-4896-A6B0-6A2B9B43670B}" type="datetimeFigureOut">
              <a:rPr lang="ar-SY" smtClean="0"/>
              <a:pPr/>
              <a:t>15/02/1439</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A70824C0-30FF-4327-9E0A-C3A5B117164C}" type="slidenum">
              <a:rPr lang="ar-SY" smtClean="0"/>
              <a:pPr/>
              <a:t>‹#›</a:t>
            </a:fld>
            <a:endParaRPr lang="ar-S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تاريخ 4"/>
          <p:cNvSpPr>
            <a:spLocks noGrp="1"/>
          </p:cNvSpPr>
          <p:nvPr>
            <p:ph type="dt" sz="half" idx="10"/>
          </p:nvPr>
        </p:nvSpPr>
        <p:spPr/>
        <p:txBody>
          <a:bodyPr/>
          <a:lstStyle/>
          <a:p>
            <a:fld id="{C156105D-2E56-4896-A6B0-6A2B9B43670B}" type="datetimeFigureOut">
              <a:rPr lang="ar-SY" smtClean="0"/>
              <a:pPr/>
              <a:t>15/02/1439</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A70824C0-30FF-4327-9E0A-C3A5B117164C}" type="slidenum">
              <a:rPr lang="ar-SY" smtClean="0"/>
              <a:pPr/>
              <a:t>‹#›</a:t>
            </a:fld>
            <a:endParaRPr lang="ar-S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7" name="عنصر نائب للتاريخ 6"/>
          <p:cNvSpPr>
            <a:spLocks noGrp="1"/>
          </p:cNvSpPr>
          <p:nvPr>
            <p:ph type="dt" sz="half" idx="10"/>
          </p:nvPr>
        </p:nvSpPr>
        <p:spPr/>
        <p:txBody>
          <a:bodyPr/>
          <a:lstStyle/>
          <a:p>
            <a:fld id="{C156105D-2E56-4896-A6B0-6A2B9B43670B}" type="datetimeFigureOut">
              <a:rPr lang="ar-SY" smtClean="0"/>
              <a:pPr/>
              <a:t>15/02/1439</a:t>
            </a:fld>
            <a:endParaRPr lang="ar-SY"/>
          </a:p>
        </p:txBody>
      </p:sp>
      <p:sp>
        <p:nvSpPr>
          <p:cNvPr id="8" name="عنصر نائب للتذييل 7"/>
          <p:cNvSpPr>
            <a:spLocks noGrp="1"/>
          </p:cNvSpPr>
          <p:nvPr>
            <p:ph type="ftr" sz="quarter" idx="11"/>
          </p:nvPr>
        </p:nvSpPr>
        <p:spPr/>
        <p:txBody>
          <a:bodyPr/>
          <a:lstStyle/>
          <a:p>
            <a:endParaRPr lang="ar-SY"/>
          </a:p>
        </p:txBody>
      </p:sp>
      <p:sp>
        <p:nvSpPr>
          <p:cNvPr id="9" name="عنصر نائب لرقم الشريحة 8"/>
          <p:cNvSpPr>
            <a:spLocks noGrp="1"/>
          </p:cNvSpPr>
          <p:nvPr>
            <p:ph type="sldNum" sz="quarter" idx="12"/>
          </p:nvPr>
        </p:nvSpPr>
        <p:spPr/>
        <p:txBody>
          <a:bodyPr/>
          <a:lstStyle/>
          <a:p>
            <a:fld id="{A70824C0-30FF-4327-9E0A-C3A5B117164C}" type="slidenum">
              <a:rPr lang="ar-SY" smtClean="0"/>
              <a:pPr/>
              <a:t>‹#›</a:t>
            </a:fld>
            <a:endParaRPr lang="ar-S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تاريخ 2"/>
          <p:cNvSpPr>
            <a:spLocks noGrp="1"/>
          </p:cNvSpPr>
          <p:nvPr>
            <p:ph type="dt" sz="half" idx="10"/>
          </p:nvPr>
        </p:nvSpPr>
        <p:spPr/>
        <p:txBody>
          <a:bodyPr/>
          <a:lstStyle/>
          <a:p>
            <a:fld id="{C156105D-2E56-4896-A6B0-6A2B9B43670B}" type="datetimeFigureOut">
              <a:rPr lang="ar-SY" smtClean="0"/>
              <a:pPr/>
              <a:t>15/02/1439</a:t>
            </a:fld>
            <a:endParaRPr lang="ar-SY"/>
          </a:p>
        </p:txBody>
      </p:sp>
      <p:sp>
        <p:nvSpPr>
          <p:cNvPr id="4" name="عنصر نائب للتذييل 3"/>
          <p:cNvSpPr>
            <a:spLocks noGrp="1"/>
          </p:cNvSpPr>
          <p:nvPr>
            <p:ph type="ftr" sz="quarter" idx="11"/>
          </p:nvPr>
        </p:nvSpPr>
        <p:spPr/>
        <p:txBody>
          <a:bodyPr/>
          <a:lstStyle/>
          <a:p>
            <a:endParaRPr lang="ar-SY"/>
          </a:p>
        </p:txBody>
      </p:sp>
      <p:sp>
        <p:nvSpPr>
          <p:cNvPr id="5" name="عنصر نائب لرقم الشريحة 4"/>
          <p:cNvSpPr>
            <a:spLocks noGrp="1"/>
          </p:cNvSpPr>
          <p:nvPr>
            <p:ph type="sldNum" sz="quarter" idx="12"/>
          </p:nvPr>
        </p:nvSpPr>
        <p:spPr/>
        <p:txBody>
          <a:bodyPr/>
          <a:lstStyle/>
          <a:p>
            <a:fld id="{A70824C0-30FF-4327-9E0A-C3A5B117164C}" type="slidenum">
              <a:rPr lang="ar-SY" smtClean="0"/>
              <a:pPr/>
              <a:t>‹#›</a:t>
            </a:fld>
            <a:endParaRPr lang="ar-S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156105D-2E56-4896-A6B0-6A2B9B43670B}" type="datetimeFigureOut">
              <a:rPr lang="ar-SY" smtClean="0"/>
              <a:pPr/>
              <a:t>15/02/1439</a:t>
            </a:fld>
            <a:endParaRPr lang="ar-SY"/>
          </a:p>
        </p:txBody>
      </p:sp>
      <p:sp>
        <p:nvSpPr>
          <p:cNvPr id="3" name="عنصر نائب للتذييل 2"/>
          <p:cNvSpPr>
            <a:spLocks noGrp="1"/>
          </p:cNvSpPr>
          <p:nvPr>
            <p:ph type="ftr" sz="quarter" idx="11"/>
          </p:nvPr>
        </p:nvSpPr>
        <p:spPr/>
        <p:txBody>
          <a:bodyPr/>
          <a:lstStyle/>
          <a:p>
            <a:endParaRPr lang="ar-SY"/>
          </a:p>
        </p:txBody>
      </p:sp>
      <p:sp>
        <p:nvSpPr>
          <p:cNvPr id="4" name="عنصر نائب لرقم الشريحة 3"/>
          <p:cNvSpPr>
            <a:spLocks noGrp="1"/>
          </p:cNvSpPr>
          <p:nvPr>
            <p:ph type="sldNum" sz="quarter" idx="12"/>
          </p:nvPr>
        </p:nvSpPr>
        <p:spPr/>
        <p:txBody>
          <a:bodyPr/>
          <a:lstStyle/>
          <a:p>
            <a:fld id="{A70824C0-30FF-4327-9E0A-C3A5B117164C}" type="slidenum">
              <a:rPr lang="ar-SY" smtClean="0"/>
              <a:pPr/>
              <a:t>‹#›</a:t>
            </a:fld>
            <a:endParaRPr lang="ar-S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Y"/>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156105D-2E56-4896-A6B0-6A2B9B43670B}" type="datetimeFigureOut">
              <a:rPr lang="ar-SY" smtClean="0"/>
              <a:pPr/>
              <a:t>15/02/1439</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A70824C0-30FF-4327-9E0A-C3A5B117164C}" type="slidenum">
              <a:rPr lang="ar-SY" smtClean="0"/>
              <a:pPr/>
              <a:t>‹#›</a:t>
            </a:fld>
            <a:endParaRPr lang="ar-S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Y"/>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156105D-2E56-4896-A6B0-6A2B9B43670B}" type="datetimeFigureOut">
              <a:rPr lang="ar-SY" smtClean="0"/>
              <a:pPr/>
              <a:t>15/02/1439</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A70824C0-30FF-4327-9E0A-C3A5B117164C}" type="slidenum">
              <a:rPr lang="ar-SY" smtClean="0"/>
              <a:pPr/>
              <a:t>‹#›</a:t>
            </a:fld>
            <a:endParaRPr lang="ar-S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156105D-2E56-4896-A6B0-6A2B9B43670B}" type="datetimeFigureOut">
              <a:rPr lang="ar-SY" smtClean="0"/>
              <a:pPr/>
              <a:t>15/02/1439</a:t>
            </a:fld>
            <a:endParaRPr lang="ar-SY"/>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Y"/>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70824C0-30FF-4327-9E0A-C3A5B117164C}" type="slidenum">
              <a:rPr lang="ar-SY" smtClean="0"/>
              <a:pPr/>
              <a:t>‹#›</a:t>
            </a:fld>
            <a:endParaRPr lang="ar-S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image" Target="../media/image39.jpe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14348" y="0"/>
            <a:ext cx="7772400" cy="1470025"/>
          </a:xfrm>
        </p:spPr>
        <p:txBody>
          <a:bodyPr/>
          <a:lstStyle/>
          <a:p>
            <a:r>
              <a:rPr lang="ar-SY" dirty="0" smtClean="0"/>
              <a:t>كتل العنق </a:t>
            </a:r>
            <a:r>
              <a:rPr lang="en-US" dirty="0" smtClean="0"/>
              <a:t>masses of the neck </a:t>
            </a:r>
            <a:endParaRPr lang="ar-SY" dirty="0"/>
          </a:p>
        </p:txBody>
      </p:sp>
      <p:sp>
        <p:nvSpPr>
          <p:cNvPr id="3" name="عنوان فرعي 2"/>
          <p:cNvSpPr>
            <a:spLocks noGrp="1"/>
          </p:cNvSpPr>
          <p:nvPr>
            <p:ph type="subTitle" idx="1"/>
          </p:nvPr>
        </p:nvSpPr>
        <p:spPr>
          <a:xfrm>
            <a:off x="428596" y="1214422"/>
            <a:ext cx="8143932" cy="5072098"/>
          </a:xfrm>
        </p:spPr>
        <p:txBody>
          <a:bodyPr>
            <a:normAutofit/>
          </a:bodyPr>
          <a:lstStyle/>
          <a:p>
            <a:pPr algn="r"/>
            <a:r>
              <a:rPr lang="ar-SY" sz="2400" b="1" i="1" u="sng" dirty="0" smtClean="0">
                <a:solidFill>
                  <a:schemeClr val="tx1"/>
                </a:solidFill>
              </a:rPr>
              <a:t>لمحة تشريحية:</a:t>
            </a:r>
          </a:p>
          <a:p>
            <a:pPr algn="r"/>
            <a:r>
              <a:rPr lang="ar-SY" sz="2400" dirty="0" smtClean="0">
                <a:solidFill>
                  <a:schemeClr val="tx1"/>
                </a:solidFill>
              </a:rPr>
              <a:t>يقسم العنق بوساطة العضلة </a:t>
            </a:r>
            <a:r>
              <a:rPr lang="ar-SY" sz="2400" dirty="0" err="1" smtClean="0">
                <a:solidFill>
                  <a:schemeClr val="tx1"/>
                </a:solidFill>
              </a:rPr>
              <a:t>القترائية</a:t>
            </a:r>
            <a:r>
              <a:rPr lang="ar-SY" sz="2400" dirty="0" smtClean="0">
                <a:solidFill>
                  <a:schemeClr val="tx1"/>
                </a:solidFill>
              </a:rPr>
              <a:t> </a:t>
            </a:r>
            <a:r>
              <a:rPr lang="ar-SY" sz="2400" dirty="0" err="1" smtClean="0">
                <a:solidFill>
                  <a:schemeClr val="tx1"/>
                </a:solidFill>
              </a:rPr>
              <a:t>الى</a:t>
            </a:r>
            <a:r>
              <a:rPr lang="ar-SY" sz="2400" dirty="0" smtClean="0">
                <a:solidFill>
                  <a:schemeClr val="tx1"/>
                </a:solidFill>
              </a:rPr>
              <a:t> مثلثين تشريحيين كبيرين </a:t>
            </a:r>
          </a:p>
          <a:p>
            <a:pPr algn="r"/>
            <a:r>
              <a:rPr lang="ar-SY" sz="2400" dirty="0" smtClean="0">
                <a:solidFill>
                  <a:schemeClr val="tx1"/>
                </a:solidFill>
              </a:rPr>
              <a:t>1</a:t>
            </a:r>
            <a:r>
              <a:rPr lang="ar-SY" sz="2400" b="1" dirty="0" smtClean="0">
                <a:solidFill>
                  <a:schemeClr val="tx1"/>
                </a:solidFill>
              </a:rPr>
              <a:t>- المثلث </a:t>
            </a:r>
            <a:r>
              <a:rPr lang="ar-SY" sz="2400" b="1" dirty="0" err="1" smtClean="0">
                <a:solidFill>
                  <a:schemeClr val="tx1"/>
                </a:solidFill>
              </a:rPr>
              <a:t>الرقبي</a:t>
            </a:r>
            <a:r>
              <a:rPr lang="ar-SY" sz="2400" b="1" dirty="0" smtClean="0">
                <a:solidFill>
                  <a:schemeClr val="tx1"/>
                </a:solidFill>
              </a:rPr>
              <a:t> الأمامي: </a:t>
            </a:r>
            <a:r>
              <a:rPr lang="ar-SY" sz="2400" dirty="0" smtClean="0">
                <a:solidFill>
                  <a:schemeClr val="tx1"/>
                </a:solidFill>
              </a:rPr>
              <a:t>يقسم إلى :</a:t>
            </a:r>
          </a:p>
          <a:p>
            <a:pPr marL="457200" indent="-457200" algn="r">
              <a:buAutoNum type="arabic1Minus"/>
            </a:pPr>
            <a:r>
              <a:rPr lang="ar-SY" sz="2400" dirty="0" smtClean="0">
                <a:solidFill>
                  <a:schemeClr val="tx1"/>
                </a:solidFill>
              </a:rPr>
              <a:t>المثلث تحت الفك السفلي </a:t>
            </a:r>
          </a:p>
          <a:p>
            <a:pPr marL="457200" indent="-457200" algn="r">
              <a:buAutoNum type="arabic1Minus"/>
            </a:pPr>
            <a:r>
              <a:rPr lang="ar-SY" sz="2400" dirty="0" smtClean="0">
                <a:solidFill>
                  <a:schemeClr val="tx1"/>
                </a:solidFill>
              </a:rPr>
              <a:t>المثلث تحت الذقن( فوق اللامي)</a:t>
            </a:r>
          </a:p>
          <a:p>
            <a:pPr marL="457200" indent="-457200" algn="r">
              <a:buAutoNum type="arabic1Minus"/>
            </a:pPr>
            <a:r>
              <a:rPr lang="ar-SY" sz="2400" dirty="0" smtClean="0">
                <a:solidFill>
                  <a:schemeClr val="tx1"/>
                </a:solidFill>
              </a:rPr>
              <a:t>المثلث </a:t>
            </a:r>
            <a:r>
              <a:rPr lang="ar-SY" sz="2400" dirty="0" err="1" smtClean="0">
                <a:solidFill>
                  <a:schemeClr val="tx1"/>
                </a:solidFill>
              </a:rPr>
              <a:t>السباتي</a:t>
            </a:r>
            <a:r>
              <a:rPr lang="ar-SY" sz="2400" dirty="0" smtClean="0">
                <a:solidFill>
                  <a:schemeClr val="tx1"/>
                </a:solidFill>
              </a:rPr>
              <a:t> العلوي </a:t>
            </a:r>
          </a:p>
          <a:p>
            <a:pPr marL="457200" indent="-457200" algn="r">
              <a:buAutoNum type="arabic1Minus"/>
            </a:pPr>
            <a:r>
              <a:rPr lang="ar-SY" sz="2400" dirty="0" smtClean="0">
                <a:solidFill>
                  <a:schemeClr val="tx1"/>
                </a:solidFill>
              </a:rPr>
              <a:t>المثلث </a:t>
            </a:r>
            <a:r>
              <a:rPr lang="ar-SY" sz="2400" dirty="0" err="1" smtClean="0">
                <a:solidFill>
                  <a:schemeClr val="tx1"/>
                </a:solidFill>
              </a:rPr>
              <a:t>السباتي</a:t>
            </a:r>
            <a:r>
              <a:rPr lang="ar-SY" sz="2400" dirty="0" smtClean="0">
                <a:solidFill>
                  <a:schemeClr val="tx1"/>
                </a:solidFill>
              </a:rPr>
              <a:t> السفلي </a:t>
            </a:r>
          </a:p>
          <a:p>
            <a:pPr marL="457200" indent="-457200" algn="r"/>
            <a:r>
              <a:rPr lang="ar-SY" sz="2400" b="1" dirty="0" smtClean="0">
                <a:solidFill>
                  <a:schemeClr val="tx1"/>
                </a:solidFill>
              </a:rPr>
              <a:t>2- المثلث </a:t>
            </a:r>
            <a:r>
              <a:rPr lang="ar-SY" sz="2400" b="1" dirty="0" err="1" smtClean="0">
                <a:solidFill>
                  <a:schemeClr val="tx1"/>
                </a:solidFill>
              </a:rPr>
              <a:t>الرقبي</a:t>
            </a:r>
            <a:r>
              <a:rPr lang="ar-SY" sz="2400" b="1" dirty="0" smtClean="0">
                <a:solidFill>
                  <a:schemeClr val="tx1"/>
                </a:solidFill>
              </a:rPr>
              <a:t> الخلفي:</a:t>
            </a:r>
            <a:r>
              <a:rPr lang="ar-SY" sz="2400" dirty="0" smtClean="0">
                <a:solidFill>
                  <a:schemeClr val="tx1"/>
                </a:solidFill>
              </a:rPr>
              <a:t>يقسم </a:t>
            </a:r>
            <a:r>
              <a:rPr lang="ar-SY" sz="2400" dirty="0" err="1" smtClean="0">
                <a:solidFill>
                  <a:schemeClr val="tx1"/>
                </a:solidFill>
              </a:rPr>
              <a:t>الى</a:t>
            </a:r>
            <a:r>
              <a:rPr lang="ar-SY" sz="2400" dirty="0" smtClean="0">
                <a:solidFill>
                  <a:schemeClr val="tx1"/>
                </a:solidFill>
              </a:rPr>
              <a:t> :</a:t>
            </a:r>
          </a:p>
          <a:p>
            <a:pPr marL="457200" indent="-457200" algn="r">
              <a:buAutoNum type="arabic1Minus"/>
            </a:pPr>
            <a:r>
              <a:rPr lang="ar-SY" sz="2400" dirty="0" smtClean="0">
                <a:solidFill>
                  <a:schemeClr val="tx1"/>
                </a:solidFill>
              </a:rPr>
              <a:t>المثلث </a:t>
            </a:r>
            <a:r>
              <a:rPr lang="ar-SY" sz="2400" dirty="0" err="1" smtClean="0">
                <a:solidFill>
                  <a:schemeClr val="tx1"/>
                </a:solidFill>
              </a:rPr>
              <a:t>القذالي</a:t>
            </a:r>
            <a:r>
              <a:rPr lang="ar-SY" sz="2400" dirty="0" smtClean="0">
                <a:solidFill>
                  <a:schemeClr val="tx1"/>
                </a:solidFill>
              </a:rPr>
              <a:t>:</a:t>
            </a:r>
          </a:p>
          <a:p>
            <a:pPr marL="457200" indent="-457200" algn="r">
              <a:buAutoNum type="arabic1Minus"/>
            </a:pPr>
            <a:r>
              <a:rPr lang="ar-SY" sz="2400" dirty="0" smtClean="0">
                <a:solidFill>
                  <a:schemeClr val="tx1"/>
                </a:solidFill>
              </a:rPr>
              <a:t>المثلث فوق الترقوة </a:t>
            </a:r>
          </a:p>
        </p:txBody>
      </p:sp>
      <p:pic>
        <p:nvPicPr>
          <p:cNvPr id="6" name="صورة 5" descr="image512.gif"/>
          <p:cNvPicPr>
            <a:picLocks noChangeAspect="1"/>
          </p:cNvPicPr>
          <p:nvPr/>
        </p:nvPicPr>
        <p:blipFill>
          <a:blip r:embed="rId2"/>
          <a:stretch>
            <a:fillRect/>
          </a:stretch>
        </p:blipFill>
        <p:spPr>
          <a:xfrm>
            <a:off x="285720" y="2214554"/>
            <a:ext cx="4138871" cy="428628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t>تشخيص كتلة في العنق</a:t>
            </a:r>
            <a:endParaRPr lang="ar-SY" dirty="0"/>
          </a:p>
        </p:txBody>
      </p:sp>
      <p:sp>
        <p:nvSpPr>
          <p:cNvPr id="3" name="عنصر نائب للمحتوى 2"/>
          <p:cNvSpPr>
            <a:spLocks noGrp="1"/>
          </p:cNvSpPr>
          <p:nvPr>
            <p:ph idx="1"/>
          </p:nvPr>
        </p:nvSpPr>
        <p:spPr>
          <a:xfrm>
            <a:off x="457200" y="1214422"/>
            <a:ext cx="8229600" cy="5429288"/>
          </a:xfrm>
        </p:spPr>
        <p:txBody>
          <a:bodyPr>
            <a:normAutofit fontScale="85000" lnSpcReduction="20000"/>
          </a:bodyPr>
          <a:lstStyle/>
          <a:p>
            <a:pPr>
              <a:buNone/>
            </a:pPr>
            <a:r>
              <a:rPr lang="ar-SY" sz="2400" b="1" i="1" u="sng" dirty="0" smtClean="0"/>
              <a:t>الفحص الفيزيائي:</a:t>
            </a:r>
          </a:p>
          <a:p>
            <a:pPr>
              <a:buNone/>
            </a:pPr>
            <a:r>
              <a:rPr lang="ar-SY" sz="2400" dirty="0" smtClean="0"/>
              <a:t>الخطوة التشخيصية الأكثر أهمية هي الفحص الفيزيائي للرأس و العنق </a:t>
            </a:r>
          </a:p>
          <a:p>
            <a:pPr>
              <a:buNone/>
            </a:pPr>
            <a:r>
              <a:rPr lang="ar-SY" sz="2400" b="1" dirty="0" smtClean="0"/>
              <a:t>التأمل و الجس </a:t>
            </a:r>
            <a:r>
              <a:rPr lang="ar-SY" sz="2400" dirty="0" smtClean="0"/>
              <a:t>هما الأكثر أهمية في الفحص – </a:t>
            </a:r>
          </a:p>
          <a:p>
            <a:pPr>
              <a:buNone/>
            </a:pPr>
            <a:r>
              <a:rPr lang="ar-SY" sz="2400" dirty="0" smtClean="0"/>
              <a:t>يساعد ذلك على تحديد توضع الكتلة اعتمادا على مناطق التصريف اللمفاوي التشريحية أو المناطق التطورية - </a:t>
            </a:r>
          </a:p>
          <a:p>
            <a:pPr>
              <a:buNone/>
            </a:pPr>
            <a:r>
              <a:rPr lang="ar-SY" sz="2400" dirty="0" smtClean="0"/>
              <a:t>حجم الآفة – علاقتها ( ثباتها أو تحركها) بالتراكيب المحيطية – قوام الكتلة – وجود أي </a:t>
            </a:r>
            <a:r>
              <a:rPr lang="ar-SY" sz="2400" dirty="0" err="1" smtClean="0"/>
              <a:t>نبضان</a:t>
            </a:r>
            <a:r>
              <a:rPr lang="ar-SY" sz="2400" dirty="0" smtClean="0"/>
              <a:t> أو ارتعاش أو نغمة بالإصغاء </a:t>
            </a:r>
          </a:p>
          <a:p>
            <a:pPr>
              <a:buNone/>
            </a:pPr>
            <a:r>
              <a:rPr lang="ar-SY" sz="2400" dirty="0" smtClean="0"/>
              <a:t>- يجرى بعد ذلك تقييم كامل للرأس </a:t>
            </a:r>
            <a:r>
              <a:rPr lang="ar-SY" sz="2400" dirty="0" err="1" smtClean="0"/>
              <a:t>و</a:t>
            </a:r>
            <a:r>
              <a:rPr lang="ar-SY" sz="2400" dirty="0" smtClean="0"/>
              <a:t> العنق باستخدام المنبع الضوئي حيث يتم فحص لكل السطوح المخاطية بالطريق الهضمي الهوائي العلوي </a:t>
            </a:r>
          </a:p>
          <a:p>
            <a:pPr>
              <a:buNone/>
            </a:pPr>
            <a:r>
              <a:rPr lang="ar-SY" sz="2400" dirty="0" smtClean="0"/>
              <a:t> </a:t>
            </a:r>
            <a:r>
              <a:rPr lang="ar-SY" sz="2400" b="1" u="sng" dirty="0" smtClean="0"/>
              <a:t>الاختبارات:</a:t>
            </a:r>
          </a:p>
          <a:p>
            <a:pPr>
              <a:buNone/>
            </a:pPr>
            <a:r>
              <a:rPr lang="ar-SY" sz="2400" dirty="0" smtClean="0"/>
              <a:t>كثيرا ما يعطي الفحص الفيزيائي الشامل تصنيف عام للكتلة ( وعائي – غدي – التهابي )</a:t>
            </a:r>
          </a:p>
          <a:p>
            <a:pPr>
              <a:buNone/>
            </a:pPr>
            <a:r>
              <a:rPr lang="ar-SY" sz="2400" dirty="0" smtClean="0"/>
              <a:t>نلجأ بعدها </a:t>
            </a:r>
            <a:r>
              <a:rPr lang="ar-SY" sz="2400" dirty="0" err="1" smtClean="0"/>
              <a:t>الى</a:t>
            </a:r>
            <a:r>
              <a:rPr lang="ar-SY" sz="2400" dirty="0" smtClean="0"/>
              <a:t> اختبارات مختلفة لوضع التشخيص </a:t>
            </a:r>
          </a:p>
          <a:p>
            <a:pPr>
              <a:buNone/>
            </a:pPr>
            <a:r>
              <a:rPr lang="ar-SY" sz="2400" b="1" dirty="0" smtClean="0"/>
              <a:t>الاختبارات الدموية :</a:t>
            </a:r>
            <a:r>
              <a:rPr lang="ar-SY" sz="2400" dirty="0" smtClean="0"/>
              <a:t>غالبا ما يجرى تعداد دم كامل ( </a:t>
            </a:r>
            <a:r>
              <a:rPr lang="en-US" sz="2400" dirty="0" smtClean="0"/>
              <a:t>CBC</a:t>
            </a:r>
            <a:r>
              <a:rPr lang="ar-SY" sz="2400" dirty="0" smtClean="0"/>
              <a:t>) وقد يكون أحيانا مشخصا وقد يساعدنا على الشك ببعض </a:t>
            </a:r>
            <a:r>
              <a:rPr lang="ar-SY" sz="2400" dirty="0" err="1" smtClean="0"/>
              <a:t>التشاخيص</a:t>
            </a:r>
            <a:r>
              <a:rPr lang="ar-SY" sz="2400" dirty="0" smtClean="0"/>
              <a:t> أو نفيها </a:t>
            </a:r>
          </a:p>
          <a:p>
            <a:pPr>
              <a:buNone/>
            </a:pPr>
            <a:r>
              <a:rPr lang="ar-SY" sz="2400" b="1" dirty="0" smtClean="0"/>
              <a:t>يساعد اختبار </a:t>
            </a:r>
            <a:r>
              <a:rPr lang="en-US" sz="2400" b="1" dirty="0" err="1" smtClean="0"/>
              <a:t>paul</a:t>
            </a:r>
            <a:r>
              <a:rPr lang="en-US" sz="2400" b="1" dirty="0" smtClean="0"/>
              <a:t> </a:t>
            </a:r>
            <a:r>
              <a:rPr lang="en-US" sz="2400" b="1" dirty="0" err="1" smtClean="0"/>
              <a:t>bunnel</a:t>
            </a:r>
            <a:r>
              <a:rPr lang="ar-SY" sz="2400" b="1" dirty="0" smtClean="0"/>
              <a:t> أو اللطخة المفردة </a:t>
            </a:r>
            <a:r>
              <a:rPr lang="en-US" sz="2400" b="1" dirty="0" err="1" smtClean="0"/>
              <a:t>monospot</a:t>
            </a:r>
            <a:r>
              <a:rPr lang="en-US" sz="2400" b="1" dirty="0" smtClean="0"/>
              <a:t> </a:t>
            </a:r>
            <a:r>
              <a:rPr lang="ar-SY" sz="2400" b="1" dirty="0" smtClean="0"/>
              <a:t> </a:t>
            </a:r>
            <a:r>
              <a:rPr lang="ar-SY" sz="2400" dirty="0" smtClean="0"/>
              <a:t>على تأكيد أن الحمى </a:t>
            </a:r>
            <a:r>
              <a:rPr lang="ar-SY" sz="2400" dirty="0" err="1" smtClean="0"/>
              <a:t>الغدية</a:t>
            </a:r>
            <a:r>
              <a:rPr lang="ar-SY" sz="2400" dirty="0" smtClean="0"/>
              <a:t> ( داء وحيدات النوى </a:t>
            </a:r>
            <a:r>
              <a:rPr lang="ar-SY" sz="2400" dirty="0" err="1" smtClean="0"/>
              <a:t>الخمجي</a:t>
            </a:r>
            <a:r>
              <a:rPr lang="ar-SY" sz="2400" dirty="0" smtClean="0"/>
              <a:t> ) هو سبب ضخامة العقد اللمفاوية </a:t>
            </a:r>
            <a:r>
              <a:rPr lang="ar-SY" sz="2400" dirty="0" err="1" smtClean="0"/>
              <a:t>الجهازي</a:t>
            </a:r>
            <a:r>
              <a:rPr lang="ar-SY" sz="2400" dirty="0" smtClean="0"/>
              <a:t> </a:t>
            </a:r>
          </a:p>
          <a:p>
            <a:pPr>
              <a:buNone/>
            </a:pPr>
            <a:r>
              <a:rPr lang="ar-SY" sz="2400" b="1" dirty="0" smtClean="0"/>
              <a:t>تعتبر اختبارات تحري </a:t>
            </a:r>
            <a:r>
              <a:rPr lang="en-US" sz="2400" b="1" dirty="0" smtClean="0"/>
              <a:t>HIV</a:t>
            </a:r>
            <a:r>
              <a:rPr lang="ar-SY" sz="2400" b="1" dirty="0" smtClean="0"/>
              <a:t> و الفحوص المصلية الأخرى لتحري </a:t>
            </a:r>
            <a:r>
              <a:rPr lang="ar-SY" sz="2400" b="1" dirty="0" err="1" smtClean="0"/>
              <a:t>الأخماج</a:t>
            </a:r>
            <a:r>
              <a:rPr lang="ar-SY" sz="2400" b="1" dirty="0" smtClean="0"/>
              <a:t> النوعية مثل داء المقوسات </a:t>
            </a:r>
            <a:r>
              <a:rPr lang="en-US" sz="2400" b="1" dirty="0" smtClean="0"/>
              <a:t>Toxoplasmosis </a:t>
            </a:r>
            <a:r>
              <a:rPr lang="ar-SY" sz="2400" b="1" dirty="0" smtClean="0"/>
              <a:t> ضرورية أحيانا في حالات ضخامة العقد اللمفاوية المعمم المزمن </a:t>
            </a:r>
          </a:p>
          <a:p>
            <a:pPr>
              <a:buNone/>
            </a:pPr>
            <a:endParaRPr lang="ar-SY" sz="2400" b="1" dirty="0" smtClean="0"/>
          </a:p>
          <a:p>
            <a:pPr>
              <a:buNone/>
            </a:pPr>
            <a:endParaRPr lang="ar-SY" sz="2400" b="1" dirty="0" smtClean="0"/>
          </a:p>
          <a:p>
            <a:pPr>
              <a:buNone/>
            </a:pPr>
            <a:endParaRPr lang="ar-SY"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t>تشخيص كتلة في العنق</a:t>
            </a:r>
            <a:endParaRPr lang="ar-SY" dirty="0"/>
          </a:p>
        </p:txBody>
      </p:sp>
      <p:sp>
        <p:nvSpPr>
          <p:cNvPr id="3" name="عنصر نائب للمحتوى 2"/>
          <p:cNvSpPr>
            <a:spLocks noGrp="1"/>
          </p:cNvSpPr>
          <p:nvPr>
            <p:ph idx="1"/>
          </p:nvPr>
        </p:nvSpPr>
        <p:spPr>
          <a:xfrm>
            <a:off x="457200" y="1600200"/>
            <a:ext cx="8229600" cy="4972072"/>
          </a:xfrm>
        </p:spPr>
        <p:txBody>
          <a:bodyPr>
            <a:normAutofit fontScale="85000" lnSpcReduction="20000"/>
          </a:bodyPr>
          <a:lstStyle/>
          <a:p>
            <a:pPr>
              <a:buNone/>
            </a:pPr>
            <a:r>
              <a:rPr lang="ar-SY" sz="2400" b="1" i="1" u="sng" dirty="0" smtClean="0"/>
              <a:t>الاستقصاءات </a:t>
            </a:r>
            <a:r>
              <a:rPr lang="ar-SY" sz="2400" b="1" i="1" u="sng" dirty="0" err="1" smtClean="0"/>
              <a:t>الشعاعية</a:t>
            </a:r>
            <a:r>
              <a:rPr lang="ar-SY" sz="2400" b="1" i="1" u="sng" dirty="0" smtClean="0"/>
              <a:t>:</a:t>
            </a:r>
            <a:endParaRPr lang="ar-SY" sz="2400" dirty="0" smtClean="0"/>
          </a:p>
          <a:p>
            <a:pPr>
              <a:buNone/>
            </a:pPr>
            <a:r>
              <a:rPr lang="ar-SY" sz="2400" b="1" dirty="0" smtClean="0"/>
              <a:t>الصورة </a:t>
            </a:r>
            <a:r>
              <a:rPr lang="ar-SY" sz="2400" b="1" dirty="0" err="1" smtClean="0"/>
              <a:t>الشعاعية</a:t>
            </a:r>
            <a:r>
              <a:rPr lang="ar-SY" sz="2400" b="1" dirty="0" smtClean="0"/>
              <a:t> البسيطة </a:t>
            </a:r>
            <a:r>
              <a:rPr lang="ar-SY" sz="2400" dirty="0" smtClean="0"/>
              <a:t>: غالبا ما يستطب </a:t>
            </a:r>
            <a:r>
              <a:rPr lang="ar-SY" sz="2400" dirty="0" err="1" smtClean="0"/>
              <a:t>اجراء</a:t>
            </a:r>
            <a:r>
              <a:rPr lang="ar-SY" sz="2400" dirty="0" smtClean="0"/>
              <a:t> صورة صدر عند الشك بوجود </a:t>
            </a:r>
            <a:r>
              <a:rPr lang="ar-SY" sz="2400" dirty="0" err="1" smtClean="0"/>
              <a:t>خباثة</a:t>
            </a:r>
            <a:r>
              <a:rPr lang="ar-SY" sz="2400" dirty="0" smtClean="0"/>
              <a:t> أو حالة ضخامة العقد اللمفاوية السليمة المزمنة </a:t>
            </a:r>
          </a:p>
          <a:p>
            <a:pPr>
              <a:buNone/>
            </a:pPr>
            <a:r>
              <a:rPr lang="ar-SY" sz="2400" b="1" dirty="0" smtClean="0"/>
              <a:t>الفحص بالأمواج فوق الصوتية والتصوير الوعائي :</a:t>
            </a:r>
          </a:p>
          <a:p>
            <a:pPr>
              <a:buNone/>
            </a:pPr>
            <a:r>
              <a:rPr lang="ar-SY" sz="2400" dirty="0" smtClean="0"/>
              <a:t>يكون لها قيمة في مريض الكتلة النابضة أو القابلة للانضغاط أو التي فيها نفخة كذلك لتمييز المشاكل الوعائية </a:t>
            </a:r>
            <a:r>
              <a:rPr lang="ar-SY" sz="2400" dirty="0" err="1" smtClean="0"/>
              <a:t>التنكسية</a:t>
            </a:r>
            <a:r>
              <a:rPr lang="ar-SY" sz="2400" dirty="0" smtClean="0"/>
              <a:t> مثل أمهات الدم عن الحالات </a:t>
            </a:r>
            <a:r>
              <a:rPr lang="ar-SY" sz="2400" dirty="0" err="1" smtClean="0"/>
              <a:t>التنشؤية</a:t>
            </a:r>
            <a:r>
              <a:rPr lang="ar-SY" sz="2400" dirty="0" smtClean="0"/>
              <a:t> مثل الأورام </a:t>
            </a:r>
            <a:r>
              <a:rPr lang="ar-SY" sz="2400" dirty="0" err="1" smtClean="0"/>
              <a:t>الكبية</a:t>
            </a:r>
            <a:r>
              <a:rPr lang="ar-SY" sz="2400" dirty="0" smtClean="0"/>
              <a:t> و أورام الجسم </a:t>
            </a:r>
            <a:r>
              <a:rPr lang="ar-SY" sz="2400" dirty="0" err="1" smtClean="0"/>
              <a:t>السباتي</a:t>
            </a:r>
            <a:r>
              <a:rPr lang="ar-SY" sz="2400" dirty="0" smtClean="0"/>
              <a:t> </a:t>
            </a:r>
          </a:p>
          <a:p>
            <a:pPr>
              <a:buNone/>
            </a:pPr>
            <a:r>
              <a:rPr lang="ar-SY" sz="2400" dirty="0" smtClean="0"/>
              <a:t>الفحص بالأمواج فوق الصوتية : يساعد أيضا في تمييز الكتلة الصلبة عن الكتلة الكيسية أو الكيسات </a:t>
            </a:r>
            <a:r>
              <a:rPr lang="ar-SY" sz="2400" dirty="0" err="1" smtClean="0"/>
              <a:t>الغلصمية</a:t>
            </a:r>
            <a:r>
              <a:rPr lang="ar-SY" sz="2400" dirty="0" smtClean="0"/>
              <a:t> </a:t>
            </a:r>
            <a:r>
              <a:rPr lang="ar-SY" sz="2400" dirty="0" err="1" smtClean="0"/>
              <a:t>الولادية</a:t>
            </a:r>
            <a:r>
              <a:rPr lang="ar-SY" sz="2400" dirty="0" smtClean="0"/>
              <a:t> </a:t>
            </a:r>
          </a:p>
          <a:p>
            <a:pPr>
              <a:buNone/>
            </a:pPr>
            <a:r>
              <a:rPr lang="ar-SY" sz="2400" dirty="0" smtClean="0"/>
              <a:t>(</a:t>
            </a:r>
            <a:r>
              <a:rPr lang="ar-SY" sz="2400" u="sng" dirty="0" smtClean="0"/>
              <a:t> </a:t>
            </a:r>
            <a:r>
              <a:rPr lang="ar-SY" sz="2400" dirty="0" smtClean="0"/>
              <a:t>تعتبر الأمواج فوق الصوت هي الاستقصاء الأفضل في أمراض </a:t>
            </a:r>
            <a:r>
              <a:rPr lang="ar-SY" sz="2400" dirty="0" err="1" smtClean="0"/>
              <a:t>الدرق</a:t>
            </a:r>
            <a:r>
              <a:rPr lang="ar-SY" sz="2400" dirty="0" smtClean="0"/>
              <a:t> كما أنها مفيدة جدا في تشخيص الآفات الوعائية )</a:t>
            </a:r>
          </a:p>
          <a:p>
            <a:pPr>
              <a:buNone/>
            </a:pPr>
            <a:r>
              <a:rPr lang="ar-SY" sz="2400" b="1" dirty="0" smtClean="0"/>
              <a:t>التصوير الطبقي المحوري للعنق  </a:t>
            </a:r>
            <a:r>
              <a:rPr lang="en-US" sz="2400" b="1" dirty="0" smtClean="0"/>
              <a:t>CT scan</a:t>
            </a:r>
            <a:r>
              <a:rPr lang="ar-SY" sz="2400" b="1" dirty="0" smtClean="0"/>
              <a:t>: </a:t>
            </a:r>
            <a:r>
              <a:rPr lang="ar-SY" sz="2400" dirty="0" smtClean="0"/>
              <a:t>مفيد جدا حيث يعين الكتلة ضمن التركيب </a:t>
            </a:r>
            <a:r>
              <a:rPr lang="ar-SY" sz="2400" dirty="0" err="1" smtClean="0"/>
              <a:t>الغدي</a:t>
            </a:r>
            <a:r>
              <a:rPr lang="ar-SY" sz="2400" dirty="0" smtClean="0"/>
              <a:t> أو يحددها كآفة عقدية حرة ويميز الآفات الوعائية </a:t>
            </a:r>
            <a:r>
              <a:rPr lang="ar-SY" sz="2400" dirty="0" err="1" smtClean="0"/>
              <a:t>الولادية</a:t>
            </a:r>
            <a:r>
              <a:rPr lang="ar-SY" sz="2400" dirty="0" smtClean="0"/>
              <a:t> عن السلسلة العقدية اللمفاوية , مفيدة للمساعدة في البت فيما </a:t>
            </a:r>
            <a:r>
              <a:rPr lang="ar-SY" sz="2400" dirty="0" err="1" smtClean="0"/>
              <a:t>اذا</a:t>
            </a:r>
            <a:r>
              <a:rPr lang="ar-SY" sz="2400" dirty="0" smtClean="0"/>
              <a:t> كانت الكتل خبيثة وفيما </a:t>
            </a:r>
            <a:r>
              <a:rPr lang="ar-SY" sz="2400" dirty="0" err="1" smtClean="0"/>
              <a:t>اذا</a:t>
            </a:r>
            <a:r>
              <a:rPr lang="ar-SY" sz="2400" dirty="0" smtClean="0"/>
              <a:t> كانت تشمل تراكيب العنق الهامة مثل الغمد </a:t>
            </a:r>
            <a:r>
              <a:rPr lang="ar-SY" sz="2400" dirty="0" err="1" smtClean="0"/>
              <a:t>السباتي</a:t>
            </a:r>
            <a:r>
              <a:rPr lang="ar-SY" sz="2400" dirty="0" smtClean="0"/>
              <a:t> </a:t>
            </a:r>
          </a:p>
          <a:p>
            <a:pPr>
              <a:buNone/>
            </a:pPr>
            <a:r>
              <a:rPr lang="en-US" sz="2400" b="1" dirty="0" smtClean="0"/>
              <a:t>MRI</a:t>
            </a:r>
            <a:r>
              <a:rPr lang="ar-SY" sz="2400" b="1" dirty="0" smtClean="0"/>
              <a:t>: </a:t>
            </a:r>
            <a:r>
              <a:rPr lang="ar-SY" sz="2400" dirty="0" smtClean="0"/>
              <a:t>له فائدة في حالات أورام الرأس </a:t>
            </a:r>
            <a:r>
              <a:rPr lang="ar-SY" sz="2400" dirty="0" err="1" smtClean="0"/>
              <a:t>و</a:t>
            </a:r>
            <a:r>
              <a:rPr lang="ar-SY" sz="2400" dirty="0" smtClean="0"/>
              <a:t> العنق </a:t>
            </a:r>
          </a:p>
          <a:p>
            <a:pPr>
              <a:buNone/>
            </a:pPr>
            <a:r>
              <a:rPr lang="ar-SY" sz="2400" dirty="0" smtClean="0"/>
              <a:t>قد يستطب </a:t>
            </a:r>
            <a:r>
              <a:rPr lang="ar-SY" sz="2400" dirty="0" err="1" smtClean="0"/>
              <a:t>الومضان</a:t>
            </a:r>
            <a:r>
              <a:rPr lang="ar-SY" sz="2400" dirty="0" smtClean="0"/>
              <a:t> الدرقي </a:t>
            </a:r>
            <a:r>
              <a:rPr lang="ar-SY" sz="2400" dirty="0" err="1" smtClean="0"/>
              <a:t>اذا</a:t>
            </a:r>
            <a:r>
              <a:rPr lang="ar-SY" sz="2400" dirty="0" smtClean="0"/>
              <a:t> وجدت عقدة درقية </a:t>
            </a:r>
          </a:p>
          <a:p>
            <a:pPr>
              <a:buNone/>
            </a:pPr>
            <a:r>
              <a:rPr lang="ar-SY" sz="2400" dirty="0" smtClean="0"/>
              <a:t>مع عسرة البلع يفيد تصوير </a:t>
            </a:r>
            <a:r>
              <a:rPr lang="ar-SY" sz="2400" dirty="0" err="1" smtClean="0"/>
              <a:t>المري</a:t>
            </a:r>
            <a:r>
              <a:rPr lang="ar-SY" sz="2400" dirty="0" smtClean="0"/>
              <a:t> الظليل</a:t>
            </a:r>
          </a:p>
          <a:p>
            <a:pPr>
              <a:buNone/>
            </a:pPr>
            <a:endParaRPr lang="ar-SY" sz="2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t>تشخيص كتل العنق</a:t>
            </a:r>
            <a:endParaRPr lang="ar-SY" dirty="0"/>
          </a:p>
        </p:txBody>
      </p:sp>
      <p:sp>
        <p:nvSpPr>
          <p:cNvPr id="3" name="عنصر نائب للمحتوى 2"/>
          <p:cNvSpPr>
            <a:spLocks noGrp="1"/>
          </p:cNvSpPr>
          <p:nvPr>
            <p:ph idx="1"/>
          </p:nvPr>
        </p:nvSpPr>
        <p:spPr>
          <a:xfrm>
            <a:off x="457200" y="1142984"/>
            <a:ext cx="8229600" cy="5429288"/>
          </a:xfrm>
        </p:spPr>
        <p:txBody>
          <a:bodyPr>
            <a:normAutofit fontScale="92500" lnSpcReduction="20000"/>
          </a:bodyPr>
          <a:lstStyle/>
          <a:p>
            <a:pPr>
              <a:buNone/>
            </a:pPr>
            <a:r>
              <a:rPr lang="ar-SY" sz="2400" b="1" i="1" u="sng" dirty="0" smtClean="0"/>
              <a:t>التنظير </a:t>
            </a:r>
            <a:r>
              <a:rPr lang="ar-SY" sz="2400" b="1" i="1" u="sng" dirty="0" err="1" smtClean="0"/>
              <a:t>و</a:t>
            </a:r>
            <a:r>
              <a:rPr lang="ar-SY" sz="2400" b="1" i="1" u="sng" dirty="0" smtClean="0"/>
              <a:t> </a:t>
            </a:r>
            <a:r>
              <a:rPr lang="ar-SY" sz="2400" b="1" i="1" u="sng" dirty="0" err="1" smtClean="0"/>
              <a:t>الخزعة</a:t>
            </a:r>
            <a:r>
              <a:rPr lang="ar-SY" sz="2400" b="1" i="1" u="sng" dirty="0" smtClean="0"/>
              <a:t> الموجهة :</a:t>
            </a:r>
          </a:p>
          <a:p>
            <a:pPr>
              <a:buNone/>
            </a:pPr>
            <a:r>
              <a:rPr lang="ar-SY" sz="2400" dirty="0" smtClean="0"/>
              <a:t>غالبا ما تنتقل </a:t>
            </a:r>
            <a:r>
              <a:rPr lang="ar-SY" sz="2400" dirty="0" err="1" smtClean="0"/>
              <a:t>الكارسينوما</a:t>
            </a:r>
            <a:r>
              <a:rPr lang="ar-SY" sz="2400" dirty="0" smtClean="0"/>
              <a:t> التي تنشأ في الرأس </a:t>
            </a:r>
            <a:r>
              <a:rPr lang="ar-SY" sz="2400" dirty="0" err="1" smtClean="0"/>
              <a:t>و</a:t>
            </a:r>
            <a:r>
              <a:rPr lang="ar-SY" sz="2400" dirty="0" smtClean="0"/>
              <a:t> العنق نحو العقد </a:t>
            </a:r>
            <a:r>
              <a:rPr lang="ar-SY" sz="2400" dirty="0" err="1" smtClean="0"/>
              <a:t>اللمفية</a:t>
            </a:r>
            <a:r>
              <a:rPr lang="ar-SY" sz="2400" dirty="0" smtClean="0"/>
              <a:t> الناحية في العنق </a:t>
            </a:r>
          </a:p>
          <a:p>
            <a:pPr>
              <a:buNone/>
            </a:pPr>
            <a:r>
              <a:rPr lang="ar-SY" sz="2400" dirty="0" smtClean="0"/>
              <a:t>لذلك عندما يأتي المريض بمثل هذه العقد سيكون من الضروري البحث عن الآفة </a:t>
            </a:r>
            <a:r>
              <a:rPr lang="ar-SY" sz="2400" dirty="0" err="1" smtClean="0"/>
              <a:t>البدئية</a:t>
            </a:r>
            <a:r>
              <a:rPr lang="ar-SY" sz="2400" dirty="0" smtClean="0"/>
              <a:t> بفحص جميع الأماكن </a:t>
            </a:r>
            <a:r>
              <a:rPr lang="ar-SY" sz="2400" dirty="0" err="1" smtClean="0"/>
              <a:t>البدئية</a:t>
            </a:r>
            <a:r>
              <a:rPr lang="ar-SY" sz="2400" dirty="0" smtClean="0"/>
              <a:t> المحتملة ( الجوف الفموي – البلعوم الأنفي – البلعوم السفلي – </a:t>
            </a:r>
            <a:r>
              <a:rPr lang="ar-SY" sz="2400" dirty="0" err="1" smtClean="0"/>
              <a:t>الدرق</a:t>
            </a:r>
            <a:r>
              <a:rPr lang="ar-SY" sz="2400" dirty="0" smtClean="0"/>
              <a:t> – الغدد اللعابية وجلد </a:t>
            </a:r>
            <a:r>
              <a:rPr lang="ar-SY" sz="2400" dirty="0" err="1" smtClean="0"/>
              <a:t>الفروة</a:t>
            </a:r>
            <a:r>
              <a:rPr lang="ar-SY" sz="2400" dirty="0" smtClean="0"/>
              <a:t> و الرأس )</a:t>
            </a:r>
          </a:p>
          <a:p>
            <a:pPr>
              <a:buNone/>
            </a:pPr>
            <a:r>
              <a:rPr lang="ar-SY" sz="2400" dirty="0" smtClean="0"/>
              <a:t>بوجود المنظار الليفي المرن أصبح من الممكن رؤية العديد من الأماكن </a:t>
            </a:r>
            <a:r>
              <a:rPr lang="ar-SY" sz="2400" dirty="0" err="1" smtClean="0"/>
              <a:t>البدئية</a:t>
            </a:r>
            <a:r>
              <a:rPr lang="ar-SY" sz="2400" dirty="0" smtClean="0"/>
              <a:t> التي تنشأ عليه الأورام </a:t>
            </a:r>
          </a:p>
          <a:p>
            <a:pPr>
              <a:buNone/>
            </a:pPr>
            <a:r>
              <a:rPr lang="ar-SY" sz="2400" dirty="0" err="1" smtClean="0"/>
              <a:t>اذا</a:t>
            </a:r>
            <a:r>
              <a:rPr lang="ar-SY" sz="2400" dirty="0" smtClean="0"/>
              <a:t> أمكن تحديد موقع الورم </a:t>
            </a:r>
            <a:r>
              <a:rPr lang="ar-SY" sz="2400" dirty="0" err="1" smtClean="0"/>
              <a:t>البدئي</a:t>
            </a:r>
            <a:r>
              <a:rPr lang="ar-SY" sz="2400" dirty="0" smtClean="0"/>
              <a:t> بالاستقصاءات السابقة يجب أن  تجرى </a:t>
            </a:r>
            <a:r>
              <a:rPr lang="ar-SY" sz="2400" dirty="0" err="1" smtClean="0"/>
              <a:t>خزعة</a:t>
            </a:r>
            <a:r>
              <a:rPr lang="ar-SY" sz="2400" dirty="0" smtClean="0"/>
              <a:t> من الآفة </a:t>
            </a:r>
            <a:r>
              <a:rPr lang="ar-SY" sz="2400" dirty="0" err="1" smtClean="0"/>
              <a:t>البدئية</a:t>
            </a:r>
            <a:r>
              <a:rPr lang="ar-SY" sz="2400" dirty="0" smtClean="0"/>
              <a:t> فقط </a:t>
            </a:r>
          </a:p>
          <a:p>
            <a:pPr>
              <a:buNone/>
            </a:pPr>
            <a:r>
              <a:rPr lang="ar-SY" sz="2400" dirty="0" smtClean="0"/>
              <a:t>عندما </a:t>
            </a:r>
            <a:r>
              <a:rPr lang="ar-SY" sz="2400" dirty="0" err="1" smtClean="0"/>
              <a:t>لاتشاهد</a:t>
            </a:r>
            <a:r>
              <a:rPr lang="ar-SY" sz="2400" dirty="0" smtClean="0"/>
              <a:t> أو تجس أي آفة يجب أن تجرى </a:t>
            </a:r>
            <a:r>
              <a:rPr lang="ar-SY" sz="2400" dirty="0" err="1" smtClean="0"/>
              <a:t>خزعات</a:t>
            </a:r>
            <a:r>
              <a:rPr lang="ar-SY" sz="2400" dirty="0" smtClean="0"/>
              <a:t> موجهة ( ليست عمياء)</a:t>
            </a:r>
          </a:p>
          <a:p>
            <a:pPr>
              <a:buNone/>
            </a:pPr>
            <a:r>
              <a:rPr lang="ar-SY" sz="2400" dirty="0" smtClean="0"/>
              <a:t>من أكثر المناطق احتمال لوجود ورم بدئي صامت استنادا </a:t>
            </a:r>
            <a:r>
              <a:rPr lang="ar-SY" sz="2400" dirty="0" err="1" smtClean="0"/>
              <a:t>الى</a:t>
            </a:r>
            <a:r>
              <a:rPr lang="ar-SY" sz="2400" dirty="0" smtClean="0"/>
              <a:t> التصريف اللمفاوي المعروف </a:t>
            </a:r>
          </a:p>
          <a:p>
            <a:pPr>
              <a:buNone/>
            </a:pPr>
            <a:r>
              <a:rPr lang="ar-SY" sz="2400" b="1" dirty="0" smtClean="0"/>
              <a:t>وتشمل هذه المناطق :</a:t>
            </a:r>
          </a:p>
          <a:p>
            <a:pPr>
              <a:buNone/>
            </a:pPr>
            <a:r>
              <a:rPr lang="ar-SY" sz="2400" dirty="0" smtClean="0"/>
              <a:t>البلعوم الأنفي ( حول حفرة </a:t>
            </a:r>
            <a:r>
              <a:rPr lang="ar-SY" sz="2400" dirty="0" err="1" smtClean="0"/>
              <a:t>روزن</a:t>
            </a:r>
            <a:r>
              <a:rPr lang="ar-SY" sz="2400" dirty="0" smtClean="0"/>
              <a:t> </a:t>
            </a:r>
            <a:r>
              <a:rPr lang="ar-SY" sz="2400" dirty="0" err="1" smtClean="0"/>
              <a:t>مولر</a:t>
            </a:r>
            <a:r>
              <a:rPr lang="ar-SY" sz="2400" dirty="0" smtClean="0"/>
              <a:t>) – قاعدة اللسان – اللوزة – </a:t>
            </a:r>
            <a:r>
              <a:rPr lang="ar-SY" sz="2400" dirty="0" err="1" smtClean="0"/>
              <a:t>الوهدة</a:t>
            </a:r>
            <a:r>
              <a:rPr lang="ar-SY" sz="2400" dirty="0" smtClean="0"/>
              <a:t> – الجيب الكمثري – المنطقة خلف الحلقي</a:t>
            </a:r>
          </a:p>
          <a:p>
            <a:pPr>
              <a:buNone/>
            </a:pPr>
            <a:r>
              <a:rPr lang="ar-SY" sz="2400" dirty="0" smtClean="0"/>
              <a:t>حيث أن الورم </a:t>
            </a:r>
            <a:r>
              <a:rPr lang="ar-SY" sz="2400" dirty="0" err="1" smtClean="0"/>
              <a:t>البدئي</a:t>
            </a:r>
            <a:r>
              <a:rPr lang="ar-SY" sz="2400" dirty="0" smtClean="0"/>
              <a:t> غالبا ما يكون تحت المخاطي أو ينشأ عميقا في خفايا اللوزة الحنكية أو في طيات النسيج اللمفاوي اللساني </a:t>
            </a:r>
          </a:p>
          <a:p>
            <a:pPr>
              <a:buNone/>
            </a:pPr>
            <a:endParaRPr lang="ar-SY" sz="2400" dirty="0" smtClean="0"/>
          </a:p>
          <a:p>
            <a:pPr>
              <a:buNone/>
            </a:pPr>
            <a:endParaRPr lang="ar-SY" sz="2400" b="1" dirty="0" smtClean="0"/>
          </a:p>
          <a:p>
            <a:pPr>
              <a:buNone/>
            </a:pPr>
            <a:endParaRPr lang="ar-SY"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t>تشخيص كتل العنق</a:t>
            </a:r>
            <a:endParaRPr lang="ar-SY" dirty="0"/>
          </a:p>
        </p:txBody>
      </p:sp>
      <p:sp>
        <p:nvSpPr>
          <p:cNvPr id="3" name="عنصر نائب للمحتوى 2"/>
          <p:cNvSpPr>
            <a:spLocks noGrp="1"/>
          </p:cNvSpPr>
          <p:nvPr>
            <p:ph idx="1"/>
          </p:nvPr>
        </p:nvSpPr>
        <p:spPr>
          <a:xfrm>
            <a:off x="457200" y="1600200"/>
            <a:ext cx="8229600" cy="5043510"/>
          </a:xfrm>
        </p:spPr>
        <p:txBody>
          <a:bodyPr>
            <a:normAutofit fontScale="77500" lnSpcReduction="20000"/>
          </a:bodyPr>
          <a:lstStyle/>
          <a:p>
            <a:pPr>
              <a:buNone/>
            </a:pPr>
            <a:r>
              <a:rPr lang="ar-SY" sz="2400" b="1" i="1" u="sng" dirty="0" smtClean="0"/>
              <a:t>الدراسة الخلوية:</a:t>
            </a:r>
          </a:p>
          <a:p>
            <a:pPr>
              <a:buNone/>
            </a:pPr>
            <a:r>
              <a:rPr lang="ar-SY" sz="2400" dirty="0" smtClean="0"/>
              <a:t>تعتبر </a:t>
            </a:r>
            <a:r>
              <a:rPr lang="ar-SY" sz="2400" dirty="0" err="1" smtClean="0"/>
              <a:t>رشافة</a:t>
            </a:r>
            <a:r>
              <a:rPr lang="ar-SY" sz="2400" dirty="0" smtClean="0"/>
              <a:t> </a:t>
            </a:r>
            <a:r>
              <a:rPr lang="ar-SY" sz="2400" dirty="0" err="1" smtClean="0"/>
              <a:t>الابرة</a:t>
            </a:r>
            <a:r>
              <a:rPr lang="ar-SY" sz="2400" dirty="0" smtClean="0"/>
              <a:t> الدقيقة مفيدة جدا في تحديد سبب العديد من كتل العنق </a:t>
            </a:r>
          </a:p>
          <a:p>
            <a:pPr>
              <a:buNone/>
            </a:pPr>
            <a:r>
              <a:rPr lang="ar-SY" sz="2400" dirty="0" smtClean="0"/>
              <a:t>وهي مفيدة خصوصا في تقييم الغدد اللعابية , العقد </a:t>
            </a:r>
            <a:r>
              <a:rPr lang="ar-SY" sz="2400" dirty="0" err="1" smtClean="0"/>
              <a:t>اللمفية</a:t>
            </a:r>
            <a:r>
              <a:rPr lang="ar-SY" sz="2400" dirty="0" smtClean="0"/>
              <a:t> , كتل العنق , </a:t>
            </a:r>
            <a:r>
              <a:rPr lang="ar-SY" sz="2400" dirty="0" err="1" smtClean="0"/>
              <a:t>الدرق</a:t>
            </a:r>
            <a:r>
              <a:rPr lang="ar-SY" sz="2400" dirty="0" smtClean="0"/>
              <a:t> , الآفات </a:t>
            </a:r>
            <a:r>
              <a:rPr lang="ar-SY" sz="2400" dirty="0" err="1" smtClean="0"/>
              <a:t>الحجاجية</a:t>
            </a:r>
            <a:r>
              <a:rPr lang="ar-SY" sz="2400" dirty="0" smtClean="0"/>
              <a:t> </a:t>
            </a:r>
          </a:p>
          <a:p>
            <a:pPr>
              <a:buNone/>
            </a:pPr>
            <a:r>
              <a:rPr lang="ar-SY" sz="2400" b="1" i="1" u="sng" dirty="0" err="1" smtClean="0"/>
              <a:t>الخزعة</a:t>
            </a:r>
            <a:r>
              <a:rPr lang="ar-SY" sz="2400" b="1" i="1" u="sng" dirty="0" smtClean="0"/>
              <a:t> </a:t>
            </a:r>
            <a:r>
              <a:rPr lang="ar-SY" sz="2400" b="1" i="1" u="sng" dirty="0" err="1" smtClean="0"/>
              <a:t>الاستئصالية</a:t>
            </a:r>
            <a:r>
              <a:rPr lang="ar-SY" sz="2400" b="1" i="1" u="sng" dirty="0" smtClean="0"/>
              <a:t> المفتوحة:</a:t>
            </a:r>
          </a:p>
          <a:p>
            <a:pPr>
              <a:buNone/>
            </a:pPr>
            <a:r>
              <a:rPr lang="ar-SY" sz="2400" dirty="0" err="1" smtClean="0"/>
              <a:t>اذا</a:t>
            </a:r>
            <a:r>
              <a:rPr lang="ar-SY" sz="2400" dirty="0" smtClean="0"/>
              <a:t> لم يساعد أي من </a:t>
            </a:r>
            <a:r>
              <a:rPr lang="ar-SY" sz="2400" dirty="0" err="1" smtClean="0"/>
              <a:t>الاجراءات</a:t>
            </a:r>
            <a:r>
              <a:rPr lang="ar-SY" sz="2400" dirty="0" smtClean="0"/>
              <a:t> السابقة في تشخيص المصدر </a:t>
            </a:r>
            <a:r>
              <a:rPr lang="ar-SY" sz="2400" dirty="0" err="1" smtClean="0"/>
              <a:t>المسؤول</a:t>
            </a:r>
            <a:r>
              <a:rPr lang="ar-SY" sz="2400" dirty="0" smtClean="0"/>
              <a:t> عن كتل العنق تكون </a:t>
            </a:r>
            <a:r>
              <a:rPr lang="ar-SY" sz="2400" dirty="0" err="1" smtClean="0"/>
              <a:t>الخزعة</a:t>
            </a:r>
            <a:r>
              <a:rPr lang="ar-SY" sz="2400" dirty="0" smtClean="0"/>
              <a:t> </a:t>
            </a:r>
            <a:r>
              <a:rPr lang="ar-SY" sz="2400" dirty="0" err="1" smtClean="0"/>
              <a:t>الاستئصالية</a:t>
            </a:r>
            <a:r>
              <a:rPr lang="ar-SY" sz="2400" dirty="0" smtClean="0"/>
              <a:t> المفتوحة للكتلة هي الخطوة التالية بهدف وضع تشخيص للأنماط المختلفة من </a:t>
            </a:r>
            <a:r>
              <a:rPr lang="ar-SY" sz="2400" dirty="0" err="1" smtClean="0"/>
              <a:t>اللمفومات</a:t>
            </a:r>
            <a:r>
              <a:rPr lang="ar-SY" sz="2400" dirty="0" smtClean="0"/>
              <a:t> </a:t>
            </a:r>
          </a:p>
          <a:p>
            <a:pPr>
              <a:buNone/>
            </a:pPr>
            <a:r>
              <a:rPr lang="ar-SY" sz="2400" dirty="0" smtClean="0"/>
              <a:t>لا تستطب </a:t>
            </a:r>
            <a:r>
              <a:rPr lang="ar-SY" sz="2400" dirty="0" err="1" smtClean="0"/>
              <a:t>الخزعة</a:t>
            </a:r>
            <a:r>
              <a:rPr lang="ar-SY" sz="2400" dirty="0" smtClean="0"/>
              <a:t> المفتوحة ما دامت </a:t>
            </a:r>
            <a:r>
              <a:rPr lang="ar-SY" sz="2400" dirty="0" err="1" smtClean="0"/>
              <a:t>خزعة</a:t>
            </a:r>
            <a:r>
              <a:rPr lang="ar-SY" sz="2400" dirty="0" smtClean="0"/>
              <a:t> </a:t>
            </a:r>
            <a:r>
              <a:rPr lang="ar-SY" sz="2400" dirty="0" err="1" smtClean="0"/>
              <a:t>الابرة</a:t>
            </a:r>
            <a:r>
              <a:rPr lang="ar-SY" sz="2400" dirty="0" smtClean="0"/>
              <a:t> الدقيقة </a:t>
            </a:r>
            <a:r>
              <a:rPr lang="ar-SY" sz="2400" dirty="0" err="1" smtClean="0"/>
              <a:t>الارتشافية</a:t>
            </a:r>
            <a:r>
              <a:rPr lang="ar-SY" sz="2400" dirty="0" smtClean="0"/>
              <a:t> دقيقة جدا </a:t>
            </a:r>
          </a:p>
          <a:p>
            <a:pPr>
              <a:buNone/>
            </a:pPr>
            <a:r>
              <a:rPr lang="ar-SY" sz="2400" dirty="0" err="1" smtClean="0"/>
              <a:t>اذا</a:t>
            </a:r>
            <a:r>
              <a:rPr lang="ar-SY" sz="2400" dirty="0" smtClean="0"/>
              <a:t> اشتبهت </a:t>
            </a:r>
            <a:r>
              <a:rPr lang="ar-SY" sz="2400" dirty="0" err="1" smtClean="0"/>
              <a:t>اللمفوما</a:t>
            </a:r>
            <a:r>
              <a:rPr lang="ar-SY" sz="2400" dirty="0" smtClean="0"/>
              <a:t> تستطب </a:t>
            </a:r>
            <a:r>
              <a:rPr lang="ar-SY" sz="2400" dirty="0" err="1" smtClean="0"/>
              <a:t>خزعة</a:t>
            </a:r>
            <a:r>
              <a:rPr lang="ar-SY" sz="2400" dirty="0" smtClean="0"/>
              <a:t> </a:t>
            </a:r>
            <a:r>
              <a:rPr lang="ar-SY" sz="2400" dirty="0" err="1" smtClean="0"/>
              <a:t>استئصالية</a:t>
            </a:r>
            <a:r>
              <a:rPr lang="ar-SY" sz="2400" dirty="0" smtClean="0"/>
              <a:t> للعقدة حيث أن </a:t>
            </a:r>
            <a:r>
              <a:rPr lang="ar-SY" sz="2400" dirty="0" err="1" smtClean="0"/>
              <a:t>اللمفومات</a:t>
            </a:r>
            <a:r>
              <a:rPr lang="ar-SY" sz="2400" dirty="0" smtClean="0"/>
              <a:t> صعبة التشخيص </a:t>
            </a:r>
            <a:r>
              <a:rPr lang="ar-SY" sz="2400" dirty="0" err="1" smtClean="0"/>
              <a:t>بالخزعات</a:t>
            </a:r>
            <a:r>
              <a:rPr lang="ar-SY" sz="2400" dirty="0" smtClean="0"/>
              <a:t> </a:t>
            </a:r>
            <a:r>
              <a:rPr lang="ar-SY" sz="2400" dirty="0" err="1" smtClean="0"/>
              <a:t>الارتشافية</a:t>
            </a:r>
            <a:r>
              <a:rPr lang="ar-SY" sz="2400" dirty="0" smtClean="0"/>
              <a:t> </a:t>
            </a:r>
          </a:p>
          <a:p>
            <a:pPr>
              <a:buNone/>
            </a:pPr>
            <a:r>
              <a:rPr lang="ar-SY" sz="2400" dirty="0" smtClean="0"/>
              <a:t>مع العقد المتحركة تفضل </a:t>
            </a:r>
            <a:r>
              <a:rPr lang="ar-SY" sz="2400" dirty="0" err="1" smtClean="0"/>
              <a:t>الخزعة</a:t>
            </a:r>
            <a:r>
              <a:rPr lang="ar-SY" sz="2400" dirty="0" smtClean="0"/>
              <a:t> </a:t>
            </a:r>
            <a:r>
              <a:rPr lang="ar-SY" sz="2400" dirty="0" err="1" smtClean="0"/>
              <a:t>الاستئصالية</a:t>
            </a:r>
            <a:r>
              <a:rPr lang="ar-SY" sz="2400" dirty="0" smtClean="0"/>
              <a:t> </a:t>
            </a:r>
            <a:r>
              <a:rPr lang="en-US" sz="2400" dirty="0" err="1" smtClean="0"/>
              <a:t>excisional</a:t>
            </a:r>
            <a:r>
              <a:rPr lang="en-US" sz="2400" dirty="0" smtClean="0"/>
              <a:t> biopsy</a:t>
            </a:r>
            <a:endParaRPr lang="ar-SY" sz="2400" dirty="0" smtClean="0"/>
          </a:p>
          <a:p>
            <a:pPr>
              <a:buNone/>
            </a:pPr>
            <a:r>
              <a:rPr lang="ar-SY" sz="2400" dirty="0" smtClean="0"/>
              <a:t>في الكتلة المثبتة يمكن أن تجرى </a:t>
            </a:r>
            <a:r>
              <a:rPr lang="ar-SY" sz="2400" dirty="0" err="1" smtClean="0"/>
              <a:t>الخزعة</a:t>
            </a:r>
            <a:r>
              <a:rPr lang="ar-SY" sz="2400" dirty="0" smtClean="0"/>
              <a:t> الشقية</a:t>
            </a:r>
            <a:r>
              <a:rPr lang="en-US" sz="2400" dirty="0" err="1" smtClean="0"/>
              <a:t>incisional</a:t>
            </a:r>
            <a:r>
              <a:rPr lang="en-US" sz="2400" dirty="0" smtClean="0"/>
              <a:t> biopsy</a:t>
            </a:r>
            <a:r>
              <a:rPr lang="ar-SY" sz="2400" dirty="0" smtClean="0"/>
              <a:t> </a:t>
            </a:r>
            <a:r>
              <a:rPr lang="ar-SY" sz="2400" dirty="0" err="1" smtClean="0"/>
              <a:t>اذا</a:t>
            </a:r>
            <a:r>
              <a:rPr lang="ar-SY" sz="2400" dirty="0" smtClean="0"/>
              <a:t> كانت </a:t>
            </a:r>
            <a:r>
              <a:rPr lang="ar-SY" sz="2400" dirty="0" err="1" smtClean="0"/>
              <a:t>الخزعة</a:t>
            </a:r>
            <a:r>
              <a:rPr lang="ar-SY" sz="2400" dirty="0" smtClean="0"/>
              <a:t> </a:t>
            </a:r>
            <a:r>
              <a:rPr lang="ar-SY" sz="2400" dirty="0" err="1" smtClean="0"/>
              <a:t>بالابرة</a:t>
            </a:r>
            <a:r>
              <a:rPr lang="ar-SY" sz="2400" dirty="0" smtClean="0"/>
              <a:t> الدقيقة </a:t>
            </a:r>
            <a:r>
              <a:rPr lang="ar-SY" sz="2400" dirty="0" err="1" smtClean="0"/>
              <a:t>الارتشافية</a:t>
            </a:r>
            <a:r>
              <a:rPr lang="ar-SY" sz="2400" dirty="0" smtClean="0"/>
              <a:t> سلبية</a:t>
            </a:r>
          </a:p>
          <a:p>
            <a:pPr>
              <a:buNone/>
            </a:pPr>
            <a:r>
              <a:rPr lang="ar-SY" sz="2400" dirty="0" smtClean="0"/>
              <a:t>عندما يشك بوجود اعتلال عقد التهابي فان تجربة المعالجة بالصادات </a:t>
            </a:r>
            <a:r>
              <a:rPr lang="ar-SY" sz="2400" dirty="0" err="1" smtClean="0"/>
              <a:t>و</a:t>
            </a:r>
            <a:r>
              <a:rPr lang="ar-SY" sz="2400" dirty="0" smtClean="0"/>
              <a:t> المراقبة لفترة لا تزيد عن أسبوعين يكون مقبولا كاختبار سريري </a:t>
            </a:r>
          </a:p>
          <a:p>
            <a:pPr>
              <a:buNone/>
            </a:pPr>
            <a:r>
              <a:rPr lang="ar-SY" sz="2400" b="1" dirty="0" err="1" smtClean="0"/>
              <a:t>ان</a:t>
            </a:r>
            <a:r>
              <a:rPr lang="ar-SY" sz="2400" b="1" dirty="0" smtClean="0"/>
              <a:t> </a:t>
            </a:r>
            <a:r>
              <a:rPr lang="ar-SY" sz="2400" b="1" dirty="0" err="1" smtClean="0"/>
              <a:t>الخزعة</a:t>
            </a:r>
            <a:r>
              <a:rPr lang="ar-SY" sz="2400" b="1" dirty="0" smtClean="0"/>
              <a:t> </a:t>
            </a:r>
            <a:r>
              <a:rPr lang="ar-SY" sz="2400" b="1" dirty="0" err="1" smtClean="0"/>
              <a:t>الاستئصالية</a:t>
            </a:r>
            <a:r>
              <a:rPr lang="ar-SY" sz="2400" b="1" dirty="0" smtClean="0"/>
              <a:t> </a:t>
            </a:r>
            <a:r>
              <a:rPr lang="ar-SY" sz="2400" dirty="0" smtClean="0"/>
              <a:t>مع الفحص النسيجي التشريحي المرضي هي غالبا الاختبار التشخيصي النهائي المفضل ولكن تجرى </a:t>
            </a:r>
            <a:r>
              <a:rPr lang="ar-SY" sz="2400" dirty="0" err="1" smtClean="0"/>
              <a:t>الخزعة</a:t>
            </a:r>
            <a:r>
              <a:rPr lang="ar-SY" sz="2400" dirty="0" smtClean="0"/>
              <a:t> فقط عندما تكون كتلة في العنق غير معروفة المنشأ وبعد أن يجري الطبيب فحص الرأس </a:t>
            </a:r>
            <a:r>
              <a:rPr lang="ar-SY" sz="2400" dirty="0" err="1" smtClean="0"/>
              <a:t>و</a:t>
            </a:r>
            <a:r>
              <a:rPr lang="ar-SY" sz="2400" dirty="0" smtClean="0"/>
              <a:t> العنق الشامل مستخدما طرق التنظير المباشر </a:t>
            </a:r>
            <a:r>
              <a:rPr lang="ar-SY" sz="2400" dirty="0" err="1" smtClean="0"/>
              <a:t>و</a:t>
            </a:r>
            <a:r>
              <a:rPr lang="ar-SY" sz="2400" dirty="0" smtClean="0"/>
              <a:t> غير المباشر </a:t>
            </a:r>
            <a:r>
              <a:rPr lang="ar-SY" sz="2400" dirty="0" err="1" smtClean="0"/>
              <a:t>و</a:t>
            </a:r>
            <a:r>
              <a:rPr lang="ar-SY" sz="2400" dirty="0" smtClean="0"/>
              <a:t> التصوير </a:t>
            </a:r>
            <a:r>
              <a:rPr lang="ar-SY" sz="2400" dirty="0" err="1" smtClean="0"/>
              <a:t>الشعاعي</a:t>
            </a:r>
            <a:r>
              <a:rPr lang="ar-SY" sz="2400" dirty="0" smtClean="0"/>
              <a:t> و </a:t>
            </a:r>
            <a:r>
              <a:rPr lang="ar-SY" sz="2400" dirty="0" err="1" smtClean="0"/>
              <a:t>خزعة</a:t>
            </a:r>
            <a:r>
              <a:rPr lang="ar-SY" sz="2400" dirty="0" smtClean="0"/>
              <a:t> </a:t>
            </a:r>
            <a:r>
              <a:rPr lang="ar-SY" sz="2400" dirty="0" err="1" smtClean="0"/>
              <a:t>الابرة</a:t>
            </a:r>
            <a:r>
              <a:rPr lang="ar-SY" sz="2400" dirty="0" smtClean="0"/>
              <a:t> </a:t>
            </a:r>
            <a:endParaRPr lang="ar-SY"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t>الكيسة الدرقية اللسانية</a:t>
            </a:r>
            <a:r>
              <a:rPr lang="en-US" dirty="0" err="1" smtClean="0"/>
              <a:t>Thyroglossal</a:t>
            </a:r>
            <a:r>
              <a:rPr lang="en-US" dirty="0" smtClean="0"/>
              <a:t> Cyst</a:t>
            </a:r>
            <a:endParaRPr lang="ar-SY" dirty="0"/>
          </a:p>
        </p:txBody>
      </p:sp>
      <p:sp>
        <p:nvSpPr>
          <p:cNvPr id="3" name="عنصر نائب للمحتوى 2"/>
          <p:cNvSpPr>
            <a:spLocks noGrp="1"/>
          </p:cNvSpPr>
          <p:nvPr>
            <p:ph idx="1"/>
          </p:nvPr>
        </p:nvSpPr>
        <p:spPr>
          <a:xfrm>
            <a:off x="457200" y="1142984"/>
            <a:ext cx="8229600" cy="5500726"/>
          </a:xfrm>
        </p:spPr>
        <p:txBody>
          <a:bodyPr>
            <a:normAutofit fontScale="85000" lnSpcReduction="20000"/>
          </a:bodyPr>
          <a:lstStyle/>
          <a:p>
            <a:pPr>
              <a:buNone/>
            </a:pPr>
            <a:r>
              <a:rPr lang="ar-SY" sz="2400" dirty="0" smtClean="0"/>
              <a:t>تنتج عن خلل في تطور الغدة الدرقية </a:t>
            </a:r>
          </a:p>
          <a:p>
            <a:pPr>
              <a:buNone/>
            </a:pPr>
            <a:r>
              <a:rPr lang="ar-SY" sz="2400" dirty="0" smtClean="0"/>
              <a:t>تحدث عادة خلال العقد الأول من العمر لكن يمكن أن توجد في كل الأعمار </a:t>
            </a:r>
          </a:p>
          <a:p>
            <a:pPr>
              <a:buNone/>
            </a:pPr>
            <a:r>
              <a:rPr lang="ar-SY" sz="2400" dirty="0" smtClean="0"/>
              <a:t>مكان بدء تشكل الغدة الدرقية يتمثل (</a:t>
            </a:r>
            <a:r>
              <a:rPr lang="ar-SY" sz="2400" dirty="0" err="1" smtClean="0"/>
              <a:t>بالثقبة</a:t>
            </a:r>
            <a:r>
              <a:rPr lang="ar-SY" sz="2400" dirty="0" smtClean="0"/>
              <a:t> العوراء )التي تقع بين الثلثين الأماميين للسان </a:t>
            </a:r>
            <a:r>
              <a:rPr lang="ar-SY" sz="2400" dirty="0" err="1" smtClean="0"/>
              <a:t>و</a:t>
            </a:r>
            <a:r>
              <a:rPr lang="ar-SY" sz="2400" dirty="0" smtClean="0"/>
              <a:t> الثلث الخلفي – ثم تهبط في المرحلة الجنينية نحو الأسفل حول أو عبر العظم اللامي وعبر نسج العنق لتستقر في النهاية فوق </a:t>
            </a:r>
            <a:r>
              <a:rPr lang="ar-SY" sz="2400" dirty="0" err="1" smtClean="0"/>
              <a:t>الرغامى</a:t>
            </a:r>
            <a:r>
              <a:rPr lang="ar-SY" sz="2400" dirty="0" smtClean="0"/>
              <a:t> والغضروف الدرقي </a:t>
            </a:r>
          </a:p>
          <a:p>
            <a:pPr>
              <a:buNone/>
            </a:pPr>
            <a:r>
              <a:rPr lang="ar-SY" sz="2400" dirty="0" smtClean="0"/>
              <a:t>ينتج عن هذا الهبوط بقاء سبيل يمتد من </a:t>
            </a:r>
            <a:r>
              <a:rPr lang="ar-SY" sz="2400" dirty="0" err="1" smtClean="0"/>
              <a:t>الثقبة</a:t>
            </a:r>
            <a:r>
              <a:rPr lang="ar-SY" sz="2400" dirty="0" smtClean="0"/>
              <a:t> العوراء حتى الغدة الدرقية وغالبا ما ترتشف هذه القناة لكن في حال بقائها تؤدي </a:t>
            </a:r>
            <a:r>
              <a:rPr lang="ar-SY" sz="2400" dirty="0" err="1" smtClean="0"/>
              <a:t>الى</a:t>
            </a:r>
            <a:r>
              <a:rPr lang="ar-SY" sz="2400" dirty="0" smtClean="0"/>
              <a:t> تشكل </a:t>
            </a:r>
            <a:r>
              <a:rPr lang="ar-SY" sz="2400" dirty="0" err="1" smtClean="0"/>
              <a:t>نواسير</a:t>
            </a:r>
            <a:r>
              <a:rPr lang="ar-SY" sz="2400" dirty="0" smtClean="0"/>
              <a:t> و كيسات </a:t>
            </a:r>
          </a:p>
          <a:p>
            <a:pPr>
              <a:buNone/>
            </a:pPr>
            <a:r>
              <a:rPr lang="ar-SY" sz="2400" dirty="0" smtClean="0"/>
              <a:t>تتظاهر هذه الآفات ( </a:t>
            </a:r>
            <a:r>
              <a:rPr lang="ar-SY" sz="2400" dirty="0" err="1" smtClean="0"/>
              <a:t>النواسير</a:t>
            </a:r>
            <a:r>
              <a:rPr lang="ar-SY" sz="2400" dirty="0" smtClean="0"/>
              <a:t>) على الخط المتوسط وقد تنحرف قليلا </a:t>
            </a:r>
            <a:r>
              <a:rPr lang="ar-SY" sz="2400" dirty="0" err="1" smtClean="0"/>
              <a:t>الى</a:t>
            </a:r>
            <a:r>
              <a:rPr lang="ar-SY" sz="2400" dirty="0" smtClean="0"/>
              <a:t> الأيسر </a:t>
            </a:r>
          </a:p>
          <a:p>
            <a:pPr>
              <a:buFontTx/>
              <a:buChar char="-"/>
            </a:pPr>
            <a:r>
              <a:rPr lang="ar-SY" sz="2400" dirty="0" err="1" smtClean="0"/>
              <a:t>اذا</a:t>
            </a:r>
            <a:r>
              <a:rPr lang="ar-SY" sz="2400" dirty="0" smtClean="0"/>
              <a:t> انتفخ قسم من هذه القناة باجتماع </a:t>
            </a:r>
            <a:r>
              <a:rPr lang="ar-SY" sz="2400" dirty="0" err="1" smtClean="0"/>
              <a:t>مفرزات</a:t>
            </a:r>
            <a:r>
              <a:rPr lang="ar-SY" sz="2400" dirty="0" smtClean="0"/>
              <a:t> فيه شكل كيسة درقية لسانية </a:t>
            </a:r>
          </a:p>
          <a:p>
            <a:pPr>
              <a:buFontTx/>
              <a:buChar char="-"/>
            </a:pPr>
            <a:r>
              <a:rPr lang="ar-SY" sz="2400" dirty="0" smtClean="0"/>
              <a:t>تشاهد على الخط المتوسط وتتحرك صعودا </a:t>
            </a:r>
            <a:r>
              <a:rPr lang="ar-SY" sz="2400" dirty="0" err="1" smtClean="0"/>
              <a:t>و</a:t>
            </a:r>
            <a:r>
              <a:rPr lang="ar-SY" sz="2400" dirty="0" smtClean="0"/>
              <a:t> هبوطا عند </a:t>
            </a:r>
            <a:r>
              <a:rPr lang="ar-SY" sz="2400" dirty="0" err="1" smtClean="0"/>
              <a:t>اجراء</a:t>
            </a:r>
            <a:r>
              <a:rPr lang="ar-SY" sz="2400" dirty="0" smtClean="0"/>
              <a:t> حركة البلع وذلك لارتباطها بالعظم اللامي الذي يصعد </a:t>
            </a:r>
            <a:r>
              <a:rPr lang="ar-SY" sz="2400" dirty="0" err="1" smtClean="0"/>
              <a:t>و</a:t>
            </a:r>
            <a:r>
              <a:rPr lang="ar-SY" sz="2400" dirty="0" smtClean="0"/>
              <a:t> يهبط أثناء البلع وتتحرك نحو الأعلى عندما يمد المريض لسانه خارج الفم </a:t>
            </a:r>
          </a:p>
          <a:p>
            <a:pPr>
              <a:buFontTx/>
              <a:buChar char="-"/>
            </a:pPr>
            <a:r>
              <a:rPr lang="ar-SY" sz="2400" dirty="0" smtClean="0"/>
              <a:t>هي كيسة سليمة ورغم ذلك ذكرت تحولات خبيثة نادرة تكون طرية وكيسية , </a:t>
            </a:r>
            <a:r>
              <a:rPr lang="ar-SY" sz="2400" dirty="0" err="1" smtClean="0"/>
              <a:t>اذا</a:t>
            </a:r>
            <a:r>
              <a:rPr lang="ar-SY" sz="2400" dirty="0" smtClean="0"/>
              <a:t> تعرضت </a:t>
            </a:r>
            <a:r>
              <a:rPr lang="ar-SY" sz="2400" dirty="0" err="1" smtClean="0"/>
              <a:t>لانتانات</a:t>
            </a:r>
            <a:r>
              <a:rPr lang="ar-SY" sz="2400" dirty="0" smtClean="0"/>
              <a:t> متكررة تصبح صلبة  </a:t>
            </a:r>
            <a:r>
              <a:rPr lang="ar-SY" sz="2400" dirty="0" err="1" smtClean="0"/>
              <a:t>و</a:t>
            </a:r>
            <a:r>
              <a:rPr lang="ar-SY" sz="2400" dirty="0" smtClean="0"/>
              <a:t> تتقيح </a:t>
            </a:r>
            <a:r>
              <a:rPr lang="ar-SY" sz="2400" dirty="0" err="1" smtClean="0"/>
              <a:t>و</a:t>
            </a:r>
            <a:r>
              <a:rPr lang="ar-SY" sz="2400" dirty="0" smtClean="0"/>
              <a:t> قد  تنفتح </a:t>
            </a:r>
            <a:r>
              <a:rPr lang="ar-SY" sz="2400" dirty="0" err="1" smtClean="0"/>
              <a:t>بناسور</a:t>
            </a:r>
            <a:r>
              <a:rPr lang="ar-SY" sz="2400" dirty="0" smtClean="0"/>
              <a:t> في مقدم العنق وعلى الخط المتوسط </a:t>
            </a:r>
          </a:p>
          <a:p>
            <a:pPr>
              <a:buNone/>
            </a:pPr>
            <a:r>
              <a:rPr lang="ar-SY" sz="2400" b="1" u="sng" dirty="0" smtClean="0"/>
              <a:t>العلاج:</a:t>
            </a:r>
          </a:p>
          <a:p>
            <a:pPr>
              <a:buNone/>
            </a:pPr>
            <a:r>
              <a:rPr lang="ar-SY" sz="2400" dirty="0" smtClean="0"/>
              <a:t>جراحية باستئصال </a:t>
            </a:r>
            <a:r>
              <a:rPr lang="ar-SY" sz="2400" dirty="0" err="1" smtClean="0"/>
              <a:t>الناسور</a:t>
            </a:r>
            <a:r>
              <a:rPr lang="ar-SY" sz="2400" dirty="0" smtClean="0"/>
              <a:t> </a:t>
            </a:r>
            <a:r>
              <a:rPr lang="ar-SY" sz="2400" dirty="0" err="1" smtClean="0"/>
              <a:t>بأكامله</a:t>
            </a:r>
            <a:r>
              <a:rPr lang="ar-SY" sz="2400" dirty="0" smtClean="0"/>
              <a:t> حتى قاعدة اللسان مع الجزء المتوسط من جسم  العظم اللامي وذلك منعا </a:t>
            </a:r>
            <a:r>
              <a:rPr lang="ar-SY" sz="2400" dirty="0" err="1" smtClean="0"/>
              <a:t>للنكس</a:t>
            </a:r>
            <a:r>
              <a:rPr lang="ar-SY" sz="2400" dirty="0" smtClean="0"/>
              <a:t> </a:t>
            </a:r>
          </a:p>
          <a:p>
            <a:pPr>
              <a:buNone/>
            </a:pPr>
            <a:r>
              <a:rPr lang="ar-SY" sz="2400" dirty="0" smtClean="0"/>
              <a:t> يجب أخذ الحذر للتحقق من أنها كيسة درقية لسانية </a:t>
            </a:r>
            <a:r>
              <a:rPr lang="ar-SY" sz="2400" dirty="0" err="1" smtClean="0"/>
              <a:t>و</a:t>
            </a:r>
            <a:r>
              <a:rPr lang="ar-SY" sz="2400" dirty="0" smtClean="0"/>
              <a:t> ليست </a:t>
            </a:r>
            <a:r>
              <a:rPr lang="ar-SY" sz="2400" dirty="0" err="1" smtClean="0"/>
              <a:t>درق</a:t>
            </a:r>
            <a:r>
              <a:rPr lang="ar-SY" sz="2400" dirty="0" smtClean="0"/>
              <a:t> وظيفية وحيدة </a:t>
            </a:r>
          </a:p>
          <a:p>
            <a:pPr>
              <a:buNone/>
            </a:pPr>
            <a:r>
              <a:rPr lang="ar-SY" sz="2400" b="1" dirty="0" smtClean="0"/>
              <a:t>لذلك يكون </a:t>
            </a:r>
            <a:r>
              <a:rPr lang="ar-SY" sz="2400" b="1" dirty="0" err="1" smtClean="0"/>
              <a:t>ومضان</a:t>
            </a:r>
            <a:r>
              <a:rPr lang="ar-SY" sz="2400" b="1" dirty="0" smtClean="0"/>
              <a:t> </a:t>
            </a:r>
            <a:r>
              <a:rPr lang="ar-SY" sz="2400" b="1" dirty="0" err="1" smtClean="0"/>
              <a:t>الدرق</a:t>
            </a:r>
            <a:r>
              <a:rPr lang="ar-SY" sz="2400" b="1" dirty="0" smtClean="0"/>
              <a:t> أساسي قبل العمل الجراحي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t>الكيسة الدرقية اللسانية</a:t>
            </a:r>
            <a:endParaRPr lang="ar-SY" dirty="0"/>
          </a:p>
        </p:txBody>
      </p:sp>
      <p:pic>
        <p:nvPicPr>
          <p:cNvPr id="4" name="عنصر نائب للمحتوى 3" descr="0.jpg"/>
          <p:cNvPicPr>
            <a:picLocks noGrp="1" noChangeAspect="1"/>
          </p:cNvPicPr>
          <p:nvPr>
            <p:ph idx="1"/>
          </p:nvPr>
        </p:nvPicPr>
        <p:blipFill>
          <a:blip r:embed="rId2"/>
          <a:stretch>
            <a:fillRect/>
          </a:stretch>
        </p:blipFill>
        <p:spPr>
          <a:xfrm>
            <a:off x="3428992" y="1500174"/>
            <a:ext cx="2500298" cy="2428892"/>
          </a:xfrm>
        </p:spPr>
      </p:pic>
      <p:pic>
        <p:nvPicPr>
          <p:cNvPr id="5" name="صورة 4" descr="2_img_2.jpg"/>
          <p:cNvPicPr>
            <a:picLocks noChangeAspect="1"/>
          </p:cNvPicPr>
          <p:nvPr/>
        </p:nvPicPr>
        <p:blipFill>
          <a:blip r:embed="rId3"/>
          <a:stretch>
            <a:fillRect/>
          </a:stretch>
        </p:blipFill>
        <p:spPr>
          <a:xfrm>
            <a:off x="3214678" y="3929066"/>
            <a:ext cx="2786050" cy="2928934"/>
          </a:xfrm>
          <a:prstGeom prst="rect">
            <a:avLst/>
          </a:prstGeom>
        </p:spPr>
      </p:pic>
      <p:pic>
        <p:nvPicPr>
          <p:cNvPr id="6" name="صورة 5" descr="jj.jpg"/>
          <p:cNvPicPr>
            <a:picLocks noChangeAspect="1"/>
          </p:cNvPicPr>
          <p:nvPr/>
        </p:nvPicPr>
        <p:blipFill>
          <a:blip r:embed="rId4"/>
          <a:stretch>
            <a:fillRect/>
          </a:stretch>
        </p:blipFill>
        <p:spPr>
          <a:xfrm>
            <a:off x="6000760" y="4000480"/>
            <a:ext cx="3143240" cy="2857520"/>
          </a:xfrm>
          <a:prstGeom prst="rect">
            <a:avLst/>
          </a:prstGeom>
        </p:spPr>
      </p:pic>
      <p:pic>
        <p:nvPicPr>
          <p:cNvPr id="7" name="صورة 6" descr="thyroglossalcystinfectionws.jpg"/>
          <p:cNvPicPr>
            <a:picLocks noChangeAspect="1"/>
          </p:cNvPicPr>
          <p:nvPr/>
        </p:nvPicPr>
        <p:blipFill>
          <a:blip r:embed="rId5"/>
          <a:stretch>
            <a:fillRect/>
          </a:stretch>
        </p:blipFill>
        <p:spPr>
          <a:xfrm>
            <a:off x="0" y="1214422"/>
            <a:ext cx="3333750" cy="2514600"/>
          </a:xfrm>
          <a:prstGeom prst="rect">
            <a:avLst/>
          </a:prstGeom>
        </p:spPr>
      </p:pic>
      <p:pic>
        <p:nvPicPr>
          <p:cNvPr id="8" name="صورة 7" descr="thyroglossal-1426C57C2DF20C5EF9D.gif"/>
          <p:cNvPicPr>
            <a:picLocks noChangeAspect="1"/>
          </p:cNvPicPr>
          <p:nvPr/>
        </p:nvPicPr>
        <p:blipFill>
          <a:blip r:embed="rId6"/>
          <a:stretch>
            <a:fillRect/>
          </a:stretch>
        </p:blipFill>
        <p:spPr>
          <a:xfrm>
            <a:off x="5853110" y="1142984"/>
            <a:ext cx="3290890" cy="2786082"/>
          </a:xfrm>
          <a:prstGeom prst="rect">
            <a:avLst/>
          </a:prstGeom>
        </p:spPr>
      </p:pic>
      <p:pic>
        <p:nvPicPr>
          <p:cNvPr id="9" name="صورة 8" descr="neck_thyroglossal_operative.jpg"/>
          <p:cNvPicPr>
            <a:picLocks noChangeAspect="1"/>
          </p:cNvPicPr>
          <p:nvPr/>
        </p:nvPicPr>
        <p:blipFill>
          <a:blip r:embed="rId7"/>
          <a:stretch>
            <a:fillRect/>
          </a:stretch>
        </p:blipFill>
        <p:spPr>
          <a:xfrm>
            <a:off x="0" y="3857628"/>
            <a:ext cx="3143240" cy="300037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dirty="0" smtClean="0"/>
              <a:t>الكيسات </a:t>
            </a:r>
            <a:r>
              <a:rPr lang="ar-SY" dirty="0" err="1" smtClean="0"/>
              <a:t>و</a:t>
            </a:r>
            <a:r>
              <a:rPr lang="ar-SY" dirty="0" smtClean="0"/>
              <a:t> </a:t>
            </a:r>
            <a:r>
              <a:rPr lang="ar-SY" dirty="0" err="1" smtClean="0"/>
              <a:t>النواسير</a:t>
            </a:r>
            <a:r>
              <a:rPr lang="ar-SY" dirty="0" smtClean="0"/>
              <a:t> </a:t>
            </a:r>
            <a:r>
              <a:rPr lang="ar-SY" dirty="0" err="1" smtClean="0"/>
              <a:t>الغلصمية</a:t>
            </a:r>
            <a:r>
              <a:rPr lang="en-US" dirty="0" err="1" smtClean="0"/>
              <a:t>Branchial</a:t>
            </a:r>
            <a:r>
              <a:rPr lang="en-US" dirty="0" smtClean="0"/>
              <a:t> cyst </a:t>
            </a:r>
            <a:r>
              <a:rPr lang="ar-SY" dirty="0" smtClean="0"/>
              <a:t> </a:t>
            </a:r>
            <a:endParaRPr lang="ar-SY" dirty="0"/>
          </a:p>
        </p:txBody>
      </p:sp>
      <p:sp>
        <p:nvSpPr>
          <p:cNvPr id="3" name="عنصر نائب للمحتوى 2"/>
          <p:cNvSpPr>
            <a:spLocks noGrp="1"/>
          </p:cNvSpPr>
          <p:nvPr>
            <p:ph idx="1"/>
          </p:nvPr>
        </p:nvSpPr>
        <p:spPr/>
        <p:txBody>
          <a:bodyPr>
            <a:normAutofit fontScale="92500"/>
          </a:bodyPr>
          <a:lstStyle/>
          <a:p>
            <a:pPr>
              <a:buNone/>
            </a:pPr>
            <a:r>
              <a:rPr lang="ar-SY" sz="2400" dirty="0" smtClean="0"/>
              <a:t>قد تشاهد  الكيسات </a:t>
            </a:r>
            <a:r>
              <a:rPr lang="ar-SY" sz="2400" dirty="0" err="1" smtClean="0"/>
              <a:t>و</a:t>
            </a:r>
            <a:r>
              <a:rPr lang="ar-SY" sz="2400" dirty="0" smtClean="0"/>
              <a:t> </a:t>
            </a:r>
            <a:r>
              <a:rPr lang="ar-SY" sz="2400" dirty="0" err="1" smtClean="0"/>
              <a:t>النواسير</a:t>
            </a:r>
            <a:r>
              <a:rPr lang="ar-SY" sz="2400" dirty="0" smtClean="0"/>
              <a:t> </a:t>
            </a:r>
            <a:r>
              <a:rPr lang="ar-SY" sz="2400" dirty="0" err="1" smtClean="0"/>
              <a:t>الغلصمية</a:t>
            </a:r>
            <a:r>
              <a:rPr lang="ar-SY" sz="2400" dirty="0" smtClean="0"/>
              <a:t> في أي عمر ولكنها تصبح واضحة عادة في الطفولة </a:t>
            </a:r>
            <a:r>
              <a:rPr lang="ar-SY" sz="2400" dirty="0" err="1" smtClean="0"/>
              <a:t>و</a:t>
            </a:r>
            <a:r>
              <a:rPr lang="ar-SY" sz="2400" dirty="0" smtClean="0"/>
              <a:t> البلوغ المبكر </a:t>
            </a:r>
          </a:p>
          <a:p>
            <a:pPr>
              <a:buNone/>
            </a:pPr>
            <a:r>
              <a:rPr lang="ar-SY" sz="2400" dirty="0" smtClean="0"/>
              <a:t>وهي تظهر على شكل كتلة متموجة غير </a:t>
            </a:r>
            <a:r>
              <a:rPr lang="ar-SY" sz="2400" dirty="0" err="1" smtClean="0"/>
              <a:t>ممضة</a:t>
            </a:r>
            <a:r>
              <a:rPr lang="ar-SY" sz="2400" dirty="0" smtClean="0"/>
              <a:t> على الخط الجانبي من العنق </a:t>
            </a:r>
          </a:p>
          <a:p>
            <a:pPr>
              <a:buNone/>
            </a:pPr>
            <a:r>
              <a:rPr lang="ar-SY" sz="2400" dirty="0" err="1" smtClean="0"/>
              <a:t>اذا</a:t>
            </a:r>
            <a:r>
              <a:rPr lang="ar-SY" sz="2400" dirty="0" smtClean="0"/>
              <a:t> أصيبت الكيسة </a:t>
            </a:r>
            <a:r>
              <a:rPr lang="ar-SY" sz="2400" dirty="0" err="1" smtClean="0"/>
              <a:t>الغلصمية</a:t>
            </a:r>
            <a:r>
              <a:rPr lang="ar-SY" sz="2400" dirty="0" smtClean="0"/>
              <a:t> </a:t>
            </a:r>
            <a:r>
              <a:rPr lang="ar-SY" sz="2400" dirty="0" err="1" smtClean="0"/>
              <a:t>بالخمج</a:t>
            </a:r>
            <a:r>
              <a:rPr lang="ar-SY" sz="2400" dirty="0" smtClean="0"/>
              <a:t> تصبح مؤلمة </a:t>
            </a:r>
          </a:p>
          <a:p>
            <a:pPr>
              <a:buNone/>
            </a:pPr>
            <a:r>
              <a:rPr lang="ar-SY" sz="2400" dirty="0" err="1" smtClean="0"/>
              <a:t>اذا</a:t>
            </a:r>
            <a:r>
              <a:rPr lang="ar-SY" sz="2400" dirty="0" smtClean="0"/>
              <a:t> انفتحت على الخارج فستفتح حتما أمام العضلة </a:t>
            </a:r>
            <a:r>
              <a:rPr lang="ar-SY" sz="2400" dirty="0" err="1" smtClean="0"/>
              <a:t>القترائية</a:t>
            </a:r>
            <a:r>
              <a:rPr lang="ar-SY" sz="2400" dirty="0" smtClean="0"/>
              <a:t> </a:t>
            </a:r>
          </a:p>
          <a:p>
            <a:pPr>
              <a:buNone/>
            </a:pPr>
            <a:r>
              <a:rPr lang="ar-SY" sz="2400" dirty="0" smtClean="0"/>
              <a:t>و </a:t>
            </a:r>
            <a:r>
              <a:rPr lang="ar-SY" sz="2400" dirty="0" err="1" smtClean="0"/>
              <a:t>اذا</a:t>
            </a:r>
            <a:r>
              <a:rPr lang="ar-SY" sz="2400" dirty="0" smtClean="0"/>
              <a:t> فتحت </a:t>
            </a:r>
            <a:r>
              <a:rPr lang="ar-SY" sz="2400" dirty="0" err="1" smtClean="0"/>
              <a:t>الى</a:t>
            </a:r>
            <a:r>
              <a:rPr lang="ar-SY" sz="2400" dirty="0" smtClean="0"/>
              <a:t> الداخل فيغلب أن تسير بقناة تمر  بين الشريانين </a:t>
            </a:r>
            <a:r>
              <a:rPr lang="ar-SY" sz="2400" dirty="0" err="1" smtClean="0"/>
              <a:t>السباتيين</a:t>
            </a:r>
            <a:r>
              <a:rPr lang="ar-SY" sz="2400" dirty="0" smtClean="0"/>
              <a:t> الظاهر </a:t>
            </a:r>
            <a:r>
              <a:rPr lang="ar-SY" sz="2400" dirty="0" err="1" smtClean="0"/>
              <a:t>و</a:t>
            </a:r>
            <a:r>
              <a:rPr lang="ar-SY" sz="2400" dirty="0" smtClean="0"/>
              <a:t> الباطن ثم تمر فوق العصب تحت اللساني الكبير لتفتح في الحفرة </a:t>
            </a:r>
            <a:r>
              <a:rPr lang="ar-SY" sz="2400" dirty="0" err="1" smtClean="0"/>
              <a:t>اللوزية</a:t>
            </a:r>
            <a:r>
              <a:rPr lang="ar-SY" sz="2400" dirty="0" smtClean="0"/>
              <a:t> أو الجيب الآسي </a:t>
            </a:r>
          </a:p>
          <a:p>
            <a:pPr>
              <a:buNone/>
            </a:pPr>
            <a:r>
              <a:rPr lang="ar-SY" sz="2400" dirty="0" smtClean="0"/>
              <a:t>قد تبدو بفوهة </a:t>
            </a:r>
            <a:r>
              <a:rPr lang="ar-SY" sz="2400" dirty="0" err="1" smtClean="0"/>
              <a:t>ناسور</a:t>
            </a:r>
            <a:r>
              <a:rPr lang="ar-SY" sz="2400" dirty="0" smtClean="0"/>
              <a:t> خلقية </a:t>
            </a:r>
            <a:r>
              <a:rPr lang="ar-SY" sz="2400" dirty="0" err="1" smtClean="0"/>
              <a:t>امام</a:t>
            </a:r>
            <a:r>
              <a:rPr lang="ar-SY" sz="2400" dirty="0" smtClean="0"/>
              <a:t> الحافة الأمامية للعضلة </a:t>
            </a:r>
            <a:r>
              <a:rPr lang="ar-SY" sz="2400" dirty="0" err="1" smtClean="0"/>
              <a:t>القترائية</a:t>
            </a:r>
            <a:r>
              <a:rPr lang="ar-SY" sz="2400" dirty="0" smtClean="0"/>
              <a:t> </a:t>
            </a:r>
            <a:r>
              <a:rPr lang="ar-SY" sz="2400" dirty="0" err="1" smtClean="0"/>
              <a:t>واذا</a:t>
            </a:r>
            <a:r>
              <a:rPr lang="ar-SY" sz="2400" dirty="0" smtClean="0"/>
              <a:t> ما حقنت مادة ظليلة وصور هذا </a:t>
            </a:r>
            <a:r>
              <a:rPr lang="ar-SY" sz="2400" dirty="0" err="1" smtClean="0"/>
              <a:t>الناسور</a:t>
            </a:r>
            <a:r>
              <a:rPr lang="ar-SY" sz="2400" dirty="0" smtClean="0"/>
              <a:t> لبدا له مجرى طويل يمتد </a:t>
            </a:r>
            <a:r>
              <a:rPr lang="ar-SY" sz="2400" dirty="0" err="1" smtClean="0"/>
              <a:t>الى</a:t>
            </a:r>
            <a:r>
              <a:rPr lang="ar-SY" sz="2400" dirty="0" smtClean="0"/>
              <a:t> الأعلى ويصل حتى البلعوم </a:t>
            </a:r>
          </a:p>
          <a:p>
            <a:pPr>
              <a:buNone/>
            </a:pPr>
            <a:r>
              <a:rPr lang="ar-SY" sz="2400" b="1" u="sng" dirty="0" smtClean="0"/>
              <a:t>العلاج:</a:t>
            </a:r>
          </a:p>
          <a:p>
            <a:pPr>
              <a:buNone/>
            </a:pPr>
            <a:r>
              <a:rPr lang="ar-SY" sz="2400" dirty="0" smtClean="0"/>
              <a:t>جراحي : استئصال الكيسة أو </a:t>
            </a:r>
            <a:r>
              <a:rPr lang="ar-SY" sz="2400" dirty="0" err="1" smtClean="0"/>
              <a:t>الناسور</a:t>
            </a:r>
            <a:r>
              <a:rPr lang="ar-SY" sz="2400" dirty="0" smtClean="0"/>
              <a:t> بأكمله </a:t>
            </a:r>
            <a:endParaRPr lang="ar-SY"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t>الكيسات </a:t>
            </a:r>
            <a:r>
              <a:rPr lang="ar-SY" dirty="0" err="1" smtClean="0"/>
              <a:t>و</a:t>
            </a:r>
            <a:r>
              <a:rPr lang="ar-SY" dirty="0" smtClean="0"/>
              <a:t> </a:t>
            </a:r>
            <a:r>
              <a:rPr lang="ar-SY" dirty="0" err="1" smtClean="0"/>
              <a:t>النواسير</a:t>
            </a:r>
            <a:r>
              <a:rPr lang="ar-SY" dirty="0" smtClean="0"/>
              <a:t> </a:t>
            </a:r>
            <a:r>
              <a:rPr lang="ar-SY" dirty="0" err="1" smtClean="0"/>
              <a:t>الغلصمية</a:t>
            </a:r>
            <a:r>
              <a:rPr lang="ar-SY" dirty="0" smtClean="0"/>
              <a:t> </a:t>
            </a:r>
            <a:endParaRPr lang="ar-SY" dirty="0"/>
          </a:p>
        </p:txBody>
      </p:sp>
      <p:pic>
        <p:nvPicPr>
          <p:cNvPr id="4" name="عنصر نائب للمحتوى 3" descr="500051-fx23.jpg"/>
          <p:cNvPicPr>
            <a:picLocks noGrp="1" noChangeAspect="1"/>
          </p:cNvPicPr>
          <p:nvPr>
            <p:ph idx="1"/>
          </p:nvPr>
        </p:nvPicPr>
        <p:blipFill>
          <a:blip r:embed="rId2"/>
          <a:stretch>
            <a:fillRect/>
          </a:stretch>
        </p:blipFill>
        <p:spPr>
          <a:xfrm>
            <a:off x="0" y="4143380"/>
            <a:ext cx="4357686" cy="2714620"/>
          </a:xfrm>
        </p:spPr>
      </p:pic>
      <p:pic>
        <p:nvPicPr>
          <p:cNvPr id="5" name="صورة 4" descr="1-s2.0-S0278239114005710-gr1.jpg"/>
          <p:cNvPicPr>
            <a:picLocks noChangeAspect="1"/>
          </p:cNvPicPr>
          <p:nvPr/>
        </p:nvPicPr>
        <p:blipFill>
          <a:blip r:embed="rId3"/>
          <a:stretch>
            <a:fillRect/>
          </a:stretch>
        </p:blipFill>
        <p:spPr>
          <a:xfrm>
            <a:off x="4357686" y="1214422"/>
            <a:ext cx="4436217" cy="2786082"/>
          </a:xfrm>
          <a:prstGeom prst="rect">
            <a:avLst/>
          </a:prstGeom>
        </p:spPr>
      </p:pic>
      <p:pic>
        <p:nvPicPr>
          <p:cNvPr id="6" name="صورة 5" descr="a56a8f04094446_3-TEK-cyst.jpg"/>
          <p:cNvPicPr>
            <a:picLocks noChangeAspect="1"/>
          </p:cNvPicPr>
          <p:nvPr/>
        </p:nvPicPr>
        <p:blipFill>
          <a:blip r:embed="rId4"/>
          <a:stretch>
            <a:fillRect/>
          </a:stretch>
        </p:blipFill>
        <p:spPr>
          <a:xfrm>
            <a:off x="139700" y="1211715"/>
            <a:ext cx="4191000" cy="2867025"/>
          </a:xfrm>
          <a:prstGeom prst="rect">
            <a:avLst/>
          </a:prstGeom>
        </p:spPr>
      </p:pic>
      <p:pic>
        <p:nvPicPr>
          <p:cNvPr id="7" name="صورة 6" descr="hqdefault.jpg"/>
          <p:cNvPicPr>
            <a:picLocks noChangeAspect="1"/>
          </p:cNvPicPr>
          <p:nvPr/>
        </p:nvPicPr>
        <p:blipFill>
          <a:blip r:embed="rId5"/>
          <a:stretch>
            <a:fillRect/>
          </a:stretch>
        </p:blipFill>
        <p:spPr>
          <a:xfrm>
            <a:off x="4429124" y="4071942"/>
            <a:ext cx="4714876" cy="278605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t>ورم الجسم </a:t>
            </a:r>
            <a:r>
              <a:rPr lang="ar-SY" dirty="0" err="1" smtClean="0"/>
              <a:t>السباتي</a:t>
            </a:r>
            <a:r>
              <a:rPr lang="en-US" dirty="0" smtClean="0"/>
              <a:t>Carotid body tumor</a:t>
            </a:r>
            <a:r>
              <a:rPr lang="ar-SY" dirty="0" smtClean="0"/>
              <a:t> </a:t>
            </a:r>
            <a:endParaRPr lang="ar-SY" dirty="0"/>
          </a:p>
        </p:txBody>
      </p:sp>
      <p:sp>
        <p:nvSpPr>
          <p:cNvPr id="3" name="عنصر نائب للمحتوى 2"/>
          <p:cNvSpPr>
            <a:spLocks noGrp="1"/>
          </p:cNvSpPr>
          <p:nvPr>
            <p:ph idx="1"/>
          </p:nvPr>
        </p:nvSpPr>
        <p:spPr>
          <a:xfrm>
            <a:off x="457200" y="1214422"/>
            <a:ext cx="8229600" cy="5429288"/>
          </a:xfrm>
        </p:spPr>
        <p:txBody>
          <a:bodyPr>
            <a:normAutofit fontScale="85000" lnSpcReduction="20000"/>
          </a:bodyPr>
          <a:lstStyle/>
          <a:p>
            <a:pPr>
              <a:buFontTx/>
              <a:buChar char="-"/>
            </a:pPr>
            <a:r>
              <a:rPr lang="ar-SY" sz="2400" dirty="0" smtClean="0"/>
              <a:t>ينشأ من الجسم </a:t>
            </a:r>
            <a:r>
              <a:rPr lang="ar-SY" sz="2400" dirty="0" err="1" smtClean="0"/>
              <a:t>السباتي</a:t>
            </a:r>
            <a:r>
              <a:rPr lang="ar-SY" sz="2400" dirty="0" smtClean="0"/>
              <a:t> </a:t>
            </a:r>
          </a:p>
          <a:p>
            <a:pPr>
              <a:buFontTx/>
              <a:buChar char="-"/>
            </a:pPr>
            <a:r>
              <a:rPr lang="ar-SY" sz="2400" dirty="0" smtClean="0"/>
              <a:t>يعتبر الجسم </a:t>
            </a:r>
            <a:r>
              <a:rPr lang="ar-SY" sz="2400" dirty="0" err="1" smtClean="0"/>
              <a:t>السباتي</a:t>
            </a:r>
            <a:r>
              <a:rPr lang="ar-SY" sz="2400" dirty="0" smtClean="0"/>
              <a:t> الطبيعي مستقبل كيميائي </a:t>
            </a:r>
            <a:r>
              <a:rPr lang="ar-SY" sz="2400" dirty="0" err="1" smtClean="0"/>
              <a:t>يتوضع</a:t>
            </a:r>
            <a:r>
              <a:rPr lang="ar-SY" sz="2400" dirty="0" smtClean="0"/>
              <a:t> عند تفرع الشريان </a:t>
            </a:r>
            <a:r>
              <a:rPr lang="ar-SY" sz="2400" dirty="0" err="1" smtClean="0"/>
              <a:t>السباتي</a:t>
            </a:r>
            <a:r>
              <a:rPr lang="ar-SY" sz="2400" dirty="0" smtClean="0"/>
              <a:t> ويبدو ككتلة وردية تقيس حوالي 5 مم يستجيب هذا الجسم لانخفاض تركيز</a:t>
            </a:r>
            <a:r>
              <a:rPr lang="en-US" sz="2400" dirty="0" smtClean="0"/>
              <a:t>Po2</a:t>
            </a:r>
            <a:r>
              <a:rPr lang="ar-SY" sz="2400" dirty="0" smtClean="0"/>
              <a:t> </a:t>
            </a:r>
          </a:p>
          <a:p>
            <a:pPr>
              <a:buNone/>
            </a:pPr>
            <a:r>
              <a:rPr lang="ar-SY" sz="2400" dirty="0" smtClean="0"/>
              <a:t>الشرياني </a:t>
            </a:r>
            <a:r>
              <a:rPr lang="ar-SY" sz="2400" dirty="0" err="1" smtClean="0"/>
              <a:t>و</a:t>
            </a:r>
            <a:r>
              <a:rPr lang="ar-SY" sz="2400" dirty="0" smtClean="0"/>
              <a:t> زيادة </a:t>
            </a:r>
            <a:r>
              <a:rPr lang="en-US" sz="2400" dirty="0" smtClean="0"/>
              <a:t>pco2  </a:t>
            </a:r>
            <a:r>
              <a:rPr lang="ar-SY" sz="2400" dirty="0" smtClean="0"/>
              <a:t> و</a:t>
            </a:r>
            <a:r>
              <a:rPr lang="en-US" sz="2400" dirty="0" smtClean="0"/>
              <a:t> ph </a:t>
            </a:r>
            <a:endParaRPr lang="ar-SY" sz="2400" dirty="0" smtClean="0"/>
          </a:p>
          <a:p>
            <a:pPr>
              <a:buNone/>
            </a:pPr>
            <a:r>
              <a:rPr lang="ar-SY" sz="2400" dirty="0" smtClean="0"/>
              <a:t>يجب أن لا يخلط مع الجيب </a:t>
            </a:r>
            <a:r>
              <a:rPr lang="ar-SY" sz="2400" dirty="0" err="1" smtClean="0"/>
              <a:t>السباتي</a:t>
            </a:r>
            <a:r>
              <a:rPr lang="ar-SY" sz="2400" dirty="0" smtClean="0"/>
              <a:t> الذي هو مستقبل ضغطي </a:t>
            </a:r>
          </a:p>
          <a:p>
            <a:pPr>
              <a:buNone/>
            </a:pPr>
            <a:r>
              <a:rPr lang="ar-SY" sz="2400" dirty="0" smtClean="0"/>
              <a:t>أكثر ما يظهر ورم الجسم </a:t>
            </a:r>
            <a:r>
              <a:rPr lang="ar-SY" sz="2400" dirty="0" err="1" smtClean="0"/>
              <a:t>السباتي</a:t>
            </a:r>
            <a:r>
              <a:rPr lang="ar-SY" sz="2400" dirty="0" smtClean="0"/>
              <a:t> في العقد 4 , 5 , 6 من العمر </a:t>
            </a:r>
          </a:p>
          <a:p>
            <a:pPr>
              <a:buNone/>
            </a:pPr>
            <a:r>
              <a:rPr lang="ar-SY" sz="2400" dirty="0" smtClean="0"/>
              <a:t>يظهر على شكل كتلة قاسية مطاطية غير مؤلمة بطيئة النمو ونابضة عند تفرع الشريان </a:t>
            </a:r>
            <a:r>
              <a:rPr lang="ar-SY" sz="2400" dirty="0" err="1" smtClean="0"/>
              <a:t>السباتي</a:t>
            </a:r>
            <a:r>
              <a:rPr lang="ar-SY" sz="2400" dirty="0" smtClean="0"/>
              <a:t> الأصلي</a:t>
            </a:r>
          </a:p>
          <a:p>
            <a:pPr>
              <a:buNone/>
            </a:pPr>
            <a:r>
              <a:rPr lang="ar-SY" sz="2400" dirty="0" smtClean="0"/>
              <a:t>هذه الكتلة تتحرك جانبيا ( أفقيا) بشكل مميز </a:t>
            </a:r>
            <a:r>
              <a:rPr lang="ar-SY" sz="2400" dirty="0" err="1" smtClean="0"/>
              <a:t>و</a:t>
            </a:r>
            <a:r>
              <a:rPr lang="ar-SY" sz="2400" dirty="0" smtClean="0"/>
              <a:t> لا تتحرك عموديا </a:t>
            </a:r>
          </a:p>
          <a:p>
            <a:pPr>
              <a:buNone/>
            </a:pPr>
            <a:r>
              <a:rPr lang="ar-SY" sz="2400" dirty="0" smtClean="0"/>
              <a:t>كثيرا ما يكون هناك نفخة واضحة فيها </a:t>
            </a:r>
          </a:p>
          <a:p>
            <a:pPr>
              <a:buNone/>
            </a:pPr>
            <a:r>
              <a:rPr lang="ar-SY" sz="2400" dirty="0" smtClean="0"/>
              <a:t>قد تحدث الآفات الضخمة جدا أعراض انضغاط كعسرة البلع </a:t>
            </a:r>
            <a:r>
              <a:rPr lang="ar-SY" sz="2400" dirty="0" err="1" smtClean="0"/>
              <a:t>و</a:t>
            </a:r>
            <a:r>
              <a:rPr lang="ar-SY" sz="2400" dirty="0" smtClean="0"/>
              <a:t> السعال </a:t>
            </a:r>
            <a:r>
              <a:rPr lang="ar-SY" sz="2400" dirty="0" err="1" smtClean="0"/>
              <a:t>و</a:t>
            </a:r>
            <a:r>
              <a:rPr lang="ar-SY" sz="2400" dirty="0" smtClean="0"/>
              <a:t> بحة الصوت </a:t>
            </a:r>
          </a:p>
          <a:p>
            <a:pPr>
              <a:buNone/>
            </a:pPr>
            <a:r>
              <a:rPr lang="ar-SY" sz="2400" b="1" u="sng" dirty="0" smtClean="0"/>
              <a:t>التشخيص:</a:t>
            </a:r>
          </a:p>
          <a:p>
            <a:pPr>
              <a:buNone/>
            </a:pPr>
            <a:r>
              <a:rPr lang="ar-SY" sz="2400" dirty="0" smtClean="0"/>
              <a:t>يعتمد على تصوير الشرايين </a:t>
            </a:r>
            <a:r>
              <a:rPr lang="ar-SY" sz="2400" dirty="0" err="1" smtClean="0"/>
              <a:t>السباتي</a:t>
            </a:r>
            <a:r>
              <a:rPr lang="ar-SY" sz="2400" dirty="0" smtClean="0"/>
              <a:t> الظليل ( يظهر الورم على شكل كتلة تشبه قشرة  البيضة </a:t>
            </a:r>
            <a:r>
              <a:rPr lang="ar-SY" sz="2400" dirty="0" err="1" smtClean="0"/>
              <a:t>موعاة</a:t>
            </a:r>
            <a:r>
              <a:rPr lang="ar-SY" sz="2400" dirty="0" smtClean="0"/>
              <a:t> عند تفرع </a:t>
            </a:r>
            <a:r>
              <a:rPr lang="ar-SY" sz="2400" dirty="0" err="1" smtClean="0"/>
              <a:t>السباتي</a:t>
            </a:r>
            <a:r>
              <a:rPr lang="ar-SY" sz="2400" dirty="0" smtClean="0"/>
              <a:t> </a:t>
            </a:r>
          </a:p>
          <a:p>
            <a:pPr>
              <a:buFontTx/>
              <a:buChar char="-"/>
            </a:pPr>
            <a:r>
              <a:rPr lang="ar-SY" sz="2400" dirty="0" smtClean="0"/>
              <a:t>يجب أن لا تجرى </a:t>
            </a:r>
            <a:r>
              <a:rPr lang="ar-SY" sz="2400" dirty="0" err="1" smtClean="0"/>
              <a:t>خزعة</a:t>
            </a:r>
            <a:r>
              <a:rPr lang="ar-SY" sz="2400" dirty="0" smtClean="0"/>
              <a:t> جراحية للتشخيص </a:t>
            </a:r>
          </a:p>
          <a:p>
            <a:pPr>
              <a:buNone/>
            </a:pPr>
            <a:r>
              <a:rPr lang="ar-SY" sz="2400" b="1" u="sng" dirty="0" smtClean="0"/>
              <a:t>العلاج:</a:t>
            </a:r>
          </a:p>
          <a:p>
            <a:pPr>
              <a:buNone/>
            </a:pPr>
            <a:r>
              <a:rPr lang="ar-SY" sz="2400" dirty="0" smtClean="0"/>
              <a:t>استئصال جراحي </a:t>
            </a:r>
          </a:p>
          <a:p>
            <a:pPr>
              <a:buFontTx/>
              <a:buChar char="-"/>
            </a:pPr>
            <a:endParaRPr lang="ar-SY" sz="24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t>ورم الجسم </a:t>
            </a:r>
            <a:r>
              <a:rPr lang="ar-SY" dirty="0" err="1" smtClean="0"/>
              <a:t>السباتي</a:t>
            </a:r>
            <a:r>
              <a:rPr lang="ar-SY" dirty="0" smtClean="0"/>
              <a:t> </a:t>
            </a:r>
            <a:endParaRPr lang="ar-SY" dirty="0"/>
          </a:p>
        </p:txBody>
      </p:sp>
      <p:pic>
        <p:nvPicPr>
          <p:cNvPr id="4" name="عنصر نائب للمحتوى 3" descr="paraganglioma-9-638.jpg"/>
          <p:cNvPicPr>
            <a:picLocks noGrp="1" noChangeAspect="1"/>
          </p:cNvPicPr>
          <p:nvPr>
            <p:ph idx="1"/>
          </p:nvPr>
        </p:nvPicPr>
        <p:blipFill>
          <a:blip r:embed="rId2"/>
          <a:stretch>
            <a:fillRect/>
          </a:stretch>
        </p:blipFill>
        <p:spPr>
          <a:xfrm>
            <a:off x="0" y="1500174"/>
            <a:ext cx="2786050" cy="2257428"/>
          </a:xfrm>
        </p:spPr>
      </p:pic>
      <p:pic>
        <p:nvPicPr>
          <p:cNvPr id="5" name="صورة 4" descr="left-carotid-body-tumor.jpg"/>
          <p:cNvPicPr>
            <a:picLocks noChangeAspect="1"/>
          </p:cNvPicPr>
          <p:nvPr/>
        </p:nvPicPr>
        <p:blipFill>
          <a:blip r:embed="rId3"/>
          <a:stretch>
            <a:fillRect/>
          </a:stretch>
        </p:blipFill>
        <p:spPr>
          <a:xfrm>
            <a:off x="2928926" y="1500174"/>
            <a:ext cx="6215074" cy="1785950"/>
          </a:xfrm>
          <a:prstGeom prst="rect">
            <a:avLst/>
          </a:prstGeom>
        </p:spPr>
      </p:pic>
      <p:pic>
        <p:nvPicPr>
          <p:cNvPr id="6" name="صورة 5" descr="F1.large.jpg"/>
          <p:cNvPicPr>
            <a:picLocks noChangeAspect="1"/>
          </p:cNvPicPr>
          <p:nvPr/>
        </p:nvPicPr>
        <p:blipFill>
          <a:blip r:embed="rId4"/>
          <a:stretch>
            <a:fillRect/>
          </a:stretch>
        </p:blipFill>
        <p:spPr>
          <a:xfrm>
            <a:off x="2857488" y="3357562"/>
            <a:ext cx="6286512" cy="3500438"/>
          </a:xfrm>
          <a:prstGeom prst="rect">
            <a:avLst/>
          </a:prstGeom>
        </p:spPr>
      </p:pic>
      <p:pic>
        <p:nvPicPr>
          <p:cNvPr id="7" name="صورة 6" descr="IndianJVascEndovascSurg_2016_3_3_96_186726_f1.jpg"/>
          <p:cNvPicPr>
            <a:picLocks noChangeAspect="1"/>
          </p:cNvPicPr>
          <p:nvPr/>
        </p:nvPicPr>
        <p:blipFill>
          <a:blip r:embed="rId5"/>
          <a:stretch>
            <a:fillRect/>
          </a:stretch>
        </p:blipFill>
        <p:spPr>
          <a:xfrm>
            <a:off x="0" y="3929066"/>
            <a:ext cx="2643174" cy="292893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dirty="0" smtClean="0"/>
              <a:t>الجهاز اللمفاوي للرأس </a:t>
            </a:r>
            <a:r>
              <a:rPr lang="ar-SY" dirty="0" err="1" smtClean="0"/>
              <a:t>و</a:t>
            </a:r>
            <a:r>
              <a:rPr lang="ar-SY" dirty="0" smtClean="0"/>
              <a:t> العنق </a:t>
            </a:r>
            <a:r>
              <a:rPr lang="en-US" dirty="0" smtClean="0"/>
              <a:t>Lymphatic system</a:t>
            </a:r>
            <a:endParaRPr lang="ar-SY" dirty="0"/>
          </a:p>
        </p:txBody>
      </p:sp>
      <p:sp>
        <p:nvSpPr>
          <p:cNvPr id="3" name="عنصر نائب للمحتوى 2"/>
          <p:cNvSpPr>
            <a:spLocks noGrp="1"/>
          </p:cNvSpPr>
          <p:nvPr>
            <p:ph idx="1"/>
          </p:nvPr>
        </p:nvSpPr>
        <p:spPr/>
        <p:txBody>
          <a:bodyPr>
            <a:normAutofit lnSpcReduction="10000"/>
          </a:bodyPr>
          <a:lstStyle/>
          <a:p>
            <a:pPr>
              <a:buNone/>
            </a:pPr>
            <a:r>
              <a:rPr lang="ar-SY" sz="2400" dirty="0" smtClean="0"/>
              <a:t>يتألف الجهاز اللمفاوي للرأس </a:t>
            </a:r>
            <a:r>
              <a:rPr lang="ar-SY" sz="2400" dirty="0" err="1" smtClean="0"/>
              <a:t>و</a:t>
            </a:r>
            <a:r>
              <a:rPr lang="ar-SY" sz="2400" dirty="0" smtClean="0"/>
              <a:t> العنق من جهاز لمفاوي شعري يصب في أوعية أكبر , وهذه تصب في مجموعات من العقد </a:t>
            </a:r>
            <a:r>
              <a:rPr lang="ar-SY" sz="2400" dirty="0" err="1" smtClean="0"/>
              <a:t>البلغمية</a:t>
            </a:r>
            <a:r>
              <a:rPr lang="ar-SY" sz="2400" dirty="0" smtClean="0"/>
              <a:t> تخرج منها أوعية تصب أخيرا في الوريد تحت الترقوة</a:t>
            </a:r>
          </a:p>
          <a:p>
            <a:pPr>
              <a:buNone/>
            </a:pPr>
            <a:r>
              <a:rPr lang="ar-SY" sz="2400" dirty="0" smtClean="0"/>
              <a:t>قد يكون للأوعية اللمفاوية في احد الجهتين اتصال  في الجهة الأخرى </a:t>
            </a:r>
          </a:p>
          <a:p>
            <a:pPr>
              <a:buNone/>
            </a:pPr>
            <a:r>
              <a:rPr lang="ar-SY" sz="2400" dirty="0" smtClean="0"/>
              <a:t>كما أن الأوعية اللمفاوية قد تقفز مجموعة من العقد اللمفاوية لتصب في المجموعة التي بعدها </a:t>
            </a:r>
          </a:p>
          <a:p>
            <a:pPr>
              <a:buNone/>
            </a:pPr>
            <a:r>
              <a:rPr lang="ar-SY" sz="2400" dirty="0" smtClean="0"/>
              <a:t>وتختلف النسج في الرأس و العنق بغناها بالأوعية اللمفاوية </a:t>
            </a:r>
          </a:p>
          <a:p>
            <a:pPr>
              <a:buNone/>
            </a:pPr>
            <a:r>
              <a:rPr lang="ar-SY" sz="2400" dirty="0" smtClean="0"/>
              <a:t>فالبشرة </a:t>
            </a:r>
            <a:r>
              <a:rPr lang="ar-SY" sz="2400" dirty="0" err="1" smtClean="0"/>
              <a:t>و</a:t>
            </a:r>
            <a:r>
              <a:rPr lang="ar-SY" sz="2400" dirty="0" smtClean="0"/>
              <a:t> الغضروف </a:t>
            </a:r>
            <a:r>
              <a:rPr lang="ar-SY" sz="2400" dirty="0" err="1" smtClean="0"/>
              <a:t>و</a:t>
            </a:r>
            <a:r>
              <a:rPr lang="ar-SY" sz="2400" dirty="0" smtClean="0"/>
              <a:t> العظم فقيرة </a:t>
            </a:r>
            <a:r>
              <a:rPr lang="ar-SY" sz="2400" dirty="0" err="1" smtClean="0"/>
              <a:t>بها</a:t>
            </a:r>
            <a:r>
              <a:rPr lang="ar-SY" sz="2400" dirty="0" smtClean="0"/>
              <a:t> </a:t>
            </a:r>
          </a:p>
          <a:p>
            <a:pPr>
              <a:buNone/>
            </a:pPr>
            <a:r>
              <a:rPr lang="ar-SY" sz="2400" dirty="0" smtClean="0"/>
              <a:t>بينما النسيج الخلوي </a:t>
            </a:r>
            <a:r>
              <a:rPr lang="ar-SY" sz="2400" dirty="0" err="1" smtClean="0"/>
              <a:t>و</a:t>
            </a:r>
            <a:r>
              <a:rPr lang="ar-SY" sz="2400" dirty="0" smtClean="0"/>
              <a:t> العضلات </a:t>
            </a:r>
            <a:r>
              <a:rPr lang="ar-SY" sz="2400" dirty="0" err="1" smtClean="0"/>
              <a:t>و</a:t>
            </a:r>
            <a:r>
              <a:rPr lang="ar-SY" sz="2400" dirty="0" smtClean="0"/>
              <a:t> النسيج الليفي غنية </a:t>
            </a:r>
            <a:r>
              <a:rPr lang="ar-SY" sz="2400" dirty="0" err="1" smtClean="0"/>
              <a:t>بها</a:t>
            </a:r>
            <a:r>
              <a:rPr lang="ar-SY" sz="2400" dirty="0" smtClean="0"/>
              <a:t> </a:t>
            </a:r>
          </a:p>
          <a:p>
            <a:pPr>
              <a:buNone/>
            </a:pPr>
            <a:r>
              <a:rPr lang="ar-SY" sz="2400" dirty="0" smtClean="0"/>
              <a:t>وإن الحبلين الصوتيين فقيران بالأوعية اللمفاوية بينما تكثر في المنطقتين فوق المزمار وتحته </a:t>
            </a:r>
          </a:p>
          <a:p>
            <a:pPr>
              <a:buNone/>
            </a:pPr>
            <a:endParaRPr lang="ar-SY"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t>الورم اللمفاوي الكيسي </a:t>
            </a:r>
            <a:r>
              <a:rPr lang="en-US" dirty="0" smtClean="0"/>
              <a:t>Cystic </a:t>
            </a:r>
            <a:r>
              <a:rPr lang="en-US" dirty="0" err="1" smtClean="0"/>
              <a:t>hygroma</a:t>
            </a:r>
            <a:endParaRPr lang="ar-SY" dirty="0"/>
          </a:p>
        </p:txBody>
      </p:sp>
      <p:sp>
        <p:nvSpPr>
          <p:cNvPr id="3" name="عنصر نائب للمحتوى 2"/>
          <p:cNvSpPr>
            <a:spLocks noGrp="1"/>
          </p:cNvSpPr>
          <p:nvPr>
            <p:ph idx="1"/>
          </p:nvPr>
        </p:nvSpPr>
        <p:spPr/>
        <p:txBody>
          <a:bodyPr>
            <a:normAutofit lnSpcReduction="10000"/>
          </a:bodyPr>
          <a:lstStyle/>
          <a:p>
            <a:pPr>
              <a:buNone/>
            </a:pPr>
            <a:r>
              <a:rPr lang="ar-SY" sz="2400" dirty="0" smtClean="0"/>
              <a:t>تبدو الأورام الوعائية اللمفاوية ككتل غير مؤلمة طرية مفردة أو متعددة المساكن يختلف حجمها من 1 – 2 مم إلى آفات مفرطة جدا تملأ جانب واحد من العنق </a:t>
            </a:r>
            <a:r>
              <a:rPr lang="ar-SY" sz="2400" dirty="0" err="1" smtClean="0"/>
              <a:t>و</a:t>
            </a:r>
            <a:r>
              <a:rPr lang="ar-SY" sz="2400" dirty="0" smtClean="0"/>
              <a:t> قد تمتد إلى قاعدة الجمجمة </a:t>
            </a:r>
            <a:r>
              <a:rPr lang="ar-SY" sz="2400" dirty="0" err="1" smtClean="0"/>
              <a:t>و</a:t>
            </a:r>
            <a:r>
              <a:rPr lang="ar-SY" sz="2400" dirty="0" smtClean="0"/>
              <a:t> إلى الجوف الصدري </a:t>
            </a:r>
          </a:p>
          <a:p>
            <a:pPr>
              <a:buNone/>
            </a:pPr>
            <a:r>
              <a:rPr lang="ar-SY" sz="2400" dirty="0" smtClean="0"/>
              <a:t>وهو ورم لمفاوي ينشأ على بقايا لمفاوية جنينية يبدو باكرا في الحياة ( في السنتين الأوليتين) ويغلب أن يظهر في المنطقة فوق الترقوة أو المثلث الخلفي من العنق </a:t>
            </a:r>
          </a:p>
          <a:p>
            <a:pPr>
              <a:buNone/>
            </a:pPr>
            <a:r>
              <a:rPr lang="ar-SY" sz="2400" dirty="0" smtClean="0"/>
              <a:t>قد تبقى </a:t>
            </a:r>
            <a:r>
              <a:rPr lang="ar-SY" sz="2400" dirty="0" err="1" smtClean="0"/>
              <a:t>موضعة</a:t>
            </a:r>
            <a:r>
              <a:rPr lang="ar-SY" sz="2400" dirty="0" smtClean="0"/>
              <a:t> وقد تنتشر </a:t>
            </a:r>
            <a:r>
              <a:rPr lang="ar-SY" sz="2400" dirty="0" err="1" smtClean="0"/>
              <a:t>باستطالات</a:t>
            </a:r>
            <a:r>
              <a:rPr lang="ar-SY" sz="2400" dirty="0" smtClean="0"/>
              <a:t> كثيرة وقد تبلغ حجم كبير </a:t>
            </a:r>
          </a:p>
          <a:p>
            <a:pPr>
              <a:buNone/>
            </a:pPr>
            <a:r>
              <a:rPr lang="ar-SY" sz="2400" dirty="0" smtClean="0"/>
              <a:t>هي سليمة نسيجيا </a:t>
            </a:r>
          </a:p>
          <a:p>
            <a:pPr>
              <a:buNone/>
            </a:pPr>
            <a:r>
              <a:rPr lang="ar-SY" sz="2400" b="1" u="sng" dirty="0" smtClean="0"/>
              <a:t>العلاج:</a:t>
            </a:r>
          </a:p>
          <a:p>
            <a:pPr>
              <a:buNone/>
            </a:pPr>
            <a:r>
              <a:rPr lang="ar-SY" sz="2400" dirty="0" smtClean="0"/>
              <a:t>الاستئصال الكامل إن أمكن </a:t>
            </a:r>
          </a:p>
          <a:p>
            <a:pPr>
              <a:buNone/>
            </a:pPr>
            <a:r>
              <a:rPr lang="ar-SY" sz="2400" dirty="0" smtClean="0"/>
              <a:t>وقد يكون هذا مستحيل لكثرة </a:t>
            </a:r>
            <a:r>
              <a:rPr lang="ar-SY" sz="2400" dirty="0" err="1" smtClean="0"/>
              <a:t>استطالاتها</a:t>
            </a:r>
            <a:r>
              <a:rPr lang="ar-SY" sz="2400" dirty="0" smtClean="0"/>
              <a:t> </a:t>
            </a:r>
          </a:p>
          <a:p>
            <a:pPr>
              <a:buNone/>
            </a:pPr>
            <a:r>
              <a:rPr lang="ar-SY" sz="2400" dirty="0" smtClean="0"/>
              <a:t>وقد يحتاج استئصالها أكثر من مرحلة </a:t>
            </a:r>
          </a:p>
        </p:txBody>
      </p:sp>
      <p:pic>
        <p:nvPicPr>
          <p:cNvPr id="4" name="صورة 3" descr="cystic-hygroma-5.jpg"/>
          <p:cNvPicPr>
            <a:picLocks noChangeAspect="1"/>
          </p:cNvPicPr>
          <p:nvPr/>
        </p:nvPicPr>
        <p:blipFill>
          <a:blip r:embed="rId2"/>
          <a:stretch>
            <a:fillRect/>
          </a:stretch>
        </p:blipFill>
        <p:spPr>
          <a:xfrm>
            <a:off x="0" y="3786191"/>
            <a:ext cx="4714876" cy="307181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t>الكيسات </a:t>
            </a:r>
            <a:r>
              <a:rPr lang="ar-SY" dirty="0" err="1" smtClean="0"/>
              <a:t>الجلدانية</a:t>
            </a:r>
            <a:r>
              <a:rPr lang="ar-SY" dirty="0" smtClean="0"/>
              <a:t> </a:t>
            </a:r>
            <a:r>
              <a:rPr lang="en-US" dirty="0" err="1" smtClean="0"/>
              <a:t>Dermoid</a:t>
            </a:r>
            <a:r>
              <a:rPr lang="en-US" dirty="0" smtClean="0"/>
              <a:t> cyst</a:t>
            </a:r>
            <a:endParaRPr lang="ar-SY" dirty="0"/>
          </a:p>
        </p:txBody>
      </p:sp>
      <p:sp>
        <p:nvSpPr>
          <p:cNvPr id="3" name="عنصر نائب للمحتوى 2"/>
          <p:cNvSpPr>
            <a:spLocks noGrp="1"/>
          </p:cNvSpPr>
          <p:nvPr>
            <p:ph idx="1"/>
          </p:nvPr>
        </p:nvSpPr>
        <p:spPr>
          <a:xfrm>
            <a:off x="457200" y="1142984"/>
            <a:ext cx="8229600" cy="5429288"/>
          </a:xfrm>
        </p:spPr>
        <p:txBody>
          <a:bodyPr>
            <a:normAutofit fontScale="92500"/>
          </a:bodyPr>
          <a:lstStyle/>
          <a:p>
            <a:pPr>
              <a:buNone/>
            </a:pPr>
            <a:r>
              <a:rPr lang="ar-SY" sz="2400" dirty="0" smtClean="0"/>
              <a:t>تنتج هذه الكيسات عن خلل بالالتحام في المراحل الجنينية لكن في هذه الحالة يتم احتباس عناصر جلدية ضمن النسيج تحت الجلدي ثم تتطور لاحقا </a:t>
            </a:r>
            <a:r>
              <a:rPr lang="ar-SY" sz="2400" dirty="0" err="1" smtClean="0"/>
              <a:t>الى</a:t>
            </a:r>
            <a:r>
              <a:rPr lang="ar-SY" sz="2400" dirty="0" smtClean="0"/>
              <a:t> كيسات تحددها </a:t>
            </a:r>
            <a:r>
              <a:rPr lang="ar-SY" sz="2400" dirty="0" err="1" smtClean="0"/>
              <a:t>ظهارة</a:t>
            </a:r>
            <a:r>
              <a:rPr lang="ar-SY" sz="2400" dirty="0" smtClean="0"/>
              <a:t> شائكة مع ملحقات جلدية مثل </a:t>
            </a:r>
            <a:r>
              <a:rPr lang="ar-SY" sz="2400" dirty="0" err="1" smtClean="0"/>
              <a:t>الجريبات</a:t>
            </a:r>
            <a:r>
              <a:rPr lang="ar-SY" sz="2400" dirty="0" smtClean="0"/>
              <a:t> الشعرية </a:t>
            </a:r>
            <a:r>
              <a:rPr lang="ar-SY" sz="2400" dirty="0" err="1" smtClean="0"/>
              <a:t>و</a:t>
            </a:r>
            <a:r>
              <a:rPr lang="ar-SY" sz="2400" dirty="0" smtClean="0"/>
              <a:t> الغدد </a:t>
            </a:r>
            <a:r>
              <a:rPr lang="ar-SY" sz="2400" dirty="0" err="1" smtClean="0"/>
              <a:t>الزهمية</a:t>
            </a:r>
            <a:r>
              <a:rPr lang="ar-SY" sz="2400" dirty="0" smtClean="0"/>
              <a:t> ( تتشكل من جلد </a:t>
            </a:r>
            <a:r>
              <a:rPr lang="ar-SY" sz="2400" dirty="0" err="1" smtClean="0"/>
              <a:t>منطمر</a:t>
            </a:r>
            <a:r>
              <a:rPr lang="ar-SY" sz="2400" dirty="0" smtClean="0"/>
              <a:t> في الشقوق الجنينية ) </a:t>
            </a:r>
          </a:p>
          <a:p>
            <a:pPr>
              <a:buNone/>
            </a:pPr>
            <a:r>
              <a:rPr lang="ar-SY" sz="2400" dirty="0" smtClean="0"/>
              <a:t>تظهر هذه الكيسات على شكل </a:t>
            </a:r>
            <a:r>
              <a:rPr lang="ar-SY" sz="2400" dirty="0" err="1" smtClean="0"/>
              <a:t>تورمات</a:t>
            </a:r>
            <a:r>
              <a:rPr lang="ar-SY" sz="2400" dirty="0" smtClean="0"/>
              <a:t> غير مؤلمة </a:t>
            </a:r>
            <a:r>
              <a:rPr lang="ar-SY" sz="2400" dirty="0" err="1" smtClean="0"/>
              <a:t>تتوضع</a:t>
            </a:r>
            <a:r>
              <a:rPr lang="ar-SY" sz="2400" dirty="0" smtClean="0"/>
              <a:t> على الخط المتوسط في أي نقطة بين </a:t>
            </a:r>
            <a:r>
              <a:rPr lang="ar-SY" sz="2400" dirty="0" err="1" smtClean="0"/>
              <a:t>الثلمة</a:t>
            </a:r>
            <a:r>
              <a:rPr lang="ar-SY" sz="2400" dirty="0" smtClean="0"/>
              <a:t> فوق القص </a:t>
            </a:r>
            <a:r>
              <a:rPr lang="ar-SY" sz="2400" dirty="0" err="1" smtClean="0"/>
              <a:t>و</a:t>
            </a:r>
            <a:r>
              <a:rPr lang="ar-SY" sz="2400" dirty="0" smtClean="0"/>
              <a:t> الذقن </a:t>
            </a:r>
          </a:p>
          <a:p>
            <a:pPr>
              <a:buNone/>
            </a:pPr>
            <a:r>
              <a:rPr lang="ar-SY" sz="2400" dirty="0" smtClean="0"/>
              <a:t>تتحرك بحرية تحت الجلد </a:t>
            </a:r>
          </a:p>
          <a:p>
            <a:pPr>
              <a:buNone/>
            </a:pPr>
            <a:r>
              <a:rPr lang="ar-SY" sz="2400" dirty="0" smtClean="0"/>
              <a:t>لا تتحرك أثناء البلع </a:t>
            </a:r>
            <a:r>
              <a:rPr lang="ar-SY" sz="2400" dirty="0" err="1" smtClean="0"/>
              <a:t>و</a:t>
            </a:r>
            <a:r>
              <a:rPr lang="ar-SY" sz="2400" dirty="0" smtClean="0"/>
              <a:t> تبارز اللسان </a:t>
            </a:r>
          </a:p>
          <a:p>
            <a:pPr>
              <a:buNone/>
            </a:pPr>
            <a:r>
              <a:rPr lang="ar-SY" sz="2400" b="1" u="sng" dirty="0" smtClean="0"/>
              <a:t>العلاج:</a:t>
            </a:r>
          </a:p>
          <a:p>
            <a:pPr>
              <a:buNone/>
            </a:pPr>
            <a:r>
              <a:rPr lang="ar-SY" sz="2400" dirty="0" smtClean="0"/>
              <a:t>الاستئصال الجراحي الكامل </a:t>
            </a:r>
          </a:p>
          <a:p>
            <a:pPr>
              <a:buNone/>
            </a:pPr>
            <a:r>
              <a:rPr lang="ar-SY" sz="2400" dirty="0" smtClean="0"/>
              <a:t>             </a:t>
            </a:r>
            <a:r>
              <a:rPr lang="ar-SY" sz="3600" b="1" i="1" u="sng" dirty="0" smtClean="0"/>
              <a:t>الكيسة </a:t>
            </a:r>
            <a:r>
              <a:rPr lang="ar-SY" sz="3600" b="1" i="1" u="sng" dirty="0" err="1" smtClean="0"/>
              <a:t>البشروية</a:t>
            </a:r>
            <a:r>
              <a:rPr lang="ar-SY" sz="3600" b="1" i="1" u="sng" dirty="0" smtClean="0"/>
              <a:t> </a:t>
            </a:r>
            <a:r>
              <a:rPr lang="en-US" sz="3600" b="1" i="1" u="sng" dirty="0" err="1" smtClean="0"/>
              <a:t>Epidermoid</a:t>
            </a:r>
            <a:r>
              <a:rPr lang="en-US" sz="3600" b="1" i="1" u="sng" dirty="0" smtClean="0"/>
              <a:t> cyst</a:t>
            </a:r>
            <a:endParaRPr lang="ar-SY" sz="3600" b="1" i="1" u="sng" dirty="0" smtClean="0"/>
          </a:p>
          <a:p>
            <a:pPr>
              <a:buNone/>
            </a:pPr>
            <a:r>
              <a:rPr lang="ar-SY" sz="2400" dirty="0" smtClean="0"/>
              <a:t>تتشكل من انغلاق فوهة غدة </a:t>
            </a:r>
            <a:r>
              <a:rPr lang="ar-SY" sz="2400" dirty="0" err="1" smtClean="0"/>
              <a:t>دهنية</a:t>
            </a:r>
            <a:r>
              <a:rPr lang="ar-SY" sz="2400" dirty="0" smtClean="0"/>
              <a:t> أو عرقية وتكون ملتصقة بالجلد وقد تصاب </a:t>
            </a:r>
            <a:r>
              <a:rPr lang="ar-SY" sz="2400" dirty="0" err="1" smtClean="0"/>
              <a:t>بالتسرطن</a:t>
            </a:r>
            <a:r>
              <a:rPr lang="ar-SY" sz="2400" dirty="0" smtClean="0"/>
              <a:t> </a:t>
            </a:r>
          </a:p>
          <a:p>
            <a:pPr>
              <a:buNone/>
            </a:pPr>
            <a:r>
              <a:rPr lang="ar-SY" sz="2400" b="1" u="sng" dirty="0" smtClean="0"/>
              <a:t>العلاج:</a:t>
            </a:r>
            <a:r>
              <a:rPr lang="ar-SY" sz="2400" dirty="0" smtClean="0"/>
              <a:t>الاستئصال الجراحي</a:t>
            </a:r>
            <a:endParaRPr lang="ar-SY" sz="2400" b="1" u="sng" dirty="0" smtClean="0"/>
          </a:p>
          <a:p>
            <a:pPr>
              <a:buNone/>
            </a:pPr>
            <a:endParaRPr lang="ar-SY" sz="2400" dirty="0" smtClean="0"/>
          </a:p>
          <a:p>
            <a:pPr>
              <a:buNone/>
            </a:pPr>
            <a:endParaRPr lang="ar-SY" sz="24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dirty="0" smtClean="0"/>
              <a:t>التداخلات </a:t>
            </a:r>
            <a:r>
              <a:rPr lang="ar-SA" dirty="0" err="1" smtClean="0"/>
              <a:t>الإسعافية</a:t>
            </a:r>
            <a:r>
              <a:rPr lang="ar-SA" dirty="0" smtClean="0"/>
              <a:t> على الطرق الهوائية</a:t>
            </a:r>
            <a:endParaRPr lang="ar-SA" dirty="0"/>
          </a:p>
        </p:txBody>
      </p:sp>
      <p:sp>
        <p:nvSpPr>
          <p:cNvPr id="3" name="عنصر نائب للمحتوى 2"/>
          <p:cNvSpPr>
            <a:spLocks noGrp="1"/>
          </p:cNvSpPr>
          <p:nvPr>
            <p:ph idx="1"/>
          </p:nvPr>
        </p:nvSpPr>
        <p:spPr>
          <a:xfrm>
            <a:off x="457200" y="1196752"/>
            <a:ext cx="8229600" cy="5472608"/>
          </a:xfrm>
        </p:spPr>
        <p:txBody>
          <a:bodyPr>
            <a:normAutofit fontScale="70000" lnSpcReduction="20000"/>
          </a:bodyPr>
          <a:lstStyle/>
          <a:p>
            <a:pPr marL="0" indent="0">
              <a:buNone/>
            </a:pPr>
            <a:r>
              <a:rPr lang="ar-SA" sz="2400" dirty="0" smtClean="0"/>
              <a:t>اذا كان المريض عاجزا عن تأمين تنفسه يجب انقاذ حياته عن طريق :</a:t>
            </a:r>
          </a:p>
          <a:p>
            <a:pPr marL="0" indent="0">
              <a:buNone/>
            </a:pPr>
            <a:r>
              <a:rPr lang="ar-SA" sz="2400" dirty="0" smtClean="0"/>
              <a:t>1- التنبيب الرغامي </a:t>
            </a:r>
            <a:r>
              <a:rPr lang="en-US" sz="2400" dirty="0" smtClean="0"/>
              <a:t>Intubation</a:t>
            </a:r>
            <a:r>
              <a:rPr lang="ar-SA" sz="2400" dirty="0" smtClean="0"/>
              <a:t>:</a:t>
            </a:r>
          </a:p>
          <a:p>
            <a:pPr marL="0" indent="0">
              <a:buNone/>
            </a:pPr>
            <a:r>
              <a:rPr lang="ar-SA" sz="2400" dirty="0" smtClean="0"/>
              <a:t>2-خزع </a:t>
            </a:r>
            <a:r>
              <a:rPr lang="ar-SA" sz="2400" dirty="0"/>
              <a:t>الحنجرة الاسعافي </a:t>
            </a:r>
            <a:r>
              <a:rPr lang="en-US" sz="2400" dirty="0" err="1" smtClean="0"/>
              <a:t>laryngotomy</a:t>
            </a:r>
            <a:endParaRPr lang="ar-SA" sz="2400" dirty="0" smtClean="0"/>
          </a:p>
          <a:p>
            <a:pPr marL="0" indent="0">
              <a:buNone/>
            </a:pPr>
            <a:r>
              <a:rPr lang="ar-SA" sz="2400" dirty="0" smtClean="0"/>
              <a:t>3- خزع </a:t>
            </a:r>
            <a:r>
              <a:rPr lang="ar-SA" sz="2400" dirty="0" err="1" smtClean="0"/>
              <a:t>الرغامى</a:t>
            </a:r>
            <a:r>
              <a:rPr lang="ar-SA" sz="2400" dirty="0" smtClean="0"/>
              <a:t> </a:t>
            </a:r>
            <a:r>
              <a:rPr lang="en-US" sz="2400" dirty="0" smtClean="0"/>
              <a:t>Tracheostomy</a:t>
            </a:r>
            <a:r>
              <a:rPr lang="ar-SA" sz="2400" dirty="0" smtClean="0"/>
              <a:t>:</a:t>
            </a:r>
          </a:p>
          <a:p>
            <a:pPr marL="0" indent="0">
              <a:buNone/>
            </a:pPr>
            <a:endParaRPr lang="ar-SA" sz="2400" dirty="0" smtClean="0"/>
          </a:p>
          <a:p>
            <a:pPr marL="0" indent="0">
              <a:buNone/>
            </a:pPr>
            <a:r>
              <a:rPr lang="ar-SA" sz="2400" b="1" u="sng" dirty="0" smtClean="0"/>
              <a:t>التنبيب الرغامي:</a:t>
            </a:r>
          </a:p>
          <a:p>
            <a:pPr marL="0" indent="0">
              <a:buNone/>
            </a:pPr>
            <a:r>
              <a:rPr lang="ar-SA" sz="2400" dirty="0" smtClean="0"/>
              <a:t>يجرى </a:t>
            </a:r>
            <a:r>
              <a:rPr lang="ar-SA" sz="2400" dirty="0" err="1" smtClean="0"/>
              <a:t>بادخال</a:t>
            </a:r>
            <a:r>
              <a:rPr lang="ar-SA" sz="2400" dirty="0" smtClean="0"/>
              <a:t> انبوب ذو حجم مناسب داخل </a:t>
            </a:r>
            <a:r>
              <a:rPr lang="ar-SA" sz="2400" dirty="0" err="1" smtClean="0"/>
              <a:t>الرغامى</a:t>
            </a:r>
            <a:r>
              <a:rPr lang="ar-SA" sz="2400" dirty="0" smtClean="0"/>
              <a:t> من الفم وصولا الى القصبة الهوائية (فموي – قصبي )أو عن طريق الأنف (أنفي – قصبي) باستعمال المنظار الحنجري </a:t>
            </a:r>
          </a:p>
          <a:p>
            <a:pPr marL="0" indent="0">
              <a:buNone/>
            </a:pPr>
            <a:r>
              <a:rPr lang="ar-SA" sz="2400" u="sng" dirty="0" smtClean="0"/>
              <a:t>المزايا:</a:t>
            </a:r>
          </a:p>
          <a:p>
            <a:pPr marL="0" indent="0">
              <a:buNone/>
            </a:pPr>
            <a:r>
              <a:rPr lang="ar-SA" sz="2400" dirty="0" smtClean="0"/>
              <a:t>سهل وسريع في أغلب الأحيان</a:t>
            </a:r>
          </a:p>
          <a:p>
            <a:pPr marL="0" indent="0">
              <a:buNone/>
            </a:pPr>
            <a:r>
              <a:rPr lang="ar-SA" sz="2400" u="sng" dirty="0" smtClean="0"/>
              <a:t>المساوئ:</a:t>
            </a:r>
          </a:p>
          <a:p>
            <a:pPr marL="0" indent="0">
              <a:buNone/>
            </a:pPr>
            <a:r>
              <a:rPr lang="ar-SA" sz="2400" b="1" i="1" dirty="0" smtClean="0"/>
              <a:t>1-مواجهة صعوبة في التنبيب في حالات :</a:t>
            </a:r>
          </a:p>
          <a:p>
            <a:pPr marL="0" indent="0">
              <a:buNone/>
            </a:pPr>
            <a:r>
              <a:rPr lang="ar-SA" sz="2400" dirty="0" smtClean="0"/>
              <a:t>الضزز</a:t>
            </a:r>
            <a:r>
              <a:rPr lang="en-US" sz="2400" dirty="0" err="1" smtClean="0"/>
              <a:t>trismus</a:t>
            </a:r>
            <a:r>
              <a:rPr lang="ar-SA" sz="2400" dirty="0" smtClean="0"/>
              <a:t>- كسور في الفك – أورام فموية بلعومية – أورام فوق المزمار – انسداد تام على مستوى الحنجرة أو فوقها</a:t>
            </a:r>
          </a:p>
          <a:p>
            <a:pPr marL="0" indent="0">
              <a:buNone/>
            </a:pPr>
            <a:r>
              <a:rPr lang="ar-SA" sz="2400" dirty="0" smtClean="0"/>
              <a:t>2-</a:t>
            </a:r>
            <a:r>
              <a:rPr lang="ar-SA" sz="2400" b="1" i="1" dirty="0" smtClean="0"/>
              <a:t>نسبة </a:t>
            </a:r>
            <a:r>
              <a:rPr lang="ar-SA" sz="2400" b="1" i="1" dirty="0" err="1" smtClean="0"/>
              <a:t>المراضة</a:t>
            </a:r>
            <a:r>
              <a:rPr lang="en-US" sz="2400" b="1" i="1" dirty="0"/>
              <a:t>morbidity </a:t>
            </a:r>
            <a:r>
              <a:rPr lang="ar-SA" sz="2400" b="1" i="1" dirty="0" smtClean="0"/>
              <a:t> بسببه عالية</a:t>
            </a:r>
          </a:p>
          <a:p>
            <a:pPr marL="0" indent="0">
              <a:buNone/>
            </a:pPr>
            <a:r>
              <a:rPr lang="ar-SA" sz="2400" b="1" i="1" dirty="0" smtClean="0"/>
              <a:t>3- يصعب المحافظة على انفتاح الأنبوب </a:t>
            </a:r>
          </a:p>
          <a:p>
            <a:pPr marL="0" indent="0">
              <a:buNone/>
            </a:pPr>
            <a:r>
              <a:rPr lang="ar-SA" sz="2400" b="1" i="1" dirty="0" smtClean="0"/>
              <a:t>4- التنظيف الرغامي القصبي صعب </a:t>
            </a:r>
          </a:p>
          <a:p>
            <a:pPr marL="0" indent="0">
              <a:buNone/>
            </a:pPr>
            <a:r>
              <a:rPr lang="ar-SA" sz="2400" b="1" i="1" dirty="0" smtClean="0"/>
              <a:t>5- التنبيب لمدة طويلة قد يؤدي الى تضيق تحت المزمار او تضيق في </a:t>
            </a:r>
            <a:r>
              <a:rPr lang="ar-SA" sz="2400" b="1" i="1" dirty="0" err="1" smtClean="0"/>
              <a:t>الرغامى</a:t>
            </a:r>
            <a:r>
              <a:rPr lang="ar-SA" sz="2400" b="1" i="1" dirty="0" smtClean="0"/>
              <a:t> </a:t>
            </a:r>
          </a:p>
          <a:p>
            <a:pPr marL="0" indent="0">
              <a:buNone/>
            </a:pPr>
            <a:r>
              <a:rPr lang="ar-SA" sz="2400" b="1" i="1" dirty="0" smtClean="0"/>
              <a:t>6- لا يمكن تغذية المرضى عن طريق الفم </a:t>
            </a:r>
          </a:p>
          <a:p>
            <a:pPr marL="0" indent="0">
              <a:buNone/>
            </a:pPr>
            <a:r>
              <a:rPr lang="ar-SA" sz="2400" b="1" i="1" dirty="0" smtClean="0"/>
              <a:t>7- قد ينسد </a:t>
            </a:r>
            <a:r>
              <a:rPr lang="ar-SA" sz="2400" b="1" i="1" dirty="0" err="1" smtClean="0"/>
              <a:t>اأنبوب</a:t>
            </a:r>
            <a:r>
              <a:rPr lang="ar-SA" sz="2400" b="1" i="1" dirty="0" smtClean="0"/>
              <a:t> بالمفرزات </a:t>
            </a:r>
          </a:p>
          <a:p>
            <a:pPr marL="0" indent="0">
              <a:buNone/>
            </a:pPr>
            <a:r>
              <a:rPr lang="ar-SA" sz="2400" b="1" i="1" dirty="0" smtClean="0"/>
              <a:t>8- ارتفاع مقاومة الطريق الهوائي وازدياد المسافة الميتة بسبب طول الأنبوب </a:t>
            </a:r>
            <a:endParaRPr lang="ar-SA" sz="2400" b="1" i="1" dirty="0"/>
          </a:p>
        </p:txBody>
      </p:sp>
    </p:spTree>
    <p:extLst>
      <p:ext uri="{BB962C8B-B14F-4D97-AF65-F5344CB8AC3E}">
        <p14:creationId xmlns:p14="http://schemas.microsoft.com/office/powerpoint/2010/main" val="42181201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60648" y="1484784"/>
            <a:ext cx="154360" cy="1143000"/>
          </a:xfrm>
        </p:spPr>
        <p:txBody>
          <a:bodyPr/>
          <a:lstStyle/>
          <a:p>
            <a:endParaRPr lang="ar-SA" dirty="0"/>
          </a:p>
        </p:txBody>
      </p:sp>
      <p:sp>
        <p:nvSpPr>
          <p:cNvPr id="3" name="عنصر نائب للمحتوى 2"/>
          <p:cNvSpPr>
            <a:spLocks noGrp="1"/>
          </p:cNvSpPr>
          <p:nvPr>
            <p:ph idx="1"/>
          </p:nvPr>
        </p:nvSpPr>
        <p:spPr/>
        <p:txBody>
          <a:bodyPr/>
          <a:lstStyle/>
          <a:p>
            <a:endParaRPr lang="ar-S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7600" y="0"/>
            <a:ext cx="381640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 y="0"/>
            <a:ext cx="5328592"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72408"/>
            <a:ext cx="4932040" cy="3173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1733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err="1" smtClean="0"/>
              <a:t>خزع</a:t>
            </a:r>
            <a:r>
              <a:rPr lang="ar-SY" dirty="0" smtClean="0"/>
              <a:t> </a:t>
            </a:r>
            <a:r>
              <a:rPr lang="ar-SY" dirty="0" err="1" smtClean="0"/>
              <a:t>الرغامى</a:t>
            </a:r>
            <a:r>
              <a:rPr lang="ar-SY" dirty="0" smtClean="0"/>
              <a:t> </a:t>
            </a:r>
            <a:r>
              <a:rPr lang="en-US" dirty="0" err="1" smtClean="0"/>
              <a:t>Tracheostomy</a:t>
            </a:r>
            <a:r>
              <a:rPr lang="en-US" dirty="0" smtClean="0"/>
              <a:t> </a:t>
            </a:r>
            <a:endParaRPr lang="ar-SY" dirty="0"/>
          </a:p>
        </p:txBody>
      </p:sp>
      <p:sp>
        <p:nvSpPr>
          <p:cNvPr id="3" name="عنصر نائب للمحتوى 2"/>
          <p:cNvSpPr>
            <a:spLocks noGrp="1"/>
          </p:cNvSpPr>
          <p:nvPr>
            <p:ph idx="1"/>
          </p:nvPr>
        </p:nvSpPr>
        <p:spPr/>
        <p:txBody>
          <a:bodyPr>
            <a:normAutofit/>
          </a:bodyPr>
          <a:lstStyle/>
          <a:p>
            <a:pPr>
              <a:buNone/>
            </a:pPr>
            <a:r>
              <a:rPr lang="en-US" sz="2400" dirty="0" err="1" smtClean="0"/>
              <a:t>Trachestomy</a:t>
            </a:r>
            <a:r>
              <a:rPr lang="ar-SY" sz="2400" dirty="0" smtClean="0"/>
              <a:t> : تعني </a:t>
            </a:r>
            <a:r>
              <a:rPr lang="ar-SY" sz="2400" dirty="0" err="1" smtClean="0"/>
              <a:t>اجراء</a:t>
            </a:r>
            <a:r>
              <a:rPr lang="ar-SY" sz="2400" dirty="0" smtClean="0"/>
              <a:t> فتحة عبر الجلد ثم الوصول من خلالها </a:t>
            </a:r>
            <a:r>
              <a:rPr lang="ar-SY" sz="2400" dirty="0" err="1" smtClean="0"/>
              <a:t>الى</a:t>
            </a:r>
            <a:r>
              <a:rPr lang="ar-SY" sz="2400" dirty="0" smtClean="0"/>
              <a:t> </a:t>
            </a:r>
            <a:r>
              <a:rPr lang="ar-SY" sz="2400" dirty="0" err="1" smtClean="0"/>
              <a:t>الرغامى</a:t>
            </a:r>
            <a:r>
              <a:rPr lang="ar-SY" sz="2400" dirty="0" smtClean="0"/>
              <a:t>  وتأمين ممر هوائي </a:t>
            </a:r>
          </a:p>
          <a:p>
            <a:pPr>
              <a:buNone/>
            </a:pPr>
            <a:r>
              <a:rPr lang="en-US" sz="2400" dirty="0" smtClean="0"/>
              <a:t>Tracheotomy</a:t>
            </a:r>
            <a:r>
              <a:rPr lang="ar-SY" sz="2400" dirty="0" smtClean="0"/>
              <a:t>: مصطلح يعني فتحة </a:t>
            </a:r>
            <a:r>
              <a:rPr lang="ar-SY" sz="2400" dirty="0" err="1" smtClean="0"/>
              <a:t>الخزع</a:t>
            </a:r>
            <a:r>
              <a:rPr lang="ar-SY" sz="2400" dirty="0" smtClean="0"/>
              <a:t> في </a:t>
            </a:r>
            <a:r>
              <a:rPr lang="ar-SY" sz="2400" dirty="0" err="1" smtClean="0"/>
              <a:t>الرغامى</a:t>
            </a:r>
            <a:endParaRPr lang="ar-SY" sz="2400" dirty="0" smtClean="0"/>
          </a:p>
          <a:p>
            <a:pPr>
              <a:buNone/>
            </a:pPr>
            <a:r>
              <a:rPr lang="en-US" sz="2400" dirty="0" err="1" smtClean="0"/>
              <a:t>Laryngotomy</a:t>
            </a:r>
            <a:r>
              <a:rPr lang="ar-SY" sz="2400" dirty="0" smtClean="0"/>
              <a:t>: </a:t>
            </a:r>
            <a:r>
              <a:rPr lang="ar-SY" sz="2400" dirty="0" err="1" smtClean="0"/>
              <a:t>اجراء</a:t>
            </a:r>
            <a:r>
              <a:rPr lang="ar-SY" sz="2400" dirty="0" smtClean="0"/>
              <a:t> فتحة على الحنجرة من خلال الغشاء الدرقي الحلقي</a:t>
            </a:r>
            <a:endParaRPr lang="ar-SY" sz="2400" dirty="0"/>
          </a:p>
        </p:txBody>
      </p:sp>
      <p:pic>
        <p:nvPicPr>
          <p:cNvPr id="1026" name="Picture 2"/>
          <p:cNvPicPr>
            <a:picLocks noChangeAspect="1" noChangeArrowheads="1"/>
          </p:cNvPicPr>
          <p:nvPr/>
        </p:nvPicPr>
        <p:blipFill>
          <a:blip r:embed="rId2"/>
          <a:srcRect/>
          <a:stretch>
            <a:fillRect/>
          </a:stretch>
        </p:blipFill>
        <p:spPr bwMode="auto">
          <a:xfrm>
            <a:off x="285720" y="3429001"/>
            <a:ext cx="8429684" cy="3429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2686" y="56924"/>
            <a:ext cx="8229600" cy="1143000"/>
          </a:xfrm>
        </p:spPr>
        <p:txBody>
          <a:bodyPr/>
          <a:lstStyle/>
          <a:p>
            <a:r>
              <a:rPr lang="ar-SA" dirty="0" smtClean="0"/>
              <a:t>خزع </a:t>
            </a:r>
            <a:r>
              <a:rPr lang="ar-SA" dirty="0" err="1" smtClean="0"/>
              <a:t>الرغامى</a:t>
            </a:r>
            <a:r>
              <a:rPr lang="ar-SA" dirty="0" smtClean="0"/>
              <a:t> </a:t>
            </a:r>
            <a:endParaRPr lang="ar-SA" dirty="0"/>
          </a:p>
        </p:txBody>
      </p:sp>
      <p:sp>
        <p:nvSpPr>
          <p:cNvPr id="3" name="عنصر نائب للمحتوى 2"/>
          <p:cNvSpPr>
            <a:spLocks noGrp="1"/>
          </p:cNvSpPr>
          <p:nvPr>
            <p:ph idx="1"/>
          </p:nvPr>
        </p:nvSpPr>
        <p:spPr>
          <a:xfrm>
            <a:off x="457200" y="980728"/>
            <a:ext cx="8229600" cy="5877272"/>
          </a:xfrm>
        </p:spPr>
        <p:txBody>
          <a:bodyPr>
            <a:normAutofit lnSpcReduction="10000"/>
          </a:bodyPr>
          <a:lstStyle/>
          <a:p>
            <a:pPr marL="0" indent="0">
              <a:buNone/>
            </a:pPr>
            <a:r>
              <a:rPr lang="ar-SA" sz="2400" dirty="0" smtClean="0"/>
              <a:t>له شكلان:</a:t>
            </a:r>
          </a:p>
          <a:p>
            <a:pPr marL="0" indent="0">
              <a:buNone/>
            </a:pPr>
            <a:r>
              <a:rPr lang="ar-SA" sz="2400" b="1" u="sng" dirty="0" smtClean="0"/>
              <a:t>1- </a:t>
            </a:r>
            <a:r>
              <a:rPr lang="ar-SA" sz="2400" b="1" u="sng" dirty="0" err="1" smtClean="0"/>
              <a:t>إسعافي:</a:t>
            </a:r>
            <a:r>
              <a:rPr lang="ar-SA" sz="2400" dirty="0" err="1" smtClean="0"/>
              <a:t>سريع</a:t>
            </a:r>
            <a:r>
              <a:rPr lang="ar-SA" sz="2400" dirty="0" smtClean="0"/>
              <a:t> يفيد في حالات الانسداد فوق المزمار أو المزمار او بسبب جسم أجنبي ويتم عبر خزع الغشاء الحلقي الدرقي </a:t>
            </a:r>
            <a:r>
              <a:rPr lang="en-US" sz="2400" dirty="0" err="1" smtClean="0"/>
              <a:t>laryngotomy</a:t>
            </a:r>
            <a:endParaRPr lang="ar-SA" sz="2400" dirty="0" smtClean="0"/>
          </a:p>
          <a:p>
            <a:pPr marL="0" indent="0">
              <a:buNone/>
            </a:pPr>
            <a:r>
              <a:rPr lang="ar-SA" sz="2400" b="1" u="sng" dirty="0" smtClean="0"/>
              <a:t>2-النظامي:</a:t>
            </a:r>
            <a:r>
              <a:rPr lang="en-US" sz="2400" b="1" u="sng" dirty="0" err="1" smtClean="0"/>
              <a:t>trachestomy</a:t>
            </a:r>
            <a:endParaRPr lang="ar-SA" sz="2400" b="1" u="sng" dirty="0" smtClean="0"/>
          </a:p>
          <a:p>
            <a:pPr marL="0" indent="0">
              <a:buNone/>
            </a:pPr>
            <a:endParaRPr lang="ar-SA" sz="2400" b="1" u="sng" dirty="0"/>
          </a:p>
          <a:p>
            <a:pPr marL="0" indent="0">
              <a:buNone/>
            </a:pPr>
            <a:endParaRPr lang="ar-SA" sz="2400" b="1" u="sng" dirty="0" smtClean="0"/>
          </a:p>
          <a:p>
            <a:pPr marL="0" indent="0">
              <a:buNone/>
            </a:pPr>
            <a:endParaRPr lang="ar-SA" sz="2400" b="1" u="sng" dirty="0"/>
          </a:p>
          <a:p>
            <a:pPr marL="0" indent="0">
              <a:buNone/>
            </a:pPr>
            <a:endParaRPr lang="ar-SA" sz="2400" b="1" u="sng" dirty="0" smtClean="0"/>
          </a:p>
          <a:p>
            <a:pPr marL="0" indent="0">
              <a:buNone/>
            </a:pPr>
            <a:endParaRPr lang="ar-SA" sz="2400" b="1" u="sng" dirty="0"/>
          </a:p>
          <a:p>
            <a:pPr marL="0" indent="0">
              <a:buNone/>
            </a:pPr>
            <a:endParaRPr lang="ar-SA" sz="2400" b="1" u="sng" dirty="0" smtClean="0"/>
          </a:p>
          <a:p>
            <a:pPr marL="0" indent="0">
              <a:buNone/>
            </a:pPr>
            <a:endParaRPr lang="ar-SA" sz="2400" b="1" u="sng" dirty="0"/>
          </a:p>
          <a:p>
            <a:pPr marL="0" indent="0">
              <a:buNone/>
            </a:pPr>
            <a:endParaRPr lang="ar-SA" sz="2400" b="1" u="sng" dirty="0" smtClean="0"/>
          </a:p>
          <a:p>
            <a:pPr marL="0" indent="0">
              <a:buNone/>
            </a:pPr>
            <a:r>
              <a:rPr lang="ar-SA" sz="2400" dirty="0" smtClean="0"/>
              <a:t>وهو عملية جراحية </a:t>
            </a:r>
            <a:r>
              <a:rPr lang="ar-SA" sz="2400" dirty="0" err="1" smtClean="0"/>
              <a:t>لايصال</a:t>
            </a:r>
            <a:r>
              <a:rPr lang="ar-SA" sz="2400" dirty="0" smtClean="0"/>
              <a:t> انبوب بين الجدار </a:t>
            </a:r>
            <a:r>
              <a:rPr lang="ar-SA" sz="2400" dirty="0" err="1" smtClean="0"/>
              <a:t>الاماي</a:t>
            </a:r>
            <a:r>
              <a:rPr lang="ar-SA" sz="2400" dirty="0" smtClean="0"/>
              <a:t> </a:t>
            </a:r>
            <a:r>
              <a:rPr lang="ar-SA" sz="2400" dirty="0" err="1" smtClean="0"/>
              <a:t>للرغامى</a:t>
            </a:r>
            <a:r>
              <a:rPr lang="ar-SA" sz="2400" dirty="0" smtClean="0"/>
              <a:t> والوسط الخارجي ويتم </a:t>
            </a:r>
            <a:r>
              <a:rPr lang="ar-SA" sz="2400" dirty="0" err="1" smtClean="0"/>
              <a:t>باجراء</a:t>
            </a:r>
            <a:r>
              <a:rPr lang="ar-SA" sz="2400" dirty="0" smtClean="0"/>
              <a:t> فتحة على الوجه الأمامي </a:t>
            </a:r>
            <a:r>
              <a:rPr lang="ar-SA" sz="2400" dirty="0" err="1" smtClean="0"/>
              <a:t>للرغامى</a:t>
            </a:r>
            <a:r>
              <a:rPr lang="ar-SA" sz="2400" dirty="0" smtClean="0"/>
              <a:t> تحت مستوى الحلقة </a:t>
            </a:r>
            <a:r>
              <a:rPr lang="ar-SA" sz="2400" dirty="0" err="1" smtClean="0"/>
              <a:t>الرغامية</a:t>
            </a:r>
            <a:r>
              <a:rPr lang="ar-SA" sz="2400" dirty="0" smtClean="0"/>
              <a:t> الثانية</a:t>
            </a:r>
            <a:endParaRPr lang="ar-SA" sz="2400" u="sng"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564904"/>
            <a:ext cx="3760291"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95536" y="2852936"/>
            <a:ext cx="4536504" cy="266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6585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خزع </a:t>
            </a:r>
            <a:r>
              <a:rPr lang="ar-SA" dirty="0" err="1" smtClean="0"/>
              <a:t>الرغامى</a:t>
            </a:r>
            <a:r>
              <a:rPr lang="ar-SA" dirty="0" smtClean="0"/>
              <a:t> </a:t>
            </a:r>
            <a:endParaRPr lang="ar-SA" dirty="0"/>
          </a:p>
        </p:txBody>
      </p:sp>
      <p:sp>
        <p:nvSpPr>
          <p:cNvPr id="3" name="عنصر نائب للمحتوى 2"/>
          <p:cNvSpPr>
            <a:spLocks noGrp="1"/>
          </p:cNvSpPr>
          <p:nvPr>
            <p:ph idx="1"/>
          </p:nvPr>
        </p:nvSpPr>
        <p:spPr/>
        <p:txBody>
          <a:bodyPr>
            <a:normAutofit/>
          </a:bodyPr>
          <a:lstStyle/>
          <a:p>
            <a:pPr marL="0" indent="0">
              <a:buNone/>
            </a:pPr>
            <a:r>
              <a:rPr lang="ar-SA" sz="2400" b="1" u="sng" dirty="0" smtClean="0"/>
              <a:t>فغر الغشاء الحلقي الدرقي (خزع الحنجرة الإسعافي )</a:t>
            </a:r>
            <a:r>
              <a:rPr lang="en-US" sz="2400" b="1" u="sng" dirty="0" err="1" smtClean="0"/>
              <a:t>cricothyroidotomy</a:t>
            </a:r>
            <a:r>
              <a:rPr lang="en-US" sz="2400" dirty="0" smtClean="0"/>
              <a:t> </a:t>
            </a:r>
            <a:r>
              <a:rPr lang="ar-SA" sz="2400" dirty="0" smtClean="0"/>
              <a:t>:</a:t>
            </a:r>
          </a:p>
          <a:p>
            <a:pPr marL="0" indent="0">
              <a:buNone/>
            </a:pPr>
            <a:r>
              <a:rPr lang="ar-SA" sz="2400" dirty="0" smtClean="0"/>
              <a:t>هو اجراء اسعافي يتم عن طريق احداث فتحة في الغشاء الحلقي الدرقي وذلك بواسطة ابرة ذات ثقب كبير او مشرط وتركيب أنبوب </a:t>
            </a:r>
          </a:p>
          <a:p>
            <a:pPr marL="0" indent="0">
              <a:buNone/>
            </a:pPr>
            <a:r>
              <a:rPr lang="ar-SA" sz="2400" dirty="0" smtClean="0"/>
              <a:t>- يتم اجراؤه ريثما نقوم بخزع </a:t>
            </a:r>
            <a:r>
              <a:rPr lang="ar-SA" sz="2400" dirty="0" err="1" smtClean="0"/>
              <a:t>رغامى</a:t>
            </a:r>
            <a:r>
              <a:rPr lang="ar-SA" sz="2400" dirty="0" smtClean="0"/>
              <a:t> نظامي في اقرب وقت ممكن بمجرد انتهاء الحالة </a:t>
            </a:r>
            <a:r>
              <a:rPr lang="ar-SA" sz="2400" dirty="0" err="1" smtClean="0"/>
              <a:t>الاسعافية</a:t>
            </a:r>
            <a:r>
              <a:rPr lang="ar-SA" sz="2400" dirty="0" smtClean="0"/>
              <a:t> للمريض </a:t>
            </a:r>
            <a:endParaRPr lang="ar-SA" sz="24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3641052"/>
            <a:ext cx="5324475" cy="3216948"/>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01008"/>
            <a:ext cx="3707904" cy="3356992"/>
          </a:xfrm>
          <a:prstGeom prst="rect">
            <a:avLst/>
          </a:prstGeom>
        </p:spPr>
      </p:pic>
    </p:spTree>
    <p:extLst>
      <p:ext uri="{BB962C8B-B14F-4D97-AF65-F5344CB8AC3E}">
        <p14:creationId xmlns:p14="http://schemas.microsoft.com/office/powerpoint/2010/main" val="3342028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خزع </a:t>
            </a:r>
            <a:r>
              <a:rPr lang="ar-SA" dirty="0" err="1" smtClean="0"/>
              <a:t>الرغامى</a:t>
            </a:r>
            <a:endParaRPr lang="ar-SA" dirty="0"/>
          </a:p>
        </p:txBody>
      </p:sp>
      <p:sp>
        <p:nvSpPr>
          <p:cNvPr id="3" name="عنصر نائب للمحتوى 2"/>
          <p:cNvSpPr>
            <a:spLocks noGrp="1"/>
          </p:cNvSpPr>
          <p:nvPr>
            <p:ph idx="1"/>
          </p:nvPr>
        </p:nvSpPr>
        <p:spPr/>
        <p:txBody>
          <a:bodyPr>
            <a:normAutofit/>
          </a:bodyPr>
          <a:lstStyle/>
          <a:p>
            <a:pPr marL="0" indent="0">
              <a:buNone/>
            </a:pPr>
            <a:r>
              <a:rPr lang="ar-SA" sz="2400" b="1" u="sng" dirty="0" smtClean="0"/>
              <a:t>خزع </a:t>
            </a:r>
            <a:r>
              <a:rPr lang="ar-SA" sz="2400" b="1" u="sng" dirty="0" err="1" smtClean="0"/>
              <a:t>الرغامى</a:t>
            </a:r>
            <a:r>
              <a:rPr lang="ar-SA" sz="2400" b="1" u="sng" dirty="0" smtClean="0"/>
              <a:t> النظامي :</a:t>
            </a:r>
            <a:r>
              <a:rPr lang="en-US" sz="2400" b="1" u="sng" dirty="0" smtClean="0"/>
              <a:t>tracheostomy</a:t>
            </a:r>
            <a:endParaRPr lang="ar-SA" sz="2400" b="1" u="sng" dirty="0" smtClean="0"/>
          </a:p>
          <a:p>
            <a:pPr marL="0" indent="0">
              <a:buNone/>
            </a:pPr>
            <a:r>
              <a:rPr lang="ar-SA" sz="2400" dirty="0" smtClean="0"/>
              <a:t>يؤخذ المريض الى غرفة العمليات  حيث توجد كل </a:t>
            </a:r>
            <a:r>
              <a:rPr lang="ar-SA" sz="2400" dirty="0" err="1" smtClean="0"/>
              <a:t>الالات</a:t>
            </a:r>
            <a:r>
              <a:rPr lang="ar-SA" sz="2400" dirty="0" smtClean="0"/>
              <a:t> المناسبة و المساعدة الضرورية والاضاءة الكافية تجرى العملية تحت التخدير العام او الموضعي وذلك حسب الحالة وحسب سن المريض ويفيد اجراء التنبيب الرغامي عند الاطفال في تسهيل تمييز </a:t>
            </a:r>
            <a:r>
              <a:rPr lang="ar-SA" sz="2400" dirty="0" err="1" smtClean="0"/>
              <a:t>الرغامى</a:t>
            </a:r>
            <a:r>
              <a:rPr lang="ar-SA" sz="2400" dirty="0" smtClean="0"/>
              <a:t> و الشعور بها عندهم </a:t>
            </a:r>
          </a:p>
          <a:p>
            <a:pPr marL="0" indent="0">
              <a:buNone/>
            </a:pPr>
            <a:r>
              <a:rPr lang="ar-SA" sz="2400" dirty="0" smtClean="0"/>
              <a:t>- تتم </a:t>
            </a:r>
            <a:r>
              <a:rPr lang="ar-SA" sz="2400" dirty="0" err="1" smtClean="0"/>
              <a:t>باجراء</a:t>
            </a:r>
            <a:r>
              <a:rPr lang="ar-SA" sz="2400" dirty="0" smtClean="0"/>
              <a:t> شق طولاني يمتد من الحافة السفلية للغضروف الدرقي وبطول 2-3سم وتفتح </a:t>
            </a:r>
            <a:r>
              <a:rPr lang="ar-SA" sz="2400" dirty="0" err="1" smtClean="0"/>
              <a:t>الرغامى</a:t>
            </a:r>
            <a:r>
              <a:rPr lang="ar-SA" sz="2400" dirty="0" smtClean="0"/>
              <a:t> بعد ذلك طولا على الحلقتين الثالثة والرابعة وتدخل القنية المناسبة بعد ذلك </a:t>
            </a:r>
            <a:endParaRPr lang="ar-SA" sz="24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4797152"/>
            <a:ext cx="4716016" cy="2060848"/>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55886"/>
            <a:ext cx="3563888" cy="2402362"/>
          </a:xfrm>
          <a:prstGeom prst="rect">
            <a:avLst/>
          </a:prstGeom>
        </p:spPr>
      </p:pic>
    </p:spTree>
    <p:extLst>
      <p:ext uri="{BB962C8B-B14F-4D97-AF65-F5344CB8AC3E}">
        <p14:creationId xmlns:p14="http://schemas.microsoft.com/office/powerpoint/2010/main" val="3203234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خزع </a:t>
            </a:r>
            <a:r>
              <a:rPr lang="ar-SA" dirty="0" err="1" smtClean="0"/>
              <a:t>الرغامى</a:t>
            </a:r>
            <a:r>
              <a:rPr lang="ar-SA" dirty="0" smtClean="0"/>
              <a:t> </a:t>
            </a:r>
            <a:endParaRPr lang="ar-SA" dirty="0"/>
          </a:p>
        </p:txBody>
      </p:sp>
      <p:sp>
        <p:nvSpPr>
          <p:cNvPr id="3" name="عنصر نائب للمحتوى 2"/>
          <p:cNvSpPr>
            <a:spLocks noGrp="1"/>
          </p:cNvSpPr>
          <p:nvPr>
            <p:ph idx="1"/>
          </p:nvPr>
        </p:nvSpPr>
        <p:spPr>
          <a:xfrm>
            <a:off x="457200" y="1248230"/>
            <a:ext cx="8229600" cy="5421130"/>
          </a:xfrm>
        </p:spPr>
        <p:txBody>
          <a:bodyPr>
            <a:normAutofit fontScale="77500" lnSpcReduction="20000"/>
          </a:bodyPr>
          <a:lstStyle/>
          <a:p>
            <a:pPr marL="0" indent="0">
              <a:buNone/>
            </a:pPr>
            <a:r>
              <a:rPr lang="ar-SA" sz="2400" dirty="0" smtClean="0"/>
              <a:t>خزع </a:t>
            </a:r>
            <a:r>
              <a:rPr lang="ar-SA" sz="2400" dirty="0" err="1" smtClean="0"/>
              <a:t>الرغامى</a:t>
            </a:r>
            <a:r>
              <a:rPr lang="ar-SA" sz="2400" dirty="0" smtClean="0"/>
              <a:t> النظامي </a:t>
            </a:r>
            <a:r>
              <a:rPr lang="en-US" sz="2400" dirty="0" err="1" smtClean="0"/>
              <a:t>trachestomy</a:t>
            </a:r>
            <a:r>
              <a:rPr lang="en-US" sz="2400" dirty="0" smtClean="0"/>
              <a:t> </a:t>
            </a:r>
            <a:r>
              <a:rPr lang="ar-SA" sz="2400" dirty="0" smtClean="0"/>
              <a:t>:</a:t>
            </a:r>
          </a:p>
          <a:p>
            <a:pPr marL="0" indent="0">
              <a:buNone/>
            </a:pPr>
            <a:r>
              <a:rPr lang="ar-SA" sz="2400" u="sng" dirty="0" smtClean="0"/>
              <a:t>المزايا (مقارنة بالتنبيب الرغامي)</a:t>
            </a:r>
          </a:p>
          <a:p>
            <a:pPr marL="0" indent="0">
              <a:buNone/>
            </a:pPr>
            <a:r>
              <a:rPr lang="ar-SA" sz="2400" dirty="0" smtClean="0"/>
              <a:t>-تتجاوز الانسداد عندما يكون في الجزء العلوي </a:t>
            </a:r>
          </a:p>
          <a:p>
            <a:pPr>
              <a:buFontTx/>
              <a:buChar char="-"/>
            </a:pPr>
            <a:r>
              <a:rPr lang="ar-SA" sz="2400" dirty="0" smtClean="0"/>
              <a:t>المحافظة عليها أسهل </a:t>
            </a:r>
          </a:p>
          <a:p>
            <a:pPr>
              <a:buFontTx/>
              <a:buChar char="-"/>
            </a:pPr>
            <a:r>
              <a:rPr lang="ar-SA" sz="2400" dirty="0" smtClean="0"/>
              <a:t>مقاومة الطريق الهوائي أقل </a:t>
            </a:r>
          </a:p>
          <a:p>
            <a:pPr>
              <a:buFontTx/>
              <a:buChar char="-"/>
            </a:pPr>
            <a:r>
              <a:rPr lang="ar-SA" sz="2400" dirty="0" smtClean="0"/>
              <a:t>التنظيف الرغامي القصبي أفضل </a:t>
            </a:r>
          </a:p>
          <a:p>
            <a:pPr>
              <a:buFontTx/>
              <a:buChar char="-"/>
            </a:pPr>
            <a:r>
              <a:rPr lang="ar-SA" sz="2400" dirty="0" smtClean="0"/>
              <a:t>يمكن ابقاؤها لفترات طويلة</a:t>
            </a:r>
          </a:p>
          <a:p>
            <a:pPr>
              <a:buFontTx/>
              <a:buChar char="-"/>
            </a:pPr>
            <a:r>
              <a:rPr lang="ar-SA" sz="2400" dirty="0" smtClean="0"/>
              <a:t>نسبة </a:t>
            </a:r>
            <a:r>
              <a:rPr lang="ar-SA" sz="2400" dirty="0" err="1" smtClean="0"/>
              <a:t>المراضة</a:t>
            </a:r>
            <a:r>
              <a:rPr lang="ar-SA" sz="2400" dirty="0" smtClean="0"/>
              <a:t> أقل </a:t>
            </a:r>
          </a:p>
          <a:p>
            <a:pPr>
              <a:buFontTx/>
              <a:buChar char="-"/>
            </a:pPr>
            <a:r>
              <a:rPr lang="ar-SA" sz="2400" dirty="0" smtClean="0"/>
              <a:t>المسافة الميتة أقل </a:t>
            </a:r>
          </a:p>
          <a:p>
            <a:pPr>
              <a:buFontTx/>
              <a:buChar char="-"/>
            </a:pPr>
            <a:r>
              <a:rPr lang="ar-SA" sz="2400" dirty="0" smtClean="0"/>
              <a:t>يمكن اعطاء التغذية الفموية </a:t>
            </a:r>
          </a:p>
          <a:p>
            <a:pPr marL="0" indent="0">
              <a:buNone/>
            </a:pPr>
            <a:r>
              <a:rPr lang="ar-SA" sz="2400" u="sng" dirty="0" smtClean="0"/>
              <a:t>المساوئ:</a:t>
            </a:r>
          </a:p>
          <a:p>
            <a:pPr>
              <a:buFontTx/>
              <a:buChar char="-"/>
            </a:pPr>
            <a:r>
              <a:rPr lang="ar-SA" sz="2400" dirty="0" smtClean="0"/>
              <a:t>قد ينسد الأنبوب بالمفرزات </a:t>
            </a:r>
          </a:p>
          <a:p>
            <a:pPr>
              <a:buFontTx/>
              <a:buChar char="-"/>
            </a:pPr>
            <a:r>
              <a:rPr lang="ar-SA" sz="2400" dirty="0" smtClean="0"/>
              <a:t>تأخذ وقتا أطول لتامين الطريق الهوائي </a:t>
            </a:r>
          </a:p>
          <a:p>
            <a:pPr>
              <a:buFontTx/>
              <a:buChar char="-"/>
            </a:pPr>
            <a:r>
              <a:rPr lang="ar-SA" sz="2400" dirty="0" smtClean="0"/>
              <a:t>هي عملية جراحية وتعتبر عملية جراحية كبرى عند الأطفال</a:t>
            </a:r>
          </a:p>
          <a:p>
            <a:pPr>
              <a:buFontTx/>
              <a:buChar char="-"/>
            </a:pPr>
            <a:r>
              <a:rPr lang="ar-SA" sz="2400" dirty="0" smtClean="0"/>
              <a:t>الاختلاطات الجراحية كالنزف والريح الصدرية </a:t>
            </a:r>
          </a:p>
          <a:p>
            <a:pPr>
              <a:buFontTx/>
              <a:buChar char="-"/>
            </a:pPr>
            <a:r>
              <a:rPr lang="ar-SA" sz="2400" dirty="0" smtClean="0"/>
              <a:t>أصعب عند الأطفال لأن من الصعب فطامهم عند خزع </a:t>
            </a:r>
            <a:r>
              <a:rPr lang="ar-SA" sz="2400" dirty="0" err="1" smtClean="0"/>
              <a:t>الرغامى</a:t>
            </a:r>
            <a:r>
              <a:rPr lang="ar-SA" sz="2400" dirty="0" smtClean="0"/>
              <a:t> وعودتهم للتنفس الطبيعي بوجود مقاومة الطرق التنفسية العلوية </a:t>
            </a:r>
          </a:p>
          <a:p>
            <a:pPr marL="0" indent="0">
              <a:buNone/>
            </a:pPr>
            <a:r>
              <a:rPr lang="ar-SA" sz="2400" dirty="0" smtClean="0"/>
              <a:t>- حركة الأنبوب سهلة عند الأطفال ومن الممكن أن تنزاح </a:t>
            </a:r>
            <a:r>
              <a:rPr lang="ar-SA" sz="2400" dirty="0" err="1" smtClean="0"/>
              <a:t>والرغامى</a:t>
            </a:r>
            <a:r>
              <a:rPr lang="ar-SA" sz="2400" dirty="0" smtClean="0"/>
              <a:t> عندهم صغيرة وسهلة الحركة </a:t>
            </a:r>
          </a:p>
          <a:p>
            <a:pPr marL="0" indent="0">
              <a:buNone/>
            </a:pPr>
            <a:endParaRPr lang="ar-SA" sz="2400" dirty="0" smtClean="0"/>
          </a:p>
          <a:p>
            <a:pPr marL="0" indent="0">
              <a:buNone/>
            </a:pPr>
            <a:endParaRPr lang="ar-SA" sz="2400" dirty="0"/>
          </a:p>
        </p:txBody>
      </p:sp>
    </p:spTree>
    <p:extLst>
      <p:ext uri="{BB962C8B-B14F-4D97-AF65-F5344CB8AC3E}">
        <p14:creationId xmlns:p14="http://schemas.microsoft.com/office/powerpoint/2010/main" val="1005765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خزع </a:t>
            </a:r>
            <a:r>
              <a:rPr lang="ar-SA" dirty="0" err="1" smtClean="0"/>
              <a:t>الرغامى</a:t>
            </a:r>
            <a:endParaRPr lang="ar-SA" dirty="0"/>
          </a:p>
        </p:txBody>
      </p:sp>
      <p:sp>
        <p:nvSpPr>
          <p:cNvPr id="3" name="عنصر نائب للمحتوى 2"/>
          <p:cNvSpPr>
            <a:spLocks noGrp="1"/>
          </p:cNvSpPr>
          <p:nvPr>
            <p:ph idx="1"/>
          </p:nvPr>
        </p:nvSpPr>
        <p:spPr/>
        <p:txBody>
          <a:bodyPr>
            <a:normAutofit fontScale="92500" lnSpcReduction="20000"/>
          </a:bodyPr>
          <a:lstStyle/>
          <a:p>
            <a:pPr marL="0" indent="0">
              <a:buNone/>
            </a:pPr>
            <a:r>
              <a:rPr lang="ar-SA" sz="2400" b="1" u="sng" dirty="0" smtClean="0"/>
              <a:t>وظيفة خزع </a:t>
            </a:r>
            <a:r>
              <a:rPr lang="ar-SA" sz="2400" b="1" u="sng" dirty="0" err="1" smtClean="0"/>
              <a:t>الرغامى</a:t>
            </a:r>
            <a:r>
              <a:rPr lang="ar-SA" sz="2400" b="1" u="sng" dirty="0" smtClean="0"/>
              <a:t>:</a:t>
            </a:r>
          </a:p>
          <a:p>
            <a:pPr>
              <a:buFontTx/>
              <a:buChar char="-"/>
            </a:pPr>
            <a:r>
              <a:rPr lang="ar-SA" sz="2400" b="1" dirty="0" smtClean="0"/>
              <a:t>ازالة انسداد الطريق الهوائي </a:t>
            </a:r>
            <a:r>
              <a:rPr lang="ar-SA" sz="2400" b="1" dirty="0" err="1" smtClean="0"/>
              <a:t>العلوي</a:t>
            </a:r>
            <a:r>
              <a:rPr lang="ar-SA" sz="2400" dirty="0" err="1" smtClean="0"/>
              <a:t>:تأمين</a:t>
            </a:r>
            <a:r>
              <a:rPr lang="ar-SA" sz="2400" dirty="0" smtClean="0"/>
              <a:t> مجرى هوائي بديل</a:t>
            </a:r>
          </a:p>
          <a:p>
            <a:pPr>
              <a:buFontTx/>
              <a:buChar char="-"/>
            </a:pPr>
            <a:r>
              <a:rPr lang="ar-SA" sz="2400" b="1" dirty="0" smtClean="0"/>
              <a:t>تخفيف المقاومة التنفسية </a:t>
            </a:r>
            <a:r>
              <a:rPr lang="ar-SA" sz="2400" dirty="0" smtClean="0"/>
              <a:t>: بسبب تجاوز جوف الأنف والبلعوم والحنجرة ومرور الهواء مباشرة </a:t>
            </a:r>
            <a:r>
              <a:rPr lang="ar-SA" sz="2400" dirty="0" err="1" smtClean="0"/>
              <a:t>للرغامى</a:t>
            </a:r>
            <a:r>
              <a:rPr lang="ar-SA" sz="2400" dirty="0" smtClean="0"/>
              <a:t> وبالتالي تسهيل التهوية </a:t>
            </a:r>
            <a:r>
              <a:rPr lang="ar-SA" sz="2400" dirty="0" err="1" smtClean="0"/>
              <a:t>السنخية</a:t>
            </a:r>
            <a:r>
              <a:rPr lang="ar-SA" sz="2400" dirty="0" smtClean="0"/>
              <a:t> </a:t>
            </a:r>
          </a:p>
          <a:p>
            <a:pPr>
              <a:buFontTx/>
              <a:buChar char="-"/>
            </a:pPr>
            <a:r>
              <a:rPr lang="ar-SA" sz="2400" b="1" dirty="0" smtClean="0"/>
              <a:t>انقاص المسافة الميتة في الشجرة القصبية </a:t>
            </a:r>
            <a:r>
              <a:rPr lang="ar-SA" sz="2400" b="1" dirty="0" err="1" smtClean="0"/>
              <a:t>الرغامية</a:t>
            </a:r>
            <a:r>
              <a:rPr lang="ar-SA" sz="2400" b="1" dirty="0" smtClean="0"/>
              <a:t>:</a:t>
            </a:r>
            <a:endParaRPr lang="ar-SA" sz="2400" dirty="0"/>
          </a:p>
          <a:p>
            <a:pPr>
              <a:buFontTx/>
              <a:buChar char="-"/>
            </a:pPr>
            <a:r>
              <a:rPr lang="ar-SA" sz="2400" b="1" dirty="0" smtClean="0"/>
              <a:t>السماح للمرضى بالقيام بوظائف </a:t>
            </a:r>
            <a:r>
              <a:rPr lang="ar-SA" sz="2400" b="1" dirty="0" err="1" smtClean="0"/>
              <a:t>أخرى:</a:t>
            </a:r>
            <a:r>
              <a:rPr lang="ar-SA" sz="2400" dirty="0" err="1" smtClean="0"/>
              <a:t>كالبلع</a:t>
            </a:r>
            <a:r>
              <a:rPr lang="ar-SA" sz="2400" dirty="0" smtClean="0"/>
              <a:t> عكس التنبيب الرغامي الذي يعيق هذه الوظيفة </a:t>
            </a:r>
          </a:p>
          <a:p>
            <a:pPr>
              <a:buFontTx/>
              <a:buChar char="-"/>
            </a:pPr>
            <a:r>
              <a:rPr lang="ar-SA" sz="2400" b="1" dirty="0" smtClean="0"/>
              <a:t>سهولة العناية بقنية خزع </a:t>
            </a:r>
            <a:r>
              <a:rPr lang="ar-SA" sz="2400" b="1" dirty="0" err="1" smtClean="0"/>
              <a:t>الرغامى</a:t>
            </a:r>
            <a:r>
              <a:rPr lang="ar-SA" sz="2400" b="1" dirty="0" smtClean="0"/>
              <a:t>: </a:t>
            </a:r>
            <a:r>
              <a:rPr lang="ar-SA" sz="2400" dirty="0" smtClean="0"/>
              <a:t>حيث تحوي على دليل وقميص داخلي وخارجي ,عند تجمع المفرزات نقوم بتبديل القميص الداخلي بينما يبقى القميص الخارجي ليؤمن الطريق الهوائي </a:t>
            </a:r>
          </a:p>
          <a:p>
            <a:pPr>
              <a:buFontTx/>
              <a:buChar char="-"/>
            </a:pPr>
            <a:r>
              <a:rPr lang="ar-SA" sz="2400" b="1" dirty="0" smtClean="0"/>
              <a:t>يمكن منع الاستنشاق باستخدام الأنبوب الرغامي المثبت مع بالون </a:t>
            </a:r>
          </a:p>
          <a:p>
            <a:pPr>
              <a:buFontTx/>
              <a:buChar char="-"/>
            </a:pPr>
            <a:r>
              <a:rPr lang="ar-SA" sz="2400" b="1" dirty="0" smtClean="0"/>
              <a:t>تأمين الطريق الهوائي للقيام بالتخدير أثناء العمليات الجراحية</a:t>
            </a:r>
          </a:p>
          <a:p>
            <a:pPr>
              <a:buFontTx/>
              <a:buChar char="-"/>
            </a:pPr>
            <a:r>
              <a:rPr lang="ar-SA" sz="2400" b="1" dirty="0" smtClean="0"/>
              <a:t>الآلية المساعدة المديدة :</a:t>
            </a:r>
            <a:r>
              <a:rPr lang="ar-SA" sz="2400" dirty="0" smtClean="0"/>
              <a:t>كما هو الحال عند مرضى العناية </a:t>
            </a:r>
          </a:p>
          <a:p>
            <a:pPr>
              <a:buFontTx/>
              <a:buChar char="-"/>
            </a:pPr>
            <a:r>
              <a:rPr lang="ar-SA" sz="2400" b="1" dirty="0" smtClean="0"/>
              <a:t>التخفيف من شدة السعال :</a:t>
            </a:r>
            <a:r>
              <a:rPr lang="ar-SA" sz="2400" dirty="0" smtClean="0"/>
              <a:t>حيث يؤمن الخزع طريقا لتصريف المفرزات </a:t>
            </a:r>
            <a:endParaRPr lang="ar-SA" sz="2400" b="1" dirty="0"/>
          </a:p>
        </p:txBody>
      </p:sp>
    </p:spTree>
    <p:extLst>
      <p:ext uri="{BB962C8B-B14F-4D97-AF65-F5344CB8AC3E}">
        <p14:creationId xmlns:p14="http://schemas.microsoft.com/office/powerpoint/2010/main" val="4097953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t>العقد اللمفاوية </a:t>
            </a:r>
            <a:r>
              <a:rPr lang="en-US" dirty="0" smtClean="0"/>
              <a:t>Lymph nodes</a:t>
            </a:r>
            <a:endParaRPr lang="ar-SY" dirty="0"/>
          </a:p>
        </p:txBody>
      </p:sp>
      <p:sp>
        <p:nvSpPr>
          <p:cNvPr id="3" name="عنصر نائب للمحتوى 2"/>
          <p:cNvSpPr>
            <a:spLocks noGrp="1"/>
          </p:cNvSpPr>
          <p:nvPr>
            <p:ph idx="1"/>
          </p:nvPr>
        </p:nvSpPr>
        <p:spPr/>
        <p:txBody>
          <a:bodyPr>
            <a:normAutofit fontScale="92500" lnSpcReduction="10000"/>
          </a:bodyPr>
          <a:lstStyle/>
          <a:p>
            <a:pPr>
              <a:buNone/>
            </a:pPr>
            <a:r>
              <a:rPr lang="ar-SY" sz="2400" dirty="0" smtClean="0"/>
              <a:t>يوجد في الرأس </a:t>
            </a:r>
            <a:r>
              <a:rPr lang="ar-SY" sz="2400" dirty="0" err="1" smtClean="0"/>
              <a:t>و</a:t>
            </a:r>
            <a:r>
              <a:rPr lang="ar-SY" sz="2400" dirty="0" smtClean="0"/>
              <a:t> العنق 300 عقدة </a:t>
            </a:r>
            <a:r>
              <a:rPr lang="ar-SY" sz="2400" dirty="0" err="1" smtClean="0"/>
              <a:t>لمفية</a:t>
            </a:r>
            <a:r>
              <a:rPr lang="ar-SY" sz="2400" dirty="0" smtClean="0"/>
              <a:t> تقريبا أو حوالي 30% من كل العقد </a:t>
            </a:r>
            <a:r>
              <a:rPr lang="ar-SY" sz="2400" dirty="0" err="1" smtClean="0"/>
              <a:t>اللمفية</a:t>
            </a:r>
            <a:r>
              <a:rPr lang="ar-SY" sz="2400" dirty="0" smtClean="0"/>
              <a:t> في جسم الإنسان </a:t>
            </a:r>
          </a:p>
          <a:p>
            <a:pPr>
              <a:buNone/>
            </a:pPr>
            <a:r>
              <a:rPr lang="ar-SY" sz="2400" dirty="0" smtClean="0"/>
              <a:t>يوجد في كل جانب من العنق 75 عقدة </a:t>
            </a:r>
            <a:r>
              <a:rPr lang="ar-SY" sz="2400" dirty="0" err="1" smtClean="0"/>
              <a:t>لمفية</a:t>
            </a:r>
            <a:r>
              <a:rPr lang="ar-SY" sz="2400" dirty="0" smtClean="0"/>
              <a:t> تقريبا معظمها في السلسلتين </a:t>
            </a:r>
            <a:r>
              <a:rPr lang="ar-SY" sz="2400" dirty="0" err="1" smtClean="0"/>
              <a:t>الوداجية</a:t>
            </a:r>
            <a:r>
              <a:rPr lang="ar-SY" sz="2400" dirty="0" smtClean="0"/>
              <a:t> العميقة </a:t>
            </a:r>
            <a:r>
              <a:rPr lang="ar-SY" sz="2400" dirty="0" err="1" smtClean="0"/>
              <a:t>و</a:t>
            </a:r>
            <a:r>
              <a:rPr lang="ar-SY" sz="2400" dirty="0" smtClean="0"/>
              <a:t> </a:t>
            </a:r>
            <a:r>
              <a:rPr lang="ar-SY" sz="2400" dirty="0" err="1" smtClean="0"/>
              <a:t>الشوكية</a:t>
            </a:r>
            <a:r>
              <a:rPr lang="ar-SY" sz="2400" dirty="0" smtClean="0"/>
              <a:t> اللاحقة </a:t>
            </a:r>
          </a:p>
          <a:p>
            <a:pPr>
              <a:buNone/>
            </a:pPr>
            <a:r>
              <a:rPr lang="ar-SY" sz="2400" b="1" dirty="0" smtClean="0"/>
              <a:t>ويمكن أن تصنف عقد </a:t>
            </a:r>
            <a:r>
              <a:rPr lang="ar-SY" sz="2400" b="1" dirty="0" err="1" smtClean="0"/>
              <a:t>الرأسو</a:t>
            </a:r>
            <a:r>
              <a:rPr lang="ar-SY" sz="2400" b="1" dirty="0" smtClean="0"/>
              <a:t> العنق حسب المخطط الآتي :</a:t>
            </a:r>
          </a:p>
          <a:p>
            <a:pPr>
              <a:buNone/>
            </a:pPr>
            <a:r>
              <a:rPr lang="en-US" sz="2400" b="1" dirty="0" smtClean="0"/>
              <a:t>I</a:t>
            </a:r>
            <a:r>
              <a:rPr lang="ar-SY" sz="2400" b="1" dirty="0" smtClean="0"/>
              <a:t>- العقد اللمفاوية للرأس:</a:t>
            </a:r>
          </a:p>
          <a:p>
            <a:pPr>
              <a:buNone/>
            </a:pPr>
            <a:r>
              <a:rPr lang="ar-SY" sz="2400" dirty="0" smtClean="0"/>
              <a:t>1-خلف الأذن ( خلف </a:t>
            </a:r>
            <a:r>
              <a:rPr lang="ar-SY" sz="2400" dirty="0" err="1" smtClean="0"/>
              <a:t>الصيوان</a:t>
            </a:r>
            <a:r>
              <a:rPr lang="ar-SY" sz="2400" dirty="0" smtClean="0"/>
              <a:t>)</a:t>
            </a:r>
          </a:p>
          <a:p>
            <a:pPr>
              <a:buNone/>
            </a:pPr>
            <a:r>
              <a:rPr lang="ar-SY" sz="2400" dirty="0" smtClean="0"/>
              <a:t>2- أمام الأذن ( أمام </a:t>
            </a:r>
            <a:r>
              <a:rPr lang="ar-SY" sz="2400" dirty="0" err="1" smtClean="0"/>
              <a:t>الصيوان</a:t>
            </a:r>
            <a:r>
              <a:rPr lang="ar-SY" sz="2400" dirty="0" smtClean="0"/>
              <a:t>)</a:t>
            </a:r>
          </a:p>
          <a:p>
            <a:pPr>
              <a:buNone/>
            </a:pPr>
            <a:r>
              <a:rPr lang="ar-SY" sz="2400" dirty="0" smtClean="0"/>
              <a:t>3- النكفية </a:t>
            </a:r>
          </a:p>
          <a:p>
            <a:pPr>
              <a:buNone/>
            </a:pPr>
            <a:r>
              <a:rPr lang="ar-SY" sz="2400" dirty="0" smtClean="0"/>
              <a:t>4- </a:t>
            </a:r>
            <a:r>
              <a:rPr lang="ar-SY" sz="2400" dirty="0" err="1" smtClean="0"/>
              <a:t>الوجهية</a:t>
            </a:r>
            <a:endParaRPr lang="ar-SY" sz="2400" dirty="0" smtClean="0"/>
          </a:p>
          <a:p>
            <a:pPr>
              <a:buNone/>
            </a:pPr>
            <a:r>
              <a:rPr lang="ar-SY" sz="2400" dirty="0" smtClean="0"/>
              <a:t>5-اللسانية</a:t>
            </a:r>
          </a:p>
          <a:p>
            <a:pPr>
              <a:buNone/>
            </a:pPr>
            <a:r>
              <a:rPr lang="ar-SY" sz="2400" dirty="0" smtClean="0"/>
              <a:t>6- </a:t>
            </a:r>
            <a:r>
              <a:rPr lang="ar-SY" sz="2400" dirty="0" err="1" smtClean="0"/>
              <a:t>الوجهية</a:t>
            </a:r>
            <a:r>
              <a:rPr lang="ar-SY" sz="2400" dirty="0" smtClean="0"/>
              <a:t> العميقة </a:t>
            </a:r>
            <a:endParaRPr lang="ar-SY" sz="2400" dirty="0"/>
          </a:p>
        </p:txBody>
      </p:sp>
      <p:pic>
        <p:nvPicPr>
          <p:cNvPr id="4" name="صورة 3" descr="0297c255215f3f221ff55737779fdb7d.jpg"/>
          <p:cNvPicPr>
            <a:picLocks noChangeAspect="1"/>
          </p:cNvPicPr>
          <p:nvPr/>
        </p:nvPicPr>
        <p:blipFill>
          <a:blip r:embed="rId2"/>
          <a:stretch>
            <a:fillRect/>
          </a:stretch>
        </p:blipFill>
        <p:spPr>
          <a:xfrm>
            <a:off x="500034" y="3286124"/>
            <a:ext cx="4643470" cy="3143271"/>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خزع </a:t>
            </a:r>
            <a:r>
              <a:rPr lang="ar-SA" dirty="0" err="1" smtClean="0"/>
              <a:t>الرغامى</a:t>
            </a:r>
            <a:endParaRPr lang="ar-SA" dirty="0"/>
          </a:p>
        </p:txBody>
      </p:sp>
      <p:sp>
        <p:nvSpPr>
          <p:cNvPr id="3" name="عنصر نائب للمحتوى 2"/>
          <p:cNvSpPr>
            <a:spLocks noGrp="1"/>
          </p:cNvSpPr>
          <p:nvPr>
            <p:ph idx="1"/>
          </p:nvPr>
        </p:nvSpPr>
        <p:spPr/>
        <p:txBody>
          <a:bodyPr>
            <a:normAutofit/>
          </a:bodyPr>
          <a:lstStyle/>
          <a:p>
            <a:pPr marL="0" indent="0">
              <a:buNone/>
            </a:pPr>
            <a:r>
              <a:rPr lang="ar-SA" sz="2400" b="1" u="sng" dirty="0" smtClean="0"/>
              <a:t>التغيرات الفيزيولوجية في خزع </a:t>
            </a:r>
            <a:r>
              <a:rPr lang="ar-SA" sz="2400" b="1" u="sng" dirty="0" err="1" smtClean="0"/>
              <a:t>الرغامى</a:t>
            </a:r>
            <a:r>
              <a:rPr lang="ar-SA" sz="2400" b="1" u="sng" dirty="0" smtClean="0"/>
              <a:t>:</a:t>
            </a:r>
          </a:p>
          <a:p>
            <a:pPr marL="0" indent="0">
              <a:buNone/>
            </a:pPr>
            <a:r>
              <a:rPr lang="ar-SA" sz="2400" dirty="0" smtClean="0"/>
              <a:t>-يتأثر ترطيب وتدفئة الهواء الداخل عبر قنية الخزع بسبب عدم مروره من الطرق التنفسية العلوية</a:t>
            </a:r>
          </a:p>
          <a:p>
            <a:pPr>
              <a:buFontTx/>
              <a:buChar char="-"/>
            </a:pPr>
            <a:r>
              <a:rPr lang="ar-SA" sz="2400" dirty="0" smtClean="0"/>
              <a:t>عدم القدرة على التصويت الا اذا أغلقت فوهة الخزع مؤقتا لكي يتم تحويل الهواء للحنجرة </a:t>
            </a:r>
          </a:p>
          <a:p>
            <a:pPr>
              <a:buFontTx/>
              <a:buChar char="-"/>
            </a:pPr>
            <a:r>
              <a:rPr lang="ar-SA" sz="2400" dirty="0" smtClean="0"/>
              <a:t>فقدان أو ضعف حاسة الشم </a:t>
            </a:r>
          </a:p>
          <a:p>
            <a:pPr>
              <a:buFontTx/>
              <a:buChar char="-"/>
            </a:pPr>
            <a:r>
              <a:rPr lang="ar-SA" sz="2400" dirty="0" smtClean="0"/>
              <a:t>تتأذى المخاطية القصبية و </a:t>
            </a:r>
            <a:r>
              <a:rPr lang="ar-SA" sz="2400" dirty="0" err="1" smtClean="0"/>
              <a:t>الرغامية</a:t>
            </a:r>
            <a:r>
              <a:rPr lang="ar-SA" sz="2400" dirty="0" smtClean="0"/>
              <a:t> وحركة الأهداب بالخزع بسبب تعرضها للهواء الخارجي بشكل مستمر مما يؤهب لالتهاب القصبات </a:t>
            </a:r>
          </a:p>
          <a:p>
            <a:pPr>
              <a:buFontTx/>
              <a:buChar char="-"/>
            </a:pPr>
            <a:r>
              <a:rPr lang="ar-SA" sz="2400" dirty="0" smtClean="0"/>
              <a:t>يعد مرضى خزع </a:t>
            </a:r>
            <a:r>
              <a:rPr lang="ar-SA" sz="2400" dirty="0" err="1" smtClean="0"/>
              <a:t>الرغامى</a:t>
            </a:r>
            <a:r>
              <a:rPr lang="ar-SA" sz="2400" dirty="0" smtClean="0"/>
              <a:t> عرضة لتطور انخماص رئة </a:t>
            </a:r>
          </a:p>
        </p:txBody>
      </p:sp>
    </p:spTree>
    <p:extLst>
      <p:ext uri="{BB962C8B-B14F-4D97-AF65-F5344CB8AC3E}">
        <p14:creationId xmlns:p14="http://schemas.microsoft.com/office/powerpoint/2010/main" val="1726780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err="1" smtClean="0"/>
              <a:t>خزع</a:t>
            </a:r>
            <a:r>
              <a:rPr lang="ar-SY" dirty="0" smtClean="0"/>
              <a:t> </a:t>
            </a:r>
            <a:r>
              <a:rPr lang="ar-SY" dirty="0" err="1" smtClean="0"/>
              <a:t>الرغامى</a:t>
            </a:r>
            <a:endParaRPr lang="ar-SY" dirty="0"/>
          </a:p>
        </p:txBody>
      </p:sp>
      <p:sp>
        <p:nvSpPr>
          <p:cNvPr id="3" name="عنصر نائب للمحتوى 2"/>
          <p:cNvSpPr>
            <a:spLocks noGrp="1"/>
          </p:cNvSpPr>
          <p:nvPr>
            <p:ph idx="1"/>
          </p:nvPr>
        </p:nvSpPr>
        <p:spPr>
          <a:xfrm>
            <a:off x="457200" y="1600200"/>
            <a:ext cx="8229600" cy="5043510"/>
          </a:xfrm>
        </p:spPr>
        <p:txBody>
          <a:bodyPr>
            <a:normAutofit fontScale="85000" lnSpcReduction="10000"/>
          </a:bodyPr>
          <a:lstStyle/>
          <a:p>
            <a:pPr>
              <a:buNone/>
            </a:pPr>
            <a:r>
              <a:rPr lang="ar-SY" sz="2400" b="1" u="sng" dirty="0" err="1" smtClean="0"/>
              <a:t>الاستطبابات</a:t>
            </a:r>
            <a:r>
              <a:rPr lang="ar-SY" sz="2400" b="1" u="sng" dirty="0" smtClean="0"/>
              <a:t>:</a:t>
            </a:r>
            <a:r>
              <a:rPr lang="ar-SY" sz="2400" dirty="0" smtClean="0"/>
              <a:t> هناك سببين كبيرين </a:t>
            </a:r>
            <a:r>
              <a:rPr lang="ar-SY" sz="2400" dirty="0" err="1" smtClean="0"/>
              <a:t>يحيجان</a:t>
            </a:r>
            <a:r>
              <a:rPr lang="ar-SY" sz="2400" dirty="0" smtClean="0"/>
              <a:t> </a:t>
            </a:r>
            <a:r>
              <a:rPr lang="ar-SY" sz="2400" dirty="0" err="1" smtClean="0"/>
              <a:t>لاجراء</a:t>
            </a:r>
            <a:r>
              <a:rPr lang="ar-SY" sz="2400" dirty="0" smtClean="0"/>
              <a:t> </a:t>
            </a:r>
            <a:r>
              <a:rPr lang="ar-SY" sz="2400" dirty="0" err="1" smtClean="0"/>
              <a:t>خزع</a:t>
            </a:r>
            <a:r>
              <a:rPr lang="ar-SY" sz="2400" dirty="0" smtClean="0"/>
              <a:t> </a:t>
            </a:r>
            <a:r>
              <a:rPr lang="ar-SY" sz="2400" dirty="0" err="1" smtClean="0"/>
              <a:t>الرغامى</a:t>
            </a:r>
            <a:r>
              <a:rPr lang="ar-SY" sz="2400" dirty="0" smtClean="0"/>
              <a:t> هما:</a:t>
            </a:r>
          </a:p>
          <a:p>
            <a:pPr>
              <a:buNone/>
            </a:pPr>
            <a:r>
              <a:rPr lang="ar-SY" sz="2400" dirty="0" smtClean="0"/>
              <a:t>1- </a:t>
            </a:r>
            <a:r>
              <a:rPr lang="ar-SY" sz="2400" b="1" dirty="0" smtClean="0"/>
              <a:t>انسداد الطريق الهوائي في الحنجرة أو فوقها :</a:t>
            </a:r>
            <a:r>
              <a:rPr lang="ar-SY" sz="2400" dirty="0" smtClean="0"/>
              <a:t>و الأسباب المؤدية لهذا الانسداد كثيرة جدا منها :</a:t>
            </a:r>
          </a:p>
          <a:p>
            <a:pPr marL="457200" indent="-457200">
              <a:buAutoNum type="arabic1Minus"/>
            </a:pPr>
            <a:r>
              <a:rPr lang="ar-SY" sz="2400" u="sng" dirty="0" smtClean="0"/>
              <a:t>التهاب الحنجرة في الأطفال</a:t>
            </a:r>
            <a:r>
              <a:rPr lang="ar-SA" sz="2400" u="sng" dirty="0" smtClean="0"/>
              <a:t>,خناق </a:t>
            </a:r>
            <a:r>
              <a:rPr lang="ar-SA" sz="2400" u="sng" dirty="0" err="1" smtClean="0"/>
              <a:t>لودويغ</a:t>
            </a:r>
            <a:r>
              <a:rPr lang="ar-SA" sz="2400" u="sng" dirty="0" smtClean="0"/>
              <a:t>, التهاب لسان المزمار الحاد , الوذمة </a:t>
            </a:r>
            <a:r>
              <a:rPr lang="ar-SA" sz="2400" u="sng" dirty="0" err="1" smtClean="0"/>
              <a:t>الحنجرية</a:t>
            </a:r>
            <a:endParaRPr lang="ar-SY" sz="2400" u="sng" dirty="0" smtClean="0"/>
          </a:p>
          <a:p>
            <a:pPr marL="457200" indent="-457200">
              <a:buAutoNum type="arabic1Minus"/>
            </a:pPr>
            <a:r>
              <a:rPr lang="ar-SY" sz="2400" u="sng" dirty="0" smtClean="0"/>
              <a:t>الأجسام الأجنبية في الحنجرة </a:t>
            </a:r>
          </a:p>
          <a:p>
            <a:pPr marL="457200" indent="-457200">
              <a:buNone/>
            </a:pPr>
            <a:r>
              <a:rPr lang="ar-SY" sz="2400" u="sng" dirty="0" smtClean="0"/>
              <a:t>ج- أورام </a:t>
            </a:r>
            <a:r>
              <a:rPr lang="ar-SY" sz="2400" u="sng" dirty="0" err="1" smtClean="0"/>
              <a:t>الحنجرةو</a:t>
            </a:r>
            <a:r>
              <a:rPr lang="ar-SY" sz="2400" u="sng" dirty="0" smtClean="0"/>
              <a:t> خاصة الخبيثة منها </a:t>
            </a:r>
          </a:p>
          <a:p>
            <a:pPr marL="457200" indent="-457200">
              <a:buNone/>
            </a:pPr>
            <a:r>
              <a:rPr lang="ar-SY" sz="2400" u="sng" dirty="0" smtClean="0"/>
              <a:t>د- </a:t>
            </a:r>
            <a:r>
              <a:rPr lang="ar-SY" sz="2400" u="sng" dirty="0" err="1" smtClean="0"/>
              <a:t>شلول</a:t>
            </a:r>
            <a:r>
              <a:rPr lang="ar-SY" sz="2400" u="sng" dirty="0" smtClean="0"/>
              <a:t> مبعدات الحبلين الصوتيين</a:t>
            </a:r>
          </a:p>
          <a:p>
            <a:pPr marL="457200" indent="-457200">
              <a:buNone/>
            </a:pPr>
            <a:r>
              <a:rPr lang="ar-SY" sz="2400" u="sng" dirty="0" smtClean="0"/>
              <a:t>ه- الالتهابات المنتشرة في العنق</a:t>
            </a:r>
          </a:p>
          <a:p>
            <a:pPr marL="457200" indent="-457200">
              <a:buNone/>
            </a:pPr>
            <a:r>
              <a:rPr lang="ar-SY" sz="2400" u="sng" dirty="0" smtClean="0"/>
              <a:t> و- رضوض الحنجرة و الوجه </a:t>
            </a:r>
            <a:r>
              <a:rPr lang="ar-SA" sz="2400" u="sng" dirty="0" smtClean="0"/>
              <a:t>:</a:t>
            </a:r>
          </a:p>
          <a:p>
            <a:pPr marL="457200" indent="-457200">
              <a:buNone/>
            </a:pPr>
            <a:r>
              <a:rPr lang="ar-SA" sz="2400" u="sng" dirty="0" smtClean="0"/>
              <a:t>كسور الفك السفلي </a:t>
            </a:r>
          </a:p>
          <a:p>
            <a:pPr marL="457200" indent="-457200">
              <a:buNone/>
            </a:pPr>
            <a:endParaRPr lang="ar-SY" sz="2400" u="sng" dirty="0" smtClean="0"/>
          </a:p>
          <a:p>
            <a:pPr marL="457200" indent="-457200">
              <a:buNone/>
            </a:pPr>
            <a:r>
              <a:rPr lang="ar-SY" sz="2400" dirty="0" smtClean="0"/>
              <a:t>وغيرها من الأسباب التي قد تؤدي الى انسداد الطريق الهوائي العلوي </a:t>
            </a:r>
            <a:endParaRPr lang="ar-SA" sz="2400" dirty="0" smtClean="0"/>
          </a:p>
          <a:p>
            <a:pPr marL="457200" indent="-457200">
              <a:buNone/>
            </a:pPr>
            <a:r>
              <a:rPr lang="ar-SA" sz="2400" dirty="0" smtClean="0"/>
              <a:t>خلقية : ضخامة اللسان , صغر حجم الفك , الأورام , الدرق اللسانية </a:t>
            </a:r>
            <a:endParaRPr lang="ar-SY" sz="2400" dirty="0" smtClean="0"/>
          </a:p>
          <a:p>
            <a:pPr marL="457200" indent="-457200">
              <a:buNone/>
            </a:pPr>
            <a:r>
              <a:rPr lang="ar-SY" sz="2400" dirty="0" smtClean="0"/>
              <a:t>وان تشخيص انسداد الطريق الهوائي الحنجري هو سهل في معظم الأحيان فهناك صرير شهيقي وسحب فوق القص وبين الأضلاع وضجر عند الأطفال ويتأكد التشخيص بفحص الحنجرة بالتنظير المباشر أو غير المباشر </a:t>
            </a:r>
          </a:p>
          <a:p>
            <a:pPr marL="457200" indent="-457200">
              <a:buNone/>
            </a:pPr>
            <a:endParaRPr lang="ar-SY" sz="2400" b="1" dirty="0" smtClean="0"/>
          </a:p>
          <a:p>
            <a:pPr marL="457200" indent="-457200">
              <a:buNone/>
            </a:pPr>
            <a:endParaRPr lang="ar-SY"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err="1" smtClean="0"/>
              <a:t>خزع</a:t>
            </a:r>
            <a:r>
              <a:rPr lang="ar-SY" dirty="0" smtClean="0"/>
              <a:t> </a:t>
            </a:r>
            <a:r>
              <a:rPr lang="ar-SY" dirty="0" err="1" smtClean="0"/>
              <a:t>الرغامى</a:t>
            </a:r>
            <a:endParaRPr lang="ar-SY" dirty="0"/>
          </a:p>
        </p:txBody>
      </p:sp>
      <p:sp>
        <p:nvSpPr>
          <p:cNvPr id="3" name="عنصر نائب للمحتوى 2"/>
          <p:cNvSpPr>
            <a:spLocks noGrp="1"/>
          </p:cNvSpPr>
          <p:nvPr>
            <p:ph idx="1"/>
          </p:nvPr>
        </p:nvSpPr>
        <p:spPr>
          <a:xfrm>
            <a:off x="457200" y="1214422"/>
            <a:ext cx="8229600" cy="5357850"/>
          </a:xfrm>
        </p:spPr>
        <p:txBody>
          <a:bodyPr>
            <a:normAutofit fontScale="85000" lnSpcReduction="10000"/>
          </a:bodyPr>
          <a:lstStyle/>
          <a:p>
            <a:pPr>
              <a:buNone/>
            </a:pPr>
            <a:r>
              <a:rPr lang="ar-SY" sz="2400" b="1" u="sng" dirty="0" err="1" smtClean="0"/>
              <a:t>الاستطبابات</a:t>
            </a:r>
            <a:r>
              <a:rPr lang="ar-SY" sz="2400" b="1" u="sng" dirty="0" smtClean="0"/>
              <a:t>:</a:t>
            </a:r>
          </a:p>
          <a:p>
            <a:pPr>
              <a:buNone/>
            </a:pPr>
            <a:r>
              <a:rPr lang="ar-SY" sz="2400" b="1" dirty="0" smtClean="0"/>
              <a:t>2- عدم قدرة المريض على التخلص من </a:t>
            </a:r>
            <a:r>
              <a:rPr lang="ar-SY" sz="2400" b="1" dirty="0" err="1" smtClean="0"/>
              <a:t>مفرزات</a:t>
            </a:r>
            <a:r>
              <a:rPr lang="ar-SY" sz="2400" b="1" dirty="0" smtClean="0"/>
              <a:t> قصبية غزيرة </a:t>
            </a:r>
          </a:p>
          <a:p>
            <a:pPr>
              <a:buNone/>
            </a:pPr>
            <a:r>
              <a:rPr lang="ar-SY" sz="2400" dirty="0" smtClean="0"/>
              <a:t>كما في المرضى المصابين بالسبات بأسبابه المختلفة </a:t>
            </a:r>
          </a:p>
          <a:p>
            <a:pPr>
              <a:buNone/>
            </a:pPr>
            <a:r>
              <a:rPr lang="ar-SY" sz="2400" dirty="0" smtClean="0"/>
              <a:t>وفي حالات </a:t>
            </a:r>
            <a:r>
              <a:rPr lang="ar-SY" sz="2400" dirty="0" err="1" smtClean="0"/>
              <a:t>رضوض</a:t>
            </a:r>
            <a:r>
              <a:rPr lang="ar-SY" sz="2400" dirty="0" smtClean="0"/>
              <a:t> الصدر </a:t>
            </a:r>
          </a:p>
          <a:p>
            <a:pPr>
              <a:buNone/>
            </a:pPr>
            <a:r>
              <a:rPr lang="ar-SY" sz="2400" dirty="0" err="1" smtClean="0"/>
              <a:t>اضافة</a:t>
            </a:r>
            <a:r>
              <a:rPr lang="ar-SY" sz="2400" dirty="0" smtClean="0"/>
              <a:t> </a:t>
            </a:r>
            <a:r>
              <a:rPr lang="ar-SY" sz="2400" dirty="0" err="1" smtClean="0"/>
              <a:t>الى</a:t>
            </a:r>
            <a:r>
              <a:rPr lang="ar-SY" sz="2400" dirty="0" smtClean="0"/>
              <a:t> السببين السابقين هناك حالات تتطلب </a:t>
            </a:r>
            <a:r>
              <a:rPr lang="ar-SY" sz="2400" dirty="0" err="1" smtClean="0"/>
              <a:t>اجراء</a:t>
            </a:r>
            <a:r>
              <a:rPr lang="ar-SY" sz="2400" dirty="0" smtClean="0"/>
              <a:t> شق </a:t>
            </a:r>
            <a:r>
              <a:rPr lang="ar-SY" sz="2400" dirty="0" err="1" smtClean="0"/>
              <a:t>الرغامى</a:t>
            </a:r>
            <a:r>
              <a:rPr lang="ar-SY" sz="2400" dirty="0" smtClean="0"/>
              <a:t> أقٌل مشاهدة مما سبق منها:</a:t>
            </a:r>
          </a:p>
          <a:p>
            <a:pPr>
              <a:buNone/>
            </a:pPr>
            <a:r>
              <a:rPr lang="ar-SY" sz="2400" dirty="0" smtClean="0"/>
              <a:t>-</a:t>
            </a:r>
            <a:r>
              <a:rPr lang="ar-SY" sz="2400" dirty="0" err="1" smtClean="0"/>
              <a:t>شلول</a:t>
            </a:r>
            <a:r>
              <a:rPr lang="ar-SY" sz="2400" dirty="0" smtClean="0"/>
              <a:t> عضلات التنفس  كما في </a:t>
            </a:r>
            <a:r>
              <a:rPr lang="ar-SY" sz="2400" dirty="0" err="1" smtClean="0"/>
              <a:t>السحايا</a:t>
            </a:r>
            <a:r>
              <a:rPr lang="ar-SY" sz="2400" dirty="0" smtClean="0"/>
              <a:t> و شلل الأطفال </a:t>
            </a:r>
          </a:p>
          <a:p>
            <a:pPr>
              <a:buFontTx/>
              <a:buChar char="-"/>
            </a:pPr>
            <a:r>
              <a:rPr lang="ar-SY" sz="2400" dirty="0" smtClean="0"/>
              <a:t>الحاجة </a:t>
            </a:r>
            <a:r>
              <a:rPr lang="ar-SY" sz="2400" dirty="0" err="1" smtClean="0"/>
              <a:t>الى</a:t>
            </a:r>
            <a:r>
              <a:rPr lang="ar-SY" sz="2400" dirty="0" smtClean="0"/>
              <a:t> </a:t>
            </a:r>
            <a:r>
              <a:rPr lang="ar-SY" sz="2400" dirty="0" err="1" smtClean="0"/>
              <a:t>انقاص</a:t>
            </a:r>
            <a:r>
              <a:rPr lang="ar-SY" sz="2400" dirty="0" smtClean="0"/>
              <a:t> المسافة الميتة </a:t>
            </a:r>
            <a:r>
              <a:rPr lang="en-US" sz="2400" dirty="0" smtClean="0"/>
              <a:t>dead space </a:t>
            </a:r>
            <a:r>
              <a:rPr lang="ar-SY" sz="2400" dirty="0" smtClean="0"/>
              <a:t> و البالغة عادة 150 مل في المرضى الذين تنقص لديهم السعة الحيوية التنفسية كثيرا كما في الأمراض الرئوية المزمنة المتقدمة </a:t>
            </a:r>
          </a:p>
          <a:p>
            <a:pPr>
              <a:buFontTx/>
              <a:buChar char="-"/>
            </a:pPr>
            <a:r>
              <a:rPr lang="ar-SY" sz="2400" dirty="0" smtClean="0"/>
              <a:t>التهوية المساعدة ( مريض </a:t>
            </a:r>
            <a:r>
              <a:rPr lang="ar-SY" sz="2400" dirty="0" err="1" smtClean="0"/>
              <a:t>المنفسة</a:t>
            </a:r>
            <a:r>
              <a:rPr lang="ar-SY" sz="2400" dirty="0" smtClean="0"/>
              <a:t> ) </a:t>
            </a:r>
            <a:endParaRPr lang="ar-SA" sz="2400" dirty="0" smtClean="0"/>
          </a:p>
          <a:p>
            <a:pPr>
              <a:buFontTx/>
              <a:buChar char="-"/>
            </a:pPr>
            <a:r>
              <a:rPr lang="ar-SA" sz="2400" dirty="0" smtClean="0"/>
              <a:t>سحب المفرزات القصبية </a:t>
            </a:r>
            <a:r>
              <a:rPr lang="ar-SA" sz="2400" dirty="0" err="1" smtClean="0"/>
              <a:t>الرغامية</a:t>
            </a:r>
            <a:r>
              <a:rPr lang="ar-SA" sz="2400" dirty="0" smtClean="0"/>
              <a:t> : خاصة عند المصابين بآفات تنفسية مزمنة كما في حالة المصابين بالداء الكيسي الليفي , توسع القصبات, قصور تنفسي </a:t>
            </a:r>
          </a:p>
          <a:p>
            <a:pPr>
              <a:buFontTx/>
              <a:buChar char="-"/>
            </a:pPr>
            <a:r>
              <a:rPr lang="ar-SA" sz="2400" dirty="0" smtClean="0"/>
              <a:t>تأمين الطريق الهوائي عند القيام بالتخدير العام </a:t>
            </a:r>
            <a:endParaRPr lang="ar-SY" sz="2400" dirty="0" smtClean="0"/>
          </a:p>
          <a:p>
            <a:pPr>
              <a:buFontTx/>
              <a:buChar char="-"/>
            </a:pPr>
            <a:r>
              <a:rPr lang="ar-SY" sz="2400" dirty="0" smtClean="0"/>
              <a:t>منع حدوث </a:t>
            </a:r>
            <a:r>
              <a:rPr lang="ar-SY" sz="2400" dirty="0" err="1" smtClean="0"/>
              <a:t>الاختلاطات</a:t>
            </a:r>
            <a:r>
              <a:rPr lang="ar-SY" sz="2400" dirty="0" smtClean="0"/>
              <a:t> الناتجة عن </a:t>
            </a:r>
            <a:r>
              <a:rPr lang="ar-SY" sz="2400" dirty="0" err="1" smtClean="0"/>
              <a:t>التنبيب</a:t>
            </a:r>
            <a:r>
              <a:rPr lang="ar-SY" sz="2400" dirty="0" smtClean="0"/>
              <a:t> طويل الأمد ( </a:t>
            </a:r>
            <a:r>
              <a:rPr lang="ar-SY" sz="2400" dirty="0" err="1" smtClean="0"/>
              <a:t>قرحات</a:t>
            </a:r>
            <a:r>
              <a:rPr lang="ar-SY" sz="2400" dirty="0" smtClean="0"/>
              <a:t> مخاطية – تشنج حنجرة -  </a:t>
            </a:r>
            <a:r>
              <a:rPr lang="ar-SY" sz="2400" dirty="0" err="1" smtClean="0"/>
              <a:t>حبيبومات</a:t>
            </a:r>
            <a:r>
              <a:rPr lang="ar-SY" sz="2400" dirty="0" smtClean="0"/>
              <a:t>) </a:t>
            </a:r>
          </a:p>
          <a:p>
            <a:pPr>
              <a:buFontTx/>
              <a:buChar char="-"/>
            </a:pPr>
            <a:r>
              <a:rPr lang="ar-SY" sz="2400" dirty="0" smtClean="0"/>
              <a:t>تأمين حماية للطريق التنفسي من استنشاق </a:t>
            </a:r>
            <a:r>
              <a:rPr lang="ar-SY" sz="2400" dirty="0" err="1" smtClean="0"/>
              <a:t>المفرزات</a:t>
            </a:r>
            <a:r>
              <a:rPr lang="ar-SY" sz="2400" dirty="0" smtClean="0"/>
              <a:t> </a:t>
            </a:r>
          </a:p>
          <a:p>
            <a:pPr>
              <a:buFontTx/>
              <a:buChar char="-"/>
            </a:pPr>
            <a:r>
              <a:rPr lang="ar-SY" sz="2400" dirty="0" err="1" smtClean="0"/>
              <a:t>خزع</a:t>
            </a:r>
            <a:r>
              <a:rPr lang="ar-SY" sz="2400" dirty="0" smtClean="0"/>
              <a:t> </a:t>
            </a:r>
            <a:r>
              <a:rPr lang="ar-SY" sz="2400" dirty="0" err="1" smtClean="0"/>
              <a:t>الرغامى</a:t>
            </a:r>
            <a:r>
              <a:rPr lang="ar-SY" sz="2400" dirty="0" smtClean="0"/>
              <a:t> الدائم كما في حال </a:t>
            </a:r>
            <a:r>
              <a:rPr lang="ar-SY" sz="2400" dirty="0" err="1" smtClean="0"/>
              <a:t>الأذيات</a:t>
            </a:r>
            <a:r>
              <a:rPr lang="ar-SY" sz="2400" dirty="0" smtClean="0"/>
              <a:t> العصبية </a:t>
            </a:r>
            <a:r>
              <a:rPr lang="ar-SY" sz="2400" dirty="0" err="1" smtClean="0"/>
              <a:t>وازالة</a:t>
            </a:r>
            <a:r>
              <a:rPr lang="ar-SY" sz="2400" dirty="0" smtClean="0"/>
              <a:t> الحنجرة التام </a:t>
            </a:r>
          </a:p>
          <a:p>
            <a:pPr>
              <a:buFontTx/>
              <a:buChar char="-"/>
            </a:pPr>
            <a:endParaRPr lang="ar-SY" sz="24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err="1" smtClean="0"/>
              <a:t>القنيات</a:t>
            </a:r>
            <a:r>
              <a:rPr lang="ar-SY" dirty="0" smtClean="0"/>
              <a:t> </a:t>
            </a:r>
            <a:r>
              <a:rPr lang="ar-SY" dirty="0" err="1" smtClean="0"/>
              <a:t>الرغامية</a:t>
            </a:r>
            <a:r>
              <a:rPr lang="en-US" dirty="0" err="1" smtClean="0"/>
              <a:t>tracheostomy</a:t>
            </a:r>
            <a:r>
              <a:rPr lang="en-US" dirty="0" smtClean="0"/>
              <a:t> tubes</a:t>
            </a:r>
            <a:endParaRPr lang="ar-SY" dirty="0"/>
          </a:p>
        </p:txBody>
      </p:sp>
      <p:sp>
        <p:nvSpPr>
          <p:cNvPr id="3" name="عنصر نائب للمحتوى 2"/>
          <p:cNvSpPr>
            <a:spLocks noGrp="1"/>
          </p:cNvSpPr>
          <p:nvPr>
            <p:ph idx="1"/>
          </p:nvPr>
        </p:nvSpPr>
        <p:spPr>
          <a:xfrm>
            <a:off x="457200" y="1214422"/>
            <a:ext cx="8229600" cy="5286412"/>
          </a:xfrm>
        </p:spPr>
        <p:txBody>
          <a:bodyPr>
            <a:normAutofit fontScale="77500" lnSpcReduction="20000"/>
          </a:bodyPr>
          <a:lstStyle/>
          <a:p>
            <a:pPr>
              <a:buNone/>
            </a:pPr>
            <a:r>
              <a:rPr lang="ar-SY" sz="2400" dirty="0" smtClean="0"/>
              <a:t>هناك عدة أنواع من </a:t>
            </a:r>
            <a:r>
              <a:rPr lang="ar-SY" sz="2400" dirty="0" err="1" smtClean="0"/>
              <a:t>القنيات</a:t>
            </a:r>
            <a:r>
              <a:rPr lang="ar-SY" sz="2400" dirty="0" smtClean="0"/>
              <a:t> بأقطار </a:t>
            </a:r>
            <a:r>
              <a:rPr lang="ar-SY" sz="2400" dirty="0" err="1" smtClean="0"/>
              <a:t>و</a:t>
            </a:r>
            <a:r>
              <a:rPr lang="ar-SY" sz="2400" dirty="0" smtClean="0"/>
              <a:t> أحجام مختلفة  :</a:t>
            </a:r>
          </a:p>
          <a:p>
            <a:pPr>
              <a:buNone/>
            </a:pPr>
            <a:r>
              <a:rPr lang="ar-SY" sz="2400" dirty="0" smtClean="0"/>
              <a:t>1- </a:t>
            </a:r>
            <a:r>
              <a:rPr lang="ar-SY" sz="2400" dirty="0" err="1" smtClean="0"/>
              <a:t>القنية</a:t>
            </a:r>
            <a:r>
              <a:rPr lang="ar-SY" sz="2400" dirty="0" smtClean="0"/>
              <a:t> المعدنية </a:t>
            </a:r>
          </a:p>
          <a:p>
            <a:pPr>
              <a:buNone/>
            </a:pPr>
            <a:r>
              <a:rPr lang="ar-SY" sz="2400" dirty="0" smtClean="0"/>
              <a:t>2- </a:t>
            </a:r>
            <a:r>
              <a:rPr lang="ar-SY" sz="2400" dirty="0" err="1" smtClean="0"/>
              <a:t>القنية</a:t>
            </a:r>
            <a:r>
              <a:rPr lang="ar-SY" sz="2400" dirty="0" smtClean="0"/>
              <a:t> البلاستيكية ذات البالون </a:t>
            </a:r>
          </a:p>
          <a:p>
            <a:pPr>
              <a:buNone/>
            </a:pPr>
            <a:r>
              <a:rPr lang="ar-SY" sz="2400" dirty="0" smtClean="0"/>
              <a:t>3- </a:t>
            </a:r>
            <a:r>
              <a:rPr lang="ar-SY" sz="2400" dirty="0" err="1" smtClean="0"/>
              <a:t>القنيات</a:t>
            </a:r>
            <a:r>
              <a:rPr lang="ar-SY" sz="2400" dirty="0" smtClean="0"/>
              <a:t> البلاستيكية التي ليس لها بالون </a:t>
            </a:r>
          </a:p>
          <a:p>
            <a:pPr>
              <a:buNone/>
            </a:pPr>
            <a:r>
              <a:rPr lang="ar-SY" sz="2400" dirty="0" smtClean="0"/>
              <a:t>4- </a:t>
            </a:r>
            <a:r>
              <a:rPr lang="ar-SY" sz="2400" dirty="0" err="1" smtClean="0"/>
              <a:t>القنيات</a:t>
            </a:r>
            <a:r>
              <a:rPr lang="ar-SY" sz="2400" dirty="0" smtClean="0"/>
              <a:t> المثقبة </a:t>
            </a:r>
          </a:p>
          <a:p>
            <a:pPr>
              <a:buNone/>
            </a:pPr>
            <a:r>
              <a:rPr lang="ar-SY" sz="2400" b="1" dirty="0" err="1" smtClean="0"/>
              <a:t>القنية</a:t>
            </a:r>
            <a:r>
              <a:rPr lang="ar-SY" sz="2400" b="1" dirty="0" smtClean="0"/>
              <a:t> المعدنية</a:t>
            </a:r>
            <a:r>
              <a:rPr lang="ar-SY" sz="2400" dirty="0" smtClean="0"/>
              <a:t>: تتألف من 3 قطع (قطعة خارجية </a:t>
            </a:r>
            <a:r>
              <a:rPr lang="ar-SY" sz="2400" dirty="0" err="1" smtClean="0"/>
              <a:t>و</a:t>
            </a:r>
            <a:r>
              <a:rPr lang="ar-SY" sz="2400" dirty="0" smtClean="0"/>
              <a:t> قطعة داخلية تنطبق انطباق تام داخل القطعة الخارجية ويمكن تثبيتها </a:t>
            </a:r>
            <a:r>
              <a:rPr lang="ar-SY" sz="2400" dirty="0" err="1" smtClean="0"/>
              <a:t>اليها</a:t>
            </a:r>
            <a:r>
              <a:rPr lang="ar-SY" sz="2400" dirty="0" smtClean="0"/>
              <a:t> و قطعة ثالثة هي الدليل وهي قطعة رأسها كليل تنطبق داخل القطعة الخارجية </a:t>
            </a:r>
            <a:r>
              <a:rPr lang="ar-SY" sz="2400" dirty="0" err="1" smtClean="0"/>
              <a:t>انما</a:t>
            </a:r>
            <a:r>
              <a:rPr lang="ar-SY" sz="2400" dirty="0" smtClean="0"/>
              <a:t> يبرز الرأس الكليل متجاوز القطعة الخارجية ) </a:t>
            </a:r>
          </a:p>
          <a:p>
            <a:pPr>
              <a:buNone/>
            </a:pPr>
            <a:r>
              <a:rPr lang="ar-SY" sz="2400" dirty="0" smtClean="0"/>
              <a:t>وتستخدم عند مرضى </a:t>
            </a:r>
            <a:r>
              <a:rPr lang="ar-SY" sz="2400" dirty="0" err="1" smtClean="0"/>
              <a:t>الخزع</a:t>
            </a:r>
            <a:r>
              <a:rPr lang="ar-SY" sz="2400" dirty="0" smtClean="0"/>
              <a:t> </a:t>
            </a:r>
            <a:r>
              <a:rPr lang="ar-SY" sz="2400" dirty="0" err="1" smtClean="0"/>
              <a:t>الرغامي</a:t>
            </a:r>
            <a:r>
              <a:rPr lang="ar-SY" sz="2400" dirty="0" smtClean="0"/>
              <a:t> طويل الأمد </a:t>
            </a:r>
          </a:p>
          <a:p>
            <a:pPr>
              <a:buNone/>
            </a:pPr>
            <a:r>
              <a:rPr lang="ar-SY" sz="2400" b="1" dirty="0" err="1" smtClean="0"/>
              <a:t>القنية</a:t>
            </a:r>
            <a:r>
              <a:rPr lang="ar-SY" sz="2400" b="1" dirty="0" smtClean="0"/>
              <a:t> البلاستيكية ذات بالون: </a:t>
            </a:r>
            <a:r>
              <a:rPr lang="ar-SY" sz="2400" dirty="0" smtClean="0"/>
              <a:t>تستخدم عندما يكون </a:t>
            </a:r>
            <a:r>
              <a:rPr lang="ar-SY" sz="2400" dirty="0" err="1" smtClean="0"/>
              <a:t>خزع</a:t>
            </a:r>
            <a:r>
              <a:rPr lang="ar-SY" sz="2400" dirty="0" smtClean="0"/>
              <a:t> </a:t>
            </a:r>
            <a:r>
              <a:rPr lang="ar-SY" sz="2400" dirty="0" err="1" smtClean="0"/>
              <a:t>الرغامى</a:t>
            </a:r>
            <a:r>
              <a:rPr lang="ar-SY" sz="2400" dirty="0" smtClean="0"/>
              <a:t> مؤقت أو عندما نحتاج لوجود البالون لحماية الطرق الهوائية السفلية أو عندما نحتاج لتطبيق التهوية الآلية </a:t>
            </a:r>
          </a:p>
          <a:p>
            <a:pPr>
              <a:buNone/>
            </a:pPr>
            <a:r>
              <a:rPr lang="ar-SY" sz="2400" dirty="0" smtClean="0"/>
              <a:t>يكون البالون ذو سعة كبيرة وضغط منخفض يمكن نفخه عبر </a:t>
            </a:r>
            <a:r>
              <a:rPr lang="ar-SY" sz="2400" dirty="0" err="1" smtClean="0"/>
              <a:t>قنية</a:t>
            </a:r>
            <a:r>
              <a:rPr lang="ar-SY" sz="2400" dirty="0" smtClean="0"/>
              <a:t> مستقلة </a:t>
            </a:r>
          </a:p>
          <a:p>
            <a:pPr>
              <a:buFontTx/>
              <a:buChar char="-"/>
            </a:pPr>
            <a:r>
              <a:rPr lang="ar-SY" sz="2400" b="1" dirty="0" err="1" smtClean="0"/>
              <a:t>القنيات</a:t>
            </a:r>
            <a:r>
              <a:rPr lang="ar-SY" sz="2400" b="1" dirty="0" smtClean="0"/>
              <a:t> التي ليس لها بالون </a:t>
            </a:r>
            <a:r>
              <a:rPr lang="ar-SY" sz="2400" dirty="0" smtClean="0"/>
              <a:t>تستخدم في باقي الحالات لأن بقاء البالون منفوخا لفترة طويلة قد يسبب أذية </a:t>
            </a:r>
            <a:r>
              <a:rPr lang="ar-SY" sz="2400" dirty="0" err="1" smtClean="0"/>
              <a:t>لظهارة</a:t>
            </a:r>
            <a:r>
              <a:rPr lang="ar-SY" sz="2400" dirty="0" smtClean="0"/>
              <a:t> </a:t>
            </a:r>
            <a:r>
              <a:rPr lang="ar-SY" sz="2400" dirty="0" err="1" smtClean="0"/>
              <a:t>الرغامى</a:t>
            </a:r>
            <a:r>
              <a:rPr lang="ar-SY" sz="2400" dirty="0" smtClean="0"/>
              <a:t> وبالتالي تضيقها </a:t>
            </a:r>
          </a:p>
          <a:p>
            <a:pPr>
              <a:buFontTx/>
              <a:buChar char="-"/>
            </a:pPr>
            <a:r>
              <a:rPr lang="ar-SY" sz="2400" b="1" dirty="0" err="1" smtClean="0"/>
              <a:t>القنيات</a:t>
            </a:r>
            <a:r>
              <a:rPr lang="ar-SY" sz="2400" b="1" dirty="0" smtClean="0"/>
              <a:t> المثقبة: </a:t>
            </a:r>
            <a:r>
              <a:rPr lang="ar-SY" sz="2400" dirty="0" smtClean="0"/>
              <a:t>تستخدم خاصة في شلل الحنجرة ثنائي الجانب حيث تسمح للمريض بأخذ الشهيق من </a:t>
            </a:r>
            <a:r>
              <a:rPr lang="ar-SY" sz="2400" dirty="0" err="1" smtClean="0"/>
              <a:t>القنية</a:t>
            </a:r>
            <a:r>
              <a:rPr lang="ar-SY" sz="2400" dirty="0" smtClean="0"/>
              <a:t> أما الزفير فيخرج عن طريق الحنجرة وهذا الأنبوب يعتبر حل مثاليا حيث يحافظ على وظيفة الحنجرة </a:t>
            </a:r>
            <a:r>
              <a:rPr lang="ar-SY" sz="2400" dirty="0" err="1" smtClean="0"/>
              <a:t>التصويتية</a:t>
            </a:r>
            <a:r>
              <a:rPr lang="ar-SY" sz="2400" dirty="0" smtClean="0"/>
              <a:t> و التنفسية </a:t>
            </a:r>
          </a:p>
          <a:p>
            <a:pPr>
              <a:buFontTx/>
              <a:buChar char="-"/>
            </a:pPr>
            <a:r>
              <a:rPr lang="ar-SY" sz="2400" b="1" dirty="0" err="1" smtClean="0"/>
              <a:t>قنيات</a:t>
            </a:r>
            <a:r>
              <a:rPr lang="ar-SY" sz="2400" b="1" dirty="0" smtClean="0"/>
              <a:t> الأطفال تكون أقصر </a:t>
            </a:r>
            <a:r>
              <a:rPr lang="ar-SY" sz="2400" b="1" dirty="0" err="1" smtClean="0"/>
              <a:t>و</a:t>
            </a:r>
            <a:r>
              <a:rPr lang="ar-SY" sz="2400" b="1" dirty="0" smtClean="0"/>
              <a:t> أنعم من </a:t>
            </a:r>
            <a:r>
              <a:rPr lang="ar-SY" sz="2400" b="1" dirty="0" err="1" smtClean="0"/>
              <a:t>القنيات</a:t>
            </a:r>
            <a:r>
              <a:rPr lang="ar-SY" sz="2400" b="1" dirty="0" smtClean="0"/>
              <a:t> المستخدمة عند البالغين وتكون أيضا ذات انحناء </a:t>
            </a:r>
            <a:r>
              <a:rPr lang="ar-SY" sz="2400" b="1" dirty="0" err="1" smtClean="0"/>
              <a:t>و</a:t>
            </a:r>
            <a:r>
              <a:rPr lang="ar-SY" sz="2400" b="1" dirty="0" smtClean="0"/>
              <a:t> مكان لتثبيت الشريط ملائم لعمق الوليد </a:t>
            </a:r>
            <a:r>
              <a:rPr lang="ar-SY" sz="2400" b="1" dirty="0" err="1" smtClean="0"/>
              <a:t>و</a:t>
            </a:r>
            <a:r>
              <a:rPr lang="ar-SY" sz="2400" b="1" dirty="0" smtClean="0"/>
              <a:t> </a:t>
            </a:r>
            <a:r>
              <a:rPr lang="ar-SY" sz="2400" b="1" dirty="0" err="1" smtClean="0"/>
              <a:t>رغامته</a:t>
            </a:r>
            <a:endParaRPr lang="ar-SY" sz="2400" b="1" dirty="0" smtClean="0"/>
          </a:p>
          <a:p>
            <a:pPr>
              <a:buFontTx/>
              <a:buChar char="-"/>
            </a:pPr>
            <a:endParaRPr lang="ar-SY" sz="2400" dirty="0" smtClean="0"/>
          </a:p>
          <a:p>
            <a:pPr>
              <a:buNone/>
            </a:pPr>
            <a:endParaRPr lang="ar-SY" sz="24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err="1" smtClean="0"/>
              <a:t>القنيات</a:t>
            </a:r>
            <a:r>
              <a:rPr lang="ar-SY" dirty="0" smtClean="0"/>
              <a:t> </a:t>
            </a:r>
            <a:r>
              <a:rPr lang="ar-SY" dirty="0" err="1" smtClean="0"/>
              <a:t>الرغامية</a:t>
            </a:r>
            <a:endParaRPr lang="ar-SY" dirty="0"/>
          </a:p>
        </p:txBody>
      </p:sp>
      <p:pic>
        <p:nvPicPr>
          <p:cNvPr id="6" name="عنصر نائب للمحتوى 5" descr="tube7.jpg"/>
          <p:cNvPicPr>
            <a:picLocks noGrp="1" noChangeAspect="1"/>
          </p:cNvPicPr>
          <p:nvPr>
            <p:ph idx="1"/>
          </p:nvPr>
        </p:nvPicPr>
        <p:blipFill>
          <a:blip r:embed="rId2"/>
          <a:stretch>
            <a:fillRect/>
          </a:stretch>
        </p:blipFill>
        <p:spPr>
          <a:xfrm>
            <a:off x="0" y="4058790"/>
            <a:ext cx="4929190" cy="2799210"/>
          </a:xfrm>
        </p:spPr>
      </p:pic>
      <p:pic>
        <p:nvPicPr>
          <p:cNvPr id="7" name="صورة 6" descr="220px-Tracheostomy_tube.jpg"/>
          <p:cNvPicPr>
            <a:picLocks noChangeAspect="1"/>
          </p:cNvPicPr>
          <p:nvPr/>
        </p:nvPicPr>
        <p:blipFill>
          <a:blip r:embed="rId3"/>
          <a:stretch>
            <a:fillRect/>
          </a:stretch>
        </p:blipFill>
        <p:spPr>
          <a:xfrm>
            <a:off x="571473" y="1142984"/>
            <a:ext cx="3643337" cy="2717498"/>
          </a:xfrm>
          <a:prstGeom prst="rect">
            <a:avLst/>
          </a:prstGeom>
        </p:spPr>
      </p:pic>
      <p:pic>
        <p:nvPicPr>
          <p:cNvPr id="8" name="صورة 7" descr="028RotaTrachTracheostomy_A.jpg"/>
          <p:cNvPicPr>
            <a:picLocks noChangeAspect="1"/>
          </p:cNvPicPr>
          <p:nvPr/>
        </p:nvPicPr>
        <p:blipFill>
          <a:blip r:embed="rId4"/>
          <a:stretch>
            <a:fillRect/>
          </a:stretch>
        </p:blipFill>
        <p:spPr>
          <a:xfrm>
            <a:off x="4571988" y="3809992"/>
            <a:ext cx="4572012" cy="3048008"/>
          </a:xfrm>
          <a:prstGeom prst="rect">
            <a:avLst/>
          </a:prstGeom>
        </p:spPr>
      </p:pic>
      <p:pic>
        <p:nvPicPr>
          <p:cNvPr id="9" name="صورة 8" descr="BAK240CA_PRI01.JPG"/>
          <p:cNvPicPr>
            <a:picLocks noChangeAspect="1"/>
          </p:cNvPicPr>
          <p:nvPr/>
        </p:nvPicPr>
        <p:blipFill>
          <a:blip r:embed="rId5"/>
          <a:stretch>
            <a:fillRect/>
          </a:stretch>
        </p:blipFill>
        <p:spPr>
          <a:xfrm>
            <a:off x="4500562" y="1285860"/>
            <a:ext cx="4429156" cy="250033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t>العناية </a:t>
            </a:r>
            <a:r>
              <a:rPr lang="ar-SY" dirty="0" err="1" smtClean="0"/>
              <a:t>بالخزع</a:t>
            </a:r>
            <a:r>
              <a:rPr lang="ar-SY" dirty="0" smtClean="0"/>
              <a:t> </a:t>
            </a:r>
            <a:r>
              <a:rPr lang="ar-SY" dirty="0" err="1" smtClean="0"/>
              <a:t>الرغامي</a:t>
            </a:r>
            <a:r>
              <a:rPr lang="ar-SY" dirty="0" smtClean="0"/>
              <a:t> </a:t>
            </a:r>
            <a:endParaRPr lang="ar-SY" dirty="0"/>
          </a:p>
        </p:txBody>
      </p:sp>
      <p:sp>
        <p:nvSpPr>
          <p:cNvPr id="3" name="عنصر نائب للمحتوى 2"/>
          <p:cNvSpPr>
            <a:spLocks noGrp="1"/>
          </p:cNvSpPr>
          <p:nvPr>
            <p:ph idx="1"/>
          </p:nvPr>
        </p:nvSpPr>
        <p:spPr>
          <a:xfrm>
            <a:off x="457200" y="1214422"/>
            <a:ext cx="8229600" cy="5357850"/>
          </a:xfrm>
        </p:spPr>
        <p:txBody>
          <a:bodyPr>
            <a:normAutofit fontScale="85000" lnSpcReduction="20000"/>
          </a:bodyPr>
          <a:lstStyle/>
          <a:p>
            <a:pPr>
              <a:buNone/>
            </a:pPr>
            <a:r>
              <a:rPr lang="ar-SY" sz="2400" b="1" dirty="0" err="1" smtClean="0"/>
              <a:t>المحافظه</a:t>
            </a:r>
            <a:r>
              <a:rPr lang="ar-SY" sz="2400" b="1" dirty="0" smtClean="0"/>
              <a:t> على طريق هوائي</a:t>
            </a:r>
          </a:p>
          <a:p>
            <a:pPr>
              <a:buNone/>
            </a:pPr>
            <a:r>
              <a:rPr lang="ar-SY" sz="2400" dirty="0" err="1" smtClean="0"/>
              <a:t>خاصه</a:t>
            </a:r>
            <a:r>
              <a:rPr lang="ar-SY" sz="2400" dirty="0" smtClean="0"/>
              <a:t> في 24ساعه </a:t>
            </a:r>
            <a:r>
              <a:rPr lang="ar-SY" sz="2400" dirty="0" err="1" smtClean="0"/>
              <a:t>الاوائل</a:t>
            </a:r>
            <a:r>
              <a:rPr lang="ar-SY" sz="2400" dirty="0" smtClean="0"/>
              <a:t> </a:t>
            </a:r>
            <a:r>
              <a:rPr lang="ar-SY" sz="2400" dirty="0" err="1" smtClean="0"/>
              <a:t>للخزع</a:t>
            </a:r>
            <a:r>
              <a:rPr lang="ar-SY" sz="2400" dirty="0" smtClean="0"/>
              <a:t> لتجنب حدوث توقف الهواء الفجائي بسبب تحرك الأنبوب أو الانسداد بالمخاط لذلك نقوم بخياطة الأنبوب </a:t>
            </a:r>
            <a:r>
              <a:rPr lang="ar-SY" sz="2400" dirty="0" err="1" smtClean="0"/>
              <a:t>الرغامي</a:t>
            </a:r>
            <a:r>
              <a:rPr lang="ar-SY" sz="2400" dirty="0" smtClean="0"/>
              <a:t> </a:t>
            </a:r>
            <a:r>
              <a:rPr lang="ar-SY" sz="2400" dirty="0" err="1" smtClean="0"/>
              <a:t>الى</a:t>
            </a:r>
            <a:r>
              <a:rPr lang="ar-SY" sz="2400" dirty="0" smtClean="0"/>
              <a:t> جلد العنق </a:t>
            </a:r>
            <a:r>
              <a:rPr lang="ar-SY" sz="2400" dirty="0" err="1" smtClean="0"/>
              <a:t>و</a:t>
            </a:r>
            <a:r>
              <a:rPr lang="ar-SY" sz="2400" dirty="0" smtClean="0"/>
              <a:t> نقوم بالتنظيف الدائم له ولا ننزع الأنبوب </a:t>
            </a:r>
            <a:r>
              <a:rPr lang="ar-SY" sz="2400" dirty="0" err="1" smtClean="0"/>
              <a:t>الرغامي</a:t>
            </a:r>
            <a:r>
              <a:rPr lang="ar-SY" sz="2400" dirty="0" smtClean="0"/>
              <a:t> قبل 48 ساعة </a:t>
            </a:r>
          </a:p>
          <a:p>
            <a:pPr>
              <a:buNone/>
            </a:pPr>
            <a:r>
              <a:rPr lang="ar-SY" sz="2400" b="1" dirty="0" smtClean="0"/>
              <a:t>تغيير الأنبوب </a:t>
            </a:r>
            <a:r>
              <a:rPr lang="ar-SY" sz="2400" b="1" dirty="0" err="1" smtClean="0"/>
              <a:t>الرغامي</a:t>
            </a:r>
            <a:r>
              <a:rPr lang="ar-SY" sz="2400" b="1" dirty="0" smtClean="0"/>
              <a:t> كل 7 أيام : </a:t>
            </a:r>
            <a:r>
              <a:rPr lang="ar-SY" sz="2400" dirty="0" smtClean="0"/>
              <a:t>لتجنب حدوث </a:t>
            </a:r>
            <a:r>
              <a:rPr lang="ar-SY" sz="2400" dirty="0" err="1" smtClean="0"/>
              <a:t>الحبيبومات</a:t>
            </a:r>
            <a:r>
              <a:rPr lang="ar-SY" sz="2400" dirty="0" smtClean="0"/>
              <a:t> عند فوهة </a:t>
            </a:r>
            <a:r>
              <a:rPr lang="ar-SY" sz="2400" dirty="0" err="1" smtClean="0"/>
              <a:t>الخزع</a:t>
            </a:r>
            <a:r>
              <a:rPr lang="ar-SY" sz="2400" dirty="0" smtClean="0"/>
              <a:t> </a:t>
            </a:r>
          </a:p>
          <a:p>
            <a:pPr>
              <a:buNone/>
            </a:pPr>
            <a:r>
              <a:rPr lang="ar-SY" sz="2400" b="1" dirty="0" smtClean="0"/>
              <a:t>ترطيب الهواء </a:t>
            </a:r>
            <a:r>
              <a:rPr lang="ar-SY" sz="2400" b="1" dirty="0" err="1" smtClean="0"/>
              <a:t>و</a:t>
            </a:r>
            <a:r>
              <a:rPr lang="ar-SY" sz="2400" b="1" dirty="0" smtClean="0"/>
              <a:t> تجنب تشكل قشور </a:t>
            </a:r>
            <a:r>
              <a:rPr lang="ar-SY" sz="2400" b="1" dirty="0" err="1" smtClean="0"/>
              <a:t>و</a:t>
            </a:r>
            <a:r>
              <a:rPr lang="ar-SY" sz="2400" b="1" dirty="0" smtClean="0"/>
              <a:t> سدادات مخاطية :</a:t>
            </a:r>
          </a:p>
          <a:p>
            <a:pPr>
              <a:buNone/>
            </a:pPr>
            <a:r>
              <a:rPr lang="ar-SY" sz="2400" dirty="0" smtClean="0"/>
              <a:t>عن طريق </a:t>
            </a:r>
            <a:r>
              <a:rPr lang="ar-SY" sz="2400" dirty="0" err="1" smtClean="0"/>
              <a:t>اعطاء</a:t>
            </a:r>
            <a:r>
              <a:rPr lang="ar-SY" sz="2400" dirty="0" smtClean="0"/>
              <a:t> </a:t>
            </a:r>
            <a:r>
              <a:rPr lang="ar-SY" sz="2400" dirty="0" err="1" smtClean="0"/>
              <a:t>المقشعات</a:t>
            </a:r>
            <a:r>
              <a:rPr lang="ar-SY" sz="2400" dirty="0" smtClean="0"/>
              <a:t> و </a:t>
            </a:r>
            <a:r>
              <a:rPr lang="ar-SY" sz="2400" dirty="0" err="1" smtClean="0"/>
              <a:t>الغسولات</a:t>
            </a:r>
            <a:r>
              <a:rPr lang="ar-SY" sz="2400" dirty="0" smtClean="0"/>
              <a:t> القصبية حسب الحاجة بانتظام</a:t>
            </a:r>
          </a:p>
          <a:p>
            <a:pPr>
              <a:buNone/>
            </a:pPr>
            <a:r>
              <a:rPr lang="ar-SY" sz="2400" b="1" dirty="0" smtClean="0"/>
              <a:t>التنظيف الرئوي المتكرر </a:t>
            </a:r>
            <a:r>
              <a:rPr lang="ar-SY" sz="2400" dirty="0" smtClean="0"/>
              <a:t>: عن طريق السحب الدائم </a:t>
            </a:r>
            <a:r>
              <a:rPr lang="ar-SY" sz="2400" dirty="0" err="1" smtClean="0"/>
              <a:t>للمفرزات</a:t>
            </a:r>
            <a:r>
              <a:rPr lang="ar-SY" sz="2400" dirty="0" smtClean="0"/>
              <a:t> القصبية </a:t>
            </a:r>
            <a:r>
              <a:rPr lang="ar-SY" sz="2400" dirty="0" err="1" smtClean="0"/>
              <a:t>و</a:t>
            </a:r>
            <a:r>
              <a:rPr lang="ar-SY" sz="2400" dirty="0" smtClean="0"/>
              <a:t> خاصة في الأيام القليلة </a:t>
            </a:r>
            <a:r>
              <a:rPr lang="ar-SY" sz="2400" dirty="0" err="1" smtClean="0"/>
              <a:t>الاولى</a:t>
            </a:r>
            <a:r>
              <a:rPr lang="ar-SY" sz="2400" dirty="0" smtClean="0"/>
              <a:t> </a:t>
            </a:r>
          </a:p>
          <a:p>
            <a:pPr>
              <a:buNone/>
            </a:pPr>
            <a:r>
              <a:rPr lang="ar-SY" sz="2400" b="1" dirty="0" smtClean="0"/>
              <a:t>العناية بالجلد عند فوهة </a:t>
            </a:r>
            <a:r>
              <a:rPr lang="ar-SY" sz="2400" b="1" dirty="0" err="1" smtClean="0"/>
              <a:t>الخزع</a:t>
            </a:r>
            <a:r>
              <a:rPr lang="ar-SY" sz="2400" b="1" dirty="0" smtClean="0"/>
              <a:t>:</a:t>
            </a:r>
          </a:p>
          <a:p>
            <a:pPr>
              <a:buNone/>
            </a:pPr>
            <a:r>
              <a:rPr lang="ar-SY" sz="2400" b="1" dirty="0" smtClean="0"/>
              <a:t>في حال كان الأنبوب بالون يتوجب أن يكون ضغطه أخفض من الضغط الشعري ( أقل من 25 سم ماء ) </a:t>
            </a:r>
          </a:p>
          <a:p>
            <a:pPr>
              <a:buNone/>
            </a:pPr>
            <a:r>
              <a:rPr lang="ar-SY" sz="2400" b="1" dirty="0" smtClean="0"/>
              <a:t>تنظيف </a:t>
            </a:r>
            <a:r>
              <a:rPr lang="ar-SY" sz="2400" b="1" dirty="0" err="1" smtClean="0"/>
              <a:t>القنية</a:t>
            </a:r>
            <a:endParaRPr lang="ar-SY" sz="2400" b="1" dirty="0" smtClean="0"/>
          </a:p>
          <a:p>
            <a:pPr>
              <a:buNone/>
            </a:pPr>
            <a:r>
              <a:rPr lang="ar-SY" sz="2400" b="1" dirty="0" smtClean="0"/>
              <a:t>سحب </a:t>
            </a:r>
            <a:r>
              <a:rPr lang="ar-SY" sz="2400" b="1" dirty="0" err="1" smtClean="0"/>
              <a:t>القنية</a:t>
            </a:r>
            <a:r>
              <a:rPr lang="ar-SY" sz="2400" b="1" dirty="0" smtClean="0"/>
              <a:t> : </a:t>
            </a:r>
            <a:r>
              <a:rPr lang="ar-SY" sz="2400" dirty="0" smtClean="0"/>
              <a:t>تسحب عند زوال أسباب الانسداد التنفسي </a:t>
            </a:r>
            <a:r>
              <a:rPr lang="ar-SY" sz="2400" dirty="0" err="1" smtClean="0"/>
              <a:t>و</a:t>
            </a:r>
            <a:r>
              <a:rPr lang="ar-SY" sz="2400" dirty="0" smtClean="0"/>
              <a:t> عودة التنفس </a:t>
            </a:r>
            <a:r>
              <a:rPr lang="ar-SY" sz="2400" dirty="0" err="1" smtClean="0"/>
              <a:t>الى</a:t>
            </a:r>
            <a:r>
              <a:rPr lang="ar-SY" sz="2400" dirty="0" smtClean="0"/>
              <a:t> طبيعته بعد سد </a:t>
            </a:r>
            <a:r>
              <a:rPr lang="ar-SY" sz="2400" dirty="0" err="1" smtClean="0"/>
              <a:t>القنية</a:t>
            </a:r>
            <a:r>
              <a:rPr lang="ar-SY" sz="2400" dirty="0" smtClean="0"/>
              <a:t> سد تام </a:t>
            </a:r>
          </a:p>
          <a:p>
            <a:pPr>
              <a:buNone/>
            </a:pPr>
            <a:r>
              <a:rPr lang="ar-SY" sz="2400" dirty="0" smtClean="0"/>
              <a:t>- </a:t>
            </a:r>
            <a:r>
              <a:rPr lang="ar-SY" sz="2400" dirty="0" err="1" smtClean="0"/>
              <a:t>ان</a:t>
            </a:r>
            <a:r>
              <a:rPr lang="ar-SY" sz="2400" dirty="0" smtClean="0"/>
              <a:t> الصعوبة في </a:t>
            </a:r>
            <a:r>
              <a:rPr lang="ar-SY" sz="2400" dirty="0" err="1" smtClean="0"/>
              <a:t>ازالتها</a:t>
            </a:r>
            <a:r>
              <a:rPr lang="ar-SY" sz="2400" dirty="0" smtClean="0"/>
              <a:t> عند الأطفال تكون بسبب اعتيادهم عليها رغم زوال أسباب الانسداد الحقيقية لذلك يتطلب سد </a:t>
            </a:r>
            <a:r>
              <a:rPr lang="ar-SY" sz="2400" dirty="0" err="1" smtClean="0"/>
              <a:t>القنية</a:t>
            </a:r>
            <a:r>
              <a:rPr lang="ar-SY" sz="2400" dirty="0" smtClean="0"/>
              <a:t> سد جزئي </a:t>
            </a:r>
            <a:r>
              <a:rPr lang="ar-SY" sz="2400" dirty="0" err="1" smtClean="0"/>
              <a:t>و</a:t>
            </a:r>
            <a:r>
              <a:rPr lang="ar-SY" sz="2400" dirty="0" smtClean="0"/>
              <a:t> تدريجي حتى تسد سد كامل </a:t>
            </a:r>
            <a:r>
              <a:rPr lang="ar-SY" sz="2400" dirty="0" err="1" smtClean="0"/>
              <a:t>و</a:t>
            </a:r>
            <a:r>
              <a:rPr lang="ar-SY" sz="2400" dirty="0" smtClean="0"/>
              <a:t> التأكد من عودة التنفس </a:t>
            </a:r>
            <a:r>
              <a:rPr lang="ar-SY" sz="2400" dirty="0" err="1" smtClean="0"/>
              <a:t>الى</a:t>
            </a:r>
            <a:r>
              <a:rPr lang="ar-SY" sz="2400" dirty="0" smtClean="0"/>
              <a:t> طبيعته قبل سحبها نهائيا </a:t>
            </a:r>
          </a:p>
          <a:p>
            <a:pPr>
              <a:buNone/>
            </a:pPr>
            <a:endParaRPr lang="ar-SY" sz="2400"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39784"/>
          </a:xfrm>
        </p:spPr>
        <p:txBody>
          <a:bodyPr/>
          <a:lstStyle/>
          <a:p>
            <a:r>
              <a:rPr lang="ar-SY" dirty="0" err="1" smtClean="0"/>
              <a:t>اختلاطات</a:t>
            </a:r>
            <a:r>
              <a:rPr lang="ar-SY" dirty="0" smtClean="0"/>
              <a:t> </a:t>
            </a:r>
            <a:r>
              <a:rPr lang="ar-SY" dirty="0" err="1" smtClean="0"/>
              <a:t>خزع</a:t>
            </a:r>
            <a:r>
              <a:rPr lang="ar-SY" dirty="0" smtClean="0"/>
              <a:t> </a:t>
            </a:r>
            <a:r>
              <a:rPr lang="ar-SY" dirty="0" err="1" smtClean="0"/>
              <a:t>الرغامى</a:t>
            </a:r>
            <a:r>
              <a:rPr lang="ar-SY" dirty="0" smtClean="0"/>
              <a:t> </a:t>
            </a:r>
            <a:endParaRPr lang="ar-SY" dirty="0"/>
          </a:p>
        </p:txBody>
      </p:sp>
      <p:sp>
        <p:nvSpPr>
          <p:cNvPr id="3" name="عنصر نائب للمحتوى 2"/>
          <p:cNvSpPr>
            <a:spLocks noGrp="1"/>
          </p:cNvSpPr>
          <p:nvPr>
            <p:ph idx="1"/>
          </p:nvPr>
        </p:nvSpPr>
        <p:spPr>
          <a:xfrm>
            <a:off x="457200" y="1142984"/>
            <a:ext cx="8229600" cy="5500726"/>
          </a:xfrm>
        </p:spPr>
        <p:txBody>
          <a:bodyPr>
            <a:normAutofit fontScale="62500" lnSpcReduction="20000"/>
          </a:bodyPr>
          <a:lstStyle/>
          <a:p>
            <a:pPr>
              <a:buNone/>
            </a:pPr>
            <a:r>
              <a:rPr lang="ar-SY" sz="2400" b="1" u="sng" dirty="0" smtClean="0"/>
              <a:t>المباشرة :</a:t>
            </a:r>
          </a:p>
          <a:p>
            <a:pPr>
              <a:buNone/>
            </a:pPr>
            <a:r>
              <a:rPr lang="ar-SY" sz="2400" dirty="0" smtClean="0"/>
              <a:t>-توقف التنفس </a:t>
            </a:r>
            <a:r>
              <a:rPr lang="ar-SY" sz="2400" dirty="0" err="1" smtClean="0"/>
              <a:t>و</a:t>
            </a:r>
            <a:r>
              <a:rPr lang="ar-SY" sz="2400" dirty="0" smtClean="0"/>
              <a:t> استنشاق </a:t>
            </a:r>
            <a:r>
              <a:rPr lang="ar-SY" sz="2400" dirty="0" err="1" smtClean="0"/>
              <a:t>المفرزات</a:t>
            </a:r>
            <a:r>
              <a:rPr lang="ar-SY" sz="2400" dirty="0" smtClean="0"/>
              <a:t> </a:t>
            </a:r>
          </a:p>
          <a:p>
            <a:pPr>
              <a:buNone/>
            </a:pPr>
            <a:r>
              <a:rPr lang="ar-SY" sz="2400" dirty="0" smtClean="0"/>
              <a:t>-النزف </a:t>
            </a:r>
          </a:p>
          <a:p>
            <a:pPr>
              <a:buNone/>
            </a:pPr>
            <a:r>
              <a:rPr lang="ar-SY" sz="2400" dirty="0" smtClean="0"/>
              <a:t>-</a:t>
            </a:r>
            <a:r>
              <a:rPr lang="ar-SY" sz="2400" dirty="0" err="1" smtClean="0"/>
              <a:t>انخماص</a:t>
            </a:r>
            <a:r>
              <a:rPr lang="ar-SY" sz="2400" dirty="0" smtClean="0"/>
              <a:t> الرئة </a:t>
            </a:r>
            <a:r>
              <a:rPr lang="ar-SY" sz="2400" dirty="0" err="1" smtClean="0"/>
              <a:t>و</a:t>
            </a:r>
            <a:r>
              <a:rPr lang="ar-SY" sz="2400" dirty="0" smtClean="0"/>
              <a:t> </a:t>
            </a:r>
            <a:r>
              <a:rPr lang="ar-SY" sz="2400" dirty="0" err="1" smtClean="0"/>
              <a:t>امكانية</a:t>
            </a:r>
            <a:r>
              <a:rPr lang="ar-SY" sz="2400" dirty="0" smtClean="0"/>
              <a:t> حدوث الريح الصدرية عند الأطفال بسبب ارتفاع قمة الرئة لديهم</a:t>
            </a:r>
          </a:p>
          <a:p>
            <a:pPr>
              <a:buFontTx/>
              <a:buChar char="-"/>
            </a:pPr>
            <a:r>
              <a:rPr lang="ar-SY" sz="2400" dirty="0" smtClean="0"/>
              <a:t>أذية </a:t>
            </a:r>
            <a:r>
              <a:rPr lang="ar-SY" sz="2400" dirty="0" err="1" smtClean="0"/>
              <a:t>البنى</a:t>
            </a:r>
            <a:r>
              <a:rPr lang="ar-SY" sz="2400" dirty="0" smtClean="0"/>
              <a:t> المجاورة </a:t>
            </a:r>
          </a:p>
          <a:p>
            <a:pPr>
              <a:buFontTx/>
              <a:buChar char="-"/>
            </a:pPr>
            <a:r>
              <a:rPr lang="ar-SY" sz="2400" dirty="0" smtClean="0"/>
              <a:t>الصمات </a:t>
            </a:r>
          </a:p>
          <a:p>
            <a:pPr>
              <a:buFontTx/>
              <a:buChar char="-"/>
            </a:pPr>
            <a:r>
              <a:rPr lang="ar-SY" sz="2400" b="1" u="sng" dirty="0" smtClean="0"/>
              <a:t>المتوسطة</a:t>
            </a:r>
            <a:r>
              <a:rPr lang="ar-SY" sz="2400" b="1" u="sng" dirty="0" smtClean="0">
                <a:sym typeface="Wingdings" pitchFamily="2" charset="2"/>
              </a:rPr>
              <a:t>( أيام </a:t>
            </a:r>
            <a:r>
              <a:rPr lang="ar-SY" sz="2400" b="1" u="sng" dirty="0" err="1" smtClean="0">
                <a:sym typeface="Wingdings" pitchFamily="2" charset="2"/>
              </a:rPr>
              <a:t>الى</a:t>
            </a:r>
            <a:r>
              <a:rPr lang="ar-SY" sz="2400" b="1" u="sng" dirty="0" smtClean="0">
                <a:sym typeface="Wingdings" pitchFamily="2" charset="2"/>
              </a:rPr>
              <a:t> عدة أسابيع)</a:t>
            </a:r>
          </a:p>
          <a:p>
            <a:pPr>
              <a:buFontTx/>
              <a:buChar char="-"/>
            </a:pPr>
            <a:r>
              <a:rPr lang="ar-SY" sz="2400" dirty="0" smtClean="0">
                <a:sym typeface="Wingdings" pitchFamily="2" charset="2"/>
              </a:rPr>
              <a:t>انسداد الأنبوب </a:t>
            </a:r>
          </a:p>
          <a:p>
            <a:pPr>
              <a:buFontTx/>
              <a:buChar char="-"/>
            </a:pPr>
            <a:r>
              <a:rPr lang="ar-SY" sz="2400" dirty="0" smtClean="0">
                <a:sym typeface="Wingdings" pitchFamily="2" charset="2"/>
              </a:rPr>
              <a:t>انزياح الأنبوب </a:t>
            </a:r>
          </a:p>
          <a:p>
            <a:pPr>
              <a:buFontTx/>
              <a:buChar char="-"/>
            </a:pPr>
            <a:r>
              <a:rPr lang="ar-SY" sz="2400" dirty="0" smtClean="0">
                <a:sym typeface="Wingdings" pitchFamily="2" charset="2"/>
              </a:rPr>
              <a:t>تنخر رغامي </a:t>
            </a:r>
          </a:p>
          <a:p>
            <a:pPr>
              <a:buFontTx/>
              <a:buChar char="-"/>
            </a:pPr>
            <a:r>
              <a:rPr lang="ar-SY" sz="2400" dirty="0" err="1" smtClean="0">
                <a:sym typeface="Wingdings" pitchFamily="2" charset="2"/>
              </a:rPr>
              <a:t>انتان</a:t>
            </a:r>
            <a:r>
              <a:rPr lang="ar-SY" sz="2400" dirty="0" smtClean="0">
                <a:sym typeface="Wingdings" pitchFamily="2" charset="2"/>
              </a:rPr>
              <a:t> الجروح </a:t>
            </a:r>
          </a:p>
          <a:p>
            <a:pPr>
              <a:buFontTx/>
              <a:buChar char="-"/>
            </a:pPr>
            <a:r>
              <a:rPr lang="ar-SY" sz="2400" dirty="0" smtClean="0">
                <a:sym typeface="Wingdings" pitchFamily="2" charset="2"/>
              </a:rPr>
              <a:t>التهاب </a:t>
            </a:r>
            <a:r>
              <a:rPr lang="ar-SY" sz="2400" dirty="0" err="1" smtClean="0">
                <a:sym typeface="Wingdings" pitchFamily="2" charset="2"/>
              </a:rPr>
              <a:t>الرغامى</a:t>
            </a:r>
            <a:r>
              <a:rPr lang="ar-SY" sz="2400" dirty="0" smtClean="0">
                <a:sym typeface="Wingdings" pitchFamily="2" charset="2"/>
              </a:rPr>
              <a:t> </a:t>
            </a:r>
          </a:p>
          <a:p>
            <a:pPr>
              <a:buFontTx/>
              <a:buChar char="-"/>
            </a:pPr>
            <a:r>
              <a:rPr lang="ar-SY" sz="2400" dirty="0" smtClean="0">
                <a:sym typeface="Wingdings" pitchFamily="2" charset="2"/>
              </a:rPr>
              <a:t>تشكل نسيج حبيبي وحدوث النزف على مستوى فوهة </a:t>
            </a:r>
            <a:r>
              <a:rPr lang="ar-SY" sz="2400" dirty="0" err="1" smtClean="0">
                <a:sym typeface="Wingdings" pitchFamily="2" charset="2"/>
              </a:rPr>
              <a:t>الخزع</a:t>
            </a:r>
            <a:r>
              <a:rPr lang="ar-SY" sz="2400" dirty="0" smtClean="0">
                <a:sym typeface="Wingdings" pitchFamily="2" charset="2"/>
              </a:rPr>
              <a:t> </a:t>
            </a:r>
          </a:p>
          <a:p>
            <a:pPr>
              <a:buFontTx/>
              <a:buChar char="-"/>
            </a:pPr>
            <a:r>
              <a:rPr lang="ar-SY" sz="2400" dirty="0" smtClean="0">
                <a:sym typeface="Wingdings" pitchFamily="2" charset="2"/>
              </a:rPr>
              <a:t>عسرة بلع </a:t>
            </a:r>
            <a:r>
              <a:rPr lang="ar-SY" sz="2400" dirty="0" err="1" smtClean="0">
                <a:sym typeface="Wingdings" pitchFamily="2" charset="2"/>
              </a:rPr>
              <a:t>و</a:t>
            </a:r>
            <a:r>
              <a:rPr lang="ar-SY" sz="2400" dirty="0" smtClean="0">
                <a:sym typeface="Wingdings" pitchFamily="2" charset="2"/>
              </a:rPr>
              <a:t> ألم في البلعوم </a:t>
            </a:r>
          </a:p>
          <a:p>
            <a:pPr>
              <a:buFontTx/>
              <a:buChar char="-"/>
            </a:pPr>
            <a:r>
              <a:rPr lang="ar-SY" sz="2400" b="1" u="sng" dirty="0" smtClean="0">
                <a:sym typeface="Wingdings" pitchFamily="2" charset="2"/>
              </a:rPr>
              <a:t>المتأخرة:</a:t>
            </a:r>
          </a:p>
          <a:p>
            <a:pPr>
              <a:buFontTx/>
              <a:buChar char="-"/>
            </a:pPr>
            <a:r>
              <a:rPr lang="ar-SY" sz="2400" dirty="0" smtClean="0">
                <a:sym typeface="Wingdings" pitchFamily="2" charset="2"/>
              </a:rPr>
              <a:t>صعوبة التخلي ( الفطام) عن الأنبوب </a:t>
            </a:r>
            <a:r>
              <a:rPr lang="ar-SY" sz="2400" dirty="0" err="1" smtClean="0">
                <a:sym typeface="Wingdings" pitchFamily="2" charset="2"/>
              </a:rPr>
              <a:t>الرغامي</a:t>
            </a:r>
            <a:r>
              <a:rPr lang="ar-SY" sz="2400" dirty="0" smtClean="0">
                <a:sym typeface="Wingdings" pitchFamily="2" charset="2"/>
              </a:rPr>
              <a:t> و خاصة عند الأطفال </a:t>
            </a:r>
          </a:p>
          <a:p>
            <a:pPr>
              <a:buFontTx/>
              <a:buChar char="-"/>
            </a:pPr>
            <a:r>
              <a:rPr lang="ar-SY" sz="2400" dirty="0" smtClean="0"/>
              <a:t>تلين على مستوى </a:t>
            </a:r>
            <a:r>
              <a:rPr lang="ar-SY" sz="2400" dirty="0" err="1" smtClean="0"/>
              <a:t>الرغامى</a:t>
            </a:r>
            <a:r>
              <a:rPr lang="ar-SY" sz="2400" dirty="0" smtClean="0"/>
              <a:t> </a:t>
            </a:r>
          </a:p>
          <a:p>
            <a:pPr>
              <a:buFontTx/>
              <a:buChar char="-"/>
            </a:pPr>
            <a:r>
              <a:rPr lang="ar-SY" sz="2400" dirty="0" err="1" smtClean="0"/>
              <a:t>ناسور</a:t>
            </a:r>
            <a:r>
              <a:rPr lang="ar-SY" sz="2400" dirty="0" smtClean="0"/>
              <a:t> رغامي مريئي </a:t>
            </a:r>
          </a:p>
          <a:p>
            <a:pPr>
              <a:buFontTx/>
              <a:buChar char="-"/>
            </a:pPr>
            <a:r>
              <a:rPr lang="ar-SY" sz="2400" dirty="0" err="1" smtClean="0"/>
              <a:t>ناسور</a:t>
            </a:r>
            <a:r>
              <a:rPr lang="ar-SY" sz="2400" dirty="0" smtClean="0"/>
              <a:t> رغامي جلدي </a:t>
            </a:r>
          </a:p>
          <a:p>
            <a:pPr>
              <a:buFontTx/>
              <a:buChar char="-"/>
            </a:pPr>
            <a:r>
              <a:rPr lang="ar-SY" sz="2400" dirty="0" err="1" smtClean="0"/>
              <a:t>ناسور</a:t>
            </a:r>
            <a:r>
              <a:rPr lang="ar-SY" sz="2400" dirty="0" smtClean="0"/>
              <a:t> شرياني رغامي </a:t>
            </a:r>
          </a:p>
          <a:p>
            <a:pPr>
              <a:buFontTx/>
              <a:buChar char="-"/>
            </a:pPr>
            <a:r>
              <a:rPr lang="ar-SY" sz="2400" dirty="0" smtClean="0"/>
              <a:t>تضيق حنجري رغامي</a:t>
            </a:r>
          </a:p>
          <a:p>
            <a:pPr>
              <a:buFontTx/>
              <a:buChar char="-"/>
            </a:pPr>
            <a:r>
              <a:rPr lang="ar-SY" sz="2400" dirty="0" err="1" smtClean="0"/>
              <a:t>تندبات</a:t>
            </a:r>
            <a:endParaRPr lang="ar-SY" sz="2400" dirty="0" smtClean="0"/>
          </a:p>
          <a:p>
            <a:pPr>
              <a:buFontTx/>
              <a:buChar char="-"/>
            </a:pPr>
            <a:endParaRPr lang="ar-SY" sz="2400" dirty="0" smtClean="0"/>
          </a:p>
          <a:p>
            <a:pPr>
              <a:buFontTx/>
              <a:buChar char="-"/>
            </a:pPr>
            <a:endParaRPr lang="ar-SY"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خزع </a:t>
            </a:r>
            <a:r>
              <a:rPr lang="ar-SA" dirty="0" err="1" smtClean="0"/>
              <a:t>الرغامى</a:t>
            </a:r>
            <a:r>
              <a:rPr lang="ar-SA" dirty="0" smtClean="0"/>
              <a:t> </a:t>
            </a:r>
            <a:endParaRPr lang="ar-SA" dirty="0"/>
          </a:p>
        </p:txBody>
      </p:sp>
      <p:sp>
        <p:nvSpPr>
          <p:cNvPr id="3" name="عنصر نائب للمحتوى 2"/>
          <p:cNvSpPr>
            <a:spLocks noGrp="1"/>
          </p:cNvSpPr>
          <p:nvPr>
            <p:ph idx="1"/>
          </p:nvPr>
        </p:nvSpPr>
        <p:spPr/>
        <p:txBody>
          <a:bodyPr>
            <a:normAutofit fontScale="92500" lnSpcReduction="20000"/>
          </a:bodyPr>
          <a:lstStyle/>
          <a:p>
            <a:pPr marL="0" indent="0">
              <a:buNone/>
            </a:pPr>
            <a:r>
              <a:rPr lang="ar-SA" sz="2400" b="1" i="1" u="sng" dirty="0" smtClean="0"/>
              <a:t>خزع </a:t>
            </a:r>
            <a:r>
              <a:rPr lang="ar-SA" sz="2400" b="1" i="1" u="sng" dirty="0" err="1" smtClean="0"/>
              <a:t>الرغامى</a:t>
            </a:r>
            <a:r>
              <a:rPr lang="ar-SA" sz="2400" b="1" i="1" u="sng" dirty="0" smtClean="0"/>
              <a:t> عند الأطفال:</a:t>
            </a:r>
          </a:p>
          <a:p>
            <a:pPr marL="0" indent="0">
              <a:buNone/>
            </a:pPr>
            <a:r>
              <a:rPr lang="ar-SA" sz="2400" dirty="0" smtClean="0"/>
              <a:t>يفضل التنبيب لفترة طويلة على الخزع عند الأطفال حديثي الولادة (حتى 6 شهور)</a:t>
            </a:r>
          </a:p>
          <a:p>
            <a:pPr marL="0" indent="0">
              <a:buNone/>
            </a:pPr>
            <a:r>
              <a:rPr lang="ar-SA" sz="2400" dirty="0" smtClean="0"/>
              <a:t>بشرط وجود العناية الجيدة بالأنبوب </a:t>
            </a:r>
          </a:p>
          <a:p>
            <a:pPr>
              <a:buFontTx/>
              <a:buChar char="-"/>
            </a:pPr>
            <a:r>
              <a:rPr lang="ar-SA" sz="2400" dirty="0" smtClean="0"/>
              <a:t>ويعود ذلك إلى خطر الإصابة بالتضيق في منطقة تحت المزمار بالإضافة إلى صغر </a:t>
            </a:r>
            <a:r>
              <a:rPr lang="ar-SA" sz="2400" dirty="0" err="1" smtClean="0"/>
              <a:t>الرغامى</a:t>
            </a:r>
            <a:r>
              <a:rPr lang="ar-SA" sz="2400" dirty="0" smtClean="0"/>
              <a:t> لديهم وعدم ثباتها </a:t>
            </a:r>
          </a:p>
          <a:p>
            <a:pPr>
              <a:buFontTx/>
              <a:buChar char="-"/>
            </a:pPr>
            <a:r>
              <a:rPr lang="ar-SA" sz="2400" dirty="0" smtClean="0"/>
              <a:t>عند اللجوء إلى الخزع الرغامي عند الأطفال يجب أن يرفق بالتنبيب بسبب إمكانية تحرك </a:t>
            </a:r>
            <a:r>
              <a:rPr lang="ar-SA" sz="2400" dirty="0" err="1" smtClean="0"/>
              <a:t>الرغامى</a:t>
            </a:r>
            <a:r>
              <a:rPr lang="ar-SA" sz="2400" dirty="0" smtClean="0"/>
              <a:t> وصعوبة تثبيتها وتحديدها حيث يقوم الأنبوب الرغامي بتحديد موقعها بدقة كما يتوجب وجود منظار القصبات الصلب لتأمين القساوة والصلابة </a:t>
            </a:r>
          </a:p>
          <a:p>
            <a:pPr>
              <a:buFontTx/>
              <a:buChar char="-"/>
            </a:pPr>
            <a:r>
              <a:rPr lang="ar-SA" sz="2400" dirty="0" smtClean="0"/>
              <a:t>يجب إجراء التنظير كل 3 أشهر للتحقق من عدم حدوث التضيق </a:t>
            </a:r>
          </a:p>
          <a:p>
            <a:pPr>
              <a:buFontTx/>
              <a:buChar char="-"/>
            </a:pPr>
            <a:r>
              <a:rPr lang="ar-SA" sz="2400" b="1" i="1" dirty="0" smtClean="0"/>
              <a:t>العناية بأنبوب التنبيب الرغامي عند الأطفال:</a:t>
            </a:r>
          </a:p>
          <a:p>
            <a:pPr marL="0" indent="0">
              <a:buNone/>
            </a:pPr>
            <a:r>
              <a:rPr lang="ar-SA" sz="2400" dirty="0" smtClean="0"/>
              <a:t>يجب إدخال الأنبوب من الأنف لا من الفم لتأمين </a:t>
            </a:r>
            <a:r>
              <a:rPr lang="ar-SA" sz="2400" dirty="0" err="1" smtClean="0"/>
              <a:t>ثباتية</a:t>
            </a:r>
            <a:r>
              <a:rPr lang="ar-SA" sz="2400" dirty="0" smtClean="0"/>
              <a:t> أكبر </a:t>
            </a:r>
          </a:p>
          <a:p>
            <a:pPr marL="0" indent="0">
              <a:buNone/>
            </a:pPr>
            <a:r>
              <a:rPr lang="ar-SA" sz="2400" dirty="0" smtClean="0"/>
              <a:t>يجب تغيير الأنبوب من فترة إلى أخرى كي لا يصبح مصدر للإنتان </a:t>
            </a:r>
          </a:p>
          <a:p>
            <a:pPr marL="0" indent="0">
              <a:buNone/>
            </a:pPr>
            <a:r>
              <a:rPr lang="ar-SA" sz="2400" dirty="0" smtClean="0"/>
              <a:t>من المهم قياس وضبط ضغط بالون الأنبوب ولا يتجاوز ضغطه ضغط الأوعية الشعرية في جدار </a:t>
            </a:r>
            <a:r>
              <a:rPr lang="ar-SA" sz="2400" dirty="0" err="1" smtClean="0"/>
              <a:t>الرغامى</a:t>
            </a:r>
            <a:endParaRPr lang="ar-SA" sz="2400" dirty="0" smtClean="0"/>
          </a:p>
        </p:txBody>
      </p:sp>
    </p:spTree>
    <p:extLst>
      <p:ext uri="{BB962C8B-B14F-4D97-AF65-F5344CB8AC3E}">
        <p14:creationId xmlns:p14="http://schemas.microsoft.com/office/powerpoint/2010/main" val="226643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92696" y="1628800"/>
            <a:ext cx="658416" cy="1143000"/>
          </a:xfrm>
        </p:spPr>
        <p:txBody>
          <a:bodyPr/>
          <a:lstStyle/>
          <a:p>
            <a:endParaRPr lang="ar-SA" dirty="0"/>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6" y="1412776"/>
            <a:ext cx="4066388" cy="3422805"/>
          </a:xfr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1" y="1412776"/>
            <a:ext cx="4571772" cy="3377403"/>
          </a:xfrm>
          <a:prstGeom prst="rect">
            <a:avLst/>
          </a:prstGeom>
        </p:spPr>
      </p:pic>
    </p:spTree>
    <p:extLst>
      <p:ext uri="{BB962C8B-B14F-4D97-AF65-F5344CB8AC3E}">
        <p14:creationId xmlns:p14="http://schemas.microsoft.com/office/powerpoint/2010/main" val="41021538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92500" lnSpcReduction="20000"/>
          </a:bodyPr>
          <a:lstStyle/>
          <a:p>
            <a:pPr marL="0" indent="0">
              <a:buNone/>
            </a:pPr>
            <a:r>
              <a:rPr lang="ar-SA" sz="2400" b="1" i="1" u="sng" dirty="0" err="1" smtClean="0"/>
              <a:t>استطبابات</a:t>
            </a:r>
            <a:r>
              <a:rPr lang="ar-SA" sz="2400" b="1" i="1" u="sng" dirty="0" smtClean="0"/>
              <a:t> خزع </a:t>
            </a:r>
            <a:r>
              <a:rPr lang="ar-SA" sz="2400" b="1" i="1" u="sng" dirty="0" err="1" smtClean="0"/>
              <a:t>الرغامى</a:t>
            </a:r>
            <a:r>
              <a:rPr lang="ar-SA" sz="2400" b="1" i="1" u="sng" dirty="0" smtClean="0"/>
              <a:t> عند الأطفال :</a:t>
            </a:r>
          </a:p>
          <a:p>
            <a:pPr marL="0" indent="0">
              <a:buNone/>
            </a:pPr>
            <a:r>
              <a:rPr lang="ar-SA" sz="2400" u="sng" dirty="0" err="1" smtClean="0"/>
              <a:t>الاستطبابات</a:t>
            </a:r>
            <a:r>
              <a:rPr lang="ar-SA" sz="2400" u="sng" dirty="0" smtClean="0"/>
              <a:t> الموضعية :</a:t>
            </a:r>
          </a:p>
          <a:p>
            <a:pPr marL="0" indent="0">
              <a:buNone/>
            </a:pPr>
            <a:r>
              <a:rPr lang="ar-SA" sz="2400" b="1" dirty="0" err="1" smtClean="0"/>
              <a:t>الحنجرية</a:t>
            </a:r>
            <a:r>
              <a:rPr lang="ar-SA" sz="2400" b="1" dirty="0" smtClean="0"/>
              <a:t>: </a:t>
            </a:r>
            <a:r>
              <a:rPr lang="ar-SA" sz="2400" dirty="0" smtClean="0"/>
              <a:t>تضيق , الاورام الدموية , وجود الأجسام الأجنبية , التهاب لسان المزمار</a:t>
            </a:r>
          </a:p>
          <a:p>
            <a:pPr marL="0" indent="0">
              <a:buNone/>
            </a:pPr>
            <a:r>
              <a:rPr lang="ar-SA" sz="2400" b="1" dirty="0" smtClean="0"/>
              <a:t>فوق </a:t>
            </a:r>
            <a:r>
              <a:rPr lang="ar-SA" sz="2400" b="1" dirty="0" err="1" smtClean="0"/>
              <a:t>الحنجرية:</a:t>
            </a:r>
            <a:r>
              <a:rPr lang="ar-SA" sz="2400" dirty="0" err="1" smtClean="0"/>
              <a:t>ضخامة</a:t>
            </a:r>
            <a:r>
              <a:rPr lang="ar-SA" sz="2400" dirty="0" smtClean="0"/>
              <a:t> اللسان , صغر وتراجع الفك , الأورام العابية , الأورام المسخية العجائبية , قيلة دماغية سحائية </a:t>
            </a:r>
          </a:p>
          <a:p>
            <a:pPr marL="0" indent="0">
              <a:buNone/>
            </a:pPr>
            <a:r>
              <a:rPr lang="ar-SA" sz="2400" b="1" dirty="0" smtClean="0"/>
              <a:t>تحت </a:t>
            </a:r>
            <a:r>
              <a:rPr lang="ar-SA" sz="2400" b="1" dirty="0" err="1" smtClean="0"/>
              <a:t>الحنجرية</a:t>
            </a:r>
            <a:r>
              <a:rPr lang="ar-SA" sz="2400" b="1" dirty="0" smtClean="0"/>
              <a:t>: </a:t>
            </a:r>
            <a:r>
              <a:rPr lang="ar-SA" sz="2400" dirty="0" smtClean="0"/>
              <a:t>تلين </a:t>
            </a:r>
            <a:r>
              <a:rPr lang="ar-SA" sz="2400" dirty="0" err="1" smtClean="0"/>
              <a:t>الرغامى</a:t>
            </a:r>
            <a:r>
              <a:rPr lang="ar-SA" sz="2400" dirty="0" smtClean="0"/>
              <a:t>, ورم كيسي وعائي لمفاوي , الورم الدموي </a:t>
            </a:r>
          </a:p>
          <a:p>
            <a:pPr marL="0" indent="0">
              <a:buNone/>
            </a:pPr>
            <a:r>
              <a:rPr lang="ar-SA" sz="2400" u="sng" dirty="0" err="1" smtClean="0"/>
              <a:t>الاستطبابات</a:t>
            </a:r>
            <a:r>
              <a:rPr lang="ar-SA" sz="2400" u="sng" dirty="0" smtClean="0"/>
              <a:t> الجهازية:</a:t>
            </a:r>
          </a:p>
          <a:p>
            <a:pPr marL="0" indent="0">
              <a:buNone/>
            </a:pPr>
            <a:r>
              <a:rPr lang="ar-SA" sz="2400" b="1" dirty="0" smtClean="0"/>
              <a:t>التشوهات </a:t>
            </a:r>
            <a:r>
              <a:rPr lang="ar-SA" sz="2400" b="1" dirty="0" err="1" smtClean="0"/>
              <a:t>العصبية:</a:t>
            </a:r>
            <a:r>
              <a:rPr lang="ar-SA" sz="2400" dirty="0" err="1" smtClean="0"/>
              <a:t>متلازمة</a:t>
            </a:r>
            <a:r>
              <a:rPr lang="ar-SA" sz="2400" dirty="0" smtClean="0"/>
              <a:t> أرنولد </a:t>
            </a:r>
            <a:r>
              <a:rPr lang="ar-SA" sz="2400" dirty="0" err="1" smtClean="0"/>
              <a:t>كياري</a:t>
            </a:r>
            <a:r>
              <a:rPr lang="ar-SA" sz="2400" dirty="0" smtClean="0"/>
              <a:t> , اعتلال دماغي ناتج عن عوز الأوكسجين , التهاب سنجابية النخاع والبصلة , ورم ليفي عصبي </a:t>
            </a:r>
          </a:p>
          <a:p>
            <a:pPr marL="0" indent="0">
              <a:buNone/>
            </a:pPr>
            <a:r>
              <a:rPr lang="ar-SA" sz="2400" b="1" dirty="0" smtClean="0"/>
              <a:t>التشوهات </a:t>
            </a:r>
            <a:r>
              <a:rPr lang="ar-SA" sz="2400" b="1" dirty="0" err="1" smtClean="0"/>
              <a:t>القلبية:</a:t>
            </a:r>
            <a:r>
              <a:rPr lang="ar-SA" sz="2400" dirty="0" err="1" smtClean="0"/>
              <a:t>فتحة</a:t>
            </a:r>
            <a:r>
              <a:rPr lang="ar-SA" sz="2400" dirty="0" smtClean="0"/>
              <a:t> بين </a:t>
            </a:r>
            <a:r>
              <a:rPr lang="ar-SA" sz="2400" dirty="0" err="1" smtClean="0"/>
              <a:t>الأذينيتن</a:t>
            </a:r>
            <a:r>
              <a:rPr lang="ar-SA" sz="2400" dirty="0" smtClean="0"/>
              <a:t>, فتحة بين البطينين , رباعي </a:t>
            </a:r>
            <a:r>
              <a:rPr lang="ar-SA" sz="2400" dirty="0" err="1" smtClean="0"/>
              <a:t>فالوت</a:t>
            </a:r>
            <a:r>
              <a:rPr lang="ar-SA" sz="2400" dirty="0" smtClean="0"/>
              <a:t> , اعتلال العضلة القلبية الخلقي </a:t>
            </a:r>
          </a:p>
          <a:p>
            <a:pPr marL="0" indent="0">
              <a:buNone/>
            </a:pPr>
            <a:r>
              <a:rPr lang="ar-SA" sz="2400" dirty="0" smtClean="0"/>
              <a:t>- بالإضافة إلى شلل الأطفال ومتلازمة غيلان باريه </a:t>
            </a:r>
          </a:p>
          <a:p>
            <a:pPr marL="0" indent="0">
              <a:buNone/>
            </a:pPr>
            <a:r>
              <a:rPr lang="ar-SA" sz="2400" dirty="0" smtClean="0"/>
              <a:t> </a:t>
            </a:r>
            <a:endParaRPr lang="ar-SA" sz="2400" dirty="0"/>
          </a:p>
        </p:txBody>
      </p:sp>
    </p:spTree>
    <p:extLst>
      <p:ext uri="{BB962C8B-B14F-4D97-AF65-F5344CB8AC3E}">
        <p14:creationId xmlns:p14="http://schemas.microsoft.com/office/powerpoint/2010/main" val="1428135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t>العقد اللمفاوية</a:t>
            </a:r>
            <a:endParaRPr lang="ar-SY" dirty="0"/>
          </a:p>
        </p:txBody>
      </p:sp>
      <p:sp>
        <p:nvSpPr>
          <p:cNvPr id="3" name="عنصر نائب للمحتوى 2"/>
          <p:cNvSpPr>
            <a:spLocks noGrp="1"/>
          </p:cNvSpPr>
          <p:nvPr>
            <p:ph idx="1"/>
          </p:nvPr>
        </p:nvSpPr>
        <p:spPr/>
        <p:txBody>
          <a:bodyPr>
            <a:normAutofit fontScale="92500" lnSpcReduction="20000"/>
          </a:bodyPr>
          <a:lstStyle/>
          <a:p>
            <a:pPr>
              <a:buNone/>
            </a:pPr>
            <a:r>
              <a:rPr lang="en-US" sz="2400" b="1" dirty="0" smtClean="0"/>
              <a:t>II</a:t>
            </a:r>
            <a:r>
              <a:rPr lang="ar-SY" sz="2400" b="1" dirty="0" smtClean="0"/>
              <a:t>- العقد اللمفاوية للعنق:</a:t>
            </a:r>
          </a:p>
          <a:p>
            <a:pPr>
              <a:buNone/>
            </a:pPr>
            <a:r>
              <a:rPr lang="ar-SY" sz="2400" dirty="0" smtClean="0"/>
              <a:t>1- </a:t>
            </a:r>
            <a:r>
              <a:rPr lang="ar-SY" sz="2400" dirty="0" err="1" smtClean="0"/>
              <a:t>الرقبية</a:t>
            </a:r>
            <a:r>
              <a:rPr lang="ar-SY" sz="2400" dirty="0" smtClean="0"/>
              <a:t> السطحية </a:t>
            </a:r>
          </a:p>
          <a:p>
            <a:pPr>
              <a:buNone/>
            </a:pPr>
            <a:r>
              <a:rPr lang="ar-SY" sz="2400" dirty="0" smtClean="0"/>
              <a:t>2- </a:t>
            </a:r>
            <a:r>
              <a:rPr lang="ar-SY" sz="2400" dirty="0" err="1" smtClean="0"/>
              <a:t>الرقبية</a:t>
            </a:r>
            <a:r>
              <a:rPr lang="ar-SY" sz="2400" dirty="0" smtClean="0"/>
              <a:t> الأمامية </a:t>
            </a:r>
          </a:p>
          <a:p>
            <a:pPr>
              <a:buNone/>
            </a:pPr>
            <a:r>
              <a:rPr lang="ar-SY" sz="2400" dirty="0" smtClean="0"/>
              <a:t>3- تحت الذقن</a:t>
            </a:r>
          </a:p>
          <a:p>
            <a:pPr>
              <a:buNone/>
            </a:pPr>
            <a:r>
              <a:rPr lang="ar-SY" sz="2400" dirty="0" smtClean="0"/>
              <a:t>4-تحت الفك</a:t>
            </a:r>
          </a:p>
          <a:p>
            <a:pPr>
              <a:buNone/>
            </a:pPr>
            <a:r>
              <a:rPr lang="ar-SY" sz="2400" dirty="0" smtClean="0"/>
              <a:t>5- </a:t>
            </a:r>
            <a:r>
              <a:rPr lang="ar-SY" sz="2400" dirty="0" err="1" smtClean="0"/>
              <a:t>الرقبية</a:t>
            </a:r>
            <a:r>
              <a:rPr lang="ar-SY" sz="2400" dirty="0" smtClean="0"/>
              <a:t> العميقة :</a:t>
            </a:r>
          </a:p>
          <a:p>
            <a:pPr marL="457200" indent="-457200">
              <a:buAutoNum type="arabic1Minus"/>
            </a:pPr>
            <a:r>
              <a:rPr lang="ar-SY" sz="2400" dirty="0" smtClean="0"/>
              <a:t>خلف البلعوم</a:t>
            </a:r>
          </a:p>
          <a:p>
            <a:pPr marL="457200" indent="-457200">
              <a:buAutoNum type="arabic1Minus"/>
            </a:pPr>
            <a:r>
              <a:rPr lang="ar-SY" sz="2400" dirty="0" err="1" smtClean="0"/>
              <a:t>الوداجية</a:t>
            </a:r>
            <a:r>
              <a:rPr lang="ar-SY" sz="2400" dirty="0" smtClean="0"/>
              <a:t> – أماميا:</a:t>
            </a:r>
          </a:p>
          <a:p>
            <a:pPr marL="457200" indent="-457200">
              <a:buNone/>
            </a:pPr>
            <a:r>
              <a:rPr lang="ar-SY" sz="2400" dirty="0" smtClean="0"/>
              <a:t>علوية </a:t>
            </a:r>
          </a:p>
          <a:p>
            <a:pPr marL="457200" indent="-457200">
              <a:buNone/>
            </a:pPr>
            <a:r>
              <a:rPr lang="ar-SY" sz="2400" dirty="0" smtClean="0"/>
              <a:t>وسطى </a:t>
            </a:r>
          </a:p>
          <a:p>
            <a:pPr marL="457200" indent="-457200">
              <a:buNone/>
            </a:pPr>
            <a:r>
              <a:rPr lang="ar-SY" sz="2400" dirty="0" smtClean="0"/>
              <a:t>سفلية</a:t>
            </a:r>
          </a:p>
          <a:p>
            <a:pPr marL="457200" indent="-457200">
              <a:buNone/>
            </a:pPr>
            <a:r>
              <a:rPr lang="ar-SY" sz="2400" dirty="0" smtClean="0"/>
              <a:t>ج- </a:t>
            </a:r>
            <a:r>
              <a:rPr lang="ar-SY" sz="2400" dirty="0" err="1" smtClean="0"/>
              <a:t>الشوكية</a:t>
            </a:r>
            <a:r>
              <a:rPr lang="ar-SY" sz="2400" dirty="0" smtClean="0"/>
              <a:t> اللاحقة- خلفيا</a:t>
            </a:r>
          </a:p>
          <a:p>
            <a:pPr marL="457200" indent="-457200">
              <a:buNone/>
            </a:pPr>
            <a:r>
              <a:rPr lang="ar-SY" sz="2400" dirty="0" smtClean="0"/>
              <a:t>د – </a:t>
            </a:r>
            <a:r>
              <a:rPr lang="ar-SY" sz="2400" dirty="0" err="1" smtClean="0"/>
              <a:t>الرقبية</a:t>
            </a:r>
            <a:r>
              <a:rPr lang="ar-SY" sz="2400" dirty="0" smtClean="0"/>
              <a:t> المعترضة </a:t>
            </a:r>
          </a:p>
          <a:p>
            <a:pPr>
              <a:buNone/>
            </a:pPr>
            <a:endParaRPr lang="ar-SY" sz="2400" dirty="0"/>
          </a:p>
        </p:txBody>
      </p:sp>
      <p:pic>
        <p:nvPicPr>
          <p:cNvPr id="4" name="صورة 3" descr="1f5e08a6793a99aa1b639236de403007.jpg"/>
          <p:cNvPicPr>
            <a:picLocks noChangeAspect="1"/>
          </p:cNvPicPr>
          <p:nvPr/>
        </p:nvPicPr>
        <p:blipFill>
          <a:blip r:embed="rId2"/>
          <a:stretch>
            <a:fillRect/>
          </a:stretch>
        </p:blipFill>
        <p:spPr>
          <a:xfrm>
            <a:off x="571472" y="1214422"/>
            <a:ext cx="5143536" cy="2786082"/>
          </a:xfrm>
          <a:prstGeom prst="rect">
            <a:avLst/>
          </a:prstGeom>
        </p:spPr>
      </p:pic>
      <p:pic>
        <p:nvPicPr>
          <p:cNvPr id="5" name="صورة 4" descr="images.jpg"/>
          <p:cNvPicPr>
            <a:picLocks noChangeAspect="1"/>
          </p:cNvPicPr>
          <p:nvPr/>
        </p:nvPicPr>
        <p:blipFill>
          <a:blip r:embed="rId3"/>
          <a:stretch>
            <a:fillRect/>
          </a:stretch>
        </p:blipFill>
        <p:spPr>
          <a:xfrm>
            <a:off x="500034" y="4143380"/>
            <a:ext cx="5072098" cy="2500315"/>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pPr marL="0" indent="0">
              <a:buNone/>
            </a:pPr>
            <a:r>
              <a:rPr lang="ar-SA" sz="2400" b="1" u="sng" dirty="0" smtClean="0"/>
              <a:t>خزع </a:t>
            </a:r>
            <a:r>
              <a:rPr lang="ar-SA" sz="2400" b="1" u="sng" dirty="0" err="1" smtClean="0"/>
              <a:t>الرغامى</a:t>
            </a:r>
            <a:r>
              <a:rPr lang="ar-SA" sz="2400" b="1" u="sng" dirty="0" smtClean="0"/>
              <a:t> عبر الجلد</a:t>
            </a:r>
            <a:r>
              <a:rPr lang="en-US" sz="2400" b="1" u="sng" dirty="0" smtClean="0"/>
              <a:t>:Percutaneous tracheotomy</a:t>
            </a:r>
            <a:endParaRPr lang="ar-SA" sz="2400" b="1" u="sng" dirty="0" smtClean="0"/>
          </a:p>
          <a:p>
            <a:pPr marL="0" indent="0">
              <a:buNone/>
            </a:pPr>
            <a:r>
              <a:rPr lang="ar-SA" sz="2400" dirty="0" smtClean="0"/>
              <a:t>تشمل هذه التقنية ادخال ابرة الى لمعة </a:t>
            </a:r>
            <a:r>
              <a:rPr lang="ar-SA" sz="2400" dirty="0" err="1" smtClean="0"/>
              <a:t>الرغامى</a:t>
            </a:r>
            <a:r>
              <a:rPr lang="ar-SA" sz="2400" dirty="0" smtClean="0"/>
              <a:t> ثم ندخل عبرها سلك الدليل ثم نمرر عبر سلك الدليل موسعات متزايدة في القطر حتى ندخل في النهاية القنية </a:t>
            </a:r>
            <a:r>
              <a:rPr lang="ar-SA" sz="2400" dirty="0" err="1" smtClean="0"/>
              <a:t>الرغامية</a:t>
            </a:r>
            <a:r>
              <a:rPr lang="ar-SA" sz="2400" dirty="0" smtClean="0"/>
              <a:t> </a:t>
            </a:r>
          </a:p>
          <a:p>
            <a:pPr marL="0" indent="0">
              <a:buNone/>
            </a:pPr>
            <a:endParaRPr lang="ar-SA" sz="2400" b="1" u="sng"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4575" y="2924945"/>
            <a:ext cx="2767906" cy="1800199"/>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 y="2924944"/>
            <a:ext cx="3009900" cy="1800200"/>
          </a:xfrm>
          <a:prstGeom prst="rect">
            <a:avLst/>
          </a:prstGeom>
        </p:spPr>
      </p:pic>
      <p:pic>
        <p:nvPicPr>
          <p:cNvPr id="6"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7050" y="2924944"/>
            <a:ext cx="3057525" cy="1800200"/>
          </a:xfrm>
          <a:prstGeom prst="rect">
            <a:avLst/>
          </a:prstGeom>
        </p:spPr>
      </p:pic>
      <p:pic>
        <p:nvPicPr>
          <p:cNvPr id="7" name="صورة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338" y="4869160"/>
            <a:ext cx="2960486" cy="1988840"/>
          </a:xfrm>
          <a:prstGeom prst="rect">
            <a:avLst/>
          </a:prstGeom>
        </p:spPr>
      </p:pic>
      <p:pic>
        <p:nvPicPr>
          <p:cNvPr id="8" name="صورة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4575" y="4725144"/>
            <a:ext cx="2764525" cy="2101822"/>
          </a:xfrm>
          <a:prstGeom prst="rect">
            <a:avLst/>
          </a:prstGeom>
        </p:spPr>
      </p:pic>
    </p:spTree>
    <p:extLst>
      <p:ext uri="{BB962C8B-B14F-4D97-AF65-F5344CB8AC3E}">
        <p14:creationId xmlns:p14="http://schemas.microsoft.com/office/powerpoint/2010/main" val="2397634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t>العقد اللمفاوية</a:t>
            </a:r>
            <a:endParaRPr lang="ar-SY" dirty="0"/>
          </a:p>
        </p:txBody>
      </p:sp>
      <p:sp>
        <p:nvSpPr>
          <p:cNvPr id="3" name="عنصر نائب للمحتوى 2"/>
          <p:cNvSpPr>
            <a:spLocks noGrp="1"/>
          </p:cNvSpPr>
          <p:nvPr>
            <p:ph idx="1"/>
          </p:nvPr>
        </p:nvSpPr>
        <p:spPr/>
        <p:txBody>
          <a:bodyPr>
            <a:normAutofit fontScale="92500"/>
          </a:bodyPr>
          <a:lstStyle/>
          <a:p>
            <a:pPr>
              <a:buNone/>
            </a:pPr>
            <a:r>
              <a:rPr lang="ar-SY" sz="2400" dirty="0" smtClean="0"/>
              <a:t>ويوجد في الغدة النكفية حوالي 20مركزا لمفاويا </a:t>
            </a:r>
            <a:r>
              <a:rPr lang="ar-SY" sz="2400" dirty="0" err="1" smtClean="0"/>
              <a:t>و</a:t>
            </a:r>
            <a:r>
              <a:rPr lang="ar-SY" sz="2400" dirty="0" smtClean="0"/>
              <a:t> أقل منها في الغدة تحت الفك </a:t>
            </a:r>
            <a:r>
              <a:rPr lang="ar-SY" sz="2400" dirty="0" err="1" smtClean="0"/>
              <a:t>و</a:t>
            </a:r>
            <a:r>
              <a:rPr lang="ar-SY" sz="2400" dirty="0" smtClean="0"/>
              <a:t> في الغدة الدرقية </a:t>
            </a:r>
          </a:p>
          <a:p>
            <a:pPr>
              <a:buNone/>
            </a:pPr>
            <a:r>
              <a:rPr lang="ar-SY" sz="2400" dirty="0" smtClean="0"/>
              <a:t>إن السرطانات التي تصيب أماكن معينة في الرأس </a:t>
            </a:r>
            <a:r>
              <a:rPr lang="ar-SY" sz="2400" dirty="0" err="1" smtClean="0"/>
              <a:t>و</a:t>
            </a:r>
            <a:r>
              <a:rPr lang="ar-SY" sz="2400" dirty="0" smtClean="0"/>
              <a:t> العنق </a:t>
            </a:r>
            <a:r>
              <a:rPr lang="ar-SY" sz="2400" dirty="0" err="1" smtClean="0"/>
              <a:t>تنتقلت</a:t>
            </a:r>
            <a:r>
              <a:rPr lang="ar-SY" sz="2400" dirty="0" smtClean="0"/>
              <a:t> أول ما تنتقل </a:t>
            </a:r>
            <a:r>
              <a:rPr lang="ar-SY" sz="2400" dirty="0" err="1" smtClean="0"/>
              <a:t>الى</a:t>
            </a:r>
            <a:r>
              <a:rPr lang="ar-SY" sz="2400" dirty="0" smtClean="0"/>
              <a:t> مجموعة معينة  تختلف حسب مكان </a:t>
            </a:r>
            <a:r>
              <a:rPr lang="ar-SY" sz="2400" dirty="0" err="1" smtClean="0"/>
              <a:t>الاصابة</a:t>
            </a:r>
            <a:r>
              <a:rPr lang="ar-SY" sz="2400" dirty="0" smtClean="0"/>
              <a:t> الأولية </a:t>
            </a:r>
          </a:p>
          <a:p>
            <a:pPr>
              <a:buNone/>
            </a:pPr>
            <a:r>
              <a:rPr lang="ar-SY" sz="2400" dirty="0" smtClean="0"/>
              <a:t>إن بعض السرطانات لها ميل للانتقال الباكر للعقد كالورم </a:t>
            </a:r>
            <a:r>
              <a:rPr lang="ar-SY" sz="2400" dirty="0" err="1" smtClean="0"/>
              <a:t>القتاميني</a:t>
            </a:r>
            <a:r>
              <a:rPr lang="ar-SY" sz="2400" dirty="0" smtClean="0"/>
              <a:t> والورم غير المميز </a:t>
            </a:r>
          </a:p>
          <a:p>
            <a:pPr>
              <a:buNone/>
            </a:pPr>
            <a:r>
              <a:rPr lang="ar-SY" sz="2400" dirty="0" smtClean="0"/>
              <a:t>بينما يتأخر البعض الآخر </a:t>
            </a:r>
            <a:r>
              <a:rPr lang="ar-SY" sz="2400" dirty="0" err="1" smtClean="0"/>
              <a:t>كالكارسينوما</a:t>
            </a:r>
            <a:r>
              <a:rPr lang="ar-SY" sz="2400" dirty="0" smtClean="0"/>
              <a:t> قاعدية الخلايا و </a:t>
            </a:r>
            <a:r>
              <a:rPr lang="ar-SY" sz="2400" dirty="0" err="1" smtClean="0"/>
              <a:t>الغدية</a:t>
            </a:r>
            <a:r>
              <a:rPr lang="ar-SY" sz="2400" dirty="0" smtClean="0"/>
              <a:t> و المتميزة </a:t>
            </a:r>
          </a:p>
          <a:p>
            <a:pPr>
              <a:buNone/>
            </a:pPr>
            <a:r>
              <a:rPr lang="ar-SY" sz="2400" dirty="0" smtClean="0"/>
              <a:t>كما قد يحدث انتقال راجع ( عقدة </a:t>
            </a:r>
            <a:r>
              <a:rPr lang="ar-SY" sz="2400" dirty="0" err="1" smtClean="0"/>
              <a:t>فيرشوف</a:t>
            </a:r>
            <a:r>
              <a:rPr lang="ar-SY" sz="2400" dirty="0" smtClean="0"/>
              <a:t>)</a:t>
            </a:r>
          </a:p>
          <a:p>
            <a:pPr>
              <a:buNone/>
            </a:pPr>
            <a:r>
              <a:rPr lang="ar-SY" sz="2400" dirty="0" smtClean="0"/>
              <a:t>وهناك عاملان هامان في تقييم إنذار الانتقال السرطاني للعقد هما:</a:t>
            </a:r>
          </a:p>
          <a:p>
            <a:pPr>
              <a:buNone/>
            </a:pPr>
            <a:r>
              <a:rPr lang="ar-SY" sz="2400" dirty="0" smtClean="0"/>
              <a:t>1- عدد العقد المصابة </a:t>
            </a:r>
            <a:r>
              <a:rPr lang="ar-SY" sz="2400" dirty="0" err="1" smtClean="0"/>
              <a:t>المجسوسة</a:t>
            </a:r>
            <a:r>
              <a:rPr lang="ar-SY" sz="2400" dirty="0" smtClean="0"/>
              <a:t> </a:t>
            </a:r>
          </a:p>
          <a:p>
            <a:pPr>
              <a:buNone/>
            </a:pPr>
            <a:r>
              <a:rPr lang="ar-SY" sz="2400" dirty="0" smtClean="0"/>
              <a:t>2- مكان </a:t>
            </a:r>
            <a:r>
              <a:rPr lang="ar-SY" sz="2400" dirty="0" err="1" smtClean="0"/>
              <a:t>العقدالمصابة</a:t>
            </a:r>
            <a:r>
              <a:rPr lang="ar-SY" sz="2400" dirty="0" smtClean="0"/>
              <a:t> : إذ أن بعض المجموعات يكون الانتقال </a:t>
            </a:r>
            <a:r>
              <a:rPr lang="ar-SY" sz="2400" dirty="0" err="1" smtClean="0"/>
              <a:t>اليها</a:t>
            </a:r>
            <a:r>
              <a:rPr lang="ar-SY" sz="2400" dirty="0" smtClean="0"/>
              <a:t> أسوأ </a:t>
            </a:r>
            <a:r>
              <a:rPr lang="ar-SY" sz="2400" dirty="0" err="1" smtClean="0"/>
              <a:t>انذارا</a:t>
            </a:r>
            <a:r>
              <a:rPr lang="ar-SY" sz="2400" dirty="0" smtClean="0"/>
              <a:t> كالمجموعة فوق الترقوة </a:t>
            </a:r>
            <a:r>
              <a:rPr lang="ar-SY" sz="2400" dirty="0" err="1" smtClean="0"/>
              <a:t>و</a:t>
            </a:r>
            <a:r>
              <a:rPr lang="ar-SY" sz="2400" dirty="0" smtClean="0"/>
              <a:t> خلف البلعوم و </a:t>
            </a:r>
            <a:r>
              <a:rPr lang="ar-SY" sz="2400" dirty="0" err="1" smtClean="0"/>
              <a:t>القفوية</a:t>
            </a:r>
            <a:r>
              <a:rPr lang="ar-SY" sz="2400" dirty="0" smtClean="0"/>
              <a:t> </a:t>
            </a:r>
            <a:endParaRPr lang="ar-SY"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t>تصنيف كتل العنق</a:t>
            </a:r>
            <a:endParaRPr lang="ar-SY" dirty="0"/>
          </a:p>
        </p:txBody>
      </p:sp>
      <p:sp>
        <p:nvSpPr>
          <p:cNvPr id="3" name="عنصر نائب للمحتوى 2"/>
          <p:cNvSpPr>
            <a:spLocks noGrp="1"/>
          </p:cNvSpPr>
          <p:nvPr>
            <p:ph idx="1"/>
          </p:nvPr>
        </p:nvSpPr>
        <p:spPr>
          <a:xfrm>
            <a:off x="457200" y="1214422"/>
            <a:ext cx="8229600" cy="5357850"/>
          </a:xfrm>
        </p:spPr>
        <p:txBody>
          <a:bodyPr>
            <a:normAutofit fontScale="92500" lnSpcReduction="10000"/>
          </a:bodyPr>
          <a:lstStyle/>
          <a:p>
            <a:pPr>
              <a:buNone/>
            </a:pPr>
            <a:r>
              <a:rPr lang="ar-SY" sz="2400" b="1" dirty="0" smtClean="0"/>
              <a:t>يمكن أن تصنف كتل العنق </a:t>
            </a:r>
            <a:r>
              <a:rPr lang="ar-SY" sz="2400" b="1" dirty="0" err="1" smtClean="0"/>
              <a:t>الى</a:t>
            </a:r>
            <a:r>
              <a:rPr lang="ar-SY" sz="2400" b="1" dirty="0" smtClean="0"/>
              <a:t> ثلاث مجموعات كبيرة هي:</a:t>
            </a:r>
          </a:p>
          <a:p>
            <a:pPr>
              <a:buNone/>
            </a:pPr>
            <a:r>
              <a:rPr lang="ar-SY" sz="2400" dirty="0" smtClean="0"/>
              <a:t>1- </a:t>
            </a:r>
            <a:r>
              <a:rPr lang="ar-SY" sz="2400" dirty="0" err="1" smtClean="0"/>
              <a:t>الولادية</a:t>
            </a:r>
            <a:r>
              <a:rPr lang="ar-SY" sz="2400" dirty="0" smtClean="0"/>
              <a:t> و التطورية </a:t>
            </a:r>
            <a:r>
              <a:rPr lang="en-US" sz="2400" dirty="0" smtClean="0"/>
              <a:t>Congenital and Developmental</a:t>
            </a:r>
            <a:endParaRPr lang="ar-SY" sz="2400" dirty="0" smtClean="0"/>
          </a:p>
          <a:p>
            <a:pPr>
              <a:buNone/>
            </a:pPr>
            <a:r>
              <a:rPr lang="ar-SY" sz="2400" dirty="0" smtClean="0"/>
              <a:t>2- التهابية </a:t>
            </a:r>
          </a:p>
          <a:p>
            <a:pPr>
              <a:buNone/>
            </a:pPr>
            <a:r>
              <a:rPr lang="ar-SY" sz="2400" dirty="0" smtClean="0"/>
              <a:t>3- ورمية </a:t>
            </a:r>
          </a:p>
          <a:p>
            <a:pPr>
              <a:buNone/>
            </a:pPr>
            <a:r>
              <a:rPr lang="ar-SY" sz="2400" b="1" i="1" u="sng" dirty="0" smtClean="0"/>
              <a:t>1- الكتل </a:t>
            </a:r>
            <a:r>
              <a:rPr lang="ar-SY" sz="2400" b="1" i="1" u="sng" dirty="0" err="1" smtClean="0"/>
              <a:t>الولادية</a:t>
            </a:r>
            <a:r>
              <a:rPr lang="ar-SY" sz="2400" b="1" i="1" u="sng" dirty="0" smtClean="0"/>
              <a:t>:</a:t>
            </a:r>
            <a:r>
              <a:rPr lang="ar-SY" sz="2400" dirty="0" smtClean="0"/>
              <a:t> وتشمل :</a:t>
            </a:r>
          </a:p>
          <a:p>
            <a:pPr marL="457200" indent="-457200">
              <a:buAutoNum type="arabic1Minus"/>
            </a:pPr>
            <a:r>
              <a:rPr lang="ar-SY" sz="2400" dirty="0" smtClean="0"/>
              <a:t>الكيسة الدرقية اللسانية </a:t>
            </a:r>
            <a:r>
              <a:rPr lang="en-US" sz="2400" dirty="0" err="1" smtClean="0"/>
              <a:t>Thyroglossal</a:t>
            </a:r>
            <a:endParaRPr lang="ar-SY" sz="2400" dirty="0" smtClean="0"/>
          </a:p>
          <a:p>
            <a:pPr marL="457200" indent="-457200">
              <a:buAutoNum type="arabic1Minus"/>
            </a:pPr>
            <a:r>
              <a:rPr lang="ar-SY" sz="2400" dirty="0" smtClean="0"/>
              <a:t>الكيسة </a:t>
            </a:r>
            <a:r>
              <a:rPr lang="ar-SY" sz="2400" dirty="0" err="1" smtClean="0"/>
              <a:t>الغلصمية</a:t>
            </a:r>
            <a:r>
              <a:rPr lang="ar-SY" sz="2400" dirty="0" smtClean="0"/>
              <a:t> </a:t>
            </a:r>
            <a:r>
              <a:rPr lang="en-US" sz="2400" dirty="0" err="1" smtClean="0"/>
              <a:t>Branchial</a:t>
            </a:r>
            <a:endParaRPr lang="ar-SY" sz="2400" dirty="0" smtClean="0"/>
          </a:p>
          <a:p>
            <a:pPr>
              <a:buNone/>
            </a:pPr>
            <a:r>
              <a:rPr lang="ar-SY" sz="2400" dirty="0" smtClean="0"/>
              <a:t>ج- الكيسات نظيرة </a:t>
            </a:r>
            <a:r>
              <a:rPr lang="ar-SY" sz="2400" dirty="0" err="1" smtClean="0"/>
              <a:t>الأدمية</a:t>
            </a:r>
            <a:r>
              <a:rPr lang="ar-SY" sz="2400" dirty="0" smtClean="0"/>
              <a:t>  </a:t>
            </a:r>
            <a:r>
              <a:rPr lang="en-US" sz="2400" dirty="0" err="1" smtClean="0"/>
              <a:t>Dermoid</a:t>
            </a:r>
            <a:r>
              <a:rPr lang="en-US" sz="2400" dirty="0" smtClean="0"/>
              <a:t> </a:t>
            </a:r>
            <a:r>
              <a:rPr lang="ar-SY" sz="2400" dirty="0" smtClean="0"/>
              <a:t>  و </a:t>
            </a:r>
            <a:r>
              <a:rPr lang="ar-SY" sz="2400" dirty="0" err="1" smtClean="0"/>
              <a:t>الدهنية</a:t>
            </a:r>
            <a:r>
              <a:rPr lang="ar-SY" sz="2400" dirty="0" smtClean="0"/>
              <a:t> </a:t>
            </a:r>
            <a:r>
              <a:rPr lang="en-US" sz="2400" dirty="0" err="1" smtClean="0"/>
              <a:t>Epidermoid</a:t>
            </a:r>
            <a:endParaRPr lang="ar-SY" sz="2400" dirty="0" smtClean="0"/>
          </a:p>
          <a:p>
            <a:pPr>
              <a:buNone/>
            </a:pPr>
            <a:r>
              <a:rPr lang="ar-SY" sz="2400" dirty="0" smtClean="0"/>
              <a:t>د- الورم اللمفاوي الكيسي </a:t>
            </a:r>
            <a:r>
              <a:rPr lang="en-US" sz="2400" dirty="0" smtClean="0"/>
              <a:t>Cystic </a:t>
            </a:r>
            <a:r>
              <a:rPr lang="en-US" sz="2400" dirty="0" err="1" smtClean="0"/>
              <a:t>hygroma</a:t>
            </a:r>
            <a:endParaRPr lang="ar-SY" sz="2400" dirty="0" smtClean="0"/>
          </a:p>
          <a:p>
            <a:pPr>
              <a:buNone/>
            </a:pPr>
            <a:r>
              <a:rPr lang="ar-SY" sz="2400" b="1" i="1" u="sng" dirty="0" smtClean="0"/>
              <a:t>2-الكتل الالتهابية: </a:t>
            </a:r>
            <a:r>
              <a:rPr lang="ar-SY" sz="2400" dirty="0" smtClean="0"/>
              <a:t>وتشمل:</a:t>
            </a:r>
          </a:p>
          <a:p>
            <a:pPr marL="457200" indent="-457200">
              <a:buAutoNum type="arabic1Minus"/>
            </a:pPr>
            <a:r>
              <a:rPr lang="ar-SY" sz="2400" dirty="0" smtClean="0"/>
              <a:t>التهاب العقد اللمفاوية الحاد </a:t>
            </a:r>
          </a:p>
          <a:p>
            <a:pPr marL="457200" indent="-457200">
              <a:buAutoNum type="arabic1Minus"/>
            </a:pPr>
            <a:r>
              <a:rPr lang="ar-SY" sz="2400" dirty="0" smtClean="0"/>
              <a:t>التهاب العقد اللمفاوية المزمن </a:t>
            </a:r>
            <a:r>
              <a:rPr lang="ar-SY" sz="2400" dirty="0" err="1" smtClean="0"/>
              <a:t>اللانوعي</a:t>
            </a:r>
            <a:r>
              <a:rPr lang="ar-SY" sz="2400" dirty="0" smtClean="0"/>
              <a:t> و </a:t>
            </a:r>
            <a:r>
              <a:rPr lang="ar-SY" sz="2400" dirty="0" err="1" smtClean="0"/>
              <a:t>السلي</a:t>
            </a:r>
            <a:r>
              <a:rPr lang="ar-SY" sz="2400" dirty="0" smtClean="0"/>
              <a:t> </a:t>
            </a:r>
          </a:p>
          <a:p>
            <a:pPr marL="457200" indent="-457200">
              <a:buNone/>
            </a:pPr>
            <a:r>
              <a:rPr lang="ar-SY" sz="2400" dirty="0" smtClean="0"/>
              <a:t>ج-</a:t>
            </a:r>
            <a:r>
              <a:rPr lang="ar-SY" sz="2400" dirty="0" err="1" smtClean="0"/>
              <a:t>الساركوئيد</a:t>
            </a:r>
            <a:endParaRPr lang="ar-SY" sz="2400" dirty="0" smtClean="0"/>
          </a:p>
          <a:p>
            <a:pPr marL="457200" indent="-457200">
              <a:buNone/>
            </a:pPr>
            <a:r>
              <a:rPr lang="ar-SY" sz="2400" dirty="0" smtClean="0"/>
              <a:t>د- التهاب الغدد اللعابية</a:t>
            </a:r>
            <a:endParaRPr lang="ar-SY"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t>تصنيف كتل العنق</a:t>
            </a:r>
            <a:endParaRPr lang="ar-SY" dirty="0"/>
          </a:p>
        </p:txBody>
      </p:sp>
      <p:sp>
        <p:nvSpPr>
          <p:cNvPr id="3" name="عنصر نائب للمحتوى 2"/>
          <p:cNvSpPr>
            <a:spLocks noGrp="1"/>
          </p:cNvSpPr>
          <p:nvPr>
            <p:ph idx="1"/>
          </p:nvPr>
        </p:nvSpPr>
        <p:spPr>
          <a:xfrm>
            <a:off x="457200" y="1142984"/>
            <a:ext cx="8229600" cy="5357850"/>
          </a:xfrm>
        </p:spPr>
        <p:txBody>
          <a:bodyPr>
            <a:normAutofit/>
          </a:bodyPr>
          <a:lstStyle/>
          <a:p>
            <a:pPr>
              <a:buNone/>
            </a:pPr>
            <a:r>
              <a:rPr lang="ar-SY" sz="2400" b="1" i="1" u="sng" dirty="0" smtClean="0"/>
              <a:t>3- الكتل الورمية:</a:t>
            </a:r>
          </a:p>
          <a:p>
            <a:pPr marL="457200" indent="-457200">
              <a:buAutoNum type="arabic1Minus"/>
            </a:pPr>
            <a:r>
              <a:rPr lang="ar-SY" sz="2400" u="sng" dirty="0" smtClean="0"/>
              <a:t>الأورام </a:t>
            </a:r>
            <a:r>
              <a:rPr lang="ar-SY" sz="2400" u="sng" dirty="0" err="1" smtClean="0"/>
              <a:t>البدئية</a:t>
            </a:r>
            <a:r>
              <a:rPr lang="ar-SY" sz="2400" u="sng" dirty="0" smtClean="0"/>
              <a:t> ومنها:</a:t>
            </a:r>
          </a:p>
          <a:p>
            <a:pPr marL="457200" indent="-457200">
              <a:buNone/>
            </a:pPr>
            <a:r>
              <a:rPr lang="ar-SY" sz="2400" dirty="0" smtClean="0"/>
              <a:t>1- أورام </a:t>
            </a:r>
            <a:r>
              <a:rPr lang="ar-SY" sz="2400" dirty="0" err="1" smtClean="0"/>
              <a:t>الدرق</a:t>
            </a:r>
            <a:endParaRPr lang="ar-SY" sz="2400" dirty="0" smtClean="0"/>
          </a:p>
          <a:p>
            <a:pPr marL="457200" indent="-457200">
              <a:buNone/>
            </a:pPr>
            <a:r>
              <a:rPr lang="ar-SY" sz="2400" dirty="0" smtClean="0"/>
              <a:t>2- أورام مجاورات </a:t>
            </a:r>
            <a:r>
              <a:rPr lang="ar-SY" sz="2400" dirty="0" err="1" smtClean="0"/>
              <a:t>الدرق</a:t>
            </a:r>
            <a:endParaRPr lang="ar-SY" sz="2400" dirty="0" smtClean="0"/>
          </a:p>
          <a:p>
            <a:pPr marL="457200" indent="-457200">
              <a:buNone/>
            </a:pPr>
            <a:r>
              <a:rPr lang="ar-SY" sz="2400" dirty="0" smtClean="0"/>
              <a:t>3- أورام الغدد اللعابية</a:t>
            </a:r>
          </a:p>
          <a:p>
            <a:pPr marL="457200" indent="-457200">
              <a:buNone/>
            </a:pPr>
            <a:r>
              <a:rPr lang="ar-SY" sz="2400" dirty="0" smtClean="0"/>
              <a:t>4- </a:t>
            </a:r>
            <a:r>
              <a:rPr lang="ar-SY" sz="2400" dirty="0" err="1" smtClean="0"/>
              <a:t>اللمفوما</a:t>
            </a:r>
            <a:r>
              <a:rPr lang="ar-SY" sz="2400" dirty="0" smtClean="0"/>
              <a:t> – هودجكن – ابيضاض الدم اللمفاوي </a:t>
            </a:r>
          </a:p>
          <a:p>
            <a:pPr marL="457200" indent="-457200">
              <a:buNone/>
            </a:pPr>
            <a:r>
              <a:rPr lang="ar-SY" sz="2400" dirty="0" smtClean="0"/>
              <a:t>5- أورام عصبية </a:t>
            </a:r>
          </a:p>
          <a:p>
            <a:pPr marL="457200" indent="-457200">
              <a:buNone/>
            </a:pPr>
            <a:r>
              <a:rPr lang="ar-SY" sz="2400" dirty="0" smtClean="0"/>
              <a:t>6- </a:t>
            </a:r>
            <a:r>
              <a:rPr lang="ar-SY" sz="2400" dirty="0" err="1" smtClean="0"/>
              <a:t>الساركومات</a:t>
            </a:r>
            <a:r>
              <a:rPr lang="ar-SY" sz="2400" dirty="0" smtClean="0"/>
              <a:t> ( الوعائي – العضلي – الليفي – الوعائي اللمفاوي )</a:t>
            </a:r>
          </a:p>
          <a:p>
            <a:pPr marL="457200" indent="-457200">
              <a:buNone/>
            </a:pPr>
            <a:r>
              <a:rPr lang="ar-SY" sz="2400" dirty="0" smtClean="0"/>
              <a:t>7- ورم الجسم </a:t>
            </a:r>
            <a:r>
              <a:rPr lang="ar-SY" sz="2400" dirty="0" err="1" smtClean="0"/>
              <a:t>السباتي</a:t>
            </a:r>
            <a:r>
              <a:rPr lang="ar-SY" sz="2400" dirty="0" smtClean="0"/>
              <a:t> </a:t>
            </a:r>
          </a:p>
          <a:p>
            <a:pPr marL="457200" indent="-457200">
              <a:buNone/>
            </a:pPr>
            <a:r>
              <a:rPr lang="ar-SY" sz="2400" dirty="0" smtClean="0"/>
              <a:t>8 – الورم </a:t>
            </a:r>
            <a:r>
              <a:rPr lang="ar-SY" sz="2400" dirty="0" err="1" smtClean="0"/>
              <a:t>الشحمي</a:t>
            </a:r>
            <a:r>
              <a:rPr lang="ar-SY" sz="2400" dirty="0" smtClean="0"/>
              <a:t> </a:t>
            </a:r>
          </a:p>
          <a:p>
            <a:pPr marL="457200" indent="-457200">
              <a:buNone/>
            </a:pPr>
            <a:r>
              <a:rPr lang="ar-SY" sz="2400" dirty="0" smtClean="0"/>
              <a:t>ب-</a:t>
            </a:r>
            <a:r>
              <a:rPr lang="ar-SY" sz="2400" u="sng" dirty="0" smtClean="0"/>
              <a:t> الأورام الانتقالية للعقد:</a:t>
            </a:r>
          </a:p>
          <a:p>
            <a:pPr marL="457200" indent="-457200">
              <a:buNone/>
            </a:pPr>
            <a:endParaRPr lang="ar-SY" sz="2400" dirty="0" smtClean="0"/>
          </a:p>
          <a:p>
            <a:pPr marL="457200" indent="-457200">
              <a:buNone/>
            </a:pPr>
            <a:endParaRPr lang="ar-SY"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t>تشخيص كتلة في العنق </a:t>
            </a:r>
            <a:endParaRPr lang="ar-SY" dirty="0"/>
          </a:p>
        </p:txBody>
      </p:sp>
      <p:pic>
        <p:nvPicPr>
          <p:cNvPr id="4" name="عنصر نائب للمحتوى 3" descr="NeckLumps01.jpg"/>
          <p:cNvPicPr>
            <a:picLocks noGrp="1" noChangeAspect="1"/>
          </p:cNvPicPr>
          <p:nvPr>
            <p:ph idx="1"/>
          </p:nvPr>
        </p:nvPicPr>
        <p:blipFill>
          <a:blip r:embed="rId2"/>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t>تشخيص كتلة في العنق</a:t>
            </a:r>
            <a:endParaRPr lang="ar-SY" dirty="0"/>
          </a:p>
        </p:txBody>
      </p:sp>
      <p:sp>
        <p:nvSpPr>
          <p:cNvPr id="3" name="عنصر نائب للمحتوى 2"/>
          <p:cNvSpPr>
            <a:spLocks noGrp="1"/>
          </p:cNvSpPr>
          <p:nvPr>
            <p:ph idx="1"/>
          </p:nvPr>
        </p:nvSpPr>
        <p:spPr>
          <a:xfrm>
            <a:off x="457200" y="1142984"/>
            <a:ext cx="8229600" cy="5286412"/>
          </a:xfrm>
        </p:spPr>
        <p:txBody>
          <a:bodyPr>
            <a:normAutofit lnSpcReduction="10000"/>
          </a:bodyPr>
          <a:lstStyle/>
          <a:p>
            <a:pPr>
              <a:buNone/>
            </a:pPr>
            <a:r>
              <a:rPr lang="ar-SY" sz="2400" dirty="0" smtClean="0"/>
              <a:t>عند فحص مريض لديه كتلة في العنق يكون اعتبار الطبيب الأول هو فئة عمر المريض </a:t>
            </a:r>
          </a:p>
          <a:p>
            <a:pPr>
              <a:buNone/>
            </a:pPr>
            <a:r>
              <a:rPr lang="ar-SY" sz="2400" dirty="0" smtClean="0"/>
              <a:t>طفل ( حتى 15 سنة)- شاب بالغ أو بالغ صغير ( 16- 40 سنة) – بالغ كبير ( فوق </a:t>
            </a:r>
            <a:r>
              <a:rPr lang="ar-SY" sz="2400" dirty="0" err="1" smtClean="0"/>
              <a:t>ال</a:t>
            </a:r>
            <a:r>
              <a:rPr lang="ar-SY" sz="2400" dirty="0" smtClean="0"/>
              <a:t> 40 سنة)</a:t>
            </a:r>
          </a:p>
          <a:p>
            <a:pPr>
              <a:buNone/>
            </a:pPr>
            <a:r>
              <a:rPr lang="ar-SY" sz="2400" dirty="0" smtClean="0"/>
              <a:t>ويؤخذ بعين الاعتبار ضمن كل مجموعة حدوث كل من </a:t>
            </a:r>
          </a:p>
          <a:p>
            <a:pPr>
              <a:buNone/>
            </a:pPr>
            <a:r>
              <a:rPr lang="ar-SY" sz="2400" dirty="0" smtClean="0"/>
              <a:t>المرض </a:t>
            </a:r>
            <a:r>
              <a:rPr lang="ar-SY" sz="2400" dirty="0" err="1" smtClean="0"/>
              <a:t>الولادي</a:t>
            </a:r>
            <a:r>
              <a:rPr lang="ar-SY" sz="2400" dirty="0" smtClean="0"/>
              <a:t> -  الالتهابي – </a:t>
            </a:r>
            <a:r>
              <a:rPr lang="ar-SY" sz="2400" dirty="0" err="1" smtClean="0"/>
              <a:t>التنشؤي</a:t>
            </a:r>
            <a:r>
              <a:rPr lang="ar-SY" sz="2400" dirty="0" smtClean="0"/>
              <a:t>  </a:t>
            </a:r>
          </a:p>
          <a:p>
            <a:pPr>
              <a:buNone/>
            </a:pPr>
            <a:r>
              <a:rPr lang="ar-SY" sz="2400" dirty="0" smtClean="0"/>
              <a:t>حيث تتوافق معظم كتل العنق مع </a:t>
            </a:r>
            <a:r>
              <a:rPr lang="ar-SY" sz="2400" dirty="0" err="1" smtClean="0"/>
              <a:t>احدى</a:t>
            </a:r>
            <a:r>
              <a:rPr lang="ar-SY" sz="2400" dirty="0" smtClean="0"/>
              <a:t> هذه الفئات </a:t>
            </a:r>
          </a:p>
          <a:p>
            <a:pPr>
              <a:buNone/>
            </a:pPr>
            <a:r>
              <a:rPr lang="ar-SY" sz="2400" dirty="0" smtClean="0"/>
              <a:t>الأطفال </a:t>
            </a:r>
            <a:r>
              <a:rPr lang="ar-SY" sz="2400" dirty="0" err="1" smtClean="0"/>
              <a:t>و</a:t>
            </a:r>
            <a:r>
              <a:rPr lang="ar-SY" sz="2400" dirty="0" smtClean="0"/>
              <a:t> البالغين الصغار – نلاحظ كتل العنق الالتهابية أكثر من </a:t>
            </a:r>
            <a:r>
              <a:rPr lang="ar-SY" sz="2400" dirty="0" err="1" smtClean="0"/>
              <a:t>الولادية</a:t>
            </a:r>
            <a:r>
              <a:rPr lang="ar-SY" sz="2400" dirty="0" smtClean="0"/>
              <a:t> و الكتل التطورية أكثر من </a:t>
            </a:r>
            <a:r>
              <a:rPr lang="ar-SY" sz="2400" dirty="0" err="1" smtClean="0"/>
              <a:t>التنشؤية</a:t>
            </a:r>
            <a:r>
              <a:rPr lang="ar-SY" sz="2400" dirty="0" smtClean="0"/>
              <a:t> </a:t>
            </a:r>
          </a:p>
          <a:p>
            <a:pPr>
              <a:buNone/>
            </a:pPr>
            <a:r>
              <a:rPr lang="ar-SY" sz="2400" dirty="0" smtClean="0"/>
              <a:t>على العكس يكون الاعتبار الأول في البالغين الكبار </a:t>
            </a:r>
            <a:r>
              <a:rPr lang="ar-SY" sz="2400" dirty="0" err="1" smtClean="0"/>
              <a:t>التنشؤ</a:t>
            </a:r>
            <a:r>
              <a:rPr lang="ar-SY" sz="2400" dirty="0" smtClean="0"/>
              <a:t> دائما مع تأكيد أقل على الكتل الالتهابية </a:t>
            </a:r>
            <a:r>
              <a:rPr lang="ar-SY" sz="2400" dirty="0" err="1" smtClean="0"/>
              <a:t>و</a:t>
            </a:r>
            <a:r>
              <a:rPr lang="ar-SY" sz="2400" dirty="0" smtClean="0"/>
              <a:t> أٌقل على الكتل </a:t>
            </a:r>
            <a:r>
              <a:rPr lang="ar-SY" sz="2400" dirty="0" err="1" smtClean="0"/>
              <a:t>الولادية</a:t>
            </a:r>
            <a:r>
              <a:rPr lang="ar-SY" sz="2400" dirty="0" smtClean="0"/>
              <a:t> </a:t>
            </a:r>
          </a:p>
          <a:p>
            <a:pPr>
              <a:buNone/>
            </a:pPr>
            <a:r>
              <a:rPr lang="ar-SY" sz="2400" dirty="0" smtClean="0"/>
              <a:t>الاعتبار الثاني مكان توضع كتلة العنق حيث يكون ذلك هاما خصوصا في تفريق الكتل </a:t>
            </a:r>
            <a:r>
              <a:rPr lang="ar-SY" sz="2400" dirty="0" err="1" smtClean="0"/>
              <a:t>الولادية</a:t>
            </a:r>
            <a:r>
              <a:rPr lang="ar-SY" sz="2400" dirty="0" smtClean="0"/>
              <a:t> و التطورية وهكذا قد يكون مظهر كتلة العنق الانتقالية </a:t>
            </a:r>
            <a:r>
              <a:rPr lang="ar-SY" sz="2400" dirty="0" err="1" smtClean="0"/>
              <a:t>و</a:t>
            </a:r>
            <a:r>
              <a:rPr lang="ar-SY" sz="2400" dirty="0" smtClean="0"/>
              <a:t> مكان تواجدها مفتاح لتحديد الورم </a:t>
            </a:r>
            <a:r>
              <a:rPr lang="ar-SY" sz="2400" dirty="0" err="1" smtClean="0"/>
              <a:t>البدئي</a:t>
            </a:r>
            <a:r>
              <a:rPr lang="ar-SY" sz="2400" smtClean="0"/>
              <a:t> أو </a:t>
            </a:r>
            <a:r>
              <a:rPr lang="ar-SY" sz="2400" dirty="0" smtClean="0"/>
              <a:t>مصدر </a:t>
            </a:r>
            <a:r>
              <a:rPr lang="ar-SY" sz="2400" dirty="0" err="1" smtClean="0"/>
              <a:t>الانتان</a:t>
            </a:r>
            <a:r>
              <a:rPr lang="ar-SY" sz="2400" dirty="0" smtClean="0"/>
              <a:t> </a:t>
            </a:r>
          </a:p>
          <a:p>
            <a:pPr>
              <a:buNone/>
            </a:pPr>
            <a:endParaRPr lang="ar-SY"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1202</TotalTime>
  <Words>3802</Words>
  <Application>Microsoft Office PowerPoint</Application>
  <PresentationFormat>عرض على الشاشة (3:4)‏</PresentationFormat>
  <Paragraphs>379</Paragraphs>
  <Slides>40</Slides>
  <Notes>0</Notes>
  <HiddenSlides>0</HiddenSlides>
  <MMClips>0</MMClips>
  <ScaleCrop>false</ScaleCrop>
  <HeadingPairs>
    <vt:vector size="4" baseType="variant">
      <vt:variant>
        <vt:lpstr>نسق</vt:lpstr>
      </vt:variant>
      <vt:variant>
        <vt:i4>1</vt:i4>
      </vt:variant>
      <vt:variant>
        <vt:lpstr>عناوين الشرائح</vt:lpstr>
      </vt:variant>
      <vt:variant>
        <vt:i4>40</vt:i4>
      </vt:variant>
    </vt:vector>
  </HeadingPairs>
  <TitlesOfParts>
    <vt:vector size="41" baseType="lpstr">
      <vt:lpstr>سمة Office</vt:lpstr>
      <vt:lpstr>كتل العنق masses of the neck </vt:lpstr>
      <vt:lpstr>الجهاز اللمفاوي للرأس و العنق Lymphatic system</vt:lpstr>
      <vt:lpstr>العقد اللمفاوية Lymph nodes</vt:lpstr>
      <vt:lpstr>العقد اللمفاوية</vt:lpstr>
      <vt:lpstr>العقد اللمفاوية</vt:lpstr>
      <vt:lpstr>تصنيف كتل العنق</vt:lpstr>
      <vt:lpstr>تصنيف كتل العنق</vt:lpstr>
      <vt:lpstr>تشخيص كتلة في العنق </vt:lpstr>
      <vt:lpstr>تشخيص كتلة في العنق</vt:lpstr>
      <vt:lpstr>تشخيص كتلة في العنق</vt:lpstr>
      <vt:lpstr>تشخيص كتلة في العنق</vt:lpstr>
      <vt:lpstr>تشخيص كتل العنق</vt:lpstr>
      <vt:lpstr>تشخيص كتل العنق</vt:lpstr>
      <vt:lpstr>الكيسة الدرقية اللسانيةThyroglossal Cyst</vt:lpstr>
      <vt:lpstr>الكيسة الدرقية اللسانية</vt:lpstr>
      <vt:lpstr>الكيسات و النواسير الغلصميةBranchial cyst  </vt:lpstr>
      <vt:lpstr>الكيسات و النواسير الغلصمية </vt:lpstr>
      <vt:lpstr>ورم الجسم السباتيCarotid body tumor </vt:lpstr>
      <vt:lpstr>ورم الجسم السباتي </vt:lpstr>
      <vt:lpstr>الورم اللمفاوي الكيسي Cystic hygroma</vt:lpstr>
      <vt:lpstr>الكيسات الجلدانية Dermoid cyst</vt:lpstr>
      <vt:lpstr>التداخلات الإسعافية على الطرق الهوائية</vt:lpstr>
      <vt:lpstr>عرض تقديمي في PowerPoint</vt:lpstr>
      <vt:lpstr>خزع الرغامى Tracheostomy </vt:lpstr>
      <vt:lpstr>خزع الرغامى </vt:lpstr>
      <vt:lpstr>خزع الرغامى </vt:lpstr>
      <vt:lpstr>خزع الرغامى</vt:lpstr>
      <vt:lpstr>خزع الرغامى </vt:lpstr>
      <vt:lpstr>خزع الرغامى</vt:lpstr>
      <vt:lpstr>خزع الرغامى</vt:lpstr>
      <vt:lpstr>خزع الرغامى</vt:lpstr>
      <vt:lpstr>خزع الرغامى</vt:lpstr>
      <vt:lpstr>القنيات الرغاميةtracheostomy tubes</vt:lpstr>
      <vt:lpstr>القنيات الرغامية</vt:lpstr>
      <vt:lpstr>العناية بالخزع الرغامي </vt:lpstr>
      <vt:lpstr>اختلاطات خزع الرغامى </vt:lpstr>
      <vt:lpstr>خزع الرغامى </vt:lpstr>
      <vt:lpstr>عرض تقديمي في PowerPoint</vt:lpstr>
      <vt:lpstr>عرض تقديمي في PowerPoint</vt:lpstr>
      <vt:lpstr>عرض تقديمي في PowerPoint</vt:lpstr>
    </vt:vector>
  </TitlesOfParts>
  <Company>By DR.Ahmed Saker 2o1O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كتل العنق masses of the neck </dc:title>
  <dc:creator>ALI SAHIUNY</dc:creator>
  <cp:lastModifiedBy>Doctor</cp:lastModifiedBy>
  <cp:revision>63</cp:revision>
  <dcterms:created xsi:type="dcterms:W3CDTF">2017-04-23T18:44:33Z</dcterms:created>
  <dcterms:modified xsi:type="dcterms:W3CDTF">2017-11-04T19:48:54Z</dcterms:modified>
</cp:coreProperties>
</file>