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BF4327-A142-40A5-A447-F84582F47E16}" type="datetimeFigureOut">
              <a:rPr lang="ar-SY" smtClean="0"/>
              <a:pPr/>
              <a:t>22/02/1439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F3A43638-AD41-4987-891B-7E875AF0234E}"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BF4327-A142-40A5-A447-F84582F47E16}" type="datetimeFigureOut">
              <a:rPr lang="ar-SY" smtClean="0"/>
              <a:pPr/>
              <a:t>22/02/1439</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A43638-AD41-4987-891B-7E875AF0234E}"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
            <a:ext cx="7772400" cy="857231"/>
          </a:xfrm>
        </p:spPr>
        <p:txBody>
          <a:bodyPr>
            <a:normAutofit/>
          </a:bodyPr>
          <a:lstStyle/>
          <a:p>
            <a:r>
              <a:rPr lang="ar-SY" sz="3600" dirty="0" smtClean="0"/>
              <a:t>أورام البلعوم الأنفي</a:t>
            </a:r>
            <a:endParaRPr lang="ar-SY" sz="3600" dirty="0"/>
          </a:p>
        </p:txBody>
      </p:sp>
      <p:sp>
        <p:nvSpPr>
          <p:cNvPr id="3" name="عنوان فرعي 2"/>
          <p:cNvSpPr>
            <a:spLocks noGrp="1"/>
          </p:cNvSpPr>
          <p:nvPr>
            <p:ph type="subTitle" idx="1"/>
          </p:nvPr>
        </p:nvSpPr>
        <p:spPr>
          <a:xfrm>
            <a:off x="0" y="928670"/>
            <a:ext cx="9144000" cy="5929330"/>
          </a:xfrm>
        </p:spPr>
        <p:txBody>
          <a:bodyPr>
            <a:normAutofit/>
          </a:bodyPr>
          <a:lstStyle/>
          <a:p>
            <a:r>
              <a:rPr lang="ar-SY" b="1" i="1" u="sng" dirty="0" smtClean="0">
                <a:solidFill>
                  <a:schemeClr val="tx1"/>
                </a:solidFill>
              </a:rPr>
              <a:t>يتألف البلعوم من ثلاثة أقسام :</a:t>
            </a:r>
            <a:endParaRPr lang="ar-SY" b="1" i="1" u="sng" dirty="0">
              <a:solidFill>
                <a:schemeClr val="tx1"/>
              </a:solidFill>
            </a:endParaRPr>
          </a:p>
          <a:p>
            <a:r>
              <a:rPr lang="ar-SY" b="1" dirty="0" smtClean="0">
                <a:solidFill>
                  <a:schemeClr val="tx1"/>
                </a:solidFill>
              </a:rPr>
              <a:t>البلعوم الأنفي     البلعوم الفموي     البلعوم الحنجري</a:t>
            </a:r>
          </a:p>
          <a:p>
            <a:pPr algn="just">
              <a:buFont typeface="Arial" pitchFamily="34" charset="0"/>
              <a:buChar char="•"/>
            </a:pPr>
            <a:r>
              <a:rPr lang="ar-SY" sz="1800" b="1" dirty="0" smtClean="0">
                <a:solidFill>
                  <a:schemeClr val="tx1"/>
                </a:solidFill>
              </a:rPr>
              <a:t>يعتبر </a:t>
            </a:r>
            <a:r>
              <a:rPr lang="ar-SY" sz="2000" b="1" dirty="0" smtClean="0">
                <a:solidFill>
                  <a:schemeClr val="tx1"/>
                </a:solidFill>
              </a:rPr>
              <a:t>البلعوم الأنفي </a:t>
            </a:r>
            <a:r>
              <a:rPr lang="ar-SY" sz="1800" b="1" dirty="0" smtClean="0">
                <a:solidFill>
                  <a:schemeClr val="tx1"/>
                </a:solidFill>
              </a:rPr>
              <a:t>تتابعا للأنف من الخلف تبلغ أبعاده الوسطية عند البالغين : 4سم ارتفاعا -4سم عرضا 3سم المحور الأمامي الخلفي</a:t>
            </a:r>
          </a:p>
          <a:p>
            <a:pPr algn="just">
              <a:buFont typeface="Arial" pitchFamily="34" charset="0"/>
              <a:buChar char="•"/>
            </a:pPr>
            <a:r>
              <a:rPr lang="ar-SY" sz="1800" b="1" dirty="0" smtClean="0">
                <a:solidFill>
                  <a:schemeClr val="tx1"/>
                </a:solidFill>
              </a:rPr>
              <a:t>يسمى بال </a:t>
            </a:r>
            <a:r>
              <a:rPr lang="en-US" sz="2000" b="1" dirty="0" err="1" smtClean="0">
                <a:solidFill>
                  <a:schemeClr val="tx1"/>
                </a:solidFill>
              </a:rPr>
              <a:t>nasopharynx</a:t>
            </a:r>
            <a:r>
              <a:rPr lang="en-US" sz="2000" b="1" dirty="0" smtClean="0">
                <a:solidFill>
                  <a:schemeClr val="tx1"/>
                </a:solidFill>
              </a:rPr>
              <a:t> </a:t>
            </a:r>
            <a:r>
              <a:rPr lang="ar-SY" sz="2000" b="1" dirty="0" smtClean="0">
                <a:solidFill>
                  <a:schemeClr val="tx1"/>
                </a:solidFill>
              </a:rPr>
              <a:t> </a:t>
            </a:r>
            <a:r>
              <a:rPr lang="ar-SY" sz="1800" b="1" dirty="0" smtClean="0">
                <a:solidFill>
                  <a:schemeClr val="tx1"/>
                </a:solidFill>
              </a:rPr>
              <a:t>أو </a:t>
            </a:r>
            <a:r>
              <a:rPr lang="ar-SY" sz="1800" b="1" dirty="0" err="1" smtClean="0">
                <a:solidFill>
                  <a:schemeClr val="tx1"/>
                </a:solidFill>
              </a:rPr>
              <a:t>ال</a:t>
            </a:r>
            <a:r>
              <a:rPr lang="en-US" sz="2000" b="1" dirty="0" err="1" smtClean="0">
                <a:solidFill>
                  <a:schemeClr val="tx1"/>
                </a:solidFill>
              </a:rPr>
              <a:t>rhinopharynx</a:t>
            </a:r>
            <a:r>
              <a:rPr lang="en-US" sz="2000" b="1" dirty="0" smtClean="0">
                <a:solidFill>
                  <a:schemeClr val="tx1"/>
                </a:solidFill>
              </a:rPr>
              <a:t> </a:t>
            </a:r>
            <a:endParaRPr lang="ar-SY" sz="2000" b="1" dirty="0" smtClean="0">
              <a:solidFill>
                <a:schemeClr val="tx1"/>
              </a:solidFill>
            </a:endParaRPr>
          </a:p>
          <a:p>
            <a:pPr algn="just">
              <a:buFont typeface="Arial" pitchFamily="34" charset="0"/>
              <a:buChar char="•"/>
            </a:pPr>
            <a:r>
              <a:rPr lang="en-US" sz="2000" b="1" dirty="0" smtClean="0">
                <a:solidFill>
                  <a:schemeClr val="tx1"/>
                </a:solidFill>
              </a:rPr>
              <a:t> </a:t>
            </a:r>
            <a:r>
              <a:rPr lang="ar-SY" sz="2000" b="1" dirty="0" smtClean="0">
                <a:solidFill>
                  <a:schemeClr val="tx1"/>
                </a:solidFill>
              </a:rPr>
              <a:t>البلعوم الأنفي </a:t>
            </a:r>
            <a:r>
              <a:rPr lang="ar-SY" sz="1800" b="1" dirty="0" smtClean="0">
                <a:solidFill>
                  <a:schemeClr val="tx1"/>
                </a:solidFill>
              </a:rPr>
              <a:t>: عبارة عن غرفة لها جدران </a:t>
            </a:r>
            <a:r>
              <a:rPr lang="ar-SY" sz="1800" b="1" dirty="0" err="1" smtClean="0">
                <a:solidFill>
                  <a:schemeClr val="tx1"/>
                </a:solidFill>
              </a:rPr>
              <a:t>و</a:t>
            </a:r>
            <a:r>
              <a:rPr lang="ar-SY" sz="1800" b="1" dirty="0" smtClean="0">
                <a:solidFill>
                  <a:schemeClr val="tx1"/>
                </a:solidFill>
              </a:rPr>
              <a:t> سقف</a:t>
            </a:r>
          </a:p>
          <a:p>
            <a:pPr algn="just">
              <a:buFont typeface="Arial" pitchFamily="34" charset="0"/>
              <a:buChar char="•"/>
            </a:pPr>
            <a:r>
              <a:rPr lang="ar-SY" sz="2000" b="1" dirty="0" smtClean="0">
                <a:solidFill>
                  <a:schemeClr val="tx1"/>
                </a:solidFill>
              </a:rPr>
              <a:t>السقف : </a:t>
            </a:r>
            <a:r>
              <a:rPr lang="ar-SY" sz="1800" b="1" dirty="0" smtClean="0">
                <a:solidFill>
                  <a:schemeClr val="tx1"/>
                </a:solidFill>
              </a:rPr>
              <a:t>قاعدة القحف</a:t>
            </a:r>
            <a:r>
              <a:rPr lang="ar-SY" sz="2000" b="1" dirty="0">
                <a:solidFill>
                  <a:schemeClr val="tx1"/>
                </a:solidFill>
              </a:rPr>
              <a:t> </a:t>
            </a:r>
            <a:endParaRPr lang="ar-SY" sz="2000" b="1" dirty="0" smtClean="0">
              <a:solidFill>
                <a:schemeClr val="tx1"/>
              </a:solidFill>
            </a:endParaRPr>
          </a:p>
          <a:p>
            <a:pPr algn="just">
              <a:buFont typeface="Arial" pitchFamily="34" charset="0"/>
              <a:buChar char="•"/>
            </a:pPr>
            <a:r>
              <a:rPr lang="ar-SY" sz="2000" b="1" dirty="0" smtClean="0">
                <a:solidFill>
                  <a:schemeClr val="tx1"/>
                </a:solidFill>
              </a:rPr>
              <a:t>الجدار الخلفي : </a:t>
            </a:r>
            <a:r>
              <a:rPr lang="ar-SY" sz="1800" b="1" dirty="0" smtClean="0">
                <a:solidFill>
                  <a:schemeClr val="tx1"/>
                </a:solidFill>
              </a:rPr>
              <a:t>العمود الفقري على مستوى الفقرتين </a:t>
            </a:r>
            <a:r>
              <a:rPr lang="ar-SY" sz="1800" b="1" dirty="0" err="1" smtClean="0">
                <a:solidFill>
                  <a:schemeClr val="tx1"/>
                </a:solidFill>
              </a:rPr>
              <a:t>الرقبيتين</a:t>
            </a:r>
            <a:r>
              <a:rPr lang="ar-SY" sz="1800" b="1" dirty="0" smtClean="0">
                <a:solidFill>
                  <a:schemeClr val="tx1"/>
                </a:solidFill>
              </a:rPr>
              <a:t> الأولى </a:t>
            </a:r>
            <a:r>
              <a:rPr lang="ar-SY" sz="1800" b="1" dirty="0" err="1" smtClean="0">
                <a:solidFill>
                  <a:schemeClr val="tx1"/>
                </a:solidFill>
              </a:rPr>
              <a:t>و</a:t>
            </a:r>
            <a:r>
              <a:rPr lang="ar-SY" sz="1800" b="1" dirty="0" smtClean="0">
                <a:solidFill>
                  <a:schemeClr val="tx1"/>
                </a:solidFill>
              </a:rPr>
              <a:t> الثانية</a:t>
            </a:r>
          </a:p>
          <a:p>
            <a:pPr algn="just">
              <a:buFont typeface="Arial" pitchFamily="34" charset="0"/>
              <a:buChar char="•"/>
            </a:pPr>
            <a:r>
              <a:rPr lang="ar-SY" sz="2000" b="1" dirty="0" smtClean="0">
                <a:solidFill>
                  <a:schemeClr val="tx1"/>
                </a:solidFill>
              </a:rPr>
              <a:t>الجدار الأمامي : </a:t>
            </a:r>
            <a:r>
              <a:rPr lang="ar-SY" sz="1800" b="1" dirty="0" err="1" smtClean="0">
                <a:solidFill>
                  <a:schemeClr val="tx1"/>
                </a:solidFill>
              </a:rPr>
              <a:t>المنعرين</a:t>
            </a:r>
            <a:r>
              <a:rPr lang="ar-SY" sz="1800" b="1" dirty="0" smtClean="0">
                <a:solidFill>
                  <a:schemeClr val="tx1"/>
                </a:solidFill>
              </a:rPr>
              <a:t> ( </a:t>
            </a:r>
            <a:r>
              <a:rPr lang="en-US" sz="1800" b="1" dirty="0" err="1" smtClean="0">
                <a:solidFill>
                  <a:schemeClr val="tx1"/>
                </a:solidFill>
              </a:rPr>
              <a:t>choana</a:t>
            </a:r>
            <a:r>
              <a:rPr lang="en-US" sz="1800" b="1" dirty="0">
                <a:solidFill>
                  <a:schemeClr val="tx1"/>
                </a:solidFill>
              </a:rPr>
              <a:t> </a:t>
            </a:r>
            <a:r>
              <a:rPr lang="ar-SY" sz="1800" b="1" dirty="0" smtClean="0">
                <a:solidFill>
                  <a:schemeClr val="tx1"/>
                </a:solidFill>
              </a:rPr>
              <a:t> ) فوهتا الأنف الخلفيتين – </a:t>
            </a:r>
            <a:r>
              <a:rPr lang="ar-SY" sz="1800" b="1" dirty="0" err="1" smtClean="0">
                <a:solidFill>
                  <a:schemeClr val="tx1"/>
                </a:solidFill>
              </a:rPr>
              <a:t>الميكعة</a:t>
            </a:r>
            <a:r>
              <a:rPr lang="ar-SY" sz="1800" b="1" dirty="0" smtClean="0">
                <a:solidFill>
                  <a:schemeClr val="tx1"/>
                </a:solidFill>
              </a:rPr>
              <a:t> ( الفاصلة بين </a:t>
            </a:r>
            <a:r>
              <a:rPr lang="ar-SY" sz="1800" b="1" dirty="0" err="1" smtClean="0">
                <a:solidFill>
                  <a:schemeClr val="tx1"/>
                </a:solidFill>
              </a:rPr>
              <a:t>المنعرين</a:t>
            </a:r>
            <a:r>
              <a:rPr lang="ar-SY" sz="1800" b="1" dirty="0" smtClean="0">
                <a:solidFill>
                  <a:schemeClr val="tx1"/>
                </a:solidFill>
              </a:rPr>
              <a:t> )</a:t>
            </a:r>
          </a:p>
          <a:p>
            <a:pPr algn="just">
              <a:buFont typeface="Arial" pitchFamily="34" charset="0"/>
              <a:buChar char="•"/>
            </a:pPr>
            <a:r>
              <a:rPr lang="ar-SY" sz="2000" b="1" dirty="0" smtClean="0">
                <a:solidFill>
                  <a:schemeClr val="tx1"/>
                </a:solidFill>
              </a:rPr>
              <a:t>الجدار الأمامي السفلي : </a:t>
            </a:r>
            <a:r>
              <a:rPr lang="ar-SY" sz="1800" b="1" dirty="0" smtClean="0">
                <a:solidFill>
                  <a:schemeClr val="tx1"/>
                </a:solidFill>
              </a:rPr>
              <a:t>الوجه الخلفي لشراع الحنك</a:t>
            </a:r>
          </a:p>
          <a:p>
            <a:pPr algn="just">
              <a:buFont typeface="Arial" pitchFamily="34" charset="0"/>
              <a:buChar char="•"/>
            </a:pPr>
            <a:r>
              <a:rPr lang="ar-SY" sz="2000" b="1" dirty="0" smtClean="0">
                <a:solidFill>
                  <a:schemeClr val="tx1"/>
                </a:solidFill>
              </a:rPr>
              <a:t>الأرضية ( من الأسفل ) : </a:t>
            </a:r>
            <a:r>
              <a:rPr lang="ar-SY" sz="1800" b="1" dirty="0" smtClean="0">
                <a:solidFill>
                  <a:schemeClr val="tx1"/>
                </a:solidFill>
              </a:rPr>
              <a:t>افتراضي </a:t>
            </a:r>
            <a:r>
              <a:rPr lang="ar-SY" sz="1800" b="1" dirty="0" err="1" smtClean="0">
                <a:solidFill>
                  <a:schemeClr val="tx1"/>
                </a:solidFill>
              </a:rPr>
              <a:t>و</a:t>
            </a:r>
            <a:r>
              <a:rPr lang="ar-SY" sz="1800" b="1" dirty="0" smtClean="0">
                <a:solidFill>
                  <a:schemeClr val="tx1"/>
                </a:solidFill>
              </a:rPr>
              <a:t> يصبح حقيقيا عند إغلاقه بشراع الحنك عند البلع </a:t>
            </a:r>
          </a:p>
          <a:p>
            <a:pPr algn="just">
              <a:buFont typeface="Arial" pitchFamily="34" charset="0"/>
              <a:buChar char="•"/>
            </a:pPr>
            <a:r>
              <a:rPr lang="ar-SY" sz="2000" b="1" dirty="0" smtClean="0">
                <a:solidFill>
                  <a:schemeClr val="tx1"/>
                </a:solidFill>
              </a:rPr>
              <a:t>الجدار الجانبي ( الوحشي ) : </a:t>
            </a:r>
            <a:r>
              <a:rPr lang="ar-SY" sz="1800" b="1" dirty="0" smtClean="0">
                <a:solidFill>
                  <a:schemeClr val="tx1"/>
                </a:solidFill>
              </a:rPr>
              <a:t>حفرة </a:t>
            </a:r>
            <a:r>
              <a:rPr lang="ar-SY" sz="1800" b="1" dirty="0" err="1" smtClean="0">
                <a:solidFill>
                  <a:schemeClr val="tx1"/>
                </a:solidFill>
              </a:rPr>
              <a:t>روزن</a:t>
            </a:r>
            <a:r>
              <a:rPr lang="ar-SY" sz="1800" b="1" dirty="0" smtClean="0">
                <a:solidFill>
                  <a:schemeClr val="tx1"/>
                </a:solidFill>
              </a:rPr>
              <a:t> </a:t>
            </a:r>
            <a:r>
              <a:rPr lang="ar-SY" sz="1800" b="1" dirty="0" err="1" smtClean="0">
                <a:solidFill>
                  <a:schemeClr val="tx1"/>
                </a:solidFill>
              </a:rPr>
              <a:t>مولر</a:t>
            </a:r>
            <a:r>
              <a:rPr lang="ar-SY" sz="1800" b="1" dirty="0" smtClean="0">
                <a:solidFill>
                  <a:schemeClr val="tx1"/>
                </a:solidFill>
              </a:rPr>
              <a:t> </a:t>
            </a:r>
            <a:r>
              <a:rPr lang="en-US" sz="1800" b="1" dirty="0" smtClean="0">
                <a:solidFill>
                  <a:schemeClr val="tx1"/>
                </a:solidFill>
              </a:rPr>
              <a:t>Rosen Muller </a:t>
            </a:r>
            <a:r>
              <a:rPr lang="ar-SY" sz="1800" b="1" dirty="0" smtClean="0">
                <a:solidFill>
                  <a:schemeClr val="tx1"/>
                </a:solidFill>
              </a:rPr>
              <a:t> تأتي أهميتها كونها المكان </a:t>
            </a:r>
            <a:r>
              <a:rPr lang="ar-SY" sz="1800" b="1" dirty="0" err="1" smtClean="0">
                <a:solidFill>
                  <a:schemeClr val="tx1"/>
                </a:solidFill>
              </a:rPr>
              <a:t>الأشيع</a:t>
            </a:r>
            <a:r>
              <a:rPr lang="ar-SY" sz="1800" b="1" dirty="0" smtClean="0">
                <a:solidFill>
                  <a:schemeClr val="tx1"/>
                </a:solidFill>
              </a:rPr>
              <a:t> لسلطان البلعوم الأنفي </a:t>
            </a:r>
            <a:r>
              <a:rPr lang="ar-SY" sz="1800" b="1" dirty="0" err="1" smtClean="0">
                <a:solidFill>
                  <a:schemeClr val="tx1"/>
                </a:solidFill>
              </a:rPr>
              <a:t>و</a:t>
            </a:r>
            <a:r>
              <a:rPr lang="ar-SY" sz="1800" b="1" dirty="0" smtClean="0">
                <a:solidFill>
                  <a:schemeClr val="tx1"/>
                </a:solidFill>
              </a:rPr>
              <a:t> احتوائها فتحة نفير </a:t>
            </a:r>
            <a:r>
              <a:rPr lang="ar-SY" sz="1800" b="1" dirty="0" err="1" smtClean="0">
                <a:solidFill>
                  <a:schemeClr val="tx1"/>
                </a:solidFill>
              </a:rPr>
              <a:t>اوستاش</a:t>
            </a:r>
            <a:endParaRPr lang="ar-SY" sz="1800" b="1" dirty="0" smtClean="0">
              <a:solidFill>
                <a:schemeClr val="tx1"/>
              </a:solidFill>
            </a:endParaRPr>
          </a:p>
          <a:p>
            <a:pPr algn="just">
              <a:buFont typeface="Arial" pitchFamily="34" charset="0"/>
              <a:buChar char="•"/>
            </a:pPr>
            <a:r>
              <a:rPr lang="ar-SY" sz="1800" b="1" dirty="0" smtClean="0">
                <a:solidFill>
                  <a:schemeClr val="tx1"/>
                </a:solidFill>
              </a:rPr>
              <a:t>للنفير وظائف مهمة في </a:t>
            </a:r>
            <a:r>
              <a:rPr lang="ar-SY" sz="1800" b="1" dirty="0" err="1" smtClean="0">
                <a:solidFill>
                  <a:schemeClr val="tx1"/>
                </a:solidFill>
              </a:rPr>
              <a:t>فيزيولوجيا</a:t>
            </a:r>
            <a:r>
              <a:rPr lang="ar-SY" sz="1800" b="1" dirty="0" smtClean="0">
                <a:solidFill>
                  <a:schemeClr val="tx1"/>
                </a:solidFill>
              </a:rPr>
              <a:t> الأذن حيث يعتبر المضخة الهوائية للأذن فيعمل على تحقيق الضغط المتعادل على جانبي غشاء الطبل </a:t>
            </a:r>
            <a:r>
              <a:rPr lang="ar-SY" sz="1800" b="1" dirty="0" err="1" smtClean="0">
                <a:solidFill>
                  <a:schemeClr val="tx1"/>
                </a:solidFill>
              </a:rPr>
              <a:t>و</a:t>
            </a:r>
            <a:r>
              <a:rPr lang="ar-SY" sz="1800" b="1" dirty="0" smtClean="0">
                <a:solidFill>
                  <a:schemeClr val="tx1"/>
                </a:solidFill>
              </a:rPr>
              <a:t> ذلك من خلال انفتاحه </a:t>
            </a:r>
            <a:r>
              <a:rPr lang="ar-SY" sz="1800" b="1" dirty="0" err="1" smtClean="0">
                <a:solidFill>
                  <a:schemeClr val="tx1"/>
                </a:solidFill>
              </a:rPr>
              <a:t>و</a:t>
            </a:r>
            <a:r>
              <a:rPr lang="ar-SY" sz="1800" b="1" dirty="0" smtClean="0">
                <a:solidFill>
                  <a:schemeClr val="tx1"/>
                </a:solidFill>
              </a:rPr>
              <a:t> انغلاقه أثناء عمليتي البلع </a:t>
            </a:r>
            <a:r>
              <a:rPr lang="ar-SY" sz="1800" b="1" dirty="0" err="1" smtClean="0">
                <a:solidFill>
                  <a:schemeClr val="tx1"/>
                </a:solidFill>
              </a:rPr>
              <a:t>و</a:t>
            </a:r>
            <a:r>
              <a:rPr lang="ar-SY" sz="1800" b="1" dirty="0" smtClean="0">
                <a:solidFill>
                  <a:schemeClr val="tx1"/>
                </a:solidFill>
              </a:rPr>
              <a:t> التثاؤب </a:t>
            </a:r>
          </a:p>
          <a:p>
            <a:pPr algn="just">
              <a:buFont typeface="Arial" pitchFamily="34" charset="0"/>
              <a:buChar char="•"/>
            </a:pPr>
            <a:endParaRPr lang="ar-SY" sz="1800" b="1" dirty="0" smtClean="0">
              <a:solidFill>
                <a:schemeClr val="tx1"/>
              </a:solidFill>
            </a:endParaRPr>
          </a:p>
          <a:p>
            <a:pPr algn="just">
              <a:buFont typeface="Arial" pitchFamily="34" charset="0"/>
              <a:buChar char="•"/>
            </a:pPr>
            <a:endParaRPr lang="ar-SY" sz="2000" b="1" dirty="0" smtClean="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42844" y="2428868"/>
            <a:ext cx="285752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NBC</a:t>
            </a:r>
            <a:endParaRPr lang="ar-SY" sz="3200" dirty="0"/>
          </a:p>
        </p:txBody>
      </p:sp>
      <p:pic>
        <p:nvPicPr>
          <p:cNvPr id="4" name="عنصر نائب للمحتوى 3" descr="images.jpg"/>
          <p:cNvPicPr>
            <a:picLocks noGrp="1" noChangeAspect="1"/>
          </p:cNvPicPr>
          <p:nvPr>
            <p:ph idx="1"/>
          </p:nvPr>
        </p:nvPicPr>
        <p:blipFill>
          <a:blip r:embed="rId2"/>
          <a:stretch>
            <a:fillRect/>
          </a:stretch>
        </p:blipFill>
        <p:spPr>
          <a:xfrm>
            <a:off x="0" y="1500174"/>
            <a:ext cx="3286116" cy="3357586"/>
          </a:xfrm>
        </p:spPr>
      </p:pic>
      <p:pic>
        <p:nvPicPr>
          <p:cNvPr id="5" name="صورة 4" descr="F2.small.gif"/>
          <p:cNvPicPr>
            <a:picLocks noChangeAspect="1"/>
          </p:cNvPicPr>
          <p:nvPr/>
        </p:nvPicPr>
        <p:blipFill>
          <a:blip r:embed="rId3"/>
          <a:stretch>
            <a:fillRect/>
          </a:stretch>
        </p:blipFill>
        <p:spPr>
          <a:xfrm>
            <a:off x="6572264" y="1500174"/>
            <a:ext cx="2357454" cy="3357586"/>
          </a:xfrm>
          <a:prstGeom prst="rect">
            <a:avLst/>
          </a:prstGeom>
        </p:spPr>
      </p:pic>
      <p:pic>
        <p:nvPicPr>
          <p:cNvPr id="6" name="صورة 5" descr="2860fb22e280fba9e028c4ee93a366.jpg"/>
          <p:cNvPicPr>
            <a:picLocks noChangeAspect="1"/>
          </p:cNvPicPr>
          <p:nvPr/>
        </p:nvPicPr>
        <p:blipFill>
          <a:blip r:embed="rId4"/>
          <a:stretch>
            <a:fillRect/>
          </a:stretch>
        </p:blipFill>
        <p:spPr>
          <a:xfrm>
            <a:off x="3428992" y="1500174"/>
            <a:ext cx="3000396" cy="3357586"/>
          </a:xfrm>
          <a:prstGeom prst="rect">
            <a:avLst/>
          </a:prstGeom>
        </p:spPr>
      </p:pic>
      <p:cxnSp>
        <p:nvCxnSpPr>
          <p:cNvPr id="8" name="رابط مستقيم 7"/>
          <p:cNvCxnSpPr/>
          <p:nvPr/>
        </p:nvCxnSpPr>
        <p:spPr>
          <a:xfrm>
            <a:off x="0" y="5714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NBC</a:t>
            </a:r>
            <a:endParaRPr lang="ar-SY" sz="3200" dirty="0"/>
          </a:p>
        </p:txBody>
      </p:sp>
      <p:sp>
        <p:nvSpPr>
          <p:cNvPr id="3" name="عنصر نائب للمحتوى 2"/>
          <p:cNvSpPr>
            <a:spLocks noGrp="1"/>
          </p:cNvSpPr>
          <p:nvPr>
            <p:ph idx="1"/>
          </p:nvPr>
        </p:nvSpPr>
        <p:spPr>
          <a:xfrm>
            <a:off x="457200" y="1142984"/>
            <a:ext cx="8229600" cy="4983179"/>
          </a:xfrm>
        </p:spPr>
        <p:txBody>
          <a:bodyPr>
            <a:normAutofit fontScale="92500" lnSpcReduction="10000"/>
          </a:bodyPr>
          <a:lstStyle/>
          <a:p>
            <a:pPr>
              <a:buNone/>
            </a:pPr>
            <a:r>
              <a:rPr lang="ar-SY" sz="2400" b="1" u="sng" dirty="0" smtClean="0"/>
              <a:t>الفحوصات </a:t>
            </a:r>
            <a:r>
              <a:rPr lang="ar-SY" sz="2400" b="1" u="sng" dirty="0" err="1" smtClean="0"/>
              <a:t>المخبرية</a:t>
            </a:r>
            <a:r>
              <a:rPr lang="ar-SY" sz="2400" b="1" u="sng" dirty="0" smtClean="0"/>
              <a:t> المناعية:</a:t>
            </a:r>
          </a:p>
          <a:p>
            <a:pPr>
              <a:buNone/>
            </a:pPr>
            <a:r>
              <a:rPr lang="ar-SY" sz="2400" dirty="0" smtClean="0"/>
              <a:t>-الفحوصات الروتينية: (</a:t>
            </a:r>
            <a:r>
              <a:rPr lang="en-US" sz="2400" dirty="0" smtClean="0"/>
              <a:t>CBC</a:t>
            </a:r>
            <a:r>
              <a:rPr lang="ar-SY" sz="2400" dirty="0" smtClean="0"/>
              <a:t>, وظائف الكبد )</a:t>
            </a:r>
          </a:p>
          <a:p>
            <a:pPr>
              <a:buFontTx/>
              <a:buChar char="-"/>
            </a:pPr>
            <a:r>
              <a:rPr lang="ar-SY" sz="2400" dirty="0" smtClean="0"/>
              <a:t>الفحوص المناعية : تحري أضداد </a:t>
            </a:r>
            <a:r>
              <a:rPr lang="en-US" sz="2400" dirty="0" smtClean="0"/>
              <a:t>EBV</a:t>
            </a:r>
            <a:r>
              <a:rPr lang="ar-SY" sz="2400" dirty="0" smtClean="0"/>
              <a:t>( </a:t>
            </a:r>
            <a:r>
              <a:rPr lang="en-US" sz="2400" dirty="0" smtClean="0"/>
              <a:t>IGA</a:t>
            </a:r>
            <a:r>
              <a:rPr lang="ar-SY" sz="2400" dirty="0" smtClean="0"/>
              <a:t>: ضد </a:t>
            </a:r>
            <a:r>
              <a:rPr lang="ar-SY" sz="2400" dirty="0" err="1" smtClean="0"/>
              <a:t>قفيصة</a:t>
            </a:r>
            <a:r>
              <a:rPr lang="ar-SY" sz="2400" dirty="0" smtClean="0"/>
              <a:t> الفيروس , </a:t>
            </a:r>
            <a:r>
              <a:rPr lang="en-US" sz="2400" dirty="0" smtClean="0"/>
              <a:t>IGG</a:t>
            </a:r>
            <a:r>
              <a:rPr lang="ar-SY" sz="2400" dirty="0" smtClean="0"/>
              <a:t> الباكرة ) </a:t>
            </a:r>
          </a:p>
          <a:p>
            <a:pPr>
              <a:buNone/>
            </a:pPr>
            <a:r>
              <a:rPr lang="ar-SY" sz="2400" b="1" u="sng" dirty="0" err="1" smtClean="0"/>
              <a:t>الخزعة</a:t>
            </a:r>
            <a:r>
              <a:rPr lang="ar-SY" sz="2400" b="1" u="sng" dirty="0" smtClean="0"/>
              <a:t> :</a:t>
            </a:r>
          </a:p>
          <a:p>
            <a:pPr>
              <a:buNone/>
            </a:pPr>
            <a:r>
              <a:rPr lang="ar-SY" sz="2400" dirty="0" smtClean="0"/>
              <a:t>ضرورية للتشخيص هي الفيصل في تشخيص سرطان البلعوم الأنفي </a:t>
            </a:r>
          </a:p>
          <a:p>
            <a:pPr>
              <a:buNone/>
            </a:pPr>
            <a:r>
              <a:rPr lang="ar-SY" sz="2400" dirty="0" smtClean="0"/>
              <a:t>-أشيع الأماكن في أخذ </a:t>
            </a:r>
            <a:r>
              <a:rPr lang="ar-SY" sz="2400" dirty="0" err="1" smtClean="0"/>
              <a:t>الخزعة</a:t>
            </a:r>
            <a:r>
              <a:rPr lang="ar-SY" sz="2400" dirty="0" smtClean="0"/>
              <a:t> هي حفرة </a:t>
            </a:r>
            <a:r>
              <a:rPr lang="ar-SY" sz="2400" dirty="0" err="1" smtClean="0"/>
              <a:t>روزن</a:t>
            </a:r>
            <a:r>
              <a:rPr lang="ar-SY" sz="2400" dirty="0" smtClean="0"/>
              <a:t> </a:t>
            </a:r>
            <a:r>
              <a:rPr lang="ar-SY" sz="2400" dirty="0" err="1" smtClean="0"/>
              <a:t>مولر</a:t>
            </a:r>
            <a:r>
              <a:rPr lang="ar-SY" sz="2400" dirty="0" smtClean="0"/>
              <a:t> و سقف البلعوم الأنفي </a:t>
            </a:r>
          </a:p>
          <a:p>
            <a:pPr>
              <a:buFontTx/>
              <a:buChar char="-"/>
            </a:pPr>
            <a:r>
              <a:rPr lang="ar-SY" sz="2400" dirty="0" smtClean="0"/>
              <a:t>ويجب أن تكون </a:t>
            </a:r>
            <a:r>
              <a:rPr lang="ar-SY" sz="2400" dirty="0" err="1" smtClean="0"/>
              <a:t>الخزعة</a:t>
            </a:r>
            <a:r>
              <a:rPr lang="ar-SY" sz="2400" dirty="0" smtClean="0"/>
              <a:t> عميقة في الأشكال </a:t>
            </a:r>
            <a:r>
              <a:rPr lang="ar-SY" sz="2400" dirty="0" err="1" smtClean="0"/>
              <a:t>الارتشاحية</a:t>
            </a:r>
            <a:r>
              <a:rPr lang="ar-SY" sz="2400" dirty="0" smtClean="0"/>
              <a:t> تحت المخاطية للورم </a:t>
            </a:r>
            <a:r>
              <a:rPr lang="ar-SY" sz="2400" dirty="0" err="1" smtClean="0"/>
              <a:t>و</a:t>
            </a:r>
            <a:r>
              <a:rPr lang="ar-SY" sz="2400" dirty="0" smtClean="0"/>
              <a:t> في منطقة </a:t>
            </a:r>
            <a:r>
              <a:rPr lang="ar-SY" sz="2400" dirty="0" err="1" smtClean="0"/>
              <a:t>روزن</a:t>
            </a:r>
            <a:r>
              <a:rPr lang="ar-SY" sz="2400" dirty="0" smtClean="0"/>
              <a:t> </a:t>
            </a:r>
            <a:r>
              <a:rPr lang="ar-SY" sz="2400" dirty="0" err="1" smtClean="0"/>
              <a:t>مولر</a:t>
            </a:r>
            <a:r>
              <a:rPr lang="ar-SY" sz="2400" dirty="0" smtClean="0"/>
              <a:t> وحتى ولو لم تكون هناك كتلة مرئية صحيحة </a:t>
            </a:r>
            <a:r>
              <a:rPr lang="ar-SY" sz="2400" dirty="0" err="1" smtClean="0"/>
              <a:t>سريريا</a:t>
            </a:r>
            <a:r>
              <a:rPr lang="ar-SY" sz="2400" dirty="0" smtClean="0"/>
              <a:t> </a:t>
            </a:r>
          </a:p>
          <a:p>
            <a:pPr>
              <a:buNone/>
            </a:pPr>
            <a:r>
              <a:rPr lang="ar-SY" sz="2400" b="1" u="sng" dirty="0" smtClean="0"/>
              <a:t>العلاج:</a:t>
            </a:r>
          </a:p>
          <a:p>
            <a:pPr>
              <a:buNone/>
            </a:pPr>
            <a:r>
              <a:rPr lang="ar-SY" sz="2400" dirty="0" smtClean="0"/>
              <a:t>العلاج الأساسي هو العلاج </a:t>
            </a:r>
            <a:r>
              <a:rPr lang="ar-SY" sz="2400" dirty="0" err="1" smtClean="0"/>
              <a:t>الشعاعي</a:t>
            </a:r>
            <a:r>
              <a:rPr lang="ar-SY" sz="2400" dirty="0" smtClean="0"/>
              <a:t> حيث يشعع البلعوم الأنفي </a:t>
            </a:r>
            <a:r>
              <a:rPr lang="ar-SY" sz="2400" dirty="0" err="1" smtClean="0"/>
              <a:t>و</a:t>
            </a:r>
            <a:r>
              <a:rPr lang="ar-SY" sz="2400" dirty="0" smtClean="0"/>
              <a:t> العنق ليشمل معظم الطريق اللمفاوي في العنق في جهتين </a:t>
            </a:r>
          </a:p>
          <a:p>
            <a:pPr>
              <a:buFontTx/>
              <a:buChar char="-"/>
            </a:pPr>
            <a:r>
              <a:rPr lang="ar-SY" sz="2400" dirty="0" smtClean="0"/>
              <a:t>وقد تشرك المعالجة الكيميائية مع المعالجة </a:t>
            </a:r>
            <a:r>
              <a:rPr lang="ar-SY" sz="2400" dirty="0" err="1" smtClean="0"/>
              <a:t>الشعاعية</a:t>
            </a:r>
            <a:endParaRPr lang="ar-SY" sz="2400" dirty="0" smtClean="0"/>
          </a:p>
          <a:p>
            <a:pPr>
              <a:buFontTx/>
              <a:buChar char="-"/>
            </a:pPr>
            <a:r>
              <a:rPr lang="ar-SY" sz="2400" dirty="0" smtClean="0"/>
              <a:t>قد يتم تجريف العنق الجراحي للتخلص من بقايا العقد </a:t>
            </a:r>
            <a:r>
              <a:rPr lang="ar-SY" sz="2400" dirty="0" err="1" smtClean="0"/>
              <a:t>اللمفية</a:t>
            </a:r>
            <a:r>
              <a:rPr lang="ar-SY" sz="2400" dirty="0" smtClean="0"/>
              <a:t> بعد العلاج </a:t>
            </a:r>
            <a:r>
              <a:rPr lang="ar-SY" sz="2400" dirty="0" err="1" smtClean="0"/>
              <a:t>الشعاعي</a:t>
            </a:r>
            <a:r>
              <a:rPr lang="ar-SY" sz="2400" dirty="0" smtClean="0"/>
              <a:t> </a:t>
            </a:r>
          </a:p>
          <a:p>
            <a:pPr>
              <a:buFontTx/>
              <a:buChar char="-"/>
            </a:pPr>
            <a:endParaRPr lang="ar-SY" sz="2400" dirty="0" smtClean="0"/>
          </a:p>
          <a:p>
            <a:pPr>
              <a:buNone/>
            </a:pPr>
            <a:endParaRPr lang="ar-SY" sz="2400" b="1" dirty="0"/>
          </a:p>
        </p:txBody>
      </p:sp>
      <p:cxnSp>
        <p:nvCxnSpPr>
          <p:cNvPr id="5" name="رابط مستقيم 4"/>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الطرق التنفسية </a:t>
            </a:r>
            <a:endParaRPr lang="ar-SY" sz="3200" dirty="0"/>
          </a:p>
        </p:txBody>
      </p:sp>
      <p:sp>
        <p:nvSpPr>
          <p:cNvPr id="3" name="عنصر نائب للمحتوى 2"/>
          <p:cNvSpPr>
            <a:spLocks noGrp="1"/>
          </p:cNvSpPr>
          <p:nvPr>
            <p:ph idx="1"/>
          </p:nvPr>
        </p:nvSpPr>
        <p:spPr>
          <a:xfrm>
            <a:off x="457200" y="1214422"/>
            <a:ext cx="8229600" cy="5357850"/>
          </a:xfrm>
        </p:spPr>
        <p:txBody>
          <a:bodyPr>
            <a:normAutofit fontScale="92500" lnSpcReduction="10000"/>
          </a:bodyPr>
          <a:lstStyle/>
          <a:p>
            <a:pPr>
              <a:buNone/>
            </a:pPr>
            <a:r>
              <a:rPr lang="ar-SY" sz="2400" dirty="0" smtClean="0"/>
              <a:t>- يشكل استنشاق الأجسام الغريبة </a:t>
            </a:r>
            <a:r>
              <a:rPr lang="ar-SY" sz="2400" dirty="0" err="1" smtClean="0"/>
              <a:t>الى</a:t>
            </a:r>
            <a:r>
              <a:rPr lang="ar-SY" sz="2400" dirty="0" smtClean="0"/>
              <a:t> المسالك التنفسية في البلدان النامية السبب الأكثر شيوعا للوفيات الطارئة بين الأطفال دون 6 سنوات من العمر </a:t>
            </a:r>
          </a:p>
          <a:p>
            <a:pPr>
              <a:buFontTx/>
              <a:buChar char="-"/>
            </a:pPr>
            <a:r>
              <a:rPr lang="ar-SY" sz="2400" dirty="0" smtClean="0"/>
              <a:t>كما أنه مازال </a:t>
            </a:r>
            <a:r>
              <a:rPr lang="ar-SY" sz="2400" dirty="0" err="1" smtClean="0"/>
              <a:t>و</a:t>
            </a:r>
            <a:r>
              <a:rPr lang="ar-SY" sz="2400" dirty="0" smtClean="0"/>
              <a:t> سيبقى سببا مهما </a:t>
            </a:r>
            <a:r>
              <a:rPr lang="ar-SY" sz="2400" dirty="0" err="1" smtClean="0"/>
              <a:t>للانتانات</a:t>
            </a:r>
            <a:r>
              <a:rPr lang="ar-SY" sz="2400" dirty="0" smtClean="0"/>
              <a:t> التنفسية المتكررة غير المعللة </a:t>
            </a:r>
            <a:r>
              <a:rPr lang="ar-SY" sz="2400" dirty="0" err="1" smtClean="0"/>
              <a:t>و</a:t>
            </a:r>
            <a:r>
              <a:rPr lang="ar-SY" sz="2400" dirty="0" smtClean="0"/>
              <a:t> </a:t>
            </a:r>
            <a:r>
              <a:rPr lang="ar-SY" sz="2400" dirty="0" err="1" smtClean="0"/>
              <a:t>للعسرات</a:t>
            </a:r>
            <a:r>
              <a:rPr lang="ar-SY" sz="2400" dirty="0" smtClean="0"/>
              <a:t> التنفسية الحادة عند الأطفال </a:t>
            </a:r>
          </a:p>
          <a:p>
            <a:pPr>
              <a:buFontTx/>
              <a:buChar char="-"/>
            </a:pPr>
            <a:r>
              <a:rPr lang="ar-SY" sz="2400" dirty="0" smtClean="0"/>
              <a:t>أكثر ما يحدث استنشاق الأجسام الأجنبية عند الأطفال بين( 6 أشهر – 6 سنوات)</a:t>
            </a:r>
          </a:p>
          <a:p>
            <a:pPr>
              <a:buFontTx/>
              <a:buChar char="-"/>
            </a:pPr>
            <a:r>
              <a:rPr lang="ar-SY" sz="2400" b="1" dirty="0" smtClean="0"/>
              <a:t>الأجسام الغريبة المستنشقة :</a:t>
            </a:r>
          </a:p>
          <a:p>
            <a:pPr>
              <a:buNone/>
            </a:pPr>
            <a:r>
              <a:rPr lang="ar-SY" sz="2400" dirty="0" smtClean="0"/>
              <a:t>بزر البطيخ أكثر الأجسام الأجنبية مشاهدة في بلادنا </a:t>
            </a:r>
            <a:r>
              <a:rPr lang="ar-SY" sz="2400" dirty="0" err="1" smtClean="0"/>
              <a:t>و</a:t>
            </a:r>
            <a:r>
              <a:rPr lang="ar-SY" sz="2400" dirty="0" smtClean="0"/>
              <a:t> كذلك الفستق أو أي جسم آخر يمكن أن يضعه الطفل في فمه </a:t>
            </a:r>
          </a:p>
          <a:p>
            <a:pPr>
              <a:buFontTx/>
              <a:buChar char="-"/>
            </a:pPr>
            <a:r>
              <a:rPr lang="ar-SY" sz="2400" dirty="0" smtClean="0"/>
              <a:t>وقد يكون الجسم الأجنبي طعاما أو </a:t>
            </a:r>
            <a:r>
              <a:rPr lang="ar-SY" sz="2400" dirty="0" err="1" smtClean="0"/>
              <a:t>مفرزات</a:t>
            </a:r>
            <a:r>
              <a:rPr lang="ar-SY" sz="2400" dirty="0" smtClean="0"/>
              <a:t> هضمية يستنشقها الشخص المخدر</a:t>
            </a:r>
          </a:p>
          <a:p>
            <a:pPr>
              <a:buFontTx/>
              <a:buChar char="-"/>
            </a:pPr>
            <a:r>
              <a:rPr lang="ar-SY" sz="2400" b="1" dirty="0" smtClean="0"/>
              <a:t>الأجسام النباتية: </a:t>
            </a:r>
            <a:r>
              <a:rPr lang="ar-SY" sz="2400" dirty="0" smtClean="0"/>
              <a:t>هي الأسوأ في القصبات لأنها قد تسبب </a:t>
            </a:r>
            <a:r>
              <a:rPr lang="ar-SY" sz="2400" dirty="0" err="1" smtClean="0"/>
              <a:t>و</a:t>
            </a:r>
            <a:r>
              <a:rPr lang="ar-SY" sz="2400" dirty="0" smtClean="0"/>
              <a:t> بشكل سريع حالة التهابية معممة لا تصيب فقط الجزء </a:t>
            </a:r>
            <a:r>
              <a:rPr lang="ar-SY" sz="2400" dirty="0" err="1" smtClean="0"/>
              <a:t>المنسد</a:t>
            </a:r>
            <a:r>
              <a:rPr lang="ar-SY" sz="2400" dirty="0" smtClean="0"/>
              <a:t> من الشجرة القصبية </a:t>
            </a:r>
            <a:r>
              <a:rPr lang="ar-SY" sz="2400" dirty="0" err="1" smtClean="0"/>
              <a:t>الرغامية</a:t>
            </a:r>
            <a:r>
              <a:rPr lang="ar-SY" sz="2400" dirty="0" smtClean="0"/>
              <a:t> و لكن كامل الطريق التنفسي وتسبب ذات رئة </a:t>
            </a:r>
            <a:r>
              <a:rPr lang="ar-SY" sz="2400" dirty="0" err="1" smtClean="0"/>
              <a:t>و</a:t>
            </a:r>
            <a:r>
              <a:rPr lang="ar-SY" sz="2400" dirty="0" smtClean="0"/>
              <a:t> التهاب قصبات </a:t>
            </a:r>
          </a:p>
          <a:p>
            <a:pPr>
              <a:buFontTx/>
              <a:buChar char="-"/>
            </a:pPr>
            <a:r>
              <a:rPr lang="ar-SY" sz="2400" b="1" dirty="0" smtClean="0"/>
              <a:t>الأجسام المعدنية: </a:t>
            </a:r>
            <a:r>
              <a:rPr lang="ar-SY" sz="2400" dirty="0" smtClean="0"/>
              <a:t>كالدبابيس </a:t>
            </a:r>
            <a:r>
              <a:rPr lang="ar-SY" sz="2400" dirty="0" err="1" smtClean="0"/>
              <a:t>و</a:t>
            </a:r>
            <a:r>
              <a:rPr lang="ar-SY" sz="2400" dirty="0" smtClean="0"/>
              <a:t> المسامير فإن تحملها أفضل ضمن الشجرة القصبية </a:t>
            </a:r>
            <a:r>
              <a:rPr lang="ar-SY" sz="2400" dirty="0" err="1" smtClean="0"/>
              <a:t>و</a:t>
            </a:r>
            <a:r>
              <a:rPr lang="ar-SY" sz="2400" dirty="0" smtClean="0"/>
              <a:t> بالتالي فإن الأعراض الناجمة عنها أقل إثارة </a:t>
            </a:r>
          </a:p>
          <a:p>
            <a:pPr>
              <a:buFontTx/>
              <a:buChar char="-"/>
            </a:pPr>
            <a:r>
              <a:rPr lang="ar-SY" sz="2400" dirty="0" smtClean="0"/>
              <a:t>أصعب الأجسام الغريبة المشاهد هي الخرز لصعوبة استخراجها بسبب سطحها المصقول </a:t>
            </a:r>
          </a:p>
          <a:p>
            <a:pPr>
              <a:buFontTx/>
              <a:buChar char="-"/>
            </a:pPr>
            <a:endParaRPr lang="ar-SY" sz="2400" b="1" dirty="0" smtClean="0"/>
          </a:p>
          <a:p>
            <a:pPr>
              <a:buFontTx/>
              <a:buChar char="-"/>
            </a:pPr>
            <a:endParaRPr lang="ar-SY" sz="2400" b="1" dirty="0" smtClean="0"/>
          </a:p>
          <a:p>
            <a:pPr>
              <a:buFontTx/>
              <a:buChar char="-"/>
            </a:pPr>
            <a:endParaRPr lang="ar-SY" sz="2400" dirty="0" smtClean="0"/>
          </a:p>
          <a:p>
            <a:pPr>
              <a:buFontTx/>
              <a:buChar char="-"/>
            </a:pPr>
            <a:endParaRPr lang="ar-SY" sz="2400" dirty="0" smtClean="0"/>
          </a:p>
          <a:p>
            <a:pPr>
              <a:buFontTx/>
              <a:buChar char="-"/>
            </a:pPr>
            <a:endParaRPr lang="ar-SY" sz="2400" dirty="0"/>
          </a:p>
        </p:txBody>
      </p:sp>
      <p:cxnSp>
        <p:nvCxnSpPr>
          <p:cNvPr id="5" name="رابط مستقيم 4"/>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الطرق التنفسية</a:t>
            </a:r>
            <a:endParaRPr lang="ar-SY" sz="3200" dirty="0"/>
          </a:p>
        </p:txBody>
      </p:sp>
      <p:sp>
        <p:nvSpPr>
          <p:cNvPr id="3" name="عنصر نائب للمحتوى 2"/>
          <p:cNvSpPr>
            <a:spLocks noGrp="1"/>
          </p:cNvSpPr>
          <p:nvPr>
            <p:ph idx="1"/>
          </p:nvPr>
        </p:nvSpPr>
        <p:spPr>
          <a:xfrm>
            <a:off x="457200" y="1214422"/>
            <a:ext cx="8229600" cy="4911741"/>
          </a:xfrm>
        </p:spPr>
        <p:txBody>
          <a:bodyPr>
            <a:normAutofit/>
          </a:bodyPr>
          <a:lstStyle/>
          <a:p>
            <a:pPr>
              <a:buNone/>
            </a:pPr>
            <a:r>
              <a:rPr lang="ar-SY" sz="2400" b="1" u="sng" dirty="0" smtClean="0"/>
              <a:t>موقع الجسم الأجنبي:</a:t>
            </a:r>
          </a:p>
          <a:p>
            <a:pPr>
              <a:buNone/>
            </a:pPr>
            <a:r>
              <a:rPr lang="ar-SY" sz="2400" dirty="0" smtClean="0"/>
              <a:t>يعتمد على شكل </a:t>
            </a:r>
            <a:r>
              <a:rPr lang="ar-SY" sz="2400" dirty="0" err="1" smtClean="0"/>
              <a:t>و</a:t>
            </a:r>
            <a:r>
              <a:rPr lang="ar-SY" sz="2400" dirty="0" smtClean="0"/>
              <a:t> حجم الجسم </a:t>
            </a:r>
            <a:r>
              <a:rPr lang="ar-SY" sz="2400" dirty="0" err="1" smtClean="0"/>
              <a:t>الاجنبي</a:t>
            </a:r>
            <a:endParaRPr lang="ar-SY" sz="2400" dirty="0" smtClean="0"/>
          </a:p>
          <a:p>
            <a:pPr>
              <a:buNone/>
            </a:pPr>
            <a:r>
              <a:rPr lang="ar-SY" sz="2400" u="sng" dirty="0" smtClean="0"/>
              <a:t>الأجسام الكبيرة: </a:t>
            </a:r>
            <a:r>
              <a:rPr lang="ar-SY" sz="2400" dirty="0" smtClean="0"/>
              <a:t>تنحشر في الحنجرة بين الحبلين الصوتيين أو تحت المزمار أو في </a:t>
            </a:r>
            <a:r>
              <a:rPr lang="ar-SY" sz="2400" dirty="0" err="1" smtClean="0"/>
              <a:t>الرغامى</a:t>
            </a:r>
            <a:r>
              <a:rPr lang="ar-SY" sz="2400" dirty="0" smtClean="0"/>
              <a:t> </a:t>
            </a:r>
          </a:p>
          <a:p>
            <a:pPr>
              <a:buNone/>
            </a:pPr>
            <a:r>
              <a:rPr lang="ar-SY" sz="2400" u="sng" dirty="0" smtClean="0"/>
              <a:t>الأجسام الأصغر:</a:t>
            </a:r>
            <a:r>
              <a:rPr lang="ar-SY" sz="2400" dirty="0" smtClean="0"/>
              <a:t> تستقر غالبا في القصبة اليمنى كونها متمادية مع </a:t>
            </a:r>
            <a:r>
              <a:rPr lang="ar-SY" sz="2400" dirty="0" err="1" smtClean="0"/>
              <a:t>الرغامى</a:t>
            </a:r>
            <a:r>
              <a:rPr lang="ar-SY" sz="2400" dirty="0" smtClean="0"/>
              <a:t> و أعرض من القصبة </a:t>
            </a:r>
            <a:r>
              <a:rPr lang="ar-SY" sz="2400" dirty="0" err="1" smtClean="0"/>
              <a:t>اليسرى</a:t>
            </a:r>
            <a:r>
              <a:rPr lang="ar-SY" sz="2400" dirty="0" smtClean="0"/>
              <a:t> و أقصر </a:t>
            </a:r>
            <a:r>
              <a:rPr lang="ar-SY" sz="2400" dirty="0" err="1" smtClean="0"/>
              <a:t>بالاضافة</a:t>
            </a:r>
            <a:r>
              <a:rPr lang="ar-SY" sz="2400" dirty="0" smtClean="0"/>
              <a:t> </a:t>
            </a:r>
            <a:r>
              <a:rPr lang="ar-SY" sz="2400" dirty="0" err="1" smtClean="0"/>
              <a:t>الى</a:t>
            </a:r>
            <a:r>
              <a:rPr lang="ar-SY" sz="2400" dirty="0" smtClean="0"/>
              <a:t> كون الرئة اليمنى أكبر والجهد </a:t>
            </a:r>
            <a:r>
              <a:rPr lang="ar-SY" sz="2400" dirty="0" err="1" smtClean="0"/>
              <a:t>الشهيقي</a:t>
            </a:r>
            <a:r>
              <a:rPr lang="ar-SY" sz="2400" dirty="0" smtClean="0"/>
              <a:t> فيها أكبر </a:t>
            </a:r>
          </a:p>
          <a:p>
            <a:pPr>
              <a:buNone/>
            </a:pPr>
            <a:r>
              <a:rPr lang="ar-SY" sz="2400" dirty="0" smtClean="0"/>
              <a:t> </a:t>
            </a:r>
            <a:endParaRPr lang="ar-SY" sz="2400" dirty="0"/>
          </a:p>
        </p:txBody>
      </p:sp>
      <p:cxnSp>
        <p:nvCxnSpPr>
          <p:cNvPr id="5" name="رابط مستقيم 4"/>
          <p:cNvCxnSpPr/>
          <p:nvPr/>
        </p:nvCxnSpPr>
        <p:spPr>
          <a:xfrm>
            <a:off x="0" y="42860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الحنجرة</a:t>
            </a:r>
            <a:endParaRPr lang="ar-SY" sz="3200" dirty="0"/>
          </a:p>
        </p:txBody>
      </p:sp>
      <p:sp>
        <p:nvSpPr>
          <p:cNvPr id="3" name="عنصر نائب للمحتوى 2"/>
          <p:cNvSpPr>
            <a:spLocks noGrp="1"/>
          </p:cNvSpPr>
          <p:nvPr>
            <p:ph idx="1"/>
          </p:nvPr>
        </p:nvSpPr>
        <p:spPr>
          <a:xfrm>
            <a:off x="457200" y="1142984"/>
            <a:ext cx="8229600" cy="4983179"/>
          </a:xfrm>
        </p:spPr>
        <p:txBody>
          <a:bodyPr>
            <a:normAutofit/>
          </a:bodyPr>
          <a:lstStyle/>
          <a:p>
            <a:pPr>
              <a:buNone/>
            </a:pPr>
            <a:r>
              <a:rPr lang="ar-SY" sz="2400" dirty="0" smtClean="0"/>
              <a:t>نادرا ما ينحشر الجسم الأجنبي في الحنجرة </a:t>
            </a:r>
            <a:r>
              <a:rPr lang="ar-SY" sz="2400" dirty="0" err="1" smtClean="0"/>
              <a:t>و</a:t>
            </a:r>
            <a:r>
              <a:rPr lang="ar-SY" sz="2400" dirty="0" smtClean="0"/>
              <a:t> الغالب ينزلق باتجاه </a:t>
            </a:r>
            <a:r>
              <a:rPr lang="ar-SY" sz="2400" dirty="0" err="1" smtClean="0"/>
              <a:t>الرغامى</a:t>
            </a:r>
            <a:r>
              <a:rPr lang="ar-SY" sz="2400" dirty="0" smtClean="0"/>
              <a:t> و القصبات </a:t>
            </a:r>
          </a:p>
          <a:p>
            <a:pPr>
              <a:buFontTx/>
              <a:buChar char="-"/>
            </a:pPr>
            <a:r>
              <a:rPr lang="ar-SY" sz="2400" dirty="0" smtClean="0"/>
              <a:t>لكن </a:t>
            </a:r>
            <a:r>
              <a:rPr lang="ar-SY" sz="2400" dirty="0" err="1" smtClean="0"/>
              <a:t>اذا</a:t>
            </a:r>
            <a:r>
              <a:rPr lang="ar-SY" sz="2400" dirty="0" smtClean="0"/>
              <a:t> كان كبيرا أو </a:t>
            </a:r>
            <a:r>
              <a:rPr lang="ar-SY" sz="2400" dirty="0" err="1" smtClean="0"/>
              <a:t>شئزا</a:t>
            </a:r>
            <a:r>
              <a:rPr lang="ar-SY" sz="2400" dirty="0" smtClean="0"/>
              <a:t> فقد ينحشر في الحنجرة على مستوى المزمار أو تحت المزمار ( أكثر الأماكن </a:t>
            </a:r>
            <a:r>
              <a:rPr lang="ar-SY" sz="2400" dirty="0" err="1" smtClean="0"/>
              <a:t>لانحشارالأجسام</a:t>
            </a:r>
            <a:r>
              <a:rPr lang="ar-SY" sz="2400" dirty="0" smtClean="0"/>
              <a:t> الأجنبية)مسبب انسداد تنفسي فجائي </a:t>
            </a:r>
            <a:r>
              <a:rPr lang="ar-SY" sz="2400" dirty="0" err="1" smtClean="0"/>
              <a:t>و</a:t>
            </a:r>
            <a:r>
              <a:rPr lang="ar-SY" sz="2400" dirty="0" smtClean="0"/>
              <a:t> قد يكون قاتل </a:t>
            </a:r>
          </a:p>
        </p:txBody>
      </p:sp>
      <p:pic>
        <p:nvPicPr>
          <p:cNvPr id="3074" name="Picture 2"/>
          <p:cNvPicPr>
            <a:picLocks noChangeAspect="1" noChangeArrowheads="1"/>
          </p:cNvPicPr>
          <p:nvPr/>
        </p:nvPicPr>
        <p:blipFill>
          <a:blip r:embed="rId2"/>
          <a:srcRect/>
          <a:stretch>
            <a:fillRect/>
          </a:stretch>
        </p:blipFill>
        <p:spPr bwMode="auto">
          <a:xfrm>
            <a:off x="0" y="3362325"/>
            <a:ext cx="3143240" cy="3495675"/>
          </a:xfrm>
          <a:prstGeom prst="rect">
            <a:avLst/>
          </a:prstGeom>
          <a:noFill/>
          <a:ln w="9525">
            <a:noFill/>
            <a:miter lim="800000"/>
            <a:headEnd/>
            <a:tailEnd/>
          </a:ln>
          <a:effectLst/>
        </p:spPr>
      </p:pic>
      <p:pic>
        <p:nvPicPr>
          <p:cNvPr id="7" name="صورة 6" descr="Laryngeal foreign body.jpg"/>
          <p:cNvPicPr>
            <a:picLocks noChangeAspect="1"/>
          </p:cNvPicPr>
          <p:nvPr/>
        </p:nvPicPr>
        <p:blipFill>
          <a:blip r:embed="rId3"/>
          <a:stretch>
            <a:fillRect/>
          </a:stretch>
        </p:blipFill>
        <p:spPr>
          <a:xfrm>
            <a:off x="3214678" y="3357562"/>
            <a:ext cx="2857520" cy="3500438"/>
          </a:xfrm>
          <a:prstGeom prst="rect">
            <a:avLst/>
          </a:prstGeom>
        </p:spPr>
      </p:pic>
      <p:pic>
        <p:nvPicPr>
          <p:cNvPr id="9" name="صورة 8" descr="20110415-ForeignBody-Larynx-Combined2.jpg"/>
          <p:cNvPicPr>
            <a:picLocks noChangeAspect="1"/>
          </p:cNvPicPr>
          <p:nvPr/>
        </p:nvPicPr>
        <p:blipFill>
          <a:blip r:embed="rId4"/>
          <a:stretch>
            <a:fillRect/>
          </a:stretch>
        </p:blipFill>
        <p:spPr>
          <a:xfrm>
            <a:off x="6215074" y="3429000"/>
            <a:ext cx="2928926" cy="3429000"/>
          </a:xfrm>
          <a:prstGeom prst="rect">
            <a:avLst/>
          </a:prstGeom>
        </p:spPr>
      </p:pic>
      <p:cxnSp>
        <p:nvCxnSpPr>
          <p:cNvPr id="10" name="رابط مستقيم 9"/>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الحنجرة </a:t>
            </a:r>
            <a:endParaRPr lang="ar-SY" sz="3200" dirty="0"/>
          </a:p>
        </p:txBody>
      </p:sp>
      <p:sp>
        <p:nvSpPr>
          <p:cNvPr id="3" name="عنصر نائب للمحتوى 2"/>
          <p:cNvSpPr>
            <a:spLocks noGrp="1"/>
          </p:cNvSpPr>
          <p:nvPr>
            <p:ph idx="1"/>
          </p:nvPr>
        </p:nvSpPr>
        <p:spPr/>
        <p:txBody>
          <a:bodyPr>
            <a:normAutofit fontScale="92500" lnSpcReduction="10000"/>
          </a:bodyPr>
          <a:lstStyle/>
          <a:p>
            <a:pPr>
              <a:buNone/>
            </a:pPr>
            <a:r>
              <a:rPr lang="ar-SY" sz="2400" b="1" u="sng" dirty="0" smtClean="0"/>
              <a:t>الأعراض:</a:t>
            </a:r>
          </a:p>
          <a:p>
            <a:pPr>
              <a:buNone/>
            </a:pPr>
            <a:r>
              <a:rPr lang="ar-SY" sz="2400" b="1" u="sng" dirty="0" smtClean="0"/>
              <a:t>انسداد جزئي: </a:t>
            </a:r>
            <a:r>
              <a:rPr lang="ar-SY" sz="2400" dirty="0" smtClean="0"/>
              <a:t>يسبب صرير شهيقي وزلة تنفسية مع نوبة سعال عنيفة </a:t>
            </a:r>
            <a:r>
              <a:rPr lang="ar-SY" sz="2400" dirty="0" err="1" smtClean="0"/>
              <a:t>و</a:t>
            </a:r>
            <a:r>
              <a:rPr lang="ar-SY" sz="2400" dirty="0" smtClean="0"/>
              <a:t> اختناق مع بحة صوت </a:t>
            </a:r>
          </a:p>
          <a:p>
            <a:pPr>
              <a:buNone/>
            </a:pPr>
            <a:r>
              <a:rPr lang="ar-SY" sz="2400" b="1" u="sng" dirty="0" smtClean="0"/>
              <a:t>انسداد تام: </a:t>
            </a:r>
            <a:r>
              <a:rPr lang="ar-SY" sz="2400" dirty="0" smtClean="0"/>
              <a:t>نوبة اختناق مع توقف تنفس وزرقة مع قصور قلب رئوي وينتهي بالموت </a:t>
            </a:r>
            <a:r>
              <a:rPr lang="ar-SY" sz="2400" dirty="0" err="1" smtClean="0"/>
              <a:t>اذا</a:t>
            </a:r>
            <a:r>
              <a:rPr lang="ar-SY" sz="2400" dirty="0" smtClean="0"/>
              <a:t> لم ينقذ المريض </a:t>
            </a:r>
          </a:p>
          <a:p>
            <a:pPr>
              <a:buNone/>
            </a:pPr>
            <a:r>
              <a:rPr lang="ar-SY" sz="2400" b="1" u="sng" dirty="0" smtClean="0"/>
              <a:t>العلاج:</a:t>
            </a:r>
          </a:p>
          <a:p>
            <a:pPr>
              <a:buNone/>
            </a:pPr>
            <a:r>
              <a:rPr lang="ar-SY" sz="2400" dirty="0" smtClean="0"/>
              <a:t>مناورة </a:t>
            </a:r>
            <a:r>
              <a:rPr lang="ar-SY" sz="2400" b="1" u="sng" dirty="0" err="1" smtClean="0"/>
              <a:t>هيمليخ</a:t>
            </a:r>
            <a:r>
              <a:rPr lang="ar-SY" sz="2400" dirty="0" smtClean="0"/>
              <a:t> ( في حال الانسداد التام) </a:t>
            </a:r>
            <a:r>
              <a:rPr lang="ar-SA" sz="2400" dirty="0" smtClean="0"/>
              <a:t>و الحالات </a:t>
            </a:r>
            <a:r>
              <a:rPr lang="ar-SA" sz="2400" dirty="0" err="1" smtClean="0"/>
              <a:t>الاسعافيه</a:t>
            </a:r>
            <a:endParaRPr lang="ar-SY" sz="2400" dirty="0" smtClean="0"/>
          </a:p>
          <a:p>
            <a:pPr>
              <a:buNone/>
            </a:pPr>
            <a:r>
              <a:rPr lang="ar-SY" sz="2400" dirty="0" smtClean="0"/>
              <a:t>ضغط مفاجئ </a:t>
            </a:r>
            <a:r>
              <a:rPr lang="ar-SY" sz="2400" dirty="0" err="1" smtClean="0"/>
              <a:t>و</a:t>
            </a:r>
            <a:r>
              <a:rPr lang="ar-SY" sz="2400" dirty="0" smtClean="0"/>
              <a:t> قوي على البطن </a:t>
            </a:r>
            <a:r>
              <a:rPr lang="ar-SY" sz="2400" dirty="0" err="1" smtClean="0"/>
              <a:t>و</a:t>
            </a:r>
            <a:r>
              <a:rPr lang="ar-SY" sz="2400" dirty="0" smtClean="0"/>
              <a:t> ناحية </a:t>
            </a:r>
            <a:r>
              <a:rPr lang="ar-SY" sz="2400" dirty="0" err="1" smtClean="0"/>
              <a:t>الشرسوف</a:t>
            </a:r>
            <a:r>
              <a:rPr lang="ar-SY" sz="2400" dirty="0" smtClean="0"/>
              <a:t> باتجاه الصدر</a:t>
            </a:r>
          </a:p>
          <a:p>
            <a:pPr>
              <a:buFontTx/>
              <a:buChar char="-"/>
            </a:pPr>
            <a:r>
              <a:rPr lang="ar-SY" sz="2400" dirty="0" smtClean="0"/>
              <a:t>قلب الطفل </a:t>
            </a:r>
            <a:r>
              <a:rPr lang="ar-SY" sz="2400" dirty="0" err="1" smtClean="0"/>
              <a:t>الى</a:t>
            </a:r>
            <a:r>
              <a:rPr lang="ar-SY" sz="2400" dirty="0" smtClean="0"/>
              <a:t> الأسفل </a:t>
            </a:r>
            <a:r>
              <a:rPr lang="ar-SY" sz="2400" dirty="0" err="1" smtClean="0"/>
              <a:t>و</a:t>
            </a:r>
            <a:r>
              <a:rPr lang="ar-SY" sz="2400" dirty="0" smtClean="0"/>
              <a:t> الضرب على الظهر مع الضغط </a:t>
            </a:r>
            <a:r>
              <a:rPr lang="ar-SY" sz="2400" dirty="0" err="1" smtClean="0"/>
              <a:t>الشرسوفي</a:t>
            </a:r>
            <a:r>
              <a:rPr lang="ar-SY" sz="2400" dirty="0" smtClean="0"/>
              <a:t> </a:t>
            </a:r>
          </a:p>
          <a:p>
            <a:pPr>
              <a:buFontTx/>
              <a:buChar char="-"/>
            </a:pPr>
            <a:r>
              <a:rPr lang="ar-SY" sz="2400" dirty="0" smtClean="0"/>
              <a:t>على قاعدة الرئة مباشرة لطرد الجسم الأجنبي المنحشر </a:t>
            </a:r>
          </a:p>
          <a:p>
            <a:pPr>
              <a:buFontTx/>
              <a:buChar char="-"/>
            </a:pPr>
            <a:r>
              <a:rPr lang="ar-SY" sz="2400" b="1" dirty="0" smtClean="0"/>
              <a:t>استخراج الجسم الأجنبي بتنظير الحنجرة المباشر </a:t>
            </a:r>
          </a:p>
          <a:p>
            <a:pPr>
              <a:buFontTx/>
              <a:buChar char="-"/>
            </a:pPr>
            <a:r>
              <a:rPr lang="ar-SY" sz="2400" dirty="0" err="1" smtClean="0"/>
              <a:t>خزع</a:t>
            </a:r>
            <a:r>
              <a:rPr lang="ar-SY" sz="2400" dirty="0" smtClean="0"/>
              <a:t> </a:t>
            </a:r>
            <a:r>
              <a:rPr lang="ar-SY" sz="2400" dirty="0" err="1" smtClean="0"/>
              <a:t>الرغامى</a:t>
            </a:r>
            <a:r>
              <a:rPr lang="ar-SY" sz="2400" dirty="0" smtClean="0"/>
              <a:t> النظامي أو </a:t>
            </a:r>
            <a:r>
              <a:rPr lang="ar-SY" sz="2400" dirty="0" err="1" smtClean="0"/>
              <a:t>خزع</a:t>
            </a:r>
            <a:r>
              <a:rPr lang="ar-SY" sz="2400" dirty="0" smtClean="0"/>
              <a:t> رغامي </a:t>
            </a:r>
            <a:r>
              <a:rPr lang="ar-SY" sz="2400" dirty="0" err="1" smtClean="0"/>
              <a:t>اسعافي</a:t>
            </a:r>
            <a:r>
              <a:rPr lang="ar-SY" sz="2400" dirty="0" smtClean="0"/>
              <a:t> </a:t>
            </a:r>
            <a:endParaRPr lang="ar-SY" sz="2400" dirty="0"/>
          </a:p>
        </p:txBody>
      </p:sp>
      <p:pic>
        <p:nvPicPr>
          <p:cNvPr id="4098" name="Picture 2"/>
          <p:cNvPicPr>
            <a:picLocks noChangeAspect="1" noChangeArrowheads="1"/>
          </p:cNvPicPr>
          <p:nvPr/>
        </p:nvPicPr>
        <p:blipFill>
          <a:blip r:embed="rId2"/>
          <a:srcRect/>
          <a:stretch>
            <a:fillRect/>
          </a:stretch>
        </p:blipFill>
        <p:spPr bwMode="auto">
          <a:xfrm>
            <a:off x="0" y="3143248"/>
            <a:ext cx="2357422" cy="3509974"/>
          </a:xfrm>
          <a:prstGeom prst="rect">
            <a:avLst/>
          </a:prstGeom>
          <a:noFill/>
          <a:ln w="9525">
            <a:noFill/>
            <a:miter lim="800000"/>
            <a:headEnd/>
            <a:tailEnd/>
          </a:ln>
          <a:effectLst/>
        </p:spPr>
      </p:pic>
      <p:cxnSp>
        <p:nvCxnSpPr>
          <p:cNvPr id="6" name="رابط مستقيم 5"/>
          <p:cNvCxnSpPr/>
          <p:nvPr/>
        </p:nvCxnSpPr>
        <p:spPr>
          <a:xfrm>
            <a:off x="0" y="5714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الحنجرة </a:t>
            </a:r>
            <a:endParaRPr lang="ar-SY" sz="3200" dirty="0"/>
          </a:p>
        </p:txBody>
      </p:sp>
      <p:sp>
        <p:nvSpPr>
          <p:cNvPr id="3" name="عنصر نائب للمحتوى 2"/>
          <p:cNvSpPr>
            <a:spLocks noGrp="1"/>
          </p:cNvSpPr>
          <p:nvPr>
            <p:ph idx="1"/>
          </p:nvPr>
        </p:nvSpPr>
        <p:spPr>
          <a:xfrm>
            <a:off x="457200" y="1600200"/>
            <a:ext cx="7972452" cy="4972071"/>
          </a:xfrm>
        </p:spPr>
        <p:txBody>
          <a:bodyPr>
            <a:normAutofit lnSpcReduction="10000"/>
          </a:bodyPr>
          <a:lstStyle/>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endParaRPr lang="ar-SY" dirty="0" smtClean="0"/>
          </a:p>
          <a:p>
            <a:pPr>
              <a:buNone/>
            </a:pPr>
            <a:r>
              <a:rPr lang="ar-SY" sz="2400" dirty="0" smtClean="0"/>
              <a:t>الرقم ( 2) هو المناورة الصحيحة</a:t>
            </a:r>
            <a:endParaRPr lang="ar-SY" sz="2400" dirty="0"/>
          </a:p>
        </p:txBody>
      </p:sp>
      <p:pic>
        <p:nvPicPr>
          <p:cNvPr id="5122" name="Picture 2"/>
          <p:cNvPicPr>
            <a:picLocks noChangeAspect="1" noChangeArrowheads="1"/>
          </p:cNvPicPr>
          <p:nvPr/>
        </p:nvPicPr>
        <p:blipFill>
          <a:blip r:embed="rId2"/>
          <a:srcRect/>
          <a:stretch>
            <a:fillRect/>
          </a:stretch>
        </p:blipFill>
        <p:spPr bwMode="auto">
          <a:xfrm>
            <a:off x="357158" y="1589643"/>
            <a:ext cx="8589535" cy="4268249"/>
          </a:xfrm>
          <a:prstGeom prst="rect">
            <a:avLst/>
          </a:prstGeom>
          <a:noFill/>
          <a:ln w="9525">
            <a:noFill/>
            <a:miter lim="800000"/>
            <a:headEnd/>
            <a:tailEnd/>
          </a:ln>
          <a:effectLst/>
        </p:spPr>
      </p:pic>
      <p:cxnSp>
        <p:nvCxnSpPr>
          <p:cNvPr id="6" name="رابط مستقيم 5"/>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a:t>
            </a:r>
            <a:r>
              <a:rPr lang="ar-SY" sz="3200" dirty="0" err="1" smtClean="0"/>
              <a:t>الرغامى</a:t>
            </a:r>
            <a:r>
              <a:rPr lang="ar-SY" sz="3200" dirty="0" smtClean="0"/>
              <a:t> </a:t>
            </a:r>
            <a:endParaRPr lang="ar-SY" sz="3200" dirty="0"/>
          </a:p>
        </p:txBody>
      </p:sp>
      <p:sp>
        <p:nvSpPr>
          <p:cNvPr id="3" name="عنصر نائب للمحتوى 2"/>
          <p:cNvSpPr>
            <a:spLocks noGrp="1"/>
          </p:cNvSpPr>
          <p:nvPr>
            <p:ph idx="1"/>
          </p:nvPr>
        </p:nvSpPr>
        <p:spPr/>
        <p:txBody>
          <a:bodyPr>
            <a:normAutofit/>
          </a:bodyPr>
          <a:lstStyle/>
          <a:p>
            <a:pPr>
              <a:buNone/>
            </a:pPr>
            <a:r>
              <a:rPr lang="ar-SY" sz="2400" dirty="0" smtClean="0"/>
              <a:t>عند دخول الجسم الغريب الكبير في </a:t>
            </a:r>
            <a:r>
              <a:rPr lang="ar-SY" sz="2400" dirty="0" err="1" smtClean="0"/>
              <a:t>الرغامى</a:t>
            </a:r>
            <a:r>
              <a:rPr lang="ar-SY" sz="2400" dirty="0" smtClean="0"/>
              <a:t> قد يؤدي </a:t>
            </a:r>
            <a:r>
              <a:rPr lang="ar-SY" sz="2400" dirty="0" err="1" smtClean="0"/>
              <a:t>الى</a:t>
            </a:r>
            <a:r>
              <a:rPr lang="ar-SY" sz="2400" dirty="0" smtClean="0"/>
              <a:t> حدوث اختناق سريع جدا </a:t>
            </a:r>
          </a:p>
          <a:p>
            <a:pPr>
              <a:buNone/>
            </a:pPr>
            <a:r>
              <a:rPr lang="ar-SY" sz="2400" dirty="0" smtClean="0"/>
              <a:t>أما الأجسام الغريبة الصغيرة فهي تتحرك في الشهيق </a:t>
            </a:r>
            <a:r>
              <a:rPr lang="ar-SY" sz="2400" dirty="0" err="1" smtClean="0"/>
              <a:t>و</a:t>
            </a:r>
            <a:r>
              <a:rPr lang="ar-SY" sz="2400" dirty="0" smtClean="0"/>
              <a:t> الزفير محدثا صوتا مسموعا( خفقة العلم ) أو الصفير </a:t>
            </a:r>
            <a:r>
              <a:rPr lang="ar-SY" sz="2400" dirty="0" err="1" smtClean="0"/>
              <a:t>الربوي</a:t>
            </a:r>
            <a:r>
              <a:rPr lang="ar-SY" sz="2400" dirty="0" smtClean="0"/>
              <a:t> </a:t>
            </a:r>
            <a:r>
              <a:rPr lang="ar-SY" sz="2400" dirty="0" err="1" smtClean="0"/>
              <a:t>الزفيري</a:t>
            </a:r>
            <a:r>
              <a:rPr lang="ar-SY" sz="2400" dirty="0" smtClean="0"/>
              <a:t> </a:t>
            </a:r>
          </a:p>
          <a:p>
            <a:pPr>
              <a:buNone/>
            </a:pPr>
            <a:r>
              <a:rPr lang="ar-SY" sz="2400" b="1" u="sng" dirty="0" smtClean="0"/>
              <a:t>العلاج:</a:t>
            </a:r>
          </a:p>
          <a:p>
            <a:pPr>
              <a:buNone/>
            </a:pPr>
            <a:r>
              <a:rPr lang="ar-SY" sz="2400" dirty="0" err="1" smtClean="0"/>
              <a:t>ازالة</a:t>
            </a:r>
            <a:r>
              <a:rPr lang="ar-SY" sz="2400" dirty="0" smtClean="0"/>
              <a:t> الجسم الأجنبي بالتنظير المباشر </a:t>
            </a:r>
            <a:endParaRPr lang="ar-SY" sz="2400" dirty="0"/>
          </a:p>
        </p:txBody>
      </p:sp>
      <p:pic>
        <p:nvPicPr>
          <p:cNvPr id="5" name="صورة 4" descr="coin.jpg"/>
          <p:cNvPicPr>
            <a:picLocks noChangeAspect="1"/>
          </p:cNvPicPr>
          <p:nvPr/>
        </p:nvPicPr>
        <p:blipFill>
          <a:blip r:embed="rId2"/>
          <a:stretch>
            <a:fillRect/>
          </a:stretch>
        </p:blipFill>
        <p:spPr>
          <a:xfrm>
            <a:off x="0" y="3929066"/>
            <a:ext cx="4214810" cy="2928934"/>
          </a:xfrm>
          <a:prstGeom prst="rect">
            <a:avLst/>
          </a:prstGeom>
        </p:spPr>
      </p:pic>
      <p:pic>
        <p:nvPicPr>
          <p:cNvPr id="6" name="صورة 5" descr="fdfd.jpg"/>
          <p:cNvPicPr>
            <a:picLocks noChangeAspect="1"/>
          </p:cNvPicPr>
          <p:nvPr/>
        </p:nvPicPr>
        <p:blipFill>
          <a:blip r:embed="rId3"/>
          <a:stretch>
            <a:fillRect/>
          </a:stretch>
        </p:blipFill>
        <p:spPr>
          <a:xfrm>
            <a:off x="5143504" y="3929066"/>
            <a:ext cx="4000496" cy="2928934"/>
          </a:xfrm>
          <a:prstGeom prst="rect">
            <a:avLst/>
          </a:prstGeom>
        </p:spPr>
      </p:pic>
      <p:cxnSp>
        <p:nvCxnSpPr>
          <p:cNvPr id="8" name="رابط مستقيم 7"/>
          <p:cNvCxnSpPr/>
          <p:nvPr/>
        </p:nvCxnSpPr>
        <p:spPr>
          <a:xfrm>
            <a:off x="0" y="42860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0" y="1214422"/>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القصبات</a:t>
            </a:r>
            <a:endParaRPr lang="ar-SY" sz="3200" dirty="0"/>
          </a:p>
        </p:txBody>
      </p:sp>
      <p:sp>
        <p:nvSpPr>
          <p:cNvPr id="3" name="عنصر نائب للمحتوى 2"/>
          <p:cNvSpPr>
            <a:spLocks noGrp="1"/>
          </p:cNvSpPr>
          <p:nvPr>
            <p:ph idx="1"/>
          </p:nvPr>
        </p:nvSpPr>
        <p:spPr>
          <a:xfrm>
            <a:off x="457200" y="1214422"/>
            <a:ext cx="8229600" cy="5357850"/>
          </a:xfrm>
        </p:spPr>
        <p:txBody>
          <a:bodyPr>
            <a:normAutofit fontScale="92500" lnSpcReduction="10000"/>
          </a:bodyPr>
          <a:lstStyle/>
          <a:p>
            <a:pPr>
              <a:buNone/>
            </a:pPr>
            <a:r>
              <a:rPr lang="ar-SY" sz="2400" b="1" u="sng" dirty="0" smtClean="0"/>
              <a:t>أعراض الجسم الأجنبي في القصبات:</a:t>
            </a:r>
          </a:p>
          <a:p>
            <a:pPr>
              <a:buNone/>
            </a:pPr>
            <a:r>
              <a:rPr lang="ar-SY" sz="2400" dirty="0" smtClean="0"/>
              <a:t>عند دخول الجسم الأجنبي يصاب الطفل بنوبة سعال تشنجي وضيق نفس تمتد لفترة قصيرة ثم تزول وقد لا ينتبه </a:t>
            </a:r>
            <a:r>
              <a:rPr lang="ar-SY" sz="2400" dirty="0" err="1" smtClean="0"/>
              <a:t>اليها</a:t>
            </a:r>
            <a:r>
              <a:rPr lang="ar-SY" sz="2400" dirty="0" smtClean="0"/>
              <a:t> الأهل</a:t>
            </a:r>
          </a:p>
          <a:p>
            <a:pPr>
              <a:buFontTx/>
              <a:buChar char="-"/>
            </a:pPr>
            <a:r>
              <a:rPr lang="ar-SY" sz="2400" dirty="0" smtClean="0"/>
              <a:t>غالبا ما تمر فترة من الهدوء بعد ذلك ثم يصاب الطفل بالأعراض الثلاث الآتية :</a:t>
            </a:r>
          </a:p>
          <a:p>
            <a:pPr>
              <a:buNone/>
            </a:pPr>
            <a:r>
              <a:rPr lang="ar-SY" sz="2400" b="1" dirty="0" err="1" smtClean="0"/>
              <a:t>نوب</a:t>
            </a:r>
            <a:r>
              <a:rPr lang="ar-SY" sz="2400" b="1" dirty="0" smtClean="0"/>
              <a:t> من السعال التشنجي </a:t>
            </a:r>
          </a:p>
          <a:p>
            <a:pPr>
              <a:buNone/>
            </a:pPr>
            <a:r>
              <a:rPr lang="ar-SY" sz="2400" b="1" dirty="0" smtClean="0"/>
              <a:t>ضيق نفس مزمن </a:t>
            </a:r>
          </a:p>
          <a:p>
            <a:pPr>
              <a:buNone/>
            </a:pPr>
            <a:r>
              <a:rPr lang="ar-SY" sz="2400" b="1" dirty="0" smtClean="0"/>
              <a:t>أزيز مسموع في الشهيق </a:t>
            </a:r>
            <a:r>
              <a:rPr lang="ar-SY" sz="2400" b="1" dirty="0" err="1" smtClean="0"/>
              <a:t>و</a:t>
            </a:r>
            <a:r>
              <a:rPr lang="ar-SY" sz="2400" b="1" dirty="0" smtClean="0"/>
              <a:t> الزفير </a:t>
            </a:r>
            <a:r>
              <a:rPr lang="ar-SY" sz="2400" dirty="0" smtClean="0"/>
              <a:t> </a:t>
            </a:r>
          </a:p>
          <a:p>
            <a:pPr>
              <a:buNone/>
            </a:pPr>
            <a:r>
              <a:rPr lang="ar-SY" sz="2400" dirty="0" smtClean="0"/>
              <a:t>قد يبقى الجسم الأجنبي صامتا لفترة طويلة لا يبدي أعراض وذلك </a:t>
            </a:r>
            <a:r>
              <a:rPr lang="ar-SY" sz="2400" dirty="0" err="1" smtClean="0"/>
              <a:t>اذا</a:t>
            </a:r>
            <a:r>
              <a:rPr lang="ar-SY" sz="2400" dirty="0" smtClean="0"/>
              <a:t> كان معدني </a:t>
            </a:r>
            <a:r>
              <a:rPr lang="ar-SY" sz="2400" dirty="0" err="1" smtClean="0"/>
              <a:t>و</a:t>
            </a:r>
            <a:r>
              <a:rPr lang="ar-SY" sz="2400" dirty="0" smtClean="0"/>
              <a:t> صغير </a:t>
            </a:r>
          </a:p>
          <a:p>
            <a:pPr>
              <a:buNone/>
            </a:pPr>
            <a:r>
              <a:rPr lang="ar-SY" sz="2400" dirty="0" smtClean="0"/>
              <a:t>أما الأجسام نباتية المنشأ فإنها تحدث </a:t>
            </a:r>
            <a:r>
              <a:rPr lang="ar-SY" sz="2400" dirty="0" err="1" smtClean="0"/>
              <a:t>ارتكاس</a:t>
            </a:r>
            <a:r>
              <a:rPr lang="ar-SY" sz="2400" dirty="0" smtClean="0"/>
              <a:t> في الغشاء المخاطي للقصبات وبالتالي أعراض باكرة </a:t>
            </a:r>
            <a:r>
              <a:rPr lang="ar-SY" sz="2400" dirty="0" err="1" smtClean="0"/>
              <a:t>و</a:t>
            </a:r>
            <a:r>
              <a:rPr lang="ar-SY" sz="2400" dirty="0" smtClean="0"/>
              <a:t> </a:t>
            </a:r>
            <a:r>
              <a:rPr lang="ar-SY" sz="2400" dirty="0" err="1" smtClean="0"/>
              <a:t>مشتدة</a:t>
            </a:r>
            <a:r>
              <a:rPr lang="ar-SY" sz="2400" dirty="0" smtClean="0"/>
              <a:t> </a:t>
            </a:r>
          </a:p>
          <a:p>
            <a:pPr>
              <a:buNone/>
            </a:pPr>
            <a:r>
              <a:rPr lang="ar-SY" sz="2400" dirty="0" smtClean="0"/>
              <a:t>الجسم الأجنبي في القصبات </a:t>
            </a:r>
            <a:r>
              <a:rPr lang="ar-SY" sz="2400" dirty="0" err="1" smtClean="0"/>
              <a:t>اما</a:t>
            </a:r>
            <a:r>
              <a:rPr lang="ar-SY" sz="2400" dirty="0" smtClean="0"/>
              <a:t> أن يسد الشعبة القصبية التي </a:t>
            </a:r>
            <a:r>
              <a:rPr lang="ar-SY" sz="2400" dirty="0" err="1" smtClean="0"/>
              <a:t>يتوضع</a:t>
            </a:r>
            <a:r>
              <a:rPr lang="ar-SY" sz="2400" dirty="0" smtClean="0"/>
              <a:t> فيها سد كامل فيمنع دخول الهواء منها نهائيا ويحدث بالتالي </a:t>
            </a:r>
            <a:r>
              <a:rPr lang="ar-SY" sz="2400" dirty="0" err="1" smtClean="0"/>
              <a:t>انخماص</a:t>
            </a:r>
            <a:r>
              <a:rPr lang="ar-SY" sz="2400" dirty="0" smtClean="0"/>
              <a:t> في القسم الرئوي التي ترويه هذه الشعبة </a:t>
            </a:r>
          </a:p>
          <a:p>
            <a:pPr>
              <a:buNone/>
            </a:pPr>
            <a:r>
              <a:rPr lang="ar-SY" sz="2400" dirty="0" smtClean="0"/>
              <a:t>أو أنه يسد الشعبة انسداد غير كامل فيسمح بدخول الهواء </a:t>
            </a:r>
            <a:r>
              <a:rPr lang="ar-SY" sz="2400" dirty="0" err="1" smtClean="0"/>
              <a:t>و</a:t>
            </a:r>
            <a:r>
              <a:rPr lang="ar-SY" sz="2400" dirty="0" smtClean="0"/>
              <a:t> لا يسمح بخروجه ويحدث وراءه انتفاخ رئوي </a:t>
            </a:r>
          </a:p>
          <a:p>
            <a:pPr>
              <a:buNone/>
            </a:pPr>
            <a:endParaRPr lang="ar-SY" sz="2400" dirty="0"/>
          </a:p>
        </p:txBody>
      </p:sp>
      <p:cxnSp>
        <p:nvCxnSpPr>
          <p:cNvPr id="5" name="رابط مستقيم 4"/>
          <p:cNvCxnSpPr/>
          <p:nvPr/>
        </p:nvCxnSpPr>
        <p:spPr>
          <a:xfrm>
            <a:off x="0" y="5714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V="1">
            <a:off x="0" y="1071546"/>
            <a:ext cx="914400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القصبات</a:t>
            </a:r>
            <a:endParaRPr lang="ar-SY" sz="3200" dirty="0"/>
          </a:p>
        </p:txBody>
      </p:sp>
      <p:sp>
        <p:nvSpPr>
          <p:cNvPr id="3" name="عنصر نائب للمحتوى 2"/>
          <p:cNvSpPr>
            <a:spLocks noGrp="1"/>
          </p:cNvSpPr>
          <p:nvPr>
            <p:ph idx="1"/>
          </p:nvPr>
        </p:nvSpPr>
        <p:spPr/>
        <p:txBody>
          <a:bodyPr>
            <a:normAutofit/>
          </a:bodyPr>
          <a:lstStyle/>
          <a:p>
            <a:pPr>
              <a:buNone/>
            </a:pPr>
            <a:r>
              <a:rPr lang="ar-SY" sz="2400" b="1" u="sng" dirty="0" smtClean="0"/>
              <a:t>الاستقصاءات:</a:t>
            </a:r>
          </a:p>
          <a:p>
            <a:pPr>
              <a:buFontTx/>
              <a:buChar char="-"/>
            </a:pPr>
            <a:r>
              <a:rPr lang="ar-SY" sz="2400" dirty="0" smtClean="0"/>
              <a:t>الصورة </a:t>
            </a:r>
            <a:r>
              <a:rPr lang="ar-SY" sz="2400" dirty="0" err="1" smtClean="0"/>
              <a:t>الشعاعية</a:t>
            </a:r>
            <a:r>
              <a:rPr lang="ar-SY" sz="2400" dirty="0" smtClean="0"/>
              <a:t> البسيطة : </a:t>
            </a:r>
          </a:p>
          <a:p>
            <a:pPr>
              <a:buNone/>
            </a:pPr>
            <a:r>
              <a:rPr lang="ar-SY" sz="2400" dirty="0" smtClean="0"/>
              <a:t>يفضل  أخذ صورة للعنق </a:t>
            </a:r>
            <a:r>
              <a:rPr lang="ar-SY" sz="2400" dirty="0" err="1" smtClean="0"/>
              <a:t>و</a:t>
            </a:r>
            <a:r>
              <a:rPr lang="ar-SY" sz="2400" dirty="0" smtClean="0"/>
              <a:t> الصدر بالوضعين </a:t>
            </a:r>
            <a:r>
              <a:rPr lang="ar-SY" sz="2400" dirty="0" err="1" smtClean="0"/>
              <a:t>و</a:t>
            </a:r>
            <a:r>
              <a:rPr lang="ar-SY" sz="2400" dirty="0" smtClean="0"/>
              <a:t>   أثناء الشهيق والزفير </a:t>
            </a:r>
          </a:p>
          <a:p>
            <a:pPr>
              <a:buNone/>
            </a:pPr>
            <a:r>
              <a:rPr lang="ar-SY" sz="2400" dirty="0" smtClean="0"/>
              <a:t>الصورة </a:t>
            </a:r>
            <a:r>
              <a:rPr lang="ar-SY" sz="2400" dirty="0" err="1" smtClean="0"/>
              <a:t>الشعاعية</a:t>
            </a:r>
            <a:r>
              <a:rPr lang="ar-SY" sz="2400" dirty="0" smtClean="0"/>
              <a:t> </a:t>
            </a:r>
            <a:r>
              <a:rPr lang="ar-SY" sz="2400" b="1" dirty="0" smtClean="0"/>
              <a:t>في حال الانسداد التام </a:t>
            </a:r>
            <a:r>
              <a:rPr lang="ar-SY" sz="2400" dirty="0" smtClean="0"/>
              <a:t>تبدي نقص أو انعدام التهوية في المنطقة </a:t>
            </a:r>
            <a:r>
              <a:rPr lang="ar-SY" sz="2400" dirty="0" err="1" smtClean="0"/>
              <a:t>المنخمصة</a:t>
            </a:r>
            <a:r>
              <a:rPr lang="ar-SY" sz="2400" dirty="0" smtClean="0"/>
              <a:t> مع انحراف المنصف نحو الرئة المصابة يزداد ظهوره أثناء الشهيق </a:t>
            </a:r>
          </a:p>
          <a:p>
            <a:pPr>
              <a:buNone/>
            </a:pPr>
            <a:r>
              <a:rPr lang="ar-SY" sz="2400" dirty="0" smtClean="0"/>
              <a:t>وأما في حال الانسداد الناقص فتبدي الصورة </a:t>
            </a:r>
            <a:r>
              <a:rPr lang="ar-SY" sz="2400" dirty="0" err="1" smtClean="0"/>
              <a:t>الشعاعية</a:t>
            </a:r>
            <a:r>
              <a:rPr lang="ar-SY" sz="2400" dirty="0" smtClean="0"/>
              <a:t> فرط تهوية في القسم المصاب مع انحراف المنصف نحو الرئة السليمة يزداد أثناء الزفير </a:t>
            </a:r>
            <a:endParaRPr lang="ar-SY" sz="2400" dirty="0"/>
          </a:p>
        </p:txBody>
      </p:sp>
      <p:pic>
        <p:nvPicPr>
          <p:cNvPr id="4" name="صورة 3" descr="CXR-RMB-FB_lat2.jpg"/>
          <p:cNvPicPr>
            <a:picLocks noChangeAspect="1"/>
          </p:cNvPicPr>
          <p:nvPr/>
        </p:nvPicPr>
        <p:blipFill>
          <a:blip r:embed="rId2" cstate="print"/>
          <a:stretch>
            <a:fillRect/>
          </a:stretch>
        </p:blipFill>
        <p:spPr>
          <a:xfrm>
            <a:off x="0" y="4500571"/>
            <a:ext cx="2786082" cy="2357429"/>
          </a:xfrm>
          <a:prstGeom prst="rect">
            <a:avLst/>
          </a:prstGeom>
        </p:spPr>
      </p:pic>
      <p:pic>
        <p:nvPicPr>
          <p:cNvPr id="5" name="صورة 4" descr="CXR-RMB-FB_AP2.jpg"/>
          <p:cNvPicPr>
            <a:picLocks noChangeAspect="1"/>
          </p:cNvPicPr>
          <p:nvPr/>
        </p:nvPicPr>
        <p:blipFill>
          <a:blip r:embed="rId3" cstate="print"/>
          <a:stretch>
            <a:fillRect/>
          </a:stretch>
        </p:blipFill>
        <p:spPr>
          <a:xfrm>
            <a:off x="2928926" y="4572008"/>
            <a:ext cx="3643338" cy="2285992"/>
          </a:xfrm>
          <a:prstGeom prst="rect">
            <a:avLst/>
          </a:prstGeom>
        </p:spPr>
      </p:pic>
      <p:cxnSp>
        <p:nvCxnSpPr>
          <p:cNvPr id="7" name="رابط مستقيم 6"/>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071546"/>
            <a:ext cx="914400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00108"/>
          </a:xfrm>
        </p:spPr>
        <p:txBody>
          <a:bodyPr>
            <a:normAutofit/>
          </a:bodyPr>
          <a:lstStyle/>
          <a:p>
            <a:r>
              <a:rPr lang="ar-SY" sz="3200" dirty="0" smtClean="0"/>
              <a:t>أورام البلعوم الأنفي </a:t>
            </a:r>
            <a:endParaRPr lang="ar-SY" sz="3200" dirty="0"/>
          </a:p>
        </p:txBody>
      </p:sp>
      <p:sp>
        <p:nvSpPr>
          <p:cNvPr id="3" name="عنصر نائب للمحتوى 2"/>
          <p:cNvSpPr>
            <a:spLocks noGrp="1"/>
          </p:cNvSpPr>
          <p:nvPr>
            <p:ph idx="1"/>
          </p:nvPr>
        </p:nvSpPr>
        <p:spPr>
          <a:xfrm>
            <a:off x="457200" y="857232"/>
            <a:ext cx="8229600" cy="6000768"/>
          </a:xfrm>
        </p:spPr>
        <p:txBody>
          <a:bodyPr>
            <a:normAutofit fontScale="92500" lnSpcReduction="10000"/>
          </a:bodyPr>
          <a:lstStyle/>
          <a:p>
            <a:r>
              <a:rPr lang="ar-SY" dirty="0" smtClean="0"/>
              <a:t>     تقسم إلى أورام حميدة </a:t>
            </a:r>
            <a:r>
              <a:rPr lang="ar-SY" dirty="0" err="1" smtClean="0"/>
              <a:t>و</a:t>
            </a:r>
            <a:r>
              <a:rPr lang="ar-SY" dirty="0" smtClean="0"/>
              <a:t> أورام خبيثة </a:t>
            </a:r>
          </a:p>
          <a:p>
            <a:r>
              <a:rPr lang="ar-SY" sz="2000" b="1" u="sng" dirty="0" smtClean="0"/>
              <a:t>الأورام الحميدة </a:t>
            </a:r>
            <a:r>
              <a:rPr lang="en-US" sz="2000" b="1" u="sng" dirty="0" smtClean="0"/>
              <a:t>Benign </a:t>
            </a:r>
            <a:r>
              <a:rPr lang="en-US" sz="2000" b="1" u="sng" dirty="0" err="1" smtClean="0"/>
              <a:t>Tumours</a:t>
            </a:r>
            <a:r>
              <a:rPr lang="en-US" sz="2000" b="1" u="sng" dirty="0" smtClean="0"/>
              <a:t> </a:t>
            </a:r>
          </a:p>
          <a:p>
            <a:r>
              <a:rPr lang="ar-SY" sz="1800" b="1" dirty="0" smtClean="0"/>
              <a:t>الورم الليفي النازف عند اليافعين </a:t>
            </a:r>
            <a:r>
              <a:rPr lang="en-US" sz="1800" b="1" dirty="0" smtClean="0"/>
              <a:t>juvenile </a:t>
            </a:r>
            <a:r>
              <a:rPr lang="en-US" sz="1800" b="1" dirty="0" err="1" smtClean="0"/>
              <a:t>angiofibroma</a:t>
            </a:r>
            <a:r>
              <a:rPr lang="en-US" sz="1800" b="1" dirty="0" smtClean="0"/>
              <a:t> </a:t>
            </a:r>
            <a:r>
              <a:rPr lang="ar-SY" sz="1800" b="1" dirty="0" smtClean="0"/>
              <a:t> وهو </a:t>
            </a:r>
            <a:r>
              <a:rPr lang="ar-SY" sz="1800" b="1" dirty="0" err="1" smtClean="0"/>
              <a:t>الأشيع</a:t>
            </a:r>
            <a:endParaRPr lang="ar-SY" sz="1800" b="1" dirty="0" smtClean="0"/>
          </a:p>
          <a:p>
            <a:r>
              <a:rPr lang="ar-SY" sz="1800" b="1" dirty="0" smtClean="0"/>
              <a:t>الأورام </a:t>
            </a:r>
            <a:r>
              <a:rPr lang="ar-SY" sz="1800" b="1" dirty="0" err="1" smtClean="0"/>
              <a:t>العجائبية</a:t>
            </a:r>
            <a:r>
              <a:rPr lang="ar-SY" sz="1800" b="1" dirty="0" smtClean="0"/>
              <a:t> </a:t>
            </a:r>
            <a:r>
              <a:rPr lang="en-US" sz="1800" b="1" dirty="0" err="1" smtClean="0"/>
              <a:t>Teratoma</a:t>
            </a:r>
            <a:endParaRPr lang="en-US" sz="1800" b="1" dirty="0" smtClean="0"/>
          </a:p>
          <a:p>
            <a:r>
              <a:rPr lang="ar-SY" sz="1800" b="1" dirty="0" smtClean="0"/>
              <a:t>الورم </a:t>
            </a:r>
            <a:r>
              <a:rPr lang="ar-SY" sz="1800" b="1" dirty="0" err="1" smtClean="0"/>
              <a:t>الغدي</a:t>
            </a:r>
            <a:r>
              <a:rPr lang="ar-SY" sz="1800" b="1" dirty="0" smtClean="0"/>
              <a:t> عديد الأشكال </a:t>
            </a:r>
            <a:r>
              <a:rPr lang="en-US" sz="1800" b="1" dirty="0" err="1" smtClean="0"/>
              <a:t>Pleomorphic</a:t>
            </a:r>
            <a:r>
              <a:rPr lang="en-US" sz="1800" b="1" dirty="0" smtClean="0"/>
              <a:t> adenoma</a:t>
            </a:r>
          </a:p>
          <a:p>
            <a:r>
              <a:rPr lang="ar-SY" sz="1800" b="1" dirty="0" smtClean="0"/>
              <a:t>الأورام الغضروفية </a:t>
            </a:r>
            <a:r>
              <a:rPr lang="en-US" sz="1800" b="1" dirty="0" err="1" smtClean="0"/>
              <a:t>Chordoma</a:t>
            </a:r>
            <a:endParaRPr lang="en-US" sz="1800" b="1" dirty="0" smtClean="0"/>
          </a:p>
          <a:p>
            <a:r>
              <a:rPr lang="ar-SY" sz="1800" b="1" dirty="0" smtClean="0"/>
              <a:t>الأورام </a:t>
            </a:r>
            <a:r>
              <a:rPr lang="ar-SY" sz="1800" b="1" dirty="0" err="1" smtClean="0"/>
              <a:t>الكبية</a:t>
            </a:r>
            <a:r>
              <a:rPr lang="ar-SY" sz="1800" b="1" dirty="0" smtClean="0"/>
              <a:t> </a:t>
            </a:r>
            <a:r>
              <a:rPr lang="en-US" sz="1800" b="1" dirty="0" err="1" smtClean="0"/>
              <a:t>Paraganglioma</a:t>
            </a:r>
            <a:endParaRPr lang="en-US" sz="1800" b="1" dirty="0" smtClean="0"/>
          </a:p>
          <a:p>
            <a:r>
              <a:rPr lang="en-US" sz="2000" b="1" dirty="0"/>
              <a:t> </a:t>
            </a:r>
            <a:r>
              <a:rPr lang="ar-SY" sz="2000" b="1" u="sng" dirty="0" smtClean="0"/>
              <a:t>الأورام الخبيثة </a:t>
            </a:r>
            <a:r>
              <a:rPr lang="en-US" sz="2000" b="1" u="sng" dirty="0" smtClean="0"/>
              <a:t>Malignant tumor </a:t>
            </a:r>
          </a:p>
          <a:p>
            <a:r>
              <a:rPr lang="ar-SY" sz="1800" b="1" dirty="0" err="1" smtClean="0"/>
              <a:t>اهمها</a:t>
            </a:r>
            <a:r>
              <a:rPr lang="ar-SY" sz="1800" b="1" dirty="0" smtClean="0"/>
              <a:t> سرطان البلعوم الأنفي</a:t>
            </a:r>
            <a:r>
              <a:rPr lang="ar-SY" sz="1800" b="1" dirty="0"/>
              <a:t> </a:t>
            </a:r>
            <a:r>
              <a:rPr lang="en-US" sz="1800" b="1" dirty="0" smtClean="0"/>
              <a:t>(NPC) Nasopharyngeal carcinoma</a:t>
            </a:r>
          </a:p>
          <a:p>
            <a:r>
              <a:rPr lang="ar-SY" dirty="0" smtClean="0"/>
              <a:t>       الورم الليفي النازف عند اليافعين </a:t>
            </a:r>
            <a:endParaRPr lang="ar-SY" sz="1800" b="1" dirty="0"/>
          </a:p>
          <a:p>
            <a:r>
              <a:rPr lang="ar-SY" sz="1800" b="1" dirty="0" smtClean="0"/>
              <a:t>هو نادر الحدوث </a:t>
            </a:r>
            <a:r>
              <a:rPr lang="ar-SY" sz="1800" b="1" dirty="0" err="1" smtClean="0"/>
              <a:t>و</a:t>
            </a:r>
            <a:r>
              <a:rPr lang="ar-SY" sz="1800" b="1" dirty="0" smtClean="0"/>
              <a:t> مع ذلك يعتبر من أكثر الأورام السليمة حدوثا في البلعوم الأنفي</a:t>
            </a:r>
          </a:p>
          <a:p>
            <a:r>
              <a:rPr lang="ar-SY" sz="1800" b="1" dirty="0" smtClean="0"/>
              <a:t> مجهول السبب - يصيب الذكور بين  (15-17) سنة – يميل إلى التراجع بعد البلوغ </a:t>
            </a:r>
          </a:p>
          <a:p>
            <a:r>
              <a:rPr lang="ar-SY" sz="2000" b="1" dirty="0" smtClean="0"/>
              <a:t>تشريحيا مرضيا : </a:t>
            </a:r>
            <a:r>
              <a:rPr lang="ar-SY" sz="1800" b="1" dirty="0" smtClean="0"/>
              <a:t>هو ورم سليم يتألف من نسيج ليفي </a:t>
            </a:r>
            <a:r>
              <a:rPr lang="ar-SY" sz="1800" b="1" dirty="0" err="1" smtClean="0"/>
              <a:t>و</a:t>
            </a:r>
            <a:r>
              <a:rPr lang="ar-SY" sz="1800" b="1" dirty="0" smtClean="0"/>
              <a:t> جيوب وعائية غزيرة جدا ينشأ على حساب            </a:t>
            </a:r>
            <a:r>
              <a:rPr lang="ar-SY" sz="1800" b="1" dirty="0" err="1" smtClean="0"/>
              <a:t>سمحاق</a:t>
            </a:r>
            <a:r>
              <a:rPr lang="ar-SY" sz="1800" b="1" dirty="0" smtClean="0"/>
              <a:t> العظم </a:t>
            </a:r>
            <a:r>
              <a:rPr lang="ar-SY" sz="1800" b="1" dirty="0" err="1" smtClean="0"/>
              <a:t>القفوي</a:t>
            </a:r>
            <a:r>
              <a:rPr lang="ar-SY" sz="1800" b="1" dirty="0" smtClean="0"/>
              <a:t> </a:t>
            </a:r>
            <a:r>
              <a:rPr lang="ar-SY" sz="1800" b="1" dirty="0" err="1" smtClean="0"/>
              <a:t>او</a:t>
            </a:r>
            <a:r>
              <a:rPr lang="ar-SY" sz="1800" b="1" dirty="0" smtClean="0"/>
              <a:t> الوتدي </a:t>
            </a:r>
            <a:r>
              <a:rPr lang="ar-SY" sz="1800" b="1" dirty="0" err="1" smtClean="0"/>
              <a:t>او</a:t>
            </a:r>
            <a:r>
              <a:rPr lang="ar-SY" sz="1800" b="1" dirty="0" smtClean="0"/>
              <a:t> </a:t>
            </a:r>
            <a:r>
              <a:rPr lang="ar-SY" sz="1800" b="1" dirty="0" err="1" smtClean="0"/>
              <a:t>الغربالي</a:t>
            </a:r>
            <a:r>
              <a:rPr lang="ar-SY" sz="1800" b="1" dirty="0" smtClean="0"/>
              <a:t> ثم يمتد إلى الأنف </a:t>
            </a:r>
            <a:r>
              <a:rPr lang="ar-SY" sz="1800" b="1" dirty="0" err="1" smtClean="0"/>
              <a:t>و</a:t>
            </a:r>
            <a:r>
              <a:rPr lang="ar-SY" sz="1800" b="1" dirty="0" smtClean="0"/>
              <a:t> الجيوب </a:t>
            </a:r>
            <a:r>
              <a:rPr lang="ar-SY" sz="1800" b="1" dirty="0" err="1" smtClean="0"/>
              <a:t>و</a:t>
            </a:r>
            <a:r>
              <a:rPr lang="ar-SY" sz="1800" b="1" dirty="0" smtClean="0"/>
              <a:t> الحفرة الجناحية </a:t>
            </a:r>
            <a:r>
              <a:rPr lang="ar-SY" sz="1800" b="1" dirty="0" err="1" smtClean="0"/>
              <a:t>و</a:t>
            </a:r>
            <a:r>
              <a:rPr lang="ar-SY" sz="1800" b="1" dirty="0" smtClean="0"/>
              <a:t> الغربال </a:t>
            </a:r>
          </a:p>
          <a:p>
            <a:r>
              <a:rPr lang="ar-SY" sz="1800" b="1" dirty="0" smtClean="0"/>
              <a:t>  </a:t>
            </a:r>
            <a:r>
              <a:rPr lang="ar-SY" sz="2000" b="1" u="sng" dirty="0" smtClean="0"/>
              <a:t>الأعراض : </a:t>
            </a:r>
          </a:p>
          <a:p>
            <a:r>
              <a:rPr lang="ar-SY" sz="1800" b="1" dirty="0" smtClean="0"/>
              <a:t>ذكر مراهق يشكو من رعاف متكرر عفوي غزير أحيانا </a:t>
            </a:r>
          </a:p>
          <a:p>
            <a:r>
              <a:rPr lang="ar-SY" sz="1800" b="1" dirty="0" smtClean="0"/>
              <a:t>انسداد انف مترقي أحادي الجانب  - الكلام الأنفي ( </a:t>
            </a:r>
            <a:r>
              <a:rPr lang="ar-SY" sz="1800" b="1" dirty="0" err="1" smtClean="0"/>
              <a:t>خنة</a:t>
            </a:r>
            <a:r>
              <a:rPr lang="ar-SY" sz="1800" b="1" dirty="0" smtClean="0"/>
              <a:t> ) </a:t>
            </a:r>
          </a:p>
          <a:p>
            <a:r>
              <a:rPr lang="ar-SY" sz="1800" b="1" dirty="0" smtClean="0"/>
              <a:t>نقص سمع توصيلي بسبب انسداد نفير </a:t>
            </a:r>
            <a:r>
              <a:rPr lang="ar-SY" sz="1800" b="1" dirty="0" err="1" smtClean="0"/>
              <a:t>اوستاش</a:t>
            </a:r>
            <a:r>
              <a:rPr lang="ar-SY" sz="1800" b="1" dirty="0" smtClean="0"/>
              <a:t> </a:t>
            </a:r>
          </a:p>
          <a:p>
            <a:r>
              <a:rPr lang="ar-SY" sz="1800" b="1" dirty="0" smtClean="0"/>
              <a:t>في حال الامتداد إلى الجوار يؤدي إلى بروز في الوجنة </a:t>
            </a:r>
            <a:r>
              <a:rPr lang="ar-SY" sz="1800" b="1" dirty="0" err="1" smtClean="0"/>
              <a:t>و</a:t>
            </a:r>
            <a:r>
              <a:rPr lang="ar-SY" sz="1800" b="1" dirty="0" smtClean="0"/>
              <a:t> جحوظ </a:t>
            </a:r>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1800" b="1" dirty="0" smtClean="0"/>
          </a:p>
          <a:p>
            <a:endParaRPr lang="ar-SY" sz="1800" b="1" dirty="0"/>
          </a:p>
          <a:p>
            <a:endParaRPr lang="ar-SY" sz="2000" b="1" dirty="0" smtClean="0"/>
          </a:p>
        </p:txBody>
      </p:sp>
      <p:cxnSp>
        <p:nvCxnSpPr>
          <p:cNvPr id="5" name="رابط مستقيم 4"/>
          <p:cNvCxnSpPr/>
          <p:nvPr/>
        </p:nvCxnSpPr>
        <p:spPr>
          <a:xfrm>
            <a:off x="0" y="371475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0" y="41433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0" y="14285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0" y="78579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القصبات</a:t>
            </a:r>
            <a:endParaRPr lang="ar-SY" sz="3200" dirty="0"/>
          </a:p>
        </p:txBody>
      </p:sp>
      <p:sp>
        <p:nvSpPr>
          <p:cNvPr id="3" name="عنصر نائب للمحتوى 2"/>
          <p:cNvSpPr>
            <a:spLocks noGrp="1"/>
          </p:cNvSpPr>
          <p:nvPr>
            <p:ph idx="1"/>
          </p:nvPr>
        </p:nvSpPr>
        <p:spPr>
          <a:xfrm>
            <a:off x="457200" y="1214422"/>
            <a:ext cx="8229600" cy="5429288"/>
          </a:xfrm>
        </p:spPr>
        <p:txBody>
          <a:bodyPr>
            <a:normAutofit/>
          </a:bodyPr>
          <a:lstStyle/>
          <a:p>
            <a:pPr>
              <a:buNone/>
            </a:pPr>
            <a:r>
              <a:rPr lang="ar-SY" sz="2200" b="1" u="sng" dirty="0" smtClean="0"/>
              <a:t>الاستقصاءات:</a:t>
            </a:r>
          </a:p>
          <a:p>
            <a:pPr>
              <a:buNone/>
            </a:pPr>
            <a:r>
              <a:rPr lang="ar-SY" sz="2200" dirty="0" smtClean="0"/>
              <a:t>الجسم الظليل يظهر على الصورة </a:t>
            </a:r>
          </a:p>
          <a:p>
            <a:pPr>
              <a:buNone/>
            </a:pPr>
            <a:r>
              <a:rPr lang="ar-SY" sz="2200" dirty="0" smtClean="0"/>
              <a:t>الأجسام </a:t>
            </a:r>
            <a:r>
              <a:rPr lang="ar-SY" sz="2200" dirty="0" err="1" smtClean="0"/>
              <a:t>الشفيفة</a:t>
            </a:r>
            <a:r>
              <a:rPr lang="ar-SY" sz="2200" dirty="0" smtClean="0"/>
              <a:t> للأشعة لا تظهر في الصورة </a:t>
            </a:r>
            <a:r>
              <a:rPr lang="ar-SY" sz="2200" dirty="0" err="1" smtClean="0"/>
              <a:t>و</a:t>
            </a:r>
            <a:r>
              <a:rPr lang="ar-SY" sz="2200" dirty="0" smtClean="0"/>
              <a:t> لكن تظهر العلامات الثانوية للجسم الأجنبي </a:t>
            </a:r>
          </a:p>
          <a:p>
            <a:pPr>
              <a:buNone/>
            </a:pPr>
            <a:r>
              <a:rPr lang="ar-SY" sz="2200" dirty="0" err="1" smtClean="0"/>
              <a:t>انخماص</a:t>
            </a:r>
            <a:r>
              <a:rPr lang="ar-SY" sz="2200" dirty="0" smtClean="0"/>
              <a:t> رئة – انتفاخ رئة انسدادي – انحراف المنصف </a:t>
            </a:r>
            <a:r>
              <a:rPr lang="ar-SY" sz="2200" dirty="0" err="1" smtClean="0"/>
              <a:t>و</a:t>
            </a:r>
            <a:r>
              <a:rPr lang="ar-SY" sz="2200" dirty="0" smtClean="0"/>
              <a:t> </a:t>
            </a:r>
            <a:r>
              <a:rPr lang="ar-SY" sz="2200" dirty="0" err="1" smtClean="0"/>
              <a:t>الرغامى</a:t>
            </a:r>
            <a:r>
              <a:rPr lang="ar-SY" sz="2200" dirty="0" smtClean="0"/>
              <a:t> </a:t>
            </a:r>
          </a:p>
          <a:p>
            <a:pPr>
              <a:buNone/>
            </a:pPr>
            <a:r>
              <a:rPr lang="ar-SY" sz="2200" dirty="0" smtClean="0"/>
              <a:t>يوجد </a:t>
            </a:r>
            <a:r>
              <a:rPr lang="ar-SY" sz="2200" dirty="0" err="1" smtClean="0"/>
              <a:t>لل</a:t>
            </a:r>
            <a:r>
              <a:rPr lang="ar-SY" sz="2200" dirty="0" smtClean="0"/>
              <a:t> </a:t>
            </a:r>
            <a:r>
              <a:rPr lang="en-US" sz="2200" dirty="0" smtClean="0"/>
              <a:t>CT scan</a:t>
            </a:r>
            <a:r>
              <a:rPr lang="ar-SY" sz="2200" dirty="0" smtClean="0"/>
              <a:t> دور في تقييم الأجسام الأجنبية التنفسية </a:t>
            </a:r>
          </a:p>
          <a:p>
            <a:pPr>
              <a:buNone/>
            </a:pPr>
            <a:r>
              <a:rPr lang="ar-SY" sz="2200" b="1" u="sng" dirty="0" smtClean="0"/>
              <a:t>العلاج:</a:t>
            </a:r>
            <a:endParaRPr lang="ar-SY" sz="2200" dirty="0" smtClean="0"/>
          </a:p>
          <a:p>
            <a:pPr>
              <a:buNone/>
            </a:pPr>
            <a:r>
              <a:rPr lang="ar-SY" sz="2200" dirty="0" smtClean="0"/>
              <a:t>استخراج الجسم الأجنبي بتنظير الحنجرة </a:t>
            </a:r>
            <a:r>
              <a:rPr lang="ar-SY" sz="2200" dirty="0" err="1" smtClean="0"/>
              <a:t>و</a:t>
            </a:r>
            <a:r>
              <a:rPr lang="ar-SY" sz="2200" dirty="0" smtClean="0"/>
              <a:t> القصبات بالمنظار الصلب</a:t>
            </a:r>
          </a:p>
          <a:p>
            <a:pPr>
              <a:buNone/>
            </a:pPr>
            <a:r>
              <a:rPr lang="ar-SY" sz="2200" dirty="0" smtClean="0"/>
              <a:t>يمكن استخدام التنظير الليفي القصبي المرن في الأجسام الصغيرة </a:t>
            </a:r>
            <a:r>
              <a:rPr lang="ar-SY" sz="2200" dirty="0" err="1" smtClean="0"/>
              <a:t>و</a:t>
            </a:r>
            <a:r>
              <a:rPr lang="ar-SY" sz="2200" dirty="0" smtClean="0"/>
              <a:t> التشخيص </a:t>
            </a:r>
          </a:p>
          <a:p>
            <a:pPr>
              <a:buNone/>
            </a:pPr>
            <a:r>
              <a:rPr lang="ar-SY" sz="2200" dirty="0" smtClean="0"/>
              <a:t>استخراج الجسم الأجنبي عبر </a:t>
            </a:r>
            <a:r>
              <a:rPr lang="ar-SY" sz="2200" dirty="0" err="1" smtClean="0"/>
              <a:t>خزع</a:t>
            </a:r>
            <a:r>
              <a:rPr lang="ar-SY" sz="2200" dirty="0" smtClean="0"/>
              <a:t> </a:t>
            </a:r>
            <a:r>
              <a:rPr lang="ar-SY" sz="2200" dirty="0" err="1" smtClean="0"/>
              <a:t>الرغامى</a:t>
            </a:r>
            <a:r>
              <a:rPr lang="ar-SY" sz="2200" dirty="0" smtClean="0"/>
              <a:t> و كذلك عبر فتح الصدر </a:t>
            </a:r>
          </a:p>
          <a:p>
            <a:pPr>
              <a:buNone/>
            </a:pPr>
            <a:r>
              <a:rPr lang="ar-SY" sz="2200" b="1" dirty="0" err="1" smtClean="0"/>
              <a:t>الاختلاطات</a:t>
            </a:r>
            <a:r>
              <a:rPr lang="ar-SY" sz="2200" b="1" dirty="0" smtClean="0"/>
              <a:t> </a:t>
            </a:r>
            <a:r>
              <a:rPr lang="ar-SY" sz="2200" dirty="0" smtClean="0"/>
              <a:t>: انتفاخ الرئة , الريح الصدرية ,تكثف الرئة </a:t>
            </a:r>
          </a:p>
          <a:p>
            <a:pPr>
              <a:buNone/>
            </a:pPr>
            <a:r>
              <a:rPr lang="ar-SY" sz="2200" dirty="0" smtClean="0"/>
              <a:t>النفث الدموي ,</a:t>
            </a:r>
            <a:r>
              <a:rPr lang="ar-SY" sz="2200" dirty="0" err="1" smtClean="0"/>
              <a:t>انتانات</a:t>
            </a:r>
            <a:r>
              <a:rPr lang="ar-SY" sz="2200" dirty="0" smtClean="0"/>
              <a:t> الرئة </a:t>
            </a:r>
            <a:r>
              <a:rPr lang="ar-SY" sz="2200" dirty="0" err="1" smtClean="0"/>
              <a:t>و</a:t>
            </a:r>
            <a:r>
              <a:rPr lang="ar-SY" sz="2200" dirty="0" smtClean="0"/>
              <a:t> </a:t>
            </a:r>
            <a:r>
              <a:rPr lang="ar-SY" sz="2200" dirty="0" err="1" smtClean="0"/>
              <a:t>الخراجات</a:t>
            </a:r>
            <a:r>
              <a:rPr lang="ar-SY" sz="2200" dirty="0" smtClean="0"/>
              <a:t> بشكل أساسي </a:t>
            </a:r>
          </a:p>
          <a:p>
            <a:pPr>
              <a:buNone/>
            </a:pPr>
            <a:r>
              <a:rPr lang="ar-SY" sz="2200" dirty="0" smtClean="0"/>
              <a:t>تشنج قصبي شديد في حال الأجسام النباتية </a:t>
            </a:r>
          </a:p>
          <a:p>
            <a:pPr>
              <a:buNone/>
            </a:pPr>
            <a:endParaRPr lang="ar-SY" sz="2400" dirty="0"/>
          </a:p>
        </p:txBody>
      </p:sp>
      <p:pic>
        <p:nvPicPr>
          <p:cNvPr id="4" name="صورة 3" descr="srccm579505.fig1.jpg"/>
          <p:cNvPicPr>
            <a:picLocks noChangeAspect="1"/>
          </p:cNvPicPr>
          <p:nvPr/>
        </p:nvPicPr>
        <p:blipFill>
          <a:blip r:embed="rId2"/>
          <a:stretch>
            <a:fillRect/>
          </a:stretch>
        </p:blipFill>
        <p:spPr>
          <a:xfrm>
            <a:off x="214282" y="2428868"/>
            <a:ext cx="1928826" cy="1785950"/>
          </a:xfrm>
          <a:prstGeom prst="rect">
            <a:avLst/>
          </a:prstGeom>
        </p:spPr>
      </p:pic>
      <p:pic>
        <p:nvPicPr>
          <p:cNvPr id="5" name="صورة 4" descr="rigid-bronchoscopes-2.jpg"/>
          <p:cNvPicPr>
            <a:picLocks noChangeAspect="1"/>
          </p:cNvPicPr>
          <p:nvPr/>
        </p:nvPicPr>
        <p:blipFill>
          <a:blip r:embed="rId3"/>
          <a:stretch>
            <a:fillRect/>
          </a:stretch>
        </p:blipFill>
        <p:spPr>
          <a:xfrm>
            <a:off x="1" y="4857760"/>
            <a:ext cx="3714744" cy="2000240"/>
          </a:xfrm>
          <a:prstGeom prst="rect">
            <a:avLst/>
          </a:prstGeom>
        </p:spPr>
      </p:pic>
      <p:cxnSp>
        <p:nvCxnSpPr>
          <p:cNvPr id="7" name="رابط مستقيم 6"/>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المريء</a:t>
            </a:r>
            <a:endParaRPr lang="ar-SY" sz="3200" dirty="0"/>
          </a:p>
        </p:txBody>
      </p:sp>
      <p:sp>
        <p:nvSpPr>
          <p:cNvPr id="3" name="عنصر نائب للمحتوى 2"/>
          <p:cNvSpPr>
            <a:spLocks noGrp="1"/>
          </p:cNvSpPr>
          <p:nvPr>
            <p:ph idx="1"/>
          </p:nvPr>
        </p:nvSpPr>
        <p:spPr>
          <a:xfrm>
            <a:off x="457200" y="1214422"/>
            <a:ext cx="8229600" cy="5357850"/>
          </a:xfrm>
        </p:spPr>
        <p:txBody>
          <a:bodyPr>
            <a:normAutofit fontScale="92500" lnSpcReduction="10000"/>
          </a:bodyPr>
          <a:lstStyle/>
          <a:p>
            <a:pPr>
              <a:buNone/>
            </a:pPr>
            <a:r>
              <a:rPr lang="ar-SY" sz="2400" b="1" u="sng" dirty="0" smtClean="0"/>
              <a:t>لمحة تشريحية:</a:t>
            </a:r>
          </a:p>
          <a:p>
            <a:pPr>
              <a:buNone/>
            </a:pPr>
            <a:r>
              <a:rPr lang="ar-SY" sz="2400" dirty="0" smtClean="0"/>
              <a:t>المريء عبارة عن أنبوب عضلي يتألف من 4 طبقات </a:t>
            </a:r>
          </a:p>
          <a:p>
            <a:pPr>
              <a:buNone/>
            </a:pPr>
            <a:r>
              <a:rPr lang="ar-SY" sz="2400" dirty="0" smtClean="0"/>
              <a:t>مخاطية- تحت مخاطية – عضلية – خارجية ليفية</a:t>
            </a:r>
          </a:p>
          <a:p>
            <a:pPr>
              <a:buNone/>
            </a:pPr>
            <a:r>
              <a:rPr lang="ar-SY" sz="2400" dirty="0" smtClean="0"/>
              <a:t>يبلغ طوله في الكهل 25 سم – يمتد من من الحافة السفلية للغضروف الحلقي في الأعلى في مستوى الفقرة </a:t>
            </a:r>
            <a:r>
              <a:rPr lang="ar-SY" sz="2400" dirty="0" err="1" smtClean="0"/>
              <a:t>الرقبية</a:t>
            </a:r>
            <a:r>
              <a:rPr lang="ar-SY" sz="2400" dirty="0" smtClean="0"/>
              <a:t> 6 </a:t>
            </a:r>
            <a:r>
              <a:rPr lang="ar-SY" sz="2400" dirty="0" err="1" smtClean="0"/>
              <a:t>الى</a:t>
            </a:r>
            <a:r>
              <a:rPr lang="ar-SY" sz="2400" dirty="0" smtClean="0"/>
              <a:t> فوهة الفؤاد في المعدة في الأسفل في مستوى الفقرة الظهرية 11 </a:t>
            </a:r>
          </a:p>
          <a:p>
            <a:pPr>
              <a:buNone/>
            </a:pPr>
            <a:r>
              <a:rPr lang="ar-SY" sz="2400" b="1" u="sng" dirty="0" err="1" smtClean="0"/>
              <a:t>تضيقات</a:t>
            </a:r>
            <a:r>
              <a:rPr lang="ar-SY" sz="2400" b="1" u="sng" dirty="0" smtClean="0"/>
              <a:t> المريء:</a:t>
            </a:r>
          </a:p>
          <a:p>
            <a:pPr>
              <a:buNone/>
            </a:pPr>
            <a:r>
              <a:rPr lang="ar-SY" sz="2400" dirty="0" smtClean="0"/>
              <a:t>هناك 3 </a:t>
            </a:r>
            <a:r>
              <a:rPr lang="ar-SY" sz="2400" dirty="0" err="1" smtClean="0"/>
              <a:t>تضيقات</a:t>
            </a:r>
            <a:r>
              <a:rPr lang="ar-SY" sz="2400" dirty="0" smtClean="0"/>
              <a:t> </a:t>
            </a:r>
            <a:r>
              <a:rPr lang="ar-SY" sz="2400" dirty="0" err="1" smtClean="0"/>
              <a:t>فيزيولوجية</a:t>
            </a:r>
            <a:r>
              <a:rPr lang="ar-SY" sz="2400" dirty="0" smtClean="0"/>
              <a:t> في المريء</a:t>
            </a:r>
          </a:p>
          <a:p>
            <a:pPr>
              <a:buNone/>
            </a:pPr>
            <a:r>
              <a:rPr lang="ar-SY" sz="2400" dirty="0" smtClean="0"/>
              <a:t>1- تضيق عند بدء المريء: على بعد 15 سم من الأسنان القاطعة العلوية</a:t>
            </a:r>
          </a:p>
          <a:p>
            <a:pPr>
              <a:buNone/>
            </a:pPr>
            <a:r>
              <a:rPr lang="ar-SY" sz="2400" dirty="0" smtClean="0"/>
              <a:t>2- تضيق ناتج عن انطباع القوس </a:t>
            </a:r>
            <a:r>
              <a:rPr lang="ar-SY" sz="2400" dirty="0" err="1" smtClean="0"/>
              <a:t>الأبهرية</a:t>
            </a:r>
            <a:r>
              <a:rPr lang="ar-SY" sz="2400" dirty="0" smtClean="0"/>
              <a:t> و القصبة الرئوية </a:t>
            </a:r>
            <a:r>
              <a:rPr lang="ar-SY" sz="2400" dirty="0" err="1" smtClean="0"/>
              <a:t>اليسرى</a:t>
            </a:r>
            <a:r>
              <a:rPr lang="ar-SY" sz="2400" dirty="0" smtClean="0"/>
              <a:t> على بعد 25 سم من الأسنان القاطعة العلوية </a:t>
            </a:r>
          </a:p>
          <a:p>
            <a:pPr>
              <a:buNone/>
            </a:pPr>
            <a:r>
              <a:rPr lang="ar-SY" sz="2400" dirty="0" smtClean="0"/>
              <a:t>3- تضيق عند اجتياز المريء للحجاب الحاجز على بعد 40 سم من الأسنان القاطعة العلوية </a:t>
            </a:r>
          </a:p>
          <a:p>
            <a:pPr>
              <a:buNone/>
            </a:pPr>
            <a:r>
              <a:rPr lang="ar-SY" sz="2400" dirty="0" smtClean="0"/>
              <a:t>و أكثر الأجسام الأجنبية في المريء </a:t>
            </a:r>
            <a:r>
              <a:rPr lang="ar-SY" sz="2400" dirty="0" err="1" smtClean="0"/>
              <a:t>تنحبس</a:t>
            </a:r>
            <a:r>
              <a:rPr lang="ar-SY" sz="2400" dirty="0" smtClean="0"/>
              <a:t> في مناطق </a:t>
            </a:r>
            <a:r>
              <a:rPr lang="ar-SY" sz="2400" dirty="0" err="1" smtClean="0"/>
              <a:t>التضيقات</a:t>
            </a:r>
            <a:r>
              <a:rPr lang="ar-SY" sz="2400" dirty="0" smtClean="0"/>
              <a:t> </a:t>
            </a:r>
            <a:r>
              <a:rPr lang="ar-SY" sz="2400" dirty="0" err="1" smtClean="0"/>
              <a:t>الفيزيولوجية</a:t>
            </a:r>
            <a:r>
              <a:rPr lang="ar-SY" sz="2400" dirty="0" smtClean="0"/>
              <a:t> للمريء</a:t>
            </a:r>
          </a:p>
          <a:p>
            <a:pPr>
              <a:buNone/>
            </a:pPr>
            <a:r>
              <a:rPr lang="ar-SY" sz="2400" dirty="0" smtClean="0"/>
              <a:t>للمريء جزءان جزء في العنق يسمى المريء </a:t>
            </a:r>
            <a:r>
              <a:rPr lang="ar-SY" sz="2400" dirty="0" err="1" smtClean="0"/>
              <a:t>الرقبي</a:t>
            </a:r>
            <a:r>
              <a:rPr lang="ar-SY" sz="2400" dirty="0" smtClean="0"/>
              <a:t> وجزء في الصدر يسمى المريء الصدري ولكل له مجاوراته الخاصة </a:t>
            </a:r>
          </a:p>
        </p:txBody>
      </p:sp>
      <p:cxnSp>
        <p:nvCxnSpPr>
          <p:cNvPr id="5" name="رابط مستقيم 4"/>
          <p:cNvCxnSpPr/>
          <p:nvPr/>
        </p:nvCxnSpPr>
        <p:spPr>
          <a:xfrm>
            <a:off x="0" y="5714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الأجنبية في المريء </a:t>
            </a:r>
            <a:endParaRPr lang="ar-SY" sz="3200" dirty="0"/>
          </a:p>
        </p:txBody>
      </p:sp>
      <p:sp>
        <p:nvSpPr>
          <p:cNvPr id="5" name="عنصر نائب للمحتوى 4"/>
          <p:cNvSpPr>
            <a:spLocks noGrp="1"/>
          </p:cNvSpPr>
          <p:nvPr>
            <p:ph idx="1"/>
          </p:nvPr>
        </p:nvSpPr>
        <p:spPr>
          <a:xfrm>
            <a:off x="457200" y="1214422"/>
            <a:ext cx="8229600" cy="5429288"/>
          </a:xfrm>
        </p:spPr>
        <p:txBody>
          <a:bodyPr>
            <a:normAutofit fontScale="92500" lnSpcReduction="10000"/>
          </a:bodyPr>
          <a:lstStyle/>
          <a:p>
            <a:pPr>
              <a:buNone/>
            </a:pPr>
            <a:r>
              <a:rPr lang="ar-SY" sz="2400" dirty="0" smtClean="0"/>
              <a:t>إن انحباس جسم غريب في المريء يتعلق بشكل رئيسي بحجم </a:t>
            </a:r>
          </a:p>
          <a:p>
            <a:pPr>
              <a:buNone/>
            </a:pPr>
            <a:r>
              <a:rPr lang="ar-SY" sz="2400" dirty="0" smtClean="0"/>
              <a:t>و شكل الجسم الغريب </a:t>
            </a:r>
          </a:p>
          <a:p>
            <a:pPr>
              <a:buNone/>
            </a:pPr>
            <a:r>
              <a:rPr lang="ar-SY" sz="2400" dirty="0" smtClean="0"/>
              <a:t>-الأجسام الغريبة الحادة وذات الرأس النقطي الحاد ( الدبوس)</a:t>
            </a:r>
          </a:p>
          <a:p>
            <a:pPr>
              <a:buNone/>
            </a:pPr>
            <a:r>
              <a:rPr lang="ar-SY" sz="2400" dirty="0" smtClean="0"/>
              <a:t>قد </a:t>
            </a:r>
            <a:r>
              <a:rPr lang="ar-SY" sz="2400" dirty="0" err="1" smtClean="0"/>
              <a:t>تنغرس</a:t>
            </a:r>
            <a:r>
              <a:rPr lang="ar-SY" sz="2400" dirty="0" smtClean="0"/>
              <a:t> في أي جزء من المريء </a:t>
            </a:r>
          </a:p>
          <a:p>
            <a:pPr>
              <a:buFontTx/>
              <a:buChar char="-"/>
            </a:pPr>
            <a:r>
              <a:rPr lang="ar-SY" sz="2400" dirty="0" smtClean="0"/>
              <a:t>الأدوات الكبيرة أو لقمة الطعام قد </a:t>
            </a:r>
            <a:r>
              <a:rPr lang="ar-SY" sz="2400" dirty="0" err="1" smtClean="0"/>
              <a:t>تنحبس</a:t>
            </a:r>
            <a:r>
              <a:rPr lang="ar-SY" sz="2400" dirty="0" smtClean="0"/>
              <a:t> في مريء طبيعي </a:t>
            </a:r>
          </a:p>
          <a:p>
            <a:pPr>
              <a:buNone/>
            </a:pPr>
            <a:r>
              <a:rPr lang="ar-SY" sz="2400" dirty="0" smtClean="0"/>
              <a:t>خاصة </a:t>
            </a:r>
            <a:r>
              <a:rPr lang="ar-SY" sz="2400" dirty="0" err="1" smtClean="0"/>
              <a:t>اذا</a:t>
            </a:r>
            <a:r>
              <a:rPr lang="ar-SY" sz="2400" dirty="0" smtClean="0"/>
              <a:t> تم بلعها بسرعة أو بشكل طارئ</a:t>
            </a:r>
          </a:p>
          <a:p>
            <a:pPr>
              <a:buFontTx/>
              <a:buChar char="-"/>
            </a:pPr>
            <a:r>
              <a:rPr lang="ar-SY" sz="2400" dirty="0" smtClean="0"/>
              <a:t>الأدوات الصغيرة قد </a:t>
            </a:r>
            <a:r>
              <a:rPr lang="ar-SY" sz="2400" dirty="0" err="1" smtClean="0"/>
              <a:t>تنحبس</a:t>
            </a:r>
            <a:r>
              <a:rPr lang="ar-SY" sz="2400" dirty="0" smtClean="0"/>
              <a:t> في مناطق </a:t>
            </a:r>
            <a:r>
              <a:rPr lang="ar-SY" sz="2400" dirty="0" err="1" smtClean="0"/>
              <a:t>تضيقات</a:t>
            </a:r>
            <a:r>
              <a:rPr lang="ar-SY" sz="2400" dirty="0" smtClean="0"/>
              <a:t> المريء</a:t>
            </a:r>
          </a:p>
          <a:p>
            <a:pPr>
              <a:buNone/>
            </a:pPr>
            <a:r>
              <a:rPr lang="ar-SY" sz="2400" dirty="0" smtClean="0"/>
              <a:t> </a:t>
            </a:r>
            <a:r>
              <a:rPr lang="ar-SY" sz="2400" dirty="0" err="1" smtClean="0"/>
              <a:t>الفيزيولوجية</a:t>
            </a:r>
            <a:r>
              <a:rPr lang="ar-SY" sz="2400" dirty="0" smtClean="0"/>
              <a:t> أو في تشنج المريء أو بسبب وجود تضيق </a:t>
            </a:r>
          </a:p>
          <a:p>
            <a:pPr>
              <a:buNone/>
            </a:pPr>
            <a:r>
              <a:rPr lang="ar-SY" sz="2400" dirty="0" smtClean="0"/>
              <a:t>سابق في المريء </a:t>
            </a:r>
          </a:p>
          <a:p>
            <a:pPr>
              <a:buFontTx/>
              <a:buChar char="-"/>
            </a:pPr>
            <a:r>
              <a:rPr lang="ar-SY" sz="2400" dirty="0" smtClean="0"/>
              <a:t>تعتبر الأجسام الغريبة غير النباتية في المريء( عكس مما </a:t>
            </a:r>
          </a:p>
          <a:p>
            <a:pPr>
              <a:buNone/>
            </a:pPr>
            <a:r>
              <a:rPr lang="ar-SY" sz="2400" dirty="0" smtClean="0"/>
              <a:t>هي عليه في الطرق التنفسية ) من أكثر الأجسام خطرا </a:t>
            </a:r>
          </a:p>
          <a:p>
            <a:pPr>
              <a:buFontTx/>
              <a:buChar char="-"/>
            </a:pPr>
            <a:r>
              <a:rPr lang="ar-SY" sz="2400" dirty="0" smtClean="0"/>
              <a:t>تعتبر النقود المعدنية عند الأطفال </a:t>
            </a:r>
            <a:r>
              <a:rPr lang="ar-SY" sz="2400" dirty="0" err="1" smtClean="0"/>
              <a:t>و</a:t>
            </a:r>
            <a:r>
              <a:rPr lang="ar-SY" sz="2400" dirty="0" smtClean="0"/>
              <a:t> القطع العظمية ( من</a:t>
            </a:r>
          </a:p>
          <a:p>
            <a:pPr>
              <a:buNone/>
            </a:pPr>
            <a:r>
              <a:rPr lang="ar-SY" sz="2400" dirty="0" smtClean="0"/>
              <a:t>اللحم أو السمك ) في الكهول من أكثر الأجسام الغريبة حدوثا</a:t>
            </a:r>
          </a:p>
          <a:p>
            <a:pPr>
              <a:buNone/>
            </a:pPr>
            <a:r>
              <a:rPr lang="ar-SY" sz="2400" dirty="0" smtClean="0"/>
              <a:t>في المريء</a:t>
            </a:r>
          </a:p>
          <a:p>
            <a:pPr>
              <a:buNone/>
            </a:pPr>
            <a:endParaRPr lang="ar-SY" sz="2400" dirty="0"/>
          </a:p>
        </p:txBody>
      </p:sp>
      <p:pic>
        <p:nvPicPr>
          <p:cNvPr id="6" name="صورة 5" descr="anatomy_esophagus2.gif"/>
          <p:cNvPicPr>
            <a:picLocks noChangeAspect="1"/>
          </p:cNvPicPr>
          <p:nvPr/>
        </p:nvPicPr>
        <p:blipFill>
          <a:blip r:embed="rId2"/>
          <a:stretch>
            <a:fillRect/>
          </a:stretch>
        </p:blipFill>
        <p:spPr>
          <a:xfrm>
            <a:off x="0" y="1357298"/>
            <a:ext cx="2414593" cy="2643206"/>
          </a:xfrm>
          <a:prstGeom prst="rect">
            <a:avLst/>
          </a:prstGeom>
        </p:spPr>
      </p:pic>
      <p:pic>
        <p:nvPicPr>
          <p:cNvPr id="7" name="صورة 6" descr="esophagus-cancer-25-638.jpg"/>
          <p:cNvPicPr>
            <a:picLocks noChangeAspect="1"/>
          </p:cNvPicPr>
          <p:nvPr/>
        </p:nvPicPr>
        <p:blipFill>
          <a:blip r:embed="rId3"/>
          <a:stretch>
            <a:fillRect/>
          </a:stretch>
        </p:blipFill>
        <p:spPr>
          <a:xfrm>
            <a:off x="0" y="4000504"/>
            <a:ext cx="2786050" cy="2857496"/>
          </a:xfrm>
          <a:prstGeom prst="rect">
            <a:avLst/>
          </a:prstGeom>
        </p:spPr>
      </p:pic>
      <p:cxnSp>
        <p:nvCxnSpPr>
          <p:cNvPr id="9" name="رابط مستقيم 8"/>
          <p:cNvCxnSpPr/>
          <p:nvPr/>
        </p:nvCxnSpPr>
        <p:spPr>
          <a:xfrm>
            <a:off x="0" y="57148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الغريبة في المريء</a:t>
            </a:r>
            <a:endParaRPr lang="ar-SY" sz="3200" dirty="0"/>
          </a:p>
        </p:txBody>
      </p:sp>
      <p:sp>
        <p:nvSpPr>
          <p:cNvPr id="3" name="عنصر نائب للمحتوى 2"/>
          <p:cNvSpPr>
            <a:spLocks noGrp="1"/>
          </p:cNvSpPr>
          <p:nvPr>
            <p:ph idx="1"/>
          </p:nvPr>
        </p:nvSpPr>
        <p:spPr/>
        <p:txBody>
          <a:bodyPr/>
          <a:lstStyle/>
          <a:p>
            <a:r>
              <a:rPr lang="ar-SY" dirty="0" smtClean="0"/>
              <a:t>المكان : </a:t>
            </a:r>
            <a:endParaRPr lang="ar-SY" sz="2400" dirty="0" smtClean="0"/>
          </a:p>
          <a:p>
            <a:r>
              <a:rPr lang="ar-SY" sz="2400" dirty="0" smtClean="0"/>
              <a:t>أكثر ما </a:t>
            </a:r>
            <a:r>
              <a:rPr lang="ar-SY" sz="2400" dirty="0" err="1" smtClean="0"/>
              <a:t>تنحبس</a:t>
            </a:r>
            <a:r>
              <a:rPr lang="ar-SY" sz="2400" dirty="0" smtClean="0"/>
              <a:t> الأجسام الغريبة في مناطق </a:t>
            </a:r>
            <a:r>
              <a:rPr lang="ar-SY" sz="2400" dirty="0" err="1" smtClean="0"/>
              <a:t>للتضيقات</a:t>
            </a:r>
            <a:r>
              <a:rPr lang="ar-SY" sz="2400" dirty="0" smtClean="0"/>
              <a:t> </a:t>
            </a:r>
            <a:r>
              <a:rPr lang="ar-SY" sz="2400" dirty="0" err="1" smtClean="0"/>
              <a:t>الفيزيولوجية</a:t>
            </a:r>
            <a:r>
              <a:rPr lang="ar-SY" sz="2400" dirty="0" smtClean="0"/>
              <a:t> للمريء </a:t>
            </a:r>
            <a:r>
              <a:rPr lang="ar-SY" sz="2400" dirty="0" err="1" smtClean="0"/>
              <a:t>و</a:t>
            </a:r>
            <a:r>
              <a:rPr lang="ar-SY" sz="2400" dirty="0" smtClean="0"/>
              <a:t> خاصة في المريء </a:t>
            </a:r>
            <a:r>
              <a:rPr lang="ar-SY" sz="2400" dirty="0" err="1" smtClean="0"/>
              <a:t>الرقبي</a:t>
            </a:r>
            <a:r>
              <a:rPr lang="ar-SY" sz="2400" dirty="0" smtClean="0"/>
              <a:t> أسفل المعصرة الحلقية </a:t>
            </a:r>
            <a:r>
              <a:rPr lang="ar-SY" sz="2400" dirty="0" err="1" smtClean="0"/>
              <a:t>البلعومية</a:t>
            </a:r>
            <a:r>
              <a:rPr lang="ar-SY" sz="2400" dirty="0" smtClean="0"/>
              <a:t> </a:t>
            </a:r>
          </a:p>
          <a:p>
            <a:r>
              <a:rPr lang="ar-SY" sz="2400" dirty="0" smtClean="0"/>
              <a:t>و قد </a:t>
            </a:r>
            <a:r>
              <a:rPr lang="ar-SY" sz="2400" dirty="0" err="1" smtClean="0"/>
              <a:t>تنحبس</a:t>
            </a:r>
            <a:r>
              <a:rPr lang="ar-SY" sz="2400" dirty="0" smtClean="0"/>
              <a:t> في المعصرة بالذات كما في النقود المعدنية الكبيرة </a:t>
            </a:r>
          </a:p>
          <a:p>
            <a:r>
              <a:rPr lang="ar-SY" sz="2400" dirty="0" smtClean="0"/>
              <a:t>و يندر أن </a:t>
            </a:r>
            <a:r>
              <a:rPr lang="ar-SY" sz="2400" dirty="0" err="1" smtClean="0"/>
              <a:t>تنحبس</a:t>
            </a:r>
            <a:r>
              <a:rPr lang="ar-SY" sz="2400" dirty="0" smtClean="0"/>
              <a:t> في الفؤاد </a:t>
            </a:r>
            <a:r>
              <a:rPr lang="ar-SY" sz="2400" dirty="0" err="1" smtClean="0"/>
              <a:t>و</a:t>
            </a:r>
            <a:r>
              <a:rPr lang="ar-SY" sz="2400" dirty="0" smtClean="0"/>
              <a:t> إذا مر الجسم الغريب بسهولة في المريء فإنه عادة يجتاز الأمعاء بدون </a:t>
            </a:r>
            <a:r>
              <a:rPr lang="ar-SY" sz="2400" dirty="0" err="1" smtClean="0"/>
              <a:t>عقابيل</a:t>
            </a:r>
            <a:r>
              <a:rPr lang="ar-SY" sz="2400" dirty="0" smtClean="0"/>
              <a:t> إلا في الأجسام الغريبة الحادة </a:t>
            </a:r>
          </a:p>
          <a:p>
            <a:endParaRPr lang="ar-SY" dirty="0"/>
          </a:p>
        </p:txBody>
      </p:sp>
      <p:pic>
        <p:nvPicPr>
          <p:cNvPr id="4" name="صورة 3" descr="Protessis_DWNTAL5.jpg"/>
          <p:cNvPicPr>
            <a:picLocks noChangeAspect="1"/>
          </p:cNvPicPr>
          <p:nvPr/>
        </p:nvPicPr>
        <p:blipFill>
          <a:blip r:embed="rId2"/>
          <a:stretch>
            <a:fillRect/>
          </a:stretch>
        </p:blipFill>
        <p:spPr>
          <a:xfrm>
            <a:off x="0" y="4286257"/>
            <a:ext cx="3254380" cy="2571744"/>
          </a:xfrm>
          <a:prstGeom prst="rect">
            <a:avLst/>
          </a:prstGeom>
        </p:spPr>
      </p:pic>
      <p:pic>
        <p:nvPicPr>
          <p:cNvPr id="5" name="صورة 4" descr="njnn.jpg"/>
          <p:cNvPicPr>
            <a:picLocks noChangeAspect="1"/>
          </p:cNvPicPr>
          <p:nvPr/>
        </p:nvPicPr>
        <p:blipFill>
          <a:blip r:embed="rId3"/>
          <a:stretch>
            <a:fillRect/>
          </a:stretch>
        </p:blipFill>
        <p:spPr>
          <a:xfrm>
            <a:off x="3214678" y="4339810"/>
            <a:ext cx="3357586" cy="2518190"/>
          </a:xfrm>
          <a:prstGeom prst="rect">
            <a:avLst/>
          </a:prstGeom>
        </p:spPr>
      </p:pic>
      <p:cxnSp>
        <p:nvCxnSpPr>
          <p:cNvPr id="7" name="رابط مستقيم 6"/>
          <p:cNvCxnSpPr/>
          <p:nvPr/>
        </p:nvCxnSpPr>
        <p:spPr>
          <a:xfrm>
            <a:off x="0" y="42860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الغريبة في المريء </a:t>
            </a:r>
            <a:endParaRPr lang="ar-SY" sz="3200" dirty="0"/>
          </a:p>
        </p:txBody>
      </p:sp>
      <p:sp>
        <p:nvSpPr>
          <p:cNvPr id="3" name="عنصر نائب للمحتوى 2"/>
          <p:cNvSpPr>
            <a:spLocks noGrp="1"/>
          </p:cNvSpPr>
          <p:nvPr>
            <p:ph idx="1"/>
          </p:nvPr>
        </p:nvSpPr>
        <p:spPr>
          <a:xfrm>
            <a:off x="457200" y="1600200"/>
            <a:ext cx="8229600" cy="4900634"/>
          </a:xfrm>
        </p:spPr>
        <p:txBody>
          <a:bodyPr>
            <a:normAutofit fontScale="92500" lnSpcReduction="20000"/>
          </a:bodyPr>
          <a:lstStyle/>
          <a:p>
            <a:r>
              <a:rPr lang="ar-SY" sz="2400" b="1" dirty="0" smtClean="0"/>
              <a:t>الأعراض </a:t>
            </a:r>
            <a:r>
              <a:rPr lang="ar-SY" sz="2400" b="1" dirty="0" err="1" smtClean="0"/>
              <a:t>السريرية</a:t>
            </a:r>
            <a:r>
              <a:rPr lang="ar-SY" sz="2400" b="1" dirty="0" smtClean="0"/>
              <a:t> </a:t>
            </a:r>
            <a:r>
              <a:rPr lang="ar-SY" sz="2400" dirty="0" smtClean="0"/>
              <a:t>:</a:t>
            </a:r>
          </a:p>
          <a:p>
            <a:r>
              <a:rPr lang="ar-SY" sz="2400" dirty="0" smtClean="0"/>
              <a:t>تكون الشكوى فجائية في معظم الحالات على الرغم من أن بعض الأجسام الغريبة ( النقود المعدنية – الأجسام الملساء ) قد </a:t>
            </a:r>
            <a:r>
              <a:rPr lang="ar-SY" sz="2400" dirty="0" err="1" smtClean="0"/>
              <a:t>تنحبس</a:t>
            </a:r>
            <a:r>
              <a:rPr lang="ar-SY" sz="2400" dirty="0" smtClean="0"/>
              <a:t> لأسابيع قبل أن تظهر الأعراض </a:t>
            </a:r>
            <a:r>
              <a:rPr lang="ar-SY" sz="2400" dirty="0" err="1" smtClean="0"/>
              <a:t>و</a:t>
            </a:r>
            <a:r>
              <a:rPr lang="ar-SY" sz="2400" dirty="0" smtClean="0"/>
              <a:t> خاصة في الأطفال </a:t>
            </a:r>
          </a:p>
          <a:p>
            <a:r>
              <a:rPr lang="ar-SY" sz="2400" b="1" dirty="0" smtClean="0"/>
              <a:t>و الأعراض الرئيسية هي :</a:t>
            </a:r>
          </a:p>
          <a:p>
            <a:r>
              <a:rPr lang="ar-SY" sz="2400" dirty="0" smtClean="0"/>
              <a:t>الألم </a:t>
            </a:r>
            <a:r>
              <a:rPr lang="ar-SY" sz="2400" dirty="0" err="1" smtClean="0"/>
              <a:t>و</a:t>
            </a:r>
            <a:r>
              <a:rPr lang="ar-SY" sz="2400" dirty="0" smtClean="0"/>
              <a:t> </a:t>
            </a:r>
            <a:r>
              <a:rPr lang="ar-SY" sz="2400" dirty="0" err="1" smtClean="0"/>
              <a:t>يتوضع</a:t>
            </a:r>
            <a:r>
              <a:rPr lang="ar-SY" sz="2400" dirty="0" smtClean="0"/>
              <a:t> خلف القص أو في الظهر </a:t>
            </a:r>
          </a:p>
          <a:p>
            <a:r>
              <a:rPr lang="ar-SY" sz="2400" dirty="0" smtClean="0"/>
              <a:t>عسرة البلع </a:t>
            </a:r>
            <a:r>
              <a:rPr lang="ar-SY" sz="2400" dirty="0" err="1" smtClean="0"/>
              <a:t>و</a:t>
            </a:r>
            <a:r>
              <a:rPr lang="ar-SY" sz="2400" dirty="0" smtClean="0"/>
              <a:t> التي قد تكون شديدة </a:t>
            </a:r>
            <a:r>
              <a:rPr lang="ar-SY" sz="2400" dirty="0" err="1" smtClean="0"/>
              <a:t>و</a:t>
            </a:r>
            <a:r>
              <a:rPr lang="ar-SY" sz="2400" dirty="0" smtClean="0"/>
              <a:t> تامة حتى تجاه اللعاب ( ويظهر اللعاب المتراكم في الجيب الآسي ) وقد يظهر </a:t>
            </a:r>
            <a:r>
              <a:rPr lang="ar-SY" sz="2400" dirty="0" err="1" smtClean="0"/>
              <a:t>قلس</a:t>
            </a:r>
            <a:r>
              <a:rPr lang="ar-SY" sz="2400" dirty="0" smtClean="0"/>
              <a:t> الطعام أحيانا </a:t>
            </a:r>
          </a:p>
          <a:p>
            <a:r>
              <a:rPr lang="ar-SY" sz="2400" dirty="0" smtClean="0"/>
              <a:t>في الأطفال ( الصغار خاصة ) قد تظهر البحة بسبب وذمة الحنجرة في الأجسام الغريبة العالية </a:t>
            </a:r>
          </a:p>
          <a:p>
            <a:r>
              <a:rPr lang="ar-SY" sz="2400" dirty="0" smtClean="0"/>
              <a:t>الزلة التنفسية بسبب انضغاط </a:t>
            </a:r>
            <a:r>
              <a:rPr lang="ar-SY" sz="2400" dirty="0" err="1" smtClean="0"/>
              <a:t>الرغامى</a:t>
            </a:r>
            <a:r>
              <a:rPr lang="ar-SY" sz="2400" dirty="0" smtClean="0"/>
              <a:t> من الجسم الغريب </a:t>
            </a:r>
            <a:r>
              <a:rPr lang="ar-SY" sz="2400" dirty="0" err="1" smtClean="0"/>
              <a:t>المنحبس</a:t>
            </a:r>
            <a:r>
              <a:rPr lang="ar-SY" sz="2400" dirty="0" smtClean="0"/>
              <a:t> في المريء</a:t>
            </a:r>
          </a:p>
          <a:p>
            <a:r>
              <a:rPr lang="ar-SY" sz="2400" dirty="0" smtClean="0"/>
              <a:t>قد يحدث الم موضع في الجزء السفلي من العنق لدى تحريك الحنجرة حيث تزول فرقعتها بسبب </a:t>
            </a:r>
            <a:r>
              <a:rPr lang="ar-SY" sz="2400" dirty="0" err="1" smtClean="0"/>
              <a:t>الوذمة</a:t>
            </a:r>
            <a:r>
              <a:rPr lang="ar-SY" sz="2400" dirty="0" smtClean="0"/>
              <a:t> </a:t>
            </a:r>
          </a:p>
          <a:p>
            <a:r>
              <a:rPr lang="ar-SY" sz="2400" dirty="0" smtClean="0"/>
              <a:t>قد يحدث </a:t>
            </a:r>
            <a:r>
              <a:rPr lang="ar-SY" sz="2400" dirty="0" err="1" smtClean="0"/>
              <a:t>انتباج</a:t>
            </a:r>
            <a:r>
              <a:rPr lang="ar-SY" sz="2400" dirty="0" smtClean="0"/>
              <a:t> في منطقة فوق الترقوة خاصة في الجهة </a:t>
            </a:r>
            <a:r>
              <a:rPr lang="ar-SY" sz="2400" dirty="0" err="1" smtClean="0"/>
              <a:t>اليسرى</a:t>
            </a:r>
            <a:r>
              <a:rPr lang="ar-SY" sz="2400" dirty="0" smtClean="0"/>
              <a:t> </a:t>
            </a:r>
            <a:r>
              <a:rPr lang="ar-SY" sz="2400" dirty="0" err="1" smtClean="0"/>
              <a:t>اذا</a:t>
            </a:r>
            <a:r>
              <a:rPr lang="ar-SY" sz="2400" dirty="0" smtClean="0"/>
              <a:t> تشكل خراج حول المريء</a:t>
            </a:r>
          </a:p>
          <a:p>
            <a:endParaRPr lang="ar-SY" sz="2400" dirty="0"/>
          </a:p>
        </p:txBody>
      </p:sp>
      <p:cxnSp>
        <p:nvCxnSpPr>
          <p:cNvPr id="5" name="رابط مستقيم 4"/>
          <p:cNvCxnSpPr/>
          <p:nvPr/>
        </p:nvCxnSpPr>
        <p:spPr>
          <a:xfrm flipV="1">
            <a:off x="0" y="500042"/>
            <a:ext cx="91440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الغريبة في المريء </a:t>
            </a:r>
            <a:endParaRPr lang="ar-SY" sz="3200" dirty="0"/>
          </a:p>
        </p:txBody>
      </p:sp>
      <p:sp>
        <p:nvSpPr>
          <p:cNvPr id="3" name="عنصر نائب للمحتوى 2"/>
          <p:cNvSpPr>
            <a:spLocks noGrp="1"/>
          </p:cNvSpPr>
          <p:nvPr>
            <p:ph idx="1"/>
          </p:nvPr>
        </p:nvSpPr>
        <p:spPr/>
        <p:txBody>
          <a:bodyPr>
            <a:normAutofit/>
          </a:bodyPr>
          <a:lstStyle/>
          <a:p>
            <a:r>
              <a:rPr lang="ar-SY" sz="2400" b="1" dirty="0" smtClean="0"/>
              <a:t>التشخيص :</a:t>
            </a:r>
          </a:p>
          <a:p>
            <a:r>
              <a:rPr lang="ar-SY" sz="2400" dirty="0" smtClean="0"/>
              <a:t>يجب إجراء صورة </a:t>
            </a:r>
            <a:r>
              <a:rPr lang="ar-SY" sz="2400" dirty="0" err="1" smtClean="0"/>
              <a:t>شعاعية</a:t>
            </a:r>
            <a:r>
              <a:rPr lang="ar-SY" sz="2400" dirty="0" smtClean="0"/>
              <a:t> بسيطة أمامية خلفية </a:t>
            </a:r>
            <a:r>
              <a:rPr lang="ar-SY" sz="2400" dirty="0" err="1" smtClean="0"/>
              <a:t>و</a:t>
            </a:r>
            <a:r>
              <a:rPr lang="ar-SY" sz="2400" dirty="0" smtClean="0"/>
              <a:t> جانبية </a:t>
            </a:r>
            <a:r>
              <a:rPr lang="ar-SY" sz="2400" dirty="0" err="1" smtClean="0"/>
              <a:t>و</a:t>
            </a:r>
            <a:r>
              <a:rPr lang="ar-SY" sz="2400" dirty="0" smtClean="0"/>
              <a:t> مائلة </a:t>
            </a:r>
          </a:p>
          <a:p>
            <a:r>
              <a:rPr lang="ar-SY" sz="2400" dirty="0" smtClean="0"/>
              <a:t>النقود المعدنية تكون ظليلة على الأشعة وتظهر أكبر من حجمها الطبيعي</a:t>
            </a:r>
          </a:p>
          <a:p>
            <a:r>
              <a:rPr lang="ar-SY" sz="2400" dirty="0" smtClean="0"/>
              <a:t>بينما عظام </a:t>
            </a:r>
            <a:r>
              <a:rPr lang="ar-SY" sz="2400" dirty="0" err="1" smtClean="0"/>
              <a:t>السمق</a:t>
            </a:r>
            <a:r>
              <a:rPr lang="ar-SY" sz="2400" dirty="0" smtClean="0"/>
              <a:t> قد تكون غير ظليلة على الأشعة </a:t>
            </a:r>
          </a:p>
          <a:p>
            <a:r>
              <a:rPr lang="ar-SY" sz="2400" dirty="0" smtClean="0"/>
              <a:t>استعمال منظار المريء تحت التخدير العام قد يكون ضروري لتأكيد التشخيص في حال وجود الأعراض الصريحة </a:t>
            </a:r>
            <a:r>
              <a:rPr lang="ar-SY" sz="2400" dirty="0" err="1" smtClean="0"/>
              <a:t>و</a:t>
            </a:r>
            <a:r>
              <a:rPr lang="ar-SY" sz="2400" dirty="0" smtClean="0"/>
              <a:t> سلبية الصور </a:t>
            </a:r>
            <a:r>
              <a:rPr lang="ar-SY" sz="2400" dirty="0" err="1" smtClean="0"/>
              <a:t>الشعاعية</a:t>
            </a:r>
            <a:endParaRPr lang="ar-SY" sz="2400" dirty="0" smtClean="0"/>
          </a:p>
          <a:p>
            <a:endParaRPr lang="ar-SY" sz="2400" dirty="0"/>
          </a:p>
        </p:txBody>
      </p:sp>
      <p:pic>
        <p:nvPicPr>
          <p:cNvPr id="4" name="صورة 3" descr="Coin_in_esophagus_2.jpg"/>
          <p:cNvPicPr>
            <a:picLocks noChangeAspect="1"/>
          </p:cNvPicPr>
          <p:nvPr/>
        </p:nvPicPr>
        <p:blipFill>
          <a:blip r:embed="rId2"/>
          <a:stretch>
            <a:fillRect/>
          </a:stretch>
        </p:blipFill>
        <p:spPr>
          <a:xfrm>
            <a:off x="0" y="4214818"/>
            <a:ext cx="3714776" cy="2643182"/>
          </a:xfrm>
          <a:prstGeom prst="rect">
            <a:avLst/>
          </a:prstGeom>
        </p:spPr>
      </p:pic>
      <p:pic>
        <p:nvPicPr>
          <p:cNvPr id="5" name="صورة 4" descr="coin.jpg"/>
          <p:cNvPicPr>
            <a:picLocks noChangeAspect="1"/>
          </p:cNvPicPr>
          <p:nvPr/>
        </p:nvPicPr>
        <p:blipFill>
          <a:blip r:embed="rId3"/>
          <a:stretch>
            <a:fillRect/>
          </a:stretch>
        </p:blipFill>
        <p:spPr>
          <a:xfrm>
            <a:off x="3929058" y="4214818"/>
            <a:ext cx="3357586" cy="2643182"/>
          </a:xfrm>
          <a:prstGeom prst="rect">
            <a:avLst/>
          </a:prstGeom>
        </p:spPr>
      </p:pic>
      <p:cxnSp>
        <p:nvCxnSpPr>
          <p:cNvPr id="7" name="رابط مستقيم 6"/>
          <p:cNvCxnSpPr/>
          <p:nvPr/>
        </p:nvCxnSpPr>
        <p:spPr>
          <a:xfrm>
            <a:off x="0" y="42860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الأجسام الغريبة في المريء </a:t>
            </a:r>
            <a:endParaRPr lang="ar-SY" sz="32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Y" sz="2400" b="1" dirty="0" smtClean="0"/>
              <a:t>المعالجة :</a:t>
            </a:r>
            <a:endParaRPr lang="ar-SY" sz="2400" dirty="0" smtClean="0"/>
          </a:p>
          <a:p>
            <a:r>
              <a:rPr lang="ar-SY" sz="2400" dirty="0" smtClean="0"/>
              <a:t>تقوم على استخراج الأجسام الغريبة باستعمال منظار المريء تحت التخدير العام </a:t>
            </a:r>
          </a:p>
          <a:p>
            <a:r>
              <a:rPr lang="ar-SY" sz="2400" dirty="0" smtClean="0"/>
              <a:t>قد نلجأ </a:t>
            </a:r>
            <a:r>
              <a:rPr lang="ar-SY" sz="2400" dirty="0" err="1" smtClean="0"/>
              <a:t>الى</a:t>
            </a:r>
            <a:r>
              <a:rPr lang="ar-SY" sz="2400" dirty="0" smtClean="0"/>
              <a:t> الاستخراج الجراحي </a:t>
            </a:r>
            <a:r>
              <a:rPr lang="ar-SY" sz="2400" dirty="0" err="1" smtClean="0"/>
              <a:t>بخزع</a:t>
            </a:r>
            <a:r>
              <a:rPr lang="ar-SY" sz="2400" dirty="0" smtClean="0"/>
              <a:t> المريء </a:t>
            </a:r>
            <a:r>
              <a:rPr lang="ar-SY" sz="2400" dirty="0" err="1" smtClean="0"/>
              <a:t>الرقبي</a:t>
            </a:r>
            <a:r>
              <a:rPr lang="ar-SY" sz="2400" dirty="0" smtClean="0"/>
              <a:t> </a:t>
            </a:r>
            <a:r>
              <a:rPr lang="ar-SY" sz="2400" dirty="0" err="1" smtClean="0"/>
              <a:t>او</a:t>
            </a:r>
            <a:r>
              <a:rPr lang="ar-SY" sz="2400" dirty="0" smtClean="0"/>
              <a:t> الصدري في الحالات الصعبة</a:t>
            </a:r>
          </a:p>
          <a:p>
            <a:r>
              <a:rPr lang="ar-SY" sz="2400" b="1" dirty="0" err="1" smtClean="0"/>
              <a:t>الاختلاطات</a:t>
            </a:r>
            <a:r>
              <a:rPr lang="ar-SY" sz="2400" b="1" dirty="0" smtClean="0"/>
              <a:t> : </a:t>
            </a:r>
          </a:p>
          <a:p>
            <a:r>
              <a:rPr lang="ar-SY" sz="2400" dirty="0" smtClean="0"/>
              <a:t>وهي مهددة للحياة </a:t>
            </a:r>
            <a:r>
              <a:rPr lang="ar-SY" sz="2400" dirty="0" err="1" smtClean="0"/>
              <a:t>و</a:t>
            </a:r>
            <a:r>
              <a:rPr lang="ar-SY" sz="2400" dirty="0" smtClean="0"/>
              <a:t> تشمل :</a:t>
            </a:r>
          </a:p>
          <a:p>
            <a:r>
              <a:rPr lang="ar-SY" sz="2400" dirty="0" smtClean="0"/>
              <a:t>1- التهابات النسيج الخلوي أو </a:t>
            </a:r>
            <a:r>
              <a:rPr lang="ar-SY" sz="2400" dirty="0" err="1" smtClean="0"/>
              <a:t>خراجات</a:t>
            </a:r>
            <a:r>
              <a:rPr lang="ar-SY" sz="2400" dirty="0" smtClean="0"/>
              <a:t> جانب المريء في العنق</a:t>
            </a:r>
          </a:p>
          <a:p>
            <a:r>
              <a:rPr lang="ar-SY" sz="2400" dirty="0" smtClean="0"/>
              <a:t>2- </a:t>
            </a:r>
            <a:r>
              <a:rPr lang="ar-SY" sz="2400" dirty="0" err="1" smtClean="0"/>
              <a:t>اختلاطات</a:t>
            </a:r>
            <a:r>
              <a:rPr lang="ar-SY" sz="2400" dirty="0" smtClean="0"/>
              <a:t> </a:t>
            </a:r>
            <a:r>
              <a:rPr lang="ar-SY" sz="2400" dirty="0" err="1" smtClean="0"/>
              <a:t>منصفية</a:t>
            </a:r>
            <a:r>
              <a:rPr lang="ar-SY" sz="2400" dirty="0" smtClean="0"/>
              <a:t> و تشمل الريح الصدرية </a:t>
            </a:r>
            <a:r>
              <a:rPr lang="ar-SY" sz="2400" dirty="0" err="1" smtClean="0"/>
              <a:t>المنصفية</a:t>
            </a:r>
            <a:r>
              <a:rPr lang="en-US" sz="2400" dirty="0" err="1" smtClean="0"/>
              <a:t>Mediastenal</a:t>
            </a:r>
            <a:r>
              <a:rPr lang="en-US" sz="2400" dirty="0" smtClean="0"/>
              <a:t> Emphysema </a:t>
            </a:r>
            <a:r>
              <a:rPr lang="ar-SY" sz="2400" dirty="0" smtClean="0"/>
              <a:t>والتهاب </a:t>
            </a:r>
            <a:r>
              <a:rPr lang="ar-SY" sz="2400" dirty="0" err="1" smtClean="0"/>
              <a:t>و</a:t>
            </a:r>
            <a:r>
              <a:rPr lang="ar-SY" sz="2400" dirty="0" smtClean="0"/>
              <a:t> خراج المنصف</a:t>
            </a:r>
          </a:p>
          <a:p>
            <a:r>
              <a:rPr lang="ar-SY" sz="2400" dirty="0" smtClean="0"/>
              <a:t>3- ريح صدرية والتهاب أو تقيح الجنب </a:t>
            </a:r>
          </a:p>
          <a:p>
            <a:r>
              <a:rPr lang="ar-SY" sz="2400" dirty="0" smtClean="0"/>
              <a:t>4- وذمة الحنجرة        5- انضغاط </a:t>
            </a:r>
            <a:r>
              <a:rPr lang="ar-SY" sz="2400" dirty="0" err="1" smtClean="0"/>
              <a:t>الرغامى</a:t>
            </a:r>
            <a:endParaRPr lang="ar-SY" sz="2400" dirty="0" smtClean="0"/>
          </a:p>
          <a:p>
            <a:r>
              <a:rPr lang="ar-SY" sz="2400" dirty="0" smtClean="0"/>
              <a:t>6- إنتان دم               7- </a:t>
            </a:r>
            <a:r>
              <a:rPr lang="ar-SY" sz="2400" dirty="0" err="1" smtClean="0"/>
              <a:t>انثقاب</a:t>
            </a:r>
            <a:r>
              <a:rPr lang="ar-SY" sz="2400" dirty="0" smtClean="0"/>
              <a:t> </a:t>
            </a:r>
            <a:r>
              <a:rPr lang="ar-SY" sz="2400" dirty="0" err="1" smtClean="0"/>
              <a:t>الأبهر</a:t>
            </a:r>
            <a:endParaRPr lang="ar-SY" sz="2400" dirty="0" smtClean="0"/>
          </a:p>
          <a:p>
            <a:r>
              <a:rPr lang="ar-SY" sz="2400" dirty="0" smtClean="0"/>
              <a:t>8- </a:t>
            </a:r>
            <a:r>
              <a:rPr lang="ar-SY" sz="2400" dirty="0" err="1" smtClean="0"/>
              <a:t>تضيقات</a:t>
            </a:r>
            <a:r>
              <a:rPr lang="ar-SY" sz="2400" dirty="0" smtClean="0"/>
              <a:t> المريء     9- </a:t>
            </a:r>
            <a:r>
              <a:rPr lang="ar-SY" sz="2400" dirty="0" err="1" smtClean="0"/>
              <a:t>ناسور</a:t>
            </a:r>
            <a:r>
              <a:rPr lang="ar-SY" sz="2400" dirty="0" smtClean="0"/>
              <a:t> رغامي مريئي</a:t>
            </a:r>
          </a:p>
          <a:p>
            <a:endParaRPr lang="ar-SY" sz="2400" dirty="0" smtClean="0"/>
          </a:p>
        </p:txBody>
      </p:sp>
      <p:cxnSp>
        <p:nvCxnSpPr>
          <p:cNvPr id="5" name="رابط مستقيم 4"/>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الشخير </a:t>
            </a:r>
            <a:r>
              <a:rPr lang="ar-SY" sz="3200" dirty="0" err="1" smtClean="0"/>
              <a:t>و</a:t>
            </a:r>
            <a:r>
              <a:rPr lang="ar-SY" sz="3200" dirty="0" smtClean="0"/>
              <a:t> متلازمة انقطاع التنفس أثناء النوم </a:t>
            </a:r>
            <a:endParaRPr lang="ar-SY" sz="3200" dirty="0"/>
          </a:p>
        </p:txBody>
      </p:sp>
      <p:sp>
        <p:nvSpPr>
          <p:cNvPr id="3" name="عنصر نائب للمحتوى 2"/>
          <p:cNvSpPr>
            <a:spLocks noGrp="1"/>
          </p:cNvSpPr>
          <p:nvPr>
            <p:ph idx="1"/>
          </p:nvPr>
        </p:nvSpPr>
        <p:spPr>
          <a:xfrm>
            <a:off x="457200" y="1214422"/>
            <a:ext cx="8229600" cy="4911741"/>
          </a:xfrm>
        </p:spPr>
        <p:txBody>
          <a:bodyPr>
            <a:normAutofit lnSpcReduction="10000"/>
          </a:bodyPr>
          <a:lstStyle/>
          <a:p>
            <a:pPr>
              <a:buNone/>
            </a:pPr>
            <a:r>
              <a:rPr lang="ar-SY" sz="2400" dirty="0" smtClean="0"/>
              <a:t>الشخير هو صوت مزعج يظهر أثناء النوم نتيجة اهتزاز النسج الرخوة في البلعوم مثل شراع الحنك وقاعدة اللسان ويدل الشهيق على انسداد جزئي للطريق التنفسي العلوي أثناء النوم ويعتبر الشخير عرض أساسي في متلازمة </a:t>
            </a:r>
            <a:r>
              <a:rPr lang="en-US" sz="2400" dirty="0" err="1" smtClean="0"/>
              <a:t>osas</a:t>
            </a:r>
            <a:r>
              <a:rPr lang="ar-SY" sz="2400" dirty="0" smtClean="0"/>
              <a:t> ( تناذر توقف التنفس </a:t>
            </a:r>
            <a:r>
              <a:rPr lang="ar-SY" sz="2400" dirty="0" err="1" smtClean="0"/>
              <a:t>الانسدادي</a:t>
            </a:r>
            <a:r>
              <a:rPr lang="ar-SY" sz="2400" dirty="0" smtClean="0"/>
              <a:t> أثناء النوم) ولكن ليس كل مرضى الشخير لديهم </a:t>
            </a:r>
            <a:r>
              <a:rPr lang="en-US" sz="2400" dirty="0" smtClean="0"/>
              <a:t>OSAS  </a:t>
            </a:r>
            <a:r>
              <a:rPr lang="ar-SY" sz="2400" b="1" u="sng" dirty="0" smtClean="0"/>
              <a:t>انقطاع النفس أثناء النوم</a:t>
            </a:r>
            <a:r>
              <a:rPr lang="en-US" sz="2400" b="1" u="sng" dirty="0" smtClean="0"/>
              <a:t>SLEEP APNOEA (SA) </a:t>
            </a:r>
            <a:r>
              <a:rPr lang="ar-SY" sz="2400" b="1" u="sng" dirty="0" smtClean="0"/>
              <a:t>:</a:t>
            </a:r>
          </a:p>
          <a:p>
            <a:pPr>
              <a:buNone/>
            </a:pPr>
            <a:r>
              <a:rPr lang="ar-SY" sz="2400" dirty="0" smtClean="0"/>
              <a:t>هو انقطاع جريان الهواء في الفم </a:t>
            </a:r>
            <a:r>
              <a:rPr lang="ar-SY" sz="2400" dirty="0" err="1" smtClean="0"/>
              <a:t>و</a:t>
            </a:r>
            <a:r>
              <a:rPr lang="ar-SY" sz="2400" dirty="0" smtClean="0"/>
              <a:t> الأنف لفترة لا تقل عن 10 ثواني </a:t>
            </a:r>
            <a:r>
              <a:rPr lang="ar-SY" sz="2400" dirty="0" err="1" smtClean="0"/>
              <a:t>واذا</a:t>
            </a:r>
            <a:r>
              <a:rPr lang="ar-SY" sz="2400" dirty="0" smtClean="0"/>
              <a:t> تكرر هذا الانقطاع 30 مرة خلال 7 ساعات نوم تسمى الحالة متلازمة انقطاع النفس أثناء النوم </a:t>
            </a:r>
          </a:p>
          <a:p>
            <a:pPr>
              <a:buNone/>
            </a:pPr>
            <a:r>
              <a:rPr lang="ar-SY" sz="2400" u="sng" dirty="0" smtClean="0"/>
              <a:t>تناذر توقف التنفس أثناء النوم المركزي </a:t>
            </a:r>
            <a:r>
              <a:rPr lang="en-US" sz="2400" u="sng" dirty="0" smtClean="0"/>
              <a:t>CENTRAL SLEEP APNOEA</a:t>
            </a:r>
            <a:r>
              <a:rPr lang="ar-SY" sz="2400" u="sng" dirty="0" smtClean="0"/>
              <a:t>:</a:t>
            </a:r>
          </a:p>
          <a:p>
            <a:pPr>
              <a:buNone/>
            </a:pPr>
            <a:r>
              <a:rPr lang="ar-SY" sz="2400" dirty="0" smtClean="0"/>
              <a:t>وهو أقل شيوعا من </a:t>
            </a:r>
            <a:r>
              <a:rPr lang="ar-SY" sz="2400" dirty="0" err="1" smtClean="0"/>
              <a:t>الانسدادي</a:t>
            </a:r>
            <a:r>
              <a:rPr lang="ar-SY" sz="2400" dirty="0" smtClean="0"/>
              <a:t> ويكون السبب آفة مركزية </a:t>
            </a:r>
            <a:r>
              <a:rPr lang="ar-SY" sz="2400" dirty="0" err="1" smtClean="0"/>
              <a:t>و</a:t>
            </a:r>
            <a:r>
              <a:rPr lang="ar-SY" sz="2400" dirty="0" smtClean="0"/>
              <a:t> آليته اضطراب في التنظيم المستقل العصبي الذاتي للتنفس في البصلة </a:t>
            </a:r>
            <a:r>
              <a:rPr lang="ar-SY" sz="2400" dirty="0" err="1" smtClean="0"/>
              <a:t>او</a:t>
            </a:r>
            <a:r>
              <a:rPr lang="ar-SY" sz="2400" dirty="0" smtClean="0"/>
              <a:t> في المستقبلات الكيميائية المحيطية مؤديا </a:t>
            </a:r>
            <a:r>
              <a:rPr lang="ar-SY" sz="2400" dirty="0" err="1" smtClean="0"/>
              <a:t>الى</a:t>
            </a:r>
            <a:r>
              <a:rPr lang="ar-SY" sz="2400" dirty="0" smtClean="0"/>
              <a:t> نقص في المنبه التنفسي وهنا يستشار طبيب العصبية ويكون هنا توقف التنفس دون أي حركة من جدار الصدر عكس </a:t>
            </a:r>
            <a:r>
              <a:rPr lang="ar-SY" sz="2400" dirty="0" err="1" smtClean="0"/>
              <a:t>الانسدادي</a:t>
            </a:r>
            <a:r>
              <a:rPr lang="ar-SY" sz="2400" dirty="0" smtClean="0"/>
              <a:t> </a:t>
            </a:r>
          </a:p>
          <a:p>
            <a:pPr>
              <a:buNone/>
            </a:pPr>
            <a:endParaRPr lang="ar-SY"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انقطاع التنفس</a:t>
            </a:r>
            <a:endParaRPr lang="ar-SY" dirty="0"/>
          </a:p>
        </p:txBody>
      </p:sp>
      <p:sp>
        <p:nvSpPr>
          <p:cNvPr id="3" name="عنصر نائب للمحتوى 2"/>
          <p:cNvSpPr>
            <a:spLocks noGrp="1"/>
          </p:cNvSpPr>
          <p:nvPr>
            <p:ph idx="1"/>
          </p:nvPr>
        </p:nvSpPr>
        <p:spPr>
          <a:xfrm>
            <a:off x="457200" y="1142984"/>
            <a:ext cx="8229600" cy="5429288"/>
          </a:xfrm>
        </p:spPr>
        <p:txBody>
          <a:bodyPr>
            <a:normAutofit/>
          </a:bodyPr>
          <a:lstStyle/>
          <a:p>
            <a:pPr>
              <a:buNone/>
            </a:pPr>
            <a:r>
              <a:rPr lang="ar-SY" sz="2400" u="sng" dirty="0" smtClean="0"/>
              <a:t>تناذر توقف التنفس أثناء النوم </a:t>
            </a:r>
            <a:r>
              <a:rPr lang="ar-SY" sz="2400" u="sng" dirty="0" err="1" smtClean="0"/>
              <a:t>الانسدادي</a:t>
            </a:r>
            <a:endParaRPr lang="ar-SY" sz="2400" u="sng" dirty="0" smtClean="0"/>
          </a:p>
          <a:p>
            <a:pPr>
              <a:buNone/>
            </a:pPr>
            <a:r>
              <a:rPr lang="en-US" sz="2400" u="sng" dirty="0" smtClean="0"/>
              <a:t>(OSAS )Obstructive sleep </a:t>
            </a:r>
            <a:r>
              <a:rPr lang="en-US" sz="2400" u="sng" dirty="0" err="1" smtClean="0"/>
              <a:t>apnoea</a:t>
            </a:r>
            <a:r>
              <a:rPr lang="ar-SY" sz="2400" u="sng" dirty="0" smtClean="0"/>
              <a:t>: هو حدوث ثلاثين نوبة على الأقل من توقف التنفس لمدة تزيد عن 10ثواني خلال 7 ساعات من النوم </a:t>
            </a:r>
          </a:p>
          <a:p>
            <a:pPr>
              <a:buNone/>
            </a:pPr>
            <a:r>
              <a:rPr lang="ar-SY" sz="2400" dirty="0" smtClean="0"/>
              <a:t>وهو شائع الحدوث سببه انسداد في الطريق التنفسي العلوي في حالة النوم </a:t>
            </a:r>
            <a:r>
              <a:rPr lang="ar-SY" sz="2400" dirty="0" err="1" smtClean="0"/>
              <a:t>و</a:t>
            </a:r>
            <a:r>
              <a:rPr lang="ar-SY" sz="2400" dirty="0" smtClean="0"/>
              <a:t> أسباب الانسداد كثيرة منها : انسداد الأنف بالسليلات </a:t>
            </a:r>
            <a:r>
              <a:rPr lang="ar-SY" sz="2400" dirty="0" err="1" smtClean="0"/>
              <a:t>و</a:t>
            </a:r>
            <a:r>
              <a:rPr lang="ar-SY" sz="2400" dirty="0" smtClean="0"/>
              <a:t> الأورام – انحراف الحاجز الأنفي -  دك الأنف – ضخامة شديدة في اللوزات </a:t>
            </a:r>
            <a:r>
              <a:rPr lang="ar-SY" sz="2400" dirty="0" err="1" smtClean="0"/>
              <a:t>و</a:t>
            </a:r>
            <a:r>
              <a:rPr lang="ar-SY" sz="2400" dirty="0" smtClean="0"/>
              <a:t> الناميات – أورام البلعوم الأنفي – كتل خلف البلعوم – ضخامة اللسان – صغر حجم الفك السفلي – رخاوة في عضلات البلعوم – البدانة – ضخامة النهايات – </a:t>
            </a:r>
            <a:r>
              <a:rPr lang="ar-SY" sz="2400" dirty="0" err="1" smtClean="0"/>
              <a:t>الوذمة</a:t>
            </a:r>
            <a:r>
              <a:rPr lang="ar-SY" sz="2400" dirty="0" smtClean="0"/>
              <a:t> المخاطية – أورام اللسان </a:t>
            </a:r>
            <a:r>
              <a:rPr lang="ar-SY" sz="2400" dirty="0" err="1" smtClean="0"/>
              <a:t>و</a:t>
            </a:r>
            <a:r>
              <a:rPr lang="ar-SY" sz="2400" dirty="0" smtClean="0"/>
              <a:t> الحنجرة </a:t>
            </a:r>
            <a:r>
              <a:rPr lang="ar-SY" sz="2400" dirty="0" err="1" smtClean="0"/>
              <a:t>و</a:t>
            </a:r>
            <a:r>
              <a:rPr lang="ar-SY" sz="2400" dirty="0" smtClean="0"/>
              <a:t> البلعوم </a:t>
            </a:r>
            <a:r>
              <a:rPr lang="ar-SY" sz="2400" dirty="0" err="1" smtClean="0"/>
              <a:t>و</a:t>
            </a:r>
            <a:r>
              <a:rPr lang="ar-SY" sz="2400" dirty="0" smtClean="0"/>
              <a:t> </a:t>
            </a:r>
            <a:r>
              <a:rPr lang="ar-SY" sz="2400" dirty="0" err="1" smtClean="0"/>
              <a:t>الوذمة</a:t>
            </a:r>
            <a:r>
              <a:rPr lang="ar-SY" sz="2400" dirty="0" smtClean="0"/>
              <a:t> الحنجرية </a:t>
            </a:r>
            <a:r>
              <a:rPr lang="ar-SY" sz="2400" dirty="0" err="1" smtClean="0"/>
              <a:t>البلعومية</a:t>
            </a:r>
            <a:r>
              <a:rPr lang="ar-SY" sz="2400" dirty="0" smtClean="0"/>
              <a:t> </a:t>
            </a:r>
          </a:p>
          <a:p>
            <a:pPr>
              <a:buFontTx/>
              <a:buChar char="-"/>
            </a:pPr>
            <a:r>
              <a:rPr lang="ar-SY" sz="2400" dirty="0" smtClean="0"/>
              <a:t>و يعتبر توقف التنفس أثناء النوم أحد أسباب الموت المفاجئ عند الرضع </a:t>
            </a:r>
          </a:p>
          <a:p>
            <a:pPr>
              <a:buNone/>
            </a:pPr>
            <a:endParaRPr lang="ar-SY"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OSAS</a:t>
            </a:r>
            <a:endParaRPr lang="ar-SY" dirty="0"/>
          </a:p>
        </p:txBody>
      </p:sp>
      <p:sp>
        <p:nvSpPr>
          <p:cNvPr id="3" name="عنصر نائب للمحتوى 2"/>
          <p:cNvSpPr>
            <a:spLocks noGrp="1"/>
          </p:cNvSpPr>
          <p:nvPr>
            <p:ph idx="1"/>
          </p:nvPr>
        </p:nvSpPr>
        <p:spPr/>
        <p:txBody>
          <a:bodyPr>
            <a:normAutofit/>
          </a:bodyPr>
          <a:lstStyle/>
          <a:p>
            <a:pPr>
              <a:buNone/>
            </a:pPr>
            <a:r>
              <a:rPr lang="ar-SY" sz="2400" b="1" u="sng" dirty="0" smtClean="0"/>
              <a:t>الأعراض </a:t>
            </a:r>
            <a:r>
              <a:rPr lang="ar-SY" sz="2400" b="1" u="sng" dirty="0" err="1" smtClean="0"/>
              <a:t>السريرية</a:t>
            </a:r>
            <a:r>
              <a:rPr lang="ar-SY" sz="2400" b="1" u="sng" dirty="0" smtClean="0"/>
              <a:t>:</a:t>
            </a:r>
          </a:p>
          <a:p>
            <a:pPr>
              <a:buNone/>
            </a:pPr>
            <a:r>
              <a:rPr lang="ar-SY" sz="2400" dirty="0" smtClean="0"/>
              <a:t>عادة يكون المريض بالغ </a:t>
            </a:r>
            <a:r>
              <a:rPr lang="ar-SY" sz="2400" dirty="0" err="1" smtClean="0"/>
              <a:t>و</a:t>
            </a:r>
            <a:r>
              <a:rPr lang="ar-SY" sz="2400" dirty="0" smtClean="0"/>
              <a:t> لديه زيادة في الوزن مع عنق ضخم </a:t>
            </a:r>
            <a:r>
              <a:rPr lang="ar-SY" sz="2400" dirty="0" err="1" smtClean="0"/>
              <a:t>و</a:t>
            </a:r>
            <a:r>
              <a:rPr lang="ar-SY" sz="2400" dirty="0" smtClean="0"/>
              <a:t> مفرط في شرب الكحول </a:t>
            </a:r>
            <a:r>
              <a:rPr lang="ar-SY" sz="2400" dirty="0" err="1" smtClean="0"/>
              <a:t>و</a:t>
            </a:r>
            <a:r>
              <a:rPr lang="ar-SY" sz="2400" dirty="0" smtClean="0"/>
              <a:t> تعتبر البدانة أكثر الأسباب المرضية للشخير بنسبة 50% </a:t>
            </a:r>
          </a:p>
          <a:p>
            <a:pPr>
              <a:buNone/>
            </a:pPr>
            <a:r>
              <a:rPr lang="ar-SY" sz="2400" dirty="0" smtClean="0"/>
              <a:t>يعاني المريض من :</a:t>
            </a:r>
          </a:p>
          <a:p>
            <a:r>
              <a:rPr lang="ar-SY" sz="2400" dirty="0" smtClean="0"/>
              <a:t>صوت شخيري عالي يتوقف لفترات من انقطاع النفس يرافقه جهد تنفسي </a:t>
            </a:r>
            <a:r>
              <a:rPr lang="ar-SY" sz="2400" dirty="0" err="1" smtClean="0"/>
              <a:t>و</a:t>
            </a:r>
            <a:r>
              <a:rPr lang="ar-SY" sz="2400" dirty="0" smtClean="0"/>
              <a:t> تململ في النوم </a:t>
            </a:r>
          </a:p>
          <a:p>
            <a:r>
              <a:rPr lang="ar-SY" sz="2400" dirty="0" smtClean="0"/>
              <a:t>تظهر في النهار فترات من النعاس </a:t>
            </a:r>
            <a:r>
              <a:rPr lang="ar-SY" sz="2400" dirty="0" err="1" smtClean="0"/>
              <a:t>و</a:t>
            </a:r>
            <a:r>
              <a:rPr lang="ar-SY" sz="2400" dirty="0" smtClean="0"/>
              <a:t> عدم القدرة على التركيز والصداع وعدم القدرة على قيادة السيارة في الكهول </a:t>
            </a:r>
          </a:p>
          <a:p>
            <a:r>
              <a:rPr lang="ar-SY" sz="2400" dirty="0" smtClean="0"/>
              <a:t>أكثر الكهول المصابين بانقطاع النفس </a:t>
            </a:r>
            <a:r>
              <a:rPr lang="ar-SY" sz="2400" dirty="0" err="1" smtClean="0"/>
              <a:t>الانسدادي</a:t>
            </a:r>
            <a:r>
              <a:rPr lang="ar-SY" sz="2400" dirty="0" smtClean="0"/>
              <a:t> هم </a:t>
            </a:r>
            <a:r>
              <a:rPr lang="ar-SY" sz="2400" dirty="0" err="1" smtClean="0"/>
              <a:t>البدينون</a:t>
            </a:r>
            <a:r>
              <a:rPr lang="ar-SY" sz="2400" dirty="0" smtClean="0"/>
              <a:t> وذو الرقبة الكثيفة </a:t>
            </a:r>
            <a:r>
              <a:rPr lang="ar-SY" sz="2400" dirty="0" err="1" smtClean="0"/>
              <a:t>و</a:t>
            </a:r>
            <a:r>
              <a:rPr lang="ar-SY" sz="2400" dirty="0" smtClean="0"/>
              <a:t> العنق القصير </a:t>
            </a:r>
            <a:r>
              <a:rPr lang="ar-SY" sz="2400" dirty="0" err="1" smtClean="0"/>
              <a:t>و</a:t>
            </a:r>
            <a:r>
              <a:rPr lang="ar-SY" sz="2400" dirty="0" smtClean="0"/>
              <a:t> أكثر هؤلاء المرضى يراجعون أطباء القلب </a:t>
            </a:r>
            <a:r>
              <a:rPr lang="ar-SY" sz="2400" dirty="0" err="1" smtClean="0"/>
              <a:t>و</a:t>
            </a:r>
            <a:r>
              <a:rPr lang="ar-SY" sz="2400" dirty="0" smtClean="0"/>
              <a:t> العصبية حيث تظهر عليهم علامات قصور القلب </a:t>
            </a:r>
            <a:r>
              <a:rPr lang="ar-SY" sz="2400" dirty="0" err="1" smtClean="0"/>
              <a:t>و</a:t>
            </a:r>
            <a:r>
              <a:rPr lang="ar-SY" sz="2400" dirty="0" smtClean="0"/>
              <a:t> ارتفاع التوتر الشرياني </a:t>
            </a:r>
          </a:p>
          <a:p>
            <a:pPr>
              <a:buNone/>
            </a:pPr>
            <a:endParaRPr lang="ar-SY" sz="2400" dirty="0" smtClean="0"/>
          </a:p>
          <a:p>
            <a:pPr>
              <a:buNone/>
            </a:pPr>
            <a:endParaRPr lang="ar-SY" sz="2400" dirty="0"/>
          </a:p>
        </p:txBody>
      </p:sp>
      <p:pic>
        <p:nvPicPr>
          <p:cNvPr id="2050" name="Picture 2"/>
          <p:cNvPicPr>
            <a:picLocks noChangeAspect="1" noChangeArrowheads="1"/>
          </p:cNvPicPr>
          <p:nvPr/>
        </p:nvPicPr>
        <p:blipFill>
          <a:blip r:embed="rId2"/>
          <a:srcRect/>
          <a:stretch>
            <a:fillRect/>
          </a:stretch>
        </p:blipFill>
        <p:spPr bwMode="auto">
          <a:xfrm>
            <a:off x="214282" y="0"/>
            <a:ext cx="2714644" cy="2114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الورم الليفي النازف عند اليافعين</a:t>
            </a:r>
            <a:endParaRPr lang="ar-SY" sz="3200" dirty="0"/>
          </a:p>
        </p:txBody>
      </p:sp>
      <p:sp>
        <p:nvSpPr>
          <p:cNvPr id="3" name="عنصر نائب للمحتوى 2"/>
          <p:cNvSpPr>
            <a:spLocks noGrp="1"/>
          </p:cNvSpPr>
          <p:nvPr>
            <p:ph idx="1"/>
          </p:nvPr>
        </p:nvSpPr>
        <p:spPr>
          <a:xfrm>
            <a:off x="457200" y="1142984"/>
            <a:ext cx="8229600" cy="5357850"/>
          </a:xfrm>
        </p:spPr>
        <p:txBody>
          <a:bodyPr>
            <a:normAutofit fontScale="77500" lnSpcReduction="20000"/>
          </a:bodyPr>
          <a:lstStyle/>
          <a:p>
            <a:pPr>
              <a:buNone/>
            </a:pPr>
            <a:r>
              <a:rPr lang="ar-SY" sz="2400" b="1" u="sng" dirty="0" smtClean="0"/>
              <a:t>التشخيص:</a:t>
            </a:r>
          </a:p>
          <a:p>
            <a:pPr>
              <a:buFontTx/>
              <a:buChar char="-"/>
            </a:pPr>
            <a:r>
              <a:rPr lang="ar-SY" sz="2400" b="1" dirty="0" smtClean="0"/>
              <a:t>فحص البلعوم الأنفي بالمرآة </a:t>
            </a:r>
          </a:p>
          <a:p>
            <a:pPr>
              <a:buNone/>
            </a:pPr>
            <a:r>
              <a:rPr lang="ar-SY" sz="2400" dirty="0" smtClean="0"/>
              <a:t>يبدو على شكل كتلة ملساء مفصصة رمادية في البلعوم الأنفي </a:t>
            </a:r>
          </a:p>
          <a:p>
            <a:pPr>
              <a:buNone/>
            </a:pPr>
            <a:r>
              <a:rPr lang="ar-SY" sz="2400" dirty="0" smtClean="0"/>
              <a:t>يفضل عدم أخذ </a:t>
            </a:r>
            <a:r>
              <a:rPr lang="ar-SY" sz="2400" dirty="0" err="1" smtClean="0"/>
              <a:t>خزعة</a:t>
            </a:r>
            <a:r>
              <a:rPr lang="ar-SY" sz="2400" dirty="0" smtClean="0"/>
              <a:t> عند الاشتباه </a:t>
            </a:r>
            <a:r>
              <a:rPr lang="ar-SY" sz="2400" dirty="0" err="1" smtClean="0"/>
              <a:t>به</a:t>
            </a:r>
            <a:r>
              <a:rPr lang="ar-SY" sz="2400" dirty="0" smtClean="0"/>
              <a:t> لشدة ما يمكن أن تحدثه من نزف </a:t>
            </a:r>
          </a:p>
          <a:p>
            <a:pPr>
              <a:buNone/>
            </a:pPr>
            <a:r>
              <a:rPr lang="ar-SY" sz="2400" dirty="0" smtClean="0"/>
              <a:t>يمنع </a:t>
            </a:r>
            <a:r>
              <a:rPr lang="ar-SY" sz="2400" dirty="0" err="1" smtClean="0"/>
              <a:t>اجراء</a:t>
            </a:r>
            <a:r>
              <a:rPr lang="ar-SY" sz="2400" dirty="0" smtClean="0"/>
              <a:t> </a:t>
            </a:r>
            <a:r>
              <a:rPr lang="ar-SY" sz="2400" dirty="0" err="1" smtClean="0"/>
              <a:t>خزعة</a:t>
            </a:r>
            <a:r>
              <a:rPr lang="ar-SY" sz="2400" dirty="0" smtClean="0"/>
              <a:t> منعا باتا في حال تأكيد التشخيص لأنه ورم دموي يؤدي </a:t>
            </a:r>
            <a:r>
              <a:rPr lang="ar-SY" sz="2400" dirty="0" err="1" smtClean="0"/>
              <a:t>الى</a:t>
            </a:r>
            <a:r>
              <a:rPr lang="ar-SY" sz="2400" dirty="0" smtClean="0"/>
              <a:t> نزف حتى الموت </a:t>
            </a:r>
          </a:p>
          <a:p>
            <a:pPr>
              <a:buFontTx/>
              <a:buChar char="-"/>
            </a:pPr>
            <a:r>
              <a:rPr lang="ar-SY" sz="2400" b="1" dirty="0" err="1" smtClean="0"/>
              <a:t>تصويرالشرايين</a:t>
            </a:r>
            <a:r>
              <a:rPr lang="ar-SY" sz="2400" b="1" dirty="0" smtClean="0"/>
              <a:t> </a:t>
            </a:r>
            <a:r>
              <a:rPr lang="ar-SY" sz="2400" b="1" dirty="0" err="1" smtClean="0"/>
              <a:t>السباتية</a:t>
            </a:r>
            <a:r>
              <a:rPr lang="ar-SY" sz="2400" b="1" dirty="0" smtClean="0"/>
              <a:t> بالمادة الظليلة </a:t>
            </a:r>
          </a:p>
          <a:p>
            <a:pPr>
              <a:buNone/>
            </a:pPr>
            <a:r>
              <a:rPr lang="ar-SY" sz="2400" dirty="0" smtClean="0"/>
              <a:t>يظهر مدى توعية </a:t>
            </a:r>
            <a:r>
              <a:rPr lang="ar-SY" sz="2400" dirty="0" err="1" smtClean="0"/>
              <a:t>و</a:t>
            </a:r>
            <a:r>
              <a:rPr lang="ar-SY" sz="2400" dirty="0" smtClean="0"/>
              <a:t> امتداد الورم وهو الأهم لتأكيد التشخيص </a:t>
            </a:r>
          </a:p>
          <a:p>
            <a:pPr>
              <a:buFontTx/>
              <a:buChar char="-"/>
            </a:pPr>
            <a:r>
              <a:rPr lang="en-US" sz="2400" b="1" dirty="0" smtClean="0"/>
              <a:t>CT scan </a:t>
            </a:r>
            <a:r>
              <a:rPr lang="ar-SY" sz="2400" b="1" dirty="0" smtClean="0"/>
              <a:t> و المرنان مع الحقن :</a:t>
            </a:r>
          </a:p>
          <a:p>
            <a:pPr>
              <a:buNone/>
            </a:pPr>
            <a:r>
              <a:rPr lang="ar-SY" sz="2400" dirty="0" smtClean="0"/>
              <a:t>لتقييم امتداد الورم داخل القحف </a:t>
            </a:r>
          </a:p>
          <a:p>
            <a:pPr>
              <a:buFontTx/>
              <a:buChar char="-"/>
            </a:pPr>
            <a:r>
              <a:rPr lang="ar-SY" sz="2400" b="1" dirty="0" smtClean="0"/>
              <a:t>تصميم الأوعية المغذية للورم :</a:t>
            </a:r>
          </a:p>
          <a:p>
            <a:pPr>
              <a:buNone/>
            </a:pPr>
            <a:r>
              <a:rPr lang="ar-SY" sz="2400" dirty="0" smtClean="0"/>
              <a:t>يستخدم قبل الجراحة </a:t>
            </a:r>
            <a:r>
              <a:rPr lang="ar-SY" sz="2400" dirty="0" err="1" smtClean="0"/>
              <a:t>ب</a:t>
            </a:r>
            <a:r>
              <a:rPr lang="ar-SY" sz="2400" dirty="0" smtClean="0"/>
              <a:t> 48 – 72 ساعة لتقليل النزف أثناء العمل الجراحي </a:t>
            </a:r>
          </a:p>
          <a:p>
            <a:pPr>
              <a:buNone/>
            </a:pPr>
            <a:r>
              <a:rPr lang="ar-SY" sz="2400" u="sng" dirty="0" smtClean="0"/>
              <a:t>ملاحظة: (</a:t>
            </a:r>
            <a:r>
              <a:rPr lang="ar-SY" sz="2400" dirty="0" smtClean="0"/>
              <a:t>أول ما يجب نفيه عند وجود كتلة في البلعوم الأنفي عند مراهق ذكر مع رعاف متكرر هو الورم الليفي النازف)</a:t>
            </a:r>
          </a:p>
          <a:p>
            <a:pPr>
              <a:buNone/>
            </a:pPr>
            <a:r>
              <a:rPr lang="ar-SY" sz="2400" b="1" u="sng" dirty="0" smtClean="0"/>
              <a:t>العلاج:</a:t>
            </a:r>
          </a:p>
          <a:p>
            <a:pPr>
              <a:buNone/>
            </a:pPr>
            <a:r>
              <a:rPr lang="ar-SY" sz="2400" b="1" dirty="0" smtClean="0"/>
              <a:t>الاستئصال الجراحي </a:t>
            </a:r>
            <a:r>
              <a:rPr lang="ar-SY" sz="2400" dirty="0" smtClean="0"/>
              <a:t>:عن طريق الحنك أو يشرك بخزع الأنف الجانبي </a:t>
            </a:r>
            <a:endParaRPr lang="ar-SA" sz="2400" dirty="0" smtClean="0"/>
          </a:p>
          <a:p>
            <a:pPr>
              <a:buNone/>
            </a:pPr>
            <a:r>
              <a:rPr lang="ar-SA" sz="2400" b="1" dirty="0" smtClean="0"/>
              <a:t>الاستئصال عن طريق التنظير </a:t>
            </a:r>
            <a:endParaRPr lang="ar-SY" sz="2400" b="1" dirty="0" smtClean="0"/>
          </a:p>
          <a:p>
            <a:pPr>
              <a:buNone/>
            </a:pPr>
            <a:r>
              <a:rPr lang="ar-SY" sz="2400" b="1" dirty="0" smtClean="0"/>
              <a:t>العلاج </a:t>
            </a:r>
            <a:r>
              <a:rPr lang="ar-SY" sz="2400" b="1" dirty="0" err="1" smtClean="0"/>
              <a:t>الشعاعي</a:t>
            </a:r>
            <a:r>
              <a:rPr lang="ar-SY" sz="2400" dirty="0" smtClean="0"/>
              <a:t>: لا ينصح </a:t>
            </a:r>
            <a:r>
              <a:rPr lang="ar-SY" sz="2400" dirty="0" err="1" smtClean="0"/>
              <a:t>به</a:t>
            </a:r>
            <a:r>
              <a:rPr lang="ar-SY" sz="2400" dirty="0" smtClean="0"/>
              <a:t> </a:t>
            </a:r>
            <a:r>
              <a:rPr lang="ar-SY" sz="2400" dirty="0" err="1" smtClean="0"/>
              <a:t>الا</a:t>
            </a:r>
            <a:r>
              <a:rPr lang="ar-SY" sz="2400" dirty="0" smtClean="0"/>
              <a:t> في الحالات </a:t>
            </a:r>
            <a:r>
              <a:rPr lang="ar-SY" sz="2400" dirty="0" err="1" smtClean="0"/>
              <a:t>الناكسةوعندما</a:t>
            </a:r>
            <a:r>
              <a:rPr lang="ar-SY" sz="2400" dirty="0" smtClean="0"/>
              <a:t> يكون هناك مضاد </a:t>
            </a:r>
            <a:r>
              <a:rPr lang="ar-SY" sz="2400" dirty="0" err="1" smtClean="0"/>
              <a:t>استطباب</a:t>
            </a:r>
            <a:r>
              <a:rPr lang="ar-SY" sz="2400" dirty="0" smtClean="0"/>
              <a:t> للعمل الجراحي ( امتداد داخل القحف)</a:t>
            </a:r>
          </a:p>
          <a:p>
            <a:pPr>
              <a:buFontTx/>
              <a:buChar char="-"/>
            </a:pPr>
            <a:endParaRPr lang="ar-SY" sz="2400" dirty="0" smtClean="0"/>
          </a:p>
          <a:p>
            <a:pPr>
              <a:buNone/>
            </a:pPr>
            <a:endParaRPr lang="ar-SY" sz="2400" u="sng" dirty="0" smtClean="0"/>
          </a:p>
          <a:p>
            <a:pPr>
              <a:buNone/>
            </a:pPr>
            <a:endParaRPr lang="ar-SY" sz="2400" u="sng" dirty="0"/>
          </a:p>
        </p:txBody>
      </p:sp>
      <p:cxnSp>
        <p:nvCxnSpPr>
          <p:cNvPr id="5" name="رابط مستقيم 4"/>
          <p:cNvCxnSpPr/>
          <p:nvPr/>
        </p:nvCxnSpPr>
        <p:spPr>
          <a:xfrm>
            <a:off x="0" y="428604"/>
            <a:ext cx="91440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OSAS</a:t>
            </a:r>
            <a:endParaRPr lang="ar-SY" dirty="0"/>
          </a:p>
        </p:txBody>
      </p:sp>
      <p:sp>
        <p:nvSpPr>
          <p:cNvPr id="3" name="عنصر نائب للمحتوى 2"/>
          <p:cNvSpPr>
            <a:spLocks noGrp="1"/>
          </p:cNvSpPr>
          <p:nvPr>
            <p:ph idx="1"/>
          </p:nvPr>
        </p:nvSpPr>
        <p:spPr/>
        <p:txBody>
          <a:bodyPr>
            <a:normAutofit fontScale="92500" lnSpcReduction="10000"/>
          </a:bodyPr>
          <a:lstStyle/>
          <a:p>
            <a:pPr>
              <a:buNone/>
            </a:pPr>
            <a:r>
              <a:rPr lang="ar-SY" sz="2400" b="1" u="sng" dirty="0" smtClean="0"/>
              <a:t>التشخيص:</a:t>
            </a:r>
            <a:r>
              <a:rPr lang="ar-SY" sz="2400" dirty="0" smtClean="0"/>
              <a:t>يعتمد على :</a:t>
            </a:r>
          </a:p>
          <a:p>
            <a:pPr>
              <a:buFontTx/>
              <a:buChar char="-"/>
            </a:pPr>
            <a:r>
              <a:rPr lang="ar-SY" sz="2400" dirty="0" smtClean="0"/>
              <a:t>الفحص الدقيق </a:t>
            </a:r>
            <a:r>
              <a:rPr lang="ar-SY" sz="2400" dirty="0" err="1" smtClean="0"/>
              <a:t>و</a:t>
            </a:r>
            <a:r>
              <a:rPr lang="ar-SY" sz="2400" dirty="0" smtClean="0"/>
              <a:t> الشامل للأذن </a:t>
            </a:r>
            <a:r>
              <a:rPr lang="ar-SY" sz="2400" dirty="0" err="1" smtClean="0"/>
              <a:t>و</a:t>
            </a:r>
            <a:r>
              <a:rPr lang="ar-SY" sz="2400" dirty="0" smtClean="0"/>
              <a:t> الأنف </a:t>
            </a:r>
            <a:r>
              <a:rPr lang="ar-SY" sz="2400" dirty="0" err="1" smtClean="0"/>
              <a:t>و</a:t>
            </a:r>
            <a:r>
              <a:rPr lang="ar-SY" sz="2400" dirty="0" smtClean="0"/>
              <a:t> الحنجرة</a:t>
            </a:r>
          </a:p>
          <a:p>
            <a:pPr>
              <a:buFontTx/>
              <a:buChar char="-"/>
            </a:pPr>
            <a:r>
              <a:rPr lang="ar-SY" sz="2400" dirty="0" smtClean="0"/>
              <a:t>تخطيط القلب </a:t>
            </a:r>
            <a:r>
              <a:rPr lang="ar-SY" sz="2400" dirty="0" err="1" smtClean="0"/>
              <a:t>و</a:t>
            </a:r>
            <a:r>
              <a:rPr lang="ar-SY" sz="2400" dirty="0" smtClean="0"/>
              <a:t> التصوير </a:t>
            </a:r>
            <a:r>
              <a:rPr lang="ar-SY" sz="2400" dirty="0" err="1" smtClean="0"/>
              <a:t>الشعاعي</a:t>
            </a:r>
            <a:r>
              <a:rPr lang="ar-SY" sz="2400" dirty="0" smtClean="0"/>
              <a:t> </a:t>
            </a:r>
            <a:r>
              <a:rPr lang="ar-SY" sz="2400" dirty="0" err="1" smtClean="0"/>
              <a:t>للصدرو</a:t>
            </a:r>
            <a:r>
              <a:rPr lang="ar-SY" sz="2400" dirty="0" smtClean="0"/>
              <a:t> مراقبة الضغط الشرياني </a:t>
            </a:r>
          </a:p>
          <a:p>
            <a:pPr>
              <a:buFontTx/>
              <a:buChar char="-"/>
            </a:pPr>
            <a:r>
              <a:rPr lang="ar-SY" sz="2400" dirty="0" smtClean="0"/>
              <a:t>تنظير الطريق التنفسي العلوي أثناء النوم عند الضرورة </a:t>
            </a:r>
          </a:p>
          <a:p>
            <a:pPr>
              <a:buFontTx/>
              <a:buChar char="-"/>
            </a:pPr>
            <a:r>
              <a:rPr lang="ar-SY" sz="2400" dirty="0" smtClean="0"/>
              <a:t>التصوير </a:t>
            </a:r>
            <a:r>
              <a:rPr lang="ar-SY" sz="2400" dirty="0" err="1" smtClean="0"/>
              <a:t>الشعاعي</a:t>
            </a:r>
            <a:r>
              <a:rPr lang="ar-SY" sz="2400" dirty="0" smtClean="0"/>
              <a:t> للعنق </a:t>
            </a:r>
            <a:r>
              <a:rPr lang="ar-SY" sz="2400" dirty="0" err="1" smtClean="0"/>
              <a:t>و</a:t>
            </a:r>
            <a:r>
              <a:rPr lang="ar-SY" sz="2400" dirty="0" smtClean="0"/>
              <a:t> البلعوم الأنفي خاصة عند الأطفال </a:t>
            </a:r>
          </a:p>
          <a:p>
            <a:pPr>
              <a:buFontTx/>
              <a:buChar char="-"/>
            </a:pPr>
            <a:r>
              <a:rPr lang="ar-SY" sz="2400" dirty="0" smtClean="0"/>
              <a:t>يمكن مراقبة الحالة أثناء النوم عن طريق تخطيط القلب </a:t>
            </a:r>
            <a:r>
              <a:rPr lang="ar-SY" sz="2400" dirty="0" err="1" smtClean="0"/>
              <a:t>و</a:t>
            </a:r>
            <a:r>
              <a:rPr lang="ar-SY" sz="2400" dirty="0" smtClean="0"/>
              <a:t> قياس ضغط الأوكسجين في الدم </a:t>
            </a:r>
            <a:r>
              <a:rPr lang="en-US" sz="2400" dirty="0" smtClean="0"/>
              <a:t>PO2</a:t>
            </a:r>
            <a:r>
              <a:rPr lang="ar-SY" sz="2400" dirty="0" smtClean="0"/>
              <a:t> </a:t>
            </a:r>
          </a:p>
          <a:p>
            <a:pPr>
              <a:buNone/>
            </a:pPr>
            <a:r>
              <a:rPr lang="ar-SY" sz="2400" dirty="0" smtClean="0"/>
              <a:t>وهذه الاستقصاءات تميز الحالات التي تتطلب عند الأطفال استئصال اللوزات الناميات كما </a:t>
            </a:r>
            <a:r>
              <a:rPr lang="ar-SY" sz="2400" dirty="0" err="1" smtClean="0"/>
              <a:t>انها</a:t>
            </a:r>
            <a:r>
              <a:rPr lang="ar-SY" sz="2400" dirty="0" smtClean="0"/>
              <a:t> تشخص التغيرات القلبية المرضية المهمة </a:t>
            </a:r>
          </a:p>
          <a:p>
            <a:pPr>
              <a:buNone/>
            </a:pPr>
            <a:r>
              <a:rPr lang="ar-SY" sz="2400" dirty="0" smtClean="0"/>
              <a:t>وفي الحالات المشتبهة يخضع المرضى </a:t>
            </a:r>
            <a:r>
              <a:rPr lang="ar-SY" sz="2400" dirty="0" err="1" smtClean="0"/>
              <a:t>الى</a:t>
            </a:r>
            <a:r>
              <a:rPr lang="ar-SY" sz="2400" dirty="0" smtClean="0"/>
              <a:t> مراقبة تامة أثناء النوم في مراكز متخصصة حيث يجرى لهم تخطيط القلب </a:t>
            </a:r>
            <a:r>
              <a:rPr lang="ar-SY" sz="2400" dirty="0" err="1" smtClean="0"/>
              <a:t>و</a:t>
            </a:r>
            <a:r>
              <a:rPr lang="ar-SY" sz="2400" dirty="0" smtClean="0"/>
              <a:t> تخطيط الدماغ – تخطيط العضلات الكهربائي وتسجل حركات العين كما يعاير مقدار ضغط أوكسجين الدم </a:t>
            </a:r>
            <a:r>
              <a:rPr lang="en-US" sz="2400" dirty="0" smtClean="0"/>
              <a:t>PO2 </a:t>
            </a:r>
            <a:r>
              <a:rPr lang="ar-SY" sz="2400" dirty="0" smtClean="0"/>
              <a:t> وتسجيل الجريان الهوائي في الفم </a:t>
            </a:r>
            <a:r>
              <a:rPr lang="ar-SY" sz="2400" dirty="0" err="1" smtClean="0"/>
              <a:t>و</a:t>
            </a:r>
            <a:r>
              <a:rPr lang="ar-SY" sz="2400" smtClean="0"/>
              <a:t> الأنف </a:t>
            </a:r>
            <a:endParaRPr lang="ar-SY"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الشخير</a:t>
            </a:r>
            <a:endParaRPr lang="ar-SY" dirty="0"/>
          </a:p>
        </p:txBody>
      </p:sp>
      <p:sp>
        <p:nvSpPr>
          <p:cNvPr id="3" name="عنصر نائب للمحتوى 2"/>
          <p:cNvSpPr>
            <a:spLocks noGrp="1"/>
          </p:cNvSpPr>
          <p:nvPr>
            <p:ph idx="1"/>
          </p:nvPr>
        </p:nvSpPr>
        <p:spPr>
          <a:xfrm>
            <a:off x="457200" y="1142984"/>
            <a:ext cx="8229600" cy="5429288"/>
          </a:xfrm>
        </p:spPr>
        <p:txBody>
          <a:bodyPr>
            <a:normAutofit fontScale="92500" lnSpcReduction="10000"/>
          </a:bodyPr>
          <a:lstStyle/>
          <a:p>
            <a:r>
              <a:rPr lang="ar-SY" sz="2400" dirty="0" err="1" smtClean="0"/>
              <a:t>ان</a:t>
            </a:r>
            <a:r>
              <a:rPr lang="ar-SY" sz="2400" dirty="0" smtClean="0"/>
              <a:t> </a:t>
            </a:r>
            <a:r>
              <a:rPr lang="ar-SY" sz="2400" dirty="0" err="1" smtClean="0"/>
              <a:t>الشخيرعرض</a:t>
            </a:r>
            <a:r>
              <a:rPr lang="ar-SY" sz="2400" dirty="0" smtClean="0"/>
              <a:t> </a:t>
            </a:r>
            <a:r>
              <a:rPr lang="ar-SY" sz="2400" dirty="0" err="1" smtClean="0"/>
              <a:t>اساسي</a:t>
            </a:r>
            <a:r>
              <a:rPr lang="ar-SY" sz="2400" dirty="0" smtClean="0"/>
              <a:t> في تناذر انقطاع النفس </a:t>
            </a:r>
            <a:r>
              <a:rPr lang="ar-SY" sz="2400" dirty="0" err="1" smtClean="0"/>
              <a:t>الانسدادي</a:t>
            </a:r>
            <a:r>
              <a:rPr lang="ar-SY" sz="2400" dirty="0" smtClean="0"/>
              <a:t> </a:t>
            </a:r>
            <a:r>
              <a:rPr lang="ar-SY" sz="2400" dirty="0" err="1" smtClean="0"/>
              <a:t>اثناء</a:t>
            </a:r>
            <a:r>
              <a:rPr lang="ar-SY" sz="2400" dirty="0" smtClean="0"/>
              <a:t> النوم</a:t>
            </a:r>
          </a:p>
          <a:p>
            <a:r>
              <a:rPr lang="ar-SY" sz="2400" dirty="0" err="1" smtClean="0"/>
              <a:t>الا</a:t>
            </a:r>
            <a:r>
              <a:rPr lang="ar-SY" sz="2400" dirty="0" smtClean="0"/>
              <a:t> انه ليس بالضروري </a:t>
            </a:r>
            <a:r>
              <a:rPr lang="ar-SY" sz="2400" dirty="0" err="1" smtClean="0"/>
              <a:t>ان</a:t>
            </a:r>
            <a:r>
              <a:rPr lang="ar-SY" sz="2400" dirty="0" smtClean="0"/>
              <a:t> يترافق بانقطاع النفس</a:t>
            </a:r>
          </a:p>
          <a:p>
            <a:r>
              <a:rPr lang="ar-SY" sz="2400" dirty="0" err="1" smtClean="0"/>
              <a:t>اكثراماكن</a:t>
            </a:r>
            <a:r>
              <a:rPr lang="ar-SY" sz="2400" dirty="0" smtClean="0"/>
              <a:t> الشخير </a:t>
            </a:r>
            <a:r>
              <a:rPr lang="ar-SY" sz="2400" dirty="0" err="1" smtClean="0"/>
              <a:t>الشائعه</a:t>
            </a:r>
            <a:r>
              <a:rPr lang="ar-SY" sz="2400" dirty="0" smtClean="0"/>
              <a:t> هي منطقه البلعوم الفموي كما </a:t>
            </a:r>
            <a:r>
              <a:rPr lang="ar-SY" sz="2400" dirty="0" err="1" smtClean="0"/>
              <a:t>ان</a:t>
            </a:r>
            <a:r>
              <a:rPr lang="ar-SY" sz="2400" dirty="0" smtClean="0"/>
              <a:t> </a:t>
            </a:r>
            <a:r>
              <a:rPr lang="ar-SY" sz="2400" dirty="0" err="1" smtClean="0"/>
              <a:t>رخاوةالجدار</a:t>
            </a:r>
            <a:r>
              <a:rPr lang="ar-SY" sz="2400" dirty="0" smtClean="0"/>
              <a:t> الجانبي للبلعوم وشراع الحنك </a:t>
            </a:r>
            <a:r>
              <a:rPr lang="ar-SY" sz="2400" dirty="0" err="1" smtClean="0"/>
              <a:t>وقاعده</a:t>
            </a:r>
            <a:r>
              <a:rPr lang="ar-SY" sz="2400" dirty="0" smtClean="0"/>
              <a:t> اللسان مصدر رئيسي في الشخير</a:t>
            </a:r>
          </a:p>
          <a:p>
            <a:r>
              <a:rPr lang="ar-SY" sz="2400" dirty="0" smtClean="0"/>
              <a:t>لذالك من </a:t>
            </a:r>
            <a:r>
              <a:rPr lang="ar-SY" sz="2400" dirty="0" err="1" smtClean="0"/>
              <a:t>الاهميه</a:t>
            </a:r>
            <a:r>
              <a:rPr lang="ar-SY" sz="2400" dirty="0" smtClean="0"/>
              <a:t> تحديد مكان الشخير قبل </a:t>
            </a:r>
            <a:r>
              <a:rPr lang="ar-SY" sz="2400" dirty="0" err="1" smtClean="0"/>
              <a:t>المعالجه</a:t>
            </a:r>
            <a:r>
              <a:rPr lang="ar-SY" sz="2400" dirty="0" smtClean="0"/>
              <a:t> </a:t>
            </a:r>
            <a:r>
              <a:rPr lang="ar-SY" sz="2400" dirty="0" err="1" smtClean="0"/>
              <a:t>الجراحيه</a:t>
            </a:r>
            <a:r>
              <a:rPr lang="ar-SY" sz="2400" dirty="0" smtClean="0"/>
              <a:t> ويقوم ذالك على </a:t>
            </a:r>
          </a:p>
          <a:p>
            <a:r>
              <a:rPr lang="ar-SY" sz="2400" dirty="0" smtClean="0"/>
              <a:t>التنظير الفموي </a:t>
            </a:r>
            <a:r>
              <a:rPr lang="ar-SY" sz="2400" dirty="0" err="1" smtClean="0"/>
              <a:t>البلعومي</a:t>
            </a:r>
            <a:r>
              <a:rPr lang="ar-SY" sz="2400" dirty="0" smtClean="0"/>
              <a:t> مع </a:t>
            </a:r>
            <a:r>
              <a:rPr lang="ar-SY" sz="2400" dirty="0" err="1" smtClean="0"/>
              <a:t>المراقبه</a:t>
            </a:r>
            <a:r>
              <a:rPr lang="ar-SY" sz="2400" dirty="0" smtClean="0"/>
              <a:t> </a:t>
            </a:r>
            <a:r>
              <a:rPr lang="ar-SY" sz="2400" dirty="0" err="1" smtClean="0"/>
              <a:t>با</a:t>
            </a:r>
            <a:r>
              <a:rPr lang="ar-SY" sz="2400" dirty="0" smtClean="0"/>
              <a:t> لفيديو</a:t>
            </a:r>
          </a:p>
          <a:p>
            <a:r>
              <a:rPr lang="ar-SY" dirty="0" err="1" smtClean="0"/>
              <a:t>الاعراض</a:t>
            </a:r>
            <a:r>
              <a:rPr lang="ar-SY" dirty="0" smtClean="0"/>
              <a:t> :</a:t>
            </a:r>
          </a:p>
          <a:p>
            <a:r>
              <a:rPr lang="ar-SY" sz="2400" dirty="0" smtClean="0"/>
              <a:t>تعتبر </a:t>
            </a:r>
            <a:r>
              <a:rPr lang="ar-SY" sz="2400" dirty="0" err="1" smtClean="0"/>
              <a:t>البدانه</a:t>
            </a:r>
            <a:r>
              <a:rPr lang="ar-SY" sz="2400" dirty="0" smtClean="0"/>
              <a:t> </a:t>
            </a:r>
            <a:r>
              <a:rPr lang="ar-SY" sz="2400" dirty="0" err="1" smtClean="0"/>
              <a:t>اكثر</a:t>
            </a:r>
            <a:r>
              <a:rPr lang="ar-SY" sz="2400" dirty="0" smtClean="0"/>
              <a:t> </a:t>
            </a:r>
            <a:r>
              <a:rPr lang="ar-SY" sz="2400" dirty="0" err="1" smtClean="0"/>
              <a:t>الاسباب</a:t>
            </a:r>
            <a:r>
              <a:rPr lang="ar-SY" sz="2400" dirty="0" smtClean="0"/>
              <a:t> </a:t>
            </a:r>
            <a:r>
              <a:rPr lang="ar-SY" sz="2400" dirty="0" err="1" smtClean="0"/>
              <a:t>المرضيه</a:t>
            </a:r>
            <a:r>
              <a:rPr lang="ar-SY" sz="2400" dirty="0" smtClean="0"/>
              <a:t> للشخير بنسبة </a:t>
            </a:r>
            <a:r>
              <a:rPr lang="en-US" sz="2400" dirty="0" smtClean="0"/>
              <a:t>50 %</a:t>
            </a:r>
            <a:r>
              <a:rPr lang="ar-SY" sz="2400" dirty="0" smtClean="0"/>
              <a:t>كما </a:t>
            </a:r>
            <a:r>
              <a:rPr lang="ar-SY" sz="2400" dirty="0" err="1" smtClean="0"/>
              <a:t>ان</a:t>
            </a:r>
            <a:r>
              <a:rPr lang="ar-SY" sz="2400" dirty="0" smtClean="0"/>
              <a:t> </a:t>
            </a:r>
            <a:r>
              <a:rPr lang="ar-SY" sz="2400" dirty="0" err="1" smtClean="0"/>
              <a:t>الشخيريظهر</a:t>
            </a:r>
            <a:r>
              <a:rPr lang="ar-SY" sz="2400" dirty="0" smtClean="0"/>
              <a:t> </a:t>
            </a:r>
            <a:r>
              <a:rPr lang="ar-SY" sz="2400" dirty="0" err="1" smtClean="0"/>
              <a:t>ويزدادكلما</a:t>
            </a:r>
            <a:r>
              <a:rPr lang="ar-SY" sz="2400" dirty="0" smtClean="0"/>
              <a:t> تقدم </a:t>
            </a:r>
            <a:r>
              <a:rPr lang="ar-SY" sz="2400" dirty="0" err="1" smtClean="0"/>
              <a:t>الانسان</a:t>
            </a:r>
            <a:r>
              <a:rPr lang="ar-SY" sz="2400" dirty="0" smtClean="0"/>
              <a:t> </a:t>
            </a:r>
            <a:r>
              <a:rPr lang="ar-SY" sz="2400" dirty="0" err="1" smtClean="0"/>
              <a:t>با</a:t>
            </a:r>
            <a:r>
              <a:rPr lang="ar-SY" sz="2400" dirty="0" smtClean="0"/>
              <a:t> لسن</a:t>
            </a:r>
          </a:p>
          <a:p>
            <a:r>
              <a:rPr lang="ar-SY" sz="2400" dirty="0" smtClean="0"/>
              <a:t>والمهدئات </a:t>
            </a:r>
            <a:r>
              <a:rPr lang="ar-SY" sz="2400" dirty="0" err="1" smtClean="0"/>
              <a:t>و</a:t>
            </a:r>
            <a:r>
              <a:rPr lang="ar-SY" sz="2400" dirty="0" smtClean="0"/>
              <a:t> المنومات والكحول عوامل مساعده للشخير</a:t>
            </a:r>
          </a:p>
          <a:p>
            <a:pPr>
              <a:buNone/>
            </a:pPr>
            <a:r>
              <a:rPr lang="ar-SY" sz="2400" dirty="0" smtClean="0"/>
              <a:t>و إن الشخير الشديد </a:t>
            </a:r>
            <a:r>
              <a:rPr lang="ar-SY" sz="2400" dirty="0" err="1" smtClean="0"/>
              <a:t>و</a:t>
            </a:r>
            <a:r>
              <a:rPr lang="ar-SY" sz="2400" dirty="0" smtClean="0"/>
              <a:t> المديد مع فترات انقطاع النفس يؤدي </a:t>
            </a:r>
            <a:r>
              <a:rPr lang="ar-SY" sz="2400" dirty="0" err="1" smtClean="0"/>
              <a:t>الى</a:t>
            </a:r>
            <a:r>
              <a:rPr lang="ar-SY" sz="2400" dirty="0" smtClean="0"/>
              <a:t> فرط توتر رئوي مع قصور قلب أيمن مزمن ونقص </a:t>
            </a:r>
            <a:r>
              <a:rPr lang="ar-SY" sz="2400" dirty="0" err="1" smtClean="0"/>
              <a:t>أكسجة</a:t>
            </a:r>
            <a:r>
              <a:rPr lang="ar-SY" sz="2400" dirty="0" smtClean="0"/>
              <a:t> , ويحدث أيضا عدم انتظام في ضربات القلب </a:t>
            </a:r>
          </a:p>
          <a:p>
            <a:pPr>
              <a:buNone/>
            </a:pPr>
            <a:r>
              <a:rPr lang="ar-SY" sz="2400" dirty="0" smtClean="0"/>
              <a:t>إن النعاس في النهار قد يؤدي </a:t>
            </a:r>
            <a:r>
              <a:rPr lang="ar-SY" sz="2400" dirty="0" err="1" smtClean="0"/>
              <a:t>الى</a:t>
            </a:r>
            <a:r>
              <a:rPr lang="ar-SY" sz="2400" dirty="0" smtClean="0"/>
              <a:t> النوم أثناء قيادة السيارة ويعتبر ذلك من الأسباب المهمة لحوادث السيارات </a:t>
            </a:r>
          </a:p>
          <a:p>
            <a:pPr>
              <a:buNone/>
            </a:pPr>
            <a:endParaRPr lang="ar-SY" sz="2400" b="1" u="sng" dirty="0" smtClean="0"/>
          </a:p>
          <a:p>
            <a:endParaRPr lang="ar-SY" sz="2400" dirty="0" smtClean="0"/>
          </a:p>
          <a:p>
            <a:endParaRPr lang="ar-SY"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علاج متلازمة انقطاع النفس </a:t>
            </a:r>
            <a:r>
              <a:rPr lang="ar-SY" dirty="0" err="1" smtClean="0"/>
              <a:t>و</a:t>
            </a:r>
            <a:r>
              <a:rPr lang="ar-SY" dirty="0" smtClean="0"/>
              <a:t> الشخير </a:t>
            </a:r>
            <a:endParaRPr lang="ar-SY" dirty="0"/>
          </a:p>
        </p:txBody>
      </p:sp>
      <p:sp>
        <p:nvSpPr>
          <p:cNvPr id="3" name="عنصر نائب للمحتوى 2"/>
          <p:cNvSpPr>
            <a:spLocks noGrp="1"/>
          </p:cNvSpPr>
          <p:nvPr>
            <p:ph idx="1"/>
          </p:nvPr>
        </p:nvSpPr>
        <p:spPr/>
        <p:txBody>
          <a:bodyPr>
            <a:normAutofit fontScale="92500" lnSpcReduction="20000"/>
          </a:bodyPr>
          <a:lstStyle/>
          <a:p>
            <a:pPr>
              <a:buNone/>
            </a:pPr>
            <a:r>
              <a:rPr lang="ar-SY" sz="2400" b="1" dirty="0" smtClean="0"/>
              <a:t>1- معالجة طبية:</a:t>
            </a:r>
            <a:r>
              <a:rPr lang="ar-SY" sz="2400" dirty="0" smtClean="0"/>
              <a:t> تقوم على إنقاص الوزن , تجنب الكحول </a:t>
            </a:r>
            <a:r>
              <a:rPr lang="ar-SY" sz="2400" dirty="0" err="1" smtClean="0"/>
              <a:t>و</a:t>
            </a:r>
            <a:r>
              <a:rPr lang="ar-SY" sz="2400" dirty="0" smtClean="0"/>
              <a:t> المنومات </a:t>
            </a:r>
            <a:r>
              <a:rPr lang="ar-SY" sz="2400" dirty="0" err="1" smtClean="0"/>
              <a:t>و</a:t>
            </a:r>
            <a:r>
              <a:rPr lang="ar-SY" sz="2400" dirty="0" smtClean="0"/>
              <a:t> المهدئات في الليل </a:t>
            </a:r>
          </a:p>
          <a:p>
            <a:pPr>
              <a:buNone/>
            </a:pPr>
            <a:r>
              <a:rPr lang="ar-SY" sz="2400" dirty="0" smtClean="0"/>
              <a:t>إعطاء </a:t>
            </a:r>
            <a:r>
              <a:rPr lang="ar-SY" sz="2400" dirty="0" err="1" smtClean="0"/>
              <a:t>بروتريبتيلين</a:t>
            </a:r>
            <a:r>
              <a:rPr lang="ar-SY" sz="2400" dirty="0" smtClean="0"/>
              <a:t>  </a:t>
            </a:r>
            <a:r>
              <a:rPr lang="en-US" sz="2400" dirty="0" err="1" smtClean="0"/>
              <a:t>Protriptyline</a:t>
            </a:r>
            <a:r>
              <a:rPr lang="en-US" sz="2400" dirty="0" smtClean="0"/>
              <a:t> </a:t>
            </a:r>
            <a:r>
              <a:rPr lang="ar-SY" sz="2400" dirty="0" smtClean="0"/>
              <a:t> يخفف حركات العين التي تشاهد خاصة في فترات نقص </a:t>
            </a:r>
            <a:r>
              <a:rPr lang="ar-SY" sz="2400" dirty="0" err="1" smtClean="0"/>
              <a:t>الأكسجة</a:t>
            </a:r>
            <a:r>
              <a:rPr lang="ar-SY" sz="2400" dirty="0" smtClean="0"/>
              <a:t> الشديد </a:t>
            </a:r>
          </a:p>
          <a:p>
            <a:pPr>
              <a:buNone/>
            </a:pPr>
            <a:r>
              <a:rPr lang="ar-SY" sz="2400" dirty="0" smtClean="0"/>
              <a:t>2-</a:t>
            </a:r>
            <a:r>
              <a:rPr lang="ar-SY" sz="2400" b="1" dirty="0" smtClean="0"/>
              <a:t> إعطاء الضغط الهوائي الإيجابي المستمر :</a:t>
            </a:r>
            <a:r>
              <a:rPr lang="en-US" sz="2400" b="1" dirty="0" smtClean="0"/>
              <a:t>CPAP</a:t>
            </a:r>
            <a:r>
              <a:rPr lang="ar-SY" sz="2400" b="1" dirty="0" smtClean="0"/>
              <a:t>: </a:t>
            </a:r>
            <a:r>
              <a:rPr lang="ar-SY" sz="2400" dirty="0" smtClean="0"/>
              <a:t>ويتم عن طريق قناع يضعه المريض أثناء النوم يوصل بجهاز يعطي ضغط هوائي إيجابي يؤدي إلى فتح البلعوم بتوتر جدره الرخوة </a:t>
            </a:r>
          </a:p>
          <a:p>
            <a:pPr>
              <a:buNone/>
            </a:pPr>
            <a:r>
              <a:rPr lang="ar-SY" sz="2400" b="1" dirty="0" smtClean="0"/>
              <a:t>3- الجراحة:</a:t>
            </a:r>
          </a:p>
          <a:p>
            <a:pPr>
              <a:buNone/>
            </a:pPr>
            <a:r>
              <a:rPr lang="ar-SY" sz="2400" dirty="0" smtClean="0"/>
              <a:t>وهي عادة استئصال اللوزات </a:t>
            </a:r>
            <a:r>
              <a:rPr lang="ar-SY" sz="2400" dirty="0" err="1" smtClean="0"/>
              <a:t>و</a:t>
            </a:r>
            <a:r>
              <a:rPr lang="ar-SY" sz="2400" dirty="0" smtClean="0"/>
              <a:t> الناميات عند الأطفال </a:t>
            </a:r>
          </a:p>
          <a:p>
            <a:pPr>
              <a:buNone/>
            </a:pPr>
            <a:r>
              <a:rPr lang="ar-SY" sz="2400" dirty="0" smtClean="0"/>
              <a:t>-إزالة الانسداد التنفسي </a:t>
            </a:r>
          </a:p>
          <a:p>
            <a:pPr>
              <a:buFontTx/>
              <a:buChar char="-"/>
            </a:pPr>
            <a:r>
              <a:rPr lang="ar-SY" sz="2400" dirty="0" smtClean="0"/>
              <a:t>عملية تصنيع اللهاة </a:t>
            </a:r>
            <a:r>
              <a:rPr lang="ar-SY" sz="2400" dirty="0" err="1" smtClean="0"/>
              <a:t>و</a:t>
            </a:r>
            <a:r>
              <a:rPr lang="ar-SY" sz="2400" dirty="0" smtClean="0"/>
              <a:t> الشراع </a:t>
            </a:r>
            <a:r>
              <a:rPr lang="ar-SY" sz="2400" dirty="0" err="1" smtClean="0"/>
              <a:t>و</a:t>
            </a:r>
            <a:r>
              <a:rPr lang="ar-SY" sz="2400" dirty="0" smtClean="0"/>
              <a:t> البلعوم </a:t>
            </a:r>
            <a:r>
              <a:rPr lang="en-US" sz="2400" dirty="0" smtClean="0"/>
              <a:t>UVPPP</a:t>
            </a:r>
          </a:p>
          <a:p>
            <a:pPr>
              <a:buNone/>
            </a:pPr>
            <a:r>
              <a:rPr lang="ar-SY" sz="2400" dirty="0" smtClean="0"/>
              <a:t>قد يحتاج الأمر إلى </a:t>
            </a:r>
            <a:r>
              <a:rPr lang="ar-SY" sz="2400" dirty="0" err="1" smtClean="0"/>
              <a:t>خزع</a:t>
            </a:r>
            <a:r>
              <a:rPr lang="ar-SY" sz="2400" dirty="0" smtClean="0"/>
              <a:t> </a:t>
            </a:r>
            <a:r>
              <a:rPr lang="ar-SY" sz="2400" dirty="0" err="1" smtClean="0"/>
              <a:t>رغامى</a:t>
            </a:r>
            <a:r>
              <a:rPr lang="ar-SY" sz="2400" dirty="0" smtClean="0"/>
              <a:t> في حالات انسداد النفس </a:t>
            </a:r>
          </a:p>
          <a:p>
            <a:pPr>
              <a:buNone/>
            </a:pPr>
            <a:r>
              <a:rPr lang="ar-SY" sz="2400" dirty="0" smtClean="0"/>
              <a:t>الشديد أثناء النوم</a:t>
            </a:r>
          </a:p>
          <a:p>
            <a:pPr>
              <a:buNone/>
            </a:pPr>
            <a:r>
              <a:rPr lang="ar-SY" sz="2400" dirty="0" smtClean="0"/>
              <a:t>-طبق حديثا الليزر في معالجة الشخير </a:t>
            </a:r>
          </a:p>
          <a:p>
            <a:pPr>
              <a:buNone/>
            </a:pPr>
            <a:r>
              <a:rPr lang="ar-SY" sz="2400" b="1" dirty="0" smtClean="0"/>
              <a:t>الأمواج </a:t>
            </a:r>
            <a:r>
              <a:rPr lang="ar-SY" sz="2400" b="1" dirty="0" err="1" smtClean="0"/>
              <a:t>الراديوية</a:t>
            </a:r>
            <a:r>
              <a:rPr lang="en-US" sz="2400" b="1" dirty="0" smtClean="0"/>
              <a:t>RF</a:t>
            </a:r>
            <a:r>
              <a:rPr lang="ar-SY" sz="2400" b="1" dirty="0" smtClean="0"/>
              <a:t>:</a:t>
            </a:r>
            <a:r>
              <a:rPr lang="ar-SY" sz="2400" dirty="0" smtClean="0"/>
              <a:t> وهي الأحدث حاليا في معالجة الشخير</a:t>
            </a:r>
          </a:p>
          <a:p>
            <a:pPr>
              <a:buNone/>
            </a:pPr>
            <a:endParaRPr lang="ar-SY" sz="2400" dirty="0"/>
          </a:p>
        </p:txBody>
      </p:sp>
      <p:pic>
        <p:nvPicPr>
          <p:cNvPr id="1026" name="Picture 2"/>
          <p:cNvPicPr>
            <a:picLocks noChangeAspect="1" noChangeArrowheads="1"/>
          </p:cNvPicPr>
          <p:nvPr/>
        </p:nvPicPr>
        <p:blipFill>
          <a:blip r:embed="rId2"/>
          <a:srcRect/>
          <a:stretch>
            <a:fillRect/>
          </a:stretch>
        </p:blipFill>
        <p:spPr bwMode="auto">
          <a:xfrm>
            <a:off x="-72572" y="4157894"/>
            <a:ext cx="3286125" cy="2714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الورم الليفي النازف عند اليافعين</a:t>
            </a:r>
            <a:endParaRPr lang="ar-SY" sz="3200" dirty="0"/>
          </a:p>
        </p:txBody>
      </p:sp>
      <p:pic>
        <p:nvPicPr>
          <p:cNvPr id="5" name="عنصر نائب للمحتوى 4" descr="فهرس.jpg"/>
          <p:cNvPicPr>
            <a:picLocks noGrp="1" noChangeAspect="1"/>
          </p:cNvPicPr>
          <p:nvPr>
            <p:ph idx="1"/>
          </p:nvPr>
        </p:nvPicPr>
        <p:blipFill>
          <a:blip r:embed="rId2"/>
          <a:stretch>
            <a:fillRect/>
          </a:stretch>
        </p:blipFill>
        <p:spPr>
          <a:xfrm>
            <a:off x="6786578" y="1571612"/>
            <a:ext cx="2357422" cy="2928958"/>
          </a:xfrm>
        </p:spPr>
      </p:pic>
      <p:pic>
        <p:nvPicPr>
          <p:cNvPr id="1026" name="Picture 2"/>
          <p:cNvPicPr>
            <a:picLocks noChangeAspect="1" noChangeArrowheads="1"/>
          </p:cNvPicPr>
          <p:nvPr/>
        </p:nvPicPr>
        <p:blipFill>
          <a:blip r:embed="rId3"/>
          <a:srcRect/>
          <a:stretch>
            <a:fillRect/>
          </a:stretch>
        </p:blipFill>
        <p:spPr bwMode="auto">
          <a:xfrm>
            <a:off x="500034" y="1571612"/>
            <a:ext cx="3460829" cy="5072098"/>
          </a:xfrm>
          <a:prstGeom prst="rect">
            <a:avLst/>
          </a:prstGeom>
          <a:noFill/>
          <a:ln w="9525">
            <a:noFill/>
            <a:miter lim="800000"/>
            <a:headEnd/>
            <a:tailEnd/>
          </a:ln>
          <a:effectLst/>
        </p:spPr>
      </p:pic>
      <p:pic>
        <p:nvPicPr>
          <p:cNvPr id="6" name="صورة 5" descr="Endoscopic-appearance-of-JA-showing-a-lobulated-hypervascularized-mass-with-a-smooth.png.jpg"/>
          <p:cNvPicPr>
            <a:picLocks noChangeAspect="1"/>
          </p:cNvPicPr>
          <p:nvPr/>
        </p:nvPicPr>
        <p:blipFill>
          <a:blip r:embed="rId4"/>
          <a:stretch>
            <a:fillRect/>
          </a:stretch>
        </p:blipFill>
        <p:spPr>
          <a:xfrm>
            <a:off x="4000496" y="1571612"/>
            <a:ext cx="2786082" cy="3000396"/>
          </a:xfrm>
          <a:prstGeom prst="rect">
            <a:avLst/>
          </a:prstGeom>
        </p:spPr>
      </p:pic>
      <p:pic>
        <p:nvPicPr>
          <p:cNvPr id="7" name="صورة 6" descr="2860fb22e280fba9e028c4ee93a366.jpg"/>
          <p:cNvPicPr>
            <a:picLocks noChangeAspect="1"/>
          </p:cNvPicPr>
          <p:nvPr/>
        </p:nvPicPr>
        <p:blipFill>
          <a:blip r:embed="rId5"/>
          <a:stretch>
            <a:fillRect/>
          </a:stretch>
        </p:blipFill>
        <p:spPr>
          <a:xfrm>
            <a:off x="4214810" y="4500570"/>
            <a:ext cx="4929190" cy="2357430"/>
          </a:xfrm>
          <a:prstGeom prst="rect">
            <a:avLst/>
          </a:prstGeom>
        </p:spPr>
      </p:pic>
      <p:cxnSp>
        <p:nvCxnSpPr>
          <p:cNvPr id="9" name="رابط مستقيم 8"/>
          <p:cNvCxnSpPr/>
          <p:nvPr/>
        </p:nvCxnSpPr>
        <p:spPr>
          <a:xfrm>
            <a:off x="0" y="428604"/>
            <a:ext cx="91440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0" y="1142984"/>
            <a:ext cx="914400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dirty="0" smtClean="0"/>
              <a:t>سرطان البلعوم الأنفي</a:t>
            </a:r>
            <a:r>
              <a:rPr lang="en-US" sz="3200" dirty="0" smtClean="0"/>
              <a:t>nasopharyngeal carcinoma</a:t>
            </a:r>
            <a:r>
              <a:rPr lang="ar-SY" sz="3200" dirty="0" smtClean="0"/>
              <a:t> </a:t>
            </a:r>
            <a:r>
              <a:rPr lang="en-US" sz="3200" dirty="0" smtClean="0"/>
              <a:t>NPC)</a:t>
            </a:r>
            <a:r>
              <a:rPr lang="ar-SY" sz="3200" dirty="0" smtClean="0"/>
              <a:t>)</a:t>
            </a:r>
            <a:endParaRPr lang="ar-SY" sz="3200" dirty="0"/>
          </a:p>
        </p:txBody>
      </p:sp>
      <p:sp>
        <p:nvSpPr>
          <p:cNvPr id="3" name="عنصر نائب للمحتوى 2"/>
          <p:cNvSpPr>
            <a:spLocks noGrp="1"/>
          </p:cNvSpPr>
          <p:nvPr>
            <p:ph idx="1"/>
          </p:nvPr>
        </p:nvSpPr>
        <p:spPr>
          <a:xfrm>
            <a:off x="457200" y="1357298"/>
            <a:ext cx="8229600" cy="5214974"/>
          </a:xfrm>
        </p:spPr>
        <p:txBody>
          <a:bodyPr>
            <a:normAutofit fontScale="85000" lnSpcReduction="20000"/>
          </a:bodyPr>
          <a:lstStyle/>
          <a:p>
            <a:pPr>
              <a:buNone/>
            </a:pPr>
            <a:r>
              <a:rPr lang="ar-SY" sz="2400" dirty="0" smtClean="0"/>
              <a:t>يكثر في العرق الصيني , غالبا ما يصيب الأشخاص بعمر من 50 – 70 , من الممكن أن يصيب الأشخاص الأصغر سنا , يصيب الذكور أكثر من الإناث بنسبة 3:1 أي أكثر بثلاثة أضعاف </a:t>
            </a:r>
          </a:p>
          <a:p>
            <a:pPr>
              <a:buNone/>
            </a:pPr>
            <a:r>
              <a:rPr lang="ar-SY" sz="2400" i="1" u="sng" dirty="0" smtClean="0"/>
              <a:t>عوامل الخطورة:</a:t>
            </a:r>
          </a:p>
          <a:p>
            <a:pPr>
              <a:buNone/>
            </a:pPr>
            <a:r>
              <a:rPr lang="ar-SY" sz="2400" b="1" dirty="0" smtClean="0"/>
              <a:t>العوامل الوراثية :</a:t>
            </a:r>
            <a:r>
              <a:rPr lang="ar-SY" sz="2400" dirty="0" smtClean="0"/>
              <a:t>أكدت الدراسات أن لسرطان البلعوم الأنفي علاقة مع جزيئات </a:t>
            </a:r>
            <a:r>
              <a:rPr lang="en-US" sz="2400" dirty="0" smtClean="0"/>
              <a:t>HLA.A2</a:t>
            </a:r>
            <a:r>
              <a:rPr lang="ar-SY" sz="2400" dirty="0" smtClean="0"/>
              <a:t> ( معقد التوافق النسيجي ) والذي شوهد بكثرة عند الصينيين </a:t>
            </a:r>
          </a:p>
          <a:p>
            <a:pPr>
              <a:buNone/>
            </a:pPr>
            <a:r>
              <a:rPr lang="ar-SY" sz="2400" b="1" dirty="0" smtClean="0"/>
              <a:t>العوامل </a:t>
            </a:r>
            <a:r>
              <a:rPr lang="ar-SY" sz="2400" b="1" dirty="0" err="1" smtClean="0"/>
              <a:t>الانتانية</a:t>
            </a:r>
            <a:r>
              <a:rPr lang="ar-SY" sz="2400" b="1" dirty="0" smtClean="0"/>
              <a:t>:</a:t>
            </a:r>
            <a:r>
              <a:rPr lang="ar-SY" sz="2400" dirty="0" smtClean="0"/>
              <a:t> لوحظ ارتفاع أضداد </a:t>
            </a:r>
            <a:r>
              <a:rPr lang="ar-SY" sz="2400" dirty="0" err="1" smtClean="0"/>
              <a:t>ال</a:t>
            </a:r>
            <a:r>
              <a:rPr lang="ar-SY" sz="2400" dirty="0" smtClean="0"/>
              <a:t> </a:t>
            </a:r>
            <a:r>
              <a:rPr lang="en-US" sz="2400" dirty="0" smtClean="0"/>
              <a:t>EBV </a:t>
            </a:r>
            <a:r>
              <a:rPr lang="ar-SY" sz="2400" dirty="0" smtClean="0"/>
              <a:t> ( فيروس </a:t>
            </a:r>
            <a:r>
              <a:rPr lang="ar-SY" sz="2400" dirty="0" err="1" smtClean="0"/>
              <a:t>ايبشتاين</a:t>
            </a:r>
            <a:r>
              <a:rPr lang="ar-SY" sz="2400" dirty="0" smtClean="0"/>
              <a:t> بار ) عند المصابين بسرطان البلعوم الأنفي وانخفاض مستويات الأضداد عند العلاج مما يؤكد أن لهذا الفيروس علاقة مثبتة لسرطان البلعوم الأنفي </a:t>
            </a:r>
          </a:p>
          <a:p>
            <a:pPr>
              <a:buNone/>
            </a:pPr>
            <a:r>
              <a:rPr lang="en-US" sz="2400" b="1" dirty="0" smtClean="0"/>
              <a:t>:</a:t>
            </a:r>
            <a:r>
              <a:rPr lang="en-US" sz="2400" b="1" dirty="0" err="1" smtClean="0"/>
              <a:t>Nitroseamine</a:t>
            </a:r>
            <a:r>
              <a:rPr lang="ar-SY" sz="2400" dirty="0" smtClean="0"/>
              <a:t>لوحظ وجوده في السمك المملح </a:t>
            </a:r>
            <a:r>
              <a:rPr lang="ar-SY" sz="2400" dirty="0" err="1" smtClean="0"/>
              <a:t>و</a:t>
            </a:r>
            <a:r>
              <a:rPr lang="ar-SY" sz="2400" dirty="0" smtClean="0"/>
              <a:t> الذي يتناوله الصينيين بكثرة</a:t>
            </a:r>
          </a:p>
          <a:p>
            <a:pPr>
              <a:buNone/>
            </a:pPr>
            <a:r>
              <a:rPr lang="ar-SY" sz="2400" dirty="0" smtClean="0"/>
              <a:t>مما يجعله أحد العوامل </a:t>
            </a:r>
            <a:r>
              <a:rPr lang="ar-SY" sz="2400" dirty="0" err="1" smtClean="0"/>
              <a:t>المؤهبة</a:t>
            </a:r>
            <a:r>
              <a:rPr lang="ar-SY" sz="2400" dirty="0" smtClean="0"/>
              <a:t> لحدوث </a:t>
            </a:r>
            <a:r>
              <a:rPr lang="ar-SY" sz="2400" dirty="0" err="1" smtClean="0"/>
              <a:t>ال</a:t>
            </a:r>
            <a:r>
              <a:rPr lang="ar-SY" sz="2400" dirty="0" smtClean="0"/>
              <a:t> </a:t>
            </a:r>
            <a:r>
              <a:rPr lang="en-US" sz="2400" dirty="0" smtClean="0"/>
              <a:t>NPC</a:t>
            </a:r>
            <a:r>
              <a:rPr lang="ar-SY" sz="2400" dirty="0" smtClean="0"/>
              <a:t> </a:t>
            </a:r>
          </a:p>
          <a:p>
            <a:pPr>
              <a:buNone/>
            </a:pPr>
            <a:r>
              <a:rPr lang="ar-SY" sz="2400" b="1" dirty="0" err="1" smtClean="0"/>
              <a:t>انتانات</a:t>
            </a:r>
            <a:r>
              <a:rPr lang="ar-SY" sz="2400" b="1" dirty="0" smtClean="0"/>
              <a:t> الجيوب الأنفية المزمنة</a:t>
            </a:r>
          </a:p>
          <a:p>
            <a:pPr>
              <a:buNone/>
            </a:pPr>
            <a:r>
              <a:rPr lang="ar-SY" sz="2400" b="1" u="sng" dirty="0" smtClean="0"/>
              <a:t>التشريح المرضي :</a:t>
            </a:r>
          </a:p>
          <a:p>
            <a:pPr>
              <a:buNone/>
            </a:pPr>
            <a:r>
              <a:rPr lang="ar-SY" sz="2400" b="1" dirty="0" err="1" smtClean="0"/>
              <a:t>سرطانة</a:t>
            </a:r>
            <a:r>
              <a:rPr lang="ar-SY" sz="2400" b="1" dirty="0" smtClean="0"/>
              <a:t> شائكة الخلايا </a:t>
            </a:r>
            <a:r>
              <a:rPr lang="en-US" sz="2400" b="1" dirty="0" smtClean="0"/>
              <a:t>SCC</a:t>
            </a:r>
            <a:r>
              <a:rPr lang="ar-SY" sz="2400" b="1" dirty="0" smtClean="0"/>
              <a:t>:</a:t>
            </a:r>
            <a:r>
              <a:rPr lang="ar-SY" sz="2400" dirty="0" smtClean="0"/>
              <a:t> </a:t>
            </a:r>
            <a:r>
              <a:rPr lang="ar-SY" sz="2400" dirty="0" err="1" smtClean="0"/>
              <a:t>الأشيع</a:t>
            </a:r>
            <a:r>
              <a:rPr lang="ar-SY" sz="2400" dirty="0" smtClean="0"/>
              <a:t> عند الكبار تشكل 85% من كل أشكال الأورام </a:t>
            </a:r>
          </a:p>
          <a:p>
            <a:pPr>
              <a:buNone/>
            </a:pPr>
            <a:r>
              <a:rPr lang="ar-SY" sz="2400" b="1" dirty="0" err="1" smtClean="0"/>
              <a:t>الليمفومات</a:t>
            </a:r>
            <a:r>
              <a:rPr lang="en-US" sz="2400" b="1" dirty="0" smtClean="0"/>
              <a:t>Lymphomas</a:t>
            </a:r>
            <a:r>
              <a:rPr lang="ar-SY" sz="2400" b="1" dirty="0" smtClean="0"/>
              <a:t>:</a:t>
            </a:r>
            <a:r>
              <a:rPr lang="ar-SY" sz="2400" dirty="0" smtClean="0"/>
              <a:t> تشكل 10% ( نمط </a:t>
            </a:r>
            <a:r>
              <a:rPr lang="ar-SY" sz="2400" dirty="0" err="1" smtClean="0"/>
              <a:t>لاهودجكن</a:t>
            </a:r>
            <a:r>
              <a:rPr lang="ar-SY" sz="2400" dirty="0" smtClean="0"/>
              <a:t> أكثر من نمط هودجكن) </a:t>
            </a:r>
          </a:p>
          <a:p>
            <a:pPr>
              <a:buNone/>
            </a:pPr>
            <a:r>
              <a:rPr lang="ar-SY" sz="2400" b="1" dirty="0" smtClean="0"/>
              <a:t>باقي الأورام النادرة تشكل 5% وهي:</a:t>
            </a:r>
          </a:p>
          <a:p>
            <a:pPr>
              <a:buNone/>
            </a:pPr>
            <a:r>
              <a:rPr lang="ar-SY" sz="2400" u="sng" dirty="0" err="1" smtClean="0"/>
              <a:t>الساركوما</a:t>
            </a:r>
            <a:r>
              <a:rPr lang="ar-SY" sz="2400" u="sng" dirty="0" smtClean="0"/>
              <a:t> العضلية المخططة : </a:t>
            </a:r>
            <a:r>
              <a:rPr lang="ar-SY" sz="2400" dirty="0" err="1" smtClean="0"/>
              <a:t>الأشيع</a:t>
            </a:r>
            <a:r>
              <a:rPr lang="ar-SY" sz="2400" dirty="0" smtClean="0"/>
              <a:t> عند الأطفال,</a:t>
            </a:r>
            <a:r>
              <a:rPr lang="ar-SY" sz="2400" u="sng" dirty="0" smtClean="0"/>
              <a:t>الورم المختلط الخبيث للغدد اللعابية ,الورم </a:t>
            </a:r>
            <a:r>
              <a:rPr lang="ar-SY" sz="2400" u="sng" dirty="0" err="1" smtClean="0"/>
              <a:t>الحبلي</a:t>
            </a:r>
            <a:r>
              <a:rPr lang="ar-SY" sz="2400" u="sng" dirty="0" smtClean="0"/>
              <a:t> الخبيث ,</a:t>
            </a:r>
            <a:r>
              <a:rPr lang="ar-SY" sz="2400" u="sng" dirty="0" err="1" smtClean="0"/>
              <a:t>الميلانوما</a:t>
            </a:r>
            <a:r>
              <a:rPr lang="ar-SY" sz="2400" u="sng" dirty="0" smtClean="0"/>
              <a:t> </a:t>
            </a:r>
          </a:p>
          <a:p>
            <a:pPr>
              <a:buNone/>
            </a:pPr>
            <a:endParaRPr lang="ar-SY" sz="2400" b="1" u="sng" dirty="0" smtClean="0"/>
          </a:p>
          <a:p>
            <a:pPr>
              <a:buNone/>
            </a:pPr>
            <a:endParaRPr lang="ar-SY" sz="2400" dirty="0" smtClean="0"/>
          </a:p>
        </p:txBody>
      </p:sp>
      <p:cxnSp>
        <p:nvCxnSpPr>
          <p:cNvPr id="5" name="رابط مستقيم 4"/>
          <p:cNvCxnSpPr/>
          <p:nvPr/>
        </p:nvCxnSpPr>
        <p:spPr>
          <a:xfrm>
            <a:off x="0" y="128586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0" y="285728"/>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NPC</a:t>
            </a:r>
            <a:endParaRPr lang="ar-SY" sz="3200" dirty="0"/>
          </a:p>
        </p:txBody>
      </p:sp>
      <p:sp>
        <p:nvSpPr>
          <p:cNvPr id="3" name="عنصر نائب للمحتوى 2"/>
          <p:cNvSpPr>
            <a:spLocks noGrp="1"/>
          </p:cNvSpPr>
          <p:nvPr>
            <p:ph idx="1"/>
          </p:nvPr>
        </p:nvSpPr>
        <p:spPr>
          <a:xfrm>
            <a:off x="0" y="1428736"/>
            <a:ext cx="9144000" cy="5429264"/>
          </a:xfrm>
        </p:spPr>
        <p:txBody>
          <a:bodyPr>
            <a:normAutofit lnSpcReduction="10000"/>
          </a:bodyPr>
          <a:lstStyle/>
          <a:p>
            <a:pPr>
              <a:buNone/>
            </a:pPr>
            <a:r>
              <a:rPr lang="ar-SY" sz="2400" b="1" u="sng" dirty="0" smtClean="0"/>
              <a:t>الأعراض </a:t>
            </a:r>
            <a:r>
              <a:rPr lang="ar-SY" sz="2400" b="1" u="sng" dirty="0" err="1" smtClean="0"/>
              <a:t>السريرية</a:t>
            </a:r>
            <a:r>
              <a:rPr lang="ar-SY" sz="2400" b="1" u="sng" dirty="0" smtClean="0"/>
              <a:t> :</a:t>
            </a:r>
          </a:p>
          <a:p>
            <a:pPr>
              <a:buNone/>
            </a:pPr>
            <a:r>
              <a:rPr lang="ar-SY" sz="2400" b="1" dirty="0" smtClean="0"/>
              <a:t>1- انتقالات عقدية في العنق </a:t>
            </a:r>
            <a:r>
              <a:rPr lang="ar-SY" sz="2400" dirty="0" smtClean="0"/>
              <a:t>: إن العرض الرئيسي </a:t>
            </a:r>
            <a:r>
              <a:rPr lang="ar-SY" sz="2400" dirty="0" err="1" smtClean="0"/>
              <a:t>لل</a:t>
            </a:r>
            <a:r>
              <a:rPr lang="ar-SY" sz="2400" dirty="0" smtClean="0"/>
              <a:t> </a:t>
            </a:r>
            <a:r>
              <a:rPr lang="en-US" sz="2400" dirty="0" smtClean="0"/>
              <a:t>NPC</a:t>
            </a:r>
            <a:r>
              <a:rPr lang="ar-SY" sz="2400" dirty="0" smtClean="0"/>
              <a:t> و الذي يراجع من أجله المريض هو ظهور كتلة انتقالية في العنق خاصة في منطقة أعلى و خلف زاوية الفك ( العقد </a:t>
            </a:r>
            <a:r>
              <a:rPr lang="ar-SY" sz="2400" dirty="0" err="1" smtClean="0"/>
              <a:t>الوداجية</a:t>
            </a:r>
            <a:r>
              <a:rPr lang="ar-SY" sz="2400" dirty="0" smtClean="0"/>
              <a:t> العلوية العميقة) في جهة واحدة أو في جهتين </a:t>
            </a:r>
            <a:r>
              <a:rPr lang="ar-SA" sz="2400" dirty="0" smtClean="0"/>
              <a:t>. </a:t>
            </a:r>
            <a:r>
              <a:rPr lang="ar-SA" sz="2400" dirty="0" smtClean="0"/>
              <a:t>ي</a:t>
            </a:r>
            <a:r>
              <a:rPr lang="ar-SA" sz="2400" dirty="0" smtClean="0"/>
              <a:t>تظاهر سرطان البلعوم الأنفي في 75% من الحالات بضخامة عقد </a:t>
            </a:r>
            <a:r>
              <a:rPr lang="ar-SA" sz="2400" dirty="0" err="1" smtClean="0"/>
              <a:t>الأنفيه</a:t>
            </a:r>
            <a:r>
              <a:rPr lang="ar-SA" sz="2400" dirty="0" smtClean="0"/>
              <a:t>  </a:t>
            </a:r>
            <a:endParaRPr lang="ar-SA" sz="2400" dirty="0"/>
          </a:p>
          <a:p>
            <a:pPr>
              <a:buNone/>
            </a:pPr>
            <a:r>
              <a:rPr lang="en-US" sz="2400" b="1" dirty="0" smtClean="0"/>
              <a:t>Trotter’s </a:t>
            </a:r>
            <a:r>
              <a:rPr lang="en-US" sz="2400" b="1" dirty="0" err="1" smtClean="0"/>
              <a:t>Traid</a:t>
            </a:r>
            <a:r>
              <a:rPr lang="ar-SY" sz="2400" b="1" dirty="0" smtClean="0"/>
              <a:t>) </a:t>
            </a:r>
            <a:r>
              <a:rPr lang="ar-SY" sz="2400" dirty="0" err="1" smtClean="0"/>
              <a:t>و</a:t>
            </a:r>
            <a:r>
              <a:rPr lang="ar-SY" sz="2400" dirty="0" smtClean="0"/>
              <a:t> يشمل : </a:t>
            </a:r>
          </a:p>
          <a:p>
            <a:pPr>
              <a:buNone/>
            </a:pPr>
            <a:r>
              <a:rPr lang="ar-SY" sz="2400" dirty="0" smtClean="0"/>
              <a:t> أ – نقص سمع توصيلي : بسبب </a:t>
            </a:r>
            <a:r>
              <a:rPr lang="ar-SY" sz="2400" dirty="0" err="1" smtClean="0"/>
              <a:t>ارتشاح</a:t>
            </a:r>
            <a:r>
              <a:rPr lang="ar-SY" sz="2400" dirty="0" smtClean="0"/>
              <a:t> نفير </a:t>
            </a:r>
            <a:r>
              <a:rPr lang="ar-SY" sz="2400" dirty="0" err="1" smtClean="0"/>
              <a:t>اوستاش</a:t>
            </a:r>
            <a:r>
              <a:rPr lang="ar-SY" sz="2400" dirty="0" smtClean="0"/>
              <a:t> و </a:t>
            </a:r>
            <a:r>
              <a:rPr lang="ar-SY" sz="2400" dirty="0" err="1" smtClean="0"/>
              <a:t>حفيرة</a:t>
            </a:r>
            <a:r>
              <a:rPr lang="ar-SY" sz="2400" dirty="0" smtClean="0"/>
              <a:t> </a:t>
            </a:r>
            <a:r>
              <a:rPr lang="ar-SY" sz="2400" dirty="0" err="1" smtClean="0"/>
              <a:t>روزنموللر</a:t>
            </a:r>
            <a:r>
              <a:rPr lang="ar-SY" sz="2400" dirty="0" smtClean="0"/>
              <a:t> مؤديا بعد ذلك </a:t>
            </a:r>
            <a:r>
              <a:rPr lang="ar-SY" sz="2400" dirty="0" err="1" smtClean="0"/>
              <a:t>الى</a:t>
            </a:r>
            <a:r>
              <a:rPr lang="ar-SY" sz="2400" dirty="0" smtClean="0"/>
              <a:t> التهاب الأذن الوسطى المصلي </a:t>
            </a:r>
          </a:p>
          <a:p>
            <a:r>
              <a:rPr lang="ar-SY" sz="2400" dirty="0" smtClean="0"/>
              <a:t>لذلك يجب الانتباه الى كل مريض كهل مصاب بالتهاب أذن وسطى مصلي وحيد الجانب و لم يسبق له أن اصيب بمرض أذني إلى </a:t>
            </a:r>
            <a:r>
              <a:rPr lang="ar-SY" sz="2400" dirty="0" err="1" smtClean="0"/>
              <a:t>الشبهه</a:t>
            </a:r>
            <a:r>
              <a:rPr lang="ar-SY" sz="2400" dirty="0" smtClean="0"/>
              <a:t> بورم في البلعوم الأنفي </a:t>
            </a:r>
            <a:r>
              <a:rPr lang="ar-SA" sz="2400" dirty="0" smtClean="0"/>
              <a:t>و نفيه سواء بالتنظير او الفحص السريري او </a:t>
            </a:r>
            <a:r>
              <a:rPr lang="ar-SA" sz="2400" dirty="0" err="1" smtClean="0"/>
              <a:t>الخزعه</a:t>
            </a:r>
            <a:r>
              <a:rPr lang="ar-SA" sz="2400" dirty="0" smtClean="0"/>
              <a:t> </a:t>
            </a:r>
            <a:endParaRPr lang="ar-SY" sz="2400" dirty="0" smtClean="0"/>
          </a:p>
          <a:p>
            <a:pPr>
              <a:buNone/>
            </a:pPr>
            <a:r>
              <a:rPr lang="ar-SY" sz="2400" dirty="0" smtClean="0"/>
              <a:t>ب – اندفاع </a:t>
            </a:r>
            <a:r>
              <a:rPr lang="ar-SY" sz="2400" dirty="0" err="1" smtClean="0"/>
              <a:t>و</a:t>
            </a:r>
            <a:r>
              <a:rPr lang="ar-SY" sz="2400" dirty="0" smtClean="0"/>
              <a:t> تثبت  في شراع الحنك في جهة واحدة بسبب الامتداد المباشر للورم </a:t>
            </a:r>
          </a:p>
          <a:p>
            <a:pPr>
              <a:buNone/>
            </a:pPr>
            <a:r>
              <a:rPr lang="ar-SY" sz="2400" dirty="0" smtClean="0"/>
              <a:t> ح – ألم في جانب الرأس لإصابة الزوج الخامس بسبب امتداد الورم </a:t>
            </a:r>
            <a:r>
              <a:rPr lang="ar-SY" sz="2400" dirty="0" err="1" smtClean="0"/>
              <a:t>اليه</a:t>
            </a:r>
            <a:r>
              <a:rPr lang="ar-SY" sz="2400" dirty="0" smtClean="0"/>
              <a:t> عن طريق </a:t>
            </a:r>
            <a:r>
              <a:rPr lang="ar-SY" sz="2400" dirty="0" err="1" smtClean="0"/>
              <a:t>الثقبة</a:t>
            </a:r>
            <a:r>
              <a:rPr lang="ar-SY" sz="2400" dirty="0" smtClean="0"/>
              <a:t> الممزقة </a:t>
            </a:r>
            <a:r>
              <a:rPr lang="en-US" sz="2400" dirty="0" smtClean="0"/>
              <a:t>Foramen </a:t>
            </a:r>
            <a:r>
              <a:rPr lang="en-US" sz="2400" dirty="0" err="1" smtClean="0"/>
              <a:t>Lacerun</a:t>
            </a:r>
            <a:r>
              <a:rPr lang="en-US" sz="2400" dirty="0" smtClean="0"/>
              <a:t> </a:t>
            </a:r>
            <a:r>
              <a:rPr lang="ar-SY" sz="2400" dirty="0" smtClean="0"/>
              <a:t>,كما أن الألم قد ينتشر </a:t>
            </a:r>
            <a:r>
              <a:rPr lang="ar-SY" sz="2400" dirty="0" err="1" smtClean="0"/>
              <a:t>الى</a:t>
            </a:r>
            <a:r>
              <a:rPr lang="ar-SY" sz="2400" dirty="0" smtClean="0"/>
              <a:t> الأذن </a:t>
            </a:r>
            <a:r>
              <a:rPr lang="ar-SY" sz="2400" dirty="0" err="1" smtClean="0"/>
              <a:t>و</a:t>
            </a:r>
            <a:r>
              <a:rPr lang="ar-SY" sz="2400" dirty="0" smtClean="0"/>
              <a:t> الفكين واللسان </a:t>
            </a:r>
          </a:p>
        </p:txBody>
      </p:sp>
      <p:cxnSp>
        <p:nvCxnSpPr>
          <p:cNvPr id="5" name="رابط مستقيم 4"/>
          <p:cNvCxnSpPr/>
          <p:nvPr/>
        </p:nvCxnSpPr>
        <p:spPr>
          <a:xfrm>
            <a:off x="0" y="42860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0" y="114298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NBC</a:t>
            </a:r>
            <a:endParaRPr lang="ar-SY" sz="3200" dirty="0"/>
          </a:p>
        </p:txBody>
      </p:sp>
      <p:sp>
        <p:nvSpPr>
          <p:cNvPr id="13" name="عنصر نائب للمحتوى 12"/>
          <p:cNvSpPr>
            <a:spLocks noGrp="1"/>
          </p:cNvSpPr>
          <p:nvPr>
            <p:ph idx="1"/>
          </p:nvPr>
        </p:nvSpPr>
        <p:spPr>
          <a:xfrm>
            <a:off x="285720" y="1600201"/>
            <a:ext cx="8501122" cy="4972071"/>
          </a:xfrm>
        </p:spPr>
        <p:txBody>
          <a:bodyPr/>
          <a:lstStyle/>
          <a:p>
            <a:endParaRPr lang="ar-SY" dirty="0"/>
          </a:p>
        </p:txBody>
      </p:sp>
      <p:pic>
        <p:nvPicPr>
          <p:cNvPr id="14" name="Picture 3"/>
          <p:cNvPicPr>
            <a:picLocks noChangeAspect="1" noChangeArrowheads="1"/>
          </p:cNvPicPr>
          <p:nvPr/>
        </p:nvPicPr>
        <p:blipFill>
          <a:blip r:embed="rId2"/>
          <a:srcRect/>
          <a:stretch>
            <a:fillRect/>
          </a:stretch>
        </p:blipFill>
        <p:spPr bwMode="auto">
          <a:xfrm>
            <a:off x="285720" y="1643050"/>
            <a:ext cx="4357718" cy="3071834"/>
          </a:xfrm>
          <a:prstGeom prst="rect">
            <a:avLst/>
          </a:prstGeom>
          <a:noFill/>
          <a:ln w="9525">
            <a:noFill/>
            <a:miter lim="800000"/>
            <a:headEnd/>
            <a:tailEnd/>
          </a:ln>
          <a:effectLst/>
        </p:spPr>
      </p:pic>
      <p:pic>
        <p:nvPicPr>
          <p:cNvPr id="15" name="Picture 2"/>
          <p:cNvPicPr>
            <a:picLocks noChangeAspect="1" noChangeArrowheads="1"/>
          </p:cNvPicPr>
          <p:nvPr/>
        </p:nvPicPr>
        <p:blipFill>
          <a:blip r:embed="rId3"/>
          <a:srcRect/>
          <a:stretch>
            <a:fillRect/>
          </a:stretch>
        </p:blipFill>
        <p:spPr bwMode="auto">
          <a:xfrm>
            <a:off x="4643438" y="1571612"/>
            <a:ext cx="4143372" cy="3143272"/>
          </a:xfrm>
          <a:prstGeom prst="rect">
            <a:avLst/>
          </a:prstGeom>
          <a:noFill/>
          <a:ln w="9525">
            <a:noFill/>
            <a:miter lim="800000"/>
            <a:headEnd/>
            <a:tailEnd/>
          </a:ln>
          <a:effectLst/>
        </p:spPr>
      </p:pic>
      <p:cxnSp>
        <p:nvCxnSpPr>
          <p:cNvPr id="7" name="رابط مستقيم 6"/>
          <p:cNvCxnSpPr/>
          <p:nvPr/>
        </p:nvCxnSpPr>
        <p:spPr>
          <a:xfrm>
            <a:off x="0" y="500042"/>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0" y="107154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a:bodyPr>
          <a:lstStyle/>
          <a:p>
            <a:r>
              <a:rPr lang="en-US" sz="3200" dirty="0" smtClean="0"/>
              <a:t>NPC</a:t>
            </a:r>
            <a:endParaRPr lang="ar-SY" sz="3200" dirty="0"/>
          </a:p>
        </p:txBody>
      </p:sp>
      <p:sp>
        <p:nvSpPr>
          <p:cNvPr id="3" name="عنصر نائب للمحتوى 2"/>
          <p:cNvSpPr>
            <a:spLocks noGrp="1"/>
          </p:cNvSpPr>
          <p:nvPr>
            <p:ph idx="1"/>
          </p:nvPr>
        </p:nvSpPr>
        <p:spPr>
          <a:xfrm>
            <a:off x="0" y="1428736"/>
            <a:ext cx="9144000" cy="5429264"/>
          </a:xfrm>
        </p:spPr>
        <p:txBody>
          <a:bodyPr>
            <a:normAutofit fontScale="92500" lnSpcReduction="10000"/>
          </a:bodyPr>
          <a:lstStyle/>
          <a:p>
            <a:pPr>
              <a:buNone/>
            </a:pPr>
            <a:r>
              <a:rPr lang="ar-SY" sz="2400" dirty="0" smtClean="0"/>
              <a:t>3- </a:t>
            </a:r>
            <a:r>
              <a:rPr lang="ar-SY" sz="2400" b="1" dirty="0" smtClean="0"/>
              <a:t>أعراض الغزو الورمي الأخرى </a:t>
            </a:r>
            <a:r>
              <a:rPr lang="ar-SY" sz="2400" b="1" dirty="0" err="1" smtClean="0"/>
              <a:t>و</a:t>
            </a:r>
            <a:r>
              <a:rPr lang="ar-SY" sz="2400" b="1" dirty="0" smtClean="0"/>
              <a:t> هي :</a:t>
            </a:r>
          </a:p>
          <a:p>
            <a:pPr>
              <a:buNone/>
            </a:pPr>
            <a:r>
              <a:rPr lang="ar-SY" sz="2400" dirty="0" smtClean="0"/>
              <a:t>أ- شلل العصب </a:t>
            </a:r>
            <a:r>
              <a:rPr lang="ar-SY" sz="2400" dirty="0" err="1" smtClean="0"/>
              <a:t>القحفي</a:t>
            </a:r>
            <a:r>
              <a:rPr lang="ar-SY" sz="2400" dirty="0" smtClean="0"/>
              <a:t> السادس ( حول أنسي ) </a:t>
            </a:r>
          </a:p>
          <a:p>
            <a:pPr>
              <a:buNone/>
            </a:pPr>
            <a:r>
              <a:rPr lang="ar-SY" sz="2400" dirty="0" smtClean="0"/>
              <a:t>ب- انتشار الورم عبر الشق </a:t>
            </a:r>
            <a:r>
              <a:rPr lang="ar-SY" sz="2400" dirty="0" err="1" smtClean="0"/>
              <a:t>الحجاجي</a:t>
            </a:r>
            <a:r>
              <a:rPr lang="ar-SY" sz="2400" dirty="0" smtClean="0"/>
              <a:t> العلوي ( جحوظ ) </a:t>
            </a:r>
          </a:p>
          <a:p>
            <a:pPr>
              <a:buNone/>
            </a:pPr>
            <a:r>
              <a:rPr lang="ar-SY" sz="2400" dirty="0" smtClean="0"/>
              <a:t>ج- العصب الرابع ( شفع ) </a:t>
            </a:r>
          </a:p>
          <a:p>
            <a:pPr>
              <a:buNone/>
            </a:pPr>
            <a:r>
              <a:rPr lang="ar-SY" sz="2400" dirty="0" smtClean="0"/>
              <a:t>د- العصب الثالث ( حول وحشي )</a:t>
            </a:r>
          </a:p>
          <a:p>
            <a:pPr>
              <a:buNone/>
            </a:pPr>
            <a:r>
              <a:rPr lang="ar-SY" sz="2400" dirty="0" smtClean="0"/>
              <a:t>ه- إذا امتد الورم الى الثقبة </a:t>
            </a:r>
            <a:r>
              <a:rPr lang="ar-SY" sz="2400" dirty="0" err="1" smtClean="0"/>
              <a:t>الوداجية</a:t>
            </a:r>
            <a:r>
              <a:rPr lang="ar-SY" sz="2400" dirty="0" smtClean="0"/>
              <a:t> فإنه يسبب شلل الأعصاب </a:t>
            </a:r>
            <a:r>
              <a:rPr lang="ar-SY" sz="2400" dirty="0" err="1" smtClean="0"/>
              <a:t>القحفية</a:t>
            </a:r>
            <a:r>
              <a:rPr lang="ar-SY" sz="2400" dirty="0" smtClean="0"/>
              <a:t> الأخيرة (9-10-11</a:t>
            </a:r>
            <a:r>
              <a:rPr lang="ar-SY" sz="2400" dirty="0" smtClean="0"/>
              <a:t>)</a:t>
            </a:r>
            <a:endParaRPr lang="ar-SA" sz="2400" dirty="0" smtClean="0"/>
          </a:p>
          <a:p>
            <a:pPr>
              <a:buNone/>
            </a:pPr>
            <a:r>
              <a:rPr lang="ar-SA" sz="2400" dirty="0" smtClean="0"/>
              <a:t>( متلازمة الثقبة </a:t>
            </a:r>
            <a:r>
              <a:rPr lang="ar-SA" sz="2400" dirty="0" err="1" smtClean="0"/>
              <a:t>الوداجيه</a:t>
            </a:r>
            <a:r>
              <a:rPr lang="ar-SA" sz="2400" dirty="0" smtClean="0"/>
              <a:t> )</a:t>
            </a:r>
            <a:endParaRPr lang="ar-SY" sz="2400" dirty="0" smtClean="0"/>
          </a:p>
          <a:p>
            <a:pPr>
              <a:buNone/>
            </a:pPr>
            <a:r>
              <a:rPr lang="ar-SY" sz="2400" b="1" dirty="0" smtClean="0"/>
              <a:t>4-</a:t>
            </a:r>
            <a:r>
              <a:rPr lang="ar-SA" sz="2400" b="1" dirty="0" smtClean="0"/>
              <a:t> </a:t>
            </a:r>
            <a:r>
              <a:rPr lang="ar-SY" sz="2400" b="1" dirty="0" err="1" smtClean="0"/>
              <a:t>إنسداد</a:t>
            </a:r>
            <a:r>
              <a:rPr lang="ar-SY" sz="2400" b="1" dirty="0" smtClean="0"/>
              <a:t> </a:t>
            </a:r>
            <a:r>
              <a:rPr lang="ar-SY" sz="2400" b="1" dirty="0" smtClean="0"/>
              <a:t>الأنف و يظهر خاصة بالشكل </a:t>
            </a:r>
            <a:r>
              <a:rPr lang="ar-SY" sz="2400" b="1" dirty="0" err="1" smtClean="0"/>
              <a:t>البوليبي</a:t>
            </a:r>
            <a:r>
              <a:rPr lang="ar-SA" sz="2400" b="1" dirty="0" smtClean="0"/>
              <a:t>: </a:t>
            </a:r>
            <a:r>
              <a:rPr lang="ar-SA" sz="2400" dirty="0" smtClean="0"/>
              <a:t>سيلان أنف </a:t>
            </a:r>
            <a:r>
              <a:rPr lang="ar-SA" sz="2400" dirty="0"/>
              <a:t>خ</a:t>
            </a:r>
            <a:r>
              <a:rPr lang="ar-SA" sz="2400" dirty="0" smtClean="0"/>
              <a:t>نه مغلقه </a:t>
            </a:r>
            <a:r>
              <a:rPr lang="ar-SY" sz="2400" b="1" dirty="0" smtClean="0"/>
              <a:t> </a:t>
            </a:r>
            <a:endParaRPr lang="ar-SY" sz="2400" b="1" dirty="0" smtClean="0"/>
          </a:p>
          <a:p>
            <a:pPr>
              <a:buNone/>
            </a:pPr>
            <a:r>
              <a:rPr lang="ar-SY" sz="2400" b="1" dirty="0" smtClean="0"/>
              <a:t>5- الرعاف </a:t>
            </a:r>
            <a:r>
              <a:rPr lang="ar-SY" sz="2400" b="1" dirty="0" err="1" smtClean="0"/>
              <a:t>و</a:t>
            </a:r>
            <a:r>
              <a:rPr lang="ar-SY" sz="2400" b="1" dirty="0" smtClean="0"/>
              <a:t> يظهر خاصة بالشكل التقرحي</a:t>
            </a:r>
          </a:p>
          <a:p>
            <a:pPr>
              <a:buNone/>
            </a:pPr>
            <a:r>
              <a:rPr lang="ar-SY" sz="2400" dirty="0" smtClean="0"/>
              <a:t> </a:t>
            </a:r>
            <a:r>
              <a:rPr lang="ar-SY" sz="2400" b="1" dirty="0" smtClean="0"/>
              <a:t>الأعراض العامة :</a:t>
            </a:r>
          </a:p>
          <a:p>
            <a:pPr>
              <a:buNone/>
            </a:pPr>
            <a:r>
              <a:rPr lang="ar-SY" sz="2400" b="1" dirty="0" smtClean="0"/>
              <a:t> -</a:t>
            </a:r>
            <a:r>
              <a:rPr lang="ar-SY" sz="2400" dirty="0" smtClean="0"/>
              <a:t>نقص شهية    -   حمى خفيفة    -   نقص وزن</a:t>
            </a:r>
          </a:p>
          <a:p>
            <a:pPr>
              <a:buNone/>
            </a:pPr>
            <a:r>
              <a:rPr lang="ar-SY" sz="2400" dirty="0" smtClean="0"/>
              <a:t>-</a:t>
            </a:r>
            <a:r>
              <a:rPr lang="ar-SY" sz="2400" dirty="0" err="1" smtClean="0"/>
              <a:t>الضزز</a:t>
            </a:r>
            <a:r>
              <a:rPr lang="ar-SY" sz="2400" dirty="0" smtClean="0"/>
              <a:t> : عدم القدرة على فتح الفم بسبب </a:t>
            </a:r>
            <a:r>
              <a:rPr lang="ar-SY" sz="2400" dirty="0" err="1" smtClean="0"/>
              <a:t>الارتشاح</a:t>
            </a:r>
            <a:r>
              <a:rPr lang="ar-SY" sz="2400" dirty="0" smtClean="0"/>
              <a:t> الورمي بالعضلات الجناحية </a:t>
            </a:r>
          </a:p>
          <a:p>
            <a:pPr>
              <a:buNone/>
            </a:pPr>
            <a:r>
              <a:rPr lang="ar-SY" sz="2400" dirty="0" smtClean="0"/>
              <a:t>-</a:t>
            </a:r>
            <a:r>
              <a:rPr lang="ar-SY" sz="2400" dirty="0" err="1" smtClean="0"/>
              <a:t>قلس</a:t>
            </a:r>
            <a:r>
              <a:rPr lang="ar-SY" sz="2400" dirty="0" smtClean="0"/>
              <a:t> السوائل </a:t>
            </a:r>
            <a:r>
              <a:rPr lang="ar-SY" sz="2400" dirty="0" err="1" smtClean="0"/>
              <a:t>الى</a:t>
            </a:r>
            <a:r>
              <a:rPr lang="ar-SY" sz="2400" dirty="0" smtClean="0"/>
              <a:t> </a:t>
            </a:r>
            <a:r>
              <a:rPr lang="ar-SY" sz="2400" dirty="0" err="1" smtClean="0"/>
              <a:t>الانف</a:t>
            </a:r>
            <a:r>
              <a:rPr lang="ar-SY" sz="2400" dirty="0" smtClean="0"/>
              <a:t> : نتيجة </a:t>
            </a:r>
            <a:r>
              <a:rPr lang="ar-SY" sz="2400" dirty="0" err="1" smtClean="0"/>
              <a:t>اصابة</a:t>
            </a:r>
            <a:r>
              <a:rPr lang="ar-SY" sz="2400" dirty="0" smtClean="0"/>
              <a:t> العصب العاشر </a:t>
            </a:r>
            <a:r>
              <a:rPr lang="ar-SY" sz="2400" dirty="0" err="1" smtClean="0"/>
              <a:t>المسؤول</a:t>
            </a:r>
            <a:r>
              <a:rPr lang="ar-SY" sz="2400" dirty="0" smtClean="0"/>
              <a:t> عن تحريك شراع الحنك</a:t>
            </a:r>
          </a:p>
          <a:p>
            <a:pPr>
              <a:buNone/>
            </a:pPr>
            <a:r>
              <a:rPr lang="ar-SY" sz="2400" dirty="0" smtClean="0"/>
              <a:t>-ألم انعكاسي بسبب الضغط غلى الأعصاب </a:t>
            </a:r>
          </a:p>
        </p:txBody>
      </p:sp>
      <p:cxnSp>
        <p:nvCxnSpPr>
          <p:cNvPr id="6" name="رابط مستقيم 5"/>
          <p:cNvCxnSpPr/>
          <p:nvPr/>
        </p:nvCxnSpPr>
        <p:spPr>
          <a:xfrm>
            <a:off x="0" y="21429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0" y="92867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14422"/>
          </a:xfrm>
        </p:spPr>
        <p:txBody>
          <a:bodyPr/>
          <a:lstStyle/>
          <a:p>
            <a:r>
              <a:rPr lang="en-US" sz="3200" dirty="0" smtClean="0"/>
              <a:t>NPC</a:t>
            </a:r>
            <a:endParaRPr lang="ar-SY" sz="3200" dirty="0"/>
          </a:p>
        </p:txBody>
      </p:sp>
      <p:sp>
        <p:nvSpPr>
          <p:cNvPr id="3" name="عنصر نائب للمحتوى 2"/>
          <p:cNvSpPr>
            <a:spLocks noGrp="1"/>
          </p:cNvSpPr>
          <p:nvPr>
            <p:ph idx="1"/>
          </p:nvPr>
        </p:nvSpPr>
        <p:spPr>
          <a:xfrm>
            <a:off x="457200" y="1142984"/>
            <a:ext cx="8229600" cy="4983179"/>
          </a:xfrm>
        </p:spPr>
        <p:txBody>
          <a:bodyPr>
            <a:normAutofit lnSpcReduction="10000"/>
          </a:bodyPr>
          <a:lstStyle/>
          <a:p>
            <a:r>
              <a:rPr lang="ar-SY" sz="2400" b="1" u="sng" dirty="0" smtClean="0"/>
              <a:t>التشخيص : </a:t>
            </a:r>
            <a:r>
              <a:rPr lang="ar-SY" sz="2400" dirty="0" smtClean="0"/>
              <a:t>يعتمد على : </a:t>
            </a:r>
          </a:p>
          <a:p>
            <a:pPr>
              <a:buNone/>
            </a:pPr>
            <a:r>
              <a:rPr lang="ar-SY" sz="2400" dirty="0" smtClean="0"/>
              <a:t>القصة </a:t>
            </a:r>
            <a:r>
              <a:rPr lang="ar-SY" sz="2400" dirty="0" err="1" smtClean="0"/>
              <a:t>السريرية</a:t>
            </a:r>
            <a:r>
              <a:rPr lang="ar-SY" sz="2400" dirty="0" smtClean="0"/>
              <a:t> – تنظير البلعوم الأنفي بالمرآة وبالمنظار الليفي المرن وبالمس الإصبعي الذي يجب أن يجرى في كل حالة اشتباه  بورم بالبلعوم الأنفي عدا الورم الليفي النازف عند </a:t>
            </a:r>
            <a:r>
              <a:rPr lang="ar-SY" sz="2400" dirty="0" err="1" smtClean="0"/>
              <a:t>اليفعان</a:t>
            </a:r>
            <a:endParaRPr lang="ar-SY" sz="2400" dirty="0" smtClean="0"/>
          </a:p>
          <a:p>
            <a:pPr>
              <a:buNone/>
            </a:pPr>
            <a:r>
              <a:rPr lang="ar-SY" sz="2400" dirty="0" smtClean="0"/>
              <a:t>قد يشاهد الورم ككتلة بارزة </a:t>
            </a:r>
            <a:r>
              <a:rPr lang="ar-SY" sz="2400" dirty="0" err="1" smtClean="0"/>
              <a:t>و</a:t>
            </a:r>
            <a:r>
              <a:rPr lang="ar-SY" sz="2400" dirty="0" smtClean="0"/>
              <a:t> قد لا يكون واضحا بشكل صريح حيث يكون </a:t>
            </a:r>
            <a:r>
              <a:rPr lang="ar-SY" sz="2400" dirty="0" err="1" smtClean="0"/>
              <a:t>مرتشحا</a:t>
            </a:r>
            <a:r>
              <a:rPr lang="ar-SY" sz="2400" dirty="0" smtClean="0"/>
              <a:t> لذا يتم اللجوء إلى الاستقصاءات الأخرى للوصول </a:t>
            </a:r>
            <a:r>
              <a:rPr lang="ar-SY" sz="2400" dirty="0" err="1" smtClean="0"/>
              <a:t>الى</a:t>
            </a:r>
            <a:r>
              <a:rPr lang="ar-SY" sz="2400" dirty="0" smtClean="0"/>
              <a:t> التشخيص</a:t>
            </a:r>
          </a:p>
          <a:p>
            <a:pPr>
              <a:buNone/>
            </a:pPr>
            <a:r>
              <a:rPr lang="ar-SY" sz="2400" dirty="0" smtClean="0"/>
              <a:t>ا</a:t>
            </a:r>
            <a:r>
              <a:rPr lang="ar-SY" sz="2400" b="1" dirty="0" smtClean="0"/>
              <a:t>لتصوير</a:t>
            </a:r>
            <a:r>
              <a:rPr lang="ar-SY" sz="2400" dirty="0" smtClean="0"/>
              <a:t> </a:t>
            </a:r>
            <a:r>
              <a:rPr lang="ar-SY" sz="2400" b="1" dirty="0" smtClean="0"/>
              <a:t>الطبقي المحوري والمرنان </a:t>
            </a:r>
            <a:r>
              <a:rPr lang="ar-SY" sz="2400" dirty="0" smtClean="0"/>
              <a:t>يظهر وجود الورم في قاعدة القحف حتى لو كان الفحص </a:t>
            </a:r>
            <a:r>
              <a:rPr lang="ar-SY" sz="2400" dirty="0" err="1" smtClean="0"/>
              <a:t>السريري</a:t>
            </a:r>
            <a:r>
              <a:rPr lang="ar-SY" sz="2400" dirty="0" smtClean="0"/>
              <a:t> سلبيا </a:t>
            </a:r>
          </a:p>
          <a:p>
            <a:pPr>
              <a:buNone/>
            </a:pPr>
            <a:r>
              <a:rPr lang="en-US" sz="2400" b="1" dirty="0" smtClean="0"/>
              <a:t>CT Scan-</a:t>
            </a:r>
            <a:r>
              <a:rPr lang="ar-SY" sz="2400" b="1" dirty="0" smtClean="0"/>
              <a:t>:</a:t>
            </a:r>
            <a:r>
              <a:rPr lang="ar-SY" sz="2400" dirty="0" smtClean="0"/>
              <a:t>لمراقبة انتشار الورم</a:t>
            </a:r>
          </a:p>
          <a:p>
            <a:pPr>
              <a:buNone/>
            </a:pPr>
            <a:r>
              <a:rPr lang="ar-SY" sz="2400" b="1" dirty="0" smtClean="0"/>
              <a:t>-مرنان</a:t>
            </a:r>
            <a:r>
              <a:rPr lang="en-US" sz="2400" b="1" dirty="0" smtClean="0"/>
              <a:t>MRI </a:t>
            </a:r>
            <a:r>
              <a:rPr lang="ar-SY" sz="2400" b="1" dirty="0" smtClean="0"/>
              <a:t> : </a:t>
            </a:r>
            <a:r>
              <a:rPr lang="ar-SY" sz="2400" dirty="0" smtClean="0"/>
              <a:t>يفيد في تشخيص </a:t>
            </a:r>
            <a:r>
              <a:rPr lang="ar-SY" sz="2400" dirty="0" err="1" smtClean="0"/>
              <a:t>النكس</a:t>
            </a:r>
            <a:r>
              <a:rPr lang="ar-SY" sz="2400" dirty="0" smtClean="0"/>
              <a:t> </a:t>
            </a:r>
          </a:p>
          <a:p>
            <a:pPr>
              <a:buNone/>
            </a:pPr>
            <a:r>
              <a:rPr lang="ar-SY" sz="2400" dirty="0" smtClean="0"/>
              <a:t>-</a:t>
            </a:r>
            <a:r>
              <a:rPr lang="ar-SY" sz="2400" b="1" dirty="0" smtClean="0"/>
              <a:t>صورة صدر </a:t>
            </a:r>
            <a:r>
              <a:rPr lang="ar-SY" sz="2400" b="1" dirty="0" err="1" smtClean="0"/>
              <a:t>شعاعية</a:t>
            </a:r>
            <a:r>
              <a:rPr lang="ar-SY" sz="2400" b="1" dirty="0" smtClean="0"/>
              <a:t> </a:t>
            </a:r>
            <a:r>
              <a:rPr lang="en-US" sz="2400" b="1" dirty="0" smtClean="0"/>
              <a:t>Chest CT</a:t>
            </a:r>
            <a:r>
              <a:rPr lang="ar-SY" sz="2400" b="1" dirty="0" smtClean="0"/>
              <a:t> : </a:t>
            </a:r>
            <a:r>
              <a:rPr lang="ar-SY" sz="2400" dirty="0" smtClean="0"/>
              <a:t>لتحري </a:t>
            </a:r>
            <a:r>
              <a:rPr lang="ar-SY" sz="2400" dirty="0" err="1" smtClean="0"/>
              <a:t>النقائل</a:t>
            </a:r>
            <a:endParaRPr lang="ar-SY" sz="2400" dirty="0" smtClean="0"/>
          </a:p>
          <a:p>
            <a:pPr>
              <a:buNone/>
            </a:pPr>
            <a:r>
              <a:rPr lang="ar-SY" sz="2400" b="1" dirty="0" smtClean="0"/>
              <a:t>صورة عظمية </a:t>
            </a:r>
            <a:r>
              <a:rPr lang="ar-SY" sz="2400" b="1" dirty="0" err="1" smtClean="0"/>
              <a:t>شعاعية</a:t>
            </a:r>
            <a:r>
              <a:rPr lang="ar-SY" sz="2400" b="1" dirty="0" smtClean="0"/>
              <a:t> </a:t>
            </a:r>
            <a:r>
              <a:rPr lang="en-US" sz="2400" b="1" dirty="0" smtClean="0"/>
              <a:t>bone scans </a:t>
            </a:r>
            <a:endParaRPr lang="ar-SY" sz="2400" b="1" dirty="0"/>
          </a:p>
        </p:txBody>
      </p:sp>
      <p:cxnSp>
        <p:nvCxnSpPr>
          <p:cNvPr id="5" name="رابط مستقيم 4"/>
          <p:cNvCxnSpPr/>
          <p:nvPr/>
        </p:nvCxnSpPr>
        <p:spPr>
          <a:xfrm>
            <a:off x="0" y="357166"/>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V="1">
            <a:off x="0" y="928670"/>
            <a:ext cx="914400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3297</Words>
  <Application>Microsoft Office PowerPoint</Application>
  <PresentationFormat>عرض على الشاشة (3:4)‏</PresentationFormat>
  <Paragraphs>321</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سمة Office</vt:lpstr>
      <vt:lpstr>أورام البلعوم الأنفي</vt:lpstr>
      <vt:lpstr>أورام البلعوم الأنفي </vt:lpstr>
      <vt:lpstr>الورم الليفي النازف عند اليافعين</vt:lpstr>
      <vt:lpstr>الورم الليفي النازف عند اليافعين</vt:lpstr>
      <vt:lpstr>سرطان البلعوم الأنفيnasopharyngeal carcinoma NPC))</vt:lpstr>
      <vt:lpstr>NPC</vt:lpstr>
      <vt:lpstr>NBC</vt:lpstr>
      <vt:lpstr>NPC</vt:lpstr>
      <vt:lpstr>NPC</vt:lpstr>
      <vt:lpstr>NBC</vt:lpstr>
      <vt:lpstr>NBC</vt:lpstr>
      <vt:lpstr>الأجسام الأجنبية في الطرق التنفسية </vt:lpstr>
      <vt:lpstr>الأجسام الأجنبية في الطرق التنفسية</vt:lpstr>
      <vt:lpstr>الأجسام الأجنبية في الحنجرة</vt:lpstr>
      <vt:lpstr>الأجسام الأجنبية في الحنجرة </vt:lpstr>
      <vt:lpstr>الأجسام الأجنبية في الحنجرة </vt:lpstr>
      <vt:lpstr>الأجسام الأجنبية في الرغامى </vt:lpstr>
      <vt:lpstr>الأجسام الأجنبية في القصبات</vt:lpstr>
      <vt:lpstr>الأجسام الأجنبية في القصبات</vt:lpstr>
      <vt:lpstr>الأجسام الأجنبية في القصبات</vt:lpstr>
      <vt:lpstr>الأجسام الأجنبية في المريء</vt:lpstr>
      <vt:lpstr>الأجسام الأجنبية في المريء </vt:lpstr>
      <vt:lpstr>الأجسام الغريبة في المريء</vt:lpstr>
      <vt:lpstr>الأجسام الغريبة في المريء </vt:lpstr>
      <vt:lpstr>الأجسام الغريبة في المريء </vt:lpstr>
      <vt:lpstr>الأجسام الغريبة في المريء </vt:lpstr>
      <vt:lpstr>الشخير و متلازمة انقطاع التنفس أثناء النوم </vt:lpstr>
      <vt:lpstr>انقطاع التنفس</vt:lpstr>
      <vt:lpstr>OSAS</vt:lpstr>
      <vt:lpstr>OSAS</vt:lpstr>
      <vt:lpstr>الشخير</vt:lpstr>
      <vt:lpstr>علاج متلازمة انقطاع النفس و الشخير </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أورام البلعوم الأنفي</dc:title>
  <dc:creator>ALI SAHIUNY</dc:creator>
  <cp:lastModifiedBy>Doctor</cp:lastModifiedBy>
  <cp:revision>95</cp:revision>
  <dcterms:created xsi:type="dcterms:W3CDTF">2017-04-30T17:12:52Z</dcterms:created>
  <dcterms:modified xsi:type="dcterms:W3CDTF">2017-11-11T17:38:04Z</dcterms:modified>
</cp:coreProperties>
</file>