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7" r:id="rId2"/>
    <p:sldId id="266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63" r:id="rId11"/>
    <p:sldId id="264" r:id="rId12"/>
    <p:sldId id="265" r:id="rId13"/>
    <p:sldId id="267" r:id="rId14"/>
    <p:sldId id="270" r:id="rId15"/>
    <p:sldId id="271" r:id="rId16"/>
    <p:sldId id="281" r:id="rId17"/>
    <p:sldId id="282" r:id="rId18"/>
    <p:sldId id="283" r:id="rId19"/>
    <p:sldId id="284" r:id="rId20"/>
    <p:sldId id="272" r:id="rId21"/>
    <p:sldId id="273" r:id="rId22"/>
    <p:sldId id="274" r:id="rId23"/>
    <p:sldId id="275" r:id="rId24"/>
    <p:sldId id="276" r:id="rId25"/>
    <p:sldId id="285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7993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6A179FA-C292-43DE-BF81-5FC8CC02E0BB}" type="datetimeFigureOut">
              <a:rPr lang="ar-SY" smtClean="0"/>
              <a:pPr/>
              <a:t>24/03/1439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963877-1E03-4237-BDDC-09116D8D36C1}" type="slidenum">
              <a:rPr lang="ar-SY" smtClean="0"/>
              <a:pPr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79213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63877-1E03-4237-BDDC-09116D8D36C1}" type="slidenum">
              <a:rPr lang="ar-SY" smtClean="0"/>
              <a:pPr/>
              <a:t>22</a:t>
            </a:fld>
            <a:endParaRPr lang="ar-S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E52-DBF7-4C7D-A46A-395A5EDE71B1}" type="datetimeFigureOut">
              <a:rPr lang="ar-SY" smtClean="0"/>
              <a:pPr/>
              <a:t>24/03/1439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335A-620F-4BAF-9F0F-E9A89134109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E52-DBF7-4C7D-A46A-395A5EDE71B1}" type="datetimeFigureOut">
              <a:rPr lang="ar-SY" smtClean="0"/>
              <a:pPr/>
              <a:t>24/03/1439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335A-620F-4BAF-9F0F-E9A89134109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E52-DBF7-4C7D-A46A-395A5EDE71B1}" type="datetimeFigureOut">
              <a:rPr lang="ar-SY" smtClean="0"/>
              <a:pPr/>
              <a:t>24/03/1439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335A-620F-4BAF-9F0F-E9A89134109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E52-DBF7-4C7D-A46A-395A5EDE71B1}" type="datetimeFigureOut">
              <a:rPr lang="ar-SY" smtClean="0"/>
              <a:pPr/>
              <a:t>24/03/1439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335A-620F-4BAF-9F0F-E9A89134109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E52-DBF7-4C7D-A46A-395A5EDE71B1}" type="datetimeFigureOut">
              <a:rPr lang="ar-SY" smtClean="0"/>
              <a:pPr/>
              <a:t>24/03/1439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335A-620F-4BAF-9F0F-E9A89134109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E52-DBF7-4C7D-A46A-395A5EDE71B1}" type="datetimeFigureOut">
              <a:rPr lang="ar-SY" smtClean="0"/>
              <a:pPr/>
              <a:t>24/03/1439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335A-620F-4BAF-9F0F-E9A89134109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E52-DBF7-4C7D-A46A-395A5EDE71B1}" type="datetimeFigureOut">
              <a:rPr lang="ar-SY" smtClean="0"/>
              <a:pPr/>
              <a:t>24/03/1439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335A-620F-4BAF-9F0F-E9A89134109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E52-DBF7-4C7D-A46A-395A5EDE71B1}" type="datetimeFigureOut">
              <a:rPr lang="ar-SY" smtClean="0"/>
              <a:pPr/>
              <a:t>24/03/1439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335A-620F-4BAF-9F0F-E9A89134109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E52-DBF7-4C7D-A46A-395A5EDE71B1}" type="datetimeFigureOut">
              <a:rPr lang="ar-SY" smtClean="0"/>
              <a:pPr/>
              <a:t>24/03/1439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335A-620F-4BAF-9F0F-E9A89134109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E52-DBF7-4C7D-A46A-395A5EDE71B1}" type="datetimeFigureOut">
              <a:rPr lang="ar-SY" smtClean="0"/>
              <a:pPr/>
              <a:t>24/03/1439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335A-620F-4BAF-9F0F-E9A89134109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74E52-DBF7-4C7D-A46A-395A5EDE71B1}" type="datetimeFigureOut">
              <a:rPr lang="ar-SY" smtClean="0"/>
              <a:pPr/>
              <a:t>24/03/1439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335A-620F-4BAF-9F0F-E9A89134109B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74E52-DBF7-4C7D-A46A-395A5EDE71B1}" type="datetimeFigureOut">
              <a:rPr lang="ar-SY" smtClean="0"/>
              <a:pPr/>
              <a:t>24/03/1439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335A-620F-4BAF-9F0F-E9A89134109B}" type="slidenum">
              <a:rPr lang="ar-SY" smtClean="0"/>
              <a:pPr/>
              <a:t>‹#›</a:t>
            </a:fld>
            <a:endParaRPr lang="ar-S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ar-SY" sz="3200" dirty="0" smtClean="0">
                <a:cs typeface="+mn-cs"/>
              </a:rPr>
              <a:t>المريء</a:t>
            </a:r>
            <a:endParaRPr lang="ar-SY" sz="3200" dirty="0">
              <a:cs typeface="+mn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92500" lnSpcReduction="20000"/>
          </a:bodyPr>
          <a:lstStyle/>
          <a:p>
            <a:r>
              <a:rPr lang="ar-SY" sz="2000" b="1" dirty="0" smtClean="0"/>
              <a:t>حدوده :</a:t>
            </a:r>
            <a:r>
              <a:rPr lang="ar-SY" sz="2000" dirty="0" smtClean="0"/>
              <a:t> </a:t>
            </a:r>
            <a:r>
              <a:rPr lang="ar-SY" sz="1800" dirty="0" smtClean="0"/>
              <a:t>من الغضروف الحلقي و حتى فؤاد المعد</a:t>
            </a:r>
            <a:r>
              <a:rPr lang="ar-SA" sz="1800" dirty="0" smtClean="0"/>
              <a:t>ة</a:t>
            </a:r>
            <a:r>
              <a:rPr lang="ar-SY" sz="1800" dirty="0" smtClean="0"/>
              <a:t> </a:t>
            </a:r>
          </a:p>
          <a:p>
            <a:r>
              <a:rPr lang="ar-SY" sz="2000" b="1" dirty="0" smtClean="0"/>
              <a:t>تقسيماته : </a:t>
            </a:r>
            <a:r>
              <a:rPr lang="ar-SY" sz="1800" dirty="0" smtClean="0"/>
              <a:t>تشمل المعصرة العلوية </a:t>
            </a:r>
            <a:r>
              <a:rPr lang="ar-SY" sz="1800" dirty="0" err="1" smtClean="0"/>
              <a:t>و</a:t>
            </a:r>
            <a:r>
              <a:rPr lang="ar-SY" sz="1800" dirty="0" smtClean="0"/>
              <a:t> الجسم ( </a:t>
            </a:r>
            <a:r>
              <a:rPr lang="ar-SY" sz="1800" dirty="0" err="1" smtClean="0"/>
              <a:t>رقبي</a:t>
            </a:r>
            <a:r>
              <a:rPr lang="ar-SY" sz="1800" dirty="0" smtClean="0"/>
              <a:t> – صدري – داخل البطن ) </a:t>
            </a:r>
            <a:r>
              <a:rPr lang="ar-SY" sz="1800" dirty="0" err="1" smtClean="0"/>
              <a:t>و</a:t>
            </a:r>
            <a:r>
              <a:rPr lang="ar-SY" sz="1800" dirty="0" smtClean="0"/>
              <a:t> المعصرة السفلية </a:t>
            </a:r>
          </a:p>
          <a:p>
            <a:r>
              <a:rPr lang="ar-SY" sz="2000" b="1" dirty="0" smtClean="0"/>
              <a:t>أبعاده </a:t>
            </a:r>
            <a:r>
              <a:rPr lang="ar-SY" sz="1800" b="1" dirty="0" smtClean="0"/>
              <a:t>:</a:t>
            </a:r>
            <a:r>
              <a:rPr lang="ar-SY" sz="1800" dirty="0" smtClean="0"/>
              <a:t> طوله 40 سم عبد البالغ </a:t>
            </a:r>
          </a:p>
          <a:p>
            <a:r>
              <a:rPr lang="ar-SY" sz="2000" b="1" dirty="0" smtClean="0"/>
              <a:t>أمراض المريء : </a:t>
            </a:r>
            <a:endParaRPr lang="ar-SY" sz="1800" dirty="0" smtClean="0"/>
          </a:p>
          <a:p>
            <a:r>
              <a:rPr lang="ar-SY" sz="1800" b="1" dirty="0" err="1" smtClean="0"/>
              <a:t>القلس</a:t>
            </a:r>
            <a:r>
              <a:rPr lang="ar-SY" sz="1800" b="1" dirty="0" smtClean="0"/>
              <a:t> المعدي </a:t>
            </a:r>
            <a:r>
              <a:rPr lang="ar-SY" sz="1800" b="1" dirty="0" err="1" smtClean="0"/>
              <a:t>المريئي</a:t>
            </a:r>
            <a:r>
              <a:rPr lang="ar-SY" sz="1800" b="1" dirty="0" smtClean="0"/>
              <a:t> (</a:t>
            </a:r>
            <a:r>
              <a:rPr lang="en-US" sz="1800" b="1" dirty="0" smtClean="0"/>
              <a:t>GERD</a:t>
            </a:r>
            <a:r>
              <a:rPr lang="ar-SY" sz="1800" b="1" dirty="0" smtClean="0"/>
              <a:t>)</a:t>
            </a:r>
          </a:p>
          <a:p>
            <a:r>
              <a:rPr lang="ar-SY" sz="1800" dirty="0" smtClean="0"/>
              <a:t>إن القلس الخفيف و المتقطع لمحتويات المعدة إلى المريء شائع و غالبا ما يسبب أعراض خفيفة وقد لا يسبب أي أعراض اطلاقا </a:t>
            </a:r>
          </a:p>
          <a:p>
            <a:r>
              <a:rPr lang="ar-SY" sz="1800" dirty="0" smtClean="0"/>
              <a:t>وعندم</a:t>
            </a:r>
            <a:r>
              <a:rPr lang="ar-SA" sz="1800" dirty="0" smtClean="0"/>
              <a:t>ا</a:t>
            </a:r>
            <a:r>
              <a:rPr lang="ar-SY" sz="1800" dirty="0" smtClean="0"/>
              <a:t> يكون القلس شديدا(غا لبا ما يترافق مع فتق حجابي انزلاقي ينتج عن معصره </a:t>
            </a:r>
            <a:r>
              <a:rPr lang="ar-SY" sz="1800" dirty="0" err="1" smtClean="0"/>
              <a:t>مريئيه</a:t>
            </a:r>
            <a:r>
              <a:rPr lang="ar-SY" sz="1800" dirty="0" smtClean="0"/>
              <a:t> قاصره )</a:t>
            </a:r>
          </a:p>
          <a:p>
            <a:r>
              <a:rPr lang="ar-SY" sz="1800" dirty="0" smtClean="0"/>
              <a:t>تتأذى مخاطية المري من الحمض المعدي ويتلو ذلك التهاب وتقرح</a:t>
            </a:r>
          </a:p>
          <a:p>
            <a:r>
              <a:rPr lang="ar-SY" sz="2800" dirty="0" smtClean="0"/>
              <a:t>الاعراض</a:t>
            </a:r>
            <a:endParaRPr lang="ar-SY" sz="2800" dirty="0"/>
          </a:p>
          <a:p>
            <a:r>
              <a:rPr lang="ar-SY" sz="1800" dirty="0" smtClean="0"/>
              <a:t>قد تكون نموذجيه(الم خلف القص- حرقه حلف القص- غثيان – تجشؤ)</a:t>
            </a:r>
          </a:p>
          <a:p>
            <a:r>
              <a:rPr lang="ar-SY" sz="1800" dirty="0" smtClean="0"/>
              <a:t>او غير نموذجيه(اعراض حنجريه من بحه صوت ,تغيرات في الصوت, الم حلق, الشعور بوجود لقمه ,سعال)</a:t>
            </a:r>
          </a:p>
          <a:p>
            <a:r>
              <a:rPr lang="ar-SY" sz="2400" dirty="0" smtClean="0"/>
              <a:t>التشخيص:</a:t>
            </a:r>
          </a:p>
          <a:p>
            <a:pPr>
              <a:buNone/>
            </a:pPr>
            <a:r>
              <a:rPr lang="ar-SY" sz="1800" dirty="0" smtClean="0"/>
              <a:t>يوضع غالبا بالقصة السريرية أو فحص الحنجرة أو كاستجابة للعلاج التجريبي( حاصرات مستقبلات هيستامين </a:t>
            </a:r>
            <a:r>
              <a:rPr lang="en-US" sz="1800" dirty="0" smtClean="0"/>
              <a:t>H2</a:t>
            </a:r>
            <a:r>
              <a:rPr lang="ar-SY" sz="1800" dirty="0" smtClean="0"/>
              <a:t>أو باستخدام مثبطات مضخة البروتون قبل القيام بأي استقصاء </a:t>
            </a:r>
          </a:p>
          <a:p>
            <a:r>
              <a:rPr lang="ar-SY" sz="1800" dirty="0" smtClean="0"/>
              <a:t>في الحالات </a:t>
            </a:r>
            <a:r>
              <a:rPr lang="ar-SY" sz="1800" dirty="0" err="1" smtClean="0"/>
              <a:t>المعندة</a:t>
            </a:r>
            <a:r>
              <a:rPr lang="ar-SY" sz="1800" dirty="0" smtClean="0"/>
              <a:t> أو ذات التشخيص غير المؤكد قد يحتاج الأمر الى اجراء لقمة </a:t>
            </a:r>
            <a:r>
              <a:rPr lang="ar-SY" sz="1800" dirty="0" err="1" smtClean="0"/>
              <a:t>باريتية</a:t>
            </a:r>
            <a:r>
              <a:rPr lang="ar-SY" sz="1800" dirty="0" smtClean="0"/>
              <a:t> أو تنظير للسبيل الهضمي العلوي أو مراقبة </a:t>
            </a:r>
            <a:r>
              <a:rPr lang="en-US" sz="1800" dirty="0" smtClean="0"/>
              <a:t>PH </a:t>
            </a:r>
            <a:r>
              <a:rPr lang="ar-SY" sz="1800" dirty="0" smtClean="0"/>
              <a:t> المري لمدة 24 ساعة من أجل تأكيد التشخيص </a:t>
            </a:r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endParaRPr lang="ar-SY" sz="1800" dirty="0" smtClean="0"/>
          </a:p>
          <a:p>
            <a:endParaRPr lang="ar-SY" sz="1800" dirty="0"/>
          </a:p>
          <a:p>
            <a:pPr>
              <a:buNone/>
            </a:pPr>
            <a:endParaRPr lang="ar-SY" sz="2000" dirty="0" smtClean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0" y="50004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0" y="107154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 smtClean="0"/>
              <a:t>الرتوج</a:t>
            </a:r>
            <a:r>
              <a:rPr lang="ar-SY" dirty="0" smtClean="0"/>
              <a:t> </a:t>
            </a:r>
            <a:r>
              <a:rPr lang="ar-SY" dirty="0" err="1" smtClean="0"/>
              <a:t>البلعومية</a:t>
            </a:r>
            <a:r>
              <a:rPr lang="ar-SY" dirty="0" smtClean="0"/>
              <a:t> </a:t>
            </a:r>
            <a:endParaRPr lang="ar-SY" dirty="0"/>
          </a:p>
        </p:txBody>
      </p:sp>
      <p:pic>
        <p:nvPicPr>
          <p:cNvPr id="4" name="عنصر نائب للمحتوى 3" descr="Pharyngeal-Pouch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736"/>
            <a:ext cx="5172075" cy="3500462"/>
          </a:xfrm>
        </p:spPr>
      </p:pic>
      <p:pic>
        <p:nvPicPr>
          <p:cNvPr id="5" name="صورة 4" descr="pharyngeal pou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500174"/>
            <a:ext cx="3255063" cy="35433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 smtClean="0"/>
              <a:t>كارسينوما</a:t>
            </a:r>
            <a:r>
              <a:rPr lang="ar-SY" dirty="0" smtClean="0"/>
              <a:t> المريء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Y" sz="1800" dirty="0" smtClean="0"/>
              <a:t>تشكل4 %من الوفيات </a:t>
            </a:r>
            <a:r>
              <a:rPr lang="ar-SY" sz="1800" dirty="0" err="1" smtClean="0"/>
              <a:t>الناجمه</a:t>
            </a:r>
            <a:r>
              <a:rPr lang="ar-SY" sz="1800" dirty="0" smtClean="0"/>
              <a:t> عن السرطان وتكون مسيطره عند الرجال 5:1يزداد معدل حدوثه </a:t>
            </a:r>
            <a:r>
              <a:rPr lang="ar-SY" sz="1800" dirty="0" err="1" smtClean="0"/>
              <a:t>بالادمان</a:t>
            </a:r>
            <a:r>
              <a:rPr lang="ar-SY" sz="1800" dirty="0" smtClean="0"/>
              <a:t> على الكحول و التدخين حروق سابقه ند </a:t>
            </a:r>
            <a:r>
              <a:rPr lang="ar-SY" sz="1800" dirty="0" err="1" smtClean="0"/>
              <a:t>با</a:t>
            </a:r>
            <a:r>
              <a:rPr lang="ar-SY" sz="1800" dirty="0" smtClean="0"/>
              <a:t> ت تضيق  </a:t>
            </a:r>
          </a:p>
          <a:p>
            <a:pPr>
              <a:buNone/>
            </a:pPr>
            <a:r>
              <a:rPr lang="ar-SY" sz="1800" dirty="0" smtClean="0"/>
              <a:t>تتطور  كل من الكارسينوما </a:t>
            </a:r>
            <a:r>
              <a:rPr lang="ar-SY" sz="1800" dirty="0" err="1" smtClean="0"/>
              <a:t>شا</a:t>
            </a:r>
            <a:r>
              <a:rPr lang="ar-SA" sz="1800" dirty="0" smtClean="0"/>
              <a:t>ئ</a:t>
            </a:r>
            <a:r>
              <a:rPr lang="ar-SY" sz="1800" dirty="0" smtClean="0"/>
              <a:t>كه الخلايا و </a:t>
            </a:r>
            <a:r>
              <a:rPr lang="ar-SY" sz="1800" dirty="0" err="1" smtClean="0"/>
              <a:t>والكارسينوما</a:t>
            </a:r>
            <a:r>
              <a:rPr lang="ar-SY" sz="1800" dirty="0" smtClean="0"/>
              <a:t> الغديه في المري</a:t>
            </a:r>
          </a:p>
          <a:p>
            <a:pPr>
              <a:buNone/>
            </a:pPr>
            <a:r>
              <a:rPr lang="ar-SY" sz="1800" dirty="0" err="1" smtClean="0"/>
              <a:t>السرطانا</a:t>
            </a:r>
            <a:r>
              <a:rPr lang="ar-SY" sz="1800" dirty="0" smtClean="0"/>
              <a:t> ت التي تنشأ  في الثلث العلوي هي عادة سرطانات شائكه الخلايا </a:t>
            </a:r>
          </a:p>
          <a:p>
            <a:pPr>
              <a:buNone/>
            </a:pPr>
            <a:r>
              <a:rPr lang="ar-SY" sz="1800" dirty="0" smtClean="0"/>
              <a:t>بينما السرطانات التي تنشا في الثلثين البعيد ين هي سر طانا ت غديه</a:t>
            </a:r>
          </a:p>
          <a:p>
            <a:pPr>
              <a:buNone/>
            </a:pPr>
            <a:r>
              <a:rPr lang="ar-SY" sz="1800" dirty="0" smtClean="0"/>
              <a:t>تصيب </a:t>
            </a:r>
            <a:r>
              <a:rPr lang="ar-SY" sz="1800" dirty="0" err="1" smtClean="0"/>
              <a:t>ا</a:t>
            </a:r>
            <a:r>
              <a:rPr lang="ar-SY" sz="1800" dirty="0" smtClean="0"/>
              <a:t> كثر من 80% من </a:t>
            </a:r>
            <a:r>
              <a:rPr lang="ar-SY" sz="1800" dirty="0" err="1" smtClean="0"/>
              <a:t>اورام</a:t>
            </a:r>
            <a:r>
              <a:rPr lang="ar-SY" sz="1800" dirty="0" smtClean="0"/>
              <a:t> </a:t>
            </a:r>
            <a:r>
              <a:rPr lang="ar-SY" sz="1800" dirty="0" err="1" smtClean="0"/>
              <a:t>المري</a:t>
            </a:r>
            <a:r>
              <a:rPr lang="ar-SY" sz="1800" dirty="0" smtClean="0"/>
              <a:t> الذكور فوق 60 سنه من العمر على حساب الثلثين المتوسط والسفلي</a:t>
            </a:r>
          </a:p>
          <a:p>
            <a:pPr>
              <a:buNone/>
            </a:pPr>
            <a:r>
              <a:rPr lang="ar-SY" sz="1800" dirty="0" smtClean="0"/>
              <a:t>بشكل عام تنشأ حوالي 50% من </a:t>
            </a:r>
            <a:r>
              <a:rPr lang="ar-SY" sz="1800" dirty="0" err="1" smtClean="0"/>
              <a:t>اورام</a:t>
            </a:r>
            <a:r>
              <a:rPr lang="ar-SY" sz="1800" dirty="0" smtClean="0"/>
              <a:t> </a:t>
            </a:r>
            <a:r>
              <a:rPr lang="ar-SY" sz="1800" dirty="0" err="1" smtClean="0"/>
              <a:t>المري</a:t>
            </a:r>
            <a:r>
              <a:rPr lang="ar-SY" sz="1800" dirty="0" smtClean="0"/>
              <a:t> على حساب الثلث  المتوسط</a:t>
            </a:r>
          </a:p>
          <a:p>
            <a:pPr>
              <a:buNone/>
            </a:pPr>
            <a:r>
              <a:rPr lang="ar-SY" sz="1800" dirty="0" smtClean="0"/>
              <a:t>عند </a:t>
            </a:r>
            <a:r>
              <a:rPr lang="ar-SY" sz="1800" dirty="0" err="1" smtClean="0"/>
              <a:t>الاناث</a:t>
            </a:r>
            <a:r>
              <a:rPr lang="ar-SY" sz="1800" dirty="0" smtClean="0"/>
              <a:t> تتطور </a:t>
            </a:r>
            <a:r>
              <a:rPr lang="ar-SY" sz="1800" dirty="0" err="1" smtClean="0"/>
              <a:t>الاورام</a:t>
            </a:r>
            <a:r>
              <a:rPr lang="ar-SY" sz="1800" dirty="0" smtClean="0"/>
              <a:t> </a:t>
            </a:r>
            <a:r>
              <a:rPr lang="ar-SY" sz="1800" dirty="0" err="1" smtClean="0"/>
              <a:t>غا</a:t>
            </a:r>
            <a:r>
              <a:rPr lang="ar-SY" sz="1800" dirty="0" smtClean="0"/>
              <a:t> لبا على حساب الثلث العلوي</a:t>
            </a:r>
          </a:p>
          <a:p>
            <a:pPr>
              <a:buNone/>
            </a:pPr>
            <a:r>
              <a:rPr lang="ar-SY" sz="1800" dirty="0" smtClean="0"/>
              <a:t>النقائل </a:t>
            </a:r>
            <a:r>
              <a:rPr lang="ar-SY" sz="1800" dirty="0" err="1" smtClean="0"/>
              <a:t>الورميه</a:t>
            </a:r>
            <a:r>
              <a:rPr lang="ar-SY" sz="1800" dirty="0" smtClean="0"/>
              <a:t> </a:t>
            </a:r>
            <a:r>
              <a:rPr lang="ar-SY" sz="1800" dirty="0" err="1" smtClean="0"/>
              <a:t>الثانويه</a:t>
            </a:r>
            <a:r>
              <a:rPr lang="ar-SY" sz="1800" dirty="0" smtClean="0"/>
              <a:t> الى المري نادرة جدا  لكن قد يحدث انتشار ور مي مباشر اليه من  اورام القصبات  والدرق  والمعدة </a:t>
            </a:r>
            <a:r>
              <a:rPr lang="ar-SY" sz="1800" dirty="0" err="1" smtClean="0"/>
              <a:t>البدئيه</a:t>
            </a:r>
            <a:endParaRPr lang="ar-SY" sz="1800" dirty="0" smtClean="0"/>
          </a:p>
          <a:p>
            <a:pPr>
              <a:buNone/>
            </a:pPr>
            <a:r>
              <a:rPr lang="ar-SY" sz="2800" dirty="0" err="1" smtClean="0"/>
              <a:t>الاعراض</a:t>
            </a:r>
            <a:r>
              <a:rPr lang="ar-SY" sz="2800" dirty="0" smtClean="0"/>
              <a:t>:</a:t>
            </a:r>
          </a:p>
          <a:p>
            <a:pPr>
              <a:buNone/>
            </a:pPr>
            <a:r>
              <a:rPr lang="ar-SY" sz="1800" dirty="0" smtClean="0"/>
              <a:t>عسرة البلع المتر قيه –نقص الوزن –الشعور بعد </a:t>
            </a:r>
            <a:r>
              <a:rPr lang="ar-SY" sz="1800" dirty="0" err="1" smtClean="0"/>
              <a:t>م</a:t>
            </a:r>
            <a:r>
              <a:rPr lang="ar-SY" sz="1800" dirty="0" smtClean="0"/>
              <a:t> ارتياح في الحلق</a:t>
            </a:r>
          </a:p>
          <a:p>
            <a:pPr>
              <a:buNone/>
            </a:pPr>
            <a:endParaRPr lang="ar-SY" sz="2800" dirty="0" smtClean="0"/>
          </a:p>
          <a:p>
            <a:pPr>
              <a:buNone/>
            </a:pPr>
            <a:endParaRPr lang="ar-SY" sz="2800" dirty="0"/>
          </a:p>
          <a:p>
            <a:pPr>
              <a:buNone/>
            </a:pPr>
            <a:endParaRPr lang="ar-SY" sz="2800" dirty="0" smtClean="0"/>
          </a:p>
          <a:p>
            <a:pPr>
              <a:buNone/>
            </a:pPr>
            <a:endParaRPr lang="ar-SY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 smtClean="0"/>
              <a:t>كارسينوما</a:t>
            </a:r>
            <a:r>
              <a:rPr lang="ar-SY" dirty="0" smtClean="0"/>
              <a:t> المريء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ar-SY" sz="2400" b="1" u="sng" dirty="0" smtClean="0"/>
              <a:t>التشخيص:</a:t>
            </a:r>
          </a:p>
          <a:p>
            <a:pPr>
              <a:buNone/>
            </a:pPr>
            <a:r>
              <a:rPr lang="ar-SY" sz="2400" dirty="0" smtClean="0"/>
              <a:t>يوضع التشخيص بإجراء اللقمة </a:t>
            </a:r>
            <a:r>
              <a:rPr lang="ar-SY" sz="2400" dirty="0" err="1" smtClean="0"/>
              <a:t>الباريتية</a:t>
            </a:r>
            <a:r>
              <a:rPr lang="ar-SY" sz="2400" dirty="0" smtClean="0"/>
              <a:t> و التنظير المباشر للمريء </a:t>
            </a:r>
          </a:p>
          <a:p>
            <a:pPr>
              <a:buNone/>
            </a:pPr>
            <a:r>
              <a:rPr lang="ar-SY" sz="2400" b="1" u="sng" dirty="0" smtClean="0"/>
              <a:t>العلاج:</a:t>
            </a:r>
          </a:p>
          <a:p>
            <a:pPr>
              <a:buNone/>
            </a:pPr>
            <a:r>
              <a:rPr lang="ar-SY" sz="2400" dirty="0" smtClean="0"/>
              <a:t>الاستئصال الجراحي للورم : قد يكون الاستئصال شافيا </a:t>
            </a:r>
            <a:r>
              <a:rPr lang="ar-SY" sz="2400" dirty="0" err="1" smtClean="0"/>
              <a:t>اذا</a:t>
            </a:r>
            <a:r>
              <a:rPr lang="ar-SY" sz="2400" dirty="0" smtClean="0"/>
              <a:t> كان الورم صغيرا ولم ينتشر خارج حدود المريء ويكون إصلاح الضياع المادي الحاصل بإجراء </a:t>
            </a:r>
            <a:r>
              <a:rPr lang="ar-SY" sz="2400" dirty="0" err="1" smtClean="0"/>
              <a:t>المفاغرة</a:t>
            </a:r>
            <a:r>
              <a:rPr lang="ar-SY" sz="2400" dirty="0" smtClean="0"/>
              <a:t> ضروريا وتتوفر تقنيات متعددة للقيام بذلك مثل </a:t>
            </a:r>
            <a:r>
              <a:rPr lang="ar-SY" sz="2400" dirty="0" err="1" smtClean="0"/>
              <a:t>الطعوم</a:t>
            </a:r>
            <a:r>
              <a:rPr lang="ar-SY" sz="2400" dirty="0" smtClean="0"/>
              <a:t> </a:t>
            </a:r>
            <a:r>
              <a:rPr lang="ar-SY" sz="2400" dirty="0" err="1" smtClean="0"/>
              <a:t>الصائمية</a:t>
            </a:r>
            <a:r>
              <a:rPr lang="ar-SY" sz="2400" dirty="0" smtClean="0"/>
              <a:t> الحرة أو رفع المعدة نحو العنق وإعادة التصنيع يكون باستخدام الشرائح الجلدية العضلية </a:t>
            </a:r>
          </a:p>
          <a:p>
            <a:pPr>
              <a:buFontTx/>
              <a:buChar char="-"/>
            </a:pPr>
            <a:r>
              <a:rPr lang="ar-SY" sz="2400" dirty="0" smtClean="0"/>
              <a:t>في الأورام التي تصيب القسم العلوي من المريء يجب إجراء استئصال الحنجرة بهدف إزالة الورم بشكل كامل </a:t>
            </a:r>
          </a:p>
          <a:p>
            <a:pPr>
              <a:buFontTx/>
              <a:buChar char="-"/>
            </a:pPr>
            <a:r>
              <a:rPr lang="ar-SY" sz="2400" dirty="0" smtClean="0"/>
              <a:t>تشمل العلاجات التلطيفية ما يلي:</a:t>
            </a:r>
          </a:p>
          <a:p>
            <a:pPr>
              <a:buFontTx/>
              <a:buChar char="-"/>
            </a:pPr>
            <a:r>
              <a:rPr lang="ar-SY" sz="2400" dirty="0" smtClean="0"/>
              <a:t>العلاج </a:t>
            </a:r>
            <a:r>
              <a:rPr lang="ar-SY" sz="2400" dirty="0" err="1" smtClean="0"/>
              <a:t>الشعاعي</a:t>
            </a:r>
            <a:r>
              <a:rPr lang="ar-SY" sz="2400" dirty="0" smtClean="0"/>
              <a:t> , إنقاص حجم الورم بالليزر , وضع أنبوب </a:t>
            </a:r>
            <a:r>
              <a:rPr lang="ar-SY" sz="2400" dirty="0" err="1" smtClean="0"/>
              <a:t>سيلستين</a:t>
            </a:r>
            <a:r>
              <a:rPr lang="ar-SY" sz="2400" dirty="0" smtClean="0"/>
              <a:t> في مكان </a:t>
            </a:r>
            <a:r>
              <a:rPr lang="ar-SY" sz="2400" dirty="0" err="1" smtClean="0"/>
              <a:t>التضيق</a:t>
            </a:r>
            <a:r>
              <a:rPr lang="ar-SY" sz="2400" dirty="0" smtClean="0"/>
              <a:t> الورمي , إجراء المجازات لتجاوز منطقة الانسداد , </a:t>
            </a:r>
            <a:r>
              <a:rPr lang="ar-SY" sz="2400" dirty="0" err="1" smtClean="0"/>
              <a:t>تفميم</a:t>
            </a:r>
            <a:r>
              <a:rPr lang="ar-SY" sz="2400" dirty="0" smtClean="0"/>
              <a:t> المعدة من أجل التغذية </a:t>
            </a:r>
          </a:p>
          <a:p>
            <a:pPr>
              <a:buFontTx/>
              <a:buChar char="-"/>
            </a:pPr>
            <a:endParaRPr lang="ar-SY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 smtClean="0"/>
              <a:t>كارسينوما</a:t>
            </a:r>
            <a:r>
              <a:rPr lang="ar-SY" dirty="0" smtClean="0"/>
              <a:t> المريء</a:t>
            </a:r>
            <a:endParaRPr lang="ar-SY" dirty="0"/>
          </a:p>
        </p:txBody>
      </p:sp>
      <p:pic>
        <p:nvPicPr>
          <p:cNvPr id="4" name="عنصر نائب للمحتوى 3" descr="5e5eef4a48968d506cb51bef518de7_galle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571612"/>
            <a:ext cx="4351493" cy="4525963"/>
          </a:xfrm>
        </p:spPr>
      </p:pic>
      <p:pic>
        <p:nvPicPr>
          <p:cNvPr id="5" name="صورة 4" descr="220px-Esophageal_adeno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71612"/>
            <a:ext cx="4214842" cy="45720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 smtClean="0"/>
              <a:t>اللاارتخائية</a:t>
            </a:r>
            <a:r>
              <a:rPr lang="ar-SY" dirty="0" smtClean="0"/>
              <a:t> </a:t>
            </a:r>
            <a:r>
              <a:rPr lang="en-US" dirty="0" err="1" smtClean="0"/>
              <a:t>Achalasia</a:t>
            </a:r>
            <a:r>
              <a:rPr lang="en-US" dirty="0" smtClean="0"/>
              <a:t>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ar-SY" sz="2400" dirty="0" smtClean="0"/>
              <a:t>اضطراب في حركية المريء يتظاهر بغياب الحركات </a:t>
            </a:r>
            <a:r>
              <a:rPr lang="ar-SY" sz="2400" dirty="0" err="1" smtClean="0"/>
              <a:t>الحوية</a:t>
            </a:r>
            <a:r>
              <a:rPr lang="ar-SY" sz="2400" dirty="0" smtClean="0"/>
              <a:t> وتوسع المريء وفشل في استرخاء المعصرة السفلية للمريء </a:t>
            </a:r>
          </a:p>
          <a:p>
            <a:pPr>
              <a:buFontTx/>
              <a:buChar char="-"/>
            </a:pPr>
            <a:r>
              <a:rPr lang="ar-SY" sz="2400" dirty="0" smtClean="0"/>
              <a:t>السبب الأساسي لهذه الآفة غير محدد بدقة لكن يعتقد أنها تعود إلى خلل في الضفيرة العصبية نظيرة الودية ضمن جدار المريء </a:t>
            </a:r>
          </a:p>
          <a:p>
            <a:pPr>
              <a:buFontTx/>
              <a:buChar char="-"/>
            </a:pPr>
            <a:r>
              <a:rPr lang="ar-SY" sz="2400" dirty="0" smtClean="0"/>
              <a:t>تبدو المعصرة السفلية مفرطة المقوية لكن التنظير لا يظهر أي زيادة توتر المعصرة السفلية </a:t>
            </a:r>
          </a:p>
          <a:p>
            <a:pPr>
              <a:buNone/>
            </a:pPr>
            <a:r>
              <a:rPr lang="ar-SY" sz="2400" b="1" u="sng" dirty="0" smtClean="0"/>
              <a:t>الأعراض:</a:t>
            </a:r>
          </a:p>
          <a:p>
            <a:pPr>
              <a:buNone/>
            </a:pPr>
            <a:r>
              <a:rPr lang="ar-SY" sz="2400" dirty="0" smtClean="0"/>
              <a:t>المرضى غالبا من الشباب الذين يعانون من عسرة بلع مترقية مع ارتجاع للمواد </a:t>
            </a:r>
            <a:r>
              <a:rPr lang="ar-SY" sz="2400" dirty="0" err="1" smtClean="0"/>
              <a:t>الطعامية</a:t>
            </a:r>
            <a:r>
              <a:rPr lang="ar-SY" sz="2400" dirty="0" smtClean="0"/>
              <a:t> ونقص وزن </a:t>
            </a:r>
          </a:p>
          <a:p>
            <a:pPr>
              <a:buNone/>
            </a:pPr>
            <a:r>
              <a:rPr lang="ar-SY" sz="2400" b="1" u="sng" dirty="0" smtClean="0"/>
              <a:t>التشخيص:</a:t>
            </a:r>
          </a:p>
          <a:p>
            <a:pPr>
              <a:buNone/>
            </a:pPr>
            <a:r>
              <a:rPr lang="ar-SY" sz="2400" dirty="0" smtClean="0"/>
              <a:t>اللقمة </a:t>
            </a:r>
            <a:r>
              <a:rPr lang="ar-SY" sz="2400" dirty="0" err="1" smtClean="0"/>
              <a:t>الباريتية</a:t>
            </a:r>
            <a:r>
              <a:rPr lang="ar-SY" sz="2400" dirty="0" smtClean="0"/>
              <a:t> مشخصة لكن التنظير </a:t>
            </a:r>
            <a:r>
              <a:rPr lang="ar-SY" sz="2400" dirty="0" err="1" smtClean="0"/>
              <a:t>المريئي</a:t>
            </a:r>
            <a:r>
              <a:rPr lang="ar-SY" sz="2400" dirty="0" smtClean="0"/>
              <a:t> ضروري لنفي وجود </a:t>
            </a:r>
            <a:r>
              <a:rPr lang="ar-SY" sz="2400" dirty="0" err="1" smtClean="0"/>
              <a:t>خباثات</a:t>
            </a:r>
            <a:r>
              <a:rPr lang="ar-SY" sz="2400" dirty="0" smtClean="0"/>
              <a:t> مرافقة </a:t>
            </a:r>
          </a:p>
          <a:p>
            <a:pPr>
              <a:buNone/>
            </a:pPr>
            <a:r>
              <a:rPr lang="ar-SY" sz="2400" b="1" u="sng" dirty="0" smtClean="0"/>
              <a:t>العلاج:</a:t>
            </a:r>
          </a:p>
          <a:p>
            <a:pPr>
              <a:buNone/>
            </a:pPr>
            <a:r>
              <a:rPr lang="ar-SY" sz="2400" dirty="0" smtClean="0"/>
              <a:t>قد يكون العلاج باستخدام </a:t>
            </a:r>
            <a:r>
              <a:rPr lang="ar-SY" sz="2400" dirty="0" err="1" smtClean="0"/>
              <a:t>نترات</a:t>
            </a:r>
            <a:r>
              <a:rPr lang="ar-SY" sz="2400" dirty="0" smtClean="0"/>
              <a:t> </a:t>
            </a:r>
            <a:r>
              <a:rPr lang="ar-SY" sz="2400" dirty="0" err="1" smtClean="0"/>
              <a:t>الأميل</a:t>
            </a:r>
            <a:r>
              <a:rPr lang="ar-SY" sz="2400" dirty="0" smtClean="0"/>
              <a:t> </a:t>
            </a:r>
            <a:r>
              <a:rPr lang="ar-SY" sz="2400" dirty="0" err="1" smtClean="0"/>
              <a:t>الإنشاقية</a:t>
            </a:r>
            <a:r>
              <a:rPr lang="ar-SY" sz="2400" dirty="0" smtClean="0"/>
              <a:t> قبل الوجبات فعالا </a:t>
            </a:r>
          </a:p>
          <a:p>
            <a:pPr>
              <a:buNone/>
            </a:pPr>
            <a:r>
              <a:rPr lang="ar-SY" sz="2400" dirty="0" smtClean="0"/>
              <a:t>أو قد يكون من الضروري القيام بتوسيع متكرر للمريء أو تصنيع لفؤاد المعدة أو إجراء </a:t>
            </a:r>
            <a:r>
              <a:rPr lang="ar-SY" sz="2400" dirty="0" err="1" smtClean="0"/>
              <a:t>مفاغرات</a:t>
            </a:r>
            <a:r>
              <a:rPr lang="ar-SY" sz="2400" dirty="0" smtClean="0"/>
              <a:t> جراحية </a:t>
            </a:r>
          </a:p>
          <a:p>
            <a:pPr>
              <a:buNone/>
            </a:pPr>
            <a:r>
              <a:rPr lang="ar-SY" sz="2400" dirty="0" smtClean="0"/>
              <a:t>- يجب تمييز هذه الحالة عن داء </a:t>
            </a:r>
            <a:r>
              <a:rPr lang="ar-SY" sz="2400" dirty="0" err="1" smtClean="0"/>
              <a:t>شاغاس</a:t>
            </a:r>
            <a:r>
              <a:rPr lang="ar-SY" sz="2400" dirty="0" smtClean="0"/>
              <a:t> الذي يسببه </a:t>
            </a:r>
            <a:r>
              <a:rPr lang="ar-SY" sz="2400" dirty="0" err="1" smtClean="0"/>
              <a:t>الخمج</a:t>
            </a:r>
            <a:r>
              <a:rPr lang="ar-SY" sz="2400" dirty="0" smtClean="0"/>
              <a:t> باللولبيات ويؤدي إلى توسع مشابه للقسم السفلي من المريء </a:t>
            </a:r>
            <a:endParaRPr lang="ar-SY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 smtClean="0"/>
              <a:t>اللاارتخائية</a:t>
            </a:r>
            <a:endParaRPr lang="ar-SY" dirty="0"/>
          </a:p>
        </p:txBody>
      </p:sp>
      <p:pic>
        <p:nvPicPr>
          <p:cNvPr id="4" name="عنصر نائب للمحتوى 3" descr="X2604-A-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2" y="4214794"/>
            <a:ext cx="3929090" cy="2357478"/>
          </a:xfrm>
        </p:spPr>
      </p:pic>
      <p:pic>
        <p:nvPicPr>
          <p:cNvPr id="5" name="صورة 4" descr="achalasia-cardia-18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1142984"/>
            <a:ext cx="4714876" cy="2928958"/>
          </a:xfrm>
          <a:prstGeom prst="rect">
            <a:avLst/>
          </a:prstGeom>
        </p:spPr>
      </p:pic>
      <p:pic>
        <p:nvPicPr>
          <p:cNvPr id="6" name="صورة 5" descr="928398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571612"/>
            <a:ext cx="3786214" cy="503874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انشقاق الشفة والحنك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36" y="1600200"/>
            <a:ext cx="7710328" cy="4525963"/>
          </a:xfrm>
        </p:spPr>
      </p:pic>
    </p:spTree>
    <p:extLst>
      <p:ext uri="{BB962C8B-B14F-4D97-AF65-F5344CB8AC3E}">
        <p14:creationId xmlns:p14="http://schemas.microsoft.com/office/powerpoint/2010/main" val="9096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انشقاق الشفة والحنك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7848872" cy="4392488"/>
          </a:xfrm>
        </p:spPr>
      </p:pic>
    </p:spTree>
    <p:extLst>
      <p:ext uri="{BB962C8B-B14F-4D97-AF65-F5344CB8AC3E}">
        <p14:creationId xmlns:p14="http://schemas.microsoft.com/office/powerpoint/2010/main" val="128087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انشقاق الشفة والحنك 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248472" cy="4824536"/>
          </a:xfrm>
        </p:spPr>
      </p:pic>
      <p:pic>
        <p:nvPicPr>
          <p:cNvPr id="2050" name="Picture 2" descr="C:\Users\Doctor\Downloads\bab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572000" cy="481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04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انشقاق </a:t>
            </a:r>
            <a:r>
              <a:rPr lang="ar-SA" smtClean="0"/>
              <a:t>الشفة والحنك </a:t>
            </a:r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784976" cy="5400599"/>
          </a:xfrm>
        </p:spPr>
      </p:pic>
    </p:spTree>
    <p:extLst>
      <p:ext uri="{BB962C8B-B14F-4D97-AF65-F5344CB8AC3E}">
        <p14:creationId xmlns:p14="http://schemas.microsoft.com/office/powerpoint/2010/main" val="2631871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 smtClean="0"/>
              <a:t>القلس</a:t>
            </a:r>
            <a:r>
              <a:rPr lang="ar-SY" dirty="0" smtClean="0"/>
              <a:t> المعدي </a:t>
            </a:r>
            <a:r>
              <a:rPr lang="ar-SY" dirty="0" err="1" smtClean="0"/>
              <a:t>المريئي</a:t>
            </a:r>
            <a:r>
              <a:rPr lang="ar-SY" dirty="0" smtClean="0"/>
              <a:t> </a:t>
            </a:r>
            <a:endParaRPr lang="ar-SY" dirty="0"/>
          </a:p>
        </p:txBody>
      </p:sp>
      <p:pic>
        <p:nvPicPr>
          <p:cNvPr id="4" name="عنصر نائب للمحتوى 3" descr="symptoms-cancer-irelan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24869"/>
            <a:ext cx="6143668" cy="3476625"/>
          </a:xfrm>
        </p:spPr>
      </p:pic>
      <p:pic>
        <p:nvPicPr>
          <p:cNvPr id="5" name="صورة 4" descr="205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928802"/>
            <a:ext cx="2743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انشقاق الشفة </a:t>
            </a:r>
            <a:r>
              <a:rPr lang="ar-SY" dirty="0" err="1" smtClean="0"/>
              <a:t>و</a:t>
            </a:r>
            <a:r>
              <a:rPr lang="ar-SY" dirty="0" smtClean="0"/>
              <a:t> الحنك </a:t>
            </a:r>
            <a:r>
              <a:rPr lang="en-US" dirty="0" smtClean="0"/>
              <a:t>cleft lip and palate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ar-SY" sz="2400" dirty="0" smtClean="0"/>
              <a:t>انشقاق الشفة - / + الحنك :</a:t>
            </a:r>
          </a:p>
          <a:p>
            <a:pPr>
              <a:buFontTx/>
              <a:buChar char="-"/>
            </a:pPr>
            <a:r>
              <a:rPr lang="ar-SY" sz="2400" dirty="0" smtClean="0"/>
              <a:t>معدل حدوثه 1 بالألف من الولادات الحية </a:t>
            </a:r>
          </a:p>
          <a:p>
            <a:pPr>
              <a:buFontTx/>
              <a:buChar char="-"/>
            </a:pPr>
            <a:r>
              <a:rPr lang="ar-SY" sz="2400" dirty="0" smtClean="0"/>
              <a:t>تترافق 14% من انشقاق الشفة -/ + الحنك مع متلازمات </a:t>
            </a:r>
          </a:p>
          <a:p>
            <a:pPr>
              <a:buFontTx/>
              <a:buChar char="-"/>
            </a:pPr>
            <a:r>
              <a:rPr lang="ar-SY" sz="2400" dirty="0" smtClean="0"/>
              <a:t>تحدث ثلثا حالات انشقاق الشفة -/+ الحنك عند الذكور فكلما كانت الآفة أكبر كانت نسبة الذكور أكبر</a:t>
            </a:r>
          </a:p>
          <a:p>
            <a:pPr>
              <a:buFontTx/>
              <a:buChar char="-"/>
            </a:pPr>
            <a:r>
              <a:rPr lang="ar-SY" sz="2400" dirty="0" smtClean="0"/>
              <a:t>يكون انشقاق الشفة وحيد الجانب في 80% من الحالات وثنائي الجانب في 20% من الحالات </a:t>
            </a:r>
          </a:p>
          <a:p>
            <a:pPr>
              <a:buFontTx/>
              <a:buChar char="-"/>
            </a:pPr>
            <a:r>
              <a:rPr lang="ar-SY" sz="2400" dirty="0" err="1" smtClean="0"/>
              <a:t>يتوضع</a:t>
            </a:r>
            <a:r>
              <a:rPr lang="ar-SY" sz="2400" dirty="0" smtClean="0"/>
              <a:t> انشقاق الشفة في الجهة </a:t>
            </a:r>
            <a:r>
              <a:rPr lang="ar-SY" sz="2400" dirty="0" err="1" smtClean="0"/>
              <a:t>اليسرى</a:t>
            </a:r>
            <a:r>
              <a:rPr lang="ar-SY" sz="2400" dirty="0" smtClean="0"/>
              <a:t> عند ثلثي المرضى وفي الجهة اليمنى عند ثلث المرضى </a:t>
            </a:r>
          </a:p>
          <a:p>
            <a:pPr>
              <a:buNone/>
            </a:pPr>
            <a:r>
              <a:rPr lang="ar-SY" sz="2400" b="1" u="sng" dirty="0" smtClean="0"/>
              <a:t>انشقاق الحنك :</a:t>
            </a:r>
          </a:p>
          <a:p>
            <a:pPr>
              <a:buNone/>
            </a:pPr>
            <a:r>
              <a:rPr lang="ar-SY" sz="2400" dirty="0" smtClean="0"/>
              <a:t>معدل حدوث انشقاق الحنك لوحده فقط 1 لكل 2500 ولادة </a:t>
            </a:r>
          </a:p>
          <a:p>
            <a:pPr>
              <a:buNone/>
            </a:pPr>
            <a:r>
              <a:rPr lang="ar-SY" sz="2400" dirty="0" smtClean="0"/>
              <a:t>معدل حدوث انشقاق الحنك تحت المخاطية 1 لكل 1600 ولادة </a:t>
            </a:r>
          </a:p>
          <a:p>
            <a:pPr>
              <a:buNone/>
            </a:pPr>
            <a:r>
              <a:rPr lang="ar-SY" sz="2400" dirty="0" smtClean="0"/>
              <a:t>معدل حدوث انشقاق اللهاة 1 لكل 80 مولود </a:t>
            </a:r>
          </a:p>
          <a:p>
            <a:pPr>
              <a:buNone/>
            </a:pPr>
            <a:r>
              <a:rPr lang="ar-SY" sz="2400" dirty="0" smtClean="0"/>
              <a:t>نسبه حدوث تشوه في شراع الحنك فقط عند </a:t>
            </a:r>
            <a:r>
              <a:rPr lang="ar-SY" sz="2400" dirty="0" err="1" smtClean="0"/>
              <a:t>الاناث</a:t>
            </a:r>
            <a:r>
              <a:rPr lang="ar-SY" sz="2400" dirty="0" smtClean="0"/>
              <a:t> هي </a:t>
            </a:r>
            <a:r>
              <a:rPr lang="ar-SY" sz="2400" dirty="0" err="1" smtClean="0"/>
              <a:t>اكثر</a:t>
            </a:r>
            <a:r>
              <a:rPr lang="ar-SY" sz="2400" dirty="0" smtClean="0"/>
              <a:t> بثلاث منها  عند </a:t>
            </a:r>
            <a:r>
              <a:rPr lang="ar-SY" sz="2400" dirty="0" err="1" smtClean="0"/>
              <a:t>الذ</a:t>
            </a:r>
            <a:r>
              <a:rPr lang="ar-SY" sz="2400" dirty="0" smtClean="0"/>
              <a:t> كور</a:t>
            </a:r>
          </a:p>
          <a:p>
            <a:pPr>
              <a:buNone/>
            </a:pPr>
            <a:r>
              <a:rPr lang="ar-SY" sz="2400" b="1" u="sng" dirty="0" err="1" smtClean="0"/>
              <a:t>السببيات</a:t>
            </a:r>
            <a:r>
              <a:rPr lang="ar-SY" sz="2400" b="1" u="sng" dirty="0" smtClean="0"/>
              <a:t>:</a:t>
            </a:r>
          </a:p>
          <a:p>
            <a:pPr>
              <a:buNone/>
            </a:pPr>
            <a:r>
              <a:rPr lang="ar-SY" sz="2400" dirty="0" smtClean="0"/>
              <a:t>1-يعتمد تطور انشقاق الشفة -/+ الحنك وانشقاق الحنك بشدة على العوامل الوراثية </a:t>
            </a:r>
          </a:p>
          <a:p>
            <a:pPr>
              <a:buNone/>
            </a:pPr>
            <a:r>
              <a:rPr lang="ar-SY" sz="2400" dirty="0" smtClean="0"/>
              <a:t>2-الانشقاق عادة متغاير المورثات ولكن قد ينجم عن أذية من المحيط </a:t>
            </a:r>
          </a:p>
          <a:p>
            <a:pPr>
              <a:buNone/>
            </a:pPr>
            <a:r>
              <a:rPr lang="ar-SY" sz="2400" b="1" dirty="0" smtClean="0"/>
              <a:t>3-من العوامل المحيطية التي يعتقد أنها تسبب الانشقاق :</a:t>
            </a:r>
          </a:p>
          <a:p>
            <a:pPr>
              <a:buFontTx/>
              <a:buChar char="-"/>
            </a:pPr>
            <a:r>
              <a:rPr lang="ar-SY" sz="2400" dirty="0" smtClean="0"/>
              <a:t>تعرض الجنين للكحول </a:t>
            </a:r>
          </a:p>
          <a:p>
            <a:pPr>
              <a:buFontTx/>
              <a:buChar char="-"/>
            </a:pPr>
            <a:r>
              <a:rPr lang="ar-SY" sz="2400" dirty="0" smtClean="0"/>
              <a:t>تدخين السجائر </a:t>
            </a:r>
          </a:p>
          <a:p>
            <a:pPr>
              <a:buFontTx/>
              <a:buChar char="-"/>
            </a:pPr>
            <a:r>
              <a:rPr lang="ar-SY" sz="2400" dirty="0" smtClean="0"/>
              <a:t>عوز حمص </a:t>
            </a:r>
            <a:r>
              <a:rPr lang="ar-SY" sz="2400" dirty="0" err="1" smtClean="0"/>
              <a:t>الفوليك</a:t>
            </a:r>
            <a:r>
              <a:rPr lang="ar-SY" sz="2400" dirty="0" smtClean="0"/>
              <a:t> أو إعطاء معاكساته </a:t>
            </a:r>
          </a:p>
          <a:p>
            <a:pPr>
              <a:buFontTx/>
              <a:buChar char="-"/>
            </a:pPr>
            <a:r>
              <a:rPr lang="ar-SY" sz="2400" dirty="0" err="1" smtClean="0"/>
              <a:t>فينوتوئين</a:t>
            </a:r>
            <a:r>
              <a:rPr lang="ar-SY" sz="2400" dirty="0" smtClean="0"/>
              <a:t> </a:t>
            </a:r>
          </a:p>
          <a:p>
            <a:pPr>
              <a:buFontTx/>
              <a:buChar char="-"/>
            </a:pPr>
            <a:r>
              <a:rPr lang="ar-SY" sz="2400" dirty="0" smtClean="0"/>
              <a:t>السكري عند الوالدة </a:t>
            </a:r>
          </a:p>
          <a:p>
            <a:pPr>
              <a:buNone/>
            </a:pPr>
            <a:r>
              <a:rPr lang="ar-SY" sz="2400" dirty="0" smtClean="0"/>
              <a:t>4- يعتقد أن </a:t>
            </a:r>
            <a:r>
              <a:rPr lang="ar-SY" sz="2400" dirty="0" err="1" smtClean="0"/>
              <a:t>اعطاء</a:t>
            </a:r>
            <a:r>
              <a:rPr lang="ar-SY" sz="2400" dirty="0" smtClean="0"/>
              <a:t> الفيتامينات المتعددة مع حمض </a:t>
            </a:r>
            <a:r>
              <a:rPr lang="ar-SY" sz="2400" dirty="0" err="1" smtClean="0"/>
              <a:t>الفوليك</a:t>
            </a:r>
            <a:r>
              <a:rPr lang="ar-SY" sz="2400" dirty="0" smtClean="0"/>
              <a:t> يقلل من معدل حدوث الانشقاق </a:t>
            </a:r>
          </a:p>
          <a:p>
            <a:pPr>
              <a:buNone/>
            </a:pPr>
            <a:endParaRPr lang="ar-SY" sz="2400" b="1" u="sng" dirty="0" smtClean="0"/>
          </a:p>
          <a:p>
            <a:pPr>
              <a:buNone/>
            </a:pPr>
            <a:endParaRPr lang="ar-SY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انشقاق الشفة </a:t>
            </a:r>
            <a:r>
              <a:rPr lang="ar-SY" dirty="0" err="1" smtClean="0"/>
              <a:t>و</a:t>
            </a:r>
            <a:r>
              <a:rPr lang="ar-SY" dirty="0" smtClean="0"/>
              <a:t> الحنك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Y" sz="2400" b="1" u="sng" dirty="0" smtClean="0"/>
              <a:t>التصنيف :</a:t>
            </a:r>
          </a:p>
          <a:p>
            <a:pPr>
              <a:buNone/>
            </a:pPr>
            <a:r>
              <a:rPr lang="ar-SY" sz="2400" dirty="0" smtClean="0"/>
              <a:t>انشقاق شفة -/+ الحنك </a:t>
            </a:r>
          </a:p>
          <a:p>
            <a:pPr>
              <a:buNone/>
            </a:pPr>
            <a:r>
              <a:rPr lang="ar-SY" sz="2400" dirty="0" smtClean="0"/>
              <a:t>انشقاق حنك </a:t>
            </a:r>
          </a:p>
          <a:p>
            <a:pPr>
              <a:buNone/>
            </a:pPr>
            <a:r>
              <a:rPr lang="ar-SY" sz="2400" dirty="0" smtClean="0"/>
              <a:t>انشقاق شفة وحيد الجانب </a:t>
            </a:r>
          </a:p>
          <a:p>
            <a:pPr>
              <a:buNone/>
            </a:pPr>
            <a:r>
              <a:rPr lang="ar-SY" sz="2400" dirty="0" smtClean="0"/>
              <a:t>انشقاق شفة ثنائي الجانب </a:t>
            </a:r>
          </a:p>
          <a:p>
            <a:pPr>
              <a:buNone/>
            </a:pPr>
            <a:r>
              <a:rPr lang="ar-SY" sz="2400" dirty="0" smtClean="0"/>
              <a:t>انشقاق شفة كامل </a:t>
            </a:r>
          </a:p>
          <a:p>
            <a:pPr>
              <a:buNone/>
            </a:pPr>
            <a:r>
              <a:rPr lang="ar-SY" sz="2400" dirty="0" smtClean="0"/>
              <a:t>انشقاق شفة غير كامل </a:t>
            </a:r>
          </a:p>
          <a:p>
            <a:pPr>
              <a:buNone/>
            </a:pPr>
            <a:endParaRPr lang="ar-SY" sz="2400" dirty="0"/>
          </a:p>
        </p:txBody>
      </p:sp>
      <p:pic>
        <p:nvPicPr>
          <p:cNvPr id="4" name="صورة 3" descr="14277819992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488"/>
            <a:ext cx="5857884" cy="4429156"/>
          </a:xfrm>
          <a:prstGeom prst="rect">
            <a:avLst/>
          </a:prstGeom>
        </p:spPr>
      </p:pic>
      <p:pic>
        <p:nvPicPr>
          <p:cNvPr id="5" name="صورة 4" descr="01_unilateral-cleft-lip-w-cleft-pa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476750"/>
            <a:ext cx="3286116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mtClean="0"/>
              <a:t>انشقاق الشفة و الحنك </a:t>
            </a:r>
            <a:endParaRPr lang="ar-SY" dirty="0"/>
          </a:p>
        </p:txBody>
      </p:sp>
      <p:graphicFrame>
        <p:nvGraphicFramePr>
          <p:cNvPr id="11" name="عنصر نائب للمحتوى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829892"/>
              </p:ext>
            </p:extLst>
          </p:nvPr>
        </p:nvGraphicFramePr>
        <p:xfrm>
          <a:off x="357158" y="2500306"/>
          <a:ext cx="8229600" cy="40462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066316"/>
                <a:gridCol w="4163284"/>
              </a:tblGrid>
              <a:tr h="937264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                     العملية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 العمر</a:t>
                      </a:r>
                      <a:endParaRPr lang="ar-SY" dirty="0"/>
                    </a:p>
                  </a:txBody>
                  <a:tcPr/>
                </a:tc>
              </a:tr>
              <a:tr h="864806">
                <a:tc>
                  <a:txBody>
                    <a:bodyPr/>
                    <a:lstStyle/>
                    <a:p>
                      <a:pPr rtl="1"/>
                      <a:r>
                        <a:rPr lang="ar-SY" dirty="0" smtClean="0"/>
                        <a:t>إصلاح الشفة </a:t>
                      </a:r>
                      <a:r>
                        <a:rPr lang="ar-SY" dirty="0" err="1" smtClean="0"/>
                        <a:t>البدئي</a:t>
                      </a:r>
                      <a:r>
                        <a:rPr lang="ar-SY" dirty="0" smtClean="0"/>
                        <a:t> </a:t>
                      </a:r>
                    </a:p>
                    <a:p>
                      <a:pPr rtl="1"/>
                      <a:r>
                        <a:rPr lang="ar-SY" dirty="0" smtClean="0"/>
                        <a:t>تصنيع ذروة الأنف </a:t>
                      </a:r>
                    </a:p>
                    <a:p>
                      <a:pPr rtl="1"/>
                      <a:r>
                        <a:rPr lang="ar-SY" dirty="0" smtClean="0"/>
                        <a:t>وضع أنبوب تهوية</a:t>
                      </a:r>
                    </a:p>
                    <a:p>
                      <a:pPr rtl="1"/>
                      <a:r>
                        <a:rPr lang="ar-SY" dirty="0" smtClean="0"/>
                        <a:t>تصنيع الحنك</a:t>
                      </a:r>
                    </a:p>
                    <a:p>
                      <a:pPr rtl="1"/>
                      <a:r>
                        <a:rPr lang="ar-SY" dirty="0" smtClean="0"/>
                        <a:t>تقييم الكلام</a:t>
                      </a:r>
                    </a:p>
                    <a:p>
                      <a:pPr rtl="1"/>
                      <a:r>
                        <a:rPr lang="ar-SY" dirty="0" smtClean="0"/>
                        <a:t>تقييم قصور شراع الحنك</a:t>
                      </a:r>
                    </a:p>
                    <a:p>
                      <a:pPr rtl="1"/>
                      <a:r>
                        <a:rPr lang="ar-SY" dirty="0" smtClean="0"/>
                        <a:t>تطعيم الناتئ </a:t>
                      </a:r>
                      <a:r>
                        <a:rPr lang="ar-SY" dirty="0" err="1" smtClean="0"/>
                        <a:t>السنخي</a:t>
                      </a:r>
                      <a:endParaRPr lang="ar-SY" dirty="0" smtClean="0"/>
                    </a:p>
                    <a:p>
                      <a:pPr rtl="1"/>
                      <a:r>
                        <a:rPr lang="ar-SY" dirty="0" smtClean="0"/>
                        <a:t>تصنيع الأنف </a:t>
                      </a:r>
                    </a:p>
                    <a:p>
                      <a:pPr rtl="1"/>
                      <a:r>
                        <a:rPr lang="ar-SY" dirty="0" smtClean="0"/>
                        <a:t>جراحة عظام الوجه التصنيعية</a:t>
                      </a:r>
                      <a:endParaRPr lang="ar-S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dirty="0" smtClean="0"/>
                        <a:t>3 أشهر</a:t>
                      </a:r>
                    </a:p>
                    <a:p>
                      <a:pPr algn="ctr" rtl="1"/>
                      <a:r>
                        <a:rPr lang="ar-SY" dirty="0" smtClean="0"/>
                        <a:t>3 أشهر</a:t>
                      </a:r>
                    </a:p>
                    <a:p>
                      <a:pPr algn="ctr" rtl="1"/>
                      <a:r>
                        <a:rPr lang="ar-SY" dirty="0" smtClean="0"/>
                        <a:t>3أشهر</a:t>
                      </a:r>
                    </a:p>
                    <a:p>
                      <a:pPr algn="ctr" rtl="1"/>
                      <a:r>
                        <a:rPr lang="ar-SY" dirty="0" smtClean="0"/>
                        <a:t>9-18شهر</a:t>
                      </a:r>
                    </a:p>
                    <a:p>
                      <a:pPr algn="ctr" rtl="1"/>
                      <a:r>
                        <a:rPr lang="ar-SY" dirty="0" smtClean="0"/>
                        <a:t>3- 4 سنوات </a:t>
                      </a:r>
                    </a:p>
                    <a:p>
                      <a:pPr algn="ctr" rtl="1"/>
                      <a:r>
                        <a:rPr lang="ar-SY" dirty="0" smtClean="0"/>
                        <a:t>4-6سنوات</a:t>
                      </a:r>
                    </a:p>
                    <a:p>
                      <a:pPr algn="ctr" rtl="1"/>
                      <a:r>
                        <a:rPr lang="ar-SY" dirty="0" smtClean="0"/>
                        <a:t>7 – 11 سنة</a:t>
                      </a:r>
                    </a:p>
                    <a:p>
                      <a:pPr algn="ctr" rtl="1"/>
                      <a:r>
                        <a:rPr lang="ar-SY" dirty="0" smtClean="0"/>
                        <a:t>14 - 18 سنة</a:t>
                      </a:r>
                    </a:p>
                    <a:p>
                      <a:pPr algn="ctr" rtl="1">
                        <a:buFont typeface="Wingdings" pitchFamily="2" charset="2"/>
                        <a:buNone/>
                      </a:pPr>
                      <a:r>
                        <a:rPr lang="en-US" dirty="0" smtClean="0"/>
                        <a:t>&gt;</a:t>
                      </a:r>
                      <a:r>
                        <a:rPr lang="ar-SY" dirty="0" smtClean="0"/>
                        <a:t>من 16 سنة </a:t>
                      </a:r>
                    </a:p>
                    <a:p>
                      <a:pPr algn="ctr" rtl="1">
                        <a:buFont typeface="Wingdings" pitchFamily="2" charset="2"/>
                        <a:buNone/>
                      </a:pPr>
                      <a:endParaRPr lang="ar-SY" dirty="0" smtClean="0"/>
                    </a:p>
                    <a:p>
                      <a:pPr algn="ctr" rtl="1">
                        <a:buFont typeface="Wingdings" pitchFamily="2" charset="2"/>
                        <a:buChar char="Ø"/>
                      </a:pPr>
                      <a:endParaRPr lang="ar-SY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انشقاق الشفة </a:t>
            </a:r>
            <a:r>
              <a:rPr lang="ar-SY" dirty="0" err="1" smtClean="0"/>
              <a:t>و</a:t>
            </a:r>
            <a:r>
              <a:rPr lang="ar-SY" dirty="0" smtClean="0"/>
              <a:t> الحنك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ar-SY" sz="2400" b="1" u="sng" dirty="0" smtClean="0"/>
              <a:t>التدبير :</a:t>
            </a:r>
          </a:p>
          <a:p>
            <a:pPr>
              <a:buNone/>
            </a:pPr>
            <a:r>
              <a:rPr lang="ar-SY" sz="2400" dirty="0" smtClean="0"/>
              <a:t>العناية بشكل عام :</a:t>
            </a:r>
          </a:p>
          <a:p>
            <a:pPr>
              <a:buNone/>
            </a:pPr>
            <a:r>
              <a:rPr lang="ar-SY" sz="2400" dirty="0" smtClean="0"/>
              <a:t>1- إن العناية بمريض الانشقاق ويجب أن تناط هذه المهمة بفريق متخصص ويجب أن يتضمن الفريق </a:t>
            </a:r>
          </a:p>
          <a:p>
            <a:pPr>
              <a:buNone/>
            </a:pPr>
            <a:r>
              <a:rPr lang="ar-SY" sz="2400" dirty="0" smtClean="0"/>
              <a:t>جراح انشقاق حنك , جراح فكين , جراح فم , أخصائي سمعيات , أخصائي معالجة كلامية , أخصائي أذن أنف حنجرة , أخصائي وراثة , طبيب أطفال , عمال اجتماعيين , طبيب نفسي </a:t>
            </a:r>
          </a:p>
          <a:p>
            <a:pPr>
              <a:buNone/>
            </a:pPr>
            <a:r>
              <a:rPr lang="ar-SY" sz="2400" dirty="0" smtClean="0"/>
              <a:t>2- تحتاج صعوبة التغذية تدبيرا </a:t>
            </a:r>
            <a:r>
              <a:rPr lang="ar-SY" sz="2400" dirty="0" err="1" smtClean="0"/>
              <a:t>و</a:t>
            </a:r>
            <a:r>
              <a:rPr lang="ar-SY" sz="2400" dirty="0" smtClean="0"/>
              <a:t> تقييما مبكرا  للحفاظ على نمو سوي للوليد وهذا نحصل عليه عبر </a:t>
            </a:r>
          </a:p>
          <a:p>
            <a:r>
              <a:rPr lang="ar-SY" sz="2400" dirty="0" smtClean="0"/>
              <a:t>حلمة معدلة </a:t>
            </a:r>
          </a:p>
          <a:p>
            <a:r>
              <a:rPr lang="ar-SY" sz="2400" dirty="0" smtClean="0"/>
              <a:t>مغذي يقوم بضخ المواد الغذائية </a:t>
            </a:r>
          </a:p>
          <a:p>
            <a:r>
              <a:rPr lang="ar-SY" sz="2400" dirty="0" smtClean="0"/>
              <a:t>تغيير وضعية المريض أثناء الإطعام </a:t>
            </a:r>
          </a:p>
          <a:p>
            <a:r>
              <a:rPr lang="ar-SY" sz="2400" dirty="0" smtClean="0"/>
              <a:t>محلول </a:t>
            </a:r>
            <a:r>
              <a:rPr lang="ar-SY" sz="2400" dirty="0" err="1" smtClean="0"/>
              <a:t>عذائي</a:t>
            </a:r>
            <a:r>
              <a:rPr lang="ar-SY" sz="2400" dirty="0" smtClean="0"/>
              <a:t> مركز </a:t>
            </a:r>
          </a:p>
          <a:p>
            <a:pPr>
              <a:buNone/>
            </a:pPr>
            <a:r>
              <a:rPr lang="ar-SY" sz="2400" dirty="0" smtClean="0"/>
              <a:t>3- قد تتطلب المشاكل التنفسية تدبيرا مبكرا </a:t>
            </a:r>
          </a:p>
          <a:p>
            <a:pPr>
              <a:buNone/>
            </a:pPr>
            <a:r>
              <a:rPr lang="ar-SY" sz="2400" dirty="0" smtClean="0"/>
              <a:t>4- يوجد مشاكل كلامية عند 25 % من مرضى الانشقاق </a:t>
            </a:r>
          </a:p>
          <a:p>
            <a:pPr>
              <a:buNone/>
            </a:pPr>
            <a:r>
              <a:rPr lang="ar-SY" sz="2400" dirty="0" smtClean="0"/>
              <a:t>5- يترافق انشقاق الحنك مع التهاب أذن وسطى مزمن مع انصباب عند 95% من المرضى </a:t>
            </a:r>
          </a:p>
          <a:p>
            <a:pPr>
              <a:buNone/>
            </a:pPr>
            <a:r>
              <a:rPr lang="ar-SY" sz="2400" dirty="0" smtClean="0"/>
              <a:t>6- مشاكل نفسية تحتاج لتقييم وتدبير عند الوالدين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العائلة </a:t>
            </a:r>
          </a:p>
          <a:p>
            <a:pPr>
              <a:buNone/>
            </a:pPr>
            <a:r>
              <a:rPr lang="ar-SY" sz="2400" dirty="0" smtClean="0"/>
              <a:t>7- يحتاج مريض انشقاق الشفة -/+ الحنك لإجراء </a:t>
            </a:r>
            <a:r>
              <a:rPr lang="ar-SY" sz="2400" dirty="0" err="1" smtClean="0"/>
              <a:t>ات</a:t>
            </a:r>
            <a:r>
              <a:rPr lang="ar-SY" sz="2400" dirty="0" smtClean="0"/>
              <a:t> جراحية متعددة خلال الطفولة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المراهقة </a:t>
            </a:r>
          </a:p>
          <a:p>
            <a:pPr>
              <a:buNone/>
            </a:pPr>
            <a:endParaRPr lang="ar-SY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انشقاق الشفة والحنك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ar-SY" sz="1800" b="1" dirty="0" smtClean="0"/>
              <a:t>الإرضاع : </a:t>
            </a:r>
            <a:r>
              <a:rPr lang="ar-SY" sz="1800" dirty="0" smtClean="0"/>
              <a:t>لا يجب حرمان الطفل من ثدي أمه مهما كانت الإصابة لان الإرضاع ممكن</a:t>
            </a:r>
          </a:p>
          <a:p>
            <a:r>
              <a:rPr lang="ar-SY" sz="1800" dirty="0" smtClean="0"/>
              <a:t>إذا كانت الإصابة بالشفة فقط فلا مشكلة لأن الدور الأساسي في عملية الإرضاع يعود </a:t>
            </a:r>
            <a:r>
              <a:rPr lang="ar-SY" sz="1800" dirty="0" err="1" smtClean="0"/>
              <a:t>للاسناخ</a:t>
            </a:r>
            <a:r>
              <a:rPr lang="ar-SY" sz="1800" dirty="0" smtClean="0"/>
              <a:t> و الفك أما دور الشفاه فيفيد فقط في أحداث الضغط السلبي بإحكام إغلاق الحفرة الفموية</a:t>
            </a:r>
          </a:p>
          <a:p>
            <a:r>
              <a:rPr lang="ar-SY" sz="1800" dirty="0" smtClean="0"/>
              <a:t>إذا كانت الإصابة في شراع الحنك :</a:t>
            </a:r>
          </a:p>
          <a:p>
            <a:r>
              <a:rPr lang="ar-SY" sz="1800" dirty="0" smtClean="0"/>
              <a:t>يجب أن يكون رأس الطفل أثناء الرضاعة وبعدها بعشر دقائق مرفوعا للأعلى كي لا يحدث استنشاق للحليب</a:t>
            </a:r>
          </a:p>
          <a:p>
            <a:r>
              <a:rPr lang="ar-SY" sz="1800" dirty="0" smtClean="0"/>
              <a:t>إذا كان شراع الحنك مفتوح بشكل كامل فتوصف حلمة خاصة بشق الحنك متوفرة في الصيدليات تطبق على زجاجة الرضيع بعد إملائها بحليب الأم أو الصناعي</a:t>
            </a:r>
          </a:p>
          <a:p>
            <a:r>
              <a:rPr lang="ar-SY" sz="1800" dirty="0" smtClean="0"/>
              <a:t>كما يمكن استعمال صفائح خاصة توضع أثناء الإرضاع وتزال في حالة الراحة</a:t>
            </a:r>
          </a:p>
          <a:p>
            <a:r>
              <a:rPr lang="ar-SY" sz="1800" b="1" dirty="0" smtClean="0"/>
              <a:t>التنفس : </a:t>
            </a:r>
          </a:p>
          <a:p>
            <a:r>
              <a:rPr lang="ar-SY" sz="1800" dirty="0" smtClean="0"/>
              <a:t>إن إصابة الشفة لا تؤثر على عملية التنفس أما إصابة شراع الحنك فإنها تؤثر على عملية التنفس فنمو الشراع الحنك يعتمد على فرق الضغط بين التجويف الأنفي </a:t>
            </a:r>
            <a:r>
              <a:rPr lang="ar-SY" sz="1800" dirty="0" err="1" smtClean="0"/>
              <a:t>و</a:t>
            </a:r>
            <a:r>
              <a:rPr lang="ar-SY" sz="1800" dirty="0" smtClean="0"/>
              <a:t> التجويف الفموي تبرز المشاكل التنفسية بعد البلوغ متمثلة بانحراف </a:t>
            </a:r>
            <a:r>
              <a:rPr lang="ar-SY" sz="1800" dirty="0" err="1" smtClean="0"/>
              <a:t>الوترة</a:t>
            </a:r>
            <a:r>
              <a:rPr lang="ar-SY" sz="1800" dirty="0" smtClean="0"/>
              <a:t> وسوء التنفس </a:t>
            </a:r>
            <a:r>
              <a:rPr lang="ar-SY" sz="1800" dirty="0" err="1" smtClean="0"/>
              <a:t>و</a:t>
            </a:r>
            <a:r>
              <a:rPr lang="ar-SY" sz="1800" dirty="0" smtClean="0"/>
              <a:t> غير ذلك</a:t>
            </a:r>
          </a:p>
          <a:p>
            <a:r>
              <a:rPr lang="ar-SY" sz="1800" b="1" dirty="0" smtClean="0"/>
              <a:t>السمع : </a:t>
            </a:r>
          </a:p>
          <a:p>
            <a:r>
              <a:rPr lang="ar-SY" sz="1800" dirty="0" err="1" smtClean="0"/>
              <a:t>اصابه</a:t>
            </a:r>
            <a:r>
              <a:rPr lang="ar-SY" sz="1800" dirty="0" smtClean="0"/>
              <a:t> </a:t>
            </a:r>
            <a:r>
              <a:rPr lang="ar-SY" sz="1800" dirty="0" err="1" smtClean="0"/>
              <a:t>الشفه</a:t>
            </a:r>
            <a:r>
              <a:rPr lang="ar-SY" sz="1800" dirty="0" smtClean="0"/>
              <a:t> لا </a:t>
            </a:r>
            <a:r>
              <a:rPr lang="ar-SY" sz="1800" dirty="0" err="1" smtClean="0"/>
              <a:t>تؤ</a:t>
            </a:r>
            <a:r>
              <a:rPr lang="ar-SY" sz="1800" dirty="0" smtClean="0"/>
              <a:t> ثر على السمع </a:t>
            </a:r>
            <a:r>
              <a:rPr lang="ar-SY" sz="1800" dirty="0" err="1" smtClean="0"/>
              <a:t>اما</a:t>
            </a:r>
            <a:r>
              <a:rPr lang="ar-SY" sz="1800" dirty="0" smtClean="0"/>
              <a:t> </a:t>
            </a:r>
            <a:r>
              <a:rPr lang="ar-SY" sz="1800" dirty="0" err="1" smtClean="0"/>
              <a:t>اصابة</a:t>
            </a:r>
            <a:r>
              <a:rPr lang="ar-SY" sz="1800" dirty="0" smtClean="0"/>
              <a:t> الحنك </a:t>
            </a:r>
            <a:r>
              <a:rPr lang="ar-SY" sz="1800" dirty="0" err="1" smtClean="0"/>
              <a:t>فانها</a:t>
            </a:r>
            <a:r>
              <a:rPr lang="ar-SY" sz="1800" dirty="0" smtClean="0"/>
              <a:t> </a:t>
            </a:r>
            <a:r>
              <a:rPr lang="ar-SY" sz="1800" dirty="0" err="1" smtClean="0"/>
              <a:t>تؤ</a:t>
            </a:r>
            <a:r>
              <a:rPr lang="ar-SY" sz="1800" dirty="0" smtClean="0"/>
              <a:t> ثر على السمع</a:t>
            </a:r>
          </a:p>
          <a:p>
            <a:r>
              <a:rPr lang="ar-SY" sz="1800" dirty="0" smtClean="0"/>
              <a:t>فعليا كل مرضى انشقاق الشراع لديهم مرض في </a:t>
            </a:r>
            <a:r>
              <a:rPr lang="ar-SY" sz="1800" dirty="0" err="1" smtClean="0"/>
              <a:t>الاذن</a:t>
            </a:r>
            <a:r>
              <a:rPr lang="ar-SY" sz="1800" dirty="0" smtClean="0"/>
              <a:t> الوسطى  ينخفض معدل </a:t>
            </a:r>
            <a:r>
              <a:rPr lang="ar-SY" sz="1800" dirty="0" err="1" smtClean="0"/>
              <a:t>اصابة</a:t>
            </a:r>
            <a:r>
              <a:rPr lang="ar-SY" sz="1800" dirty="0" smtClean="0"/>
              <a:t> </a:t>
            </a:r>
            <a:r>
              <a:rPr lang="ar-SY" sz="1800" dirty="0" err="1" smtClean="0"/>
              <a:t>الاذن</a:t>
            </a:r>
            <a:r>
              <a:rPr lang="ar-SY" sz="1800" dirty="0" smtClean="0"/>
              <a:t> الوسطى مع تقدم العمر</a:t>
            </a:r>
          </a:p>
          <a:p>
            <a:r>
              <a:rPr lang="ar-SY" sz="1800" dirty="0" err="1" smtClean="0"/>
              <a:t>تتالف</a:t>
            </a:r>
            <a:r>
              <a:rPr lang="ar-SY" sz="1800" dirty="0" smtClean="0"/>
              <a:t> </a:t>
            </a:r>
            <a:r>
              <a:rPr lang="ar-SY" sz="1800" dirty="0" err="1" smtClean="0"/>
              <a:t>الاسباب</a:t>
            </a:r>
            <a:r>
              <a:rPr lang="ar-SY" sz="1800" dirty="0" smtClean="0"/>
              <a:t> </a:t>
            </a:r>
            <a:r>
              <a:rPr lang="ar-SY" sz="1800" dirty="0" err="1" smtClean="0"/>
              <a:t>المسؤوله</a:t>
            </a:r>
            <a:r>
              <a:rPr lang="ar-SY" sz="1800" dirty="0" smtClean="0"/>
              <a:t> عن سوء </a:t>
            </a:r>
            <a:r>
              <a:rPr lang="ar-SY" sz="1800" dirty="0" err="1" smtClean="0"/>
              <a:t>وظيفه</a:t>
            </a:r>
            <a:r>
              <a:rPr lang="ar-SY" sz="1800" dirty="0" smtClean="0"/>
              <a:t> نفير </a:t>
            </a:r>
            <a:r>
              <a:rPr lang="ar-SY" sz="1800" dirty="0" err="1" smtClean="0"/>
              <a:t>اوستاش</a:t>
            </a:r>
            <a:r>
              <a:rPr lang="ar-SY" sz="1800" dirty="0" smtClean="0"/>
              <a:t> مم يلي</a:t>
            </a:r>
          </a:p>
          <a:p>
            <a:pPr>
              <a:buNone/>
            </a:pPr>
            <a:r>
              <a:rPr lang="ar-SY" sz="2000" b="1" dirty="0" smtClean="0"/>
              <a:t>  -  </a:t>
            </a:r>
            <a:r>
              <a:rPr lang="ar-SY" sz="2000" dirty="0" smtClean="0"/>
              <a:t>غياب فعالية العضلة الموترة لشراع الحنك في فتح النفير بسبب نقص تصنع العضلة وسوء </a:t>
            </a:r>
            <a:r>
              <a:rPr lang="ar-SY" sz="2000" dirty="0" err="1" smtClean="0"/>
              <a:t>توضعها</a:t>
            </a:r>
            <a:r>
              <a:rPr lang="ar-SY" sz="2000" dirty="0" smtClean="0"/>
              <a:t> </a:t>
            </a:r>
          </a:p>
          <a:p>
            <a:pPr>
              <a:buFontTx/>
              <a:buChar char="-"/>
            </a:pPr>
            <a:r>
              <a:rPr lang="ar-SY" sz="2000" dirty="0" err="1" smtClean="0"/>
              <a:t>القلس</a:t>
            </a:r>
            <a:r>
              <a:rPr lang="ar-SY" sz="2000" dirty="0" smtClean="0"/>
              <a:t> الأنفي </a:t>
            </a:r>
            <a:r>
              <a:rPr lang="ar-SY" sz="2000" dirty="0" err="1" smtClean="0"/>
              <a:t>البلعومي</a:t>
            </a:r>
            <a:r>
              <a:rPr lang="ar-SY" sz="2000" dirty="0" smtClean="0"/>
              <a:t> و تماديه مع قوة النفير </a:t>
            </a:r>
          </a:p>
          <a:p>
            <a:r>
              <a:rPr lang="ar-SY" sz="2000" dirty="0" smtClean="0"/>
              <a:t>يوضع أنبوب التهوية عند مرضى انشقاق الحنك أثناء الإجراء </a:t>
            </a:r>
            <a:r>
              <a:rPr lang="ar-SY" sz="2000" dirty="0" err="1" smtClean="0"/>
              <a:t>البدئي</a:t>
            </a:r>
            <a:r>
              <a:rPr lang="ar-SY" sz="2000" dirty="0" smtClean="0"/>
              <a:t> لإصلاح الحنك </a:t>
            </a:r>
          </a:p>
          <a:p>
            <a:pPr>
              <a:buFontTx/>
              <a:buChar char="-"/>
            </a:pPr>
            <a:endParaRPr lang="ar-SY" sz="2000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286250" cy="5256584"/>
          </a:xfrm>
        </p:spPr>
      </p:pic>
      <p:pic>
        <p:nvPicPr>
          <p:cNvPr id="1026" name="Picture 2" descr="C:\Users\Doctor\Downloads\Lixin-10-2014-6-e1412876653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810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196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انشقاق الشفة </a:t>
            </a:r>
            <a:r>
              <a:rPr lang="ar-SY" dirty="0" err="1" smtClean="0"/>
              <a:t>و</a:t>
            </a:r>
            <a:r>
              <a:rPr lang="ar-SY" dirty="0" smtClean="0"/>
              <a:t> الحنك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Y" sz="2400" b="1" u="sng" dirty="0" smtClean="0"/>
              <a:t>الإصلاح الجراحي:</a:t>
            </a:r>
          </a:p>
          <a:p>
            <a:pPr>
              <a:buNone/>
            </a:pPr>
            <a:r>
              <a:rPr lang="ar-SY" sz="2400" u="sng" dirty="0" smtClean="0"/>
              <a:t>انشقاق الشفة وحيد الجانب:</a:t>
            </a:r>
          </a:p>
          <a:p>
            <a:pPr>
              <a:buNone/>
            </a:pPr>
            <a:r>
              <a:rPr lang="ar-SY" sz="2400" dirty="0" smtClean="0"/>
              <a:t> يتضمن الهدف الرئيسي لانشقاق الشفة :</a:t>
            </a:r>
          </a:p>
          <a:p>
            <a:pPr>
              <a:buFontTx/>
              <a:buChar char="-"/>
            </a:pPr>
            <a:r>
              <a:rPr lang="ar-SY" sz="2400" dirty="0" smtClean="0"/>
              <a:t>تصحيح مسار العضلة </a:t>
            </a:r>
            <a:r>
              <a:rPr lang="ar-SY" sz="2400" dirty="0" err="1" smtClean="0"/>
              <a:t>الدويرية</a:t>
            </a:r>
            <a:r>
              <a:rPr lang="ar-SY" sz="2400" dirty="0" smtClean="0"/>
              <a:t> الفموية </a:t>
            </a:r>
          </a:p>
          <a:p>
            <a:pPr>
              <a:buFontTx/>
              <a:buChar char="-"/>
            </a:pPr>
            <a:r>
              <a:rPr lang="ar-SY" sz="2400" dirty="0" smtClean="0"/>
              <a:t>تصحيح مسار </a:t>
            </a:r>
            <a:r>
              <a:rPr lang="ar-SY" sz="2400" dirty="0" err="1" smtClean="0"/>
              <a:t>ال</a:t>
            </a:r>
            <a:r>
              <a:rPr lang="en-US" sz="2400" dirty="0" smtClean="0"/>
              <a:t>vermilion</a:t>
            </a:r>
            <a:r>
              <a:rPr lang="ar-SY" sz="2400" dirty="0" smtClean="0"/>
              <a:t> و </a:t>
            </a:r>
            <a:r>
              <a:rPr lang="ar-SY" sz="2400" dirty="0" err="1" smtClean="0"/>
              <a:t>ال</a:t>
            </a:r>
            <a:r>
              <a:rPr lang="ar-SY" sz="2400" dirty="0" smtClean="0"/>
              <a:t> </a:t>
            </a:r>
            <a:r>
              <a:rPr lang="en-US" sz="2400" dirty="0" smtClean="0"/>
              <a:t> cupid’s bow</a:t>
            </a:r>
          </a:p>
          <a:p>
            <a:pPr>
              <a:buFontTx/>
              <a:buChar char="-"/>
            </a:pPr>
            <a:r>
              <a:rPr lang="ar-SY" sz="2400" dirty="0" smtClean="0"/>
              <a:t>صنع أرض للأنف </a:t>
            </a:r>
            <a:r>
              <a:rPr lang="ar-SY" sz="2400" dirty="0" err="1" smtClean="0"/>
              <a:t>و</a:t>
            </a:r>
            <a:r>
              <a:rPr lang="ar-SY" sz="2400" dirty="0" smtClean="0"/>
              <a:t> فتحة أنفية </a:t>
            </a:r>
          </a:p>
          <a:p>
            <a:pPr>
              <a:buFontTx/>
              <a:buChar char="-"/>
            </a:pPr>
            <a:r>
              <a:rPr lang="ar-SY" sz="2400" dirty="0" smtClean="0"/>
              <a:t>إعادة جناح الأنف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العميد إلى وضع متناظر </a:t>
            </a:r>
          </a:p>
          <a:p>
            <a:pPr>
              <a:buFontTx/>
              <a:buChar char="-"/>
            </a:pPr>
            <a:r>
              <a:rPr lang="ar-SY" sz="2400" dirty="0" smtClean="0"/>
              <a:t>تمويه </a:t>
            </a:r>
            <a:r>
              <a:rPr lang="ar-SY" sz="2400" dirty="0" err="1" smtClean="0"/>
              <a:t>و</a:t>
            </a:r>
            <a:r>
              <a:rPr lang="ar-SY" sz="2400" dirty="0" smtClean="0"/>
              <a:t> إخفاء الندبة </a:t>
            </a:r>
          </a:p>
        </p:txBody>
      </p:sp>
      <p:pic>
        <p:nvPicPr>
          <p:cNvPr id="4" name="صورة 3" descr="complete-unilateral-cleft-li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3190875" cy="2981325"/>
          </a:xfrm>
          <a:prstGeom prst="rect">
            <a:avLst/>
          </a:prstGeom>
        </p:spPr>
      </p:pic>
      <p:pic>
        <p:nvPicPr>
          <p:cNvPr id="5" name="صورة 4" descr="en12948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3380"/>
            <a:ext cx="3929058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انشقاق الشفة </a:t>
            </a:r>
            <a:r>
              <a:rPr lang="ar-SY" dirty="0" err="1" smtClean="0"/>
              <a:t>و</a:t>
            </a:r>
            <a:r>
              <a:rPr lang="ar-SY" dirty="0" smtClean="0"/>
              <a:t> الحنك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ar-SY" sz="2400" u="sng" dirty="0" smtClean="0"/>
              <a:t>انشقاق الشفة ثنائي الجنب:</a:t>
            </a:r>
          </a:p>
          <a:p>
            <a:pPr>
              <a:buNone/>
            </a:pPr>
            <a:r>
              <a:rPr lang="ar-SY" sz="2400" dirty="0" smtClean="0"/>
              <a:t>تشبه أهداف الإصلاح الجراحي للانشقاق ثنائي الجانب الأهداف للانشقاق أحادي الجانب :</a:t>
            </a:r>
          </a:p>
          <a:p>
            <a:pPr>
              <a:buFontTx/>
              <a:buChar char="-"/>
            </a:pPr>
            <a:r>
              <a:rPr lang="ar-SY" sz="2400" dirty="0" smtClean="0"/>
              <a:t>يمكن إجراء إغلاق الانشقاق ثنائي الجانب بتداخل جراحي واحد والذي يملك المحاسن التالية :</a:t>
            </a:r>
          </a:p>
          <a:p>
            <a:r>
              <a:rPr lang="ar-SY" sz="2400" dirty="0" smtClean="0"/>
              <a:t>زيادة تناظر الأنف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الشفة </a:t>
            </a:r>
          </a:p>
          <a:p>
            <a:r>
              <a:rPr lang="ar-SY" sz="2400" dirty="0" smtClean="0"/>
              <a:t>تبطين الثلم الشفوي بالمخاطية </a:t>
            </a:r>
          </a:p>
          <a:p>
            <a:r>
              <a:rPr lang="ar-SY" sz="2400" dirty="0" smtClean="0"/>
              <a:t>وظيفة جيدة للعضلة </a:t>
            </a:r>
            <a:r>
              <a:rPr lang="ar-SY" sz="2400" dirty="0" err="1" smtClean="0"/>
              <a:t>الدويرية</a:t>
            </a:r>
            <a:r>
              <a:rPr lang="ar-SY" sz="2400" dirty="0" smtClean="0"/>
              <a:t> الفموية </a:t>
            </a:r>
          </a:p>
          <a:p>
            <a:pPr>
              <a:buFontTx/>
              <a:buChar char="-"/>
            </a:pPr>
            <a:r>
              <a:rPr lang="ar-SY" sz="2400" dirty="0" smtClean="0"/>
              <a:t>يمكن إصلاح الانشقاق ثنائي الجانب على مراحل:</a:t>
            </a:r>
          </a:p>
          <a:p>
            <a:r>
              <a:rPr lang="ar-SY" sz="2400" dirty="0" smtClean="0"/>
              <a:t>يصلح الانشقاق الأوسع في البداية </a:t>
            </a:r>
          </a:p>
          <a:p>
            <a:r>
              <a:rPr lang="ar-SY" sz="2400" dirty="0" smtClean="0"/>
              <a:t>يصلح الانشقاق الثاني بعد عدة أشهر </a:t>
            </a:r>
          </a:p>
        </p:txBody>
      </p:sp>
      <p:pic>
        <p:nvPicPr>
          <p:cNvPr id="4" name="صورة 3" descr="bi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4"/>
            <a:ext cx="3462341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انشقاق الشفة </a:t>
            </a:r>
            <a:r>
              <a:rPr lang="ar-SY" dirty="0" err="1" smtClean="0"/>
              <a:t>و</a:t>
            </a:r>
            <a:r>
              <a:rPr lang="ar-SY" dirty="0" smtClean="0"/>
              <a:t> الحنك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SY" sz="2400" b="1" u="sng" dirty="0" smtClean="0"/>
              <a:t>انشقاق الحنك:</a:t>
            </a:r>
          </a:p>
          <a:p>
            <a:pPr>
              <a:buNone/>
            </a:pPr>
            <a:r>
              <a:rPr lang="ar-SY" sz="2400" dirty="0" smtClean="0"/>
              <a:t>الأهداف الجراحية لإصلاح الحنك هي :</a:t>
            </a:r>
          </a:p>
          <a:p>
            <a:pPr>
              <a:buFontTx/>
              <a:buChar char="-"/>
            </a:pPr>
            <a:r>
              <a:rPr lang="ar-SY" sz="2400" dirty="0" smtClean="0"/>
              <a:t>فصل جوف الأنف عن الجوف الفموي </a:t>
            </a:r>
          </a:p>
          <a:p>
            <a:pPr>
              <a:buFontTx/>
              <a:buChar char="-"/>
            </a:pPr>
            <a:r>
              <a:rPr lang="ar-SY" sz="2400" dirty="0" smtClean="0"/>
              <a:t>إعادة تصنيع العضلات الرافعة للحنك الذي ينجم عنها استعادة وظيفة </a:t>
            </a:r>
            <a:r>
              <a:rPr lang="ar-SY" sz="2400" dirty="0" err="1" smtClean="0"/>
              <a:t>الدسام</a:t>
            </a:r>
            <a:r>
              <a:rPr lang="ar-SY" sz="2400" dirty="0" smtClean="0"/>
              <a:t> الحنكي </a:t>
            </a:r>
            <a:r>
              <a:rPr lang="ar-SY" sz="2400" dirty="0" err="1" smtClean="0"/>
              <a:t>البلعومي</a:t>
            </a:r>
            <a:r>
              <a:rPr lang="ar-SY" sz="2400" dirty="0" smtClean="0"/>
              <a:t> ووظيفة نفير </a:t>
            </a:r>
            <a:r>
              <a:rPr lang="ar-SY" sz="2400" dirty="0" err="1" smtClean="0"/>
              <a:t>أوستاش</a:t>
            </a:r>
            <a:r>
              <a:rPr lang="ar-SY" sz="2400" dirty="0" smtClean="0"/>
              <a:t> </a:t>
            </a:r>
          </a:p>
          <a:p>
            <a:pPr>
              <a:buFontTx/>
              <a:buChar char="-"/>
            </a:pPr>
            <a:r>
              <a:rPr lang="ar-SY" sz="2400" dirty="0" smtClean="0"/>
              <a:t>المحافظة على النمو منتصف الوجه </a:t>
            </a:r>
          </a:p>
          <a:p>
            <a:pPr>
              <a:buFontTx/>
              <a:buChar char="-"/>
            </a:pPr>
            <a:r>
              <a:rPr lang="ar-SY" sz="2400" dirty="0" smtClean="0"/>
              <a:t>تطور أسنان طبيعية </a:t>
            </a:r>
          </a:p>
          <a:p>
            <a:pPr>
              <a:buFontTx/>
              <a:buChar char="-"/>
            </a:pPr>
            <a:r>
              <a:rPr lang="ar-SY" sz="2400" dirty="0" smtClean="0"/>
              <a:t>قد يقود الإصلاح المبكر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المفرط للحنك إلى شذوذ في نمو منتصف الوجه </a:t>
            </a:r>
          </a:p>
          <a:p>
            <a:pPr>
              <a:buFontTx/>
              <a:buChar char="-"/>
            </a:pPr>
            <a:r>
              <a:rPr lang="ar-SY" sz="2400" dirty="0" smtClean="0"/>
              <a:t>قد يقود الـتأخر في </a:t>
            </a:r>
            <a:r>
              <a:rPr lang="ar-SY" sz="2400" dirty="0" err="1" smtClean="0"/>
              <a:t>أغلاق</a:t>
            </a:r>
            <a:r>
              <a:rPr lang="ar-SY" sz="2400" dirty="0" smtClean="0"/>
              <a:t> الانشقاق إلى اضطرابات كلامية هامة </a:t>
            </a:r>
            <a:endParaRPr lang="ar-SY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انشقاق الشفة </a:t>
            </a:r>
            <a:r>
              <a:rPr lang="ar-SY" dirty="0" err="1" smtClean="0"/>
              <a:t>و</a:t>
            </a:r>
            <a:r>
              <a:rPr lang="ar-SY" dirty="0" smtClean="0"/>
              <a:t> الحنك</a:t>
            </a:r>
            <a:endParaRPr lang="ar-SY" dirty="0"/>
          </a:p>
        </p:txBody>
      </p:sp>
      <p:pic>
        <p:nvPicPr>
          <p:cNvPr id="4" name="عنصر نائب للمحتوى 3" descr="01_unilateral-cleft-lip-w-cleft-pala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4476750"/>
            <a:ext cx="2214578" cy="2381250"/>
          </a:xfrm>
        </p:spPr>
      </p:pic>
      <p:pic>
        <p:nvPicPr>
          <p:cNvPr id="5" name="صورة 4" descr="03f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285860"/>
            <a:ext cx="8643966" cy="3286148"/>
          </a:xfrm>
          <a:prstGeom prst="rect">
            <a:avLst/>
          </a:prstGeom>
        </p:spPr>
      </p:pic>
      <p:pic>
        <p:nvPicPr>
          <p:cNvPr id="6" name="صورة 5" descr="a18a1bd1a960033fec98e7af0da8efe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57760"/>
            <a:ext cx="2714612" cy="2000240"/>
          </a:xfrm>
          <a:prstGeom prst="rect">
            <a:avLst/>
          </a:prstGeom>
        </p:spPr>
      </p:pic>
      <p:pic>
        <p:nvPicPr>
          <p:cNvPr id="7" name="صورة 6" descr="bilateral-cleft-lip-and-palate-diagram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8468" y="4929198"/>
            <a:ext cx="3545532" cy="19288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 smtClean="0"/>
              <a:t>المري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SY" sz="2400" b="1" u="sng" dirty="0" smtClean="0"/>
              <a:t>العلاج:</a:t>
            </a:r>
          </a:p>
          <a:p>
            <a:pPr>
              <a:buNone/>
            </a:pPr>
            <a:r>
              <a:rPr lang="ar-SY" sz="2400" dirty="0" smtClean="0"/>
              <a:t>تعتبر الحمية الغذائية وتعديل وضعية المريض ( رفع القسم الرأسي من السرير والابتعاد عن الكافيين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النيكوتين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الأدوية هي الأساس في المعالجة )</a:t>
            </a:r>
          </a:p>
          <a:p>
            <a:pPr>
              <a:buNone/>
            </a:pPr>
            <a:r>
              <a:rPr lang="ar-SY" sz="2400" dirty="0" smtClean="0"/>
              <a:t>معظم المرضى </a:t>
            </a:r>
            <a:r>
              <a:rPr lang="ar-SY" sz="2400" dirty="0" err="1" smtClean="0"/>
              <a:t>بدينون</a:t>
            </a:r>
            <a:r>
              <a:rPr lang="ar-SY" sz="2400" dirty="0" smtClean="0"/>
              <a:t> لذلك فإن إنقاص الوزن غالبا  ما يكون فعال في تخفيف الأعراض </a:t>
            </a:r>
          </a:p>
          <a:p>
            <a:pPr>
              <a:buNone/>
            </a:pPr>
            <a:r>
              <a:rPr lang="ar-SY" sz="2400" dirty="0" smtClean="0"/>
              <a:t>ينصح المرضى بتناول وجبات صغيرة متفرقة مع تجنب تناول الطعام قبل عدة ساعات من النوم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الابتعاد عن تناول المأكولات الحارة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الحامضة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الإقلال من التدخين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الكحول </a:t>
            </a:r>
          </a:p>
          <a:p>
            <a:pPr>
              <a:buNone/>
            </a:pPr>
            <a:r>
              <a:rPr lang="ar-SY" sz="2400" dirty="0" smtClean="0"/>
              <a:t>يستجيب عدد من المرضى لحاصرات </a:t>
            </a:r>
            <a:r>
              <a:rPr lang="ar-SY" sz="2400" dirty="0" err="1" smtClean="0"/>
              <a:t>ال</a:t>
            </a:r>
            <a:r>
              <a:rPr lang="ar-SY" sz="2400" dirty="0" smtClean="0"/>
              <a:t> </a:t>
            </a:r>
            <a:r>
              <a:rPr lang="en-US" sz="2400" smtClean="0"/>
              <a:t>H2</a:t>
            </a:r>
            <a:r>
              <a:rPr lang="ar-SY" sz="2400" smtClean="0"/>
              <a:t>ولكن </a:t>
            </a:r>
            <a:r>
              <a:rPr lang="ar-SY" sz="2400" dirty="0" smtClean="0"/>
              <a:t>يستخدم حاليا </a:t>
            </a:r>
            <a:r>
              <a:rPr lang="ar-SY" sz="2400" dirty="0" err="1" smtClean="0"/>
              <a:t>و</a:t>
            </a:r>
            <a:r>
              <a:rPr lang="ar-SY" sz="2400" dirty="0" smtClean="0"/>
              <a:t> بشكل شائع مثبطات مضخة البروتونات </a:t>
            </a:r>
          </a:p>
          <a:p>
            <a:pPr>
              <a:buNone/>
            </a:pPr>
            <a:r>
              <a:rPr lang="ar-SY" sz="2400" dirty="0" smtClean="0"/>
              <a:t>في الحالات الشديدة جدا قد يستطب إجراء طي قاعدة المعدة جزئيا </a:t>
            </a:r>
          </a:p>
          <a:p>
            <a:pPr>
              <a:buNone/>
            </a:pPr>
            <a:r>
              <a:rPr lang="ar-SY" sz="2400" b="1" u="sng" dirty="0" err="1" smtClean="0"/>
              <a:t>الاختلاطات</a:t>
            </a:r>
            <a:r>
              <a:rPr lang="ar-SY" sz="2400" b="1" u="sng" dirty="0" smtClean="0"/>
              <a:t>:</a:t>
            </a:r>
          </a:p>
          <a:p>
            <a:pPr>
              <a:buNone/>
            </a:pPr>
            <a:r>
              <a:rPr lang="ar-SY" sz="2400" dirty="0" smtClean="0"/>
              <a:t>قد تكون </a:t>
            </a:r>
            <a:r>
              <a:rPr lang="ar-SY" sz="2400" dirty="0" err="1" smtClean="0"/>
              <a:t>مريئية</a:t>
            </a:r>
            <a:r>
              <a:rPr lang="ar-SY" sz="2400" dirty="0" smtClean="0"/>
              <a:t> ( تقرح , تضيق , التهاب مري نمط بارد, </a:t>
            </a:r>
            <a:r>
              <a:rPr lang="ar-SY" sz="2400" dirty="0" err="1" smtClean="0"/>
              <a:t>سرطانة</a:t>
            </a:r>
            <a:r>
              <a:rPr lang="ar-SY" sz="2400" dirty="0" smtClean="0"/>
              <a:t>) </a:t>
            </a:r>
          </a:p>
          <a:p>
            <a:pPr>
              <a:buNone/>
            </a:pPr>
            <a:r>
              <a:rPr lang="ar-SY" sz="2400" dirty="0"/>
              <a:t> </a:t>
            </a:r>
            <a:r>
              <a:rPr lang="ar-SY" sz="2400" dirty="0" smtClean="0"/>
              <a:t>        حنجرية ( التهاب حنجرة مزمن , </a:t>
            </a:r>
            <a:r>
              <a:rPr lang="ar-SY" sz="2400" dirty="0" err="1" smtClean="0"/>
              <a:t>حبيبوم</a:t>
            </a:r>
            <a:r>
              <a:rPr lang="ar-SY" sz="2400" dirty="0" smtClean="0"/>
              <a:t> على </a:t>
            </a:r>
            <a:r>
              <a:rPr lang="ar-SY" sz="2400" dirty="0" err="1" smtClean="0"/>
              <a:t>النتوء</a:t>
            </a:r>
            <a:r>
              <a:rPr lang="ar-SY" sz="2400" dirty="0" smtClean="0"/>
              <a:t> الصوتي , تقرح , وذمة تحت المزمار )</a:t>
            </a:r>
          </a:p>
          <a:p>
            <a:pPr>
              <a:buNone/>
            </a:pPr>
            <a:r>
              <a:rPr lang="ar-SY" sz="2400" dirty="0"/>
              <a:t> </a:t>
            </a:r>
            <a:r>
              <a:rPr lang="ar-SY" sz="2400" dirty="0" smtClean="0"/>
              <a:t>        رئوية ( ربو)</a:t>
            </a:r>
          </a:p>
          <a:p>
            <a:pPr>
              <a:buNone/>
            </a:pPr>
            <a:r>
              <a:rPr lang="ar-SY" sz="2400" dirty="0" smtClean="0"/>
              <a:t>يعتقد بعلاقته مع التهاب الجيوب , التهاب الأذن الوسطى عند الأطفال وما يزال </a:t>
            </a:r>
            <a:r>
              <a:rPr lang="ar-SY" sz="2400" dirty="0" err="1" smtClean="0"/>
              <a:t>خباثات</a:t>
            </a:r>
            <a:r>
              <a:rPr lang="ar-SY" sz="2400" dirty="0" smtClean="0"/>
              <a:t> الحنجرة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البلعوم محل شك </a:t>
            </a:r>
          </a:p>
          <a:p>
            <a:pPr>
              <a:buNone/>
            </a:pPr>
            <a:r>
              <a:rPr lang="ar-SY" sz="2400" dirty="0" smtClean="0"/>
              <a:t> </a:t>
            </a:r>
          </a:p>
          <a:p>
            <a:pPr>
              <a:buNone/>
            </a:pPr>
            <a:endParaRPr lang="ar-S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ابتلاع المواد الكاوية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Y" sz="2400" dirty="0" smtClean="0"/>
              <a:t>إن ابتلاع المواد الكاوية المتعمد </a:t>
            </a:r>
            <a:r>
              <a:rPr lang="ar-SY" sz="2400" dirty="0" err="1" smtClean="0"/>
              <a:t>و</a:t>
            </a:r>
            <a:r>
              <a:rPr lang="ar-SY" sz="2400" dirty="0" smtClean="0"/>
              <a:t> غير المتعمد نادر نسبيا </a:t>
            </a:r>
          </a:p>
          <a:p>
            <a:pPr>
              <a:buNone/>
            </a:pPr>
            <a:r>
              <a:rPr lang="ar-SY" sz="2400" dirty="0" smtClean="0"/>
              <a:t>تعتبر مواد التنظيف هي العوامل المسببة </a:t>
            </a:r>
            <a:r>
              <a:rPr lang="ar-SY" sz="2400" dirty="0" err="1" smtClean="0"/>
              <a:t>الأشيع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المرضى هم غالبا من الأطفال أو الأشخاص الذين يعانون من اضطرابات نفسية </a:t>
            </a:r>
          </a:p>
          <a:p>
            <a:pPr>
              <a:buNone/>
            </a:pPr>
            <a:r>
              <a:rPr lang="ar-SY" sz="2400" b="1" u="sng" dirty="0" smtClean="0"/>
              <a:t>الأعراض:</a:t>
            </a:r>
          </a:p>
          <a:p>
            <a:pPr>
              <a:buNone/>
            </a:pPr>
            <a:r>
              <a:rPr lang="ar-SY" sz="2400" dirty="0" smtClean="0"/>
              <a:t>يأتي المريض عادة بحالة صدمة مع حروق كيماوية واسعة على الشفتين </a:t>
            </a:r>
            <a:r>
              <a:rPr lang="ar-SY" sz="2400" dirty="0" err="1" smtClean="0"/>
              <a:t>و</a:t>
            </a:r>
            <a:r>
              <a:rPr lang="ar-SY" sz="2400" dirty="0" smtClean="0"/>
              <a:t> الفم </a:t>
            </a:r>
          </a:p>
          <a:p>
            <a:pPr>
              <a:buNone/>
            </a:pPr>
            <a:r>
              <a:rPr lang="ar-SY" sz="2400" dirty="0" smtClean="0"/>
              <a:t>قد يحدث تهديد فوري للطريق الهوائي بسبب </a:t>
            </a:r>
            <a:r>
              <a:rPr lang="ar-SY" sz="2400" dirty="0" err="1" smtClean="0"/>
              <a:t>الوذمة</a:t>
            </a:r>
            <a:r>
              <a:rPr lang="ar-SY" sz="2400" dirty="0" smtClean="0"/>
              <a:t> أو التهاب المنصف الناتج عن </a:t>
            </a:r>
            <a:r>
              <a:rPr lang="ar-SY" sz="2400" dirty="0" err="1" smtClean="0"/>
              <a:t>انثقاب</a:t>
            </a:r>
            <a:r>
              <a:rPr lang="ar-SY" sz="2400" dirty="0" smtClean="0"/>
              <a:t> </a:t>
            </a:r>
            <a:r>
              <a:rPr lang="ar-SY" sz="2400" dirty="0" err="1" smtClean="0"/>
              <a:t>المري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b="1" u="sng" dirty="0" smtClean="0"/>
              <a:t>العلاج:</a:t>
            </a:r>
          </a:p>
          <a:p>
            <a:pPr>
              <a:buFontTx/>
              <a:buChar char="-"/>
            </a:pPr>
            <a:r>
              <a:rPr lang="ar-SY" sz="2400" dirty="0" smtClean="0"/>
              <a:t>يجب استشارة فورية من اختصاصي السموم </a:t>
            </a:r>
          </a:p>
          <a:p>
            <a:pPr>
              <a:buFontTx/>
              <a:buChar char="-"/>
            </a:pPr>
            <a:r>
              <a:rPr lang="ar-SY" sz="2400" dirty="0" smtClean="0"/>
              <a:t>يجب البدء </a:t>
            </a:r>
            <a:r>
              <a:rPr lang="ar-SY" sz="2400" dirty="0" err="1" smtClean="0"/>
              <a:t>باعطاء</a:t>
            </a:r>
            <a:r>
              <a:rPr lang="ar-SY" sz="2400" dirty="0" smtClean="0"/>
              <a:t> السوائل الوريدية </a:t>
            </a:r>
            <a:r>
              <a:rPr lang="ar-SY" sz="2400" dirty="0" err="1" smtClean="0"/>
              <a:t>و</a:t>
            </a:r>
            <a:r>
              <a:rPr lang="ar-SY" sz="2400" dirty="0" smtClean="0"/>
              <a:t> </a:t>
            </a:r>
            <a:r>
              <a:rPr lang="ar-SY" sz="2400" dirty="0" err="1" smtClean="0"/>
              <a:t>اجراء</a:t>
            </a:r>
            <a:r>
              <a:rPr lang="ar-SY" sz="2400" dirty="0" smtClean="0"/>
              <a:t> تنظير فوري </a:t>
            </a:r>
            <a:r>
              <a:rPr lang="ar-SY" sz="2400" dirty="0" err="1" smtClean="0"/>
              <a:t>للمري</a:t>
            </a:r>
            <a:r>
              <a:rPr lang="ar-SY" sz="2400" dirty="0" smtClean="0"/>
              <a:t> لأنه يسمح بتقييم شدة الأذية </a:t>
            </a:r>
            <a:r>
              <a:rPr lang="ar-SY" sz="2400" dirty="0" err="1" smtClean="0"/>
              <a:t>و</a:t>
            </a:r>
            <a:r>
              <a:rPr lang="ar-SY" sz="2400" dirty="0" smtClean="0"/>
              <a:t> امتدادها كما يسمح </a:t>
            </a:r>
            <a:r>
              <a:rPr lang="ar-SY" sz="2400" dirty="0" err="1" smtClean="0"/>
              <a:t>بادخال</a:t>
            </a:r>
            <a:r>
              <a:rPr lang="ar-SY" sz="2400" dirty="0" smtClean="0"/>
              <a:t> الأنبوب الأنفي المعدي بشكل آمن </a:t>
            </a:r>
          </a:p>
          <a:p>
            <a:pPr>
              <a:buFontTx/>
              <a:buChar char="-"/>
            </a:pPr>
            <a:r>
              <a:rPr lang="ar-SY" sz="2400" dirty="0" smtClean="0"/>
              <a:t>تعطى صادات واسعة الطيف </a:t>
            </a:r>
            <a:r>
              <a:rPr lang="ar-SY" sz="2400" dirty="0" err="1" smtClean="0"/>
              <a:t>وستيروئيدات</a:t>
            </a:r>
            <a:r>
              <a:rPr lang="ar-SY" sz="2400" dirty="0" smtClean="0"/>
              <a:t> وريدية </a:t>
            </a:r>
          </a:p>
          <a:p>
            <a:pPr>
              <a:buFontTx/>
              <a:buChar char="-"/>
            </a:pPr>
            <a:r>
              <a:rPr lang="ar-SY" sz="2400" dirty="0" smtClean="0"/>
              <a:t>يعد تقييم الأذية بعد 10 أيام بإجراء تنظير </a:t>
            </a:r>
            <a:r>
              <a:rPr lang="ar-SY" sz="2400" dirty="0" err="1" smtClean="0"/>
              <a:t>مبا</a:t>
            </a:r>
            <a:r>
              <a:rPr lang="ar-SA" sz="2400" dirty="0" smtClean="0"/>
              <a:t>شر</a:t>
            </a:r>
            <a:r>
              <a:rPr lang="ar-SY" sz="2400" dirty="0" smtClean="0"/>
              <a:t> أو لقمة </a:t>
            </a:r>
            <a:r>
              <a:rPr lang="ar-SY" sz="2400" dirty="0" err="1" smtClean="0"/>
              <a:t>باريتية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- قد يحدث تضيق في </a:t>
            </a:r>
            <a:r>
              <a:rPr lang="ar-SY" sz="2400" dirty="0" err="1" smtClean="0"/>
              <a:t>المري</a:t>
            </a:r>
            <a:r>
              <a:rPr lang="ar-SY" sz="2400" dirty="0" smtClean="0"/>
              <a:t> و يتطلب ذلك غالبا إجراء توسيع متكرر </a:t>
            </a:r>
            <a:r>
              <a:rPr lang="ar-SY" sz="2400" dirty="0" err="1" smtClean="0"/>
              <a:t>للمري</a:t>
            </a:r>
            <a:r>
              <a:rPr lang="ar-SY" sz="2400" dirty="0" smtClean="0"/>
              <a:t> </a:t>
            </a:r>
            <a:endParaRPr lang="ar-S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رض المريء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Y" sz="2400" dirty="0" smtClean="0"/>
              <a:t>متلازمة </a:t>
            </a:r>
            <a:r>
              <a:rPr lang="ar-SY" sz="2400" dirty="0" err="1" smtClean="0"/>
              <a:t>بيرهوف</a:t>
            </a:r>
            <a:r>
              <a:rPr lang="ar-SY" sz="2400" dirty="0" smtClean="0"/>
              <a:t> :</a:t>
            </a:r>
          </a:p>
          <a:p>
            <a:pPr>
              <a:buNone/>
            </a:pPr>
            <a:r>
              <a:rPr lang="ar-SY" sz="2400" dirty="0" smtClean="0"/>
              <a:t>تمزق خطي في المريء 1 – 4 سم عبر الطبقات الثلاث المشكلة لجدار المريء بسبب ازدياد مفاجئ في ضغط المريء وعادة بسبب </a:t>
            </a:r>
            <a:r>
              <a:rPr lang="ar-SY" sz="2400" dirty="0" err="1" smtClean="0"/>
              <a:t>الإقياء</a:t>
            </a:r>
            <a:r>
              <a:rPr lang="ar-SY" sz="2400" dirty="0" smtClean="0"/>
              <a:t> – نادر جدا</a:t>
            </a:r>
          </a:p>
          <a:p>
            <a:pPr>
              <a:buNone/>
            </a:pPr>
            <a:r>
              <a:rPr lang="ar-SY" sz="2400" dirty="0" smtClean="0"/>
              <a:t>ويحدث في الجهة </a:t>
            </a:r>
            <a:r>
              <a:rPr lang="ar-SY" sz="2400" dirty="0" err="1" smtClean="0"/>
              <a:t>اليسرى</a:t>
            </a:r>
            <a:r>
              <a:rPr lang="ar-SY" sz="2400" dirty="0" smtClean="0"/>
              <a:t> بنسبة 90% من الحالات </a:t>
            </a:r>
            <a:r>
              <a:rPr lang="ar-SY" sz="2400" dirty="0" err="1" smtClean="0"/>
              <a:t>و</a:t>
            </a:r>
            <a:r>
              <a:rPr lang="ar-SY" sz="2400" dirty="0" smtClean="0"/>
              <a:t> هو أشيع عند الرجال بنسبة 5:1 </a:t>
            </a:r>
          </a:p>
          <a:p>
            <a:pPr>
              <a:buNone/>
            </a:pPr>
            <a:r>
              <a:rPr lang="ar-SY" sz="2400" b="1" u="sng" dirty="0" smtClean="0"/>
              <a:t>الأعراض:</a:t>
            </a:r>
          </a:p>
          <a:p>
            <a:pPr>
              <a:buNone/>
            </a:pPr>
            <a:r>
              <a:rPr lang="ar-SY" sz="2400" dirty="0" smtClean="0"/>
              <a:t>يتظاهر بألم شديد يشبه طعنة السكين تنتشر نحو الكتف الأيسر </a:t>
            </a:r>
          </a:p>
          <a:p>
            <a:pPr>
              <a:buNone/>
            </a:pPr>
            <a:r>
              <a:rPr lang="ar-SY" sz="2400" dirty="0" smtClean="0"/>
              <a:t>قد تسبب </a:t>
            </a:r>
            <a:r>
              <a:rPr lang="ar-SY" sz="2400" dirty="0" err="1" smtClean="0"/>
              <a:t>إقياء</a:t>
            </a:r>
            <a:r>
              <a:rPr lang="ar-SY" sz="2400" dirty="0" smtClean="0"/>
              <a:t> دموي واضح , صعوبة تنفسية , هواء تحت الجلد , حدوث صدمة </a:t>
            </a:r>
          </a:p>
          <a:p>
            <a:pPr>
              <a:buNone/>
            </a:pPr>
            <a:r>
              <a:rPr lang="ar-SY" sz="2400" b="1" u="sng" dirty="0" smtClean="0"/>
              <a:t>التشخيص:</a:t>
            </a:r>
          </a:p>
          <a:p>
            <a:pPr>
              <a:buNone/>
            </a:pPr>
            <a:r>
              <a:rPr lang="ar-SY" sz="2400" dirty="0" smtClean="0"/>
              <a:t>تظهر الصورة </a:t>
            </a:r>
            <a:r>
              <a:rPr lang="ar-SY" sz="2400" dirty="0" err="1" smtClean="0"/>
              <a:t>الشعاعية</a:t>
            </a:r>
            <a:r>
              <a:rPr lang="ar-SY" sz="2400" dirty="0" smtClean="0"/>
              <a:t> توسع المنصف في البداية ثم انصباب جنب أيسر أو ريح صدرية مع سائل </a:t>
            </a:r>
          </a:p>
          <a:p>
            <a:pPr>
              <a:buNone/>
            </a:pPr>
            <a:r>
              <a:rPr lang="ar-SY" sz="2400" dirty="0" smtClean="0"/>
              <a:t>قد يكون يكون من الصعب التفريق بين تمزق </a:t>
            </a:r>
            <a:r>
              <a:rPr lang="ar-SY" sz="2400" dirty="0" err="1" smtClean="0"/>
              <a:t>المري</a:t>
            </a:r>
            <a:r>
              <a:rPr lang="ar-SY" sz="2400" dirty="0" smtClean="0"/>
              <a:t> و </a:t>
            </a:r>
            <a:r>
              <a:rPr lang="ar-SY" sz="2400" dirty="0" err="1" smtClean="0"/>
              <a:t>احتشاء</a:t>
            </a:r>
            <a:r>
              <a:rPr lang="ar-SY" sz="2400" dirty="0" smtClean="0"/>
              <a:t> العضلة القلبية أو </a:t>
            </a:r>
            <a:r>
              <a:rPr lang="ar-SY" sz="2400" dirty="0" err="1" smtClean="0"/>
              <a:t>الصمة</a:t>
            </a:r>
            <a:r>
              <a:rPr lang="ar-SY" sz="2400" dirty="0" smtClean="0"/>
              <a:t> الرئوية أو </a:t>
            </a:r>
            <a:r>
              <a:rPr lang="ar-SY" sz="2400" dirty="0" err="1" smtClean="0"/>
              <a:t>انثقاب</a:t>
            </a:r>
            <a:r>
              <a:rPr lang="ar-SY" sz="2400" dirty="0" smtClean="0"/>
              <a:t> القرحة </a:t>
            </a:r>
          </a:p>
          <a:p>
            <a:pPr>
              <a:buNone/>
            </a:pPr>
            <a:r>
              <a:rPr lang="ar-SY" sz="2400" b="1" u="sng" dirty="0" smtClean="0"/>
              <a:t>العلاج:</a:t>
            </a:r>
          </a:p>
          <a:p>
            <a:pPr>
              <a:buNone/>
            </a:pPr>
            <a:r>
              <a:rPr lang="ar-SY" sz="2400" dirty="0" smtClean="0"/>
              <a:t>يتألف من </a:t>
            </a:r>
            <a:r>
              <a:rPr lang="ar-SY" sz="2400" dirty="0" err="1" smtClean="0"/>
              <a:t>خزع</a:t>
            </a:r>
            <a:r>
              <a:rPr lang="ar-SY" sz="2400" dirty="0" smtClean="0"/>
              <a:t> </a:t>
            </a:r>
            <a:r>
              <a:rPr lang="ar-SY" sz="2400" dirty="0" err="1" smtClean="0"/>
              <a:t>الرغامى</a:t>
            </a:r>
            <a:r>
              <a:rPr lang="ar-SY" sz="2400" dirty="0" smtClean="0"/>
              <a:t> و إصلاح التمزق </a:t>
            </a:r>
            <a:endParaRPr lang="ar-S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متلازمة </a:t>
            </a:r>
            <a:r>
              <a:rPr lang="ar-SY" dirty="0" err="1" smtClean="0"/>
              <a:t>بلومر</a:t>
            </a:r>
            <a:r>
              <a:rPr lang="ar-SY" dirty="0" smtClean="0"/>
              <a:t> – فينسون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ar-SY" sz="2400" dirty="0" smtClean="0"/>
              <a:t>شائعة عند الإناث بنسبة 10:1 تترافق المتلازمة مع فقر دم بعوز الحديد </a:t>
            </a:r>
            <a:r>
              <a:rPr lang="ar-SY" sz="2400" dirty="0" err="1" smtClean="0"/>
              <a:t>ووترة</a:t>
            </a:r>
            <a:r>
              <a:rPr lang="ar-SY" sz="2400" dirty="0" smtClean="0"/>
              <a:t> </a:t>
            </a:r>
            <a:r>
              <a:rPr lang="ar-SY" sz="2400" dirty="0" err="1" smtClean="0"/>
              <a:t>مريئية</a:t>
            </a:r>
            <a:r>
              <a:rPr lang="ar-SY" sz="2400" dirty="0" smtClean="0"/>
              <a:t> علوية ( تظهر </a:t>
            </a:r>
            <a:r>
              <a:rPr lang="ar-SY" sz="2400" dirty="0" err="1" smtClean="0"/>
              <a:t>تشكلات</a:t>
            </a:r>
            <a:r>
              <a:rPr lang="ar-SY" sz="2400" dirty="0" smtClean="0"/>
              <a:t> شبكية في القسم الأمامي العلوي من المريء خلف الغضروف الحلقي تظهر بشكل واضح على الصورة الظليلة </a:t>
            </a:r>
            <a:r>
              <a:rPr lang="ar-SY" sz="2400" dirty="0" err="1" smtClean="0"/>
              <a:t>بالباريوم</a:t>
            </a:r>
            <a:r>
              <a:rPr lang="ar-SY" sz="2400" dirty="0" smtClean="0"/>
              <a:t> – عسرة بلع </a:t>
            </a:r>
          </a:p>
          <a:p>
            <a:pPr>
              <a:buFontTx/>
              <a:buChar char="-"/>
            </a:pPr>
            <a:r>
              <a:rPr lang="ar-SY" sz="2400" dirty="0" smtClean="0"/>
              <a:t>تشمل المظاهر </a:t>
            </a:r>
            <a:r>
              <a:rPr lang="ar-SY" sz="2400" dirty="0" err="1" smtClean="0"/>
              <a:t>الاخرى</a:t>
            </a:r>
            <a:r>
              <a:rPr lang="ar-SY" sz="2400" dirty="0" smtClean="0"/>
              <a:t> : عوز الحديد , فقر الدم الوبيل , التهاب لسان ضموري , التهاب الفم الزاوي , </a:t>
            </a:r>
            <a:r>
              <a:rPr lang="ar-SY" sz="2400" dirty="0" err="1" smtClean="0"/>
              <a:t>تملعق</a:t>
            </a:r>
            <a:r>
              <a:rPr lang="ar-SY" sz="2400" dirty="0" smtClean="0"/>
              <a:t> الأظافر , قصور </a:t>
            </a:r>
            <a:r>
              <a:rPr lang="ar-SY" sz="2400" dirty="0" err="1" smtClean="0"/>
              <a:t>درق</a:t>
            </a:r>
            <a:r>
              <a:rPr lang="ar-SY" sz="2400" dirty="0" smtClean="0"/>
              <a:t> , التهاب معدة </a:t>
            </a:r>
          </a:p>
          <a:p>
            <a:pPr>
              <a:buNone/>
            </a:pPr>
            <a:r>
              <a:rPr lang="ar-SY" sz="2400" dirty="0" smtClean="0"/>
              <a:t>قد نجد عسرة بلع حتى بغياب </a:t>
            </a:r>
            <a:r>
              <a:rPr lang="ar-SY" sz="2400" dirty="0" err="1" smtClean="0"/>
              <a:t>الوترة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dirty="0" smtClean="0"/>
              <a:t>هناك خطورة منخفضة لحدوث تحولات خبيثة في المنطقة خلف الغضروف الحلقي </a:t>
            </a:r>
          </a:p>
          <a:p>
            <a:pPr>
              <a:buNone/>
            </a:pPr>
            <a:r>
              <a:rPr lang="ar-SY" sz="2400" b="1" u="sng" dirty="0" smtClean="0"/>
              <a:t>التشخيص:</a:t>
            </a:r>
          </a:p>
          <a:p>
            <a:pPr>
              <a:buNone/>
            </a:pPr>
            <a:r>
              <a:rPr lang="ar-SY" sz="2400" dirty="0" smtClean="0"/>
              <a:t>باللقمة </a:t>
            </a:r>
            <a:r>
              <a:rPr lang="ar-SY" sz="2400" dirty="0" err="1" smtClean="0"/>
              <a:t>الباريتية</a:t>
            </a:r>
            <a:r>
              <a:rPr lang="ar-SY" sz="2400" dirty="0" smtClean="0"/>
              <a:t> ( التي تبدي </a:t>
            </a:r>
            <a:r>
              <a:rPr lang="ar-SY" sz="2400" dirty="0" err="1" smtClean="0"/>
              <a:t>شذوذات</a:t>
            </a:r>
            <a:r>
              <a:rPr lang="ar-SY" sz="2400" dirty="0" smtClean="0"/>
              <a:t> في دفع اللقمة أو ظهور </a:t>
            </a:r>
            <a:r>
              <a:rPr lang="ar-SY" sz="2400" dirty="0" err="1" smtClean="0"/>
              <a:t>الوترة</a:t>
            </a:r>
            <a:r>
              <a:rPr lang="ar-SY" sz="2400" dirty="0" smtClean="0"/>
              <a:t> ) </a:t>
            </a:r>
          </a:p>
          <a:p>
            <a:pPr>
              <a:buNone/>
            </a:pPr>
            <a:r>
              <a:rPr lang="ar-SY" sz="2400" dirty="0" smtClean="0"/>
              <a:t>إجراء تعداد عام , عيار حديد المصل ومستوى </a:t>
            </a:r>
            <a:r>
              <a:rPr lang="ar-SY" sz="2400" dirty="0" err="1" smtClean="0"/>
              <a:t>الفيرتين</a:t>
            </a:r>
            <a:r>
              <a:rPr lang="ar-SY" sz="2400" dirty="0" smtClean="0"/>
              <a:t> </a:t>
            </a:r>
          </a:p>
          <a:p>
            <a:pPr>
              <a:buNone/>
            </a:pPr>
            <a:r>
              <a:rPr lang="ar-SY" sz="2400" b="1" u="sng" dirty="0" smtClean="0"/>
              <a:t>العلاج:</a:t>
            </a:r>
          </a:p>
          <a:p>
            <a:pPr>
              <a:buNone/>
            </a:pPr>
            <a:r>
              <a:rPr lang="ar-SY" sz="2400" dirty="0" err="1" smtClean="0"/>
              <a:t>إعاضة</a:t>
            </a:r>
            <a:r>
              <a:rPr lang="ar-SY" sz="2400" dirty="0" smtClean="0"/>
              <a:t> الحديد </a:t>
            </a:r>
            <a:r>
              <a:rPr lang="ar-SY" sz="2400" dirty="0" err="1" smtClean="0"/>
              <a:t>و</a:t>
            </a:r>
            <a:r>
              <a:rPr lang="ar-SY" sz="2400" dirty="0" smtClean="0"/>
              <a:t> توسيع المريء </a:t>
            </a:r>
            <a:r>
              <a:rPr lang="ar-SY" sz="2400" dirty="0" err="1" smtClean="0"/>
              <a:t>و</a:t>
            </a:r>
            <a:r>
              <a:rPr lang="ar-SY" sz="2400" dirty="0" smtClean="0"/>
              <a:t> إزالة الشبكات بالتنظير </a:t>
            </a:r>
          </a:p>
          <a:p>
            <a:pPr>
              <a:buNone/>
            </a:pPr>
            <a:r>
              <a:rPr lang="ar-SY" sz="2400" dirty="0" smtClean="0"/>
              <a:t>السبب غير واضح مع احتمال وجود ارتباط مع </a:t>
            </a:r>
            <a:r>
              <a:rPr lang="ar-SY" sz="2400" dirty="0" err="1" smtClean="0"/>
              <a:t>القلس</a:t>
            </a:r>
            <a:r>
              <a:rPr lang="ar-SY" sz="2400" dirty="0" smtClean="0"/>
              <a:t> المعدي </a:t>
            </a:r>
            <a:r>
              <a:rPr lang="ar-SY" sz="2400" dirty="0" err="1" smtClean="0"/>
              <a:t>المريئي</a:t>
            </a:r>
            <a:r>
              <a:rPr lang="ar-SY" sz="2400" dirty="0" smtClean="0"/>
              <a:t> </a:t>
            </a:r>
            <a:endParaRPr lang="ar-SY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متلازمة </a:t>
            </a:r>
            <a:r>
              <a:rPr lang="ar-SY" dirty="0" err="1" smtClean="0"/>
              <a:t>بلومر</a:t>
            </a:r>
            <a:r>
              <a:rPr lang="ar-SY" dirty="0" smtClean="0"/>
              <a:t> فينسون</a:t>
            </a:r>
            <a:endParaRPr lang="ar-SY" dirty="0"/>
          </a:p>
        </p:txBody>
      </p:sp>
      <p:pic>
        <p:nvPicPr>
          <p:cNvPr id="4" name="عنصر نائب للمحتوى 3" descr="untitled133666657725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5143504" cy="4786346"/>
          </a:xfrm>
        </p:spPr>
      </p:pic>
      <p:pic>
        <p:nvPicPr>
          <p:cNvPr id="5" name="صورة 4" descr="ajg200238f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571612"/>
            <a:ext cx="4000496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 smtClean="0"/>
              <a:t>الرتوج</a:t>
            </a:r>
            <a:r>
              <a:rPr lang="ar-SY" dirty="0" smtClean="0"/>
              <a:t> </a:t>
            </a:r>
            <a:r>
              <a:rPr lang="ar-SY" dirty="0" err="1" smtClean="0"/>
              <a:t>البلعومية</a:t>
            </a:r>
            <a:r>
              <a:rPr lang="en-US" dirty="0" smtClean="0"/>
              <a:t> PHARYNGEAL POUCH </a:t>
            </a:r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ar-SY" sz="4000" dirty="0" smtClean="0"/>
              <a:t>تعتبر </a:t>
            </a:r>
            <a:r>
              <a:rPr lang="ar-SY" sz="4000" dirty="0" err="1" smtClean="0"/>
              <a:t>الرتوج</a:t>
            </a:r>
            <a:r>
              <a:rPr lang="ar-SY" sz="4000" dirty="0" smtClean="0"/>
              <a:t> </a:t>
            </a:r>
            <a:r>
              <a:rPr lang="ar-SY" sz="4000" dirty="0" err="1" smtClean="0"/>
              <a:t>البلعومية</a:t>
            </a:r>
            <a:r>
              <a:rPr lang="ar-SY" sz="4000" dirty="0" smtClean="0"/>
              <a:t> احد أشكال </a:t>
            </a:r>
            <a:r>
              <a:rPr lang="ar-SY" sz="4000" dirty="0" err="1" smtClean="0"/>
              <a:t>الفتوق</a:t>
            </a:r>
            <a:r>
              <a:rPr lang="ar-SY" sz="4000" dirty="0" smtClean="0"/>
              <a:t> أو بشكل أدق نمط دفعي من </a:t>
            </a:r>
            <a:r>
              <a:rPr lang="ar-SY" sz="4000" dirty="0" err="1" smtClean="0"/>
              <a:t>الرتوج</a:t>
            </a:r>
            <a:r>
              <a:rPr lang="ar-SY" sz="4000" dirty="0" smtClean="0"/>
              <a:t> تصيب</a:t>
            </a:r>
          </a:p>
          <a:p>
            <a:pPr>
              <a:buNone/>
            </a:pPr>
            <a:r>
              <a:rPr lang="ar-SY" sz="4000" dirty="0" smtClean="0"/>
              <a:t> جدار البلعوم في مكان اتصاله مع القسم العلوي للمريء ( مثلث </a:t>
            </a:r>
            <a:r>
              <a:rPr lang="ar-SY" sz="4000" dirty="0" err="1" smtClean="0"/>
              <a:t>كيليان</a:t>
            </a:r>
            <a:r>
              <a:rPr lang="ar-SY" sz="4000" dirty="0" smtClean="0"/>
              <a:t>) أسفل ألياف العضلة المعصرة السفلية وأعلى العضلة الحلقية </a:t>
            </a:r>
            <a:r>
              <a:rPr lang="ar-SY" sz="4000" dirty="0" err="1" smtClean="0"/>
              <a:t>البلعومية</a:t>
            </a:r>
            <a:r>
              <a:rPr lang="ar-SY" sz="4000" dirty="0" smtClean="0"/>
              <a:t> </a:t>
            </a:r>
          </a:p>
          <a:p>
            <a:pPr>
              <a:buNone/>
            </a:pPr>
            <a:r>
              <a:rPr lang="ar-SY" sz="4000" dirty="0" smtClean="0"/>
              <a:t>تصيب بشكل شائع الذكور فوق 50 سنة من العمر </a:t>
            </a:r>
          </a:p>
          <a:p>
            <a:pPr>
              <a:buNone/>
            </a:pPr>
            <a:r>
              <a:rPr lang="ar-SY" sz="4000" dirty="0" smtClean="0"/>
              <a:t>يعتقد أنها تنتج عن خلل في التنسيق العضلي للبلعوم أثناء البلع يؤدي </a:t>
            </a:r>
            <a:r>
              <a:rPr lang="ar-SY" sz="4000" dirty="0" err="1" smtClean="0"/>
              <a:t>الى</a:t>
            </a:r>
            <a:r>
              <a:rPr lang="ar-SY" sz="4000" dirty="0" smtClean="0"/>
              <a:t> ارتفاع الضغط ضمنه فوق المعصرة </a:t>
            </a:r>
            <a:r>
              <a:rPr lang="ar-SY" sz="4000" dirty="0" err="1" smtClean="0"/>
              <a:t>المريئية</a:t>
            </a:r>
            <a:r>
              <a:rPr lang="ar-SY" sz="4000" dirty="0" smtClean="0"/>
              <a:t> العلوية , كنتيجة لذلك </a:t>
            </a:r>
            <a:r>
              <a:rPr lang="ar-SY" sz="4000" dirty="0" err="1" smtClean="0"/>
              <a:t>تنفتق</a:t>
            </a:r>
            <a:r>
              <a:rPr lang="ar-SY" sz="4000" dirty="0" smtClean="0"/>
              <a:t> مخاطية البلعوم نحو الخلف عبر منطقة ضعيفة هي منطقة </a:t>
            </a:r>
            <a:r>
              <a:rPr lang="ar-SY" sz="4000" dirty="0" err="1" smtClean="0"/>
              <a:t>كيليان</a:t>
            </a:r>
            <a:r>
              <a:rPr lang="ar-SY" sz="4000" dirty="0" smtClean="0"/>
              <a:t> </a:t>
            </a:r>
          </a:p>
          <a:p>
            <a:pPr>
              <a:buNone/>
            </a:pPr>
            <a:r>
              <a:rPr lang="ar-SY" sz="4000" dirty="0" smtClean="0"/>
              <a:t>يتطور هذا </a:t>
            </a:r>
            <a:r>
              <a:rPr lang="ar-SY" sz="4000" dirty="0" err="1" smtClean="0"/>
              <a:t>الرتج</a:t>
            </a:r>
            <a:r>
              <a:rPr lang="ar-SY" sz="4000" dirty="0" smtClean="0"/>
              <a:t> في البداية نحو الخلف ثم ينحرف نحو أحد الجانبين وغالبا نحو الجانب الأيسر </a:t>
            </a:r>
          </a:p>
          <a:p>
            <a:pPr>
              <a:buNone/>
            </a:pPr>
            <a:r>
              <a:rPr lang="ar-SY" sz="4000" b="1" u="sng" dirty="0" smtClean="0"/>
              <a:t>الأعراض:</a:t>
            </a:r>
          </a:p>
          <a:p>
            <a:pPr>
              <a:buNone/>
            </a:pPr>
            <a:r>
              <a:rPr lang="ar-SY" sz="4000" dirty="0" smtClean="0"/>
              <a:t>عسرة البلع المترقية مع  نقص وزن </a:t>
            </a:r>
          </a:p>
          <a:p>
            <a:pPr>
              <a:buNone/>
            </a:pPr>
            <a:r>
              <a:rPr lang="ar-SY" sz="4000" dirty="0" smtClean="0"/>
              <a:t>ارتجاع المواد </a:t>
            </a:r>
            <a:r>
              <a:rPr lang="ar-SY" sz="4000" dirty="0" err="1" smtClean="0"/>
              <a:t>الطعامية</a:t>
            </a:r>
            <a:r>
              <a:rPr lang="ar-SY" sz="4000" dirty="0" smtClean="0"/>
              <a:t> غير المهضومة </a:t>
            </a:r>
          </a:p>
          <a:p>
            <a:pPr>
              <a:buNone/>
            </a:pPr>
            <a:r>
              <a:rPr lang="ar-SY" sz="4000" dirty="0" smtClean="0"/>
              <a:t>رائحة الفم الكريهة </a:t>
            </a:r>
          </a:p>
          <a:p>
            <a:pPr>
              <a:buNone/>
            </a:pPr>
            <a:r>
              <a:rPr lang="ar-SY" sz="4000" dirty="0" smtClean="0"/>
              <a:t>صوت </a:t>
            </a:r>
            <a:r>
              <a:rPr lang="ar-SY" sz="4000" dirty="0" err="1" smtClean="0"/>
              <a:t>خرخرة</a:t>
            </a:r>
            <a:r>
              <a:rPr lang="ar-SY" sz="4000" dirty="0" smtClean="0"/>
              <a:t> في العنق </a:t>
            </a:r>
          </a:p>
          <a:p>
            <a:pPr>
              <a:buNone/>
            </a:pPr>
            <a:r>
              <a:rPr lang="ar-SY" sz="4000" dirty="0" smtClean="0"/>
              <a:t>استنشاق </a:t>
            </a:r>
            <a:r>
              <a:rPr lang="ar-SY" sz="4000" dirty="0" err="1" smtClean="0"/>
              <a:t>و</a:t>
            </a:r>
            <a:r>
              <a:rPr lang="ar-SY" sz="4000" dirty="0" smtClean="0"/>
              <a:t> سعال </a:t>
            </a:r>
          </a:p>
          <a:p>
            <a:pPr>
              <a:buNone/>
            </a:pPr>
            <a:r>
              <a:rPr lang="ar-SY" sz="4000" b="1" u="sng" dirty="0" smtClean="0"/>
              <a:t>التشخيص:</a:t>
            </a:r>
          </a:p>
          <a:p>
            <a:pPr>
              <a:buNone/>
            </a:pPr>
            <a:r>
              <a:rPr lang="ar-SY" sz="4000" dirty="0" smtClean="0"/>
              <a:t>يعتمد على إجراء اللقمة </a:t>
            </a:r>
            <a:r>
              <a:rPr lang="ar-SY" sz="4000" dirty="0" err="1" smtClean="0"/>
              <a:t>الباريتية</a:t>
            </a:r>
            <a:r>
              <a:rPr lang="ar-SY" sz="4000" dirty="0" smtClean="0"/>
              <a:t> </a:t>
            </a:r>
          </a:p>
          <a:p>
            <a:pPr>
              <a:buNone/>
            </a:pPr>
            <a:r>
              <a:rPr lang="ar-SY" sz="4000" dirty="0" smtClean="0"/>
              <a:t>يجب إجراء التنظير الصلب لتحري مخاطية </a:t>
            </a:r>
            <a:r>
              <a:rPr lang="ar-SY" sz="4000" dirty="0" err="1" smtClean="0"/>
              <a:t>الرتج</a:t>
            </a:r>
            <a:r>
              <a:rPr lang="ar-SY" sz="4000" dirty="0" smtClean="0"/>
              <a:t> ونفي وجود </a:t>
            </a:r>
            <a:r>
              <a:rPr lang="ar-SY" sz="4000" dirty="0" err="1" smtClean="0"/>
              <a:t>كارسينوما</a:t>
            </a:r>
            <a:r>
              <a:rPr lang="ar-SY" sz="4000" dirty="0" smtClean="0"/>
              <a:t> ضمنه </a:t>
            </a:r>
          </a:p>
          <a:p>
            <a:pPr>
              <a:buNone/>
            </a:pPr>
            <a:r>
              <a:rPr lang="ar-SY" sz="4000" b="1" u="sng" dirty="0" smtClean="0"/>
              <a:t>العلاج:</a:t>
            </a:r>
          </a:p>
          <a:p>
            <a:pPr>
              <a:buNone/>
            </a:pPr>
            <a:r>
              <a:rPr lang="ar-SY" sz="4000" dirty="0" smtClean="0"/>
              <a:t>يكون العلاج ضروريا فقط في الحالات العرضية </a:t>
            </a:r>
          </a:p>
          <a:p>
            <a:pPr>
              <a:buNone/>
            </a:pPr>
            <a:r>
              <a:rPr lang="ar-SY" sz="4000" dirty="0" smtClean="0"/>
              <a:t>يتم قطع الصفيحة النسيجية التي تفصل </a:t>
            </a:r>
            <a:r>
              <a:rPr lang="ar-SY" sz="4000" dirty="0" err="1" smtClean="0"/>
              <a:t>الرتج</a:t>
            </a:r>
            <a:r>
              <a:rPr lang="ar-SY" sz="4000" dirty="0" smtClean="0"/>
              <a:t> عن المريء باستخدام الليزر أو التخثير عبر التنظير </a:t>
            </a:r>
          </a:p>
          <a:p>
            <a:pPr>
              <a:buNone/>
            </a:pPr>
            <a:r>
              <a:rPr lang="ar-SY" sz="4000" dirty="0" smtClean="0"/>
              <a:t>أصبح الخرز عبر التنظير </a:t>
            </a:r>
            <a:r>
              <a:rPr lang="ar-SY" sz="4000" dirty="0" err="1" smtClean="0"/>
              <a:t>للرتج</a:t>
            </a:r>
            <a:r>
              <a:rPr lang="ar-SY" sz="4000" dirty="0" smtClean="0"/>
              <a:t> </a:t>
            </a:r>
            <a:r>
              <a:rPr lang="ar-SY" sz="4000" dirty="0" err="1" smtClean="0"/>
              <a:t>البلعومي</a:t>
            </a:r>
            <a:r>
              <a:rPr lang="ar-SY" sz="4000" dirty="0" smtClean="0"/>
              <a:t> مع جدار المريء هو </a:t>
            </a:r>
            <a:r>
              <a:rPr lang="ar-SY" sz="4000" dirty="0" err="1" smtClean="0"/>
              <a:t>الاجراء</a:t>
            </a:r>
            <a:r>
              <a:rPr lang="ar-SY" sz="4000" dirty="0" smtClean="0"/>
              <a:t> الأكثر شيوعا مؤخرا </a:t>
            </a:r>
          </a:p>
          <a:p>
            <a:pPr>
              <a:buNone/>
            </a:pPr>
            <a:r>
              <a:rPr lang="ar-SY" sz="4000" dirty="0" smtClean="0"/>
              <a:t>في جميع الحالات يعتبر قطع المعصرة </a:t>
            </a:r>
            <a:r>
              <a:rPr lang="ar-SY" sz="4000" dirty="0" err="1" smtClean="0"/>
              <a:t>المريئية</a:t>
            </a:r>
            <a:r>
              <a:rPr lang="ar-SY" sz="4000" dirty="0" smtClean="0"/>
              <a:t> العلوية </a:t>
            </a:r>
            <a:r>
              <a:rPr lang="ar-SY" sz="4000" dirty="0" err="1" smtClean="0"/>
              <a:t>اجباريا</a:t>
            </a:r>
            <a:r>
              <a:rPr lang="ar-SY" sz="4000" dirty="0" smtClean="0"/>
              <a:t> لمنع حدوث </a:t>
            </a:r>
            <a:r>
              <a:rPr lang="ar-SY" sz="4000" dirty="0" err="1" smtClean="0"/>
              <a:t>النكس</a:t>
            </a:r>
            <a:r>
              <a:rPr lang="ar-SY" sz="4000" dirty="0" smtClean="0"/>
              <a:t> ويعرف ذلك </a:t>
            </a:r>
            <a:r>
              <a:rPr lang="ar-SY" sz="4000" dirty="0" err="1" smtClean="0"/>
              <a:t>بخزع</a:t>
            </a:r>
            <a:r>
              <a:rPr lang="ar-SY" sz="4000" dirty="0" smtClean="0"/>
              <a:t> </a:t>
            </a:r>
            <a:r>
              <a:rPr lang="ar-SY" sz="4000" dirty="0" err="1" smtClean="0"/>
              <a:t>العضلةالحلقية</a:t>
            </a:r>
            <a:r>
              <a:rPr lang="ar-SY" sz="4000" dirty="0" smtClean="0"/>
              <a:t> </a:t>
            </a:r>
            <a:r>
              <a:rPr lang="ar-SY" sz="4000" dirty="0" err="1" smtClean="0"/>
              <a:t>البلعومية</a:t>
            </a:r>
            <a:endParaRPr lang="ar-SY" sz="4000" dirty="0" smtClean="0"/>
          </a:p>
          <a:p>
            <a:pPr>
              <a:buNone/>
            </a:pPr>
            <a:endParaRPr lang="ar-S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err="1" smtClean="0"/>
              <a:t>الرتوج</a:t>
            </a:r>
            <a:r>
              <a:rPr lang="ar-SY" dirty="0" smtClean="0"/>
              <a:t> </a:t>
            </a:r>
            <a:r>
              <a:rPr lang="ar-SY" dirty="0" err="1" smtClean="0"/>
              <a:t>البلعومية</a:t>
            </a:r>
            <a:endParaRPr lang="ar-SY" dirty="0"/>
          </a:p>
        </p:txBody>
      </p:sp>
      <p:pic>
        <p:nvPicPr>
          <p:cNvPr id="4" name="عنصر نائب للمحتوى 3" descr="0310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3462528" cy="2667000"/>
          </a:xfrm>
        </p:spPr>
      </p:pic>
      <p:pic>
        <p:nvPicPr>
          <p:cNvPr id="5" name="صورة 4" descr="147967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357298"/>
            <a:ext cx="4381500" cy="3171825"/>
          </a:xfrm>
          <a:prstGeom prst="rect">
            <a:avLst/>
          </a:prstGeom>
        </p:spPr>
      </p:pic>
      <p:pic>
        <p:nvPicPr>
          <p:cNvPr id="6" name="صورة 5" descr="Diverticulectomy_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214818"/>
            <a:ext cx="4375300" cy="2392366"/>
          </a:xfrm>
          <a:prstGeom prst="rect">
            <a:avLst/>
          </a:prstGeom>
        </p:spPr>
      </p:pic>
      <p:pic>
        <p:nvPicPr>
          <p:cNvPr id="7" name="صورة 6" descr="figure12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4643446"/>
            <a:ext cx="4214810" cy="19659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2184</Words>
  <Application>Microsoft Office PowerPoint</Application>
  <PresentationFormat>عرض على الشاشة (3:4)‏</PresentationFormat>
  <Paragraphs>354</Paragraphs>
  <Slides>29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سمة Office</vt:lpstr>
      <vt:lpstr>المريء</vt:lpstr>
      <vt:lpstr>القلس المعدي المريئي </vt:lpstr>
      <vt:lpstr>المري</vt:lpstr>
      <vt:lpstr>ابتلاع المواد الكاوية</vt:lpstr>
      <vt:lpstr>رض المريء</vt:lpstr>
      <vt:lpstr>متلازمة بلومر – فينسون </vt:lpstr>
      <vt:lpstr>متلازمة بلومر فينسون</vt:lpstr>
      <vt:lpstr>الرتوج البلعومية PHARYNGEAL POUCH </vt:lpstr>
      <vt:lpstr>الرتوج البلعومية</vt:lpstr>
      <vt:lpstr>الرتوج البلعومية </vt:lpstr>
      <vt:lpstr>كارسينوما المريء </vt:lpstr>
      <vt:lpstr>كارسينوما المريء</vt:lpstr>
      <vt:lpstr>كارسينوما المريء</vt:lpstr>
      <vt:lpstr>اللاارتخائية Achalasia </vt:lpstr>
      <vt:lpstr>اللاارتخائية</vt:lpstr>
      <vt:lpstr>انشقاق الشفة والحنك</vt:lpstr>
      <vt:lpstr>انشقاق الشفة والحنك</vt:lpstr>
      <vt:lpstr>انشقاق الشفة والحنك </vt:lpstr>
      <vt:lpstr>انشقاق الشفة والحنك </vt:lpstr>
      <vt:lpstr>انشقاق الشفة و الحنك cleft lip and palate</vt:lpstr>
      <vt:lpstr>انشقاق الشفة و الحنك</vt:lpstr>
      <vt:lpstr>انشقاق الشفة و الحنك </vt:lpstr>
      <vt:lpstr>انشقاق الشفة و الحنك</vt:lpstr>
      <vt:lpstr>انشقاق الشفة والحنك </vt:lpstr>
      <vt:lpstr>عرض تقديمي في PowerPoint</vt:lpstr>
      <vt:lpstr>انشقاق الشفة و الحنك</vt:lpstr>
      <vt:lpstr>انشقاق الشفة و الحنك</vt:lpstr>
      <vt:lpstr>انشقاق الشفة و الحنك</vt:lpstr>
      <vt:lpstr>انشقاق الشفة و الحنك</vt:lpstr>
    </vt:vector>
  </TitlesOfParts>
  <Company>By DR.Ahmed Saker 2o1O 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المريء</dc:title>
  <dc:creator>ALI SAHIUNY</dc:creator>
  <cp:lastModifiedBy>Doctor</cp:lastModifiedBy>
  <cp:revision>48</cp:revision>
  <dcterms:created xsi:type="dcterms:W3CDTF">2017-05-07T18:37:30Z</dcterms:created>
  <dcterms:modified xsi:type="dcterms:W3CDTF">2017-12-12T21:20:54Z</dcterms:modified>
</cp:coreProperties>
</file>