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3" r:id="rId37"/>
    <p:sldId id="294" r:id="rId38"/>
  </p:sldIdLst>
  <p:sldSz cx="9144000" cy="6858000" type="screen4x3"/>
  <p:notesSz cx="6858000" cy="91440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2D82-5821-4EFC-A05C-5E1B305FBDF8}" type="datetimeFigureOut">
              <a:rPr lang="ar-SY" smtClean="0"/>
              <a:pPr/>
              <a:t>07/02/1439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78B9-CEFA-4032-A5E3-2DCA6F914854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2D82-5821-4EFC-A05C-5E1B305FBDF8}" type="datetimeFigureOut">
              <a:rPr lang="ar-SY" smtClean="0"/>
              <a:pPr/>
              <a:t>07/02/1439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78B9-CEFA-4032-A5E3-2DCA6F914854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2D82-5821-4EFC-A05C-5E1B305FBDF8}" type="datetimeFigureOut">
              <a:rPr lang="ar-SY" smtClean="0"/>
              <a:pPr/>
              <a:t>07/02/1439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78B9-CEFA-4032-A5E3-2DCA6F914854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2D82-5821-4EFC-A05C-5E1B305FBDF8}" type="datetimeFigureOut">
              <a:rPr lang="ar-SY" smtClean="0"/>
              <a:pPr/>
              <a:t>07/02/1439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78B9-CEFA-4032-A5E3-2DCA6F914854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2D82-5821-4EFC-A05C-5E1B305FBDF8}" type="datetimeFigureOut">
              <a:rPr lang="ar-SY" smtClean="0"/>
              <a:pPr/>
              <a:t>07/02/1439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78B9-CEFA-4032-A5E3-2DCA6F914854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2D82-5821-4EFC-A05C-5E1B305FBDF8}" type="datetimeFigureOut">
              <a:rPr lang="ar-SY" smtClean="0"/>
              <a:pPr/>
              <a:t>07/02/1439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78B9-CEFA-4032-A5E3-2DCA6F914854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2D82-5821-4EFC-A05C-5E1B305FBDF8}" type="datetimeFigureOut">
              <a:rPr lang="ar-SY" smtClean="0"/>
              <a:pPr/>
              <a:t>07/02/1439</a:t>
            </a:fld>
            <a:endParaRPr lang="ar-SY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78B9-CEFA-4032-A5E3-2DCA6F914854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2D82-5821-4EFC-A05C-5E1B305FBDF8}" type="datetimeFigureOut">
              <a:rPr lang="ar-SY" smtClean="0"/>
              <a:pPr/>
              <a:t>07/02/1439</a:t>
            </a:fld>
            <a:endParaRPr lang="ar-SY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78B9-CEFA-4032-A5E3-2DCA6F914854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2D82-5821-4EFC-A05C-5E1B305FBDF8}" type="datetimeFigureOut">
              <a:rPr lang="ar-SY" smtClean="0"/>
              <a:pPr/>
              <a:t>07/02/1439</a:t>
            </a:fld>
            <a:endParaRPr lang="ar-SY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78B9-CEFA-4032-A5E3-2DCA6F914854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2D82-5821-4EFC-A05C-5E1B305FBDF8}" type="datetimeFigureOut">
              <a:rPr lang="ar-SY" smtClean="0"/>
              <a:pPr/>
              <a:t>07/02/1439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78B9-CEFA-4032-A5E3-2DCA6F914854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2D82-5821-4EFC-A05C-5E1B305FBDF8}" type="datetimeFigureOut">
              <a:rPr lang="ar-SY" smtClean="0"/>
              <a:pPr/>
              <a:t>07/02/1439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78B9-CEFA-4032-A5E3-2DCA6F914854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62D82-5821-4EFC-A05C-5E1B305FBDF8}" type="datetimeFigureOut">
              <a:rPr lang="ar-SY" smtClean="0"/>
              <a:pPr/>
              <a:t>07/02/1439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C78B9-CEFA-4032-A5E3-2DCA6F914854}" type="slidenum">
              <a:rPr lang="ar-SY" smtClean="0"/>
              <a:pPr/>
              <a:t>‹#›</a:t>
            </a:fld>
            <a:endParaRPr lang="ar-S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Y" dirty="0" smtClean="0"/>
              <a:t>الغدد اللعابية</a:t>
            </a:r>
            <a:r>
              <a:rPr lang="ar-SY" dirty="0"/>
              <a:t/>
            </a:r>
            <a:br>
              <a:rPr lang="ar-SY" dirty="0"/>
            </a:br>
            <a:r>
              <a:rPr lang="en-US" dirty="0" smtClean="0"/>
              <a:t>the salivary glands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>
              <a:buNone/>
            </a:pPr>
            <a:r>
              <a:rPr lang="ar-SY" b="1" i="1" u="sng" dirty="0" smtClean="0"/>
              <a:t>تشريح الغدد اللعابية:</a:t>
            </a:r>
          </a:p>
          <a:p>
            <a:pPr rtl="0">
              <a:buNone/>
            </a:pPr>
            <a:r>
              <a:rPr lang="ar-SY" sz="2400" dirty="0" smtClean="0"/>
              <a:t>الغدد اللعابية تشمل 3 غدد كبيرة هي:</a:t>
            </a:r>
            <a:endParaRPr lang="en-US" sz="2400" b="1" u="sng" dirty="0" smtClean="0"/>
          </a:p>
          <a:p>
            <a:pPr rtl="0">
              <a:buNone/>
            </a:pPr>
            <a:r>
              <a:rPr lang="en-US" sz="2400" b="1" u="sng" dirty="0" smtClean="0"/>
              <a:t>Parotid gland</a:t>
            </a:r>
            <a:r>
              <a:rPr lang="ar-SY" sz="2400" b="1" u="sng" dirty="0" smtClean="0"/>
              <a:t>الغدة النكفية     </a:t>
            </a:r>
          </a:p>
          <a:p>
            <a:pPr rtl="0">
              <a:buNone/>
            </a:pPr>
            <a:r>
              <a:rPr lang="en-US" sz="2400" b="1" u="sng" dirty="0" smtClean="0"/>
              <a:t>Sub </a:t>
            </a:r>
            <a:r>
              <a:rPr lang="en-US" sz="2400" b="1" u="sng" dirty="0" err="1" smtClean="0"/>
              <a:t>mandibul</a:t>
            </a:r>
            <a:r>
              <a:rPr lang="en-US" sz="2400" b="1" u="sng" dirty="0" smtClean="0"/>
              <a:t> gland     </a:t>
            </a:r>
            <a:r>
              <a:rPr lang="ar-SY" sz="2400" b="1" u="sng" dirty="0" smtClean="0"/>
              <a:t>الغدة تحت الفك</a:t>
            </a:r>
          </a:p>
          <a:p>
            <a:pPr rtl="0">
              <a:buNone/>
            </a:pPr>
            <a:r>
              <a:rPr lang="en-US" sz="2400" dirty="0" smtClean="0"/>
              <a:t> </a:t>
            </a:r>
            <a:r>
              <a:rPr lang="en-US" sz="2400" b="1" u="sng" dirty="0" smtClean="0"/>
              <a:t>sub lingual gland     </a:t>
            </a:r>
            <a:r>
              <a:rPr lang="ar-SY" sz="2400" b="1" u="sng" dirty="0" smtClean="0"/>
              <a:t>الغدة تحت اللسان</a:t>
            </a:r>
          </a:p>
          <a:p>
            <a:pPr rtl="0">
              <a:buNone/>
            </a:pPr>
            <a:r>
              <a:rPr lang="ar-SY" sz="2400" dirty="0" smtClean="0"/>
              <a:t>إلى جانب العديد من الغدد اللعابية الصغيرة عددها يصل إلى المئات </a:t>
            </a:r>
          </a:p>
          <a:p>
            <a:pPr rtl="0">
              <a:buNone/>
            </a:pPr>
            <a:r>
              <a:rPr lang="ar-SY" sz="2400" dirty="0" smtClean="0"/>
              <a:t>بين 600 إلى 1000 غدة موزعة في الفم </a:t>
            </a:r>
            <a:r>
              <a:rPr lang="ar-SY" sz="2400" dirty="0" err="1" smtClean="0"/>
              <a:t>و</a:t>
            </a:r>
            <a:r>
              <a:rPr lang="ar-SY" sz="2400" dirty="0" smtClean="0"/>
              <a:t> البلعوم </a:t>
            </a:r>
            <a:r>
              <a:rPr lang="ar-SY" sz="2400" dirty="0" err="1" smtClean="0"/>
              <a:t>و</a:t>
            </a:r>
            <a:r>
              <a:rPr lang="ar-SY" sz="2400" dirty="0" smtClean="0"/>
              <a:t> الأنف </a:t>
            </a:r>
            <a:r>
              <a:rPr lang="ar-SY" sz="2400" dirty="0" err="1" smtClean="0"/>
              <a:t>و</a:t>
            </a:r>
            <a:r>
              <a:rPr lang="ar-SY" sz="2400" dirty="0" smtClean="0"/>
              <a:t> الجيوب </a:t>
            </a:r>
          </a:p>
          <a:p>
            <a:pPr rtl="0">
              <a:buNone/>
            </a:pPr>
            <a:r>
              <a:rPr lang="ar-SY" sz="2400" dirty="0" smtClean="0"/>
              <a:t>وتتألف الغدد اللعابية الكبيرة من خلايا </a:t>
            </a:r>
            <a:r>
              <a:rPr lang="ar-SY" sz="2400" dirty="0" err="1" smtClean="0"/>
              <a:t>مفرزة</a:t>
            </a:r>
            <a:r>
              <a:rPr lang="ar-SY" sz="2400" dirty="0" smtClean="0"/>
              <a:t> مصلية أو مخاطية ومن </a:t>
            </a:r>
            <a:r>
              <a:rPr lang="ar-SY" sz="2400" dirty="0" err="1" smtClean="0"/>
              <a:t>أقنية</a:t>
            </a:r>
            <a:r>
              <a:rPr lang="ar-SY" sz="2400" dirty="0" smtClean="0"/>
              <a:t> </a:t>
            </a:r>
          </a:p>
          <a:p>
            <a:pPr rtl="0">
              <a:buNone/>
            </a:pPr>
            <a:r>
              <a:rPr lang="ar-SY" sz="2400" dirty="0" smtClean="0"/>
              <a:t>وهي تخضع لتعصيب ودي – نظير ودي ولتأثيرات هرمونية في إفرازها </a:t>
            </a:r>
            <a:r>
              <a:rPr lang="ar-SY" sz="2400" dirty="0" err="1" smtClean="0"/>
              <a:t>و</a:t>
            </a:r>
            <a:r>
              <a:rPr lang="ar-SY" sz="2400" dirty="0" smtClean="0"/>
              <a:t> حجمها </a:t>
            </a:r>
            <a:endParaRPr lang="ar-SY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3714776" cy="240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err="1" smtClean="0"/>
              <a:t>فيزيولوجيا</a:t>
            </a:r>
            <a:r>
              <a:rPr lang="ar-SY" dirty="0" smtClean="0"/>
              <a:t> الغدد اللعابية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8215370" cy="452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اللعاب </a:t>
            </a:r>
            <a:r>
              <a:rPr lang="en-US" dirty="0" smtClean="0"/>
              <a:t>Saliva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ar-SY" sz="2400" dirty="0" smtClean="0"/>
              <a:t>تفرز الغدد اللعابية يوميا حوالي 1 – 1.5 لتر من اللعاب تتولى إفرازه بشكل دائم حتى في حالة الراحة ( عدم تناول الطعام) الغدة تحت الفك </a:t>
            </a:r>
            <a:r>
              <a:rPr lang="ar-SY" sz="2400" dirty="0" err="1" smtClean="0"/>
              <a:t>و</a:t>
            </a:r>
            <a:r>
              <a:rPr lang="ar-SY" sz="2400" dirty="0" smtClean="0"/>
              <a:t> الغدة تحت اللسان أي أنها المسيطرة أثناء الراحة </a:t>
            </a:r>
            <a:r>
              <a:rPr lang="ar-SY" sz="2400" dirty="0" err="1" smtClean="0"/>
              <a:t>و</a:t>
            </a:r>
            <a:r>
              <a:rPr lang="ar-SY" sz="2400" dirty="0" smtClean="0"/>
              <a:t> خاصة تحت الفك </a:t>
            </a:r>
          </a:p>
          <a:p>
            <a:pPr>
              <a:buNone/>
            </a:pPr>
            <a:r>
              <a:rPr lang="ar-SY" sz="2400" b="1" dirty="0" smtClean="0"/>
              <a:t>بينما أثناء التنبيه</a:t>
            </a:r>
            <a:r>
              <a:rPr lang="ar-SY" sz="2400" dirty="0" smtClean="0"/>
              <a:t> ( عند تناول الطعام ) تكون الغدة النكفية هي المسيطرة </a:t>
            </a:r>
          </a:p>
          <a:p>
            <a:pPr>
              <a:buNone/>
            </a:pPr>
            <a:r>
              <a:rPr lang="ar-SY" sz="2400" dirty="0" smtClean="0"/>
              <a:t>تقوم الغدد اللعابية الصغيرة حوالي 10% من كمية اللعاب والباقي تتولاه الغدد الكبيرة </a:t>
            </a:r>
          </a:p>
          <a:p>
            <a:pPr>
              <a:buNone/>
            </a:pPr>
            <a:r>
              <a:rPr lang="ar-SY" sz="2400" b="1" i="1" u="sng" dirty="0" smtClean="0"/>
              <a:t>وظائف اللعاب:</a:t>
            </a:r>
          </a:p>
          <a:p>
            <a:pPr>
              <a:buFontTx/>
              <a:buChar char="-"/>
            </a:pPr>
            <a:r>
              <a:rPr lang="ar-SY" sz="2400" dirty="0" smtClean="0"/>
              <a:t>يرطب اللقمة </a:t>
            </a:r>
            <a:r>
              <a:rPr lang="ar-SY" sz="2400" dirty="0" err="1" smtClean="0"/>
              <a:t>الطعامية</a:t>
            </a:r>
            <a:r>
              <a:rPr lang="ar-SY" sz="2400" dirty="0" smtClean="0"/>
              <a:t> و الأغشية المخاطية فله دور ضروري في الكلام </a:t>
            </a:r>
            <a:r>
              <a:rPr lang="ar-SY" sz="2400" dirty="0" err="1" smtClean="0"/>
              <a:t>و</a:t>
            </a:r>
            <a:r>
              <a:rPr lang="ar-SY" sz="2400" dirty="0" smtClean="0"/>
              <a:t> المضغ </a:t>
            </a:r>
            <a:r>
              <a:rPr lang="ar-SY" sz="2400" dirty="0" err="1" smtClean="0"/>
              <a:t>و</a:t>
            </a:r>
            <a:r>
              <a:rPr lang="ar-SY" sz="2400" dirty="0" smtClean="0"/>
              <a:t> البلع </a:t>
            </a:r>
          </a:p>
          <a:p>
            <a:pPr>
              <a:buFontTx/>
              <a:buChar char="-"/>
            </a:pPr>
            <a:r>
              <a:rPr lang="ar-SY" sz="2400" dirty="0" smtClean="0"/>
              <a:t>وظيفة مضادة للجراثيم </a:t>
            </a:r>
          </a:p>
          <a:p>
            <a:pPr>
              <a:buFontTx/>
              <a:buChar char="-"/>
            </a:pPr>
            <a:r>
              <a:rPr lang="ar-SY" sz="2400" dirty="0" smtClean="0"/>
              <a:t>يمنع ظهور رائحة الفم </a:t>
            </a:r>
          </a:p>
          <a:p>
            <a:pPr>
              <a:buFontTx/>
              <a:buChar char="-"/>
            </a:pPr>
            <a:r>
              <a:rPr lang="ar-SY" sz="2400" dirty="0" smtClean="0"/>
              <a:t>يحمي اللعاب جوف الفم بإزالة الأطعمة المتبقية </a:t>
            </a:r>
            <a:r>
              <a:rPr lang="ar-SY" sz="2400" dirty="0" err="1" smtClean="0"/>
              <a:t>و</a:t>
            </a:r>
            <a:r>
              <a:rPr lang="ar-SY" sz="2400" dirty="0" smtClean="0"/>
              <a:t> الأنقاض الخلوية الجرثومية </a:t>
            </a:r>
          </a:p>
          <a:p>
            <a:pPr>
              <a:buFontTx/>
              <a:buChar char="-"/>
            </a:pPr>
            <a:r>
              <a:rPr lang="ar-SY" sz="2400" dirty="0" smtClean="0"/>
              <a:t>زيادة </a:t>
            </a:r>
            <a:r>
              <a:rPr lang="ar-SY" sz="2400" dirty="0" err="1" smtClean="0"/>
              <a:t>افراز</a:t>
            </a:r>
            <a:r>
              <a:rPr lang="ar-SY" sz="2400" dirty="0" smtClean="0"/>
              <a:t> اللعاب قبل القيء يحمي مخاطية البلعوم من حموضة المعدة </a:t>
            </a:r>
          </a:p>
          <a:p>
            <a:pPr>
              <a:buFontTx/>
              <a:buChar char="-"/>
            </a:pPr>
            <a:r>
              <a:rPr lang="ar-SY" sz="2400" dirty="0" smtClean="0"/>
              <a:t>له دور مناعي لاحتوائه على بعض المواد المضادة للبكتيريا </a:t>
            </a:r>
            <a:r>
              <a:rPr lang="ar-SY" sz="2400" dirty="0" err="1" smtClean="0"/>
              <a:t>كالليزوزيم</a:t>
            </a:r>
            <a:r>
              <a:rPr lang="ar-SY" sz="2400" dirty="0" smtClean="0"/>
              <a:t> و </a:t>
            </a:r>
            <a:r>
              <a:rPr lang="en-US" sz="2400" dirty="0" err="1" smtClean="0"/>
              <a:t>IgA</a:t>
            </a:r>
            <a:r>
              <a:rPr lang="ar-SY" sz="2400" dirty="0" smtClean="0"/>
              <a:t> </a:t>
            </a:r>
          </a:p>
          <a:p>
            <a:pPr>
              <a:buFontTx/>
              <a:buChar char="-"/>
            </a:pPr>
            <a:r>
              <a:rPr lang="ar-SY" sz="2400" dirty="0" smtClean="0"/>
              <a:t>يساهم في عملية الهضم الفموي لاحتوائه على </a:t>
            </a:r>
            <a:r>
              <a:rPr lang="ar-SY" sz="2400" dirty="0" err="1" smtClean="0"/>
              <a:t>الأميلاز</a:t>
            </a:r>
            <a:r>
              <a:rPr lang="ar-SY" sz="2400" dirty="0" smtClean="0"/>
              <a:t> كما يحوي </a:t>
            </a:r>
            <a:r>
              <a:rPr lang="ar-SY" sz="2400" dirty="0" err="1" smtClean="0"/>
              <a:t>الليباز</a:t>
            </a:r>
            <a:r>
              <a:rPr lang="ar-SY" sz="2400" dirty="0" smtClean="0"/>
              <a:t> </a:t>
            </a:r>
          </a:p>
          <a:p>
            <a:pPr>
              <a:buFontTx/>
              <a:buChar char="-"/>
            </a:pPr>
            <a:r>
              <a:rPr lang="ar-SY" sz="2400" dirty="0" smtClean="0"/>
              <a:t>يقي من </a:t>
            </a:r>
            <a:r>
              <a:rPr lang="ar-SY" sz="2400" dirty="0" err="1" smtClean="0"/>
              <a:t>الاصابة</a:t>
            </a:r>
            <a:r>
              <a:rPr lang="ar-SY" sz="2400" dirty="0" smtClean="0"/>
              <a:t> بالفطور الفموية لاحتوائه على بروتين </a:t>
            </a:r>
            <a:r>
              <a:rPr lang="ar-SY" sz="2400" dirty="0" err="1" smtClean="0"/>
              <a:t>الهستاتين</a:t>
            </a:r>
            <a:r>
              <a:rPr lang="ar-SY" sz="2400" dirty="0" smtClean="0"/>
              <a:t> </a:t>
            </a:r>
          </a:p>
          <a:p>
            <a:pPr>
              <a:buFontTx/>
              <a:buChar char="-"/>
            </a:pPr>
            <a:r>
              <a:rPr lang="ar-SY" sz="2400" dirty="0" smtClean="0"/>
              <a:t>يساهم في صحة الأسنان لاحتوائه على مواد واقية لها فهو غني بالكالسيوم </a:t>
            </a:r>
            <a:r>
              <a:rPr lang="ar-SY" sz="2400" dirty="0" err="1" smtClean="0"/>
              <a:t>و</a:t>
            </a:r>
            <a:r>
              <a:rPr lang="ar-SY" sz="2400" dirty="0" smtClean="0"/>
              <a:t> </a:t>
            </a:r>
            <a:r>
              <a:rPr lang="ar-SY" sz="2400" dirty="0" err="1" smtClean="0"/>
              <a:t>الفوسفور</a:t>
            </a:r>
            <a:r>
              <a:rPr lang="ar-SY" sz="2400" dirty="0" smtClean="0"/>
              <a:t> </a:t>
            </a:r>
            <a:endParaRPr lang="ar-SY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اللعاب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Y" sz="2400" b="1" i="1" u="sng" dirty="0" smtClean="0"/>
              <a:t>وظائف اللعاب:</a:t>
            </a:r>
          </a:p>
          <a:p>
            <a:pPr>
              <a:buNone/>
            </a:pPr>
            <a:r>
              <a:rPr lang="ar-SY" sz="2400" dirty="0" smtClean="0"/>
              <a:t>اذا نقص افراز اللعاب يمكن ان يحدث:</a:t>
            </a:r>
          </a:p>
          <a:p>
            <a:pPr>
              <a:buNone/>
            </a:pPr>
            <a:r>
              <a:rPr lang="ar-SY" sz="2400" dirty="0" smtClean="0"/>
              <a:t>جفاف الفم والأغشية المخاطية والشعور بحرقة في الفم </a:t>
            </a:r>
          </a:p>
          <a:p>
            <a:pPr>
              <a:buNone/>
            </a:pPr>
            <a:r>
              <a:rPr lang="ar-SY" sz="2400" dirty="0" smtClean="0"/>
              <a:t>قرحات قلاعية و حزاز مسطح</a:t>
            </a:r>
          </a:p>
          <a:p>
            <a:pPr>
              <a:buNone/>
            </a:pPr>
            <a:r>
              <a:rPr lang="ar-SY" sz="2400" dirty="0" smtClean="0"/>
              <a:t>آفات فطرية لا سيما التهاب الفم بالمبيضات البيض </a:t>
            </a:r>
            <a:endParaRPr lang="ar-SY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857628"/>
            <a:ext cx="3414724" cy="265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929066"/>
            <a:ext cx="321471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فحص الغدد اللعابية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1497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ar-SY" sz="2400" dirty="0" smtClean="0"/>
              <a:t>ان فحص الغدد اللعابية يتم ب:</a:t>
            </a:r>
          </a:p>
          <a:p>
            <a:pPr>
              <a:buNone/>
            </a:pPr>
            <a:r>
              <a:rPr lang="ar-SY" sz="2400" b="1" dirty="0" smtClean="0"/>
              <a:t>التأمل و الجس </a:t>
            </a:r>
          </a:p>
          <a:p>
            <a:pPr>
              <a:buNone/>
            </a:pPr>
            <a:r>
              <a:rPr lang="ar-SY" sz="2400" b="1" dirty="0" smtClean="0"/>
              <a:t>الغدة النكفية </a:t>
            </a:r>
            <a:r>
              <a:rPr lang="ar-SY" sz="2400" dirty="0" smtClean="0"/>
              <a:t>ظاهرة لذلك تفحص بالجس </a:t>
            </a:r>
            <a:r>
              <a:rPr lang="ar-SY" sz="2400" dirty="0" err="1" smtClean="0"/>
              <a:t>بالاضافة</a:t>
            </a:r>
            <a:r>
              <a:rPr lang="ar-SY" sz="2400" dirty="0" smtClean="0"/>
              <a:t> لفحص فتحة قناتها وتحري وجود نز </a:t>
            </a:r>
            <a:r>
              <a:rPr lang="ar-SY" sz="2400" dirty="0" err="1" smtClean="0"/>
              <a:t>او</a:t>
            </a:r>
            <a:r>
              <a:rPr lang="ar-SY" sz="2400" dirty="0" smtClean="0"/>
              <a:t> </a:t>
            </a:r>
            <a:r>
              <a:rPr lang="ar-SY" sz="2400" dirty="0" err="1" smtClean="0"/>
              <a:t>مفرزات</a:t>
            </a:r>
            <a:r>
              <a:rPr lang="ar-SY" sz="2400" dirty="0" smtClean="0"/>
              <a:t> ( دموية </a:t>
            </a:r>
            <a:r>
              <a:rPr lang="ar-SY" sz="2400" dirty="0" err="1" smtClean="0"/>
              <a:t>او</a:t>
            </a:r>
            <a:r>
              <a:rPr lang="ar-SY" sz="2400" dirty="0" smtClean="0"/>
              <a:t> </a:t>
            </a:r>
            <a:r>
              <a:rPr lang="ar-SY" sz="2400" dirty="0" err="1" smtClean="0"/>
              <a:t>قيحية</a:t>
            </a:r>
            <a:r>
              <a:rPr lang="ar-SY" sz="2400" dirty="0" smtClean="0"/>
              <a:t>) </a:t>
            </a:r>
          </a:p>
          <a:p>
            <a:pPr>
              <a:buNone/>
            </a:pPr>
            <a:r>
              <a:rPr lang="ar-SY" sz="2400" b="1" dirty="0" smtClean="0"/>
              <a:t>الغدتان تحت الفك </a:t>
            </a:r>
            <a:r>
              <a:rPr lang="ar-SY" sz="2400" b="1" dirty="0" err="1" smtClean="0"/>
              <a:t>و</a:t>
            </a:r>
            <a:r>
              <a:rPr lang="ar-SY" sz="2400" b="1" dirty="0" smtClean="0"/>
              <a:t> تحت اللسان تفحصان بالجس المشترك بالمس</a:t>
            </a:r>
          </a:p>
          <a:p>
            <a:pPr>
              <a:buNone/>
            </a:pPr>
            <a:r>
              <a:rPr lang="ar-SY" sz="2400" dirty="0" smtClean="0"/>
              <a:t>وهناك طرق تشخيصية خاصة للغدد اللعابية هي:</a:t>
            </a:r>
          </a:p>
          <a:p>
            <a:pPr>
              <a:buNone/>
            </a:pPr>
            <a:r>
              <a:rPr lang="ar-SY" sz="2400" b="1" dirty="0" smtClean="0"/>
              <a:t>1- سبر قناة الغدة اللعابية : </a:t>
            </a:r>
            <a:r>
              <a:rPr lang="ar-SY" sz="2400" dirty="0" smtClean="0"/>
              <a:t>يتم </a:t>
            </a:r>
            <a:r>
              <a:rPr lang="ar-SY" sz="2400" dirty="0" err="1" smtClean="0"/>
              <a:t>بادخال</a:t>
            </a:r>
            <a:r>
              <a:rPr lang="ar-SY" sz="2400" dirty="0" smtClean="0"/>
              <a:t> </a:t>
            </a:r>
            <a:r>
              <a:rPr lang="ar-SY" sz="2400" dirty="0" err="1" smtClean="0"/>
              <a:t>قثطرة</a:t>
            </a:r>
            <a:r>
              <a:rPr lang="ar-SY" sz="2400" dirty="0" smtClean="0"/>
              <a:t> خاصة من فوهة القناة </a:t>
            </a:r>
            <a:r>
              <a:rPr lang="ar-SY" sz="2400" dirty="0" err="1" smtClean="0"/>
              <a:t>الى</a:t>
            </a:r>
            <a:r>
              <a:rPr lang="ar-SY" sz="2400" dirty="0" smtClean="0"/>
              <a:t> مسافة مختلفة ضمن القناة فيشعر الفاحص بوجود( تضيق </a:t>
            </a:r>
            <a:r>
              <a:rPr lang="ar-SY" sz="2400" dirty="0" err="1" smtClean="0"/>
              <a:t>او</a:t>
            </a:r>
            <a:r>
              <a:rPr lang="ar-SY" sz="2400" dirty="0" smtClean="0"/>
              <a:t> حصاة ) </a:t>
            </a:r>
          </a:p>
          <a:p>
            <a:pPr>
              <a:buNone/>
            </a:pPr>
            <a:r>
              <a:rPr lang="ar-SY" sz="2400" dirty="0" smtClean="0"/>
              <a:t>يعتبر مضاد </a:t>
            </a:r>
            <a:r>
              <a:rPr lang="ar-SY" sz="2400" dirty="0" err="1" smtClean="0"/>
              <a:t>استطباب</a:t>
            </a:r>
            <a:r>
              <a:rPr lang="ar-SY" sz="2400" dirty="0" smtClean="0"/>
              <a:t> في الحالات الالتهابية الحادة</a:t>
            </a:r>
          </a:p>
          <a:p>
            <a:pPr>
              <a:buNone/>
            </a:pPr>
            <a:r>
              <a:rPr lang="ar-SY" sz="2400" dirty="0" smtClean="0"/>
              <a:t>2-</a:t>
            </a:r>
            <a:r>
              <a:rPr lang="ar-SY" sz="2400" b="1" dirty="0" smtClean="0"/>
              <a:t>التصوير </a:t>
            </a:r>
            <a:r>
              <a:rPr lang="ar-SY" sz="2400" b="1" dirty="0" err="1" smtClean="0"/>
              <a:t>الشعاعي</a:t>
            </a:r>
            <a:r>
              <a:rPr lang="ar-SY" sz="2400" b="1" dirty="0" smtClean="0"/>
              <a:t> البسيط:</a:t>
            </a:r>
            <a:r>
              <a:rPr lang="ar-SY" sz="2400" dirty="0" smtClean="0"/>
              <a:t>يفيد في كشف </a:t>
            </a:r>
            <a:r>
              <a:rPr lang="ar-SY" sz="2400" dirty="0" err="1" smtClean="0"/>
              <a:t>الحصيات</a:t>
            </a:r>
            <a:r>
              <a:rPr lang="ar-SY" sz="2400" dirty="0" smtClean="0"/>
              <a:t> الصغيرة خاصة في الغدة تحت الفك وذلك </a:t>
            </a:r>
            <a:r>
              <a:rPr lang="ar-SY" sz="2400" dirty="0" err="1" smtClean="0"/>
              <a:t>باجراء</a:t>
            </a:r>
            <a:r>
              <a:rPr lang="ar-SY" sz="2400" dirty="0" smtClean="0"/>
              <a:t> صورة مائلة جانبية للفك السفلي </a:t>
            </a:r>
            <a:r>
              <a:rPr lang="ar-SY" sz="2400" dirty="0" err="1" smtClean="0"/>
              <a:t>او</a:t>
            </a:r>
            <a:r>
              <a:rPr lang="ar-SY" sz="2400" dirty="0" smtClean="0"/>
              <a:t> بالصورة </a:t>
            </a:r>
            <a:r>
              <a:rPr lang="ar-SY" sz="2400" dirty="0" err="1" smtClean="0"/>
              <a:t>الاطباقية</a:t>
            </a:r>
            <a:r>
              <a:rPr lang="ar-SY" sz="2400" dirty="0" smtClean="0"/>
              <a:t> </a:t>
            </a:r>
          </a:p>
          <a:p>
            <a:pPr>
              <a:buNone/>
            </a:pPr>
            <a:r>
              <a:rPr lang="ar-SY" sz="2400" b="1" dirty="0" smtClean="0"/>
              <a:t>3- تصوير الغدد اللعابية الظليل: </a:t>
            </a:r>
            <a:r>
              <a:rPr lang="ar-SY" sz="2400" dirty="0" smtClean="0"/>
              <a:t>وهو حقن مادة ظليلة عبر فوهة القناة وتؤخذ صور فورا ثم تؤخذ صور </a:t>
            </a:r>
            <a:r>
              <a:rPr lang="ar-SY" sz="2400" dirty="0" err="1" smtClean="0"/>
              <a:t>افراغية</a:t>
            </a:r>
            <a:r>
              <a:rPr lang="ar-SY" sz="2400" dirty="0" smtClean="0"/>
              <a:t> بعد 1 – 2 ساعة </a:t>
            </a:r>
          </a:p>
          <a:p>
            <a:pPr>
              <a:buNone/>
            </a:pPr>
            <a:r>
              <a:rPr lang="ar-SY" sz="2400" dirty="0" smtClean="0"/>
              <a:t>يفيد في كشف </a:t>
            </a:r>
            <a:r>
              <a:rPr lang="ar-SY" sz="2400" dirty="0" err="1" smtClean="0"/>
              <a:t>الحصيات</a:t>
            </a:r>
            <a:r>
              <a:rPr lang="ar-SY" sz="2400" dirty="0" smtClean="0"/>
              <a:t> غير الظليلة وتوسع </a:t>
            </a:r>
            <a:r>
              <a:rPr lang="ar-SY" sz="2400" dirty="0" err="1" smtClean="0"/>
              <a:t>الأقنية</a:t>
            </a:r>
            <a:r>
              <a:rPr lang="ar-SY" sz="2400" dirty="0" smtClean="0"/>
              <a:t> و العنبات </a:t>
            </a:r>
            <a:r>
              <a:rPr lang="ar-SY" sz="2400" dirty="0" err="1" smtClean="0"/>
              <a:t>الغدية</a:t>
            </a:r>
            <a:r>
              <a:rPr lang="ar-SY" sz="2400" dirty="0" smtClean="0"/>
              <a:t> كما يكشف عن الأورام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فحص الغدد اللعابية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ar-SY" sz="2400" b="1" dirty="0" smtClean="0"/>
              <a:t>4- التصوير بالأمواج فوق الصوتية : </a:t>
            </a:r>
          </a:p>
          <a:p>
            <a:pPr>
              <a:buNone/>
            </a:pPr>
            <a:r>
              <a:rPr lang="ar-SY" sz="2400" dirty="0" smtClean="0"/>
              <a:t>يميز بين كتلة </a:t>
            </a:r>
            <a:r>
              <a:rPr lang="ar-SY" sz="2400" dirty="0" err="1" smtClean="0"/>
              <a:t>النكفة</a:t>
            </a:r>
            <a:r>
              <a:rPr lang="ar-SY" sz="2400" dirty="0" smtClean="0"/>
              <a:t> الداخلية </a:t>
            </a:r>
            <a:r>
              <a:rPr lang="ar-SY" sz="2400" dirty="0" err="1" smtClean="0"/>
              <a:t>و</a:t>
            </a:r>
            <a:r>
              <a:rPr lang="ar-SY" sz="2400" dirty="0" smtClean="0"/>
              <a:t> الخارجية </a:t>
            </a:r>
          </a:p>
          <a:p>
            <a:pPr>
              <a:buNone/>
            </a:pPr>
            <a:r>
              <a:rPr lang="ar-SY" sz="2400" b="1" dirty="0" smtClean="0"/>
              <a:t>5- الطبقي المحوري </a:t>
            </a:r>
            <a:r>
              <a:rPr lang="en-US" sz="2400" b="1" dirty="0" smtClean="0"/>
              <a:t>CT</a:t>
            </a:r>
            <a:r>
              <a:rPr lang="ar-SY" sz="2400" b="1" dirty="0" smtClean="0"/>
              <a:t>:</a:t>
            </a:r>
          </a:p>
          <a:p>
            <a:pPr>
              <a:buNone/>
            </a:pPr>
            <a:r>
              <a:rPr lang="ar-SY" sz="2400" dirty="0" smtClean="0"/>
              <a:t>الدراسة المختارة لكتل </a:t>
            </a:r>
            <a:r>
              <a:rPr lang="ar-SY" sz="2400" dirty="0" err="1" smtClean="0"/>
              <a:t>النكفة</a:t>
            </a:r>
            <a:r>
              <a:rPr lang="ar-SY" sz="2400" dirty="0" smtClean="0"/>
              <a:t> و علاقتها مع العصب </a:t>
            </a:r>
            <a:r>
              <a:rPr lang="ar-SY" sz="2400" dirty="0" err="1" smtClean="0"/>
              <a:t>الوجهي</a:t>
            </a:r>
            <a:r>
              <a:rPr lang="ar-SY" sz="2400" dirty="0" smtClean="0"/>
              <a:t> </a:t>
            </a:r>
          </a:p>
          <a:p>
            <a:pPr>
              <a:buNone/>
            </a:pPr>
            <a:r>
              <a:rPr lang="ar-SY" sz="2400" dirty="0" smtClean="0"/>
              <a:t>6- </a:t>
            </a:r>
            <a:r>
              <a:rPr lang="ar-SY" sz="2400" b="1" dirty="0" smtClean="0"/>
              <a:t>الرنين المغناطيسي</a:t>
            </a:r>
            <a:r>
              <a:rPr lang="en-US" sz="2400" b="1" dirty="0" smtClean="0"/>
              <a:t>MRI </a:t>
            </a:r>
            <a:r>
              <a:rPr lang="ar-SY" sz="2400" b="1" dirty="0" smtClean="0"/>
              <a:t>: </a:t>
            </a:r>
          </a:p>
          <a:p>
            <a:pPr>
              <a:buNone/>
            </a:pPr>
            <a:r>
              <a:rPr lang="ar-SY" sz="2400" dirty="0" smtClean="0"/>
              <a:t>نلجأ </a:t>
            </a:r>
            <a:r>
              <a:rPr lang="ar-SY" sz="2400" dirty="0" err="1" smtClean="0"/>
              <a:t>اليه</a:t>
            </a:r>
            <a:r>
              <a:rPr lang="ar-SY" sz="2400" dirty="0" smtClean="0"/>
              <a:t> عند الشك </a:t>
            </a:r>
            <a:r>
              <a:rPr lang="ar-SY" sz="2400" dirty="0" err="1" smtClean="0"/>
              <a:t>بالخباثات</a:t>
            </a:r>
            <a:r>
              <a:rPr lang="ar-SY" sz="2400" dirty="0" smtClean="0"/>
              <a:t> </a:t>
            </a:r>
          </a:p>
          <a:p>
            <a:pPr>
              <a:buNone/>
            </a:pPr>
            <a:r>
              <a:rPr lang="ar-SY" sz="2400" b="1" dirty="0" smtClean="0"/>
              <a:t>7- </a:t>
            </a:r>
            <a:r>
              <a:rPr lang="ar-SY" sz="2400" b="1" dirty="0" err="1" smtClean="0"/>
              <a:t>الخزعة</a:t>
            </a:r>
            <a:r>
              <a:rPr lang="ar-SY" sz="2400" b="1" dirty="0" smtClean="0"/>
              <a:t> </a:t>
            </a:r>
            <a:r>
              <a:rPr lang="ar-SY" sz="2400" b="1" dirty="0" err="1" smtClean="0"/>
              <a:t>الارتشافية</a:t>
            </a:r>
            <a:r>
              <a:rPr lang="ar-SY" sz="2400" b="1" dirty="0" smtClean="0"/>
              <a:t> </a:t>
            </a:r>
            <a:r>
              <a:rPr lang="ar-SY" sz="2400" b="1" dirty="0" err="1" smtClean="0"/>
              <a:t>بابرة</a:t>
            </a:r>
            <a:r>
              <a:rPr lang="ar-SY" sz="2400" b="1" dirty="0" smtClean="0"/>
              <a:t> رفيعة</a:t>
            </a:r>
            <a:r>
              <a:rPr lang="en-US" sz="2400" b="1" dirty="0" smtClean="0"/>
              <a:t>FNA </a:t>
            </a:r>
            <a:r>
              <a:rPr lang="ar-SY" sz="2400" b="1" dirty="0" smtClean="0"/>
              <a:t>:</a:t>
            </a:r>
          </a:p>
          <a:p>
            <a:pPr>
              <a:buNone/>
            </a:pPr>
            <a:r>
              <a:rPr lang="ar-SY" sz="2400" dirty="0" smtClean="0"/>
              <a:t>تتم باستخدام </a:t>
            </a:r>
            <a:r>
              <a:rPr lang="ar-SY" sz="2400" dirty="0" err="1" smtClean="0"/>
              <a:t>ابرة</a:t>
            </a:r>
            <a:r>
              <a:rPr lang="ar-SY" sz="2400" dirty="0" smtClean="0"/>
              <a:t> قياس 22 </a:t>
            </a:r>
          </a:p>
          <a:p>
            <a:pPr>
              <a:buNone/>
            </a:pPr>
            <a:r>
              <a:rPr lang="ar-SY" sz="2400" dirty="0" smtClean="0"/>
              <a:t>عندما تجرى بشكل مناسب وتفسر بشكل جيد فان دقتها عالية </a:t>
            </a:r>
          </a:p>
          <a:p>
            <a:pPr>
              <a:buNone/>
            </a:pPr>
            <a:r>
              <a:rPr lang="ar-SY" sz="2400" dirty="0" smtClean="0"/>
              <a:t>دقة التشخيص في أورام الغدد اللعابية 75% </a:t>
            </a:r>
          </a:p>
          <a:p>
            <a:pPr>
              <a:buNone/>
            </a:pPr>
            <a:r>
              <a:rPr lang="ar-SY" sz="2400" dirty="0" err="1" smtClean="0"/>
              <a:t>اختلاطات</a:t>
            </a:r>
            <a:r>
              <a:rPr lang="ar-SY" sz="2400" dirty="0" smtClean="0"/>
              <a:t> </a:t>
            </a:r>
            <a:r>
              <a:rPr lang="ar-SY" sz="2400" dirty="0" err="1" smtClean="0"/>
              <a:t>خزعة</a:t>
            </a:r>
            <a:r>
              <a:rPr lang="ar-SY" sz="2400" dirty="0" smtClean="0"/>
              <a:t> </a:t>
            </a:r>
            <a:r>
              <a:rPr lang="ar-SY" sz="2400" dirty="0" err="1" smtClean="0"/>
              <a:t>الابرة</a:t>
            </a:r>
            <a:r>
              <a:rPr lang="ar-SY" sz="2400" dirty="0" smtClean="0"/>
              <a:t> نادرة </a:t>
            </a:r>
            <a:r>
              <a:rPr lang="ar-SY" sz="2400" dirty="0" err="1" smtClean="0"/>
              <a:t>و</a:t>
            </a:r>
            <a:r>
              <a:rPr lang="ar-SY" sz="2400" dirty="0" smtClean="0"/>
              <a:t> احتمال زرع الورم بطريق </a:t>
            </a:r>
            <a:r>
              <a:rPr lang="ar-SY" sz="2400" dirty="0" err="1" smtClean="0"/>
              <a:t>الابرة</a:t>
            </a:r>
            <a:r>
              <a:rPr lang="ar-SY" sz="2400" dirty="0" smtClean="0"/>
              <a:t> منخفض </a:t>
            </a:r>
          </a:p>
          <a:p>
            <a:pPr>
              <a:buNone/>
            </a:pPr>
            <a:r>
              <a:rPr lang="ar-SY" sz="2400" b="1" dirty="0" smtClean="0"/>
              <a:t>8- </a:t>
            </a:r>
            <a:r>
              <a:rPr lang="ar-SY" sz="2400" b="1" dirty="0" err="1" smtClean="0"/>
              <a:t>الخزعة</a:t>
            </a:r>
            <a:r>
              <a:rPr lang="ar-SY" sz="2400" b="1" dirty="0" smtClean="0"/>
              <a:t> المجمدة: </a:t>
            </a:r>
            <a:r>
              <a:rPr lang="ar-SY" sz="2400" dirty="0" smtClean="0"/>
              <a:t>تستخدم أثناء العمل الجراحي لتشخيص نوع الورم </a:t>
            </a:r>
            <a:r>
              <a:rPr lang="ar-SY" sz="2400" dirty="0" err="1" smtClean="0"/>
              <a:t>و</a:t>
            </a:r>
            <a:r>
              <a:rPr lang="ar-SY" sz="2400" dirty="0" smtClean="0"/>
              <a:t> </a:t>
            </a:r>
            <a:r>
              <a:rPr lang="ar-SY" sz="2400" dirty="0" err="1" smtClean="0"/>
              <a:t>اجراء</a:t>
            </a:r>
            <a:r>
              <a:rPr lang="ar-SY" sz="2400" dirty="0" smtClean="0"/>
              <a:t> الجراحة المناسبة </a:t>
            </a:r>
            <a:endParaRPr lang="ar-SY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أمراض الغدد اللعابية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ar-SY" sz="2400" b="1" i="1" u="sng" dirty="0" smtClean="0"/>
              <a:t>الحصيات – الالتهابات – الأورام – الرضوض:</a:t>
            </a:r>
          </a:p>
          <a:p>
            <a:pPr>
              <a:buNone/>
            </a:pPr>
            <a:r>
              <a:rPr lang="ar-SY" sz="2400" b="1" i="1" dirty="0" smtClean="0"/>
              <a:t>الحصيات:</a:t>
            </a:r>
          </a:p>
          <a:p>
            <a:pPr>
              <a:buNone/>
            </a:pPr>
            <a:r>
              <a:rPr lang="ar-SY" sz="2400" dirty="0" smtClean="0"/>
              <a:t>هو تشكل حصيات ضمن الغدد اللعابية </a:t>
            </a:r>
          </a:p>
          <a:p>
            <a:pPr>
              <a:buNone/>
            </a:pPr>
            <a:r>
              <a:rPr lang="ar-SY" sz="2400" b="1" dirty="0" smtClean="0"/>
              <a:t>هناك ثلاث عوامل لتشكل الحصيات:</a:t>
            </a:r>
          </a:p>
          <a:p>
            <a:pPr>
              <a:buNone/>
            </a:pPr>
            <a:r>
              <a:rPr lang="ar-SY" sz="2400" dirty="0" smtClean="0"/>
              <a:t>1- </a:t>
            </a:r>
            <a:r>
              <a:rPr lang="ar-SY" sz="2400" dirty="0" err="1" smtClean="0"/>
              <a:t>الركودة</a:t>
            </a:r>
            <a:r>
              <a:rPr lang="ar-SY" sz="2400" dirty="0" smtClean="0"/>
              <a:t> اللعابية </a:t>
            </a:r>
          </a:p>
          <a:p>
            <a:pPr>
              <a:buNone/>
            </a:pPr>
            <a:r>
              <a:rPr lang="ar-SY" sz="2400" dirty="0" smtClean="0"/>
              <a:t>2- وجود نواة لتشكل الحصاة </a:t>
            </a:r>
          </a:p>
          <a:p>
            <a:pPr>
              <a:buNone/>
            </a:pPr>
            <a:r>
              <a:rPr lang="ar-SY" sz="2400" dirty="0" smtClean="0"/>
              <a:t>3- آلية </a:t>
            </a:r>
            <a:r>
              <a:rPr lang="ar-SY" sz="2400" dirty="0" err="1" smtClean="0"/>
              <a:t>استقلابية</a:t>
            </a:r>
            <a:r>
              <a:rPr lang="ar-SY" sz="2400" dirty="0" smtClean="0"/>
              <a:t> تؤدي </a:t>
            </a:r>
            <a:r>
              <a:rPr lang="ar-SY" sz="2400" dirty="0" err="1" smtClean="0"/>
              <a:t>الى</a:t>
            </a:r>
            <a:r>
              <a:rPr lang="ar-SY" sz="2400" dirty="0" smtClean="0"/>
              <a:t> ترسب الأملاح اللعابية على النواة المتشكلة </a:t>
            </a:r>
          </a:p>
          <a:p>
            <a:pPr>
              <a:buNone/>
            </a:pPr>
            <a:r>
              <a:rPr lang="ar-SY" sz="2400" dirty="0" smtClean="0"/>
              <a:t>تختلف </a:t>
            </a:r>
            <a:r>
              <a:rPr lang="ar-SY" sz="2400" dirty="0" err="1" smtClean="0"/>
              <a:t>الحصيات</a:t>
            </a:r>
            <a:r>
              <a:rPr lang="ar-SY" sz="2400" dirty="0" smtClean="0"/>
              <a:t> في </a:t>
            </a:r>
            <a:r>
              <a:rPr lang="ar-SY" sz="2400" dirty="0" err="1" smtClean="0"/>
              <a:t>حجومها</a:t>
            </a:r>
            <a:r>
              <a:rPr lang="ar-SY" sz="2400" dirty="0" smtClean="0"/>
              <a:t> كثيرا وقد تكون متعددة </a:t>
            </a:r>
          </a:p>
          <a:p>
            <a:pPr>
              <a:buNone/>
            </a:pPr>
            <a:r>
              <a:rPr lang="ar-SY" sz="2400" b="1" dirty="0" smtClean="0"/>
              <a:t>أكثر الغدد اللعابية </a:t>
            </a:r>
            <a:r>
              <a:rPr lang="ar-SY" sz="2400" b="1" dirty="0" err="1" smtClean="0"/>
              <a:t>اصابة</a:t>
            </a:r>
            <a:r>
              <a:rPr lang="ar-SY" sz="2400" b="1" dirty="0" smtClean="0"/>
              <a:t> </a:t>
            </a:r>
            <a:r>
              <a:rPr lang="ar-SY" sz="2400" b="1" dirty="0" err="1" smtClean="0"/>
              <a:t>بالحصيات</a:t>
            </a:r>
            <a:r>
              <a:rPr lang="ar-SY" sz="2400" b="1" dirty="0" smtClean="0"/>
              <a:t> هي :</a:t>
            </a:r>
          </a:p>
          <a:p>
            <a:pPr>
              <a:buNone/>
            </a:pPr>
            <a:r>
              <a:rPr lang="ar-SY" sz="2400" dirty="0" smtClean="0"/>
              <a:t>الغدة تحت الفك 80% من الحالات</a:t>
            </a:r>
          </a:p>
          <a:p>
            <a:pPr>
              <a:buNone/>
            </a:pPr>
            <a:r>
              <a:rPr lang="ar-SY" sz="2400" dirty="0" smtClean="0"/>
              <a:t>الغدة النكفية 19%</a:t>
            </a:r>
          </a:p>
          <a:p>
            <a:pPr>
              <a:buNone/>
            </a:pPr>
            <a:r>
              <a:rPr lang="ar-SY" sz="2400" dirty="0" smtClean="0"/>
              <a:t>الغدة تحت اللسان 1 % </a:t>
            </a:r>
            <a:endParaRPr lang="ar-SY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err="1" smtClean="0"/>
              <a:t>الحصيات</a:t>
            </a:r>
            <a:r>
              <a:rPr lang="ar-SY" dirty="0" smtClean="0"/>
              <a:t> اللعابية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ar-SY" sz="2400" b="1" dirty="0" smtClean="0"/>
              <a:t>اصابة الغدة تحت الفك بنسبة أكبر من غيرها يعود الى الأمور التالية:</a:t>
            </a:r>
          </a:p>
          <a:p>
            <a:pPr>
              <a:buNone/>
            </a:pPr>
            <a:r>
              <a:rPr lang="ar-SY" sz="2400" dirty="0" smtClean="0"/>
              <a:t>1- قناة الغدة تحت الفك أطول و أكبر قطرا </a:t>
            </a:r>
          </a:p>
          <a:p>
            <a:pPr>
              <a:buNone/>
            </a:pPr>
            <a:r>
              <a:rPr lang="ar-SY" sz="2400" dirty="0" smtClean="0"/>
              <a:t>2- لعاب الغدة تحت الفك أكثر قلوية و يحوي أملاح الكالسيوم و الفوسفات بنسب أكبر </a:t>
            </a:r>
          </a:p>
          <a:p>
            <a:pPr>
              <a:buNone/>
            </a:pPr>
            <a:r>
              <a:rPr lang="ar-SY" sz="2400" dirty="0" smtClean="0"/>
              <a:t>3- لعاب الغدة تحت الفك يحوي مخاط أكثر من مصل ( أكثر لزوجة)</a:t>
            </a:r>
          </a:p>
          <a:p>
            <a:pPr>
              <a:buNone/>
            </a:pPr>
            <a:r>
              <a:rPr lang="ar-SY" sz="2400" dirty="0" smtClean="0"/>
              <a:t>4- جريان لعاب الغدة تحت الفك يسير بعكس الجاذبية ( بطيء)</a:t>
            </a:r>
          </a:p>
          <a:p>
            <a:pPr>
              <a:buNone/>
            </a:pPr>
            <a:endParaRPr lang="ar-SY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Y" dirty="0" err="1" smtClean="0"/>
              <a:t>الحصيات</a:t>
            </a:r>
            <a:r>
              <a:rPr lang="ar-SY" dirty="0" smtClean="0"/>
              <a:t> اللعابية 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ar-SY" sz="2400" b="1" i="1" u="sng" dirty="0" smtClean="0"/>
              <a:t>الأعراض:</a:t>
            </a:r>
          </a:p>
          <a:p>
            <a:pPr>
              <a:buNone/>
            </a:pPr>
            <a:r>
              <a:rPr lang="ar-SY" sz="2400" dirty="0" smtClean="0"/>
              <a:t>تحدث </a:t>
            </a:r>
            <a:r>
              <a:rPr lang="ar-SY" sz="2400" dirty="0" err="1" smtClean="0"/>
              <a:t>الحصيات</a:t>
            </a:r>
            <a:r>
              <a:rPr lang="ar-SY" sz="2400" dirty="0" smtClean="0"/>
              <a:t> بكل الأعمار لكن السن المفضلة هي في العقود المتوسطة </a:t>
            </a:r>
          </a:p>
          <a:p>
            <a:pPr>
              <a:buNone/>
            </a:pPr>
            <a:r>
              <a:rPr lang="ar-SY" sz="2400" b="1" dirty="0" smtClean="0"/>
              <a:t>الشكوى الوصفية لمريض مصاب بحصاة في قناة الغدة تحت الفك:</a:t>
            </a:r>
          </a:p>
          <a:p>
            <a:pPr>
              <a:buNone/>
            </a:pPr>
            <a:r>
              <a:rPr lang="ar-SY" sz="2400" dirty="0" err="1" smtClean="0"/>
              <a:t>انتباج</a:t>
            </a:r>
            <a:r>
              <a:rPr lang="ar-SY" sz="2400" dirty="0" smtClean="0"/>
              <a:t> مفاجئ تحت الفك السفلي يرافقه شيء من الألم يحدث أثناء الطعام ويزول تدريجيا خلال نصف ساعة </a:t>
            </a:r>
            <a:r>
              <a:rPr lang="ar-SY" sz="2400" dirty="0" err="1" smtClean="0"/>
              <a:t>الى</a:t>
            </a:r>
            <a:r>
              <a:rPr lang="ar-SY" sz="2400" dirty="0" smtClean="0"/>
              <a:t> ساعتين -  تتكرر الحالة  بشكل غير منتظم </a:t>
            </a:r>
          </a:p>
          <a:p>
            <a:pPr>
              <a:buNone/>
            </a:pPr>
            <a:r>
              <a:rPr lang="ar-SY" sz="2400" dirty="0" smtClean="0"/>
              <a:t>( ليس من الضروري أن يحدث </a:t>
            </a:r>
            <a:r>
              <a:rPr lang="ar-SY" sz="2400" dirty="0" err="1" smtClean="0"/>
              <a:t>الانتباج</a:t>
            </a:r>
            <a:r>
              <a:rPr lang="ar-SY" sz="2400" dirty="0" smtClean="0"/>
              <a:t> مع كل وجبة طعام </a:t>
            </a:r>
            <a:r>
              <a:rPr lang="ar-SY" sz="2400" dirty="0" err="1" smtClean="0"/>
              <a:t>وانما</a:t>
            </a:r>
            <a:r>
              <a:rPr lang="ar-SY" sz="2400" dirty="0" smtClean="0"/>
              <a:t>  قد يغيب فترات مختلفة ) </a:t>
            </a:r>
          </a:p>
          <a:p>
            <a:pPr>
              <a:buNone/>
            </a:pPr>
            <a:r>
              <a:rPr lang="ar-SY" sz="2400" dirty="0" smtClean="0"/>
              <a:t>قد تنحشر الحصاة في مكان ضيق من القناة فتسدها </a:t>
            </a:r>
            <a:r>
              <a:rPr lang="ar-SY" sz="2400" dirty="0" err="1" smtClean="0"/>
              <a:t>و</a:t>
            </a:r>
            <a:r>
              <a:rPr lang="ar-SY" sz="2400" dirty="0" smtClean="0"/>
              <a:t> يحدث </a:t>
            </a:r>
            <a:r>
              <a:rPr lang="ar-SY" sz="2400" dirty="0" err="1" smtClean="0"/>
              <a:t>انتباج</a:t>
            </a:r>
            <a:r>
              <a:rPr lang="ar-SY" sz="2400" dirty="0" smtClean="0"/>
              <a:t> مستمر في الغدة</a:t>
            </a:r>
          </a:p>
          <a:p>
            <a:pPr>
              <a:buNone/>
            </a:pPr>
            <a:r>
              <a:rPr lang="ar-SY" sz="2400" dirty="0" smtClean="0"/>
              <a:t>قد تختلط الحالة </a:t>
            </a:r>
            <a:r>
              <a:rPr lang="ar-SY" sz="2400" dirty="0" err="1" smtClean="0"/>
              <a:t>بالانتان</a:t>
            </a:r>
            <a:r>
              <a:rPr lang="ar-SY" sz="2400" dirty="0" smtClean="0"/>
              <a:t> فتلتهب الغدة تحت الفك </a:t>
            </a:r>
            <a:r>
              <a:rPr lang="ar-SY" sz="2400" dirty="0" err="1" smtClean="0"/>
              <a:t>و</a:t>
            </a:r>
            <a:r>
              <a:rPr lang="ar-SY" sz="2400" dirty="0" smtClean="0"/>
              <a:t> قناتها فيشاهد </a:t>
            </a:r>
            <a:r>
              <a:rPr lang="ar-SY" sz="2400" dirty="0" err="1" smtClean="0"/>
              <a:t>انتباج</a:t>
            </a:r>
            <a:r>
              <a:rPr lang="ar-SY" sz="2400" dirty="0" smtClean="0"/>
              <a:t> مؤلم جدا </a:t>
            </a:r>
          </a:p>
          <a:p>
            <a:pPr>
              <a:buNone/>
            </a:pPr>
            <a:r>
              <a:rPr lang="ar-SY" sz="2400" dirty="0" smtClean="0"/>
              <a:t>كما أنه قد يبدو في قاع الفم على مسير القناة احمرار </a:t>
            </a:r>
            <a:r>
              <a:rPr lang="ar-SY" sz="2400" dirty="0" err="1" smtClean="0"/>
              <a:t>و</a:t>
            </a:r>
            <a:r>
              <a:rPr lang="ar-SY" sz="2400" dirty="0" smtClean="0"/>
              <a:t> </a:t>
            </a:r>
            <a:r>
              <a:rPr lang="ar-SY" sz="2400" dirty="0" err="1" smtClean="0"/>
              <a:t>انتباج</a:t>
            </a:r>
            <a:r>
              <a:rPr lang="ar-SY" sz="2400" dirty="0" smtClean="0"/>
              <a:t> مؤلم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89"/>
            <a:ext cx="4857752" cy="192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err="1" smtClean="0"/>
              <a:t>الحصيات</a:t>
            </a:r>
            <a:r>
              <a:rPr lang="ar-SY" dirty="0" smtClean="0"/>
              <a:t> اللعابية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ar-SY" sz="2400" b="1" dirty="0" smtClean="0"/>
              <a:t>حصاة قناة الغدة النكفية </a:t>
            </a:r>
            <a:r>
              <a:rPr lang="ar-SY" sz="2400" dirty="0" smtClean="0"/>
              <a:t>قد تسبب </a:t>
            </a:r>
            <a:r>
              <a:rPr lang="ar-SY" sz="2400" dirty="0" err="1" smtClean="0"/>
              <a:t>انتباج</a:t>
            </a:r>
            <a:r>
              <a:rPr lang="ar-SY" sz="2400" dirty="0" smtClean="0"/>
              <a:t> مؤلم في منطقة الغدة النكفية يظهر أثناء الطعام ثم يزول الألم بسرعة </a:t>
            </a:r>
            <a:r>
              <a:rPr lang="ar-SY" sz="2400" dirty="0" err="1" smtClean="0"/>
              <a:t>و</a:t>
            </a:r>
            <a:r>
              <a:rPr lang="ar-SY" sz="2400" dirty="0" smtClean="0"/>
              <a:t> يزول </a:t>
            </a:r>
            <a:r>
              <a:rPr lang="ar-SY" sz="2400" dirty="0" err="1" smtClean="0"/>
              <a:t>الانتباج</a:t>
            </a:r>
            <a:r>
              <a:rPr lang="ar-SY" sz="2400" dirty="0" smtClean="0"/>
              <a:t> بالتدريج </a:t>
            </a:r>
          </a:p>
          <a:p>
            <a:pPr>
              <a:buNone/>
            </a:pPr>
            <a:r>
              <a:rPr lang="ar-SY" sz="2400" dirty="0" smtClean="0"/>
              <a:t>أو تتظاهر </a:t>
            </a:r>
            <a:r>
              <a:rPr lang="ar-SY" sz="2400" dirty="0" err="1" smtClean="0"/>
              <a:t>بانتباج</a:t>
            </a:r>
            <a:r>
              <a:rPr lang="ar-SY" sz="2400" dirty="0" smtClean="0"/>
              <a:t> دائم بالغدة أو </a:t>
            </a:r>
            <a:r>
              <a:rPr lang="ar-SY" sz="2400" dirty="0" err="1" smtClean="0"/>
              <a:t>لاتبدو</a:t>
            </a:r>
            <a:r>
              <a:rPr lang="ar-SY" sz="2400" dirty="0" smtClean="0"/>
              <a:t> بأي أعراض </a:t>
            </a:r>
          </a:p>
          <a:p>
            <a:pPr>
              <a:buNone/>
            </a:pPr>
            <a:r>
              <a:rPr lang="ar-SY" sz="2400" b="1" i="1" u="sng" dirty="0" smtClean="0"/>
              <a:t>التشخيص:</a:t>
            </a:r>
          </a:p>
          <a:p>
            <a:pPr>
              <a:buNone/>
            </a:pPr>
            <a:r>
              <a:rPr lang="ar-SY" sz="2400" dirty="0" smtClean="0"/>
              <a:t>التأمل – قناة </a:t>
            </a:r>
            <a:r>
              <a:rPr lang="ar-SY" sz="2400" dirty="0" err="1" smtClean="0"/>
              <a:t>متوذمة</a:t>
            </a:r>
            <a:r>
              <a:rPr lang="ar-SY" sz="2400" dirty="0" smtClean="0"/>
              <a:t> محتقنة مع نز </a:t>
            </a:r>
            <a:r>
              <a:rPr lang="ar-SY" sz="2400" dirty="0" err="1" smtClean="0"/>
              <a:t>قيحي</a:t>
            </a:r>
            <a:r>
              <a:rPr lang="ar-SY" sz="2400" dirty="0" smtClean="0"/>
              <a:t> في حال وجود </a:t>
            </a:r>
            <a:r>
              <a:rPr lang="ar-SY" sz="2400" dirty="0" err="1" smtClean="0"/>
              <a:t>ركودة</a:t>
            </a:r>
            <a:r>
              <a:rPr lang="ar-SY" sz="2400" dirty="0" smtClean="0"/>
              <a:t> و </a:t>
            </a:r>
            <a:r>
              <a:rPr lang="ar-SY" sz="2400" dirty="0" err="1" smtClean="0"/>
              <a:t>انتان</a:t>
            </a:r>
            <a:r>
              <a:rPr lang="ar-SY" sz="2400" dirty="0" smtClean="0"/>
              <a:t> ثانوي </a:t>
            </a:r>
          </a:p>
          <a:p>
            <a:pPr>
              <a:buNone/>
            </a:pPr>
            <a:r>
              <a:rPr lang="ar-SY" sz="2400" dirty="0" smtClean="0"/>
              <a:t>المس المشترك بالجس – يمكن جس الحصاة </a:t>
            </a:r>
            <a:r>
              <a:rPr lang="ar-SY" sz="2400" dirty="0" err="1" smtClean="0"/>
              <a:t>اذا</a:t>
            </a:r>
            <a:r>
              <a:rPr lang="ar-SY" sz="2400" dirty="0" smtClean="0"/>
              <a:t> كانت في الثلث الأمامي للقناة </a:t>
            </a:r>
          </a:p>
          <a:p>
            <a:pPr>
              <a:buNone/>
            </a:pPr>
            <a:r>
              <a:rPr lang="ar-SY" sz="2400" dirty="0" smtClean="0"/>
              <a:t>الصورة </a:t>
            </a:r>
            <a:r>
              <a:rPr lang="ar-SY" sz="2400" dirty="0" err="1" smtClean="0"/>
              <a:t>الشعاعية</a:t>
            </a:r>
            <a:r>
              <a:rPr lang="ar-SY" sz="2400" dirty="0" smtClean="0"/>
              <a:t> البسيطة : ( بالوضعية </a:t>
            </a:r>
            <a:r>
              <a:rPr lang="ar-SY" sz="2400" dirty="0" err="1" smtClean="0"/>
              <a:t>الاطباقية</a:t>
            </a:r>
            <a:r>
              <a:rPr lang="ar-SY" sz="2400" dirty="0" smtClean="0"/>
              <a:t> ) تكشف معظم </a:t>
            </a:r>
            <a:r>
              <a:rPr lang="ar-SY" sz="2400" dirty="0" err="1" smtClean="0"/>
              <a:t>الحصيات</a:t>
            </a:r>
            <a:r>
              <a:rPr lang="ar-SY" sz="2400" dirty="0" smtClean="0"/>
              <a:t> </a:t>
            </a:r>
          </a:p>
          <a:p>
            <a:pPr>
              <a:buNone/>
            </a:pPr>
            <a:r>
              <a:rPr lang="ar-SY" sz="2400" dirty="0" err="1" smtClean="0"/>
              <a:t>ايكو</a:t>
            </a:r>
            <a:r>
              <a:rPr lang="ar-SY" sz="2400" dirty="0" smtClean="0"/>
              <a:t> – </a:t>
            </a:r>
            <a:r>
              <a:rPr lang="ar-SY" sz="2400" dirty="0" err="1" smtClean="0"/>
              <a:t>سيالو</a:t>
            </a:r>
            <a:r>
              <a:rPr lang="ar-SY" sz="2400" dirty="0" smtClean="0"/>
              <a:t> غرام – </a:t>
            </a:r>
            <a:r>
              <a:rPr lang="en-US" sz="2400" dirty="0" smtClean="0"/>
              <a:t>CT scan</a:t>
            </a:r>
            <a:endParaRPr lang="ar-SY" sz="2400" dirty="0" smtClean="0"/>
          </a:p>
          <a:p>
            <a:pPr>
              <a:buNone/>
            </a:pPr>
            <a:r>
              <a:rPr lang="ar-SY" sz="2400" b="1" i="1" u="sng" dirty="0" smtClean="0"/>
              <a:t>العلاج:</a:t>
            </a:r>
          </a:p>
          <a:p>
            <a:pPr>
              <a:buNone/>
            </a:pPr>
            <a:r>
              <a:rPr lang="ar-SY" sz="2400" dirty="0" smtClean="0"/>
              <a:t>1- في بعض الحالات وحين تكون الحصاة صغيرة قد تمر من تلقاء نفسها أو </a:t>
            </a:r>
            <a:r>
              <a:rPr lang="ar-SY" sz="2400" dirty="0" err="1" smtClean="0"/>
              <a:t>بتمسيد</a:t>
            </a:r>
            <a:r>
              <a:rPr lang="ar-SY" sz="2400" dirty="0" smtClean="0"/>
              <a:t> القناة بعد توسيع الفوهة </a:t>
            </a:r>
          </a:p>
          <a:p>
            <a:pPr>
              <a:buNone/>
            </a:pPr>
            <a:r>
              <a:rPr lang="ar-SY" sz="2400" dirty="0" smtClean="0"/>
              <a:t>2- في معظم الحالات تتطلب الحالة تداخل جراحي بشق القناة من داخل الفم </a:t>
            </a:r>
            <a:r>
              <a:rPr lang="ar-SY" sz="2400" dirty="0" err="1" smtClean="0"/>
              <a:t>و</a:t>
            </a:r>
            <a:r>
              <a:rPr lang="ar-SY" sz="2400" dirty="0" smtClean="0"/>
              <a:t> استخراج الحصاة </a:t>
            </a:r>
          </a:p>
          <a:p>
            <a:pPr>
              <a:buNone/>
            </a:pPr>
            <a:r>
              <a:rPr lang="ar-SY" sz="2400" dirty="0" smtClean="0"/>
              <a:t>3- اذا كانت الحصاة ضمن الغدة وترافق وجودها بالتهابات متكررة نلجأ الى استئصال الغدة </a:t>
            </a:r>
          </a:p>
          <a:p>
            <a:pPr>
              <a:buNone/>
            </a:pPr>
            <a:endParaRPr lang="ar-SY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التهابات الغدد اللعابية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ar-SY" sz="2400" dirty="0" smtClean="0"/>
              <a:t>قد تكون فيروسية أو جرثومية أو مناعية ذاتية </a:t>
            </a:r>
          </a:p>
          <a:p>
            <a:pPr>
              <a:buNone/>
            </a:pPr>
            <a:r>
              <a:rPr lang="ar-SY" sz="2400" b="1" i="1" u="sng" dirty="0" err="1" smtClean="0"/>
              <a:t>النكاف</a:t>
            </a:r>
            <a:r>
              <a:rPr lang="ar-SY" sz="2400" b="1" i="1" u="sng" dirty="0" smtClean="0"/>
              <a:t>:</a:t>
            </a:r>
          </a:p>
          <a:p>
            <a:pPr>
              <a:buNone/>
            </a:pPr>
            <a:r>
              <a:rPr lang="ar-SY" sz="2400" dirty="0" smtClean="0"/>
              <a:t>- مرض </a:t>
            </a:r>
            <a:r>
              <a:rPr lang="ar-SY" sz="2400" dirty="0" err="1" smtClean="0"/>
              <a:t>انتاني</a:t>
            </a:r>
            <a:r>
              <a:rPr lang="ar-SY" sz="2400" dirty="0" smtClean="0"/>
              <a:t> فيروسي حاد </a:t>
            </a:r>
            <a:r>
              <a:rPr lang="ar-SY" sz="2400" dirty="0" err="1" smtClean="0"/>
              <a:t>و</a:t>
            </a:r>
            <a:r>
              <a:rPr lang="ar-SY" sz="2400" dirty="0" smtClean="0"/>
              <a:t> معدي سببه الفيروس </a:t>
            </a:r>
            <a:r>
              <a:rPr lang="ar-SY" sz="2400" dirty="0" err="1" smtClean="0"/>
              <a:t>المخاطيني</a:t>
            </a:r>
            <a:r>
              <a:rPr lang="ar-SY" sz="2400" dirty="0" smtClean="0"/>
              <a:t> </a:t>
            </a:r>
          </a:p>
          <a:p>
            <a:pPr>
              <a:buNone/>
            </a:pPr>
            <a:r>
              <a:rPr lang="ar-SY" sz="2400" dirty="0" smtClean="0"/>
              <a:t>- ينتقل برذاذ الفم ويدخل عن الطريق الفم </a:t>
            </a:r>
            <a:r>
              <a:rPr lang="ar-SY" sz="2400" dirty="0" err="1" smtClean="0"/>
              <a:t>و</a:t>
            </a:r>
            <a:r>
              <a:rPr lang="ar-SY" sz="2400" dirty="0" smtClean="0"/>
              <a:t> الأنف </a:t>
            </a:r>
            <a:r>
              <a:rPr lang="ar-SY" sz="2400" dirty="0" err="1" smtClean="0"/>
              <a:t>و</a:t>
            </a:r>
            <a:r>
              <a:rPr lang="ar-SY" sz="2400" dirty="0" smtClean="0"/>
              <a:t> </a:t>
            </a:r>
            <a:r>
              <a:rPr lang="ar-SY" sz="2400" dirty="0" err="1" smtClean="0"/>
              <a:t>يتوضع</a:t>
            </a:r>
            <a:r>
              <a:rPr lang="ar-SY" sz="2400" dirty="0" smtClean="0"/>
              <a:t> في النسيج </a:t>
            </a:r>
            <a:r>
              <a:rPr lang="ar-SY" sz="2400" dirty="0" err="1" smtClean="0"/>
              <a:t>الغدي</a:t>
            </a:r>
            <a:r>
              <a:rPr lang="ar-SY" sz="2400" dirty="0" smtClean="0"/>
              <a:t> أو العصبي </a:t>
            </a:r>
          </a:p>
          <a:p>
            <a:pPr>
              <a:buFontTx/>
              <a:buChar char="-"/>
            </a:pPr>
            <a:r>
              <a:rPr lang="ar-SY" sz="2400" dirty="0" smtClean="0"/>
              <a:t>يصيب الأطفال خاصة بين 4 – 6 سنوات </a:t>
            </a:r>
          </a:p>
          <a:p>
            <a:pPr>
              <a:buFontTx/>
              <a:buChar char="-"/>
            </a:pPr>
            <a:r>
              <a:rPr lang="ar-SY" sz="2400" dirty="0" smtClean="0"/>
              <a:t> دور الحضانة 2 – 3 أسابيع </a:t>
            </a:r>
          </a:p>
          <a:p>
            <a:pPr>
              <a:buNone/>
            </a:pPr>
            <a:r>
              <a:rPr lang="ar-SY" sz="2400" b="1" u="sng" dirty="0" smtClean="0"/>
              <a:t>الأعراض:</a:t>
            </a:r>
          </a:p>
          <a:p>
            <a:pPr>
              <a:buNone/>
            </a:pPr>
            <a:r>
              <a:rPr lang="ar-SY" sz="2400" dirty="0" smtClean="0"/>
              <a:t>ضخامة </a:t>
            </a:r>
            <a:r>
              <a:rPr lang="ar-SY" sz="2400" dirty="0" err="1" smtClean="0"/>
              <a:t>و</a:t>
            </a:r>
            <a:r>
              <a:rPr lang="ar-SY" sz="2400" dirty="0" smtClean="0"/>
              <a:t> مضض في الغدة النكفية ويغلب أن تحدث ضخامة في الغدة النكفية الثانية وقد تصاب الغدة تحت الفك </a:t>
            </a:r>
            <a:r>
              <a:rPr lang="ar-SY" sz="2400" dirty="0" err="1" smtClean="0"/>
              <a:t>و</a:t>
            </a:r>
            <a:r>
              <a:rPr lang="ar-SY" sz="2400" dirty="0" smtClean="0"/>
              <a:t> نادرا الغدة تحت اللسان </a:t>
            </a:r>
          </a:p>
          <a:p>
            <a:pPr>
              <a:buNone/>
            </a:pPr>
            <a:r>
              <a:rPr lang="ar-SY" sz="2400" b="1" dirty="0" smtClean="0"/>
              <a:t>أعراض عامة:</a:t>
            </a:r>
          </a:p>
          <a:p>
            <a:pPr>
              <a:buNone/>
            </a:pPr>
            <a:r>
              <a:rPr lang="ar-SY" sz="2400" dirty="0" smtClean="0"/>
              <a:t>ترفع </a:t>
            </a:r>
            <a:r>
              <a:rPr lang="ar-SY" sz="2400" dirty="0" err="1" smtClean="0"/>
              <a:t>حروري</a:t>
            </a:r>
            <a:r>
              <a:rPr lang="ar-SY" sz="2400" dirty="0" smtClean="0"/>
              <a:t> و صداع ووهن </a:t>
            </a:r>
          </a:p>
          <a:p>
            <a:pPr>
              <a:buNone/>
            </a:pPr>
            <a:r>
              <a:rPr lang="ar-SY" sz="2400" b="1" dirty="0" err="1" smtClean="0"/>
              <a:t>الاختلاطات</a:t>
            </a:r>
            <a:r>
              <a:rPr lang="ar-SY" sz="2400" b="1" dirty="0" smtClean="0"/>
              <a:t>: </a:t>
            </a:r>
            <a:r>
              <a:rPr lang="ar-SY" sz="2400" dirty="0" smtClean="0"/>
              <a:t>نقص سمع حسي عصبي وحيد الجانب</a:t>
            </a:r>
          </a:p>
          <a:p>
            <a:pPr>
              <a:buNone/>
            </a:pPr>
            <a:r>
              <a:rPr lang="ar-SY" sz="2400" dirty="0" smtClean="0"/>
              <a:t>              التهاب </a:t>
            </a:r>
            <a:r>
              <a:rPr lang="ar-SY" sz="2400" dirty="0" err="1" smtClean="0"/>
              <a:t>السحايا</a:t>
            </a:r>
            <a:r>
              <a:rPr lang="ar-SY" sz="2400" dirty="0" smtClean="0"/>
              <a:t> أو التهاب الدماغ</a:t>
            </a:r>
          </a:p>
          <a:p>
            <a:pPr>
              <a:buNone/>
            </a:pPr>
            <a:r>
              <a:rPr lang="ar-SY" sz="2400" dirty="0" smtClean="0"/>
              <a:t>              التهاب الخصية وعقم</a:t>
            </a:r>
          </a:p>
          <a:p>
            <a:pPr>
              <a:buNone/>
            </a:pPr>
            <a:r>
              <a:rPr lang="ar-SY" sz="2400" dirty="0" smtClean="0"/>
              <a:t>              التهاب بنكرياس </a:t>
            </a:r>
          </a:p>
          <a:p>
            <a:pPr>
              <a:buNone/>
            </a:pPr>
            <a:r>
              <a:rPr lang="ar-SY" sz="2400" b="1" dirty="0" err="1" smtClean="0"/>
              <a:t>مخبريا</a:t>
            </a:r>
            <a:r>
              <a:rPr lang="ar-SY" sz="2400" b="1" dirty="0" smtClean="0"/>
              <a:t>: </a:t>
            </a:r>
            <a:r>
              <a:rPr lang="ar-SY" sz="2400" dirty="0" smtClean="0"/>
              <a:t>ارتفاع </a:t>
            </a:r>
            <a:r>
              <a:rPr lang="ar-SY" sz="2400" dirty="0" err="1" smtClean="0"/>
              <a:t>الأميلاز</a:t>
            </a:r>
            <a:r>
              <a:rPr lang="ar-SY" sz="2400" dirty="0" smtClean="0"/>
              <a:t> </a:t>
            </a:r>
          </a:p>
          <a:p>
            <a:pPr>
              <a:buNone/>
            </a:pPr>
            <a:r>
              <a:rPr lang="ar-SY" sz="2400" b="1" dirty="0" smtClean="0"/>
              <a:t>العلاج: </a:t>
            </a:r>
            <a:r>
              <a:rPr lang="ar-SY" sz="2400" u="sng" dirty="0" smtClean="0"/>
              <a:t>عرضي (</a:t>
            </a:r>
            <a:r>
              <a:rPr lang="ar-SY" sz="2400" dirty="0" smtClean="0"/>
              <a:t>راحة – مسكنات – الإكثار من السوائل )</a:t>
            </a:r>
          </a:p>
          <a:p>
            <a:pPr>
              <a:buNone/>
            </a:pPr>
            <a:r>
              <a:rPr lang="ar-SY" sz="2400" b="1" dirty="0" smtClean="0"/>
              <a:t>الوقاية: </a:t>
            </a:r>
            <a:r>
              <a:rPr lang="ar-SY" sz="2400" dirty="0" smtClean="0"/>
              <a:t>التلقيح بالفيروسات المضعفة</a:t>
            </a:r>
            <a:endParaRPr lang="ar-SY" sz="24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857628"/>
            <a:ext cx="357190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الغدة النكفية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7216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ar-SY" sz="2400" dirty="0" smtClean="0"/>
              <a:t>تعد الغدة النكفية أكبر الغدد اللعابية تزن حوالي 25 غرام </a:t>
            </a:r>
          </a:p>
          <a:p>
            <a:pPr>
              <a:buNone/>
            </a:pPr>
            <a:r>
              <a:rPr lang="ar-SY" sz="2400" b="1" dirty="0" err="1" smtClean="0"/>
              <a:t>تتوضع</a:t>
            </a:r>
            <a:r>
              <a:rPr lang="ar-SY" sz="2400" dirty="0" smtClean="0"/>
              <a:t> أسفل </a:t>
            </a:r>
            <a:r>
              <a:rPr lang="ar-SY" sz="2400" dirty="0" err="1" smtClean="0"/>
              <a:t>و</a:t>
            </a:r>
            <a:r>
              <a:rPr lang="ar-SY" sz="2400" dirty="0" smtClean="0"/>
              <a:t> أمام مجرى السمع الظاهر في المسافة بين </a:t>
            </a:r>
            <a:r>
              <a:rPr lang="ar-SY" sz="2400" dirty="0" err="1" smtClean="0"/>
              <a:t>النتوء</a:t>
            </a:r>
            <a:r>
              <a:rPr lang="ar-SY" sz="2400" dirty="0" smtClean="0"/>
              <a:t> </a:t>
            </a:r>
            <a:r>
              <a:rPr lang="ar-SY" sz="2400" dirty="0" err="1" smtClean="0"/>
              <a:t>الخشائي</a:t>
            </a:r>
            <a:r>
              <a:rPr lang="ar-SY" sz="2400" dirty="0" smtClean="0"/>
              <a:t> و الفك السفلي ,عميقا منها </a:t>
            </a:r>
            <a:r>
              <a:rPr lang="ar-SY" sz="2400" dirty="0" err="1" smtClean="0"/>
              <a:t>يتوضع</a:t>
            </a:r>
            <a:r>
              <a:rPr lang="ar-SY" sz="2400" dirty="0" smtClean="0"/>
              <a:t> الناتئ </a:t>
            </a:r>
            <a:r>
              <a:rPr lang="ar-SY" sz="2400" dirty="0" err="1" smtClean="0"/>
              <a:t>الإبري</a:t>
            </a:r>
            <a:r>
              <a:rPr lang="ar-SY" sz="2400" dirty="0" smtClean="0"/>
              <a:t> </a:t>
            </a:r>
          </a:p>
          <a:p>
            <a:pPr>
              <a:buNone/>
            </a:pPr>
            <a:r>
              <a:rPr lang="ar-SY" sz="2400" b="1" u="sng" dirty="0" smtClean="0"/>
              <a:t>وحشيا:</a:t>
            </a:r>
            <a:r>
              <a:rPr lang="ar-SY" sz="2400" dirty="0" smtClean="0"/>
              <a:t>تحاط بلفافة ثخينة تسمى اللفافة النكفية وتكون قريبة من الجلد </a:t>
            </a:r>
          </a:p>
          <a:p>
            <a:pPr>
              <a:buNone/>
            </a:pPr>
            <a:r>
              <a:rPr lang="ar-SY" sz="2400" dirty="0" smtClean="0"/>
              <a:t>يخترقها </a:t>
            </a:r>
            <a:r>
              <a:rPr lang="ar-SY" sz="2400" b="1" dirty="0" smtClean="0"/>
              <a:t>العصب </a:t>
            </a:r>
            <a:r>
              <a:rPr lang="ar-SY" sz="2400" b="1" dirty="0" err="1" smtClean="0"/>
              <a:t>الوجهي</a:t>
            </a:r>
            <a:r>
              <a:rPr lang="ar-SY" sz="2400" b="1" dirty="0" smtClean="0"/>
              <a:t> </a:t>
            </a:r>
            <a:r>
              <a:rPr lang="ar-SY" sz="2400" dirty="0" smtClean="0"/>
              <a:t>و هي تقسم اصطلاحا إلى فصين </a:t>
            </a:r>
            <a:r>
              <a:rPr lang="ar-SY" sz="2400" b="1" dirty="0" smtClean="0"/>
              <a:t>فص سطحي </a:t>
            </a:r>
          </a:p>
          <a:p>
            <a:pPr>
              <a:buNone/>
            </a:pPr>
            <a:r>
              <a:rPr lang="ar-SY" sz="2400" b="1" dirty="0" smtClean="0"/>
              <a:t>و فص عميق</a:t>
            </a:r>
            <a:r>
              <a:rPr lang="ar-SY" sz="2400" dirty="0" smtClean="0"/>
              <a:t> ليس بينهما حاجز أو </a:t>
            </a:r>
            <a:r>
              <a:rPr lang="ar-SY" sz="2400" dirty="0" err="1" smtClean="0"/>
              <a:t>صفاق</a:t>
            </a:r>
            <a:r>
              <a:rPr lang="ar-SY" sz="2400" dirty="0" smtClean="0"/>
              <a:t> أو سطح تسليخ </a:t>
            </a:r>
          </a:p>
          <a:p>
            <a:pPr>
              <a:buNone/>
            </a:pPr>
            <a:r>
              <a:rPr lang="ar-SY" sz="2400" dirty="0" smtClean="0"/>
              <a:t>إنما يفصل بينهما المستوى الذي يمر منه فروع العصب </a:t>
            </a:r>
            <a:r>
              <a:rPr lang="ar-SY" sz="2400" dirty="0" err="1" smtClean="0"/>
              <a:t>الوجهي</a:t>
            </a:r>
            <a:endParaRPr lang="ar-SY" sz="2400" dirty="0" smtClean="0"/>
          </a:p>
          <a:p>
            <a:pPr>
              <a:buNone/>
            </a:pPr>
            <a:r>
              <a:rPr lang="ar-SY" sz="2400" dirty="0" err="1" smtClean="0"/>
              <a:t>مفرزات</a:t>
            </a:r>
            <a:r>
              <a:rPr lang="ar-SY" sz="2400" dirty="0" smtClean="0"/>
              <a:t> الغدة النكفية </a:t>
            </a:r>
            <a:r>
              <a:rPr lang="ar-SY" sz="2400" b="1" dirty="0" smtClean="0"/>
              <a:t>مصلية </a:t>
            </a:r>
            <a:r>
              <a:rPr lang="ar-SY" sz="2400" dirty="0" err="1" smtClean="0"/>
              <a:t>و</a:t>
            </a:r>
            <a:r>
              <a:rPr lang="ar-SY" sz="2400" dirty="0" smtClean="0"/>
              <a:t> تفرغ بالفم عبر </a:t>
            </a:r>
          </a:p>
          <a:p>
            <a:pPr>
              <a:buNone/>
            </a:pPr>
            <a:r>
              <a:rPr lang="ar-SY" sz="2400" b="1" dirty="0" smtClean="0"/>
              <a:t>قناة الغدة النكفية </a:t>
            </a:r>
            <a:r>
              <a:rPr lang="ar-SY" sz="2400" dirty="0" smtClean="0"/>
              <a:t>( </a:t>
            </a:r>
            <a:r>
              <a:rPr lang="ar-SY" sz="2400" b="1" dirty="0" smtClean="0"/>
              <a:t>قناة </a:t>
            </a:r>
            <a:r>
              <a:rPr lang="ar-SY" sz="2400" b="1" dirty="0" err="1" smtClean="0"/>
              <a:t>ستينون</a:t>
            </a:r>
            <a:r>
              <a:rPr lang="ar-SY" sz="2400" b="1" dirty="0" smtClean="0"/>
              <a:t>)</a:t>
            </a:r>
            <a:r>
              <a:rPr lang="ar-SY" sz="2400" dirty="0" smtClean="0"/>
              <a:t>وهي قناة مفرغة تنشأ من الحافة الأمامية للفص السطحي للغدة النكفية تحت القوس </a:t>
            </a:r>
            <a:r>
              <a:rPr lang="ar-SY" sz="2400" dirty="0" err="1" smtClean="0"/>
              <a:t>الوجني</a:t>
            </a:r>
            <a:r>
              <a:rPr lang="ar-SY" sz="2400" dirty="0" smtClean="0"/>
              <a:t> حيث تعبر العضلة الماضغة </a:t>
            </a:r>
            <a:r>
              <a:rPr lang="ar-SY" sz="2400" dirty="0" err="1" smtClean="0"/>
              <a:t>و</a:t>
            </a:r>
            <a:r>
              <a:rPr lang="ar-SY" sz="2400" dirty="0" smtClean="0"/>
              <a:t>  الوسادة </a:t>
            </a:r>
            <a:r>
              <a:rPr lang="ar-SY" sz="2400" dirty="0" err="1" smtClean="0"/>
              <a:t>الشحمية</a:t>
            </a:r>
            <a:r>
              <a:rPr lang="ar-SY" sz="2400" dirty="0" smtClean="0"/>
              <a:t> ثم تخترق العضلة </a:t>
            </a:r>
            <a:r>
              <a:rPr lang="ar-SY" sz="2400" dirty="0" err="1" smtClean="0"/>
              <a:t>المبوقة</a:t>
            </a:r>
            <a:r>
              <a:rPr lang="ar-SY" sz="2400" dirty="0" smtClean="0"/>
              <a:t> قبل أن تفتح على جوف الفم بالقرب من الرحى 2 العلوية </a:t>
            </a:r>
          </a:p>
          <a:p>
            <a:pPr>
              <a:buNone/>
            </a:pPr>
            <a:r>
              <a:rPr lang="ar-SY" sz="2400" b="1" u="sng" dirty="0" smtClean="0"/>
              <a:t>توجد قناة الغدة النكفية على طول الخط الممتد من </a:t>
            </a:r>
            <a:r>
              <a:rPr lang="ar-SY" sz="2400" b="1" u="sng" dirty="0" err="1" smtClean="0"/>
              <a:t>صماخ</a:t>
            </a:r>
            <a:r>
              <a:rPr lang="ar-SY" sz="2400" b="1" u="sng" dirty="0" smtClean="0"/>
              <a:t> السمع الظاهر إلى قاعدة العميد </a:t>
            </a:r>
          </a:p>
          <a:p>
            <a:pPr>
              <a:buNone/>
            </a:pPr>
            <a:r>
              <a:rPr lang="ar-SY" sz="2400" b="1" u="sng" dirty="0" smtClean="0"/>
              <a:t>ويقارب طولها 4 – 7 سم وقطرها 5 مم </a:t>
            </a:r>
            <a:endParaRPr lang="ar-SY" sz="2400" dirty="0" smtClean="0"/>
          </a:p>
          <a:p>
            <a:pPr>
              <a:buNone/>
            </a:pPr>
            <a:r>
              <a:rPr lang="ar-SY" sz="2400" b="1" dirty="0" smtClean="0"/>
              <a:t>محفظة الغدة النكفية :</a:t>
            </a:r>
            <a:r>
              <a:rPr lang="ar-SY" sz="2400" dirty="0" smtClean="0"/>
              <a:t>ثلاث طبقات :طبقة سطحية من اللفافة </a:t>
            </a:r>
            <a:r>
              <a:rPr lang="ar-SY" sz="2400" dirty="0" err="1" smtClean="0"/>
              <a:t>الرقبية</a:t>
            </a:r>
            <a:r>
              <a:rPr lang="ar-SY" sz="2400" dirty="0" smtClean="0"/>
              <a:t> تليها وريقة سطحية ثم وريقة عميقة </a:t>
            </a:r>
          </a:p>
          <a:p>
            <a:pPr>
              <a:buNone/>
            </a:pPr>
            <a:r>
              <a:rPr lang="ar-SY" sz="2400" b="1" dirty="0" smtClean="0"/>
              <a:t>تعصيب </a:t>
            </a:r>
            <a:r>
              <a:rPr lang="ar-SY" sz="2400" b="1" dirty="0" err="1" smtClean="0"/>
              <a:t>النكفة</a:t>
            </a:r>
            <a:r>
              <a:rPr lang="ar-SY" sz="2400" b="1" dirty="0" smtClean="0"/>
              <a:t>:</a:t>
            </a:r>
            <a:r>
              <a:rPr lang="ar-SY" sz="2400" dirty="0" smtClean="0"/>
              <a:t>يعصبها حسيا العصب الصدغي الكبير </a:t>
            </a:r>
            <a:r>
              <a:rPr lang="ar-SY" sz="2400" dirty="0" err="1" smtClean="0"/>
              <a:t>و</a:t>
            </a:r>
            <a:r>
              <a:rPr lang="ar-SY" sz="2400" dirty="0" smtClean="0"/>
              <a:t> العصب </a:t>
            </a:r>
            <a:r>
              <a:rPr lang="ar-SY" sz="2400" dirty="0" err="1" smtClean="0"/>
              <a:t>الأذني</a:t>
            </a:r>
            <a:r>
              <a:rPr lang="ar-SY" sz="2400" dirty="0" smtClean="0"/>
              <a:t> الصدغي </a:t>
            </a:r>
          </a:p>
          <a:p>
            <a:pPr>
              <a:buNone/>
            </a:pPr>
            <a:r>
              <a:rPr lang="ar-SY" sz="2400" b="1" dirty="0" smtClean="0"/>
              <a:t>إفراز الغدة النكفية:</a:t>
            </a:r>
            <a:r>
              <a:rPr lang="ar-SY" sz="2400" dirty="0" smtClean="0"/>
              <a:t> </a:t>
            </a:r>
            <a:r>
              <a:rPr lang="ar-SY" sz="2400" b="1" dirty="0" smtClean="0"/>
              <a:t>مصلي </a:t>
            </a:r>
            <a:endParaRPr lang="ar-SY" sz="2400" dirty="0" smtClean="0"/>
          </a:p>
          <a:p>
            <a:pPr>
              <a:buNone/>
            </a:pPr>
            <a:r>
              <a:rPr lang="ar-SY" sz="2400" b="1" dirty="0" smtClean="0"/>
              <a:t>التنبيه نظير الودي : </a:t>
            </a:r>
            <a:r>
              <a:rPr lang="ar-SY" sz="2400" dirty="0" smtClean="0"/>
              <a:t>يؤدي إلى إفراز سائل مصلي بكمية كبيرة فقير </a:t>
            </a:r>
            <a:r>
              <a:rPr lang="ar-SY" sz="2400" dirty="0" err="1" smtClean="0"/>
              <a:t>بالأميلاز</a:t>
            </a:r>
            <a:r>
              <a:rPr lang="ar-SY" sz="2400" dirty="0" smtClean="0"/>
              <a:t> ( سائل ممدد)</a:t>
            </a:r>
          </a:p>
          <a:p>
            <a:pPr>
              <a:buNone/>
            </a:pPr>
            <a:r>
              <a:rPr lang="ar-SY" sz="2400" b="1" dirty="0" smtClean="0"/>
              <a:t>التنبيه الودي:</a:t>
            </a:r>
            <a:r>
              <a:rPr lang="ar-SY" sz="2400" dirty="0" smtClean="0"/>
              <a:t>يؤدي إلى إفراز سائل مصلي لزج غني </a:t>
            </a:r>
            <a:r>
              <a:rPr lang="ar-SY" sz="2400" dirty="0" err="1" smtClean="0"/>
              <a:t>بالأميلاز</a:t>
            </a:r>
            <a:r>
              <a:rPr lang="ar-SY" sz="2400" dirty="0" smtClean="0"/>
              <a:t> ( سائل مركز)</a:t>
            </a:r>
          </a:p>
          <a:p>
            <a:pPr>
              <a:buNone/>
            </a:pPr>
            <a:endParaRPr lang="ar-SY" sz="2400" b="1" dirty="0" smtClean="0"/>
          </a:p>
          <a:p>
            <a:pPr>
              <a:buNone/>
            </a:pPr>
            <a:endParaRPr lang="ar-SY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التهاب الغدة النكفية </a:t>
            </a:r>
            <a:r>
              <a:rPr lang="ar-SY" dirty="0" err="1" smtClean="0"/>
              <a:t>القيحي</a:t>
            </a:r>
            <a:r>
              <a:rPr lang="ar-SY" dirty="0" smtClean="0"/>
              <a:t> الحاد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ar-SY" sz="2400" dirty="0" smtClean="0"/>
              <a:t>يحدث غالبا بعد التداخلات الجراحية الكبرى – وفي المرضى </a:t>
            </a:r>
            <a:r>
              <a:rPr lang="ar-SY" sz="2400" dirty="0" err="1" smtClean="0"/>
              <a:t>المدنفين</a:t>
            </a:r>
            <a:r>
              <a:rPr lang="ar-SY" sz="2400" dirty="0" smtClean="0"/>
              <a:t> – ناقصي المناعة </a:t>
            </a:r>
            <a:r>
              <a:rPr lang="ar-SY" sz="2400" dirty="0" err="1" smtClean="0"/>
              <a:t>و</a:t>
            </a:r>
            <a:r>
              <a:rPr lang="ar-SY" sz="2400" dirty="0" smtClean="0"/>
              <a:t> المرضى السكريين – الكحول </a:t>
            </a:r>
          </a:p>
          <a:p>
            <a:pPr>
              <a:buNone/>
            </a:pPr>
            <a:r>
              <a:rPr lang="ar-SY" sz="2400" b="1" i="1" dirty="0" smtClean="0"/>
              <a:t>العامل الممرض : المكورات العنقودية الذهبية</a:t>
            </a:r>
          </a:p>
          <a:p>
            <a:pPr>
              <a:buNone/>
            </a:pPr>
            <a:r>
              <a:rPr lang="ar-SY" sz="2400" dirty="0" smtClean="0"/>
              <a:t>تصاب الغدة النكفية بالالتهاب عادة بدخول الجراثيم من الفم عبر قناة </a:t>
            </a:r>
            <a:r>
              <a:rPr lang="ar-SY" sz="2400" dirty="0" err="1" smtClean="0"/>
              <a:t>ستينون</a:t>
            </a:r>
            <a:r>
              <a:rPr lang="ar-SY" sz="2400" dirty="0" smtClean="0"/>
              <a:t> </a:t>
            </a:r>
          </a:p>
          <a:p>
            <a:pPr>
              <a:buNone/>
            </a:pPr>
            <a:r>
              <a:rPr lang="ar-SY" sz="2400" dirty="0" smtClean="0"/>
              <a:t>وبصورة أقل تصاب الغدة تحت الفك ( السبب ضعف فعالية لعاب </a:t>
            </a:r>
            <a:r>
              <a:rPr lang="ar-SY" sz="2400" dirty="0" err="1" smtClean="0"/>
              <a:t>النكفة</a:t>
            </a:r>
            <a:r>
              <a:rPr lang="ar-SY" sz="2400" dirty="0" smtClean="0"/>
              <a:t> ضد الجراثيم مقارنة مع الغدة تحت الفك حيث أن ارتفاع نسبة </a:t>
            </a:r>
            <a:r>
              <a:rPr lang="ar-SY" sz="2400" dirty="0" err="1" smtClean="0"/>
              <a:t>الغليكوبروتين</a:t>
            </a:r>
            <a:r>
              <a:rPr lang="ar-SY" sz="2400" dirty="0" smtClean="0"/>
              <a:t> في اللعاب المخاطي مقاوم للبكتيريا أكثر من اللعاب المصلي)</a:t>
            </a:r>
          </a:p>
          <a:p>
            <a:pPr>
              <a:buNone/>
            </a:pPr>
            <a:r>
              <a:rPr lang="ar-SY" sz="2400" b="1" i="1" u="sng" dirty="0" smtClean="0"/>
              <a:t>الأعراض:</a:t>
            </a:r>
          </a:p>
          <a:p>
            <a:pPr>
              <a:buNone/>
            </a:pPr>
            <a:r>
              <a:rPr lang="ar-SY" sz="2400" dirty="0" smtClean="0"/>
              <a:t>ضخامة منتشرة في الغدة المصابة </a:t>
            </a:r>
            <a:r>
              <a:rPr lang="ar-SY" sz="2400" dirty="0" err="1" smtClean="0"/>
              <a:t>و</a:t>
            </a:r>
            <a:r>
              <a:rPr lang="ar-SY" sz="2400" dirty="0" smtClean="0"/>
              <a:t> ألم </a:t>
            </a:r>
            <a:r>
              <a:rPr lang="ar-SY" sz="2400" dirty="0" err="1" smtClean="0"/>
              <a:t>و</a:t>
            </a:r>
            <a:r>
              <a:rPr lang="ar-SY" sz="2400" dirty="0" smtClean="0"/>
              <a:t> </a:t>
            </a:r>
            <a:r>
              <a:rPr lang="ar-SY" sz="2400" dirty="0" err="1" smtClean="0"/>
              <a:t>قساوة</a:t>
            </a:r>
            <a:r>
              <a:rPr lang="ar-SY" sz="2400" dirty="0" smtClean="0"/>
              <a:t> فيها ويمكن أن يظهر من فوهة قناة الغدة </a:t>
            </a:r>
            <a:r>
              <a:rPr lang="ar-SY" sz="2400" dirty="0" err="1" smtClean="0"/>
              <a:t>مفرزات</a:t>
            </a:r>
            <a:r>
              <a:rPr lang="ar-SY" sz="2400" dirty="0" smtClean="0"/>
              <a:t> </a:t>
            </a:r>
            <a:r>
              <a:rPr lang="ar-SY" sz="2400" dirty="0" err="1" smtClean="0"/>
              <a:t>قيحية</a:t>
            </a:r>
            <a:r>
              <a:rPr lang="ar-SY" sz="2400" dirty="0" smtClean="0"/>
              <a:t> ( يجب أن تزرع على أوساط هوائية </a:t>
            </a:r>
            <a:r>
              <a:rPr lang="ar-SY" sz="2400" dirty="0" err="1" smtClean="0"/>
              <a:t>و</a:t>
            </a:r>
            <a:r>
              <a:rPr lang="ar-SY" sz="2400" dirty="0" smtClean="0"/>
              <a:t> غير هوائية )</a:t>
            </a:r>
          </a:p>
          <a:p>
            <a:pPr>
              <a:buNone/>
            </a:pPr>
            <a:r>
              <a:rPr lang="ar-SY" sz="2400" dirty="0" smtClean="0"/>
              <a:t>كما يصاب المريض بترفع </a:t>
            </a:r>
            <a:r>
              <a:rPr lang="ar-SY" sz="2400" dirty="0" err="1" smtClean="0"/>
              <a:t>حروري</a:t>
            </a:r>
            <a:r>
              <a:rPr lang="ar-SY" sz="2400" dirty="0" smtClean="0"/>
              <a:t> و </a:t>
            </a:r>
            <a:r>
              <a:rPr lang="ar-SY" sz="2400" dirty="0" err="1" smtClean="0"/>
              <a:t>عرواء</a:t>
            </a:r>
            <a:r>
              <a:rPr lang="ar-SY" sz="2400" dirty="0" smtClean="0"/>
              <a:t> </a:t>
            </a:r>
          </a:p>
          <a:p>
            <a:pPr>
              <a:buNone/>
            </a:pPr>
            <a:endParaRPr lang="ar-SY" sz="2400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التهاب الغدة النكفية </a:t>
            </a:r>
            <a:r>
              <a:rPr lang="ar-SY" dirty="0" err="1" smtClean="0"/>
              <a:t>القيحي</a:t>
            </a:r>
            <a:r>
              <a:rPr lang="ar-SY" dirty="0" smtClean="0"/>
              <a:t> الحاد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ar-SY" sz="2400" b="1" i="1" u="sng" dirty="0" smtClean="0"/>
              <a:t>العلاج:</a:t>
            </a:r>
          </a:p>
          <a:p>
            <a:pPr>
              <a:buNone/>
            </a:pPr>
            <a:r>
              <a:rPr lang="ar-SY" sz="2400" dirty="0" smtClean="0"/>
              <a:t>صادات وريدية مناسبة بجرعات كبيرة حتى</a:t>
            </a:r>
          </a:p>
          <a:p>
            <a:pPr>
              <a:buNone/>
            </a:pPr>
            <a:r>
              <a:rPr lang="ar-SY" sz="2400" dirty="0" smtClean="0"/>
              <a:t>تظهر نتيجة الزرع </a:t>
            </a:r>
          </a:p>
          <a:p>
            <a:pPr>
              <a:buFontTx/>
              <a:buChar char="-"/>
            </a:pPr>
            <a:r>
              <a:rPr lang="ar-SY" sz="2400" dirty="0" smtClean="0"/>
              <a:t>يفضل </a:t>
            </a:r>
            <a:r>
              <a:rPr lang="ar-SY" sz="2400" dirty="0" err="1" smtClean="0"/>
              <a:t>البنسلينات</a:t>
            </a:r>
            <a:r>
              <a:rPr lang="ar-SY" sz="2400" dirty="0" smtClean="0"/>
              <a:t> ( المقاومة </a:t>
            </a:r>
            <a:r>
              <a:rPr lang="ar-SY" sz="2400" dirty="0" err="1" smtClean="0"/>
              <a:t>للبنسليناز</a:t>
            </a:r>
            <a:r>
              <a:rPr lang="ar-SY" sz="2400" dirty="0" smtClean="0"/>
              <a:t>)</a:t>
            </a:r>
          </a:p>
          <a:p>
            <a:pPr>
              <a:buFontTx/>
              <a:buChar char="-"/>
            </a:pPr>
            <a:r>
              <a:rPr lang="ar-SY" sz="2400" dirty="0" err="1" smtClean="0"/>
              <a:t>اعطاء</a:t>
            </a:r>
            <a:r>
              <a:rPr lang="ar-SY" sz="2400" dirty="0" smtClean="0"/>
              <a:t> السوائل الوريدية المناسبة </a:t>
            </a:r>
          </a:p>
          <a:p>
            <a:pPr>
              <a:buFontTx/>
              <a:buChar char="-"/>
            </a:pPr>
            <a:r>
              <a:rPr lang="ar-SY" sz="2400" dirty="0" smtClean="0"/>
              <a:t>تدبير السكري إن وجد </a:t>
            </a:r>
          </a:p>
          <a:p>
            <a:pPr>
              <a:buFontTx/>
              <a:buChar char="-"/>
            </a:pPr>
            <a:r>
              <a:rPr lang="ar-SY" sz="2400" dirty="0" smtClean="0"/>
              <a:t>العناية بصحة الفم </a:t>
            </a:r>
            <a:r>
              <a:rPr lang="ar-SY" sz="2400" dirty="0" err="1" smtClean="0"/>
              <a:t>و</a:t>
            </a:r>
            <a:r>
              <a:rPr lang="ar-SY" sz="2400" dirty="0" smtClean="0"/>
              <a:t> </a:t>
            </a:r>
            <a:r>
              <a:rPr lang="ar-SY" sz="2400" dirty="0" err="1" smtClean="0"/>
              <a:t>تمسيد</a:t>
            </a:r>
            <a:r>
              <a:rPr lang="ar-SY" sz="2400" dirty="0" smtClean="0"/>
              <a:t> الغدة المتكرر </a:t>
            </a:r>
          </a:p>
          <a:p>
            <a:pPr>
              <a:buNone/>
            </a:pPr>
            <a:r>
              <a:rPr lang="ar-SY" sz="2400" b="1" dirty="0" err="1" smtClean="0"/>
              <a:t>اذا</a:t>
            </a:r>
            <a:r>
              <a:rPr lang="ar-SY" sz="2400" b="1" dirty="0" smtClean="0"/>
              <a:t> لم يحدث تحسن وتتطور </a:t>
            </a:r>
            <a:r>
              <a:rPr lang="ar-SY" sz="2400" b="1" dirty="0" err="1" smtClean="0"/>
              <a:t>القيح</a:t>
            </a:r>
            <a:r>
              <a:rPr lang="ar-SY" sz="2400" b="1" dirty="0" smtClean="0"/>
              <a:t> </a:t>
            </a:r>
            <a:r>
              <a:rPr lang="ar-SY" sz="2400" b="1" dirty="0" err="1" smtClean="0"/>
              <a:t>الى</a:t>
            </a:r>
            <a:r>
              <a:rPr lang="ar-SY" sz="2400" b="1" dirty="0" smtClean="0"/>
              <a:t> خراج الغدة يجرى تفجيره بالبزل </a:t>
            </a:r>
          </a:p>
          <a:p>
            <a:pPr>
              <a:buNone/>
            </a:pPr>
            <a:r>
              <a:rPr lang="ar-SY" sz="2400" b="1" u="sng" dirty="0" err="1" smtClean="0"/>
              <a:t>اذا</a:t>
            </a:r>
            <a:r>
              <a:rPr lang="ar-SY" sz="2400" b="1" u="sng" dirty="0" smtClean="0"/>
              <a:t> لم تتحسن الحالة: </a:t>
            </a:r>
            <a:r>
              <a:rPr lang="ar-SY" sz="2400" dirty="0" smtClean="0"/>
              <a:t>يجب </a:t>
            </a:r>
            <a:r>
              <a:rPr lang="ar-SY" sz="2400" dirty="0" err="1" smtClean="0"/>
              <a:t>اجراء</a:t>
            </a:r>
            <a:r>
              <a:rPr lang="ar-SY" sz="2400" dirty="0" smtClean="0"/>
              <a:t> التفجير الجراحي </a:t>
            </a:r>
            <a:r>
              <a:rPr lang="ar-SY" sz="2400" dirty="0" err="1" smtClean="0"/>
              <a:t>و</a:t>
            </a:r>
            <a:r>
              <a:rPr lang="ar-SY" sz="2400" dirty="0" smtClean="0"/>
              <a:t> ذلك بشق جلدي واسع </a:t>
            </a:r>
            <a:r>
              <a:rPr lang="ar-SY" sz="2400" dirty="0" err="1" smtClean="0"/>
              <a:t>و</a:t>
            </a:r>
            <a:r>
              <a:rPr lang="ar-SY" sz="2400" dirty="0" smtClean="0"/>
              <a:t> كشف الغدة النكفية </a:t>
            </a:r>
            <a:r>
              <a:rPr lang="ar-SY" sz="2400" dirty="0" err="1" smtClean="0"/>
              <a:t>و</a:t>
            </a:r>
            <a:r>
              <a:rPr lang="ar-SY" sz="2400" dirty="0" smtClean="0"/>
              <a:t> </a:t>
            </a:r>
            <a:r>
              <a:rPr lang="ar-SY" sz="2400" dirty="0" err="1" smtClean="0"/>
              <a:t>اجراء</a:t>
            </a:r>
            <a:r>
              <a:rPr lang="ar-SY" sz="2400" dirty="0" smtClean="0"/>
              <a:t> شقوق </a:t>
            </a:r>
            <a:r>
              <a:rPr lang="ar-SY" sz="2400" dirty="0" err="1" smtClean="0"/>
              <a:t>طولانية</a:t>
            </a:r>
            <a:r>
              <a:rPr lang="ar-SY" sz="2400" dirty="0" smtClean="0"/>
              <a:t> في محفظة الغدة موازية لمسير فروع العصب </a:t>
            </a:r>
            <a:r>
              <a:rPr lang="ar-SY" sz="2400" dirty="0" err="1" smtClean="0"/>
              <a:t>الوجهي</a:t>
            </a:r>
            <a:r>
              <a:rPr lang="ar-SY" sz="2400" dirty="0" smtClean="0"/>
              <a:t> ووضع مفجر</a:t>
            </a:r>
            <a:endParaRPr lang="ar-SY" sz="2400" b="1" u="sng" dirty="0" smtClean="0"/>
          </a:p>
          <a:p>
            <a:pPr>
              <a:buNone/>
            </a:pPr>
            <a:endParaRPr lang="ar-SY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37147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التهاب الغدد اللعابية 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SY" b="1" i="1" u="sng" dirty="0" smtClean="0"/>
              <a:t>التهاب الغدد اللعابية </a:t>
            </a:r>
            <a:r>
              <a:rPr lang="ar-SY" b="1" i="1" u="sng" dirty="0" err="1" smtClean="0"/>
              <a:t>القيحي</a:t>
            </a:r>
            <a:r>
              <a:rPr lang="ar-SY" b="1" i="1" u="sng" dirty="0" smtClean="0"/>
              <a:t> المزمن:</a:t>
            </a:r>
          </a:p>
          <a:p>
            <a:pPr>
              <a:buNone/>
            </a:pPr>
            <a:r>
              <a:rPr lang="ar-SY" sz="2400" dirty="0" smtClean="0"/>
              <a:t>ينتج من وجود تضيق </a:t>
            </a:r>
            <a:r>
              <a:rPr lang="ar-SY" sz="2400" dirty="0" err="1" smtClean="0"/>
              <a:t>و</a:t>
            </a:r>
            <a:r>
              <a:rPr lang="ar-SY" sz="2400" dirty="0" smtClean="0"/>
              <a:t> انسداد متكرر في القنوات الطبيعية </a:t>
            </a:r>
            <a:r>
              <a:rPr lang="ar-SY" sz="2400" dirty="0" err="1" smtClean="0"/>
              <a:t>لمفرزات</a:t>
            </a:r>
            <a:r>
              <a:rPr lang="ar-SY" sz="2400" dirty="0" smtClean="0"/>
              <a:t> لزجة فتحدث هجمات التهابية متكررة تدوم سنوات طويلة وقد لا تشفى </a:t>
            </a:r>
            <a:r>
              <a:rPr lang="ar-SY" sz="2400" dirty="0" err="1" smtClean="0"/>
              <a:t>الا</a:t>
            </a:r>
            <a:r>
              <a:rPr lang="ar-SY" sz="2400" dirty="0" smtClean="0"/>
              <a:t> باستئصال الغدة المصابة </a:t>
            </a:r>
          </a:p>
          <a:p>
            <a:pPr>
              <a:buNone/>
            </a:pPr>
            <a:endParaRPr lang="ar-SY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الأمراض المناعية الذاتية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ar-SY" b="1" i="1" u="sng" dirty="0" smtClean="0"/>
              <a:t>متلازمة </a:t>
            </a:r>
            <a:r>
              <a:rPr lang="ar-SY" b="1" i="1" u="sng" dirty="0" err="1" smtClean="0"/>
              <a:t>جوغرن</a:t>
            </a:r>
            <a:r>
              <a:rPr lang="ar-SY" b="1" i="1" u="sng" dirty="0" smtClean="0"/>
              <a:t>:</a:t>
            </a:r>
          </a:p>
          <a:p>
            <a:pPr>
              <a:buNone/>
            </a:pPr>
            <a:r>
              <a:rPr lang="ar-SY" sz="2400" dirty="0" smtClean="0"/>
              <a:t>آفة مناعة ذاتية  - تصيب عدة أعضاء – يصيب الإناث </a:t>
            </a:r>
          </a:p>
          <a:p>
            <a:pPr>
              <a:buNone/>
            </a:pPr>
            <a:r>
              <a:rPr lang="ar-SY" sz="2400" dirty="0" smtClean="0"/>
              <a:t>بنسبة 95%</a:t>
            </a:r>
          </a:p>
          <a:p>
            <a:pPr>
              <a:buNone/>
            </a:pPr>
            <a:r>
              <a:rPr lang="ar-SY" sz="2400" b="1" dirty="0" smtClean="0"/>
              <a:t> تتظاهر بما يلي:</a:t>
            </a:r>
          </a:p>
          <a:p>
            <a:pPr>
              <a:buNone/>
            </a:pPr>
            <a:r>
              <a:rPr lang="ar-SY" sz="2400" dirty="0" smtClean="0"/>
              <a:t>-ضخامة غدة نكفية ثنائية الجانب</a:t>
            </a:r>
          </a:p>
          <a:p>
            <a:pPr>
              <a:buFontTx/>
              <a:buChar char="-"/>
            </a:pPr>
            <a:r>
              <a:rPr lang="ar-SY" sz="2400" dirty="0" smtClean="0"/>
              <a:t>آلام مفصلية مرافقة ( التهاب مفاصل نظير </a:t>
            </a:r>
            <a:r>
              <a:rPr lang="ar-SY" sz="2400" dirty="0" err="1" smtClean="0"/>
              <a:t>الرثوي</a:t>
            </a:r>
            <a:r>
              <a:rPr lang="ar-SY" sz="2400" dirty="0" smtClean="0"/>
              <a:t> )</a:t>
            </a:r>
          </a:p>
          <a:p>
            <a:pPr>
              <a:buFontTx/>
              <a:buChar char="-"/>
            </a:pPr>
            <a:r>
              <a:rPr lang="ar-SY" sz="2400" dirty="0" smtClean="0"/>
              <a:t>جفاف شديد في جميع الأغشية المخاطية( جفاف الفم والتهاب الملتحمة </a:t>
            </a:r>
            <a:r>
              <a:rPr lang="ar-SY" sz="2400" dirty="0" err="1" smtClean="0"/>
              <a:t>و</a:t>
            </a:r>
            <a:r>
              <a:rPr lang="ar-SY" sz="2400" dirty="0" smtClean="0"/>
              <a:t> القرنية الجاف )</a:t>
            </a:r>
          </a:p>
          <a:p>
            <a:pPr>
              <a:buFontTx/>
              <a:buChar char="-"/>
            </a:pPr>
            <a:r>
              <a:rPr lang="ar-SY" sz="2400" dirty="0" smtClean="0"/>
              <a:t>يصيب هذا المرض الغدد اللعابية الكبيرة </a:t>
            </a:r>
            <a:r>
              <a:rPr lang="ar-SY" sz="2400" dirty="0" err="1" smtClean="0"/>
              <a:t>و</a:t>
            </a:r>
            <a:r>
              <a:rPr lang="ar-SY" sz="2400" dirty="0" smtClean="0"/>
              <a:t> الصغيرة مما يؤدي لنقص إفراز اللعاب وجفاف الفم </a:t>
            </a:r>
            <a:r>
              <a:rPr lang="ar-SY" sz="2400" dirty="0" err="1" smtClean="0"/>
              <a:t>ويؤهب</a:t>
            </a:r>
            <a:r>
              <a:rPr lang="ar-SY" sz="2400" dirty="0" smtClean="0"/>
              <a:t> لتشكل </a:t>
            </a:r>
            <a:r>
              <a:rPr lang="ar-SY" sz="2400" dirty="0" err="1" smtClean="0"/>
              <a:t>حصيات</a:t>
            </a:r>
            <a:r>
              <a:rPr lang="ar-SY" sz="2400" dirty="0" smtClean="0"/>
              <a:t> لعابية وقد تظهر </a:t>
            </a:r>
            <a:r>
              <a:rPr lang="ar-SY" sz="2400" dirty="0" err="1" smtClean="0"/>
              <a:t>الشكاية</a:t>
            </a:r>
            <a:r>
              <a:rPr lang="ar-SY" sz="2400" dirty="0" smtClean="0"/>
              <a:t> من التهاب غدد لعابية متكرر </a:t>
            </a:r>
          </a:p>
          <a:p>
            <a:pPr>
              <a:buFontTx/>
              <a:buChar char="-"/>
            </a:pPr>
            <a:r>
              <a:rPr lang="ar-SY" sz="2400" dirty="0" smtClean="0"/>
              <a:t>غالبا ما تصاب النكفيتين </a:t>
            </a:r>
            <a:r>
              <a:rPr lang="ar-SY" sz="2400" dirty="0" err="1" smtClean="0"/>
              <a:t>و</a:t>
            </a:r>
            <a:r>
              <a:rPr lang="ar-SY" sz="2400" dirty="0" smtClean="0"/>
              <a:t> أٌقل من ذلك </a:t>
            </a:r>
            <a:r>
              <a:rPr lang="ar-SY" sz="2400" dirty="0" err="1" smtClean="0"/>
              <a:t>اصابة</a:t>
            </a:r>
            <a:r>
              <a:rPr lang="ar-SY" sz="2400" dirty="0" smtClean="0"/>
              <a:t> الغدد تحت الفك وتحت اللسان </a:t>
            </a:r>
          </a:p>
          <a:p>
            <a:pPr>
              <a:buFontTx/>
              <a:buChar char="-"/>
            </a:pPr>
            <a:r>
              <a:rPr lang="ar-SY" sz="2400" dirty="0" smtClean="0"/>
              <a:t>كما تصاب الغدد الدمعية </a:t>
            </a:r>
          </a:p>
          <a:p>
            <a:pPr>
              <a:buFontTx/>
              <a:buChar char="-"/>
            </a:pPr>
            <a:r>
              <a:rPr lang="ar-SY" sz="2400" dirty="0" smtClean="0"/>
              <a:t>العمر المتوسط </a:t>
            </a:r>
            <a:r>
              <a:rPr lang="ar-SY" sz="2400" dirty="0" err="1" smtClean="0"/>
              <a:t>للاصابة</a:t>
            </a:r>
            <a:r>
              <a:rPr lang="ar-SY" sz="2400" dirty="0" smtClean="0"/>
              <a:t> 50سنة – قد يصاب الأطفال بشكل نادر </a:t>
            </a:r>
          </a:p>
          <a:p>
            <a:pPr>
              <a:buFontTx/>
              <a:buChar char="-"/>
            </a:pPr>
            <a:r>
              <a:rPr lang="ar-SY" sz="2400" dirty="0" smtClean="0"/>
              <a:t>ليس من الضروري ظهور الثلاثي العرضي ( التهاب ملتحمة وقرنية – جفاف الفم – تظاهرات </a:t>
            </a:r>
            <a:r>
              <a:rPr lang="ar-SY" sz="2400" dirty="0" err="1" smtClean="0"/>
              <a:t>جهازية</a:t>
            </a:r>
            <a:r>
              <a:rPr lang="ar-SY" sz="2400" dirty="0" smtClean="0"/>
              <a:t> ) حتى نشك </a:t>
            </a:r>
            <a:r>
              <a:rPr lang="ar-SY" sz="2400" dirty="0" err="1" smtClean="0"/>
              <a:t>بتناذر</a:t>
            </a:r>
            <a:r>
              <a:rPr lang="ar-SY" sz="2400" dirty="0" smtClean="0"/>
              <a:t> </a:t>
            </a:r>
            <a:r>
              <a:rPr lang="ar-SY" sz="2400" dirty="0" err="1" smtClean="0"/>
              <a:t>جوغرن</a:t>
            </a:r>
            <a:r>
              <a:rPr lang="ar-SY" sz="2400" dirty="0" smtClean="0"/>
              <a:t> </a:t>
            </a:r>
          </a:p>
          <a:p>
            <a:pPr>
              <a:buFontTx/>
              <a:buChar char="-"/>
            </a:pPr>
            <a:r>
              <a:rPr lang="ar-SY" sz="2400" dirty="0" smtClean="0"/>
              <a:t>ولكن ظهور مركبتين عرضيتين يكفي للشك </a:t>
            </a:r>
            <a:r>
              <a:rPr lang="ar-SY" sz="2400" dirty="0" err="1" smtClean="0"/>
              <a:t>بجوغرن</a:t>
            </a:r>
            <a:r>
              <a:rPr lang="ar-SY" sz="2400" dirty="0" smtClean="0"/>
              <a:t> </a:t>
            </a:r>
          </a:p>
          <a:p>
            <a:pPr>
              <a:buFontTx/>
              <a:buChar char="-"/>
            </a:pPr>
            <a:r>
              <a:rPr lang="ar-SY" sz="2400" dirty="0" smtClean="0"/>
              <a:t>أكثر التظاهرات هي: </a:t>
            </a:r>
            <a:r>
              <a:rPr lang="ar-SY" sz="2400" dirty="0" err="1" smtClean="0"/>
              <a:t>الاصابة</a:t>
            </a:r>
            <a:r>
              <a:rPr lang="ar-SY" sz="2400" dirty="0" smtClean="0"/>
              <a:t> العينية – ثم </a:t>
            </a:r>
            <a:r>
              <a:rPr lang="ar-SY" sz="2400" dirty="0" err="1" smtClean="0"/>
              <a:t>الجهازية</a:t>
            </a:r>
            <a:r>
              <a:rPr lang="ar-SY" sz="2400" dirty="0" smtClean="0"/>
              <a:t> – ثم التظاهرات اللعابية</a:t>
            </a:r>
            <a:endParaRPr lang="ar-SY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2971809" cy="290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متلازمة </a:t>
            </a:r>
            <a:r>
              <a:rPr lang="ar-SY" dirty="0" err="1" smtClean="0"/>
              <a:t>جوغرن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ar-SY" sz="2400" dirty="0" smtClean="0"/>
              <a:t>سجلت حالات من </a:t>
            </a:r>
            <a:r>
              <a:rPr lang="ar-SY" sz="2400" dirty="0" err="1" smtClean="0"/>
              <a:t>تنادر</a:t>
            </a:r>
            <a:r>
              <a:rPr lang="ar-SY" sz="2400" dirty="0" smtClean="0"/>
              <a:t> </a:t>
            </a:r>
            <a:r>
              <a:rPr lang="ar-SY" sz="2400" dirty="0" err="1" smtClean="0"/>
              <a:t>جوغرن</a:t>
            </a:r>
            <a:r>
              <a:rPr lang="ar-SY" sz="2400" dirty="0" smtClean="0"/>
              <a:t>  تحولت </a:t>
            </a:r>
            <a:r>
              <a:rPr lang="ar-SY" sz="2400" dirty="0" err="1" smtClean="0"/>
              <a:t>الى</a:t>
            </a:r>
            <a:r>
              <a:rPr lang="ar-SY" sz="2400" dirty="0" smtClean="0"/>
              <a:t> </a:t>
            </a:r>
            <a:r>
              <a:rPr lang="ar-SY" sz="2400" dirty="0" err="1" smtClean="0"/>
              <a:t>لمفوما</a:t>
            </a:r>
            <a:endParaRPr lang="ar-SY" sz="2400" dirty="0" smtClean="0"/>
          </a:p>
          <a:p>
            <a:pPr>
              <a:buFontTx/>
              <a:buChar char="-"/>
            </a:pPr>
            <a:r>
              <a:rPr lang="ar-SY" sz="2400" dirty="0" smtClean="0"/>
              <a:t>المريض الذي لدي </a:t>
            </a:r>
            <a:r>
              <a:rPr lang="ar-SY" sz="2400" dirty="0" err="1" smtClean="0"/>
              <a:t>جوغرن</a:t>
            </a:r>
            <a:r>
              <a:rPr lang="ar-SY" sz="2400" dirty="0" smtClean="0"/>
              <a:t> مهدد بالتحول </a:t>
            </a:r>
            <a:r>
              <a:rPr lang="ar-SY" sz="2400" dirty="0" err="1" smtClean="0"/>
              <a:t>الى</a:t>
            </a:r>
            <a:r>
              <a:rPr lang="ar-SY" sz="2400" dirty="0" smtClean="0"/>
              <a:t> </a:t>
            </a:r>
            <a:r>
              <a:rPr lang="ar-SY" sz="2400" dirty="0" err="1" smtClean="0"/>
              <a:t>لمفوما</a:t>
            </a:r>
            <a:r>
              <a:rPr lang="ar-SY" sz="2400" dirty="0" smtClean="0"/>
              <a:t> بنسبة 44 ضعف </a:t>
            </a:r>
          </a:p>
          <a:p>
            <a:pPr>
              <a:buNone/>
            </a:pPr>
            <a:r>
              <a:rPr lang="ar-SY" sz="2400" b="1" i="1" u="sng" dirty="0" smtClean="0"/>
              <a:t>التشخيص:</a:t>
            </a:r>
          </a:p>
          <a:p>
            <a:pPr>
              <a:buNone/>
            </a:pPr>
            <a:r>
              <a:rPr lang="ar-SY" sz="2400" dirty="0" err="1" smtClean="0"/>
              <a:t>خزعة</a:t>
            </a:r>
            <a:r>
              <a:rPr lang="ar-SY" sz="2400" dirty="0" smtClean="0"/>
              <a:t> الغدد اللعابية الصغيرة من باطن الشفة السفلية هي المؤكدة للتشخيص </a:t>
            </a:r>
          </a:p>
          <a:p>
            <a:pPr>
              <a:buNone/>
            </a:pPr>
            <a:r>
              <a:rPr lang="ar-SY" sz="2400" dirty="0" smtClean="0"/>
              <a:t>يمكن الاستعانة ببعض الفحوصات المناعية </a:t>
            </a:r>
          </a:p>
          <a:p>
            <a:pPr>
              <a:buNone/>
            </a:pPr>
            <a:r>
              <a:rPr lang="ar-SY" sz="2400" b="1" i="1" u="sng" dirty="0" smtClean="0"/>
              <a:t>العلاج:</a:t>
            </a:r>
          </a:p>
          <a:p>
            <a:pPr>
              <a:buNone/>
            </a:pPr>
            <a:r>
              <a:rPr lang="ar-SY" sz="2400" u="sng" dirty="0" smtClean="0"/>
              <a:t>عرضي: </a:t>
            </a:r>
            <a:r>
              <a:rPr lang="ar-SY" sz="2400" dirty="0" smtClean="0"/>
              <a:t>قطرات عينية لترطيب العين </a:t>
            </a:r>
          </a:p>
          <a:p>
            <a:pPr>
              <a:buNone/>
            </a:pPr>
            <a:r>
              <a:rPr lang="ar-SY" sz="2400" dirty="0" smtClean="0"/>
              <a:t>يعالج جفاف الفم بزيادة السوائل : يمكن زيادة </a:t>
            </a:r>
            <a:r>
              <a:rPr lang="ar-SY" sz="2400" dirty="0" err="1" smtClean="0"/>
              <a:t>افراز</a:t>
            </a:r>
            <a:r>
              <a:rPr lang="ar-SY" sz="2400" dirty="0" smtClean="0"/>
              <a:t> اللعاب بمضغ علكة </a:t>
            </a:r>
            <a:r>
              <a:rPr lang="ar-SY" sz="2400" dirty="0" err="1" smtClean="0"/>
              <a:t>او</a:t>
            </a:r>
            <a:r>
              <a:rPr lang="ar-SY" sz="2400" dirty="0" smtClean="0"/>
              <a:t> </a:t>
            </a:r>
            <a:r>
              <a:rPr lang="ar-SY" sz="2400" dirty="0" err="1" smtClean="0"/>
              <a:t>اجراء</a:t>
            </a:r>
            <a:r>
              <a:rPr lang="ar-SY" sz="2400" dirty="0" smtClean="0"/>
              <a:t> </a:t>
            </a:r>
            <a:r>
              <a:rPr lang="ar-SY" sz="2400" dirty="0" err="1" smtClean="0"/>
              <a:t>غسولات</a:t>
            </a:r>
            <a:r>
              <a:rPr lang="ar-SY" sz="2400" dirty="0" smtClean="0"/>
              <a:t> فموية بمحاليل تحوي </a:t>
            </a:r>
            <a:r>
              <a:rPr lang="ar-SY" sz="2400" dirty="0" err="1" smtClean="0"/>
              <a:t>غليسرين</a:t>
            </a:r>
            <a:r>
              <a:rPr lang="ar-SY" sz="2400" dirty="0" smtClean="0"/>
              <a:t> والتي تعمل </a:t>
            </a:r>
            <a:r>
              <a:rPr lang="ar-SY" sz="2400" dirty="0" err="1" smtClean="0"/>
              <a:t>كمفرز</a:t>
            </a:r>
            <a:r>
              <a:rPr lang="ar-SY" sz="2400" dirty="0" smtClean="0"/>
              <a:t> للعاب </a:t>
            </a:r>
            <a:r>
              <a:rPr lang="ar-SY" sz="2400" dirty="0" err="1" smtClean="0"/>
              <a:t>بالاضافة</a:t>
            </a:r>
            <a:r>
              <a:rPr lang="ar-SY" sz="2400" dirty="0" smtClean="0"/>
              <a:t> </a:t>
            </a:r>
            <a:r>
              <a:rPr lang="ar-SY" sz="2400" dirty="0" err="1" smtClean="0"/>
              <a:t>الى</a:t>
            </a:r>
            <a:r>
              <a:rPr lang="ar-SY" sz="2400" dirty="0" smtClean="0"/>
              <a:t> دورها بترطيب الغشاء المخاطي الجاف </a:t>
            </a:r>
          </a:p>
          <a:p>
            <a:pPr>
              <a:buNone/>
            </a:pPr>
            <a:r>
              <a:rPr lang="ar-SY" sz="2400" dirty="0" smtClean="0"/>
              <a:t>يجب الاعتناء بصحة الفم </a:t>
            </a:r>
            <a:r>
              <a:rPr lang="ar-SY" sz="2400" dirty="0" err="1" smtClean="0"/>
              <a:t>و</a:t>
            </a:r>
            <a:r>
              <a:rPr lang="ar-SY" sz="2400" dirty="0" smtClean="0"/>
              <a:t> الأسنان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الأمراض </a:t>
            </a:r>
            <a:r>
              <a:rPr lang="ar-SY" dirty="0" err="1" smtClean="0"/>
              <a:t>الحبيبومية</a:t>
            </a:r>
            <a:r>
              <a:rPr lang="ar-SY" dirty="0" smtClean="0"/>
              <a:t> في الغدد اللعابية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ar-SY" b="1" i="1" u="sng" dirty="0" smtClean="0"/>
              <a:t>السل:</a:t>
            </a:r>
          </a:p>
          <a:p>
            <a:pPr>
              <a:buNone/>
            </a:pPr>
            <a:r>
              <a:rPr lang="ar-SY" sz="2400" dirty="0" smtClean="0"/>
              <a:t>يمكن أن يصيب السل العقد اللمفاوية في الغدد اللعابية أو يصيب الغدة نفسها </a:t>
            </a:r>
          </a:p>
          <a:p>
            <a:pPr>
              <a:buNone/>
            </a:pPr>
            <a:r>
              <a:rPr lang="ar-SY" sz="2400" b="1" i="1" u="sng" dirty="0" smtClean="0"/>
              <a:t>الأعراض:</a:t>
            </a:r>
          </a:p>
          <a:p>
            <a:pPr>
              <a:buNone/>
            </a:pPr>
            <a:r>
              <a:rPr lang="ar-SY" sz="2400" dirty="0" smtClean="0"/>
              <a:t>كتلة متحركة غير مؤلمة بالجس </a:t>
            </a:r>
          </a:p>
          <a:p>
            <a:pPr>
              <a:buNone/>
            </a:pPr>
            <a:r>
              <a:rPr lang="ar-SY" sz="2400" dirty="0" smtClean="0"/>
              <a:t>الجلد المغطي للغدة يمكن أن يكون ملتهبا </a:t>
            </a:r>
          </a:p>
          <a:p>
            <a:pPr>
              <a:buNone/>
            </a:pPr>
            <a:r>
              <a:rPr lang="ar-SY" sz="2400" dirty="0" smtClean="0"/>
              <a:t>يمكن أن يحدث </a:t>
            </a:r>
            <a:r>
              <a:rPr lang="ar-SY" sz="2400" dirty="0" err="1" smtClean="0"/>
              <a:t>نواسير</a:t>
            </a:r>
            <a:r>
              <a:rPr lang="ar-SY" sz="2400" dirty="0" smtClean="0"/>
              <a:t> في الجلد </a:t>
            </a:r>
          </a:p>
          <a:p>
            <a:pPr>
              <a:buNone/>
            </a:pPr>
            <a:r>
              <a:rPr lang="ar-SY" sz="2400" dirty="0" smtClean="0"/>
              <a:t>وجود السل في منطقة أخرى موجه للتشخيص </a:t>
            </a:r>
          </a:p>
          <a:p>
            <a:pPr>
              <a:buNone/>
            </a:pPr>
            <a:r>
              <a:rPr lang="ar-SY" sz="2400" b="1" i="1" u="sng" dirty="0" smtClean="0"/>
              <a:t>العلاج:</a:t>
            </a:r>
          </a:p>
          <a:p>
            <a:pPr>
              <a:buNone/>
            </a:pPr>
            <a:r>
              <a:rPr lang="ar-SY" sz="2400" dirty="0" smtClean="0"/>
              <a:t>الاستئصال الجراحي للغدة ( تأكيد التشخيص </a:t>
            </a:r>
            <a:r>
              <a:rPr lang="ar-SY" sz="2400" dirty="0" err="1" smtClean="0"/>
              <a:t>و</a:t>
            </a:r>
            <a:r>
              <a:rPr lang="ar-SY" sz="2400" dirty="0" smtClean="0"/>
              <a:t> يساعد في سرعة الشفاء)</a:t>
            </a:r>
          </a:p>
          <a:p>
            <a:pPr>
              <a:buNone/>
            </a:pPr>
            <a:r>
              <a:rPr lang="ar-SY" sz="2400" dirty="0" smtClean="0"/>
              <a:t>والعلاج المضاد للسل </a:t>
            </a:r>
            <a:endParaRPr lang="ar-SY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الأمراض </a:t>
            </a:r>
            <a:r>
              <a:rPr lang="ar-SY" dirty="0" err="1" smtClean="0"/>
              <a:t>الحبيبومية</a:t>
            </a:r>
            <a:r>
              <a:rPr lang="ar-SY" dirty="0" smtClean="0"/>
              <a:t> في الغدد اللعابية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ar-SY" b="1" i="1" u="sng" dirty="0" err="1" smtClean="0"/>
              <a:t>الساركوئيد:</a:t>
            </a:r>
            <a:r>
              <a:rPr lang="ar-SY" dirty="0" err="1" smtClean="0"/>
              <a:t>أسبابه</a:t>
            </a:r>
            <a:r>
              <a:rPr lang="ar-SY" dirty="0" smtClean="0"/>
              <a:t> غير معروفة</a:t>
            </a:r>
          </a:p>
          <a:p>
            <a:pPr>
              <a:buNone/>
            </a:pPr>
            <a:r>
              <a:rPr lang="ar-SY" sz="2400" dirty="0" smtClean="0"/>
              <a:t>يمكن أن يصيب </a:t>
            </a:r>
            <a:r>
              <a:rPr lang="ar-SY" sz="2400" dirty="0" err="1" smtClean="0"/>
              <a:t>الساركوئيد</a:t>
            </a:r>
            <a:r>
              <a:rPr lang="ar-SY" sz="2400" dirty="0" smtClean="0"/>
              <a:t> الغدد اللعابية حيث أنه يمكن أن يصيب أي عضو أو نسيج لكن له ميول للرئة </a:t>
            </a:r>
            <a:r>
              <a:rPr lang="ar-SY" sz="2400" dirty="0" err="1" smtClean="0"/>
              <a:t>و</a:t>
            </a:r>
            <a:r>
              <a:rPr lang="ar-SY" sz="2400" dirty="0" smtClean="0"/>
              <a:t> العقد </a:t>
            </a:r>
            <a:r>
              <a:rPr lang="ar-SY" sz="2400" dirty="0" err="1" smtClean="0"/>
              <a:t>المنصفية</a:t>
            </a:r>
            <a:r>
              <a:rPr lang="ar-SY" sz="2400" dirty="0" smtClean="0"/>
              <a:t> </a:t>
            </a:r>
          </a:p>
          <a:p>
            <a:pPr>
              <a:buNone/>
            </a:pPr>
            <a:r>
              <a:rPr lang="ar-SY" sz="2400" dirty="0" smtClean="0"/>
              <a:t>هناك شكل خاص من </a:t>
            </a:r>
            <a:r>
              <a:rPr lang="ar-SY" sz="2400" dirty="0" err="1" smtClean="0"/>
              <a:t>الساركوئيد</a:t>
            </a:r>
            <a:r>
              <a:rPr lang="ar-SY" sz="2400" dirty="0" smtClean="0"/>
              <a:t> يسمى </a:t>
            </a:r>
          </a:p>
          <a:p>
            <a:pPr>
              <a:buNone/>
            </a:pPr>
            <a:r>
              <a:rPr lang="ar-SY" sz="2400" dirty="0" smtClean="0"/>
              <a:t>تناذر </a:t>
            </a:r>
            <a:r>
              <a:rPr lang="ar-SY" sz="2400" dirty="0" err="1" smtClean="0"/>
              <a:t>هيرفورد</a:t>
            </a:r>
            <a:r>
              <a:rPr lang="ar-SY" sz="2400" dirty="0" smtClean="0"/>
              <a:t> (</a:t>
            </a:r>
            <a:r>
              <a:rPr lang="en-US" sz="2400" dirty="0" err="1" smtClean="0"/>
              <a:t>Heerford</a:t>
            </a:r>
            <a:r>
              <a:rPr lang="ar-SY" sz="2400" dirty="0" smtClean="0"/>
              <a:t>) أو الحمى النكفية العينية </a:t>
            </a:r>
          </a:p>
          <a:p>
            <a:pPr>
              <a:buNone/>
            </a:pPr>
            <a:r>
              <a:rPr lang="ar-SY" sz="2400" b="1" dirty="0" smtClean="0"/>
              <a:t>يشمل</a:t>
            </a:r>
            <a:r>
              <a:rPr lang="ar-SY" sz="2400" dirty="0" smtClean="0"/>
              <a:t> التهاب القميص العضلي الوعائي في العين </a:t>
            </a:r>
          </a:p>
          <a:p>
            <a:pPr>
              <a:buNone/>
            </a:pPr>
            <a:r>
              <a:rPr lang="ar-SY" sz="2400" dirty="0" smtClean="0"/>
              <a:t>       ضخامة نكفية </a:t>
            </a:r>
          </a:p>
          <a:p>
            <a:pPr>
              <a:buNone/>
            </a:pPr>
            <a:r>
              <a:rPr lang="ar-SY" sz="2400" dirty="0" smtClean="0"/>
              <a:t>      شلل العصب </a:t>
            </a:r>
            <a:r>
              <a:rPr lang="ar-SY" sz="2400" dirty="0" err="1" smtClean="0"/>
              <a:t>الوجهي</a:t>
            </a:r>
            <a:r>
              <a:rPr lang="ar-SY" sz="2400" dirty="0" smtClean="0"/>
              <a:t> </a:t>
            </a:r>
          </a:p>
          <a:p>
            <a:pPr>
              <a:buNone/>
            </a:pPr>
            <a:r>
              <a:rPr lang="ar-SY" sz="2400" u="sng" dirty="0" smtClean="0"/>
              <a:t>السن المعتاد</a:t>
            </a:r>
            <a:r>
              <a:rPr lang="ar-SY" sz="2400" dirty="0" smtClean="0"/>
              <a:t> : العقد الثالث أو الرابع </a:t>
            </a:r>
          </a:p>
          <a:p>
            <a:pPr>
              <a:buNone/>
            </a:pPr>
            <a:r>
              <a:rPr lang="ar-SY" sz="2400" dirty="0" smtClean="0"/>
              <a:t>                 </a:t>
            </a:r>
            <a:r>
              <a:rPr lang="ar-SY" sz="2400" dirty="0" err="1" smtClean="0"/>
              <a:t>الاناث</a:t>
            </a:r>
            <a:r>
              <a:rPr lang="ar-SY" sz="2400" dirty="0" smtClean="0"/>
              <a:t> أكثر من الذكور </a:t>
            </a:r>
          </a:p>
          <a:p>
            <a:pPr>
              <a:buNone/>
            </a:pPr>
            <a:r>
              <a:rPr lang="ar-SY" sz="2400" u="sng" dirty="0" smtClean="0"/>
              <a:t>الأعراض: </a:t>
            </a:r>
            <a:r>
              <a:rPr lang="ar-SY" sz="2400" dirty="0" smtClean="0"/>
              <a:t>حمى – إنهاك – ضعف عام – غثيان – تعرق ليلي – وعلامات الحمى النكفية العينية </a:t>
            </a:r>
          </a:p>
          <a:p>
            <a:pPr>
              <a:buNone/>
            </a:pPr>
            <a:r>
              <a:rPr lang="ar-SY" sz="2400" dirty="0" smtClean="0"/>
              <a:t>يحصل عادة ضخامة بالنكفيتين قاسية غير مؤلمة وبصورة أقل ضخامة الغدد تحت اللسان وتحت الفك والغدد الدمعية كما ينقص إفراز اللعاب </a:t>
            </a:r>
          </a:p>
          <a:p>
            <a:pPr>
              <a:buNone/>
            </a:pPr>
            <a:endParaRPr lang="ar-SY" sz="2400" dirty="0" smtClean="0"/>
          </a:p>
          <a:p>
            <a:pPr>
              <a:buNone/>
            </a:pPr>
            <a:endParaRPr lang="ar-SY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err="1" smtClean="0"/>
              <a:t>الساركوئيد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ar-SY" sz="2400" u="sng" dirty="0" smtClean="0"/>
              <a:t>التشخيص:</a:t>
            </a:r>
          </a:p>
          <a:p>
            <a:pPr>
              <a:buFontTx/>
              <a:buChar char="-"/>
            </a:pPr>
            <a:r>
              <a:rPr lang="ar-SY" sz="2400" dirty="0" err="1" smtClean="0"/>
              <a:t>خزعة</a:t>
            </a:r>
            <a:r>
              <a:rPr lang="ar-SY" sz="2400" dirty="0" smtClean="0"/>
              <a:t> من باطن الشفة السفلية </a:t>
            </a:r>
          </a:p>
          <a:p>
            <a:pPr>
              <a:buFontTx/>
              <a:buChar char="-"/>
            </a:pPr>
            <a:r>
              <a:rPr lang="ar-SY" sz="2400" dirty="0" smtClean="0"/>
              <a:t> اختبار </a:t>
            </a:r>
            <a:r>
              <a:rPr lang="ar-SY" sz="2400" dirty="0" err="1" smtClean="0"/>
              <a:t>كفايم</a:t>
            </a:r>
            <a:r>
              <a:rPr lang="ar-SY" sz="2400" dirty="0" smtClean="0"/>
              <a:t> (</a:t>
            </a:r>
            <a:r>
              <a:rPr lang="en-US" sz="2400" dirty="0" err="1" smtClean="0"/>
              <a:t>Kveim</a:t>
            </a:r>
            <a:r>
              <a:rPr lang="ar-SY" sz="2400" dirty="0" smtClean="0"/>
              <a:t>): وهو حقن خلاصة </a:t>
            </a:r>
            <a:r>
              <a:rPr lang="ar-SY" sz="2400" dirty="0" err="1" smtClean="0"/>
              <a:t>الساركوئيد</a:t>
            </a:r>
            <a:r>
              <a:rPr lang="ar-SY" sz="2400" dirty="0" smtClean="0"/>
              <a:t> تحت الجلد قد يكون ايجابيا </a:t>
            </a:r>
          </a:p>
          <a:p>
            <a:pPr>
              <a:buFontTx/>
              <a:buChar char="-"/>
            </a:pPr>
            <a:r>
              <a:rPr lang="ar-SY" sz="2400" dirty="0" smtClean="0"/>
              <a:t>معايرة الخميرة المنقلبة </a:t>
            </a:r>
            <a:r>
              <a:rPr lang="ar-SY" sz="2400" dirty="0" err="1" smtClean="0"/>
              <a:t>للأنجيوتنسين</a:t>
            </a:r>
            <a:r>
              <a:rPr lang="ar-SY" sz="2400" dirty="0" smtClean="0"/>
              <a:t> 1 في المصل وهو اختبار نوعي </a:t>
            </a:r>
            <a:r>
              <a:rPr lang="ar-SY" sz="2400" dirty="0" err="1" smtClean="0"/>
              <a:t>للساركوئيد</a:t>
            </a:r>
            <a:r>
              <a:rPr lang="ar-SY" sz="2400" dirty="0" smtClean="0"/>
              <a:t> </a:t>
            </a:r>
          </a:p>
          <a:p>
            <a:pPr>
              <a:buFontTx/>
              <a:buChar char="-"/>
            </a:pPr>
            <a:r>
              <a:rPr lang="ar-SY" sz="2400" dirty="0" smtClean="0"/>
              <a:t>الفحص النسيجي : خلايا </a:t>
            </a:r>
            <a:r>
              <a:rPr lang="ar-SY" sz="2400" dirty="0" err="1" smtClean="0"/>
              <a:t>عرطلة</a:t>
            </a:r>
            <a:r>
              <a:rPr lang="ar-SY" sz="2400" dirty="0" smtClean="0"/>
              <a:t> تحوي أجسام شومان – ويمكن تمييز </a:t>
            </a:r>
            <a:r>
              <a:rPr lang="ar-SY" sz="2400" dirty="0" err="1" smtClean="0"/>
              <a:t>الساركوئيد</a:t>
            </a:r>
            <a:r>
              <a:rPr lang="ar-SY" sz="2400" dirty="0" smtClean="0"/>
              <a:t> عن السل بغياب التجبن </a:t>
            </a:r>
            <a:r>
              <a:rPr lang="ar-SY" sz="2400" dirty="0" err="1" smtClean="0"/>
              <a:t>و</a:t>
            </a:r>
            <a:r>
              <a:rPr lang="ar-SY" sz="2400" dirty="0" smtClean="0"/>
              <a:t> العصيات المقاومة للحمض </a:t>
            </a:r>
          </a:p>
          <a:p>
            <a:pPr>
              <a:buNone/>
            </a:pPr>
            <a:r>
              <a:rPr lang="ar-SY" sz="2400" u="sng" dirty="0" smtClean="0"/>
              <a:t>العلاج:</a:t>
            </a:r>
          </a:p>
          <a:p>
            <a:pPr>
              <a:buNone/>
            </a:pPr>
            <a:r>
              <a:rPr lang="ar-SY" sz="2400" dirty="0" smtClean="0"/>
              <a:t>غالبا تتراجع الآفة عفويا </a:t>
            </a:r>
          </a:p>
          <a:p>
            <a:pPr>
              <a:buNone/>
            </a:pPr>
            <a:r>
              <a:rPr lang="ar-SY" sz="2400" dirty="0" smtClean="0"/>
              <a:t>30% من الحالات تحتاج للمعالجة – من الأدوية المستخدمة ( </a:t>
            </a:r>
            <a:r>
              <a:rPr lang="ar-SY" sz="2400" dirty="0" err="1" smtClean="0"/>
              <a:t>الستيروئيدات</a:t>
            </a:r>
            <a:r>
              <a:rPr lang="ar-SY" sz="2400" dirty="0" smtClean="0"/>
              <a:t> – فيتامين </a:t>
            </a:r>
            <a:r>
              <a:rPr lang="ar-SY" sz="2400" dirty="0" err="1" smtClean="0"/>
              <a:t>د</a:t>
            </a:r>
            <a:r>
              <a:rPr lang="ar-SY" sz="2400" dirty="0" smtClean="0"/>
              <a:t> )</a:t>
            </a:r>
          </a:p>
          <a:p>
            <a:pPr>
              <a:buNone/>
            </a:pPr>
            <a:r>
              <a:rPr lang="ar-SY" sz="2400" dirty="0" smtClean="0"/>
              <a:t>معالجة شلل العصب </a:t>
            </a:r>
            <a:r>
              <a:rPr lang="ar-SY" sz="2400" dirty="0" err="1" smtClean="0"/>
              <a:t>الوجهي</a:t>
            </a:r>
            <a:r>
              <a:rPr lang="ar-SY" sz="2400" dirty="0" smtClean="0"/>
              <a:t> في متلازمة </a:t>
            </a:r>
            <a:r>
              <a:rPr lang="ar-SY" sz="2400" dirty="0" err="1" smtClean="0"/>
              <a:t>هيرفورد</a:t>
            </a:r>
            <a:r>
              <a:rPr lang="ar-SY" sz="2400" dirty="0" smtClean="0"/>
              <a:t> كما في شلل بل </a:t>
            </a:r>
          </a:p>
          <a:p>
            <a:pPr>
              <a:buNone/>
            </a:pPr>
            <a:endParaRPr lang="ar-SY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الأمراض </a:t>
            </a:r>
            <a:r>
              <a:rPr lang="ar-SY" dirty="0" err="1" smtClean="0"/>
              <a:t>الحبيبومية</a:t>
            </a:r>
            <a:r>
              <a:rPr lang="ar-SY" dirty="0" smtClean="0"/>
              <a:t> في الغدد اللعابية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245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ar-SY" b="1" i="1" u="sng" dirty="0" smtClean="0"/>
              <a:t>داء </a:t>
            </a:r>
            <a:r>
              <a:rPr lang="ar-SY" b="1" i="1" u="sng" dirty="0" err="1" smtClean="0"/>
              <a:t>الشعيات</a:t>
            </a:r>
            <a:r>
              <a:rPr lang="ar-SY" b="1" i="1" u="sng" dirty="0" smtClean="0"/>
              <a:t> </a:t>
            </a:r>
            <a:r>
              <a:rPr lang="en-US" b="1" i="1" u="sng" dirty="0" err="1" smtClean="0"/>
              <a:t>Actinomycosis</a:t>
            </a:r>
            <a:r>
              <a:rPr lang="en-US" b="1" i="1" u="sng" dirty="0" smtClean="0"/>
              <a:t>)</a:t>
            </a:r>
            <a:r>
              <a:rPr lang="ar-SY" b="1" i="1" u="sng" dirty="0" smtClean="0"/>
              <a:t>)</a:t>
            </a:r>
          </a:p>
          <a:p>
            <a:pPr>
              <a:buNone/>
            </a:pPr>
            <a:r>
              <a:rPr lang="ar-SY" sz="2400" dirty="0" smtClean="0"/>
              <a:t>نادر الحدوث تسببه الجراثيم </a:t>
            </a:r>
            <a:r>
              <a:rPr lang="ar-SY" sz="2400" dirty="0" err="1" smtClean="0"/>
              <a:t>الشعية</a:t>
            </a:r>
            <a:r>
              <a:rPr lang="ar-SY" sz="2400" dirty="0" smtClean="0"/>
              <a:t> – وهي موجودة في الفم بصورة طبيعية – لكن حدوث تقرحات في الفم أو </a:t>
            </a:r>
            <a:r>
              <a:rPr lang="ar-SY" sz="2400" dirty="0" err="1" smtClean="0"/>
              <a:t>نخرات</a:t>
            </a:r>
            <a:r>
              <a:rPr lang="ar-SY" sz="2400" dirty="0" smtClean="0"/>
              <a:t> سنية أو التهاب لوزات مزمن يساعد على تنشيطها </a:t>
            </a:r>
            <a:r>
              <a:rPr lang="ar-SY" sz="2400" dirty="0" err="1" smtClean="0"/>
              <a:t>و</a:t>
            </a:r>
            <a:r>
              <a:rPr lang="ar-SY" sz="2400" dirty="0" smtClean="0"/>
              <a:t> انتشارها </a:t>
            </a:r>
          </a:p>
          <a:p>
            <a:pPr>
              <a:buNone/>
            </a:pPr>
            <a:r>
              <a:rPr lang="ar-SY" sz="2400" b="1" u="sng" dirty="0" err="1" smtClean="0"/>
              <a:t>سريريا</a:t>
            </a:r>
            <a:r>
              <a:rPr lang="ar-SY" sz="2400" b="1" u="sng" dirty="0" smtClean="0"/>
              <a:t>:</a:t>
            </a:r>
          </a:p>
          <a:p>
            <a:pPr>
              <a:buNone/>
            </a:pPr>
            <a:r>
              <a:rPr lang="ar-SY" sz="2400" dirty="0" smtClean="0"/>
              <a:t>يبدو المرض على شكل ورم </a:t>
            </a:r>
            <a:r>
              <a:rPr lang="ar-SY" sz="2400" dirty="0" err="1" smtClean="0"/>
              <a:t>يتنوسر</a:t>
            </a:r>
            <a:r>
              <a:rPr lang="ar-SY" sz="2400" dirty="0" smtClean="0"/>
              <a:t> على الجلد أو باطن الفم أو عظم الفك وتخرج من فوهة </a:t>
            </a:r>
            <a:r>
              <a:rPr lang="ar-SY" sz="2400" dirty="0" err="1" smtClean="0"/>
              <a:t>الناسور</a:t>
            </a:r>
            <a:r>
              <a:rPr lang="ar-SY" sz="2400" dirty="0" smtClean="0"/>
              <a:t> </a:t>
            </a:r>
            <a:r>
              <a:rPr lang="ar-SY" sz="2400" dirty="0" err="1" smtClean="0"/>
              <a:t>ذرات</a:t>
            </a:r>
            <a:r>
              <a:rPr lang="ar-SY" sz="2400" dirty="0" smtClean="0"/>
              <a:t> صفراء اللون تسمى بذرات الكبريت ( وهو التهاب جرثومي سمي </a:t>
            </a:r>
            <a:r>
              <a:rPr lang="ar-SY" sz="2400" dirty="0" err="1" smtClean="0"/>
              <a:t>بالفطار</a:t>
            </a:r>
            <a:r>
              <a:rPr lang="ar-SY" sz="2400" dirty="0" smtClean="0"/>
              <a:t> لأن منظره يشبه الفطر)</a:t>
            </a:r>
          </a:p>
          <a:p>
            <a:pPr>
              <a:buNone/>
            </a:pPr>
            <a:r>
              <a:rPr lang="ar-SY" sz="2400" b="1" u="sng" dirty="0" smtClean="0"/>
              <a:t>التشخيص:</a:t>
            </a:r>
          </a:p>
          <a:p>
            <a:pPr>
              <a:buNone/>
            </a:pPr>
            <a:r>
              <a:rPr lang="ar-SY" sz="2400" dirty="0" smtClean="0"/>
              <a:t>يعتمد على فحص </a:t>
            </a:r>
            <a:r>
              <a:rPr lang="ar-SY" sz="2400" dirty="0" err="1" smtClean="0"/>
              <a:t>و</a:t>
            </a:r>
            <a:r>
              <a:rPr lang="ar-SY" sz="2400" dirty="0" smtClean="0"/>
              <a:t> تلوين </a:t>
            </a:r>
            <a:r>
              <a:rPr lang="ar-SY" sz="2400" dirty="0" err="1" smtClean="0"/>
              <a:t>القيح</a:t>
            </a:r>
            <a:r>
              <a:rPr lang="ar-SY" sz="2400" dirty="0" smtClean="0"/>
              <a:t> من </a:t>
            </a:r>
            <a:r>
              <a:rPr lang="ar-SY" sz="2400" dirty="0" err="1" smtClean="0"/>
              <a:t>مفرزات</a:t>
            </a:r>
            <a:r>
              <a:rPr lang="ar-SY" sz="2400" dirty="0" smtClean="0"/>
              <a:t> الغدة أو </a:t>
            </a:r>
            <a:r>
              <a:rPr lang="ar-SY" sz="2400" dirty="0" err="1" smtClean="0"/>
              <a:t>الناسور</a:t>
            </a:r>
            <a:r>
              <a:rPr lang="ar-SY" sz="2400" dirty="0" smtClean="0"/>
              <a:t> </a:t>
            </a:r>
          </a:p>
          <a:p>
            <a:pPr>
              <a:buNone/>
            </a:pPr>
            <a:r>
              <a:rPr lang="ar-SY" sz="2400" dirty="0" smtClean="0"/>
              <a:t>الزرع على وسط هوائي </a:t>
            </a:r>
            <a:r>
              <a:rPr lang="ar-SY" sz="2400" dirty="0" err="1" smtClean="0"/>
              <a:t>و</a:t>
            </a:r>
            <a:r>
              <a:rPr lang="ar-SY" sz="2400" dirty="0" smtClean="0"/>
              <a:t>  لا هوائي ( الجراثيم </a:t>
            </a:r>
            <a:r>
              <a:rPr lang="ar-SY" sz="2400" dirty="0" err="1" smtClean="0"/>
              <a:t>الشعية</a:t>
            </a:r>
            <a:r>
              <a:rPr lang="ar-SY" sz="2400" dirty="0" smtClean="0"/>
              <a:t> ايجابية الغرام)</a:t>
            </a:r>
          </a:p>
          <a:p>
            <a:pPr>
              <a:buNone/>
            </a:pPr>
            <a:r>
              <a:rPr lang="ar-SY" sz="2400" dirty="0" err="1" smtClean="0"/>
              <a:t>الخزعة</a:t>
            </a:r>
            <a:r>
              <a:rPr lang="ar-SY" sz="2400" dirty="0" smtClean="0"/>
              <a:t> من الغدة المصابة </a:t>
            </a:r>
          </a:p>
          <a:p>
            <a:pPr>
              <a:buNone/>
            </a:pPr>
            <a:r>
              <a:rPr lang="ar-SY" sz="2400" b="1" u="sng" dirty="0" smtClean="0"/>
              <a:t>العلاج:</a:t>
            </a:r>
            <a:r>
              <a:rPr lang="ar-SY" sz="2400" dirty="0" smtClean="0"/>
              <a:t> التفجير الجراحي </a:t>
            </a:r>
            <a:r>
              <a:rPr lang="ar-SY" sz="2400" dirty="0" err="1" smtClean="0"/>
              <a:t>و</a:t>
            </a:r>
            <a:r>
              <a:rPr lang="ar-SY" sz="2400" dirty="0" smtClean="0"/>
              <a:t> </a:t>
            </a:r>
            <a:r>
              <a:rPr lang="ar-SY" sz="2400" dirty="0" err="1" smtClean="0"/>
              <a:t>اعطاء</a:t>
            </a:r>
            <a:r>
              <a:rPr lang="ar-SY" sz="2400" dirty="0" smtClean="0"/>
              <a:t> جرعات عالية من البنسلين </a:t>
            </a:r>
            <a:r>
              <a:rPr lang="ar-SY" sz="2400" dirty="0" err="1" smtClean="0"/>
              <a:t>او</a:t>
            </a:r>
            <a:r>
              <a:rPr lang="ar-SY" sz="2400" dirty="0" smtClean="0"/>
              <a:t> </a:t>
            </a:r>
            <a:r>
              <a:rPr lang="ar-SY" sz="2400" dirty="0" err="1" smtClean="0"/>
              <a:t>التتراسيكلين</a:t>
            </a:r>
            <a:r>
              <a:rPr lang="ar-SY" sz="2400" dirty="0" smtClean="0"/>
              <a:t> لمدة 6- 24 شهر </a:t>
            </a:r>
            <a:endParaRPr lang="ar-SY" sz="2400" b="1" u="sng" dirty="0" smtClean="0"/>
          </a:p>
          <a:p>
            <a:pPr>
              <a:buNone/>
            </a:pPr>
            <a:endParaRPr lang="ar-SY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أورام الغدة اللعابية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ar-SY" sz="2400" dirty="0" smtClean="0"/>
              <a:t>80% من أورام الغدة اللعابية ينشأ على حساب </a:t>
            </a:r>
            <a:r>
              <a:rPr lang="ar-SY" sz="2400" dirty="0" err="1" smtClean="0"/>
              <a:t>النكفة</a:t>
            </a:r>
            <a:r>
              <a:rPr lang="ar-SY" sz="2400" dirty="0" smtClean="0"/>
              <a:t> </a:t>
            </a:r>
          </a:p>
          <a:p>
            <a:pPr>
              <a:buNone/>
            </a:pPr>
            <a:r>
              <a:rPr lang="ar-SY" sz="2400" dirty="0" smtClean="0"/>
              <a:t>80% من أورام </a:t>
            </a:r>
            <a:r>
              <a:rPr lang="ar-SY" sz="2400" dirty="0" err="1" smtClean="0"/>
              <a:t>النكفة</a:t>
            </a:r>
            <a:r>
              <a:rPr lang="ar-SY" sz="2400" dirty="0" smtClean="0"/>
              <a:t> هي أورام سليمة </a:t>
            </a:r>
          </a:p>
          <a:p>
            <a:pPr>
              <a:buNone/>
            </a:pPr>
            <a:r>
              <a:rPr lang="ar-SY" sz="2400" dirty="0" smtClean="0"/>
              <a:t>80% من الأورام السليمة </a:t>
            </a:r>
            <a:r>
              <a:rPr lang="ar-SY" sz="2400" dirty="0" err="1" smtClean="0"/>
              <a:t>بالنكفة</a:t>
            </a:r>
            <a:r>
              <a:rPr lang="ar-SY" sz="2400" dirty="0" smtClean="0"/>
              <a:t> هي من نوع الورم المختلط</a:t>
            </a:r>
            <a:r>
              <a:rPr lang="en-US" sz="2400" dirty="0" smtClean="0"/>
              <a:t>(mixed tumor)</a:t>
            </a:r>
            <a:endParaRPr lang="ar-SY" sz="2400" dirty="0" smtClean="0"/>
          </a:p>
          <a:p>
            <a:pPr>
              <a:buNone/>
            </a:pPr>
            <a:r>
              <a:rPr lang="ar-SY" sz="2400" dirty="0" smtClean="0"/>
              <a:t>كلما اتجهنا من </a:t>
            </a:r>
            <a:r>
              <a:rPr lang="ar-SY" sz="2400" dirty="0" err="1" smtClean="0"/>
              <a:t>النكفة</a:t>
            </a:r>
            <a:r>
              <a:rPr lang="ar-SY" sz="2400" dirty="0" smtClean="0"/>
              <a:t> باتجاه الغدد اللعابية الصغيرة تصبح </a:t>
            </a:r>
            <a:r>
              <a:rPr lang="ar-SY" sz="2400" dirty="0" err="1" smtClean="0"/>
              <a:t>الخباثة</a:t>
            </a:r>
            <a:r>
              <a:rPr lang="ar-SY" sz="2400" dirty="0" smtClean="0"/>
              <a:t> أكبر </a:t>
            </a:r>
          </a:p>
          <a:p>
            <a:pPr>
              <a:buNone/>
            </a:pPr>
            <a:r>
              <a:rPr lang="ar-SY" sz="2400" dirty="0" smtClean="0"/>
              <a:t>نسبة </a:t>
            </a:r>
            <a:r>
              <a:rPr lang="ar-SY" sz="2400" dirty="0" err="1" smtClean="0"/>
              <a:t>الخباثة</a:t>
            </a:r>
            <a:r>
              <a:rPr lang="ar-SY" sz="2400" dirty="0" smtClean="0"/>
              <a:t> في الغدد الصغيرة 50% </a:t>
            </a:r>
          </a:p>
          <a:p>
            <a:pPr>
              <a:buNone/>
            </a:pPr>
            <a:r>
              <a:rPr lang="ar-SY" sz="2400" dirty="0" smtClean="0"/>
              <a:t>نسبة </a:t>
            </a:r>
            <a:r>
              <a:rPr lang="ar-SY" sz="2400" dirty="0" err="1" smtClean="0"/>
              <a:t>الخباثة</a:t>
            </a:r>
            <a:r>
              <a:rPr lang="ar-SY" sz="2400" dirty="0" smtClean="0"/>
              <a:t> في </a:t>
            </a:r>
            <a:r>
              <a:rPr lang="ar-SY" sz="2400" dirty="0" err="1" smtClean="0"/>
              <a:t>النكفة</a:t>
            </a:r>
            <a:r>
              <a:rPr lang="ar-SY" sz="2400" dirty="0" smtClean="0"/>
              <a:t> هي 20% </a:t>
            </a:r>
          </a:p>
          <a:p>
            <a:pPr>
              <a:buNone/>
            </a:pPr>
            <a:r>
              <a:rPr lang="ar-SY" sz="2400" b="1" dirty="0" smtClean="0"/>
              <a:t>                                        الأورام السليمة</a:t>
            </a:r>
          </a:p>
          <a:p>
            <a:pPr>
              <a:buNone/>
            </a:pPr>
            <a:r>
              <a:rPr lang="ar-SY" sz="2400" u="sng" dirty="0" smtClean="0"/>
              <a:t>الورم المختلط( الورم عديد الأشكال ) </a:t>
            </a:r>
          </a:p>
          <a:p>
            <a:pPr>
              <a:buNone/>
            </a:pPr>
            <a:r>
              <a:rPr lang="ar-SY" sz="2400" dirty="0" smtClean="0"/>
              <a:t>أشيع أورام الغدد اللعابية الحميدة </a:t>
            </a:r>
            <a:r>
              <a:rPr lang="ar-SY" sz="2400" dirty="0" err="1" smtClean="0"/>
              <a:t>يتوضع</a:t>
            </a:r>
            <a:r>
              <a:rPr lang="ar-SY" sz="2400" dirty="0" smtClean="0"/>
              <a:t> في </a:t>
            </a:r>
            <a:r>
              <a:rPr lang="ar-SY" sz="2400" dirty="0" err="1" smtClean="0"/>
              <a:t>النكفة</a:t>
            </a:r>
            <a:r>
              <a:rPr lang="ar-SY" sz="2400" dirty="0" smtClean="0"/>
              <a:t> – يشكل 60% من كل أورام </a:t>
            </a:r>
            <a:r>
              <a:rPr lang="ar-SY" sz="2400" dirty="0" err="1" smtClean="0"/>
              <a:t>النكفة</a:t>
            </a:r>
            <a:r>
              <a:rPr lang="ar-SY" sz="2400" dirty="0" smtClean="0"/>
              <a:t> </a:t>
            </a:r>
          </a:p>
          <a:p>
            <a:pPr>
              <a:buNone/>
            </a:pPr>
            <a:r>
              <a:rPr lang="ar-SY" sz="2400" dirty="0" smtClean="0"/>
              <a:t>سمي بالمختلط لأنه يتألف من عناصر </a:t>
            </a:r>
            <a:r>
              <a:rPr lang="ar-SY" sz="2400" dirty="0" err="1" smtClean="0"/>
              <a:t>بشروية</a:t>
            </a:r>
            <a:r>
              <a:rPr lang="ar-SY" sz="2400" dirty="0" smtClean="0"/>
              <a:t> و عناصر </a:t>
            </a:r>
            <a:r>
              <a:rPr lang="ar-SY" sz="2400" dirty="0" err="1" smtClean="0"/>
              <a:t>ضامة</a:t>
            </a:r>
            <a:r>
              <a:rPr lang="ar-SY" sz="2400" dirty="0" smtClean="0"/>
              <a:t> </a:t>
            </a:r>
          </a:p>
          <a:p>
            <a:pPr>
              <a:buNone/>
            </a:pPr>
            <a:r>
              <a:rPr lang="ar-SY" sz="2400" dirty="0" smtClean="0"/>
              <a:t>يحدث غالبا بين العقدين الرابع </a:t>
            </a:r>
            <a:r>
              <a:rPr lang="ar-SY" sz="2400" dirty="0" err="1" smtClean="0"/>
              <a:t>و</a:t>
            </a:r>
            <a:r>
              <a:rPr lang="ar-SY" sz="2400" dirty="0" smtClean="0"/>
              <a:t> السادس </a:t>
            </a:r>
          </a:p>
          <a:p>
            <a:pPr>
              <a:buNone/>
            </a:pPr>
            <a:r>
              <a:rPr lang="ar-SY" sz="2400" dirty="0" smtClean="0"/>
              <a:t>عند النساء أكثر من الرجال </a:t>
            </a:r>
            <a:r>
              <a:rPr lang="ar-SY" sz="2400" dirty="0" err="1" smtClean="0"/>
              <a:t>ب</a:t>
            </a:r>
            <a:r>
              <a:rPr lang="ar-SY" sz="2400" dirty="0" smtClean="0"/>
              <a:t> 3 – 4 أضعاف </a:t>
            </a:r>
          </a:p>
          <a:p>
            <a:pPr>
              <a:buNone/>
            </a:pPr>
            <a:r>
              <a:rPr lang="ar-SY" sz="2400" dirty="0" smtClean="0"/>
              <a:t>90% بالفص السطحي </a:t>
            </a:r>
            <a:r>
              <a:rPr lang="ar-SY" sz="2400" dirty="0" err="1" smtClean="0"/>
              <a:t>للنكفة</a:t>
            </a:r>
            <a:r>
              <a:rPr lang="ar-SY" sz="2400" dirty="0" smtClean="0"/>
              <a:t> ( معظمها في ذيل </a:t>
            </a:r>
            <a:r>
              <a:rPr lang="ar-SY" sz="2400" dirty="0" err="1" smtClean="0"/>
              <a:t>النكفة</a:t>
            </a:r>
            <a:r>
              <a:rPr lang="ar-SY" sz="2400" dirty="0" smtClean="0"/>
              <a:t> )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ar-SY" dirty="0" smtClean="0"/>
              <a:t>الغدة النكفية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endParaRPr lang="ar-SY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392909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000108"/>
            <a:ext cx="42148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3" y="4223657"/>
            <a:ext cx="3491395" cy="238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4143380"/>
            <a:ext cx="4371975" cy="255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أورام الغدد اللعابية السليمة 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ar-SY" b="1" i="1" u="sng" dirty="0" smtClean="0"/>
              <a:t>الورم المختلط:</a:t>
            </a:r>
          </a:p>
          <a:p>
            <a:pPr>
              <a:buNone/>
            </a:pPr>
            <a:r>
              <a:rPr lang="ar-SY" sz="2400" u="sng" dirty="0" smtClean="0"/>
              <a:t>المواصفات: </a:t>
            </a:r>
            <a:endParaRPr lang="ar-SY" sz="2400" dirty="0" smtClean="0"/>
          </a:p>
          <a:p>
            <a:pPr>
              <a:buNone/>
            </a:pPr>
            <a:r>
              <a:rPr lang="ar-SY" sz="2400" dirty="0" smtClean="0"/>
              <a:t>ورم أملس مفصص طري القوام غالبا مقطعه متجانس</a:t>
            </a:r>
          </a:p>
          <a:p>
            <a:pPr>
              <a:buNone/>
            </a:pPr>
            <a:r>
              <a:rPr lang="ar-SY" sz="2400" dirty="0" smtClean="0"/>
              <a:t> محاط بمحفظة واضحة الحدود</a:t>
            </a:r>
          </a:p>
          <a:p>
            <a:pPr>
              <a:buFontTx/>
              <a:buChar char="-"/>
            </a:pPr>
            <a:r>
              <a:rPr lang="ar-SY" sz="2400" dirty="0" smtClean="0"/>
              <a:t>وحيد الجانب </a:t>
            </a:r>
          </a:p>
          <a:p>
            <a:pPr>
              <a:buFontTx/>
              <a:buChar char="-"/>
            </a:pPr>
            <a:r>
              <a:rPr lang="ar-SY" sz="2400" dirty="0" smtClean="0"/>
              <a:t>بطيء النمو ( غير عرضي )</a:t>
            </a:r>
          </a:p>
          <a:p>
            <a:pPr>
              <a:buFontTx/>
              <a:buChar char="-"/>
            </a:pPr>
            <a:r>
              <a:rPr lang="ar-SY" sz="2400" dirty="0" smtClean="0"/>
              <a:t>غير مؤلم </a:t>
            </a:r>
          </a:p>
          <a:p>
            <a:pPr>
              <a:buFontTx/>
              <a:buChar char="-"/>
            </a:pPr>
            <a:r>
              <a:rPr lang="ar-SY" sz="2400" dirty="0" smtClean="0"/>
              <a:t>يملك </a:t>
            </a:r>
            <a:r>
              <a:rPr lang="ar-SY" sz="2400" dirty="0" err="1" smtClean="0"/>
              <a:t>امكانية</a:t>
            </a:r>
            <a:r>
              <a:rPr lang="ar-SY" sz="2400" dirty="0" smtClean="0"/>
              <a:t> التحول </a:t>
            </a:r>
            <a:r>
              <a:rPr lang="ar-SY" sz="2400" dirty="0" err="1" smtClean="0"/>
              <a:t>لخباثة</a:t>
            </a:r>
            <a:r>
              <a:rPr lang="ar-SY" sz="2400" dirty="0" smtClean="0"/>
              <a:t> بنسبة 10- 15 % ويسمى الورم المختلط الخبيث </a:t>
            </a:r>
          </a:p>
          <a:p>
            <a:pPr>
              <a:buNone/>
            </a:pPr>
            <a:r>
              <a:rPr lang="ar-SY" sz="2400" u="sng" dirty="0" smtClean="0"/>
              <a:t>العلاج:</a:t>
            </a:r>
          </a:p>
          <a:p>
            <a:pPr>
              <a:buNone/>
            </a:pPr>
            <a:r>
              <a:rPr lang="ar-SY" sz="2400" dirty="0" smtClean="0"/>
              <a:t>جراحي – استئصال الفص السطحي </a:t>
            </a:r>
            <a:r>
              <a:rPr lang="ar-SY" sz="2400" dirty="0" err="1" smtClean="0"/>
              <a:t>اذا</a:t>
            </a:r>
            <a:r>
              <a:rPr lang="ar-SY" sz="2400" dirty="0" smtClean="0"/>
              <a:t> كان الورم على حساب الفص السطحي فقط </a:t>
            </a:r>
          </a:p>
          <a:p>
            <a:pPr>
              <a:buNone/>
            </a:pPr>
            <a:r>
              <a:rPr lang="ar-SY" sz="2400" dirty="0" smtClean="0"/>
              <a:t>في حال وصول الورم </a:t>
            </a:r>
            <a:r>
              <a:rPr lang="ar-SY" sz="2400" dirty="0" err="1" smtClean="0"/>
              <a:t>الى</a:t>
            </a:r>
            <a:r>
              <a:rPr lang="ar-SY" sz="2400" dirty="0" smtClean="0"/>
              <a:t> الفص العميق يتطلب ذلك</a:t>
            </a:r>
          </a:p>
          <a:p>
            <a:pPr>
              <a:buNone/>
            </a:pPr>
            <a:r>
              <a:rPr lang="ar-SY" sz="2400" dirty="0" smtClean="0"/>
              <a:t> استئصال كامل </a:t>
            </a:r>
            <a:r>
              <a:rPr lang="ar-SY" sz="2400" dirty="0" err="1" smtClean="0"/>
              <a:t>للنكفة</a:t>
            </a:r>
            <a:r>
              <a:rPr lang="ar-SY" sz="2400" dirty="0" smtClean="0"/>
              <a:t> </a:t>
            </a:r>
          </a:p>
          <a:p>
            <a:pPr>
              <a:buNone/>
            </a:pPr>
            <a:endParaRPr lang="ar-SY" sz="2400" dirty="0" smtClean="0"/>
          </a:p>
          <a:p>
            <a:pPr>
              <a:buNone/>
            </a:pPr>
            <a:endParaRPr lang="ar-SY" sz="2400" dirty="0" smtClean="0"/>
          </a:p>
          <a:p>
            <a:pPr>
              <a:buNone/>
            </a:pPr>
            <a:endParaRPr lang="ar-SY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3119445" cy="243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الأورام السليمة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ar-SY" b="1" i="1" u="sng" dirty="0" smtClean="0"/>
              <a:t>ورم </a:t>
            </a:r>
            <a:r>
              <a:rPr lang="ar-SY" b="1" i="1" u="sng" dirty="0" err="1" smtClean="0"/>
              <a:t>وارتون</a:t>
            </a:r>
            <a:r>
              <a:rPr lang="en-US" b="1" i="1" u="sng" dirty="0" err="1" smtClean="0"/>
              <a:t>Warthin</a:t>
            </a:r>
            <a:r>
              <a:rPr lang="en-US" b="1" i="1" u="sng" dirty="0" smtClean="0"/>
              <a:t> tumor</a:t>
            </a:r>
            <a:r>
              <a:rPr lang="ar-SY" b="1" i="1" u="sng" dirty="0" smtClean="0"/>
              <a:t>:</a:t>
            </a:r>
          </a:p>
          <a:p>
            <a:pPr>
              <a:buNone/>
            </a:pPr>
            <a:r>
              <a:rPr lang="ar-SY" sz="2400" dirty="0" smtClean="0"/>
              <a:t>ملمسه طري يشبه الكيس – </a:t>
            </a:r>
          </a:p>
          <a:p>
            <a:pPr>
              <a:buNone/>
            </a:pPr>
            <a:r>
              <a:rPr lang="ar-SY" sz="2400" dirty="0" smtClean="0"/>
              <a:t>يتميز عن الورم المختلط بندرة تحوله </a:t>
            </a:r>
            <a:r>
              <a:rPr lang="ar-SY" sz="2400" dirty="0" err="1" smtClean="0"/>
              <a:t>الى</a:t>
            </a:r>
            <a:r>
              <a:rPr lang="ar-SY" sz="2400" dirty="0" smtClean="0"/>
              <a:t> </a:t>
            </a:r>
            <a:r>
              <a:rPr lang="ar-SY" sz="2400" dirty="0" err="1" smtClean="0"/>
              <a:t>خباثة</a:t>
            </a:r>
            <a:r>
              <a:rPr lang="ar-SY" sz="2400" dirty="0" smtClean="0"/>
              <a:t> </a:t>
            </a:r>
          </a:p>
          <a:p>
            <a:pPr>
              <a:buNone/>
            </a:pPr>
            <a:r>
              <a:rPr lang="ar-SY" sz="2400" dirty="0" smtClean="0"/>
              <a:t>يصيب الذكور أكثر من الإناث بنسبة 5 </a:t>
            </a:r>
            <a:r>
              <a:rPr lang="ar-SY" sz="2400" dirty="0" err="1" smtClean="0"/>
              <a:t>الى</a:t>
            </a:r>
            <a:r>
              <a:rPr lang="ar-SY" sz="2400" dirty="0" smtClean="0"/>
              <a:t> 1 </a:t>
            </a:r>
          </a:p>
          <a:p>
            <a:pPr>
              <a:buNone/>
            </a:pPr>
            <a:r>
              <a:rPr lang="ar-SY" sz="2400" dirty="0" smtClean="0"/>
              <a:t>شائع في الأعمار من 40 -60 </a:t>
            </a:r>
          </a:p>
          <a:p>
            <a:pPr>
              <a:buNone/>
            </a:pPr>
            <a:r>
              <a:rPr lang="ar-SY" sz="2400" dirty="0" smtClean="0"/>
              <a:t>ثنائية الجانب وتكون متعددة المراكز في 10% من الحالات </a:t>
            </a:r>
          </a:p>
          <a:p>
            <a:pPr>
              <a:buNone/>
            </a:pPr>
            <a:r>
              <a:rPr lang="ar-SY" sz="2400" dirty="0" smtClean="0"/>
              <a:t>تأتي في الدرجة الثانية من أورام </a:t>
            </a:r>
            <a:r>
              <a:rPr lang="ar-SY" sz="2400" dirty="0" err="1" smtClean="0"/>
              <a:t>النكفة</a:t>
            </a:r>
            <a:r>
              <a:rPr lang="ar-SY" sz="2400" dirty="0" smtClean="0"/>
              <a:t> حيث تشكل 10% من أورامها </a:t>
            </a:r>
          </a:p>
          <a:p>
            <a:pPr>
              <a:buNone/>
            </a:pPr>
            <a:r>
              <a:rPr lang="ar-SY" sz="2400" dirty="0" smtClean="0"/>
              <a:t>أكثر ما تشاهد في ذيل </a:t>
            </a:r>
            <a:r>
              <a:rPr lang="ar-SY" sz="2400" dirty="0" err="1" smtClean="0"/>
              <a:t>النكفة</a:t>
            </a:r>
            <a:r>
              <a:rPr lang="ar-SY" sz="2400" dirty="0" smtClean="0"/>
              <a:t> </a:t>
            </a:r>
          </a:p>
          <a:p>
            <a:pPr>
              <a:buNone/>
            </a:pPr>
            <a:r>
              <a:rPr lang="ar-SY" sz="2400" dirty="0" smtClean="0"/>
              <a:t>كتلة غير مؤلمة محاطة بمحفظة وتكون بطيئة النمو</a:t>
            </a:r>
          </a:p>
          <a:p>
            <a:pPr>
              <a:buNone/>
            </a:pPr>
            <a:r>
              <a:rPr lang="ar-SY" sz="2400" u="sng" dirty="0" smtClean="0"/>
              <a:t>العلاج : </a:t>
            </a:r>
            <a:r>
              <a:rPr lang="ar-SY" sz="2400" b="1" dirty="0" smtClean="0"/>
              <a:t>جراحي </a:t>
            </a:r>
            <a:endParaRPr lang="ar-SY" sz="2400" u="sng" dirty="0" smtClean="0"/>
          </a:p>
          <a:p>
            <a:pPr>
              <a:buNone/>
            </a:pPr>
            <a:endParaRPr lang="ar-SY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335758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Y" sz="3600" dirty="0" smtClean="0"/>
              <a:t>أورام الغدد اللعابية الخبيثة</a:t>
            </a:r>
            <a:r>
              <a:rPr lang="en-US" sz="3600" dirty="0" smtClean="0"/>
              <a:t>Malignant </a:t>
            </a:r>
            <a:r>
              <a:rPr lang="en-US" sz="3600" dirty="0" err="1" smtClean="0"/>
              <a:t>neoplasms</a:t>
            </a:r>
            <a:endParaRPr lang="ar-SY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ar-SY" sz="2400" dirty="0" smtClean="0"/>
              <a:t>غير شائعة نسبيا أشيعها في الغدد اللعابية </a:t>
            </a:r>
            <a:r>
              <a:rPr lang="ar-SY" sz="2400" dirty="0" err="1" smtClean="0"/>
              <a:t>التنشؤات</a:t>
            </a:r>
            <a:r>
              <a:rPr lang="ar-SY" sz="2400" dirty="0" smtClean="0"/>
              <a:t> </a:t>
            </a:r>
            <a:r>
              <a:rPr lang="ar-SY" sz="2400" dirty="0" err="1" smtClean="0"/>
              <a:t>البشرانية</a:t>
            </a:r>
            <a:r>
              <a:rPr lang="ar-SY" sz="2400" dirty="0" smtClean="0"/>
              <a:t> المخاطية أما الأورام شائكة الخلايا فهي نادرة </a:t>
            </a:r>
          </a:p>
          <a:p>
            <a:pPr>
              <a:buNone/>
            </a:pPr>
            <a:r>
              <a:rPr lang="ar-SY" sz="2400" dirty="0" smtClean="0"/>
              <a:t>تشكل الأورام الخبيثة 20% من كل </a:t>
            </a:r>
            <a:r>
              <a:rPr lang="ar-SY" sz="2400" dirty="0" err="1" smtClean="0"/>
              <a:t>التنشؤات</a:t>
            </a:r>
            <a:r>
              <a:rPr lang="ar-SY" sz="2400" dirty="0" smtClean="0"/>
              <a:t> النكفية </a:t>
            </a:r>
          </a:p>
          <a:p>
            <a:pPr>
              <a:buNone/>
            </a:pPr>
            <a:r>
              <a:rPr lang="ar-SY" sz="2400" b="1" dirty="0" smtClean="0"/>
              <a:t>علامات </a:t>
            </a:r>
            <a:r>
              <a:rPr lang="ar-SY" sz="2400" b="1" dirty="0" err="1" smtClean="0"/>
              <a:t>الخباثة</a:t>
            </a:r>
            <a:r>
              <a:rPr lang="ar-SY" sz="2400" b="1" dirty="0" smtClean="0"/>
              <a:t> في أورام الغدة النكفية:</a:t>
            </a:r>
          </a:p>
          <a:p>
            <a:pPr>
              <a:buNone/>
            </a:pPr>
            <a:r>
              <a:rPr lang="ar-SY" sz="2400" dirty="0" smtClean="0"/>
              <a:t>1- النمو السريع للورم</a:t>
            </a:r>
          </a:p>
          <a:p>
            <a:pPr>
              <a:buNone/>
            </a:pPr>
            <a:r>
              <a:rPr lang="ar-SY" sz="2400" dirty="0" smtClean="0"/>
              <a:t>2- الألم </a:t>
            </a:r>
            <a:r>
              <a:rPr lang="ar-SY" sz="2400" dirty="0" err="1" smtClean="0"/>
              <a:t>بالنكفة</a:t>
            </a:r>
            <a:r>
              <a:rPr lang="ar-SY" sz="2400" dirty="0" smtClean="0"/>
              <a:t> ( الألم علامة </a:t>
            </a:r>
            <a:r>
              <a:rPr lang="ar-SY" sz="2400" dirty="0" err="1" smtClean="0"/>
              <a:t>خباثة</a:t>
            </a:r>
            <a:r>
              <a:rPr lang="ar-SY" sz="2400" dirty="0" smtClean="0"/>
              <a:t> عكس باقي الأماكن إذ يكون علامة التهاب وليس </a:t>
            </a:r>
            <a:r>
              <a:rPr lang="ar-SY" sz="2400" dirty="0" err="1" smtClean="0"/>
              <a:t>خباثة</a:t>
            </a:r>
            <a:r>
              <a:rPr lang="ar-SY" sz="2400" dirty="0" smtClean="0"/>
              <a:t> )</a:t>
            </a:r>
          </a:p>
          <a:p>
            <a:pPr>
              <a:buNone/>
            </a:pPr>
            <a:r>
              <a:rPr lang="ar-SY" sz="2400" dirty="0" smtClean="0"/>
              <a:t>3- شلل العصب </a:t>
            </a:r>
            <a:r>
              <a:rPr lang="ar-SY" sz="2400" dirty="0" err="1" smtClean="0"/>
              <a:t>الوجهي</a:t>
            </a:r>
            <a:r>
              <a:rPr lang="ar-SY" sz="2400" dirty="0" smtClean="0"/>
              <a:t> الذي يخترق </a:t>
            </a:r>
            <a:r>
              <a:rPr lang="ar-SY" sz="2400" dirty="0" err="1" smtClean="0"/>
              <a:t>النكفة</a:t>
            </a:r>
            <a:r>
              <a:rPr lang="ar-SY" sz="2400" dirty="0" smtClean="0"/>
              <a:t> </a:t>
            </a:r>
          </a:p>
          <a:p>
            <a:pPr>
              <a:buNone/>
            </a:pPr>
            <a:r>
              <a:rPr lang="ar-SY" sz="2400" dirty="0" smtClean="0"/>
              <a:t>4- التقرح </a:t>
            </a:r>
            <a:r>
              <a:rPr lang="ar-SY" sz="2400" dirty="0" err="1" smtClean="0"/>
              <a:t>و</a:t>
            </a:r>
            <a:r>
              <a:rPr lang="ar-SY" sz="2400" dirty="0" smtClean="0"/>
              <a:t> امتداد الورم لسطح الجلد ( فرط توعية في الجلد أو التصاق الورم </a:t>
            </a:r>
            <a:r>
              <a:rPr lang="ar-SY" sz="2400" dirty="0" err="1" smtClean="0"/>
              <a:t>به</a:t>
            </a:r>
            <a:r>
              <a:rPr lang="ar-SY" sz="2400" dirty="0" smtClean="0"/>
              <a:t> ) </a:t>
            </a:r>
          </a:p>
          <a:p>
            <a:pPr>
              <a:buNone/>
            </a:pPr>
            <a:r>
              <a:rPr lang="ar-SY" sz="2400" dirty="0" smtClean="0"/>
              <a:t>5- الانتقال للعقد اللمفاوية </a:t>
            </a:r>
          </a:p>
          <a:p>
            <a:pPr>
              <a:buNone/>
            </a:pPr>
            <a:r>
              <a:rPr lang="ar-SY" sz="2400" dirty="0" smtClean="0"/>
              <a:t>6- سيلان دموي ( ليس </a:t>
            </a:r>
            <a:r>
              <a:rPr lang="ar-SY" sz="2400" dirty="0" err="1" smtClean="0"/>
              <a:t>قيحي</a:t>
            </a:r>
            <a:r>
              <a:rPr lang="ar-SY" sz="2400" dirty="0" smtClean="0"/>
              <a:t> أو مخاطي ) من قناة </a:t>
            </a:r>
            <a:r>
              <a:rPr lang="ar-SY" sz="2400" dirty="0" err="1" smtClean="0"/>
              <a:t>ستينون</a:t>
            </a:r>
            <a:r>
              <a:rPr lang="ar-SY" sz="2400" dirty="0" smtClean="0"/>
              <a:t> </a:t>
            </a:r>
            <a:endParaRPr lang="ar-SY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Y" sz="2800" dirty="0" smtClean="0"/>
              <a:t>الكارسينوما </a:t>
            </a:r>
            <a:r>
              <a:rPr lang="ar-SY" sz="2800" dirty="0" err="1" smtClean="0"/>
              <a:t>البشرانية</a:t>
            </a:r>
            <a:r>
              <a:rPr lang="ar-SY" sz="2800" dirty="0" smtClean="0"/>
              <a:t> المخاطية</a:t>
            </a:r>
            <a:r>
              <a:rPr lang="en-US" sz="2800" dirty="0" err="1" smtClean="0"/>
              <a:t>Mucoeopidermoid</a:t>
            </a:r>
            <a:r>
              <a:rPr lang="en-US" sz="2800" dirty="0" smtClean="0"/>
              <a:t> carcinoma</a:t>
            </a:r>
            <a:endParaRPr lang="ar-SY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ar-SY" sz="2400" dirty="0" smtClean="0"/>
              <a:t>هي أشيع ورم خبيث للغدة النكفية </a:t>
            </a:r>
          </a:p>
          <a:p>
            <a:pPr>
              <a:buNone/>
            </a:pPr>
            <a:r>
              <a:rPr lang="ar-SY" sz="2400" dirty="0" smtClean="0"/>
              <a:t>وثاني أشيع ورم في الغدة تحت الفك ( بعد </a:t>
            </a:r>
            <a:r>
              <a:rPr lang="ar-SY" sz="2400" dirty="0" err="1" smtClean="0"/>
              <a:t>السرطانة</a:t>
            </a:r>
            <a:r>
              <a:rPr lang="ar-SY" sz="2400" dirty="0" smtClean="0"/>
              <a:t> </a:t>
            </a:r>
            <a:r>
              <a:rPr lang="ar-SY" sz="2400" dirty="0" err="1" smtClean="0"/>
              <a:t>الغدانية</a:t>
            </a:r>
            <a:r>
              <a:rPr lang="ar-SY" sz="2400" dirty="0" smtClean="0"/>
              <a:t> الكيسية)</a:t>
            </a:r>
          </a:p>
          <a:p>
            <a:pPr>
              <a:buNone/>
            </a:pPr>
            <a:r>
              <a:rPr lang="ar-SY" sz="2400" dirty="0" smtClean="0"/>
              <a:t>ينشأ من قناة الغدة </a:t>
            </a:r>
          </a:p>
          <a:p>
            <a:pPr>
              <a:buNone/>
            </a:pPr>
            <a:r>
              <a:rPr lang="ar-SY" sz="2400" dirty="0" smtClean="0"/>
              <a:t>يقسم </a:t>
            </a:r>
            <a:r>
              <a:rPr lang="ar-SY" sz="2400" dirty="0" err="1" smtClean="0"/>
              <a:t>الى</a:t>
            </a:r>
            <a:r>
              <a:rPr lang="ar-SY" sz="2400" dirty="0" smtClean="0"/>
              <a:t>:</a:t>
            </a:r>
          </a:p>
          <a:p>
            <a:pPr>
              <a:buNone/>
            </a:pPr>
            <a:r>
              <a:rPr lang="ar-SY" sz="2400" dirty="0" smtClean="0"/>
              <a:t>منخفض الدرجة </a:t>
            </a:r>
            <a:r>
              <a:rPr lang="en-US" sz="2400" dirty="0" smtClean="0"/>
              <a:t>low grade</a:t>
            </a:r>
            <a:r>
              <a:rPr lang="ar-SY" sz="2400" dirty="0" smtClean="0"/>
              <a:t>:</a:t>
            </a:r>
          </a:p>
          <a:p>
            <a:pPr>
              <a:buNone/>
            </a:pPr>
            <a:r>
              <a:rPr lang="ar-SY" sz="2400" dirty="0" smtClean="0"/>
              <a:t>نموه بطيء – له محفظه -  </a:t>
            </a:r>
            <a:r>
              <a:rPr lang="ar-SY" sz="2400" dirty="0" err="1" smtClean="0"/>
              <a:t>انذاره</a:t>
            </a:r>
            <a:r>
              <a:rPr lang="ar-SY" sz="2400" dirty="0" smtClean="0"/>
              <a:t> جيد – ولا ينتقل للعقد </a:t>
            </a:r>
            <a:r>
              <a:rPr lang="ar-SY" sz="2400" dirty="0" err="1" smtClean="0"/>
              <a:t>اللمفية</a:t>
            </a:r>
            <a:r>
              <a:rPr lang="ar-SY" sz="2400" dirty="0" smtClean="0"/>
              <a:t> – علاجه جراحي </a:t>
            </a:r>
          </a:p>
          <a:p>
            <a:pPr>
              <a:buNone/>
            </a:pPr>
            <a:r>
              <a:rPr lang="ar-SY" sz="2400" dirty="0" smtClean="0"/>
              <a:t>عالي الدرجة </a:t>
            </a:r>
            <a:r>
              <a:rPr lang="en-US" sz="2400" dirty="0" smtClean="0"/>
              <a:t>high grade</a:t>
            </a:r>
            <a:r>
              <a:rPr lang="ar-SY" sz="2400" dirty="0" smtClean="0"/>
              <a:t> :</a:t>
            </a:r>
          </a:p>
          <a:p>
            <a:pPr>
              <a:buNone/>
            </a:pPr>
            <a:r>
              <a:rPr lang="ar-SY" sz="2400" dirty="0" smtClean="0"/>
              <a:t>نموه سريع – بدون محفظة – </a:t>
            </a:r>
            <a:r>
              <a:rPr lang="ar-SY" sz="2400" dirty="0" err="1" smtClean="0"/>
              <a:t>انذاره</a:t>
            </a:r>
            <a:r>
              <a:rPr lang="ar-SY" sz="2400" dirty="0" smtClean="0"/>
              <a:t> سيء – علاجه جراحي </a:t>
            </a:r>
            <a:r>
              <a:rPr lang="ar-SY" sz="2400" dirty="0" err="1" smtClean="0"/>
              <a:t>و</a:t>
            </a:r>
            <a:r>
              <a:rPr lang="ar-SY" sz="2400" dirty="0" smtClean="0"/>
              <a:t> شعاعي </a:t>
            </a:r>
          </a:p>
          <a:p>
            <a:pPr>
              <a:buNone/>
            </a:pPr>
            <a:endParaRPr lang="ar-SY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5072074"/>
            <a:ext cx="2928958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Y" sz="4000" dirty="0" err="1" smtClean="0"/>
              <a:t>التنشؤات</a:t>
            </a:r>
            <a:r>
              <a:rPr lang="ar-SY" sz="4000" dirty="0" smtClean="0"/>
              <a:t> الخبيثة </a:t>
            </a:r>
            <a:endParaRPr lang="ar-SY" sz="40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7216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ar-SY" b="1" dirty="0" err="1" smtClean="0"/>
              <a:t>السرطانة</a:t>
            </a:r>
            <a:r>
              <a:rPr lang="ar-SY" b="1" dirty="0" smtClean="0"/>
              <a:t> </a:t>
            </a:r>
            <a:r>
              <a:rPr lang="ar-SY" b="1" dirty="0" err="1" smtClean="0"/>
              <a:t>الغدانية</a:t>
            </a:r>
            <a:r>
              <a:rPr lang="ar-SY" b="1" dirty="0" smtClean="0"/>
              <a:t> الكيسية</a:t>
            </a:r>
            <a:r>
              <a:rPr lang="en-US" b="1" dirty="0" smtClean="0"/>
              <a:t>Adenoid cystic carcinoma</a:t>
            </a:r>
            <a:endParaRPr lang="ar-SY" b="1" dirty="0" smtClean="0"/>
          </a:p>
          <a:p>
            <a:pPr>
              <a:buNone/>
            </a:pPr>
            <a:r>
              <a:rPr lang="ar-SY" sz="2400" dirty="0" smtClean="0"/>
              <a:t>أكثر الأورام الخبيثة في الغدة تحت الفك </a:t>
            </a:r>
          </a:p>
          <a:p>
            <a:pPr>
              <a:buNone/>
            </a:pPr>
            <a:r>
              <a:rPr lang="ar-SY" sz="2400" dirty="0" smtClean="0"/>
              <a:t>بطيء النمو – مدة الحياة فيه طويلة قد تبلغ 10 – 15 سنة </a:t>
            </a:r>
          </a:p>
          <a:p>
            <a:pPr>
              <a:buNone/>
            </a:pPr>
            <a:r>
              <a:rPr lang="ar-SY" sz="2400" dirty="0" smtClean="0"/>
              <a:t>تكثر فيه الانتقالات </a:t>
            </a:r>
            <a:r>
              <a:rPr lang="ar-SY" sz="2400" dirty="0" err="1" smtClean="0"/>
              <a:t>الى</a:t>
            </a:r>
            <a:r>
              <a:rPr lang="ar-SY" sz="2400" dirty="0" smtClean="0"/>
              <a:t> العقد </a:t>
            </a:r>
            <a:r>
              <a:rPr lang="ar-SY" sz="2400" dirty="0" err="1" smtClean="0"/>
              <a:t>و</a:t>
            </a:r>
            <a:r>
              <a:rPr lang="ar-SY" sz="2400" dirty="0" smtClean="0"/>
              <a:t> الرئتين </a:t>
            </a:r>
            <a:r>
              <a:rPr lang="ar-SY" sz="2400" dirty="0" err="1" smtClean="0"/>
              <a:t>و</a:t>
            </a:r>
            <a:r>
              <a:rPr lang="ar-SY" sz="2400" dirty="0" smtClean="0"/>
              <a:t> العظام </a:t>
            </a:r>
          </a:p>
          <a:p>
            <a:pPr>
              <a:buNone/>
            </a:pPr>
            <a:r>
              <a:rPr lang="ar-SY" sz="2400" b="1" u="sng" dirty="0" smtClean="0"/>
              <a:t>العلاج: </a:t>
            </a:r>
            <a:r>
              <a:rPr lang="ar-SY" sz="2400" dirty="0" smtClean="0"/>
              <a:t>الجراحة الواسعة مدعومة بالأشعة </a:t>
            </a:r>
          </a:p>
          <a:p>
            <a:pPr algn="ctr">
              <a:buNone/>
            </a:pPr>
            <a:r>
              <a:rPr lang="ar-SY" b="1" dirty="0" err="1" smtClean="0"/>
              <a:t>كارسينوما</a:t>
            </a:r>
            <a:r>
              <a:rPr lang="ar-SY" b="1" dirty="0" smtClean="0"/>
              <a:t> الخلايا العنبية </a:t>
            </a:r>
            <a:r>
              <a:rPr lang="en-US" b="1" dirty="0" err="1" smtClean="0"/>
              <a:t>acinic</a:t>
            </a:r>
            <a:r>
              <a:rPr lang="en-US" b="1" dirty="0" smtClean="0"/>
              <a:t> cell carcinoma</a:t>
            </a:r>
            <a:endParaRPr lang="ar-SY" b="1" dirty="0" smtClean="0"/>
          </a:p>
          <a:p>
            <a:pPr>
              <a:buNone/>
            </a:pPr>
            <a:r>
              <a:rPr lang="ar-SY" sz="2400" dirty="0" smtClean="0"/>
              <a:t>90 – 95 % من هذه </a:t>
            </a:r>
            <a:r>
              <a:rPr lang="ar-SY" sz="2400" dirty="0" err="1" smtClean="0"/>
              <a:t>الاورام</a:t>
            </a:r>
            <a:r>
              <a:rPr lang="ar-SY" sz="2400" dirty="0" smtClean="0"/>
              <a:t> تنشأ على حساب </a:t>
            </a:r>
            <a:r>
              <a:rPr lang="ar-SY" sz="2400" dirty="0" err="1" smtClean="0"/>
              <a:t>النكفة</a:t>
            </a:r>
            <a:r>
              <a:rPr lang="ar-SY" sz="2400" dirty="0" smtClean="0"/>
              <a:t> والباقي على حساب الغدة تحت الفك </a:t>
            </a:r>
            <a:r>
              <a:rPr lang="ar-SY" sz="2400" dirty="0" err="1" smtClean="0"/>
              <a:t>و</a:t>
            </a:r>
            <a:r>
              <a:rPr lang="ar-SY" sz="2400" dirty="0" smtClean="0"/>
              <a:t> نادرا الغدد اللعابية الصغيرة </a:t>
            </a:r>
          </a:p>
          <a:p>
            <a:pPr>
              <a:buNone/>
            </a:pPr>
            <a:r>
              <a:rPr lang="ar-SY" sz="2400" dirty="0" smtClean="0"/>
              <a:t>هذه الأورام مؤلفة من خلايا مصلية موجودة بشكل غالب في </a:t>
            </a:r>
            <a:r>
              <a:rPr lang="ar-SY" sz="2400" dirty="0" err="1" smtClean="0"/>
              <a:t>النكفة</a:t>
            </a:r>
            <a:r>
              <a:rPr lang="ar-SY" sz="2400" dirty="0" smtClean="0"/>
              <a:t> </a:t>
            </a:r>
          </a:p>
          <a:p>
            <a:pPr>
              <a:buNone/>
            </a:pPr>
            <a:r>
              <a:rPr lang="ar-SY" sz="2400" dirty="0" smtClean="0"/>
              <a:t>تبدي هذه الأورام سيرا سليما في السنوات الباكرة وقد تقارب نسبة </a:t>
            </a:r>
            <a:r>
              <a:rPr lang="ar-SY" sz="2400" dirty="0" err="1" smtClean="0"/>
              <a:t>البقيا</a:t>
            </a:r>
            <a:r>
              <a:rPr lang="ar-SY" sz="2400" dirty="0" smtClean="0"/>
              <a:t> 50% لمدة 20 – 25 سنة </a:t>
            </a:r>
          </a:p>
          <a:p>
            <a:pPr algn="ctr">
              <a:buNone/>
            </a:pPr>
            <a:r>
              <a:rPr lang="ar-SY" b="1" dirty="0" smtClean="0"/>
              <a:t>الورم المختلط الخبيث</a:t>
            </a:r>
          </a:p>
          <a:p>
            <a:pPr>
              <a:buNone/>
            </a:pPr>
            <a:r>
              <a:rPr lang="ar-SY" sz="2400" dirty="0" smtClean="0"/>
              <a:t>وهو ورم كان سليما بالأساس وتحول </a:t>
            </a:r>
            <a:r>
              <a:rPr lang="ar-SY" sz="2400" dirty="0" err="1" smtClean="0"/>
              <a:t>الى</a:t>
            </a:r>
            <a:r>
              <a:rPr lang="ar-SY" sz="2400" dirty="0" smtClean="0"/>
              <a:t> ورم خبيث – </a:t>
            </a:r>
            <a:r>
              <a:rPr lang="ar-SY" sz="2400" dirty="0" err="1" smtClean="0"/>
              <a:t>مسؤول</a:t>
            </a:r>
            <a:r>
              <a:rPr lang="ar-SY" sz="2400" dirty="0" smtClean="0"/>
              <a:t> عن 8% من الأورام النكفية – </a:t>
            </a:r>
            <a:r>
              <a:rPr lang="ar-SY" sz="2400" dirty="0" err="1" smtClean="0"/>
              <a:t>انذاره</a:t>
            </a:r>
            <a:r>
              <a:rPr lang="ar-SY" sz="2400" dirty="0" smtClean="0"/>
              <a:t> سيء </a:t>
            </a:r>
          </a:p>
          <a:p>
            <a:pPr>
              <a:buNone/>
            </a:pPr>
            <a:r>
              <a:rPr lang="ar-SY" sz="2400" u="sng" dirty="0" smtClean="0"/>
              <a:t>العلاج: </a:t>
            </a:r>
            <a:r>
              <a:rPr lang="ar-SY" sz="2400" dirty="0" smtClean="0"/>
              <a:t>استئصال </a:t>
            </a:r>
            <a:r>
              <a:rPr lang="ar-SY" sz="2400" dirty="0" err="1" smtClean="0"/>
              <a:t>النكفة</a:t>
            </a:r>
            <a:r>
              <a:rPr lang="ar-SY" sz="2400" dirty="0" smtClean="0"/>
              <a:t> التام مع تجريف العنق الجذري في حال وجود عقد </a:t>
            </a:r>
            <a:r>
              <a:rPr lang="ar-SY" sz="2400" dirty="0" err="1" smtClean="0"/>
              <a:t>لمفية</a:t>
            </a:r>
            <a:r>
              <a:rPr lang="ar-SY" sz="2400" dirty="0" smtClean="0"/>
              <a:t> </a:t>
            </a:r>
            <a:r>
              <a:rPr lang="ar-SY" sz="2400" dirty="0" err="1" smtClean="0"/>
              <a:t>مجسوسة</a:t>
            </a:r>
            <a:r>
              <a:rPr lang="ar-SY" sz="2400" dirty="0" smtClean="0"/>
              <a:t> أو ورم بدرجة عالية من </a:t>
            </a:r>
            <a:r>
              <a:rPr lang="ar-SY" sz="2400" dirty="0" err="1" smtClean="0"/>
              <a:t>الخباثة</a:t>
            </a:r>
            <a:r>
              <a:rPr lang="ar-SY" sz="2400" dirty="0" smtClean="0"/>
              <a:t> </a:t>
            </a:r>
          </a:p>
          <a:p>
            <a:pPr>
              <a:buNone/>
            </a:pPr>
            <a:r>
              <a:rPr lang="ar-SY" sz="2400" dirty="0" smtClean="0"/>
              <a:t>هناك أورام أخرى مثل </a:t>
            </a:r>
            <a:r>
              <a:rPr lang="ar-SY" sz="2400" dirty="0" err="1" smtClean="0"/>
              <a:t>اللمفوما</a:t>
            </a:r>
            <a:r>
              <a:rPr lang="ar-SY" sz="2400" dirty="0" smtClean="0"/>
              <a:t> – </a:t>
            </a:r>
            <a:r>
              <a:rPr lang="ar-SY" sz="2400" dirty="0" err="1" smtClean="0"/>
              <a:t>الساركومات</a:t>
            </a:r>
            <a:r>
              <a:rPr lang="ar-SY" sz="2400" dirty="0" smtClean="0"/>
              <a:t> – </a:t>
            </a:r>
            <a:r>
              <a:rPr lang="ar-SY" sz="2400" dirty="0" err="1" smtClean="0"/>
              <a:t>السرطانة</a:t>
            </a:r>
            <a:r>
              <a:rPr lang="ar-SY" sz="2400" dirty="0" smtClean="0"/>
              <a:t> شائكة الخلايا – آفات انتقالية مثل ورم صباغي خبيث في الجلد </a:t>
            </a:r>
          </a:p>
          <a:p>
            <a:pPr algn="ctr">
              <a:buNone/>
            </a:pPr>
            <a:endParaRPr lang="ar-SY" sz="2600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رضوض النكفة 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ar-SY" sz="2400" dirty="0" smtClean="0"/>
              <a:t>اذا قطعت أو تمزقت قناة </a:t>
            </a:r>
            <a:r>
              <a:rPr lang="ar-SY" sz="2400" dirty="0" err="1" smtClean="0"/>
              <a:t>ستينون</a:t>
            </a:r>
            <a:r>
              <a:rPr lang="ar-SY" sz="2400" dirty="0" smtClean="0"/>
              <a:t> نتيجة جرح قاطع أو رض على الوجه </a:t>
            </a:r>
          </a:p>
          <a:p>
            <a:pPr>
              <a:buNone/>
            </a:pPr>
            <a:r>
              <a:rPr lang="ar-SY" sz="2400" dirty="0" smtClean="0"/>
              <a:t>يستدل على </a:t>
            </a:r>
            <a:r>
              <a:rPr lang="ar-SY" sz="2400" dirty="0" err="1" smtClean="0"/>
              <a:t>اصابتها</a:t>
            </a:r>
            <a:r>
              <a:rPr lang="ar-SY" sz="2400" dirty="0" smtClean="0"/>
              <a:t> بخروج اللعاب من الجرح </a:t>
            </a:r>
          </a:p>
          <a:p>
            <a:pPr>
              <a:buNone/>
            </a:pPr>
            <a:r>
              <a:rPr lang="ar-SY" sz="2400" dirty="0" smtClean="0"/>
              <a:t>يستحسن المحافظة على القناة </a:t>
            </a:r>
            <a:r>
              <a:rPr lang="ar-SY" sz="2400" dirty="0" err="1" smtClean="0"/>
              <a:t>بادخال</a:t>
            </a:r>
            <a:r>
              <a:rPr lang="ar-SY" sz="2400" dirty="0" smtClean="0"/>
              <a:t> </a:t>
            </a:r>
            <a:r>
              <a:rPr lang="ar-SY" sz="2400" dirty="0" err="1" smtClean="0"/>
              <a:t>قثطرة</a:t>
            </a:r>
            <a:r>
              <a:rPr lang="ar-SY" sz="2400" dirty="0" smtClean="0"/>
              <a:t> رفيعة بين جزئي القناة المحيطي </a:t>
            </a:r>
            <a:r>
              <a:rPr lang="ar-SY" sz="2400" dirty="0" err="1" smtClean="0"/>
              <a:t>و</a:t>
            </a:r>
            <a:r>
              <a:rPr lang="ar-SY" sz="2400" dirty="0" smtClean="0"/>
              <a:t> المركزي </a:t>
            </a:r>
            <a:r>
              <a:rPr lang="ar-SY" sz="2400" dirty="0" err="1" smtClean="0"/>
              <a:t>و</a:t>
            </a:r>
            <a:r>
              <a:rPr lang="ar-SY" sz="2400" dirty="0" smtClean="0"/>
              <a:t> تقريب نهايتي القناة المقطوعة من بعضهما وتترك </a:t>
            </a:r>
            <a:r>
              <a:rPr lang="ar-SY" sz="2400" dirty="0" err="1" smtClean="0"/>
              <a:t>القثطرة</a:t>
            </a:r>
            <a:r>
              <a:rPr lang="ar-SY" sz="2400" dirty="0" smtClean="0"/>
              <a:t> لمدة أسبوعين حتى </a:t>
            </a:r>
            <a:r>
              <a:rPr lang="ar-SY" sz="2400" dirty="0" err="1" smtClean="0"/>
              <a:t>تترمم</a:t>
            </a:r>
            <a:r>
              <a:rPr lang="ar-SY" sz="2400" dirty="0" smtClean="0"/>
              <a:t> القناة </a:t>
            </a:r>
          </a:p>
          <a:p>
            <a:pPr>
              <a:buNone/>
            </a:pPr>
            <a:r>
              <a:rPr lang="ar-SY" sz="2400" dirty="0" err="1" smtClean="0"/>
              <a:t>اذا</a:t>
            </a:r>
            <a:r>
              <a:rPr lang="ar-SY" sz="2400" dirty="0" smtClean="0"/>
              <a:t> لم يحدث الترميم يحدث </a:t>
            </a:r>
            <a:r>
              <a:rPr lang="ar-SY" sz="2400" dirty="0" err="1" smtClean="0"/>
              <a:t>ناسور</a:t>
            </a:r>
            <a:r>
              <a:rPr lang="ar-SY" sz="2400" dirty="0" smtClean="0"/>
              <a:t> لعابي يغلب أن يغلق من تلقاء نفسه </a:t>
            </a:r>
            <a:r>
              <a:rPr lang="ar-SY" sz="2400" dirty="0" err="1" smtClean="0"/>
              <a:t>انما</a:t>
            </a:r>
            <a:r>
              <a:rPr lang="ar-SY" sz="2400" dirty="0" smtClean="0"/>
              <a:t> بعد مدة طويلة قد تستمر بضعة أشهر </a:t>
            </a:r>
            <a:endParaRPr lang="ar-SY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14818"/>
            <a:ext cx="4000528" cy="235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err="1" smtClean="0"/>
              <a:t>الضفيدعة</a:t>
            </a:r>
            <a:r>
              <a:rPr lang="en-US" dirty="0" err="1" smtClean="0"/>
              <a:t>Ranula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ar-SY" sz="2400" dirty="0" smtClean="0"/>
              <a:t>تنتج عن انسداد أحد </a:t>
            </a:r>
            <a:r>
              <a:rPr lang="ar-SY" sz="2400" dirty="0" err="1" smtClean="0"/>
              <a:t>أقنية</a:t>
            </a:r>
            <a:r>
              <a:rPr lang="ar-SY" sz="2400" dirty="0" smtClean="0"/>
              <a:t> الغدد تحت اللسان وقد تكون</a:t>
            </a:r>
          </a:p>
          <a:p>
            <a:pPr>
              <a:buNone/>
            </a:pPr>
            <a:r>
              <a:rPr lang="ar-SY" sz="2400" dirty="0" smtClean="0"/>
              <a:t>خلقية </a:t>
            </a:r>
          </a:p>
          <a:p>
            <a:pPr>
              <a:buFontTx/>
              <a:buChar char="-"/>
            </a:pPr>
            <a:r>
              <a:rPr lang="ar-SY" sz="2400" dirty="0" smtClean="0"/>
              <a:t>تتبارز الغدة في أرض الفم تحت اللسان بشكل بطن </a:t>
            </a:r>
          </a:p>
          <a:p>
            <a:pPr>
              <a:buNone/>
            </a:pPr>
            <a:r>
              <a:rPr lang="ar-SY" sz="2400" dirty="0" smtClean="0"/>
              <a:t>الضفدع </a:t>
            </a:r>
          </a:p>
          <a:p>
            <a:pPr>
              <a:buFontTx/>
              <a:buChar char="-"/>
            </a:pPr>
            <a:r>
              <a:rPr lang="ar-SY" sz="2400" dirty="0" smtClean="0"/>
              <a:t>وقد تكون في بعض الأحيان كبيرة جدا وتتبارز </a:t>
            </a:r>
            <a:r>
              <a:rPr lang="ar-SY" sz="2400" dirty="0" err="1" smtClean="0"/>
              <a:t>الى</a:t>
            </a:r>
            <a:r>
              <a:rPr lang="ar-SY" sz="2400" dirty="0" smtClean="0"/>
              <a:t> </a:t>
            </a:r>
          </a:p>
          <a:p>
            <a:pPr>
              <a:buNone/>
            </a:pPr>
            <a:r>
              <a:rPr lang="ar-SY" sz="2400" dirty="0" smtClean="0"/>
              <a:t>الخارج تحت الذقن </a:t>
            </a:r>
          </a:p>
          <a:p>
            <a:pPr>
              <a:buNone/>
            </a:pPr>
            <a:r>
              <a:rPr lang="ar-SY" sz="2400" u="sng" dirty="0" smtClean="0"/>
              <a:t>العلاج: </a:t>
            </a:r>
            <a:r>
              <a:rPr lang="ar-SY" sz="2400" dirty="0" smtClean="0"/>
              <a:t>استئصال جراحي ( مع </a:t>
            </a:r>
            <a:r>
              <a:rPr lang="ar-SY" sz="2400" dirty="0" err="1" smtClean="0"/>
              <a:t>توخيف</a:t>
            </a:r>
            <a:r>
              <a:rPr lang="ar-SY" sz="2400" dirty="0" smtClean="0"/>
              <a:t> حواف الجرح)</a:t>
            </a:r>
          </a:p>
          <a:p>
            <a:pPr>
              <a:buNone/>
            </a:pPr>
            <a:endParaRPr lang="ar-SY" sz="2400" u="sng" dirty="0"/>
          </a:p>
        </p:txBody>
      </p:sp>
      <p:pic>
        <p:nvPicPr>
          <p:cNvPr id="4" name="عنصر نائب للمحتوى 3" descr="فهر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66" y="1357077"/>
            <a:ext cx="2960474" cy="2214799"/>
          </a:xfrm>
          <a:prstGeom prst="rect">
            <a:avLst/>
          </a:prstGeom>
        </p:spPr>
      </p:pic>
      <p:pic>
        <p:nvPicPr>
          <p:cNvPr id="5" name="صورة 4" descr="h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643314"/>
            <a:ext cx="2928958" cy="292418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متلازمة فري </a:t>
            </a:r>
            <a:r>
              <a:rPr lang="en-US" dirty="0" smtClean="0"/>
              <a:t>Frey’s Syndrome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ar-SY" sz="2400" dirty="0" smtClean="0"/>
              <a:t>هي حالة غير طبيعية تنتج عن أذية في الغدة النكفية أو العصب </a:t>
            </a:r>
            <a:r>
              <a:rPr lang="ar-SY" sz="2400" dirty="0" err="1" smtClean="0"/>
              <a:t>الأذني</a:t>
            </a:r>
            <a:r>
              <a:rPr lang="ar-SY" sz="2400" dirty="0" smtClean="0"/>
              <a:t> الصدغي أو نتيجة جراحة في </a:t>
            </a:r>
            <a:r>
              <a:rPr lang="ar-SY" sz="2400" dirty="0" err="1" smtClean="0"/>
              <a:t>النكفة</a:t>
            </a:r>
            <a:r>
              <a:rPr lang="ar-SY" sz="2400" dirty="0" smtClean="0"/>
              <a:t> </a:t>
            </a:r>
          </a:p>
          <a:p>
            <a:pPr>
              <a:buNone/>
            </a:pPr>
            <a:r>
              <a:rPr lang="ar-SY" sz="2400" dirty="0" smtClean="0"/>
              <a:t>لا تترافق مع أورام أو شلل في العصب </a:t>
            </a:r>
            <a:r>
              <a:rPr lang="ar-SY" sz="2400" dirty="0" err="1" smtClean="0"/>
              <a:t>الوجهي</a:t>
            </a:r>
            <a:r>
              <a:rPr lang="ar-SY" sz="2400" dirty="0" smtClean="0"/>
              <a:t> </a:t>
            </a:r>
          </a:p>
          <a:p>
            <a:pPr>
              <a:buNone/>
            </a:pPr>
            <a:r>
              <a:rPr lang="ar-SY" sz="2400" dirty="0" smtClean="0"/>
              <a:t>يحدث فيها أن الألياف العصبية الإفرازية نظيرة الودية التي تعصب </a:t>
            </a:r>
            <a:r>
              <a:rPr lang="ar-SY" sz="2400" dirty="0" err="1" smtClean="0"/>
              <a:t>النكفة</a:t>
            </a:r>
            <a:r>
              <a:rPr lang="ar-SY" sz="2400" dirty="0" smtClean="0"/>
              <a:t> تنمو بعد القطع لتعصب الغدد العرقية </a:t>
            </a:r>
          </a:p>
          <a:p>
            <a:pPr>
              <a:buNone/>
            </a:pPr>
            <a:r>
              <a:rPr lang="ar-SY" sz="2400" dirty="0" smtClean="0"/>
              <a:t>يشكي المريض من تعرق </a:t>
            </a:r>
            <a:r>
              <a:rPr lang="ar-SY" sz="2400" dirty="0" err="1" smtClean="0"/>
              <a:t>و</a:t>
            </a:r>
            <a:r>
              <a:rPr lang="ar-SY" sz="2400" dirty="0" smtClean="0"/>
              <a:t> احمرار فوق سرير </a:t>
            </a:r>
            <a:r>
              <a:rPr lang="ar-SY" sz="2400" dirty="0" err="1" smtClean="0"/>
              <a:t>النكفة</a:t>
            </a:r>
            <a:r>
              <a:rPr lang="ar-SY" sz="2400" dirty="0" smtClean="0"/>
              <a:t> أثناء الطعام </a:t>
            </a:r>
          </a:p>
          <a:p>
            <a:pPr>
              <a:buNone/>
            </a:pPr>
            <a:r>
              <a:rPr lang="ar-SY" sz="2400" u="sng" dirty="0" smtClean="0"/>
              <a:t>العلاج: </a:t>
            </a:r>
            <a:r>
              <a:rPr lang="ar-SY" sz="2400" dirty="0" smtClean="0"/>
              <a:t>وضع </a:t>
            </a:r>
            <a:r>
              <a:rPr lang="ar-SY" sz="2400" dirty="0" err="1" smtClean="0"/>
              <a:t>صفاق</a:t>
            </a:r>
            <a:r>
              <a:rPr lang="ar-SY" sz="2400" dirty="0" smtClean="0"/>
              <a:t> – أو قطع عصب </a:t>
            </a:r>
            <a:r>
              <a:rPr lang="ar-SY" sz="2400" dirty="0" err="1" smtClean="0"/>
              <a:t>جاكرسون</a:t>
            </a:r>
            <a:r>
              <a:rPr lang="ar-SY" sz="2400" dirty="0" smtClean="0"/>
              <a:t> – أو بحقن </a:t>
            </a:r>
            <a:r>
              <a:rPr lang="ar-SY" sz="2400" dirty="0" err="1" smtClean="0"/>
              <a:t>الذيفان</a:t>
            </a:r>
            <a:r>
              <a:rPr lang="ar-SY" sz="2400" dirty="0" smtClean="0"/>
              <a:t> </a:t>
            </a:r>
            <a:r>
              <a:rPr lang="ar-SY" sz="2400" dirty="0" err="1" smtClean="0"/>
              <a:t>الوشيقي</a:t>
            </a:r>
            <a:r>
              <a:rPr lang="ar-SY" sz="2400" dirty="0" smtClean="0"/>
              <a:t> </a:t>
            </a:r>
          </a:p>
          <a:p>
            <a:pPr>
              <a:buNone/>
            </a:pPr>
            <a:endParaRPr lang="ar-SY" sz="2400" u="sng" dirty="0"/>
          </a:p>
        </p:txBody>
      </p:sp>
      <p:pic>
        <p:nvPicPr>
          <p:cNvPr id="4" name="صورة 3" descr="fff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8"/>
            <a:ext cx="5072066" cy="2285992"/>
          </a:xfrm>
          <a:prstGeom prst="rect">
            <a:avLst/>
          </a:prstGeom>
        </p:spPr>
      </p:pic>
      <p:pic>
        <p:nvPicPr>
          <p:cNvPr id="6" name="صورة 5" descr="hhg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4714884"/>
            <a:ext cx="3619507" cy="19573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الغدة تحت الفك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ar-SY" sz="2400" b="1" dirty="0" err="1" smtClean="0"/>
              <a:t>تتوضع</a:t>
            </a:r>
            <a:r>
              <a:rPr lang="ar-SY" sz="2400" dirty="0" smtClean="0"/>
              <a:t> أسفل </a:t>
            </a:r>
            <a:r>
              <a:rPr lang="ar-SY" sz="2400" dirty="0" err="1" smtClean="0"/>
              <a:t>و</a:t>
            </a:r>
            <a:r>
              <a:rPr lang="ar-SY" sz="2400" dirty="0" smtClean="0"/>
              <a:t> أنسي عظم الفك السفلي عند الوتر المتوسط للعضلة ذات البطنين </a:t>
            </a:r>
          </a:p>
          <a:p>
            <a:pPr>
              <a:buNone/>
            </a:pPr>
            <a:r>
              <a:rPr lang="ar-SY" sz="2400" dirty="0" smtClean="0"/>
              <a:t>وتحدد بالعضلة الضرسية اللامية </a:t>
            </a:r>
            <a:r>
              <a:rPr lang="ar-SY" sz="2400" dirty="0" err="1" smtClean="0"/>
              <a:t>و</a:t>
            </a:r>
            <a:r>
              <a:rPr lang="ar-SY" sz="2400" dirty="0" smtClean="0"/>
              <a:t> الفك السفلي </a:t>
            </a:r>
          </a:p>
          <a:p>
            <a:pPr>
              <a:buNone/>
            </a:pPr>
            <a:r>
              <a:rPr lang="ar-SY" sz="2400" dirty="0" smtClean="0"/>
              <a:t>وتفصل عن </a:t>
            </a:r>
            <a:r>
              <a:rPr lang="ar-SY" sz="2400" dirty="0" err="1" smtClean="0"/>
              <a:t>النكفة</a:t>
            </a:r>
            <a:r>
              <a:rPr lang="ar-SY" sz="2400" dirty="0" smtClean="0"/>
              <a:t> في الخلف بالرباط </a:t>
            </a:r>
            <a:r>
              <a:rPr lang="ar-SY" sz="2400" dirty="0" err="1" smtClean="0"/>
              <a:t>الإبري</a:t>
            </a:r>
            <a:r>
              <a:rPr lang="ar-SY" sz="2400" dirty="0" smtClean="0"/>
              <a:t> الفكي السفلي </a:t>
            </a:r>
          </a:p>
          <a:p>
            <a:pPr>
              <a:buNone/>
            </a:pPr>
            <a:r>
              <a:rPr lang="ar-SY" sz="2400" dirty="0" smtClean="0"/>
              <a:t>تنقسم بواسطة العضلة الضرسية اللامية إلى فص سطحي </a:t>
            </a:r>
            <a:r>
              <a:rPr lang="ar-SY" sz="2400" dirty="0" err="1" smtClean="0"/>
              <a:t>و</a:t>
            </a:r>
            <a:r>
              <a:rPr lang="ar-SY" sz="2400" dirty="0" smtClean="0"/>
              <a:t> فص عميق </a:t>
            </a:r>
          </a:p>
          <a:p>
            <a:pPr>
              <a:buNone/>
            </a:pPr>
            <a:r>
              <a:rPr lang="ar-SY" sz="2400" b="1" dirty="0" err="1" smtClean="0"/>
              <a:t>مفرزاتها</a:t>
            </a:r>
            <a:r>
              <a:rPr lang="ar-SY" sz="2400" b="1" dirty="0" smtClean="0"/>
              <a:t> :</a:t>
            </a:r>
            <a:r>
              <a:rPr lang="ar-SY" sz="2400" dirty="0" smtClean="0"/>
              <a:t> مختلطة ( مصلية </a:t>
            </a:r>
            <a:r>
              <a:rPr lang="ar-SY" sz="2400" dirty="0" err="1" smtClean="0"/>
              <a:t>و</a:t>
            </a:r>
            <a:r>
              <a:rPr lang="ar-SY" sz="2400" dirty="0" smtClean="0"/>
              <a:t> مخاطية)</a:t>
            </a:r>
          </a:p>
          <a:p>
            <a:pPr>
              <a:buNone/>
            </a:pPr>
            <a:r>
              <a:rPr lang="ar-SY" sz="2400" dirty="0" smtClean="0"/>
              <a:t>وتفرغ عبر قناة الغدة تحت الفك</a:t>
            </a:r>
            <a:r>
              <a:rPr lang="ar-SY" sz="2400" b="1" dirty="0" smtClean="0"/>
              <a:t>( قناة </a:t>
            </a:r>
            <a:r>
              <a:rPr lang="ar-SY" sz="2400" b="1" dirty="0" err="1" smtClean="0"/>
              <a:t>وارتون</a:t>
            </a:r>
            <a:r>
              <a:rPr lang="ar-SY" sz="2400" b="1" dirty="0" smtClean="0"/>
              <a:t> ) </a:t>
            </a:r>
            <a:endParaRPr lang="ar-SY" sz="2400" dirty="0" smtClean="0"/>
          </a:p>
          <a:p>
            <a:pPr>
              <a:buNone/>
            </a:pPr>
            <a:r>
              <a:rPr lang="ar-SY" sz="2400" dirty="0" smtClean="0"/>
              <a:t>التي تسير من الفص العميق باتجاه الأعلى </a:t>
            </a:r>
            <a:r>
              <a:rPr lang="ar-SY" sz="2400" dirty="0" err="1" smtClean="0"/>
              <a:t>و</a:t>
            </a:r>
            <a:r>
              <a:rPr lang="ar-SY" sz="2400" dirty="0" smtClean="0"/>
              <a:t> الأمام فوق العضلة الضرسية اللامية </a:t>
            </a:r>
          </a:p>
          <a:p>
            <a:pPr>
              <a:buNone/>
            </a:pPr>
            <a:r>
              <a:rPr lang="ar-SY" sz="2400" dirty="0" smtClean="0"/>
              <a:t>إلى أرض الفم وتفتح على بعد بضع </a:t>
            </a:r>
            <a:r>
              <a:rPr lang="ar-SY" sz="2400" dirty="0" err="1" smtClean="0"/>
              <a:t>ميلمترات</a:t>
            </a:r>
            <a:r>
              <a:rPr lang="ar-SY" sz="2400" dirty="0" smtClean="0"/>
              <a:t> من لجام اللسان </a:t>
            </a:r>
          </a:p>
          <a:p>
            <a:pPr>
              <a:buNone/>
            </a:pPr>
            <a:r>
              <a:rPr lang="ar-SY" sz="2400" b="1" dirty="0" smtClean="0"/>
              <a:t>هناك ثلاثة أعصاب  </a:t>
            </a:r>
            <a:r>
              <a:rPr lang="ar-SY" sz="2400" dirty="0" smtClean="0"/>
              <a:t>مجاورة للغدة تحت الفك </a:t>
            </a:r>
            <a:r>
              <a:rPr lang="ar-SY" sz="2400" dirty="0" err="1" smtClean="0"/>
              <a:t>و</a:t>
            </a:r>
            <a:r>
              <a:rPr lang="ar-SY" sz="2400" dirty="0" smtClean="0"/>
              <a:t> قناتها وهي :</a:t>
            </a:r>
          </a:p>
          <a:p>
            <a:pPr>
              <a:buNone/>
            </a:pPr>
            <a:r>
              <a:rPr lang="ar-SY" sz="2400" b="1" dirty="0" smtClean="0"/>
              <a:t>العصب تحت اللساني </a:t>
            </a:r>
            <a:r>
              <a:rPr lang="ar-SY" sz="2400" dirty="0" err="1" smtClean="0"/>
              <a:t>يعصب</a:t>
            </a:r>
            <a:r>
              <a:rPr lang="ar-SY" sz="2400" dirty="0" smtClean="0"/>
              <a:t> عضلات اللسان حركيا</a:t>
            </a:r>
          </a:p>
          <a:p>
            <a:pPr>
              <a:buNone/>
            </a:pPr>
            <a:r>
              <a:rPr lang="ar-SY" sz="2400" b="1" dirty="0" smtClean="0"/>
              <a:t>العصب اللساني: </a:t>
            </a:r>
            <a:r>
              <a:rPr lang="ar-SY" sz="2400" dirty="0" smtClean="0"/>
              <a:t>يجاور الفص العميق وهو فرع العصب الفكي السفلي فرع مثلث التوائم ( العصب</a:t>
            </a:r>
            <a:r>
              <a:rPr lang="en-US" sz="2400" dirty="0" smtClean="0"/>
              <a:t>V </a:t>
            </a:r>
            <a:r>
              <a:rPr lang="ar-SY" sz="2400" dirty="0" smtClean="0"/>
              <a:t>) </a:t>
            </a:r>
            <a:r>
              <a:rPr lang="ar-SY" sz="2400" dirty="0" err="1" smtClean="0"/>
              <a:t>يعصب</a:t>
            </a:r>
            <a:r>
              <a:rPr lang="ar-SY" sz="2400" dirty="0" smtClean="0"/>
              <a:t> حسيا الثلثين الأماميين من اللسان ويحمل حس الذوق للثلثين الأماميين عن طريق </a:t>
            </a:r>
            <a:r>
              <a:rPr lang="ar-SY" sz="2400" b="1" dirty="0" smtClean="0"/>
              <a:t>عصب حبل الطبل </a:t>
            </a:r>
            <a:r>
              <a:rPr lang="ar-SY" sz="2400" u="sng" dirty="0" smtClean="0"/>
              <a:t>فرع </a:t>
            </a:r>
            <a:r>
              <a:rPr lang="ar-SY" sz="2400" u="sng" dirty="0" err="1" smtClean="0"/>
              <a:t>الوجهي</a:t>
            </a:r>
            <a:r>
              <a:rPr lang="ar-SY" sz="2400" u="sng" dirty="0" smtClean="0"/>
              <a:t> ( العصب </a:t>
            </a:r>
            <a:r>
              <a:rPr lang="en-US" sz="2400" u="sng" dirty="0" smtClean="0"/>
              <a:t>VII</a:t>
            </a:r>
            <a:r>
              <a:rPr lang="ar-SY" sz="2400" u="sng" dirty="0" smtClean="0"/>
              <a:t>)</a:t>
            </a:r>
          </a:p>
          <a:p>
            <a:pPr>
              <a:buNone/>
            </a:pPr>
            <a:r>
              <a:rPr lang="ar-SY" sz="2400" b="1" dirty="0" smtClean="0"/>
              <a:t>العصب الهامشي:</a:t>
            </a:r>
            <a:r>
              <a:rPr lang="ar-SY" sz="2400" dirty="0" smtClean="0"/>
              <a:t>فرع العصب </a:t>
            </a:r>
            <a:r>
              <a:rPr lang="ar-SY" sz="2400" dirty="0" err="1" smtClean="0"/>
              <a:t>الوجهي</a:t>
            </a:r>
            <a:r>
              <a:rPr lang="ar-SY" sz="2400" dirty="0" smtClean="0"/>
              <a:t> يسير تحت الجلد وفوق الغدة تحت الفك وهو الأكثر احتمالا للإصابة أثناء جراحة الغدة تحت الفك </a:t>
            </a:r>
            <a:endParaRPr lang="ar-SY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الغدة تحت الفك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</p:spPr>
        <p:txBody>
          <a:bodyPr/>
          <a:lstStyle/>
          <a:p>
            <a:endParaRPr lang="ar-SY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1214422"/>
            <a:ext cx="3286148" cy="288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14818"/>
            <a:ext cx="3286148" cy="217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1214422"/>
            <a:ext cx="4500594" cy="511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الغدة تحت اللسان 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ar-SY" sz="2400" dirty="0" smtClean="0"/>
              <a:t>وهي الغدة الأصغر من بين الغدد اللعابية غير محاطة بمحفظة </a:t>
            </a:r>
            <a:r>
              <a:rPr lang="ar-SY" sz="2400" dirty="0" err="1" smtClean="0"/>
              <a:t>تتوضع</a:t>
            </a:r>
            <a:r>
              <a:rPr lang="ar-SY" sz="2400" dirty="0" smtClean="0"/>
              <a:t> بين الفك السفلي </a:t>
            </a:r>
            <a:r>
              <a:rPr lang="ar-SY" sz="2400" dirty="0" err="1" smtClean="0"/>
              <a:t>و</a:t>
            </a:r>
            <a:r>
              <a:rPr lang="ar-SY" sz="2400" dirty="0" smtClean="0"/>
              <a:t> العضلة الذقنية اللسانية</a:t>
            </a:r>
          </a:p>
          <a:p>
            <a:pPr>
              <a:buNone/>
            </a:pPr>
            <a:r>
              <a:rPr lang="ar-SY" sz="2400" dirty="0" smtClean="0"/>
              <a:t>تزن حوالي 2 غرام </a:t>
            </a:r>
            <a:r>
              <a:rPr lang="ar-SY" sz="2400" dirty="0" err="1" smtClean="0"/>
              <a:t>تتوضع</a:t>
            </a:r>
            <a:r>
              <a:rPr lang="ar-SY" sz="2400" dirty="0" smtClean="0"/>
              <a:t> على أرض الفم على طول مسير قناة الغدة تحت الفك </a:t>
            </a:r>
          </a:p>
          <a:p>
            <a:pPr>
              <a:buNone/>
            </a:pPr>
            <a:r>
              <a:rPr lang="ar-SY" sz="2400" dirty="0" smtClean="0"/>
              <a:t>تكون </a:t>
            </a:r>
            <a:r>
              <a:rPr lang="ar-SY" sz="2400" dirty="0" err="1" smtClean="0"/>
              <a:t>مفرزاتها</a:t>
            </a:r>
            <a:r>
              <a:rPr lang="ar-SY" sz="2400" dirty="0" smtClean="0"/>
              <a:t> </a:t>
            </a:r>
            <a:r>
              <a:rPr lang="ar-SY" sz="2400" b="1" dirty="0" smtClean="0"/>
              <a:t>مخاطية </a:t>
            </a:r>
            <a:r>
              <a:rPr lang="ar-SY" sz="2400" dirty="0" smtClean="0"/>
              <a:t>لا توجد للغدة قناة مفرغة خاصة </a:t>
            </a:r>
            <a:r>
              <a:rPr lang="ar-SY" sz="2400" dirty="0" err="1" smtClean="0"/>
              <a:t>بها</a:t>
            </a:r>
            <a:r>
              <a:rPr lang="ar-SY" sz="2400" dirty="0" smtClean="0"/>
              <a:t> وتفرغ عبر 10 – 15 قناة صغيرة مباشرة إلى أرض الفم أو إلى قناة الغدة تحت الفك (قناة </a:t>
            </a:r>
            <a:r>
              <a:rPr lang="ar-SY" sz="2400" dirty="0" err="1" smtClean="0"/>
              <a:t>بارتولان</a:t>
            </a:r>
            <a:r>
              <a:rPr lang="ar-SY" sz="2400" dirty="0" smtClean="0"/>
              <a:t> )</a:t>
            </a:r>
            <a:endParaRPr lang="ar-SY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857628"/>
            <a:ext cx="6715172" cy="2576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تعصيب الغدد اللعابية 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ar-SY" sz="2400" dirty="0" smtClean="0"/>
              <a:t>تتعصب </a:t>
            </a:r>
            <a:r>
              <a:rPr lang="ar-SY" sz="2400" b="1" dirty="0" smtClean="0"/>
              <a:t>الغدة النكفية </a:t>
            </a:r>
            <a:r>
              <a:rPr lang="ar-SY" sz="2400" dirty="0" smtClean="0"/>
              <a:t>من النواة  اللعابية السفلية في جذع الدماغ حيث تسير الألياف الإفرازية مع </a:t>
            </a:r>
            <a:r>
              <a:rPr lang="ar-SY" sz="2400" b="1" dirty="0" smtClean="0"/>
              <a:t>العصب </a:t>
            </a:r>
            <a:r>
              <a:rPr lang="ar-SY" sz="2400" b="1" dirty="0" err="1" smtClean="0"/>
              <a:t>القحفي</a:t>
            </a:r>
            <a:r>
              <a:rPr lang="ar-SY" sz="2400" b="1" dirty="0" smtClean="0"/>
              <a:t> التاسع ( العصب </a:t>
            </a:r>
            <a:r>
              <a:rPr lang="ar-SY" sz="2400" b="1" dirty="0" err="1" smtClean="0"/>
              <a:t>البلعومي</a:t>
            </a:r>
            <a:r>
              <a:rPr lang="ar-SY" sz="2400" b="1" dirty="0" smtClean="0"/>
              <a:t> اللساني) </a:t>
            </a:r>
            <a:r>
              <a:rPr lang="ar-SY" sz="2400" dirty="0" smtClean="0"/>
              <a:t>ومن ثم تغادره عند خروجه من قاعدة القحف لتصعد </a:t>
            </a:r>
            <a:r>
              <a:rPr lang="ar-SY" sz="2400" dirty="0" err="1" smtClean="0"/>
              <a:t>الى</a:t>
            </a:r>
            <a:r>
              <a:rPr lang="ar-SY" sz="2400" dirty="0" smtClean="0"/>
              <a:t> الأذن الوسطى عن طريق </a:t>
            </a:r>
            <a:r>
              <a:rPr lang="ar-SY" sz="2400" b="1" dirty="0" smtClean="0"/>
              <a:t>عصب </a:t>
            </a:r>
            <a:r>
              <a:rPr lang="ar-SY" sz="2400" b="1" dirty="0" err="1" smtClean="0"/>
              <a:t>جاكبسون</a:t>
            </a:r>
            <a:r>
              <a:rPr lang="ar-SY" sz="2400" b="1" dirty="0" smtClean="0"/>
              <a:t> </a:t>
            </a:r>
            <a:r>
              <a:rPr lang="ar-SY" sz="2400" dirty="0" smtClean="0"/>
              <a:t>ومن ثم تخرج هذه الأليف من الأذن الوسطى إلى أرض الحفرة </a:t>
            </a:r>
            <a:r>
              <a:rPr lang="ar-SY" sz="2400" dirty="0" err="1" smtClean="0"/>
              <a:t>القحفية</a:t>
            </a:r>
            <a:r>
              <a:rPr lang="ar-SY" sz="2400" dirty="0" smtClean="0"/>
              <a:t> الوسطى بما يسمى </a:t>
            </a:r>
            <a:r>
              <a:rPr lang="ar-SY" sz="2400" b="1" dirty="0" smtClean="0"/>
              <a:t>العصب الصخري الصغير </a:t>
            </a:r>
            <a:r>
              <a:rPr lang="ar-SY" sz="2400" dirty="0" smtClean="0"/>
              <a:t>الذي ينضم </a:t>
            </a:r>
            <a:r>
              <a:rPr lang="ar-SY" sz="2400" dirty="0" err="1" smtClean="0"/>
              <a:t>الى</a:t>
            </a:r>
            <a:r>
              <a:rPr lang="ar-SY" sz="2400" dirty="0" smtClean="0"/>
              <a:t> العصب الفكي السفلي فرع العصب مثلث التوائم ( العصب الخامس) الذي يغادر القحف عبر </a:t>
            </a:r>
            <a:r>
              <a:rPr lang="ar-SY" sz="2400" dirty="0" err="1" smtClean="0"/>
              <a:t>الثقبة</a:t>
            </a:r>
            <a:r>
              <a:rPr lang="ar-SY" sz="2400" dirty="0" smtClean="0"/>
              <a:t> </a:t>
            </a:r>
            <a:r>
              <a:rPr lang="ar-SY" sz="2400" dirty="0" err="1" smtClean="0"/>
              <a:t>البيضية</a:t>
            </a:r>
            <a:r>
              <a:rPr lang="ar-SY" sz="2400" dirty="0" smtClean="0"/>
              <a:t> ومن ثم تصل هذه الألياف </a:t>
            </a:r>
            <a:r>
              <a:rPr lang="ar-SY" sz="2400" dirty="0" err="1" smtClean="0"/>
              <a:t>الى</a:t>
            </a:r>
            <a:r>
              <a:rPr lang="ar-SY" sz="2400" dirty="0" smtClean="0"/>
              <a:t> </a:t>
            </a:r>
            <a:r>
              <a:rPr lang="ar-SY" sz="2400" dirty="0" err="1" smtClean="0"/>
              <a:t>النكفة</a:t>
            </a:r>
            <a:r>
              <a:rPr lang="ar-SY" sz="2400" dirty="0" smtClean="0"/>
              <a:t> عبر العصب </a:t>
            </a:r>
            <a:r>
              <a:rPr lang="ar-SY" sz="2400" b="1" dirty="0" err="1" smtClean="0"/>
              <a:t>الأذني</a:t>
            </a:r>
            <a:r>
              <a:rPr lang="ar-SY" sz="2400" b="1" dirty="0" smtClean="0"/>
              <a:t> الصدغي فرع الفكي السفلي </a:t>
            </a:r>
            <a:endParaRPr lang="ar-SY" sz="2400" dirty="0" smtClean="0"/>
          </a:p>
          <a:p>
            <a:pPr>
              <a:buNone/>
            </a:pPr>
            <a:r>
              <a:rPr lang="ar-SY" sz="2400" b="1" dirty="0" smtClean="0"/>
              <a:t>تتعصب الغدة تحت الفك </a:t>
            </a:r>
            <a:r>
              <a:rPr lang="ar-SY" sz="2400" b="1" dirty="0" err="1" smtClean="0"/>
              <a:t>و</a:t>
            </a:r>
            <a:r>
              <a:rPr lang="ar-SY" sz="2400" b="1" dirty="0" smtClean="0"/>
              <a:t> الغدة تحت اللسان</a:t>
            </a:r>
            <a:r>
              <a:rPr lang="ar-SY" sz="2400" dirty="0" smtClean="0"/>
              <a:t> من النواة اللعابية العلوية ومن ثم تسير الألياف </a:t>
            </a:r>
            <a:r>
              <a:rPr lang="ar-SY" sz="2400" dirty="0" err="1" smtClean="0"/>
              <a:t>الافرازية</a:t>
            </a:r>
            <a:r>
              <a:rPr lang="ar-SY" sz="2400" dirty="0" smtClean="0"/>
              <a:t> مع ا</a:t>
            </a:r>
            <a:r>
              <a:rPr lang="ar-SY" sz="2400" b="1" dirty="0" smtClean="0"/>
              <a:t>لعصب </a:t>
            </a:r>
            <a:r>
              <a:rPr lang="ar-SY" sz="2400" b="1" dirty="0" err="1" smtClean="0"/>
              <a:t>الوجهي</a:t>
            </a:r>
            <a:r>
              <a:rPr lang="ar-SY" sz="2400" b="1" dirty="0" smtClean="0"/>
              <a:t> </a:t>
            </a:r>
            <a:r>
              <a:rPr lang="ar-SY" sz="2400" dirty="0" smtClean="0"/>
              <a:t>ومن ثم مع فرعه </a:t>
            </a:r>
            <a:r>
              <a:rPr lang="ar-SY" sz="2400" b="1" dirty="0" smtClean="0"/>
              <a:t>عصب حبل الطبل </a:t>
            </a:r>
            <a:r>
              <a:rPr lang="ar-SY" sz="2400" dirty="0" smtClean="0"/>
              <a:t>( الذي يتفرع من العصب </a:t>
            </a:r>
            <a:r>
              <a:rPr lang="ar-SY" sz="2400" dirty="0" err="1" smtClean="0"/>
              <a:t>الوجهي</a:t>
            </a:r>
            <a:r>
              <a:rPr lang="ar-SY" sz="2400" dirty="0" smtClean="0"/>
              <a:t> ضمن الأذن الوسطى) والذي يخرج </a:t>
            </a:r>
            <a:r>
              <a:rPr lang="ar-SY" sz="2400" dirty="0" err="1" smtClean="0"/>
              <a:t>الى</a:t>
            </a:r>
            <a:r>
              <a:rPr lang="ar-SY" sz="2400" dirty="0" smtClean="0"/>
              <a:t> الحفرة تحت الصدغية ومن ثم ينضم </a:t>
            </a:r>
            <a:r>
              <a:rPr lang="ar-SY" sz="2400" dirty="0" err="1" smtClean="0"/>
              <a:t>الى</a:t>
            </a:r>
            <a:r>
              <a:rPr lang="ar-SY" sz="2400" dirty="0" smtClean="0"/>
              <a:t> العصب اللساني ( فرع العصب الفكي السفلي ) لتصل هذه </a:t>
            </a:r>
            <a:r>
              <a:rPr lang="ar-SY" sz="2400" dirty="0" err="1" smtClean="0"/>
              <a:t>الالياف</a:t>
            </a:r>
            <a:r>
              <a:rPr lang="ar-SY" sz="2400" dirty="0" smtClean="0"/>
              <a:t> </a:t>
            </a:r>
            <a:r>
              <a:rPr lang="ar-SY" sz="2400" dirty="0" err="1" smtClean="0"/>
              <a:t>الى</a:t>
            </a:r>
            <a:r>
              <a:rPr lang="ar-SY" sz="2400" dirty="0" smtClean="0"/>
              <a:t> الغدد تحت الفك </a:t>
            </a:r>
            <a:r>
              <a:rPr lang="ar-SY" sz="2400" dirty="0" err="1" smtClean="0"/>
              <a:t>و</a:t>
            </a:r>
            <a:r>
              <a:rPr lang="ar-SY" sz="2400" dirty="0" smtClean="0"/>
              <a:t> الغدة تحت اللسان </a:t>
            </a:r>
          </a:p>
          <a:p>
            <a:pPr>
              <a:buNone/>
            </a:pPr>
            <a:r>
              <a:rPr lang="ar-SY" sz="2400" b="1" dirty="0" smtClean="0"/>
              <a:t>عصب حبل الطبل </a:t>
            </a:r>
            <a:r>
              <a:rPr lang="ar-SY" sz="2400" dirty="0" smtClean="0"/>
              <a:t>: </a:t>
            </a:r>
            <a:r>
              <a:rPr lang="ar-SY" sz="2400" dirty="0" err="1" smtClean="0"/>
              <a:t>يعصب</a:t>
            </a:r>
            <a:r>
              <a:rPr lang="ar-SY" sz="2400" dirty="0" smtClean="0"/>
              <a:t> حس الذوق للثلثين الأماميين للسان ولكن بألياف مختلفة </a:t>
            </a:r>
            <a:endParaRPr lang="ar-SY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تعصيب الغدد اللعابية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358246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786190"/>
            <a:ext cx="828680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فيزيولوجيا الغدد اللعابية 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ar-SY" sz="2400" dirty="0" smtClean="0"/>
              <a:t>الوظيفة الأساسية للغدد اللعابية هي </a:t>
            </a:r>
            <a:r>
              <a:rPr lang="ar-SY" sz="2400" dirty="0" err="1" smtClean="0"/>
              <a:t>انتاج</a:t>
            </a:r>
            <a:r>
              <a:rPr lang="ar-SY" sz="2400" dirty="0" smtClean="0"/>
              <a:t> كمية كافية من  اللعاب الذي يفيد في الحفاظ على صحة الفم </a:t>
            </a:r>
            <a:r>
              <a:rPr lang="ar-SY" sz="2400" dirty="0" err="1" smtClean="0"/>
              <a:t>و</a:t>
            </a:r>
            <a:r>
              <a:rPr lang="ar-SY" sz="2400" dirty="0" smtClean="0"/>
              <a:t> الأسنان </a:t>
            </a:r>
            <a:r>
              <a:rPr lang="ar-SY" sz="2400" dirty="0" err="1" smtClean="0"/>
              <a:t>و</a:t>
            </a:r>
            <a:r>
              <a:rPr lang="ar-SY" sz="2400" dirty="0" smtClean="0"/>
              <a:t> </a:t>
            </a:r>
            <a:r>
              <a:rPr lang="ar-SY" sz="2400" dirty="0" err="1" smtClean="0"/>
              <a:t>اعداد</a:t>
            </a:r>
            <a:r>
              <a:rPr lang="ar-SY" sz="2400" dirty="0" smtClean="0"/>
              <a:t> الطعام للمضغ والمساهمة في حاسة الذوق وفي البلع والبدء في هضم السكريات </a:t>
            </a:r>
          </a:p>
          <a:p>
            <a:pPr>
              <a:buNone/>
            </a:pPr>
            <a:r>
              <a:rPr lang="ar-SY" sz="2400" dirty="0" smtClean="0"/>
              <a:t>تلعب الغدد اللعابية دورا محدد في توازن الماء في الجسم بتأثيرها غير المباشر </a:t>
            </a:r>
            <a:r>
              <a:rPr lang="ar-SY" sz="2400" dirty="0" err="1" smtClean="0"/>
              <a:t>بالاحساس</a:t>
            </a:r>
            <a:r>
              <a:rPr lang="ar-SY" sz="2400" dirty="0" smtClean="0"/>
              <a:t> بالعطش </a:t>
            </a:r>
          </a:p>
          <a:p>
            <a:pPr>
              <a:buNone/>
            </a:pPr>
            <a:r>
              <a:rPr lang="ar-SY" sz="2400" dirty="0" smtClean="0"/>
              <a:t>فقد وظيفة الغدد اللعابية يحدث عجز فموي شديد دون تأثيرات </a:t>
            </a:r>
            <a:r>
              <a:rPr lang="ar-SY" sz="2400" dirty="0" err="1" smtClean="0"/>
              <a:t>جهازية</a:t>
            </a:r>
            <a:r>
              <a:rPr lang="ar-SY" sz="2400" dirty="0" smtClean="0"/>
              <a:t> </a:t>
            </a:r>
          </a:p>
          <a:p>
            <a:pPr>
              <a:buNone/>
            </a:pPr>
            <a:r>
              <a:rPr lang="ar-SY" sz="2400" b="1" dirty="0" smtClean="0"/>
              <a:t>البنية </a:t>
            </a:r>
            <a:r>
              <a:rPr lang="ar-SY" sz="2400" b="1" dirty="0" err="1" smtClean="0"/>
              <a:t>الافرازية</a:t>
            </a:r>
            <a:r>
              <a:rPr lang="ar-SY" sz="2400" b="1" dirty="0" smtClean="0"/>
              <a:t>: </a:t>
            </a:r>
            <a:endParaRPr lang="ar-SY" sz="2400" dirty="0" smtClean="0"/>
          </a:p>
          <a:p>
            <a:pPr>
              <a:buNone/>
            </a:pPr>
            <a:r>
              <a:rPr lang="ar-SY" sz="2400" dirty="0" smtClean="0"/>
              <a:t>الوحدة الوظيفية في الغدد اللعابية تتكون من العنبة ( </a:t>
            </a:r>
            <a:r>
              <a:rPr lang="en-US" sz="2400" dirty="0" err="1" smtClean="0"/>
              <a:t>Acinic</a:t>
            </a:r>
            <a:r>
              <a:rPr lang="ar-SY" sz="2400" dirty="0" smtClean="0"/>
              <a:t>) </a:t>
            </a:r>
            <a:r>
              <a:rPr lang="ar-SY" sz="2400" dirty="0" err="1" smtClean="0"/>
              <a:t>و</a:t>
            </a:r>
            <a:r>
              <a:rPr lang="ar-SY" sz="2400" dirty="0" smtClean="0"/>
              <a:t> الأنبوب </a:t>
            </a:r>
            <a:r>
              <a:rPr lang="ar-SY" sz="2400" dirty="0" err="1" smtClean="0"/>
              <a:t>المفرز</a:t>
            </a:r>
            <a:r>
              <a:rPr lang="ar-SY" sz="2400" dirty="0" smtClean="0"/>
              <a:t> والقناة الجامعة </a:t>
            </a:r>
          </a:p>
          <a:p>
            <a:pPr>
              <a:buNone/>
            </a:pPr>
            <a:r>
              <a:rPr lang="ar-SY" sz="2400" b="1" dirty="0" smtClean="0"/>
              <a:t>للغدة النكفية وتحت الفك قناة جامعة طويلة </a:t>
            </a:r>
            <a:r>
              <a:rPr lang="ar-SY" sz="2400" b="1" dirty="0" err="1" smtClean="0"/>
              <a:t>و</a:t>
            </a:r>
            <a:r>
              <a:rPr lang="ar-SY" sz="2400" b="1" dirty="0" smtClean="0"/>
              <a:t> مفردة </a:t>
            </a:r>
            <a:r>
              <a:rPr lang="ar-SY" sz="2400" dirty="0" smtClean="0"/>
              <a:t>تنتهي فيها عدد من </a:t>
            </a:r>
            <a:r>
              <a:rPr lang="ar-SY" sz="2400" dirty="0" err="1" smtClean="0"/>
              <a:t>الأقنية</a:t>
            </a:r>
            <a:r>
              <a:rPr lang="ar-SY" sz="2400" dirty="0" smtClean="0"/>
              <a:t> بين </a:t>
            </a:r>
            <a:r>
              <a:rPr lang="ar-SY" sz="2400" dirty="0" err="1" smtClean="0"/>
              <a:t>الفصيصية</a:t>
            </a:r>
            <a:r>
              <a:rPr lang="ar-SY" sz="2400" dirty="0" smtClean="0"/>
              <a:t> و هذه بدورها تصب فيها </a:t>
            </a:r>
            <a:r>
              <a:rPr lang="ar-SY" sz="2400" dirty="0" err="1" smtClean="0"/>
              <a:t>الأقنية</a:t>
            </a:r>
            <a:r>
              <a:rPr lang="ar-SY" sz="2400" dirty="0" smtClean="0"/>
              <a:t> ضمن </a:t>
            </a:r>
            <a:r>
              <a:rPr lang="ar-SY" sz="2400" dirty="0" err="1" smtClean="0"/>
              <a:t>الفصيصية</a:t>
            </a:r>
            <a:r>
              <a:rPr lang="ar-SY" sz="2400" dirty="0" smtClean="0"/>
              <a:t> وكل منها تنقل اللعاب من عدة عنبات عبر </a:t>
            </a:r>
            <a:r>
              <a:rPr lang="ar-SY" sz="2400" dirty="0" err="1" smtClean="0"/>
              <a:t>أقنية</a:t>
            </a:r>
            <a:r>
              <a:rPr lang="ar-SY" sz="2400" dirty="0" smtClean="0"/>
              <a:t> ضمنية </a:t>
            </a:r>
          </a:p>
          <a:p>
            <a:pPr>
              <a:buNone/>
            </a:pPr>
            <a:r>
              <a:rPr lang="ar-SY" sz="2400" b="1" dirty="0" smtClean="0"/>
              <a:t>العنبات النكفية مصلية فقط – عنبات الغدة تحت الفك مصلية </a:t>
            </a:r>
            <a:r>
              <a:rPr lang="ar-SY" sz="2400" b="1" dirty="0" err="1" smtClean="0"/>
              <a:t>و</a:t>
            </a:r>
            <a:r>
              <a:rPr lang="ar-SY" sz="2400" b="1" dirty="0" smtClean="0"/>
              <a:t> مخاطية –  الغدة تحت اللسان مخاطية</a:t>
            </a:r>
            <a:endParaRPr lang="ar-SY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3432</Words>
  <Application>Microsoft Office PowerPoint</Application>
  <PresentationFormat>عرض على الشاشة (3:4)‏</PresentationFormat>
  <Paragraphs>341</Paragraphs>
  <Slides>37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37</vt:i4>
      </vt:variant>
    </vt:vector>
  </HeadingPairs>
  <TitlesOfParts>
    <vt:vector size="38" baseType="lpstr">
      <vt:lpstr>سمة Office</vt:lpstr>
      <vt:lpstr>الغدد اللعابية the salivary glands</vt:lpstr>
      <vt:lpstr>الغدة النكفية</vt:lpstr>
      <vt:lpstr>الغدة النكفية</vt:lpstr>
      <vt:lpstr>الغدة تحت الفك</vt:lpstr>
      <vt:lpstr>الغدة تحت الفك</vt:lpstr>
      <vt:lpstr>الغدة تحت اللسان </vt:lpstr>
      <vt:lpstr>تعصيب الغدد اللعابية </vt:lpstr>
      <vt:lpstr>تعصيب الغدد اللعابية</vt:lpstr>
      <vt:lpstr>فيزيولوجيا الغدد اللعابية </vt:lpstr>
      <vt:lpstr>فيزيولوجيا الغدد اللعابية</vt:lpstr>
      <vt:lpstr>اللعاب Saliva</vt:lpstr>
      <vt:lpstr>اللعاب</vt:lpstr>
      <vt:lpstr>فحص الغدد اللعابية</vt:lpstr>
      <vt:lpstr>فحص الغدد اللعابية</vt:lpstr>
      <vt:lpstr>أمراض الغدد اللعابية</vt:lpstr>
      <vt:lpstr>الحصيات اللعابية</vt:lpstr>
      <vt:lpstr>الحصيات اللعابية </vt:lpstr>
      <vt:lpstr>الحصيات اللعابية</vt:lpstr>
      <vt:lpstr>التهابات الغدد اللعابية</vt:lpstr>
      <vt:lpstr>التهاب الغدة النكفية القيحي الحاد</vt:lpstr>
      <vt:lpstr>التهاب الغدة النكفية القيحي الحاد</vt:lpstr>
      <vt:lpstr>التهاب الغدد اللعابية </vt:lpstr>
      <vt:lpstr>الأمراض المناعية الذاتية</vt:lpstr>
      <vt:lpstr>متلازمة جوغرن</vt:lpstr>
      <vt:lpstr>الأمراض الحبيبومية في الغدد اللعابية</vt:lpstr>
      <vt:lpstr>الأمراض الحبيبومية في الغدد اللعابية</vt:lpstr>
      <vt:lpstr>الساركوئيد</vt:lpstr>
      <vt:lpstr>الأمراض الحبيبومية في الغدد اللعابية</vt:lpstr>
      <vt:lpstr>أورام الغدة اللعابية</vt:lpstr>
      <vt:lpstr>أورام الغدد اللعابية السليمة </vt:lpstr>
      <vt:lpstr>الأورام السليمة</vt:lpstr>
      <vt:lpstr>أورام الغدد اللعابية الخبيثةMalignant neoplasms</vt:lpstr>
      <vt:lpstr>الكارسينوما البشرانية المخاطيةMucoeopidermoid carcinoma</vt:lpstr>
      <vt:lpstr>التنشؤات الخبيثة </vt:lpstr>
      <vt:lpstr>رضوض النكفة </vt:lpstr>
      <vt:lpstr>الضفيدعةRanula</vt:lpstr>
      <vt:lpstr>متلازمة فري Frey’s Syndrome</vt:lpstr>
    </vt:vector>
  </TitlesOfParts>
  <Company>By DR.Ahmed Saker 2o1O  ;)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الغدد اللعابية the salivary glands</dc:title>
  <dc:creator>ALI SAHIUNY</dc:creator>
  <cp:lastModifiedBy>Doctor</cp:lastModifiedBy>
  <cp:revision>48</cp:revision>
  <dcterms:created xsi:type="dcterms:W3CDTF">2017-04-15T19:56:29Z</dcterms:created>
  <dcterms:modified xsi:type="dcterms:W3CDTF">2017-10-27T21:00:08Z</dcterms:modified>
</cp:coreProperties>
</file>